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5.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Ex1.xml" ContentType="application/vnd.ms-office.chartex+xml"/>
  <Override PartName="/ppt/charts/style1.xml" ContentType="application/vnd.ms-office.chartstyle+xml"/>
  <Override PartName="/ppt/charts/colors1.xml" ContentType="application/vnd.ms-office.chartcolorstyle+xml"/>
  <Override PartName="/ppt/charts/chartEx2.xml" ContentType="application/vnd.ms-office.chartex+xml"/>
  <Override PartName="/ppt/charts/style2.xml" ContentType="application/vnd.ms-office.chartstyle+xml"/>
  <Override PartName="/ppt/charts/colors2.xml" ContentType="application/vnd.ms-office.chartcolorstyle+xml"/>
  <Override PartName="/ppt/charts/chartEx3.xml" ContentType="application/vnd.ms-office.chartex+xml"/>
  <Override PartName="/ppt/charts/style3.xml" ContentType="application/vnd.ms-office.chartstyle+xml"/>
  <Override PartName="/ppt/charts/colors3.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slides/slide220.xml" ContentType="application/vnd.openxmlformats-officedocument.presentationml.slide+xml"/>
  <Override PartName="/ppt/slides/slide260.xml" ContentType="application/vnd.openxmlformats-officedocument.presentationml.slide+xml"/>
  <Override PartName="/ppt/slides/slide320.xml" ContentType="application/vnd.openxmlformats-officedocument.presentationml.slide+xml"/>
  <Override PartName="/ppt/slides/slide270.xml" ContentType="application/vnd.openxmlformats-officedocument.presentationml.slide+xml"/>
  <Override PartName="/ppt/slides/slide280.xml" ContentType="application/vnd.openxmlformats-officedocument.presentationml.slide+xml"/>
  <Override PartName="/ppt/comments/modernComment_7FFE60C6_00.xml" ContentType="application/vnd.ms-powerpoint.comments+xml"/>
  <Override PartName="/ppt/notesSlides/notesSlide150.xml" ContentType="application/vnd.openxmlformats-officedocument.presentationml.notesSlide+xml"/>
  <Override PartName="/ppt/slideLayouts/slideLayout190.xml" ContentType="application/vnd.openxmlformats-officedocument.presentationml.slideLayout+xml"/>
  <Override PartName="/ppt/charts/chartEx20.xml" ContentType="application/vnd.ms-office.chartex+xml"/>
  <Override PartName="/ppt/charts/chartEx30.xml" ContentType="application/vnd.ms-office.chartex+xml"/>
  <Override PartName="/ppt/charts/chartEx10.xml" ContentType="application/vnd.ms-office.chartex+xml"/>
  <Override PartName="/ppt/notesSlides/notesSlide190.xml" ContentType="application/vnd.openxmlformats-officedocument.presentationml.notesSlide+xml"/>
  <Override PartName="/ppt/slideLayouts/slideLayout240.xml" ContentType="application/vnd.openxmlformats-officedocument.presentationml.slideLayout+xml"/>
  <Override PartName="/ppt/notesSlides/notesSlide250.xml" ContentType="application/vnd.openxmlformats-officedocument.presentationml.notesSlide+xml"/>
  <Override PartName="/ppt/notesSlides/notesSlide200.xml" ContentType="application/vnd.openxmlformats-officedocument.presentationml.notesSlide+xml"/>
  <Override PartName="/ppt/notesSlides/notesSlide210.xml" ContentType="application/vnd.openxmlformats-officedocument.presentationml.notesSlide+xml"/>
  <Override PartName="/ppt/notesMasters/notesMaster10.xml" ContentType="application/vnd.openxmlformats-officedocument.presentationml.notesMaster+xml"/>
  <Override PartName="/ppt/slideMasters/slideMaster20.xml" ContentType="application/vnd.openxmlformats-officedocument.presentationml.slideMaster+xml"/>
  <Override PartName="/ppt/charts/colors20.xml" ContentType="application/vnd.ms-office.chartcolorstyle+xml"/>
  <Override PartName="/ppt/charts/style20.xml" ContentType="application/vnd.ms-office.chartstyle+xml"/>
  <Override PartName="/ppt/charts/colors30.xml" ContentType="application/vnd.ms-office.chartcolorstyle+xml"/>
  <Override PartName="/ppt/charts/style30.xml" ContentType="application/vnd.ms-office.chartstyle+xml"/>
  <Override PartName="/ppt/charts/colors10.xml" ContentType="application/vnd.ms-office.chartcolorstyle+xml"/>
  <Override PartName="/ppt/charts/style10.xml" ContentType="application/vnd.ms-office.chartstyle+xml"/>
  <Override PartName="/ppt/theme/theme60.xml" ContentType="application/vnd.openxmlformats-officedocument.theme+xml"/>
  <Override PartName="/ppt/slideLayouts/slideLayout220.xml" ContentType="application/vnd.openxmlformats-officedocument.presentationml.slideLayout+xml"/>
  <Override PartName="/ppt/slideLayouts/slideLayout270.xml" ContentType="application/vnd.openxmlformats-officedocument.presentationml.slideLayout+xml"/>
  <Override PartName="/ppt/slideLayouts/slideLayout170.xml" ContentType="application/vnd.openxmlformats-officedocument.presentationml.slideLayout+xml"/>
  <Override PartName="/ppt/slideLayouts/slideLayout210.xml" ContentType="application/vnd.openxmlformats-officedocument.presentationml.slideLayout+xml"/>
  <Override PartName="/ppt/slideLayouts/slideLayout260.xml" ContentType="application/vnd.openxmlformats-officedocument.presentationml.slideLayout+xml"/>
  <Override PartName="/ppt/slideLayouts/slideLayout160.xml" ContentType="application/vnd.openxmlformats-officedocument.presentationml.slideLayout+xml"/>
  <Override PartName="/ppt/slideLayouts/slideLayout150.xml" ContentType="application/vnd.openxmlformats-officedocument.presentationml.slideLayout+xml"/>
  <Override PartName="/ppt/slideLayouts/slideLayout200.xml" ContentType="application/vnd.openxmlformats-officedocument.presentationml.slideLayout+xml"/>
  <Override PartName="/ppt/slideLayouts/slideLayout250.xml" ContentType="application/vnd.openxmlformats-officedocument.presentationml.slideLayout+xml"/>
  <Override PartName="/ppt/slideLayouts/slideLayout180.xml" ContentType="application/vnd.openxmlformats-officedocument.presentationml.slideLayout+xml"/>
  <Override PartName="/ppt/slideLayouts/slideLayout230.xml" ContentType="application/vnd.openxmlformats-officedocument.presentationml.slideLayout+xml"/>
  <Override PartName="/ppt/theme/theme20.xml" ContentType="application/vnd.openxmlformats-officedocument.them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1" r:id="rId5"/>
    <p:sldMasterId id="2147483676" r:id="rId6"/>
    <p:sldMasterId id="2147483712" r:id="rId7"/>
    <p:sldMasterId id="2147483734" r:id="rId8"/>
    <p:sldMasterId id="2147483783" r:id="rId9"/>
  </p:sldMasterIdLst>
  <p:notesMasterIdLst>
    <p:notesMasterId r:id="rId118"/>
  </p:notesMasterIdLst>
  <p:sldIdLst>
    <p:sldId id="2147377207" r:id="rId10"/>
    <p:sldId id="2147377371" r:id="rId11"/>
    <p:sldId id="2147377190" r:id="rId12"/>
    <p:sldId id="2147377313" r:id="rId13"/>
    <p:sldId id="2147377413" r:id="rId14"/>
    <p:sldId id="2147377317" r:id="rId15"/>
    <p:sldId id="2147377170" r:id="rId16"/>
    <p:sldId id="2147377412" r:id="rId17"/>
    <p:sldId id="2147377406" r:id="rId18"/>
    <p:sldId id="2147377369" r:id="rId19"/>
    <p:sldId id="2147377340" r:id="rId20"/>
    <p:sldId id="2147377338" r:id="rId21"/>
    <p:sldId id="258" r:id="rId22"/>
    <p:sldId id="2147377328" r:id="rId23"/>
    <p:sldId id="2147377285" r:id="rId24"/>
    <p:sldId id="2147377411" r:id="rId25"/>
    <p:sldId id="2147377201" r:id="rId26"/>
    <p:sldId id="2147377269" r:id="rId27"/>
    <p:sldId id="2147377393" r:id="rId28"/>
    <p:sldId id="2147377407" r:id="rId29"/>
    <p:sldId id="278" r:id="rId30"/>
    <p:sldId id="2147377210" r:id="rId31"/>
    <p:sldId id="2147377351" r:id="rId32"/>
    <p:sldId id="2147377350" r:id="rId33"/>
    <p:sldId id="2147377396" r:id="rId34"/>
    <p:sldId id="2147377295" r:id="rId35"/>
    <p:sldId id="2147377296" r:id="rId36"/>
    <p:sldId id="2147377297" r:id="rId37"/>
    <p:sldId id="2147377375" r:id="rId38"/>
    <p:sldId id="2147377301" r:id="rId39"/>
    <p:sldId id="2147377302" r:id="rId40"/>
    <p:sldId id="2147377304" r:id="rId41"/>
    <p:sldId id="2147377315" r:id="rId42"/>
    <p:sldId id="2147377299" r:id="rId43"/>
    <p:sldId id="2147377376" r:id="rId44"/>
    <p:sldId id="2147377308" r:id="rId45"/>
    <p:sldId id="2147377365" r:id="rId46"/>
    <p:sldId id="2147377309" r:id="rId47"/>
    <p:sldId id="2147377314" r:id="rId48"/>
    <p:sldId id="2147377390" r:id="rId49"/>
    <p:sldId id="2147377408" r:id="rId50"/>
    <p:sldId id="2147377040" r:id="rId51"/>
    <p:sldId id="2147376593" r:id="rId52"/>
    <p:sldId id="2147377218" r:id="rId53"/>
    <p:sldId id="2147377219" r:id="rId54"/>
    <p:sldId id="2147377324" r:id="rId55"/>
    <p:sldId id="2147377325" r:id="rId56"/>
    <p:sldId id="2147377326" r:id="rId57"/>
    <p:sldId id="2147377220" r:id="rId58"/>
    <p:sldId id="2147377327" r:id="rId59"/>
    <p:sldId id="2147377318" r:id="rId60"/>
    <p:sldId id="2147377255" r:id="rId61"/>
    <p:sldId id="2147377329" r:id="rId62"/>
    <p:sldId id="2147377232" r:id="rId63"/>
    <p:sldId id="2147377226" r:id="rId64"/>
    <p:sldId id="2147377256" r:id="rId65"/>
    <p:sldId id="2147377319" r:id="rId66"/>
    <p:sldId id="2147377362" r:id="rId67"/>
    <p:sldId id="2147377353" r:id="rId68"/>
    <p:sldId id="2147377361" r:id="rId69"/>
    <p:sldId id="2147377236" r:id="rId70"/>
    <p:sldId id="2147377261" r:id="rId71"/>
    <p:sldId id="2147377243" r:id="rId72"/>
    <p:sldId id="2147377320" r:id="rId73"/>
    <p:sldId id="2147377259" r:id="rId74"/>
    <p:sldId id="2147377378" r:id="rId75"/>
    <p:sldId id="2147377244" r:id="rId76"/>
    <p:sldId id="2147377321" r:id="rId77"/>
    <p:sldId id="2147377380" r:id="rId78"/>
    <p:sldId id="2147377379" r:id="rId79"/>
    <p:sldId id="2147377263" r:id="rId80"/>
    <p:sldId id="2147377322" r:id="rId81"/>
    <p:sldId id="2147377248" r:id="rId82"/>
    <p:sldId id="2147377246" r:id="rId83"/>
    <p:sldId id="2147377253" r:id="rId84"/>
    <p:sldId id="2147377381" r:id="rId85"/>
    <p:sldId id="2147377260" r:id="rId86"/>
    <p:sldId id="2147377254" r:id="rId87"/>
    <p:sldId id="2147377405" r:id="rId88"/>
    <p:sldId id="2147377404" r:id="rId89"/>
    <p:sldId id="2147377262" r:id="rId90"/>
    <p:sldId id="2147377337" r:id="rId91"/>
    <p:sldId id="2147377409" r:id="rId92"/>
    <p:sldId id="2147377403" r:id="rId93"/>
    <p:sldId id="2147377332" r:id="rId94"/>
    <p:sldId id="2147377388" r:id="rId95"/>
    <p:sldId id="2147377277" r:id="rId96"/>
    <p:sldId id="2147377401" r:id="rId97"/>
    <p:sldId id="2147377175" r:id="rId98"/>
    <p:sldId id="2147377288" r:id="rId99"/>
    <p:sldId id="2147377385" r:id="rId100"/>
    <p:sldId id="2147377386" r:id="rId101"/>
    <p:sldId id="2147377387" r:id="rId102"/>
    <p:sldId id="2147377394" r:id="rId103"/>
    <p:sldId id="2147377347" r:id="rId104"/>
    <p:sldId id="2147377383" r:id="rId105"/>
    <p:sldId id="2147377186" r:id="rId106"/>
    <p:sldId id="2147377334" r:id="rId107"/>
    <p:sldId id="2147377389" r:id="rId108"/>
    <p:sldId id="2147377391" r:id="rId109"/>
    <p:sldId id="2147377392" r:id="rId110"/>
    <p:sldId id="2147377373" r:id="rId111"/>
    <p:sldId id="2147377372" r:id="rId112"/>
    <p:sldId id="2147377374" r:id="rId113"/>
    <p:sldId id="2147377395" r:id="rId114"/>
    <p:sldId id="2147377414" r:id="rId115"/>
    <p:sldId id="2147377397" r:id="rId116"/>
    <p:sldId id="2147377410" r:id="rId1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1542285-7F7A-B044-B58E-CD2E146FA280}">
          <p14:sldIdLst>
            <p14:sldId id="2147377207"/>
            <p14:sldId id="2147377371"/>
            <p14:sldId id="2147377190"/>
          </p14:sldIdLst>
        </p14:section>
        <p14:section name="Foreword" id="{6A4FF400-E79B-0C44-9B03-E3FDDC9CB3C9}">
          <p14:sldIdLst>
            <p14:sldId id="2147377313"/>
            <p14:sldId id="2147377413"/>
            <p14:sldId id="2147377317"/>
            <p14:sldId id="2147377170"/>
            <p14:sldId id="2147377412"/>
          </p14:sldIdLst>
        </p14:section>
        <p14:section name="Executive Summary" id="{11A6E93A-E986-344D-A038-B2B978D20BDF}">
          <p14:sldIdLst>
            <p14:sldId id="2147377406"/>
            <p14:sldId id="2147377369"/>
            <p14:sldId id="2147377340"/>
            <p14:sldId id="2147377338"/>
            <p14:sldId id="258"/>
            <p14:sldId id="2147377328"/>
            <p14:sldId id="2147377285"/>
            <p14:sldId id="2147377411"/>
            <p14:sldId id="2147377201"/>
            <p14:sldId id="2147377269"/>
            <p14:sldId id="2147377393"/>
          </p14:sldIdLst>
        </p14:section>
        <p14:section name="The case for change" id="{D18CBF32-933B-1C43-9030-BAC91163D59E}">
          <p14:sldIdLst>
            <p14:sldId id="2147377407"/>
            <p14:sldId id="278"/>
            <p14:sldId id="2147377210"/>
            <p14:sldId id="2147377351"/>
            <p14:sldId id="2147377350"/>
            <p14:sldId id="2147377396"/>
            <p14:sldId id="2147377295"/>
            <p14:sldId id="2147377296"/>
            <p14:sldId id="2147377297"/>
            <p14:sldId id="2147377375"/>
            <p14:sldId id="2147377301"/>
            <p14:sldId id="2147377302"/>
            <p14:sldId id="2147377304"/>
            <p14:sldId id="2147377315"/>
            <p14:sldId id="2147377299"/>
            <p14:sldId id="2147377376"/>
            <p14:sldId id="2147377308"/>
            <p14:sldId id="2147377365"/>
            <p14:sldId id="2147377309"/>
            <p14:sldId id="2147377314"/>
            <p14:sldId id="2147377390"/>
          </p14:sldIdLst>
        </p14:section>
        <p14:section name="CNN Phase 1" id="{4C7D75B9-833A-B240-A37D-DBB29A3F1BE9}">
          <p14:sldIdLst>
            <p14:sldId id="2147377408"/>
            <p14:sldId id="2147377040"/>
            <p14:sldId id="2147376593"/>
            <p14:sldId id="2147377218"/>
            <p14:sldId id="2147377219"/>
            <p14:sldId id="2147377324"/>
            <p14:sldId id="2147377325"/>
            <p14:sldId id="2147377326"/>
            <p14:sldId id="2147377220"/>
            <p14:sldId id="2147377327"/>
            <p14:sldId id="2147377318"/>
            <p14:sldId id="2147377255"/>
            <p14:sldId id="2147377329"/>
            <p14:sldId id="2147377232"/>
            <p14:sldId id="2147377226"/>
            <p14:sldId id="2147377256"/>
            <p14:sldId id="2147377319"/>
            <p14:sldId id="2147377362"/>
            <p14:sldId id="2147377353"/>
            <p14:sldId id="2147377361"/>
            <p14:sldId id="2147377236"/>
            <p14:sldId id="2147377261"/>
            <p14:sldId id="2147377243"/>
            <p14:sldId id="2147377320"/>
            <p14:sldId id="2147377259"/>
            <p14:sldId id="2147377378"/>
            <p14:sldId id="2147377244"/>
            <p14:sldId id="2147377321"/>
            <p14:sldId id="2147377380"/>
            <p14:sldId id="2147377379"/>
            <p14:sldId id="2147377263"/>
            <p14:sldId id="2147377322"/>
            <p14:sldId id="2147377248"/>
            <p14:sldId id="2147377246"/>
            <p14:sldId id="2147377253"/>
            <p14:sldId id="2147377381"/>
            <p14:sldId id="2147377260"/>
            <p14:sldId id="2147377254"/>
            <p14:sldId id="2147377405"/>
            <p14:sldId id="2147377404"/>
            <p14:sldId id="2147377262"/>
            <p14:sldId id="2147377337"/>
          </p14:sldIdLst>
        </p14:section>
        <p14:section name="Our next 12 months" id="{8C4A3B9A-F753-FF47-A771-E4BE32DB1ABE}">
          <p14:sldIdLst>
            <p14:sldId id="2147377409"/>
            <p14:sldId id="2147377403"/>
            <p14:sldId id="2147377332"/>
            <p14:sldId id="2147377388"/>
            <p14:sldId id="2147377277"/>
            <p14:sldId id="2147377401"/>
            <p14:sldId id="2147377175"/>
            <p14:sldId id="2147377288"/>
            <p14:sldId id="2147377385"/>
            <p14:sldId id="2147377386"/>
            <p14:sldId id="2147377387"/>
            <p14:sldId id="2147377394"/>
            <p14:sldId id="2147377347"/>
            <p14:sldId id="2147377383"/>
            <p14:sldId id="2147377186"/>
            <p14:sldId id="2147377334"/>
            <p14:sldId id="2147377389"/>
            <p14:sldId id="2147377391"/>
            <p14:sldId id="2147377392"/>
            <p14:sldId id="2147377373"/>
            <p14:sldId id="2147377372"/>
            <p14:sldId id="2147377374"/>
            <p14:sldId id="2147377395"/>
            <p14:sldId id="2147377414"/>
            <p14:sldId id="2147377397"/>
            <p14:sldId id="2147377410"/>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F547604-987E-73D7-699F-6A55527E2FF4}" name="Joel Rennie" initials="JR" userId="a763a8b780bf7df4" providerId="Windows Live"/>
  <p188:author id="{41E08B64-544D-44D7-C1BC-79296ADC76A6}" name="Nicholas Werran" initials="NW" userId="S::nicholas.werran@dgmi.co.uk::fecd4d5c-f512-4e82-9b66-3da488b97a4b" providerId="AD"/>
  <p188:author id="{AC39488C-CE05-661A-B54B-FF577BF49964}" name="Jon Bashford" initials="" userId="S::jon.bashford@bbi.uk.com::69d61a50-407b-4a8f-b4e1-35c2595488bc" providerId="AD"/>
  <p188:author id="{ED225695-BEA4-07AD-F4D6-3E31AB0DAFFD}" name="Sarah Hough" initials="SH" userId="S::sarah.hough@dgmi.co.uk::17b902e3-8374-4d52-ad37-496c8846007f" providerId="AD"/>
  <p188:author id="{13E375B6-079C-C984-6836-547524B25843}" name="Joel Rennie" initials="" userId="S::joel.rennie@bbi.uk.com::d12441b1-ae79-46bc-be45-19f28a4712fe" providerId="AD"/>
  <p188:author id="{096737BA-621F-1901-0B6F-EAAB23AD7658}" name="Jacqui Gibson" initials="JG" userId="S::jacqui.gibson@dgmi.co.uk::25d9336d-69c1-48b0-8e5a-cde6187f6bbf" providerId="AD"/>
  <p188:author id="{F55896F3-2DE2-C293-8042-1DEB0CF4D90C}" name="Jacqui Gibson" initials="" userId="S::jacqui.gibson@bbi.uk.com::6c09dab0-3d37-49a0-8b0c-be0dff5a61b4"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C00000"/>
    <a:srgbClr val="123249"/>
    <a:srgbClr val="404040"/>
    <a:srgbClr val="375723"/>
    <a:srgbClr val="BD1E00"/>
    <a:srgbClr val="5F8FBA"/>
    <a:srgbClr val="5683AB"/>
    <a:srgbClr val="225B58"/>
    <a:srgbClr val="70AD46"/>
    <a:srgbClr val="1E263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401"/>
    <p:restoredTop sz="94752"/>
  </p:normalViewPr>
  <p:slideViewPr>
    <p:cSldViewPr snapToGrid="0">
      <p:cViewPr varScale="1">
        <p:scale>
          <a:sx n="91" d="100"/>
          <a:sy n="91" d="100"/>
        </p:scale>
        <p:origin x="724" y="48"/>
      </p:cViewPr>
      <p:guideLst/>
    </p:cSldViewPr>
  </p:slideViewPr>
  <p:notesTextViewPr>
    <p:cViewPr>
      <p:scale>
        <a:sx n="1" d="1"/>
        <a:sy n="1" d="1"/>
      </p:scale>
      <p:origin x="0" y="0"/>
    </p:cViewPr>
  </p:notesTextViewPr>
  <p:sorterViewPr>
    <p:cViewPr>
      <p:scale>
        <a:sx n="20" d="100"/>
        <a:sy n="20" d="100"/>
      </p:scale>
      <p:origin x="0" y="0"/>
    </p:cViewPr>
  </p:sorter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117" Type="http://schemas.openxmlformats.org/officeDocument/2006/relationships/slide" Target="slides/slide108.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slide" Target="slides/slide75.xml"/><Relationship Id="rId89" Type="http://schemas.openxmlformats.org/officeDocument/2006/relationships/slide" Target="slides/slide80.xml"/><Relationship Id="rId112" Type="http://schemas.openxmlformats.org/officeDocument/2006/relationships/slide" Target="slides/slide103.xml"/><Relationship Id="rId16" Type="http://schemas.openxmlformats.org/officeDocument/2006/relationships/slide" Target="slides/slide7.xml"/><Relationship Id="rId107" Type="http://schemas.openxmlformats.org/officeDocument/2006/relationships/slide" Target="slides/slide98.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slide" Target="slides/slide70.xml"/><Relationship Id="rId102" Type="http://schemas.openxmlformats.org/officeDocument/2006/relationships/slide" Target="slides/slide93.xml"/><Relationship Id="rId123" Type="http://schemas.microsoft.com/office/2018/10/relationships/authors" Target="authors.xml"/><Relationship Id="rId5" Type="http://schemas.openxmlformats.org/officeDocument/2006/relationships/slideMaster" Target="slideMasters/slideMaster2.xml"/><Relationship Id="rId90" Type="http://schemas.openxmlformats.org/officeDocument/2006/relationships/slide" Target="slides/slide81.xml"/><Relationship Id="rId95" Type="http://schemas.openxmlformats.org/officeDocument/2006/relationships/slide" Target="slides/slide86.xml"/><Relationship Id="rId22" Type="http://schemas.openxmlformats.org/officeDocument/2006/relationships/slide" Target="slides/slide13.xml"/><Relationship Id="rId27" Type="http://schemas.openxmlformats.org/officeDocument/2006/relationships/slide" Target="slides/slide18.xml"/><Relationship Id="rId43" Type="http://schemas.openxmlformats.org/officeDocument/2006/relationships/slide" Target="slides/slide34.xml"/><Relationship Id="rId48" Type="http://schemas.openxmlformats.org/officeDocument/2006/relationships/slide" Target="slides/slide39.xml"/><Relationship Id="rId64" Type="http://schemas.openxmlformats.org/officeDocument/2006/relationships/slide" Target="slides/slide55.xml"/><Relationship Id="rId69" Type="http://schemas.openxmlformats.org/officeDocument/2006/relationships/slide" Target="slides/slide60.xml"/><Relationship Id="rId113" Type="http://schemas.openxmlformats.org/officeDocument/2006/relationships/slide" Target="slides/slide104.xml"/><Relationship Id="rId118" Type="http://schemas.openxmlformats.org/officeDocument/2006/relationships/notesMaster" Target="notesMasters/notesMaster1.xml"/><Relationship Id="rId80" Type="http://schemas.openxmlformats.org/officeDocument/2006/relationships/slide" Target="slides/slide71.xml"/><Relationship Id="rId85" Type="http://schemas.openxmlformats.org/officeDocument/2006/relationships/slide" Target="slides/slide76.xml"/><Relationship Id="rId12" Type="http://schemas.openxmlformats.org/officeDocument/2006/relationships/slide" Target="slides/slide3.xml"/><Relationship Id="rId17" Type="http://schemas.openxmlformats.org/officeDocument/2006/relationships/slide" Target="slides/slide8.xml"/><Relationship Id="rId33" Type="http://schemas.openxmlformats.org/officeDocument/2006/relationships/slide" Target="slides/slide24.xml"/><Relationship Id="rId38" Type="http://schemas.openxmlformats.org/officeDocument/2006/relationships/slide" Target="slides/slide29.xml"/><Relationship Id="rId59" Type="http://schemas.openxmlformats.org/officeDocument/2006/relationships/slide" Target="slides/slide50.xml"/><Relationship Id="rId103" Type="http://schemas.openxmlformats.org/officeDocument/2006/relationships/slide" Target="slides/slide94.xml"/><Relationship Id="rId108" Type="http://schemas.openxmlformats.org/officeDocument/2006/relationships/slide" Target="slides/slide99.xml"/><Relationship Id="rId54" Type="http://schemas.openxmlformats.org/officeDocument/2006/relationships/slide" Target="slides/slide45.xml"/><Relationship Id="rId70" Type="http://schemas.openxmlformats.org/officeDocument/2006/relationships/slide" Target="slides/slide61.xml"/><Relationship Id="rId75" Type="http://schemas.openxmlformats.org/officeDocument/2006/relationships/slide" Target="slides/slide66.xml"/><Relationship Id="rId91" Type="http://schemas.openxmlformats.org/officeDocument/2006/relationships/slide" Target="slides/slide82.xml"/><Relationship Id="rId96" Type="http://schemas.openxmlformats.org/officeDocument/2006/relationships/slide" Target="slides/slide87.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14.xml"/><Relationship Id="rId28" Type="http://schemas.openxmlformats.org/officeDocument/2006/relationships/slide" Target="slides/slide19.xml"/><Relationship Id="rId49" Type="http://schemas.openxmlformats.org/officeDocument/2006/relationships/slide" Target="slides/slide40.xml"/><Relationship Id="rId114" Type="http://schemas.openxmlformats.org/officeDocument/2006/relationships/slide" Target="slides/slide105.xml"/><Relationship Id="rId119" Type="http://schemas.openxmlformats.org/officeDocument/2006/relationships/presProps" Target="presProps.xml"/><Relationship Id="rId44" Type="http://schemas.openxmlformats.org/officeDocument/2006/relationships/slide" Target="slides/slide35.xml"/><Relationship Id="rId60" Type="http://schemas.openxmlformats.org/officeDocument/2006/relationships/slide" Target="slides/slide51.xml"/><Relationship Id="rId65" Type="http://schemas.openxmlformats.org/officeDocument/2006/relationships/slide" Target="slides/slide56.xml"/><Relationship Id="rId81" Type="http://schemas.openxmlformats.org/officeDocument/2006/relationships/slide" Target="slides/slide72.xml"/><Relationship Id="rId86" Type="http://schemas.openxmlformats.org/officeDocument/2006/relationships/slide" Target="slides/slide77.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109" Type="http://schemas.openxmlformats.org/officeDocument/2006/relationships/slide" Target="slides/slide10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97" Type="http://schemas.openxmlformats.org/officeDocument/2006/relationships/slide" Target="slides/slide88.xml"/><Relationship Id="rId104" Type="http://schemas.openxmlformats.org/officeDocument/2006/relationships/slide" Target="slides/slide95.xml"/><Relationship Id="rId120" Type="http://schemas.openxmlformats.org/officeDocument/2006/relationships/viewProps" Target="viewProps.xml"/><Relationship Id="rId7" Type="http://schemas.openxmlformats.org/officeDocument/2006/relationships/slideMaster" Target="slideMasters/slideMaster4.xml"/><Relationship Id="rId71" Type="http://schemas.openxmlformats.org/officeDocument/2006/relationships/slide" Target="slides/slide62.xml"/><Relationship Id="rId92" Type="http://schemas.openxmlformats.org/officeDocument/2006/relationships/slide" Target="slides/slide83.xml"/><Relationship Id="rId2" Type="http://schemas.openxmlformats.org/officeDocument/2006/relationships/customXml" Target="../customXml/item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slide" Target="slides/slide78.xml"/><Relationship Id="rId110" Type="http://schemas.openxmlformats.org/officeDocument/2006/relationships/slide" Target="slides/slide101.xml"/><Relationship Id="rId115" Type="http://schemas.openxmlformats.org/officeDocument/2006/relationships/slide" Target="slides/slide106.xml"/><Relationship Id="rId61" Type="http://schemas.openxmlformats.org/officeDocument/2006/relationships/slide" Target="slides/slide52.xml"/><Relationship Id="rId82" Type="http://schemas.openxmlformats.org/officeDocument/2006/relationships/slide" Target="slides/slide73.xml"/><Relationship Id="rId19" Type="http://schemas.openxmlformats.org/officeDocument/2006/relationships/slide" Target="slides/slide10.xml"/><Relationship Id="rId14" Type="http://schemas.openxmlformats.org/officeDocument/2006/relationships/slide" Target="slides/slide5.xml"/><Relationship Id="rId30" Type="http://schemas.openxmlformats.org/officeDocument/2006/relationships/slide" Target="slides/slide21.xml"/><Relationship Id="rId35" Type="http://schemas.openxmlformats.org/officeDocument/2006/relationships/slide" Target="slides/slide26.xml"/><Relationship Id="rId56" Type="http://schemas.openxmlformats.org/officeDocument/2006/relationships/slide" Target="slides/slide47.xml"/><Relationship Id="rId77" Type="http://schemas.openxmlformats.org/officeDocument/2006/relationships/slide" Target="slides/slide68.xml"/><Relationship Id="rId100" Type="http://schemas.openxmlformats.org/officeDocument/2006/relationships/slide" Target="slides/slide91.xml"/><Relationship Id="rId105" Type="http://schemas.openxmlformats.org/officeDocument/2006/relationships/slide" Target="slides/slide96.xml"/><Relationship Id="rId8" Type="http://schemas.openxmlformats.org/officeDocument/2006/relationships/slideMaster" Target="slideMasters/slideMaster5.xml"/><Relationship Id="rId51" Type="http://schemas.openxmlformats.org/officeDocument/2006/relationships/slide" Target="slides/slide42.xml"/><Relationship Id="rId72" Type="http://schemas.openxmlformats.org/officeDocument/2006/relationships/slide" Target="slides/slide63.xml"/><Relationship Id="rId93" Type="http://schemas.openxmlformats.org/officeDocument/2006/relationships/slide" Target="slides/slide84.xml"/><Relationship Id="rId98" Type="http://schemas.openxmlformats.org/officeDocument/2006/relationships/slide" Target="slides/slide89.xml"/><Relationship Id="rId121" Type="http://schemas.openxmlformats.org/officeDocument/2006/relationships/theme" Target="theme/theme1.xml"/><Relationship Id="rId3" Type="http://schemas.openxmlformats.org/officeDocument/2006/relationships/customXml" Target="../customXml/item3.xml"/><Relationship Id="rId25" Type="http://schemas.openxmlformats.org/officeDocument/2006/relationships/slide" Target="slides/slide16.xml"/><Relationship Id="rId46" Type="http://schemas.openxmlformats.org/officeDocument/2006/relationships/slide" Target="slides/slide37.xml"/><Relationship Id="rId67" Type="http://schemas.openxmlformats.org/officeDocument/2006/relationships/slide" Target="slides/slide58.xml"/><Relationship Id="rId116" Type="http://schemas.openxmlformats.org/officeDocument/2006/relationships/slide" Target="slides/slide107.xml"/><Relationship Id="rId20" Type="http://schemas.openxmlformats.org/officeDocument/2006/relationships/slide" Target="slides/slide11.xml"/><Relationship Id="rId41" Type="http://schemas.openxmlformats.org/officeDocument/2006/relationships/slide" Target="slides/slide32.xml"/><Relationship Id="rId62" Type="http://schemas.openxmlformats.org/officeDocument/2006/relationships/slide" Target="slides/slide53.xml"/><Relationship Id="rId83" Type="http://schemas.openxmlformats.org/officeDocument/2006/relationships/slide" Target="slides/slide74.xml"/><Relationship Id="rId88" Type="http://schemas.openxmlformats.org/officeDocument/2006/relationships/slide" Target="slides/slide79.xml"/><Relationship Id="rId111" Type="http://schemas.openxmlformats.org/officeDocument/2006/relationships/slide" Target="slides/slide102.xml"/><Relationship Id="rId15" Type="http://schemas.openxmlformats.org/officeDocument/2006/relationships/slide" Target="slides/slide6.xml"/><Relationship Id="rId36" Type="http://schemas.openxmlformats.org/officeDocument/2006/relationships/slide" Target="slides/slide27.xml"/><Relationship Id="rId57" Type="http://schemas.openxmlformats.org/officeDocument/2006/relationships/slide" Target="slides/slide48.xml"/><Relationship Id="rId106" Type="http://schemas.openxmlformats.org/officeDocument/2006/relationships/slide" Target="slides/slide97.xml"/><Relationship Id="rId10" Type="http://schemas.openxmlformats.org/officeDocument/2006/relationships/slide" Target="slides/slide1.xml"/><Relationship Id="rId31" Type="http://schemas.openxmlformats.org/officeDocument/2006/relationships/slide" Target="slides/slide22.xml"/><Relationship Id="rId52" Type="http://schemas.openxmlformats.org/officeDocument/2006/relationships/slide" Target="slides/slide43.xml"/><Relationship Id="rId73" Type="http://schemas.openxmlformats.org/officeDocument/2006/relationships/slide" Target="slides/slide64.xml"/><Relationship Id="rId78" Type="http://schemas.openxmlformats.org/officeDocument/2006/relationships/slide" Target="slides/slide69.xml"/><Relationship Id="rId94" Type="http://schemas.openxmlformats.org/officeDocument/2006/relationships/slide" Target="slides/slide85.xml"/><Relationship Id="rId99" Type="http://schemas.openxmlformats.org/officeDocument/2006/relationships/slide" Target="slides/slide90.xml"/><Relationship Id="rId101" Type="http://schemas.openxmlformats.org/officeDocument/2006/relationships/slide" Target="slides/slide92.xml"/><Relationship Id="rId122" Type="http://schemas.openxmlformats.org/officeDocument/2006/relationships/tableStyles" Target="tableStyles.xml"/></Relationships>
</file>

<file path=ppt/charts/_rels/chartEx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oleObject" Target="file:///\\Users\joelrennie\Library\Containers\com.microsoft.Outlook\Data\tmp\Outlook%20Temp\Norfolk%20age%20distribution%20over%20time%5b98%5d.xlsx" TargetMode="External"/></Relationships>
</file>

<file path=ppt/charts/_rels/chartEx10.xml.rels><?xml version="1.0" encoding="UTF-8" standalone="yes"?>
<Relationships xmlns="http://schemas.openxmlformats.org/package/2006/relationships"><Relationship Id="rId3" Type="http://schemas.microsoft.com/office/2011/relationships/chartColorStyle" Target="colors10.xml"/><Relationship Id="rId2" Type="http://schemas.microsoft.com/office/2011/relationships/chartStyle" Target="style10.xml"/><Relationship Id="rId1" Type="http://schemas.openxmlformats.org/officeDocument/2006/relationships/oleObject" Target="file:///\\Users\joelrennie\Library\Containers\com.microsoft.Outlook\Data\tmp\Outlook%20Temp\Norfolk%20age%20distribution%20over%20time%5b98%5d.xlsx" TargetMode="External"/></Relationships>
</file>

<file path=ppt/charts/_rels/chartEx2.xml.rels><?xml version="1.0" encoding="UTF-8" standalone="yes"?>
<Relationships xmlns="http://schemas.openxmlformats.org/package/2006/relationships"><Relationship Id="rId3" Type="http://schemas.microsoft.com/office/2011/relationships/chartColorStyle" Target="colors2.xml"/><Relationship Id="rId2" Type="http://schemas.microsoft.com/office/2011/relationships/chartStyle" Target="style2.xml"/><Relationship Id="rId1" Type="http://schemas.openxmlformats.org/officeDocument/2006/relationships/oleObject" Target="file:///\\Users\joelrennie\Library\Containers\com.microsoft.Outlook\Data\tmp\Outlook%20Temp\Norfolk%20age%20distribution%20over%20time%5b98%5d.xlsx" TargetMode="External"/></Relationships>
</file>

<file path=ppt/charts/_rels/chartEx20.xml.rels><?xml version="1.0" encoding="UTF-8" standalone="yes"?>
<Relationships xmlns="http://schemas.openxmlformats.org/package/2006/relationships"><Relationship Id="rId3" Type="http://schemas.microsoft.com/office/2011/relationships/chartColorStyle" Target="colors20.xml"/><Relationship Id="rId2" Type="http://schemas.microsoft.com/office/2011/relationships/chartStyle" Target="style20.xml"/><Relationship Id="rId1" Type="http://schemas.openxmlformats.org/officeDocument/2006/relationships/oleObject" Target="file:///\\Users\joelrennie\Library\Containers\com.microsoft.Outlook\Data\tmp\Outlook%20Temp\Norfolk%20age%20distribution%20over%20time%5b98%5d.xlsx" TargetMode="External"/></Relationships>
</file>

<file path=ppt/charts/_rels/chartEx3.xml.rels><?xml version="1.0" encoding="UTF-8" standalone="yes"?>
<Relationships xmlns="http://schemas.openxmlformats.org/package/2006/relationships"><Relationship Id="rId3" Type="http://schemas.microsoft.com/office/2011/relationships/chartColorStyle" Target="colors3.xml"/><Relationship Id="rId2" Type="http://schemas.microsoft.com/office/2011/relationships/chartStyle" Target="style3.xml"/><Relationship Id="rId1" Type="http://schemas.openxmlformats.org/officeDocument/2006/relationships/oleObject" Target="file:///\\Users\joelrennie\Library\Containers\com.microsoft.Outlook\Data\tmp\Outlook%20Temp\Norfolk%20age%20distribution%20over%20time%5b98%5d.xlsx" TargetMode="External"/></Relationships>
</file>

<file path=ppt/charts/_rels/chartEx30.xml.rels><?xml version="1.0" encoding="UTF-8" standalone="yes"?>
<Relationships xmlns="http://schemas.openxmlformats.org/package/2006/relationships"><Relationship Id="rId3" Type="http://schemas.microsoft.com/office/2011/relationships/chartColorStyle" Target="colors30.xml"/><Relationship Id="rId2" Type="http://schemas.microsoft.com/office/2011/relationships/chartStyle" Target="style30.xml"/><Relationship Id="rId1" Type="http://schemas.openxmlformats.org/officeDocument/2006/relationships/oleObject" Target="file:///\\Users\joelrennie\Library\Containers\com.microsoft.Outlook\Data\tmp\Outlook%20Temp\Norfolk%20age%20distribution%20over%20time%5b98%5d.xlsx" TargetMode="External"/></Relationships>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Norfolk!$A$52:$A$69</cx:f>
        <cx:lvl ptCount="18">
          <cx:pt idx="0">0 to 4</cx:pt>
          <cx:pt idx="1">5 to 9</cx:pt>
          <cx:pt idx="2">10 to 14</cx:pt>
          <cx:pt idx="3">15 to 19</cx:pt>
          <cx:pt idx="4">20 to 24</cx:pt>
          <cx:pt idx="5">25 to 29</cx:pt>
          <cx:pt idx="6">30 to 34</cx:pt>
          <cx:pt idx="7">35 to 39</cx:pt>
          <cx:pt idx="8">40 to 44</cx:pt>
          <cx:pt idx="9">45 to 49</cx:pt>
          <cx:pt idx="10">50 to 54</cx:pt>
          <cx:pt idx="11">55 to 59</cx:pt>
          <cx:pt idx="12">60 to 64</cx:pt>
          <cx:pt idx="13">65 to 69</cx:pt>
          <cx:pt idx="14">70 to 74</cx:pt>
          <cx:pt idx="15">74 to 79</cx:pt>
          <cx:pt idx="16">80 to 84</cx:pt>
          <cx:pt idx="17">85 and above</cx:pt>
        </cx:lvl>
      </cx:strDim>
      <cx:numDim type="val">
        <cx:f>Norfolk!$B$52:$B$69</cx:f>
        <cx:lvl ptCount="18" formatCode="#,##0">
          <cx:pt idx="0">41763</cx:pt>
          <cx:pt idx="1">39861</cx:pt>
          <cx:pt idx="2">45942</cx:pt>
          <cx:pt idx="3">39100</cx:pt>
          <cx:pt idx="4">33766</cx:pt>
          <cx:pt idx="5">33649</cx:pt>
          <cx:pt idx="6">35123</cx:pt>
          <cx:pt idx="7">37598</cx:pt>
          <cx:pt idx="8">34913</cx:pt>
          <cx:pt idx="9">37318</cx:pt>
          <cx:pt idx="10">38101</cx:pt>
          <cx:pt idx="11">35374</cx:pt>
          <cx:pt idx="12">30890</cx:pt>
          <cx:pt idx="13">25992</cx:pt>
          <cx:pt idx="14">21919</cx:pt>
          <cx:pt idx="15">15776</cx:pt>
          <cx:pt idx="16">9064</cx:pt>
          <cx:pt idx="17">4922</cx:pt>
        </cx:lvl>
      </cx:numDim>
    </cx:data>
  </cx:chartData>
  <cx:chart>
    <cx:title pos="t" align="ctr" overlay="0">
      <cx:tx>
        <cx:rich>
          <a:bodyPr spcFirstLastPara="1" vertOverflow="ellipsis" horzOverflow="overflow" wrap="square" lIns="0" tIns="0" rIns="0" bIns="0" anchor="ctr" anchorCtr="1"/>
          <a:lstStyle/>
          <a:p>
            <a:pPr rtl="0">
              <a:defRPr sz="1600">
                <a:latin typeface="Arial" panose="020B0604020202020204" pitchFamily="34" charset="0"/>
                <a:ea typeface="Arial" panose="020B0604020202020204" pitchFamily="34" charset="0"/>
                <a:cs typeface="Arial" panose="020B0604020202020204" pitchFamily="34" charset="0"/>
              </a:defRPr>
            </a:pPr>
            <a:r>
              <a:rPr lang="en-GB" sz="1600" b="1" i="0" baseline="0">
                <a:effectLst/>
                <a:latin typeface="Arial" panose="020B0604020202020204" pitchFamily="34" charset="0"/>
                <a:cs typeface="Arial" panose="020B0604020202020204" pitchFamily="34" charset="0"/>
              </a:rPr>
              <a:t>1961</a:t>
            </a:r>
            <a:endParaRPr lang="en-GB" sz="1600">
              <a:effectLst/>
              <a:latin typeface="Arial" panose="020B0604020202020204" pitchFamily="34" charset="0"/>
              <a:cs typeface="Arial" panose="020B0604020202020204" pitchFamily="34" charset="0"/>
            </a:endParaRPr>
          </a:p>
        </cx:rich>
      </cx:tx>
    </cx:title>
    <cx:plotArea>
      <cx:plotAreaRegion>
        <cx:series layoutId="funnel" uniqueId="{6C61CCEA-91F5-894B-BBD4-ECEA6C100939}">
          <cx:dataId val="0"/>
        </cx:series>
      </cx:plotAreaRegion>
      <cx:axis id="0" hidden="1">
        <cx:catScaling gapWidth="0.0599999987"/>
        <cx:tickLabels/>
        <cx:txPr>
          <a:bodyPr vertOverflow="overflow" horzOverflow="overflow" wrap="square" lIns="0" tIns="0" rIns="0" bIns="0"/>
          <a:lstStyle/>
          <a:p>
            <a:pPr algn="ctr" rtl="0">
              <a:defRPr sz="1200" b="0" i="0">
                <a:solidFill>
                  <a:srgbClr val="404040"/>
                </a:solidFill>
                <a:latin typeface="Arial" panose="020B0604020202020204" pitchFamily="34" charset="0"/>
                <a:ea typeface="Arial" panose="020B0604020202020204" pitchFamily="34" charset="0"/>
                <a:cs typeface="Arial" panose="020B0604020202020204" pitchFamily="34" charset="0"/>
              </a:defRPr>
            </a:pPr>
            <a:endParaRPr lang="en-GB" sz="1200">
              <a:latin typeface="Arial" panose="020B0604020202020204" pitchFamily="34" charset="0"/>
              <a:cs typeface="Arial" panose="020B0604020202020204" pitchFamily="34" charset="0"/>
            </a:endParaRPr>
          </a:p>
        </cx:txPr>
      </cx:axis>
    </cx:plotArea>
  </cx:chart>
</cx:chartSpace>
</file>

<file path=ppt/charts/chartEx10.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Norfolk!$A$52:$A$69</cx:f>
        <cx:lvl ptCount="18">
          <cx:pt idx="0">0 to 4</cx:pt>
          <cx:pt idx="1">5 to 9</cx:pt>
          <cx:pt idx="2">10 to 14</cx:pt>
          <cx:pt idx="3">15 to 19</cx:pt>
          <cx:pt idx="4">20 to 24</cx:pt>
          <cx:pt idx="5">25 to 29</cx:pt>
          <cx:pt idx="6">30 to 34</cx:pt>
          <cx:pt idx="7">35 to 39</cx:pt>
          <cx:pt idx="8">40 to 44</cx:pt>
          <cx:pt idx="9">45 to 49</cx:pt>
          <cx:pt idx="10">50 to 54</cx:pt>
          <cx:pt idx="11">55 to 59</cx:pt>
          <cx:pt idx="12">60 to 64</cx:pt>
          <cx:pt idx="13">65 to 69</cx:pt>
          <cx:pt idx="14">70 to 74</cx:pt>
          <cx:pt idx="15">74 to 79</cx:pt>
          <cx:pt idx="16">80 to 84</cx:pt>
          <cx:pt idx="17">85 and above</cx:pt>
        </cx:lvl>
      </cx:strDim>
      <cx:numDim type="val">
        <cx:f>Norfolk!$B$52:$B$69</cx:f>
        <cx:lvl ptCount="18" formatCode="#,##0">
          <cx:pt idx="0">41763</cx:pt>
          <cx:pt idx="1">39861</cx:pt>
          <cx:pt idx="2">45942</cx:pt>
          <cx:pt idx="3">39100</cx:pt>
          <cx:pt idx="4">33766</cx:pt>
          <cx:pt idx="5">33649</cx:pt>
          <cx:pt idx="6">35123</cx:pt>
          <cx:pt idx="7">37598</cx:pt>
          <cx:pt idx="8">34913</cx:pt>
          <cx:pt idx="9">37318</cx:pt>
          <cx:pt idx="10">38101</cx:pt>
          <cx:pt idx="11">35374</cx:pt>
          <cx:pt idx="12">30890</cx:pt>
          <cx:pt idx="13">25992</cx:pt>
          <cx:pt idx="14">21919</cx:pt>
          <cx:pt idx="15">15776</cx:pt>
          <cx:pt idx="16">9064</cx:pt>
          <cx:pt idx="17">4922</cx:pt>
        </cx:lvl>
      </cx:numDim>
    </cx:data>
  </cx:chartData>
  <cx:chart>
    <cx:title pos="t" align="ctr" overlay="0">
      <cx:tx>
        <cx:rich>
          <a:bodyPr spcFirstLastPara="1" vertOverflow="ellipsis" horzOverflow="overflow" wrap="square" lIns="0" tIns="0" rIns="0" bIns="0" anchor="ctr" anchorCtr="1"/>
          <a:lstStyle/>
          <a:p>
            <a:pPr rtl="0">
              <a:defRPr sz="1600">
                <a:latin typeface="Arial" panose="020B0604020202020204" pitchFamily="34" charset="0"/>
                <a:ea typeface="Arial" panose="020B0604020202020204" pitchFamily="34" charset="0"/>
                <a:cs typeface="Arial" panose="020B0604020202020204" pitchFamily="34" charset="0"/>
              </a:defRPr>
            </a:pPr>
            <a:r>
              <a:rPr lang="en-GB" sz="1600" b="1" i="0" baseline="0">
                <a:effectLst/>
                <a:latin typeface="Arial" panose="020B0604020202020204" pitchFamily="34" charset="0"/>
                <a:cs typeface="Arial" panose="020B0604020202020204" pitchFamily="34" charset="0"/>
              </a:rPr>
              <a:t>1961</a:t>
            </a:r>
            <a:endParaRPr lang="en-GB" sz="1600">
              <a:effectLst/>
              <a:latin typeface="Arial" panose="020B0604020202020204" pitchFamily="34" charset="0"/>
              <a:cs typeface="Arial" panose="020B0604020202020204" pitchFamily="34" charset="0"/>
            </a:endParaRPr>
          </a:p>
        </cx:rich>
      </cx:tx>
    </cx:title>
    <cx:plotArea>
      <cx:plotAreaRegion>
        <cx:series layoutId="funnel" uniqueId="{6C61CCEA-91F5-894B-BBD4-ECEA6C100939}">
          <cx:dataId val="0"/>
        </cx:series>
      </cx:plotAreaRegion>
      <cx:axis id="0" hidden="1">
        <cx:catScaling gapWidth="0.0599999987"/>
        <cx:tickLabels/>
        <cx:txPr>
          <a:bodyPr vertOverflow="overflow" horzOverflow="overflow" wrap="square" lIns="0" tIns="0" rIns="0" bIns="0"/>
          <a:lstStyle/>
          <a:p>
            <a:pPr algn="ctr" rtl="0">
              <a:defRPr sz="1200" b="0" i="0">
                <a:solidFill>
                  <a:srgbClr val="404040"/>
                </a:solidFill>
                <a:latin typeface="Arial" panose="020B0604020202020204" pitchFamily="34" charset="0"/>
                <a:ea typeface="Arial" panose="020B0604020202020204" pitchFamily="34" charset="0"/>
                <a:cs typeface="Arial" panose="020B0604020202020204" pitchFamily="34" charset="0"/>
              </a:defRPr>
            </a:pPr>
            <a:endParaRPr lang="en-GB" sz="1200">
              <a:latin typeface="Arial" panose="020B0604020202020204" pitchFamily="34" charset="0"/>
              <a:cs typeface="Arial" panose="020B0604020202020204" pitchFamily="34" charset="0"/>
            </a:endParaRPr>
          </a:p>
        </cx:txPr>
      </cx:axis>
    </cx:plotArea>
  </cx:chart>
</cx:chartSpace>
</file>

<file path=ppt/charts/chartEx2.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Norfolk!$A$96:$A$113</cx:f>
        <cx:lvl ptCount="18">
          <cx:pt idx="0">0 to 4</cx:pt>
          <cx:pt idx="1">5 to 9</cx:pt>
          <cx:pt idx="2">10 to 14</cx:pt>
          <cx:pt idx="3">15 to 19</cx:pt>
          <cx:pt idx="4">20 to 24</cx:pt>
          <cx:pt idx="5">25 to 29</cx:pt>
          <cx:pt idx="6">30 to 34</cx:pt>
          <cx:pt idx="7">35 to 39</cx:pt>
          <cx:pt idx="8">40 to 44</cx:pt>
          <cx:pt idx="9">45 to 49</cx:pt>
          <cx:pt idx="10">50 to 54</cx:pt>
          <cx:pt idx="11">55 to 59</cx:pt>
          <cx:pt idx="12">60 to 64</cx:pt>
          <cx:pt idx="13">65 to 69</cx:pt>
          <cx:pt idx="14">70 to 74</cx:pt>
          <cx:pt idx="15">74 to 79</cx:pt>
          <cx:pt idx="16">80 to 84</cx:pt>
          <cx:pt idx="17">85 and above</cx:pt>
        </cx:lvl>
      </cx:strDim>
      <cx:numDim type="val">
        <cx:f>Norfolk!$B$96:$B$113</cx:f>
        <cx:lvl ptCount="18" formatCode="#,##0">
          <cx:pt idx="0">42518</cx:pt>
          <cx:pt idx="1">48368</cx:pt>
          <cx:pt idx="2">49048</cx:pt>
          <cx:pt idx="3">46880</cx:pt>
          <cx:pt idx="4">50804</cx:pt>
          <cx:pt idx="5">52594</cx:pt>
          <cx:pt idx="6">55230</cx:pt>
          <cx:pt idx="7">52840</cx:pt>
          <cx:pt idx="8">50467</cx:pt>
          <cx:pt idx="9">55284</cx:pt>
          <cx:pt idx="10">63194</cx:pt>
          <cx:pt idx="11">65662</cx:pt>
          <cx:pt idx="12">59468</cx:pt>
          <cx:pt idx="13">55503</cx:pt>
          <cx:pt idx="14">60897</cx:pt>
          <cx:pt idx="15">45594</cx:pt>
          <cx:pt idx="16">31108</cx:pt>
          <cx:pt idx="17">30660</cx:pt>
        </cx:lvl>
      </cx:numDim>
    </cx:data>
  </cx:chartData>
  <cx:chart>
    <cx:title pos="t" align="ctr" overlay="0">
      <cx:tx>
        <cx:txData>
          <cx:v>2021</cx:v>
        </cx:txData>
      </cx:tx>
      <cx:txPr>
        <a:bodyPr spcFirstLastPara="1" vertOverflow="ellipsis" horzOverflow="overflow" wrap="square" lIns="0" tIns="0" rIns="0" bIns="0" anchor="ctr" anchorCtr="1"/>
        <a:lstStyle/>
        <a:p>
          <a:pPr algn="ctr" rtl="0">
            <a:defRPr sz="1600">
              <a:latin typeface="Arial" panose="020B0604020202020204" pitchFamily="34" charset="0"/>
              <a:ea typeface="Arial" panose="020B0604020202020204" pitchFamily="34" charset="0"/>
              <a:cs typeface="Arial" panose="020B0604020202020204" pitchFamily="34" charset="0"/>
            </a:defRPr>
          </a:pPr>
          <a:r>
            <a:rPr lang="en-GB" sz="1600" b="1" i="0" u="none" strike="noStrike" baseline="0">
              <a:solidFill>
                <a:sysClr val="windowText" lastClr="000000">
                  <a:lumMod val="65000"/>
                  <a:lumOff val="35000"/>
                </a:sysClr>
              </a:solidFill>
              <a:latin typeface="Arial" panose="020B0604020202020204" pitchFamily="34" charset="0"/>
              <a:cs typeface="Arial" panose="020B0604020202020204" pitchFamily="34" charset="0"/>
            </a:rPr>
            <a:t>2021</a:t>
          </a:r>
        </a:p>
      </cx:txPr>
    </cx:title>
    <cx:plotArea>
      <cx:plotAreaRegion>
        <cx:series layoutId="funnel" uniqueId="{A91C7D78-9C3F-D048-A57F-8CC04F1A2623}">
          <cx:dataId val="0"/>
        </cx:series>
      </cx:plotAreaRegion>
      <cx:axis id="0" hidden="1">
        <cx:catScaling gapWidth="0.0599999987"/>
        <cx:tickLabels/>
        <cx:txPr>
          <a:bodyPr vertOverflow="overflow" horzOverflow="overflow" wrap="square" lIns="0" tIns="0" rIns="0" bIns="0"/>
          <a:lstStyle/>
          <a:p>
            <a:pPr algn="ctr" rtl="0">
              <a:defRPr sz="1200" b="0" i="0">
                <a:solidFill>
                  <a:srgbClr val="404040"/>
                </a:solidFill>
                <a:latin typeface="Arial" panose="020B0604020202020204" pitchFamily="34" charset="0"/>
                <a:ea typeface="Arial" panose="020B0604020202020204" pitchFamily="34" charset="0"/>
                <a:cs typeface="Arial" panose="020B0604020202020204" pitchFamily="34" charset="0"/>
              </a:defRPr>
            </a:pPr>
            <a:endParaRPr lang="en-GB" sz="1200">
              <a:latin typeface="Arial" panose="020B0604020202020204" pitchFamily="34" charset="0"/>
              <a:cs typeface="Arial" panose="020B0604020202020204" pitchFamily="34" charset="0"/>
            </a:endParaRPr>
          </a:p>
        </cx:txPr>
      </cx:axis>
    </cx:plotArea>
  </cx:chart>
</cx:chartSpace>
</file>

<file path=ppt/charts/chartEx20.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Norfolk!$A$96:$A$113</cx:f>
        <cx:lvl ptCount="18">
          <cx:pt idx="0">0 to 4</cx:pt>
          <cx:pt idx="1">5 to 9</cx:pt>
          <cx:pt idx="2">10 to 14</cx:pt>
          <cx:pt idx="3">15 to 19</cx:pt>
          <cx:pt idx="4">20 to 24</cx:pt>
          <cx:pt idx="5">25 to 29</cx:pt>
          <cx:pt idx="6">30 to 34</cx:pt>
          <cx:pt idx="7">35 to 39</cx:pt>
          <cx:pt idx="8">40 to 44</cx:pt>
          <cx:pt idx="9">45 to 49</cx:pt>
          <cx:pt idx="10">50 to 54</cx:pt>
          <cx:pt idx="11">55 to 59</cx:pt>
          <cx:pt idx="12">60 to 64</cx:pt>
          <cx:pt idx="13">65 to 69</cx:pt>
          <cx:pt idx="14">70 to 74</cx:pt>
          <cx:pt idx="15">74 to 79</cx:pt>
          <cx:pt idx="16">80 to 84</cx:pt>
          <cx:pt idx="17">85 and above</cx:pt>
        </cx:lvl>
      </cx:strDim>
      <cx:numDim type="val">
        <cx:f>Norfolk!$B$96:$B$113</cx:f>
        <cx:lvl ptCount="18" formatCode="#,##0">
          <cx:pt idx="0">42518</cx:pt>
          <cx:pt idx="1">48368</cx:pt>
          <cx:pt idx="2">49048</cx:pt>
          <cx:pt idx="3">46880</cx:pt>
          <cx:pt idx="4">50804</cx:pt>
          <cx:pt idx="5">52594</cx:pt>
          <cx:pt idx="6">55230</cx:pt>
          <cx:pt idx="7">52840</cx:pt>
          <cx:pt idx="8">50467</cx:pt>
          <cx:pt idx="9">55284</cx:pt>
          <cx:pt idx="10">63194</cx:pt>
          <cx:pt idx="11">65662</cx:pt>
          <cx:pt idx="12">59468</cx:pt>
          <cx:pt idx="13">55503</cx:pt>
          <cx:pt idx="14">60897</cx:pt>
          <cx:pt idx="15">45594</cx:pt>
          <cx:pt idx="16">31108</cx:pt>
          <cx:pt idx="17">30660</cx:pt>
        </cx:lvl>
      </cx:numDim>
    </cx:data>
  </cx:chartData>
  <cx:chart>
    <cx:title pos="t" align="ctr" overlay="0">
      <cx:tx>
        <cx:txData>
          <cx:v>2021</cx:v>
        </cx:txData>
      </cx:tx>
      <cx:txPr>
        <a:bodyPr spcFirstLastPara="1" vertOverflow="ellipsis" horzOverflow="overflow" wrap="square" lIns="0" tIns="0" rIns="0" bIns="0" anchor="ctr" anchorCtr="1"/>
        <a:lstStyle/>
        <a:p>
          <a:pPr algn="ctr" rtl="0">
            <a:defRPr sz="1600">
              <a:latin typeface="Arial" panose="020B0604020202020204" pitchFamily="34" charset="0"/>
              <a:ea typeface="Arial" panose="020B0604020202020204" pitchFamily="34" charset="0"/>
              <a:cs typeface="Arial" panose="020B0604020202020204" pitchFamily="34" charset="0"/>
            </a:defRPr>
          </a:pPr>
          <a:r>
            <a:rPr lang="en-GB" sz="1600" b="1" i="0" u="none" strike="noStrike" baseline="0">
              <a:solidFill>
                <a:sysClr val="windowText" lastClr="000000">
                  <a:lumMod val="65000"/>
                  <a:lumOff val="35000"/>
                </a:sysClr>
              </a:solidFill>
              <a:latin typeface="Arial" panose="020B0604020202020204" pitchFamily="34" charset="0"/>
              <a:cs typeface="Arial" panose="020B0604020202020204" pitchFamily="34" charset="0"/>
            </a:rPr>
            <a:t>2021</a:t>
          </a:r>
        </a:p>
      </cx:txPr>
    </cx:title>
    <cx:plotArea>
      <cx:plotAreaRegion>
        <cx:series layoutId="funnel" uniqueId="{A91C7D78-9C3F-D048-A57F-8CC04F1A2623}">
          <cx:dataId val="0"/>
        </cx:series>
      </cx:plotAreaRegion>
      <cx:axis id="0" hidden="1">
        <cx:catScaling gapWidth="0.0599999987"/>
        <cx:tickLabels/>
        <cx:txPr>
          <a:bodyPr vertOverflow="overflow" horzOverflow="overflow" wrap="square" lIns="0" tIns="0" rIns="0" bIns="0"/>
          <a:lstStyle/>
          <a:p>
            <a:pPr algn="ctr" rtl="0">
              <a:defRPr sz="1200" b="0" i="0">
                <a:solidFill>
                  <a:srgbClr val="404040"/>
                </a:solidFill>
                <a:latin typeface="Arial" panose="020B0604020202020204" pitchFamily="34" charset="0"/>
                <a:ea typeface="Arial" panose="020B0604020202020204" pitchFamily="34" charset="0"/>
                <a:cs typeface="Arial" panose="020B0604020202020204" pitchFamily="34" charset="0"/>
              </a:defRPr>
            </a:pPr>
            <a:endParaRPr lang="en-GB" sz="1200">
              <a:latin typeface="Arial" panose="020B0604020202020204" pitchFamily="34" charset="0"/>
              <a:cs typeface="Arial" panose="020B0604020202020204" pitchFamily="34" charset="0"/>
            </a:endParaRPr>
          </a:p>
        </cx:txPr>
      </cx:axis>
    </cx:plotArea>
  </cx:chart>
</cx:chartSpace>
</file>

<file path=ppt/charts/chartEx3.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Norfolk!$A$12:$A$29</cx:f>
        <cx:lvl ptCount="18">
          <cx:pt idx="0">0 to 4</cx:pt>
          <cx:pt idx="1">5 to 9</cx:pt>
          <cx:pt idx="2">10 to 14</cx:pt>
          <cx:pt idx="3">15 to 19</cx:pt>
          <cx:pt idx="4">20 to 24</cx:pt>
          <cx:pt idx="5">25 to 29</cx:pt>
          <cx:pt idx="6">30 to 34</cx:pt>
          <cx:pt idx="7">35 to 39</cx:pt>
          <cx:pt idx="8">40 to 44</cx:pt>
          <cx:pt idx="9">45 to 49</cx:pt>
          <cx:pt idx="10">50 to 54</cx:pt>
          <cx:pt idx="11">55 to 59</cx:pt>
          <cx:pt idx="12">60 to 64</cx:pt>
          <cx:pt idx="13">65 to 69</cx:pt>
          <cx:pt idx="14">70 to 74</cx:pt>
          <cx:pt idx="15">74 to 79</cx:pt>
          <cx:pt idx="16">80 to 84</cx:pt>
          <cx:pt idx="17">85 and above</cx:pt>
        </cx:lvl>
      </cx:strDim>
      <cx:numDim type="val">
        <cx:f>Norfolk!$B$12:$B$29</cx:f>
        <cx:lvl ptCount="18" formatCode="#,##0">
          <cx:pt idx="0">42851</cx:pt>
          <cx:pt idx="1">46145</cx:pt>
          <cx:pt idx="2">48620</cx:pt>
          <cx:pt idx="3">44256</cx:pt>
          <cx:pt idx="4">37777</cx:pt>
          <cx:pt idx="5">35060</cx:pt>
          <cx:pt idx="6">34671</cx:pt>
          <cx:pt idx="7">34417</cx:pt>
          <cx:pt idx="8">32435</cx:pt>
          <cx:pt idx="9">30812</cx:pt>
          <cx:pt idx="10">27505</cx:pt>
          <cx:pt idx="11">24645</cx:pt>
          <cx:pt idx="12">20933</cx:pt>
          <cx:pt idx="13">16933</cx:pt>
          <cx:pt idx="14">12611</cx:pt>
          <cx:pt idx="15">8336</cx:pt>
          <cx:pt idx="16">4280</cx:pt>
          <cx:pt idx="17">2006</cx:pt>
        </cx:lvl>
      </cx:numDim>
    </cx:data>
  </cx:chartData>
  <cx:chart>
    <cx:title pos="t" align="ctr" overlay="0">
      <cx:tx>
        <cx:txData>
          <cx:v>1921</cx:v>
        </cx:txData>
      </cx:tx>
      <cx:txPr>
        <a:bodyPr spcFirstLastPara="1" vertOverflow="ellipsis" horzOverflow="overflow" wrap="square" lIns="0" tIns="0" rIns="0" bIns="0" anchor="ctr" anchorCtr="1"/>
        <a:lstStyle/>
        <a:p>
          <a:pPr algn="ctr" rtl="0">
            <a:defRPr sz="1600">
              <a:latin typeface="Arial" panose="020B0604020202020204" pitchFamily="34" charset="0"/>
              <a:ea typeface="Arial" panose="020B0604020202020204" pitchFamily="34" charset="0"/>
              <a:cs typeface="Arial" panose="020B0604020202020204" pitchFamily="34" charset="0"/>
            </a:defRPr>
          </a:pPr>
          <a:r>
            <a:rPr lang="en-GB" sz="1600" b="1" i="0" u="none" strike="noStrike" baseline="0">
              <a:solidFill>
                <a:sysClr val="windowText" lastClr="000000">
                  <a:lumMod val="65000"/>
                  <a:lumOff val="35000"/>
                </a:sysClr>
              </a:solidFill>
              <a:latin typeface="Arial" panose="020B0604020202020204" pitchFamily="34" charset="0"/>
              <a:cs typeface="Arial" panose="020B0604020202020204" pitchFamily="34" charset="0"/>
            </a:rPr>
            <a:t>1921</a:t>
          </a:r>
        </a:p>
      </cx:txPr>
    </cx:title>
    <cx:plotArea>
      <cx:plotAreaRegion>
        <cx:series layoutId="funnel" uniqueId="{F08083BE-9B85-0246-B984-E3E75228D820}">
          <cx:dataPt idx="0"/>
          <cx:dataId val="0"/>
        </cx:series>
      </cx:plotAreaRegion>
      <cx:axis id="0">
        <cx:catScaling gapWidth="0.0599999987"/>
        <cx:tickLabels/>
        <cx:txPr>
          <a:bodyPr vertOverflow="overflow" horzOverflow="overflow" wrap="square" lIns="0" tIns="0" rIns="0" bIns="0"/>
          <a:lstStyle/>
          <a:p>
            <a:pPr algn="ctr" rtl="0">
              <a:defRPr sz="1200" b="0" i="0">
                <a:solidFill>
                  <a:srgbClr val="595959"/>
                </a:solidFill>
                <a:latin typeface="Arial" panose="020B0604020202020204" pitchFamily="34" charset="0"/>
                <a:ea typeface="Arial" panose="020B0604020202020204" pitchFamily="34" charset="0"/>
                <a:cs typeface="Arial" panose="020B0604020202020204" pitchFamily="34" charset="0"/>
              </a:defRPr>
            </a:pPr>
            <a:endParaRPr lang="en-GB" sz="1200">
              <a:latin typeface="Arial" panose="020B0604020202020204" pitchFamily="34" charset="0"/>
              <a:cs typeface="Arial" panose="020B0604020202020204" pitchFamily="34" charset="0"/>
            </a:endParaRPr>
          </a:p>
        </cx:txPr>
      </cx:axis>
    </cx:plotArea>
  </cx:chart>
</cx:chartSpace>
</file>

<file path=ppt/charts/chartEx30.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Norfolk!$A$12:$A$29</cx:f>
        <cx:lvl ptCount="18">
          <cx:pt idx="0">0 to 4</cx:pt>
          <cx:pt idx="1">5 to 9</cx:pt>
          <cx:pt idx="2">10 to 14</cx:pt>
          <cx:pt idx="3">15 to 19</cx:pt>
          <cx:pt idx="4">20 to 24</cx:pt>
          <cx:pt idx="5">25 to 29</cx:pt>
          <cx:pt idx="6">30 to 34</cx:pt>
          <cx:pt idx="7">35 to 39</cx:pt>
          <cx:pt idx="8">40 to 44</cx:pt>
          <cx:pt idx="9">45 to 49</cx:pt>
          <cx:pt idx="10">50 to 54</cx:pt>
          <cx:pt idx="11">55 to 59</cx:pt>
          <cx:pt idx="12">60 to 64</cx:pt>
          <cx:pt idx="13">65 to 69</cx:pt>
          <cx:pt idx="14">70 to 74</cx:pt>
          <cx:pt idx="15">74 to 79</cx:pt>
          <cx:pt idx="16">80 to 84</cx:pt>
          <cx:pt idx="17">85 and above</cx:pt>
        </cx:lvl>
      </cx:strDim>
      <cx:numDim type="val">
        <cx:f>Norfolk!$B$12:$B$29</cx:f>
        <cx:lvl ptCount="18" formatCode="#,##0">
          <cx:pt idx="0">42851</cx:pt>
          <cx:pt idx="1">46145</cx:pt>
          <cx:pt idx="2">48620</cx:pt>
          <cx:pt idx="3">44256</cx:pt>
          <cx:pt idx="4">37777</cx:pt>
          <cx:pt idx="5">35060</cx:pt>
          <cx:pt idx="6">34671</cx:pt>
          <cx:pt idx="7">34417</cx:pt>
          <cx:pt idx="8">32435</cx:pt>
          <cx:pt idx="9">30812</cx:pt>
          <cx:pt idx="10">27505</cx:pt>
          <cx:pt idx="11">24645</cx:pt>
          <cx:pt idx="12">20933</cx:pt>
          <cx:pt idx="13">16933</cx:pt>
          <cx:pt idx="14">12611</cx:pt>
          <cx:pt idx="15">8336</cx:pt>
          <cx:pt idx="16">4280</cx:pt>
          <cx:pt idx="17">2006</cx:pt>
        </cx:lvl>
      </cx:numDim>
    </cx:data>
  </cx:chartData>
  <cx:chart>
    <cx:title pos="t" align="ctr" overlay="0">
      <cx:tx>
        <cx:txData>
          <cx:v>1921</cx:v>
        </cx:txData>
      </cx:tx>
      <cx:txPr>
        <a:bodyPr spcFirstLastPara="1" vertOverflow="ellipsis" horzOverflow="overflow" wrap="square" lIns="0" tIns="0" rIns="0" bIns="0" anchor="ctr" anchorCtr="1"/>
        <a:lstStyle/>
        <a:p>
          <a:pPr algn="ctr" rtl="0">
            <a:defRPr sz="1600">
              <a:latin typeface="Arial" panose="020B0604020202020204" pitchFamily="34" charset="0"/>
              <a:ea typeface="Arial" panose="020B0604020202020204" pitchFamily="34" charset="0"/>
              <a:cs typeface="Arial" panose="020B0604020202020204" pitchFamily="34" charset="0"/>
            </a:defRPr>
          </a:pPr>
          <a:r>
            <a:rPr lang="en-GB" sz="1600" b="1" i="0" u="none" strike="noStrike" baseline="0">
              <a:solidFill>
                <a:sysClr val="windowText" lastClr="000000">
                  <a:lumMod val="65000"/>
                  <a:lumOff val="35000"/>
                </a:sysClr>
              </a:solidFill>
              <a:latin typeface="Arial" panose="020B0604020202020204" pitchFamily="34" charset="0"/>
              <a:cs typeface="Arial" panose="020B0604020202020204" pitchFamily="34" charset="0"/>
            </a:rPr>
            <a:t>1921</a:t>
          </a:r>
        </a:p>
      </cx:txPr>
    </cx:title>
    <cx:plotArea>
      <cx:plotAreaRegion>
        <cx:series layoutId="funnel" uniqueId="{F08083BE-9B85-0246-B984-E3E75228D820}">
          <cx:dataPt idx="0"/>
          <cx:dataId val="0"/>
        </cx:series>
      </cx:plotAreaRegion>
      <cx:axis id="0">
        <cx:catScaling gapWidth="0.0599999987"/>
        <cx:tickLabels/>
        <cx:txPr>
          <a:bodyPr vertOverflow="overflow" horzOverflow="overflow" wrap="square" lIns="0" tIns="0" rIns="0" bIns="0"/>
          <a:lstStyle/>
          <a:p>
            <a:pPr algn="ctr" rtl="0">
              <a:defRPr sz="1200" b="0" i="0">
                <a:solidFill>
                  <a:srgbClr val="595959"/>
                </a:solidFill>
                <a:latin typeface="Arial" panose="020B0604020202020204" pitchFamily="34" charset="0"/>
                <a:ea typeface="Arial" panose="020B0604020202020204" pitchFamily="34" charset="0"/>
                <a:cs typeface="Arial" panose="020B0604020202020204" pitchFamily="34" charset="0"/>
              </a:defRPr>
            </a:pPr>
            <a:endParaRPr lang="en-GB" sz="1200">
              <a:latin typeface="Arial" panose="020B0604020202020204" pitchFamily="34" charset="0"/>
              <a:cs typeface="Arial" panose="020B0604020202020204" pitchFamily="34" charset="0"/>
            </a:endParaRPr>
          </a:p>
        </cx:txPr>
      </cx:axis>
    </cx:plotArea>
  </cx:chart>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419">
  <cs:axisTitle>
    <cs:lnRef idx="0"/>
    <cs:fillRef idx="0"/>
    <cs:effectRef idx="0"/>
    <cs:fontRef idx="minor">
      <a:schemeClr val="tx1">
        <a:lumMod val="65000"/>
        <a:lumOff val="35000"/>
      </a:schemeClr>
    </cs:fontRef>
    <cs:defRPr sz="1197"/>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cs:chartArea>
  <cs:dataLabel>
    <cs:lnRef idx="0"/>
    <cs:fillRef idx="0"/>
    <cs:effectRef idx="0"/>
    <cs:fontRef idx="minor">
      <a:schemeClr val="tx1">
        <a:lumMod val="65000"/>
        <a:lumOff val="35000"/>
      </a:schemeClr>
    </cs:fontRef>
    <cs:defRPr sz="1197"/>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862"/>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cs:valueAxis>
  <cs:wall>
    <cs:lnRef idx="0"/>
    <cs:fillRef idx="0"/>
    <cs:effectRef idx="0"/>
    <cs:fontRef idx="minor">
      <a:schemeClr val="tx1"/>
    </cs:fontRef>
  </cs:wall>
</cs:chartStyle>
</file>

<file path=ppt/charts/style10.xml><?xml version="1.0" encoding="utf-8"?>
<cs:chartStyle xmlns:cs="http://schemas.microsoft.com/office/drawing/2012/chartStyle" xmlns:a="http://schemas.openxmlformats.org/drawingml/2006/main" id="419">
  <cs:axisTitle>
    <cs:lnRef idx="0"/>
    <cs:fillRef idx="0"/>
    <cs:effectRef idx="0"/>
    <cs:fontRef idx="minor">
      <a:schemeClr val="tx1">
        <a:lumMod val="65000"/>
        <a:lumOff val="35000"/>
      </a:schemeClr>
    </cs:fontRef>
    <cs:defRPr sz="1197"/>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cs:chartArea>
  <cs:dataLabel>
    <cs:lnRef idx="0"/>
    <cs:fillRef idx="0"/>
    <cs:effectRef idx="0"/>
    <cs:fontRef idx="minor">
      <a:schemeClr val="tx1">
        <a:lumMod val="65000"/>
        <a:lumOff val="35000"/>
      </a:schemeClr>
    </cs:fontRef>
    <cs:defRPr sz="1197"/>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862"/>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419">
  <cs:axisTitle>
    <cs:lnRef idx="0"/>
    <cs:fillRef idx="0"/>
    <cs:effectRef idx="0"/>
    <cs:fontRef idx="minor">
      <a:schemeClr val="tx1">
        <a:lumMod val="65000"/>
        <a:lumOff val="35000"/>
      </a:schemeClr>
    </cs:fontRef>
    <cs:defRPr sz="1197"/>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cs:chartArea>
  <cs:dataLabel>
    <cs:lnRef idx="0"/>
    <cs:fillRef idx="0"/>
    <cs:effectRef idx="0"/>
    <cs:fontRef idx="minor">
      <a:schemeClr val="tx1">
        <a:lumMod val="65000"/>
        <a:lumOff val="35000"/>
      </a:schemeClr>
    </cs:fontRef>
    <cs:defRPr sz="1197"/>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862"/>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cs:valueAxis>
  <cs:wall>
    <cs:lnRef idx="0"/>
    <cs:fillRef idx="0"/>
    <cs:effectRef idx="0"/>
    <cs:fontRef idx="minor">
      <a:schemeClr val="tx1"/>
    </cs:fontRef>
  </cs:wall>
</cs:chartStyle>
</file>

<file path=ppt/charts/style20.xml><?xml version="1.0" encoding="utf-8"?>
<cs:chartStyle xmlns:cs="http://schemas.microsoft.com/office/drawing/2012/chartStyle" xmlns:a="http://schemas.openxmlformats.org/drawingml/2006/main" id="419">
  <cs:axisTitle>
    <cs:lnRef idx="0"/>
    <cs:fillRef idx="0"/>
    <cs:effectRef idx="0"/>
    <cs:fontRef idx="minor">
      <a:schemeClr val="tx1">
        <a:lumMod val="65000"/>
        <a:lumOff val="35000"/>
      </a:schemeClr>
    </cs:fontRef>
    <cs:defRPr sz="1197"/>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cs:chartArea>
  <cs:dataLabel>
    <cs:lnRef idx="0"/>
    <cs:fillRef idx="0"/>
    <cs:effectRef idx="0"/>
    <cs:fontRef idx="minor">
      <a:schemeClr val="tx1">
        <a:lumMod val="65000"/>
        <a:lumOff val="35000"/>
      </a:schemeClr>
    </cs:fontRef>
    <cs:defRPr sz="1197"/>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862"/>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cs:valueAxis>
  <cs:wall>
    <cs:lnRef idx="0"/>
    <cs:fillRef idx="0"/>
    <cs:effectRef idx="0"/>
    <cs:fontRef idx="minor">
      <a:schemeClr val="tx1"/>
    </cs:fontRef>
  </cs:wall>
</cs:chartStyle>
</file>

<file path=ppt/charts/style3.xml><?xml version="1.0" encoding="utf-8"?>
<cs:chartStyle xmlns:cs="http://schemas.microsoft.com/office/drawing/2012/chartStyle" xmlns:a="http://schemas.openxmlformats.org/drawingml/2006/main" id="419">
  <cs:axisTitle>
    <cs:lnRef idx="0"/>
    <cs:fillRef idx="0"/>
    <cs:effectRef idx="0"/>
    <cs:fontRef idx="minor">
      <a:schemeClr val="tx1">
        <a:lumMod val="65000"/>
        <a:lumOff val="35000"/>
      </a:schemeClr>
    </cs:fontRef>
    <cs:defRPr sz="1197"/>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cs:chartArea>
  <cs:dataLabel>
    <cs:lnRef idx="0"/>
    <cs:fillRef idx="0"/>
    <cs:effectRef idx="0"/>
    <cs:fontRef idx="minor">
      <a:schemeClr val="tx1">
        <a:lumMod val="65000"/>
        <a:lumOff val="35000"/>
      </a:schemeClr>
    </cs:fontRef>
    <cs:defRPr sz="1197"/>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862"/>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cs:valueAxis>
  <cs:wall>
    <cs:lnRef idx="0"/>
    <cs:fillRef idx="0"/>
    <cs:effectRef idx="0"/>
    <cs:fontRef idx="minor">
      <a:schemeClr val="tx1"/>
    </cs:fontRef>
  </cs:wall>
</cs:chartStyle>
</file>

<file path=ppt/charts/style30.xml><?xml version="1.0" encoding="utf-8"?>
<cs:chartStyle xmlns:cs="http://schemas.microsoft.com/office/drawing/2012/chartStyle" xmlns:a="http://schemas.openxmlformats.org/drawingml/2006/main" id="419">
  <cs:axisTitle>
    <cs:lnRef idx="0"/>
    <cs:fillRef idx="0"/>
    <cs:effectRef idx="0"/>
    <cs:fontRef idx="minor">
      <a:schemeClr val="tx1">
        <a:lumMod val="65000"/>
        <a:lumOff val="35000"/>
      </a:schemeClr>
    </cs:fontRef>
    <cs:defRPr sz="1197"/>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cs:chartArea>
  <cs:dataLabel>
    <cs:lnRef idx="0"/>
    <cs:fillRef idx="0"/>
    <cs:effectRef idx="0"/>
    <cs:fontRef idx="minor">
      <a:schemeClr val="tx1">
        <a:lumMod val="65000"/>
        <a:lumOff val="35000"/>
      </a:schemeClr>
    </cs:fontRef>
    <cs:defRPr sz="1197"/>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862"/>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cs:valueAxis>
  <cs:wall>
    <cs:lnRef idx="0"/>
    <cs:fillRef idx="0"/>
    <cs:effectRef idx="0"/>
    <cs:fontRef idx="minor">
      <a:schemeClr val="tx1"/>
    </cs:fontRef>
  </cs:wall>
</cs:chartStyle>
</file>

<file path=ppt/comments/modernComment_7FFE60C6_00.xml><?xml version="1.0" encoding="utf-8"?>
<p188:cmLst xmlns:a="http://schemas.openxmlformats.org/drawingml/2006/main" xmlns:r="http://schemas.openxmlformats.org/officeDocument/2006/relationships" xmlns:p188="http://schemas.microsoft.com/office/powerpoint/2018/8/main">
  <p188:cm id="{EAE1A0BE-5130-46D9-AAC7-45F7AD5ACF66}" authorId="{41E08B64-544D-44D7-C1BC-79296ADC76A6}" created="2025-04-23T08:55:38.830">
    <pc:sldMkLst xmlns:pc="http://schemas.microsoft.com/office/powerpoint/2013/main/command">
      <pc:docMk/>
      <pc:sldMk cId="0" sldId="2147377350"/>
    </pc:sldMkLst>
    <p188:txBody>
      <a:bodyPr/>
      <a:lstStyle/>
      <a:p>
        <a:r>
          <a:rPr lang="en-GB"/>
          <a:t>Can we also make the poijnt abouyt the longer time spent in poor health- as this is a crucial one from CMOs message- the cost of this. </a:t>
        </a:r>
      </a:p>
    </p188:txBody>
  </p188:cm>
  <p188:cm id="{EAA046ED-6B39-479E-AED6-D1CED903151E}" authorId="{41E08B64-544D-44D7-C1BC-79296ADC76A6}" created="2025-04-23T08:58:13.873">
    <pc:sldMkLst xmlns:pc="http://schemas.microsoft.com/office/powerpoint/2013/main/command">
      <pc:docMk/>
      <pc:sldMk cId="0" sldId="2147377350"/>
    </pc:sldMkLst>
    <p188:txBody>
      <a:bodyPr/>
      <a:lstStyle/>
      <a:p>
        <a:r>
          <a:rPr lang="en-GB"/>
          <a:t>Is this slide in the right place- we go from this to the following sentnce on the next slide “but collectivley are a large ….”[@Jon Bashford] </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2E63445-59EA-4B43-9378-F4F3C9534554}" type="doc">
      <dgm:prSet loTypeId="urn:microsoft.com/office/officeart/2005/8/layout/pyramid1" loCatId="" qsTypeId="urn:microsoft.com/office/officeart/2005/8/quickstyle/simple1" qsCatId="simple" csTypeId="urn:microsoft.com/office/officeart/2005/8/colors/accent1_2" csCatId="accent1" phldr="1"/>
      <dgm:spPr/>
    </dgm:pt>
    <dgm:pt modelId="{C8F37FAD-4ABA-E74F-A1CE-7BFDEE7E00D0}">
      <dgm:prSet phldrT="[Text]" custT="1"/>
      <dgm:spPr/>
      <dgm:t>
        <a:bodyPr tIns="0" bIns="432000"/>
        <a:lstStyle/>
        <a:p>
          <a:endParaRPr lang="en-GB" sz="2800">
            <a:latin typeface="Arial" panose="020B0604020202020204" pitchFamily="34" charset="0"/>
            <a:cs typeface="Arial" panose="020B0604020202020204" pitchFamily="34" charset="0"/>
          </a:endParaRPr>
        </a:p>
        <a:p>
          <a:endParaRPr lang="en-GB" sz="2800">
            <a:latin typeface="Arial" panose="020B0604020202020204" pitchFamily="34" charset="0"/>
            <a:cs typeface="Arial" panose="020B0604020202020204" pitchFamily="34" charset="0"/>
          </a:endParaRPr>
        </a:p>
        <a:p>
          <a:r>
            <a:rPr lang="en-GB" sz="2800" b="1">
              <a:latin typeface="Arial" panose="020B0604020202020204" pitchFamily="34" charset="0"/>
              <a:cs typeface="Arial" panose="020B0604020202020204" pitchFamily="34" charset="0"/>
            </a:rPr>
            <a:t>254,000</a:t>
          </a:r>
        </a:p>
      </dgm:t>
    </dgm:pt>
    <dgm:pt modelId="{BEBC3924-ADF6-8B4C-82E1-9F85099AE758}" type="parTrans" cxnId="{7148901C-B6BA-DD40-AC3C-94F25B1079E1}">
      <dgm:prSet/>
      <dgm:spPr/>
      <dgm:t>
        <a:bodyPr/>
        <a:lstStyle/>
        <a:p>
          <a:endParaRPr lang="en-GB"/>
        </a:p>
      </dgm:t>
    </dgm:pt>
    <dgm:pt modelId="{DA2CA76A-2A30-794B-AD6C-AECFE0DA4FCD}" type="sibTrans" cxnId="{7148901C-B6BA-DD40-AC3C-94F25B1079E1}">
      <dgm:prSet/>
      <dgm:spPr/>
      <dgm:t>
        <a:bodyPr/>
        <a:lstStyle/>
        <a:p>
          <a:endParaRPr lang="en-GB"/>
        </a:p>
      </dgm:t>
    </dgm:pt>
    <dgm:pt modelId="{EE268958-6BDB-8A43-A45A-3C9A922BBE62}">
      <dgm:prSet phldrT="[Text]" custT="1"/>
      <dgm:spPr>
        <a:solidFill>
          <a:schemeClr val="accent2"/>
        </a:solidFill>
      </dgm:spPr>
      <dgm:t>
        <a:bodyPr tIns="216000"/>
        <a:lstStyle/>
        <a:p>
          <a:r>
            <a:rPr lang="en-GB" sz="4400" b="1">
              <a:latin typeface="Arial" panose="020B0604020202020204" pitchFamily="34" charset="0"/>
              <a:cs typeface="Arial" panose="020B0604020202020204" pitchFamily="34" charset="0"/>
            </a:rPr>
            <a:t>500,000</a:t>
          </a:r>
        </a:p>
      </dgm:t>
    </dgm:pt>
    <dgm:pt modelId="{415A1D01-A528-AF4E-92AC-D22D992AEF83}" type="parTrans" cxnId="{06322A6E-4233-1041-9682-9EF908DEB55C}">
      <dgm:prSet/>
      <dgm:spPr/>
      <dgm:t>
        <a:bodyPr/>
        <a:lstStyle/>
        <a:p>
          <a:endParaRPr lang="en-GB"/>
        </a:p>
      </dgm:t>
    </dgm:pt>
    <dgm:pt modelId="{F8DAB26E-95AA-C241-B60C-18FF28072E98}" type="sibTrans" cxnId="{06322A6E-4233-1041-9682-9EF908DEB55C}">
      <dgm:prSet/>
      <dgm:spPr/>
      <dgm:t>
        <a:bodyPr/>
        <a:lstStyle/>
        <a:p>
          <a:endParaRPr lang="en-GB"/>
        </a:p>
      </dgm:t>
    </dgm:pt>
    <dgm:pt modelId="{49A923AF-C214-BA44-AE0B-EFE8B975D3B2}">
      <dgm:prSet phldrT="[Text]" custT="1"/>
      <dgm:spPr>
        <a:solidFill>
          <a:srgbClr val="FF0000"/>
        </a:solidFill>
      </dgm:spPr>
      <dgm:t>
        <a:bodyPr/>
        <a:lstStyle/>
        <a:p>
          <a:r>
            <a:rPr lang="en-GB" sz="5400" b="1">
              <a:latin typeface="Arial" panose="020B0604020202020204" pitchFamily="34" charset="0"/>
              <a:cs typeface="Arial" panose="020B0604020202020204" pitchFamily="34" charset="0"/>
            </a:rPr>
            <a:t>1 </a:t>
          </a:r>
          <a:r>
            <a:rPr lang="en-GB" sz="6000" b="1">
              <a:latin typeface="Arial" panose="020B0604020202020204" pitchFamily="34" charset="0"/>
              <a:cs typeface="Arial" panose="020B0604020202020204" pitchFamily="34" charset="0"/>
            </a:rPr>
            <a:t>million</a:t>
          </a:r>
          <a:endParaRPr lang="en-GB" sz="5400" b="1">
            <a:latin typeface="Arial" panose="020B0604020202020204" pitchFamily="34" charset="0"/>
            <a:cs typeface="Arial" panose="020B0604020202020204" pitchFamily="34" charset="0"/>
          </a:endParaRPr>
        </a:p>
      </dgm:t>
    </dgm:pt>
    <dgm:pt modelId="{B8E8D53A-D42E-F44C-9365-0CCAE8351969}" type="parTrans" cxnId="{5F32CBC8-51DB-A645-AF42-854B69490E69}">
      <dgm:prSet/>
      <dgm:spPr/>
      <dgm:t>
        <a:bodyPr/>
        <a:lstStyle/>
        <a:p>
          <a:endParaRPr lang="en-GB"/>
        </a:p>
      </dgm:t>
    </dgm:pt>
    <dgm:pt modelId="{A8808F66-6F94-874D-BB54-8A37091EA36D}" type="sibTrans" cxnId="{5F32CBC8-51DB-A645-AF42-854B69490E69}">
      <dgm:prSet/>
      <dgm:spPr/>
      <dgm:t>
        <a:bodyPr/>
        <a:lstStyle/>
        <a:p>
          <a:endParaRPr lang="en-GB"/>
        </a:p>
      </dgm:t>
    </dgm:pt>
    <dgm:pt modelId="{3D3919F6-A24C-FF49-85EA-3EA4595DD19C}" type="pres">
      <dgm:prSet presAssocID="{22E63445-59EA-4B43-9378-F4F3C9534554}" presName="Name0" presStyleCnt="0">
        <dgm:presLayoutVars>
          <dgm:dir/>
          <dgm:animLvl val="lvl"/>
          <dgm:resizeHandles val="exact"/>
        </dgm:presLayoutVars>
      </dgm:prSet>
      <dgm:spPr/>
    </dgm:pt>
    <dgm:pt modelId="{B3CBBE64-D76E-4F47-8FBE-09072145C81C}" type="pres">
      <dgm:prSet presAssocID="{C8F37FAD-4ABA-E74F-A1CE-7BFDEE7E00D0}" presName="Name8" presStyleCnt="0"/>
      <dgm:spPr/>
    </dgm:pt>
    <dgm:pt modelId="{ACF96F14-7ABB-4D43-B0E1-4175A35D28CD}" type="pres">
      <dgm:prSet presAssocID="{C8F37FAD-4ABA-E74F-A1CE-7BFDEE7E00D0}" presName="level" presStyleLbl="node1" presStyleIdx="0" presStyleCnt="3">
        <dgm:presLayoutVars>
          <dgm:chMax val="1"/>
          <dgm:bulletEnabled val="1"/>
        </dgm:presLayoutVars>
      </dgm:prSet>
      <dgm:spPr/>
    </dgm:pt>
    <dgm:pt modelId="{722A9EE2-29A4-EA47-8F38-F3B5D06C05D5}" type="pres">
      <dgm:prSet presAssocID="{C8F37FAD-4ABA-E74F-A1CE-7BFDEE7E00D0}" presName="levelTx" presStyleLbl="revTx" presStyleIdx="0" presStyleCnt="0">
        <dgm:presLayoutVars>
          <dgm:chMax val="1"/>
          <dgm:bulletEnabled val="1"/>
        </dgm:presLayoutVars>
      </dgm:prSet>
      <dgm:spPr/>
    </dgm:pt>
    <dgm:pt modelId="{D8438769-F402-774F-B1DD-D3E4DF8EE5C2}" type="pres">
      <dgm:prSet presAssocID="{EE268958-6BDB-8A43-A45A-3C9A922BBE62}" presName="Name8" presStyleCnt="0"/>
      <dgm:spPr/>
    </dgm:pt>
    <dgm:pt modelId="{3003C79A-59DE-A849-A9A3-A7D0C0062FA9}" type="pres">
      <dgm:prSet presAssocID="{EE268958-6BDB-8A43-A45A-3C9A922BBE62}" presName="level" presStyleLbl="node1" presStyleIdx="1" presStyleCnt="3">
        <dgm:presLayoutVars>
          <dgm:chMax val="1"/>
          <dgm:bulletEnabled val="1"/>
        </dgm:presLayoutVars>
      </dgm:prSet>
      <dgm:spPr/>
    </dgm:pt>
    <dgm:pt modelId="{4573F475-EBF3-E546-8D22-6DF40307DA37}" type="pres">
      <dgm:prSet presAssocID="{EE268958-6BDB-8A43-A45A-3C9A922BBE62}" presName="levelTx" presStyleLbl="revTx" presStyleIdx="0" presStyleCnt="0">
        <dgm:presLayoutVars>
          <dgm:chMax val="1"/>
          <dgm:bulletEnabled val="1"/>
        </dgm:presLayoutVars>
      </dgm:prSet>
      <dgm:spPr/>
    </dgm:pt>
    <dgm:pt modelId="{9C2C2BB1-79AB-9041-8726-B9D9DE0AF433}" type="pres">
      <dgm:prSet presAssocID="{49A923AF-C214-BA44-AE0B-EFE8B975D3B2}" presName="Name8" presStyleCnt="0"/>
      <dgm:spPr/>
    </dgm:pt>
    <dgm:pt modelId="{B0D74020-8FD5-C147-8325-B8B76E0155A8}" type="pres">
      <dgm:prSet presAssocID="{49A923AF-C214-BA44-AE0B-EFE8B975D3B2}" presName="level" presStyleLbl="node1" presStyleIdx="2" presStyleCnt="3">
        <dgm:presLayoutVars>
          <dgm:chMax val="1"/>
          <dgm:bulletEnabled val="1"/>
        </dgm:presLayoutVars>
      </dgm:prSet>
      <dgm:spPr/>
    </dgm:pt>
    <dgm:pt modelId="{A6D9DA30-AF03-EE41-A147-EB3952FE0676}" type="pres">
      <dgm:prSet presAssocID="{49A923AF-C214-BA44-AE0B-EFE8B975D3B2}" presName="levelTx" presStyleLbl="revTx" presStyleIdx="0" presStyleCnt="0">
        <dgm:presLayoutVars>
          <dgm:chMax val="1"/>
          <dgm:bulletEnabled val="1"/>
        </dgm:presLayoutVars>
      </dgm:prSet>
      <dgm:spPr/>
    </dgm:pt>
  </dgm:ptLst>
  <dgm:cxnLst>
    <dgm:cxn modelId="{968C1C07-C010-984F-B359-977008251F43}" type="presOf" srcId="{22E63445-59EA-4B43-9378-F4F3C9534554}" destId="{3D3919F6-A24C-FF49-85EA-3EA4595DD19C}" srcOrd="0" destOrd="0" presId="urn:microsoft.com/office/officeart/2005/8/layout/pyramid1"/>
    <dgm:cxn modelId="{7148901C-B6BA-DD40-AC3C-94F25B1079E1}" srcId="{22E63445-59EA-4B43-9378-F4F3C9534554}" destId="{C8F37FAD-4ABA-E74F-A1CE-7BFDEE7E00D0}" srcOrd="0" destOrd="0" parTransId="{BEBC3924-ADF6-8B4C-82E1-9F85099AE758}" sibTransId="{DA2CA76A-2A30-794B-AD6C-AECFE0DA4FCD}"/>
    <dgm:cxn modelId="{5DD13B29-EFFF-2D46-B5A5-3A3F8F3E1E05}" type="presOf" srcId="{49A923AF-C214-BA44-AE0B-EFE8B975D3B2}" destId="{B0D74020-8FD5-C147-8325-B8B76E0155A8}" srcOrd="0" destOrd="0" presId="urn:microsoft.com/office/officeart/2005/8/layout/pyramid1"/>
    <dgm:cxn modelId="{43B1B73F-4CBF-8E40-BF61-A8B38B21D3E8}" type="presOf" srcId="{C8F37FAD-4ABA-E74F-A1CE-7BFDEE7E00D0}" destId="{ACF96F14-7ABB-4D43-B0E1-4175A35D28CD}" srcOrd="0" destOrd="0" presId="urn:microsoft.com/office/officeart/2005/8/layout/pyramid1"/>
    <dgm:cxn modelId="{EB87E663-C84E-B745-A406-1FBBFCCE5249}" type="presOf" srcId="{EE268958-6BDB-8A43-A45A-3C9A922BBE62}" destId="{3003C79A-59DE-A849-A9A3-A7D0C0062FA9}" srcOrd="0" destOrd="0" presId="urn:microsoft.com/office/officeart/2005/8/layout/pyramid1"/>
    <dgm:cxn modelId="{06322A6E-4233-1041-9682-9EF908DEB55C}" srcId="{22E63445-59EA-4B43-9378-F4F3C9534554}" destId="{EE268958-6BDB-8A43-A45A-3C9A922BBE62}" srcOrd="1" destOrd="0" parTransId="{415A1D01-A528-AF4E-92AC-D22D992AEF83}" sibTransId="{F8DAB26E-95AA-C241-B60C-18FF28072E98}"/>
    <dgm:cxn modelId="{5F32CBC8-51DB-A645-AF42-854B69490E69}" srcId="{22E63445-59EA-4B43-9378-F4F3C9534554}" destId="{49A923AF-C214-BA44-AE0B-EFE8B975D3B2}" srcOrd="2" destOrd="0" parTransId="{B8E8D53A-D42E-F44C-9365-0CCAE8351969}" sibTransId="{A8808F66-6F94-874D-BB54-8A37091EA36D}"/>
    <dgm:cxn modelId="{DEB4B4E1-FE77-9D44-81B4-91D4B8FBCA0A}" type="presOf" srcId="{EE268958-6BDB-8A43-A45A-3C9A922BBE62}" destId="{4573F475-EBF3-E546-8D22-6DF40307DA37}" srcOrd="1" destOrd="0" presId="urn:microsoft.com/office/officeart/2005/8/layout/pyramid1"/>
    <dgm:cxn modelId="{AF8D22E7-06AB-5040-BDD2-9DB8DD0F7622}" type="presOf" srcId="{C8F37FAD-4ABA-E74F-A1CE-7BFDEE7E00D0}" destId="{722A9EE2-29A4-EA47-8F38-F3B5D06C05D5}" srcOrd="1" destOrd="0" presId="urn:microsoft.com/office/officeart/2005/8/layout/pyramid1"/>
    <dgm:cxn modelId="{2135EDEF-A81D-E649-BF03-E9B39E1DC2F4}" type="presOf" srcId="{49A923AF-C214-BA44-AE0B-EFE8B975D3B2}" destId="{A6D9DA30-AF03-EE41-A147-EB3952FE0676}" srcOrd="1" destOrd="0" presId="urn:microsoft.com/office/officeart/2005/8/layout/pyramid1"/>
    <dgm:cxn modelId="{0EB5A262-D899-3F47-84E3-885AB67A1779}" type="presParOf" srcId="{3D3919F6-A24C-FF49-85EA-3EA4595DD19C}" destId="{B3CBBE64-D76E-4F47-8FBE-09072145C81C}" srcOrd="0" destOrd="0" presId="urn:microsoft.com/office/officeart/2005/8/layout/pyramid1"/>
    <dgm:cxn modelId="{16656D75-AB90-EB45-8EA3-916E8EC5698B}" type="presParOf" srcId="{B3CBBE64-D76E-4F47-8FBE-09072145C81C}" destId="{ACF96F14-7ABB-4D43-B0E1-4175A35D28CD}" srcOrd="0" destOrd="0" presId="urn:microsoft.com/office/officeart/2005/8/layout/pyramid1"/>
    <dgm:cxn modelId="{1B7FD17F-D05C-C741-BF45-C75B3C786EE6}" type="presParOf" srcId="{B3CBBE64-D76E-4F47-8FBE-09072145C81C}" destId="{722A9EE2-29A4-EA47-8F38-F3B5D06C05D5}" srcOrd="1" destOrd="0" presId="urn:microsoft.com/office/officeart/2005/8/layout/pyramid1"/>
    <dgm:cxn modelId="{DA399343-D27F-BA4A-95AC-5D0C75F8A457}" type="presParOf" srcId="{3D3919F6-A24C-FF49-85EA-3EA4595DD19C}" destId="{D8438769-F402-774F-B1DD-D3E4DF8EE5C2}" srcOrd="1" destOrd="0" presId="urn:microsoft.com/office/officeart/2005/8/layout/pyramid1"/>
    <dgm:cxn modelId="{E719EAB7-A354-F647-96CB-DD5F763EB836}" type="presParOf" srcId="{D8438769-F402-774F-B1DD-D3E4DF8EE5C2}" destId="{3003C79A-59DE-A849-A9A3-A7D0C0062FA9}" srcOrd="0" destOrd="0" presId="urn:microsoft.com/office/officeart/2005/8/layout/pyramid1"/>
    <dgm:cxn modelId="{8A299A9B-19D4-9C41-B3EE-EF1C36A4B523}" type="presParOf" srcId="{D8438769-F402-774F-B1DD-D3E4DF8EE5C2}" destId="{4573F475-EBF3-E546-8D22-6DF40307DA37}" srcOrd="1" destOrd="0" presId="urn:microsoft.com/office/officeart/2005/8/layout/pyramid1"/>
    <dgm:cxn modelId="{9799BDC3-0003-8B41-9799-DA38F0D23E95}" type="presParOf" srcId="{3D3919F6-A24C-FF49-85EA-3EA4595DD19C}" destId="{9C2C2BB1-79AB-9041-8726-B9D9DE0AF433}" srcOrd="2" destOrd="0" presId="urn:microsoft.com/office/officeart/2005/8/layout/pyramid1"/>
    <dgm:cxn modelId="{11937DA8-02F3-2B4E-9A83-4A6323F86846}" type="presParOf" srcId="{9C2C2BB1-79AB-9041-8726-B9D9DE0AF433}" destId="{B0D74020-8FD5-C147-8325-B8B76E0155A8}" srcOrd="0" destOrd="0" presId="urn:microsoft.com/office/officeart/2005/8/layout/pyramid1"/>
    <dgm:cxn modelId="{AEB87960-B74D-294D-8735-800D8A5E9F5D}" type="presParOf" srcId="{9C2C2BB1-79AB-9041-8726-B9D9DE0AF433}" destId="{A6D9DA30-AF03-EE41-A147-EB3952FE0676}"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E9F1519-1C06-45C9-AB31-344A4FD917A5}" type="doc">
      <dgm:prSet loTypeId="urn:microsoft.com/office/officeart/2008/layout/AlternatingHexagons" loCatId="list" qsTypeId="urn:microsoft.com/office/officeart/2005/8/quickstyle/simple1" qsCatId="simple" csTypeId="urn:microsoft.com/office/officeart/2005/8/colors/colorful3" csCatId="colorful" phldr="1"/>
      <dgm:spPr/>
      <dgm:t>
        <a:bodyPr/>
        <a:lstStyle/>
        <a:p>
          <a:endParaRPr lang="en-GB"/>
        </a:p>
      </dgm:t>
    </dgm:pt>
    <dgm:pt modelId="{2C85C1D9-623E-41B9-9E35-9FB53EA32697}">
      <dgm:prSet phldrT="[Text]" custT="1"/>
      <dgm:spPr/>
      <dgm:t>
        <a:bodyPr lIns="0" rIns="0"/>
        <a:lstStyle/>
        <a:p>
          <a:r>
            <a:rPr lang="en-GB" sz="1200" b="1">
              <a:latin typeface="Arial" panose="020B0604020202020204" pitchFamily="34" charset="0"/>
              <a:cs typeface="Arial" panose="020B0604020202020204" pitchFamily="34" charset="0"/>
            </a:rPr>
            <a:t>Local Govt/ Combined Authority</a:t>
          </a:r>
        </a:p>
      </dgm:t>
    </dgm:pt>
    <dgm:pt modelId="{5C0A3036-865F-46E3-83BB-9F42457D4A1B}" type="parTrans" cxnId="{8B4BA799-16B8-4C47-AA09-92D022725D3E}">
      <dgm:prSet/>
      <dgm:spPr/>
      <dgm:t>
        <a:bodyPr/>
        <a:lstStyle/>
        <a:p>
          <a:endParaRPr lang="en-GB" sz="1200"/>
        </a:p>
      </dgm:t>
    </dgm:pt>
    <dgm:pt modelId="{75C6623F-875C-4EEB-878F-98D6CBA6311B}" type="sibTrans" cxnId="{8B4BA799-16B8-4C47-AA09-92D022725D3E}">
      <dgm:prSet custT="1"/>
      <dgm:spPr/>
      <dgm:t>
        <a:bodyPr lIns="0" rIns="0"/>
        <a:lstStyle/>
        <a:p>
          <a:r>
            <a:rPr lang="en-GB" sz="1200" b="1">
              <a:latin typeface="Arial" panose="020B0604020202020204" pitchFamily="34" charset="0"/>
              <a:cs typeface="Arial" panose="020B0604020202020204" pitchFamily="34" charset="0"/>
            </a:rPr>
            <a:t>Industry</a:t>
          </a:r>
        </a:p>
      </dgm:t>
    </dgm:pt>
    <dgm:pt modelId="{E8CF5BEE-CDA5-4176-8B0A-E592337A5A6E}">
      <dgm:prSet phldrT="[Text]" custT="1"/>
      <dgm:spPr>
        <a:solidFill>
          <a:srgbClr val="0070C0"/>
        </a:solidFill>
      </dgm:spPr>
      <dgm:t>
        <a:bodyPr lIns="0" rIns="0"/>
        <a:lstStyle/>
        <a:p>
          <a:r>
            <a:rPr lang="en-GB" sz="1200" b="1">
              <a:latin typeface="Arial" panose="020B0604020202020204" pitchFamily="34" charset="0"/>
              <a:cs typeface="Arial" panose="020B0604020202020204" pitchFamily="34" charset="0"/>
            </a:rPr>
            <a:t>Local NHS and care providers</a:t>
          </a:r>
        </a:p>
      </dgm:t>
    </dgm:pt>
    <dgm:pt modelId="{B4436CE9-6452-4EB9-A6BF-B202C6C35680}" type="parTrans" cxnId="{FECCFF7E-0B61-4E82-A440-72472F113866}">
      <dgm:prSet/>
      <dgm:spPr/>
      <dgm:t>
        <a:bodyPr/>
        <a:lstStyle/>
        <a:p>
          <a:endParaRPr lang="en-GB" sz="1200"/>
        </a:p>
      </dgm:t>
    </dgm:pt>
    <dgm:pt modelId="{9D0057F2-DC89-44C3-8F43-0ED61BEEFF23}" type="sibTrans" cxnId="{FECCFF7E-0B61-4E82-A440-72472F113866}">
      <dgm:prSet custT="1"/>
      <dgm:spPr>
        <a:solidFill>
          <a:schemeClr val="accent6"/>
        </a:solidFill>
      </dgm:spPr>
      <dgm:t>
        <a:bodyPr lIns="0" rIns="0"/>
        <a:lstStyle/>
        <a:p>
          <a:r>
            <a:rPr lang="en-GB" sz="1200" b="1" spc="-60" baseline="0">
              <a:latin typeface="Arial" panose="020B0604020202020204" pitchFamily="34" charset="0"/>
              <a:cs typeface="Arial" panose="020B0604020202020204" pitchFamily="34" charset="0"/>
            </a:rPr>
            <a:t>Government Departments</a:t>
          </a:r>
        </a:p>
      </dgm:t>
    </dgm:pt>
    <dgm:pt modelId="{CCCB8BA3-1127-41E2-8001-B6D59FD5A0FF}">
      <dgm:prSet phldrT="[Text]" custT="1"/>
      <dgm:spPr/>
      <dgm:t>
        <a:bodyPr lIns="0" rIns="0"/>
        <a:lstStyle/>
        <a:p>
          <a:r>
            <a:rPr lang="en-GB" sz="1200" b="1">
              <a:latin typeface="Arial" panose="020B0604020202020204" pitchFamily="34" charset="0"/>
              <a:cs typeface="Arial" panose="020B0604020202020204" pitchFamily="34" charset="0"/>
            </a:rPr>
            <a:t>PCC</a:t>
          </a:r>
        </a:p>
      </dgm:t>
    </dgm:pt>
    <dgm:pt modelId="{72713116-2220-42F3-9BC7-B26A710C9785}" type="parTrans" cxnId="{603A7E9D-01B9-4C26-B41F-B0E3B4F03FC7}">
      <dgm:prSet/>
      <dgm:spPr/>
      <dgm:t>
        <a:bodyPr/>
        <a:lstStyle/>
        <a:p>
          <a:endParaRPr lang="en-GB" sz="1200"/>
        </a:p>
      </dgm:t>
    </dgm:pt>
    <dgm:pt modelId="{26508853-05A5-4B0D-AC06-4473CDB3DCD6}" type="sibTrans" cxnId="{603A7E9D-01B9-4C26-B41F-B0E3B4F03FC7}">
      <dgm:prSet custT="1"/>
      <dgm:spPr/>
      <dgm:t>
        <a:bodyPr lIns="0" rIns="0"/>
        <a:lstStyle/>
        <a:p>
          <a:r>
            <a:rPr lang="en-GB" sz="1200" b="1">
              <a:latin typeface="Arial" panose="020B0604020202020204" pitchFamily="34" charset="0"/>
              <a:cs typeface="Arial" panose="020B0604020202020204" pitchFamily="34" charset="0"/>
            </a:rPr>
            <a:t>VCSE/ Community</a:t>
          </a:r>
        </a:p>
      </dgm:t>
    </dgm:pt>
    <dgm:pt modelId="{D491112E-1457-4DBA-8B60-D0081990D84E}" type="pres">
      <dgm:prSet presAssocID="{2E9F1519-1C06-45C9-AB31-344A4FD917A5}" presName="Name0" presStyleCnt="0">
        <dgm:presLayoutVars>
          <dgm:chMax/>
          <dgm:chPref/>
          <dgm:dir/>
          <dgm:animLvl val="lvl"/>
        </dgm:presLayoutVars>
      </dgm:prSet>
      <dgm:spPr/>
    </dgm:pt>
    <dgm:pt modelId="{F3156631-CE6B-4A78-A67D-8BD4301EAF55}" type="pres">
      <dgm:prSet presAssocID="{2C85C1D9-623E-41B9-9E35-9FB53EA32697}" presName="composite" presStyleCnt="0"/>
      <dgm:spPr/>
    </dgm:pt>
    <dgm:pt modelId="{A6D6DC24-497A-480C-8B7F-5CF917252F71}" type="pres">
      <dgm:prSet presAssocID="{2C85C1D9-623E-41B9-9E35-9FB53EA32697}" presName="Parent1" presStyleLbl="node1" presStyleIdx="0" presStyleCnt="6" custScaleX="110542" custLinFactNeighborX="9535" custLinFactNeighborY="-1056">
        <dgm:presLayoutVars>
          <dgm:chMax val="1"/>
          <dgm:chPref val="1"/>
          <dgm:bulletEnabled val="1"/>
        </dgm:presLayoutVars>
      </dgm:prSet>
      <dgm:spPr/>
    </dgm:pt>
    <dgm:pt modelId="{8F1B7FF1-4293-48C7-9849-6FD665BEBD63}" type="pres">
      <dgm:prSet presAssocID="{2C85C1D9-623E-41B9-9E35-9FB53EA32697}" presName="Childtext1" presStyleLbl="revTx" presStyleIdx="0" presStyleCnt="3">
        <dgm:presLayoutVars>
          <dgm:chMax val="0"/>
          <dgm:chPref val="0"/>
          <dgm:bulletEnabled val="1"/>
        </dgm:presLayoutVars>
      </dgm:prSet>
      <dgm:spPr/>
    </dgm:pt>
    <dgm:pt modelId="{CC8B0BAF-6313-4684-A7A3-703396F57B83}" type="pres">
      <dgm:prSet presAssocID="{2C85C1D9-623E-41B9-9E35-9FB53EA32697}" presName="BalanceSpacing" presStyleCnt="0"/>
      <dgm:spPr/>
    </dgm:pt>
    <dgm:pt modelId="{1232B232-AFBC-4A3A-BC5C-E58496A2337B}" type="pres">
      <dgm:prSet presAssocID="{2C85C1D9-623E-41B9-9E35-9FB53EA32697}" presName="BalanceSpacing1" presStyleCnt="0"/>
      <dgm:spPr/>
    </dgm:pt>
    <dgm:pt modelId="{D30E55B3-2CDF-4C8B-B347-E8D77F9FAE80}" type="pres">
      <dgm:prSet presAssocID="{75C6623F-875C-4EEB-878F-98D6CBA6311B}" presName="Accent1Text" presStyleLbl="node1" presStyleIdx="1" presStyleCnt="6" custScaleX="110542"/>
      <dgm:spPr/>
    </dgm:pt>
    <dgm:pt modelId="{2BBA40FC-EDE6-488B-A959-60B66FF147E1}" type="pres">
      <dgm:prSet presAssocID="{75C6623F-875C-4EEB-878F-98D6CBA6311B}" presName="spaceBetweenRectangles" presStyleCnt="0"/>
      <dgm:spPr/>
    </dgm:pt>
    <dgm:pt modelId="{F56F0AF9-DF54-4C05-B070-713DDBE8898F}" type="pres">
      <dgm:prSet presAssocID="{E8CF5BEE-CDA5-4176-8B0A-E592337A5A6E}" presName="composite" presStyleCnt="0"/>
      <dgm:spPr/>
    </dgm:pt>
    <dgm:pt modelId="{658911EF-A0D3-4336-9D22-82880FBDBAFC}" type="pres">
      <dgm:prSet presAssocID="{E8CF5BEE-CDA5-4176-8B0A-E592337A5A6E}" presName="Parent1" presStyleLbl="node1" presStyleIdx="2" presStyleCnt="6" custScaleX="110542">
        <dgm:presLayoutVars>
          <dgm:chMax val="1"/>
          <dgm:chPref val="1"/>
          <dgm:bulletEnabled val="1"/>
        </dgm:presLayoutVars>
      </dgm:prSet>
      <dgm:spPr/>
    </dgm:pt>
    <dgm:pt modelId="{76A12063-F9A3-4E73-8A35-4C6A8CA42BA5}" type="pres">
      <dgm:prSet presAssocID="{E8CF5BEE-CDA5-4176-8B0A-E592337A5A6E}" presName="Childtext1" presStyleLbl="revTx" presStyleIdx="1" presStyleCnt="3">
        <dgm:presLayoutVars>
          <dgm:chMax val="0"/>
          <dgm:chPref val="0"/>
          <dgm:bulletEnabled val="1"/>
        </dgm:presLayoutVars>
      </dgm:prSet>
      <dgm:spPr/>
    </dgm:pt>
    <dgm:pt modelId="{3AE45D2A-0A81-4AF3-8E99-010D69BB8402}" type="pres">
      <dgm:prSet presAssocID="{E8CF5BEE-CDA5-4176-8B0A-E592337A5A6E}" presName="BalanceSpacing" presStyleCnt="0"/>
      <dgm:spPr/>
    </dgm:pt>
    <dgm:pt modelId="{74A6861E-0D82-4B29-993D-10A6ED185EB7}" type="pres">
      <dgm:prSet presAssocID="{E8CF5BEE-CDA5-4176-8B0A-E592337A5A6E}" presName="BalanceSpacing1" presStyleCnt="0"/>
      <dgm:spPr/>
    </dgm:pt>
    <dgm:pt modelId="{E91F9996-73DD-4507-B27B-DFB000374122}" type="pres">
      <dgm:prSet presAssocID="{9D0057F2-DC89-44C3-8F43-0ED61BEEFF23}" presName="Accent1Text" presStyleLbl="node1" presStyleIdx="3" presStyleCnt="6" custScaleX="110542" custLinFactNeighborX="7106" custLinFactNeighborY="-1859"/>
      <dgm:spPr/>
    </dgm:pt>
    <dgm:pt modelId="{1FEDD62A-A720-4169-98D7-EC04DE264D96}" type="pres">
      <dgm:prSet presAssocID="{9D0057F2-DC89-44C3-8F43-0ED61BEEFF23}" presName="spaceBetweenRectangles" presStyleCnt="0"/>
      <dgm:spPr/>
    </dgm:pt>
    <dgm:pt modelId="{84D45EF2-055A-42F5-B998-5875E60A859A}" type="pres">
      <dgm:prSet presAssocID="{CCCB8BA3-1127-41E2-8001-B6D59FD5A0FF}" presName="composite" presStyleCnt="0"/>
      <dgm:spPr/>
    </dgm:pt>
    <dgm:pt modelId="{BB0EE758-AA92-4FFF-B168-13FEF36909CF}" type="pres">
      <dgm:prSet presAssocID="{CCCB8BA3-1127-41E2-8001-B6D59FD5A0FF}" presName="Parent1" presStyleLbl="node1" presStyleIdx="4" presStyleCnt="6" custScaleX="116316" custScaleY="93484" custLinFactNeighborX="14972" custLinFactNeighborY="-1416">
        <dgm:presLayoutVars>
          <dgm:chMax val="1"/>
          <dgm:chPref val="1"/>
          <dgm:bulletEnabled val="1"/>
        </dgm:presLayoutVars>
      </dgm:prSet>
      <dgm:spPr/>
    </dgm:pt>
    <dgm:pt modelId="{D012CE3B-AA16-4068-8928-FE8C63D2344A}" type="pres">
      <dgm:prSet presAssocID="{CCCB8BA3-1127-41E2-8001-B6D59FD5A0FF}" presName="Childtext1" presStyleLbl="revTx" presStyleIdx="2" presStyleCnt="3">
        <dgm:presLayoutVars>
          <dgm:chMax val="0"/>
          <dgm:chPref val="0"/>
          <dgm:bulletEnabled val="1"/>
        </dgm:presLayoutVars>
      </dgm:prSet>
      <dgm:spPr/>
    </dgm:pt>
    <dgm:pt modelId="{B31420A9-4198-414E-9068-23E0E90563E6}" type="pres">
      <dgm:prSet presAssocID="{CCCB8BA3-1127-41E2-8001-B6D59FD5A0FF}" presName="BalanceSpacing" presStyleCnt="0"/>
      <dgm:spPr/>
    </dgm:pt>
    <dgm:pt modelId="{63F45DF6-8A64-4186-97B0-7EC6D3FB7AB8}" type="pres">
      <dgm:prSet presAssocID="{CCCB8BA3-1127-41E2-8001-B6D59FD5A0FF}" presName="BalanceSpacing1" presStyleCnt="0"/>
      <dgm:spPr/>
    </dgm:pt>
    <dgm:pt modelId="{5DA3B895-A9D5-41BA-B6E8-3C57AF4E562F}" type="pres">
      <dgm:prSet presAssocID="{26508853-05A5-4B0D-AC06-4473CDB3DCD6}" presName="Accent1Text" presStyleLbl="node1" presStyleIdx="5" presStyleCnt="6" custScaleX="110542" custScaleY="94995"/>
      <dgm:spPr/>
    </dgm:pt>
  </dgm:ptLst>
  <dgm:cxnLst>
    <dgm:cxn modelId="{BD065A21-771A-4D93-9220-B333D303B0DD}" type="presOf" srcId="{E8CF5BEE-CDA5-4176-8B0A-E592337A5A6E}" destId="{658911EF-A0D3-4336-9D22-82880FBDBAFC}" srcOrd="0" destOrd="0" presId="urn:microsoft.com/office/officeart/2008/layout/AlternatingHexagons"/>
    <dgm:cxn modelId="{9329823C-5A56-4C25-9466-98588471FD5C}" type="presOf" srcId="{2C85C1D9-623E-41B9-9E35-9FB53EA32697}" destId="{A6D6DC24-497A-480C-8B7F-5CF917252F71}" srcOrd="0" destOrd="0" presId="urn:microsoft.com/office/officeart/2008/layout/AlternatingHexagons"/>
    <dgm:cxn modelId="{3A51CA3E-7BDF-433F-B021-9672D502441F}" type="presOf" srcId="{CCCB8BA3-1127-41E2-8001-B6D59FD5A0FF}" destId="{BB0EE758-AA92-4FFF-B168-13FEF36909CF}" srcOrd="0" destOrd="0" presId="urn:microsoft.com/office/officeart/2008/layout/AlternatingHexagons"/>
    <dgm:cxn modelId="{12230C6E-9D19-43FF-BFF9-9A0B74C36180}" type="presOf" srcId="{2E9F1519-1C06-45C9-AB31-344A4FD917A5}" destId="{D491112E-1457-4DBA-8B60-D0081990D84E}" srcOrd="0" destOrd="0" presId="urn:microsoft.com/office/officeart/2008/layout/AlternatingHexagons"/>
    <dgm:cxn modelId="{74E5437E-5A05-4E47-8761-669E3153CDF3}" type="presOf" srcId="{75C6623F-875C-4EEB-878F-98D6CBA6311B}" destId="{D30E55B3-2CDF-4C8B-B347-E8D77F9FAE80}" srcOrd="0" destOrd="0" presId="urn:microsoft.com/office/officeart/2008/layout/AlternatingHexagons"/>
    <dgm:cxn modelId="{FECCFF7E-0B61-4E82-A440-72472F113866}" srcId="{2E9F1519-1C06-45C9-AB31-344A4FD917A5}" destId="{E8CF5BEE-CDA5-4176-8B0A-E592337A5A6E}" srcOrd="1" destOrd="0" parTransId="{B4436CE9-6452-4EB9-A6BF-B202C6C35680}" sibTransId="{9D0057F2-DC89-44C3-8F43-0ED61BEEFF23}"/>
    <dgm:cxn modelId="{8B4BA799-16B8-4C47-AA09-92D022725D3E}" srcId="{2E9F1519-1C06-45C9-AB31-344A4FD917A5}" destId="{2C85C1D9-623E-41B9-9E35-9FB53EA32697}" srcOrd="0" destOrd="0" parTransId="{5C0A3036-865F-46E3-83BB-9F42457D4A1B}" sibTransId="{75C6623F-875C-4EEB-878F-98D6CBA6311B}"/>
    <dgm:cxn modelId="{603A7E9D-01B9-4C26-B41F-B0E3B4F03FC7}" srcId="{2E9F1519-1C06-45C9-AB31-344A4FD917A5}" destId="{CCCB8BA3-1127-41E2-8001-B6D59FD5A0FF}" srcOrd="2" destOrd="0" parTransId="{72713116-2220-42F3-9BC7-B26A710C9785}" sibTransId="{26508853-05A5-4B0D-AC06-4473CDB3DCD6}"/>
    <dgm:cxn modelId="{65E905A5-96DD-409D-A8C8-BE26FA359CDC}" type="presOf" srcId="{9D0057F2-DC89-44C3-8F43-0ED61BEEFF23}" destId="{E91F9996-73DD-4507-B27B-DFB000374122}" srcOrd="0" destOrd="0" presId="urn:microsoft.com/office/officeart/2008/layout/AlternatingHexagons"/>
    <dgm:cxn modelId="{4FB871BB-BEF4-4467-8898-478E35D23AAD}" type="presOf" srcId="{26508853-05A5-4B0D-AC06-4473CDB3DCD6}" destId="{5DA3B895-A9D5-41BA-B6E8-3C57AF4E562F}" srcOrd="0" destOrd="0" presId="urn:microsoft.com/office/officeart/2008/layout/AlternatingHexagons"/>
    <dgm:cxn modelId="{0E300A16-5760-4FC7-A7FD-66ED7D7E24DF}" type="presParOf" srcId="{D491112E-1457-4DBA-8B60-D0081990D84E}" destId="{F3156631-CE6B-4A78-A67D-8BD4301EAF55}" srcOrd="0" destOrd="0" presId="urn:microsoft.com/office/officeart/2008/layout/AlternatingHexagons"/>
    <dgm:cxn modelId="{6A4CBF6B-8140-4E08-9AA5-A9F990B9D22E}" type="presParOf" srcId="{F3156631-CE6B-4A78-A67D-8BD4301EAF55}" destId="{A6D6DC24-497A-480C-8B7F-5CF917252F71}" srcOrd="0" destOrd="0" presId="urn:microsoft.com/office/officeart/2008/layout/AlternatingHexagons"/>
    <dgm:cxn modelId="{EBE49CB6-40CD-4F78-8E55-DF32C8F3CA91}" type="presParOf" srcId="{F3156631-CE6B-4A78-A67D-8BD4301EAF55}" destId="{8F1B7FF1-4293-48C7-9849-6FD665BEBD63}" srcOrd="1" destOrd="0" presId="urn:microsoft.com/office/officeart/2008/layout/AlternatingHexagons"/>
    <dgm:cxn modelId="{D1B3A164-429F-4673-BEAE-1A71B8B96121}" type="presParOf" srcId="{F3156631-CE6B-4A78-A67D-8BD4301EAF55}" destId="{CC8B0BAF-6313-4684-A7A3-703396F57B83}" srcOrd="2" destOrd="0" presId="urn:microsoft.com/office/officeart/2008/layout/AlternatingHexagons"/>
    <dgm:cxn modelId="{F47B098E-4B89-4D39-9291-BA4E89C04AEE}" type="presParOf" srcId="{F3156631-CE6B-4A78-A67D-8BD4301EAF55}" destId="{1232B232-AFBC-4A3A-BC5C-E58496A2337B}" srcOrd="3" destOrd="0" presId="urn:microsoft.com/office/officeart/2008/layout/AlternatingHexagons"/>
    <dgm:cxn modelId="{C5C2DB61-3DF0-46C9-A7DE-1BE035850517}" type="presParOf" srcId="{F3156631-CE6B-4A78-A67D-8BD4301EAF55}" destId="{D30E55B3-2CDF-4C8B-B347-E8D77F9FAE80}" srcOrd="4" destOrd="0" presId="urn:microsoft.com/office/officeart/2008/layout/AlternatingHexagons"/>
    <dgm:cxn modelId="{B156D27B-44CF-4176-BA54-B1927466B4E0}" type="presParOf" srcId="{D491112E-1457-4DBA-8B60-D0081990D84E}" destId="{2BBA40FC-EDE6-488B-A959-60B66FF147E1}" srcOrd="1" destOrd="0" presId="urn:microsoft.com/office/officeart/2008/layout/AlternatingHexagons"/>
    <dgm:cxn modelId="{3926FDD0-ED8C-4D28-B33B-E5DB6BED226E}" type="presParOf" srcId="{D491112E-1457-4DBA-8B60-D0081990D84E}" destId="{F56F0AF9-DF54-4C05-B070-713DDBE8898F}" srcOrd="2" destOrd="0" presId="urn:microsoft.com/office/officeart/2008/layout/AlternatingHexagons"/>
    <dgm:cxn modelId="{21837CF8-FFBD-4762-BC8A-5175AB48867C}" type="presParOf" srcId="{F56F0AF9-DF54-4C05-B070-713DDBE8898F}" destId="{658911EF-A0D3-4336-9D22-82880FBDBAFC}" srcOrd="0" destOrd="0" presId="urn:microsoft.com/office/officeart/2008/layout/AlternatingHexagons"/>
    <dgm:cxn modelId="{60D919D2-C1CC-44CD-811D-C41CBE73A479}" type="presParOf" srcId="{F56F0AF9-DF54-4C05-B070-713DDBE8898F}" destId="{76A12063-F9A3-4E73-8A35-4C6A8CA42BA5}" srcOrd="1" destOrd="0" presId="urn:microsoft.com/office/officeart/2008/layout/AlternatingHexagons"/>
    <dgm:cxn modelId="{EC0263FD-B8A4-4677-BF30-93CACAD08550}" type="presParOf" srcId="{F56F0AF9-DF54-4C05-B070-713DDBE8898F}" destId="{3AE45D2A-0A81-4AF3-8E99-010D69BB8402}" srcOrd="2" destOrd="0" presId="urn:microsoft.com/office/officeart/2008/layout/AlternatingHexagons"/>
    <dgm:cxn modelId="{148C1C5B-DA58-4E0B-8547-B219A344AD79}" type="presParOf" srcId="{F56F0AF9-DF54-4C05-B070-713DDBE8898F}" destId="{74A6861E-0D82-4B29-993D-10A6ED185EB7}" srcOrd="3" destOrd="0" presId="urn:microsoft.com/office/officeart/2008/layout/AlternatingHexagons"/>
    <dgm:cxn modelId="{CA8E2CB6-7270-4BC3-A9C7-942D1985059D}" type="presParOf" srcId="{F56F0AF9-DF54-4C05-B070-713DDBE8898F}" destId="{E91F9996-73DD-4507-B27B-DFB000374122}" srcOrd="4" destOrd="0" presId="urn:microsoft.com/office/officeart/2008/layout/AlternatingHexagons"/>
    <dgm:cxn modelId="{E3C97E81-167A-4A5A-B88A-7FFEC583A2EA}" type="presParOf" srcId="{D491112E-1457-4DBA-8B60-D0081990D84E}" destId="{1FEDD62A-A720-4169-98D7-EC04DE264D96}" srcOrd="3" destOrd="0" presId="urn:microsoft.com/office/officeart/2008/layout/AlternatingHexagons"/>
    <dgm:cxn modelId="{D9C9B63D-1F1E-4C4F-9597-7E2936786048}" type="presParOf" srcId="{D491112E-1457-4DBA-8B60-D0081990D84E}" destId="{84D45EF2-055A-42F5-B998-5875E60A859A}" srcOrd="4" destOrd="0" presId="urn:microsoft.com/office/officeart/2008/layout/AlternatingHexagons"/>
    <dgm:cxn modelId="{966C81B6-3CFD-49F6-9846-5C18A0FB0A00}" type="presParOf" srcId="{84D45EF2-055A-42F5-B998-5875E60A859A}" destId="{BB0EE758-AA92-4FFF-B168-13FEF36909CF}" srcOrd="0" destOrd="0" presId="urn:microsoft.com/office/officeart/2008/layout/AlternatingHexagons"/>
    <dgm:cxn modelId="{90C5D8DC-1380-4F17-B5A2-3E2BE07DF6AC}" type="presParOf" srcId="{84D45EF2-055A-42F5-B998-5875E60A859A}" destId="{D012CE3B-AA16-4068-8928-FE8C63D2344A}" srcOrd="1" destOrd="0" presId="urn:microsoft.com/office/officeart/2008/layout/AlternatingHexagons"/>
    <dgm:cxn modelId="{4FEF5531-918D-4806-A5C1-8E9F7076C3C1}" type="presParOf" srcId="{84D45EF2-055A-42F5-B998-5875E60A859A}" destId="{B31420A9-4198-414E-9068-23E0E90563E6}" srcOrd="2" destOrd="0" presId="urn:microsoft.com/office/officeart/2008/layout/AlternatingHexagons"/>
    <dgm:cxn modelId="{8090B950-8140-4B7B-BAA3-8D0F2A8ED375}" type="presParOf" srcId="{84D45EF2-055A-42F5-B998-5875E60A859A}" destId="{63F45DF6-8A64-4186-97B0-7EC6D3FB7AB8}" srcOrd="3" destOrd="0" presId="urn:microsoft.com/office/officeart/2008/layout/AlternatingHexagons"/>
    <dgm:cxn modelId="{8689E712-3541-4548-B104-E68AB1BD6223}" type="presParOf" srcId="{84D45EF2-055A-42F5-B998-5875E60A859A}" destId="{5DA3B895-A9D5-41BA-B6E8-3C57AF4E562F}" srcOrd="4" destOrd="0" presId="urn:microsoft.com/office/officeart/2008/layout/AlternatingHexagon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F96F14-7ABB-4D43-B0E1-4175A35D28CD}">
      <dsp:nvSpPr>
        <dsp:cNvPr id="0" name=""/>
        <dsp:cNvSpPr/>
      </dsp:nvSpPr>
      <dsp:spPr>
        <a:xfrm>
          <a:off x="2299097" y="0"/>
          <a:ext cx="2299097" cy="1170043"/>
        </a:xfrm>
        <a:prstGeom prst="trapezoid">
          <a:avLst>
            <a:gd name="adj" fmla="val 98248"/>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0" rIns="35560" bIns="432000" numCol="1" spcCol="1270" anchor="ctr" anchorCtr="0">
          <a:noAutofit/>
        </a:bodyPr>
        <a:lstStyle/>
        <a:p>
          <a:pPr marL="0" lvl="0" indent="0" algn="ctr" defTabSz="1244600">
            <a:lnSpc>
              <a:spcPct val="90000"/>
            </a:lnSpc>
            <a:spcBef>
              <a:spcPct val="0"/>
            </a:spcBef>
            <a:spcAft>
              <a:spcPct val="35000"/>
            </a:spcAft>
            <a:buNone/>
          </a:pPr>
          <a:endParaRPr lang="en-GB" sz="2800" kern="1200">
            <a:latin typeface="Arial" panose="020B0604020202020204" pitchFamily="34" charset="0"/>
            <a:cs typeface="Arial" panose="020B0604020202020204" pitchFamily="34" charset="0"/>
          </a:endParaRPr>
        </a:p>
        <a:p>
          <a:pPr marL="0" lvl="0" indent="0" algn="ctr" defTabSz="1244600">
            <a:lnSpc>
              <a:spcPct val="90000"/>
            </a:lnSpc>
            <a:spcBef>
              <a:spcPct val="0"/>
            </a:spcBef>
            <a:spcAft>
              <a:spcPct val="35000"/>
            </a:spcAft>
            <a:buNone/>
          </a:pPr>
          <a:endParaRPr lang="en-GB" sz="2800" kern="1200">
            <a:latin typeface="Arial" panose="020B0604020202020204" pitchFamily="34" charset="0"/>
            <a:cs typeface="Arial" panose="020B0604020202020204" pitchFamily="34" charset="0"/>
          </a:endParaRPr>
        </a:p>
        <a:p>
          <a:pPr marL="0" lvl="0" indent="0" algn="ctr" defTabSz="1244600">
            <a:lnSpc>
              <a:spcPct val="90000"/>
            </a:lnSpc>
            <a:spcBef>
              <a:spcPct val="0"/>
            </a:spcBef>
            <a:spcAft>
              <a:spcPct val="35000"/>
            </a:spcAft>
            <a:buNone/>
          </a:pPr>
          <a:r>
            <a:rPr lang="en-GB" sz="2800" b="1" kern="1200">
              <a:latin typeface="Arial" panose="020B0604020202020204" pitchFamily="34" charset="0"/>
              <a:cs typeface="Arial" panose="020B0604020202020204" pitchFamily="34" charset="0"/>
            </a:rPr>
            <a:t>254,000</a:t>
          </a:r>
        </a:p>
      </dsp:txBody>
      <dsp:txXfrm>
        <a:off x="2299097" y="0"/>
        <a:ext cx="2299097" cy="1170043"/>
      </dsp:txXfrm>
    </dsp:sp>
    <dsp:sp modelId="{3003C79A-59DE-A849-A9A3-A7D0C0062FA9}">
      <dsp:nvSpPr>
        <dsp:cNvPr id="0" name=""/>
        <dsp:cNvSpPr/>
      </dsp:nvSpPr>
      <dsp:spPr>
        <a:xfrm>
          <a:off x="1149548" y="1170042"/>
          <a:ext cx="4598195" cy="1170043"/>
        </a:xfrm>
        <a:prstGeom prst="trapezoid">
          <a:avLst>
            <a:gd name="adj" fmla="val 98248"/>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216000" rIns="55880" bIns="55880" numCol="1" spcCol="1270" anchor="ctr" anchorCtr="0">
          <a:noAutofit/>
        </a:bodyPr>
        <a:lstStyle/>
        <a:p>
          <a:pPr marL="0" lvl="0" indent="0" algn="ctr" defTabSz="1955800">
            <a:lnSpc>
              <a:spcPct val="90000"/>
            </a:lnSpc>
            <a:spcBef>
              <a:spcPct val="0"/>
            </a:spcBef>
            <a:spcAft>
              <a:spcPct val="35000"/>
            </a:spcAft>
            <a:buNone/>
          </a:pPr>
          <a:r>
            <a:rPr lang="en-GB" sz="4400" b="1" kern="1200">
              <a:latin typeface="Arial" panose="020B0604020202020204" pitchFamily="34" charset="0"/>
              <a:cs typeface="Arial" panose="020B0604020202020204" pitchFamily="34" charset="0"/>
            </a:rPr>
            <a:t>500,000</a:t>
          </a:r>
        </a:p>
      </dsp:txBody>
      <dsp:txXfrm>
        <a:off x="1954233" y="1170042"/>
        <a:ext cx="2988826" cy="1170043"/>
      </dsp:txXfrm>
    </dsp:sp>
    <dsp:sp modelId="{B0D74020-8FD5-C147-8325-B8B76E0155A8}">
      <dsp:nvSpPr>
        <dsp:cNvPr id="0" name=""/>
        <dsp:cNvSpPr/>
      </dsp:nvSpPr>
      <dsp:spPr>
        <a:xfrm>
          <a:off x="0" y="2340085"/>
          <a:ext cx="6897292" cy="1170043"/>
        </a:xfrm>
        <a:prstGeom prst="trapezoid">
          <a:avLst>
            <a:gd name="adj" fmla="val 98248"/>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2400300">
            <a:lnSpc>
              <a:spcPct val="90000"/>
            </a:lnSpc>
            <a:spcBef>
              <a:spcPct val="0"/>
            </a:spcBef>
            <a:spcAft>
              <a:spcPct val="35000"/>
            </a:spcAft>
            <a:buNone/>
          </a:pPr>
          <a:r>
            <a:rPr lang="en-GB" sz="5400" b="1" kern="1200">
              <a:latin typeface="Arial" panose="020B0604020202020204" pitchFamily="34" charset="0"/>
              <a:cs typeface="Arial" panose="020B0604020202020204" pitchFamily="34" charset="0"/>
            </a:rPr>
            <a:t>1 </a:t>
          </a:r>
          <a:r>
            <a:rPr lang="en-GB" sz="6000" b="1" kern="1200">
              <a:latin typeface="Arial" panose="020B0604020202020204" pitchFamily="34" charset="0"/>
              <a:cs typeface="Arial" panose="020B0604020202020204" pitchFamily="34" charset="0"/>
            </a:rPr>
            <a:t>million</a:t>
          </a:r>
          <a:endParaRPr lang="en-GB" sz="5400" b="1" kern="1200">
            <a:latin typeface="Arial" panose="020B0604020202020204" pitchFamily="34" charset="0"/>
            <a:cs typeface="Arial" panose="020B0604020202020204" pitchFamily="34" charset="0"/>
          </a:endParaRPr>
        </a:p>
      </dsp:txBody>
      <dsp:txXfrm>
        <a:off x="1207026" y="2340085"/>
        <a:ext cx="4483240" cy="117004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D6DC24-497A-480C-8B7F-5CF917252F71}">
      <dsp:nvSpPr>
        <dsp:cNvPr id="0" name=""/>
        <dsp:cNvSpPr/>
      </dsp:nvSpPr>
      <dsp:spPr>
        <a:xfrm rot="5400000">
          <a:off x="2503084" y="26104"/>
          <a:ext cx="1363699" cy="1311490"/>
        </a:xfrm>
        <a:prstGeom prst="hexagon">
          <a:avLst>
            <a:gd name="adj" fmla="val 25000"/>
            <a:gd name="vf" fmla="val 11547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45720" rIns="0" bIns="45720" numCol="1" spcCol="1270" anchor="ctr" anchorCtr="0">
          <a:noAutofit/>
        </a:bodyPr>
        <a:lstStyle/>
        <a:p>
          <a:pPr marL="0" lvl="0" indent="0" algn="ctr" defTabSz="533400">
            <a:lnSpc>
              <a:spcPct val="90000"/>
            </a:lnSpc>
            <a:spcBef>
              <a:spcPct val="0"/>
            </a:spcBef>
            <a:spcAft>
              <a:spcPct val="35000"/>
            </a:spcAft>
            <a:buNone/>
          </a:pPr>
          <a:r>
            <a:rPr lang="en-GB" sz="1200" b="1" kern="1200">
              <a:latin typeface="Arial" panose="020B0604020202020204" pitchFamily="34" charset="0"/>
              <a:cs typeface="Arial" panose="020B0604020202020204" pitchFamily="34" charset="0"/>
            </a:rPr>
            <a:t>Local Govt/ Combined Authority</a:t>
          </a:r>
        </a:p>
      </dsp:txBody>
      <dsp:txXfrm rot="-5400000">
        <a:off x="2743585" y="222932"/>
        <a:ext cx="882696" cy="917835"/>
      </dsp:txXfrm>
    </dsp:sp>
    <dsp:sp modelId="{8F1B7FF1-4293-48C7-9849-6FD665BEBD63}">
      <dsp:nvSpPr>
        <dsp:cNvPr id="0" name=""/>
        <dsp:cNvSpPr/>
      </dsp:nvSpPr>
      <dsp:spPr>
        <a:xfrm>
          <a:off x="3701020" y="274742"/>
          <a:ext cx="1521888" cy="818219"/>
        </a:xfrm>
        <a:prstGeom prst="rect">
          <a:avLst/>
        </a:prstGeom>
        <a:noFill/>
        <a:ln>
          <a:noFill/>
        </a:ln>
        <a:effectLst/>
      </dsp:spPr>
      <dsp:style>
        <a:lnRef idx="0">
          <a:scrgbClr r="0" g="0" b="0"/>
        </a:lnRef>
        <a:fillRef idx="0">
          <a:scrgbClr r="0" g="0" b="0"/>
        </a:fillRef>
        <a:effectRef idx="0">
          <a:scrgbClr r="0" g="0" b="0"/>
        </a:effectRef>
        <a:fontRef idx="minor"/>
      </dsp:style>
    </dsp:sp>
    <dsp:sp modelId="{D30E55B3-2CDF-4C8B-B347-E8D77F9FAE80}">
      <dsp:nvSpPr>
        <dsp:cNvPr id="0" name=""/>
        <dsp:cNvSpPr/>
      </dsp:nvSpPr>
      <dsp:spPr>
        <a:xfrm rot="5400000">
          <a:off x="1108627" y="28107"/>
          <a:ext cx="1363699" cy="1311490"/>
        </a:xfrm>
        <a:prstGeom prst="hexagon">
          <a:avLst>
            <a:gd name="adj" fmla="val 25000"/>
            <a:gd name="vf" fmla="val 115470"/>
          </a:avLst>
        </a:prstGeom>
        <a:solidFill>
          <a:schemeClr val="accent3">
            <a:hueOff val="542120"/>
            <a:satOff val="20000"/>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r>
            <a:rPr lang="en-GB" sz="1200" b="1" kern="1200">
              <a:latin typeface="Arial" panose="020B0604020202020204" pitchFamily="34" charset="0"/>
              <a:cs typeface="Arial" panose="020B0604020202020204" pitchFamily="34" charset="0"/>
            </a:rPr>
            <a:t>Industry</a:t>
          </a:r>
        </a:p>
      </dsp:txBody>
      <dsp:txXfrm rot="-5400000">
        <a:off x="1349128" y="224935"/>
        <a:ext cx="882696" cy="917835"/>
      </dsp:txXfrm>
    </dsp:sp>
    <dsp:sp modelId="{658911EF-A0D3-4336-9D22-82880FBDBAFC}">
      <dsp:nvSpPr>
        <dsp:cNvPr id="0" name=""/>
        <dsp:cNvSpPr/>
      </dsp:nvSpPr>
      <dsp:spPr>
        <a:xfrm rot="5400000">
          <a:off x="1746839" y="1185615"/>
          <a:ext cx="1363699" cy="1311490"/>
        </a:xfrm>
        <a:prstGeom prst="hexagon">
          <a:avLst>
            <a:gd name="adj" fmla="val 25000"/>
            <a:gd name="vf" fmla="val 115470"/>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45720" rIns="0" bIns="45720" numCol="1" spcCol="1270" anchor="ctr" anchorCtr="0">
          <a:noAutofit/>
        </a:bodyPr>
        <a:lstStyle/>
        <a:p>
          <a:pPr marL="0" lvl="0" indent="0" algn="ctr" defTabSz="533400">
            <a:lnSpc>
              <a:spcPct val="90000"/>
            </a:lnSpc>
            <a:spcBef>
              <a:spcPct val="0"/>
            </a:spcBef>
            <a:spcAft>
              <a:spcPct val="35000"/>
            </a:spcAft>
            <a:buNone/>
          </a:pPr>
          <a:r>
            <a:rPr lang="en-GB" sz="1200" b="1" kern="1200">
              <a:latin typeface="Arial" panose="020B0604020202020204" pitchFamily="34" charset="0"/>
              <a:cs typeface="Arial" panose="020B0604020202020204" pitchFamily="34" charset="0"/>
            </a:rPr>
            <a:t>Local NHS and care providers</a:t>
          </a:r>
        </a:p>
      </dsp:txBody>
      <dsp:txXfrm rot="-5400000">
        <a:off x="1987340" y="1382443"/>
        <a:ext cx="882696" cy="917835"/>
      </dsp:txXfrm>
    </dsp:sp>
    <dsp:sp modelId="{76A12063-F9A3-4E73-8A35-4C6A8CA42BA5}">
      <dsp:nvSpPr>
        <dsp:cNvPr id="0" name=""/>
        <dsp:cNvSpPr/>
      </dsp:nvSpPr>
      <dsp:spPr>
        <a:xfrm>
          <a:off x="313590" y="1432250"/>
          <a:ext cx="1472795" cy="818219"/>
        </a:xfrm>
        <a:prstGeom prst="rect">
          <a:avLst/>
        </a:prstGeom>
        <a:noFill/>
        <a:ln>
          <a:noFill/>
        </a:ln>
        <a:effectLst/>
      </dsp:spPr>
      <dsp:style>
        <a:lnRef idx="0">
          <a:scrgbClr r="0" g="0" b="0"/>
        </a:lnRef>
        <a:fillRef idx="0">
          <a:scrgbClr r="0" g="0" b="0"/>
        </a:fillRef>
        <a:effectRef idx="0">
          <a:scrgbClr r="0" g="0" b="0"/>
        </a:effectRef>
        <a:fontRef idx="minor"/>
      </dsp:style>
    </dsp:sp>
    <dsp:sp modelId="{E91F9996-73DD-4507-B27B-DFB000374122}">
      <dsp:nvSpPr>
        <dsp:cNvPr id="0" name=""/>
        <dsp:cNvSpPr/>
      </dsp:nvSpPr>
      <dsp:spPr>
        <a:xfrm rot="5400000">
          <a:off x="3112478" y="1160264"/>
          <a:ext cx="1363699" cy="1311490"/>
        </a:xfrm>
        <a:prstGeom prst="hexagon">
          <a:avLst>
            <a:gd name="adj" fmla="val 25000"/>
            <a:gd name="vf" fmla="val 115470"/>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r>
            <a:rPr lang="en-GB" sz="1200" b="1" kern="1200" spc="-60" baseline="0">
              <a:latin typeface="Arial" panose="020B0604020202020204" pitchFamily="34" charset="0"/>
              <a:cs typeface="Arial" panose="020B0604020202020204" pitchFamily="34" charset="0"/>
            </a:rPr>
            <a:t>Government Departments</a:t>
          </a:r>
        </a:p>
      </dsp:txBody>
      <dsp:txXfrm rot="-5400000">
        <a:off x="3352979" y="1357092"/>
        <a:ext cx="882696" cy="917835"/>
      </dsp:txXfrm>
    </dsp:sp>
    <dsp:sp modelId="{BB0EE758-AA92-4FFF-B168-13FEF36909CF}">
      <dsp:nvSpPr>
        <dsp:cNvPr id="0" name=""/>
        <dsp:cNvSpPr/>
      </dsp:nvSpPr>
      <dsp:spPr>
        <a:xfrm rot="5400000">
          <a:off x="2612019" y="2289561"/>
          <a:ext cx="1274840" cy="1379994"/>
        </a:xfrm>
        <a:prstGeom prst="hexagon">
          <a:avLst>
            <a:gd name="adj" fmla="val 25000"/>
            <a:gd name="vf" fmla="val 115470"/>
          </a:avLst>
        </a:prstGeom>
        <a:solidFill>
          <a:schemeClr val="accent3">
            <a:hueOff val="2168479"/>
            <a:satOff val="80000"/>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45720" rIns="0" bIns="45720" numCol="1" spcCol="1270" anchor="ctr" anchorCtr="0">
          <a:noAutofit/>
        </a:bodyPr>
        <a:lstStyle/>
        <a:p>
          <a:pPr marL="0" lvl="0" indent="0" algn="ctr" defTabSz="533400">
            <a:lnSpc>
              <a:spcPct val="90000"/>
            </a:lnSpc>
            <a:spcBef>
              <a:spcPct val="0"/>
            </a:spcBef>
            <a:spcAft>
              <a:spcPct val="35000"/>
            </a:spcAft>
            <a:buNone/>
          </a:pPr>
          <a:r>
            <a:rPr lang="en-GB" sz="1200" b="1" kern="1200">
              <a:latin typeface="Arial" panose="020B0604020202020204" pitchFamily="34" charset="0"/>
              <a:cs typeface="Arial" panose="020B0604020202020204" pitchFamily="34" charset="0"/>
            </a:rPr>
            <a:t>PCC</a:t>
          </a:r>
        </a:p>
      </dsp:txBody>
      <dsp:txXfrm rot="-5400000">
        <a:off x="2789441" y="2554611"/>
        <a:ext cx="919996" cy="849894"/>
      </dsp:txXfrm>
    </dsp:sp>
    <dsp:sp modelId="{D012CE3B-AA16-4068-8928-FE8C63D2344A}">
      <dsp:nvSpPr>
        <dsp:cNvPr id="0" name=""/>
        <dsp:cNvSpPr/>
      </dsp:nvSpPr>
      <dsp:spPr>
        <a:xfrm>
          <a:off x="3701020" y="2589759"/>
          <a:ext cx="1521888" cy="818219"/>
        </a:xfrm>
        <a:prstGeom prst="rect">
          <a:avLst/>
        </a:prstGeom>
        <a:noFill/>
        <a:ln>
          <a:noFill/>
        </a:ln>
        <a:effectLst/>
      </dsp:spPr>
      <dsp:style>
        <a:lnRef idx="0">
          <a:scrgbClr r="0" g="0" b="0"/>
        </a:lnRef>
        <a:fillRef idx="0">
          <a:scrgbClr r="0" g="0" b="0"/>
        </a:fillRef>
        <a:effectRef idx="0">
          <a:scrgbClr r="0" g="0" b="0"/>
        </a:effectRef>
        <a:fontRef idx="minor"/>
      </dsp:style>
    </dsp:sp>
    <dsp:sp modelId="{5DA3B895-A9D5-41BA-B6E8-3C57AF4E562F}">
      <dsp:nvSpPr>
        <dsp:cNvPr id="0" name=""/>
        <dsp:cNvSpPr/>
      </dsp:nvSpPr>
      <dsp:spPr>
        <a:xfrm rot="5400000">
          <a:off x="1142754" y="2343123"/>
          <a:ext cx="1295446" cy="1311490"/>
        </a:xfrm>
        <a:prstGeom prst="hexagon">
          <a:avLst>
            <a:gd name="adj" fmla="val 25000"/>
            <a:gd name="vf" fmla="val 115470"/>
          </a:avLst>
        </a:prstGeom>
        <a:solidFill>
          <a:schemeClr val="accent3">
            <a:hueOff val="2710599"/>
            <a:satOff val="100000"/>
            <a:lumOff val="-1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r>
            <a:rPr lang="en-GB" sz="1200" b="1" kern="1200">
              <a:latin typeface="Arial" panose="020B0604020202020204" pitchFamily="34" charset="0"/>
              <a:cs typeface="Arial" panose="020B0604020202020204" pitchFamily="34" charset="0"/>
            </a:rPr>
            <a:t>VCSE/ Community</a:t>
          </a:r>
        </a:p>
      </dsp:txBody>
      <dsp:txXfrm rot="-5400000">
        <a:off x="1353314" y="2567053"/>
        <a:ext cx="874326" cy="863630"/>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_rels/notesMaster10.xml.rels><?xml version="1.0" encoding="UTF-8" standalone="yes"?>
<Relationships xmlns="http://schemas.openxmlformats.org/package/2006/relationships"><Relationship Id="rId1" Type="http://schemas.openxmlformats.org/officeDocument/2006/relationships/theme" Target="../theme/theme6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656ADE-605A-8348-BDC1-2962DB803A97}" type="datetimeFigureOut">
              <a:rPr lang="en-GB" smtClean="0"/>
              <a:t>13/05/2025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B39AE3-4F03-2745-8969-5EB6F5321D3D}" type="slidenum">
              <a:rPr lang="en-GB" smtClean="0"/>
              <a:t>‹#›</a:t>
            </a:fld>
            <a:endParaRPr lang="en-GB"/>
          </a:p>
        </p:txBody>
      </p:sp>
    </p:spTree>
    <p:extLst>
      <p:ext uri="{BB962C8B-B14F-4D97-AF65-F5344CB8AC3E}">
        <p14:creationId xmlns:p14="http://schemas.microsoft.com/office/powerpoint/2010/main" val="14016806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Masters/notesMaster10.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656ADE-605A-8348-BDC1-2962DB803A97}" type="datetimeFigureOut">
              <a:rPr lang="en-GB" smtClean="0"/>
              <a:t>25/04/2025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B39AE3-4F03-2745-8969-5EB6F5321D3D}" type="slidenum">
              <a:rPr lang="en-GB" smtClean="0"/>
              <a:t>‹#›</a:t>
            </a:fld>
            <a:endParaRPr lang="en-GB"/>
          </a:p>
        </p:txBody>
      </p:sp>
    </p:spTree>
    <p:extLst>
      <p:ext uri="{BB962C8B-B14F-4D97-AF65-F5344CB8AC3E}">
        <p14:creationId xmlns:p14="http://schemas.microsoft.com/office/powerpoint/2010/main" val="14016806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0.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0.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0.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0.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320.xml"/><Relationship Id="rId1" Type="http://schemas.openxmlformats.org/officeDocument/2006/relationships/notesMaster" Target="../notesMasters/notesMaster10.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1F02FA-D755-9390-30DA-9F0759B21E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FBB3EB-8DD0-F682-C874-00892D0032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391531-B664-E69D-82C1-8FC975EC1AC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934184C-66CB-9914-88C1-B4DF15678166}"/>
              </a:ext>
            </a:extLst>
          </p:cNvPr>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38230622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1C0673-44C8-1AD1-B42B-62D6C0586D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026EF4-7B87-2DDE-AD69-9B14D36FFE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61496D-BCBA-79A1-23A3-49D69935ACA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ECB6B41-3E66-EF0A-C3E0-AFE3E87F3CD0}"/>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714128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8D1413-E4F2-A9BF-C1CB-B03084CB7D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E6AF50-E2E7-C272-1A76-A58C75BBC8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DD87CA-9428-9BEA-5B23-4F74C19F9324}"/>
              </a:ext>
            </a:extLst>
          </p:cNvPr>
          <p:cNvSpPr>
            <a:spLocks noGrp="1"/>
          </p:cNvSpPr>
          <p:nvPr>
            <p:ph type="body" idx="1"/>
          </p:nvPr>
        </p:nvSpPr>
        <p:spPr/>
        <p:txBody>
          <a:bodyPr/>
          <a:lstStyle/>
          <a:p>
            <a:r>
              <a:rPr lang="en-US" dirty="0"/>
              <a:t>*These refer to Integrated Care Board Systems: Norfolk &amp; Waveney, Lincolnshire, Dorset, Suffolk &amp; North East Essex, Sussex, Kent &amp; Medway </a:t>
            </a:r>
          </a:p>
        </p:txBody>
      </p:sp>
      <p:sp>
        <p:nvSpPr>
          <p:cNvPr id="4" name="Slide Number Placeholder 3">
            <a:extLst>
              <a:ext uri="{FF2B5EF4-FFF2-40B4-BE49-F238E27FC236}">
                <a16:creationId xmlns:a16="http://schemas.microsoft.com/office/drawing/2014/main" id="{D2250B70-3B13-3CDD-737A-406D616651CB}"/>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360017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2021EC-F62C-B838-0EA9-DB8133B98C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A1A34B-46C6-7E18-D28C-527ED5111C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D255AA-1D1D-B238-A6E0-8AF0AD584E6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6DF7ACB-E6A5-6B1B-7552-D245F9F0B243}"/>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095070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1EF829-107F-D312-D402-0AC14F7603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25C9DF-EF02-BC36-522D-A8E3EE4A9E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4093FE-D35D-9EC1-B9DC-B82F8FCC3B0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D15FC59-66BE-2FF2-5DE4-F3446F461CC4}"/>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454793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41AC75-E208-2368-2CAC-FB22B0841E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FC80D4-95A5-DEF9-3D0D-59157C5501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3B09C2-6C71-C8F2-1DCF-F76E1E5E254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85E5BD4-FE33-A284-4031-BF0E7A3AEDD8}"/>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96054418"/>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0D05FE-D324-CA6F-9FED-7661D428AA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53FBF0-8A37-BD28-DC15-A107ADD8AE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7908B3-0B79-EA2A-A12F-DA994D1B70B2}"/>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7F2ED5D1-6F46-E24C-6634-B3D309E2570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BBF8D7-647D-E748-B729-452CDD1C189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03504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A86A92-AD05-E86D-9F49-B304098BB3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8B7A60-DF6E-A179-DFB7-57B9171714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FB6EE5-DF7E-C64A-BD13-B22564C19ED9}"/>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F2A2EB2D-FD87-E870-E4DE-571B37D60A4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BBF8D7-647D-E748-B729-452CDD1C189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27234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292F2F-52AA-26BB-120E-D915F6EB04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F8257D-F3E6-ED86-F4CB-B369223077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7DA02D-EE38-4A40-28C4-6BE1A70E0698}"/>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0E8DD292-FD7E-36F1-2D0D-6A29C552BC2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BBF8D7-647D-E748-B729-452CDD1C189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620708"/>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292F2F-52AA-26BB-120E-D915F6EB04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F8257D-F3E6-ED86-F4CB-B369223077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7DA02D-EE38-4A40-28C4-6BE1A70E0698}"/>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0E8DD292-FD7E-36F1-2D0D-6A29C552BC2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BBF8D7-647D-E748-B729-452CDD1C189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6207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C93445-4775-F586-62CE-3785FA45DE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924F7F-0EA6-AE01-EC5F-B1D116EE106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962551-DBB0-A91A-EFB9-A992E17CECE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FB2623C-7592-33FC-B8FF-9196A4716501}"/>
              </a:ext>
            </a:extLst>
          </p:cNvPr>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26781442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1CC50B-EEC6-2AFA-359A-8A87F133B5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AC0681-11C3-B2D5-B25B-5CAED17919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1C110B-2FD6-DB23-F721-57262FC43DC5}"/>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1B130B9F-A3C7-A9CF-4CEE-31B123EC429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BBF8D7-647D-E748-B729-452CDD1C189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5865278"/>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1CC50B-EEC6-2AFA-359A-8A87F133B5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AC0681-11C3-B2D5-B25B-5CAED17919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1C110B-2FD6-DB23-F721-57262FC43DC5}"/>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1B130B9F-A3C7-A9CF-4CEE-31B123EC429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BBF8D7-647D-E748-B729-452CDD1C189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58652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603CE7-9A30-8B02-AC5D-98121BB006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18E8A1-50E6-52FF-75D9-1B281A0A54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43250A-07E1-32B7-7654-CD9EFA235F8C}"/>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C852D40D-1BC1-DC8B-18AD-5946741AE0F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BBF8D7-647D-E748-B729-452CDD1C189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4161238"/>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603CE7-9A30-8B02-AC5D-98121BB006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18E8A1-50E6-52FF-75D9-1B281A0A54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43250A-07E1-32B7-7654-CD9EFA235F8C}"/>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C852D40D-1BC1-DC8B-18AD-5946741AE0F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BBF8D7-647D-E748-B729-452CDD1C189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41612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837735-DA9D-E2D8-D7AC-3D3AAF0BBE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EAC134-BF55-8052-9D9A-33E7D845D0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A64B56-A296-20E2-1247-CE351B55D230}"/>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1BAA12D9-6AE1-694E-E1C0-3C78680228A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BBF8D7-647D-E748-B729-452CDD1C189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87210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F40A73-611C-1E0B-E950-9E7497AA89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5F1E27-433E-DCDC-E694-E03AF8391C8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23708F0-5FC6-E904-07BB-AFD7993B21AC}"/>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AEECF327-1C90-3A46-B7FA-21F8AB72EF2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BBF8D7-647D-E748-B729-452CDD1C189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70822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00681E-9F11-554F-AAC8-C0D8134BAA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A242ED-69D0-5493-8C1C-61EE833F3F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060C86-0052-A3F2-3E77-11180B32E698}"/>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D9701D46-2DDB-CC87-EC45-D476B74EF37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BBF8D7-647D-E748-B729-452CDD1C189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31491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58AC59-2F05-8082-1E62-5A08A47C72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88FF13-48BB-EB88-39C1-CB2989788E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3E5345-7843-BF1D-3F72-F10A1F4255B6}"/>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BFB9635F-62E8-1377-337F-0742739DCD5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BBF8D7-647D-E748-B729-452CDD1C189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7320627"/>
      </p:ext>
    </p:extLst>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00681E-9F11-554F-AAC8-C0D8134BAA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A242ED-69D0-5493-8C1C-61EE833F3F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060C86-0052-A3F2-3E77-11180B32E698}"/>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D9701D46-2DDB-CC87-EC45-D476B74EF37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BBF8D7-647D-E748-B729-452CDD1C189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31491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52399E-EA95-979E-5137-8768061210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921A5B-AAAF-E1A6-39C6-8D9381B5DD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549757-B289-CBAB-D473-8ED6ACD09AAA}"/>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B841E799-5717-5358-6D3B-FE9C271FBB3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BBF8D7-647D-E748-B729-452CDD1C189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82215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813E5F-AC6D-4D8A-B5BB-60FCA7D7C3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9D81BE-7BA8-0086-87F2-56AE618263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3D2CC11-FC28-A0F7-C68A-10AE2D0EB14A}"/>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D547CA72-4A90-E637-AA96-3BBF2E62643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BBF8D7-647D-E748-B729-452CDD1C189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40763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0F683C-8B3F-8519-08BD-1676069948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EFEE97-A338-F3D2-F6E7-86CB7312196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A399F1-518C-9FEE-A8F5-92191451B0A3}"/>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93FD93B9-EB37-73C1-26FD-058583C38B6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BBF8D7-647D-E748-B729-452CDD1C189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22615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B1275D-8186-9516-5D68-7A33CAAC6A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931D1E-966C-66EB-65B4-AD9770C5F9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218C68-505B-41EE-6181-CA961B445759}"/>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E48F597D-CD93-0B20-0C88-E821F737D91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BBF8D7-647D-E748-B729-452CDD1C189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72875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0B39AE3-4F03-2745-8969-5EB6F5321D3D}" type="slidenum">
              <a:rPr lang="en-GB" smtClean="0"/>
              <a:t>6</a:t>
            </a:fld>
            <a:endParaRPr lang="en-GB"/>
          </a:p>
        </p:txBody>
      </p:sp>
    </p:spTree>
    <p:extLst>
      <p:ext uri="{BB962C8B-B14F-4D97-AF65-F5344CB8AC3E}">
        <p14:creationId xmlns:p14="http://schemas.microsoft.com/office/powerpoint/2010/main" val="699732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51F667-1B53-ED0B-C358-B4037B7F5E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F8DB24-0250-589A-5372-37AAFFDA74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2D66CC-EDE5-8691-CB25-EB722705EB18}"/>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27937DDC-BC94-DB5B-ABC6-1800EDD48BD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BBF8D7-647D-E748-B729-452CDD1C189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19960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E3D11A-1B7D-49CA-B45B-E243405C8A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9ED949-E285-E1A2-2434-FB3BA766DE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5F404F-F2EC-BB5E-AD75-182FC9832664}"/>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A2A5831D-5224-B913-FB63-901D3A6DB90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BBF8D7-647D-E748-B729-452CDD1C189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80646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EC0133-0E12-C920-AAF5-C57C3DB13B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82A247-41DC-98B4-694B-36838A3FF4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B0DBA8-2DEA-D354-E20D-4EB7B9B2FC2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C57DD48-69D5-0DCC-E353-3AF043B36F3A}"/>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40</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247749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9C5BEF-1AA7-46BE-F06E-198154FE1C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FF772B-163D-4ACF-4DEE-57FC3D4C09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097C80-1E0B-9937-0ACD-9FC88257AF2D}"/>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4FEC861A-F1F0-EB8A-5A4A-841ECAD2FDA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68069-50A6-4095-B71B-CD4EDE3AAA4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64739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36EC74-4D5F-8C02-95D3-1108313161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408CA1-7C0D-9CB8-C888-E9E81FB8B2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F7EF67-F278-450C-1A57-2DF5AFD7E77E}"/>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A9132446-0543-23BF-0612-DF5A4834EA5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BBF8D7-647D-E748-B729-452CDD1C189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438652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29AB3F-19A1-2849-CBC4-58B8F8A647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2554A0-C89C-45B6-EB5A-9E4CC117895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B95933-C856-CB0A-84B8-FE01F008E82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DF1C6AE-5057-8C3B-CBF3-D76D74D1618C}"/>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44</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6086575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FF77B0-21E6-FBF1-5E12-3B68581CB2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377FF4-24E1-C7A1-E845-D54517C8D7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C73241-7770-5725-1D65-23F45B31EA5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8E7E3DB-CD76-8B5B-69AF-9DB2B280C4D3}"/>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6948774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F55FCD-1EC8-6211-1343-FA1734CD49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9EE2DC-C79A-8CE3-0444-931732B961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5C579E-B9A9-2943-829A-5DD6621A8D0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D4E6B02-F2FA-DCAC-34A9-3546D762C356}"/>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46</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2412414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F6F7DD-2D2C-B678-7762-BE6C62AAC4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3915D5-29DA-55D9-F649-9C1CE4594D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9F1286-735C-65A7-E48C-D70E7C01B25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9FB58C2-7360-12A4-9A24-B1D4B540A426}"/>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61609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304FA1-1AFF-C888-41F8-89C0C3314C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AC32A9-B7C6-3A65-C844-77986575A2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AABB90-D88D-63F2-6CD8-25177697502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4B5B32C-7476-68EE-A46F-7F76BA3EBB24}"/>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718448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441C08-4203-B24A-B422-238B1A62D6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57FF67-A65B-0B9C-A987-D74A8571C2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EF262C-0D8A-5579-B86A-518021BBE37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BD36363-9316-5B30-ECBC-A957328075B0}"/>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9269295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6F887E-AD53-09DD-5EF4-1287223B75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02FDFA-7C9D-1F90-1BEA-2EBEA1774D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BF69B3-ABD0-66EB-5D0B-204CCCDBE6D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DF1B458-31E4-CEC9-6099-3CE0E5560E01}"/>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3278907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100E81-5BA5-BF97-01E3-84FABE54CF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AE81AD-4A1F-0350-B4EA-E8DBD66931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6E6508-5948-8EE1-A14F-A3A8193A985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8A2DBF6-B3B2-95B8-39C4-4AAD3CA2D13B}"/>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50</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6030769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DE5D2F-B633-5738-3A12-489A93C029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D9A9C3-C9D0-DBA3-0781-63B507748C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C656EB-03F3-33DD-D957-359F7933852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5C0551A-16E1-5855-073D-AF311E35E8B2}"/>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176329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DD31CD-7D35-C61D-30E7-3555B99A34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1E944F-F2A5-4A2E-38B9-3C07A4044C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99B70A-B83B-B700-CFE7-E76A58BC6AA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7D0C16B-2970-52D0-FE6A-F11ED5195521}"/>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1414342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0FD44C-5376-4A8A-44D4-51E964D408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AF6C30-E843-7511-CA19-5047D87E5D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BF57FA-871D-BA40-11B6-82E81575394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7155C46-181F-1286-3DDC-65E8DDB8F843}"/>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53</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2481717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4DC57A-03B0-658C-29D5-15BBDA9AA7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788496-8AC2-5F0D-215A-A3870A35A6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C6D359-143E-A3E7-9661-2FB77B8137E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E139520-49F0-2D86-E7B7-030EB8DD4E2C}"/>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54</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2031186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BB39E8-2C2F-D39F-8F14-7EA63219D1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069165-76F7-73DB-7813-AC37E40D681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F9FCEC-84DD-59E5-A1DD-D95C3D439CB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B65E3E0-BED1-5D9A-EE58-4902456104A7}"/>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6084411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1CB354-E5DA-09C4-D247-913B895B1D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CE17F4-24EE-4016-B418-AB73EADC00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2582FF-7FDD-66AC-DE05-C4709B7651D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5DCEEE6-39A9-4EFA-943F-FFBDB81E8BCC}"/>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56</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6123327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E7BC08-2143-4B73-49A1-FD48CF5FEE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CEC639-3CCA-D2E7-0463-EB2FC8DA24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31261A-9756-1722-2637-77F9D61F9EB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6E44232-107F-2211-63CF-AD736F4EFBA3}"/>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57</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6643071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B3FA6C-52D9-FCEE-906F-F324194623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B91681-4A71-47FB-70C7-74CD630C28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023061-742C-841C-8152-707183C57A2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054EF5E-3323-B213-7FE6-70E8CB3B5461}"/>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58</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745541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D0B5D8-5BC3-0279-1808-C066CCA9E4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302F2D-1AE8-5E9B-0403-4997674132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CE579D-F6B7-10F5-4E48-CB980BF7DF1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58AE3B2-9A1C-1883-7B6D-5BD62BFBD168}"/>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59</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0663217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8FFB64-BAD5-3FCC-CAD5-A333539DEE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49994D-1CC0-2699-34E4-344F1B1060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BD4027-3416-DE57-1CC5-9D4DDB2F5A9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AF2904E-2604-6701-8E61-4759DDBC97AC}"/>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2181524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3534F2-E08D-AC66-73C1-01CF78765B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92738F-1732-1260-9918-BDF168AFAB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2EE57A-BC17-C8B6-CBF4-B7EE5C3C12A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58B3091-2F7A-73C0-1F6F-34D265770112}"/>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1357414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FE045C-A0C2-6219-21A5-8CB63E3662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555FF5-B5C5-0EC5-0188-F4732222E1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3C72113-FC85-88F8-28E8-7114FD7E97B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E5E2933-BE70-AFC0-00A6-C3A952346716}"/>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4595643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E2CEE8-A972-DDFA-3DE1-A389649972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73B30E-B897-EF37-3711-42DD853935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51CEFB-5404-9478-E5EE-F5FD611BAA6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9A4CD98-B96E-1C89-59D5-8E57CDE32152}"/>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63</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122503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F7EEBD-D6E0-7DD0-6AD3-629DDDFFFA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4BEE8E-18AD-9273-4EFF-5389004929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923A1A2-6CA8-E89D-65D5-AC6714DE523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961E8F4-4230-9188-45C0-69E01A1C1148}"/>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64</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2777189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44BE4C-D2DF-9C17-D950-8EFCD3E951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13ED97-0A30-C42E-D9C2-0C5BE2307E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53A4CF-A2BE-E2B3-7741-259E9A829DB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E8A5C50-B8E0-6189-5EE8-4C5F1B96AD84}"/>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65</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2242835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7E25AD-DDC3-B310-E89B-27BB6ECB4E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B9826E-CACD-C6BB-B03D-6C7481FF0F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2980FF0-6673-407D-8DB1-C9343E176A8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BEF30DE-F98E-90CF-8A48-A780F801EF23}"/>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66</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3466133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4248E3-E74C-0A11-C791-DC0DB9CFB8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AE511B-9A1D-E6D5-3901-394FF44AEB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3C428E-A7B9-D585-07F7-C1E1E792CB1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ED7EED5-EB2D-D347-D338-CFD995BF906A}"/>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67</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1333598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D81580-B9D0-95C5-7117-201E1CFB22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BC01CD-70E3-951F-0FE3-3F8A47C85C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767B59-6320-EF43-D470-AAF2126BB18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1224D6A-550F-1473-5E35-F404874D677F}"/>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68</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830236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0ADB1B-009C-2B31-B603-31B3CCC2F5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8A05BC-06F9-65F0-E1F0-E874D3BECB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2DA3F4-DAD9-16F1-7151-58E8BF1B09F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B8877AE-CC34-DF5C-2858-247D669F402A}"/>
              </a:ext>
            </a:extLst>
          </p:cNvPr>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320048446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AA2B2C-B613-1256-F6DD-E058CEF446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CF141B-BDAC-33CC-E510-4CF3804F27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FE9C5B-7759-9528-9BFB-08E92B57EA4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2699D51-F7DB-E49C-6D21-29B3B08891B6}"/>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69</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3560231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9F1239-0826-D934-DCFB-E9CED5FC30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D00371-D3C8-DE65-E25C-FA5DA72C4BC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E7AF10-11EC-F4B4-FB4D-01D823E0AC6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52FE964-45E1-00A9-F469-7C4351B272A9}"/>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70</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4507326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1E5169-4E64-037C-6183-4AE392626E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977E51-49AA-F178-436C-EE241BB918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E2EFBBA-1B69-DAC8-C296-8A8AE63D678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365C5F9-DD1B-4CF3-19E1-D999B09FEA4A}"/>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6952574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530DC7-3B24-FC38-1589-9D700B8D0E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CCCFA8-439F-5B7B-0DD7-0DECBE53AA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EA020B-2BA2-BDD8-E88B-BE0217A2AC7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47182BE-98A1-36DC-E4F2-9C19C1C01FAF}"/>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5799025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3625CE-98B4-CF6A-D006-10B40B661E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BB4EF6-6717-D2AE-7FBD-761735BE21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52B0DC-DAF0-E2FB-D445-D1924C88ED4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66BDDCB-A49D-F11E-BB37-2C800D3255F7}"/>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2577899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8CB92E-1F57-7A2F-9092-693C359177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DC001C-74AC-7A98-5B60-F3A282A710E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37C0A19-7584-CC59-7AEF-39CE3472C3D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303EFC1-E35B-6F69-0457-F6EE2686EA83}"/>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74</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7571943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048D81-C712-E5CB-F627-F46808A169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61E0F1-BE47-5CA0-D5A5-4B71A13D39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689EE3-1BCA-6B7B-1DF3-635AC1176AD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B9F2022-9E46-6267-C05C-ADBDAAE6F690}"/>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8051244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77820D-E20B-9887-D553-79514505BE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FD6C11-FCB3-3AA0-39D3-C599CDF8A0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777861-6504-09CF-27BF-2066E444C0C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4C1671B-F5B4-8CD3-82F1-3369FC03F8AC}"/>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76</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0078648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14E504-56F6-6651-97FD-BBE250675E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619D03-59F6-789E-0FAD-9B52A83285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9DD24A-2F39-9A87-4065-32E6F83BBCC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51C1097-D024-6471-7DFD-8614AE1F156D}"/>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77</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8221681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932744-954A-502C-549A-7D44FFB020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2E03DA-313B-27CD-420D-ACF397B77E1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7CEE7F-BA0D-15D0-52D7-095D86B2779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D5E7A37-97A5-4F69-34AC-2373E9164EFE}"/>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78</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22317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59AA5B-2B94-AC52-B884-C031B86DAC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11FE7C-63AE-0CC1-B890-7BDF33176F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3D46EC8-6DBE-3CC3-11E7-244E4FF4299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354BB5C-C050-E3C7-A0E4-FC3FCDED5762}"/>
              </a:ext>
            </a:extLst>
          </p:cNvPr>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9787541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3FE5D9-1041-0152-EAC4-7FD4CB8FA3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859329-25ED-9D9D-F78D-EF7833A544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E18785-3646-41A1-2894-55EC7EE91FB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2B71852-B3DB-E9E8-E331-4DAC38DE4B26}"/>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79</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6534521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DCDA16-52F5-572F-CB40-832D639F13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E39B77-9D7E-DF2C-D04B-703ED3957F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FF0BF8-12BF-9869-A8EE-C2EEDA03D93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4E49188-4C21-A960-220B-1688D67DC50E}"/>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80</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8253463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A7B79C-679F-DD61-F4F7-C6AD17D55C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9AC968-37A2-DA5F-B487-F727204BB0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6F173B-F2A4-6FF6-D76E-F8CAE9BE273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A07F94A-2B78-FF50-3FFA-D77E44544DF0}"/>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2283904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351E57-054D-CAC6-894D-473E26366E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05C368-399F-E5EC-9C08-75A1A5E152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44C919-03C8-193F-4C35-69FA1C1D368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6144A4C-494E-8CE2-A0C6-F1D31D359A0A}"/>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0381381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0B39AE3-4F03-2745-8969-5EB6F5321D3D}" type="slidenum">
              <a:rPr lang="en-GB" smtClean="0"/>
              <a:t>89</a:t>
            </a:fld>
            <a:endParaRPr lang="en-GB"/>
          </a:p>
        </p:txBody>
      </p:sp>
    </p:spTree>
    <p:extLst>
      <p:ext uri="{BB962C8B-B14F-4D97-AF65-F5344CB8AC3E}">
        <p14:creationId xmlns:p14="http://schemas.microsoft.com/office/powerpoint/2010/main" val="168988679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C31C40-CA48-14D9-4D29-2408B475D1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32A8AE-6B57-9288-1BB8-4133AB6A74B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B33336-101A-A292-F7B6-A6BF50FB81A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022CC25E-2364-4C55-60F2-1C42124C1523}"/>
              </a:ext>
            </a:extLst>
          </p:cNvPr>
          <p:cNvSpPr>
            <a:spLocks noGrp="1"/>
          </p:cNvSpPr>
          <p:nvPr>
            <p:ph type="sldNum" sz="quarter" idx="5"/>
          </p:nvPr>
        </p:nvSpPr>
        <p:spPr/>
        <p:txBody>
          <a:bodyPr/>
          <a:lstStyle/>
          <a:p>
            <a:fld id="{D0B39AE3-4F03-2745-8969-5EB6F5321D3D}" type="slidenum">
              <a:rPr lang="en-GB" smtClean="0"/>
              <a:t>91</a:t>
            </a:fld>
            <a:endParaRPr lang="en-GB"/>
          </a:p>
        </p:txBody>
      </p:sp>
    </p:spTree>
    <p:extLst>
      <p:ext uri="{BB962C8B-B14F-4D97-AF65-F5344CB8AC3E}">
        <p14:creationId xmlns:p14="http://schemas.microsoft.com/office/powerpoint/2010/main" val="383786586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410C66-A3D5-D550-49CC-8055425D31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A1FF69-B8C7-1024-DF23-7AFCE81852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5D43C1-2664-4ED4-AA83-8FD2E8856CB2}"/>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9A735A59-5853-EB2A-CC41-35FFCBFC019C}"/>
              </a:ext>
            </a:extLst>
          </p:cNvPr>
          <p:cNvSpPr>
            <a:spLocks noGrp="1"/>
          </p:cNvSpPr>
          <p:nvPr>
            <p:ph type="sldNum" sz="quarter" idx="5"/>
          </p:nvPr>
        </p:nvSpPr>
        <p:spPr/>
        <p:txBody>
          <a:bodyPr/>
          <a:lstStyle/>
          <a:p>
            <a:fld id="{D0B39AE3-4F03-2745-8969-5EB6F5321D3D}" type="slidenum">
              <a:rPr lang="en-GB" smtClean="0"/>
              <a:t>92</a:t>
            </a:fld>
            <a:endParaRPr lang="en-GB"/>
          </a:p>
        </p:txBody>
      </p:sp>
    </p:spTree>
    <p:extLst>
      <p:ext uri="{BB962C8B-B14F-4D97-AF65-F5344CB8AC3E}">
        <p14:creationId xmlns:p14="http://schemas.microsoft.com/office/powerpoint/2010/main" val="362317541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8B898F-D0E4-5AC8-56D7-AA896B172B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D4035C-A491-66CB-977E-99053EC6B0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344078-4004-22F2-C0EB-A6B8ED5F881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DA0600D9-8ECE-0EF1-2F8E-78DC6DFC7E96}"/>
              </a:ext>
            </a:extLst>
          </p:cNvPr>
          <p:cNvSpPr>
            <a:spLocks noGrp="1"/>
          </p:cNvSpPr>
          <p:nvPr>
            <p:ph type="sldNum" sz="quarter" idx="5"/>
          </p:nvPr>
        </p:nvSpPr>
        <p:spPr/>
        <p:txBody>
          <a:bodyPr/>
          <a:lstStyle/>
          <a:p>
            <a:fld id="{D0B39AE3-4F03-2745-8969-5EB6F5321D3D}" type="slidenum">
              <a:rPr lang="en-GB" smtClean="0"/>
              <a:t>93</a:t>
            </a:fld>
            <a:endParaRPr lang="en-GB"/>
          </a:p>
        </p:txBody>
      </p:sp>
    </p:spTree>
    <p:extLst>
      <p:ext uri="{BB962C8B-B14F-4D97-AF65-F5344CB8AC3E}">
        <p14:creationId xmlns:p14="http://schemas.microsoft.com/office/powerpoint/2010/main" val="25798180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0B39AE3-4F03-2745-8969-5EB6F5321D3D}" type="slidenum">
              <a:rPr lang="en-GB" smtClean="0"/>
              <a:t>98</a:t>
            </a:fld>
            <a:endParaRPr lang="en-GB"/>
          </a:p>
        </p:txBody>
      </p:sp>
    </p:spTree>
    <p:extLst>
      <p:ext uri="{BB962C8B-B14F-4D97-AF65-F5344CB8AC3E}">
        <p14:creationId xmlns:p14="http://schemas.microsoft.com/office/powerpoint/2010/main" val="10444828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F0D8C1-BFA6-AE9A-6E8E-038F902D5A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EF60E6-B536-E2C9-C1AC-E33F466BCA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F480D0-3260-2DC0-2BA7-952AECE3AC9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5D80442-1CD2-7D2F-62EA-A2451D21FAB6}"/>
              </a:ext>
            </a:extLst>
          </p:cNvPr>
          <p:cNvSpPr>
            <a:spLocks noGrp="1"/>
          </p:cNvSpPr>
          <p:nvPr>
            <p:ph type="sldNum" sz="quarter" idx="10"/>
          </p:nvPr>
        </p:nvSpPr>
        <p:spPr/>
        <p:txBody>
          <a:bodyPr/>
          <a:lstStyle/>
          <a:p>
            <a:fld id="{F7021451-1387-4CA6-816F-3879F97B5CBC}" type="slidenum">
              <a:rPr lang="en-US"/>
              <a:t>99</a:t>
            </a:fld>
            <a:endParaRPr lang="en-US"/>
          </a:p>
        </p:txBody>
      </p:sp>
    </p:spTree>
    <p:extLst>
      <p:ext uri="{BB962C8B-B14F-4D97-AF65-F5344CB8AC3E}">
        <p14:creationId xmlns:p14="http://schemas.microsoft.com/office/powerpoint/2010/main" val="151424673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99615E-0887-F790-19A4-1B50E15A65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67738A-D05C-C644-E953-D9EAF9052FD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25C227-6D94-CD38-2EC0-AA780EAF946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558918B-EBBB-AE95-E9B4-3425B99253E7}"/>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1484678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5FF521-E611-2B44-BE3A-DC2133614B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0DAB62-44FA-B697-E23F-3672E7C943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C29A75-0093-FA69-1968-0C03F79749B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ABF6FFA-60CF-8B23-B528-F5F3E571632E}"/>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2991118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523221-2A8E-B805-9785-0DB309FF50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767146-0CE6-3118-1CC5-C19B1FE927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C6B11B9-A7CD-2CDA-7424-902630F6CA8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DA746C3-CB23-70F4-3FD9-ABCA3E6808F1}"/>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4233974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FBD0BE-E757-DB4E-FF02-A2A6311C8D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97D78A-4039-01E6-FBF0-39C1C8AC28C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5C2F383-6129-BB67-DCBA-09E5D38065C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4A33B15-2237-4E4A-40B6-F88C28119DEB}"/>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6912475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BC434C-4547-CDA1-444C-01B2B71B2E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B7490A-FD2A-BB05-7DB9-B07EDD02E4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EE0BA7-F032-D7D9-2916-CAF8F963D23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BB548BE-D757-9C0A-8491-6DA9D1CFD431}"/>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104</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7224801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0B39AE3-4F03-2745-8969-5EB6F5321D3D}" type="slidenum">
              <a:rPr lang="en-GB" smtClean="0"/>
              <a:t>105</a:t>
            </a:fld>
            <a:endParaRPr lang="en-GB"/>
          </a:p>
        </p:txBody>
      </p:sp>
    </p:spTree>
    <p:extLst>
      <p:ext uri="{BB962C8B-B14F-4D97-AF65-F5344CB8AC3E}">
        <p14:creationId xmlns:p14="http://schemas.microsoft.com/office/powerpoint/2010/main" val="381204488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8A8196-39AA-C175-9003-27B4A74723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72E49D-9150-9AB4-86E8-452ED40CDCB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2FD1EF-6689-D7D9-86B7-0023B173B8E4}"/>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FBBD6BB2-855F-108F-C524-F0690BECD311}"/>
              </a:ext>
            </a:extLst>
          </p:cNvPr>
          <p:cNvSpPr>
            <a:spLocks noGrp="1"/>
          </p:cNvSpPr>
          <p:nvPr>
            <p:ph type="sldNum" sz="quarter" idx="5"/>
          </p:nvPr>
        </p:nvSpPr>
        <p:spPr/>
        <p:txBody>
          <a:bodyPr/>
          <a:lstStyle/>
          <a:p>
            <a:fld id="{D0B39AE3-4F03-2745-8969-5EB6F5321D3D}" type="slidenum">
              <a:rPr lang="en-GB" smtClean="0"/>
              <a:t>106</a:t>
            </a:fld>
            <a:endParaRPr lang="en-GB"/>
          </a:p>
        </p:txBody>
      </p:sp>
    </p:spTree>
    <p:extLst>
      <p:ext uri="{BB962C8B-B14F-4D97-AF65-F5344CB8AC3E}">
        <p14:creationId xmlns:p14="http://schemas.microsoft.com/office/powerpoint/2010/main" val="16137976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9B9E0F-2256-9F17-D620-6E0C37301B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C37427-5C5B-87BA-696E-9CD3022F2AD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8B7BEA-D532-E7EF-C040-DEFB850760C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FF8823D-0684-9898-A8DC-C1560DA9CE96}"/>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731526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251.png"/><Relationship Id="rId1" Type="http://schemas.openxmlformats.org/officeDocument/2006/relationships/slideMaster" Target="../slideMasters/slideMaster2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png"/><Relationship Id="rId1" Type="http://schemas.openxmlformats.org/officeDocument/2006/relationships/slideMaster" Target="../slideMasters/slideMaster20.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3.xml"/><Relationship Id="rId4" Type="http://schemas.microsoft.com/office/2007/relationships/hdphoto" Target="../media/hdphoto1.wdp"/></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5.xml"/><Relationship Id="rId4" Type="http://schemas.microsoft.com/office/2007/relationships/hdphoto" Target="../media/hdphoto1.wdp"/></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6.xml"/><Relationship Id="rId4" Type="http://schemas.microsoft.com/office/2007/relationships/hdphoto" Target="../media/hdphoto1.wdp"/></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FE401B-C3E7-D016-3EC9-7223CB8642F4}"/>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D833BDC5-ED93-8BAA-0FAE-E3950E600F6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FE05E34C-C2EA-E0BA-8440-A20C385BA33A}"/>
              </a:ext>
            </a:extLst>
          </p:cNvPr>
          <p:cNvSpPr>
            <a:spLocks noGrp="1"/>
          </p:cNvSpPr>
          <p:nvPr>
            <p:ph type="dt" sz="half" idx="10"/>
          </p:nvPr>
        </p:nvSpPr>
        <p:spPr/>
        <p:txBody>
          <a:bodyPr/>
          <a:lstStyle/>
          <a:p>
            <a:fld id="{1E2E3996-2DC3-5A41-8CC4-BA397C55644E}" type="datetimeFigureOut">
              <a:rPr lang="en-GB" smtClean="0"/>
              <a:t>13/05/2025</a:t>
            </a:fld>
            <a:endParaRPr lang="en-GB"/>
          </a:p>
        </p:txBody>
      </p:sp>
      <p:sp>
        <p:nvSpPr>
          <p:cNvPr id="5" name="Footer Placeholder 4">
            <a:extLst>
              <a:ext uri="{FF2B5EF4-FFF2-40B4-BE49-F238E27FC236}">
                <a16:creationId xmlns:a16="http://schemas.microsoft.com/office/drawing/2014/main" id="{0224BD53-31DD-819C-6369-50B36C425AD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C917391-B2CF-872F-C122-F70FACB3A88F}"/>
              </a:ext>
            </a:extLst>
          </p:cNvPr>
          <p:cNvSpPr>
            <a:spLocks noGrp="1"/>
          </p:cNvSpPr>
          <p:nvPr>
            <p:ph type="sldNum" sz="quarter" idx="12"/>
          </p:nvPr>
        </p:nvSpPr>
        <p:spPr/>
        <p:txBody>
          <a:bodyPr/>
          <a:lstStyle/>
          <a:p>
            <a:fld id="{4FA1C5F0-2EE6-3D41-A6E4-6801509E7A37}" type="slidenum">
              <a:rPr lang="en-GB" smtClean="0"/>
              <a:t>‹#›</a:t>
            </a:fld>
            <a:endParaRPr lang="en-GB"/>
          </a:p>
        </p:txBody>
      </p:sp>
    </p:spTree>
    <p:extLst>
      <p:ext uri="{BB962C8B-B14F-4D97-AF65-F5344CB8AC3E}">
        <p14:creationId xmlns:p14="http://schemas.microsoft.com/office/powerpoint/2010/main" val="898532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214DBB-A163-F25B-84B0-4D8CEFE547CC}"/>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7441E4CE-2B93-833D-4627-866A1219B065}"/>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76A70F40-23A0-913E-CD2C-F6F0D4B7A0BA}"/>
              </a:ext>
            </a:extLst>
          </p:cNvPr>
          <p:cNvSpPr>
            <a:spLocks noGrp="1"/>
          </p:cNvSpPr>
          <p:nvPr>
            <p:ph type="dt" sz="half" idx="10"/>
          </p:nvPr>
        </p:nvSpPr>
        <p:spPr/>
        <p:txBody>
          <a:bodyPr/>
          <a:lstStyle/>
          <a:p>
            <a:fld id="{1E2E3996-2DC3-5A41-8CC4-BA397C55644E}" type="datetimeFigureOut">
              <a:rPr lang="en-GB" smtClean="0"/>
              <a:t>13/05/2025</a:t>
            </a:fld>
            <a:endParaRPr lang="en-GB"/>
          </a:p>
        </p:txBody>
      </p:sp>
      <p:sp>
        <p:nvSpPr>
          <p:cNvPr id="5" name="Footer Placeholder 4">
            <a:extLst>
              <a:ext uri="{FF2B5EF4-FFF2-40B4-BE49-F238E27FC236}">
                <a16:creationId xmlns:a16="http://schemas.microsoft.com/office/drawing/2014/main" id="{284D172D-F8AC-C6C0-C1A1-7D51203D54F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410C911-FEAB-F57C-E864-3C72B26AFF70}"/>
              </a:ext>
            </a:extLst>
          </p:cNvPr>
          <p:cNvSpPr>
            <a:spLocks noGrp="1"/>
          </p:cNvSpPr>
          <p:nvPr>
            <p:ph type="sldNum" sz="quarter" idx="12"/>
          </p:nvPr>
        </p:nvSpPr>
        <p:spPr/>
        <p:txBody>
          <a:bodyPr/>
          <a:lstStyle/>
          <a:p>
            <a:fld id="{4FA1C5F0-2EE6-3D41-A6E4-6801509E7A37}" type="slidenum">
              <a:rPr lang="en-GB" smtClean="0"/>
              <a:t>‹#›</a:t>
            </a:fld>
            <a:endParaRPr lang="en-GB"/>
          </a:p>
        </p:txBody>
      </p:sp>
    </p:spTree>
    <p:extLst>
      <p:ext uri="{BB962C8B-B14F-4D97-AF65-F5344CB8AC3E}">
        <p14:creationId xmlns:p14="http://schemas.microsoft.com/office/powerpoint/2010/main" val="25708096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F0601CC-FAC8-3991-9C18-79AA8162EDF6}"/>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E8732ED0-9EB6-D6D4-D042-2EE63A9381FD}"/>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4064717F-45E0-78D5-B0AA-27BBFABC3AF5}"/>
              </a:ext>
            </a:extLst>
          </p:cNvPr>
          <p:cNvSpPr>
            <a:spLocks noGrp="1"/>
          </p:cNvSpPr>
          <p:nvPr>
            <p:ph type="dt" sz="half" idx="10"/>
          </p:nvPr>
        </p:nvSpPr>
        <p:spPr/>
        <p:txBody>
          <a:bodyPr/>
          <a:lstStyle/>
          <a:p>
            <a:fld id="{1E2E3996-2DC3-5A41-8CC4-BA397C55644E}" type="datetimeFigureOut">
              <a:rPr lang="en-GB" smtClean="0"/>
              <a:t>13/05/2025</a:t>
            </a:fld>
            <a:endParaRPr lang="en-GB"/>
          </a:p>
        </p:txBody>
      </p:sp>
      <p:sp>
        <p:nvSpPr>
          <p:cNvPr id="5" name="Footer Placeholder 4">
            <a:extLst>
              <a:ext uri="{FF2B5EF4-FFF2-40B4-BE49-F238E27FC236}">
                <a16:creationId xmlns:a16="http://schemas.microsoft.com/office/drawing/2014/main" id="{3384EFB0-8415-FF48-F365-73C7E905B86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D50222D-B7D9-F810-CFE2-BE70AF7968C9}"/>
              </a:ext>
            </a:extLst>
          </p:cNvPr>
          <p:cNvSpPr>
            <a:spLocks noGrp="1"/>
          </p:cNvSpPr>
          <p:nvPr>
            <p:ph type="sldNum" sz="quarter" idx="12"/>
          </p:nvPr>
        </p:nvSpPr>
        <p:spPr/>
        <p:txBody>
          <a:bodyPr/>
          <a:lstStyle/>
          <a:p>
            <a:fld id="{4FA1C5F0-2EE6-3D41-A6E4-6801509E7A37}" type="slidenum">
              <a:rPr lang="en-GB" smtClean="0"/>
              <a:t>‹#›</a:t>
            </a:fld>
            <a:endParaRPr lang="en-GB"/>
          </a:p>
        </p:txBody>
      </p:sp>
    </p:spTree>
    <p:extLst>
      <p:ext uri="{BB962C8B-B14F-4D97-AF65-F5344CB8AC3E}">
        <p14:creationId xmlns:p14="http://schemas.microsoft.com/office/powerpoint/2010/main" val="38537109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Slide 1 master">
    <p:bg>
      <p:bgPr>
        <a:solidFill>
          <a:srgbClr val="0B324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19843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Slide 4 master">
    <p:bg>
      <p:bgPr>
        <a:solidFill>
          <a:srgbClr val="0B324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55575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Slide 2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chemeClr val="bg1"/>
          </a:solidFill>
          <a:ln/>
        </p:spPr>
      </p:sp>
    </p:spTree>
    <p:extLst>
      <p:ext uri="{BB962C8B-B14F-4D97-AF65-F5344CB8AC3E}">
        <p14:creationId xmlns:p14="http://schemas.microsoft.com/office/powerpoint/2010/main" val="2620660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768494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76849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lide 1 master">
    <p:bg>
      <p:bgPr>
        <a:solidFill>
          <a:srgbClr val="0B324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216420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p:cSld name="Slide 1 master">
    <p:bg>
      <p:bgPr>
        <a:solidFill>
          <a:srgbClr val="0B324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21642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chemeClr val="bg1"/>
          </a:solidFill>
          <a:ln/>
        </p:spPr>
      </p:sp>
    </p:spTree>
    <p:extLst>
      <p:ext uri="{BB962C8B-B14F-4D97-AF65-F5344CB8AC3E}">
        <p14:creationId xmlns:p14="http://schemas.microsoft.com/office/powerpoint/2010/main" val="91771644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chemeClr val="bg1"/>
          </a:solidFill>
          <a:ln/>
        </p:spPr>
      </p:sp>
    </p:spTree>
    <p:extLst>
      <p:ext uri="{BB962C8B-B14F-4D97-AF65-F5344CB8AC3E}">
        <p14:creationId xmlns:p14="http://schemas.microsoft.com/office/powerpoint/2010/main" val="9177164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lide 3 master">
    <p:bg>
      <p:bgPr>
        <a:solidFill>
          <a:srgbClr val="0B324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5378715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p:cSld name="Slide 3 master">
    <p:bg>
      <p:bgPr>
        <a:solidFill>
          <a:srgbClr val="0B324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537871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lide 4 master">
    <p:bg>
      <p:bgPr>
        <a:solidFill>
          <a:srgbClr val="0B324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1859074"/>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p:cSld name="Slide 4 master">
    <p:bg>
      <p:bgPr>
        <a:solidFill>
          <a:srgbClr val="0B324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18590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A0FB4-E0D3-356B-0AA1-B21B52E857DE}"/>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7DBC41A4-1ACD-313D-5E04-048C9A62D81A}"/>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5521E3F7-2887-2FC7-2500-7417A6CD221C}"/>
              </a:ext>
            </a:extLst>
          </p:cNvPr>
          <p:cNvSpPr>
            <a:spLocks noGrp="1"/>
          </p:cNvSpPr>
          <p:nvPr>
            <p:ph type="dt" sz="half" idx="10"/>
          </p:nvPr>
        </p:nvSpPr>
        <p:spPr/>
        <p:txBody>
          <a:bodyPr/>
          <a:lstStyle/>
          <a:p>
            <a:fld id="{1E2E3996-2DC3-5A41-8CC4-BA397C55644E}" type="datetimeFigureOut">
              <a:rPr lang="en-GB" smtClean="0"/>
              <a:t>13/05/2025</a:t>
            </a:fld>
            <a:endParaRPr lang="en-GB"/>
          </a:p>
        </p:txBody>
      </p:sp>
      <p:sp>
        <p:nvSpPr>
          <p:cNvPr id="5" name="Footer Placeholder 4">
            <a:extLst>
              <a:ext uri="{FF2B5EF4-FFF2-40B4-BE49-F238E27FC236}">
                <a16:creationId xmlns:a16="http://schemas.microsoft.com/office/drawing/2014/main" id="{7F321F52-9BC8-A550-9F42-65E3092DFF2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05547E4-C344-8B73-287C-23BEFF7611B8}"/>
              </a:ext>
            </a:extLst>
          </p:cNvPr>
          <p:cNvSpPr>
            <a:spLocks noGrp="1"/>
          </p:cNvSpPr>
          <p:nvPr>
            <p:ph type="sldNum" sz="quarter" idx="12"/>
          </p:nvPr>
        </p:nvSpPr>
        <p:spPr/>
        <p:txBody>
          <a:bodyPr/>
          <a:lstStyle/>
          <a:p>
            <a:fld id="{4FA1C5F0-2EE6-3D41-A6E4-6801509E7A37}" type="slidenum">
              <a:rPr lang="en-GB" smtClean="0"/>
              <a:t>‹#›</a:t>
            </a:fld>
            <a:endParaRPr lang="en-GB"/>
          </a:p>
        </p:txBody>
      </p:sp>
    </p:spTree>
    <p:extLst>
      <p:ext uri="{BB962C8B-B14F-4D97-AF65-F5344CB8AC3E}">
        <p14:creationId xmlns:p14="http://schemas.microsoft.com/office/powerpoint/2010/main" val="25545385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lide 5 master">
    <p:bg>
      <p:bgPr>
        <a:solidFill>
          <a:srgbClr val="0B324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9221128"/>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p:cSld name="Slide 5 master">
    <p:bg>
      <p:bgPr>
        <a:solidFill>
          <a:srgbClr val="0B324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92211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lide 6 master">
    <p:bg>
      <p:bgPr>
        <a:solidFill>
          <a:srgbClr val="0B324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0671770"/>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p:cSld name="Slide 6 master">
    <p:bg>
      <p:bgPr>
        <a:solidFill>
          <a:srgbClr val="0B324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06717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Slide 7 master">
    <p:bg>
      <p:bgPr>
        <a:solidFill>
          <a:srgbClr val="0B324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5133520"/>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p:cSld name="Slide 7 master">
    <p:bg>
      <p:bgPr>
        <a:solidFill>
          <a:srgbClr val="0B324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51335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Slide 8 master">
    <p:bg>
      <p:bgPr>
        <a:solidFill>
          <a:srgbClr val="0B324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8998919"/>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p:cSld name="Slide 8 master">
    <p:bg>
      <p:bgPr>
        <a:solidFill>
          <a:srgbClr val="0B324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89989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bg>
      <p:bgPr>
        <a:solidFill>
          <a:srgbClr val="0B324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DA8788-D987-8829-A91E-C03E0A3C9ABC}"/>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E7811818-6F0F-8F29-95C5-BDEAA792A0A7}"/>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430F16D6-166A-507E-27D7-26584F4D0B16}"/>
              </a:ext>
            </a:extLst>
          </p:cNvPr>
          <p:cNvSpPr>
            <a:spLocks noGrp="1"/>
          </p:cNvSpPr>
          <p:nvPr>
            <p:ph type="dt" sz="half" idx="10"/>
          </p:nvPr>
        </p:nvSpPr>
        <p:spPr/>
        <p:txBody>
          <a:bodyPr/>
          <a:lstStyle/>
          <a:p>
            <a:fld id="{EB5B524F-06B7-C84E-95F3-52D4974A8E7C}" type="datetimeFigureOut">
              <a:rPr lang="en-GB" smtClean="0"/>
              <a:t>13/05/2025</a:t>
            </a:fld>
            <a:endParaRPr lang="en-GB"/>
          </a:p>
        </p:txBody>
      </p:sp>
      <p:sp>
        <p:nvSpPr>
          <p:cNvPr id="5" name="Footer Placeholder 4">
            <a:extLst>
              <a:ext uri="{FF2B5EF4-FFF2-40B4-BE49-F238E27FC236}">
                <a16:creationId xmlns:a16="http://schemas.microsoft.com/office/drawing/2014/main" id="{69C94927-EBB7-D25D-F2A1-8B656F2D758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269E0F7-D3FC-0C0D-12AA-30365F8D5DAE}"/>
              </a:ext>
            </a:extLst>
          </p:cNvPr>
          <p:cNvSpPr>
            <a:spLocks noGrp="1"/>
          </p:cNvSpPr>
          <p:nvPr>
            <p:ph type="sldNum" sz="quarter" idx="12"/>
          </p:nvPr>
        </p:nvSpPr>
        <p:spPr/>
        <p:txBody>
          <a:bodyPr/>
          <a:lstStyle/>
          <a:p>
            <a:fld id="{33E76817-FF19-C646-BD2B-5570A0CCB48C}" type="slidenum">
              <a:rPr lang="en-GB" smtClean="0"/>
              <a:t>‹#›</a:t>
            </a:fld>
            <a:endParaRPr lang="en-GB"/>
          </a:p>
        </p:txBody>
      </p:sp>
    </p:spTree>
    <p:extLst>
      <p:ext uri="{BB962C8B-B14F-4D97-AF65-F5344CB8AC3E}">
        <p14:creationId xmlns:p14="http://schemas.microsoft.com/office/powerpoint/2010/main" val="3016798534"/>
      </p:ext>
    </p:extLst>
  </p:cSld>
  <p:clrMapOvr>
    <a:overrideClrMapping bg1="dk1" tx1="lt1" bg2="dk2" tx2="lt2" accent1="accent1" accent2="accent2" accent3="accent3" accent4="accent4" accent5="accent5" accent6="accent6" hlink="hlink" folHlink="folHlink"/>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obj">
  <p:cSld name="Title and Content">
    <p:bg>
      <p:bgPr>
        <a:solidFill>
          <a:srgbClr val="0B324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DA8788-D987-8829-A91E-C03E0A3C9ABC}"/>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E7811818-6F0F-8F29-95C5-BDEAA792A0A7}"/>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430F16D6-166A-507E-27D7-26584F4D0B16}"/>
              </a:ext>
            </a:extLst>
          </p:cNvPr>
          <p:cNvSpPr>
            <a:spLocks noGrp="1"/>
          </p:cNvSpPr>
          <p:nvPr>
            <p:ph type="dt" sz="half" idx="10"/>
          </p:nvPr>
        </p:nvSpPr>
        <p:spPr/>
        <p:txBody>
          <a:bodyPr/>
          <a:lstStyle/>
          <a:p>
            <a:fld id="{EB5B524F-06B7-C84E-95F3-52D4974A8E7C}" type="datetimeFigureOut">
              <a:rPr lang="en-GB" smtClean="0"/>
              <a:t>25/04/2025</a:t>
            </a:fld>
            <a:endParaRPr lang="en-GB"/>
          </a:p>
        </p:txBody>
      </p:sp>
      <p:sp>
        <p:nvSpPr>
          <p:cNvPr id="5" name="Footer Placeholder 4">
            <a:extLst>
              <a:ext uri="{FF2B5EF4-FFF2-40B4-BE49-F238E27FC236}">
                <a16:creationId xmlns:a16="http://schemas.microsoft.com/office/drawing/2014/main" id="{69C94927-EBB7-D25D-F2A1-8B656F2D758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269E0F7-D3FC-0C0D-12AA-30365F8D5DAE}"/>
              </a:ext>
            </a:extLst>
          </p:cNvPr>
          <p:cNvSpPr>
            <a:spLocks noGrp="1"/>
          </p:cNvSpPr>
          <p:nvPr>
            <p:ph type="sldNum" sz="quarter" idx="12"/>
          </p:nvPr>
        </p:nvSpPr>
        <p:spPr/>
        <p:txBody>
          <a:bodyPr/>
          <a:lstStyle/>
          <a:p>
            <a:fld id="{33E76817-FF19-C646-BD2B-5570A0CCB48C}" type="slidenum">
              <a:rPr lang="en-GB" smtClean="0"/>
              <a:t>‹#›</a:t>
            </a:fld>
            <a:endParaRPr lang="en-GB"/>
          </a:p>
        </p:txBody>
      </p:sp>
    </p:spTree>
    <p:extLst>
      <p:ext uri="{BB962C8B-B14F-4D97-AF65-F5344CB8AC3E}">
        <p14:creationId xmlns:p14="http://schemas.microsoft.com/office/powerpoint/2010/main" val="3016798534"/>
      </p:ext>
    </p:extLst>
  </p:cSld>
  <p:clrMapOvr>
    <a:overrideClrMapping bg1="dk1" tx1="lt1" bg2="dk2" tx2="lt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Health &amp; SC">
    <p:spTree>
      <p:nvGrpSpPr>
        <p:cNvPr id="1" name=""/>
        <p:cNvGrpSpPr/>
        <p:nvPr/>
      </p:nvGrpSpPr>
      <p:grpSpPr>
        <a:xfrm>
          <a:off x="0" y="0"/>
          <a:ext cx="0" cy="0"/>
          <a:chOff x="0" y="0"/>
          <a:chExt cx="0" cy="0"/>
        </a:xfrm>
      </p:grpSpPr>
      <p:sp>
        <p:nvSpPr>
          <p:cNvPr id="2" name="Title 1"/>
          <p:cNvSpPr>
            <a:spLocks noGrp="1"/>
          </p:cNvSpPr>
          <p:nvPr>
            <p:ph type="title"/>
          </p:nvPr>
        </p:nvSpPr>
        <p:spPr>
          <a:xfrm>
            <a:off x="300567" y="297128"/>
            <a:ext cx="9385300" cy="765175"/>
          </a:xfrm>
          <a:gradFill>
            <a:gsLst>
              <a:gs pos="0">
                <a:schemeClr val="bg1">
                  <a:alpha val="0"/>
                </a:schemeClr>
              </a:gs>
              <a:gs pos="12000">
                <a:srgbClr val="D6043B"/>
              </a:gs>
              <a:gs pos="100000">
                <a:srgbClr val="D6043B"/>
              </a:gs>
            </a:gsLst>
            <a:lin ang="10800000" scaled="0"/>
          </a:gradFill>
        </p:spPr>
        <p:txBody>
          <a:bodyPr/>
          <a:lstStyle>
            <a:lvl1pPr>
              <a:defRPr b="1" u="none" baseline="0">
                <a:solidFill>
                  <a:schemeClr val="bg1"/>
                </a:solidFill>
              </a:defRPr>
            </a:lvl1pPr>
          </a:lstStyle>
          <a:p>
            <a:r>
              <a:rPr lang="en-US"/>
              <a:t>Click to edit Master title style</a:t>
            </a:r>
            <a:endParaRPr lang="en-GB"/>
          </a:p>
        </p:txBody>
      </p:sp>
      <p:sp>
        <p:nvSpPr>
          <p:cNvPr id="9" name="Rectangle 8"/>
          <p:cNvSpPr/>
          <p:nvPr userDrawn="1"/>
        </p:nvSpPr>
        <p:spPr>
          <a:xfrm>
            <a:off x="135467" y="135467"/>
            <a:ext cx="11938000" cy="6563785"/>
          </a:xfrm>
          <a:prstGeom prst="rect">
            <a:avLst/>
          </a:prstGeom>
          <a:noFill/>
          <a:ln w="2540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pic>
        <p:nvPicPr>
          <p:cNvPr id="11" name="Picture 10" descr="DG_Logo_stack_Red.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60102" y="263440"/>
            <a:ext cx="982133" cy="794866"/>
          </a:xfrm>
          <a:prstGeom prst="rect">
            <a:avLst/>
          </a:prstGeom>
        </p:spPr>
      </p:pic>
      <p:sp>
        <p:nvSpPr>
          <p:cNvPr id="5" name="Rectangle 4"/>
          <p:cNvSpPr/>
          <p:nvPr userDrawn="1"/>
        </p:nvSpPr>
        <p:spPr>
          <a:xfrm>
            <a:off x="3620789" y="1691866"/>
            <a:ext cx="6065078" cy="5453208"/>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pic>
        <p:nvPicPr>
          <p:cNvPr id="12" name="Picture 11"/>
          <p:cNvPicPr>
            <a:picLocks noChangeAspect="1"/>
          </p:cNvPicPr>
          <p:nvPr userDrawn="1"/>
        </p:nvPicPr>
        <p:blipFill rotWithShape="1">
          <a:blip r:embed="rId3" cstate="email">
            <a:lum bright="100000"/>
            <a:extLst>
              <a:ext uri="{28A0092B-C50C-407E-A947-70E740481C1C}">
                <a14:useLocalDpi xmlns:a14="http://schemas.microsoft.com/office/drawing/2010/main"/>
              </a:ext>
            </a:extLst>
          </a:blip>
          <a:srcRect l="49652" b="66797"/>
          <a:stretch/>
        </p:blipFill>
        <p:spPr>
          <a:xfrm>
            <a:off x="-19050" y="4921338"/>
            <a:ext cx="2752311" cy="1936663"/>
          </a:xfrm>
          <a:prstGeom prst="rect">
            <a:avLst/>
          </a:prstGeom>
          <a:noFill/>
        </p:spPr>
      </p:pic>
    </p:spTree>
    <p:extLst>
      <p:ext uri="{BB962C8B-B14F-4D97-AF65-F5344CB8AC3E}">
        <p14:creationId xmlns:p14="http://schemas.microsoft.com/office/powerpoint/2010/main" val="143844717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250.xml><?xml version="1.0" encoding="utf-8"?>
<p:sldLayout xmlns:a="http://schemas.openxmlformats.org/drawingml/2006/main" xmlns:r="http://schemas.openxmlformats.org/officeDocument/2006/relationships" xmlns:p="http://schemas.openxmlformats.org/presentationml/2006/main" userDrawn="1">
  <p:cSld name="1_Health &amp; SC">
    <p:spTree>
      <p:nvGrpSpPr>
        <p:cNvPr id="1" name=""/>
        <p:cNvGrpSpPr/>
        <p:nvPr/>
      </p:nvGrpSpPr>
      <p:grpSpPr>
        <a:xfrm>
          <a:off x="0" y="0"/>
          <a:ext cx="0" cy="0"/>
          <a:chOff x="0" y="0"/>
          <a:chExt cx="0" cy="0"/>
        </a:xfrm>
      </p:grpSpPr>
      <p:sp>
        <p:nvSpPr>
          <p:cNvPr id="2" name="Title 1"/>
          <p:cNvSpPr>
            <a:spLocks noGrp="1"/>
          </p:cNvSpPr>
          <p:nvPr>
            <p:ph type="title"/>
          </p:nvPr>
        </p:nvSpPr>
        <p:spPr>
          <a:xfrm>
            <a:off x="300567" y="297128"/>
            <a:ext cx="9385300" cy="765175"/>
          </a:xfrm>
          <a:gradFill>
            <a:gsLst>
              <a:gs pos="0">
                <a:schemeClr val="bg1">
                  <a:alpha val="0"/>
                </a:schemeClr>
              </a:gs>
              <a:gs pos="12000">
                <a:srgbClr val="D6043B"/>
              </a:gs>
              <a:gs pos="100000">
                <a:srgbClr val="D6043B"/>
              </a:gs>
            </a:gsLst>
            <a:lin ang="10800000" scaled="0"/>
          </a:gradFill>
        </p:spPr>
        <p:txBody>
          <a:bodyPr/>
          <a:lstStyle>
            <a:lvl1pPr>
              <a:defRPr b="1" u="none" baseline="0">
                <a:solidFill>
                  <a:schemeClr val="bg1"/>
                </a:solidFill>
              </a:defRPr>
            </a:lvl1pPr>
          </a:lstStyle>
          <a:p>
            <a:r>
              <a:rPr lang="en-US"/>
              <a:t>Click to edit Master title style</a:t>
            </a:r>
            <a:endParaRPr lang="en-GB"/>
          </a:p>
        </p:txBody>
      </p:sp>
      <p:sp>
        <p:nvSpPr>
          <p:cNvPr id="9" name="Rectangle 8"/>
          <p:cNvSpPr/>
          <p:nvPr userDrawn="1"/>
        </p:nvSpPr>
        <p:spPr>
          <a:xfrm>
            <a:off x="135467" y="135467"/>
            <a:ext cx="11938000" cy="6563785"/>
          </a:xfrm>
          <a:prstGeom prst="rect">
            <a:avLst/>
          </a:prstGeom>
          <a:noFill/>
          <a:ln w="2540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pic>
        <p:nvPicPr>
          <p:cNvPr id="11" name="Picture 10" descr="DG_Logo_stack_Red.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60102" y="263440"/>
            <a:ext cx="982133" cy="794866"/>
          </a:xfrm>
          <a:prstGeom prst="rect">
            <a:avLst/>
          </a:prstGeom>
        </p:spPr>
      </p:pic>
      <p:sp>
        <p:nvSpPr>
          <p:cNvPr id="5" name="Rectangle 4"/>
          <p:cNvSpPr/>
          <p:nvPr userDrawn="1"/>
        </p:nvSpPr>
        <p:spPr>
          <a:xfrm>
            <a:off x="3620789" y="1691866"/>
            <a:ext cx="6065078" cy="5453208"/>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pic>
        <p:nvPicPr>
          <p:cNvPr id="12" name="Picture 11"/>
          <p:cNvPicPr>
            <a:picLocks noChangeAspect="1"/>
          </p:cNvPicPr>
          <p:nvPr userDrawn="1"/>
        </p:nvPicPr>
        <p:blipFill rotWithShape="1">
          <a:blip r:embed="rId3" cstate="email">
            <a:lum bright="100000"/>
            <a:extLst>
              <a:ext uri="{28A0092B-C50C-407E-A947-70E740481C1C}">
                <a14:useLocalDpi xmlns:a14="http://schemas.microsoft.com/office/drawing/2010/main"/>
              </a:ext>
            </a:extLst>
          </a:blip>
          <a:srcRect l="49652" b="66797"/>
          <a:stretch/>
        </p:blipFill>
        <p:spPr>
          <a:xfrm>
            <a:off x="-19050" y="4921338"/>
            <a:ext cx="2752311" cy="1936663"/>
          </a:xfrm>
          <a:prstGeom prst="rect">
            <a:avLst/>
          </a:prstGeom>
          <a:noFill/>
        </p:spPr>
      </p:pic>
    </p:spTree>
    <p:extLst>
      <p:ext uri="{BB962C8B-B14F-4D97-AF65-F5344CB8AC3E}">
        <p14:creationId xmlns:p14="http://schemas.microsoft.com/office/powerpoint/2010/main" val="1438447177"/>
      </p:ext>
    </p:extLst>
  </p:cSld>
  <p:clrMapOvr>
    <a:masterClrMapping/>
  </p:clrMapOvr>
  <mc:AlternateContent xmlns:mc="http://schemas.openxmlformats.org/markup-compatibility/2006">
    <mc:Choice xmlns:p14="http://schemas.microsoft.com/office/powerpoint/2010/main" Requires="p14">
      <p:transition p14:dur="200">
        <p:fade/>
      </p:transition>
    </mc:Choice>
    <mc:Fallback>
      <p:transition>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D81B04-6BA4-AD1A-EBDB-837D0284E3D6}"/>
              </a:ext>
            </a:extLst>
          </p:cNvPr>
          <p:cNvSpPr>
            <a:spLocks noGrp="1"/>
          </p:cNvSpPr>
          <p:nvPr>
            <p:ph type="dt" sz="half" idx="10"/>
          </p:nvPr>
        </p:nvSpPr>
        <p:spPr/>
        <p:txBody>
          <a:bodyPr/>
          <a:lstStyle/>
          <a:p>
            <a:fld id="{76C5FC7E-3351-824B-BB73-19F2DAA9C733}" type="datetimeFigureOut">
              <a:rPr lang="en-GB" smtClean="0"/>
              <a:t>13/05/2025</a:t>
            </a:fld>
            <a:endParaRPr lang="en-GB"/>
          </a:p>
        </p:txBody>
      </p:sp>
      <p:sp>
        <p:nvSpPr>
          <p:cNvPr id="3" name="Footer Placeholder 2">
            <a:extLst>
              <a:ext uri="{FF2B5EF4-FFF2-40B4-BE49-F238E27FC236}">
                <a16:creationId xmlns:a16="http://schemas.microsoft.com/office/drawing/2014/main" id="{52C4B7D1-7DD0-9A48-0C67-98AE052932E7}"/>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D516B579-CBBD-B198-0F33-549F6BE7FFDB}"/>
              </a:ext>
            </a:extLst>
          </p:cNvPr>
          <p:cNvSpPr>
            <a:spLocks noGrp="1"/>
          </p:cNvSpPr>
          <p:nvPr>
            <p:ph type="sldNum" sz="quarter" idx="12"/>
          </p:nvPr>
        </p:nvSpPr>
        <p:spPr/>
        <p:txBody>
          <a:bodyPr/>
          <a:lstStyle/>
          <a:p>
            <a:fld id="{127B04E1-BA41-904A-815E-C8AFFE1A4086}" type="slidenum">
              <a:rPr lang="en-GB" smtClean="0"/>
              <a:t>‹#›</a:t>
            </a:fld>
            <a:endParaRPr lang="en-GB"/>
          </a:p>
        </p:txBody>
      </p:sp>
    </p:spTree>
    <p:extLst>
      <p:ext uri="{BB962C8B-B14F-4D97-AF65-F5344CB8AC3E}">
        <p14:creationId xmlns:p14="http://schemas.microsoft.com/office/powerpoint/2010/main" val="1081997486"/>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D81B04-6BA4-AD1A-EBDB-837D0284E3D6}"/>
              </a:ext>
            </a:extLst>
          </p:cNvPr>
          <p:cNvSpPr>
            <a:spLocks noGrp="1"/>
          </p:cNvSpPr>
          <p:nvPr>
            <p:ph type="dt" sz="half" idx="10"/>
          </p:nvPr>
        </p:nvSpPr>
        <p:spPr/>
        <p:txBody>
          <a:bodyPr/>
          <a:lstStyle/>
          <a:p>
            <a:fld id="{76C5FC7E-3351-824B-BB73-19F2DAA9C733}" type="datetimeFigureOut">
              <a:rPr lang="en-GB" smtClean="0"/>
              <a:t>25/04/2025</a:t>
            </a:fld>
            <a:endParaRPr lang="en-GB"/>
          </a:p>
        </p:txBody>
      </p:sp>
      <p:sp>
        <p:nvSpPr>
          <p:cNvPr id="3" name="Footer Placeholder 2">
            <a:extLst>
              <a:ext uri="{FF2B5EF4-FFF2-40B4-BE49-F238E27FC236}">
                <a16:creationId xmlns:a16="http://schemas.microsoft.com/office/drawing/2014/main" id="{52C4B7D1-7DD0-9A48-0C67-98AE052932E7}"/>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D516B579-CBBD-B198-0F33-549F6BE7FFDB}"/>
              </a:ext>
            </a:extLst>
          </p:cNvPr>
          <p:cNvSpPr>
            <a:spLocks noGrp="1"/>
          </p:cNvSpPr>
          <p:nvPr>
            <p:ph type="sldNum" sz="quarter" idx="12"/>
          </p:nvPr>
        </p:nvSpPr>
        <p:spPr/>
        <p:txBody>
          <a:bodyPr/>
          <a:lstStyle/>
          <a:p>
            <a:fld id="{127B04E1-BA41-904A-815E-C8AFFE1A4086}" type="slidenum">
              <a:rPr lang="en-GB" smtClean="0"/>
              <a:t>‹#›</a:t>
            </a:fld>
            <a:endParaRPr lang="en-GB"/>
          </a:p>
        </p:txBody>
      </p:sp>
    </p:spTree>
    <p:extLst>
      <p:ext uri="{BB962C8B-B14F-4D97-AF65-F5344CB8AC3E}">
        <p14:creationId xmlns:p14="http://schemas.microsoft.com/office/powerpoint/2010/main" val="10819974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82" indent="0" algn="ctr">
              <a:buNone/>
              <a:defRPr sz="2000"/>
            </a:lvl2pPr>
            <a:lvl3pPr marL="914363" indent="0" algn="ctr">
              <a:buNone/>
              <a:defRPr sz="1800"/>
            </a:lvl3pPr>
            <a:lvl4pPr marL="1371545" indent="0" algn="ctr">
              <a:buNone/>
              <a:defRPr sz="1600"/>
            </a:lvl4pPr>
            <a:lvl5pPr marL="1828727" indent="0" algn="ctr">
              <a:buNone/>
              <a:defRPr sz="1600"/>
            </a:lvl5pPr>
            <a:lvl6pPr marL="2285909" indent="0" algn="ctr">
              <a:buNone/>
              <a:defRPr sz="1600"/>
            </a:lvl6pPr>
            <a:lvl7pPr marL="2743090" indent="0" algn="ctr">
              <a:buNone/>
              <a:defRPr sz="1600"/>
            </a:lvl7pPr>
            <a:lvl8pPr marL="3200272" indent="0" algn="ctr">
              <a:buNone/>
              <a:defRPr sz="1600"/>
            </a:lvl8pPr>
            <a:lvl9pPr marL="3657454" indent="0" algn="ctr">
              <a:buNone/>
              <a:defRPr sz="1600"/>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EB5B524F-06B7-C84E-95F3-52D4974A8E7C}" type="datetimeFigureOut">
              <a:rPr lang="en-GB" smtClean="0"/>
              <a:t>13/05/2025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E76817-FF19-C646-BD2B-5570A0CCB48C}" type="slidenum">
              <a:rPr lang="en-GB" smtClean="0"/>
              <a:t>‹#›</a:t>
            </a:fld>
            <a:endParaRPr lang="en-GB"/>
          </a:p>
        </p:txBody>
      </p:sp>
    </p:spTree>
    <p:extLst>
      <p:ext uri="{BB962C8B-B14F-4D97-AF65-F5344CB8AC3E}">
        <p14:creationId xmlns:p14="http://schemas.microsoft.com/office/powerpoint/2010/main" val="95701909"/>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82" indent="0" algn="ctr">
              <a:buNone/>
              <a:defRPr sz="2000"/>
            </a:lvl2pPr>
            <a:lvl3pPr marL="914363" indent="0" algn="ctr">
              <a:buNone/>
              <a:defRPr sz="1800"/>
            </a:lvl3pPr>
            <a:lvl4pPr marL="1371545" indent="0" algn="ctr">
              <a:buNone/>
              <a:defRPr sz="1600"/>
            </a:lvl4pPr>
            <a:lvl5pPr marL="1828727" indent="0" algn="ctr">
              <a:buNone/>
              <a:defRPr sz="1600"/>
            </a:lvl5pPr>
            <a:lvl6pPr marL="2285909" indent="0" algn="ctr">
              <a:buNone/>
              <a:defRPr sz="1600"/>
            </a:lvl6pPr>
            <a:lvl7pPr marL="2743090" indent="0" algn="ctr">
              <a:buNone/>
              <a:defRPr sz="1600"/>
            </a:lvl7pPr>
            <a:lvl8pPr marL="3200272" indent="0" algn="ctr">
              <a:buNone/>
              <a:defRPr sz="1600"/>
            </a:lvl8pPr>
            <a:lvl9pPr marL="3657454" indent="0" algn="ctr">
              <a:buNone/>
              <a:defRPr sz="1600"/>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EB5B524F-06B7-C84E-95F3-52D4974A8E7C}" type="datetimeFigureOut">
              <a:rPr lang="en-GB" smtClean="0"/>
              <a:t>25/04/2025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E76817-FF19-C646-BD2B-5570A0CCB48C}" type="slidenum">
              <a:rPr lang="en-GB" smtClean="0"/>
              <a:t>‹#›</a:t>
            </a:fld>
            <a:endParaRPr lang="en-GB"/>
          </a:p>
        </p:txBody>
      </p:sp>
    </p:spTree>
    <p:extLst>
      <p:ext uri="{BB962C8B-B14F-4D97-AF65-F5344CB8AC3E}">
        <p14:creationId xmlns:p14="http://schemas.microsoft.com/office/powerpoint/2010/main" val="957019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82" indent="0" algn="ctr">
              <a:buNone/>
              <a:defRPr sz="2000"/>
            </a:lvl2pPr>
            <a:lvl3pPr marL="914363" indent="0" algn="ctr">
              <a:buNone/>
              <a:defRPr sz="1800"/>
            </a:lvl3pPr>
            <a:lvl4pPr marL="1371545" indent="0" algn="ctr">
              <a:buNone/>
              <a:defRPr sz="1600"/>
            </a:lvl4pPr>
            <a:lvl5pPr marL="1828727" indent="0" algn="ctr">
              <a:buNone/>
              <a:defRPr sz="1600"/>
            </a:lvl5pPr>
            <a:lvl6pPr marL="2285909" indent="0" algn="ctr">
              <a:buNone/>
              <a:defRPr sz="1600"/>
            </a:lvl6pPr>
            <a:lvl7pPr marL="2743090" indent="0" algn="ctr">
              <a:buNone/>
              <a:defRPr sz="1600"/>
            </a:lvl7pPr>
            <a:lvl8pPr marL="3200272" indent="0" algn="ctr">
              <a:buNone/>
              <a:defRPr sz="1600"/>
            </a:lvl8pPr>
            <a:lvl9pPr marL="3657454" indent="0" algn="ctr">
              <a:buNone/>
              <a:defRPr sz="1600"/>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EB5B524F-06B7-C84E-95F3-52D4974A8E7C}" type="datetimeFigureOut">
              <a:rPr lang="en-GB" smtClean="0"/>
              <a:t>13/05/2025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E76817-FF19-C646-BD2B-5570A0CCB48C}" type="slidenum">
              <a:rPr lang="en-GB" smtClean="0"/>
              <a:t>‹#›</a:t>
            </a:fld>
            <a:endParaRPr lang="en-GB"/>
          </a:p>
        </p:txBody>
      </p:sp>
    </p:spTree>
    <p:extLst>
      <p:ext uri="{BB962C8B-B14F-4D97-AF65-F5344CB8AC3E}">
        <p14:creationId xmlns:p14="http://schemas.microsoft.com/office/powerpoint/2010/main" val="30272274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EB5B524F-06B7-C84E-95F3-52D4974A8E7C}" type="datetimeFigureOut">
              <a:rPr lang="en-GB" smtClean="0"/>
              <a:t>13/05/2025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E76817-FF19-C646-BD2B-5570A0CCB48C}" type="slidenum">
              <a:rPr lang="en-GB" smtClean="0"/>
              <a:t>‹#›</a:t>
            </a:fld>
            <a:endParaRPr lang="en-GB"/>
          </a:p>
        </p:txBody>
      </p:sp>
    </p:spTree>
    <p:extLst>
      <p:ext uri="{BB962C8B-B14F-4D97-AF65-F5344CB8AC3E}">
        <p14:creationId xmlns:p14="http://schemas.microsoft.com/office/powerpoint/2010/main" val="4370663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EA783-2EE9-F455-7CD9-70A70168EDC3}"/>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D86FCB1E-0CC2-D2CE-4948-10300C92620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3126BE98-4FFA-212A-79D7-2D352FC1069F}"/>
              </a:ext>
            </a:extLst>
          </p:cNvPr>
          <p:cNvSpPr>
            <a:spLocks noGrp="1"/>
          </p:cNvSpPr>
          <p:nvPr>
            <p:ph type="dt" sz="half" idx="10"/>
          </p:nvPr>
        </p:nvSpPr>
        <p:spPr/>
        <p:txBody>
          <a:bodyPr/>
          <a:lstStyle/>
          <a:p>
            <a:fld id="{1E2E3996-2DC3-5A41-8CC4-BA397C55644E}" type="datetimeFigureOut">
              <a:rPr lang="en-GB" smtClean="0"/>
              <a:t>13/05/2025</a:t>
            </a:fld>
            <a:endParaRPr lang="en-GB"/>
          </a:p>
        </p:txBody>
      </p:sp>
      <p:sp>
        <p:nvSpPr>
          <p:cNvPr id="5" name="Footer Placeholder 4">
            <a:extLst>
              <a:ext uri="{FF2B5EF4-FFF2-40B4-BE49-F238E27FC236}">
                <a16:creationId xmlns:a16="http://schemas.microsoft.com/office/drawing/2014/main" id="{5C3989E7-FE91-9403-A34A-CEB95745210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EA18F90-A22F-538C-5320-7EC46406708C}"/>
              </a:ext>
            </a:extLst>
          </p:cNvPr>
          <p:cNvSpPr>
            <a:spLocks noGrp="1"/>
          </p:cNvSpPr>
          <p:nvPr>
            <p:ph type="sldNum" sz="quarter" idx="12"/>
          </p:nvPr>
        </p:nvSpPr>
        <p:spPr/>
        <p:txBody>
          <a:bodyPr/>
          <a:lstStyle/>
          <a:p>
            <a:fld id="{4FA1C5F0-2EE6-3D41-A6E4-6801509E7A37}" type="slidenum">
              <a:rPr lang="en-GB" smtClean="0"/>
              <a:t>‹#›</a:t>
            </a:fld>
            <a:endParaRPr lang="en-GB"/>
          </a:p>
        </p:txBody>
      </p:sp>
    </p:spTree>
    <p:extLst>
      <p:ext uri="{BB962C8B-B14F-4D97-AF65-F5344CB8AC3E}">
        <p14:creationId xmlns:p14="http://schemas.microsoft.com/office/powerpoint/2010/main" val="30645371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182" indent="0">
              <a:buNone/>
              <a:defRPr sz="2000">
                <a:solidFill>
                  <a:schemeClr val="tx1">
                    <a:tint val="75000"/>
                  </a:schemeClr>
                </a:solidFill>
              </a:defRPr>
            </a:lvl2pPr>
            <a:lvl3pPr marL="914363" indent="0">
              <a:buNone/>
              <a:defRPr sz="1800">
                <a:solidFill>
                  <a:schemeClr val="tx1">
                    <a:tint val="75000"/>
                  </a:schemeClr>
                </a:solidFill>
              </a:defRPr>
            </a:lvl3pPr>
            <a:lvl4pPr marL="1371545" indent="0">
              <a:buNone/>
              <a:defRPr sz="1600">
                <a:solidFill>
                  <a:schemeClr val="tx1">
                    <a:tint val="75000"/>
                  </a:schemeClr>
                </a:solidFill>
              </a:defRPr>
            </a:lvl4pPr>
            <a:lvl5pPr marL="1828727" indent="0">
              <a:buNone/>
              <a:defRPr sz="1600">
                <a:solidFill>
                  <a:schemeClr val="tx1">
                    <a:tint val="75000"/>
                  </a:schemeClr>
                </a:solidFill>
              </a:defRPr>
            </a:lvl5pPr>
            <a:lvl6pPr marL="2285909" indent="0">
              <a:buNone/>
              <a:defRPr sz="1600">
                <a:solidFill>
                  <a:schemeClr val="tx1">
                    <a:tint val="75000"/>
                  </a:schemeClr>
                </a:solidFill>
              </a:defRPr>
            </a:lvl6pPr>
            <a:lvl7pPr marL="2743090" indent="0">
              <a:buNone/>
              <a:defRPr sz="1600">
                <a:solidFill>
                  <a:schemeClr val="tx1">
                    <a:tint val="75000"/>
                  </a:schemeClr>
                </a:solidFill>
              </a:defRPr>
            </a:lvl7pPr>
            <a:lvl8pPr marL="3200272" indent="0">
              <a:buNone/>
              <a:defRPr sz="1600">
                <a:solidFill>
                  <a:schemeClr val="tx1">
                    <a:tint val="75000"/>
                  </a:schemeClr>
                </a:solidFill>
              </a:defRPr>
            </a:lvl8pPr>
            <a:lvl9pPr marL="3657454"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EB5B524F-06B7-C84E-95F3-52D4974A8E7C}" type="datetimeFigureOut">
              <a:rPr lang="en-GB" smtClean="0"/>
              <a:t>13/05/2025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E76817-FF19-C646-BD2B-5570A0CCB48C}" type="slidenum">
              <a:rPr lang="en-GB" smtClean="0"/>
              <a:t>‹#›</a:t>
            </a:fld>
            <a:endParaRPr lang="en-GB"/>
          </a:p>
        </p:txBody>
      </p:sp>
    </p:spTree>
    <p:extLst>
      <p:ext uri="{BB962C8B-B14F-4D97-AF65-F5344CB8AC3E}">
        <p14:creationId xmlns:p14="http://schemas.microsoft.com/office/powerpoint/2010/main" val="6682019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EB5B524F-06B7-C84E-95F3-52D4974A8E7C}" type="datetimeFigureOut">
              <a:rPr lang="en-GB" smtClean="0"/>
              <a:t>13/05/2025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E76817-FF19-C646-BD2B-5570A0CCB48C}" type="slidenum">
              <a:rPr lang="en-GB" smtClean="0"/>
              <a:t>‹#›</a:t>
            </a:fld>
            <a:endParaRPr lang="en-GB"/>
          </a:p>
        </p:txBody>
      </p:sp>
    </p:spTree>
    <p:extLst>
      <p:ext uri="{BB962C8B-B14F-4D97-AF65-F5344CB8AC3E}">
        <p14:creationId xmlns:p14="http://schemas.microsoft.com/office/powerpoint/2010/main" val="42269475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EB5B524F-06B7-C84E-95F3-52D4974A8E7C}" type="datetimeFigureOut">
              <a:rPr lang="en-GB" smtClean="0"/>
              <a:t>13/05/2025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3E76817-FF19-C646-BD2B-5570A0CCB48C}" type="slidenum">
              <a:rPr lang="en-GB" smtClean="0"/>
              <a:t>‹#›</a:t>
            </a:fld>
            <a:endParaRPr lang="en-GB"/>
          </a:p>
        </p:txBody>
      </p:sp>
    </p:spTree>
    <p:extLst>
      <p:ext uri="{BB962C8B-B14F-4D97-AF65-F5344CB8AC3E}">
        <p14:creationId xmlns:p14="http://schemas.microsoft.com/office/powerpoint/2010/main" val="14930548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EB5B524F-06B7-C84E-95F3-52D4974A8E7C}" type="datetimeFigureOut">
              <a:rPr lang="en-GB" smtClean="0"/>
              <a:t>13/05/2025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3E76817-FF19-C646-BD2B-5570A0CCB48C}" type="slidenum">
              <a:rPr lang="en-GB" smtClean="0"/>
              <a:t>‹#›</a:t>
            </a:fld>
            <a:endParaRPr lang="en-GB"/>
          </a:p>
        </p:txBody>
      </p:sp>
    </p:spTree>
    <p:extLst>
      <p:ext uri="{BB962C8B-B14F-4D97-AF65-F5344CB8AC3E}">
        <p14:creationId xmlns:p14="http://schemas.microsoft.com/office/powerpoint/2010/main" val="22273084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5B524F-06B7-C84E-95F3-52D4974A8E7C}" type="datetimeFigureOut">
              <a:rPr lang="en-GB" smtClean="0"/>
              <a:t>13/05/2025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3E76817-FF19-C646-BD2B-5570A0CCB48C}" type="slidenum">
              <a:rPr lang="en-GB" smtClean="0"/>
              <a:t>‹#›</a:t>
            </a:fld>
            <a:endParaRPr lang="en-GB"/>
          </a:p>
        </p:txBody>
      </p:sp>
    </p:spTree>
    <p:extLst>
      <p:ext uri="{BB962C8B-B14F-4D97-AF65-F5344CB8AC3E}">
        <p14:creationId xmlns:p14="http://schemas.microsoft.com/office/powerpoint/2010/main" val="15811122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2" indent="0">
              <a:buNone/>
              <a:defRPr sz="1400"/>
            </a:lvl2pPr>
            <a:lvl3pPr marL="914363" indent="0">
              <a:buNone/>
              <a:defRPr sz="1200"/>
            </a:lvl3pPr>
            <a:lvl4pPr marL="1371545" indent="0">
              <a:buNone/>
              <a:defRPr sz="1000"/>
            </a:lvl4pPr>
            <a:lvl5pPr marL="1828727" indent="0">
              <a:buNone/>
              <a:defRPr sz="1000"/>
            </a:lvl5pPr>
            <a:lvl6pPr marL="2285909" indent="0">
              <a:buNone/>
              <a:defRPr sz="1000"/>
            </a:lvl6pPr>
            <a:lvl7pPr marL="2743090" indent="0">
              <a:buNone/>
              <a:defRPr sz="1000"/>
            </a:lvl7pPr>
            <a:lvl8pPr marL="3200272" indent="0">
              <a:buNone/>
              <a:defRPr sz="1000"/>
            </a:lvl8pPr>
            <a:lvl9pPr marL="3657454"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EB5B524F-06B7-C84E-95F3-52D4974A8E7C}" type="datetimeFigureOut">
              <a:rPr lang="en-GB" smtClean="0"/>
              <a:t>13/05/2025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E76817-FF19-C646-BD2B-5570A0CCB48C}" type="slidenum">
              <a:rPr lang="en-GB" smtClean="0"/>
              <a:t>‹#›</a:t>
            </a:fld>
            <a:endParaRPr lang="en-GB"/>
          </a:p>
        </p:txBody>
      </p:sp>
    </p:spTree>
    <p:extLst>
      <p:ext uri="{BB962C8B-B14F-4D97-AF65-F5344CB8AC3E}">
        <p14:creationId xmlns:p14="http://schemas.microsoft.com/office/powerpoint/2010/main" val="411995547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2" indent="0">
              <a:buNone/>
              <a:defRPr sz="2800"/>
            </a:lvl2pPr>
            <a:lvl3pPr marL="914363" indent="0">
              <a:buNone/>
              <a:defRPr sz="2400"/>
            </a:lvl3pPr>
            <a:lvl4pPr marL="1371545" indent="0">
              <a:buNone/>
              <a:defRPr sz="2000"/>
            </a:lvl4pPr>
            <a:lvl5pPr marL="1828727" indent="0">
              <a:buNone/>
              <a:defRPr sz="2000"/>
            </a:lvl5pPr>
            <a:lvl6pPr marL="2285909" indent="0">
              <a:buNone/>
              <a:defRPr sz="2000"/>
            </a:lvl6pPr>
            <a:lvl7pPr marL="2743090" indent="0">
              <a:buNone/>
              <a:defRPr sz="2000"/>
            </a:lvl7pPr>
            <a:lvl8pPr marL="3200272" indent="0">
              <a:buNone/>
              <a:defRPr sz="2000"/>
            </a:lvl8pPr>
            <a:lvl9pPr marL="3657454" indent="0">
              <a:buNone/>
              <a:defRPr sz="2000"/>
            </a:lvl9pPr>
          </a:lstStyle>
          <a:p>
            <a:r>
              <a:rPr lang="en-GB"/>
              <a:t>Click icon to add picture</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2" indent="0">
              <a:buNone/>
              <a:defRPr sz="1400"/>
            </a:lvl2pPr>
            <a:lvl3pPr marL="914363" indent="0">
              <a:buNone/>
              <a:defRPr sz="1200"/>
            </a:lvl3pPr>
            <a:lvl4pPr marL="1371545" indent="0">
              <a:buNone/>
              <a:defRPr sz="1000"/>
            </a:lvl4pPr>
            <a:lvl5pPr marL="1828727" indent="0">
              <a:buNone/>
              <a:defRPr sz="1000"/>
            </a:lvl5pPr>
            <a:lvl6pPr marL="2285909" indent="0">
              <a:buNone/>
              <a:defRPr sz="1000"/>
            </a:lvl6pPr>
            <a:lvl7pPr marL="2743090" indent="0">
              <a:buNone/>
              <a:defRPr sz="1000"/>
            </a:lvl7pPr>
            <a:lvl8pPr marL="3200272" indent="0">
              <a:buNone/>
              <a:defRPr sz="1000"/>
            </a:lvl8pPr>
            <a:lvl9pPr marL="3657454"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EB5B524F-06B7-C84E-95F3-52D4974A8E7C}" type="datetimeFigureOut">
              <a:rPr lang="en-GB" smtClean="0"/>
              <a:t>13/05/2025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E76817-FF19-C646-BD2B-5570A0CCB48C}" type="slidenum">
              <a:rPr lang="en-GB" smtClean="0"/>
              <a:t>‹#›</a:t>
            </a:fld>
            <a:endParaRPr lang="en-GB"/>
          </a:p>
        </p:txBody>
      </p:sp>
    </p:spTree>
    <p:extLst>
      <p:ext uri="{BB962C8B-B14F-4D97-AF65-F5344CB8AC3E}">
        <p14:creationId xmlns:p14="http://schemas.microsoft.com/office/powerpoint/2010/main" val="37560941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EB5B524F-06B7-C84E-95F3-52D4974A8E7C}" type="datetimeFigureOut">
              <a:rPr lang="en-GB" smtClean="0"/>
              <a:t>13/05/2025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E76817-FF19-C646-BD2B-5570A0CCB48C}" type="slidenum">
              <a:rPr lang="en-GB" smtClean="0"/>
              <a:t>‹#›</a:t>
            </a:fld>
            <a:endParaRPr lang="en-GB"/>
          </a:p>
        </p:txBody>
      </p:sp>
    </p:spTree>
    <p:extLst>
      <p:ext uri="{BB962C8B-B14F-4D97-AF65-F5344CB8AC3E}">
        <p14:creationId xmlns:p14="http://schemas.microsoft.com/office/powerpoint/2010/main" val="9151174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EB5B524F-06B7-C84E-95F3-52D4974A8E7C}" type="datetimeFigureOut">
              <a:rPr lang="en-GB" smtClean="0"/>
              <a:t>13/05/2025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E76817-FF19-C646-BD2B-5570A0CCB48C}" type="slidenum">
              <a:rPr lang="en-GB" smtClean="0"/>
              <a:t>‹#›</a:t>
            </a:fld>
            <a:endParaRPr lang="en-GB"/>
          </a:p>
        </p:txBody>
      </p:sp>
    </p:spTree>
    <p:extLst>
      <p:ext uri="{BB962C8B-B14F-4D97-AF65-F5344CB8AC3E}">
        <p14:creationId xmlns:p14="http://schemas.microsoft.com/office/powerpoint/2010/main" val="24357429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BBI title sl">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5808133" cy="2387600"/>
          </a:xfrm>
        </p:spPr>
        <p:txBody>
          <a:bodyPr anchor="ctr"/>
          <a:lstStyle>
            <a:lvl1pPr algn="l">
              <a:defRPr sz="6000" b="1" u="none">
                <a:solidFill>
                  <a:schemeClr val="bg1"/>
                </a:solidFill>
              </a:defRPr>
            </a:lvl1pPr>
          </a:lstStyle>
          <a:p>
            <a:r>
              <a:rPr lang="en-US"/>
              <a:t>Click to edit Master title style</a:t>
            </a:r>
            <a:endParaRPr lang="en-GB"/>
          </a:p>
        </p:txBody>
      </p:sp>
      <p:sp>
        <p:nvSpPr>
          <p:cNvPr id="4" name="Date Placeholder 3"/>
          <p:cNvSpPr>
            <a:spLocks noGrp="1"/>
          </p:cNvSpPr>
          <p:nvPr>
            <p:ph type="dt" sz="half" idx="10"/>
          </p:nvPr>
        </p:nvSpPr>
        <p:spPr>
          <a:xfrm>
            <a:off x="1523999" y="4746824"/>
            <a:ext cx="5808133" cy="765703"/>
          </a:xfrm>
          <a:prstGeom prst="rect">
            <a:avLst/>
          </a:prstGeom>
        </p:spPr>
        <p:txBody>
          <a:bodyPr/>
          <a:lstStyle>
            <a:lvl1pPr>
              <a:defRPr sz="3500">
                <a:solidFill>
                  <a:schemeClr val="bg1"/>
                </a:solidFill>
                <a:latin typeface="Gadugi" panose="020B0502040204020203" pitchFamily="34" charset="0"/>
              </a:defRPr>
            </a:lvl1pPr>
          </a:lstStyle>
          <a:p>
            <a:fld id="{24FEF7B2-C60D-442E-A0FF-F3EF87507B56}" type="datetime4">
              <a:rPr lang="en-GB" smtClean="0"/>
              <a:pPr/>
              <a:t>13 May 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5B113E3-32B3-48AE-BAD5-9FD98CF01600}" type="slidenum">
              <a:rPr lang="en-GB" smtClean="0"/>
              <a:t>‹#›</a:t>
            </a:fld>
            <a:endParaRPr lang="en-GB"/>
          </a:p>
        </p:txBody>
      </p:sp>
      <p:pic>
        <p:nvPicPr>
          <p:cNvPr id="11" name="Picture 10" descr="DG_Logo_stack_Red.png"/>
          <p:cNvPicPr>
            <a:picLocks noChangeAspect="1"/>
          </p:cNvPicPr>
          <p:nvPr userDrawn="1"/>
        </p:nvPicPr>
        <p:blipFill>
          <a:blip r:embed="rId3" cstate="email">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tretch>
            <a:fillRect/>
          </a:stretch>
        </p:blipFill>
        <p:spPr>
          <a:xfrm>
            <a:off x="7717893" y="1122363"/>
            <a:ext cx="2950107" cy="2387600"/>
          </a:xfrm>
          <a:prstGeom prst="rect">
            <a:avLst/>
          </a:prstGeom>
        </p:spPr>
      </p:pic>
    </p:spTree>
    <p:extLst>
      <p:ext uri="{BB962C8B-B14F-4D97-AF65-F5344CB8AC3E}">
        <p14:creationId xmlns:p14="http://schemas.microsoft.com/office/powerpoint/2010/main" val="1253109683"/>
      </p:ext>
    </p:extLst>
  </p:cSld>
  <p:clrMapOvr>
    <a:masterClrMapping/>
  </p:clrMapOvr>
  <mc:AlternateContent xmlns:mc="http://schemas.openxmlformats.org/markup-compatibility/2006" xmlns:p14="http://schemas.microsoft.com/office/powerpoint/2010/main">
    <mc:Choice Requires="p14">
      <p:transition>
        <p14:flythrough/>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D07542-C02F-D56E-AB7F-D57EF0FA5CF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FAB2624F-3D68-B0B9-051F-9D8EEBA528AB}"/>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0E6F808D-0562-2BA9-0D70-B81F5109BDB0}"/>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AB72CE9F-D6DA-E6C1-186C-C90B9BB787DF}"/>
              </a:ext>
            </a:extLst>
          </p:cNvPr>
          <p:cNvSpPr>
            <a:spLocks noGrp="1"/>
          </p:cNvSpPr>
          <p:nvPr>
            <p:ph type="dt" sz="half" idx="10"/>
          </p:nvPr>
        </p:nvSpPr>
        <p:spPr/>
        <p:txBody>
          <a:bodyPr/>
          <a:lstStyle/>
          <a:p>
            <a:fld id="{1E2E3996-2DC3-5A41-8CC4-BA397C55644E}" type="datetimeFigureOut">
              <a:rPr lang="en-GB" smtClean="0"/>
              <a:t>13/05/2025</a:t>
            </a:fld>
            <a:endParaRPr lang="en-GB"/>
          </a:p>
        </p:txBody>
      </p:sp>
      <p:sp>
        <p:nvSpPr>
          <p:cNvPr id="6" name="Footer Placeholder 5">
            <a:extLst>
              <a:ext uri="{FF2B5EF4-FFF2-40B4-BE49-F238E27FC236}">
                <a16:creationId xmlns:a16="http://schemas.microsoft.com/office/drawing/2014/main" id="{21847B95-F4CF-2B2B-4EE7-4B474CE04DD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C6D7DFC-D856-D69B-7784-C7AA9B67C54A}"/>
              </a:ext>
            </a:extLst>
          </p:cNvPr>
          <p:cNvSpPr>
            <a:spLocks noGrp="1"/>
          </p:cNvSpPr>
          <p:nvPr>
            <p:ph type="sldNum" sz="quarter" idx="12"/>
          </p:nvPr>
        </p:nvSpPr>
        <p:spPr/>
        <p:txBody>
          <a:bodyPr/>
          <a:lstStyle/>
          <a:p>
            <a:fld id="{4FA1C5F0-2EE6-3D41-A6E4-6801509E7A37}" type="slidenum">
              <a:rPr lang="en-GB" smtClean="0"/>
              <a:t>‹#›</a:t>
            </a:fld>
            <a:endParaRPr lang="en-GB"/>
          </a:p>
        </p:txBody>
      </p:sp>
    </p:spTree>
    <p:extLst>
      <p:ext uri="{BB962C8B-B14F-4D97-AF65-F5344CB8AC3E}">
        <p14:creationId xmlns:p14="http://schemas.microsoft.com/office/powerpoint/2010/main" val="142289866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blank tiles at top">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Tw Cen MT" panose="020B0602020104020603" pitchFamily="34" charset="0"/>
                <a:cs typeface="Arial" panose="020B0604020202020204" pitchFamily="34" charset="0"/>
              </a:defRPr>
            </a:lvl1pPr>
            <a:lvl2pPr>
              <a:defRPr>
                <a:latin typeface="Tw Cen MT" panose="020B0602020104020603" pitchFamily="34" charset="0"/>
                <a:cs typeface="Arial" panose="020B0604020202020204" pitchFamily="34" charset="0"/>
              </a:defRPr>
            </a:lvl2pPr>
            <a:lvl3pPr>
              <a:defRPr>
                <a:latin typeface="Tw Cen MT" panose="020B0602020104020603" pitchFamily="34" charset="0"/>
                <a:cs typeface="Arial" panose="020B0604020202020204" pitchFamily="34" charset="0"/>
              </a:defRPr>
            </a:lvl3pPr>
            <a:lvl4pPr>
              <a:defRPr>
                <a:latin typeface="Tw Cen MT" panose="020B0602020104020603" pitchFamily="34" charset="0"/>
                <a:cs typeface="Arial" panose="020B0604020202020204" pitchFamily="34" charset="0"/>
              </a:defRPr>
            </a:lvl4pPr>
            <a:lvl5pPr>
              <a:defRPr>
                <a:latin typeface="Tw Cen MT" panose="020B0602020104020603"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079B3416-C910-7042-903E-EEE17F90BB7A}" type="datetimeFigureOut">
              <a:rPr lang="en-US" smtClean="0"/>
              <a:t>5/13/2025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922DFF-FF34-B049-81F0-69EFF896B73F}" type="slidenum">
              <a:rPr lang="en-US" smtClean="0"/>
              <a:t>‹#›</a:t>
            </a:fld>
            <a:endParaRPr lang="en-US"/>
          </a:p>
        </p:txBody>
      </p:sp>
      <p:sp>
        <p:nvSpPr>
          <p:cNvPr id="9" name="Title 8">
            <a:extLst>
              <a:ext uri="{FF2B5EF4-FFF2-40B4-BE49-F238E27FC236}">
                <a16:creationId xmlns:a16="http://schemas.microsoft.com/office/drawing/2014/main" id="{B779D5C6-CB96-4B9D-BE87-005378C65256}"/>
              </a:ext>
            </a:extLst>
          </p:cNvPr>
          <p:cNvSpPr>
            <a:spLocks noGrp="1"/>
          </p:cNvSpPr>
          <p:nvPr>
            <p:ph type="title"/>
          </p:nvPr>
        </p:nvSpPr>
        <p:spPr>
          <a:xfrm>
            <a:off x="547077" y="5993354"/>
            <a:ext cx="9222154" cy="365124"/>
          </a:xfrm>
          <a:prstGeom prst="rect">
            <a:avLst/>
          </a:prstGeom>
          <a:noFill/>
        </p:spPr>
        <p:txBody>
          <a:bodyPr lIns="0" anchor="ctr"/>
          <a:lstStyle>
            <a:lvl1pPr algn="l">
              <a:defRPr sz="2500" b="0" cap="all" baseline="0">
                <a:solidFill>
                  <a:schemeClr val="bg1">
                    <a:lumMod val="95000"/>
                  </a:schemeClr>
                </a:solidFill>
                <a:latin typeface="Impact" panose="020B0806030902050204" pitchFamily="34" charset="0"/>
                <a:cs typeface="Arial" panose="020B0604020202020204" pitchFamily="34" charset="0"/>
              </a:defRPr>
            </a:lvl1pPr>
          </a:lstStyle>
          <a:p>
            <a:r>
              <a:rPr lang="en-US"/>
              <a:t>Click to edit Master title style</a:t>
            </a:r>
            <a:endParaRPr lang="en-GB"/>
          </a:p>
        </p:txBody>
      </p:sp>
    </p:spTree>
    <p:extLst>
      <p:ext uri="{BB962C8B-B14F-4D97-AF65-F5344CB8AC3E}">
        <p14:creationId xmlns:p14="http://schemas.microsoft.com/office/powerpoint/2010/main" val="3882844961"/>
      </p:ext>
    </p:extLst>
  </p:cSld>
  <p:clrMapOvr>
    <a:masterClrMapping/>
  </p:clrMapOvr>
  <mc:AlternateContent xmlns:mc="http://schemas.openxmlformats.org/markup-compatibility/2006" xmlns:p14="http://schemas.microsoft.com/office/powerpoint/2010/main">
    <mc:Choice Requires="p14">
      <p:transition spd="slow" p14:dur="800">
        <p:fade/>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904192-1D02-4C51-38DA-769E2E3835AA}"/>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6B126D71-C76B-CE9D-C89F-47EC36255E4A}"/>
              </a:ext>
            </a:extLst>
          </p:cNvPr>
          <p:cNvSpPr>
            <a:spLocks noGrp="1"/>
          </p:cNvSpPr>
          <p:nvPr>
            <p:ph type="subTitle" idx="1"/>
          </p:nvPr>
        </p:nvSpPr>
        <p:spPr>
          <a:xfrm>
            <a:off x="1524000" y="3602038"/>
            <a:ext cx="9144000" cy="1655762"/>
          </a:xfrm>
        </p:spPr>
        <p:txBody>
          <a:bodyPr/>
          <a:lstStyle>
            <a:lvl1pPr marL="0" indent="0" algn="ctr">
              <a:buNone/>
              <a:defRPr sz="2400"/>
            </a:lvl1pPr>
            <a:lvl2pPr marL="457182" indent="0" algn="ctr">
              <a:buNone/>
              <a:defRPr sz="2000"/>
            </a:lvl2pPr>
            <a:lvl3pPr marL="914363" indent="0" algn="ctr">
              <a:buNone/>
              <a:defRPr sz="1800"/>
            </a:lvl3pPr>
            <a:lvl4pPr marL="1371545" indent="0" algn="ctr">
              <a:buNone/>
              <a:defRPr sz="1600"/>
            </a:lvl4pPr>
            <a:lvl5pPr marL="1828727" indent="0" algn="ctr">
              <a:buNone/>
              <a:defRPr sz="1600"/>
            </a:lvl5pPr>
            <a:lvl6pPr marL="2285909" indent="0" algn="ctr">
              <a:buNone/>
              <a:defRPr sz="1600"/>
            </a:lvl6pPr>
            <a:lvl7pPr marL="2743090" indent="0" algn="ctr">
              <a:buNone/>
              <a:defRPr sz="1600"/>
            </a:lvl7pPr>
            <a:lvl8pPr marL="3200272" indent="0" algn="ctr">
              <a:buNone/>
              <a:defRPr sz="1600"/>
            </a:lvl8pPr>
            <a:lvl9pPr marL="3657454"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76C4B4FE-1AE9-1939-7B00-15ECA9940777}"/>
              </a:ext>
            </a:extLst>
          </p:cNvPr>
          <p:cNvSpPr>
            <a:spLocks noGrp="1"/>
          </p:cNvSpPr>
          <p:nvPr>
            <p:ph type="dt" sz="half" idx="10"/>
          </p:nvPr>
        </p:nvSpPr>
        <p:spPr/>
        <p:txBody>
          <a:bodyPr/>
          <a:lstStyle/>
          <a:p>
            <a:fld id="{EB5B524F-06B7-C84E-95F3-52D4974A8E7C}" type="datetimeFigureOut">
              <a:rPr lang="en-GB" smtClean="0"/>
              <a:t>13/05/2025</a:t>
            </a:fld>
            <a:endParaRPr lang="en-GB"/>
          </a:p>
        </p:txBody>
      </p:sp>
      <p:sp>
        <p:nvSpPr>
          <p:cNvPr id="5" name="Footer Placeholder 4">
            <a:extLst>
              <a:ext uri="{FF2B5EF4-FFF2-40B4-BE49-F238E27FC236}">
                <a16:creationId xmlns:a16="http://schemas.microsoft.com/office/drawing/2014/main" id="{25F8EEF1-4CA8-2A6E-F482-33AE586B20B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FD2EE50-D747-C41D-AA15-17E694EF602E}"/>
              </a:ext>
            </a:extLst>
          </p:cNvPr>
          <p:cNvSpPr>
            <a:spLocks noGrp="1"/>
          </p:cNvSpPr>
          <p:nvPr>
            <p:ph type="sldNum" sz="quarter" idx="12"/>
          </p:nvPr>
        </p:nvSpPr>
        <p:spPr/>
        <p:txBody>
          <a:bodyPr/>
          <a:lstStyle/>
          <a:p>
            <a:fld id="{33E76817-FF19-C646-BD2B-5570A0CCB48C}" type="slidenum">
              <a:rPr lang="en-GB" smtClean="0"/>
              <a:t>‹#›</a:t>
            </a:fld>
            <a:endParaRPr lang="en-GB"/>
          </a:p>
        </p:txBody>
      </p:sp>
    </p:spTree>
    <p:extLst>
      <p:ext uri="{BB962C8B-B14F-4D97-AF65-F5344CB8AC3E}">
        <p14:creationId xmlns:p14="http://schemas.microsoft.com/office/powerpoint/2010/main" val="210964715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DA8788-D987-8829-A91E-C03E0A3C9ABC}"/>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E7811818-6F0F-8F29-95C5-BDEAA792A0A7}"/>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430F16D6-166A-507E-27D7-26584F4D0B16}"/>
              </a:ext>
            </a:extLst>
          </p:cNvPr>
          <p:cNvSpPr>
            <a:spLocks noGrp="1"/>
          </p:cNvSpPr>
          <p:nvPr>
            <p:ph type="dt" sz="half" idx="10"/>
          </p:nvPr>
        </p:nvSpPr>
        <p:spPr/>
        <p:txBody>
          <a:bodyPr/>
          <a:lstStyle/>
          <a:p>
            <a:fld id="{EB5B524F-06B7-C84E-95F3-52D4974A8E7C}" type="datetimeFigureOut">
              <a:rPr lang="en-GB" smtClean="0"/>
              <a:t>13/05/2025</a:t>
            </a:fld>
            <a:endParaRPr lang="en-GB"/>
          </a:p>
        </p:txBody>
      </p:sp>
      <p:sp>
        <p:nvSpPr>
          <p:cNvPr id="5" name="Footer Placeholder 4">
            <a:extLst>
              <a:ext uri="{FF2B5EF4-FFF2-40B4-BE49-F238E27FC236}">
                <a16:creationId xmlns:a16="http://schemas.microsoft.com/office/drawing/2014/main" id="{69C94927-EBB7-D25D-F2A1-8B656F2D758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269E0F7-D3FC-0C0D-12AA-30365F8D5DAE}"/>
              </a:ext>
            </a:extLst>
          </p:cNvPr>
          <p:cNvSpPr>
            <a:spLocks noGrp="1"/>
          </p:cNvSpPr>
          <p:nvPr>
            <p:ph type="sldNum" sz="quarter" idx="12"/>
          </p:nvPr>
        </p:nvSpPr>
        <p:spPr/>
        <p:txBody>
          <a:bodyPr/>
          <a:lstStyle/>
          <a:p>
            <a:fld id="{33E76817-FF19-C646-BD2B-5570A0CCB48C}" type="slidenum">
              <a:rPr lang="en-GB" smtClean="0"/>
              <a:t>‹#›</a:t>
            </a:fld>
            <a:endParaRPr lang="en-GB"/>
          </a:p>
        </p:txBody>
      </p:sp>
    </p:spTree>
    <p:extLst>
      <p:ext uri="{BB962C8B-B14F-4D97-AF65-F5344CB8AC3E}">
        <p14:creationId xmlns:p14="http://schemas.microsoft.com/office/powerpoint/2010/main" val="2537299220"/>
      </p:ext>
    </p:extLst>
  </p:cSld>
  <p:clrMapOvr>
    <a:overrideClrMapping bg1="lt1" tx1="dk1" bg2="lt2" tx2="dk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39526-BFA8-BA12-5A87-5DF61327A86E}"/>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434D480A-992F-EA9D-51EF-44D8DBC5289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182" indent="0">
              <a:buNone/>
              <a:defRPr sz="2000">
                <a:solidFill>
                  <a:schemeClr val="tx1">
                    <a:tint val="75000"/>
                  </a:schemeClr>
                </a:solidFill>
              </a:defRPr>
            </a:lvl2pPr>
            <a:lvl3pPr marL="914363" indent="0">
              <a:buNone/>
              <a:defRPr sz="1800">
                <a:solidFill>
                  <a:schemeClr val="tx1">
                    <a:tint val="75000"/>
                  </a:schemeClr>
                </a:solidFill>
              </a:defRPr>
            </a:lvl3pPr>
            <a:lvl4pPr marL="1371545" indent="0">
              <a:buNone/>
              <a:defRPr sz="1600">
                <a:solidFill>
                  <a:schemeClr val="tx1">
                    <a:tint val="75000"/>
                  </a:schemeClr>
                </a:solidFill>
              </a:defRPr>
            </a:lvl4pPr>
            <a:lvl5pPr marL="1828727" indent="0">
              <a:buNone/>
              <a:defRPr sz="1600">
                <a:solidFill>
                  <a:schemeClr val="tx1">
                    <a:tint val="75000"/>
                  </a:schemeClr>
                </a:solidFill>
              </a:defRPr>
            </a:lvl5pPr>
            <a:lvl6pPr marL="2285909" indent="0">
              <a:buNone/>
              <a:defRPr sz="1600">
                <a:solidFill>
                  <a:schemeClr val="tx1">
                    <a:tint val="75000"/>
                  </a:schemeClr>
                </a:solidFill>
              </a:defRPr>
            </a:lvl6pPr>
            <a:lvl7pPr marL="2743090" indent="0">
              <a:buNone/>
              <a:defRPr sz="1600">
                <a:solidFill>
                  <a:schemeClr val="tx1">
                    <a:tint val="75000"/>
                  </a:schemeClr>
                </a:solidFill>
              </a:defRPr>
            </a:lvl7pPr>
            <a:lvl8pPr marL="3200272" indent="0">
              <a:buNone/>
              <a:defRPr sz="1600">
                <a:solidFill>
                  <a:schemeClr val="tx1">
                    <a:tint val="75000"/>
                  </a:schemeClr>
                </a:solidFill>
              </a:defRPr>
            </a:lvl8pPr>
            <a:lvl9pPr marL="3657454"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F32445F1-E9A7-C5CC-37EA-32F4DCB11339}"/>
              </a:ext>
            </a:extLst>
          </p:cNvPr>
          <p:cNvSpPr>
            <a:spLocks noGrp="1"/>
          </p:cNvSpPr>
          <p:nvPr>
            <p:ph type="dt" sz="half" idx="10"/>
          </p:nvPr>
        </p:nvSpPr>
        <p:spPr/>
        <p:txBody>
          <a:bodyPr/>
          <a:lstStyle/>
          <a:p>
            <a:fld id="{EB5B524F-06B7-C84E-95F3-52D4974A8E7C}" type="datetimeFigureOut">
              <a:rPr lang="en-GB" smtClean="0"/>
              <a:t>13/05/2025</a:t>
            </a:fld>
            <a:endParaRPr lang="en-GB"/>
          </a:p>
        </p:txBody>
      </p:sp>
      <p:sp>
        <p:nvSpPr>
          <p:cNvPr id="5" name="Footer Placeholder 4">
            <a:extLst>
              <a:ext uri="{FF2B5EF4-FFF2-40B4-BE49-F238E27FC236}">
                <a16:creationId xmlns:a16="http://schemas.microsoft.com/office/drawing/2014/main" id="{E2D20B79-976D-F775-4AD0-05B47C7A521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7A885E1-0EAB-8AD5-94FA-9B6240E565FD}"/>
              </a:ext>
            </a:extLst>
          </p:cNvPr>
          <p:cNvSpPr>
            <a:spLocks noGrp="1"/>
          </p:cNvSpPr>
          <p:nvPr>
            <p:ph type="sldNum" sz="quarter" idx="12"/>
          </p:nvPr>
        </p:nvSpPr>
        <p:spPr/>
        <p:txBody>
          <a:bodyPr/>
          <a:lstStyle/>
          <a:p>
            <a:fld id="{33E76817-FF19-C646-BD2B-5570A0CCB48C}" type="slidenum">
              <a:rPr lang="en-GB" smtClean="0"/>
              <a:t>‹#›</a:t>
            </a:fld>
            <a:endParaRPr lang="en-GB"/>
          </a:p>
        </p:txBody>
      </p:sp>
    </p:spTree>
    <p:extLst>
      <p:ext uri="{BB962C8B-B14F-4D97-AF65-F5344CB8AC3E}">
        <p14:creationId xmlns:p14="http://schemas.microsoft.com/office/powerpoint/2010/main" val="270976342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E5680D-A3F8-0CF2-967F-95336F6C805A}"/>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2DAB6C77-67D9-A4B3-85C1-1BD9A7CB841F}"/>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440C3C84-B63B-0CD1-482C-00F2812634F9}"/>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2627C20B-11FE-E820-D77A-25EC4B58C87A}"/>
              </a:ext>
            </a:extLst>
          </p:cNvPr>
          <p:cNvSpPr>
            <a:spLocks noGrp="1"/>
          </p:cNvSpPr>
          <p:nvPr>
            <p:ph type="dt" sz="half" idx="10"/>
          </p:nvPr>
        </p:nvSpPr>
        <p:spPr/>
        <p:txBody>
          <a:bodyPr/>
          <a:lstStyle/>
          <a:p>
            <a:fld id="{EB5B524F-06B7-C84E-95F3-52D4974A8E7C}" type="datetimeFigureOut">
              <a:rPr lang="en-GB" smtClean="0"/>
              <a:t>13/05/2025</a:t>
            </a:fld>
            <a:endParaRPr lang="en-GB"/>
          </a:p>
        </p:txBody>
      </p:sp>
      <p:sp>
        <p:nvSpPr>
          <p:cNvPr id="6" name="Footer Placeholder 5">
            <a:extLst>
              <a:ext uri="{FF2B5EF4-FFF2-40B4-BE49-F238E27FC236}">
                <a16:creationId xmlns:a16="http://schemas.microsoft.com/office/drawing/2014/main" id="{6AE89B4E-64AE-120F-C6B8-AA0ABF4EDA0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7886839-8238-D17F-C85E-0D2776E7EB47}"/>
              </a:ext>
            </a:extLst>
          </p:cNvPr>
          <p:cNvSpPr>
            <a:spLocks noGrp="1"/>
          </p:cNvSpPr>
          <p:nvPr>
            <p:ph type="sldNum" sz="quarter" idx="12"/>
          </p:nvPr>
        </p:nvSpPr>
        <p:spPr/>
        <p:txBody>
          <a:bodyPr/>
          <a:lstStyle/>
          <a:p>
            <a:fld id="{33E76817-FF19-C646-BD2B-5570A0CCB48C}" type="slidenum">
              <a:rPr lang="en-GB" smtClean="0"/>
              <a:t>‹#›</a:t>
            </a:fld>
            <a:endParaRPr lang="en-GB"/>
          </a:p>
        </p:txBody>
      </p:sp>
    </p:spTree>
    <p:extLst>
      <p:ext uri="{BB962C8B-B14F-4D97-AF65-F5344CB8AC3E}">
        <p14:creationId xmlns:p14="http://schemas.microsoft.com/office/powerpoint/2010/main" val="292609824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9C699-63F9-9290-5AF3-E9E6235822FF}"/>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E55283C3-32AA-5724-AC9E-1F749F20FECD}"/>
              </a:ext>
            </a:extLst>
          </p:cNvPr>
          <p:cNvSpPr>
            <a:spLocks noGrp="1"/>
          </p:cNvSpPr>
          <p:nvPr>
            <p:ph type="body" idx="1"/>
          </p:nvPr>
        </p:nvSpPr>
        <p:spPr>
          <a:xfrm>
            <a:off x="839788" y="1681163"/>
            <a:ext cx="5157787" cy="823912"/>
          </a:xfrm>
        </p:spPr>
        <p:txBody>
          <a:bodyPr anchor="b"/>
          <a:lstStyle>
            <a:lvl1pPr marL="0" indent="0">
              <a:buNone/>
              <a:defRPr sz="24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806BB6AA-8994-8A3D-2D21-B831D62D2764}"/>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FBD57EF9-8D6C-43D4-5556-9DEBB518F15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C71F853F-4469-29A6-C7AA-1199F5361B18}"/>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97DE9662-B43A-BC63-33F9-CAF0067084E6}"/>
              </a:ext>
            </a:extLst>
          </p:cNvPr>
          <p:cNvSpPr>
            <a:spLocks noGrp="1"/>
          </p:cNvSpPr>
          <p:nvPr>
            <p:ph type="dt" sz="half" idx="10"/>
          </p:nvPr>
        </p:nvSpPr>
        <p:spPr/>
        <p:txBody>
          <a:bodyPr/>
          <a:lstStyle/>
          <a:p>
            <a:fld id="{EB5B524F-06B7-C84E-95F3-52D4974A8E7C}" type="datetimeFigureOut">
              <a:rPr lang="en-GB" smtClean="0"/>
              <a:t>13/05/2025</a:t>
            </a:fld>
            <a:endParaRPr lang="en-GB"/>
          </a:p>
        </p:txBody>
      </p:sp>
      <p:sp>
        <p:nvSpPr>
          <p:cNvPr id="8" name="Footer Placeholder 7">
            <a:extLst>
              <a:ext uri="{FF2B5EF4-FFF2-40B4-BE49-F238E27FC236}">
                <a16:creationId xmlns:a16="http://schemas.microsoft.com/office/drawing/2014/main" id="{3CEE30F3-8049-E5AF-E05F-D63CC18C2C80}"/>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AD480285-77D8-AB64-6FBD-EF31A88F2724}"/>
              </a:ext>
            </a:extLst>
          </p:cNvPr>
          <p:cNvSpPr>
            <a:spLocks noGrp="1"/>
          </p:cNvSpPr>
          <p:nvPr>
            <p:ph type="sldNum" sz="quarter" idx="12"/>
          </p:nvPr>
        </p:nvSpPr>
        <p:spPr/>
        <p:txBody>
          <a:bodyPr/>
          <a:lstStyle/>
          <a:p>
            <a:fld id="{33E76817-FF19-C646-BD2B-5570A0CCB48C}" type="slidenum">
              <a:rPr lang="en-GB" smtClean="0"/>
              <a:t>‹#›</a:t>
            </a:fld>
            <a:endParaRPr lang="en-GB"/>
          </a:p>
        </p:txBody>
      </p:sp>
    </p:spTree>
    <p:extLst>
      <p:ext uri="{BB962C8B-B14F-4D97-AF65-F5344CB8AC3E}">
        <p14:creationId xmlns:p14="http://schemas.microsoft.com/office/powerpoint/2010/main" val="247263788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EEF03-65E0-B70F-0E9C-CA14E299A091}"/>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B531E5C3-2FD6-0382-8F23-F95532CF4623}"/>
              </a:ext>
            </a:extLst>
          </p:cNvPr>
          <p:cNvSpPr>
            <a:spLocks noGrp="1"/>
          </p:cNvSpPr>
          <p:nvPr>
            <p:ph type="dt" sz="half" idx="10"/>
          </p:nvPr>
        </p:nvSpPr>
        <p:spPr/>
        <p:txBody>
          <a:bodyPr/>
          <a:lstStyle/>
          <a:p>
            <a:fld id="{EB5B524F-06B7-C84E-95F3-52D4974A8E7C}" type="datetimeFigureOut">
              <a:rPr lang="en-GB" smtClean="0"/>
              <a:t>13/05/2025</a:t>
            </a:fld>
            <a:endParaRPr lang="en-GB"/>
          </a:p>
        </p:txBody>
      </p:sp>
      <p:sp>
        <p:nvSpPr>
          <p:cNvPr id="4" name="Footer Placeholder 3">
            <a:extLst>
              <a:ext uri="{FF2B5EF4-FFF2-40B4-BE49-F238E27FC236}">
                <a16:creationId xmlns:a16="http://schemas.microsoft.com/office/drawing/2014/main" id="{976E35AC-55C8-186D-60B5-764F69077273}"/>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B8F3737-0691-39A2-2A6F-FFB0164DC8CB}"/>
              </a:ext>
            </a:extLst>
          </p:cNvPr>
          <p:cNvSpPr>
            <a:spLocks noGrp="1"/>
          </p:cNvSpPr>
          <p:nvPr>
            <p:ph type="sldNum" sz="quarter" idx="12"/>
          </p:nvPr>
        </p:nvSpPr>
        <p:spPr/>
        <p:txBody>
          <a:bodyPr/>
          <a:lstStyle/>
          <a:p>
            <a:fld id="{33E76817-FF19-C646-BD2B-5570A0CCB48C}" type="slidenum">
              <a:rPr lang="en-GB" smtClean="0"/>
              <a:t>‹#›</a:t>
            </a:fld>
            <a:endParaRPr lang="en-GB"/>
          </a:p>
        </p:txBody>
      </p:sp>
    </p:spTree>
    <p:extLst>
      <p:ext uri="{BB962C8B-B14F-4D97-AF65-F5344CB8AC3E}">
        <p14:creationId xmlns:p14="http://schemas.microsoft.com/office/powerpoint/2010/main" val="96653175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E219427-F7C4-44D0-AECB-51FFB3335385}"/>
              </a:ext>
            </a:extLst>
          </p:cNvPr>
          <p:cNvSpPr>
            <a:spLocks noGrp="1"/>
          </p:cNvSpPr>
          <p:nvPr>
            <p:ph type="dt" sz="half" idx="10"/>
          </p:nvPr>
        </p:nvSpPr>
        <p:spPr/>
        <p:txBody>
          <a:bodyPr/>
          <a:lstStyle/>
          <a:p>
            <a:fld id="{EB5B524F-06B7-C84E-95F3-52D4974A8E7C}" type="datetimeFigureOut">
              <a:rPr lang="en-GB" smtClean="0"/>
              <a:t>13/05/2025</a:t>
            </a:fld>
            <a:endParaRPr lang="en-GB"/>
          </a:p>
        </p:txBody>
      </p:sp>
      <p:sp>
        <p:nvSpPr>
          <p:cNvPr id="3" name="Footer Placeholder 2">
            <a:extLst>
              <a:ext uri="{FF2B5EF4-FFF2-40B4-BE49-F238E27FC236}">
                <a16:creationId xmlns:a16="http://schemas.microsoft.com/office/drawing/2014/main" id="{6D032642-6050-CD57-F882-1E27224DFD07}"/>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D47903F0-FAB1-B095-401C-6D7174E1BE77}"/>
              </a:ext>
            </a:extLst>
          </p:cNvPr>
          <p:cNvSpPr>
            <a:spLocks noGrp="1"/>
          </p:cNvSpPr>
          <p:nvPr>
            <p:ph type="sldNum" sz="quarter" idx="12"/>
          </p:nvPr>
        </p:nvSpPr>
        <p:spPr/>
        <p:txBody>
          <a:bodyPr/>
          <a:lstStyle/>
          <a:p>
            <a:fld id="{33E76817-FF19-C646-BD2B-5570A0CCB48C}" type="slidenum">
              <a:rPr lang="en-GB" smtClean="0"/>
              <a:t>‹#›</a:t>
            </a:fld>
            <a:endParaRPr lang="en-GB"/>
          </a:p>
        </p:txBody>
      </p:sp>
    </p:spTree>
    <p:extLst>
      <p:ext uri="{BB962C8B-B14F-4D97-AF65-F5344CB8AC3E}">
        <p14:creationId xmlns:p14="http://schemas.microsoft.com/office/powerpoint/2010/main" val="344460249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DCD2C-ED43-6608-D966-96328D39F50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F7B24552-2534-DD22-71A1-E76218E6BECB}"/>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CC8BD6EC-E3CD-CDB5-5E4D-9EDCEBB8BA93}"/>
              </a:ext>
            </a:extLst>
          </p:cNvPr>
          <p:cNvSpPr>
            <a:spLocks noGrp="1"/>
          </p:cNvSpPr>
          <p:nvPr>
            <p:ph type="body" sz="half" idx="2"/>
          </p:nvPr>
        </p:nvSpPr>
        <p:spPr>
          <a:xfrm>
            <a:off x="839788" y="2057400"/>
            <a:ext cx="3932237" cy="3811588"/>
          </a:xfrm>
        </p:spPr>
        <p:txBody>
          <a:bodyPr/>
          <a:lstStyle>
            <a:lvl1pPr marL="0" indent="0">
              <a:buNone/>
              <a:defRPr sz="1600"/>
            </a:lvl1pPr>
            <a:lvl2pPr marL="457182" indent="0">
              <a:buNone/>
              <a:defRPr sz="1400"/>
            </a:lvl2pPr>
            <a:lvl3pPr marL="914363" indent="0">
              <a:buNone/>
              <a:defRPr sz="1200"/>
            </a:lvl3pPr>
            <a:lvl4pPr marL="1371545" indent="0">
              <a:buNone/>
              <a:defRPr sz="1000"/>
            </a:lvl4pPr>
            <a:lvl5pPr marL="1828727" indent="0">
              <a:buNone/>
              <a:defRPr sz="1000"/>
            </a:lvl5pPr>
            <a:lvl6pPr marL="2285909" indent="0">
              <a:buNone/>
              <a:defRPr sz="1000"/>
            </a:lvl6pPr>
            <a:lvl7pPr marL="2743090" indent="0">
              <a:buNone/>
              <a:defRPr sz="1000"/>
            </a:lvl7pPr>
            <a:lvl8pPr marL="3200272" indent="0">
              <a:buNone/>
              <a:defRPr sz="1000"/>
            </a:lvl8pPr>
            <a:lvl9pPr marL="3657454"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E1EE375-E1C9-296E-D37E-85F129BC4639}"/>
              </a:ext>
            </a:extLst>
          </p:cNvPr>
          <p:cNvSpPr>
            <a:spLocks noGrp="1"/>
          </p:cNvSpPr>
          <p:nvPr>
            <p:ph type="dt" sz="half" idx="10"/>
          </p:nvPr>
        </p:nvSpPr>
        <p:spPr/>
        <p:txBody>
          <a:bodyPr/>
          <a:lstStyle/>
          <a:p>
            <a:fld id="{EB5B524F-06B7-C84E-95F3-52D4974A8E7C}" type="datetimeFigureOut">
              <a:rPr lang="en-GB" smtClean="0"/>
              <a:t>13/05/2025</a:t>
            </a:fld>
            <a:endParaRPr lang="en-GB"/>
          </a:p>
        </p:txBody>
      </p:sp>
      <p:sp>
        <p:nvSpPr>
          <p:cNvPr id="6" name="Footer Placeholder 5">
            <a:extLst>
              <a:ext uri="{FF2B5EF4-FFF2-40B4-BE49-F238E27FC236}">
                <a16:creationId xmlns:a16="http://schemas.microsoft.com/office/drawing/2014/main" id="{7FD0A405-E9D1-E1AA-BB67-989AAA6257D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84F60FB-0D13-6F19-C7C5-643B26D70BAD}"/>
              </a:ext>
            </a:extLst>
          </p:cNvPr>
          <p:cNvSpPr>
            <a:spLocks noGrp="1"/>
          </p:cNvSpPr>
          <p:nvPr>
            <p:ph type="sldNum" sz="quarter" idx="12"/>
          </p:nvPr>
        </p:nvSpPr>
        <p:spPr/>
        <p:txBody>
          <a:bodyPr/>
          <a:lstStyle/>
          <a:p>
            <a:fld id="{33E76817-FF19-C646-BD2B-5570A0CCB48C}" type="slidenum">
              <a:rPr lang="en-GB" smtClean="0"/>
              <a:t>‹#›</a:t>
            </a:fld>
            <a:endParaRPr lang="en-GB"/>
          </a:p>
        </p:txBody>
      </p:sp>
    </p:spTree>
    <p:extLst>
      <p:ext uri="{BB962C8B-B14F-4D97-AF65-F5344CB8AC3E}">
        <p14:creationId xmlns:p14="http://schemas.microsoft.com/office/powerpoint/2010/main" val="78515367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F86128-D2F1-45BA-3144-C607F1B84C1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667CD5F5-C1BD-1AE8-40B0-A290A013CEB3}"/>
              </a:ext>
            </a:extLst>
          </p:cNvPr>
          <p:cNvSpPr>
            <a:spLocks noGrp="1"/>
          </p:cNvSpPr>
          <p:nvPr>
            <p:ph type="pic" idx="1"/>
          </p:nvPr>
        </p:nvSpPr>
        <p:spPr>
          <a:xfrm>
            <a:off x="5183188" y="987426"/>
            <a:ext cx="6172200" cy="4873625"/>
          </a:xfrm>
        </p:spPr>
        <p:txBody>
          <a:bodyPr/>
          <a:lstStyle>
            <a:lvl1pPr marL="0" indent="0">
              <a:buNone/>
              <a:defRPr sz="3200"/>
            </a:lvl1pPr>
            <a:lvl2pPr marL="457182" indent="0">
              <a:buNone/>
              <a:defRPr sz="2800"/>
            </a:lvl2pPr>
            <a:lvl3pPr marL="914363" indent="0">
              <a:buNone/>
              <a:defRPr sz="2400"/>
            </a:lvl3pPr>
            <a:lvl4pPr marL="1371545" indent="0">
              <a:buNone/>
              <a:defRPr sz="2000"/>
            </a:lvl4pPr>
            <a:lvl5pPr marL="1828727" indent="0">
              <a:buNone/>
              <a:defRPr sz="2000"/>
            </a:lvl5pPr>
            <a:lvl6pPr marL="2285909" indent="0">
              <a:buNone/>
              <a:defRPr sz="2000"/>
            </a:lvl6pPr>
            <a:lvl7pPr marL="2743090" indent="0">
              <a:buNone/>
              <a:defRPr sz="2000"/>
            </a:lvl7pPr>
            <a:lvl8pPr marL="3200272" indent="0">
              <a:buNone/>
              <a:defRPr sz="2000"/>
            </a:lvl8pPr>
            <a:lvl9pPr marL="3657454" indent="0">
              <a:buNone/>
              <a:defRPr sz="2000"/>
            </a:lvl9pPr>
          </a:lstStyle>
          <a:p>
            <a:endParaRPr lang="en-GB"/>
          </a:p>
        </p:txBody>
      </p:sp>
      <p:sp>
        <p:nvSpPr>
          <p:cNvPr id="4" name="Text Placeholder 3">
            <a:extLst>
              <a:ext uri="{FF2B5EF4-FFF2-40B4-BE49-F238E27FC236}">
                <a16:creationId xmlns:a16="http://schemas.microsoft.com/office/drawing/2014/main" id="{53C0FF88-3ACC-AE3E-2CD3-4F0BBC2F8D42}"/>
              </a:ext>
            </a:extLst>
          </p:cNvPr>
          <p:cNvSpPr>
            <a:spLocks noGrp="1"/>
          </p:cNvSpPr>
          <p:nvPr>
            <p:ph type="body" sz="half" idx="2"/>
          </p:nvPr>
        </p:nvSpPr>
        <p:spPr>
          <a:xfrm>
            <a:off x="839788" y="2057400"/>
            <a:ext cx="3932237" cy="3811588"/>
          </a:xfrm>
        </p:spPr>
        <p:txBody>
          <a:bodyPr/>
          <a:lstStyle>
            <a:lvl1pPr marL="0" indent="0">
              <a:buNone/>
              <a:defRPr sz="1600"/>
            </a:lvl1pPr>
            <a:lvl2pPr marL="457182" indent="0">
              <a:buNone/>
              <a:defRPr sz="1400"/>
            </a:lvl2pPr>
            <a:lvl3pPr marL="914363" indent="0">
              <a:buNone/>
              <a:defRPr sz="1200"/>
            </a:lvl3pPr>
            <a:lvl4pPr marL="1371545" indent="0">
              <a:buNone/>
              <a:defRPr sz="1000"/>
            </a:lvl4pPr>
            <a:lvl5pPr marL="1828727" indent="0">
              <a:buNone/>
              <a:defRPr sz="1000"/>
            </a:lvl5pPr>
            <a:lvl6pPr marL="2285909" indent="0">
              <a:buNone/>
              <a:defRPr sz="1000"/>
            </a:lvl6pPr>
            <a:lvl7pPr marL="2743090" indent="0">
              <a:buNone/>
              <a:defRPr sz="1000"/>
            </a:lvl7pPr>
            <a:lvl8pPr marL="3200272" indent="0">
              <a:buNone/>
              <a:defRPr sz="1000"/>
            </a:lvl8pPr>
            <a:lvl9pPr marL="3657454"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16A0CDD-55F8-5169-11AD-516D473FB4ED}"/>
              </a:ext>
            </a:extLst>
          </p:cNvPr>
          <p:cNvSpPr>
            <a:spLocks noGrp="1"/>
          </p:cNvSpPr>
          <p:nvPr>
            <p:ph type="dt" sz="half" idx="10"/>
          </p:nvPr>
        </p:nvSpPr>
        <p:spPr/>
        <p:txBody>
          <a:bodyPr/>
          <a:lstStyle/>
          <a:p>
            <a:fld id="{EB5B524F-06B7-C84E-95F3-52D4974A8E7C}" type="datetimeFigureOut">
              <a:rPr lang="en-GB" smtClean="0"/>
              <a:t>13/05/2025</a:t>
            </a:fld>
            <a:endParaRPr lang="en-GB"/>
          </a:p>
        </p:txBody>
      </p:sp>
      <p:sp>
        <p:nvSpPr>
          <p:cNvPr id="6" name="Footer Placeholder 5">
            <a:extLst>
              <a:ext uri="{FF2B5EF4-FFF2-40B4-BE49-F238E27FC236}">
                <a16:creationId xmlns:a16="http://schemas.microsoft.com/office/drawing/2014/main" id="{7A08B632-6302-65AE-5844-BF53C57D372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51DCF96-FDFD-0207-AE8E-1ED5EDB8AAC1}"/>
              </a:ext>
            </a:extLst>
          </p:cNvPr>
          <p:cNvSpPr>
            <a:spLocks noGrp="1"/>
          </p:cNvSpPr>
          <p:nvPr>
            <p:ph type="sldNum" sz="quarter" idx="12"/>
          </p:nvPr>
        </p:nvSpPr>
        <p:spPr/>
        <p:txBody>
          <a:bodyPr/>
          <a:lstStyle/>
          <a:p>
            <a:fld id="{33E76817-FF19-C646-BD2B-5570A0CCB48C}" type="slidenum">
              <a:rPr lang="en-GB" smtClean="0"/>
              <a:t>‹#›</a:t>
            </a:fld>
            <a:endParaRPr lang="en-GB"/>
          </a:p>
        </p:txBody>
      </p:sp>
    </p:spTree>
    <p:extLst>
      <p:ext uri="{BB962C8B-B14F-4D97-AF65-F5344CB8AC3E}">
        <p14:creationId xmlns:p14="http://schemas.microsoft.com/office/powerpoint/2010/main" val="12685176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5D870-21B8-9E21-E984-AC4142FDFDA5}"/>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0A19FDA7-1DA6-B851-F224-F9BA2B6FD57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8B04529D-BB57-DE76-50F6-FC175A7A599C}"/>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6D243A70-4AC5-75C4-586F-1F71DAE5BE0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F3F07E0F-AD03-F260-9D05-A9167ACA17D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99F79390-E121-A907-6604-C48C55415BAB}"/>
              </a:ext>
            </a:extLst>
          </p:cNvPr>
          <p:cNvSpPr>
            <a:spLocks noGrp="1"/>
          </p:cNvSpPr>
          <p:nvPr>
            <p:ph type="dt" sz="half" idx="10"/>
          </p:nvPr>
        </p:nvSpPr>
        <p:spPr/>
        <p:txBody>
          <a:bodyPr/>
          <a:lstStyle/>
          <a:p>
            <a:fld id="{1E2E3996-2DC3-5A41-8CC4-BA397C55644E}" type="datetimeFigureOut">
              <a:rPr lang="en-GB" smtClean="0"/>
              <a:t>13/05/2025</a:t>
            </a:fld>
            <a:endParaRPr lang="en-GB"/>
          </a:p>
        </p:txBody>
      </p:sp>
      <p:sp>
        <p:nvSpPr>
          <p:cNvPr id="8" name="Footer Placeholder 7">
            <a:extLst>
              <a:ext uri="{FF2B5EF4-FFF2-40B4-BE49-F238E27FC236}">
                <a16:creationId xmlns:a16="http://schemas.microsoft.com/office/drawing/2014/main" id="{1B94E805-5EFA-768B-DEC5-A6D34F7A6EE0}"/>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D24EB90-FA1C-1234-5090-2404D3B48BA3}"/>
              </a:ext>
            </a:extLst>
          </p:cNvPr>
          <p:cNvSpPr>
            <a:spLocks noGrp="1"/>
          </p:cNvSpPr>
          <p:nvPr>
            <p:ph type="sldNum" sz="quarter" idx="12"/>
          </p:nvPr>
        </p:nvSpPr>
        <p:spPr/>
        <p:txBody>
          <a:bodyPr/>
          <a:lstStyle/>
          <a:p>
            <a:fld id="{4FA1C5F0-2EE6-3D41-A6E4-6801509E7A37}" type="slidenum">
              <a:rPr lang="en-GB" smtClean="0"/>
              <a:t>‹#›</a:t>
            </a:fld>
            <a:endParaRPr lang="en-GB"/>
          </a:p>
        </p:txBody>
      </p:sp>
    </p:spTree>
    <p:extLst>
      <p:ext uri="{BB962C8B-B14F-4D97-AF65-F5344CB8AC3E}">
        <p14:creationId xmlns:p14="http://schemas.microsoft.com/office/powerpoint/2010/main" val="225557322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05F41-9B4F-FAEE-BC28-6585217D3E50}"/>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8BB6EB69-3505-BB13-3921-5F46F953E04B}"/>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3A3591A2-7CDE-0EAE-B709-DB979DFFA35C}"/>
              </a:ext>
            </a:extLst>
          </p:cNvPr>
          <p:cNvSpPr>
            <a:spLocks noGrp="1"/>
          </p:cNvSpPr>
          <p:nvPr>
            <p:ph type="dt" sz="half" idx="10"/>
          </p:nvPr>
        </p:nvSpPr>
        <p:spPr/>
        <p:txBody>
          <a:bodyPr/>
          <a:lstStyle/>
          <a:p>
            <a:fld id="{EB5B524F-06B7-C84E-95F3-52D4974A8E7C}" type="datetimeFigureOut">
              <a:rPr lang="en-GB" smtClean="0"/>
              <a:t>13/05/2025</a:t>
            </a:fld>
            <a:endParaRPr lang="en-GB"/>
          </a:p>
        </p:txBody>
      </p:sp>
      <p:sp>
        <p:nvSpPr>
          <p:cNvPr id="5" name="Footer Placeholder 4">
            <a:extLst>
              <a:ext uri="{FF2B5EF4-FFF2-40B4-BE49-F238E27FC236}">
                <a16:creationId xmlns:a16="http://schemas.microsoft.com/office/drawing/2014/main" id="{F08EC2B3-86F7-58D7-D293-FB0AD36E7EA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3144819-5498-8A40-3D6D-DFD5D2DA64AE}"/>
              </a:ext>
            </a:extLst>
          </p:cNvPr>
          <p:cNvSpPr>
            <a:spLocks noGrp="1"/>
          </p:cNvSpPr>
          <p:nvPr>
            <p:ph type="sldNum" sz="quarter" idx="12"/>
          </p:nvPr>
        </p:nvSpPr>
        <p:spPr/>
        <p:txBody>
          <a:bodyPr/>
          <a:lstStyle/>
          <a:p>
            <a:fld id="{33E76817-FF19-C646-BD2B-5570A0CCB48C}" type="slidenum">
              <a:rPr lang="en-GB" smtClean="0"/>
              <a:t>‹#›</a:t>
            </a:fld>
            <a:endParaRPr lang="en-GB"/>
          </a:p>
        </p:txBody>
      </p:sp>
    </p:spTree>
    <p:extLst>
      <p:ext uri="{BB962C8B-B14F-4D97-AF65-F5344CB8AC3E}">
        <p14:creationId xmlns:p14="http://schemas.microsoft.com/office/powerpoint/2010/main" val="154089357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565C6D7-DFBB-5BF3-962E-B2DB45AF86D8}"/>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FC572D36-2DA0-F6C3-1CE9-5DF85B225672}"/>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CDE4E99F-852C-8F2F-E46F-CF1D99155D4D}"/>
              </a:ext>
            </a:extLst>
          </p:cNvPr>
          <p:cNvSpPr>
            <a:spLocks noGrp="1"/>
          </p:cNvSpPr>
          <p:nvPr>
            <p:ph type="dt" sz="half" idx="10"/>
          </p:nvPr>
        </p:nvSpPr>
        <p:spPr/>
        <p:txBody>
          <a:bodyPr/>
          <a:lstStyle/>
          <a:p>
            <a:fld id="{EB5B524F-06B7-C84E-95F3-52D4974A8E7C}" type="datetimeFigureOut">
              <a:rPr lang="en-GB" smtClean="0"/>
              <a:t>13/05/2025</a:t>
            </a:fld>
            <a:endParaRPr lang="en-GB"/>
          </a:p>
        </p:txBody>
      </p:sp>
      <p:sp>
        <p:nvSpPr>
          <p:cNvPr id="5" name="Footer Placeholder 4">
            <a:extLst>
              <a:ext uri="{FF2B5EF4-FFF2-40B4-BE49-F238E27FC236}">
                <a16:creationId xmlns:a16="http://schemas.microsoft.com/office/drawing/2014/main" id="{9FCE256A-FF79-2952-070A-DC56505F14D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28F2706-10E5-9FBF-379A-B669B807D589}"/>
              </a:ext>
            </a:extLst>
          </p:cNvPr>
          <p:cNvSpPr>
            <a:spLocks noGrp="1"/>
          </p:cNvSpPr>
          <p:nvPr>
            <p:ph type="sldNum" sz="quarter" idx="12"/>
          </p:nvPr>
        </p:nvSpPr>
        <p:spPr/>
        <p:txBody>
          <a:bodyPr/>
          <a:lstStyle/>
          <a:p>
            <a:fld id="{33E76817-FF19-C646-BD2B-5570A0CCB48C}" type="slidenum">
              <a:rPr lang="en-GB" smtClean="0"/>
              <a:t>‹#›</a:t>
            </a:fld>
            <a:endParaRPr lang="en-GB"/>
          </a:p>
        </p:txBody>
      </p:sp>
    </p:spTree>
    <p:extLst>
      <p:ext uri="{BB962C8B-B14F-4D97-AF65-F5344CB8AC3E}">
        <p14:creationId xmlns:p14="http://schemas.microsoft.com/office/powerpoint/2010/main" val="169827745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BBI title sl">
    <p:bg>
      <p:bgPr>
        <a:solidFill>
          <a:srgbClr val="0B3249"/>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5808133" cy="2387600"/>
          </a:xfrm>
        </p:spPr>
        <p:txBody>
          <a:bodyPr anchor="ctr"/>
          <a:lstStyle>
            <a:lvl1pPr algn="l">
              <a:defRPr sz="6000" b="1" u="none">
                <a:solidFill>
                  <a:schemeClr val="bg1"/>
                </a:solidFill>
              </a:defRPr>
            </a:lvl1pPr>
          </a:lstStyle>
          <a:p>
            <a:r>
              <a:rPr lang="en-US"/>
              <a:t>Click to edit Master title style</a:t>
            </a:r>
            <a:endParaRPr lang="en-GB"/>
          </a:p>
        </p:txBody>
      </p:sp>
      <p:sp>
        <p:nvSpPr>
          <p:cNvPr id="4" name="Date Placeholder 3"/>
          <p:cNvSpPr>
            <a:spLocks noGrp="1"/>
          </p:cNvSpPr>
          <p:nvPr>
            <p:ph type="dt" sz="half" idx="10"/>
          </p:nvPr>
        </p:nvSpPr>
        <p:spPr>
          <a:xfrm>
            <a:off x="1523999" y="4746824"/>
            <a:ext cx="5808133" cy="765703"/>
          </a:xfrm>
          <a:prstGeom prst="rect">
            <a:avLst/>
          </a:prstGeom>
        </p:spPr>
        <p:txBody>
          <a:bodyPr/>
          <a:lstStyle>
            <a:lvl1pPr>
              <a:defRPr sz="3500">
                <a:solidFill>
                  <a:schemeClr val="bg1"/>
                </a:solidFill>
                <a:latin typeface="Gadugi" panose="020B0502040204020203" pitchFamily="34" charset="0"/>
              </a:defRPr>
            </a:lvl1pPr>
          </a:lstStyle>
          <a:p>
            <a:fld id="{24FEF7B2-C60D-442E-A0FF-F3EF87507B56}" type="datetime4">
              <a:rPr lang="en-GB" smtClean="0"/>
              <a:pPr/>
              <a:t>13 May 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5B113E3-32B3-48AE-BAD5-9FD98CF01600}" type="slidenum">
              <a:rPr lang="en-GB" smtClean="0"/>
              <a:t>‹#›</a:t>
            </a:fld>
            <a:endParaRPr lang="en-GB"/>
          </a:p>
        </p:txBody>
      </p:sp>
      <p:pic>
        <p:nvPicPr>
          <p:cNvPr id="11" name="Picture 10" descr="DG_Logo_stack_Red.png"/>
          <p:cNvPicPr>
            <a:picLocks noChangeAspect="1"/>
          </p:cNvPicPr>
          <p:nvPr userDrawn="1"/>
        </p:nvPicPr>
        <p:blipFill>
          <a:blip r:embed="rId2" cstate="email">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7717893" y="1122363"/>
            <a:ext cx="2950107" cy="2387600"/>
          </a:xfrm>
          <a:prstGeom prst="rect">
            <a:avLst/>
          </a:prstGeom>
        </p:spPr>
      </p:pic>
    </p:spTree>
    <p:extLst>
      <p:ext uri="{BB962C8B-B14F-4D97-AF65-F5344CB8AC3E}">
        <p14:creationId xmlns:p14="http://schemas.microsoft.com/office/powerpoint/2010/main" val="1038788413"/>
      </p:ext>
    </p:extLst>
  </p:cSld>
  <p:clrMapOvr>
    <a:masterClrMapping/>
  </p:clrMapOvr>
  <mc:AlternateContent xmlns:mc="http://schemas.openxmlformats.org/markup-compatibility/2006" xmlns:p14="http://schemas.microsoft.com/office/powerpoint/2010/main">
    <mc:Choice Requires="p14">
      <p:transition>
        <p14:flythrough/>
      </p:transition>
    </mc:Choice>
    <mc:Fallback xmlns="">
      <p:transition>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_blank tiles at top">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Tw Cen MT" panose="020B0602020104020603" pitchFamily="34" charset="0"/>
                <a:cs typeface="Arial" panose="020B0604020202020204" pitchFamily="34" charset="0"/>
              </a:defRPr>
            </a:lvl1pPr>
            <a:lvl2pPr>
              <a:defRPr>
                <a:latin typeface="Tw Cen MT" panose="020B0602020104020603" pitchFamily="34" charset="0"/>
                <a:cs typeface="Arial" panose="020B0604020202020204" pitchFamily="34" charset="0"/>
              </a:defRPr>
            </a:lvl2pPr>
            <a:lvl3pPr>
              <a:defRPr>
                <a:latin typeface="Tw Cen MT" panose="020B0602020104020603" pitchFamily="34" charset="0"/>
                <a:cs typeface="Arial" panose="020B0604020202020204" pitchFamily="34" charset="0"/>
              </a:defRPr>
            </a:lvl3pPr>
            <a:lvl4pPr>
              <a:defRPr>
                <a:latin typeface="Tw Cen MT" panose="020B0602020104020603" pitchFamily="34" charset="0"/>
                <a:cs typeface="Arial" panose="020B0604020202020204" pitchFamily="34" charset="0"/>
              </a:defRPr>
            </a:lvl4pPr>
            <a:lvl5pPr>
              <a:defRPr>
                <a:latin typeface="Tw Cen MT" panose="020B0602020104020603"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079B3416-C910-7042-903E-EEE17F90BB7A}" type="datetimeFigureOut">
              <a:rPr lang="en-US" smtClean="0"/>
              <a:t>5/13/2025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922DFF-FF34-B049-81F0-69EFF896B73F}" type="slidenum">
              <a:rPr lang="en-US" smtClean="0"/>
              <a:t>‹#›</a:t>
            </a:fld>
            <a:endParaRPr lang="en-US"/>
          </a:p>
        </p:txBody>
      </p:sp>
      <p:sp>
        <p:nvSpPr>
          <p:cNvPr id="9" name="Title 8">
            <a:extLst>
              <a:ext uri="{FF2B5EF4-FFF2-40B4-BE49-F238E27FC236}">
                <a16:creationId xmlns:a16="http://schemas.microsoft.com/office/drawing/2014/main" id="{B779D5C6-CB96-4B9D-BE87-005378C65256}"/>
              </a:ext>
            </a:extLst>
          </p:cNvPr>
          <p:cNvSpPr>
            <a:spLocks noGrp="1"/>
          </p:cNvSpPr>
          <p:nvPr>
            <p:ph type="title"/>
          </p:nvPr>
        </p:nvSpPr>
        <p:spPr>
          <a:xfrm>
            <a:off x="547077" y="5993354"/>
            <a:ext cx="9222154" cy="365124"/>
          </a:xfrm>
          <a:prstGeom prst="rect">
            <a:avLst/>
          </a:prstGeom>
          <a:noFill/>
        </p:spPr>
        <p:txBody>
          <a:bodyPr lIns="0" anchor="ctr"/>
          <a:lstStyle>
            <a:lvl1pPr algn="l">
              <a:defRPr sz="2500" b="0" cap="all" baseline="0">
                <a:solidFill>
                  <a:schemeClr val="bg1">
                    <a:lumMod val="95000"/>
                  </a:schemeClr>
                </a:solidFill>
                <a:latin typeface="Impact" panose="020B0806030902050204" pitchFamily="34" charset="0"/>
                <a:cs typeface="Arial" panose="020B0604020202020204" pitchFamily="34" charset="0"/>
              </a:defRPr>
            </a:lvl1pPr>
          </a:lstStyle>
          <a:p>
            <a:r>
              <a:rPr lang="en-US"/>
              <a:t>Click to edit Master title style</a:t>
            </a:r>
            <a:endParaRPr lang="en-GB"/>
          </a:p>
        </p:txBody>
      </p:sp>
    </p:spTree>
    <p:extLst>
      <p:ext uri="{BB962C8B-B14F-4D97-AF65-F5344CB8AC3E}">
        <p14:creationId xmlns:p14="http://schemas.microsoft.com/office/powerpoint/2010/main" val="3916400934"/>
      </p:ext>
    </p:extLst>
  </p:cSld>
  <p:clrMapOvr>
    <a:masterClrMapping/>
  </p:clrMapOvr>
  <mc:AlternateContent xmlns:mc="http://schemas.openxmlformats.org/markup-compatibility/2006" xmlns:p14="http://schemas.microsoft.com/office/powerpoint/2010/main">
    <mc:Choice Requires="p14">
      <p:transition spd="slow" p14:dur="800">
        <p:fade/>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cSld name="Slide 5 master">
    <p:bg>
      <p:bgPr>
        <a:solidFill>
          <a:srgbClr val="0B324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087055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cSld name="Slide 6 master">
    <p:bg>
      <p:bgPr>
        <a:solidFill>
          <a:srgbClr val="0B324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444817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cSld name="Slide 7 master">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946834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82" indent="0" algn="ctr">
              <a:buNone/>
              <a:defRPr sz="2000"/>
            </a:lvl2pPr>
            <a:lvl3pPr marL="914363" indent="0" algn="ctr">
              <a:buNone/>
              <a:defRPr sz="1800"/>
            </a:lvl3pPr>
            <a:lvl4pPr marL="1371545" indent="0" algn="ctr">
              <a:buNone/>
              <a:defRPr sz="1600"/>
            </a:lvl4pPr>
            <a:lvl5pPr marL="1828727" indent="0" algn="ctr">
              <a:buNone/>
              <a:defRPr sz="1600"/>
            </a:lvl5pPr>
            <a:lvl6pPr marL="2285909" indent="0" algn="ctr">
              <a:buNone/>
              <a:defRPr sz="1600"/>
            </a:lvl6pPr>
            <a:lvl7pPr marL="2743090" indent="0" algn="ctr">
              <a:buNone/>
              <a:defRPr sz="1600"/>
            </a:lvl7pPr>
            <a:lvl8pPr marL="3200272" indent="0" algn="ctr">
              <a:buNone/>
              <a:defRPr sz="1600"/>
            </a:lvl8pPr>
            <a:lvl9pPr marL="3657454" indent="0" algn="ctr">
              <a:buNone/>
              <a:defRPr sz="1600"/>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EB5B524F-06B7-C84E-95F3-52D4974A8E7C}" type="datetimeFigureOut">
              <a:rPr lang="en-GB" smtClean="0"/>
              <a:t>13/05/2025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E76817-FF19-C646-BD2B-5570A0CCB48C}" type="slidenum">
              <a:rPr lang="en-GB" smtClean="0"/>
              <a:t>‹#›</a:t>
            </a:fld>
            <a:endParaRPr lang="en-GB"/>
          </a:p>
        </p:txBody>
      </p:sp>
    </p:spTree>
    <p:extLst>
      <p:ext uri="{BB962C8B-B14F-4D97-AF65-F5344CB8AC3E}">
        <p14:creationId xmlns:p14="http://schemas.microsoft.com/office/powerpoint/2010/main" val="180186198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EB5B524F-06B7-C84E-95F3-52D4974A8E7C}" type="datetimeFigureOut">
              <a:rPr lang="en-GB" smtClean="0"/>
              <a:t>13/05/2025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E76817-FF19-C646-BD2B-5570A0CCB48C}" type="slidenum">
              <a:rPr lang="en-GB" smtClean="0"/>
              <a:t>‹#›</a:t>
            </a:fld>
            <a:endParaRPr lang="en-GB"/>
          </a:p>
        </p:txBody>
      </p:sp>
    </p:spTree>
    <p:extLst>
      <p:ext uri="{BB962C8B-B14F-4D97-AF65-F5344CB8AC3E}">
        <p14:creationId xmlns:p14="http://schemas.microsoft.com/office/powerpoint/2010/main" val="260670881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182" indent="0">
              <a:buNone/>
              <a:defRPr sz="2000">
                <a:solidFill>
                  <a:schemeClr val="tx1">
                    <a:tint val="75000"/>
                  </a:schemeClr>
                </a:solidFill>
              </a:defRPr>
            </a:lvl2pPr>
            <a:lvl3pPr marL="914363" indent="0">
              <a:buNone/>
              <a:defRPr sz="1800">
                <a:solidFill>
                  <a:schemeClr val="tx1">
                    <a:tint val="75000"/>
                  </a:schemeClr>
                </a:solidFill>
              </a:defRPr>
            </a:lvl3pPr>
            <a:lvl4pPr marL="1371545" indent="0">
              <a:buNone/>
              <a:defRPr sz="1600">
                <a:solidFill>
                  <a:schemeClr val="tx1">
                    <a:tint val="75000"/>
                  </a:schemeClr>
                </a:solidFill>
              </a:defRPr>
            </a:lvl4pPr>
            <a:lvl5pPr marL="1828727" indent="0">
              <a:buNone/>
              <a:defRPr sz="1600">
                <a:solidFill>
                  <a:schemeClr val="tx1">
                    <a:tint val="75000"/>
                  </a:schemeClr>
                </a:solidFill>
              </a:defRPr>
            </a:lvl5pPr>
            <a:lvl6pPr marL="2285909" indent="0">
              <a:buNone/>
              <a:defRPr sz="1600">
                <a:solidFill>
                  <a:schemeClr val="tx1">
                    <a:tint val="75000"/>
                  </a:schemeClr>
                </a:solidFill>
              </a:defRPr>
            </a:lvl6pPr>
            <a:lvl7pPr marL="2743090" indent="0">
              <a:buNone/>
              <a:defRPr sz="1600">
                <a:solidFill>
                  <a:schemeClr val="tx1">
                    <a:tint val="75000"/>
                  </a:schemeClr>
                </a:solidFill>
              </a:defRPr>
            </a:lvl7pPr>
            <a:lvl8pPr marL="3200272" indent="0">
              <a:buNone/>
              <a:defRPr sz="1600">
                <a:solidFill>
                  <a:schemeClr val="tx1">
                    <a:tint val="75000"/>
                  </a:schemeClr>
                </a:solidFill>
              </a:defRPr>
            </a:lvl8pPr>
            <a:lvl9pPr marL="3657454"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EB5B524F-06B7-C84E-95F3-52D4974A8E7C}" type="datetimeFigureOut">
              <a:rPr lang="en-GB" smtClean="0"/>
              <a:t>13/05/2025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E76817-FF19-C646-BD2B-5570A0CCB48C}" type="slidenum">
              <a:rPr lang="en-GB" smtClean="0"/>
              <a:t>‹#›</a:t>
            </a:fld>
            <a:endParaRPr lang="en-GB"/>
          </a:p>
        </p:txBody>
      </p:sp>
    </p:spTree>
    <p:extLst>
      <p:ext uri="{BB962C8B-B14F-4D97-AF65-F5344CB8AC3E}">
        <p14:creationId xmlns:p14="http://schemas.microsoft.com/office/powerpoint/2010/main" val="28269649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AAAAF-F5C9-3BF4-0A93-BB6F99B3429B}"/>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316D1D7F-1265-3CB9-CF42-0E14CEEB2750}"/>
              </a:ext>
            </a:extLst>
          </p:cNvPr>
          <p:cNvSpPr>
            <a:spLocks noGrp="1"/>
          </p:cNvSpPr>
          <p:nvPr>
            <p:ph type="dt" sz="half" idx="10"/>
          </p:nvPr>
        </p:nvSpPr>
        <p:spPr/>
        <p:txBody>
          <a:bodyPr/>
          <a:lstStyle/>
          <a:p>
            <a:fld id="{1E2E3996-2DC3-5A41-8CC4-BA397C55644E}" type="datetimeFigureOut">
              <a:rPr lang="en-GB" smtClean="0"/>
              <a:t>13/05/2025</a:t>
            </a:fld>
            <a:endParaRPr lang="en-GB"/>
          </a:p>
        </p:txBody>
      </p:sp>
      <p:sp>
        <p:nvSpPr>
          <p:cNvPr id="4" name="Footer Placeholder 3">
            <a:extLst>
              <a:ext uri="{FF2B5EF4-FFF2-40B4-BE49-F238E27FC236}">
                <a16:creationId xmlns:a16="http://schemas.microsoft.com/office/drawing/2014/main" id="{A77AE628-29C9-5B4D-0379-8EF7F1A5C60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4A56A92-36AE-FD44-5614-17F65D0B1688}"/>
              </a:ext>
            </a:extLst>
          </p:cNvPr>
          <p:cNvSpPr>
            <a:spLocks noGrp="1"/>
          </p:cNvSpPr>
          <p:nvPr>
            <p:ph type="sldNum" sz="quarter" idx="12"/>
          </p:nvPr>
        </p:nvSpPr>
        <p:spPr/>
        <p:txBody>
          <a:bodyPr/>
          <a:lstStyle/>
          <a:p>
            <a:fld id="{4FA1C5F0-2EE6-3D41-A6E4-6801509E7A37}" type="slidenum">
              <a:rPr lang="en-GB" smtClean="0"/>
              <a:t>‹#›</a:t>
            </a:fld>
            <a:endParaRPr lang="en-GB"/>
          </a:p>
        </p:txBody>
      </p:sp>
    </p:spTree>
    <p:extLst>
      <p:ext uri="{BB962C8B-B14F-4D97-AF65-F5344CB8AC3E}">
        <p14:creationId xmlns:p14="http://schemas.microsoft.com/office/powerpoint/2010/main" val="184684898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EB5B524F-06B7-C84E-95F3-52D4974A8E7C}" type="datetimeFigureOut">
              <a:rPr lang="en-GB" smtClean="0"/>
              <a:t>13/05/2025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E76817-FF19-C646-BD2B-5570A0CCB48C}" type="slidenum">
              <a:rPr lang="en-GB" smtClean="0"/>
              <a:t>‹#›</a:t>
            </a:fld>
            <a:endParaRPr lang="en-GB"/>
          </a:p>
        </p:txBody>
      </p:sp>
    </p:spTree>
    <p:extLst>
      <p:ext uri="{BB962C8B-B14F-4D97-AF65-F5344CB8AC3E}">
        <p14:creationId xmlns:p14="http://schemas.microsoft.com/office/powerpoint/2010/main" val="270094175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EB5B524F-06B7-C84E-95F3-52D4974A8E7C}" type="datetimeFigureOut">
              <a:rPr lang="en-GB" smtClean="0"/>
              <a:t>13/05/2025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3E76817-FF19-C646-BD2B-5570A0CCB48C}" type="slidenum">
              <a:rPr lang="en-GB" smtClean="0"/>
              <a:t>‹#›</a:t>
            </a:fld>
            <a:endParaRPr lang="en-GB"/>
          </a:p>
        </p:txBody>
      </p:sp>
    </p:spTree>
    <p:extLst>
      <p:ext uri="{BB962C8B-B14F-4D97-AF65-F5344CB8AC3E}">
        <p14:creationId xmlns:p14="http://schemas.microsoft.com/office/powerpoint/2010/main" val="421080049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EB5B524F-06B7-C84E-95F3-52D4974A8E7C}" type="datetimeFigureOut">
              <a:rPr lang="en-GB" smtClean="0"/>
              <a:t>13/05/2025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3E76817-FF19-C646-BD2B-5570A0CCB48C}" type="slidenum">
              <a:rPr lang="en-GB" smtClean="0"/>
              <a:t>‹#›</a:t>
            </a:fld>
            <a:endParaRPr lang="en-GB"/>
          </a:p>
        </p:txBody>
      </p:sp>
    </p:spTree>
    <p:extLst>
      <p:ext uri="{BB962C8B-B14F-4D97-AF65-F5344CB8AC3E}">
        <p14:creationId xmlns:p14="http://schemas.microsoft.com/office/powerpoint/2010/main" val="307490174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5B524F-06B7-C84E-95F3-52D4974A8E7C}" type="datetimeFigureOut">
              <a:rPr lang="en-GB" smtClean="0"/>
              <a:t>13/05/2025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3E76817-FF19-C646-BD2B-5570A0CCB48C}" type="slidenum">
              <a:rPr lang="en-GB" smtClean="0"/>
              <a:t>‹#›</a:t>
            </a:fld>
            <a:endParaRPr lang="en-GB"/>
          </a:p>
        </p:txBody>
      </p:sp>
    </p:spTree>
    <p:extLst>
      <p:ext uri="{BB962C8B-B14F-4D97-AF65-F5344CB8AC3E}">
        <p14:creationId xmlns:p14="http://schemas.microsoft.com/office/powerpoint/2010/main" val="185433166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2" indent="0">
              <a:buNone/>
              <a:defRPr sz="1400"/>
            </a:lvl2pPr>
            <a:lvl3pPr marL="914363" indent="0">
              <a:buNone/>
              <a:defRPr sz="1200"/>
            </a:lvl3pPr>
            <a:lvl4pPr marL="1371545" indent="0">
              <a:buNone/>
              <a:defRPr sz="1000"/>
            </a:lvl4pPr>
            <a:lvl5pPr marL="1828727" indent="0">
              <a:buNone/>
              <a:defRPr sz="1000"/>
            </a:lvl5pPr>
            <a:lvl6pPr marL="2285909" indent="0">
              <a:buNone/>
              <a:defRPr sz="1000"/>
            </a:lvl6pPr>
            <a:lvl7pPr marL="2743090" indent="0">
              <a:buNone/>
              <a:defRPr sz="1000"/>
            </a:lvl7pPr>
            <a:lvl8pPr marL="3200272" indent="0">
              <a:buNone/>
              <a:defRPr sz="1000"/>
            </a:lvl8pPr>
            <a:lvl9pPr marL="3657454"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EB5B524F-06B7-C84E-95F3-52D4974A8E7C}" type="datetimeFigureOut">
              <a:rPr lang="en-GB" smtClean="0"/>
              <a:t>13/05/2025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E76817-FF19-C646-BD2B-5570A0CCB48C}" type="slidenum">
              <a:rPr lang="en-GB" smtClean="0"/>
              <a:t>‹#›</a:t>
            </a:fld>
            <a:endParaRPr lang="en-GB"/>
          </a:p>
        </p:txBody>
      </p:sp>
    </p:spTree>
    <p:extLst>
      <p:ext uri="{BB962C8B-B14F-4D97-AF65-F5344CB8AC3E}">
        <p14:creationId xmlns:p14="http://schemas.microsoft.com/office/powerpoint/2010/main" val="127820165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2" indent="0">
              <a:buNone/>
              <a:defRPr sz="2800"/>
            </a:lvl2pPr>
            <a:lvl3pPr marL="914363" indent="0">
              <a:buNone/>
              <a:defRPr sz="2400"/>
            </a:lvl3pPr>
            <a:lvl4pPr marL="1371545" indent="0">
              <a:buNone/>
              <a:defRPr sz="2000"/>
            </a:lvl4pPr>
            <a:lvl5pPr marL="1828727" indent="0">
              <a:buNone/>
              <a:defRPr sz="2000"/>
            </a:lvl5pPr>
            <a:lvl6pPr marL="2285909" indent="0">
              <a:buNone/>
              <a:defRPr sz="2000"/>
            </a:lvl6pPr>
            <a:lvl7pPr marL="2743090" indent="0">
              <a:buNone/>
              <a:defRPr sz="2000"/>
            </a:lvl7pPr>
            <a:lvl8pPr marL="3200272" indent="0">
              <a:buNone/>
              <a:defRPr sz="2000"/>
            </a:lvl8pPr>
            <a:lvl9pPr marL="3657454" indent="0">
              <a:buNone/>
              <a:defRPr sz="2000"/>
            </a:lvl9pPr>
          </a:lstStyle>
          <a:p>
            <a:r>
              <a:rPr lang="en-GB"/>
              <a:t>Click icon to add picture</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2" indent="0">
              <a:buNone/>
              <a:defRPr sz="1400"/>
            </a:lvl2pPr>
            <a:lvl3pPr marL="914363" indent="0">
              <a:buNone/>
              <a:defRPr sz="1200"/>
            </a:lvl3pPr>
            <a:lvl4pPr marL="1371545" indent="0">
              <a:buNone/>
              <a:defRPr sz="1000"/>
            </a:lvl4pPr>
            <a:lvl5pPr marL="1828727" indent="0">
              <a:buNone/>
              <a:defRPr sz="1000"/>
            </a:lvl5pPr>
            <a:lvl6pPr marL="2285909" indent="0">
              <a:buNone/>
              <a:defRPr sz="1000"/>
            </a:lvl6pPr>
            <a:lvl7pPr marL="2743090" indent="0">
              <a:buNone/>
              <a:defRPr sz="1000"/>
            </a:lvl7pPr>
            <a:lvl8pPr marL="3200272" indent="0">
              <a:buNone/>
              <a:defRPr sz="1000"/>
            </a:lvl8pPr>
            <a:lvl9pPr marL="3657454"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EB5B524F-06B7-C84E-95F3-52D4974A8E7C}" type="datetimeFigureOut">
              <a:rPr lang="en-GB" smtClean="0"/>
              <a:t>13/05/2025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E76817-FF19-C646-BD2B-5570A0CCB48C}" type="slidenum">
              <a:rPr lang="en-GB" smtClean="0"/>
              <a:t>‹#›</a:t>
            </a:fld>
            <a:endParaRPr lang="en-GB"/>
          </a:p>
        </p:txBody>
      </p:sp>
    </p:spTree>
    <p:extLst>
      <p:ext uri="{BB962C8B-B14F-4D97-AF65-F5344CB8AC3E}">
        <p14:creationId xmlns:p14="http://schemas.microsoft.com/office/powerpoint/2010/main" val="154466011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EB5B524F-06B7-C84E-95F3-52D4974A8E7C}" type="datetimeFigureOut">
              <a:rPr lang="en-GB" smtClean="0"/>
              <a:t>13/05/2025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E76817-FF19-C646-BD2B-5570A0CCB48C}" type="slidenum">
              <a:rPr lang="en-GB" smtClean="0"/>
              <a:t>‹#›</a:t>
            </a:fld>
            <a:endParaRPr lang="en-GB"/>
          </a:p>
        </p:txBody>
      </p:sp>
    </p:spTree>
    <p:extLst>
      <p:ext uri="{BB962C8B-B14F-4D97-AF65-F5344CB8AC3E}">
        <p14:creationId xmlns:p14="http://schemas.microsoft.com/office/powerpoint/2010/main" val="146340313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EB5B524F-06B7-C84E-95F3-52D4974A8E7C}" type="datetimeFigureOut">
              <a:rPr lang="en-GB" smtClean="0"/>
              <a:t>13/05/2025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E76817-FF19-C646-BD2B-5570A0CCB48C}" type="slidenum">
              <a:rPr lang="en-GB" smtClean="0"/>
              <a:t>‹#›</a:t>
            </a:fld>
            <a:endParaRPr lang="en-GB"/>
          </a:p>
        </p:txBody>
      </p:sp>
    </p:spTree>
    <p:extLst>
      <p:ext uri="{BB962C8B-B14F-4D97-AF65-F5344CB8AC3E}">
        <p14:creationId xmlns:p14="http://schemas.microsoft.com/office/powerpoint/2010/main" val="135531423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BBI title sl">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5808133" cy="2387600"/>
          </a:xfrm>
        </p:spPr>
        <p:txBody>
          <a:bodyPr anchor="ctr"/>
          <a:lstStyle>
            <a:lvl1pPr algn="l">
              <a:defRPr sz="6000" b="1" u="none">
                <a:solidFill>
                  <a:schemeClr val="bg1"/>
                </a:solidFill>
              </a:defRPr>
            </a:lvl1pPr>
          </a:lstStyle>
          <a:p>
            <a:r>
              <a:rPr lang="en-US"/>
              <a:t>Click to edit Master title style</a:t>
            </a:r>
            <a:endParaRPr lang="en-GB"/>
          </a:p>
        </p:txBody>
      </p:sp>
      <p:sp>
        <p:nvSpPr>
          <p:cNvPr id="4" name="Date Placeholder 3"/>
          <p:cNvSpPr>
            <a:spLocks noGrp="1"/>
          </p:cNvSpPr>
          <p:nvPr>
            <p:ph type="dt" sz="half" idx="10"/>
          </p:nvPr>
        </p:nvSpPr>
        <p:spPr>
          <a:xfrm>
            <a:off x="1523999" y="4746824"/>
            <a:ext cx="5808133" cy="765703"/>
          </a:xfrm>
          <a:prstGeom prst="rect">
            <a:avLst/>
          </a:prstGeom>
        </p:spPr>
        <p:txBody>
          <a:bodyPr/>
          <a:lstStyle>
            <a:lvl1pPr>
              <a:defRPr sz="3500">
                <a:solidFill>
                  <a:schemeClr val="bg1"/>
                </a:solidFill>
                <a:latin typeface="Gadugi" panose="020B0502040204020203" pitchFamily="34" charset="0"/>
              </a:defRPr>
            </a:lvl1pPr>
          </a:lstStyle>
          <a:p>
            <a:fld id="{24FEF7B2-C60D-442E-A0FF-F3EF87507B56}" type="datetime4">
              <a:rPr lang="en-GB" smtClean="0"/>
              <a:pPr/>
              <a:t>13 May 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5B113E3-32B3-48AE-BAD5-9FD98CF01600}" type="slidenum">
              <a:rPr lang="en-GB" smtClean="0"/>
              <a:t>‹#›</a:t>
            </a:fld>
            <a:endParaRPr lang="en-GB"/>
          </a:p>
        </p:txBody>
      </p:sp>
      <p:pic>
        <p:nvPicPr>
          <p:cNvPr id="11" name="Picture 10" descr="DG_Logo_stack_Red.png"/>
          <p:cNvPicPr>
            <a:picLocks noChangeAspect="1"/>
          </p:cNvPicPr>
          <p:nvPr userDrawn="1"/>
        </p:nvPicPr>
        <p:blipFill>
          <a:blip r:embed="rId3" cstate="email">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tretch>
            <a:fillRect/>
          </a:stretch>
        </p:blipFill>
        <p:spPr>
          <a:xfrm>
            <a:off x="7717893" y="1122363"/>
            <a:ext cx="2950107" cy="2387600"/>
          </a:xfrm>
          <a:prstGeom prst="rect">
            <a:avLst/>
          </a:prstGeom>
        </p:spPr>
      </p:pic>
    </p:spTree>
    <p:extLst>
      <p:ext uri="{BB962C8B-B14F-4D97-AF65-F5344CB8AC3E}">
        <p14:creationId xmlns:p14="http://schemas.microsoft.com/office/powerpoint/2010/main" val="1801920867"/>
      </p:ext>
    </p:extLst>
  </p:cSld>
  <p:clrMapOvr>
    <a:masterClrMapping/>
  </p:clrMapOvr>
  <mc:AlternateContent xmlns:mc="http://schemas.openxmlformats.org/markup-compatibility/2006" xmlns:p14="http://schemas.microsoft.com/office/powerpoint/2010/main">
    <mc:Choice Requires="p14">
      <p:transition>
        <p14:flythrough/>
      </p:transition>
    </mc:Choice>
    <mc:Fallback xmlns="">
      <p:transition>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1_blank tiles at top">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Tw Cen MT" panose="020B0602020104020603" pitchFamily="34" charset="0"/>
                <a:cs typeface="Arial" panose="020B0604020202020204" pitchFamily="34" charset="0"/>
              </a:defRPr>
            </a:lvl1pPr>
            <a:lvl2pPr>
              <a:defRPr>
                <a:latin typeface="Tw Cen MT" panose="020B0602020104020603" pitchFamily="34" charset="0"/>
                <a:cs typeface="Arial" panose="020B0604020202020204" pitchFamily="34" charset="0"/>
              </a:defRPr>
            </a:lvl2pPr>
            <a:lvl3pPr>
              <a:defRPr>
                <a:latin typeface="Tw Cen MT" panose="020B0602020104020603" pitchFamily="34" charset="0"/>
                <a:cs typeface="Arial" panose="020B0604020202020204" pitchFamily="34" charset="0"/>
              </a:defRPr>
            </a:lvl3pPr>
            <a:lvl4pPr>
              <a:defRPr>
                <a:latin typeface="Tw Cen MT" panose="020B0602020104020603" pitchFamily="34" charset="0"/>
                <a:cs typeface="Arial" panose="020B0604020202020204" pitchFamily="34" charset="0"/>
              </a:defRPr>
            </a:lvl4pPr>
            <a:lvl5pPr>
              <a:defRPr>
                <a:latin typeface="Tw Cen MT" panose="020B0602020104020603"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079B3416-C910-7042-903E-EEE17F90BB7A}" type="datetimeFigureOut">
              <a:rPr lang="en-US" smtClean="0"/>
              <a:t>5/13/2025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922DFF-FF34-B049-81F0-69EFF896B73F}" type="slidenum">
              <a:rPr lang="en-US" smtClean="0"/>
              <a:t>‹#›</a:t>
            </a:fld>
            <a:endParaRPr lang="en-US"/>
          </a:p>
        </p:txBody>
      </p:sp>
      <p:sp>
        <p:nvSpPr>
          <p:cNvPr id="9" name="Title 8">
            <a:extLst>
              <a:ext uri="{FF2B5EF4-FFF2-40B4-BE49-F238E27FC236}">
                <a16:creationId xmlns:a16="http://schemas.microsoft.com/office/drawing/2014/main" id="{B779D5C6-CB96-4B9D-BE87-005378C65256}"/>
              </a:ext>
            </a:extLst>
          </p:cNvPr>
          <p:cNvSpPr>
            <a:spLocks noGrp="1"/>
          </p:cNvSpPr>
          <p:nvPr>
            <p:ph type="title"/>
          </p:nvPr>
        </p:nvSpPr>
        <p:spPr>
          <a:xfrm>
            <a:off x="547077" y="5993354"/>
            <a:ext cx="9222154" cy="365124"/>
          </a:xfrm>
          <a:prstGeom prst="rect">
            <a:avLst/>
          </a:prstGeom>
          <a:noFill/>
        </p:spPr>
        <p:txBody>
          <a:bodyPr lIns="0" anchor="ctr"/>
          <a:lstStyle>
            <a:lvl1pPr algn="l">
              <a:defRPr sz="2500" b="0" cap="all" baseline="0">
                <a:solidFill>
                  <a:schemeClr val="bg1">
                    <a:lumMod val="95000"/>
                  </a:schemeClr>
                </a:solidFill>
                <a:latin typeface="Impact" panose="020B0806030902050204" pitchFamily="34" charset="0"/>
                <a:cs typeface="Arial" panose="020B0604020202020204" pitchFamily="34" charset="0"/>
              </a:defRPr>
            </a:lvl1pPr>
          </a:lstStyle>
          <a:p>
            <a:r>
              <a:rPr lang="en-US"/>
              <a:t>Click to edit Master title style</a:t>
            </a:r>
            <a:endParaRPr lang="en-GB"/>
          </a:p>
        </p:txBody>
      </p:sp>
    </p:spTree>
    <p:extLst>
      <p:ext uri="{BB962C8B-B14F-4D97-AF65-F5344CB8AC3E}">
        <p14:creationId xmlns:p14="http://schemas.microsoft.com/office/powerpoint/2010/main" val="3726954784"/>
      </p:ext>
    </p:extLst>
  </p:cSld>
  <p:clrMapOvr>
    <a:masterClrMapping/>
  </p:clrMapOvr>
  <mc:AlternateContent xmlns:mc="http://schemas.openxmlformats.org/markup-compatibility/2006" xmlns:p14="http://schemas.microsoft.com/office/powerpoint/2010/main">
    <mc:Choice Requires="p14">
      <p:transition spd="slow" p14:dur="800">
        <p:fad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C75BC5-D761-5EA6-B8C4-2791E6CD4EBA}"/>
              </a:ext>
            </a:extLst>
          </p:cNvPr>
          <p:cNvSpPr>
            <a:spLocks noGrp="1"/>
          </p:cNvSpPr>
          <p:nvPr>
            <p:ph type="dt" sz="half" idx="10"/>
          </p:nvPr>
        </p:nvSpPr>
        <p:spPr/>
        <p:txBody>
          <a:bodyPr/>
          <a:lstStyle/>
          <a:p>
            <a:fld id="{1E2E3996-2DC3-5A41-8CC4-BA397C55644E}" type="datetimeFigureOut">
              <a:rPr lang="en-GB" smtClean="0"/>
              <a:t>13/05/2025</a:t>
            </a:fld>
            <a:endParaRPr lang="en-GB"/>
          </a:p>
        </p:txBody>
      </p:sp>
      <p:sp>
        <p:nvSpPr>
          <p:cNvPr id="3" name="Footer Placeholder 2">
            <a:extLst>
              <a:ext uri="{FF2B5EF4-FFF2-40B4-BE49-F238E27FC236}">
                <a16:creationId xmlns:a16="http://schemas.microsoft.com/office/drawing/2014/main" id="{059882BA-1C04-584E-BE6A-7EC61882148C}"/>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8B446E55-CD1C-A886-201B-FDFCE3564CDF}"/>
              </a:ext>
            </a:extLst>
          </p:cNvPr>
          <p:cNvSpPr>
            <a:spLocks noGrp="1"/>
          </p:cNvSpPr>
          <p:nvPr>
            <p:ph type="sldNum" sz="quarter" idx="12"/>
          </p:nvPr>
        </p:nvSpPr>
        <p:spPr/>
        <p:txBody>
          <a:bodyPr/>
          <a:lstStyle/>
          <a:p>
            <a:fld id="{4FA1C5F0-2EE6-3D41-A6E4-6801509E7A37}" type="slidenum">
              <a:rPr lang="en-GB" smtClean="0"/>
              <a:t>‹#›</a:t>
            </a:fld>
            <a:endParaRPr lang="en-GB"/>
          </a:p>
        </p:txBody>
      </p:sp>
    </p:spTree>
    <p:extLst>
      <p:ext uri="{BB962C8B-B14F-4D97-AF65-F5344CB8AC3E}">
        <p14:creationId xmlns:p14="http://schemas.microsoft.com/office/powerpoint/2010/main" val="368793105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cSld name="Slide 4 master">
    <p:bg>
      <p:bgPr>
        <a:solidFill>
          <a:srgbClr val="0B324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241829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82" indent="0" algn="ctr">
              <a:buNone/>
              <a:defRPr sz="2000"/>
            </a:lvl2pPr>
            <a:lvl3pPr marL="914363" indent="0" algn="ctr">
              <a:buNone/>
              <a:defRPr sz="1800"/>
            </a:lvl3pPr>
            <a:lvl4pPr marL="1371545" indent="0" algn="ctr">
              <a:buNone/>
              <a:defRPr sz="1600"/>
            </a:lvl4pPr>
            <a:lvl5pPr marL="1828727" indent="0" algn="ctr">
              <a:buNone/>
              <a:defRPr sz="1600"/>
            </a:lvl5pPr>
            <a:lvl6pPr marL="2285909" indent="0" algn="ctr">
              <a:buNone/>
              <a:defRPr sz="1600"/>
            </a:lvl6pPr>
            <a:lvl7pPr marL="2743090" indent="0" algn="ctr">
              <a:buNone/>
              <a:defRPr sz="1600"/>
            </a:lvl7pPr>
            <a:lvl8pPr marL="3200272" indent="0" algn="ctr">
              <a:buNone/>
              <a:defRPr sz="1600"/>
            </a:lvl8pPr>
            <a:lvl9pPr marL="3657454" indent="0" algn="ctr">
              <a:buNone/>
              <a:defRPr sz="1600"/>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EB5B524F-06B7-C84E-95F3-52D4974A8E7C}" type="datetimeFigureOut">
              <a:rPr lang="en-GB" smtClean="0"/>
              <a:t>13/05/2025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E76817-FF19-C646-BD2B-5570A0CCB48C}" type="slidenum">
              <a:rPr lang="en-GB" smtClean="0"/>
              <a:t>‹#›</a:t>
            </a:fld>
            <a:endParaRPr lang="en-GB"/>
          </a:p>
        </p:txBody>
      </p:sp>
    </p:spTree>
    <p:extLst>
      <p:ext uri="{BB962C8B-B14F-4D97-AF65-F5344CB8AC3E}">
        <p14:creationId xmlns:p14="http://schemas.microsoft.com/office/powerpoint/2010/main" val="425211296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EB5B524F-06B7-C84E-95F3-52D4974A8E7C}" type="datetimeFigureOut">
              <a:rPr lang="en-GB" smtClean="0"/>
              <a:t>13/05/2025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E76817-FF19-C646-BD2B-5570A0CCB48C}" type="slidenum">
              <a:rPr lang="en-GB" smtClean="0"/>
              <a:t>‹#›</a:t>
            </a:fld>
            <a:endParaRPr lang="en-GB"/>
          </a:p>
        </p:txBody>
      </p:sp>
    </p:spTree>
    <p:extLst>
      <p:ext uri="{BB962C8B-B14F-4D97-AF65-F5344CB8AC3E}">
        <p14:creationId xmlns:p14="http://schemas.microsoft.com/office/powerpoint/2010/main" val="97743529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182" indent="0">
              <a:buNone/>
              <a:defRPr sz="2000">
                <a:solidFill>
                  <a:schemeClr val="tx1">
                    <a:tint val="75000"/>
                  </a:schemeClr>
                </a:solidFill>
              </a:defRPr>
            </a:lvl2pPr>
            <a:lvl3pPr marL="914363" indent="0">
              <a:buNone/>
              <a:defRPr sz="1800">
                <a:solidFill>
                  <a:schemeClr val="tx1">
                    <a:tint val="75000"/>
                  </a:schemeClr>
                </a:solidFill>
              </a:defRPr>
            </a:lvl3pPr>
            <a:lvl4pPr marL="1371545" indent="0">
              <a:buNone/>
              <a:defRPr sz="1600">
                <a:solidFill>
                  <a:schemeClr val="tx1">
                    <a:tint val="75000"/>
                  </a:schemeClr>
                </a:solidFill>
              </a:defRPr>
            </a:lvl4pPr>
            <a:lvl5pPr marL="1828727" indent="0">
              <a:buNone/>
              <a:defRPr sz="1600">
                <a:solidFill>
                  <a:schemeClr val="tx1">
                    <a:tint val="75000"/>
                  </a:schemeClr>
                </a:solidFill>
              </a:defRPr>
            </a:lvl5pPr>
            <a:lvl6pPr marL="2285909" indent="0">
              <a:buNone/>
              <a:defRPr sz="1600">
                <a:solidFill>
                  <a:schemeClr val="tx1">
                    <a:tint val="75000"/>
                  </a:schemeClr>
                </a:solidFill>
              </a:defRPr>
            </a:lvl6pPr>
            <a:lvl7pPr marL="2743090" indent="0">
              <a:buNone/>
              <a:defRPr sz="1600">
                <a:solidFill>
                  <a:schemeClr val="tx1">
                    <a:tint val="75000"/>
                  </a:schemeClr>
                </a:solidFill>
              </a:defRPr>
            </a:lvl7pPr>
            <a:lvl8pPr marL="3200272" indent="0">
              <a:buNone/>
              <a:defRPr sz="1600">
                <a:solidFill>
                  <a:schemeClr val="tx1">
                    <a:tint val="75000"/>
                  </a:schemeClr>
                </a:solidFill>
              </a:defRPr>
            </a:lvl8pPr>
            <a:lvl9pPr marL="3657454"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EB5B524F-06B7-C84E-95F3-52D4974A8E7C}" type="datetimeFigureOut">
              <a:rPr lang="en-GB" smtClean="0"/>
              <a:t>13/05/2025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E76817-FF19-C646-BD2B-5570A0CCB48C}" type="slidenum">
              <a:rPr lang="en-GB" smtClean="0"/>
              <a:t>‹#›</a:t>
            </a:fld>
            <a:endParaRPr lang="en-GB"/>
          </a:p>
        </p:txBody>
      </p:sp>
    </p:spTree>
    <p:extLst>
      <p:ext uri="{BB962C8B-B14F-4D97-AF65-F5344CB8AC3E}">
        <p14:creationId xmlns:p14="http://schemas.microsoft.com/office/powerpoint/2010/main" val="272357729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EB5B524F-06B7-C84E-95F3-52D4974A8E7C}" type="datetimeFigureOut">
              <a:rPr lang="en-GB" smtClean="0"/>
              <a:t>13/05/2025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E76817-FF19-C646-BD2B-5570A0CCB48C}" type="slidenum">
              <a:rPr lang="en-GB" smtClean="0"/>
              <a:t>‹#›</a:t>
            </a:fld>
            <a:endParaRPr lang="en-GB"/>
          </a:p>
        </p:txBody>
      </p:sp>
    </p:spTree>
    <p:extLst>
      <p:ext uri="{BB962C8B-B14F-4D97-AF65-F5344CB8AC3E}">
        <p14:creationId xmlns:p14="http://schemas.microsoft.com/office/powerpoint/2010/main" val="126787975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EB5B524F-06B7-C84E-95F3-52D4974A8E7C}" type="datetimeFigureOut">
              <a:rPr lang="en-GB" smtClean="0"/>
              <a:t>13/05/2025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3E76817-FF19-C646-BD2B-5570A0CCB48C}" type="slidenum">
              <a:rPr lang="en-GB" smtClean="0"/>
              <a:t>‹#›</a:t>
            </a:fld>
            <a:endParaRPr lang="en-GB"/>
          </a:p>
        </p:txBody>
      </p:sp>
    </p:spTree>
    <p:extLst>
      <p:ext uri="{BB962C8B-B14F-4D97-AF65-F5344CB8AC3E}">
        <p14:creationId xmlns:p14="http://schemas.microsoft.com/office/powerpoint/2010/main" val="109271838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EB5B524F-06B7-C84E-95F3-52D4974A8E7C}" type="datetimeFigureOut">
              <a:rPr lang="en-GB" smtClean="0"/>
              <a:t>13/05/2025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3E76817-FF19-C646-BD2B-5570A0CCB48C}" type="slidenum">
              <a:rPr lang="en-GB" smtClean="0"/>
              <a:t>‹#›</a:t>
            </a:fld>
            <a:endParaRPr lang="en-GB"/>
          </a:p>
        </p:txBody>
      </p:sp>
    </p:spTree>
    <p:extLst>
      <p:ext uri="{BB962C8B-B14F-4D97-AF65-F5344CB8AC3E}">
        <p14:creationId xmlns:p14="http://schemas.microsoft.com/office/powerpoint/2010/main" val="229625856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5B524F-06B7-C84E-95F3-52D4974A8E7C}" type="datetimeFigureOut">
              <a:rPr lang="en-GB" smtClean="0"/>
              <a:t>13/05/2025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3E76817-FF19-C646-BD2B-5570A0CCB48C}" type="slidenum">
              <a:rPr lang="en-GB" smtClean="0"/>
              <a:t>‹#›</a:t>
            </a:fld>
            <a:endParaRPr lang="en-GB"/>
          </a:p>
        </p:txBody>
      </p:sp>
    </p:spTree>
    <p:extLst>
      <p:ext uri="{BB962C8B-B14F-4D97-AF65-F5344CB8AC3E}">
        <p14:creationId xmlns:p14="http://schemas.microsoft.com/office/powerpoint/2010/main" val="337031027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2" indent="0">
              <a:buNone/>
              <a:defRPr sz="1400"/>
            </a:lvl2pPr>
            <a:lvl3pPr marL="914363" indent="0">
              <a:buNone/>
              <a:defRPr sz="1200"/>
            </a:lvl3pPr>
            <a:lvl4pPr marL="1371545" indent="0">
              <a:buNone/>
              <a:defRPr sz="1000"/>
            </a:lvl4pPr>
            <a:lvl5pPr marL="1828727" indent="0">
              <a:buNone/>
              <a:defRPr sz="1000"/>
            </a:lvl5pPr>
            <a:lvl6pPr marL="2285909" indent="0">
              <a:buNone/>
              <a:defRPr sz="1000"/>
            </a:lvl6pPr>
            <a:lvl7pPr marL="2743090" indent="0">
              <a:buNone/>
              <a:defRPr sz="1000"/>
            </a:lvl7pPr>
            <a:lvl8pPr marL="3200272" indent="0">
              <a:buNone/>
              <a:defRPr sz="1000"/>
            </a:lvl8pPr>
            <a:lvl9pPr marL="3657454"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EB5B524F-06B7-C84E-95F3-52D4974A8E7C}" type="datetimeFigureOut">
              <a:rPr lang="en-GB" smtClean="0"/>
              <a:t>13/05/2025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E76817-FF19-C646-BD2B-5570A0CCB48C}" type="slidenum">
              <a:rPr lang="en-GB" smtClean="0"/>
              <a:t>‹#›</a:t>
            </a:fld>
            <a:endParaRPr lang="en-GB"/>
          </a:p>
        </p:txBody>
      </p:sp>
    </p:spTree>
    <p:extLst>
      <p:ext uri="{BB962C8B-B14F-4D97-AF65-F5344CB8AC3E}">
        <p14:creationId xmlns:p14="http://schemas.microsoft.com/office/powerpoint/2010/main" val="358324748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2" indent="0">
              <a:buNone/>
              <a:defRPr sz="2800"/>
            </a:lvl2pPr>
            <a:lvl3pPr marL="914363" indent="0">
              <a:buNone/>
              <a:defRPr sz="2400"/>
            </a:lvl3pPr>
            <a:lvl4pPr marL="1371545" indent="0">
              <a:buNone/>
              <a:defRPr sz="2000"/>
            </a:lvl4pPr>
            <a:lvl5pPr marL="1828727" indent="0">
              <a:buNone/>
              <a:defRPr sz="2000"/>
            </a:lvl5pPr>
            <a:lvl6pPr marL="2285909" indent="0">
              <a:buNone/>
              <a:defRPr sz="2000"/>
            </a:lvl6pPr>
            <a:lvl7pPr marL="2743090" indent="0">
              <a:buNone/>
              <a:defRPr sz="2000"/>
            </a:lvl7pPr>
            <a:lvl8pPr marL="3200272" indent="0">
              <a:buNone/>
              <a:defRPr sz="2000"/>
            </a:lvl8pPr>
            <a:lvl9pPr marL="3657454" indent="0">
              <a:buNone/>
              <a:defRPr sz="2000"/>
            </a:lvl9pPr>
          </a:lstStyle>
          <a:p>
            <a:r>
              <a:rPr lang="en-GB"/>
              <a:t>Click icon to add picture</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2" indent="0">
              <a:buNone/>
              <a:defRPr sz="1400"/>
            </a:lvl2pPr>
            <a:lvl3pPr marL="914363" indent="0">
              <a:buNone/>
              <a:defRPr sz="1200"/>
            </a:lvl3pPr>
            <a:lvl4pPr marL="1371545" indent="0">
              <a:buNone/>
              <a:defRPr sz="1000"/>
            </a:lvl4pPr>
            <a:lvl5pPr marL="1828727" indent="0">
              <a:buNone/>
              <a:defRPr sz="1000"/>
            </a:lvl5pPr>
            <a:lvl6pPr marL="2285909" indent="0">
              <a:buNone/>
              <a:defRPr sz="1000"/>
            </a:lvl6pPr>
            <a:lvl7pPr marL="2743090" indent="0">
              <a:buNone/>
              <a:defRPr sz="1000"/>
            </a:lvl7pPr>
            <a:lvl8pPr marL="3200272" indent="0">
              <a:buNone/>
              <a:defRPr sz="1000"/>
            </a:lvl8pPr>
            <a:lvl9pPr marL="3657454"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EB5B524F-06B7-C84E-95F3-52D4974A8E7C}" type="datetimeFigureOut">
              <a:rPr lang="en-GB" smtClean="0"/>
              <a:t>13/05/2025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E76817-FF19-C646-BD2B-5570A0CCB48C}" type="slidenum">
              <a:rPr lang="en-GB" smtClean="0"/>
              <a:t>‹#›</a:t>
            </a:fld>
            <a:endParaRPr lang="en-GB"/>
          </a:p>
        </p:txBody>
      </p:sp>
    </p:spTree>
    <p:extLst>
      <p:ext uri="{BB962C8B-B14F-4D97-AF65-F5344CB8AC3E}">
        <p14:creationId xmlns:p14="http://schemas.microsoft.com/office/powerpoint/2010/main" val="625584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7D304-FAF8-2F87-DFDC-00F8F55657D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122D09A4-E941-3FBC-8310-15B24AFFFE3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1A4213DE-F13C-77AB-B790-E1960551E6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73BE9C1-DCCD-1BCC-26CA-28B3BC3C7C6C}"/>
              </a:ext>
            </a:extLst>
          </p:cNvPr>
          <p:cNvSpPr>
            <a:spLocks noGrp="1"/>
          </p:cNvSpPr>
          <p:nvPr>
            <p:ph type="dt" sz="half" idx="10"/>
          </p:nvPr>
        </p:nvSpPr>
        <p:spPr/>
        <p:txBody>
          <a:bodyPr/>
          <a:lstStyle/>
          <a:p>
            <a:fld id="{1E2E3996-2DC3-5A41-8CC4-BA397C55644E}" type="datetimeFigureOut">
              <a:rPr lang="en-GB" smtClean="0"/>
              <a:t>13/05/2025</a:t>
            </a:fld>
            <a:endParaRPr lang="en-GB"/>
          </a:p>
        </p:txBody>
      </p:sp>
      <p:sp>
        <p:nvSpPr>
          <p:cNvPr id="6" name="Footer Placeholder 5">
            <a:extLst>
              <a:ext uri="{FF2B5EF4-FFF2-40B4-BE49-F238E27FC236}">
                <a16:creationId xmlns:a16="http://schemas.microsoft.com/office/drawing/2014/main" id="{92A20A61-AC3E-7915-B570-82B27F96745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F0DD63C-0253-6610-11E8-EC04F7592D06}"/>
              </a:ext>
            </a:extLst>
          </p:cNvPr>
          <p:cNvSpPr>
            <a:spLocks noGrp="1"/>
          </p:cNvSpPr>
          <p:nvPr>
            <p:ph type="sldNum" sz="quarter" idx="12"/>
          </p:nvPr>
        </p:nvSpPr>
        <p:spPr/>
        <p:txBody>
          <a:bodyPr/>
          <a:lstStyle/>
          <a:p>
            <a:fld id="{4FA1C5F0-2EE6-3D41-A6E4-6801509E7A37}" type="slidenum">
              <a:rPr lang="en-GB" smtClean="0"/>
              <a:t>‹#›</a:t>
            </a:fld>
            <a:endParaRPr lang="en-GB"/>
          </a:p>
        </p:txBody>
      </p:sp>
    </p:spTree>
    <p:extLst>
      <p:ext uri="{BB962C8B-B14F-4D97-AF65-F5344CB8AC3E}">
        <p14:creationId xmlns:p14="http://schemas.microsoft.com/office/powerpoint/2010/main" val="36824653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EB5B524F-06B7-C84E-95F3-52D4974A8E7C}" type="datetimeFigureOut">
              <a:rPr lang="en-GB" smtClean="0"/>
              <a:t>13/05/2025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E76817-FF19-C646-BD2B-5570A0CCB48C}" type="slidenum">
              <a:rPr lang="en-GB" smtClean="0"/>
              <a:t>‹#›</a:t>
            </a:fld>
            <a:endParaRPr lang="en-GB"/>
          </a:p>
        </p:txBody>
      </p:sp>
    </p:spTree>
    <p:extLst>
      <p:ext uri="{BB962C8B-B14F-4D97-AF65-F5344CB8AC3E}">
        <p14:creationId xmlns:p14="http://schemas.microsoft.com/office/powerpoint/2010/main" val="180643020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EB5B524F-06B7-C84E-95F3-52D4974A8E7C}" type="datetimeFigureOut">
              <a:rPr lang="en-GB" smtClean="0"/>
              <a:t>13/05/2025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E76817-FF19-C646-BD2B-5570A0CCB48C}" type="slidenum">
              <a:rPr lang="en-GB" smtClean="0"/>
              <a:t>‹#›</a:t>
            </a:fld>
            <a:endParaRPr lang="en-GB"/>
          </a:p>
        </p:txBody>
      </p:sp>
    </p:spTree>
    <p:extLst>
      <p:ext uri="{BB962C8B-B14F-4D97-AF65-F5344CB8AC3E}">
        <p14:creationId xmlns:p14="http://schemas.microsoft.com/office/powerpoint/2010/main" val="415998412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BBI title sl">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5808133" cy="2387600"/>
          </a:xfrm>
        </p:spPr>
        <p:txBody>
          <a:bodyPr anchor="ctr"/>
          <a:lstStyle>
            <a:lvl1pPr algn="l">
              <a:defRPr sz="6000" b="1" u="none">
                <a:solidFill>
                  <a:schemeClr val="bg1"/>
                </a:solidFill>
              </a:defRPr>
            </a:lvl1pPr>
          </a:lstStyle>
          <a:p>
            <a:r>
              <a:rPr lang="en-US"/>
              <a:t>Click to edit Master title style</a:t>
            </a:r>
            <a:endParaRPr lang="en-GB"/>
          </a:p>
        </p:txBody>
      </p:sp>
      <p:sp>
        <p:nvSpPr>
          <p:cNvPr id="4" name="Date Placeholder 3"/>
          <p:cNvSpPr>
            <a:spLocks noGrp="1"/>
          </p:cNvSpPr>
          <p:nvPr>
            <p:ph type="dt" sz="half" idx="10"/>
          </p:nvPr>
        </p:nvSpPr>
        <p:spPr>
          <a:xfrm>
            <a:off x="1523999" y="4746824"/>
            <a:ext cx="5808133" cy="765703"/>
          </a:xfrm>
          <a:prstGeom prst="rect">
            <a:avLst/>
          </a:prstGeom>
        </p:spPr>
        <p:txBody>
          <a:bodyPr/>
          <a:lstStyle>
            <a:lvl1pPr>
              <a:defRPr sz="3500">
                <a:solidFill>
                  <a:schemeClr val="bg1"/>
                </a:solidFill>
                <a:latin typeface="Gadugi" panose="020B0502040204020203" pitchFamily="34" charset="0"/>
              </a:defRPr>
            </a:lvl1pPr>
          </a:lstStyle>
          <a:p>
            <a:fld id="{24FEF7B2-C60D-442E-A0FF-F3EF87507B56}" type="datetime4">
              <a:rPr lang="en-GB" smtClean="0"/>
              <a:pPr/>
              <a:t>13 May 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5B113E3-32B3-48AE-BAD5-9FD98CF01600}" type="slidenum">
              <a:rPr lang="en-GB" smtClean="0"/>
              <a:t>‹#›</a:t>
            </a:fld>
            <a:endParaRPr lang="en-GB"/>
          </a:p>
        </p:txBody>
      </p:sp>
      <p:pic>
        <p:nvPicPr>
          <p:cNvPr id="11" name="Picture 10" descr="DG_Logo_stack_Red.png"/>
          <p:cNvPicPr>
            <a:picLocks noChangeAspect="1"/>
          </p:cNvPicPr>
          <p:nvPr userDrawn="1"/>
        </p:nvPicPr>
        <p:blipFill>
          <a:blip r:embed="rId3" cstate="email">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tretch>
            <a:fillRect/>
          </a:stretch>
        </p:blipFill>
        <p:spPr>
          <a:xfrm>
            <a:off x="7717893" y="1122363"/>
            <a:ext cx="2950107" cy="2387600"/>
          </a:xfrm>
          <a:prstGeom prst="rect">
            <a:avLst/>
          </a:prstGeom>
        </p:spPr>
      </p:pic>
    </p:spTree>
    <p:extLst>
      <p:ext uri="{BB962C8B-B14F-4D97-AF65-F5344CB8AC3E}">
        <p14:creationId xmlns:p14="http://schemas.microsoft.com/office/powerpoint/2010/main" val="3836727211"/>
      </p:ext>
    </p:extLst>
  </p:cSld>
  <p:clrMapOvr>
    <a:masterClrMapping/>
  </p:clrMapOvr>
  <mc:AlternateContent xmlns:mc="http://schemas.openxmlformats.org/markup-compatibility/2006" xmlns:p14="http://schemas.microsoft.com/office/powerpoint/2010/main">
    <mc:Choice Requires="p14">
      <p:transition>
        <p14:flythrough/>
      </p:transition>
    </mc:Choice>
    <mc:Fallback xmlns="">
      <p:transition>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1_blank tiles at top">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Tw Cen MT" panose="020B0602020104020603" pitchFamily="34" charset="0"/>
                <a:cs typeface="Arial" panose="020B0604020202020204" pitchFamily="34" charset="0"/>
              </a:defRPr>
            </a:lvl1pPr>
            <a:lvl2pPr>
              <a:defRPr>
                <a:latin typeface="Tw Cen MT" panose="020B0602020104020603" pitchFamily="34" charset="0"/>
                <a:cs typeface="Arial" panose="020B0604020202020204" pitchFamily="34" charset="0"/>
              </a:defRPr>
            </a:lvl2pPr>
            <a:lvl3pPr>
              <a:defRPr>
                <a:latin typeface="Tw Cen MT" panose="020B0602020104020603" pitchFamily="34" charset="0"/>
                <a:cs typeface="Arial" panose="020B0604020202020204" pitchFamily="34" charset="0"/>
              </a:defRPr>
            </a:lvl3pPr>
            <a:lvl4pPr>
              <a:defRPr>
                <a:latin typeface="Tw Cen MT" panose="020B0602020104020603" pitchFamily="34" charset="0"/>
                <a:cs typeface="Arial" panose="020B0604020202020204" pitchFamily="34" charset="0"/>
              </a:defRPr>
            </a:lvl4pPr>
            <a:lvl5pPr>
              <a:defRPr>
                <a:latin typeface="Tw Cen MT" panose="020B0602020104020603"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079B3416-C910-7042-903E-EEE17F90BB7A}" type="datetimeFigureOut">
              <a:rPr lang="en-US" smtClean="0"/>
              <a:t>5/13/2025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922DFF-FF34-B049-81F0-69EFF896B73F}" type="slidenum">
              <a:rPr lang="en-US" smtClean="0"/>
              <a:t>‹#›</a:t>
            </a:fld>
            <a:endParaRPr lang="en-US"/>
          </a:p>
        </p:txBody>
      </p:sp>
      <p:sp>
        <p:nvSpPr>
          <p:cNvPr id="9" name="Title 8">
            <a:extLst>
              <a:ext uri="{FF2B5EF4-FFF2-40B4-BE49-F238E27FC236}">
                <a16:creationId xmlns:a16="http://schemas.microsoft.com/office/drawing/2014/main" id="{B779D5C6-CB96-4B9D-BE87-005378C65256}"/>
              </a:ext>
            </a:extLst>
          </p:cNvPr>
          <p:cNvSpPr>
            <a:spLocks noGrp="1"/>
          </p:cNvSpPr>
          <p:nvPr>
            <p:ph type="title"/>
          </p:nvPr>
        </p:nvSpPr>
        <p:spPr>
          <a:xfrm>
            <a:off x="547077" y="5993354"/>
            <a:ext cx="9222154" cy="365124"/>
          </a:xfrm>
          <a:prstGeom prst="rect">
            <a:avLst/>
          </a:prstGeom>
          <a:noFill/>
        </p:spPr>
        <p:txBody>
          <a:bodyPr lIns="0" anchor="ctr"/>
          <a:lstStyle>
            <a:lvl1pPr algn="l">
              <a:defRPr sz="2500" b="0" cap="all" baseline="0">
                <a:solidFill>
                  <a:schemeClr val="bg1">
                    <a:lumMod val="95000"/>
                  </a:schemeClr>
                </a:solidFill>
                <a:latin typeface="Impact" panose="020B0806030902050204" pitchFamily="34" charset="0"/>
                <a:cs typeface="Arial" panose="020B0604020202020204" pitchFamily="34" charset="0"/>
              </a:defRPr>
            </a:lvl1pPr>
          </a:lstStyle>
          <a:p>
            <a:r>
              <a:rPr lang="en-US"/>
              <a:t>Click to edit Master title style</a:t>
            </a:r>
            <a:endParaRPr lang="en-GB"/>
          </a:p>
        </p:txBody>
      </p:sp>
    </p:spTree>
    <p:extLst>
      <p:ext uri="{BB962C8B-B14F-4D97-AF65-F5344CB8AC3E}">
        <p14:creationId xmlns:p14="http://schemas.microsoft.com/office/powerpoint/2010/main" val="4255169351"/>
      </p:ext>
    </p:extLst>
  </p:cSld>
  <p:clrMapOvr>
    <a:masterClrMapping/>
  </p:clrMapOvr>
  <mc:AlternateContent xmlns:mc="http://schemas.openxmlformats.org/markup-compatibility/2006" xmlns:p14="http://schemas.microsoft.com/office/powerpoint/2010/main">
    <mc:Choice Requires="p14">
      <p:transition spd="slow" p14:dur="800">
        <p:fade/>
      </p:transition>
    </mc:Choice>
    <mc:Fallback xmlns="">
      <p:transition spd="slow">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cSld name="Slide 4 master">
    <p:bg>
      <p:bgPr>
        <a:solidFill>
          <a:srgbClr val="12324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94485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A4EDA-69A7-F013-C335-A350201BD238}"/>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DDBCCA1C-6378-8D98-CC52-A25D87F82E0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D28A3AB-D2DD-8622-F646-1FFDBF4062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CE79DA8-4749-A693-8848-8B97A6A061BC}"/>
              </a:ext>
            </a:extLst>
          </p:cNvPr>
          <p:cNvSpPr>
            <a:spLocks noGrp="1"/>
          </p:cNvSpPr>
          <p:nvPr>
            <p:ph type="dt" sz="half" idx="10"/>
          </p:nvPr>
        </p:nvSpPr>
        <p:spPr/>
        <p:txBody>
          <a:bodyPr/>
          <a:lstStyle/>
          <a:p>
            <a:fld id="{1E2E3996-2DC3-5A41-8CC4-BA397C55644E}" type="datetimeFigureOut">
              <a:rPr lang="en-GB" smtClean="0"/>
              <a:t>13/05/2025</a:t>
            </a:fld>
            <a:endParaRPr lang="en-GB"/>
          </a:p>
        </p:txBody>
      </p:sp>
      <p:sp>
        <p:nvSpPr>
          <p:cNvPr id="6" name="Footer Placeholder 5">
            <a:extLst>
              <a:ext uri="{FF2B5EF4-FFF2-40B4-BE49-F238E27FC236}">
                <a16:creationId xmlns:a16="http://schemas.microsoft.com/office/drawing/2014/main" id="{7483B1A8-AC56-B86B-E1E3-87604DD64FA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B8C0553-C57C-D282-BEFF-AD3BFFD68997}"/>
              </a:ext>
            </a:extLst>
          </p:cNvPr>
          <p:cNvSpPr>
            <a:spLocks noGrp="1"/>
          </p:cNvSpPr>
          <p:nvPr>
            <p:ph type="sldNum" sz="quarter" idx="12"/>
          </p:nvPr>
        </p:nvSpPr>
        <p:spPr/>
        <p:txBody>
          <a:bodyPr/>
          <a:lstStyle/>
          <a:p>
            <a:fld id="{4FA1C5F0-2EE6-3D41-A6E4-6801509E7A37}" type="slidenum">
              <a:rPr lang="en-GB" smtClean="0"/>
              <a:t>‹#›</a:t>
            </a:fld>
            <a:endParaRPr lang="en-GB"/>
          </a:p>
        </p:txBody>
      </p:sp>
    </p:spTree>
    <p:extLst>
      <p:ext uri="{BB962C8B-B14F-4D97-AF65-F5344CB8AC3E}">
        <p14:creationId xmlns:p14="http://schemas.microsoft.com/office/powerpoint/2010/main" val="30015859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0.xml"/><Relationship Id="rId13" Type="http://schemas.openxmlformats.org/officeDocument/2006/relationships/slideLayout" Target="../slideLayouts/slideLayout270.xml"/><Relationship Id="rId3" Type="http://schemas.openxmlformats.org/officeDocument/2006/relationships/slideLayout" Target="../slideLayouts/slideLayout170.xml"/><Relationship Id="rId7" Type="http://schemas.openxmlformats.org/officeDocument/2006/relationships/slideLayout" Target="../slideLayouts/slideLayout210.xml"/><Relationship Id="rId12" Type="http://schemas.openxmlformats.org/officeDocument/2006/relationships/slideLayout" Target="../slideLayouts/slideLayout260.xml"/><Relationship Id="rId2" Type="http://schemas.openxmlformats.org/officeDocument/2006/relationships/slideLayout" Target="../slideLayouts/slideLayout160.xml"/><Relationship Id="rId1" Type="http://schemas.openxmlformats.org/officeDocument/2006/relationships/slideLayout" Target="../slideLayouts/slideLayout150.xml"/><Relationship Id="rId6" Type="http://schemas.openxmlformats.org/officeDocument/2006/relationships/slideLayout" Target="../slideLayouts/slideLayout200.xml"/><Relationship Id="rId11" Type="http://schemas.openxmlformats.org/officeDocument/2006/relationships/slideLayout" Target="../slideLayouts/slideLayout250.xml"/><Relationship Id="rId5" Type="http://schemas.openxmlformats.org/officeDocument/2006/relationships/slideLayout" Target="../slideLayouts/slideLayout190.xml"/><Relationship Id="rId10" Type="http://schemas.openxmlformats.org/officeDocument/2006/relationships/slideLayout" Target="../slideLayouts/slideLayout240.xml"/><Relationship Id="rId4" Type="http://schemas.openxmlformats.org/officeDocument/2006/relationships/slideLayout" Target="../slideLayouts/slideLayout180.xml"/><Relationship Id="rId9" Type="http://schemas.openxmlformats.org/officeDocument/2006/relationships/slideLayout" Target="../slideLayouts/slideLayout230.xml"/><Relationship Id="rId14" Type="http://schemas.openxmlformats.org/officeDocument/2006/relationships/theme" Target="../theme/theme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theme" Target="../theme/theme4.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theme" Target="../theme/theme5.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5" Type="http://schemas.openxmlformats.org/officeDocument/2006/relationships/theme" Target="../theme/theme6.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slideLayout" Target="../slideLayouts/slideLayout8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E36AD21-5DB5-6CF9-AFDF-F16D3DA2FC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7B315F54-9764-8F93-AAF6-A9F6A24EC2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1E833126-D0CE-58B3-CE7F-028788EF593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E2E3996-2DC3-5A41-8CC4-BA397C55644E}" type="datetimeFigureOut">
              <a:rPr lang="en-GB" smtClean="0"/>
              <a:t>13/05/2025</a:t>
            </a:fld>
            <a:endParaRPr lang="en-GB"/>
          </a:p>
        </p:txBody>
      </p:sp>
      <p:sp>
        <p:nvSpPr>
          <p:cNvPr id="5" name="Footer Placeholder 4">
            <a:extLst>
              <a:ext uri="{FF2B5EF4-FFF2-40B4-BE49-F238E27FC236}">
                <a16:creationId xmlns:a16="http://schemas.microsoft.com/office/drawing/2014/main" id="{E88462F1-66D3-DC51-27FA-ADBD3A97F33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F14A1E09-6886-5C55-0758-50226416126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FA1C5F0-2EE6-3D41-A6E4-6801509E7A37}" type="slidenum">
              <a:rPr lang="en-GB" smtClean="0"/>
              <a:t>‹#›</a:t>
            </a:fld>
            <a:endParaRPr lang="en-GB"/>
          </a:p>
        </p:txBody>
      </p:sp>
    </p:spTree>
    <p:extLst>
      <p:ext uri="{BB962C8B-B14F-4D97-AF65-F5344CB8AC3E}">
        <p14:creationId xmlns:p14="http://schemas.microsoft.com/office/powerpoint/2010/main" val="4284615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92" r:id="rId13"/>
    <p:sldLayoutId id="214748378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115078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Lst>
  <p:hf sldNum="0" hdr="0" ftr="0" dt="0"/>
  <p:txStyles>
    <p:titleStyle>
      <a:lvl1pPr algn="ctr" defTabSz="761970" rtl="0" eaLnBrk="1" latinLnBrk="0" hangingPunct="1">
        <a:spcBef>
          <a:spcPct val="0"/>
        </a:spcBef>
        <a:buNone/>
        <a:defRPr sz="3667" kern="1200">
          <a:solidFill>
            <a:schemeClr val="tx1"/>
          </a:solidFill>
          <a:latin typeface="+mj-lt"/>
          <a:ea typeface="+mj-ea"/>
          <a:cs typeface="+mj-cs"/>
        </a:defRPr>
      </a:lvl1pPr>
    </p:titleStyle>
    <p:bodyStyle>
      <a:lvl1pPr marL="285739" indent="-285739" algn="l" defTabSz="761970" rtl="0" eaLnBrk="1" latinLnBrk="0" hangingPunct="1">
        <a:spcBef>
          <a:spcPct val="20000"/>
        </a:spcBef>
        <a:buFont typeface="Arial" pitchFamily="34" charset="0"/>
        <a:buChar char="•"/>
        <a:defRPr sz="2667" kern="1200">
          <a:solidFill>
            <a:schemeClr val="tx1"/>
          </a:solidFill>
          <a:latin typeface="+mn-lt"/>
          <a:ea typeface="+mn-ea"/>
          <a:cs typeface="+mn-cs"/>
        </a:defRPr>
      </a:lvl1pPr>
      <a:lvl2pPr marL="619100" indent="-238115" algn="l" defTabSz="761970" rtl="0" eaLnBrk="1" latinLnBrk="0" hangingPunct="1">
        <a:spcBef>
          <a:spcPct val="20000"/>
        </a:spcBef>
        <a:buFont typeface="Arial" pitchFamily="34" charset="0"/>
        <a:buChar char="–"/>
        <a:defRPr sz="2333" kern="1200">
          <a:solidFill>
            <a:schemeClr val="tx1"/>
          </a:solidFill>
          <a:latin typeface="+mn-lt"/>
          <a:ea typeface="+mn-ea"/>
          <a:cs typeface="+mn-cs"/>
        </a:defRPr>
      </a:lvl2pPr>
      <a:lvl3pPr marL="952462" indent="-190492" algn="l" defTabSz="76197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333447"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4pPr>
      <a:lvl5pPr marL="1714431"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5pPr>
      <a:lvl6pPr marL="2095416"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6pPr>
      <a:lvl7pPr marL="2476401"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7pPr>
      <a:lvl8pPr marL="2857386"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8pPr>
      <a:lvl9pPr marL="3238370"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9pPr>
    </p:bodyStyle>
    <p:other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115078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Lst>
  <p:hf sldNum="0" hdr="0" ftr="0" dt="0"/>
  <p:txStyles>
    <p:titleStyle>
      <a:lvl1pPr algn="ctr" defTabSz="761970" rtl="0" eaLnBrk="1" latinLnBrk="0" hangingPunct="1">
        <a:spcBef>
          <a:spcPct val="0"/>
        </a:spcBef>
        <a:buNone/>
        <a:defRPr sz="3667" kern="1200">
          <a:solidFill>
            <a:schemeClr val="tx1"/>
          </a:solidFill>
          <a:latin typeface="+mj-lt"/>
          <a:ea typeface="+mj-ea"/>
          <a:cs typeface="+mj-cs"/>
        </a:defRPr>
      </a:lvl1pPr>
    </p:titleStyle>
    <p:bodyStyle>
      <a:lvl1pPr marL="285739" indent="-285739" algn="l" defTabSz="761970" rtl="0" eaLnBrk="1" latinLnBrk="0" hangingPunct="1">
        <a:spcBef>
          <a:spcPct val="20000"/>
        </a:spcBef>
        <a:buFont typeface="Arial" pitchFamily="34" charset="0"/>
        <a:buChar char="•"/>
        <a:defRPr sz="2667" kern="1200">
          <a:solidFill>
            <a:schemeClr val="tx1"/>
          </a:solidFill>
          <a:latin typeface="+mn-lt"/>
          <a:ea typeface="+mn-ea"/>
          <a:cs typeface="+mn-cs"/>
        </a:defRPr>
      </a:lvl1pPr>
      <a:lvl2pPr marL="619100" indent="-238115" algn="l" defTabSz="761970" rtl="0" eaLnBrk="1" latinLnBrk="0" hangingPunct="1">
        <a:spcBef>
          <a:spcPct val="20000"/>
        </a:spcBef>
        <a:buFont typeface="Arial" pitchFamily="34" charset="0"/>
        <a:buChar char="–"/>
        <a:defRPr sz="2333" kern="1200">
          <a:solidFill>
            <a:schemeClr val="tx1"/>
          </a:solidFill>
          <a:latin typeface="+mn-lt"/>
          <a:ea typeface="+mn-ea"/>
          <a:cs typeface="+mn-cs"/>
        </a:defRPr>
      </a:lvl2pPr>
      <a:lvl3pPr marL="952462" indent="-190492" algn="l" defTabSz="76197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333447"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4pPr>
      <a:lvl5pPr marL="1714431"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5pPr>
      <a:lvl6pPr marL="2095416"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6pPr>
      <a:lvl7pPr marL="2476401"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7pPr>
      <a:lvl8pPr marL="2857386"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8pPr>
      <a:lvl9pPr marL="3238370"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9pPr>
    </p:bodyStyle>
    <p:other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5B524F-06B7-C84E-95F3-52D4974A8E7C}" type="datetimeFigureOut">
              <a:rPr lang="en-GB" smtClean="0"/>
              <a:t>13/05/2025</a:t>
            </a:fld>
            <a:endParaRPr lang="en-GB"/>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E76817-FF19-C646-BD2B-5570A0CCB48C}" type="slidenum">
              <a:rPr lang="en-GB" smtClean="0"/>
              <a:t>‹#›</a:t>
            </a:fld>
            <a:endParaRPr lang="en-GB"/>
          </a:p>
        </p:txBody>
      </p:sp>
    </p:spTree>
    <p:extLst>
      <p:ext uri="{BB962C8B-B14F-4D97-AF65-F5344CB8AC3E}">
        <p14:creationId xmlns:p14="http://schemas.microsoft.com/office/powerpoint/2010/main" val="1988354187"/>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Lst>
  <p:txStyles>
    <p:titleStyle>
      <a:lvl1pPr algn="l" defTabSz="91436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1" indent="-228591" algn="l" defTabSz="91436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73" indent="-228591" algn="l" defTabSz="91436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54" indent="-228591" algn="l" defTabSz="91436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36"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18"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99"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81"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63"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45"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A7DEE5E-94A6-3363-3CE9-5882C29CEC4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6FC7D1D9-3B68-58F1-F988-621A0011E7A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6B565F99-7D11-A2BC-7776-39B61CCDEA91}"/>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5B524F-06B7-C84E-95F3-52D4974A8E7C}" type="datetimeFigureOut">
              <a:rPr lang="en-GB" smtClean="0"/>
              <a:t>13/05/2025</a:t>
            </a:fld>
            <a:endParaRPr lang="en-GB"/>
          </a:p>
        </p:txBody>
      </p:sp>
      <p:sp>
        <p:nvSpPr>
          <p:cNvPr id="5" name="Footer Placeholder 4">
            <a:extLst>
              <a:ext uri="{FF2B5EF4-FFF2-40B4-BE49-F238E27FC236}">
                <a16:creationId xmlns:a16="http://schemas.microsoft.com/office/drawing/2014/main" id="{B619F6BF-03F0-DAD1-FDC1-22ED4640E55D}"/>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1C84DE1-4870-2F54-08F8-5FB016ABB34E}"/>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E76817-FF19-C646-BD2B-5570A0CCB48C}" type="slidenum">
              <a:rPr lang="en-GB" smtClean="0"/>
              <a:t>‹#›</a:t>
            </a:fld>
            <a:endParaRPr lang="en-GB"/>
          </a:p>
        </p:txBody>
      </p:sp>
    </p:spTree>
    <p:extLst>
      <p:ext uri="{BB962C8B-B14F-4D97-AF65-F5344CB8AC3E}">
        <p14:creationId xmlns:p14="http://schemas.microsoft.com/office/powerpoint/2010/main" val="2808620276"/>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30" r:id="rId14"/>
    <p:sldLayoutId id="2147483731" r:id="rId15"/>
    <p:sldLayoutId id="2147483732" r:id="rId16"/>
  </p:sldLayoutIdLst>
  <p:txStyles>
    <p:titleStyle>
      <a:lvl1pPr algn="l" defTabSz="91436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1" indent="-228591" algn="l" defTabSz="91436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73" indent="-228591" algn="l" defTabSz="91436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54" indent="-228591" algn="l" defTabSz="91436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36"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18"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99"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81"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63"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45"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5B524F-06B7-C84E-95F3-52D4974A8E7C}" type="datetimeFigureOut">
              <a:rPr lang="en-GB" smtClean="0"/>
              <a:t>13/05/2025</a:t>
            </a:fld>
            <a:endParaRPr lang="en-GB"/>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E76817-FF19-C646-BD2B-5570A0CCB48C}" type="slidenum">
              <a:rPr lang="en-GB" smtClean="0"/>
              <a:t>‹#›</a:t>
            </a:fld>
            <a:endParaRPr lang="en-GB"/>
          </a:p>
        </p:txBody>
      </p:sp>
    </p:spTree>
    <p:extLst>
      <p:ext uri="{BB962C8B-B14F-4D97-AF65-F5344CB8AC3E}">
        <p14:creationId xmlns:p14="http://schemas.microsoft.com/office/powerpoint/2010/main" val="2932833645"/>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 id="2147483747" r:id="rId13"/>
    <p:sldLayoutId id="2147483748" r:id="rId14"/>
  </p:sldLayoutIdLst>
  <p:txStyles>
    <p:titleStyle>
      <a:lvl1pPr algn="l" defTabSz="91436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1" indent="-228591" algn="l" defTabSz="91436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73" indent="-228591" algn="l" defTabSz="91436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54" indent="-228591" algn="l" defTabSz="91436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36"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18"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99"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81"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63"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45"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5B524F-06B7-C84E-95F3-52D4974A8E7C}" type="datetimeFigureOut">
              <a:rPr lang="en-GB" smtClean="0"/>
              <a:t>13/05/2025</a:t>
            </a:fld>
            <a:endParaRPr lang="en-GB"/>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E76817-FF19-C646-BD2B-5570A0CCB48C}" type="slidenum">
              <a:rPr lang="en-GB" smtClean="0"/>
              <a:t>‹#›</a:t>
            </a:fld>
            <a:endParaRPr lang="en-GB"/>
          </a:p>
        </p:txBody>
      </p:sp>
    </p:spTree>
    <p:extLst>
      <p:ext uri="{BB962C8B-B14F-4D97-AF65-F5344CB8AC3E}">
        <p14:creationId xmlns:p14="http://schemas.microsoft.com/office/powerpoint/2010/main" val="1118108400"/>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 id="2147483795" r:id="rId12"/>
    <p:sldLayoutId id="2147483796" r:id="rId13"/>
    <p:sldLayoutId id="2147483797" r:id="rId14"/>
  </p:sldLayoutIdLst>
  <p:txStyles>
    <p:titleStyle>
      <a:lvl1pPr algn="l" defTabSz="91436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1" indent="-228591" algn="l" defTabSz="91436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73" indent="-228591" algn="l" defTabSz="91436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54" indent="-228591" algn="l" defTabSz="91436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36"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18"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99"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81"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63"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45"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microsoft.com/office/2007/relationships/hdphoto" Target="../media/hdphoto2.wdp"/><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17.xml"/><Relationship Id="rId5" Type="http://schemas.openxmlformats.org/officeDocument/2006/relationships/slide" Target="slide10.xml"/><Relationship Id="rId4" Type="http://schemas.openxmlformats.org/officeDocument/2006/relationships/hyperlink" Target="https://www.flickr.com/photos/john_fielding/8658121105" TargetMode="External"/></Relationships>
</file>

<file path=ppt/slides/_rels/slide100.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266.svg"/><Relationship Id="rId2" Type="http://schemas.openxmlformats.org/officeDocument/2006/relationships/notesSlide" Target="../notesSlides/notesSlide81.xml"/><Relationship Id="rId1" Type="http://schemas.openxmlformats.org/officeDocument/2006/relationships/slideLayout" Target="../slideLayouts/slideLayout54.xml"/><Relationship Id="rId6" Type="http://schemas.openxmlformats.org/officeDocument/2006/relationships/image" Target="../media/image265.png"/><Relationship Id="rId5" Type="http://schemas.openxmlformats.org/officeDocument/2006/relationships/image" Target="../media/image153.png"/><Relationship Id="rId4" Type="http://schemas.openxmlformats.org/officeDocument/2006/relationships/hyperlink" Target="https://www.flickr.com/photos/john_fielding/8658121105" TargetMode="External"/></Relationships>
</file>

<file path=ppt/slides/_rels/slide10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82.xml"/><Relationship Id="rId1" Type="http://schemas.openxmlformats.org/officeDocument/2006/relationships/slideLayout" Target="../slideLayouts/slideLayout54.xml"/><Relationship Id="rId6" Type="http://schemas.openxmlformats.org/officeDocument/2006/relationships/image" Target="../media/image266.svg"/><Relationship Id="rId5" Type="http://schemas.openxmlformats.org/officeDocument/2006/relationships/image" Target="../media/image265.png"/><Relationship Id="rId4" Type="http://schemas.openxmlformats.org/officeDocument/2006/relationships/hyperlink" Target="https://www.flickr.com/photos/john_fielding/8658121105" TargetMode="External"/></Relationships>
</file>

<file path=ppt/slides/_rels/slide102.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7.jpeg"/><Relationship Id="rId2" Type="http://schemas.openxmlformats.org/officeDocument/2006/relationships/notesSlide" Target="../notesSlides/notesSlide83.xml"/><Relationship Id="rId1" Type="http://schemas.openxmlformats.org/officeDocument/2006/relationships/slideLayout" Target="../slideLayouts/slideLayout55.xml"/><Relationship Id="rId6" Type="http://schemas.openxmlformats.org/officeDocument/2006/relationships/image" Target="../media/image16.png"/><Relationship Id="rId5" Type="http://schemas.openxmlformats.org/officeDocument/2006/relationships/hyperlink" Target="https://www.flickr.com/photos/john_fielding/8658121105" TargetMode="External"/><Relationship Id="rId4" Type="http://schemas.openxmlformats.org/officeDocument/2006/relationships/image" Target="../media/image45.jpeg"/></Relationships>
</file>

<file path=ppt/slides/_rels/slide103.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303.png"/><Relationship Id="rId7" Type="http://schemas.openxmlformats.org/officeDocument/2006/relationships/image" Target="../media/image307.png"/><Relationship Id="rId2" Type="http://schemas.openxmlformats.org/officeDocument/2006/relationships/notesSlide" Target="../notesSlides/notesSlide84.xml"/><Relationship Id="rId1" Type="http://schemas.openxmlformats.org/officeDocument/2006/relationships/slideLayout" Target="../slideLayouts/slideLayout55.xml"/><Relationship Id="rId6" Type="http://schemas.openxmlformats.org/officeDocument/2006/relationships/image" Target="../media/image306.png"/><Relationship Id="rId5" Type="http://schemas.openxmlformats.org/officeDocument/2006/relationships/image" Target="../media/image305.jpeg"/><Relationship Id="rId10" Type="http://schemas.openxmlformats.org/officeDocument/2006/relationships/image" Target="../media/image308.jpeg"/><Relationship Id="rId4" Type="http://schemas.openxmlformats.org/officeDocument/2006/relationships/image" Target="../media/image304.png"/><Relationship Id="rId9" Type="http://schemas.openxmlformats.org/officeDocument/2006/relationships/hyperlink" Target="https://www.flickr.com/photos/john_fielding/8658121105" TargetMode="External"/></Relationships>
</file>

<file path=ppt/slides/_rels/slide10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85.xml"/><Relationship Id="rId1" Type="http://schemas.openxmlformats.org/officeDocument/2006/relationships/slideLayout" Target="../slideLayouts/slideLayout55.xml"/><Relationship Id="rId4" Type="http://schemas.openxmlformats.org/officeDocument/2006/relationships/hyperlink" Target="https://www.flickr.com/photos/john_fielding/8658121105" TargetMode="External"/></Relationships>
</file>

<file path=ppt/slides/_rels/slide105.xml.rels><?xml version="1.0" encoding="UTF-8" standalone="yes"?>
<Relationships xmlns="http://schemas.openxmlformats.org/package/2006/relationships"><Relationship Id="rId8" Type="http://schemas.openxmlformats.org/officeDocument/2006/relationships/image" Target="../media/image291.svg"/><Relationship Id="rId3" Type="http://schemas.openxmlformats.org/officeDocument/2006/relationships/image" Target="../media/image265.png"/><Relationship Id="rId7" Type="http://schemas.openxmlformats.org/officeDocument/2006/relationships/image" Target="../media/image290.png"/><Relationship Id="rId2" Type="http://schemas.openxmlformats.org/officeDocument/2006/relationships/notesSlide" Target="../notesSlides/notesSlide86.xml"/><Relationship Id="rId1" Type="http://schemas.openxmlformats.org/officeDocument/2006/relationships/slideLayout" Target="../slideLayouts/slideLayout42.xml"/><Relationship Id="rId6" Type="http://schemas.openxmlformats.org/officeDocument/2006/relationships/image" Target="../media/image296.svg"/><Relationship Id="rId5" Type="http://schemas.openxmlformats.org/officeDocument/2006/relationships/image" Target="../media/image295.png"/><Relationship Id="rId4" Type="http://schemas.openxmlformats.org/officeDocument/2006/relationships/image" Target="../media/image266.svg"/></Relationships>
</file>

<file path=ppt/slides/_rels/slide106.xml.rels><?xml version="1.0" encoding="UTF-8" standalone="yes"?>
<Relationships xmlns="http://schemas.openxmlformats.org/package/2006/relationships"><Relationship Id="rId8" Type="http://schemas.openxmlformats.org/officeDocument/2006/relationships/image" Target="../media/image312.svg"/><Relationship Id="rId3" Type="http://schemas.openxmlformats.org/officeDocument/2006/relationships/image" Target="../media/image18.jpeg"/><Relationship Id="rId7" Type="http://schemas.openxmlformats.org/officeDocument/2006/relationships/image" Target="../media/image311.png"/><Relationship Id="rId2" Type="http://schemas.openxmlformats.org/officeDocument/2006/relationships/notesSlide" Target="../notesSlides/notesSlide87.xml"/><Relationship Id="rId1" Type="http://schemas.openxmlformats.org/officeDocument/2006/relationships/slideLayout" Target="../slideLayouts/slideLayout42.xml"/><Relationship Id="rId6" Type="http://schemas.openxmlformats.org/officeDocument/2006/relationships/image" Target="../media/image310.svg"/><Relationship Id="rId5" Type="http://schemas.openxmlformats.org/officeDocument/2006/relationships/image" Target="../media/image309.png"/><Relationship Id="rId4" Type="http://schemas.openxmlformats.org/officeDocument/2006/relationships/hyperlink" Target="https://www.flickr.com/photos/john_fielding/8658121105" TargetMode="Externa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17.xml"/><Relationship Id="rId5" Type="http://schemas.openxmlformats.org/officeDocument/2006/relationships/slide" Target="slide10.xml"/><Relationship Id="rId4" Type="http://schemas.openxmlformats.org/officeDocument/2006/relationships/hyperlink" Target="https://www.flickr.com/photos/john_fielding/8658121105"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17.xml"/><Relationship Id="rId5" Type="http://schemas.openxmlformats.org/officeDocument/2006/relationships/slide" Target="slide10.xml"/><Relationship Id="rId4" Type="http://schemas.openxmlformats.org/officeDocument/2006/relationships/hyperlink" Target="https://www.flickr.com/photos/john_fielding/8658121105"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8.png"/><Relationship Id="rId3" Type="http://schemas.openxmlformats.org/officeDocument/2006/relationships/image" Target="../media/image20.png"/><Relationship Id="rId7" Type="http://schemas.openxmlformats.org/officeDocument/2006/relationships/image" Target="../media/image23.png"/><Relationship Id="rId12" Type="http://schemas.openxmlformats.org/officeDocument/2006/relationships/image" Target="../media/image27.png"/><Relationship Id="rId17" Type="http://schemas.openxmlformats.org/officeDocument/2006/relationships/slide" Target="slide10.xml"/><Relationship Id="rId2" Type="http://schemas.openxmlformats.org/officeDocument/2006/relationships/notesSlide" Target="../notesSlides/notesSlide8.xml"/><Relationship Id="rId16" Type="http://schemas.openxmlformats.org/officeDocument/2006/relationships/image" Target="../media/image31.svg"/><Relationship Id="rId1" Type="http://schemas.openxmlformats.org/officeDocument/2006/relationships/slideLayout" Target="../slideLayouts/slideLayout18.xml"/><Relationship Id="rId6" Type="http://schemas.openxmlformats.org/officeDocument/2006/relationships/image" Target="../media/image22.png"/><Relationship Id="rId11" Type="http://schemas.openxmlformats.org/officeDocument/2006/relationships/image" Target="../media/image26.svg"/><Relationship Id="rId5" Type="http://schemas.microsoft.com/office/2007/relationships/hdphoto" Target="../media/hdphoto4.wdp"/><Relationship Id="rId15" Type="http://schemas.openxmlformats.org/officeDocument/2006/relationships/image" Target="../media/image30.png"/><Relationship Id="rId10" Type="http://schemas.openxmlformats.org/officeDocument/2006/relationships/image" Target="../media/image25.png"/><Relationship Id="rId4" Type="http://schemas.openxmlformats.org/officeDocument/2006/relationships/image" Target="../media/image21.png"/><Relationship Id="rId9" Type="http://schemas.microsoft.com/office/2007/relationships/hdphoto" Target="../media/hdphoto5.wdp"/><Relationship Id="rId14" Type="http://schemas.openxmlformats.org/officeDocument/2006/relationships/image" Target="../media/image29.svg"/></Relationships>
</file>

<file path=ppt/slides/_rels/slide14.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slide" Target="slide10.xml"/><Relationship Id="rId7"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17.xml"/><Relationship Id="rId6" Type="http://schemas.openxmlformats.org/officeDocument/2006/relationships/image" Target="../media/image34.jpeg"/><Relationship Id="rId5" Type="http://schemas.openxmlformats.org/officeDocument/2006/relationships/image" Target="../media/image33.png"/><Relationship Id="rId10" Type="http://schemas.openxmlformats.org/officeDocument/2006/relationships/image" Target="../media/image37.jpeg"/><Relationship Id="rId4" Type="http://schemas.openxmlformats.org/officeDocument/2006/relationships/image" Target="../media/image32.png"/><Relationship Id="rId9" Type="http://schemas.openxmlformats.org/officeDocument/2006/relationships/hyperlink" Target="https://www.flickr.com/photos/john_fielding/8658121105" TargetMode="External"/></Relationships>
</file>

<file path=ppt/slides/_rels/slide17.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22.xml"/><Relationship Id="rId6" Type="http://schemas.openxmlformats.org/officeDocument/2006/relationships/image" Target="../media/image41.png"/><Relationship Id="rId11" Type="http://schemas.openxmlformats.org/officeDocument/2006/relationships/slide" Target="slide10.xml"/><Relationship Id="rId5" Type="http://schemas.openxmlformats.org/officeDocument/2006/relationships/image" Target="../media/image40.png"/><Relationship Id="rId10" Type="http://schemas.microsoft.com/office/2007/relationships/hdphoto" Target="../media/hdphoto6.wdp"/><Relationship Id="rId4" Type="http://schemas.openxmlformats.org/officeDocument/2006/relationships/image" Target="../media/image39.jpeg"/><Relationship Id="rId9"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hyperlink" Target="https://www.flickr.com/photos/john_fielding/8658121105" TargetMode="External"/><Relationship Id="rId2" Type="http://schemas.openxmlformats.org/officeDocument/2006/relationships/image" Target="../media/image45.jpeg"/><Relationship Id="rId1" Type="http://schemas.openxmlformats.org/officeDocument/2006/relationships/slideLayout" Target="../slideLayouts/slideLayout42.xml"/><Relationship Id="rId4" Type="http://schemas.openxmlformats.org/officeDocument/2006/relationships/slide" Target="slide10.xml"/></Relationships>
</file>

<file path=ppt/slides/_rels/slide1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3.xml"/><Relationship Id="rId1" Type="http://schemas.openxmlformats.org/officeDocument/2006/relationships/slideLayout" Target="../slideLayouts/slideLayout54.xml"/><Relationship Id="rId5" Type="http://schemas.openxmlformats.org/officeDocument/2006/relationships/slide" Target="slide10.xml"/><Relationship Id="rId4" Type="http://schemas.openxmlformats.org/officeDocument/2006/relationships/hyperlink" Target="https://www.flickr.com/photos/john_fielding/8658121105"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slide" Target="slide84.xml"/><Relationship Id="rId2" Type="http://schemas.openxmlformats.org/officeDocument/2006/relationships/image" Target="../media/image7.png"/><Relationship Id="rId1" Type="http://schemas.openxmlformats.org/officeDocument/2006/relationships/slideLayout" Target="../slideLayouts/slideLayout24.xml"/><Relationship Id="rId6" Type="http://schemas.openxmlformats.org/officeDocument/2006/relationships/slide" Target="slide42.xml"/><Relationship Id="rId5" Type="http://schemas.openxmlformats.org/officeDocument/2006/relationships/slide" Target="slide21.xml"/><Relationship Id="rId4" Type="http://schemas.openxmlformats.org/officeDocument/2006/relationships/slide" Target="slide10.xml"/></Relationships>
</file>

<file path=ppt/slides/_rels/slide21.xml.rels><?xml version="1.0" encoding="UTF-8" standalone="yes"?>
<Relationships xmlns="http://schemas.openxmlformats.org/package/2006/relationships"><Relationship Id="rId8" Type="http://schemas.openxmlformats.org/officeDocument/2006/relationships/image" Target="../media/image51.svg"/><Relationship Id="rId13" Type="http://schemas.openxmlformats.org/officeDocument/2006/relationships/image" Target="../media/image56.png"/><Relationship Id="rId3" Type="http://schemas.openxmlformats.org/officeDocument/2006/relationships/image" Target="../media/image46.png"/><Relationship Id="rId7" Type="http://schemas.openxmlformats.org/officeDocument/2006/relationships/image" Target="../media/image50.svg"/><Relationship Id="rId12" Type="http://schemas.openxmlformats.org/officeDocument/2006/relationships/image" Target="../media/image55.svg"/><Relationship Id="rId2" Type="http://schemas.openxmlformats.org/officeDocument/2006/relationships/notesSlide" Target="../notesSlides/notesSlide14.xml"/><Relationship Id="rId16" Type="http://schemas.openxmlformats.org/officeDocument/2006/relationships/image" Target="../media/image59.svg"/><Relationship Id="rId1" Type="http://schemas.openxmlformats.org/officeDocument/2006/relationships/slideLayout" Target="../slideLayouts/slideLayout13.xml"/><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image" Target="../media/image48.png"/><Relationship Id="rId15" Type="http://schemas.openxmlformats.org/officeDocument/2006/relationships/image" Target="../media/image58.png"/><Relationship Id="rId10" Type="http://schemas.openxmlformats.org/officeDocument/2006/relationships/image" Target="../media/image53.svg"/><Relationship Id="rId4" Type="http://schemas.openxmlformats.org/officeDocument/2006/relationships/image" Target="../media/image47.svg"/><Relationship Id="rId9" Type="http://schemas.openxmlformats.org/officeDocument/2006/relationships/image" Target="../media/image52.png"/><Relationship Id="rId14" Type="http://schemas.openxmlformats.org/officeDocument/2006/relationships/image" Target="../media/image57.svg"/></Relationships>
</file>

<file path=ppt/slides/_rels/slide22.xml.rels><?xml version="1.0" encoding="UTF-8" standalone="yes"?>
<Relationships xmlns="http://schemas.openxmlformats.org/package/2006/relationships"><Relationship Id="rId8" Type="http://schemas.openxmlformats.org/officeDocument/2006/relationships/image" Target="../media/image61.png"/><Relationship Id="rId18" Type="http://schemas.openxmlformats.org/officeDocument/2006/relationships/slide" Target="slide260.xml"/><Relationship Id="rId26" Type="http://schemas.openxmlformats.org/officeDocument/2006/relationships/image" Target="../media/image65.png"/><Relationship Id="rId3" Type="http://schemas.openxmlformats.org/officeDocument/2006/relationships/image" Target="../media/image47.svg"/><Relationship Id="rId21" Type="http://schemas.openxmlformats.org/officeDocument/2006/relationships/slide" Target="slide320.xml"/><Relationship Id="rId34" Type="http://schemas.openxmlformats.org/officeDocument/2006/relationships/image" Target="../media/image69.svg"/><Relationship Id="rId7" Type="http://schemas.openxmlformats.org/officeDocument/2006/relationships/image" Target="../media/image53.svg"/><Relationship Id="rId17" Type="http://schemas.openxmlformats.org/officeDocument/2006/relationships/image" Target="../media/image62.png"/><Relationship Id="rId25" Type="http://schemas.openxmlformats.org/officeDocument/2006/relationships/image" Target="../media/image610.png"/><Relationship Id="rId33" Type="http://schemas.openxmlformats.org/officeDocument/2006/relationships/image" Target="../media/image58.png"/><Relationship Id="rId2" Type="http://schemas.openxmlformats.org/officeDocument/2006/relationships/image" Target="../media/image46.png"/><Relationship Id="rId16" Type="http://schemas.openxmlformats.org/officeDocument/2006/relationships/image" Target="../media/image580.png"/><Relationship Id="rId20" Type="http://schemas.openxmlformats.org/officeDocument/2006/relationships/image" Target="../media/image63.png"/><Relationship Id="rId29"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image" Target="../media/image52.png"/><Relationship Id="rId24" Type="http://schemas.openxmlformats.org/officeDocument/2006/relationships/slide" Target="slide270.xml"/><Relationship Id="rId32" Type="http://schemas.openxmlformats.org/officeDocument/2006/relationships/image" Target="../media/image68.svg"/><Relationship Id="rId5" Type="http://schemas.openxmlformats.org/officeDocument/2006/relationships/image" Target="../media/image60.svg"/><Relationship Id="rId15" Type="http://schemas.openxmlformats.org/officeDocument/2006/relationships/slide" Target="slide220.xml"/><Relationship Id="rId23" Type="http://schemas.openxmlformats.org/officeDocument/2006/relationships/image" Target="../media/image64.png"/><Relationship Id="rId28" Type="http://schemas.openxmlformats.org/officeDocument/2006/relationships/image" Target="../media/image620.png"/><Relationship Id="rId36" Type="http://schemas.openxmlformats.org/officeDocument/2006/relationships/image" Target="../media/image71.svg"/><Relationship Id="rId19" Type="http://schemas.openxmlformats.org/officeDocument/2006/relationships/image" Target="../media/image590.png"/><Relationship Id="rId31" Type="http://schemas.openxmlformats.org/officeDocument/2006/relationships/image" Target="../media/image54.png"/><Relationship Id="rId4" Type="http://schemas.openxmlformats.org/officeDocument/2006/relationships/image" Target="../media/image49.png"/><Relationship Id="rId22" Type="http://schemas.openxmlformats.org/officeDocument/2006/relationships/image" Target="../media/image600.png"/><Relationship Id="rId27" Type="http://schemas.openxmlformats.org/officeDocument/2006/relationships/slide" Target="slide280.xml"/><Relationship Id="rId30" Type="http://schemas.openxmlformats.org/officeDocument/2006/relationships/image" Target="../media/image67.svg"/><Relationship Id="rId35" Type="http://schemas.openxmlformats.org/officeDocument/2006/relationships/image" Target="../media/image70.png"/></Relationships>
</file>

<file path=ppt/slides/_rels/slide220.xml.rels><?xml version="1.0" encoding="UTF-8" standalone="yes"?>
<Relationships xmlns="http://schemas.openxmlformats.org/package/2006/relationships"><Relationship Id="rId8" Type="http://schemas.openxmlformats.org/officeDocument/2006/relationships/image" Target="../media/image440.png"/><Relationship Id="rId3" Type="http://schemas.microsoft.com/office/2018/10/relationships/comments" Target="../comments/modernComment_7FFE60C6_00.xml"/><Relationship Id="rId7" Type="http://schemas.openxmlformats.org/officeDocument/2006/relationships/image" Target="../media/image670.png"/><Relationship Id="rId2" Type="http://schemas.openxmlformats.org/officeDocument/2006/relationships/notesSlide" Target="../notesSlides/notesSlide150.xml"/><Relationship Id="rId1" Type="http://schemas.openxmlformats.org/officeDocument/2006/relationships/slideLayout" Target="../slideLayouts/slideLayout190.xml"/><Relationship Id="rId6" Type="http://schemas.microsoft.com/office/2014/relationships/chartEx" Target="../charts/chartEx20.xml"/><Relationship Id="rId11" Type="http://schemas.openxmlformats.org/officeDocument/2006/relationships/image" Target="../media/image680.png"/><Relationship Id="rId5" Type="http://schemas.openxmlformats.org/officeDocument/2006/relationships/image" Target="../media/image660.png"/><Relationship Id="rId10" Type="http://schemas.microsoft.com/office/2014/relationships/chartEx" Target="../charts/chartEx30.xml"/><Relationship Id="rId4" Type="http://schemas.microsoft.com/office/2014/relationships/chartEx" Target="../charts/chartEx10.xml"/><Relationship Id="rId9" Type="http://schemas.openxmlformats.org/officeDocument/2006/relationships/image" Target="../media/image47.svg"/></Relationships>
</file>

<file path=ppt/slides/_rels/slide23.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69.svg"/><Relationship Id="rId3" Type="http://schemas.openxmlformats.org/officeDocument/2006/relationships/image" Target="../media/image72.png"/><Relationship Id="rId7" Type="http://schemas.openxmlformats.org/officeDocument/2006/relationships/image" Target="../media/image74.png"/><Relationship Id="rId12" Type="http://schemas.openxmlformats.org/officeDocument/2006/relationships/image" Target="../media/image58.pn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47.svg"/><Relationship Id="rId11" Type="http://schemas.openxmlformats.org/officeDocument/2006/relationships/image" Target="../media/image68.svg"/><Relationship Id="rId5" Type="http://schemas.openxmlformats.org/officeDocument/2006/relationships/image" Target="../media/image46.png"/><Relationship Id="rId15" Type="http://schemas.openxmlformats.org/officeDocument/2006/relationships/image" Target="../media/image71.svg"/><Relationship Id="rId10" Type="http://schemas.openxmlformats.org/officeDocument/2006/relationships/image" Target="../media/image54.png"/><Relationship Id="rId4" Type="http://schemas.openxmlformats.org/officeDocument/2006/relationships/image" Target="../media/image73.png"/><Relationship Id="rId9" Type="http://schemas.openxmlformats.org/officeDocument/2006/relationships/image" Target="../media/image67.svg"/><Relationship Id="rId14" Type="http://schemas.openxmlformats.org/officeDocument/2006/relationships/image" Target="../media/image70.png"/></Relationships>
</file>

<file path=ppt/slides/_rels/slide24.xml.rels><?xml version="1.0" encoding="UTF-8" standalone="yes"?>
<Relationships xmlns="http://schemas.openxmlformats.org/package/2006/relationships"><Relationship Id="rId8" Type="http://schemas.openxmlformats.org/officeDocument/2006/relationships/image" Target="../media/image47.svg"/><Relationship Id="rId3" Type="http://schemas.microsoft.com/office/2014/relationships/chartEx" Target="../charts/chartEx1.xml"/><Relationship Id="rId7"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19.xml"/><Relationship Id="rId6" Type="http://schemas.openxmlformats.org/officeDocument/2006/relationships/image" Target="../media/image76.png"/><Relationship Id="rId5" Type="http://schemas.microsoft.com/office/2014/relationships/chartEx" Target="../charts/chartEx2.xml"/><Relationship Id="rId10" Type="http://schemas.openxmlformats.org/officeDocument/2006/relationships/image" Target="../media/image77.png"/><Relationship Id="rId4" Type="http://schemas.openxmlformats.org/officeDocument/2006/relationships/image" Target="../media/image75.png"/><Relationship Id="rId9" Type="http://schemas.microsoft.com/office/2014/relationships/chartEx" Target="../charts/chartEx3.xml"/></Relationships>
</file>

<file path=ppt/slides/_rels/slide25.xml.rels><?xml version="1.0" encoding="UTF-8" standalone="yes"?>
<Relationships xmlns="http://schemas.openxmlformats.org/package/2006/relationships"><Relationship Id="rId8" Type="http://schemas.openxmlformats.org/officeDocument/2006/relationships/image" Target="../media/image47.svg"/><Relationship Id="rId13" Type="http://schemas.openxmlformats.org/officeDocument/2006/relationships/image" Target="../media/image58.png"/><Relationship Id="rId3" Type="http://schemas.openxmlformats.org/officeDocument/2006/relationships/image" Target="../media/image49.png"/><Relationship Id="rId7" Type="http://schemas.openxmlformats.org/officeDocument/2006/relationships/image" Target="../media/image46.png"/><Relationship Id="rId12" Type="http://schemas.openxmlformats.org/officeDocument/2006/relationships/image" Target="../media/image76.svg"/><Relationship Id="rId17" Type="http://schemas.openxmlformats.org/officeDocument/2006/relationships/image" Target="../media/image79.png"/><Relationship Id="rId2" Type="http://schemas.openxmlformats.org/officeDocument/2006/relationships/notesSlide" Target="../notesSlides/notesSlide17.xml"/><Relationship Id="rId16" Type="http://schemas.openxmlformats.org/officeDocument/2006/relationships/image" Target="../media/image78.svg"/><Relationship Id="rId1" Type="http://schemas.openxmlformats.org/officeDocument/2006/relationships/slideLayout" Target="../slideLayouts/slideLayout24.xml"/><Relationship Id="rId6" Type="http://schemas.openxmlformats.org/officeDocument/2006/relationships/image" Target="../media/image53.svg"/><Relationship Id="rId11" Type="http://schemas.openxmlformats.org/officeDocument/2006/relationships/image" Target="../media/image54.png"/><Relationship Id="rId5" Type="http://schemas.openxmlformats.org/officeDocument/2006/relationships/image" Target="../media/image52.png"/><Relationship Id="rId15" Type="http://schemas.openxmlformats.org/officeDocument/2006/relationships/image" Target="../media/image70.png"/><Relationship Id="rId10" Type="http://schemas.openxmlformats.org/officeDocument/2006/relationships/image" Target="../media/image75.svg"/><Relationship Id="rId4" Type="http://schemas.openxmlformats.org/officeDocument/2006/relationships/image" Target="../media/image60.svg"/><Relationship Id="rId9" Type="http://schemas.openxmlformats.org/officeDocument/2006/relationships/image" Target="../media/image66.png"/><Relationship Id="rId14" Type="http://schemas.openxmlformats.org/officeDocument/2006/relationships/image" Target="../media/image77.svg"/></Relationships>
</file>

<file path=ppt/slides/_rels/slide26.xml.rels><?xml version="1.0" encoding="UTF-8" standalone="yes"?>
<Relationships xmlns="http://schemas.openxmlformats.org/package/2006/relationships"><Relationship Id="rId8" Type="http://schemas.openxmlformats.org/officeDocument/2006/relationships/image" Target="../media/image53.svg"/><Relationship Id="rId13" Type="http://schemas.openxmlformats.org/officeDocument/2006/relationships/image" Target="../media/image58.png"/><Relationship Id="rId3" Type="http://schemas.openxmlformats.org/officeDocument/2006/relationships/image" Target="../media/image46.png"/><Relationship Id="rId7" Type="http://schemas.openxmlformats.org/officeDocument/2006/relationships/image" Target="../media/image52.png"/><Relationship Id="rId12" Type="http://schemas.openxmlformats.org/officeDocument/2006/relationships/image" Target="../media/image76.svg"/><Relationship Id="rId2" Type="http://schemas.openxmlformats.org/officeDocument/2006/relationships/notesSlide" Target="../notesSlides/notesSlide18.xml"/><Relationship Id="rId16" Type="http://schemas.openxmlformats.org/officeDocument/2006/relationships/image" Target="../media/image78.svg"/><Relationship Id="rId1" Type="http://schemas.openxmlformats.org/officeDocument/2006/relationships/slideLayout" Target="../slideLayouts/slideLayout24.xml"/><Relationship Id="rId6" Type="http://schemas.openxmlformats.org/officeDocument/2006/relationships/image" Target="../media/image60.svg"/><Relationship Id="rId11" Type="http://schemas.openxmlformats.org/officeDocument/2006/relationships/image" Target="../media/image54.png"/><Relationship Id="rId5" Type="http://schemas.openxmlformats.org/officeDocument/2006/relationships/image" Target="../media/image49.png"/><Relationship Id="rId15" Type="http://schemas.openxmlformats.org/officeDocument/2006/relationships/image" Target="../media/image70.png"/><Relationship Id="rId10" Type="http://schemas.openxmlformats.org/officeDocument/2006/relationships/image" Target="../media/image75.svg"/><Relationship Id="rId4" Type="http://schemas.openxmlformats.org/officeDocument/2006/relationships/image" Target="../media/image47.svg"/><Relationship Id="rId9" Type="http://schemas.openxmlformats.org/officeDocument/2006/relationships/image" Target="../media/image66.png"/><Relationship Id="rId14" Type="http://schemas.openxmlformats.org/officeDocument/2006/relationships/image" Target="../media/image77.svg"/></Relationships>
</file>

<file path=ppt/slides/_rels/slide260.xml.rels><?xml version="1.0" encoding="UTF-8" standalone="yes"?>
<Relationships xmlns="http://schemas.openxmlformats.org/package/2006/relationships"><Relationship Id="rId8" Type="http://schemas.openxmlformats.org/officeDocument/2006/relationships/image" Target="../media/image53.svg"/><Relationship Id="rId13" Type="http://schemas.openxmlformats.org/officeDocument/2006/relationships/image" Target="../media/image520.png"/><Relationship Id="rId3" Type="http://schemas.openxmlformats.org/officeDocument/2006/relationships/image" Target="../media/image440.png"/><Relationship Id="rId7" Type="http://schemas.openxmlformats.org/officeDocument/2006/relationships/image" Target="../media/image460.png"/><Relationship Id="rId12" Type="http://schemas.openxmlformats.org/officeDocument/2006/relationships/image" Target="../media/image76.svg"/><Relationship Id="rId2" Type="http://schemas.openxmlformats.org/officeDocument/2006/relationships/notesSlide" Target="../notesSlides/notesSlide190.xml"/><Relationship Id="rId1" Type="http://schemas.openxmlformats.org/officeDocument/2006/relationships/slideLayout" Target="../slideLayouts/slideLayout240.xml"/><Relationship Id="rId6" Type="http://schemas.openxmlformats.org/officeDocument/2006/relationships/image" Target="../media/image60.svg"/><Relationship Id="rId11" Type="http://schemas.openxmlformats.org/officeDocument/2006/relationships/image" Target="../media/image480.png"/><Relationship Id="rId5" Type="http://schemas.openxmlformats.org/officeDocument/2006/relationships/image" Target="../media/image420.png"/><Relationship Id="rId10" Type="http://schemas.openxmlformats.org/officeDocument/2006/relationships/image" Target="../media/image75.svg"/><Relationship Id="rId4" Type="http://schemas.openxmlformats.org/officeDocument/2006/relationships/image" Target="../media/image47.svg"/><Relationship Id="rId9" Type="http://schemas.openxmlformats.org/officeDocument/2006/relationships/image" Target="../media/image560.png"/><Relationship Id="rId14" Type="http://schemas.openxmlformats.org/officeDocument/2006/relationships/image" Target="../media/image77.svg"/></Relationships>
</file>

<file path=ppt/slides/_rels/slide27.xml.rels><?xml version="1.0" encoding="UTF-8" standalone="yes"?>
<Relationships xmlns="http://schemas.openxmlformats.org/package/2006/relationships"><Relationship Id="rId8" Type="http://schemas.openxmlformats.org/officeDocument/2006/relationships/image" Target="../media/image53.svg"/><Relationship Id="rId13" Type="http://schemas.openxmlformats.org/officeDocument/2006/relationships/image" Target="../media/image58.png"/><Relationship Id="rId3" Type="http://schemas.openxmlformats.org/officeDocument/2006/relationships/image" Target="../media/image46.png"/><Relationship Id="rId7" Type="http://schemas.openxmlformats.org/officeDocument/2006/relationships/image" Target="../media/image52.png"/><Relationship Id="rId12" Type="http://schemas.openxmlformats.org/officeDocument/2006/relationships/image" Target="../media/image76.svg"/><Relationship Id="rId2" Type="http://schemas.openxmlformats.org/officeDocument/2006/relationships/notesSlide" Target="../notesSlides/notesSlide19.xml"/><Relationship Id="rId16" Type="http://schemas.openxmlformats.org/officeDocument/2006/relationships/image" Target="../media/image78.svg"/><Relationship Id="rId1" Type="http://schemas.openxmlformats.org/officeDocument/2006/relationships/slideLayout" Target="../slideLayouts/slideLayout24.xml"/><Relationship Id="rId6" Type="http://schemas.openxmlformats.org/officeDocument/2006/relationships/image" Target="../media/image60.svg"/><Relationship Id="rId11" Type="http://schemas.openxmlformats.org/officeDocument/2006/relationships/image" Target="../media/image54.png"/><Relationship Id="rId5" Type="http://schemas.openxmlformats.org/officeDocument/2006/relationships/image" Target="../media/image49.png"/><Relationship Id="rId15" Type="http://schemas.openxmlformats.org/officeDocument/2006/relationships/image" Target="../media/image70.png"/><Relationship Id="rId10" Type="http://schemas.openxmlformats.org/officeDocument/2006/relationships/image" Target="../media/image75.svg"/><Relationship Id="rId4" Type="http://schemas.openxmlformats.org/officeDocument/2006/relationships/image" Target="../media/image47.svg"/><Relationship Id="rId9" Type="http://schemas.openxmlformats.org/officeDocument/2006/relationships/image" Target="../media/image66.png"/><Relationship Id="rId14" Type="http://schemas.openxmlformats.org/officeDocument/2006/relationships/image" Target="../media/image77.svg"/></Relationships>
</file>

<file path=ppt/slides/_rels/slide270.xml.rels><?xml version="1.0" encoding="UTF-8" standalone="yes"?>
<Relationships xmlns="http://schemas.openxmlformats.org/package/2006/relationships"><Relationship Id="rId8" Type="http://schemas.openxmlformats.org/officeDocument/2006/relationships/image" Target="../media/image53.svg"/><Relationship Id="rId13" Type="http://schemas.openxmlformats.org/officeDocument/2006/relationships/image" Target="../media/image520.png"/><Relationship Id="rId3" Type="http://schemas.openxmlformats.org/officeDocument/2006/relationships/image" Target="../media/image440.png"/><Relationship Id="rId7" Type="http://schemas.openxmlformats.org/officeDocument/2006/relationships/image" Target="../media/image460.png"/><Relationship Id="rId12" Type="http://schemas.openxmlformats.org/officeDocument/2006/relationships/image" Target="../media/image76.svg"/><Relationship Id="rId2" Type="http://schemas.openxmlformats.org/officeDocument/2006/relationships/notesSlide" Target="../notesSlides/notesSlide200.xml"/><Relationship Id="rId1" Type="http://schemas.openxmlformats.org/officeDocument/2006/relationships/slideLayout" Target="../slideLayouts/slideLayout240.xml"/><Relationship Id="rId6" Type="http://schemas.openxmlformats.org/officeDocument/2006/relationships/image" Target="../media/image60.svg"/><Relationship Id="rId11" Type="http://schemas.openxmlformats.org/officeDocument/2006/relationships/image" Target="../media/image480.png"/><Relationship Id="rId5" Type="http://schemas.openxmlformats.org/officeDocument/2006/relationships/image" Target="../media/image420.png"/><Relationship Id="rId10" Type="http://schemas.openxmlformats.org/officeDocument/2006/relationships/image" Target="../media/image75.svg"/><Relationship Id="rId4" Type="http://schemas.openxmlformats.org/officeDocument/2006/relationships/image" Target="../media/image47.svg"/><Relationship Id="rId9" Type="http://schemas.openxmlformats.org/officeDocument/2006/relationships/image" Target="../media/image560.png"/><Relationship Id="rId14" Type="http://schemas.openxmlformats.org/officeDocument/2006/relationships/image" Target="../media/image77.svg"/></Relationships>
</file>

<file path=ppt/slides/_rels/slide28.xml.rels><?xml version="1.0" encoding="UTF-8" standalone="yes"?>
<Relationships xmlns="http://schemas.openxmlformats.org/package/2006/relationships"><Relationship Id="rId8" Type="http://schemas.openxmlformats.org/officeDocument/2006/relationships/image" Target="../media/image53.svg"/><Relationship Id="rId13" Type="http://schemas.openxmlformats.org/officeDocument/2006/relationships/image" Target="../media/image58.png"/><Relationship Id="rId3" Type="http://schemas.openxmlformats.org/officeDocument/2006/relationships/image" Target="../media/image46.png"/><Relationship Id="rId7" Type="http://schemas.openxmlformats.org/officeDocument/2006/relationships/image" Target="../media/image52.png"/><Relationship Id="rId12" Type="http://schemas.openxmlformats.org/officeDocument/2006/relationships/image" Target="../media/image76.svg"/><Relationship Id="rId2" Type="http://schemas.openxmlformats.org/officeDocument/2006/relationships/notesSlide" Target="../notesSlides/notesSlide20.xml"/><Relationship Id="rId16" Type="http://schemas.openxmlformats.org/officeDocument/2006/relationships/image" Target="../media/image78.svg"/><Relationship Id="rId1" Type="http://schemas.openxmlformats.org/officeDocument/2006/relationships/slideLayout" Target="../slideLayouts/slideLayout24.xml"/><Relationship Id="rId6" Type="http://schemas.openxmlformats.org/officeDocument/2006/relationships/image" Target="../media/image60.svg"/><Relationship Id="rId11" Type="http://schemas.openxmlformats.org/officeDocument/2006/relationships/image" Target="../media/image54.png"/><Relationship Id="rId5" Type="http://schemas.openxmlformats.org/officeDocument/2006/relationships/image" Target="../media/image49.png"/><Relationship Id="rId15" Type="http://schemas.openxmlformats.org/officeDocument/2006/relationships/image" Target="../media/image70.png"/><Relationship Id="rId10" Type="http://schemas.openxmlformats.org/officeDocument/2006/relationships/image" Target="../media/image75.svg"/><Relationship Id="rId4" Type="http://schemas.openxmlformats.org/officeDocument/2006/relationships/image" Target="../media/image47.svg"/><Relationship Id="rId9" Type="http://schemas.openxmlformats.org/officeDocument/2006/relationships/image" Target="../media/image66.png"/><Relationship Id="rId14" Type="http://schemas.openxmlformats.org/officeDocument/2006/relationships/image" Target="../media/image77.svg"/></Relationships>
</file>

<file path=ppt/slides/_rels/slide280.xml.rels><?xml version="1.0" encoding="UTF-8" standalone="yes"?>
<Relationships xmlns="http://schemas.openxmlformats.org/package/2006/relationships"><Relationship Id="rId8" Type="http://schemas.openxmlformats.org/officeDocument/2006/relationships/image" Target="../media/image47.svg"/><Relationship Id="rId13" Type="http://schemas.openxmlformats.org/officeDocument/2006/relationships/image" Target="../media/image520.png"/><Relationship Id="rId3" Type="http://schemas.openxmlformats.org/officeDocument/2006/relationships/image" Target="../media/image420.png"/><Relationship Id="rId7" Type="http://schemas.openxmlformats.org/officeDocument/2006/relationships/image" Target="../media/image440.png"/><Relationship Id="rId12" Type="http://schemas.openxmlformats.org/officeDocument/2006/relationships/image" Target="../media/image76.svg"/><Relationship Id="rId2" Type="http://schemas.openxmlformats.org/officeDocument/2006/relationships/notesSlide" Target="../notesSlides/notesSlide210.xml"/><Relationship Id="rId1" Type="http://schemas.openxmlformats.org/officeDocument/2006/relationships/slideLayout" Target="../slideLayouts/slideLayout240.xml"/><Relationship Id="rId6" Type="http://schemas.openxmlformats.org/officeDocument/2006/relationships/image" Target="../media/image53.svg"/><Relationship Id="rId11" Type="http://schemas.openxmlformats.org/officeDocument/2006/relationships/image" Target="../media/image480.png"/><Relationship Id="rId5" Type="http://schemas.openxmlformats.org/officeDocument/2006/relationships/image" Target="../media/image460.png"/><Relationship Id="rId15" Type="http://schemas.openxmlformats.org/officeDocument/2006/relationships/image" Target="../media/image710.png"/><Relationship Id="rId10" Type="http://schemas.openxmlformats.org/officeDocument/2006/relationships/image" Target="../media/image75.svg"/><Relationship Id="rId4" Type="http://schemas.openxmlformats.org/officeDocument/2006/relationships/image" Target="../media/image60.svg"/><Relationship Id="rId9" Type="http://schemas.openxmlformats.org/officeDocument/2006/relationships/image" Target="../media/image560.png"/><Relationship Id="rId14" Type="http://schemas.openxmlformats.org/officeDocument/2006/relationships/image" Target="../media/image77.svg"/></Relationships>
</file>

<file path=ppt/slides/_rels/slide29.xml.rels><?xml version="1.0" encoding="UTF-8" standalone="yes"?>
<Relationships xmlns="http://schemas.openxmlformats.org/package/2006/relationships"><Relationship Id="rId8" Type="http://schemas.openxmlformats.org/officeDocument/2006/relationships/image" Target="../media/image47.svg"/><Relationship Id="rId13" Type="http://schemas.openxmlformats.org/officeDocument/2006/relationships/image" Target="../media/image76.svg"/><Relationship Id="rId3" Type="http://schemas.openxmlformats.org/officeDocument/2006/relationships/image" Target="../media/image49.png"/><Relationship Id="rId7" Type="http://schemas.openxmlformats.org/officeDocument/2006/relationships/image" Target="../media/image46.png"/><Relationship Id="rId12" Type="http://schemas.openxmlformats.org/officeDocument/2006/relationships/image" Target="../media/image54.png"/><Relationship Id="rId17" Type="http://schemas.openxmlformats.org/officeDocument/2006/relationships/image" Target="../media/image78.svg"/><Relationship Id="rId2" Type="http://schemas.openxmlformats.org/officeDocument/2006/relationships/notesSlide" Target="../notesSlides/notesSlide21.xml"/><Relationship Id="rId16" Type="http://schemas.openxmlformats.org/officeDocument/2006/relationships/image" Target="../media/image70.png"/><Relationship Id="rId1" Type="http://schemas.openxmlformats.org/officeDocument/2006/relationships/slideLayout" Target="../slideLayouts/slideLayout24.xml"/><Relationship Id="rId6" Type="http://schemas.openxmlformats.org/officeDocument/2006/relationships/image" Target="../media/image53.svg"/><Relationship Id="rId11" Type="http://schemas.openxmlformats.org/officeDocument/2006/relationships/image" Target="../media/image75.svg"/><Relationship Id="rId5" Type="http://schemas.openxmlformats.org/officeDocument/2006/relationships/image" Target="../media/image52.png"/><Relationship Id="rId15" Type="http://schemas.openxmlformats.org/officeDocument/2006/relationships/image" Target="../media/image77.svg"/><Relationship Id="rId10" Type="http://schemas.openxmlformats.org/officeDocument/2006/relationships/image" Target="../media/image66.png"/><Relationship Id="rId4" Type="http://schemas.openxmlformats.org/officeDocument/2006/relationships/image" Target="../media/image60.svg"/><Relationship Id="rId9" Type="http://schemas.openxmlformats.org/officeDocument/2006/relationships/image" Target="../media/image80.png"/><Relationship Id="rId14" Type="http://schemas.openxmlformats.org/officeDocument/2006/relationships/image" Target="../media/image58.png"/></Relationships>
</file>

<file path=ppt/slides/_rels/slide3.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slide" Target="slide84.xml"/><Relationship Id="rId2" Type="http://schemas.openxmlformats.org/officeDocument/2006/relationships/image" Target="../media/image7.png"/><Relationship Id="rId1" Type="http://schemas.openxmlformats.org/officeDocument/2006/relationships/slideLayout" Target="../slideLayouts/slideLayout24.xml"/><Relationship Id="rId6" Type="http://schemas.openxmlformats.org/officeDocument/2006/relationships/slide" Target="slide42.xml"/><Relationship Id="rId5" Type="http://schemas.openxmlformats.org/officeDocument/2006/relationships/slide" Target="slide21.xml"/><Relationship Id="rId4" Type="http://schemas.openxmlformats.org/officeDocument/2006/relationships/slide" Target="slide10.xml"/></Relationships>
</file>

<file path=ppt/slides/_rels/slide30.xml.rels><?xml version="1.0" encoding="UTF-8" standalone="yes"?>
<Relationships xmlns="http://schemas.openxmlformats.org/package/2006/relationships"><Relationship Id="rId8" Type="http://schemas.openxmlformats.org/officeDocument/2006/relationships/image" Target="../media/image53.svg"/><Relationship Id="rId13" Type="http://schemas.openxmlformats.org/officeDocument/2006/relationships/image" Target="../media/image54.png"/><Relationship Id="rId18" Type="http://schemas.openxmlformats.org/officeDocument/2006/relationships/image" Target="../media/image78.svg"/><Relationship Id="rId3" Type="http://schemas.openxmlformats.org/officeDocument/2006/relationships/image" Target="../media/image81.png"/><Relationship Id="rId7" Type="http://schemas.openxmlformats.org/officeDocument/2006/relationships/image" Target="../media/image52.png"/><Relationship Id="rId12" Type="http://schemas.openxmlformats.org/officeDocument/2006/relationships/image" Target="../media/image75.svg"/><Relationship Id="rId17" Type="http://schemas.openxmlformats.org/officeDocument/2006/relationships/image" Target="../media/image70.png"/><Relationship Id="rId2" Type="http://schemas.openxmlformats.org/officeDocument/2006/relationships/notesSlide" Target="../notesSlides/notesSlide22.xml"/><Relationship Id="rId16" Type="http://schemas.openxmlformats.org/officeDocument/2006/relationships/image" Target="../media/image77.svg"/><Relationship Id="rId1" Type="http://schemas.openxmlformats.org/officeDocument/2006/relationships/slideLayout" Target="../slideLayouts/slideLayout24.xml"/><Relationship Id="rId6" Type="http://schemas.openxmlformats.org/officeDocument/2006/relationships/image" Target="../media/image60.svg"/><Relationship Id="rId11" Type="http://schemas.openxmlformats.org/officeDocument/2006/relationships/image" Target="../media/image66.png"/><Relationship Id="rId5" Type="http://schemas.openxmlformats.org/officeDocument/2006/relationships/image" Target="../media/image49.png"/><Relationship Id="rId15" Type="http://schemas.openxmlformats.org/officeDocument/2006/relationships/image" Target="../media/image58.png"/><Relationship Id="rId10" Type="http://schemas.openxmlformats.org/officeDocument/2006/relationships/image" Target="../media/image47.svg"/><Relationship Id="rId4" Type="http://schemas.openxmlformats.org/officeDocument/2006/relationships/image" Target="../media/image82.png"/><Relationship Id="rId9" Type="http://schemas.openxmlformats.org/officeDocument/2006/relationships/image" Target="../media/image46.png"/><Relationship Id="rId14" Type="http://schemas.openxmlformats.org/officeDocument/2006/relationships/image" Target="../media/image76.svg"/></Relationships>
</file>

<file path=ppt/slides/_rels/slide31.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3.svg"/><Relationship Id="rId18" Type="http://schemas.openxmlformats.org/officeDocument/2006/relationships/image" Target="../media/image58.png"/><Relationship Id="rId3" Type="http://schemas.openxmlformats.org/officeDocument/2006/relationships/diagramData" Target="../diagrams/data1.xml"/><Relationship Id="rId21" Type="http://schemas.openxmlformats.org/officeDocument/2006/relationships/image" Target="../media/image78.svg"/><Relationship Id="rId7" Type="http://schemas.microsoft.com/office/2007/relationships/diagramDrawing" Target="../diagrams/drawing1.xml"/><Relationship Id="rId12" Type="http://schemas.openxmlformats.org/officeDocument/2006/relationships/image" Target="../media/image52.png"/><Relationship Id="rId17" Type="http://schemas.openxmlformats.org/officeDocument/2006/relationships/image" Target="../media/image76.svg"/><Relationship Id="rId2" Type="http://schemas.openxmlformats.org/officeDocument/2006/relationships/notesSlide" Target="../notesSlides/notesSlide23.xml"/><Relationship Id="rId16" Type="http://schemas.openxmlformats.org/officeDocument/2006/relationships/image" Target="../media/image54.png"/><Relationship Id="rId20" Type="http://schemas.openxmlformats.org/officeDocument/2006/relationships/image" Target="../media/image70.png"/><Relationship Id="rId1" Type="http://schemas.openxmlformats.org/officeDocument/2006/relationships/slideLayout" Target="../slideLayouts/slideLayout24.xml"/><Relationship Id="rId6" Type="http://schemas.openxmlformats.org/officeDocument/2006/relationships/diagramColors" Target="../diagrams/colors1.xml"/><Relationship Id="rId11" Type="http://schemas.openxmlformats.org/officeDocument/2006/relationships/image" Target="../media/image60.svg"/><Relationship Id="rId5" Type="http://schemas.openxmlformats.org/officeDocument/2006/relationships/diagramQuickStyle" Target="../diagrams/quickStyle1.xml"/><Relationship Id="rId15" Type="http://schemas.openxmlformats.org/officeDocument/2006/relationships/image" Target="../media/image75.svg"/><Relationship Id="rId10" Type="http://schemas.openxmlformats.org/officeDocument/2006/relationships/image" Target="../media/image49.png"/><Relationship Id="rId19" Type="http://schemas.openxmlformats.org/officeDocument/2006/relationships/image" Target="../media/image77.svg"/><Relationship Id="rId4" Type="http://schemas.openxmlformats.org/officeDocument/2006/relationships/diagramLayout" Target="../diagrams/layout1.xml"/><Relationship Id="rId9" Type="http://schemas.openxmlformats.org/officeDocument/2006/relationships/image" Target="../media/image47.svg"/><Relationship Id="rId14" Type="http://schemas.openxmlformats.org/officeDocument/2006/relationships/image" Target="../media/image66.png"/></Relationships>
</file>

<file path=ppt/slides/_rels/slide32.xml.rels><?xml version="1.0" encoding="UTF-8" standalone="yes"?>
<Relationships xmlns="http://schemas.openxmlformats.org/package/2006/relationships"><Relationship Id="rId8" Type="http://schemas.openxmlformats.org/officeDocument/2006/relationships/image" Target="../media/image87.jpeg"/><Relationship Id="rId13" Type="http://schemas.openxmlformats.org/officeDocument/2006/relationships/image" Target="../media/image66.png"/><Relationship Id="rId18" Type="http://schemas.openxmlformats.org/officeDocument/2006/relationships/image" Target="../media/image77.svg"/><Relationship Id="rId3" Type="http://schemas.openxmlformats.org/officeDocument/2006/relationships/image" Target="../media/image52.png"/><Relationship Id="rId7" Type="http://schemas.openxmlformats.org/officeDocument/2006/relationships/image" Target="../media/image86.jpeg"/><Relationship Id="rId12" Type="http://schemas.openxmlformats.org/officeDocument/2006/relationships/image" Target="../media/image60.svg"/><Relationship Id="rId17" Type="http://schemas.openxmlformats.org/officeDocument/2006/relationships/image" Target="../media/image58.png"/><Relationship Id="rId2" Type="http://schemas.openxmlformats.org/officeDocument/2006/relationships/notesSlide" Target="../notesSlides/notesSlide24.xml"/><Relationship Id="rId16" Type="http://schemas.openxmlformats.org/officeDocument/2006/relationships/image" Target="../media/image76.svg"/><Relationship Id="rId20" Type="http://schemas.openxmlformats.org/officeDocument/2006/relationships/image" Target="../media/image78.svg"/><Relationship Id="rId1" Type="http://schemas.openxmlformats.org/officeDocument/2006/relationships/slideLayout" Target="../slideLayouts/slideLayout24.xml"/><Relationship Id="rId6" Type="http://schemas.openxmlformats.org/officeDocument/2006/relationships/image" Target="../media/image85.jpeg"/><Relationship Id="rId11" Type="http://schemas.openxmlformats.org/officeDocument/2006/relationships/image" Target="../media/image49.png"/><Relationship Id="rId5" Type="http://schemas.openxmlformats.org/officeDocument/2006/relationships/image" Target="../media/image84.jpeg"/><Relationship Id="rId15" Type="http://schemas.openxmlformats.org/officeDocument/2006/relationships/image" Target="../media/image54.png"/><Relationship Id="rId10" Type="http://schemas.openxmlformats.org/officeDocument/2006/relationships/image" Target="../media/image47.svg"/><Relationship Id="rId19" Type="http://schemas.openxmlformats.org/officeDocument/2006/relationships/image" Target="../media/image70.png"/><Relationship Id="rId4" Type="http://schemas.openxmlformats.org/officeDocument/2006/relationships/image" Target="../media/image83.svg"/><Relationship Id="rId9" Type="http://schemas.openxmlformats.org/officeDocument/2006/relationships/image" Target="../media/image46.png"/><Relationship Id="rId14" Type="http://schemas.openxmlformats.org/officeDocument/2006/relationships/image" Target="../media/image75.svg"/></Relationships>
</file>

<file path=ppt/slides/_rels/slide320.xml.rels><?xml version="1.0" encoding="UTF-8" standalone="yes"?>
<Relationships xmlns="http://schemas.openxmlformats.org/package/2006/relationships"><Relationship Id="rId8" Type="http://schemas.openxmlformats.org/officeDocument/2006/relationships/image" Target="../media/image47.svg"/><Relationship Id="rId13" Type="http://schemas.openxmlformats.org/officeDocument/2006/relationships/image" Target="../media/image560.png"/><Relationship Id="rId18" Type="http://schemas.openxmlformats.org/officeDocument/2006/relationships/image" Target="../media/image77.svg"/><Relationship Id="rId3" Type="http://schemas.openxmlformats.org/officeDocument/2006/relationships/image" Target="../media/image80.jpeg"/><Relationship Id="rId7" Type="http://schemas.openxmlformats.org/officeDocument/2006/relationships/image" Target="../media/image440.png"/><Relationship Id="rId12" Type="http://schemas.openxmlformats.org/officeDocument/2006/relationships/image" Target="../media/image53.svg"/><Relationship Id="rId17" Type="http://schemas.openxmlformats.org/officeDocument/2006/relationships/image" Target="../media/image520.png"/><Relationship Id="rId2" Type="http://schemas.openxmlformats.org/officeDocument/2006/relationships/notesSlide" Target="../notesSlides/notesSlide250.xml"/><Relationship Id="rId16" Type="http://schemas.openxmlformats.org/officeDocument/2006/relationships/image" Target="../media/image76.svg"/><Relationship Id="rId20" Type="http://schemas.openxmlformats.org/officeDocument/2006/relationships/image" Target="../media/image78.svg"/><Relationship Id="rId1" Type="http://schemas.openxmlformats.org/officeDocument/2006/relationships/slideLayout" Target="../slideLayouts/slideLayout240.xml"/><Relationship Id="rId6" Type="http://schemas.openxmlformats.org/officeDocument/2006/relationships/image" Target="../media/image83.jpeg"/><Relationship Id="rId11" Type="http://schemas.openxmlformats.org/officeDocument/2006/relationships/image" Target="../media/image460.png"/><Relationship Id="rId5" Type="http://schemas.openxmlformats.org/officeDocument/2006/relationships/image" Target="../media/image82.jpeg"/><Relationship Id="rId15" Type="http://schemas.openxmlformats.org/officeDocument/2006/relationships/image" Target="../media/image480.png"/><Relationship Id="rId10" Type="http://schemas.openxmlformats.org/officeDocument/2006/relationships/image" Target="../media/image60.svg"/><Relationship Id="rId19" Type="http://schemas.openxmlformats.org/officeDocument/2006/relationships/image" Target="../media/image870.png"/><Relationship Id="rId4" Type="http://schemas.openxmlformats.org/officeDocument/2006/relationships/image" Target="../media/image81.jpeg"/><Relationship Id="rId9" Type="http://schemas.openxmlformats.org/officeDocument/2006/relationships/image" Target="../media/image420.png"/><Relationship Id="rId14" Type="http://schemas.openxmlformats.org/officeDocument/2006/relationships/image" Target="../media/image75.svg"/></Relationships>
</file>

<file path=ppt/slides/_rels/slide33.xml.rels><?xml version="1.0" encoding="UTF-8" standalone="yes"?>
<Relationships xmlns="http://schemas.openxmlformats.org/package/2006/relationships"><Relationship Id="rId8" Type="http://schemas.openxmlformats.org/officeDocument/2006/relationships/image" Target="../media/image89.svg"/><Relationship Id="rId13" Type="http://schemas.openxmlformats.org/officeDocument/2006/relationships/image" Target="../media/image92.svg"/><Relationship Id="rId18" Type="http://schemas.openxmlformats.org/officeDocument/2006/relationships/image" Target="../media/image97.png"/><Relationship Id="rId26" Type="http://schemas.openxmlformats.org/officeDocument/2006/relationships/image" Target="../media/image102.svg"/><Relationship Id="rId3" Type="http://schemas.openxmlformats.org/officeDocument/2006/relationships/image" Target="../media/image52.png"/><Relationship Id="rId21" Type="http://schemas.openxmlformats.org/officeDocument/2006/relationships/image" Target="../media/image54.png"/><Relationship Id="rId7" Type="http://schemas.openxmlformats.org/officeDocument/2006/relationships/image" Target="../media/image88.png"/><Relationship Id="rId12" Type="http://schemas.openxmlformats.org/officeDocument/2006/relationships/image" Target="../media/image91.png"/><Relationship Id="rId17" Type="http://schemas.openxmlformats.org/officeDocument/2006/relationships/image" Target="../media/image96.png"/><Relationship Id="rId25" Type="http://schemas.openxmlformats.org/officeDocument/2006/relationships/image" Target="../media/image101.png"/><Relationship Id="rId2" Type="http://schemas.openxmlformats.org/officeDocument/2006/relationships/notesSlide" Target="../notesSlides/notesSlide25.xml"/><Relationship Id="rId16" Type="http://schemas.openxmlformats.org/officeDocument/2006/relationships/image" Target="../media/image95.svg"/><Relationship Id="rId20" Type="http://schemas.openxmlformats.org/officeDocument/2006/relationships/image" Target="../media/image98.svg"/><Relationship Id="rId29" Type="http://schemas.openxmlformats.org/officeDocument/2006/relationships/image" Target="../media/image105.png"/><Relationship Id="rId1" Type="http://schemas.openxmlformats.org/officeDocument/2006/relationships/slideLayout" Target="../slideLayouts/slideLayout24.xml"/><Relationship Id="rId6" Type="http://schemas.openxmlformats.org/officeDocument/2006/relationships/image" Target="../media/image60.svg"/><Relationship Id="rId11" Type="http://schemas.openxmlformats.org/officeDocument/2006/relationships/image" Target="../media/image90.png"/><Relationship Id="rId24" Type="http://schemas.openxmlformats.org/officeDocument/2006/relationships/image" Target="../media/image100.svg"/><Relationship Id="rId5" Type="http://schemas.openxmlformats.org/officeDocument/2006/relationships/image" Target="../media/image49.png"/><Relationship Id="rId15" Type="http://schemas.openxmlformats.org/officeDocument/2006/relationships/image" Target="../media/image94.png"/><Relationship Id="rId23" Type="http://schemas.openxmlformats.org/officeDocument/2006/relationships/image" Target="../media/image99.png"/><Relationship Id="rId28" Type="http://schemas.openxmlformats.org/officeDocument/2006/relationships/image" Target="../media/image104.svg"/><Relationship Id="rId10" Type="http://schemas.openxmlformats.org/officeDocument/2006/relationships/image" Target="../media/image47.svg"/><Relationship Id="rId19" Type="http://schemas.openxmlformats.org/officeDocument/2006/relationships/image" Target="../media/image56.png"/><Relationship Id="rId4" Type="http://schemas.openxmlformats.org/officeDocument/2006/relationships/image" Target="../media/image83.svg"/><Relationship Id="rId9" Type="http://schemas.openxmlformats.org/officeDocument/2006/relationships/image" Target="../media/image46.png"/><Relationship Id="rId14" Type="http://schemas.openxmlformats.org/officeDocument/2006/relationships/image" Target="../media/image93.png"/><Relationship Id="rId22" Type="http://schemas.openxmlformats.org/officeDocument/2006/relationships/image" Target="../media/image76.svg"/><Relationship Id="rId27" Type="http://schemas.openxmlformats.org/officeDocument/2006/relationships/image" Target="../media/image103.png"/><Relationship Id="rId30" Type="http://schemas.openxmlformats.org/officeDocument/2006/relationships/image" Target="../media/image106.svg"/></Relationships>
</file>

<file path=ppt/slides/_rels/slide34.xml.rels><?xml version="1.0" encoding="UTF-8" standalone="yes"?>
<Relationships xmlns="http://schemas.openxmlformats.org/package/2006/relationships"><Relationship Id="rId8" Type="http://schemas.openxmlformats.org/officeDocument/2006/relationships/image" Target="../media/image47.svg"/><Relationship Id="rId13" Type="http://schemas.openxmlformats.org/officeDocument/2006/relationships/image" Target="../media/image105.png"/><Relationship Id="rId3" Type="http://schemas.openxmlformats.org/officeDocument/2006/relationships/image" Target="../media/image49.png"/><Relationship Id="rId7" Type="http://schemas.openxmlformats.org/officeDocument/2006/relationships/image" Target="../media/image46.png"/><Relationship Id="rId12" Type="http://schemas.openxmlformats.org/officeDocument/2006/relationships/image" Target="../media/image76.svg"/><Relationship Id="rId2" Type="http://schemas.openxmlformats.org/officeDocument/2006/relationships/notesSlide" Target="../notesSlides/notesSlide26.xml"/><Relationship Id="rId16" Type="http://schemas.openxmlformats.org/officeDocument/2006/relationships/image" Target="../media/image83.svg"/><Relationship Id="rId1" Type="http://schemas.openxmlformats.org/officeDocument/2006/relationships/slideLayout" Target="../slideLayouts/slideLayout24.xml"/><Relationship Id="rId6" Type="http://schemas.openxmlformats.org/officeDocument/2006/relationships/image" Target="../media/image89.svg"/><Relationship Id="rId11" Type="http://schemas.openxmlformats.org/officeDocument/2006/relationships/image" Target="../media/image54.png"/><Relationship Id="rId5" Type="http://schemas.openxmlformats.org/officeDocument/2006/relationships/image" Target="../media/image88.png"/><Relationship Id="rId15" Type="http://schemas.openxmlformats.org/officeDocument/2006/relationships/image" Target="../media/image52.png"/><Relationship Id="rId10" Type="http://schemas.openxmlformats.org/officeDocument/2006/relationships/image" Target="../media/image98.svg"/><Relationship Id="rId4" Type="http://schemas.openxmlformats.org/officeDocument/2006/relationships/image" Target="../media/image60.svg"/><Relationship Id="rId9" Type="http://schemas.openxmlformats.org/officeDocument/2006/relationships/image" Target="../media/image56.png"/><Relationship Id="rId14" Type="http://schemas.openxmlformats.org/officeDocument/2006/relationships/image" Target="../media/image106.svg"/></Relationships>
</file>

<file path=ppt/slides/_rels/slide35.xml.rels><?xml version="1.0" encoding="UTF-8" standalone="yes"?>
<Relationships xmlns="http://schemas.openxmlformats.org/package/2006/relationships"><Relationship Id="rId8" Type="http://schemas.openxmlformats.org/officeDocument/2006/relationships/image" Target="../media/image47.svg"/><Relationship Id="rId13" Type="http://schemas.openxmlformats.org/officeDocument/2006/relationships/image" Target="../media/image105.png"/><Relationship Id="rId18" Type="http://schemas.openxmlformats.org/officeDocument/2006/relationships/image" Target="../media/image108.png"/><Relationship Id="rId26" Type="http://schemas.openxmlformats.org/officeDocument/2006/relationships/image" Target="../media/image114.svg"/><Relationship Id="rId3" Type="http://schemas.openxmlformats.org/officeDocument/2006/relationships/image" Target="../media/image49.png"/><Relationship Id="rId21" Type="http://schemas.microsoft.com/office/2007/relationships/hdphoto" Target="../media/hdphoto8.wdp"/><Relationship Id="rId7" Type="http://schemas.openxmlformats.org/officeDocument/2006/relationships/image" Target="../media/image46.png"/><Relationship Id="rId12" Type="http://schemas.openxmlformats.org/officeDocument/2006/relationships/image" Target="../media/image76.svg"/><Relationship Id="rId17" Type="http://schemas.openxmlformats.org/officeDocument/2006/relationships/image" Target="../media/image107.png"/><Relationship Id="rId25" Type="http://schemas.openxmlformats.org/officeDocument/2006/relationships/image" Target="../media/image113.png"/><Relationship Id="rId2" Type="http://schemas.openxmlformats.org/officeDocument/2006/relationships/notesSlide" Target="../notesSlides/notesSlide27.xml"/><Relationship Id="rId16" Type="http://schemas.openxmlformats.org/officeDocument/2006/relationships/image" Target="../media/image83.svg"/><Relationship Id="rId20" Type="http://schemas.openxmlformats.org/officeDocument/2006/relationships/image" Target="../media/image109.png"/><Relationship Id="rId29" Type="http://schemas.openxmlformats.org/officeDocument/2006/relationships/image" Target="../media/image117.png"/><Relationship Id="rId1" Type="http://schemas.openxmlformats.org/officeDocument/2006/relationships/slideLayout" Target="../slideLayouts/slideLayout24.xml"/><Relationship Id="rId6" Type="http://schemas.openxmlformats.org/officeDocument/2006/relationships/image" Target="../media/image89.svg"/><Relationship Id="rId11" Type="http://schemas.openxmlformats.org/officeDocument/2006/relationships/image" Target="../media/image54.png"/><Relationship Id="rId24" Type="http://schemas.openxmlformats.org/officeDocument/2006/relationships/image" Target="../media/image112.svg"/><Relationship Id="rId5" Type="http://schemas.openxmlformats.org/officeDocument/2006/relationships/image" Target="../media/image88.png"/><Relationship Id="rId15" Type="http://schemas.openxmlformats.org/officeDocument/2006/relationships/image" Target="../media/image52.png"/><Relationship Id="rId23" Type="http://schemas.openxmlformats.org/officeDocument/2006/relationships/image" Target="../media/image111.png"/><Relationship Id="rId28" Type="http://schemas.openxmlformats.org/officeDocument/2006/relationships/image" Target="../media/image116.svg"/><Relationship Id="rId10" Type="http://schemas.openxmlformats.org/officeDocument/2006/relationships/image" Target="../media/image98.svg"/><Relationship Id="rId19" Type="http://schemas.microsoft.com/office/2007/relationships/hdphoto" Target="../media/hdphoto7.wdp"/><Relationship Id="rId4" Type="http://schemas.openxmlformats.org/officeDocument/2006/relationships/image" Target="../media/image60.svg"/><Relationship Id="rId9" Type="http://schemas.openxmlformats.org/officeDocument/2006/relationships/image" Target="../media/image56.png"/><Relationship Id="rId14" Type="http://schemas.openxmlformats.org/officeDocument/2006/relationships/image" Target="../media/image106.svg"/><Relationship Id="rId22" Type="http://schemas.openxmlformats.org/officeDocument/2006/relationships/image" Target="../media/image110.png"/><Relationship Id="rId27" Type="http://schemas.openxmlformats.org/officeDocument/2006/relationships/image" Target="../media/image115.png"/><Relationship Id="rId30" Type="http://schemas.openxmlformats.org/officeDocument/2006/relationships/image" Target="../media/image118.svg"/></Relationships>
</file>

<file path=ppt/slides/_rels/slide36.xml.rels><?xml version="1.0" encoding="UTF-8" standalone="yes"?>
<Relationships xmlns="http://schemas.openxmlformats.org/package/2006/relationships"><Relationship Id="rId8" Type="http://schemas.openxmlformats.org/officeDocument/2006/relationships/image" Target="../media/image47.svg"/><Relationship Id="rId13" Type="http://schemas.openxmlformats.org/officeDocument/2006/relationships/image" Target="../media/image56.png"/><Relationship Id="rId18" Type="http://schemas.openxmlformats.org/officeDocument/2006/relationships/image" Target="../media/image106.svg"/><Relationship Id="rId3" Type="http://schemas.openxmlformats.org/officeDocument/2006/relationships/image" Target="../media/image49.png"/><Relationship Id="rId21" Type="http://schemas.openxmlformats.org/officeDocument/2006/relationships/image" Target="../media/image123.png"/><Relationship Id="rId7" Type="http://schemas.openxmlformats.org/officeDocument/2006/relationships/image" Target="../media/image46.png"/><Relationship Id="rId12" Type="http://schemas.openxmlformats.org/officeDocument/2006/relationships/image" Target="../media/image122.svg"/><Relationship Id="rId17" Type="http://schemas.openxmlformats.org/officeDocument/2006/relationships/image" Target="../media/image105.png"/><Relationship Id="rId2" Type="http://schemas.openxmlformats.org/officeDocument/2006/relationships/notesSlide" Target="../notesSlides/notesSlide28.xml"/><Relationship Id="rId16" Type="http://schemas.openxmlformats.org/officeDocument/2006/relationships/image" Target="../media/image76.svg"/><Relationship Id="rId20" Type="http://schemas.openxmlformats.org/officeDocument/2006/relationships/image" Target="../media/image83.svg"/><Relationship Id="rId1" Type="http://schemas.openxmlformats.org/officeDocument/2006/relationships/slideLayout" Target="../slideLayouts/slideLayout24.xml"/><Relationship Id="rId6" Type="http://schemas.openxmlformats.org/officeDocument/2006/relationships/image" Target="../media/image89.svg"/><Relationship Id="rId11" Type="http://schemas.openxmlformats.org/officeDocument/2006/relationships/image" Target="../media/image121.png"/><Relationship Id="rId24" Type="http://schemas.openxmlformats.org/officeDocument/2006/relationships/image" Target="../media/image126.svg"/><Relationship Id="rId5" Type="http://schemas.openxmlformats.org/officeDocument/2006/relationships/image" Target="../media/image88.png"/><Relationship Id="rId15" Type="http://schemas.openxmlformats.org/officeDocument/2006/relationships/image" Target="../media/image54.png"/><Relationship Id="rId23" Type="http://schemas.openxmlformats.org/officeDocument/2006/relationships/image" Target="../media/image125.png"/><Relationship Id="rId10" Type="http://schemas.openxmlformats.org/officeDocument/2006/relationships/image" Target="../media/image120.svg"/><Relationship Id="rId19" Type="http://schemas.openxmlformats.org/officeDocument/2006/relationships/image" Target="../media/image52.png"/><Relationship Id="rId4" Type="http://schemas.openxmlformats.org/officeDocument/2006/relationships/image" Target="../media/image60.svg"/><Relationship Id="rId9" Type="http://schemas.openxmlformats.org/officeDocument/2006/relationships/image" Target="../media/image119.png"/><Relationship Id="rId14" Type="http://schemas.openxmlformats.org/officeDocument/2006/relationships/image" Target="../media/image98.svg"/><Relationship Id="rId22" Type="http://schemas.openxmlformats.org/officeDocument/2006/relationships/image" Target="../media/image124.svg"/></Relationships>
</file>

<file path=ppt/slides/_rels/slide37.xml.rels><?xml version="1.0" encoding="UTF-8" standalone="yes"?>
<Relationships xmlns="http://schemas.openxmlformats.org/package/2006/relationships"><Relationship Id="rId8" Type="http://schemas.openxmlformats.org/officeDocument/2006/relationships/image" Target="../media/image47.svg"/><Relationship Id="rId13" Type="http://schemas.openxmlformats.org/officeDocument/2006/relationships/image" Target="../media/image131.png"/><Relationship Id="rId18" Type="http://schemas.openxmlformats.org/officeDocument/2006/relationships/image" Target="../media/image98.svg"/><Relationship Id="rId3" Type="http://schemas.openxmlformats.org/officeDocument/2006/relationships/image" Target="../media/image49.png"/><Relationship Id="rId21" Type="http://schemas.openxmlformats.org/officeDocument/2006/relationships/image" Target="../media/image105.png"/><Relationship Id="rId7" Type="http://schemas.openxmlformats.org/officeDocument/2006/relationships/image" Target="../media/image46.png"/><Relationship Id="rId12" Type="http://schemas.openxmlformats.org/officeDocument/2006/relationships/image" Target="../media/image130.svg"/><Relationship Id="rId17" Type="http://schemas.openxmlformats.org/officeDocument/2006/relationships/image" Target="../media/image56.png"/><Relationship Id="rId2" Type="http://schemas.openxmlformats.org/officeDocument/2006/relationships/notesSlide" Target="../notesSlides/notesSlide29.xml"/><Relationship Id="rId16" Type="http://schemas.openxmlformats.org/officeDocument/2006/relationships/image" Target="../media/image134.svg"/><Relationship Id="rId20" Type="http://schemas.openxmlformats.org/officeDocument/2006/relationships/image" Target="../media/image76.svg"/><Relationship Id="rId1" Type="http://schemas.openxmlformats.org/officeDocument/2006/relationships/slideLayout" Target="../slideLayouts/slideLayout24.xml"/><Relationship Id="rId6" Type="http://schemas.openxmlformats.org/officeDocument/2006/relationships/image" Target="../media/image89.svg"/><Relationship Id="rId11" Type="http://schemas.openxmlformats.org/officeDocument/2006/relationships/image" Target="../media/image129.png"/><Relationship Id="rId24" Type="http://schemas.openxmlformats.org/officeDocument/2006/relationships/image" Target="../media/image83.svg"/><Relationship Id="rId5" Type="http://schemas.openxmlformats.org/officeDocument/2006/relationships/image" Target="../media/image88.png"/><Relationship Id="rId15" Type="http://schemas.openxmlformats.org/officeDocument/2006/relationships/image" Target="../media/image133.png"/><Relationship Id="rId23" Type="http://schemas.openxmlformats.org/officeDocument/2006/relationships/image" Target="../media/image52.png"/><Relationship Id="rId10" Type="http://schemas.openxmlformats.org/officeDocument/2006/relationships/image" Target="../media/image128.svg"/><Relationship Id="rId19" Type="http://schemas.openxmlformats.org/officeDocument/2006/relationships/image" Target="../media/image54.png"/><Relationship Id="rId4" Type="http://schemas.openxmlformats.org/officeDocument/2006/relationships/image" Target="../media/image60.svg"/><Relationship Id="rId9" Type="http://schemas.openxmlformats.org/officeDocument/2006/relationships/image" Target="../media/image127.png"/><Relationship Id="rId14" Type="http://schemas.openxmlformats.org/officeDocument/2006/relationships/image" Target="../media/image132.svg"/><Relationship Id="rId22" Type="http://schemas.openxmlformats.org/officeDocument/2006/relationships/image" Target="../media/image106.svg"/></Relationships>
</file>

<file path=ppt/slides/_rels/slide38.xml.rels><?xml version="1.0" encoding="UTF-8" standalone="yes"?>
<Relationships xmlns="http://schemas.openxmlformats.org/package/2006/relationships"><Relationship Id="rId8" Type="http://schemas.openxmlformats.org/officeDocument/2006/relationships/image" Target="../media/image47.svg"/><Relationship Id="rId13" Type="http://schemas.openxmlformats.org/officeDocument/2006/relationships/image" Target="../media/image105.png"/><Relationship Id="rId3" Type="http://schemas.openxmlformats.org/officeDocument/2006/relationships/image" Target="../media/image49.png"/><Relationship Id="rId7" Type="http://schemas.openxmlformats.org/officeDocument/2006/relationships/image" Target="../media/image46.png"/><Relationship Id="rId12" Type="http://schemas.openxmlformats.org/officeDocument/2006/relationships/image" Target="../media/image76.svg"/><Relationship Id="rId2" Type="http://schemas.openxmlformats.org/officeDocument/2006/relationships/notesSlide" Target="../notesSlides/notesSlide30.xml"/><Relationship Id="rId16" Type="http://schemas.openxmlformats.org/officeDocument/2006/relationships/image" Target="../media/image83.svg"/><Relationship Id="rId1" Type="http://schemas.openxmlformats.org/officeDocument/2006/relationships/slideLayout" Target="../slideLayouts/slideLayout24.xml"/><Relationship Id="rId6" Type="http://schemas.openxmlformats.org/officeDocument/2006/relationships/image" Target="../media/image89.svg"/><Relationship Id="rId11" Type="http://schemas.openxmlformats.org/officeDocument/2006/relationships/image" Target="../media/image54.png"/><Relationship Id="rId5" Type="http://schemas.openxmlformats.org/officeDocument/2006/relationships/image" Target="../media/image88.png"/><Relationship Id="rId15" Type="http://schemas.openxmlformats.org/officeDocument/2006/relationships/image" Target="../media/image52.png"/><Relationship Id="rId10" Type="http://schemas.openxmlformats.org/officeDocument/2006/relationships/image" Target="../media/image98.svg"/><Relationship Id="rId4" Type="http://schemas.openxmlformats.org/officeDocument/2006/relationships/image" Target="../media/image60.svg"/><Relationship Id="rId9" Type="http://schemas.openxmlformats.org/officeDocument/2006/relationships/image" Target="../media/image56.png"/><Relationship Id="rId14" Type="http://schemas.openxmlformats.org/officeDocument/2006/relationships/image" Target="../media/image106.svg"/></Relationships>
</file>

<file path=ppt/slides/_rels/slide39.xml.rels><?xml version="1.0" encoding="UTF-8" standalone="yes"?>
<Relationships xmlns="http://schemas.openxmlformats.org/package/2006/relationships"><Relationship Id="rId8" Type="http://schemas.openxmlformats.org/officeDocument/2006/relationships/image" Target="../media/image60.svg"/><Relationship Id="rId13" Type="http://schemas.openxmlformats.org/officeDocument/2006/relationships/image" Target="../media/image137.png"/><Relationship Id="rId18" Type="http://schemas.openxmlformats.org/officeDocument/2006/relationships/image" Target="../media/image76.svg"/><Relationship Id="rId26" Type="http://schemas.openxmlformats.org/officeDocument/2006/relationships/image" Target="../media/image143.svg"/><Relationship Id="rId3" Type="http://schemas.openxmlformats.org/officeDocument/2006/relationships/image" Target="../media/image52.png"/><Relationship Id="rId21" Type="http://schemas.openxmlformats.org/officeDocument/2006/relationships/image" Target="../media/image129.png"/><Relationship Id="rId7" Type="http://schemas.openxmlformats.org/officeDocument/2006/relationships/image" Target="../media/image49.png"/><Relationship Id="rId12" Type="http://schemas.openxmlformats.org/officeDocument/2006/relationships/image" Target="../media/image47.svg"/><Relationship Id="rId17" Type="http://schemas.openxmlformats.org/officeDocument/2006/relationships/image" Target="../media/image54.png"/><Relationship Id="rId25" Type="http://schemas.openxmlformats.org/officeDocument/2006/relationships/image" Target="../media/image142.png"/><Relationship Id="rId2" Type="http://schemas.openxmlformats.org/officeDocument/2006/relationships/notesSlide" Target="../notesSlides/notesSlide31.xml"/><Relationship Id="rId16" Type="http://schemas.openxmlformats.org/officeDocument/2006/relationships/image" Target="../media/image98.svg"/><Relationship Id="rId20" Type="http://schemas.openxmlformats.org/officeDocument/2006/relationships/image" Target="../media/image106.svg"/><Relationship Id="rId1" Type="http://schemas.openxmlformats.org/officeDocument/2006/relationships/slideLayout" Target="../slideLayouts/slideLayout24.xml"/><Relationship Id="rId6" Type="http://schemas.openxmlformats.org/officeDocument/2006/relationships/image" Target="../media/image136.png"/><Relationship Id="rId11" Type="http://schemas.openxmlformats.org/officeDocument/2006/relationships/image" Target="../media/image46.png"/><Relationship Id="rId24" Type="http://schemas.openxmlformats.org/officeDocument/2006/relationships/image" Target="../media/image141.svg"/><Relationship Id="rId5" Type="http://schemas.openxmlformats.org/officeDocument/2006/relationships/image" Target="../media/image135.png"/><Relationship Id="rId15" Type="http://schemas.openxmlformats.org/officeDocument/2006/relationships/image" Target="../media/image56.png"/><Relationship Id="rId23" Type="http://schemas.openxmlformats.org/officeDocument/2006/relationships/image" Target="../media/image140.png"/><Relationship Id="rId28" Type="http://schemas.openxmlformats.org/officeDocument/2006/relationships/image" Target="../media/image145.svg"/><Relationship Id="rId10" Type="http://schemas.openxmlformats.org/officeDocument/2006/relationships/image" Target="../media/image89.svg"/><Relationship Id="rId19" Type="http://schemas.openxmlformats.org/officeDocument/2006/relationships/image" Target="../media/image105.png"/><Relationship Id="rId4" Type="http://schemas.openxmlformats.org/officeDocument/2006/relationships/image" Target="../media/image83.svg"/><Relationship Id="rId9" Type="http://schemas.openxmlformats.org/officeDocument/2006/relationships/image" Target="../media/image88.png"/><Relationship Id="rId14" Type="http://schemas.openxmlformats.org/officeDocument/2006/relationships/image" Target="../media/image138.png"/><Relationship Id="rId22" Type="http://schemas.openxmlformats.org/officeDocument/2006/relationships/image" Target="../media/image139.svg"/><Relationship Id="rId27" Type="http://schemas.openxmlformats.org/officeDocument/2006/relationships/image" Target="../media/image144.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hyperlink" Target="https://www.flickr.com/photos/john_fielding/8658121105" TargetMode="External"/><Relationship Id="rId7" Type="http://schemas.microsoft.com/office/2007/relationships/hdphoto" Target="../media/hdphoto3.wdp"/><Relationship Id="rId2" Type="http://schemas.openxmlformats.org/officeDocument/2006/relationships/image" Target="../media/image9.jpeg"/><Relationship Id="rId1" Type="http://schemas.openxmlformats.org/officeDocument/2006/relationships/slideLayout" Target="../slideLayouts/slideLayout26.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8" Type="http://schemas.openxmlformats.org/officeDocument/2006/relationships/image" Target="../media/image149.png"/><Relationship Id="rId13" Type="http://schemas.openxmlformats.org/officeDocument/2006/relationships/image" Target="../media/image60.svg"/><Relationship Id="rId18" Type="http://schemas.openxmlformats.org/officeDocument/2006/relationships/image" Target="../media/image56.png"/><Relationship Id="rId3" Type="http://schemas.openxmlformats.org/officeDocument/2006/relationships/image" Target="../media/image52.png"/><Relationship Id="rId7" Type="http://schemas.openxmlformats.org/officeDocument/2006/relationships/image" Target="../media/image148.png"/><Relationship Id="rId12" Type="http://schemas.openxmlformats.org/officeDocument/2006/relationships/image" Target="../media/image49.png"/><Relationship Id="rId17" Type="http://schemas.openxmlformats.org/officeDocument/2006/relationships/image" Target="../media/image59.svg"/><Relationship Id="rId2" Type="http://schemas.openxmlformats.org/officeDocument/2006/relationships/notesSlide" Target="../notesSlides/notesSlide32.xml"/><Relationship Id="rId16" Type="http://schemas.openxmlformats.org/officeDocument/2006/relationships/image" Target="../media/image58.png"/><Relationship Id="rId1" Type="http://schemas.openxmlformats.org/officeDocument/2006/relationships/slideLayout" Target="../slideLayouts/slideLayout13.xml"/><Relationship Id="rId6" Type="http://schemas.openxmlformats.org/officeDocument/2006/relationships/image" Target="../media/image147.png"/><Relationship Id="rId11" Type="http://schemas.openxmlformats.org/officeDocument/2006/relationships/image" Target="../media/image47.svg"/><Relationship Id="rId5" Type="http://schemas.openxmlformats.org/officeDocument/2006/relationships/image" Target="../media/image146.png"/><Relationship Id="rId15" Type="http://schemas.openxmlformats.org/officeDocument/2006/relationships/image" Target="../media/image152.svg"/><Relationship Id="rId10" Type="http://schemas.openxmlformats.org/officeDocument/2006/relationships/image" Target="../media/image46.png"/><Relationship Id="rId19" Type="http://schemas.openxmlformats.org/officeDocument/2006/relationships/image" Target="../media/image57.svg"/><Relationship Id="rId4" Type="http://schemas.openxmlformats.org/officeDocument/2006/relationships/image" Target="../media/image83.svg"/><Relationship Id="rId9" Type="http://schemas.openxmlformats.org/officeDocument/2006/relationships/image" Target="../media/image150.jpeg"/><Relationship Id="rId14" Type="http://schemas.openxmlformats.org/officeDocument/2006/relationships/image" Target="../media/image151.png"/></Relationships>
</file>

<file path=ppt/slides/_rels/slide41.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slide" Target="slide84.xml"/><Relationship Id="rId2" Type="http://schemas.openxmlformats.org/officeDocument/2006/relationships/image" Target="../media/image7.png"/><Relationship Id="rId1" Type="http://schemas.openxmlformats.org/officeDocument/2006/relationships/slideLayout" Target="../slideLayouts/slideLayout24.xml"/><Relationship Id="rId6" Type="http://schemas.openxmlformats.org/officeDocument/2006/relationships/slide" Target="slide42.xml"/><Relationship Id="rId5" Type="http://schemas.openxmlformats.org/officeDocument/2006/relationships/slide" Target="slide21.xml"/><Relationship Id="rId4" Type="http://schemas.openxmlformats.org/officeDocument/2006/relationships/slide" Target="slide10.xml"/></Relationships>
</file>

<file path=ppt/slides/_rels/slide42.xml.rels><?xml version="1.0" encoding="UTF-8" standalone="yes"?>
<Relationships xmlns="http://schemas.openxmlformats.org/package/2006/relationships"><Relationship Id="rId3" Type="http://schemas.openxmlformats.org/officeDocument/2006/relationships/image" Target="../media/image45.jpeg"/><Relationship Id="rId7" Type="http://schemas.microsoft.com/office/2007/relationships/hdphoto" Target="../media/hdphoto3.wdp"/><Relationship Id="rId2" Type="http://schemas.openxmlformats.org/officeDocument/2006/relationships/notesSlide" Target="../notesSlides/notesSlide33.xml"/><Relationship Id="rId1" Type="http://schemas.openxmlformats.org/officeDocument/2006/relationships/slideLayout" Target="../slideLayouts/slideLayout29.xml"/><Relationship Id="rId6" Type="http://schemas.openxmlformats.org/officeDocument/2006/relationships/image" Target="../media/image12.png"/><Relationship Id="rId5" Type="http://schemas.openxmlformats.org/officeDocument/2006/relationships/image" Target="../media/image153.png"/><Relationship Id="rId4" Type="http://schemas.openxmlformats.org/officeDocument/2006/relationships/hyperlink" Target="https://www.flickr.com/photos/john_fielding/8658121105"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34.xml"/><Relationship Id="rId1" Type="http://schemas.openxmlformats.org/officeDocument/2006/relationships/slideLayout" Target="../slideLayouts/slideLayout29.xml"/></Relationships>
</file>

<file path=ppt/slides/_rels/slide44.xml.rels><?xml version="1.0" encoding="UTF-8" standalone="yes"?>
<Relationships xmlns="http://schemas.openxmlformats.org/package/2006/relationships"><Relationship Id="rId8" Type="http://schemas.openxmlformats.org/officeDocument/2006/relationships/image" Target="../media/image159.png"/><Relationship Id="rId3" Type="http://schemas.openxmlformats.org/officeDocument/2006/relationships/image" Target="../media/image154.jpeg"/><Relationship Id="rId7" Type="http://schemas.openxmlformats.org/officeDocument/2006/relationships/image" Target="../media/image158.jpeg"/><Relationship Id="rId2" Type="http://schemas.openxmlformats.org/officeDocument/2006/relationships/notesSlide" Target="../notesSlides/notesSlide35.xml"/><Relationship Id="rId1" Type="http://schemas.openxmlformats.org/officeDocument/2006/relationships/slideLayout" Target="../slideLayouts/slideLayout70.xml"/><Relationship Id="rId6" Type="http://schemas.openxmlformats.org/officeDocument/2006/relationships/image" Target="../media/image157.png"/><Relationship Id="rId11" Type="http://schemas.openxmlformats.org/officeDocument/2006/relationships/image" Target="../media/image162.jpeg"/><Relationship Id="rId5" Type="http://schemas.openxmlformats.org/officeDocument/2006/relationships/image" Target="../media/image156.png"/><Relationship Id="rId10" Type="http://schemas.openxmlformats.org/officeDocument/2006/relationships/image" Target="../media/image161.png"/><Relationship Id="rId4" Type="http://schemas.openxmlformats.org/officeDocument/2006/relationships/image" Target="../media/image155.png"/><Relationship Id="rId9" Type="http://schemas.openxmlformats.org/officeDocument/2006/relationships/image" Target="../media/image160.png"/></Relationships>
</file>

<file path=ppt/slides/_rels/slide45.xml.rels><?xml version="1.0" encoding="UTF-8" standalone="yes"?>
<Relationships xmlns="http://schemas.openxmlformats.org/package/2006/relationships"><Relationship Id="rId8" Type="http://schemas.openxmlformats.org/officeDocument/2006/relationships/image" Target="../media/image166.jpeg"/><Relationship Id="rId3" Type="http://schemas.openxmlformats.org/officeDocument/2006/relationships/image" Target="../media/image156.png"/><Relationship Id="rId7" Type="http://schemas.openxmlformats.org/officeDocument/2006/relationships/hyperlink" Target="https://www.flickr.com/photos/john_fielding/8658121105" TargetMode="External"/><Relationship Id="rId2" Type="http://schemas.openxmlformats.org/officeDocument/2006/relationships/notesSlide" Target="../notesSlides/notesSlide36.xml"/><Relationship Id="rId1" Type="http://schemas.openxmlformats.org/officeDocument/2006/relationships/slideLayout" Target="../slideLayouts/slideLayout70.xml"/><Relationship Id="rId6" Type="http://schemas.openxmlformats.org/officeDocument/2006/relationships/image" Target="../media/image165.jpeg"/><Relationship Id="rId11" Type="http://schemas.openxmlformats.org/officeDocument/2006/relationships/image" Target="../media/image168.png"/><Relationship Id="rId5" Type="http://schemas.openxmlformats.org/officeDocument/2006/relationships/image" Target="../media/image164.png"/><Relationship Id="rId10" Type="http://schemas.microsoft.com/office/2007/relationships/hdphoto" Target="../media/hdphoto9.wdp"/><Relationship Id="rId4" Type="http://schemas.openxmlformats.org/officeDocument/2006/relationships/image" Target="../media/image163.png"/><Relationship Id="rId9" Type="http://schemas.openxmlformats.org/officeDocument/2006/relationships/image" Target="../media/image167.png"/></Relationships>
</file>

<file path=ppt/slides/_rels/slide46.xml.rels><?xml version="1.0" encoding="UTF-8" standalone="yes"?>
<Relationships xmlns="http://schemas.openxmlformats.org/package/2006/relationships"><Relationship Id="rId8" Type="http://schemas.openxmlformats.org/officeDocument/2006/relationships/image" Target="../media/image166.jpeg"/><Relationship Id="rId3" Type="http://schemas.openxmlformats.org/officeDocument/2006/relationships/image" Target="../media/image156.png"/><Relationship Id="rId7" Type="http://schemas.openxmlformats.org/officeDocument/2006/relationships/hyperlink" Target="https://www.flickr.com/photos/john_fielding/8658121105" TargetMode="External"/><Relationship Id="rId2" Type="http://schemas.openxmlformats.org/officeDocument/2006/relationships/notesSlide" Target="../notesSlides/notesSlide37.xml"/><Relationship Id="rId1" Type="http://schemas.openxmlformats.org/officeDocument/2006/relationships/slideLayout" Target="../slideLayouts/slideLayout70.xml"/><Relationship Id="rId6" Type="http://schemas.openxmlformats.org/officeDocument/2006/relationships/image" Target="../media/image165.jpeg"/><Relationship Id="rId11" Type="http://schemas.openxmlformats.org/officeDocument/2006/relationships/image" Target="../media/image168.png"/><Relationship Id="rId5" Type="http://schemas.openxmlformats.org/officeDocument/2006/relationships/image" Target="../media/image164.png"/><Relationship Id="rId10" Type="http://schemas.microsoft.com/office/2007/relationships/hdphoto" Target="../media/hdphoto10.wdp"/><Relationship Id="rId4" Type="http://schemas.openxmlformats.org/officeDocument/2006/relationships/image" Target="../media/image163.png"/><Relationship Id="rId9" Type="http://schemas.openxmlformats.org/officeDocument/2006/relationships/image" Target="../media/image167.png"/></Relationships>
</file>

<file path=ppt/slides/_rels/slide47.xml.rels><?xml version="1.0" encoding="UTF-8" standalone="yes"?>
<Relationships xmlns="http://schemas.openxmlformats.org/package/2006/relationships"><Relationship Id="rId8" Type="http://schemas.openxmlformats.org/officeDocument/2006/relationships/image" Target="../media/image166.jpeg"/><Relationship Id="rId3" Type="http://schemas.openxmlformats.org/officeDocument/2006/relationships/image" Target="../media/image156.png"/><Relationship Id="rId7" Type="http://schemas.openxmlformats.org/officeDocument/2006/relationships/hyperlink" Target="https://www.flickr.com/photos/john_fielding/8658121105" TargetMode="External"/><Relationship Id="rId2" Type="http://schemas.openxmlformats.org/officeDocument/2006/relationships/notesSlide" Target="../notesSlides/notesSlide38.xml"/><Relationship Id="rId1" Type="http://schemas.openxmlformats.org/officeDocument/2006/relationships/slideLayout" Target="../slideLayouts/slideLayout70.xml"/><Relationship Id="rId6" Type="http://schemas.openxmlformats.org/officeDocument/2006/relationships/image" Target="../media/image165.jpeg"/><Relationship Id="rId11" Type="http://schemas.openxmlformats.org/officeDocument/2006/relationships/image" Target="../media/image168.png"/><Relationship Id="rId5" Type="http://schemas.openxmlformats.org/officeDocument/2006/relationships/image" Target="../media/image164.png"/><Relationship Id="rId10" Type="http://schemas.microsoft.com/office/2007/relationships/hdphoto" Target="../media/hdphoto11.wdp"/><Relationship Id="rId4" Type="http://schemas.openxmlformats.org/officeDocument/2006/relationships/image" Target="../media/image163.png"/><Relationship Id="rId9" Type="http://schemas.openxmlformats.org/officeDocument/2006/relationships/image" Target="../media/image167.png"/></Relationships>
</file>

<file path=ppt/slides/_rels/slide48.xml.rels><?xml version="1.0" encoding="UTF-8" standalone="yes"?>
<Relationships xmlns="http://schemas.openxmlformats.org/package/2006/relationships"><Relationship Id="rId8" Type="http://schemas.openxmlformats.org/officeDocument/2006/relationships/image" Target="../media/image165.jpeg"/><Relationship Id="rId3" Type="http://schemas.openxmlformats.org/officeDocument/2006/relationships/image" Target="../media/image156.png"/><Relationship Id="rId7" Type="http://schemas.openxmlformats.org/officeDocument/2006/relationships/image" Target="../media/image163.png"/><Relationship Id="rId12" Type="http://schemas.microsoft.com/office/2007/relationships/hdphoto" Target="../media/hdphoto12.wdp"/><Relationship Id="rId2" Type="http://schemas.openxmlformats.org/officeDocument/2006/relationships/notesSlide" Target="../notesSlides/notesSlide39.xml"/><Relationship Id="rId1" Type="http://schemas.openxmlformats.org/officeDocument/2006/relationships/slideLayout" Target="../slideLayouts/slideLayout70.xml"/><Relationship Id="rId6" Type="http://schemas.openxmlformats.org/officeDocument/2006/relationships/image" Target="../media/image169.jpeg"/><Relationship Id="rId11" Type="http://schemas.openxmlformats.org/officeDocument/2006/relationships/image" Target="../media/image167.png"/><Relationship Id="rId5" Type="http://schemas.openxmlformats.org/officeDocument/2006/relationships/image" Target="../media/image164.png"/><Relationship Id="rId10" Type="http://schemas.openxmlformats.org/officeDocument/2006/relationships/image" Target="../media/image166.jpeg"/><Relationship Id="rId4" Type="http://schemas.openxmlformats.org/officeDocument/2006/relationships/image" Target="../media/image168.png"/><Relationship Id="rId9" Type="http://schemas.openxmlformats.org/officeDocument/2006/relationships/hyperlink" Target="https://www.flickr.com/photos/john_fielding/8658121105" TargetMode="External"/></Relationships>
</file>

<file path=ppt/slides/_rels/slide49.xml.rels><?xml version="1.0" encoding="UTF-8" standalone="yes"?>
<Relationships xmlns="http://schemas.openxmlformats.org/package/2006/relationships"><Relationship Id="rId8" Type="http://schemas.openxmlformats.org/officeDocument/2006/relationships/image" Target="../media/image167.png"/><Relationship Id="rId13" Type="http://schemas.microsoft.com/office/2007/relationships/hdphoto" Target="../media/hdphoto14.wdp"/><Relationship Id="rId3" Type="http://schemas.openxmlformats.org/officeDocument/2006/relationships/image" Target="../media/image163.png"/><Relationship Id="rId7" Type="http://schemas.openxmlformats.org/officeDocument/2006/relationships/image" Target="../media/image166.jpeg"/><Relationship Id="rId12" Type="http://schemas.openxmlformats.org/officeDocument/2006/relationships/image" Target="../media/image170.png"/><Relationship Id="rId2" Type="http://schemas.openxmlformats.org/officeDocument/2006/relationships/notesSlide" Target="../notesSlides/notesSlide40.xml"/><Relationship Id="rId1" Type="http://schemas.openxmlformats.org/officeDocument/2006/relationships/slideLayout" Target="../slideLayouts/slideLayout70.xml"/><Relationship Id="rId6" Type="http://schemas.openxmlformats.org/officeDocument/2006/relationships/hyperlink" Target="https://www.flickr.com/photos/john_fielding/8658121105" TargetMode="External"/><Relationship Id="rId11" Type="http://schemas.openxmlformats.org/officeDocument/2006/relationships/image" Target="../media/image169.jpeg"/><Relationship Id="rId5" Type="http://schemas.openxmlformats.org/officeDocument/2006/relationships/image" Target="../media/image165.jpeg"/><Relationship Id="rId10" Type="http://schemas.openxmlformats.org/officeDocument/2006/relationships/image" Target="../media/image168.png"/><Relationship Id="rId4" Type="http://schemas.openxmlformats.org/officeDocument/2006/relationships/image" Target="../media/image164.png"/><Relationship Id="rId9" Type="http://schemas.microsoft.com/office/2007/relationships/hdphoto" Target="../media/hdphoto13.wdp"/></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hyperlink" Target="https://www.flickr.com/photos/john_fielding/8658121105" TargetMode="External"/><Relationship Id="rId7" Type="http://schemas.microsoft.com/office/2007/relationships/hdphoto" Target="../media/hdphoto3.wdp"/><Relationship Id="rId2" Type="http://schemas.openxmlformats.org/officeDocument/2006/relationships/image" Target="../media/image9.jpeg"/><Relationship Id="rId1" Type="http://schemas.openxmlformats.org/officeDocument/2006/relationships/slideLayout" Target="../slideLayouts/slideLayout26.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8" Type="http://schemas.openxmlformats.org/officeDocument/2006/relationships/hyperlink" Target="https://www.flickr.com/photos/john_fielding/8658121105" TargetMode="External"/><Relationship Id="rId3" Type="http://schemas.openxmlformats.org/officeDocument/2006/relationships/image" Target="../media/image163.png"/><Relationship Id="rId7" Type="http://schemas.openxmlformats.org/officeDocument/2006/relationships/image" Target="../media/image165.jpeg"/><Relationship Id="rId2" Type="http://schemas.openxmlformats.org/officeDocument/2006/relationships/notesSlide" Target="../notesSlides/notesSlide41.xml"/><Relationship Id="rId1" Type="http://schemas.openxmlformats.org/officeDocument/2006/relationships/slideLayout" Target="../slideLayouts/slideLayout70.xml"/><Relationship Id="rId6" Type="http://schemas.openxmlformats.org/officeDocument/2006/relationships/image" Target="../media/image169.jpeg"/><Relationship Id="rId11" Type="http://schemas.microsoft.com/office/2007/relationships/hdphoto" Target="../media/hdphoto14.wdp"/><Relationship Id="rId5" Type="http://schemas.openxmlformats.org/officeDocument/2006/relationships/image" Target="../media/image164.png"/><Relationship Id="rId10" Type="http://schemas.openxmlformats.org/officeDocument/2006/relationships/image" Target="../media/image170.png"/><Relationship Id="rId4" Type="http://schemas.openxmlformats.org/officeDocument/2006/relationships/image" Target="../media/image168.png"/><Relationship Id="rId9" Type="http://schemas.openxmlformats.org/officeDocument/2006/relationships/image" Target="../media/image166.jpeg"/></Relationships>
</file>

<file path=ppt/slides/_rels/slide51.xml.rels><?xml version="1.0" encoding="UTF-8" standalone="yes"?>
<Relationships xmlns="http://schemas.openxmlformats.org/package/2006/relationships"><Relationship Id="rId8" Type="http://schemas.openxmlformats.org/officeDocument/2006/relationships/image" Target="../media/image165.jpeg"/><Relationship Id="rId13" Type="http://schemas.microsoft.com/office/2007/relationships/hdphoto" Target="../media/hdphoto14.wdp"/><Relationship Id="rId3" Type="http://schemas.openxmlformats.org/officeDocument/2006/relationships/image" Target="../media/image171.png"/><Relationship Id="rId7" Type="http://schemas.openxmlformats.org/officeDocument/2006/relationships/image" Target="../media/image169.jpeg"/><Relationship Id="rId12" Type="http://schemas.openxmlformats.org/officeDocument/2006/relationships/image" Target="../media/image170.png"/><Relationship Id="rId2" Type="http://schemas.openxmlformats.org/officeDocument/2006/relationships/notesSlide" Target="../notesSlides/notesSlide42.xml"/><Relationship Id="rId1" Type="http://schemas.openxmlformats.org/officeDocument/2006/relationships/slideLayout" Target="../slideLayouts/slideLayout70.xml"/><Relationship Id="rId6" Type="http://schemas.openxmlformats.org/officeDocument/2006/relationships/image" Target="../media/image164.png"/><Relationship Id="rId11" Type="http://schemas.openxmlformats.org/officeDocument/2006/relationships/image" Target="../media/image172.png"/><Relationship Id="rId5" Type="http://schemas.openxmlformats.org/officeDocument/2006/relationships/image" Target="../media/image168.png"/><Relationship Id="rId10" Type="http://schemas.openxmlformats.org/officeDocument/2006/relationships/image" Target="../media/image166.jpeg"/><Relationship Id="rId4" Type="http://schemas.openxmlformats.org/officeDocument/2006/relationships/image" Target="../media/image163.png"/><Relationship Id="rId9" Type="http://schemas.openxmlformats.org/officeDocument/2006/relationships/hyperlink" Target="https://www.flickr.com/photos/john_fielding/8658121105" TargetMode="External"/></Relationships>
</file>

<file path=ppt/slides/_rels/slide52.xml.rels><?xml version="1.0" encoding="UTF-8" standalone="yes"?>
<Relationships xmlns="http://schemas.openxmlformats.org/package/2006/relationships"><Relationship Id="rId8" Type="http://schemas.openxmlformats.org/officeDocument/2006/relationships/image" Target="../media/image165.jpeg"/><Relationship Id="rId13" Type="http://schemas.microsoft.com/office/2007/relationships/hdphoto" Target="../media/hdphoto14.wdp"/><Relationship Id="rId18" Type="http://schemas.openxmlformats.org/officeDocument/2006/relationships/image" Target="../media/image177.png"/><Relationship Id="rId3" Type="http://schemas.openxmlformats.org/officeDocument/2006/relationships/image" Target="../media/image173.png"/><Relationship Id="rId7" Type="http://schemas.openxmlformats.org/officeDocument/2006/relationships/image" Target="../media/image169.jpeg"/><Relationship Id="rId12" Type="http://schemas.openxmlformats.org/officeDocument/2006/relationships/image" Target="../media/image170.png"/><Relationship Id="rId17" Type="http://schemas.microsoft.com/office/2007/relationships/hdphoto" Target="../media/hdphoto15.wdp"/><Relationship Id="rId2" Type="http://schemas.openxmlformats.org/officeDocument/2006/relationships/notesSlide" Target="../notesSlides/notesSlide43.xml"/><Relationship Id="rId16" Type="http://schemas.openxmlformats.org/officeDocument/2006/relationships/image" Target="../media/image176.png"/><Relationship Id="rId1" Type="http://schemas.openxmlformats.org/officeDocument/2006/relationships/slideLayout" Target="../slideLayouts/slideLayout70.xml"/><Relationship Id="rId6" Type="http://schemas.openxmlformats.org/officeDocument/2006/relationships/image" Target="../media/image164.png"/><Relationship Id="rId11" Type="http://schemas.openxmlformats.org/officeDocument/2006/relationships/image" Target="../media/image172.png"/><Relationship Id="rId5" Type="http://schemas.openxmlformats.org/officeDocument/2006/relationships/image" Target="../media/image168.png"/><Relationship Id="rId15" Type="http://schemas.openxmlformats.org/officeDocument/2006/relationships/image" Target="../media/image175.png"/><Relationship Id="rId10" Type="http://schemas.openxmlformats.org/officeDocument/2006/relationships/image" Target="../media/image166.jpeg"/><Relationship Id="rId4" Type="http://schemas.openxmlformats.org/officeDocument/2006/relationships/image" Target="../media/image163.png"/><Relationship Id="rId9" Type="http://schemas.openxmlformats.org/officeDocument/2006/relationships/hyperlink" Target="https://www.flickr.com/photos/john_fielding/8658121105" TargetMode="External"/><Relationship Id="rId14" Type="http://schemas.openxmlformats.org/officeDocument/2006/relationships/image" Target="../media/image174.png"/></Relationships>
</file>

<file path=ppt/slides/_rels/slide53.xml.rels><?xml version="1.0" encoding="UTF-8" standalone="yes"?>
<Relationships xmlns="http://schemas.openxmlformats.org/package/2006/relationships"><Relationship Id="rId8" Type="http://schemas.openxmlformats.org/officeDocument/2006/relationships/image" Target="../media/image170.png"/><Relationship Id="rId13" Type="http://schemas.openxmlformats.org/officeDocument/2006/relationships/image" Target="../media/image178.png"/><Relationship Id="rId18" Type="http://schemas.openxmlformats.org/officeDocument/2006/relationships/image" Target="../media/image183.svg"/><Relationship Id="rId3" Type="http://schemas.openxmlformats.org/officeDocument/2006/relationships/image" Target="../media/image168.png"/><Relationship Id="rId21" Type="http://schemas.openxmlformats.org/officeDocument/2006/relationships/image" Target="../media/image184.png"/><Relationship Id="rId7" Type="http://schemas.openxmlformats.org/officeDocument/2006/relationships/hyperlink" Target="https://www.flickr.com/photos/john_fielding/8658121105" TargetMode="External"/><Relationship Id="rId12" Type="http://schemas.openxmlformats.org/officeDocument/2006/relationships/image" Target="../media/image166.jpeg"/><Relationship Id="rId17" Type="http://schemas.openxmlformats.org/officeDocument/2006/relationships/image" Target="../media/image182.png"/><Relationship Id="rId2" Type="http://schemas.openxmlformats.org/officeDocument/2006/relationships/notesSlide" Target="../notesSlides/notesSlide44.xml"/><Relationship Id="rId16" Type="http://schemas.openxmlformats.org/officeDocument/2006/relationships/image" Target="../media/image181.svg"/><Relationship Id="rId20" Type="http://schemas.openxmlformats.org/officeDocument/2006/relationships/image" Target="../media/image11.svg"/><Relationship Id="rId1" Type="http://schemas.openxmlformats.org/officeDocument/2006/relationships/slideLayout" Target="../slideLayouts/slideLayout70.xml"/><Relationship Id="rId6" Type="http://schemas.openxmlformats.org/officeDocument/2006/relationships/image" Target="../media/image165.jpeg"/><Relationship Id="rId11" Type="http://schemas.openxmlformats.org/officeDocument/2006/relationships/image" Target="../media/image172.png"/><Relationship Id="rId5" Type="http://schemas.openxmlformats.org/officeDocument/2006/relationships/image" Target="../media/image169.jpeg"/><Relationship Id="rId15" Type="http://schemas.openxmlformats.org/officeDocument/2006/relationships/image" Target="../media/image180.png"/><Relationship Id="rId10" Type="http://schemas.openxmlformats.org/officeDocument/2006/relationships/image" Target="../media/image163.png"/><Relationship Id="rId19" Type="http://schemas.openxmlformats.org/officeDocument/2006/relationships/image" Target="../media/image10.png"/><Relationship Id="rId4" Type="http://schemas.openxmlformats.org/officeDocument/2006/relationships/image" Target="../media/image164.png"/><Relationship Id="rId9" Type="http://schemas.microsoft.com/office/2007/relationships/hdphoto" Target="../media/hdphoto14.wdp"/><Relationship Id="rId14" Type="http://schemas.openxmlformats.org/officeDocument/2006/relationships/image" Target="../media/image179.svg"/><Relationship Id="rId22" Type="http://schemas.openxmlformats.org/officeDocument/2006/relationships/image" Target="../media/image185.svg"/></Relationships>
</file>

<file path=ppt/slides/_rels/slide54.xml.rels><?xml version="1.0" encoding="UTF-8" standalone="yes"?>
<Relationships xmlns="http://schemas.openxmlformats.org/package/2006/relationships"><Relationship Id="rId8" Type="http://schemas.openxmlformats.org/officeDocument/2006/relationships/hyperlink" Target="https://www.flickr.com/photos/john_fielding/8658121105" TargetMode="External"/><Relationship Id="rId3" Type="http://schemas.openxmlformats.org/officeDocument/2006/relationships/image" Target="../media/image163.png"/><Relationship Id="rId7" Type="http://schemas.openxmlformats.org/officeDocument/2006/relationships/image" Target="../media/image165.jpeg"/><Relationship Id="rId12" Type="http://schemas.microsoft.com/office/2007/relationships/hdphoto" Target="../media/hdphoto14.wdp"/><Relationship Id="rId2" Type="http://schemas.openxmlformats.org/officeDocument/2006/relationships/notesSlide" Target="../notesSlides/notesSlide45.xml"/><Relationship Id="rId1" Type="http://schemas.openxmlformats.org/officeDocument/2006/relationships/slideLayout" Target="../slideLayouts/slideLayout70.xml"/><Relationship Id="rId6" Type="http://schemas.openxmlformats.org/officeDocument/2006/relationships/image" Target="../media/image169.jpeg"/><Relationship Id="rId11" Type="http://schemas.openxmlformats.org/officeDocument/2006/relationships/image" Target="../media/image170.png"/><Relationship Id="rId5" Type="http://schemas.openxmlformats.org/officeDocument/2006/relationships/image" Target="../media/image164.png"/><Relationship Id="rId10" Type="http://schemas.openxmlformats.org/officeDocument/2006/relationships/image" Target="../media/image172.png"/><Relationship Id="rId4" Type="http://schemas.openxmlformats.org/officeDocument/2006/relationships/image" Target="../media/image168.png"/><Relationship Id="rId9" Type="http://schemas.openxmlformats.org/officeDocument/2006/relationships/image" Target="../media/image166.jpeg"/></Relationships>
</file>

<file path=ppt/slides/_rels/slide55.xml.rels><?xml version="1.0" encoding="UTF-8" standalone="yes"?>
<Relationships xmlns="http://schemas.openxmlformats.org/package/2006/relationships"><Relationship Id="rId8" Type="http://schemas.openxmlformats.org/officeDocument/2006/relationships/image" Target="../media/image170.png"/><Relationship Id="rId13" Type="http://schemas.openxmlformats.org/officeDocument/2006/relationships/image" Target="../media/image186.jpeg"/><Relationship Id="rId18" Type="http://schemas.openxmlformats.org/officeDocument/2006/relationships/image" Target="../media/image191.jpeg"/><Relationship Id="rId3" Type="http://schemas.openxmlformats.org/officeDocument/2006/relationships/image" Target="../media/image168.png"/><Relationship Id="rId7" Type="http://schemas.openxmlformats.org/officeDocument/2006/relationships/hyperlink" Target="https://www.flickr.com/photos/john_fielding/8658121105" TargetMode="External"/><Relationship Id="rId12" Type="http://schemas.openxmlformats.org/officeDocument/2006/relationships/image" Target="../media/image166.jpeg"/><Relationship Id="rId17" Type="http://schemas.openxmlformats.org/officeDocument/2006/relationships/image" Target="../media/image190.png"/><Relationship Id="rId2" Type="http://schemas.openxmlformats.org/officeDocument/2006/relationships/notesSlide" Target="../notesSlides/notesSlide46.xml"/><Relationship Id="rId16" Type="http://schemas.openxmlformats.org/officeDocument/2006/relationships/image" Target="../media/image189.png"/><Relationship Id="rId1" Type="http://schemas.openxmlformats.org/officeDocument/2006/relationships/slideLayout" Target="../slideLayouts/slideLayout70.xml"/><Relationship Id="rId6" Type="http://schemas.openxmlformats.org/officeDocument/2006/relationships/image" Target="../media/image165.jpeg"/><Relationship Id="rId11" Type="http://schemas.openxmlformats.org/officeDocument/2006/relationships/image" Target="../media/image172.png"/><Relationship Id="rId5" Type="http://schemas.openxmlformats.org/officeDocument/2006/relationships/image" Target="../media/image169.jpeg"/><Relationship Id="rId15" Type="http://schemas.openxmlformats.org/officeDocument/2006/relationships/image" Target="../media/image188.png"/><Relationship Id="rId10" Type="http://schemas.openxmlformats.org/officeDocument/2006/relationships/image" Target="../media/image163.png"/><Relationship Id="rId4" Type="http://schemas.openxmlformats.org/officeDocument/2006/relationships/image" Target="../media/image164.png"/><Relationship Id="rId9" Type="http://schemas.microsoft.com/office/2007/relationships/hdphoto" Target="../media/hdphoto14.wdp"/><Relationship Id="rId14" Type="http://schemas.openxmlformats.org/officeDocument/2006/relationships/image" Target="../media/image187.jpeg"/></Relationships>
</file>

<file path=ppt/slides/_rels/slide56.xml.rels><?xml version="1.0" encoding="UTF-8" standalone="yes"?>
<Relationships xmlns="http://schemas.openxmlformats.org/package/2006/relationships"><Relationship Id="rId8" Type="http://schemas.openxmlformats.org/officeDocument/2006/relationships/image" Target="../media/image169.jpeg"/><Relationship Id="rId13" Type="http://schemas.openxmlformats.org/officeDocument/2006/relationships/hyperlink" Target="https://www.flickr.com/photos/john_fielding/8658121105" TargetMode="External"/><Relationship Id="rId3" Type="http://schemas.openxmlformats.org/officeDocument/2006/relationships/image" Target="../media/image170.png"/><Relationship Id="rId7" Type="http://schemas.openxmlformats.org/officeDocument/2006/relationships/image" Target="../media/image172.png"/><Relationship Id="rId12" Type="http://schemas.openxmlformats.org/officeDocument/2006/relationships/image" Target="../media/image165.jpeg"/><Relationship Id="rId2" Type="http://schemas.openxmlformats.org/officeDocument/2006/relationships/notesSlide" Target="../notesSlides/notesSlide47.xml"/><Relationship Id="rId1" Type="http://schemas.openxmlformats.org/officeDocument/2006/relationships/slideLayout" Target="../slideLayouts/slideLayout70.xml"/><Relationship Id="rId6" Type="http://schemas.openxmlformats.org/officeDocument/2006/relationships/image" Target="../media/image168.png"/><Relationship Id="rId11" Type="http://schemas.openxmlformats.org/officeDocument/2006/relationships/image" Target="../media/image164.png"/><Relationship Id="rId5" Type="http://schemas.openxmlformats.org/officeDocument/2006/relationships/image" Target="../media/image192.jpeg"/><Relationship Id="rId10" Type="http://schemas.openxmlformats.org/officeDocument/2006/relationships/image" Target="../media/image163.png"/><Relationship Id="rId4" Type="http://schemas.microsoft.com/office/2007/relationships/hdphoto" Target="../media/hdphoto14.wdp"/><Relationship Id="rId9" Type="http://schemas.openxmlformats.org/officeDocument/2006/relationships/image" Target="../media/image166.jpeg"/></Relationships>
</file>

<file path=ppt/slides/_rels/slide57.xml.rels><?xml version="1.0" encoding="UTF-8" standalone="yes"?>
<Relationships xmlns="http://schemas.openxmlformats.org/package/2006/relationships"><Relationship Id="rId8" Type="http://schemas.openxmlformats.org/officeDocument/2006/relationships/image" Target="../media/image196.png"/><Relationship Id="rId13" Type="http://schemas.openxmlformats.org/officeDocument/2006/relationships/image" Target="../media/image200.png"/><Relationship Id="rId18" Type="http://schemas.openxmlformats.org/officeDocument/2006/relationships/image" Target="../media/image163.png"/><Relationship Id="rId3" Type="http://schemas.openxmlformats.org/officeDocument/2006/relationships/image" Target="../media/image193.jpeg"/><Relationship Id="rId21" Type="http://schemas.openxmlformats.org/officeDocument/2006/relationships/hyperlink" Target="https://www.flickr.com/photos/john_fielding/8658121105" TargetMode="External"/><Relationship Id="rId7" Type="http://schemas.openxmlformats.org/officeDocument/2006/relationships/image" Target="../media/image195.png"/><Relationship Id="rId12" Type="http://schemas.openxmlformats.org/officeDocument/2006/relationships/image" Target="../media/image199.png"/><Relationship Id="rId17" Type="http://schemas.openxmlformats.org/officeDocument/2006/relationships/image" Target="../media/image166.jpeg"/><Relationship Id="rId2" Type="http://schemas.openxmlformats.org/officeDocument/2006/relationships/notesSlide" Target="../notesSlides/notesSlide48.xml"/><Relationship Id="rId16" Type="http://schemas.openxmlformats.org/officeDocument/2006/relationships/image" Target="../media/image169.jpeg"/><Relationship Id="rId20" Type="http://schemas.openxmlformats.org/officeDocument/2006/relationships/image" Target="../media/image165.jpeg"/><Relationship Id="rId1" Type="http://schemas.openxmlformats.org/officeDocument/2006/relationships/slideLayout" Target="../slideLayouts/slideLayout70.xml"/><Relationship Id="rId6" Type="http://schemas.openxmlformats.org/officeDocument/2006/relationships/image" Target="../media/image194.jpeg"/><Relationship Id="rId11" Type="http://schemas.openxmlformats.org/officeDocument/2006/relationships/hyperlink" Target="https://www.alcoholpolicy.net/2013/10/home-office-offers-support-via-local-alcohol-action-area-laaa-project.html" TargetMode="External"/><Relationship Id="rId5" Type="http://schemas.microsoft.com/office/2007/relationships/hdphoto" Target="../media/hdphoto14.wdp"/><Relationship Id="rId15" Type="http://schemas.openxmlformats.org/officeDocument/2006/relationships/image" Target="../media/image172.png"/><Relationship Id="rId10" Type="http://schemas.openxmlformats.org/officeDocument/2006/relationships/image" Target="../media/image198.jpeg"/><Relationship Id="rId19" Type="http://schemas.openxmlformats.org/officeDocument/2006/relationships/image" Target="../media/image164.png"/><Relationship Id="rId4" Type="http://schemas.openxmlformats.org/officeDocument/2006/relationships/image" Target="../media/image170.png"/><Relationship Id="rId9" Type="http://schemas.openxmlformats.org/officeDocument/2006/relationships/image" Target="../media/image197.png"/><Relationship Id="rId14" Type="http://schemas.openxmlformats.org/officeDocument/2006/relationships/image" Target="../media/image168.png"/></Relationships>
</file>

<file path=ppt/slides/_rels/slide58.xml.rels><?xml version="1.0" encoding="UTF-8" standalone="yes"?>
<Relationships xmlns="http://schemas.openxmlformats.org/package/2006/relationships"><Relationship Id="rId8" Type="http://schemas.openxmlformats.org/officeDocument/2006/relationships/image" Target="../media/image166.jpeg"/><Relationship Id="rId13" Type="http://schemas.openxmlformats.org/officeDocument/2006/relationships/image" Target="../media/image178.png"/><Relationship Id="rId18" Type="http://schemas.openxmlformats.org/officeDocument/2006/relationships/image" Target="../media/image183.svg"/><Relationship Id="rId3" Type="http://schemas.openxmlformats.org/officeDocument/2006/relationships/image" Target="../media/image170.png"/><Relationship Id="rId21" Type="http://schemas.openxmlformats.org/officeDocument/2006/relationships/image" Target="../media/image184.png"/><Relationship Id="rId7" Type="http://schemas.openxmlformats.org/officeDocument/2006/relationships/image" Target="../media/image169.jpeg"/><Relationship Id="rId12" Type="http://schemas.openxmlformats.org/officeDocument/2006/relationships/hyperlink" Target="https://www.flickr.com/photos/john_fielding/8658121105" TargetMode="External"/><Relationship Id="rId17" Type="http://schemas.openxmlformats.org/officeDocument/2006/relationships/image" Target="../media/image182.png"/><Relationship Id="rId2" Type="http://schemas.openxmlformats.org/officeDocument/2006/relationships/notesSlide" Target="../notesSlides/notesSlide49.xml"/><Relationship Id="rId16" Type="http://schemas.openxmlformats.org/officeDocument/2006/relationships/image" Target="../media/image181.svg"/><Relationship Id="rId20" Type="http://schemas.openxmlformats.org/officeDocument/2006/relationships/image" Target="../media/image11.svg"/><Relationship Id="rId1" Type="http://schemas.openxmlformats.org/officeDocument/2006/relationships/slideLayout" Target="../slideLayouts/slideLayout70.xml"/><Relationship Id="rId6" Type="http://schemas.openxmlformats.org/officeDocument/2006/relationships/image" Target="../media/image172.png"/><Relationship Id="rId11" Type="http://schemas.openxmlformats.org/officeDocument/2006/relationships/image" Target="../media/image165.jpeg"/><Relationship Id="rId5" Type="http://schemas.openxmlformats.org/officeDocument/2006/relationships/image" Target="../media/image168.png"/><Relationship Id="rId15" Type="http://schemas.openxmlformats.org/officeDocument/2006/relationships/image" Target="../media/image180.png"/><Relationship Id="rId10" Type="http://schemas.openxmlformats.org/officeDocument/2006/relationships/image" Target="../media/image164.png"/><Relationship Id="rId19" Type="http://schemas.openxmlformats.org/officeDocument/2006/relationships/image" Target="../media/image10.png"/><Relationship Id="rId4" Type="http://schemas.microsoft.com/office/2007/relationships/hdphoto" Target="../media/hdphoto14.wdp"/><Relationship Id="rId9" Type="http://schemas.openxmlformats.org/officeDocument/2006/relationships/image" Target="../media/image163.png"/><Relationship Id="rId14" Type="http://schemas.openxmlformats.org/officeDocument/2006/relationships/image" Target="../media/image179.svg"/><Relationship Id="rId22" Type="http://schemas.openxmlformats.org/officeDocument/2006/relationships/image" Target="../media/image201.svg"/></Relationships>
</file>

<file path=ppt/slides/_rels/slide59.xml.rels><?xml version="1.0" encoding="UTF-8" standalone="yes"?>
<Relationships xmlns="http://schemas.openxmlformats.org/package/2006/relationships"><Relationship Id="rId8" Type="http://schemas.openxmlformats.org/officeDocument/2006/relationships/image" Target="../media/image166.jpeg"/><Relationship Id="rId3" Type="http://schemas.openxmlformats.org/officeDocument/2006/relationships/image" Target="../media/image170.png"/><Relationship Id="rId7" Type="http://schemas.openxmlformats.org/officeDocument/2006/relationships/image" Target="../media/image169.jpeg"/><Relationship Id="rId12" Type="http://schemas.openxmlformats.org/officeDocument/2006/relationships/hyperlink" Target="https://www.flickr.com/photos/john_fielding/8658121105" TargetMode="External"/><Relationship Id="rId2" Type="http://schemas.openxmlformats.org/officeDocument/2006/relationships/notesSlide" Target="../notesSlides/notesSlide50.xml"/><Relationship Id="rId1" Type="http://schemas.openxmlformats.org/officeDocument/2006/relationships/slideLayout" Target="../slideLayouts/slideLayout70.xml"/><Relationship Id="rId6" Type="http://schemas.openxmlformats.org/officeDocument/2006/relationships/image" Target="../media/image172.png"/><Relationship Id="rId11" Type="http://schemas.openxmlformats.org/officeDocument/2006/relationships/image" Target="../media/image165.jpeg"/><Relationship Id="rId5" Type="http://schemas.openxmlformats.org/officeDocument/2006/relationships/image" Target="../media/image168.png"/><Relationship Id="rId10" Type="http://schemas.openxmlformats.org/officeDocument/2006/relationships/image" Target="../media/image164.png"/><Relationship Id="rId4" Type="http://schemas.microsoft.com/office/2007/relationships/hdphoto" Target="../media/hdphoto14.wdp"/><Relationship Id="rId9" Type="http://schemas.openxmlformats.org/officeDocument/2006/relationships/image" Target="../media/image163.png"/></Relationships>
</file>

<file path=ppt/slides/_rels/slide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9.jpe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6.xml"/><Relationship Id="rId6" Type="http://schemas.openxmlformats.org/officeDocument/2006/relationships/image" Target="../media/image11.svg"/><Relationship Id="rId5" Type="http://schemas.openxmlformats.org/officeDocument/2006/relationships/image" Target="../media/image10.png"/><Relationship Id="rId10" Type="http://schemas.openxmlformats.org/officeDocument/2006/relationships/hyperlink" Target="https://www.youtube.com/watch?v=1jgFUeDfI-E" TargetMode="External"/><Relationship Id="rId4" Type="http://schemas.openxmlformats.org/officeDocument/2006/relationships/hyperlink" Target="https://www.flickr.com/photos/john_fielding/8658121105" TargetMode="External"/><Relationship Id="rId9" Type="http://schemas.openxmlformats.org/officeDocument/2006/relationships/image" Target="../media/image14.jpeg"/></Relationships>
</file>

<file path=ppt/slides/_rels/slide60.xml.rels><?xml version="1.0" encoding="UTF-8" standalone="yes"?>
<Relationships xmlns="http://schemas.openxmlformats.org/package/2006/relationships"><Relationship Id="rId8" Type="http://schemas.openxmlformats.org/officeDocument/2006/relationships/hyperlink" Target="https://www.flickr.com/photos/john_fielding/8658121105" TargetMode="External"/><Relationship Id="rId3" Type="http://schemas.openxmlformats.org/officeDocument/2006/relationships/image" Target="../media/image170.png"/><Relationship Id="rId7" Type="http://schemas.openxmlformats.org/officeDocument/2006/relationships/image" Target="../media/image165.jpeg"/><Relationship Id="rId12" Type="http://schemas.openxmlformats.org/officeDocument/2006/relationships/image" Target="../media/image168.png"/><Relationship Id="rId2" Type="http://schemas.openxmlformats.org/officeDocument/2006/relationships/notesSlide" Target="../notesSlides/notesSlide51.xml"/><Relationship Id="rId1" Type="http://schemas.openxmlformats.org/officeDocument/2006/relationships/slideLayout" Target="../slideLayouts/slideLayout70.xml"/><Relationship Id="rId6" Type="http://schemas.openxmlformats.org/officeDocument/2006/relationships/image" Target="../media/image169.jpeg"/><Relationship Id="rId11" Type="http://schemas.openxmlformats.org/officeDocument/2006/relationships/image" Target="../media/image163.png"/><Relationship Id="rId5" Type="http://schemas.openxmlformats.org/officeDocument/2006/relationships/image" Target="../media/image164.png"/><Relationship Id="rId10" Type="http://schemas.microsoft.com/office/2007/relationships/hdphoto" Target="../media/hdphoto16.wdp"/><Relationship Id="rId4" Type="http://schemas.microsoft.com/office/2007/relationships/hdphoto" Target="../media/hdphoto14.wdp"/><Relationship Id="rId9" Type="http://schemas.openxmlformats.org/officeDocument/2006/relationships/image" Target="../media/image202.png"/></Relationships>
</file>

<file path=ppt/slides/_rels/slide61.xml.rels><?xml version="1.0" encoding="UTF-8" standalone="yes"?>
<Relationships xmlns="http://schemas.openxmlformats.org/package/2006/relationships"><Relationship Id="rId8" Type="http://schemas.openxmlformats.org/officeDocument/2006/relationships/image" Target="../media/image166.jpeg"/><Relationship Id="rId3" Type="http://schemas.openxmlformats.org/officeDocument/2006/relationships/image" Target="../media/image170.png"/><Relationship Id="rId7" Type="http://schemas.openxmlformats.org/officeDocument/2006/relationships/image" Target="../media/image169.jpeg"/><Relationship Id="rId12" Type="http://schemas.openxmlformats.org/officeDocument/2006/relationships/hyperlink" Target="https://www.flickr.com/photos/john_fielding/8658121105" TargetMode="External"/><Relationship Id="rId2" Type="http://schemas.openxmlformats.org/officeDocument/2006/relationships/notesSlide" Target="../notesSlides/notesSlide52.xml"/><Relationship Id="rId1" Type="http://schemas.openxmlformats.org/officeDocument/2006/relationships/slideLayout" Target="../slideLayouts/slideLayout70.xml"/><Relationship Id="rId6" Type="http://schemas.openxmlformats.org/officeDocument/2006/relationships/image" Target="../media/image172.png"/><Relationship Id="rId11" Type="http://schemas.openxmlformats.org/officeDocument/2006/relationships/image" Target="../media/image165.jpeg"/><Relationship Id="rId5" Type="http://schemas.openxmlformats.org/officeDocument/2006/relationships/image" Target="../media/image168.png"/><Relationship Id="rId10" Type="http://schemas.openxmlformats.org/officeDocument/2006/relationships/image" Target="../media/image164.png"/><Relationship Id="rId4" Type="http://schemas.microsoft.com/office/2007/relationships/hdphoto" Target="../media/hdphoto14.wdp"/><Relationship Id="rId9" Type="http://schemas.openxmlformats.org/officeDocument/2006/relationships/image" Target="../media/image163.png"/></Relationships>
</file>

<file path=ppt/slides/_rels/slide62.xml.rels><?xml version="1.0" encoding="UTF-8" standalone="yes"?>
<Relationships xmlns="http://schemas.openxmlformats.org/package/2006/relationships"><Relationship Id="rId8" Type="http://schemas.openxmlformats.org/officeDocument/2006/relationships/image" Target="../media/image167.png"/><Relationship Id="rId13" Type="http://schemas.openxmlformats.org/officeDocument/2006/relationships/image" Target="../media/image170.png"/><Relationship Id="rId18" Type="http://schemas.openxmlformats.org/officeDocument/2006/relationships/image" Target="../media/image204.jpeg"/><Relationship Id="rId3" Type="http://schemas.openxmlformats.org/officeDocument/2006/relationships/image" Target="../media/image164.png"/><Relationship Id="rId21" Type="http://schemas.openxmlformats.org/officeDocument/2006/relationships/image" Target="../media/image207.png"/><Relationship Id="rId7" Type="http://schemas.openxmlformats.org/officeDocument/2006/relationships/hyperlink" Target="https://www.flickr.com/photos/john_fielding/8658121105" TargetMode="External"/><Relationship Id="rId12" Type="http://schemas.openxmlformats.org/officeDocument/2006/relationships/image" Target="../media/image169.jpeg"/><Relationship Id="rId17" Type="http://schemas.openxmlformats.org/officeDocument/2006/relationships/image" Target="../media/image203.jpeg"/><Relationship Id="rId2" Type="http://schemas.openxmlformats.org/officeDocument/2006/relationships/notesSlide" Target="../notesSlides/notesSlide53.xml"/><Relationship Id="rId16" Type="http://schemas.openxmlformats.org/officeDocument/2006/relationships/image" Target="../media/image166.jpeg"/><Relationship Id="rId20" Type="http://schemas.openxmlformats.org/officeDocument/2006/relationships/image" Target="../media/image206.png"/><Relationship Id="rId1" Type="http://schemas.openxmlformats.org/officeDocument/2006/relationships/slideLayout" Target="../slideLayouts/slideLayout70.xml"/><Relationship Id="rId6" Type="http://schemas.openxmlformats.org/officeDocument/2006/relationships/image" Target="../media/image165.jpeg"/><Relationship Id="rId11" Type="http://schemas.openxmlformats.org/officeDocument/2006/relationships/image" Target="../media/image172.png"/><Relationship Id="rId5" Type="http://schemas.microsoft.com/office/2007/relationships/hdphoto" Target="../media/hdphoto16.wdp"/><Relationship Id="rId15" Type="http://schemas.openxmlformats.org/officeDocument/2006/relationships/image" Target="../media/image163.png"/><Relationship Id="rId23" Type="http://schemas.openxmlformats.org/officeDocument/2006/relationships/image" Target="../media/image209.svg"/><Relationship Id="rId10" Type="http://schemas.openxmlformats.org/officeDocument/2006/relationships/image" Target="../media/image168.png"/><Relationship Id="rId19" Type="http://schemas.openxmlformats.org/officeDocument/2006/relationships/image" Target="../media/image205.png"/><Relationship Id="rId4" Type="http://schemas.openxmlformats.org/officeDocument/2006/relationships/image" Target="../media/image202.png"/><Relationship Id="rId9" Type="http://schemas.microsoft.com/office/2007/relationships/hdphoto" Target="../media/hdphoto17.wdp"/><Relationship Id="rId14" Type="http://schemas.microsoft.com/office/2007/relationships/hdphoto" Target="../media/hdphoto14.wdp"/><Relationship Id="rId22" Type="http://schemas.openxmlformats.org/officeDocument/2006/relationships/image" Target="../media/image208.png"/></Relationships>
</file>

<file path=ppt/slides/_rels/slide63.xml.rels><?xml version="1.0" encoding="UTF-8" standalone="yes"?>
<Relationships xmlns="http://schemas.openxmlformats.org/package/2006/relationships"><Relationship Id="rId8" Type="http://schemas.openxmlformats.org/officeDocument/2006/relationships/image" Target="../media/image168.png"/><Relationship Id="rId13" Type="http://schemas.openxmlformats.org/officeDocument/2006/relationships/image" Target="../media/image163.png"/><Relationship Id="rId3" Type="http://schemas.openxmlformats.org/officeDocument/2006/relationships/image" Target="../media/image164.png"/><Relationship Id="rId7" Type="http://schemas.openxmlformats.org/officeDocument/2006/relationships/image" Target="../media/image166.jpeg"/><Relationship Id="rId12" Type="http://schemas.openxmlformats.org/officeDocument/2006/relationships/image" Target="../media/image172.png"/><Relationship Id="rId2" Type="http://schemas.openxmlformats.org/officeDocument/2006/relationships/notesSlide" Target="../notesSlides/notesSlide54.xml"/><Relationship Id="rId1" Type="http://schemas.openxmlformats.org/officeDocument/2006/relationships/slideLayout" Target="../slideLayouts/slideLayout70.xml"/><Relationship Id="rId6" Type="http://schemas.openxmlformats.org/officeDocument/2006/relationships/hyperlink" Target="https://www.flickr.com/photos/john_fielding/8658121105" TargetMode="External"/><Relationship Id="rId11" Type="http://schemas.openxmlformats.org/officeDocument/2006/relationships/image" Target="../media/image210.jpeg"/><Relationship Id="rId5" Type="http://schemas.openxmlformats.org/officeDocument/2006/relationships/image" Target="../media/image165.jpeg"/><Relationship Id="rId10" Type="http://schemas.microsoft.com/office/2007/relationships/hdphoto" Target="../media/hdphoto14.wdp"/><Relationship Id="rId4" Type="http://schemas.openxmlformats.org/officeDocument/2006/relationships/image" Target="../media/image169.jpeg"/><Relationship Id="rId9" Type="http://schemas.openxmlformats.org/officeDocument/2006/relationships/image" Target="../media/image170.png"/></Relationships>
</file>

<file path=ppt/slides/_rels/slide64.xml.rels><?xml version="1.0" encoding="UTF-8" standalone="yes"?>
<Relationships xmlns="http://schemas.openxmlformats.org/package/2006/relationships"><Relationship Id="rId8" Type="http://schemas.openxmlformats.org/officeDocument/2006/relationships/image" Target="../media/image166.jpeg"/><Relationship Id="rId13" Type="http://schemas.openxmlformats.org/officeDocument/2006/relationships/image" Target="../media/image213.png"/><Relationship Id="rId18" Type="http://schemas.openxmlformats.org/officeDocument/2006/relationships/image" Target="../media/image168.png"/><Relationship Id="rId3" Type="http://schemas.openxmlformats.org/officeDocument/2006/relationships/image" Target="../media/image164.png"/><Relationship Id="rId21" Type="http://schemas.openxmlformats.org/officeDocument/2006/relationships/image" Target="../media/image163.png"/><Relationship Id="rId7" Type="http://schemas.openxmlformats.org/officeDocument/2006/relationships/hyperlink" Target="https://www.flickr.com/photos/john_fielding/8658121105" TargetMode="External"/><Relationship Id="rId12" Type="http://schemas.openxmlformats.org/officeDocument/2006/relationships/image" Target="../media/image212.jpeg"/><Relationship Id="rId17" Type="http://schemas.openxmlformats.org/officeDocument/2006/relationships/image" Target="../media/image217.png"/><Relationship Id="rId2" Type="http://schemas.openxmlformats.org/officeDocument/2006/relationships/notesSlide" Target="../notesSlides/notesSlide55.xml"/><Relationship Id="rId16" Type="http://schemas.openxmlformats.org/officeDocument/2006/relationships/image" Target="../media/image216.jpeg"/><Relationship Id="rId20" Type="http://schemas.openxmlformats.org/officeDocument/2006/relationships/image" Target="../media/image169.jpeg"/><Relationship Id="rId1" Type="http://schemas.openxmlformats.org/officeDocument/2006/relationships/slideLayout" Target="../slideLayouts/slideLayout70.xml"/><Relationship Id="rId6" Type="http://schemas.openxmlformats.org/officeDocument/2006/relationships/image" Target="../media/image165.jpeg"/><Relationship Id="rId11" Type="http://schemas.openxmlformats.org/officeDocument/2006/relationships/image" Target="../media/image211.jpeg"/><Relationship Id="rId5" Type="http://schemas.microsoft.com/office/2007/relationships/hdphoto" Target="../media/hdphoto18.wdp"/><Relationship Id="rId15" Type="http://schemas.openxmlformats.org/officeDocument/2006/relationships/image" Target="../media/image215.png"/><Relationship Id="rId10" Type="http://schemas.microsoft.com/office/2007/relationships/hdphoto" Target="../media/hdphoto14.wdp"/><Relationship Id="rId19" Type="http://schemas.openxmlformats.org/officeDocument/2006/relationships/image" Target="../media/image172.png"/><Relationship Id="rId4" Type="http://schemas.openxmlformats.org/officeDocument/2006/relationships/image" Target="../media/image167.png"/><Relationship Id="rId9" Type="http://schemas.openxmlformats.org/officeDocument/2006/relationships/image" Target="../media/image170.png"/><Relationship Id="rId14" Type="http://schemas.openxmlformats.org/officeDocument/2006/relationships/image" Target="../media/image214.png"/></Relationships>
</file>

<file path=ppt/slides/_rels/slide65.xml.rels><?xml version="1.0" encoding="UTF-8" standalone="yes"?>
<Relationships xmlns="http://schemas.openxmlformats.org/package/2006/relationships"><Relationship Id="rId8" Type="http://schemas.microsoft.com/office/2007/relationships/hdphoto" Target="../media/hdphoto16.wdp"/><Relationship Id="rId13" Type="http://schemas.openxmlformats.org/officeDocument/2006/relationships/image" Target="../media/image166.jpeg"/><Relationship Id="rId18" Type="http://schemas.openxmlformats.org/officeDocument/2006/relationships/image" Target="../media/image221.png"/><Relationship Id="rId3" Type="http://schemas.openxmlformats.org/officeDocument/2006/relationships/image" Target="../media/image164.png"/><Relationship Id="rId7" Type="http://schemas.openxmlformats.org/officeDocument/2006/relationships/image" Target="../media/image202.png"/><Relationship Id="rId12" Type="http://schemas.openxmlformats.org/officeDocument/2006/relationships/image" Target="../media/image163.png"/><Relationship Id="rId17" Type="http://schemas.openxmlformats.org/officeDocument/2006/relationships/image" Target="../media/image220.png"/><Relationship Id="rId2" Type="http://schemas.openxmlformats.org/officeDocument/2006/relationships/notesSlide" Target="../notesSlides/notesSlide56.xml"/><Relationship Id="rId16" Type="http://schemas.openxmlformats.org/officeDocument/2006/relationships/image" Target="../media/image216.jpeg"/><Relationship Id="rId1" Type="http://schemas.openxmlformats.org/officeDocument/2006/relationships/slideLayout" Target="../slideLayouts/slideLayout70.xml"/><Relationship Id="rId6" Type="http://schemas.openxmlformats.org/officeDocument/2006/relationships/hyperlink" Target="https://www.flickr.com/photos/john_fielding/8658121105" TargetMode="External"/><Relationship Id="rId11" Type="http://schemas.microsoft.com/office/2007/relationships/hdphoto" Target="../media/hdphoto14.wdp"/><Relationship Id="rId5" Type="http://schemas.openxmlformats.org/officeDocument/2006/relationships/image" Target="../media/image165.jpeg"/><Relationship Id="rId15" Type="http://schemas.openxmlformats.org/officeDocument/2006/relationships/image" Target="../media/image219.png"/><Relationship Id="rId10" Type="http://schemas.openxmlformats.org/officeDocument/2006/relationships/image" Target="../media/image170.png"/><Relationship Id="rId19" Type="http://schemas.openxmlformats.org/officeDocument/2006/relationships/image" Target="../media/image168.png"/><Relationship Id="rId4" Type="http://schemas.openxmlformats.org/officeDocument/2006/relationships/image" Target="../media/image169.jpeg"/><Relationship Id="rId9" Type="http://schemas.openxmlformats.org/officeDocument/2006/relationships/image" Target="../media/image172.png"/><Relationship Id="rId14" Type="http://schemas.openxmlformats.org/officeDocument/2006/relationships/image" Target="../media/image218.jpeg"/></Relationships>
</file>

<file path=ppt/slides/_rels/slide66.xml.rels><?xml version="1.0" encoding="UTF-8" standalone="yes"?>
<Relationships xmlns="http://schemas.openxmlformats.org/package/2006/relationships"><Relationship Id="rId8" Type="http://schemas.openxmlformats.org/officeDocument/2006/relationships/image" Target="../media/image172.png"/><Relationship Id="rId13" Type="http://schemas.openxmlformats.org/officeDocument/2006/relationships/image" Target="../media/image166.jpeg"/><Relationship Id="rId18" Type="http://schemas.openxmlformats.org/officeDocument/2006/relationships/image" Target="../media/image182.png"/><Relationship Id="rId26" Type="http://schemas.microsoft.com/office/2007/relationships/hdphoto" Target="../media/hdphoto19.wdp"/><Relationship Id="rId3" Type="http://schemas.openxmlformats.org/officeDocument/2006/relationships/image" Target="../media/image164.png"/><Relationship Id="rId21" Type="http://schemas.openxmlformats.org/officeDocument/2006/relationships/image" Target="../media/image11.svg"/><Relationship Id="rId7" Type="http://schemas.microsoft.com/office/2007/relationships/hdphoto" Target="../media/hdphoto16.wdp"/><Relationship Id="rId12" Type="http://schemas.openxmlformats.org/officeDocument/2006/relationships/image" Target="../media/image163.png"/><Relationship Id="rId17" Type="http://schemas.openxmlformats.org/officeDocument/2006/relationships/image" Target="../media/image181.svg"/><Relationship Id="rId25" Type="http://schemas.openxmlformats.org/officeDocument/2006/relationships/image" Target="../media/image167.png"/><Relationship Id="rId2" Type="http://schemas.openxmlformats.org/officeDocument/2006/relationships/notesSlide" Target="../notesSlides/notesSlide57.xml"/><Relationship Id="rId16" Type="http://schemas.openxmlformats.org/officeDocument/2006/relationships/image" Target="../media/image180.png"/><Relationship Id="rId20" Type="http://schemas.openxmlformats.org/officeDocument/2006/relationships/image" Target="../media/image10.png"/><Relationship Id="rId1" Type="http://schemas.openxmlformats.org/officeDocument/2006/relationships/slideLayout" Target="../slideLayouts/slideLayout70.xml"/><Relationship Id="rId6" Type="http://schemas.openxmlformats.org/officeDocument/2006/relationships/image" Target="../media/image202.png"/><Relationship Id="rId11" Type="http://schemas.microsoft.com/office/2007/relationships/hdphoto" Target="../media/hdphoto14.wdp"/><Relationship Id="rId24" Type="http://schemas.openxmlformats.org/officeDocument/2006/relationships/image" Target="../media/image168.png"/><Relationship Id="rId5" Type="http://schemas.openxmlformats.org/officeDocument/2006/relationships/hyperlink" Target="https://www.flickr.com/photos/john_fielding/8658121105" TargetMode="External"/><Relationship Id="rId15" Type="http://schemas.openxmlformats.org/officeDocument/2006/relationships/image" Target="../media/image179.svg"/><Relationship Id="rId23" Type="http://schemas.openxmlformats.org/officeDocument/2006/relationships/image" Target="../media/image185.svg"/><Relationship Id="rId10" Type="http://schemas.openxmlformats.org/officeDocument/2006/relationships/image" Target="../media/image170.png"/><Relationship Id="rId19" Type="http://schemas.openxmlformats.org/officeDocument/2006/relationships/image" Target="../media/image183.svg"/><Relationship Id="rId4" Type="http://schemas.openxmlformats.org/officeDocument/2006/relationships/image" Target="../media/image165.jpeg"/><Relationship Id="rId9" Type="http://schemas.openxmlformats.org/officeDocument/2006/relationships/image" Target="../media/image169.jpeg"/><Relationship Id="rId14" Type="http://schemas.openxmlformats.org/officeDocument/2006/relationships/image" Target="../media/image178.png"/><Relationship Id="rId22" Type="http://schemas.openxmlformats.org/officeDocument/2006/relationships/image" Target="../media/image184.png"/></Relationships>
</file>

<file path=ppt/slides/_rels/slide67.xml.rels><?xml version="1.0" encoding="UTF-8" standalone="yes"?>
<Relationships xmlns="http://schemas.openxmlformats.org/package/2006/relationships"><Relationship Id="rId8" Type="http://schemas.microsoft.com/office/2007/relationships/hdphoto" Target="../media/hdphoto14.wdp"/><Relationship Id="rId13" Type="http://schemas.openxmlformats.org/officeDocument/2006/relationships/image" Target="../media/image163.png"/><Relationship Id="rId3" Type="http://schemas.openxmlformats.org/officeDocument/2006/relationships/image" Target="../media/image164.png"/><Relationship Id="rId7" Type="http://schemas.openxmlformats.org/officeDocument/2006/relationships/image" Target="../media/image170.png"/><Relationship Id="rId12" Type="http://schemas.openxmlformats.org/officeDocument/2006/relationships/image" Target="../media/image172.png"/><Relationship Id="rId2" Type="http://schemas.openxmlformats.org/officeDocument/2006/relationships/notesSlide" Target="../notesSlides/notesSlide58.xml"/><Relationship Id="rId1" Type="http://schemas.openxmlformats.org/officeDocument/2006/relationships/slideLayout" Target="../slideLayouts/slideLayout70.xml"/><Relationship Id="rId6" Type="http://schemas.openxmlformats.org/officeDocument/2006/relationships/hyperlink" Target="https://www.flickr.com/photos/john_fielding/8658121105" TargetMode="External"/><Relationship Id="rId11" Type="http://schemas.openxmlformats.org/officeDocument/2006/relationships/image" Target="../media/image168.png"/><Relationship Id="rId5" Type="http://schemas.openxmlformats.org/officeDocument/2006/relationships/image" Target="../media/image165.jpeg"/><Relationship Id="rId10" Type="http://schemas.microsoft.com/office/2007/relationships/hdphoto" Target="../media/hdphoto16.wdp"/><Relationship Id="rId4" Type="http://schemas.openxmlformats.org/officeDocument/2006/relationships/image" Target="../media/image169.jpeg"/><Relationship Id="rId9" Type="http://schemas.openxmlformats.org/officeDocument/2006/relationships/image" Target="../media/image202.png"/><Relationship Id="rId14" Type="http://schemas.openxmlformats.org/officeDocument/2006/relationships/image" Target="../media/image222.png"/></Relationships>
</file>

<file path=ppt/slides/_rels/slide68.xml.rels><?xml version="1.0" encoding="UTF-8" standalone="yes"?>
<Relationships xmlns="http://schemas.openxmlformats.org/package/2006/relationships"><Relationship Id="rId8" Type="http://schemas.openxmlformats.org/officeDocument/2006/relationships/hyperlink" Target="https://www.flickr.com/photos/john_fielding/8658121105" TargetMode="External"/><Relationship Id="rId13" Type="http://schemas.openxmlformats.org/officeDocument/2006/relationships/image" Target="../media/image226.png"/><Relationship Id="rId18" Type="http://schemas.microsoft.com/office/2007/relationships/hdphoto" Target="../media/hdphoto16.wdp"/><Relationship Id="rId3" Type="http://schemas.openxmlformats.org/officeDocument/2006/relationships/image" Target="../media/image223.jpeg"/><Relationship Id="rId7" Type="http://schemas.openxmlformats.org/officeDocument/2006/relationships/image" Target="../media/image165.jpeg"/><Relationship Id="rId12" Type="http://schemas.openxmlformats.org/officeDocument/2006/relationships/image" Target="../media/image225.png"/><Relationship Id="rId17" Type="http://schemas.openxmlformats.org/officeDocument/2006/relationships/image" Target="../media/image202.png"/><Relationship Id="rId2" Type="http://schemas.openxmlformats.org/officeDocument/2006/relationships/notesSlide" Target="../notesSlides/notesSlide59.xml"/><Relationship Id="rId16" Type="http://schemas.openxmlformats.org/officeDocument/2006/relationships/image" Target="../media/image229.png"/><Relationship Id="rId20" Type="http://schemas.openxmlformats.org/officeDocument/2006/relationships/image" Target="../media/image163.png"/><Relationship Id="rId1" Type="http://schemas.openxmlformats.org/officeDocument/2006/relationships/slideLayout" Target="../slideLayouts/slideLayout70.xml"/><Relationship Id="rId6" Type="http://schemas.openxmlformats.org/officeDocument/2006/relationships/image" Target="../media/image169.jpeg"/><Relationship Id="rId11" Type="http://schemas.openxmlformats.org/officeDocument/2006/relationships/image" Target="../media/image224.png"/><Relationship Id="rId5" Type="http://schemas.openxmlformats.org/officeDocument/2006/relationships/image" Target="../media/image164.png"/><Relationship Id="rId15" Type="http://schemas.openxmlformats.org/officeDocument/2006/relationships/image" Target="../media/image228.jpeg"/><Relationship Id="rId10" Type="http://schemas.microsoft.com/office/2007/relationships/hdphoto" Target="../media/hdphoto14.wdp"/><Relationship Id="rId19" Type="http://schemas.openxmlformats.org/officeDocument/2006/relationships/image" Target="../media/image172.png"/><Relationship Id="rId4" Type="http://schemas.openxmlformats.org/officeDocument/2006/relationships/image" Target="../media/image168.png"/><Relationship Id="rId9" Type="http://schemas.openxmlformats.org/officeDocument/2006/relationships/image" Target="../media/image170.png"/><Relationship Id="rId14" Type="http://schemas.openxmlformats.org/officeDocument/2006/relationships/image" Target="../media/image227.jpeg"/></Relationships>
</file>

<file path=ppt/slides/_rels/slide69.xml.rels><?xml version="1.0" encoding="UTF-8" standalone="yes"?>
<Relationships xmlns="http://schemas.openxmlformats.org/package/2006/relationships"><Relationship Id="rId8" Type="http://schemas.openxmlformats.org/officeDocument/2006/relationships/image" Target="../media/image170.png"/><Relationship Id="rId13" Type="http://schemas.openxmlformats.org/officeDocument/2006/relationships/image" Target="../media/image163.png"/><Relationship Id="rId3" Type="http://schemas.openxmlformats.org/officeDocument/2006/relationships/image" Target="../media/image168.png"/><Relationship Id="rId7" Type="http://schemas.openxmlformats.org/officeDocument/2006/relationships/hyperlink" Target="https://www.flickr.com/photos/john_fielding/8658121105" TargetMode="External"/><Relationship Id="rId12" Type="http://schemas.openxmlformats.org/officeDocument/2006/relationships/image" Target="../media/image172.png"/><Relationship Id="rId2" Type="http://schemas.openxmlformats.org/officeDocument/2006/relationships/notesSlide" Target="../notesSlides/notesSlide60.xml"/><Relationship Id="rId1" Type="http://schemas.openxmlformats.org/officeDocument/2006/relationships/slideLayout" Target="../slideLayouts/slideLayout70.xml"/><Relationship Id="rId6" Type="http://schemas.openxmlformats.org/officeDocument/2006/relationships/image" Target="../media/image165.jpeg"/><Relationship Id="rId11" Type="http://schemas.microsoft.com/office/2007/relationships/hdphoto" Target="../media/hdphoto16.wdp"/><Relationship Id="rId5" Type="http://schemas.openxmlformats.org/officeDocument/2006/relationships/image" Target="../media/image169.jpeg"/><Relationship Id="rId10" Type="http://schemas.openxmlformats.org/officeDocument/2006/relationships/image" Target="../media/image202.png"/><Relationship Id="rId4" Type="http://schemas.openxmlformats.org/officeDocument/2006/relationships/image" Target="../media/image164.png"/><Relationship Id="rId9" Type="http://schemas.microsoft.com/office/2007/relationships/hdphoto" Target="../media/hdphoto14.wdp"/><Relationship Id="rId14" Type="http://schemas.openxmlformats.org/officeDocument/2006/relationships/image" Target="../media/image230.png"/></Relationships>
</file>

<file path=ppt/slides/_rels/slide7.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hyperlink" Target="https://www.flickr.com/photos/john_fielding/8658121105" TargetMode="External"/><Relationship Id="rId7" Type="http://schemas.microsoft.com/office/2007/relationships/hdphoto" Target="../media/hdphoto3.wdp"/><Relationship Id="rId2" Type="http://schemas.openxmlformats.org/officeDocument/2006/relationships/image" Target="../media/image9.jpeg"/><Relationship Id="rId1" Type="http://schemas.openxmlformats.org/officeDocument/2006/relationships/slideLayout" Target="../slideLayouts/slideLayout26.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 Id="rId9" Type="http://schemas.openxmlformats.org/officeDocument/2006/relationships/hyperlink" Target="https://www.youtube.com/watch?v=1jgFUeDfI-E" TargetMode="External"/></Relationships>
</file>

<file path=ppt/slides/_rels/slide70.xml.rels><?xml version="1.0" encoding="UTF-8" standalone="yes"?>
<Relationships xmlns="http://schemas.openxmlformats.org/package/2006/relationships"><Relationship Id="rId8" Type="http://schemas.microsoft.com/office/2007/relationships/hdphoto" Target="../media/hdphoto14.wdp"/><Relationship Id="rId13" Type="http://schemas.openxmlformats.org/officeDocument/2006/relationships/image" Target="../media/image182.png"/><Relationship Id="rId18" Type="http://schemas.openxmlformats.org/officeDocument/2006/relationships/image" Target="../media/image185.svg"/><Relationship Id="rId3" Type="http://schemas.openxmlformats.org/officeDocument/2006/relationships/image" Target="../media/image164.png"/><Relationship Id="rId21" Type="http://schemas.openxmlformats.org/officeDocument/2006/relationships/image" Target="../media/image168.png"/><Relationship Id="rId7" Type="http://schemas.openxmlformats.org/officeDocument/2006/relationships/image" Target="../media/image170.png"/><Relationship Id="rId12" Type="http://schemas.openxmlformats.org/officeDocument/2006/relationships/image" Target="../media/image181.svg"/><Relationship Id="rId17" Type="http://schemas.openxmlformats.org/officeDocument/2006/relationships/image" Target="../media/image184.png"/><Relationship Id="rId2" Type="http://schemas.openxmlformats.org/officeDocument/2006/relationships/notesSlide" Target="../notesSlides/notesSlide61.xml"/><Relationship Id="rId16" Type="http://schemas.openxmlformats.org/officeDocument/2006/relationships/image" Target="../media/image11.svg"/><Relationship Id="rId20" Type="http://schemas.microsoft.com/office/2007/relationships/hdphoto" Target="../media/hdphoto16.wdp"/><Relationship Id="rId1" Type="http://schemas.openxmlformats.org/officeDocument/2006/relationships/slideLayout" Target="../slideLayouts/slideLayout70.xml"/><Relationship Id="rId6" Type="http://schemas.openxmlformats.org/officeDocument/2006/relationships/hyperlink" Target="https://www.flickr.com/photos/john_fielding/8658121105" TargetMode="External"/><Relationship Id="rId11" Type="http://schemas.openxmlformats.org/officeDocument/2006/relationships/image" Target="../media/image180.png"/><Relationship Id="rId5" Type="http://schemas.openxmlformats.org/officeDocument/2006/relationships/image" Target="../media/image165.jpeg"/><Relationship Id="rId15" Type="http://schemas.openxmlformats.org/officeDocument/2006/relationships/image" Target="../media/image10.png"/><Relationship Id="rId23" Type="http://schemas.openxmlformats.org/officeDocument/2006/relationships/image" Target="../media/image163.png"/><Relationship Id="rId10" Type="http://schemas.openxmlformats.org/officeDocument/2006/relationships/image" Target="../media/image179.svg"/><Relationship Id="rId19" Type="http://schemas.openxmlformats.org/officeDocument/2006/relationships/image" Target="../media/image202.png"/><Relationship Id="rId4" Type="http://schemas.openxmlformats.org/officeDocument/2006/relationships/image" Target="../media/image169.jpeg"/><Relationship Id="rId9" Type="http://schemas.openxmlformats.org/officeDocument/2006/relationships/image" Target="../media/image178.png"/><Relationship Id="rId14" Type="http://schemas.openxmlformats.org/officeDocument/2006/relationships/image" Target="../media/image183.svg"/><Relationship Id="rId22" Type="http://schemas.openxmlformats.org/officeDocument/2006/relationships/image" Target="../media/image172.png"/></Relationships>
</file>

<file path=ppt/slides/_rels/slide71.xml.rels><?xml version="1.0" encoding="UTF-8" standalone="yes"?>
<Relationships xmlns="http://schemas.openxmlformats.org/package/2006/relationships"><Relationship Id="rId8" Type="http://schemas.openxmlformats.org/officeDocument/2006/relationships/image" Target="../media/image202.png"/><Relationship Id="rId13" Type="http://schemas.openxmlformats.org/officeDocument/2006/relationships/image" Target="../media/image163.png"/><Relationship Id="rId18" Type="http://schemas.openxmlformats.org/officeDocument/2006/relationships/image" Target="../media/image235.png"/><Relationship Id="rId3" Type="http://schemas.openxmlformats.org/officeDocument/2006/relationships/image" Target="../media/image168.png"/><Relationship Id="rId7" Type="http://schemas.openxmlformats.org/officeDocument/2006/relationships/hyperlink" Target="https://www.flickr.com/photos/john_fielding/8658121105" TargetMode="External"/><Relationship Id="rId12" Type="http://schemas.microsoft.com/office/2007/relationships/hdphoto" Target="../media/hdphoto14.wdp"/><Relationship Id="rId17" Type="http://schemas.openxmlformats.org/officeDocument/2006/relationships/image" Target="../media/image234.png"/><Relationship Id="rId2" Type="http://schemas.openxmlformats.org/officeDocument/2006/relationships/notesSlide" Target="../notesSlides/notesSlide62.xml"/><Relationship Id="rId16" Type="http://schemas.openxmlformats.org/officeDocument/2006/relationships/image" Target="../media/image233.png"/><Relationship Id="rId20" Type="http://schemas.openxmlformats.org/officeDocument/2006/relationships/image" Target="../media/image237.png"/><Relationship Id="rId1" Type="http://schemas.openxmlformats.org/officeDocument/2006/relationships/slideLayout" Target="../slideLayouts/slideLayout70.xml"/><Relationship Id="rId6" Type="http://schemas.openxmlformats.org/officeDocument/2006/relationships/image" Target="../media/image165.jpeg"/><Relationship Id="rId11" Type="http://schemas.openxmlformats.org/officeDocument/2006/relationships/image" Target="../media/image170.png"/><Relationship Id="rId5" Type="http://schemas.openxmlformats.org/officeDocument/2006/relationships/image" Target="../media/image169.jpeg"/><Relationship Id="rId15" Type="http://schemas.openxmlformats.org/officeDocument/2006/relationships/image" Target="../media/image232.png"/><Relationship Id="rId10" Type="http://schemas.openxmlformats.org/officeDocument/2006/relationships/image" Target="../media/image172.png"/><Relationship Id="rId19" Type="http://schemas.openxmlformats.org/officeDocument/2006/relationships/image" Target="../media/image236.jpeg"/><Relationship Id="rId4" Type="http://schemas.openxmlformats.org/officeDocument/2006/relationships/image" Target="../media/image164.png"/><Relationship Id="rId9" Type="http://schemas.microsoft.com/office/2007/relationships/hdphoto" Target="../media/hdphoto16.wdp"/><Relationship Id="rId14" Type="http://schemas.openxmlformats.org/officeDocument/2006/relationships/image" Target="../media/image231.jpeg"/></Relationships>
</file>

<file path=ppt/slides/_rels/slide72.xml.rels><?xml version="1.0" encoding="UTF-8" standalone="yes"?>
<Relationships xmlns="http://schemas.openxmlformats.org/package/2006/relationships"><Relationship Id="rId8" Type="http://schemas.openxmlformats.org/officeDocument/2006/relationships/image" Target="../media/image169.jpeg"/><Relationship Id="rId13" Type="http://schemas.openxmlformats.org/officeDocument/2006/relationships/image" Target="../media/image163.png"/><Relationship Id="rId3" Type="http://schemas.openxmlformats.org/officeDocument/2006/relationships/image" Target="../media/image170.png"/><Relationship Id="rId7" Type="http://schemas.openxmlformats.org/officeDocument/2006/relationships/image" Target="../media/image164.png"/><Relationship Id="rId12" Type="http://schemas.microsoft.com/office/2007/relationships/hdphoto" Target="../media/hdphoto16.wdp"/><Relationship Id="rId2" Type="http://schemas.openxmlformats.org/officeDocument/2006/relationships/notesSlide" Target="../notesSlides/notesSlide63.xml"/><Relationship Id="rId1" Type="http://schemas.openxmlformats.org/officeDocument/2006/relationships/slideLayout" Target="../slideLayouts/slideLayout70.xml"/><Relationship Id="rId6" Type="http://schemas.openxmlformats.org/officeDocument/2006/relationships/image" Target="../media/image168.png"/><Relationship Id="rId11" Type="http://schemas.openxmlformats.org/officeDocument/2006/relationships/image" Target="../media/image202.png"/><Relationship Id="rId5" Type="http://schemas.openxmlformats.org/officeDocument/2006/relationships/image" Target="../media/image238.jpeg"/><Relationship Id="rId10" Type="http://schemas.openxmlformats.org/officeDocument/2006/relationships/hyperlink" Target="https://www.flickr.com/photos/john_fielding/8658121105" TargetMode="External"/><Relationship Id="rId4" Type="http://schemas.microsoft.com/office/2007/relationships/hdphoto" Target="../media/hdphoto14.wdp"/><Relationship Id="rId9" Type="http://schemas.openxmlformats.org/officeDocument/2006/relationships/image" Target="../media/image165.jpeg"/><Relationship Id="rId14" Type="http://schemas.openxmlformats.org/officeDocument/2006/relationships/image" Target="../media/image166.jpeg"/></Relationships>
</file>

<file path=ppt/slides/_rels/slide73.xml.rels><?xml version="1.0" encoding="UTF-8" standalone="yes"?>
<Relationships xmlns="http://schemas.openxmlformats.org/package/2006/relationships"><Relationship Id="rId8" Type="http://schemas.openxmlformats.org/officeDocument/2006/relationships/image" Target="../media/image241.png"/><Relationship Id="rId13" Type="http://schemas.openxmlformats.org/officeDocument/2006/relationships/image" Target="../media/image169.jpeg"/><Relationship Id="rId18" Type="http://schemas.openxmlformats.org/officeDocument/2006/relationships/image" Target="../media/image163.png"/><Relationship Id="rId3" Type="http://schemas.openxmlformats.org/officeDocument/2006/relationships/image" Target="../media/image170.png"/><Relationship Id="rId7" Type="http://schemas.openxmlformats.org/officeDocument/2006/relationships/image" Target="../media/image240.png"/><Relationship Id="rId12" Type="http://schemas.openxmlformats.org/officeDocument/2006/relationships/image" Target="../media/image164.png"/><Relationship Id="rId17" Type="http://schemas.microsoft.com/office/2007/relationships/hdphoto" Target="../media/hdphoto16.wdp"/><Relationship Id="rId2" Type="http://schemas.openxmlformats.org/officeDocument/2006/relationships/notesSlide" Target="../notesSlides/notesSlide64.xml"/><Relationship Id="rId16" Type="http://schemas.openxmlformats.org/officeDocument/2006/relationships/image" Target="../media/image202.png"/><Relationship Id="rId1" Type="http://schemas.openxmlformats.org/officeDocument/2006/relationships/slideLayout" Target="../slideLayouts/slideLayout70.xml"/><Relationship Id="rId6" Type="http://schemas.openxmlformats.org/officeDocument/2006/relationships/image" Target="../media/image229.png"/><Relationship Id="rId11" Type="http://schemas.openxmlformats.org/officeDocument/2006/relationships/image" Target="../media/image168.png"/><Relationship Id="rId5" Type="http://schemas.openxmlformats.org/officeDocument/2006/relationships/image" Target="../media/image239.png"/><Relationship Id="rId15" Type="http://schemas.openxmlformats.org/officeDocument/2006/relationships/hyperlink" Target="https://www.flickr.com/photos/john_fielding/8658121105" TargetMode="External"/><Relationship Id="rId10" Type="http://schemas.openxmlformats.org/officeDocument/2006/relationships/image" Target="../media/image243.png"/><Relationship Id="rId19" Type="http://schemas.openxmlformats.org/officeDocument/2006/relationships/image" Target="../media/image166.jpeg"/><Relationship Id="rId4" Type="http://schemas.microsoft.com/office/2007/relationships/hdphoto" Target="../media/hdphoto14.wdp"/><Relationship Id="rId9" Type="http://schemas.openxmlformats.org/officeDocument/2006/relationships/image" Target="../media/image242.png"/><Relationship Id="rId14" Type="http://schemas.openxmlformats.org/officeDocument/2006/relationships/image" Target="../media/image165.jpeg"/></Relationships>
</file>

<file path=ppt/slides/_rels/slide74.xml.rels><?xml version="1.0" encoding="UTF-8" standalone="yes"?>
<Relationships xmlns="http://schemas.openxmlformats.org/package/2006/relationships"><Relationship Id="rId8" Type="http://schemas.openxmlformats.org/officeDocument/2006/relationships/image" Target="../media/image168.png"/><Relationship Id="rId13" Type="http://schemas.openxmlformats.org/officeDocument/2006/relationships/image" Target="../media/image202.png"/><Relationship Id="rId3" Type="http://schemas.openxmlformats.org/officeDocument/2006/relationships/image" Target="../media/image170.png"/><Relationship Id="rId7" Type="http://schemas.openxmlformats.org/officeDocument/2006/relationships/image" Target="../media/image246.svg"/><Relationship Id="rId12" Type="http://schemas.openxmlformats.org/officeDocument/2006/relationships/hyperlink" Target="https://www.flickr.com/photos/john_fielding/8658121105" TargetMode="External"/><Relationship Id="rId2" Type="http://schemas.openxmlformats.org/officeDocument/2006/relationships/notesSlide" Target="../notesSlides/notesSlide65.xml"/><Relationship Id="rId16" Type="http://schemas.openxmlformats.org/officeDocument/2006/relationships/image" Target="../media/image166.jpeg"/><Relationship Id="rId1" Type="http://schemas.openxmlformats.org/officeDocument/2006/relationships/slideLayout" Target="../slideLayouts/slideLayout70.xml"/><Relationship Id="rId6" Type="http://schemas.openxmlformats.org/officeDocument/2006/relationships/image" Target="../media/image245.png"/><Relationship Id="rId11" Type="http://schemas.openxmlformats.org/officeDocument/2006/relationships/image" Target="../media/image165.jpeg"/><Relationship Id="rId5" Type="http://schemas.openxmlformats.org/officeDocument/2006/relationships/image" Target="../media/image244.png"/><Relationship Id="rId15" Type="http://schemas.openxmlformats.org/officeDocument/2006/relationships/image" Target="../media/image163.png"/><Relationship Id="rId10" Type="http://schemas.openxmlformats.org/officeDocument/2006/relationships/image" Target="../media/image169.jpeg"/><Relationship Id="rId4" Type="http://schemas.microsoft.com/office/2007/relationships/hdphoto" Target="../media/hdphoto14.wdp"/><Relationship Id="rId9" Type="http://schemas.openxmlformats.org/officeDocument/2006/relationships/image" Target="../media/image164.png"/><Relationship Id="rId14" Type="http://schemas.microsoft.com/office/2007/relationships/hdphoto" Target="../media/hdphoto16.wdp"/></Relationships>
</file>

<file path=ppt/slides/_rels/slide75.xml.rels><?xml version="1.0" encoding="UTF-8" standalone="yes"?>
<Relationships xmlns="http://schemas.openxmlformats.org/package/2006/relationships"><Relationship Id="rId8" Type="http://schemas.openxmlformats.org/officeDocument/2006/relationships/image" Target="../media/image169.jpeg"/><Relationship Id="rId13" Type="http://schemas.openxmlformats.org/officeDocument/2006/relationships/image" Target="../media/image163.png"/><Relationship Id="rId3" Type="http://schemas.openxmlformats.org/officeDocument/2006/relationships/image" Target="../media/image170.png"/><Relationship Id="rId7" Type="http://schemas.openxmlformats.org/officeDocument/2006/relationships/image" Target="../media/image164.png"/><Relationship Id="rId12" Type="http://schemas.microsoft.com/office/2007/relationships/hdphoto" Target="../media/hdphoto16.wdp"/><Relationship Id="rId2" Type="http://schemas.openxmlformats.org/officeDocument/2006/relationships/notesSlide" Target="../notesSlides/notesSlide66.xml"/><Relationship Id="rId1" Type="http://schemas.openxmlformats.org/officeDocument/2006/relationships/slideLayout" Target="../slideLayouts/slideLayout70.xml"/><Relationship Id="rId6" Type="http://schemas.openxmlformats.org/officeDocument/2006/relationships/image" Target="../media/image168.png"/><Relationship Id="rId11" Type="http://schemas.openxmlformats.org/officeDocument/2006/relationships/image" Target="../media/image202.png"/><Relationship Id="rId5" Type="http://schemas.openxmlformats.org/officeDocument/2006/relationships/image" Target="../media/image247.png"/><Relationship Id="rId15" Type="http://schemas.openxmlformats.org/officeDocument/2006/relationships/image" Target="../media/image244.png"/><Relationship Id="rId10" Type="http://schemas.openxmlformats.org/officeDocument/2006/relationships/hyperlink" Target="https://www.flickr.com/photos/john_fielding/8658121105" TargetMode="External"/><Relationship Id="rId4" Type="http://schemas.microsoft.com/office/2007/relationships/hdphoto" Target="../media/hdphoto14.wdp"/><Relationship Id="rId9" Type="http://schemas.openxmlformats.org/officeDocument/2006/relationships/image" Target="../media/image165.jpeg"/><Relationship Id="rId14" Type="http://schemas.openxmlformats.org/officeDocument/2006/relationships/image" Target="../media/image166.jpeg"/></Relationships>
</file>

<file path=ppt/slides/_rels/slide76.xml.rels><?xml version="1.0" encoding="UTF-8" standalone="yes"?>
<Relationships xmlns="http://schemas.openxmlformats.org/package/2006/relationships"><Relationship Id="rId8" Type="http://schemas.openxmlformats.org/officeDocument/2006/relationships/image" Target="../media/image181.svg"/><Relationship Id="rId13" Type="http://schemas.openxmlformats.org/officeDocument/2006/relationships/image" Target="../media/image184.png"/><Relationship Id="rId18" Type="http://schemas.openxmlformats.org/officeDocument/2006/relationships/image" Target="../media/image165.jpeg"/><Relationship Id="rId3" Type="http://schemas.openxmlformats.org/officeDocument/2006/relationships/image" Target="../media/image170.png"/><Relationship Id="rId21" Type="http://schemas.microsoft.com/office/2007/relationships/hdphoto" Target="../media/hdphoto16.wdp"/><Relationship Id="rId7" Type="http://schemas.openxmlformats.org/officeDocument/2006/relationships/image" Target="../media/image180.png"/><Relationship Id="rId12" Type="http://schemas.openxmlformats.org/officeDocument/2006/relationships/image" Target="../media/image11.svg"/><Relationship Id="rId17" Type="http://schemas.openxmlformats.org/officeDocument/2006/relationships/image" Target="../media/image169.jpeg"/><Relationship Id="rId2" Type="http://schemas.openxmlformats.org/officeDocument/2006/relationships/notesSlide" Target="../notesSlides/notesSlide67.xml"/><Relationship Id="rId16" Type="http://schemas.openxmlformats.org/officeDocument/2006/relationships/image" Target="../media/image164.png"/><Relationship Id="rId20" Type="http://schemas.openxmlformats.org/officeDocument/2006/relationships/image" Target="../media/image202.png"/><Relationship Id="rId1" Type="http://schemas.openxmlformats.org/officeDocument/2006/relationships/slideLayout" Target="../slideLayouts/slideLayout70.xml"/><Relationship Id="rId6" Type="http://schemas.openxmlformats.org/officeDocument/2006/relationships/image" Target="../media/image179.svg"/><Relationship Id="rId11" Type="http://schemas.openxmlformats.org/officeDocument/2006/relationships/image" Target="../media/image10.png"/><Relationship Id="rId5" Type="http://schemas.openxmlformats.org/officeDocument/2006/relationships/image" Target="../media/image178.png"/><Relationship Id="rId15" Type="http://schemas.openxmlformats.org/officeDocument/2006/relationships/image" Target="../media/image168.png"/><Relationship Id="rId23" Type="http://schemas.openxmlformats.org/officeDocument/2006/relationships/image" Target="../media/image166.jpeg"/><Relationship Id="rId10" Type="http://schemas.openxmlformats.org/officeDocument/2006/relationships/image" Target="../media/image183.svg"/><Relationship Id="rId19" Type="http://schemas.openxmlformats.org/officeDocument/2006/relationships/hyperlink" Target="https://www.flickr.com/photos/john_fielding/8658121105" TargetMode="External"/><Relationship Id="rId4" Type="http://schemas.microsoft.com/office/2007/relationships/hdphoto" Target="../media/hdphoto14.wdp"/><Relationship Id="rId9" Type="http://schemas.openxmlformats.org/officeDocument/2006/relationships/image" Target="../media/image182.png"/><Relationship Id="rId14" Type="http://schemas.openxmlformats.org/officeDocument/2006/relationships/image" Target="../media/image185.svg"/><Relationship Id="rId22" Type="http://schemas.openxmlformats.org/officeDocument/2006/relationships/image" Target="../media/image163.png"/></Relationships>
</file>

<file path=ppt/slides/_rels/slide77.xml.rels><?xml version="1.0" encoding="UTF-8" standalone="yes"?>
<Relationships xmlns="http://schemas.openxmlformats.org/package/2006/relationships"><Relationship Id="rId8" Type="http://schemas.openxmlformats.org/officeDocument/2006/relationships/hyperlink" Target="https://www.flickr.com/photos/john_fielding/8658121105" TargetMode="External"/><Relationship Id="rId13" Type="http://schemas.microsoft.com/office/2007/relationships/hdphoto" Target="../media/hdphoto14.wdp"/><Relationship Id="rId18" Type="http://schemas.openxmlformats.org/officeDocument/2006/relationships/image" Target="../media/image250.png"/><Relationship Id="rId3" Type="http://schemas.openxmlformats.org/officeDocument/2006/relationships/image" Target="../media/image164.png"/><Relationship Id="rId7" Type="http://schemas.openxmlformats.org/officeDocument/2006/relationships/image" Target="../media/image165.jpeg"/><Relationship Id="rId12" Type="http://schemas.openxmlformats.org/officeDocument/2006/relationships/image" Target="../media/image170.png"/><Relationship Id="rId17" Type="http://schemas.openxmlformats.org/officeDocument/2006/relationships/image" Target="../media/image249.png"/><Relationship Id="rId2" Type="http://schemas.openxmlformats.org/officeDocument/2006/relationships/notesSlide" Target="../notesSlides/notesSlide68.xml"/><Relationship Id="rId16" Type="http://schemas.openxmlformats.org/officeDocument/2006/relationships/image" Target="../media/image248.jpeg"/><Relationship Id="rId1" Type="http://schemas.openxmlformats.org/officeDocument/2006/relationships/slideLayout" Target="../slideLayouts/slideLayout70.xml"/><Relationship Id="rId6" Type="http://schemas.openxmlformats.org/officeDocument/2006/relationships/image" Target="../media/image168.png"/><Relationship Id="rId11" Type="http://schemas.openxmlformats.org/officeDocument/2006/relationships/image" Target="../media/image169.jpeg"/><Relationship Id="rId5" Type="http://schemas.microsoft.com/office/2007/relationships/hdphoto" Target="../media/hdphoto20.wdp"/><Relationship Id="rId15" Type="http://schemas.openxmlformats.org/officeDocument/2006/relationships/image" Target="../media/image166.jpeg"/><Relationship Id="rId10" Type="http://schemas.microsoft.com/office/2007/relationships/hdphoto" Target="../media/hdphoto16.wdp"/><Relationship Id="rId4" Type="http://schemas.openxmlformats.org/officeDocument/2006/relationships/image" Target="../media/image167.png"/><Relationship Id="rId9" Type="http://schemas.openxmlformats.org/officeDocument/2006/relationships/image" Target="../media/image202.png"/><Relationship Id="rId14" Type="http://schemas.openxmlformats.org/officeDocument/2006/relationships/image" Target="../media/image163.png"/></Relationships>
</file>

<file path=ppt/slides/_rels/slide78.xml.rels><?xml version="1.0" encoding="UTF-8" standalone="yes"?>
<Relationships xmlns="http://schemas.openxmlformats.org/package/2006/relationships"><Relationship Id="rId8" Type="http://schemas.openxmlformats.org/officeDocument/2006/relationships/hyperlink" Target="https://www.flickr.com/photos/john_fielding/8658121105" TargetMode="External"/><Relationship Id="rId13" Type="http://schemas.openxmlformats.org/officeDocument/2006/relationships/image" Target="../media/image163.png"/><Relationship Id="rId3" Type="http://schemas.openxmlformats.org/officeDocument/2006/relationships/image" Target="../media/image164.png"/><Relationship Id="rId7" Type="http://schemas.openxmlformats.org/officeDocument/2006/relationships/image" Target="../media/image165.jpeg"/><Relationship Id="rId12" Type="http://schemas.openxmlformats.org/officeDocument/2006/relationships/image" Target="../media/image251.jpeg"/><Relationship Id="rId2" Type="http://schemas.openxmlformats.org/officeDocument/2006/relationships/notesSlide" Target="../notesSlides/notesSlide69.xml"/><Relationship Id="rId1" Type="http://schemas.openxmlformats.org/officeDocument/2006/relationships/slideLayout" Target="../slideLayouts/slideLayout70.xml"/><Relationship Id="rId6" Type="http://schemas.openxmlformats.org/officeDocument/2006/relationships/image" Target="../media/image168.png"/><Relationship Id="rId11" Type="http://schemas.microsoft.com/office/2007/relationships/hdphoto" Target="../media/hdphoto14.wdp"/><Relationship Id="rId5" Type="http://schemas.microsoft.com/office/2007/relationships/hdphoto" Target="../media/hdphoto21.wdp"/><Relationship Id="rId10" Type="http://schemas.openxmlformats.org/officeDocument/2006/relationships/image" Target="../media/image170.png"/><Relationship Id="rId4" Type="http://schemas.openxmlformats.org/officeDocument/2006/relationships/image" Target="../media/image167.png"/><Relationship Id="rId9" Type="http://schemas.openxmlformats.org/officeDocument/2006/relationships/image" Target="../media/image166.jpeg"/><Relationship Id="rId14" Type="http://schemas.openxmlformats.org/officeDocument/2006/relationships/image" Target="../media/image172.png"/></Relationships>
</file>

<file path=ppt/slides/_rels/slide79.xml.rels><?xml version="1.0" encoding="UTF-8" standalone="yes"?>
<Relationships xmlns="http://schemas.openxmlformats.org/package/2006/relationships"><Relationship Id="rId8" Type="http://schemas.openxmlformats.org/officeDocument/2006/relationships/image" Target="../media/image170.png"/><Relationship Id="rId13" Type="http://schemas.openxmlformats.org/officeDocument/2006/relationships/image" Target="../media/image255.png"/><Relationship Id="rId18" Type="http://schemas.openxmlformats.org/officeDocument/2006/relationships/image" Target="../media/image167.png"/><Relationship Id="rId3" Type="http://schemas.openxmlformats.org/officeDocument/2006/relationships/image" Target="../media/image168.png"/><Relationship Id="rId21" Type="http://schemas.openxmlformats.org/officeDocument/2006/relationships/image" Target="../media/image259.png"/><Relationship Id="rId7" Type="http://schemas.openxmlformats.org/officeDocument/2006/relationships/image" Target="../media/image166.jpeg"/><Relationship Id="rId12" Type="http://schemas.openxmlformats.org/officeDocument/2006/relationships/image" Target="../media/image254.png"/><Relationship Id="rId17" Type="http://schemas.openxmlformats.org/officeDocument/2006/relationships/image" Target="../media/image172.png"/><Relationship Id="rId2" Type="http://schemas.openxmlformats.org/officeDocument/2006/relationships/notesSlide" Target="../notesSlides/notesSlide70.xml"/><Relationship Id="rId16" Type="http://schemas.openxmlformats.org/officeDocument/2006/relationships/image" Target="../media/image163.png"/><Relationship Id="rId20" Type="http://schemas.openxmlformats.org/officeDocument/2006/relationships/image" Target="../media/image258.png"/><Relationship Id="rId1" Type="http://schemas.openxmlformats.org/officeDocument/2006/relationships/slideLayout" Target="../slideLayouts/slideLayout84.xml"/><Relationship Id="rId6" Type="http://schemas.openxmlformats.org/officeDocument/2006/relationships/hyperlink" Target="https://www.flickr.com/photos/john_fielding/8658121105" TargetMode="External"/><Relationship Id="rId11" Type="http://schemas.openxmlformats.org/officeDocument/2006/relationships/image" Target="../media/image253.gif"/><Relationship Id="rId5" Type="http://schemas.openxmlformats.org/officeDocument/2006/relationships/image" Target="../media/image165.jpeg"/><Relationship Id="rId15" Type="http://schemas.openxmlformats.org/officeDocument/2006/relationships/image" Target="../media/image257.jpeg"/><Relationship Id="rId10" Type="http://schemas.openxmlformats.org/officeDocument/2006/relationships/image" Target="../media/image252.jpeg"/><Relationship Id="rId19" Type="http://schemas.microsoft.com/office/2007/relationships/hdphoto" Target="../media/hdphoto22.wdp"/><Relationship Id="rId4" Type="http://schemas.openxmlformats.org/officeDocument/2006/relationships/image" Target="../media/image164.png"/><Relationship Id="rId9" Type="http://schemas.microsoft.com/office/2007/relationships/hdphoto" Target="../media/hdphoto14.wdp"/><Relationship Id="rId14" Type="http://schemas.openxmlformats.org/officeDocument/2006/relationships/image" Target="../media/image256.png"/></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5.png"/><Relationship Id="rId7" Type="http://schemas.openxmlformats.org/officeDocument/2006/relationships/image" Target="../media/image11.svg"/><Relationship Id="rId2" Type="http://schemas.openxmlformats.org/officeDocument/2006/relationships/notesSlide" Target="../notesSlides/notesSlide4.xml"/><Relationship Id="rId1" Type="http://schemas.openxmlformats.org/officeDocument/2006/relationships/slideLayout" Target="../slideLayouts/slideLayout55.xml"/><Relationship Id="rId6" Type="http://schemas.openxmlformats.org/officeDocument/2006/relationships/image" Target="../media/image10.png"/><Relationship Id="rId5" Type="http://schemas.openxmlformats.org/officeDocument/2006/relationships/image" Target="../media/image17.jpeg"/><Relationship Id="rId4" Type="http://schemas.openxmlformats.org/officeDocument/2006/relationships/image" Target="../media/image16.png"/><Relationship Id="rId9" Type="http://schemas.microsoft.com/office/2007/relationships/hdphoto" Target="../media/hdphoto3.wdp"/></Relationships>
</file>

<file path=ppt/slides/_rels/slide80.xml.rels><?xml version="1.0" encoding="UTF-8" standalone="yes"?>
<Relationships xmlns="http://schemas.openxmlformats.org/package/2006/relationships"><Relationship Id="rId8" Type="http://schemas.openxmlformats.org/officeDocument/2006/relationships/image" Target="../media/image181.svg"/><Relationship Id="rId13" Type="http://schemas.openxmlformats.org/officeDocument/2006/relationships/image" Target="../media/image184.png"/><Relationship Id="rId18" Type="http://schemas.openxmlformats.org/officeDocument/2006/relationships/image" Target="../media/image202.png"/><Relationship Id="rId3" Type="http://schemas.openxmlformats.org/officeDocument/2006/relationships/image" Target="../media/image170.png"/><Relationship Id="rId21" Type="http://schemas.openxmlformats.org/officeDocument/2006/relationships/image" Target="../media/image166.jpeg"/><Relationship Id="rId7" Type="http://schemas.openxmlformats.org/officeDocument/2006/relationships/image" Target="../media/image180.png"/><Relationship Id="rId12" Type="http://schemas.openxmlformats.org/officeDocument/2006/relationships/image" Target="../media/image11.svg"/><Relationship Id="rId17" Type="http://schemas.openxmlformats.org/officeDocument/2006/relationships/hyperlink" Target="https://www.flickr.com/photos/john_fielding/8658121105" TargetMode="External"/><Relationship Id="rId2" Type="http://schemas.openxmlformats.org/officeDocument/2006/relationships/notesSlide" Target="../notesSlides/notesSlide71.xml"/><Relationship Id="rId16" Type="http://schemas.openxmlformats.org/officeDocument/2006/relationships/image" Target="../media/image165.jpeg"/><Relationship Id="rId20" Type="http://schemas.openxmlformats.org/officeDocument/2006/relationships/image" Target="../media/image163.png"/><Relationship Id="rId1" Type="http://schemas.openxmlformats.org/officeDocument/2006/relationships/slideLayout" Target="../slideLayouts/slideLayout84.xml"/><Relationship Id="rId6" Type="http://schemas.openxmlformats.org/officeDocument/2006/relationships/image" Target="../media/image179.svg"/><Relationship Id="rId11" Type="http://schemas.openxmlformats.org/officeDocument/2006/relationships/image" Target="../media/image10.png"/><Relationship Id="rId24" Type="http://schemas.microsoft.com/office/2007/relationships/hdphoto" Target="../media/hdphoto23.wdp"/><Relationship Id="rId5" Type="http://schemas.openxmlformats.org/officeDocument/2006/relationships/image" Target="../media/image178.png"/><Relationship Id="rId15" Type="http://schemas.openxmlformats.org/officeDocument/2006/relationships/image" Target="../media/image168.png"/><Relationship Id="rId23" Type="http://schemas.openxmlformats.org/officeDocument/2006/relationships/image" Target="../media/image167.png"/><Relationship Id="rId10" Type="http://schemas.openxmlformats.org/officeDocument/2006/relationships/image" Target="../media/image183.svg"/><Relationship Id="rId19" Type="http://schemas.microsoft.com/office/2007/relationships/hdphoto" Target="../media/hdphoto16.wdp"/><Relationship Id="rId4" Type="http://schemas.microsoft.com/office/2007/relationships/hdphoto" Target="../media/hdphoto14.wdp"/><Relationship Id="rId9" Type="http://schemas.openxmlformats.org/officeDocument/2006/relationships/image" Target="../media/image182.png"/><Relationship Id="rId14" Type="http://schemas.openxmlformats.org/officeDocument/2006/relationships/image" Target="../media/image185.svg"/><Relationship Id="rId22" Type="http://schemas.openxmlformats.org/officeDocument/2006/relationships/image" Target="../media/image172.png"/></Relationships>
</file>

<file path=ppt/slides/_rels/slide81.xml.rels><?xml version="1.0" encoding="UTF-8" standalone="yes"?>
<Relationships xmlns="http://schemas.openxmlformats.org/package/2006/relationships"><Relationship Id="rId8" Type="http://schemas.microsoft.com/office/2007/relationships/hdphoto" Target="../media/hdphoto16.wdp"/><Relationship Id="rId13" Type="http://schemas.openxmlformats.org/officeDocument/2006/relationships/image" Target="../media/image262.png"/><Relationship Id="rId18" Type="http://schemas.openxmlformats.org/officeDocument/2006/relationships/image" Target="../media/image166.jpeg"/><Relationship Id="rId3" Type="http://schemas.openxmlformats.org/officeDocument/2006/relationships/image" Target="../media/image164.png"/><Relationship Id="rId21" Type="http://schemas.microsoft.com/office/2007/relationships/hdphoto" Target="../media/hdphoto24.wdp"/><Relationship Id="rId7" Type="http://schemas.openxmlformats.org/officeDocument/2006/relationships/image" Target="../media/image202.png"/><Relationship Id="rId12" Type="http://schemas.openxmlformats.org/officeDocument/2006/relationships/image" Target="../media/image261.png"/><Relationship Id="rId17" Type="http://schemas.openxmlformats.org/officeDocument/2006/relationships/image" Target="../media/image168.png"/><Relationship Id="rId2" Type="http://schemas.openxmlformats.org/officeDocument/2006/relationships/notesSlide" Target="../notesSlides/notesSlide72.xml"/><Relationship Id="rId16" Type="http://schemas.openxmlformats.org/officeDocument/2006/relationships/image" Target="../media/image163.png"/><Relationship Id="rId20" Type="http://schemas.openxmlformats.org/officeDocument/2006/relationships/image" Target="../media/image167.png"/><Relationship Id="rId1" Type="http://schemas.openxmlformats.org/officeDocument/2006/relationships/slideLayout" Target="../slideLayouts/slideLayout70.xml"/><Relationship Id="rId6" Type="http://schemas.openxmlformats.org/officeDocument/2006/relationships/hyperlink" Target="https://www.flickr.com/photos/john_fielding/8658121105" TargetMode="External"/><Relationship Id="rId11" Type="http://schemas.openxmlformats.org/officeDocument/2006/relationships/image" Target="../media/image260.png"/><Relationship Id="rId5" Type="http://schemas.openxmlformats.org/officeDocument/2006/relationships/image" Target="../media/image165.jpeg"/><Relationship Id="rId15" Type="http://schemas.openxmlformats.org/officeDocument/2006/relationships/image" Target="../media/image264.png"/><Relationship Id="rId10" Type="http://schemas.microsoft.com/office/2007/relationships/hdphoto" Target="../media/hdphoto14.wdp"/><Relationship Id="rId19" Type="http://schemas.openxmlformats.org/officeDocument/2006/relationships/image" Target="../media/image172.png"/><Relationship Id="rId4" Type="http://schemas.openxmlformats.org/officeDocument/2006/relationships/image" Target="../media/image169.jpeg"/><Relationship Id="rId9" Type="http://schemas.openxmlformats.org/officeDocument/2006/relationships/image" Target="../media/image170.png"/><Relationship Id="rId14" Type="http://schemas.openxmlformats.org/officeDocument/2006/relationships/image" Target="../media/image263.png"/></Relationships>
</file>

<file path=ppt/slides/_rels/slide82.xml.rels><?xml version="1.0" encoding="UTF-8" standalone="yes"?>
<Relationships xmlns="http://schemas.openxmlformats.org/package/2006/relationships"><Relationship Id="rId8" Type="http://schemas.openxmlformats.org/officeDocument/2006/relationships/image" Target="../media/image170.png"/><Relationship Id="rId3" Type="http://schemas.openxmlformats.org/officeDocument/2006/relationships/image" Target="../media/image169.jpeg"/><Relationship Id="rId7" Type="http://schemas.microsoft.com/office/2007/relationships/hdphoto" Target="../media/hdphoto16.wdp"/><Relationship Id="rId12" Type="http://schemas.openxmlformats.org/officeDocument/2006/relationships/image" Target="../media/image168.png"/><Relationship Id="rId2" Type="http://schemas.openxmlformats.org/officeDocument/2006/relationships/notesSlide" Target="../notesSlides/notesSlide73.xml"/><Relationship Id="rId1" Type="http://schemas.openxmlformats.org/officeDocument/2006/relationships/slideLayout" Target="../slideLayouts/slideLayout70.xml"/><Relationship Id="rId6" Type="http://schemas.openxmlformats.org/officeDocument/2006/relationships/image" Target="../media/image202.png"/><Relationship Id="rId11" Type="http://schemas.openxmlformats.org/officeDocument/2006/relationships/image" Target="../media/image163.png"/><Relationship Id="rId5" Type="http://schemas.openxmlformats.org/officeDocument/2006/relationships/hyperlink" Target="https://www.flickr.com/photos/john_fielding/8658121105" TargetMode="External"/><Relationship Id="rId10" Type="http://schemas.openxmlformats.org/officeDocument/2006/relationships/image" Target="../media/image164.png"/><Relationship Id="rId4" Type="http://schemas.openxmlformats.org/officeDocument/2006/relationships/image" Target="../media/image165.jpeg"/><Relationship Id="rId9" Type="http://schemas.microsoft.com/office/2007/relationships/hdphoto" Target="../media/hdphoto14.wdp"/></Relationships>
</file>

<file path=ppt/slides/_rels/slide83.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slide" Target="slide84.xml"/><Relationship Id="rId2" Type="http://schemas.openxmlformats.org/officeDocument/2006/relationships/image" Target="../media/image7.png"/><Relationship Id="rId1" Type="http://schemas.openxmlformats.org/officeDocument/2006/relationships/slideLayout" Target="../slideLayouts/slideLayout24.xml"/><Relationship Id="rId6" Type="http://schemas.openxmlformats.org/officeDocument/2006/relationships/slide" Target="slide42.xml"/><Relationship Id="rId5" Type="http://schemas.openxmlformats.org/officeDocument/2006/relationships/slide" Target="slide21.xml"/><Relationship Id="rId4" Type="http://schemas.openxmlformats.org/officeDocument/2006/relationships/slide" Target="slide10.xml"/></Relationships>
</file>

<file path=ppt/slides/_rels/slide84.xml.rels><?xml version="1.0" encoding="UTF-8" standalone="yes"?>
<Relationships xmlns="http://schemas.openxmlformats.org/package/2006/relationships"><Relationship Id="rId3" Type="http://schemas.openxmlformats.org/officeDocument/2006/relationships/hyperlink" Target="https://www.flickr.com/photos/john_fielding/8658121105" TargetMode="External"/><Relationship Id="rId2" Type="http://schemas.openxmlformats.org/officeDocument/2006/relationships/image" Target="../media/image45.jpeg"/><Relationship Id="rId1" Type="http://schemas.openxmlformats.org/officeDocument/2006/relationships/slideLayout" Target="../slideLayouts/slideLayout42.xml"/><Relationship Id="rId4" Type="http://schemas.openxmlformats.org/officeDocument/2006/relationships/slide" Target="slide84.xml"/></Relationships>
</file>

<file path=ppt/slides/_rels/slide85.xml.rels><?xml version="1.0" encoding="UTF-8" standalone="yes"?>
<Relationships xmlns="http://schemas.openxmlformats.org/package/2006/relationships"><Relationship Id="rId3" Type="http://schemas.openxmlformats.org/officeDocument/2006/relationships/hyperlink" Target="https://www.flickr.com/photos/john_fielding/8658121105" TargetMode="External"/><Relationship Id="rId2" Type="http://schemas.openxmlformats.org/officeDocument/2006/relationships/image" Target="../media/image45.jpeg"/><Relationship Id="rId1" Type="http://schemas.openxmlformats.org/officeDocument/2006/relationships/slideLayout" Target="../slideLayouts/slideLayout42.xml"/></Relationships>
</file>

<file path=ppt/slides/_rels/slide86.xml.rels><?xml version="1.0" encoding="UTF-8" standalone="yes"?>
<Relationships xmlns="http://schemas.openxmlformats.org/package/2006/relationships"><Relationship Id="rId3" Type="http://schemas.openxmlformats.org/officeDocument/2006/relationships/hyperlink" Target="https://www.flickr.com/photos/john_fielding/8658121105" TargetMode="External"/><Relationship Id="rId7" Type="http://schemas.openxmlformats.org/officeDocument/2006/relationships/image" Target="../media/image267.svg"/><Relationship Id="rId2" Type="http://schemas.openxmlformats.org/officeDocument/2006/relationships/image" Target="../media/image45.jpeg"/><Relationship Id="rId1" Type="http://schemas.openxmlformats.org/officeDocument/2006/relationships/slideLayout" Target="../slideLayouts/slideLayout42.xml"/><Relationship Id="rId6" Type="http://schemas.openxmlformats.org/officeDocument/2006/relationships/image" Target="../media/image10.png"/><Relationship Id="rId5" Type="http://schemas.openxmlformats.org/officeDocument/2006/relationships/image" Target="../media/image266.svg"/><Relationship Id="rId4" Type="http://schemas.openxmlformats.org/officeDocument/2006/relationships/image" Target="../media/image265.png"/></Relationships>
</file>

<file path=ppt/slides/_rels/slide87.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275.svg"/><Relationship Id="rId3" Type="http://schemas.openxmlformats.org/officeDocument/2006/relationships/hyperlink" Target="https://www.flickr.com/photos/john_fielding/8658121105" TargetMode="External"/><Relationship Id="rId7" Type="http://schemas.openxmlformats.org/officeDocument/2006/relationships/image" Target="../media/image271.svg"/><Relationship Id="rId12" Type="http://schemas.openxmlformats.org/officeDocument/2006/relationships/image" Target="../media/image274.png"/><Relationship Id="rId2" Type="http://schemas.openxmlformats.org/officeDocument/2006/relationships/image" Target="../media/image45.jpeg"/><Relationship Id="rId1" Type="http://schemas.openxmlformats.org/officeDocument/2006/relationships/slideLayout" Target="../slideLayouts/slideLayout42.xml"/><Relationship Id="rId6" Type="http://schemas.openxmlformats.org/officeDocument/2006/relationships/image" Target="../media/image270.png"/><Relationship Id="rId11" Type="http://schemas.openxmlformats.org/officeDocument/2006/relationships/image" Target="../media/image273.svg"/><Relationship Id="rId5" Type="http://schemas.openxmlformats.org/officeDocument/2006/relationships/image" Target="../media/image269.svg"/><Relationship Id="rId15" Type="http://schemas.openxmlformats.org/officeDocument/2006/relationships/image" Target="../media/image267.svg"/><Relationship Id="rId10" Type="http://schemas.openxmlformats.org/officeDocument/2006/relationships/image" Target="../media/image272.png"/><Relationship Id="rId4" Type="http://schemas.openxmlformats.org/officeDocument/2006/relationships/image" Target="../media/image268.png"/><Relationship Id="rId9" Type="http://schemas.openxmlformats.org/officeDocument/2006/relationships/image" Target="../media/image57.svg"/><Relationship Id="rId14" Type="http://schemas.openxmlformats.org/officeDocument/2006/relationships/image" Target="../media/image10.png"/></Relationships>
</file>

<file path=ppt/slides/_rels/slide88.xml.rels><?xml version="1.0" encoding="UTF-8" standalone="yes"?>
<Relationships xmlns="http://schemas.openxmlformats.org/package/2006/relationships"><Relationship Id="rId8" Type="http://schemas.openxmlformats.org/officeDocument/2006/relationships/image" Target="../media/image137.png"/><Relationship Id="rId13" Type="http://schemas.openxmlformats.org/officeDocument/2006/relationships/image" Target="../media/image278.svg"/><Relationship Id="rId3" Type="http://schemas.openxmlformats.org/officeDocument/2006/relationships/hyperlink" Target="https://www.flickr.com/photos/john_fielding/8658121105" TargetMode="External"/><Relationship Id="rId7" Type="http://schemas.openxmlformats.org/officeDocument/2006/relationships/image" Target="../media/image136.png"/><Relationship Id="rId12" Type="http://schemas.openxmlformats.org/officeDocument/2006/relationships/image" Target="../media/image277.png"/><Relationship Id="rId17" Type="http://schemas.openxmlformats.org/officeDocument/2006/relationships/image" Target="../media/image282.svg"/><Relationship Id="rId2" Type="http://schemas.openxmlformats.org/officeDocument/2006/relationships/image" Target="../media/image45.jpeg"/><Relationship Id="rId16" Type="http://schemas.openxmlformats.org/officeDocument/2006/relationships/image" Target="../media/image281.png"/><Relationship Id="rId1" Type="http://schemas.openxmlformats.org/officeDocument/2006/relationships/slideLayout" Target="../slideLayouts/slideLayout42.xml"/><Relationship Id="rId6" Type="http://schemas.openxmlformats.org/officeDocument/2006/relationships/image" Target="../media/image135.png"/><Relationship Id="rId11" Type="http://schemas.openxmlformats.org/officeDocument/2006/relationships/image" Target="../media/image276.svg"/><Relationship Id="rId5" Type="http://schemas.openxmlformats.org/officeDocument/2006/relationships/image" Target="../media/image275.svg"/><Relationship Id="rId15" Type="http://schemas.openxmlformats.org/officeDocument/2006/relationships/image" Target="../media/image280.svg"/><Relationship Id="rId10" Type="http://schemas.openxmlformats.org/officeDocument/2006/relationships/image" Target="../media/image129.png"/><Relationship Id="rId4" Type="http://schemas.openxmlformats.org/officeDocument/2006/relationships/image" Target="../media/image274.png"/><Relationship Id="rId9" Type="http://schemas.openxmlformats.org/officeDocument/2006/relationships/image" Target="../media/image138.png"/><Relationship Id="rId14" Type="http://schemas.openxmlformats.org/officeDocument/2006/relationships/image" Target="../media/image279.png"/></Relationships>
</file>

<file path=ppt/slides/_rels/slide8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74.xml"/><Relationship Id="rId1" Type="http://schemas.openxmlformats.org/officeDocument/2006/relationships/slideLayout" Target="../slideLayouts/slideLayout56.xml"/><Relationship Id="rId6" Type="http://schemas.openxmlformats.org/officeDocument/2006/relationships/image" Target="../media/image267.svg"/><Relationship Id="rId5" Type="http://schemas.openxmlformats.org/officeDocument/2006/relationships/image" Target="../media/image10.png"/><Relationship Id="rId4" Type="http://schemas.openxmlformats.org/officeDocument/2006/relationships/hyperlink" Target="https://www.flickr.com/photos/john_fielding/8658121105" TargetMode="External"/></Relationships>
</file>

<file path=ppt/slides/_rels/slide9.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slide" Target="slide84.xml"/><Relationship Id="rId2" Type="http://schemas.openxmlformats.org/officeDocument/2006/relationships/image" Target="../media/image7.png"/><Relationship Id="rId1" Type="http://schemas.openxmlformats.org/officeDocument/2006/relationships/slideLayout" Target="../slideLayouts/slideLayout24.xml"/><Relationship Id="rId6" Type="http://schemas.openxmlformats.org/officeDocument/2006/relationships/slide" Target="slide42.xml"/><Relationship Id="rId5" Type="http://schemas.openxmlformats.org/officeDocument/2006/relationships/slide" Target="slide21.xml"/><Relationship Id="rId4" Type="http://schemas.openxmlformats.org/officeDocument/2006/relationships/slide" Target="slide10.xml"/></Relationships>
</file>

<file path=ppt/slides/_rels/slide90.xml.rels><?xml version="1.0" encoding="UTF-8" standalone="yes"?>
<Relationships xmlns="http://schemas.openxmlformats.org/package/2006/relationships"><Relationship Id="rId3" Type="http://schemas.openxmlformats.org/officeDocument/2006/relationships/image" Target="../media/image284.jpeg"/><Relationship Id="rId2" Type="http://schemas.openxmlformats.org/officeDocument/2006/relationships/image" Target="../media/image283.jpeg"/><Relationship Id="rId1" Type="http://schemas.openxmlformats.org/officeDocument/2006/relationships/slideLayout" Target="../slideLayouts/slideLayout42.xml"/><Relationship Id="rId6" Type="http://schemas.openxmlformats.org/officeDocument/2006/relationships/image" Target="../media/image267.svg"/><Relationship Id="rId5" Type="http://schemas.openxmlformats.org/officeDocument/2006/relationships/image" Target="../media/image10.png"/><Relationship Id="rId4" Type="http://schemas.openxmlformats.org/officeDocument/2006/relationships/image" Target="../media/image285.jpeg"/></Relationships>
</file>

<file path=ppt/slides/_rels/slide9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75.xml"/><Relationship Id="rId1" Type="http://schemas.openxmlformats.org/officeDocument/2006/relationships/slideLayout" Target="../slideLayouts/slideLayout56.xml"/><Relationship Id="rId6" Type="http://schemas.openxmlformats.org/officeDocument/2006/relationships/image" Target="../media/image267.svg"/><Relationship Id="rId5" Type="http://schemas.openxmlformats.org/officeDocument/2006/relationships/image" Target="../media/image10.png"/><Relationship Id="rId4" Type="http://schemas.openxmlformats.org/officeDocument/2006/relationships/hyperlink" Target="https://www.flickr.com/photos/john_fielding/8658121105" TargetMode="External"/></Relationships>
</file>

<file path=ppt/slides/_rels/slide9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76.xml"/><Relationship Id="rId1" Type="http://schemas.openxmlformats.org/officeDocument/2006/relationships/slideLayout" Target="../slideLayouts/slideLayout56.xml"/><Relationship Id="rId6" Type="http://schemas.openxmlformats.org/officeDocument/2006/relationships/image" Target="../media/image267.svg"/><Relationship Id="rId5" Type="http://schemas.openxmlformats.org/officeDocument/2006/relationships/image" Target="../media/image10.png"/><Relationship Id="rId4" Type="http://schemas.openxmlformats.org/officeDocument/2006/relationships/hyperlink" Target="https://www.flickr.com/photos/john_fielding/8658121105" TargetMode="External"/></Relationships>
</file>

<file path=ppt/slides/_rels/slide9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77.xml"/><Relationship Id="rId1" Type="http://schemas.openxmlformats.org/officeDocument/2006/relationships/slideLayout" Target="../slideLayouts/slideLayout56.xml"/><Relationship Id="rId6" Type="http://schemas.openxmlformats.org/officeDocument/2006/relationships/image" Target="../media/image267.svg"/><Relationship Id="rId5" Type="http://schemas.openxmlformats.org/officeDocument/2006/relationships/image" Target="../media/image10.png"/><Relationship Id="rId4" Type="http://schemas.openxmlformats.org/officeDocument/2006/relationships/hyperlink" Target="https://www.flickr.com/photos/john_fielding/8658121105" TargetMode="External"/></Relationships>
</file>

<file path=ppt/slides/_rels/slide94.xml.rels><?xml version="1.0" encoding="UTF-8" standalone="yes"?>
<Relationships xmlns="http://schemas.openxmlformats.org/package/2006/relationships"><Relationship Id="rId3" Type="http://schemas.openxmlformats.org/officeDocument/2006/relationships/hyperlink" Target="https://www.flickr.com/photos/john_fielding/8658121105" TargetMode="External"/><Relationship Id="rId7" Type="http://schemas.openxmlformats.org/officeDocument/2006/relationships/image" Target="../media/image287.svg"/><Relationship Id="rId2" Type="http://schemas.openxmlformats.org/officeDocument/2006/relationships/image" Target="../media/image45.jpeg"/><Relationship Id="rId1" Type="http://schemas.openxmlformats.org/officeDocument/2006/relationships/slideLayout" Target="../slideLayouts/slideLayout42.xml"/><Relationship Id="rId6" Type="http://schemas.openxmlformats.org/officeDocument/2006/relationships/image" Target="../media/image286.png"/><Relationship Id="rId5" Type="http://schemas.openxmlformats.org/officeDocument/2006/relationships/image" Target="../media/image266.svg"/><Relationship Id="rId4" Type="http://schemas.openxmlformats.org/officeDocument/2006/relationships/image" Target="../media/image265.png"/></Relationships>
</file>

<file path=ppt/slides/_rels/slide95.xml.rels><?xml version="1.0" encoding="UTF-8" standalone="yes"?>
<Relationships xmlns="http://schemas.openxmlformats.org/package/2006/relationships"><Relationship Id="rId8" Type="http://schemas.openxmlformats.org/officeDocument/2006/relationships/image" Target="../media/image272.png"/><Relationship Id="rId13" Type="http://schemas.openxmlformats.org/officeDocument/2006/relationships/image" Target="../media/image291.svg"/><Relationship Id="rId18" Type="http://schemas.openxmlformats.org/officeDocument/2006/relationships/image" Target="../media/image265.png"/><Relationship Id="rId3" Type="http://schemas.openxmlformats.org/officeDocument/2006/relationships/hyperlink" Target="https://www.flickr.com/photos/john_fielding/8658121105" TargetMode="External"/><Relationship Id="rId21" Type="http://schemas.openxmlformats.org/officeDocument/2006/relationships/image" Target="../media/image296.svg"/><Relationship Id="rId7" Type="http://schemas.openxmlformats.org/officeDocument/2006/relationships/image" Target="../media/image57.svg"/><Relationship Id="rId12" Type="http://schemas.openxmlformats.org/officeDocument/2006/relationships/image" Target="../media/image290.png"/><Relationship Id="rId17" Type="http://schemas.openxmlformats.org/officeDocument/2006/relationships/image" Target="../media/image294.svg"/><Relationship Id="rId2" Type="http://schemas.openxmlformats.org/officeDocument/2006/relationships/image" Target="../media/image45.jpeg"/><Relationship Id="rId16" Type="http://schemas.openxmlformats.org/officeDocument/2006/relationships/image" Target="../media/image293.png"/><Relationship Id="rId20" Type="http://schemas.openxmlformats.org/officeDocument/2006/relationships/image" Target="../media/image295.png"/><Relationship Id="rId1" Type="http://schemas.openxmlformats.org/officeDocument/2006/relationships/slideLayout" Target="../slideLayouts/slideLayout42.xml"/><Relationship Id="rId6" Type="http://schemas.openxmlformats.org/officeDocument/2006/relationships/image" Target="../media/image56.png"/><Relationship Id="rId11" Type="http://schemas.openxmlformats.org/officeDocument/2006/relationships/image" Target="../media/image289.svg"/><Relationship Id="rId5" Type="http://schemas.openxmlformats.org/officeDocument/2006/relationships/image" Target="../media/image271.svg"/><Relationship Id="rId15" Type="http://schemas.openxmlformats.org/officeDocument/2006/relationships/image" Target="../media/image292.svg"/><Relationship Id="rId23" Type="http://schemas.openxmlformats.org/officeDocument/2006/relationships/image" Target="../media/image298.svg"/><Relationship Id="rId10" Type="http://schemas.openxmlformats.org/officeDocument/2006/relationships/image" Target="../media/image288.png"/><Relationship Id="rId19" Type="http://schemas.openxmlformats.org/officeDocument/2006/relationships/image" Target="../media/image266.svg"/><Relationship Id="rId4" Type="http://schemas.openxmlformats.org/officeDocument/2006/relationships/image" Target="../media/image270.png"/><Relationship Id="rId9" Type="http://schemas.openxmlformats.org/officeDocument/2006/relationships/image" Target="../media/image273.svg"/><Relationship Id="rId14" Type="http://schemas.openxmlformats.org/officeDocument/2006/relationships/image" Target="../media/image115.png"/><Relationship Id="rId22" Type="http://schemas.openxmlformats.org/officeDocument/2006/relationships/image" Target="../media/image297.png"/></Relationships>
</file>

<file path=ppt/slides/_rels/slide96.xml.rels><?xml version="1.0" encoding="UTF-8" standalone="yes"?>
<Relationships xmlns="http://schemas.openxmlformats.org/package/2006/relationships"><Relationship Id="rId8" Type="http://schemas.openxmlformats.org/officeDocument/2006/relationships/image" Target="../media/image295.png"/><Relationship Id="rId3" Type="http://schemas.openxmlformats.org/officeDocument/2006/relationships/hyperlink" Target="https://www.flickr.com/photos/john_fielding/8658121105" TargetMode="External"/><Relationship Id="rId7" Type="http://schemas.openxmlformats.org/officeDocument/2006/relationships/image" Target="../media/image266.svg"/><Relationship Id="rId2" Type="http://schemas.openxmlformats.org/officeDocument/2006/relationships/image" Target="../media/image45.jpeg"/><Relationship Id="rId1" Type="http://schemas.openxmlformats.org/officeDocument/2006/relationships/slideLayout" Target="../slideLayouts/slideLayout42.xml"/><Relationship Id="rId6" Type="http://schemas.openxmlformats.org/officeDocument/2006/relationships/image" Target="../media/image265.png"/><Relationship Id="rId5" Type="http://schemas.openxmlformats.org/officeDocument/2006/relationships/image" Target="../media/image292.svg"/><Relationship Id="rId4" Type="http://schemas.openxmlformats.org/officeDocument/2006/relationships/image" Target="../media/image115.png"/><Relationship Id="rId9" Type="http://schemas.openxmlformats.org/officeDocument/2006/relationships/image" Target="../media/image296.svg"/></Relationships>
</file>

<file path=ppt/slides/_rels/slide9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78.xml"/><Relationship Id="rId1" Type="http://schemas.openxmlformats.org/officeDocument/2006/relationships/slideLayout" Target="../slideLayouts/slideLayout54.xml"/><Relationship Id="rId6" Type="http://schemas.openxmlformats.org/officeDocument/2006/relationships/image" Target="../media/image266.svg"/><Relationship Id="rId5" Type="http://schemas.openxmlformats.org/officeDocument/2006/relationships/image" Target="../media/image265.png"/><Relationship Id="rId4" Type="http://schemas.openxmlformats.org/officeDocument/2006/relationships/hyperlink" Target="https://www.flickr.com/photos/john_fielding/8658121105" TargetMode="External"/></Relationships>
</file>

<file path=ppt/slides/_rels/slide98.xml.rels><?xml version="1.0" encoding="UTF-8" standalone="yes"?>
<Relationships xmlns="http://schemas.openxmlformats.org/package/2006/relationships"><Relationship Id="rId8" Type="http://schemas.openxmlformats.org/officeDocument/2006/relationships/image" Target="../media/image300.jpeg"/><Relationship Id="rId3" Type="http://schemas.openxmlformats.org/officeDocument/2006/relationships/image" Target="../media/image45.jpeg"/><Relationship Id="rId7" Type="http://schemas.openxmlformats.org/officeDocument/2006/relationships/image" Target="../media/image299.png"/><Relationship Id="rId2" Type="http://schemas.openxmlformats.org/officeDocument/2006/relationships/notesSlide" Target="../notesSlides/notesSlide79.xml"/><Relationship Id="rId1" Type="http://schemas.openxmlformats.org/officeDocument/2006/relationships/slideLayout" Target="../slideLayouts/slideLayout42.xml"/><Relationship Id="rId6" Type="http://schemas.openxmlformats.org/officeDocument/2006/relationships/image" Target="../media/image266.svg"/><Relationship Id="rId5" Type="http://schemas.openxmlformats.org/officeDocument/2006/relationships/image" Target="../media/image265.png"/><Relationship Id="rId10" Type="http://schemas.openxmlformats.org/officeDocument/2006/relationships/image" Target="../media/image302.jpeg"/><Relationship Id="rId4" Type="http://schemas.openxmlformats.org/officeDocument/2006/relationships/hyperlink" Target="https://www.flickr.com/photos/john_fielding/8658121105" TargetMode="External"/><Relationship Id="rId9" Type="http://schemas.openxmlformats.org/officeDocument/2006/relationships/image" Target="../media/image301.jpeg"/></Relationships>
</file>

<file path=ppt/slides/_rels/slide99.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45.jpeg"/><Relationship Id="rId7" Type="http://schemas.openxmlformats.org/officeDocument/2006/relationships/diagramQuickStyle" Target="../diagrams/quickStyle2.xml"/><Relationship Id="rId2" Type="http://schemas.openxmlformats.org/officeDocument/2006/relationships/notesSlide" Target="../notesSlides/notesSlide80.xml"/><Relationship Id="rId1" Type="http://schemas.openxmlformats.org/officeDocument/2006/relationships/slideLayout" Target="../slideLayouts/slideLayout56.xml"/><Relationship Id="rId6" Type="http://schemas.openxmlformats.org/officeDocument/2006/relationships/diagramLayout" Target="../diagrams/layout2.xml"/><Relationship Id="rId11" Type="http://schemas.openxmlformats.org/officeDocument/2006/relationships/image" Target="../media/image266.svg"/><Relationship Id="rId5" Type="http://schemas.openxmlformats.org/officeDocument/2006/relationships/diagramData" Target="../diagrams/data2.xml"/><Relationship Id="rId10" Type="http://schemas.openxmlformats.org/officeDocument/2006/relationships/image" Target="../media/image265.png"/><Relationship Id="rId4" Type="http://schemas.openxmlformats.org/officeDocument/2006/relationships/hyperlink" Target="https://www.flickr.com/photos/john_fielding/8658121105" TargetMode="External"/><Relationship Id="rId9" Type="http://schemas.microsoft.com/office/2007/relationships/diagramDrawing" Target="../diagrams/drawing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99B94F-014A-EF67-AFF8-F04E5918A149}"/>
            </a:ext>
          </a:extLst>
        </p:cNvPr>
        <p:cNvGrpSpPr/>
        <p:nvPr/>
      </p:nvGrpSpPr>
      <p:grpSpPr>
        <a:xfrm>
          <a:off x="0" y="0"/>
          <a:ext cx="0" cy="0"/>
          <a:chOff x="0" y="0"/>
          <a:chExt cx="0" cy="0"/>
        </a:xfrm>
      </p:grpSpPr>
      <p:sp>
        <p:nvSpPr>
          <p:cNvPr id="4" name="!!Intervention">
            <a:extLst>
              <a:ext uri="{FF2B5EF4-FFF2-40B4-BE49-F238E27FC236}">
                <a16:creationId xmlns:a16="http://schemas.microsoft.com/office/drawing/2014/main" id="{8312A48E-566F-37AA-BF83-CA7932FD5C80}"/>
              </a:ext>
            </a:extLst>
          </p:cNvPr>
          <p:cNvSpPr txBox="1">
            <a:spLocks/>
          </p:cNvSpPr>
          <p:nvPr/>
        </p:nvSpPr>
        <p:spPr>
          <a:xfrm>
            <a:off x="0" y="-4796"/>
            <a:ext cx="12192000" cy="6862796"/>
          </a:xfrm>
          <a:prstGeom prst="rect">
            <a:avLst/>
          </a:prstGeom>
          <a:solidFill>
            <a:srgbClr val="0F2836"/>
          </a:solidFill>
        </p:spPr>
        <p:txBody>
          <a:bodyPr vert="horz" lIns="324000" tIns="14400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914363">
              <a:defRPr/>
            </a:pPr>
            <a:endParaRPr lang="en-GB" sz="8000" b="1" spc="-100">
              <a:noFill/>
              <a:uFill>
                <a:solidFill>
                  <a:srgbClr val="D6043B"/>
                </a:solidFill>
              </a:uFill>
              <a:latin typeface="Arial" panose="020B0604020202020204" pitchFamily="34" charset="0"/>
              <a:cs typeface="Arial" panose="020B0604020202020204" pitchFamily="34" charset="0"/>
            </a:endParaRPr>
          </a:p>
        </p:txBody>
      </p:sp>
      <p:pic>
        <p:nvPicPr>
          <p:cNvPr id="2" name="Image 0">
            <a:extLst>
              <a:ext uri="{FF2B5EF4-FFF2-40B4-BE49-F238E27FC236}">
                <a16:creationId xmlns:a16="http://schemas.microsoft.com/office/drawing/2014/main" id="{E8B0E4E2-3510-AC85-F13D-5C153F9DB777}"/>
              </a:ext>
            </a:extLst>
          </p:cNvPr>
          <p:cNvPicPr>
            <a:picLocks noChangeAspect="1"/>
          </p:cNvPicPr>
          <p:nvPr/>
        </p:nvPicPr>
        <p:blipFill>
          <a:blip r:embed="rId3">
            <a:alphaModFix amt="50000"/>
          </a:blip>
          <a:srcRect l="1" t="11198" r="-121" b="42098"/>
          <a:stretch/>
        </p:blipFill>
        <p:spPr>
          <a:xfrm>
            <a:off x="0" y="9561"/>
            <a:ext cx="16526107" cy="7319519"/>
          </a:xfrm>
          <a:prstGeom prst="rect">
            <a:avLst/>
          </a:prstGeom>
        </p:spPr>
      </p:pic>
      <p:sp>
        <p:nvSpPr>
          <p:cNvPr id="14" name="Freeform 13">
            <a:extLst>
              <a:ext uri="{FF2B5EF4-FFF2-40B4-BE49-F238E27FC236}">
                <a16:creationId xmlns:a16="http://schemas.microsoft.com/office/drawing/2014/main" id="{F5FBA694-2DF0-9064-9959-377B83712AD5}"/>
              </a:ext>
            </a:extLst>
          </p:cNvPr>
          <p:cNvSpPr/>
          <p:nvPr/>
        </p:nvSpPr>
        <p:spPr>
          <a:xfrm>
            <a:off x="-201477" y="-88900"/>
            <a:ext cx="12393477" cy="7035800"/>
          </a:xfrm>
          <a:custGeom>
            <a:avLst/>
            <a:gdLst>
              <a:gd name="connsiteX0" fmla="*/ 2622143 w 12191999"/>
              <a:gd name="connsiteY0" fmla="*/ 1059344 h 6858000"/>
              <a:gd name="connsiteX1" fmla="*/ 2027816 w 12191999"/>
              <a:gd name="connsiteY1" fmla="*/ 1653671 h 6858000"/>
              <a:gd name="connsiteX2" fmla="*/ 2027816 w 12191999"/>
              <a:gd name="connsiteY2" fmla="*/ 5887022 h 6858000"/>
              <a:gd name="connsiteX3" fmla="*/ 2622143 w 12191999"/>
              <a:gd name="connsiteY3" fmla="*/ 6481349 h 6858000"/>
              <a:gd name="connsiteX4" fmla="*/ 2840247 w 12191999"/>
              <a:gd name="connsiteY4" fmla="*/ 6481349 h 6858000"/>
              <a:gd name="connsiteX5" fmla="*/ 3434573 w 12191999"/>
              <a:gd name="connsiteY5" fmla="*/ 5887022 h 6858000"/>
              <a:gd name="connsiteX6" fmla="*/ 3434573 w 12191999"/>
              <a:gd name="connsiteY6" fmla="*/ 1653671 h 6858000"/>
              <a:gd name="connsiteX7" fmla="*/ 2840247 w 12191999"/>
              <a:gd name="connsiteY7" fmla="*/ 1059344 h 6858000"/>
              <a:gd name="connsiteX8" fmla="*/ 5751217 w 12191999"/>
              <a:gd name="connsiteY8" fmla="*/ 1059343 h 6858000"/>
              <a:gd name="connsiteX9" fmla="*/ 5156890 w 12191999"/>
              <a:gd name="connsiteY9" fmla="*/ 1653670 h 6858000"/>
              <a:gd name="connsiteX10" fmla="*/ 5156890 w 12191999"/>
              <a:gd name="connsiteY10" fmla="*/ 5887021 h 6858000"/>
              <a:gd name="connsiteX11" fmla="*/ 5751217 w 12191999"/>
              <a:gd name="connsiteY11" fmla="*/ 6481348 h 6858000"/>
              <a:gd name="connsiteX12" fmla="*/ 5969320 w 12191999"/>
              <a:gd name="connsiteY12" fmla="*/ 6481348 h 6858000"/>
              <a:gd name="connsiteX13" fmla="*/ 6563647 w 12191999"/>
              <a:gd name="connsiteY13" fmla="*/ 5887021 h 6858000"/>
              <a:gd name="connsiteX14" fmla="*/ 6563647 w 12191999"/>
              <a:gd name="connsiteY14" fmla="*/ 1653670 h 6858000"/>
              <a:gd name="connsiteX15" fmla="*/ 5969320 w 12191999"/>
              <a:gd name="connsiteY15" fmla="*/ 1059343 h 6858000"/>
              <a:gd name="connsiteX16" fmla="*/ 4177155 w 12191999"/>
              <a:gd name="connsiteY16" fmla="*/ 582161 h 6858000"/>
              <a:gd name="connsiteX17" fmla="*/ 3582828 w 12191999"/>
              <a:gd name="connsiteY17" fmla="*/ 1176488 h 6858000"/>
              <a:gd name="connsiteX18" fmla="*/ 3582828 w 12191999"/>
              <a:gd name="connsiteY18" fmla="*/ 5409839 h 6858000"/>
              <a:gd name="connsiteX19" fmla="*/ 4177155 w 12191999"/>
              <a:gd name="connsiteY19" fmla="*/ 6004166 h 6858000"/>
              <a:gd name="connsiteX20" fmla="*/ 4395258 w 12191999"/>
              <a:gd name="connsiteY20" fmla="*/ 6004166 h 6858000"/>
              <a:gd name="connsiteX21" fmla="*/ 4989585 w 12191999"/>
              <a:gd name="connsiteY21" fmla="*/ 5409839 h 6858000"/>
              <a:gd name="connsiteX22" fmla="*/ 4989585 w 12191999"/>
              <a:gd name="connsiteY22" fmla="*/ 1176488 h 6858000"/>
              <a:gd name="connsiteX23" fmla="*/ 4395258 w 12191999"/>
              <a:gd name="connsiteY23" fmla="*/ 582161 h 6858000"/>
              <a:gd name="connsiteX24" fmla="*/ 1067131 w 12191999"/>
              <a:gd name="connsiteY24" fmla="*/ 582161 h 6858000"/>
              <a:gd name="connsiteX25" fmla="*/ 472804 w 12191999"/>
              <a:gd name="connsiteY25" fmla="*/ 1176488 h 6858000"/>
              <a:gd name="connsiteX26" fmla="*/ 472804 w 12191999"/>
              <a:gd name="connsiteY26" fmla="*/ 5409839 h 6858000"/>
              <a:gd name="connsiteX27" fmla="*/ 1067131 w 12191999"/>
              <a:gd name="connsiteY27" fmla="*/ 6004166 h 6858000"/>
              <a:gd name="connsiteX28" fmla="*/ 1285234 w 12191999"/>
              <a:gd name="connsiteY28" fmla="*/ 6004166 h 6858000"/>
              <a:gd name="connsiteX29" fmla="*/ 1879561 w 12191999"/>
              <a:gd name="connsiteY29" fmla="*/ 5409839 h 6858000"/>
              <a:gd name="connsiteX30" fmla="*/ 1879561 w 12191999"/>
              <a:gd name="connsiteY30" fmla="*/ 1176488 h 6858000"/>
              <a:gd name="connsiteX31" fmla="*/ 1285234 w 12191999"/>
              <a:gd name="connsiteY31" fmla="*/ 582161 h 6858000"/>
              <a:gd name="connsiteX32" fmla="*/ 0 w 12191999"/>
              <a:gd name="connsiteY32" fmla="*/ 0 h 6858000"/>
              <a:gd name="connsiteX33" fmla="*/ 12191999 w 12191999"/>
              <a:gd name="connsiteY33" fmla="*/ 0 h 6858000"/>
              <a:gd name="connsiteX34" fmla="*/ 12191999 w 12191999"/>
              <a:gd name="connsiteY34" fmla="*/ 6858000 h 6858000"/>
              <a:gd name="connsiteX35" fmla="*/ 0 w 12191999"/>
              <a:gd name="connsiteY3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191999" h="6858000">
                <a:moveTo>
                  <a:pt x="2622143" y="1059344"/>
                </a:moveTo>
                <a:cubicBezTo>
                  <a:pt x="2293905" y="1059344"/>
                  <a:pt x="2027816" y="1325433"/>
                  <a:pt x="2027816" y="1653671"/>
                </a:cubicBezTo>
                <a:lnTo>
                  <a:pt x="2027816" y="5887022"/>
                </a:lnTo>
                <a:cubicBezTo>
                  <a:pt x="2027816" y="6215260"/>
                  <a:pt x="2293905" y="6481349"/>
                  <a:pt x="2622143" y="6481349"/>
                </a:cubicBezTo>
                <a:lnTo>
                  <a:pt x="2840247" y="6481349"/>
                </a:lnTo>
                <a:cubicBezTo>
                  <a:pt x="3168484" y="6481349"/>
                  <a:pt x="3434573" y="6215260"/>
                  <a:pt x="3434573" y="5887022"/>
                </a:cubicBezTo>
                <a:lnTo>
                  <a:pt x="3434573" y="1653671"/>
                </a:lnTo>
                <a:cubicBezTo>
                  <a:pt x="3434573" y="1325433"/>
                  <a:pt x="3168484" y="1059344"/>
                  <a:pt x="2840247" y="1059344"/>
                </a:cubicBezTo>
                <a:close/>
                <a:moveTo>
                  <a:pt x="5751217" y="1059343"/>
                </a:moveTo>
                <a:cubicBezTo>
                  <a:pt x="5422979" y="1059343"/>
                  <a:pt x="5156890" y="1325432"/>
                  <a:pt x="5156890" y="1653670"/>
                </a:cubicBezTo>
                <a:lnTo>
                  <a:pt x="5156890" y="5887021"/>
                </a:lnTo>
                <a:cubicBezTo>
                  <a:pt x="5156890" y="6215259"/>
                  <a:pt x="5422979" y="6481348"/>
                  <a:pt x="5751217" y="6481348"/>
                </a:cubicBezTo>
                <a:lnTo>
                  <a:pt x="5969320" y="6481348"/>
                </a:lnTo>
                <a:cubicBezTo>
                  <a:pt x="6297558" y="6481348"/>
                  <a:pt x="6563647" y="6215259"/>
                  <a:pt x="6563647" y="5887021"/>
                </a:cubicBezTo>
                <a:lnTo>
                  <a:pt x="6563647" y="1653670"/>
                </a:lnTo>
                <a:cubicBezTo>
                  <a:pt x="6563647" y="1325432"/>
                  <a:pt x="6297558" y="1059343"/>
                  <a:pt x="5969320" y="1059343"/>
                </a:cubicBezTo>
                <a:close/>
                <a:moveTo>
                  <a:pt x="4177155" y="582161"/>
                </a:moveTo>
                <a:cubicBezTo>
                  <a:pt x="3848917" y="582161"/>
                  <a:pt x="3582828" y="848250"/>
                  <a:pt x="3582828" y="1176488"/>
                </a:cubicBezTo>
                <a:lnTo>
                  <a:pt x="3582828" y="5409839"/>
                </a:lnTo>
                <a:cubicBezTo>
                  <a:pt x="3582828" y="5738077"/>
                  <a:pt x="3848917" y="6004166"/>
                  <a:pt x="4177155" y="6004166"/>
                </a:cubicBezTo>
                <a:lnTo>
                  <a:pt x="4395258" y="6004166"/>
                </a:lnTo>
                <a:cubicBezTo>
                  <a:pt x="4723496" y="6004166"/>
                  <a:pt x="4989585" y="5738077"/>
                  <a:pt x="4989585" y="5409839"/>
                </a:cubicBezTo>
                <a:lnTo>
                  <a:pt x="4989585" y="1176488"/>
                </a:lnTo>
                <a:cubicBezTo>
                  <a:pt x="4989585" y="848250"/>
                  <a:pt x="4723496" y="582161"/>
                  <a:pt x="4395258" y="582161"/>
                </a:cubicBezTo>
                <a:close/>
                <a:moveTo>
                  <a:pt x="1067131" y="582161"/>
                </a:moveTo>
                <a:cubicBezTo>
                  <a:pt x="738893" y="582161"/>
                  <a:pt x="472804" y="848250"/>
                  <a:pt x="472804" y="1176488"/>
                </a:cubicBezTo>
                <a:lnTo>
                  <a:pt x="472804" y="5409839"/>
                </a:lnTo>
                <a:cubicBezTo>
                  <a:pt x="472804" y="5738077"/>
                  <a:pt x="738893" y="6004166"/>
                  <a:pt x="1067131" y="6004166"/>
                </a:cubicBezTo>
                <a:lnTo>
                  <a:pt x="1285234" y="6004166"/>
                </a:lnTo>
                <a:cubicBezTo>
                  <a:pt x="1613472" y="6004166"/>
                  <a:pt x="1879561" y="5738077"/>
                  <a:pt x="1879561" y="5409839"/>
                </a:cubicBezTo>
                <a:lnTo>
                  <a:pt x="1879561" y="1176488"/>
                </a:lnTo>
                <a:cubicBezTo>
                  <a:pt x="1879561" y="848250"/>
                  <a:pt x="1613472" y="582161"/>
                  <a:pt x="1285234" y="582161"/>
                </a:cubicBezTo>
                <a:close/>
                <a:moveTo>
                  <a:pt x="0" y="0"/>
                </a:moveTo>
                <a:lnTo>
                  <a:pt x="12191999" y="0"/>
                </a:lnTo>
                <a:lnTo>
                  <a:pt x="12191999" y="6858000"/>
                </a:lnTo>
                <a:lnTo>
                  <a:pt x="0" y="6858000"/>
                </a:lnTo>
                <a:close/>
              </a:path>
            </a:pathLst>
          </a:custGeom>
          <a:gradFill flip="none" rotWithShape="1">
            <a:gsLst>
              <a:gs pos="0">
                <a:srgbClr val="002060"/>
              </a:gs>
              <a:gs pos="0">
                <a:srgbClr val="123249"/>
              </a:gs>
              <a:gs pos="59000">
                <a:srgbClr val="102535">
                  <a:alpha val="69258"/>
                </a:srgbClr>
              </a:gs>
            </a:gsLst>
            <a:lin ang="10800000" scaled="1"/>
            <a:tileRect/>
          </a:gradFill>
          <a:ln w="174625">
            <a:solidFill>
              <a:schemeClr val="accent1">
                <a:shade val="15000"/>
                <a:alpha val="5000"/>
              </a:schemeClr>
            </a:solidFill>
          </a:ln>
          <a:effectLst>
            <a:glow rad="12700">
              <a:srgbClr val="293C4A">
                <a:alpha val="32000"/>
              </a:srgbClr>
            </a:glow>
            <a:outerShdw blurRad="50800" dist="50800" dir="5400000" sx="1000" sy="1000" algn="ctr" rotWithShape="0">
              <a:srgbClr val="000000">
                <a:alpha val="43137"/>
              </a:srgbClr>
            </a:outerShdw>
            <a:reflection stA="0" endPos="0" dist="50800" dir="5400000" sy="-100000" algn="bl" rotWithShape="0"/>
            <a:softEdge rad="139700"/>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 name="Text 0">
            <a:extLst>
              <a:ext uri="{FF2B5EF4-FFF2-40B4-BE49-F238E27FC236}">
                <a16:creationId xmlns:a16="http://schemas.microsoft.com/office/drawing/2014/main" id="{9CF52A86-2E40-DAF7-3BA6-2107052C829E}"/>
              </a:ext>
            </a:extLst>
          </p:cNvPr>
          <p:cNvSpPr/>
          <p:nvPr/>
        </p:nvSpPr>
        <p:spPr>
          <a:xfrm>
            <a:off x="6160273" y="1037445"/>
            <a:ext cx="5543467" cy="1628775"/>
          </a:xfrm>
          <a:prstGeom prst="rect">
            <a:avLst/>
          </a:prstGeom>
          <a:noFill/>
          <a:ln/>
        </p:spPr>
        <p:txBody>
          <a:bodyPr wrap="square" lIns="0" tIns="0" rIns="0" bIns="0" rtlCol="0" anchor="t"/>
          <a:lstStyle/>
          <a:p>
            <a:pPr algn="r">
              <a:lnSpc>
                <a:spcPts val="4250"/>
              </a:lnSpc>
            </a:pPr>
            <a:endParaRPr lang="en-US" sz="3333">
              <a:solidFill>
                <a:schemeClr val="bg1"/>
              </a:solidFill>
              <a:latin typeface="Arial" panose="020B0604020202020204" pitchFamily="34" charset="0"/>
              <a:ea typeface="Unbounded" pitchFamily="34" charset="-122"/>
              <a:cs typeface="Arial" panose="020B0604020202020204" pitchFamily="34" charset="0"/>
            </a:endParaRPr>
          </a:p>
          <a:p>
            <a:pPr algn="r">
              <a:lnSpc>
                <a:spcPts val="4250"/>
              </a:lnSpc>
            </a:pPr>
            <a:r>
              <a:rPr lang="en-US" sz="3333">
                <a:solidFill>
                  <a:schemeClr val="bg1"/>
                </a:solidFill>
                <a:latin typeface="Arial" panose="020B0604020202020204" pitchFamily="34" charset="0"/>
                <a:ea typeface="Unbounded" pitchFamily="34" charset="-122"/>
                <a:cs typeface="Arial" panose="020B0604020202020204" pitchFamily="34" charset="0"/>
              </a:rPr>
              <a:t>Improving Coastal Health </a:t>
            </a:r>
          </a:p>
          <a:p>
            <a:pPr algn="r">
              <a:lnSpc>
                <a:spcPts val="4250"/>
              </a:lnSpc>
            </a:pPr>
            <a:r>
              <a:rPr lang="en-US" sz="3333">
                <a:solidFill>
                  <a:schemeClr val="bg1"/>
                </a:solidFill>
                <a:latin typeface="Arial" panose="020B0604020202020204" pitchFamily="34" charset="0"/>
                <a:ea typeface="Unbounded" pitchFamily="34" charset="-122"/>
                <a:cs typeface="Arial" panose="020B0604020202020204" pitchFamily="34" charset="0"/>
              </a:rPr>
              <a:t>in England</a:t>
            </a:r>
          </a:p>
        </p:txBody>
      </p:sp>
      <p:sp>
        <p:nvSpPr>
          <p:cNvPr id="10" name="TextBox 9">
            <a:extLst>
              <a:ext uri="{FF2B5EF4-FFF2-40B4-BE49-F238E27FC236}">
                <a16:creationId xmlns:a16="http://schemas.microsoft.com/office/drawing/2014/main" id="{3D95486B-C252-5D6A-C417-331CA11C1C49}"/>
              </a:ext>
            </a:extLst>
          </p:cNvPr>
          <p:cNvSpPr txBox="1"/>
          <p:nvPr/>
        </p:nvSpPr>
        <p:spPr>
          <a:xfrm>
            <a:off x="10677677" y="6135398"/>
            <a:ext cx="1689688" cy="348878"/>
          </a:xfrm>
          <a:prstGeom prst="rect">
            <a:avLst/>
          </a:prstGeom>
          <a:noFill/>
        </p:spPr>
        <p:txBody>
          <a:bodyPr wrap="square" rtlCol="0">
            <a:spAutoFit/>
          </a:bodyPr>
          <a:lstStyle/>
          <a:p>
            <a:r>
              <a:rPr lang="en-GB" sz="1667">
                <a:solidFill>
                  <a:schemeClr val="bg1"/>
                </a:solidFill>
                <a:latin typeface="Arial" panose="020B0604020202020204" pitchFamily="34" charset="0"/>
                <a:cs typeface="Arial" panose="020B0604020202020204" pitchFamily="34" charset="0"/>
              </a:rPr>
              <a:t>April 2025</a:t>
            </a:r>
          </a:p>
        </p:txBody>
      </p:sp>
      <p:sp>
        <p:nvSpPr>
          <p:cNvPr id="9" name="TextBox 8">
            <a:extLst>
              <a:ext uri="{FF2B5EF4-FFF2-40B4-BE49-F238E27FC236}">
                <a16:creationId xmlns:a16="http://schemas.microsoft.com/office/drawing/2014/main" id="{F4D63963-58BB-A36D-A7CF-507B633D336E}"/>
              </a:ext>
            </a:extLst>
          </p:cNvPr>
          <p:cNvSpPr txBox="1"/>
          <p:nvPr/>
        </p:nvSpPr>
        <p:spPr>
          <a:xfrm>
            <a:off x="3006916" y="4686315"/>
            <a:ext cx="8832896" cy="1477328"/>
          </a:xfrm>
          <a:prstGeom prst="rect">
            <a:avLst/>
          </a:prstGeom>
          <a:noFill/>
        </p:spPr>
        <p:txBody>
          <a:bodyPr wrap="square" rtlCol="0">
            <a:spAutoFit/>
          </a:bodyPr>
          <a:lstStyle/>
          <a:p>
            <a:pPr algn="r"/>
            <a:r>
              <a:rPr lang="en-GB" sz="3000">
                <a:solidFill>
                  <a:schemeClr val="bg1"/>
                </a:solidFill>
                <a:latin typeface="Arial" panose="020B0604020202020204" pitchFamily="34" charset="0"/>
                <a:cs typeface="Arial" panose="020B0604020202020204" pitchFamily="34" charset="0"/>
              </a:rPr>
              <a:t>The Coastal Navigators’ </a:t>
            </a:r>
          </a:p>
          <a:p>
            <a:pPr algn="r"/>
            <a:r>
              <a:rPr lang="en-GB" sz="3000" spc="83">
                <a:solidFill>
                  <a:schemeClr val="bg1"/>
                </a:solidFill>
                <a:latin typeface="Arial" panose="020B0604020202020204" pitchFamily="34" charset="0"/>
                <a:cs typeface="Arial" panose="020B0604020202020204" pitchFamily="34" charset="0"/>
              </a:rPr>
              <a:t>Network Prospectus</a:t>
            </a:r>
          </a:p>
          <a:p>
            <a:pPr algn="r"/>
            <a:r>
              <a:rPr lang="en-GB" sz="3000" spc="83">
                <a:solidFill>
                  <a:schemeClr val="bg1"/>
                </a:solidFill>
                <a:latin typeface="Arial" panose="020B0604020202020204" pitchFamily="34" charset="0"/>
                <a:cs typeface="Arial" panose="020B0604020202020204" pitchFamily="34" charset="0"/>
              </a:rPr>
              <a:t>The First 8 Months</a:t>
            </a:r>
          </a:p>
        </p:txBody>
      </p:sp>
      <p:pic>
        <p:nvPicPr>
          <p:cNvPr id="7" name="Picture 6" descr="Breaking Barriers Innovations">
            <a:extLst>
              <a:ext uri="{FF2B5EF4-FFF2-40B4-BE49-F238E27FC236}">
                <a16:creationId xmlns:a16="http://schemas.microsoft.com/office/drawing/2014/main" id="{742D28C4-E464-D94C-AA89-5A322E1730E4}"/>
              </a:ext>
            </a:extLst>
          </p:cNvPr>
          <p:cNvPicPr>
            <a:picLocks noChangeAspect="1" noChangeArrowheads="1"/>
          </p:cNvPicPr>
          <p:nvPr/>
        </p:nvPicPr>
        <p:blipFill>
          <a:blip r:embed="rId4">
            <a:duotone>
              <a:prstClr val="black"/>
              <a:schemeClr val="bg1">
                <a:tint val="45000"/>
                <a:satMod val="400000"/>
              </a:schemeClr>
            </a:duotone>
            <a:extLst>
              <a:ext uri="{BEBA8EAE-BF5A-486C-A8C5-ECC9F3942E4B}">
                <a14:imgProps xmlns:a14="http://schemas.microsoft.com/office/drawing/2010/main">
                  <a14:imgLayer r:embed="rId5">
                    <a14:imgEffect>
                      <a14:sharpenSoften amount="58000"/>
                    </a14:imgEffect>
                    <a14:imgEffect>
                      <a14:brightnessContrast bright="100000" contrast="100000"/>
                    </a14:imgEffect>
                  </a14:imgLayer>
                </a14:imgProps>
              </a:ext>
              <a:ext uri="{28A0092B-C50C-407E-A947-70E740481C1C}">
                <a14:useLocalDpi xmlns:a14="http://schemas.microsoft.com/office/drawing/2010/main"/>
              </a:ext>
            </a:extLst>
          </a:blip>
          <a:srcRect/>
          <a:stretch>
            <a:fillRect/>
          </a:stretch>
        </p:blipFill>
        <p:spPr bwMode="auto">
          <a:xfrm>
            <a:off x="9739245" y="2901636"/>
            <a:ext cx="2002593" cy="1628775"/>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9" name="Text 0">
            <a:extLst>
              <a:ext uri="{FF2B5EF4-FFF2-40B4-BE49-F238E27FC236}">
                <a16:creationId xmlns:a16="http://schemas.microsoft.com/office/drawing/2014/main" id="{45D988E9-051C-39B4-F814-10019AC87584}"/>
              </a:ext>
            </a:extLst>
          </p:cNvPr>
          <p:cNvSpPr/>
          <p:nvPr/>
        </p:nvSpPr>
        <p:spPr>
          <a:xfrm>
            <a:off x="1148734" y="971185"/>
            <a:ext cx="10594762" cy="2091565"/>
          </a:xfrm>
          <a:prstGeom prst="rect">
            <a:avLst/>
          </a:prstGeom>
          <a:noFill/>
          <a:ln/>
        </p:spPr>
        <p:txBody>
          <a:bodyPr wrap="square" lIns="0" tIns="0" rIns="0" bIns="0" rtlCol="0" anchor="t"/>
          <a:lstStyle/>
          <a:p>
            <a:pPr algn="r">
              <a:lnSpc>
                <a:spcPts val="4250"/>
              </a:lnSpc>
            </a:pPr>
            <a:r>
              <a:rPr lang="en-US" sz="4000" b="1">
                <a:solidFill>
                  <a:schemeClr val="bg1"/>
                </a:solidFill>
                <a:latin typeface="Arial" panose="020B0604020202020204" pitchFamily="34" charset="0"/>
                <a:ea typeface="Unbounded" pitchFamily="34" charset="-122"/>
                <a:cs typeface="Arial" panose="020B0604020202020204" pitchFamily="34" charset="0"/>
              </a:rPr>
              <a:t>Rising with the Tide: </a:t>
            </a:r>
          </a:p>
        </p:txBody>
      </p:sp>
      <p:sp>
        <p:nvSpPr>
          <p:cNvPr id="5" name="Rectangle 4">
            <a:extLst>
              <a:ext uri="{FF2B5EF4-FFF2-40B4-BE49-F238E27FC236}">
                <a16:creationId xmlns:a16="http://schemas.microsoft.com/office/drawing/2014/main" id="{8CDD1EB2-CADE-66B0-2070-2DB221323893}"/>
              </a:ext>
            </a:extLst>
          </p:cNvPr>
          <p:cNvSpPr/>
          <p:nvPr/>
        </p:nvSpPr>
        <p:spPr>
          <a:xfrm>
            <a:off x="12271509" y="-1262982"/>
            <a:ext cx="5313106" cy="11254154"/>
          </a:xfrm>
          <a:prstGeom prst="rect">
            <a:avLst/>
          </a:prstGeom>
          <a:solidFill>
            <a:srgbClr val="28282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DAD6DC8A-4589-4F6E-22F4-C55B563BAE68}"/>
              </a:ext>
            </a:extLst>
          </p:cNvPr>
          <p:cNvSpPr/>
          <p:nvPr/>
        </p:nvSpPr>
        <p:spPr>
          <a:xfrm>
            <a:off x="-1656669" y="6866456"/>
            <a:ext cx="14645838" cy="1704009"/>
          </a:xfrm>
          <a:prstGeom prst="rect">
            <a:avLst/>
          </a:prstGeom>
          <a:solidFill>
            <a:srgbClr val="28282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8616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endCondLst>
                                    <p:cond evt="onNext" delay="0">
                                      <p:tgtEl>
                                        <p:sldTgt/>
                                      </p:tgtEl>
                                    </p:cond>
                                  </p:endCondLst>
                                  <p:childTnLst>
                                    <p:animMotion origin="layout" path="M -3.75E-6 -4.07407E-6 L -0.35898 -0.05671 " pathEditMode="relative" rAng="0" ptsTypes="AA">
                                      <p:cBhvr>
                                        <p:cTn id="6" dur="45000" fill="hold"/>
                                        <p:tgtEl>
                                          <p:spTgt spid="2"/>
                                        </p:tgtEl>
                                        <p:attrNameLst>
                                          <p:attrName>ppt_x</p:attrName>
                                          <p:attrName>ppt_y</p:attrName>
                                        </p:attrNameLst>
                                      </p:cBhvr>
                                      <p:rCtr x="-17956" y="-284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02E9B2B-6CBA-A3EC-5588-0036317CB743}"/>
              </a:ext>
            </a:extLst>
          </p:cNvPr>
          <p:cNvSpPr txBox="1"/>
          <p:nvPr/>
        </p:nvSpPr>
        <p:spPr>
          <a:xfrm>
            <a:off x="881612" y="2336803"/>
            <a:ext cx="10661558" cy="1234943"/>
          </a:xfrm>
          <a:prstGeom prst="rect">
            <a:avLst/>
          </a:prstGeom>
          <a:solidFill>
            <a:srgbClr val="C00000"/>
          </a:solidFill>
        </p:spPr>
        <p:txBody>
          <a:bodyPr wrap="square" lIns="36000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white">
                    <a:alpha val="0"/>
                  </a:prstClr>
                </a:solidFill>
                <a:effectLst/>
                <a:uLnTx/>
                <a:uFillTx/>
                <a:latin typeface="Arial" panose="020B0604020202020204" pitchFamily="34" charset="0"/>
                <a:ea typeface="+mn-ea"/>
                <a:cs typeface="Arial" panose="020B0604020202020204" pitchFamily="34" charset="0"/>
              </a:rPr>
              <a:t>Learning from the Community of Practice across the six locations in the CNN including local data and intelligence and stakeholder feedback</a:t>
            </a:r>
          </a:p>
        </p:txBody>
      </p:sp>
      <p:sp>
        <p:nvSpPr>
          <p:cNvPr id="11" name="TextBox 10">
            <a:extLst>
              <a:ext uri="{FF2B5EF4-FFF2-40B4-BE49-F238E27FC236}">
                <a16:creationId xmlns:a16="http://schemas.microsoft.com/office/drawing/2014/main" id="{5FCAED11-53D4-FCE1-B814-7B1F52F8F892}"/>
              </a:ext>
            </a:extLst>
          </p:cNvPr>
          <p:cNvSpPr txBox="1"/>
          <p:nvPr/>
        </p:nvSpPr>
        <p:spPr>
          <a:xfrm>
            <a:off x="881612" y="3928080"/>
            <a:ext cx="10661558" cy="1217527"/>
          </a:xfrm>
          <a:prstGeom prst="rect">
            <a:avLst/>
          </a:prstGeom>
          <a:solidFill>
            <a:srgbClr val="C00000"/>
          </a:solidFill>
        </p:spPr>
        <p:txBody>
          <a:bodyPr wrap="square" lIns="36000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white">
                    <a:alpha val="0"/>
                  </a:prstClr>
                </a:solidFill>
                <a:effectLst/>
                <a:uLnTx/>
                <a:uFillTx/>
                <a:latin typeface="Arial" panose="020B0604020202020204" pitchFamily="34" charset="0"/>
                <a:ea typeface="+mn-ea"/>
                <a:cs typeface="Arial" panose="020B0604020202020204" pitchFamily="34" charset="0"/>
              </a:rPr>
              <a:t>Analysis of a range of data from the ONS on 55 coastal towns that all score high on deprivation and have a mixture of employment to resident ratios</a:t>
            </a:r>
          </a:p>
        </p:txBody>
      </p:sp>
      <p:sp>
        <p:nvSpPr>
          <p:cNvPr id="12" name="TextBox 11">
            <a:extLst>
              <a:ext uri="{FF2B5EF4-FFF2-40B4-BE49-F238E27FC236}">
                <a16:creationId xmlns:a16="http://schemas.microsoft.com/office/drawing/2014/main" id="{020E4379-B51D-45BF-C044-49F248D15ACE}"/>
              </a:ext>
            </a:extLst>
          </p:cNvPr>
          <p:cNvSpPr txBox="1"/>
          <p:nvPr/>
        </p:nvSpPr>
        <p:spPr>
          <a:xfrm>
            <a:off x="881612" y="5592250"/>
            <a:ext cx="10661558" cy="1015663"/>
          </a:xfrm>
          <a:prstGeom prst="rect">
            <a:avLst/>
          </a:prstGeom>
          <a:solidFill>
            <a:srgbClr val="C00000"/>
          </a:solidFill>
        </p:spPr>
        <p:txBody>
          <a:bodyPr wrap="square" lIns="36000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white">
                    <a:alpha val="0"/>
                  </a:prstClr>
                </a:solidFill>
                <a:effectLst/>
                <a:uLnTx/>
                <a:uFillTx/>
                <a:latin typeface="Arial" panose="020B0604020202020204" pitchFamily="34" charset="0"/>
                <a:ea typeface="+mn-ea"/>
                <a:cs typeface="Arial" panose="020B0604020202020204" pitchFamily="34" charset="0"/>
              </a:rPr>
              <a:t>Cost benefit analysis using an adapted version of the Treasury Green Book methods to demonstrate the potential return on investment for the coast</a:t>
            </a:r>
          </a:p>
        </p:txBody>
      </p:sp>
      <p:pic>
        <p:nvPicPr>
          <p:cNvPr id="42" name="Image 0">
            <a:extLst>
              <a:ext uri="{FF2B5EF4-FFF2-40B4-BE49-F238E27FC236}">
                <a16:creationId xmlns:a16="http://schemas.microsoft.com/office/drawing/2014/main" id="{321E604B-FEFE-48DE-41A1-49C270F2F4BB}"/>
              </a:ext>
            </a:extLst>
          </p:cNvPr>
          <p:cNvPicPr>
            <a:picLocks noChangeAspect="1"/>
          </p:cNvPicPr>
          <p:nvPr/>
        </p:nvPicPr>
        <p:blipFill>
          <a:blip r:embed="rId3" cstate="email">
            <a:alphaModFix amt="50000"/>
            <a:extLst>
              <a:ext uri="{28A0092B-C50C-407E-A947-70E740481C1C}">
                <a14:useLocalDpi xmlns:a14="http://schemas.microsoft.com/office/drawing/2010/main"/>
              </a:ext>
              <a:ext uri="{837473B0-CC2E-450A-ABE3-18F120FF3D39}">
                <a1611:picAttrSrcUrl xmlns:a1611="http://schemas.microsoft.com/office/drawing/2016/11/main" r:id="rId4"/>
              </a:ext>
            </a:extLst>
          </a:blip>
          <a:srcRect l="26074"/>
          <a:stretch/>
        </p:blipFill>
        <p:spPr>
          <a:xfrm>
            <a:off x="-1" y="-168349"/>
            <a:ext cx="12275127" cy="1318435"/>
          </a:xfrm>
          <a:prstGeom prst="rect">
            <a:avLst/>
          </a:prstGeom>
        </p:spPr>
      </p:pic>
      <p:sp>
        <p:nvSpPr>
          <p:cNvPr id="38" name="Text 0">
            <a:extLst>
              <a:ext uri="{FF2B5EF4-FFF2-40B4-BE49-F238E27FC236}">
                <a16:creationId xmlns:a16="http://schemas.microsoft.com/office/drawing/2014/main" id="{35C41E6D-2616-6095-23A0-85651A211F99}"/>
              </a:ext>
            </a:extLst>
          </p:cNvPr>
          <p:cNvSpPr/>
          <p:nvPr/>
        </p:nvSpPr>
        <p:spPr>
          <a:xfrm>
            <a:off x="0" y="1202508"/>
            <a:ext cx="12192000" cy="723504"/>
          </a:xfrm>
          <a:prstGeom prst="rect">
            <a:avLst/>
          </a:prstGeom>
          <a:solidFill>
            <a:srgbClr val="0B3249"/>
          </a:solidFill>
          <a:ln w="28575">
            <a:solidFill>
              <a:schemeClr val="bg1"/>
            </a:solidFill>
          </a:ln>
        </p:spPr>
        <p:txBody>
          <a:bodyPr wrap="none" lIns="108000" tIns="0" rIns="0" bIns="0" rtlCol="0" anchor="ctr" anchorCtr="0"/>
          <a:lstStyle/>
          <a:p>
            <a:pPr marL="0" marR="0" lvl="0" indent="0" algn="ctr" defTabSz="914400" rtl="0" eaLnBrk="1" fontAlgn="auto" latinLnBrk="0" hangingPunct="1">
              <a:lnSpc>
                <a:spcPts val="4291"/>
              </a:lnSpc>
              <a:spcBef>
                <a:spcPts val="0"/>
              </a:spcBef>
              <a:spcAft>
                <a:spcPts val="0"/>
              </a:spcAft>
              <a:buClrTx/>
              <a:buSzTx/>
              <a:buFontTx/>
              <a:buNone/>
              <a:tabLst/>
              <a:defRPr/>
            </a:pPr>
            <a:endParaRPr kumimoji="0" lang="en-US" sz="400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CBCAFC59-2534-2E04-4DB3-A2E4046F74A0}"/>
              </a:ext>
            </a:extLst>
          </p:cNvPr>
          <p:cNvSpPr txBox="1"/>
          <p:nvPr/>
        </p:nvSpPr>
        <p:spPr>
          <a:xfrm>
            <a:off x="209145" y="1346053"/>
            <a:ext cx="9625556" cy="435525"/>
          </a:xfrm>
          <a:prstGeom prst="rect">
            <a:avLst/>
          </a:prstGeom>
          <a:solidFill>
            <a:srgbClr val="C00000"/>
          </a:solidFill>
        </p:spPr>
        <p:txBody>
          <a:bodyPr wrap="square" tIns="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The evidence in the report is drawn from three sources:</a:t>
            </a:r>
          </a:p>
        </p:txBody>
      </p:sp>
      <p:sp>
        <p:nvSpPr>
          <p:cNvPr id="4" name="TextBox 3">
            <a:extLst>
              <a:ext uri="{FF2B5EF4-FFF2-40B4-BE49-F238E27FC236}">
                <a16:creationId xmlns:a16="http://schemas.microsoft.com/office/drawing/2014/main" id="{D9B23796-BC71-70A5-3361-0F3287F2989A}"/>
              </a:ext>
            </a:extLst>
          </p:cNvPr>
          <p:cNvSpPr txBox="1"/>
          <p:nvPr/>
        </p:nvSpPr>
        <p:spPr>
          <a:xfrm>
            <a:off x="765221" y="2194057"/>
            <a:ext cx="10661558" cy="1234943"/>
          </a:xfrm>
          <a:prstGeom prst="rect">
            <a:avLst/>
          </a:prstGeom>
          <a:solidFill>
            <a:srgbClr val="0B3249"/>
          </a:solidFill>
        </p:spPr>
        <p:txBody>
          <a:bodyPr wrap="square" lIns="36000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Learning from the Community of Practice across the six locations in the CNN including local data and intelligence and stakeholder feedback</a:t>
            </a:r>
          </a:p>
        </p:txBody>
      </p:sp>
      <p:sp>
        <p:nvSpPr>
          <p:cNvPr id="5" name="TextBox 4">
            <a:extLst>
              <a:ext uri="{FF2B5EF4-FFF2-40B4-BE49-F238E27FC236}">
                <a16:creationId xmlns:a16="http://schemas.microsoft.com/office/drawing/2014/main" id="{6294855A-4006-C375-DE52-FFE92CB15BB1}"/>
              </a:ext>
            </a:extLst>
          </p:cNvPr>
          <p:cNvSpPr txBox="1"/>
          <p:nvPr/>
        </p:nvSpPr>
        <p:spPr>
          <a:xfrm>
            <a:off x="765221" y="3785334"/>
            <a:ext cx="10661558" cy="1217527"/>
          </a:xfrm>
          <a:prstGeom prst="rect">
            <a:avLst/>
          </a:prstGeom>
          <a:solidFill>
            <a:srgbClr val="0B3249"/>
          </a:solidFill>
        </p:spPr>
        <p:txBody>
          <a:bodyPr wrap="square" lIns="36000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Analysis of a range of data from the ONS on 55 coastal towns that all score high on deprivation and have a mixture of employment to resident ratios</a:t>
            </a:r>
          </a:p>
        </p:txBody>
      </p:sp>
      <p:sp>
        <p:nvSpPr>
          <p:cNvPr id="6" name="TextBox 5">
            <a:extLst>
              <a:ext uri="{FF2B5EF4-FFF2-40B4-BE49-F238E27FC236}">
                <a16:creationId xmlns:a16="http://schemas.microsoft.com/office/drawing/2014/main" id="{AABF3DB5-8021-67E8-504E-8AA7D33761E1}"/>
              </a:ext>
            </a:extLst>
          </p:cNvPr>
          <p:cNvSpPr txBox="1"/>
          <p:nvPr/>
        </p:nvSpPr>
        <p:spPr>
          <a:xfrm>
            <a:off x="765221" y="5449504"/>
            <a:ext cx="10661558" cy="1015663"/>
          </a:xfrm>
          <a:prstGeom prst="rect">
            <a:avLst/>
          </a:prstGeom>
          <a:solidFill>
            <a:srgbClr val="0B3249"/>
          </a:solidFill>
        </p:spPr>
        <p:txBody>
          <a:bodyPr wrap="square" lIns="36000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Cost benefit analysis using an adapted version of the Treasury Green Book methods to demonstrate the potential return on investment for the coast</a:t>
            </a:r>
          </a:p>
        </p:txBody>
      </p:sp>
      <p:sp>
        <p:nvSpPr>
          <p:cNvPr id="7" name="Oval 6">
            <a:extLst>
              <a:ext uri="{FF2B5EF4-FFF2-40B4-BE49-F238E27FC236}">
                <a16:creationId xmlns:a16="http://schemas.microsoft.com/office/drawing/2014/main" id="{9B3B36D4-248F-4DE4-FAC8-635DA4E39269}"/>
              </a:ext>
            </a:extLst>
          </p:cNvPr>
          <p:cNvSpPr/>
          <p:nvPr/>
        </p:nvSpPr>
        <p:spPr>
          <a:xfrm>
            <a:off x="413537" y="2164088"/>
            <a:ext cx="521083" cy="505745"/>
          </a:xfrm>
          <a:prstGeom prst="ellipse">
            <a:avLst/>
          </a:prstGeom>
          <a:solidFill>
            <a:srgbClr val="0B3249"/>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1</a:t>
            </a:r>
          </a:p>
        </p:txBody>
      </p:sp>
      <p:sp>
        <p:nvSpPr>
          <p:cNvPr id="8" name="Oval 7">
            <a:extLst>
              <a:ext uri="{FF2B5EF4-FFF2-40B4-BE49-F238E27FC236}">
                <a16:creationId xmlns:a16="http://schemas.microsoft.com/office/drawing/2014/main" id="{B0CAD146-EE1D-ABE3-D626-E4FAE2928130}"/>
              </a:ext>
            </a:extLst>
          </p:cNvPr>
          <p:cNvSpPr/>
          <p:nvPr/>
        </p:nvSpPr>
        <p:spPr>
          <a:xfrm>
            <a:off x="413537" y="5423658"/>
            <a:ext cx="521083" cy="505745"/>
          </a:xfrm>
          <a:prstGeom prst="ellipse">
            <a:avLst/>
          </a:prstGeom>
          <a:solidFill>
            <a:srgbClr val="0B3249"/>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3</a:t>
            </a:r>
          </a:p>
        </p:txBody>
      </p:sp>
      <p:sp>
        <p:nvSpPr>
          <p:cNvPr id="9" name="Oval 8">
            <a:extLst>
              <a:ext uri="{FF2B5EF4-FFF2-40B4-BE49-F238E27FC236}">
                <a16:creationId xmlns:a16="http://schemas.microsoft.com/office/drawing/2014/main" id="{9392839C-F45B-F2A4-B95C-3C7AA7A73591}"/>
              </a:ext>
            </a:extLst>
          </p:cNvPr>
          <p:cNvSpPr/>
          <p:nvPr/>
        </p:nvSpPr>
        <p:spPr>
          <a:xfrm>
            <a:off x="413537" y="3759438"/>
            <a:ext cx="521083" cy="505745"/>
          </a:xfrm>
          <a:prstGeom prst="ellipse">
            <a:avLst/>
          </a:prstGeom>
          <a:solidFill>
            <a:srgbClr val="0B3249"/>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2</a:t>
            </a:r>
          </a:p>
        </p:txBody>
      </p:sp>
      <p:sp>
        <p:nvSpPr>
          <p:cNvPr id="14" name="!!EXS2">
            <a:extLst>
              <a:ext uri="{FF2B5EF4-FFF2-40B4-BE49-F238E27FC236}">
                <a16:creationId xmlns:a16="http://schemas.microsoft.com/office/drawing/2014/main" id="{B713DB4A-EC42-5DE8-BB15-080AD317B1FC}"/>
              </a:ext>
            </a:extLst>
          </p:cNvPr>
          <p:cNvSpPr/>
          <p:nvPr/>
        </p:nvSpPr>
        <p:spPr>
          <a:xfrm>
            <a:off x="9834701" y="293764"/>
            <a:ext cx="2184400" cy="710406"/>
          </a:xfrm>
          <a:prstGeom prst="rect">
            <a:avLst/>
          </a:prstGeom>
          <a:solidFill>
            <a:srgbClr val="1D263E"/>
          </a:solidFill>
          <a:ln w="317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defTabSz="761970"/>
            <a:endParaRPr lang="en-GB" sz="2100">
              <a:solidFill>
                <a:prstClr val="white"/>
              </a:solidFill>
              <a:latin typeface="Arial" panose="020B0604020202020204" pitchFamily="34" charset="0"/>
              <a:cs typeface="Arial" panose="020B0604020202020204" pitchFamily="34" charset="0"/>
            </a:endParaRPr>
          </a:p>
        </p:txBody>
      </p:sp>
      <p:sp>
        <p:nvSpPr>
          <p:cNvPr id="15" name="!!EXS">
            <a:hlinkClick r:id="rId5" action="ppaction://hlinksldjump"/>
            <a:extLst>
              <a:ext uri="{FF2B5EF4-FFF2-40B4-BE49-F238E27FC236}">
                <a16:creationId xmlns:a16="http://schemas.microsoft.com/office/drawing/2014/main" id="{661E16F6-A5FE-126F-3BEE-4B6DB3218242}"/>
              </a:ext>
            </a:extLst>
          </p:cNvPr>
          <p:cNvSpPr/>
          <p:nvPr/>
        </p:nvSpPr>
        <p:spPr>
          <a:xfrm>
            <a:off x="9710877" y="169940"/>
            <a:ext cx="2184400" cy="710406"/>
          </a:xfrm>
          <a:prstGeom prst="rect">
            <a:avLst/>
          </a:prstGeom>
          <a:solidFill>
            <a:srgbClr val="BF0100">
              <a:alpha val="98000"/>
            </a:srgbClr>
          </a:solidFill>
          <a:ln w="317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defTabSz="761970"/>
            <a:r>
              <a:rPr lang="en-GB" sz="2330" b="1" dirty="0">
                <a:solidFill>
                  <a:prstClr val="white"/>
                </a:solidFill>
                <a:latin typeface="Arial" panose="020B0604020202020204" pitchFamily="34" charset="0"/>
                <a:cs typeface="Arial" panose="020B0604020202020204" pitchFamily="34" charset="0"/>
              </a:rPr>
              <a:t>Exec Summary</a:t>
            </a:r>
            <a:endParaRPr lang="en-GB" sz="2330" dirty="0">
              <a:solidFill>
                <a:prstClr val="white"/>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C89957-1A42-E71A-472E-6BEA45F92635}"/>
            </a:ext>
          </a:extLst>
        </p:cNvPr>
        <p:cNvGrpSpPr/>
        <p:nvPr/>
      </p:nvGrpSpPr>
      <p:grpSpPr>
        <a:xfrm>
          <a:off x="0" y="0"/>
          <a:ext cx="0" cy="0"/>
          <a:chOff x="0" y="0"/>
          <a:chExt cx="0" cy="0"/>
        </a:xfrm>
      </p:grpSpPr>
      <p:pic>
        <p:nvPicPr>
          <p:cNvPr id="2" name="Image 0">
            <a:extLst>
              <a:ext uri="{FF2B5EF4-FFF2-40B4-BE49-F238E27FC236}">
                <a16:creationId xmlns:a16="http://schemas.microsoft.com/office/drawing/2014/main" id="{DF95E799-A92D-9A8F-6F07-32F345F92DBB}"/>
              </a:ext>
            </a:extLst>
          </p:cNvPr>
          <p:cNvPicPr>
            <a:picLocks noChangeAspect="1"/>
          </p:cNvPicPr>
          <p:nvPr/>
        </p:nvPicPr>
        <p:blipFill>
          <a:blip r:embed="rId3">
            <a:alphaModFix amt="20000"/>
            <a:extLst>
              <a:ext uri="{837473B0-CC2E-450A-ABE3-18F120FF3D39}">
                <a1611:picAttrSrcUrl xmlns:a1611="http://schemas.microsoft.com/office/drawing/2016/11/main" r:id="rId4"/>
              </a:ext>
            </a:extLst>
          </a:blip>
          <a:srcRect l="26290" t="15109" r="285" b="69683"/>
          <a:stretch/>
        </p:blipFill>
        <p:spPr>
          <a:xfrm>
            <a:off x="0" y="0"/>
            <a:ext cx="12192000" cy="1420235"/>
          </a:xfrm>
          <a:prstGeom prst="rect">
            <a:avLst/>
          </a:prstGeom>
        </p:spPr>
      </p:pic>
      <p:sp>
        <p:nvSpPr>
          <p:cNvPr id="84" name="TextBox 83">
            <a:extLst>
              <a:ext uri="{FF2B5EF4-FFF2-40B4-BE49-F238E27FC236}">
                <a16:creationId xmlns:a16="http://schemas.microsoft.com/office/drawing/2014/main" id="{AC9A5F99-5567-6E92-8531-B629EC814D36}"/>
              </a:ext>
            </a:extLst>
          </p:cNvPr>
          <p:cNvSpPr txBox="1"/>
          <p:nvPr/>
        </p:nvSpPr>
        <p:spPr>
          <a:xfrm>
            <a:off x="5535696" y="425843"/>
            <a:ext cx="6314029" cy="699639"/>
          </a:xfrm>
          <a:prstGeom prst="rect">
            <a:avLst/>
          </a:prstGeom>
          <a:solidFill>
            <a:srgbClr val="0B3249"/>
          </a:solidFill>
          <a:ln w="25400">
            <a:solidFill>
              <a:schemeClr val="bg1"/>
            </a:solidFill>
          </a:ln>
        </p:spPr>
        <p:txBody>
          <a:bodyPr wrap="square" anchor="ctr" anchorCtr="0">
            <a:noAutofit/>
          </a:bodyPr>
          <a:lstStyle/>
          <a:p>
            <a:pPr marL="0" marR="0" lvl="0" indent="0" algn="l" defTabSz="761970" rtl="0" eaLnBrk="1" fontAlgn="auto" latinLnBrk="0" hangingPunct="1">
              <a:lnSpc>
                <a:spcPct val="100000"/>
              </a:lnSpc>
              <a:spcBef>
                <a:spcPts val="0"/>
              </a:spcBef>
              <a:spcAft>
                <a:spcPts val="0"/>
              </a:spcAft>
              <a:buClrTx/>
              <a:buSzTx/>
              <a:buFontTx/>
              <a:buNone/>
              <a:tabLst/>
              <a:defRPr/>
            </a:pPr>
            <a:r>
              <a:rPr lang="en-GB" sz="1500">
                <a:solidFill>
                  <a:prstClr val="white">
                    <a:alpha val="0"/>
                  </a:prstClr>
                </a:solidFill>
                <a:latin typeface="Arial" panose="020B0604020202020204" pitchFamily="34" charset="0"/>
                <a:cs typeface="Arial" panose="020B0604020202020204" pitchFamily="34" charset="0"/>
              </a:rPr>
              <a:t>30</a:t>
            </a:r>
            <a:r>
              <a:rPr kumimoji="0" lang="en-GB" sz="1500" i="0" u="none" strike="noStrike" kern="1200" cap="none" spc="0" normalizeH="0" baseline="0" noProof="0">
                <a:ln>
                  <a:noFill/>
                </a:ln>
                <a:solidFill>
                  <a:prstClr val="white">
                    <a:alpha val="0"/>
                  </a:prstClr>
                </a:solidFill>
                <a:effectLst/>
                <a:uLnTx/>
                <a:uFillTx/>
                <a:latin typeface="Arial" panose="020B0604020202020204" pitchFamily="34" charset="0"/>
                <a:ea typeface="+mn-ea"/>
                <a:cs typeface="Arial" panose="020B0604020202020204" pitchFamily="34" charset="0"/>
              </a:rPr>
              <a:t> coastal towns with the highest deprivation scores</a:t>
            </a:r>
          </a:p>
          <a:p>
            <a:pPr marL="0" marR="0" lvl="0" indent="0" algn="l" defTabSz="761970" rtl="0" eaLnBrk="1" fontAlgn="auto" latinLnBrk="0" hangingPunct="1">
              <a:lnSpc>
                <a:spcPct val="100000"/>
              </a:lnSpc>
              <a:spcBef>
                <a:spcPts val="0"/>
              </a:spcBef>
              <a:spcAft>
                <a:spcPts val="0"/>
              </a:spcAft>
              <a:buClrTx/>
              <a:buSzTx/>
              <a:buFontTx/>
              <a:buNone/>
              <a:tabLst/>
              <a:defRPr/>
            </a:pPr>
            <a:r>
              <a:rPr kumimoji="0" lang="en-GB" sz="1500" b="1" i="0" u="none" strike="noStrike" kern="1200" cap="none" spc="0" normalizeH="0" baseline="0" noProof="0">
                <a:ln>
                  <a:noFill/>
                </a:ln>
                <a:solidFill>
                  <a:prstClr val="white">
                    <a:alpha val="0"/>
                  </a:prstClr>
                </a:solidFill>
                <a:effectLst/>
                <a:uLnTx/>
                <a:uFillTx/>
                <a:latin typeface="Arial" panose="020B0604020202020204" pitchFamily="34" charset="0"/>
                <a:ea typeface="+mn-ea"/>
                <a:cs typeface="Arial" panose="020B0604020202020204" pitchFamily="34" charset="0"/>
              </a:rPr>
              <a:t>Not currently engaged in CNN</a:t>
            </a:r>
          </a:p>
        </p:txBody>
      </p:sp>
      <p:sp>
        <p:nvSpPr>
          <p:cNvPr id="18" name="Rectangle 17">
            <a:extLst>
              <a:ext uri="{FF2B5EF4-FFF2-40B4-BE49-F238E27FC236}">
                <a16:creationId xmlns:a16="http://schemas.microsoft.com/office/drawing/2014/main" id="{617C0233-B12D-3399-66DB-266440B09E73}"/>
              </a:ext>
            </a:extLst>
          </p:cNvPr>
          <p:cNvSpPr/>
          <p:nvPr/>
        </p:nvSpPr>
        <p:spPr>
          <a:xfrm>
            <a:off x="0" y="1402080"/>
            <a:ext cx="12192000" cy="545592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 name="Picture 19">
            <a:extLst>
              <a:ext uri="{FF2B5EF4-FFF2-40B4-BE49-F238E27FC236}">
                <a16:creationId xmlns:a16="http://schemas.microsoft.com/office/drawing/2014/main" id="{08A7B528-16DE-0F24-8291-5C0BE80D077E}"/>
              </a:ext>
            </a:extLst>
          </p:cNvPr>
          <p:cNvPicPr>
            <a:picLocks noChangeAspect="1"/>
          </p:cNvPicPr>
          <p:nvPr/>
        </p:nvPicPr>
        <p:blipFill>
          <a:blip r:embed="rId5" cstate="email">
            <a:biLevel thresh="75000"/>
            <a:extLst>
              <a:ext uri="{28A0092B-C50C-407E-A947-70E740481C1C}">
                <a14:useLocalDpi xmlns:a14="http://schemas.microsoft.com/office/drawing/2010/main"/>
              </a:ext>
            </a:extLst>
          </a:blip>
          <a:stretch>
            <a:fillRect/>
          </a:stretch>
        </p:blipFill>
        <p:spPr>
          <a:xfrm>
            <a:off x="3950761" y="1378611"/>
            <a:ext cx="4034293" cy="4995799"/>
          </a:xfrm>
          <a:prstGeom prst="rect">
            <a:avLst/>
          </a:prstGeom>
        </p:spPr>
      </p:pic>
      <p:sp>
        <p:nvSpPr>
          <p:cNvPr id="25" name="Rectangle 24">
            <a:extLst>
              <a:ext uri="{FF2B5EF4-FFF2-40B4-BE49-F238E27FC236}">
                <a16:creationId xmlns:a16="http://schemas.microsoft.com/office/drawing/2014/main" id="{68E5F863-63AE-AF99-BB42-85E2FD10B99B}"/>
              </a:ext>
            </a:extLst>
          </p:cNvPr>
          <p:cNvSpPr/>
          <p:nvPr/>
        </p:nvSpPr>
        <p:spPr>
          <a:xfrm>
            <a:off x="8219486" y="1473385"/>
            <a:ext cx="3575579" cy="469168"/>
          </a:xfrm>
          <a:prstGeom prst="rect">
            <a:avLst/>
          </a:prstGeom>
          <a:solidFill>
            <a:srgbClr val="0B3249"/>
          </a:solidFill>
          <a:ln>
            <a:noFill/>
          </a:ln>
        </p:spPr>
        <p:style>
          <a:lnRef idx="2">
            <a:schemeClr val="accent1">
              <a:shade val="15000"/>
            </a:schemeClr>
          </a:lnRef>
          <a:fillRef idx="1">
            <a:schemeClr val="accent1"/>
          </a:fillRef>
          <a:effectRef idx="0">
            <a:schemeClr val="accent1"/>
          </a:effectRef>
          <a:fontRef idx="minor">
            <a:schemeClr val="lt1"/>
          </a:fontRef>
        </p:style>
        <p:txBody>
          <a:bodyPr rIns="0" rtlCol="0" anchor="t" anchorCtr="0"/>
          <a:lstStyle/>
          <a:p>
            <a:pPr marL="0" marR="0" lvl="0" indent="0" algn="l" defTabSz="914363" rtl="0" eaLnBrk="1" fontAlgn="auto" latinLnBrk="0" hangingPunct="1">
              <a:lnSpc>
                <a:spcPct val="100000"/>
              </a:lnSpc>
              <a:spcBef>
                <a:spcPts val="0"/>
              </a:spcBef>
              <a:spcAft>
                <a:spcPts val="0"/>
              </a:spcAft>
              <a:buClrTx/>
              <a:buSzTx/>
              <a:buFontTx/>
              <a:buNone/>
              <a:tabLst/>
              <a:defRPr/>
            </a:pPr>
            <a:r>
              <a:rPr kumimoji="0" lang="en-GB" sz="120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Hartlepool, South Shields, Blyth, Seaham, Berwick, Sunderland, Redcar, Workington, Whitehaven</a:t>
            </a:r>
          </a:p>
        </p:txBody>
      </p:sp>
      <p:sp>
        <p:nvSpPr>
          <p:cNvPr id="26" name="Rectangle 25">
            <a:extLst>
              <a:ext uri="{FF2B5EF4-FFF2-40B4-BE49-F238E27FC236}">
                <a16:creationId xmlns:a16="http://schemas.microsoft.com/office/drawing/2014/main" id="{9F87C06B-62F1-A22A-32C0-510C15921C15}"/>
              </a:ext>
            </a:extLst>
          </p:cNvPr>
          <p:cNvSpPr/>
          <p:nvPr/>
        </p:nvSpPr>
        <p:spPr>
          <a:xfrm>
            <a:off x="1336894" y="5505440"/>
            <a:ext cx="1821395" cy="445726"/>
          </a:xfrm>
          <a:prstGeom prst="rect">
            <a:avLst/>
          </a:prstGeom>
          <a:solidFill>
            <a:srgbClr val="0B32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marL="0" marR="0" lvl="0" indent="0" algn="l" defTabSz="914363" rtl="0" eaLnBrk="1" fontAlgn="auto" latinLnBrk="0" hangingPunct="1">
              <a:lnSpc>
                <a:spcPct val="100000"/>
              </a:lnSpc>
              <a:spcBef>
                <a:spcPts val="0"/>
              </a:spcBef>
              <a:spcAft>
                <a:spcPts val="0"/>
              </a:spcAft>
              <a:buClrTx/>
              <a:buSzTx/>
              <a:buFontTx/>
              <a:buNone/>
              <a:tabLst/>
              <a:defRPr/>
            </a:pPr>
            <a:r>
              <a:rPr kumimoji="0" lang="en-GB" sz="120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Teignmouth, Torquay, Ilfracombe</a:t>
            </a:r>
          </a:p>
        </p:txBody>
      </p:sp>
      <p:sp>
        <p:nvSpPr>
          <p:cNvPr id="27" name="Rectangle 26">
            <a:extLst>
              <a:ext uri="{FF2B5EF4-FFF2-40B4-BE49-F238E27FC236}">
                <a16:creationId xmlns:a16="http://schemas.microsoft.com/office/drawing/2014/main" id="{064F2BA4-0995-EEC7-A296-EBB4EC197E41}"/>
              </a:ext>
            </a:extLst>
          </p:cNvPr>
          <p:cNvSpPr/>
          <p:nvPr/>
        </p:nvSpPr>
        <p:spPr>
          <a:xfrm>
            <a:off x="2189647" y="3206850"/>
            <a:ext cx="2044573" cy="335898"/>
          </a:xfrm>
          <a:prstGeom prst="rect">
            <a:avLst/>
          </a:prstGeom>
          <a:solidFill>
            <a:srgbClr val="0B32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marL="0" marR="0" lvl="0" indent="0" algn="l" defTabSz="914363" rtl="0" eaLnBrk="1" fontAlgn="auto" latinLnBrk="0" hangingPunct="1">
              <a:lnSpc>
                <a:spcPct val="100000"/>
              </a:lnSpc>
              <a:spcBef>
                <a:spcPts val="0"/>
              </a:spcBef>
              <a:spcAft>
                <a:spcPts val="0"/>
              </a:spcAft>
              <a:buClrTx/>
              <a:buSzTx/>
              <a:buFontTx/>
              <a:buNone/>
              <a:tabLst/>
              <a:defRPr/>
            </a:pPr>
            <a:r>
              <a:rPr kumimoji="0" lang="en-GB" sz="120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Wallasey, Birkenhead</a:t>
            </a:r>
          </a:p>
        </p:txBody>
      </p:sp>
      <p:sp>
        <p:nvSpPr>
          <p:cNvPr id="28" name="Rectangle 27">
            <a:extLst>
              <a:ext uri="{FF2B5EF4-FFF2-40B4-BE49-F238E27FC236}">
                <a16:creationId xmlns:a16="http://schemas.microsoft.com/office/drawing/2014/main" id="{EA5A6156-F85F-5D10-BFFC-414EFA7780CA}"/>
              </a:ext>
            </a:extLst>
          </p:cNvPr>
          <p:cNvSpPr/>
          <p:nvPr/>
        </p:nvSpPr>
        <p:spPr>
          <a:xfrm>
            <a:off x="8594747" y="2087039"/>
            <a:ext cx="1745351" cy="373357"/>
          </a:xfrm>
          <a:prstGeom prst="rect">
            <a:avLst/>
          </a:prstGeom>
          <a:solidFill>
            <a:srgbClr val="0B32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marL="0" marR="0" lvl="0" indent="0" algn="l" defTabSz="914363" rtl="0" eaLnBrk="1" fontAlgn="auto" latinLnBrk="0" hangingPunct="1">
              <a:lnSpc>
                <a:spcPct val="100000"/>
              </a:lnSpc>
              <a:spcBef>
                <a:spcPts val="0"/>
              </a:spcBef>
              <a:spcAft>
                <a:spcPts val="0"/>
              </a:spcAft>
              <a:buClrTx/>
              <a:buSzTx/>
              <a:buFontTx/>
              <a:buNone/>
              <a:tabLst/>
              <a:defRPr/>
            </a:pPr>
            <a:r>
              <a:rPr kumimoji="0" lang="en-GB" sz="120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Scarborough, Whitby, Grimsby, Bridlington</a:t>
            </a:r>
          </a:p>
        </p:txBody>
      </p:sp>
      <p:sp>
        <p:nvSpPr>
          <p:cNvPr id="29" name="Rectangle 28">
            <a:extLst>
              <a:ext uri="{FF2B5EF4-FFF2-40B4-BE49-F238E27FC236}">
                <a16:creationId xmlns:a16="http://schemas.microsoft.com/office/drawing/2014/main" id="{7536773E-FD90-D880-6F08-2B8BF88871E0}"/>
              </a:ext>
            </a:extLst>
          </p:cNvPr>
          <p:cNvSpPr/>
          <p:nvPr/>
        </p:nvSpPr>
        <p:spPr>
          <a:xfrm>
            <a:off x="2341098" y="6266360"/>
            <a:ext cx="3355804" cy="403327"/>
          </a:xfrm>
          <a:prstGeom prst="rect">
            <a:avLst/>
          </a:prstGeom>
          <a:solidFill>
            <a:srgbClr val="0B32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marL="0" marR="0" lvl="0" indent="0" algn="l" defTabSz="914363" rtl="0" eaLnBrk="1" fontAlgn="auto" latinLnBrk="0" hangingPunct="1">
              <a:lnSpc>
                <a:spcPct val="100000"/>
              </a:lnSpc>
              <a:spcBef>
                <a:spcPts val="0"/>
              </a:spcBef>
              <a:spcAft>
                <a:spcPts val="0"/>
              </a:spcAft>
              <a:buClrTx/>
              <a:buSzTx/>
              <a:buFontTx/>
              <a:buNone/>
              <a:tabLst/>
              <a:defRPr/>
            </a:pPr>
            <a:r>
              <a:rPr kumimoji="0" lang="en-GB" sz="120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Penzance, Falmouth, </a:t>
            </a:r>
          </a:p>
          <a:p>
            <a:pPr marL="0" marR="0" lvl="0" indent="0" algn="l" defTabSz="914363" rtl="0" eaLnBrk="1" fontAlgn="auto" latinLnBrk="0" hangingPunct="1">
              <a:lnSpc>
                <a:spcPct val="100000"/>
              </a:lnSpc>
              <a:spcBef>
                <a:spcPts val="0"/>
              </a:spcBef>
              <a:spcAft>
                <a:spcPts val="0"/>
              </a:spcAft>
              <a:buClrTx/>
              <a:buSzTx/>
              <a:buFontTx/>
              <a:buNone/>
              <a:tabLst/>
              <a:defRPr/>
            </a:pPr>
            <a:r>
              <a:rPr kumimoji="0" lang="en-GB" sz="120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St Ives, Newquay</a:t>
            </a:r>
          </a:p>
        </p:txBody>
      </p:sp>
      <p:sp>
        <p:nvSpPr>
          <p:cNvPr id="30" name="Rectangle 29">
            <a:extLst>
              <a:ext uri="{FF2B5EF4-FFF2-40B4-BE49-F238E27FC236}">
                <a16:creationId xmlns:a16="http://schemas.microsoft.com/office/drawing/2014/main" id="{7E1156B5-DF14-129A-3A0E-62C88DF7D5F1}"/>
              </a:ext>
            </a:extLst>
          </p:cNvPr>
          <p:cNvSpPr/>
          <p:nvPr/>
        </p:nvSpPr>
        <p:spPr>
          <a:xfrm>
            <a:off x="1879439" y="4768101"/>
            <a:ext cx="2344746" cy="335898"/>
          </a:xfrm>
          <a:prstGeom prst="rect">
            <a:avLst/>
          </a:prstGeom>
          <a:solidFill>
            <a:srgbClr val="0B32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marL="0" marR="0" lvl="0" indent="0" algn="l" defTabSz="914363" rtl="0" eaLnBrk="1" fontAlgn="auto" latinLnBrk="0" hangingPunct="1">
              <a:lnSpc>
                <a:spcPct val="100000"/>
              </a:lnSpc>
              <a:spcBef>
                <a:spcPts val="0"/>
              </a:spcBef>
              <a:spcAft>
                <a:spcPts val="0"/>
              </a:spcAft>
              <a:buClrTx/>
              <a:buSzTx/>
              <a:buFontTx/>
              <a:buNone/>
              <a:tabLst/>
              <a:defRPr/>
            </a:pPr>
            <a:r>
              <a:rPr kumimoji="0" lang="en-GB" sz="120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Minehead, Burnham-on-Sea</a:t>
            </a:r>
          </a:p>
        </p:txBody>
      </p:sp>
      <p:sp>
        <p:nvSpPr>
          <p:cNvPr id="31" name="Rectangle 30">
            <a:extLst>
              <a:ext uri="{FF2B5EF4-FFF2-40B4-BE49-F238E27FC236}">
                <a16:creationId xmlns:a16="http://schemas.microsoft.com/office/drawing/2014/main" id="{451183E3-C7BA-7C82-5342-380F704DE274}"/>
              </a:ext>
            </a:extLst>
          </p:cNvPr>
          <p:cNvSpPr/>
          <p:nvPr/>
        </p:nvSpPr>
        <p:spPr>
          <a:xfrm>
            <a:off x="1460342" y="3968732"/>
            <a:ext cx="2183116" cy="541119"/>
          </a:xfrm>
          <a:prstGeom prst="rect">
            <a:avLst/>
          </a:prstGeom>
          <a:solidFill>
            <a:srgbClr val="0B32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marL="0" marR="0" lvl="0" indent="0" algn="l" defTabSz="914363" rtl="0" eaLnBrk="1" fontAlgn="auto" latinLnBrk="0" hangingPunct="1">
              <a:lnSpc>
                <a:spcPct val="100000"/>
              </a:lnSpc>
              <a:spcBef>
                <a:spcPts val="0"/>
              </a:spcBef>
              <a:spcAft>
                <a:spcPts val="0"/>
              </a:spcAft>
              <a:buClrTx/>
              <a:buSzTx/>
              <a:buFontTx/>
              <a:buNone/>
              <a:tabLst/>
              <a:defRPr/>
            </a:pPr>
            <a:r>
              <a:rPr kumimoji="0" lang="en-GB" sz="120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Weston-</a:t>
            </a:r>
            <a:r>
              <a:rPr lang="en-GB" sz="1200" dirty="0">
                <a:solidFill>
                  <a:schemeClr val="bg1"/>
                </a:solidFill>
                <a:latin typeface="Arial" panose="020B0604020202020204" pitchFamily="34" charset="0"/>
                <a:cs typeface="Arial" panose="020B0604020202020204" pitchFamily="34" charset="0"/>
              </a:rPr>
              <a:t>s</a:t>
            </a:r>
            <a:r>
              <a:rPr kumimoji="0" lang="en-GB" sz="1200" i="0" u="none" strike="noStrike" kern="1200" cap="none" spc="0" normalizeH="0" baseline="0" noProof="0" dirty="0" err="1">
                <a:ln>
                  <a:noFill/>
                </a:ln>
                <a:solidFill>
                  <a:schemeClr val="bg1"/>
                </a:solidFill>
                <a:effectLst/>
                <a:uLnTx/>
                <a:uFillTx/>
                <a:latin typeface="Arial" panose="020B0604020202020204" pitchFamily="34" charset="0"/>
                <a:ea typeface="+mn-ea"/>
                <a:cs typeface="Arial" panose="020B0604020202020204" pitchFamily="34" charset="0"/>
              </a:rPr>
              <a:t>uper</a:t>
            </a:r>
            <a:r>
              <a:rPr kumimoji="0" lang="en-GB" sz="120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-Mare</a:t>
            </a:r>
          </a:p>
        </p:txBody>
      </p:sp>
      <p:sp>
        <p:nvSpPr>
          <p:cNvPr id="32" name="Rectangle 31">
            <a:extLst>
              <a:ext uri="{FF2B5EF4-FFF2-40B4-BE49-F238E27FC236}">
                <a16:creationId xmlns:a16="http://schemas.microsoft.com/office/drawing/2014/main" id="{0BFC0BB4-01F0-C4E0-A46B-010D1D603E77}"/>
              </a:ext>
            </a:extLst>
          </p:cNvPr>
          <p:cNvSpPr/>
          <p:nvPr/>
        </p:nvSpPr>
        <p:spPr>
          <a:xfrm>
            <a:off x="9036984" y="4613901"/>
            <a:ext cx="1691707" cy="352521"/>
          </a:xfrm>
          <a:prstGeom prst="rect">
            <a:avLst/>
          </a:prstGeom>
          <a:solidFill>
            <a:srgbClr val="0B32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marL="0" marR="0" lvl="0" indent="0" algn="l" defTabSz="914363" rtl="0" eaLnBrk="1" fontAlgn="auto" latinLnBrk="0" hangingPunct="1">
              <a:lnSpc>
                <a:spcPct val="100000"/>
              </a:lnSpc>
              <a:spcBef>
                <a:spcPts val="0"/>
              </a:spcBef>
              <a:spcAft>
                <a:spcPts val="0"/>
              </a:spcAft>
              <a:buClrTx/>
              <a:buSzTx/>
              <a:buFontTx/>
              <a:buNone/>
              <a:tabLst/>
              <a:defRPr/>
            </a:pPr>
            <a:r>
              <a:rPr kumimoji="0" lang="en-GB" sz="120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Southend-on-Sea</a:t>
            </a:r>
          </a:p>
        </p:txBody>
      </p:sp>
      <p:grpSp>
        <p:nvGrpSpPr>
          <p:cNvPr id="33" name="Group 32">
            <a:extLst>
              <a:ext uri="{FF2B5EF4-FFF2-40B4-BE49-F238E27FC236}">
                <a16:creationId xmlns:a16="http://schemas.microsoft.com/office/drawing/2014/main" id="{A194C89B-EEAE-FDDB-8CA7-E111EBE559E0}"/>
              </a:ext>
            </a:extLst>
          </p:cNvPr>
          <p:cNvGrpSpPr/>
          <p:nvPr/>
        </p:nvGrpSpPr>
        <p:grpSpPr>
          <a:xfrm>
            <a:off x="2949353" y="1467700"/>
            <a:ext cx="5679757" cy="4493861"/>
            <a:chOff x="2612719" y="703590"/>
            <a:chExt cx="8455281" cy="5802183"/>
          </a:xfrm>
          <a:solidFill>
            <a:srgbClr val="BC0301"/>
          </a:solidFill>
        </p:grpSpPr>
        <p:sp>
          <p:nvSpPr>
            <p:cNvPr id="34" name="Oval 33">
              <a:extLst>
                <a:ext uri="{FF2B5EF4-FFF2-40B4-BE49-F238E27FC236}">
                  <a16:creationId xmlns:a16="http://schemas.microsoft.com/office/drawing/2014/main" id="{D237EE40-75A1-C49B-F50E-0C8FFB6CC786}"/>
                </a:ext>
              </a:extLst>
            </p:cNvPr>
            <p:cNvSpPr/>
            <p:nvPr/>
          </p:nvSpPr>
          <p:spPr>
            <a:xfrm>
              <a:off x="5036531" y="5828304"/>
              <a:ext cx="308637" cy="241735"/>
            </a:xfrm>
            <a:prstGeom prst="ellipse">
              <a:avLst/>
            </a:prstGeom>
            <a:grpFill/>
            <a:ln w="3175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3"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bg1"/>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8BFABF98-198B-585D-6C99-7403943BEDC0}"/>
                </a:ext>
              </a:extLst>
            </p:cNvPr>
            <p:cNvSpPr/>
            <p:nvPr/>
          </p:nvSpPr>
          <p:spPr>
            <a:xfrm>
              <a:off x="4199133" y="2911414"/>
              <a:ext cx="1895760" cy="506979"/>
            </a:xfrm>
            <a:prstGeom prst="rect">
              <a:avLst/>
            </a:prstGeom>
            <a:grp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3"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Cheshire &amp; Merseyside</a:t>
              </a:r>
            </a:p>
          </p:txBody>
        </p:sp>
        <p:sp>
          <p:nvSpPr>
            <p:cNvPr id="37" name="Rectangle 36">
              <a:extLst>
                <a:ext uri="{FF2B5EF4-FFF2-40B4-BE49-F238E27FC236}">
                  <a16:creationId xmlns:a16="http://schemas.microsoft.com/office/drawing/2014/main" id="{AB4EEC82-74AA-6ACE-245E-3E0236DADC60}"/>
                </a:ext>
              </a:extLst>
            </p:cNvPr>
            <p:cNvSpPr/>
            <p:nvPr/>
          </p:nvSpPr>
          <p:spPr>
            <a:xfrm>
              <a:off x="2612719" y="5917311"/>
              <a:ext cx="1775096" cy="588462"/>
            </a:xfrm>
            <a:prstGeom prst="rect">
              <a:avLst/>
            </a:prstGeom>
            <a:grp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3"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Devon</a:t>
              </a:r>
            </a:p>
          </p:txBody>
        </p:sp>
        <p:sp>
          <p:nvSpPr>
            <p:cNvPr id="38" name="Oval 37">
              <a:extLst>
                <a:ext uri="{FF2B5EF4-FFF2-40B4-BE49-F238E27FC236}">
                  <a16:creationId xmlns:a16="http://schemas.microsoft.com/office/drawing/2014/main" id="{9FE6B09F-DF0B-F67E-4C52-101677965A1A}"/>
                </a:ext>
              </a:extLst>
            </p:cNvPr>
            <p:cNvSpPr/>
            <p:nvPr/>
          </p:nvSpPr>
          <p:spPr>
            <a:xfrm>
              <a:off x="7491076" y="1747194"/>
              <a:ext cx="308685" cy="241735"/>
            </a:xfrm>
            <a:prstGeom prst="ellipse">
              <a:avLst/>
            </a:prstGeom>
            <a:grpFill/>
            <a:ln w="3175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3"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bg1"/>
                </a:solidFill>
                <a:effectLst/>
                <a:uLnTx/>
                <a:uFillTx/>
                <a:latin typeface="Calibri" panose="020F0502020204030204"/>
                <a:ea typeface="+mn-ea"/>
                <a:cs typeface="+mn-cs"/>
              </a:endParaRPr>
            </a:p>
          </p:txBody>
        </p:sp>
        <p:sp>
          <p:nvSpPr>
            <p:cNvPr id="39" name="Oval 38">
              <a:extLst>
                <a:ext uri="{FF2B5EF4-FFF2-40B4-BE49-F238E27FC236}">
                  <a16:creationId xmlns:a16="http://schemas.microsoft.com/office/drawing/2014/main" id="{B1675AA8-5E89-8207-969B-C99D66C28693}"/>
                </a:ext>
              </a:extLst>
            </p:cNvPr>
            <p:cNvSpPr/>
            <p:nvPr/>
          </p:nvSpPr>
          <p:spPr>
            <a:xfrm>
              <a:off x="8155694" y="2273248"/>
              <a:ext cx="295964" cy="241735"/>
            </a:xfrm>
            <a:prstGeom prst="ellipse">
              <a:avLst/>
            </a:prstGeom>
            <a:grpFill/>
            <a:ln w="3175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3"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bg1"/>
                </a:solidFill>
                <a:effectLst/>
                <a:uLnTx/>
                <a:uFillTx/>
                <a:latin typeface="Calibri" panose="020F0502020204030204"/>
                <a:ea typeface="+mn-ea"/>
                <a:cs typeface="+mn-cs"/>
              </a:endParaRPr>
            </a:p>
          </p:txBody>
        </p:sp>
        <p:sp>
          <p:nvSpPr>
            <p:cNvPr id="42" name="Oval 41">
              <a:extLst>
                <a:ext uri="{FF2B5EF4-FFF2-40B4-BE49-F238E27FC236}">
                  <a16:creationId xmlns:a16="http://schemas.microsoft.com/office/drawing/2014/main" id="{C63F69FE-7778-E4AA-65C7-91FA505D688B}"/>
                </a:ext>
              </a:extLst>
            </p:cNvPr>
            <p:cNvSpPr/>
            <p:nvPr/>
          </p:nvSpPr>
          <p:spPr>
            <a:xfrm>
              <a:off x="6527214" y="3285902"/>
              <a:ext cx="295964" cy="241735"/>
            </a:xfrm>
            <a:prstGeom prst="ellipse">
              <a:avLst/>
            </a:prstGeom>
            <a:grpFill/>
            <a:ln w="3175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3"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bg1"/>
                </a:solidFill>
                <a:effectLst/>
                <a:uLnTx/>
                <a:uFillTx/>
                <a:latin typeface="Calibri" panose="020F0502020204030204"/>
                <a:ea typeface="+mn-ea"/>
                <a:cs typeface="+mn-cs"/>
              </a:endParaRPr>
            </a:p>
          </p:txBody>
        </p:sp>
        <p:cxnSp>
          <p:nvCxnSpPr>
            <p:cNvPr id="46" name="Straight Connector 45">
              <a:extLst>
                <a:ext uri="{FF2B5EF4-FFF2-40B4-BE49-F238E27FC236}">
                  <a16:creationId xmlns:a16="http://schemas.microsoft.com/office/drawing/2014/main" id="{55509719-14FC-15C9-6C80-842A12C4547E}"/>
                </a:ext>
              </a:extLst>
            </p:cNvPr>
            <p:cNvCxnSpPr>
              <a:cxnSpLocks/>
              <a:stCxn id="42" idx="2"/>
              <a:endCxn id="35" idx="3"/>
            </p:cNvCxnSpPr>
            <p:nvPr/>
          </p:nvCxnSpPr>
          <p:spPr>
            <a:xfrm flipH="1" flipV="1">
              <a:off x="6094893" y="3164905"/>
              <a:ext cx="432322" cy="241866"/>
            </a:xfrm>
            <a:prstGeom prst="line">
              <a:avLst/>
            </a:prstGeom>
            <a:grpFill/>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6D35B8B8-F5CA-F8D3-ECAC-50B240A17AA3}"/>
                </a:ext>
              </a:extLst>
            </p:cNvPr>
            <p:cNvCxnSpPr>
              <a:cxnSpLocks/>
              <a:stCxn id="37" idx="3"/>
              <a:endCxn id="34" idx="2"/>
            </p:cNvCxnSpPr>
            <p:nvPr/>
          </p:nvCxnSpPr>
          <p:spPr>
            <a:xfrm flipV="1">
              <a:off x="4387815" y="5949172"/>
              <a:ext cx="648716" cy="262370"/>
            </a:xfrm>
            <a:prstGeom prst="line">
              <a:avLst/>
            </a:prstGeom>
            <a:grpFill/>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3A073FFE-1C40-F4CD-37BB-3A0EB9D9047E}"/>
                </a:ext>
              </a:extLst>
            </p:cNvPr>
            <p:cNvCxnSpPr>
              <a:cxnSpLocks/>
              <a:endCxn id="38" idx="7"/>
            </p:cNvCxnSpPr>
            <p:nvPr/>
          </p:nvCxnSpPr>
          <p:spPr>
            <a:xfrm flipH="1">
              <a:off x="7754554" y="1161073"/>
              <a:ext cx="502679" cy="621523"/>
            </a:xfrm>
            <a:prstGeom prst="line">
              <a:avLst/>
            </a:prstGeom>
            <a:grpFill/>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59CF06B4-7AEF-63DA-9A47-C896F0217EC5}"/>
                </a:ext>
              </a:extLst>
            </p:cNvPr>
            <p:cNvCxnSpPr>
              <a:cxnSpLocks/>
              <a:endCxn id="39" idx="7"/>
            </p:cNvCxnSpPr>
            <p:nvPr/>
          </p:nvCxnSpPr>
          <p:spPr>
            <a:xfrm flipH="1">
              <a:off x="8408315" y="1959455"/>
              <a:ext cx="496386" cy="349194"/>
            </a:xfrm>
            <a:prstGeom prst="line">
              <a:avLst/>
            </a:prstGeom>
            <a:grpFill/>
            <a:ln w="34925">
              <a:solidFill>
                <a:schemeClr val="tx1"/>
              </a:solidFill>
            </a:ln>
          </p:spPr>
          <p:style>
            <a:lnRef idx="1">
              <a:schemeClr val="accent1"/>
            </a:lnRef>
            <a:fillRef idx="0">
              <a:schemeClr val="accent1"/>
            </a:fillRef>
            <a:effectRef idx="0">
              <a:schemeClr val="accent1"/>
            </a:effectRef>
            <a:fontRef idx="minor">
              <a:schemeClr val="tx1"/>
            </a:fontRef>
          </p:style>
        </p:cxnSp>
        <p:sp>
          <p:nvSpPr>
            <p:cNvPr id="53" name="Rectangle 52">
              <a:extLst>
                <a:ext uri="{FF2B5EF4-FFF2-40B4-BE49-F238E27FC236}">
                  <a16:creationId xmlns:a16="http://schemas.microsoft.com/office/drawing/2014/main" id="{DAA22B65-2DBD-0241-0329-39E4E451DBDB}"/>
                </a:ext>
              </a:extLst>
            </p:cNvPr>
            <p:cNvSpPr/>
            <p:nvPr/>
          </p:nvSpPr>
          <p:spPr>
            <a:xfrm>
              <a:off x="8014578" y="703590"/>
              <a:ext cx="2336549" cy="741123"/>
            </a:xfrm>
            <a:prstGeom prst="rect">
              <a:avLst/>
            </a:prstGeom>
            <a:grp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3"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North East &amp; North Cumbria</a:t>
              </a:r>
            </a:p>
          </p:txBody>
        </p:sp>
        <p:sp>
          <p:nvSpPr>
            <p:cNvPr id="54" name="Rectangle 53">
              <a:extLst>
                <a:ext uri="{FF2B5EF4-FFF2-40B4-BE49-F238E27FC236}">
                  <a16:creationId xmlns:a16="http://schemas.microsoft.com/office/drawing/2014/main" id="{12C762F6-E986-FB67-B41D-30C5222A177B}"/>
                </a:ext>
              </a:extLst>
            </p:cNvPr>
            <p:cNvSpPr/>
            <p:nvPr/>
          </p:nvSpPr>
          <p:spPr>
            <a:xfrm>
              <a:off x="8570492" y="1456630"/>
              <a:ext cx="2497508" cy="575100"/>
            </a:xfrm>
            <a:prstGeom prst="rect">
              <a:avLst/>
            </a:prstGeom>
            <a:grp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3"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Humber &amp; North Yorkshire</a:t>
              </a:r>
            </a:p>
          </p:txBody>
        </p:sp>
      </p:grpSp>
      <p:sp>
        <p:nvSpPr>
          <p:cNvPr id="63" name="Rectangle 62">
            <a:extLst>
              <a:ext uri="{FF2B5EF4-FFF2-40B4-BE49-F238E27FC236}">
                <a16:creationId xmlns:a16="http://schemas.microsoft.com/office/drawing/2014/main" id="{541FACBC-1C30-D7D2-AAE0-66C3F29BD1D3}"/>
              </a:ext>
            </a:extLst>
          </p:cNvPr>
          <p:cNvSpPr/>
          <p:nvPr/>
        </p:nvSpPr>
        <p:spPr>
          <a:xfrm>
            <a:off x="4323887" y="6253916"/>
            <a:ext cx="1388838" cy="445726"/>
          </a:xfrm>
          <a:prstGeom prst="rect">
            <a:avLst/>
          </a:prstGeom>
          <a:solidFill>
            <a:srgbClr val="BC0301"/>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3"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Cornwall &amp; Isles of Scilly</a:t>
            </a:r>
          </a:p>
        </p:txBody>
      </p:sp>
      <p:sp>
        <p:nvSpPr>
          <p:cNvPr id="64" name="Rectangle 63">
            <a:extLst>
              <a:ext uri="{FF2B5EF4-FFF2-40B4-BE49-F238E27FC236}">
                <a16:creationId xmlns:a16="http://schemas.microsoft.com/office/drawing/2014/main" id="{32FB842F-DA61-04F4-B88F-CCDBB2659E2A}"/>
              </a:ext>
            </a:extLst>
          </p:cNvPr>
          <p:cNvSpPr/>
          <p:nvPr/>
        </p:nvSpPr>
        <p:spPr>
          <a:xfrm>
            <a:off x="3976723" y="4748150"/>
            <a:ext cx="1062119" cy="392661"/>
          </a:xfrm>
          <a:prstGeom prst="rect">
            <a:avLst/>
          </a:prstGeom>
          <a:solidFill>
            <a:srgbClr val="BC0301"/>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3"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Somerset</a:t>
            </a:r>
          </a:p>
        </p:txBody>
      </p:sp>
      <p:cxnSp>
        <p:nvCxnSpPr>
          <p:cNvPr id="65" name="Straight Connector 64">
            <a:extLst>
              <a:ext uri="{FF2B5EF4-FFF2-40B4-BE49-F238E27FC236}">
                <a16:creationId xmlns:a16="http://schemas.microsoft.com/office/drawing/2014/main" id="{08418DE3-AC78-2A46-62BC-CD614A47FB4D}"/>
              </a:ext>
            </a:extLst>
          </p:cNvPr>
          <p:cNvCxnSpPr>
            <a:cxnSpLocks/>
          </p:cNvCxnSpPr>
          <p:nvPr/>
        </p:nvCxnSpPr>
        <p:spPr>
          <a:xfrm>
            <a:off x="5038841" y="4944481"/>
            <a:ext cx="541920" cy="293209"/>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sp>
        <p:nvSpPr>
          <p:cNvPr id="66" name="Oval 65">
            <a:extLst>
              <a:ext uri="{FF2B5EF4-FFF2-40B4-BE49-F238E27FC236}">
                <a16:creationId xmlns:a16="http://schemas.microsoft.com/office/drawing/2014/main" id="{6F74C5BD-71D3-91F4-1D48-B30F6A3934C0}"/>
              </a:ext>
            </a:extLst>
          </p:cNvPr>
          <p:cNvSpPr/>
          <p:nvPr/>
        </p:nvSpPr>
        <p:spPr>
          <a:xfrm>
            <a:off x="5443186" y="5133611"/>
            <a:ext cx="218748" cy="205743"/>
          </a:xfrm>
          <a:prstGeom prst="ellipse">
            <a:avLst/>
          </a:prstGeom>
          <a:solidFill>
            <a:srgbClr val="BC0301"/>
          </a:solidFill>
          <a:ln w="3175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3"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alibri" panose="020F0502020204030204"/>
              <a:ea typeface="+mn-ea"/>
              <a:cs typeface="+mn-cs"/>
            </a:endParaRPr>
          </a:p>
        </p:txBody>
      </p:sp>
      <p:sp>
        <p:nvSpPr>
          <p:cNvPr id="67" name="Rectangle 66">
            <a:extLst>
              <a:ext uri="{FF2B5EF4-FFF2-40B4-BE49-F238E27FC236}">
                <a16:creationId xmlns:a16="http://schemas.microsoft.com/office/drawing/2014/main" id="{50838448-816C-6FCF-2B37-E1C5091D4B5D}"/>
              </a:ext>
            </a:extLst>
          </p:cNvPr>
          <p:cNvSpPr/>
          <p:nvPr/>
        </p:nvSpPr>
        <p:spPr>
          <a:xfrm>
            <a:off x="1269668" y="2447823"/>
            <a:ext cx="2294900" cy="472326"/>
          </a:xfrm>
          <a:prstGeom prst="rect">
            <a:avLst/>
          </a:prstGeom>
          <a:solidFill>
            <a:srgbClr val="0B32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marL="0" marR="0" lvl="0" indent="0" algn="l" defTabSz="914363" rtl="0" eaLnBrk="1" fontAlgn="auto" latinLnBrk="0" hangingPunct="1">
              <a:lnSpc>
                <a:spcPct val="100000"/>
              </a:lnSpc>
              <a:spcBef>
                <a:spcPts val="0"/>
              </a:spcBef>
              <a:spcAft>
                <a:spcPts val="0"/>
              </a:spcAft>
              <a:buClrTx/>
              <a:buSzTx/>
              <a:buFontTx/>
              <a:buNone/>
              <a:tabLst/>
              <a:defRPr/>
            </a:pPr>
            <a:r>
              <a:rPr kumimoji="0" lang="en-GB" sz="120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Blackpool, Barrow-in-Furness, Morecambe, Southport</a:t>
            </a:r>
          </a:p>
        </p:txBody>
      </p:sp>
      <p:sp>
        <p:nvSpPr>
          <p:cNvPr id="68" name="Rectangle 67">
            <a:extLst>
              <a:ext uri="{FF2B5EF4-FFF2-40B4-BE49-F238E27FC236}">
                <a16:creationId xmlns:a16="http://schemas.microsoft.com/office/drawing/2014/main" id="{020E4884-8553-F50E-F5D1-3854B3925959}"/>
              </a:ext>
            </a:extLst>
          </p:cNvPr>
          <p:cNvSpPr/>
          <p:nvPr/>
        </p:nvSpPr>
        <p:spPr>
          <a:xfrm>
            <a:off x="3515830" y="2422560"/>
            <a:ext cx="1399975" cy="521589"/>
          </a:xfrm>
          <a:prstGeom prst="rect">
            <a:avLst/>
          </a:prstGeom>
          <a:solidFill>
            <a:srgbClr val="BC0301"/>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3"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Lancashire &amp; South Cumbria</a:t>
            </a:r>
          </a:p>
        </p:txBody>
      </p:sp>
      <p:sp>
        <p:nvSpPr>
          <p:cNvPr id="69" name="Rectangle 68">
            <a:extLst>
              <a:ext uri="{FF2B5EF4-FFF2-40B4-BE49-F238E27FC236}">
                <a16:creationId xmlns:a16="http://schemas.microsoft.com/office/drawing/2014/main" id="{B4D2347A-BB45-B9CE-72B5-2B3B9F6CB684}"/>
              </a:ext>
            </a:extLst>
          </p:cNvPr>
          <p:cNvSpPr/>
          <p:nvPr/>
        </p:nvSpPr>
        <p:spPr>
          <a:xfrm>
            <a:off x="3404194" y="3935917"/>
            <a:ext cx="1626525" cy="617405"/>
          </a:xfrm>
          <a:prstGeom prst="rect">
            <a:avLst/>
          </a:prstGeom>
          <a:solidFill>
            <a:srgbClr val="BC0301"/>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3"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Bristol, North Somerset &amp; South </a:t>
            </a:r>
            <a:r>
              <a:rPr kumimoji="0" lang="en-GB" sz="1200" b="1" i="0" u="none" strike="noStrike" kern="1200" cap="none" spc="-100" normalizeH="0" baseline="0" noProof="0">
                <a:ln>
                  <a:noFill/>
                </a:ln>
                <a:solidFill>
                  <a:schemeClr val="bg1"/>
                </a:solidFill>
                <a:effectLst/>
                <a:uLnTx/>
                <a:uFillTx/>
                <a:latin typeface="Arial" panose="020B0604020202020204" pitchFamily="34" charset="0"/>
                <a:ea typeface="+mn-ea"/>
                <a:cs typeface="Arial" panose="020B0604020202020204" pitchFamily="34" charset="0"/>
              </a:rPr>
              <a:t>Gloucestershire</a:t>
            </a:r>
          </a:p>
        </p:txBody>
      </p:sp>
      <p:sp>
        <p:nvSpPr>
          <p:cNvPr id="71" name="Rectangle 70">
            <a:extLst>
              <a:ext uri="{FF2B5EF4-FFF2-40B4-BE49-F238E27FC236}">
                <a16:creationId xmlns:a16="http://schemas.microsoft.com/office/drawing/2014/main" id="{63A952D5-DDD6-0F2F-0CBB-BE337F37C0CE}"/>
              </a:ext>
            </a:extLst>
          </p:cNvPr>
          <p:cNvSpPr/>
          <p:nvPr/>
        </p:nvSpPr>
        <p:spPr>
          <a:xfrm>
            <a:off x="7947275" y="4591136"/>
            <a:ext cx="1124119" cy="392661"/>
          </a:xfrm>
          <a:prstGeom prst="rect">
            <a:avLst/>
          </a:prstGeom>
          <a:solidFill>
            <a:srgbClr val="BC0301"/>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3"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Mid &amp; South Essex</a:t>
            </a:r>
          </a:p>
        </p:txBody>
      </p:sp>
      <p:cxnSp>
        <p:nvCxnSpPr>
          <p:cNvPr id="72" name="Straight Connector 71">
            <a:extLst>
              <a:ext uri="{FF2B5EF4-FFF2-40B4-BE49-F238E27FC236}">
                <a16:creationId xmlns:a16="http://schemas.microsoft.com/office/drawing/2014/main" id="{34179E19-E0C4-7167-8F04-820673915C0C}"/>
              </a:ext>
            </a:extLst>
          </p:cNvPr>
          <p:cNvCxnSpPr>
            <a:cxnSpLocks/>
            <a:stCxn id="71" idx="1"/>
          </p:cNvCxnSpPr>
          <p:nvPr/>
        </p:nvCxnSpPr>
        <p:spPr>
          <a:xfrm flipH="1" flipV="1">
            <a:off x="7457890" y="4783273"/>
            <a:ext cx="489385" cy="4194"/>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sp>
        <p:nvSpPr>
          <p:cNvPr id="73" name="Oval 72">
            <a:extLst>
              <a:ext uri="{FF2B5EF4-FFF2-40B4-BE49-F238E27FC236}">
                <a16:creationId xmlns:a16="http://schemas.microsoft.com/office/drawing/2014/main" id="{8568B8E7-DD35-82B5-3568-410F99121B27}"/>
              </a:ext>
            </a:extLst>
          </p:cNvPr>
          <p:cNvSpPr/>
          <p:nvPr/>
        </p:nvSpPr>
        <p:spPr>
          <a:xfrm>
            <a:off x="7350247" y="4694944"/>
            <a:ext cx="189818" cy="187227"/>
          </a:xfrm>
          <a:prstGeom prst="ellipse">
            <a:avLst/>
          </a:prstGeom>
          <a:solidFill>
            <a:srgbClr val="BC0301"/>
          </a:solidFill>
          <a:ln w="3175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3"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alibri" panose="020F0502020204030204"/>
              <a:ea typeface="+mn-ea"/>
              <a:cs typeface="+mn-cs"/>
            </a:endParaRPr>
          </a:p>
        </p:txBody>
      </p:sp>
      <p:cxnSp>
        <p:nvCxnSpPr>
          <p:cNvPr id="74" name="Straight Connector 73">
            <a:extLst>
              <a:ext uri="{FF2B5EF4-FFF2-40B4-BE49-F238E27FC236}">
                <a16:creationId xmlns:a16="http://schemas.microsoft.com/office/drawing/2014/main" id="{6AF40D3E-B274-E5C5-A1C1-4EA065C1FF36}"/>
              </a:ext>
            </a:extLst>
          </p:cNvPr>
          <p:cNvCxnSpPr>
            <a:cxnSpLocks/>
            <a:stCxn id="75" idx="2"/>
            <a:endCxn id="68" idx="3"/>
          </p:cNvCxnSpPr>
          <p:nvPr/>
        </p:nvCxnSpPr>
        <p:spPr>
          <a:xfrm flipH="1" flipV="1">
            <a:off x="4915805" y="2683354"/>
            <a:ext cx="500761" cy="325667"/>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sp>
        <p:nvSpPr>
          <p:cNvPr id="75" name="Oval 74">
            <a:extLst>
              <a:ext uri="{FF2B5EF4-FFF2-40B4-BE49-F238E27FC236}">
                <a16:creationId xmlns:a16="http://schemas.microsoft.com/office/drawing/2014/main" id="{CB2CB574-1BF7-4EF4-1C2B-01566FC0AF49}"/>
              </a:ext>
            </a:extLst>
          </p:cNvPr>
          <p:cNvSpPr/>
          <p:nvPr/>
        </p:nvSpPr>
        <p:spPr>
          <a:xfrm>
            <a:off x="5416566" y="2915408"/>
            <a:ext cx="198811" cy="187227"/>
          </a:xfrm>
          <a:prstGeom prst="ellipse">
            <a:avLst/>
          </a:prstGeom>
          <a:solidFill>
            <a:srgbClr val="BC0301"/>
          </a:solidFill>
          <a:ln w="3175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3"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alibri" panose="020F0502020204030204"/>
              <a:ea typeface="+mn-ea"/>
              <a:cs typeface="+mn-cs"/>
            </a:endParaRPr>
          </a:p>
        </p:txBody>
      </p:sp>
      <p:sp>
        <p:nvSpPr>
          <p:cNvPr id="79" name="TextBox 78">
            <a:extLst>
              <a:ext uri="{FF2B5EF4-FFF2-40B4-BE49-F238E27FC236}">
                <a16:creationId xmlns:a16="http://schemas.microsoft.com/office/drawing/2014/main" id="{8B83BBB6-E97F-A73B-FC29-C9ABE9D6BB70}"/>
              </a:ext>
            </a:extLst>
          </p:cNvPr>
          <p:cNvSpPr txBox="1"/>
          <p:nvPr/>
        </p:nvSpPr>
        <p:spPr>
          <a:xfrm>
            <a:off x="5404539" y="316245"/>
            <a:ext cx="6314029" cy="699639"/>
          </a:xfrm>
          <a:prstGeom prst="rect">
            <a:avLst/>
          </a:prstGeom>
          <a:solidFill>
            <a:srgbClr val="BC0301"/>
          </a:solidFill>
          <a:ln w="25400">
            <a:solidFill>
              <a:schemeClr val="bg1"/>
            </a:solidFill>
          </a:ln>
        </p:spPr>
        <p:txBody>
          <a:bodyPr wrap="square" anchor="ctr" anchorCtr="0">
            <a:noAutofit/>
          </a:bodyPr>
          <a:lstStyle/>
          <a:p>
            <a:pPr marL="0" marR="0" lvl="0" indent="0" algn="l" defTabSz="761970" rtl="0" eaLnBrk="1" fontAlgn="auto" latinLnBrk="0" hangingPunct="1">
              <a:lnSpc>
                <a:spcPct val="100000"/>
              </a:lnSpc>
              <a:spcBef>
                <a:spcPts val="0"/>
              </a:spcBef>
              <a:spcAft>
                <a:spcPts val="0"/>
              </a:spcAft>
              <a:buClrTx/>
              <a:buSzTx/>
              <a:buFontTx/>
              <a:buNone/>
              <a:tabLst/>
              <a:defRPr/>
            </a:pPr>
            <a:r>
              <a:rPr kumimoji="0" lang="en-GB" sz="15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10 ICBs yet to join CNN represent a total of 30 coastal towns with the highest deprivation scores</a:t>
            </a:r>
          </a:p>
        </p:txBody>
      </p:sp>
      <p:sp>
        <p:nvSpPr>
          <p:cNvPr id="80" name="TextBox 79">
            <a:extLst>
              <a:ext uri="{FF2B5EF4-FFF2-40B4-BE49-F238E27FC236}">
                <a16:creationId xmlns:a16="http://schemas.microsoft.com/office/drawing/2014/main" id="{4DE909CD-EBD2-1752-0FF8-E25EBA436AD2}"/>
              </a:ext>
            </a:extLst>
          </p:cNvPr>
          <p:cNvSpPr txBox="1"/>
          <p:nvPr/>
        </p:nvSpPr>
        <p:spPr>
          <a:xfrm>
            <a:off x="6626426" y="6087344"/>
            <a:ext cx="5456258" cy="646331"/>
          </a:xfrm>
          <a:prstGeom prst="rect">
            <a:avLst/>
          </a:prstGeom>
          <a:solidFill>
            <a:srgbClr val="BC0301"/>
          </a:solidFill>
        </p:spPr>
        <p:txBody>
          <a:bodyPr wrap="square">
            <a:spAutoFit/>
          </a:bodyPr>
          <a:lstStyle/>
          <a:p>
            <a:r>
              <a:rPr lang="en-GB" b="1">
                <a:solidFill>
                  <a:schemeClr val="bg1"/>
                </a:solidFill>
                <a:latin typeface="Arial" panose="020B0604020202020204" pitchFamily="34" charset="0"/>
                <a:cs typeface="Arial" panose="020B0604020202020204" pitchFamily="34" charset="0"/>
              </a:rPr>
              <a:t>2025-26 Plan </a:t>
            </a:r>
            <a:r>
              <a:rPr lang="en-GB">
                <a:solidFill>
                  <a:schemeClr val="bg1"/>
                </a:solidFill>
                <a:latin typeface="Arial" panose="020B0604020202020204" pitchFamily="34" charset="0"/>
                <a:cs typeface="Arial" panose="020B0604020202020204" pitchFamily="34" charset="0"/>
              </a:rPr>
              <a:t>– active engagement with all 16 ICBs with projects in at least 15 of the 55 at risk locations</a:t>
            </a:r>
          </a:p>
        </p:txBody>
      </p:sp>
      <p:sp>
        <p:nvSpPr>
          <p:cNvPr id="85" name="Rectangle 84">
            <a:extLst>
              <a:ext uri="{FF2B5EF4-FFF2-40B4-BE49-F238E27FC236}">
                <a16:creationId xmlns:a16="http://schemas.microsoft.com/office/drawing/2014/main" id="{2686AC7F-B7C8-1356-E3DC-001D78CF0B94}"/>
              </a:ext>
            </a:extLst>
          </p:cNvPr>
          <p:cNvSpPr/>
          <p:nvPr/>
        </p:nvSpPr>
        <p:spPr>
          <a:xfrm>
            <a:off x="625438" y="1467700"/>
            <a:ext cx="3171672" cy="705355"/>
          </a:xfrm>
          <a:prstGeom prst="rect">
            <a:avLst/>
          </a:prstGeom>
          <a:no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108000" rtlCol="0" anchor="ctr"/>
          <a:lstStyle/>
          <a:p>
            <a:pPr marL="0" indent="0">
              <a:buNone/>
            </a:pPr>
            <a:r>
              <a:rPr lang="en-GB" sz="2000" b="1">
                <a:solidFill>
                  <a:srgbClr val="0B3249"/>
                </a:solidFill>
                <a:latin typeface="Arial" panose="020B0604020202020204" pitchFamily="34" charset="0"/>
                <a:cs typeface="Arial" panose="020B0604020202020204" pitchFamily="34" charset="0"/>
              </a:rPr>
              <a:t>Areas with no current CNN Involvement</a:t>
            </a:r>
            <a:endParaRPr lang="en-GB" sz="2000">
              <a:solidFill>
                <a:srgbClr val="0B3249"/>
              </a:solidFill>
              <a:latin typeface="Arial" panose="020B0604020202020204" pitchFamily="34" charset="0"/>
              <a:cs typeface="Arial" panose="020B0604020202020204" pitchFamily="34" charset="0"/>
            </a:endParaRPr>
          </a:p>
        </p:txBody>
      </p:sp>
      <p:sp>
        <p:nvSpPr>
          <p:cNvPr id="86" name="Rectangle 85">
            <a:extLst>
              <a:ext uri="{FF2B5EF4-FFF2-40B4-BE49-F238E27FC236}">
                <a16:creationId xmlns:a16="http://schemas.microsoft.com/office/drawing/2014/main" id="{266229CF-D16C-90C3-0D56-25B75D314CF2}"/>
              </a:ext>
            </a:extLst>
          </p:cNvPr>
          <p:cNvSpPr/>
          <p:nvPr/>
        </p:nvSpPr>
        <p:spPr>
          <a:xfrm>
            <a:off x="1926714" y="400102"/>
            <a:ext cx="3208520" cy="705355"/>
          </a:xfrm>
          <a:prstGeom prst="rect">
            <a:avLst/>
          </a:prstGeom>
          <a:solidFill>
            <a:srgbClr val="A20000"/>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108000" rtlCol="0" anchor="ctr"/>
          <a:lstStyle/>
          <a:p>
            <a:pPr marL="0" indent="0">
              <a:buNone/>
            </a:pPr>
            <a:endParaRPr lang="en-GB" sz="2800">
              <a:solidFill>
                <a:schemeClr val="bg1"/>
              </a:solidFill>
              <a:latin typeface="Arial" panose="020B0604020202020204" pitchFamily="34" charset="0"/>
              <a:cs typeface="Arial" panose="020B0604020202020204" pitchFamily="34" charset="0"/>
            </a:endParaRPr>
          </a:p>
        </p:txBody>
      </p:sp>
      <p:sp>
        <p:nvSpPr>
          <p:cNvPr id="87" name="Rectangle 86">
            <a:extLst>
              <a:ext uri="{FF2B5EF4-FFF2-40B4-BE49-F238E27FC236}">
                <a16:creationId xmlns:a16="http://schemas.microsoft.com/office/drawing/2014/main" id="{22EEC902-EC66-4F0A-B670-2721517FF2D6}"/>
              </a:ext>
            </a:extLst>
          </p:cNvPr>
          <p:cNvSpPr/>
          <p:nvPr/>
        </p:nvSpPr>
        <p:spPr>
          <a:xfrm>
            <a:off x="1802517" y="295202"/>
            <a:ext cx="3208520" cy="705355"/>
          </a:xfrm>
          <a:prstGeom prst="rect">
            <a:avLst/>
          </a:prstGeom>
          <a:solidFill>
            <a:srgbClr val="0B3249"/>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108000" rtlCol="0" anchor="ctr"/>
          <a:lstStyle/>
          <a:p>
            <a:pPr marL="0" indent="0">
              <a:buNone/>
            </a:pPr>
            <a:r>
              <a:rPr lang="en-GB" sz="2800" b="1">
                <a:solidFill>
                  <a:schemeClr val="bg1"/>
                </a:solidFill>
                <a:latin typeface="Arial" panose="020B0604020202020204" pitchFamily="34" charset="0"/>
                <a:cs typeface="Arial" panose="020B0604020202020204" pitchFamily="34" charset="0"/>
              </a:rPr>
              <a:t>Expand &amp; Scale</a:t>
            </a:r>
            <a:endParaRPr lang="en-GB" sz="2800">
              <a:solidFill>
                <a:schemeClr val="bg1"/>
              </a:solidFill>
              <a:latin typeface="Arial" panose="020B0604020202020204" pitchFamily="34" charset="0"/>
              <a:cs typeface="Arial" panose="020B0604020202020204" pitchFamily="34" charset="0"/>
            </a:endParaRPr>
          </a:p>
        </p:txBody>
      </p:sp>
      <p:sp>
        <p:nvSpPr>
          <p:cNvPr id="88" name="Oval 87">
            <a:extLst>
              <a:ext uri="{FF2B5EF4-FFF2-40B4-BE49-F238E27FC236}">
                <a16:creationId xmlns:a16="http://schemas.microsoft.com/office/drawing/2014/main" id="{339BBD33-0475-F3FB-B4A8-E3145A83D869}"/>
              </a:ext>
            </a:extLst>
          </p:cNvPr>
          <p:cNvSpPr/>
          <p:nvPr/>
        </p:nvSpPr>
        <p:spPr>
          <a:xfrm>
            <a:off x="529264" y="165489"/>
            <a:ext cx="1190504" cy="1040806"/>
          </a:xfrm>
          <a:prstGeom prst="ellipse">
            <a:avLst/>
          </a:prstGeom>
          <a:solidFill>
            <a:srgbClr val="0B3249"/>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9" name="Graphic 88" descr="Maximise with solid fill">
            <a:extLst>
              <a:ext uri="{FF2B5EF4-FFF2-40B4-BE49-F238E27FC236}">
                <a16:creationId xmlns:a16="http://schemas.microsoft.com/office/drawing/2014/main" id="{5D06FD05-DA6E-2275-4ACD-6BADAD3D275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69188" y="316900"/>
            <a:ext cx="718999" cy="718999"/>
          </a:xfrm>
          <a:prstGeom prst="rect">
            <a:avLst/>
          </a:prstGeom>
        </p:spPr>
      </p:pic>
      <p:pic>
        <p:nvPicPr>
          <p:cNvPr id="90" name="Graphic 89" descr="Maximise with solid fill">
            <a:extLst>
              <a:ext uri="{FF2B5EF4-FFF2-40B4-BE49-F238E27FC236}">
                <a16:creationId xmlns:a16="http://schemas.microsoft.com/office/drawing/2014/main" id="{4FABE3A7-2894-702D-3965-7B9F8109DD4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6200000">
            <a:off x="769188" y="316900"/>
            <a:ext cx="718999" cy="718999"/>
          </a:xfrm>
          <a:prstGeom prst="rect">
            <a:avLst/>
          </a:prstGeom>
        </p:spPr>
      </p:pic>
    </p:spTree>
    <p:extLst>
      <p:ext uri="{BB962C8B-B14F-4D97-AF65-F5344CB8AC3E}">
        <p14:creationId xmlns:p14="http://schemas.microsoft.com/office/powerpoint/2010/main" val="394876857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15813C-85B7-81B3-0D04-501C07B755C7}"/>
            </a:ext>
          </a:extLst>
        </p:cNvPr>
        <p:cNvGrpSpPr/>
        <p:nvPr/>
      </p:nvGrpSpPr>
      <p:grpSpPr>
        <a:xfrm>
          <a:off x="0" y="0"/>
          <a:ext cx="0" cy="0"/>
          <a:chOff x="0" y="0"/>
          <a:chExt cx="0" cy="0"/>
        </a:xfrm>
      </p:grpSpPr>
      <p:pic>
        <p:nvPicPr>
          <p:cNvPr id="2" name="Image 0">
            <a:extLst>
              <a:ext uri="{FF2B5EF4-FFF2-40B4-BE49-F238E27FC236}">
                <a16:creationId xmlns:a16="http://schemas.microsoft.com/office/drawing/2014/main" id="{98CD0238-A4E0-147F-1A42-4165CC5D405B}"/>
              </a:ext>
            </a:extLst>
          </p:cNvPr>
          <p:cNvPicPr>
            <a:picLocks noChangeAspect="1"/>
          </p:cNvPicPr>
          <p:nvPr/>
        </p:nvPicPr>
        <p:blipFill>
          <a:blip r:embed="rId3">
            <a:alphaModFix amt="20000"/>
            <a:extLst>
              <a:ext uri="{837473B0-CC2E-450A-ABE3-18F120FF3D39}">
                <a1611:picAttrSrcUrl xmlns:a1611="http://schemas.microsoft.com/office/drawing/2016/11/main" r:id="rId4"/>
              </a:ext>
            </a:extLst>
          </a:blip>
          <a:srcRect l="26290" t="15087" b="69922"/>
          <a:stretch/>
        </p:blipFill>
        <p:spPr>
          <a:xfrm>
            <a:off x="0" y="-1"/>
            <a:ext cx="12239290" cy="1402081"/>
          </a:xfrm>
          <a:prstGeom prst="rect">
            <a:avLst/>
          </a:prstGeom>
        </p:spPr>
      </p:pic>
      <p:sp>
        <p:nvSpPr>
          <p:cNvPr id="18" name="Rectangle 17">
            <a:extLst>
              <a:ext uri="{FF2B5EF4-FFF2-40B4-BE49-F238E27FC236}">
                <a16:creationId xmlns:a16="http://schemas.microsoft.com/office/drawing/2014/main" id="{AB521BD1-E632-732F-2627-12CF13CEA565}"/>
              </a:ext>
            </a:extLst>
          </p:cNvPr>
          <p:cNvSpPr/>
          <p:nvPr/>
        </p:nvSpPr>
        <p:spPr>
          <a:xfrm>
            <a:off x="0" y="1402080"/>
            <a:ext cx="12192000" cy="545592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BEEA02D1-262A-F402-88A0-4FD80CA08A2F}"/>
              </a:ext>
            </a:extLst>
          </p:cNvPr>
          <p:cNvSpPr/>
          <p:nvPr/>
        </p:nvSpPr>
        <p:spPr>
          <a:xfrm>
            <a:off x="2691670" y="807720"/>
            <a:ext cx="9179535" cy="509477"/>
          </a:xfrm>
          <a:prstGeom prst="rect">
            <a:avLst/>
          </a:prstGeom>
          <a:solidFill>
            <a:srgbClr val="A20000"/>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251999" tIns="432000" rIns="72000" rtlCol="0" anchor="ctr"/>
          <a:lstStyle/>
          <a:p>
            <a:r>
              <a:rPr lang="en-GB" sz="2000" b="1">
                <a:solidFill>
                  <a:prstClr val="white"/>
                </a:solidFill>
                <a:latin typeface="Arial" panose="020B0604020202020204" pitchFamily="34" charset="0"/>
                <a:ea typeface="Calibri" panose="020F0502020204030204" pitchFamily="34" charset="0"/>
                <a:cs typeface="Arial" panose="020B0604020202020204" pitchFamily="34" charset="0"/>
              </a:rPr>
              <a:t>Prospectus Scaled Up Across All Coastal Communities Over 10 Years</a:t>
            </a:r>
          </a:p>
          <a:p>
            <a:pPr marL="0" indent="0">
              <a:buNone/>
            </a:pPr>
            <a:endParaRPr lang="en-GB" sz="2000">
              <a:solidFill>
                <a:schemeClr val="bg1"/>
              </a:solidFill>
              <a:latin typeface="Arial" panose="020B0604020202020204" pitchFamily="34" charset="0"/>
              <a:cs typeface="Arial" panose="020B0604020202020204" pitchFamily="34" charset="0"/>
            </a:endParaRPr>
          </a:p>
        </p:txBody>
      </p:sp>
      <p:sp>
        <p:nvSpPr>
          <p:cNvPr id="52" name="Round Same-side Corner of Rectangle 51">
            <a:extLst>
              <a:ext uri="{FF2B5EF4-FFF2-40B4-BE49-F238E27FC236}">
                <a16:creationId xmlns:a16="http://schemas.microsoft.com/office/drawing/2014/main" id="{974BF002-AA12-7688-3999-6E6E119687C4}"/>
              </a:ext>
            </a:extLst>
          </p:cNvPr>
          <p:cNvSpPr/>
          <p:nvPr/>
        </p:nvSpPr>
        <p:spPr>
          <a:xfrm>
            <a:off x="10331744" y="1427889"/>
            <a:ext cx="1697752" cy="616825"/>
          </a:xfrm>
          <a:prstGeom prst="round2SameRect">
            <a:avLst/>
          </a:prstGeom>
          <a:solidFill>
            <a:srgbClr val="0B3249"/>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3">
              <a:defRPr/>
            </a:pPr>
            <a:endParaRPr lang="en-GB">
              <a:solidFill>
                <a:prstClr val="white"/>
              </a:solidFill>
              <a:latin typeface="Aptos" panose="02110004020202020204"/>
            </a:endParaRPr>
          </a:p>
        </p:txBody>
      </p:sp>
      <p:sp>
        <p:nvSpPr>
          <p:cNvPr id="55" name="Round Same-side Corner of Rectangle 54">
            <a:extLst>
              <a:ext uri="{FF2B5EF4-FFF2-40B4-BE49-F238E27FC236}">
                <a16:creationId xmlns:a16="http://schemas.microsoft.com/office/drawing/2014/main" id="{B5D9842A-2BDC-68C4-A0DE-B88054EF7584}"/>
              </a:ext>
            </a:extLst>
          </p:cNvPr>
          <p:cNvSpPr/>
          <p:nvPr/>
        </p:nvSpPr>
        <p:spPr>
          <a:xfrm>
            <a:off x="8384399" y="1427889"/>
            <a:ext cx="1545232" cy="616825"/>
          </a:xfrm>
          <a:prstGeom prst="round2SameRect">
            <a:avLst/>
          </a:prstGeom>
          <a:solidFill>
            <a:srgbClr val="0B3249"/>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3">
              <a:defRPr/>
            </a:pPr>
            <a:endParaRPr lang="en-GB">
              <a:solidFill>
                <a:prstClr val="white"/>
              </a:solidFill>
              <a:latin typeface="Aptos" panose="02110004020202020204"/>
            </a:endParaRPr>
          </a:p>
        </p:txBody>
      </p:sp>
      <p:sp>
        <p:nvSpPr>
          <p:cNvPr id="56" name="Round Same-side Corner of Rectangle 55">
            <a:extLst>
              <a:ext uri="{FF2B5EF4-FFF2-40B4-BE49-F238E27FC236}">
                <a16:creationId xmlns:a16="http://schemas.microsoft.com/office/drawing/2014/main" id="{2E8449A9-B728-5CC1-FAEA-71EFBF2B4E45}"/>
              </a:ext>
            </a:extLst>
          </p:cNvPr>
          <p:cNvSpPr/>
          <p:nvPr/>
        </p:nvSpPr>
        <p:spPr>
          <a:xfrm>
            <a:off x="6318222" y="1423498"/>
            <a:ext cx="1545232" cy="616825"/>
          </a:xfrm>
          <a:prstGeom prst="round2SameRect">
            <a:avLst/>
          </a:prstGeom>
          <a:solidFill>
            <a:srgbClr val="0B3249"/>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3">
              <a:defRPr/>
            </a:pPr>
            <a:endParaRPr lang="en-GB">
              <a:solidFill>
                <a:prstClr val="white"/>
              </a:solidFill>
              <a:latin typeface="Aptos" panose="02110004020202020204"/>
            </a:endParaRPr>
          </a:p>
        </p:txBody>
      </p:sp>
      <p:sp>
        <p:nvSpPr>
          <p:cNvPr id="57" name="Round Same-side Corner of Rectangle 56">
            <a:extLst>
              <a:ext uri="{FF2B5EF4-FFF2-40B4-BE49-F238E27FC236}">
                <a16:creationId xmlns:a16="http://schemas.microsoft.com/office/drawing/2014/main" id="{5119985C-1B6B-78D4-2353-0B95CFAEC523}"/>
              </a:ext>
            </a:extLst>
          </p:cNvPr>
          <p:cNvSpPr/>
          <p:nvPr/>
        </p:nvSpPr>
        <p:spPr>
          <a:xfrm>
            <a:off x="4272315" y="1423498"/>
            <a:ext cx="1545232" cy="616825"/>
          </a:xfrm>
          <a:prstGeom prst="round2SameRect">
            <a:avLst/>
          </a:prstGeom>
          <a:solidFill>
            <a:srgbClr val="0B3249"/>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3">
              <a:defRPr/>
            </a:pPr>
            <a:endParaRPr lang="en-GB">
              <a:solidFill>
                <a:prstClr val="white"/>
              </a:solidFill>
              <a:latin typeface="Aptos" panose="02110004020202020204"/>
            </a:endParaRPr>
          </a:p>
        </p:txBody>
      </p:sp>
      <p:sp>
        <p:nvSpPr>
          <p:cNvPr id="58" name="Round Same-side Corner of Rectangle 57">
            <a:extLst>
              <a:ext uri="{FF2B5EF4-FFF2-40B4-BE49-F238E27FC236}">
                <a16:creationId xmlns:a16="http://schemas.microsoft.com/office/drawing/2014/main" id="{B5288FF3-99A2-11CD-446E-5855D66E5EB2}"/>
              </a:ext>
            </a:extLst>
          </p:cNvPr>
          <p:cNvSpPr/>
          <p:nvPr/>
        </p:nvSpPr>
        <p:spPr>
          <a:xfrm>
            <a:off x="2249710" y="1423498"/>
            <a:ext cx="1545232" cy="616825"/>
          </a:xfrm>
          <a:prstGeom prst="round2SameRect">
            <a:avLst/>
          </a:prstGeom>
          <a:solidFill>
            <a:srgbClr val="0B3249"/>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3">
              <a:defRPr/>
            </a:pPr>
            <a:endParaRPr lang="en-GB">
              <a:solidFill>
                <a:prstClr val="white"/>
              </a:solidFill>
              <a:latin typeface="Aptos" panose="02110004020202020204"/>
            </a:endParaRPr>
          </a:p>
        </p:txBody>
      </p:sp>
      <p:sp>
        <p:nvSpPr>
          <p:cNvPr id="59" name="Round Same-side Corner of Rectangle 58">
            <a:extLst>
              <a:ext uri="{FF2B5EF4-FFF2-40B4-BE49-F238E27FC236}">
                <a16:creationId xmlns:a16="http://schemas.microsoft.com/office/drawing/2014/main" id="{05687E0C-64DA-6FA5-20B4-F4C29C22E892}"/>
              </a:ext>
            </a:extLst>
          </p:cNvPr>
          <p:cNvSpPr/>
          <p:nvPr/>
        </p:nvSpPr>
        <p:spPr>
          <a:xfrm>
            <a:off x="227373" y="1416982"/>
            <a:ext cx="1545232" cy="616825"/>
          </a:xfrm>
          <a:prstGeom prst="round2SameRect">
            <a:avLst/>
          </a:prstGeom>
          <a:solidFill>
            <a:srgbClr val="0B3249"/>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3">
              <a:defRPr/>
            </a:pPr>
            <a:endParaRPr lang="en-GB">
              <a:solidFill>
                <a:prstClr val="white"/>
              </a:solidFill>
              <a:latin typeface="Aptos" panose="02110004020202020204"/>
            </a:endParaRPr>
          </a:p>
        </p:txBody>
      </p:sp>
      <p:sp>
        <p:nvSpPr>
          <p:cNvPr id="60" name="Content Placeholder 2">
            <a:extLst>
              <a:ext uri="{FF2B5EF4-FFF2-40B4-BE49-F238E27FC236}">
                <a16:creationId xmlns:a16="http://schemas.microsoft.com/office/drawing/2014/main" id="{DFBB9F5D-0476-B74A-CF97-8CE34D234AE2}"/>
              </a:ext>
            </a:extLst>
          </p:cNvPr>
          <p:cNvSpPr txBox="1">
            <a:spLocks/>
          </p:cNvSpPr>
          <p:nvPr/>
        </p:nvSpPr>
        <p:spPr>
          <a:xfrm>
            <a:off x="2305073" y="1530923"/>
            <a:ext cx="1408718" cy="277745"/>
          </a:xfrm>
          <a:prstGeom prst="roundRect">
            <a:avLst/>
          </a:prstGeom>
          <a:noFill/>
          <a:ln w="28575">
            <a:noFill/>
          </a:ln>
        </p:spPr>
        <p:txBody>
          <a:bodyPr lIns="72000" rIns="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14363">
              <a:lnSpc>
                <a:spcPct val="107000"/>
              </a:lnSpc>
              <a:spcAft>
                <a:spcPts val="800"/>
              </a:spcAft>
              <a:buNone/>
              <a:defRPr/>
            </a:pPr>
            <a:r>
              <a:rPr lang="en-GB" sz="1800" b="1">
                <a:solidFill>
                  <a:prstClr val="white"/>
                </a:solidFill>
                <a:latin typeface="Arial" panose="020B0604020202020204" pitchFamily="34" charset="0"/>
                <a:ea typeface="Calibri" panose="020F0502020204030204" pitchFamily="34" charset="0"/>
                <a:cs typeface="Arial" panose="020B0604020202020204" pitchFamily="34" charset="0"/>
              </a:rPr>
              <a:t>£650 Million</a:t>
            </a:r>
          </a:p>
        </p:txBody>
      </p:sp>
      <p:sp>
        <p:nvSpPr>
          <p:cNvPr id="61" name="Content Placeholder 2">
            <a:extLst>
              <a:ext uri="{FF2B5EF4-FFF2-40B4-BE49-F238E27FC236}">
                <a16:creationId xmlns:a16="http://schemas.microsoft.com/office/drawing/2014/main" id="{7290A207-1A13-FBA2-F691-8DBB88DA30A7}"/>
              </a:ext>
            </a:extLst>
          </p:cNvPr>
          <p:cNvSpPr txBox="1">
            <a:spLocks/>
          </p:cNvSpPr>
          <p:nvPr/>
        </p:nvSpPr>
        <p:spPr>
          <a:xfrm>
            <a:off x="256423" y="1533017"/>
            <a:ext cx="1484162" cy="285572"/>
          </a:xfrm>
          <a:prstGeom prst="roundRect">
            <a:avLst/>
          </a:prstGeom>
          <a:noFill/>
          <a:ln w="28575">
            <a:noFill/>
          </a:ln>
        </p:spPr>
        <p:txBody>
          <a:bodyPr lIns="36000" rIns="7200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14363">
              <a:lnSpc>
                <a:spcPct val="107000"/>
              </a:lnSpc>
              <a:spcAft>
                <a:spcPts val="800"/>
              </a:spcAft>
              <a:buNone/>
              <a:defRPr/>
            </a:pPr>
            <a:r>
              <a:rPr lang="en-GB" sz="1800" b="1">
                <a:solidFill>
                  <a:prstClr val="white"/>
                </a:solidFill>
                <a:latin typeface="Arial" panose="020B0604020202020204" pitchFamily="34" charset="0"/>
                <a:ea typeface="Calibri" panose="020F0502020204030204" pitchFamily="34" charset="0"/>
                <a:cs typeface="Arial" panose="020B0604020202020204" pitchFamily="34" charset="0"/>
              </a:rPr>
              <a:t>£1.4 Billion</a:t>
            </a:r>
          </a:p>
        </p:txBody>
      </p:sp>
      <p:sp>
        <p:nvSpPr>
          <p:cNvPr id="62" name="Content Placeholder 2">
            <a:extLst>
              <a:ext uri="{FF2B5EF4-FFF2-40B4-BE49-F238E27FC236}">
                <a16:creationId xmlns:a16="http://schemas.microsoft.com/office/drawing/2014/main" id="{20498538-2205-BFCD-65AF-B1E69B3334FB}"/>
              </a:ext>
            </a:extLst>
          </p:cNvPr>
          <p:cNvSpPr txBox="1">
            <a:spLocks/>
          </p:cNvSpPr>
          <p:nvPr/>
        </p:nvSpPr>
        <p:spPr>
          <a:xfrm>
            <a:off x="4292455" y="1558861"/>
            <a:ext cx="1504822" cy="270615"/>
          </a:xfrm>
          <a:prstGeom prst="roundRect">
            <a:avLst/>
          </a:prstGeom>
          <a:noFill/>
          <a:ln w="28575">
            <a:noFill/>
          </a:ln>
        </p:spPr>
        <p:txBody>
          <a:bodyPr lIns="36000" rIns="7200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14363">
              <a:lnSpc>
                <a:spcPct val="107000"/>
              </a:lnSpc>
              <a:spcAft>
                <a:spcPts val="800"/>
              </a:spcAft>
              <a:buNone/>
              <a:defRPr/>
            </a:pPr>
            <a:r>
              <a:rPr lang="en-GB" sz="1800" b="1">
                <a:solidFill>
                  <a:prstClr val="white"/>
                </a:solidFill>
                <a:latin typeface="Arial" panose="020B0604020202020204" pitchFamily="34" charset="0"/>
                <a:ea typeface="Calibri" panose="020F0502020204030204" pitchFamily="34" charset="0"/>
                <a:cs typeface="Arial" panose="020B0604020202020204" pitchFamily="34" charset="0"/>
              </a:rPr>
              <a:t>£4 Billion</a:t>
            </a:r>
          </a:p>
        </p:txBody>
      </p:sp>
      <p:sp>
        <p:nvSpPr>
          <p:cNvPr id="70" name="Content Placeholder 2">
            <a:extLst>
              <a:ext uri="{FF2B5EF4-FFF2-40B4-BE49-F238E27FC236}">
                <a16:creationId xmlns:a16="http://schemas.microsoft.com/office/drawing/2014/main" id="{2C87C3E9-1DC1-FF3C-7E26-83750698EC99}"/>
              </a:ext>
            </a:extLst>
          </p:cNvPr>
          <p:cNvSpPr txBox="1">
            <a:spLocks/>
          </p:cNvSpPr>
          <p:nvPr/>
        </p:nvSpPr>
        <p:spPr>
          <a:xfrm>
            <a:off x="6303512" y="1547974"/>
            <a:ext cx="1574652" cy="270615"/>
          </a:xfrm>
          <a:prstGeom prst="roundRect">
            <a:avLst/>
          </a:prstGeom>
          <a:noFill/>
          <a:ln w="28575">
            <a:noFill/>
          </a:ln>
        </p:spPr>
        <p:txBody>
          <a:bodyPr wrap="none" lIns="0" rIns="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14363">
              <a:lnSpc>
                <a:spcPct val="107000"/>
              </a:lnSpc>
              <a:spcAft>
                <a:spcPts val="800"/>
              </a:spcAft>
              <a:buNone/>
              <a:defRPr/>
            </a:pPr>
            <a:r>
              <a:rPr lang="en-GB" sz="1800" b="1">
                <a:solidFill>
                  <a:prstClr val="white"/>
                </a:solidFill>
                <a:latin typeface="Arial" panose="020B0604020202020204" pitchFamily="34" charset="0"/>
                <a:ea typeface="Calibri" panose="020F0502020204030204" pitchFamily="34" charset="0"/>
                <a:cs typeface="Arial" panose="020B0604020202020204" pitchFamily="34" charset="0"/>
              </a:rPr>
              <a:t>£550 Million</a:t>
            </a:r>
          </a:p>
        </p:txBody>
      </p:sp>
      <p:sp>
        <p:nvSpPr>
          <p:cNvPr id="76" name="Content Placeholder 2">
            <a:extLst>
              <a:ext uri="{FF2B5EF4-FFF2-40B4-BE49-F238E27FC236}">
                <a16:creationId xmlns:a16="http://schemas.microsoft.com/office/drawing/2014/main" id="{584E339A-4EA2-88AF-DC28-3126C9EA8232}"/>
              </a:ext>
            </a:extLst>
          </p:cNvPr>
          <p:cNvSpPr txBox="1">
            <a:spLocks/>
          </p:cNvSpPr>
          <p:nvPr/>
        </p:nvSpPr>
        <p:spPr>
          <a:xfrm>
            <a:off x="8380225" y="1551731"/>
            <a:ext cx="1572951" cy="277745"/>
          </a:xfrm>
          <a:prstGeom prst="roundRect">
            <a:avLst/>
          </a:prstGeom>
          <a:noFill/>
          <a:ln w="28575">
            <a:noFill/>
          </a:ln>
        </p:spPr>
        <p:txBody>
          <a:bodyPr wrap="square" lIns="36000" rIns="7200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14363">
              <a:lnSpc>
                <a:spcPct val="107000"/>
              </a:lnSpc>
              <a:spcAft>
                <a:spcPts val="800"/>
              </a:spcAft>
              <a:buNone/>
              <a:defRPr/>
            </a:pPr>
            <a:r>
              <a:rPr lang="en-GB" sz="1800" b="1">
                <a:solidFill>
                  <a:prstClr val="white"/>
                </a:solidFill>
                <a:latin typeface="Arial" panose="020B0604020202020204" pitchFamily="34" charset="0"/>
                <a:ea typeface="Calibri" panose="020F0502020204030204" pitchFamily="34" charset="0"/>
                <a:cs typeface="Arial" panose="020B0604020202020204" pitchFamily="34" charset="0"/>
              </a:rPr>
              <a:t>£1.4 Billion</a:t>
            </a:r>
          </a:p>
        </p:txBody>
      </p:sp>
      <p:sp>
        <p:nvSpPr>
          <p:cNvPr id="77" name="Content Placeholder 2">
            <a:extLst>
              <a:ext uri="{FF2B5EF4-FFF2-40B4-BE49-F238E27FC236}">
                <a16:creationId xmlns:a16="http://schemas.microsoft.com/office/drawing/2014/main" id="{500A4AAC-84B0-D5F7-1C1B-31981551115C}"/>
              </a:ext>
            </a:extLst>
          </p:cNvPr>
          <p:cNvSpPr txBox="1">
            <a:spLocks/>
          </p:cNvSpPr>
          <p:nvPr/>
        </p:nvSpPr>
        <p:spPr>
          <a:xfrm>
            <a:off x="10351598" y="1551731"/>
            <a:ext cx="1667012" cy="277745"/>
          </a:xfrm>
          <a:prstGeom prst="roundRect">
            <a:avLst/>
          </a:prstGeom>
          <a:noFill/>
          <a:ln w="28575">
            <a:noFill/>
          </a:ln>
        </p:spPr>
        <p:txBody>
          <a:bodyPr wrap="square" lIns="36000" rIns="7200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14363">
              <a:lnSpc>
                <a:spcPct val="107000"/>
              </a:lnSpc>
              <a:spcAft>
                <a:spcPts val="800"/>
              </a:spcAft>
              <a:buNone/>
              <a:defRPr/>
            </a:pPr>
            <a:r>
              <a:rPr lang="en-GB" sz="1800" b="1">
                <a:solidFill>
                  <a:prstClr val="white"/>
                </a:solidFill>
                <a:latin typeface="Arial" panose="020B0604020202020204" pitchFamily="34" charset="0"/>
                <a:ea typeface="Calibri" panose="020F0502020204030204" pitchFamily="34" charset="0"/>
                <a:cs typeface="Arial" panose="020B0604020202020204" pitchFamily="34" charset="0"/>
              </a:rPr>
              <a:t>£4.1 Billion</a:t>
            </a:r>
            <a:endParaRPr lang="en-GB" sz="1800" b="1" spc="-100">
              <a:solidFill>
                <a:prstClr val="white"/>
              </a:solidFill>
              <a:latin typeface="Arial" panose="020B0604020202020204" pitchFamily="34" charset="0"/>
              <a:ea typeface="Calibri" panose="020F0502020204030204" pitchFamily="34" charset="0"/>
              <a:cs typeface="Arial" panose="020B0604020202020204" pitchFamily="34" charset="0"/>
            </a:endParaRPr>
          </a:p>
        </p:txBody>
      </p:sp>
      <p:sp>
        <p:nvSpPr>
          <p:cNvPr id="78" name="Rounded Rectangle 77">
            <a:extLst>
              <a:ext uri="{FF2B5EF4-FFF2-40B4-BE49-F238E27FC236}">
                <a16:creationId xmlns:a16="http://schemas.microsoft.com/office/drawing/2014/main" id="{22A66DC8-DF99-6B40-F169-85D314A151DD}"/>
              </a:ext>
            </a:extLst>
          </p:cNvPr>
          <p:cNvSpPr/>
          <p:nvPr/>
        </p:nvSpPr>
        <p:spPr>
          <a:xfrm>
            <a:off x="51012" y="1945536"/>
            <a:ext cx="1913022" cy="4712566"/>
          </a:xfrm>
          <a:prstGeom prst="roundRect">
            <a:avLst/>
          </a:prstGeom>
          <a:solidFill>
            <a:srgbClr val="0B3249"/>
          </a:solidFill>
          <a:ln w="222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0" tIns="72000" rIns="0" rtlCol="0" anchor="t" anchorCtr="0"/>
          <a:lstStyle/>
          <a:p>
            <a:pPr algn="ctr" defTabSz="914363"/>
            <a:r>
              <a:rPr lang="en-GB" sz="1400" spc="-70">
                <a:solidFill>
                  <a:prstClr val="white"/>
                </a:solidFill>
                <a:latin typeface="Arial" panose="020B0604020202020204" pitchFamily="34" charset="0"/>
                <a:cs typeface="Arial" panose="020B0604020202020204" pitchFamily="34" charset="0"/>
              </a:rPr>
              <a:t>Addressing youth unemployment and drug-related challenges in all coastal areas could lead to a 25% reduction in drug-related hospital admissions, saving an estimated </a:t>
            </a:r>
            <a:r>
              <a:rPr lang="en-GB" sz="1400" b="1" spc="-70">
                <a:solidFill>
                  <a:prstClr val="white"/>
                </a:solidFill>
                <a:latin typeface="Arial" panose="020B0604020202020204" pitchFamily="34" charset="0"/>
                <a:cs typeface="Arial" panose="020B0604020202020204" pitchFamily="34" charset="0"/>
              </a:rPr>
              <a:t>£200 million in A&amp;E and treatment costs</a:t>
            </a:r>
            <a:r>
              <a:rPr lang="en-GB" sz="1400" spc="-70">
                <a:solidFill>
                  <a:prstClr val="white"/>
                </a:solidFill>
                <a:latin typeface="Arial" panose="020B0604020202020204" pitchFamily="34" charset="0"/>
                <a:cs typeface="Arial" panose="020B0604020202020204" pitchFamily="34" charset="0"/>
              </a:rPr>
              <a:t> over 10 years. Additionally, reducing youth unemployment by 10% across these areas could add </a:t>
            </a:r>
            <a:r>
              <a:rPr lang="en-GB" sz="1400" b="1" spc="-70">
                <a:solidFill>
                  <a:prstClr val="white"/>
                </a:solidFill>
                <a:latin typeface="Arial" panose="020B0604020202020204" pitchFamily="34" charset="0"/>
                <a:cs typeface="Arial" panose="020B0604020202020204" pitchFamily="34" charset="0"/>
              </a:rPr>
              <a:t>£1.2 billion to the local economies</a:t>
            </a:r>
            <a:r>
              <a:rPr lang="en-GB" sz="1400" spc="-70">
                <a:solidFill>
                  <a:prstClr val="white"/>
                </a:solidFill>
                <a:latin typeface="Arial" panose="020B0604020202020204" pitchFamily="34" charset="0"/>
                <a:cs typeface="Arial" panose="020B0604020202020204" pitchFamily="34" charset="0"/>
              </a:rPr>
              <a:t> through increased workforce participation and reduced welfare dependency.</a:t>
            </a:r>
          </a:p>
        </p:txBody>
      </p:sp>
      <p:sp>
        <p:nvSpPr>
          <p:cNvPr id="81" name="Rounded Rectangle 80">
            <a:extLst>
              <a:ext uri="{FF2B5EF4-FFF2-40B4-BE49-F238E27FC236}">
                <a16:creationId xmlns:a16="http://schemas.microsoft.com/office/drawing/2014/main" id="{125B4031-B750-A6B6-3A30-5FBB3CF3FF3C}"/>
              </a:ext>
            </a:extLst>
          </p:cNvPr>
          <p:cNvSpPr/>
          <p:nvPr/>
        </p:nvSpPr>
        <p:spPr>
          <a:xfrm>
            <a:off x="2078380" y="1945535"/>
            <a:ext cx="1913022" cy="4712566"/>
          </a:xfrm>
          <a:prstGeom prst="roundRect">
            <a:avLst/>
          </a:prstGeom>
          <a:solidFill>
            <a:srgbClr val="0B3249"/>
          </a:solidFill>
          <a:ln w="222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0" tIns="72000" rIns="0" rtlCol="0" anchor="t" anchorCtr="0"/>
          <a:lstStyle/>
          <a:p>
            <a:pPr algn="ctr" defTabSz="914363">
              <a:defRPr/>
            </a:pPr>
            <a:r>
              <a:rPr lang="en-GB" sz="1400" spc="-40">
                <a:solidFill>
                  <a:prstClr val="white"/>
                </a:solidFill>
                <a:latin typeface="Arial" panose="020B0604020202020204" pitchFamily="34" charset="0"/>
                <a:cs typeface="Arial" panose="020B0604020202020204" pitchFamily="34" charset="0"/>
              </a:rPr>
              <a:t>Expanding suicide prevention programmes to all coastal locations could reduce suicide rates by 15%, saving </a:t>
            </a:r>
            <a:r>
              <a:rPr lang="en-GB" sz="1400" b="1" spc="-40">
                <a:solidFill>
                  <a:prstClr val="white"/>
                </a:solidFill>
                <a:latin typeface="Arial" panose="020B0604020202020204" pitchFamily="34" charset="0"/>
                <a:cs typeface="Arial" panose="020B0604020202020204" pitchFamily="34" charset="0"/>
              </a:rPr>
              <a:t>£150 million in associated health and social care costs</a:t>
            </a:r>
            <a:r>
              <a:rPr lang="en-GB" sz="1400" spc="-40">
                <a:solidFill>
                  <a:prstClr val="white"/>
                </a:solidFill>
                <a:latin typeface="Arial" panose="020B0604020202020204" pitchFamily="34" charset="0"/>
                <a:cs typeface="Arial" panose="020B0604020202020204" pitchFamily="34" charset="0"/>
              </a:rPr>
              <a:t> over 10 years. Beyond this, the emotional and social benefits would lead to increased workforce participation and family stability, contributing </a:t>
            </a:r>
            <a:r>
              <a:rPr lang="en-GB" sz="1400" b="1" spc="-40">
                <a:solidFill>
                  <a:prstClr val="white"/>
                </a:solidFill>
                <a:latin typeface="Arial" panose="020B0604020202020204" pitchFamily="34" charset="0"/>
                <a:cs typeface="Arial" panose="020B0604020202020204" pitchFamily="34" charset="0"/>
              </a:rPr>
              <a:t>£500 million in economic productivity gains. </a:t>
            </a:r>
          </a:p>
        </p:txBody>
      </p:sp>
      <p:sp>
        <p:nvSpPr>
          <p:cNvPr id="82" name="Rounded Rectangle 81">
            <a:extLst>
              <a:ext uri="{FF2B5EF4-FFF2-40B4-BE49-F238E27FC236}">
                <a16:creationId xmlns:a16="http://schemas.microsoft.com/office/drawing/2014/main" id="{26473FB4-C7BE-1CE3-5353-3039D2D1DABB}"/>
              </a:ext>
            </a:extLst>
          </p:cNvPr>
          <p:cNvSpPr/>
          <p:nvPr/>
        </p:nvSpPr>
        <p:spPr>
          <a:xfrm>
            <a:off x="4105193" y="1945535"/>
            <a:ext cx="1913022" cy="4712566"/>
          </a:xfrm>
          <a:prstGeom prst="roundRect">
            <a:avLst/>
          </a:prstGeom>
          <a:solidFill>
            <a:srgbClr val="0B3249"/>
          </a:solidFill>
          <a:ln w="222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0" tIns="72000" rIns="0" rtlCol="0" anchor="t" anchorCtr="0"/>
          <a:lstStyle/>
          <a:p>
            <a:pPr algn="ctr" defTabSz="914363">
              <a:defRPr/>
            </a:pPr>
            <a:r>
              <a:rPr lang="en-GB" sz="1400" spc="-50">
                <a:solidFill>
                  <a:prstClr val="white"/>
                </a:solidFill>
                <a:latin typeface="Arial" panose="020B0604020202020204" pitchFamily="34" charset="0"/>
                <a:cs typeface="Arial" panose="020B0604020202020204" pitchFamily="34" charset="0"/>
              </a:rPr>
              <a:t>Developing career pathways for underqualified and economically inactive individuals in coastal towns could bring 100,000 people back into the workforce, reducing economic inactivity by 10%. This could generate </a:t>
            </a:r>
            <a:r>
              <a:rPr lang="en-GB" sz="1400" b="1" spc="-50">
                <a:solidFill>
                  <a:prstClr val="white"/>
                </a:solidFill>
                <a:latin typeface="Arial" panose="020B0604020202020204" pitchFamily="34" charset="0"/>
                <a:cs typeface="Arial" panose="020B0604020202020204" pitchFamily="34" charset="0"/>
              </a:rPr>
              <a:t>£4 billion in increased tax revenue and reduced welfare dependency</a:t>
            </a:r>
            <a:r>
              <a:rPr lang="en-GB" sz="1400" spc="-50">
                <a:solidFill>
                  <a:prstClr val="white"/>
                </a:solidFill>
                <a:latin typeface="Arial" panose="020B0604020202020204" pitchFamily="34" charset="0"/>
                <a:cs typeface="Arial" panose="020B0604020202020204" pitchFamily="34" charset="0"/>
              </a:rPr>
              <a:t> over a decade while filling critical gaps in health and social care staffing.</a:t>
            </a:r>
            <a:endParaRPr lang="en-GB" sz="1400" b="1" spc="-50">
              <a:solidFill>
                <a:prstClr val="white"/>
              </a:solidFill>
              <a:latin typeface="Arial" panose="020B0604020202020204" pitchFamily="34" charset="0"/>
              <a:cs typeface="Arial" panose="020B0604020202020204" pitchFamily="34" charset="0"/>
            </a:endParaRPr>
          </a:p>
        </p:txBody>
      </p:sp>
      <p:sp>
        <p:nvSpPr>
          <p:cNvPr id="83" name="Rounded Rectangle 82">
            <a:extLst>
              <a:ext uri="{FF2B5EF4-FFF2-40B4-BE49-F238E27FC236}">
                <a16:creationId xmlns:a16="http://schemas.microsoft.com/office/drawing/2014/main" id="{9EDC44FA-FBD0-5C13-C727-29BE9AE015E8}"/>
              </a:ext>
            </a:extLst>
          </p:cNvPr>
          <p:cNvSpPr/>
          <p:nvPr/>
        </p:nvSpPr>
        <p:spPr>
          <a:xfrm>
            <a:off x="6148963" y="1960152"/>
            <a:ext cx="1913022" cy="4698852"/>
          </a:xfrm>
          <a:prstGeom prst="roundRect">
            <a:avLst/>
          </a:prstGeom>
          <a:solidFill>
            <a:srgbClr val="0B3249"/>
          </a:solidFill>
          <a:ln w="222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0" tIns="72000" rIns="0" rtlCol="0" anchor="t" anchorCtr="0"/>
          <a:lstStyle/>
          <a:p>
            <a:pPr algn="ctr"/>
            <a:r>
              <a:rPr lang="en-GB" sz="1400">
                <a:latin typeface="Arial" panose="020B0604020202020204" pitchFamily="34" charset="0"/>
                <a:ea typeface="Arial" panose="020B0604020202020204" pitchFamily="34" charset="0"/>
              </a:rPr>
              <a:t>S</a:t>
            </a:r>
            <a:r>
              <a:rPr lang="en-GB" sz="1400">
                <a:effectLst/>
                <a:latin typeface="Arial" panose="020B0604020202020204" pitchFamily="34" charset="0"/>
                <a:ea typeface="Arial" panose="020B0604020202020204" pitchFamily="34" charset="0"/>
              </a:rPr>
              <a:t>trengthening system-wide activity to reduce supported housing costs by 50% and prevent coastal homelessness by addressing upstream causes of insecure housing that would save </a:t>
            </a:r>
            <a:r>
              <a:rPr lang="en-GB" sz="1400" b="1">
                <a:effectLst/>
                <a:latin typeface="Arial" panose="020B0604020202020204" pitchFamily="34" charset="0"/>
                <a:ea typeface="Arial" panose="020B0604020202020204" pitchFamily="34" charset="0"/>
              </a:rPr>
              <a:t>£250 Million in local authority costs </a:t>
            </a:r>
            <a:r>
              <a:rPr lang="en-GB" sz="1400">
                <a:effectLst/>
                <a:latin typeface="Arial" panose="020B0604020202020204" pitchFamily="34" charset="0"/>
                <a:ea typeface="Arial" panose="020B0604020202020204" pitchFamily="34" charset="0"/>
              </a:rPr>
              <a:t>and reduce housing benefit claims by </a:t>
            </a:r>
            <a:r>
              <a:rPr lang="en-GB" sz="1400" b="1">
                <a:effectLst/>
                <a:latin typeface="Arial" panose="020B0604020202020204" pitchFamily="34" charset="0"/>
                <a:ea typeface="Arial" panose="020B0604020202020204" pitchFamily="34" charset="0"/>
              </a:rPr>
              <a:t>£300 Million due to people returning to employment. </a:t>
            </a:r>
          </a:p>
          <a:p>
            <a:pPr marL="342886" indent="-342886" algn="ctr" defTabSz="914363">
              <a:buFontTx/>
              <a:buAutoNum type="arabicPeriod"/>
              <a:defRPr/>
            </a:pPr>
            <a:endParaRPr lang="en-GB" sz="1400" b="1">
              <a:solidFill>
                <a:prstClr val="white"/>
              </a:solidFill>
              <a:latin typeface="Arial" panose="020B0604020202020204" pitchFamily="34" charset="0"/>
              <a:cs typeface="Arial" panose="020B0604020202020204" pitchFamily="34" charset="0"/>
            </a:endParaRPr>
          </a:p>
        </p:txBody>
      </p:sp>
      <p:sp>
        <p:nvSpPr>
          <p:cNvPr id="84" name="Rounded Rectangle 83">
            <a:extLst>
              <a:ext uri="{FF2B5EF4-FFF2-40B4-BE49-F238E27FC236}">
                <a16:creationId xmlns:a16="http://schemas.microsoft.com/office/drawing/2014/main" id="{DB07A946-1FFA-9FC8-3EB8-07B8A3D2BDBC}"/>
              </a:ext>
            </a:extLst>
          </p:cNvPr>
          <p:cNvSpPr/>
          <p:nvPr/>
        </p:nvSpPr>
        <p:spPr>
          <a:xfrm>
            <a:off x="8196253" y="1960153"/>
            <a:ext cx="1913022" cy="4712566"/>
          </a:xfrm>
          <a:prstGeom prst="roundRect">
            <a:avLst/>
          </a:prstGeom>
          <a:solidFill>
            <a:srgbClr val="0B3249"/>
          </a:solidFill>
          <a:ln w="222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0" tIns="72000" rIns="0" rtlCol="0" anchor="t" anchorCtr="0"/>
          <a:lstStyle/>
          <a:p>
            <a:pPr algn="ctr" defTabSz="914363">
              <a:defRPr/>
            </a:pPr>
            <a:r>
              <a:rPr lang="en-GB" sz="1400" spc="-50">
                <a:solidFill>
                  <a:prstClr val="white"/>
                </a:solidFill>
                <a:latin typeface="Arial" panose="020B0604020202020204" pitchFamily="34" charset="0"/>
                <a:cs typeface="Arial" panose="020B0604020202020204" pitchFamily="34" charset="0"/>
              </a:rPr>
              <a:t>Expanding vocational scholarship programmes to all coastal communities could address high turnover in social care roles, increasing retention by 50% and saving </a:t>
            </a:r>
            <a:r>
              <a:rPr lang="en-GB" sz="1400" b="1" spc="-50">
                <a:solidFill>
                  <a:prstClr val="white"/>
                </a:solidFill>
                <a:latin typeface="Arial" panose="020B0604020202020204" pitchFamily="34" charset="0"/>
                <a:cs typeface="Arial" panose="020B0604020202020204" pitchFamily="34" charset="0"/>
              </a:rPr>
              <a:t>£1 billion in recruitment and training costs</a:t>
            </a:r>
            <a:r>
              <a:rPr lang="en-GB" sz="1400" spc="-50">
                <a:solidFill>
                  <a:prstClr val="white"/>
                </a:solidFill>
                <a:latin typeface="Arial" panose="020B0604020202020204" pitchFamily="34" charset="0"/>
                <a:cs typeface="Arial" panose="020B0604020202020204" pitchFamily="34" charset="0"/>
              </a:rPr>
              <a:t> over the next decade. Meeting rising care demands more efficiently could generate </a:t>
            </a:r>
            <a:r>
              <a:rPr lang="en-GB" sz="1400" b="1" spc="-50">
                <a:solidFill>
                  <a:prstClr val="white"/>
                </a:solidFill>
                <a:latin typeface="Arial" panose="020B0604020202020204" pitchFamily="34" charset="0"/>
                <a:cs typeface="Arial" panose="020B0604020202020204" pitchFamily="34" charset="0"/>
              </a:rPr>
              <a:t>£400 million in savings</a:t>
            </a:r>
            <a:r>
              <a:rPr lang="en-GB" sz="1400" spc="-50">
                <a:solidFill>
                  <a:prstClr val="white"/>
                </a:solidFill>
                <a:latin typeface="Arial" panose="020B0604020202020204" pitchFamily="34" charset="0"/>
                <a:cs typeface="Arial" panose="020B0604020202020204" pitchFamily="34" charset="0"/>
              </a:rPr>
              <a:t> by reducing crisis care and hospital admissions.</a:t>
            </a:r>
            <a:endParaRPr lang="en-GB" sz="1400" b="1" spc="-50">
              <a:solidFill>
                <a:prstClr val="white"/>
              </a:solidFill>
              <a:latin typeface="Arial" panose="020B0604020202020204" pitchFamily="34" charset="0"/>
              <a:cs typeface="Arial" panose="020B0604020202020204" pitchFamily="34" charset="0"/>
            </a:endParaRPr>
          </a:p>
        </p:txBody>
      </p:sp>
      <p:sp>
        <p:nvSpPr>
          <p:cNvPr id="85" name="Rounded Rectangle 84">
            <a:extLst>
              <a:ext uri="{FF2B5EF4-FFF2-40B4-BE49-F238E27FC236}">
                <a16:creationId xmlns:a16="http://schemas.microsoft.com/office/drawing/2014/main" id="{7EA308B0-0286-C8D6-A165-9AC56034A160}"/>
              </a:ext>
            </a:extLst>
          </p:cNvPr>
          <p:cNvSpPr/>
          <p:nvPr/>
        </p:nvSpPr>
        <p:spPr>
          <a:xfrm>
            <a:off x="10223066" y="1945536"/>
            <a:ext cx="1913022" cy="4712566"/>
          </a:xfrm>
          <a:prstGeom prst="roundRect">
            <a:avLst/>
          </a:prstGeom>
          <a:solidFill>
            <a:srgbClr val="0B3249"/>
          </a:solidFill>
          <a:ln w="222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0" tIns="72000" rIns="0" rtlCol="0" anchor="t" anchorCtr="0"/>
          <a:lstStyle/>
          <a:p>
            <a:pPr algn="ctr" defTabSz="914363">
              <a:defRPr/>
            </a:pPr>
            <a:r>
              <a:rPr lang="en-GB" sz="1400">
                <a:solidFill>
                  <a:prstClr val="white"/>
                </a:solidFill>
                <a:latin typeface="Arial" panose="020B0604020202020204" pitchFamily="34" charset="0"/>
                <a:cs typeface="Arial" panose="020B0604020202020204" pitchFamily="34" charset="0"/>
              </a:rPr>
              <a:t>Coordinating joined-up apprenticeship programmes across coastal regions could upskill 200,000 individuals, leading to a 15% increase in employment rates. This could generate </a:t>
            </a:r>
            <a:r>
              <a:rPr lang="en-GB" sz="1400" b="1">
                <a:solidFill>
                  <a:prstClr val="white"/>
                </a:solidFill>
                <a:latin typeface="Arial" panose="020B0604020202020204" pitchFamily="34" charset="0"/>
                <a:cs typeface="Arial" panose="020B0604020202020204" pitchFamily="34" charset="0"/>
              </a:rPr>
              <a:t>£4.1 billion in economic activity</a:t>
            </a:r>
            <a:r>
              <a:rPr lang="en-GB" sz="1400">
                <a:solidFill>
                  <a:prstClr val="white"/>
                </a:solidFill>
                <a:latin typeface="Arial" panose="020B0604020202020204" pitchFamily="34" charset="0"/>
                <a:cs typeface="Arial" panose="020B0604020202020204" pitchFamily="34" charset="0"/>
              </a:rPr>
              <a:t> over 10 years, while reducing reliance on seasonal employment and fostering long-term workforce stability.</a:t>
            </a:r>
            <a:endParaRPr lang="en-GB" sz="1400" b="1" spc="-40">
              <a:solidFill>
                <a:prstClr val="white"/>
              </a:solidFill>
              <a:latin typeface="Arial" panose="020B0604020202020204" pitchFamily="34" charset="0"/>
              <a:cs typeface="Arial" panose="020B0604020202020204" pitchFamily="34" charset="0"/>
            </a:endParaRPr>
          </a:p>
        </p:txBody>
      </p:sp>
      <p:sp>
        <p:nvSpPr>
          <p:cNvPr id="86" name="Round Same-side Corner of Rectangle 85">
            <a:extLst>
              <a:ext uri="{FF2B5EF4-FFF2-40B4-BE49-F238E27FC236}">
                <a16:creationId xmlns:a16="http://schemas.microsoft.com/office/drawing/2014/main" id="{15FBD72E-3410-828A-08A5-E4CB85C86DDB}"/>
              </a:ext>
            </a:extLst>
          </p:cNvPr>
          <p:cNvSpPr/>
          <p:nvPr/>
        </p:nvSpPr>
        <p:spPr>
          <a:xfrm>
            <a:off x="10198553" y="6245568"/>
            <a:ext cx="1999932" cy="616825"/>
          </a:xfrm>
          <a:prstGeom prst="round2SameRect">
            <a:avLst/>
          </a:prstGeom>
          <a:solidFill>
            <a:srgbClr val="0B3249"/>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3">
              <a:defRPr/>
            </a:pPr>
            <a:endParaRPr lang="en-GB">
              <a:solidFill>
                <a:prstClr val="white"/>
              </a:solidFill>
              <a:latin typeface="Aptos" panose="02110004020202020204"/>
            </a:endParaRPr>
          </a:p>
        </p:txBody>
      </p:sp>
      <p:sp>
        <p:nvSpPr>
          <p:cNvPr id="87" name="Round Same-side Corner of Rectangle 86">
            <a:extLst>
              <a:ext uri="{FF2B5EF4-FFF2-40B4-BE49-F238E27FC236}">
                <a16:creationId xmlns:a16="http://schemas.microsoft.com/office/drawing/2014/main" id="{E37DB8E1-FAF5-A693-58BD-0C8A7DFDC8C5}"/>
              </a:ext>
            </a:extLst>
          </p:cNvPr>
          <p:cNvSpPr/>
          <p:nvPr/>
        </p:nvSpPr>
        <p:spPr>
          <a:xfrm>
            <a:off x="8162177" y="6245568"/>
            <a:ext cx="1973978" cy="616825"/>
          </a:xfrm>
          <a:prstGeom prst="round2SameRect">
            <a:avLst/>
          </a:prstGeom>
          <a:solidFill>
            <a:srgbClr val="0B3249"/>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3">
              <a:defRPr/>
            </a:pPr>
            <a:endParaRPr lang="en-GB">
              <a:solidFill>
                <a:prstClr val="white"/>
              </a:solidFill>
              <a:latin typeface="Aptos" panose="02110004020202020204"/>
            </a:endParaRPr>
          </a:p>
        </p:txBody>
      </p:sp>
      <p:sp>
        <p:nvSpPr>
          <p:cNvPr id="88" name="Round Same-side Corner of Rectangle 87">
            <a:extLst>
              <a:ext uri="{FF2B5EF4-FFF2-40B4-BE49-F238E27FC236}">
                <a16:creationId xmlns:a16="http://schemas.microsoft.com/office/drawing/2014/main" id="{6842485C-2D1A-798D-A2DF-255749E848B0}"/>
              </a:ext>
            </a:extLst>
          </p:cNvPr>
          <p:cNvSpPr/>
          <p:nvPr/>
        </p:nvSpPr>
        <p:spPr>
          <a:xfrm>
            <a:off x="6111921" y="6241176"/>
            <a:ext cx="1987858" cy="616825"/>
          </a:xfrm>
          <a:prstGeom prst="round2SameRect">
            <a:avLst/>
          </a:prstGeom>
          <a:solidFill>
            <a:srgbClr val="0B3249"/>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3">
              <a:defRPr/>
            </a:pPr>
            <a:endParaRPr lang="en-GB">
              <a:solidFill>
                <a:prstClr val="white"/>
              </a:solidFill>
              <a:latin typeface="Aptos" panose="02110004020202020204"/>
            </a:endParaRPr>
          </a:p>
        </p:txBody>
      </p:sp>
      <p:sp>
        <p:nvSpPr>
          <p:cNvPr id="89" name="Round Same-side Corner of Rectangle 88">
            <a:extLst>
              <a:ext uri="{FF2B5EF4-FFF2-40B4-BE49-F238E27FC236}">
                <a16:creationId xmlns:a16="http://schemas.microsoft.com/office/drawing/2014/main" id="{34632539-F13B-C106-2C5B-408B307EBDC5}"/>
              </a:ext>
            </a:extLst>
          </p:cNvPr>
          <p:cNvSpPr/>
          <p:nvPr/>
        </p:nvSpPr>
        <p:spPr>
          <a:xfrm>
            <a:off x="4083900" y="6241176"/>
            <a:ext cx="1962674" cy="616825"/>
          </a:xfrm>
          <a:prstGeom prst="round2SameRect">
            <a:avLst/>
          </a:prstGeom>
          <a:solidFill>
            <a:srgbClr val="0B3249"/>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3">
              <a:defRPr/>
            </a:pPr>
            <a:endParaRPr lang="en-GB">
              <a:solidFill>
                <a:prstClr val="white"/>
              </a:solidFill>
              <a:latin typeface="Aptos" panose="02110004020202020204"/>
            </a:endParaRPr>
          </a:p>
        </p:txBody>
      </p:sp>
      <p:sp>
        <p:nvSpPr>
          <p:cNvPr id="90" name="Round Same-side Corner of Rectangle 89">
            <a:extLst>
              <a:ext uri="{FF2B5EF4-FFF2-40B4-BE49-F238E27FC236}">
                <a16:creationId xmlns:a16="http://schemas.microsoft.com/office/drawing/2014/main" id="{13943B52-9F26-5AB6-2A2C-258014D98860}"/>
              </a:ext>
            </a:extLst>
          </p:cNvPr>
          <p:cNvSpPr/>
          <p:nvPr/>
        </p:nvSpPr>
        <p:spPr>
          <a:xfrm>
            <a:off x="2053310" y="6241176"/>
            <a:ext cx="1965672" cy="616825"/>
          </a:xfrm>
          <a:prstGeom prst="round2SameRect">
            <a:avLst/>
          </a:prstGeom>
          <a:solidFill>
            <a:srgbClr val="0B3249"/>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3">
              <a:defRPr/>
            </a:pPr>
            <a:endParaRPr lang="en-GB">
              <a:solidFill>
                <a:prstClr val="white"/>
              </a:solidFill>
              <a:latin typeface="Aptos" panose="02110004020202020204"/>
            </a:endParaRPr>
          </a:p>
        </p:txBody>
      </p:sp>
      <p:sp>
        <p:nvSpPr>
          <p:cNvPr id="91" name="Round Same-side Corner of Rectangle 90">
            <a:extLst>
              <a:ext uri="{FF2B5EF4-FFF2-40B4-BE49-F238E27FC236}">
                <a16:creationId xmlns:a16="http://schemas.microsoft.com/office/drawing/2014/main" id="{EE80F2EF-B265-3203-7939-94F240198A2E}"/>
              </a:ext>
            </a:extLst>
          </p:cNvPr>
          <p:cNvSpPr/>
          <p:nvPr/>
        </p:nvSpPr>
        <p:spPr>
          <a:xfrm>
            <a:off x="24757" y="6241176"/>
            <a:ext cx="1965672" cy="616825"/>
          </a:xfrm>
          <a:prstGeom prst="round2SameRect">
            <a:avLst/>
          </a:prstGeom>
          <a:solidFill>
            <a:srgbClr val="0B3249"/>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3">
              <a:defRPr/>
            </a:pPr>
            <a:endParaRPr lang="en-GB">
              <a:solidFill>
                <a:prstClr val="white"/>
              </a:solidFill>
              <a:latin typeface="Aptos" panose="02110004020202020204"/>
            </a:endParaRPr>
          </a:p>
        </p:txBody>
      </p:sp>
      <p:sp>
        <p:nvSpPr>
          <p:cNvPr id="92" name="Content Placeholder 2">
            <a:extLst>
              <a:ext uri="{FF2B5EF4-FFF2-40B4-BE49-F238E27FC236}">
                <a16:creationId xmlns:a16="http://schemas.microsoft.com/office/drawing/2014/main" id="{7FD8003A-AE05-F11B-523E-5482F831E3C0}"/>
              </a:ext>
            </a:extLst>
          </p:cNvPr>
          <p:cNvSpPr txBox="1">
            <a:spLocks/>
          </p:cNvSpPr>
          <p:nvPr/>
        </p:nvSpPr>
        <p:spPr>
          <a:xfrm>
            <a:off x="2072478" y="6397754"/>
            <a:ext cx="1839097" cy="277745"/>
          </a:xfrm>
          <a:prstGeom prst="roundRect">
            <a:avLst/>
          </a:prstGeom>
          <a:noFill/>
          <a:ln w="28575">
            <a:noFill/>
          </a:ln>
        </p:spPr>
        <p:txBody>
          <a:bodyPr lIns="72000" rIns="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14363">
              <a:lnSpc>
                <a:spcPct val="107000"/>
              </a:lnSpc>
              <a:spcAft>
                <a:spcPts val="800"/>
              </a:spcAft>
              <a:buNone/>
              <a:defRPr/>
            </a:pPr>
            <a:r>
              <a:rPr lang="en-GB" sz="1800" b="1">
                <a:solidFill>
                  <a:prstClr val="white"/>
                </a:solidFill>
                <a:latin typeface="Arial" panose="020B0604020202020204" pitchFamily="34" charset="0"/>
                <a:ea typeface="Calibri" panose="020F0502020204030204" pitchFamily="34" charset="0"/>
                <a:cs typeface="Arial" panose="020B0604020202020204" pitchFamily="34" charset="0"/>
              </a:rPr>
              <a:t>Suicide Prevention</a:t>
            </a:r>
          </a:p>
        </p:txBody>
      </p:sp>
      <p:sp>
        <p:nvSpPr>
          <p:cNvPr id="93" name="Content Placeholder 2">
            <a:extLst>
              <a:ext uri="{FF2B5EF4-FFF2-40B4-BE49-F238E27FC236}">
                <a16:creationId xmlns:a16="http://schemas.microsoft.com/office/drawing/2014/main" id="{8CC96182-2CAF-7EA2-DE0F-8EB237C5C07E}"/>
              </a:ext>
            </a:extLst>
          </p:cNvPr>
          <p:cNvSpPr txBox="1">
            <a:spLocks/>
          </p:cNvSpPr>
          <p:nvPr/>
        </p:nvSpPr>
        <p:spPr>
          <a:xfrm>
            <a:off x="412571" y="6389927"/>
            <a:ext cx="1620232" cy="285572"/>
          </a:xfrm>
          <a:prstGeom prst="roundRect">
            <a:avLst/>
          </a:prstGeom>
          <a:noFill/>
          <a:ln w="28575">
            <a:noFill/>
          </a:ln>
        </p:spPr>
        <p:txBody>
          <a:bodyPr lIns="36000" rIns="7200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363">
              <a:lnSpc>
                <a:spcPct val="107000"/>
              </a:lnSpc>
              <a:spcAft>
                <a:spcPts val="800"/>
              </a:spcAft>
              <a:buNone/>
              <a:defRPr/>
            </a:pPr>
            <a:r>
              <a:rPr lang="en-GB" sz="1800" b="1">
                <a:solidFill>
                  <a:prstClr val="white"/>
                </a:solidFill>
                <a:latin typeface="Arial" panose="020B0604020202020204" pitchFamily="34" charset="0"/>
                <a:ea typeface="Calibri" panose="020F0502020204030204" pitchFamily="34" charset="0"/>
                <a:cs typeface="Arial" panose="020B0604020202020204" pitchFamily="34" charset="0"/>
              </a:rPr>
              <a:t>Drug Use</a:t>
            </a:r>
          </a:p>
        </p:txBody>
      </p:sp>
      <p:sp>
        <p:nvSpPr>
          <p:cNvPr id="94" name="Content Placeholder 2">
            <a:extLst>
              <a:ext uri="{FF2B5EF4-FFF2-40B4-BE49-F238E27FC236}">
                <a16:creationId xmlns:a16="http://schemas.microsoft.com/office/drawing/2014/main" id="{B67526E1-04D9-152D-5EEC-DA1D2E417426}"/>
              </a:ext>
            </a:extLst>
          </p:cNvPr>
          <p:cNvSpPr txBox="1">
            <a:spLocks/>
          </p:cNvSpPr>
          <p:nvPr/>
        </p:nvSpPr>
        <p:spPr>
          <a:xfrm>
            <a:off x="4107741" y="6405856"/>
            <a:ext cx="1964561" cy="270615"/>
          </a:xfrm>
          <a:prstGeom prst="roundRect">
            <a:avLst/>
          </a:prstGeom>
          <a:noFill/>
          <a:ln w="28575">
            <a:noFill/>
          </a:ln>
        </p:spPr>
        <p:txBody>
          <a:bodyPr lIns="36000" rIns="7200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14363">
              <a:lnSpc>
                <a:spcPct val="107000"/>
              </a:lnSpc>
              <a:spcAft>
                <a:spcPts val="800"/>
              </a:spcAft>
              <a:buNone/>
              <a:defRPr/>
            </a:pPr>
            <a:r>
              <a:rPr lang="en-GB" sz="1800" b="1">
                <a:solidFill>
                  <a:prstClr val="white"/>
                </a:solidFill>
                <a:latin typeface="Arial" panose="020B0604020202020204" pitchFamily="34" charset="0"/>
                <a:ea typeface="Calibri" panose="020F0502020204030204" pitchFamily="34" charset="0"/>
                <a:cs typeface="Arial" panose="020B0604020202020204" pitchFamily="34" charset="0"/>
              </a:rPr>
              <a:t>Career Pathways</a:t>
            </a:r>
          </a:p>
        </p:txBody>
      </p:sp>
      <p:sp>
        <p:nvSpPr>
          <p:cNvPr id="95" name="Content Placeholder 2">
            <a:extLst>
              <a:ext uri="{FF2B5EF4-FFF2-40B4-BE49-F238E27FC236}">
                <a16:creationId xmlns:a16="http://schemas.microsoft.com/office/drawing/2014/main" id="{B832691A-0505-07E4-B13A-638F29FA18BC}"/>
              </a:ext>
            </a:extLst>
          </p:cNvPr>
          <p:cNvSpPr txBox="1">
            <a:spLocks/>
          </p:cNvSpPr>
          <p:nvPr/>
        </p:nvSpPr>
        <p:spPr>
          <a:xfrm>
            <a:off x="6196478" y="6437972"/>
            <a:ext cx="1817991" cy="270615"/>
          </a:xfrm>
          <a:prstGeom prst="roundRect">
            <a:avLst/>
          </a:prstGeom>
          <a:noFill/>
          <a:ln w="28575">
            <a:noFill/>
          </a:ln>
        </p:spPr>
        <p:txBody>
          <a:bodyPr wrap="none" lIns="0" rIns="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14363">
              <a:lnSpc>
                <a:spcPct val="107000"/>
              </a:lnSpc>
              <a:spcAft>
                <a:spcPts val="800"/>
              </a:spcAft>
              <a:buNone/>
              <a:defRPr/>
            </a:pPr>
            <a:r>
              <a:rPr lang="en-GB" sz="1800" b="1" dirty="0">
                <a:solidFill>
                  <a:prstClr val="white"/>
                </a:solidFill>
                <a:latin typeface="Arial" panose="020B0604020202020204" pitchFamily="34" charset="0"/>
                <a:ea typeface="Calibri" panose="020F0502020204030204" pitchFamily="34" charset="0"/>
                <a:cs typeface="Arial" panose="020B0604020202020204" pitchFamily="34" charset="0"/>
              </a:rPr>
              <a:t>Secure Housing</a:t>
            </a:r>
          </a:p>
        </p:txBody>
      </p:sp>
      <p:sp>
        <p:nvSpPr>
          <p:cNvPr id="96" name="Content Placeholder 2">
            <a:extLst>
              <a:ext uri="{FF2B5EF4-FFF2-40B4-BE49-F238E27FC236}">
                <a16:creationId xmlns:a16="http://schemas.microsoft.com/office/drawing/2014/main" id="{782965C8-1AFA-E63F-2FFC-4FCA586970E2}"/>
              </a:ext>
            </a:extLst>
          </p:cNvPr>
          <p:cNvSpPr txBox="1">
            <a:spLocks/>
          </p:cNvSpPr>
          <p:nvPr/>
        </p:nvSpPr>
        <p:spPr>
          <a:xfrm>
            <a:off x="8178277" y="6405856"/>
            <a:ext cx="2053504" cy="277745"/>
          </a:xfrm>
          <a:prstGeom prst="roundRect">
            <a:avLst/>
          </a:prstGeom>
          <a:noFill/>
          <a:ln w="28575">
            <a:noFill/>
          </a:ln>
        </p:spPr>
        <p:txBody>
          <a:bodyPr wrap="square" lIns="36000" rIns="7200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14363">
              <a:lnSpc>
                <a:spcPct val="107000"/>
              </a:lnSpc>
              <a:spcAft>
                <a:spcPts val="800"/>
              </a:spcAft>
              <a:buNone/>
              <a:defRPr/>
            </a:pPr>
            <a:r>
              <a:rPr lang="en-GB" sz="1800" b="1">
                <a:solidFill>
                  <a:prstClr val="white"/>
                </a:solidFill>
                <a:latin typeface="Arial" panose="020B0604020202020204" pitchFamily="34" charset="0"/>
                <a:ea typeface="Calibri" panose="020F0502020204030204" pitchFamily="34" charset="0"/>
                <a:cs typeface="Arial" panose="020B0604020202020204" pitchFamily="34" charset="0"/>
              </a:rPr>
              <a:t>High Turnover</a:t>
            </a:r>
          </a:p>
        </p:txBody>
      </p:sp>
      <p:sp>
        <p:nvSpPr>
          <p:cNvPr id="97" name="Content Placeholder 2">
            <a:extLst>
              <a:ext uri="{FF2B5EF4-FFF2-40B4-BE49-F238E27FC236}">
                <a16:creationId xmlns:a16="http://schemas.microsoft.com/office/drawing/2014/main" id="{37DDB440-4B0E-9F11-AF4F-5E5CDFAD01BA}"/>
              </a:ext>
            </a:extLst>
          </p:cNvPr>
          <p:cNvSpPr txBox="1">
            <a:spLocks/>
          </p:cNvSpPr>
          <p:nvPr/>
        </p:nvSpPr>
        <p:spPr>
          <a:xfrm>
            <a:off x="9894854" y="6405856"/>
            <a:ext cx="2600604" cy="277745"/>
          </a:xfrm>
          <a:prstGeom prst="roundRect">
            <a:avLst/>
          </a:prstGeom>
          <a:noFill/>
          <a:ln w="28575">
            <a:noFill/>
          </a:ln>
        </p:spPr>
        <p:txBody>
          <a:bodyPr wrap="square" lIns="36000" rIns="7200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14363">
              <a:lnSpc>
                <a:spcPct val="107000"/>
              </a:lnSpc>
              <a:spcAft>
                <a:spcPts val="800"/>
              </a:spcAft>
              <a:buNone/>
              <a:defRPr/>
            </a:pPr>
            <a:r>
              <a:rPr lang="en-GB" sz="1800" b="1">
                <a:solidFill>
                  <a:prstClr val="white"/>
                </a:solidFill>
                <a:latin typeface="Arial" panose="020B0604020202020204" pitchFamily="34" charset="0"/>
                <a:ea typeface="Calibri" panose="020F0502020204030204" pitchFamily="34" charset="0"/>
                <a:cs typeface="Arial" panose="020B0604020202020204" pitchFamily="34" charset="0"/>
              </a:rPr>
              <a:t>Coastal </a:t>
            </a:r>
            <a:r>
              <a:rPr lang="en-GB" sz="1800" b="1" spc="-100">
                <a:solidFill>
                  <a:prstClr val="white"/>
                </a:solidFill>
                <a:latin typeface="Arial" panose="020B0604020202020204" pitchFamily="34" charset="0"/>
                <a:ea typeface="Calibri" panose="020F0502020204030204" pitchFamily="34" charset="0"/>
                <a:cs typeface="Arial" panose="020B0604020202020204" pitchFamily="34" charset="0"/>
              </a:rPr>
              <a:t>Apprenticeships</a:t>
            </a:r>
          </a:p>
        </p:txBody>
      </p:sp>
      <p:sp>
        <p:nvSpPr>
          <p:cNvPr id="3" name="Oval 2">
            <a:extLst>
              <a:ext uri="{FF2B5EF4-FFF2-40B4-BE49-F238E27FC236}">
                <a16:creationId xmlns:a16="http://schemas.microsoft.com/office/drawing/2014/main" id="{A4313FEB-83D7-1757-2B00-503B152A43B9}"/>
              </a:ext>
            </a:extLst>
          </p:cNvPr>
          <p:cNvSpPr/>
          <p:nvPr/>
        </p:nvSpPr>
        <p:spPr>
          <a:xfrm>
            <a:off x="529264" y="165489"/>
            <a:ext cx="1190504" cy="1040806"/>
          </a:xfrm>
          <a:prstGeom prst="ellipse">
            <a:avLst/>
          </a:prstGeom>
          <a:solidFill>
            <a:srgbClr val="0B3249"/>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Graphic 3" descr="Maximise with solid fill">
            <a:extLst>
              <a:ext uri="{FF2B5EF4-FFF2-40B4-BE49-F238E27FC236}">
                <a16:creationId xmlns:a16="http://schemas.microsoft.com/office/drawing/2014/main" id="{FEAF5E55-1C11-C2EC-6169-B10E1606FFC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69188" y="316900"/>
            <a:ext cx="718999" cy="718999"/>
          </a:xfrm>
          <a:prstGeom prst="rect">
            <a:avLst/>
          </a:prstGeom>
        </p:spPr>
      </p:pic>
      <p:pic>
        <p:nvPicPr>
          <p:cNvPr id="5" name="Graphic 4" descr="Maximise with solid fill">
            <a:extLst>
              <a:ext uri="{FF2B5EF4-FFF2-40B4-BE49-F238E27FC236}">
                <a16:creationId xmlns:a16="http://schemas.microsoft.com/office/drawing/2014/main" id="{71E4606F-FDA3-0371-DA33-D8A89A4C0DF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6200000">
            <a:off x="769188" y="316900"/>
            <a:ext cx="718999" cy="718999"/>
          </a:xfrm>
          <a:prstGeom prst="rect">
            <a:avLst/>
          </a:prstGeom>
        </p:spPr>
      </p:pic>
      <p:sp>
        <p:nvSpPr>
          <p:cNvPr id="6" name="Rectangle 5">
            <a:extLst>
              <a:ext uri="{FF2B5EF4-FFF2-40B4-BE49-F238E27FC236}">
                <a16:creationId xmlns:a16="http://schemas.microsoft.com/office/drawing/2014/main" id="{E62DBE72-625F-3786-9958-1599B71AA769}"/>
              </a:ext>
            </a:extLst>
          </p:cNvPr>
          <p:cNvSpPr/>
          <p:nvPr/>
        </p:nvSpPr>
        <p:spPr>
          <a:xfrm>
            <a:off x="1802517" y="186716"/>
            <a:ext cx="3208520" cy="705355"/>
          </a:xfrm>
          <a:prstGeom prst="rect">
            <a:avLst/>
          </a:prstGeom>
          <a:solidFill>
            <a:srgbClr val="0B3249"/>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108000" rtlCol="0" anchor="ctr"/>
          <a:lstStyle/>
          <a:p>
            <a:pPr marL="0" indent="0">
              <a:buNone/>
            </a:pPr>
            <a:r>
              <a:rPr lang="en-GB" sz="2800" b="1">
                <a:solidFill>
                  <a:schemeClr val="bg1"/>
                </a:solidFill>
                <a:latin typeface="Arial" panose="020B0604020202020204" pitchFamily="34" charset="0"/>
                <a:cs typeface="Arial" panose="020B0604020202020204" pitchFamily="34" charset="0"/>
              </a:rPr>
              <a:t>Expand &amp; Scale</a:t>
            </a:r>
            <a:endParaRPr lang="en-GB" sz="28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9564114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F7991C-1FD5-A1CC-259E-5B8BF8B17EFA}"/>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0DF47C22-C61A-6A3D-3A1F-24D89BC4A42A}"/>
              </a:ext>
            </a:extLst>
          </p:cNvPr>
          <p:cNvSpPr/>
          <p:nvPr/>
        </p:nvSpPr>
        <p:spPr>
          <a:xfrm>
            <a:off x="0" y="1229960"/>
            <a:ext cx="12192000" cy="562804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2" descr="News – LGA Coastal SIG">
            <a:extLst>
              <a:ext uri="{FF2B5EF4-FFF2-40B4-BE49-F238E27FC236}">
                <a16:creationId xmlns:a16="http://schemas.microsoft.com/office/drawing/2014/main" id="{B9884EFF-EE0B-4A7F-ECD3-87E723CAC040}"/>
              </a:ext>
            </a:extLst>
          </p:cNvPr>
          <p:cNvPicPr>
            <a:picLocks noChangeAspect="1" noChangeArrowheads="1"/>
          </p:cNvPicPr>
          <p:nvPr/>
        </p:nvPicPr>
        <p:blipFill rotWithShape="1">
          <a:blip r:embed="rId3" cstate="screen">
            <a:alphaModFix amt="35000"/>
            <a:extLst>
              <a:ext uri="{28A0092B-C50C-407E-A947-70E740481C1C}">
                <a14:useLocalDpi xmlns:a14="http://schemas.microsoft.com/office/drawing/2010/main"/>
              </a:ext>
            </a:extLst>
          </a:blip>
          <a:srcRect r="61376" b="12152"/>
          <a:stretch/>
        </p:blipFill>
        <p:spPr bwMode="auto">
          <a:xfrm>
            <a:off x="621036" y="5046610"/>
            <a:ext cx="990790" cy="1213793"/>
          </a:xfrm>
          <a:prstGeom prst="rect">
            <a:avLst/>
          </a:prstGeom>
          <a:noFill/>
          <a:extLst>
            <a:ext uri="{909E8E84-426E-40DD-AFC4-6F175D3DCCD1}">
              <a14:hiddenFill xmlns:a14="http://schemas.microsoft.com/office/drawing/2010/main">
                <a:solidFill>
                  <a:srgbClr val="FFFFFF"/>
                </a:solidFill>
              </a14:hiddenFill>
            </a:ext>
          </a:extLst>
        </p:spPr>
      </p:pic>
      <p:sp>
        <p:nvSpPr>
          <p:cNvPr id="11" name="Rounded Rectangle 10">
            <a:extLst>
              <a:ext uri="{FF2B5EF4-FFF2-40B4-BE49-F238E27FC236}">
                <a16:creationId xmlns:a16="http://schemas.microsoft.com/office/drawing/2014/main" id="{FD3470C4-903A-BB78-2D25-1ECAF1A1EB75}"/>
              </a:ext>
            </a:extLst>
          </p:cNvPr>
          <p:cNvSpPr/>
          <p:nvPr/>
        </p:nvSpPr>
        <p:spPr>
          <a:xfrm>
            <a:off x="685888" y="1430988"/>
            <a:ext cx="11124854" cy="3604256"/>
          </a:xfrm>
          <a:prstGeom prst="roundRect">
            <a:avLst>
              <a:gd name="adj" fmla="val 0"/>
            </a:avLst>
          </a:prstGeom>
          <a:solidFill>
            <a:srgbClr val="BC0301"/>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b="1" i="1" dirty="0">
              <a:solidFill>
                <a:schemeClr val="bg1"/>
              </a:solidFill>
              <a:latin typeface="Arial" panose="020B0604020202020204" pitchFamily="34" charset="0"/>
              <a:cs typeface="Arial" panose="020B0604020202020204" pitchFamily="34" charset="0"/>
            </a:endParaRPr>
          </a:p>
          <a:p>
            <a:endParaRPr lang="en-GB" sz="2400" b="1" i="1" dirty="0">
              <a:solidFill>
                <a:schemeClr val="bg1"/>
              </a:solidFill>
              <a:latin typeface="Arial" panose="020B0604020202020204" pitchFamily="34" charset="0"/>
              <a:cs typeface="Arial" panose="020B0604020202020204" pitchFamily="34" charset="0"/>
            </a:endParaRPr>
          </a:p>
          <a:p>
            <a:pPr algn="ctr"/>
            <a:r>
              <a:rPr lang="en-GB" sz="2400" b="1" i="1" dirty="0">
                <a:solidFill>
                  <a:schemeClr val="bg1"/>
                </a:solidFill>
                <a:latin typeface="Arial" panose="020B0604020202020204" pitchFamily="34" charset="0"/>
                <a:cs typeface="Arial" panose="020B0604020202020204" pitchFamily="34" charset="0"/>
              </a:rPr>
              <a:t>“</a:t>
            </a:r>
          </a:p>
        </p:txBody>
      </p:sp>
      <p:sp>
        <p:nvSpPr>
          <p:cNvPr id="18" name="Rounded Rectangle 17">
            <a:extLst>
              <a:ext uri="{FF2B5EF4-FFF2-40B4-BE49-F238E27FC236}">
                <a16:creationId xmlns:a16="http://schemas.microsoft.com/office/drawing/2014/main" id="{A2ABF0F8-E8BB-5892-05A5-3DD6DE852DFB}"/>
              </a:ext>
            </a:extLst>
          </p:cNvPr>
          <p:cNvSpPr/>
          <p:nvPr/>
        </p:nvSpPr>
        <p:spPr>
          <a:xfrm>
            <a:off x="561624" y="1334860"/>
            <a:ext cx="11124854" cy="3604256"/>
          </a:xfrm>
          <a:prstGeom prst="roundRect">
            <a:avLst>
              <a:gd name="adj" fmla="val 0"/>
            </a:avLst>
          </a:prstGeom>
          <a:solidFill>
            <a:srgbClr val="0B3249"/>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108000" rIns="0" rtlCol="0" anchor="ctr"/>
          <a:lstStyle/>
          <a:p>
            <a:pPr algn="ctr"/>
            <a:endParaRPr lang="en-GB" sz="1650" b="1" i="1" dirty="0">
              <a:solidFill>
                <a:schemeClr val="bg1"/>
              </a:solidFill>
              <a:latin typeface="Arial" panose="020B0604020202020204" pitchFamily="34" charset="0"/>
              <a:cs typeface="Arial" panose="020B0604020202020204" pitchFamily="34" charset="0"/>
            </a:endParaRPr>
          </a:p>
          <a:p>
            <a:endParaRPr lang="en-GB" sz="1650" b="1" i="1" dirty="0">
              <a:solidFill>
                <a:schemeClr val="bg1"/>
              </a:solidFill>
              <a:latin typeface="Arial" panose="020B0604020202020204" pitchFamily="34" charset="0"/>
              <a:cs typeface="Arial" panose="020B0604020202020204" pitchFamily="34" charset="0"/>
            </a:endParaRPr>
          </a:p>
          <a:p>
            <a:r>
              <a:rPr lang="en-GB" sz="1650" b="1" i="1" dirty="0">
                <a:solidFill>
                  <a:schemeClr val="bg1"/>
                </a:solidFill>
                <a:latin typeface="Arial" panose="020B0604020202020204" pitchFamily="34" charset="0"/>
                <a:cs typeface="Arial" panose="020B0604020202020204" pitchFamily="34" charset="0"/>
              </a:rPr>
              <a:t>“The All-Party Parliamentary Group for Coastal Communities recognises the vital work of the Coastal Navigators’ Network in helping to bridge the gap between health and the economy across our coastal areas. </a:t>
            </a:r>
          </a:p>
          <a:p>
            <a:endParaRPr lang="en-GB" sz="1650" b="1" i="1" dirty="0">
              <a:solidFill>
                <a:schemeClr val="bg1"/>
              </a:solidFill>
              <a:latin typeface="Arial" panose="020B0604020202020204" pitchFamily="34" charset="0"/>
              <a:cs typeface="Arial" panose="020B0604020202020204" pitchFamily="34" charset="0"/>
            </a:endParaRPr>
          </a:p>
          <a:p>
            <a:r>
              <a:rPr lang="en-GB" sz="1650" b="1" i="1" dirty="0">
                <a:solidFill>
                  <a:schemeClr val="bg1"/>
                </a:solidFill>
                <a:latin typeface="Arial" panose="020B0604020202020204" pitchFamily="34" charset="0"/>
                <a:cs typeface="Arial" panose="020B0604020202020204" pitchFamily="34" charset="0"/>
              </a:rPr>
              <a:t>CNN has brought a fresh clarity to what’s going wrong in many coastal places and, crucially, what can be done about it – particularly in tackling economic inactivity and the long-standing disconnect between national policy and coastal realities. </a:t>
            </a:r>
          </a:p>
          <a:p>
            <a:endParaRPr lang="en-GB" sz="1650" b="1" i="1" dirty="0">
              <a:solidFill>
                <a:schemeClr val="bg1"/>
              </a:solidFill>
              <a:latin typeface="Arial" panose="020B0604020202020204" pitchFamily="34" charset="0"/>
              <a:cs typeface="Arial" panose="020B0604020202020204" pitchFamily="34" charset="0"/>
            </a:endParaRPr>
          </a:p>
          <a:p>
            <a:r>
              <a:rPr lang="en-GB" sz="1650" b="1" i="1" dirty="0">
                <a:solidFill>
                  <a:schemeClr val="bg1"/>
                </a:solidFill>
                <a:latin typeface="Arial" panose="020B0604020202020204" pitchFamily="34" charset="0"/>
                <a:cs typeface="Arial" panose="020B0604020202020204" pitchFamily="34" charset="0"/>
              </a:rPr>
              <a:t>We value their practical focus, their momentum, and their commitment to action. As an APPG, we are keen to champion the solutions outlined in this prospectus at the highest level and support the cross-departmental approach being recommended. </a:t>
            </a:r>
          </a:p>
          <a:p>
            <a:endParaRPr lang="en-GB" sz="1650" b="1" i="1" dirty="0">
              <a:solidFill>
                <a:schemeClr val="bg1"/>
              </a:solidFill>
              <a:latin typeface="Arial" panose="020B0604020202020204" pitchFamily="34" charset="0"/>
              <a:cs typeface="Arial" panose="020B0604020202020204" pitchFamily="34" charset="0"/>
            </a:endParaRPr>
          </a:p>
          <a:p>
            <a:r>
              <a:rPr lang="en-GB" sz="1650" b="1" i="1" dirty="0">
                <a:solidFill>
                  <a:schemeClr val="bg1"/>
                </a:solidFill>
                <a:latin typeface="Arial" panose="020B0604020202020204" pitchFamily="34" charset="0"/>
                <a:cs typeface="Arial" panose="020B0604020202020204" pitchFamily="34" charset="0"/>
              </a:rPr>
              <a:t>We hope all coastal areas will have the opportunity to contribute to and benefit from the Coastal Navigators’ Network as it develops – it is a critical step in ensuring coastal communities are no longer left behind.”</a:t>
            </a:r>
          </a:p>
          <a:p>
            <a:endParaRPr lang="en-GB" sz="1650" b="1" i="1" dirty="0">
              <a:solidFill>
                <a:schemeClr val="bg1"/>
              </a:solidFill>
              <a:latin typeface="Arial" panose="020B0604020202020204" pitchFamily="34" charset="0"/>
              <a:cs typeface="Arial" panose="020B0604020202020204" pitchFamily="34" charset="0"/>
            </a:endParaRPr>
          </a:p>
          <a:p>
            <a:pPr algn="ctr"/>
            <a:r>
              <a:rPr lang="en-GB" sz="1650" b="1" i="1" dirty="0">
                <a:solidFill>
                  <a:schemeClr val="bg1"/>
                </a:solidFill>
                <a:latin typeface="Arial" panose="020B0604020202020204" pitchFamily="34" charset="0"/>
                <a:cs typeface="Arial" panose="020B0604020202020204" pitchFamily="34" charset="0"/>
              </a:rPr>
              <a:t>“</a:t>
            </a:r>
          </a:p>
        </p:txBody>
      </p:sp>
      <p:pic>
        <p:nvPicPr>
          <p:cNvPr id="5122" name="Picture 2" descr="News – LGA Coastal SIG">
            <a:extLst>
              <a:ext uri="{FF2B5EF4-FFF2-40B4-BE49-F238E27FC236}">
                <a16:creationId xmlns:a16="http://schemas.microsoft.com/office/drawing/2014/main" id="{4B708CBA-1DFA-B1BF-B0A6-B172CED5E9C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61624" y="4971700"/>
            <a:ext cx="2565214" cy="1381691"/>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 0">
            <a:extLst>
              <a:ext uri="{FF2B5EF4-FFF2-40B4-BE49-F238E27FC236}">
                <a16:creationId xmlns:a16="http://schemas.microsoft.com/office/drawing/2014/main" id="{6C129256-8FF3-AC39-BEEA-73B75ABD4643}"/>
              </a:ext>
            </a:extLst>
          </p:cNvPr>
          <p:cNvPicPr>
            <a:picLocks noChangeAspect="1"/>
          </p:cNvPicPr>
          <p:nvPr/>
        </p:nvPicPr>
        <p:blipFill>
          <a:blip r:embed="rId4">
            <a:alphaModFix amt="20000"/>
            <a:extLst>
              <a:ext uri="{837473B0-CC2E-450A-ABE3-18F120FF3D39}">
                <a1611:picAttrSrcUrl xmlns:a1611="http://schemas.microsoft.com/office/drawing/2016/11/main" r:id="rId5"/>
              </a:ext>
            </a:extLst>
          </a:blip>
          <a:srcRect l="26290" t="15087" b="69922"/>
          <a:stretch/>
        </p:blipFill>
        <p:spPr>
          <a:xfrm>
            <a:off x="0" y="-168817"/>
            <a:ext cx="12239290" cy="1402081"/>
          </a:xfrm>
          <a:prstGeom prst="rect">
            <a:avLst/>
          </a:prstGeom>
        </p:spPr>
      </p:pic>
      <p:sp>
        <p:nvSpPr>
          <p:cNvPr id="3" name="Rectangle 2">
            <a:extLst>
              <a:ext uri="{FF2B5EF4-FFF2-40B4-BE49-F238E27FC236}">
                <a16:creationId xmlns:a16="http://schemas.microsoft.com/office/drawing/2014/main" id="{F8B7CD32-64FC-7E39-A020-AE3030916F1A}"/>
              </a:ext>
            </a:extLst>
          </p:cNvPr>
          <p:cNvSpPr/>
          <p:nvPr/>
        </p:nvSpPr>
        <p:spPr>
          <a:xfrm>
            <a:off x="685821" y="384057"/>
            <a:ext cx="6442566" cy="705355"/>
          </a:xfrm>
          <a:prstGeom prst="rect">
            <a:avLst/>
          </a:prstGeom>
          <a:solidFill>
            <a:srgbClr val="A20000"/>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108000" rtlCol="0" anchor="ctr"/>
          <a:lstStyle/>
          <a:p>
            <a:pPr marL="0" indent="0">
              <a:buNone/>
            </a:pPr>
            <a:endParaRPr lang="en-GB" sz="2800">
              <a:solidFill>
                <a:schemeClr val="bg1"/>
              </a:solidFill>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B7B4D442-C60C-6B92-AF06-CEED7789D195}"/>
              </a:ext>
            </a:extLst>
          </p:cNvPr>
          <p:cNvSpPr/>
          <p:nvPr/>
        </p:nvSpPr>
        <p:spPr>
          <a:xfrm>
            <a:off x="561624" y="279157"/>
            <a:ext cx="6442566" cy="705355"/>
          </a:xfrm>
          <a:prstGeom prst="rect">
            <a:avLst/>
          </a:prstGeom>
          <a:solidFill>
            <a:srgbClr val="0B3249"/>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108000" rtlCol="0" anchor="ctr"/>
          <a:lstStyle/>
          <a:p>
            <a:pPr marL="0" indent="0">
              <a:buNone/>
            </a:pPr>
            <a:r>
              <a:rPr lang="en-GB" sz="2800" b="1">
                <a:solidFill>
                  <a:schemeClr val="bg1"/>
                </a:solidFill>
                <a:latin typeface="Arial" panose="020B0604020202020204" pitchFamily="34" charset="0"/>
                <a:cs typeface="Arial" panose="020B0604020202020204" pitchFamily="34" charset="0"/>
              </a:rPr>
              <a:t>Cross-Departmental Collaboration </a:t>
            </a:r>
            <a:endParaRPr lang="en-GB" sz="2800">
              <a:solidFill>
                <a:schemeClr val="bg1"/>
              </a:solidFill>
              <a:latin typeface="Arial" panose="020B0604020202020204" pitchFamily="34" charset="0"/>
              <a:cs typeface="Arial" panose="020B0604020202020204" pitchFamily="34" charset="0"/>
            </a:endParaRPr>
          </a:p>
        </p:txBody>
      </p:sp>
      <p:pic>
        <p:nvPicPr>
          <p:cNvPr id="1027" name="Picture 3">
            <a:extLst>
              <a:ext uri="{FF2B5EF4-FFF2-40B4-BE49-F238E27FC236}">
                <a16:creationId xmlns:a16="http://schemas.microsoft.com/office/drawing/2014/main" id="{274DEDFB-2CE8-5B7F-BF33-D6FA944B2F2A}"/>
              </a:ext>
            </a:extLst>
          </p:cNvPr>
          <p:cNvPicPr>
            <a:picLocks noChangeAspect="1" noChangeArrowheads="1"/>
          </p:cNvPicPr>
          <p:nvPr/>
        </p:nvPicPr>
        <p:blipFill rotWithShape="1">
          <a:blip r:embed="rId6">
            <a:extLst>
              <a:ext uri="{28A0092B-C50C-407E-A947-70E740481C1C}">
                <a14:useLocalDpi xmlns:a14="http://schemas.microsoft.com/office/drawing/2010/main"/>
              </a:ext>
            </a:extLst>
          </a:blip>
          <a:srcRect l="43240" t="15762" r="18669" b="38075"/>
          <a:stretch/>
        </p:blipFill>
        <p:spPr bwMode="auto">
          <a:xfrm>
            <a:off x="5615759" y="5141547"/>
            <a:ext cx="1756988" cy="1600026"/>
          </a:xfrm>
          <a:prstGeom prst="roundRect">
            <a:avLst>
              <a:gd name="adj" fmla="val 9633"/>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4453D6D-C10D-8357-4058-DDB2A060B09C}"/>
              </a:ext>
            </a:extLst>
          </p:cNvPr>
          <p:cNvPicPr>
            <a:picLocks noChangeAspect="1"/>
          </p:cNvPicPr>
          <p:nvPr/>
        </p:nvPicPr>
        <p:blipFill>
          <a:blip r:embed="rId7" cstate="screen">
            <a:extLst>
              <a:ext uri="{28A0092B-C50C-407E-A947-70E740481C1C}">
                <a14:useLocalDpi xmlns:a14="http://schemas.microsoft.com/office/drawing/2010/main"/>
              </a:ext>
            </a:extLst>
          </a:blip>
          <a:srcRect l="23097" t="9206" r="17717" b="17052"/>
          <a:stretch/>
        </p:blipFill>
        <p:spPr>
          <a:xfrm>
            <a:off x="9782422" y="5118776"/>
            <a:ext cx="1756988" cy="1622797"/>
          </a:xfrm>
          <a:prstGeom prst="roundRect">
            <a:avLst>
              <a:gd name="adj" fmla="val 12333"/>
            </a:avLst>
          </a:prstGeom>
        </p:spPr>
      </p:pic>
      <p:sp>
        <p:nvSpPr>
          <p:cNvPr id="8" name="TextBox 7">
            <a:extLst>
              <a:ext uri="{FF2B5EF4-FFF2-40B4-BE49-F238E27FC236}">
                <a16:creationId xmlns:a16="http://schemas.microsoft.com/office/drawing/2014/main" id="{3DE1293C-D0C4-8452-79E6-89EB2D5E0D97}"/>
              </a:ext>
            </a:extLst>
          </p:cNvPr>
          <p:cNvSpPr txBox="1"/>
          <p:nvPr/>
        </p:nvSpPr>
        <p:spPr>
          <a:xfrm>
            <a:off x="2884178" y="5347475"/>
            <a:ext cx="2731581" cy="1721493"/>
          </a:xfrm>
          <a:prstGeom prst="roundRect">
            <a:avLst>
              <a:gd name="adj" fmla="val 0"/>
            </a:avLst>
          </a:prstGeom>
          <a:noFill/>
        </p:spPr>
        <p:txBody>
          <a:bodyPr wrap="square" lIns="36000" rIns="36000" anchor="ctr" anchorCtr="0">
            <a:noAutofit/>
          </a:bodyPr>
          <a:lstStyle/>
          <a:p>
            <a:pPr algn="r">
              <a:defRPr/>
            </a:pPr>
            <a:r>
              <a:rPr lang="en-GB" b="1" dirty="0">
                <a:solidFill>
                  <a:srgbClr val="002167"/>
                </a:solidFill>
                <a:latin typeface="Arial" panose="020B0604020202020204" pitchFamily="34" charset="0"/>
                <a:cs typeface="Arial" panose="020B0604020202020204" pitchFamily="34" charset="0"/>
              </a:rPr>
              <a:t>Co-Chair, </a:t>
            </a:r>
          </a:p>
          <a:p>
            <a:pPr algn="r">
              <a:defRPr/>
            </a:pPr>
            <a:r>
              <a:rPr lang="en-GB" b="1" dirty="0">
                <a:solidFill>
                  <a:srgbClr val="002167"/>
                </a:solidFill>
                <a:latin typeface="Arial" panose="020B0604020202020204" pitchFamily="34" charset="0"/>
                <a:cs typeface="Arial" panose="020B0604020202020204" pitchFamily="34" charset="0"/>
              </a:rPr>
              <a:t>Alison Hume MP,</a:t>
            </a:r>
          </a:p>
          <a:p>
            <a:pPr algn="r">
              <a:defRPr/>
            </a:pPr>
            <a:r>
              <a:rPr lang="en-GB" dirty="0">
                <a:solidFill>
                  <a:srgbClr val="002167"/>
                </a:solidFill>
                <a:latin typeface="Arial" panose="020B0604020202020204" pitchFamily="34" charset="0"/>
                <a:cs typeface="Arial" panose="020B0604020202020204" pitchFamily="34" charset="0"/>
              </a:rPr>
              <a:t>Scarborough and Whitby</a:t>
            </a:r>
          </a:p>
        </p:txBody>
      </p:sp>
      <p:sp>
        <p:nvSpPr>
          <p:cNvPr id="9" name="TextBox 8">
            <a:extLst>
              <a:ext uri="{FF2B5EF4-FFF2-40B4-BE49-F238E27FC236}">
                <a16:creationId xmlns:a16="http://schemas.microsoft.com/office/drawing/2014/main" id="{1EE5DC73-807C-778A-2105-8ED65DBA79EE}"/>
              </a:ext>
            </a:extLst>
          </p:cNvPr>
          <p:cNvSpPr txBox="1"/>
          <p:nvPr/>
        </p:nvSpPr>
        <p:spPr>
          <a:xfrm>
            <a:off x="7229517" y="5625359"/>
            <a:ext cx="2500380" cy="1388301"/>
          </a:xfrm>
          <a:prstGeom prst="roundRect">
            <a:avLst>
              <a:gd name="adj" fmla="val 0"/>
            </a:avLst>
          </a:prstGeom>
          <a:noFill/>
        </p:spPr>
        <p:txBody>
          <a:bodyPr wrap="square" lIns="36000" rIns="0" anchor="ctr" anchorCtr="0">
            <a:noAutofit/>
          </a:bodyPr>
          <a:lstStyle/>
          <a:p>
            <a:pPr algn="r">
              <a:defRPr/>
            </a:pPr>
            <a:r>
              <a:rPr lang="en-GB" b="1" dirty="0">
                <a:solidFill>
                  <a:srgbClr val="002167"/>
                </a:solidFill>
                <a:latin typeface="Arial" panose="020B0604020202020204" pitchFamily="34" charset="0"/>
                <a:cs typeface="Arial" panose="020B0604020202020204" pitchFamily="34" charset="0"/>
              </a:rPr>
              <a:t>Co-Chair, </a:t>
            </a:r>
          </a:p>
          <a:p>
            <a:pPr algn="r">
              <a:defRPr/>
            </a:pPr>
            <a:r>
              <a:rPr lang="en-GB" b="1" dirty="0">
                <a:solidFill>
                  <a:srgbClr val="002167"/>
                </a:solidFill>
                <a:latin typeface="Arial" panose="020B0604020202020204" pitchFamily="34" charset="0"/>
                <a:cs typeface="Arial" panose="020B0604020202020204" pitchFamily="34" charset="0"/>
              </a:rPr>
              <a:t>Polly Billington MP, </a:t>
            </a:r>
          </a:p>
          <a:p>
            <a:pPr algn="r">
              <a:defRPr/>
            </a:pPr>
            <a:r>
              <a:rPr lang="en-GB" dirty="0">
                <a:solidFill>
                  <a:srgbClr val="002167"/>
                </a:solidFill>
                <a:latin typeface="Arial" panose="020B0604020202020204" pitchFamily="34" charset="0"/>
                <a:cs typeface="Arial" panose="020B0604020202020204" pitchFamily="34" charset="0"/>
              </a:rPr>
              <a:t>East Thanet</a:t>
            </a:r>
          </a:p>
        </p:txBody>
      </p:sp>
    </p:spTree>
    <p:extLst>
      <p:ext uri="{BB962C8B-B14F-4D97-AF65-F5344CB8AC3E}">
        <p14:creationId xmlns:p14="http://schemas.microsoft.com/office/powerpoint/2010/main" val="7908508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5FEDDE-8ABE-73FF-0466-D378C015D631}"/>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6BC069CA-429F-B925-C1FA-A60EFAEEC302}"/>
              </a:ext>
            </a:extLst>
          </p:cNvPr>
          <p:cNvSpPr/>
          <p:nvPr/>
        </p:nvSpPr>
        <p:spPr>
          <a:xfrm>
            <a:off x="0" y="1229960"/>
            <a:ext cx="12192000" cy="562804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ounded Rectangle 8">
            <a:extLst>
              <a:ext uri="{FF2B5EF4-FFF2-40B4-BE49-F238E27FC236}">
                <a16:creationId xmlns:a16="http://schemas.microsoft.com/office/drawing/2014/main" id="{BD748887-9E30-C2C5-B015-B4F3C97F9EFA}"/>
              </a:ext>
            </a:extLst>
          </p:cNvPr>
          <p:cNvSpPr/>
          <p:nvPr/>
        </p:nvSpPr>
        <p:spPr>
          <a:xfrm>
            <a:off x="1051088" y="4371649"/>
            <a:ext cx="10378911" cy="574919"/>
          </a:xfrm>
          <a:prstGeom prst="roundRect">
            <a:avLst>
              <a:gd name="adj" fmla="val 0"/>
            </a:avLst>
          </a:prstGeom>
          <a:solidFill>
            <a:srgbClr val="C00000">
              <a:alpha val="3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a:noFill/>
                <a:latin typeface="Arial" panose="020B0604020202020204" pitchFamily="34" charset="0"/>
                <a:cs typeface="Arial" panose="020B0604020202020204" pitchFamily="34" charset="0"/>
              </a:rPr>
              <a:t>National</a:t>
            </a:r>
          </a:p>
        </p:txBody>
      </p:sp>
      <p:sp>
        <p:nvSpPr>
          <p:cNvPr id="11" name="Rounded Rectangle 17">
            <a:extLst>
              <a:ext uri="{FF2B5EF4-FFF2-40B4-BE49-F238E27FC236}">
                <a16:creationId xmlns:a16="http://schemas.microsoft.com/office/drawing/2014/main" id="{07BF64D6-E1B6-04D5-55F6-B9CA7A49FC80}"/>
              </a:ext>
            </a:extLst>
          </p:cNvPr>
          <p:cNvSpPr/>
          <p:nvPr/>
        </p:nvSpPr>
        <p:spPr>
          <a:xfrm>
            <a:off x="1147216" y="1576074"/>
            <a:ext cx="4120389" cy="1957797"/>
          </a:xfrm>
          <a:prstGeom prst="roundRect">
            <a:avLst>
              <a:gd name="adj" fmla="val 0"/>
            </a:avLst>
          </a:prstGeom>
          <a:solidFill>
            <a:srgbClr val="C00000">
              <a:alpha val="3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a:noFill/>
                <a:latin typeface="Arial" panose="020B0604020202020204" pitchFamily="34" charset="0"/>
                <a:cs typeface="Arial" panose="020B0604020202020204" pitchFamily="34" charset="0"/>
              </a:rPr>
              <a:t>CNN has been engaging with 6 Government Departments and national agencies </a:t>
            </a:r>
          </a:p>
        </p:txBody>
      </p:sp>
      <p:sp>
        <p:nvSpPr>
          <p:cNvPr id="12" name="Rounded Rectangle 17">
            <a:extLst>
              <a:ext uri="{FF2B5EF4-FFF2-40B4-BE49-F238E27FC236}">
                <a16:creationId xmlns:a16="http://schemas.microsoft.com/office/drawing/2014/main" id="{04735172-CCFF-F7D9-2C33-BDF10F824538}"/>
              </a:ext>
            </a:extLst>
          </p:cNvPr>
          <p:cNvSpPr/>
          <p:nvPr/>
        </p:nvSpPr>
        <p:spPr>
          <a:xfrm>
            <a:off x="7103588" y="1576075"/>
            <a:ext cx="4120389" cy="1913133"/>
          </a:xfrm>
          <a:prstGeom prst="roundRect">
            <a:avLst>
              <a:gd name="adj" fmla="val 0"/>
            </a:avLst>
          </a:prstGeom>
          <a:solidFill>
            <a:srgbClr val="C00000">
              <a:alpha val="3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a:noFill/>
                <a:latin typeface="Arial" panose="020B0604020202020204" pitchFamily="34" charset="0"/>
                <a:cs typeface="Arial" panose="020B0604020202020204" pitchFamily="34" charset="0"/>
              </a:rPr>
              <a:t>The evidence base from CNN will provide opportunities for national bodies to learn and test new </a:t>
            </a:r>
            <a:r>
              <a:rPr lang="en-GB" sz="2400" b="1" err="1">
                <a:noFill/>
                <a:latin typeface="Arial" panose="020B0604020202020204" pitchFamily="34" charset="0"/>
                <a:cs typeface="Arial" panose="020B0604020202020204" pitchFamily="34" charset="0"/>
              </a:rPr>
              <a:t>intervnetions</a:t>
            </a:r>
            <a:r>
              <a:rPr lang="en-GB" sz="2400" b="1">
                <a:noFill/>
                <a:latin typeface="Arial" panose="020B0604020202020204" pitchFamily="34" charset="0"/>
                <a:cs typeface="Arial" panose="020B0604020202020204" pitchFamily="34" charset="0"/>
              </a:rPr>
              <a:t> at scale</a:t>
            </a:r>
          </a:p>
        </p:txBody>
      </p:sp>
      <p:sp>
        <p:nvSpPr>
          <p:cNvPr id="18" name="Rounded Rectangle 17">
            <a:extLst>
              <a:ext uri="{FF2B5EF4-FFF2-40B4-BE49-F238E27FC236}">
                <a16:creationId xmlns:a16="http://schemas.microsoft.com/office/drawing/2014/main" id="{8D416ABB-8B4D-5AA0-C4D0-67577F16316B}"/>
              </a:ext>
            </a:extLst>
          </p:cNvPr>
          <p:cNvSpPr/>
          <p:nvPr/>
        </p:nvSpPr>
        <p:spPr>
          <a:xfrm>
            <a:off x="1151196" y="3751783"/>
            <a:ext cx="10378911" cy="1108666"/>
          </a:xfrm>
          <a:prstGeom prst="roundRect">
            <a:avLst>
              <a:gd name="adj" fmla="val 0"/>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a:highlight>
                  <a:srgbClr val="C00000"/>
                </a:highlight>
                <a:latin typeface="Arial" panose="020B0604020202020204" pitchFamily="34" charset="0"/>
                <a:cs typeface="Arial" panose="020B0604020202020204" pitchFamily="34" charset="0"/>
              </a:rPr>
              <a:t>Year 2 Goal for Cross-Departmental collaboration: </a:t>
            </a:r>
          </a:p>
          <a:p>
            <a:pPr algn="ctr"/>
            <a:r>
              <a:rPr lang="en-GB" sz="2400" b="1">
                <a:solidFill>
                  <a:srgbClr val="FFFFFF"/>
                </a:solidFill>
                <a:latin typeface="Arial" panose="020B0604020202020204"/>
              </a:rPr>
              <a:t>a</a:t>
            </a:r>
            <a:r>
              <a:rPr kumimoji="0" lang="en-GB" sz="2400" b="1" i="0" u="none" strike="noStrike" kern="1200" cap="none" spc="0" normalizeH="0" baseline="0" noProof="0">
                <a:ln>
                  <a:noFill/>
                </a:ln>
                <a:solidFill>
                  <a:srgbClr val="FFFFFF"/>
                </a:solidFill>
                <a:effectLst/>
                <a:uLnTx/>
                <a:uFillTx/>
                <a:latin typeface="Arial" panose="020B0604020202020204"/>
                <a:ea typeface="+mn-ea"/>
                <a:cs typeface="+mn-cs"/>
              </a:rPr>
              <a:t> sustainable national approach tailored to coastal areas</a:t>
            </a:r>
          </a:p>
        </p:txBody>
      </p:sp>
      <p:pic>
        <p:nvPicPr>
          <p:cNvPr id="5122" name="Picture 2" descr="News – LGA Coastal SIG">
            <a:extLst>
              <a:ext uri="{FF2B5EF4-FFF2-40B4-BE49-F238E27FC236}">
                <a16:creationId xmlns:a16="http://schemas.microsoft.com/office/drawing/2014/main" id="{562D2CA8-10DA-B6F7-FB79-3A1A38CFD5C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42355" y="4966790"/>
            <a:ext cx="2720502" cy="1465334"/>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Inside Universal Credit IT – analysis of document the DWP didn't want  published | Campaign4Change">
            <a:extLst>
              <a:ext uri="{FF2B5EF4-FFF2-40B4-BE49-F238E27FC236}">
                <a16:creationId xmlns:a16="http://schemas.microsoft.com/office/drawing/2014/main" id="{42CF1F33-270D-391A-D414-2931C0B09395}"/>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1727" t="17289" r="-1727" b="4636"/>
          <a:stretch/>
        </p:blipFill>
        <p:spPr bwMode="auto">
          <a:xfrm>
            <a:off x="4752300" y="5074912"/>
            <a:ext cx="1569621" cy="1225477"/>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Department of Health and Social Care case study — Studio Dhesi">
            <a:extLst>
              <a:ext uri="{FF2B5EF4-FFF2-40B4-BE49-F238E27FC236}">
                <a16:creationId xmlns:a16="http://schemas.microsoft.com/office/drawing/2014/main" id="{526A7628-EFA3-B91E-C979-9E8F8A05F74D}"/>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8400649" y="5083816"/>
            <a:ext cx="1688752" cy="1195522"/>
          </a:xfrm>
          <a:prstGeom prst="rect">
            <a:avLst/>
          </a:prstGeom>
          <a:noFill/>
          <a:extLst>
            <a:ext uri="{909E8E84-426E-40DD-AFC4-6F175D3DCCD1}">
              <a14:hiddenFill xmlns:a14="http://schemas.microsoft.com/office/drawing/2010/main">
                <a:solidFill>
                  <a:srgbClr val="FFFFFF"/>
                </a:solidFill>
              </a14:hiddenFill>
            </a:ext>
          </a:extLst>
        </p:spPr>
      </p:pic>
      <p:pic>
        <p:nvPicPr>
          <p:cNvPr id="5136" name="Picture 16" descr="UK Department for Transport caught inadvertently serving pornographic  content to site visitors | The Daily Swig">
            <a:extLst>
              <a:ext uri="{FF2B5EF4-FFF2-40B4-BE49-F238E27FC236}">
                <a16:creationId xmlns:a16="http://schemas.microsoft.com/office/drawing/2014/main" id="{4ABA357C-DBF1-8CB5-E4A4-C176C6A379D2}"/>
              </a:ext>
            </a:extLst>
          </p:cNvPr>
          <p:cNvPicPr>
            <a:picLocks noChangeAspect="1" noChangeArrowheads="1"/>
          </p:cNvPicPr>
          <p:nvPr/>
        </p:nvPicPr>
        <p:blipFill rotWithShape="1">
          <a:blip r:embed="rId6">
            <a:extLst>
              <a:ext uri="{28A0092B-C50C-407E-A947-70E740481C1C}">
                <a14:useLocalDpi xmlns:a14="http://schemas.microsoft.com/office/drawing/2010/main"/>
              </a:ext>
            </a:extLst>
          </a:blip>
          <a:srcRect l="27702" t="19085" r="19524" b="13233"/>
          <a:stretch/>
        </p:blipFill>
        <p:spPr bwMode="auto">
          <a:xfrm>
            <a:off x="3008355" y="5074912"/>
            <a:ext cx="1690477" cy="1214069"/>
          </a:xfrm>
          <a:prstGeom prst="rect">
            <a:avLst/>
          </a:prstGeom>
          <a:noFill/>
          <a:extLst>
            <a:ext uri="{909E8E84-426E-40DD-AFC4-6F175D3DCCD1}">
              <a14:hiddenFill xmlns:a14="http://schemas.microsoft.com/office/drawing/2010/main">
                <a:solidFill>
                  <a:srgbClr val="FFFFFF"/>
                </a:solidFill>
              </a14:hiddenFill>
            </a:ext>
          </a:extLst>
        </p:spPr>
      </p:pic>
      <p:pic>
        <p:nvPicPr>
          <p:cNvPr id="5138" name="Picture 18" descr="Department for Business &amp; Trade - Education Support">
            <a:extLst>
              <a:ext uri="{FF2B5EF4-FFF2-40B4-BE49-F238E27FC236}">
                <a16:creationId xmlns:a16="http://schemas.microsoft.com/office/drawing/2014/main" id="{CBDC1988-CBFE-A720-DA1B-6E2C9831F9C9}"/>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6375389" y="5086762"/>
            <a:ext cx="1937435" cy="1195522"/>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le 17">
            <a:extLst>
              <a:ext uri="{FF2B5EF4-FFF2-40B4-BE49-F238E27FC236}">
                <a16:creationId xmlns:a16="http://schemas.microsoft.com/office/drawing/2014/main" id="{1CFDD569-43F4-543E-FFF1-D599FF8DF78B}"/>
              </a:ext>
            </a:extLst>
          </p:cNvPr>
          <p:cNvSpPr/>
          <p:nvPr/>
        </p:nvSpPr>
        <p:spPr>
          <a:xfrm>
            <a:off x="1051088" y="1465878"/>
            <a:ext cx="4120389" cy="1957797"/>
          </a:xfrm>
          <a:prstGeom prst="roundRect">
            <a:avLst>
              <a:gd name="adj" fmla="val 0"/>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a:highlight>
                  <a:srgbClr val="C00000"/>
                </a:highlight>
                <a:latin typeface="Arial" panose="020B0604020202020204" pitchFamily="34" charset="0"/>
                <a:cs typeface="Arial" panose="020B0604020202020204" pitchFamily="34" charset="0"/>
              </a:rPr>
              <a:t>CNN has been engaging with 6 Government Departments and national agencies </a:t>
            </a:r>
          </a:p>
        </p:txBody>
      </p:sp>
      <p:sp>
        <p:nvSpPr>
          <p:cNvPr id="8" name="Rounded Rectangle 17">
            <a:extLst>
              <a:ext uri="{FF2B5EF4-FFF2-40B4-BE49-F238E27FC236}">
                <a16:creationId xmlns:a16="http://schemas.microsoft.com/office/drawing/2014/main" id="{3927AC54-AAFD-617D-36AD-3C9F17A2D6A2}"/>
              </a:ext>
            </a:extLst>
          </p:cNvPr>
          <p:cNvSpPr/>
          <p:nvPr/>
        </p:nvSpPr>
        <p:spPr>
          <a:xfrm>
            <a:off x="7007460" y="1465879"/>
            <a:ext cx="4120389" cy="1913133"/>
          </a:xfrm>
          <a:prstGeom prst="roundRect">
            <a:avLst>
              <a:gd name="adj" fmla="val 0"/>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a:highlight>
                  <a:srgbClr val="C00000"/>
                </a:highlight>
                <a:latin typeface="Arial" panose="020B0604020202020204" pitchFamily="34" charset="0"/>
                <a:cs typeface="Arial" panose="020B0604020202020204" pitchFamily="34" charset="0"/>
              </a:rPr>
              <a:t>The evidence base from CNN will provide opportunities for national bodies to learn and test new interventions at scale</a:t>
            </a:r>
          </a:p>
        </p:txBody>
      </p:sp>
      <p:pic>
        <p:nvPicPr>
          <p:cNvPr id="2" name="Image 0">
            <a:extLst>
              <a:ext uri="{FF2B5EF4-FFF2-40B4-BE49-F238E27FC236}">
                <a16:creationId xmlns:a16="http://schemas.microsoft.com/office/drawing/2014/main" id="{99FF2B2E-7E28-0652-12C6-CF45A21D7901}"/>
              </a:ext>
            </a:extLst>
          </p:cNvPr>
          <p:cNvPicPr>
            <a:picLocks noChangeAspect="1"/>
          </p:cNvPicPr>
          <p:nvPr/>
        </p:nvPicPr>
        <p:blipFill>
          <a:blip r:embed="rId8">
            <a:alphaModFix amt="20000"/>
            <a:extLst>
              <a:ext uri="{837473B0-CC2E-450A-ABE3-18F120FF3D39}">
                <a1611:picAttrSrcUrl xmlns:a1611="http://schemas.microsoft.com/office/drawing/2016/11/main" r:id="rId9"/>
              </a:ext>
            </a:extLst>
          </a:blip>
          <a:srcRect l="26290" t="15087" b="69922"/>
          <a:stretch/>
        </p:blipFill>
        <p:spPr>
          <a:xfrm>
            <a:off x="0" y="-168817"/>
            <a:ext cx="12239290" cy="1402081"/>
          </a:xfrm>
          <a:prstGeom prst="rect">
            <a:avLst/>
          </a:prstGeom>
        </p:spPr>
      </p:pic>
      <p:pic>
        <p:nvPicPr>
          <p:cNvPr id="10" name="Picture 9" descr="A black text on a white background&#10;&#10;AI-generated content may be incorrect.">
            <a:extLst>
              <a:ext uri="{FF2B5EF4-FFF2-40B4-BE49-F238E27FC236}">
                <a16:creationId xmlns:a16="http://schemas.microsoft.com/office/drawing/2014/main" id="{021DB364-E0B0-AC50-290E-1B02723A17D4}"/>
              </a:ext>
            </a:extLst>
          </p:cNvPr>
          <p:cNvPicPr>
            <a:picLocks noChangeAspect="1"/>
          </p:cNvPicPr>
          <p:nvPr/>
        </p:nvPicPr>
        <p:blipFill>
          <a:blip r:embed="rId10"/>
          <a:stretch>
            <a:fillRect/>
          </a:stretch>
        </p:blipFill>
        <p:spPr>
          <a:xfrm>
            <a:off x="10079899" y="5119815"/>
            <a:ext cx="1822802" cy="1195522"/>
          </a:xfrm>
          <a:prstGeom prst="rect">
            <a:avLst/>
          </a:prstGeom>
        </p:spPr>
      </p:pic>
      <p:sp>
        <p:nvSpPr>
          <p:cNvPr id="5" name="Rectangle 4">
            <a:extLst>
              <a:ext uri="{FF2B5EF4-FFF2-40B4-BE49-F238E27FC236}">
                <a16:creationId xmlns:a16="http://schemas.microsoft.com/office/drawing/2014/main" id="{9A8E2AD0-38A7-2C30-4A11-DCBB1CD9CF86}"/>
              </a:ext>
            </a:extLst>
          </p:cNvPr>
          <p:cNvSpPr/>
          <p:nvPr/>
        </p:nvSpPr>
        <p:spPr>
          <a:xfrm>
            <a:off x="685821" y="384057"/>
            <a:ext cx="6442566" cy="705355"/>
          </a:xfrm>
          <a:prstGeom prst="rect">
            <a:avLst/>
          </a:prstGeom>
          <a:solidFill>
            <a:srgbClr val="A20000"/>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108000" rtlCol="0" anchor="ctr"/>
          <a:lstStyle/>
          <a:p>
            <a:pPr marL="0" indent="0">
              <a:buNone/>
            </a:pPr>
            <a:endParaRPr lang="en-GB" sz="2800">
              <a:solidFill>
                <a:schemeClr val="bg1"/>
              </a:solidFill>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F20C957D-8D8A-F123-8178-3E7CBA3DF8CC}"/>
              </a:ext>
            </a:extLst>
          </p:cNvPr>
          <p:cNvSpPr/>
          <p:nvPr/>
        </p:nvSpPr>
        <p:spPr>
          <a:xfrm>
            <a:off x="561624" y="279157"/>
            <a:ext cx="6442566" cy="705355"/>
          </a:xfrm>
          <a:prstGeom prst="rect">
            <a:avLst/>
          </a:prstGeom>
          <a:solidFill>
            <a:srgbClr val="0B3249"/>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108000" rtlCol="0" anchor="ctr"/>
          <a:lstStyle/>
          <a:p>
            <a:pPr marL="0" indent="0">
              <a:buNone/>
            </a:pPr>
            <a:r>
              <a:rPr lang="en-GB" sz="2800" b="1">
                <a:solidFill>
                  <a:schemeClr val="bg1"/>
                </a:solidFill>
                <a:latin typeface="Arial" panose="020B0604020202020204" pitchFamily="34" charset="0"/>
                <a:cs typeface="Arial" panose="020B0604020202020204" pitchFamily="34" charset="0"/>
              </a:rPr>
              <a:t>Cross-Departmental Collaboration </a:t>
            </a:r>
            <a:endParaRPr lang="en-GB" sz="28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338579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ACC399-7B63-4EDD-2BB4-163105CA881C}"/>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A6C4B0BB-179F-E830-97D9-B39F88D48EA0}"/>
              </a:ext>
            </a:extLst>
          </p:cNvPr>
          <p:cNvSpPr/>
          <p:nvPr/>
        </p:nvSpPr>
        <p:spPr>
          <a:xfrm>
            <a:off x="0" y="1229960"/>
            <a:ext cx="12192000" cy="562804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 name="Image 0">
            <a:extLst>
              <a:ext uri="{FF2B5EF4-FFF2-40B4-BE49-F238E27FC236}">
                <a16:creationId xmlns:a16="http://schemas.microsoft.com/office/drawing/2014/main" id="{6A26C824-095B-8D9D-50FF-DB7A93E46E54}"/>
              </a:ext>
            </a:extLst>
          </p:cNvPr>
          <p:cNvPicPr>
            <a:picLocks noChangeAspect="1"/>
          </p:cNvPicPr>
          <p:nvPr/>
        </p:nvPicPr>
        <p:blipFill>
          <a:blip r:embed="rId3">
            <a:alphaModFix amt="20000"/>
            <a:extLst>
              <a:ext uri="{837473B0-CC2E-450A-ABE3-18F120FF3D39}">
                <a1611:picAttrSrcUrl xmlns:a1611="http://schemas.microsoft.com/office/drawing/2016/11/main" r:id="rId4"/>
              </a:ext>
            </a:extLst>
          </a:blip>
          <a:srcRect l="26308" t="15204" b="11348"/>
          <a:stretch/>
        </p:blipFill>
        <p:spPr>
          <a:xfrm>
            <a:off x="-1" y="-1345"/>
            <a:ext cx="12236269" cy="6859345"/>
          </a:xfrm>
          <a:prstGeom prst="rect">
            <a:avLst/>
          </a:prstGeom>
        </p:spPr>
      </p:pic>
      <p:sp>
        <p:nvSpPr>
          <p:cNvPr id="27" name="Rectangle 26">
            <a:extLst>
              <a:ext uri="{FF2B5EF4-FFF2-40B4-BE49-F238E27FC236}">
                <a16:creationId xmlns:a16="http://schemas.microsoft.com/office/drawing/2014/main" id="{15268CB2-7D53-D2C1-09F8-9D0043E98F4D}"/>
              </a:ext>
            </a:extLst>
          </p:cNvPr>
          <p:cNvSpPr/>
          <p:nvPr/>
        </p:nvSpPr>
        <p:spPr>
          <a:xfrm>
            <a:off x="1081716" y="4785388"/>
            <a:ext cx="10615151" cy="787438"/>
          </a:xfrm>
          <a:prstGeom prst="rect">
            <a:avLst/>
          </a:prstGeom>
          <a:solidFill>
            <a:srgbClr val="102735"/>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914363">
              <a:lnSpc>
                <a:spcPct val="107000"/>
              </a:lnSpc>
              <a:spcAft>
                <a:spcPts val="800"/>
              </a:spcAft>
              <a:tabLst>
                <a:tab pos="457182" algn="l"/>
              </a:tabLst>
              <a:defRPr/>
            </a:pPr>
            <a:endParaRPr lang="en-GB" sz="2000" kern="100">
              <a:solidFill>
                <a:prstClr val="white"/>
              </a:solidFill>
              <a:latin typeface="Arial" panose="020B0604020202020204" pitchFamily="34" charset="0"/>
              <a:ea typeface="Aptos" panose="020B000402020202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id="{6E58B3DE-2796-559F-BDE3-400C871712A6}"/>
              </a:ext>
            </a:extLst>
          </p:cNvPr>
          <p:cNvSpPr/>
          <p:nvPr/>
        </p:nvSpPr>
        <p:spPr>
          <a:xfrm>
            <a:off x="220652" y="1500995"/>
            <a:ext cx="613295" cy="615955"/>
          </a:xfrm>
          <a:prstGeom prst="rect">
            <a:avLst/>
          </a:prstGeom>
          <a:solidFill>
            <a:srgbClr val="102635"/>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400" b="1">
                <a:noFill/>
                <a:latin typeface="Arial" panose="020B0604020202020204" pitchFamily="34" charset="0"/>
                <a:cs typeface="Arial" panose="020B0604020202020204" pitchFamily="34" charset="0"/>
              </a:rPr>
              <a:t>1</a:t>
            </a:r>
          </a:p>
        </p:txBody>
      </p:sp>
      <p:sp>
        <p:nvSpPr>
          <p:cNvPr id="19" name="Rectangle 18">
            <a:extLst>
              <a:ext uri="{FF2B5EF4-FFF2-40B4-BE49-F238E27FC236}">
                <a16:creationId xmlns:a16="http://schemas.microsoft.com/office/drawing/2014/main" id="{55BA4F03-81E6-BBE6-61A6-C6612B756507}"/>
              </a:ext>
            </a:extLst>
          </p:cNvPr>
          <p:cNvSpPr/>
          <p:nvPr/>
        </p:nvSpPr>
        <p:spPr>
          <a:xfrm>
            <a:off x="219019" y="2581956"/>
            <a:ext cx="613295" cy="615955"/>
          </a:xfrm>
          <a:prstGeom prst="rect">
            <a:avLst/>
          </a:prstGeom>
          <a:solidFill>
            <a:srgbClr val="102635"/>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400" b="1">
                <a:noFill/>
                <a:latin typeface="Arial" panose="020B0604020202020204" pitchFamily="34" charset="0"/>
                <a:cs typeface="Arial" panose="020B0604020202020204" pitchFamily="34" charset="0"/>
              </a:rPr>
              <a:t>2</a:t>
            </a:r>
          </a:p>
        </p:txBody>
      </p:sp>
      <p:sp>
        <p:nvSpPr>
          <p:cNvPr id="20" name="Rectangle 19">
            <a:extLst>
              <a:ext uri="{FF2B5EF4-FFF2-40B4-BE49-F238E27FC236}">
                <a16:creationId xmlns:a16="http://schemas.microsoft.com/office/drawing/2014/main" id="{F646A6F4-5103-D503-B317-36411AB6A11D}"/>
              </a:ext>
            </a:extLst>
          </p:cNvPr>
          <p:cNvSpPr/>
          <p:nvPr/>
        </p:nvSpPr>
        <p:spPr>
          <a:xfrm>
            <a:off x="183244" y="3633166"/>
            <a:ext cx="613295" cy="615955"/>
          </a:xfrm>
          <a:prstGeom prst="rect">
            <a:avLst/>
          </a:prstGeom>
          <a:solidFill>
            <a:srgbClr val="102635"/>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400" b="1">
                <a:noFill/>
                <a:latin typeface="Arial" panose="020B0604020202020204" pitchFamily="34" charset="0"/>
                <a:cs typeface="Arial" panose="020B0604020202020204" pitchFamily="34" charset="0"/>
              </a:rPr>
              <a:t>3</a:t>
            </a:r>
          </a:p>
        </p:txBody>
      </p:sp>
      <p:sp>
        <p:nvSpPr>
          <p:cNvPr id="21" name="Rectangle 20">
            <a:extLst>
              <a:ext uri="{FF2B5EF4-FFF2-40B4-BE49-F238E27FC236}">
                <a16:creationId xmlns:a16="http://schemas.microsoft.com/office/drawing/2014/main" id="{F8931814-023B-6F94-77D2-387807AD1533}"/>
              </a:ext>
            </a:extLst>
          </p:cNvPr>
          <p:cNvSpPr/>
          <p:nvPr/>
        </p:nvSpPr>
        <p:spPr>
          <a:xfrm>
            <a:off x="172879" y="4754600"/>
            <a:ext cx="613295" cy="615955"/>
          </a:xfrm>
          <a:prstGeom prst="rect">
            <a:avLst/>
          </a:prstGeom>
          <a:solidFill>
            <a:srgbClr val="102635"/>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400" b="1">
                <a:noFill/>
                <a:latin typeface="Arial" panose="020B0604020202020204" pitchFamily="34" charset="0"/>
                <a:cs typeface="Arial" panose="020B0604020202020204" pitchFamily="34" charset="0"/>
              </a:rPr>
              <a:t>4</a:t>
            </a:r>
          </a:p>
        </p:txBody>
      </p:sp>
      <p:sp>
        <p:nvSpPr>
          <p:cNvPr id="10" name="Text 0">
            <a:extLst>
              <a:ext uri="{FF2B5EF4-FFF2-40B4-BE49-F238E27FC236}">
                <a16:creationId xmlns:a16="http://schemas.microsoft.com/office/drawing/2014/main" id="{D2A3DAA3-3CC2-6443-7A7F-C17238379C56}"/>
              </a:ext>
            </a:extLst>
          </p:cNvPr>
          <p:cNvSpPr/>
          <p:nvPr/>
        </p:nvSpPr>
        <p:spPr>
          <a:xfrm>
            <a:off x="0" y="-1344"/>
            <a:ext cx="12192000" cy="1231304"/>
          </a:xfrm>
          <a:prstGeom prst="rect">
            <a:avLst/>
          </a:prstGeom>
          <a:solidFill>
            <a:srgbClr val="0B3249"/>
          </a:solidFill>
          <a:ln w="31750">
            <a:solidFill>
              <a:schemeClr val="bg1"/>
            </a:solidFill>
          </a:ln>
        </p:spPr>
        <p:txBody>
          <a:bodyPr wrap="square" lIns="648000" tIns="0" rIns="0" bIns="0" rtlCol="0" anchor="ctr" anchorCtr="0"/>
          <a:lstStyle/>
          <a:p>
            <a:pPr defTabSz="761970">
              <a:lnSpc>
                <a:spcPts val="4625"/>
              </a:lnSpc>
            </a:pPr>
            <a:endParaRPr lang="en-US" sz="3200">
              <a:solidFill>
                <a:prstClr val="black"/>
              </a:solidFill>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7B50AFD1-95DB-B541-2E4B-5F706AFCC26D}"/>
              </a:ext>
            </a:extLst>
          </p:cNvPr>
          <p:cNvSpPr/>
          <p:nvPr/>
        </p:nvSpPr>
        <p:spPr>
          <a:xfrm>
            <a:off x="479527" y="335765"/>
            <a:ext cx="8232698" cy="723504"/>
          </a:xfrm>
          <a:prstGeom prst="rect">
            <a:avLst/>
          </a:prstGeom>
          <a:solidFill>
            <a:srgbClr val="1D263E"/>
          </a:solidFill>
          <a:ln w="317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defTabSz="761970"/>
            <a:endParaRPr lang="en-GB" sz="1667">
              <a:solidFill>
                <a:prstClr val="white"/>
              </a:solidFill>
              <a:latin typeface="Calibri" panose="020F0502020204030204"/>
            </a:endParaRPr>
          </a:p>
        </p:txBody>
      </p:sp>
      <p:sp>
        <p:nvSpPr>
          <p:cNvPr id="17" name="Rectangle 16">
            <a:extLst>
              <a:ext uri="{FF2B5EF4-FFF2-40B4-BE49-F238E27FC236}">
                <a16:creationId xmlns:a16="http://schemas.microsoft.com/office/drawing/2014/main" id="{0D44DC2F-C4FB-63E6-4985-0F7110195A28}"/>
              </a:ext>
            </a:extLst>
          </p:cNvPr>
          <p:cNvSpPr/>
          <p:nvPr/>
        </p:nvSpPr>
        <p:spPr>
          <a:xfrm>
            <a:off x="355703" y="211941"/>
            <a:ext cx="8232698" cy="723504"/>
          </a:xfrm>
          <a:prstGeom prst="rect">
            <a:avLst/>
          </a:prstGeom>
          <a:solidFill>
            <a:srgbClr val="BF0100">
              <a:alpha val="98000"/>
            </a:srgbClr>
          </a:solidFill>
          <a:ln w="317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defTabSz="761970"/>
            <a:r>
              <a:rPr lang="en-GB" sz="3200" b="1">
                <a:solidFill>
                  <a:prstClr val="white"/>
                </a:solidFill>
                <a:latin typeface="Arial" panose="020B0604020202020204" pitchFamily="34" charset="0"/>
                <a:cs typeface="Arial" panose="020B0604020202020204" pitchFamily="34" charset="0"/>
              </a:rPr>
              <a:t>Where Do We Want To Be In 12 months?</a:t>
            </a:r>
          </a:p>
        </p:txBody>
      </p:sp>
      <p:sp>
        <p:nvSpPr>
          <p:cNvPr id="2" name="Rectangle 1">
            <a:extLst>
              <a:ext uri="{FF2B5EF4-FFF2-40B4-BE49-F238E27FC236}">
                <a16:creationId xmlns:a16="http://schemas.microsoft.com/office/drawing/2014/main" id="{EE2B476E-1CC7-9157-737B-28028E4CC709}"/>
              </a:ext>
            </a:extLst>
          </p:cNvPr>
          <p:cNvSpPr/>
          <p:nvPr/>
        </p:nvSpPr>
        <p:spPr>
          <a:xfrm>
            <a:off x="1074296" y="1515271"/>
            <a:ext cx="10615151" cy="787438"/>
          </a:xfrm>
          <a:prstGeom prst="rect">
            <a:avLst/>
          </a:prstGeom>
          <a:solidFill>
            <a:srgbClr val="102735"/>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108000" rtlCol="0" anchor="ctr"/>
          <a:lstStyle/>
          <a:p>
            <a:pPr defTabSz="914363">
              <a:defRPr/>
            </a:pPr>
            <a:endParaRPr lang="en-GB" sz="2000" b="1" i="1">
              <a:solidFill>
                <a:prstClr val="white"/>
              </a:solidFill>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12EABF06-9710-B8CA-A2EE-91D274E3B94B}"/>
              </a:ext>
            </a:extLst>
          </p:cNvPr>
          <p:cNvSpPr/>
          <p:nvPr/>
        </p:nvSpPr>
        <p:spPr>
          <a:xfrm>
            <a:off x="1074296" y="2597224"/>
            <a:ext cx="10615151" cy="787438"/>
          </a:xfrm>
          <a:prstGeom prst="rect">
            <a:avLst/>
          </a:prstGeom>
          <a:solidFill>
            <a:srgbClr val="102735"/>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914363">
              <a:defRPr/>
            </a:pPr>
            <a:endParaRPr lang="en-GB" sz="2000" kern="100">
              <a:solidFill>
                <a:prstClr val="white"/>
              </a:solidFill>
              <a:latin typeface="Arial" panose="020B0604020202020204" pitchFamily="34" charset="0"/>
              <a:ea typeface="Aptos" panose="020B00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02F488D-D1E9-CEAA-4C89-B449E6365D54}"/>
              </a:ext>
            </a:extLst>
          </p:cNvPr>
          <p:cNvSpPr/>
          <p:nvPr/>
        </p:nvSpPr>
        <p:spPr>
          <a:xfrm>
            <a:off x="1083921" y="3652892"/>
            <a:ext cx="10615151" cy="787438"/>
          </a:xfrm>
          <a:prstGeom prst="rect">
            <a:avLst/>
          </a:prstGeom>
          <a:solidFill>
            <a:srgbClr val="102735"/>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914363">
              <a:lnSpc>
                <a:spcPct val="107000"/>
              </a:lnSpc>
              <a:spcAft>
                <a:spcPts val="800"/>
              </a:spcAft>
              <a:tabLst>
                <a:tab pos="457182" algn="l"/>
              </a:tabLst>
              <a:defRPr/>
            </a:pPr>
            <a:endParaRPr lang="en-GB" sz="2000" kern="100">
              <a:solidFill>
                <a:prstClr val="white"/>
              </a:solidFill>
              <a:latin typeface="Arial" panose="020B0604020202020204" pitchFamily="34" charset="0"/>
              <a:ea typeface="Aptos" panose="020B00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C7454CCC-EF65-8F36-E5DA-DB34822B4CF1}"/>
              </a:ext>
            </a:extLst>
          </p:cNvPr>
          <p:cNvSpPr/>
          <p:nvPr/>
        </p:nvSpPr>
        <p:spPr>
          <a:xfrm>
            <a:off x="933945" y="5776667"/>
            <a:ext cx="10615151" cy="787438"/>
          </a:xfrm>
          <a:prstGeom prst="rect">
            <a:avLst/>
          </a:prstGeom>
          <a:solidFill>
            <a:srgbClr val="102735"/>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914363">
              <a:lnSpc>
                <a:spcPct val="107000"/>
              </a:lnSpc>
              <a:spcAft>
                <a:spcPts val="800"/>
              </a:spcAft>
              <a:tabLst>
                <a:tab pos="457182" algn="l"/>
              </a:tabLst>
              <a:defRPr/>
            </a:pPr>
            <a:endParaRPr lang="en-GB" sz="2000" kern="100">
              <a:solidFill>
                <a:prstClr val="white"/>
              </a:solidFill>
              <a:latin typeface="Arial" panose="020B0604020202020204" pitchFamily="34" charset="0"/>
              <a:ea typeface="Aptos" panose="020B00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B81889DD-4D2A-97DD-CF87-3BE3C848071F}"/>
              </a:ext>
            </a:extLst>
          </p:cNvPr>
          <p:cNvSpPr/>
          <p:nvPr/>
        </p:nvSpPr>
        <p:spPr>
          <a:xfrm>
            <a:off x="933945" y="1385675"/>
            <a:ext cx="10615151" cy="787438"/>
          </a:xfrm>
          <a:prstGeom prst="rect">
            <a:avLst/>
          </a:prstGeom>
          <a:solidFill>
            <a:srgbClr val="BC0301"/>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108000" rtlCol="0" anchor="ctr"/>
          <a:lstStyle/>
          <a:p>
            <a:r>
              <a:rPr lang="en-GB" sz="2000" b="1">
                <a:highlight>
                  <a:srgbClr val="C00000"/>
                </a:highlight>
                <a:latin typeface="Arial" panose="020B0604020202020204" pitchFamily="34" charset="0"/>
                <a:cs typeface="Arial" panose="020B0604020202020204" pitchFamily="34" charset="0"/>
              </a:rPr>
              <a:t>Activating each of the existing 4 interventions – service transformation, employment, career pathways and prevention</a:t>
            </a:r>
          </a:p>
        </p:txBody>
      </p:sp>
      <p:sp>
        <p:nvSpPr>
          <p:cNvPr id="8" name="Rectangle 7">
            <a:extLst>
              <a:ext uri="{FF2B5EF4-FFF2-40B4-BE49-F238E27FC236}">
                <a16:creationId xmlns:a16="http://schemas.microsoft.com/office/drawing/2014/main" id="{E31C32EC-46AB-0D79-88D2-9627ECD9B7BF}"/>
              </a:ext>
            </a:extLst>
          </p:cNvPr>
          <p:cNvSpPr/>
          <p:nvPr/>
        </p:nvSpPr>
        <p:spPr>
          <a:xfrm>
            <a:off x="933945" y="2467628"/>
            <a:ext cx="10615151" cy="787438"/>
          </a:xfrm>
          <a:prstGeom prst="rect">
            <a:avLst/>
          </a:prstGeom>
          <a:solidFill>
            <a:srgbClr val="BC0301"/>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914363">
              <a:defRPr/>
            </a:pPr>
            <a:r>
              <a:rPr lang="en-GB" sz="2000" b="1">
                <a:highlight>
                  <a:srgbClr val="C00000"/>
                </a:highlight>
                <a:latin typeface="Arial" panose="020B0604020202020204" pitchFamily="34" charset="0"/>
                <a:cs typeface="Arial" panose="020B0604020202020204" pitchFamily="34" charset="0"/>
              </a:rPr>
              <a:t>Developing early-stage programmes around housing, care tech and talent attraction</a:t>
            </a:r>
          </a:p>
        </p:txBody>
      </p:sp>
      <p:sp>
        <p:nvSpPr>
          <p:cNvPr id="9" name="Rectangle 8">
            <a:extLst>
              <a:ext uri="{FF2B5EF4-FFF2-40B4-BE49-F238E27FC236}">
                <a16:creationId xmlns:a16="http://schemas.microsoft.com/office/drawing/2014/main" id="{01B2DDBE-FE01-AB1B-6D8F-E33601DB4DC9}"/>
              </a:ext>
            </a:extLst>
          </p:cNvPr>
          <p:cNvSpPr/>
          <p:nvPr/>
        </p:nvSpPr>
        <p:spPr>
          <a:xfrm>
            <a:off x="933945" y="3523296"/>
            <a:ext cx="10615151" cy="787438"/>
          </a:xfrm>
          <a:prstGeom prst="rect">
            <a:avLst/>
          </a:prstGeom>
          <a:solidFill>
            <a:srgbClr val="BC0301"/>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000" b="1">
                <a:highlight>
                  <a:srgbClr val="C00000"/>
                </a:highlight>
                <a:latin typeface="Arial" panose="020B0604020202020204" pitchFamily="34" charset="0"/>
                <a:cs typeface="Arial" panose="020B0604020202020204" pitchFamily="34" charset="0"/>
              </a:rPr>
              <a:t>System wide costing for what works and ROI and a national framework for delivery</a:t>
            </a:r>
          </a:p>
        </p:txBody>
      </p:sp>
      <p:sp>
        <p:nvSpPr>
          <p:cNvPr id="11" name="Rectangle 10">
            <a:extLst>
              <a:ext uri="{FF2B5EF4-FFF2-40B4-BE49-F238E27FC236}">
                <a16:creationId xmlns:a16="http://schemas.microsoft.com/office/drawing/2014/main" id="{FE7EDB4B-48AB-681D-B063-C9CCF974109F}"/>
              </a:ext>
            </a:extLst>
          </p:cNvPr>
          <p:cNvSpPr/>
          <p:nvPr/>
        </p:nvSpPr>
        <p:spPr>
          <a:xfrm>
            <a:off x="933945" y="4645709"/>
            <a:ext cx="10615151" cy="787438"/>
          </a:xfrm>
          <a:prstGeom prst="rect">
            <a:avLst/>
          </a:prstGeom>
          <a:solidFill>
            <a:srgbClr val="BC0301"/>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914363">
              <a:lnSpc>
                <a:spcPct val="107000"/>
              </a:lnSpc>
              <a:spcAft>
                <a:spcPts val="800"/>
              </a:spcAft>
              <a:tabLst>
                <a:tab pos="457182" algn="l"/>
              </a:tabLst>
              <a:defRPr/>
            </a:pPr>
            <a:r>
              <a:rPr lang="en-GB" sz="2000" b="1" kern="100" dirty="0">
                <a:solidFill>
                  <a:prstClr val="white"/>
                </a:solidFill>
                <a:latin typeface="Arial" panose="020B0604020202020204" pitchFamily="34" charset="0"/>
                <a:ea typeface="Aptos" panose="020B0004020202020204" pitchFamily="34" charset="0"/>
                <a:cs typeface="Arial" panose="020B0604020202020204" pitchFamily="34" charset="0"/>
              </a:rPr>
              <a:t>Active employers including industry in each CNN location making a positive impact via a shared investment framework</a:t>
            </a:r>
          </a:p>
        </p:txBody>
      </p:sp>
      <p:sp>
        <p:nvSpPr>
          <p:cNvPr id="12" name="Rectangle 11">
            <a:extLst>
              <a:ext uri="{FF2B5EF4-FFF2-40B4-BE49-F238E27FC236}">
                <a16:creationId xmlns:a16="http://schemas.microsoft.com/office/drawing/2014/main" id="{FACEA460-95D2-8D57-0E59-765FE4025166}"/>
              </a:ext>
            </a:extLst>
          </p:cNvPr>
          <p:cNvSpPr/>
          <p:nvPr/>
        </p:nvSpPr>
        <p:spPr>
          <a:xfrm>
            <a:off x="120654" y="1391125"/>
            <a:ext cx="613295" cy="615955"/>
          </a:xfrm>
          <a:prstGeom prst="rect">
            <a:avLst/>
          </a:prstGeom>
          <a:solidFill>
            <a:srgbClr val="C0000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400" b="1">
                <a:latin typeface="Arial" panose="020B0604020202020204" pitchFamily="34" charset="0"/>
                <a:cs typeface="Arial" panose="020B0604020202020204" pitchFamily="34" charset="0"/>
              </a:rPr>
              <a:t>1</a:t>
            </a:r>
          </a:p>
        </p:txBody>
      </p:sp>
      <p:sp>
        <p:nvSpPr>
          <p:cNvPr id="13" name="Rectangle 12">
            <a:extLst>
              <a:ext uri="{FF2B5EF4-FFF2-40B4-BE49-F238E27FC236}">
                <a16:creationId xmlns:a16="http://schemas.microsoft.com/office/drawing/2014/main" id="{FCBE56F5-B105-1082-AA3C-CF3757F85D3C}"/>
              </a:ext>
            </a:extLst>
          </p:cNvPr>
          <p:cNvSpPr/>
          <p:nvPr/>
        </p:nvSpPr>
        <p:spPr>
          <a:xfrm>
            <a:off x="119021" y="2472086"/>
            <a:ext cx="613295" cy="615955"/>
          </a:xfrm>
          <a:prstGeom prst="rect">
            <a:avLst/>
          </a:prstGeom>
          <a:solidFill>
            <a:srgbClr val="C0000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400" b="1">
                <a:latin typeface="Arial" panose="020B0604020202020204" pitchFamily="34" charset="0"/>
                <a:cs typeface="Arial" panose="020B0604020202020204" pitchFamily="34" charset="0"/>
              </a:rPr>
              <a:t>2</a:t>
            </a:r>
          </a:p>
        </p:txBody>
      </p:sp>
      <p:sp>
        <p:nvSpPr>
          <p:cNvPr id="14" name="Rectangle 13">
            <a:extLst>
              <a:ext uri="{FF2B5EF4-FFF2-40B4-BE49-F238E27FC236}">
                <a16:creationId xmlns:a16="http://schemas.microsoft.com/office/drawing/2014/main" id="{C91B16DB-CEDD-52DF-CD40-CED1517F3B17}"/>
              </a:ext>
            </a:extLst>
          </p:cNvPr>
          <p:cNvSpPr/>
          <p:nvPr/>
        </p:nvSpPr>
        <p:spPr>
          <a:xfrm>
            <a:off x="83246" y="3523296"/>
            <a:ext cx="613295" cy="615955"/>
          </a:xfrm>
          <a:prstGeom prst="rect">
            <a:avLst/>
          </a:prstGeom>
          <a:solidFill>
            <a:srgbClr val="C0000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400" b="1">
                <a:latin typeface="Arial" panose="020B0604020202020204" pitchFamily="34" charset="0"/>
                <a:cs typeface="Arial" panose="020B0604020202020204" pitchFamily="34" charset="0"/>
              </a:rPr>
              <a:t>3</a:t>
            </a:r>
          </a:p>
        </p:txBody>
      </p:sp>
      <p:sp>
        <p:nvSpPr>
          <p:cNvPr id="16" name="Rectangle 15">
            <a:extLst>
              <a:ext uri="{FF2B5EF4-FFF2-40B4-BE49-F238E27FC236}">
                <a16:creationId xmlns:a16="http://schemas.microsoft.com/office/drawing/2014/main" id="{5B863437-6CE2-4A6A-1AAF-BE7439FE1366}"/>
              </a:ext>
            </a:extLst>
          </p:cNvPr>
          <p:cNvSpPr/>
          <p:nvPr/>
        </p:nvSpPr>
        <p:spPr>
          <a:xfrm>
            <a:off x="72881" y="4644730"/>
            <a:ext cx="613295" cy="615955"/>
          </a:xfrm>
          <a:prstGeom prst="rect">
            <a:avLst/>
          </a:prstGeom>
          <a:solidFill>
            <a:srgbClr val="C0000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400" b="1">
                <a:latin typeface="Arial" panose="020B0604020202020204" pitchFamily="34" charset="0"/>
                <a:cs typeface="Arial" panose="020B0604020202020204" pitchFamily="34" charset="0"/>
              </a:rPr>
              <a:t>4</a:t>
            </a:r>
          </a:p>
        </p:txBody>
      </p:sp>
      <p:sp>
        <p:nvSpPr>
          <p:cNvPr id="23" name="Rectangle 22">
            <a:extLst>
              <a:ext uri="{FF2B5EF4-FFF2-40B4-BE49-F238E27FC236}">
                <a16:creationId xmlns:a16="http://schemas.microsoft.com/office/drawing/2014/main" id="{ED633993-B999-341B-894F-5CEF768CA7AE}"/>
              </a:ext>
            </a:extLst>
          </p:cNvPr>
          <p:cNvSpPr/>
          <p:nvPr/>
        </p:nvSpPr>
        <p:spPr>
          <a:xfrm>
            <a:off x="183244" y="5886537"/>
            <a:ext cx="613295" cy="615955"/>
          </a:xfrm>
          <a:prstGeom prst="rect">
            <a:avLst/>
          </a:prstGeom>
          <a:solidFill>
            <a:srgbClr val="102635"/>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400" b="1">
                <a:noFill/>
                <a:latin typeface="Arial" panose="020B0604020202020204" pitchFamily="34" charset="0"/>
                <a:cs typeface="Arial" panose="020B0604020202020204" pitchFamily="34" charset="0"/>
              </a:rPr>
              <a:t>4</a:t>
            </a:r>
          </a:p>
        </p:txBody>
      </p:sp>
      <p:sp>
        <p:nvSpPr>
          <p:cNvPr id="24" name="Rectangle 23">
            <a:extLst>
              <a:ext uri="{FF2B5EF4-FFF2-40B4-BE49-F238E27FC236}">
                <a16:creationId xmlns:a16="http://schemas.microsoft.com/office/drawing/2014/main" id="{4541C134-F2CA-A4A8-9F37-C88CD2350BF0}"/>
              </a:ext>
            </a:extLst>
          </p:cNvPr>
          <p:cNvSpPr/>
          <p:nvPr/>
        </p:nvSpPr>
        <p:spPr>
          <a:xfrm>
            <a:off x="1086345" y="5929067"/>
            <a:ext cx="10615151" cy="787438"/>
          </a:xfrm>
          <a:prstGeom prst="rect">
            <a:avLst/>
          </a:prstGeom>
          <a:solidFill>
            <a:srgbClr val="102735"/>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914363">
              <a:lnSpc>
                <a:spcPct val="107000"/>
              </a:lnSpc>
              <a:spcAft>
                <a:spcPts val="800"/>
              </a:spcAft>
              <a:tabLst>
                <a:tab pos="457182" algn="l"/>
              </a:tabLst>
              <a:defRPr/>
            </a:pPr>
            <a:endParaRPr lang="en-GB" sz="2000" kern="100">
              <a:solidFill>
                <a:prstClr val="white"/>
              </a:solidFill>
              <a:latin typeface="Arial" panose="020B0604020202020204" pitchFamily="34" charset="0"/>
              <a:ea typeface="Aptos" panose="020B0004020202020204" pitchFamily="34" charset="0"/>
              <a:cs typeface="Arial" panose="020B0604020202020204" pitchFamily="34" charset="0"/>
            </a:endParaRPr>
          </a:p>
        </p:txBody>
      </p:sp>
      <p:sp>
        <p:nvSpPr>
          <p:cNvPr id="25" name="Rectangle 24">
            <a:extLst>
              <a:ext uri="{FF2B5EF4-FFF2-40B4-BE49-F238E27FC236}">
                <a16:creationId xmlns:a16="http://schemas.microsoft.com/office/drawing/2014/main" id="{94E11DA3-A418-11D2-0DBE-5FD887CAE55F}"/>
              </a:ext>
            </a:extLst>
          </p:cNvPr>
          <p:cNvSpPr/>
          <p:nvPr/>
        </p:nvSpPr>
        <p:spPr>
          <a:xfrm>
            <a:off x="945994" y="5799471"/>
            <a:ext cx="10615151" cy="787438"/>
          </a:xfrm>
          <a:prstGeom prst="rect">
            <a:avLst/>
          </a:prstGeom>
          <a:solidFill>
            <a:srgbClr val="BC0301"/>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914363">
              <a:lnSpc>
                <a:spcPct val="107000"/>
              </a:lnSpc>
              <a:spcAft>
                <a:spcPts val="800"/>
              </a:spcAft>
              <a:tabLst>
                <a:tab pos="457182" algn="l"/>
              </a:tabLst>
              <a:defRPr/>
            </a:pPr>
            <a:r>
              <a:rPr lang="en-GB" sz="2000" b="1" kern="100">
                <a:solidFill>
                  <a:prstClr val="white"/>
                </a:solidFill>
                <a:latin typeface="Arial" panose="020B0604020202020204" pitchFamily="34" charset="0"/>
                <a:ea typeface="Aptos" panose="020B0004020202020204" pitchFamily="34" charset="0"/>
                <a:cs typeface="Arial" panose="020B0604020202020204" pitchFamily="34" charset="0"/>
              </a:rPr>
              <a:t>Expansion from 6 to 15 priority coastal communities with all 16 ICBs involved</a:t>
            </a:r>
          </a:p>
        </p:txBody>
      </p:sp>
      <p:sp>
        <p:nvSpPr>
          <p:cNvPr id="26" name="Rectangle 25">
            <a:extLst>
              <a:ext uri="{FF2B5EF4-FFF2-40B4-BE49-F238E27FC236}">
                <a16:creationId xmlns:a16="http://schemas.microsoft.com/office/drawing/2014/main" id="{815EF73E-300B-CBB2-5CEB-A809968F772A}"/>
              </a:ext>
            </a:extLst>
          </p:cNvPr>
          <p:cNvSpPr/>
          <p:nvPr/>
        </p:nvSpPr>
        <p:spPr>
          <a:xfrm>
            <a:off x="83246" y="5776667"/>
            <a:ext cx="613295" cy="615955"/>
          </a:xfrm>
          <a:prstGeom prst="rect">
            <a:avLst/>
          </a:prstGeom>
          <a:solidFill>
            <a:srgbClr val="C0000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400" b="1">
                <a:latin typeface="Arial" panose="020B0604020202020204" pitchFamily="34" charset="0"/>
                <a:cs typeface="Arial" panose="020B0604020202020204" pitchFamily="34" charset="0"/>
              </a:rPr>
              <a:t>5</a:t>
            </a:r>
          </a:p>
        </p:txBody>
      </p:sp>
    </p:spTree>
    <p:extLst>
      <p:ext uri="{BB962C8B-B14F-4D97-AF65-F5344CB8AC3E}">
        <p14:creationId xmlns:p14="http://schemas.microsoft.com/office/powerpoint/2010/main" val="1095421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09ED26-6B9A-E502-B097-BFC08C24C5DA}"/>
            </a:ext>
          </a:extLst>
        </p:cNvPr>
        <p:cNvGrpSpPr/>
        <p:nvPr/>
      </p:nvGrpSpPr>
      <p:grpSpPr>
        <a:xfrm>
          <a:off x="0" y="0"/>
          <a:ext cx="0" cy="0"/>
          <a:chOff x="0" y="0"/>
          <a:chExt cx="0" cy="0"/>
        </a:xfrm>
      </p:grpSpPr>
      <p:sp>
        <p:nvSpPr>
          <p:cNvPr id="2" name="Shape 2">
            <a:extLst>
              <a:ext uri="{FF2B5EF4-FFF2-40B4-BE49-F238E27FC236}">
                <a16:creationId xmlns:a16="http://schemas.microsoft.com/office/drawing/2014/main" id="{5509161A-7A65-863B-180A-0E96BE332E4B}"/>
              </a:ext>
            </a:extLst>
          </p:cNvPr>
          <p:cNvSpPr/>
          <p:nvPr/>
        </p:nvSpPr>
        <p:spPr>
          <a:xfrm>
            <a:off x="675123" y="2704128"/>
            <a:ext cx="3377025" cy="2342277"/>
          </a:xfrm>
          <a:prstGeom prst="roundRect">
            <a:avLst>
              <a:gd name="adj" fmla="val 15001"/>
            </a:avLst>
          </a:prstGeom>
          <a:solidFill>
            <a:srgbClr val="6C2D2F"/>
          </a:solidFill>
          <a:ln/>
        </p:spPr>
        <p:txBody>
          <a:bodyPr/>
          <a:lstStyle/>
          <a:p>
            <a:endParaRPr lang="en-GB" sz="1500">
              <a:latin typeface="Arial" panose="020B0604020202020204" pitchFamily="34" charset="0"/>
              <a:cs typeface="Arial" panose="020B0604020202020204" pitchFamily="34" charset="0"/>
            </a:endParaRPr>
          </a:p>
        </p:txBody>
      </p:sp>
      <p:sp>
        <p:nvSpPr>
          <p:cNvPr id="13" name="Shape 5">
            <a:extLst>
              <a:ext uri="{FF2B5EF4-FFF2-40B4-BE49-F238E27FC236}">
                <a16:creationId xmlns:a16="http://schemas.microsoft.com/office/drawing/2014/main" id="{2BC2C65D-837E-F43D-9AC0-F21CD544331E}"/>
              </a:ext>
            </a:extLst>
          </p:cNvPr>
          <p:cNvSpPr/>
          <p:nvPr/>
        </p:nvSpPr>
        <p:spPr>
          <a:xfrm>
            <a:off x="4466692" y="2704128"/>
            <a:ext cx="3434060" cy="2342277"/>
          </a:xfrm>
          <a:prstGeom prst="roundRect">
            <a:avLst>
              <a:gd name="adj" fmla="val 15001"/>
            </a:avLst>
          </a:prstGeom>
          <a:solidFill>
            <a:srgbClr val="6C2D2F"/>
          </a:solidFill>
          <a:ln/>
        </p:spPr>
        <p:txBody>
          <a:bodyPr/>
          <a:lstStyle/>
          <a:p>
            <a:endParaRPr lang="en-GB" sz="1500">
              <a:latin typeface="Arial" panose="020B0604020202020204" pitchFamily="34" charset="0"/>
              <a:cs typeface="Arial" panose="020B0604020202020204" pitchFamily="34" charset="0"/>
            </a:endParaRPr>
          </a:p>
        </p:txBody>
      </p:sp>
      <p:sp>
        <p:nvSpPr>
          <p:cNvPr id="14" name="Shape 8">
            <a:extLst>
              <a:ext uri="{FF2B5EF4-FFF2-40B4-BE49-F238E27FC236}">
                <a16:creationId xmlns:a16="http://schemas.microsoft.com/office/drawing/2014/main" id="{F8749F59-42AC-F349-780E-FE3BC2E6EF95}"/>
              </a:ext>
            </a:extLst>
          </p:cNvPr>
          <p:cNvSpPr/>
          <p:nvPr/>
        </p:nvSpPr>
        <p:spPr>
          <a:xfrm>
            <a:off x="8356240" y="2701672"/>
            <a:ext cx="3434060" cy="2342277"/>
          </a:xfrm>
          <a:prstGeom prst="roundRect">
            <a:avLst>
              <a:gd name="adj" fmla="val 15001"/>
            </a:avLst>
          </a:prstGeom>
          <a:solidFill>
            <a:srgbClr val="6C2D2F"/>
          </a:solidFill>
          <a:ln/>
        </p:spPr>
        <p:txBody>
          <a:bodyPr/>
          <a:lstStyle/>
          <a:p>
            <a:endParaRPr lang="en-GB" sz="1500">
              <a:latin typeface="Arial" panose="020B0604020202020204" pitchFamily="34" charset="0"/>
              <a:cs typeface="Arial" panose="020B0604020202020204" pitchFamily="34" charset="0"/>
            </a:endParaRPr>
          </a:p>
        </p:txBody>
      </p:sp>
      <p:sp>
        <p:nvSpPr>
          <p:cNvPr id="38" name="Text 0">
            <a:extLst>
              <a:ext uri="{FF2B5EF4-FFF2-40B4-BE49-F238E27FC236}">
                <a16:creationId xmlns:a16="http://schemas.microsoft.com/office/drawing/2014/main" id="{A57A939D-DB2C-295F-8256-0BECCD3D05C5}"/>
              </a:ext>
            </a:extLst>
          </p:cNvPr>
          <p:cNvSpPr/>
          <p:nvPr/>
        </p:nvSpPr>
        <p:spPr>
          <a:xfrm>
            <a:off x="0" y="-1344"/>
            <a:ext cx="12192000" cy="1231304"/>
          </a:xfrm>
          <a:prstGeom prst="rect">
            <a:avLst/>
          </a:prstGeom>
          <a:solidFill>
            <a:srgbClr val="0F2836"/>
          </a:solidFill>
          <a:ln/>
        </p:spPr>
        <p:txBody>
          <a:bodyPr wrap="square" lIns="648000" tIns="144000" rIns="0" bIns="0" rtlCol="0" anchor="t"/>
          <a:lstStyle/>
          <a:p>
            <a:pPr marL="0" marR="0" lvl="0" indent="0" defTabSz="457200" rtl="0" eaLnBrk="1" fontAlgn="auto" latinLnBrk="0" hangingPunct="1">
              <a:lnSpc>
                <a:spcPct val="100000"/>
              </a:lnSpc>
              <a:spcBef>
                <a:spcPct val="0"/>
              </a:spcBef>
              <a:spcAft>
                <a:spcPts val="0"/>
              </a:spcAft>
              <a:buClrTx/>
              <a:buSzTx/>
              <a:buFontTx/>
              <a:buNone/>
              <a:tabLst/>
              <a:defRPr/>
            </a:pPr>
            <a:r>
              <a:rPr lang="en-GB" sz="3600" b="1" cap="none">
                <a:solidFill>
                  <a:schemeClr val="bg1"/>
                </a:solidFill>
                <a:latin typeface="Arial" panose="020B0604020202020204" pitchFamily="34" charset="0"/>
                <a:cs typeface="Arial" panose="020B0604020202020204" pitchFamily="34" charset="0"/>
              </a:rPr>
              <a:t>Making Change That Lasts – </a:t>
            </a:r>
          </a:p>
          <a:p>
            <a:pPr marL="0" marR="0" lvl="0" indent="0" defTabSz="457200" rtl="0" eaLnBrk="1" fontAlgn="auto" latinLnBrk="0" hangingPunct="1">
              <a:lnSpc>
                <a:spcPct val="100000"/>
              </a:lnSpc>
              <a:spcBef>
                <a:spcPct val="0"/>
              </a:spcBef>
              <a:spcAft>
                <a:spcPts val="0"/>
              </a:spcAft>
              <a:buClrTx/>
              <a:buSzTx/>
              <a:buFontTx/>
              <a:buNone/>
              <a:tabLst/>
              <a:defRPr/>
            </a:pPr>
            <a:r>
              <a:rPr lang="en-GB" sz="2400" cap="none">
                <a:solidFill>
                  <a:schemeClr val="bg1"/>
                </a:solidFill>
                <a:latin typeface="Arial" panose="020B0604020202020204" pitchFamily="34" charset="0"/>
                <a:cs typeface="Arial" panose="020B0604020202020204" pitchFamily="34" charset="0"/>
              </a:rPr>
              <a:t>Powered By Communities, Places and National Partners</a:t>
            </a:r>
            <a:endParaRPr kumimoji="0" lang="en-GB" sz="3600" i="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endParaRPr>
          </a:p>
        </p:txBody>
      </p:sp>
      <p:sp>
        <p:nvSpPr>
          <p:cNvPr id="33" name="Rectangle 32">
            <a:extLst>
              <a:ext uri="{FF2B5EF4-FFF2-40B4-BE49-F238E27FC236}">
                <a16:creationId xmlns:a16="http://schemas.microsoft.com/office/drawing/2014/main" id="{C2A679AC-CE36-B659-21DA-B29E48905565}"/>
              </a:ext>
            </a:extLst>
          </p:cNvPr>
          <p:cNvSpPr/>
          <p:nvPr/>
        </p:nvSpPr>
        <p:spPr>
          <a:xfrm>
            <a:off x="686828" y="1422636"/>
            <a:ext cx="7467233" cy="518067"/>
          </a:xfrm>
          <a:prstGeom prst="rect">
            <a:avLst/>
          </a:prstGeom>
          <a:solidFill>
            <a:srgbClr val="6D2D2F"/>
          </a:solidFill>
          <a:ln w="25400">
            <a:noFill/>
          </a:ln>
        </p:spPr>
        <p:style>
          <a:lnRef idx="2">
            <a:schemeClr val="accent1">
              <a:shade val="15000"/>
            </a:schemeClr>
          </a:lnRef>
          <a:fillRef idx="1">
            <a:schemeClr val="accent1"/>
          </a:fillRef>
          <a:effectRef idx="0">
            <a:schemeClr val="accent1"/>
          </a:effectRef>
          <a:fontRef idx="minor">
            <a:schemeClr val="lt1"/>
          </a:fontRef>
        </p:style>
        <p:txBody>
          <a:bodyPr lIns="108000" rtlCol="0" anchor="ctr"/>
          <a:lstStyle/>
          <a:p>
            <a:pPr marL="0" indent="0">
              <a:buNone/>
            </a:pPr>
            <a:endParaRPr lang="en-GB" sz="2800">
              <a:solidFill>
                <a:schemeClr val="bg1"/>
              </a:solidFill>
              <a:latin typeface="Arial" panose="020B0604020202020204" pitchFamily="34" charset="0"/>
              <a:cs typeface="Arial" panose="020B0604020202020204" pitchFamily="34" charset="0"/>
            </a:endParaRPr>
          </a:p>
        </p:txBody>
      </p:sp>
      <p:sp>
        <p:nvSpPr>
          <p:cNvPr id="34" name="Rectangle 33">
            <a:extLst>
              <a:ext uri="{FF2B5EF4-FFF2-40B4-BE49-F238E27FC236}">
                <a16:creationId xmlns:a16="http://schemas.microsoft.com/office/drawing/2014/main" id="{EE221E23-3D72-0A27-B7CC-F3B1A1C27AA8}"/>
              </a:ext>
            </a:extLst>
          </p:cNvPr>
          <p:cNvSpPr/>
          <p:nvPr/>
        </p:nvSpPr>
        <p:spPr>
          <a:xfrm>
            <a:off x="562631" y="1327784"/>
            <a:ext cx="7472097" cy="518067"/>
          </a:xfrm>
          <a:prstGeom prst="rect">
            <a:avLst/>
          </a:prstGeom>
          <a:solidFill>
            <a:srgbClr val="C00000"/>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108000" tIns="0" rtlCol="0" anchor="ctr"/>
          <a:lstStyle/>
          <a:p>
            <a:pPr>
              <a:lnSpc>
                <a:spcPts val="4625"/>
              </a:lnSpc>
            </a:pPr>
            <a:r>
              <a:rPr lang="en-US" sz="2800" b="1">
                <a:solidFill>
                  <a:schemeClr val="bg1"/>
                </a:solidFill>
                <a:latin typeface="Arial" panose="020B0604020202020204" pitchFamily="34" charset="0"/>
                <a:ea typeface="DM Sans Medium" pitchFamily="34" charset="-122"/>
                <a:cs typeface="Arial" panose="020B0604020202020204" pitchFamily="34" charset="0"/>
              </a:rPr>
              <a:t>Moving Forward             Ideas into Action</a:t>
            </a:r>
            <a:endParaRPr lang="en-US" sz="2800" b="1">
              <a:solidFill>
                <a:schemeClr val="bg1"/>
              </a:solidFill>
              <a:latin typeface="Arial" panose="020B0604020202020204" pitchFamily="34" charset="0"/>
              <a:cs typeface="Arial" panose="020B0604020202020204" pitchFamily="34" charset="0"/>
            </a:endParaRPr>
          </a:p>
        </p:txBody>
      </p:sp>
      <p:sp>
        <p:nvSpPr>
          <p:cNvPr id="3" name="Shape 2">
            <a:extLst>
              <a:ext uri="{FF2B5EF4-FFF2-40B4-BE49-F238E27FC236}">
                <a16:creationId xmlns:a16="http://schemas.microsoft.com/office/drawing/2014/main" id="{660FFC4F-18D4-D974-9831-08733B729DAB}"/>
              </a:ext>
            </a:extLst>
          </p:cNvPr>
          <p:cNvSpPr/>
          <p:nvPr/>
        </p:nvSpPr>
        <p:spPr>
          <a:xfrm>
            <a:off x="566097" y="2607148"/>
            <a:ext cx="3377025" cy="2342277"/>
          </a:xfrm>
          <a:prstGeom prst="roundRect">
            <a:avLst>
              <a:gd name="adj" fmla="val 15001"/>
            </a:avLst>
          </a:prstGeom>
          <a:solidFill>
            <a:srgbClr val="C00000"/>
          </a:solidFill>
          <a:ln w="25400">
            <a:solidFill>
              <a:schemeClr val="bg1"/>
            </a:solidFill>
          </a:ln>
        </p:spPr>
        <p:txBody>
          <a:bodyPr/>
          <a:lstStyle/>
          <a:p>
            <a:endParaRPr lang="en-GB" sz="1500">
              <a:latin typeface="Arial" panose="020B0604020202020204" pitchFamily="34" charset="0"/>
              <a:cs typeface="Arial" panose="020B0604020202020204" pitchFamily="34" charset="0"/>
            </a:endParaRPr>
          </a:p>
        </p:txBody>
      </p:sp>
      <p:sp>
        <p:nvSpPr>
          <p:cNvPr id="4" name="Text 3">
            <a:extLst>
              <a:ext uri="{FF2B5EF4-FFF2-40B4-BE49-F238E27FC236}">
                <a16:creationId xmlns:a16="http://schemas.microsoft.com/office/drawing/2014/main" id="{6348D66E-0DAB-F7E2-781E-79B72DE5E5B1}"/>
              </a:ext>
            </a:extLst>
          </p:cNvPr>
          <p:cNvSpPr/>
          <p:nvPr/>
        </p:nvSpPr>
        <p:spPr>
          <a:xfrm>
            <a:off x="480208" y="2714241"/>
            <a:ext cx="3548904" cy="295275"/>
          </a:xfrm>
          <a:prstGeom prst="rect">
            <a:avLst/>
          </a:prstGeom>
          <a:noFill/>
          <a:ln/>
        </p:spPr>
        <p:txBody>
          <a:bodyPr wrap="none" lIns="0" tIns="0" rIns="0" bIns="0" rtlCol="0" anchor="t"/>
          <a:lstStyle/>
          <a:p>
            <a:pPr algn="ctr">
              <a:lnSpc>
                <a:spcPts val="2292"/>
              </a:lnSpc>
            </a:pPr>
            <a:r>
              <a:rPr lang="en-US" sz="2000" b="1">
                <a:solidFill>
                  <a:schemeClr val="bg1"/>
                </a:solidFill>
                <a:latin typeface="Arial" panose="020B0604020202020204" pitchFamily="34" charset="0"/>
                <a:ea typeface="DM Sans Medium" pitchFamily="34" charset="-122"/>
                <a:cs typeface="Arial" panose="020B0604020202020204" pitchFamily="34" charset="0"/>
              </a:rPr>
              <a:t>Immediate Investment</a:t>
            </a:r>
            <a:endParaRPr lang="en-US" sz="2000" b="1">
              <a:solidFill>
                <a:schemeClr val="bg1"/>
              </a:solidFill>
              <a:latin typeface="Arial" panose="020B0604020202020204" pitchFamily="34" charset="0"/>
              <a:cs typeface="Arial" panose="020B0604020202020204" pitchFamily="34" charset="0"/>
            </a:endParaRPr>
          </a:p>
        </p:txBody>
      </p:sp>
      <p:sp>
        <p:nvSpPr>
          <p:cNvPr id="5" name="Text 4">
            <a:extLst>
              <a:ext uri="{FF2B5EF4-FFF2-40B4-BE49-F238E27FC236}">
                <a16:creationId xmlns:a16="http://schemas.microsoft.com/office/drawing/2014/main" id="{932FF3F4-EC17-FC3C-8B4C-779EDF934B18}"/>
              </a:ext>
            </a:extLst>
          </p:cNvPr>
          <p:cNvSpPr/>
          <p:nvPr/>
        </p:nvSpPr>
        <p:spPr>
          <a:xfrm>
            <a:off x="628823" y="3072533"/>
            <a:ext cx="3211987" cy="1512094"/>
          </a:xfrm>
          <a:prstGeom prst="rect">
            <a:avLst/>
          </a:prstGeom>
          <a:noFill/>
          <a:ln/>
        </p:spPr>
        <p:txBody>
          <a:bodyPr wrap="square" lIns="0" tIns="0" rIns="0" bIns="0" rtlCol="0" anchor="t"/>
          <a:lstStyle/>
          <a:p>
            <a:pPr algn="ctr">
              <a:lnSpc>
                <a:spcPts val="2375"/>
              </a:lnSpc>
            </a:pPr>
            <a:r>
              <a:rPr lang="en-US">
                <a:solidFill>
                  <a:schemeClr val="bg1"/>
                </a:solidFill>
                <a:latin typeface="Arial" panose="020B0604020202020204" pitchFamily="34" charset="0"/>
                <a:ea typeface="Inter" pitchFamily="34" charset="-122"/>
                <a:cs typeface="Arial" panose="020B0604020202020204" pitchFamily="34" charset="0"/>
              </a:rPr>
              <a:t>Shared investment to sustain existing sites and to support expansion to ten new implementation areas, including four with submitted expressions of interest.</a:t>
            </a:r>
            <a:endParaRPr lang="en-US">
              <a:solidFill>
                <a:schemeClr val="bg1"/>
              </a:solidFill>
              <a:latin typeface="Arial" panose="020B0604020202020204" pitchFamily="34" charset="0"/>
              <a:cs typeface="Arial" panose="020B0604020202020204" pitchFamily="34" charset="0"/>
            </a:endParaRPr>
          </a:p>
        </p:txBody>
      </p:sp>
      <p:sp>
        <p:nvSpPr>
          <p:cNvPr id="6" name="Shape 5">
            <a:extLst>
              <a:ext uri="{FF2B5EF4-FFF2-40B4-BE49-F238E27FC236}">
                <a16:creationId xmlns:a16="http://schemas.microsoft.com/office/drawing/2014/main" id="{A739B224-C600-DC49-9703-7D972E5F70D4}"/>
              </a:ext>
            </a:extLst>
          </p:cNvPr>
          <p:cNvSpPr/>
          <p:nvPr/>
        </p:nvSpPr>
        <p:spPr>
          <a:xfrm>
            <a:off x="4357666" y="2607148"/>
            <a:ext cx="3434060" cy="2342277"/>
          </a:xfrm>
          <a:prstGeom prst="roundRect">
            <a:avLst>
              <a:gd name="adj" fmla="val 15001"/>
            </a:avLst>
          </a:prstGeom>
          <a:solidFill>
            <a:srgbClr val="C00000"/>
          </a:solidFill>
          <a:ln w="25400">
            <a:solidFill>
              <a:schemeClr val="bg1"/>
            </a:solidFill>
          </a:ln>
        </p:spPr>
        <p:txBody>
          <a:bodyPr/>
          <a:lstStyle/>
          <a:p>
            <a:endParaRPr lang="en-GB" sz="1500">
              <a:latin typeface="Arial" panose="020B0604020202020204" pitchFamily="34" charset="0"/>
              <a:cs typeface="Arial" panose="020B0604020202020204" pitchFamily="34" charset="0"/>
            </a:endParaRPr>
          </a:p>
        </p:txBody>
      </p:sp>
      <p:sp>
        <p:nvSpPr>
          <p:cNvPr id="7" name="Text 6">
            <a:extLst>
              <a:ext uri="{FF2B5EF4-FFF2-40B4-BE49-F238E27FC236}">
                <a16:creationId xmlns:a16="http://schemas.microsoft.com/office/drawing/2014/main" id="{384E8966-4155-3848-64A7-4EC363703A21}"/>
              </a:ext>
            </a:extLst>
          </p:cNvPr>
          <p:cNvSpPr/>
          <p:nvPr/>
        </p:nvSpPr>
        <p:spPr>
          <a:xfrm>
            <a:off x="4371520" y="2701672"/>
            <a:ext cx="3420205" cy="295275"/>
          </a:xfrm>
          <a:prstGeom prst="rect">
            <a:avLst/>
          </a:prstGeom>
          <a:noFill/>
          <a:ln/>
        </p:spPr>
        <p:txBody>
          <a:bodyPr wrap="none" lIns="0" tIns="0" rIns="0" bIns="0" rtlCol="0" anchor="t"/>
          <a:lstStyle/>
          <a:p>
            <a:pPr algn="ctr">
              <a:lnSpc>
                <a:spcPts val="2292"/>
              </a:lnSpc>
            </a:pPr>
            <a:r>
              <a:rPr lang="en-US" sz="2000" b="1">
                <a:solidFill>
                  <a:schemeClr val="bg1"/>
                </a:solidFill>
                <a:latin typeface="Arial" panose="020B0604020202020204" pitchFamily="34" charset="0"/>
                <a:ea typeface="DM Sans Medium" pitchFamily="34" charset="-122"/>
                <a:cs typeface="Arial" panose="020B0604020202020204" pitchFamily="34" charset="0"/>
              </a:rPr>
              <a:t>Strategic Alignment</a:t>
            </a:r>
            <a:endParaRPr lang="en-US" sz="2000" b="1">
              <a:solidFill>
                <a:schemeClr val="bg1"/>
              </a:solidFill>
              <a:latin typeface="Arial" panose="020B0604020202020204" pitchFamily="34" charset="0"/>
              <a:cs typeface="Arial" panose="020B0604020202020204" pitchFamily="34" charset="0"/>
            </a:endParaRPr>
          </a:p>
        </p:txBody>
      </p:sp>
      <p:sp>
        <p:nvSpPr>
          <p:cNvPr id="8" name="Text 7">
            <a:extLst>
              <a:ext uri="{FF2B5EF4-FFF2-40B4-BE49-F238E27FC236}">
                <a16:creationId xmlns:a16="http://schemas.microsoft.com/office/drawing/2014/main" id="{AA5858A0-F4D3-465F-71CC-A3C6D113BFA7}"/>
              </a:ext>
            </a:extLst>
          </p:cNvPr>
          <p:cNvSpPr/>
          <p:nvPr/>
        </p:nvSpPr>
        <p:spPr>
          <a:xfrm>
            <a:off x="4343239" y="3107548"/>
            <a:ext cx="3434061" cy="1512094"/>
          </a:xfrm>
          <a:prstGeom prst="rect">
            <a:avLst/>
          </a:prstGeom>
          <a:noFill/>
          <a:ln/>
        </p:spPr>
        <p:txBody>
          <a:bodyPr wrap="square" lIns="0" tIns="0" rIns="0" bIns="0" rtlCol="0" anchor="t"/>
          <a:lstStyle/>
          <a:p>
            <a:pPr algn="ctr">
              <a:lnSpc>
                <a:spcPts val="2375"/>
              </a:lnSpc>
            </a:pPr>
            <a:r>
              <a:rPr lang="en-US">
                <a:solidFill>
                  <a:schemeClr val="bg1"/>
                </a:solidFill>
                <a:latin typeface="Arial" panose="020B0604020202020204" pitchFamily="34" charset="0"/>
                <a:ea typeface="Inter" pitchFamily="34" charset="-122"/>
                <a:cs typeface="Arial" panose="020B0604020202020204" pitchFamily="34" charset="0"/>
              </a:rPr>
              <a:t>CNN to work with the APPG for Coastal communities to amplify the specific needs of coastal locations as new health and economic policies begin to be implemented</a:t>
            </a:r>
            <a:endParaRPr lang="en-US">
              <a:solidFill>
                <a:schemeClr val="bg1"/>
              </a:solidFill>
              <a:latin typeface="Arial" panose="020B0604020202020204" pitchFamily="34" charset="0"/>
              <a:cs typeface="Arial" panose="020B0604020202020204" pitchFamily="34" charset="0"/>
            </a:endParaRPr>
          </a:p>
        </p:txBody>
      </p:sp>
      <p:sp>
        <p:nvSpPr>
          <p:cNvPr id="9" name="Shape 8">
            <a:extLst>
              <a:ext uri="{FF2B5EF4-FFF2-40B4-BE49-F238E27FC236}">
                <a16:creationId xmlns:a16="http://schemas.microsoft.com/office/drawing/2014/main" id="{B9F1D8B4-0635-1D5A-F2CA-3E8B7E518A94}"/>
              </a:ext>
            </a:extLst>
          </p:cNvPr>
          <p:cNvSpPr/>
          <p:nvPr/>
        </p:nvSpPr>
        <p:spPr>
          <a:xfrm>
            <a:off x="8247214" y="2604692"/>
            <a:ext cx="3434060" cy="2342277"/>
          </a:xfrm>
          <a:prstGeom prst="roundRect">
            <a:avLst>
              <a:gd name="adj" fmla="val 15001"/>
            </a:avLst>
          </a:prstGeom>
          <a:solidFill>
            <a:srgbClr val="C00000"/>
          </a:solidFill>
          <a:ln w="25400">
            <a:solidFill>
              <a:schemeClr val="bg1"/>
            </a:solidFill>
          </a:ln>
        </p:spPr>
        <p:txBody>
          <a:bodyPr/>
          <a:lstStyle/>
          <a:p>
            <a:endParaRPr lang="en-GB" sz="1500">
              <a:latin typeface="Arial" panose="020B0604020202020204" pitchFamily="34" charset="0"/>
              <a:cs typeface="Arial" panose="020B0604020202020204" pitchFamily="34" charset="0"/>
            </a:endParaRPr>
          </a:p>
        </p:txBody>
      </p:sp>
      <p:sp>
        <p:nvSpPr>
          <p:cNvPr id="10" name="Text 9">
            <a:extLst>
              <a:ext uri="{FF2B5EF4-FFF2-40B4-BE49-F238E27FC236}">
                <a16:creationId xmlns:a16="http://schemas.microsoft.com/office/drawing/2014/main" id="{D300BDC6-5577-F764-7580-40928DE79075}"/>
              </a:ext>
            </a:extLst>
          </p:cNvPr>
          <p:cNvSpPr/>
          <p:nvPr/>
        </p:nvSpPr>
        <p:spPr>
          <a:xfrm>
            <a:off x="8247214" y="2712769"/>
            <a:ext cx="3434060" cy="317490"/>
          </a:xfrm>
          <a:prstGeom prst="rect">
            <a:avLst/>
          </a:prstGeom>
          <a:noFill/>
          <a:ln/>
        </p:spPr>
        <p:txBody>
          <a:bodyPr wrap="none" lIns="0" tIns="0" rIns="0" bIns="0" rtlCol="0" anchor="t"/>
          <a:lstStyle/>
          <a:p>
            <a:pPr algn="ctr">
              <a:lnSpc>
                <a:spcPts val="2292"/>
              </a:lnSpc>
            </a:pPr>
            <a:r>
              <a:rPr lang="en-US" sz="2000" b="1">
                <a:solidFill>
                  <a:schemeClr val="bg1"/>
                </a:solidFill>
                <a:latin typeface="Arial" panose="020B0604020202020204" pitchFamily="34" charset="0"/>
                <a:ea typeface="DM Sans Medium" pitchFamily="34" charset="-122"/>
                <a:cs typeface="Arial" panose="020B0604020202020204" pitchFamily="34" charset="0"/>
              </a:rPr>
              <a:t>National Scale-Up</a:t>
            </a:r>
            <a:endParaRPr lang="en-US" sz="2000" b="1">
              <a:solidFill>
                <a:schemeClr val="bg1"/>
              </a:solidFill>
              <a:latin typeface="Arial" panose="020B0604020202020204" pitchFamily="34" charset="0"/>
              <a:cs typeface="Arial" panose="020B0604020202020204" pitchFamily="34" charset="0"/>
            </a:endParaRPr>
          </a:p>
        </p:txBody>
      </p:sp>
      <p:sp>
        <p:nvSpPr>
          <p:cNvPr id="11" name="Text 10">
            <a:extLst>
              <a:ext uri="{FF2B5EF4-FFF2-40B4-BE49-F238E27FC236}">
                <a16:creationId xmlns:a16="http://schemas.microsoft.com/office/drawing/2014/main" id="{572F8A51-7DDF-06FD-CBB1-382805FC0863}"/>
              </a:ext>
            </a:extLst>
          </p:cNvPr>
          <p:cNvSpPr/>
          <p:nvPr/>
        </p:nvSpPr>
        <p:spPr>
          <a:xfrm>
            <a:off x="8357147" y="3110175"/>
            <a:ext cx="3220149" cy="1300683"/>
          </a:xfrm>
          <a:prstGeom prst="rect">
            <a:avLst/>
          </a:prstGeom>
          <a:noFill/>
          <a:ln/>
        </p:spPr>
        <p:txBody>
          <a:bodyPr wrap="square" lIns="0" tIns="0" rIns="0" bIns="0" rtlCol="0" anchor="t"/>
          <a:lstStyle/>
          <a:p>
            <a:pPr algn="ctr">
              <a:lnSpc>
                <a:spcPts val="2375"/>
              </a:lnSpc>
            </a:pPr>
            <a:r>
              <a:rPr lang="en-US">
                <a:solidFill>
                  <a:schemeClr val="bg1"/>
                </a:solidFill>
                <a:latin typeface="Arial" panose="020B0604020202020204" pitchFamily="34" charset="0"/>
                <a:ea typeface="Inter" pitchFamily="34" charset="-122"/>
                <a:cs typeface="Arial" panose="020B0604020202020204" pitchFamily="34" charset="0"/>
              </a:rPr>
              <a:t>Develop a comprehensive plan for roll-out across all 55 at-risk coastal locations, building on proven success and established partnerships</a:t>
            </a:r>
            <a:endParaRPr lang="en-US">
              <a:solidFill>
                <a:schemeClr val="bg1"/>
              </a:solidFill>
              <a:latin typeface="Arial" panose="020B0604020202020204" pitchFamily="34" charset="0"/>
              <a:cs typeface="Arial" panose="020B0604020202020204" pitchFamily="34" charset="0"/>
            </a:endParaRPr>
          </a:p>
        </p:txBody>
      </p:sp>
      <p:sp>
        <p:nvSpPr>
          <p:cNvPr id="12" name="Text 11">
            <a:extLst>
              <a:ext uri="{FF2B5EF4-FFF2-40B4-BE49-F238E27FC236}">
                <a16:creationId xmlns:a16="http://schemas.microsoft.com/office/drawing/2014/main" id="{4A7523FB-AD0B-6C94-E2F7-2E367A1FAB9F}"/>
              </a:ext>
            </a:extLst>
          </p:cNvPr>
          <p:cNvSpPr/>
          <p:nvPr/>
        </p:nvSpPr>
        <p:spPr>
          <a:xfrm>
            <a:off x="0" y="6230102"/>
            <a:ext cx="12192000" cy="627898"/>
          </a:xfrm>
          <a:prstGeom prst="rect">
            <a:avLst/>
          </a:prstGeom>
          <a:solidFill>
            <a:srgbClr val="0F2836"/>
          </a:solidFill>
          <a:ln/>
        </p:spPr>
        <p:txBody>
          <a:bodyPr wrap="square" lIns="756000" tIns="0" rIns="0" bIns="0" rtlCol="0" anchor="t"/>
          <a:lstStyle/>
          <a:p>
            <a:pPr algn="ctr">
              <a:lnSpc>
                <a:spcPts val="2375"/>
              </a:lnSpc>
            </a:pPr>
            <a:r>
              <a:rPr lang="en-US">
                <a:solidFill>
                  <a:schemeClr val="bg1"/>
                </a:solidFill>
                <a:latin typeface="Arial" panose="020B0604020202020204" pitchFamily="34" charset="0"/>
                <a:ea typeface="Inter" pitchFamily="34" charset="-122"/>
                <a:cs typeface="Arial" panose="020B0604020202020204" pitchFamily="34" charset="0"/>
              </a:rPr>
              <a:t>With targeted investment and political support, CNN can unlock opportunity, reduce the burden on public services, and drive long-term health and economic gains for the UK's coastal communities</a:t>
            </a:r>
            <a:endParaRPr lang="en-US">
              <a:solidFill>
                <a:schemeClr val="bg1"/>
              </a:solidFill>
              <a:latin typeface="Arial" panose="020B0604020202020204" pitchFamily="34" charset="0"/>
              <a:cs typeface="Arial" panose="020B0604020202020204" pitchFamily="34" charset="0"/>
            </a:endParaRPr>
          </a:p>
        </p:txBody>
      </p:sp>
      <p:sp>
        <p:nvSpPr>
          <p:cNvPr id="17" name="Right Arrow 16">
            <a:extLst>
              <a:ext uri="{FF2B5EF4-FFF2-40B4-BE49-F238E27FC236}">
                <a16:creationId xmlns:a16="http://schemas.microsoft.com/office/drawing/2014/main" id="{3DE184E5-DC82-FBB6-D075-EB3816DDBAE2}"/>
              </a:ext>
            </a:extLst>
          </p:cNvPr>
          <p:cNvSpPr/>
          <p:nvPr/>
        </p:nvSpPr>
        <p:spPr>
          <a:xfrm>
            <a:off x="3571837" y="1385385"/>
            <a:ext cx="973984" cy="426685"/>
          </a:xfrm>
          <a:prstGeom prst="rightArrow">
            <a:avLst>
              <a:gd name="adj1" fmla="val 50000"/>
              <a:gd name="adj2" fmla="val 72323"/>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 name="Straight Connector 18">
            <a:extLst>
              <a:ext uri="{FF2B5EF4-FFF2-40B4-BE49-F238E27FC236}">
                <a16:creationId xmlns:a16="http://schemas.microsoft.com/office/drawing/2014/main" id="{9704050A-79CA-30E1-4C63-604E51A57F4F}"/>
              </a:ext>
            </a:extLst>
          </p:cNvPr>
          <p:cNvCxnSpPr/>
          <p:nvPr/>
        </p:nvCxnSpPr>
        <p:spPr>
          <a:xfrm>
            <a:off x="705194" y="3041548"/>
            <a:ext cx="3113038"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A43044C-B91A-4BD8-2455-9B8C74A71A6C}"/>
              </a:ext>
            </a:extLst>
          </p:cNvPr>
          <p:cNvCxnSpPr/>
          <p:nvPr/>
        </p:nvCxnSpPr>
        <p:spPr>
          <a:xfrm>
            <a:off x="4503750" y="3041548"/>
            <a:ext cx="3113038"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C69BEA6-5333-0E57-5000-465A0330505E}"/>
              </a:ext>
            </a:extLst>
          </p:cNvPr>
          <p:cNvCxnSpPr/>
          <p:nvPr/>
        </p:nvCxnSpPr>
        <p:spPr>
          <a:xfrm>
            <a:off x="8407725" y="3052837"/>
            <a:ext cx="3113038"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D97079E8-B1DA-74FD-863C-5730CA103F98}"/>
              </a:ext>
            </a:extLst>
          </p:cNvPr>
          <p:cNvSpPr/>
          <p:nvPr/>
        </p:nvSpPr>
        <p:spPr>
          <a:xfrm>
            <a:off x="9379349" y="4905905"/>
            <a:ext cx="1190504" cy="1040806"/>
          </a:xfrm>
          <a:prstGeom prst="ellipse">
            <a:avLst/>
          </a:prstGeom>
          <a:solidFill>
            <a:srgbClr val="0B3249"/>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Graphic 22" descr="Maximise with solid fill">
            <a:extLst>
              <a:ext uri="{FF2B5EF4-FFF2-40B4-BE49-F238E27FC236}">
                <a16:creationId xmlns:a16="http://schemas.microsoft.com/office/drawing/2014/main" id="{6BA8D4D0-5A26-E194-C9A3-B2228C1BB56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619273" y="5057316"/>
            <a:ext cx="718999" cy="718999"/>
          </a:xfrm>
          <a:prstGeom prst="rect">
            <a:avLst/>
          </a:prstGeom>
        </p:spPr>
      </p:pic>
      <p:pic>
        <p:nvPicPr>
          <p:cNvPr id="24" name="Graphic 23" descr="Maximise with solid fill">
            <a:extLst>
              <a:ext uri="{FF2B5EF4-FFF2-40B4-BE49-F238E27FC236}">
                <a16:creationId xmlns:a16="http://schemas.microsoft.com/office/drawing/2014/main" id="{9D05C7A3-5A8A-8164-DF45-428ECE2D19C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6200000">
            <a:off x="9619273" y="5057316"/>
            <a:ext cx="718999" cy="718999"/>
          </a:xfrm>
          <a:prstGeom prst="rect">
            <a:avLst/>
          </a:prstGeom>
        </p:spPr>
      </p:pic>
      <p:sp>
        <p:nvSpPr>
          <p:cNvPr id="26" name="Oval 25">
            <a:extLst>
              <a:ext uri="{FF2B5EF4-FFF2-40B4-BE49-F238E27FC236}">
                <a16:creationId xmlns:a16="http://schemas.microsoft.com/office/drawing/2014/main" id="{626B07BD-9210-3CB1-B12E-1B83B047CEA4}"/>
              </a:ext>
            </a:extLst>
          </p:cNvPr>
          <p:cNvSpPr/>
          <p:nvPr/>
        </p:nvSpPr>
        <p:spPr>
          <a:xfrm>
            <a:off x="5500748" y="4909455"/>
            <a:ext cx="1190504" cy="1040806"/>
          </a:xfrm>
          <a:prstGeom prst="ellipse">
            <a:avLst/>
          </a:prstGeom>
          <a:solidFill>
            <a:srgbClr val="0B3249"/>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5" name="Graphic 24" descr="Boardroom with solid fill">
            <a:extLst>
              <a:ext uri="{FF2B5EF4-FFF2-40B4-BE49-F238E27FC236}">
                <a16:creationId xmlns:a16="http://schemas.microsoft.com/office/drawing/2014/main" id="{F5E1E0DD-EE2E-3BFD-49E9-22F29EFC772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57593" y="4877698"/>
            <a:ext cx="1091650" cy="1091650"/>
          </a:xfrm>
          <a:prstGeom prst="rect">
            <a:avLst/>
          </a:prstGeom>
        </p:spPr>
      </p:pic>
      <p:sp>
        <p:nvSpPr>
          <p:cNvPr id="28" name="Oval 27">
            <a:extLst>
              <a:ext uri="{FF2B5EF4-FFF2-40B4-BE49-F238E27FC236}">
                <a16:creationId xmlns:a16="http://schemas.microsoft.com/office/drawing/2014/main" id="{162F52D7-0A73-60E3-B669-703B63376ACD}"/>
              </a:ext>
            </a:extLst>
          </p:cNvPr>
          <p:cNvSpPr/>
          <p:nvPr/>
        </p:nvSpPr>
        <p:spPr>
          <a:xfrm>
            <a:off x="1619791" y="4905905"/>
            <a:ext cx="1190504" cy="1040806"/>
          </a:xfrm>
          <a:prstGeom prst="ellipse">
            <a:avLst/>
          </a:prstGeom>
          <a:solidFill>
            <a:srgbClr val="0B3249"/>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7" name="Graphic 26" descr="Blueprint with solid fill">
            <a:extLst>
              <a:ext uri="{FF2B5EF4-FFF2-40B4-BE49-F238E27FC236}">
                <a16:creationId xmlns:a16="http://schemas.microsoft.com/office/drawing/2014/main" id="{3789FDAE-93DA-92F6-9B4C-7F02DF6DC25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797177" y="5009479"/>
            <a:ext cx="823192" cy="823192"/>
          </a:xfrm>
          <a:prstGeom prst="rect">
            <a:avLst/>
          </a:prstGeom>
        </p:spPr>
      </p:pic>
    </p:spTree>
    <p:extLst>
      <p:ext uri="{BB962C8B-B14F-4D97-AF65-F5344CB8AC3E}">
        <p14:creationId xmlns:p14="http://schemas.microsoft.com/office/powerpoint/2010/main" val="352243901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9F570E-EF9B-97CA-CC55-621B1575376B}"/>
            </a:ext>
          </a:extLst>
        </p:cNvPr>
        <p:cNvGrpSpPr/>
        <p:nvPr/>
      </p:nvGrpSpPr>
      <p:grpSpPr>
        <a:xfrm>
          <a:off x="0" y="0"/>
          <a:ext cx="0" cy="0"/>
          <a:chOff x="0" y="0"/>
          <a:chExt cx="0" cy="0"/>
        </a:xfrm>
      </p:grpSpPr>
      <p:sp>
        <p:nvSpPr>
          <p:cNvPr id="42" name="TextBox 41">
            <a:extLst>
              <a:ext uri="{FF2B5EF4-FFF2-40B4-BE49-F238E27FC236}">
                <a16:creationId xmlns:a16="http://schemas.microsoft.com/office/drawing/2014/main" id="{9A94FB52-49FC-9C7F-CA99-659A06EB3823}"/>
              </a:ext>
            </a:extLst>
          </p:cNvPr>
          <p:cNvSpPr txBox="1"/>
          <p:nvPr/>
        </p:nvSpPr>
        <p:spPr>
          <a:xfrm>
            <a:off x="5818831" y="1886626"/>
            <a:ext cx="5315539" cy="1361086"/>
          </a:xfrm>
          <a:prstGeom prst="rect">
            <a:avLst/>
          </a:prstGeom>
          <a:solidFill>
            <a:srgbClr val="C00000"/>
          </a:solidFill>
          <a:ln w="31750">
            <a:solidFill>
              <a:srgbClr val="123249"/>
            </a:solidFill>
          </a:ln>
        </p:spPr>
        <p:txBody>
          <a:bodyPr wrap="square" lIns="612000" rIns="288000" rtlCol="0" anchor="ctr" anchorCtr="0">
            <a:noAutofit/>
          </a:bodyPr>
          <a:lstStyle>
            <a:defPPr>
              <a:defRPr lang="en-US"/>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solidFill>
                  <a:prstClr val="white">
                    <a:alpha val="0"/>
                  </a:prstClr>
                </a:solidFill>
                <a:effectLst/>
                <a:uLnTx/>
                <a:uFillTx/>
                <a:latin typeface="Arial" panose="020B0604020202020204" pitchFamily="34" charset="0"/>
                <a:cs typeface="Arial" panose="020B0604020202020204" pitchFamily="34" charset="0"/>
              </a:defRPr>
            </a:lvl1pPr>
          </a:lstStyle>
          <a:p>
            <a:pPr algn="r"/>
            <a:r>
              <a:rPr lang="en-GB" sz="1800" b="1" dirty="0">
                <a:solidFill>
                  <a:schemeClr val="bg1"/>
                </a:solidFill>
                <a:effectLst/>
                <a:ea typeface="Aptos" panose="020B0004020202020204" pitchFamily="34" charset="0"/>
              </a:rPr>
              <a:t>Recruit an additional 15 coastal towns to the CNN in the next year. To continue to provide platforms for cross-system learning</a:t>
            </a:r>
            <a:endParaRPr lang="en-GB" sz="1800" b="1" dirty="0">
              <a:solidFill>
                <a:schemeClr val="bg1">
                  <a:alpha val="0"/>
                </a:schemeClr>
              </a:solidFill>
            </a:endParaRPr>
          </a:p>
        </p:txBody>
      </p:sp>
      <p:sp>
        <p:nvSpPr>
          <p:cNvPr id="51" name="TextBox 50">
            <a:extLst>
              <a:ext uri="{FF2B5EF4-FFF2-40B4-BE49-F238E27FC236}">
                <a16:creationId xmlns:a16="http://schemas.microsoft.com/office/drawing/2014/main" id="{2C623001-6292-C08A-4A38-06FA2863EB05}"/>
              </a:ext>
            </a:extLst>
          </p:cNvPr>
          <p:cNvSpPr txBox="1"/>
          <p:nvPr/>
        </p:nvSpPr>
        <p:spPr>
          <a:xfrm>
            <a:off x="5818831" y="5242901"/>
            <a:ext cx="5315539" cy="1361086"/>
          </a:xfrm>
          <a:prstGeom prst="rect">
            <a:avLst/>
          </a:prstGeom>
          <a:solidFill>
            <a:srgbClr val="C00000"/>
          </a:solidFill>
          <a:ln w="31750">
            <a:solidFill>
              <a:srgbClr val="123249"/>
            </a:solidFill>
          </a:ln>
        </p:spPr>
        <p:txBody>
          <a:bodyPr wrap="square" lIns="612000" rIns="288000" rtlCol="0" anchor="ctr" anchorCtr="0">
            <a:noAutofit/>
          </a:bodyPr>
          <a:lstStyle>
            <a:defPPr>
              <a:defRPr lang="en-US"/>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solidFill>
                  <a:prstClr val="white">
                    <a:alpha val="0"/>
                  </a:prstClr>
                </a:solidFill>
                <a:effectLst/>
                <a:uLnTx/>
                <a:uFillTx/>
                <a:latin typeface="Arial" panose="020B0604020202020204" pitchFamily="34" charset="0"/>
                <a:cs typeface="Arial" panose="020B0604020202020204" pitchFamily="34" charset="0"/>
              </a:defRPr>
            </a:lvl1pPr>
          </a:lstStyle>
          <a:p>
            <a:pPr algn="r"/>
            <a:r>
              <a:rPr lang="en-GB" sz="1800" b="1" dirty="0">
                <a:solidFill>
                  <a:schemeClr val="bg1"/>
                </a:solidFill>
                <a:ea typeface="Aptos" panose="020B0004020202020204" pitchFamily="34" charset="0"/>
              </a:rPr>
              <a:t>Establish a coastal industry opportunity taskforce that supports CNN projects</a:t>
            </a:r>
            <a:endParaRPr lang="en-GB" sz="1800" b="1" dirty="0"/>
          </a:p>
        </p:txBody>
      </p:sp>
      <p:sp>
        <p:nvSpPr>
          <p:cNvPr id="54" name="TextBox 53">
            <a:extLst>
              <a:ext uri="{FF2B5EF4-FFF2-40B4-BE49-F238E27FC236}">
                <a16:creationId xmlns:a16="http://schemas.microsoft.com/office/drawing/2014/main" id="{CDA02EAE-F18C-5152-8A36-F79CAD05B0AB}"/>
              </a:ext>
            </a:extLst>
          </p:cNvPr>
          <p:cNvSpPr txBox="1"/>
          <p:nvPr/>
        </p:nvSpPr>
        <p:spPr>
          <a:xfrm>
            <a:off x="5818831" y="3583524"/>
            <a:ext cx="5315539" cy="1361086"/>
          </a:xfrm>
          <a:prstGeom prst="rect">
            <a:avLst/>
          </a:prstGeom>
          <a:solidFill>
            <a:srgbClr val="C00000"/>
          </a:solidFill>
          <a:ln w="31750">
            <a:solidFill>
              <a:srgbClr val="123249"/>
            </a:solidFill>
          </a:ln>
        </p:spPr>
        <p:txBody>
          <a:bodyPr wrap="square" lIns="612000" rIns="288000" rtlCol="0" anchor="ctr" anchorCtr="0">
            <a:noAutofit/>
          </a:bodyPr>
          <a:lstStyle>
            <a:defPPr>
              <a:defRPr lang="en-US"/>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solidFill>
                  <a:prstClr val="white">
                    <a:alpha val="0"/>
                  </a:prstClr>
                </a:solidFill>
                <a:effectLst/>
                <a:uLnTx/>
                <a:uFillTx/>
                <a:latin typeface="Arial" panose="020B0604020202020204" pitchFamily="34" charset="0"/>
                <a:cs typeface="Arial" panose="020B0604020202020204" pitchFamily="34" charset="0"/>
              </a:defRPr>
            </a:lvl1pPr>
          </a:lstStyle>
          <a:p>
            <a:pPr algn="r"/>
            <a:r>
              <a:rPr lang="en-GB" sz="1800" b="1" dirty="0">
                <a:solidFill>
                  <a:schemeClr val="bg1"/>
                </a:solidFill>
                <a:ea typeface="Aptos" panose="020B0004020202020204" pitchFamily="34" charset="0"/>
              </a:rPr>
              <a:t>Continue to link up with inland decision makers. Work</a:t>
            </a:r>
            <a:r>
              <a:rPr lang="en-GB" sz="1800" b="1" dirty="0">
                <a:solidFill>
                  <a:schemeClr val="bg1"/>
                </a:solidFill>
                <a:effectLst/>
                <a:ea typeface="Aptos" panose="020B0004020202020204" pitchFamily="34" charset="0"/>
              </a:rPr>
              <a:t> with the APPG for Coastal Communities, Governmen</a:t>
            </a:r>
            <a:r>
              <a:rPr lang="en-GB" sz="1800" b="1" dirty="0">
                <a:solidFill>
                  <a:schemeClr val="bg1"/>
                </a:solidFill>
                <a:ea typeface="Aptos" panose="020B0004020202020204" pitchFamily="34" charset="0"/>
              </a:rPr>
              <a:t>t departments and regional / national agencies e.g. OHID and combined authorities </a:t>
            </a:r>
            <a:endParaRPr lang="en-GB" sz="1800" b="1" dirty="0"/>
          </a:p>
        </p:txBody>
      </p:sp>
      <p:sp>
        <p:nvSpPr>
          <p:cNvPr id="38" name="Text 0">
            <a:extLst>
              <a:ext uri="{FF2B5EF4-FFF2-40B4-BE49-F238E27FC236}">
                <a16:creationId xmlns:a16="http://schemas.microsoft.com/office/drawing/2014/main" id="{E5E08455-0CE7-E16B-F24E-B1D1FC32A1F6}"/>
              </a:ext>
            </a:extLst>
          </p:cNvPr>
          <p:cNvSpPr/>
          <p:nvPr/>
        </p:nvSpPr>
        <p:spPr>
          <a:xfrm>
            <a:off x="0" y="-1344"/>
            <a:ext cx="12192000" cy="1231304"/>
          </a:xfrm>
          <a:prstGeom prst="rect">
            <a:avLst/>
          </a:prstGeom>
          <a:solidFill>
            <a:srgbClr val="0F2836"/>
          </a:solidFill>
          <a:ln/>
        </p:spPr>
        <p:txBody>
          <a:bodyPr wrap="square" lIns="648000" tIns="144000" rIns="0" bIns="0" rtlCol="0" anchor="t"/>
          <a:lstStyle/>
          <a:p>
            <a:pPr marL="0" marR="0" lvl="0" indent="0" defTabSz="457200" rtl="0" eaLnBrk="1" fontAlgn="auto" latinLnBrk="0" hangingPunct="1">
              <a:lnSpc>
                <a:spcPct val="100000"/>
              </a:lnSpc>
              <a:spcBef>
                <a:spcPct val="0"/>
              </a:spcBef>
              <a:spcAft>
                <a:spcPts val="0"/>
              </a:spcAft>
              <a:buClrTx/>
              <a:buSzTx/>
              <a:buFontTx/>
              <a:buNone/>
              <a:tabLst/>
              <a:defRPr/>
            </a:pPr>
            <a:endParaRPr kumimoji="0" lang="en-GB" sz="360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pic>
        <p:nvPicPr>
          <p:cNvPr id="40" name="Image 0">
            <a:extLst>
              <a:ext uri="{FF2B5EF4-FFF2-40B4-BE49-F238E27FC236}">
                <a16:creationId xmlns:a16="http://schemas.microsoft.com/office/drawing/2014/main" id="{F56BEDE1-7E19-1F68-6F26-95976C54A57C}"/>
              </a:ext>
            </a:extLst>
          </p:cNvPr>
          <p:cNvPicPr>
            <a:picLocks noChangeAspect="1"/>
          </p:cNvPicPr>
          <p:nvPr/>
        </p:nvPicPr>
        <p:blipFill>
          <a:blip r:embed="rId3" cstate="email">
            <a:alphaModFix amt="35000"/>
            <a:extLst>
              <a:ext uri="{28A0092B-C50C-407E-A947-70E740481C1C}">
                <a14:useLocalDpi xmlns:a14="http://schemas.microsoft.com/office/drawing/2010/main"/>
              </a:ext>
              <a:ext uri="{837473B0-CC2E-450A-ABE3-18F120FF3D39}">
                <a1611:picAttrSrcUrl xmlns:a1611="http://schemas.microsoft.com/office/drawing/2016/11/main" r:id="rId4"/>
              </a:ext>
            </a:extLst>
          </a:blip>
          <a:srcRect l="26074"/>
          <a:stretch/>
        </p:blipFill>
        <p:spPr>
          <a:xfrm>
            <a:off x="-83127" y="-70518"/>
            <a:ext cx="12275127" cy="1318435"/>
          </a:xfrm>
          <a:prstGeom prst="rect">
            <a:avLst/>
          </a:prstGeom>
        </p:spPr>
      </p:pic>
      <p:sp>
        <p:nvSpPr>
          <p:cNvPr id="15" name="Rectangle 14">
            <a:extLst>
              <a:ext uri="{FF2B5EF4-FFF2-40B4-BE49-F238E27FC236}">
                <a16:creationId xmlns:a16="http://schemas.microsoft.com/office/drawing/2014/main" id="{6C9EB6F3-AEAC-DD06-7BD8-548F2C89619F}"/>
              </a:ext>
            </a:extLst>
          </p:cNvPr>
          <p:cNvSpPr/>
          <p:nvPr/>
        </p:nvSpPr>
        <p:spPr>
          <a:xfrm>
            <a:off x="365633" y="254013"/>
            <a:ext cx="6933705" cy="723504"/>
          </a:xfrm>
          <a:prstGeom prst="rect">
            <a:avLst/>
          </a:prstGeom>
          <a:solidFill>
            <a:srgbClr val="BC0301">
              <a:alpha val="54000"/>
            </a:srgbClr>
          </a:solidFill>
          <a:ln w="317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defTabSz="761970"/>
            <a:endParaRPr lang="en-GB" sz="1667">
              <a:solidFill>
                <a:prstClr val="white"/>
              </a:solidFill>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30B743FF-3277-A63F-52C9-0596E0180643}"/>
              </a:ext>
            </a:extLst>
          </p:cNvPr>
          <p:cNvSpPr/>
          <p:nvPr/>
        </p:nvSpPr>
        <p:spPr>
          <a:xfrm>
            <a:off x="241809" y="130189"/>
            <a:ext cx="6933705" cy="723504"/>
          </a:xfrm>
          <a:prstGeom prst="rect">
            <a:avLst/>
          </a:prstGeom>
          <a:solidFill>
            <a:srgbClr val="BF0100">
              <a:alpha val="98000"/>
            </a:srgbClr>
          </a:solidFill>
          <a:ln w="317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defTabSz="761970"/>
            <a:r>
              <a:rPr lang="en-GB" sz="4000" b="1" dirty="0">
                <a:solidFill>
                  <a:prstClr val="white"/>
                </a:solidFill>
                <a:latin typeface="Arial" panose="020B0604020202020204" pitchFamily="34" charset="0"/>
                <a:cs typeface="Arial" panose="020B0604020202020204" pitchFamily="34" charset="0"/>
              </a:rPr>
              <a:t>CNN: Our Next Steps</a:t>
            </a:r>
            <a:endParaRPr lang="en-GB" sz="4000" dirty="0">
              <a:solidFill>
                <a:prstClr val="white"/>
              </a:solidFill>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4557F862-DF14-FAE0-8B6D-E85D26BD929C}"/>
              </a:ext>
            </a:extLst>
          </p:cNvPr>
          <p:cNvSpPr txBox="1"/>
          <p:nvPr/>
        </p:nvSpPr>
        <p:spPr>
          <a:xfrm>
            <a:off x="1200256" y="1672490"/>
            <a:ext cx="5166710" cy="1360848"/>
          </a:xfrm>
          <a:prstGeom prst="rect">
            <a:avLst/>
          </a:prstGeom>
          <a:solidFill>
            <a:srgbClr val="0B3249"/>
          </a:solidFill>
          <a:ln w="28575">
            <a:solidFill>
              <a:schemeClr val="bg1"/>
            </a:solidFill>
          </a:ln>
        </p:spPr>
        <p:txBody>
          <a:bodyPr wrap="square" lIns="360000" rtlCol="0" anchor="ctr" anchorCtr="0">
            <a:noAutofit/>
          </a:bodyPr>
          <a:lstStyle/>
          <a:p>
            <a:pPr>
              <a:defRPr/>
            </a:pPr>
            <a:endParaRPr lang="en-GB" b="1" dirty="0">
              <a:solidFill>
                <a:schemeClr val="bg1"/>
              </a:solidFill>
              <a:effectLst/>
              <a:latin typeface="Arial" panose="020B0604020202020204" pitchFamily="34" charset="0"/>
              <a:ea typeface="Aptos" panose="020B0004020202020204" pitchFamily="34" charset="0"/>
              <a:cs typeface="Arial" panose="020B0604020202020204" pitchFamily="34" charset="0"/>
            </a:endParaRPr>
          </a:p>
          <a:p>
            <a:pPr>
              <a:defRPr/>
            </a:pPr>
            <a:r>
              <a:rPr lang="en-GB" b="1" dirty="0">
                <a:solidFill>
                  <a:schemeClr val="bg1"/>
                </a:solidFill>
                <a:effectLst/>
                <a:latin typeface="Arial" panose="020B0604020202020204" pitchFamily="34" charset="0"/>
                <a:ea typeface="Aptos" panose="020B0004020202020204" pitchFamily="34" charset="0"/>
                <a:cs typeface="Arial" panose="020B0604020202020204" pitchFamily="34" charset="0"/>
              </a:rPr>
              <a:t>Grow the CNN as a collective voice and community of practice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32" name="TextBox 31">
            <a:extLst>
              <a:ext uri="{FF2B5EF4-FFF2-40B4-BE49-F238E27FC236}">
                <a16:creationId xmlns:a16="http://schemas.microsoft.com/office/drawing/2014/main" id="{22DE39FC-A672-4428-2B8D-C709C4A502EE}"/>
              </a:ext>
            </a:extLst>
          </p:cNvPr>
          <p:cNvSpPr txBox="1"/>
          <p:nvPr/>
        </p:nvSpPr>
        <p:spPr>
          <a:xfrm>
            <a:off x="1200256" y="3362175"/>
            <a:ext cx="5166710" cy="1360848"/>
          </a:xfrm>
          <a:prstGeom prst="rect">
            <a:avLst/>
          </a:prstGeom>
          <a:solidFill>
            <a:srgbClr val="0B3249"/>
          </a:solidFill>
          <a:ln w="28575">
            <a:solidFill>
              <a:schemeClr val="bg1"/>
            </a:solidFill>
          </a:ln>
        </p:spPr>
        <p:txBody>
          <a:bodyPr wrap="square" lIns="360000" rtlCol="0" anchor="ctr" anchorCtr="0">
            <a:noAutofit/>
          </a:bodyPr>
          <a:lstStyle/>
          <a:p>
            <a:pPr>
              <a:spcAft>
                <a:spcPts val="225"/>
              </a:spcAft>
            </a:pPr>
            <a:r>
              <a:rPr lang="en-GB" b="1" dirty="0">
                <a:solidFill>
                  <a:schemeClr val="bg1"/>
                </a:solidFill>
                <a:effectLst/>
                <a:latin typeface="Arial" panose="020B0604020202020204" pitchFamily="34" charset="0"/>
                <a:ea typeface="Aptos" panose="020B0004020202020204" pitchFamily="34" charset="0"/>
                <a:cs typeface="Arial" panose="020B0604020202020204" pitchFamily="34" charset="0"/>
              </a:rPr>
              <a:t>Promote understanding at national and regional level of coastal needs and aspirations, and the cost of doing nothing </a:t>
            </a:r>
            <a:endParaRPr lang="en-GB" dirty="0">
              <a:solidFill>
                <a:schemeClr val="bg1"/>
              </a:solidFill>
              <a:effectLst/>
              <a:latin typeface="Arial" panose="020B0604020202020204" pitchFamily="34" charset="0"/>
              <a:ea typeface="Aptos" panose="020B0004020202020204" pitchFamily="34" charset="0"/>
              <a:cs typeface="Arial" panose="020B0604020202020204" pitchFamily="34" charset="0"/>
            </a:endParaRPr>
          </a:p>
        </p:txBody>
      </p:sp>
      <p:sp>
        <p:nvSpPr>
          <p:cNvPr id="35" name="TextBox 34">
            <a:extLst>
              <a:ext uri="{FF2B5EF4-FFF2-40B4-BE49-F238E27FC236}">
                <a16:creationId xmlns:a16="http://schemas.microsoft.com/office/drawing/2014/main" id="{F840BE02-2375-B59D-7097-DB8AEC2A9FE5}"/>
              </a:ext>
            </a:extLst>
          </p:cNvPr>
          <p:cNvSpPr txBox="1"/>
          <p:nvPr/>
        </p:nvSpPr>
        <p:spPr>
          <a:xfrm>
            <a:off x="1200256" y="5026345"/>
            <a:ext cx="5166710" cy="1355392"/>
          </a:xfrm>
          <a:prstGeom prst="rect">
            <a:avLst/>
          </a:prstGeom>
          <a:solidFill>
            <a:srgbClr val="0B3249"/>
          </a:solidFill>
          <a:ln w="28575">
            <a:solidFill>
              <a:schemeClr val="bg1"/>
            </a:solidFill>
          </a:ln>
        </p:spPr>
        <p:txBody>
          <a:bodyPr wrap="square" lIns="36000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Expand coastal career opportunities and sustain, scale up and raise awareness of them</a:t>
            </a:r>
            <a:endParaRPr kumimoji="0" lang="en-GB"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36" name="Oval 35">
            <a:extLst>
              <a:ext uri="{FF2B5EF4-FFF2-40B4-BE49-F238E27FC236}">
                <a16:creationId xmlns:a16="http://schemas.microsoft.com/office/drawing/2014/main" id="{B746D8F1-0988-B821-6529-01D0B6D15247}"/>
              </a:ext>
            </a:extLst>
          </p:cNvPr>
          <p:cNvSpPr/>
          <p:nvPr/>
        </p:nvSpPr>
        <p:spPr>
          <a:xfrm>
            <a:off x="905674" y="1483516"/>
            <a:ext cx="569049" cy="505745"/>
          </a:xfrm>
          <a:prstGeom prst="ellipse">
            <a:avLst/>
          </a:prstGeom>
          <a:solidFill>
            <a:srgbClr val="0B3249"/>
          </a:solidFill>
          <a:ln w="317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1</a:t>
            </a:r>
          </a:p>
        </p:txBody>
      </p:sp>
      <p:sp>
        <p:nvSpPr>
          <p:cNvPr id="37" name="Oval 36">
            <a:extLst>
              <a:ext uri="{FF2B5EF4-FFF2-40B4-BE49-F238E27FC236}">
                <a16:creationId xmlns:a16="http://schemas.microsoft.com/office/drawing/2014/main" id="{110F55CD-AB59-4396-C3DF-666476223A26}"/>
              </a:ext>
            </a:extLst>
          </p:cNvPr>
          <p:cNvSpPr/>
          <p:nvPr/>
        </p:nvSpPr>
        <p:spPr>
          <a:xfrm>
            <a:off x="905674" y="4858910"/>
            <a:ext cx="569049" cy="505745"/>
          </a:xfrm>
          <a:prstGeom prst="ellipse">
            <a:avLst/>
          </a:prstGeom>
          <a:solidFill>
            <a:srgbClr val="0B3249"/>
          </a:solidFill>
          <a:ln w="317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3</a:t>
            </a:r>
          </a:p>
        </p:txBody>
      </p:sp>
      <p:sp>
        <p:nvSpPr>
          <p:cNvPr id="39" name="Oval 38">
            <a:extLst>
              <a:ext uri="{FF2B5EF4-FFF2-40B4-BE49-F238E27FC236}">
                <a16:creationId xmlns:a16="http://schemas.microsoft.com/office/drawing/2014/main" id="{CD0EA548-8BFB-D703-672B-A9A97BF7560A}"/>
              </a:ext>
            </a:extLst>
          </p:cNvPr>
          <p:cNvSpPr/>
          <p:nvPr/>
        </p:nvSpPr>
        <p:spPr>
          <a:xfrm>
            <a:off x="915948" y="3194690"/>
            <a:ext cx="569049" cy="505745"/>
          </a:xfrm>
          <a:prstGeom prst="ellipse">
            <a:avLst/>
          </a:prstGeom>
          <a:solidFill>
            <a:srgbClr val="0B3249"/>
          </a:solidFill>
          <a:ln w="317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2</a:t>
            </a:r>
          </a:p>
        </p:txBody>
      </p:sp>
      <p:pic>
        <p:nvPicPr>
          <p:cNvPr id="3" name="Graphic 2" descr="Shoe footprints with solid fill">
            <a:extLst>
              <a:ext uri="{FF2B5EF4-FFF2-40B4-BE49-F238E27FC236}">
                <a16:creationId xmlns:a16="http://schemas.microsoft.com/office/drawing/2014/main" id="{5AF8D5B6-FB38-94B3-DA5C-8A943C10091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859522" y="230567"/>
            <a:ext cx="1110313" cy="838102"/>
          </a:xfrm>
          <a:prstGeom prst="rect">
            <a:avLst/>
          </a:prstGeom>
        </p:spPr>
      </p:pic>
      <p:pic>
        <p:nvPicPr>
          <p:cNvPr id="5" name="Graphic 4" descr="Rewind with solid fill">
            <a:extLst>
              <a:ext uri="{FF2B5EF4-FFF2-40B4-BE49-F238E27FC236}">
                <a16:creationId xmlns:a16="http://schemas.microsoft.com/office/drawing/2014/main" id="{AAB73FBA-8651-C15A-D7C7-2D598D688A1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flipH="1">
            <a:off x="8626608" y="133662"/>
            <a:ext cx="1316520" cy="914400"/>
          </a:xfrm>
          <a:prstGeom prst="rect">
            <a:avLst/>
          </a:prstGeom>
        </p:spPr>
      </p:pic>
      <p:sp>
        <p:nvSpPr>
          <p:cNvPr id="6" name="Oval 5">
            <a:extLst>
              <a:ext uri="{FF2B5EF4-FFF2-40B4-BE49-F238E27FC236}">
                <a16:creationId xmlns:a16="http://schemas.microsoft.com/office/drawing/2014/main" id="{F4F8DAD2-683F-469E-E2C3-3F27F276F243}"/>
              </a:ext>
            </a:extLst>
          </p:cNvPr>
          <p:cNvSpPr/>
          <p:nvPr/>
        </p:nvSpPr>
        <p:spPr>
          <a:xfrm>
            <a:off x="10835777" y="1633753"/>
            <a:ext cx="569049" cy="505745"/>
          </a:xfrm>
          <a:prstGeom prst="ellipse">
            <a:avLst/>
          </a:prstGeom>
          <a:solidFill>
            <a:srgbClr val="C00000"/>
          </a:solidFill>
          <a:ln w="317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1</a:t>
            </a:r>
          </a:p>
        </p:txBody>
      </p:sp>
      <p:sp>
        <p:nvSpPr>
          <p:cNvPr id="7" name="Oval 6">
            <a:extLst>
              <a:ext uri="{FF2B5EF4-FFF2-40B4-BE49-F238E27FC236}">
                <a16:creationId xmlns:a16="http://schemas.microsoft.com/office/drawing/2014/main" id="{FC49FDFB-71D2-9F7B-2775-ADA2BE9644C4}"/>
              </a:ext>
            </a:extLst>
          </p:cNvPr>
          <p:cNvSpPr/>
          <p:nvPr/>
        </p:nvSpPr>
        <p:spPr>
          <a:xfrm>
            <a:off x="10835777" y="5009147"/>
            <a:ext cx="569049" cy="505745"/>
          </a:xfrm>
          <a:prstGeom prst="ellipse">
            <a:avLst/>
          </a:prstGeom>
          <a:solidFill>
            <a:srgbClr val="C00000"/>
          </a:solidFill>
          <a:ln w="317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3</a:t>
            </a:r>
          </a:p>
        </p:txBody>
      </p:sp>
      <p:sp>
        <p:nvSpPr>
          <p:cNvPr id="8" name="Oval 7">
            <a:extLst>
              <a:ext uri="{FF2B5EF4-FFF2-40B4-BE49-F238E27FC236}">
                <a16:creationId xmlns:a16="http://schemas.microsoft.com/office/drawing/2014/main" id="{C03F19C6-C0B7-4983-BCEF-9B11B27A3DB0}"/>
              </a:ext>
            </a:extLst>
          </p:cNvPr>
          <p:cNvSpPr/>
          <p:nvPr/>
        </p:nvSpPr>
        <p:spPr>
          <a:xfrm>
            <a:off x="10846051" y="3344927"/>
            <a:ext cx="569049" cy="505745"/>
          </a:xfrm>
          <a:prstGeom prst="ellipse">
            <a:avLst/>
          </a:prstGeom>
          <a:solidFill>
            <a:srgbClr val="C00000"/>
          </a:solidFill>
          <a:ln w="317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2</a:t>
            </a:r>
          </a:p>
        </p:txBody>
      </p:sp>
    </p:spTree>
    <p:extLst>
      <p:ext uri="{BB962C8B-B14F-4D97-AF65-F5344CB8AC3E}">
        <p14:creationId xmlns:p14="http://schemas.microsoft.com/office/powerpoint/2010/main" val="23045163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859DED7-CAA6-7052-C9EA-6A8BA3F47BE3}"/>
              </a:ext>
            </a:extLst>
          </p:cNvPr>
          <p:cNvSpPr>
            <a:spLocks noGrp="1"/>
          </p:cNvSpPr>
          <p:nvPr>
            <p:ph idx="1"/>
          </p:nvPr>
        </p:nvSpPr>
        <p:spPr>
          <a:xfrm>
            <a:off x="8335958" y="4351344"/>
            <a:ext cx="3157155" cy="392672"/>
          </a:xfrm>
          <a:solidFill>
            <a:srgbClr val="BD1E00"/>
          </a:solidFill>
        </p:spPr>
        <p:txBody>
          <a:bodyPr anchor="ctr" anchorCtr="0">
            <a:noAutofit/>
          </a:bodyPr>
          <a:lstStyle/>
          <a:p>
            <a:pPr marL="0" indent="0">
              <a:lnSpc>
                <a:spcPct val="115000"/>
              </a:lnSpc>
              <a:spcAft>
                <a:spcPts val="800"/>
              </a:spcAft>
              <a:buNone/>
            </a:pPr>
            <a:r>
              <a:rPr lang="en-US" sz="1800" kern="100" dirty="0">
                <a:solidFill>
                  <a:schemeClr val="bg1"/>
                </a:solidFill>
                <a:effectLst/>
                <a:latin typeface="Arial" panose="020B0604020202020204" pitchFamily="34" charset="0"/>
                <a:ea typeface="Aptos" panose="020B0004020202020204" pitchFamily="34" charset="0"/>
                <a:cs typeface="Arial" panose="020B0604020202020204" pitchFamily="34" charset="0"/>
              </a:rPr>
              <a:t>Transport East</a:t>
            </a:r>
            <a:endParaRPr lang="en-GB" sz="1800" kern="100" dirty="0">
              <a:solidFill>
                <a:schemeClr val="bg1"/>
              </a:solidFill>
              <a:effectLst/>
              <a:latin typeface="Arial" panose="020B0604020202020204" pitchFamily="34" charset="0"/>
              <a:ea typeface="Aptos" panose="020B00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E1A92186-53FC-30A5-69EE-5AE5586804C2}"/>
              </a:ext>
            </a:extLst>
          </p:cNvPr>
          <p:cNvSpPr txBox="1"/>
          <p:nvPr/>
        </p:nvSpPr>
        <p:spPr>
          <a:xfrm>
            <a:off x="8316159" y="3201561"/>
            <a:ext cx="3176954" cy="383759"/>
          </a:xfrm>
          <a:prstGeom prst="rect">
            <a:avLst/>
          </a:prstGeom>
          <a:solidFill>
            <a:srgbClr val="BD1E00"/>
          </a:solidFill>
        </p:spPr>
        <p:txBody>
          <a:bodyPr wrap="square" anchor="ctr" anchorCtr="0">
            <a:noAutofit/>
          </a:bodyPr>
          <a:lstStyle/>
          <a:p>
            <a:pPr>
              <a:lnSpc>
                <a:spcPct val="115000"/>
              </a:lnSpc>
              <a:spcAft>
                <a:spcPts val="800"/>
              </a:spcAft>
              <a:buNone/>
            </a:pPr>
            <a:r>
              <a:rPr lang="en-US" kern="100" dirty="0">
                <a:solidFill>
                  <a:schemeClr val="bg1"/>
                </a:solidFill>
                <a:effectLst/>
                <a:latin typeface="Arial" panose="020B0604020202020204" pitchFamily="34" charset="0"/>
                <a:ea typeface="Aptos" panose="020B0004020202020204" pitchFamily="34" charset="0"/>
                <a:cs typeface="Arial" panose="020B0604020202020204" pitchFamily="34" charset="0"/>
              </a:rPr>
              <a:t>Business Board Network </a:t>
            </a:r>
            <a:endParaRPr lang="en-GB" kern="100" dirty="0">
              <a:solidFill>
                <a:schemeClr val="bg1"/>
              </a:solidFill>
              <a:effectLst/>
              <a:latin typeface="Arial" panose="020B0604020202020204" pitchFamily="34" charset="0"/>
              <a:ea typeface="Aptos" panose="020B00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AB5A61F1-845A-5CF7-5478-DA337AE66413}"/>
              </a:ext>
            </a:extLst>
          </p:cNvPr>
          <p:cNvSpPr txBox="1"/>
          <p:nvPr/>
        </p:nvSpPr>
        <p:spPr>
          <a:xfrm>
            <a:off x="565502" y="2631498"/>
            <a:ext cx="3176954" cy="383759"/>
          </a:xfrm>
          <a:prstGeom prst="rect">
            <a:avLst/>
          </a:prstGeom>
          <a:solidFill>
            <a:srgbClr val="BD1E00"/>
          </a:solidFill>
        </p:spPr>
        <p:txBody>
          <a:bodyPr wrap="square" anchor="ctr" anchorCtr="0">
            <a:noAutofit/>
          </a:bodyPr>
          <a:lstStyle/>
          <a:p>
            <a:pPr>
              <a:lnSpc>
                <a:spcPct val="115000"/>
              </a:lnSpc>
              <a:spcAft>
                <a:spcPts val="800"/>
              </a:spcAft>
              <a:buNone/>
            </a:pPr>
            <a:r>
              <a:rPr lang="en-US" kern="100" dirty="0">
                <a:solidFill>
                  <a:schemeClr val="bg1"/>
                </a:solidFill>
                <a:effectLst/>
                <a:latin typeface="Arial" panose="020B0604020202020204" pitchFamily="34" charset="0"/>
                <a:ea typeface="Aptos" panose="020B0004020202020204" pitchFamily="34" charset="0"/>
                <a:cs typeface="Arial" panose="020B0604020202020204" pitchFamily="34" charset="0"/>
              </a:rPr>
              <a:t>Coastal APPG</a:t>
            </a:r>
            <a:endParaRPr lang="en-GB" kern="100" dirty="0">
              <a:solidFill>
                <a:schemeClr val="bg1"/>
              </a:solidFill>
              <a:effectLst/>
              <a:latin typeface="Arial" panose="020B0604020202020204" pitchFamily="34" charset="0"/>
              <a:ea typeface="Aptos" panose="020B00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EE8174AB-59E8-05BA-8CFB-85392CE9AF9B}"/>
              </a:ext>
            </a:extLst>
          </p:cNvPr>
          <p:cNvSpPr txBox="1"/>
          <p:nvPr/>
        </p:nvSpPr>
        <p:spPr>
          <a:xfrm>
            <a:off x="4390832" y="3205165"/>
            <a:ext cx="3270740" cy="383759"/>
          </a:xfrm>
          <a:prstGeom prst="rect">
            <a:avLst/>
          </a:prstGeom>
          <a:solidFill>
            <a:srgbClr val="BD1E00"/>
          </a:solidFill>
        </p:spPr>
        <p:txBody>
          <a:bodyPr wrap="square" anchor="ctr" anchorCtr="0">
            <a:noAutofit/>
          </a:bodyPr>
          <a:lstStyle/>
          <a:p>
            <a:pPr>
              <a:lnSpc>
                <a:spcPct val="115000"/>
              </a:lnSpc>
              <a:spcAft>
                <a:spcPts val="800"/>
              </a:spcAft>
              <a:buNone/>
            </a:pPr>
            <a:r>
              <a:rPr lang="en-US" kern="100" dirty="0">
                <a:solidFill>
                  <a:schemeClr val="bg1"/>
                </a:solidFill>
                <a:effectLst/>
                <a:latin typeface="Arial" panose="020B0604020202020204" pitchFamily="34" charset="0"/>
                <a:ea typeface="Aptos" panose="020B0004020202020204" pitchFamily="34" charset="0"/>
                <a:cs typeface="Arial" panose="020B0604020202020204" pitchFamily="34" charset="0"/>
              </a:rPr>
              <a:t>Coastal Communities Alliance </a:t>
            </a:r>
            <a:endParaRPr lang="en-GB" kern="100" dirty="0">
              <a:solidFill>
                <a:schemeClr val="bg1"/>
              </a:solidFill>
              <a:effectLst/>
              <a:latin typeface="Arial" panose="020B0604020202020204" pitchFamily="34" charset="0"/>
              <a:ea typeface="Aptos" panose="020B00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F13813D5-65DE-B9F2-46A9-80F1179D6AC6}"/>
              </a:ext>
            </a:extLst>
          </p:cNvPr>
          <p:cNvSpPr txBox="1"/>
          <p:nvPr/>
        </p:nvSpPr>
        <p:spPr>
          <a:xfrm>
            <a:off x="8316159" y="2631498"/>
            <a:ext cx="3176954" cy="383759"/>
          </a:xfrm>
          <a:prstGeom prst="rect">
            <a:avLst/>
          </a:prstGeom>
          <a:solidFill>
            <a:srgbClr val="BD1E00"/>
          </a:solidFill>
        </p:spPr>
        <p:txBody>
          <a:bodyPr wrap="square" anchor="ctr" anchorCtr="0">
            <a:noAutofit/>
          </a:bodyPr>
          <a:lstStyle/>
          <a:p>
            <a:pPr>
              <a:lnSpc>
                <a:spcPct val="115000"/>
              </a:lnSpc>
              <a:spcAft>
                <a:spcPts val="800"/>
              </a:spcAft>
              <a:buNone/>
            </a:pPr>
            <a:r>
              <a:rPr lang="en-US" kern="100" dirty="0">
                <a:solidFill>
                  <a:schemeClr val="bg1"/>
                </a:solidFill>
                <a:effectLst/>
                <a:latin typeface="Arial" panose="020B0604020202020204" pitchFamily="34" charset="0"/>
                <a:ea typeface="Aptos" panose="020B0004020202020204" pitchFamily="34" charset="0"/>
                <a:cs typeface="Arial" panose="020B0604020202020204" pitchFamily="34" charset="0"/>
              </a:rPr>
              <a:t>LGA Coastal SIG</a:t>
            </a:r>
            <a:endParaRPr lang="en-GB" kern="100" dirty="0">
              <a:solidFill>
                <a:schemeClr val="bg1"/>
              </a:solidFill>
              <a:effectLst/>
              <a:latin typeface="Arial" panose="020B0604020202020204" pitchFamily="34" charset="0"/>
              <a:ea typeface="Aptos" panose="020B00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E4992342-97E8-683D-F4EB-5077355E66D9}"/>
              </a:ext>
            </a:extLst>
          </p:cNvPr>
          <p:cNvSpPr txBox="1"/>
          <p:nvPr/>
        </p:nvSpPr>
        <p:spPr>
          <a:xfrm>
            <a:off x="565502" y="3778062"/>
            <a:ext cx="3176954" cy="383759"/>
          </a:xfrm>
          <a:prstGeom prst="rect">
            <a:avLst/>
          </a:prstGeom>
          <a:solidFill>
            <a:srgbClr val="BD1E00"/>
          </a:solidFill>
        </p:spPr>
        <p:txBody>
          <a:bodyPr wrap="square" anchor="ctr" anchorCtr="0">
            <a:noAutofit/>
          </a:bodyPr>
          <a:lstStyle/>
          <a:p>
            <a:pPr>
              <a:lnSpc>
                <a:spcPct val="115000"/>
              </a:lnSpc>
              <a:spcAft>
                <a:spcPts val="800"/>
              </a:spcAft>
              <a:buNone/>
            </a:pPr>
            <a:r>
              <a:rPr lang="en-US" kern="100" dirty="0">
                <a:solidFill>
                  <a:schemeClr val="bg1"/>
                </a:solidFill>
                <a:effectLst/>
                <a:latin typeface="Arial" panose="020B0604020202020204" pitchFamily="34" charset="0"/>
                <a:ea typeface="Aptos" panose="020B0004020202020204" pitchFamily="34" charset="0"/>
                <a:cs typeface="Arial" panose="020B0604020202020204" pitchFamily="34" charset="0"/>
              </a:rPr>
              <a:t>DWP</a:t>
            </a:r>
            <a:endParaRPr lang="en-GB" kern="100" dirty="0">
              <a:solidFill>
                <a:schemeClr val="bg1"/>
              </a:solidFill>
              <a:effectLst/>
              <a:latin typeface="Arial" panose="020B0604020202020204" pitchFamily="34" charset="0"/>
              <a:ea typeface="Aptos" panose="020B00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5F296B2C-9F48-751A-5F3C-5D69F37E95A3}"/>
              </a:ext>
            </a:extLst>
          </p:cNvPr>
          <p:cNvSpPr txBox="1"/>
          <p:nvPr/>
        </p:nvSpPr>
        <p:spPr>
          <a:xfrm>
            <a:off x="4390832" y="4352499"/>
            <a:ext cx="3288744" cy="383759"/>
          </a:xfrm>
          <a:prstGeom prst="rect">
            <a:avLst/>
          </a:prstGeom>
          <a:solidFill>
            <a:srgbClr val="BD1E00"/>
          </a:solidFill>
        </p:spPr>
        <p:txBody>
          <a:bodyPr wrap="square" anchor="ctr" anchorCtr="0">
            <a:noAutofit/>
          </a:bodyPr>
          <a:lstStyle/>
          <a:p>
            <a:pPr>
              <a:lnSpc>
                <a:spcPct val="115000"/>
              </a:lnSpc>
              <a:spcAft>
                <a:spcPts val="800"/>
              </a:spcAft>
              <a:buNone/>
            </a:pPr>
            <a:r>
              <a:rPr lang="en-GB" kern="100">
                <a:solidFill>
                  <a:schemeClr val="bg1"/>
                </a:solidFill>
                <a:effectLst/>
                <a:latin typeface="Arial" panose="020B0604020202020204" pitchFamily="34" charset="0"/>
                <a:ea typeface="Aptos" panose="020B0004020202020204" pitchFamily="34" charset="0"/>
                <a:cs typeface="Arial" panose="020B0604020202020204" pitchFamily="34" charset="0"/>
              </a:rPr>
              <a:t>Britain’s Energy Coast (BEC)</a:t>
            </a:r>
            <a:endParaRPr lang="en-GB" kern="100" dirty="0">
              <a:solidFill>
                <a:schemeClr val="bg1"/>
              </a:solidFill>
              <a:effectLst/>
              <a:latin typeface="Arial" panose="020B0604020202020204" pitchFamily="34" charset="0"/>
              <a:ea typeface="Aptos" panose="020B00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D6C3941B-96DE-7A98-E227-20DE1608886E}"/>
              </a:ext>
            </a:extLst>
          </p:cNvPr>
          <p:cNvSpPr txBox="1"/>
          <p:nvPr/>
        </p:nvSpPr>
        <p:spPr>
          <a:xfrm>
            <a:off x="8322368" y="4921407"/>
            <a:ext cx="3170745" cy="383759"/>
          </a:xfrm>
          <a:prstGeom prst="rect">
            <a:avLst/>
          </a:prstGeom>
          <a:solidFill>
            <a:srgbClr val="BD1E00"/>
          </a:solidFill>
        </p:spPr>
        <p:txBody>
          <a:bodyPr wrap="square" anchor="ctr" anchorCtr="0">
            <a:noAutofit/>
          </a:bodyPr>
          <a:lstStyle/>
          <a:p>
            <a:pPr>
              <a:lnSpc>
                <a:spcPct val="115000"/>
              </a:lnSpc>
              <a:spcAft>
                <a:spcPts val="800"/>
              </a:spcAft>
              <a:buNone/>
            </a:pPr>
            <a:r>
              <a:rPr lang="en-US" kern="100" dirty="0">
                <a:solidFill>
                  <a:schemeClr val="bg1"/>
                </a:solidFill>
                <a:effectLst/>
                <a:latin typeface="Arial" panose="020B0604020202020204" pitchFamily="34" charset="0"/>
                <a:ea typeface="Aptos" panose="020B0004020202020204" pitchFamily="34" charset="0"/>
                <a:cs typeface="Arial" panose="020B0604020202020204" pitchFamily="34" charset="0"/>
              </a:rPr>
              <a:t>DFT</a:t>
            </a:r>
            <a:endParaRPr lang="en-GB" kern="100" dirty="0">
              <a:solidFill>
                <a:schemeClr val="bg1"/>
              </a:solidFill>
              <a:effectLst/>
              <a:latin typeface="Arial" panose="020B0604020202020204" pitchFamily="34" charset="0"/>
              <a:ea typeface="Aptos" panose="020B00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52A86420-906E-8A11-59F3-31FF5E35C950}"/>
              </a:ext>
            </a:extLst>
          </p:cNvPr>
          <p:cNvSpPr txBox="1"/>
          <p:nvPr/>
        </p:nvSpPr>
        <p:spPr>
          <a:xfrm>
            <a:off x="565502" y="3204780"/>
            <a:ext cx="3176954" cy="383759"/>
          </a:xfrm>
          <a:prstGeom prst="rect">
            <a:avLst/>
          </a:prstGeom>
          <a:solidFill>
            <a:srgbClr val="BD1E00"/>
          </a:solidFill>
        </p:spPr>
        <p:txBody>
          <a:bodyPr wrap="square" anchor="ctr" anchorCtr="0">
            <a:noAutofit/>
          </a:bodyPr>
          <a:lstStyle/>
          <a:p>
            <a:pPr>
              <a:lnSpc>
                <a:spcPct val="115000"/>
              </a:lnSpc>
              <a:spcAft>
                <a:spcPts val="800"/>
              </a:spcAft>
              <a:buNone/>
            </a:pPr>
            <a:r>
              <a:rPr lang="en-US" kern="100" dirty="0">
                <a:solidFill>
                  <a:schemeClr val="bg1"/>
                </a:solidFill>
                <a:effectLst/>
                <a:latin typeface="Arial" panose="020B0604020202020204" pitchFamily="34" charset="0"/>
                <a:ea typeface="Aptos" panose="020B0004020202020204" pitchFamily="34" charset="0"/>
                <a:cs typeface="Arial" panose="020B0604020202020204" pitchFamily="34" charset="0"/>
              </a:rPr>
              <a:t>DHSC</a:t>
            </a:r>
            <a:endParaRPr lang="en-GB" kern="100" dirty="0">
              <a:solidFill>
                <a:schemeClr val="bg1"/>
              </a:solidFill>
              <a:effectLst/>
              <a:latin typeface="Arial" panose="020B0604020202020204" pitchFamily="34" charset="0"/>
              <a:ea typeface="Aptos" panose="020B00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F27F5BEE-F006-3F3F-7BE4-8E042E501A66}"/>
              </a:ext>
            </a:extLst>
          </p:cNvPr>
          <p:cNvSpPr txBox="1"/>
          <p:nvPr/>
        </p:nvSpPr>
        <p:spPr>
          <a:xfrm>
            <a:off x="4399819" y="6082666"/>
            <a:ext cx="3252766" cy="383759"/>
          </a:xfrm>
          <a:prstGeom prst="rect">
            <a:avLst/>
          </a:prstGeom>
          <a:solidFill>
            <a:srgbClr val="BD1E00"/>
          </a:solidFill>
        </p:spPr>
        <p:txBody>
          <a:bodyPr wrap="square" anchor="ctr" anchorCtr="0">
            <a:noAutofit/>
          </a:bodyPr>
          <a:lstStyle/>
          <a:p>
            <a:pPr>
              <a:lnSpc>
                <a:spcPct val="115000"/>
              </a:lnSpc>
              <a:spcAft>
                <a:spcPts val="800"/>
              </a:spcAft>
              <a:buNone/>
            </a:pPr>
            <a:r>
              <a:rPr lang="en-US" kern="100">
                <a:solidFill>
                  <a:schemeClr val="bg1"/>
                </a:solidFill>
                <a:effectLst/>
                <a:latin typeface="Arial" panose="020B0604020202020204" pitchFamily="34" charset="0"/>
                <a:ea typeface="Aptos" panose="020B0004020202020204" pitchFamily="34" charset="0"/>
                <a:cs typeface="Arial" panose="020B0604020202020204" pitchFamily="34" charset="0"/>
              </a:rPr>
              <a:t>OHID</a:t>
            </a:r>
            <a:endParaRPr lang="en-GB" kern="100" dirty="0">
              <a:solidFill>
                <a:schemeClr val="bg1"/>
              </a:solidFill>
              <a:effectLst/>
              <a:latin typeface="Arial" panose="020B0604020202020204" pitchFamily="34" charset="0"/>
              <a:ea typeface="Aptos" panose="020B00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5E75EAC3-262B-C5E8-35B4-4EB8564C65C4}"/>
              </a:ext>
            </a:extLst>
          </p:cNvPr>
          <p:cNvSpPr txBox="1"/>
          <p:nvPr/>
        </p:nvSpPr>
        <p:spPr>
          <a:xfrm>
            <a:off x="4390832" y="3778832"/>
            <a:ext cx="3270740" cy="383759"/>
          </a:xfrm>
          <a:prstGeom prst="rect">
            <a:avLst/>
          </a:prstGeom>
          <a:solidFill>
            <a:srgbClr val="BD1E00"/>
          </a:solidFill>
        </p:spPr>
        <p:txBody>
          <a:bodyPr wrap="square" anchor="ctr" anchorCtr="0">
            <a:noAutofit/>
          </a:bodyPr>
          <a:lstStyle/>
          <a:p>
            <a:pPr>
              <a:lnSpc>
                <a:spcPct val="115000"/>
              </a:lnSpc>
              <a:spcAft>
                <a:spcPts val="800"/>
              </a:spcAft>
              <a:buNone/>
            </a:pPr>
            <a:r>
              <a:rPr lang="en-US" kern="100" dirty="0">
                <a:solidFill>
                  <a:schemeClr val="bg1"/>
                </a:solidFill>
                <a:effectLst/>
                <a:latin typeface="Arial" panose="020B0604020202020204" pitchFamily="34" charset="0"/>
                <a:ea typeface="Aptos" panose="020B0004020202020204" pitchFamily="34" charset="0"/>
                <a:cs typeface="Arial" panose="020B0604020202020204" pitchFamily="34" charset="0"/>
              </a:rPr>
              <a:t>BAE Systems</a:t>
            </a:r>
            <a:endParaRPr lang="en-GB" kern="100" dirty="0">
              <a:solidFill>
                <a:schemeClr val="bg1"/>
              </a:solidFill>
              <a:effectLst/>
              <a:latin typeface="Arial" panose="020B0604020202020204" pitchFamily="34" charset="0"/>
              <a:ea typeface="Aptos" panose="020B00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4A75A456-110D-91C1-E89F-AA94B7F38D6D}"/>
              </a:ext>
            </a:extLst>
          </p:cNvPr>
          <p:cNvSpPr txBox="1"/>
          <p:nvPr/>
        </p:nvSpPr>
        <p:spPr>
          <a:xfrm>
            <a:off x="565502" y="4924626"/>
            <a:ext cx="3170743" cy="383759"/>
          </a:xfrm>
          <a:prstGeom prst="rect">
            <a:avLst/>
          </a:prstGeom>
          <a:solidFill>
            <a:srgbClr val="BD1E00"/>
          </a:solidFill>
        </p:spPr>
        <p:txBody>
          <a:bodyPr wrap="square" anchor="ctr" anchorCtr="0">
            <a:noAutofit/>
          </a:bodyPr>
          <a:lstStyle/>
          <a:p>
            <a:pPr>
              <a:lnSpc>
                <a:spcPct val="115000"/>
              </a:lnSpc>
              <a:spcAft>
                <a:spcPts val="800"/>
              </a:spcAft>
              <a:buNone/>
            </a:pPr>
            <a:r>
              <a:rPr lang="en-US" kern="100" dirty="0">
                <a:solidFill>
                  <a:schemeClr val="bg1"/>
                </a:solidFill>
                <a:effectLst/>
                <a:latin typeface="Arial" panose="020B0604020202020204" pitchFamily="34" charset="0"/>
                <a:ea typeface="Aptos" panose="020B0004020202020204" pitchFamily="34" charset="0"/>
                <a:cs typeface="Arial" panose="020B0604020202020204" pitchFamily="34" charset="0"/>
              </a:rPr>
              <a:t>MHCLG</a:t>
            </a:r>
            <a:endParaRPr lang="en-GB" kern="100" dirty="0">
              <a:solidFill>
                <a:schemeClr val="bg1"/>
              </a:solidFill>
              <a:effectLst/>
              <a:latin typeface="Arial" panose="020B0604020202020204" pitchFamily="34" charset="0"/>
              <a:ea typeface="Aptos" panose="020B00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3441E877-595A-B28D-3811-39F91CC0079F}"/>
              </a:ext>
            </a:extLst>
          </p:cNvPr>
          <p:cNvSpPr txBox="1"/>
          <p:nvPr/>
        </p:nvSpPr>
        <p:spPr>
          <a:xfrm>
            <a:off x="565502" y="4351344"/>
            <a:ext cx="3176954" cy="383759"/>
          </a:xfrm>
          <a:prstGeom prst="rect">
            <a:avLst/>
          </a:prstGeom>
          <a:solidFill>
            <a:srgbClr val="BD1E00"/>
          </a:solidFill>
        </p:spPr>
        <p:txBody>
          <a:bodyPr wrap="square" anchor="ctr" anchorCtr="0">
            <a:noAutofit/>
          </a:bodyPr>
          <a:lstStyle/>
          <a:p>
            <a:pPr>
              <a:lnSpc>
                <a:spcPct val="115000"/>
              </a:lnSpc>
              <a:spcAft>
                <a:spcPts val="800"/>
              </a:spcAft>
              <a:buNone/>
            </a:pPr>
            <a:r>
              <a:rPr lang="en-US" kern="100" dirty="0">
                <a:solidFill>
                  <a:schemeClr val="bg1"/>
                </a:solidFill>
                <a:effectLst/>
                <a:latin typeface="Arial" panose="020B0604020202020204" pitchFamily="34" charset="0"/>
                <a:ea typeface="Aptos" panose="020B0004020202020204" pitchFamily="34" charset="0"/>
                <a:cs typeface="Arial" panose="020B0604020202020204" pitchFamily="34" charset="0"/>
              </a:rPr>
              <a:t>DFE</a:t>
            </a:r>
            <a:endParaRPr lang="en-GB" kern="100" dirty="0">
              <a:solidFill>
                <a:schemeClr val="bg1"/>
              </a:solidFill>
              <a:effectLst/>
              <a:latin typeface="Arial" panose="020B0604020202020204" pitchFamily="34" charset="0"/>
              <a:ea typeface="Aptos" panose="020B00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02FB9D8C-A2AB-9E1F-EDFB-46BABE20514D}"/>
              </a:ext>
            </a:extLst>
          </p:cNvPr>
          <p:cNvSpPr txBox="1"/>
          <p:nvPr/>
        </p:nvSpPr>
        <p:spPr>
          <a:xfrm>
            <a:off x="4390832" y="4926166"/>
            <a:ext cx="3288744" cy="383759"/>
          </a:xfrm>
          <a:prstGeom prst="rect">
            <a:avLst/>
          </a:prstGeom>
          <a:solidFill>
            <a:srgbClr val="BD1E00"/>
          </a:solidFill>
        </p:spPr>
        <p:txBody>
          <a:bodyPr wrap="square" anchor="ctr" anchorCtr="0">
            <a:noAutofit/>
          </a:bodyPr>
          <a:lstStyle/>
          <a:p>
            <a:pPr>
              <a:lnSpc>
                <a:spcPct val="115000"/>
              </a:lnSpc>
              <a:spcAft>
                <a:spcPts val="800"/>
              </a:spcAft>
              <a:buNone/>
            </a:pPr>
            <a:r>
              <a:rPr lang="en-US" kern="100" dirty="0">
                <a:solidFill>
                  <a:schemeClr val="bg1"/>
                </a:solidFill>
                <a:effectLst/>
                <a:latin typeface="Arial" panose="020B0604020202020204" pitchFamily="34" charset="0"/>
                <a:ea typeface="Aptos" panose="020B0004020202020204" pitchFamily="34" charset="0"/>
                <a:cs typeface="Arial" panose="020B0604020202020204" pitchFamily="34" charset="0"/>
              </a:rPr>
              <a:t>University of Lincoln </a:t>
            </a:r>
            <a:endParaRPr lang="en-GB" kern="100" dirty="0">
              <a:solidFill>
                <a:schemeClr val="bg1"/>
              </a:solidFill>
              <a:effectLst/>
              <a:latin typeface="Arial" panose="020B0604020202020204" pitchFamily="34" charset="0"/>
              <a:ea typeface="Aptos" panose="020B0004020202020204" pitchFamily="34" charset="0"/>
              <a:cs typeface="Arial" panose="020B0604020202020204" pitchFamily="34" charset="0"/>
            </a:endParaRPr>
          </a:p>
        </p:txBody>
      </p:sp>
      <p:sp>
        <p:nvSpPr>
          <p:cNvPr id="35" name="TextBox 34">
            <a:extLst>
              <a:ext uri="{FF2B5EF4-FFF2-40B4-BE49-F238E27FC236}">
                <a16:creationId xmlns:a16="http://schemas.microsoft.com/office/drawing/2014/main" id="{F4C852FF-96E5-3AF8-FBE5-05D0A952B340}"/>
              </a:ext>
            </a:extLst>
          </p:cNvPr>
          <p:cNvSpPr txBox="1"/>
          <p:nvPr/>
        </p:nvSpPr>
        <p:spPr>
          <a:xfrm>
            <a:off x="4399819" y="2631498"/>
            <a:ext cx="3252766" cy="383759"/>
          </a:xfrm>
          <a:prstGeom prst="rect">
            <a:avLst/>
          </a:prstGeom>
          <a:solidFill>
            <a:srgbClr val="BD1E00"/>
          </a:solidFill>
        </p:spPr>
        <p:txBody>
          <a:bodyPr wrap="square" anchor="ctr" anchorCtr="0">
            <a:noAutofit/>
          </a:bodyPr>
          <a:lstStyle/>
          <a:p>
            <a:pPr>
              <a:lnSpc>
                <a:spcPct val="115000"/>
              </a:lnSpc>
              <a:spcAft>
                <a:spcPts val="800"/>
              </a:spcAft>
              <a:buNone/>
            </a:pPr>
            <a:r>
              <a:rPr lang="en-US" kern="100" dirty="0">
                <a:solidFill>
                  <a:schemeClr val="bg1"/>
                </a:solidFill>
                <a:effectLst/>
                <a:latin typeface="Arial" panose="020B0604020202020204" pitchFamily="34" charset="0"/>
                <a:ea typeface="Aptos" panose="020B0004020202020204" pitchFamily="34" charset="0"/>
                <a:cs typeface="Arial" panose="020B0604020202020204" pitchFamily="34" charset="0"/>
              </a:rPr>
              <a:t>NHSE</a:t>
            </a:r>
            <a:endParaRPr lang="en-GB" kern="100" dirty="0">
              <a:solidFill>
                <a:schemeClr val="bg1"/>
              </a:solidFill>
              <a:effectLst/>
              <a:latin typeface="Arial" panose="020B0604020202020204" pitchFamily="34" charset="0"/>
              <a:ea typeface="Aptos" panose="020B0004020202020204" pitchFamily="34" charset="0"/>
              <a:cs typeface="Arial" panose="020B0604020202020204" pitchFamily="34" charset="0"/>
            </a:endParaRPr>
          </a:p>
        </p:txBody>
      </p:sp>
      <p:sp>
        <p:nvSpPr>
          <p:cNvPr id="37" name="TextBox 36">
            <a:extLst>
              <a:ext uri="{FF2B5EF4-FFF2-40B4-BE49-F238E27FC236}">
                <a16:creationId xmlns:a16="http://schemas.microsoft.com/office/drawing/2014/main" id="{94EE8831-2705-3B0E-2C6E-1CD6DB5B5478}"/>
              </a:ext>
            </a:extLst>
          </p:cNvPr>
          <p:cNvSpPr txBox="1"/>
          <p:nvPr/>
        </p:nvSpPr>
        <p:spPr>
          <a:xfrm>
            <a:off x="4390832" y="5499833"/>
            <a:ext cx="3270740" cy="383759"/>
          </a:xfrm>
          <a:prstGeom prst="rect">
            <a:avLst/>
          </a:prstGeom>
          <a:solidFill>
            <a:srgbClr val="BD1E00"/>
          </a:solidFill>
        </p:spPr>
        <p:txBody>
          <a:bodyPr wrap="square" anchor="ctr" anchorCtr="0">
            <a:noAutofit/>
          </a:bodyPr>
          <a:lstStyle/>
          <a:p>
            <a:pPr>
              <a:lnSpc>
                <a:spcPct val="115000"/>
              </a:lnSpc>
              <a:spcAft>
                <a:spcPts val="800"/>
              </a:spcAft>
              <a:buNone/>
            </a:pPr>
            <a:r>
              <a:rPr lang="en-US" kern="100" dirty="0">
                <a:solidFill>
                  <a:schemeClr val="bg1"/>
                </a:solidFill>
                <a:effectLst/>
                <a:latin typeface="Arial" panose="020B0604020202020204" pitchFamily="34" charset="0"/>
                <a:ea typeface="Aptos" panose="020B0004020202020204" pitchFamily="34" charset="0"/>
                <a:cs typeface="Arial" panose="020B0604020202020204" pitchFamily="34" charset="0"/>
              </a:rPr>
              <a:t>University of Birmingham </a:t>
            </a:r>
            <a:endParaRPr lang="en-GB" kern="100" dirty="0">
              <a:solidFill>
                <a:schemeClr val="bg1"/>
              </a:solidFill>
              <a:effectLst/>
              <a:latin typeface="Arial" panose="020B0604020202020204" pitchFamily="34" charset="0"/>
              <a:ea typeface="Aptos" panose="020B0004020202020204" pitchFamily="34" charset="0"/>
              <a:cs typeface="Arial" panose="020B0604020202020204" pitchFamily="34" charset="0"/>
            </a:endParaRPr>
          </a:p>
        </p:txBody>
      </p:sp>
      <p:sp>
        <p:nvSpPr>
          <p:cNvPr id="41" name="TextBox 40">
            <a:extLst>
              <a:ext uri="{FF2B5EF4-FFF2-40B4-BE49-F238E27FC236}">
                <a16:creationId xmlns:a16="http://schemas.microsoft.com/office/drawing/2014/main" id="{79814353-1FE9-DF2F-02B4-655C7F042E2A}"/>
              </a:ext>
            </a:extLst>
          </p:cNvPr>
          <p:cNvSpPr txBox="1"/>
          <p:nvPr/>
        </p:nvSpPr>
        <p:spPr>
          <a:xfrm>
            <a:off x="565502" y="5497908"/>
            <a:ext cx="3170742" cy="383759"/>
          </a:xfrm>
          <a:prstGeom prst="rect">
            <a:avLst/>
          </a:prstGeom>
          <a:solidFill>
            <a:srgbClr val="BD1E00"/>
          </a:solidFill>
        </p:spPr>
        <p:txBody>
          <a:bodyPr wrap="square" anchor="ctr" anchorCtr="0">
            <a:noAutofit/>
          </a:bodyPr>
          <a:lstStyle/>
          <a:p>
            <a:pPr>
              <a:lnSpc>
                <a:spcPct val="115000"/>
              </a:lnSpc>
              <a:spcAft>
                <a:spcPts val="800"/>
              </a:spcAft>
              <a:buNone/>
            </a:pPr>
            <a:r>
              <a:rPr lang="en-US" kern="100" dirty="0">
                <a:solidFill>
                  <a:schemeClr val="bg1"/>
                </a:solidFill>
                <a:effectLst/>
                <a:latin typeface="Arial" panose="020B0604020202020204" pitchFamily="34" charset="0"/>
                <a:ea typeface="Aptos" panose="020B0004020202020204" pitchFamily="34" charset="0"/>
                <a:cs typeface="Arial" panose="020B0604020202020204" pitchFamily="34" charset="0"/>
              </a:rPr>
              <a:t>ONS</a:t>
            </a:r>
            <a:endParaRPr lang="en-GB" kern="100" dirty="0">
              <a:solidFill>
                <a:schemeClr val="bg1"/>
              </a:solidFill>
              <a:effectLst/>
              <a:latin typeface="Arial" panose="020B0604020202020204" pitchFamily="34" charset="0"/>
              <a:ea typeface="Aptos" panose="020B0004020202020204" pitchFamily="34" charset="0"/>
              <a:cs typeface="Arial" panose="020B0604020202020204" pitchFamily="34" charset="0"/>
            </a:endParaRPr>
          </a:p>
        </p:txBody>
      </p:sp>
      <p:sp>
        <p:nvSpPr>
          <p:cNvPr id="44" name="TextBox 43">
            <a:extLst>
              <a:ext uri="{FF2B5EF4-FFF2-40B4-BE49-F238E27FC236}">
                <a16:creationId xmlns:a16="http://schemas.microsoft.com/office/drawing/2014/main" id="{96936092-7412-7A97-9228-D11D5D7A52C8}"/>
              </a:ext>
            </a:extLst>
          </p:cNvPr>
          <p:cNvSpPr txBox="1"/>
          <p:nvPr/>
        </p:nvSpPr>
        <p:spPr>
          <a:xfrm>
            <a:off x="8316159" y="3771624"/>
            <a:ext cx="3176954" cy="383759"/>
          </a:xfrm>
          <a:prstGeom prst="rect">
            <a:avLst/>
          </a:prstGeom>
          <a:solidFill>
            <a:srgbClr val="BD1E00"/>
          </a:solidFill>
        </p:spPr>
        <p:txBody>
          <a:bodyPr wrap="square" anchor="ctr" anchorCtr="0">
            <a:noAutofit/>
          </a:bodyPr>
          <a:lstStyle/>
          <a:p>
            <a:pPr>
              <a:lnSpc>
                <a:spcPct val="115000"/>
              </a:lnSpc>
              <a:spcAft>
                <a:spcPts val="800"/>
              </a:spcAft>
              <a:buNone/>
            </a:pPr>
            <a:r>
              <a:rPr lang="en-GB" kern="100" dirty="0">
                <a:solidFill>
                  <a:schemeClr val="bg1"/>
                </a:solidFill>
                <a:effectLst/>
                <a:latin typeface="Arial" panose="020B0604020202020204" pitchFamily="34" charset="0"/>
                <a:ea typeface="Aptos" panose="020B0004020202020204" pitchFamily="34" charset="0"/>
                <a:cs typeface="Arial" panose="020B0604020202020204" pitchFamily="34" charset="0"/>
              </a:rPr>
              <a:t>Skills for Care</a:t>
            </a:r>
          </a:p>
        </p:txBody>
      </p:sp>
      <p:sp>
        <p:nvSpPr>
          <p:cNvPr id="45" name="TextBox 44">
            <a:extLst>
              <a:ext uri="{FF2B5EF4-FFF2-40B4-BE49-F238E27FC236}">
                <a16:creationId xmlns:a16="http://schemas.microsoft.com/office/drawing/2014/main" id="{93EB4A4E-5149-7047-B6DD-3EFFF859F796}"/>
              </a:ext>
            </a:extLst>
          </p:cNvPr>
          <p:cNvSpPr txBox="1"/>
          <p:nvPr/>
        </p:nvSpPr>
        <p:spPr>
          <a:xfrm>
            <a:off x="0" y="1317426"/>
            <a:ext cx="12192000" cy="946389"/>
          </a:xfrm>
          <a:prstGeom prst="rect">
            <a:avLst/>
          </a:prstGeom>
          <a:solidFill>
            <a:srgbClr val="BD1E00"/>
          </a:solidFill>
        </p:spPr>
        <p:txBody>
          <a:bodyPr wrap="square" anchor="ctr" anchorCtr="0">
            <a:noAutofit/>
          </a:bodyPr>
          <a:lstStyle/>
          <a:p>
            <a:pPr>
              <a:lnSpc>
                <a:spcPct val="115000"/>
              </a:lnSpc>
              <a:spcAft>
                <a:spcPts val="800"/>
              </a:spcAft>
              <a:buNone/>
            </a:pPr>
            <a:r>
              <a:rPr lang="en-GB" sz="2000" kern="100" dirty="0">
                <a:solidFill>
                  <a:schemeClr val="bg1"/>
                </a:solidFill>
                <a:effectLst/>
                <a:latin typeface="Arial" panose="020B0604020202020204" pitchFamily="34" charset="0"/>
                <a:ea typeface="Aptos" panose="020B0004020202020204" pitchFamily="34" charset="0"/>
                <a:cs typeface="Arial" panose="020B0604020202020204" pitchFamily="34" charset="0"/>
              </a:rPr>
              <a:t>To all the stakeholder organisations who have worked with the CNN team over the past few months to shape the Prospectus. Your insights, innovations and critique have been essential</a:t>
            </a:r>
          </a:p>
        </p:txBody>
      </p:sp>
      <p:sp>
        <p:nvSpPr>
          <p:cNvPr id="46" name="Text 0">
            <a:extLst>
              <a:ext uri="{FF2B5EF4-FFF2-40B4-BE49-F238E27FC236}">
                <a16:creationId xmlns:a16="http://schemas.microsoft.com/office/drawing/2014/main" id="{7AB1837C-9EAB-80E9-D576-DCEA8443A95E}"/>
              </a:ext>
            </a:extLst>
          </p:cNvPr>
          <p:cNvSpPr/>
          <p:nvPr/>
        </p:nvSpPr>
        <p:spPr>
          <a:xfrm>
            <a:off x="0" y="-1344"/>
            <a:ext cx="12192000" cy="1231304"/>
          </a:xfrm>
          <a:prstGeom prst="rect">
            <a:avLst/>
          </a:prstGeom>
          <a:solidFill>
            <a:srgbClr val="0F2836"/>
          </a:solidFill>
          <a:ln/>
        </p:spPr>
        <p:txBody>
          <a:bodyPr wrap="square" lIns="648000" tIns="144000" rIns="0" bIns="0" rtlCol="0" anchor="t"/>
          <a:lstStyle/>
          <a:p>
            <a:pPr marL="0" marR="0" lvl="0" indent="0" defTabSz="457200" rtl="0" eaLnBrk="1" fontAlgn="auto" latinLnBrk="0" hangingPunct="1">
              <a:lnSpc>
                <a:spcPct val="100000"/>
              </a:lnSpc>
              <a:spcBef>
                <a:spcPct val="0"/>
              </a:spcBef>
              <a:spcAft>
                <a:spcPts val="0"/>
              </a:spcAft>
              <a:buClrTx/>
              <a:buSzTx/>
              <a:buFontTx/>
              <a:buNone/>
              <a:tabLst/>
              <a:defRPr/>
            </a:pPr>
            <a:r>
              <a:rPr lang="en-GB" sz="3600" b="1" cap="none" dirty="0">
                <a:solidFill>
                  <a:schemeClr val="bg1"/>
                </a:solidFill>
                <a:latin typeface="Arial" panose="020B0604020202020204" pitchFamily="34" charset="0"/>
                <a:cs typeface="Arial" panose="020B0604020202020204" pitchFamily="34" charset="0"/>
              </a:rPr>
              <a:t>Thank </a:t>
            </a:r>
            <a:r>
              <a:rPr lang="en-GB" sz="3600" b="1">
                <a:solidFill>
                  <a:schemeClr val="bg1"/>
                </a:solidFill>
                <a:latin typeface="Arial" panose="020B0604020202020204" pitchFamily="34" charset="0"/>
                <a:cs typeface="Arial" panose="020B0604020202020204" pitchFamily="34" charset="0"/>
              </a:rPr>
              <a:t>Y</a:t>
            </a:r>
            <a:r>
              <a:rPr lang="en-GB" sz="3600" b="1" cap="none">
                <a:solidFill>
                  <a:schemeClr val="bg1"/>
                </a:solidFill>
                <a:latin typeface="Arial" panose="020B0604020202020204" pitchFamily="34" charset="0"/>
                <a:cs typeface="Arial" panose="020B0604020202020204" pitchFamily="34" charset="0"/>
              </a:rPr>
              <a:t>ou</a:t>
            </a:r>
            <a:endParaRPr lang="en-GB" sz="3600" b="1" cap="none" dirty="0">
              <a:solidFill>
                <a:schemeClr val="bg1"/>
              </a:solidFill>
              <a:latin typeface="Arial" panose="020B0604020202020204" pitchFamily="34" charset="0"/>
              <a:cs typeface="Arial" panose="020B0604020202020204" pitchFamily="34" charset="0"/>
            </a:endParaRPr>
          </a:p>
          <a:p>
            <a:pPr marL="0" marR="0" lvl="0" indent="0" defTabSz="457200" rtl="0" eaLnBrk="1" fontAlgn="auto" latinLnBrk="0" hangingPunct="1">
              <a:lnSpc>
                <a:spcPct val="100000"/>
              </a:lnSpc>
              <a:spcBef>
                <a:spcPct val="0"/>
              </a:spcBef>
              <a:spcAft>
                <a:spcPts val="0"/>
              </a:spcAft>
              <a:buClrTx/>
              <a:buSzTx/>
              <a:buFontTx/>
              <a:buNone/>
              <a:tabLst/>
              <a:defRPr/>
            </a:pPr>
            <a:r>
              <a:rPr lang="en-GB" sz="2400" cap="none" dirty="0">
                <a:solidFill>
                  <a:schemeClr val="bg1"/>
                </a:solidFill>
                <a:latin typeface="Arial" panose="020B0604020202020204" pitchFamily="34" charset="0"/>
                <a:cs typeface="Arial" panose="020B0604020202020204" pitchFamily="34" charset="0"/>
              </a:rPr>
              <a:t>Thank you to our National, Place &amp; Community Partners</a:t>
            </a:r>
            <a:endParaRPr kumimoji="0" lang="en-GB" sz="360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12A95321-B676-4D42-F987-1CB1999A8B40}"/>
              </a:ext>
            </a:extLst>
          </p:cNvPr>
          <p:cNvSpPr txBox="1"/>
          <p:nvPr/>
        </p:nvSpPr>
        <p:spPr>
          <a:xfrm>
            <a:off x="8335958" y="5510040"/>
            <a:ext cx="3170742" cy="561150"/>
          </a:xfrm>
          <a:prstGeom prst="rect">
            <a:avLst/>
          </a:prstGeom>
          <a:solidFill>
            <a:srgbClr val="BD1E00"/>
          </a:solidFill>
        </p:spPr>
        <p:txBody>
          <a:bodyPr wrap="square" lIns="36000" rIns="36000" anchor="ctr" anchorCtr="0">
            <a:noAutofit/>
          </a:bodyPr>
          <a:lstStyle/>
          <a:p>
            <a:pPr>
              <a:lnSpc>
                <a:spcPct val="115000"/>
              </a:lnSpc>
              <a:spcAft>
                <a:spcPts val="800"/>
              </a:spcAft>
              <a:buNone/>
            </a:pPr>
            <a:r>
              <a:rPr lang="en-US" kern="100">
                <a:solidFill>
                  <a:schemeClr val="bg1"/>
                </a:solidFill>
                <a:effectLst/>
                <a:latin typeface="Arial" panose="020B0604020202020204" pitchFamily="34" charset="0"/>
                <a:ea typeface="Aptos" panose="020B0004020202020204" pitchFamily="34" charset="0"/>
                <a:cs typeface="Arial" panose="020B0604020202020204" pitchFamily="34" charset="0"/>
              </a:rPr>
              <a:t>Sussex Community Development Association</a:t>
            </a:r>
            <a:endParaRPr lang="en-GB" kern="100">
              <a:solidFill>
                <a:schemeClr val="bg1"/>
              </a:solidFill>
              <a:effectLst/>
              <a:latin typeface="Arial" panose="020B0604020202020204" pitchFamily="34" charset="0"/>
              <a:ea typeface="Aptos" panose="020B0004020202020204" pitchFamily="34" charset="0"/>
              <a:cs typeface="Arial" panose="020B0604020202020204" pitchFamily="34" charset="0"/>
            </a:endParaRPr>
          </a:p>
        </p:txBody>
      </p:sp>
    </p:spTree>
    <p:extLst>
      <p:ext uri="{BB962C8B-B14F-4D97-AF65-F5344CB8AC3E}">
        <p14:creationId xmlns:p14="http://schemas.microsoft.com/office/powerpoint/2010/main" val="398355946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97353A-F98F-9274-F1D8-2474A167A6FF}"/>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4C6FE06-4D44-99D4-448E-C00964DF2163}"/>
              </a:ext>
            </a:extLst>
          </p:cNvPr>
          <p:cNvSpPr>
            <a:spLocks noGrp="1"/>
          </p:cNvSpPr>
          <p:nvPr>
            <p:ph idx="1"/>
          </p:nvPr>
        </p:nvSpPr>
        <p:spPr>
          <a:xfrm>
            <a:off x="559290" y="4425104"/>
            <a:ext cx="3180705" cy="392672"/>
          </a:xfrm>
          <a:solidFill>
            <a:srgbClr val="BD1E00"/>
          </a:solidFill>
        </p:spPr>
        <p:txBody>
          <a:bodyPr anchor="ctr" anchorCtr="0">
            <a:noAutofit/>
          </a:bodyPr>
          <a:lstStyle/>
          <a:p>
            <a:pPr marL="0" indent="0">
              <a:lnSpc>
                <a:spcPct val="115000"/>
              </a:lnSpc>
              <a:spcAft>
                <a:spcPts val="800"/>
              </a:spcAft>
              <a:buNone/>
            </a:pPr>
            <a:r>
              <a:rPr lang="en-US" sz="1800" kern="100" dirty="0">
                <a:solidFill>
                  <a:schemeClr val="bg1"/>
                </a:solidFill>
                <a:effectLst/>
                <a:latin typeface="Arial" panose="020B0604020202020204" pitchFamily="34" charset="0"/>
                <a:ea typeface="Aptos" panose="020B0004020202020204" pitchFamily="34" charset="0"/>
                <a:cs typeface="Arial" panose="020B0604020202020204" pitchFamily="34" charset="0"/>
              </a:rPr>
              <a:t>Skills for Learning</a:t>
            </a:r>
            <a:endParaRPr lang="en-GB" sz="1800" kern="100" dirty="0">
              <a:solidFill>
                <a:schemeClr val="bg1"/>
              </a:solidFill>
              <a:effectLst/>
              <a:latin typeface="Arial" panose="020B0604020202020204" pitchFamily="34" charset="0"/>
              <a:ea typeface="Aptos" panose="020B00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0C7AEDF3-0250-7A53-0839-66A9B40639E6}"/>
              </a:ext>
            </a:extLst>
          </p:cNvPr>
          <p:cNvSpPr txBox="1"/>
          <p:nvPr/>
        </p:nvSpPr>
        <p:spPr>
          <a:xfrm>
            <a:off x="8316159" y="2133214"/>
            <a:ext cx="3176954" cy="383759"/>
          </a:xfrm>
          <a:prstGeom prst="rect">
            <a:avLst/>
          </a:prstGeom>
          <a:solidFill>
            <a:srgbClr val="BD1E00"/>
          </a:solidFill>
        </p:spPr>
        <p:txBody>
          <a:bodyPr wrap="square" anchor="ctr" anchorCtr="0">
            <a:noAutofit/>
          </a:bodyPr>
          <a:lstStyle/>
          <a:p>
            <a:pPr>
              <a:lnSpc>
                <a:spcPct val="115000"/>
              </a:lnSpc>
              <a:spcAft>
                <a:spcPts val="800"/>
              </a:spcAft>
              <a:buNone/>
            </a:pPr>
            <a:r>
              <a:rPr lang="en-GB" kern="100" dirty="0">
                <a:solidFill>
                  <a:schemeClr val="bg1"/>
                </a:solidFill>
                <a:effectLst/>
                <a:latin typeface="Arial" panose="020B0604020202020204" pitchFamily="34" charset="0"/>
                <a:ea typeface="Aptos" panose="020B0004020202020204" pitchFamily="34" charset="0"/>
                <a:cs typeface="Arial" panose="020B0604020202020204" pitchFamily="34" charset="0"/>
              </a:rPr>
              <a:t>Thanet District Council</a:t>
            </a:r>
          </a:p>
        </p:txBody>
      </p:sp>
      <p:sp>
        <p:nvSpPr>
          <p:cNvPr id="7" name="TextBox 6">
            <a:extLst>
              <a:ext uri="{FF2B5EF4-FFF2-40B4-BE49-F238E27FC236}">
                <a16:creationId xmlns:a16="http://schemas.microsoft.com/office/drawing/2014/main" id="{DCCE9FAF-6A80-B522-9FA8-E1B8D9611D60}"/>
              </a:ext>
            </a:extLst>
          </p:cNvPr>
          <p:cNvSpPr txBox="1"/>
          <p:nvPr/>
        </p:nvSpPr>
        <p:spPr>
          <a:xfrm>
            <a:off x="565502" y="1563151"/>
            <a:ext cx="3176954" cy="383759"/>
          </a:xfrm>
          <a:prstGeom prst="rect">
            <a:avLst/>
          </a:prstGeom>
          <a:solidFill>
            <a:srgbClr val="BD1E00"/>
          </a:solidFill>
        </p:spPr>
        <p:txBody>
          <a:bodyPr wrap="square" anchor="ctr" anchorCtr="0">
            <a:noAutofit/>
          </a:bodyPr>
          <a:lstStyle/>
          <a:p>
            <a:pPr>
              <a:lnSpc>
                <a:spcPct val="115000"/>
              </a:lnSpc>
              <a:spcAft>
                <a:spcPts val="800"/>
              </a:spcAft>
              <a:buNone/>
            </a:pPr>
            <a:r>
              <a:rPr lang="en-GB" sz="1600" b="0" i="0" u="none" strike="noStrike" dirty="0">
                <a:solidFill>
                  <a:schemeClr val="bg1"/>
                </a:solidFill>
                <a:effectLst/>
                <a:latin typeface="Arial" panose="020B0604020202020204" pitchFamily="34" charset="0"/>
                <a:cs typeface="Arial" panose="020B0604020202020204" pitchFamily="34" charset="0"/>
              </a:rPr>
              <a:t>Great Yarmouth Borough Council</a:t>
            </a:r>
            <a:endParaRPr lang="en-GB" sz="1600" kern="100" dirty="0">
              <a:solidFill>
                <a:schemeClr val="bg1"/>
              </a:solidFill>
              <a:effectLst/>
              <a:latin typeface="Arial" panose="020B0604020202020204" pitchFamily="34" charset="0"/>
              <a:ea typeface="Aptos" panose="020B00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4BCE2F6F-C391-9B39-EF44-203C080D2E9D}"/>
              </a:ext>
            </a:extLst>
          </p:cNvPr>
          <p:cNvSpPr txBox="1"/>
          <p:nvPr/>
        </p:nvSpPr>
        <p:spPr>
          <a:xfrm>
            <a:off x="4390832" y="2136818"/>
            <a:ext cx="3270740" cy="383759"/>
          </a:xfrm>
          <a:prstGeom prst="rect">
            <a:avLst/>
          </a:prstGeom>
          <a:solidFill>
            <a:srgbClr val="BD1E00"/>
          </a:solidFill>
        </p:spPr>
        <p:txBody>
          <a:bodyPr wrap="square" anchor="ctr" anchorCtr="0">
            <a:noAutofit/>
          </a:bodyPr>
          <a:lstStyle/>
          <a:p>
            <a:pPr>
              <a:lnSpc>
                <a:spcPct val="115000"/>
              </a:lnSpc>
              <a:spcAft>
                <a:spcPts val="800"/>
              </a:spcAft>
              <a:buNone/>
            </a:pPr>
            <a:r>
              <a:rPr lang="en-GB" b="0" i="0" u="none" strike="noStrike" dirty="0">
                <a:solidFill>
                  <a:schemeClr val="bg1"/>
                </a:solidFill>
                <a:effectLst/>
                <a:latin typeface="Arial" panose="020B0604020202020204" pitchFamily="34" charset="0"/>
                <a:cs typeface="Arial" panose="020B0604020202020204" pitchFamily="34" charset="0"/>
              </a:rPr>
              <a:t>Partners in Care</a:t>
            </a:r>
            <a:endParaRPr lang="en-GB" kern="100" dirty="0">
              <a:solidFill>
                <a:schemeClr val="bg1"/>
              </a:solidFill>
              <a:effectLst/>
              <a:latin typeface="Arial" panose="020B0604020202020204" pitchFamily="34" charset="0"/>
              <a:ea typeface="Aptos" panose="020B00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A0DCB94D-D6A9-03DB-8035-243C88DA5919}"/>
              </a:ext>
            </a:extLst>
          </p:cNvPr>
          <p:cNvSpPr txBox="1"/>
          <p:nvPr/>
        </p:nvSpPr>
        <p:spPr>
          <a:xfrm>
            <a:off x="4390832" y="5005153"/>
            <a:ext cx="3270740" cy="383759"/>
          </a:xfrm>
          <a:prstGeom prst="rect">
            <a:avLst/>
          </a:prstGeom>
          <a:solidFill>
            <a:srgbClr val="BD1E00"/>
          </a:solidFill>
        </p:spPr>
        <p:txBody>
          <a:bodyPr wrap="square" anchor="ctr" anchorCtr="0">
            <a:noAutofit/>
          </a:bodyPr>
          <a:lstStyle/>
          <a:p>
            <a:pPr>
              <a:lnSpc>
                <a:spcPct val="115000"/>
              </a:lnSpc>
              <a:spcAft>
                <a:spcPts val="800"/>
              </a:spcAft>
              <a:buNone/>
            </a:pPr>
            <a:r>
              <a:rPr lang="en-US" kern="100" dirty="0">
                <a:solidFill>
                  <a:schemeClr val="bg1"/>
                </a:solidFill>
                <a:effectLst/>
                <a:latin typeface="Arial" panose="020B0604020202020204" pitchFamily="34" charset="0"/>
                <a:ea typeface="Aptos" panose="020B0004020202020204" pitchFamily="34" charset="0"/>
                <a:cs typeface="Arial" panose="020B0604020202020204" pitchFamily="34" charset="0"/>
              </a:rPr>
              <a:t>Dorset Care Alliance</a:t>
            </a:r>
            <a:endParaRPr lang="en-GB" kern="100" dirty="0">
              <a:solidFill>
                <a:schemeClr val="bg1"/>
              </a:solidFill>
              <a:effectLst/>
              <a:latin typeface="Arial" panose="020B0604020202020204" pitchFamily="34" charset="0"/>
              <a:ea typeface="Aptos" panose="020B00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27CECF9B-2A13-82E2-ED87-4BEE535FCA8B}"/>
              </a:ext>
            </a:extLst>
          </p:cNvPr>
          <p:cNvSpPr txBox="1"/>
          <p:nvPr/>
        </p:nvSpPr>
        <p:spPr>
          <a:xfrm>
            <a:off x="8316159" y="1563151"/>
            <a:ext cx="3176954" cy="383759"/>
          </a:xfrm>
          <a:prstGeom prst="rect">
            <a:avLst/>
          </a:prstGeom>
          <a:solidFill>
            <a:srgbClr val="BD1E00"/>
          </a:solidFill>
        </p:spPr>
        <p:txBody>
          <a:bodyPr wrap="square" anchor="ctr" anchorCtr="0">
            <a:noAutofit/>
          </a:bodyPr>
          <a:lstStyle/>
          <a:p>
            <a:pPr>
              <a:lnSpc>
                <a:spcPct val="115000"/>
              </a:lnSpc>
              <a:spcAft>
                <a:spcPts val="800"/>
              </a:spcAft>
              <a:buNone/>
            </a:pPr>
            <a:r>
              <a:rPr lang="en-GB" kern="100" dirty="0">
                <a:solidFill>
                  <a:schemeClr val="bg1"/>
                </a:solidFill>
                <a:effectLst/>
                <a:latin typeface="Arial" panose="020B0604020202020204" pitchFamily="34" charset="0"/>
                <a:ea typeface="Aptos" panose="020B0004020202020204" pitchFamily="34" charset="0"/>
                <a:cs typeface="Arial" panose="020B0604020202020204" pitchFamily="34" charset="0"/>
              </a:rPr>
              <a:t>Kent County Council</a:t>
            </a:r>
          </a:p>
        </p:txBody>
      </p:sp>
      <p:sp>
        <p:nvSpPr>
          <p:cNvPr id="17" name="TextBox 16">
            <a:extLst>
              <a:ext uri="{FF2B5EF4-FFF2-40B4-BE49-F238E27FC236}">
                <a16:creationId xmlns:a16="http://schemas.microsoft.com/office/drawing/2014/main" id="{33C5B113-5A97-EAE4-1BAF-8EBBD691CBED}"/>
              </a:ext>
            </a:extLst>
          </p:cNvPr>
          <p:cNvSpPr txBox="1"/>
          <p:nvPr/>
        </p:nvSpPr>
        <p:spPr>
          <a:xfrm>
            <a:off x="565502" y="2709715"/>
            <a:ext cx="3176954" cy="383759"/>
          </a:xfrm>
          <a:prstGeom prst="rect">
            <a:avLst/>
          </a:prstGeom>
          <a:solidFill>
            <a:srgbClr val="BD1E00"/>
          </a:solidFill>
        </p:spPr>
        <p:txBody>
          <a:bodyPr wrap="square" anchor="ctr" anchorCtr="0">
            <a:noAutofit/>
          </a:bodyPr>
          <a:lstStyle/>
          <a:p>
            <a:pPr>
              <a:lnSpc>
                <a:spcPct val="115000"/>
              </a:lnSpc>
              <a:spcAft>
                <a:spcPts val="800"/>
              </a:spcAft>
              <a:buNone/>
            </a:pPr>
            <a:r>
              <a:rPr lang="en-US" sz="1750" kern="100" dirty="0">
                <a:solidFill>
                  <a:schemeClr val="bg1"/>
                </a:solidFill>
                <a:effectLst/>
                <a:latin typeface="Arial" panose="020B0604020202020204" pitchFamily="34" charset="0"/>
                <a:ea typeface="Aptos" panose="020B0004020202020204" pitchFamily="34" charset="0"/>
                <a:cs typeface="Arial" panose="020B0604020202020204" pitchFamily="34" charset="0"/>
              </a:rPr>
              <a:t>Action Community Enterprises</a:t>
            </a:r>
            <a:endParaRPr lang="en-GB" sz="1750" kern="100" dirty="0">
              <a:solidFill>
                <a:schemeClr val="bg1"/>
              </a:solidFill>
              <a:effectLst/>
              <a:latin typeface="Arial" panose="020B0604020202020204" pitchFamily="34" charset="0"/>
              <a:ea typeface="Aptos" panose="020B00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E1D8D11E-E87B-A6F6-C306-9671FD4902C2}"/>
              </a:ext>
            </a:extLst>
          </p:cNvPr>
          <p:cNvSpPr txBox="1"/>
          <p:nvPr/>
        </p:nvSpPr>
        <p:spPr>
          <a:xfrm>
            <a:off x="4390832" y="3284152"/>
            <a:ext cx="3288744" cy="383759"/>
          </a:xfrm>
          <a:prstGeom prst="rect">
            <a:avLst/>
          </a:prstGeom>
          <a:solidFill>
            <a:srgbClr val="BD1E00"/>
          </a:solidFill>
        </p:spPr>
        <p:txBody>
          <a:bodyPr wrap="square" anchor="ctr" anchorCtr="0">
            <a:noAutofit/>
          </a:bodyPr>
          <a:lstStyle/>
          <a:p>
            <a:pPr>
              <a:lnSpc>
                <a:spcPct val="115000"/>
              </a:lnSpc>
              <a:spcAft>
                <a:spcPts val="800"/>
              </a:spcAft>
              <a:buNone/>
            </a:pPr>
            <a:r>
              <a:rPr lang="en-US" kern="100" dirty="0">
                <a:solidFill>
                  <a:schemeClr val="bg1"/>
                </a:solidFill>
                <a:effectLst/>
                <a:latin typeface="Arial" panose="020B0604020202020204" pitchFamily="34" charset="0"/>
                <a:ea typeface="Aptos" panose="020B0004020202020204" pitchFamily="34" charset="0"/>
                <a:cs typeface="Arial" panose="020B0604020202020204" pitchFamily="34" charset="0"/>
              </a:rPr>
              <a:t>Citadel Project</a:t>
            </a:r>
            <a:endParaRPr lang="en-GB" kern="100" dirty="0">
              <a:solidFill>
                <a:schemeClr val="bg1"/>
              </a:solidFill>
              <a:effectLst/>
              <a:latin typeface="Arial" panose="020B0604020202020204" pitchFamily="34" charset="0"/>
              <a:ea typeface="Aptos" panose="020B00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8760BA6E-E189-6ED8-992A-88ADEF220FB2}"/>
              </a:ext>
            </a:extLst>
          </p:cNvPr>
          <p:cNvSpPr txBox="1"/>
          <p:nvPr/>
        </p:nvSpPr>
        <p:spPr>
          <a:xfrm>
            <a:off x="565502" y="5576122"/>
            <a:ext cx="3170745" cy="383759"/>
          </a:xfrm>
          <a:prstGeom prst="rect">
            <a:avLst/>
          </a:prstGeom>
          <a:solidFill>
            <a:srgbClr val="BD1E00"/>
          </a:solidFill>
        </p:spPr>
        <p:txBody>
          <a:bodyPr wrap="square" anchor="ctr" anchorCtr="0">
            <a:noAutofit/>
          </a:bodyPr>
          <a:lstStyle/>
          <a:p>
            <a:pPr>
              <a:lnSpc>
                <a:spcPct val="115000"/>
              </a:lnSpc>
              <a:spcAft>
                <a:spcPts val="800"/>
              </a:spcAft>
              <a:buNone/>
            </a:pPr>
            <a:r>
              <a:rPr lang="en-US" kern="100" dirty="0">
                <a:solidFill>
                  <a:schemeClr val="bg1"/>
                </a:solidFill>
                <a:effectLst/>
                <a:latin typeface="Arial" panose="020B0604020202020204" pitchFamily="34" charset="0"/>
                <a:ea typeface="Aptos" panose="020B0004020202020204" pitchFamily="34" charset="0"/>
                <a:cs typeface="Arial" panose="020B0604020202020204" pitchFamily="34" charset="0"/>
              </a:rPr>
              <a:t>Hastings Borough Council</a:t>
            </a:r>
            <a:endParaRPr lang="en-GB" kern="100" dirty="0">
              <a:solidFill>
                <a:schemeClr val="bg1"/>
              </a:solidFill>
              <a:effectLst/>
              <a:latin typeface="Arial" panose="020B0604020202020204" pitchFamily="34" charset="0"/>
              <a:ea typeface="Aptos" panose="020B00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529CF926-3265-B607-E29B-6A51BF89A02C}"/>
              </a:ext>
            </a:extLst>
          </p:cNvPr>
          <p:cNvSpPr txBox="1"/>
          <p:nvPr/>
        </p:nvSpPr>
        <p:spPr>
          <a:xfrm>
            <a:off x="565502" y="2136433"/>
            <a:ext cx="3176954" cy="383759"/>
          </a:xfrm>
          <a:prstGeom prst="rect">
            <a:avLst/>
          </a:prstGeom>
          <a:solidFill>
            <a:srgbClr val="BD1E00"/>
          </a:solidFill>
        </p:spPr>
        <p:txBody>
          <a:bodyPr wrap="square" anchor="ctr" anchorCtr="0">
            <a:noAutofit/>
          </a:bodyPr>
          <a:lstStyle/>
          <a:p>
            <a:pPr>
              <a:lnSpc>
                <a:spcPct val="115000"/>
              </a:lnSpc>
              <a:spcAft>
                <a:spcPts val="800"/>
              </a:spcAft>
            </a:pPr>
            <a:r>
              <a:rPr lang="en-US" kern="100" dirty="0">
                <a:solidFill>
                  <a:schemeClr val="bg1"/>
                </a:solidFill>
                <a:effectLst/>
                <a:latin typeface="Arial" panose="020B0604020202020204" pitchFamily="34" charset="0"/>
                <a:ea typeface="Aptos" panose="020B0004020202020204" pitchFamily="34" charset="0"/>
                <a:cs typeface="Arial" panose="020B0604020202020204" pitchFamily="34" charset="0"/>
              </a:rPr>
              <a:t>East Coast College</a:t>
            </a:r>
            <a:endParaRPr lang="en-GB" kern="100" dirty="0">
              <a:solidFill>
                <a:schemeClr val="bg1"/>
              </a:solidFill>
              <a:effectLst/>
              <a:latin typeface="Arial" panose="020B0604020202020204" pitchFamily="34" charset="0"/>
              <a:ea typeface="Aptos" panose="020B00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A7DE318F-22B5-9046-48EF-4345FFC2576A}"/>
              </a:ext>
            </a:extLst>
          </p:cNvPr>
          <p:cNvSpPr txBox="1"/>
          <p:nvPr/>
        </p:nvSpPr>
        <p:spPr>
          <a:xfrm>
            <a:off x="565502" y="5002843"/>
            <a:ext cx="3180705" cy="383759"/>
          </a:xfrm>
          <a:prstGeom prst="rect">
            <a:avLst/>
          </a:prstGeom>
          <a:solidFill>
            <a:srgbClr val="BD1E00"/>
          </a:solidFill>
        </p:spPr>
        <p:txBody>
          <a:bodyPr wrap="square" anchor="ctr" anchorCtr="0">
            <a:noAutofit/>
          </a:bodyPr>
          <a:lstStyle/>
          <a:p>
            <a:pPr>
              <a:lnSpc>
                <a:spcPct val="115000"/>
              </a:lnSpc>
              <a:spcAft>
                <a:spcPts val="800"/>
              </a:spcAft>
              <a:buNone/>
            </a:pPr>
            <a:r>
              <a:rPr lang="en-US" kern="100" dirty="0">
                <a:solidFill>
                  <a:schemeClr val="bg1"/>
                </a:solidFill>
                <a:effectLst/>
                <a:latin typeface="Arial" panose="020B0604020202020204" pitchFamily="34" charset="0"/>
                <a:ea typeface="Aptos" panose="020B0004020202020204" pitchFamily="34" charset="0"/>
                <a:cs typeface="Arial" panose="020B0604020202020204" pitchFamily="34" charset="0"/>
              </a:rPr>
              <a:t>The Pelham, Bexhill</a:t>
            </a:r>
            <a:endParaRPr lang="en-GB" kern="100" dirty="0">
              <a:solidFill>
                <a:schemeClr val="bg1"/>
              </a:solidFill>
              <a:effectLst/>
              <a:latin typeface="Arial" panose="020B0604020202020204" pitchFamily="34" charset="0"/>
              <a:ea typeface="Aptos" panose="020B00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F2B3688E-7BA8-4120-4F3B-6ECACA2D6B90}"/>
              </a:ext>
            </a:extLst>
          </p:cNvPr>
          <p:cNvSpPr txBox="1"/>
          <p:nvPr/>
        </p:nvSpPr>
        <p:spPr>
          <a:xfrm>
            <a:off x="4390832" y="2710485"/>
            <a:ext cx="3270740" cy="383759"/>
          </a:xfrm>
          <a:prstGeom prst="rect">
            <a:avLst/>
          </a:prstGeom>
          <a:solidFill>
            <a:srgbClr val="BD1E00"/>
          </a:solidFill>
        </p:spPr>
        <p:txBody>
          <a:bodyPr wrap="square" anchor="ctr" anchorCtr="0">
            <a:noAutofit/>
          </a:bodyPr>
          <a:lstStyle/>
          <a:p>
            <a:pPr>
              <a:lnSpc>
                <a:spcPct val="115000"/>
              </a:lnSpc>
              <a:spcAft>
                <a:spcPts val="800"/>
              </a:spcAft>
              <a:buNone/>
            </a:pPr>
            <a:r>
              <a:rPr lang="en-GB" b="0" i="0" u="none" strike="noStrike" dirty="0" err="1">
                <a:solidFill>
                  <a:schemeClr val="bg1"/>
                </a:solidFill>
                <a:effectLst/>
                <a:latin typeface="Arial" panose="020B0604020202020204" pitchFamily="34" charset="0"/>
                <a:cs typeface="Arial" panose="020B0604020202020204" pitchFamily="34" charset="0"/>
              </a:rPr>
              <a:t>Tricuro</a:t>
            </a:r>
            <a:endParaRPr lang="en-GB" kern="100" dirty="0">
              <a:solidFill>
                <a:schemeClr val="bg1"/>
              </a:solidFill>
              <a:effectLst/>
              <a:latin typeface="Arial" panose="020B0604020202020204" pitchFamily="34" charset="0"/>
              <a:ea typeface="Aptos" panose="020B00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BE25216B-4C14-665C-D171-9D57D28002A5}"/>
              </a:ext>
            </a:extLst>
          </p:cNvPr>
          <p:cNvSpPr txBox="1"/>
          <p:nvPr/>
        </p:nvSpPr>
        <p:spPr>
          <a:xfrm>
            <a:off x="565502" y="3856279"/>
            <a:ext cx="3170743" cy="383759"/>
          </a:xfrm>
          <a:prstGeom prst="rect">
            <a:avLst/>
          </a:prstGeom>
          <a:solidFill>
            <a:srgbClr val="BD1E00"/>
          </a:solidFill>
        </p:spPr>
        <p:txBody>
          <a:bodyPr wrap="square" anchor="ctr" anchorCtr="0">
            <a:noAutofit/>
          </a:bodyPr>
          <a:lstStyle/>
          <a:p>
            <a:pPr>
              <a:lnSpc>
                <a:spcPct val="115000"/>
              </a:lnSpc>
              <a:spcAft>
                <a:spcPts val="800"/>
              </a:spcAft>
              <a:buNone/>
            </a:pPr>
            <a:r>
              <a:rPr lang="en-US" kern="100" dirty="0">
                <a:solidFill>
                  <a:schemeClr val="bg1"/>
                </a:solidFill>
                <a:effectLst/>
                <a:latin typeface="Arial" panose="020B0604020202020204" pitchFamily="34" charset="0"/>
                <a:ea typeface="Aptos" panose="020B0004020202020204" pitchFamily="34" charset="0"/>
                <a:cs typeface="Arial" panose="020B0604020202020204" pitchFamily="34" charset="0"/>
              </a:rPr>
              <a:t>Rother District Council</a:t>
            </a:r>
            <a:endParaRPr lang="en-GB" kern="100" dirty="0">
              <a:solidFill>
                <a:schemeClr val="bg1"/>
              </a:solidFill>
              <a:effectLst/>
              <a:latin typeface="Arial" panose="020B0604020202020204" pitchFamily="34" charset="0"/>
              <a:ea typeface="Aptos" panose="020B00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681FA731-3E0F-40C4-6A6C-286F33775F2B}"/>
              </a:ext>
            </a:extLst>
          </p:cNvPr>
          <p:cNvSpPr txBox="1"/>
          <p:nvPr/>
        </p:nvSpPr>
        <p:spPr>
          <a:xfrm>
            <a:off x="565502" y="3282997"/>
            <a:ext cx="3176954" cy="383759"/>
          </a:xfrm>
          <a:prstGeom prst="rect">
            <a:avLst/>
          </a:prstGeom>
          <a:solidFill>
            <a:srgbClr val="BD1E00"/>
          </a:solidFill>
        </p:spPr>
        <p:txBody>
          <a:bodyPr wrap="square" anchor="ctr" anchorCtr="0">
            <a:noAutofit/>
          </a:bodyPr>
          <a:lstStyle/>
          <a:p>
            <a:pPr>
              <a:lnSpc>
                <a:spcPct val="115000"/>
              </a:lnSpc>
              <a:spcAft>
                <a:spcPts val="800"/>
              </a:spcAft>
              <a:buNone/>
            </a:pPr>
            <a:r>
              <a:rPr lang="en-US" kern="100" dirty="0">
                <a:solidFill>
                  <a:schemeClr val="bg1"/>
                </a:solidFill>
                <a:effectLst/>
                <a:latin typeface="Arial" panose="020B0604020202020204" pitchFamily="34" charset="0"/>
                <a:ea typeface="Aptos" panose="020B0004020202020204" pitchFamily="34" charset="0"/>
                <a:cs typeface="Arial" panose="020B0604020202020204" pitchFamily="34" charset="0"/>
              </a:rPr>
              <a:t>East Sussex County Council</a:t>
            </a:r>
            <a:endParaRPr lang="en-GB" kern="100" dirty="0">
              <a:solidFill>
                <a:schemeClr val="bg1"/>
              </a:solidFill>
              <a:effectLst/>
              <a:latin typeface="Arial" panose="020B0604020202020204" pitchFamily="34" charset="0"/>
              <a:ea typeface="Aptos" panose="020B00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E1ECB968-001C-1646-2ADD-C3A965CE353D}"/>
              </a:ext>
            </a:extLst>
          </p:cNvPr>
          <p:cNvSpPr txBox="1"/>
          <p:nvPr/>
        </p:nvSpPr>
        <p:spPr>
          <a:xfrm>
            <a:off x="4390832" y="3857819"/>
            <a:ext cx="3288744" cy="383759"/>
          </a:xfrm>
          <a:prstGeom prst="rect">
            <a:avLst/>
          </a:prstGeom>
          <a:solidFill>
            <a:srgbClr val="BD1E00"/>
          </a:solidFill>
        </p:spPr>
        <p:txBody>
          <a:bodyPr wrap="square" anchor="ctr" anchorCtr="0">
            <a:noAutofit/>
          </a:bodyPr>
          <a:lstStyle/>
          <a:p>
            <a:pPr>
              <a:lnSpc>
                <a:spcPct val="115000"/>
              </a:lnSpc>
              <a:spcAft>
                <a:spcPts val="800"/>
              </a:spcAft>
              <a:buNone/>
            </a:pPr>
            <a:r>
              <a:rPr lang="en-GB" b="0" i="0" u="none" strike="noStrike" dirty="0">
                <a:solidFill>
                  <a:schemeClr val="bg1"/>
                </a:solidFill>
                <a:effectLst/>
                <a:latin typeface="Arial" panose="020B0604020202020204" pitchFamily="34" charset="0"/>
                <a:cs typeface="Arial" panose="020B0604020202020204" pitchFamily="34" charset="0"/>
              </a:rPr>
              <a:t>Housing Justice</a:t>
            </a:r>
            <a:endParaRPr lang="en-GB" kern="100" dirty="0">
              <a:solidFill>
                <a:schemeClr val="bg1"/>
              </a:solidFill>
              <a:effectLst/>
              <a:latin typeface="Arial" panose="020B0604020202020204" pitchFamily="34" charset="0"/>
              <a:ea typeface="Aptos" panose="020B0004020202020204" pitchFamily="34" charset="0"/>
              <a:cs typeface="Arial" panose="020B0604020202020204" pitchFamily="34" charset="0"/>
            </a:endParaRPr>
          </a:p>
        </p:txBody>
      </p:sp>
      <p:sp>
        <p:nvSpPr>
          <p:cNvPr id="35" name="TextBox 34">
            <a:extLst>
              <a:ext uri="{FF2B5EF4-FFF2-40B4-BE49-F238E27FC236}">
                <a16:creationId xmlns:a16="http://schemas.microsoft.com/office/drawing/2014/main" id="{D90C753E-70D9-DE08-4F6B-E19123238515}"/>
              </a:ext>
            </a:extLst>
          </p:cNvPr>
          <p:cNvSpPr txBox="1"/>
          <p:nvPr/>
        </p:nvSpPr>
        <p:spPr>
          <a:xfrm>
            <a:off x="4399819" y="1563151"/>
            <a:ext cx="3252766" cy="383759"/>
          </a:xfrm>
          <a:prstGeom prst="rect">
            <a:avLst/>
          </a:prstGeom>
          <a:solidFill>
            <a:srgbClr val="BD1E00"/>
          </a:solidFill>
        </p:spPr>
        <p:txBody>
          <a:bodyPr wrap="square" anchor="ctr" anchorCtr="0">
            <a:noAutofit/>
          </a:bodyPr>
          <a:lstStyle/>
          <a:p>
            <a:pPr>
              <a:lnSpc>
                <a:spcPct val="115000"/>
              </a:lnSpc>
              <a:spcAft>
                <a:spcPts val="800"/>
              </a:spcAft>
              <a:buNone/>
            </a:pPr>
            <a:r>
              <a:rPr lang="en-US" kern="100" dirty="0" err="1">
                <a:solidFill>
                  <a:schemeClr val="bg1"/>
                </a:solidFill>
                <a:effectLst/>
                <a:latin typeface="Arial" panose="020B0604020202020204" pitchFamily="34" charset="0"/>
                <a:ea typeface="Aptos" panose="020B0004020202020204" pitchFamily="34" charset="0"/>
                <a:cs typeface="Arial" panose="020B0604020202020204" pitchFamily="34" charset="0"/>
              </a:rPr>
              <a:t>Agincare</a:t>
            </a:r>
            <a:endParaRPr lang="en-GB" kern="100" dirty="0">
              <a:solidFill>
                <a:schemeClr val="bg1"/>
              </a:solidFill>
              <a:effectLst/>
              <a:latin typeface="Arial" panose="020B0604020202020204" pitchFamily="34" charset="0"/>
              <a:ea typeface="Aptos" panose="020B0004020202020204" pitchFamily="34" charset="0"/>
              <a:cs typeface="Arial" panose="020B0604020202020204" pitchFamily="34" charset="0"/>
            </a:endParaRPr>
          </a:p>
        </p:txBody>
      </p:sp>
      <p:sp>
        <p:nvSpPr>
          <p:cNvPr id="37" name="TextBox 36">
            <a:extLst>
              <a:ext uri="{FF2B5EF4-FFF2-40B4-BE49-F238E27FC236}">
                <a16:creationId xmlns:a16="http://schemas.microsoft.com/office/drawing/2014/main" id="{D42B1482-E25E-6BCD-9948-123129E304C5}"/>
              </a:ext>
            </a:extLst>
          </p:cNvPr>
          <p:cNvSpPr txBox="1"/>
          <p:nvPr/>
        </p:nvSpPr>
        <p:spPr>
          <a:xfrm>
            <a:off x="4390832" y="4431486"/>
            <a:ext cx="3270740" cy="383759"/>
          </a:xfrm>
          <a:prstGeom prst="rect">
            <a:avLst/>
          </a:prstGeom>
          <a:solidFill>
            <a:srgbClr val="BD1E00"/>
          </a:solidFill>
        </p:spPr>
        <p:txBody>
          <a:bodyPr wrap="square" anchor="ctr" anchorCtr="0">
            <a:noAutofit/>
          </a:bodyPr>
          <a:lstStyle/>
          <a:p>
            <a:pPr>
              <a:lnSpc>
                <a:spcPct val="115000"/>
              </a:lnSpc>
              <a:spcAft>
                <a:spcPts val="800"/>
              </a:spcAft>
              <a:buNone/>
            </a:pPr>
            <a:r>
              <a:rPr lang="en-GB" b="0" i="0" u="none" strike="noStrike" dirty="0">
                <a:solidFill>
                  <a:schemeClr val="bg1"/>
                </a:solidFill>
                <a:effectLst/>
                <a:latin typeface="Arial" panose="020B0604020202020204" pitchFamily="34" charset="0"/>
                <a:cs typeface="Arial" panose="020B0604020202020204" pitchFamily="34" charset="0"/>
              </a:rPr>
              <a:t>Victoria Medical Centre</a:t>
            </a:r>
            <a:endParaRPr lang="en-GB" kern="100" dirty="0">
              <a:solidFill>
                <a:schemeClr val="bg1"/>
              </a:solidFill>
              <a:effectLst/>
              <a:latin typeface="Arial" panose="020B0604020202020204" pitchFamily="34" charset="0"/>
              <a:ea typeface="Aptos" panose="020B0004020202020204" pitchFamily="34" charset="0"/>
              <a:cs typeface="Arial" panose="020B0604020202020204" pitchFamily="34" charset="0"/>
            </a:endParaRPr>
          </a:p>
        </p:txBody>
      </p:sp>
      <p:sp>
        <p:nvSpPr>
          <p:cNvPr id="39" name="TextBox 38">
            <a:extLst>
              <a:ext uri="{FF2B5EF4-FFF2-40B4-BE49-F238E27FC236}">
                <a16:creationId xmlns:a16="http://schemas.microsoft.com/office/drawing/2014/main" id="{68DE4D92-6A88-EB13-554E-5333306F4983}"/>
              </a:ext>
            </a:extLst>
          </p:cNvPr>
          <p:cNvSpPr txBox="1"/>
          <p:nvPr/>
        </p:nvSpPr>
        <p:spPr>
          <a:xfrm>
            <a:off x="559290" y="6183704"/>
            <a:ext cx="3176954" cy="383759"/>
          </a:xfrm>
          <a:prstGeom prst="rect">
            <a:avLst/>
          </a:prstGeom>
          <a:solidFill>
            <a:srgbClr val="BD1E00"/>
          </a:solidFill>
        </p:spPr>
        <p:txBody>
          <a:bodyPr wrap="square" anchor="ctr" anchorCtr="0">
            <a:noAutofit/>
          </a:bodyPr>
          <a:lstStyle/>
          <a:p>
            <a:pPr>
              <a:lnSpc>
                <a:spcPct val="115000"/>
              </a:lnSpc>
              <a:spcAft>
                <a:spcPts val="800"/>
              </a:spcAft>
              <a:buNone/>
            </a:pPr>
            <a:r>
              <a:rPr lang="en-US" kern="100" dirty="0">
                <a:solidFill>
                  <a:schemeClr val="bg1"/>
                </a:solidFill>
                <a:effectLst/>
                <a:latin typeface="Arial" panose="020B0604020202020204" pitchFamily="34" charset="0"/>
                <a:ea typeface="Aptos" panose="020B0004020202020204" pitchFamily="34" charset="0"/>
                <a:cs typeface="Arial" panose="020B0604020202020204" pitchFamily="34" charset="0"/>
              </a:rPr>
              <a:t>Devon Foundation Trust</a:t>
            </a:r>
            <a:endParaRPr lang="en-GB" kern="100" dirty="0">
              <a:solidFill>
                <a:schemeClr val="bg1"/>
              </a:solidFill>
              <a:effectLst/>
              <a:latin typeface="Arial" panose="020B0604020202020204" pitchFamily="34" charset="0"/>
              <a:ea typeface="Aptos" panose="020B0004020202020204" pitchFamily="34" charset="0"/>
              <a:cs typeface="Arial" panose="020B0604020202020204" pitchFamily="34" charset="0"/>
            </a:endParaRPr>
          </a:p>
        </p:txBody>
      </p:sp>
      <p:sp>
        <p:nvSpPr>
          <p:cNvPr id="42" name="TextBox 41">
            <a:extLst>
              <a:ext uri="{FF2B5EF4-FFF2-40B4-BE49-F238E27FC236}">
                <a16:creationId xmlns:a16="http://schemas.microsoft.com/office/drawing/2014/main" id="{78A92E04-EDB9-2AB4-CC39-4A27F86AB809}"/>
              </a:ext>
            </a:extLst>
          </p:cNvPr>
          <p:cNvSpPr txBox="1"/>
          <p:nvPr/>
        </p:nvSpPr>
        <p:spPr>
          <a:xfrm>
            <a:off x="8316159" y="4413466"/>
            <a:ext cx="3176954" cy="383759"/>
          </a:xfrm>
          <a:prstGeom prst="rect">
            <a:avLst/>
          </a:prstGeom>
          <a:solidFill>
            <a:srgbClr val="BD1E00"/>
          </a:solidFill>
        </p:spPr>
        <p:txBody>
          <a:bodyPr wrap="square" anchor="ctr" anchorCtr="0">
            <a:noAutofit/>
          </a:bodyPr>
          <a:lstStyle/>
          <a:p>
            <a:pPr>
              <a:lnSpc>
                <a:spcPct val="115000"/>
              </a:lnSpc>
              <a:spcAft>
                <a:spcPts val="800"/>
              </a:spcAft>
              <a:buNone/>
            </a:pPr>
            <a:r>
              <a:rPr lang="en-US" kern="100" dirty="0">
                <a:solidFill>
                  <a:schemeClr val="bg1"/>
                </a:solidFill>
                <a:effectLst/>
                <a:latin typeface="Arial" panose="020B0604020202020204" pitchFamily="34" charset="0"/>
                <a:ea typeface="Aptos" panose="020B0004020202020204" pitchFamily="34" charset="0"/>
                <a:cs typeface="Arial" panose="020B0604020202020204" pitchFamily="34" charset="0"/>
              </a:rPr>
              <a:t>Level Two</a:t>
            </a:r>
            <a:endParaRPr lang="en-GB" kern="100" dirty="0">
              <a:solidFill>
                <a:schemeClr val="bg1"/>
              </a:solidFill>
              <a:effectLst/>
              <a:latin typeface="Arial" panose="020B0604020202020204" pitchFamily="34" charset="0"/>
              <a:ea typeface="Aptos" panose="020B0004020202020204" pitchFamily="34" charset="0"/>
              <a:cs typeface="Arial" panose="020B0604020202020204" pitchFamily="34" charset="0"/>
            </a:endParaRPr>
          </a:p>
        </p:txBody>
      </p:sp>
      <p:sp>
        <p:nvSpPr>
          <p:cNvPr id="43" name="TextBox 42">
            <a:extLst>
              <a:ext uri="{FF2B5EF4-FFF2-40B4-BE49-F238E27FC236}">
                <a16:creationId xmlns:a16="http://schemas.microsoft.com/office/drawing/2014/main" id="{D320230E-E9F6-427E-E1CF-58E2AC5CD7FA}"/>
              </a:ext>
            </a:extLst>
          </p:cNvPr>
          <p:cNvSpPr txBox="1"/>
          <p:nvPr/>
        </p:nvSpPr>
        <p:spPr>
          <a:xfrm>
            <a:off x="8316159" y="3843403"/>
            <a:ext cx="3176954" cy="383759"/>
          </a:xfrm>
          <a:prstGeom prst="rect">
            <a:avLst/>
          </a:prstGeom>
          <a:solidFill>
            <a:srgbClr val="BD1E00"/>
          </a:solidFill>
        </p:spPr>
        <p:txBody>
          <a:bodyPr wrap="square" anchor="ctr" anchorCtr="0">
            <a:noAutofit/>
          </a:bodyPr>
          <a:lstStyle/>
          <a:p>
            <a:pPr>
              <a:lnSpc>
                <a:spcPct val="115000"/>
              </a:lnSpc>
              <a:spcAft>
                <a:spcPts val="800"/>
              </a:spcAft>
              <a:buNone/>
            </a:pPr>
            <a:r>
              <a:rPr lang="en-US" kern="100" dirty="0">
                <a:solidFill>
                  <a:schemeClr val="bg1"/>
                </a:solidFill>
                <a:effectLst/>
                <a:latin typeface="Arial" panose="020B0604020202020204" pitchFamily="34" charset="0"/>
                <a:ea typeface="Aptos" panose="020B0004020202020204" pitchFamily="34" charset="0"/>
                <a:cs typeface="Arial" panose="020B0604020202020204" pitchFamily="34" charset="0"/>
              </a:rPr>
              <a:t>Social Enterprise Kent</a:t>
            </a:r>
            <a:endParaRPr lang="en-GB" kern="100" dirty="0">
              <a:solidFill>
                <a:schemeClr val="bg1"/>
              </a:solidFill>
              <a:effectLst/>
              <a:latin typeface="Arial" panose="020B0604020202020204" pitchFamily="34" charset="0"/>
              <a:ea typeface="Aptos" panose="020B0004020202020204" pitchFamily="34" charset="0"/>
              <a:cs typeface="Arial" panose="020B0604020202020204" pitchFamily="34" charset="0"/>
            </a:endParaRPr>
          </a:p>
        </p:txBody>
      </p:sp>
      <p:sp>
        <p:nvSpPr>
          <p:cNvPr id="44" name="TextBox 43">
            <a:extLst>
              <a:ext uri="{FF2B5EF4-FFF2-40B4-BE49-F238E27FC236}">
                <a16:creationId xmlns:a16="http://schemas.microsoft.com/office/drawing/2014/main" id="{5DEEF247-CB16-9C69-89CA-5859BCEDF7AD}"/>
              </a:ext>
            </a:extLst>
          </p:cNvPr>
          <p:cNvSpPr txBox="1"/>
          <p:nvPr/>
        </p:nvSpPr>
        <p:spPr>
          <a:xfrm>
            <a:off x="8316159" y="2703277"/>
            <a:ext cx="3176954" cy="383759"/>
          </a:xfrm>
          <a:prstGeom prst="rect">
            <a:avLst/>
          </a:prstGeom>
          <a:solidFill>
            <a:srgbClr val="BD1E00"/>
          </a:solidFill>
        </p:spPr>
        <p:txBody>
          <a:bodyPr wrap="square" anchor="ctr" anchorCtr="0">
            <a:noAutofit/>
          </a:bodyPr>
          <a:lstStyle/>
          <a:p>
            <a:pPr>
              <a:lnSpc>
                <a:spcPct val="115000"/>
              </a:lnSpc>
              <a:spcAft>
                <a:spcPts val="800"/>
              </a:spcAft>
              <a:buNone/>
            </a:pPr>
            <a:r>
              <a:rPr lang="en-US" kern="100" dirty="0" err="1">
                <a:solidFill>
                  <a:schemeClr val="bg1"/>
                </a:solidFill>
                <a:effectLst/>
                <a:latin typeface="Arial" panose="020B0604020202020204" pitchFamily="34" charset="0"/>
                <a:ea typeface="Aptos" panose="020B0004020202020204" pitchFamily="34" charset="0"/>
                <a:cs typeface="Arial" panose="020B0604020202020204" pitchFamily="34" charset="0"/>
              </a:rPr>
              <a:t>Broadstairs</a:t>
            </a:r>
            <a:r>
              <a:rPr lang="en-US" kern="100" dirty="0">
                <a:solidFill>
                  <a:schemeClr val="bg1"/>
                </a:solidFill>
                <a:effectLst/>
                <a:latin typeface="Arial" panose="020B0604020202020204" pitchFamily="34" charset="0"/>
                <a:ea typeface="Aptos" panose="020B0004020202020204" pitchFamily="34" charset="0"/>
                <a:cs typeface="Arial" panose="020B0604020202020204" pitchFamily="34" charset="0"/>
              </a:rPr>
              <a:t> Town Shed</a:t>
            </a:r>
            <a:endParaRPr lang="en-GB" kern="100" dirty="0">
              <a:solidFill>
                <a:schemeClr val="bg1"/>
              </a:solidFill>
              <a:effectLst/>
              <a:latin typeface="Arial" panose="020B0604020202020204" pitchFamily="34" charset="0"/>
              <a:ea typeface="Aptos" panose="020B0004020202020204" pitchFamily="34" charset="0"/>
              <a:cs typeface="Arial" panose="020B0604020202020204" pitchFamily="34" charset="0"/>
            </a:endParaRPr>
          </a:p>
        </p:txBody>
      </p:sp>
      <p:sp>
        <p:nvSpPr>
          <p:cNvPr id="45" name="TextBox 44">
            <a:extLst>
              <a:ext uri="{FF2B5EF4-FFF2-40B4-BE49-F238E27FC236}">
                <a16:creationId xmlns:a16="http://schemas.microsoft.com/office/drawing/2014/main" id="{B4F8A3D6-9163-E7F4-CB87-C3F71354921D}"/>
              </a:ext>
            </a:extLst>
          </p:cNvPr>
          <p:cNvSpPr txBox="1"/>
          <p:nvPr/>
        </p:nvSpPr>
        <p:spPr>
          <a:xfrm>
            <a:off x="8316159" y="3273340"/>
            <a:ext cx="3176954" cy="383759"/>
          </a:xfrm>
          <a:prstGeom prst="rect">
            <a:avLst/>
          </a:prstGeom>
          <a:solidFill>
            <a:srgbClr val="BD1E00"/>
          </a:solidFill>
        </p:spPr>
        <p:txBody>
          <a:bodyPr wrap="square" anchor="ctr" anchorCtr="0">
            <a:noAutofit/>
          </a:bodyPr>
          <a:lstStyle/>
          <a:p>
            <a:pPr>
              <a:lnSpc>
                <a:spcPct val="115000"/>
              </a:lnSpc>
              <a:spcAft>
                <a:spcPts val="800"/>
              </a:spcAft>
              <a:buNone/>
            </a:pPr>
            <a:r>
              <a:rPr lang="en-US" kern="100" dirty="0">
                <a:solidFill>
                  <a:schemeClr val="bg1"/>
                </a:solidFill>
                <a:effectLst/>
                <a:latin typeface="Arial" panose="020B0604020202020204" pitchFamily="34" charset="0"/>
                <a:ea typeface="Aptos" panose="020B0004020202020204" pitchFamily="34" charset="0"/>
                <a:cs typeface="Arial" panose="020B0604020202020204" pitchFamily="34" charset="0"/>
              </a:rPr>
              <a:t>Talk Club</a:t>
            </a:r>
            <a:endParaRPr lang="en-GB" kern="100" dirty="0">
              <a:solidFill>
                <a:schemeClr val="bg1"/>
              </a:solidFill>
              <a:effectLst/>
              <a:latin typeface="Arial" panose="020B0604020202020204" pitchFamily="34" charset="0"/>
              <a:ea typeface="Aptos" panose="020B0004020202020204" pitchFamily="34" charset="0"/>
              <a:cs typeface="Arial" panose="020B0604020202020204" pitchFamily="34" charset="0"/>
            </a:endParaRPr>
          </a:p>
        </p:txBody>
      </p:sp>
      <p:sp>
        <p:nvSpPr>
          <p:cNvPr id="46" name="Text 0">
            <a:extLst>
              <a:ext uri="{FF2B5EF4-FFF2-40B4-BE49-F238E27FC236}">
                <a16:creationId xmlns:a16="http://schemas.microsoft.com/office/drawing/2014/main" id="{A883B2B6-EF41-51ED-8E4B-26257E52BDAD}"/>
              </a:ext>
            </a:extLst>
          </p:cNvPr>
          <p:cNvSpPr/>
          <p:nvPr/>
        </p:nvSpPr>
        <p:spPr>
          <a:xfrm>
            <a:off x="0" y="-1344"/>
            <a:ext cx="12192000" cy="1231304"/>
          </a:xfrm>
          <a:prstGeom prst="rect">
            <a:avLst/>
          </a:prstGeom>
          <a:solidFill>
            <a:srgbClr val="0F2836"/>
          </a:solidFill>
          <a:ln/>
        </p:spPr>
        <p:txBody>
          <a:bodyPr wrap="square" lIns="648000" tIns="144000" rIns="0" bIns="0" rtlCol="0" anchor="t"/>
          <a:lstStyle/>
          <a:p>
            <a:pPr marL="0" marR="0" lvl="0" indent="0" defTabSz="457200" rtl="0" eaLnBrk="1" fontAlgn="auto" latinLnBrk="0" hangingPunct="1">
              <a:lnSpc>
                <a:spcPct val="100000"/>
              </a:lnSpc>
              <a:spcBef>
                <a:spcPct val="0"/>
              </a:spcBef>
              <a:spcAft>
                <a:spcPts val="0"/>
              </a:spcAft>
              <a:buClrTx/>
              <a:buSzTx/>
              <a:buFontTx/>
              <a:buNone/>
              <a:tabLst/>
              <a:defRPr/>
            </a:pPr>
            <a:r>
              <a:rPr lang="en-GB" sz="3600" b="1" cap="none" dirty="0">
                <a:solidFill>
                  <a:schemeClr val="bg1"/>
                </a:solidFill>
                <a:latin typeface="Arial" panose="020B0604020202020204" pitchFamily="34" charset="0"/>
                <a:cs typeface="Arial" panose="020B0604020202020204" pitchFamily="34" charset="0"/>
              </a:rPr>
              <a:t>Thank </a:t>
            </a:r>
            <a:r>
              <a:rPr lang="en-GB" sz="3600" b="1" cap="none">
                <a:solidFill>
                  <a:schemeClr val="bg1"/>
                </a:solidFill>
                <a:latin typeface="Arial" panose="020B0604020202020204" pitchFamily="34" charset="0"/>
                <a:cs typeface="Arial" panose="020B0604020202020204" pitchFamily="34" charset="0"/>
              </a:rPr>
              <a:t>You</a:t>
            </a:r>
            <a:endParaRPr lang="en-GB" sz="3600" b="1" cap="none" dirty="0">
              <a:solidFill>
                <a:schemeClr val="bg1"/>
              </a:solidFill>
              <a:latin typeface="Arial" panose="020B0604020202020204" pitchFamily="34" charset="0"/>
              <a:cs typeface="Arial" panose="020B0604020202020204" pitchFamily="34" charset="0"/>
            </a:endParaRPr>
          </a:p>
          <a:p>
            <a:pPr marL="0" marR="0" lvl="0" indent="0" defTabSz="457200" rtl="0" eaLnBrk="1" fontAlgn="auto" latinLnBrk="0" hangingPunct="1">
              <a:lnSpc>
                <a:spcPct val="100000"/>
              </a:lnSpc>
              <a:spcBef>
                <a:spcPct val="0"/>
              </a:spcBef>
              <a:spcAft>
                <a:spcPts val="0"/>
              </a:spcAft>
              <a:buClrTx/>
              <a:buSzTx/>
              <a:buFontTx/>
              <a:buNone/>
              <a:tabLst/>
              <a:defRPr/>
            </a:pPr>
            <a:r>
              <a:rPr lang="en-GB" sz="2400" cap="none" dirty="0">
                <a:solidFill>
                  <a:schemeClr val="bg1"/>
                </a:solidFill>
                <a:latin typeface="Arial" panose="020B0604020202020204" pitchFamily="34" charset="0"/>
                <a:cs typeface="Arial" panose="020B0604020202020204" pitchFamily="34" charset="0"/>
              </a:rPr>
              <a:t>Thank you to our National, Place &amp; Community Partners</a:t>
            </a:r>
            <a:endParaRPr kumimoji="0" lang="en-GB" sz="360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2" name="Content Placeholder 2">
            <a:extLst>
              <a:ext uri="{FF2B5EF4-FFF2-40B4-BE49-F238E27FC236}">
                <a16:creationId xmlns:a16="http://schemas.microsoft.com/office/drawing/2014/main" id="{5A6107DE-D59C-523D-A893-B6E7F06FD3A0}"/>
              </a:ext>
            </a:extLst>
          </p:cNvPr>
          <p:cNvSpPr txBox="1">
            <a:spLocks/>
          </p:cNvSpPr>
          <p:nvPr/>
        </p:nvSpPr>
        <p:spPr>
          <a:xfrm>
            <a:off x="8316159" y="6161401"/>
            <a:ext cx="3176954" cy="392672"/>
          </a:xfrm>
          <a:prstGeom prst="rect">
            <a:avLst/>
          </a:prstGeom>
          <a:solidFill>
            <a:srgbClr val="BD1E00"/>
          </a:solidFill>
        </p:spPr>
        <p:txBody>
          <a:bodyPr vert="horz" lIns="91440" tIns="45720" rIns="91440" bIns="45720" rtlCol="0" anchor="ctr" anchorCtr="0">
            <a:noAutofit/>
          </a:bodyPr>
          <a:lstStyle>
            <a:lvl1pPr marL="228591" indent="-228591" algn="l" defTabSz="91436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73" indent="-228591" algn="l" defTabSz="91436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54" indent="-228591" algn="l" defTabSz="91436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36"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18"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99"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81"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63"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45"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5000"/>
              </a:lnSpc>
              <a:spcAft>
                <a:spcPts val="800"/>
              </a:spcAft>
              <a:buFont typeface="Arial" panose="020B0604020202020204" pitchFamily="34" charset="0"/>
              <a:buNone/>
            </a:pPr>
            <a:r>
              <a:rPr lang="en-US" sz="1800" kern="100" dirty="0">
                <a:solidFill>
                  <a:schemeClr val="bg1"/>
                </a:solidFill>
                <a:latin typeface="Arial" panose="020B0604020202020204" pitchFamily="34" charset="0"/>
                <a:ea typeface="Aptos" panose="020B0004020202020204" pitchFamily="34" charset="0"/>
                <a:cs typeface="Arial" panose="020B0604020202020204" pitchFamily="34" charset="0"/>
              </a:rPr>
              <a:t>Felixstowe School</a:t>
            </a:r>
            <a:endParaRPr lang="en-GB" sz="1800" kern="100" dirty="0">
              <a:solidFill>
                <a:schemeClr val="bg1"/>
              </a:solidFill>
              <a:latin typeface="Arial" panose="020B0604020202020204" pitchFamily="34" charset="0"/>
              <a:ea typeface="Aptos" panose="020B00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49905065-8484-9382-1A71-2B1D8F5D4782}"/>
              </a:ext>
            </a:extLst>
          </p:cNvPr>
          <p:cNvSpPr txBox="1"/>
          <p:nvPr/>
        </p:nvSpPr>
        <p:spPr>
          <a:xfrm>
            <a:off x="8316159" y="4983529"/>
            <a:ext cx="3176955" cy="383759"/>
          </a:xfrm>
          <a:prstGeom prst="rect">
            <a:avLst/>
          </a:prstGeom>
          <a:solidFill>
            <a:srgbClr val="BD1E00"/>
          </a:solidFill>
        </p:spPr>
        <p:txBody>
          <a:bodyPr wrap="square" anchor="ctr" anchorCtr="0">
            <a:noAutofit/>
          </a:bodyPr>
          <a:lstStyle/>
          <a:p>
            <a:pPr>
              <a:lnSpc>
                <a:spcPct val="115000"/>
              </a:lnSpc>
              <a:spcAft>
                <a:spcPts val="800"/>
              </a:spcAft>
              <a:buNone/>
            </a:pPr>
            <a:r>
              <a:rPr lang="en-US" kern="100" dirty="0">
                <a:solidFill>
                  <a:schemeClr val="bg1"/>
                </a:solidFill>
                <a:latin typeface="Arial" panose="020B0604020202020204" pitchFamily="34" charset="0"/>
                <a:ea typeface="Aptos" panose="020B0004020202020204" pitchFamily="34" charset="0"/>
                <a:cs typeface="Arial" panose="020B0604020202020204" pitchFamily="34" charset="0"/>
              </a:rPr>
              <a:t>Mind, Body &amp; Sea</a:t>
            </a:r>
            <a:endParaRPr lang="en-GB" kern="100" dirty="0">
              <a:solidFill>
                <a:schemeClr val="bg1"/>
              </a:solidFill>
              <a:effectLst/>
              <a:latin typeface="Arial" panose="020B0604020202020204" pitchFamily="34" charset="0"/>
              <a:ea typeface="Aptos" panose="020B00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33325B58-2E83-5A09-18A1-DCBAB34278A5}"/>
              </a:ext>
            </a:extLst>
          </p:cNvPr>
          <p:cNvSpPr txBox="1"/>
          <p:nvPr/>
        </p:nvSpPr>
        <p:spPr>
          <a:xfrm>
            <a:off x="8316159" y="5572465"/>
            <a:ext cx="3170745" cy="383759"/>
          </a:xfrm>
          <a:prstGeom prst="rect">
            <a:avLst/>
          </a:prstGeom>
          <a:solidFill>
            <a:srgbClr val="BD1E00"/>
          </a:solidFill>
        </p:spPr>
        <p:txBody>
          <a:bodyPr wrap="square" anchor="ctr" anchorCtr="0">
            <a:noAutofit/>
          </a:bodyPr>
          <a:lstStyle/>
          <a:p>
            <a:pPr>
              <a:lnSpc>
                <a:spcPct val="115000"/>
              </a:lnSpc>
              <a:spcAft>
                <a:spcPts val="800"/>
              </a:spcAft>
              <a:buNone/>
            </a:pPr>
            <a:r>
              <a:rPr lang="en-GB" kern="100" dirty="0">
                <a:solidFill>
                  <a:schemeClr val="bg1"/>
                </a:solidFill>
                <a:effectLst/>
                <a:latin typeface="Arial" panose="020B0604020202020204" pitchFamily="34" charset="0"/>
                <a:ea typeface="Aptos" panose="020B0004020202020204" pitchFamily="34" charset="0"/>
                <a:cs typeface="Arial" panose="020B0604020202020204" pitchFamily="34" charset="0"/>
              </a:rPr>
              <a:t>Felixstowe INT</a:t>
            </a:r>
          </a:p>
        </p:txBody>
      </p:sp>
      <p:sp>
        <p:nvSpPr>
          <p:cNvPr id="8" name="TextBox 7">
            <a:extLst>
              <a:ext uri="{FF2B5EF4-FFF2-40B4-BE49-F238E27FC236}">
                <a16:creationId xmlns:a16="http://schemas.microsoft.com/office/drawing/2014/main" id="{45BDE2C6-C80A-9369-D704-CC1470AF0E1C}"/>
              </a:ext>
            </a:extLst>
          </p:cNvPr>
          <p:cNvSpPr txBox="1"/>
          <p:nvPr/>
        </p:nvSpPr>
        <p:spPr>
          <a:xfrm>
            <a:off x="4390832" y="6183703"/>
            <a:ext cx="3288744" cy="383759"/>
          </a:xfrm>
          <a:prstGeom prst="rect">
            <a:avLst/>
          </a:prstGeom>
          <a:solidFill>
            <a:srgbClr val="BD1E00"/>
          </a:solidFill>
        </p:spPr>
        <p:txBody>
          <a:bodyPr wrap="square" anchor="ctr" anchorCtr="0">
            <a:noAutofit/>
          </a:bodyPr>
          <a:lstStyle/>
          <a:p>
            <a:pPr>
              <a:lnSpc>
                <a:spcPct val="115000"/>
              </a:lnSpc>
              <a:spcAft>
                <a:spcPts val="800"/>
              </a:spcAft>
              <a:buNone/>
            </a:pPr>
            <a:r>
              <a:rPr lang="en-US" kern="100" dirty="0">
                <a:solidFill>
                  <a:schemeClr val="bg1"/>
                </a:solidFill>
                <a:effectLst/>
                <a:latin typeface="Arial" panose="020B0604020202020204" pitchFamily="34" charset="0"/>
                <a:ea typeface="Aptos" panose="020B0004020202020204" pitchFamily="34" charset="0"/>
                <a:cs typeface="Arial" panose="020B0604020202020204" pitchFamily="34" charset="0"/>
              </a:rPr>
              <a:t>Coastal Tourism Academy </a:t>
            </a:r>
            <a:endParaRPr lang="en-GB" kern="100" dirty="0">
              <a:solidFill>
                <a:schemeClr val="bg1"/>
              </a:solidFill>
              <a:effectLst/>
              <a:latin typeface="Arial" panose="020B0604020202020204" pitchFamily="34" charset="0"/>
              <a:ea typeface="Aptos" panose="020B00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E52E393D-C9DA-724B-8EE2-85A44DE6B49A}"/>
              </a:ext>
            </a:extLst>
          </p:cNvPr>
          <p:cNvSpPr txBox="1"/>
          <p:nvPr/>
        </p:nvSpPr>
        <p:spPr>
          <a:xfrm>
            <a:off x="4408836" y="5586251"/>
            <a:ext cx="3270740" cy="383759"/>
          </a:xfrm>
          <a:prstGeom prst="rect">
            <a:avLst/>
          </a:prstGeom>
          <a:solidFill>
            <a:srgbClr val="BD1E00"/>
          </a:solidFill>
        </p:spPr>
        <p:txBody>
          <a:bodyPr wrap="square" anchor="ctr" anchorCtr="0">
            <a:noAutofit/>
          </a:bodyPr>
          <a:lstStyle/>
          <a:p>
            <a:pPr>
              <a:lnSpc>
                <a:spcPct val="115000"/>
              </a:lnSpc>
              <a:spcAft>
                <a:spcPts val="800"/>
              </a:spcAft>
              <a:buNone/>
            </a:pPr>
            <a:r>
              <a:rPr lang="en-US" kern="100">
                <a:solidFill>
                  <a:schemeClr val="bg1"/>
                </a:solidFill>
                <a:effectLst/>
                <a:latin typeface="Arial" panose="020B0604020202020204" pitchFamily="34" charset="0"/>
                <a:ea typeface="Aptos" panose="020B0004020202020204" pitchFamily="34" charset="0"/>
                <a:cs typeface="Arial" panose="020B0604020202020204" pitchFamily="34" charset="0"/>
              </a:rPr>
              <a:t>University of Essex</a:t>
            </a:r>
            <a:endParaRPr lang="en-GB" kern="100">
              <a:solidFill>
                <a:schemeClr val="bg1"/>
              </a:solidFill>
              <a:effectLst/>
              <a:latin typeface="Arial" panose="020B0604020202020204" pitchFamily="34" charset="0"/>
              <a:ea typeface="Aptos" panose="020B0004020202020204" pitchFamily="34" charset="0"/>
              <a:cs typeface="Arial" panose="020B0604020202020204" pitchFamily="34" charset="0"/>
            </a:endParaRPr>
          </a:p>
        </p:txBody>
      </p:sp>
    </p:spTree>
    <p:extLst>
      <p:ext uri="{BB962C8B-B14F-4D97-AF65-F5344CB8AC3E}">
        <p14:creationId xmlns:p14="http://schemas.microsoft.com/office/powerpoint/2010/main" val="9435109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7C5823C-A162-ABED-623C-049C86CD4267}"/>
            </a:ext>
          </a:extLst>
        </p:cNvPr>
        <p:cNvGrpSpPr/>
        <p:nvPr/>
      </p:nvGrpSpPr>
      <p:grpSpPr>
        <a:xfrm>
          <a:off x="0" y="0"/>
          <a:ext cx="0" cy="0"/>
          <a:chOff x="0" y="0"/>
          <a:chExt cx="0" cy="0"/>
        </a:xfrm>
      </p:grpSpPr>
      <p:sp>
        <p:nvSpPr>
          <p:cNvPr id="5" name="Text 2">
            <a:extLst>
              <a:ext uri="{FF2B5EF4-FFF2-40B4-BE49-F238E27FC236}">
                <a16:creationId xmlns:a16="http://schemas.microsoft.com/office/drawing/2014/main" id="{2161968E-CD9D-FBC8-E4AE-A0D5E551CEF4}"/>
              </a:ext>
            </a:extLst>
          </p:cNvPr>
          <p:cNvSpPr/>
          <p:nvPr/>
        </p:nvSpPr>
        <p:spPr>
          <a:xfrm>
            <a:off x="584064" y="3887829"/>
            <a:ext cx="3478113" cy="579933"/>
          </a:xfrm>
          <a:prstGeom prst="rect">
            <a:avLst/>
          </a:prstGeom>
          <a:noFill/>
          <a:ln/>
        </p:spPr>
        <p:txBody>
          <a:bodyPr wrap="none" lIns="0" tIns="0" rIns="0" bIns="0" rtlCol="0" anchor="t"/>
          <a:lstStyle/>
          <a:p>
            <a:pPr algn="ctr">
              <a:lnSpc>
                <a:spcPts val="4541"/>
              </a:lnSpc>
            </a:pPr>
            <a:r>
              <a:rPr lang="en-US" sz="5400">
                <a:solidFill>
                  <a:srgbClr val="0B3249"/>
                </a:solidFill>
                <a:latin typeface="Arial" panose="020B0604020202020204" pitchFamily="34" charset="0"/>
                <a:ea typeface="DM Sans Medium" pitchFamily="34" charset="-122"/>
                <a:cs typeface="Arial" panose="020B0604020202020204" pitchFamily="34" charset="0"/>
              </a:rPr>
              <a:t>45.9%</a:t>
            </a:r>
            <a:endParaRPr lang="en-US" sz="5400">
              <a:solidFill>
                <a:srgbClr val="0B3249"/>
              </a:solidFill>
              <a:latin typeface="Arial" panose="020B0604020202020204" pitchFamily="34" charset="0"/>
              <a:cs typeface="Arial" panose="020B0604020202020204" pitchFamily="34" charset="0"/>
            </a:endParaRPr>
          </a:p>
        </p:txBody>
      </p:sp>
      <p:sp>
        <p:nvSpPr>
          <p:cNvPr id="6" name="Text 3">
            <a:extLst>
              <a:ext uri="{FF2B5EF4-FFF2-40B4-BE49-F238E27FC236}">
                <a16:creationId xmlns:a16="http://schemas.microsoft.com/office/drawing/2014/main" id="{65E34AF9-EE18-6790-FE82-B7A65CE0069A}"/>
              </a:ext>
            </a:extLst>
          </p:cNvPr>
          <p:cNvSpPr/>
          <p:nvPr/>
        </p:nvSpPr>
        <p:spPr>
          <a:xfrm>
            <a:off x="1224620" y="4687334"/>
            <a:ext cx="2197001" cy="274538"/>
          </a:xfrm>
          <a:prstGeom prst="rect">
            <a:avLst/>
          </a:prstGeom>
          <a:noFill/>
          <a:ln/>
        </p:spPr>
        <p:txBody>
          <a:bodyPr wrap="none" lIns="0" tIns="0" rIns="0" bIns="0" rtlCol="0" anchor="t"/>
          <a:lstStyle/>
          <a:p>
            <a:pPr algn="ctr">
              <a:lnSpc>
                <a:spcPts val="2125"/>
              </a:lnSpc>
            </a:pPr>
            <a:r>
              <a:rPr lang="en-US" sz="2000" b="1">
                <a:solidFill>
                  <a:srgbClr val="BC0000"/>
                </a:solidFill>
                <a:latin typeface="Arial" panose="020B0604020202020204" pitchFamily="34" charset="0"/>
                <a:ea typeface="DM Sans Medium" pitchFamily="34" charset="-122"/>
                <a:cs typeface="Arial" panose="020B0604020202020204" pitchFamily="34" charset="0"/>
              </a:rPr>
              <a:t>Economic Inactivity</a:t>
            </a:r>
            <a:endParaRPr lang="en-US" sz="2000" b="1">
              <a:solidFill>
                <a:srgbClr val="BC0000"/>
              </a:solidFill>
              <a:latin typeface="Arial" panose="020B0604020202020204" pitchFamily="34" charset="0"/>
              <a:cs typeface="Arial" panose="020B0604020202020204" pitchFamily="34" charset="0"/>
            </a:endParaRPr>
          </a:p>
        </p:txBody>
      </p:sp>
      <p:sp>
        <p:nvSpPr>
          <p:cNvPr id="7" name="Text 4">
            <a:extLst>
              <a:ext uri="{FF2B5EF4-FFF2-40B4-BE49-F238E27FC236}">
                <a16:creationId xmlns:a16="http://schemas.microsoft.com/office/drawing/2014/main" id="{486EAF67-7C62-E269-015F-AD8C4CBBE146}"/>
              </a:ext>
            </a:extLst>
          </p:cNvPr>
          <p:cNvSpPr/>
          <p:nvPr/>
        </p:nvSpPr>
        <p:spPr>
          <a:xfrm>
            <a:off x="904384" y="5001925"/>
            <a:ext cx="2837475" cy="1728888"/>
          </a:xfrm>
          <a:prstGeom prst="rect">
            <a:avLst/>
          </a:prstGeom>
          <a:noFill/>
          <a:ln/>
        </p:spPr>
        <p:txBody>
          <a:bodyPr wrap="square" lIns="0" tIns="0" rIns="0" bIns="0" rtlCol="0" anchor="t"/>
          <a:lstStyle/>
          <a:p>
            <a:pPr algn="ctr">
              <a:lnSpc>
                <a:spcPts val="2208"/>
              </a:lnSpc>
            </a:pPr>
            <a:r>
              <a:rPr lang="en-US" sz="1600">
                <a:solidFill>
                  <a:srgbClr val="0B3249"/>
                </a:solidFill>
                <a:latin typeface="Arial" panose="020B0604020202020204" pitchFamily="34" charset="0"/>
                <a:ea typeface="Inter" pitchFamily="34" charset="-122"/>
                <a:cs typeface="Arial" panose="020B0604020202020204" pitchFamily="34" charset="0"/>
              </a:rPr>
              <a:t>Working-age adults in coastal towns — more than double </a:t>
            </a:r>
          </a:p>
          <a:p>
            <a:pPr algn="ctr">
              <a:lnSpc>
                <a:spcPts val="2208"/>
              </a:lnSpc>
            </a:pPr>
            <a:r>
              <a:rPr lang="en-US" sz="1600">
                <a:solidFill>
                  <a:srgbClr val="0B3249"/>
                </a:solidFill>
                <a:latin typeface="Arial" panose="020B0604020202020204" pitchFamily="34" charset="0"/>
                <a:ea typeface="Inter" pitchFamily="34" charset="-122"/>
                <a:cs typeface="Arial" panose="020B0604020202020204" pitchFamily="34" charset="0"/>
              </a:rPr>
              <a:t>the national average</a:t>
            </a:r>
            <a:endParaRPr lang="en-US" sz="1600">
              <a:solidFill>
                <a:srgbClr val="0B3249"/>
              </a:solidFill>
              <a:latin typeface="Arial" panose="020B0604020202020204" pitchFamily="34" charset="0"/>
              <a:cs typeface="Arial" panose="020B0604020202020204" pitchFamily="34" charset="0"/>
            </a:endParaRPr>
          </a:p>
        </p:txBody>
      </p:sp>
      <p:sp>
        <p:nvSpPr>
          <p:cNvPr id="8" name="Text 5">
            <a:extLst>
              <a:ext uri="{FF2B5EF4-FFF2-40B4-BE49-F238E27FC236}">
                <a16:creationId xmlns:a16="http://schemas.microsoft.com/office/drawing/2014/main" id="{729A93FC-5E56-287E-3AC3-35DAB98BE9D4}"/>
              </a:ext>
            </a:extLst>
          </p:cNvPr>
          <p:cNvSpPr/>
          <p:nvPr/>
        </p:nvSpPr>
        <p:spPr>
          <a:xfrm>
            <a:off x="4349552" y="3871498"/>
            <a:ext cx="3478113" cy="579933"/>
          </a:xfrm>
          <a:prstGeom prst="rect">
            <a:avLst/>
          </a:prstGeom>
          <a:noFill/>
          <a:ln/>
        </p:spPr>
        <p:txBody>
          <a:bodyPr wrap="none" lIns="0" tIns="0" rIns="0" bIns="0" rtlCol="0" anchor="t"/>
          <a:lstStyle/>
          <a:p>
            <a:pPr algn="ctr">
              <a:lnSpc>
                <a:spcPts val="4541"/>
              </a:lnSpc>
            </a:pPr>
            <a:r>
              <a:rPr lang="en-US" sz="5400">
                <a:solidFill>
                  <a:srgbClr val="0B3249"/>
                </a:solidFill>
                <a:latin typeface="Arial" panose="020B0604020202020204" pitchFamily="34" charset="0"/>
                <a:ea typeface="DM Sans Medium" pitchFamily="34" charset="-122"/>
                <a:cs typeface="Arial" panose="020B0604020202020204" pitchFamily="34" charset="0"/>
              </a:rPr>
              <a:t>&gt;50%</a:t>
            </a:r>
            <a:endParaRPr lang="en-US" sz="5400">
              <a:solidFill>
                <a:srgbClr val="0B3249"/>
              </a:solidFill>
              <a:latin typeface="Arial" panose="020B0604020202020204" pitchFamily="34" charset="0"/>
              <a:cs typeface="Arial" panose="020B0604020202020204" pitchFamily="34" charset="0"/>
            </a:endParaRPr>
          </a:p>
        </p:txBody>
      </p:sp>
      <p:sp>
        <p:nvSpPr>
          <p:cNvPr id="9" name="Text 6">
            <a:extLst>
              <a:ext uri="{FF2B5EF4-FFF2-40B4-BE49-F238E27FC236}">
                <a16:creationId xmlns:a16="http://schemas.microsoft.com/office/drawing/2014/main" id="{E62C9F1B-C9C6-C247-12BC-C6BC3DBD78CB}"/>
              </a:ext>
            </a:extLst>
          </p:cNvPr>
          <p:cNvSpPr/>
          <p:nvPr/>
        </p:nvSpPr>
        <p:spPr>
          <a:xfrm>
            <a:off x="5031673" y="4671003"/>
            <a:ext cx="2197001" cy="274538"/>
          </a:xfrm>
          <a:prstGeom prst="rect">
            <a:avLst/>
          </a:prstGeom>
          <a:noFill/>
          <a:ln/>
        </p:spPr>
        <p:txBody>
          <a:bodyPr wrap="none" lIns="0" tIns="0" rIns="0" bIns="0" rtlCol="0" anchor="t"/>
          <a:lstStyle/>
          <a:p>
            <a:pPr algn="ctr">
              <a:lnSpc>
                <a:spcPts val="2125"/>
              </a:lnSpc>
            </a:pPr>
            <a:r>
              <a:rPr lang="en-US" sz="2000" b="1">
                <a:solidFill>
                  <a:srgbClr val="BC0000"/>
                </a:solidFill>
                <a:latin typeface="Arial" panose="020B0604020202020204" pitchFamily="34" charset="0"/>
                <a:ea typeface="DM Sans Medium" pitchFamily="34" charset="-122"/>
                <a:cs typeface="Arial" panose="020B0604020202020204" pitchFamily="34" charset="0"/>
              </a:rPr>
              <a:t>Long-term Sickness</a:t>
            </a:r>
            <a:endParaRPr lang="en-US" sz="2000" b="1">
              <a:solidFill>
                <a:srgbClr val="BC0000"/>
              </a:solidFill>
              <a:latin typeface="Arial" panose="020B0604020202020204" pitchFamily="34" charset="0"/>
              <a:cs typeface="Arial" panose="020B0604020202020204" pitchFamily="34" charset="0"/>
            </a:endParaRPr>
          </a:p>
        </p:txBody>
      </p:sp>
      <p:sp>
        <p:nvSpPr>
          <p:cNvPr id="10" name="Text 7">
            <a:extLst>
              <a:ext uri="{FF2B5EF4-FFF2-40B4-BE49-F238E27FC236}">
                <a16:creationId xmlns:a16="http://schemas.microsoft.com/office/drawing/2014/main" id="{9D248217-4C6E-C0BC-2EB6-57E734EBB669}"/>
              </a:ext>
            </a:extLst>
          </p:cNvPr>
          <p:cNvSpPr/>
          <p:nvPr/>
        </p:nvSpPr>
        <p:spPr>
          <a:xfrm>
            <a:off x="4630853" y="5001925"/>
            <a:ext cx="2933221" cy="1152591"/>
          </a:xfrm>
          <a:prstGeom prst="rect">
            <a:avLst/>
          </a:prstGeom>
          <a:noFill/>
          <a:ln/>
        </p:spPr>
        <p:txBody>
          <a:bodyPr wrap="square" lIns="0" tIns="0" rIns="0" bIns="0" rtlCol="0" anchor="t"/>
          <a:lstStyle/>
          <a:p>
            <a:pPr algn="ctr">
              <a:lnSpc>
                <a:spcPts val="2208"/>
              </a:lnSpc>
            </a:pPr>
            <a:r>
              <a:rPr lang="en-US" sz="1600">
                <a:solidFill>
                  <a:srgbClr val="0B3249"/>
                </a:solidFill>
                <a:latin typeface="Arial" panose="020B0604020202020204" pitchFamily="34" charset="0"/>
                <a:ea typeface="Inter" pitchFamily="34" charset="-122"/>
                <a:cs typeface="Arial" panose="020B0604020202020204" pitchFamily="34" charset="0"/>
              </a:rPr>
              <a:t>Coastal residents inactive due to health conditions, compared to 36.2% nationally</a:t>
            </a:r>
            <a:endParaRPr lang="en-US" sz="1600">
              <a:solidFill>
                <a:srgbClr val="0B3249"/>
              </a:solidFill>
              <a:latin typeface="Arial" panose="020B0604020202020204" pitchFamily="34" charset="0"/>
              <a:cs typeface="Arial" panose="020B0604020202020204" pitchFamily="34" charset="0"/>
            </a:endParaRPr>
          </a:p>
        </p:txBody>
      </p:sp>
      <p:sp>
        <p:nvSpPr>
          <p:cNvPr id="11" name="Text 8">
            <a:extLst>
              <a:ext uri="{FF2B5EF4-FFF2-40B4-BE49-F238E27FC236}">
                <a16:creationId xmlns:a16="http://schemas.microsoft.com/office/drawing/2014/main" id="{117A3102-30B2-704D-BA2F-9CAC012E3C8A}"/>
              </a:ext>
            </a:extLst>
          </p:cNvPr>
          <p:cNvSpPr/>
          <p:nvPr/>
        </p:nvSpPr>
        <p:spPr>
          <a:xfrm>
            <a:off x="8132855" y="3871500"/>
            <a:ext cx="3478213" cy="579933"/>
          </a:xfrm>
          <a:prstGeom prst="rect">
            <a:avLst/>
          </a:prstGeom>
          <a:noFill/>
          <a:ln/>
        </p:spPr>
        <p:txBody>
          <a:bodyPr wrap="none" lIns="0" tIns="0" rIns="0" bIns="0" rtlCol="0" anchor="t"/>
          <a:lstStyle/>
          <a:p>
            <a:pPr algn="ctr">
              <a:lnSpc>
                <a:spcPts val="4541"/>
              </a:lnSpc>
            </a:pPr>
            <a:r>
              <a:rPr lang="en-US" sz="5400">
                <a:solidFill>
                  <a:srgbClr val="0B3249"/>
                </a:solidFill>
                <a:latin typeface="Arial" panose="020B0604020202020204" pitchFamily="34" charset="0"/>
                <a:ea typeface="DM Sans Medium" pitchFamily="34" charset="-122"/>
                <a:cs typeface="Arial" panose="020B0604020202020204" pitchFamily="34" charset="0"/>
              </a:rPr>
              <a:t>£9.88B</a:t>
            </a:r>
            <a:endParaRPr lang="en-US" sz="5400">
              <a:solidFill>
                <a:srgbClr val="0B3249"/>
              </a:solidFill>
              <a:latin typeface="Arial" panose="020B0604020202020204" pitchFamily="34" charset="0"/>
              <a:cs typeface="Arial" panose="020B0604020202020204" pitchFamily="34" charset="0"/>
            </a:endParaRPr>
          </a:p>
        </p:txBody>
      </p:sp>
      <p:sp>
        <p:nvSpPr>
          <p:cNvPr id="12" name="Text 9">
            <a:extLst>
              <a:ext uri="{FF2B5EF4-FFF2-40B4-BE49-F238E27FC236}">
                <a16:creationId xmlns:a16="http://schemas.microsoft.com/office/drawing/2014/main" id="{9F3AD4A3-A987-B65C-AEBB-159A6F30F258}"/>
              </a:ext>
            </a:extLst>
          </p:cNvPr>
          <p:cNvSpPr/>
          <p:nvPr/>
        </p:nvSpPr>
        <p:spPr>
          <a:xfrm>
            <a:off x="8773411" y="4671005"/>
            <a:ext cx="2197001" cy="274538"/>
          </a:xfrm>
          <a:prstGeom prst="rect">
            <a:avLst/>
          </a:prstGeom>
          <a:noFill/>
          <a:ln/>
        </p:spPr>
        <p:txBody>
          <a:bodyPr wrap="none" lIns="0" tIns="0" rIns="0" bIns="0" rtlCol="0" anchor="t"/>
          <a:lstStyle/>
          <a:p>
            <a:pPr algn="ctr">
              <a:lnSpc>
                <a:spcPts val="2125"/>
              </a:lnSpc>
            </a:pPr>
            <a:r>
              <a:rPr lang="en-US" sz="2000" b="1">
                <a:solidFill>
                  <a:srgbClr val="BC0000"/>
                </a:solidFill>
                <a:latin typeface="Arial" panose="020B0604020202020204" pitchFamily="34" charset="0"/>
                <a:ea typeface="DM Sans Medium" pitchFamily="34" charset="-122"/>
                <a:cs typeface="Arial" panose="020B0604020202020204" pitchFamily="34" charset="0"/>
              </a:rPr>
              <a:t>Annual Cost</a:t>
            </a:r>
            <a:endParaRPr lang="en-US" sz="2000" b="1">
              <a:solidFill>
                <a:srgbClr val="BC0000"/>
              </a:solidFill>
              <a:latin typeface="Arial" panose="020B0604020202020204" pitchFamily="34" charset="0"/>
              <a:cs typeface="Arial" panose="020B0604020202020204" pitchFamily="34" charset="0"/>
            </a:endParaRPr>
          </a:p>
        </p:txBody>
      </p:sp>
      <p:sp>
        <p:nvSpPr>
          <p:cNvPr id="13" name="Text 10">
            <a:extLst>
              <a:ext uri="{FF2B5EF4-FFF2-40B4-BE49-F238E27FC236}">
                <a16:creationId xmlns:a16="http://schemas.microsoft.com/office/drawing/2014/main" id="{D8642A04-5334-DB0D-3F4C-E9198C0126C7}"/>
              </a:ext>
            </a:extLst>
          </p:cNvPr>
          <p:cNvSpPr/>
          <p:nvPr/>
        </p:nvSpPr>
        <p:spPr>
          <a:xfrm>
            <a:off x="8570204" y="5001927"/>
            <a:ext cx="2694229" cy="1152591"/>
          </a:xfrm>
          <a:prstGeom prst="rect">
            <a:avLst/>
          </a:prstGeom>
          <a:noFill/>
          <a:ln/>
        </p:spPr>
        <p:txBody>
          <a:bodyPr wrap="square" lIns="0" tIns="0" rIns="0" bIns="0" rtlCol="0" anchor="t"/>
          <a:lstStyle/>
          <a:p>
            <a:pPr algn="ctr">
              <a:lnSpc>
                <a:spcPts val="2208"/>
              </a:lnSpc>
            </a:pPr>
            <a:r>
              <a:rPr lang="en-US" sz="1600">
                <a:solidFill>
                  <a:srgbClr val="0B3249"/>
                </a:solidFill>
                <a:latin typeface="Arial" panose="020B0604020202020204" pitchFamily="34" charset="0"/>
                <a:ea typeface="Inter" pitchFamily="34" charset="-122"/>
                <a:cs typeface="Arial" panose="020B0604020202020204" pitchFamily="34" charset="0"/>
              </a:rPr>
              <a:t>Estimated total cost in lost productivity</a:t>
            </a:r>
            <a:endParaRPr lang="en-US" sz="1600">
              <a:solidFill>
                <a:srgbClr val="0B3249"/>
              </a:solidFill>
              <a:latin typeface="Arial" panose="020B0604020202020204" pitchFamily="34" charset="0"/>
              <a:cs typeface="Arial" panose="020B0604020202020204" pitchFamily="34" charset="0"/>
            </a:endParaRPr>
          </a:p>
        </p:txBody>
      </p:sp>
      <p:cxnSp>
        <p:nvCxnSpPr>
          <p:cNvPr id="14" name="Straight Connector 13">
            <a:extLst>
              <a:ext uri="{FF2B5EF4-FFF2-40B4-BE49-F238E27FC236}">
                <a16:creationId xmlns:a16="http://schemas.microsoft.com/office/drawing/2014/main" id="{BAF1E616-D492-C4E0-AC5C-E71B06CB5D47}"/>
              </a:ext>
            </a:extLst>
          </p:cNvPr>
          <p:cNvCxnSpPr/>
          <p:nvPr/>
        </p:nvCxnSpPr>
        <p:spPr>
          <a:xfrm>
            <a:off x="1699128" y="3381607"/>
            <a:ext cx="9083389" cy="0"/>
          </a:xfrm>
          <a:prstGeom prst="line">
            <a:avLst/>
          </a:prstGeom>
          <a:ln w="22225"/>
        </p:spPr>
        <p:style>
          <a:lnRef idx="1">
            <a:schemeClr val="accent1"/>
          </a:lnRef>
          <a:fillRef idx="0">
            <a:schemeClr val="accent1"/>
          </a:fillRef>
          <a:effectRef idx="0">
            <a:schemeClr val="accent1"/>
          </a:effectRef>
          <a:fontRef idx="minor">
            <a:schemeClr val="tx1"/>
          </a:fontRef>
        </p:style>
      </p:cxnSp>
      <p:sp>
        <p:nvSpPr>
          <p:cNvPr id="15" name="!!C">
            <a:extLst>
              <a:ext uri="{FF2B5EF4-FFF2-40B4-BE49-F238E27FC236}">
                <a16:creationId xmlns:a16="http://schemas.microsoft.com/office/drawing/2014/main" id="{A414FE19-348D-167A-7A85-B027089DB4D2}"/>
              </a:ext>
            </a:extLst>
          </p:cNvPr>
          <p:cNvSpPr/>
          <p:nvPr/>
        </p:nvSpPr>
        <p:spPr>
          <a:xfrm>
            <a:off x="5928152" y="3265296"/>
            <a:ext cx="269399" cy="239100"/>
          </a:xfrm>
          <a:prstGeom prst="ellipse">
            <a:avLst/>
          </a:prstGeom>
          <a:solidFill>
            <a:schemeClr val="bg1"/>
          </a:solidFill>
          <a:ln w="25400">
            <a:solidFill>
              <a:srgbClr val="44579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pic>
        <p:nvPicPr>
          <p:cNvPr id="16" name="Image 0">
            <a:extLst>
              <a:ext uri="{FF2B5EF4-FFF2-40B4-BE49-F238E27FC236}">
                <a16:creationId xmlns:a16="http://schemas.microsoft.com/office/drawing/2014/main" id="{571D8048-AB71-46DA-F7FD-565E1C182FDD}"/>
              </a:ext>
            </a:extLst>
          </p:cNvPr>
          <p:cNvPicPr>
            <a:picLocks noChangeAspect="1"/>
          </p:cNvPicPr>
          <p:nvPr/>
        </p:nvPicPr>
        <p:blipFill>
          <a:blip r:embed="rId3" cstate="email">
            <a:alphaModFix amt="50000"/>
            <a:extLst>
              <a:ext uri="{28A0092B-C50C-407E-A947-70E740481C1C}">
                <a14:useLocalDpi xmlns:a14="http://schemas.microsoft.com/office/drawing/2010/main"/>
              </a:ext>
              <a:ext uri="{837473B0-CC2E-450A-ABE3-18F120FF3D39}">
                <a1611:picAttrSrcUrl xmlns:a1611="http://schemas.microsoft.com/office/drawing/2016/11/main" r:id="rId4"/>
              </a:ext>
            </a:extLst>
          </a:blip>
          <a:srcRect l="26074"/>
          <a:stretch/>
        </p:blipFill>
        <p:spPr>
          <a:xfrm>
            <a:off x="-1" y="-168349"/>
            <a:ext cx="12275127" cy="2679973"/>
          </a:xfrm>
          <a:prstGeom prst="rect">
            <a:avLst/>
          </a:prstGeom>
        </p:spPr>
      </p:pic>
      <p:sp>
        <p:nvSpPr>
          <p:cNvPr id="3" name="Text 0">
            <a:extLst>
              <a:ext uri="{FF2B5EF4-FFF2-40B4-BE49-F238E27FC236}">
                <a16:creationId xmlns:a16="http://schemas.microsoft.com/office/drawing/2014/main" id="{5C52B1D7-7A46-CD9A-9A8E-CD4DF023CA7C}"/>
              </a:ext>
            </a:extLst>
          </p:cNvPr>
          <p:cNvSpPr/>
          <p:nvPr/>
        </p:nvSpPr>
        <p:spPr>
          <a:xfrm>
            <a:off x="1" y="2511624"/>
            <a:ext cx="12192000" cy="723504"/>
          </a:xfrm>
          <a:prstGeom prst="rect">
            <a:avLst/>
          </a:prstGeom>
          <a:solidFill>
            <a:srgbClr val="0B3249"/>
          </a:solidFill>
          <a:ln w="28575">
            <a:solidFill>
              <a:schemeClr val="bg1"/>
            </a:solidFill>
          </a:ln>
        </p:spPr>
        <p:txBody>
          <a:bodyPr wrap="none" lIns="108000" tIns="0" rIns="0" bIns="0" rtlCol="0" anchor="ctr" anchorCtr="0"/>
          <a:lstStyle/>
          <a:p>
            <a:pPr algn="ctr">
              <a:lnSpc>
                <a:spcPts val="4291"/>
              </a:lnSpc>
            </a:pPr>
            <a:r>
              <a:rPr lang="en-US" sz="4000">
                <a:solidFill>
                  <a:schemeClr val="bg1"/>
                </a:solidFill>
                <a:latin typeface="Arial" panose="020B0604020202020204" pitchFamily="34" charset="0"/>
                <a:ea typeface="DM Sans Medium" pitchFamily="34" charset="-122"/>
                <a:cs typeface="Arial" panose="020B0604020202020204" pitchFamily="34" charset="0"/>
              </a:rPr>
              <a:t>The Case for Urgent Action</a:t>
            </a:r>
            <a:endParaRPr lang="en-US" sz="4000">
              <a:solidFill>
                <a:schemeClr val="bg1"/>
              </a:solidFill>
              <a:latin typeface="Arial" panose="020B0604020202020204" pitchFamily="34" charset="0"/>
              <a:cs typeface="Arial" panose="020B0604020202020204" pitchFamily="34" charset="0"/>
            </a:endParaRPr>
          </a:p>
        </p:txBody>
      </p:sp>
      <p:sp>
        <p:nvSpPr>
          <p:cNvPr id="2" name="Text 1">
            <a:extLst>
              <a:ext uri="{FF2B5EF4-FFF2-40B4-BE49-F238E27FC236}">
                <a16:creationId xmlns:a16="http://schemas.microsoft.com/office/drawing/2014/main" id="{036F0B1D-1E55-4077-A1C7-7D517EA13C96}"/>
              </a:ext>
            </a:extLst>
          </p:cNvPr>
          <p:cNvSpPr/>
          <p:nvPr/>
        </p:nvSpPr>
        <p:spPr>
          <a:xfrm>
            <a:off x="1107486" y="6099096"/>
            <a:ext cx="10180130" cy="562173"/>
          </a:xfrm>
          <a:prstGeom prst="rect">
            <a:avLst/>
          </a:prstGeom>
          <a:noFill/>
          <a:ln/>
        </p:spPr>
        <p:txBody>
          <a:bodyPr wrap="square" lIns="0" tIns="0" rIns="0" bIns="0" rtlCol="0" anchor="t"/>
          <a:lstStyle/>
          <a:p>
            <a:pPr algn="ctr">
              <a:lnSpc>
                <a:spcPts val="2208"/>
              </a:lnSpc>
            </a:pPr>
            <a:r>
              <a:rPr lang="en-US" sz="1600">
                <a:solidFill>
                  <a:srgbClr val="0B3249"/>
                </a:solidFill>
                <a:latin typeface="Arial" panose="020B0604020202020204" pitchFamily="34" charset="0"/>
                <a:ea typeface="Inter" pitchFamily="34" charset="-122"/>
                <a:cs typeface="Arial" panose="020B0604020202020204" pitchFamily="34" charset="0"/>
              </a:rPr>
              <a:t>The analysis of data for the 55 coastal towns shows the scale of coastal economic inactivity and the financial impact of lost productivity due to long-term sickness amongst coastal residents who are not working.</a:t>
            </a:r>
            <a:endParaRPr lang="en-US" sz="1600">
              <a:solidFill>
                <a:srgbClr val="0B3249"/>
              </a:solidFill>
              <a:latin typeface="Arial" panose="020B0604020202020204" pitchFamily="34" charset="0"/>
              <a:cs typeface="Arial" panose="020B0604020202020204" pitchFamily="34" charset="0"/>
            </a:endParaRPr>
          </a:p>
        </p:txBody>
      </p:sp>
      <p:sp>
        <p:nvSpPr>
          <p:cNvPr id="4" name="!!EXS2">
            <a:extLst>
              <a:ext uri="{FF2B5EF4-FFF2-40B4-BE49-F238E27FC236}">
                <a16:creationId xmlns:a16="http://schemas.microsoft.com/office/drawing/2014/main" id="{F97283F7-D701-C07C-4006-AFAF934D94F3}"/>
              </a:ext>
            </a:extLst>
          </p:cNvPr>
          <p:cNvSpPr/>
          <p:nvPr/>
        </p:nvSpPr>
        <p:spPr>
          <a:xfrm>
            <a:off x="9834701" y="293764"/>
            <a:ext cx="2184400" cy="710406"/>
          </a:xfrm>
          <a:prstGeom prst="rect">
            <a:avLst/>
          </a:prstGeom>
          <a:solidFill>
            <a:srgbClr val="1D263E"/>
          </a:solidFill>
          <a:ln w="317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defTabSz="761970"/>
            <a:endParaRPr lang="en-GB" sz="2100">
              <a:solidFill>
                <a:prstClr val="white"/>
              </a:solidFill>
              <a:latin typeface="Arial" panose="020B0604020202020204" pitchFamily="34" charset="0"/>
              <a:cs typeface="Arial" panose="020B0604020202020204" pitchFamily="34" charset="0"/>
            </a:endParaRPr>
          </a:p>
        </p:txBody>
      </p:sp>
      <p:sp>
        <p:nvSpPr>
          <p:cNvPr id="17" name="!!EXS">
            <a:hlinkClick r:id="rId5" action="ppaction://hlinksldjump"/>
            <a:extLst>
              <a:ext uri="{FF2B5EF4-FFF2-40B4-BE49-F238E27FC236}">
                <a16:creationId xmlns:a16="http://schemas.microsoft.com/office/drawing/2014/main" id="{078EAEA4-FE7E-FACC-F364-AB028CB61FA4}"/>
              </a:ext>
            </a:extLst>
          </p:cNvPr>
          <p:cNvSpPr/>
          <p:nvPr/>
        </p:nvSpPr>
        <p:spPr>
          <a:xfrm>
            <a:off x="9710877" y="169940"/>
            <a:ext cx="2184400" cy="710406"/>
          </a:xfrm>
          <a:prstGeom prst="rect">
            <a:avLst/>
          </a:prstGeom>
          <a:solidFill>
            <a:srgbClr val="BF0100">
              <a:alpha val="98000"/>
            </a:srgbClr>
          </a:solidFill>
          <a:ln w="317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defTabSz="761970"/>
            <a:r>
              <a:rPr lang="en-GB" sz="2330" b="1" dirty="0">
                <a:solidFill>
                  <a:prstClr val="white"/>
                </a:solidFill>
                <a:latin typeface="Arial" panose="020B0604020202020204" pitchFamily="34" charset="0"/>
                <a:cs typeface="Arial" panose="020B0604020202020204" pitchFamily="34" charset="0"/>
              </a:rPr>
              <a:t>Exec Summary</a:t>
            </a:r>
            <a:endParaRPr lang="en-GB" sz="2330"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146255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3EBA3EC-B121-4B01-D0CA-F4324ACECF7D}"/>
            </a:ext>
          </a:extLst>
        </p:cNvPr>
        <p:cNvGrpSpPr/>
        <p:nvPr/>
      </p:nvGrpSpPr>
      <p:grpSpPr>
        <a:xfrm>
          <a:off x="0" y="0"/>
          <a:ext cx="0" cy="0"/>
          <a:chOff x="0" y="0"/>
          <a:chExt cx="0" cy="0"/>
        </a:xfrm>
      </p:grpSpPr>
      <p:pic>
        <p:nvPicPr>
          <p:cNvPr id="16" name="Image 0">
            <a:extLst>
              <a:ext uri="{FF2B5EF4-FFF2-40B4-BE49-F238E27FC236}">
                <a16:creationId xmlns:a16="http://schemas.microsoft.com/office/drawing/2014/main" id="{61B2F6A1-6BE8-8465-9D1B-CFA913B9F106}"/>
              </a:ext>
            </a:extLst>
          </p:cNvPr>
          <p:cNvPicPr>
            <a:picLocks noChangeAspect="1"/>
          </p:cNvPicPr>
          <p:nvPr/>
        </p:nvPicPr>
        <p:blipFill>
          <a:blip r:embed="rId3" cstate="email">
            <a:alphaModFix amt="50000"/>
            <a:extLst>
              <a:ext uri="{28A0092B-C50C-407E-A947-70E740481C1C}">
                <a14:useLocalDpi xmlns:a14="http://schemas.microsoft.com/office/drawing/2010/main"/>
              </a:ext>
              <a:ext uri="{837473B0-CC2E-450A-ABE3-18F120FF3D39}">
                <a1611:picAttrSrcUrl xmlns:a1611="http://schemas.microsoft.com/office/drawing/2016/11/main" r:id="rId4"/>
              </a:ext>
            </a:extLst>
          </a:blip>
          <a:srcRect/>
          <a:stretch/>
        </p:blipFill>
        <p:spPr>
          <a:xfrm>
            <a:off x="-4412570" y="-114300"/>
            <a:ext cx="16604570" cy="2679973"/>
          </a:xfrm>
          <a:prstGeom prst="rect">
            <a:avLst/>
          </a:prstGeom>
        </p:spPr>
      </p:pic>
      <p:sp>
        <p:nvSpPr>
          <p:cNvPr id="2" name="Oval 1">
            <a:extLst>
              <a:ext uri="{FF2B5EF4-FFF2-40B4-BE49-F238E27FC236}">
                <a16:creationId xmlns:a16="http://schemas.microsoft.com/office/drawing/2014/main" id="{060FA8C7-942D-C40B-CDD2-DA7ED7BE7ED5}"/>
              </a:ext>
            </a:extLst>
          </p:cNvPr>
          <p:cNvSpPr/>
          <p:nvPr/>
        </p:nvSpPr>
        <p:spPr>
          <a:xfrm>
            <a:off x="4650856" y="3929385"/>
            <a:ext cx="3165219" cy="2877902"/>
          </a:xfrm>
          <a:prstGeom prst="ellipse">
            <a:avLst/>
          </a:prstGeom>
          <a:solidFill>
            <a:srgbClr val="BC0000">
              <a:alpha val="48960"/>
            </a:srgbClr>
          </a:solidFill>
          <a:ln w="38100">
            <a:solidFill>
              <a:schemeClr val="bg1">
                <a:alpha val="49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sz="1500">
              <a:solidFill>
                <a:prstClr val="white"/>
              </a:solidFill>
              <a:latin typeface="Arial" panose="020B0604020202020204" pitchFamily="34" charset="0"/>
              <a:cs typeface="Arial" panose="020B0604020202020204" pitchFamily="34" charset="0"/>
            </a:endParaRPr>
          </a:p>
        </p:txBody>
      </p:sp>
      <p:sp>
        <p:nvSpPr>
          <p:cNvPr id="21" name="!!C">
            <a:extLst>
              <a:ext uri="{FF2B5EF4-FFF2-40B4-BE49-F238E27FC236}">
                <a16:creationId xmlns:a16="http://schemas.microsoft.com/office/drawing/2014/main" id="{11F25CE5-024B-B34C-620B-3C4362BF3115}"/>
              </a:ext>
            </a:extLst>
          </p:cNvPr>
          <p:cNvSpPr/>
          <p:nvPr/>
        </p:nvSpPr>
        <p:spPr>
          <a:xfrm>
            <a:off x="4573612" y="3839615"/>
            <a:ext cx="3165219" cy="2877902"/>
          </a:xfrm>
          <a:prstGeom prst="ellipse">
            <a:avLst/>
          </a:prstGeom>
          <a:solidFill>
            <a:srgbClr val="BF0100"/>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sz="1500">
              <a:solidFill>
                <a:prstClr val="white"/>
              </a:solidFill>
              <a:latin typeface="Arial" panose="020B0604020202020204" pitchFamily="34" charset="0"/>
              <a:cs typeface="Arial" panose="020B0604020202020204" pitchFamily="34" charset="0"/>
            </a:endParaRPr>
          </a:p>
        </p:txBody>
      </p:sp>
      <p:sp>
        <p:nvSpPr>
          <p:cNvPr id="30" name="Text 8">
            <a:extLst>
              <a:ext uri="{FF2B5EF4-FFF2-40B4-BE49-F238E27FC236}">
                <a16:creationId xmlns:a16="http://schemas.microsoft.com/office/drawing/2014/main" id="{AFEE312B-3B8D-FFC1-D5E6-45DBC0515173}"/>
              </a:ext>
            </a:extLst>
          </p:cNvPr>
          <p:cNvSpPr/>
          <p:nvPr/>
        </p:nvSpPr>
        <p:spPr>
          <a:xfrm>
            <a:off x="4655915" y="4671270"/>
            <a:ext cx="3006824" cy="623689"/>
          </a:xfrm>
          <a:prstGeom prst="rect">
            <a:avLst/>
          </a:prstGeom>
          <a:noFill/>
          <a:ln/>
        </p:spPr>
        <p:txBody>
          <a:bodyPr wrap="none" lIns="0" tIns="0" rIns="0" bIns="0" rtlCol="0" anchor="t"/>
          <a:lstStyle/>
          <a:p>
            <a:pPr algn="ctr" defTabSz="761970">
              <a:lnSpc>
                <a:spcPts val="4875"/>
              </a:lnSpc>
            </a:pPr>
            <a:r>
              <a:rPr lang="en-US" sz="5500">
                <a:solidFill>
                  <a:prstClr val="white"/>
                </a:solidFill>
                <a:latin typeface="Arial" panose="020B0604020202020204" pitchFamily="34" charset="0"/>
                <a:ea typeface="Poppins Light" pitchFamily="34" charset="-122"/>
                <a:cs typeface="Arial" panose="020B0604020202020204" pitchFamily="34" charset="0"/>
              </a:rPr>
              <a:t>£12.16B</a:t>
            </a:r>
            <a:endParaRPr lang="en-US" sz="5500">
              <a:solidFill>
                <a:prstClr val="white"/>
              </a:solidFill>
              <a:latin typeface="Arial" panose="020B0604020202020204" pitchFamily="34" charset="0"/>
              <a:cs typeface="Arial" panose="020B0604020202020204" pitchFamily="34" charset="0"/>
            </a:endParaRPr>
          </a:p>
        </p:txBody>
      </p:sp>
      <p:sp>
        <p:nvSpPr>
          <p:cNvPr id="31" name="Text 9">
            <a:extLst>
              <a:ext uri="{FF2B5EF4-FFF2-40B4-BE49-F238E27FC236}">
                <a16:creationId xmlns:a16="http://schemas.microsoft.com/office/drawing/2014/main" id="{2742BCF3-B754-F45A-4B99-F7E4398088EA}"/>
              </a:ext>
            </a:extLst>
          </p:cNvPr>
          <p:cNvSpPr/>
          <p:nvPr/>
        </p:nvSpPr>
        <p:spPr>
          <a:xfrm>
            <a:off x="4962104" y="5265745"/>
            <a:ext cx="2362696" cy="295275"/>
          </a:xfrm>
          <a:prstGeom prst="rect">
            <a:avLst/>
          </a:prstGeom>
          <a:noFill/>
          <a:ln/>
        </p:spPr>
        <p:txBody>
          <a:bodyPr wrap="none" lIns="0" tIns="0" rIns="0" bIns="0" rtlCol="0" anchor="t"/>
          <a:lstStyle/>
          <a:p>
            <a:pPr algn="ctr" defTabSz="761970">
              <a:lnSpc>
                <a:spcPts val="2292"/>
              </a:lnSpc>
            </a:pPr>
            <a:r>
              <a:rPr lang="en-US" sz="2333" b="1">
                <a:solidFill>
                  <a:prstClr val="white"/>
                </a:solidFill>
                <a:latin typeface="Arial" panose="020B0604020202020204" pitchFamily="34" charset="0"/>
                <a:ea typeface="Poppins Light" pitchFamily="34" charset="-122"/>
                <a:cs typeface="Arial" panose="020B0604020202020204" pitchFamily="34" charset="0"/>
              </a:rPr>
              <a:t>Annual Cost</a:t>
            </a:r>
            <a:endParaRPr lang="en-US" sz="2333" b="1">
              <a:solidFill>
                <a:prstClr val="white"/>
              </a:solidFill>
              <a:latin typeface="Arial" panose="020B0604020202020204" pitchFamily="34" charset="0"/>
              <a:cs typeface="Arial" panose="020B0604020202020204" pitchFamily="34" charset="0"/>
            </a:endParaRPr>
          </a:p>
        </p:txBody>
      </p:sp>
      <p:sp>
        <p:nvSpPr>
          <p:cNvPr id="32" name="Text 10">
            <a:extLst>
              <a:ext uri="{FF2B5EF4-FFF2-40B4-BE49-F238E27FC236}">
                <a16:creationId xmlns:a16="http://schemas.microsoft.com/office/drawing/2014/main" id="{D02991E5-7CE7-06F6-02E4-6F07217B7861}"/>
              </a:ext>
            </a:extLst>
          </p:cNvPr>
          <p:cNvSpPr/>
          <p:nvPr/>
        </p:nvSpPr>
        <p:spPr>
          <a:xfrm>
            <a:off x="4962103" y="5591783"/>
            <a:ext cx="2472527" cy="391618"/>
          </a:xfrm>
          <a:prstGeom prst="rect">
            <a:avLst/>
          </a:prstGeom>
          <a:noFill/>
          <a:ln/>
        </p:spPr>
        <p:txBody>
          <a:bodyPr wrap="none" lIns="0" tIns="0" rIns="0" bIns="0" rtlCol="0" anchor="t"/>
          <a:lstStyle/>
          <a:p>
            <a:pPr algn="ctr" defTabSz="761970">
              <a:lnSpc>
                <a:spcPts val="2375"/>
              </a:lnSpc>
            </a:pPr>
            <a:r>
              <a:rPr lang="en-US" sz="1458">
                <a:solidFill>
                  <a:srgbClr val="E5E0DF"/>
                </a:solidFill>
                <a:latin typeface="Arial" panose="020B0604020202020204" pitchFamily="34" charset="0"/>
                <a:ea typeface="Roboto Light" pitchFamily="34" charset="-122"/>
                <a:cs typeface="Arial" panose="020B0604020202020204" pitchFamily="34" charset="0"/>
              </a:rPr>
              <a:t>Estimated cost of inaction </a:t>
            </a:r>
          </a:p>
          <a:p>
            <a:pPr algn="ctr" defTabSz="761970">
              <a:lnSpc>
                <a:spcPts val="2375"/>
              </a:lnSpc>
            </a:pPr>
            <a:r>
              <a:rPr lang="en-US" sz="1458">
                <a:solidFill>
                  <a:srgbClr val="E5E0DF"/>
                </a:solidFill>
                <a:latin typeface="Arial" panose="020B0604020202020204" pitchFamily="34" charset="0"/>
                <a:ea typeface="Roboto Light" pitchFamily="34" charset="-122"/>
                <a:cs typeface="Arial" panose="020B0604020202020204" pitchFamily="34" charset="0"/>
              </a:rPr>
              <a:t>per year**</a:t>
            </a:r>
            <a:endParaRPr lang="en-US" sz="1458">
              <a:solidFill>
                <a:prstClr val="black"/>
              </a:solidFill>
              <a:latin typeface="Arial" panose="020B0604020202020204" pitchFamily="34" charset="0"/>
              <a:cs typeface="Arial" panose="020B0604020202020204" pitchFamily="34" charset="0"/>
            </a:endParaRPr>
          </a:p>
        </p:txBody>
      </p:sp>
      <p:sp>
        <p:nvSpPr>
          <p:cNvPr id="33" name="Rectangle 32">
            <a:extLst>
              <a:ext uri="{FF2B5EF4-FFF2-40B4-BE49-F238E27FC236}">
                <a16:creationId xmlns:a16="http://schemas.microsoft.com/office/drawing/2014/main" id="{E3338BFF-61D8-01BD-0614-5082320BA0E7}"/>
              </a:ext>
            </a:extLst>
          </p:cNvPr>
          <p:cNvSpPr/>
          <p:nvPr/>
        </p:nvSpPr>
        <p:spPr>
          <a:xfrm>
            <a:off x="8063975" y="6200861"/>
            <a:ext cx="2013152" cy="68937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defTabSz="761970"/>
            <a:r>
              <a:rPr lang="en-GB" sz="1050" i="1">
                <a:solidFill>
                  <a:srgbClr val="293C4A"/>
                </a:solidFill>
                <a:latin typeface="Arial" panose="020B0604020202020204" pitchFamily="34" charset="0"/>
                <a:cs typeface="Arial" panose="020B0604020202020204" pitchFamily="34" charset="0"/>
              </a:rPr>
              <a:t>*(ONS &amp; NOMIS data on 55 coastal towns)</a:t>
            </a:r>
          </a:p>
        </p:txBody>
      </p:sp>
      <p:sp>
        <p:nvSpPr>
          <p:cNvPr id="34" name="Rectangle 33">
            <a:extLst>
              <a:ext uri="{FF2B5EF4-FFF2-40B4-BE49-F238E27FC236}">
                <a16:creationId xmlns:a16="http://schemas.microsoft.com/office/drawing/2014/main" id="{2CC9FC5A-031A-C506-6373-3917827E0393}"/>
              </a:ext>
            </a:extLst>
          </p:cNvPr>
          <p:cNvSpPr/>
          <p:nvPr/>
        </p:nvSpPr>
        <p:spPr>
          <a:xfrm>
            <a:off x="10154371" y="6217306"/>
            <a:ext cx="2013152" cy="77901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defTabSz="761970"/>
            <a:r>
              <a:rPr lang="en-GB" sz="1050" i="1">
                <a:solidFill>
                  <a:srgbClr val="293C4A"/>
                </a:solidFill>
                <a:latin typeface="Arial" panose="020B0604020202020204" pitchFamily="34" charset="0"/>
                <a:cs typeface="Arial" panose="020B0604020202020204" pitchFamily="34" charset="0"/>
              </a:rPr>
              <a:t>**based on </a:t>
            </a:r>
            <a:r>
              <a:rPr lang="en-GB" sz="1050" b="0" i="1" u="none" strike="noStrike">
                <a:solidFill>
                  <a:srgbClr val="293C4A"/>
                </a:solidFill>
                <a:effectLst/>
                <a:latin typeface="Arial" panose="020B0604020202020204" pitchFamily="34" charset="0"/>
                <a:cs typeface="Arial" panose="020B0604020202020204" pitchFamily="34" charset="0"/>
              </a:rPr>
              <a:t>lost productivity, NHS costs, welfare, housing, social care etc.</a:t>
            </a:r>
            <a:endParaRPr lang="en-GB" sz="1050" i="1">
              <a:solidFill>
                <a:srgbClr val="293C4A"/>
              </a:solidFill>
              <a:latin typeface="Arial" panose="020B0604020202020204" pitchFamily="34" charset="0"/>
              <a:cs typeface="Arial" panose="020B0604020202020204" pitchFamily="34" charset="0"/>
            </a:endParaRPr>
          </a:p>
        </p:txBody>
      </p:sp>
      <p:sp>
        <p:nvSpPr>
          <p:cNvPr id="35" name="Text 0">
            <a:extLst>
              <a:ext uri="{FF2B5EF4-FFF2-40B4-BE49-F238E27FC236}">
                <a16:creationId xmlns:a16="http://schemas.microsoft.com/office/drawing/2014/main" id="{5C8C2486-D4C4-3E26-3DC7-C98336A37D1F}"/>
              </a:ext>
            </a:extLst>
          </p:cNvPr>
          <p:cNvSpPr/>
          <p:nvPr/>
        </p:nvSpPr>
        <p:spPr>
          <a:xfrm>
            <a:off x="1" y="2511624"/>
            <a:ext cx="12192000" cy="723504"/>
          </a:xfrm>
          <a:prstGeom prst="rect">
            <a:avLst/>
          </a:prstGeom>
          <a:solidFill>
            <a:srgbClr val="0B3249"/>
          </a:solidFill>
          <a:ln w="28575">
            <a:solidFill>
              <a:schemeClr val="bg1"/>
            </a:solidFill>
          </a:ln>
        </p:spPr>
        <p:txBody>
          <a:bodyPr wrap="none" lIns="108000" tIns="0" rIns="0" bIns="0" rtlCol="0" anchor="ctr" anchorCtr="0"/>
          <a:lstStyle/>
          <a:p>
            <a:pPr algn="ctr">
              <a:lnSpc>
                <a:spcPts val="4291"/>
              </a:lnSpc>
            </a:pPr>
            <a:r>
              <a:rPr lang="en-US" sz="4000">
                <a:solidFill>
                  <a:schemeClr val="bg1"/>
                </a:solidFill>
                <a:latin typeface="Arial" panose="020B0604020202020204" pitchFamily="34" charset="0"/>
                <a:ea typeface="DM Sans Medium" pitchFamily="34" charset="-122"/>
                <a:cs typeface="Arial" panose="020B0604020202020204" pitchFamily="34" charset="0"/>
              </a:rPr>
              <a:t>The Case for Urgent Action</a:t>
            </a:r>
            <a:endParaRPr lang="en-US" sz="4000">
              <a:solidFill>
                <a:schemeClr val="bg1"/>
              </a:solidFill>
              <a:latin typeface="Arial" panose="020B0604020202020204" pitchFamily="34" charset="0"/>
              <a:cs typeface="Arial" panose="020B0604020202020204" pitchFamily="34" charset="0"/>
            </a:endParaRPr>
          </a:p>
        </p:txBody>
      </p:sp>
      <p:sp>
        <p:nvSpPr>
          <p:cNvPr id="17" name="Oval 16">
            <a:extLst>
              <a:ext uri="{FF2B5EF4-FFF2-40B4-BE49-F238E27FC236}">
                <a16:creationId xmlns:a16="http://schemas.microsoft.com/office/drawing/2014/main" id="{206DE591-CCD8-DB12-416E-4BA4A4EA2A17}"/>
              </a:ext>
            </a:extLst>
          </p:cNvPr>
          <p:cNvSpPr/>
          <p:nvPr/>
        </p:nvSpPr>
        <p:spPr>
          <a:xfrm>
            <a:off x="596820" y="3205262"/>
            <a:ext cx="3208039" cy="3017399"/>
          </a:xfrm>
          <a:prstGeom prst="ellipse">
            <a:avLst/>
          </a:prstGeom>
          <a:solidFill>
            <a:srgbClr val="BC0000">
              <a:alpha val="48960"/>
            </a:srgbClr>
          </a:solidFill>
          <a:ln w="38100">
            <a:solidFill>
              <a:schemeClr val="bg1">
                <a:alpha val="49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sz="1500">
              <a:solidFill>
                <a:prstClr val="white"/>
              </a:solidFill>
              <a:latin typeface="Arial" panose="020B0604020202020204" pitchFamily="34" charset="0"/>
              <a:cs typeface="Arial" panose="020B0604020202020204" pitchFamily="34" charset="0"/>
            </a:endParaRPr>
          </a:p>
        </p:txBody>
      </p:sp>
      <p:sp>
        <p:nvSpPr>
          <p:cNvPr id="22" name="Oval 21">
            <a:extLst>
              <a:ext uri="{FF2B5EF4-FFF2-40B4-BE49-F238E27FC236}">
                <a16:creationId xmlns:a16="http://schemas.microsoft.com/office/drawing/2014/main" id="{A4157D89-1EFA-5095-4AAE-35C2603C13E3}"/>
              </a:ext>
            </a:extLst>
          </p:cNvPr>
          <p:cNvSpPr/>
          <p:nvPr/>
        </p:nvSpPr>
        <p:spPr>
          <a:xfrm>
            <a:off x="519576" y="3115492"/>
            <a:ext cx="3208039" cy="3017399"/>
          </a:xfrm>
          <a:prstGeom prst="ellipse">
            <a:avLst/>
          </a:prstGeom>
          <a:solidFill>
            <a:srgbClr val="0B3249"/>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sz="1500">
              <a:solidFill>
                <a:prstClr val="white"/>
              </a:solidFill>
              <a:latin typeface="Arial" panose="020B0604020202020204" pitchFamily="34" charset="0"/>
              <a:cs typeface="Arial" panose="020B0604020202020204" pitchFamily="34" charset="0"/>
            </a:endParaRPr>
          </a:p>
        </p:txBody>
      </p:sp>
      <p:sp>
        <p:nvSpPr>
          <p:cNvPr id="24" name="Text 2">
            <a:extLst>
              <a:ext uri="{FF2B5EF4-FFF2-40B4-BE49-F238E27FC236}">
                <a16:creationId xmlns:a16="http://schemas.microsoft.com/office/drawing/2014/main" id="{5455242E-2065-021E-5C04-D6EDDBDE746D}"/>
              </a:ext>
            </a:extLst>
          </p:cNvPr>
          <p:cNvSpPr/>
          <p:nvPr/>
        </p:nvSpPr>
        <p:spPr>
          <a:xfrm>
            <a:off x="655338" y="3742224"/>
            <a:ext cx="3006725" cy="623689"/>
          </a:xfrm>
          <a:prstGeom prst="rect">
            <a:avLst/>
          </a:prstGeom>
          <a:noFill/>
          <a:ln/>
        </p:spPr>
        <p:txBody>
          <a:bodyPr wrap="none" lIns="0" tIns="0" rIns="0" bIns="0" rtlCol="0" anchor="t"/>
          <a:lstStyle/>
          <a:p>
            <a:pPr algn="ctr" defTabSz="761970">
              <a:lnSpc>
                <a:spcPts val="4875"/>
              </a:lnSpc>
            </a:pPr>
            <a:r>
              <a:rPr lang="en-US" sz="4875">
                <a:solidFill>
                  <a:srgbClr val="E5E0DF"/>
                </a:solidFill>
                <a:latin typeface="Arial" panose="020B0604020202020204" pitchFamily="34" charset="0"/>
                <a:ea typeface="Poppins Light" pitchFamily="34" charset="-122"/>
                <a:cs typeface="Arial" panose="020B0604020202020204" pitchFamily="34" charset="0"/>
              </a:rPr>
              <a:t>379,966</a:t>
            </a:r>
            <a:endParaRPr lang="en-US" sz="4875">
              <a:solidFill>
                <a:prstClr val="black"/>
              </a:solidFill>
              <a:latin typeface="Arial" panose="020B0604020202020204" pitchFamily="34" charset="0"/>
              <a:cs typeface="Arial" panose="020B0604020202020204" pitchFamily="34" charset="0"/>
            </a:endParaRPr>
          </a:p>
        </p:txBody>
      </p:sp>
      <p:sp>
        <p:nvSpPr>
          <p:cNvPr id="25" name="Text 3">
            <a:extLst>
              <a:ext uri="{FF2B5EF4-FFF2-40B4-BE49-F238E27FC236}">
                <a16:creationId xmlns:a16="http://schemas.microsoft.com/office/drawing/2014/main" id="{0F7A1C14-21BE-7258-F351-D40FD23CC8F4}"/>
              </a:ext>
            </a:extLst>
          </p:cNvPr>
          <p:cNvSpPr/>
          <p:nvPr/>
        </p:nvSpPr>
        <p:spPr>
          <a:xfrm>
            <a:off x="904575" y="4435510"/>
            <a:ext cx="2362696" cy="295275"/>
          </a:xfrm>
          <a:prstGeom prst="rect">
            <a:avLst/>
          </a:prstGeom>
          <a:noFill/>
          <a:ln/>
        </p:spPr>
        <p:txBody>
          <a:bodyPr wrap="none" lIns="0" tIns="0" rIns="0" bIns="0" rtlCol="0" anchor="t"/>
          <a:lstStyle/>
          <a:p>
            <a:pPr algn="ctr" defTabSz="761970">
              <a:lnSpc>
                <a:spcPts val="2292"/>
              </a:lnSpc>
            </a:pPr>
            <a:r>
              <a:rPr lang="en-US" sz="2333" b="1">
                <a:solidFill>
                  <a:prstClr val="white"/>
                </a:solidFill>
                <a:latin typeface="Arial" panose="020B0604020202020204" pitchFamily="34" charset="0"/>
                <a:ea typeface="Poppins Light" pitchFamily="34" charset="-122"/>
                <a:cs typeface="Arial" panose="020B0604020202020204" pitchFamily="34" charset="0"/>
              </a:rPr>
              <a:t>Inactive Adults</a:t>
            </a:r>
            <a:endParaRPr lang="en-US" sz="2333" b="1">
              <a:solidFill>
                <a:prstClr val="white"/>
              </a:solidFill>
              <a:latin typeface="Arial" panose="020B0604020202020204" pitchFamily="34" charset="0"/>
              <a:cs typeface="Arial" panose="020B0604020202020204" pitchFamily="34" charset="0"/>
            </a:endParaRPr>
          </a:p>
        </p:txBody>
      </p:sp>
      <p:sp>
        <p:nvSpPr>
          <p:cNvPr id="26" name="Text 4">
            <a:extLst>
              <a:ext uri="{FF2B5EF4-FFF2-40B4-BE49-F238E27FC236}">
                <a16:creationId xmlns:a16="http://schemas.microsoft.com/office/drawing/2014/main" id="{799FC4AE-6D91-2FC8-C689-910C39D2DACC}"/>
              </a:ext>
            </a:extLst>
          </p:cNvPr>
          <p:cNvSpPr/>
          <p:nvPr/>
        </p:nvSpPr>
        <p:spPr>
          <a:xfrm>
            <a:off x="598485" y="4828317"/>
            <a:ext cx="3006725" cy="907257"/>
          </a:xfrm>
          <a:prstGeom prst="rect">
            <a:avLst/>
          </a:prstGeom>
          <a:noFill/>
          <a:ln/>
        </p:spPr>
        <p:txBody>
          <a:bodyPr wrap="square" lIns="0" tIns="0" rIns="0" bIns="0" rtlCol="0" anchor="t"/>
          <a:lstStyle/>
          <a:p>
            <a:pPr algn="ctr" defTabSz="761970">
              <a:lnSpc>
                <a:spcPts val="2375"/>
              </a:lnSpc>
            </a:pPr>
            <a:r>
              <a:rPr lang="en-US" sz="1458">
                <a:solidFill>
                  <a:srgbClr val="E5E0DF"/>
                </a:solidFill>
                <a:latin typeface="Arial" panose="020B0604020202020204" pitchFamily="34" charset="0"/>
                <a:ea typeface="Roboto Light" pitchFamily="34" charset="-122"/>
                <a:cs typeface="Arial" panose="020B0604020202020204" pitchFamily="34" charset="0"/>
              </a:rPr>
              <a:t>Working-age adults in deprived coastal towns inactive due </a:t>
            </a:r>
          </a:p>
          <a:p>
            <a:pPr algn="ctr" defTabSz="761970">
              <a:lnSpc>
                <a:spcPts val="2375"/>
              </a:lnSpc>
            </a:pPr>
            <a:r>
              <a:rPr lang="en-US" sz="1458">
                <a:solidFill>
                  <a:srgbClr val="E5E0DF"/>
                </a:solidFill>
                <a:latin typeface="Arial" panose="020B0604020202020204" pitchFamily="34" charset="0"/>
                <a:ea typeface="Roboto Light" pitchFamily="34" charset="-122"/>
                <a:cs typeface="Arial" panose="020B0604020202020204" pitchFamily="34" charset="0"/>
              </a:rPr>
              <a:t>to long-term sickness*</a:t>
            </a:r>
            <a:endParaRPr lang="en-US" sz="1458">
              <a:solidFill>
                <a:prstClr val="black"/>
              </a:solidFill>
              <a:latin typeface="Arial" panose="020B0604020202020204" pitchFamily="34" charset="0"/>
              <a:cs typeface="Arial" panose="020B0604020202020204" pitchFamily="34" charset="0"/>
            </a:endParaRPr>
          </a:p>
        </p:txBody>
      </p:sp>
      <p:sp>
        <p:nvSpPr>
          <p:cNvPr id="18" name="Oval 17">
            <a:extLst>
              <a:ext uri="{FF2B5EF4-FFF2-40B4-BE49-F238E27FC236}">
                <a16:creationId xmlns:a16="http://schemas.microsoft.com/office/drawing/2014/main" id="{76B9F26E-0432-109A-A9EE-5AA5033648FA}"/>
              </a:ext>
            </a:extLst>
          </p:cNvPr>
          <p:cNvSpPr/>
          <p:nvPr/>
        </p:nvSpPr>
        <p:spPr>
          <a:xfrm>
            <a:off x="8529992" y="3264195"/>
            <a:ext cx="3208039" cy="3011638"/>
          </a:xfrm>
          <a:prstGeom prst="ellipse">
            <a:avLst/>
          </a:prstGeom>
          <a:solidFill>
            <a:srgbClr val="BC0000">
              <a:alpha val="48960"/>
            </a:srgbClr>
          </a:solidFill>
          <a:ln w="38100">
            <a:solidFill>
              <a:schemeClr val="bg1">
                <a:alpha val="49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sz="1500">
              <a:solidFill>
                <a:prstClr val="white"/>
              </a:solidFill>
              <a:latin typeface="Arial" panose="020B0604020202020204" pitchFamily="34" charset="0"/>
              <a:cs typeface="Arial" panose="020B0604020202020204" pitchFamily="34" charset="0"/>
            </a:endParaRPr>
          </a:p>
        </p:txBody>
      </p:sp>
      <p:sp>
        <p:nvSpPr>
          <p:cNvPr id="23" name="Oval 22">
            <a:extLst>
              <a:ext uri="{FF2B5EF4-FFF2-40B4-BE49-F238E27FC236}">
                <a16:creationId xmlns:a16="http://schemas.microsoft.com/office/drawing/2014/main" id="{1750A68B-B7B4-57EC-CB8F-552BAAB1F5C6}"/>
              </a:ext>
            </a:extLst>
          </p:cNvPr>
          <p:cNvSpPr/>
          <p:nvPr/>
        </p:nvSpPr>
        <p:spPr>
          <a:xfrm>
            <a:off x="8452748" y="3174425"/>
            <a:ext cx="3208039" cy="3011638"/>
          </a:xfrm>
          <a:prstGeom prst="ellipse">
            <a:avLst/>
          </a:prstGeom>
          <a:solidFill>
            <a:srgbClr val="0B3249"/>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sz="1500">
              <a:solidFill>
                <a:prstClr val="white"/>
              </a:solidFill>
              <a:latin typeface="Arial" panose="020B0604020202020204" pitchFamily="34" charset="0"/>
              <a:cs typeface="Arial" panose="020B0604020202020204" pitchFamily="34" charset="0"/>
            </a:endParaRPr>
          </a:p>
        </p:txBody>
      </p:sp>
      <p:sp>
        <p:nvSpPr>
          <p:cNvPr id="27" name="Text 5">
            <a:extLst>
              <a:ext uri="{FF2B5EF4-FFF2-40B4-BE49-F238E27FC236}">
                <a16:creationId xmlns:a16="http://schemas.microsoft.com/office/drawing/2014/main" id="{C84B03C2-9FE4-28B9-B4C4-41EAC065E680}"/>
              </a:ext>
            </a:extLst>
          </p:cNvPr>
          <p:cNvSpPr/>
          <p:nvPr/>
        </p:nvSpPr>
        <p:spPr>
          <a:xfrm>
            <a:off x="8577777" y="3829718"/>
            <a:ext cx="3006824" cy="623689"/>
          </a:xfrm>
          <a:prstGeom prst="rect">
            <a:avLst/>
          </a:prstGeom>
          <a:noFill/>
          <a:ln/>
        </p:spPr>
        <p:txBody>
          <a:bodyPr wrap="none" lIns="0" tIns="0" rIns="0" bIns="0" rtlCol="0" anchor="t"/>
          <a:lstStyle/>
          <a:p>
            <a:pPr algn="ctr" defTabSz="761970">
              <a:lnSpc>
                <a:spcPts val="4875"/>
              </a:lnSpc>
            </a:pPr>
            <a:r>
              <a:rPr lang="en-US" sz="4875">
                <a:solidFill>
                  <a:srgbClr val="E5E0DF"/>
                </a:solidFill>
                <a:latin typeface="Arial" panose="020B0604020202020204" pitchFamily="34" charset="0"/>
                <a:ea typeface="Poppins Light" pitchFamily="34" charset="-122"/>
                <a:cs typeface="Arial" panose="020B0604020202020204" pitchFamily="34" charset="0"/>
              </a:rPr>
              <a:t>20.7%</a:t>
            </a:r>
            <a:endParaRPr lang="en-US" sz="4875">
              <a:solidFill>
                <a:prstClr val="black"/>
              </a:solidFill>
              <a:latin typeface="Arial" panose="020B0604020202020204" pitchFamily="34" charset="0"/>
              <a:cs typeface="Arial" panose="020B0604020202020204" pitchFamily="34" charset="0"/>
            </a:endParaRPr>
          </a:p>
        </p:txBody>
      </p:sp>
      <p:sp>
        <p:nvSpPr>
          <p:cNvPr id="28" name="Text 6">
            <a:extLst>
              <a:ext uri="{FF2B5EF4-FFF2-40B4-BE49-F238E27FC236}">
                <a16:creationId xmlns:a16="http://schemas.microsoft.com/office/drawing/2014/main" id="{CB012F77-6B93-AD7D-1680-27C00DC15E93}"/>
              </a:ext>
            </a:extLst>
          </p:cNvPr>
          <p:cNvSpPr/>
          <p:nvPr/>
        </p:nvSpPr>
        <p:spPr>
          <a:xfrm>
            <a:off x="8883966" y="4501565"/>
            <a:ext cx="2362696" cy="295275"/>
          </a:xfrm>
          <a:prstGeom prst="rect">
            <a:avLst/>
          </a:prstGeom>
          <a:noFill/>
          <a:ln/>
        </p:spPr>
        <p:txBody>
          <a:bodyPr wrap="none" lIns="0" tIns="0" rIns="0" bIns="0" rtlCol="0" anchor="t"/>
          <a:lstStyle/>
          <a:p>
            <a:pPr algn="ctr" defTabSz="761970">
              <a:lnSpc>
                <a:spcPts val="2292"/>
              </a:lnSpc>
            </a:pPr>
            <a:r>
              <a:rPr lang="en-US" sz="2333" b="1">
                <a:solidFill>
                  <a:prstClr val="white"/>
                </a:solidFill>
                <a:latin typeface="Arial" panose="020B0604020202020204" pitchFamily="34" charset="0"/>
                <a:ea typeface="Poppins Light" pitchFamily="34" charset="-122"/>
                <a:cs typeface="Arial" panose="020B0604020202020204" pitchFamily="34" charset="0"/>
              </a:rPr>
              <a:t>National Share</a:t>
            </a:r>
            <a:endParaRPr lang="en-US" sz="2333" b="1">
              <a:solidFill>
                <a:prstClr val="white"/>
              </a:solidFill>
              <a:latin typeface="Arial" panose="020B0604020202020204" pitchFamily="34" charset="0"/>
              <a:cs typeface="Arial" panose="020B0604020202020204" pitchFamily="34" charset="0"/>
            </a:endParaRPr>
          </a:p>
        </p:txBody>
      </p:sp>
      <p:sp>
        <p:nvSpPr>
          <p:cNvPr id="29" name="Text 7">
            <a:extLst>
              <a:ext uri="{FF2B5EF4-FFF2-40B4-BE49-F238E27FC236}">
                <a16:creationId xmlns:a16="http://schemas.microsoft.com/office/drawing/2014/main" id="{D61E4BA3-E101-3310-BBCE-BD9AB93288F7}"/>
              </a:ext>
            </a:extLst>
          </p:cNvPr>
          <p:cNvSpPr/>
          <p:nvPr/>
        </p:nvSpPr>
        <p:spPr>
          <a:xfrm>
            <a:off x="8561902" y="4910248"/>
            <a:ext cx="3006824" cy="604838"/>
          </a:xfrm>
          <a:prstGeom prst="rect">
            <a:avLst/>
          </a:prstGeom>
          <a:noFill/>
          <a:ln/>
        </p:spPr>
        <p:txBody>
          <a:bodyPr wrap="square" lIns="0" tIns="0" rIns="0" bIns="0" rtlCol="0" anchor="t"/>
          <a:lstStyle/>
          <a:p>
            <a:pPr algn="ctr" defTabSz="761970">
              <a:lnSpc>
                <a:spcPts val="2375"/>
              </a:lnSpc>
            </a:pPr>
            <a:r>
              <a:rPr lang="en-US" sz="1458">
                <a:solidFill>
                  <a:srgbClr val="E5E0DF"/>
                </a:solidFill>
                <a:latin typeface="Arial" panose="020B0604020202020204" pitchFamily="34" charset="0"/>
                <a:ea typeface="Roboto Light" pitchFamily="34" charset="-122"/>
                <a:cs typeface="Arial" panose="020B0604020202020204" pitchFamily="34" charset="0"/>
              </a:rPr>
              <a:t>Disproportionate percentage of national economic inactivity</a:t>
            </a:r>
            <a:endParaRPr lang="en-US" sz="1458">
              <a:solidFill>
                <a:prstClr val="black"/>
              </a:solidFill>
              <a:latin typeface="Arial" panose="020B0604020202020204" pitchFamily="34" charset="0"/>
              <a:cs typeface="Arial" panose="020B0604020202020204" pitchFamily="34" charset="0"/>
            </a:endParaRPr>
          </a:p>
        </p:txBody>
      </p:sp>
      <p:sp>
        <p:nvSpPr>
          <p:cNvPr id="3" name="!!EXS2">
            <a:extLst>
              <a:ext uri="{FF2B5EF4-FFF2-40B4-BE49-F238E27FC236}">
                <a16:creationId xmlns:a16="http://schemas.microsoft.com/office/drawing/2014/main" id="{C68E50B4-0596-44A4-AE63-399668428E3C}"/>
              </a:ext>
            </a:extLst>
          </p:cNvPr>
          <p:cNvSpPr/>
          <p:nvPr/>
        </p:nvSpPr>
        <p:spPr>
          <a:xfrm>
            <a:off x="9834701" y="293764"/>
            <a:ext cx="2184400" cy="710406"/>
          </a:xfrm>
          <a:prstGeom prst="rect">
            <a:avLst/>
          </a:prstGeom>
          <a:solidFill>
            <a:srgbClr val="1D263E"/>
          </a:solidFill>
          <a:ln w="317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defTabSz="761970"/>
            <a:endParaRPr lang="en-GB" sz="2100">
              <a:solidFill>
                <a:prstClr val="white"/>
              </a:solidFill>
              <a:latin typeface="Arial" panose="020B0604020202020204" pitchFamily="34" charset="0"/>
              <a:cs typeface="Arial" panose="020B0604020202020204" pitchFamily="34" charset="0"/>
            </a:endParaRPr>
          </a:p>
        </p:txBody>
      </p:sp>
      <p:sp>
        <p:nvSpPr>
          <p:cNvPr id="4" name="!!EXS">
            <a:hlinkClick r:id="rId5" action="ppaction://hlinksldjump"/>
            <a:extLst>
              <a:ext uri="{FF2B5EF4-FFF2-40B4-BE49-F238E27FC236}">
                <a16:creationId xmlns:a16="http://schemas.microsoft.com/office/drawing/2014/main" id="{B1F98C7A-3AAC-50CC-DB16-F4CAA0E627DC}"/>
              </a:ext>
            </a:extLst>
          </p:cNvPr>
          <p:cNvSpPr/>
          <p:nvPr/>
        </p:nvSpPr>
        <p:spPr>
          <a:xfrm>
            <a:off x="9710877" y="169940"/>
            <a:ext cx="2184400" cy="710406"/>
          </a:xfrm>
          <a:prstGeom prst="rect">
            <a:avLst/>
          </a:prstGeom>
          <a:solidFill>
            <a:srgbClr val="BF0100">
              <a:alpha val="98000"/>
            </a:srgbClr>
          </a:solidFill>
          <a:ln w="317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defTabSz="761970"/>
            <a:r>
              <a:rPr lang="en-GB" sz="2330" b="1" dirty="0">
                <a:solidFill>
                  <a:prstClr val="white"/>
                </a:solidFill>
                <a:latin typeface="Arial" panose="020B0604020202020204" pitchFamily="34" charset="0"/>
                <a:cs typeface="Arial" panose="020B0604020202020204" pitchFamily="34" charset="0"/>
              </a:rPr>
              <a:t>Exec Summary</a:t>
            </a:r>
            <a:endParaRPr lang="en-GB" sz="2330"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016191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B3249"/>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44001CD9-3E17-FF31-46B6-7A0E7F8DE855}"/>
              </a:ext>
            </a:extLst>
          </p:cNvPr>
          <p:cNvSpPr/>
          <p:nvPr/>
        </p:nvSpPr>
        <p:spPr>
          <a:xfrm>
            <a:off x="0" y="1198880"/>
            <a:ext cx="12192000" cy="565912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102735"/>
              </a:solidFill>
            </a:endParaRPr>
          </a:p>
        </p:txBody>
      </p:sp>
      <p:pic>
        <p:nvPicPr>
          <p:cNvPr id="17" name="Image 0" descr="preencoded.png">
            <a:extLst>
              <a:ext uri="{FF2B5EF4-FFF2-40B4-BE49-F238E27FC236}">
                <a16:creationId xmlns:a16="http://schemas.microsoft.com/office/drawing/2014/main" id="{10A9C42A-A639-BBCB-4582-4E2CA5EC23F0}"/>
              </a:ext>
            </a:extLst>
          </p:cNvPr>
          <p:cNvPicPr>
            <a:picLocks noChangeAspect="1"/>
          </p:cNvPicPr>
          <p:nvPr/>
        </p:nvPicPr>
        <p:blipFill>
          <a:blip r:embed="rId3" cstate="email">
            <a:duotone>
              <a:prstClr val="black"/>
              <a:schemeClr val="accent5">
                <a:tint val="45000"/>
                <a:satMod val="400000"/>
              </a:schemeClr>
            </a:duotone>
            <a:alphaModFix amt="20000"/>
            <a:extLst>
              <a:ext uri="{28A0092B-C50C-407E-A947-70E740481C1C}">
                <a14:useLocalDpi xmlns:a14="http://schemas.microsoft.com/office/drawing/2010/main"/>
              </a:ext>
            </a:extLst>
          </a:blip>
          <a:stretch>
            <a:fillRect/>
          </a:stretch>
        </p:blipFill>
        <p:spPr>
          <a:xfrm>
            <a:off x="4218716" y="2894679"/>
            <a:ext cx="3809207" cy="3809207"/>
          </a:xfrm>
          <a:prstGeom prst="rect">
            <a:avLst/>
          </a:prstGeom>
        </p:spPr>
      </p:pic>
      <p:pic>
        <p:nvPicPr>
          <p:cNvPr id="18" name="Image 2" descr="preencoded.png">
            <a:extLst>
              <a:ext uri="{FF2B5EF4-FFF2-40B4-BE49-F238E27FC236}">
                <a16:creationId xmlns:a16="http://schemas.microsoft.com/office/drawing/2014/main" id="{2E1DB4AC-B3BA-10C0-652E-CD2B2469EF26}"/>
              </a:ext>
            </a:extLst>
          </p:cNvPr>
          <p:cNvPicPr>
            <a:picLocks noChangeAspect="1"/>
          </p:cNvPicPr>
          <p:nvPr/>
        </p:nvPicPr>
        <p:blipFill>
          <a:blip r:embed="rId4" cstate="email">
            <a:duotone>
              <a:prstClr val="black"/>
              <a:srgbClr val="FF0000">
                <a:tint val="45000"/>
                <a:satMod val="400000"/>
              </a:srgbClr>
            </a:duotone>
            <a:alphaModFix amt="20000"/>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a:ext>
            </a:extLst>
          </a:blip>
          <a:srcRect/>
          <a:stretch/>
        </p:blipFill>
        <p:spPr>
          <a:xfrm>
            <a:off x="5210208" y="2894679"/>
            <a:ext cx="2817715" cy="1909465"/>
          </a:xfrm>
          <a:prstGeom prst="rect">
            <a:avLst/>
          </a:prstGeom>
        </p:spPr>
      </p:pic>
      <p:pic>
        <p:nvPicPr>
          <p:cNvPr id="19" name="Image 4" descr="preencoded.png">
            <a:extLst>
              <a:ext uri="{FF2B5EF4-FFF2-40B4-BE49-F238E27FC236}">
                <a16:creationId xmlns:a16="http://schemas.microsoft.com/office/drawing/2014/main" id="{4724881E-AD20-73F9-9EB7-5A7B37E99621}"/>
              </a:ext>
            </a:extLst>
          </p:cNvPr>
          <p:cNvPicPr>
            <a:picLocks noChangeAspect="1"/>
          </p:cNvPicPr>
          <p:nvPr/>
        </p:nvPicPr>
        <p:blipFill>
          <a:blip r:embed="rId6" cstate="email">
            <a:duotone>
              <a:prstClr val="black"/>
              <a:schemeClr val="accent6">
                <a:tint val="45000"/>
                <a:satMod val="400000"/>
              </a:schemeClr>
            </a:duotone>
            <a:alphaModFix amt="20000"/>
            <a:extLst>
              <a:ext uri="{28A0092B-C50C-407E-A947-70E740481C1C}">
                <a14:useLocalDpi xmlns:a14="http://schemas.microsoft.com/office/drawing/2010/main"/>
              </a:ext>
            </a:extLst>
          </a:blip>
          <a:srcRect/>
          <a:stretch/>
        </p:blipFill>
        <p:spPr>
          <a:xfrm>
            <a:off x="5069966" y="4624458"/>
            <a:ext cx="2957957" cy="2079428"/>
          </a:xfrm>
          <a:prstGeom prst="rect">
            <a:avLst/>
          </a:prstGeom>
        </p:spPr>
      </p:pic>
      <p:sp>
        <p:nvSpPr>
          <p:cNvPr id="16" name="Text 1">
            <a:extLst>
              <a:ext uri="{FF2B5EF4-FFF2-40B4-BE49-F238E27FC236}">
                <a16:creationId xmlns:a16="http://schemas.microsoft.com/office/drawing/2014/main" id="{E9C35DDB-7CBE-4110-81D8-5873431BBEBC}"/>
              </a:ext>
            </a:extLst>
          </p:cNvPr>
          <p:cNvSpPr/>
          <p:nvPr/>
        </p:nvSpPr>
        <p:spPr>
          <a:xfrm>
            <a:off x="360513" y="1075389"/>
            <a:ext cx="9240985" cy="1497614"/>
          </a:xfrm>
          <a:prstGeom prst="rect">
            <a:avLst/>
          </a:prstGeom>
          <a:solidFill>
            <a:srgbClr val="8BC1EB">
              <a:alpha val="47000"/>
            </a:srgbClr>
          </a:solidFill>
          <a:ln/>
        </p:spPr>
        <p:txBody>
          <a:bodyPr wrap="square" lIns="144000" tIns="0" rIns="0" bIns="0" rtlCol="0" anchor="ctr" anchorCtr="0"/>
          <a:lstStyle/>
          <a:p>
            <a:pPr>
              <a:lnSpc>
                <a:spcPts val="2333"/>
              </a:lnSpc>
            </a:pPr>
            <a:endParaRPr lang="en-US" sz="1600" b="1">
              <a:solidFill>
                <a:srgbClr val="102735"/>
              </a:solidFill>
              <a:latin typeface="Arial" panose="020B0604020202020204" pitchFamily="34" charset="0"/>
              <a:cs typeface="Arial" panose="020B0604020202020204" pitchFamily="34" charset="0"/>
            </a:endParaRPr>
          </a:p>
        </p:txBody>
      </p:sp>
      <p:sp>
        <p:nvSpPr>
          <p:cNvPr id="2" name="Text 0"/>
          <p:cNvSpPr/>
          <p:nvPr/>
        </p:nvSpPr>
        <p:spPr>
          <a:xfrm>
            <a:off x="372585" y="258880"/>
            <a:ext cx="8964216" cy="584101"/>
          </a:xfrm>
          <a:prstGeom prst="rect">
            <a:avLst/>
          </a:prstGeom>
          <a:noFill/>
          <a:ln/>
        </p:spPr>
        <p:txBody>
          <a:bodyPr wrap="none" lIns="0" tIns="0" rIns="0" bIns="0" rtlCol="0" anchor="t"/>
          <a:lstStyle/>
          <a:p>
            <a:pPr>
              <a:lnSpc>
                <a:spcPts val="4583"/>
              </a:lnSpc>
            </a:pPr>
            <a:r>
              <a:rPr lang="en-US" sz="3600" b="1">
                <a:solidFill>
                  <a:schemeClr val="bg1"/>
                </a:solidFill>
                <a:latin typeface="Arial" panose="020B0604020202020204" pitchFamily="34" charset="0"/>
                <a:ea typeface="DM Sans Medium" pitchFamily="34" charset="-122"/>
                <a:cs typeface="Arial" panose="020B0604020202020204" pitchFamily="34" charset="0"/>
              </a:rPr>
              <a:t>The Scale of Coastal Economic Exclusion</a:t>
            </a:r>
            <a:endParaRPr lang="en-US" sz="3600" b="1">
              <a:solidFill>
                <a:schemeClr val="bg1"/>
              </a:solidFill>
              <a:latin typeface="Arial" panose="020B0604020202020204" pitchFamily="34" charset="0"/>
              <a:cs typeface="Arial" panose="020B0604020202020204" pitchFamily="34" charset="0"/>
            </a:endParaRPr>
          </a:p>
        </p:txBody>
      </p:sp>
      <p:sp>
        <p:nvSpPr>
          <p:cNvPr id="3" name="Text 1"/>
          <p:cNvSpPr/>
          <p:nvPr/>
        </p:nvSpPr>
        <p:spPr>
          <a:xfrm>
            <a:off x="248454" y="963330"/>
            <a:ext cx="9240985" cy="1497614"/>
          </a:xfrm>
          <a:prstGeom prst="rect">
            <a:avLst/>
          </a:prstGeom>
          <a:solidFill>
            <a:srgbClr val="8BC1EB"/>
          </a:solidFill>
          <a:ln/>
        </p:spPr>
        <p:txBody>
          <a:bodyPr wrap="square" lIns="144000" tIns="0" rIns="0" bIns="0" rtlCol="0" anchor="ctr" anchorCtr="0"/>
          <a:lstStyle/>
          <a:p>
            <a:pPr>
              <a:lnSpc>
                <a:spcPts val="2333"/>
              </a:lnSpc>
            </a:pPr>
            <a:r>
              <a:rPr lang="en-GB" sz="1600" b="1" dirty="0">
                <a:solidFill>
                  <a:srgbClr val="0F2836"/>
                </a:solidFill>
                <a:latin typeface="Arial" panose="020B0604020202020204" pitchFamily="34" charset="0"/>
                <a:ea typeface="Inter" pitchFamily="34" charset="-122"/>
                <a:cs typeface="Arial" panose="020B0604020202020204" pitchFamily="34" charset="0"/>
              </a:rPr>
              <a:t>Coastal communities contribute over 14% of the UK’s economic inactivity, yet account for just 5–6% of measured productivity loss. This isn’t due to less severe problems — it’s because lower output per worker in these areas hides the real economic cost of poor health. Current metrics understate the true impact of health inequalities in coastal towns, risking underinvestment where it’s needed most.</a:t>
            </a:r>
            <a:endParaRPr lang="en-US" sz="1600" b="1" dirty="0">
              <a:solidFill>
                <a:srgbClr val="0F2836"/>
              </a:solidFill>
              <a:latin typeface="Arial" panose="020B0604020202020204" pitchFamily="34" charset="0"/>
              <a:cs typeface="Arial" panose="020B0604020202020204" pitchFamily="34" charset="0"/>
            </a:endParaRPr>
          </a:p>
        </p:txBody>
      </p:sp>
      <p:sp>
        <p:nvSpPr>
          <p:cNvPr id="4" name="Text 2"/>
          <p:cNvSpPr/>
          <p:nvPr/>
        </p:nvSpPr>
        <p:spPr>
          <a:xfrm>
            <a:off x="1292483" y="3534271"/>
            <a:ext cx="2336800" cy="292001"/>
          </a:xfrm>
          <a:prstGeom prst="rect">
            <a:avLst/>
          </a:prstGeom>
          <a:noFill/>
          <a:ln/>
        </p:spPr>
        <p:txBody>
          <a:bodyPr wrap="none" lIns="0" tIns="0" rIns="0" bIns="0" rtlCol="0" anchor="t"/>
          <a:lstStyle/>
          <a:p>
            <a:pPr algn="r">
              <a:lnSpc>
                <a:spcPts val="2292"/>
              </a:lnSpc>
            </a:pPr>
            <a:r>
              <a:rPr lang="en-US" sz="2000" b="1">
                <a:solidFill>
                  <a:srgbClr val="102735"/>
                </a:solidFill>
                <a:latin typeface="Arial" panose="020B0604020202020204" pitchFamily="34" charset="0"/>
                <a:ea typeface="DM Sans Medium" pitchFamily="34" charset="-122"/>
                <a:cs typeface="Arial" panose="020B0604020202020204" pitchFamily="34" charset="0"/>
              </a:rPr>
              <a:t>NHS Burden</a:t>
            </a:r>
            <a:endParaRPr lang="en-US" sz="2000" b="1">
              <a:solidFill>
                <a:srgbClr val="102735"/>
              </a:solidFill>
              <a:latin typeface="Arial" panose="020B0604020202020204" pitchFamily="34" charset="0"/>
              <a:cs typeface="Arial" panose="020B0604020202020204" pitchFamily="34" charset="0"/>
            </a:endParaRPr>
          </a:p>
        </p:txBody>
      </p:sp>
      <p:sp>
        <p:nvSpPr>
          <p:cNvPr id="5" name="Text 3"/>
          <p:cNvSpPr/>
          <p:nvPr/>
        </p:nvSpPr>
        <p:spPr>
          <a:xfrm>
            <a:off x="396241" y="3938389"/>
            <a:ext cx="3233043" cy="2180023"/>
          </a:xfrm>
          <a:prstGeom prst="rect">
            <a:avLst/>
          </a:prstGeom>
          <a:noFill/>
          <a:ln/>
        </p:spPr>
        <p:txBody>
          <a:bodyPr wrap="square" lIns="0" tIns="0" rIns="0" bIns="0" rtlCol="0" anchor="t"/>
          <a:lstStyle/>
          <a:p>
            <a:pPr algn="r">
              <a:lnSpc>
                <a:spcPts val="2333"/>
              </a:lnSpc>
            </a:pPr>
            <a:r>
              <a:rPr lang="en-US" sz="1600">
                <a:solidFill>
                  <a:srgbClr val="102735"/>
                </a:solidFill>
                <a:latin typeface="Arial" panose="020B0604020202020204" pitchFamily="34" charset="0"/>
                <a:ea typeface="Inter" pitchFamily="34" charset="-122"/>
                <a:cs typeface="Arial" panose="020B0604020202020204" pitchFamily="34" charset="0"/>
              </a:rPr>
              <a:t>Coastal NHS systems face a disproportionate burden, accounting for </a:t>
            </a:r>
            <a:r>
              <a:rPr lang="en-US" sz="1600">
                <a:solidFill>
                  <a:schemeClr val="bg1"/>
                </a:solidFill>
                <a:highlight>
                  <a:srgbClr val="5F8FBA"/>
                </a:highlight>
                <a:latin typeface="Arial" panose="020B0604020202020204" pitchFamily="34" charset="0"/>
                <a:ea typeface="Inter" pitchFamily="34" charset="-122"/>
                <a:cs typeface="Arial" panose="020B0604020202020204" pitchFamily="34" charset="0"/>
              </a:rPr>
              <a:t>13.8 percentage points higher rates of economic inactivity due to long-term sickness</a:t>
            </a:r>
            <a:r>
              <a:rPr lang="en-US" sz="1600">
                <a:solidFill>
                  <a:schemeClr val="bg1"/>
                </a:solidFill>
                <a:latin typeface="Arial" panose="020B0604020202020204" pitchFamily="34" charset="0"/>
                <a:ea typeface="Inter" pitchFamily="34" charset="-122"/>
                <a:cs typeface="Arial" panose="020B0604020202020204" pitchFamily="34" charset="0"/>
              </a:rPr>
              <a:t> </a:t>
            </a:r>
            <a:r>
              <a:rPr lang="en-US" sz="1600">
                <a:solidFill>
                  <a:srgbClr val="102735"/>
                </a:solidFill>
                <a:latin typeface="Arial" panose="020B0604020202020204" pitchFamily="34" charset="0"/>
                <a:ea typeface="Inter" pitchFamily="34" charset="-122"/>
                <a:cs typeface="Arial" panose="020B0604020202020204" pitchFamily="34" charset="0"/>
              </a:rPr>
              <a:t>while receiving 20.2% fewer resources to meet demand.</a:t>
            </a:r>
            <a:endParaRPr lang="en-US" sz="1600">
              <a:solidFill>
                <a:srgbClr val="102735"/>
              </a:solidFill>
              <a:latin typeface="Arial" panose="020B0604020202020204" pitchFamily="34" charset="0"/>
              <a:cs typeface="Arial" panose="020B0604020202020204" pitchFamily="34" charset="0"/>
            </a:endParaRPr>
          </a:p>
        </p:txBody>
      </p:sp>
      <p:pic>
        <p:nvPicPr>
          <p:cNvPr id="6" name="Image 0" descr="preencoded.png"/>
          <p:cNvPicPr>
            <a:picLocks noChangeAspect="1"/>
          </p:cNvPicPr>
          <p:nvPr/>
        </p:nvPicPr>
        <p:blipFill>
          <a:blip r:embed="rId3" cstate="email">
            <a:duotone>
              <a:prstClr val="black"/>
              <a:schemeClr val="accent5">
                <a:tint val="45000"/>
                <a:satMod val="400000"/>
              </a:schemeClr>
            </a:duotone>
            <a:extLst>
              <a:ext uri="{28A0092B-C50C-407E-A947-70E740481C1C}">
                <a14:useLocalDpi xmlns:a14="http://schemas.microsoft.com/office/drawing/2010/main"/>
              </a:ext>
            </a:extLst>
          </a:blip>
          <a:stretch>
            <a:fillRect/>
          </a:stretch>
        </p:blipFill>
        <p:spPr>
          <a:xfrm>
            <a:off x="4106657" y="2769173"/>
            <a:ext cx="3809207" cy="3809207"/>
          </a:xfrm>
          <a:prstGeom prst="rect">
            <a:avLst/>
          </a:prstGeom>
        </p:spPr>
      </p:pic>
      <p:sp>
        <p:nvSpPr>
          <p:cNvPr id="8" name="Text 4"/>
          <p:cNvSpPr/>
          <p:nvPr/>
        </p:nvSpPr>
        <p:spPr>
          <a:xfrm>
            <a:off x="8437793" y="2925936"/>
            <a:ext cx="2336800" cy="292001"/>
          </a:xfrm>
          <a:prstGeom prst="rect">
            <a:avLst/>
          </a:prstGeom>
          <a:noFill/>
          <a:ln/>
        </p:spPr>
        <p:txBody>
          <a:bodyPr wrap="none" lIns="0" tIns="0" rIns="0" bIns="0" rtlCol="0" anchor="t"/>
          <a:lstStyle/>
          <a:p>
            <a:pPr>
              <a:lnSpc>
                <a:spcPts val="2292"/>
              </a:lnSpc>
            </a:pPr>
            <a:r>
              <a:rPr lang="en-US" sz="2000" b="1">
                <a:solidFill>
                  <a:srgbClr val="102735"/>
                </a:solidFill>
                <a:latin typeface="Arial" panose="020B0604020202020204" pitchFamily="34" charset="0"/>
                <a:ea typeface="DM Sans Medium" pitchFamily="34" charset="-122"/>
                <a:cs typeface="Arial" panose="020B0604020202020204" pitchFamily="34" charset="0"/>
              </a:rPr>
              <a:t>Financial Impact</a:t>
            </a:r>
            <a:endParaRPr lang="en-US" sz="2000" b="1">
              <a:solidFill>
                <a:srgbClr val="102735"/>
              </a:solidFill>
              <a:latin typeface="Arial" panose="020B0604020202020204" pitchFamily="34" charset="0"/>
              <a:cs typeface="Arial" panose="020B0604020202020204" pitchFamily="34" charset="0"/>
            </a:endParaRPr>
          </a:p>
        </p:txBody>
      </p:sp>
      <p:sp>
        <p:nvSpPr>
          <p:cNvPr id="9" name="Text 5"/>
          <p:cNvSpPr/>
          <p:nvPr/>
        </p:nvSpPr>
        <p:spPr>
          <a:xfrm>
            <a:off x="8437793" y="3330053"/>
            <a:ext cx="3457484" cy="1196182"/>
          </a:xfrm>
          <a:prstGeom prst="rect">
            <a:avLst/>
          </a:prstGeom>
          <a:noFill/>
          <a:ln/>
        </p:spPr>
        <p:txBody>
          <a:bodyPr wrap="square" lIns="0" tIns="0" rIns="0" bIns="0" rtlCol="0" anchor="t"/>
          <a:lstStyle/>
          <a:p>
            <a:pPr>
              <a:lnSpc>
                <a:spcPts val="2333"/>
              </a:lnSpc>
            </a:pPr>
            <a:r>
              <a:rPr lang="en-US" sz="1600">
                <a:solidFill>
                  <a:srgbClr val="102735"/>
                </a:solidFill>
                <a:latin typeface="Arial" panose="020B0604020202020204" pitchFamily="34" charset="0"/>
                <a:ea typeface="Inter" pitchFamily="34" charset="-122"/>
                <a:cs typeface="Arial" panose="020B0604020202020204" pitchFamily="34" charset="0"/>
              </a:rPr>
              <a:t>The cost of inaction </a:t>
            </a:r>
          </a:p>
          <a:p>
            <a:pPr>
              <a:lnSpc>
                <a:spcPts val="2333"/>
              </a:lnSpc>
            </a:pPr>
            <a:r>
              <a:rPr lang="en-US" sz="1600">
                <a:solidFill>
                  <a:schemeClr val="bg1"/>
                </a:solidFill>
                <a:highlight>
                  <a:srgbClr val="BC0301"/>
                </a:highlight>
                <a:latin typeface="Arial" panose="020B0604020202020204" pitchFamily="34" charset="0"/>
                <a:ea typeface="Inter" pitchFamily="34" charset="-122"/>
                <a:cs typeface="Arial" panose="020B0604020202020204" pitchFamily="34" charset="0"/>
              </a:rPr>
              <a:t>exceeds £12 billion annually</a:t>
            </a:r>
            <a:r>
              <a:rPr lang="en-US" sz="1600">
                <a:solidFill>
                  <a:schemeClr val="bg1"/>
                </a:solidFill>
                <a:latin typeface="Arial" panose="020B0604020202020204" pitchFamily="34" charset="0"/>
                <a:ea typeface="Inter" pitchFamily="34" charset="-122"/>
                <a:cs typeface="Arial" panose="020B0604020202020204" pitchFamily="34" charset="0"/>
              </a:rPr>
              <a:t> </a:t>
            </a:r>
            <a:r>
              <a:rPr lang="en-US" sz="1600">
                <a:solidFill>
                  <a:srgbClr val="102735"/>
                </a:solidFill>
                <a:latin typeface="Arial" panose="020B0604020202020204" pitchFamily="34" charset="0"/>
                <a:ea typeface="Inter" pitchFamily="34" charset="-122"/>
                <a:cs typeface="Arial" panose="020B0604020202020204" pitchFamily="34" charset="0"/>
              </a:rPr>
              <a:t>–</a:t>
            </a:r>
          </a:p>
          <a:p>
            <a:pPr>
              <a:lnSpc>
                <a:spcPts val="2333"/>
              </a:lnSpc>
            </a:pPr>
            <a:r>
              <a:rPr lang="en-US" sz="1600">
                <a:solidFill>
                  <a:srgbClr val="102735"/>
                </a:solidFill>
                <a:latin typeface="Arial" panose="020B0604020202020204" pitchFamily="34" charset="0"/>
                <a:ea typeface="Inter" pitchFamily="34" charset="-122"/>
                <a:cs typeface="Arial" panose="020B0604020202020204" pitchFamily="34" charset="0"/>
              </a:rPr>
              <a:t>driven by rising NHS demand, benefit dependency, and lost tax revenue.</a:t>
            </a:r>
            <a:endParaRPr lang="en-US" sz="1600">
              <a:solidFill>
                <a:srgbClr val="102735"/>
              </a:solidFill>
              <a:latin typeface="Arial" panose="020B0604020202020204" pitchFamily="34" charset="0"/>
              <a:cs typeface="Arial" panose="020B0604020202020204" pitchFamily="34" charset="0"/>
            </a:endParaRPr>
          </a:p>
        </p:txBody>
      </p:sp>
      <p:pic>
        <p:nvPicPr>
          <p:cNvPr id="10" name="Image 2" descr="preencoded.png"/>
          <p:cNvPicPr>
            <a:picLocks noChangeAspect="1"/>
          </p:cNvPicPr>
          <p:nvPr/>
        </p:nvPicPr>
        <p:blipFill>
          <a:blip r:embed="rId7" cstate="email">
            <a:duotone>
              <a:prstClr val="black"/>
              <a:srgbClr val="BC0301">
                <a:tint val="45000"/>
                <a:satMod val="400000"/>
              </a:srgbClr>
            </a:duotone>
            <a:extLst>
              <a:ext uri="{BEBA8EAE-BF5A-486C-A8C5-ECC9F3942E4B}">
                <a14:imgProps xmlns:a14="http://schemas.microsoft.com/office/drawing/2010/main">
                  <a14:imgLayer r:embed="rId5">
                    <a14:imgEffect>
                      <a14:colorTemperature colorTemp="5300"/>
                    </a14:imgEffect>
                    <a14:imgEffect>
                      <a14:brightnessContrast contrast="40000"/>
                    </a14:imgEffect>
                  </a14:imgLayer>
                </a14:imgProps>
              </a:ext>
              <a:ext uri="{28A0092B-C50C-407E-A947-70E740481C1C}">
                <a14:useLocalDpi xmlns:a14="http://schemas.microsoft.com/office/drawing/2010/main"/>
              </a:ext>
            </a:extLst>
          </a:blip>
          <a:srcRect/>
          <a:stretch/>
        </p:blipFill>
        <p:spPr>
          <a:xfrm>
            <a:off x="5098149" y="2769173"/>
            <a:ext cx="2817715" cy="1909465"/>
          </a:xfrm>
          <a:prstGeom prst="rect">
            <a:avLst/>
          </a:prstGeom>
        </p:spPr>
      </p:pic>
      <p:sp>
        <p:nvSpPr>
          <p:cNvPr id="12" name="Text 6"/>
          <p:cNvSpPr/>
          <p:nvPr/>
        </p:nvSpPr>
        <p:spPr>
          <a:xfrm>
            <a:off x="8437793" y="5120258"/>
            <a:ext cx="2336800" cy="292001"/>
          </a:xfrm>
          <a:prstGeom prst="rect">
            <a:avLst/>
          </a:prstGeom>
          <a:noFill/>
          <a:ln/>
        </p:spPr>
        <p:txBody>
          <a:bodyPr wrap="none" lIns="0" tIns="0" rIns="0" bIns="0" rtlCol="0" anchor="t"/>
          <a:lstStyle/>
          <a:p>
            <a:pPr>
              <a:lnSpc>
                <a:spcPts val="2292"/>
              </a:lnSpc>
            </a:pPr>
            <a:r>
              <a:rPr lang="en-US" sz="2000" b="1">
                <a:solidFill>
                  <a:srgbClr val="102735"/>
                </a:solidFill>
                <a:latin typeface="Arial" panose="020B0604020202020204" pitchFamily="34" charset="0"/>
                <a:ea typeface="DM Sans Medium" pitchFamily="34" charset="-122"/>
                <a:cs typeface="Arial" panose="020B0604020202020204" pitchFamily="34" charset="0"/>
              </a:rPr>
              <a:t>Human Cost</a:t>
            </a:r>
            <a:endParaRPr lang="en-US" sz="2000" b="1">
              <a:solidFill>
                <a:srgbClr val="102735"/>
              </a:solidFill>
              <a:latin typeface="Arial" panose="020B0604020202020204" pitchFamily="34" charset="0"/>
              <a:cs typeface="Arial" panose="020B0604020202020204" pitchFamily="34" charset="0"/>
            </a:endParaRPr>
          </a:p>
        </p:txBody>
      </p:sp>
      <p:sp>
        <p:nvSpPr>
          <p:cNvPr id="13" name="Text 7"/>
          <p:cNvSpPr/>
          <p:nvPr/>
        </p:nvSpPr>
        <p:spPr>
          <a:xfrm>
            <a:off x="8437792" y="5524375"/>
            <a:ext cx="3357967" cy="897136"/>
          </a:xfrm>
          <a:prstGeom prst="rect">
            <a:avLst/>
          </a:prstGeom>
          <a:noFill/>
          <a:ln/>
        </p:spPr>
        <p:txBody>
          <a:bodyPr wrap="square" lIns="0" tIns="0" rIns="0" bIns="0" rtlCol="0" anchor="t"/>
          <a:lstStyle/>
          <a:p>
            <a:pPr>
              <a:lnSpc>
                <a:spcPts val="2333"/>
              </a:lnSpc>
            </a:pPr>
            <a:r>
              <a:rPr lang="en-US" sz="1600" dirty="0">
                <a:solidFill>
                  <a:srgbClr val="102735"/>
                </a:solidFill>
                <a:highlight>
                  <a:srgbClr val="B3EB99"/>
                </a:highlight>
                <a:latin typeface="Arial" panose="020B0604020202020204" pitchFamily="34" charset="0"/>
                <a:ea typeface="Inter" pitchFamily="34" charset="-122"/>
                <a:cs typeface="Arial" panose="020B0604020202020204" pitchFamily="34" charset="0"/>
              </a:rPr>
              <a:t>Over 379,966 people are out of work </a:t>
            </a:r>
            <a:r>
              <a:rPr lang="en-US" sz="1600" dirty="0">
                <a:solidFill>
                  <a:srgbClr val="102735"/>
                </a:solidFill>
                <a:latin typeface="Arial" panose="020B0604020202020204" pitchFamily="34" charset="0"/>
                <a:ea typeface="Inter" pitchFamily="34" charset="-122"/>
                <a:cs typeface="Arial" panose="020B0604020202020204" pitchFamily="34" charset="0"/>
              </a:rPr>
              <a:t>due to physical or mental health conditions in the 55 priority coastal communities.</a:t>
            </a:r>
            <a:endParaRPr lang="en-US" sz="1600" dirty="0">
              <a:solidFill>
                <a:srgbClr val="102735"/>
              </a:solidFill>
              <a:latin typeface="Arial" panose="020B0604020202020204" pitchFamily="34" charset="0"/>
              <a:cs typeface="Arial" panose="020B0604020202020204" pitchFamily="34" charset="0"/>
            </a:endParaRPr>
          </a:p>
        </p:txBody>
      </p:sp>
      <p:pic>
        <p:nvPicPr>
          <p:cNvPr id="14" name="Image 4" descr="preencoded.png"/>
          <p:cNvPicPr>
            <a:picLocks noChangeAspect="1"/>
          </p:cNvPicPr>
          <p:nvPr/>
        </p:nvPicPr>
        <p:blipFill>
          <a:blip r:embed="rId8" cstate="email">
            <a:duotone>
              <a:prstClr val="black"/>
              <a:schemeClr val="accent6">
                <a:tint val="45000"/>
                <a:satMod val="400000"/>
              </a:schemeClr>
            </a:duotone>
            <a:extLst>
              <a:ext uri="{BEBA8EAE-BF5A-486C-A8C5-ECC9F3942E4B}">
                <a14:imgProps xmlns:a14="http://schemas.microsoft.com/office/drawing/2010/main">
                  <a14:imgLayer r:embed="rId9">
                    <a14:imgEffect>
                      <a14:brightnessContrast bright="-20000" contrast="20000"/>
                    </a14:imgEffect>
                  </a14:imgLayer>
                </a14:imgProps>
              </a:ext>
              <a:ext uri="{28A0092B-C50C-407E-A947-70E740481C1C}">
                <a14:useLocalDpi xmlns:a14="http://schemas.microsoft.com/office/drawing/2010/main"/>
              </a:ext>
            </a:extLst>
          </a:blip>
          <a:srcRect/>
          <a:stretch/>
        </p:blipFill>
        <p:spPr>
          <a:xfrm>
            <a:off x="4957907" y="4498952"/>
            <a:ext cx="2957957" cy="2079428"/>
          </a:xfrm>
          <a:prstGeom prst="rect">
            <a:avLst/>
          </a:prstGeom>
        </p:spPr>
      </p:pic>
      <p:pic>
        <p:nvPicPr>
          <p:cNvPr id="21" name="Graphic 20" descr="User with solid fill">
            <a:extLst>
              <a:ext uri="{FF2B5EF4-FFF2-40B4-BE49-F238E27FC236}">
                <a16:creationId xmlns:a16="http://schemas.microsoft.com/office/drawing/2014/main" id="{5E606CBF-58A5-3731-FAD2-4C8866463A6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156786" y="5230119"/>
            <a:ext cx="1039709" cy="1039709"/>
          </a:xfrm>
          <a:prstGeom prst="rect">
            <a:avLst/>
          </a:prstGeom>
        </p:spPr>
      </p:pic>
      <p:pic>
        <p:nvPicPr>
          <p:cNvPr id="11" name="Picture 10" descr="A red and black logo&#10;&#10;AI-generated content may be incorrect.">
            <a:extLst>
              <a:ext uri="{FF2B5EF4-FFF2-40B4-BE49-F238E27FC236}">
                <a16:creationId xmlns:a16="http://schemas.microsoft.com/office/drawing/2014/main" id="{F4812234-E8B9-702C-CBC6-5F9CC65CD650}"/>
              </a:ext>
            </a:extLst>
          </p:cNvPr>
          <p:cNvPicPr>
            <a:picLocks noChangeAspect="1"/>
          </p:cNvPicPr>
          <p:nvPr/>
        </p:nvPicPr>
        <p:blipFill>
          <a:blip r:embed="rId12"/>
          <a:stretch>
            <a:fillRect/>
          </a:stretch>
        </p:blipFill>
        <p:spPr>
          <a:xfrm>
            <a:off x="2379458" y="1407006"/>
            <a:ext cx="8288951" cy="4662535"/>
          </a:xfrm>
          <a:prstGeom prst="rect">
            <a:avLst/>
          </a:prstGeom>
        </p:spPr>
      </p:pic>
      <p:pic>
        <p:nvPicPr>
          <p:cNvPr id="26" name="Graphic 25" descr="Pound with solid fill">
            <a:extLst>
              <a:ext uri="{FF2B5EF4-FFF2-40B4-BE49-F238E27FC236}">
                <a16:creationId xmlns:a16="http://schemas.microsoft.com/office/drawing/2014/main" id="{FC3596F9-A32D-73F6-40B1-631A37762D1A}"/>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156786" y="2997200"/>
            <a:ext cx="914400" cy="914400"/>
          </a:xfrm>
          <a:prstGeom prst="rect">
            <a:avLst/>
          </a:prstGeom>
        </p:spPr>
      </p:pic>
      <p:pic>
        <p:nvPicPr>
          <p:cNvPr id="28" name="Graphic 27" descr="Hospital with solid fill">
            <a:extLst>
              <a:ext uri="{FF2B5EF4-FFF2-40B4-BE49-F238E27FC236}">
                <a16:creationId xmlns:a16="http://schemas.microsoft.com/office/drawing/2014/main" id="{EFE92FAD-9525-683C-DF11-6900027FBEB8}"/>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4245954" y="4220201"/>
            <a:ext cx="914400" cy="914400"/>
          </a:xfrm>
          <a:prstGeom prst="rect">
            <a:avLst/>
          </a:prstGeom>
        </p:spPr>
      </p:pic>
      <p:sp>
        <p:nvSpPr>
          <p:cNvPr id="7" name="!!EXS2">
            <a:extLst>
              <a:ext uri="{FF2B5EF4-FFF2-40B4-BE49-F238E27FC236}">
                <a16:creationId xmlns:a16="http://schemas.microsoft.com/office/drawing/2014/main" id="{1C5C2065-8362-B16D-DD71-2421B031BAFC}"/>
              </a:ext>
            </a:extLst>
          </p:cNvPr>
          <p:cNvSpPr/>
          <p:nvPr/>
        </p:nvSpPr>
        <p:spPr>
          <a:xfrm>
            <a:off x="9834701" y="293764"/>
            <a:ext cx="2184400" cy="710406"/>
          </a:xfrm>
          <a:prstGeom prst="rect">
            <a:avLst/>
          </a:prstGeom>
          <a:solidFill>
            <a:srgbClr val="1D263E"/>
          </a:solidFill>
          <a:ln w="317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defTabSz="761970"/>
            <a:endParaRPr lang="en-GB" sz="2100">
              <a:solidFill>
                <a:prstClr val="white"/>
              </a:solidFill>
              <a:latin typeface="Arial" panose="020B0604020202020204" pitchFamily="34" charset="0"/>
              <a:cs typeface="Arial" panose="020B0604020202020204" pitchFamily="34" charset="0"/>
            </a:endParaRPr>
          </a:p>
        </p:txBody>
      </p:sp>
      <p:sp>
        <p:nvSpPr>
          <p:cNvPr id="15" name="!!EXS">
            <a:hlinkClick r:id="rId17" action="ppaction://hlinksldjump"/>
            <a:extLst>
              <a:ext uri="{FF2B5EF4-FFF2-40B4-BE49-F238E27FC236}">
                <a16:creationId xmlns:a16="http://schemas.microsoft.com/office/drawing/2014/main" id="{5E1B044D-FF21-562A-B087-45E1C8E154F3}"/>
              </a:ext>
            </a:extLst>
          </p:cNvPr>
          <p:cNvSpPr/>
          <p:nvPr/>
        </p:nvSpPr>
        <p:spPr>
          <a:xfrm>
            <a:off x="9710877" y="169940"/>
            <a:ext cx="2184400" cy="710406"/>
          </a:xfrm>
          <a:prstGeom prst="rect">
            <a:avLst/>
          </a:prstGeom>
          <a:solidFill>
            <a:srgbClr val="BF0100">
              <a:alpha val="98000"/>
            </a:srgbClr>
          </a:solidFill>
          <a:ln w="317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defTabSz="761970"/>
            <a:r>
              <a:rPr lang="en-GB" sz="2330" b="1" dirty="0">
                <a:solidFill>
                  <a:prstClr val="white"/>
                </a:solidFill>
                <a:latin typeface="Arial" panose="020B0604020202020204" pitchFamily="34" charset="0"/>
                <a:cs typeface="Arial" panose="020B0604020202020204" pitchFamily="34" charset="0"/>
              </a:rPr>
              <a:t>Exec Summary</a:t>
            </a:r>
            <a:endParaRPr lang="en-GB" sz="2330" dirty="0">
              <a:solidFill>
                <a:prstClr val="white"/>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A6280F-BFD3-3863-E0E5-403ABBC68201}"/>
            </a:ext>
          </a:extLst>
        </p:cNvPr>
        <p:cNvGrpSpPr/>
        <p:nvPr/>
      </p:nvGrpSpPr>
      <p:grpSpPr>
        <a:xfrm>
          <a:off x="0" y="0"/>
          <a:ext cx="0" cy="0"/>
          <a:chOff x="0" y="0"/>
          <a:chExt cx="0" cy="0"/>
        </a:xfrm>
      </p:grpSpPr>
      <p:sp>
        <p:nvSpPr>
          <p:cNvPr id="23" name="Text 0">
            <a:extLst>
              <a:ext uri="{FF2B5EF4-FFF2-40B4-BE49-F238E27FC236}">
                <a16:creationId xmlns:a16="http://schemas.microsoft.com/office/drawing/2014/main" id="{6EF697D9-3A8D-1B72-85E9-CB13D77ABEF0}"/>
              </a:ext>
            </a:extLst>
          </p:cNvPr>
          <p:cNvSpPr/>
          <p:nvPr/>
        </p:nvSpPr>
        <p:spPr>
          <a:xfrm>
            <a:off x="0" y="-1344"/>
            <a:ext cx="12192000" cy="1231304"/>
          </a:xfrm>
          <a:prstGeom prst="rect">
            <a:avLst/>
          </a:prstGeom>
          <a:solidFill>
            <a:srgbClr val="0B3249"/>
          </a:solidFill>
          <a:ln/>
        </p:spPr>
        <p:txBody>
          <a:bodyPr wrap="square" lIns="648000" tIns="0" rIns="0" bIns="0" rtlCol="0" anchor="t"/>
          <a:lstStyle/>
          <a:p>
            <a:pPr defTabSz="761970">
              <a:lnSpc>
                <a:spcPts val="4625"/>
              </a:lnSpc>
            </a:pPr>
            <a:r>
              <a:rPr lang="en-US" sz="3708" b="1" dirty="0">
                <a:solidFill>
                  <a:srgbClr val="F2F2F3"/>
                </a:solidFill>
                <a:latin typeface="Arial" panose="020B0604020202020204" pitchFamily="34" charset="0"/>
                <a:ea typeface="Poppins Light" pitchFamily="34" charset="-122"/>
                <a:cs typeface="Arial" panose="020B0604020202020204" pitchFamily="34" charset="0"/>
              </a:rPr>
              <a:t>Coastal </a:t>
            </a:r>
            <a:r>
              <a:rPr lang="en-US" sz="3600" b="1" dirty="0">
                <a:solidFill>
                  <a:srgbClr val="F2F2F3"/>
                </a:solidFill>
                <a:latin typeface="Arial" panose="020B0604020202020204" pitchFamily="34" charset="0"/>
                <a:ea typeface="Poppins Light" pitchFamily="34" charset="-122"/>
                <a:cs typeface="Arial" panose="020B0604020202020204" pitchFamily="34" charset="0"/>
              </a:rPr>
              <a:t>Navigators</a:t>
            </a:r>
            <a:r>
              <a:rPr lang="en-US" sz="3708" b="1" dirty="0">
                <a:solidFill>
                  <a:srgbClr val="F2F2F3"/>
                </a:solidFill>
                <a:latin typeface="Arial" panose="020B0604020202020204" pitchFamily="34" charset="0"/>
                <a:ea typeface="Poppins Light" pitchFamily="34" charset="-122"/>
                <a:cs typeface="Arial" panose="020B0604020202020204" pitchFamily="34" charset="0"/>
              </a:rPr>
              <a:t>’ Network: </a:t>
            </a:r>
          </a:p>
          <a:p>
            <a:pPr defTabSz="761970">
              <a:lnSpc>
                <a:spcPts val="4625"/>
              </a:lnSpc>
            </a:pPr>
            <a:r>
              <a:rPr lang="en-US" sz="2800" dirty="0">
                <a:solidFill>
                  <a:srgbClr val="F2F2F3"/>
                </a:solidFill>
                <a:latin typeface="Arial" panose="020B0604020202020204" pitchFamily="34" charset="0"/>
                <a:ea typeface="Poppins Light" pitchFamily="34" charset="-122"/>
                <a:cs typeface="Arial" panose="020B0604020202020204" pitchFamily="34" charset="0"/>
              </a:rPr>
              <a:t>Tackling Economic Inactivity in Coastal Towns</a:t>
            </a:r>
            <a:endParaRPr lang="en-US" sz="2800" dirty="0">
              <a:solidFill>
                <a:prstClr val="black"/>
              </a:solidFill>
              <a:latin typeface="Arial" panose="020B0604020202020204" pitchFamily="34" charset="0"/>
              <a:cs typeface="Arial" panose="020B0604020202020204" pitchFamily="34" charset="0"/>
            </a:endParaRPr>
          </a:p>
        </p:txBody>
      </p:sp>
      <p:sp>
        <p:nvSpPr>
          <p:cNvPr id="14" name="Text 0">
            <a:extLst>
              <a:ext uri="{FF2B5EF4-FFF2-40B4-BE49-F238E27FC236}">
                <a16:creationId xmlns:a16="http://schemas.microsoft.com/office/drawing/2014/main" id="{7B9112F5-A351-EA18-03F3-E3B8D73406DC}"/>
              </a:ext>
            </a:extLst>
          </p:cNvPr>
          <p:cNvSpPr/>
          <p:nvPr/>
        </p:nvSpPr>
        <p:spPr>
          <a:xfrm>
            <a:off x="784220" y="1504464"/>
            <a:ext cx="4827800" cy="590649"/>
          </a:xfrm>
          <a:prstGeom prst="roundRect">
            <a:avLst/>
          </a:prstGeom>
          <a:solidFill>
            <a:srgbClr val="BC0301">
              <a:alpha val="90063"/>
            </a:srgbClr>
          </a:solidFill>
          <a:ln/>
        </p:spPr>
        <p:txBody>
          <a:bodyPr wrap="none" lIns="108000" tIns="0" rIns="0" bIns="108000" rtlCol="0" anchor="ctr" anchorCtr="0"/>
          <a:lstStyle/>
          <a:p>
            <a:pPr defTabSz="761970">
              <a:lnSpc>
                <a:spcPts val="4625"/>
              </a:lnSpc>
            </a:pPr>
            <a:endParaRPr lang="en-US" sz="3000" b="1">
              <a:solidFill>
                <a:prstClr val="black"/>
              </a:solidFill>
              <a:latin typeface="Arial" panose="020B0604020202020204" pitchFamily="34" charset="0"/>
              <a:cs typeface="Arial" panose="020B0604020202020204" pitchFamily="34" charset="0"/>
            </a:endParaRPr>
          </a:p>
        </p:txBody>
      </p:sp>
      <p:sp>
        <p:nvSpPr>
          <p:cNvPr id="12" name="Rounded Rectangle 11">
            <a:extLst>
              <a:ext uri="{FF2B5EF4-FFF2-40B4-BE49-F238E27FC236}">
                <a16:creationId xmlns:a16="http://schemas.microsoft.com/office/drawing/2014/main" id="{60073212-468C-0DF0-75C3-B9B582D802BA}"/>
              </a:ext>
            </a:extLst>
          </p:cNvPr>
          <p:cNvSpPr/>
          <p:nvPr/>
        </p:nvSpPr>
        <p:spPr>
          <a:xfrm>
            <a:off x="6437451" y="2424977"/>
            <a:ext cx="5581650" cy="4214227"/>
          </a:xfrm>
          <a:prstGeom prst="roundRect">
            <a:avLst>
              <a:gd name="adj" fmla="val 9560"/>
            </a:avLst>
          </a:prstGeom>
          <a:solidFill>
            <a:schemeClr val="accent6">
              <a:lumMod val="75000"/>
              <a:alpha val="3283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sz="1500">
              <a:solidFill>
                <a:prstClr val="white"/>
              </a:solidFill>
              <a:latin typeface="Calibri" panose="020F0502020204030204"/>
            </a:endParaRPr>
          </a:p>
        </p:txBody>
      </p:sp>
      <p:sp>
        <p:nvSpPr>
          <p:cNvPr id="13" name="Rounded Rectangle 12">
            <a:extLst>
              <a:ext uri="{FF2B5EF4-FFF2-40B4-BE49-F238E27FC236}">
                <a16:creationId xmlns:a16="http://schemas.microsoft.com/office/drawing/2014/main" id="{616B900D-C384-93A8-833E-CEEF1E0F7813}"/>
              </a:ext>
            </a:extLst>
          </p:cNvPr>
          <p:cNvSpPr/>
          <p:nvPr/>
        </p:nvSpPr>
        <p:spPr>
          <a:xfrm>
            <a:off x="529983" y="2455553"/>
            <a:ext cx="5581650" cy="4214227"/>
          </a:xfrm>
          <a:prstGeom prst="roundRect">
            <a:avLst>
              <a:gd name="adj" fmla="val 9560"/>
            </a:avLst>
          </a:prstGeom>
          <a:solidFill>
            <a:srgbClr val="C00000">
              <a:alpha val="8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sz="1500">
              <a:solidFill>
                <a:prstClr val="white"/>
              </a:solidFill>
              <a:latin typeface="Calibri" panose="020F0502020204030204"/>
            </a:endParaRPr>
          </a:p>
        </p:txBody>
      </p:sp>
      <p:sp>
        <p:nvSpPr>
          <p:cNvPr id="11" name="Rounded Rectangle 10">
            <a:extLst>
              <a:ext uri="{FF2B5EF4-FFF2-40B4-BE49-F238E27FC236}">
                <a16:creationId xmlns:a16="http://schemas.microsoft.com/office/drawing/2014/main" id="{5EAE5D70-2C3B-8192-C5C2-1FE14575BFB6}"/>
              </a:ext>
            </a:extLst>
          </p:cNvPr>
          <p:cNvSpPr/>
          <p:nvPr/>
        </p:nvSpPr>
        <p:spPr>
          <a:xfrm>
            <a:off x="6310451" y="2297977"/>
            <a:ext cx="5581650" cy="4214227"/>
          </a:xfrm>
          <a:prstGeom prst="roundRect">
            <a:avLst>
              <a:gd name="adj" fmla="val 9560"/>
            </a:avLst>
          </a:prstGeom>
          <a:solidFill>
            <a:srgbClr val="77A2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sz="1500">
              <a:solidFill>
                <a:prstClr val="white"/>
              </a:solidFill>
              <a:latin typeface="Calibri" panose="020F0502020204030204"/>
            </a:endParaRPr>
          </a:p>
        </p:txBody>
      </p:sp>
      <p:sp>
        <p:nvSpPr>
          <p:cNvPr id="10" name="Rounded Rectangle 9">
            <a:extLst>
              <a:ext uri="{FF2B5EF4-FFF2-40B4-BE49-F238E27FC236}">
                <a16:creationId xmlns:a16="http://schemas.microsoft.com/office/drawing/2014/main" id="{D595239D-0EE9-0C9C-2150-07C24CF49084}"/>
              </a:ext>
            </a:extLst>
          </p:cNvPr>
          <p:cNvSpPr/>
          <p:nvPr/>
        </p:nvSpPr>
        <p:spPr>
          <a:xfrm>
            <a:off x="402983" y="2260926"/>
            <a:ext cx="5581650" cy="4214227"/>
          </a:xfrm>
          <a:prstGeom prst="roundRect">
            <a:avLst>
              <a:gd name="adj" fmla="val 9560"/>
            </a:avLst>
          </a:prstGeom>
          <a:solidFill>
            <a:srgbClr val="0B32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sz="1500">
              <a:solidFill>
                <a:prstClr val="white"/>
              </a:solidFill>
              <a:latin typeface="Calibri" panose="020F0502020204030204"/>
            </a:endParaRPr>
          </a:p>
        </p:txBody>
      </p:sp>
      <p:sp>
        <p:nvSpPr>
          <p:cNvPr id="2" name="Text 0">
            <a:extLst>
              <a:ext uri="{FF2B5EF4-FFF2-40B4-BE49-F238E27FC236}">
                <a16:creationId xmlns:a16="http://schemas.microsoft.com/office/drawing/2014/main" id="{EA4588F7-8455-0BC8-F8B0-31747E5340EE}"/>
              </a:ext>
            </a:extLst>
          </p:cNvPr>
          <p:cNvSpPr/>
          <p:nvPr/>
        </p:nvSpPr>
        <p:spPr>
          <a:xfrm>
            <a:off x="691780" y="1412024"/>
            <a:ext cx="4827800" cy="590649"/>
          </a:xfrm>
          <a:prstGeom prst="roundRect">
            <a:avLst/>
          </a:prstGeom>
          <a:solidFill>
            <a:srgbClr val="0B3249"/>
          </a:solidFill>
          <a:ln/>
        </p:spPr>
        <p:txBody>
          <a:bodyPr wrap="none" lIns="108000" tIns="0" rIns="0" bIns="108000" rtlCol="0" anchor="ctr" anchorCtr="0"/>
          <a:lstStyle/>
          <a:p>
            <a:pPr defTabSz="761970">
              <a:lnSpc>
                <a:spcPts val="4625"/>
              </a:lnSpc>
            </a:pPr>
            <a:r>
              <a:rPr lang="en-US" sz="3000" b="1">
                <a:solidFill>
                  <a:srgbClr val="F2F2F3"/>
                </a:solidFill>
                <a:latin typeface="Arial" panose="020B0604020202020204" pitchFamily="34" charset="0"/>
                <a:ea typeface="Poppins Light" pitchFamily="34" charset="-122"/>
                <a:cs typeface="Arial" panose="020B0604020202020204" pitchFamily="34" charset="0"/>
              </a:rPr>
              <a:t>Why This Matters</a:t>
            </a:r>
            <a:endParaRPr lang="en-US" sz="3000" b="1">
              <a:solidFill>
                <a:prstClr val="black"/>
              </a:solidFill>
              <a:latin typeface="Arial" panose="020B0604020202020204" pitchFamily="34" charset="0"/>
              <a:cs typeface="Arial" panose="020B0604020202020204" pitchFamily="34" charset="0"/>
            </a:endParaRPr>
          </a:p>
        </p:txBody>
      </p:sp>
      <p:sp>
        <p:nvSpPr>
          <p:cNvPr id="3" name="Text 1">
            <a:extLst>
              <a:ext uri="{FF2B5EF4-FFF2-40B4-BE49-F238E27FC236}">
                <a16:creationId xmlns:a16="http://schemas.microsoft.com/office/drawing/2014/main" id="{2A5CF1F9-B258-872A-6D47-3BF050968CD3}"/>
              </a:ext>
            </a:extLst>
          </p:cNvPr>
          <p:cNvSpPr/>
          <p:nvPr/>
        </p:nvSpPr>
        <p:spPr>
          <a:xfrm>
            <a:off x="773081" y="2593777"/>
            <a:ext cx="2362696" cy="331576"/>
          </a:xfrm>
          <a:prstGeom prst="rect">
            <a:avLst/>
          </a:prstGeom>
          <a:noFill/>
          <a:ln/>
        </p:spPr>
        <p:txBody>
          <a:bodyPr wrap="none" lIns="0" tIns="0" rIns="0" bIns="0" rtlCol="0" anchor="t"/>
          <a:lstStyle/>
          <a:p>
            <a:pPr defTabSz="761970">
              <a:lnSpc>
                <a:spcPts val="2292"/>
              </a:lnSpc>
            </a:pPr>
            <a:r>
              <a:rPr lang="en-US" sz="2667" b="1">
                <a:solidFill>
                  <a:prstClr val="white"/>
                </a:solidFill>
                <a:latin typeface="Arial" panose="020B0604020202020204" pitchFamily="34" charset="0"/>
                <a:ea typeface="Poppins Light" pitchFamily="34" charset="-122"/>
                <a:cs typeface="Arial" panose="020B0604020202020204" pitchFamily="34" charset="0"/>
              </a:rPr>
              <a:t>The Crisis</a:t>
            </a:r>
            <a:endParaRPr lang="en-US" sz="2667" b="1">
              <a:solidFill>
                <a:prstClr val="white"/>
              </a:solidFill>
              <a:latin typeface="Arial" panose="020B0604020202020204" pitchFamily="34" charset="0"/>
              <a:cs typeface="Arial" panose="020B0604020202020204" pitchFamily="34" charset="0"/>
            </a:endParaRPr>
          </a:p>
        </p:txBody>
      </p:sp>
      <p:sp>
        <p:nvSpPr>
          <p:cNvPr id="5" name="Text 3">
            <a:extLst>
              <a:ext uri="{FF2B5EF4-FFF2-40B4-BE49-F238E27FC236}">
                <a16:creationId xmlns:a16="http://schemas.microsoft.com/office/drawing/2014/main" id="{83FAE469-577A-7E54-0D2F-D6A08CA40047}"/>
              </a:ext>
            </a:extLst>
          </p:cNvPr>
          <p:cNvSpPr/>
          <p:nvPr/>
        </p:nvSpPr>
        <p:spPr>
          <a:xfrm>
            <a:off x="694114" y="4205065"/>
            <a:ext cx="5064547" cy="1807047"/>
          </a:xfrm>
          <a:prstGeom prst="rect">
            <a:avLst/>
          </a:prstGeom>
          <a:noFill/>
          <a:ln/>
        </p:spPr>
        <p:txBody>
          <a:bodyPr wrap="square" lIns="0" tIns="0" rIns="0" bIns="0" rtlCol="0" anchor="t"/>
          <a:lstStyle/>
          <a:p>
            <a:pPr defTabSz="761970">
              <a:lnSpc>
                <a:spcPts val="2375"/>
              </a:lnSpc>
            </a:pPr>
            <a:r>
              <a:rPr lang="en-US" sz="2333" dirty="0">
                <a:solidFill>
                  <a:prstClr val="white"/>
                </a:solidFill>
                <a:latin typeface="Arial" panose="020B0604020202020204" pitchFamily="34" charset="0"/>
                <a:ea typeface="Roboto Light" pitchFamily="34" charset="-122"/>
                <a:cs typeface="Arial" panose="020B0604020202020204" pitchFamily="34" charset="0"/>
              </a:rPr>
              <a:t>These communities account for </a:t>
            </a:r>
          </a:p>
          <a:p>
            <a:pPr defTabSz="761970">
              <a:lnSpc>
                <a:spcPts val="2375"/>
              </a:lnSpc>
            </a:pPr>
            <a:r>
              <a:rPr lang="en-US" sz="2333" dirty="0">
                <a:solidFill>
                  <a:prstClr val="white"/>
                </a:solidFill>
                <a:highlight>
                  <a:srgbClr val="C00000"/>
                </a:highlight>
                <a:latin typeface="Arial" panose="020B0604020202020204" pitchFamily="34" charset="0"/>
                <a:ea typeface="Roboto Light" pitchFamily="34" charset="-122"/>
                <a:cs typeface="Arial" panose="020B0604020202020204" pitchFamily="34" charset="0"/>
              </a:rPr>
              <a:t>14% </a:t>
            </a:r>
            <a:r>
              <a:rPr lang="en-US" sz="2333" dirty="0">
                <a:solidFill>
                  <a:prstClr val="white"/>
                </a:solidFill>
                <a:latin typeface="Arial" panose="020B0604020202020204" pitchFamily="34" charset="0"/>
                <a:ea typeface="Roboto Light" pitchFamily="34" charset="-122"/>
                <a:cs typeface="Arial" panose="020B0604020202020204" pitchFamily="34" charset="0"/>
              </a:rPr>
              <a:t>of the entirety of England’s working age economic inactivity due to long-term sickness, and this will only increase over time. This in addition to an ageing coastal population living longer in poor health.</a:t>
            </a:r>
            <a:endParaRPr lang="en-US" sz="2333" dirty="0">
              <a:solidFill>
                <a:prstClr val="white"/>
              </a:solidFill>
              <a:latin typeface="Arial" panose="020B0604020202020204" pitchFamily="34" charset="0"/>
              <a:cs typeface="Arial" panose="020B0604020202020204" pitchFamily="34" charset="0"/>
            </a:endParaRPr>
          </a:p>
        </p:txBody>
      </p:sp>
      <p:sp>
        <p:nvSpPr>
          <p:cNvPr id="6" name="Text 4">
            <a:extLst>
              <a:ext uri="{FF2B5EF4-FFF2-40B4-BE49-F238E27FC236}">
                <a16:creationId xmlns:a16="http://schemas.microsoft.com/office/drawing/2014/main" id="{1B222EE7-DD0F-E30A-4D0D-2D9D6BEA66D7}"/>
              </a:ext>
            </a:extLst>
          </p:cNvPr>
          <p:cNvSpPr/>
          <p:nvPr/>
        </p:nvSpPr>
        <p:spPr>
          <a:xfrm>
            <a:off x="6671502" y="2593777"/>
            <a:ext cx="2362696" cy="331576"/>
          </a:xfrm>
          <a:prstGeom prst="rect">
            <a:avLst/>
          </a:prstGeom>
          <a:noFill/>
          <a:ln/>
        </p:spPr>
        <p:txBody>
          <a:bodyPr wrap="none" lIns="0" tIns="0" rIns="0" bIns="0" rtlCol="0" anchor="t"/>
          <a:lstStyle/>
          <a:p>
            <a:pPr defTabSz="761970">
              <a:lnSpc>
                <a:spcPts val="2292"/>
              </a:lnSpc>
            </a:pPr>
            <a:r>
              <a:rPr lang="en-US" sz="2667" b="1">
                <a:solidFill>
                  <a:prstClr val="white"/>
                </a:solidFill>
                <a:latin typeface="Arial" panose="020B0604020202020204" pitchFamily="34" charset="0"/>
                <a:ea typeface="Poppins Light" pitchFamily="34" charset="-122"/>
                <a:cs typeface="Arial" panose="020B0604020202020204" pitchFamily="34" charset="0"/>
              </a:rPr>
              <a:t>The Solution</a:t>
            </a:r>
            <a:endParaRPr lang="en-US" sz="2667" b="1">
              <a:solidFill>
                <a:prstClr val="white"/>
              </a:solidFill>
              <a:latin typeface="Arial" panose="020B0604020202020204" pitchFamily="34" charset="0"/>
              <a:cs typeface="Arial" panose="020B0604020202020204" pitchFamily="34" charset="0"/>
            </a:endParaRPr>
          </a:p>
        </p:txBody>
      </p:sp>
      <p:sp>
        <p:nvSpPr>
          <p:cNvPr id="8" name="Text 6">
            <a:extLst>
              <a:ext uri="{FF2B5EF4-FFF2-40B4-BE49-F238E27FC236}">
                <a16:creationId xmlns:a16="http://schemas.microsoft.com/office/drawing/2014/main" id="{15718FB3-8324-96B8-F66C-0F033DDF133C}"/>
              </a:ext>
            </a:extLst>
          </p:cNvPr>
          <p:cNvSpPr/>
          <p:nvPr/>
        </p:nvSpPr>
        <p:spPr>
          <a:xfrm>
            <a:off x="6671502" y="4204244"/>
            <a:ext cx="4996381" cy="1171262"/>
          </a:xfrm>
          <a:prstGeom prst="rect">
            <a:avLst/>
          </a:prstGeom>
          <a:noFill/>
          <a:ln/>
        </p:spPr>
        <p:txBody>
          <a:bodyPr wrap="square" lIns="0" tIns="0" rIns="0" bIns="0" rtlCol="0" anchor="t"/>
          <a:lstStyle/>
          <a:p>
            <a:pPr defTabSz="761970">
              <a:lnSpc>
                <a:spcPts val="2375"/>
              </a:lnSpc>
            </a:pPr>
            <a:r>
              <a:rPr lang="en-US" sz="2333" dirty="0">
                <a:solidFill>
                  <a:prstClr val="white"/>
                </a:solidFill>
                <a:latin typeface="Arial" panose="020B0604020202020204" pitchFamily="34" charset="0"/>
                <a:ea typeface="Roboto Light" pitchFamily="34" charset="-122"/>
                <a:cs typeface="Arial" panose="020B0604020202020204" pitchFamily="34" charset="0"/>
              </a:rPr>
              <a:t>It provides capacity for ICBs, Local Government, Industry, Voluntary sector and DWP to collaborate on place-based interventions.</a:t>
            </a:r>
            <a:endParaRPr lang="en-US" sz="2333" dirty="0">
              <a:solidFill>
                <a:prstClr val="white"/>
              </a:solidFill>
              <a:latin typeface="Arial" panose="020B0604020202020204" pitchFamily="34" charset="0"/>
              <a:cs typeface="Arial" panose="020B0604020202020204" pitchFamily="34" charset="0"/>
            </a:endParaRPr>
          </a:p>
        </p:txBody>
      </p:sp>
      <p:cxnSp>
        <p:nvCxnSpPr>
          <p:cNvPr id="15" name="Straight Connector 14">
            <a:extLst>
              <a:ext uri="{FF2B5EF4-FFF2-40B4-BE49-F238E27FC236}">
                <a16:creationId xmlns:a16="http://schemas.microsoft.com/office/drawing/2014/main" id="{31CADD96-AEF6-4ABF-F498-BB3F42F7D223}"/>
              </a:ext>
            </a:extLst>
          </p:cNvPr>
          <p:cNvCxnSpPr>
            <a:cxnSpLocks/>
          </p:cNvCxnSpPr>
          <p:nvPr/>
        </p:nvCxnSpPr>
        <p:spPr>
          <a:xfrm>
            <a:off x="6620774" y="2946202"/>
            <a:ext cx="4798109" cy="0"/>
          </a:xfrm>
          <a:prstGeom prst="line">
            <a:avLst/>
          </a:prstGeom>
          <a:ln w="349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E0D95C2-1CB0-8C88-5205-F9FAFEFCCCFD}"/>
              </a:ext>
            </a:extLst>
          </p:cNvPr>
          <p:cNvCxnSpPr>
            <a:cxnSpLocks/>
          </p:cNvCxnSpPr>
          <p:nvPr/>
        </p:nvCxnSpPr>
        <p:spPr>
          <a:xfrm>
            <a:off x="694114" y="2946202"/>
            <a:ext cx="4798109" cy="0"/>
          </a:xfrm>
          <a:prstGeom prst="line">
            <a:avLst/>
          </a:prstGeom>
          <a:ln w="34925">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 2">
            <a:extLst>
              <a:ext uri="{FF2B5EF4-FFF2-40B4-BE49-F238E27FC236}">
                <a16:creationId xmlns:a16="http://schemas.microsoft.com/office/drawing/2014/main" id="{C6993352-FC3D-8382-C226-BB5948A79423}"/>
              </a:ext>
            </a:extLst>
          </p:cNvPr>
          <p:cNvSpPr/>
          <p:nvPr/>
        </p:nvSpPr>
        <p:spPr>
          <a:xfrm>
            <a:off x="685848" y="3161191"/>
            <a:ext cx="5064547" cy="679197"/>
          </a:xfrm>
          <a:prstGeom prst="rect">
            <a:avLst/>
          </a:prstGeom>
          <a:noFill/>
          <a:ln/>
        </p:spPr>
        <p:txBody>
          <a:bodyPr wrap="square" lIns="0" tIns="0" rIns="0" bIns="0" rtlCol="0" anchor="t"/>
          <a:lstStyle/>
          <a:p>
            <a:pPr defTabSz="761970">
              <a:lnSpc>
                <a:spcPts val="2375"/>
              </a:lnSpc>
            </a:pPr>
            <a:r>
              <a:rPr lang="en-US" sz="2333">
                <a:solidFill>
                  <a:prstClr val="white"/>
                </a:solidFill>
                <a:latin typeface="Arial" panose="020B0604020202020204" pitchFamily="34" charset="0"/>
                <a:ea typeface="Roboto Light" pitchFamily="34" charset="-122"/>
                <a:cs typeface="Arial" panose="020B0604020202020204" pitchFamily="34" charset="0"/>
              </a:rPr>
              <a:t>England's coastal towns face a unique crisis of economic inactivity and poor health.</a:t>
            </a:r>
            <a:endParaRPr lang="en-US" sz="2333">
              <a:solidFill>
                <a:prstClr val="white"/>
              </a:solidFill>
              <a:latin typeface="Arial" panose="020B0604020202020204" pitchFamily="34" charset="0"/>
              <a:cs typeface="Arial" panose="020B0604020202020204" pitchFamily="34" charset="0"/>
            </a:endParaRPr>
          </a:p>
        </p:txBody>
      </p:sp>
      <p:sp>
        <p:nvSpPr>
          <p:cNvPr id="7" name="Text 5">
            <a:extLst>
              <a:ext uri="{FF2B5EF4-FFF2-40B4-BE49-F238E27FC236}">
                <a16:creationId xmlns:a16="http://schemas.microsoft.com/office/drawing/2014/main" id="{71388819-7681-0911-C2AA-64FC3DC47BED}"/>
              </a:ext>
            </a:extLst>
          </p:cNvPr>
          <p:cNvSpPr/>
          <p:nvPr/>
        </p:nvSpPr>
        <p:spPr>
          <a:xfrm>
            <a:off x="6671502" y="3194439"/>
            <a:ext cx="4821449" cy="679197"/>
          </a:xfrm>
          <a:prstGeom prst="rect">
            <a:avLst/>
          </a:prstGeom>
          <a:noFill/>
          <a:ln/>
        </p:spPr>
        <p:txBody>
          <a:bodyPr wrap="square" lIns="0" tIns="0" rIns="0" bIns="0" rtlCol="0" anchor="t"/>
          <a:lstStyle/>
          <a:p>
            <a:pPr defTabSz="761970">
              <a:lnSpc>
                <a:spcPts val="2375"/>
              </a:lnSpc>
            </a:pPr>
            <a:r>
              <a:rPr lang="en-US" sz="2333" dirty="0">
                <a:solidFill>
                  <a:prstClr val="white"/>
                </a:solidFill>
                <a:latin typeface="Arial" panose="020B0604020202020204" pitchFamily="34" charset="0"/>
                <a:ea typeface="Roboto Light" pitchFamily="34" charset="-122"/>
                <a:cs typeface="Arial" panose="020B0604020202020204" pitchFamily="34" charset="0"/>
              </a:rPr>
              <a:t>The Coastal Navigators’ Network (CNN) offers a targeted response.</a:t>
            </a:r>
            <a:endParaRPr lang="en-US" sz="2333" dirty="0">
              <a:solidFill>
                <a:prstClr val="white"/>
              </a:solidFill>
              <a:latin typeface="Arial" panose="020B0604020202020204" pitchFamily="34" charset="0"/>
              <a:cs typeface="Arial" panose="020B0604020202020204" pitchFamily="34" charset="0"/>
            </a:endParaRPr>
          </a:p>
        </p:txBody>
      </p:sp>
      <p:sp>
        <p:nvSpPr>
          <p:cNvPr id="21" name="!!EXS2">
            <a:extLst>
              <a:ext uri="{FF2B5EF4-FFF2-40B4-BE49-F238E27FC236}">
                <a16:creationId xmlns:a16="http://schemas.microsoft.com/office/drawing/2014/main" id="{3D81E815-BBAD-D9EC-762E-25875DA9D1A8}"/>
              </a:ext>
            </a:extLst>
          </p:cNvPr>
          <p:cNvSpPr/>
          <p:nvPr/>
        </p:nvSpPr>
        <p:spPr>
          <a:xfrm>
            <a:off x="9834701" y="293764"/>
            <a:ext cx="2184400" cy="710406"/>
          </a:xfrm>
          <a:prstGeom prst="rect">
            <a:avLst/>
          </a:prstGeom>
          <a:solidFill>
            <a:srgbClr val="1D263E"/>
          </a:solidFill>
          <a:ln w="317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defTabSz="761970"/>
            <a:endParaRPr lang="en-GB" sz="2100">
              <a:solidFill>
                <a:prstClr val="white"/>
              </a:solidFill>
              <a:latin typeface="Arial" panose="020B0604020202020204" pitchFamily="34" charset="0"/>
              <a:cs typeface="Arial" panose="020B0604020202020204" pitchFamily="34" charset="0"/>
            </a:endParaRPr>
          </a:p>
        </p:txBody>
      </p:sp>
      <p:sp>
        <p:nvSpPr>
          <p:cNvPr id="22" name="!!EXS">
            <a:hlinkClick r:id="rId3" action="ppaction://hlinksldjump"/>
            <a:extLst>
              <a:ext uri="{FF2B5EF4-FFF2-40B4-BE49-F238E27FC236}">
                <a16:creationId xmlns:a16="http://schemas.microsoft.com/office/drawing/2014/main" id="{7CD5265C-3800-4D57-683D-F1CC22523993}"/>
              </a:ext>
            </a:extLst>
          </p:cNvPr>
          <p:cNvSpPr/>
          <p:nvPr/>
        </p:nvSpPr>
        <p:spPr>
          <a:xfrm>
            <a:off x="9710877" y="169940"/>
            <a:ext cx="2184400" cy="710406"/>
          </a:xfrm>
          <a:prstGeom prst="rect">
            <a:avLst/>
          </a:prstGeom>
          <a:solidFill>
            <a:srgbClr val="BF0100">
              <a:alpha val="98000"/>
            </a:srgbClr>
          </a:solidFill>
          <a:ln w="317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defTabSz="761970"/>
            <a:r>
              <a:rPr lang="en-GB" sz="2330" b="1" dirty="0">
                <a:solidFill>
                  <a:prstClr val="white"/>
                </a:solidFill>
                <a:latin typeface="Arial" panose="020B0604020202020204" pitchFamily="34" charset="0"/>
                <a:cs typeface="Arial" panose="020B0604020202020204" pitchFamily="34" charset="0"/>
              </a:rPr>
              <a:t>Exec Summary</a:t>
            </a:r>
            <a:endParaRPr lang="en-GB" sz="2330"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14158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F2836"/>
        </a:solidFill>
        <a:effectLst/>
      </p:bgPr>
    </p:bg>
    <p:spTree>
      <p:nvGrpSpPr>
        <p:cNvPr id="1" name="">
          <a:extLst>
            <a:ext uri="{FF2B5EF4-FFF2-40B4-BE49-F238E27FC236}">
              <a16:creationId xmlns:a16="http://schemas.microsoft.com/office/drawing/2014/main" id="{06AFBB16-B863-1F8F-7519-114B06C1CD72}"/>
            </a:ext>
          </a:extLst>
        </p:cNvPr>
        <p:cNvGrpSpPr/>
        <p:nvPr/>
      </p:nvGrpSpPr>
      <p:grpSpPr>
        <a:xfrm>
          <a:off x="0" y="0"/>
          <a:ext cx="0" cy="0"/>
          <a:chOff x="0" y="0"/>
          <a:chExt cx="0" cy="0"/>
        </a:xfrm>
      </p:grpSpPr>
      <p:sp>
        <p:nvSpPr>
          <p:cNvPr id="14" name="Text 0">
            <a:extLst>
              <a:ext uri="{FF2B5EF4-FFF2-40B4-BE49-F238E27FC236}">
                <a16:creationId xmlns:a16="http://schemas.microsoft.com/office/drawing/2014/main" id="{63596A0F-8C08-C0BE-1814-A509B03C2B79}"/>
              </a:ext>
            </a:extLst>
          </p:cNvPr>
          <p:cNvSpPr/>
          <p:nvPr/>
        </p:nvSpPr>
        <p:spPr>
          <a:xfrm>
            <a:off x="341662" y="1556513"/>
            <a:ext cx="4827800" cy="590649"/>
          </a:xfrm>
          <a:prstGeom prst="roundRect">
            <a:avLst/>
          </a:prstGeom>
          <a:solidFill>
            <a:srgbClr val="BC0301">
              <a:alpha val="48000"/>
            </a:srgbClr>
          </a:solidFill>
          <a:ln/>
        </p:spPr>
        <p:txBody>
          <a:bodyPr wrap="none" lIns="108000" tIns="0" rIns="0" bIns="108000" rtlCol="0" anchor="ctr" anchorCtr="0"/>
          <a:lstStyle/>
          <a:p>
            <a:pPr defTabSz="761970">
              <a:lnSpc>
                <a:spcPts val="4625"/>
              </a:lnSpc>
            </a:pPr>
            <a:endParaRPr lang="en-US" sz="3000" b="1">
              <a:solidFill>
                <a:prstClr val="black"/>
              </a:solidFill>
              <a:latin typeface="Arial" panose="020B0604020202020204" pitchFamily="34" charset="0"/>
              <a:cs typeface="Arial" panose="020B0604020202020204" pitchFamily="34" charset="0"/>
            </a:endParaRPr>
          </a:p>
        </p:txBody>
      </p:sp>
      <p:sp>
        <p:nvSpPr>
          <p:cNvPr id="13" name="Rounded Rectangle 12">
            <a:extLst>
              <a:ext uri="{FF2B5EF4-FFF2-40B4-BE49-F238E27FC236}">
                <a16:creationId xmlns:a16="http://schemas.microsoft.com/office/drawing/2014/main" id="{B28E27A9-5A70-4BD0-896E-CFC964304643}"/>
              </a:ext>
            </a:extLst>
          </p:cNvPr>
          <p:cNvSpPr/>
          <p:nvPr/>
        </p:nvSpPr>
        <p:spPr>
          <a:xfrm>
            <a:off x="316033" y="2551143"/>
            <a:ext cx="5581650" cy="1231305"/>
          </a:xfrm>
          <a:prstGeom prst="roundRect">
            <a:avLst>
              <a:gd name="adj" fmla="val 9560"/>
            </a:avLst>
          </a:prstGeom>
          <a:solidFill>
            <a:srgbClr val="C00000">
              <a:alpha val="3283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sz="2000">
              <a:solidFill>
                <a:prstClr val="white"/>
              </a:solidFill>
              <a:latin typeface="Arial" panose="020B0604020202020204" pitchFamily="34" charset="0"/>
              <a:cs typeface="Arial" panose="020B0604020202020204" pitchFamily="34" charset="0"/>
            </a:endParaRPr>
          </a:p>
        </p:txBody>
      </p:sp>
      <p:sp>
        <p:nvSpPr>
          <p:cNvPr id="10" name="Rounded Rectangle 9">
            <a:extLst>
              <a:ext uri="{FF2B5EF4-FFF2-40B4-BE49-F238E27FC236}">
                <a16:creationId xmlns:a16="http://schemas.microsoft.com/office/drawing/2014/main" id="{14E74C80-9ED7-793E-3B91-62D697EBF08F}"/>
              </a:ext>
            </a:extLst>
          </p:cNvPr>
          <p:cNvSpPr/>
          <p:nvPr/>
        </p:nvSpPr>
        <p:spPr>
          <a:xfrm>
            <a:off x="189033" y="2424143"/>
            <a:ext cx="5581650" cy="1231305"/>
          </a:xfrm>
          <a:prstGeom prst="roundRect">
            <a:avLst>
              <a:gd name="adj" fmla="val 9560"/>
            </a:avLst>
          </a:prstGeom>
          <a:solidFill>
            <a:srgbClr val="BC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sz="2000">
              <a:solidFill>
                <a:prstClr val="white"/>
              </a:solidFill>
              <a:latin typeface="Arial" panose="020B0604020202020204" pitchFamily="34" charset="0"/>
              <a:cs typeface="Arial" panose="020B0604020202020204" pitchFamily="34" charset="0"/>
            </a:endParaRPr>
          </a:p>
        </p:txBody>
      </p:sp>
      <p:sp>
        <p:nvSpPr>
          <p:cNvPr id="2" name="Text 0">
            <a:extLst>
              <a:ext uri="{FF2B5EF4-FFF2-40B4-BE49-F238E27FC236}">
                <a16:creationId xmlns:a16="http://schemas.microsoft.com/office/drawing/2014/main" id="{5ACFBE67-C3FB-4BE5-84E7-A08E40BAEDBC}"/>
              </a:ext>
            </a:extLst>
          </p:cNvPr>
          <p:cNvSpPr/>
          <p:nvPr/>
        </p:nvSpPr>
        <p:spPr>
          <a:xfrm>
            <a:off x="249222" y="1464073"/>
            <a:ext cx="4827800" cy="590649"/>
          </a:xfrm>
          <a:prstGeom prst="roundRect">
            <a:avLst/>
          </a:prstGeom>
          <a:solidFill>
            <a:srgbClr val="BC0301"/>
          </a:solidFill>
          <a:ln/>
        </p:spPr>
        <p:txBody>
          <a:bodyPr wrap="none" lIns="108000" tIns="0" rIns="0" bIns="108000" rtlCol="0" anchor="ctr" anchorCtr="0"/>
          <a:lstStyle/>
          <a:p>
            <a:pPr defTabSz="761970">
              <a:lnSpc>
                <a:spcPts val="4625"/>
              </a:lnSpc>
            </a:pPr>
            <a:r>
              <a:rPr lang="en-US" sz="3000" b="1">
                <a:solidFill>
                  <a:srgbClr val="F2F2F3"/>
                </a:solidFill>
                <a:latin typeface="Arial" panose="020B0604020202020204" pitchFamily="34" charset="0"/>
                <a:ea typeface="Poppins Light" pitchFamily="34" charset="-122"/>
                <a:cs typeface="Arial" panose="020B0604020202020204" pitchFamily="34" charset="0"/>
              </a:rPr>
              <a:t>What's being addressed?</a:t>
            </a:r>
            <a:endParaRPr lang="en-US" sz="3000" b="1">
              <a:solidFill>
                <a:prstClr val="black"/>
              </a:solidFill>
              <a:latin typeface="Arial" panose="020B0604020202020204" pitchFamily="34" charset="0"/>
              <a:cs typeface="Arial" panose="020B0604020202020204" pitchFamily="34" charset="0"/>
            </a:endParaRPr>
          </a:p>
        </p:txBody>
      </p:sp>
      <p:sp>
        <p:nvSpPr>
          <p:cNvPr id="3" name="Text 1">
            <a:extLst>
              <a:ext uri="{FF2B5EF4-FFF2-40B4-BE49-F238E27FC236}">
                <a16:creationId xmlns:a16="http://schemas.microsoft.com/office/drawing/2014/main" id="{45206B16-F766-69E0-927F-039BADEF671B}"/>
              </a:ext>
            </a:extLst>
          </p:cNvPr>
          <p:cNvSpPr/>
          <p:nvPr/>
        </p:nvSpPr>
        <p:spPr>
          <a:xfrm>
            <a:off x="316031" y="2551143"/>
            <a:ext cx="5140579" cy="966049"/>
          </a:xfrm>
          <a:prstGeom prst="rect">
            <a:avLst/>
          </a:prstGeom>
          <a:noFill/>
          <a:ln/>
        </p:spPr>
        <p:txBody>
          <a:bodyPr wrap="square" lIns="0" tIns="0" rIns="0" bIns="0" rtlCol="0" anchor="ctr" anchorCtr="0"/>
          <a:lstStyle/>
          <a:p>
            <a:pPr defTabSz="761970">
              <a:lnSpc>
                <a:spcPts val="2375"/>
              </a:lnSpc>
            </a:pPr>
            <a:r>
              <a:rPr lang="en-US" b="1">
                <a:solidFill>
                  <a:prstClr val="white"/>
                </a:solidFill>
                <a:latin typeface="Arial" panose="020B0604020202020204" pitchFamily="34" charset="0"/>
                <a:ea typeface="Roboto Light" pitchFamily="34" charset="-122"/>
                <a:cs typeface="Arial" panose="020B0604020202020204" pitchFamily="34" charset="0"/>
              </a:rPr>
              <a:t>Limited employment pathways, staff dissatisfaction and high levels of turnover</a:t>
            </a:r>
            <a:endParaRPr lang="en-US" b="1">
              <a:solidFill>
                <a:prstClr val="white"/>
              </a:solidFill>
              <a:latin typeface="Arial" panose="020B0604020202020204" pitchFamily="34" charset="0"/>
              <a:cs typeface="Arial" panose="020B0604020202020204" pitchFamily="34" charset="0"/>
            </a:endParaRPr>
          </a:p>
        </p:txBody>
      </p:sp>
      <p:sp>
        <p:nvSpPr>
          <p:cNvPr id="16" name="Rounded Rectangle 15">
            <a:extLst>
              <a:ext uri="{FF2B5EF4-FFF2-40B4-BE49-F238E27FC236}">
                <a16:creationId xmlns:a16="http://schemas.microsoft.com/office/drawing/2014/main" id="{5C8DD724-7685-ACDA-3947-71EDD99F0026}"/>
              </a:ext>
            </a:extLst>
          </p:cNvPr>
          <p:cNvSpPr/>
          <p:nvPr/>
        </p:nvSpPr>
        <p:spPr>
          <a:xfrm>
            <a:off x="316033" y="5420230"/>
            <a:ext cx="5581650" cy="1231305"/>
          </a:xfrm>
          <a:prstGeom prst="roundRect">
            <a:avLst>
              <a:gd name="adj" fmla="val 9560"/>
            </a:avLst>
          </a:prstGeom>
          <a:solidFill>
            <a:srgbClr val="C00000">
              <a:alpha val="3283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sz="2000">
              <a:solidFill>
                <a:prstClr val="white"/>
              </a:solidFill>
              <a:latin typeface="Arial" panose="020B0604020202020204" pitchFamily="34" charset="0"/>
              <a:cs typeface="Arial" panose="020B0604020202020204" pitchFamily="34" charset="0"/>
            </a:endParaRPr>
          </a:p>
        </p:txBody>
      </p:sp>
      <p:sp>
        <p:nvSpPr>
          <p:cNvPr id="17" name="Rounded Rectangle 16">
            <a:extLst>
              <a:ext uri="{FF2B5EF4-FFF2-40B4-BE49-F238E27FC236}">
                <a16:creationId xmlns:a16="http://schemas.microsoft.com/office/drawing/2014/main" id="{26BB3110-455F-890F-93E3-63D5B6C3826F}"/>
              </a:ext>
            </a:extLst>
          </p:cNvPr>
          <p:cNvSpPr/>
          <p:nvPr/>
        </p:nvSpPr>
        <p:spPr>
          <a:xfrm>
            <a:off x="189033" y="5293230"/>
            <a:ext cx="5581650" cy="1231305"/>
          </a:xfrm>
          <a:prstGeom prst="roundRect">
            <a:avLst>
              <a:gd name="adj" fmla="val 9560"/>
            </a:avLst>
          </a:prstGeom>
          <a:solidFill>
            <a:srgbClr val="BC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sz="2000">
              <a:solidFill>
                <a:prstClr val="white"/>
              </a:solidFill>
              <a:latin typeface="Arial" panose="020B0604020202020204" pitchFamily="34" charset="0"/>
              <a:cs typeface="Arial" panose="020B0604020202020204" pitchFamily="34" charset="0"/>
            </a:endParaRPr>
          </a:p>
        </p:txBody>
      </p:sp>
      <p:sp>
        <p:nvSpPr>
          <p:cNvPr id="19" name="Text 1">
            <a:extLst>
              <a:ext uri="{FF2B5EF4-FFF2-40B4-BE49-F238E27FC236}">
                <a16:creationId xmlns:a16="http://schemas.microsoft.com/office/drawing/2014/main" id="{97835214-EC66-7A61-EBC6-3B30D687C2F1}"/>
              </a:ext>
            </a:extLst>
          </p:cNvPr>
          <p:cNvSpPr/>
          <p:nvPr/>
        </p:nvSpPr>
        <p:spPr>
          <a:xfrm>
            <a:off x="316033" y="5554756"/>
            <a:ext cx="5454649" cy="764734"/>
          </a:xfrm>
          <a:prstGeom prst="rect">
            <a:avLst/>
          </a:prstGeom>
          <a:noFill/>
          <a:ln/>
        </p:spPr>
        <p:txBody>
          <a:bodyPr wrap="square" lIns="0" tIns="0" rIns="0" bIns="0" rtlCol="0" anchor="t"/>
          <a:lstStyle/>
          <a:p>
            <a:pPr defTabSz="761970">
              <a:lnSpc>
                <a:spcPts val="2375"/>
              </a:lnSpc>
            </a:pPr>
            <a:endParaRPr lang="en-US" sz="2000">
              <a:solidFill>
                <a:prstClr val="white"/>
              </a:solidFill>
              <a:latin typeface="Arial" panose="020B0604020202020204" pitchFamily="34" charset="0"/>
              <a:cs typeface="Arial" panose="020B0604020202020204" pitchFamily="34" charset="0"/>
            </a:endParaRPr>
          </a:p>
        </p:txBody>
      </p:sp>
      <p:sp>
        <p:nvSpPr>
          <p:cNvPr id="22" name="Rounded Rectangle 21">
            <a:extLst>
              <a:ext uri="{FF2B5EF4-FFF2-40B4-BE49-F238E27FC236}">
                <a16:creationId xmlns:a16="http://schemas.microsoft.com/office/drawing/2014/main" id="{B71D4559-14E1-0BF1-6575-655CDC3B5A1A}"/>
              </a:ext>
            </a:extLst>
          </p:cNvPr>
          <p:cNvSpPr/>
          <p:nvPr/>
        </p:nvSpPr>
        <p:spPr>
          <a:xfrm>
            <a:off x="316033" y="3983315"/>
            <a:ext cx="5581650" cy="1231305"/>
          </a:xfrm>
          <a:prstGeom prst="roundRect">
            <a:avLst>
              <a:gd name="adj" fmla="val 9560"/>
            </a:avLst>
          </a:prstGeom>
          <a:solidFill>
            <a:srgbClr val="C00000">
              <a:alpha val="3283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sz="2000">
              <a:solidFill>
                <a:prstClr val="white"/>
              </a:solidFill>
              <a:latin typeface="Arial" panose="020B0604020202020204" pitchFamily="34" charset="0"/>
              <a:cs typeface="Arial" panose="020B0604020202020204" pitchFamily="34" charset="0"/>
            </a:endParaRPr>
          </a:p>
        </p:txBody>
      </p:sp>
      <p:sp>
        <p:nvSpPr>
          <p:cNvPr id="23" name="Rounded Rectangle 22">
            <a:extLst>
              <a:ext uri="{FF2B5EF4-FFF2-40B4-BE49-F238E27FC236}">
                <a16:creationId xmlns:a16="http://schemas.microsoft.com/office/drawing/2014/main" id="{28A27C44-5EFF-1829-D861-7A92719A0786}"/>
              </a:ext>
            </a:extLst>
          </p:cNvPr>
          <p:cNvSpPr/>
          <p:nvPr/>
        </p:nvSpPr>
        <p:spPr>
          <a:xfrm>
            <a:off x="189033" y="3856315"/>
            <a:ext cx="5581650" cy="1231305"/>
          </a:xfrm>
          <a:prstGeom prst="roundRect">
            <a:avLst>
              <a:gd name="adj" fmla="val 9560"/>
            </a:avLst>
          </a:prstGeom>
          <a:solidFill>
            <a:srgbClr val="BC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sz="2000">
              <a:solidFill>
                <a:prstClr val="white"/>
              </a:solidFill>
              <a:latin typeface="Arial" panose="020B0604020202020204" pitchFamily="34" charset="0"/>
              <a:cs typeface="Arial" panose="020B0604020202020204" pitchFamily="34" charset="0"/>
            </a:endParaRPr>
          </a:p>
        </p:txBody>
      </p:sp>
      <p:sp>
        <p:nvSpPr>
          <p:cNvPr id="24" name="Text 1">
            <a:extLst>
              <a:ext uri="{FF2B5EF4-FFF2-40B4-BE49-F238E27FC236}">
                <a16:creationId xmlns:a16="http://schemas.microsoft.com/office/drawing/2014/main" id="{7598E637-A1B7-74D9-A1FF-3FDCC6F41FBB}"/>
              </a:ext>
            </a:extLst>
          </p:cNvPr>
          <p:cNvSpPr/>
          <p:nvPr/>
        </p:nvSpPr>
        <p:spPr>
          <a:xfrm>
            <a:off x="316032" y="3989899"/>
            <a:ext cx="5454649" cy="764734"/>
          </a:xfrm>
          <a:prstGeom prst="rect">
            <a:avLst/>
          </a:prstGeom>
          <a:noFill/>
          <a:ln/>
        </p:spPr>
        <p:txBody>
          <a:bodyPr wrap="square" lIns="0" tIns="0" rIns="0" bIns="0" rtlCol="0" anchor="t"/>
          <a:lstStyle/>
          <a:p>
            <a:pPr defTabSz="761970">
              <a:lnSpc>
                <a:spcPts val="2375"/>
              </a:lnSpc>
            </a:pPr>
            <a:r>
              <a:rPr lang="en-US" b="1">
                <a:solidFill>
                  <a:prstClr val="white"/>
                </a:solidFill>
                <a:latin typeface="Arial" panose="020B0604020202020204" pitchFamily="34" charset="0"/>
                <a:ea typeface="Roboto Light" pitchFamily="34" charset="-122"/>
                <a:cs typeface="Arial" panose="020B0604020202020204" pitchFamily="34" charset="0"/>
              </a:rPr>
              <a:t>Investments from anchor employers not reaching local people. </a:t>
            </a:r>
            <a:r>
              <a:rPr lang="en-GB" b="1">
                <a:solidFill>
                  <a:srgbClr val="FFFFFF"/>
                </a:solidFill>
                <a:latin typeface="Arial" panose="020B0604020202020204" pitchFamily="34" charset="0"/>
                <a:cs typeface="Arial" panose="020B0604020202020204" pitchFamily="34" charset="0"/>
              </a:rPr>
              <a:t>Residents don’t see investment making a difference to them</a:t>
            </a:r>
            <a:endParaRPr lang="en-GB" b="1">
              <a:solidFill>
                <a:prstClr val="white"/>
              </a:solidFill>
              <a:latin typeface="Arial" panose="020B0604020202020204" pitchFamily="34" charset="0"/>
              <a:cs typeface="Arial" panose="020B0604020202020204" pitchFamily="34" charset="0"/>
            </a:endParaRPr>
          </a:p>
          <a:p>
            <a:pPr defTabSz="761970">
              <a:lnSpc>
                <a:spcPts val="2375"/>
              </a:lnSpc>
            </a:pPr>
            <a:r>
              <a:rPr lang="en-US" b="1">
                <a:solidFill>
                  <a:prstClr val="white"/>
                </a:solidFill>
                <a:latin typeface="Arial" panose="020B0604020202020204" pitchFamily="34" charset="0"/>
                <a:ea typeface="Roboto Light" pitchFamily="34" charset="-122"/>
                <a:cs typeface="Arial" panose="020B0604020202020204" pitchFamily="34" charset="0"/>
              </a:rPr>
              <a:t> </a:t>
            </a:r>
            <a:endParaRPr lang="en-US" b="1">
              <a:solidFill>
                <a:prstClr val="white"/>
              </a:solidFill>
              <a:latin typeface="Arial" panose="020B0604020202020204" pitchFamily="34" charset="0"/>
              <a:cs typeface="Arial" panose="020B0604020202020204" pitchFamily="34" charset="0"/>
            </a:endParaRPr>
          </a:p>
        </p:txBody>
      </p:sp>
      <p:sp>
        <p:nvSpPr>
          <p:cNvPr id="25" name="Text 0">
            <a:extLst>
              <a:ext uri="{FF2B5EF4-FFF2-40B4-BE49-F238E27FC236}">
                <a16:creationId xmlns:a16="http://schemas.microsoft.com/office/drawing/2014/main" id="{5471F6CA-DB0D-5163-A8FC-CCD7EE24A50D}"/>
              </a:ext>
            </a:extLst>
          </p:cNvPr>
          <p:cNvSpPr/>
          <p:nvPr/>
        </p:nvSpPr>
        <p:spPr>
          <a:xfrm>
            <a:off x="6308321" y="1553523"/>
            <a:ext cx="4827800" cy="590649"/>
          </a:xfrm>
          <a:prstGeom prst="roundRect">
            <a:avLst/>
          </a:prstGeom>
          <a:solidFill>
            <a:srgbClr val="0F2836">
              <a:alpha val="48000"/>
            </a:srgbClr>
          </a:solidFill>
          <a:ln/>
        </p:spPr>
        <p:txBody>
          <a:bodyPr wrap="none" lIns="108000" tIns="0" rIns="0" bIns="108000" rtlCol="0" anchor="ctr" anchorCtr="0"/>
          <a:lstStyle/>
          <a:p>
            <a:pPr defTabSz="761970">
              <a:lnSpc>
                <a:spcPts val="4625"/>
              </a:lnSpc>
            </a:pPr>
            <a:endParaRPr lang="en-US" sz="3000" b="1">
              <a:solidFill>
                <a:prstClr val="black"/>
              </a:solidFill>
              <a:latin typeface="Arial" panose="020B0604020202020204" pitchFamily="34" charset="0"/>
              <a:cs typeface="Arial" panose="020B0604020202020204" pitchFamily="34" charset="0"/>
            </a:endParaRPr>
          </a:p>
        </p:txBody>
      </p:sp>
      <p:sp>
        <p:nvSpPr>
          <p:cNvPr id="26" name="Text 0">
            <a:extLst>
              <a:ext uri="{FF2B5EF4-FFF2-40B4-BE49-F238E27FC236}">
                <a16:creationId xmlns:a16="http://schemas.microsoft.com/office/drawing/2014/main" id="{52FF720F-E2CA-E8E0-D39C-30DE4BBCC368}"/>
              </a:ext>
            </a:extLst>
          </p:cNvPr>
          <p:cNvSpPr/>
          <p:nvPr/>
        </p:nvSpPr>
        <p:spPr>
          <a:xfrm>
            <a:off x="6215881" y="1461083"/>
            <a:ext cx="4827800" cy="590649"/>
          </a:xfrm>
          <a:prstGeom prst="roundRect">
            <a:avLst/>
          </a:prstGeom>
          <a:solidFill>
            <a:srgbClr val="0B3249"/>
          </a:solidFill>
          <a:ln/>
        </p:spPr>
        <p:txBody>
          <a:bodyPr wrap="none" lIns="108000" tIns="0" rIns="0" bIns="108000" rtlCol="0" anchor="ctr" anchorCtr="0"/>
          <a:lstStyle/>
          <a:p>
            <a:pPr defTabSz="761970">
              <a:lnSpc>
                <a:spcPts val="4625"/>
              </a:lnSpc>
            </a:pPr>
            <a:r>
              <a:rPr lang="en-US" sz="3000" b="1">
                <a:solidFill>
                  <a:srgbClr val="F2F2F3"/>
                </a:solidFill>
                <a:latin typeface="Arial" panose="020B0604020202020204" pitchFamily="34" charset="0"/>
                <a:ea typeface="Poppins Light" pitchFamily="34" charset="-122"/>
                <a:cs typeface="Arial" panose="020B0604020202020204" pitchFamily="34" charset="0"/>
              </a:rPr>
              <a:t>Why?</a:t>
            </a:r>
            <a:endParaRPr lang="en-US" sz="3000" b="1">
              <a:solidFill>
                <a:prstClr val="black"/>
              </a:solidFill>
              <a:latin typeface="Arial" panose="020B0604020202020204" pitchFamily="34" charset="0"/>
              <a:cs typeface="Arial" panose="020B0604020202020204" pitchFamily="34" charset="0"/>
            </a:endParaRPr>
          </a:p>
        </p:txBody>
      </p:sp>
      <p:sp>
        <p:nvSpPr>
          <p:cNvPr id="29" name="Text 1">
            <a:extLst>
              <a:ext uri="{FF2B5EF4-FFF2-40B4-BE49-F238E27FC236}">
                <a16:creationId xmlns:a16="http://schemas.microsoft.com/office/drawing/2014/main" id="{61481350-1129-F89F-9010-974E735B9761}"/>
              </a:ext>
            </a:extLst>
          </p:cNvPr>
          <p:cNvSpPr/>
          <p:nvPr/>
        </p:nvSpPr>
        <p:spPr>
          <a:xfrm>
            <a:off x="316032" y="5759801"/>
            <a:ext cx="5454649" cy="764734"/>
          </a:xfrm>
          <a:prstGeom prst="rect">
            <a:avLst/>
          </a:prstGeom>
          <a:noFill/>
          <a:ln/>
        </p:spPr>
        <p:txBody>
          <a:bodyPr wrap="square" lIns="0" tIns="0" rIns="0" bIns="0" rtlCol="0" anchor="t"/>
          <a:lstStyle/>
          <a:p>
            <a:pPr defTabSz="761970">
              <a:lnSpc>
                <a:spcPts val="2375"/>
              </a:lnSpc>
            </a:pPr>
            <a:r>
              <a:rPr lang="en-US" b="1">
                <a:solidFill>
                  <a:prstClr val="white"/>
                </a:solidFill>
                <a:latin typeface="Arial" panose="020B0604020202020204" pitchFamily="34" charset="0"/>
                <a:ea typeface="Roboto Light" pitchFamily="34" charset="-122"/>
                <a:cs typeface="Arial" panose="020B0604020202020204" pitchFamily="34" charset="0"/>
              </a:rPr>
              <a:t>Constrained service provision</a:t>
            </a:r>
            <a:endParaRPr lang="en-US" b="1">
              <a:solidFill>
                <a:prstClr val="white"/>
              </a:solidFill>
              <a:latin typeface="Arial" panose="020B0604020202020204" pitchFamily="34" charset="0"/>
              <a:cs typeface="Arial" panose="020B0604020202020204" pitchFamily="34" charset="0"/>
            </a:endParaRPr>
          </a:p>
        </p:txBody>
      </p:sp>
      <p:sp>
        <p:nvSpPr>
          <p:cNvPr id="20" name="Text 0">
            <a:extLst>
              <a:ext uri="{FF2B5EF4-FFF2-40B4-BE49-F238E27FC236}">
                <a16:creationId xmlns:a16="http://schemas.microsoft.com/office/drawing/2014/main" id="{645E570B-9079-F33B-31B0-070D19B4DCEA}"/>
              </a:ext>
            </a:extLst>
          </p:cNvPr>
          <p:cNvSpPr/>
          <p:nvPr/>
        </p:nvSpPr>
        <p:spPr>
          <a:xfrm>
            <a:off x="0" y="-1344"/>
            <a:ext cx="12192000" cy="1231304"/>
          </a:xfrm>
          <a:prstGeom prst="rect">
            <a:avLst/>
          </a:prstGeom>
          <a:solidFill>
            <a:srgbClr val="0B3249"/>
          </a:solidFill>
          <a:ln/>
        </p:spPr>
        <p:txBody>
          <a:bodyPr wrap="square" lIns="648000" tIns="0" rIns="0" bIns="0" rtlCol="0" anchor="t"/>
          <a:lstStyle/>
          <a:p>
            <a:pPr defTabSz="761970">
              <a:lnSpc>
                <a:spcPts val="4625"/>
              </a:lnSpc>
            </a:pPr>
            <a:r>
              <a:rPr lang="en-US" sz="3708" b="1" dirty="0">
                <a:solidFill>
                  <a:srgbClr val="F2F2F3"/>
                </a:solidFill>
                <a:latin typeface="Arial" panose="020B0604020202020204" pitchFamily="34" charset="0"/>
                <a:ea typeface="Poppins Light" pitchFamily="34" charset="-122"/>
                <a:cs typeface="Arial" panose="020B0604020202020204" pitchFamily="34" charset="0"/>
              </a:rPr>
              <a:t>Coastal </a:t>
            </a:r>
            <a:r>
              <a:rPr lang="en-US" sz="3600" b="1" dirty="0">
                <a:solidFill>
                  <a:srgbClr val="F2F2F3"/>
                </a:solidFill>
                <a:latin typeface="Arial" panose="020B0604020202020204" pitchFamily="34" charset="0"/>
                <a:ea typeface="Poppins Light" pitchFamily="34" charset="-122"/>
                <a:cs typeface="Arial" panose="020B0604020202020204" pitchFamily="34" charset="0"/>
              </a:rPr>
              <a:t>Navigators</a:t>
            </a:r>
            <a:r>
              <a:rPr lang="en-US" sz="3708" b="1" dirty="0">
                <a:solidFill>
                  <a:srgbClr val="F2F2F3"/>
                </a:solidFill>
                <a:latin typeface="Arial" panose="020B0604020202020204" pitchFamily="34" charset="0"/>
                <a:ea typeface="Poppins Light" pitchFamily="34" charset="-122"/>
                <a:cs typeface="Arial" panose="020B0604020202020204" pitchFamily="34" charset="0"/>
              </a:rPr>
              <a:t>’ Network: </a:t>
            </a:r>
          </a:p>
          <a:p>
            <a:pPr defTabSz="761970">
              <a:lnSpc>
                <a:spcPts val="4625"/>
              </a:lnSpc>
            </a:pPr>
            <a:r>
              <a:rPr lang="en-US" sz="2800" dirty="0">
                <a:solidFill>
                  <a:srgbClr val="F2F2F3"/>
                </a:solidFill>
                <a:latin typeface="Arial" panose="020B0604020202020204" pitchFamily="34" charset="0"/>
                <a:ea typeface="Poppins Light" pitchFamily="34" charset="-122"/>
                <a:cs typeface="Arial" panose="020B0604020202020204" pitchFamily="34" charset="0"/>
              </a:rPr>
              <a:t>Tackling Economic Inactivity in Coastal Towns</a:t>
            </a:r>
            <a:endParaRPr lang="en-US" sz="2800" dirty="0">
              <a:solidFill>
                <a:prstClr val="black"/>
              </a:solidFill>
              <a:latin typeface="Arial" panose="020B0604020202020204" pitchFamily="34" charset="0"/>
              <a:cs typeface="Arial" panose="020B0604020202020204" pitchFamily="34" charset="0"/>
            </a:endParaRPr>
          </a:p>
        </p:txBody>
      </p:sp>
      <p:sp>
        <p:nvSpPr>
          <p:cNvPr id="4" name="Rounded Rectangle 11">
            <a:extLst>
              <a:ext uri="{FF2B5EF4-FFF2-40B4-BE49-F238E27FC236}">
                <a16:creationId xmlns:a16="http://schemas.microsoft.com/office/drawing/2014/main" id="{4B7A722F-C11B-A485-EB37-0554EBBB6DBA}"/>
              </a:ext>
            </a:extLst>
          </p:cNvPr>
          <p:cNvSpPr/>
          <p:nvPr/>
        </p:nvSpPr>
        <p:spPr>
          <a:xfrm>
            <a:off x="6339146" y="5424899"/>
            <a:ext cx="5581650" cy="1231304"/>
          </a:xfrm>
          <a:prstGeom prst="roundRect">
            <a:avLst>
              <a:gd name="adj" fmla="val 9560"/>
            </a:avLst>
          </a:prstGeom>
          <a:solidFill>
            <a:srgbClr val="0B3249">
              <a:alpha val="5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a:solidFill>
                <a:prstClr val="white"/>
              </a:solidFill>
              <a:latin typeface="Arial" panose="020B0604020202020204" pitchFamily="34" charset="0"/>
              <a:cs typeface="Arial" panose="020B0604020202020204" pitchFamily="34" charset="0"/>
            </a:endParaRPr>
          </a:p>
        </p:txBody>
      </p:sp>
      <p:sp>
        <p:nvSpPr>
          <p:cNvPr id="5" name="Rounded Rectangle 10">
            <a:extLst>
              <a:ext uri="{FF2B5EF4-FFF2-40B4-BE49-F238E27FC236}">
                <a16:creationId xmlns:a16="http://schemas.microsoft.com/office/drawing/2014/main" id="{DE8CEC8C-582E-3364-BAB2-E8543DD8F71F}"/>
              </a:ext>
            </a:extLst>
          </p:cNvPr>
          <p:cNvSpPr/>
          <p:nvPr/>
        </p:nvSpPr>
        <p:spPr>
          <a:xfrm>
            <a:off x="6226434" y="5340763"/>
            <a:ext cx="5581650" cy="1231304"/>
          </a:xfrm>
          <a:prstGeom prst="roundRect">
            <a:avLst>
              <a:gd name="adj" fmla="val 9560"/>
            </a:avLst>
          </a:prstGeom>
          <a:solidFill>
            <a:srgbClr val="0B3249"/>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rIns="36000" rtlCol="0" anchor="ctr"/>
          <a:lstStyle/>
          <a:p>
            <a:pPr defTabSz="761970">
              <a:lnSpc>
                <a:spcPts val="2375"/>
              </a:lnSpc>
            </a:pPr>
            <a:r>
              <a:rPr lang="en-US" b="1">
                <a:solidFill>
                  <a:prstClr val="white"/>
                </a:solidFill>
                <a:latin typeface="Arial" panose="020B0604020202020204" pitchFamily="34" charset="0"/>
                <a:ea typeface="Roboto Light" pitchFamily="34" charset="-122"/>
                <a:cs typeface="Arial" panose="020B0604020202020204" pitchFamily="34" charset="0"/>
              </a:rPr>
              <a:t>NHS has limited control over housing and wider determinants – partnership working essential</a:t>
            </a:r>
            <a:endParaRPr lang="en-US" b="1">
              <a:solidFill>
                <a:prstClr val="white"/>
              </a:solidFill>
              <a:latin typeface="Arial" panose="020B0604020202020204" pitchFamily="34" charset="0"/>
              <a:cs typeface="Arial" panose="020B0604020202020204" pitchFamily="34" charset="0"/>
            </a:endParaRPr>
          </a:p>
        </p:txBody>
      </p:sp>
      <p:sp>
        <p:nvSpPr>
          <p:cNvPr id="7" name="Rounded Rectangle 31">
            <a:extLst>
              <a:ext uri="{FF2B5EF4-FFF2-40B4-BE49-F238E27FC236}">
                <a16:creationId xmlns:a16="http://schemas.microsoft.com/office/drawing/2014/main" id="{29787B2A-4B7A-B15B-18CC-20C07416C397}"/>
              </a:ext>
            </a:extLst>
          </p:cNvPr>
          <p:cNvSpPr/>
          <p:nvPr/>
        </p:nvSpPr>
        <p:spPr>
          <a:xfrm>
            <a:off x="6339146" y="2508280"/>
            <a:ext cx="5581650" cy="1231304"/>
          </a:xfrm>
          <a:prstGeom prst="roundRect">
            <a:avLst>
              <a:gd name="adj" fmla="val 9560"/>
            </a:avLst>
          </a:prstGeom>
          <a:solidFill>
            <a:srgbClr val="0B3249">
              <a:alpha val="5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a:solidFill>
                <a:prstClr val="white"/>
              </a:solidFill>
              <a:latin typeface="Arial" panose="020B0604020202020204" pitchFamily="34" charset="0"/>
              <a:cs typeface="Arial" panose="020B0604020202020204" pitchFamily="34" charset="0"/>
            </a:endParaRPr>
          </a:p>
        </p:txBody>
      </p:sp>
      <p:sp>
        <p:nvSpPr>
          <p:cNvPr id="8" name="Rounded Rectangle 32">
            <a:extLst>
              <a:ext uri="{FF2B5EF4-FFF2-40B4-BE49-F238E27FC236}">
                <a16:creationId xmlns:a16="http://schemas.microsoft.com/office/drawing/2014/main" id="{E6ECD1C2-7A3F-0431-7492-F5B87C75550D}"/>
              </a:ext>
            </a:extLst>
          </p:cNvPr>
          <p:cNvSpPr/>
          <p:nvPr/>
        </p:nvSpPr>
        <p:spPr>
          <a:xfrm>
            <a:off x="6226434" y="2424144"/>
            <a:ext cx="5581650" cy="1231304"/>
          </a:xfrm>
          <a:prstGeom prst="roundRect">
            <a:avLst>
              <a:gd name="adj" fmla="val 9560"/>
            </a:avLst>
          </a:prstGeom>
          <a:solidFill>
            <a:srgbClr val="0B3249"/>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rIns="36000" rtlCol="0" anchor="ctr"/>
          <a:lstStyle/>
          <a:p>
            <a:pPr defTabSz="761970"/>
            <a:r>
              <a:rPr lang="en-GB" b="1">
                <a:solidFill>
                  <a:srgbClr val="FFFFFF"/>
                </a:solidFill>
                <a:latin typeface="Arial" panose="020B0604020202020204" pitchFamily="34" charset="0"/>
                <a:cs typeface="Arial" panose="020B0604020202020204" pitchFamily="34" charset="0"/>
              </a:rPr>
              <a:t>Place-based collaboration can make a real difference in providing accessible career starting points and pathways for residents – attracting and retaining local talent in the locations</a:t>
            </a:r>
          </a:p>
        </p:txBody>
      </p:sp>
      <p:sp>
        <p:nvSpPr>
          <p:cNvPr id="9" name="Rounded Rectangle 33">
            <a:extLst>
              <a:ext uri="{FF2B5EF4-FFF2-40B4-BE49-F238E27FC236}">
                <a16:creationId xmlns:a16="http://schemas.microsoft.com/office/drawing/2014/main" id="{7883F310-C9D0-5A6A-DC88-F02DFE8D230B}"/>
              </a:ext>
            </a:extLst>
          </p:cNvPr>
          <p:cNvSpPr/>
          <p:nvPr/>
        </p:nvSpPr>
        <p:spPr>
          <a:xfrm>
            <a:off x="6339146" y="3993584"/>
            <a:ext cx="5581650" cy="1231304"/>
          </a:xfrm>
          <a:prstGeom prst="roundRect">
            <a:avLst>
              <a:gd name="adj" fmla="val 9560"/>
            </a:avLst>
          </a:prstGeom>
          <a:solidFill>
            <a:srgbClr val="0B3249">
              <a:alpha val="5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a:solidFill>
                <a:prstClr val="white"/>
              </a:solidFill>
              <a:latin typeface="Arial" panose="020B0604020202020204" pitchFamily="34" charset="0"/>
              <a:cs typeface="Arial" panose="020B0604020202020204" pitchFamily="34" charset="0"/>
            </a:endParaRPr>
          </a:p>
        </p:txBody>
      </p:sp>
      <p:sp>
        <p:nvSpPr>
          <p:cNvPr id="15" name="Rounded Rectangle 34">
            <a:extLst>
              <a:ext uri="{FF2B5EF4-FFF2-40B4-BE49-F238E27FC236}">
                <a16:creationId xmlns:a16="http://schemas.microsoft.com/office/drawing/2014/main" id="{401255A1-FE13-78D0-2029-81C4BCB88AD3}"/>
              </a:ext>
            </a:extLst>
          </p:cNvPr>
          <p:cNvSpPr/>
          <p:nvPr/>
        </p:nvSpPr>
        <p:spPr>
          <a:xfrm>
            <a:off x="6226434" y="3909448"/>
            <a:ext cx="5581650" cy="1231304"/>
          </a:xfrm>
          <a:prstGeom prst="roundRect">
            <a:avLst>
              <a:gd name="adj" fmla="val 9560"/>
            </a:avLst>
          </a:prstGeom>
          <a:solidFill>
            <a:srgbClr val="0B3249"/>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rIns="36000" rtlCol="0" anchor="ctr"/>
          <a:lstStyle/>
          <a:p>
            <a:pPr defTabSz="761970"/>
            <a:r>
              <a:rPr lang="en-GB" b="1">
                <a:solidFill>
                  <a:prstClr val="white"/>
                </a:solidFill>
                <a:latin typeface="Arial" panose="020B0604020202020204" pitchFamily="34" charset="0"/>
                <a:cs typeface="Arial" panose="020B0604020202020204" pitchFamily="34" charset="0"/>
              </a:rPr>
              <a:t>Anchor investments in coastal locations – energy, ports, health, defence, housing – can be transformational but only if these opportunities are accessible to the community </a:t>
            </a:r>
          </a:p>
        </p:txBody>
      </p:sp>
      <p:sp>
        <p:nvSpPr>
          <p:cNvPr id="6" name="!!EXS2">
            <a:extLst>
              <a:ext uri="{FF2B5EF4-FFF2-40B4-BE49-F238E27FC236}">
                <a16:creationId xmlns:a16="http://schemas.microsoft.com/office/drawing/2014/main" id="{7A854A6D-51D0-487E-7292-C38035C9C941}"/>
              </a:ext>
            </a:extLst>
          </p:cNvPr>
          <p:cNvSpPr/>
          <p:nvPr/>
        </p:nvSpPr>
        <p:spPr>
          <a:xfrm>
            <a:off x="9834701" y="293764"/>
            <a:ext cx="2184400" cy="710406"/>
          </a:xfrm>
          <a:prstGeom prst="rect">
            <a:avLst/>
          </a:prstGeom>
          <a:solidFill>
            <a:srgbClr val="1D263E"/>
          </a:solidFill>
          <a:ln w="317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defTabSz="761970"/>
            <a:endParaRPr lang="en-GB" sz="2100">
              <a:solidFill>
                <a:prstClr val="white"/>
              </a:solidFill>
              <a:latin typeface="Arial" panose="020B0604020202020204" pitchFamily="34" charset="0"/>
              <a:cs typeface="Arial" panose="020B0604020202020204" pitchFamily="34" charset="0"/>
            </a:endParaRPr>
          </a:p>
        </p:txBody>
      </p:sp>
      <p:sp>
        <p:nvSpPr>
          <p:cNvPr id="11" name="!!EXS">
            <a:hlinkClick r:id="rId3" action="ppaction://hlinksldjump"/>
            <a:extLst>
              <a:ext uri="{FF2B5EF4-FFF2-40B4-BE49-F238E27FC236}">
                <a16:creationId xmlns:a16="http://schemas.microsoft.com/office/drawing/2014/main" id="{75091913-7C5F-3999-303A-234D1B6DC42E}"/>
              </a:ext>
            </a:extLst>
          </p:cNvPr>
          <p:cNvSpPr/>
          <p:nvPr/>
        </p:nvSpPr>
        <p:spPr>
          <a:xfrm>
            <a:off x="9710877" y="169940"/>
            <a:ext cx="2184400" cy="710406"/>
          </a:xfrm>
          <a:prstGeom prst="rect">
            <a:avLst/>
          </a:prstGeom>
          <a:solidFill>
            <a:srgbClr val="BF0100">
              <a:alpha val="98000"/>
            </a:srgbClr>
          </a:solidFill>
          <a:ln w="317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defTabSz="761970"/>
            <a:r>
              <a:rPr lang="en-GB" sz="2330" b="1" dirty="0">
                <a:solidFill>
                  <a:prstClr val="white"/>
                </a:solidFill>
                <a:latin typeface="Arial" panose="020B0604020202020204" pitchFamily="34" charset="0"/>
                <a:cs typeface="Arial" panose="020B0604020202020204" pitchFamily="34" charset="0"/>
              </a:rPr>
              <a:t>Exec Summary</a:t>
            </a:r>
            <a:endParaRPr lang="en-GB" sz="2330"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589409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F2836"/>
        </a:solidFill>
        <a:effectLst/>
      </p:bgPr>
    </p:bg>
    <p:spTree>
      <p:nvGrpSpPr>
        <p:cNvPr id="1" name="">
          <a:extLst>
            <a:ext uri="{FF2B5EF4-FFF2-40B4-BE49-F238E27FC236}">
              <a16:creationId xmlns:a16="http://schemas.microsoft.com/office/drawing/2014/main" id="{5F962DCC-6EC3-5E9D-2A6A-D4E9D0425F5D}"/>
            </a:ext>
          </a:extLst>
        </p:cNvPr>
        <p:cNvGrpSpPr/>
        <p:nvPr/>
      </p:nvGrpSpPr>
      <p:grpSpPr>
        <a:xfrm>
          <a:off x="0" y="0"/>
          <a:ext cx="0" cy="0"/>
          <a:chOff x="0" y="0"/>
          <a:chExt cx="0" cy="0"/>
        </a:xfrm>
      </p:grpSpPr>
      <p:sp>
        <p:nvSpPr>
          <p:cNvPr id="2" name="Rounded Rectangle 3">
            <a:extLst>
              <a:ext uri="{FF2B5EF4-FFF2-40B4-BE49-F238E27FC236}">
                <a16:creationId xmlns:a16="http://schemas.microsoft.com/office/drawing/2014/main" id="{D7CEF748-F35A-4E86-0948-EE8CA176714A}"/>
              </a:ext>
            </a:extLst>
          </p:cNvPr>
          <p:cNvSpPr/>
          <p:nvPr/>
        </p:nvSpPr>
        <p:spPr>
          <a:xfrm>
            <a:off x="-19829" y="1201264"/>
            <a:ext cx="1519445" cy="30680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r>
              <a:rPr lang="en-US" b="1" dirty="0">
                <a:solidFill>
                  <a:schemeClr val="bg1"/>
                </a:solidFill>
                <a:latin typeface="Arial" panose="020B0604020202020204" pitchFamily="34" charset="0"/>
                <a:cs typeface="Arial" panose="020B0604020202020204" pitchFamily="34" charset="0"/>
              </a:rPr>
              <a:t>Locations*</a:t>
            </a:r>
            <a:endParaRPr lang="en-GB" b="1" dirty="0">
              <a:solidFill>
                <a:schemeClr val="bg1"/>
              </a:solidFill>
              <a:latin typeface="Arial" panose="020B0604020202020204" pitchFamily="34" charset="0"/>
              <a:cs typeface="Arial" panose="020B0604020202020204" pitchFamily="34" charset="0"/>
            </a:endParaRPr>
          </a:p>
        </p:txBody>
      </p:sp>
      <p:sp>
        <p:nvSpPr>
          <p:cNvPr id="70" name="Text 0">
            <a:extLst>
              <a:ext uri="{FF2B5EF4-FFF2-40B4-BE49-F238E27FC236}">
                <a16:creationId xmlns:a16="http://schemas.microsoft.com/office/drawing/2014/main" id="{0977771F-6F45-D46F-3436-9B03CFCC772E}"/>
              </a:ext>
            </a:extLst>
          </p:cNvPr>
          <p:cNvSpPr/>
          <p:nvPr/>
        </p:nvSpPr>
        <p:spPr>
          <a:xfrm>
            <a:off x="0" y="-1344"/>
            <a:ext cx="12192000" cy="1231304"/>
          </a:xfrm>
          <a:prstGeom prst="rect">
            <a:avLst/>
          </a:prstGeom>
          <a:solidFill>
            <a:srgbClr val="0B3249"/>
          </a:solidFill>
          <a:ln/>
        </p:spPr>
        <p:txBody>
          <a:bodyPr wrap="square" lIns="648000" tIns="0" rIns="0" bIns="0" rtlCol="0" anchor="t"/>
          <a:lstStyle/>
          <a:p>
            <a:pPr defTabSz="761970">
              <a:lnSpc>
                <a:spcPts val="4625"/>
              </a:lnSpc>
            </a:pPr>
            <a:r>
              <a:rPr lang="en-US" sz="3708" b="1" dirty="0">
                <a:solidFill>
                  <a:srgbClr val="F2F2F3"/>
                </a:solidFill>
                <a:latin typeface="Arial" panose="020B0604020202020204" pitchFamily="34" charset="0"/>
                <a:ea typeface="Poppins Light" pitchFamily="34" charset="-122"/>
                <a:cs typeface="Arial" panose="020B0604020202020204" pitchFamily="34" charset="0"/>
              </a:rPr>
              <a:t>Coastal </a:t>
            </a:r>
            <a:r>
              <a:rPr lang="en-US" sz="3600" b="1" dirty="0">
                <a:solidFill>
                  <a:srgbClr val="F2F2F3"/>
                </a:solidFill>
                <a:latin typeface="Arial" panose="020B0604020202020204" pitchFamily="34" charset="0"/>
                <a:ea typeface="Poppins Light" pitchFamily="34" charset="-122"/>
                <a:cs typeface="Arial" panose="020B0604020202020204" pitchFamily="34" charset="0"/>
              </a:rPr>
              <a:t>Navigators</a:t>
            </a:r>
            <a:r>
              <a:rPr lang="en-US" sz="3708" b="1" dirty="0">
                <a:solidFill>
                  <a:srgbClr val="F2F2F3"/>
                </a:solidFill>
                <a:latin typeface="Arial" panose="020B0604020202020204" pitchFamily="34" charset="0"/>
                <a:ea typeface="Poppins Light" pitchFamily="34" charset="-122"/>
                <a:cs typeface="Arial" panose="020B0604020202020204" pitchFamily="34" charset="0"/>
              </a:rPr>
              <a:t>’ Network: </a:t>
            </a:r>
          </a:p>
          <a:p>
            <a:pPr defTabSz="761970">
              <a:lnSpc>
                <a:spcPts val="4625"/>
              </a:lnSpc>
            </a:pPr>
            <a:r>
              <a:rPr lang="en-US" sz="2800" dirty="0">
                <a:solidFill>
                  <a:schemeClr val="bg1"/>
                </a:solidFill>
                <a:latin typeface="Arial" panose="020B0604020202020204" pitchFamily="34" charset="0"/>
                <a:cs typeface="Arial" panose="020B0604020202020204" pitchFamily="34" charset="0"/>
              </a:rPr>
              <a:t>Scalable Initiatives from the 6 Programme Sites</a:t>
            </a:r>
          </a:p>
        </p:txBody>
      </p:sp>
      <p:sp>
        <p:nvSpPr>
          <p:cNvPr id="6" name="!!EXS2">
            <a:extLst>
              <a:ext uri="{FF2B5EF4-FFF2-40B4-BE49-F238E27FC236}">
                <a16:creationId xmlns:a16="http://schemas.microsoft.com/office/drawing/2014/main" id="{66171F9E-8D26-584D-CF50-F6161DFED281}"/>
              </a:ext>
            </a:extLst>
          </p:cNvPr>
          <p:cNvSpPr/>
          <p:nvPr/>
        </p:nvSpPr>
        <p:spPr>
          <a:xfrm>
            <a:off x="9834701" y="293764"/>
            <a:ext cx="2184400" cy="710406"/>
          </a:xfrm>
          <a:prstGeom prst="rect">
            <a:avLst/>
          </a:prstGeom>
          <a:solidFill>
            <a:srgbClr val="1D263E"/>
          </a:solidFill>
          <a:ln w="317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defTabSz="761970"/>
            <a:endParaRPr lang="en-GB" sz="2100">
              <a:solidFill>
                <a:prstClr val="white"/>
              </a:solidFill>
              <a:latin typeface="Arial" panose="020B0604020202020204" pitchFamily="34" charset="0"/>
              <a:cs typeface="Arial" panose="020B0604020202020204" pitchFamily="34" charset="0"/>
            </a:endParaRPr>
          </a:p>
        </p:txBody>
      </p:sp>
      <p:sp>
        <p:nvSpPr>
          <p:cNvPr id="11" name="!!EXS">
            <a:hlinkClick r:id="rId3" action="ppaction://hlinksldjump"/>
            <a:extLst>
              <a:ext uri="{FF2B5EF4-FFF2-40B4-BE49-F238E27FC236}">
                <a16:creationId xmlns:a16="http://schemas.microsoft.com/office/drawing/2014/main" id="{90A0D902-E823-D21E-8512-9DAA6FFEDDB5}"/>
              </a:ext>
            </a:extLst>
          </p:cNvPr>
          <p:cNvSpPr/>
          <p:nvPr/>
        </p:nvSpPr>
        <p:spPr>
          <a:xfrm>
            <a:off x="9710877" y="169940"/>
            <a:ext cx="2184400" cy="710406"/>
          </a:xfrm>
          <a:prstGeom prst="rect">
            <a:avLst/>
          </a:prstGeom>
          <a:solidFill>
            <a:srgbClr val="BF0100">
              <a:alpha val="98000"/>
            </a:srgbClr>
          </a:solidFill>
          <a:ln w="317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defTabSz="761970"/>
            <a:r>
              <a:rPr lang="en-GB" sz="2330" b="1" dirty="0">
                <a:solidFill>
                  <a:prstClr val="white"/>
                </a:solidFill>
                <a:latin typeface="Arial" panose="020B0604020202020204" pitchFamily="34" charset="0"/>
                <a:cs typeface="Arial" panose="020B0604020202020204" pitchFamily="34" charset="0"/>
              </a:rPr>
              <a:t>Exec Summary</a:t>
            </a:r>
            <a:endParaRPr lang="en-GB" sz="2330" dirty="0">
              <a:solidFill>
                <a:prstClr val="white"/>
              </a:solidFill>
              <a:latin typeface="Arial" panose="020B0604020202020204" pitchFamily="34" charset="0"/>
              <a:cs typeface="Arial" panose="020B0604020202020204" pitchFamily="34" charset="0"/>
            </a:endParaRPr>
          </a:p>
        </p:txBody>
      </p:sp>
      <p:sp>
        <p:nvSpPr>
          <p:cNvPr id="12" name="Arrow: Up 40">
            <a:extLst>
              <a:ext uri="{FF2B5EF4-FFF2-40B4-BE49-F238E27FC236}">
                <a16:creationId xmlns:a16="http://schemas.microsoft.com/office/drawing/2014/main" id="{E633EE8E-F638-B6C3-F276-4BB7525DAF79}"/>
              </a:ext>
            </a:extLst>
          </p:cNvPr>
          <p:cNvSpPr/>
          <p:nvPr/>
        </p:nvSpPr>
        <p:spPr>
          <a:xfrm>
            <a:off x="10416281" y="3112497"/>
            <a:ext cx="703114" cy="2065324"/>
          </a:xfrm>
          <a:prstGeom prst="upArrow">
            <a:avLst>
              <a:gd name="adj1" fmla="val 25396"/>
              <a:gd name="adj2" fmla="val 50000"/>
            </a:avLst>
          </a:prstGeom>
          <a:solidFill>
            <a:srgbClr val="0B32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8" name="Straight Connector 17">
            <a:extLst>
              <a:ext uri="{FF2B5EF4-FFF2-40B4-BE49-F238E27FC236}">
                <a16:creationId xmlns:a16="http://schemas.microsoft.com/office/drawing/2014/main" id="{C707F58E-BD62-046F-CEFD-88EF68399133}"/>
              </a:ext>
            </a:extLst>
          </p:cNvPr>
          <p:cNvCxnSpPr>
            <a:cxnSpLocks/>
          </p:cNvCxnSpPr>
          <p:nvPr/>
        </p:nvCxnSpPr>
        <p:spPr>
          <a:xfrm flipV="1">
            <a:off x="1080209" y="2831480"/>
            <a:ext cx="8095289" cy="5100"/>
          </a:xfrm>
          <a:prstGeom prst="line">
            <a:avLst/>
          </a:prstGeom>
          <a:ln w="317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A7601592-A6DB-08D5-7A04-2814B3C4201D}"/>
              </a:ext>
            </a:extLst>
          </p:cNvPr>
          <p:cNvCxnSpPr>
            <a:cxnSpLocks/>
          </p:cNvCxnSpPr>
          <p:nvPr/>
        </p:nvCxnSpPr>
        <p:spPr>
          <a:xfrm flipV="1">
            <a:off x="1059995" y="3750010"/>
            <a:ext cx="8095289" cy="5100"/>
          </a:xfrm>
          <a:prstGeom prst="line">
            <a:avLst/>
          </a:prstGeom>
          <a:ln w="31750">
            <a:solidFill>
              <a:srgbClr val="5F8FBA"/>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9A25F6F-463C-F1C2-17A9-0B0302BC5854}"/>
              </a:ext>
            </a:extLst>
          </p:cNvPr>
          <p:cNvCxnSpPr>
            <a:cxnSpLocks/>
          </p:cNvCxnSpPr>
          <p:nvPr/>
        </p:nvCxnSpPr>
        <p:spPr>
          <a:xfrm flipV="1">
            <a:off x="1088001" y="4652989"/>
            <a:ext cx="8095289" cy="5100"/>
          </a:xfrm>
          <a:prstGeom prst="line">
            <a:avLst/>
          </a:prstGeom>
          <a:ln w="31750">
            <a:solidFill>
              <a:srgbClr val="BC030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213CD49-2C72-422F-3017-C02C3FC696DF}"/>
              </a:ext>
            </a:extLst>
          </p:cNvPr>
          <p:cNvCxnSpPr>
            <a:cxnSpLocks/>
          </p:cNvCxnSpPr>
          <p:nvPr/>
        </p:nvCxnSpPr>
        <p:spPr>
          <a:xfrm flipV="1">
            <a:off x="1061995" y="5545990"/>
            <a:ext cx="8095289" cy="5100"/>
          </a:xfrm>
          <a:prstGeom prst="line">
            <a:avLst/>
          </a:prstGeom>
          <a:ln w="31750">
            <a:solidFill>
              <a:srgbClr val="385723"/>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E39C801E-4814-145D-89F2-BE9310BD3C6D}"/>
              </a:ext>
            </a:extLst>
          </p:cNvPr>
          <p:cNvCxnSpPr>
            <a:cxnSpLocks/>
          </p:cNvCxnSpPr>
          <p:nvPr/>
        </p:nvCxnSpPr>
        <p:spPr>
          <a:xfrm flipV="1">
            <a:off x="1080208" y="6416736"/>
            <a:ext cx="8095289" cy="5100"/>
          </a:xfrm>
          <a:prstGeom prst="line">
            <a:avLst/>
          </a:prstGeom>
          <a:ln w="31750">
            <a:solidFill>
              <a:srgbClr val="ED7D3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3E8FB2C8-FCDC-3377-73E2-2F86FC263363}"/>
              </a:ext>
            </a:extLst>
          </p:cNvPr>
          <p:cNvCxnSpPr>
            <a:cxnSpLocks/>
            <a:endCxn id="58" idx="3"/>
          </p:cNvCxnSpPr>
          <p:nvPr/>
        </p:nvCxnSpPr>
        <p:spPr>
          <a:xfrm flipV="1">
            <a:off x="1123171" y="1999111"/>
            <a:ext cx="8095289" cy="5100"/>
          </a:xfrm>
          <a:prstGeom prst="line">
            <a:avLst/>
          </a:prstGeom>
          <a:ln w="31750">
            <a:solidFill>
              <a:srgbClr val="66547F"/>
            </a:solidFill>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FB25BBBA-2277-D6E9-2686-8CF88A623BA1}"/>
              </a:ext>
            </a:extLst>
          </p:cNvPr>
          <p:cNvSpPr/>
          <p:nvPr/>
        </p:nvSpPr>
        <p:spPr>
          <a:xfrm>
            <a:off x="1653293" y="1786267"/>
            <a:ext cx="3624758" cy="525987"/>
          </a:xfrm>
          <a:prstGeom prst="rect">
            <a:avLst/>
          </a:prstGeom>
          <a:solidFill>
            <a:srgbClr val="66547F">
              <a:alpha val="4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r>
              <a:rPr lang="en-GB" b="1">
                <a:noFill/>
                <a:latin typeface="Arial" panose="020B0604020202020204" pitchFamily="34" charset="0"/>
                <a:cs typeface="Arial" panose="020B0604020202020204" pitchFamily="34" charset="0"/>
              </a:rPr>
              <a:t>Apollo Programme</a:t>
            </a:r>
          </a:p>
        </p:txBody>
      </p:sp>
      <p:sp>
        <p:nvSpPr>
          <p:cNvPr id="33" name="Rounded Rectangle 3">
            <a:extLst>
              <a:ext uri="{FF2B5EF4-FFF2-40B4-BE49-F238E27FC236}">
                <a16:creationId xmlns:a16="http://schemas.microsoft.com/office/drawing/2014/main" id="{0CA90D3F-1EDF-6896-FB06-BB5352C70A84}"/>
              </a:ext>
            </a:extLst>
          </p:cNvPr>
          <p:cNvSpPr/>
          <p:nvPr/>
        </p:nvSpPr>
        <p:spPr>
          <a:xfrm>
            <a:off x="1653293" y="2636660"/>
            <a:ext cx="3624758" cy="525987"/>
          </a:xfrm>
          <a:prstGeom prst="rect">
            <a:avLst/>
          </a:prstGeom>
          <a:solidFill>
            <a:schemeClr val="accent4">
              <a:alpha val="4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r>
              <a:rPr lang="en-GB" b="1">
                <a:noFill/>
                <a:latin typeface="Arial" panose="020B0604020202020204" pitchFamily="34" charset="0"/>
                <a:cs typeface="Arial" panose="020B0604020202020204" pitchFamily="34" charset="0"/>
              </a:rPr>
              <a:t>Training Hub</a:t>
            </a:r>
          </a:p>
        </p:txBody>
      </p:sp>
      <p:sp>
        <p:nvSpPr>
          <p:cNvPr id="34" name="Rounded Rectangle 3">
            <a:extLst>
              <a:ext uri="{FF2B5EF4-FFF2-40B4-BE49-F238E27FC236}">
                <a16:creationId xmlns:a16="http://schemas.microsoft.com/office/drawing/2014/main" id="{EDF8535F-00A8-AD45-053C-21CA81916F97}"/>
              </a:ext>
            </a:extLst>
          </p:cNvPr>
          <p:cNvSpPr/>
          <p:nvPr/>
        </p:nvSpPr>
        <p:spPr>
          <a:xfrm>
            <a:off x="1653293" y="3559379"/>
            <a:ext cx="3624758" cy="525987"/>
          </a:xfrm>
          <a:prstGeom prst="rect">
            <a:avLst/>
          </a:prstGeom>
          <a:solidFill>
            <a:srgbClr val="8AA5D1">
              <a:alpha val="4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r>
              <a:rPr lang="en-GB" b="1">
                <a:noFill/>
                <a:latin typeface="Arial" panose="020B0604020202020204" pitchFamily="34" charset="0"/>
                <a:cs typeface="Arial" panose="020B0604020202020204" pitchFamily="34" charset="0"/>
              </a:rPr>
              <a:t>Vocational Scholarships</a:t>
            </a:r>
          </a:p>
        </p:txBody>
      </p:sp>
      <p:sp>
        <p:nvSpPr>
          <p:cNvPr id="35" name="Rounded Rectangle 3">
            <a:extLst>
              <a:ext uri="{FF2B5EF4-FFF2-40B4-BE49-F238E27FC236}">
                <a16:creationId xmlns:a16="http://schemas.microsoft.com/office/drawing/2014/main" id="{B78B87D1-B3FE-C6DC-DDB9-2E7AA8C0002E}"/>
              </a:ext>
            </a:extLst>
          </p:cNvPr>
          <p:cNvSpPr/>
          <p:nvPr/>
        </p:nvSpPr>
        <p:spPr>
          <a:xfrm>
            <a:off x="1653293" y="4464193"/>
            <a:ext cx="3624758" cy="525987"/>
          </a:xfrm>
          <a:prstGeom prst="rect">
            <a:avLst/>
          </a:prstGeom>
          <a:solidFill>
            <a:srgbClr val="C00000">
              <a:alpha val="4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r>
              <a:rPr lang="en-GB" b="1">
                <a:noFill/>
                <a:latin typeface="Arial" panose="020B0604020202020204" pitchFamily="34" charset="0"/>
                <a:cs typeface="Arial" panose="020B0604020202020204" pitchFamily="34" charset="0"/>
              </a:rPr>
              <a:t>The River Project</a:t>
            </a:r>
          </a:p>
        </p:txBody>
      </p:sp>
      <p:sp>
        <p:nvSpPr>
          <p:cNvPr id="36" name="Rounded Rectangle 3">
            <a:extLst>
              <a:ext uri="{FF2B5EF4-FFF2-40B4-BE49-F238E27FC236}">
                <a16:creationId xmlns:a16="http://schemas.microsoft.com/office/drawing/2014/main" id="{DADD1BD1-EEE4-8C32-B515-CEEC2D71B480}"/>
              </a:ext>
            </a:extLst>
          </p:cNvPr>
          <p:cNvSpPr/>
          <p:nvPr/>
        </p:nvSpPr>
        <p:spPr>
          <a:xfrm>
            <a:off x="1653293" y="5324310"/>
            <a:ext cx="3624758" cy="525987"/>
          </a:xfrm>
          <a:prstGeom prst="rect">
            <a:avLst/>
          </a:prstGeom>
          <a:solidFill>
            <a:srgbClr val="77A256">
              <a:alpha val="2597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r>
              <a:rPr lang="en-GB" b="1">
                <a:noFill/>
                <a:latin typeface="Arial" panose="020B0604020202020204" pitchFamily="34" charset="0"/>
                <a:cs typeface="Arial" panose="020B0604020202020204" pitchFamily="34" charset="0"/>
              </a:rPr>
              <a:t>Moving on Up</a:t>
            </a:r>
          </a:p>
        </p:txBody>
      </p:sp>
      <p:sp>
        <p:nvSpPr>
          <p:cNvPr id="37" name="Rounded Rectangle 3">
            <a:extLst>
              <a:ext uri="{FF2B5EF4-FFF2-40B4-BE49-F238E27FC236}">
                <a16:creationId xmlns:a16="http://schemas.microsoft.com/office/drawing/2014/main" id="{AC8DAE0C-D501-F50C-A6E8-FEC723BC4CE6}"/>
              </a:ext>
            </a:extLst>
          </p:cNvPr>
          <p:cNvSpPr/>
          <p:nvPr/>
        </p:nvSpPr>
        <p:spPr>
          <a:xfrm>
            <a:off x="1653293" y="6184427"/>
            <a:ext cx="3624758" cy="525987"/>
          </a:xfrm>
          <a:prstGeom prst="rect">
            <a:avLst/>
          </a:prstGeom>
          <a:solidFill>
            <a:schemeClr val="accent2">
              <a:alpha val="4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r>
              <a:rPr lang="en-GB" b="1">
                <a:noFill/>
                <a:latin typeface="Arial" panose="020B0604020202020204" pitchFamily="34" charset="0"/>
                <a:cs typeface="Arial" panose="020B0604020202020204" pitchFamily="34" charset="0"/>
              </a:rPr>
              <a:t>District Suicide Prevention Strategy</a:t>
            </a:r>
          </a:p>
        </p:txBody>
      </p:sp>
      <p:sp>
        <p:nvSpPr>
          <p:cNvPr id="38" name="Rounded Rectangle 3">
            <a:extLst>
              <a:ext uri="{FF2B5EF4-FFF2-40B4-BE49-F238E27FC236}">
                <a16:creationId xmlns:a16="http://schemas.microsoft.com/office/drawing/2014/main" id="{AE5AFC31-9E24-9709-0AA7-CFE1831F2077}"/>
              </a:ext>
            </a:extLst>
          </p:cNvPr>
          <p:cNvSpPr/>
          <p:nvPr/>
        </p:nvSpPr>
        <p:spPr>
          <a:xfrm>
            <a:off x="5616340" y="1804436"/>
            <a:ext cx="3624758" cy="525987"/>
          </a:xfrm>
          <a:prstGeom prst="rect">
            <a:avLst/>
          </a:prstGeom>
          <a:solidFill>
            <a:srgbClr val="66547F">
              <a:alpha val="4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r>
              <a:rPr lang="en-GB" b="1">
                <a:noFill/>
                <a:latin typeface="Arial" panose="020B0604020202020204" pitchFamily="34" charset="0"/>
                <a:cs typeface="Arial" panose="020B0604020202020204" pitchFamily="34" charset="0"/>
              </a:rPr>
              <a:t>Accessible Career Pathways</a:t>
            </a:r>
          </a:p>
        </p:txBody>
      </p:sp>
      <p:sp>
        <p:nvSpPr>
          <p:cNvPr id="39" name="Rounded Rectangle 3">
            <a:extLst>
              <a:ext uri="{FF2B5EF4-FFF2-40B4-BE49-F238E27FC236}">
                <a16:creationId xmlns:a16="http://schemas.microsoft.com/office/drawing/2014/main" id="{BDD43033-8E29-FD97-F1D4-F82D23D86956}"/>
              </a:ext>
            </a:extLst>
          </p:cNvPr>
          <p:cNvSpPr/>
          <p:nvPr/>
        </p:nvSpPr>
        <p:spPr>
          <a:xfrm>
            <a:off x="5616340" y="2654829"/>
            <a:ext cx="3624758" cy="525987"/>
          </a:xfrm>
          <a:prstGeom prst="rect">
            <a:avLst/>
          </a:prstGeom>
          <a:solidFill>
            <a:schemeClr val="accent4">
              <a:alpha val="4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r>
              <a:rPr lang="en-GB" b="1">
                <a:noFill/>
                <a:latin typeface="Arial" panose="020B0604020202020204" pitchFamily="34" charset="0"/>
                <a:cs typeface="Arial" panose="020B0604020202020204" pitchFamily="34" charset="0"/>
              </a:rPr>
              <a:t>Sustaining Youth Employment</a:t>
            </a:r>
          </a:p>
        </p:txBody>
      </p:sp>
      <p:sp>
        <p:nvSpPr>
          <p:cNvPr id="40" name="Rounded Rectangle 3">
            <a:extLst>
              <a:ext uri="{FF2B5EF4-FFF2-40B4-BE49-F238E27FC236}">
                <a16:creationId xmlns:a16="http://schemas.microsoft.com/office/drawing/2014/main" id="{7B0D209F-3038-FDA2-5057-D2F252116873}"/>
              </a:ext>
            </a:extLst>
          </p:cNvPr>
          <p:cNvSpPr/>
          <p:nvPr/>
        </p:nvSpPr>
        <p:spPr>
          <a:xfrm>
            <a:off x="5616340" y="3540226"/>
            <a:ext cx="3624758" cy="525987"/>
          </a:xfrm>
          <a:prstGeom prst="rect">
            <a:avLst/>
          </a:prstGeom>
          <a:solidFill>
            <a:srgbClr val="8AA5D1">
              <a:alpha val="4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r>
              <a:rPr lang="en-GB" b="1">
                <a:noFill/>
                <a:latin typeface="Arial" panose="020B0604020202020204" pitchFamily="34" charset="0"/>
                <a:cs typeface="Arial" panose="020B0604020202020204" pitchFamily="34" charset="0"/>
              </a:rPr>
              <a:t>Accessible Career Pathways</a:t>
            </a:r>
          </a:p>
        </p:txBody>
      </p:sp>
      <p:sp>
        <p:nvSpPr>
          <p:cNvPr id="41" name="Rounded Rectangle 3">
            <a:extLst>
              <a:ext uri="{FF2B5EF4-FFF2-40B4-BE49-F238E27FC236}">
                <a16:creationId xmlns:a16="http://schemas.microsoft.com/office/drawing/2014/main" id="{D4D6F5B6-5AF2-C12D-5984-A3530E1D1375}"/>
              </a:ext>
            </a:extLst>
          </p:cNvPr>
          <p:cNvSpPr/>
          <p:nvPr/>
        </p:nvSpPr>
        <p:spPr>
          <a:xfrm>
            <a:off x="5616340" y="4435777"/>
            <a:ext cx="3624758" cy="525987"/>
          </a:xfrm>
          <a:prstGeom prst="rect">
            <a:avLst/>
          </a:prstGeom>
          <a:solidFill>
            <a:srgbClr val="C00000">
              <a:alpha val="4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r>
              <a:rPr lang="en-GB" b="1">
                <a:noFill/>
                <a:latin typeface="Arial" panose="020B0604020202020204" pitchFamily="34" charset="0"/>
                <a:cs typeface="Arial" panose="020B0604020202020204" pitchFamily="34" charset="0"/>
              </a:rPr>
              <a:t>Engaging and Mentoring Young Residents</a:t>
            </a:r>
          </a:p>
        </p:txBody>
      </p:sp>
      <p:sp>
        <p:nvSpPr>
          <p:cNvPr id="42" name="Rounded Rectangle 3">
            <a:extLst>
              <a:ext uri="{FF2B5EF4-FFF2-40B4-BE49-F238E27FC236}">
                <a16:creationId xmlns:a16="http://schemas.microsoft.com/office/drawing/2014/main" id="{0DA1CE5D-6BFC-B99E-763F-552942A2E4F0}"/>
              </a:ext>
            </a:extLst>
          </p:cNvPr>
          <p:cNvSpPr/>
          <p:nvPr/>
        </p:nvSpPr>
        <p:spPr>
          <a:xfrm>
            <a:off x="5616340" y="5342479"/>
            <a:ext cx="3624758" cy="525987"/>
          </a:xfrm>
          <a:prstGeom prst="rect">
            <a:avLst/>
          </a:prstGeom>
          <a:solidFill>
            <a:srgbClr val="77A256">
              <a:alpha val="2597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r>
              <a:rPr lang="en-GB" b="1">
                <a:noFill/>
                <a:latin typeface="Arial" panose="020B0604020202020204" pitchFamily="34" charset="0"/>
                <a:cs typeface="Arial" panose="020B0604020202020204" pitchFamily="34" charset="0"/>
              </a:rPr>
              <a:t>Secure Housing</a:t>
            </a:r>
          </a:p>
        </p:txBody>
      </p:sp>
      <p:sp>
        <p:nvSpPr>
          <p:cNvPr id="43" name="Rounded Rectangle 3">
            <a:extLst>
              <a:ext uri="{FF2B5EF4-FFF2-40B4-BE49-F238E27FC236}">
                <a16:creationId xmlns:a16="http://schemas.microsoft.com/office/drawing/2014/main" id="{A07B5F65-31BE-1083-1A06-20ADDC166023}"/>
              </a:ext>
            </a:extLst>
          </p:cNvPr>
          <p:cNvSpPr/>
          <p:nvPr/>
        </p:nvSpPr>
        <p:spPr>
          <a:xfrm>
            <a:off x="5616340" y="6194061"/>
            <a:ext cx="3624758" cy="525987"/>
          </a:xfrm>
          <a:prstGeom prst="rect">
            <a:avLst/>
          </a:prstGeom>
          <a:solidFill>
            <a:schemeClr val="accent2">
              <a:alpha val="4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r>
              <a:rPr lang="en-GB" b="1">
                <a:noFill/>
                <a:latin typeface="Arial" panose="020B0604020202020204" pitchFamily="34" charset="0"/>
                <a:cs typeface="Arial" panose="020B0604020202020204" pitchFamily="34" charset="0"/>
              </a:rPr>
              <a:t>Mental Health and Wellbeing</a:t>
            </a:r>
          </a:p>
        </p:txBody>
      </p:sp>
      <p:sp>
        <p:nvSpPr>
          <p:cNvPr id="44" name="Oval 43">
            <a:extLst>
              <a:ext uri="{FF2B5EF4-FFF2-40B4-BE49-F238E27FC236}">
                <a16:creationId xmlns:a16="http://schemas.microsoft.com/office/drawing/2014/main" id="{58252296-57C7-3721-9947-FAD8BB34CEDE}"/>
              </a:ext>
            </a:extLst>
          </p:cNvPr>
          <p:cNvSpPr/>
          <p:nvPr/>
        </p:nvSpPr>
        <p:spPr>
          <a:xfrm>
            <a:off x="336481" y="1678483"/>
            <a:ext cx="723514" cy="562692"/>
          </a:xfrm>
          <a:prstGeom prst="ellipse">
            <a:avLst/>
          </a:prstGeom>
          <a:solidFill>
            <a:schemeClr val="bg1"/>
          </a:solidFill>
          <a:ln w="222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sz="1500">
              <a:solidFill>
                <a:prstClr val="white"/>
              </a:solidFill>
              <a:latin typeface="Calibri" panose="020F0502020204030204"/>
            </a:endParaRPr>
          </a:p>
        </p:txBody>
      </p:sp>
      <p:pic>
        <p:nvPicPr>
          <p:cNvPr id="45" name="Picture 44">
            <a:extLst>
              <a:ext uri="{FF2B5EF4-FFF2-40B4-BE49-F238E27FC236}">
                <a16:creationId xmlns:a16="http://schemas.microsoft.com/office/drawing/2014/main" id="{3CB31B9A-8C38-400D-56EA-BA615D2F9F6D}"/>
              </a:ext>
            </a:extLst>
          </p:cNvPr>
          <p:cNvPicPr>
            <a:picLocks noChangeAspect="1"/>
          </p:cNvPicPr>
          <p:nvPr/>
        </p:nvPicPr>
        <p:blipFill>
          <a:blip r:embed="rId4" cstate="email">
            <a:alphaModFix amt="85000"/>
            <a:duotone>
              <a:prstClr val="black"/>
              <a:srgbClr val="FFC000">
                <a:tint val="45000"/>
                <a:satMod val="400000"/>
              </a:srgbClr>
            </a:duotone>
            <a:extLst>
              <a:ext uri="{28A0092B-C50C-407E-A947-70E740481C1C}">
                <a14:useLocalDpi xmlns:a14="http://schemas.microsoft.com/office/drawing/2010/main"/>
              </a:ext>
            </a:extLst>
          </a:blip>
          <a:srcRect/>
          <a:stretch>
            <a:fillRect/>
          </a:stretch>
        </p:blipFill>
        <p:spPr>
          <a:xfrm>
            <a:off x="247379" y="2442491"/>
            <a:ext cx="846318" cy="809944"/>
          </a:xfrm>
          <a:custGeom>
            <a:avLst/>
            <a:gdLst/>
            <a:ahLst/>
            <a:cxnLst/>
            <a:rect l="l" t="t" r="r" b="b"/>
            <a:pathLst>
              <a:path w="1486412" h="1422526">
                <a:moveTo>
                  <a:pt x="491851" y="655834"/>
                </a:moveTo>
                <a:lnTo>
                  <a:pt x="491851" y="868221"/>
                </a:lnTo>
                <a:lnTo>
                  <a:pt x="548048" y="868221"/>
                </a:lnTo>
                <a:lnTo>
                  <a:pt x="548048" y="655834"/>
                </a:lnTo>
                <a:close/>
                <a:moveTo>
                  <a:pt x="1159797" y="651034"/>
                </a:moveTo>
                <a:cubicBezTo>
                  <a:pt x="1129265" y="651034"/>
                  <a:pt x="1106733" y="657300"/>
                  <a:pt x="1092201" y="669833"/>
                </a:cubicBezTo>
                <a:cubicBezTo>
                  <a:pt x="1077668" y="682365"/>
                  <a:pt x="1070402" y="697831"/>
                  <a:pt x="1070402" y="716230"/>
                </a:cubicBezTo>
                <a:cubicBezTo>
                  <a:pt x="1070402" y="736629"/>
                  <a:pt x="1078802" y="752561"/>
                  <a:pt x="1095601" y="764027"/>
                </a:cubicBezTo>
                <a:cubicBezTo>
                  <a:pt x="1107733" y="772293"/>
                  <a:pt x="1136465" y="781426"/>
                  <a:pt x="1181795" y="791425"/>
                </a:cubicBezTo>
                <a:cubicBezTo>
                  <a:pt x="1191528" y="793692"/>
                  <a:pt x="1197794" y="796158"/>
                  <a:pt x="1200594" y="798825"/>
                </a:cubicBezTo>
                <a:cubicBezTo>
                  <a:pt x="1203261" y="801625"/>
                  <a:pt x="1204594" y="805158"/>
                  <a:pt x="1204594" y="809424"/>
                </a:cubicBezTo>
                <a:cubicBezTo>
                  <a:pt x="1204594" y="815691"/>
                  <a:pt x="1202127" y="820690"/>
                  <a:pt x="1197194" y="824423"/>
                </a:cubicBezTo>
                <a:cubicBezTo>
                  <a:pt x="1189861" y="829756"/>
                  <a:pt x="1178929" y="832423"/>
                  <a:pt x="1164396" y="832423"/>
                </a:cubicBezTo>
                <a:cubicBezTo>
                  <a:pt x="1151197" y="832423"/>
                  <a:pt x="1140931" y="829590"/>
                  <a:pt x="1133598" y="823923"/>
                </a:cubicBezTo>
                <a:cubicBezTo>
                  <a:pt x="1126265" y="818257"/>
                  <a:pt x="1121399" y="809958"/>
                  <a:pt x="1118999" y="799025"/>
                </a:cubicBezTo>
                <a:lnTo>
                  <a:pt x="1062603" y="807624"/>
                </a:lnTo>
                <a:cubicBezTo>
                  <a:pt x="1067802" y="827756"/>
                  <a:pt x="1078835" y="843689"/>
                  <a:pt x="1095701" y="855421"/>
                </a:cubicBezTo>
                <a:cubicBezTo>
                  <a:pt x="1112566" y="867154"/>
                  <a:pt x="1135465" y="873020"/>
                  <a:pt x="1164396" y="873020"/>
                </a:cubicBezTo>
                <a:cubicBezTo>
                  <a:pt x="1196261" y="873020"/>
                  <a:pt x="1220326" y="866021"/>
                  <a:pt x="1236592" y="852022"/>
                </a:cubicBezTo>
                <a:cubicBezTo>
                  <a:pt x="1252858" y="838023"/>
                  <a:pt x="1260991" y="821290"/>
                  <a:pt x="1260991" y="801825"/>
                </a:cubicBezTo>
                <a:cubicBezTo>
                  <a:pt x="1260991" y="783959"/>
                  <a:pt x="1255124" y="770027"/>
                  <a:pt x="1243392" y="760027"/>
                </a:cubicBezTo>
                <a:cubicBezTo>
                  <a:pt x="1231526" y="750161"/>
                  <a:pt x="1210627" y="741828"/>
                  <a:pt x="1180695" y="735029"/>
                </a:cubicBezTo>
                <a:cubicBezTo>
                  <a:pt x="1150764" y="728229"/>
                  <a:pt x="1133265" y="722963"/>
                  <a:pt x="1128199" y="719230"/>
                </a:cubicBezTo>
                <a:cubicBezTo>
                  <a:pt x="1124465" y="716430"/>
                  <a:pt x="1122599" y="713030"/>
                  <a:pt x="1122599" y="709030"/>
                </a:cubicBezTo>
                <a:cubicBezTo>
                  <a:pt x="1122599" y="704364"/>
                  <a:pt x="1124732" y="700564"/>
                  <a:pt x="1128999" y="697631"/>
                </a:cubicBezTo>
                <a:cubicBezTo>
                  <a:pt x="1135398" y="693498"/>
                  <a:pt x="1145998" y="691431"/>
                  <a:pt x="1160797" y="691431"/>
                </a:cubicBezTo>
                <a:cubicBezTo>
                  <a:pt x="1172529" y="691431"/>
                  <a:pt x="1181562" y="693631"/>
                  <a:pt x="1187895" y="698031"/>
                </a:cubicBezTo>
                <a:cubicBezTo>
                  <a:pt x="1194228" y="702431"/>
                  <a:pt x="1198528" y="708764"/>
                  <a:pt x="1200794" y="717030"/>
                </a:cubicBezTo>
                <a:lnTo>
                  <a:pt x="1253791" y="707230"/>
                </a:lnTo>
                <a:cubicBezTo>
                  <a:pt x="1248458" y="688698"/>
                  <a:pt x="1238725" y="674699"/>
                  <a:pt x="1224593" y="665233"/>
                </a:cubicBezTo>
                <a:cubicBezTo>
                  <a:pt x="1210460" y="655767"/>
                  <a:pt x="1188862" y="651034"/>
                  <a:pt x="1159797" y="651034"/>
                </a:cubicBezTo>
                <a:close/>
                <a:moveTo>
                  <a:pt x="944396" y="651034"/>
                </a:moveTo>
                <a:cubicBezTo>
                  <a:pt x="912798" y="651034"/>
                  <a:pt x="887733" y="660800"/>
                  <a:pt x="869200" y="680332"/>
                </a:cubicBezTo>
                <a:cubicBezTo>
                  <a:pt x="850668" y="699864"/>
                  <a:pt x="841402" y="727163"/>
                  <a:pt x="841402" y="762227"/>
                </a:cubicBezTo>
                <a:cubicBezTo>
                  <a:pt x="841402" y="796892"/>
                  <a:pt x="850635" y="824023"/>
                  <a:pt x="869100" y="843622"/>
                </a:cubicBezTo>
                <a:cubicBezTo>
                  <a:pt x="887566" y="863221"/>
                  <a:pt x="912331" y="873020"/>
                  <a:pt x="943396" y="873020"/>
                </a:cubicBezTo>
                <a:cubicBezTo>
                  <a:pt x="970728" y="873020"/>
                  <a:pt x="992526" y="866554"/>
                  <a:pt x="1008792" y="853622"/>
                </a:cubicBezTo>
                <a:cubicBezTo>
                  <a:pt x="1025057" y="840689"/>
                  <a:pt x="1036057" y="821557"/>
                  <a:pt x="1041790" y="796225"/>
                </a:cubicBezTo>
                <a:lnTo>
                  <a:pt x="986593" y="786826"/>
                </a:lnTo>
                <a:cubicBezTo>
                  <a:pt x="983793" y="801625"/>
                  <a:pt x="978994" y="812057"/>
                  <a:pt x="972194" y="818124"/>
                </a:cubicBezTo>
                <a:cubicBezTo>
                  <a:pt x="965395" y="824190"/>
                  <a:pt x="956662" y="827223"/>
                  <a:pt x="945996" y="827223"/>
                </a:cubicBezTo>
                <a:cubicBezTo>
                  <a:pt x="931730" y="827223"/>
                  <a:pt x="920364" y="822023"/>
                  <a:pt x="911898" y="811624"/>
                </a:cubicBezTo>
                <a:cubicBezTo>
                  <a:pt x="903432" y="801225"/>
                  <a:pt x="899199" y="783426"/>
                  <a:pt x="899199" y="758227"/>
                </a:cubicBezTo>
                <a:cubicBezTo>
                  <a:pt x="899199" y="735562"/>
                  <a:pt x="903365" y="719396"/>
                  <a:pt x="911698" y="709730"/>
                </a:cubicBezTo>
                <a:cubicBezTo>
                  <a:pt x="920031" y="700064"/>
                  <a:pt x="931197" y="695231"/>
                  <a:pt x="945196" y="695231"/>
                </a:cubicBezTo>
                <a:cubicBezTo>
                  <a:pt x="955728" y="695231"/>
                  <a:pt x="964295" y="698031"/>
                  <a:pt x="970894" y="703631"/>
                </a:cubicBezTo>
                <a:cubicBezTo>
                  <a:pt x="977494" y="709230"/>
                  <a:pt x="981727" y="717563"/>
                  <a:pt x="983593" y="728629"/>
                </a:cubicBezTo>
                <a:lnTo>
                  <a:pt x="1038990" y="718630"/>
                </a:lnTo>
                <a:cubicBezTo>
                  <a:pt x="1032324" y="695831"/>
                  <a:pt x="1021358" y="678866"/>
                  <a:pt x="1006092" y="667733"/>
                </a:cubicBezTo>
                <a:cubicBezTo>
                  <a:pt x="990826" y="656600"/>
                  <a:pt x="970261" y="651034"/>
                  <a:pt x="944396" y="651034"/>
                </a:cubicBezTo>
                <a:close/>
                <a:moveTo>
                  <a:pt x="727944" y="651034"/>
                </a:moveTo>
                <a:cubicBezTo>
                  <a:pt x="699812" y="651034"/>
                  <a:pt x="676480" y="663033"/>
                  <a:pt x="657948" y="687032"/>
                </a:cubicBezTo>
                <a:lnTo>
                  <a:pt x="657948" y="655834"/>
                </a:lnTo>
                <a:lnTo>
                  <a:pt x="605751" y="655834"/>
                </a:lnTo>
                <a:lnTo>
                  <a:pt x="605751" y="868221"/>
                </a:lnTo>
                <a:lnTo>
                  <a:pt x="661948" y="868221"/>
                </a:lnTo>
                <a:lnTo>
                  <a:pt x="661948" y="772027"/>
                </a:lnTo>
                <a:cubicBezTo>
                  <a:pt x="661948" y="748295"/>
                  <a:pt x="663381" y="732029"/>
                  <a:pt x="666248" y="723229"/>
                </a:cubicBezTo>
                <a:cubicBezTo>
                  <a:pt x="669114" y="714430"/>
                  <a:pt x="674414" y="707364"/>
                  <a:pt x="682147" y="702031"/>
                </a:cubicBezTo>
                <a:cubicBezTo>
                  <a:pt x="689880" y="696698"/>
                  <a:pt x="698612" y="694031"/>
                  <a:pt x="708345" y="694031"/>
                </a:cubicBezTo>
                <a:cubicBezTo>
                  <a:pt x="715945" y="694031"/>
                  <a:pt x="722444" y="695898"/>
                  <a:pt x="727844" y="699631"/>
                </a:cubicBezTo>
                <a:cubicBezTo>
                  <a:pt x="733244" y="703364"/>
                  <a:pt x="737143" y="708597"/>
                  <a:pt x="739543" y="715330"/>
                </a:cubicBezTo>
                <a:cubicBezTo>
                  <a:pt x="741943" y="722063"/>
                  <a:pt x="743143" y="736895"/>
                  <a:pt x="743143" y="759827"/>
                </a:cubicBezTo>
                <a:lnTo>
                  <a:pt x="743143" y="868221"/>
                </a:lnTo>
                <a:lnTo>
                  <a:pt x="799340" y="868221"/>
                </a:lnTo>
                <a:lnTo>
                  <a:pt x="799340" y="736229"/>
                </a:lnTo>
                <a:cubicBezTo>
                  <a:pt x="799340" y="719830"/>
                  <a:pt x="798306" y="707230"/>
                  <a:pt x="796240" y="698431"/>
                </a:cubicBezTo>
                <a:cubicBezTo>
                  <a:pt x="794173" y="689632"/>
                  <a:pt x="790507" y="681765"/>
                  <a:pt x="785240" y="674832"/>
                </a:cubicBezTo>
                <a:cubicBezTo>
                  <a:pt x="779974" y="667900"/>
                  <a:pt x="772208" y="662200"/>
                  <a:pt x="761942" y="657733"/>
                </a:cubicBezTo>
                <a:cubicBezTo>
                  <a:pt x="751676" y="653267"/>
                  <a:pt x="740343" y="651034"/>
                  <a:pt x="727944" y="651034"/>
                </a:cubicBezTo>
                <a:close/>
                <a:moveTo>
                  <a:pt x="246201" y="577438"/>
                </a:moveTo>
                <a:lnTo>
                  <a:pt x="246201" y="868221"/>
                </a:lnTo>
                <a:lnTo>
                  <a:pt x="452589" y="868221"/>
                </a:lnTo>
                <a:lnTo>
                  <a:pt x="452589" y="818824"/>
                </a:lnTo>
                <a:lnTo>
                  <a:pt x="305398" y="818824"/>
                </a:lnTo>
                <a:lnTo>
                  <a:pt x="305398" y="577438"/>
                </a:lnTo>
                <a:close/>
                <a:moveTo>
                  <a:pt x="491851" y="575039"/>
                </a:moveTo>
                <a:lnTo>
                  <a:pt x="491851" y="627035"/>
                </a:lnTo>
                <a:lnTo>
                  <a:pt x="548048" y="627035"/>
                </a:lnTo>
                <a:lnTo>
                  <a:pt x="548048" y="575039"/>
                </a:lnTo>
                <a:close/>
                <a:moveTo>
                  <a:pt x="743206" y="0"/>
                </a:moveTo>
                <a:cubicBezTo>
                  <a:pt x="1153667" y="0"/>
                  <a:pt x="1486412" y="318443"/>
                  <a:pt x="1486412" y="711263"/>
                </a:cubicBezTo>
                <a:cubicBezTo>
                  <a:pt x="1486412" y="1104083"/>
                  <a:pt x="1153667" y="1422526"/>
                  <a:pt x="743206" y="1422526"/>
                </a:cubicBezTo>
                <a:cubicBezTo>
                  <a:pt x="332745" y="1422526"/>
                  <a:pt x="0" y="1104083"/>
                  <a:pt x="0" y="711263"/>
                </a:cubicBezTo>
                <a:cubicBezTo>
                  <a:pt x="0" y="318443"/>
                  <a:pt x="332745" y="0"/>
                  <a:pt x="743206" y="0"/>
                </a:cubicBezTo>
                <a:close/>
              </a:path>
            </a:pathLst>
          </a:custGeom>
          <a:ln w="22225" cap="rnd">
            <a:solidFill>
              <a:schemeClr val="bg1"/>
            </a:solidFill>
            <a:prstDash val="solid"/>
          </a:ln>
          <a:effectLst>
            <a:outerShdw blurRad="127000" sx="1000" sy="1000" algn="bl" rotWithShape="0">
              <a:srgbClr val="000000"/>
            </a:outerShdw>
          </a:effectLst>
        </p:spPr>
      </p:pic>
      <p:pic>
        <p:nvPicPr>
          <p:cNvPr id="46" name="Picture 45">
            <a:extLst>
              <a:ext uri="{FF2B5EF4-FFF2-40B4-BE49-F238E27FC236}">
                <a16:creationId xmlns:a16="http://schemas.microsoft.com/office/drawing/2014/main" id="{B01C9A89-34A5-E411-E66F-C0E825C5D5EC}"/>
              </a:ext>
            </a:extLst>
          </p:cNvPr>
          <p:cNvPicPr>
            <a:picLocks noChangeAspect="1"/>
          </p:cNvPicPr>
          <p:nvPr/>
        </p:nvPicPr>
        <p:blipFill>
          <a:blip r:embed="rId5" cstate="email">
            <a:alphaModFix amt="85000"/>
            <a:duotone>
              <a:prstClr val="black"/>
              <a:srgbClr val="0070C0">
                <a:tint val="45000"/>
                <a:satMod val="400000"/>
              </a:srgbClr>
            </a:duotone>
            <a:extLst>
              <a:ext uri="{28A0092B-C50C-407E-A947-70E740481C1C}">
                <a14:useLocalDpi xmlns:a14="http://schemas.microsoft.com/office/drawing/2010/main"/>
              </a:ext>
            </a:extLst>
          </a:blip>
          <a:srcRect/>
          <a:stretch/>
        </p:blipFill>
        <p:spPr>
          <a:xfrm>
            <a:off x="244924" y="3347619"/>
            <a:ext cx="840232" cy="811464"/>
          </a:xfrm>
          <a:custGeom>
            <a:avLst/>
            <a:gdLst/>
            <a:ahLst/>
            <a:cxnLst/>
            <a:rect l="l" t="t" r="r" b="b"/>
            <a:pathLst>
              <a:path w="1475716" h="1425192">
                <a:moveTo>
                  <a:pt x="523390" y="694660"/>
                </a:moveTo>
                <a:cubicBezTo>
                  <a:pt x="536010" y="694660"/>
                  <a:pt x="546593" y="699478"/>
                  <a:pt x="555139" y="709115"/>
                </a:cubicBezTo>
                <a:cubicBezTo>
                  <a:pt x="563686" y="718751"/>
                  <a:pt x="567960" y="732518"/>
                  <a:pt x="567960" y="750415"/>
                </a:cubicBezTo>
                <a:cubicBezTo>
                  <a:pt x="567960" y="768770"/>
                  <a:pt x="563686" y="782766"/>
                  <a:pt x="555139" y="792403"/>
                </a:cubicBezTo>
                <a:cubicBezTo>
                  <a:pt x="546593" y="802039"/>
                  <a:pt x="536010" y="806858"/>
                  <a:pt x="523390" y="806858"/>
                </a:cubicBezTo>
                <a:cubicBezTo>
                  <a:pt x="510771" y="806858"/>
                  <a:pt x="500159" y="802039"/>
                  <a:pt x="491555" y="792403"/>
                </a:cubicBezTo>
                <a:cubicBezTo>
                  <a:pt x="482951" y="782766"/>
                  <a:pt x="478649" y="768885"/>
                  <a:pt x="478649" y="750759"/>
                </a:cubicBezTo>
                <a:cubicBezTo>
                  <a:pt x="478649" y="732633"/>
                  <a:pt x="482951" y="718751"/>
                  <a:pt x="491555" y="709115"/>
                </a:cubicBezTo>
                <a:cubicBezTo>
                  <a:pt x="500159" y="699478"/>
                  <a:pt x="510771" y="694660"/>
                  <a:pt x="523390" y="694660"/>
                </a:cubicBezTo>
                <a:close/>
                <a:moveTo>
                  <a:pt x="1065343" y="692251"/>
                </a:moveTo>
                <a:cubicBezTo>
                  <a:pt x="1075209" y="692251"/>
                  <a:pt x="1083584" y="695893"/>
                  <a:pt x="1090467" y="703178"/>
                </a:cubicBezTo>
                <a:cubicBezTo>
                  <a:pt x="1097351" y="710463"/>
                  <a:pt x="1100964" y="721103"/>
                  <a:pt x="1101308" y="735099"/>
                </a:cubicBezTo>
                <a:lnTo>
                  <a:pt x="1029034" y="735099"/>
                </a:lnTo>
                <a:cubicBezTo>
                  <a:pt x="1028919" y="721906"/>
                  <a:pt x="1032303" y="711467"/>
                  <a:pt x="1039187" y="703780"/>
                </a:cubicBezTo>
                <a:cubicBezTo>
                  <a:pt x="1046070" y="696094"/>
                  <a:pt x="1054789" y="692251"/>
                  <a:pt x="1065343" y="692251"/>
                </a:cubicBezTo>
                <a:close/>
                <a:moveTo>
                  <a:pt x="1062418" y="655253"/>
                </a:moveTo>
                <a:cubicBezTo>
                  <a:pt x="1038211" y="655253"/>
                  <a:pt x="1018193" y="663828"/>
                  <a:pt x="1002361" y="680979"/>
                </a:cubicBezTo>
                <a:cubicBezTo>
                  <a:pt x="986529" y="698130"/>
                  <a:pt x="978614" y="721849"/>
                  <a:pt x="978614" y="752135"/>
                </a:cubicBezTo>
                <a:cubicBezTo>
                  <a:pt x="978614" y="777489"/>
                  <a:pt x="984636" y="798483"/>
                  <a:pt x="996682" y="815118"/>
                </a:cubicBezTo>
                <a:cubicBezTo>
                  <a:pt x="1011940" y="835882"/>
                  <a:pt x="1035458" y="846265"/>
                  <a:pt x="1067236" y="846265"/>
                </a:cubicBezTo>
                <a:cubicBezTo>
                  <a:pt x="1087312" y="846265"/>
                  <a:pt x="1104033" y="841647"/>
                  <a:pt x="1117398" y="832412"/>
                </a:cubicBezTo>
                <a:cubicBezTo>
                  <a:pt x="1130763" y="823177"/>
                  <a:pt x="1140543" y="809726"/>
                  <a:pt x="1146738" y="792059"/>
                </a:cubicBezTo>
                <a:lnTo>
                  <a:pt x="1098555" y="783971"/>
                </a:lnTo>
                <a:cubicBezTo>
                  <a:pt x="1095916" y="793148"/>
                  <a:pt x="1092016" y="799802"/>
                  <a:pt x="1086854" y="803932"/>
                </a:cubicBezTo>
                <a:cubicBezTo>
                  <a:pt x="1081691" y="808062"/>
                  <a:pt x="1075324" y="810127"/>
                  <a:pt x="1067752" y="810127"/>
                </a:cubicBezTo>
                <a:cubicBezTo>
                  <a:pt x="1056624" y="810127"/>
                  <a:pt x="1047332" y="806141"/>
                  <a:pt x="1039875" y="798168"/>
                </a:cubicBezTo>
                <a:cubicBezTo>
                  <a:pt x="1032418" y="790194"/>
                  <a:pt x="1028518" y="779038"/>
                  <a:pt x="1028173" y="764697"/>
                </a:cubicBezTo>
                <a:lnTo>
                  <a:pt x="1149319" y="764697"/>
                </a:lnTo>
                <a:cubicBezTo>
                  <a:pt x="1150008" y="727642"/>
                  <a:pt x="1142493" y="700138"/>
                  <a:pt x="1126777" y="682184"/>
                </a:cubicBezTo>
                <a:cubicBezTo>
                  <a:pt x="1111060" y="664230"/>
                  <a:pt x="1089607" y="655253"/>
                  <a:pt x="1062418" y="655253"/>
                </a:cubicBezTo>
                <a:close/>
                <a:moveTo>
                  <a:pt x="859295" y="655253"/>
                </a:moveTo>
                <a:cubicBezTo>
                  <a:pt x="833024" y="655253"/>
                  <a:pt x="813636" y="660645"/>
                  <a:pt x="801131" y="671429"/>
                </a:cubicBezTo>
                <a:cubicBezTo>
                  <a:pt x="788627" y="682213"/>
                  <a:pt x="782374" y="695520"/>
                  <a:pt x="782374" y="711352"/>
                </a:cubicBezTo>
                <a:cubicBezTo>
                  <a:pt x="782374" y="728904"/>
                  <a:pt x="789602" y="742614"/>
                  <a:pt x="804057" y="752480"/>
                </a:cubicBezTo>
                <a:cubicBezTo>
                  <a:pt x="814496" y="759592"/>
                  <a:pt x="839219" y="767451"/>
                  <a:pt x="878224" y="776055"/>
                </a:cubicBezTo>
                <a:cubicBezTo>
                  <a:pt x="886599" y="778005"/>
                  <a:pt x="891991" y="780128"/>
                  <a:pt x="894400" y="782422"/>
                </a:cubicBezTo>
                <a:cubicBezTo>
                  <a:pt x="896694" y="784831"/>
                  <a:pt x="897842" y="787871"/>
                  <a:pt x="897842" y="791542"/>
                </a:cubicBezTo>
                <a:cubicBezTo>
                  <a:pt x="897842" y="796934"/>
                  <a:pt x="895719" y="801236"/>
                  <a:pt x="891475" y="804449"/>
                </a:cubicBezTo>
                <a:cubicBezTo>
                  <a:pt x="885165" y="809037"/>
                  <a:pt x="875758" y="811332"/>
                  <a:pt x="863253" y="811332"/>
                </a:cubicBezTo>
                <a:cubicBezTo>
                  <a:pt x="851896" y="811332"/>
                  <a:pt x="843062" y="808894"/>
                  <a:pt x="836752" y="804018"/>
                </a:cubicBezTo>
                <a:cubicBezTo>
                  <a:pt x="830443" y="799143"/>
                  <a:pt x="826255" y="792001"/>
                  <a:pt x="824190" y="782594"/>
                </a:cubicBezTo>
                <a:lnTo>
                  <a:pt x="775663" y="789994"/>
                </a:lnTo>
                <a:cubicBezTo>
                  <a:pt x="780137" y="807317"/>
                  <a:pt x="789630" y="821026"/>
                  <a:pt x="804143" y="831121"/>
                </a:cubicBezTo>
                <a:cubicBezTo>
                  <a:pt x="818655" y="841217"/>
                  <a:pt x="838358" y="846265"/>
                  <a:pt x="863253" y="846265"/>
                </a:cubicBezTo>
                <a:cubicBezTo>
                  <a:pt x="890672" y="846265"/>
                  <a:pt x="911379" y="840242"/>
                  <a:pt x="925375" y="828196"/>
                </a:cubicBezTo>
                <a:cubicBezTo>
                  <a:pt x="939371" y="816150"/>
                  <a:pt x="946369" y="801753"/>
                  <a:pt x="946369" y="785003"/>
                </a:cubicBezTo>
                <a:cubicBezTo>
                  <a:pt x="946369" y="769631"/>
                  <a:pt x="941321" y="757642"/>
                  <a:pt x="931226" y="749038"/>
                </a:cubicBezTo>
                <a:cubicBezTo>
                  <a:pt x="921015" y="740549"/>
                  <a:pt x="903033" y="733378"/>
                  <a:pt x="877278" y="727528"/>
                </a:cubicBezTo>
                <a:cubicBezTo>
                  <a:pt x="851523" y="721677"/>
                  <a:pt x="836466" y="717145"/>
                  <a:pt x="832106" y="713933"/>
                </a:cubicBezTo>
                <a:cubicBezTo>
                  <a:pt x="828894" y="711524"/>
                  <a:pt x="827288" y="708599"/>
                  <a:pt x="827288" y="705157"/>
                </a:cubicBezTo>
                <a:cubicBezTo>
                  <a:pt x="827288" y="701142"/>
                  <a:pt x="829123" y="697872"/>
                  <a:pt x="832794" y="695348"/>
                </a:cubicBezTo>
                <a:cubicBezTo>
                  <a:pt x="838301" y="691792"/>
                  <a:pt x="847422" y="690014"/>
                  <a:pt x="860156" y="690014"/>
                </a:cubicBezTo>
                <a:cubicBezTo>
                  <a:pt x="870251" y="690014"/>
                  <a:pt x="878023" y="691907"/>
                  <a:pt x="883473" y="695692"/>
                </a:cubicBezTo>
                <a:cubicBezTo>
                  <a:pt x="888922" y="699478"/>
                  <a:pt x="892622" y="704928"/>
                  <a:pt x="894572" y="712040"/>
                </a:cubicBezTo>
                <a:lnTo>
                  <a:pt x="940174" y="703608"/>
                </a:lnTo>
                <a:cubicBezTo>
                  <a:pt x="935585" y="687662"/>
                  <a:pt x="927210" y="675616"/>
                  <a:pt x="915050" y="667471"/>
                </a:cubicBezTo>
                <a:cubicBezTo>
                  <a:pt x="902889" y="659326"/>
                  <a:pt x="884304" y="655253"/>
                  <a:pt x="859295" y="655253"/>
                </a:cubicBezTo>
                <a:close/>
                <a:moveTo>
                  <a:pt x="743842" y="655253"/>
                </a:moveTo>
                <a:cubicBezTo>
                  <a:pt x="736041" y="655253"/>
                  <a:pt x="729071" y="657203"/>
                  <a:pt x="722934" y="661104"/>
                </a:cubicBezTo>
                <a:cubicBezTo>
                  <a:pt x="716796" y="665004"/>
                  <a:pt x="709884" y="673092"/>
                  <a:pt x="702198" y="685367"/>
                </a:cubicBezTo>
                <a:lnTo>
                  <a:pt x="702198" y="659383"/>
                </a:lnTo>
                <a:lnTo>
                  <a:pt x="657284" y="659383"/>
                </a:lnTo>
                <a:lnTo>
                  <a:pt x="657284" y="842135"/>
                </a:lnTo>
                <a:lnTo>
                  <a:pt x="705639" y="842135"/>
                </a:lnTo>
                <a:lnTo>
                  <a:pt x="705639" y="785692"/>
                </a:lnTo>
                <a:cubicBezTo>
                  <a:pt x="705639" y="754602"/>
                  <a:pt x="706987" y="734182"/>
                  <a:pt x="709683" y="724430"/>
                </a:cubicBezTo>
                <a:cubicBezTo>
                  <a:pt x="712379" y="714679"/>
                  <a:pt x="716079" y="707939"/>
                  <a:pt x="720783" y="704210"/>
                </a:cubicBezTo>
                <a:cubicBezTo>
                  <a:pt x="725486" y="700482"/>
                  <a:pt x="731222" y="698618"/>
                  <a:pt x="737991" y="698618"/>
                </a:cubicBezTo>
                <a:cubicBezTo>
                  <a:pt x="744989" y="698618"/>
                  <a:pt x="752561" y="701256"/>
                  <a:pt x="760706" y="706534"/>
                </a:cubicBezTo>
                <a:lnTo>
                  <a:pt x="775677" y="664373"/>
                </a:lnTo>
                <a:cubicBezTo>
                  <a:pt x="765467" y="658293"/>
                  <a:pt x="754855" y="655253"/>
                  <a:pt x="743842" y="655253"/>
                </a:cubicBezTo>
                <a:close/>
                <a:moveTo>
                  <a:pt x="523218" y="655253"/>
                </a:moveTo>
                <a:cubicBezTo>
                  <a:pt x="505322" y="655253"/>
                  <a:pt x="489117" y="659211"/>
                  <a:pt x="474605" y="667127"/>
                </a:cubicBezTo>
                <a:cubicBezTo>
                  <a:pt x="460092" y="675043"/>
                  <a:pt x="448878" y="686515"/>
                  <a:pt x="440963" y="701543"/>
                </a:cubicBezTo>
                <a:cubicBezTo>
                  <a:pt x="433047" y="716572"/>
                  <a:pt x="429089" y="732117"/>
                  <a:pt x="429089" y="748178"/>
                </a:cubicBezTo>
                <a:cubicBezTo>
                  <a:pt x="429089" y="769172"/>
                  <a:pt x="433047" y="786982"/>
                  <a:pt x="440963" y="801609"/>
                </a:cubicBezTo>
                <a:cubicBezTo>
                  <a:pt x="448878" y="816236"/>
                  <a:pt x="460437" y="827336"/>
                  <a:pt x="475637" y="834907"/>
                </a:cubicBezTo>
                <a:cubicBezTo>
                  <a:pt x="490838" y="842479"/>
                  <a:pt x="506813" y="846265"/>
                  <a:pt x="523562" y="846265"/>
                </a:cubicBezTo>
                <a:cubicBezTo>
                  <a:pt x="550637" y="846265"/>
                  <a:pt x="573093" y="837173"/>
                  <a:pt x="590933" y="818990"/>
                </a:cubicBezTo>
                <a:cubicBezTo>
                  <a:pt x="608772" y="800806"/>
                  <a:pt x="617691" y="777891"/>
                  <a:pt x="617691" y="750243"/>
                </a:cubicBezTo>
                <a:cubicBezTo>
                  <a:pt x="617691" y="722824"/>
                  <a:pt x="608858" y="700138"/>
                  <a:pt x="591191" y="682184"/>
                </a:cubicBezTo>
                <a:cubicBezTo>
                  <a:pt x="573524" y="664230"/>
                  <a:pt x="550866" y="655253"/>
                  <a:pt x="523218" y="655253"/>
                </a:cubicBezTo>
                <a:close/>
                <a:moveTo>
                  <a:pt x="234208" y="632538"/>
                </a:moveTo>
                <a:lnTo>
                  <a:pt x="257095" y="632538"/>
                </a:lnTo>
                <a:cubicBezTo>
                  <a:pt x="277859" y="632538"/>
                  <a:pt x="291798" y="633341"/>
                  <a:pt x="298911" y="634947"/>
                </a:cubicBezTo>
                <a:cubicBezTo>
                  <a:pt x="308433" y="637012"/>
                  <a:pt x="316291" y="640970"/>
                  <a:pt x="322486" y="646821"/>
                </a:cubicBezTo>
                <a:cubicBezTo>
                  <a:pt x="328681" y="652672"/>
                  <a:pt x="333499" y="660817"/>
                  <a:pt x="336941" y="671257"/>
                </a:cubicBezTo>
                <a:cubicBezTo>
                  <a:pt x="340383" y="681696"/>
                  <a:pt x="342104" y="696668"/>
                  <a:pt x="342104" y="716170"/>
                </a:cubicBezTo>
                <a:cubicBezTo>
                  <a:pt x="342104" y="735673"/>
                  <a:pt x="340383" y="751074"/>
                  <a:pt x="336941" y="762374"/>
                </a:cubicBezTo>
                <a:cubicBezTo>
                  <a:pt x="333499" y="773674"/>
                  <a:pt x="329054" y="781791"/>
                  <a:pt x="323605" y="786724"/>
                </a:cubicBezTo>
                <a:cubicBezTo>
                  <a:pt x="318155" y="791657"/>
                  <a:pt x="311301" y="795156"/>
                  <a:pt x="303041" y="797221"/>
                </a:cubicBezTo>
                <a:cubicBezTo>
                  <a:pt x="296731" y="798827"/>
                  <a:pt x="286464" y="799630"/>
                  <a:pt x="272238" y="799630"/>
                </a:cubicBezTo>
                <a:lnTo>
                  <a:pt x="234208" y="799630"/>
                </a:lnTo>
                <a:close/>
                <a:moveTo>
                  <a:pt x="1243514" y="594852"/>
                </a:moveTo>
                <a:lnTo>
                  <a:pt x="1194986" y="623074"/>
                </a:lnTo>
                <a:lnTo>
                  <a:pt x="1194986" y="659383"/>
                </a:lnTo>
                <a:lnTo>
                  <a:pt x="1172788" y="659383"/>
                </a:lnTo>
                <a:lnTo>
                  <a:pt x="1172788" y="697929"/>
                </a:lnTo>
                <a:lnTo>
                  <a:pt x="1194986" y="697929"/>
                </a:lnTo>
                <a:lnTo>
                  <a:pt x="1194986" y="777604"/>
                </a:lnTo>
                <a:cubicBezTo>
                  <a:pt x="1194986" y="794697"/>
                  <a:pt x="1195503" y="806055"/>
                  <a:pt x="1196535" y="811676"/>
                </a:cubicBezTo>
                <a:cubicBezTo>
                  <a:pt x="1197797" y="819592"/>
                  <a:pt x="1200063" y="825873"/>
                  <a:pt x="1203332" y="830519"/>
                </a:cubicBezTo>
                <a:cubicBezTo>
                  <a:pt x="1206602" y="835165"/>
                  <a:pt x="1211736" y="838951"/>
                  <a:pt x="1218734" y="841877"/>
                </a:cubicBezTo>
                <a:cubicBezTo>
                  <a:pt x="1225732" y="844802"/>
                  <a:pt x="1233590" y="846265"/>
                  <a:pt x="1242309" y="846265"/>
                </a:cubicBezTo>
                <a:cubicBezTo>
                  <a:pt x="1256535" y="846265"/>
                  <a:pt x="1269269" y="843855"/>
                  <a:pt x="1280511" y="839037"/>
                </a:cubicBezTo>
                <a:lnTo>
                  <a:pt x="1276381" y="801523"/>
                </a:lnTo>
                <a:cubicBezTo>
                  <a:pt x="1267892" y="804621"/>
                  <a:pt x="1261410" y="806169"/>
                  <a:pt x="1256936" y="806169"/>
                </a:cubicBezTo>
                <a:cubicBezTo>
                  <a:pt x="1253724" y="806169"/>
                  <a:pt x="1250999" y="805366"/>
                  <a:pt x="1248762" y="803760"/>
                </a:cubicBezTo>
                <a:cubicBezTo>
                  <a:pt x="1246525" y="802154"/>
                  <a:pt x="1245091" y="800118"/>
                  <a:pt x="1244460" y="797651"/>
                </a:cubicBezTo>
                <a:cubicBezTo>
                  <a:pt x="1243829" y="795185"/>
                  <a:pt x="1243514" y="786495"/>
                  <a:pt x="1243514" y="771581"/>
                </a:cubicBezTo>
                <a:lnTo>
                  <a:pt x="1243514" y="697929"/>
                </a:lnTo>
                <a:lnTo>
                  <a:pt x="1276554" y="697929"/>
                </a:lnTo>
                <a:lnTo>
                  <a:pt x="1276554" y="659383"/>
                </a:lnTo>
                <a:lnTo>
                  <a:pt x="1243514" y="659383"/>
                </a:lnTo>
                <a:close/>
                <a:moveTo>
                  <a:pt x="183271" y="589862"/>
                </a:moveTo>
                <a:lnTo>
                  <a:pt x="183271" y="842135"/>
                </a:lnTo>
                <a:lnTo>
                  <a:pt x="279121" y="842135"/>
                </a:lnTo>
                <a:cubicBezTo>
                  <a:pt x="297936" y="842135"/>
                  <a:pt x="312964" y="840356"/>
                  <a:pt x="324207" y="836800"/>
                </a:cubicBezTo>
                <a:cubicBezTo>
                  <a:pt x="339236" y="831982"/>
                  <a:pt x="351167" y="825271"/>
                  <a:pt x="360000" y="816666"/>
                </a:cubicBezTo>
                <a:cubicBezTo>
                  <a:pt x="371702" y="805309"/>
                  <a:pt x="380707" y="790453"/>
                  <a:pt x="387017" y="772097"/>
                </a:cubicBezTo>
                <a:cubicBezTo>
                  <a:pt x="392180" y="757069"/>
                  <a:pt x="394761" y="739172"/>
                  <a:pt x="394761" y="718407"/>
                </a:cubicBezTo>
                <a:cubicBezTo>
                  <a:pt x="394761" y="694775"/>
                  <a:pt x="392007" y="674899"/>
                  <a:pt x="386501" y="658781"/>
                </a:cubicBezTo>
                <a:cubicBezTo>
                  <a:pt x="380994" y="642662"/>
                  <a:pt x="372964" y="629039"/>
                  <a:pt x="362409" y="617911"/>
                </a:cubicBezTo>
                <a:cubicBezTo>
                  <a:pt x="351855" y="606783"/>
                  <a:pt x="339178" y="599039"/>
                  <a:pt x="324379" y="594680"/>
                </a:cubicBezTo>
                <a:cubicBezTo>
                  <a:pt x="313366" y="591468"/>
                  <a:pt x="297362" y="589862"/>
                  <a:pt x="276368" y="589862"/>
                </a:cubicBezTo>
                <a:close/>
                <a:moveTo>
                  <a:pt x="737858" y="0"/>
                </a:moveTo>
                <a:cubicBezTo>
                  <a:pt x="1145366" y="0"/>
                  <a:pt x="1475716" y="319040"/>
                  <a:pt x="1475716" y="712596"/>
                </a:cubicBezTo>
                <a:cubicBezTo>
                  <a:pt x="1475716" y="1106152"/>
                  <a:pt x="1145366" y="1425192"/>
                  <a:pt x="737858" y="1425192"/>
                </a:cubicBezTo>
                <a:cubicBezTo>
                  <a:pt x="330350" y="1425192"/>
                  <a:pt x="0" y="1106152"/>
                  <a:pt x="0" y="712596"/>
                </a:cubicBezTo>
                <a:cubicBezTo>
                  <a:pt x="0" y="319040"/>
                  <a:pt x="330350" y="0"/>
                  <a:pt x="737858" y="0"/>
                </a:cubicBezTo>
                <a:close/>
              </a:path>
            </a:pathLst>
          </a:custGeom>
          <a:ln w="22225" cap="rnd">
            <a:solidFill>
              <a:schemeClr val="bg1"/>
            </a:solidFill>
            <a:prstDash val="solid"/>
          </a:ln>
          <a:effectLst>
            <a:outerShdw sx="1000" sy="1000" algn="bl" rotWithShape="0">
              <a:srgbClr val="000000"/>
            </a:outerShdw>
          </a:effectLst>
        </p:spPr>
      </p:pic>
      <p:pic>
        <p:nvPicPr>
          <p:cNvPr id="47" name="Picture 46">
            <a:extLst>
              <a:ext uri="{FF2B5EF4-FFF2-40B4-BE49-F238E27FC236}">
                <a16:creationId xmlns:a16="http://schemas.microsoft.com/office/drawing/2014/main" id="{2175999F-82F5-7C7E-8091-210069432EF9}"/>
              </a:ext>
            </a:extLst>
          </p:cNvPr>
          <p:cNvPicPr>
            <a:picLocks noChangeAspect="1" noChangeArrowheads="1"/>
          </p:cNvPicPr>
          <p:nvPr/>
        </p:nvPicPr>
        <p:blipFill>
          <a:blip r:embed="rId6" cstate="email">
            <a:duotone>
              <a:prstClr val="black"/>
              <a:schemeClr val="accent6">
                <a:lumMod val="75000"/>
                <a:tint val="45000"/>
                <a:satMod val="400000"/>
              </a:schemeClr>
            </a:duotone>
            <a:extLst>
              <a:ext uri="{28A0092B-C50C-407E-A947-70E740481C1C}">
                <a14:useLocalDpi xmlns:a14="http://schemas.microsoft.com/office/drawing/2010/main"/>
              </a:ext>
            </a:extLst>
          </a:blip>
          <a:srcRect/>
          <a:stretch/>
        </p:blipFill>
        <p:spPr bwMode="auto">
          <a:xfrm>
            <a:off x="234131" y="5124944"/>
            <a:ext cx="853870" cy="809946"/>
          </a:xfrm>
          <a:custGeom>
            <a:avLst/>
            <a:gdLst/>
            <a:ahLst/>
            <a:cxnLst/>
            <a:rect l="l" t="t" r="r" b="b"/>
            <a:pathLst>
              <a:path w="1587684" h="1470190">
                <a:moveTo>
                  <a:pt x="1186786" y="717625"/>
                </a:moveTo>
                <a:cubicBezTo>
                  <a:pt x="1198252" y="717625"/>
                  <a:pt x="1207985" y="721858"/>
                  <a:pt x="1215984" y="730325"/>
                </a:cubicBezTo>
                <a:cubicBezTo>
                  <a:pt x="1223984" y="738791"/>
                  <a:pt x="1228183" y="751157"/>
                  <a:pt x="1228583" y="767422"/>
                </a:cubicBezTo>
                <a:lnTo>
                  <a:pt x="1144588" y="767422"/>
                </a:lnTo>
                <a:cubicBezTo>
                  <a:pt x="1144455" y="752090"/>
                  <a:pt x="1148388" y="739957"/>
                  <a:pt x="1156388" y="731025"/>
                </a:cubicBezTo>
                <a:cubicBezTo>
                  <a:pt x="1164387" y="722092"/>
                  <a:pt x="1174520" y="717625"/>
                  <a:pt x="1186786" y="717625"/>
                </a:cubicBezTo>
                <a:close/>
                <a:moveTo>
                  <a:pt x="1307192" y="679428"/>
                </a:moveTo>
                <a:lnTo>
                  <a:pt x="1380588" y="782421"/>
                </a:lnTo>
                <a:lnTo>
                  <a:pt x="1303993" y="891815"/>
                </a:lnTo>
                <a:lnTo>
                  <a:pt x="1369789" y="891815"/>
                </a:lnTo>
                <a:lnTo>
                  <a:pt x="1413386" y="826019"/>
                </a:lnTo>
                <a:lnTo>
                  <a:pt x="1456583" y="891815"/>
                </a:lnTo>
                <a:lnTo>
                  <a:pt x="1525579" y="891815"/>
                </a:lnTo>
                <a:lnTo>
                  <a:pt x="1446984" y="780022"/>
                </a:lnTo>
                <a:lnTo>
                  <a:pt x="1518980" y="679428"/>
                </a:lnTo>
                <a:lnTo>
                  <a:pt x="1452984" y="679428"/>
                </a:lnTo>
                <a:lnTo>
                  <a:pt x="1413386" y="737824"/>
                </a:lnTo>
                <a:lnTo>
                  <a:pt x="1375788" y="679428"/>
                </a:lnTo>
                <a:close/>
                <a:moveTo>
                  <a:pt x="396341" y="679428"/>
                </a:moveTo>
                <a:lnTo>
                  <a:pt x="396341" y="813820"/>
                </a:lnTo>
                <a:cubicBezTo>
                  <a:pt x="396341" y="833818"/>
                  <a:pt x="398874" y="849484"/>
                  <a:pt x="403940" y="860817"/>
                </a:cubicBezTo>
                <a:cubicBezTo>
                  <a:pt x="409007" y="872149"/>
                  <a:pt x="417206" y="880949"/>
                  <a:pt x="428539" y="887215"/>
                </a:cubicBezTo>
                <a:cubicBezTo>
                  <a:pt x="439872" y="893481"/>
                  <a:pt x="452671" y="896614"/>
                  <a:pt x="466937" y="896614"/>
                </a:cubicBezTo>
                <a:cubicBezTo>
                  <a:pt x="480936" y="896614"/>
                  <a:pt x="494235" y="893348"/>
                  <a:pt x="506834" y="886815"/>
                </a:cubicBezTo>
                <a:cubicBezTo>
                  <a:pt x="519433" y="880282"/>
                  <a:pt x="529599" y="871349"/>
                  <a:pt x="537332" y="860017"/>
                </a:cubicBezTo>
                <a:lnTo>
                  <a:pt x="537332" y="891815"/>
                </a:lnTo>
                <a:lnTo>
                  <a:pt x="589529" y="891815"/>
                </a:lnTo>
                <a:lnTo>
                  <a:pt x="589529" y="679428"/>
                </a:lnTo>
                <a:lnTo>
                  <a:pt x="533333" y="679428"/>
                </a:lnTo>
                <a:lnTo>
                  <a:pt x="533333" y="769022"/>
                </a:lnTo>
                <a:cubicBezTo>
                  <a:pt x="533333" y="799420"/>
                  <a:pt x="531933" y="818519"/>
                  <a:pt x="529133" y="826319"/>
                </a:cubicBezTo>
                <a:cubicBezTo>
                  <a:pt x="526333" y="834118"/>
                  <a:pt x="521133" y="840651"/>
                  <a:pt x="513534" y="845918"/>
                </a:cubicBezTo>
                <a:cubicBezTo>
                  <a:pt x="505934" y="851184"/>
                  <a:pt x="497335" y="853817"/>
                  <a:pt x="487735" y="853817"/>
                </a:cubicBezTo>
                <a:cubicBezTo>
                  <a:pt x="479336" y="853817"/>
                  <a:pt x="472403" y="851851"/>
                  <a:pt x="466937" y="847917"/>
                </a:cubicBezTo>
                <a:cubicBezTo>
                  <a:pt x="461470" y="843984"/>
                  <a:pt x="457704" y="838651"/>
                  <a:pt x="455637" y="831918"/>
                </a:cubicBezTo>
                <a:cubicBezTo>
                  <a:pt x="453571" y="825185"/>
                  <a:pt x="452537" y="806887"/>
                  <a:pt x="452537" y="777022"/>
                </a:cubicBezTo>
                <a:lnTo>
                  <a:pt x="452537" y="679428"/>
                </a:lnTo>
                <a:close/>
                <a:moveTo>
                  <a:pt x="1183386" y="674628"/>
                </a:moveTo>
                <a:cubicBezTo>
                  <a:pt x="1155254" y="674628"/>
                  <a:pt x="1131989" y="684594"/>
                  <a:pt x="1113590" y="704526"/>
                </a:cubicBezTo>
                <a:cubicBezTo>
                  <a:pt x="1095191" y="724458"/>
                  <a:pt x="1085992" y="752023"/>
                  <a:pt x="1085992" y="787221"/>
                </a:cubicBezTo>
                <a:cubicBezTo>
                  <a:pt x="1085992" y="816686"/>
                  <a:pt x="1092992" y="841084"/>
                  <a:pt x="1106991" y="860417"/>
                </a:cubicBezTo>
                <a:cubicBezTo>
                  <a:pt x="1124723" y="884549"/>
                  <a:pt x="1152055" y="896614"/>
                  <a:pt x="1188986" y="896614"/>
                </a:cubicBezTo>
                <a:cubicBezTo>
                  <a:pt x="1212318" y="896614"/>
                  <a:pt x="1231750" y="891248"/>
                  <a:pt x="1247282" y="880515"/>
                </a:cubicBezTo>
                <a:cubicBezTo>
                  <a:pt x="1262814" y="869783"/>
                  <a:pt x="1274180" y="854150"/>
                  <a:pt x="1281380" y="833618"/>
                </a:cubicBezTo>
                <a:lnTo>
                  <a:pt x="1225383" y="824219"/>
                </a:lnTo>
                <a:cubicBezTo>
                  <a:pt x="1222317" y="834885"/>
                  <a:pt x="1217784" y="842618"/>
                  <a:pt x="1211784" y="847417"/>
                </a:cubicBezTo>
                <a:cubicBezTo>
                  <a:pt x="1205785" y="852217"/>
                  <a:pt x="1198385" y="854617"/>
                  <a:pt x="1189586" y="854617"/>
                </a:cubicBezTo>
                <a:cubicBezTo>
                  <a:pt x="1176653" y="854617"/>
                  <a:pt x="1165854" y="849984"/>
                  <a:pt x="1157188" y="840718"/>
                </a:cubicBezTo>
                <a:cubicBezTo>
                  <a:pt x="1148521" y="831452"/>
                  <a:pt x="1143988" y="818486"/>
                  <a:pt x="1143588" y="801820"/>
                </a:cubicBezTo>
                <a:lnTo>
                  <a:pt x="1284380" y="801820"/>
                </a:lnTo>
                <a:cubicBezTo>
                  <a:pt x="1285180" y="758756"/>
                  <a:pt x="1276447" y="726792"/>
                  <a:pt x="1258181" y="705926"/>
                </a:cubicBezTo>
                <a:cubicBezTo>
                  <a:pt x="1239916" y="685061"/>
                  <a:pt x="1214984" y="674628"/>
                  <a:pt x="1183386" y="674628"/>
                </a:cubicBezTo>
                <a:close/>
                <a:moveTo>
                  <a:pt x="951186" y="674628"/>
                </a:moveTo>
                <a:cubicBezTo>
                  <a:pt x="920655" y="674628"/>
                  <a:pt x="898123" y="680894"/>
                  <a:pt x="883590" y="693427"/>
                </a:cubicBezTo>
                <a:cubicBezTo>
                  <a:pt x="869058" y="705959"/>
                  <a:pt x="861792" y="721425"/>
                  <a:pt x="861792" y="739824"/>
                </a:cubicBezTo>
                <a:cubicBezTo>
                  <a:pt x="861792" y="760223"/>
                  <a:pt x="870191" y="776155"/>
                  <a:pt x="886990" y="787621"/>
                </a:cubicBezTo>
                <a:cubicBezTo>
                  <a:pt x="899123" y="795887"/>
                  <a:pt x="927854" y="805020"/>
                  <a:pt x="973185" y="815019"/>
                </a:cubicBezTo>
                <a:cubicBezTo>
                  <a:pt x="982918" y="817286"/>
                  <a:pt x="989184" y="819752"/>
                  <a:pt x="991984" y="822419"/>
                </a:cubicBezTo>
                <a:cubicBezTo>
                  <a:pt x="994650" y="825219"/>
                  <a:pt x="995983" y="828752"/>
                  <a:pt x="995983" y="833018"/>
                </a:cubicBezTo>
                <a:cubicBezTo>
                  <a:pt x="995983" y="839285"/>
                  <a:pt x="993517" y="844284"/>
                  <a:pt x="988584" y="848017"/>
                </a:cubicBezTo>
                <a:cubicBezTo>
                  <a:pt x="981251" y="853350"/>
                  <a:pt x="970318" y="856017"/>
                  <a:pt x="955786" y="856017"/>
                </a:cubicBezTo>
                <a:cubicBezTo>
                  <a:pt x="942587" y="856017"/>
                  <a:pt x="932321" y="853184"/>
                  <a:pt x="924988" y="847517"/>
                </a:cubicBezTo>
                <a:cubicBezTo>
                  <a:pt x="917655" y="841851"/>
                  <a:pt x="912788" y="833552"/>
                  <a:pt x="910389" y="822619"/>
                </a:cubicBezTo>
                <a:lnTo>
                  <a:pt x="853992" y="831218"/>
                </a:lnTo>
                <a:cubicBezTo>
                  <a:pt x="859192" y="851351"/>
                  <a:pt x="870224" y="867283"/>
                  <a:pt x="887090" y="879016"/>
                </a:cubicBezTo>
                <a:cubicBezTo>
                  <a:pt x="903956" y="890748"/>
                  <a:pt x="926854" y="896614"/>
                  <a:pt x="955786" y="896614"/>
                </a:cubicBezTo>
                <a:cubicBezTo>
                  <a:pt x="987651" y="896614"/>
                  <a:pt x="1011716" y="889615"/>
                  <a:pt x="1027981" y="875616"/>
                </a:cubicBezTo>
                <a:cubicBezTo>
                  <a:pt x="1044247" y="861617"/>
                  <a:pt x="1052380" y="844884"/>
                  <a:pt x="1052380" y="825419"/>
                </a:cubicBezTo>
                <a:cubicBezTo>
                  <a:pt x="1052380" y="807553"/>
                  <a:pt x="1046514" y="793621"/>
                  <a:pt x="1034781" y="783621"/>
                </a:cubicBezTo>
                <a:cubicBezTo>
                  <a:pt x="1022915" y="773755"/>
                  <a:pt x="1002016" y="765422"/>
                  <a:pt x="972085" y="758623"/>
                </a:cubicBezTo>
                <a:cubicBezTo>
                  <a:pt x="942153" y="751823"/>
                  <a:pt x="924654" y="746557"/>
                  <a:pt x="919588" y="742824"/>
                </a:cubicBezTo>
                <a:cubicBezTo>
                  <a:pt x="915855" y="740024"/>
                  <a:pt x="913988" y="736624"/>
                  <a:pt x="913988" y="732624"/>
                </a:cubicBezTo>
                <a:cubicBezTo>
                  <a:pt x="913988" y="727958"/>
                  <a:pt x="916122" y="724158"/>
                  <a:pt x="920388" y="721225"/>
                </a:cubicBezTo>
                <a:cubicBezTo>
                  <a:pt x="926788" y="717092"/>
                  <a:pt x="937387" y="715026"/>
                  <a:pt x="952186" y="715026"/>
                </a:cubicBezTo>
                <a:cubicBezTo>
                  <a:pt x="963919" y="715026"/>
                  <a:pt x="972951" y="717225"/>
                  <a:pt x="979284" y="721625"/>
                </a:cubicBezTo>
                <a:cubicBezTo>
                  <a:pt x="985617" y="726025"/>
                  <a:pt x="989917" y="732358"/>
                  <a:pt x="992184" y="740624"/>
                </a:cubicBezTo>
                <a:lnTo>
                  <a:pt x="1045180" y="730825"/>
                </a:lnTo>
                <a:cubicBezTo>
                  <a:pt x="1039847" y="712292"/>
                  <a:pt x="1030115" y="698293"/>
                  <a:pt x="1015982" y="688827"/>
                </a:cubicBezTo>
                <a:cubicBezTo>
                  <a:pt x="1001850" y="679361"/>
                  <a:pt x="980251" y="674628"/>
                  <a:pt x="951186" y="674628"/>
                </a:cubicBezTo>
                <a:close/>
                <a:moveTo>
                  <a:pt x="722586" y="674628"/>
                </a:moveTo>
                <a:cubicBezTo>
                  <a:pt x="692055" y="674628"/>
                  <a:pt x="669523" y="680894"/>
                  <a:pt x="654990" y="693427"/>
                </a:cubicBezTo>
                <a:cubicBezTo>
                  <a:pt x="640458" y="705959"/>
                  <a:pt x="633192" y="721425"/>
                  <a:pt x="633192" y="739824"/>
                </a:cubicBezTo>
                <a:cubicBezTo>
                  <a:pt x="633192" y="760223"/>
                  <a:pt x="641591" y="776155"/>
                  <a:pt x="658390" y="787621"/>
                </a:cubicBezTo>
                <a:cubicBezTo>
                  <a:pt x="670523" y="795887"/>
                  <a:pt x="699254" y="805020"/>
                  <a:pt x="744585" y="815019"/>
                </a:cubicBezTo>
                <a:cubicBezTo>
                  <a:pt x="754318" y="817286"/>
                  <a:pt x="760584" y="819752"/>
                  <a:pt x="763384" y="822419"/>
                </a:cubicBezTo>
                <a:cubicBezTo>
                  <a:pt x="766050" y="825219"/>
                  <a:pt x="767383" y="828752"/>
                  <a:pt x="767383" y="833018"/>
                </a:cubicBezTo>
                <a:cubicBezTo>
                  <a:pt x="767383" y="839285"/>
                  <a:pt x="764917" y="844284"/>
                  <a:pt x="759984" y="848017"/>
                </a:cubicBezTo>
                <a:cubicBezTo>
                  <a:pt x="752651" y="853350"/>
                  <a:pt x="741718" y="856017"/>
                  <a:pt x="727186" y="856017"/>
                </a:cubicBezTo>
                <a:cubicBezTo>
                  <a:pt x="713987" y="856017"/>
                  <a:pt x="703721" y="853184"/>
                  <a:pt x="696388" y="847517"/>
                </a:cubicBezTo>
                <a:cubicBezTo>
                  <a:pt x="689055" y="841851"/>
                  <a:pt x="684188" y="833552"/>
                  <a:pt x="681789" y="822619"/>
                </a:cubicBezTo>
                <a:lnTo>
                  <a:pt x="625392" y="831218"/>
                </a:lnTo>
                <a:cubicBezTo>
                  <a:pt x="630592" y="851351"/>
                  <a:pt x="641624" y="867283"/>
                  <a:pt x="658490" y="879016"/>
                </a:cubicBezTo>
                <a:cubicBezTo>
                  <a:pt x="675356" y="890748"/>
                  <a:pt x="698254" y="896614"/>
                  <a:pt x="727186" y="896614"/>
                </a:cubicBezTo>
                <a:cubicBezTo>
                  <a:pt x="759051" y="896614"/>
                  <a:pt x="783116" y="889615"/>
                  <a:pt x="799381" y="875616"/>
                </a:cubicBezTo>
                <a:cubicBezTo>
                  <a:pt x="815647" y="861617"/>
                  <a:pt x="823780" y="844884"/>
                  <a:pt x="823780" y="825419"/>
                </a:cubicBezTo>
                <a:cubicBezTo>
                  <a:pt x="823780" y="807553"/>
                  <a:pt x="817914" y="793621"/>
                  <a:pt x="806181" y="783621"/>
                </a:cubicBezTo>
                <a:cubicBezTo>
                  <a:pt x="794315" y="773755"/>
                  <a:pt x="773416" y="765422"/>
                  <a:pt x="743485" y="758623"/>
                </a:cubicBezTo>
                <a:cubicBezTo>
                  <a:pt x="713553" y="751823"/>
                  <a:pt x="696054" y="746557"/>
                  <a:pt x="690988" y="742824"/>
                </a:cubicBezTo>
                <a:cubicBezTo>
                  <a:pt x="687255" y="740024"/>
                  <a:pt x="685388" y="736624"/>
                  <a:pt x="685388" y="732624"/>
                </a:cubicBezTo>
                <a:cubicBezTo>
                  <a:pt x="685388" y="727958"/>
                  <a:pt x="687522" y="724158"/>
                  <a:pt x="691788" y="721225"/>
                </a:cubicBezTo>
                <a:cubicBezTo>
                  <a:pt x="698188" y="717092"/>
                  <a:pt x="708787" y="715026"/>
                  <a:pt x="723586" y="715026"/>
                </a:cubicBezTo>
                <a:cubicBezTo>
                  <a:pt x="735319" y="715026"/>
                  <a:pt x="744351" y="717225"/>
                  <a:pt x="750684" y="721625"/>
                </a:cubicBezTo>
                <a:cubicBezTo>
                  <a:pt x="757017" y="726025"/>
                  <a:pt x="761317" y="732358"/>
                  <a:pt x="763584" y="740624"/>
                </a:cubicBezTo>
                <a:lnTo>
                  <a:pt x="816580" y="730825"/>
                </a:lnTo>
                <a:cubicBezTo>
                  <a:pt x="811247" y="712292"/>
                  <a:pt x="801515" y="698293"/>
                  <a:pt x="787382" y="688827"/>
                </a:cubicBezTo>
                <a:cubicBezTo>
                  <a:pt x="773250" y="679361"/>
                  <a:pt x="751651" y="674628"/>
                  <a:pt x="722586" y="674628"/>
                </a:cubicBezTo>
                <a:close/>
                <a:moveTo>
                  <a:pt x="224310" y="593633"/>
                </a:moveTo>
                <a:cubicBezTo>
                  <a:pt x="201778" y="593633"/>
                  <a:pt x="182545" y="597033"/>
                  <a:pt x="166613" y="603832"/>
                </a:cubicBezTo>
                <a:cubicBezTo>
                  <a:pt x="150681" y="610632"/>
                  <a:pt x="138481" y="620531"/>
                  <a:pt x="130015" y="633531"/>
                </a:cubicBezTo>
                <a:cubicBezTo>
                  <a:pt x="121549" y="646530"/>
                  <a:pt x="117316" y="660496"/>
                  <a:pt x="117316" y="675428"/>
                </a:cubicBezTo>
                <a:cubicBezTo>
                  <a:pt x="117316" y="698627"/>
                  <a:pt x="126316" y="718292"/>
                  <a:pt x="144314" y="734424"/>
                </a:cubicBezTo>
                <a:cubicBezTo>
                  <a:pt x="157114" y="745890"/>
                  <a:pt x="179379" y="755556"/>
                  <a:pt x="211110" y="763423"/>
                </a:cubicBezTo>
                <a:cubicBezTo>
                  <a:pt x="235776" y="769556"/>
                  <a:pt x="251575" y="773822"/>
                  <a:pt x="258507" y="776222"/>
                </a:cubicBezTo>
                <a:cubicBezTo>
                  <a:pt x="268640" y="779822"/>
                  <a:pt x="275740" y="784055"/>
                  <a:pt x="279806" y="788921"/>
                </a:cubicBezTo>
                <a:cubicBezTo>
                  <a:pt x="283873" y="793787"/>
                  <a:pt x="285906" y="799687"/>
                  <a:pt x="285906" y="806620"/>
                </a:cubicBezTo>
                <a:cubicBezTo>
                  <a:pt x="285906" y="817419"/>
                  <a:pt x="281073" y="826852"/>
                  <a:pt x="271407" y="834918"/>
                </a:cubicBezTo>
                <a:cubicBezTo>
                  <a:pt x="261741" y="842984"/>
                  <a:pt x="247375" y="847017"/>
                  <a:pt x="228309" y="847017"/>
                </a:cubicBezTo>
                <a:cubicBezTo>
                  <a:pt x="210310" y="847017"/>
                  <a:pt x="196011" y="842484"/>
                  <a:pt x="185412" y="833418"/>
                </a:cubicBezTo>
                <a:cubicBezTo>
                  <a:pt x="174813" y="824352"/>
                  <a:pt x="167780" y="810153"/>
                  <a:pt x="164313" y="790821"/>
                </a:cubicBezTo>
                <a:lnTo>
                  <a:pt x="106717" y="796421"/>
                </a:lnTo>
                <a:cubicBezTo>
                  <a:pt x="110583" y="829219"/>
                  <a:pt x="122449" y="854184"/>
                  <a:pt x="142315" y="871316"/>
                </a:cubicBezTo>
                <a:cubicBezTo>
                  <a:pt x="162180" y="888448"/>
                  <a:pt x="190645" y="897014"/>
                  <a:pt x="227709" y="897014"/>
                </a:cubicBezTo>
                <a:cubicBezTo>
                  <a:pt x="253174" y="897014"/>
                  <a:pt x="274440" y="893448"/>
                  <a:pt x="291505" y="886315"/>
                </a:cubicBezTo>
                <a:cubicBezTo>
                  <a:pt x="308571" y="879182"/>
                  <a:pt x="321770" y="868283"/>
                  <a:pt x="331103" y="853617"/>
                </a:cubicBezTo>
                <a:cubicBezTo>
                  <a:pt x="340436" y="838951"/>
                  <a:pt x="345102" y="823219"/>
                  <a:pt x="345102" y="806420"/>
                </a:cubicBezTo>
                <a:cubicBezTo>
                  <a:pt x="345102" y="787888"/>
                  <a:pt x="341202" y="772322"/>
                  <a:pt x="333403" y="759723"/>
                </a:cubicBezTo>
                <a:cubicBezTo>
                  <a:pt x="325603" y="747124"/>
                  <a:pt x="314804" y="737191"/>
                  <a:pt x="301005" y="729925"/>
                </a:cubicBezTo>
                <a:cubicBezTo>
                  <a:pt x="287206" y="722658"/>
                  <a:pt x="265907" y="715626"/>
                  <a:pt x="237109" y="708826"/>
                </a:cubicBezTo>
                <a:cubicBezTo>
                  <a:pt x="208311" y="702026"/>
                  <a:pt x="190178" y="695493"/>
                  <a:pt x="182712" y="689227"/>
                </a:cubicBezTo>
                <a:cubicBezTo>
                  <a:pt x="176846" y="684294"/>
                  <a:pt x="173913" y="678361"/>
                  <a:pt x="173913" y="671428"/>
                </a:cubicBezTo>
                <a:cubicBezTo>
                  <a:pt x="173913" y="663829"/>
                  <a:pt x="177046" y="657762"/>
                  <a:pt x="183312" y="653229"/>
                </a:cubicBezTo>
                <a:cubicBezTo>
                  <a:pt x="193045" y="646163"/>
                  <a:pt x="206511" y="642630"/>
                  <a:pt x="223710" y="642630"/>
                </a:cubicBezTo>
                <a:cubicBezTo>
                  <a:pt x="240375" y="642630"/>
                  <a:pt x="252874" y="645930"/>
                  <a:pt x="261207" y="652529"/>
                </a:cubicBezTo>
                <a:cubicBezTo>
                  <a:pt x="269540" y="659129"/>
                  <a:pt x="274973" y="669962"/>
                  <a:pt x="277506" y="685027"/>
                </a:cubicBezTo>
                <a:lnTo>
                  <a:pt x="336703" y="682428"/>
                </a:lnTo>
                <a:cubicBezTo>
                  <a:pt x="335769" y="655496"/>
                  <a:pt x="326003" y="633964"/>
                  <a:pt x="307405" y="617831"/>
                </a:cubicBezTo>
                <a:cubicBezTo>
                  <a:pt x="288806" y="601699"/>
                  <a:pt x="261107" y="593633"/>
                  <a:pt x="224310" y="593633"/>
                </a:cubicBezTo>
                <a:close/>
                <a:moveTo>
                  <a:pt x="793842" y="0"/>
                </a:moveTo>
                <a:cubicBezTo>
                  <a:pt x="1232269" y="0"/>
                  <a:pt x="1587684" y="329113"/>
                  <a:pt x="1587684" y="735095"/>
                </a:cubicBezTo>
                <a:cubicBezTo>
                  <a:pt x="1587684" y="1141077"/>
                  <a:pt x="1232269" y="1470190"/>
                  <a:pt x="793842" y="1470190"/>
                </a:cubicBezTo>
                <a:cubicBezTo>
                  <a:pt x="355415" y="1470190"/>
                  <a:pt x="0" y="1141077"/>
                  <a:pt x="0" y="735095"/>
                </a:cubicBezTo>
                <a:cubicBezTo>
                  <a:pt x="0" y="329113"/>
                  <a:pt x="355415" y="0"/>
                  <a:pt x="793842" y="0"/>
                </a:cubicBezTo>
                <a:close/>
              </a:path>
            </a:pathLst>
          </a:custGeom>
          <a:ln w="22225" cap="rnd">
            <a:solidFill>
              <a:schemeClr val="bg1"/>
            </a:solidFill>
            <a:prstDash val="solid"/>
          </a:ln>
          <a:effectLst>
            <a:outerShdw sx="1000" sy="1000" algn="bl" rotWithShape="0">
              <a:srgbClr val="000000"/>
            </a:outerShdw>
          </a:effectLst>
          <a:extLst>
            <a:ext uri="{909E8E84-426E-40DD-AFC4-6F175D3DCCD1}">
              <a14:hiddenFill xmlns:a14="http://schemas.microsoft.com/office/drawing/2010/main">
                <a:solidFill>
                  <a:srgbClr val="FFFFFF"/>
                </a:solidFill>
              </a14:hiddenFill>
            </a:ext>
          </a:extLst>
        </p:spPr>
      </p:pic>
      <p:pic>
        <p:nvPicPr>
          <p:cNvPr id="48" name="Picture 47">
            <a:extLst>
              <a:ext uri="{FF2B5EF4-FFF2-40B4-BE49-F238E27FC236}">
                <a16:creationId xmlns:a16="http://schemas.microsoft.com/office/drawing/2014/main" id="{10741389-8B85-CF53-CC8D-8823ADB9D223}"/>
              </a:ext>
            </a:extLst>
          </p:cNvPr>
          <p:cNvPicPr>
            <a:picLocks noChangeAspect="1"/>
          </p:cNvPicPr>
          <p:nvPr/>
        </p:nvPicPr>
        <p:blipFill>
          <a:blip r:embed="rId7" cstate="email">
            <a:duotone>
              <a:prstClr val="black"/>
              <a:srgbClr val="7030A0">
                <a:tint val="45000"/>
                <a:satMod val="400000"/>
              </a:srgbClr>
            </a:duotone>
            <a:extLst>
              <a:ext uri="{28A0092B-C50C-407E-A947-70E740481C1C}">
                <a14:useLocalDpi xmlns:a14="http://schemas.microsoft.com/office/drawing/2010/main"/>
              </a:ext>
            </a:extLst>
          </a:blip>
          <a:srcRect/>
          <a:stretch>
            <a:fillRect/>
          </a:stretch>
        </p:blipFill>
        <p:spPr>
          <a:xfrm>
            <a:off x="230664" y="1571394"/>
            <a:ext cx="868752" cy="830864"/>
          </a:xfrm>
          <a:custGeom>
            <a:avLst/>
            <a:gdLst/>
            <a:ahLst/>
            <a:cxnLst/>
            <a:rect l="l" t="t" r="r" b="b"/>
            <a:pathLst>
              <a:path w="1525808" h="1459266">
                <a:moveTo>
                  <a:pt x="677955" y="762168"/>
                </a:moveTo>
                <a:lnTo>
                  <a:pt x="735152" y="832763"/>
                </a:lnTo>
                <a:cubicBezTo>
                  <a:pt x="725552" y="840763"/>
                  <a:pt x="716686" y="846496"/>
                  <a:pt x="708553" y="849962"/>
                </a:cubicBezTo>
                <a:cubicBezTo>
                  <a:pt x="700420" y="853429"/>
                  <a:pt x="691954" y="855162"/>
                  <a:pt x="683155" y="855162"/>
                </a:cubicBezTo>
                <a:cubicBezTo>
                  <a:pt x="669822" y="855162"/>
                  <a:pt x="659190" y="851329"/>
                  <a:pt x="651257" y="843663"/>
                </a:cubicBezTo>
                <a:cubicBezTo>
                  <a:pt x="643324" y="835997"/>
                  <a:pt x="639357" y="826097"/>
                  <a:pt x="639357" y="813965"/>
                </a:cubicBezTo>
                <a:cubicBezTo>
                  <a:pt x="639357" y="804365"/>
                  <a:pt x="642557" y="794966"/>
                  <a:pt x="648957" y="785766"/>
                </a:cubicBezTo>
                <a:cubicBezTo>
                  <a:pt x="655356" y="776567"/>
                  <a:pt x="665023" y="768701"/>
                  <a:pt x="677955" y="762168"/>
                </a:cubicBezTo>
                <a:close/>
                <a:moveTo>
                  <a:pt x="701954" y="637775"/>
                </a:moveTo>
                <a:cubicBezTo>
                  <a:pt x="711153" y="637775"/>
                  <a:pt x="718453" y="640309"/>
                  <a:pt x="723852" y="645375"/>
                </a:cubicBezTo>
                <a:cubicBezTo>
                  <a:pt x="729252" y="650441"/>
                  <a:pt x="731952" y="656574"/>
                  <a:pt x="731952" y="663774"/>
                </a:cubicBezTo>
                <a:cubicBezTo>
                  <a:pt x="731952" y="672307"/>
                  <a:pt x="726352" y="680906"/>
                  <a:pt x="715153" y="689572"/>
                </a:cubicBezTo>
                <a:lnTo>
                  <a:pt x="699954" y="701171"/>
                </a:lnTo>
                <a:lnTo>
                  <a:pt x="686155" y="685172"/>
                </a:lnTo>
                <a:cubicBezTo>
                  <a:pt x="677622" y="675306"/>
                  <a:pt x="673355" y="666907"/>
                  <a:pt x="673355" y="659974"/>
                </a:cubicBezTo>
                <a:cubicBezTo>
                  <a:pt x="673355" y="654108"/>
                  <a:pt x="675889" y="648941"/>
                  <a:pt x="680955" y="644475"/>
                </a:cubicBezTo>
                <a:cubicBezTo>
                  <a:pt x="686021" y="640009"/>
                  <a:pt x="693021" y="637775"/>
                  <a:pt x="701954" y="637775"/>
                </a:cubicBezTo>
                <a:close/>
                <a:moveTo>
                  <a:pt x="860437" y="603177"/>
                </a:moveTo>
                <a:lnTo>
                  <a:pt x="930433" y="896360"/>
                </a:lnTo>
                <a:lnTo>
                  <a:pt x="994629" y="896360"/>
                </a:lnTo>
                <a:lnTo>
                  <a:pt x="1052825" y="677173"/>
                </a:lnTo>
                <a:lnTo>
                  <a:pt x="1111222" y="896360"/>
                </a:lnTo>
                <a:lnTo>
                  <a:pt x="1174018" y="896360"/>
                </a:lnTo>
                <a:lnTo>
                  <a:pt x="1245214" y="603177"/>
                </a:lnTo>
                <a:lnTo>
                  <a:pt x="1185617" y="603177"/>
                </a:lnTo>
                <a:lnTo>
                  <a:pt x="1140620" y="807965"/>
                </a:lnTo>
                <a:lnTo>
                  <a:pt x="1089223" y="603177"/>
                </a:lnTo>
                <a:lnTo>
                  <a:pt x="1018827" y="603177"/>
                </a:lnTo>
                <a:lnTo>
                  <a:pt x="965231" y="804565"/>
                </a:lnTo>
                <a:lnTo>
                  <a:pt x="921033" y="603177"/>
                </a:lnTo>
                <a:close/>
                <a:moveTo>
                  <a:pt x="298885" y="603177"/>
                </a:moveTo>
                <a:lnTo>
                  <a:pt x="298885" y="896360"/>
                </a:lnTo>
                <a:lnTo>
                  <a:pt x="353882" y="896360"/>
                </a:lnTo>
                <a:lnTo>
                  <a:pt x="353882" y="705171"/>
                </a:lnTo>
                <a:lnTo>
                  <a:pt x="472075" y="896360"/>
                </a:lnTo>
                <a:lnTo>
                  <a:pt x="531471" y="896360"/>
                </a:lnTo>
                <a:lnTo>
                  <a:pt x="531471" y="603177"/>
                </a:lnTo>
                <a:lnTo>
                  <a:pt x="476474" y="603177"/>
                </a:lnTo>
                <a:lnTo>
                  <a:pt x="476474" y="798965"/>
                </a:lnTo>
                <a:lnTo>
                  <a:pt x="356482" y="603177"/>
                </a:lnTo>
                <a:close/>
                <a:moveTo>
                  <a:pt x="700554" y="598178"/>
                </a:moveTo>
                <a:cubicBezTo>
                  <a:pt x="674289" y="598178"/>
                  <a:pt x="654056" y="604344"/>
                  <a:pt x="639857" y="616677"/>
                </a:cubicBezTo>
                <a:cubicBezTo>
                  <a:pt x="625658" y="629009"/>
                  <a:pt x="618559" y="644042"/>
                  <a:pt x="618559" y="661774"/>
                </a:cubicBezTo>
                <a:cubicBezTo>
                  <a:pt x="618559" y="671373"/>
                  <a:pt x="621092" y="681539"/>
                  <a:pt x="626158" y="692272"/>
                </a:cubicBezTo>
                <a:cubicBezTo>
                  <a:pt x="631225" y="703005"/>
                  <a:pt x="638757" y="714304"/>
                  <a:pt x="648757" y="726170"/>
                </a:cubicBezTo>
                <a:cubicBezTo>
                  <a:pt x="626492" y="737236"/>
                  <a:pt x="609759" y="750268"/>
                  <a:pt x="598560" y="765268"/>
                </a:cubicBezTo>
                <a:cubicBezTo>
                  <a:pt x="587361" y="780267"/>
                  <a:pt x="581761" y="797166"/>
                  <a:pt x="581761" y="815964"/>
                </a:cubicBezTo>
                <a:cubicBezTo>
                  <a:pt x="581761" y="836630"/>
                  <a:pt x="588894" y="854895"/>
                  <a:pt x="603160" y="870761"/>
                </a:cubicBezTo>
                <a:cubicBezTo>
                  <a:pt x="621559" y="891293"/>
                  <a:pt x="649023" y="901559"/>
                  <a:pt x="685555" y="901559"/>
                </a:cubicBezTo>
                <a:cubicBezTo>
                  <a:pt x="703953" y="901559"/>
                  <a:pt x="719819" y="899026"/>
                  <a:pt x="733152" y="893960"/>
                </a:cubicBezTo>
                <a:cubicBezTo>
                  <a:pt x="746484" y="888893"/>
                  <a:pt x="759083" y="881027"/>
                  <a:pt x="770949" y="870361"/>
                </a:cubicBezTo>
                <a:cubicBezTo>
                  <a:pt x="786282" y="884627"/>
                  <a:pt x="802281" y="895826"/>
                  <a:pt x="818946" y="903959"/>
                </a:cubicBezTo>
                <a:lnTo>
                  <a:pt x="852944" y="860562"/>
                </a:lnTo>
                <a:cubicBezTo>
                  <a:pt x="848278" y="858295"/>
                  <a:pt x="840978" y="853662"/>
                  <a:pt x="831046" y="846663"/>
                </a:cubicBezTo>
                <a:cubicBezTo>
                  <a:pt x="821113" y="839663"/>
                  <a:pt x="813013" y="833230"/>
                  <a:pt x="806747" y="827364"/>
                </a:cubicBezTo>
                <a:cubicBezTo>
                  <a:pt x="811014" y="821764"/>
                  <a:pt x="815013" y="814798"/>
                  <a:pt x="818746" y="806465"/>
                </a:cubicBezTo>
                <a:cubicBezTo>
                  <a:pt x="822479" y="798132"/>
                  <a:pt x="826879" y="784966"/>
                  <a:pt x="831946" y="766967"/>
                </a:cubicBezTo>
                <a:lnTo>
                  <a:pt x="781149" y="755368"/>
                </a:lnTo>
                <a:cubicBezTo>
                  <a:pt x="777682" y="769101"/>
                  <a:pt x="773549" y="780233"/>
                  <a:pt x="768749" y="788766"/>
                </a:cubicBezTo>
                <a:lnTo>
                  <a:pt x="727952" y="734969"/>
                </a:lnTo>
                <a:cubicBezTo>
                  <a:pt x="749417" y="721504"/>
                  <a:pt x="763683" y="709438"/>
                  <a:pt x="770749" y="698772"/>
                </a:cubicBezTo>
                <a:cubicBezTo>
                  <a:pt x="777816" y="688106"/>
                  <a:pt x="781349" y="676840"/>
                  <a:pt x="781349" y="664974"/>
                </a:cubicBezTo>
                <a:cubicBezTo>
                  <a:pt x="781349" y="646308"/>
                  <a:pt x="774216" y="630509"/>
                  <a:pt x="759950" y="617577"/>
                </a:cubicBezTo>
                <a:cubicBezTo>
                  <a:pt x="745684" y="604644"/>
                  <a:pt x="725885" y="598178"/>
                  <a:pt x="700554" y="598178"/>
                </a:cubicBezTo>
                <a:close/>
                <a:moveTo>
                  <a:pt x="762904" y="0"/>
                </a:moveTo>
                <a:cubicBezTo>
                  <a:pt x="1184244" y="0"/>
                  <a:pt x="1525808" y="326668"/>
                  <a:pt x="1525808" y="729633"/>
                </a:cubicBezTo>
                <a:cubicBezTo>
                  <a:pt x="1525808" y="1132598"/>
                  <a:pt x="1184244" y="1459266"/>
                  <a:pt x="762904" y="1459266"/>
                </a:cubicBezTo>
                <a:cubicBezTo>
                  <a:pt x="341564" y="1459266"/>
                  <a:pt x="0" y="1132598"/>
                  <a:pt x="0" y="729633"/>
                </a:cubicBezTo>
                <a:cubicBezTo>
                  <a:pt x="0" y="326668"/>
                  <a:pt x="341564" y="0"/>
                  <a:pt x="762904" y="0"/>
                </a:cubicBezTo>
                <a:close/>
              </a:path>
            </a:pathLst>
          </a:custGeom>
          <a:ln w="22225" cap="rnd">
            <a:solidFill>
              <a:schemeClr val="bg1"/>
            </a:solidFill>
            <a:prstDash val="solid"/>
          </a:ln>
          <a:effectLst>
            <a:outerShdw sx="1000" sy="1000" algn="bl" rotWithShape="0">
              <a:srgbClr val="000000"/>
            </a:outerShdw>
          </a:effectLst>
        </p:spPr>
      </p:pic>
      <p:pic>
        <p:nvPicPr>
          <p:cNvPr id="49" name="!!SNEE">
            <a:extLst>
              <a:ext uri="{FF2B5EF4-FFF2-40B4-BE49-F238E27FC236}">
                <a16:creationId xmlns:a16="http://schemas.microsoft.com/office/drawing/2014/main" id="{7AEBAFC2-D8BE-2E37-5AF6-3AB00C7AF613}"/>
              </a:ext>
            </a:extLst>
          </p:cNvPr>
          <p:cNvPicPr>
            <a:picLocks noChangeAspect="1"/>
          </p:cNvPicPr>
          <p:nvPr/>
        </p:nvPicPr>
        <p:blipFill>
          <a:blip r:embed="rId8" cstate="email">
            <a:alphaModFix/>
            <a:duotone>
              <a:prstClr val="black"/>
              <a:srgbClr val="FF969E">
                <a:tint val="45000"/>
                <a:satMod val="400000"/>
              </a:srgbClr>
            </a:duotone>
            <a:extLst>
              <a:ext uri="{28A0092B-C50C-407E-A947-70E740481C1C}">
                <a14:useLocalDpi xmlns:a14="http://schemas.microsoft.com/office/drawing/2010/main"/>
              </a:ext>
              <a:ext uri="{837473B0-CC2E-450A-ABE3-18F120FF3D39}">
                <a1611:picAttrSrcUrl xmlns:a1611="http://schemas.microsoft.com/office/drawing/2016/11/main" r:id="rId9"/>
              </a:ext>
            </a:extLst>
          </a:blip>
          <a:srcRect/>
          <a:stretch/>
        </p:blipFill>
        <p:spPr>
          <a:xfrm>
            <a:off x="239977" y="4248745"/>
            <a:ext cx="840232" cy="808488"/>
          </a:xfrm>
          <a:custGeom>
            <a:avLst/>
            <a:gdLst/>
            <a:ahLst/>
            <a:cxnLst/>
            <a:rect l="l" t="t" r="r" b="b"/>
            <a:pathLst>
              <a:path w="1475716" h="1419962">
                <a:moveTo>
                  <a:pt x="1041060" y="576731"/>
                </a:moveTo>
                <a:lnTo>
                  <a:pt x="1041060" y="869913"/>
                </a:lnTo>
                <a:lnTo>
                  <a:pt x="1264047" y="869913"/>
                </a:lnTo>
                <a:lnTo>
                  <a:pt x="1264047" y="820516"/>
                </a:lnTo>
                <a:lnTo>
                  <a:pt x="1100257" y="820516"/>
                </a:lnTo>
                <a:lnTo>
                  <a:pt x="1100257" y="740721"/>
                </a:lnTo>
                <a:lnTo>
                  <a:pt x="1247448" y="740721"/>
                </a:lnTo>
                <a:lnTo>
                  <a:pt x="1247448" y="691324"/>
                </a:lnTo>
                <a:lnTo>
                  <a:pt x="1100257" y="691324"/>
                </a:lnTo>
                <a:lnTo>
                  <a:pt x="1100257" y="626328"/>
                </a:lnTo>
                <a:lnTo>
                  <a:pt x="1258447" y="626328"/>
                </a:lnTo>
                <a:lnTo>
                  <a:pt x="1258447" y="576731"/>
                </a:lnTo>
                <a:close/>
                <a:moveTo>
                  <a:pt x="764835" y="576731"/>
                </a:moveTo>
                <a:lnTo>
                  <a:pt x="764835" y="869913"/>
                </a:lnTo>
                <a:lnTo>
                  <a:pt x="987822" y="869913"/>
                </a:lnTo>
                <a:lnTo>
                  <a:pt x="987822" y="820516"/>
                </a:lnTo>
                <a:lnTo>
                  <a:pt x="824032" y="820516"/>
                </a:lnTo>
                <a:lnTo>
                  <a:pt x="824032" y="740721"/>
                </a:lnTo>
                <a:lnTo>
                  <a:pt x="971223" y="740721"/>
                </a:lnTo>
                <a:lnTo>
                  <a:pt x="971223" y="691324"/>
                </a:lnTo>
                <a:lnTo>
                  <a:pt x="824032" y="691324"/>
                </a:lnTo>
                <a:lnTo>
                  <a:pt x="824032" y="626328"/>
                </a:lnTo>
                <a:lnTo>
                  <a:pt x="982222" y="626328"/>
                </a:lnTo>
                <a:lnTo>
                  <a:pt x="982222" y="576731"/>
                </a:lnTo>
                <a:close/>
                <a:moveTo>
                  <a:pt x="470160" y="576731"/>
                </a:moveTo>
                <a:lnTo>
                  <a:pt x="470160" y="869913"/>
                </a:lnTo>
                <a:lnTo>
                  <a:pt x="525157" y="869913"/>
                </a:lnTo>
                <a:lnTo>
                  <a:pt x="525157" y="678725"/>
                </a:lnTo>
                <a:lnTo>
                  <a:pt x="643350" y="869913"/>
                </a:lnTo>
                <a:lnTo>
                  <a:pt x="702746" y="869913"/>
                </a:lnTo>
                <a:lnTo>
                  <a:pt x="702746" y="576731"/>
                </a:lnTo>
                <a:lnTo>
                  <a:pt x="647749" y="576731"/>
                </a:lnTo>
                <a:lnTo>
                  <a:pt x="647749" y="772519"/>
                </a:lnTo>
                <a:lnTo>
                  <a:pt x="527757" y="576731"/>
                </a:lnTo>
                <a:close/>
                <a:moveTo>
                  <a:pt x="295929" y="571731"/>
                </a:moveTo>
                <a:cubicBezTo>
                  <a:pt x="273397" y="571731"/>
                  <a:pt x="254165" y="575131"/>
                  <a:pt x="238233" y="581931"/>
                </a:cubicBezTo>
                <a:cubicBezTo>
                  <a:pt x="222300" y="588730"/>
                  <a:pt x="210101" y="598630"/>
                  <a:pt x="201635" y="611629"/>
                </a:cubicBezTo>
                <a:cubicBezTo>
                  <a:pt x="193169" y="624628"/>
                  <a:pt x="188935" y="638594"/>
                  <a:pt x="188935" y="653526"/>
                </a:cubicBezTo>
                <a:cubicBezTo>
                  <a:pt x="188935" y="676725"/>
                  <a:pt x="197935" y="696391"/>
                  <a:pt x="215934" y="712523"/>
                </a:cubicBezTo>
                <a:cubicBezTo>
                  <a:pt x="228733" y="723989"/>
                  <a:pt x="250998" y="733655"/>
                  <a:pt x="282730" y="741521"/>
                </a:cubicBezTo>
                <a:cubicBezTo>
                  <a:pt x="307395" y="747654"/>
                  <a:pt x="323194" y="751920"/>
                  <a:pt x="330127" y="754320"/>
                </a:cubicBezTo>
                <a:cubicBezTo>
                  <a:pt x="340260" y="757920"/>
                  <a:pt x="347359" y="762153"/>
                  <a:pt x="351426" y="767020"/>
                </a:cubicBezTo>
                <a:cubicBezTo>
                  <a:pt x="355492" y="771886"/>
                  <a:pt x="357525" y="777786"/>
                  <a:pt x="357525" y="784718"/>
                </a:cubicBezTo>
                <a:cubicBezTo>
                  <a:pt x="357525" y="795518"/>
                  <a:pt x="352692" y="804951"/>
                  <a:pt x="343026" y="813017"/>
                </a:cubicBezTo>
                <a:cubicBezTo>
                  <a:pt x="333360" y="821083"/>
                  <a:pt x="318994" y="825116"/>
                  <a:pt x="299929" y="825116"/>
                </a:cubicBezTo>
                <a:cubicBezTo>
                  <a:pt x="281930" y="825116"/>
                  <a:pt x="267631" y="820583"/>
                  <a:pt x="257031" y="811517"/>
                </a:cubicBezTo>
                <a:cubicBezTo>
                  <a:pt x="246432" y="802451"/>
                  <a:pt x="239399" y="788252"/>
                  <a:pt x="235933" y="768919"/>
                </a:cubicBezTo>
                <a:lnTo>
                  <a:pt x="178336" y="774519"/>
                </a:lnTo>
                <a:cubicBezTo>
                  <a:pt x="182203" y="807317"/>
                  <a:pt x="194069" y="832282"/>
                  <a:pt x="213934" y="849414"/>
                </a:cubicBezTo>
                <a:cubicBezTo>
                  <a:pt x="233799" y="866547"/>
                  <a:pt x="262264" y="875113"/>
                  <a:pt x="299329" y="875113"/>
                </a:cubicBezTo>
                <a:cubicBezTo>
                  <a:pt x="324794" y="875113"/>
                  <a:pt x="346059" y="871546"/>
                  <a:pt x="363125" y="864414"/>
                </a:cubicBezTo>
                <a:cubicBezTo>
                  <a:pt x="380190" y="857281"/>
                  <a:pt x="393390" y="846381"/>
                  <a:pt x="402722" y="831716"/>
                </a:cubicBezTo>
                <a:cubicBezTo>
                  <a:pt x="412055" y="817050"/>
                  <a:pt x="416722" y="801317"/>
                  <a:pt x="416722" y="784518"/>
                </a:cubicBezTo>
                <a:cubicBezTo>
                  <a:pt x="416722" y="765986"/>
                  <a:pt x="412822" y="750421"/>
                  <a:pt x="405022" y="737821"/>
                </a:cubicBezTo>
                <a:cubicBezTo>
                  <a:pt x="397223" y="725222"/>
                  <a:pt x="386423" y="715289"/>
                  <a:pt x="372624" y="708023"/>
                </a:cubicBezTo>
                <a:cubicBezTo>
                  <a:pt x="358825" y="700757"/>
                  <a:pt x="337526" y="693724"/>
                  <a:pt x="308728" y="686924"/>
                </a:cubicBezTo>
                <a:cubicBezTo>
                  <a:pt x="279930" y="680125"/>
                  <a:pt x="261798" y="673592"/>
                  <a:pt x="254332" y="667326"/>
                </a:cubicBezTo>
                <a:cubicBezTo>
                  <a:pt x="248465" y="662393"/>
                  <a:pt x="245532" y="656460"/>
                  <a:pt x="245532" y="649527"/>
                </a:cubicBezTo>
                <a:cubicBezTo>
                  <a:pt x="245532" y="641927"/>
                  <a:pt x="248665" y="635861"/>
                  <a:pt x="254931" y="631328"/>
                </a:cubicBezTo>
                <a:cubicBezTo>
                  <a:pt x="264664" y="624262"/>
                  <a:pt x="278130" y="620728"/>
                  <a:pt x="295329" y="620728"/>
                </a:cubicBezTo>
                <a:cubicBezTo>
                  <a:pt x="311995" y="620728"/>
                  <a:pt x="324494" y="624028"/>
                  <a:pt x="332827" y="630628"/>
                </a:cubicBezTo>
                <a:cubicBezTo>
                  <a:pt x="341160" y="637227"/>
                  <a:pt x="346593" y="648060"/>
                  <a:pt x="349126" y="663126"/>
                </a:cubicBezTo>
                <a:lnTo>
                  <a:pt x="408322" y="660526"/>
                </a:lnTo>
                <a:cubicBezTo>
                  <a:pt x="407389" y="633594"/>
                  <a:pt x="397623" y="612062"/>
                  <a:pt x="379024" y="595930"/>
                </a:cubicBezTo>
                <a:cubicBezTo>
                  <a:pt x="360425" y="579798"/>
                  <a:pt x="332727" y="571731"/>
                  <a:pt x="295929" y="571731"/>
                </a:cubicBezTo>
                <a:close/>
                <a:moveTo>
                  <a:pt x="737858" y="0"/>
                </a:moveTo>
                <a:cubicBezTo>
                  <a:pt x="1145366" y="0"/>
                  <a:pt x="1475716" y="317869"/>
                  <a:pt x="1475716" y="709981"/>
                </a:cubicBezTo>
                <a:cubicBezTo>
                  <a:pt x="1475716" y="1102093"/>
                  <a:pt x="1145366" y="1419962"/>
                  <a:pt x="737858" y="1419962"/>
                </a:cubicBezTo>
                <a:cubicBezTo>
                  <a:pt x="330350" y="1419962"/>
                  <a:pt x="0" y="1102093"/>
                  <a:pt x="0" y="709981"/>
                </a:cubicBezTo>
                <a:cubicBezTo>
                  <a:pt x="0" y="317869"/>
                  <a:pt x="330350" y="0"/>
                  <a:pt x="737858" y="0"/>
                </a:cubicBezTo>
                <a:close/>
              </a:path>
            </a:pathLst>
          </a:custGeom>
          <a:ln w="22225">
            <a:solidFill>
              <a:schemeClr val="bg1"/>
            </a:solidFill>
          </a:ln>
        </p:spPr>
      </p:pic>
      <p:sp>
        <p:nvSpPr>
          <p:cNvPr id="50" name="Oval 49">
            <a:extLst>
              <a:ext uri="{FF2B5EF4-FFF2-40B4-BE49-F238E27FC236}">
                <a16:creationId xmlns:a16="http://schemas.microsoft.com/office/drawing/2014/main" id="{F3C0E030-C8DC-2B09-77A1-D2084721FC8F}"/>
              </a:ext>
            </a:extLst>
          </p:cNvPr>
          <p:cNvSpPr/>
          <p:nvPr/>
        </p:nvSpPr>
        <p:spPr>
          <a:xfrm>
            <a:off x="336481" y="6121084"/>
            <a:ext cx="723514" cy="562692"/>
          </a:xfrm>
          <a:prstGeom prst="ellipse">
            <a:avLst/>
          </a:prstGeom>
          <a:solidFill>
            <a:schemeClr val="bg1"/>
          </a:solidFill>
          <a:ln w="222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sz="1500">
              <a:solidFill>
                <a:prstClr val="white"/>
              </a:solidFill>
              <a:latin typeface="Calibri" panose="020F0502020204030204"/>
            </a:endParaRPr>
          </a:p>
        </p:txBody>
      </p:sp>
      <p:pic>
        <p:nvPicPr>
          <p:cNvPr id="51" name="Picture 50" descr="Visit Broadstairs - quintessential seaside town on the Kent coast - Visit  Thanet">
            <a:extLst>
              <a:ext uri="{FF2B5EF4-FFF2-40B4-BE49-F238E27FC236}">
                <a16:creationId xmlns:a16="http://schemas.microsoft.com/office/drawing/2014/main" id="{CC123740-D4E4-1FFC-21F5-CF1CE6A93B5A}"/>
              </a:ext>
            </a:extLst>
          </p:cNvPr>
          <p:cNvPicPr>
            <a:picLocks noChangeAspect="1" noChangeArrowheads="1"/>
          </p:cNvPicPr>
          <p:nvPr/>
        </p:nvPicPr>
        <p:blipFill>
          <a:blip r:embed="rId10" cstate="email">
            <a:duotone>
              <a:prstClr val="black"/>
              <a:schemeClr val="accent2">
                <a:lumMod val="60000"/>
                <a:lumOff val="40000"/>
                <a:tint val="45000"/>
                <a:satMod val="400000"/>
              </a:schemeClr>
            </a:duotone>
            <a:extLst>
              <a:ext uri="{28A0092B-C50C-407E-A947-70E740481C1C}">
                <a14:useLocalDpi xmlns:a14="http://schemas.microsoft.com/office/drawing/2010/main"/>
              </a:ext>
            </a:extLst>
          </a:blip>
          <a:srcRect/>
          <a:stretch/>
        </p:blipFill>
        <p:spPr bwMode="auto">
          <a:xfrm>
            <a:off x="234282" y="6005012"/>
            <a:ext cx="847636" cy="789272"/>
          </a:xfrm>
          <a:custGeom>
            <a:avLst/>
            <a:gdLst/>
            <a:ahLst/>
            <a:cxnLst/>
            <a:rect l="l" t="t" r="r" b="b"/>
            <a:pathLst>
              <a:path w="1488724" h="1386216">
                <a:moveTo>
                  <a:pt x="693640" y="714168"/>
                </a:moveTo>
                <a:lnTo>
                  <a:pt x="750836" y="784763"/>
                </a:lnTo>
                <a:cubicBezTo>
                  <a:pt x="741237" y="792763"/>
                  <a:pt x="732371" y="798496"/>
                  <a:pt x="724238" y="801962"/>
                </a:cubicBezTo>
                <a:cubicBezTo>
                  <a:pt x="716105" y="805429"/>
                  <a:pt x="707639" y="807162"/>
                  <a:pt x="698839" y="807162"/>
                </a:cubicBezTo>
                <a:cubicBezTo>
                  <a:pt x="685507" y="807162"/>
                  <a:pt x="674874" y="803329"/>
                  <a:pt x="666941" y="795663"/>
                </a:cubicBezTo>
                <a:cubicBezTo>
                  <a:pt x="659008" y="787997"/>
                  <a:pt x="655042" y="778097"/>
                  <a:pt x="655042" y="765964"/>
                </a:cubicBezTo>
                <a:cubicBezTo>
                  <a:pt x="655042" y="756365"/>
                  <a:pt x="658242" y="746966"/>
                  <a:pt x="664641" y="737766"/>
                </a:cubicBezTo>
                <a:cubicBezTo>
                  <a:pt x="671041" y="728567"/>
                  <a:pt x="680707" y="720701"/>
                  <a:pt x="693640" y="714168"/>
                </a:cubicBezTo>
                <a:close/>
                <a:moveTo>
                  <a:pt x="717638" y="589775"/>
                </a:moveTo>
                <a:cubicBezTo>
                  <a:pt x="726838" y="589775"/>
                  <a:pt x="734137" y="592308"/>
                  <a:pt x="739537" y="597375"/>
                </a:cubicBezTo>
                <a:cubicBezTo>
                  <a:pt x="744936" y="602441"/>
                  <a:pt x="747636" y="608574"/>
                  <a:pt x="747636" y="615774"/>
                </a:cubicBezTo>
                <a:cubicBezTo>
                  <a:pt x="747636" y="624307"/>
                  <a:pt x="742037" y="632906"/>
                  <a:pt x="730837" y="641572"/>
                </a:cubicBezTo>
                <a:lnTo>
                  <a:pt x="715638" y="653171"/>
                </a:lnTo>
                <a:lnTo>
                  <a:pt x="701839" y="637172"/>
                </a:lnTo>
                <a:cubicBezTo>
                  <a:pt x="693306" y="627306"/>
                  <a:pt x="689040" y="618907"/>
                  <a:pt x="689040" y="611974"/>
                </a:cubicBezTo>
                <a:cubicBezTo>
                  <a:pt x="689040" y="606108"/>
                  <a:pt x="691573" y="600941"/>
                  <a:pt x="696639" y="596475"/>
                </a:cubicBezTo>
                <a:cubicBezTo>
                  <a:pt x="701706" y="592008"/>
                  <a:pt x="708705" y="589775"/>
                  <a:pt x="717638" y="589775"/>
                </a:cubicBezTo>
                <a:close/>
                <a:moveTo>
                  <a:pt x="894195" y="555177"/>
                </a:moveTo>
                <a:lnTo>
                  <a:pt x="894195" y="848359"/>
                </a:lnTo>
                <a:lnTo>
                  <a:pt x="949191" y="848359"/>
                </a:lnTo>
                <a:lnTo>
                  <a:pt x="949191" y="617574"/>
                </a:lnTo>
                <a:lnTo>
                  <a:pt x="1007188" y="848359"/>
                </a:lnTo>
                <a:lnTo>
                  <a:pt x="1064184" y="848359"/>
                </a:lnTo>
                <a:lnTo>
                  <a:pt x="1122381" y="617574"/>
                </a:lnTo>
                <a:lnTo>
                  <a:pt x="1122381" y="848359"/>
                </a:lnTo>
                <a:lnTo>
                  <a:pt x="1177377" y="848359"/>
                </a:lnTo>
                <a:lnTo>
                  <a:pt x="1177377" y="555177"/>
                </a:lnTo>
                <a:lnTo>
                  <a:pt x="1088583" y="555177"/>
                </a:lnTo>
                <a:lnTo>
                  <a:pt x="1035986" y="755165"/>
                </a:lnTo>
                <a:lnTo>
                  <a:pt x="982789" y="555177"/>
                </a:lnTo>
                <a:close/>
                <a:moveTo>
                  <a:pt x="324295" y="555177"/>
                </a:moveTo>
                <a:lnTo>
                  <a:pt x="324295" y="848359"/>
                </a:lnTo>
                <a:lnTo>
                  <a:pt x="383491" y="848359"/>
                </a:lnTo>
                <a:lnTo>
                  <a:pt x="383491" y="759765"/>
                </a:lnTo>
                <a:lnTo>
                  <a:pt x="431488" y="710768"/>
                </a:lnTo>
                <a:lnTo>
                  <a:pt x="512083" y="848359"/>
                </a:lnTo>
                <a:lnTo>
                  <a:pt x="588679" y="848359"/>
                </a:lnTo>
                <a:lnTo>
                  <a:pt x="472286" y="669370"/>
                </a:lnTo>
                <a:lnTo>
                  <a:pt x="582679" y="555177"/>
                </a:lnTo>
                <a:lnTo>
                  <a:pt x="503084" y="555177"/>
                </a:lnTo>
                <a:lnTo>
                  <a:pt x="383491" y="685369"/>
                </a:lnTo>
                <a:lnTo>
                  <a:pt x="383491" y="555177"/>
                </a:lnTo>
                <a:close/>
                <a:moveTo>
                  <a:pt x="716238" y="550178"/>
                </a:moveTo>
                <a:cubicBezTo>
                  <a:pt x="689973" y="550178"/>
                  <a:pt x="669741" y="556344"/>
                  <a:pt x="655542" y="568677"/>
                </a:cubicBezTo>
                <a:cubicBezTo>
                  <a:pt x="641343" y="581009"/>
                  <a:pt x="634243" y="596042"/>
                  <a:pt x="634243" y="613774"/>
                </a:cubicBezTo>
                <a:cubicBezTo>
                  <a:pt x="634243" y="623373"/>
                  <a:pt x="636776" y="633539"/>
                  <a:pt x="641843" y="644272"/>
                </a:cubicBezTo>
                <a:cubicBezTo>
                  <a:pt x="646909" y="655005"/>
                  <a:pt x="654442" y="666304"/>
                  <a:pt x="664441" y="678170"/>
                </a:cubicBezTo>
                <a:cubicBezTo>
                  <a:pt x="642176" y="689236"/>
                  <a:pt x="625444" y="702268"/>
                  <a:pt x="614244" y="717268"/>
                </a:cubicBezTo>
                <a:cubicBezTo>
                  <a:pt x="603045" y="732267"/>
                  <a:pt x="597445" y="749166"/>
                  <a:pt x="597445" y="767964"/>
                </a:cubicBezTo>
                <a:cubicBezTo>
                  <a:pt x="597445" y="788630"/>
                  <a:pt x="604578" y="806895"/>
                  <a:pt x="618844" y="822761"/>
                </a:cubicBezTo>
                <a:cubicBezTo>
                  <a:pt x="637243" y="843293"/>
                  <a:pt x="664708" y="853559"/>
                  <a:pt x="701239" y="853559"/>
                </a:cubicBezTo>
                <a:cubicBezTo>
                  <a:pt x="719638" y="853559"/>
                  <a:pt x="735504" y="851026"/>
                  <a:pt x="748836" y="845960"/>
                </a:cubicBezTo>
                <a:cubicBezTo>
                  <a:pt x="762169" y="840893"/>
                  <a:pt x="774768" y="833027"/>
                  <a:pt x="786634" y="822361"/>
                </a:cubicBezTo>
                <a:cubicBezTo>
                  <a:pt x="801966" y="836627"/>
                  <a:pt x="817965" y="847826"/>
                  <a:pt x="834631" y="855959"/>
                </a:cubicBezTo>
                <a:lnTo>
                  <a:pt x="868629" y="812562"/>
                </a:lnTo>
                <a:cubicBezTo>
                  <a:pt x="863962" y="810295"/>
                  <a:pt x="856663" y="805662"/>
                  <a:pt x="846730" y="798663"/>
                </a:cubicBezTo>
                <a:cubicBezTo>
                  <a:pt x="836798" y="791663"/>
                  <a:pt x="828698" y="785230"/>
                  <a:pt x="822432" y="779364"/>
                </a:cubicBezTo>
                <a:cubicBezTo>
                  <a:pt x="826698" y="773764"/>
                  <a:pt x="830698" y="766798"/>
                  <a:pt x="834431" y="758465"/>
                </a:cubicBezTo>
                <a:cubicBezTo>
                  <a:pt x="838164" y="750132"/>
                  <a:pt x="842564" y="736966"/>
                  <a:pt x="847630" y="718967"/>
                </a:cubicBezTo>
                <a:lnTo>
                  <a:pt x="796833" y="707368"/>
                </a:lnTo>
                <a:cubicBezTo>
                  <a:pt x="793367" y="721101"/>
                  <a:pt x="789234" y="732233"/>
                  <a:pt x="784434" y="740766"/>
                </a:cubicBezTo>
                <a:lnTo>
                  <a:pt x="743637" y="686969"/>
                </a:lnTo>
                <a:cubicBezTo>
                  <a:pt x="765102" y="673504"/>
                  <a:pt x="779368" y="661438"/>
                  <a:pt x="786434" y="650772"/>
                </a:cubicBezTo>
                <a:cubicBezTo>
                  <a:pt x="793500" y="640106"/>
                  <a:pt x="797033" y="628840"/>
                  <a:pt x="797033" y="616974"/>
                </a:cubicBezTo>
                <a:cubicBezTo>
                  <a:pt x="797033" y="598308"/>
                  <a:pt x="789900" y="582509"/>
                  <a:pt x="775635" y="569577"/>
                </a:cubicBezTo>
                <a:cubicBezTo>
                  <a:pt x="761369" y="556644"/>
                  <a:pt x="741570" y="550178"/>
                  <a:pt x="716238" y="550178"/>
                </a:cubicBezTo>
                <a:close/>
                <a:moveTo>
                  <a:pt x="744362" y="0"/>
                </a:moveTo>
                <a:cubicBezTo>
                  <a:pt x="1155462" y="0"/>
                  <a:pt x="1488724" y="310315"/>
                  <a:pt x="1488724" y="693108"/>
                </a:cubicBezTo>
                <a:cubicBezTo>
                  <a:pt x="1488724" y="1075901"/>
                  <a:pt x="1155462" y="1386216"/>
                  <a:pt x="744362" y="1386216"/>
                </a:cubicBezTo>
                <a:cubicBezTo>
                  <a:pt x="333262" y="1386216"/>
                  <a:pt x="0" y="1075901"/>
                  <a:pt x="0" y="693108"/>
                </a:cubicBezTo>
                <a:cubicBezTo>
                  <a:pt x="0" y="310315"/>
                  <a:pt x="333262" y="0"/>
                  <a:pt x="744362" y="0"/>
                </a:cubicBezTo>
                <a:close/>
              </a:path>
            </a:pathLst>
          </a:custGeom>
          <a:ln w="22225" cap="rnd">
            <a:solidFill>
              <a:schemeClr val="bg1"/>
            </a:solidFill>
            <a:prstDash val="solid"/>
          </a:ln>
          <a:effectLst>
            <a:outerShdw sx="1000" sy="1000" algn="bl" rotWithShape="0">
              <a:srgbClr val="000000"/>
            </a:outerShdw>
          </a:effectLst>
          <a:extLst>
            <a:ext uri="{909E8E84-426E-40DD-AFC4-6F175D3DCCD1}">
              <a14:hiddenFill xmlns:a14="http://schemas.microsoft.com/office/drawing/2010/main">
                <a:solidFill>
                  <a:srgbClr val="FFFFFF"/>
                </a:solidFill>
              </a14:hiddenFill>
            </a:ext>
          </a:extLst>
        </p:spPr>
      </p:pic>
      <p:sp>
        <p:nvSpPr>
          <p:cNvPr id="52" name="Rectangle 51">
            <a:extLst>
              <a:ext uri="{FF2B5EF4-FFF2-40B4-BE49-F238E27FC236}">
                <a16:creationId xmlns:a16="http://schemas.microsoft.com/office/drawing/2014/main" id="{720EE910-1E95-1B43-95E0-44A18AF58CE6}"/>
              </a:ext>
            </a:extLst>
          </p:cNvPr>
          <p:cNvSpPr/>
          <p:nvPr/>
        </p:nvSpPr>
        <p:spPr>
          <a:xfrm>
            <a:off x="1595485" y="1717948"/>
            <a:ext cx="3624758" cy="525987"/>
          </a:xfrm>
          <a:prstGeom prst="rect">
            <a:avLst/>
          </a:prstGeom>
          <a:solidFill>
            <a:srgbClr val="6654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r>
              <a:rPr lang="en-GB" b="1">
                <a:solidFill>
                  <a:schemeClr val="bg1"/>
                </a:solidFill>
                <a:latin typeface="Arial" panose="020B0604020202020204" pitchFamily="34" charset="0"/>
                <a:cs typeface="Arial" panose="020B0604020202020204" pitchFamily="34" charset="0"/>
              </a:rPr>
              <a:t>Apollo Programme</a:t>
            </a:r>
          </a:p>
        </p:txBody>
      </p:sp>
      <p:sp>
        <p:nvSpPr>
          <p:cNvPr id="53" name="Rounded Rectangle 3">
            <a:extLst>
              <a:ext uri="{FF2B5EF4-FFF2-40B4-BE49-F238E27FC236}">
                <a16:creationId xmlns:a16="http://schemas.microsoft.com/office/drawing/2014/main" id="{C07C65E2-E6B6-B861-148C-8E34CF77BCE9}"/>
              </a:ext>
            </a:extLst>
          </p:cNvPr>
          <p:cNvSpPr/>
          <p:nvPr/>
        </p:nvSpPr>
        <p:spPr>
          <a:xfrm>
            <a:off x="1595485" y="2568341"/>
            <a:ext cx="3624758" cy="525987"/>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r>
              <a:rPr lang="en-GB" b="1">
                <a:solidFill>
                  <a:schemeClr val="bg1"/>
                </a:solidFill>
                <a:latin typeface="Arial" panose="020B0604020202020204" pitchFamily="34" charset="0"/>
                <a:cs typeface="Arial" panose="020B0604020202020204" pitchFamily="34" charset="0"/>
              </a:rPr>
              <a:t>Training Hub</a:t>
            </a:r>
          </a:p>
        </p:txBody>
      </p:sp>
      <p:sp>
        <p:nvSpPr>
          <p:cNvPr id="54" name="Rounded Rectangle 3">
            <a:extLst>
              <a:ext uri="{FF2B5EF4-FFF2-40B4-BE49-F238E27FC236}">
                <a16:creationId xmlns:a16="http://schemas.microsoft.com/office/drawing/2014/main" id="{AD778349-C3EC-91DF-4BE7-0B0E04F73E0E}"/>
              </a:ext>
            </a:extLst>
          </p:cNvPr>
          <p:cNvSpPr/>
          <p:nvPr/>
        </p:nvSpPr>
        <p:spPr>
          <a:xfrm>
            <a:off x="1595485" y="3491060"/>
            <a:ext cx="3624758" cy="525987"/>
          </a:xfrm>
          <a:prstGeom prst="rect">
            <a:avLst/>
          </a:prstGeom>
          <a:solidFill>
            <a:srgbClr val="8AA5D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r>
              <a:rPr lang="en-GB" b="1">
                <a:solidFill>
                  <a:schemeClr val="bg1"/>
                </a:solidFill>
                <a:latin typeface="Arial" panose="020B0604020202020204" pitchFamily="34" charset="0"/>
                <a:cs typeface="Arial" panose="020B0604020202020204" pitchFamily="34" charset="0"/>
              </a:rPr>
              <a:t>Vocational Scholarships</a:t>
            </a:r>
          </a:p>
        </p:txBody>
      </p:sp>
      <p:sp>
        <p:nvSpPr>
          <p:cNvPr id="55" name="Rounded Rectangle 3">
            <a:extLst>
              <a:ext uri="{FF2B5EF4-FFF2-40B4-BE49-F238E27FC236}">
                <a16:creationId xmlns:a16="http://schemas.microsoft.com/office/drawing/2014/main" id="{8FABEFEB-5612-23BE-6EE2-AE6E7E3CAAAB}"/>
              </a:ext>
            </a:extLst>
          </p:cNvPr>
          <p:cNvSpPr/>
          <p:nvPr/>
        </p:nvSpPr>
        <p:spPr>
          <a:xfrm>
            <a:off x="1595485" y="4395874"/>
            <a:ext cx="3624758" cy="525987"/>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r>
              <a:rPr lang="en-GB" b="1">
                <a:solidFill>
                  <a:schemeClr val="bg1"/>
                </a:solidFill>
                <a:latin typeface="Arial" panose="020B0604020202020204" pitchFamily="34" charset="0"/>
                <a:cs typeface="Arial" panose="020B0604020202020204" pitchFamily="34" charset="0"/>
              </a:rPr>
              <a:t>The River Project</a:t>
            </a:r>
          </a:p>
        </p:txBody>
      </p:sp>
      <p:sp>
        <p:nvSpPr>
          <p:cNvPr id="56" name="Rounded Rectangle 3">
            <a:extLst>
              <a:ext uri="{FF2B5EF4-FFF2-40B4-BE49-F238E27FC236}">
                <a16:creationId xmlns:a16="http://schemas.microsoft.com/office/drawing/2014/main" id="{570D0EB3-D660-C853-A804-C5190E18E9C0}"/>
              </a:ext>
            </a:extLst>
          </p:cNvPr>
          <p:cNvSpPr/>
          <p:nvPr/>
        </p:nvSpPr>
        <p:spPr>
          <a:xfrm>
            <a:off x="1595485" y="5255991"/>
            <a:ext cx="3624758" cy="525987"/>
          </a:xfrm>
          <a:prstGeom prst="rect">
            <a:avLst/>
          </a:prstGeom>
          <a:solidFill>
            <a:srgbClr val="77A25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r>
              <a:rPr lang="en-GB" b="1">
                <a:solidFill>
                  <a:schemeClr val="bg1"/>
                </a:solidFill>
                <a:latin typeface="Arial" panose="020B0604020202020204" pitchFamily="34" charset="0"/>
                <a:cs typeface="Arial" panose="020B0604020202020204" pitchFamily="34" charset="0"/>
              </a:rPr>
              <a:t>Moving on Up</a:t>
            </a:r>
          </a:p>
        </p:txBody>
      </p:sp>
      <p:sp>
        <p:nvSpPr>
          <p:cNvPr id="57" name="Rounded Rectangle 3">
            <a:extLst>
              <a:ext uri="{FF2B5EF4-FFF2-40B4-BE49-F238E27FC236}">
                <a16:creationId xmlns:a16="http://schemas.microsoft.com/office/drawing/2014/main" id="{59FB29FB-64BE-DDD9-AD4D-631E05C12D42}"/>
              </a:ext>
            </a:extLst>
          </p:cNvPr>
          <p:cNvSpPr/>
          <p:nvPr/>
        </p:nvSpPr>
        <p:spPr>
          <a:xfrm>
            <a:off x="1595485" y="6116108"/>
            <a:ext cx="3624758" cy="525987"/>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r>
              <a:rPr lang="en-GB" b="1">
                <a:solidFill>
                  <a:schemeClr val="bg1"/>
                </a:solidFill>
                <a:latin typeface="Arial" panose="020B0604020202020204" pitchFamily="34" charset="0"/>
                <a:cs typeface="Arial" panose="020B0604020202020204" pitchFamily="34" charset="0"/>
              </a:rPr>
              <a:t>District Suicide Prevention Strategy</a:t>
            </a:r>
          </a:p>
        </p:txBody>
      </p:sp>
      <p:sp>
        <p:nvSpPr>
          <p:cNvPr id="58" name="Rounded Rectangle 3">
            <a:extLst>
              <a:ext uri="{FF2B5EF4-FFF2-40B4-BE49-F238E27FC236}">
                <a16:creationId xmlns:a16="http://schemas.microsoft.com/office/drawing/2014/main" id="{823F6250-1D83-A165-628D-0525920D063A}"/>
              </a:ext>
            </a:extLst>
          </p:cNvPr>
          <p:cNvSpPr/>
          <p:nvPr/>
        </p:nvSpPr>
        <p:spPr>
          <a:xfrm>
            <a:off x="5558532" y="1736117"/>
            <a:ext cx="3624758" cy="525987"/>
          </a:xfrm>
          <a:prstGeom prst="rect">
            <a:avLst/>
          </a:prstGeom>
          <a:solidFill>
            <a:srgbClr val="6654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r>
              <a:rPr lang="en-GB" b="1">
                <a:solidFill>
                  <a:schemeClr val="bg1"/>
                </a:solidFill>
                <a:latin typeface="Arial" panose="020B0604020202020204" pitchFamily="34" charset="0"/>
                <a:cs typeface="Arial" panose="020B0604020202020204" pitchFamily="34" charset="0"/>
              </a:rPr>
              <a:t>Accessible Career Pathways</a:t>
            </a:r>
          </a:p>
        </p:txBody>
      </p:sp>
      <p:sp>
        <p:nvSpPr>
          <p:cNvPr id="59" name="Rounded Rectangle 3">
            <a:extLst>
              <a:ext uri="{FF2B5EF4-FFF2-40B4-BE49-F238E27FC236}">
                <a16:creationId xmlns:a16="http://schemas.microsoft.com/office/drawing/2014/main" id="{3F7A23D9-EE14-2234-EA92-9E2CEF2C085A}"/>
              </a:ext>
            </a:extLst>
          </p:cNvPr>
          <p:cNvSpPr/>
          <p:nvPr/>
        </p:nvSpPr>
        <p:spPr>
          <a:xfrm>
            <a:off x="5558532" y="2586510"/>
            <a:ext cx="3624758" cy="525987"/>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r>
              <a:rPr lang="en-GB" b="1">
                <a:solidFill>
                  <a:schemeClr val="bg1"/>
                </a:solidFill>
                <a:latin typeface="Arial" panose="020B0604020202020204" pitchFamily="34" charset="0"/>
                <a:cs typeface="Arial" panose="020B0604020202020204" pitchFamily="34" charset="0"/>
              </a:rPr>
              <a:t>Sustaining Youth Employment</a:t>
            </a:r>
          </a:p>
        </p:txBody>
      </p:sp>
      <p:sp>
        <p:nvSpPr>
          <p:cNvPr id="60" name="Rounded Rectangle 3">
            <a:extLst>
              <a:ext uri="{FF2B5EF4-FFF2-40B4-BE49-F238E27FC236}">
                <a16:creationId xmlns:a16="http://schemas.microsoft.com/office/drawing/2014/main" id="{312CFD37-39CF-57DB-8B61-83C4DC713505}"/>
              </a:ext>
            </a:extLst>
          </p:cNvPr>
          <p:cNvSpPr/>
          <p:nvPr/>
        </p:nvSpPr>
        <p:spPr>
          <a:xfrm>
            <a:off x="5558532" y="3471907"/>
            <a:ext cx="3624758" cy="525987"/>
          </a:xfrm>
          <a:prstGeom prst="rect">
            <a:avLst/>
          </a:prstGeom>
          <a:solidFill>
            <a:srgbClr val="8AA5D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r>
              <a:rPr lang="en-GB" b="1">
                <a:solidFill>
                  <a:schemeClr val="bg1"/>
                </a:solidFill>
                <a:latin typeface="Arial" panose="020B0604020202020204" pitchFamily="34" charset="0"/>
                <a:cs typeface="Arial" panose="020B0604020202020204" pitchFamily="34" charset="0"/>
              </a:rPr>
              <a:t>Accessible Career Pathways</a:t>
            </a:r>
          </a:p>
        </p:txBody>
      </p:sp>
      <p:sp>
        <p:nvSpPr>
          <p:cNvPr id="61" name="Rounded Rectangle 3">
            <a:extLst>
              <a:ext uri="{FF2B5EF4-FFF2-40B4-BE49-F238E27FC236}">
                <a16:creationId xmlns:a16="http://schemas.microsoft.com/office/drawing/2014/main" id="{13CD5D8E-F7D2-C37C-6C64-F9B1E2999EBE}"/>
              </a:ext>
            </a:extLst>
          </p:cNvPr>
          <p:cNvSpPr/>
          <p:nvPr/>
        </p:nvSpPr>
        <p:spPr>
          <a:xfrm>
            <a:off x="5558532" y="4367458"/>
            <a:ext cx="3624758" cy="525987"/>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r>
              <a:rPr lang="en-GB" b="1">
                <a:solidFill>
                  <a:schemeClr val="bg1"/>
                </a:solidFill>
                <a:latin typeface="Arial" panose="020B0604020202020204" pitchFamily="34" charset="0"/>
                <a:cs typeface="Arial" panose="020B0604020202020204" pitchFamily="34" charset="0"/>
              </a:rPr>
              <a:t>Engaging &amp; Mentoring Young Residents</a:t>
            </a:r>
          </a:p>
        </p:txBody>
      </p:sp>
      <p:sp>
        <p:nvSpPr>
          <p:cNvPr id="62" name="Rounded Rectangle 3">
            <a:extLst>
              <a:ext uri="{FF2B5EF4-FFF2-40B4-BE49-F238E27FC236}">
                <a16:creationId xmlns:a16="http://schemas.microsoft.com/office/drawing/2014/main" id="{449A84B4-3CEB-3637-10B6-7058C804015A}"/>
              </a:ext>
            </a:extLst>
          </p:cNvPr>
          <p:cNvSpPr/>
          <p:nvPr/>
        </p:nvSpPr>
        <p:spPr>
          <a:xfrm>
            <a:off x="5558532" y="5274160"/>
            <a:ext cx="3624758" cy="525987"/>
          </a:xfrm>
          <a:prstGeom prst="rect">
            <a:avLst/>
          </a:prstGeom>
          <a:solidFill>
            <a:srgbClr val="77A25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r>
              <a:rPr lang="en-GB" b="1">
                <a:solidFill>
                  <a:schemeClr val="bg1"/>
                </a:solidFill>
                <a:latin typeface="Arial" panose="020B0604020202020204" pitchFamily="34" charset="0"/>
                <a:cs typeface="Arial" panose="020B0604020202020204" pitchFamily="34" charset="0"/>
              </a:rPr>
              <a:t>Secure Housing &amp; Employment</a:t>
            </a:r>
          </a:p>
        </p:txBody>
      </p:sp>
      <p:sp>
        <p:nvSpPr>
          <p:cNvPr id="63" name="TextBox 62">
            <a:extLst>
              <a:ext uri="{FF2B5EF4-FFF2-40B4-BE49-F238E27FC236}">
                <a16:creationId xmlns:a16="http://schemas.microsoft.com/office/drawing/2014/main" id="{617484A1-2CF5-BAC0-C751-347A83360CA2}"/>
              </a:ext>
            </a:extLst>
          </p:cNvPr>
          <p:cNvSpPr txBox="1"/>
          <p:nvPr/>
        </p:nvSpPr>
        <p:spPr>
          <a:xfrm>
            <a:off x="9800047" y="1745240"/>
            <a:ext cx="2175783" cy="1914563"/>
          </a:xfrm>
          <a:prstGeom prst="rect">
            <a:avLst/>
          </a:prstGeom>
          <a:solidFill>
            <a:srgbClr val="0B3249">
              <a:alpha val="48000"/>
            </a:srgbClr>
          </a:solidFill>
        </p:spPr>
        <p:txBody>
          <a:bodyPr wrap="square" anchor="ctr" anchorCtr="0">
            <a:spAutoFit/>
          </a:bodyPr>
          <a:lstStyle/>
          <a:p>
            <a:pPr algn="ctr" defTabSz="761970">
              <a:lnSpc>
                <a:spcPts val="2375"/>
              </a:lnSpc>
            </a:pPr>
            <a:r>
              <a:rPr lang="en-US" sz="1800" b="1">
                <a:noFill/>
                <a:latin typeface="Arial" panose="020B0604020202020204" pitchFamily="34" charset="0"/>
                <a:ea typeface="Roboto Light" pitchFamily="34" charset="-122"/>
                <a:cs typeface="Arial" panose="020B0604020202020204" pitchFamily="34" charset="0"/>
              </a:rPr>
              <a:t>England's coastal towns face a unique crisis of economic inactivity and poor health</a:t>
            </a:r>
            <a:endParaRPr lang="en-US" sz="1800" b="1">
              <a:noFill/>
              <a:latin typeface="Arial" panose="020B0604020202020204" pitchFamily="34" charset="0"/>
              <a:cs typeface="Arial" panose="020B0604020202020204" pitchFamily="34" charset="0"/>
            </a:endParaRPr>
          </a:p>
        </p:txBody>
      </p:sp>
      <p:sp>
        <p:nvSpPr>
          <p:cNvPr id="64" name="Text 5">
            <a:extLst>
              <a:ext uri="{FF2B5EF4-FFF2-40B4-BE49-F238E27FC236}">
                <a16:creationId xmlns:a16="http://schemas.microsoft.com/office/drawing/2014/main" id="{9383E2F7-1FA0-EF0B-2897-97AE72C4A20E}"/>
              </a:ext>
            </a:extLst>
          </p:cNvPr>
          <p:cNvSpPr/>
          <p:nvPr/>
        </p:nvSpPr>
        <p:spPr>
          <a:xfrm>
            <a:off x="9825337" y="4891107"/>
            <a:ext cx="2175782" cy="1814206"/>
          </a:xfrm>
          <a:prstGeom prst="rect">
            <a:avLst/>
          </a:prstGeom>
          <a:solidFill>
            <a:srgbClr val="0B3249">
              <a:alpha val="48000"/>
            </a:srgbClr>
          </a:solidFill>
          <a:ln/>
        </p:spPr>
        <p:txBody>
          <a:bodyPr wrap="square" lIns="0" tIns="0" rIns="0" bIns="0" rtlCol="0" anchor="ctr" anchorCtr="0"/>
          <a:lstStyle/>
          <a:p>
            <a:pPr algn="ctr" defTabSz="761970">
              <a:lnSpc>
                <a:spcPts val="2375"/>
              </a:lnSpc>
            </a:pPr>
            <a:r>
              <a:rPr lang="en-US" b="1">
                <a:noFill/>
                <a:latin typeface="Arial" panose="020B0604020202020204" pitchFamily="34" charset="0"/>
                <a:ea typeface="Roboto Light" pitchFamily="34" charset="-122"/>
                <a:cs typeface="Arial" panose="020B0604020202020204" pitchFamily="34" charset="0"/>
              </a:rPr>
              <a:t>The Coastal Navigators’ Network (CNN) offers a targeted response.</a:t>
            </a:r>
            <a:endParaRPr lang="en-US" b="1">
              <a:noFill/>
              <a:latin typeface="Arial" panose="020B0604020202020204" pitchFamily="34" charset="0"/>
              <a:cs typeface="Arial" panose="020B0604020202020204" pitchFamily="34" charset="0"/>
            </a:endParaRPr>
          </a:p>
        </p:txBody>
      </p:sp>
      <p:sp>
        <p:nvSpPr>
          <p:cNvPr id="65" name="Rounded Rectangle 3">
            <a:extLst>
              <a:ext uri="{FF2B5EF4-FFF2-40B4-BE49-F238E27FC236}">
                <a16:creationId xmlns:a16="http://schemas.microsoft.com/office/drawing/2014/main" id="{03CD2128-3AE9-7C64-79AD-E0A7FBBDDC1C}"/>
              </a:ext>
            </a:extLst>
          </p:cNvPr>
          <p:cNvSpPr/>
          <p:nvPr/>
        </p:nvSpPr>
        <p:spPr>
          <a:xfrm>
            <a:off x="5558532" y="6125742"/>
            <a:ext cx="3624758" cy="525987"/>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r>
              <a:rPr lang="en-GB" b="1">
                <a:solidFill>
                  <a:schemeClr val="bg1"/>
                </a:solidFill>
                <a:latin typeface="Arial" panose="020B0604020202020204" pitchFamily="34" charset="0"/>
                <a:cs typeface="Arial" panose="020B0604020202020204" pitchFamily="34" charset="0"/>
              </a:rPr>
              <a:t>Mental Health &amp; Wellbeing</a:t>
            </a:r>
          </a:p>
        </p:txBody>
      </p:sp>
      <p:sp>
        <p:nvSpPr>
          <p:cNvPr id="66" name="TextBox 65">
            <a:extLst>
              <a:ext uri="{FF2B5EF4-FFF2-40B4-BE49-F238E27FC236}">
                <a16:creationId xmlns:a16="http://schemas.microsoft.com/office/drawing/2014/main" id="{91D50455-DFEB-CC5D-BF53-2DB675F1EC4E}"/>
              </a:ext>
            </a:extLst>
          </p:cNvPr>
          <p:cNvSpPr txBox="1"/>
          <p:nvPr/>
        </p:nvSpPr>
        <p:spPr>
          <a:xfrm>
            <a:off x="9729375" y="1680179"/>
            <a:ext cx="2175783" cy="1914563"/>
          </a:xfrm>
          <a:prstGeom prst="rect">
            <a:avLst/>
          </a:prstGeom>
          <a:solidFill>
            <a:srgbClr val="0B3249"/>
          </a:solidFill>
        </p:spPr>
        <p:txBody>
          <a:bodyPr wrap="square" anchor="ctr" anchorCtr="0">
            <a:spAutoFit/>
          </a:bodyPr>
          <a:lstStyle/>
          <a:p>
            <a:pPr algn="ctr" defTabSz="761970">
              <a:lnSpc>
                <a:spcPts val="2375"/>
              </a:lnSpc>
            </a:pPr>
            <a:r>
              <a:rPr lang="en-US" sz="1800" b="1">
                <a:solidFill>
                  <a:schemeClr val="bg1"/>
                </a:solidFill>
                <a:latin typeface="Arial" panose="020B0604020202020204" pitchFamily="34" charset="0"/>
                <a:ea typeface="Roboto Light" pitchFamily="34" charset="-122"/>
                <a:cs typeface="Arial" panose="020B0604020202020204" pitchFamily="34" charset="0"/>
              </a:rPr>
              <a:t>England's coastal towns face a unique crisis of economic inactivity and poor health</a:t>
            </a:r>
            <a:endParaRPr lang="en-US" sz="1800" b="1">
              <a:solidFill>
                <a:schemeClr val="bg1"/>
              </a:solidFill>
              <a:latin typeface="Arial" panose="020B0604020202020204" pitchFamily="34" charset="0"/>
              <a:cs typeface="Arial" panose="020B0604020202020204" pitchFamily="34" charset="0"/>
            </a:endParaRPr>
          </a:p>
        </p:txBody>
      </p:sp>
      <p:sp>
        <p:nvSpPr>
          <p:cNvPr id="67" name="Text 5">
            <a:extLst>
              <a:ext uri="{FF2B5EF4-FFF2-40B4-BE49-F238E27FC236}">
                <a16:creationId xmlns:a16="http://schemas.microsoft.com/office/drawing/2014/main" id="{0ACAD33D-9BF8-179E-939E-9B4D410B6D4D}"/>
              </a:ext>
            </a:extLst>
          </p:cNvPr>
          <p:cNvSpPr/>
          <p:nvPr/>
        </p:nvSpPr>
        <p:spPr>
          <a:xfrm>
            <a:off x="9754665" y="4826046"/>
            <a:ext cx="2175782" cy="1814206"/>
          </a:xfrm>
          <a:prstGeom prst="rect">
            <a:avLst/>
          </a:prstGeom>
          <a:solidFill>
            <a:srgbClr val="0B3249"/>
          </a:solidFill>
          <a:ln/>
        </p:spPr>
        <p:txBody>
          <a:bodyPr wrap="square" lIns="0" tIns="0" rIns="0" bIns="0" rtlCol="0" anchor="ctr" anchorCtr="0"/>
          <a:lstStyle/>
          <a:p>
            <a:pPr algn="ctr" defTabSz="761970">
              <a:lnSpc>
                <a:spcPts val="2375"/>
              </a:lnSpc>
            </a:pPr>
            <a:r>
              <a:rPr lang="en-US" b="1">
                <a:solidFill>
                  <a:prstClr val="white"/>
                </a:solidFill>
                <a:latin typeface="Arial" panose="020B0604020202020204" pitchFamily="34" charset="0"/>
                <a:ea typeface="Roboto Light" pitchFamily="34" charset="-122"/>
                <a:cs typeface="Arial" panose="020B0604020202020204" pitchFamily="34" charset="0"/>
              </a:rPr>
              <a:t>The Coastal Navigators’ Network (CNN) offers a targeted response</a:t>
            </a:r>
            <a:endParaRPr lang="en-US" b="1">
              <a:solidFill>
                <a:prstClr val="white"/>
              </a:solidFill>
              <a:latin typeface="Arial" panose="020B0604020202020204" pitchFamily="34" charset="0"/>
              <a:cs typeface="Arial" panose="020B0604020202020204" pitchFamily="34" charset="0"/>
            </a:endParaRPr>
          </a:p>
        </p:txBody>
      </p:sp>
      <p:sp>
        <p:nvSpPr>
          <p:cNvPr id="68" name="Text 0">
            <a:extLst>
              <a:ext uri="{FF2B5EF4-FFF2-40B4-BE49-F238E27FC236}">
                <a16:creationId xmlns:a16="http://schemas.microsoft.com/office/drawing/2014/main" id="{928705E9-7B11-A578-1E9F-3F16570FE4D9}"/>
              </a:ext>
            </a:extLst>
          </p:cNvPr>
          <p:cNvSpPr/>
          <p:nvPr/>
        </p:nvSpPr>
        <p:spPr>
          <a:xfrm>
            <a:off x="1590318" y="1280860"/>
            <a:ext cx="3616146" cy="380784"/>
          </a:xfrm>
          <a:prstGeom prst="rect">
            <a:avLst/>
          </a:prstGeom>
          <a:noFill/>
          <a:ln/>
        </p:spPr>
        <p:txBody>
          <a:bodyPr wrap="square" lIns="216000" tIns="0" rIns="0" bIns="144000" rtlCol="0" anchor="ctr" anchorCtr="0"/>
          <a:lstStyle/>
          <a:p>
            <a:pPr algn="ctr" defTabSz="761970">
              <a:lnSpc>
                <a:spcPts val="4625"/>
              </a:lnSpc>
            </a:pPr>
            <a:r>
              <a:rPr lang="en-US" sz="2400" b="1" dirty="0">
                <a:solidFill>
                  <a:srgbClr val="0B3249"/>
                </a:solidFill>
                <a:latin typeface="Arial" panose="020B0604020202020204" pitchFamily="34" charset="0"/>
                <a:ea typeface="Poppins Light" pitchFamily="34" charset="-122"/>
                <a:cs typeface="Arial" panose="020B0604020202020204" pitchFamily="34" charset="0"/>
              </a:rPr>
              <a:t>Best Practice</a:t>
            </a:r>
            <a:endParaRPr lang="en-US" sz="1600" dirty="0">
              <a:solidFill>
                <a:srgbClr val="0B3249"/>
              </a:solidFill>
              <a:latin typeface="Arial" panose="020B0604020202020204" pitchFamily="34" charset="0"/>
              <a:cs typeface="Arial" panose="020B0604020202020204" pitchFamily="34" charset="0"/>
            </a:endParaRPr>
          </a:p>
        </p:txBody>
      </p:sp>
      <p:sp>
        <p:nvSpPr>
          <p:cNvPr id="69" name="Text 0">
            <a:extLst>
              <a:ext uri="{FF2B5EF4-FFF2-40B4-BE49-F238E27FC236}">
                <a16:creationId xmlns:a16="http://schemas.microsoft.com/office/drawing/2014/main" id="{FE32C0A2-0ABA-B974-67A2-12DCE9DA15F8}"/>
              </a:ext>
            </a:extLst>
          </p:cNvPr>
          <p:cNvSpPr/>
          <p:nvPr/>
        </p:nvSpPr>
        <p:spPr>
          <a:xfrm>
            <a:off x="5457985" y="1295014"/>
            <a:ext cx="3624758" cy="380784"/>
          </a:xfrm>
          <a:prstGeom prst="rect">
            <a:avLst/>
          </a:prstGeom>
          <a:noFill/>
          <a:ln/>
        </p:spPr>
        <p:txBody>
          <a:bodyPr wrap="square" lIns="216000" tIns="0" rIns="0" bIns="144000" rtlCol="0" anchor="ctr" anchorCtr="0"/>
          <a:lstStyle/>
          <a:p>
            <a:pPr algn="ctr" defTabSz="761970">
              <a:lnSpc>
                <a:spcPts val="4625"/>
              </a:lnSpc>
            </a:pPr>
            <a:r>
              <a:rPr lang="en-US" sz="2400" b="1">
                <a:solidFill>
                  <a:srgbClr val="0B3249"/>
                </a:solidFill>
                <a:latin typeface="Arial" panose="020B0604020202020204" pitchFamily="34" charset="0"/>
                <a:ea typeface="Poppins Light" pitchFamily="34" charset="-122"/>
                <a:cs typeface="Arial" panose="020B0604020202020204" pitchFamily="34" charset="0"/>
              </a:rPr>
              <a:t>Outcomes</a:t>
            </a:r>
            <a:endParaRPr lang="en-US" sz="1600">
              <a:solidFill>
                <a:srgbClr val="0B324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2311073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20000" y="0"/>
            <a:ext cx="4572000" cy="6858000"/>
          </a:xfrm>
          <a:prstGeom prst="rect">
            <a:avLst/>
          </a:prstGeom>
        </p:spPr>
      </p:pic>
      <p:sp>
        <p:nvSpPr>
          <p:cNvPr id="3" name="Shape 0"/>
          <p:cNvSpPr/>
          <p:nvPr/>
        </p:nvSpPr>
        <p:spPr>
          <a:xfrm>
            <a:off x="7620000" y="0"/>
            <a:ext cx="4572000" cy="6858000"/>
          </a:xfrm>
          <a:prstGeom prst="rect">
            <a:avLst/>
          </a:prstGeom>
          <a:solidFill>
            <a:srgbClr val="E5E0DF"/>
          </a:solidFill>
          <a:ln/>
        </p:spPr>
        <p:txBody>
          <a:bodyPr/>
          <a:lstStyle/>
          <a:p>
            <a:pPr defTabSz="761970"/>
            <a:endParaRPr lang="en-GB" sz="1500">
              <a:solidFill>
                <a:prstClr val="black"/>
              </a:solidFill>
              <a:latin typeface="Calibri" panose="020F0502020204030204"/>
            </a:endParaRPr>
          </a:p>
        </p:txBody>
      </p:sp>
      <p:pic>
        <p:nvPicPr>
          <p:cNvPr id="4" name="Image 1"/>
          <p:cNvPicPr>
            <a:picLocks noChangeAspect="1"/>
          </p:cNvPicPr>
          <p:nvPr/>
        </p:nvPicPr>
        <p:blipFill>
          <a:blip r:embed="rId4" cstate="screen">
            <a:extLst>
              <a:ext uri="{28A0092B-C50C-407E-A947-70E740481C1C}">
                <a14:useLocalDpi xmlns:a14="http://schemas.microsoft.com/office/drawing/2010/main"/>
              </a:ext>
            </a:extLst>
          </a:blip>
          <a:srcRect l="27373" t="463" r="35461" b="660"/>
          <a:stretch/>
        </p:blipFill>
        <p:spPr>
          <a:xfrm>
            <a:off x="7620000" y="0"/>
            <a:ext cx="4572000" cy="6844342"/>
          </a:xfrm>
          <a:prstGeom prst="rect">
            <a:avLst/>
          </a:prstGeom>
        </p:spPr>
      </p:pic>
      <p:sp>
        <p:nvSpPr>
          <p:cNvPr id="7" name="Text 2"/>
          <p:cNvSpPr/>
          <p:nvPr/>
        </p:nvSpPr>
        <p:spPr>
          <a:xfrm>
            <a:off x="1418729" y="1273409"/>
            <a:ext cx="2362696" cy="295275"/>
          </a:xfrm>
          <a:prstGeom prst="rect">
            <a:avLst/>
          </a:prstGeom>
          <a:noFill/>
          <a:ln/>
        </p:spPr>
        <p:txBody>
          <a:bodyPr wrap="none" lIns="0" tIns="0" rIns="0" bIns="0" rtlCol="0" anchor="t"/>
          <a:lstStyle/>
          <a:p>
            <a:pPr defTabSz="761970">
              <a:lnSpc>
                <a:spcPts val="2292"/>
              </a:lnSpc>
            </a:pPr>
            <a:r>
              <a:rPr lang="en-US" sz="2400" b="1">
                <a:solidFill>
                  <a:schemeClr val="bg1"/>
                </a:solidFill>
                <a:latin typeface="Arial" panose="020B0604020202020204" pitchFamily="34" charset="0"/>
                <a:ea typeface="Poppins Light" pitchFamily="34" charset="-122"/>
                <a:cs typeface="Arial" panose="020B0604020202020204" pitchFamily="34" charset="0"/>
              </a:rPr>
              <a:t>Get Britain Working</a:t>
            </a:r>
            <a:endParaRPr lang="en-US" sz="2400" b="1">
              <a:solidFill>
                <a:schemeClr val="bg1"/>
              </a:solidFill>
              <a:latin typeface="Arial" panose="020B0604020202020204" pitchFamily="34" charset="0"/>
              <a:cs typeface="Arial" panose="020B0604020202020204" pitchFamily="34" charset="0"/>
            </a:endParaRPr>
          </a:p>
        </p:txBody>
      </p:sp>
      <p:sp>
        <p:nvSpPr>
          <p:cNvPr id="8" name="Text 3"/>
          <p:cNvSpPr/>
          <p:nvPr/>
        </p:nvSpPr>
        <p:spPr>
          <a:xfrm>
            <a:off x="1418729" y="1682091"/>
            <a:ext cx="5068491" cy="302419"/>
          </a:xfrm>
          <a:prstGeom prst="rect">
            <a:avLst/>
          </a:prstGeom>
          <a:noFill/>
          <a:ln/>
        </p:spPr>
        <p:txBody>
          <a:bodyPr wrap="none" lIns="0" tIns="0" rIns="0" bIns="0" rtlCol="0" anchor="t"/>
          <a:lstStyle/>
          <a:p>
            <a:pPr defTabSz="761970">
              <a:lnSpc>
                <a:spcPts val="2375"/>
              </a:lnSpc>
            </a:pPr>
            <a:r>
              <a:rPr lang="en-US" sz="1458">
                <a:solidFill>
                  <a:srgbClr val="E5E0DF"/>
                </a:solidFill>
                <a:latin typeface="Arial" panose="020B0604020202020204" pitchFamily="34" charset="0"/>
                <a:ea typeface="Roboto Light" pitchFamily="34" charset="-122"/>
                <a:cs typeface="Arial" panose="020B0604020202020204" pitchFamily="34" charset="0"/>
              </a:rPr>
              <a:t>Supports DWP goals to reduce economic inactivity</a:t>
            </a:r>
            <a:endParaRPr lang="en-US" sz="1458">
              <a:solidFill>
                <a:prstClr val="black"/>
              </a:solidFill>
              <a:latin typeface="Arial" panose="020B0604020202020204" pitchFamily="34" charset="0"/>
              <a:cs typeface="Arial" panose="020B0604020202020204" pitchFamily="34" charset="0"/>
            </a:endParaRPr>
          </a:p>
        </p:txBody>
      </p:sp>
      <p:sp>
        <p:nvSpPr>
          <p:cNvPr id="10" name="Text 4"/>
          <p:cNvSpPr/>
          <p:nvPr/>
        </p:nvSpPr>
        <p:spPr>
          <a:xfrm>
            <a:off x="1418729" y="2407479"/>
            <a:ext cx="3550146" cy="295275"/>
          </a:xfrm>
          <a:prstGeom prst="rect">
            <a:avLst/>
          </a:prstGeom>
          <a:noFill/>
          <a:ln/>
        </p:spPr>
        <p:txBody>
          <a:bodyPr wrap="none" lIns="0" tIns="0" rIns="0" bIns="0" rtlCol="0" anchor="t"/>
          <a:lstStyle/>
          <a:p>
            <a:pPr defTabSz="761970">
              <a:lnSpc>
                <a:spcPts val="2292"/>
              </a:lnSpc>
            </a:pPr>
            <a:r>
              <a:rPr lang="en-US" sz="2400" b="1">
                <a:solidFill>
                  <a:schemeClr val="bg1"/>
                </a:solidFill>
                <a:latin typeface="Arial" panose="020B0604020202020204" pitchFamily="34" charset="0"/>
                <a:ea typeface="Poppins Light" pitchFamily="34" charset="-122"/>
                <a:cs typeface="Arial" panose="020B0604020202020204" pitchFamily="34" charset="0"/>
              </a:rPr>
              <a:t>NHS Long-Term Workforce Plan</a:t>
            </a:r>
            <a:endParaRPr lang="en-US" sz="2400" b="1">
              <a:solidFill>
                <a:schemeClr val="bg1"/>
              </a:solidFill>
              <a:latin typeface="Arial" panose="020B0604020202020204" pitchFamily="34" charset="0"/>
              <a:cs typeface="Arial" panose="020B0604020202020204" pitchFamily="34" charset="0"/>
            </a:endParaRPr>
          </a:p>
        </p:txBody>
      </p:sp>
      <p:sp>
        <p:nvSpPr>
          <p:cNvPr id="11" name="Text 5"/>
          <p:cNvSpPr/>
          <p:nvPr/>
        </p:nvSpPr>
        <p:spPr>
          <a:xfrm>
            <a:off x="1418729" y="2816161"/>
            <a:ext cx="5068491" cy="302419"/>
          </a:xfrm>
          <a:prstGeom prst="rect">
            <a:avLst/>
          </a:prstGeom>
          <a:noFill/>
          <a:ln/>
        </p:spPr>
        <p:txBody>
          <a:bodyPr wrap="none" lIns="0" tIns="0" rIns="0" bIns="0" rtlCol="0" anchor="t"/>
          <a:lstStyle/>
          <a:p>
            <a:pPr defTabSz="761970">
              <a:lnSpc>
                <a:spcPts val="2375"/>
              </a:lnSpc>
            </a:pPr>
            <a:r>
              <a:rPr lang="en-US" sz="1458">
                <a:solidFill>
                  <a:srgbClr val="E5E0DF"/>
                </a:solidFill>
                <a:latin typeface="Arial" panose="020B0604020202020204" pitchFamily="34" charset="0"/>
                <a:ea typeface="Roboto Light" pitchFamily="34" charset="-122"/>
                <a:cs typeface="Arial" panose="020B0604020202020204" pitchFamily="34" charset="0"/>
              </a:rPr>
              <a:t>Tackles productivity and prevention challenges</a:t>
            </a:r>
            <a:endParaRPr lang="en-US" sz="1458">
              <a:solidFill>
                <a:prstClr val="black"/>
              </a:solidFill>
              <a:latin typeface="Arial" panose="020B0604020202020204" pitchFamily="34" charset="0"/>
              <a:cs typeface="Arial" panose="020B0604020202020204" pitchFamily="34" charset="0"/>
            </a:endParaRPr>
          </a:p>
        </p:txBody>
      </p:sp>
      <p:sp>
        <p:nvSpPr>
          <p:cNvPr id="13" name="Text 6"/>
          <p:cNvSpPr/>
          <p:nvPr/>
        </p:nvSpPr>
        <p:spPr>
          <a:xfrm>
            <a:off x="1418728" y="3541549"/>
            <a:ext cx="3356570" cy="295275"/>
          </a:xfrm>
          <a:prstGeom prst="rect">
            <a:avLst/>
          </a:prstGeom>
          <a:noFill/>
          <a:ln/>
        </p:spPr>
        <p:txBody>
          <a:bodyPr wrap="none" lIns="0" tIns="0" rIns="0" bIns="0" rtlCol="0" anchor="t"/>
          <a:lstStyle/>
          <a:p>
            <a:pPr defTabSz="761970">
              <a:lnSpc>
                <a:spcPts val="2292"/>
              </a:lnSpc>
            </a:pPr>
            <a:r>
              <a:rPr lang="en-US" sz="2400" b="1">
                <a:solidFill>
                  <a:schemeClr val="bg1"/>
                </a:solidFill>
                <a:latin typeface="Arial" panose="020B0604020202020204" pitchFamily="34" charset="0"/>
                <a:ea typeface="Poppins Light" pitchFamily="34" charset="-122"/>
                <a:cs typeface="Arial" panose="020B0604020202020204" pitchFamily="34" charset="0"/>
              </a:rPr>
              <a:t>Devolution and Local Growth</a:t>
            </a:r>
            <a:endParaRPr lang="en-US" sz="2400" b="1">
              <a:solidFill>
                <a:schemeClr val="bg1"/>
              </a:solidFill>
              <a:latin typeface="Arial" panose="020B0604020202020204" pitchFamily="34" charset="0"/>
              <a:cs typeface="Arial" panose="020B0604020202020204" pitchFamily="34" charset="0"/>
            </a:endParaRPr>
          </a:p>
        </p:txBody>
      </p:sp>
      <p:sp>
        <p:nvSpPr>
          <p:cNvPr id="14" name="Text 7"/>
          <p:cNvSpPr/>
          <p:nvPr/>
        </p:nvSpPr>
        <p:spPr>
          <a:xfrm>
            <a:off x="1418729" y="3950232"/>
            <a:ext cx="5068491" cy="302419"/>
          </a:xfrm>
          <a:prstGeom prst="rect">
            <a:avLst/>
          </a:prstGeom>
          <a:noFill/>
          <a:ln/>
        </p:spPr>
        <p:txBody>
          <a:bodyPr wrap="none" lIns="0" tIns="0" rIns="0" bIns="0" rtlCol="0" anchor="t"/>
          <a:lstStyle/>
          <a:p>
            <a:pPr defTabSz="761970">
              <a:lnSpc>
                <a:spcPts val="2375"/>
              </a:lnSpc>
            </a:pPr>
            <a:r>
              <a:rPr lang="en-US" sz="1458">
                <a:solidFill>
                  <a:srgbClr val="E5E0DF"/>
                </a:solidFill>
                <a:latin typeface="Arial" panose="020B0604020202020204" pitchFamily="34" charset="0"/>
                <a:ea typeface="Roboto Light" pitchFamily="34" charset="-122"/>
                <a:cs typeface="Arial" panose="020B0604020202020204" pitchFamily="34" charset="0"/>
              </a:rPr>
              <a:t>Empowers mayoral and combined authorities</a:t>
            </a:r>
            <a:endParaRPr lang="en-US" sz="1458">
              <a:solidFill>
                <a:prstClr val="black"/>
              </a:solidFill>
              <a:latin typeface="Arial" panose="020B0604020202020204" pitchFamily="34" charset="0"/>
              <a:cs typeface="Arial" panose="020B0604020202020204" pitchFamily="34" charset="0"/>
            </a:endParaRPr>
          </a:p>
        </p:txBody>
      </p:sp>
      <p:sp>
        <p:nvSpPr>
          <p:cNvPr id="16" name="Text 8"/>
          <p:cNvSpPr/>
          <p:nvPr/>
        </p:nvSpPr>
        <p:spPr>
          <a:xfrm>
            <a:off x="1418729" y="4675620"/>
            <a:ext cx="2362696" cy="295275"/>
          </a:xfrm>
          <a:prstGeom prst="rect">
            <a:avLst/>
          </a:prstGeom>
          <a:noFill/>
          <a:ln/>
        </p:spPr>
        <p:txBody>
          <a:bodyPr wrap="none" lIns="0" tIns="0" rIns="0" bIns="0" rtlCol="0" anchor="t"/>
          <a:lstStyle/>
          <a:p>
            <a:pPr defTabSz="761970">
              <a:lnSpc>
                <a:spcPts val="2292"/>
              </a:lnSpc>
            </a:pPr>
            <a:r>
              <a:rPr lang="en-US" sz="2400" b="1">
                <a:solidFill>
                  <a:schemeClr val="bg1"/>
                </a:solidFill>
                <a:latin typeface="Arial" panose="020B0604020202020204" pitchFamily="34" charset="0"/>
                <a:ea typeface="Poppins Light" pitchFamily="34" charset="-122"/>
                <a:cs typeface="Arial" panose="020B0604020202020204" pitchFamily="34" charset="0"/>
              </a:rPr>
              <a:t>Core20PLUS5</a:t>
            </a:r>
            <a:endParaRPr lang="en-US" sz="2400" b="1">
              <a:solidFill>
                <a:schemeClr val="bg1"/>
              </a:solidFill>
              <a:latin typeface="Arial" panose="020B0604020202020204" pitchFamily="34" charset="0"/>
              <a:cs typeface="Arial" panose="020B0604020202020204" pitchFamily="34" charset="0"/>
            </a:endParaRPr>
          </a:p>
        </p:txBody>
      </p:sp>
      <p:sp>
        <p:nvSpPr>
          <p:cNvPr id="17" name="Text 9"/>
          <p:cNvSpPr/>
          <p:nvPr/>
        </p:nvSpPr>
        <p:spPr>
          <a:xfrm>
            <a:off x="1418729" y="5084302"/>
            <a:ext cx="5068491" cy="302419"/>
          </a:xfrm>
          <a:prstGeom prst="rect">
            <a:avLst/>
          </a:prstGeom>
          <a:noFill/>
          <a:ln/>
        </p:spPr>
        <p:txBody>
          <a:bodyPr wrap="none" lIns="0" tIns="0" rIns="0" bIns="0" rtlCol="0" anchor="t"/>
          <a:lstStyle/>
          <a:p>
            <a:pPr defTabSz="761970">
              <a:lnSpc>
                <a:spcPts val="2375"/>
              </a:lnSpc>
            </a:pPr>
            <a:r>
              <a:rPr lang="en-US" sz="1458">
                <a:solidFill>
                  <a:srgbClr val="E5E0DF"/>
                </a:solidFill>
                <a:latin typeface="Arial" panose="020B0604020202020204" pitchFamily="34" charset="0"/>
                <a:ea typeface="Roboto Light" pitchFamily="34" charset="-122"/>
                <a:cs typeface="Arial" panose="020B0604020202020204" pitchFamily="34" charset="0"/>
              </a:rPr>
              <a:t>Addresses health inequalities in coastal populations</a:t>
            </a:r>
            <a:endParaRPr lang="en-US" sz="1458">
              <a:solidFill>
                <a:prstClr val="black"/>
              </a:solidFill>
              <a:latin typeface="Arial" panose="020B0604020202020204" pitchFamily="34" charset="0"/>
              <a:cs typeface="Arial" panose="020B0604020202020204" pitchFamily="34" charset="0"/>
            </a:endParaRPr>
          </a:p>
        </p:txBody>
      </p:sp>
      <p:sp>
        <p:nvSpPr>
          <p:cNvPr id="18" name="Text 0">
            <a:extLst>
              <a:ext uri="{FF2B5EF4-FFF2-40B4-BE49-F238E27FC236}">
                <a16:creationId xmlns:a16="http://schemas.microsoft.com/office/drawing/2014/main" id="{2EB84C96-EC8F-3D49-18FA-E2F32247DB7E}"/>
              </a:ext>
            </a:extLst>
          </p:cNvPr>
          <p:cNvSpPr/>
          <p:nvPr/>
        </p:nvSpPr>
        <p:spPr>
          <a:xfrm>
            <a:off x="0" y="13658"/>
            <a:ext cx="7620000" cy="967488"/>
          </a:xfrm>
          <a:prstGeom prst="rect">
            <a:avLst/>
          </a:prstGeom>
          <a:solidFill>
            <a:srgbClr val="0B3249"/>
          </a:solidFill>
          <a:ln w="31750">
            <a:solidFill>
              <a:schemeClr val="bg1"/>
            </a:solidFill>
          </a:ln>
        </p:spPr>
        <p:txBody>
          <a:bodyPr wrap="none" lIns="108000" tIns="0" rIns="0" bIns="0" rtlCol="0" anchor="ctr" anchorCtr="0"/>
          <a:lstStyle/>
          <a:p>
            <a:pPr algn="ctr">
              <a:lnSpc>
                <a:spcPts val="4291"/>
              </a:lnSpc>
            </a:pPr>
            <a:r>
              <a:rPr lang="en-US" sz="4000" b="1">
                <a:solidFill>
                  <a:schemeClr val="bg1"/>
                </a:solidFill>
                <a:latin typeface="Arial" panose="020B0604020202020204" pitchFamily="34" charset="0"/>
                <a:ea typeface="DM Sans Medium" pitchFamily="34" charset="-122"/>
                <a:cs typeface="Arial" panose="020B0604020202020204" pitchFamily="34" charset="0"/>
              </a:rPr>
              <a:t>Strategic Fit – National </a:t>
            </a:r>
            <a:endParaRPr lang="en-US" sz="4000" b="1">
              <a:solidFill>
                <a:schemeClr val="bg1"/>
              </a:solidFill>
              <a:latin typeface="Arial" panose="020B0604020202020204" pitchFamily="34" charset="0"/>
              <a:cs typeface="Arial" panose="020B0604020202020204" pitchFamily="34" charset="0"/>
            </a:endParaRPr>
          </a:p>
        </p:txBody>
      </p:sp>
      <p:pic>
        <p:nvPicPr>
          <p:cNvPr id="6" name="Image 2" descr="preencoded.png"/>
          <p:cNvPicPr>
            <a:picLocks noChangeAspect="1"/>
          </p:cNvPicPr>
          <p:nvPr/>
        </p:nvPicPr>
        <p:blipFill>
          <a:blip r:embed="rId5" cstate="email">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190202" y="2195250"/>
            <a:ext cx="945058" cy="1134070"/>
          </a:xfrm>
          <a:prstGeom prst="rect">
            <a:avLst/>
          </a:prstGeom>
          <a:noFill/>
        </p:spPr>
      </p:pic>
      <p:pic>
        <p:nvPicPr>
          <p:cNvPr id="9" name="Image 3" descr="preencoded.png"/>
          <p:cNvPicPr>
            <a:picLocks noChangeAspect="1"/>
          </p:cNvPicPr>
          <p:nvPr/>
        </p:nvPicPr>
        <p:blipFill>
          <a:blip r:embed="rId6" cstate="email">
            <a:duotone>
              <a:prstClr val="black"/>
              <a:srgbClr val="7030A0">
                <a:tint val="45000"/>
                <a:satMod val="400000"/>
              </a:srgbClr>
            </a:duotone>
            <a:extLst>
              <a:ext uri="{28A0092B-C50C-407E-A947-70E740481C1C}">
                <a14:useLocalDpi xmlns:a14="http://schemas.microsoft.com/office/drawing/2010/main"/>
              </a:ext>
            </a:extLst>
          </a:blip>
          <a:stretch>
            <a:fillRect/>
          </a:stretch>
        </p:blipFill>
        <p:spPr>
          <a:xfrm>
            <a:off x="190202" y="1072788"/>
            <a:ext cx="945058" cy="1134070"/>
          </a:xfrm>
          <a:prstGeom prst="rect">
            <a:avLst/>
          </a:prstGeom>
          <a:noFill/>
        </p:spPr>
      </p:pic>
      <p:pic>
        <p:nvPicPr>
          <p:cNvPr id="12" name="Image 4" descr="preencoded.png"/>
          <p:cNvPicPr>
            <a:picLocks noChangeAspect="1"/>
          </p:cNvPicPr>
          <p:nvPr/>
        </p:nvPicPr>
        <p:blipFill>
          <a:blip r:embed="rId7" cstate="email">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190202" y="4463599"/>
            <a:ext cx="945058" cy="1134070"/>
          </a:xfrm>
          <a:prstGeom prst="rect">
            <a:avLst/>
          </a:prstGeom>
          <a:noFill/>
        </p:spPr>
      </p:pic>
      <p:pic>
        <p:nvPicPr>
          <p:cNvPr id="15" name="Image 5" descr="preencoded.png"/>
          <p:cNvPicPr>
            <a:picLocks noChangeAspect="1"/>
          </p:cNvPicPr>
          <p:nvPr/>
        </p:nvPicPr>
        <p:blipFill>
          <a:blip r:embed="rId8" cstate="email">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190202" y="3340929"/>
            <a:ext cx="945058" cy="1134070"/>
          </a:xfrm>
          <a:prstGeom prst="rect">
            <a:avLst/>
          </a:prstGeom>
          <a:noFill/>
        </p:spPr>
      </p:pic>
      <p:pic>
        <p:nvPicPr>
          <p:cNvPr id="5" name="Image 5" descr="preencoded.png">
            <a:extLst>
              <a:ext uri="{FF2B5EF4-FFF2-40B4-BE49-F238E27FC236}">
                <a16:creationId xmlns:a16="http://schemas.microsoft.com/office/drawing/2014/main" id="{03AB60A3-5040-6604-B8A5-C6F6D049A589}"/>
              </a:ext>
            </a:extLst>
          </p:cNvPr>
          <p:cNvPicPr>
            <a:picLocks noChangeAspect="1"/>
          </p:cNvPicPr>
          <p:nvPr/>
        </p:nvPicPr>
        <p:blipFill>
          <a:blip r:embed="rId9" cstate="email">
            <a:duotone>
              <a:prstClr val="black"/>
              <a:srgbClr val="FF0000">
                <a:tint val="45000"/>
                <a:satMod val="400000"/>
              </a:srgbClr>
            </a:duotone>
            <a:extLst>
              <a:ext uri="{BEBA8EAE-BF5A-486C-A8C5-ECC9F3942E4B}">
                <a14:imgProps xmlns:a14="http://schemas.microsoft.com/office/drawing/2010/main">
                  <a14:imgLayer r:embed="rId10">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90202" y="5597669"/>
            <a:ext cx="945058" cy="1134070"/>
          </a:xfrm>
          <a:prstGeom prst="rect">
            <a:avLst/>
          </a:prstGeom>
          <a:noFill/>
        </p:spPr>
      </p:pic>
      <p:sp>
        <p:nvSpPr>
          <p:cNvPr id="22" name="Text 8">
            <a:extLst>
              <a:ext uri="{FF2B5EF4-FFF2-40B4-BE49-F238E27FC236}">
                <a16:creationId xmlns:a16="http://schemas.microsoft.com/office/drawing/2014/main" id="{693262A8-134D-189C-D874-B92623D42510}"/>
              </a:ext>
            </a:extLst>
          </p:cNvPr>
          <p:cNvSpPr/>
          <p:nvPr/>
        </p:nvSpPr>
        <p:spPr>
          <a:xfrm>
            <a:off x="1451565" y="5678983"/>
            <a:ext cx="3326657" cy="302419"/>
          </a:xfrm>
          <a:prstGeom prst="rect">
            <a:avLst/>
          </a:prstGeom>
          <a:noFill/>
          <a:ln/>
        </p:spPr>
        <p:txBody>
          <a:bodyPr wrap="none" lIns="0" tIns="0" rIns="0" bIns="0" rtlCol="0" anchor="t"/>
          <a:lstStyle/>
          <a:p>
            <a:pPr defTabSz="761970">
              <a:lnSpc>
                <a:spcPts val="2292"/>
              </a:lnSpc>
            </a:pPr>
            <a:r>
              <a:rPr lang="en-US" sz="2400" b="1">
                <a:solidFill>
                  <a:schemeClr val="bg1"/>
                </a:solidFill>
                <a:latin typeface="Arial" panose="020B0604020202020204" pitchFamily="34" charset="0"/>
                <a:ea typeface="Poppins Light" pitchFamily="34" charset="-122"/>
                <a:cs typeface="Arial" panose="020B0604020202020204" pitchFamily="34" charset="0"/>
              </a:rPr>
              <a:t>From Sickness to Prevention</a:t>
            </a:r>
            <a:endParaRPr lang="en-US" sz="2400" b="1">
              <a:solidFill>
                <a:schemeClr val="bg1"/>
              </a:solidFill>
              <a:latin typeface="Arial" panose="020B060402020202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id="{310B8426-9441-C5CD-C431-4983230C51C2}"/>
              </a:ext>
            </a:extLst>
          </p:cNvPr>
          <p:cNvSpPr/>
          <p:nvPr/>
        </p:nvSpPr>
        <p:spPr>
          <a:xfrm>
            <a:off x="503583" y="1425843"/>
            <a:ext cx="291547" cy="4952108"/>
          </a:xfrm>
          <a:prstGeom prst="rect">
            <a:avLst/>
          </a:prstGeom>
          <a:gradFill flip="none" rotWithShape="1">
            <a:gsLst>
              <a:gs pos="53000">
                <a:srgbClr val="76A257"/>
              </a:gs>
              <a:gs pos="28000">
                <a:srgbClr val="5F8FBA"/>
              </a:gs>
              <a:gs pos="11000">
                <a:srgbClr val="31273C"/>
              </a:gs>
              <a:gs pos="73000">
                <a:srgbClr val="CE7B43"/>
              </a:gs>
              <a:gs pos="88000">
                <a:srgbClr val="74313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 9">
            <a:extLst>
              <a:ext uri="{FF2B5EF4-FFF2-40B4-BE49-F238E27FC236}">
                <a16:creationId xmlns:a16="http://schemas.microsoft.com/office/drawing/2014/main" id="{5981FA32-8364-560E-DD05-42C87C0E939B}"/>
              </a:ext>
            </a:extLst>
          </p:cNvPr>
          <p:cNvSpPr/>
          <p:nvPr/>
        </p:nvSpPr>
        <p:spPr>
          <a:xfrm>
            <a:off x="1418728" y="6164704"/>
            <a:ext cx="5394471" cy="636930"/>
          </a:xfrm>
          <a:prstGeom prst="rect">
            <a:avLst/>
          </a:prstGeom>
          <a:noFill/>
          <a:ln/>
        </p:spPr>
        <p:txBody>
          <a:bodyPr wrap="none" lIns="0" tIns="0" rIns="0" bIns="0" rtlCol="0" anchor="t"/>
          <a:lstStyle/>
          <a:p>
            <a:pPr defTabSz="761970"/>
            <a:r>
              <a:rPr lang="en-GB" sz="1458">
                <a:solidFill>
                  <a:srgbClr val="E5E0DF"/>
                </a:solidFill>
                <a:latin typeface="Arial" panose="020B0604020202020204" pitchFamily="34" charset="0"/>
                <a:cs typeface="Arial" panose="020B0604020202020204" pitchFamily="34" charset="0"/>
              </a:rPr>
              <a:t>Shortening the amount of time people spend in ill-health by</a:t>
            </a:r>
          </a:p>
          <a:p>
            <a:pPr defTabSz="761970"/>
            <a:r>
              <a:rPr lang="en-GB" sz="1458">
                <a:solidFill>
                  <a:srgbClr val="E5E0DF"/>
                </a:solidFill>
                <a:latin typeface="Arial" panose="020B0604020202020204" pitchFamily="34" charset="0"/>
                <a:cs typeface="Arial" panose="020B0604020202020204" pitchFamily="34" charset="0"/>
              </a:rPr>
              <a:t> preventing illnesses before they happen</a:t>
            </a:r>
            <a:endParaRPr lang="en-US" sz="1458">
              <a:solidFill>
                <a:srgbClr val="E5E0DF"/>
              </a:solidFill>
              <a:latin typeface="Arial" panose="020B0604020202020204" pitchFamily="34" charset="0"/>
              <a:cs typeface="Arial" panose="020B0604020202020204" pitchFamily="34" charset="0"/>
            </a:endParaRPr>
          </a:p>
        </p:txBody>
      </p:sp>
      <p:sp>
        <p:nvSpPr>
          <p:cNvPr id="23" name="!!EXS2">
            <a:extLst>
              <a:ext uri="{FF2B5EF4-FFF2-40B4-BE49-F238E27FC236}">
                <a16:creationId xmlns:a16="http://schemas.microsoft.com/office/drawing/2014/main" id="{3B14C504-C760-FAEE-37AB-D4256F0E2194}"/>
              </a:ext>
            </a:extLst>
          </p:cNvPr>
          <p:cNvSpPr/>
          <p:nvPr/>
        </p:nvSpPr>
        <p:spPr>
          <a:xfrm>
            <a:off x="9834701" y="293764"/>
            <a:ext cx="2184400" cy="710406"/>
          </a:xfrm>
          <a:prstGeom prst="rect">
            <a:avLst/>
          </a:prstGeom>
          <a:solidFill>
            <a:srgbClr val="1D263E"/>
          </a:solidFill>
          <a:ln w="317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defTabSz="761970"/>
            <a:endParaRPr lang="en-GB" sz="2100">
              <a:solidFill>
                <a:prstClr val="white"/>
              </a:solidFill>
              <a:latin typeface="Arial" panose="020B0604020202020204" pitchFamily="34" charset="0"/>
              <a:cs typeface="Arial" panose="020B0604020202020204" pitchFamily="34" charset="0"/>
            </a:endParaRPr>
          </a:p>
        </p:txBody>
      </p:sp>
      <p:sp>
        <p:nvSpPr>
          <p:cNvPr id="25" name="!!EXS">
            <a:hlinkClick r:id="rId11" action="ppaction://hlinksldjump"/>
            <a:extLst>
              <a:ext uri="{FF2B5EF4-FFF2-40B4-BE49-F238E27FC236}">
                <a16:creationId xmlns:a16="http://schemas.microsoft.com/office/drawing/2014/main" id="{005D1F38-848E-117C-509E-C2F6A3AF7DEF}"/>
              </a:ext>
            </a:extLst>
          </p:cNvPr>
          <p:cNvSpPr/>
          <p:nvPr/>
        </p:nvSpPr>
        <p:spPr>
          <a:xfrm>
            <a:off x="9710877" y="169940"/>
            <a:ext cx="2184400" cy="710406"/>
          </a:xfrm>
          <a:prstGeom prst="rect">
            <a:avLst/>
          </a:prstGeom>
          <a:solidFill>
            <a:srgbClr val="BF0100">
              <a:alpha val="98000"/>
            </a:srgbClr>
          </a:solidFill>
          <a:ln w="317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defTabSz="761970"/>
            <a:r>
              <a:rPr lang="en-GB" sz="2330" b="1" dirty="0">
                <a:solidFill>
                  <a:prstClr val="white"/>
                </a:solidFill>
                <a:latin typeface="Arial" panose="020B0604020202020204" pitchFamily="34" charset="0"/>
                <a:cs typeface="Arial" panose="020B0604020202020204" pitchFamily="34" charset="0"/>
              </a:rPr>
              <a:t>Exec Summary</a:t>
            </a:r>
            <a:endParaRPr lang="en-GB" sz="2330" dirty="0">
              <a:solidFill>
                <a:prstClr val="white"/>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Image 0">
            <a:extLst>
              <a:ext uri="{FF2B5EF4-FFF2-40B4-BE49-F238E27FC236}">
                <a16:creationId xmlns:a16="http://schemas.microsoft.com/office/drawing/2014/main" id="{77DD4F11-EDEF-FA2A-D185-B6D9CFDCBF1C}"/>
              </a:ext>
            </a:extLst>
          </p:cNvPr>
          <p:cNvPicPr>
            <a:picLocks noChangeAspect="1"/>
          </p:cNvPicPr>
          <p:nvPr/>
        </p:nvPicPr>
        <p:blipFill>
          <a:blip r:embed="rId2">
            <a:alphaModFix amt="20000"/>
            <a:extLst>
              <a:ext uri="{837473B0-CC2E-450A-ABE3-18F120FF3D39}">
                <a1611:picAttrSrcUrl xmlns:a1611="http://schemas.microsoft.com/office/drawing/2016/11/main" r:id="rId3"/>
              </a:ext>
            </a:extLst>
          </a:blip>
          <a:srcRect/>
          <a:stretch/>
        </p:blipFill>
        <p:spPr>
          <a:xfrm>
            <a:off x="-4368800" y="-1427432"/>
            <a:ext cx="16604570" cy="9339003"/>
          </a:xfrm>
          <a:prstGeom prst="rect">
            <a:avLst/>
          </a:prstGeom>
        </p:spPr>
      </p:pic>
      <p:sp>
        <p:nvSpPr>
          <p:cNvPr id="4" name="Rectangle 3">
            <a:extLst>
              <a:ext uri="{FF2B5EF4-FFF2-40B4-BE49-F238E27FC236}">
                <a16:creationId xmlns:a16="http://schemas.microsoft.com/office/drawing/2014/main" id="{CEBEB34F-FEA3-3C93-2AB5-B763E223B864}"/>
              </a:ext>
            </a:extLst>
          </p:cNvPr>
          <p:cNvSpPr/>
          <p:nvPr/>
        </p:nvSpPr>
        <p:spPr>
          <a:xfrm>
            <a:off x="1985464" y="1314913"/>
            <a:ext cx="8501778" cy="752687"/>
          </a:xfrm>
          <a:prstGeom prst="rect">
            <a:avLst/>
          </a:prstGeom>
          <a:solidFill>
            <a:srgbClr val="102735"/>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108000" rtlCol="0" anchor="ctr"/>
          <a:lstStyle/>
          <a:p>
            <a:pPr defTabSz="914363">
              <a:defRPr/>
            </a:pPr>
            <a:endParaRPr lang="en-GB" sz="2000" b="1" i="1">
              <a:solidFill>
                <a:prstClr val="white"/>
              </a:solidFill>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94CA30B1-9111-25FA-7E43-4412F6B12168}"/>
              </a:ext>
            </a:extLst>
          </p:cNvPr>
          <p:cNvSpPr/>
          <p:nvPr/>
        </p:nvSpPr>
        <p:spPr>
          <a:xfrm>
            <a:off x="1985464" y="2446801"/>
            <a:ext cx="8501778" cy="752687"/>
          </a:xfrm>
          <a:prstGeom prst="rect">
            <a:avLst/>
          </a:prstGeom>
          <a:solidFill>
            <a:srgbClr val="102735"/>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914363">
              <a:defRPr/>
            </a:pPr>
            <a:endParaRPr lang="en-GB" sz="2000" kern="100">
              <a:solidFill>
                <a:prstClr val="white"/>
              </a:solidFill>
              <a:latin typeface="Aptos" panose="020B0004020202020204" pitchFamily="34" charset="0"/>
              <a:ea typeface="Aptos" panose="020B00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BE18C4F6-EA6E-2740-A49A-1BD5A3C28BD0}"/>
              </a:ext>
            </a:extLst>
          </p:cNvPr>
          <p:cNvSpPr/>
          <p:nvPr/>
        </p:nvSpPr>
        <p:spPr>
          <a:xfrm>
            <a:off x="1985464" y="3600136"/>
            <a:ext cx="8501778" cy="752687"/>
          </a:xfrm>
          <a:prstGeom prst="rect">
            <a:avLst/>
          </a:prstGeom>
          <a:solidFill>
            <a:srgbClr val="102735"/>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914363">
              <a:lnSpc>
                <a:spcPct val="107000"/>
              </a:lnSpc>
              <a:spcAft>
                <a:spcPts val="800"/>
              </a:spcAft>
              <a:tabLst>
                <a:tab pos="457182" algn="l"/>
              </a:tabLst>
              <a:defRPr/>
            </a:pPr>
            <a:endParaRPr lang="en-GB" sz="2000" kern="100">
              <a:solidFill>
                <a:prstClr val="white"/>
              </a:solidFill>
              <a:latin typeface="Aptos" panose="020B0004020202020204" pitchFamily="34" charset="0"/>
              <a:ea typeface="Aptos" panose="020B00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189F942D-10DE-B32D-7B53-765D698E82AA}"/>
              </a:ext>
            </a:extLst>
          </p:cNvPr>
          <p:cNvSpPr/>
          <p:nvPr/>
        </p:nvSpPr>
        <p:spPr>
          <a:xfrm>
            <a:off x="1985462" y="4793961"/>
            <a:ext cx="8501778" cy="752687"/>
          </a:xfrm>
          <a:prstGeom prst="rect">
            <a:avLst/>
          </a:prstGeom>
          <a:solidFill>
            <a:srgbClr val="102735"/>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914363">
              <a:lnSpc>
                <a:spcPct val="107000"/>
              </a:lnSpc>
              <a:spcAft>
                <a:spcPts val="800"/>
              </a:spcAft>
              <a:tabLst>
                <a:tab pos="457182" algn="l"/>
              </a:tabLst>
              <a:defRPr/>
            </a:pPr>
            <a:endParaRPr lang="en-GB" sz="2000" kern="100">
              <a:solidFill>
                <a:prstClr val="white"/>
              </a:solidFill>
              <a:latin typeface="Aptos" panose="020B0004020202020204" pitchFamily="34" charset="0"/>
              <a:ea typeface="Aptos" panose="020B00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C1CB6C49-84E8-CA71-DE12-9BBD187B0310}"/>
              </a:ext>
            </a:extLst>
          </p:cNvPr>
          <p:cNvSpPr/>
          <p:nvPr/>
        </p:nvSpPr>
        <p:spPr>
          <a:xfrm>
            <a:off x="1845113" y="1185317"/>
            <a:ext cx="8501778" cy="752687"/>
          </a:xfrm>
          <a:prstGeom prst="rect">
            <a:avLst/>
          </a:prstGeom>
          <a:solidFill>
            <a:srgbClr val="BC0301"/>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108000" rtlCol="0" anchor="ctr"/>
          <a:lstStyle/>
          <a:p>
            <a:pPr marL="0" indent="0">
              <a:buNone/>
            </a:pPr>
            <a:r>
              <a:rPr lang="en-GB" sz="2000" b="1">
                <a:solidFill>
                  <a:schemeClr val="bg1"/>
                </a:solidFill>
                <a:latin typeface="Arial" panose="020B0604020202020204" pitchFamily="34" charset="0"/>
                <a:cs typeface="Arial" panose="020B0604020202020204" pitchFamily="34" charset="0"/>
              </a:rPr>
              <a:t>Formation of Community of Practice </a:t>
            </a:r>
            <a:r>
              <a:rPr lang="en-GB" sz="2000">
                <a:solidFill>
                  <a:schemeClr val="bg1"/>
                </a:solidFill>
                <a:latin typeface="Arial" panose="020B0604020202020204" pitchFamily="34" charset="0"/>
                <a:cs typeface="Arial" panose="020B0604020202020204" pitchFamily="34" charset="0"/>
              </a:rPr>
              <a:t>spanning six ICB systems to target areas of greatest need</a:t>
            </a:r>
          </a:p>
        </p:txBody>
      </p:sp>
      <p:sp>
        <p:nvSpPr>
          <p:cNvPr id="9" name="Rectangle 8">
            <a:extLst>
              <a:ext uri="{FF2B5EF4-FFF2-40B4-BE49-F238E27FC236}">
                <a16:creationId xmlns:a16="http://schemas.microsoft.com/office/drawing/2014/main" id="{E2E51D2E-412C-B826-25D8-0E79DD5FF070}"/>
              </a:ext>
            </a:extLst>
          </p:cNvPr>
          <p:cNvSpPr/>
          <p:nvPr/>
        </p:nvSpPr>
        <p:spPr>
          <a:xfrm>
            <a:off x="1845113" y="2317205"/>
            <a:ext cx="8501778" cy="752687"/>
          </a:xfrm>
          <a:prstGeom prst="rect">
            <a:avLst/>
          </a:prstGeom>
          <a:solidFill>
            <a:srgbClr val="BC0301"/>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buNone/>
            </a:pPr>
            <a:r>
              <a:rPr lang="en-GB" sz="2000" b="1">
                <a:solidFill>
                  <a:schemeClr val="bg1"/>
                </a:solidFill>
                <a:latin typeface="Arial" panose="020B0604020202020204" pitchFamily="34" charset="0"/>
                <a:cs typeface="Arial" panose="020B0604020202020204" pitchFamily="34" charset="0"/>
              </a:rPr>
              <a:t>Identified and scoped local projects </a:t>
            </a:r>
            <a:r>
              <a:rPr lang="en-GB" sz="2000">
                <a:solidFill>
                  <a:schemeClr val="bg1"/>
                </a:solidFill>
                <a:latin typeface="Arial" panose="020B0604020202020204" pitchFamily="34" charset="0"/>
                <a:cs typeface="Arial" panose="020B0604020202020204" pitchFamily="34" charset="0"/>
              </a:rPr>
              <a:t>that can be activated with the right support to address these</a:t>
            </a:r>
          </a:p>
        </p:txBody>
      </p:sp>
      <p:sp>
        <p:nvSpPr>
          <p:cNvPr id="10" name="Rectangle 9">
            <a:extLst>
              <a:ext uri="{FF2B5EF4-FFF2-40B4-BE49-F238E27FC236}">
                <a16:creationId xmlns:a16="http://schemas.microsoft.com/office/drawing/2014/main" id="{EFB02A01-7E00-CB20-49A7-E011587D9001}"/>
              </a:ext>
            </a:extLst>
          </p:cNvPr>
          <p:cNvSpPr/>
          <p:nvPr/>
        </p:nvSpPr>
        <p:spPr>
          <a:xfrm>
            <a:off x="1845113" y="3470540"/>
            <a:ext cx="8501778" cy="752687"/>
          </a:xfrm>
          <a:prstGeom prst="rect">
            <a:avLst/>
          </a:prstGeom>
          <a:solidFill>
            <a:srgbClr val="BC0301"/>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buNone/>
            </a:pPr>
            <a:r>
              <a:rPr lang="en-GB" sz="2000" b="1">
                <a:solidFill>
                  <a:schemeClr val="bg1"/>
                </a:solidFill>
                <a:latin typeface="Arial" panose="020B0604020202020204" pitchFamily="34" charset="0"/>
                <a:cs typeface="Arial" panose="020B0604020202020204" pitchFamily="34" charset="0"/>
              </a:rPr>
              <a:t>Produced costings for each area</a:t>
            </a:r>
            <a:r>
              <a:rPr lang="en-GB" sz="2000">
                <a:solidFill>
                  <a:schemeClr val="bg1"/>
                </a:solidFill>
                <a:latin typeface="Arial" panose="020B0604020202020204" pitchFamily="34" charset="0"/>
                <a:cs typeface="Arial" panose="020B0604020202020204" pitchFamily="34" charset="0"/>
              </a:rPr>
              <a:t>, showing the financial and human cost of inaction</a:t>
            </a:r>
          </a:p>
        </p:txBody>
      </p:sp>
      <p:sp>
        <p:nvSpPr>
          <p:cNvPr id="11" name="Rectangle 10">
            <a:extLst>
              <a:ext uri="{FF2B5EF4-FFF2-40B4-BE49-F238E27FC236}">
                <a16:creationId xmlns:a16="http://schemas.microsoft.com/office/drawing/2014/main" id="{003BA257-96D2-91B9-CAE3-9D42AE906D1F}"/>
              </a:ext>
            </a:extLst>
          </p:cNvPr>
          <p:cNvSpPr/>
          <p:nvPr/>
        </p:nvSpPr>
        <p:spPr>
          <a:xfrm>
            <a:off x="1845111" y="4664365"/>
            <a:ext cx="8501778" cy="752687"/>
          </a:xfrm>
          <a:prstGeom prst="rect">
            <a:avLst/>
          </a:prstGeom>
          <a:solidFill>
            <a:srgbClr val="BC0301"/>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000" b="1">
                <a:solidFill>
                  <a:schemeClr val="bg1"/>
                </a:solidFill>
                <a:latin typeface="Arial" panose="020B0604020202020204" pitchFamily="34" charset="0"/>
                <a:cs typeface="Arial" panose="020B0604020202020204" pitchFamily="34" charset="0"/>
              </a:rPr>
              <a:t>Set up a cross-system learning network </a:t>
            </a:r>
            <a:r>
              <a:rPr lang="en-GB" sz="2000">
                <a:solidFill>
                  <a:schemeClr val="bg1"/>
                </a:solidFill>
                <a:latin typeface="Arial" panose="020B0604020202020204" pitchFamily="34" charset="0"/>
                <a:cs typeface="Arial" panose="020B0604020202020204" pitchFamily="34" charset="0"/>
              </a:rPr>
              <a:t>that can now be used to rapidly share solutions and scale what works</a:t>
            </a:r>
          </a:p>
        </p:txBody>
      </p:sp>
      <p:sp>
        <p:nvSpPr>
          <p:cNvPr id="12" name="!!CFC2">
            <a:extLst>
              <a:ext uri="{FF2B5EF4-FFF2-40B4-BE49-F238E27FC236}">
                <a16:creationId xmlns:a16="http://schemas.microsoft.com/office/drawing/2014/main" id="{57D33C60-5FBA-6481-5CCE-CFA960E7CC8F}"/>
              </a:ext>
            </a:extLst>
          </p:cNvPr>
          <p:cNvSpPr/>
          <p:nvPr/>
        </p:nvSpPr>
        <p:spPr>
          <a:xfrm>
            <a:off x="466387" y="291244"/>
            <a:ext cx="6146800" cy="705355"/>
          </a:xfrm>
          <a:prstGeom prst="rect">
            <a:avLst/>
          </a:prstGeom>
          <a:solidFill>
            <a:srgbClr val="1D263E"/>
          </a:solidFill>
          <a:ln w="317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defTabSz="761970"/>
            <a:endParaRPr lang="en-GB" sz="3200">
              <a:solidFill>
                <a:prstClr val="white"/>
              </a:solidFill>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DAFDC951-CBD8-C487-AAB9-B2AF20584460}"/>
              </a:ext>
            </a:extLst>
          </p:cNvPr>
          <p:cNvSpPr/>
          <p:nvPr/>
        </p:nvSpPr>
        <p:spPr>
          <a:xfrm>
            <a:off x="342563" y="167420"/>
            <a:ext cx="6146800" cy="705355"/>
          </a:xfrm>
          <a:prstGeom prst="rect">
            <a:avLst/>
          </a:prstGeom>
          <a:solidFill>
            <a:srgbClr val="BF0100">
              <a:alpha val="98000"/>
            </a:srgbClr>
          </a:solidFill>
          <a:ln w="317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108000" rIns="0" rtlCol="0" anchor="ctr"/>
          <a:lstStyle/>
          <a:p>
            <a:pPr defTabSz="761970"/>
            <a:r>
              <a:rPr lang="en-GB" sz="3200" b="1" dirty="0">
                <a:solidFill>
                  <a:prstClr val="white"/>
                </a:solidFill>
                <a:latin typeface="Arial" panose="020B0604020202020204" pitchFamily="34" charset="0"/>
                <a:cs typeface="Arial" panose="020B0604020202020204" pitchFamily="34" charset="0"/>
              </a:rPr>
              <a:t>Our First 8 Months – Summary</a:t>
            </a:r>
            <a:endParaRPr lang="en-GB" sz="3200" dirty="0">
              <a:solidFill>
                <a:prstClr val="white"/>
              </a:solidFill>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8626B62E-FC47-D72E-8D17-B3D3FE9BA9D7}"/>
              </a:ext>
            </a:extLst>
          </p:cNvPr>
          <p:cNvSpPr/>
          <p:nvPr/>
        </p:nvSpPr>
        <p:spPr>
          <a:xfrm>
            <a:off x="1214204" y="1212857"/>
            <a:ext cx="575216" cy="540993"/>
          </a:xfrm>
          <a:prstGeom prst="rect">
            <a:avLst/>
          </a:prstGeom>
          <a:noFill/>
          <a:ln w="41275">
            <a:solidFill>
              <a:srgbClr val="10273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400" b="1">
                <a:solidFill>
                  <a:srgbClr val="102735"/>
                </a:solidFill>
                <a:latin typeface="Arial" panose="020B0604020202020204" pitchFamily="34" charset="0"/>
                <a:cs typeface="Arial" panose="020B0604020202020204" pitchFamily="34" charset="0"/>
              </a:rPr>
              <a:t>1</a:t>
            </a:r>
          </a:p>
        </p:txBody>
      </p:sp>
      <p:sp>
        <p:nvSpPr>
          <p:cNvPr id="15" name="Rectangle 14">
            <a:extLst>
              <a:ext uri="{FF2B5EF4-FFF2-40B4-BE49-F238E27FC236}">
                <a16:creationId xmlns:a16="http://schemas.microsoft.com/office/drawing/2014/main" id="{4D69DF73-5F1A-5931-6816-68C0C681C915}"/>
              </a:ext>
            </a:extLst>
          </p:cNvPr>
          <p:cNvSpPr/>
          <p:nvPr/>
        </p:nvSpPr>
        <p:spPr>
          <a:xfrm>
            <a:off x="1214203" y="2344744"/>
            <a:ext cx="575216" cy="540993"/>
          </a:xfrm>
          <a:prstGeom prst="rect">
            <a:avLst/>
          </a:prstGeom>
          <a:noFill/>
          <a:ln w="41275">
            <a:solidFill>
              <a:srgbClr val="10273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400" b="1">
                <a:solidFill>
                  <a:srgbClr val="102735"/>
                </a:solidFill>
                <a:latin typeface="Arial" panose="020B0604020202020204" pitchFamily="34" charset="0"/>
                <a:cs typeface="Arial" panose="020B0604020202020204" pitchFamily="34" charset="0"/>
              </a:rPr>
              <a:t>2</a:t>
            </a:r>
          </a:p>
        </p:txBody>
      </p:sp>
      <p:sp>
        <p:nvSpPr>
          <p:cNvPr id="16" name="Rectangle 15">
            <a:extLst>
              <a:ext uri="{FF2B5EF4-FFF2-40B4-BE49-F238E27FC236}">
                <a16:creationId xmlns:a16="http://schemas.microsoft.com/office/drawing/2014/main" id="{348B6B50-AA60-06F7-6722-4F0C94AE39E5}"/>
              </a:ext>
            </a:extLst>
          </p:cNvPr>
          <p:cNvSpPr/>
          <p:nvPr/>
        </p:nvSpPr>
        <p:spPr>
          <a:xfrm>
            <a:off x="1214202" y="3514868"/>
            <a:ext cx="575216" cy="540993"/>
          </a:xfrm>
          <a:prstGeom prst="rect">
            <a:avLst/>
          </a:prstGeom>
          <a:noFill/>
          <a:ln w="41275">
            <a:solidFill>
              <a:srgbClr val="10273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400" b="1">
                <a:solidFill>
                  <a:srgbClr val="102735"/>
                </a:solidFill>
                <a:latin typeface="Arial" panose="020B0604020202020204" pitchFamily="34" charset="0"/>
                <a:cs typeface="Arial" panose="020B0604020202020204" pitchFamily="34" charset="0"/>
              </a:rPr>
              <a:t>3</a:t>
            </a:r>
          </a:p>
        </p:txBody>
      </p:sp>
      <p:sp>
        <p:nvSpPr>
          <p:cNvPr id="17" name="Rectangle 16">
            <a:extLst>
              <a:ext uri="{FF2B5EF4-FFF2-40B4-BE49-F238E27FC236}">
                <a16:creationId xmlns:a16="http://schemas.microsoft.com/office/drawing/2014/main" id="{8BB2CABD-600D-5D0B-2D84-8684CDB2BAAE}"/>
              </a:ext>
            </a:extLst>
          </p:cNvPr>
          <p:cNvSpPr/>
          <p:nvPr/>
        </p:nvSpPr>
        <p:spPr>
          <a:xfrm>
            <a:off x="1212571" y="4687080"/>
            <a:ext cx="575216" cy="540993"/>
          </a:xfrm>
          <a:prstGeom prst="rect">
            <a:avLst/>
          </a:prstGeom>
          <a:noFill/>
          <a:ln w="41275">
            <a:solidFill>
              <a:srgbClr val="10273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400" b="1">
                <a:solidFill>
                  <a:srgbClr val="102735"/>
                </a:solidFill>
                <a:latin typeface="Arial" panose="020B0604020202020204" pitchFamily="34" charset="0"/>
                <a:cs typeface="Arial" panose="020B0604020202020204" pitchFamily="34" charset="0"/>
              </a:rPr>
              <a:t>4</a:t>
            </a:r>
          </a:p>
        </p:txBody>
      </p:sp>
      <p:sp>
        <p:nvSpPr>
          <p:cNvPr id="18" name="Rectangle 17">
            <a:extLst>
              <a:ext uri="{FF2B5EF4-FFF2-40B4-BE49-F238E27FC236}">
                <a16:creationId xmlns:a16="http://schemas.microsoft.com/office/drawing/2014/main" id="{EB7F198C-671E-DA3C-8D14-DEA776648680}"/>
              </a:ext>
            </a:extLst>
          </p:cNvPr>
          <p:cNvSpPr/>
          <p:nvPr/>
        </p:nvSpPr>
        <p:spPr>
          <a:xfrm>
            <a:off x="1985462" y="5966029"/>
            <a:ext cx="8501778" cy="752687"/>
          </a:xfrm>
          <a:prstGeom prst="rect">
            <a:avLst/>
          </a:prstGeom>
          <a:solidFill>
            <a:srgbClr val="102735"/>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914363">
              <a:lnSpc>
                <a:spcPct val="107000"/>
              </a:lnSpc>
              <a:spcAft>
                <a:spcPts val="800"/>
              </a:spcAft>
              <a:tabLst>
                <a:tab pos="457182" algn="l"/>
              </a:tabLst>
              <a:defRPr/>
            </a:pPr>
            <a:endParaRPr lang="en-GB" sz="2000" kern="100">
              <a:solidFill>
                <a:prstClr val="white"/>
              </a:solidFill>
              <a:latin typeface="Aptos" panose="020B0004020202020204" pitchFamily="34" charset="0"/>
              <a:ea typeface="Aptos" panose="020B0004020202020204" pitchFamily="34" charset="0"/>
              <a:cs typeface="Arial" panose="020B0604020202020204" pitchFamily="34" charset="0"/>
            </a:endParaRPr>
          </a:p>
        </p:txBody>
      </p:sp>
      <p:sp>
        <p:nvSpPr>
          <p:cNvPr id="19" name="Rectangle 18">
            <a:extLst>
              <a:ext uri="{FF2B5EF4-FFF2-40B4-BE49-F238E27FC236}">
                <a16:creationId xmlns:a16="http://schemas.microsoft.com/office/drawing/2014/main" id="{2C837615-B98A-17EA-E1D9-934572AC956E}"/>
              </a:ext>
            </a:extLst>
          </p:cNvPr>
          <p:cNvSpPr/>
          <p:nvPr/>
        </p:nvSpPr>
        <p:spPr>
          <a:xfrm>
            <a:off x="1845111" y="5836433"/>
            <a:ext cx="8501778" cy="752687"/>
          </a:xfrm>
          <a:prstGeom prst="rect">
            <a:avLst/>
          </a:prstGeom>
          <a:solidFill>
            <a:srgbClr val="BC0301"/>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000" b="1">
                <a:solidFill>
                  <a:schemeClr val="bg1"/>
                </a:solidFill>
                <a:latin typeface="Arial" panose="020B0604020202020204" pitchFamily="34" charset="0"/>
                <a:cs typeface="Arial" panose="020B0604020202020204" pitchFamily="34" charset="0"/>
              </a:rPr>
              <a:t>Connected the work to national levers</a:t>
            </a:r>
            <a:r>
              <a:rPr lang="en-GB" sz="2000">
                <a:solidFill>
                  <a:schemeClr val="bg1"/>
                </a:solidFill>
                <a:latin typeface="Arial" panose="020B0604020202020204" pitchFamily="34" charset="0"/>
                <a:cs typeface="Arial" panose="020B0604020202020204" pitchFamily="34" charset="0"/>
              </a:rPr>
              <a:t>, including departments and the APPG for Coastal Communities, to open up prioritisation and funding</a:t>
            </a:r>
          </a:p>
        </p:txBody>
      </p:sp>
      <p:sp>
        <p:nvSpPr>
          <p:cNvPr id="20" name="Rectangle 19">
            <a:extLst>
              <a:ext uri="{FF2B5EF4-FFF2-40B4-BE49-F238E27FC236}">
                <a16:creationId xmlns:a16="http://schemas.microsoft.com/office/drawing/2014/main" id="{1D1BB4C8-5678-5241-E347-088F9718435B}"/>
              </a:ext>
            </a:extLst>
          </p:cNvPr>
          <p:cNvSpPr/>
          <p:nvPr/>
        </p:nvSpPr>
        <p:spPr>
          <a:xfrm>
            <a:off x="1212571" y="5859148"/>
            <a:ext cx="575216" cy="540993"/>
          </a:xfrm>
          <a:prstGeom prst="rect">
            <a:avLst/>
          </a:prstGeom>
          <a:noFill/>
          <a:ln w="41275">
            <a:solidFill>
              <a:srgbClr val="10273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400" b="1">
                <a:solidFill>
                  <a:srgbClr val="102735"/>
                </a:solidFill>
                <a:latin typeface="Arial" panose="020B0604020202020204" pitchFamily="34" charset="0"/>
                <a:cs typeface="Arial" panose="020B0604020202020204" pitchFamily="34" charset="0"/>
              </a:rPr>
              <a:t>5</a:t>
            </a:r>
          </a:p>
        </p:txBody>
      </p:sp>
      <p:sp>
        <p:nvSpPr>
          <p:cNvPr id="2" name="!!EXS2">
            <a:extLst>
              <a:ext uri="{FF2B5EF4-FFF2-40B4-BE49-F238E27FC236}">
                <a16:creationId xmlns:a16="http://schemas.microsoft.com/office/drawing/2014/main" id="{9F8CCC90-12C6-F9A9-C3C2-8129B9C51C1C}"/>
              </a:ext>
            </a:extLst>
          </p:cNvPr>
          <p:cNvSpPr/>
          <p:nvPr/>
        </p:nvSpPr>
        <p:spPr>
          <a:xfrm>
            <a:off x="9834701" y="293764"/>
            <a:ext cx="2184400" cy="710406"/>
          </a:xfrm>
          <a:prstGeom prst="rect">
            <a:avLst/>
          </a:prstGeom>
          <a:solidFill>
            <a:srgbClr val="1D263E"/>
          </a:solidFill>
          <a:ln w="317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defTabSz="761970"/>
            <a:endParaRPr lang="en-GB" sz="2100">
              <a:solidFill>
                <a:prstClr val="white"/>
              </a:solidFill>
              <a:latin typeface="Arial" panose="020B0604020202020204" pitchFamily="34" charset="0"/>
              <a:cs typeface="Arial" panose="020B0604020202020204" pitchFamily="34" charset="0"/>
            </a:endParaRPr>
          </a:p>
        </p:txBody>
      </p:sp>
      <p:sp>
        <p:nvSpPr>
          <p:cNvPr id="3" name="!!EXS">
            <a:hlinkClick r:id="rId4" action="ppaction://hlinksldjump"/>
            <a:extLst>
              <a:ext uri="{FF2B5EF4-FFF2-40B4-BE49-F238E27FC236}">
                <a16:creationId xmlns:a16="http://schemas.microsoft.com/office/drawing/2014/main" id="{025ABF42-1368-60CD-D6BD-D06AB8AF58BE}"/>
              </a:ext>
            </a:extLst>
          </p:cNvPr>
          <p:cNvSpPr/>
          <p:nvPr/>
        </p:nvSpPr>
        <p:spPr>
          <a:xfrm>
            <a:off x="9710877" y="169940"/>
            <a:ext cx="2184400" cy="710406"/>
          </a:xfrm>
          <a:prstGeom prst="rect">
            <a:avLst/>
          </a:prstGeom>
          <a:solidFill>
            <a:srgbClr val="BF0100">
              <a:alpha val="98000"/>
            </a:srgbClr>
          </a:solidFill>
          <a:ln w="317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defTabSz="761970"/>
            <a:r>
              <a:rPr lang="en-GB" sz="2330" b="1" dirty="0">
                <a:solidFill>
                  <a:prstClr val="white"/>
                </a:solidFill>
                <a:latin typeface="Arial" panose="020B0604020202020204" pitchFamily="34" charset="0"/>
                <a:cs typeface="Arial" panose="020B0604020202020204" pitchFamily="34" charset="0"/>
              </a:rPr>
              <a:t>Exec Summary</a:t>
            </a:r>
            <a:endParaRPr lang="en-GB" sz="2330"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392921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9F5B20-E5A9-3745-FD0A-3DB45F8D9B6A}"/>
            </a:ext>
          </a:extLst>
        </p:cNvPr>
        <p:cNvGrpSpPr/>
        <p:nvPr/>
      </p:nvGrpSpPr>
      <p:grpSpPr>
        <a:xfrm>
          <a:off x="0" y="0"/>
          <a:ext cx="0" cy="0"/>
          <a:chOff x="0" y="0"/>
          <a:chExt cx="0" cy="0"/>
        </a:xfrm>
      </p:grpSpPr>
      <p:pic>
        <p:nvPicPr>
          <p:cNvPr id="2" name="Image 0">
            <a:extLst>
              <a:ext uri="{FF2B5EF4-FFF2-40B4-BE49-F238E27FC236}">
                <a16:creationId xmlns:a16="http://schemas.microsoft.com/office/drawing/2014/main" id="{86B2FF15-3C34-F60A-092F-564ADB1185C6}"/>
              </a:ext>
            </a:extLst>
          </p:cNvPr>
          <p:cNvPicPr>
            <a:picLocks noChangeAspect="1"/>
          </p:cNvPicPr>
          <p:nvPr/>
        </p:nvPicPr>
        <p:blipFill>
          <a:blip r:embed="rId3">
            <a:alphaModFix amt="20000"/>
            <a:extLst>
              <a:ext uri="{837473B0-CC2E-450A-ABE3-18F120FF3D39}">
                <a1611:picAttrSrcUrl xmlns:a1611="http://schemas.microsoft.com/office/drawing/2016/11/main" r:id="rId4"/>
              </a:ext>
            </a:extLst>
          </a:blip>
          <a:srcRect l="26290" t="15087" b="69922"/>
          <a:stretch/>
        </p:blipFill>
        <p:spPr>
          <a:xfrm>
            <a:off x="0" y="-1"/>
            <a:ext cx="12239290" cy="1402081"/>
          </a:xfrm>
          <a:prstGeom prst="rect">
            <a:avLst/>
          </a:prstGeom>
        </p:spPr>
      </p:pic>
      <p:sp>
        <p:nvSpPr>
          <p:cNvPr id="18" name="Rectangle 17">
            <a:extLst>
              <a:ext uri="{FF2B5EF4-FFF2-40B4-BE49-F238E27FC236}">
                <a16:creationId xmlns:a16="http://schemas.microsoft.com/office/drawing/2014/main" id="{56887CF7-6336-C6E8-3002-5E582228545E}"/>
              </a:ext>
            </a:extLst>
          </p:cNvPr>
          <p:cNvSpPr/>
          <p:nvPr/>
        </p:nvSpPr>
        <p:spPr>
          <a:xfrm>
            <a:off x="0" y="1409337"/>
            <a:ext cx="12192000" cy="545592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3D744F27-CA95-D832-4DBD-6B4EFA8048FE}"/>
              </a:ext>
            </a:extLst>
          </p:cNvPr>
          <p:cNvSpPr/>
          <p:nvPr/>
        </p:nvSpPr>
        <p:spPr>
          <a:xfrm>
            <a:off x="435351" y="274002"/>
            <a:ext cx="7769096" cy="730168"/>
          </a:xfrm>
          <a:prstGeom prst="rect">
            <a:avLst/>
          </a:prstGeom>
          <a:solidFill>
            <a:srgbClr val="123249"/>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108000" rtlCol="0" anchor="ctr"/>
          <a:lstStyle/>
          <a:p>
            <a:pPr marL="0" indent="0">
              <a:buNone/>
            </a:pPr>
            <a:endParaRPr lang="en-GB" sz="2800">
              <a:solidFill>
                <a:schemeClr val="bg1"/>
              </a:solidFill>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624F06AC-DE78-977D-435B-005C5615B9A0}"/>
              </a:ext>
            </a:extLst>
          </p:cNvPr>
          <p:cNvSpPr/>
          <p:nvPr/>
        </p:nvSpPr>
        <p:spPr>
          <a:xfrm>
            <a:off x="311154" y="169102"/>
            <a:ext cx="7769096" cy="705355"/>
          </a:xfrm>
          <a:prstGeom prst="rect">
            <a:avLst/>
          </a:prstGeom>
          <a:solidFill>
            <a:srgbClr val="BD1E00"/>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108000" rtlCol="0" anchor="ctr"/>
          <a:lstStyle/>
          <a:p>
            <a:pPr marL="0" indent="0">
              <a:buNone/>
            </a:pPr>
            <a:r>
              <a:rPr lang="en-GB" sz="2400" b="1">
                <a:solidFill>
                  <a:schemeClr val="bg1"/>
                </a:solidFill>
                <a:uFill>
                  <a:solidFill>
                    <a:srgbClr val="D6043B"/>
                  </a:solidFill>
                </a:uFill>
                <a:latin typeface="Arial" panose="020B0604020202020204" pitchFamily="34" charset="0"/>
                <a:cs typeface="Arial" panose="020B0604020202020204" pitchFamily="34" charset="0"/>
              </a:rPr>
              <a:t>The Case for a Tailored Approach Across the Coast</a:t>
            </a:r>
            <a:endParaRPr lang="en-GB" sz="2400">
              <a:solidFill>
                <a:schemeClr val="bg1"/>
              </a:solidFill>
              <a:latin typeface="Arial" panose="020B0604020202020204" pitchFamily="34" charset="0"/>
              <a:cs typeface="Arial" panose="020B0604020202020204" pitchFamily="34" charset="0"/>
            </a:endParaRPr>
          </a:p>
        </p:txBody>
      </p:sp>
      <p:sp>
        <p:nvSpPr>
          <p:cNvPr id="3" name="Text 0">
            <a:extLst>
              <a:ext uri="{FF2B5EF4-FFF2-40B4-BE49-F238E27FC236}">
                <a16:creationId xmlns:a16="http://schemas.microsoft.com/office/drawing/2014/main" id="{1F759096-1396-1264-7A00-23EAE4382F54}"/>
              </a:ext>
            </a:extLst>
          </p:cNvPr>
          <p:cNvSpPr/>
          <p:nvPr/>
        </p:nvSpPr>
        <p:spPr>
          <a:xfrm>
            <a:off x="522790" y="1485460"/>
            <a:ext cx="4308055" cy="586681"/>
          </a:xfrm>
          <a:prstGeom prst="rect">
            <a:avLst/>
          </a:prstGeom>
          <a:noFill/>
          <a:ln/>
        </p:spPr>
        <p:txBody>
          <a:bodyPr wrap="square" lIns="0" tIns="0" rIns="0" bIns="0" rtlCol="0" anchor="ctr" anchorCtr="0"/>
          <a:lstStyle/>
          <a:p>
            <a:pPr defTabSz="761970"/>
            <a:r>
              <a:rPr lang="en-GB" b="1">
                <a:solidFill>
                  <a:srgbClr val="0B3249"/>
                </a:solidFill>
                <a:uFill>
                  <a:solidFill>
                    <a:srgbClr val="D6043B"/>
                  </a:solidFill>
                </a:uFill>
                <a:latin typeface="Arial" panose="020B0604020202020204" pitchFamily="34" charset="0"/>
                <a:cs typeface="Arial" panose="020B0604020202020204" pitchFamily="34" charset="0"/>
              </a:rPr>
              <a:t>The Case is Clear</a:t>
            </a:r>
          </a:p>
          <a:p>
            <a:pPr defTabSz="761970"/>
            <a:endParaRPr lang="en-US">
              <a:solidFill>
                <a:srgbClr val="0B3249"/>
              </a:solidFill>
              <a:latin typeface="Arial" panose="020B0604020202020204" pitchFamily="34" charset="0"/>
              <a:cs typeface="Arial" panose="020B0604020202020204" pitchFamily="34" charset="0"/>
            </a:endParaRPr>
          </a:p>
        </p:txBody>
      </p:sp>
      <p:sp>
        <p:nvSpPr>
          <p:cNvPr id="4" name="Text 1">
            <a:extLst>
              <a:ext uri="{FF2B5EF4-FFF2-40B4-BE49-F238E27FC236}">
                <a16:creationId xmlns:a16="http://schemas.microsoft.com/office/drawing/2014/main" id="{2E3FDAB7-74F9-253B-93E7-EBA880CFF4BC}"/>
              </a:ext>
            </a:extLst>
          </p:cNvPr>
          <p:cNvSpPr/>
          <p:nvPr/>
        </p:nvSpPr>
        <p:spPr>
          <a:xfrm>
            <a:off x="522790" y="4311619"/>
            <a:ext cx="4597698" cy="293291"/>
          </a:xfrm>
          <a:prstGeom prst="rect">
            <a:avLst/>
          </a:prstGeom>
          <a:noFill/>
          <a:ln/>
        </p:spPr>
        <p:txBody>
          <a:bodyPr wrap="square" lIns="0" tIns="0" rIns="0" bIns="0" rtlCol="0" anchor="ctr" anchorCtr="0"/>
          <a:lstStyle/>
          <a:p>
            <a:pPr defTabSz="761970"/>
            <a:r>
              <a:rPr lang="en-US" b="1">
                <a:solidFill>
                  <a:srgbClr val="0B3249"/>
                </a:solidFill>
                <a:latin typeface="Arial" panose="020B0604020202020204" pitchFamily="34" charset="0"/>
                <a:ea typeface="Unbounded" pitchFamily="34" charset="-122"/>
                <a:cs typeface="Arial" panose="020B0604020202020204" pitchFamily="34" charset="0"/>
              </a:rPr>
              <a:t>Traditional Employment Services</a:t>
            </a:r>
            <a:endParaRPr lang="en-US" b="1">
              <a:solidFill>
                <a:srgbClr val="0B3249"/>
              </a:solidFill>
              <a:latin typeface="Arial" panose="020B0604020202020204" pitchFamily="34" charset="0"/>
              <a:cs typeface="Arial" panose="020B0604020202020204" pitchFamily="34" charset="0"/>
            </a:endParaRPr>
          </a:p>
        </p:txBody>
      </p:sp>
      <p:sp>
        <p:nvSpPr>
          <p:cNvPr id="5" name="Text 2">
            <a:extLst>
              <a:ext uri="{FF2B5EF4-FFF2-40B4-BE49-F238E27FC236}">
                <a16:creationId xmlns:a16="http://schemas.microsoft.com/office/drawing/2014/main" id="{0BF545BF-FA9A-0753-0661-D87D7AE8C04A}"/>
              </a:ext>
            </a:extLst>
          </p:cNvPr>
          <p:cNvSpPr/>
          <p:nvPr/>
        </p:nvSpPr>
        <p:spPr>
          <a:xfrm>
            <a:off x="290330" y="4714420"/>
            <a:ext cx="4954024" cy="319187"/>
          </a:xfrm>
          <a:prstGeom prst="rect">
            <a:avLst/>
          </a:prstGeom>
          <a:solidFill>
            <a:srgbClr val="0B3249"/>
          </a:solidFill>
          <a:ln/>
        </p:spPr>
        <p:txBody>
          <a:bodyPr wrap="square" lIns="0" tIns="0" rIns="0" bIns="0" rtlCol="0" anchor="ctr" anchorCtr="0"/>
          <a:lstStyle/>
          <a:p>
            <a:pPr marL="285739" indent="-285739" defTabSz="761970">
              <a:buSzPct val="100000"/>
              <a:buFontTx/>
              <a:buChar char="•"/>
            </a:pPr>
            <a:r>
              <a:rPr lang="en-US" sz="1400">
                <a:solidFill>
                  <a:schemeClr val="bg1"/>
                </a:solidFill>
                <a:latin typeface="Arial" panose="020B0604020202020204" pitchFamily="34" charset="0"/>
                <a:ea typeface="Cabin" pitchFamily="34" charset="-122"/>
                <a:cs typeface="Arial" panose="020B0604020202020204" pitchFamily="34" charset="0"/>
              </a:rPr>
              <a:t>Focus on short-term job matching</a:t>
            </a:r>
            <a:endParaRPr lang="en-US" sz="1400">
              <a:solidFill>
                <a:schemeClr val="bg1"/>
              </a:solidFill>
              <a:latin typeface="Arial" panose="020B0604020202020204" pitchFamily="34" charset="0"/>
              <a:cs typeface="Arial" panose="020B0604020202020204" pitchFamily="34" charset="0"/>
            </a:endParaRPr>
          </a:p>
        </p:txBody>
      </p:sp>
      <p:sp>
        <p:nvSpPr>
          <p:cNvPr id="6" name="Text 3">
            <a:extLst>
              <a:ext uri="{FF2B5EF4-FFF2-40B4-BE49-F238E27FC236}">
                <a16:creationId xmlns:a16="http://schemas.microsoft.com/office/drawing/2014/main" id="{DA37F780-4E98-0D50-5D76-52AFBB9004F7}"/>
              </a:ext>
            </a:extLst>
          </p:cNvPr>
          <p:cNvSpPr/>
          <p:nvPr/>
        </p:nvSpPr>
        <p:spPr>
          <a:xfrm>
            <a:off x="290330" y="5103358"/>
            <a:ext cx="4954024" cy="319187"/>
          </a:xfrm>
          <a:prstGeom prst="rect">
            <a:avLst/>
          </a:prstGeom>
          <a:solidFill>
            <a:srgbClr val="0B3249"/>
          </a:solidFill>
          <a:ln/>
        </p:spPr>
        <p:txBody>
          <a:bodyPr wrap="square" lIns="0" tIns="0" rIns="0" bIns="0" rtlCol="0" anchor="ctr" anchorCtr="0"/>
          <a:lstStyle/>
          <a:p>
            <a:pPr marL="285739" indent="-285739" defTabSz="761970">
              <a:buSzPct val="100000"/>
              <a:buFontTx/>
              <a:buChar char="•"/>
            </a:pPr>
            <a:r>
              <a:rPr lang="en-US" sz="1400">
                <a:solidFill>
                  <a:schemeClr val="bg1"/>
                </a:solidFill>
                <a:latin typeface="Arial" panose="020B0604020202020204" pitchFamily="34" charset="0"/>
                <a:ea typeface="Cabin" pitchFamily="34" charset="-122"/>
                <a:cs typeface="Arial" panose="020B0604020202020204" pitchFamily="34" charset="0"/>
              </a:rPr>
              <a:t>Operates in silos (DWP or LA led)</a:t>
            </a:r>
            <a:endParaRPr lang="en-US" sz="1400">
              <a:solidFill>
                <a:schemeClr val="bg1"/>
              </a:solidFill>
              <a:latin typeface="Arial" panose="020B0604020202020204" pitchFamily="34" charset="0"/>
              <a:cs typeface="Arial" panose="020B0604020202020204" pitchFamily="34" charset="0"/>
            </a:endParaRPr>
          </a:p>
        </p:txBody>
      </p:sp>
      <p:sp>
        <p:nvSpPr>
          <p:cNvPr id="7" name="Text 4">
            <a:extLst>
              <a:ext uri="{FF2B5EF4-FFF2-40B4-BE49-F238E27FC236}">
                <a16:creationId xmlns:a16="http://schemas.microsoft.com/office/drawing/2014/main" id="{846961B8-60FC-DD78-609B-9431E754429F}"/>
              </a:ext>
            </a:extLst>
          </p:cNvPr>
          <p:cNvSpPr/>
          <p:nvPr/>
        </p:nvSpPr>
        <p:spPr>
          <a:xfrm>
            <a:off x="290330" y="5492295"/>
            <a:ext cx="4954024" cy="319187"/>
          </a:xfrm>
          <a:prstGeom prst="rect">
            <a:avLst/>
          </a:prstGeom>
          <a:solidFill>
            <a:srgbClr val="0B3249"/>
          </a:solidFill>
          <a:ln/>
        </p:spPr>
        <p:txBody>
          <a:bodyPr wrap="square" lIns="0" tIns="0" rIns="0" bIns="0" rtlCol="0" anchor="ctr" anchorCtr="0"/>
          <a:lstStyle/>
          <a:p>
            <a:pPr marL="285739" indent="-285739" defTabSz="761970">
              <a:buSzPct val="100000"/>
              <a:buFontTx/>
              <a:buChar char="•"/>
            </a:pPr>
            <a:r>
              <a:rPr lang="en-US" sz="1400">
                <a:solidFill>
                  <a:schemeClr val="bg1"/>
                </a:solidFill>
                <a:latin typeface="Arial" panose="020B0604020202020204" pitchFamily="34" charset="0"/>
                <a:ea typeface="Cabin" pitchFamily="34" charset="-122"/>
                <a:cs typeface="Arial" panose="020B0604020202020204" pitchFamily="34" charset="0"/>
              </a:rPr>
              <a:t>Uniform offer across geographies</a:t>
            </a:r>
            <a:endParaRPr lang="en-US" sz="1400">
              <a:solidFill>
                <a:schemeClr val="bg1"/>
              </a:solidFill>
              <a:latin typeface="Arial" panose="020B0604020202020204" pitchFamily="34" charset="0"/>
              <a:cs typeface="Arial" panose="020B0604020202020204" pitchFamily="34" charset="0"/>
            </a:endParaRPr>
          </a:p>
        </p:txBody>
      </p:sp>
      <p:sp>
        <p:nvSpPr>
          <p:cNvPr id="8" name="Text 5">
            <a:extLst>
              <a:ext uri="{FF2B5EF4-FFF2-40B4-BE49-F238E27FC236}">
                <a16:creationId xmlns:a16="http://schemas.microsoft.com/office/drawing/2014/main" id="{8ABA2C48-7E91-9666-4AE4-779D5BB4B8C1}"/>
              </a:ext>
            </a:extLst>
          </p:cNvPr>
          <p:cNvSpPr/>
          <p:nvPr/>
        </p:nvSpPr>
        <p:spPr>
          <a:xfrm>
            <a:off x="290330" y="5881233"/>
            <a:ext cx="4954024" cy="319187"/>
          </a:xfrm>
          <a:prstGeom prst="rect">
            <a:avLst/>
          </a:prstGeom>
          <a:solidFill>
            <a:srgbClr val="0B3249"/>
          </a:solidFill>
          <a:ln/>
        </p:spPr>
        <p:txBody>
          <a:bodyPr wrap="square" lIns="0" tIns="0" rIns="0" bIns="0" rtlCol="0" anchor="ctr" anchorCtr="0"/>
          <a:lstStyle/>
          <a:p>
            <a:pPr marL="285739" indent="-285739" defTabSz="761970">
              <a:buSzPct val="100000"/>
              <a:buFontTx/>
              <a:buChar char="•"/>
            </a:pPr>
            <a:r>
              <a:rPr lang="en-US" sz="1400">
                <a:solidFill>
                  <a:schemeClr val="bg1"/>
                </a:solidFill>
                <a:latin typeface="Arial" panose="020B0604020202020204" pitchFamily="34" charset="0"/>
                <a:ea typeface="Cabin" pitchFamily="34" charset="-122"/>
                <a:cs typeface="Arial" panose="020B0604020202020204" pitchFamily="34" charset="0"/>
              </a:rPr>
              <a:t>Reactive approach to long-term sickness</a:t>
            </a:r>
            <a:endParaRPr lang="en-US" sz="1400">
              <a:solidFill>
                <a:schemeClr val="bg1"/>
              </a:solidFill>
              <a:latin typeface="Arial" panose="020B0604020202020204" pitchFamily="34" charset="0"/>
              <a:cs typeface="Arial" panose="020B0604020202020204" pitchFamily="34" charset="0"/>
            </a:endParaRPr>
          </a:p>
        </p:txBody>
      </p:sp>
      <p:sp>
        <p:nvSpPr>
          <p:cNvPr id="9" name="Text 6">
            <a:extLst>
              <a:ext uri="{FF2B5EF4-FFF2-40B4-BE49-F238E27FC236}">
                <a16:creationId xmlns:a16="http://schemas.microsoft.com/office/drawing/2014/main" id="{AEA8995F-4520-9B21-D9C4-189F8322853B}"/>
              </a:ext>
            </a:extLst>
          </p:cNvPr>
          <p:cNvSpPr/>
          <p:nvPr/>
        </p:nvSpPr>
        <p:spPr>
          <a:xfrm>
            <a:off x="290330" y="6270170"/>
            <a:ext cx="4954024" cy="319187"/>
          </a:xfrm>
          <a:prstGeom prst="rect">
            <a:avLst/>
          </a:prstGeom>
          <a:solidFill>
            <a:srgbClr val="0B3249"/>
          </a:solidFill>
          <a:ln/>
        </p:spPr>
        <p:txBody>
          <a:bodyPr wrap="square" lIns="0" tIns="0" rIns="0" bIns="0" rtlCol="0" anchor="ctr" anchorCtr="0"/>
          <a:lstStyle/>
          <a:p>
            <a:pPr marL="285739" indent="-285739" defTabSz="761970">
              <a:buSzPct val="100000"/>
              <a:buFontTx/>
              <a:buChar char="•"/>
            </a:pPr>
            <a:r>
              <a:rPr lang="en-US" sz="1400">
                <a:solidFill>
                  <a:schemeClr val="bg1"/>
                </a:solidFill>
                <a:latin typeface="Arial" panose="020B0604020202020204" pitchFamily="34" charset="0"/>
                <a:ea typeface="Cabin" pitchFamily="34" charset="-122"/>
                <a:cs typeface="Arial" panose="020B0604020202020204" pitchFamily="34" charset="0"/>
              </a:rPr>
              <a:t>Limited focus on system change</a:t>
            </a:r>
            <a:endParaRPr lang="en-US" sz="1400">
              <a:solidFill>
                <a:schemeClr val="bg1"/>
              </a:solidFill>
              <a:latin typeface="Arial" panose="020B0604020202020204" pitchFamily="34" charset="0"/>
              <a:cs typeface="Arial" panose="020B0604020202020204" pitchFamily="34" charset="0"/>
            </a:endParaRPr>
          </a:p>
        </p:txBody>
      </p:sp>
      <p:sp>
        <p:nvSpPr>
          <p:cNvPr id="10" name="Text 8">
            <a:extLst>
              <a:ext uri="{FF2B5EF4-FFF2-40B4-BE49-F238E27FC236}">
                <a16:creationId xmlns:a16="http://schemas.microsoft.com/office/drawing/2014/main" id="{3CB5322E-7502-AE0D-8B33-DFA75B5DAC30}"/>
              </a:ext>
            </a:extLst>
          </p:cNvPr>
          <p:cNvSpPr/>
          <p:nvPr/>
        </p:nvSpPr>
        <p:spPr>
          <a:xfrm>
            <a:off x="277078" y="1840992"/>
            <a:ext cx="4954024" cy="319187"/>
          </a:xfrm>
          <a:prstGeom prst="rect">
            <a:avLst/>
          </a:prstGeom>
          <a:solidFill>
            <a:srgbClr val="0B3249"/>
          </a:solidFill>
          <a:ln/>
        </p:spPr>
        <p:txBody>
          <a:bodyPr wrap="square" lIns="0" tIns="0" rIns="0" bIns="0" rtlCol="0" anchor="ctr" anchorCtr="0"/>
          <a:lstStyle/>
          <a:p>
            <a:pPr marL="285739" indent="-285739" defTabSz="761970">
              <a:buSzPct val="100000"/>
              <a:buFontTx/>
              <a:buChar char="•"/>
            </a:pPr>
            <a:r>
              <a:rPr lang="en-US" sz="1400">
                <a:solidFill>
                  <a:schemeClr val="bg1"/>
                </a:solidFill>
                <a:latin typeface="Arial" panose="020B0604020202020204" pitchFamily="34" charset="0"/>
                <a:ea typeface="Cabin" pitchFamily="34" charset="-122"/>
                <a:cs typeface="Arial" panose="020B0604020202020204" pitchFamily="34" charset="0"/>
              </a:rPr>
              <a:t>Tackles root causes: poor health, transport, housing</a:t>
            </a:r>
            <a:endParaRPr lang="en-US" sz="1400">
              <a:solidFill>
                <a:schemeClr val="bg1"/>
              </a:solidFill>
              <a:latin typeface="Arial" panose="020B0604020202020204" pitchFamily="34" charset="0"/>
              <a:cs typeface="Arial" panose="020B0604020202020204" pitchFamily="34" charset="0"/>
            </a:endParaRPr>
          </a:p>
        </p:txBody>
      </p:sp>
      <p:sp>
        <p:nvSpPr>
          <p:cNvPr id="11" name="Text 9">
            <a:extLst>
              <a:ext uri="{FF2B5EF4-FFF2-40B4-BE49-F238E27FC236}">
                <a16:creationId xmlns:a16="http://schemas.microsoft.com/office/drawing/2014/main" id="{43E0BC85-5400-B202-3774-D438DBAEEA3A}"/>
              </a:ext>
            </a:extLst>
          </p:cNvPr>
          <p:cNvSpPr/>
          <p:nvPr/>
        </p:nvSpPr>
        <p:spPr>
          <a:xfrm>
            <a:off x="277078" y="2235360"/>
            <a:ext cx="4954024" cy="319187"/>
          </a:xfrm>
          <a:prstGeom prst="rect">
            <a:avLst/>
          </a:prstGeom>
          <a:solidFill>
            <a:srgbClr val="0B3249"/>
          </a:solidFill>
          <a:ln/>
        </p:spPr>
        <p:txBody>
          <a:bodyPr wrap="square" lIns="0" tIns="0" rIns="0" bIns="0" rtlCol="0" anchor="ctr" anchorCtr="0"/>
          <a:lstStyle/>
          <a:p>
            <a:pPr marL="285739" indent="-285739" defTabSz="761970">
              <a:buSzPct val="100000"/>
              <a:buFontTx/>
              <a:buChar char="•"/>
            </a:pPr>
            <a:r>
              <a:rPr lang="en-US" sz="1400">
                <a:solidFill>
                  <a:schemeClr val="bg1"/>
                </a:solidFill>
                <a:latin typeface="Arial" panose="020B0604020202020204" pitchFamily="34" charset="0"/>
                <a:ea typeface="Cabin" pitchFamily="34" charset="-122"/>
                <a:cs typeface="Arial" panose="020B0604020202020204" pitchFamily="34" charset="0"/>
              </a:rPr>
              <a:t>Multi-agency co-investment: NHS, ICBs, LAs, DWP</a:t>
            </a:r>
            <a:endParaRPr lang="en-US" sz="1400">
              <a:solidFill>
                <a:schemeClr val="bg1"/>
              </a:solidFill>
              <a:latin typeface="Arial" panose="020B0604020202020204" pitchFamily="34" charset="0"/>
              <a:cs typeface="Arial" panose="020B0604020202020204" pitchFamily="34" charset="0"/>
            </a:endParaRPr>
          </a:p>
        </p:txBody>
      </p:sp>
      <p:sp>
        <p:nvSpPr>
          <p:cNvPr id="12" name="Text 10">
            <a:extLst>
              <a:ext uri="{FF2B5EF4-FFF2-40B4-BE49-F238E27FC236}">
                <a16:creationId xmlns:a16="http://schemas.microsoft.com/office/drawing/2014/main" id="{4F1127B8-F94E-82DC-32F3-DB3D076A5BFD}"/>
              </a:ext>
            </a:extLst>
          </p:cNvPr>
          <p:cNvSpPr/>
          <p:nvPr/>
        </p:nvSpPr>
        <p:spPr>
          <a:xfrm>
            <a:off x="277078" y="2608842"/>
            <a:ext cx="4954024" cy="319187"/>
          </a:xfrm>
          <a:prstGeom prst="rect">
            <a:avLst/>
          </a:prstGeom>
          <a:solidFill>
            <a:srgbClr val="0B3249"/>
          </a:solidFill>
          <a:ln/>
        </p:spPr>
        <p:txBody>
          <a:bodyPr wrap="square" lIns="0" tIns="0" rIns="0" bIns="0" rtlCol="0" anchor="ctr" anchorCtr="0"/>
          <a:lstStyle/>
          <a:p>
            <a:pPr marL="285739" indent="-285739" defTabSz="761970">
              <a:buSzPct val="100000"/>
              <a:buFontTx/>
              <a:buChar char="•"/>
            </a:pPr>
            <a:r>
              <a:rPr lang="en-US" sz="1400">
                <a:solidFill>
                  <a:schemeClr val="bg1"/>
                </a:solidFill>
                <a:latin typeface="Arial" panose="020B0604020202020204" pitchFamily="34" charset="0"/>
                <a:ea typeface="Cabin" pitchFamily="34" charset="-122"/>
                <a:cs typeface="Arial" panose="020B0604020202020204" pitchFamily="34" charset="0"/>
              </a:rPr>
              <a:t>Hyper-local, co-produced delivery tailored to coastal needs</a:t>
            </a:r>
            <a:endParaRPr lang="en-US" sz="1400">
              <a:solidFill>
                <a:schemeClr val="bg1"/>
              </a:solidFill>
              <a:latin typeface="Arial" panose="020B0604020202020204" pitchFamily="34" charset="0"/>
              <a:cs typeface="Arial" panose="020B0604020202020204" pitchFamily="34" charset="0"/>
            </a:endParaRPr>
          </a:p>
        </p:txBody>
      </p:sp>
      <p:sp>
        <p:nvSpPr>
          <p:cNvPr id="13" name="Text 11">
            <a:extLst>
              <a:ext uri="{FF2B5EF4-FFF2-40B4-BE49-F238E27FC236}">
                <a16:creationId xmlns:a16="http://schemas.microsoft.com/office/drawing/2014/main" id="{95D469EA-9B4B-8486-62EF-3F0C239987A0}"/>
              </a:ext>
            </a:extLst>
          </p:cNvPr>
          <p:cNvSpPr/>
          <p:nvPr/>
        </p:nvSpPr>
        <p:spPr>
          <a:xfrm>
            <a:off x="277078" y="3002644"/>
            <a:ext cx="4954024" cy="319187"/>
          </a:xfrm>
          <a:prstGeom prst="rect">
            <a:avLst/>
          </a:prstGeom>
          <a:solidFill>
            <a:srgbClr val="0B3249"/>
          </a:solidFill>
          <a:ln/>
        </p:spPr>
        <p:txBody>
          <a:bodyPr wrap="square" lIns="0" tIns="0" rIns="0" bIns="0" rtlCol="0" anchor="ctr" anchorCtr="0"/>
          <a:lstStyle/>
          <a:p>
            <a:pPr marL="285739" indent="-285739" defTabSz="761970">
              <a:buSzPct val="100000"/>
              <a:buFontTx/>
              <a:buChar char="•"/>
            </a:pPr>
            <a:r>
              <a:rPr lang="en-US" sz="1400">
                <a:solidFill>
                  <a:schemeClr val="bg1"/>
                </a:solidFill>
                <a:latin typeface="Arial" panose="020B0604020202020204" pitchFamily="34" charset="0"/>
                <a:ea typeface="Cabin" pitchFamily="34" charset="-122"/>
                <a:cs typeface="Arial" panose="020B0604020202020204" pitchFamily="34" charset="0"/>
              </a:rPr>
              <a:t>Preventative and rehabilitative integration with NHS</a:t>
            </a:r>
            <a:endParaRPr lang="en-US" sz="1400">
              <a:solidFill>
                <a:schemeClr val="bg1"/>
              </a:solidFill>
              <a:latin typeface="Arial" panose="020B0604020202020204" pitchFamily="34" charset="0"/>
              <a:cs typeface="Arial" panose="020B0604020202020204" pitchFamily="34" charset="0"/>
            </a:endParaRPr>
          </a:p>
        </p:txBody>
      </p:sp>
      <p:sp>
        <p:nvSpPr>
          <p:cNvPr id="14" name="Text 12">
            <a:extLst>
              <a:ext uri="{FF2B5EF4-FFF2-40B4-BE49-F238E27FC236}">
                <a16:creationId xmlns:a16="http://schemas.microsoft.com/office/drawing/2014/main" id="{8E6BEF57-7603-FB86-5D3E-4E7F9A107F1F}"/>
              </a:ext>
            </a:extLst>
          </p:cNvPr>
          <p:cNvSpPr/>
          <p:nvPr/>
        </p:nvSpPr>
        <p:spPr>
          <a:xfrm>
            <a:off x="277078" y="3391582"/>
            <a:ext cx="4954024" cy="319187"/>
          </a:xfrm>
          <a:prstGeom prst="rect">
            <a:avLst/>
          </a:prstGeom>
          <a:solidFill>
            <a:srgbClr val="0B3249"/>
          </a:solidFill>
          <a:ln/>
        </p:spPr>
        <p:txBody>
          <a:bodyPr wrap="square" lIns="0" tIns="0" rIns="0" bIns="0" rtlCol="0" anchor="ctr" anchorCtr="0"/>
          <a:lstStyle/>
          <a:p>
            <a:pPr marL="285739" indent="-285739" defTabSz="761970">
              <a:buSzPct val="100000"/>
              <a:buFontTx/>
              <a:buChar char="•"/>
            </a:pPr>
            <a:r>
              <a:rPr lang="en-US" sz="1400">
                <a:solidFill>
                  <a:schemeClr val="bg1"/>
                </a:solidFill>
                <a:latin typeface="Arial" panose="020B0604020202020204" pitchFamily="34" charset="0"/>
                <a:ea typeface="Cabin" pitchFamily="34" charset="-122"/>
                <a:cs typeface="Arial" panose="020B0604020202020204" pitchFamily="34" charset="0"/>
              </a:rPr>
              <a:t>Builds delivery infrastructure, workforce and local capacity</a:t>
            </a:r>
            <a:endParaRPr lang="en-US" sz="1400">
              <a:solidFill>
                <a:schemeClr val="bg1"/>
              </a:solidFill>
              <a:latin typeface="Arial" panose="020B0604020202020204" pitchFamily="34" charset="0"/>
              <a:cs typeface="Arial" panose="020B0604020202020204" pitchFamily="34" charset="0"/>
            </a:endParaRPr>
          </a:p>
        </p:txBody>
      </p:sp>
      <p:sp>
        <p:nvSpPr>
          <p:cNvPr id="15" name="Text 0">
            <a:extLst>
              <a:ext uri="{FF2B5EF4-FFF2-40B4-BE49-F238E27FC236}">
                <a16:creationId xmlns:a16="http://schemas.microsoft.com/office/drawing/2014/main" id="{94580EF5-4647-74BD-97DD-1375973C9120}"/>
              </a:ext>
            </a:extLst>
          </p:cNvPr>
          <p:cNvSpPr/>
          <p:nvPr/>
        </p:nvSpPr>
        <p:spPr>
          <a:xfrm>
            <a:off x="6655981" y="1933264"/>
            <a:ext cx="4537901" cy="321767"/>
          </a:xfrm>
          <a:prstGeom prst="rect">
            <a:avLst/>
          </a:prstGeom>
          <a:noFill/>
          <a:ln/>
        </p:spPr>
        <p:txBody>
          <a:bodyPr wrap="square" lIns="0" tIns="0" rIns="0" bIns="0" rtlCol="0" anchor="ctr" anchorCtr="0"/>
          <a:lstStyle/>
          <a:p>
            <a:pPr defTabSz="761970"/>
            <a:r>
              <a:rPr lang="en-US" b="1">
                <a:solidFill>
                  <a:srgbClr val="0B3249"/>
                </a:solidFill>
                <a:latin typeface="Arial" panose="020B0604020202020204" pitchFamily="34" charset="0"/>
                <a:ea typeface="Unbounded" pitchFamily="34" charset="-122"/>
                <a:cs typeface="Arial" panose="020B0604020202020204" pitchFamily="34" charset="0"/>
              </a:rPr>
              <a:t>Value for Money and Cost Effectiveness</a:t>
            </a:r>
            <a:endParaRPr lang="en-US" b="1">
              <a:solidFill>
                <a:srgbClr val="0B3249"/>
              </a:solidFill>
              <a:latin typeface="Arial" panose="020B0604020202020204" pitchFamily="34" charset="0"/>
              <a:cs typeface="Arial" panose="020B0604020202020204" pitchFamily="34" charset="0"/>
            </a:endParaRPr>
          </a:p>
        </p:txBody>
      </p:sp>
      <p:sp>
        <p:nvSpPr>
          <p:cNvPr id="19" name="Text 1">
            <a:extLst>
              <a:ext uri="{FF2B5EF4-FFF2-40B4-BE49-F238E27FC236}">
                <a16:creationId xmlns:a16="http://schemas.microsoft.com/office/drawing/2014/main" id="{23F85E7F-2541-586D-AE0D-1188041C3B30}"/>
              </a:ext>
            </a:extLst>
          </p:cNvPr>
          <p:cNvSpPr/>
          <p:nvPr/>
        </p:nvSpPr>
        <p:spPr>
          <a:xfrm>
            <a:off x="6927344" y="2376811"/>
            <a:ext cx="3825268" cy="361057"/>
          </a:xfrm>
          <a:prstGeom prst="rect">
            <a:avLst/>
          </a:prstGeom>
          <a:noFill/>
          <a:ln/>
        </p:spPr>
        <p:txBody>
          <a:bodyPr wrap="square" lIns="0" tIns="0" rIns="0" bIns="0" rtlCol="0" anchor="ctr" anchorCtr="0"/>
          <a:lstStyle/>
          <a:p>
            <a:pPr algn="ctr" defTabSz="761970"/>
            <a:r>
              <a:rPr lang="en-US" sz="2800" b="1">
                <a:solidFill>
                  <a:srgbClr val="0B3249"/>
                </a:solidFill>
                <a:latin typeface="Arial" panose="020B0604020202020204" pitchFamily="34" charset="0"/>
                <a:ea typeface="Unbounded" pitchFamily="34" charset="-122"/>
                <a:cs typeface="Arial" panose="020B0604020202020204" pitchFamily="34" charset="0"/>
              </a:rPr>
              <a:t>£16,000</a:t>
            </a:r>
            <a:endParaRPr lang="en-US" sz="2800" b="1">
              <a:solidFill>
                <a:srgbClr val="0B3249"/>
              </a:solidFill>
              <a:latin typeface="Arial" panose="020B0604020202020204" pitchFamily="34" charset="0"/>
              <a:cs typeface="Arial" panose="020B0604020202020204" pitchFamily="34" charset="0"/>
            </a:endParaRPr>
          </a:p>
        </p:txBody>
      </p:sp>
      <p:sp>
        <p:nvSpPr>
          <p:cNvPr id="21" name="Text 2">
            <a:extLst>
              <a:ext uri="{FF2B5EF4-FFF2-40B4-BE49-F238E27FC236}">
                <a16:creationId xmlns:a16="http://schemas.microsoft.com/office/drawing/2014/main" id="{8B83BE22-D583-99DD-425E-FB97DC96F5E9}"/>
              </a:ext>
            </a:extLst>
          </p:cNvPr>
          <p:cNvSpPr/>
          <p:nvPr/>
        </p:nvSpPr>
        <p:spPr>
          <a:xfrm>
            <a:off x="8145970" y="2770618"/>
            <a:ext cx="1450205" cy="175021"/>
          </a:xfrm>
          <a:prstGeom prst="rect">
            <a:avLst/>
          </a:prstGeom>
          <a:noFill/>
          <a:ln/>
        </p:spPr>
        <p:txBody>
          <a:bodyPr wrap="square" lIns="0" tIns="0" rIns="0" bIns="0" rtlCol="0" anchor="ctr" anchorCtr="0"/>
          <a:lstStyle/>
          <a:p>
            <a:pPr algn="ctr" defTabSz="761970"/>
            <a:r>
              <a:rPr lang="en-US" sz="1400" b="1">
                <a:solidFill>
                  <a:srgbClr val="0B3249"/>
                </a:solidFill>
                <a:latin typeface="Arial" panose="020B0604020202020204" pitchFamily="34" charset="0"/>
                <a:ea typeface="Unbounded" pitchFamily="34" charset="-122"/>
                <a:cs typeface="Arial" panose="020B0604020202020204" pitchFamily="34" charset="0"/>
              </a:rPr>
              <a:t>Cost of Inactivity</a:t>
            </a:r>
            <a:endParaRPr lang="en-US" sz="1400" b="1">
              <a:solidFill>
                <a:srgbClr val="0B3249"/>
              </a:solidFill>
              <a:latin typeface="Arial" panose="020B0604020202020204" pitchFamily="34" charset="0"/>
              <a:cs typeface="Arial" panose="020B0604020202020204" pitchFamily="34" charset="0"/>
            </a:endParaRPr>
          </a:p>
        </p:txBody>
      </p:sp>
      <p:sp>
        <p:nvSpPr>
          <p:cNvPr id="22" name="Text 3">
            <a:extLst>
              <a:ext uri="{FF2B5EF4-FFF2-40B4-BE49-F238E27FC236}">
                <a16:creationId xmlns:a16="http://schemas.microsoft.com/office/drawing/2014/main" id="{B13E83EB-1981-621E-2D6C-4D8BA0C28C72}"/>
              </a:ext>
            </a:extLst>
          </p:cNvPr>
          <p:cNvSpPr/>
          <p:nvPr/>
        </p:nvSpPr>
        <p:spPr>
          <a:xfrm>
            <a:off x="6942109" y="2982322"/>
            <a:ext cx="3825268" cy="175022"/>
          </a:xfrm>
          <a:prstGeom prst="rect">
            <a:avLst/>
          </a:prstGeom>
          <a:noFill/>
          <a:ln/>
        </p:spPr>
        <p:txBody>
          <a:bodyPr wrap="square" lIns="0" tIns="0" rIns="0" bIns="0" rtlCol="0" anchor="ctr" anchorCtr="0"/>
          <a:lstStyle/>
          <a:p>
            <a:pPr algn="ctr" defTabSz="761970"/>
            <a:r>
              <a:rPr lang="en-US" sz="1400">
                <a:solidFill>
                  <a:srgbClr val="0B3249"/>
                </a:solidFill>
                <a:latin typeface="Arial" panose="020B0604020202020204" pitchFamily="34" charset="0"/>
                <a:ea typeface="Cabin" pitchFamily="34" charset="-122"/>
                <a:cs typeface="Arial" panose="020B0604020202020204" pitchFamily="34" charset="0"/>
              </a:rPr>
              <a:t>Estimated cost per inactive person annually</a:t>
            </a:r>
            <a:endParaRPr lang="en-US" sz="1400">
              <a:solidFill>
                <a:srgbClr val="0B3249"/>
              </a:solidFill>
              <a:latin typeface="Arial" panose="020B0604020202020204" pitchFamily="34" charset="0"/>
              <a:cs typeface="Arial" panose="020B0604020202020204" pitchFamily="34" charset="0"/>
            </a:endParaRPr>
          </a:p>
        </p:txBody>
      </p:sp>
      <p:sp>
        <p:nvSpPr>
          <p:cNvPr id="23" name="Text 4">
            <a:extLst>
              <a:ext uri="{FF2B5EF4-FFF2-40B4-BE49-F238E27FC236}">
                <a16:creationId xmlns:a16="http://schemas.microsoft.com/office/drawing/2014/main" id="{4C086560-9B43-1D35-051D-6C6020D0DCBB}"/>
              </a:ext>
            </a:extLst>
          </p:cNvPr>
          <p:cNvSpPr/>
          <p:nvPr/>
        </p:nvSpPr>
        <p:spPr>
          <a:xfrm>
            <a:off x="6917847" y="3335089"/>
            <a:ext cx="3825268" cy="361057"/>
          </a:xfrm>
          <a:prstGeom prst="rect">
            <a:avLst/>
          </a:prstGeom>
          <a:noFill/>
          <a:ln/>
        </p:spPr>
        <p:txBody>
          <a:bodyPr wrap="square" lIns="0" tIns="0" rIns="0" bIns="0" rtlCol="0" anchor="ctr" anchorCtr="0"/>
          <a:lstStyle/>
          <a:p>
            <a:pPr algn="ctr" defTabSz="761970"/>
            <a:r>
              <a:rPr lang="en-US" sz="2800" b="1">
                <a:solidFill>
                  <a:srgbClr val="0B3249"/>
                </a:solidFill>
                <a:latin typeface="Arial" panose="020B0604020202020204" pitchFamily="34" charset="0"/>
                <a:ea typeface="Unbounded" pitchFamily="34" charset="-122"/>
                <a:cs typeface="Arial" panose="020B0604020202020204" pitchFamily="34" charset="0"/>
              </a:rPr>
              <a:t>£800</a:t>
            </a:r>
            <a:endParaRPr lang="en-US" sz="2800" b="1">
              <a:solidFill>
                <a:srgbClr val="0B3249"/>
              </a:solidFill>
              <a:latin typeface="Arial" panose="020B0604020202020204" pitchFamily="34" charset="0"/>
              <a:cs typeface="Arial" panose="020B0604020202020204" pitchFamily="34" charset="0"/>
            </a:endParaRPr>
          </a:p>
        </p:txBody>
      </p:sp>
      <p:sp>
        <p:nvSpPr>
          <p:cNvPr id="24" name="Text 5">
            <a:extLst>
              <a:ext uri="{FF2B5EF4-FFF2-40B4-BE49-F238E27FC236}">
                <a16:creationId xmlns:a16="http://schemas.microsoft.com/office/drawing/2014/main" id="{4FE647E0-94AF-467D-C21E-34DF62AF4E75}"/>
              </a:ext>
            </a:extLst>
          </p:cNvPr>
          <p:cNvSpPr/>
          <p:nvPr/>
        </p:nvSpPr>
        <p:spPr>
          <a:xfrm>
            <a:off x="8080249" y="3663078"/>
            <a:ext cx="1631096" cy="271253"/>
          </a:xfrm>
          <a:prstGeom prst="rect">
            <a:avLst/>
          </a:prstGeom>
          <a:noFill/>
          <a:ln/>
        </p:spPr>
        <p:txBody>
          <a:bodyPr wrap="square" lIns="0" tIns="0" rIns="0" bIns="0" rtlCol="0" anchor="ctr" anchorCtr="0"/>
          <a:lstStyle/>
          <a:p>
            <a:pPr algn="ctr" defTabSz="761970"/>
            <a:r>
              <a:rPr lang="en-US" sz="1400" b="1">
                <a:solidFill>
                  <a:srgbClr val="0B3249"/>
                </a:solidFill>
                <a:latin typeface="Arial" panose="020B0604020202020204" pitchFamily="34" charset="0"/>
                <a:ea typeface="Unbounded" pitchFamily="34" charset="-122"/>
                <a:cs typeface="Arial" panose="020B0604020202020204" pitchFamily="34" charset="0"/>
              </a:rPr>
              <a:t>CNN Intervention</a:t>
            </a:r>
            <a:endParaRPr lang="en-US" sz="1400" b="1">
              <a:solidFill>
                <a:srgbClr val="0B3249"/>
              </a:solidFill>
              <a:latin typeface="Arial" panose="020B0604020202020204" pitchFamily="34" charset="0"/>
              <a:cs typeface="Arial" panose="020B0604020202020204" pitchFamily="34" charset="0"/>
            </a:endParaRPr>
          </a:p>
        </p:txBody>
      </p:sp>
      <p:sp>
        <p:nvSpPr>
          <p:cNvPr id="36" name="Text 6">
            <a:extLst>
              <a:ext uri="{FF2B5EF4-FFF2-40B4-BE49-F238E27FC236}">
                <a16:creationId xmlns:a16="http://schemas.microsoft.com/office/drawing/2014/main" id="{C26823F6-69F2-1A86-132F-08364E1A9F8A}"/>
              </a:ext>
            </a:extLst>
          </p:cNvPr>
          <p:cNvSpPr/>
          <p:nvPr/>
        </p:nvSpPr>
        <p:spPr>
          <a:xfrm>
            <a:off x="6983163" y="3883958"/>
            <a:ext cx="3825268" cy="175022"/>
          </a:xfrm>
          <a:prstGeom prst="rect">
            <a:avLst/>
          </a:prstGeom>
          <a:noFill/>
          <a:ln/>
        </p:spPr>
        <p:txBody>
          <a:bodyPr wrap="square" lIns="0" tIns="0" rIns="0" bIns="0" rtlCol="0" anchor="ctr" anchorCtr="0"/>
          <a:lstStyle/>
          <a:p>
            <a:pPr algn="ctr" defTabSz="761970"/>
            <a:r>
              <a:rPr lang="en-US" sz="1400">
                <a:solidFill>
                  <a:srgbClr val="0B3249"/>
                </a:solidFill>
                <a:latin typeface="Arial" panose="020B0604020202020204" pitchFamily="34" charset="0"/>
                <a:ea typeface="Cabin" pitchFamily="34" charset="-122"/>
                <a:cs typeface="Arial" panose="020B0604020202020204" pitchFamily="34" charset="0"/>
              </a:rPr>
              <a:t>Projected cost per person for effective support</a:t>
            </a:r>
            <a:endParaRPr lang="en-US" sz="1400">
              <a:solidFill>
                <a:srgbClr val="0B3249"/>
              </a:solidFill>
              <a:latin typeface="Arial" panose="020B0604020202020204" pitchFamily="34" charset="0"/>
              <a:cs typeface="Arial" panose="020B0604020202020204" pitchFamily="34" charset="0"/>
            </a:endParaRPr>
          </a:p>
        </p:txBody>
      </p:sp>
      <p:sp>
        <p:nvSpPr>
          <p:cNvPr id="40" name="Text 7">
            <a:extLst>
              <a:ext uri="{FF2B5EF4-FFF2-40B4-BE49-F238E27FC236}">
                <a16:creationId xmlns:a16="http://schemas.microsoft.com/office/drawing/2014/main" id="{4FB28C8D-C399-A999-B1CD-1BAA1C33929C}"/>
              </a:ext>
            </a:extLst>
          </p:cNvPr>
          <p:cNvSpPr/>
          <p:nvPr/>
        </p:nvSpPr>
        <p:spPr>
          <a:xfrm>
            <a:off x="6981122" y="4281204"/>
            <a:ext cx="3825268" cy="361057"/>
          </a:xfrm>
          <a:prstGeom prst="rect">
            <a:avLst/>
          </a:prstGeom>
          <a:noFill/>
          <a:ln/>
        </p:spPr>
        <p:txBody>
          <a:bodyPr wrap="square" lIns="0" tIns="0" rIns="0" bIns="0" rtlCol="0" anchor="ctr" anchorCtr="0"/>
          <a:lstStyle/>
          <a:p>
            <a:pPr algn="ctr" defTabSz="761970"/>
            <a:r>
              <a:rPr lang="en-US" sz="2800" b="1">
                <a:solidFill>
                  <a:srgbClr val="0B3249"/>
                </a:solidFill>
                <a:latin typeface="Arial" panose="020B0604020202020204" pitchFamily="34" charset="0"/>
                <a:ea typeface="Unbounded" pitchFamily="34" charset="-122"/>
                <a:cs typeface="Arial" panose="020B0604020202020204" pitchFamily="34" charset="0"/>
              </a:rPr>
              <a:t>1.7:1</a:t>
            </a:r>
            <a:endParaRPr lang="en-US" sz="2800" b="1">
              <a:solidFill>
                <a:srgbClr val="0B3249"/>
              </a:solidFill>
              <a:latin typeface="Arial" panose="020B0604020202020204" pitchFamily="34" charset="0"/>
              <a:cs typeface="Arial" panose="020B0604020202020204" pitchFamily="34" charset="0"/>
            </a:endParaRPr>
          </a:p>
        </p:txBody>
      </p:sp>
      <p:sp>
        <p:nvSpPr>
          <p:cNvPr id="43" name="Text 9">
            <a:extLst>
              <a:ext uri="{FF2B5EF4-FFF2-40B4-BE49-F238E27FC236}">
                <a16:creationId xmlns:a16="http://schemas.microsoft.com/office/drawing/2014/main" id="{9C071E7E-FB72-26F3-89C3-7FC79EBC55DD}"/>
              </a:ext>
            </a:extLst>
          </p:cNvPr>
          <p:cNvSpPr/>
          <p:nvPr/>
        </p:nvSpPr>
        <p:spPr>
          <a:xfrm>
            <a:off x="6997401" y="4714978"/>
            <a:ext cx="3825268" cy="175022"/>
          </a:xfrm>
          <a:prstGeom prst="rect">
            <a:avLst/>
          </a:prstGeom>
          <a:noFill/>
          <a:ln/>
        </p:spPr>
        <p:txBody>
          <a:bodyPr wrap="square" lIns="0" tIns="0" rIns="0" bIns="0" rtlCol="0" anchor="ctr" anchorCtr="0"/>
          <a:lstStyle/>
          <a:p>
            <a:pPr algn="ctr" defTabSz="761970"/>
            <a:r>
              <a:rPr lang="en-US" sz="1400" b="1">
                <a:solidFill>
                  <a:srgbClr val="0B3249"/>
                </a:solidFill>
                <a:latin typeface="Arial" panose="020B0604020202020204" pitchFamily="34" charset="0"/>
                <a:ea typeface="Unbounded" pitchFamily="34" charset="-122"/>
                <a:cs typeface="Arial" panose="020B0604020202020204" pitchFamily="34" charset="0"/>
              </a:rPr>
              <a:t>cost-benefit ratio</a:t>
            </a:r>
            <a:endParaRPr lang="en-US" sz="1400">
              <a:solidFill>
                <a:srgbClr val="0B3249"/>
              </a:solidFill>
              <a:latin typeface="Arial" panose="020B0604020202020204" pitchFamily="34" charset="0"/>
              <a:cs typeface="Arial" panose="020B0604020202020204" pitchFamily="34" charset="0"/>
            </a:endParaRPr>
          </a:p>
        </p:txBody>
      </p:sp>
      <p:sp>
        <p:nvSpPr>
          <p:cNvPr id="48" name="Text 13">
            <a:extLst>
              <a:ext uri="{FF2B5EF4-FFF2-40B4-BE49-F238E27FC236}">
                <a16:creationId xmlns:a16="http://schemas.microsoft.com/office/drawing/2014/main" id="{51274CB0-4BA5-134D-12B0-C7CB9D59BAF5}"/>
              </a:ext>
            </a:extLst>
          </p:cNvPr>
          <p:cNvSpPr/>
          <p:nvPr/>
        </p:nvSpPr>
        <p:spPr>
          <a:xfrm>
            <a:off x="5775454" y="5176086"/>
            <a:ext cx="5953938" cy="1270791"/>
          </a:xfrm>
          <a:prstGeom prst="rect">
            <a:avLst/>
          </a:prstGeom>
          <a:noFill/>
          <a:ln/>
        </p:spPr>
        <p:txBody>
          <a:bodyPr wrap="square" lIns="0" tIns="0" rIns="0" bIns="0" rtlCol="0" anchor="ctr" anchorCtr="0"/>
          <a:lstStyle/>
          <a:p>
            <a:pPr algn="ctr" defTabSz="761970"/>
            <a:r>
              <a:rPr lang="en-US" sz="1400" dirty="0">
                <a:solidFill>
                  <a:srgbClr val="0B3249"/>
                </a:solidFill>
                <a:latin typeface="Arial" panose="020B0604020202020204" pitchFamily="34" charset="0"/>
                <a:ea typeface="Cabin" pitchFamily="34" charset="-122"/>
                <a:cs typeface="Arial" panose="020B0604020202020204" pitchFamily="34" charset="0"/>
              </a:rPr>
              <a:t>The CNN Sustain Framework provides a stronger return than traditional employment interventions by addressing the upstream causes of inactivity. This enables local systems to reduce duplicated spending, pressure on NHS services, and inefficient welfare churn, despite coastal communities receiving disproportionately little targeted investment.</a:t>
            </a:r>
            <a:endParaRPr lang="en-US" sz="1400" dirty="0">
              <a:solidFill>
                <a:srgbClr val="0B3249"/>
              </a:solidFill>
              <a:latin typeface="Arial" panose="020B0604020202020204" pitchFamily="34" charset="0"/>
              <a:cs typeface="Arial" panose="020B0604020202020204" pitchFamily="34" charset="0"/>
            </a:endParaRPr>
          </a:p>
        </p:txBody>
      </p:sp>
      <p:sp>
        <p:nvSpPr>
          <p:cNvPr id="25" name="!!EXS2">
            <a:extLst>
              <a:ext uri="{FF2B5EF4-FFF2-40B4-BE49-F238E27FC236}">
                <a16:creationId xmlns:a16="http://schemas.microsoft.com/office/drawing/2014/main" id="{5AC2030D-AE71-C431-468F-E0B066A4918A}"/>
              </a:ext>
            </a:extLst>
          </p:cNvPr>
          <p:cNvSpPr/>
          <p:nvPr/>
        </p:nvSpPr>
        <p:spPr>
          <a:xfrm>
            <a:off x="9834701" y="293764"/>
            <a:ext cx="2184400" cy="710406"/>
          </a:xfrm>
          <a:prstGeom prst="rect">
            <a:avLst/>
          </a:prstGeom>
          <a:solidFill>
            <a:srgbClr val="1D263E"/>
          </a:solidFill>
          <a:ln w="317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defTabSz="761970"/>
            <a:endParaRPr lang="en-GB" sz="2100">
              <a:solidFill>
                <a:prstClr val="white"/>
              </a:solidFill>
              <a:latin typeface="Arial" panose="020B0604020202020204" pitchFamily="34" charset="0"/>
              <a:cs typeface="Arial" panose="020B0604020202020204" pitchFamily="34" charset="0"/>
            </a:endParaRPr>
          </a:p>
        </p:txBody>
      </p:sp>
      <p:sp>
        <p:nvSpPr>
          <p:cNvPr id="26" name="!!EXS">
            <a:hlinkClick r:id="rId5" action="ppaction://hlinksldjump"/>
            <a:extLst>
              <a:ext uri="{FF2B5EF4-FFF2-40B4-BE49-F238E27FC236}">
                <a16:creationId xmlns:a16="http://schemas.microsoft.com/office/drawing/2014/main" id="{E9B079AA-0831-D9AA-E665-24546325D900}"/>
              </a:ext>
            </a:extLst>
          </p:cNvPr>
          <p:cNvSpPr/>
          <p:nvPr/>
        </p:nvSpPr>
        <p:spPr>
          <a:xfrm>
            <a:off x="9710877" y="169940"/>
            <a:ext cx="2184400" cy="710406"/>
          </a:xfrm>
          <a:prstGeom prst="rect">
            <a:avLst/>
          </a:prstGeom>
          <a:solidFill>
            <a:srgbClr val="BF0100">
              <a:alpha val="98000"/>
            </a:srgbClr>
          </a:solidFill>
          <a:ln w="317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defTabSz="761970"/>
            <a:r>
              <a:rPr lang="en-GB" sz="2330" b="1" dirty="0">
                <a:solidFill>
                  <a:prstClr val="white"/>
                </a:solidFill>
                <a:latin typeface="Arial" panose="020B0604020202020204" pitchFamily="34" charset="0"/>
                <a:cs typeface="Arial" panose="020B0604020202020204" pitchFamily="34" charset="0"/>
              </a:rPr>
              <a:t>Exec Summary</a:t>
            </a:r>
            <a:endParaRPr lang="en-GB" sz="2330"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319476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23249"/>
        </a:solidFill>
        <a:effectLst/>
      </p:bgPr>
    </p:bg>
    <p:spTree>
      <p:nvGrpSpPr>
        <p:cNvPr id="1" name="">
          <a:extLst>
            <a:ext uri="{FF2B5EF4-FFF2-40B4-BE49-F238E27FC236}">
              <a16:creationId xmlns:a16="http://schemas.microsoft.com/office/drawing/2014/main" id="{4FE236A9-3EE8-AAEB-E52D-92C756BC1E94}"/>
            </a:ext>
          </a:extLst>
        </p:cNvPr>
        <p:cNvGrpSpPr/>
        <p:nvPr/>
      </p:nvGrpSpPr>
      <p:grpSpPr>
        <a:xfrm>
          <a:off x="0" y="0"/>
          <a:ext cx="0" cy="0"/>
          <a:chOff x="0" y="0"/>
          <a:chExt cx="0" cy="0"/>
        </a:xfrm>
      </p:grpSpPr>
      <p:sp>
        <p:nvSpPr>
          <p:cNvPr id="3" name="!!Intervention">
            <a:extLst>
              <a:ext uri="{FF2B5EF4-FFF2-40B4-BE49-F238E27FC236}">
                <a16:creationId xmlns:a16="http://schemas.microsoft.com/office/drawing/2014/main" id="{75C56B9D-104B-488B-3146-B34DA2026611}"/>
              </a:ext>
            </a:extLst>
          </p:cNvPr>
          <p:cNvSpPr txBox="1">
            <a:spLocks/>
          </p:cNvSpPr>
          <p:nvPr/>
        </p:nvSpPr>
        <p:spPr>
          <a:xfrm>
            <a:off x="0" y="-4796"/>
            <a:ext cx="12192000" cy="1265101"/>
          </a:xfrm>
          <a:prstGeom prst="rect">
            <a:avLst/>
          </a:prstGeom>
          <a:solidFill>
            <a:srgbClr val="0B3249"/>
          </a:solidFill>
        </p:spPr>
        <p:txBody>
          <a:bodyPr vert="horz" lIns="324000" tIns="14400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914363">
              <a:defRPr/>
            </a:pPr>
            <a:endParaRPr lang="en-GB" sz="8000" b="1" spc="-100">
              <a:noFill/>
              <a:uFill>
                <a:solidFill>
                  <a:srgbClr val="D6043B"/>
                </a:solidFill>
              </a:uFill>
              <a:latin typeface="Arial" panose="020B0604020202020204" pitchFamily="34" charset="0"/>
              <a:cs typeface="Arial" panose="020B0604020202020204" pitchFamily="34" charset="0"/>
            </a:endParaRPr>
          </a:p>
        </p:txBody>
      </p:sp>
      <p:pic>
        <p:nvPicPr>
          <p:cNvPr id="7" name="Image 0">
            <a:extLst>
              <a:ext uri="{FF2B5EF4-FFF2-40B4-BE49-F238E27FC236}">
                <a16:creationId xmlns:a16="http://schemas.microsoft.com/office/drawing/2014/main" id="{33F397E1-132C-AC8F-2413-EC114E54166A}"/>
              </a:ext>
            </a:extLst>
          </p:cNvPr>
          <p:cNvPicPr>
            <a:picLocks noChangeAspect="1"/>
          </p:cNvPicPr>
          <p:nvPr/>
        </p:nvPicPr>
        <p:blipFill>
          <a:blip r:embed="rId3">
            <a:alphaModFix amt="50000"/>
          </a:blip>
          <a:srcRect l="26136" t="15767" r="-26257" b="76357"/>
          <a:stretch/>
        </p:blipFill>
        <p:spPr>
          <a:xfrm>
            <a:off x="0" y="9562"/>
            <a:ext cx="16526107" cy="1234402"/>
          </a:xfrm>
          <a:prstGeom prst="rect">
            <a:avLst/>
          </a:prstGeom>
        </p:spPr>
      </p:pic>
      <p:sp>
        <p:nvSpPr>
          <p:cNvPr id="4" name="Content Placeholder 2">
            <a:extLst>
              <a:ext uri="{FF2B5EF4-FFF2-40B4-BE49-F238E27FC236}">
                <a16:creationId xmlns:a16="http://schemas.microsoft.com/office/drawing/2014/main" id="{94A5F5C5-3118-120A-5FA5-E27A741E4593}"/>
              </a:ext>
            </a:extLst>
          </p:cNvPr>
          <p:cNvSpPr txBox="1">
            <a:spLocks/>
          </p:cNvSpPr>
          <p:nvPr/>
        </p:nvSpPr>
        <p:spPr>
          <a:xfrm>
            <a:off x="363885" y="1483068"/>
            <a:ext cx="11714128" cy="570394"/>
          </a:xfrm>
          <a:prstGeom prst="roundRect">
            <a:avLst>
              <a:gd name="adj" fmla="val 0"/>
            </a:avLst>
          </a:prstGeom>
          <a:solidFill>
            <a:srgbClr val="BC0301">
              <a:alpha val="47018"/>
            </a:srgbClr>
          </a:solidFill>
          <a:ln w="28575">
            <a:solidFill>
              <a:schemeClr val="bg1"/>
            </a:solidFill>
          </a:ln>
        </p:spPr>
        <p:txBody>
          <a:bodyPr anchor="ctr" anchorCtr="0">
            <a:noAutofit/>
          </a:bodyPr>
          <a:lstStyle>
            <a:lvl1pPr marL="285739" indent="-285739" algn="l" defTabSz="761970" rtl="0" eaLnBrk="1" latinLnBrk="0" hangingPunct="1">
              <a:spcBef>
                <a:spcPct val="20000"/>
              </a:spcBef>
              <a:buFont typeface="Arial" pitchFamily="34" charset="0"/>
              <a:buChar char="•"/>
              <a:defRPr sz="2667" kern="1200">
                <a:solidFill>
                  <a:schemeClr val="tx1"/>
                </a:solidFill>
                <a:latin typeface="+mn-lt"/>
                <a:ea typeface="+mn-ea"/>
                <a:cs typeface="+mn-cs"/>
              </a:defRPr>
            </a:lvl1pPr>
            <a:lvl2pPr marL="619100" indent="-238115" algn="l" defTabSz="761970" rtl="0" eaLnBrk="1" latinLnBrk="0" hangingPunct="1">
              <a:spcBef>
                <a:spcPct val="20000"/>
              </a:spcBef>
              <a:buFont typeface="Arial" pitchFamily="34" charset="0"/>
              <a:buChar char="–"/>
              <a:defRPr sz="2333" kern="1200">
                <a:solidFill>
                  <a:schemeClr val="tx1"/>
                </a:solidFill>
                <a:latin typeface="+mn-lt"/>
                <a:ea typeface="+mn-ea"/>
                <a:cs typeface="+mn-cs"/>
              </a:defRPr>
            </a:lvl2pPr>
            <a:lvl3pPr marL="952462" indent="-190492" algn="l" defTabSz="76197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333447"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4pPr>
            <a:lvl5pPr marL="1714431"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5pPr>
            <a:lvl6pPr marL="2095416"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6pPr>
            <a:lvl7pPr marL="2476401"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7pPr>
            <a:lvl8pPr marL="2857386"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8pPr>
            <a:lvl9pPr marL="3238370"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9pPr>
          </a:lstStyle>
          <a:p>
            <a:pPr marL="0" indent="0">
              <a:buFont typeface="Arial" pitchFamily="34" charset="0"/>
              <a:buNone/>
            </a:pPr>
            <a:r>
              <a:rPr lang="en-GB" sz="1600">
                <a:noFill/>
                <a:latin typeface="Arial" panose="020B0604020202020204" pitchFamily="34" charset="0"/>
                <a:cs typeface="Arial" panose="020B0604020202020204" pitchFamily="34" charset="0"/>
              </a:rPr>
              <a:t>We would like to thank Sir Chris Whitty, Chief Medical Officer and his staff for their commitment to improving the health and wellbeing of coastal communities and in their ongoing support for the work of the Coastal navigators Network.</a:t>
            </a:r>
          </a:p>
        </p:txBody>
      </p:sp>
      <p:sp>
        <p:nvSpPr>
          <p:cNvPr id="5" name="Content Placeholder 2">
            <a:extLst>
              <a:ext uri="{FF2B5EF4-FFF2-40B4-BE49-F238E27FC236}">
                <a16:creationId xmlns:a16="http://schemas.microsoft.com/office/drawing/2014/main" id="{0A4D5B81-E5A9-2BDF-1033-E591B407A1AF}"/>
              </a:ext>
            </a:extLst>
          </p:cNvPr>
          <p:cNvSpPr txBox="1">
            <a:spLocks/>
          </p:cNvSpPr>
          <p:nvPr/>
        </p:nvSpPr>
        <p:spPr>
          <a:xfrm>
            <a:off x="363885" y="2264286"/>
            <a:ext cx="11714128" cy="722733"/>
          </a:xfrm>
          <a:prstGeom prst="roundRect">
            <a:avLst>
              <a:gd name="adj" fmla="val 0"/>
            </a:avLst>
          </a:prstGeom>
          <a:solidFill>
            <a:srgbClr val="BC0301">
              <a:alpha val="47018"/>
            </a:srgbClr>
          </a:solidFill>
          <a:ln w="28575">
            <a:solidFill>
              <a:schemeClr val="bg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600">
                <a:noFill/>
                <a:latin typeface="Arial" panose="020B0604020202020204" pitchFamily="34" charset="0"/>
                <a:cs typeface="Arial" panose="020B0604020202020204" pitchFamily="34" charset="0"/>
              </a:rPr>
              <a:t>We are also very grateful to NHS England and Suffolk and North East Essex ICB for their sponsorship and guidance in developing the Coastal Navigators Network, in particular Professor Bola Owolabi, Director – Health Inequalities at NHS England and Dr Ed Garratt OBE, CEO SNEE ICB. </a:t>
            </a:r>
          </a:p>
        </p:txBody>
      </p:sp>
      <p:sp>
        <p:nvSpPr>
          <p:cNvPr id="6" name="Content Placeholder 2">
            <a:extLst>
              <a:ext uri="{FF2B5EF4-FFF2-40B4-BE49-F238E27FC236}">
                <a16:creationId xmlns:a16="http://schemas.microsoft.com/office/drawing/2014/main" id="{2FF783FA-1529-DF17-6D9F-EF9035BEBE89}"/>
              </a:ext>
            </a:extLst>
          </p:cNvPr>
          <p:cNvSpPr txBox="1">
            <a:spLocks/>
          </p:cNvSpPr>
          <p:nvPr/>
        </p:nvSpPr>
        <p:spPr>
          <a:xfrm>
            <a:off x="363885" y="3226124"/>
            <a:ext cx="11708380" cy="3610159"/>
          </a:xfrm>
          <a:prstGeom prst="roundRect">
            <a:avLst>
              <a:gd name="adj" fmla="val 0"/>
            </a:avLst>
          </a:prstGeom>
          <a:solidFill>
            <a:srgbClr val="BC0301">
              <a:alpha val="47018"/>
            </a:srgbClr>
          </a:solidFill>
          <a:ln w="28575">
            <a:solidFill>
              <a:schemeClr val="bg1"/>
            </a:solidFill>
          </a:ln>
        </p:spPr>
        <p:txBody>
          <a:bodyPr vert="horz" lIns="91440" tIns="45720" rIns="91440" bIns="4572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dirty="0">
                <a:noFill/>
                <a:latin typeface="Arial" panose="020B0604020202020204" pitchFamily="34" charset="0"/>
                <a:cs typeface="Arial" panose="020B0604020202020204" pitchFamily="34" charset="0"/>
              </a:rPr>
              <a:t>We would like to thank each of the Senior Responsible Officers from the six leading network Integrated Care Boards:</a:t>
            </a:r>
          </a:p>
          <a:p>
            <a:r>
              <a:rPr lang="en-GB" sz="1600" dirty="0">
                <a:noFill/>
                <a:latin typeface="Arial" panose="020B0604020202020204" pitchFamily="34" charset="0"/>
                <a:cs typeface="Arial" panose="020B0604020202020204" pitchFamily="34" charset="0"/>
              </a:rPr>
              <a:t>Louise Hardwick, Deputy Director of Partnerships, Connect Lead Ipswich and East Suffolk Alliance, and Maddie Baker-Woods, Ipswich &amp; East Suffolk Alliance Director – Suffolk and North East Essex ICB</a:t>
            </a:r>
          </a:p>
          <a:p>
            <a:r>
              <a:rPr lang="en-GB" sz="1600" dirty="0">
                <a:noFill/>
                <a:latin typeface="Arial" panose="020B0604020202020204" pitchFamily="34" charset="0"/>
                <a:cs typeface="Arial" panose="020B0604020202020204" pitchFamily="34" charset="0"/>
              </a:rPr>
              <a:t>Vicki Lightfoot, System Retention Lead and Sandra Wiliamson, Director for Health Inequalities and Regional Collaboration – Lincolnshire ICB </a:t>
            </a:r>
          </a:p>
          <a:p>
            <a:r>
              <a:rPr lang="en-GB" sz="1600" dirty="0">
                <a:noFill/>
                <a:latin typeface="Arial" panose="020B0604020202020204" pitchFamily="34" charset="0"/>
                <a:cs typeface="Arial" panose="020B0604020202020204" pitchFamily="34" charset="0"/>
              </a:rPr>
              <a:t>Ellie Parson, Deputy Director of People - Dorset ICB</a:t>
            </a:r>
          </a:p>
          <a:p>
            <a:r>
              <a:rPr lang="en-GB" sz="1600" dirty="0">
                <a:noFill/>
                <a:latin typeface="Arial" panose="020B0604020202020204" pitchFamily="34" charset="0"/>
                <a:cs typeface="Arial" panose="020B0604020202020204" pitchFamily="34" charset="0"/>
              </a:rPr>
              <a:t>Ben Chandler, Senior Workforce Special Projects Manager - Norfolk and Waveney ICB</a:t>
            </a:r>
          </a:p>
          <a:p>
            <a:r>
              <a:rPr lang="en-GB" sz="1600" dirty="0">
                <a:noFill/>
                <a:latin typeface="Arial" panose="020B0604020202020204" pitchFamily="34" charset="0"/>
                <a:cs typeface="Arial" panose="020B0604020202020204" pitchFamily="34" charset="0"/>
              </a:rPr>
              <a:t>Jessica </a:t>
            </a:r>
            <a:r>
              <a:rPr lang="en-GB" sz="1600" dirty="0" err="1">
                <a:noFill/>
                <a:latin typeface="Arial" panose="020B0604020202020204" pitchFamily="34" charset="0"/>
                <a:cs typeface="Arial" panose="020B0604020202020204" pitchFamily="34" charset="0"/>
              </a:rPr>
              <a:t>Mookherjee</a:t>
            </a:r>
            <a:r>
              <a:rPr lang="en-GB" sz="1600" dirty="0">
                <a:noFill/>
                <a:latin typeface="Arial" panose="020B0604020202020204" pitchFamily="34" charset="0"/>
                <a:cs typeface="Arial" panose="020B0604020202020204" pitchFamily="34" charset="0"/>
              </a:rPr>
              <a:t>, Lead Public Health Consultant for Substance </a:t>
            </a:r>
            <a:r>
              <a:rPr lang="en-GB" sz="1600" dirty="0" err="1">
                <a:noFill/>
                <a:latin typeface="Arial" panose="020B0604020202020204" pitchFamily="34" charset="0"/>
                <a:cs typeface="Arial" panose="020B0604020202020204" pitchFamily="34" charset="0"/>
              </a:rPr>
              <a:t>Missuse</a:t>
            </a:r>
            <a:r>
              <a:rPr lang="en-GB" sz="1600" dirty="0">
                <a:noFill/>
                <a:latin typeface="Arial" panose="020B0604020202020204" pitchFamily="34" charset="0"/>
                <a:cs typeface="Arial" panose="020B0604020202020204" pitchFamily="34" charset="0"/>
              </a:rPr>
              <a:t>, Mental Health, Suicide Prevention and Well Being - -  Kent and Medway ICB and Megan Abbott-Weston, Public Health Specialist, Kent and Medway Suicide Prevention programme - Kent County Council </a:t>
            </a:r>
          </a:p>
          <a:p>
            <a:r>
              <a:rPr lang="en-GB" sz="1600" dirty="0">
                <a:noFill/>
                <a:latin typeface="Arial" panose="020B0604020202020204" pitchFamily="34" charset="0"/>
                <a:cs typeface="Arial" panose="020B0604020202020204" pitchFamily="34" charset="0"/>
              </a:rPr>
              <a:t>Dr Anna Merla, Consultant in Public Health, East Sussex County Council /  Deputy Executive Managing Director - East Sussex and Brighton &amp; Hove, Sussex ICB</a:t>
            </a:r>
          </a:p>
        </p:txBody>
      </p:sp>
      <p:sp>
        <p:nvSpPr>
          <p:cNvPr id="19" name="Rectangle 18">
            <a:extLst>
              <a:ext uri="{FF2B5EF4-FFF2-40B4-BE49-F238E27FC236}">
                <a16:creationId xmlns:a16="http://schemas.microsoft.com/office/drawing/2014/main" id="{A0B8DDF1-7F29-A121-02B3-15228114451F}"/>
              </a:ext>
            </a:extLst>
          </p:cNvPr>
          <p:cNvSpPr/>
          <p:nvPr/>
        </p:nvSpPr>
        <p:spPr>
          <a:xfrm>
            <a:off x="365634" y="254013"/>
            <a:ext cx="5061374" cy="723504"/>
          </a:xfrm>
          <a:prstGeom prst="rect">
            <a:avLst/>
          </a:prstGeom>
          <a:solidFill>
            <a:srgbClr val="BC0301">
              <a:alpha val="54000"/>
            </a:srgbClr>
          </a:solidFill>
          <a:ln w="317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defTabSz="761970"/>
            <a:endParaRPr lang="en-GB" sz="1667">
              <a:solidFill>
                <a:prstClr val="white"/>
              </a:solidFill>
              <a:latin typeface="Arial" panose="020B0604020202020204" pitchFamily="34" charset="0"/>
              <a:cs typeface="Arial" panose="020B0604020202020204" pitchFamily="34" charset="0"/>
            </a:endParaRPr>
          </a:p>
        </p:txBody>
      </p:sp>
      <p:sp>
        <p:nvSpPr>
          <p:cNvPr id="20" name="Rectangle 19">
            <a:extLst>
              <a:ext uri="{FF2B5EF4-FFF2-40B4-BE49-F238E27FC236}">
                <a16:creationId xmlns:a16="http://schemas.microsoft.com/office/drawing/2014/main" id="{767E0E1C-7F6E-8E0A-71DC-DCBFDE03F00D}"/>
              </a:ext>
            </a:extLst>
          </p:cNvPr>
          <p:cNvSpPr/>
          <p:nvPr/>
        </p:nvSpPr>
        <p:spPr>
          <a:xfrm>
            <a:off x="241810" y="130189"/>
            <a:ext cx="5061374" cy="723504"/>
          </a:xfrm>
          <a:prstGeom prst="rect">
            <a:avLst/>
          </a:prstGeom>
          <a:solidFill>
            <a:srgbClr val="BF0100">
              <a:alpha val="98000"/>
            </a:srgbClr>
          </a:solidFill>
          <a:ln w="317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defTabSz="761970"/>
            <a:r>
              <a:rPr lang="en-GB" sz="3200" b="1">
                <a:solidFill>
                  <a:prstClr val="white"/>
                </a:solidFill>
                <a:latin typeface="Arial" panose="020B0604020202020204" pitchFamily="34" charset="0"/>
                <a:cs typeface="Arial" panose="020B0604020202020204" pitchFamily="34" charset="0"/>
              </a:rPr>
              <a:t>Acknowledgements</a:t>
            </a:r>
            <a:endParaRPr lang="en-GB" sz="3200">
              <a:solidFill>
                <a:prstClr val="white"/>
              </a:solidFill>
              <a:latin typeface="Arial" panose="020B0604020202020204" pitchFamily="34" charset="0"/>
              <a:cs typeface="Arial" panose="020B0604020202020204" pitchFamily="34" charset="0"/>
            </a:endParaRPr>
          </a:p>
        </p:txBody>
      </p:sp>
      <p:sp>
        <p:nvSpPr>
          <p:cNvPr id="2" name="Content Placeholder 2">
            <a:extLst>
              <a:ext uri="{FF2B5EF4-FFF2-40B4-BE49-F238E27FC236}">
                <a16:creationId xmlns:a16="http://schemas.microsoft.com/office/drawing/2014/main" id="{703412E4-F648-5ACE-C31B-786EDE6CFF95}"/>
              </a:ext>
            </a:extLst>
          </p:cNvPr>
          <p:cNvSpPr txBox="1">
            <a:spLocks/>
          </p:cNvSpPr>
          <p:nvPr/>
        </p:nvSpPr>
        <p:spPr>
          <a:xfrm>
            <a:off x="238936" y="1357546"/>
            <a:ext cx="11714128" cy="570394"/>
          </a:xfrm>
          <a:prstGeom prst="roundRect">
            <a:avLst>
              <a:gd name="adj" fmla="val 0"/>
            </a:avLst>
          </a:prstGeom>
          <a:solidFill>
            <a:srgbClr val="C00000"/>
          </a:solidFill>
          <a:ln w="28575">
            <a:solidFill>
              <a:schemeClr val="bg1"/>
            </a:solidFill>
          </a:ln>
        </p:spPr>
        <p:txBody>
          <a:bodyPr anchor="ctr" anchorCtr="0">
            <a:noAutofit/>
          </a:bodyPr>
          <a:lstStyle>
            <a:lvl1pPr marL="285739" indent="-285739" algn="l" defTabSz="761970" rtl="0" eaLnBrk="1" latinLnBrk="0" hangingPunct="1">
              <a:spcBef>
                <a:spcPct val="20000"/>
              </a:spcBef>
              <a:buFont typeface="Arial" pitchFamily="34" charset="0"/>
              <a:buChar char="•"/>
              <a:defRPr sz="2667" kern="1200">
                <a:solidFill>
                  <a:schemeClr val="tx1"/>
                </a:solidFill>
                <a:latin typeface="+mn-lt"/>
                <a:ea typeface="+mn-ea"/>
                <a:cs typeface="+mn-cs"/>
              </a:defRPr>
            </a:lvl1pPr>
            <a:lvl2pPr marL="619100" indent="-238115" algn="l" defTabSz="761970" rtl="0" eaLnBrk="1" latinLnBrk="0" hangingPunct="1">
              <a:spcBef>
                <a:spcPct val="20000"/>
              </a:spcBef>
              <a:buFont typeface="Arial" pitchFamily="34" charset="0"/>
              <a:buChar char="–"/>
              <a:defRPr sz="2333" kern="1200">
                <a:solidFill>
                  <a:schemeClr val="tx1"/>
                </a:solidFill>
                <a:latin typeface="+mn-lt"/>
                <a:ea typeface="+mn-ea"/>
                <a:cs typeface="+mn-cs"/>
              </a:defRPr>
            </a:lvl2pPr>
            <a:lvl3pPr marL="952462" indent="-190492" algn="l" defTabSz="76197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333447"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4pPr>
            <a:lvl5pPr marL="1714431"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5pPr>
            <a:lvl6pPr marL="2095416"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6pPr>
            <a:lvl7pPr marL="2476401"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7pPr>
            <a:lvl8pPr marL="2857386"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8pPr>
            <a:lvl9pPr marL="3238370"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9pPr>
          </a:lstStyle>
          <a:p>
            <a:pPr marL="0" indent="0">
              <a:buFont typeface="Arial" pitchFamily="34" charset="0"/>
              <a:buNone/>
            </a:pPr>
            <a:r>
              <a:rPr lang="en-GB" sz="1600" b="1">
                <a:solidFill>
                  <a:schemeClr val="bg1"/>
                </a:solidFill>
                <a:latin typeface="Arial" panose="020B0604020202020204" pitchFamily="34" charset="0"/>
                <a:cs typeface="Arial" panose="020B0604020202020204" pitchFamily="34" charset="0"/>
              </a:rPr>
              <a:t>We would like to thank </a:t>
            </a:r>
            <a:r>
              <a:rPr lang="en-GB" sz="1600" b="1" dirty="0">
                <a:solidFill>
                  <a:schemeClr val="bg1"/>
                </a:solidFill>
                <a:latin typeface="Arial" panose="020B0604020202020204" pitchFamily="34" charset="0"/>
                <a:cs typeface="Arial" panose="020B0604020202020204" pitchFamily="34" charset="0"/>
              </a:rPr>
              <a:t>Professor </a:t>
            </a:r>
            <a:r>
              <a:rPr lang="en-GB" sz="1600" b="1">
                <a:solidFill>
                  <a:schemeClr val="bg1"/>
                </a:solidFill>
                <a:latin typeface="Arial" panose="020B0604020202020204" pitchFamily="34" charset="0"/>
                <a:cs typeface="Arial" panose="020B0604020202020204" pitchFamily="34" charset="0"/>
              </a:rPr>
              <a:t>Sir Chris Whitty</a:t>
            </a:r>
            <a:r>
              <a:rPr lang="en-GB" sz="1600">
                <a:solidFill>
                  <a:schemeClr val="bg1"/>
                </a:solidFill>
                <a:latin typeface="Arial" panose="020B0604020202020204" pitchFamily="34" charset="0"/>
                <a:cs typeface="Arial" panose="020B0604020202020204" pitchFamily="34" charset="0"/>
              </a:rPr>
              <a:t>, Chief Medical Officer and his staff for their commitment to improving the health and wellbeing of coastal communities and in their ongoing support for the work of the Coastal Navigators’ Network </a:t>
            </a:r>
            <a:r>
              <a:rPr lang="en-GB" sz="1500">
                <a:solidFill>
                  <a:schemeClr val="bg1"/>
                </a:solidFill>
                <a:latin typeface="Arial" panose="020B0604020202020204" pitchFamily="34" charset="0"/>
                <a:cs typeface="Arial" panose="020B0604020202020204" pitchFamily="34" charset="0"/>
              </a:rPr>
              <a:t>(CNN).</a:t>
            </a:r>
          </a:p>
        </p:txBody>
      </p:sp>
      <p:sp>
        <p:nvSpPr>
          <p:cNvPr id="10" name="Content Placeholder 2">
            <a:extLst>
              <a:ext uri="{FF2B5EF4-FFF2-40B4-BE49-F238E27FC236}">
                <a16:creationId xmlns:a16="http://schemas.microsoft.com/office/drawing/2014/main" id="{67AF3884-4D51-B9F5-DCA1-752D42938077}"/>
              </a:ext>
            </a:extLst>
          </p:cNvPr>
          <p:cNvSpPr txBox="1">
            <a:spLocks/>
          </p:cNvSpPr>
          <p:nvPr/>
        </p:nvSpPr>
        <p:spPr>
          <a:xfrm>
            <a:off x="238936" y="2138764"/>
            <a:ext cx="11714128" cy="722733"/>
          </a:xfrm>
          <a:prstGeom prst="roundRect">
            <a:avLst>
              <a:gd name="adj" fmla="val 0"/>
            </a:avLst>
          </a:prstGeom>
          <a:solidFill>
            <a:srgbClr val="C00000"/>
          </a:solidFill>
          <a:ln w="28575">
            <a:solidFill>
              <a:schemeClr val="bg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600" b="1">
                <a:solidFill>
                  <a:schemeClr val="bg1"/>
                </a:solidFill>
                <a:latin typeface="Arial" panose="020B0604020202020204" pitchFamily="34" charset="0"/>
                <a:cs typeface="Arial" panose="020B0604020202020204" pitchFamily="34" charset="0"/>
              </a:rPr>
              <a:t>We are also very grateful to </a:t>
            </a:r>
            <a:r>
              <a:rPr lang="en-GB" sz="1600">
                <a:solidFill>
                  <a:schemeClr val="bg1"/>
                </a:solidFill>
                <a:latin typeface="Arial" panose="020B0604020202020204" pitchFamily="34" charset="0"/>
                <a:cs typeface="Arial" panose="020B0604020202020204" pitchFamily="34" charset="0"/>
              </a:rPr>
              <a:t>NHS England and Suffolk and North East Essex ICB for their sponsorship and guidance in developing the Coastal Navigators’ Network, in particular </a:t>
            </a:r>
            <a:r>
              <a:rPr lang="en-GB" sz="1600" b="1">
                <a:solidFill>
                  <a:schemeClr val="bg1"/>
                </a:solidFill>
                <a:latin typeface="Arial" panose="020B0604020202020204" pitchFamily="34" charset="0"/>
                <a:cs typeface="Arial" panose="020B0604020202020204" pitchFamily="34" charset="0"/>
              </a:rPr>
              <a:t>Professor Bola Owolabi</a:t>
            </a:r>
            <a:r>
              <a:rPr lang="en-GB" sz="1600">
                <a:solidFill>
                  <a:schemeClr val="bg1"/>
                </a:solidFill>
                <a:latin typeface="Arial" panose="020B0604020202020204" pitchFamily="34" charset="0"/>
                <a:cs typeface="Arial" panose="020B0604020202020204" pitchFamily="34" charset="0"/>
              </a:rPr>
              <a:t>, Director of Health Inequalities at NHSE and </a:t>
            </a:r>
            <a:r>
              <a:rPr lang="en-GB" sz="1600" b="1">
                <a:solidFill>
                  <a:schemeClr val="bg1"/>
                </a:solidFill>
                <a:latin typeface="Arial" panose="020B0604020202020204" pitchFamily="34" charset="0"/>
                <a:cs typeface="Arial" panose="020B0604020202020204" pitchFamily="34" charset="0"/>
              </a:rPr>
              <a:t>Dr Ed Garratt OBE</a:t>
            </a:r>
            <a:r>
              <a:rPr lang="en-GB" sz="1600">
                <a:solidFill>
                  <a:schemeClr val="bg1"/>
                </a:solidFill>
                <a:latin typeface="Arial" panose="020B0604020202020204" pitchFamily="34" charset="0"/>
                <a:cs typeface="Arial" panose="020B0604020202020204" pitchFamily="34" charset="0"/>
              </a:rPr>
              <a:t>, CEO SNEE ICB.</a:t>
            </a:r>
          </a:p>
        </p:txBody>
      </p:sp>
      <p:sp>
        <p:nvSpPr>
          <p:cNvPr id="12" name="Content Placeholder 2">
            <a:extLst>
              <a:ext uri="{FF2B5EF4-FFF2-40B4-BE49-F238E27FC236}">
                <a16:creationId xmlns:a16="http://schemas.microsoft.com/office/drawing/2014/main" id="{6684DF4A-618D-FA83-6B8C-CEBDA1EEB4D3}"/>
              </a:ext>
            </a:extLst>
          </p:cNvPr>
          <p:cNvSpPr txBox="1">
            <a:spLocks/>
          </p:cNvSpPr>
          <p:nvPr/>
        </p:nvSpPr>
        <p:spPr>
          <a:xfrm>
            <a:off x="238936" y="3072321"/>
            <a:ext cx="11708380" cy="3610159"/>
          </a:xfrm>
          <a:prstGeom prst="roundRect">
            <a:avLst>
              <a:gd name="adj" fmla="val 0"/>
            </a:avLst>
          </a:prstGeom>
          <a:solidFill>
            <a:srgbClr val="C00000"/>
          </a:solidFill>
          <a:ln w="28575">
            <a:solidFill>
              <a:schemeClr val="bg1"/>
            </a:solidFill>
          </a:ln>
        </p:spPr>
        <p:txBody>
          <a:bodyPr vert="horz" lIns="91440" tIns="45720" rIns="91440" bIns="4572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b="1" dirty="0">
                <a:solidFill>
                  <a:schemeClr val="bg1"/>
                </a:solidFill>
                <a:latin typeface="Arial" panose="020B0604020202020204" pitchFamily="34" charset="0"/>
                <a:cs typeface="Arial" panose="020B0604020202020204" pitchFamily="34" charset="0"/>
              </a:rPr>
              <a:t>We would like to thank each of the Senior Responsible Officers from the six leading network Integrated Care Boards:</a:t>
            </a:r>
          </a:p>
          <a:p>
            <a:r>
              <a:rPr lang="en-GB" sz="1600" b="1" dirty="0">
                <a:solidFill>
                  <a:schemeClr val="bg1"/>
                </a:solidFill>
                <a:latin typeface="Arial" panose="020B0604020202020204" pitchFamily="34" charset="0"/>
                <a:cs typeface="Arial" panose="020B0604020202020204" pitchFamily="34" charset="0"/>
              </a:rPr>
              <a:t>Louise Hardwick</a:t>
            </a:r>
            <a:r>
              <a:rPr lang="en-GB" sz="1600" dirty="0">
                <a:solidFill>
                  <a:schemeClr val="bg1"/>
                </a:solidFill>
                <a:latin typeface="Arial" panose="020B0604020202020204" pitchFamily="34" charset="0"/>
                <a:cs typeface="Arial" panose="020B0604020202020204" pitchFamily="34" charset="0"/>
              </a:rPr>
              <a:t>, Deputy Director of Partnerships, Connect Lead Ipswich and East Suffolk Alliance, and                      </a:t>
            </a:r>
            <a:r>
              <a:rPr lang="en-GB" sz="1600" b="1" dirty="0">
                <a:solidFill>
                  <a:schemeClr val="bg1"/>
                </a:solidFill>
                <a:latin typeface="Arial" panose="020B0604020202020204" pitchFamily="34" charset="0"/>
                <a:cs typeface="Arial" panose="020B0604020202020204" pitchFamily="34" charset="0"/>
              </a:rPr>
              <a:t>Maddie Baker-Woods</a:t>
            </a:r>
            <a:r>
              <a:rPr lang="en-GB" sz="1600" dirty="0">
                <a:solidFill>
                  <a:schemeClr val="bg1"/>
                </a:solidFill>
                <a:latin typeface="Arial" panose="020B0604020202020204" pitchFamily="34" charset="0"/>
                <a:cs typeface="Arial" panose="020B0604020202020204" pitchFamily="34" charset="0"/>
              </a:rPr>
              <a:t>, Ipswich &amp; East Suffolk Alliance Director – Suffolk and North East Essex ICB</a:t>
            </a:r>
          </a:p>
          <a:p>
            <a:r>
              <a:rPr lang="en-GB" sz="1600" b="1" dirty="0">
                <a:solidFill>
                  <a:schemeClr val="bg1"/>
                </a:solidFill>
                <a:latin typeface="Arial" panose="020B0604020202020204" pitchFamily="34" charset="0"/>
                <a:cs typeface="Arial" panose="020B0604020202020204" pitchFamily="34" charset="0"/>
              </a:rPr>
              <a:t>Vicki Lightfoot</a:t>
            </a:r>
            <a:r>
              <a:rPr lang="en-GB" sz="1600" dirty="0">
                <a:solidFill>
                  <a:schemeClr val="bg1"/>
                </a:solidFill>
                <a:latin typeface="Arial" panose="020B0604020202020204" pitchFamily="34" charset="0"/>
                <a:cs typeface="Arial" panose="020B0604020202020204" pitchFamily="34" charset="0"/>
              </a:rPr>
              <a:t>, System Retention Lead and </a:t>
            </a:r>
            <a:r>
              <a:rPr lang="en-GB" sz="1600" b="1" dirty="0">
                <a:solidFill>
                  <a:schemeClr val="bg1"/>
                </a:solidFill>
                <a:latin typeface="Arial" panose="020B0604020202020204" pitchFamily="34" charset="0"/>
                <a:cs typeface="Arial" panose="020B0604020202020204" pitchFamily="34" charset="0"/>
              </a:rPr>
              <a:t>Sandra Williamson</a:t>
            </a:r>
            <a:r>
              <a:rPr lang="en-GB" sz="1600" dirty="0">
                <a:solidFill>
                  <a:schemeClr val="bg1"/>
                </a:solidFill>
                <a:latin typeface="Arial" panose="020B0604020202020204" pitchFamily="34" charset="0"/>
                <a:cs typeface="Arial" panose="020B0604020202020204" pitchFamily="34" charset="0"/>
              </a:rPr>
              <a:t>, Director for Health Inequalities and Regional Collaboration – Lincolnshire ICB </a:t>
            </a:r>
          </a:p>
          <a:p>
            <a:r>
              <a:rPr lang="en-GB" sz="1600" b="1" dirty="0">
                <a:solidFill>
                  <a:schemeClr val="bg1"/>
                </a:solidFill>
                <a:latin typeface="Arial" panose="020B0604020202020204" pitchFamily="34" charset="0"/>
                <a:cs typeface="Arial" panose="020B0604020202020204" pitchFamily="34" charset="0"/>
              </a:rPr>
              <a:t>Ellie Parson</a:t>
            </a:r>
            <a:r>
              <a:rPr lang="en-GB" sz="1600" dirty="0">
                <a:solidFill>
                  <a:schemeClr val="bg1"/>
                </a:solidFill>
                <a:latin typeface="Arial" panose="020B0604020202020204" pitchFamily="34" charset="0"/>
                <a:cs typeface="Arial" panose="020B0604020202020204" pitchFamily="34" charset="0"/>
              </a:rPr>
              <a:t>, Deputy Director of People – Dorset ICB</a:t>
            </a:r>
          </a:p>
          <a:p>
            <a:r>
              <a:rPr lang="en-GB" sz="1600" b="1" dirty="0">
                <a:solidFill>
                  <a:schemeClr val="bg1"/>
                </a:solidFill>
                <a:latin typeface="Arial" panose="020B0604020202020204" pitchFamily="34" charset="0"/>
                <a:cs typeface="Arial" panose="020B0604020202020204" pitchFamily="34" charset="0"/>
              </a:rPr>
              <a:t>Ben Chandler</a:t>
            </a:r>
            <a:r>
              <a:rPr lang="en-GB" sz="1600" dirty="0">
                <a:solidFill>
                  <a:schemeClr val="bg1"/>
                </a:solidFill>
                <a:latin typeface="Arial" panose="020B0604020202020204" pitchFamily="34" charset="0"/>
                <a:cs typeface="Arial" panose="020B0604020202020204" pitchFamily="34" charset="0"/>
              </a:rPr>
              <a:t>, Senior Workforce Special Projects Manager – Norfolk and Waveney ICB</a:t>
            </a:r>
          </a:p>
          <a:p>
            <a:r>
              <a:rPr lang="en-GB" sz="1600" b="1" dirty="0">
                <a:solidFill>
                  <a:schemeClr val="bg1"/>
                </a:solidFill>
                <a:latin typeface="Arial" panose="020B0604020202020204" pitchFamily="34" charset="0"/>
                <a:cs typeface="Arial" panose="020B0604020202020204" pitchFamily="34" charset="0"/>
              </a:rPr>
              <a:t>Jessica </a:t>
            </a:r>
            <a:r>
              <a:rPr lang="en-GB" sz="1600" b="1" dirty="0" err="1">
                <a:solidFill>
                  <a:schemeClr val="bg1"/>
                </a:solidFill>
                <a:latin typeface="Arial" panose="020B0604020202020204" pitchFamily="34" charset="0"/>
                <a:cs typeface="Arial" panose="020B0604020202020204" pitchFamily="34" charset="0"/>
              </a:rPr>
              <a:t>Mookherjee</a:t>
            </a:r>
            <a:r>
              <a:rPr lang="en-GB" sz="1600" dirty="0">
                <a:solidFill>
                  <a:schemeClr val="bg1"/>
                </a:solidFill>
                <a:latin typeface="Arial" panose="020B0604020202020204" pitchFamily="34" charset="0"/>
                <a:cs typeface="Arial" panose="020B0604020202020204" pitchFamily="34" charset="0"/>
              </a:rPr>
              <a:t>, Lead Public Health Consultant for Substance Misuse, Mental Health, Suicide Prevention and Well Being – Kent and Medway ICB and </a:t>
            </a:r>
            <a:r>
              <a:rPr lang="en-GB" sz="1600" b="1" dirty="0">
                <a:solidFill>
                  <a:schemeClr val="bg1"/>
                </a:solidFill>
                <a:latin typeface="Arial" panose="020B0604020202020204" pitchFamily="34" charset="0"/>
                <a:cs typeface="Arial" panose="020B0604020202020204" pitchFamily="34" charset="0"/>
              </a:rPr>
              <a:t>Megan Abbott-Weston</a:t>
            </a:r>
            <a:r>
              <a:rPr lang="en-GB" sz="1600" dirty="0">
                <a:solidFill>
                  <a:schemeClr val="bg1"/>
                </a:solidFill>
                <a:latin typeface="Arial" panose="020B0604020202020204" pitchFamily="34" charset="0"/>
                <a:cs typeface="Arial" panose="020B0604020202020204" pitchFamily="34" charset="0"/>
              </a:rPr>
              <a:t>, Public Health Specialist, Kent and Medway Suicide Prevention programme –  Kent County Council </a:t>
            </a:r>
          </a:p>
          <a:p>
            <a:r>
              <a:rPr lang="en-US" sz="1600" b="1" dirty="0">
                <a:solidFill>
                  <a:schemeClr val="bg1"/>
                </a:solidFill>
                <a:latin typeface="Arial" panose="020B0604020202020204" pitchFamily="34" charset="0"/>
                <a:cs typeface="Arial" panose="020B0604020202020204" pitchFamily="34" charset="0"/>
              </a:rPr>
              <a:t>Ashley Scarff</a:t>
            </a:r>
            <a:r>
              <a:rPr lang="en-US" sz="1600" dirty="0">
                <a:solidFill>
                  <a:schemeClr val="bg1"/>
                </a:solidFill>
                <a:latin typeface="Arial" panose="020B0604020202020204" pitchFamily="34" charset="0"/>
                <a:cs typeface="Arial" panose="020B0604020202020204" pitchFamily="34" charset="0"/>
              </a:rPr>
              <a:t>, Deputy Executive Managing Director – East Sussex and Brighton &amp; Hove, Sussex ICB</a:t>
            </a:r>
            <a:r>
              <a:rPr lang="en-GB" sz="1600" dirty="0">
                <a:solidFill>
                  <a:schemeClr val="bg1"/>
                </a:solidFill>
                <a:latin typeface="Arial" panose="020B0604020202020204" pitchFamily="34" charset="0"/>
                <a:cs typeface="Arial" panose="020B0604020202020204" pitchFamily="34" charset="0"/>
              </a:rPr>
              <a:t>, and                               </a:t>
            </a:r>
            <a:r>
              <a:rPr lang="en-GB" sz="1600" b="1" dirty="0">
                <a:solidFill>
                  <a:schemeClr val="bg1"/>
                </a:solidFill>
                <a:latin typeface="Arial" panose="020B0604020202020204" pitchFamily="34" charset="0"/>
                <a:cs typeface="Arial" panose="020B0604020202020204" pitchFamily="34" charset="0"/>
              </a:rPr>
              <a:t>Dr Anna Merla</a:t>
            </a:r>
            <a:r>
              <a:rPr lang="en-GB" sz="1600" dirty="0">
                <a:solidFill>
                  <a:schemeClr val="bg1"/>
                </a:solidFill>
                <a:latin typeface="Arial" panose="020B0604020202020204" pitchFamily="34" charset="0"/>
                <a:cs typeface="Arial" panose="020B0604020202020204" pitchFamily="34" charset="0"/>
              </a:rPr>
              <a:t>, Consultant in Public Health – East Sussex County Council </a:t>
            </a:r>
          </a:p>
        </p:txBody>
      </p:sp>
    </p:spTree>
    <p:extLst>
      <p:ext uri="{BB962C8B-B14F-4D97-AF65-F5344CB8AC3E}">
        <p14:creationId xmlns:p14="http://schemas.microsoft.com/office/powerpoint/2010/main" val="6751942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endCondLst>
                                    <p:cond evt="onNext" delay="0">
                                      <p:tgtEl>
                                        <p:sldTgt/>
                                      </p:tgtEl>
                                    </p:cond>
                                  </p:endCondLst>
                                  <p:childTnLst>
                                    <p:animMotion origin="layout" path="M -3.75E-6 -4.07407E-6 L -0.35898 -0.05671 " pathEditMode="relative" rAng="0" ptsTypes="AA">
                                      <p:cBhvr>
                                        <p:cTn id="6" dur="45000" fill="hold"/>
                                        <p:tgtEl>
                                          <p:spTgt spid="7"/>
                                        </p:tgtEl>
                                        <p:attrNameLst>
                                          <p:attrName>ppt_x</p:attrName>
                                          <p:attrName>ppt_y</p:attrName>
                                        </p:attrNameLst>
                                      </p:cBhvr>
                                      <p:rCtr x="-17956" y="-284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123249"/>
        </a:solidFill>
        <a:effectLst/>
      </p:bgPr>
    </p:bg>
    <p:spTree>
      <p:nvGrpSpPr>
        <p:cNvPr id="1" name="">
          <a:extLst>
            <a:ext uri="{FF2B5EF4-FFF2-40B4-BE49-F238E27FC236}">
              <a16:creationId xmlns:a16="http://schemas.microsoft.com/office/drawing/2014/main" id="{D4CEFFBB-FDBD-1C57-1824-A24817D83A16}"/>
            </a:ext>
          </a:extLst>
        </p:cNvPr>
        <p:cNvGrpSpPr/>
        <p:nvPr/>
      </p:nvGrpSpPr>
      <p:grpSpPr>
        <a:xfrm>
          <a:off x="0" y="0"/>
          <a:ext cx="0" cy="0"/>
          <a:chOff x="0" y="0"/>
          <a:chExt cx="0" cy="0"/>
        </a:xfrm>
      </p:grpSpPr>
      <p:pic>
        <p:nvPicPr>
          <p:cNvPr id="18" name="Image 0">
            <a:extLst>
              <a:ext uri="{FF2B5EF4-FFF2-40B4-BE49-F238E27FC236}">
                <a16:creationId xmlns:a16="http://schemas.microsoft.com/office/drawing/2014/main" id="{970679EF-4B1F-CD7C-8703-5020731CFBA7}"/>
              </a:ext>
            </a:extLst>
          </p:cNvPr>
          <p:cNvPicPr>
            <a:picLocks noChangeAspect="1"/>
          </p:cNvPicPr>
          <p:nvPr/>
        </p:nvPicPr>
        <p:blipFill>
          <a:blip r:embed="rId2">
            <a:alphaModFix amt="35000"/>
          </a:blip>
          <a:srcRect l="-286" t="26744" r="286" b="17208"/>
          <a:stretch/>
        </p:blipFill>
        <p:spPr>
          <a:xfrm>
            <a:off x="0" y="1"/>
            <a:ext cx="12235770" cy="6858000"/>
          </a:xfrm>
          <a:prstGeom prst="rect">
            <a:avLst/>
          </a:prstGeom>
        </p:spPr>
      </p:pic>
      <p:sp>
        <p:nvSpPr>
          <p:cNvPr id="2" name="Title 1">
            <a:extLst>
              <a:ext uri="{FF2B5EF4-FFF2-40B4-BE49-F238E27FC236}">
                <a16:creationId xmlns:a16="http://schemas.microsoft.com/office/drawing/2014/main" id="{93FCE1C7-A133-EE9C-6C63-5E02E2D32980}"/>
              </a:ext>
            </a:extLst>
          </p:cNvPr>
          <p:cNvSpPr>
            <a:spLocks noGrp="1"/>
          </p:cNvSpPr>
          <p:nvPr>
            <p:ph type="title"/>
          </p:nvPr>
        </p:nvSpPr>
        <p:spPr/>
        <p:txBody>
          <a:bodyPr/>
          <a:lstStyle/>
          <a:p>
            <a:endParaRPr lang="en-GB">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EC3680C1-7C96-7B69-63E6-320D05028B4F}"/>
              </a:ext>
            </a:extLst>
          </p:cNvPr>
          <p:cNvSpPr/>
          <p:nvPr/>
        </p:nvSpPr>
        <p:spPr>
          <a:xfrm>
            <a:off x="1811866" y="1442298"/>
            <a:ext cx="8441223" cy="11853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r>
              <a:rPr lang="en-GB" sz="3333" b="1" dirty="0">
                <a:solidFill>
                  <a:prstClr val="white"/>
                </a:solidFill>
                <a:latin typeface="Arial" panose="020B0604020202020204" pitchFamily="34" charset="0"/>
                <a:cs typeface="Arial" panose="020B0604020202020204" pitchFamily="34" charset="0"/>
              </a:rPr>
              <a:t>Sections </a:t>
            </a:r>
          </a:p>
          <a:p>
            <a:pPr algn="ctr" defTabSz="761970"/>
            <a:r>
              <a:rPr lang="en-GB" sz="2000" dirty="0">
                <a:solidFill>
                  <a:prstClr val="white"/>
                </a:solidFill>
                <a:latin typeface="Arial" panose="020B0604020202020204" pitchFamily="34" charset="0"/>
                <a:cs typeface="Arial" panose="020B0604020202020204" pitchFamily="34" charset="0"/>
              </a:rPr>
              <a:t>(Click the below boxes on full screen mode to jump to section)</a:t>
            </a:r>
          </a:p>
        </p:txBody>
      </p:sp>
      <p:sp>
        <p:nvSpPr>
          <p:cNvPr id="19" name="Text 0">
            <a:extLst>
              <a:ext uri="{FF2B5EF4-FFF2-40B4-BE49-F238E27FC236}">
                <a16:creationId xmlns:a16="http://schemas.microsoft.com/office/drawing/2014/main" id="{6F5F215F-1C5C-3749-93C4-EB9920AB4B81}"/>
              </a:ext>
            </a:extLst>
          </p:cNvPr>
          <p:cNvSpPr/>
          <p:nvPr/>
        </p:nvSpPr>
        <p:spPr>
          <a:xfrm>
            <a:off x="388444" y="831736"/>
            <a:ext cx="10594762" cy="2091565"/>
          </a:xfrm>
          <a:prstGeom prst="rect">
            <a:avLst/>
          </a:prstGeom>
          <a:noFill/>
          <a:ln/>
        </p:spPr>
        <p:txBody>
          <a:bodyPr wrap="square" lIns="0" tIns="0" rIns="0" bIns="0" rtlCol="0" anchor="t"/>
          <a:lstStyle/>
          <a:p>
            <a:pPr algn="r">
              <a:lnSpc>
                <a:spcPts val="4250"/>
              </a:lnSpc>
            </a:pPr>
            <a:r>
              <a:rPr lang="en-US" sz="8000" b="1">
                <a:latin typeface="Arial" panose="020B0604020202020204" pitchFamily="34" charset="0"/>
                <a:ea typeface="Unbounded" pitchFamily="34" charset="-122"/>
                <a:cs typeface="Arial" panose="020B0604020202020204" pitchFamily="34" charset="0"/>
              </a:rPr>
              <a:t>Rising with the Tide: </a:t>
            </a:r>
          </a:p>
        </p:txBody>
      </p:sp>
      <p:cxnSp>
        <p:nvCxnSpPr>
          <p:cNvPr id="5" name="Straight Connector 4">
            <a:extLst>
              <a:ext uri="{FF2B5EF4-FFF2-40B4-BE49-F238E27FC236}">
                <a16:creationId xmlns:a16="http://schemas.microsoft.com/office/drawing/2014/main" id="{73EAE39B-8AA0-6529-C64D-D19888B08185}"/>
              </a:ext>
            </a:extLst>
          </p:cNvPr>
          <p:cNvCxnSpPr/>
          <p:nvPr/>
        </p:nvCxnSpPr>
        <p:spPr>
          <a:xfrm>
            <a:off x="1600329" y="6403749"/>
            <a:ext cx="9083389" cy="0"/>
          </a:xfrm>
          <a:prstGeom prst="line">
            <a:avLst/>
          </a:prstGeom>
          <a:ln w="22225">
            <a:solidFill>
              <a:srgbClr val="BC0000"/>
            </a:solidFill>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6F2A5E08-6901-9547-2D59-94750775D8AC}"/>
              </a:ext>
            </a:extLst>
          </p:cNvPr>
          <p:cNvSpPr/>
          <p:nvPr/>
        </p:nvSpPr>
        <p:spPr>
          <a:xfrm>
            <a:off x="5906841" y="6287438"/>
            <a:ext cx="269399" cy="239100"/>
          </a:xfrm>
          <a:prstGeom prst="ellipse">
            <a:avLst/>
          </a:prstGeom>
          <a:solidFill>
            <a:schemeClr val="tx1"/>
          </a:solidFill>
          <a:ln w="25400">
            <a:solidFill>
              <a:srgbClr val="BC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100">
              <a:latin typeface="Arial" panose="020B0604020202020204" pitchFamily="34" charset="0"/>
              <a:cs typeface="Arial" panose="020B0604020202020204" pitchFamily="34" charset="0"/>
            </a:endParaRPr>
          </a:p>
        </p:txBody>
      </p:sp>
      <p:sp>
        <p:nvSpPr>
          <p:cNvPr id="20" name="!!F2">
            <a:extLst>
              <a:ext uri="{FF2B5EF4-FFF2-40B4-BE49-F238E27FC236}">
                <a16:creationId xmlns:a16="http://schemas.microsoft.com/office/drawing/2014/main" id="{F2481FAA-1FAD-C7B7-9FB3-7DC3148539F2}"/>
              </a:ext>
            </a:extLst>
          </p:cNvPr>
          <p:cNvSpPr/>
          <p:nvPr/>
        </p:nvSpPr>
        <p:spPr>
          <a:xfrm>
            <a:off x="2015027" y="2957900"/>
            <a:ext cx="2184400" cy="1265631"/>
          </a:xfrm>
          <a:prstGeom prst="rect">
            <a:avLst/>
          </a:prstGeom>
          <a:solidFill>
            <a:srgbClr val="1D263E"/>
          </a:solidFill>
          <a:ln w="317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defTabSz="761970"/>
            <a:endParaRPr lang="en-GB" sz="2100">
              <a:solidFill>
                <a:prstClr val="white"/>
              </a:solidFill>
              <a:latin typeface="Arial" panose="020B0604020202020204" pitchFamily="34" charset="0"/>
              <a:cs typeface="Arial" panose="020B0604020202020204" pitchFamily="34" charset="0"/>
            </a:endParaRPr>
          </a:p>
        </p:txBody>
      </p:sp>
      <p:sp>
        <p:nvSpPr>
          <p:cNvPr id="21" name="!!EXS2">
            <a:extLst>
              <a:ext uri="{FF2B5EF4-FFF2-40B4-BE49-F238E27FC236}">
                <a16:creationId xmlns:a16="http://schemas.microsoft.com/office/drawing/2014/main" id="{4406A5CA-91C4-E89C-E832-879B3234380B}"/>
              </a:ext>
            </a:extLst>
          </p:cNvPr>
          <p:cNvSpPr/>
          <p:nvPr/>
        </p:nvSpPr>
        <p:spPr>
          <a:xfrm>
            <a:off x="5060718" y="2969446"/>
            <a:ext cx="2184400" cy="1265631"/>
          </a:xfrm>
          <a:prstGeom prst="rect">
            <a:avLst/>
          </a:prstGeom>
          <a:solidFill>
            <a:srgbClr val="1D263E"/>
          </a:solidFill>
          <a:ln w="317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defTabSz="761970"/>
            <a:endParaRPr lang="en-GB" sz="2100">
              <a:solidFill>
                <a:prstClr val="white"/>
              </a:solidFill>
              <a:latin typeface="Arial" panose="020B0604020202020204" pitchFamily="34" charset="0"/>
              <a:cs typeface="Arial" panose="020B0604020202020204" pitchFamily="34" charset="0"/>
            </a:endParaRPr>
          </a:p>
        </p:txBody>
      </p:sp>
      <p:sp>
        <p:nvSpPr>
          <p:cNvPr id="22" name="!!CFC2">
            <a:extLst>
              <a:ext uri="{FF2B5EF4-FFF2-40B4-BE49-F238E27FC236}">
                <a16:creationId xmlns:a16="http://schemas.microsoft.com/office/drawing/2014/main" id="{E7C57C1B-2FD2-194C-D14C-3217859244D0}"/>
              </a:ext>
            </a:extLst>
          </p:cNvPr>
          <p:cNvSpPr/>
          <p:nvPr/>
        </p:nvSpPr>
        <p:spPr>
          <a:xfrm>
            <a:off x="8068689" y="2957900"/>
            <a:ext cx="2184400" cy="1265631"/>
          </a:xfrm>
          <a:prstGeom prst="rect">
            <a:avLst/>
          </a:prstGeom>
          <a:solidFill>
            <a:srgbClr val="1D263E"/>
          </a:solidFill>
          <a:ln w="317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defTabSz="761970"/>
            <a:endParaRPr lang="en-GB" sz="2100">
              <a:solidFill>
                <a:prstClr val="white"/>
              </a:solidFill>
              <a:latin typeface="Arial" panose="020B0604020202020204" pitchFamily="34" charset="0"/>
              <a:cs typeface="Arial" panose="020B0604020202020204" pitchFamily="34" charset="0"/>
            </a:endParaRPr>
          </a:p>
        </p:txBody>
      </p:sp>
      <p:sp>
        <p:nvSpPr>
          <p:cNvPr id="23" name="!!CNNF8M2">
            <a:extLst>
              <a:ext uri="{FF2B5EF4-FFF2-40B4-BE49-F238E27FC236}">
                <a16:creationId xmlns:a16="http://schemas.microsoft.com/office/drawing/2014/main" id="{505D9D16-BCE5-2581-770F-26D3BA78211C}"/>
              </a:ext>
            </a:extLst>
          </p:cNvPr>
          <p:cNvSpPr/>
          <p:nvPr/>
        </p:nvSpPr>
        <p:spPr>
          <a:xfrm>
            <a:off x="3641946" y="4784756"/>
            <a:ext cx="2184400" cy="1265631"/>
          </a:xfrm>
          <a:prstGeom prst="rect">
            <a:avLst/>
          </a:prstGeom>
          <a:solidFill>
            <a:srgbClr val="1D263E"/>
          </a:solidFill>
          <a:ln w="317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defTabSz="761970"/>
            <a:endParaRPr lang="en-GB" sz="2100">
              <a:solidFill>
                <a:prstClr val="white"/>
              </a:solidFill>
              <a:latin typeface="Arial" panose="020B0604020202020204" pitchFamily="34" charset="0"/>
              <a:cs typeface="Arial" panose="020B0604020202020204" pitchFamily="34" charset="0"/>
            </a:endParaRPr>
          </a:p>
        </p:txBody>
      </p:sp>
      <p:sp>
        <p:nvSpPr>
          <p:cNvPr id="24" name="!!CNNN12M2">
            <a:extLst>
              <a:ext uri="{FF2B5EF4-FFF2-40B4-BE49-F238E27FC236}">
                <a16:creationId xmlns:a16="http://schemas.microsoft.com/office/drawing/2014/main" id="{9E350275-9DAA-EB55-2864-7D00F6F473F3}"/>
              </a:ext>
            </a:extLst>
          </p:cNvPr>
          <p:cNvSpPr/>
          <p:nvPr/>
        </p:nvSpPr>
        <p:spPr>
          <a:xfrm>
            <a:off x="6687637" y="4807849"/>
            <a:ext cx="2184400" cy="1265631"/>
          </a:xfrm>
          <a:prstGeom prst="rect">
            <a:avLst/>
          </a:prstGeom>
          <a:solidFill>
            <a:srgbClr val="1D263E"/>
          </a:solidFill>
          <a:ln w="317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defTabSz="761970"/>
            <a:endParaRPr lang="en-GB" sz="2100">
              <a:solidFill>
                <a:prstClr val="white"/>
              </a:solidFill>
              <a:latin typeface="Arial" panose="020B0604020202020204" pitchFamily="34" charset="0"/>
              <a:cs typeface="Arial" panose="020B0604020202020204" pitchFamily="34" charset="0"/>
            </a:endParaRPr>
          </a:p>
        </p:txBody>
      </p:sp>
      <p:sp>
        <p:nvSpPr>
          <p:cNvPr id="26" name="!!Foreword">
            <a:hlinkClick r:id="rId3" action="ppaction://hlinksldjump"/>
            <a:extLst>
              <a:ext uri="{FF2B5EF4-FFF2-40B4-BE49-F238E27FC236}">
                <a16:creationId xmlns:a16="http://schemas.microsoft.com/office/drawing/2014/main" id="{3D7ED880-0F31-6858-D158-823DD5699208}"/>
              </a:ext>
            </a:extLst>
          </p:cNvPr>
          <p:cNvSpPr/>
          <p:nvPr/>
        </p:nvSpPr>
        <p:spPr>
          <a:xfrm>
            <a:off x="1891203" y="2834076"/>
            <a:ext cx="2184400" cy="1265631"/>
          </a:xfrm>
          <a:prstGeom prst="rect">
            <a:avLst/>
          </a:prstGeom>
          <a:solidFill>
            <a:srgbClr val="BF0100">
              <a:alpha val="98000"/>
            </a:srgbClr>
          </a:solidFill>
          <a:ln w="317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defTabSz="761970"/>
            <a:r>
              <a:rPr lang="en-GB" sz="2100" b="1">
                <a:solidFill>
                  <a:prstClr val="white"/>
                </a:solidFill>
                <a:latin typeface="Arial" panose="020B0604020202020204" pitchFamily="34" charset="0"/>
                <a:cs typeface="Arial" panose="020B0604020202020204" pitchFamily="34" charset="0"/>
              </a:rPr>
              <a:t>Foreword</a:t>
            </a:r>
            <a:endParaRPr lang="en-GB" sz="2100">
              <a:solidFill>
                <a:prstClr val="white"/>
              </a:solidFill>
              <a:latin typeface="Arial" panose="020B0604020202020204" pitchFamily="34" charset="0"/>
              <a:cs typeface="Arial" panose="020B0604020202020204" pitchFamily="34" charset="0"/>
            </a:endParaRPr>
          </a:p>
        </p:txBody>
      </p:sp>
      <p:sp>
        <p:nvSpPr>
          <p:cNvPr id="27" name="!!EXS">
            <a:hlinkClick r:id="rId4" action="ppaction://hlinksldjump"/>
            <a:extLst>
              <a:ext uri="{FF2B5EF4-FFF2-40B4-BE49-F238E27FC236}">
                <a16:creationId xmlns:a16="http://schemas.microsoft.com/office/drawing/2014/main" id="{5822E72B-8711-F106-54E7-E6F41DFEF62E}"/>
              </a:ext>
            </a:extLst>
          </p:cNvPr>
          <p:cNvSpPr/>
          <p:nvPr/>
        </p:nvSpPr>
        <p:spPr>
          <a:xfrm>
            <a:off x="4936894" y="2845622"/>
            <a:ext cx="2184400" cy="1265631"/>
          </a:xfrm>
          <a:prstGeom prst="rect">
            <a:avLst/>
          </a:prstGeom>
          <a:solidFill>
            <a:srgbClr val="BF0100">
              <a:alpha val="98000"/>
            </a:srgbClr>
          </a:solidFill>
          <a:ln w="317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defTabSz="761970"/>
            <a:r>
              <a:rPr lang="en-GB" sz="2100" b="1">
                <a:solidFill>
                  <a:prstClr val="white"/>
                </a:solidFill>
                <a:latin typeface="Arial" panose="020B0604020202020204" pitchFamily="34" charset="0"/>
                <a:cs typeface="Arial" panose="020B0604020202020204" pitchFamily="34" charset="0"/>
              </a:rPr>
              <a:t>Exec Summary</a:t>
            </a:r>
            <a:endParaRPr lang="en-GB" sz="2100">
              <a:solidFill>
                <a:prstClr val="white"/>
              </a:solidFill>
              <a:latin typeface="Arial" panose="020B0604020202020204" pitchFamily="34" charset="0"/>
              <a:cs typeface="Arial" panose="020B0604020202020204" pitchFamily="34" charset="0"/>
            </a:endParaRPr>
          </a:p>
        </p:txBody>
      </p:sp>
      <p:sp>
        <p:nvSpPr>
          <p:cNvPr id="28" name="!!CFC">
            <a:hlinkClick r:id="rId5" action="ppaction://hlinksldjump"/>
            <a:extLst>
              <a:ext uri="{FF2B5EF4-FFF2-40B4-BE49-F238E27FC236}">
                <a16:creationId xmlns:a16="http://schemas.microsoft.com/office/drawing/2014/main" id="{00960C8A-E864-EC8C-95EC-12CA86EE2936}"/>
              </a:ext>
            </a:extLst>
          </p:cNvPr>
          <p:cNvSpPr/>
          <p:nvPr/>
        </p:nvSpPr>
        <p:spPr>
          <a:xfrm>
            <a:off x="7944865" y="2834076"/>
            <a:ext cx="2184400" cy="1265631"/>
          </a:xfrm>
          <a:prstGeom prst="rect">
            <a:avLst/>
          </a:prstGeom>
          <a:solidFill>
            <a:srgbClr val="BF0100">
              <a:alpha val="98000"/>
            </a:srgbClr>
          </a:solidFill>
          <a:ln w="317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defTabSz="761970"/>
            <a:r>
              <a:rPr lang="en-GB" sz="2100" b="1" dirty="0">
                <a:solidFill>
                  <a:prstClr val="white"/>
                </a:solidFill>
                <a:latin typeface="Arial" panose="020B0604020202020204" pitchFamily="34" charset="0"/>
                <a:cs typeface="Arial" panose="020B0604020202020204" pitchFamily="34" charset="0"/>
              </a:rPr>
              <a:t>Case for Change</a:t>
            </a:r>
            <a:endParaRPr lang="en-GB" sz="2100" dirty="0">
              <a:solidFill>
                <a:prstClr val="white"/>
              </a:solidFill>
              <a:latin typeface="Arial" panose="020B0604020202020204" pitchFamily="34" charset="0"/>
              <a:cs typeface="Arial" panose="020B0604020202020204" pitchFamily="34" charset="0"/>
            </a:endParaRPr>
          </a:p>
        </p:txBody>
      </p:sp>
      <p:sp>
        <p:nvSpPr>
          <p:cNvPr id="29" name="!!CNNF8m">
            <a:hlinkClick r:id="rId6" action="ppaction://hlinksldjump"/>
            <a:extLst>
              <a:ext uri="{FF2B5EF4-FFF2-40B4-BE49-F238E27FC236}">
                <a16:creationId xmlns:a16="http://schemas.microsoft.com/office/drawing/2014/main" id="{9003C7C2-EE9B-1A24-A0AB-23446B1431DF}"/>
              </a:ext>
            </a:extLst>
          </p:cNvPr>
          <p:cNvSpPr/>
          <p:nvPr/>
        </p:nvSpPr>
        <p:spPr>
          <a:xfrm>
            <a:off x="3518122" y="4660932"/>
            <a:ext cx="2184400" cy="1265631"/>
          </a:xfrm>
          <a:prstGeom prst="rect">
            <a:avLst/>
          </a:prstGeom>
          <a:solidFill>
            <a:srgbClr val="BF0100">
              <a:alpha val="98000"/>
            </a:srgbClr>
          </a:solidFill>
          <a:ln w="317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defTabSz="761970"/>
            <a:r>
              <a:rPr lang="en-GB" sz="2100" b="1" dirty="0">
                <a:solidFill>
                  <a:prstClr val="white"/>
                </a:solidFill>
                <a:latin typeface="Arial" panose="020B0604020202020204" pitchFamily="34" charset="0"/>
                <a:cs typeface="Arial" panose="020B0604020202020204" pitchFamily="34" charset="0"/>
              </a:rPr>
              <a:t>CNN First 8 Months: Phase 1</a:t>
            </a:r>
            <a:endParaRPr lang="en-GB" sz="2100" dirty="0">
              <a:solidFill>
                <a:prstClr val="white"/>
              </a:solidFill>
              <a:latin typeface="Arial" panose="020B0604020202020204" pitchFamily="34" charset="0"/>
              <a:cs typeface="Arial" panose="020B0604020202020204" pitchFamily="34" charset="0"/>
            </a:endParaRPr>
          </a:p>
        </p:txBody>
      </p:sp>
      <p:sp>
        <p:nvSpPr>
          <p:cNvPr id="30" name="!!CNNN12M">
            <a:hlinkClick r:id="rId7" action="ppaction://hlinksldjump"/>
            <a:extLst>
              <a:ext uri="{FF2B5EF4-FFF2-40B4-BE49-F238E27FC236}">
                <a16:creationId xmlns:a16="http://schemas.microsoft.com/office/drawing/2014/main" id="{E5D6670B-DC54-7CA5-5433-4CEF81B5CB61}"/>
              </a:ext>
            </a:extLst>
          </p:cNvPr>
          <p:cNvSpPr/>
          <p:nvPr/>
        </p:nvSpPr>
        <p:spPr>
          <a:xfrm>
            <a:off x="6563813" y="4684025"/>
            <a:ext cx="2184400" cy="1265631"/>
          </a:xfrm>
          <a:prstGeom prst="rect">
            <a:avLst/>
          </a:prstGeom>
          <a:solidFill>
            <a:srgbClr val="BF0100">
              <a:alpha val="98000"/>
            </a:srgbClr>
          </a:solidFill>
          <a:ln w="317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defTabSz="761970"/>
            <a:r>
              <a:rPr lang="en-GB" sz="2100" b="1" dirty="0">
                <a:solidFill>
                  <a:prstClr val="white"/>
                </a:solidFill>
                <a:latin typeface="Arial" panose="020B0604020202020204" pitchFamily="34" charset="0"/>
                <a:cs typeface="Arial" panose="020B0604020202020204" pitchFamily="34" charset="0"/>
              </a:rPr>
              <a:t>CNN: Next 12 Months</a:t>
            </a:r>
            <a:endParaRPr lang="en-GB" sz="2100"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592115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147408-FD2D-574B-7AE4-EFCA69C7216A}"/>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76C37783-7504-6CDF-764B-F069359791D8}"/>
              </a:ext>
            </a:extLst>
          </p:cNvPr>
          <p:cNvGrpSpPr/>
          <p:nvPr/>
        </p:nvGrpSpPr>
        <p:grpSpPr>
          <a:xfrm>
            <a:off x="-1457577" y="1509829"/>
            <a:ext cx="1162376" cy="1109659"/>
            <a:chOff x="-1549830" y="2302318"/>
            <a:chExt cx="1162376" cy="1109659"/>
          </a:xfrm>
        </p:grpSpPr>
        <p:sp>
          <p:nvSpPr>
            <p:cNvPr id="7" name="Oval 6">
              <a:extLst>
                <a:ext uri="{FF2B5EF4-FFF2-40B4-BE49-F238E27FC236}">
                  <a16:creationId xmlns:a16="http://schemas.microsoft.com/office/drawing/2014/main" id="{6F14A918-B093-A0AE-F2CD-9167BB630071}"/>
                </a:ext>
              </a:extLst>
            </p:cNvPr>
            <p:cNvSpPr/>
            <p:nvPr/>
          </p:nvSpPr>
          <p:spPr>
            <a:xfrm>
              <a:off x="-1549830" y="2302318"/>
              <a:ext cx="1162376" cy="110965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Graphic 9" descr="Lighthouse scene with solid fill">
              <a:extLst>
                <a:ext uri="{FF2B5EF4-FFF2-40B4-BE49-F238E27FC236}">
                  <a16:creationId xmlns:a16="http://schemas.microsoft.com/office/drawing/2014/main" id="{C447EA63-D8C1-6C75-6635-05F3346476A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31839" y="2363277"/>
              <a:ext cx="914400" cy="914400"/>
            </a:xfrm>
            <a:prstGeom prst="rect">
              <a:avLst/>
            </a:prstGeom>
          </p:spPr>
        </p:pic>
      </p:grpSp>
      <p:pic>
        <p:nvPicPr>
          <p:cNvPr id="2" name="Image 0" descr="preencoded.png">
            <a:extLst>
              <a:ext uri="{FF2B5EF4-FFF2-40B4-BE49-F238E27FC236}">
                <a16:creationId xmlns:a16="http://schemas.microsoft.com/office/drawing/2014/main" id="{A0C6500F-3ACE-7F3A-F936-323D6BA5B50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610260" y="0"/>
            <a:ext cx="4572000" cy="6858000"/>
          </a:xfrm>
          <a:prstGeom prst="rect">
            <a:avLst/>
          </a:prstGeom>
        </p:spPr>
      </p:pic>
      <p:sp>
        <p:nvSpPr>
          <p:cNvPr id="5" name="Text 1">
            <a:extLst>
              <a:ext uri="{FF2B5EF4-FFF2-40B4-BE49-F238E27FC236}">
                <a16:creationId xmlns:a16="http://schemas.microsoft.com/office/drawing/2014/main" id="{73BEBBB9-CDFA-84F0-F3D1-67BEB11391CF}"/>
              </a:ext>
            </a:extLst>
          </p:cNvPr>
          <p:cNvSpPr/>
          <p:nvPr/>
        </p:nvSpPr>
        <p:spPr>
          <a:xfrm>
            <a:off x="1805300" y="1843975"/>
            <a:ext cx="4572000" cy="237629"/>
          </a:xfrm>
          <a:prstGeom prst="rect">
            <a:avLst/>
          </a:prstGeom>
          <a:noFill/>
          <a:ln/>
        </p:spPr>
        <p:txBody>
          <a:bodyPr wrap="none" lIns="0" tIns="0" rIns="0" bIns="0" rtlCol="0" anchor="t"/>
          <a:lstStyle/>
          <a:p>
            <a:pPr defTabSz="761970">
              <a:lnSpc>
                <a:spcPts val="1833"/>
              </a:lnSpc>
            </a:pPr>
            <a:r>
              <a:rPr lang="en-US" sz="2400" b="1">
                <a:solidFill>
                  <a:prstClr val="white"/>
                </a:solidFill>
                <a:latin typeface="Arial" panose="020B0604020202020204" pitchFamily="34" charset="0"/>
                <a:ea typeface="Alexandria Semi Bold" pitchFamily="34" charset="-122"/>
                <a:cs typeface="Arial" panose="020B0604020202020204" pitchFamily="34" charset="0"/>
              </a:rPr>
              <a:t>Problem Definition / Coastal-Specific</a:t>
            </a:r>
            <a:endParaRPr lang="en-US" sz="2400" b="1">
              <a:solidFill>
                <a:prstClr val="white"/>
              </a:solidFill>
              <a:latin typeface="Arial" panose="020B0604020202020204" pitchFamily="34" charset="0"/>
              <a:cs typeface="Arial" panose="020B0604020202020204" pitchFamily="34" charset="0"/>
            </a:endParaRPr>
          </a:p>
        </p:txBody>
      </p:sp>
      <p:sp>
        <p:nvSpPr>
          <p:cNvPr id="6" name="Text 2">
            <a:extLst>
              <a:ext uri="{FF2B5EF4-FFF2-40B4-BE49-F238E27FC236}">
                <a16:creationId xmlns:a16="http://schemas.microsoft.com/office/drawing/2014/main" id="{47ABE7EE-F9C1-D53D-4B3A-7F0C986ADEC5}"/>
              </a:ext>
            </a:extLst>
          </p:cNvPr>
          <p:cNvSpPr/>
          <p:nvPr/>
        </p:nvSpPr>
        <p:spPr>
          <a:xfrm>
            <a:off x="1805300" y="2168222"/>
            <a:ext cx="5417443" cy="462161"/>
          </a:xfrm>
          <a:prstGeom prst="rect">
            <a:avLst/>
          </a:prstGeom>
          <a:noFill/>
          <a:ln/>
        </p:spPr>
        <p:txBody>
          <a:bodyPr wrap="square" lIns="0" tIns="0" rIns="0" bIns="0" rtlCol="0" anchor="t"/>
          <a:lstStyle/>
          <a:p>
            <a:pPr defTabSz="761970">
              <a:lnSpc>
                <a:spcPts val="1792"/>
              </a:lnSpc>
            </a:pPr>
            <a:r>
              <a:rPr lang="en-US" sz="1600">
                <a:solidFill>
                  <a:prstClr val="white"/>
                </a:solidFill>
                <a:latin typeface="Arial" panose="020B0604020202020204" pitchFamily="34" charset="0"/>
                <a:ea typeface="Sora Light" pitchFamily="34" charset="-122"/>
                <a:cs typeface="Arial" panose="020B0604020202020204" pitchFamily="34" charset="0"/>
              </a:rPr>
              <a:t>Increasing health inequalities and socio-economic disparities will undermine national attempts to improve the median health and economic prosperity of the nation. </a:t>
            </a:r>
            <a:endParaRPr lang="en-US" sz="1600">
              <a:solidFill>
                <a:prstClr val="white"/>
              </a:solidFill>
              <a:latin typeface="Arial" panose="020B0604020202020204" pitchFamily="34" charset="0"/>
              <a:cs typeface="Arial" panose="020B0604020202020204" pitchFamily="34" charset="0"/>
            </a:endParaRPr>
          </a:p>
        </p:txBody>
      </p:sp>
      <p:sp>
        <p:nvSpPr>
          <p:cNvPr id="8" name="Text 3">
            <a:extLst>
              <a:ext uri="{FF2B5EF4-FFF2-40B4-BE49-F238E27FC236}">
                <a16:creationId xmlns:a16="http://schemas.microsoft.com/office/drawing/2014/main" id="{59A1A392-E6CE-B5C1-322D-168107A6B356}"/>
              </a:ext>
            </a:extLst>
          </p:cNvPr>
          <p:cNvSpPr/>
          <p:nvPr/>
        </p:nvSpPr>
        <p:spPr>
          <a:xfrm>
            <a:off x="1851933" y="5227356"/>
            <a:ext cx="2532956" cy="237629"/>
          </a:xfrm>
          <a:prstGeom prst="rect">
            <a:avLst/>
          </a:prstGeom>
          <a:noFill/>
          <a:ln/>
        </p:spPr>
        <p:txBody>
          <a:bodyPr wrap="none" lIns="0" tIns="0" rIns="0" bIns="0" rtlCol="0" anchor="t"/>
          <a:lstStyle/>
          <a:p>
            <a:pPr defTabSz="761970">
              <a:lnSpc>
                <a:spcPts val="1833"/>
              </a:lnSpc>
            </a:pPr>
            <a:r>
              <a:rPr lang="en-US" sz="2400" b="1">
                <a:solidFill>
                  <a:prstClr val="white"/>
                </a:solidFill>
                <a:latin typeface="Arial" panose="020B0604020202020204" pitchFamily="34" charset="0"/>
                <a:ea typeface="Alexandria Semi Bold" pitchFamily="34" charset="-122"/>
                <a:cs typeface="Arial" panose="020B0604020202020204" pitchFamily="34" charset="0"/>
              </a:rPr>
              <a:t>National Policy Alignment</a:t>
            </a:r>
            <a:endParaRPr lang="en-US" sz="2400" b="1">
              <a:solidFill>
                <a:prstClr val="white"/>
              </a:solidFill>
              <a:latin typeface="Arial" panose="020B0604020202020204" pitchFamily="34" charset="0"/>
              <a:cs typeface="Arial" panose="020B0604020202020204" pitchFamily="34" charset="0"/>
            </a:endParaRPr>
          </a:p>
        </p:txBody>
      </p:sp>
      <p:sp>
        <p:nvSpPr>
          <p:cNvPr id="9" name="Text 4">
            <a:extLst>
              <a:ext uri="{FF2B5EF4-FFF2-40B4-BE49-F238E27FC236}">
                <a16:creationId xmlns:a16="http://schemas.microsoft.com/office/drawing/2014/main" id="{0899FADF-6FCA-E1E4-C23D-411F2662B092}"/>
              </a:ext>
            </a:extLst>
          </p:cNvPr>
          <p:cNvSpPr/>
          <p:nvPr/>
        </p:nvSpPr>
        <p:spPr>
          <a:xfrm>
            <a:off x="1851933" y="5551603"/>
            <a:ext cx="5417443" cy="462161"/>
          </a:xfrm>
          <a:prstGeom prst="rect">
            <a:avLst/>
          </a:prstGeom>
          <a:noFill/>
          <a:ln/>
        </p:spPr>
        <p:txBody>
          <a:bodyPr wrap="square" lIns="0" tIns="0" rIns="0" bIns="0" rtlCol="0" anchor="t"/>
          <a:lstStyle/>
          <a:p>
            <a:pPr defTabSz="761970">
              <a:lnSpc>
                <a:spcPts val="1792"/>
              </a:lnSpc>
            </a:pPr>
            <a:r>
              <a:rPr lang="en-US" sz="1600">
                <a:solidFill>
                  <a:prstClr val="white"/>
                </a:solidFill>
                <a:latin typeface="Arial" panose="020B0604020202020204" pitchFamily="34" charset="0"/>
                <a:ea typeface="Sora Light" pitchFamily="34" charset="-122"/>
                <a:cs typeface="Arial" panose="020B0604020202020204" pitchFamily="34" charset="0"/>
              </a:rPr>
              <a:t>The prospectus seeks to ensure maximum impact by alignment with the government’s health and economic missions.</a:t>
            </a:r>
            <a:endParaRPr lang="en-US" sz="1600">
              <a:solidFill>
                <a:prstClr val="white"/>
              </a:solidFill>
              <a:latin typeface="Arial" panose="020B0604020202020204" pitchFamily="34" charset="0"/>
              <a:cs typeface="Arial" panose="020B0604020202020204" pitchFamily="34" charset="0"/>
            </a:endParaRPr>
          </a:p>
        </p:txBody>
      </p:sp>
      <p:sp>
        <p:nvSpPr>
          <p:cNvPr id="11" name="Text 5">
            <a:extLst>
              <a:ext uri="{FF2B5EF4-FFF2-40B4-BE49-F238E27FC236}">
                <a16:creationId xmlns:a16="http://schemas.microsoft.com/office/drawing/2014/main" id="{54FE2A6E-EAD2-927F-BB40-46B89FF7A9BE}"/>
              </a:ext>
            </a:extLst>
          </p:cNvPr>
          <p:cNvSpPr/>
          <p:nvPr/>
        </p:nvSpPr>
        <p:spPr>
          <a:xfrm>
            <a:off x="-6890226" y="1190088"/>
            <a:ext cx="2549327" cy="237629"/>
          </a:xfrm>
          <a:prstGeom prst="rect">
            <a:avLst/>
          </a:prstGeom>
          <a:noFill/>
          <a:ln/>
        </p:spPr>
        <p:txBody>
          <a:bodyPr wrap="none" lIns="0" tIns="0" rIns="0" bIns="0" rtlCol="0" anchor="t"/>
          <a:lstStyle/>
          <a:p>
            <a:pPr defTabSz="761970">
              <a:lnSpc>
                <a:spcPts val="1833"/>
              </a:lnSpc>
            </a:pPr>
            <a:r>
              <a:rPr lang="en-US" sz="2400" b="1">
                <a:solidFill>
                  <a:prstClr val="white"/>
                </a:solidFill>
                <a:latin typeface="Arial" panose="020B0604020202020204" pitchFamily="34" charset="0"/>
                <a:ea typeface="Alexandria Semi Bold" pitchFamily="34" charset="-122"/>
                <a:cs typeface="Arial" panose="020B0604020202020204" pitchFamily="34" charset="0"/>
              </a:rPr>
              <a:t>Coastal-Specific Approach</a:t>
            </a:r>
            <a:endParaRPr lang="en-US" sz="2400" b="1">
              <a:solidFill>
                <a:prstClr val="white"/>
              </a:solidFill>
              <a:latin typeface="Arial" panose="020B0604020202020204" pitchFamily="34" charset="0"/>
              <a:cs typeface="Arial" panose="020B0604020202020204" pitchFamily="34" charset="0"/>
            </a:endParaRPr>
          </a:p>
        </p:txBody>
      </p:sp>
      <p:sp>
        <p:nvSpPr>
          <p:cNvPr id="12" name="Text 6">
            <a:extLst>
              <a:ext uri="{FF2B5EF4-FFF2-40B4-BE49-F238E27FC236}">
                <a16:creationId xmlns:a16="http://schemas.microsoft.com/office/drawing/2014/main" id="{C2C065F4-5729-2A57-0238-8E79B5B42F1F}"/>
              </a:ext>
            </a:extLst>
          </p:cNvPr>
          <p:cNvSpPr/>
          <p:nvPr/>
        </p:nvSpPr>
        <p:spPr>
          <a:xfrm>
            <a:off x="-6890225" y="1514335"/>
            <a:ext cx="5417443" cy="823118"/>
          </a:xfrm>
          <a:prstGeom prst="rect">
            <a:avLst/>
          </a:prstGeom>
          <a:noFill/>
          <a:ln/>
        </p:spPr>
        <p:txBody>
          <a:bodyPr wrap="square" lIns="0" tIns="0" rIns="0" bIns="0" rtlCol="0" anchor="t"/>
          <a:lstStyle/>
          <a:p>
            <a:pPr defTabSz="761970">
              <a:lnSpc>
                <a:spcPts val="1792"/>
              </a:lnSpc>
            </a:pPr>
            <a:r>
              <a:rPr lang="en-US" sz="1600">
                <a:solidFill>
                  <a:prstClr val="white"/>
                </a:solidFill>
                <a:latin typeface="Arial" panose="020B0604020202020204" pitchFamily="34" charset="0"/>
                <a:ea typeface="Sora Light" pitchFamily="34" charset="-122"/>
                <a:cs typeface="Arial" panose="020B0604020202020204" pitchFamily="34" charset="0"/>
              </a:rPr>
              <a:t>Generic urban/rural solutions fail in coastal contexts. Targeted strategies address unique geographical and demographic factors.</a:t>
            </a:r>
            <a:endParaRPr lang="en-US" sz="1600">
              <a:solidFill>
                <a:prstClr val="white"/>
              </a:solidFill>
              <a:latin typeface="Arial" panose="020B0604020202020204" pitchFamily="34" charset="0"/>
              <a:cs typeface="Arial" panose="020B0604020202020204" pitchFamily="34" charset="0"/>
            </a:endParaRPr>
          </a:p>
        </p:txBody>
      </p:sp>
      <p:sp>
        <p:nvSpPr>
          <p:cNvPr id="17" name="Text 5">
            <a:extLst>
              <a:ext uri="{FF2B5EF4-FFF2-40B4-BE49-F238E27FC236}">
                <a16:creationId xmlns:a16="http://schemas.microsoft.com/office/drawing/2014/main" id="{601FF8AC-5083-00EB-B69E-82A786451576}"/>
              </a:ext>
            </a:extLst>
          </p:cNvPr>
          <p:cNvSpPr/>
          <p:nvPr/>
        </p:nvSpPr>
        <p:spPr>
          <a:xfrm>
            <a:off x="1851932" y="3515086"/>
            <a:ext cx="2549327" cy="237629"/>
          </a:xfrm>
          <a:prstGeom prst="rect">
            <a:avLst/>
          </a:prstGeom>
          <a:noFill/>
          <a:ln/>
        </p:spPr>
        <p:txBody>
          <a:bodyPr wrap="none" lIns="0" tIns="0" rIns="0" bIns="0" rtlCol="0" anchor="t"/>
          <a:lstStyle/>
          <a:p>
            <a:pPr defTabSz="761970">
              <a:lnSpc>
                <a:spcPts val="1833"/>
              </a:lnSpc>
            </a:pPr>
            <a:r>
              <a:rPr lang="en-US" sz="2400" b="1">
                <a:solidFill>
                  <a:prstClr val="white"/>
                </a:solidFill>
                <a:latin typeface="Arial" panose="020B0604020202020204" pitchFamily="34" charset="0"/>
                <a:ea typeface="Alexandria Semi Bold" pitchFamily="34" charset="-122"/>
                <a:cs typeface="Arial" panose="020B0604020202020204" pitchFamily="34" charset="0"/>
              </a:rPr>
              <a:t>Cost of Doing Nothing</a:t>
            </a:r>
            <a:endParaRPr lang="en-US" sz="2400" b="1">
              <a:solidFill>
                <a:prstClr val="white"/>
              </a:solidFill>
              <a:latin typeface="Arial" panose="020B0604020202020204" pitchFamily="34" charset="0"/>
              <a:cs typeface="Arial" panose="020B0604020202020204" pitchFamily="34" charset="0"/>
            </a:endParaRPr>
          </a:p>
        </p:txBody>
      </p:sp>
      <p:sp>
        <p:nvSpPr>
          <p:cNvPr id="18" name="Text 6">
            <a:extLst>
              <a:ext uri="{FF2B5EF4-FFF2-40B4-BE49-F238E27FC236}">
                <a16:creationId xmlns:a16="http://schemas.microsoft.com/office/drawing/2014/main" id="{4F5231EE-97E4-E7AD-2EB7-85C52FC7AC27}"/>
              </a:ext>
            </a:extLst>
          </p:cNvPr>
          <p:cNvSpPr/>
          <p:nvPr/>
        </p:nvSpPr>
        <p:spPr>
          <a:xfrm>
            <a:off x="1851933" y="3839333"/>
            <a:ext cx="5417443" cy="823118"/>
          </a:xfrm>
          <a:prstGeom prst="rect">
            <a:avLst/>
          </a:prstGeom>
          <a:noFill/>
          <a:ln/>
        </p:spPr>
        <p:txBody>
          <a:bodyPr wrap="square" lIns="0" tIns="0" rIns="0" bIns="0" rtlCol="0" anchor="t"/>
          <a:lstStyle/>
          <a:p>
            <a:pPr defTabSz="761970">
              <a:lnSpc>
                <a:spcPts val="1792"/>
              </a:lnSpc>
            </a:pPr>
            <a:r>
              <a:rPr lang="en-US" sz="1600">
                <a:solidFill>
                  <a:prstClr val="white"/>
                </a:solidFill>
                <a:latin typeface="Arial" panose="020B0604020202020204" pitchFamily="34" charset="0"/>
                <a:ea typeface="Sora Light" pitchFamily="34" charset="-122"/>
                <a:cs typeface="Arial" panose="020B0604020202020204" pitchFamily="34" charset="0"/>
              </a:rPr>
              <a:t>The combined costs of lost productivity, poor health and social pressures place an unsustainable burden on coastal economies. </a:t>
            </a:r>
            <a:endParaRPr lang="en-US" sz="1600">
              <a:solidFill>
                <a:prstClr val="white"/>
              </a:solidFill>
              <a:latin typeface="Arial" panose="020B0604020202020204" pitchFamily="34" charset="0"/>
              <a:cs typeface="Arial" panose="020B0604020202020204" pitchFamily="34" charset="0"/>
            </a:endParaRPr>
          </a:p>
        </p:txBody>
      </p:sp>
      <p:sp>
        <p:nvSpPr>
          <p:cNvPr id="20" name="Freeform 19">
            <a:extLst>
              <a:ext uri="{FF2B5EF4-FFF2-40B4-BE49-F238E27FC236}">
                <a16:creationId xmlns:a16="http://schemas.microsoft.com/office/drawing/2014/main" id="{8567B1F0-4E76-B344-8AD5-78813960DA97}"/>
              </a:ext>
            </a:extLst>
          </p:cNvPr>
          <p:cNvSpPr/>
          <p:nvPr/>
        </p:nvSpPr>
        <p:spPr>
          <a:xfrm>
            <a:off x="-3375" y="-9495505"/>
            <a:ext cx="1481428" cy="18127083"/>
          </a:xfrm>
          <a:custGeom>
            <a:avLst/>
            <a:gdLst>
              <a:gd name="connsiteX0" fmla="*/ 1773841 w 1773841"/>
              <a:gd name="connsiteY0" fmla="*/ 0 h 15819120"/>
              <a:gd name="connsiteX1" fmla="*/ 1773841 w 1773841"/>
              <a:gd name="connsiteY1" fmla="*/ 6233093 h 15819120"/>
              <a:gd name="connsiteX2" fmla="*/ 909496 w 1773841"/>
              <a:gd name="connsiteY2" fmla="*/ 7129609 h 15819120"/>
              <a:gd name="connsiteX3" fmla="*/ 909496 w 1773841"/>
              <a:gd name="connsiteY3" fmla="*/ 7272960 h 15819120"/>
              <a:gd name="connsiteX4" fmla="*/ 1773841 w 1773841"/>
              <a:gd name="connsiteY4" fmla="*/ 8169476 h 15819120"/>
              <a:gd name="connsiteX5" fmla="*/ 1773841 w 1773841"/>
              <a:gd name="connsiteY5" fmla="*/ 15819120 h 15819120"/>
              <a:gd name="connsiteX6" fmla="*/ 0 w 1773841"/>
              <a:gd name="connsiteY6" fmla="*/ 15819120 h 15819120"/>
              <a:gd name="connsiteX7" fmla="*/ 0 w 1773841"/>
              <a:gd name="connsiteY7" fmla="*/ 0 h 15819120"/>
              <a:gd name="connsiteX0" fmla="*/ 1773841 w 1773841"/>
              <a:gd name="connsiteY0" fmla="*/ 0 h 15819120"/>
              <a:gd name="connsiteX1" fmla="*/ 1773841 w 1773841"/>
              <a:gd name="connsiteY1" fmla="*/ 6233093 h 15819120"/>
              <a:gd name="connsiteX2" fmla="*/ 909496 w 1773841"/>
              <a:gd name="connsiteY2" fmla="*/ 7129609 h 15819120"/>
              <a:gd name="connsiteX3" fmla="*/ 909496 w 1773841"/>
              <a:gd name="connsiteY3" fmla="*/ 7272960 h 15819120"/>
              <a:gd name="connsiteX4" fmla="*/ 1773841 w 1773841"/>
              <a:gd name="connsiteY4" fmla="*/ 8169476 h 15819120"/>
              <a:gd name="connsiteX5" fmla="*/ 1773841 w 1773841"/>
              <a:gd name="connsiteY5" fmla="*/ 15819120 h 15819120"/>
              <a:gd name="connsiteX6" fmla="*/ 0 w 1773841"/>
              <a:gd name="connsiteY6" fmla="*/ 15819120 h 15819120"/>
              <a:gd name="connsiteX7" fmla="*/ 0 w 1773841"/>
              <a:gd name="connsiteY7" fmla="*/ 0 h 15819120"/>
              <a:gd name="connsiteX8" fmla="*/ 1773841 w 1773841"/>
              <a:gd name="connsiteY8" fmla="*/ 0 h 15819120"/>
              <a:gd name="connsiteX0" fmla="*/ 1773841 w 1773841"/>
              <a:gd name="connsiteY0" fmla="*/ 0 h 15819120"/>
              <a:gd name="connsiteX1" fmla="*/ 1773841 w 1773841"/>
              <a:gd name="connsiteY1" fmla="*/ 6233093 h 15819120"/>
              <a:gd name="connsiteX2" fmla="*/ 909496 w 1773841"/>
              <a:gd name="connsiteY2" fmla="*/ 7129609 h 15819120"/>
              <a:gd name="connsiteX3" fmla="*/ 909496 w 1773841"/>
              <a:gd name="connsiteY3" fmla="*/ 7272960 h 15819120"/>
              <a:gd name="connsiteX4" fmla="*/ 1773841 w 1773841"/>
              <a:gd name="connsiteY4" fmla="*/ 8169476 h 15819120"/>
              <a:gd name="connsiteX5" fmla="*/ 1773841 w 1773841"/>
              <a:gd name="connsiteY5" fmla="*/ 15819120 h 15819120"/>
              <a:gd name="connsiteX6" fmla="*/ 0 w 1773841"/>
              <a:gd name="connsiteY6" fmla="*/ 15819120 h 15819120"/>
              <a:gd name="connsiteX7" fmla="*/ 0 w 1773841"/>
              <a:gd name="connsiteY7" fmla="*/ 0 h 15819120"/>
              <a:gd name="connsiteX8" fmla="*/ 1773841 w 1773841"/>
              <a:gd name="connsiteY8" fmla="*/ 0 h 15819120"/>
              <a:gd name="connsiteX0" fmla="*/ 1773841 w 1777714"/>
              <a:gd name="connsiteY0" fmla="*/ 0 h 15819120"/>
              <a:gd name="connsiteX1" fmla="*/ 1773841 w 1777714"/>
              <a:gd name="connsiteY1" fmla="*/ 6233093 h 15819120"/>
              <a:gd name="connsiteX2" fmla="*/ 909496 w 1777714"/>
              <a:gd name="connsiteY2" fmla="*/ 7129609 h 15819120"/>
              <a:gd name="connsiteX3" fmla="*/ 909496 w 1777714"/>
              <a:gd name="connsiteY3" fmla="*/ 7272960 h 15819120"/>
              <a:gd name="connsiteX4" fmla="*/ 1773841 w 1777714"/>
              <a:gd name="connsiteY4" fmla="*/ 8169476 h 15819120"/>
              <a:gd name="connsiteX5" fmla="*/ 1773841 w 1777714"/>
              <a:gd name="connsiteY5" fmla="*/ 15819120 h 15819120"/>
              <a:gd name="connsiteX6" fmla="*/ 0 w 1777714"/>
              <a:gd name="connsiteY6" fmla="*/ 15819120 h 15819120"/>
              <a:gd name="connsiteX7" fmla="*/ 0 w 1777714"/>
              <a:gd name="connsiteY7" fmla="*/ 0 h 15819120"/>
              <a:gd name="connsiteX8" fmla="*/ 1773841 w 1777714"/>
              <a:gd name="connsiteY8" fmla="*/ 0 h 15819120"/>
              <a:gd name="connsiteX0" fmla="*/ 1773841 w 1777714"/>
              <a:gd name="connsiteY0" fmla="*/ 0 h 15819120"/>
              <a:gd name="connsiteX1" fmla="*/ 1773841 w 1777714"/>
              <a:gd name="connsiteY1" fmla="*/ 6233093 h 15819120"/>
              <a:gd name="connsiteX2" fmla="*/ 909496 w 1777714"/>
              <a:gd name="connsiteY2" fmla="*/ 7129609 h 15819120"/>
              <a:gd name="connsiteX3" fmla="*/ 909496 w 1777714"/>
              <a:gd name="connsiteY3" fmla="*/ 7272960 h 15819120"/>
              <a:gd name="connsiteX4" fmla="*/ 1773841 w 1777714"/>
              <a:gd name="connsiteY4" fmla="*/ 8169476 h 15819120"/>
              <a:gd name="connsiteX5" fmla="*/ 1773841 w 1777714"/>
              <a:gd name="connsiteY5" fmla="*/ 15819120 h 15819120"/>
              <a:gd name="connsiteX6" fmla="*/ 0 w 1777714"/>
              <a:gd name="connsiteY6" fmla="*/ 15819120 h 15819120"/>
              <a:gd name="connsiteX7" fmla="*/ 0 w 1777714"/>
              <a:gd name="connsiteY7" fmla="*/ 0 h 15819120"/>
              <a:gd name="connsiteX8" fmla="*/ 1773841 w 1777714"/>
              <a:gd name="connsiteY8" fmla="*/ 0 h 15819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7714" h="15819120">
                <a:moveTo>
                  <a:pt x="1773841" y="0"/>
                </a:moveTo>
                <a:cubicBezTo>
                  <a:pt x="1773841" y="2077698"/>
                  <a:pt x="1782556" y="5985053"/>
                  <a:pt x="1773841" y="6233093"/>
                </a:cubicBezTo>
                <a:cubicBezTo>
                  <a:pt x="1765126" y="6481133"/>
                  <a:pt x="909747" y="6822304"/>
                  <a:pt x="909496" y="7129609"/>
                </a:cubicBezTo>
                <a:cubicBezTo>
                  <a:pt x="909245" y="7436914"/>
                  <a:pt x="909245" y="6880986"/>
                  <a:pt x="909496" y="7272960"/>
                </a:cubicBezTo>
                <a:cubicBezTo>
                  <a:pt x="909747" y="7664934"/>
                  <a:pt x="1773593" y="7819837"/>
                  <a:pt x="1773841" y="8169476"/>
                </a:cubicBezTo>
                <a:cubicBezTo>
                  <a:pt x="1774089" y="8519115"/>
                  <a:pt x="1773841" y="13269239"/>
                  <a:pt x="1773841" y="15819120"/>
                </a:cubicBezTo>
                <a:lnTo>
                  <a:pt x="0" y="15819120"/>
                </a:lnTo>
                <a:lnTo>
                  <a:pt x="0" y="0"/>
                </a:lnTo>
                <a:lnTo>
                  <a:pt x="1773841" y="0"/>
                </a:lnTo>
                <a:close/>
              </a:path>
            </a:pathLst>
          </a:custGeom>
          <a:solidFill>
            <a:srgbClr val="0B3249"/>
          </a:solidFill>
          <a:ln w="444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defTabSz="761970"/>
            <a:endParaRPr lang="en-GB" sz="1500">
              <a:solidFill>
                <a:prstClr val="white"/>
              </a:solidFill>
              <a:latin typeface="Calibri" panose="020F0502020204030204"/>
            </a:endParaRPr>
          </a:p>
        </p:txBody>
      </p:sp>
      <p:sp>
        <p:nvSpPr>
          <p:cNvPr id="27" name="Oval 26">
            <a:extLst>
              <a:ext uri="{FF2B5EF4-FFF2-40B4-BE49-F238E27FC236}">
                <a16:creationId xmlns:a16="http://schemas.microsoft.com/office/drawing/2014/main" id="{A8AFE081-0116-66F6-317C-5EC100AE6141}"/>
              </a:ext>
            </a:extLst>
          </p:cNvPr>
          <p:cNvSpPr/>
          <p:nvPr/>
        </p:nvSpPr>
        <p:spPr>
          <a:xfrm>
            <a:off x="-1472782" y="4861767"/>
            <a:ext cx="1162376" cy="110965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8" name="Graphic 27" descr="Link with solid fill">
            <a:extLst>
              <a:ext uri="{FF2B5EF4-FFF2-40B4-BE49-F238E27FC236}">
                <a16:creationId xmlns:a16="http://schemas.microsoft.com/office/drawing/2014/main" id="{3F6A2DBC-AF51-7E17-1AEA-6E7BEB2EABA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404521" y="4939974"/>
            <a:ext cx="1007068" cy="1007068"/>
          </a:xfrm>
          <a:prstGeom prst="rect">
            <a:avLst/>
          </a:prstGeom>
        </p:spPr>
      </p:pic>
      <p:sp>
        <p:nvSpPr>
          <p:cNvPr id="29" name="Oval 28">
            <a:extLst>
              <a:ext uri="{FF2B5EF4-FFF2-40B4-BE49-F238E27FC236}">
                <a16:creationId xmlns:a16="http://schemas.microsoft.com/office/drawing/2014/main" id="{A69DAFCF-8BA8-E482-C008-0808DB75E1C2}"/>
              </a:ext>
            </a:extLst>
          </p:cNvPr>
          <p:cNvSpPr/>
          <p:nvPr/>
        </p:nvSpPr>
        <p:spPr>
          <a:xfrm>
            <a:off x="-10198570" y="906589"/>
            <a:ext cx="1162376" cy="110965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 name="Graphic 29" descr="Lighthouse scene with solid fill">
            <a:extLst>
              <a:ext uri="{FF2B5EF4-FFF2-40B4-BE49-F238E27FC236}">
                <a16:creationId xmlns:a16="http://schemas.microsoft.com/office/drawing/2014/main" id="{CF48F6B0-3665-1F82-27B8-54176BD172E4}"/>
              </a:ext>
            </a:extLst>
          </p:cNvPr>
          <p:cNvPicPr>
            <a:picLocks noChangeAspect="1"/>
          </p:cNvPicPr>
          <p:nvPr/>
        </p:nvPicPr>
        <p:blipFill>
          <a:blip r:embed="rId3">
            <a:extLst>
              <a:ext uri="{96DAC541-7B7A-43D3-8B79-37D633B846F1}">
                <asvg:svgBlip xmlns:asvg="http://schemas.microsoft.com/office/drawing/2016/SVG/main" r:embed="rId8"/>
              </a:ext>
            </a:extLst>
          </a:blip>
          <a:stretch>
            <a:fillRect/>
          </a:stretch>
        </p:blipFill>
        <p:spPr>
          <a:xfrm>
            <a:off x="-10080579" y="967548"/>
            <a:ext cx="914400" cy="914400"/>
          </a:xfrm>
          <a:prstGeom prst="rect">
            <a:avLst/>
          </a:prstGeom>
        </p:spPr>
      </p:pic>
      <p:sp>
        <p:nvSpPr>
          <p:cNvPr id="31" name="Oval 30">
            <a:extLst>
              <a:ext uri="{FF2B5EF4-FFF2-40B4-BE49-F238E27FC236}">
                <a16:creationId xmlns:a16="http://schemas.microsoft.com/office/drawing/2014/main" id="{15B30255-A81F-31FC-E5AE-B1F28A13F478}"/>
              </a:ext>
            </a:extLst>
          </p:cNvPr>
          <p:cNvSpPr/>
          <p:nvPr/>
        </p:nvSpPr>
        <p:spPr>
          <a:xfrm>
            <a:off x="-1472782" y="3252269"/>
            <a:ext cx="1162376" cy="110965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2" name="Graphic 31" descr="Money with solid fill">
            <a:extLst>
              <a:ext uri="{FF2B5EF4-FFF2-40B4-BE49-F238E27FC236}">
                <a16:creationId xmlns:a16="http://schemas.microsoft.com/office/drawing/2014/main" id="{0FDFC403-F65B-6175-72F2-16881B26311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358361" y="3280354"/>
            <a:ext cx="914400" cy="914400"/>
          </a:xfrm>
          <a:prstGeom prst="rect">
            <a:avLst/>
          </a:prstGeom>
        </p:spPr>
      </p:pic>
      <p:pic>
        <p:nvPicPr>
          <p:cNvPr id="34" name="Graphic 33" descr="Link with solid fill">
            <a:extLst>
              <a:ext uri="{FF2B5EF4-FFF2-40B4-BE49-F238E27FC236}">
                <a16:creationId xmlns:a16="http://schemas.microsoft.com/office/drawing/2014/main" id="{20B7E944-65BB-F670-DE18-72F40D4CCDD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60648" y="5059608"/>
            <a:ext cx="914400" cy="914400"/>
          </a:xfrm>
          <a:prstGeom prst="rect">
            <a:avLst/>
          </a:prstGeom>
        </p:spPr>
      </p:pic>
      <p:pic>
        <p:nvPicPr>
          <p:cNvPr id="35" name="Graphic 34" descr="Lighthouse scene with solid fill">
            <a:extLst>
              <a:ext uri="{FF2B5EF4-FFF2-40B4-BE49-F238E27FC236}">
                <a16:creationId xmlns:a16="http://schemas.microsoft.com/office/drawing/2014/main" id="{8FF910C9-E58F-CE95-F63D-0AD5FDE9F272}"/>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460510" y="1030728"/>
            <a:ext cx="914400" cy="914400"/>
          </a:xfrm>
          <a:prstGeom prst="rect">
            <a:avLst/>
          </a:prstGeom>
        </p:spPr>
      </p:pic>
      <p:pic>
        <p:nvPicPr>
          <p:cNvPr id="36" name="Graphic 35" descr="Money with solid fill">
            <a:extLst>
              <a:ext uri="{FF2B5EF4-FFF2-40B4-BE49-F238E27FC236}">
                <a16:creationId xmlns:a16="http://schemas.microsoft.com/office/drawing/2014/main" id="{8D2FB3DE-274E-C4CA-C00A-0524F47F2175}"/>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241830" y="3375604"/>
            <a:ext cx="914400" cy="914400"/>
          </a:xfrm>
          <a:prstGeom prst="rect">
            <a:avLst/>
          </a:prstGeom>
        </p:spPr>
      </p:pic>
      <p:sp>
        <p:nvSpPr>
          <p:cNvPr id="38" name="!!CFC2">
            <a:extLst>
              <a:ext uri="{FF2B5EF4-FFF2-40B4-BE49-F238E27FC236}">
                <a16:creationId xmlns:a16="http://schemas.microsoft.com/office/drawing/2014/main" id="{ADB350B7-93C5-9375-3138-53F420F8A352}"/>
              </a:ext>
            </a:extLst>
          </p:cNvPr>
          <p:cNvSpPr/>
          <p:nvPr/>
        </p:nvSpPr>
        <p:spPr>
          <a:xfrm>
            <a:off x="1814824" y="336922"/>
            <a:ext cx="3465200" cy="705355"/>
          </a:xfrm>
          <a:prstGeom prst="rect">
            <a:avLst/>
          </a:prstGeom>
          <a:solidFill>
            <a:srgbClr val="1D263E"/>
          </a:solidFill>
          <a:ln w="317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defTabSz="761970"/>
            <a:endParaRPr lang="en-GB" sz="3200">
              <a:solidFill>
                <a:prstClr val="white"/>
              </a:solidFill>
              <a:latin typeface="Arial" panose="020B0604020202020204" pitchFamily="34" charset="0"/>
              <a:cs typeface="Arial" panose="020B0604020202020204" pitchFamily="34" charset="0"/>
            </a:endParaRPr>
          </a:p>
        </p:txBody>
      </p:sp>
      <p:sp>
        <p:nvSpPr>
          <p:cNvPr id="39" name="!!CFC">
            <a:extLst>
              <a:ext uri="{FF2B5EF4-FFF2-40B4-BE49-F238E27FC236}">
                <a16:creationId xmlns:a16="http://schemas.microsoft.com/office/drawing/2014/main" id="{20C87B9F-96A9-F05F-E0AD-EDE3E8638C8D}"/>
              </a:ext>
            </a:extLst>
          </p:cNvPr>
          <p:cNvSpPr/>
          <p:nvPr/>
        </p:nvSpPr>
        <p:spPr>
          <a:xfrm>
            <a:off x="1691000" y="213098"/>
            <a:ext cx="3465200" cy="705355"/>
          </a:xfrm>
          <a:prstGeom prst="rect">
            <a:avLst/>
          </a:prstGeom>
          <a:solidFill>
            <a:srgbClr val="BF0100">
              <a:alpha val="98000"/>
            </a:srgbClr>
          </a:solidFill>
          <a:ln w="317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108000" rIns="0" rtlCol="0" anchor="ctr"/>
          <a:lstStyle/>
          <a:p>
            <a:pPr defTabSz="761970"/>
            <a:r>
              <a:rPr lang="en-GB" sz="3200" b="1" dirty="0">
                <a:solidFill>
                  <a:prstClr val="white"/>
                </a:solidFill>
                <a:latin typeface="Arial" panose="020B0604020202020204" pitchFamily="34" charset="0"/>
                <a:cs typeface="Arial" panose="020B0604020202020204" pitchFamily="34" charset="0"/>
              </a:rPr>
              <a:t>Case for Change</a:t>
            </a:r>
            <a:endParaRPr lang="en-GB" sz="3200" dirty="0">
              <a:solidFill>
                <a:prstClr val="white"/>
              </a:solidFill>
              <a:latin typeface="Arial" panose="020B0604020202020204" pitchFamily="34" charset="0"/>
              <a:cs typeface="Arial" panose="020B0604020202020204" pitchFamily="34" charset="0"/>
            </a:endParaRPr>
          </a:p>
        </p:txBody>
      </p:sp>
      <p:pic>
        <p:nvPicPr>
          <p:cNvPr id="3" name="Graphic 2" descr="Lighthouse scene with solid fill">
            <a:extLst>
              <a:ext uri="{FF2B5EF4-FFF2-40B4-BE49-F238E27FC236}">
                <a16:creationId xmlns:a16="http://schemas.microsoft.com/office/drawing/2014/main" id="{7E2716D0-E1FE-6087-6BF2-78A57DD32794}"/>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74420" y="1798389"/>
            <a:ext cx="914400" cy="914400"/>
          </a:xfrm>
          <a:prstGeom prst="rect">
            <a:avLst/>
          </a:prstGeom>
        </p:spPr>
      </p:pic>
    </p:spTree>
    <p:extLst>
      <p:ext uri="{BB962C8B-B14F-4D97-AF65-F5344CB8AC3E}">
        <p14:creationId xmlns:p14="http://schemas.microsoft.com/office/powerpoint/2010/main" val="7033530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B3249"/>
        </a:solidFill>
        <a:effectLst/>
      </p:bgPr>
    </p:bg>
    <p:spTree>
      <p:nvGrpSpPr>
        <p:cNvPr id="1" name="">
          <a:extLst>
            <a:ext uri="{FF2B5EF4-FFF2-40B4-BE49-F238E27FC236}">
              <a16:creationId xmlns:a16="http://schemas.microsoft.com/office/drawing/2014/main" id="{E1F27B94-163A-6262-496F-4D3445FBEF34}"/>
            </a:ext>
          </a:extLst>
        </p:cNvPr>
        <p:cNvGrpSpPr/>
        <p:nvPr/>
      </p:nvGrpSpPr>
      <p:grpSpPr>
        <a:xfrm>
          <a:off x="0" y="0"/>
          <a:ext cx="0" cy="0"/>
          <a:chOff x="0" y="0"/>
          <a:chExt cx="0" cy="0"/>
        </a:xfrm>
      </p:grpSpPr>
      <p:grpSp>
        <p:nvGrpSpPr>
          <p:cNvPr id="48" name="Group 47">
            <a:extLst>
              <a:ext uri="{FF2B5EF4-FFF2-40B4-BE49-F238E27FC236}">
                <a16:creationId xmlns:a16="http://schemas.microsoft.com/office/drawing/2014/main" id="{7B379F6D-2DCE-74E9-8C98-9AED96B0A0CE}"/>
              </a:ext>
            </a:extLst>
          </p:cNvPr>
          <p:cNvGrpSpPr/>
          <p:nvPr/>
        </p:nvGrpSpPr>
        <p:grpSpPr>
          <a:xfrm>
            <a:off x="917634" y="1168203"/>
            <a:ext cx="1162376" cy="1109659"/>
            <a:chOff x="-1549830" y="2302318"/>
            <a:chExt cx="1162376" cy="1109659"/>
          </a:xfrm>
        </p:grpSpPr>
        <p:sp>
          <p:nvSpPr>
            <p:cNvPr id="49" name="Oval 48">
              <a:extLst>
                <a:ext uri="{FF2B5EF4-FFF2-40B4-BE49-F238E27FC236}">
                  <a16:creationId xmlns:a16="http://schemas.microsoft.com/office/drawing/2014/main" id="{4C7BD855-DDDE-DE2D-AE7E-D1BA098B377F}"/>
                </a:ext>
              </a:extLst>
            </p:cNvPr>
            <p:cNvSpPr/>
            <p:nvPr/>
          </p:nvSpPr>
          <p:spPr>
            <a:xfrm>
              <a:off x="-1549830" y="2302318"/>
              <a:ext cx="1162376" cy="110965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0" name="Graphic 49" descr="Lighthouse scene with solid fill">
              <a:extLst>
                <a:ext uri="{FF2B5EF4-FFF2-40B4-BE49-F238E27FC236}">
                  <a16:creationId xmlns:a16="http://schemas.microsoft.com/office/drawing/2014/main" id="{E8FEA1C3-119D-2230-60BC-DAD1FB6B81C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431839" y="2363277"/>
              <a:ext cx="914400" cy="914400"/>
            </a:xfrm>
            <a:prstGeom prst="rect">
              <a:avLst/>
            </a:prstGeom>
          </p:spPr>
        </p:pic>
      </p:grpSp>
      <p:sp>
        <p:nvSpPr>
          <p:cNvPr id="3" name="Content Placeholder 2">
            <a:extLst>
              <a:ext uri="{FF2B5EF4-FFF2-40B4-BE49-F238E27FC236}">
                <a16:creationId xmlns:a16="http://schemas.microsoft.com/office/drawing/2014/main" id="{781370F0-AF09-3F04-22B0-2275BBB1181A}"/>
              </a:ext>
            </a:extLst>
          </p:cNvPr>
          <p:cNvSpPr>
            <a:spLocks noGrp="1"/>
          </p:cNvSpPr>
          <p:nvPr>
            <p:ph idx="1"/>
          </p:nvPr>
        </p:nvSpPr>
        <p:spPr>
          <a:xfrm>
            <a:off x="2161344" y="2203880"/>
            <a:ext cx="4702318" cy="528560"/>
          </a:xfrm>
          <a:noFill/>
          <a:ln w="28575">
            <a:noFill/>
          </a:ln>
        </p:spPr>
        <p:txBody>
          <a:bodyPr anchor="ctr" anchorCtr="0">
            <a:noAutofit/>
          </a:bodyPr>
          <a:lstStyle/>
          <a:p>
            <a:pPr marL="0" indent="0">
              <a:buNone/>
            </a:pPr>
            <a:r>
              <a:rPr lang="en-GB" sz="1600" b="1">
                <a:solidFill>
                  <a:schemeClr val="bg1"/>
                </a:solidFill>
                <a:latin typeface="Arial" panose="020B0604020202020204" pitchFamily="34" charset="0"/>
                <a:cs typeface="Arial" panose="020B0604020202020204" pitchFamily="34" charset="0"/>
              </a:rPr>
              <a:t>Prioritisation</a:t>
            </a:r>
          </a:p>
        </p:txBody>
      </p:sp>
      <p:sp>
        <p:nvSpPr>
          <p:cNvPr id="26" name="Text 5">
            <a:extLst>
              <a:ext uri="{FF2B5EF4-FFF2-40B4-BE49-F238E27FC236}">
                <a16:creationId xmlns:a16="http://schemas.microsoft.com/office/drawing/2014/main" id="{9626C436-2EEE-A961-3779-459C4AE41253}"/>
              </a:ext>
            </a:extLst>
          </p:cNvPr>
          <p:cNvSpPr/>
          <p:nvPr/>
        </p:nvSpPr>
        <p:spPr>
          <a:xfrm>
            <a:off x="2237325" y="1280379"/>
            <a:ext cx="2549327" cy="237629"/>
          </a:xfrm>
          <a:prstGeom prst="rect">
            <a:avLst/>
          </a:prstGeom>
          <a:noFill/>
          <a:ln/>
        </p:spPr>
        <p:txBody>
          <a:bodyPr wrap="none" lIns="0" tIns="0" rIns="0" bIns="0" rtlCol="0" anchor="t"/>
          <a:lstStyle/>
          <a:p>
            <a:pPr marL="0" marR="0" lvl="0" indent="0" algn="l" defTabSz="761970" rtl="0" eaLnBrk="1" fontAlgn="auto" latinLnBrk="0" hangingPunct="1">
              <a:lnSpc>
                <a:spcPts val="1833"/>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Arial" panose="020B0604020202020204" pitchFamily="34" charset="0"/>
                <a:ea typeface="Alexandria Semi Bold" pitchFamily="34" charset="-122"/>
                <a:cs typeface="Arial" panose="020B0604020202020204" pitchFamily="34" charset="0"/>
              </a:rPr>
              <a:t>Problem Definition / Coastal-Specific</a:t>
            </a:r>
            <a:endParaRPr kumimoji="0" lang="en-US" sz="2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7" name="Text 6">
            <a:extLst>
              <a:ext uri="{FF2B5EF4-FFF2-40B4-BE49-F238E27FC236}">
                <a16:creationId xmlns:a16="http://schemas.microsoft.com/office/drawing/2014/main" id="{7F19CA83-62C2-FA72-739F-3F93C2A89CB6}"/>
              </a:ext>
            </a:extLst>
          </p:cNvPr>
          <p:cNvSpPr/>
          <p:nvPr/>
        </p:nvSpPr>
        <p:spPr>
          <a:xfrm>
            <a:off x="2237326" y="1604626"/>
            <a:ext cx="7089554" cy="823118"/>
          </a:xfrm>
          <a:prstGeom prst="rect">
            <a:avLst/>
          </a:prstGeom>
          <a:noFill/>
          <a:ln/>
        </p:spPr>
        <p:txBody>
          <a:bodyPr wrap="square" lIns="0" tIns="0" rIns="0" bIns="0" rtlCol="0" anchor="t"/>
          <a:lstStyle/>
          <a:p>
            <a:pPr defTabSz="761970">
              <a:lnSpc>
                <a:spcPts val="1792"/>
              </a:lnSpc>
            </a:pPr>
            <a:r>
              <a:rPr lang="en-US" sz="1600">
                <a:solidFill>
                  <a:prstClr val="white"/>
                </a:solidFill>
                <a:latin typeface="Arial" panose="020B0604020202020204" pitchFamily="34" charset="0"/>
                <a:ea typeface="Sora Light" pitchFamily="34" charset="-122"/>
                <a:cs typeface="Arial" panose="020B0604020202020204" pitchFamily="34" charset="0"/>
              </a:rPr>
              <a:t>Generic urban/rural solutions fail in coastal contexts.</a:t>
            </a:r>
          </a:p>
          <a:p>
            <a:pPr defTabSz="761970">
              <a:lnSpc>
                <a:spcPts val="1792"/>
              </a:lnSpc>
            </a:pPr>
            <a:r>
              <a:rPr lang="en-US" sz="1600">
                <a:solidFill>
                  <a:prstClr val="white"/>
                </a:solidFill>
                <a:latin typeface="Arial" panose="020B0604020202020204" pitchFamily="34" charset="0"/>
                <a:ea typeface="Sora Light" pitchFamily="34" charset="-122"/>
                <a:cs typeface="Arial" panose="020B0604020202020204" pitchFamily="34" charset="0"/>
              </a:rPr>
              <a:t>Targeted strategies address unique geographical and demographic factors.</a:t>
            </a:r>
            <a:endParaRPr lang="en-US" sz="1600">
              <a:solidFill>
                <a:prstClr val="white"/>
              </a:solidFill>
              <a:latin typeface="Arial" panose="020B0604020202020204" pitchFamily="34" charset="0"/>
              <a:cs typeface="Arial" panose="020B0604020202020204" pitchFamily="34" charset="0"/>
            </a:endParaRPr>
          </a:p>
        </p:txBody>
      </p:sp>
      <p:grpSp>
        <p:nvGrpSpPr>
          <p:cNvPr id="13" name="Group 12">
            <a:extLst>
              <a:ext uri="{FF2B5EF4-FFF2-40B4-BE49-F238E27FC236}">
                <a16:creationId xmlns:a16="http://schemas.microsoft.com/office/drawing/2014/main" id="{9F3A4919-7272-3EDC-6E67-592D1315CE0D}"/>
              </a:ext>
            </a:extLst>
          </p:cNvPr>
          <p:cNvGrpSpPr/>
          <p:nvPr/>
        </p:nvGrpSpPr>
        <p:grpSpPr>
          <a:xfrm>
            <a:off x="-1397430" y="3040470"/>
            <a:ext cx="1162376" cy="1109659"/>
            <a:chOff x="-1549830" y="2549406"/>
            <a:chExt cx="1162376" cy="1109659"/>
          </a:xfrm>
        </p:grpSpPr>
        <p:sp>
          <p:nvSpPr>
            <p:cNvPr id="14" name="Oval 13">
              <a:extLst>
                <a:ext uri="{FF2B5EF4-FFF2-40B4-BE49-F238E27FC236}">
                  <a16:creationId xmlns:a16="http://schemas.microsoft.com/office/drawing/2014/main" id="{9A514DBA-BD40-4C44-9E28-67287C01BFBE}"/>
                </a:ext>
              </a:extLst>
            </p:cNvPr>
            <p:cNvSpPr/>
            <p:nvPr/>
          </p:nvSpPr>
          <p:spPr>
            <a:xfrm>
              <a:off x="-1549830" y="2549406"/>
              <a:ext cx="1162376" cy="110965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Graphic 14" descr="Link with solid fill">
              <a:extLst>
                <a:ext uri="{FF2B5EF4-FFF2-40B4-BE49-F238E27FC236}">
                  <a16:creationId xmlns:a16="http://schemas.microsoft.com/office/drawing/2014/main" id="{46C6EF04-2A93-6AC3-31C9-9C5222ADA23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81569" y="2627613"/>
              <a:ext cx="1007068" cy="1007068"/>
            </a:xfrm>
            <a:prstGeom prst="rect">
              <a:avLst/>
            </a:prstGeom>
          </p:spPr>
        </p:pic>
      </p:grpSp>
      <p:sp>
        <p:nvSpPr>
          <p:cNvPr id="16" name="Oval 15">
            <a:extLst>
              <a:ext uri="{FF2B5EF4-FFF2-40B4-BE49-F238E27FC236}">
                <a16:creationId xmlns:a16="http://schemas.microsoft.com/office/drawing/2014/main" id="{1E6D5756-300D-BA04-B77D-E1A9220CE4A6}"/>
              </a:ext>
            </a:extLst>
          </p:cNvPr>
          <p:cNvSpPr/>
          <p:nvPr/>
        </p:nvSpPr>
        <p:spPr>
          <a:xfrm>
            <a:off x="-1397430" y="4724842"/>
            <a:ext cx="1162376" cy="110965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Graphic 16" descr="Money with solid fill">
            <a:extLst>
              <a:ext uri="{FF2B5EF4-FFF2-40B4-BE49-F238E27FC236}">
                <a16:creationId xmlns:a16="http://schemas.microsoft.com/office/drawing/2014/main" id="{DC3B3CFE-6433-0F4C-B94E-82FD644B6C2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283009" y="4752927"/>
            <a:ext cx="914400" cy="914400"/>
          </a:xfrm>
          <a:prstGeom prst="rect">
            <a:avLst/>
          </a:prstGeom>
        </p:spPr>
      </p:pic>
      <p:sp>
        <p:nvSpPr>
          <p:cNvPr id="5" name="TextBox 4">
            <a:extLst>
              <a:ext uri="{FF2B5EF4-FFF2-40B4-BE49-F238E27FC236}">
                <a16:creationId xmlns:a16="http://schemas.microsoft.com/office/drawing/2014/main" id="{678FC379-B403-6707-FCE0-D53D6495CE90}"/>
              </a:ext>
            </a:extLst>
          </p:cNvPr>
          <p:cNvSpPr txBox="1"/>
          <p:nvPr/>
        </p:nvSpPr>
        <p:spPr>
          <a:xfrm>
            <a:off x="5633256" y="4426855"/>
            <a:ext cx="2590334" cy="458079"/>
          </a:xfrm>
          <a:prstGeom prst="rect">
            <a:avLst/>
          </a:prstGeom>
          <a:noFill/>
          <a:ln w="28575">
            <a:noFill/>
          </a:ln>
        </p:spPr>
        <p:txBody>
          <a:bodyPr wrap="square" anchor="ctr" anchorCtr="0">
            <a:noAutofit/>
          </a:bodyPr>
          <a:lstStyle/>
          <a:p>
            <a:pPr marL="0" indent="0">
              <a:buNone/>
            </a:pPr>
            <a:r>
              <a:rPr lang="en-GB" sz="1600" b="1">
                <a:solidFill>
                  <a:schemeClr val="bg1"/>
                </a:solidFill>
                <a:latin typeface="Arial" panose="020B0604020202020204" pitchFamily="34" charset="0"/>
                <a:cs typeface="Arial" panose="020B0604020202020204" pitchFamily="34" charset="0"/>
              </a:rPr>
              <a:t>Economic Inactivity</a:t>
            </a:r>
            <a:endParaRPr lang="en-GB" sz="1600">
              <a:solidFill>
                <a:schemeClr val="bg1"/>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07142C21-8708-C837-92CF-E75DB171B325}"/>
              </a:ext>
            </a:extLst>
          </p:cNvPr>
          <p:cNvSpPr txBox="1"/>
          <p:nvPr/>
        </p:nvSpPr>
        <p:spPr>
          <a:xfrm>
            <a:off x="2207829" y="4432619"/>
            <a:ext cx="3209745" cy="458079"/>
          </a:xfrm>
          <a:prstGeom prst="rect">
            <a:avLst/>
          </a:prstGeom>
          <a:noFill/>
          <a:ln w="28575">
            <a:noFill/>
          </a:ln>
        </p:spPr>
        <p:txBody>
          <a:bodyPr wrap="square" anchor="ctr" anchorCtr="0">
            <a:noAutofit/>
          </a:bodyPr>
          <a:lstStyle/>
          <a:p>
            <a:pPr marL="0" indent="0">
              <a:buNone/>
            </a:pPr>
            <a:r>
              <a:rPr lang="en-GB" sz="1600" b="1">
                <a:solidFill>
                  <a:schemeClr val="bg1"/>
                </a:solidFill>
                <a:latin typeface="Arial" panose="020B0604020202020204" pitchFamily="34" charset="0"/>
                <a:cs typeface="Arial" panose="020B0604020202020204" pitchFamily="34" charset="0"/>
              </a:rPr>
              <a:t>Hamster Wheel of Recruitment</a:t>
            </a:r>
            <a:endParaRPr lang="en-GB" sz="1600" b="1">
              <a:solidFill>
                <a:schemeClr val="bg1"/>
              </a:solidFill>
              <a:highlight>
                <a:srgbClr val="C00000"/>
              </a:highlight>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52D5A194-E9F0-928C-DE08-A0E5C19AB7A2}"/>
              </a:ext>
            </a:extLst>
          </p:cNvPr>
          <p:cNvSpPr txBox="1"/>
          <p:nvPr/>
        </p:nvSpPr>
        <p:spPr>
          <a:xfrm>
            <a:off x="9109945" y="2195534"/>
            <a:ext cx="3858675" cy="458079"/>
          </a:xfrm>
          <a:prstGeom prst="rect">
            <a:avLst/>
          </a:prstGeom>
          <a:noFill/>
          <a:ln w="28575">
            <a:noFill/>
          </a:ln>
        </p:spPr>
        <p:txBody>
          <a:bodyPr wrap="square" anchor="ctr" anchorCtr="0">
            <a:noAutofit/>
          </a:bodyPr>
          <a:lstStyle/>
          <a:p>
            <a:pPr marL="0" indent="0">
              <a:buNone/>
            </a:pPr>
            <a:r>
              <a:rPr lang="en-GB" sz="1600" b="1">
                <a:solidFill>
                  <a:schemeClr val="bg1"/>
                </a:solidFill>
                <a:latin typeface="Arial" panose="020B0604020202020204" pitchFamily="34" charset="0"/>
                <a:cs typeface="Arial" panose="020B0604020202020204" pitchFamily="34" charset="0"/>
              </a:rPr>
              <a:t>Half-Compass Effect</a:t>
            </a:r>
          </a:p>
        </p:txBody>
      </p:sp>
      <p:sp>
        <p:nvSpPr>
          <p:cNvPr id="22" name="TextBox 21">
            <a:extLst>
              <a:ext uri="{FF2B5EF4-FFF2-40B4-BE49-F238E27FC236}">
                <a16:creationId xmlns:a16="http://schemas.microsoft.com/office/drawing/2014/main" id="{B819A688-9CEE-06AB-2F22-43EA6AC47C6F}"/>
              </a:ext>
            </a:extLst>
          </p:cNvPr>
          <p:cNvSpPr txBox="1"/>
          <p:nvPr/>
        </p:nvSpPr>
        <p:spPr>
          <a:xfrm>
            <a:off x="5663676" y="2222107"/>
            <a:ext cx="2614072" cy="458079"/>
          </a:xfrm>
          <a:prstGeom prst="rect">
            <a:avLst/>
          </a:prstGeom>
          <a:noFill/>
          <a:ln w="28575">
            <a:noFill/>
          </a:ln>
        </p:spPr>
        <p:txBody>
          <a:bodyPr wrap="square" anchor="ctr" anchorCtr="0">
            <a:noAutofit/>
          </a:bodyPr>
          <a:lstStyle/>
          <a:p>
            <a:pPr marL="0" indent="0">
              <a:buNone/>
            </a:pPr>
            <a:r>
              <a:rPr lang="en-GB" sz="1600" b="1">
                <a:solidFill>
                  <a:schemeClr val="bg1"/>
                </a:solidFill>
                <a:latin typeface="Arial" panose="020B0604020202020204" pitchFamily="34" charset="0"/>
                <a:cs typeface="Arial" panose="020B0604020202020204" pitchFamily="34" charset="0"/>
              </a:rPr>
              <a:t>Rural v Coastal</a:t>
            </a:r>
          </a:p>
        </p:txBody>
      </p:sp>
      <p:cxnSp>
        <p:nvCxnSpPr>
          <p:cNvPr id="30" name="Straight Connector 29">
            <a:extLst>
              <a:ext uri="{FF2B5EF4-FFF2-40B4-BE49-F238E27FC236}">
                <a16:creationId xmlns:a16="http://schemas.microsoft.com/office/drawing/2014/main" id="{28CBF9E8-CBF6-A709-53BA-ED0E3FF70B22}"/>
              </a:ext>
            </a:extLst>
          </p:cNvPr>
          <p:cNvCxnSpPr>
            <a:cxnSpLocks/>
          </p:cNvCxnSpPr>
          <p:nvPr/>
        </p:nvCxnSpPr>
        <p:spPr>
          <a:xfrm>
            <a:off x="2237325" y="2675114"/>
            <a:ext cx="2523545" cy="0"/>
          </a:xfrm>
          <a:prstGeom prst="line">
            <a:avLst/>
          </a:prstGeom>
          <a:ln w="349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41D80072-6269-AFEB-E2FF-9012738CC3F3}"/>
              </a:ext>
            </a:extLst>
          </p:cNvPr>
          <p:cNvCxnSpPr>
            <a:cxnSpLocks/>
          </p:cNvCxnSpPr>
          <p:nvPr/>
        </p:nvCxnSpPr>
        <p:spPr>
          <a:xfrm>
            <a:off x="5734535" y="2668224"/>
            <a:ext cx="2523545" cy="0"/>
          </a:xfrm>
          <a:prstGeom prst="line">
            <a:avLst/>
          </a:prstGeom>
          <a:ln w="349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31E126D8-1E0D-60C5-9030-F5DC725405CD}"/>
              </a:ext>
            </a:extLst>
          </p:cNvPr>
          <p:cNvCxnSpPr>
            <a:cxnSpLocks/>
          </p:cNvCxnSpPr>
          <p:nvPr/>
        </p:nvCxnSpPr>
        <p:spPr>
          <a:xfrm>
            <a:off x="9178769" y="2675114"/>
            <a:ext cx="2523545" cy="0"/>
          </a:xfrm>
          <a:prstGeom prst="line">
            <a:avLst/>
          </a:prstGeom>
          <a:ln w="349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9FC5EAD4-7F4D-9DB5-118F-3D3D790F5FFC}"/>
              </a:ext>
            </a:extLst>
          </p:cNvPr>
          <p:cNvCxnSpPr>
            <a:cxnSpLocks/>
          </p:cNvCxnSpPr>
          <p:nvPr/>
        </p:nvCxnSpPr>
        <p:spPr>
          <a:xfrm>
            <a:off x="2304114" y="4890698"/>
            <a:ext cx="2523545" cy="0"/>
          </a:xfrm>
          <a:prstGeom prst="line">
            <a:avLst/>
          </a:prstGeom>
          <a:ln w="349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F172D199-6362-BB99-AEDB-A8A5F73C4EA1}"/>
              </a:ext>
            </a:extLst>
          </p:cNvPr>
          <p:cNvCxnSpPr>
            <a:cxnSpLocks/>
          </p:cNvCxnSpPr>
          <p:nvPr/>
        </p:nvCxnSpPr>
        <p:spPr>
          <a:xfrm>
            <a:off x="5729541" y="4884934"/>
            <a:ext cx="2523545" cy="0"/>
          </a:xfrm>
          <a:prstGeom prst="line">
            <a:avLst/>
          </a:prstGeom>
          <a:ln w="34925">
            <a:solidFill>
              <a:schemeClr val="bg1"/>
            </a:solidFill>
          </a:ln>
        </p:spPr>
        <p:style>
          <a:lnRef idx="1">
            <a:schemeClr val="accent1"/>
          </a:lnRef>
          <a:fillRef idx="0">
            <a:schemeClr val="accent1"/>
          </a:fillRef>
          <a:effectRef idx="0">
            <a:schemeClr val="accent1"/>
          </a:effectRef>
          <a:fontRef idx="minor">
            <a:schemeClr val="tx1"/>
          </a:fontRef>
        </p:style>
      </p:cxnSp>
      <p:sp>
        <p:nvSpPr>
          <p:cNvPr id="47" name="Freeform 46">
            <a:extLst>
              <a:ext uri="{FF2B5EF4-FFF2-40B4-BE49-F238E27FC236}">
                <a16:creationId xmlns:a16="http://schemas.microsoft.com/office/drawing/2014/main" id="{23A4D9D8-4F96-C0D0-561F-7E27DCC85911}"/>
              </a:ext>
            </a:extLst>
          </p:cNvPr>
          <p:cNvSpPr/>
          <p:nvPr/>
        </p:nvSpPr>
        <p:spPr>
          <a:xfrm>
            <a:off x="16042" y="-6508629"/>
            <a:ext cx="1481428" cy="18127083"/>
          </a:xfrm>
          <a:custGeom>
            <a:avLst/>
            <a:gdLst>
              <a:gd name="connsiteX0" fmla="*/ 1773841 w 1773841"/>
              <a:gd name="connsiteY0" fmla="*/ 0 h 15819120"/>
              <a:gd name="connsiteX1" fmla="*/ 1773841 w 1773841"/>
              <a:gd name="connsiteY1" fmla="*/ 6233093 h 15819120"/>
              <a:gd name="connsiteX2" fmla="*/ 909496 w 1773841"/>
              <a:gd name="connsiteY2" fmla="*/ 7129609 h 15819120"/>
              <a:gd name="connsiteX3" fmla="*/ 909496 w 1773841"/>
              <a:gd name="connsiteY3" fmla="*/ 7272960 h 15819120"/>
              <a:gd name="connsiteX4" fmla="*/ 1773841 w 1773841"/>
              <a:gd name="connsiteY4" fmla="*/ 8169476 h 15819120"/>
              <a:gd name="connsiteX5" fmla="*/ 1773841 w 1773841"/>
              <a:gd name="connsiteY5" fmla="*/ 15819120 h 15819120"/>
              <a:gd name="connsiteX6" fmla="*/ 0 w 1773841"/>
              <a:gd name="connsiteY6" fmla="*/ 15819120 h 15819120"/>
              <a:gd name="connsiteX7" fmla="*/ 0 w 1773841"/>
              <a:gd name="connsiteY7" fmla="*/ 0 h 15819120"/>
              <a:gd name="connsiteX0" fmla="*/ 1773841 w 1773841"/>
              <a:gd name="connsiteY0" fmla="*/ 0 h 15819120"/>
              <a:gd name="connsiteX1" fmla="*/ 1773841 w 1773841"/>
              <a:gd name="connsiteY1" fmla="*/ 6233093 h 15819120"/>
              <a:gd name="connsiteX2" fmla="*/ 909496 w 1773841"/>
              <a:gd name="connsiteY2" fmla="*/ 7129609 h 15819120"/>
              <a:gd name="connsiteX3" fmla="*/ 909496 w 1773841"/>
              <a:gd name="connsiteY3" fmla="*/ 7272960 h 15819120"/>
              <a:gd name="connsiteX4" fmla="*/ 1773841 w 1773841"/>
              <a:gd name="connsiteY4" fmla="*/ 8169476 h 15819120"/>
              <a:gd name="connsiteX5" fmla="*/ 1773841 w 1773841"/>
              <a:gd name="connsiteY5" fmla="*/ 15819120 h 15819120"/>
              <a:gd name="connsiteX6" fmla="*/ 0 w 1773841"/>
              <a:gd name="connsiteY6" fmla="*/ 15819120 h 15819120"/>
              <a:gd name="connsiteX7" fmla="*/ 0 w 1773841"/>
              <a:gd name="connsiteY7" fmla="*/ 0 h 15819120"/>
              <a:gd name="connsiteX8" fmla="*/ 1773841 w 1773841"/>
              <a:gd name="connsiteY8" fmla="*/ 0 h 15819120"/>
              <a:gd name="connsiteX0" fmla="*/ 1773841 w 1773841"/>
              <a:gd name="connsiteY0" fmla="*/ 0 h 15819120"/>
              <a:gd name="connsiteX1" fmla="*/ 1773841 w 1773841"/>
              <a:gd name="connsiteY1" fmla="*/ 6233093 h 15819120"/>
              <a:gd name="connsiteX2" fmla="*/ 909496 w 1773841"/>
              <a:gd name="connsiteY2" fmla="*/ 7129609 h 15819120"/>
              <a:gd name="connsiteX3" fmla="*/ 909496 w 1773841"/>
              <a:gd name="connsiteY3" fmla="*/ 7272960 h 15819120"/>
              <a:gd name="connsiteX4" fmla="*/ 1773841 w 1773841"/>
              <a:gd name="connsiteY4" fmla="*/ 8169476 h 15819120"/>
              <a:gd name="connsiteX5" fmla="*/ 1773841 w 1773841"/>
              <a:gd name="connsiteY5" fmla="*/ 15819120 h 15819120"/>
              <a:gd name="connsiteX6" fmla="*/ 0 w 1773841"/>
              <a:gd name="connsiteY6" fmla="*/ 15819120 h 15819120"/>
              <a:gd name="connsiteX7" fmla="*/ 0 w 1773841"/>
              <a:gd name="connsiteY7" fmla="*/ 0 h 15819120"/>
              <a:gd name="connsiteX8" fmla="*/ 1773841 w 1773841"/>
              <a:gd name="connsiteY8" fmla="*/ 0 h 15819120"/>
              <a:gd name="connsiteX0" fmla="*/ 1773841 w 1777714"/>
              <a:gd name="connsiteY0" fmla="*/ 0 h 15819120"/>
              <a:gd name="connsiteX1" fmla="*/ 1773841 w 1777714"/>
              <a:gd name="connsiteY1" fmla="*/ 6233093 h 15819120"/>
              <a:gd name="connsiteX2" fmla="*/ 909496 w 1777714"/>
              <a:gd name="connsiteY2" fmla="*/ 7129609 h 15819120"/>
              <a:gd name="connsiteX3" fmla="*/ 909496 w 1777714"/>
              <a:gd name="connsiteY3" fmla="*/ 7272960 h 15819120"/>
              <a:gd name="connsiteX4" fmla="*/ 1773841 w 1777714"/>
              <a:gd name="connsiteY4" fmla="*/ 8169476 h 15819120"/>
              <a:gd name="connsiteX5" fmla="*/ 1773841 w 1777714"/>
              <a:gd name="connsiteY5" fmla="*/ 15819120 h 15819120"/>
              <a:gd name="connsiteX6" fmla="*/ 0 w 1777714"/>
              <a:gd name="connsiteY6" fmla="*/ 15819120 h 15819120"/>
              <a:gd name="connsiteX7" fmla="*/ 0 w 1777714"/>
              <a:gd name="connsiteY7" fmla="*/ 0 h 15819120"/>
              <a:gd name="connsiteX8" fmla="*/ 1773841 w 1777714"/>
              <a:gd name="connsiteY8" fmla="*/ 0 h 15819120"/>
              <a:gd name="connsiteX0" fmla="*/ 1773841 w 1777714"/>
              <a:gd name="connsiteY0" fmla="*/ 0 h 15819120"/>
              <a:gd name="connsiteX1" fmla="*/ 1773841 w 1777714"/>
              <a:gd name="connsiteY1" fmla="*/ 6233093 h 15819120"/>
              <a:gd name="connsiteX2" fmla="*/ 909496 w 1777714"/>
              <a:gd name="connsiteY2" fmla="*/ 7129609 h 15819120"/>
              <a:gd name="connsiteX3" fmla="*/ 909496 w 1777714"/>
              <a:gd name="connsiteY3" fmla="*/ 7272960 h 15819120"/>
              <a:gd name="connsiteX4" fmla="*/ 1773841 w 1777714"/>
              <a:gd name="connsiteY4" fmla="*/ 8169476 h 15819120"/>
              <a:gd name="connsiteX5" fmla="*/ 1773841 w 1777714"/>
              <a:gd name="connsiteY5" fmla="*/ 15819120 h 15819120"/>
              <a:gd name="connsiteX6" fmla="*/ 0 w 1777714"/>
              <a:gd name="connsiteY6" fmla="*/ 15819120 h 15819120"/>
              <a:gd name="connsiteX7" fmla="*/ 0 w 1777714"/>
              <a:gd name="connsiteY7" fmla="*/ 0 h 15819120"/>
              <a:gd name="connsiteX8" fmla="*/ 1773841 w 1777714"/>
              <a:gd name="connsiteY8" fmla="*/ 0 h 15819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7714" h="15819120">
                <a:moveTo>
                  <a:pt x="1773841" y="0"/>
                </a:moveTo>
                <a:cubicBezTo>
                  <a:pt x="1773841" y="2077698"/>
                  <a:pt x="1782556" y="5985053"/>
                  <a:pt x="1773841" y="6233093"/>
                </a:cubicBezTo>
                <a:cubicBezTo>
                  <a:pt x="1765126" y="6481133"/>
                  <a:pt x="909747" y="6822304"/>
                  <a:pt x="909496" y="7129609"/>
                </a:cubicBezTo>
                <a:cubicBezTo>
                  <a:pt x="909245" y="7436914"/>
                  <a:pt x="909245" y="6880986"/>
                  <a:pt x="909496" y="7272960"/>
                </a:cubicBezTo>
                <a:cubicBezTo>
                  <a:pt x="909747" y="7664934"/>
                  <a:pt x="1773593" y="7819837"/>
                  <a:pt x="1773841" y="8169476"/>
                </a:cubicBezTo>
                <a:cubicBezTo>
                  <a:pt x="1774089" y="8519115"/>
                  <a:pt x="1773841" y="13269239"/>
                  <a:pt x="1773841" y="15819120"/>
                </a:cubicBezTo>
                <a:lnTo>
                  <a:pt x="0" y="15819120"/>
                </a:lnTo>
                <a:lnTo>
                  <a:pt x="0" y="0"/>
                </a:lnTo>
                <a:lnTo>
                  <a:pt x="1773841" y="0"/>
                </a:lnTo>
                <a:close/>
              </a:path>
            </a:pathLst>
          </a:custGeom>
          <a:solidFill>
            <a:srgbClr val="0B3249"/>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defTabSz="761970"/>
            <a:endParaRPr lang="en-GB" sz="1500">
              <a:solidFill>
                <a:prstClr val="white"/>
              </a:solidFill>
              <a:latin typeface="Calibri" panose="020F0502020204030204"/>
            </a:endParaRPr>
          </a:p>
        </p:txBody>
      </p:sp>
      <mc:AlternateContent xmlns:mc="http://schemas.openxmlformats.org/markup-compatibility/2006" xmlns:pslz="http://schemas.microsoft.com/office/powerpoint/2016/slidezoom">
        <mc:Choice Requires="pslz">
          <p:graphicFrame>
            <p:nvGraphicFramePr>
              <p:cNvPr id="6" name="Slide Zoom 5">
                <a:extLst>
                  <a:ext uri="{FF2B5EF4-FFF2-40B4-BE49-F238E27FC236}">
                    <a16:creationId xmlns:a16="http://schemas.microsoft.com/office/drawing/2014/main" id="{2CBBF199-6152-AEA1-1246-90930942F5C6}"/>
                  </a:ext>
                </a:extLst>
              </p:cNvPr>
              <p:cNvGraphicFramePr>
                <a:graphicFrameLocks noChangeAspect="1"/>
              </p:cNvGraphicFramePr>
              <p:nvPr>
                <p:extLst>
                  <p:ext uri="{D42A27DB-BD31-4B8C-83A1-F6EECF244321}">
                    <p14:modId xmlns:p14="http://schemas.microsoft.com/office/powerpoint/2010/main" val="422223860"/>
                  </p:ext>
                </p:extLst>
              </p:nvPr>
            </p:nvGraphicFramePr>
            <p:xfrm>
              <a:off x="2259069" y="2770082"/>
              <a:ext cx="2501801" cy="1407263"/>
            </p:xfrm>
            <a:graphic>
              <a:graphicData uri="http://schemas.microsoft.com/office/powerpoint/2016/slidezoom">
                <pslz:sldZm>
                  <pslz:sldZmObj sldId="2147377350" cId="0">
                    <pslz:zmPr id="{901A8AAA-00E6-844B-96A4-E606A7D7729A}" returnToParent="0">
                      <p166:blipFill xmlns:p166="http://schemas.microsoft.com/office/powerpoint/2016/6/main">
                        <a:blip r:embed="rId8"/>
                        <a:stretch>
                          <a:fillRect/>
                        </a:stretch>
                      </p166:blipFill>
                      <p166:spPr xmlns:p166="http://schemas.microsoft.com/office/powerpoint/2016/6/main">
                        <a:xfrm>
                          <a:off x="0" y="0"/>
                          <a:ext cx="2501801" cy="1407263"/>
                        </a:xfrm>
                        <a:prstGeom prst="rect">
                          <a:avLst/>
                        </a:prstGeom>
                        <a:ln w="3175">
                          <a:solidFill>
                            <a:prstClr val="ltGray"/>
                          </a:solidFill>
                        </a:ln>
                      </p166:spPr>
                    </pslz:zmPr>
                  </pslz:sldZmObj>
                </pslz:sldZm>
              </a:graphicData>
            </a:graphic>
          </p:graphicFrame>
        </mc:Choice>
        <mc:Fallback xmlns="">
          <p:pic>
            <p:nvPicPr>
              <p:cNvPr id="6" name="Slide Zoom 5">
                <a:hlinkClick r:id="rId15" action="ppaction://hlinksldjump"/>
                <a:extLst>
                  <a:ext uri="{FF2B5EF4-FFF2-40B4-BE49-F238E27FC236}">
                    <a16:creationId xmlns:a16="http://schemas.microsoft.com/office/drawing/2014/main" id="{2CBBF199-6152-AEA1-1246-90930942F5C6}"/>
                  </a:ext>
                </a:extLst>
              </p:cNvPr>
              <p:cNvPicPr>
                <a:picLocks noGrp="1" noRot="1" noChangeAspect="1" noMove="1" noResize="1" noEditPoints="1" noAdjustHandles="1" noChangeArrowheads="1" noChangeShapeType="1"/>
              </p:cNvPicPr>
              <p:nvPr/>
            </p:nvPicPr>
            <p:blipFill>
              <a:blip r:embed="rId16"/>
              <a:stretch>
                <a:fillRect/>
              </a:stretch>
            </p:blipFill>
            <p:spPr>
              <a:xfrm>
                <a:off x="2259069" y="2770082"/>
                <a:ext cx="2501801" cy="1407263"/>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24" name="Slide Zoom 23">
                <a:extLst>
                  <a:ext uri="{FF2B5EF4-FFF2-40B4-BE49-F238E27FC236}">
                    <a16:creationId xmlns:a16="http://schemas.microsoft.com/office/drawing/2014/main" id="{2D38E7BE-DB9F-27AD-FE47-C29A3073BE91}"/>
                  </a:ext>
                </a:extLst>
              </p:cNvPr>
              <p:cNvGraphicFramePr>
                <a:graphicFrameLocks noChangeAspect="1"/>
              </p:cNvGraphicFramePr>
              <p:nvPr>
                <p:extLst>
                  <p:ext uri="{D42A27DB-BD31-4B8C-83A1-F6EECF244321}">
                    <p14:modId xmlns:p14="http://schemas.microsoft.com/office/powerpoint/2010/main" val="302165038"/>
                  </p:ext>
                </p:extLst>
              </p:nvPr>
            </p:nvGraphicFramePr>
            <p:xfrm>
              <a:off x="5734535" y="2770033"/>
              <a:ext cx="2523545" cy="1419494"/>
            </p:xfrm>
            <a:graphic>
              <a:graphicData uri="http://schemas.microsoft.com/office/powerpoint/2016/slidezoom">
                <pslz:sldZm>
                  <pslz:sldZmObj sldId="2147377296" cId="2802107190">
                    <pslz:zmPr id="{16E7DBB4-5B53-3645-9717-405E6AB79C28}" returnToParent="0" transitionDur="1000">
                      <p166:blipFill xmlns:p166="http://schemas.microsoft.com/office/powerpoint/2016/6/main">
                        <a:blip r:embed="rId17"/>
                        <a:stretch>
                          <a:fillRect/>
                        </a:stretch>
                      </p166:blipFill>
                      <p166:spPr xmlns:p166="http://schemas.microsoft.com/office/powerpoint/2016/6/main">
                        <a:xfrm>
                          <a:off x="0" y="0"/>
                          <a:ext cx="2523545" cy="1419494"/>
                        </a:xfrm>
                        <a:prstGeom prst="rect">
                          <a:avLst/>
                        </a:prstGeom>
                        <a:ln w="3175">
                          <a:solidFill>
                            <a:prstClr val="ltGray"/>
                          </a:solidFill>
                        </a:ln>
                      </p166:spPr>
                    </pslz:zmPr>
                  </pslz:sldZmObj>
                </pslz:sldZm>
              </a:graphicData>
            </a:graphic>
          </p:graphicFrame>
        </mc:Choice>
        <mc:Fallback xmlns="">
          <p:pic>
            <p:nvPicPr>
              <p:cNvPr id="24" name="Slide Zoom 23">
                <a:hlinkClick r:id="rId18" action="ppaction://hlinksldjump"/>
                <a:extLst>
                  <a:ext uri="{FF2B5EF4-FFF2-40B4-BE49-F238E27FC236}">
                    <a16:creationId xmlns:a16="http://schemas.microsoft.com/office/drawing/2014/main" id="{2D38E7BE-DB9F-27AD-FE47-C29A3073BE91}"/>
                  </a:ext>
                </a:extLst>
              </p:cNvPr>
              <p:cNvPicPr>
                <a:picLocks noGrp="1" noRot="1" noChangeAspect="1" noMove="1" noResize="1" noEditPoints="1" noAdjustHandles="1" noChangeArrowheads="1" noChangeShapeType="1"/>
              </p:cNvPicPr>
              <p:nvPr/>
            </p:nvPicPr>
            <p:blipFill>
              <a:blip r:embed="rId19"/>
              <a:stretch>
                <a:fillRect/>
              </a:stretch>
            </p:blipFill>
            <p:spPr>
              <a:xfrm>
                <a:off x="5734535" y="2770033"/>
                <a:ext cx="2523545" cy="1419494"/>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28" name="Slide Zoom 27">
                <a:extLst>
                  <a:ext uri="{FF2B5EF4-FFF2-40B4-BE49-F238E27FC236}">
                    <a16:creationId xmlns:a16="http://schemas.microsoft.com/office/drawing/2014/main" id="{748BE601-A8F8-8D05-E6B3-F551A67229E2}"/>
                  </a:ext>
                </a:extLst>
              </p:cNvPr>
              <p:cNvGraphicFramePr>
                <a:graphicFrameLocks noChangeAspect="1"/>
              </p:cNvGraphicFramePr>
              <p:nvPr>
                <p:extLst>
                  <p:ext uri="{D42A27DB-BD31-4B8C-83A1-F6EECF244321}">
                    <p14:modId xmlns:p14="http://schemas.microsoft.com/office/powerpoint/2010/main" val="1101969409"/>
                  </p:ext>
                </p:extLst>
              </p:nvPr>
            </p:nvGraphicFramePr>
            <p:xfrm>
              <a:off x="5727605" y="4982323"/>
              <a:ext cx="2530725" cy="1423533"/>
            </p:xfrm>
            <a:graphic>
              <a:graphicData uri="http://schemas.microsoft.com/office/powerpoint/2016/slidezoom">
                <pslz:sldZm>
                  <pslz:sldZmObj sldId="2147377304" cId="1025607832">
                    <pslz:zmPr id="{02834EFD-CE1C-4F41-8D52-B7664AB4B244}" returnToParent="0" transitionDur="1000">
                      <p166:blipFill xmlns:p166="http://schemas.microsoft.com/office/powerpoint/2016/6/main">
                        <a:blip r:embed="rId20"/>
                        <a:stretch>
                          <a:fillRect/>
                        </a:stretch>
                      </p166:blipFill>
                      <p166:spPr xmlns:p166="http://schemas.microsoft.com/office/powerpoint/2016/6/main">
                        <a:xfrm>
                          <a:off x="0" y="0"/>
                          <a:ext cx="2530725" cy="1423533"/>
                        </a:xfrm>
                        <a:prstGeom prst="rect">
                          <a:avLst/>
                        </a:prstGeom>
                        <a:ln w="3175">
                          <a:solidFill>
                            <a:prstClr val="ltGray"/>
                          </a:solidFill>
                        </a:ln>
                      </p166:spPr>
                    </pslz:zmPr>
                  </pslz:sldZmObj>
                </pslz:sldZm>
              </a:graphicData>
            </a:graphic>
          </p:graphicFrame>
        </mc:Choice>
        <mc:Fallback xmlns="">
          <p:pic>
            <p:nvPicPr>
              <p:cNvPr id="28" name="Slide Zoom 27">
                <a:hlinkClick r:id="rId21" action="ppaction://hlinksldjump"/>
                <a:extLst>
                  <a:ext uri="{FF2B5EF4-FFF2-40B4-BE49-F238E27FC236}">
                    <a16:creationId xmlns:a16="http://schemas.microsoft.com/office/drawing/2014/main" id="{748BE601-A8F8-8D05-E6B3-F551A67229E2}"/>
                  </a:ext>
                </a:extLst>
              </p:cNvPr>
              <p:cNvPicPr>
                <a:picLocks noGrp="1" noRot="1" noChangeAspect="1" noMove="1" noResize="1" noEditPoints="1" noAdjustHandles="1" noChangeArrowheads="1" noChangeShapeType="1"/>
              </p:cNvPicPr>
              <p:nvPr/>
            </p:nvPicPr>
            <p:blipFill>
              <a:blip r:embed="rId22"/>
              <a:stretch>
                <a:fillRect/>
              </a:stretch>
            </p:blipFill>
            <p:spPr>
              <a:xfrm>
                <a:off x="5727605" y="4982323"/>
                <a:ext cx="2530725" cy="1423533"/>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54" name="Slide Zoom 53">
                <a:extLst>
                  <a:ext uri="{FF2B5EF4-FFF2-40B4-BE49-F238E27FC236}">
                    <a16:creationId xmlns:a16="http://schemas.microsoft.com/office/drawing/2014/main" id="{C61908E7-5EE6-A86F-FCB2-E25BF1E29DE9}"/>
                  </a:ext>
                </a:extLst>
              </p:cNvPr>
              <p:cNvGraphicFramePr>
                <a:graphicFrameLocks noChangeAspect="1"/>
              </p:cNvGraphicFramePr>
              <p:nvPr>
                <p:extLst>
                  <p:ext uri="{D42A27DB-BD31-4B8C-83A1-F6EECF244321}">
                    <p14:modId xmlns:p14="http://schemas.microsoft.com/office/powerpoint/2010/main" val="3014972294"/>
                  </p:ext>
                </p:extLst>
              </p:nvPr>
            </p:nvGraphicFramePr>
            <p:xfrm>
              <a:off x="9178769" y="2762796"/>
              <a:ext cx="2523545" cy="1419494"/>
            </p:xfrm>
            <a:graphic>
              <a:graphicData uri="http://schemas.microsoft.com/office/powerpoint/2016/slidezoom">
                <pslz:sldZm>
                  <pslz:sldZmObj sldId="2147377297" cId="2133205110">
                    <pslz:zmPr id="{D939715E-4425-2C48-A7F5-AA7D56495B53}" returnToParent="0" transitionDur="1000">
                      <p166:blipFill xmlns:p166="http://schemas.microsoft.com/office/powerpoint/2016/6/main">
                        <a:blip r:embed="rId23"/>
                        <a:stretch>
                          <a:fillRect/>
                        </a:stretch>
                      </p166:blipFill>
                      <p166:spPr xmlns:p166="http://schemas.microsoft.com/office/powerpoint/2016/6/main">
                        <a:xfrm>
                          <a:off x="0" y="0"/>
                          <a:ext cx="2523545" cy="1419494"/>
                        </a:xfrm>
                        <a:prstGeom prst="rect">
                          <a:avLst/>
                        </a:prstGeom>
                        <a:ln w="3175">
                          <a:solidFill>
                            <a:prstClr val="ltGray"/>
                          </a:solidFill>
                        </a:ln>
                      </p166:spPr>
                    </pslz:zmPr>
                  </pslz:sldZmObj>
                </pslz:sldZm>
              </a:graphicData>
            </a:graphic>
          </p:graphicFrame>
        </mc:Choice>
        <mc:Fallback xmlns="">
          <p:pic>
            <p:nvPicPr>
              <p:cNvPr id="54" name="Slide Zoom 53">
                <a:hlinkClick r:id="rId24" action="ppaction://hlinksldjump"/>
                <a:extLst>
                  <a:ext uri="{FF2B5EF4-FFF2-40B4-BE49-F238E27FC236}">
                    <a16:creationId xmlns:a16="http://schemas.microsoft.com/office/drawing/2014/main" id="{C61908E7-5EE6-A86F-FCB2-E25BF1E29DE9}"/>
                  </a:ext>
                </a:extLst>
              </p:cNvPr>
              <p:cNvPicPr>
                <a:picLocks noGrp="1" noRot="1" noChangeAspect="1" noMove="1" noResize="1" noEditPoints="1" noAdjustHandles="1" noChangeArrowheads="1" noChangeShapeType="1"/>
              </p:cNvPicPr>
              <p:nvPr/>
            </p:nvPicPr>
            <p:blipFill>
              <a:blip r:embed="rId25"/>
              <a:stretch>
                <a:fillRect/>
              </a:stretch>
            </p:blipFill>
            <p:spPr>
              <a:xfrm>
                <a:off x="9178769" y="2762796"/>
                <a:ext cx="2523545" cy="1419494"/>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56" name="Slide Zoom 55">
                <a:extLst>
                  <a:ext uri="{FF2B5EF4-FFF2-40B4-BE49-F238E27FC236}">
                    <a16:creationId xmlns:a16="http://schemas.microsoft.com/office/drawing/2014/main" id="{7BC23190-8E92-BF67-731E-F07A450F6132}"/>
                  </a:ext>
                </a:extLst>
              </p:cNvPr>
              <p:cNvGraphicFramePr>
                <a:graphicFrameLocks noChangeAspect="1"/>
              </p:cNvGraphicFramePr>
              <p:nvPr>
                <p:extLst>
                  <p:ext uri="{D42A27DB-BD31-4B8C-83A1-F6EECF244321}">
                    <p14:modId xmlns:p14="http://schemas.microsoft.com/office/powerpoint/2010/main" val="4015255535"/>
                  </p:ext>
                </p:extLst>
              </p:nvPr>
            </p:nvGraphicFramePr>
            <p:xfrm>
              <a:off x="2304114" y="4977251"/>
              <a:ext cx="2530736" cy="1423539"/>
            </p:xfrm>
            <a:graphic>
              <a:graphicData uri="http://schemas.microsoft.com/office/powerpoint/2016/slidezoom">
                <pslz:sldZm>
                  <pslz:sldZmObj sldId="2147377375" cId="3114278328">
                    <pslz:zmPr id="{E098C4FE-BF86-8E47-A6A1-34B24E468C30}" returnToParent="0" transitionDur="1000">
                      <p166:blipFill xmlns:p166="http://schemas.microsoft.com/office/powerpoint/2016/6/main">
                        <a:blip r:embed="rId26"/>
                        <a:stretch>
                          <a:fillRect/>
                        </a:stretch>
                      </p166:blipFill>
                      <p166:spPr xmlns:p166="http://schemas.microsoft.com/office/powerpoint/2016/6/main">
                        <a:xfrm>
                          <a:off x="0" y="0"/>
                          <a:ext cx="2530736" cy="1423539"/>
                        </a:xfrm>
                        <a:prstGeom prst="rect">
                          <a:avLst/>
                        </a:prstGeom>
                        <a:ln w="3175">
                          <a:solidFill>
                            <a:prstClr val="ltGray"/>
                          </a:solidFill>
                        </a:ln>
                      </p166:spPr>
                    </pslz:zmPr>
                  </pslz:sldZmObj>
                </pslz:sldZm>
              </a:graphicData>
            </a:graphic>
          </p:graphicFrame>
        </mc:Choice>
        <mc:Fallback xmlns="">
          <p:pic>
            <p:nvPicPr>
              <p:cNvPr id="56" name="Slide Zoom 55">
                <a:hlinkClick r:id="rId27" action="ppaction://hlinksldjump"/>
                <a:extLst>
                  <a:ext uri="{FF2B5EF4-FFF2-40B4-BE49-F238E27FC236}">
                    <a16:creationId xmlns:a16="http://schemas.microsoft.com/office/drawing/2014/main" id="{7BC23190-8E92-BF67-731E-F07A450F6132}"/>
                  </a:ext>
                </a:extLst>
              </p:cNvPr>
              <p:cNvPicPr>
                <a:picLocks noGrp="1" noRot="1" noChangeAspect="1" noMove="1" noResize="1" noEditPoints="1" noAdjustHandles="1" noChangeArrowheads="1" noChangeShapeType="1"/>
              </p:cNvPicPr>
              <p:nvPr/>
            </p:nvPicPr>
            <p:blipFill>
              <a:blip r:embed="rId28"/>
              <a:stretch>
                <a:fillRect/>
              </a:stretch>
            </p:blipFill>
            <p:spPr>
              <a:xfrm>
                <a:off x="2304114" y="4977251"/>
                <a:ext cx="2530736" cy="1423539"/>
              </a:xfrm>
              <a:prstGeom prst="rect">
                <a:avLst/>
              </a:prstGeom>
              <a:ln w="3175">
                <a:solidFill>
                  <a:prstClr val="ltGray"/>
                </a:solidFill>
              </a:ln>
            </p:spPr>
          </p:pic>
        </mc:Fallback>
      </mc:AlternateContent>
      <p:sp>
        <p:nvSpPr>
          <p:cNvPr id="2" name="!!CFC2">
            <a:extLst>
              <a:ext uri="{FF2B5EF4-FFF2-40B4-BE49-F238E27FC236}">
                <a16:creationId xmlns:a16="http://schemas.microsoft.com/office/drawing/2014/main" id="{09C6E20B-4115-0C44-CA88-1377E55B1F09}"/>
              </a:ext>
            </a:extLst>
          </p:cNvPr>
          <p:cNvSpPr/>
          <p:nvPr/>
        </p:nvSpPr>
        <p:spPr>
          <a:xfrm>
            <a:off x="2272031" y="336922"/>
            <a:ext cx="3465200" cy="705355"/>
          </a:xfrm>
          <a:prstGeom prst="rect">
            <a:avLst/>
          </a:prstGeom>
          <a:solidFill>
            <a:srgbClr val="1D263E"/>
          </a:solidFill>
          <a:ln w="317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defTabSz="761970"/>
            <a:endParaRPr lang="en-GB" sz="3200">
              <a:solidFill>
                <a:prstClr val="white"/>
              </a:solidFill>
              <a:latin typeface="Arial" panose="020B0604020202020204" pitchFamily="34" charset="0"/>
              <a:cs typeface="Arial" panose="020B0604020202020204" pitchFamily="34" charset="0"/>
            </a:endParaRPr>
          </a:p>
        </p:txBody>
      </p:sp>
      <p:sp>
        <p:nvSpPr>
          <p:cNvPr id="4" name="!!CFC">
            <a:extLst>
              <a:ext uri="{FF2B5EF4-FFF2-40B4-BE49-F238E27FC236}">
                <a16:creationId xmlns:a16="http://schemas.microsoft.com/office/drawing/2014/main" id="{5BF2C5D9-CC6D-9737-9A43-4495DE36FE99}"/>
              </a:ext>
            </a:extLst>
          </p:cNvPr>
          <p:cNvSpPr/>
          <p:nvPr/>
        </p:nvSpPr>
        <p:spPr>
          <a:xfrm>
            <a:off x="2148207" y="213098"/>
            <a:ext cx="3465200" cy="705355"/>
          </a:xfrm>
          <a:prstGeom prst="rect">
            <a:avLst/>
          </a:prstGeom>
          <a:solidFill>
            <a:srgbClr val="BF0100">
              <a:alpha val="98000"/>
            </a:srgbClr>
          </a:solidFill>
          <a:ln w="317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108000" rIns="0" rtlCol="0" anchor="ctr"/>
          <a:lstStyle/>
          <a:p>
            <a:pPr defTabSz="761970"/>
            <a:r>
              <a:rPr lang="en-GB" sz="3200" b="1" dirty="0">
                <a:solidFill>
                  <a:prstClr val="white"/>
                </a:solidFill>
                <a:latin typeface="Arial" panose="020B0604020202020204" pitchFamily="34" charset="0"/>
                <a:cs typeface="Arial" panose="020B0604020202020204" pitchFamily="34" charset="0"/>
              </a:rPr>
              <a:t>Case for Change</a:t>
            </a:r>
            <a:endParaRPr lang="en-GB" sz="3200" dirty="0">
              <a:solidFill>
                <a:prstClr val="white"/>
              </a:solidFill>
              <a:latin typeface="Arial" panose="020B0604020202020204" pitchFamily="34" charset="0"/>
              <a:cs typeface="Arial" panose="020B0604020202020204" pitchFamily="34" charset="0"/>
            </a:endParaRPr>
          </a:p>
        </p:txBody>
      </p:sp>
      <p:pic>
        <p:nvPicPr>
          <p:cNvPr id="7" name="Graphic 6" descr="Brainstorm with solid fill">
            <a:extLst>
              <a:ext uri="{FF2B5EF4-FFF2-40B4-BE49-F238E27FC236}">
                <a16:creationId xmlns:a16="http://schemas.microsoft.com/office/drawing/2014/main" id="{005D7D84-8DF5-DCDA-76DC-76C7D59ED41E}"/>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428796" y="1444978"/>
            <a:ext cx="914400" cy="914400"/>
          </a:xfrm>
          <a:prstGeom prst="rect">
            <a:avLst/>
          </a:prstGeom>
        </p:spPr>
      </p:pic>
      <p:pic>
        <p:nvPicPr>
          <p:cNvPr id="9" name="Graphic 8" descr="Brainstorm with solid fill">
            <a:extLst>
              <a:ext uri="{FF2B5EF4-FFF2-40B4-BE49-F238E27FC236}">
                <a16:creationId xmlns:a16="http://schemas.microsoft.com/office/drawing/2014/main" id="{423D9E0E-B35E-D570-836E-75354A328039}"/>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428796" y="1444978"/>
            <a:ext cx="914400" cy="914400"/>
          </a:xfrm>
          <a:prstGeom prst="rect">
            <a:avLst/>
          </a:prstGeom>
        </p:spPr>
      </p:pic>
      <p:pic>
        <p:nvPicPr>
          <p:cNvPr id="10" name="Graphic 9" descr="Link with solid fill">
            <a:extLst>
              <a:ext uri="{FF2B5EF4-FFF2-40B4-BE49-F238E27FC236}">
                <a16:creationId xmlns:a16="http://schemas.microsoft.com/office/drawing/2014/main" id="{465600F6-13B5-CAB5-57F3-F85B6744CC0C}"/>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266925" y="4498623"/>
            <a:ext cx="914400" cy="914400"/>
          </a:xfrm>
          <a:prstGeom prst="rect">
            <a:avLst/>
          </a:prstGeom>
        </p:spPr>
      </p:pic>
      <p:pic>
        <p:nvPicPr>
          <p:cNvPr id="12" name="Graphic 11" descr="Money with solid fill">
            <a:extLst>
              <a:ext uri="{FF2B5EF4-FFF2-40B4-BE49-F238E27FC236}">
                <a16:creationId xmlns:a16="http://schemas.microsoft.com/office/drawing/2014/main" id="{A9BC933F-3C9D-D6D8-8C49-31D6B87E4295}"/>
              </a:ext>
            </a:extLst>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269224" y="2920910"/>
            <a:ext cx="914400" cy="914400"/>
          </a:xfrm>
          <a:prstGeom prst="rect">
            <a:avLst/>
          </a:prstGeom>
        </p:spPr>
      </p:pic>
      <p:pic>
        <p:nvPicPr>
          <p:cNvPr id="18" name="Graphic 17" descr="Lighthouse scene with solid fill">
            <a:extLst>
              <a:ext uri="{FF2B5EF4-FFF2-40B4-BE49-F238E27FC236}">
                <a16:creationId xmlns:a16="http://schemas.microsoft.com/office/drawing/2014/main" id="{462F6981-C2C5-B17A-2690-CA3A7E53720F}"/>
              </a:ext>
            </a:extLst>
          </p:cNvPr>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265278" y="1343198"/>
            <a:ext cx="914400" cy="914400"/>
          </a:xfrm>
          <a:prstGeom prst="rect">
            <a:avLst/>
          </a:prstGeom>
        </p:spPr>
      </p:pic>
    </p:spTree>
    <p:extLst>
      <p:ext uri="{BB962C8B-B14F-4D97-AF65-F5344CB8AC3E}">
        <p14:creationId xmlns:p14="http://schemas.microsoft.com/office/powerpoint/2010/main" val="43501318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B00FBA1D-48D2-AFC8-D20E-0F667DA1A785}"/>
              </a:ext>
            </a:extLst>
          </p:cNvPr>
          <p:cNvSpPr/>
          <p:nvPr/>
        </p:nvSpPr>
        <p:spPr>
          <a:xfrm>
            <a:off x="1" y="1229960"/>
            <a:ext cx="12192000" cy="56280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 0">
            <a:extLst>
              <a:ext uri="{FF2B5EF4-FFF2-40B4-BE49-F238E27FC236}">
                <a16:creationId xmlns:a16="http://schemas.microsoft.com/office/drawing/2014/main" id="{FD61B0A0-2A20-9240-264D-D81179F5EDD6}"/>
              </a:ext>
            </a:extLst>
          </p:cNvPr>
          <p:cNvSpPr/>
          <p:nvPr/>
        </p:nvSpPr>
        <p:spPr>
          <a:xfrm>
            <a:off x="0" y="-1344"/>
            <a:ext cx="12192000" cy="1231304"/>
          </a:xfrm>
          <a:prstGeom prst="rect">
            <a:avLst/>
          </a:prstGeom>
          <a:solidFill>
            <a:srgbClr val="0B3249"/>
          </a:solidFill>
          <a:ln/>
        </p:spPr>
        <p:txBody>
          <a:bodyPr wrap="square" lIns="1584000" tIns="827999" rIns="0" bIns="0" rtlCol="0" anchor="t"/>
          <a:lstStyle/>
          <a:p>
            <a:pPr marL="0" indent="0">
              <a:buNone/>
            </a:pPr>
            <a:endParaRPr lang="en-GB" sz="2400" b="1">
              <a:solidFill>
                <a:schemeClr val="bg1"/>
              </a:solidFill>
              <a:latin typeface="Arial" panose="020B0604020202020204" pitchFamily="34" charset="0"/>
              <a:cs typeface="Arial" panose="020B0604020202020204" pitchFamily="34" charset="0"/>
            </a:endParaRPr>
          </a:p>
        </p:txBody>
      </p:sp>
      <mc:AlternateContent xmlns:mc="http://schemas.openxmlformats.org/markup-compatibility/2006">
        <mc:Choice xmlns:cx2="http://schemas.microsoft.com/office/drawing/2015/10/21/chartex" Requires="cx2">
          <p:graphicFrame>
            <p:nvGraphicFramePr>
              <p:cNvPr id="33" name="Chart 32">
                <a:extLst>
                  <a:ext uri="{FF2B5EF4-FFF2-40B4-BE49-F238E27FC236}">
                    <a16:creationId xmlns:a16="http://schemas.microsoft.com/office/drawing/2014/main" id="{FE19F697-6581-9C42-AA73-0C7197F8EFCA}"/>
                  </a:ext>
                </a:extLst>
              </p:cNvPr>
              <p:cNvGraphicFramePr/>
              <p:nvPr>
                <p:extLst>
                  <p:ext uri="{D42A27DB-BD31-4B8C-83A1-F6EECF244321}">
                    <p14:modId xmlns:p14="http://schemas.microsoft.com/office/powerpoint/2010/main" val="3628672019"/>
                  </p:ext>
                </p:extLst>
              </p:nvPr>
            </p:nvGraphicFramePr>
            <p:xfrm>
              <a:off x="4519748" y="1766145"/>
              <a:ext cx="3929270" cy="4219388"/>
            </p:xfrm>
            <a:graphic>
              <a:graphicData uri="http://schemas.microsoft.com/office/drawing/2014/chartex">
                <cx:chart xmlns:cx="http://schemas.microsoft.com/office/drawing/2014/chartex" xmlns:r="http://schemas.openxmlformats.org/officeDocument/2006/relationships" r:id="rId4"/>
              </a:graphicData>
            </a:graphic>
          </p:graphicFrame>
        </mc:Choice>
        <mc:Fallback>
          <p:pic>
            <p:nvPicPr>
              <p:cNvPr id="33" name="Chart 32">
                <a:extLst>
                  <a:ext uri="{FF2B5EF4-FFF2-40B4-BE49-F238E27FC236}">
                    <a16:creationId xmlns:a16="http://schemas.microsoft.com/office/drawing/2014/main" id="{FE19F697-6581-9C42-AA73-0C7197F8EFCA}"/>
                  </a:ext>
                </a:extLst>
              </p:cNvPr>
              <p:cNvPicPr>
                <a:picLocks noGrp="1" noRot="1" noChangeAspect="1" noMove="1" noResize="1" noEditPoints="1" noAdjustHandles="1" noChangeArrowheads="1" noChangeShapeType="1"/>
              </p:cNvPicPr>
              <p:nvPr/>
            </p:nvPicPr>
            <p:blipFill>
              <a:blip r:embed="rId5"/>
              <a:stretch>
                <a:fillRect/>
              </a:stretch>
            </p:blipFill>
            <p:spPr>
              <a:xfrm>
                <a:off x="4519748" y="1766145"/>
                <a:ext cx="3929270" cy="4219388"/>
              </a:xfrm>
              <a:prstGeom prst="rect">
                <a:avLst/>
              </a:prstGeom>
            </p:spPr>
          </p:pic>
        </mc:Fallback>
      </mc:AlternateContent>
      <mc:AlternateContent xmlns:mc="http://schemas.openxmlformats.org/markup-compatibility/2006">
        <mc:Choice xmlns:cx2="http://schemas.microsoft.com/office/drawing/2015/10/21/chartex" Requires="cx2">
          <p:graphicFrame>
            <p:nvGraphicFramePr>
              <p:cNvPr id="34" name="Chart 33">
                <a:extLst>
                  <a:ext uri="{FF2B5EF4-FFF2-40B4-BE49-F238E27FC236}">
                    <a16:creationId xmlns:a16="http://schemas.microsoft.com/office/drawing/2014/main" id="{2E05B5CE-8435-0B44-AE8C-04646E36124A}"/>
                  </a:ext>
                </a:extLst>
              </p:cNvPr>
              <p:cNvGraphicFramePr/>
              <p:nvPr>
                <p:extLst>
                  <p:ext uri="{D42A27DB-BD31-4B8C-83A1-F6EECF244321}">
                    <p14:modId xmlns:p14="http://schemas.microsoft.com/office/powerpoint/2010/main" val="1408636933"/>
                  </p:ext>
                </p:extLst>
              </p:nvPr>
            </p:nvGraphicFramePr>
            <p:xfrm>
              <a:off x="8125876" y="1782401"/>
              <a:ext cx="4170662" cy="4143188"/>
            </p:xfrm>
            <a:graphic>
              <a:graphicData uri="http://schemas.microsoft.com/office/drawing/2014/chartex">
                <cx:chart xmlns:cx="http://schemas.microsoft.com/office/drawing/2014/chartex" xmlns:r="http://schemas.openxmlformats.org/officeDocument/2006/relationships" r:id="rId6"/>
              </a:graphicData>
            </a:graphic>
          </p:graphicFrame>
        </mc:Choice>
        <mc:Fallback>
          <p:pic>
            <p:nvPicPr>
              <p:cNvPr id="34" name="Chart 33">
                <a:extLst>
                  <a:ext uri="{FF2B5EF4-FFF2-40B4-BE49-F238E27FC236}">
                    <a16:creationId xmlns:a16="http://schemas.microsoft.com/office/drawing/2014/main" id="{2E05B5CE-8435-0B44-AE8C-04646E36124A}"/>
                  </a:ext>
                </a:extLst>
              </p:cNvPr>
              <p:cNvPicPr>
                <a:picLocks noGrp="1" noRot="1" noChangeAspect="1" noMove="1" noResize="1" noEditPoints="1" noAdjustHandles="1" noChangeArrowheads="1" noChangeShapeType="1"/>
              </p:cNvPicPr>
              <p:nvPr/>
            </p:nvPicPr>
            <p:blipFill>
              <a:blip r:embed="rId7"/>
              <a:stretch>
                <a:fillRect/>
              </a:stretch>
            </p:blipFill>
            <p:spPr>
              <a:xfrm>
                <a:off x="8125876" y="1782401"/>
                <a:ext cx="4170662" cy="4143188"/>
              </a:xfrm>
              <a:prstGeom prst="rect">
                <a:avLst/>
              </a:prstGeom>
            </p:spPr>
          </p:pic>
        </mc:Fallback>
      </mc:AlternateContent>
      <p:sp>
        <p:nvSpPr>
          <p:cNvPr id="6" name="TextBox 5">
            <a:extLst>
              <a:ext uri="{FF2B5EF4-FFF2-40B4-BE49-F238E27FC236}">
                <a16:creationId xmlns:a16="http://schemas.microsoft.com/office/drawing/2014/main" id="{BBA52CCC-C69B-85F0-94F5-0E9DA3A9DDBA}"/>
              </a:ext>
            </a:extLst>
          </p:cNvPr>
          <p:cNvSpPr txBox="1"/>
          <p:nvPr/>
        </p:nvSpPr>
        <p:spPr>
          <a:xfrm>
            <a:off x="3261602" y="1376316"/>
            <a:ext cx="7154212" cy="369332"/>
          </a:xfrm>
          <a:prstGeom prst="rect">
            <a:avLst/>
          </a:prstGeom>
          <a:noFill/>
        </p:spPr>
        <p:txBody>
          <a:bodyPr wrap="square" rtlCol="0">
            <a:spAutoFit/>
          </a:bodyPr>
          <a:lstStyle/>
          <a:p>
            <a:r>
              <a:rPr lang="en-GB" b="1">
                <a:solidFill>
                  <a:srgbClr val="0B3249"/>
                </a:solidFill>
                <a:latin typeface="Arial" panose="020B0604020202020204" pitchFamily="34" charset="0"/>
                <a:cs typeface="Arial" panose="020B0604020202020204" pitchFamily="34" charset="0"/>
              </a:rPr>
              <a:t>Change In Age Distribution Over Time In Coastal Towns</a:t>
            </a:r>
          </a:p>
        </p:txBody>
      </p:sp>
      <p:grpSp>
        <p:nvGrpSpPr>
          <p:cNvPr id="7" name="Group 6">
            <a:extLst>
              <a:ext uri="{FF2B5EF4-FFF2-40B4-BE49-F238E27FC236}">
                <a16:creationId xmlns:a16="http://schemas.microsoft.com/office/drawing/2014/main" id="{16C254BF-4A64-F0EC-CAF3-2B83282CA21D}"/>
              </a:ext>
            </a:extLst>
          </p:cNvPr>
          <p:cNvGrpSpPr/>
          <p:nvPr/>
        </p:nvGrpSpPr>
        <p:grpSpPr>
          <a:xfrm>
            <a:off x="964545" y="73301"/>
            <a:ext cx="1162376" cy="1109659"/>
            <a:chOff x="-1549830" y="2302318"/>
            <a:chExt cx="1162376" cy="1109659"/>
          </a:xfrm>
        </p:grpSpPr>
        <p:sp>
          <p:nvSpPr>
            <p:cNvPr id="8" name="Oval 7">
              <a:extLst>
                <a:ext uri="{FF2B5EF4-FFF2-40B4-BE49-F238E27FC236}">
                  <a16:creationId xmlns:a16="http://schemas.microsoft.com/office/drawing/2014/main" id="{67536951-7945-E71D-7899-232D0EA48988}"/>
                </a:ext>
              </a:extLst>
            </p:cNvPr>
            <p:cNvSpPr/>
            <p:nvPr/>
          </p:nvSpPr>
          <p:spPr>
            <a:xfrm>
              <a:off x="-1549830" y="2302318"/>
              <a:ext cx="1162376" cy="110965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Graphic 8" descr="Lighthouse scene with solid fill">
              <a:extLst>
                <a:ext uri="{FF2B5EF4-FFF2-40B4-BE49-F238E27FC236}">
                  <a16:creationId xmlns:a16="http://schemas.microsoft.com/office/drawing/2014/main" id="{4442D22E-0CF2-CDC4-5B44-BE46C72E5DB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431839" y="2363277"/>
              <a:ext cx="914400" cy="914400"/>
            </a:xfrm>
            <a:prstGeom prst="rect">
              <a:avLst/>
            </a:prstGeom>
          </p:spPr>
        </p:pic>
      </p:grpSp>
      <p:sp>
        <p:nvSpPr>
          <p:cNvPr id="12" name="Freeform 11">
            <a:extLst>
              <a:ext uri="{FF2B5EF4-FFF2-40B4-BE49-F238E27FC236}">
                <a16:creationId xmlns:a16="http://schemas.microsoft.com/office/drawing/2014/main" id="{B555E1A0-EEED-8DD5-5993-C1AD2A2A3699}"/>
              </a:ext>
            </a:extLst>
          </p:cNvPr>
          <p:cNvSpPr/>
          <p:nvPr/>
        </p:nvSpPr>
        <p:spPr>
          <a:xfrm>
            <a:off x="3988" y="-7565490"/>
            <a:ext cx="1481428" cy="18127083"/>
          </a:xfrm>
          <a:custGeom>
            <a:avLst/>
            <a:gdLst>
              <a:gd name="connsiteX0" fmla="*/ 1773841 w 1773841"/>
              <a:gd name="connsiteY0" fmla="*/ 0 h 15819120"/>
              <a:gd name="connsiteX1" fmla="*/ 1773841 w 1773841"/>
              <a:gd name="connsiteY1" fmla="*/ 6233093 h 15819120"/>
              <a:gd name="connsiteX2" fmla="*/ 909496 w 1773841"/>
              <a:gd name="connsiteY2" fmla="*/ 7129609 h 15819120"/>
              <a:gd name="connsiteX3" fmla="*/ 909496 w 1773841"/>
              <a:gd name="connsiteY3" fmla="*/ 7272960 h 15819120"/>
              <a:gd name="connsiteX4" fmla="*/ 1773841 w 1773841"/>
              <a:gd name="connsiteY4" fmla="*/ 8169476 h 15819120"/>
              <a:gd name="connsiteX5" fmla="*/ 1773841 w 1773841"/>
              <a:gd name="connsiteY5" fmla="*/ 15819120 h 15819120"/>
              <a:gd name="connsiteX6" fmla="*/ 0 w 1773841"/>
              <a:gd name="connsiteY6" fmla="*/ 15819120 h 15819120"/>
              <a:gd name="connsiteX7" fmla="*/ 0 w 1773841"/>
              <a:gd name="connsiteY7" fmla="*/ 0 h 15819120"/>
              <a:gd name="connsiteX0" fmla="*/ 1773841 w 1773841"/>
              <a:gd name="connsiteY0" fmla="*/ 0 h 15819120"/>
              <a:gd name="connsiteX1" fmla="*/ 1773841 w 1773841"/>
              <a:gd name="connsiteY1" fmla="*/ 6233093 h 15819120"/>
              <a:gd name="connsiteX2" fmla="*/ 909496 w 1773841"/>
              <a:gd name="connsiteY2" fmla="*/ 7129609 h 15819120"/>
              <a:gd name="connsiteX3" fmla="*/ 909496 w 1773841"/>
              <a:gd name="connsiteY3" fmla="*/ 7272960 h 15819120"/>
              <a:gd name="connsiteX4" fmla="*/ 1773841 w 1773841"/>
              <a:gd name="connsiteY4" fmla="*/ 8169476 h 15819120"/>
              <a:gd name="connsiteX5" fmla="*/ 1773841 w 1773841"/>
              <a:gd name="connsiteY5" fmla="*/ 15819120 h 15819120"/>
              <a:gd name="connsiteX6" fmla="*/ 0 w 1773841"/>
              <a:gd name="connsiteY6" fmla="*/ 15819120 h 15819120"/>
              <a:gd name="connsiteX7" fmla="*/ 0 w 1773841"/>
              <a:gd name="connsiteY7" fmla="*/ 0 h 15819120"/>
              <a:gd name="connsiteX8" fmla="*/ 1773841 w 1773841"/>
              <a:gd name="connsiteY8" fmla="*/ 0 h 15819120"/>
              <a:gd name="connsiteX0" fmla="*/ 1773841 w 1773841"/>
              <a:gd name="connsiteY0" fmla="*/ 0 h 15819120"/>
              <a:gd name="connsiteX1" fmla="*/ 1773841 w 1773841"/>
              <a:gd name="connsiteY1" fmla="*/ 6233093 h 15819120"/>
              <a:gd name="connsiteX2" fmla="*/ 909496 w 1773841"/>
              <a:gd name="connsiteY2" fmla="*/ 7129609 h 15819120"/>
              <a:gd name="connsiteX3" fmla="*/ 909496 w 1773841"/>
              <a:gd name="connsiteY3" fmla="*/ 7272960 h 15819120"/>
              <a:gd name="connsiteX4" fmla="*/ 1773841 w 1773841"/>
              <a:gd name="connsiteY4" fmla="*/ 8169476 h 15819120"/>
              <a:gd name="connsiteX5" fmla="*/ 1773841 w 1773841"/>
              <a:gd name="connsiteY5" fmla="*/ 15819120 h 15819120"/>
              <a:gd name="connsiteX6" fmla="*/ 0 w 1773841"/>
              <a:gd name="connsiteY6" fmla="*/ 15819120 h 15819120"/>
              <a:gd name="connsiteX7" fmla="*/ 0 w 1773841"/>
              <a:gd name="connsiteY7" fmla="*/ 0 h 15819120"/>
              <a:gd name="connsiteX8" fmla="*/ 1773841 w 1773841"/>
              <a:gd name="connsiteY8" fmla="*/ 0 h 15819120"/>
              <a:gd name="connsiteX0" fmla="*/ 1773841 w 1777714"/>
              <a:gd name="connsiteY0" fmla="*/ 0 h 15819120"/>
              <a:gd name="connsiteX1" fmla="*/ 1773841 w 1777714"/>
              <a:gd name="connsiteY1" fmla="*/ 6233093 h 15819120"/>
              <a:gd name="connsiteX2" fmla="*/ 909496 w 1777714"/>
              <a:gd name="connsiteY2" fmla="*/ 7129609 h 15819120"/>
              <a:gd name="connsiteX3" fmla="*/ 909496 w 1777714"/>
              <a:gd name="connsiteY3" fmla="*/ 7272960 h 15819120"/>
              <a:gd name="connsiteX4" fmla="*/ 1773841 w 1777714"/>
              <a:gd name="connsiteY4" fmla="*/ 8169476 h 15819120"/>
              <a:gd name="connsiteX5" fmla="*/ 1773841 w 1777714"/>
              <a:gd name="connsiteY5" fmla="*/ 15819120 h 15819120"/>
              <a:gd name="connsiteX6" fmla="*/ 0 w 1777714"/>
              <a:gd name="connsiteY6" fmla="*/ 15819120 h 15819120"/>
              <a:gd name="connsiteX7" fmla="*/ 0 w 1777714"/>
              <a:gd name="connsiteY7" fmla="*/ 0 h 15819120"/>
              <a:gd name="connsiteX8" fmla="*/ 1773841 w 1777714"/>
              <a:gd name="connsiteY8" fmla="*/ 0 h 15819120"/>
              <a:gd name="connsiteX0" fmla="*/ 1773841 w 1777714"/>
              <a:gd name="connsiteY0" fmla="*/ 0 h 15819120"/>
              <a:gd name="connsiteX1" fmla="*/ 1773841 w 1777714"/>
              <a:gd name="connsiteY1" fmla="*/ 6233093 h 15819120"/>
              <a:gd name="connsiteX2" fmla="*/ 909496 w 1777714"/>
              <a:gd name="connsiteY2" fmla="*/ 7129609 h 15819120"/>
              <a:gd name="connsiteX3" fmla="*/ 909496 w 1777714"/>
              <a:gd name="connsiteY3" fmla="*/ 7272960 h 15819120"/>
              <a:gd name="connsiteX4" fmla="*/ 1773841 w 1777714"/>
              <a:gd name="connsiteY4" fmla="*/ 8169476 h 15819120"/>
              <a:gd name="connsiteX5" fmla="*/ 1773841 w 1777714"/>
              <a:gd name="connsiteY5" fmla="*/ 15819120 h 15819120"/>
              <a:gd name="connsiteX6" fmla="*/ 0 w 1777714"/>
              <a:gd name="connsiteY6" fmla="*/ 15819120 h 15819120"/>
              <a:gd name="connsiteX7" fmla="*/ 0 w 1777714"/>
              <a:gd name="connsiteY7" fmla="*/ 0 h 15819120"/>
              <a:gd name="connsiteX8" fmla="*/ 1773841 w 1777714"/>
              <a:gd name="connsiteY8" fmla="*/ 0 h 15819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7714" h="15819120">
                <a:moveTo>
                  <a:pt x="1773841" y="0"/>
                </a:moveTo>
                <a:cubicBezTo>
                  <a:pt x="1773841" y="2077698"/>
                  <a:pt x="1782556" y="5985053"/>
                  <a:pt x="1773841" y="6233093"/>
                </a:cubicBezTo>
                <a:cubicBezTo>
                  <a:pt x="1765126" y="6481133"/>
                  <a:pt x="909747" y="6822304"/>
                  <a:pt x="909496" y="7129609"/>
                </a:cubicBezTo>
                <a:cubicBezTo>
                  <a:pt x="909245" y="7436914"/>
                  <a:pt x="909245" y="6880986"/>
                  <a:pt x="909496" y="7272960"/>
                </a:cubicBezTo>
                <a:cubicBezTo>
                  <a:pt x="909747" y="7664934"/>
                  <a:pt x="1773593" y="7819837"/>
                  <a:pt x="1773841" y="8169476"/>
                </a:cubicBezTo>
                <a:cubicBezTo>
                  <a:pt x="1774089" y="8519115"/>
                  <a:pt x="1773841" y="13269239"/>
                  <a:pt x="1773841" y="15819120"/>
                </a:cubicBezTo>
                <a:lnTo>
                  <a:pt x="0" y="15819120"/>
                </a:lnTo>
                <a:lnTo>
                  <a:pt x="0" y="0"/>
                </a:lnTo>
                <a:lnTo>
                  <a:pt x="1773841" y="0"/>
                </a:lnTo>
                <a:close/>
              </a:path>
            </a:pathLst>
          </a:custGeom>
          <a:no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defTabSz="761970"/>
            <a:endParaRPr lang="en-GB" sz="1500">
              <a:solidFill>
                <a:prstClr val="white"/>
              </a:solidFill>
              <a:latin typeface="Calibri" panose="020F0502020204030204"/>
            </a:endParaRPr>
          </a:p>
        </p:txBody>
      </p:sp>
      <p:sp>
        <p:nvSpPr>
          <p:cNvPr id="13" name="Text 5">
            <a:extLst>
              <a:ext uri="{FF2B5EF4-FFF2-40B4-BE49-F238E27FC236}">
                <a16:creationId xmlns:a16="http://schemas.microsoft.com/office/drawing/2014/main" id="{CC8241E3-14FD-5CC6-B36C-850F327E2246}"/>
              </a:ext>
            </a:extLst>
          </p:cNvPr>
          <p:cNvSpPr/>
          <p:nvPr/>
        </p:nvSpPr>
        <p:spPr>
          <a:xfrm>
            <a:off x="6603263" y="349828"/>
            <a:ext cx="2549327" cy="237629"/>
          </a:xfrm>
          <a:prstGeom prst="rect">
            <a:avLst/>
          </a:prstGeom>
          <a:noFill/>
          <a:ln/>
        </p:spPr>
        <p:txBody>
          <a:bodyPr wrap="none" lIns="0" tIns="0" rIns="0" bIns="0" rtlCol="0" anchor="t"/>
          <a:lstStyle/>
          <a:p>
            <a:pPr defTabSz="761970">
              <a:lnSpc>
                <a:spcPts val="1833"/>
              </a:lnSpc>
            </a:pPr>
            <a:r>
              <a:rPr lang="en-US" sz="2400" b="1">
                <a:solidFill>
                  <a:prstClr val="white"/>
                </a:solidFill>
                <a:latin typeface="Arial" panose="020B0604020202020204" pitchFamily="34" charset="0"/>
                <a:ea typeface="Alexandria Semi Bold" pitchFamily="34" charset="-122"/>
                <a:cs typeface="Arial" panose="020B0604020202020204" pitchFamily="34" charset="0"/>
              </a:rPr>
              <a:t>Coastal-Specific Approach</a:t>
            </a:r>
            <a:endParaRPr lang="en-US" sz="2400" b="1">
              <a:solidFill>
                <a:prstClr val="white"/>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E19ED97A-D8D8-2EDF-9C10-16D4898ED368}"/>
              </a:ext>
            </a:extLst>
          </p:cNvPr>
          <p:cNvSpPr txBox="1"/>
          <p:nvPr/>
        </p:nvSpPr>
        <p:spPr>
          <a:xfrm>
            <a:off x="6496847" y="652807"/>
            <a:ext cx="6096000" cy="400110"/>
          </a:xfrm>
          <a:prstGeom prst="rect">
            <a:avLst/>
          </a:prstGeom>
          <a:noFill/>
        </p:spPr>
        <p:txBody>
          <a:bodyPr wrap="square">
            <a:spAutoFit/>
          </a:bodyPr>
          <a:lstStyle/>
          <a:p>
            <a:pPr marL="0" marR="0" lvl="0" indent="0" algn="l" defTabSz="76197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Prioritisation Can Only Work at Place</a:t>
            </a:r>
            <a:endParaRPr kumimoji="0" lang="en-GB"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mc:Choice xmlns:cx2="http://schemas.microsoft.com/office/drawing/2015/10/21/chartex" Requires="cx2">
          <p:graphicFrame>
            <p:nvGraphicFramePr>
              <p:cNvPr id="32" name="Chart 31">
                <a:extLst>
                  <a:ext uri="{FF2B5EF4-FFF2-40B4-BE49-F238E27FC236}">
                    <a16:creationId xmlns:a16="http://schemas.microsoft.com/office/drawing/2014/main" id="{DC364E51-990D-B145-B534-BF6AEE738DDF}"/>
                  </a:ext>
                </a:extLst>
              </p:cNvPr>
              <p:cNvGraphicFramePr/>
              <p:nvPr>
                <p:extLst>
                  <p:ext uri="{D42A27DB-BD31-4B8C-83A1-F6EECF244321}">
                    <p14:modId xmlns:p14="http://schemas.microsoft.com/office/powerpoint/2010/main" val="2928710428"/>
                  </p:ext>
                </p:extLst>
              </p:nvPr>
            </p:nvGraphicFramePr>
            <p:xfrm>
              <a:off x="-14514" y="1766145"/>
              <a:ext cx="4599236" cy="4210423"/>
            </p:xfrm>
            <a:graphic>
              <a:graphicData uri="http://schemas.microsoft.com/office/drawing/2014/chartex">
                <cx:chart xmlns:cx="http://schemas.microsoft.com/office/drawing/2014/chartex" xmlns:r="http://schemas.openxmlformats.org/officeDocument/2006/relationships" r:id="rId10"/>
              </a:graphicData>
            </a:graphic>
          </p:graphicFrame>
        </mc:Choice>
        <mc:Fallback>
          <p:pic>
            <p:nvPicPr>
              <p:cNvPr id="32" name="Chart 31">
                <a:extLst>
                  <a:ext uri="{FF2B5EF4-FFF2-40B4-BE49-F238E27FC236}">
                    <a16:creationId xmlns:a16="http://schemas.microsoft.com/office/drawing/2014/main" id="{DC364E51-990D-B145-B534-BF6AEE738DDF}"/>
                  </a:ext>
                </a:extLst>
              </p:cNvPr>
              <p:cNvPicPr>
                <a:picLocks noGrp="1" noRot="1" noChangeAspect="1" noMove="1" noResize="1" noEditPoints="1" noAdjustHandles="1" noChangeArrowheads="1" noChangeShapeType="1"/>
              </p:cNvPicPr>
              <p:nvPr/>
            </p:nvPicPr>
            <p:blipFill>
              <a:blip r:embed="rId11"/>
              <a:stretch>
                <a:fillRect/>
              </a:stretch>
            </p:blipFill>
            <p:spPr>
              <a:xfrm>
                <a:off x="-14514" y="1766145"/>
                <a:ext cx="4599236" cy="4210423"/>
              </a:xfrm>
              <a:prstGeom prst="rect">
                <a:avLst/>
              </a:prstGeom>
            </p:spPr>
          </p:pic>
        </mc:Fallback>
      </mc:AlternateContent>
      <p:sp>
        <p:nvSpPr>
          <p:cNvPr id="36" name="Rectangle 35">
            <a:extLst>
              <a:ext uri="{FF2B5EF4-FFF2-40B4-BE49-F238E27FC236}">
                <a16:creationId xmlns:a16="http://schemas.microsoft.com/office/drawing/2014/main" id="{D31610F5-53CE-403A-F3D7-14279CBFCDCC}"/>
              </a:ext>
            </a:extLst>
          </p:cNvPr>
          <p:cNvSpPr/>
          <p:nvPr/>
        </p:nvSpPr>
        <p:spPr>
          <a:xfrm>
            <a:off x="1775003" y="1795279"/>
            <a:ext cx="1963550" cy="3134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b="1">
                <a:solidFill>
                  <a:srgbClr val="595959"/>
                </a:solidFill>
                <a:latin typeface="Arial" panose="020B0604020202020204" pitchFamily="34" charset="0"/>
                <a:cs typeface="Arial" panose="020B0604020202020204" pitchFamily="34" charset="0"/>
              </a:rPr>
              <a:t>1921</a:t>
            </a:r>
          </a:p>
        </p:txBody>
      </p:sp>
      <p:sp>
        <p:nvSpPr>
          <p:cNvPr id="5" name="Rectangle 4">
            <a:extLst>
              <a:ext uri="{FF2B5EF4-FFF2-40B4-BE49-F238E27FC236}">
                <a16:creationId xmlns:a16="http://schemas.microsoft.com/office/drawing/2014/main" id="{4F6F505B-3389-ACEE-FB18-F2477348C341}"/>
              </a:ext>
            </a:extLst>
          </p:cNvPr>
          <p:cNvSpPr/>
          <p:nvPr/>
        </p:nvSpPr>
        <p:spPr>
          <a:xfrm>
            <a:off x="258491" y="6084796"/>
            <a:ext cx="11675018" cy="657699"/>
          </a:xfrm>
          <a:prstGeom prst="rect">
            <a:avLst/>
          </a:prstGeom>
          <a:solidFill>
            <a:srgbClr val="0B3249"/>
          </a:solidFill>
          <a:ln>
            <a:noFill/>
          </a:ln>
        </p:spPr>
        <p:style>
          <a:lnRef idx="2">
            <a:schemeClr val="accent1">
              <a:shade val="15000"/>
            </a:schemeClr>
          </a:lnRef>
          <a:fillRef idx="1">
            <a:schemeClr val="accent1"/>
          </a:fillRef>
          <a:effectRef idx="0">
            <a:schemeClr val="accent1"/>
          </a:effectRef>
          <a:fontRef idx="minor">
            <a:schemeClr val="lt1"/>
          </a:fontRef>
        </p:style>
        <p:txBody>
          <a:bodyPr tIns="0" rtlCol="0" anchor="t" anchorCtr="0"/>
          <a:lstStyle/>
          <a:p>
            <a:pPr marL="0" marR="0" lvl="0" indent="0" algn="ctr" defTabSz="761970" rtl="0" eaLnBrk="1" fontAlgn="auto" latinLnBrk="0" hangingPunct="1">
              <a:lnSpc>
                <a:spcPts val="4625"/>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The ageing </a:t>
            </a:r>
            <a:r>
              <a:rPr lang="en-GB" sz="2000">
                <a:solidFill>
                  <a:prstClr val="white"/>
                </a:solidFill>
                <a:latin typeface="Arial" panose="020B0604020202020204" pitchFamily="34" charset="0"/>
                <a:cs typeface="Arial" panose="020B0604020202020204" pitchFamily="34" charset="0"/>
              </a:rPr>
              <a:t>p</a:t>
            </a:r>
            <a:r>
              <a:rPr kumimoji="0" lang="en-GB" sz="2000" b="0" i="0" u="none" strike="noStrike" kern="1200" cap="none" spc="0" normalizeH="0" baseline="0" noProof="0" err="1">
                <a:ln>
                  <a:noFill/>
                </a:ln>
                <a:solidFill>
                  <a:prstClr val="white"/>
                </a:solidFill>
                <a:effectLst/>
                <a:uLnTx/>
                <a:uFillTx/>
                <a:latin typeface="Arial" panose="020B0604020202020204" pitchFamily="34" charset="0"/>
                <a:ea typeface="+mn-ea"/>
                <a:cs typeface="Arial" panose="020B0604020202020204" pitchFamily="34" charset="0"/>
              </a:rPr>
              <a:t>opulation</a:t>
            </a:r>
            <a:r>
              <a:rPr kumimoji="0" lang="en-GB" sz="2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on the coast is accelerating, with more older people living longer in poor health</a:t>
            </a:r>
          </a:p>
        </p:txBody>
      </p:sp>
      <p:sp>
        <p:nvSpPr>
          <p:cNvPr id="4" name="Title 1">
            <a:extLst>
              <a:ext uri="{FF2B5EF4-FFF2-40B4-BE49-F238E27FC236}">
                <a16:creationId xmlns:a16="http://schemas.microsoft.com/office/drawing/2014/main" id="{EDB4A359-EE89-FFA8-1248-983C39B734EA}"/>
              </a:ext>
            </a:extLst>
          </p:cNvPr>
          <p:cNvSpPr txBox="1">
            <a:spLocks/>
          </p:cNvSpPr>
          <p:nvPr/>
        </p:nvSpPr>
        <p:spPr>
          <a:xfrm>
            <a:off x="-14514" y="4644731"/>
            <a:ext cx="12206513" cy="1309994"/>
          </a:xfrm>
          <a:prstGeom prst="rect">
            <a:avLst/>
          </a:prstGeom>
          <a:noFill/>
          <a:ln w="44450">
            <a:solidFill>
              <a:srgbClr val="FF0500"/>
            </a:solidFill>
          </a:ln>
        </p:spPr>
        <p:txBody>
          <a:bodyPr lIns="108000" tIns="45720" rIns="91440" bIns="45720" anchor="ctr"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2400" b="1" i="0" u="none" strike="noStrike" kern="1200" cap="none" spc="-100" normalizeH="0" baseline="0" noProof="0">
              <a:ln w="0">
                <a:noFill/>
              </a:ln>
              <a:solidFill>
                <a:prstClr val="white"/>
              </a:solidFill>
              <a:effectLst/>
              <a:uLnTx/>
              <a:uFillTx/>
              <a:latin typeface="Arial"/>
              <a:ea typeface="+mj-ea"/>
              <a:cs typeface="Arial"/>
            </a:endParaRPr>
          </a:p>
        </p:txBody>
      </p:sp>
      <p:sp>
        <p:nvSpPr>
          <p:cNvPr id="15" name="!!CFC2">
            <a:extLst>
              <a:ext uri="{FF2B5EF4-FFF2-40B4-BE49-F238E27FC236}">
                <a16:creationId xmlns:a16="http://schemas.microsoft.com/office/drawing/2014/main" id="{EA03D4D1-AFCC-A908-910A-423D2F91168A}"/>
              </a:ext>
            </a:extLst>
          </p:cNvPr>
          <p:cNvSpPr/>
          <p:nvPr/>
        </p:nvSpPr>
        <p:spPr>
          <a:xfrm>
            <a:off x="2620382" y="330564"/>
            <a:ext cx="3465200" cy="705355"/>
          </a:xfrm>
          <a:prstGeom prst="rect">
            <a:avLst/>
          </a:prstGeom>
          <a:solidFill>
            <a:srgbClr val="1D263E"/>
          </a:solidFill>
          <a:ln w="317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defTabSz="761970"/>
            <a:endParaRPr lang="en-GB" sz="3200">
              <a:solidFill>
                <a:prstClr val="white"/>
              </a:solidFill>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8F79506D-3D12-87E8-56D9-9D63B67F6E3B}"/>
              </a:ext>
            </a:extLst>
          </p:cNvPr>
          <p:cNvSpPr/>
          <p:nvPr/>
        </p:nvSpPr>
        <p:spPr>
          <a:xfrm>
            <a:off x="2496558" y="206740"/>
            <a:ext cx="3465200" cy="705355"/>
          </a:xfrm>
          <a:prstGeom prst="rect">
            <a:avLst/>
          </a:prstGeom>
          <a:solidFill>
            <a:srgbClr val="BF0100">
              <a:alpha val="98000"/>
            </a:srgbClr>
          </a:solidFill>
          <a:ln w="317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108000" rIns="0" rtlCol="0" anchor="ctr"/>
          <a:lstStyle/>
          <a:p>
            <a:pPr defTabSz="761970"/>
            <a:r>
              <a:rPr lang="en-GB" sz="3200" b="1">
                <a:solidFill>
                  <a:prstClr val="white"/>
                </a:solidFill>
                <a:latin typeface="Arial" panose="020B0604020202020204" pitchFamily="34" charset="0"/>
                <a:cs typeface="Arial" panose="020B0604020202020204" pitchFamily="34" charset="0"/>
              </a:rPr>
              <a:t>Case for Change</a:t>
            </a:r>
            <a:endParaRPr lang="en-GB" sz="3200">
              <a:solidFill>
                <a:prstClr val="white"/>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extLst>
    <p:ext uri="{6950BFC3-D8DA-4A85-94F7-54DA5524770B}">
      <p188:commentRel xmlns:p188="http://schemas.microsoft.com/office/powerpoint/2018/8/main" r:id="rId3"/>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5B150A-2160-CCB8-AD3F-4E98CFED138C}"/>
            </a:ext>
          </a:extLst>
        </p:cNvPr>
        <p:cNvGrpSpPr/>
        <p:nvPr/>
      </p:nvGrpSpPr>
      <p:grpSpPr>
        <a:xfrm>
          <a:off x="0" y="0"/>
          <a:ext cx="0" cy="0"/>
          <a:chOff x="0" y="0"/>
          <a:chExt cx="0" cy="0"/>
        </a:xfrm>
      </p:grpSpPr>
      <p:sp>
        <p:nvSpPr>
          <p:cNvPr id="29" name="Freeform 28">
            <a:extLst>
              <a:ext uri="{FF2B5EF4-FFF2-40B4-BE49-F238E27FC236}">
                <a16:creationId xmlns:a16="http://schemas.microsoft.com/office/drawing/2014/main" id="{D1F2F6BF-43A5-26E2-2054-7DBA4A02D17E}"/>
              </a:ext>
            </a:extLst>
          </p:cNvPr>
          <p:cNvSpPr/>
          <p:nvPr/>
        </p:nvSpPr>
        <p:spPr>
          <a:xfrm>
            <a:off x="16042" y="-6508629"/>
            <a:ext cx="1481428" cy="18127083"/>
          </a:xfrm>
          <a:custGeom>
            <a:avLst/>
            <a:gdLst>
              <a:gd name="connsiteX0" fmla="*/ 1773841 w 1773841"/>
              <a:gd name="connsiteY0" fmla="*/ 0 h 15819120"/>
              <a:gd name="connsiteX1" fmla="*/ 1773841 w 1773841"/>
              <a:gd name="connsiteY1" fmla="*/ 6233093 h 15819120"/>
              <a:gd name="connsiteX2" fmla="*/ 909496 w 1773841"/>
              <a:gd name="connsiteY2" fmla="*/ 7129609 h 15819120"/>
              <a:gd name="connsiteX3" fmla="*/ 909496 w 1773841"/>
              <a:gd name="connsiteY3" fmla="*/ 7272960 h 15819120"/>
              <a:gd name="connsiteX4" fmla="*/ 1773841 w 1773841"/>
              <a:gd name="connsiteY4" fmla="*/ 8169476 h 15819120"/>
              <a:gd name="connsiteX5" fmla="*/ 1773841 w 1773841"/>
              <a:gd name="connsiteY5" fmla="*/ 15819120 h 15819120"/>
              <a:gd name="connsiteX6" fmla="*/ 0 w 1773841"/>
              <a:gd name="connsiteY6" fmla="*/ 15819120 h 15819120"/>
              <a:gd name="connsiteX7" fmla="*/ 0 w 1773841"/>
              <a:gd name="connsiteY7" fmla="*/ 0 h 15819120"/>
              <a:gd name="connsiteX0" fmla="*/ 1773841 w 1773841"/>
              <a:gd name="connsiteY0" fmla="*/ 0 h 15819120"/>
              <a:gd name="connsiteX1" fmla="*/ 1773841 w 1773841"/>
              <a:gd name="connsiteY1" fmla="*/ 6233093 h 15819120"/>
              <a:gd name="connsiteX2" fmla="*/ 909496 w 1773841"/>
              <a:gd name="connsiteY2" fmla="*/ 7129609 h 15819120"/>
              <a:gd name="connsiteX3" fmla="*/ 909496 w 1773841"/>
              <a:gd name="connsiteY3" fmla="*/ 7272960 h 15819120"/>
              <a:gd name="connsiteX4" fmla="*/ 1773841 w 1773841"/>
              <a:gd name="connsiteY4" fmla="*/ 8169476 h 15819120"/>
              <a:gd name="connsiteX5" fmla="*/ 1773841 w 1773841"/>
              <a:gd name="connsiteY5" fmla="*/ 15819120 h 15819120"/>
              <a:gd name="connsiteX6" fmla="*/ 0 w 1773841"/>
              <a:gd name="connsiteY6" fmla="*/ 15819120 h 15819120"/>
              <a:gd name="connsiteX7" fmla="*/ 0 w 1773841"/>
              <a:gd name="connsiteY7" fmla="*/ 0 h 15819120"/>
              <a:gd name="connsiteX8" fmla="*/ 1773841 w 1773841"/>
              <a:gd name="connsiteY8" fmla="*/ 0 h 15819120"/>
              <a:gd name="connsiteX0" fmla="*/ 1773841 w 1773841"/>
              <a:gd name="connsiteY0" fmla="*/ 0 h 15819120"/>
              <a:gd name="connsiteX1" fmla="*/ 1773841 w 1773841"/>
              <a:gd name="connsiteY1" fmla="*/ 6233093 h 15819120"/>
              <a:gd name="connsiteX2" fmla="*/ 909496 w 1773841"/>
              <a:gd name="connsiteY2" fmla="*/ 7129609 h 15819120"/>
              <a:gd name="connsiteX3" fmla="*/ 909496 w 1773841"/>
              <a:gd name="connsiteY3" fmla="*/ 7272960 h 15819120"/>
              <a:gd name="connsiteX4" fmla="*/ 1773841 w 1773841"/>
              <a:gd name="connsiteY4" fmla="*/ 8169476 h 15819120"/>
              <a:gd name="connsiteX5" fmla="*/ 1773841 w 1773841"/>
              <a:gd name="connsiteY5" fmla="*/ 15819120 h 15819120"/>
              <a:gd name="connsiteX6" fmla="*/ 0 w 1773841"/>
              <a:gd name="connsiteY6" fmla="*/ 15819120 h 15819120"/>
              <a:gd name="connsiteX7" fmla="*/ 0 w 1773841"/>
              <a:gd name="connsiteY7" fmla="*/ 0 h 15819120"/>
              <a:gd name="connsiteX8" fmla="*/ 1773841 w 1773841"/>
              <a:gd name="connsiteY8" fmla="*/ 0 h 15819120"/>
              <a:gd name="connsiteX0" fmla="*/ 1773841 w 1777714"/>
              <a:gd name="connsiteY0" fmla="*/ 0 h 15819120"/>
              <a:gd name="connsiteX1" fmla="*/ 1773841 w 1777714"/>
              <a:gd name="connsiteY1" fmla="*/ 6233093 h 15819120"/>
              <a:gd name="connsiteX2" fmla="*/ 909496 w 1777714"/>
              <a:gd name="connsiteY2" fmla="*/ 7129609 h 15819120"/>
              <a:gd name="connsiteX3" fmla="*/ 909496 w 1777714"/>
              <a:gd name="connsiteY3" fmla="*/ 7272960 h 15819120"/>
              <a:gd name="connsiteX4" fmla="*/ 1773841 w 1777714"/>
              <a:gd name="connsiteY4" fmla="*/ 8169476 h 15819120"/>
              <a:gd name="connsiteX5" fmla="*/ 1773841 w 1777714"/>
              <a:gd name="connsiteY5" fmla="*/ 15819120 h 15819120"/>
              <a:gd name="connsiteX6" fmla="*/ 0 w 1777714"/>
              <a:gd name="connsiteY6" fmla="*/ 15819120 h 15819120"/>
              <a:gd name="connsiteX7" fmla="*/ 0 w 1777714"/>
              <a:gd name="connsiteY7" fmla="*/ 0 h 15819120"/>
              <a:gd name="connsiteX8" fmla="*/ 1773841 w 1777714"/>
              <a:gd name="connsiteY8" fmla="*/ 0 h 15819120"/>
              <a:gd name="connsiteX0" fmla="*/ 1773841 w 1777714"/>
              <a:gd name="connsiteY0" fmla="*/ 0 h 15819120"/>
              <a:gd name="connsiteX1" fmla="*/ 1773841 w 1777714"/>
              <a:gd name="connsiteY1" fmla="*/ 6233093 h 15819120"/>
              <a:gd name="connsiteX2" fmla="*/ 909496 w 1777714"/>
              <a:gd name="connsiteY2" fmla="*/ 7129609 h 15819120"/>
              <a:gd name="connsiteX3" fmla="*/ 909496 w 1777714"/>
              <a:gd name="connsiteY3" fmla="*/ 7272960 h 15819120"/>
              <a:gd name="connsiteX4" fmla="*/ 1773841 w 1777714"/>
              <a:gd name="connsiteY4" fmla="*/ 8169476 h 15819120"/>
              <a:gd name="connsiteX5" fmla="*/ 1773841 w 1777714"/>
              <a:gd name="connsiteY5" fmla="*/ 15819120 h 15819120"/>
              <a:gd name="connsiteX6" fmla="*/ 0 w 1777714"/>
              <a:gd name="connsiteY6" fmla="*/ 15819120 h 15819120"/>
              <a:gd name="connsiteX7" fmla="*/ 0 w 1777714"/>
              <a:gd name="connsiteY7" fmla="*/ 0 h 15819120"/>
              <a:gd name="connsiteX8" fmla="*/ 1773841 w 1777714"/>
              <a:gd name="connsiteY8" fmla="*/ 0 h 15819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7714" h="15819120">
                <a:moveTo>
                  <a:pt x="1773841" y="0"/>
                </a:moveTo>
                <a:cubicBezTo>
                  <a:pt x="1773841" y="2077698"/>
                  <a:pt x="1782556" y="5985053"/>
                  <a:pt x="1773841" y="6233093"/>
                </a:cubicBezTo>
                <a:cubicBezTo>
                  <a:pt x="1765126" y="6481133"/>
                  <a:pt x="909747" y="6822304"/>
                  <a:pt x="909496" y="7129609"/>
                </a:cubicBezTo>
                <a:cubicBezTo>
                  <a:pt x="909245" y="7436914"/>
                  <a:pt x="909245" y="6880986"/>
                  <a:pt x="909496" y="7272960"/>
                </a:cubicBezTo>
                <a:cubicBezTo>
                  <a:pt x="909747" y="7664934"/>
                  <a:pt x="1773593" y="7819837"/>
                  <a:pt x="1773841" y="8169476"/>
                </a:cubicBezTo>
                <a:cubicBezTo>
                  <a:pt x="1774089" y="8519115"/>
                  <a:pt x="1773841" y="13269239"/>
                  <a:pt x="1773841" y="15819120"/>
                </a:cubicBezTo>
                <a:lnTo>
                  <a:pt x="0" y="15819120"/>
                </a:lnTo>
                <a:lnTo>
                  <a:pt x="0" y="0"/>
                </a:lnTo>
                <a:lnTo>
                  <a:pt x="1773841" y="0"/>
                </a:lnTo>
                <a:close/>
              </a:path>
            </a:pathLst>
          </a:custGeom>
          <a:solidFill>
            <a:srgbClr val="0B3249"/>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defTabSz="761970"/>
            <a:endParaRPr lang="en-GB" sz="1500">
              <a:solidFill>
                <a:prstClr val="white"/>
              </a:solidFill>
              <a:latin typeface="Calibri" panose="020F0502020204030204"/>
            </a:endParaRPr>
          </a:p>
        </p:txBody>
      </p:sp>
      <p:sp>
        <p:nvSpPr>
          <p:cNvPr id="71" name="Text 1">
            <a:extLst>
              <a:ext uri="{FF2B5EF4-FFF2-40B4-BE49-F238E27FC236}">
                <a16:creationId xmlns:a16="http://schemas.microsoft.com/office/drawing/2014/main" id="{C4CBF987-C5A3-09CA-811F-FAA9F7DA67F8}"/>
              </a:ext>
            </a:extLst>
          </p:cNvPr>
          <p:cNvSpPr/>
          <p:nvPr/>
        </p:nvSpPr>
        <p:spPr>
          <a:xfrm>
            <a:off x="2262500" y="1317035"/>
            <a:ext cx="1900535" cy="237629"/>
          </a:xfrm>
          <a:prstGeom prst="rect">
            <a:avLst/>
          </a:prstGeom>
          <a:noFill/>
          <a:ln/>
        </p:spPr>
        <p:txBody>
          <a:bodyPr wrap="none" lIns="0" tIns="0" rIns="0" bIns="0" rtlCol="0" anchor="t"/>
          <a:lstStyle/>
          <a:p>
            <a:pPr defTabSz="761970">
              <a:lnSpc>
                <a:spcPts val="1833"/>
              </a:lnSpc>
            </a:pPr>
            <a:endParaRPr lang="en-US" sz="2400" b="1">
              <a:solidFill>
                <a:prstClr val="white"/>
              </a:solidFill>
              <a:latin typeface="Arial" panose="020B0604020202020204" pitchFamily="34" charset="0"/>
              <a:cs typeface="Arial" panose="020B0604020202020204" pitchFamily="34" charset="0"/>
            </a:endParaRPr>
          </a:p>
        </p:txBody>
      </p:sp>
      <p:pic>
        <p:nvPicPr>
          <p:cNvPr id="73" name="Picture 72">
            <a:extLst>
              <a:ext uri="{FF2B5EF4-FFF2-40B4-BE49-F238E27FC236}">
                <a16:creationId xmlns:a16="http://schemas.microsoft.com/office/drawing/2014/main" id="{5E3E930A-E54E-5892-CBF3-CD71457AD76A}"/>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7122804" y="677277"/>
            <a:ext cx="4261032" cy="6247316"/>
          </a:xfrm>
          <a:prstGeom prst="rect">
            <a:avLst/>
          </a:prstGeom>
        </p:spPr>
      </p:pic>
      <p:pic>
        <p:nvPicPr>
          <p:cNvPr id="74" name="Picture 73" descr="A white outline of a map&#10;&#10;AI-generated content may be incorrect.">
            <a:extLst>
              <a:ext uri="{FF2B5EF4-FFF2-40B4-BE49-F238E27FC236}">
                <a16:creationId xmlns:a16="http://schemas.microsoft.com/office/drawing/2014/main" id="{5AF1BC01-7F2D-D1B7-7F82-BD48737EA6CB}"/>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2465981" y="2226734"/>
            <a:ext cx="4390618" cy="4792856"/>
          </a:xfrm>
          <a:prstGeom prst="rect">
            <a:avLst/>
          </a:prstGeom>
        </p:spPr>
      </p:pic>
      <p:grpSp>
        <p:nvGrpSpPr>
          <p:cNvPr id="5" name="Group 4">
            <a:extLst>
              <a:ext uri="{FF2B5EF4-FFF2-40B4-BE49-F238E27FC236}">
                <a16:creationId xmlns:a16="http://schemas.microsoft.com/office/drawing/2014/main" id="{B307D50C-3F62-903F-BB9E-04FA0095C0B2}"/>
              </a:ext>
            </a:extLst>
          </p:cNvPr>
          <p:cNvGrpSpPr/>
          <p:nvPr/>
        </p:nvGrpSpPr>
        <p:grpSpPr>
          <a:xfrm>
            <a:off x="917634" y="1168203"/>
            <a:ext cx="1162376" cy="1109659"/>
            <a:chOff x="-1549830" y="2302318"/>
            <a:chExt cx="1162376" cy="1109659"/>
          </a:xfrm>
        </p:grpSpPr>
        <p:sp>
          <p:nvSpPr>
            <p:cNvPr id="6" name="Oval 5">
              <a:extLst>
                <a:ext uri="{FF2B5EF4-FFF2-40B4-BE49-F238E27FC236}">
                  <a16:creationId xmlns:a16="http://schemas.microsoft.com/office/drawing/2014/main" id="{AC649987-2F72-4B11-95E4-82A0CFB5AFD9}"/>
                </a:ext>
              </a:extLst>
            </p:cNvPr>
            <p:cNvSpPr/>
            <p:nvPr/>
          </p:nvSpPr>
          <p:spPr>
            <a:xfrm>
              <a:off x="-1549830" y="2302318"/>
              <a:ext cx="1162376" cy="110965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Graphic 6" descr="Lighthouse scene with solid fill">
              <a:extLst>
                <a:ext uri="{FF2B5EF4-FFF2-40B4-BE49-F238E27FC236}">
                  <a16:creationId xmlns:a16="http://schemas.microsoft.com/office/drawing/2014/main" id="{BAA40CD4-18C3-E0C0-3B6A-E3E5E1B2FB4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31839" y="2363277"/>
              <a:ext cx="914400" cy="914400"/>
            </a:xfrm>
            <a:prstGeom prst="rect">
              <a:avLst/>
            </a:prstGeom>
          </p:spPr>
        </p:pic>
      </p:grpSp>
      <p:sp>
        <p:nvSpPr>
          <p:cNvPr id="3" name="TextBox 2">
            <a:extLst>
              <a:ext uri="{FF2B5EF4-FFF2-40B4-BE49-F238E27FC236}">
                <a16:creationId xmlns:a16="http://schemas.microsoft.com/office/drawing/2014/main" id="{26F9531B-2C57-94D2-A563-3E82D9F0343F}"/>
              </a:ext>
            </a:extLst>
          </p:cNvPr>
          <p:cNvSpPr txBox="1"/>
          <p:nvPr/>
        </p:nvSpPr>
        <p:spPr>
          <a:xfrm>
            <a:off x="7155233" y="6545491"/>
            <a:ext cx="6793830" cy="307777"/>
          </a:xfrm>
          <a:prstGeom prst="rect">
            <a:avLst/>
          </a:prstGeom>
          <a:noFill/>
        </p:spPr>
        <p:txBody>
          <a:bodyPr wrap="square">
            <a:spAutoFit/>
          </a:bodyPr>
          <a:lstStyle/>
          <a:p>
            <a:r>
              <a:rPr lang="en-GB" sz="1400" b="1">
                <a:solidFill>
                  <a:srgbClr val="FFFFFF"/>
                </a:solidFill>
                <a:effectLst/>
                <a:latin typeface="Arial" panose="020B0604020202020204" pitchFamily="34" charset="0"/>
                <a:cs typeface="Arial" panose="020B0604020202020204" pitchFamily="34" charset="0"/>
              </a:rPr>
              <a:t>North West (7.42m) + North East (2.65m) = ~10.07 million </a:t>
            </a:r>
            <a:endParaRPr lang="en-GB" sz="1400" b="1">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5AB2DE2D-E2E7-0AC6-22AC-54E04F4B5CF6}"/>
              </a:ext>
            </a:extLst>
          </p:cNvPr>
          <p:cNvSpPr txBox="1"/>
          <p:nvPr/>
        </p:nvSpPr>
        <p:spPr>
          <a:xfrm>
            <a:off x="2262500" y="6542639"/>
            <a:ext cx="4762586" cy="307777"/>
          </a:xfrm>
          <a:prstGeom prst="rect">
            <a:avLst/>
          </a:prstGeom>
          <a:noFill/>
        </p:spPr>
        <p:txBody>
          <a:bodyPr wrap="none" rtlCol="0">
            <a:spAutoFit/>
          </a:bodyPr>
          <a:lstStyle/>
          <a:p>
            <a:r>
              <a:rPr lang="en-GB" sz="1400" b="1">
                <a:solidFill>
                  <a:srgbClr val="FFFFFF"/>
                </a:solidFill>
                <a:effectLst/>
                <a:latin typeface="Arial" panose="020B0604020202020204" pitchFamily="34" charset="0"/>
                <a:cs typeface="Arial" panose="020B0604020202020204" pitchFamily="34" charset="0"/>
              </a:rPr>
              <a:t>~ 10.4 million (</a:t>
            </a:r>
            <a:r>
              <a:rPr lang="en-GB" sz="1400" b="1">
                <a:solidFill>
                  <a:srgbClr val="FFFFFF"/>
                </a:solidFill>
                <a:latin typeface="Arial" panose="020B0604020202020204" pitchFamily="34" charset="0"/>
                <a:cs typeface="Arial" panose="020B0604020202020204" pitchFamily="34" charset="0"/>
              </a:rPr>
              <a:t>approx. </a:t>
            </a:r>
            <a:r>
              <a:rPr lang="en-GB" sz="1400" b="1">
                <a:solidFill>
                  <a:srgbClr val="FFFFFF"/>
                </a:solidFill>
                <a:effectLst/>
                <a:latin typeface="Arial" panose="020B0604020202020204" pitchFamily="34" charset="0"/>
                <a:cs typeface="Arial" panose="020B0604020202020204" pitchFamily="34" charset="0"/>
              </a:rPr>
              <a:t>18.5% of England’s population)</a:t>
            </a:r>
            <a:endParaRPr lang="en-GB" sz="1400" b="1">
              <a:latin typeface="Arial" panose="020B0604020202020204" pitchFamily="34" charset="0"/>
              <a:cs typeface="Arial" panose="020B0604020202020204" pitchFamily="34" charset="0"/>
            </a:endParaRPr>
          </a:p>
        </p:txBody>
      </p:sp>
      <p:pic>
        <p:nvPicPr>
          <p:cNvPr id="17" name="Picture 16">
            <a:extLst>
              <a:ext uri="{FF2B5EF4-FFF2-40B4-BE49-F238E27FC236}">
                <a16:creationId xmlns:a16="http://schemas.microsoft.com/office/drawing/2014/main" id="{490F7875-6187-1178-FEBF-0C04E94AE28B}"/>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8228024" y="2137156"/>
            <a:ext cx="1512969" cy="2308807"/>
          </a:xfrm>
          <a:prstGeom prst="rect">
            <a:avLst/>
          </a:prstGeom>
        </p:spPr>
      </p:pic>
      <p:sp>
        <p:nvSpPr>
          <p:cNvPr id="19" name="Title 1">
            <a:extLst>
              <a:ext uri="{FF2B5EF4-FFF2-40B4-BE49-F238E27FC236}">
                <a16:creationId xmlns:a16="http://schemas.microsoft.com/office/drawing/2014/main" id="{3F30FF19-ED13-D49B-D83B-1B5CB6E4D62A}"/>
              </a:ext>
            </a:extLst>
          </p:cNvPr>
          <p:cNvSpPr txBox="1">
            <a:spLocks/>
          </p:cNvSpPr>
          <p:nvPr/>
        </p:nvSpPr>
        <p:spPr>
          <a:xfrm>
            <a:off x="2155238" y="1157126"/>
            <a:ext cx="9383620" cy="1019137"/>
          </a:xfrm>
          <a:prstGeom prst="rect">
            <a:avLst/>
          </a:prstGeom>
          <a:solidFill>
            <a:srgbClr val="C00000"/>
          </a:solidFill>
          <a:ln w="28575">
            <a:noFill/>
          </a:ln>
        </p:spPr>
        <p:txBody>
          <a:bodyPr lIns="108000" tIns="45720" rIns="91440" bIns="45720" anchor="ctr"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400" b="1" i="0" u="none" strike="noStrike" kern="1200" cap="none" spc="-100" normalizeH="0" baseline="0" noProof="0" dirty="0">
                <a:ln w="0">
                  <a:noFill/>
                </a:ln>
                <a:solidFill>
                  <a:prstClr val="white"/>
                </a:solidFill>
                <a:effectLst/>
                <a:uLnTx/>
                <a:uFillTx/>
                <a:latin typeface="Arial"/>
                <a:ea typeface="+mj-ea"/>
                <a:cs typeface="Arial"/>
              </a:rPr>
              <a:t>Coastal </a:t>
            </a:r>
            <a:r>
              <a:rPr kumimoji="0" lang="en-GB" sz="2400" b="1" i="0" u="none" strike="noStrike" kern="1200" cap="none" spc="-100" normalizeH="0" baseline="0" noProof="0">
                <a:ln w="0">
                  <a:noFill/>
                </a:ln>
                <a:solidFill>
                  <a:prstClr val="white"/>
                </a:solidFill>
                <a:effectLst/>
                <a:uLnTx/>
                <a:uFillTx/>
                <a:latin typeface="Arial"/>
                <a:ea typeface="+mj-ea"/>
                <a:cs typeface="Arial"/>
              </a:rPr>
              <a:t>communities</a:t>
            </a:r>
            <a:r>
              <a:rPr kumimoji="0" lang="en-GB" sz="2400" b="1" i="0" u="none" strike="noStrike" kern="1200" cap="none" spc="-100" normalizeH="0" baseline="0" noProof="0" dirty="0">
                <a:ln w="0">
                  <a:noFill/>
                </a:ln>
                <a:solidFill>
                  <a:prstClr val="white"/>
                </a:solidFill>
                <a:effectLst/>
                <a:uLnTx/>
                <a:uFillTx/>
                <a:latin typeface="Arial"/>
                <a:ea typeface="+mj-ea"/>
                <a:cs typeface="Arial"/>
              </a:rPr>
              <a:t> are small, but collectively are a large and significant priority national population group (18.5%)  the near equivalent of the entire North West and North </a:t>
            </a:r>
            <a:r>
              <a:rPr kumimoji="0" lang="en-GB" sz="2400" b="1" i="0" u="none" strike="noStrike" kern="1200" cap="none" spc="-100" normalizeH="0" baseline="0" noProof="0" dirty="0" err="1">
                <a:ln w="0">
                  <a:noFill/>
                </a:ln>
                <a:solidFill>
                  <a:prstClr val="white"/>
                </a:solidFill>
                <a:effectLst/>
                <a:uLnTx/>
                <a:uFillTx/>
                <a:latin typeface="Arial"/>
                <a:ea typeface="+mj-ea"/>
                <a:cs typeface="Arial"/>
              </a:rPr>
              <a:t>Eas</a:t>
            </a:r>
            <a:r>
              <a:rPr lang="en-GB" sz="2400" b="1" spc="-100" dirty="0">
                <a:ln w="0">
                  <a:noFill/>
                </a:ln>
                <a:solidFill>
                  <a:prstClr val="white"/>
                </a:solidFill>
                <a:latin typeface="Arial"/>
                <a:cs typeface="Arial"/>
              </a:rPr>
              <a:t>t regions combined</a:t>
            </a:r>
            <a:endParaRPr kumimoji="0" lang="en-GB" sz="2400" b="1" i="0" u="none" strike="noStrike" kern="1200" cap="none" spc="-100" normalizeH="0" baseline="0" noProof="0" dirty="0">
              <a:ln w="0">
                <a:noFill/>
              </a:ln>
              <a:solidFill>
                <a:prstClr val="white"/>
              </a:solidFill>
              <a:effectLst/>
              <a:uLnTx/>
              <a:uFillTx/>
              <a:latin typeface="Arial"/>
              <a:ea typeface="+mj-ea"/>
              <a:cs typeface="Arial"/>
            </a:endParaRPr>
          </a:p>
        </p:txBody>
      </p:sp>
      <p:sp>
        <p:nvSpPr>
          <p:cNvPr id="2" name="Text 5">
            <a:extLst>
              <a:ext uri="{FF2B5EF4-FFF2-40B4-BE49-F238E27FC236}">
                <a16:creationId xmlns:a16="http://schemas.microsoft.com/office/drawing/2014/main" id="{624BAA59-0669-7190-1FBC-B9C7684FAF13}"/>
              </a:ext>
            </a:extLst>
          </p:cNvPr>
          <p:cNvSpPr/>
          <p:nvPr/>
        </p:nvSpPr>
        <p:spPr>
          <a:xfrm>
            <a:off x="6010467" y="548297"/>
            <a:ext cx="2549327" cy="237629"/>
          </a:xfrm>
          <a:prstGeom prst="rect">
            <a:avLst/>
          </a:prstGeom>
          <a:noFill/>
          <a:ln/>
        </p:spPr>
        <p:txBody>
          <a:bodyPr wrap="none" lIns="0" tIns="0" rIns="0" bIns="0" rtlCol="0" anchor="t"/>
          <a:lstStyle/>
          <a:p>
            <a:pPr marL="0" marR="0" lvl="0" indent="0" algn="l" defTabSz="761970" rtl="0" eaLnBrk="1" fontAlgn="auto" latinLnBrk="0" hangingPunct="1">
              <a:lnSpc>
                <a:spcPts val="1833"/>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Arial" panose="020B0604020202020204" pitchFamily="34" charset="0"/>
                <a:ea typeface="Alexandria Semi Bold" pitchFamily="34" charset="-122"/>
                <a:cs typeface="Arial" panose="020B0604020202020204" pitchFamily="34" charset="0"/>
              </a:rPr>
              <a:t>Problem Definition / Coastal-Specific</a:t>
            </a:r>
            <a:endParaRPr kumimoji="0" lang="en-US" sz="2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8" name="!!CFC2">
            <a:extLst>
              <a:ext uri="{FF2B5EF4-FFF2-40B4-BE49-F238E27FC236}">
                <a16:creationId xmlns:a16="http://schemas.microsoft.com/office/drawing/2014/main" id="{90A8CFBF-8564-0A18-0CBD-452BF853EB68}"/>
              </a:ext>
            </a:extLst>
          </p:cNvPr>
          <p:cNvSpPr/>
          <p:nvPr/>
        </p:nvSpPr>
        <p:spPr>
          <a:xfrm>
            <a:off x="2272031" y="336922"/>
            <a:ext cx="3465200" cy="705355"/>
          </a:xfrm>
          <a:prstGeom prst="rect">
            <a:avLst/>
          </a:prstGeom>
          <a:solidFill>
            <a:srgbClr val="1D263E"/>
          </a:solidFill>
          <a:ln w="317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defTabSz="761970"/>
            <a:endParaRPr lang="en-GB" sz="3200">
              <a:solidFill>
                <a:prstClr val="white"/>
              </a:solidFill>
              <a:latin typeface="Arial" panose="020B0604020202020204" pitchFamily="34" charset="0"/>
              <a:cs typeface="Arial" panose="020B0604020202020204" pitchFamily="34" charset="0"/>
            </a:endParaRPr>
          </a:p>
        </p:txBody>
      </p:sp>
      <p:sp>
        <p:nvSpPr>
          <p:cNvPr id="14" name="!!CFC">
            <a:extLst>
              <a:ext uri="{FF2B5EF4-FFF2-40B4-BE49-F238E27FC236}">
                <a16:creationId xmlns:a16="http://schemas.microsoft.com/office/drawing/2014/main" id="{4C9BDBF3-C61F-6CAA-0B76-DE07D4BDC3CB}"/>
              </a:ext>
            </a:extLst>
          </p:cNvPr>
          <p:cNvSpPr/>
          <p:nvPr/>
        </p:nvSpPr>
        <p:spPr>
          <a:xfrm>
            <a:off x="2148207" y="213098"/>
            <a:ext cx="3465200" cy="705355"/>
          </a:xfrm>
          <a:prstGeom prst="rect">
            <a:avLst/>
          </a:prstGeom>
          <a:solidFill>
            <a:srgbClr val="BF0100">
              <a:alpha val="98000"/>
            </a:srgbClr>
          </a:solidFill>
          <a:ln w="317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108000" rIns="0" rtlCol="0" anchor="ctr"/>
          <a:lstStyle/>
          <a:p>
            <a:pPr defTabSz="761970"/>
            <a:r>
              <a:rPr lang="en-GB" sz="3200" b="1" dirty="0">
                <a:solidFill>
                  <a:prstClr val="white"/>
                </a:solidFill>
                <a:latin typeface="Arial" panose="020B0604020202020204" pitchFamily="34" charset="0"/>
                <a:cs typeface="Arial" panose="020B0604020202020204" pitchFamily="34" charset="0"/>
              </a:rPr>
              <a:t>Case for Change</a:t>
            </a:r>
            <a:endParaRPr lang="en-GB" sz="3200" dirty="0">
              <a:solidFill>
                <a:prstClr val="white"/>
              </a:solidFill>
              <a:latin typeface="Arial" panose="020B0604020202020204" pitchFamily="34" charset="0"/>
              <a:cs typeface="Arial" panose="020B0604020202020204" pitchFamily="34" charset="0"/>
            </a:endParaRPr>
          </a:p>
        </p:txBody>
      </p:sp>
      <p:pic>
        <p:nvPicPr>
          <p:cNvPr id="15" name="Graphic 14" descr="Brainstorm with solid fill">
            <a:extLst>
              <a:ext uri="{FF2B5EF4-FFF2-40B4-BE49-F238E27FC236}">
                <a16:creationId xmlns:a16="http://schemas.microsoft.com/office/drawing/2014/main" id="{C3F52EE2-C512-D0D1-0E47-DE2F93FA304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28796" y="1444978"/>
            <a:ext cx="914400" cy="914400"/>
          </a:xfrm>
          <a:prstGeom prst="rect">
            <a:avLst/>
          </a:prstGeom>
        </p:spPr>
      </p:pic>
      <p:pic>
        <p:nvPicPr>
          <p:cNvPr id="16" name="Graphic 15" descr="Brainstorm with solid fill">
            <a:extLst>
              <a:ext uri="{FF2B5EF4-FFF2-40B4-BE49-F238E27FC236}">
                <a16:creationId xmlns:a16="http://schemas.microsoft.com/office/drawing/2014/main" id="{D3D83064-B461-EA96-16BF-04BF3035FB2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28796" y="1444978"/>
            <a:ext cx="914400" cy="914400"/>
          </a:xfrm>
          <a:prstGeom prst="rect">
            <a:avLst/>
          </a:prstGeom>
        </p:spPr>
      </p:pic>
      <p:pic>
        <p:nvPicPr>
          <p:cNvPr id="18" name="Graphic 17" descr="Link with solid fill">
            <a:extLst>
              <a:ext uri="{FF2B5EF4-FFF2-40B4-BE49-F238E27FC236}">
                <a16:creationId xmlns:a16="http://schemas.microsoft.com/office/drawing/2014/main" id="{ED82F167-C12A-2B68-B428-3F9DEACD2A1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66925" y="4498623"/>
            <a:ext cx="914400" cy="914400"/>
          </a:xfrm>
          <a:prstGeom prst="rect">
            <a:avLst/>
          </a:prstGeom>
        </p:spPr>
      </p:pic>
      <p:pic>
        <p:nvPicPr>
          <p:cNvPr id="20" name="Graphic 19" descr="Money with solid fill">
            <a:extLst>
              <a:ext uri="{FF2B5EF4-FFF2-40B4-BE49-F238E27FC236}">
                <a16:creationId xmlns:a16="http://schemas.microsoft.com/office/drawing/2014/main" id="{37DC3BD4-8664-3959-F81B-443220C7C81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69224" y="2920910"/>
            <a:ext cx="914400" cy="914400"/>
          </a:xfrm>
          <a:prstGeom prst="rect">
            <a:avLst/>
          </a:prstGeom>
        </p:spPr>
      </p:pic>
      <p:pic>
        <p:nvPicPr>
          <p:cNvPr id="21" name="Graphic 20" descr="Lighthouse scene with solid fill">
            <a:extLst>
              <a:ext uri="{FF2B5EF4-FFF2-40B4-BE49-F238E27FC236}">
                <a16:creationId xmlns:a16="http://schemas.microsoft.com/office/drawing/2014/main" id="{D6612276-B959-10B5-8AE6-84F18EFC3C3D}"/>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265278" y="1343198"/>
            <a:ext cx="914400" cy="914400"/>
          </a:xfrm>
          <a:prstGeom prst="rect">
            <a:avLst/>
          </a:prstGeom>
        </p:spPr>
      </p:pic>
    </p:spTree>
    <p:extLst>
      <p:ext uri="{BB962C8B-B14F-4D97-AF65-F5344CB8AC3E}">
        <p14:creationId xmlns:p14="http://schemas.microsoft.com/office/powerpoint/2010/main" val="230684323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B00FBA1D-48D2-AFC8-D20E-0F667DA1A785}"/>
              </a:ext>
            </a:extLst>
          </p:cNvPr>
          <p:cNvSpPr/>
          <p:nvPr/>
        </p:nvSpPr>
        <p:spPr>
          <a:xfrm>
            <a:off x="1" y="1229960"/>
            <a:ext cx="12192000" cy="56280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 0">
            <a:extLst>
              <a:ext uri="{FF2B5EF4-FFF2-40B4-BE49-F238E27FC236}">
                <a16:creationId xmlns:a16="http://schemas.microsoft.com/office/drawing/2014/main" id="{FD61B0A0-2A20-9240-264D-D81179F5EDD6}"/>
              </a:ext>
            </a:extLst>
          </p:cNvPr>
          <p:cNvSpPr/>
          <p:nvPr/>
        </p:nvSpPr>
        <p:spPr>
          <a:xfrm>
            <a:off x="0" y="-1344"/>
            <a:ext cx="12192000" cy="1231304"/>
          </a:xfrm>
          <a:prstGeom prst="rect">
            <a:avLst/>
          </a:prstGeom>
          <a:solidFill>
            <a:srgbClr val="0B3249"/>
          </a:solidFill>
          <a:ln/>
        </p:spPr>
        <p:txBody>
          <a:bodyPr wrap="square" lIns="1584000" tIns="827999" rIns="0" bIns="0" rtlCol="0" anchor="t"/>
          <a:lstStyle/>
          <a:p>
            <a:pPr marL="0" indent="0">
              <a:buNone/>
            </a:pPr>
            <a:endParaRPr lang="en-GB" sz="2400" b="1">
              <a:solidFill>
                <a:schemeClr val="bg1"/>
              </a:solidFill>
              <a:latin typeface="Arial" panose="020B0604020202020204" pitchFamily="34" charset="0"/>
              <a:cs typeface="Arial" panose="020B0604020202020204" pitchFamily="34" charset="0"/>
            </a:endParaRPr>
          </a:p>
        </p:txBody>
      </p:sp>
      <mc:AlternateContent xmlns:mc="http://schemas.openxmlformats.org/markup-compatibility/2006" xmlns:cx2="http://schemas.microsoft.com/office/drawing/2015/10/21/chartex">
        <mc:Choice Requires="cx2">
          <p:graphicFrame>
            <p:nvGraphicFramePr>
              <p:cNvPr id="33" name="Chart 32">
                <a:extLst>
                  <a:ext uri="{FF2B5EF4-FFF2-40B4-BE49-F238E27FC236}">
                    <a16:creationId xmlns:a16="http://schemas.microsoft.com/office/drawing/2014/main" id="{FE19F697-6581-9C42-AA73-0C7197F8EFCA}"/>
                  </a:ext>
                </a:extLst>
              </p:cNvPr>
              <p:cNvGraphicFramePr/>
              <p:nvPr>
                <p:extLst>
                  <p:ext uri="{D42A27DB-BD31-4B8C-83A1-F6EECF244321}">
                    <p14:modId xmlns:p14="http://schemas.microsoft.com/office/powerpoint/2010/main" val="3628672019"/>
                  </p:ext>
                </p:extLst>
              </p:nvPr>
            </p:nvGraphicFramePr>
            <p:xfrm>
              <a:off x="4519748" y="1766145"/>
              <a:ext cx="3929270" cy="4219388"/>
            </p:xfrm>
            <a:graphic>
              <a:graphicData uri="http://schemas.microsoft.com/office/drawing/2014/chartex">
                <cx:chart xmlns:cx="http://schemas.microsoft.com/office/drawing/2014/chartex" xmlns:r="http://schemas.openxmlformats.org/officeDocument/2006/relationships" r:id="rId3"/>
              </a:graphicData>
            </a:graphic>
          </p:graphicFrame>
        </mc:Choice>
        <mc:Fallback xmlns="">
          <p:pic>
            <p:nvPicPr>
              <p:cNvPr id="33" name="Chart 32">
                <a:extLst>
                  <a:ext uri="{FF2B5EF4-FFF2-40B4-BE49-F238E27FC236}">
                    <a16:creationId xmlns:a16="http://schemas.microsoft.com/office/drawing/2014/main" id="{FE19F697-6581-9C42-AA73-0C7197F8EFCA}"/>
                  </a:ext>
                </a:extLst>
              </p:cNvPr>
              <p:cNvPicPr>
                <a:picLocks noGrp="1" noRot="1" noChangeAspect="1" noMove="1" noResize="1" noEditPoints="1" noAdjustHandles="1" noChangeArrowheads="1" noChangeShapeType="1"/>
              </p:cNvPicPr>
              <p:nvPr/>
            </p:nvPicPr>
            <p:blipFill>
              <a:blip r:embed="rId4"/>
              <a:stretch>
                <a:fillRect/>
              </a:stretch>
            </p:blipFill>
            <p:spPr>
              <a:xfrm>
                <a:off x="4519748" y="1766145"/>
                <a:ext cx="3929270" cy="4219388"/>
              </a:xfrm>
              <a:prstGeom prst="rect">
                <a:avLst/>
              </a:prstGeom>
            </p:spPr>
          </p:pic>
        </mc:Fallback>
      </mc:AlternateContent>
      <mc:AlternateContent xmlns:mc="http://schemas.openxmlformats.org/markup-compatibility/2006" xmlns:cx2="http://schemas.microsoft.com/office/drawing/2015/10/21/chartex">
        <mc:Choice Requires="cx2">
          <p:graphicFrame>
            <p:nvGraphicFramePr>
              <p:cNvPr id="34" name="Chart 33">
                <a:extLst>
                  <a:ext uri="{FF2B5EF4-FFF2-40B4-BE49-F238E27FC236}">
                    <a16:creationId xmlns:a16="http://schemas.microsoft.com/office/drawing/2014/main" id="{2E05B5CE-8435-0B44-AE8C-04646E36124A}"/>
                  </a:ext>
                </a:extLst>
              </p:cNvPr>
              <p:cNvGraphicFramePr/>
              <p:nvPr>
                <p:extLst>
                  <p:ext uri="{D42A27DB-BD31-4B8C-83A1-F6EECF244321}">
                    <p14:modId xmlns:p14="http://schemas.microsoft.com/office/powerpoint/2010/main" val="1408636933"/>
                  </p:ext>
                </p:extLst>
              </p:nvPr>
            </p:nvGraphicFramePr>
            <p:xfrm>
              <a:off x="8125876" y="1782401"/>
              <a:ext cx="4170662" cy="4143188"/>
            </p:xfrm>
            <a:graphic>
              <a:graphicData uri="http://schemas.microsoft.com/office/drawing/2014/chartex">
                <cx:chart xmlns:cx="http://schemas.microsoft.com/office/drawing/2014/chartex" xmlns:r="http://schemas.openxmlformats.org/officeDocument/2006/relationships" r:id="rId5"/>
              </a:graphicData>
            </a:graphic>
          </p:graphicFrame>
        </mc:Choice>
        <mc:Fallback xmlns="">
          <p:pic>
            <p:nvPicPr>
              <p:cNvPr id="34" name="Chart 33">
                <a:extLst>
                  <a:ext uri="{FF2B5EF4-FFF2-40B4-BE49-F238E27FC236}">
                    <a16:creationId xmlns:a16="http://schemas.microsoft.com/office/drawing/2014/main" id="{2E05B5CE-8435-0B44-AE8C-04646E36124A}"/>
                  </a:ext>
                </a:extLst>
              </p:cNvPr>
              <p:cNvPicPr>
                <a:picLocks noGrp="1" noRot="1" noChangeAspect="1" noMove="1" noResize="1" noEditPoints="1" noAdjustHandles="1" noChangeArrowheads="1" noChangeShapeType="1"/>
              </p:cNvPicPr>
              <p:nvPr/>
            </p:nvPicPr>
            <p:blipFill>
              <a:blip r:embed="rId6"/>
              <a:stretch>
                <a:fillRect/>
              </a:stretch>
            </p:blipFill>
            <p:spPr>
              <a:xfrm>
                <a:off x="8125876" y="1782401"/>
                <a:ext cx="4170662" cy="4143188"/>
              </a:xfrm>
              <a:prstGeom prst="rect">
                <a:avLst/>
              </a:prstGeom>
            </p:spPr>
          </p:pic>
        </mc:Fallback>
      </mc:AlternateContent>
      <p:sp>
        <p:nvSpPr>
          <p:cNvPr id="6" name="TextBox 5">
            <a:extLst>
              <a:ext uri="{FF2B5EF4-FFF2-40B4-BE49-F238E27FC236}">
                <a16:creationId xmlns:a16="http://schemas.microsoft.com/office/drawing/2014/main" id="{BBA52CCC-C69B-85F0-94F5-0E9DA3A9DDBA}"/>
              </a:ext>
            </a:extLst>
          </p:cNvPr>
          <p:cNvSpPr txBox="1"/>
          <p:nvPr/>
        </p:nvSpPr>
        <p:spPr>
          <a:xfrm>
            <a:off x="3261602" y="1376316"/>
            <a:ext cx="7154212" cy="369332"/>
          </a:xfrm>
          <a:prstGeom prst="rect">
            <a:avLst/>
          </a:prstGeom>
          <a:noFill/>
        </p:spPr>
        <p:txBody>
          <a:bodyPr wrap="square" rtlCol="0">
            <a:spAutoFit/>
          </a:bodyPr>
          <a:lstStyle/>
          <a:p>
            <a:r>
              <a:rPr lang="en-GB" b="1">
                <a:solidFill>
                  <a:srgbClr val="0B3249"/>
                </a:solidFill>
                <a:latin typeface="Arial" panose="020B0604020202020204" pitchFamily="34" charset="0"/>
                <a:cs typeface="Arial" panose="020B0604020202020204" pitchFamily="34" charset="0"/>
              </a:rPr>
              <a:t>Change In Age Distribution Over Time In Coastal Towns</a:t>
            </a:r>
          </a:p>
        </p:txBody>
      </p:sp>
      <p:grpSp>
        <p:nvGrpSpPr>
          <p:cNvPr id="7" name="Group 6">
            <a:extLst>
              <a:ext uri="{FF2B5EF4-FFF2-40B4-BE49-F238E27FC236}">
                <a16:creationId xmlns:a16="http://schemas.microsoft.com/office/drawing/2014/main" id="{16C254BF-4A64-F0EC-CAF3-2B83282CA21D}"/>
              </a:ext>
            </a:extLst>
          </p:cNvPr>
          <p:cNvGrpSpPr/>
          <p:nvPr/>
        </p:nvGrpSpPr>
        <p:grpSpPr>
          <a:xfrm>
            <a:off x="964545" y="73301"/>
            <a:ext cx="1162376" cy="1109659"/>
            <a:chOff x="-1549830" y="2302318"/>
            <a:chExt cx="1162376" cy="1109659"/>
          </a:xfrm>
        </p:grpSpPr>
        <p:sp>
          <p:nvSpPr>
            <p:cNvPr id="8" name="Oval 7">
              <a:extLst>
                <a:ext uri="{FF2B5EF4-FFF2-40B4-BE49-F238E27FC236}">
                  <a16:creationId xmlns:a16="http://schemas.microsoft.com/office/drawing/2014/main" id="{67536951-7945-E71D-7899-232D0EA48988}"/>
                </a:ext>
              </a:extLst>
            </p:cNvPr>
            <p:cNvSpPr/>
            <p:nvPr/>
          </p:nvSpPr>
          <p:spPr>
            <a:xfrm>
              <a:off x="-1549830" y="2302318"/>
              <a:ext cx="1162376" cy="110965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Graphic 8" descr="Lighthouse scene with solid fill">
              <a:extLst>
                <a:ext uri="{FF2B5EF4-FFF2-40B4-BE49-F238E27FC236}">
                  <a16:creationId xmlns:a16="http://schemas.microsoft.com/office/drawing/2014/main" id="{4442D22E-0CF2-CDC4-5B44-BE46C72E5DB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431839" y="2363277"/>
              <a:ext cx="914400" cy="914400"/>
            </a:xfrm>
            <a:prstGeom prst="rect">
              <a:avLst/>
            </a:prstGeom>
          </p:spPr>
        </p:pic>
      </p:grpSp>
      <p:sp>
        <p:nvSpPr>
          <p:cNvPr id="12" name="Freeform 11">
            <a:extLst>
              <a:ext uri="{FF2B5EF4-FFF2-40B4-BE49-F238E27FC236}">
                <a16:creationId xmlns:a16="http://schemas.microsoft.com/office/drawing/2014/main" id="{B555E1A0-EEED-8DD5-5993-C1AD2A2A3699}"/>
              </a:ext>
            </a:extLst>
          </p:cNvPr>
          <p:cNvSpPr/>
          <p:nvPr/>
        </p:nvSpPr>
        <p:spPr>
          <a:xfrm>
            <a:off x="3988" y="-7565490"/>
            <a:ext cx="1481428" cy="18127083"/>
          </a:xfrm>
          <a:custGeom>
            <a:avLst/>
            <a:gdLst>
              <a:gd name="connsiteX0" fmla="*/ 1773841 w 1773841"/>
              <a:gd name="connsiteY0" fmla="*/ 0 h 15819120"/>
              <a:gd name="connsiteX1" fmla="*/ 1773841 w 1773841"/>
              <a:gd name="connsiteY1" fmla="*/ 6233093 h 15819120"/>
              <a:gd name="connsiteX2" fmla="*/ 909496 w 1773841"/>
              <a:gd name="connsiteY2" fmla="*/ 7129609 h 15819120"/>
              <a:gd name="connsiteX3" fmla="*/ 909496 w 1773841"/>
              <a:gd name="connsiteY3" fmla="*/ 7272960 h 15819120"/>
              <a:gd name="connsiteX4" fmla="*/ 1773841 w 1773841"/>
              <a:gd name="connsiteY4" fmla="*/ 8169476 h 15819120"/>
              <a:gd name="connsiteX5" fmla="*/ 1773841 w 1773841"/>
              <a:gd name="connsiteY5" fmla="*/ 15819120 h 15819120"/>
              <a:gd name="connsiteX6" fmla="*/ 0 w 1773841"/>
              <a:gd name="connsiteY6" fmla="*/ 15819120 h 15819120"/>
              <a:gd name="connsiteX7" fmla="*/ 0 w 1773841"/>
              <a:gd name="connsiteY7" fmla="*/ 0 h 15819120"/>
              <a:gd name="connsiteX0" fmla="*/ 1773841 w 1773841"/>
              <a:gd name="connsiteY0" fmla="*/ 0 h 15819120"/>
              <a:gd name="connsiteX1" fmla="*/ 1773841 w 1773841"/>
              <a:gd name="connsiteY1" fmla="*/ 6233093 h 15819120"/>
              <a:gd name="connsiteX2" fmla="*/ 909496 w 1773841"/>
              <a:gd name="connsiteY2" fmla="*/ 7129609 h 15819120"/>
              <a:gd name="connsiteX3" fmla="*/ 909496 w 1773841"/>
              <a:gd name="connsiteY3" fmla="*/ 7272960 h 15819120"/>
              <a:gd name="connsiteX4" fmla="*/ 1773841 w 1773841"/>
              <a:gd name="connsiteY4" fmla="*/ 8169476 h 15819120"/>
              <a:gd name="connsiteX5" fmla="*/ 1773841 w 1773841"/>
              <a:gd name="connsiteY5" fmla="*/ 15819120 h 15819120"/>
              <a:gd name="connsiteX6" fmla="*/ 0 w 1773841"/>
              <a:gd name="connsiteY6" fmla="*/ 15819120 h 15819120"/>
              <a:gd name="connsiteX7" fmla="*/ 0 w 1773841"/>
              <a:gd name="connsiteY7" fmla="*/ 0 h 15819120"/>
              <a:gd name="connsiteX8" fmla="*/ 1773841 w 1773841"/>
              <a:gd name="connsiteY8" fmla="*/ 0 h 15819120"/>
              <a:gd name="connsiteX0" fmla="*/ 1773841 w 1773841"/>
              <a:gd name="connsiteY0" fmla="*/ 0 h 15819120"/>
              <a:gd name="connsiteX1" fmla="*/ 1773841 w 1773841"/>
              <a:gd name="connsiteY1" fmla="*/ 6233093 h 15819120"/>
              <a:gd name="connsiteX2" fmla="*/ 909496 w 1773841"/>
              <a:gd name="connsiteY2" fmla="*/ 7129609 h 15819120"/>
              <a:gd name="connsiteX3" fmla="*/ 909496 w 1773841"/>
              <a:gd name="connsiteY3" fmla="*/ 7272960 h 15819120"/>
              <a:gd name="connsiteX4" fmla="*/ 1773841 w 1773841"/>
              <a:gd name="connsiteY4" fmla="*/ 8169476 h 15819120"/>
              <a:gd name="connsiteX5" fmla="*/ 1773841 w 1773841"/>
              <a:gd name="connsiteY5" fmla="*/ 15819120 h 15819120"/>
              <a:gd name="connsiteX6" fmla="*/ 0 w 1773841"/>
              <a:gd name="connsiteY6" fmla="*/ 15819120 h 15819120"/>
              <a:gd name="connsiteX7" fmla="*/ 0 w 1773841"/>
              <a:gd name="connsiteY7" fmla="*/ 0 h 15819120"/>
              <a:gd name="connsiteX8" fmla="*/ 1773841 w 1773841"/>
              <a:gd name="connsiteY8" fmla="*/ 0 h 15819120"/>
              <a:gd name="connsiteX0" fmla="*/ 1773841 w 1777714"/>
              <a:gd name="connsiteY0" fmla="*/ 0 h 15819120"/>
              <a:gd name="connsiteX1" fmla="*/ 1773841 w 1777714"/>
              <a:gd name="connsiteY1" fmla="*/ 6233093 h 15819120"/>
              <a:gd name="connsiteX2" fmla="*/ 909496 w 1777714"/>
              <a:gd name="connsiteY2" fmla="*/ 7129609 h 15819120"/>
              <a:gd name="connsiteX3" fmla="*/ 909496 w 1777714"/>
              <a:gd name="connsiteY3" fmla="*/ 7272960 h 15819120"/>
              <a:gd name="connsiteX4" fmla="*/ 1773841 w 1777714"/>
              <a:gd name="connsiteY4" fmla="*/ 8169476 h 15819120"/>
              <a:gd name="connsiteX5" fmla="*/ 1773841 w 1777714"/>
              <a:gd name="connsiteY5" fmla="*/ 15819120 h 15819120"/>
              <a:gd name="connsiteX6" fmla="*/ 0 w 1777714"/>
              <a:gd name="connsiteY6" fmla="*/ 15819120 h 15819120"/>
              <a:gd name="connsiteX7" fmla="*/ 0 w 1777714"/>
              <a:gd name="connsiteY7" fmla="*/ 0 h 15819120"/>
              <a:gd name="connsiteX8" fmla="*/ 1773841 w 1777714"/>
              <a:gd name="connsiteY8" fmla="*/ 0 h 15819120"/>
              <a:gd name="connsiteX0" fmla="*/ 1773841 w 1777714"/>
              <a:gd name="connsiteY0" fmla="*/ 0 h 15819120"/>
              <a:gd name="connsiteX1" fmla="*/ 1773841 w 1777714"/>
              <a:gd name="connsiteY1" fmla="*/ 6233093 h 15819120"/>
              <a:gd name="connsiteX2" fmla="*/ 909496 w 1777714"/>
              <a:gd name="connsiteY2" fmla="*/ 7129609 h 15819120"/>
              <a:gd name="connsiteX3" fmla="*/ 909496 w 1777714"/>
              <a:gd name="connsiteY3" fmla="*/ 7272960 h 15819120"/>
              <a:gd name="connsiteX4" fmla="*/ 1773841 w 1777714"/>
              <a:gd name="connsiteY4" fmla="*/ 8169476 h 15819120"/>
              <a:gd name="connsiteX5" fmla="*/ 1773841 w 1777714"/>
              <a:gd name="connsiteY5" fmla="*/ 15819120 h 15819120"/>
              <a:gd name="connsiteX6" fmla="*/ 0 w 1777714"/>
              <a:gd name="connsiteY6" fmla="*/ 15819120 h 15819120"/>
              <a:gd name="connsiteX7" fmla="*/ 0 w 1777714"/>
              <a:gd name="connsiteY7" fmla="*/ 0 h 15819120"/>
              <a:gd name="connsiteX8" fmla="*/ 1773841 w 1777714"/>
              <a:gd name="connsiteY8" fmla="*/ 0 h 15819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7714" h="15819120">
                <a:moveTo>
                  <a:pt x="1773841" y="0"/>
                </a:moveTo>
                <a:cubicBezTo>
                  <a:pt x="1773841" y="2077698"/>
                  <a:pt x="1782556" y="5985053"/>
                  <a:pt x="1773841" y="6233093"/>
                </a:cubicBezTo>
                <a:cubicBezTo>
                  <a:pt x="1765126" y="6481133"/>
                  <a:pt x="909747" y="6822304"/>
                  <a:pt x="909496" y="7129609"/>
                </a:cubicBezTo>
                <a:cubicBezTo>
                  <a:pt x="909245" y="7436914"/>
                  <a:pt x="909245" y="6880986"/>
                  <a:pt x="909496" y="7272960"/>
                </a:cubicBezTo>
                <a:cubicBezTo>
                  <a:pt x="909747" y="7664934"/>
                  <a:pt x="1773593" y="7819837"/>
                  <a:pt x="1773841" y="8169476"/>
                </a:cubicBezTo>
                <a:cubicBezTo>
                  <a:pt x="1774089" y="8519115"/>
                  <a:pt x="1773841" y="13269239"/>
                  <a:pt x="1773841" y="15819120"/>
                </a:cubicBezTo>
                <a:lnTo>
                  <a:pt x="0" y="15819120"/>
                </a:lnTo>
                <a:lnTo>
                  <a:pt x="0" y="0"/>
                </a:lnTo>
                <a:lnTo>
                  <a:pt x="1773841" y="0"/>
                </a:lnTo>
                <a:close/>
              </a:path>
            </a:pathLst>
          </a:custGeom>
          <a:no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defTabSz="761970"/>
            <a:endParaRPr lang="en-GB" sz="1500">
              <a:solidFill>
                <a:prstClr val="white"/>
              </a:solidFill>
              <a:latin typeface="Calibri" panose="020F0502020204030204"/>
            </a:endParaRPr>
          </a:p>
        </p:txBody>
      </p:sp>
      <mc:AlternateContent xmlns:mc="http://schemas.openxmlformats.org/markup-compatibility/2006" xmlns:cx2="http://schemas.microsoft.com/office/drawing/2015/10/21/chartex">
        <mc:Choice Requires="cx2">
          <p:graphicFrame>
            <p:nvGraphicFramePr>
              <p:cNvPr id="32" name="Chart 31">
                <a:extLst>
                  <a:ext uri="{FF2B5EF4-FFF2-40B4-BE49-F238E27FC236}">
                    <a16:creationId xmlns:a16="http://schemas.microsoft.com/office/drawing/2014/main" id="{DC364E51-990D-B145-B534-BF6AEE738DDF}"/>
                  </a:ext>
                </a:extLst>
              </p:cNvPr>
              <p:cNvGraphicFramePr/>
              <p:nvPr>
                <p:extLst>
                  <p:ext uri="{D42A27DB-BD31-4B8C-83A1-F6EECF244321}">
                    <p14:modId xmlns:p14="http://schemas.microsoft.com/office/powerpoint/2010/main" val="2928710428"/>
                  </p:ext>
                </p:extLst>
              </p:nvPr>
            </p:nvGraphicFramePr>
            <p:xfrm>
              <a:off x="-14514" y="1766145"/>
              <a:ext cx="4599236" cy="4210423"/>
            </p:xfrm>
            <a:graphic>
              <a:graphicData uri="http://schemas.microsoft.com/office/drawing/2014/chartex">
                <cx:chart xmlns:cx="http://schemas.microsoft.com/office/drawing/2014/chartex" xmlns:r="http://schemas.openxmlformats.org/officeDocument/2006/relationships" r:id="rId9"/>
              </a:graphicData>
            </a:graphic>
          </p:graphicFrame>
        </mc:Choice>
        <mc:Fallback xmlns="">
          <p:pic>
            <p:nvPicPr>
              <p:cNvPr id="32" name="Chart 31">
                <a:extLst>
                  <a:ext uri="{FF2B5EF4-FFF2-40B4-BE49-F238E27FC236}">
                    <a16:creationId xmlns:a16="http://schemas.microsoft.com/office/drawing/2014/main" id="{DC364E51-990D-B145-B534-BF6AEE738DDF}"/>
                  </a:ext>
                </a:extLst>
              </p:cNvPr>
              <p:cNvPicPr>
                <a:picLocks noGrp="1" noRot="1" noChangeAspect="1" noMove="1" noResize="1" noEditPoints="1" noAdjustHandles="1" noChangeArrowheads="1" noChangeShapeType="1"/>
              </p:cNvPicPr>
              <p:nvPr/>
            </p:nvPicPr>
            <p:blipFill>
              <a:blip r:embed="rId10"/>
              <a:stretch>
                <a:fillRect/>
              </a:stretch>
            </p:blipFill>
            <p:spPr>
              <a:xfrm>
                <a:off x="-14514" y="1766145"/>
                <a:ext cx="4599236" cy="4210423"/>
              </a:xfrm>
              <a:prstGeom prst="rect">
                <a:avLst/>
              </a:prstGeom>
            </p:spPr>
          </p:pic>
        </mc:Fallback>
      </mc:AlternateContent>
      <p:sp>
        <p:nvSpPr>
          <p:cNvPr id="36" name="Rectangle 35">
            <a:extLst>
              <a:ext uri="{FF2B5EF4-FFF2-40B4-BE49-F238E27FC236}">
                <a16:creationId xmlns:a16="http://schemas.microsoft.com/office/drawing/2014/main" id="{D31610F5-53CE-403A-F3D7-14279CBFCDCC}"/>
              </a:ext>
            </a:extLst>
          </p:cNvPr>
          <p:cNvSpPr/>
          <p:nvPr/>
        </p:nvSpPr>
        <p:spPr>
          <a:xfrm>
            <a:off x="1775003" y="1795279"/>
            <a:ext cx="1963550" cy="3134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b="1">
                <a:solidFill>
                  <a:srgbClr val="595959"/>
                </a:solidFill>
                <a:latin typeface="Arial" panose="020B0604020202020204" pitchFamily="34" charset="0"/>
                <a:cs typeface="Arial" panose="020B0604020202020204" pitchFamily="34" charset="0"/>
              </a:rPr>
              <a:t>1921</a:t>
            </a:r>
          </a:p>
        </p:txBody>
      </p:sp>
      <p:sp>
        <p:nvSpPr>
          <p:cNvPr id="5" name="Rectangle 4">
            <a:extLst>
              <a:ext uri="{FF2B5EF4-FFF2-40B4-BE49-F238E27FC236}">
                <a16:creationId xmlns:a16="http://schemas.microsoft.com/office/drawing/2014/main" id="{4F6F505B-3389-ACEE-FB18-F2477348C341}"/>
              </a:ext>
            </a:extLst>
          </p:cNvPr>
          <p:cNvSpPr/>
          <p:nvPr/>
        </p:nvSpPr>
        <p:spPr>
          <a:xfrm>
            <a:off x="258491" y="6084796"/>
            <a:ext cx="11675018" cy="657699"/>
          </a:xfrm>
          <a:prstGeom prst="rect">
            <a:avLst/>
          </a:prstGeom>
          <a:solidFill>
            <a:srgbClr val="0B3249"/>
          </a:solidFill>
          <a:ln>
            <a:noFill/>
          </a:ln>
        </p:spPr>
        <p:style>
          <a:lnRef idx="2">
            <a:schemeClr val="accent1">
              <a:shade val="15000"/>
            </a:schemeClr>
          </a:lnRef>
          <a:fillRef idx="1">
            <a:schemeClr val="accent1"/>
          </a:fillRef>
          <a:effectRef idx="0">
            <a:schemeClr val="accent1"/>
          </a:effectRef>
          <a:fontRef idx="minor">
            <a:schemeClr val="lt1"/>
          </a:fontRef>
        </p:style>
        <p:txBody>
          <a:bodyPr tIns="0" rtlCol="0" anchor="t" anchorCtr="0"/>
          <a:lstStyle/>
          <a:p>
            <a:pPr marL="0" marR="0" lvl="0" indent="0" algn="ctr" defTabSz="761970" rtl="0" eaLnBrk="1" fontAlgn="auto" latinLnBrk="0" hangingPunct="1">
              <a:lnSpc>
                <a:spcPts val="4625"/>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The ageing </a:t>
            </a:r>
            <a:r>
              <a:rPr lang="en-GB" sz="2000" dirty="0">
                <a:solidFill>
                  <a:prstClr val="white"/>
                </a:solidFill>
                <a:latin typeface="Arial" panose="020B0604020202020204" pitchFamily="34" charset="0"/>
                <a:cs typeface="Arial" panose="020B0604020202020204" pitchFamily="34" charset="0"/>
              </a:rPr>
              <a:t>p</a:t>
            </a:r>
            <a:r>
              <a:rPr kumimoji="0" lang="en-GB" sz="20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opulation</a:t>
            </a:r>
            <a:r>
              <a:rPr kumimoji="0" lang="en-GB"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on the coast is accelerating, with more older people living longer in poor health</a:t>
            </a:r>
          </a:p>
        </p:txBody>
      </p:sp>
      <p:sp>
        <p:nvSpPr>
          <p:cNvPr id="4" name="Title 1">
            <a:extLst>
              <a:ext uri="{FF2B5EF4-FFF2-40B4-BE49-F238E27FC236}">
                <a16:creationId xmlns:a16="http://schemas.microsoft.com/office/drawing/2014/main" id="{EDB4A359-EE89-FFA8-1248-983C39B734EA}"/>
              </a:ext>
            </a:extLst>
          </p:cNvPr>
          <p:cNvSpPr txBox="1">
            <a:spLocks/>
          </p:cNvSpPr>
          <p:nvPr/>
        </p:nvSpPr>
        <p:spPr>
          <a:xfrm>
            <a:off x="-14514" y="4644731"/>
            <a:ext cx="12206513" cy="1309994"/>
          </a:xfrm>
          <a:prstGeom prst="rect">
            <a:avLst/>
          </a:prstGeom>
          <a:noFill/>
          <a:ln w="44450">
            <a:solidFill>
              <a:srgbClr val="FF0500"/>
            </a:solidFill>
          </a:ln>
        </p:spPr>
        <p:txBody>
          <a:bodyPr lIns="108000" tIns="45720" rIns="91440" bIns="45720" anchor="ctr"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2400" b="1" i="0" u="none" strike="noStrike" kern="1200" cap="none" spc="-100" normalizeH="0" baseline="0" noProof="0">
              <a:ln w="0">
                <a:noFill/>
              </a:ln>
              <a:solidFill>
                <a:prstClr val="white"/>
              </a:solidFill>
              <a:effectLst/>
              <a:uLnTx/>
              <a:uFillTx/>
              <a:latin typeface="Arial"/>
              <a:ea typeface="+mj-ea"/>
              <a:cs typeface="Arial"/>
            </a:endParaRPr>
          </a:p>
        </p:txBody>
      </p:sp>
      <p:sp>
        <p:nvSpPr>
          <p:cNvPr id="2" name="Text 5">
            <a:extLst>
              <a:ext uri="{FF2B5EF4-FFF2-40B4-BE49-F238E27FC236}">
                <a16:creationId xmlns:a16="http://schemas.microsoft.com/office/drawing/2014/main" id="{7F947E9C-EC3B-EF36-7D19-9124C1A58849}"/>
              </a:ext>
            </a:extLst>
          </p:cNvPr>
          <p:cNvSpPr/>
          <p:nvPr/>
        </p:nvSpPr>
        <p:spPr>
          <a:xfrm>
            <a:off x="6455219" y="559417"/>
            <a:ext cx="2549327" cy="237629"/>
          </a:xfrm>
          <a:prstGeom prst="rect">
            <a:avLst/>
          </a:prstGeom>
          <a:noFill/>
          <a:ln/>
        </p:spPr>
        <p:txBody>
          <a:bodyPr wrap="none" lIns="0" tIns="0" rIns="0" bIns="0" rtlCol="0" anchor="t"/>
          <a:lstStyle/>
          <a:p>
            <a:pPr marL="0" marR="0" lvl="0" indent="0" algn="l" defTabSz="761970" rtl="0" eaLnBrk="1" fontAlgn="auto" latinLnBrk="0" hangingPunct="1">
              <a:lnSpc>
                <a:spcPts val="1833"/>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Arial" panose="020B0604020202020204" pitchFamily="34" charset="0"/>
                <a:ea typeface="Alexandria Semi Bold" pitchFamily="34" charset="-122"/>
                <a:cs typeface="Arial" panose="020B0604020202020204" pitchFamily="34" charset="0"/>
              </a:rPr>
              <a:t>Problem Definition / Coastal-Specific</a:t>
            </a:r>
            <a:endParaRPr kumimoji="0" lang="en-US" sz="2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 name="!!CFC2">
            <a:extLst>
              <a:ext uri="{FF2B5EF4-FFF2-40B4-BE49-F238E27FC236}">
                <a16:creationId xmlns:a16="http://schemas.microsoft.com/office/drawing/2014/main" id="{ADCA9398-AA26-624C-00CE-4974874BE257}"/>
              </a:ext>
            </a:extLst>
          </p:cNvPr>
          <p:cNvSpPr/>
          <p:nvPr/>
        </p:nvSpPr>
        <p:spPr>
          <a:xfrm>
            <a:off x="2369016" y="336922"/>
            <a:ext cx="3465200" cy="705355"/>
          </a:xfrm>
          <a:prstGeom prst="rect">
            <a:avLst/>
          </a:prstGeom>
          <a:solidFill>
            <a:srgbClr val="1D263E"/>
          </a:solidFill>
          <a:ln w="317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defTabSz="761970"/>
            <a:endParaRPr lang="en-GB" sz="3200">
              <a:solidFill>
                <a:prstClr val="white"/>
              </a:solidFill>
              <a:latin typeface="Arial" panose="020B0604020202020204" pitchFamily="34" charset="0"/>
              <a:cs typeface="Arial" panose="020B0604020202020204" pitchFamily="34" charset="0"/>
            </a:endParaRPr>
          </a:p>
        </p:txBody>
      </p:sp>
      <p:sp>
        <p:nvSpPr>
          <p:cNvPr id="10" name="!!CFC">
            <a:extLst>
              <a:ext uri="{FF2B5EF4-FFF2-40B4-BE49-F238E27FC236}">
                <a16:creationId xmlns:a16="http://schemas.microsoft.com/office/drawing/2014/main" id="{D5DD902A-4439-2927-1933-7391CC1E0DB9}"/>
              </a:ext>
            </a:extLst>
          </p:cNvPr>
          <p:cNvSpPr/>
          <p:nvPr/>
        </p:nvSpPr>
        <p:spPr>
          <a:xfrm>
            <a:off x="2245192" y="213098"/>
            <a:ext cx="3465200" cy="705355"/>
          </a:xfrm>
          <a:prstGeom prst="rect">
            <a:avLst/>
          </a:prstGeom>
          <a:solidFill>
            <a:srgbClr val="BF0100">
              <a:alpha val="98000"/>
            </a:srgbClr>
          </a:solidFill>
          <a:ln w="317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108000" rIns="0" rtlCol="0" anchor="ctr"/>
          <a:lstStyle/>
          <a:p>
            <a:pPr defTabSz="761970"/>
            <a:r>
              <a:rPr lang="en-GB" sz="3200" b="1" dirty="0">
                <a:solidFill>
                  <a:prstClr val="white"/>
                </a:solidFill>
                <a:latin typeface="Arial" panose="020B0604020202020204" pitchFamily="34" charset="0"/>
                <a:cs typeface="Arial" panose="020B0604020202020204" pitchFamily="34" charset="0"/>
              </a:rPr>
              <a:t>Case for Change</a:t>
            </a:r>
            <a:endParaRPr lang="en-GB" sz="3200" dirty="0">
              <a:solidFill>
                <a:prstClr val="white"/>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374150-0A31-2618-8540-11D293359D84}"/>
            </a:ext>
          </a:extLst>
        </p:cNvPr>
        <p:cNvGrpSpPr/>
        <p:nvPr/>
      </p:nvGrpSpPr>
      <p:grpSpPr>
        <a:xfrm>
          <a:off x="0" y="0"/>
          <a:ext cx="0" cy="0"/>
          <a:chOff x="0" y="0"/>
          <a:chExt cx="0" cy="0"/>
        </a:xfrm>
      </p:grpSpPr>
      <p:sp>
        <p:nvSpPr>
          <p:cNvPr id="76" name="Text 5">
            <a:extLst>
              <a:ext uri="{FF2B5EF4-FFF2-40B4-BE49-F238E27FC236}">
                <a16:creationId xmlns:a16="http://schemas.microsoft.com/office/drawing/2014/main" id="{46CA4E01-1D63-5E77-21EE-7FB8627616FE}"/>
              </a:ext>
            </a:extLst>
          </p:cNvPr>
          <p:cNvSpPr/>
          <p:nvPr/>
        </p:nvSpPr>
        <p:spPr>
          <a:xfrm>
            <a:off x="6096000" y="535980"/>
            <a:ext cx="2549327" cy="237629"/>
          </a:xfrm>
          <a:prstGeom prst="rect">
            <a:avLst/>
          </a:prstGeom>
          <a:noFill/>
          <a:ln/>
        </p:spPr>
        <p:txBody>
          <a:bodyPr wrap="none" lIns="0" tIns="0" rIns="0" bIns="0" rtlCol="0" anchor="t"/>
          <a:lstStyle/>
          <a:p>
            <a:pPr marL="0" marR="0" lvl="0" indent="0" algn="l" defTabSz="761970" rtl="0" eaLnBrk="1" fontAlgn="auto" latinLnBrk="0" hangingPunct="1">
              <a:lnSpc>
                <a:spcPts val="1833"/>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Arial" panose="020B0604020202020204" pitchFamily="34" charset="0"/>
                <a:ea typeface="Alexandria Semi Bold" pitchFamily="34" charset="-122"/>
                <a:cs typeface="Arial" panose="020B0604020202020204" pitchFamily="34" charset="0"/>
              </a:rPr>
              <a:t>Problem Definition / Coastal-Specific</a:t>
            </a:r>
            <a:endParaRPr kumimoji="0" lang="en-US" sz="2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77" name="Group 76">
            <a:extLst>
              <a:ext uri="{FF2B5EF4-FFF2-40B4-BE49-F238E27FC236}">
                <a16:creationId xmlns:a16="http://schemas.microsoft.com/office/drawing/2014/main" id="{FB6B48DB-A387-744F-CE50-E1968C7E3F19}"/>
              </a:ext>
            </a:extLst>
          </p:cNvPr>
          <p:cNvGrpSpPr/>
          <p:nvPr/>
        </p:nvGrpSpPr>
        <p:grpSpPr>
          <a:xfrm>
            <a:off x="-1397430" y="3040470"/>
            <a:ext cx="1162376" cy="1109659"/>
            <a:chOff x="-1549830" y="2549406"/>
            <a:chExt cx="1162376" cy="1109659"/>
          </a:xfrm>
        </p:grpSpPr>
        <p:sp>
          <p:nvSpPr>
            <p:cNvPr id="82" name="Oval 81">
              <a:extLst>
                <a:ext uri="{FF2B5EF4-FFF2-40B4-BE49-F238E27FC236}">
                  <a16:creationId xmlns:a16="http://schemas.microsoft.com/office/drawing/2014/main" id="{56AEB1A9-01BD-919C-9D3A-5AD6AE5D0446}"/>
                </a:ext>
              </a:extLst>
            </p:cNvPr>
            <p:cNvSpPr/>
            <p:nvPr/>
          </p:nvSpPr>
          <p:spPr>
            <a:xfrm>
              <a:off x="-1549830" y="2549406"/>
              <a:ext cx="1162376" cy="110965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3" name="Graphic 82" descr="Link with solid fill">
              <a:extLst>
                <a:ext uri="{FF2B5EF4-FFF2-40B4-BE49-F238E27FC236}">
                  <a16:creationId xmlns:a16="http://schemas.microsoft.com/office/drawing/2014/main" id="{DDC70BE8-A2F7-8F3C-AD9A-A2DC6F2C941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81569" y="2627613"/>
              <a:ext cx="1007068" cy="1007068"/>
            </a:xfrm>
            <a:prstGeom prst="rect">
              <a:avLst/>
            </a:prstGeom>
          </p:spPr>
        </p:pic>
      </p:grpSp>
      <p:sp>
        <p:nvSpPr>
          <p:cNvPr id="87" name="Oval 86">
            <a:extLst>
              <a:ext uri="{FF2B5EF4-FFF2-40B4-BE49-F238E27FC236}">
                <a16:creationId xmlns:a16="http://schemas.microsoft.com/office/drawing/2014/main" id="{D54B4972-4154-BD11-5CEF-A7986D0311DC}"/>
              </a:ext>
            </a:extLst>
          </p:cNvPr>
          <p:cNvSpPr/>
          <p:nvPr/>
        </p:nvSpPr>
        <p:spPr>
          <a:xfrm>
            <a:off x="-1397430" y="4724842"/>
            <a:ext cx="1162376" cy="110965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9" name="Graphic 88" descr="Money with solid fill">
            <a:extLst>
              <a:ext uri="{FF2B5EF4-FFF2-40B4-BE49-F238E27FC236}">
                <a16:creationId xmlns:a16="http://schemas.microsoft.com/office/drawing/2014/main" id="{C306B787-9F9F-F34F-F293-E0D7CA5EA10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83009" y="4752927"/>
            <a:ext cx="914400" cy="914400"/>
          </a:xfrm>
          <a:prstGeom prst="rect">
            <a:avLst/>
          </a:prstGeom>
        </p:spPr>
      </p:pic>
      <p:sp>
        <p:nvSpPr>
          <p:cNvPr id="101" name="Freeform 100">
            <a:extLst>
              <a:ext uri="{FF2B5EF4-FFF2-40B4-BE49-F238E27FC236}">
                <a16:creationId xmlns:a16="http://schemas.microsoft.com/office/drawing/2014/main" id="{51C01FC9-2373-6218-41CB-BB69A615937F}"/>
              </a:ext>
            </a:extLst>
          </p:cNvPr>
          <p:cNvSpPr/>
          <p:nvPr/>
        </p:nvSpPr>
        <p:spPr>
          <a:xfrm>
            <a:off x="16042" y="-6508629"/>
            <a:ext cx="1481428" cy="18127083"/>
          </a:xfrm>
          <a:custGeom>
            <a:avLst/>
            <a:gdLst>
              <a:gd name="connsiteX0" fmla="*/ 1773841 w 1773841"/>
              <a:gd name="connsiteY0" fmla="*/ 0 h 15819120"/>
              <a:gd name="connsiteX1" fmla="*/ 1773841 w 1773841"/>
              <a:gd name="connsiteY1" fmla="*/ 6233093 h 15819120"/>
              <a:gd name="connsiteX2" fmla="*/ 909496 w 1773841"/>
              <a:gd name="connsiteY2" fmla="*/ 7129609 h 15819120"/>
              <a:gd name="connsiteX3" fmla="*/ 909496 w 1773841"/>
              <a:gd name="connsiteY3" fmla="*/ 7272960 h 15819120"/>
              <a:gd name="connsiteX4" fmla="*/ 1773841 w 1773841"/>
              <a:gd name="connsiteY4" fmla="*/ 8169476 h 15819120"/>
              <a:gd name="connsiteX5" fmla="*/ 1773841 w 1773841"/>
              <a:gd name="connsiteY5" fmla="*/ 15819120 h 15819120"/>
              <a:gd name="connsiteX6" fmla="*/ 0 w 1773841"/>
              <a:gd name="connsiteY6" fmla="*/ 15819120 h 15819120"/>
              <a:gd name="connsiteX7" fmla="*/ 0 w 1773841"/>
              <a:gd name="connsiteY7" fmla="*/ 0 h 15819120"/>
              <a:gd name="connsiteX0" fmla="*/ 1773841 w 1773841"/>
              <a:gd name="connsiteY0" fmla="*/ 0 h 15819120"/>
              <a:gd name="connsiteX1" fmla="*/ 1773841 w 1773841"/>
              <a:gd name="connsiteY1" fmla="*/ 6233093 h 15819120"/>
              <a:gd name="connsiteX2" fmla="*/ 909496 w 1773841"/>
              <a:gd name="connsiteY2" fmla="*/ 7129609 h 15819120"/>
              <a:gd name="connsiteX3" fmla="*/ 909496 w 1773841"/>
              <a:gd name="connsiteY3" fmla="*/ 7272960 h 15819120"/>
              <a:gd name="connsiteX4" fmla="*/ 1773841 w 1773841"/>
              <a:gd name="connsiteY4" fmla="*/ 8169476 h 15819120"/>
              <a:gd name="connsiteX5" fmla="*/ 1773841 w 1773841"/>
              <a:gd name="connsiteY5" fmla="*/ 15819120 h 15819120"/>
              <a:gd name="connsiteX6" fmla="*/ 0 w 1773841"/>
              <a:gd name="connsiteY6" fmla="*/ 15819120 h 15819120"/>
              <a:gd name="connsiteX7" fmla="*/ 0 w 1773841"/>
              <a:gd name="connsiteY7" fmla="*/ 0 h 15819120"/>
              <a:gd name="connsiteX8" fmla="*/ 1773841 w 1773841"/>
              <a:gd name="connsiteY8" fmla="*/ 0 h 15819120"/>
              <a:gd name="connsiteX0" fmla="*/ 1773841 w 1773841"/>
              <a:gd name="connsiteY0" fmla="*/ 0 h 15819120"/>
              <a:gd name="connsiteX1" fmla="*/ 1773841 w 1773841"/>
              <a:gd name="connsiteY1" fmla="*/ 6233093 h 15819120"/>
              <a:gd name="connsiteX2" fmla="*/ 909496 w 1773841"/>
              <a:gd name="connsiteY2" fmla="*/ 7129609 h 15819120"/>
              <a:gd name="connsiteX3" fmla="*/ 909496 w 1773841"/>
              <a:gd name="connsiteY3" fmla="*/ 7272960 h 15819120"/>
              <a:gd name="connsiteX4" fmla="*/ 1773841 w 1773841"/>
              <a:gd name="connsiteY4" fmla="*/ 8169476 h 15819120"/>
              <a:gd name="connsiteX5" fmla="*/ 1773841 w 1773841"/>
              <a:gd name="connsiteY5" fmla="*/ 15819120 h 15819120"/>
              <a:gd name="connsiteX6" fmla="*/ 0 w 1773841"/>
              <a:gd name="connsiteY6" fmla="*/ 15819120 h 15819120"/>
              <a:gd name="connsiteX7" fmla="*/ 0 w 1773841"/>
              <a:gd name="connsiteY7" fmla="*/ 0 h 15819120"/>
              <a:gd name="connsiteX8" fmla="*/ 1773841 w 1773841"/>
              <a:gd name="connsiteY8" fmla="*/ 0 h 15819120"/>
              <a:gd name="connsiteX0" fmla="*/ 1773841 w 1777714"/>
              <a:gd name="connsiteY0" fmla="*/ 0 h 15819120"/>
              <a:gd name="connsiteX1" fmla="*/ 1773841 w 1777714"/>
              <a:gd name="connsiteY1" fmla="*/ 6233093 h 15819120"/>
              <a:gd name="connsiteX2" fmla="*/ 909496 w 1777714"/>
              <a:gd name="connsiteY2" fmla="*/ 7129609 h 15819120"/>
              <a:gd name="connsiteX3" fmla="*/ 909496 w 1777714"/>
              <a:gd name="connsiteY3" fmla="*/ 7272960 h 15819120"/>
              <a:gd name="connsiteX4" fmla="*/ 1773841 w 1777714"/>
              <a:gd name="connsiteY4" fmla="*/ 8169476 h 15819120"/>
              <a:gd name="connsiteX5" fmla="*/ 1773841 w 1777714"/>
              <a:gd name="connsiteY5" fmla="*/ 15819120 h 15819120"/>
              <a:gd name="connsiteX6" fmla="*/ 0 w 1777714"/>
              <a:gd name="connsiteY6" fmla="*/ 15819120 h 15819120"/>
              <a:gd name="connsiteX7" fmla="*/ 0 w 1777714"/>
              <a:gd name="connsiteY7" fmla="*/ 0 h 15819120"/>
              <a:gd name="connsiteX8" fmla="*/ 1773841 w 1777714"/>
              <a:gd name="connsiteY8" fmla="*/ 0 h 15819120"/>
              <a:gd name="connsiteX0" fmla="*/ 1773841 w 1777714"/>
              <a:gd name="connsiteY0" fmla="*/ 0 h 15819120"/>
              <a:gd name="connsiteX1" fmla="*/ 1773841 w 1777714"/>
              <a:gd name="connsiteY1" fmla="*/ 6233093 h 15819120"/>
              <a:gd name="connsiteX2" fmla="*/ 909496 w 1777714"/>
              <a:gd name="connsiteY2" fmla="*/ 7129609 h 15819120"/>
              <a:gd name="connsiteX3" fmla="*/ 909496 w 1777714"/>
              <a:gd name="connsiteY3" fmla="*/ 7272960 h 15819120"/>
              <a:gd name="connsiteX4" fmla="*/ 1773841 w 1777714"/>
              <a:gd name="connsiteY4" fmla="*/ 8169476 h 15819120"/>
              <a:gd name="connsiteX5" fmla="*/ 1773841 w 1777714"/>
              <a:gd name="connsiteY5" fmla="*/ 15819120 h 15819120"/>
              <a:gd name="connsiteX6" fmla="*/ 0 w 1777714"/>
              <a:gd name="connsiteY6" fmla="*/ 15819120 h 15819120"/>
              <a:gd name="connsiteX7" fmla="*/ 0 w 1777714"/>
              <a:gd name="connsiteY7" fmla="*/ 0 h 15819120"/>
              <a:gd name="connsiteX8" fmla="*/ 1773841 w 1777714"/>
              <a:gd name="connsiteY8" fmla="*/ 0 h 15819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7714" h="15819120">
                <a:moveTo>
                  <a:pt x="1773841" y="0"/>
                </a:moveTo>
                <a:cubicBezTo>
                  <a:pt x="1773841" y="2077698"/>
                  <a:pt x="1782556" y="5985053"/>
                  <a:pt x="1773841" y="6233093"/>
                </a:cubicBezTo>
                <a:cubicBezTo>
                  <a:pt x="1765126" y="6481133"/>
                  <a:pt x="909747" y="6822304"/>
                  <a:pt x="909496" y="7129609"/>
                </a:cubicBezTo>
                <a:cubicBezTo>
                  <a:pt x="909245" y="7436914"/>
                  <a:pt x="909245" y="6880986"/>
                  <a:pt x="909496" y="7272960"/>
                </a:cubicBezTo>
                <a:cubicBezTo>
                  <a:pt x="909747" y="7664934"/>
                  <a:pt x="1773593" y="7819837"/>
                  <a:pt x="1773841" y="8169476"/>
                </a:cubicBezTo>
                <a:cubicBezTo>
                  <a:pt x="1774089" y="8519115"/>
                  <a:pt x="1773841" y="13269239"/>
                  <a:pt x="1773841" y="15819120"/>
                </a:cubicBezTo>
                <a:lnTo>
                  <a:pt x="0" y="15819120"/>
                </a:lnTo>
                <a:lnTo>
                  <a:pt x="0" y="0"/>
                </a:lnTo>
                <a:lnTo>
                  <a:pt x="1773841" y="0"/>
                </a:lnTo>
                <a:close/>
              </a:path>
            </a:pathLst>
          </a:custGeom>
          <a:solidFill>
            <a:srgbClr val="0B3249"/>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761970" rtl="0" eaLnBrk="1" fontAlgn="auto" latinLnBrk="0" hangingPunct="1">
              <a:lnSpc>
                <a:spcPct val="100000"/>
              </a:lnSpc>
              <a:spcBef>
                <a:spcPts val="0"/>
              </a:spcBef>
              <a:spcAft>
                <a:spcPts val="0"/>
              </a:spcAft>
              <a:buClrTx/>
              <a:buSzTx/>
              <a:buFontTx/>
              <a:buNone/>
              <a:tabLst/>
              <a:defRPr/>
            </a:pPr>
            <a:endParaRPr kumimoji="0" lang="en-GB" sz="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grpSp>
        <p:nvGrpSpPr>
          <p:cNvPr id="102" name="Group 101">
            <a:extLst>
              <a:ext uri="{FF2B5EF4-FFF2-40B4-BE49-F238E27FC236}">
                <a16:creationId xmlns:a16="http://schemas.microsoft.com/office/drawing/2014/main" id="{350E8E4F-636B-D3EA-C833-7B19142464C7}"/>
              </a:ext>
            </a:extLst>
          </p:cNvPr>
          <p:cNvGrpSpPr/>
          <p:nvPr/>
        </p:nvGrpSpPr>
        <p:grpSpPr>
          <a:xfrm>
            <a:off x="917634" y="1168203"/>
            <a:ext cx="1162376" cy="1109659"/>
            <a:chOff x="-1549830" y="2302318"/>
            <a:chExt cx="1162376" cy="1109659"/>
          </a:xfrm>
        </p:grpSpPr>
        <p:sp>
          <p:nvSpPr>
            <p:cNvPr id="103" name="Oval 102">
              <a:extLst>
                <a:ext uri="{FF2B5EF4-FFF2-40B4-BE49-F238E27FC236}">
                  <a16:creationId xmlns:a16="http://schemas.microsoft.com/office/drawing/2014/main" id="{7F9D009E-2188-7A82-4285-62FEB3DC79FF}"/>
                </a:ext>
              </a:extLst>
            </p:cNvPr>
            <p:cNvSpPr/>
            <p:nvPr/>
          </p:nvSpPr>
          <p:spPr>
            <a:xfrm>
              <a:off x="-1549830" y="2302318"/>
              <a:ext cx="1162376" cy="1109659"/>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4" name="Graphic 103" descr="Lighthouse scene with solid fill">
              <a:extLst>
                <a:ext uri="{FF2B5EF4-FFF2-40B4-BE49-F238E27FC236}">
                  <a16:creationId xmlns:a16="http://schemas.microsoft.com/office/drawing/2014/main" id="{0C7B958D-8D17-1E9D-FF99-109D6BA8DFB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431839" y="2363277"/>
              <a:ext cx="914400" cy="914400"/>
            </a:xfrm>
            <a:prstGeom prst="rect">
              <a:avLst/>
            </a:prstGeom>
          </p:spPr>
        </p:pic>
      </p:grpSp>
      <p:sp>
        <p:nvSpPr>
          <p:cNvPr id="4" name="TextBox 3">
            <a:extLst>
              <a:ext uri="{FF2B5EF4-FFF2-40B4-BE49-F238E27FC236}">
                <a16:creationId xmlns:a16="http://schemas.microsoft.com/office/drawing/2014/main" id="{622BB853-EF61-12E6-CA01-64F4E1D36ECD}"/>
              </a:ext>
            </a:extLst>
          </p:cNvPr>
          <p:cNvSpPr txBox="1"/>
          <p:nvPr/>
        </p:nvSpPr>
        <p:spPr>
          <a:xfrm>
            <a:off x="2168583" y="1573735"/>
            <a:ext cx="6546750"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The prospectus contains analysis of 55 of the most deprived coastal towns</a:t>
            </a:r>
          </a:p>
        </p:txBody>
      </p:sp>
      <p:sp>
        <p:nvSpPr>
          <p:cNvPr id="5" name="TextBox 4">
            <a:extLst>
              <a:ext uri="{FF2B5EF4-FFF2-40B4-BE49-F238E27FC236}">
                <a16:creationId xmlns:a16="http://schemas.microsoft.com/office/drawing/2014/main" id="{0151F516-442F-11C2-9CCD-54A4650D400B}"/>
              </a:ext>
            </a:extLst>
          </p:cNvPr>
          <p:cNvSpPr txBox="1"/>
          <p:nvPr/>
        </p:nvSpPr>
        <p:spPr>
          <a:xfrm>
            <a:off x="8873528" y="2420337"/>
            <a:ext cx="2889676" cy="1015663"/>
          </a:xfrm>
          <a:prstGeom prst="rect">
            <a:avLst/>
          </a:prstGeom>
          <a:solidFill>
            <a:srgbClr val="7F7F7F"/>
          </a:solidFill>
          <a:ln w="25400">
            <a:noFill/>
          </a:ln>
        </p:spPr>
        <p:txBody>
          <a:bodyPr wrap="square" lIns="72000" rIns="0"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GB" sz="1500" b="0" i="0" u="none" strike="noStrike" kern="1200" cap="none" spc="0" normalizeH="0" baseline="0" noProof="0" dirty="0">
                <a:ln>
                  <a:noFill/>
                </a:ln>
                <a:noFill/>
                <a:effectLst/>
                <a:uLnTx/>
                <a:uFillTx/>
                <a:latin typeface="Arial" panose="020B0604020202020204" pitchFamily="34" charset="0"/>
                <a:ea typeface="+mn-ea"/>
                <a:cs typeface="Arial" panose="020B0604020202020204" pitchFamily="34" charset="0"/>
              </a:rPr>
              <a:t>The towns were selected using the ONS categorisations of income deprivation and differing ratios of residents to job density</a:t>
            </a:r>
          </a:p>
        </p:txBody>
      </p:sp>
      <p:sp>
        <p:nvSpPr>
          <p:cNvPr id="6" name="TextBox 5">
            <a:extLst>
              <a:ext uri="{FF2B5EF4-FFF2-40B4-BE49-F238E27FC236}">
                <a16:creationId xmlns:a16="http://schemas.microsoft.com/office/drawing/2014/main" id="{FDA3486D-4556-A7D0-BBB0-EFFCD1D4F6D9}"/>
              </a:ext>
            </a:extLst>
          </p:cNvPr>
          <p:cNvSpPr txBox="1"/>
          <p:nvPr/>
        </p:nvSpPr>
        <p:spPr>
          <a:xfrm>
            <a:off x="8873528" y="3739191"/>
            <a:ext cx="2889676" cy="1246495"/>
          </a:xfrm>
          <a:prstGeom prst="rect">
            <a:avLst/>
          </a:prstGeom>
          <a:solidFill>
            <a:srgbClr val="7F7F7F"/>
          </a:solidFill>
          <a:ln w="25400">
            <a:noFill/>
          </a:ln>
        </p:spPr>
        <p:txBody>
          <a:bodyPr wrap="square" lIns="72000" rIns="0"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GB" sz="1500" b="0" i="0" u="none" strike="noStrike" kern="1200" cap="none" spc="0" normalizeH="0" baseline="0" noProof="0" dirty="0">
                <a:ln>
                  <a:noFill/>
                </a:ln>
                <a:noFill/>
                <a:effectLst/>
                <a:uLnTx/>
                <a:uFillTx/>
                <a:latin typeface="Arial" panose="020B0604020202020204" pitchFamily="34" charset="0"/>
                <a:ea typeface="+mn-ea"/>
                <a:cs typeface="Arial" panose="020B0604020202020204" pitchFamily="34" charset="0"/>
              </a:rPr>
              <a:t>The analysis provides comparison of variables including economic inactivity and related health and social barriers to better employment and skills</a:t>
            </a:r>
          </a:p>
        </p:txBody>
      </p:sp>
      <p:sp>
        <p:nvSpPr>
          <p:cNvPr id="8" name="TextBox 7">
            <a:extLst>
              <a:ext uri="{FF2B5EF4-FFF2-40B4-BE49-F238E27FC236}">
                <a16:creationId xmlns:a16="http://schemas.microsoft.com/office/drawing/2014/main" id="{BAE1D2FB-8AFB-37A8-5B04-0A71219F3451}"/>
              </a:ext>
            </a:extLst>
          </p:cNvPr>
          <p:cNvSpPr txBox="1"/>
          <p:nvPr/>
        </p:nvSpPr>
        <p:spPr>
          <a:xfrm>
            <a:off x="8873528" y="5241345"/>
            <a:ext cx="2889676" cy="1246495"/>
          </a:xfrm>
          <a:prstGeom prst="rect">
            <a:avLst/>
          </a:prstGeom>
          <a:solidFill>
            <a:srgbClr val="7F7F7F"/>
          </a:solidFill>
          <a:ln w="25400">
            <a:noFill/>
          </a:ln>
        </p:spPr>
        <p:txBody>
          <a:bodyPr wrap="square" lIns="72000" rIns="0"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GB" sz="1500" b="0" i="0" u="none" strike="noStrike" kern="1200" cap="none" spc="0" normalizeH="0" baseline="0" noProof="0" dirty="0">
                <a:ln>
                  <a:noFill/>
                </a:ln>
                <a:noFill/>
                <a:effectLst/>
                <a:uLnTx/>
                <a:uFillTx/>
                <a:latin typeface="Arial" panose="020B0604020202020204" pitchFamily="34" charset="0"/>
                <a:ea typeface="+mn-ea"/>
                <a:cs typeface="Arial" panose="020B0604020202020204" pitchFamily="34" charset="0"/>
              </a:rPr>
              <a:t>The mixture of different coastal towns enables assumptions to be made about the costs and benefits of action for all coastal communities</a:t>
            </a:r>
          </a:p>
        </p:txBody>
      </p:sp>
      <p:sp>
        <p:nvSpPr>
          <p:cNvPr id="9" name="TextBox 8">
            <a:extLst>
              <a:ext uri="{FF2B5EF4-FFF2-40B4-BE49-F238E27FC236}">
                <a16:creationId xmlns:a16="http://schemas.microsoft.com/office/drawing/2014/main" id="{0CD7628C-5FEB-0AD3-589F-3D0080BF0086}"/>
              </a:ext>
            </a:extLst>
          </p:cNvPr>
          <p:cNvSpPr txBox="1"/>
          <p:nvPr/>
        </p:nvSpPr>
        <p:spPr>
          <a:xfrm>
            <a:off x="8812569" y="2359378"/>
            <a:ext cx="2889676" cy="1015663"/>
          </a:xfrm>
          <a:prstGeom prst="rect">
            <a:avLst/>
          </a:prstGeom>
          <a:solidFill>
            <a:srgbClr val="404040"/>
          </a:solidFill>
          <a:ln w="25400">
            <a:solidFill>
              <a:schemeClr val="tx1"/>
            </a:solidFill>
          </a:ln>
        </p:spPr>
        <p:txBody>
          <a:bodyPr wrap="square" lIns="72000" rIns="0"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GB" sz="15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The towns were selected using the ONS categorisations of income deprivation and differing ratios of residents to job density</a:t>
            </a:r>
          </a:p>
        </p:txBody>
      </p:sp>
      <p:sp>
        <p:nvSpPr>
          <p:cNvPr id="23" name="TextBox 22">
            <a:extLst>
              <a:ext uri="{FF2B5EF4-FFF2-40B4-BE49-F238E27FC236}">
                <a16:creationId xmlns:a16="http://schemas.microsoft.com/office/drawing/2014/main" id="{5687599C-3237-178B-20E5-86FAF9D0DC7A}"/>
              </a:ext>
            </a:extLst>
          </p:cNvPr>
          <p:cNvSpPr txBox="1"/>
          <p:nvPr/>
        </p:nvSpPr>
        <p:spPr>
          <a:xfrm>
            <a:off x="8812569" y="3678232"/>
            <a:ext cx="2889676" cy="1246495"/>
          </a:xfrm>
          <a:prstGeom prst="rect">
            <a:avLst/>
          </a:prstGeom>
          <a:solidFill>
            <a:srgbClr val="404040"/>
          </a:solidFill>
          <a:ln w="25400">
            <a:solidFill>
              <a:schemeClr val="tx1"/>
            </a:solidFill>
          </a:ln>
        </p:spPr>
        <p:txBody>
          <a:bodyPr wrap="square" lIns="72000" rIns="0"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GB" sz="15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The analysis provides comparison of variables including economic inactivity and related health and social barriers to better employment and skills</a:t>
            </a:r>
          </a:p>
        </p:txBody>
      </p:sp>
      <p:sp>
        <p:nvSpPr>
          <p:cNvPr id="28" name="TextBox 27">
            <a:extLst>
              <a:ext uri="{FF2B5EF4-FFF2-40B4-BE49-F238E27FC236}">
                <a16:creationId xmlns:a16="http://schemas.microsoft.com/office/drawing/2014/main" id="{7DECBE01-A880-C63C-57D3-D54AF3BD6988}"/>
              </a:ext>
            </a:extLst>
          </p:cNvPr>
          <p:cNvSpPr txBox="1"/>
          <p:nvPr/>
        </p:nvSpPr>
        <p:spPr>
          <a:xfrm>
            <a:off x="8812569" y="5180386"/>
            <a:ext cx="2889676" cy="1246495"/>
          </a:xfrm>
          <a:prstGeom prst="rect">
            <a:avLst/>
          </a:prstGeom>
          <a:solidFill>
            <a:srgbClr val="404040"/>
          </a:solidFill>
          <a:ln w="25400">
            <a:solidFill>
              <a:schemeClr val="tx1"/>
            </a:solidFill>
          </a:ln>
        </p:spPr>
        <p:txBody>
          <a:bodyPr wrap="square" lIns="72000" rIns="0"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GB" sz="15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The mixture of different coastal towns enables assumptions to be made about the costs and benefits of action for all coastal communities</a:t>
            </a:r>
          </a:p>
        </p:txBody>
      </p:sp>
      <p:sp>
        <p:nvSpPr>
          <p:cNvPr id="10" name="!!CFC2">
            <a:extLst>
              <a:ext uri="{FF2B5EF4-FFF2-40B4-BE49-F238E27FC236}">
                <a16:creationId xmlns:a16="http://schemas.microsoft.com/office/drawing/2014/main" id="{E6B4DAE6-2EF5-23A6-AE61-80B54E148CCC}"/>
              </a:ext>
            </a:extLst>
          </p:cNvPr>
          <p:cNvSpPr/>
          <p:nvPr/>
        </p:nvSpPr>
        <p:spPr>
          <a:xfrm>
            <a:off x="2272031" y="336922"/>
            <a:ext cx="3465200" cy="705355"/>
          </a:xfrm>
          <a:prstGeom prst="rect">
            <a:avLst/>
          </a:prstGeom>
          <a:solidFill>
            <a:srgbClr val="1D263E"/>
          </a:solidFill>
          <a:ln w="317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defTabSz="761970"/>
            <a:endParaRPr lang="en-GB" sz="3200">
              <a:solidFill>
                <a:prstClr val="white"/>
              </a:solidFill>
              <a:latin typeface="Arial" panose="020B0604020202020204" pitchFamily="34" charset="0"/>
              <a:cs typeface="Arial" panose="020B0604020202020204" pitchFamily="34" charset="0"/>
            </a:endParaRPr>
          </a:p>
        </p:txBody>
      </p:sp>
      <p:sp>
        <p:nvSpPr>
          <p:cNvPr id="11" name="!!CFC">
            <a:extLst>
              <a:ext uri="{FF2B5EF4-FFF2-40B4-BE49-F238E27FC236}">
                <a16:creationId xmlns:a16="http://schemas.microsoft.com/office/drawing/2014/main" id="{2CD5FFD2-3B0B-0384-E882-4366775CA276}"/>
              </a:ext>
            </a:extLst>
          </p:cNvPr>
          <p:cNvSpPr/>
          <p:nvPr/>
        </p:nvSpPr>
        <p:spPr>
          <a:xfrm>
            <a:off x="2148207" y="213098"/>
            <a:ext cx="3465200" cy="705355"/>
          </a:xfrm>
          <a:prstGeom prst="rect">
            <a:avLst/>
          </a:prstGeom>
          <a:solidFill>
            <a:srgbClr val="BF0100">
              <a:alpha val="98000"/>
            </a:srgbClr>
          </a:solidFill>
          <a:ln w="317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108000" rIns="0" rtlCol="0" anchor="ctr"/>
          <a:lstStyle/>
          <a:p>
            <a:pPr defTabSz="761970"/>
            <a:r>
              <a:rPr lang="en-GB" sz="3200" b="1" dirty="0">
                <a:solidFill>
                  <a:prstClr val="white"/>
                </a:solidFill>
                <a:latin typeface="Arial" panose="020B0604020202020204" pitchFamily="34" charset="0"/>
                <a:cs typeface="Arial" panose="020B0604020202020204" pitchFamily="34" charset="0"/>
              </a:rPr>
              <a:t>Case for Change</a:t>
            </a:r>
            <a:endParaRPr lang="en-GB" sz="3200" dirty="0">
              <a:solidFill>
                <a:prstClr val="white"/>
              </a:solidFill>
              <a:latin typeface="Arial" panose="020B0604020202020204" pitchFamily="34" charset="0"/>
              <a:cs typeface="Arial" panose="020B0604020202020204" pitchFamily="34" charset="0"/>
            </a:endParaRPr>
          </a:p>
        </p:txBody>
      </p:sp>
      <p:pic>
        <p:nvPicPr>
          <p:cNvPr id="12" name="Graphic 11" descr="Brainstorm with solid fill">
            <a:extLst>
              <a:ext uri="{FF2B5EF4-FFF2-40B4-BE49-F238E27FC236}">
                <a16:creationId xmlns:a16="http://schemas.microsoft.com/office/drawing/2014/main" id="{47D8633F-35E4-81A6-504A-5ED55A86DC9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28796" y="1444978"/>
            <a:ext cx="914400" cy="914400"/>
          </a:xfrm>
          <a:prstGeom prst="rect">
            <a:avLst/>
          </a:prstGeom>
        </p:spPr>
      </p:pic>
      <p:pic>
        <p:nvPicPr>
          <p:cNvPr id="13" name="Graphic 12" descr="Brainstorm with solid fill">
            <a:extLst>
              <a:ext uri="{FF2B5EF4-FFF2-40B4-BE49-F238E27FC236}">
                <a16:creationId xmlns:a16="http://schemas.microsoft.com/office/drawing/2014/main" id="{271B41EE-62C9-0C05-58A7-BEA44B70231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28796" y="1444978"/>
            <a:ext cx="914400" cy="914400"/>
          </a:xfrm>
          <a:prstGeom prst="rect">
            <a:avLst/>
          </a:prstGeom>
        </p:spPr>
      </p:pic>
      <p:pic>
        <p:nvPicPr>
          <p:cNvPr id="14" name="Graphic 13" descr="Link with solid fill">
            <a:extLst>
              <a:ext uri="{FF2B5EF4-FFF2-40B4-BE49-F238E27FC236}">
                <a16:creationId xmlns:a16="http://schemas.microsoft.com/office/drawing/2014/main" id="{EF961647-2C39-36C3-E475-18596C52BF8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66925" y="4498623"/>
            <a:ext cx="914400" cy="914400"/>
          </a:xfrm>
          <a:prstGeom prst="rect">
            <a:avLst/>
          </a:prstGeom>
        </p:spPr>
      </p:pic>
      <p:pic>
        <p:nvPicPr>
          <p:cNvPr id="15" name="Graphic 14" descr="Money with solid fill">
            <a:extLst>
              <a:ext uri="{FF2B5EF4-FFF2-40B4-BE49-F238E27FC236}">
                <a16:creationId xmlns:a16="http://schemas.microsoft.com/office/drawing/2014/main" id="{BF83A9DA-4EB8-BA09-99DC-2CA621584FF5}"/>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69224" y="2920910"/>
            <a:ext cx="914400" cy="914400"/>
          </a:xfrm>
          <a:prstGeom prst="rect">
            <a:avLst/>
          </a:prstGeom>
        </p:spPr>
      </p:pic>
      <p:pic>
        <p:nvPicPr>
          <p:cNvPr id="16" name="Graphic 15" descr="Lighthouse scene with solid fill">
            <a:extLst>
              <a:ext uri="{FF2B5EF4-FFF2-40B4-BE49-F238E27FC236}">
                <a16:creationId xmlns:a16="http://schemas.microsoft.com/office/drawing/2014/main" id="{5C874413-49F7-A913-4E28-CC32322E149B}"/>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265278" y="1343198"/>
            <a:ext cx="914400" cy="914400"/>
          </a:xfrm>
          <a:prstGeom prst="rect">
            <a:avLst/>
          </a:prstGeom>
        </p:spPr>
      </p:pic>
      <p:pic>
        <p:nvPicPr>
          <p:cNvPr id="3" name="Picture 2" descr="A map of england with names and cities&#10;&#10;AI-generated content may be incorrect.">
            <a:extLst>
              <a:ext uri="{FF2B5EF4-FFF2-40B4-BE49-F238E27FC236}">
                <a16:creationId xmlns:a16="http://schemas.microsoft.com/office/drawing/2014/main" id="{F6F0A337-66BA-872C-0913-D553DC4C38B4}"/>
              </a:ext>
            </a:extLst>
          </p:cNvPr>
          <p:cNvPicPr>
            <a:picLocks noChangeAspect="1"/>
          </p:cNvPicPr>
          <p:nvPr/>
        </p:nvPicPr>
        <p:blipFill>
          <a:blip r:embed="rId17"/>
          <a:stretch>
            <a:fillRect/>
          </a:stretch>
        </p:blipFill>
        <p:spPr>
          <a:xfrm>
            <a:off x="1639848" y="2654125"/>
            <a:ext cx="7091301" cy="3688996"/>
          </a:xfrm>
          <a:prstGeom prst="rect">
            <a:avLst/>
          </a:prstGeom>
        </p:spPr>
      </p:pic>
    </p:spTree>
    <p:extLst>
      <p:ext uri="{BB962C8B-B14F-4D97-AF65-F5344CB8AC3E}">
        <p14:creationId xmlns:p14="http://schemas.microsoft.com/office/powerpoint/2010/main" val="20053590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8F2E0A-0C34-F5B4-EEE4-690E7F4E0AC0}"/>
            </a:ext>
          </a:extLst>
        </p:cNvPr>
        <p:cNvGrpSpPr/>
        <p:nvPr/>
      </p:nvGrpSpPr>
      <p:grpSpPr>
        <a:xfrm>
          <a:off x="0" y="0"/>
          <a:ext cx="0" cy="0"/>
          <a:chOff x="0" y="0"/>
          <a:chExt cx="0" cy="0"/>
        </a:xfrm>
      </p:grpSpPr>
      <p:sp>
        <p:nvSpPr>
          <p:cNvPr id="22" name="Shape 1">
            <a:extLst>
              <a:ext uri="{FF2B5EF4-FFF2-40B4-BE49-F238E27FC236}">
                <a16:creationId xmlns:a16="http://schemas.microsoft.com/office/drawing/2014/main" id="{ECCDC797-62E2-0162-7341-AE11A895409F}"/>
              </a:ext>
            </a:extLst>
          </p:cNvPr>
          <p:cNvSpPr/>
          <p:nvPr/>
        </p:nvSpPr>
        <p:spPr>
          <a:xfrm>
            <a:off x="2267287" y="2287617"/>
            <a:ext cx="2570031" cy="1989237"/>
          </a:xfrm>
          <a:prstGeom prst="roundRect">
            <a:avLst>
              <a:gd name="adj" fmla="val 1425"/>
            </a:avLst>
          </a:prstGeom>
          <a:solidFill>
            <a:srgbClr val="445792">
              <a:alpha val="38000"/>
            </a:srgbClr>
          </a:solidFill>
          <a:ln/>
        </p:spPr>
        <p:txBody>
          <a:bodyPr/>
          <a:lstStyle/>
          <a:p>
            <a:pPr marL="0" marR="0" lvl="0" indent="0" algn="l" defTabSz="761970"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Shape 4">
            <a:extLst>
              <a:ext uri="{FF2B5EF4-FFF2-40B4-BE49-F238E27FC236}">
                <a16:creationId xmlns:a16="http://schemas.microsoft.com/office/drawing/2014/main" id="{B1B6391F-A089-386F-63CA-418F284D9143}"/>
              </a:ext>
            </a:extLst>
          </p:cNvPr>
          <p:cNvSpPr/>
          <p:nvPr/>
        </p:nvSpPr>
        <p:spPr>
          <a:xfrm>
            <a:off x="5326178" y="2287617"/>
            <a:ext cx="3224115" cy="1989237"/>
          </a:xfrm>
          <a:prstGeom prst="roundRect">
            <a:avLst>
              <a:gd name="adj" fmla="val 1425"/>
            </a:avLst>
          </a:prstGeom>
          <a:solidFill>
            <a:srgbClr val="445792">
              <a:alpha val="38000"/>
            </a:srgbClr>
          </a:solidFill>
          <a:ln/>
        </p:spPr>
        <p:txBody>
          <a:bodyPr/>
          <a:lstStyle/>
          <a:p>
            <a:pPr marL="0" marR="0" lvl="0" indent="0" algn="l" defTabSz="761970"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Shape 7">
            <a:extLst>
              <a:ext uri="{FF2B5EF4-FFF2-40B4-BE49-F238E27FC236}">
                <a16:creationId xmlns:a16="http://schemas.microsoft.com/office/drawing/2014/main" id="{574DCD38-964D-0A2E-EC63-EFD0E145D351}"/>
              </a:ext>
            </a:extLst>
          </p:cNvPr>
          <p:cNvSpPr/>
          <p:nvPr/>
        </p:nvSpPr>
        <p:spPr>
          <a:xfrm>
            <a:off x="2267287" y="4613345"/>
            <a:ext cx="5299033" cy="2019899"/>
          </a:xfrm>
          <a:prstGeom prst="roundRect">
            <a:avLst>
              <a:gd name="adj" fmla="val 2603"/>
            </a:avLst>
          </a:prstGeom>
          <a:solidFill>
            <a:srgbClr val="445792">
              <a:alpha val="38000"/>
            </a:srgbClr>
          </a:solidFill>
          <a:ln/>
        </p:spPr>
        <p:txBody>
          <a:bodyPr/>
          <a:lstStyle/>
          <a:p>
            <a:pPr marL="0" marR="0" lvl="0" indent="0" algn="l" defTabSz="761970"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Shape 4">
            <a:extLst>
              <a:ext uri="{FF2B5EF4-FFF2-40B4-BE49-F238E27FC236}">
                <a16:creationId xmlns:a16="http://schemas.microsoft.com/office/drawing/2014/main" id="{4B86F6D0-857E-FA14-567F-82D90D27A52A}"/>
              </a:ext>
            </a:extLst>
          </p:cNvPr>
          <p:cNvSpPr/>
          <p:nvPr/>
        </p:nvSpPr>
        <p:spPr>
          <a:xfrm>
            <a:off x="8922257" y="2287617"/>
            <a:ext cx="2957575" cy="2004568"/>
          </a:xfrm>
          <a:prstGeom prst="roundRect">
            <a:avLst>
              <a:gd name="adj" fmla="val 1425"/>
            </a:avLst>
          </a:prstGeom>
          <a:solidFill>
            <a:srgbClr val="445792">
              <a:alpha val="38000"/>
            </a:srgbClr>
          </a:solidFill>
          <a:ln/>
        </p:spPr>
        <p:txBody>
          <a:bodyPr/>
          <a:lstStyle/>
          <a:p>
            <a:pPr marL="0" marR="0" lvl="0" indent="0" algn="l" defTabSz="761970"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Shape 7">
            <a:extLst>
              <a:ext uri="{FF2B5EF4-FFF2-40B4-BE49-F238E27FC236}">
                <a16:creationId xmlns:a16="http://schemas.microsoft.com/office/drawing/2014/main" id="{8FEA759E-4E20-74E0-238B-61D09BD49A97}"/>
              </a:ext>
            </a:extLst>
          </p:cNvPr>
          <p:cNvSpPr/>
          <p:nvPr/>
        </p:nvSpPr>
        <p:spPr>
          <a:xfrm>
            <a:off x="7746599" y="4628676"/>
            <a:ext cx="4189604" cy="2004568"/>
          </a:xfrm>
          <a:prstGeom prst="roundRect">
            <a:avLst>
              <a:gd name="adj" fmla="val 2603"/>
            </a:avLst>
          </a:prstGeom>
          <a:solidFill>
            <a:srgbClr val="BC0000">
              <a:alpha val="43000"/>
            </a:srgbClr>
          </a:solidFill>
          <a:ln/>
        </p:spPr>
        <p:txBody>
          <a:bodyPr/>
          <a:lstStyle/>
          <a:p>
            <a:pPr marL="0" marR="0" lvl="0" indent="0" algn="l" defTabSz="761970"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Shape 1">
            <a:extLst>
              <a:ext uri="{FF2B5EF4-FFF2-40B4-BE49-F238E27FC236}">
                <a16:creationId xmlns:a16="http://schemas.microsoft.com/office/drawing/2014/main" id="{17E30E3F-6722-06AE-C1C1-E87750627519}"/>
              </a:ext>
            </a:extLst>
          </p:cNvPr>
          <p:cNvSpPr/>
          <p:nvPr/>
        </p:nvSpPr>
        <p:spPr>
          <a:xfrm>
            <a:off x="2185225" y="2219625"/>
            <a:ext cx="2570031" cy="1989237"/>
          </a:xfrm>
          <a:prstGeom prst="roundRect">
            <a:avLst>
              <a:gd name="adj" fmla="val 1425"/>
            </a:avLst>
          </a:prstGeom>
          <a:solidFill>
            <a:srgbClr val="2D5597"/>
          </a:solidFill>
          <a:ln/>
        </p:spPr>
        <p:txBody>
          <a:bodyPr/>
          <a:lstStyle/>
          <a:p>
            <a:pPr marL="0" marR="0" lvl="0" indent="0" algn="l" defTabSz="761970"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 2">
            <a:extLst>
              <a:ext uri="{FF2B5EF4-FFF2-40B4-BE49-F238E27FC236}">
                <a16:creationId xmlns:a16="http://schemas.microsoft.com/office/drawing/2014/main" id="{4711E171-ABAB-FBDE-793C-748435A9DC47}"/>
              </a:ext>
            </a:extLst>
          </p:cNvPr>
          <p:cNvSpPr/>
          <p:nvPr/>
        </p:nvSpPr>
        <p:spPr>
          <a:xfrm>
            <a:off x="2374237" y="2408636"/>
            <a:ext cx="1988243" cy="295275"/>
          </a:xfrm>
          <a:prstGeom prst="rect">
            <a:avLst/>
          </a:prstGeom>
          <a:noFill/>
          <a:ln/>
        </p:spPr>
        <p:txBody>
          <a:bodyPr wrap="none" lIns="0" tIns="0" rIns="0" bIns="0" rtlCol="0" anchor="t"/>
          <a:lstStyle/>
          <a:p>
            <a:pPr marL="0" marR="0" lvl="0" indent="0" algn="l" defTabSz="761970" rtl="0" eaLnBrk="1" fontAlgn="auto" latinLnBrk="0" hangingPunct="1">
              <a:lnSpc>
                <a:spcPts val="2292"/>
              </a:lnSpc>
              <a:spcBef>
                <a:spcPts val="0"/>
              </a:spcBef>
              <a:spcAft>
                <a:spcPts val="0"/>
              </a:spcAft>
              <a:buClrTx/>
              <a:buSzTx/>
              <a:buFontTx/>
              <a:buNone/>
              <a:tabLst/>
              <a:defRPr/>
            </a:pPr>
            <a:r>
              <a:rPr kumimoji="0" lang="en-US" sz="2400" b="1" i="0" u="none" strike="noStrike" kern="0" cap="none" spc="-56" normalizeH="0" baseline="0" noProof="0">
                <a:ln>
                  <a:noFill/>
                </a:ln>
                <a:solidFill>
                  <a:prstClr val="white"/>
                </a:solidFill>
                <a:effectLst/>
                <a:uLnTx/>
                <a:uFillTx/>
                <a:latin typeface="Arial" panose="020B0604020202020204" pitchFamily="34" charset="0"/>
                <a:ea typeface="Roboto Mono Medium" pitchFamily="34" charset="-122"/>
                <a:cs typeface="Arial" panose="020B0604020202020204" pitchFamily="34" charset="0"/>
              </a:rPr>
              <a:t>Seasonal Work</a:t>
            </a:r>
            <a:endParaRPr kumimoji="0" lang="en-US" sz="2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6" name="Text 3">
            <a:extLst>
              <a:ext uri="{FF2B5EF4-FFF2-40B4-BE49-F238E27FC236}">
                <a16:creationId xmlns:a16="http://schemas.microsoft.com/office/drawing/2014/main" id="{818F1117-89FF-014E-D423-7CD4B32F22E3}"/>
              </a:ext>
            </a:extLst>
          </p:cNvPr>
          <p:cNvSpPr/>
          <p:nvPr/>
        </p:nvSpPr>
        <p:spPr>
          <a:xfrm>
            <a:off x="2314549" y="3112594"/>
            <a:ext cx="2425033" cy="907257"/>
          </a:xfrm>
          <a:prstGeom prst="rect">
            <a:avLst/>
          </a:prstGeom>
          <a:noFill/>
          <a:ln/>
        </p:spPr>
        <p:txBody>
          <a:bodyPr wrap="square" lIns="0" tIns="0" rIns="0" bIns="0" rtlCol="0" anchor="t"/>
          <a:lstStyle/>
          <a:p>
            <a:pPr marL="0" marR="0" lvl="0" indent="0" algn="l" defTabSz="761970" rtl="0" eaLnBrk="1" fontAlgn="auto" latinLnBrk="0" hangingPunct="1">
              <a:lnSpc>
                <a:spcPts val="2375"/>
              </a:lnSpc>
              <a:spcBef>
                <a:spcPts val="0"/>
              </a:spcBef>
              <a:spcAft>
                <a:spcPts val="0"/>
              </a:spcAft>
              <a:buClrTx/>
              <a:buSzTx/>
              <a:buFontTx/>
              <a:buNone/>
              <a:tabLst/>
              <a:defRPr/>
            </a:pPr>
            <a:r>
              <a:rPr kumimoji="0" lang="en-US" sz="1458" b="0" i="0" u="none" strike="noStrike" kern="0" cap="none" spc="-15" normalizeH="0" baseline="0" noProof="0" dirty="0">
                <a:ln>
                  <a:noFill/>
                </a:ln>
                <a:solidFill>
                  <a:prstClr val="white"/>
                </a:solidFill>
                <a:effectLst/>
                <a:uLnTx/>
                <a:uFillTx/>
                <a:latin typeface="Arial" panose="020B0604020202020204" pitchFamily="34" charset="0"/>
                <a:ea typeface="Roboto" pitchFamily="34" charset="-122"/>
                <a:cs typeface="Arial" panose="020B0604020202020204" pitchFamily="34" charset="0"/>
              </a:rPr>
              <a:t>Many coastal jobs are seasonal, leading to income instability and lack of benefits</a:t>
            </a:r>
            <a:endParaRPr kumimoji="0" lang="en-US" sz="1458"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8" name="Shape 4">
            <a:extLst>
              <a:ext uri="{FF2B5EF4-FFF2-40B4-BE49-F238E27FC236}">
                <a16:creationId xmlns:a16="http://schemas.microsoft.com/office/drawing/2014/main" id="{BD01BE1D-D3FA-09A9-5713-A8F45EFE5FDC}"/>
              </a:ext>
            </a:extLst>
          </p:cNvPr>
          <p:cNvSpPr/>
          <p:nvPr/>
        </p:nvSpPr>
        <p:spPr>
          <a:xfrm>
            <a:off x="5244116" y="2219625"/>
            <a:ext cx="3224115" cy="1989237"/>
          </a:xfrm>
          <a:prstGeom prst="roundRect">
            <a:avLst>
              <a:gd name="adj" fmla="val 1425"/>
            </a:avLst>
          </a:prstGeom>
          <a:solidFill>
            <a:srgbClr val="2D5597"/>
          </a:solidFill>
          <a:ln/>
        </p:spPr>
        <p:txBody>
          <a:bodyPr/>
          <a:lstStyle/>
          <a:p>
            <a:pPr marL="0" marR="0" lvl="0" indent="0" algn="l" defTabSz="761970"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Text 5">
            <a:extLst>
              <a:ext uri="{FF2B5EF4-FFF2-40B4-BE49-F238E27FC236}">
                <a16:creationId xmlns:a16="http://schemas.microsoft.com/office/drawing/2014/main" id="{E7C93A3F-A8EA-A3A4-56A8-72B6196BC3F3}"/>
              </a:ext>
            </a:extLst>
          </p:cNvPr>
          <p:cNvSpPr/>
          <p:nvPr/>
        </p:nvSpPr>
        <p:spPr>
          <a:xfrm>
            <a:off x="5343096" y="2432622"/>
            <a:ext cx="3077192" cy="590550"/>
          </a:xfrm>
          <a:prstGeom prst="rect">
            <a:avLst/>
          </a:prstGeom>
          <a:noFill/>
          <a:ln/>
        </p:spPr>
        <p:txBody>
          <a:bodyPr wrap="square" lIns="0" tIns="0" rIns="0" bIns="0" rtlCol="0" anchor="t"/>
          <a:lstStyle/>
          <a:p>
            <a:pPr marL="0" marR="0" lvl="0" indent="0" algn="l" defTabSz="761970" rtl="0" eaLnBrk="1" fontAlgn="auto" latinLnBrk="0" hangingPunct="1">
              <a:lnSpc>
                <a:spcPts val="2292"/>
              </a:lnSpc>
              <a:spcBef>
                <a:spcPts val="0"/>
              </a:spcBef>
              <a:spcAft>
                <a:spcPts val="0"/>
              </a:spcAft>
              <a:buClrTx/>
              <a:buSzTx/>
              <a:buFontTx/>
              <a:buNone/>
              <a:tabLst/>
              <a:defRPr/>
            </a:pPr>
            <a:r>
              <a:rPr kumimoji="0" lang="en-US" sz="2400" b="1" i="0" u="none" strike="noStrike" kern="0" cap="none" spc="-56" normalizeH="0" baseline="0" noProof="0">
                <a:ln>
                  <a:noFill/>
                </a:ln>
                <a:solidFill>
                  <a:prstClr val="white"/>
                </a:solidFill>
                <a:effectLst/>
                <a:uLnTx/>
                <a:uFillTx/>
                <a:latin typeface="Arial" panose="020B0604020202020204" pitchFamily="34" charset="0"/>
                <a:ea typeface="Roboto Mono Medium" pitchFamily="34" charset="-122"/>
                <a:cs typeface="Arial" panose="020B0604020202020204" pitchFamily="34" charset="0"/>
              </a:rPr>
              <a:t>Limited Opportunities</a:t>
            </a:r>
            <a:endParaRPr kumimoji="0" lang="en-US" sz="2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 name="Text 6">
            <a:extLst>
              <a:ext uri="{FF2B5EF4-FFF2-40B4-BE49-F238E27FC236}">
                <a16:creationId xmlns:a16="http://schemas.microsoft.com/office/drawing/2014/main" id="{376A40FB-D30F-39C5-ECBE-4FD3C76102AB}"/>
              </a:ext>
            </a:extLst>
          </p:cNvPr>
          <p:cNvSpPr/>
          <p:nvPr/>
        </p:nvSpPr>
        <p:spPr>
          <a:xfrm>
            <a:off x="5315573" y="3112594"/>
            <a:ext cx="3140644" cy="907257"/>
          </a:xfrm>
          <a:prstGeom prst="rect">
            <a:avLst/>
          </a:prstGeom>
          <a:noFill/>
          <a:ln/>
        </p:spPr>
        <p:txBody>
          <a:bodyPr wrap="square" lIns="0" tIns="0" rIns="0" bIns="0" rtlCol="0" anchor="t"/>
          <a:lstStyle/>
          <a:p>
            <a:pPr marL="0" marR="0" lvl="0" indent="0" algn="l" defTabSz="761970" rtl="0" eaLnBrk="1" fontAlgn="auto" latinLnBrk="0" hangingPunct="1">
              <a:lnSpc>
                <a:spcPts val="2375"/>
              </a:lnSpc>
              <a:spcBef>
                <a:spcPts val="0"/>
              </a:spcBef>
              <a:spcAft>
                <a:spcPts val="0"/>
              </a:spcAft>
              <a:buClrTx/>
              <a:buSzTx/>
              <a:buFontTx/>
              <a:buNone/>
              <a:tabLst/>
              <a:defRPr/>
            </a:pPr>
            <a:r>
              <a:rPr kumimoji="0" lang="en-US" sz="1458" b="0" i="0" u="none" strike="noStrike" kern="0" cap="none" spc="-15" normalizeH="0" baseline="0" noProof="0">
                <a:ln>
                  <a:noFill/>
                </a:ln>
                <a:solidFill>
                  <a:prstClr val="white"/>
                </a:solidFill>
                <a:effectLst/>
                <a:uLnTx/>
                <a:uFillTx/>
                <a:latin typeface="Arial" panose="020B0604020202020204" pitchFamily="34" charset="0"/>
                <a:ea typeface="Roboto" pitchFamily="34" charset="-122"/>
                <a:cs typeface="Arial" panose="020B0604020202020204" pitchFamily="34" charset="0"/>
              </a:rPr>
              <a:t>Geographic isolation and limited diversification of industries restrict employment options</a:t>
            </a:r>
            <a:endParaRPr kumimoji="0" lang="en-US" sz="1458"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2" name="Shape 7">
            <a:extLst>
              <a:ext uri="{FF2B5EF4-FFF2-40B4-BE49-F238E27FC236}">
                <a16:creationId xmlns:a16="http://schemas.microsoft.com/office/drawing/2014/main" id="{F681D0C2-000C-F10F-5EBC-4E8D7032B450}"/>
              </a:ext>
            </a:extLst>
          </p:cNvPr>
          <p:cNvSpPr/>
          <p:nvPr/>
        </p:nvSpPr>
        <p:spPr>
          <a:xfrm>
            <a:off x="2185225" y="4545353"/>
            <a:ext cx="5299033" cy="2019899"/>
          </a:xfrm>
          <a:prstGeom prst="roundRect">
            <a:avLst>
              <a:gd name="adj" fmla="val 2603"/>
            </a:avLst>
          </a:prstGeom>
          <a:solidFill>
            <a:srgbClr val="2D5597"/>
          </a:solidFill>
          <a:ln/>
        </p:spPr>
        <p:txBody>
          <a:bodyPr/>
          <a:lstStyle/>
          <a:p>
            <a:pPr marL="0" marR="0" lvl="0" indent="0" algn="l" defTabSz="761970"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Text 8">
            <a:extLst>
              <a:ext uri="{FF2B5EF4-FFF2-40B4-BE49-F238E27FC236}">
                <a16:creationId xmlns:a16="http://schemas.microsoft.com/office/drawing/2014/main" id="{DF285455-0283-9218-5584-3C267C69C608}"/>
              </a:ext>
            </a:extLst>
          </p:cNvPr>
          <p:cNvSpPr/>
          <p:nvPr/>
        </p:nvSpPr>
        <p:spPr>
          <a:xfrm>
            <a:off x="2447979" y="4734365"/>
            <a:ext cx="1988243" cy="295275"/>
          </a:xfrm>
          <a:prstGeom prst="rect">
            <a:avLst/>
          </a:prstGeom>
          <a:noFill/>
          <a:ln/>
        </p:spPr>
        <p:txBody>
          <a:bodyPr wrap="none" lIns="0" tIns="0" rIns="0" bIns="0" rtlCol="0" anchor="t"/>
          <a:lstStyle/>
          <a:p>
            <a:pPr marL="0" marR="0" lvl="0" indent="0" algn="l" defTabSz="761970" rtl="0" eaLnBrk="1" fontAlgn="auto" latinLnBrk="0" hangingPunct="1">
              <a:lnSpc>
                <a:spcPts val="2292"/>
              </a:lnSpc>
              <a:spcBef>
                <a:spcPts val="0"/>
              </a:spcBef>
              <a:spcAft>
                <a:spcPts val="0"/>
              </a:spcAft>
              <a:buClrTx/>
              <a:buSzTx/>
              <a:buFontTx/>
              <a:buNone/>
              <a:tabLst/>
              <a:defRPr/>
            </a:pPr>
            <a:r>
              <a:rPr kumimoji="0" lang="en-US" sz="2400" b="1" i="0" u="none" strike="noStrike" kern="0" cap="none" spc="-56" normalizeH="0" baseline="0" noProof="0">
                <a:ln>
                  <a:noFill/>
                </a:ln>
                <a:solidFill>
                  <a:prstClr val="white"/>
                </a:solidFill>
                <a:effectLst/>
                <a:uLnTx/>
                <a:uFillTx/>
                <a:latin typeface="Arial" panose="020B0604020202020204" pitchFamily="34" charset="0"/>
                <a:ea typeface="Roboto Mono Medium" pitchFamily="34" charset="-122"/>
                <a:cs typeface="Arial" panose="020B0604020202020204" pitchFamily="34" charset="0"/>
              </a:rPr>
              <a:t>Lack of Skills</a:t>
            </a:r>
            <a:endParaRPr kumimoji="0" lang="en-US" sz="2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4" name="Text 9">
            <a:extLst>
              <a:ext uri="{FF2B5EF4-FFF2-40B4-BE49-F238E27FC236}">
                <a16:creationId xmlns:a16="http://schemas.microsoft.com/office/drawing/2014/main" id="{A5FA5F73-1EBD-0B94-C695-F45AA5D37F0A}"/>
              </a:ext>
            </a:extLst>
          </p:cNvPr>
          <p:cNvSpPr/>
          <p:nvPr/>
        </p:nvSpPr>
        <p:spPr>
          <a:xfrm>
            <a:off x="2447979" y="5143048"/>
            <a:ext cx="4929955" cy="680441"/>
          </a:xfrm>
          <a:prstGeom prst="rect">
            <a:avLst/>
          </a:prstGeom>
          <a:noFill/>
          <a:ln/>
        </p:spPr>
        <p:txBody>
          <a:bodyPr wrap="square" lIns="0" tIns="0" rIns="0" bIns="0" rtlCol="0" anchor="t"/>
          <a:lstStyle/>
          <a:p>
            <a:pPr marL="0" marR="0" lvl="0" indent="0" algn="l" defTabSz="761970" rtl="0" eaLnBrk="1" fontAlgn="auto" latinLnBrk="0" hangingPunct="1">
              <a:lnSpc>
                <a:spcPts val="2375"/>
              </a:lnSpc>
              <a:spcBef>
                <a:spcPts val="0"/>
              </a:spcBef>
              <a:spcAft>
                <a:spcPts val="0"/>
              </a:spcAft>
              <a:buClrTx/>
              <a:buSzTx/>
              <a:buFontTx/>
              <a:buNone/>
              <a:tabLst/>
              <a:defRPr/>
            </a:pPr>
            <a:r>
              <a:rPr kumimoji="0" lang="en-US" sz="1458" b="0" i="0" u="none" strike="noStrike" kern="0" cap="none" spc="-15" normalizeH="0" baseline="0" noProof="0">
                <a:ln>
                  <a:noFill/>
                </a:ln>
                <a:solidFill>
                  <a:prstClr val="white"/>
                </a:solidFill>
                <a:effectLst/>
                <a:uLnTx/>
                <a:uFillTx/>
                <a:latin typeface="Arial" panose="020B0604020202020204" pitchFamily="34" charset="0"/>
                <a:ea typeface="Roboto" pitchFamily="34" charset="-122"/>
                <a:cs typeface="Arial" panose="020B0604020202020204" pitchFamily="34" charset="0"/>
              </a:rPr>
              <a:t>Skill gaps and lack of physical access to training and apprenticeships </a:t>
            </a:r>
            <a:r>
              <a:rPr lang="en-US" sz="1458" kern="0" spc="-15">
                <a:solidFill>
                  <a:prstClr val="white"/>
                </a:solidFill>
                <a:latin typeface="Arial" panose="020B0604020202020204" pitchFamily="34" charset="0"/>
                <a:ea typeface="Roboto" pitchFamily="34" charset="-122"/>
                <a:cs typeface="Arial" panose="020B0604020202020204" pitchFamily="34" charset="0"/>
              </a:rPr>
              <a:t>that are available on the coast </a:t>
            </a:r>
            <a:r>
              <a:rPr kumimoji="0" lang="en-US" sz="1458" b="0" i="0" u="none" strike="noStrike" kern="0" cap="none" spc="-15" normalizeH="0" baseline="0" noProof="0">
                <a:ln>
                  <a:noFill/>
                </a:ln>
                <a:solidFill>
                  <a:prstClr val="white"/>
                </a:solidFill>
                <a:effectLst/>
                <a:uLnTx/>
                <a:uFillTx/>
                <a:latin typeface="Arial" panose="020B0604020202020204" pitchFamily="34" charset="0"/>
                <a:ea typeface="Roboto" pitchFamily="34" charset="-122"/>
                <a:cs typeface="Arial" panose="020B0604020202020204" pitchFamily="34" charset="0"/>
              </a:rPr>
              <a:t>hinders workforce participation</a:t>
            </a:r>
            <a:endParaRPr kumimoji="0" lang="en-US" sz="1458"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5" name="Shape 4">
            <a:extLst>
              <a:ext uri="{FF2B5EF4-FFF2-40B4-BE49-F238E27FC236}">
                <a16:creationId xmlns:a16="http://schemas.microsoft.com/office/drawing/2014/main" id="{79775833-4213-F17E-4900-1884D8EACC8A}"/>
              </a:ext>
            </a:extLst>
          </p:cNvPr>
          <p:cNvSpPr/>
          <p:nvPr/>
        </p:nvSpPr>
        <p:spPr>
          <a:xfrm>
            <a:off x="8840195" y="2219625"/>
            <a:ext cx="2957575" cy="2004568"/>
          </a:xfrm>
          <a:prstGeom prst="roundRect">
            <a:avLst>
              <a:gd name="adj" fmla="val 1425"/>
            </a:avLst>
          </a:prstGeom>
          <a:solidFill>
            <a:srgbClr val="2D5597"/>
          </a:solidFill>
          <a:ln/>
        </p:spPr>
        <p:txBody>
          <a:bodyPr/>
          <a:lstStyle/>
          <a:p>
            <a:pPr marL="0" marR="0" lvl="0" indent="0" algn="l" defTabSz="761970"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Text 6">
            <a:extLst>
              <a:ext uri="{FF2B5EF4-FFF2-40B4-BE49-F238E27FC236}">
                <a16:creationId xmlns:a16="http://schemas.microsoft.com/office/drawing/2014/main" id="{D60E3317-1105-7CE7-370E-6E9D36551220}"/>
              </a:ext>
            </a:extLst>
          </p:cNvPr>
          <p:cNvSpPr/>
          <p:nvPr/>
        </p:nvSpPr>
        <p:spPr>
          <a:xfrm>
            <a:off x="8981783" y="3102397"/>
            <a:ext cx="2629992" cy="914249"/>
          </a:xfrm>
          <a:prstGeom prst="rect">
            <a:avLst/>
          </a:prstGeom>
          <a:noFill/>
          <a:ln/>
        </p:spPr>
        <p:txBody>
          <a:bodyPr wrap="square" lIns="0" tIns="0" rIns="0" bIns="0" rtlCol="0" anchor="t"/>
          <a:lstStyle/>
          <a:p>
            <a:pPr marL="0" marR="0" lvl="0" indent="0" algn="l" defTabSz="761970" rtl="0" eaLnBrk="1" fontAlgn="auto" latinLnBrk="0" hangingPunct="1">
              <a:lnSpc>
                <a:spcPts val="2375"/>
              </a:lnSpc>
              <a:spcBef>
                <a:spcPts val="0"/>
              </a:spcBef>
              <a:spcAft>
                <a:spcPts val="0"/>
              </a:spcAft>
              <a:buClrTx/>
              <a:buSzTx/>
              <a:buFontTx/>
              <a:buNone/>
              <a:tabLst/>
              <a:defRPr/>
            </a:pPr>
            <a:r>
              <a:rPr kumimoji="0" lang="en-US" sz="1458" b="0" i="0" u="none" strike="noStrike" kern="0" cap="none" spc="-15" normalizeH="0" baseline="0" noProof="0">
                <a:ln>
                  <a:noFill/>
                </a:ln>
                <a:solidFill>
                  <a:prstClr val="white"/>
                </a:solidFill>
                <a:effectLst/>
                <a:uLnTx/>
                <a:uFillTx/>
                <a:latin typeface="Arial" panose="020B0604020202020204" pitchFamily="34" charset="0"/>
                <a:ea typeface="Roboto" pitchFamily="34" charset="-122"/>
                <a:cs typeface="Arial" panose="020B0604020202020204" pitchFamily="34" charset="0"/>
              </a:rPr>
              <a:t>NHS Trusts serving coastal areas feature highly in the worse rated places to work by staff</a:t>
            </a:r>
            <a:endParaRPr kumimoji="0" lang="en-US" sz="1458"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7" name="Text 5">
            <a:extLst>
              <a:ext uri="{FF2B5EF4-FFF2-40B4-BE49-F238E27FC236}">
                <a16:creationId xmlns:a16="http://schemas.microsoft.com/office/drawing/2014/main" id="{6198DBB3-DEFC-A658-C8FE-28FA6F54EC46}"/>
              </a:ext>
            </a:extLst>
          </p:cNvPr>
          <p:cNvSpPr/>
          <p:nvPr/>
        </p:nvSpPr>
        <p:spPr>
          <a:xfrm>
            <a:off x="8952739" y="2450591"/>
            <a:ext cx="2251918" cy="595101"/>
          </a:xfrm>
          <a:prstGeom prst="rect">
            <a:avLst/>
          </a:prstGeom>
          <a:noFill/>
          <a:ln/>
        </p:spPr>
        <p:txBody>
          <a:bodyPr wrap="square" lIns="0" tIns="0" rIns="0" bIns="0" rtlCol="0" anchor="t"/>
          <a:lstStyle/>
          <a:p>
            <a:pPr marL="0" marR="0" lvl="0" indent="0" algn="l" defTabSz="761970" rtl="0" eaLnBrk="1" fontAlgn="auto" latinLnBrk="0" hangingPunct="1">
              <a:lnSpc>
                <a:spcPts val="2292"/>
              </a:lnSpc>
              <a:spcBef>
                <a:spcPts val="0"/>
              </a:spcBef>
              <a:spcAft>
                <a:spcPts val="0"/>
              </a:spcAft>
              <a:buClrTx/>
              <a:buSzTx/>
              <a:buFontTx/>
              <a:buNone/>
              <a:tabLst/>
              <a:defRPr/>
            </a:pPr>
            <a:r>
              <a:rPr kumimoji="0" lang="en-US" sz="2400" b="1" i="0" u="none" strike="noStrike" kern="0" cap="none" spc="-56" normalizeH="0" baseline="0" noProof="0">
                <a:ln>
                  <a:noFill/>
                </a:ln>
                <a:solidFill>
                  <a:prstClr val="white"/>
                </a:solidFill>
                <a:effectLst/>
                <a:uLnTx/>
                <a:uFillTx/>
                <a:latin typeface="Arial" panose="020B0604020202020204" pitchFamily="34" charset="0"/>
                <a:ea typeface="Roboto Mono Medium" pitchFamily="34" charset="-122"/>
                <a:cs typeface="Arial" panose="020B0604020202020204" pitchFamily="34" charset="0"/>
              </a:rPr>
              <a:t>NHS Employers</a:t>
            </a:r>
            <a:endParaRPr kumimoji="0" lang="en-US" sz="2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 name="Shape 7">
            <a:extLst>
              <a:ext uri="{FF2B5EF4-FFF2-40B4-BE49-F238E27FC236}">
                <a16:creationId xmlns:a16="http://schemas.microsoft.com/office/drawing/2014/main" id="{3DC7C336-9E70-58AE-3031-528850D4548D}"/>
              </a:ext>
            </a:extLst>
          </p:cNvPr>
          <p:cNvSpPr/>
          <p:nvPr/>
        </p:nvSpPr>
        <p:spPr>
          <a:xfrm>
            <a:off x="7664537" y="4560684"/>
            <a:ext cx="4189604" cy="2004568"/>
          </a:xfrm>
          <a:prstGeom prst="roundRect">
            <a:avLst>
              <a:gd name="adj" fmla="val 2603"/>
            </a:avLst>
          </a:prstGeom>
          <a:solidFill>
            <a:srgbClr val="C00000"/>
          </a:solidFill>
          <a:ln/>
        </p:spPr>
        <p:txBody>
          <a:bodyPr/>
          <a:lstStyle/>
          <a:p>
            <a:pPr marL="0" marR="0" lvl="0" indent="0" algn="l" defTabSz="761970"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Text 8">
            <a:extLst>
              <a:ext uri="{FF2B5EF4-FFF2-40B4-BE49-F238E27FC236}">
                <a16:creationId xmlns:a16="http://schemas.microsoft.com/office/drawing/2014/main" id="{5465865E-2B19-4848-D44B-2612FF3CBB58}"/>
              </a:ext>
            </a:extLst>
          </p:cNvPr>
          <p:cNvSpPr/>
          <p:nvPr/>
        </p:nvSpPr>
        <p:spPr>
          <a:xfrm>
            <a:off x="7759384" y="4749695"/>
            <a:ext cx="1503467" cy="295275"/>
          </a:xfrm>
          <a:prstGeom prst="rect">
            <a:avLst/>
          </a:prstGeom>
          <a:noFill/>
          <a:ln/>
        </p:spPr>
        <p:txBody>
          <a:bodyPr wrap="none" lIns="0" tIns="0" rIns="0" bIns="0" rtlCol="0" anchor="t"/>
          <a:lstStyle/>
          <a:p>
            <a:pPr marL="0" marR="0" lvl="0" indent="0" algn="l" defTabSz="761970" rtl="0" eaLnBrk="1" fontAlgn="auto" latinLnBrk="0" hangingPunct="1">
              <a:lnSpc>
                <a:spcPts val="2292"/>
              </a:lnSpc>
              <a:spcBef>
                <a:spcPts val="0"/>
              </a:spcBef>
              <a:spcAft>
                <a:spcPts val="0"/>
              </a:spcAft>
              <a:buClrTx/>
              <a:buSzTx/>
              <a:buFontTx/>
              <a:buNone/>
              <a:tabLst/>
              <a:defRPr/>
            </a:pPr>
            <a:r>
              <a:rPr kumimoji="0" lang="en-US" sz="2400" b="1" i="0" u="none" strike="noStrike" kern="0" cap="none" spc="-56" normalizeH="0" baseline="0" noProof="0">
                <a:ln>
                  <a:noFill/>
                </a:ln>
                <a:solidFill>
                  <a:prstClr val="white"/>
                </a:solidFill>
                <a:effectLst/>
                <a:uLnTx/>
                <a:uFillTx/>
                <a:latin typeface="Arial" panose="020B0604020202020204" pitchFamily="34" charset="0"/>
                <a:ea typeface="Roboto Mono Medium" pitchFamily="34" charset="-122"/>
                <a:cs typeface="Arial" panose="020B0604020202020204" pitchFamily="34" charset="0"/>
              </a:rPr>
              <a:t>Economic inactivity</a:t>
            </a:r>
            <a:endParaRPr kumimoji="0" lang="en-US" sz="2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0" name="Text 9">
            <a:extLst>
              <a:ext uri="{FF2B5EF4-FFF2-40B4-BE49-F238E27FC236}">
                <a16:creationId xmlns:a16="http://schemas.microsoft.com/office/drawing/2014/main" id="{E56DE610-FBCF-3752-EF37-4F423DDE40F3}"/>
              </a:ext>
            </a:extLst>
          </p:cNvPr>
          <p:cNvSpPr/>
          <p:nvPr/>
        </p:nvSpPr>
        <p:spPr>
          <a:xfrm>
            <a:off x="7785112" y="5143583"/>
            <a:ext cx="3775697" cy="1316709"/>
          </a:xfrm>
          <a:prstGeom prst="rect">
            <a:avLst/>
          </a:prstGeom>
          <a:noFill/>
          <a:ln/>
        </p:spPr>
        <p:txBody>
          <a:bodyPr wrap="square" lIns="0" tIns="0" rIns="0" bIns="0" rtlCol="0" anchor="t"/>
          <a:lstStyle/>
          <a:p>
            <a:pPr marL="0" marR="0" lvl="0" indent="0" algn="l" defTabSz="761970" rtl="0" eaLnBrk="1" fontAlgn="auto" latinLnBrk="0" hangingPunct="1">
              <a:lnSpc>
                <a:spcPts val="2375"/>
              </a:lnSpc>
              <a:spcBef>
                <a:spcPts val="0"/>
              </a:spcBef>
              <a:spcAft>
                <a:spcPts val="0"/>
              </a:spcAft>
              <a:buClrTx/>
              <a:buSzTx/>
              <a:buFontTx/>
              <a:buNone/>
              <a:tabLst/>
              <a:defRPr/>
            </a:pPr>
            <a:r>
              <a:rPr lang="en-US" sz="2000" kern="0" spc="-15">
                <a:solidFill>
                  <a:prstClr val="white"/>
                </a:solidFill>
                <a:latin typeface="Arial" panose="020B0604020202020204" pitchFamily="34" charset="0"/>
                <a:ea typeface="Roboto" pitchFamily="34" charset="-122"/>
                <a:cs typeface="Arial" panose="020B0604020202020204" pitchFamily="34" charset="0"/>
              </a:rPr>
              <a:t>People not working due to long-term sickness in coastal towns is </a:t>
            </a:r>
          </a:p>
          <a:p>
            <a:pPr marL="0" marR="0" lvl="0" indent="0" algn="l" defTabSz="761970" rtl="0" eaLnBrk="1" fontAlgn="auto" latinLnBrk="0" hangingPunct="1">
              <a:lnSpc>
                <a:spcPts val="2375"/>
              </a:lnSpc>
              <a:spcBef>
                <a:spcPts val="0"/>
              </a:spcBef>
              <a:spcAft>
                <a:spcPts val="0"/>
              </a:spcAft>
              <a:buClrTx/>
              <a:buSzTx/>
              <a:buFontTx/>
              <a:buNone/>
              <a:tabLst/>
              <a:defRPr/>
            </a:pPr>
            <a:r>
              <a:rPr lang="en-US" sz="2000" b="1" i="1" kern="0" spc="-15">
                <a:solidFill>
                  <a:prstClr val="white"/>
                </a:solidFill>
                <a:highlight>
                  <a:srgbClr val="102735"/>
                </a:highlight>
                <a:latin typeface="Arial" panose="020B0604020202020204" pitchFamily="34" charset="0"/>
                <a:ea typeface="Roboto" pitchFamily="34" charset="-122"/>
                <a:cs typeface="Arial" panose="020B0604020202020204" pitchFamily="34" charset="0"/>
              </a:rPr>
              <a:t>13.8 percentage points higher </a:t>
            </a:r>
            <a:r>
              <a:rPr lang="en-US" sz="2000" b="1" i="1" kern="0" spc="-15">
                <a:solidFill>
                  <a:prstClr val="white"/>
                </a:solidFill>
                <a:latin typeface="Arial" panose="020B0604020202020204" pitchFamily="34" charset="0"/>
                <a:ea typeface="Roboto" pitchFamily="34" charset="-122"/>
                <a:cs typeface="Arial" panose="020B0604020202020204" pitchFamily="34" charset="0"/>
              </a:rPr>
              <a:t>than England</a:t>
            </a:r>
            <a:endParaRPr kumimoji="0" lang="en-US" sz="2000" b="1" i="1"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7" name="!!CFC2">
            <a:extLst>
              <a:ext uri="{FF2B5EF4-FFF2-40B4-BE49-F238E27FC236}">
                <a16:creationId xmlns:a16="http://schemas.microsoft.com/office/drawing/2014/main" id="{97960416-ADD5-EE44-9FEF-C41539612D01}"/>
              </a:ext>
            </a:extLst>
          </p:cNvPr>
          <p:cNvSpPr/>
          <p:nvPr/>
        </p:nvSpPr>
        <p:spPr>
          <a:xfrm>
            <a:off x="2279062" y="336922"/>
            <a:ext cx="3465200" cy="705355"/>
          </a:xfrm>
          <a:prstGeom prst="rect">
            <a:avLst/>
          </a:prstGeom>
          <a:solidFill>
            <a:srgbClr val="1D263E"/>
          </a:solidFill>
          <a:ln w="317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defTabSz="761970"/>
            <a:endParaRPr lang="en-GB" sz="3200">
              <a:solidFill>
                <a:prstClr val="white"/>
              </a:solidFill>
              <a:latin typeface="Arial" panose="020B0604020202020204" pitchFamily="34" charset="0"/>
              <a:cs typeface="Arial" panose="020B0604020202020204" pitchFamily="34" charset="0"/>
            </a:endParaRPr>
          </a:p>
        </p:txBody>
      </p:sp>
      <p:sp>
        <p:nvSpPr>
          <p:cNvPr id="29" name="Rectangle 28">
            <a:extLst>
              <a:ext uri="{FF2B5EF4-FFF2-40B4-BE49-F238E27FC236}">
                <a16:creationId xmlns:a16="http://schemas.microsoft.com/office/drawing/2014/main" id="{8AD68E28-5210-A6D8-6624-203D3AC3C23C}"/>
              </a:ext>
            </a:extLst>
          </p:cNvPr>
          <p:cNvSpPr/>
          <p:nvPr/>
        </p:nvSpPr>
        <p:spPr>
          <a:xfrm>
            <a:off x="2155238" y="213098"/>
            <a:ext cx="3465200" cy="705355"/>
          </a:xfrm>
          <a:prstGeom prst="rect">
            <a:avLst/>
          </a:prstGeom>
          <a:solidFill>
            <a:srgbClr val="BF0100">
              <a:alpha val="98000"/>
            </a:srgbClr>
          </a:solidFill>
          <a:ln w="317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108000" rIns="0" rtlCol="0" anchor="ctr"/>
          <a:lstStyle/>
          <a:p>
            <a:pPr defTabSz="761970"/>
            <a:r>
              <a:rPr lang="en-GB" sz="3200" b="1">
                <a:solidFill>
                  <a:prstClr val="white"/>
                </a:solidFill>
                <a:latin typeface="Arial" panose="020B0604020202020204" pitchFamily="34" charset="0"/>
                <a:cs typeface="Arial" panose="020B0604020202020204" pitchFamily="34" charset="0"/>
              </a:rPr>
              <a:t>Case for Change</a:t>
            </a:r>
            <a:endParaRPr lang="en-GB" sz="3200">
              <a:solidFill>
                <a:prstClr val="white"/>
              </a:solidFill>
              <a:latin typeface="Arial" panose="020B060402020202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id="{665E213F-07A8-3C12-3CDC-8BADAC99AA2C}"/>
              </a:ext>
            </a:extLst>
          </p:cNvPr>
          <p:cNvGrpSpPr/>
          <p:nvPr/>
        </p:nvGrpSpPr>
        <p:grpSpPr>
          <a:xfrm>
            <a:off x="917634" y="1168203"/>
            <a:ext cx="1162376" cy="1109659"/>
            <a:chOff x="-1549830" y="2302318"/>
            <a:chExt cx="1162376" cy="1109659"/>
          </a:xfrm>
        </p:grpSpPr>
        <p:sp>
          <p:nvSpPr>
            <p:cNvPr id="9" name="Oval 8">
              <a:extLst>
                <a:ext uri="{FF2B5EF4-FFF2-40B4-BE49-F238E27FC236}">
                  <a16:creationId xmlns:a16="http://schemas.microsoft.com/office/drawing/2014/main" id="{D2EE3AF9-69C3-3780-0BF2-17DE91F4C646}"/>
                </a:ext>
              </a:extLst>
            </p:cNvPr>
            <p:cNvSpPr/>
            <p:nvPr/>
          </p:nvSpPr>
          <p:spPr>
            <a:xfrm>
              <a:off x="-1549830" y="2302318"/>
              <a:ext cx="1162376" cy="1109659"/>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 name="Graphic 29" descr="Lighthouse scene with solid fill">
              <a:extLst>
                <a:ext uri="{FF2B5EF4-FFF2-40B4-BE49-F238E27FC236}">
                  <a16:creationId xmlns:a16="http://schemas.microsoft.com/office/drawing/2014/main" id="{439D1757-9C0C-11D2-0FDB-9985778FAB7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31839" y="2363277"/>
              <a:ext cx="914400" cy="914400"/>
            </a:xfrm>
            <a:prstGeom prst="rect">
              <a:avLst/>
            </a:prstGeom>
          </p:spPr>
        </p:pic>
      </p:grpSp>
      <p:grpSp>
        <p:nvGrpSpPr>
          <p:cNvPr id="31" name="Group 30">
            <a:extLst>
              <a:ext uri="{FF2B5EF4-FFF2-40B4-BE49-F238E27FC236}">
                <a16:creationId xmlns:a16="http://schemas.microsoft.com/office/drawing/2014/main" id="{D9FC9637-D646-BC15-8DD7-2D8262CDA259}"/>
              </a:ext>
            </a:extLst>
          </p:cNvPr>
          <p:cNvGrpSpPr/>
          <p:nvPr/>
        </p:nvGrpSpPr>
        <p:grpSpPr>
          <a:xfrm>
            <a:off x="-1397430" y="3040470"/>
            <a:ext cx="1162376" cy="1109659"/>
            <a:chOff x="-1549830" y="2549406"/>
            <a:chExt cx="1162376" cy="1109659"/>
          </a:xfrm>
        </p:grpSpPr>
        <p:sp>
          <p:nvSpPr>
            <p:cNvPr id="32" name="Oval 31">
              <a:extLst>
                <a:ext uri="{FF2B5EF4-FFF2-40B4-BE49-F238E27FC236}">
                  <a16:creationId xmlns:a16="http://schemas.microsoft.com/office/drawing/2014/main" id="{4BAF9719-7D31-323B-3B80-5C39A3649DB5}"/>
                </a:ext>
              </a:extLst>
            </p:cNvPr>
            <p:cNvSpPr/>
            <p:nvPr/>
          </p:nvSpPr>
          <p:spPr>
            <a:xfrm>
              <a:off x="-1549830" y="2549406"/>
              <a:ext cx="1162376" cy="110965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3" name="Graphic 32" descr="Link with solid fill">
              <a:extLst>
                <a:ext uri="{FF2B5EF4-FFF2-40B4-BE49-F238E27FC236}">
                  <a16:creationId xmlns:a16="http://schemas.microsoft.com/office/drawing/2014/main" id="{569B50CC-22FE-D9F2-637A-0EC4EB02352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81569" y="2627613"/>
              <a:ext cx="1007068" cy="1007068"/>
            </a:xfrm>
            <a:prstGeom prst="rect">
              <a:avLst/>
            </a:prstGeom>
          </p:spPr>
        </p:pic>
      </p:grpSp>
      <p:sp>
        <p:nvSpPr>
          <p:cNvPr id="34" name="Oval 33">
            <a:extLst>
              <a:ext uri="{FF2B5EF4-FFF2-40B4-BE49-F238E27FC236}">
                <a16:creationId xmlns:a16="http://schemas.microsoft.com/office/drawing/2014/main" id="{B37AE6F3-F7FB-8005-CD6F-E9FA8F5E37DD}"/>
              </a:ext>
            </a:extLst>
          </p:cNvPr>
          <p:cNvSpPr/>
          <p:nvPr/>
        </p:nvSpPr>
        <p:spPr>
          <a:xfrm>
            <a:off x="-1397430" y="4724842"/>
            <a:ext cx="1162376" cy="110965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5" name="Graphic 34" descr="Money with solid fill">
            <a:extLst>
              <a:ext uri="{FF2B5EF4-FFF2-40B4-BE49-F238E27FC236}">
                <a16:creationId xmlns:a16="http://schemas.microsoft.com/office/drawing/2014/main" id="{00FE5671-504D-8876-6394-7685D819163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283009" y="4752927"/>
            <a:ext cx="914400" cy="914400"/>
          </a:xfrm>
          <a:prstGeom prst="rect">
            <a:avLst/>
          </a:prstGeom>
        </p:spPr>
      </p:pic>
      <p:sp>
        <p:nvSpPr>
          <p:cNvPr id="3" name="Freeform 2">
            <a:extLst>
              <a:ext uri="{FF2B5EF4-FFF2-40B4-BE49-F238E27FC236}">
                <a16:creationId xmlns:a16="http://schemas.microsoft.com/office/drawing/2014/main" id="{DB1950D9-2BDA-F251-163D-5093BED2A122}"/>
              </a:ext>
            </a:extLst>
          </p:cNvPr>
          <p:cNvSpPr/>
          <p:nvPr/>
        </p:nvSpPr>
        <p:spPr>
          <a:xfrm>
            <a:off x="16042" y="-6508629"/>
            <a:ext cx="1481428" cy="18127083"/>
          </a:xfrm>
          <a:custGeom>
            <a:avLst/>
            <a:gdLst>
              <a:gd name="connsiteX0" fmla="*/ 1773841 w 1773841"/>
              <a:gd name="connsiteY0" fmla="*/ 0 h 15819120"/>
              <a:gd name="connsiteX1" fmla="*/ 1773841 w 1773841"/>
              <a:gd name="connsiteY1" fmla="*/ 6233093 h 15819120"/>
              <a:gd name="connsiteX2" fmla="*/ 909496 w 1773841"/>
              <a:gd name="connsiteY2" fmla="*/ 7129609 h 15819120"/>
              <a:gd name="connsiteX3" fmla="*/ 909496 w 1773841"/>
              <a:gd name="connsiteY3" fmla="*/ 7272960 h 15819120"/>
              <a:gd name="connsiteX4" fmla="*/ 1773841 w 1773841"/>
              <a:gd name="connsiteY4" fmla="*/ 8169476 h 15819120"/>
              <a:gd name="connsiteX5" fmla="*/ 1773841 w 1773841"/>
              <a:gd name="connsiteY5" fmla="*/ 15819120 h 15819120"/>
              <a:gd name="connsiteX6" fmla="*/ 0 w 1773841"/>
              <a:gd name="connsiteY6" fmla="*/ 15819120 h 15819120"/>
              <a:gd name="connsiteX7" fmla="*/ 0 w 1773841"/>
              <a:gd name="connsiteY7" fmla="*/ 0 h 15819120"/>
              <a:gd name="connsiteX0" fmla="*/ 1773841 w 1773841"/>
              <a:gd name="connsiteY0" fmla="*/ 0 h 15819120"/>
              <a:gd name="connsiteX1" fmla="*/ 1773841 w 1773841"/>
              <a:gd name="connsiteY1" fmla="*/ 6233093 h 15819120"/>
              <a:gd name="connsiteX2" fmla="*/ 909496 w 1773841"/>
              <a:gd name="connsiteY2" fmla="*/ 7129609 h 15819120"/>
              <a:gd name="connsiteX3" fmla="*/ 909496 w 1773841"/>
              <a:gd name="connsiteY3" fmla="*/ 7272960 h 15819120"/>
              <a:gd name="connsiteX4" fmla="*/ 1773841 w 1773841"/>
              <a:gd name="connsiteY4" fmla="*/ 8169476 h 15819120"/>
              <a:gd name="connsiteX5" fmla="*/ 1773841 w 1773841"/>
              <a:gd name="connsiteY5" fmla="*/ 15819120 h 15819120"/>
              <a:gd name="connsiteX6" fmla="*/ 0 w 1773841"/>
              <a:gd name="connsiteY6" fmla="*/ 15819120 h 15819120"/>
              <a:gd name="connsiteX7" fmla="*/ 0 w 1773841"/>
              <a:gd name="connsiteY7" fmla="*/ 0 h 15819120"/>
              <a:gd name="connsiteX8" fmla="*/ 1773841 w 1773841"/>
              <a:gd name="connsiteY8" fmla="*/ 0 h 15819120"/>
              <a:gd name="connsiteX0" fmla="*/ 1773841 w 1773841"/>
              <a:gd name="connsiteY0" fmla="*/ 0 h 15819120"/>
              <a:gd name="connsiteX1" fmla="*/ 1773841 w 1773841"/>
              <a:gd name="connsiteY1" fmla="*/ 6233093 h 15819120"/>
              <a:gd name="connsiteX2" fmla="*/ 909496 w 1773841"/>
              <a:gd name="connsiteY2" fmla="*/ 7129609 h 15819120"/>
              <a:gd name="connsiteX3" fmla="*/ 909496 w 1773841"/>
              <a:gd name="connsiteY3" fmla="*/ 7272960 h 15819120"/>
              <a:gd name="connsiteX4" fmla="*/ 1773841 w 1773841"/>
              <a:gd name="connsiteY4" fmla="*/ 8169476 h 15819120"/>
              <a:gd name="connsiteX5" fmla="*/ 1773841 w 1773841"/>
              <a:gd name="connsiteY5" fmla="*/ 15819120 h 15819120"/>
              <a:gd name="connsiteX6" fmla="*/ 0 w 1773841"/>
              <a:gd name="connsiteY6" fmla="*/ 15819120 h 15819120"/>
              <a:gd name="connsiteX7" fmla="*/ 0 w 1773841"/>
              <a:gd name="connsiteY7" fmla="*/ 0 h 15819120"/>
              <a:gd name="connsiteX8" fmla="*/ 1773841 w 1773841"/>
              <a:gd name="connsiteY8" fmla="*/ 0 h 15819120"/>
              <a:gd name="connsiteX0" fmla="*/ 1773841 w 1777714"/>
              <a:gd name="connsiteY0" fmla="*/ 0 h 15819120"/>
              <a:gd name="connsiteX1" fmla="*/ 1773841 w 1777714"/>
              <a:gd name="connsiteY1" fmla="*/ 6233093 h 15819120"/>
              <a:gd name="connsiteX2" fmla="*/ 909496 w 1777714"/>
              <a:gd name="connsiteY2" fmla="*/ 7129609 h 15819120"/>
              <a:gd name="connsiteX3" fmla="*/ 909496 w 1777714"/>
              <a:gd name="connsiteY3" fmla="*/ 7272960 h 15819120"/>
              <a:gd name="connsiteX4" fmla="*/ 1773841 w 1777714"/>
              <a:gd name="connsiteY4" fmla="*/ 8169476 h 15819120"/>
              <a:gd name="connsiteX5" fmla="*/ 1773841 w 1777714"/>
              <a:gd name="connsiteY5" fmla="*/ 15819120 h 15819120"/>
              <a:gd name="connsiteX6" fmla="*/ 0 w 1777714"/>
              <a:gd name="connsiteY6" fmla="*/ 15819120 h 15819120"/>
              <a:gd name="connsiteX7" fmla="*/ 0 w 1777714"/>
              <a:gd name="connsiteY7" fmla="*/ 0 h 15819120"/>
              <a:gd name="connsiteX8" fmla="*/ 1773841 w 1777714"/>
              <a:gd name="connsiteY8" fmla="*/ 0 h 15819120"/>
              <a:gd name="connsiteX0" fmla="*/ 1773841 w 1777714"/>
              <a:gd name="connsiteY0" fmla="*/ 0 h 15819120"/>
              <a:gd name="connsiteX1" fmla="*/ 1773841 w 1777714"/>
              <a:gd name="connsiteY1" fmla="*/ 6233093 h 15819120"/>
              <a:gd name="connsiteX2" fmla="*/ 909496 w 1777714"/>
              <a:gd name="connsiteY2" fmla="*/ 7129609 h 15819120"/>
              <a:gd name="connsiteX3" fmla="*/ 909496 w 1777714"/>
              <a:gd name="connsiteY3" fmla="*/ 7272960 h 15819120"/>
              <a:gd name="connsiteX4" fmla="*/ 1773841 w 1777714"/>
              <a:gd name="connsiteY4" fmla="*/ 8169476 h 15819120"/>
              <a:gd name="connsiteX5" fmla="*/ 1773841 w 1777714"/>
              <a:gd name="connsiteY5" fmla="*/ 15819120 h 15819120"/>
              <a:gd name="connsiteX6" fmla="*/ 0 w 1777714"/>
              <a:gd name="connsiteY6" fmla="*/ 15819120 h 15819120"/>
              <a:gd name="connsiteX7" fmla="*/ 0 w 1777714"/>
              <a:gd name="connsiteY7" fmla="*/ 0 h 15819120"/>
              <a:gd name="connsiteX8" fmla="*/ 1773841 w 1777714"/>
              <a:gd name="connsiteY8" fmla="*/ 0 h 15819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7714" h="15819120">
                <a:moveTo>
                  <a:pt x="1773841" y="0"/>
                </a:moveTo>
                <a:cubicBezTo>
                  <a:pt x="1773841" y="2077698"/>
                  <a:pt x="1782556" y="5985053"/>
                  <a:pt x="1773841" y="6233093"/>
                </a:cubicBezTo>
                <a:cubicBezTo>
                  <a:pt x="1765126" y="6481133"/>
                  <a:pt x="909747" y="6822304"/>
                  <a:pt x="909496" y="7129609"/>
                </a:cubicBezTo>
                <a:cubicBezTo>
                  <a:pt x="909245" y="7436914"/>
                  <a:pt x="909245" y="6880986"/>
                  <a:pt x="909496" y="7272960"/>
                </a:cubicBezTo>
                <a:cubicBezTo>
                  <a:pt x="909747" y="7664934"/>
                  <a:pt x="1773593" y="7819837"/>
                  <a:pt x="1773841" y="8169476"/>
                </a:cubicBezTo>
                <a:cubicBezTo>
                  <a:pt x="1774089" y="8519115"/>
                  <a:pt x="1773841" y="13269239"/>
                  <a:pt x="1773841" y="15819120"/>
                </a:cubicBezTo>
                <a:lnTo>
                  <a:pt x="0" y="15819120"/>
                </a:lnTo>
                <a:lnTo>
                  <a:pt x="0" y="0"/>
                </a:lnTo>
                <a:lnTo>
                  <a:pt x="1773841" y="0"/>
                </a:lnTo>
                <a:close/>
              </a:path>
            </a:pathLst>
          </a:custGeom>
          <a:solidFill>
            <a:srgbClr val="0B3249"/>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defTabSz="761970"/>
            <a:endParaRPr lang="en-GB" sz="1500">
              <a:solidFill>
                <a:prstClr val="white"/>
              </a:solidFill>
              <a:latin typeface="Calibri" panose="020F0502020204030204"/>
            </a:endParaRPr>
          </a:p>
        </p:txBody>
      </p:sp>
      <p:sp>
        <p:nvSpPr>
          <p:cNvPr id="4" name="Text 5">
            <a:extLst>
              <a:ext uri="{FF2B5EF4-FFF2-40B4-BE49-F238E27FC236}">
                <a16:creationId xmlns:a16="http://schemas.microsoft.com/office/drawing/2014/main" id="{89A80815-4051-DC5A-14EB-8FCB49C7A40C}"/>
              </a:ext>
            </a:extLst>
          </p:cNvPr>
          <p:cNvSpPr/>
          <p:nvPr/>
        </p:nvSpPr>
        <p:spPr>
          <a:xfrm>
            <a:off x="6096000" y="535980"/>
            <a:ext cx="2549327" cy="237629"/>
          </a:xfrm>
          <a:prstGeom prst="rect">
            <a:avLst/>
          </a:prstGeom>
          <a:noFill/>
          <a:ln/>
        </p:spPr>
        <p:txBody>
          <a:bodyPr wrap="none" lIns="0" tIns="0" rIns="0" bIns="0" rtlCol="0" anchor="t"/>
          <a:lstStyle/>
          <a:p>
            <a:pPr marL="0" marR="0" lvl="0" indent="0" algn="l" defTabSz="761970" rtl="0" eaLnBrk="1" fontAlgn="auto" latinLnBrk="0" hangingPunct="1">
              <a:lnSpc>
                <a:spcPts val="1833"/>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Arial" panose="020B0604020202020204" pitchFamily="34" charset="0"/>
                <a:ea typeface="Alexandria Semi Bold" pitchFamily="34" charset="-122"/>
                <a:cs typeface="Arial" panose="020B0604020202020204" pitchFamily="34" charset="0"/>
              </a:rPr>
              <a:t>Problem Definition / Coastal-Specific</a:t>
            </a:r>
            <a:endParaRPr kumimoji="0" lang="en-US" sz="2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28" name="Graphic 27" descr="Brainstorm with solid fill">
            <a:extLst>
              <a:ext uri="{FF2B5EF4-FFF2-40B4-BE49-F238E27FC236}">
                <a16:creationId xmlns:a16="http://schemas.microsoft.com/office/drawing/2014/main" id="{A4454FD6-98AE-71BA-D8BD-E9A78FAD9DA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28796" y="1444978"/>
            <a:ext cx="914400" cy="914400"/>
          </a:xfrm>
          <a:prstGeom prst="rect">
            <a:avLst/>
          </a:prstGeom>
        </p:spPr>
      </p:pic>
      <p:pic>
        <p:nvPicPr>
          <p:cNvPr id="36" name="Graphic 35" descr="Brainstorm with solid fill">
            <a:extLst>
              <a:ext uri="{FF2B5EF4-FFF2-40B4-BE49-F238E27FC236}">
                <a16:creationId xmlns:a16="http://schemas.microsoft.com/office/drawing/2014/main" id="{0077CFB5-9A8C-70E0-0983-DCE54BA7750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28796" y="1444978"/>
            <a:ext cx="914400" cy="914400"/>
          </a:xfrm>
          <a:prstGeom prst="rect">
            <a:avLst/>
          </a:prstGeom>
        </p:spPr>
      </p:pic>
      <p:pic>
        <p:nvPicPr>
          <p:cNvPr id="37" name="Graphic 36" descr="Link with solid fill">
            <a:extLst>
              <a:ext uri="{FF2B5EF4-FFF2-40B4-BE49-F238E27FC236}">
                <a16:creationId xmlns:a16="http://schemas.microsoft.com/office/drawing/2014/main" id="{9A82A26D-4C5A-F8F6-5EB0-E3CCEF09863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66925" y="4498623"/>
            <a:ext cx="914400" cy="914400"/>
          </a:xfrm>
          <a:prstGeom prst="rect">
            <a:avLst/>
          </a:prstGeom>
        </p:spPr>
      </p:pic>
      <p:pic>
        <p:nvPicPr>
          <p:cNvPr id="38" name="Graphic 37" descr="Money with solid fill">
            <a:extLst>
              <a:ext uri="{FF2B5EF4-FFF2-40B4-BE49-F238E27FC236}">
                <a16:creationId xmlns:a16="http://schemas.microsoft.com/office/drawing/2014/main" id="{9EC9C933-FDEB-FDEF-C0BE-4395855522E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69224" y="2920910"/>
            <a:ext cx="914400" cy="914400"/>
          </a:xfrm>
          <a:prstGeom prst="rect">
            <a:avLst/>
          </a:prstGeom>
        </p:spPr>
      </p:pic>
      <p:pic>
        <p:nvPicPr>
          <p:cNvPr id="39" name="Graphic 38" descr="Lighthouse scene with solid fill">
            <a:extLst>
              <a:ext uri="{FF2B5EF4-FFF2-40B4-BE49-F238E27FC236}">
                <a16:creationId xmlns:a16="http://schemas.microsoft.com/office/drawing/2014/main" id="{1E164081-088A-DE74-ED76-D29DA2AF7079}"/>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265278" y="1343198"/>
            <a:ext cx="914400" cy="914400"/>
          </a:xfrm>
          <a:prstGeom prst="rect">
            <a:avLst/>
          </a:prstGeom>
        </p:spPr>
      </p:pic>
    </p:spTree>
    <p:extLst>
      <p:ext uri="{BB962C8B-B14F-4D97-AF65-F5344CB8AC3E}">
        <p14:creationId xmlns:p14="http://schemas.microsoft.com/office/powerpoint/2010/main" val="645812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333541-08B3-5B59-F276-E75BF7AA87D3}"/>
            </a:ext>
          </a:extLst>
        </p:cNvPr>
        <p:cNvGrpSpPr/>
        <p:nvPr/>
      </p:nvGrpSpPr>
      <p:grpSpPr>
        <a:xfrm>
          <a:off x="0" y="0"/>
          <a:ext cx="0" cy="0"/>
          <a:chOff x="0" y="0"/>
          <a:chExt cx="0" cy="0"/>
        </a:xfrm>
      </p:grpSpPr>
      <p:sp>
        <p:nvSpPr>
          <p:cNvPr id="62" name="TextBox 61">
            <a:extLst>
              <a:ext uri="{FF2B5EF4-FFF2-40B4-BE49-F238E27FC236}">
                <a16:creationId xmlns:a16="http://schemas.microsoft.com/office/drawing/2014/main" id="{0184AE4B-CAA7-9A87-69FB-253A67A5EB2A}"/>
              </a:ext>
            </a:extLst>
          </p:cNvPr>
          <p:cNvSpPr txBox="1"/>
          <p:nvPr/>
        </p:nvSpPr>
        <p:spPr>
          <a:xfrm>
            <a:off x="6228505" y="4104652"/>
            <a:ext cx="1463262" cy="1339830"/>
          </a:xfrm>
          <a:prstGeom prst="rect">
            <a:avLst/>
          </a:prstGeom>
          <a:solidFill>
            <a:srgbClr val="102635">
              <a:alpha val="45000"/>
            </a:srgbClr>
          </a:solidFill>
          <a:ln w="28575">
            <a:solidFill>
              <a:schemeClr val="tx1"/>
            </a:solidFill>
          </a:ln>
        </p:spPr>
        <p:txBody>
          <a:bodyPr wrap="square" tIns="0" bIns="0" rtlCol="0" anchor="ctr" anchorCtr="0">
            <a:noAutofit/>
          </a:bodyPr>
          <a:lstStyle/>
          <a:p>
            <a:pPr algn="ctr"/>
            <a:endParaRPr lang="en-GB" b="1">
              <a:latin typeface="Arial" panose="020B0604020202020204" pitchFamily="34" charset="0"/>
              <a:cs typeface="Arial" panose="020B0604020202020204" pitchFamily="34" charset="0"/>
            </a:endParaRPr>
          </a:p>
        </p:txBody>
      </p:sp>
      <p:sp>
        <p:nvSpPr>
          <p:cNvPr id="22" name="Rectangle 21">
            <a:extLst>
              <a:ext uri="{FF2B5EF4-FFF2-40B4-BE49-F238E27FC236}">
                <a16:creationId xmlns:a16="http://schemas.microsoft.com/office/drawing/2014/main" id="{3CE7CD50-B948-BBB9-408C-5ED2C465A3F4}"/>
              </a:ext>
            </a:extLst>
          </p:cNvPr>
          <p:cNvSpPr/>
          <p:nvPr/>
        </p:nvSpPr>
        <p:spPr>
          <a:xfrm>
            <a:off x="7177922" y="2195520"/>
            <a:ext cx="4489925" cy="520799"/>
          </a:xfrm>
          <a:prstGeom prst="rect">
            <a:avLst/>
          </a:prstGeom>
          <a:solidFill>
            <a:srgbClr val="BC0000">
              <a:alpha val="33099"/>
            </a:srgbClr>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b="1">
              <a:solidFill>
                <a:schemeClr val="tx1"/>
              </a:solidFill>
              <a:latin typeface="Arial" panose="020B0604020202020204" pitchFamily="34" charset="0"/>
              <a:cs typeface="Arial" panose="020B0604020202020204" pitchFamily="34" charset="0"/>
            </a:endParaRPr>
          </a:p>
        </p:txBody>
      </p:sp>
      <p:sp>
        <p:nvSpPr>
          <p:cNvPr id="23" name="Oval 22">
            <a:extLst>
              <a:ext uri="{FF2B5EF4-FFF2-40B4-BE49-F238E27FC236}">
                <a16:creationId xmlns:a16="http://schemas.microsoft.com/office/drawing/2014/main" id="{3AEAF5AE-F9EC-C35B-978A-DD44FB7A14B1}"/>
              </a:ext>
            </a:extLst>
          </p:cNvPr>
          <p:cNvSpPr/>
          <p:nvPr/>
        </p:nvSpPr>
        <p:spPr>
          <a:xfrm>
            <a:off x="7178933" y="5424914"/>
            <a:ext cx="2397211" cy="1087395"/>
          </a:xfrm>
          <a:prstGeom prst="ellipse">
            <a:avLst/>
          </a:prstGeom>
          <a:solidFill>
            <a:srgbClr val="BC0000">
              <a:alpha val="3309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lang="en-GB" b="1">
              <a:solidFill>
                <a:schemeClr val="tx1"/>
              </a:solidFill>
              <a:latin typeface="Arial" panose="020B0604020202020204" pitchFamily="34" charset="0"/>
              <a:cs typeface="Arial" panose="020B0604020202020204" pitchFamily="34" charset="0"/>
            </a:endParaRPr>
          </a:p>
        </p:txBody>
      </p:sp>
      <p:sp>
        <p:nvSpPr>
          <p:cNvPr id="24" name="Oval 23">
            <a:extLst>
              <a:ext uri="{FF2B5EF4-FFF2-40B4-BE49-F238E27FC236}">
                <a16:creationId xmlns:a16="http://schemas.microsoft.com/office/drawing/2014/main" id="{B1AC8763-A85A-C3D7-2422-A8AE5D8B8227}"/>
              </a:ext>
            </a:extLst>
          </p:cNvPr>
          <p:cNvSpPr/>
          <p:nvPr/>
        </p:nvSpPr>
        <p:spPr>
          <a:xfrm>
            <a:off x="9588223" y="2994774"/>
            <a:ext cx="2397211" cy="1087395"/>
          </a:xfrm>
          <a:prstGeom prst="ellipse">
            <a:avLst/>
          </a:prstGeom>
          <a:solidFill>
            <a:srgbClr val="BC0000">
              <a:alpha val="3309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lang="en-GB" b="1">
              <a:solidFill>
                <a:schemeClr val="tx1"/>
              </a:solidFill>
              <a:latin typeface="Arial" panose="020B0604020202020204" pitchFamily="34" charset="0"/>
              <a:cs typeface="Arial" panose="020B0604020202020204" pitchFamily="34" charset="0"/>
            </a:endParaRPr>
          </a:p>
        </p:txBody>
      </p:sp>
      <p:sp>
        <p:nvSpPr>
          <p:cNvPr id="25" name="Oval 24">
            <a:extLst>
              <a:ext uri="{FF2B5EF4-FFF2-40B4-BE49-F238E27FC236}">
                <a16:creationId xmlns:a16="http://schemas.microsoft.com/office/drawing/2014/main" id="{A71B4390-3D80-C3C4-25F0-081EA7059C58}"/>
              </a:ext>
            </a:extLst>
          </p:cNvPr>
          <p:cNvSpPr/>
          <p:nvPr/>
        </p:nvSpPr>
        <p:spPr>
          <a:xfrm>
            <a:off x="7139285" y="2947334"/>
            <a:ext cx="2397211" cy="1087395"/>
          </a:xfrm>
          <a:prstGeom prst="ellipse">
            <a:avLst/>
          </a:prstGeom>
          <a:solidFill>
            <a:srgbClr val="BC0000">
              <a:alpha val="3309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lang="en-GB" b="1">
              <a:solidFill>
                <a:schemeClr val="tx1"/>
              </a:solidFill>
              <a:latin typeface="Arial" panose="020B0604020202020204" pitchFamily="34" charset="0"/>
              <a:cs typeface="Arial" panose="020B0604020202020204" pitchFamily="34" charset="0"/>
            </a:endParaRPr>
          </a:p>
        </p:txBody>
      </p:sp>
      <p:sp>
        <p:nvSpPr>
          <p:cNvPr id="26" name="Oval 25">
            <a:extLst>
              <a:ext uri="{FF2B5EF4-FFF2-40B4-BE49-F238E27FC236}">
                <a16:creationId xmlns:a16="http://schemas.microsoft.com/office/drawing/2014/main" id="{EED2DA07-27B1-B021-D03A-00F7C9CE57E5}"/>
              </a:ext>
            </a:extLst>
          </p:cNvPr>
          <p:cNvSpPr/>
          <p:nvPr/>
        </p:nvSpPr>
        <p:spPr>
          <a:xfrm>
            <a:off x="9643196" y="5383415"/>
            <a:ext cx="2397211" cy="1087395"/>
          </a:xfrm>
          <a:prstGeom prst="ellipse">
            <a:avLst/>
          </a:prstGeom>
          <a:solidFill>
            <a:srgbClr val="BC0000">
              <a:alpha val="3309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lang="en-GB" b="1">
              <a:solidFill>
                <a:schemeClr val="tx1"/>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61E9D34B-1CA0-71C2-AF45-D0626BE44D60}"/>
              </a:ext>
            </a:extLst>
          </p:cNvPr>
          <p:cNvSpPr/>
          <p:nvPr/>
        </p:nvSpPr>
        <p:spPr>
          <a:xfrm>
            <a:off x="2200671" y="2204180"/>
            <a:ext cx="4489925" cy="520799"/>
          </a:xfrm>
          <a:prstGeom prst="rect">
            <a:avLst/>
          </a:prstGeom>
          <a:solidFill>
            <a:srgbClr val="4571C4">
              <a:alpha val="39829"/>
            </a:srgbClr>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b="1">
              <a:solidFill>
                <a:schemeClr val="tx1"/>
              </a:solidFill>
              <a:latin typeface="Arial" panose="020B0604020202020204" pitchFamily="34" charset="0"/>
              <a:cs typeface="Arial" panose="020B0604020202020204" pitchFamily="34" charset="0"/>
            </a:endParaRPr>
          </a:p>
        </p:txBody>
      </p:sp>
      <p:sp>
        <p:nvSpPr>
          <p:cNvPr id="8" name="Oval 7">
            <a:extLst>
              <a:ext uri="{FF2B5EF4-FFF2-40B4-BE49-F238E27FC236}">
                <a16:creationId xmlns:a16="http://schemas.microsoft.com/office/drawing/2014/main" id="{E26CB28E-9BD0-D4FD-F249-0F8E2A0FFA2B}"/>
              </a:ext>
            </a:extLst>
          </p:cNvPr>
          <p:cNvSpPr/>
          <p:nvPr/>
        </p:nvSpPr>
        <p:spPr>
          <a:xfrm>
            <a:off x="2269622" y="5349269"/>
            <a:ext cx="1733460" cy="1087395"/>
          </a:xfrm>
          <a:prstGeom prst="ellipse">
            <a:avLst/>
          </a:prstGeom>
          <a:solidFill>
            <a:srgbClr val="4571C4">
              <a:alpha val="3982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lang="en-GB" sz="1600" b="1">
              <a:solidFill>
                <a:schemeClr val="tx1"/>
              </a:solidFill>
              <a:latin typeface="Arial" panose="020B0604020202020204" pitchFamily="34" charset="0"/>
              <a:cs typeface="Arial" panose="020B0604020202020204" pitchFamily="34" charset="0"/>
            </a:endParaRPr>
          </a:p>
        </p:txBody>
      </p:sp>
      <p:sp>
        <p:nvSpPr>
          <p:cNvPr id="10" name="Oval 9">
            <a:extLst>
              <a:ext uri="{FF2B5EF4-FFF2-40B4-BE49-F238E27FC236}">
                <a16:creationId xmlns:a16="http://schemas.microsoft.com/office/drawing/2014/main" id="{A9D3B85A-A589-250D-807F-E4C584ABEF2A}"/>
              </a:ext>
            </a:extLst>
          </p:cNvPr>
          <p:cNvSpPr/>
          <p:nvPr/>
        </p:nvSpPr>
        <p:spPr>
          <a:xfrm>
            <a:off x="4638206" y="3014273"/>
            <a:ext cx="1733460" cy="1087395"/>
          </a:xfrm>
          <a:prstGeom prst="ellipse">
            <a:avLst/>
          </a:prstGeom>
          <a:solidFill>
            <a:srgbClr val="4571C4">
              <a:alpha val="3982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lang="en-GB" sz="1600" b="1">
              <a:solidFill>
                <a:schemeClr val="tx1"/>
              </a:solidFill>
              <a:latin typeface="Arial" panose="020B0604020202020204" pitchFamily="34" charset="0"/>
              <a:cs typeface="Arial" panose="020B0604020202020204" pitchFamily="34" charset="0"/>
            </a:endParaRPr>
          </a:p>
        </p:txBody>
      </p:sp>
      <p:sp>
        <p:nvSpPr>
          <p:cNvPr id="11" name="Oval 10">
            <a:extLst>
              <a:ext uri="{FF2B5EF4-FFF2-40B4-BE49-F238E27FC236}">
                <a16:creationId xmlns:a16="http://schemas.microsoft.com/office/drawing/2014/main" id="{9F58909E-F70A-EBA3-9C64-5B96796E0004}"/>
              </a:ext>
            </a:extLst>
          </p:cNvPr>
          <p:cNvSpPr/>
          <p:nvPr/>
        </p:nvSpPr>
        <p:spPr>
          <a:xfrm>
            <a:off x="2209007" y="3064531"/>
            <a:ext cx="1733460" cy="1087395"/>
          </a:xfrm>
          <a:prstGeom prst="ellipse">
            <a:avLst/>
          </a:prstGeom>
          <a:solidFill>
            <a:srgbClr val="4571C4">
              <a:alpha val="3982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lang="en-GB" sz="1600" b="1">
              <a:solidFill>
                <a:schemeClr val="tx1"/>
              </a:solidFill>
              <a:latin typeface="Arial" panose="020B0604020202020204" pitchFamily="34" charset="0"/>
              <a:cs typeface="Arial" panose="020B0604020202020204" pitchFamily="34" charset="0"/>
            </a:endParaRPr>
          </a:p>
        </p:txBody>
      </p:sp>
      <p:sp>
        <p:nvSpPr>
          <p:cNvPr id="12" name="Up Arrow 11">
            <a:extLst>
              <a:ext uri="{FF2B5EF4-FFF2-40B4-BE49-F238E27FC236}">
                <a16:creationId xmlns:a16="http://schemas.microsoft.com/office/drawing/2014/main" id="{30B4281E-D90E-4086-73F9-A50100484FC5}"/>
              </a:ext>
            </a:extLst>
          </p:cNvPr>
          <p:cNvSpPr/>
          <p:nvPr/>
        </p:nvSpPr>
        <p:spPr>
          <a:xfrm rot="8182429">
            <a:off x="3363482" y="3742167"/>
            <a:ext cx="358346" cy="781259"/>
          </a:xfrm>
          <a:prstGeom prst="upArrow">
            <a:avLst/>
          </a:prstGeom>
          <a:solidFill>
            <a:srgbClr val="4571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a:latin typeface="Arial" panose="020B0604020202020204" pitchFamily="34" charset="0"/>
              <a:cs typeface="Arial" panose="020B0604020202020204" pitchFamily="34" charset="0"/>
            </a:endParaRPr>
          </a:p>
        </p:txBody>
      </p:sp>
      <p:sp>
        <p:nvSpPr>
          <p:cNvPr id="13" name="Up Arrow 12">
            <a:extLst>
              <a:ext uri="{FF2B5EF4-FFF2-40B4-BE49-F238E27FC236}">
                <a16:creationId xmlns:a16="http://schemas.microsoft.com/office/drawing/2014/main" id="{15BE7A54-648C-9DD8-851C-8507E0A10796}"/>
              </a:ext>
            </a:extLst>
          </p:cNvPr>
          <p:cNvSpPr/>
          <p:nvPr/>
        </p:nvSpPr>
        <p:spPr>
          <a:xfrm rot="12795023">
            <a:off x="4750585" y="3717971"/>
            <a:ext cx="358346" cy="781259"/>
          </a:xfrm>
          <a:prstGeom prst="upArrow">
            <a:avLst/>
          </a:prstGeom>
          <a:solidFill>
            <a:srgbClr val="4571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a:latin typeface="Arial" panose="020B0604020202020204" pitchFamily="34" charset="0"/>
              <a:cs typeface="Arial" panose="020B0604020202020204" pitchFamily="34" charset="0"/>
            </a:endParaRPr>
          </a:p>
        </p:txBody>
      </p:sp>
      <p:sp>
        <p:nvSpPr>
          <p:cNvPr id="17" name="Oval 16">
            <a:extLst>
              <a:ext uri="{FF2B5EF4-FFF2-40B4-BE49-F238E27FC236}">
                <a16:creationId xmlns:a16="http://schemas.microsoft.com/office/drawing/2014/main" id="{49BF451E-C5AA-B401-FB37-1D63804D63AA}"/>
              </a:ext>
            </a:extLst>
          </p:cNvPr>
          <p:cNvSpPr/>
          <p:nvPr/>
        </p:nvSpPr>
        <p:spPr>
          <a:xfrm>
            <a:off x="4559025" y="5335671"/>
            <a:ext cx="1733460" cy="1087395"/>
          </a:xfrm>
          <a:prstGeom prst="ellipse">
            <a:avLst/>
          </a:prstGeom>
          <a:solidFill>
            <a:srgbClr val="4571C4">
              <a:alpha val="3982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lang="en-GB" sz="1600" b="1">
              <a:solidFill>
                <a:schemeClr val="tx1"/>
              </a:solidFill>
              <a:latin typeface="Arial" panose="020B0604020202020204" pitchFamily="34" charset="0"/>
              <a:cs typeface="Arial" panose="020B0604020202020204" pitchFamily="34" charset="0"/>
            </a:endParaRPr>
          </a:p>
        </p:txBody>
      </p:sp>
      <p:sp>
        <p:nvSpPr>
          <p:cNvPr id="76" name="Text 5">
            <a:extLst>
              <a:ext uri="{FF2B5EF4-FFF2-40B4-BE49-F238E27FC236}">
                <a16:creationId xmlns:a16="http://schemas.microsoft.com/office/drawing/2014/main" id="{B7AC1CB2-2029-8430-85B6-56010487734C}"/>
              </a:ext>
            </a:extLst>
          </p:cNvPr>
          <p:cNvSpPr/>
          <p:nvPr/>
        </p:nvSpPr>
        <p:spPr>
          <a:xfrm>
            <a:off x="2237325" y="1280379"/>
            <a:ext cx="2549327" cy="237629"/>
          </a:xfrm>
          <a:prstGeom prst="rect">
            <a:avLst/>
          </a:prstGeom>
          <a:noFill/>
          <a:ln/>
        </p:spPr>
        <p:txBody>
          <a:bodyPr wrap="none" lIns="0" tIns="0" rIns="0" bIns="0" rtlCol="0" anchor="t"/>
          <a:lstStyle/>
          <a:p>
            <a:pPr marL="0" marR="0" lvl="0" indent="0" algn="l" defTabSz="761970" rtl="0" eaLnBrk="1" fontAlgn="auto" latinLnBrk="0" hangingPunct="1">
              <a:lnSpc>
                <a:spcPts val="1833"/>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Arial" panose="020B0604020202020204" pitchFamily="34" charset="0"/>
                <a:ea typeface="Alexandria Semi Bold" pitchFamily="34" charset="-122"/>
                <a:cs typeface="Arial" panose="020B0604020202020204" pitchFamily="34" charset="0"/>
              </a:rPr>
              <a:t>Problem Definition / Coastal-Specific</a:t>
            </a:r>
            <a:endParaRPr kumimoji="0" lang="en-US" sz="2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1" name="TextBox 90">
            <a:extLst>
              <a:ext uri="{FF2B5EF4-FFF2-40B4-BE49-F238E27FC236}">
                <a16:creationId xmlns:a16="http://schemas.microsoft.com/office/drawing/2014/main" id="{582EEB57-2B0D-9244-A9C5-13E43C483DC9}"/>
              </a:ext>
            </a:extLst>
          </p:cNvPr>
          <p:cNvSpPr txBox="1"/>
          <p:nvPr/>
        </p:nvSpPr>
        <p:spPr>
          <a:xfrm>
            <a:off x="2151507" y="1582306"/>
            <a:ext cx="6096000" cy="400110"/>
          </a:xfrm>
          <a:prstGeom prst="rect">
            <a:avLst/>
          </a:prstGeom>
          <a:noFill/>
        </p:spPr>
        <p:txBody>
          <a:bodyPr wrap="square">
            <a:spAutoFit/>
          </a:bodyPr>
          <a:lstStyle/>
          <a:p>
            <a:pPr marL="0" marR="0" lvl="0" indent="0" algn="l" defTabSz="76197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Coastal v Rural</a:t>
            </a:r>
            <a:endParaRPr kumimoji="0" lang="en-GB"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CFC2">
            <a:extLst>
              <a:ext uri="{FF2B5EF4-FFF2-40B4-BE49-F238E27FC236}">
                <a16:creationId xmlns:a16="http://schemas.microsoft.com/office/drawing/2014/main" id="{0A49108A-4C46-493B-94B9-8F15D76A8B70}"/>
              </a:ext>
            </a:extLst>
          </p:cNvPr>
          <p:cNvSpPr/>
          <p:nvPr/>
        </p:nvSpPr>
        <p:spPr>
          <a:xfrm>
            <a:off x="2279062" y="336922"/>
            <a:ext cx="3465200" cy="705355"/>
          </a:xfrm>
          <a:prstGeom prst="rect">
            <a:avLst/>
          </a:prstGeom>
          <a:solidFill>
            <a:srgbClr val="1D263E"/>
          </a:solidFill>
          <a:ln w="317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defTabSz="761970"/>
            <a:endParaRPr lang="en-GB" sz="3200">
              <a:solidFill>
                <a:prstClr val="white"/>
              </a:solidFill>
              <a:latin typeface="Arial" panose="020B0604020202020204" pitchFamily="34" charset="0"/>
              <a:cs typeface="Arial" panose="020B0604020202020204" pitchFamily="34" charset="0"/>
            </a:endParaRPr>
          </a:p>
        </p:txBody>
      </p:sp>
      <p:sp>
        <p:nvSpPr>
          <p:cNvPr id="29" name="Rectangle 28">
            <a:extLst>
              <a:ext uri="{FF2B5EF4-FFF2-40B4-BE49-F238E27FC236}">
                <a16:creationId xmlns:a16="http://schemas.microsoft.com/office/drawing/2014/main" id="{5E42DC33-A2F6-8AC0-27E4-DCB4DEB98B59}"/>
              </a:ext>
            </a:extLst>
          </p:cNvPr>
          <p:cNvSpPr/>
          <p:nvPr/>
        </p:nvSpPr>
        <p:spPr>
          <a:xfrm>
            <a:off x="2155238" y="213098"/>
            <a:ext cx="3465200" cy="705355"/>
          </a:xfrm>
          <a:prstGeom prst="rect">
            <a:avLst/>
          </a:prstGeom>
          <a:solidFill>
            <a:srgbClr val="BF0100">
              <a:alpha val="98000"/>
            </a:srgbClr>
          </a:solidFill>
          <a:ln w="317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108000" rIns="0" rtlCol="0" anchor="ctr"/>
          <a:lstStyle/>
          <a:p>
            <a:pPr defTabSz="761970"/>
            <a:r>
              <a:rPr lang="en-GB" sz="3200" b="1">
                <a:solidFill>
                  <a:prstClr val="white"/>
                </a:solidFill>
                <a:latin typeface="Arial" panose="020B0604020202020204" pitchFamily="34" charset="0"/>
                <a:cs typeface="Arial" panose="020B0604020202020204" pitchFamily="34" charset="0"/>
              </a:rPr>
              <a:t>Case for Change</a:t>
            </a:r>
            <a:endParaRPr lang="en-GB" sz="3200">
              <a:solidFill>
                <a:prstClr val="white"/>
              </a:solidFill>
              <a:latin typeface="Arial" panose="020B0604020202020204" pitchFamily="34" charset="0"/>
              <a:cs typeface="Arial" panose="020B0604020202020204" pitchFamily="34" charset="0"/>
            </a:endParaRPr>
          </a:p>
        </p:txBody>
      </p:sp>
      <p:sp>
        <p:nvSpPr>
          <p:cNvPr id="7" name="Up Arrow 6">
            <a:extLst>
              <a:ext uri="{FF2B5EF4-FFF2-40B4-BE49-F238E27FC236}">
                <a16:creationId xmlns:a16="http://schemas.microsoft.com/office/drawing/2014/main" id="{BE5E69B6-1B23-E9B9-FD34-CEEB3AB4FD5D}"/>
              </a:ext>
            </a:extLst>
          </p:cNvPr>
          <p:cNvSpPr/>
          <p:nvPr/>
        </p:nvSpPr>
        <p:spPr>
          <a:xfrm rot="12795023">
            <a:off x="10137868" y="3599447"/>
            <a:ext cx="358346" cy="781259"/>
          </a:xfrm>
          <a:prstGeom prst="upArrow">
            <a:avLst/>
          </a:prstGeom>
          <a:solidFill>
            <a:srgbClr val="C01E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a:latin typeface="Arial" panose="020B0604020202020204" pitchFamily="34" charset="0"/>
              <a:cs typeface="Arial" panose="020B0604020202020204" pitchFamily="34" charset="0"/>
            </a:endParaRPr>
          </a:p>
        </p:txBody>
      </p:sp>
      <p:sp>
        <p:nvSpPr>
          <p:cNvPr id="9" name="Up Arrow 8">
            <a:extLst>
              <a:ext uri="{FF2B5EF4-FFF2-40B4-BE49-F238E27FC236}">
                <a16:creationId xmlns:a16="http://schemas.microsoft.com/office/drawing/2014/main" id="{A74190E1-C96F-7E14-DAFF-93335718364A}"/>
              </a:ext>
            </a:extLst>
          </p:cNvPr>
          <p:cNvSpPr/>
          <p:nvPr/>
        </p:nvSpPr>
        <p:spPr>
          <a:xfrm rot="8111587">
            <a:off x="8661044" y="3613241"/>
            <a:ext cx="358346" cy="781259"/>
          </a:xfrm>
          <a:prstGeom prst="upArrow">
            <a:avLst/>
          </a:prstGeom>
          <a:solidFill>
            <a:srgbClr val="C01E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latin typeface="Arial" panose="020B0604020202020204" pitchFamily="34" charset="0"/>
              <a:cs typeface="Arial" panose="020B0604020202020204" pitchFamily="34" charset="0"/>
            </a:endParaRPr>
          </a:p>
        </p:txBody>
      </p:sp>
      <p:sp>
        <p:nvSpPr>
          <p:cNvPr id="30" name="Up Arrow 29">
            <a:extLst>
              <a:ext uri="{FF2B5EF4-FFF2-40B4-BE49-F238E27FC236}">
                <a16:creationId xmlns:a16="http://schemas.microsoft.com/office/drawing/2014/main" id="{9770BB2D-F5CF-027E-B61F-8AD6974A2F78}"/>
              </a:ext>
            </a:extLst>
          </p:cNvPr>
          <p:cNvSpPr/>
          <p:nvPr/>
        </p:nvSpPr>
        <p:spPr>
          <a:xfrm rot="19489304">
            <a:off x="10241819" y="4963843"/>
            <a:ext cx="358346" cy="781259"/>
          </a:xfrm>
          <a:prstGeom prst="upArrow">
            <a:avLst/>
          </a:prstGeom>
          <a:solidFill>
            <a:srgbClr val="C01E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a:latin typeface="Arial" panose="020B0604020202020204" pitchFamily="34" charset="0"/>
              <a:cs typeface="Arial" panose="020B0604020202020204" pitchFamily="34" charset="0"/>
            </a:endParaRPr>
          </a:p>
        </p:txBody>
      </p:sp>
      <p:sp>
        <p:nvSpPr>
          <p:cNvPr id="31" name="Up Arrow 30">
            <a:extLst>
              <a:ext uri="{FF2B5EF4-FFF2-40B4-BE49-F238E27FC236}">
                <a16:creationId xmlns:a16="http://schemas.microsoft.com/office/drawing/2014/main" id="{34A7EA87-31CA-B1B0-0EE1-0E7101E00CB9}"/>
              </a:ext>
            </a:extLst>
          </p:cNvPr>
          <p:cNvSpPr/>
          <p:nvPr/>
        </p:nvSpPr>
        <p:spPr>
          <a:xfrm rot="2439261">
            <a:off x="8656046" y="4962388"/>
            <a:ext cx="358346" cy="781259"/>
          </a:xfrm>
          <a:prstGeom prst="upArrow">
            <a:avLst/>
          </a:prstGeom>
          <a:solidFill>
            <a:srgbClr val="C01E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a:latin typeface="Arial" panose="020B0604020202020204" pitchFamily="34" charset="0"/>
              <a:cs typeface="Arial" panose="020B0604020202020204" pitchFamily="34" charset="0"/>
            </a:endParaRPr>
          </a:p>
        </p:txBody>
      </p:sp>
      <p:sp>
        <p:nvSpPr>
          <p:cNvPr id="32" name="Rectangle 31">
            <a:extLst>
              <a:ext uri="{FF2B5EF4-FFF2-40B4-BE49-F238E27FC236}">
                <a16:creationId xmlns:a16="http://schemas.microsoft.com/office/drawing/2014/main" id="{73FBD8CE-D3E7-26D9-AEE2-B9C3B91D20DB}"/>
              </a:ext>
            </a:extLst>
          </p:cNvPr>
          <p:cNvSpPr/>
          <p:nvPr/>
        </p:nvSpPr>
        <p:spPr>
          <a:xfrm>
            <a:off x="7143508" y="2146356"/>
            <a:ext cx="4489925" cy="520799"/>
          </a:xfrm>
          <a:prstGeom prst="rect">
            <a:avLst/>
          </a:prstGeom>
          <a:solidFill>
            <a:srgbClr val="C01E00"/>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a:solidFill>
                  <a:schemeClr val="tx1"/>
                </a:solidFill>
                <a:latin typeface="Arial" panose="020B0604020202020204" pitchFamily="34" charset="0"/>
                <a:cs typeface="Arial" panose="020B0604020202020204" pitchFamily="34" charset="0"/>
              </a:rPr>
              <a:t>Lincolnshire Coastal Communities</a:t>
            </a:r>
          </a:p>
        </p:txBody>
      </p:sp>
      <p:sp>
        <p:nvSpPr>
          <p:cNvPr id="33" name="TextBox 32">
            <a:extLst>
              <a:ext uri="{FF2B5EF4-FFF2-40B4-BE49-F238E27FC236}">
                <a16:creationId xmlns:a16="http://schemas.microsoft.com/office/drawing/2014/main" id="{454B274C-143B-6C16-5A2C-959F5D25DD37}"/>
              </a:ext>
            </a:extLst>
          </p:cNvPr>
          <p:cNvSpPr txBox="1"/>
          <p:nvPr/>
        </p:nvSpPr>
        <p:spPr>
          <a:xfrm>
            <a:off x="3101364" y="4308284"/>
            <a:ext cx="2185639" cy="646331"/>
          </a:xfrm>
          <a:prstGeom prst="rect">
            <a:avLst/>
          </a:prstGeom>
          <a:noFill/>
          <a:ln>
            <a:noFill/>
          </a:ln>
        </p:spPr>
        <p:txBody>
          <a:bodyPr wrap="square" rtlCol="0">
            <a:spAutoFit/>
          </a:bodyPr>
          <a:lstStyle/>
          <a:p>
            <a:pPr algn="ctr"/>
            <a:r>
              <a:rPr lang="en-GB" sz="3600" b="1">
                <a:latin typeface="Arial" panose="020B0604020202020204" pitchFamily="34" charset="0"/>
                <a:cs typeface="Arial" panose="020B0604020202020204" pitchFamily="34" charset="0"/>
              </a:rPr>
              <a:t>7</a:t>
            </a:r>
            <a:r>
              <a:rPr lang="en-GB" sz="3200" b="1">
                <a:latin typeface="Arial" panose="020B0604020202020204" pitchFamily="34" charset="0"/>
                <a:cs typeface="Arial" panose="020B0604020202020204" pitchFamily="34" charset="0"/>
              </a:rPr>
              <a:t>%</a:t>
            </a:r>
            <a:endParaRPr lang="en-GB" sz="4000" b="1">
              <a:latin typeface="Arial" panose="020B0604020202020204" pitchFamily="34" charset="0"/>
              <a:cs typeface="Arial" panose="020B0604020202020204" pitchFamily="34" charset="0"/>
            </a:endParaRPr>
          </a:p>
        </p:txBody>
      </p:sp>
      <p:sp>
        <p:nvSpPr>
          <p:cNvPr id="35" name="Oval 34">
            <a:extLst>
              <a:ext uri="{FF2B5EF4-FFF2-40B4-BE49-F238E27FC236}">
                <a16:creationId xmlns:a16="http://schemas.microsoft.com/office/drawing/2014/main" id="{42BE3BAF-6810-9F7A-2A10-1F941E5C3ADF}"/>
              </a:ext>
            </a:extLst>
          </p:cNvPr>
          <p:cNvSpPr/>
          <p:nvPr/>
        </p:nvSpPr>
        <p:spPr>
          <a:xfrm>
            <a:off x="9553809" y="2945610"/>
            <a:ext cx="2397211" cy="1087395"/>
          </a:xfrm>
          <a:prstGeom prst="ellipse">
            <a:avLst/>
          </a:prstGeom>
          <a:solidFill>
            <a:srgbClr val="C01E00"/>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en-GB" b="1">
                <a:solidFill>
                  <a:schemeClr val="tx1"/>
                </a:solidFill>
                <a:latin typeface="Arial" panose="020B0604020202020204" pitchFamily="34" charset="0"/>
                <a:cs typeface="Arial" panose="020B0604020202020204" pitchFamily="34" charset="0"/>
              </a:rPr>
              <a:t>Health &amp; Disability</a:t>
            </a:r>
          </a:p>
          <a:p>
            <a:pPr algn="ctr"/>
            <a:r>
              <a:rPr lang="en-GB" b="1">
                <a:solidFill>
                  <a:schemeClr val="tx1"/>
                </a:solidFill>
                <a:latin typeface="Arial" panose="020B0604020202020204" pitchFamily="34" charset="0"/>
                <a:cs typeface="Arial" panose="020B0604020202020204" pitchFamily="34" charset="0"/>
              </a:rPr>
              <a:t>88%</a:t>
            </a:r>
          </a:p>
        </p:txBody>
      </p:sp>
      <p:sp>
        <p:nvSpPr>
          <p:cNvPr id="36" name="Oval 35">
            <a:extLst>
              <a:ext uri="{FF2B5EF4-FFF2-40B4-BE49-F238E27FC236}">
                <a16:creationId xmlns:a16="http://schemas.microsoft.com/office/drawing/2014/main" id="{62A52135-5DB2-B823-A88E-A7FBFC997150}"/>
              </a:ext>
            </a:extLst>
          </p:cNvPr>
          <p:cNvSpPr/>
          <p:nvPr/>
        </p:nvSpPr>
        <p:spPr>
          <a:xfrm>
            <a:off x="7104871" y="2898170"/>
            <a:ext cx="2397211" cy="1087395"/>
          </a:xfrm>
          <a:prstGeom prst="ellipse">
            <a:avLst/>
          </a:prstGeom>
          <a:solidFill>
            <a:srgbClr val="C01E00"/>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en-GB" b="1">
                <a:solidFill>
                  <a:schemeClr val="tx1"/>
                </a:solidFill>
                <a:latin typeface="Arial" panose="020B0604020202020204" pitchFamily="34" charset="0"/>
                <a:cs typeface="Arial" panose="020B0604020202020204" pitchFamily="34" charset="0"/>
              </a:rPr>
              <a:t>Income </a:t>
            </a:r>
          </a:p>
          <a:p>
            <a:pPr algn="ctr"/>
            <a:r>
              <a:rPr lang="en-GB" b="1">
                <a:solidFill>
                  <a:schemeClr val="tx1"/>
                </a:solidFill>
                <a:latin typeface="Arial" panose="020B0604020202020204" pitchFamily="34" charset="0"/>
                <a:cs typeface="Arial" panose="020B0604020202020204" pitchFamily="34" charset="0"/>
              </a:rPr>
              <a:t>69%</a:t>
            </a:r>
          </a:p>
        </p:txBody>
      </p:sp>
      <p:sp>
        <p:nvSpPr>
          <p:cNvPr id="37" name="Oval 36">
            <a:extLst>
              <a:ext uri="{FF2B5EF4-FFF2-40B4-BE49-F238E27FC236}">
                <a16:creationId xmlns:a16="http://schemas.microsoft.com/office/drawing/2014/main" id="{8C08E89E-46D6-EE97-E423-FB4519E5CA17}"/>
              </a:ext>
            </a:extLst>
          </p:cNvPr>
          <p:cNvSpPr/>
          <p:nvPr/>
        </p:nvSpPr>
        <p:spPr>
          <a:xfrm>
            <a:off x="9608782" y="5334251"/>
            <a:ext cx="2397211" cy="1087395"/>
          </a:xfrm>
          <a:prstGeom prst="ellipse">
            <a:avLst/>
          </a:prstGeom>
          <a:solidFill>
            <a:srgbClr val="C01E00"/>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en-GB" b="1">
                <a:solidFill>
                  <a:schemeClr val="tx1"/>
                </a:solidFill>
                <a:latin typeface="Arial" panose="020B0604020202020204" pitchFamily="34" charset="0"/>
                <a:cs typeface="Arial" panose="020B0604020202020204" pitchFamily="34" charset="0"/>
              </a:rPr>
              <a:t>Education &amp; Skills</a:t>
            </a:r>
          </a:p>
          <a:p>
            <a:pPr algn="ctr"/>
            <a:r>
              <a:rPr lang="en-GB" b="1">
                <a:solidFill>
                  <a:schemeClr val="tx1"/>
                </a:solidFill>
                <a:latin typeface="Arial" panose="020B0604020202020204" pitchFamily="34" charset="0"/>
                <a:cs typeface="Arial" panose="020B0604020202020204" pitchFamily="34" charset="0"/>
              </a:rPr>
              <a:t>94%</a:t>
            </a:r>
          </a:p>
        </p:txBody>
      </p:sp>
      <p:sp>
        <p:nvSpPr>
          <p:cNvPr id="38" name="Rectangle 37">
            <a:extLst>
              <a:ext uri="{FF2B5EF4-FFF2-40B4-BE49-F238E27FC236}">
                <a16:creationId xmlns:a16="http://schemas.microsoft.com/office/drawing/2014/main" id="{00522080-AD6B-C7E6-2EC0-96C3C7AB7D31}"/>
              </a:ext>
            </a:extLst>
          </p:cNvPr>
          <p:cNvSpPr/>
          <p:nvPr/>
        </p:nvSpPr>
        <p:spPr>
          <a:xfrm>
            <a:off x="2151507" y="2155016"/>
            <a:ext cx="4489925" cy="520799"/>
          </a:xfrm>
          <a:prstGeom prst="rect">
            <a:avLst/>
          </a:prstGeom>
          <a:solidFill>
            <a:srgbClr val="4571C4"/>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a:solidFill>
                  <a:schemeClr val="tx1"/>
                </a:solidFill>
                <a:latin typeface="Arial" panose="020B0604020202020204" pitchFamily="34" charset="0"/>
                <a:cs typeface="Arial" panose="020B0604020202020204" pitchFamily="34" charset="0"/>
              </a:rPr>
              <a:t>Lincolnshire Rural &amp; Market Towns</a:t>
            </a:r>
          </a:p>
        </p:txBody>
      </p:sp>
      <p:sp>
        <p:nvSpPr>
          <p:cNvPr id="39" name="TextBox 38">
            <a:extLst>
              <a:ext uri="{FF2B5EF4-FFF2-40B4-BE49-F238E27FC236}">
                <a16:creationId xmlns:a16="http://schemas.microsoft.com/office/drawing/2014/main" id="{1173C61E-138C-BF8C-3F47-3AD77854DD83}"/>
              </a:ext>
            </a:extLst>
          </p:cNvPr>
          <p:cNvSpPr txBox="1"/>
          <p:nvPr/>
        </p:nvSpPr>
        <p:spPr>
          <a:xfrm>
            <a:off x="8583693" y="4291329"/>
            <a:ext cx="2185639" cy="725484"/>
          </a:xfrm>
          <a:prstGeom prst="rect">
            <a:avLst/>
          </a:prstGeom>
          <a:noFill/>
          <a:ln>
            <a:noFill/>
          </a:ln>
        </p:spPr>
        <p:txBody>
          <a:bodyPr wrap="square" bIns="144000" rtlCol="0" anchor="ctr" anchorCtr="0">
            <a:noAutofit/>
          </a:bodyPr>
          <a:lstStyle/>
          <a:p>
            <a:pPr algn="ctr"/>
            <a:r>
              <a:rPr lang="en-GB" sz="4800" b="1" u="sng">
                <a:latin typeface="Arial" panose="020B0604020202020204" pitchFamily="34" charset="0"/>
                <a:cs typeface="Arial" panose="020B0604020202020204" pitchFamily="34" charset="0"/>
              </a:rPr>
              <a:t>88</a:t>
            </a:r>
            <a:r>
              <a:rPr lang="en-GB" sz="4000" b="1" u="sng">
                <a:latin typeface="Arial" panose="020B0604020202020204" pitchFamily="34" charset="0"/>
                <a:cs typeface="Arial" panose="020B0604020202020204" pitchFamily="34" charset="0"/>
              </a:rPr>
              <a:t>%</a:t>
            </a:r>
            <a:endParaRPr lang="en-GB" sz="4400" b="1" u="sng">
              <a:latin typeface="Arial" panose="020B0604020202020204" pitchFamily="34" charset="0"/>
              <a:cs typeface="Arial" panose="020B0604020202020204" pitchFamily="34" charset="0"/>
            </a:endParaRPr>
          </a:p>
        </p:txBody>
      </p:sp>
      <p:sp>
        <p:nvSpPr>
          <p:cNvPr id="41" name="Oval 40">
            <a:extLst>
              <a:ext uri="{FF2B5EF4-FFF2-40B4-BE49-F238E27FC236}">
                <a16:creationId xmlns:a16="http://schemas.microsoft.com/office/drawing/2014/main" id="{6B827FB1-1949-E0A7-9440-BA9A6D1587F3}"/>
              </a:ext>
            </a:extLst>
          </p:cNvPr>
          <p:cNvSpPr/>
          <p:nvPr/>
        </p:nvSpPr>
        <p:spPr>
          <a:xfrm>
            <a:off x="4589042" y="2965109"/>
            <a:ext cx="1733460" cy="1087395"/>
          </a:xfrm>
          <a:prstGeom prst="ellipse">
            <a:avLst/>
          </a:prstGeom>
          <a:solidFill>
            <a:srgbClr val="4571C4"/>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en-GB" sz="1600" b="1">
                <a:solidFill>
                  <a:schemeClr val="tx1"/>
                </a:solidFill>
                <a:latin typeface="Arial" panose="020B0604020202020204" pitchFamily="34" charset="0"/>
                <a:cs typeface="Arial" panose="020B0604020202020204" pitchFamily="34" charset="0"/>
              </a:rPr>
              <a:t>Health &amp; </a:t>
            </a:r>
          </a:p>
          <a:p>
            <a:pPr algn="ctr"/>
            <a:r>
              <a:rPr lang="en-GB" sz="1600" b="1">
                <a:solidFill>
                  <a:schemeClr val="tx1"/>
                </a:solidFill>
                <a:latin typeface="Arial" panose="020B0604020202020204" pitchFamily="34" charset="0"/>
                <a:cs typeface="Arial" panose="020B0604020202020204" pitchFamily="34" charset="0"/>
              </a:rPr>
              <a:t>Disability</a:t>
            </a:r>
          </a:p>
          <a:p>
            <a:pPr algn="ctr"/>
            <a:r>
              <a:rPr lang="en-GB" sz="1600" b="1">
                <a:solidFill>
                  <a:schemeClr val="tx1"/>
                </a:solidFill>
                <a:latin typeface="Arial" panose="020B0604020202020204" pitchFamily="34" charset="0"/>
                <a:cs typeface="Arial" panose="020B0604020202020204" pitchFamily="34" charset="0"/>
              </a:rPr>
              <a:t>6%</a:t>
            </a:r>
          </a:p>
        </p:txBody>
      </p:sp>
      <p:sp>
        <p:nvSpPr>
          <p:cNvPr id="42" name="Oval 41">
            <a:extLst>
              <a:ext uri="{FF2B5EF4-FFF2-40B4-BE49-F238E27FC236}">
                <a16:creationId xmlns:a16="http://schemas.microsoft.com/office/drawing/2014/main" id="{94B63A42-F5A8-B6E1-E4C8-816B60049FA4}"/>
              </a:ext>
            </a:extLst>
          </p:cNvPr>
          <p:cNvSpPr/>
          <p:nvPr/>
        </p:nvSpPr>
        <p:spPr>
          <a:xfrm>
            <a:off x="2159843" y="3015367"/>
            <a:ext cx="1733460" cy="1087395"/>
          </a:xfrm>
          <a:prstGeom prst="ellipse">
            <a:avLst/>
          </a:prstGeom>
          <a:solidFill>
            <a:srgbClr val="4571C4"/>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en-GB" sz="1600" b="1">
                <a:solidFill>
                  <a:schemeClr val="tx1"/>
                </a:solidFill>
                <a:latin typeface="Arial" panose="020B0604020202020204" pitchFamily="34" charset="0"/>
                <a:cs typeface="Arial" panose="020B0604020202020204" pitchFamily="34" charset="0"/>
              </a:rPr>
              <a:t>Income </a:t>
            </a:r>
          </a:p>
          <a:p>
            <a:pPr algn="ctr"/>
            <a:r>
              <a:rPr lang="en-GB" sz="1600" b="1">
                <a:solidFill>
                  <a:schemeClr val="tx1"/>
                </a:solidFill>
                <a:latin typeface="Arial" panose="020B0604020202020204" pitchFamily="34" charset="0"/>
                <a:cs typeface="Arial" panose="020B0604020202020204" pitchFamily="34" charset="0"/>
              </a:rPr>
              <a:t>5%</a:t>
            </a:r>
          </a:p>
        </p:txBody>
      </p:sp>
      <p:sp>
        <p:nvSpPr>
          <p:cNvPr id="47" name="Up Arrow 46">
            <a:extLst>
              <a:ext uri="{FF2B5EF4-FFF2-40B4-BE49-F238E27FC236}">
                <a16:creationId xmlns:a16="http://schemas.microsoft.com/office/drawing/2014/main" id="{320403A3-4099-92B4-E10F-ACC43FFF80C2}"/>
              </a:ext>
            </a:extLst>
          </p:cNvPr>
          <p:cNvSpPr/>
          <p:nvPr/>
        </p:nvSpPr>
        <p:spPr>
          <a:xfrm rot="2028900">
            <a:off x="3495229" y="4973568"/>
            <a:ext cx="358346" cy="781259"/>
          </a:xfrm>
          <a:prstGeom prst="upArrow">
            <a:avLst/>
          </a:prstGeom>
          <a:solidFill>
            <a:srgbClr val="4571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a:latin typeface="Arial" panose="020B0604020202020204" pitchFamily="34" charset="0"/>
              <a:cs typeface="Arial" panose="020B0604020202020204" pitchFamily="34" charset="0"/>
            </a:endParaRPr>
          </a:p>
        </p:txBody>
      </p:sp>
      <p:sp>
        <p:nvSpPr>
          <p:cNvPr id="48" name="Up Arrow 47">
            <a:extLst>
              <a:ext uri="{FF2B5EF4-FFF2-40B4-BE49-F238E27FC236}">
                <a16:creationId xmlns:a16="http://schemas.microsoft.com/office/drawing/2014/main" id="{CD447872-49B8-AB0D-9D59-59BB6896F6DC}"/>
              </a:ext>
            </a:extLst>
          </p:cNvPr>
          <p:cNvSpPr/>
          <p:nvPr/>
        </p:nvSpPr>
        <p:spPr>
          <a:xfrm rot="19167675">
            <a:off x="4592272" y="4979820"/>
            <a:ext cx="358346" cy="781259"/>
          </a:xfrm>
          <a:prstGeom prst="upArrow">
            <a:avLst/>
          </a:prstGeom>
          <a:solidFill>
            <a:srgbClr val="4571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a:latin typeface="Arial" panose="020B0604020202020204" pitchFamily="34" charset="0"/>
              <a:cs typeface="Arial" panose="020B0604020202020204" pitchFamily="34" charset="0"/>
            </a:endParaRPr>
          </a:p>
        </p:txBody>
      </p:sp>
      <p:sp>
        <p:nvSpPr>
          <p:cNvPr id="49" name="TextBox 48">
            <a:extLst>
              <a:ext uri="{FF2B5EF4-FFF2-40B4-BE49-F238E27FC236}">
                <a16:creationId xmlns:a16="http://schemas.microsoft.com/office/drawing/2014/main" id="{B64998A9-DDFB-1A67-1A0C-E40DC1DE4CA6}"/>
              </a:ext>
            </a:extLst>
          </p:cNvPr>
          <p:cNvSpPr txBox="1"/>
          <p:nvPr/>
        </p:nvSpPr>
        <p:spPr>
          <a:xfrm>
            <a:off x="6143340" y="4019487"/>
            <a:ext cx="1463262" cy="1339830"/>
          </a:xfrm>
          <a:prstGeom prst="rect">
            <a:avLst/>
          </a:prstGeom>
          <a:solidFill>
            <a:srgbClr val="BC0301"/>
          </a:solidFill>
          <a:ln w="28575">
            <a:solidFill>
              <a:schemeClr val="tx1"/>
            </a:solidFill>
          </a:ln>
        </p:spPr>
        <p:txBody>
          <a:bodyPr wrap="square" tIns="0" bIns="0" rtlCol="0" anchor="ctr" anchorCtr="0">
            <a:noAutofit/>
          </a:bodyPr>
          <a:lstStyle/>
          <a:p>
            <a:pPr algn="ctr"/>
            <a:r>
              <a:rPr lang="en-GB" b="1">
                <a:latin typeface="Arial" panose="020B0604020202020204" pitchFamily="34" charset="0"/>
                <a:cs typeface="Arial" panose="020B0604020202020204" pitchFamily="34" charset="0"/>
              </a:rPr>
              <a:t>Percentage in the </a:t>
            </a:r>
          </a:p>
          <a:p>
            <a:pPr algn="ctr"/>
            <a:r>
              <a:rPr lang="en-GB" b="1">
                <a:highlight>
                  <a:srgbClr val="102735"/>
                </a:highlight>
                <a:latin typeface="Arial" panose="020B0604020202020204" pitchFamily="34" charset="0"/>
                <a:cs typeface="Arial" panose="020B0604020202020204" pitchFamily="34" charset="0"/>
              </a:rPr>
              <a:t>20% most deprived </a:t>
            </a:r>
            <a:r>
              <a:rPr lang="en-GB" b="1">
                <a:latin typeface="Arial" panose="020B0604020202020204" pitchFamily="34" charset="0"/>
                <a:cs typeface="Arial" panose="020B0604020202020204" pitchFamily="34" charset="0"/>
              </a:rPr>
              <a:t>nationally</a:t>
            </a:r>
          </a:p>
        </p:txBody>
      </p:sp>
      <p:sp>
        <p:nvSpPr>
          <p:cNvPr id="50" name="Right Arrow 49">
            <a:extLst>
              <a:ext uri="{FF2B5EF4-FFF2-40B4-BE49-F238E27FC236}">
                <a16:creationId xmlns:a16="http://schemas.microsoft.com/office/drawing/2014/main" id="{7E0F1B5D-AD30-4617-5ABE-4E00607FBB71}"/>
              </a:ext>
            </a:extLst>
          </p:cNvPr>
          <p:cNvSpPr/>
          <p:nvPr/>
        </p:nvSpPr>
        <p:spPr>
          <a:xfrm>
            <a:off x="7775714" y="4284809"/>
            <a:ext cx="1209470" cy="728541"/>
          </a:xfrm>
          <a:prstGeom prst="rightArrow">
            <a:avLst/>
          </a:prstGeom>
          <a:solidFill>
            <a:srgbClr val="C01E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a:latin typeface="Arial" panose="020B0604020202020204" pitchFamily="34" charset="0"/>
              <a:cs typeface="Arial" panose="020B0604020202020204" pitchFamily="34" charset="0"/>
            </a:endParaRPr>
          </a:p>
        </p:txBody>
      </p:sp>
      <p:sp>
        <p:nvSpPr>
          <p:cNvPr id="52" name="Left Arrow 51">
            <a:extLst>
              <a:ext uri="{FF2B5EF4-FFF2-40B4-BE49-F238E27FC236}">
                <a16:creationId xmlns:a16="http://schemas.microsoft.com/office/drawing/2014/main" id="{2B185302-73C0-9227-2D6D-05BC0543F602}"/>
              </a:ext>
            </a:extLst>
          </p:cNvPr>
          <p:cNvSpPr/>
          <p:nvPr/>
        </p:nvSpPr>
        <p:spPr>
          <a:xfrm>
            <a:off x="4699875" y="4366997"/>
            <a:ext cx="1323115" cy="527610"/>
          </a:xfrm>
          <a:prstGeom prst="leftArrow">
            <a:avLst>
              <a:gd name="adj1" fmla="val 50000"/>
              <a:gd name="adj2" fmla="val 73302"/>
            </a:avLst>
          </a:prstGeom>
          <a:solidFill>
            <a:srgbClr val="4571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a:latin typeface="Arial" panose="020B0604020202020204" pitchFamily="34" charset="0"/>
              <a:cs typeface="Arial" panose="020B0604020202020204" pitchFamily="34" charset="0"/>
            </a:endParaRPr>
          </a:p>
        </p:txBody>
      </p:sp>
      <p:sp>
        <p:nvSpPr>
          <p:cNvPr id="53" name="TextBox 52">
            <a:extLst>
              <a:ext uri="{FF2B5EF4-FFF2-40B4-BE49-F238E27FC236}">
                <a16:creationId xmlns:a16="http://schemas.microsoft.com/office/drawing/2014/main" id="{85DC36EA-AA47-ACB1-A3CD-6F409226DAA3}"/>
              </a:ext>
            </a:extLst>
          </p:cNvPr>
          <p:cNvSpPr txBox="1"/>
          <p:nvPr/>
        </p:nvSpPr>
        <p:spPr>
          <a:xfrm>
            <a:off x="8757531" y="6519446"/>
            <a:ext cx="3924335" cy="338554"/>
          </a:xfrm>
          <a:prstGeom prst="rect">
            <a:avLst/>
          </a:prstGeom>
          <a:noFill/>
        </p:spPr>
        <p:txBody>
          <a:bodyPr wrap="square" rtlCol="0">
            <a:spAutoFit/>
          </a:bodyPr>
          <a:lstStyle/>
          <a:p>
            <a:r>
              <a:rPr lang="en-GB" sz="1600">
                <a:latin typeface="Arial" panose="020B0604020202020204" pitchFamily="34" charset="0"/>
                <a:cs typeface="Arial" panose="020B0604020202020204" pitchFamily="34" charset="0"/>
              </a:rPr>
              <a:t>Source: DPH Annual Report, 2022</a:t>
            </a:r>
          </a:p>
        </p:txBody>
      </p:sp>
      <p:sp>
        <p:nvSpPr>
          <p:cNvPr id="56" name="Oval 55">
            <a:extLst>
              <a:ext uri="{FF2B5EF4-FFF2-40B4-BE49-F238E27FC236}">
                <a16:creationId xmlns:a16="http://schemas.microsoft.com/office/drawing/2014/main" id="{577241B6-6652-6C50-206E-60D00C49CC00}"/>
              </a:ext>
            </a:extLst>
          </p:cNvPr>
          <p:cNvSpPr/>
          <p:nvPr/>
        </p:nvSpPr>
        <p:spPr>
          <a:xfrm>
            <a:off x="4509861" y="5286507"/>
            <a:ext cx="1733460" cy="1087395"/>
          </a:xfrm>
          <a:prstGeom prst="ellipse">
            <a:avLst/>
          </a:prstGeom>
          <a:solidFill>
            <a:srgbClr val="4571C4"/>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en-GB" sz="1600" b="1">
                <a:solidFill>
                  <a:schemeClr val="tx1"/>
                </a:solidFill>
                <a:latin typeface="Arial" panose="020B0604020202020204" pitchFamily="34" charset="0"/>
                <a:cs typeface="Arial" panose="020B0604020202020204" pitchFamily="34" charset="0"/>
              </a:rPr>
              <a:t>Education </a:t>
            </a:r>
          </a:p>
          <a:p>
            <a:pPr algn="ctr"/>
            <a:r>
              <a:rPr lang="en-GB" sz="1600" b="1">
                <a:solidFill>
                  <a:schemeClr val="tx1"/>
                </a:solidFill>
                <a:latin typeface="Arial" panose="020B0604020202020204" pitchFamily="34" charset="0"/>
                <a:cs typeface="Arial" panose="020B0604020202020204" pitchFamily="34" charset="0"/>
              </a:rPr>
              <a:t>&amp; Skills</a:t>
            </a:r>
          </a:p>
          <a:p>
            <a:pPr algn="ctr"/>
            <a:r>
              <a:rPr lang="en-GB" sz="1600" b="1">
                <a:solidFill>
                  <a:schemeClr val="tx1"/>
                </a:solidFill>
                <a:latin typeface="Arial" panose="020B0604020202020204" pitchFamily="34" charset="0"/>
                <a:cs typeface="Arial" panose="020B0604020202020204" pitchFamily="34" charset="0"/>
              </a:rPr>
              <a:t>14%</a:t>
            </a:r>
          </a:p>
        </p:txBody>
      </p:sp>
      <p:sp>
        <p:nvSpPr>
          <p:cNvPr id="59" name="!!CFC2">
            <a:extLst>
              <a:ext uri="{FF2B5EF4-FFF2-40B4-BE49-F238E27FC236}">
                <a16:creationId xmlns:a16="http://schemas.microsoft.com/office/drawing/2014/main" id="{EE4F2A10-D5CE-4B39-5CF5-D0F9D9450DCD}"/>
              </a:ext>
            </a:extLst>
          </p:cNvPr>
          <p:cNvSpPr/>
          <p:nvPr/>
        </p:nvSpPr>
        <p:spPr>
          <a:xfrm>
            <a:off x="7267332" y="336922"/>
            <a:ext cx="3465200" cy="705355"/>
          </a:xfrm>
          <a:prstGeom prst="rect">
            <a:avLst/>
          </a:prstGeom>
          <a:solidFill>
            <a:srgbClr val="1D263E"/>
          </a:solidFill>
          <a:ln w="317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defTabSz="761970"/>
            <a:endParaRPr lang="en-GB" sz="3200">
              <a:solidFill>
                <a:prstClr val="white"/>
              </a:solidFill>
              <a:latin typeface="Arial" panose="020B0604020202020204" pitchFamily="34" charset="0"/>
              <a:cs typeface="Arial" panose="020B0604020202020204" pitchFamily="34" charset="0"/>
            </a:endParaRPr>
          </a:p>
        </p:txBody>
      </p:sp>
      <p:sp>
        <p:nvSpPr>
          <p:cNvPr id="60" name="Rectangle 59">
            <a:extLst>
              <a:ext uri="{FF2B5EF4-FFF2-40B4-BE49-F238E27FC236}">
                <a16:creationId xmlns:a16="http://schemas.microsoft.com/office/drawing/2014/main" id="{E103A359-8FB4-C5E3-BAF4-9B1B6D593044}"/>
              </a:ext>
            </a:extLst>
          </p:cNvPr>
          <p:cNvSpPr/>
          <p:nvPr/>
        </p:nvSpPr>
        <p:spPr>
          <a:xfrm>
            <a:off x="7143508" y="213098"/>
            <a:ext cx="3465200" cy="705355"/>
          </a:xfrm>
          <a:prstGeom prst="rect">
            <a:avLst/>
          </a:prstGeom>
          <a:solidFill>
            <a:srgbClr val="4571C4">
              <a:alpha val="98000"/>
            </a:srgbClr>
          </a:solidFill>
          <a:ln w="317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108000" rIns="0" rtlCol="0" anchor="ctr"/>
          <a:lstStyle/>
          <a:p>
            <a:pPr defTabSz="761970"/>
            <a:r>
              <a:rPr lang="en-GB" sz="3200" b="1">
                <a:solidFill>
                  <a:prstClr val="white"/>
                </a:solidFill>
                <a:latin typeface="Arial" panose="020B0604020202020204" pitchFamily="34" charset="0"/>
                <a:cs typeface="Arial" panose="020B0604020202020204" pitchFamily="34" charset="0"/>
              </a:rPr>
              <a:t>Lincolnshire ICB</a:t>
            </a:r>
            <a:endParaRPr lang="en-GB" sz="3200">
              <a:solidFill>
                <a:prstClr val="white"/>
              </a:solidFill>
              <a:latin typeface="Arial" panose="020B0604020202020204" pitchFamily="34" charset="0"/>
              <a:cs typeface="Arial" panose="020B0604020202020204" pitchFamily="34" charset="0"/>
            </a:endParaRPr>
          </a:p>
        </p:txBody>
      </p:sp>
      <p:sp>
        <p:nvSpPr>
          <p:cNvPr id="40" name="Oval 39">
            <a:extLst>
              <a:ext uri="{FF2B5EF4-FFF2-40B4-BE49-F238E27FC236}">
                <a16:creationId xmlns:a16="http://schemas.microsoft.com/office/drawing/2014/main" id="{C994F4B6-F31F-2291-C3A5-46F2EAA0FE60}"/>
              </a:ext>
            </a:extLst>
          </p:cNvPr>
          <p:cNvSpPr/>
          <p:nvPr/>
        </p:nvSpPr>
        <p:spPr>
          <a:xfrm>
            <a:off x="2220458" y="5300105"/>
            <a:ext cx="1733460" cy="1087395"/>
          </a:xfrm>
          <a:prstGeom prst="ellipse">
            <a:avLst/>
          </a:prstGeom>
          <a:solidFill>
            <a:srgbClr val="4571C4"/>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en-GB" sz="1600" b="1">
                <a:solidFill>
                  <a:schemeClr val="tx1"/>
                </a:solidFill>
                <a:latin typeface="Arial" panose="020B0604020202020204" pitchFamily="34" charset="0"/>
                <a:cs typeface="Arial" panose="020B0604020202020204" pitchFamily="34" charset="0"/>
              </a:rPr>
              <a:t>Employment</a:t>
            </a:r>
          </a:p>
          <a:p>
            <a:pPr algn="ctr"/>
            <a:r>
              <a:rPr lang="en-GB" sz="1600" b="1">
                <a:solidFill>
                  <a:schemeClr val="tx1"/>
                </a:solidFill>
                <a:latin typeface="Arial" panose="020B0604020202020204" pitchFamily="34" charset="0"/>
                <a:cs typeface="Arial" panose="020B0604020202020204" pitchFamily="34" charset="0"/>
              </a:rPr>
              <a:t>11%</a:t>
            </a:r>
          </a:p>
        </p:txBody>
      </p:sp>
      <p:sp>
        <p:nvSpPr>
          <p:cNvPr id="34" name="Oval 33">
            <a:extLst>
              <a:ext uri="{FF2B5EF4-FFF2-40B4-BE49-F238E27FC236}">
                <a16:creationId xmlns:a16="http://schemas.microsoft.com/office/drawing/2014/main" id="{1B629543-9C4C-AF38-013B-6D01FF839801}"/>
              </a:ext>
            </a:extLst>
          </p:cNvPr>
          <p:cNvSpPr/>
          <p:nvPr/>
        </p:nvSpPr>
        <p:spPr>
          <a:xfrm>
            <a:off x="7144519" y="5375750"/>
            <a:ext cx="2397211" cy="1087395"/>
          </a:xfrm>
          <a:prstGeom prst="ellipse">
            <a:avLst/>
          </a:prstGeom>
          <a:solidFill>
            <a:srgbClr val="C01E00"/>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en-GB" b="1">
                <a:solidFill>
                  <a:schemeClr val="tx1"/>
                </a:solidFill>
                <a:latin typeface="Arial" panose="020B0604020202020204" pitchFamily="34" charset="0"/>
                <a:cs typeface="Arial" panose="020B0604020202020204" pitchFamily="34" charset="0"/>
              </a:rPr>
              <a:t>Employment</a:t>
            </a:r>
          </a:p>
          <a:p>
            <a:pPr algn="ctr"/>
            <a:r>
              <a:rPr lang="en-GB" b="1">
                <a:solidFill>
                  <a:schemeClr val="tx1"/>
                </a:solidFill>
                <a:latin typeface="Arial" panose="020B0604020202020204" pitchFamily="34" charset="0"/>
                <a:cs typeface="Arial" panose="020B0604020202020204" pitchFamily="34" charset="0"/>
              </a:rPr>
              <a:t>94%</a:t>
            </a:r>
          </a:p>
        </p:txBody>
      </p:sp>
      <p:grpSp>
        <p:nvGrpSpPr>
          <p:cNvPr id="64" name="Group 63">
            <a:extLst>
              <a:ext uri="{FF2B5EF4-FFF2-40B4-BE49-F238E27FC236}">
                <a16:creationId xmlns:a16="http://schemas.microsoft.com/office/drawing/2014/main" id="{8E96AC58-D4CA-9214-ADE5-F2D09A140C1A}"/>
              </a:ext>
            </a:extLst>
          </p:cNvPr>
          <p:cNvGrpSpPr/>
          <p:nvPr/>
        </p:nvGrpSpPr>
        <p:grpSpPr>
          <a:xfrm>
            <a:off x="917634" y="1168203"/>
            <a:ext cx="1162376" cy="1109659"/>
            <a:chOff x="-1549830" y="2302318"/>
            <a:chExt cx="1162376" cy="1109659"/>
          </a:xfrm>
        </p:grpSpPr>
        <p:sp>
          <p:nvSpPr>
            <p:cNvPr id="65" name="Oval 64">
              <a:extLst>
                <a:ext uri="{FF2B5EF4-FFF2-40B4-BE49-F238E27FC236}">
                  <a16:creationId xmlns:a16="http://schemas.microsoft.com/office/drawing/2014/main" id="{DCBBD73F-19D2-B314-34F8-B49D050FE978}"/>
                </a:ext>
              </a:extLst>
            </p:cNvPr>
            <p:cNvSpPr/>
            <p:nvPr/>
          </p:nvSpPr>
          <p:spPr>
            <a:xfrm>
              <a:off x="-1549830" y="2302318"/>
              <a:ext cx="1162376" cy="1109659"/>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6" name="Graphic 65" descr="Lighthouse scene with solid fill">
              <a:extLst>
                <a:ext uri="{FF2B5EF4-FFF2-40B4-BE49-F238E27FC236}">
                  <a16:creationId xmlns:a16="http://schemas.microsoft.com/office/drawing/2014/main" id="{FA2329E7-3779-7A4C-D798-5E84D410A8B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31839" y="2363277"/>
              <a:ext cx="914400" cy="914400"/>
            </a:xfrm>
            <a:prstGeom prst="rect">
              <a:avLst/>
            </a:prstGeom>
          </p:spPr>
        </p:pic>
      </p:grpSp>
      <p:grpSp>
        <p:nvGrpSpPr>
          <p:cNvPr id="67" name="Group 66">
            <a:extLst>
              <a:ext uri="{FF2B5EF4-FFF2-40B4-BE49-F238E27FC236}">
                <a16:creationId xmlns:a16="http://schemas.microsoft.com/office/drawing/2014/main" id="{AB45AE7E-1FA7-0835-C7FA-334CE4D17A82}"/>
              </a:ext>
            </a:extLst>
          </p:cNvPr>
          <p:cNvGrpSpPr/>
          <p:nvPr/>
        </p:nvGrpSpPr>
        <p:grpSpPr>
          <a:xfrm>
            <a:off x="-1397430" y="3040470"/>
            <a:ext cx="1162376" cy="1109659"/>
            <a:chOff x="-1549830" y="2549406"/>
            <a:chExt cx="1162376" cy="1109659"/>
          </a:xfrm>
        </p:grpSpPr>
        <p:sp>
          <p:nvSpPr>
            <p:cNvPr id="68" name="Oval 67">
              <a:extLst>
                <a:ext uri="{FF2B5EF4-FFF2-40B4-BE49-F238E27FC236}">
                  <a16:creationId xmlns:a16="http://schemas.microsoft.com/office/drawing/2014/main" id="{E72217A9-6659-E968-06E1-D311C9E66C58}"/>
                </a:ext>
              </a:extLst>
            </p:cNvPr>
            <p:cNvSpPr/>
            <p:nvPr/>
          </p:nvSpPr>
          <p:spPr>
            <a:xfrm>
              <a:off x="-1549830" y="2549406"/>
              <a:ext cx="1162376" cy="110965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9" name="Graphic 68" descr="Link with solid fill">
              <a:extLst>
                <a:ext uri="{FF2B5EF4-FFF2-40B4-BE49-F238E27FC236}">
                  <a16:creationId xmlns:a16="http://schemas.microsoft.com/office/drawing/2014/main" id="{2988421B-4969-2EE2-6862-64D9C2C1227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81569" y="2627613"/>
              <a:ext cx="1007068" cy="1007068"/>
            </a:xfrm>
            <a:prstGeom prst="rect">
              <a:avLst/>
            </a:prstGeom>
          </p:spPr>
        </p:pic>
      </p:grpSp>
      <p:sp>
        <p:nvSpPr>
          <p:cNvPr id="71" name="Oval 70">
            <a:extLst>
              <a:ext uri="{FF2B5EF4-FFF2-40B4-BE49-F238E27FC236}">
                <a16:creationId xmlns:a16="http://schemas.microsoft.com/office/drawing/2014/main" id="{F63FE547-B8CC-6B9F-9F2B-55F5A1DE1472}"/>
              </a:ext>
            </a:extLst>
          </p:cNvPr>
          <p:cNvSpPr/>
          <p:nvPr/>
        </p:nvSpPr>
        <p:spPr>
          <a:xfrm>
            <a:off x="-1397430" y="4724842"/>
            <a:ext cx="1162376" cy="110965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7" name="Graphic 76" descr="Money with solid fill">
            <a:extLst>
              <a:ext uri="{FF2B5EF4-FFF2-40B4-BE49-F238E27FC236}">
                <a16:creationId xmlns:a16="http://schemas.microsoft.com/office/drawing/2014/main" id="{6C19E2FB-4625-1D8E-289E-E8ECD1999E3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283009" y="4752927"/>
            <a:ext cx="914400" cy="914400"/>
          </a:xfrm>
          <a:prstGeom prst="rect">
            <a:avLst/>
          </a:prstGeom>
        </p:spPr>
      </p:pic>
      <p:pic>
        <p:nvPicPr>
          <p:cNvPr id="78" name="Graphic 77" descr="Brainstorm with solid fill">
            <a:extLst>
              <a:ext uri="{FF2B5EF4-FFF2-40B4-BE49-F238E27FC236}">
                <a16:creationId xmlns:a16="http://schemas.microsoft.com/office/drawing/2014/main" id="{2603AE93-87A4-196B-2809-DF273E6133D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28796" y="1444978"/>
            <a:ext cx="914400" cy="914400"/>
          </a:xfrm>
          <a:prstGeom prst="rect">
            <a:avLst/>
          </a:prstGeom>
        </p:spPr>
      </p:pic>
      <p:sp>
        <p:nvSpPr>
          <p:cNvPr id="2" name="Freeform 1">
            <a:extLst>
              <a:ext uri="{FF2B5EF4-FFF2-40B4-BE49-F238E27FC236}">
                <a16:creationId xmlns:a16="http://schemas.microsoft.com/office/drawing/2014/main" id="{BC7871B6-586F-554C-49C5-CF68181E07A9}"/>
              </a:ext>
            </a:extLst>
          </p:cNvPr>
          <p:cNvSpPr/>
          <p:nvPr/>
        </p:nvSpPr>
        <p:spPr>
          <a:xfrm>
            <a:off x="16042" y="-6508629"/>
            <a:ext cx="1481428" cy="18127083"/>
          </a:xfrm>
          <a:custGeom>
            <a:avLst/>
            <a:gdLst>
              <a:gd name="connsiteX0" fmla="*/ 1773841 w 1773841"/>
              <a:gd name="connsiteY0" fmla="*/ 0 h 15819120"/>
              <a:gd name="connsiteX1" fmla="*/ 1773841 w 1773841"/>
              <a:gd name="connsiteY1" fmla="*/ 6233093 h 15819120"/>
              <a:gd name="connsiteX2" fmla="*/ 909496 w 1773841"/>
              <a:gd name="connsiteY2" fmla="*/ 7129609 h 15819120"/>
              <a:gd name="connsiteX3" fmla="*/ 909496 w 1773841"/>
              <a:gd name="connsiteY3" fmla="*/ 7272960 h 15819120"/>
              <a:gd name="connsiteX4" fmla="*/ 1773841 w 1773841"/>
              <a:gd name="connsiteY4" fmla="*/ 8169476 h 15819120"/>
              <a:gd name="connsiteX5" fmla="*/ 1773841 w 1773841"/>
              <a:gd name="connsiteY5" fmla="*/ 15819120 h 15819120"/>
              <a:gd name="connsiteX6" fmla="*/ 0 w 1773841"/>
              <a:gd name="connsiteY6" fmla="*/ 15819120 h 15819120"/>
              <a:gd name="connsiteX7" fmla="*/ 0 w 1773841"/>
              <a:gd name="connsiteY7" fmla="*/ 0 h 15819120"/>
              <a:gd name="connsiteX0" fmla="*/ 1773841 w 1773841"/>
              <a:gd name="connsiteY0" fmla="*/ 0 h 15819120"/>
              <a:gd name="connsiteX1" fmla="*/ 1773841 w 1773841"/>
              <a:gd name="connsiteY1" fmla="*/ 6233093 h 15819120"/>
              <a:gd name="connsiteX2" fmla="*/ 909496 w 1773841"/>
              <a:gd name="connsiteY2" fmla="*/ 7129609 h 15819120"/>
              <a:gd name="connsiteX3" fmla="*/ 909496 w 1773841"/>
              <a:gd name="connsiteY3" fmla="*/ 7272960 h 15819120"/>
              <a:gd name="connsiteX4" fmla="*/ 1773841 w 1773841"/>
              <a:gd name="connsiteY4" fmla="*/ 8169476 h 15819120"/>
              <a:gd name="connsiteX5" fmla="*/ 1773841 w 1773841"/>
              <a:gd name="connsiteY5" fmla="*/ 15819120 h 15819120"/>
              <a:gd name="connsiteX6" fmla="*/ 0 w 1773841"/>
              <a:gd name="connsiteY6" fmla="*/ 15819120 h 15819120"/>
              <a:gd name="connsiteX7" fmla="*/ 0 w 1773841"/>
              <a:gd name="connsiteY7" fmla="*/ 0 h 15819120"/>
              <a:gd name="connsiteX8" fmla="*/ 1773841 w 1773841"/>
              <a:gd name="connsiteY8" fmla="*/ 0 h 15819120"/>
              <a:gd name="connsiteX0" fmla="*/ 1773841 w 1773841"/>
              <a:gd name="connsiteY0" fmla="*/ 0 h 15819120"/>
              <a:gd name="connsiteX1" fmla="*/ 1773841 w 1773841"/>
              <a:gd name="connsiteY1" fmla="*/ 6233093 h 15819120"/>
              <a:gd name="connsiteX2" fmla="*/ 909496 w 1773841"/>
              <a:gd name="connsiteY2" fmla="*/ 7129609 h 15819120"/>
              <a:gd name="connsiteX3" fmla="*/ 909496 w 1773841"/>
              <a:gd name="connsiteY3" fmla="*/ 7272960 h 15819120"/>
              <a:gd name="connsiteX4" fmla="*/ 1773841 w 1773841"/>
              <a:gd name="connsiteY4" fmla="*/ 8169476 h 15819120"/>
              <a:gd name="connsiteX5" fmla="*/ 1773841 w 1773841"/>
              <a:gd name="connsiteY5" fmla="*/ 15819120 h 15819120"/>
              <a:gd name="connsiteX6" fmla="*/ 0 w 1773841"/>
              <a:gd name="connsiteY6" fmla="*/ 15819120 h 15819120"/>
              <a:gd name="connsiteX7" fmla="*/ 0 w 1773841"/>
              <a:gd name="connsiteY7" fmla="*/ 0 h 15819120"/>
              <a:gd name="connsiteX8" fmla="*/ 1773841 w 1773841"/>
              <a:gd name="connsiteY8" fmla="*/ 0 h 15819120"/>
              <a:gd name="connsiteX0" fmla="*/ 1773841 w 1777714"/>
              <a:gd name="connsiteY0" fmla="*/ 0 h 15819120"/>
              <a:gd name="connsiteX1" fmla="*/ 1773841 w 1777714"/>
              <a:gd name="connsiteY1" fmla="*/ 6233093 h 15819120"/>
              <a:gd name="connsiteX2" fmla="*/ 909496 w 1777714"/>
              <a:gd name="connsiteY2" fmla="*/ 7129609 h 15819120"/>
              <a:gd name="connsiteX3" fmla="*/ 909496 w 1777714"/>
              <a:gd name="connsiteY3" fmla="*/ 7272960 h 15819120"/>
              <a:gd name="connsiteX4" fmla="*/ 1773841 w 1777714"/>
              <a:gd name="connsiteY4" fmla="*/ 8169476 h 15819120"/>
              <a:gd name="connsiteX5" fmla="*/ 1773841 w 1777714"/>
              <a:gd name="connsiteY5" fmla="*/ 15819120 h 15819120"/>
              <a:gd name="connsiteX6" fmla="*/ 0 w 1777714"/>
              <a:gd name="connsiteY6" fmla="*/ 15819120 h 15819120"/>
              <a:gd name="connsiteX7" fmla="*/ 0 w 1777714"/>
              <a:gd name="connsiteY7" fmla="*/ 0 h 15819120"/>
              <a:gd name="connsiteX8" fmla="*/ 1773841 w 1777714"/>
              <a:gd name="connsiteY8" fmla="*/ 0 h 15819120"/>
              <a:gd name="connsiteX0" fmla="*/ 1773841 w 1777714"/>
              <a:gd name="connsiteY0" fmla="*/ 0 h 15819120"/>
              <a:gd name="connsiteX1" fmla="*/ 1773841 w 1777714"/>
              <a:gd name="connsiteY1" fmla="*/ 6233093 h 15819120"/>
              <a:gd name="connsiteX2" fmla="*/ 909496 w 1777714"/>
              <a:gd name="connsiteY2" fmla="*/ 7129609 h 15819120"/>
              <a:gd name="connsiteX3" fmla="*/ 909496 w 1777714"/>
              <a:gd name="connsiteY3" fmla="*/ 7272960 h 15819120"/>
              <a:gd name="connsiteX4" fmla="*/ 1773841 w 1777714"/>
              <a:gd name="connsiteY4" fmla="*/ 8169476 h 15819120"/>
              <a:gd name="connsiteX5" fmla="*/ 1773841 w 1777714"/>
              <a:gd name="connsiteY5" fmla="*/ 15819120 h 15819120"/>
              <a:gd name="connsiteX6" fmla="*/ 0 w 1777714"/>
              <a:gd name="connsiteY6" fmla="*/ 15819120 h 15819120"/>
              <a:gd name="connsiteX7" fmla="*/ 0 w 1777714"/>
              <a:gd name="connsiteY7" fmla="*/ 0 h 15819120"/>
              <a:gd name="connsiteX8" fmla="*/ 1773841 w 1777714"/>
              <a:gd name="connsiteY8" fmla="*/ 0 h 15819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7714" h="15819120">
                <a:moveTo>
                  <a:pt x="1773841" y="0"/>
                </a:moveTo>
                <a:cubicBezTo>
                  <a:pt x="1773841" y="2077698"/>
                  <a:pt x="1782556" y="5985053"/>
                  <a:pt x="1773841" y="6233093"/>
                </a:cubicBezTo>
                <a:cubicBezTo>
                  <a:pt x="1765126" y="6481133"/>
                  <a:pt x="909747" y="6822304"/>
                  <a:pt x="909496" y="7129609"/>
                </a:cubicBezTo>
                <a:cubicBezTo>
                  <a:pt x="909245" y="7436914"/>
                  <a:pt x="909245" y="6880986"/>
                  <a:pt x="909496" y="7272960"/>
                </a:cubicBezTo>
                <a:cubicBezTo>
                  <a:pt x="909747" y="7664934"/>
                  <a:pt x="1773593" y="7819837"/>
                  <a:pt x="1773841" y="8169476"/>
                </a:cubicBezTo>
                <a:cubicBezTo>
                  <a:pt x="1774089" y="8519115"/>
                  <a:pt x="1773841" y="13269239"/>
                  <a:pt x="1773841" y="15819120"/>
                </a:cubicBezTo>
                <a:lnTo>
                  <a:pt x="0" y="15819120"/>
                </a:lnTo>
                <a:lnTo>
                  <a:pt x="0" y="0"/>
                </a:lnTo>
                <a:lnTo>
                  <a:pt x="1773841" y="0"/>
                </a:lnTo>
                <a:close/>
              </a:path>
            </a:pathLst>
          </a:custGeom>
          <a:solidFill>
            <a:srgbClr val="0B3249"/>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defTabSz="761970"/>
            <a:endParaRPr lang="en-GB" sz="1500">
              <a:solidFill>
                <a:prstClr val="white"/>
              </a:solidFill>
              <a:latin typeface="Calibri" panose="020F0502020204030204"/>
            </a:endParaRPr>
          </a:p>
        </p:txBody>
      </p:sp>
      <p:pic>
        <p:nvPicPr>
          <p:cNvPr id="14" name="Graphic 13" descr="Brainstorm with solid fill">
            <a:extLst>
              <a:ext uri="{FF2B5EF4-FFF2-40B4-BE49-F238E27FC236}">
                <a16:creationId xmlns:a16="http://schemas.microsoft.com/office/drawing/2014/main" id="{4B5E223E-9CF1-B2CD-0903-E5E80A3C479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28796" y="1444978"/>
            <a:ext cx="914400" cy="914400"/>
          </a:xfrm>
          <a:prstGeom prst="rect">
            <a:avLst/>
          </a:prstGeom>
        </p:spPr>
      </p:pic>
      <p:pic>
        <p:nvPicPr>
          <p:cNvPr id="15" name="Graphic 14" descr="Link with solid fill">
            <a:extLst>
              <a:ext uri="{FF2B5EF4-FFF2-40B4-BE49-F238E27FC236}">
                <a16:creationId xmlns:a16="http://schemas.microsoft.com/office/drawing/2014/main" id="{F9B17299-0283-5EC9-2763-292CD3CF83C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01288" y="3473405"/>
            <a:ext cx="914400" cy="914400"/>
          </a:xfrm>
          <a:prstGeom prst="rect">
            <a:avLst/>
          </a:prstGeom>
        </p:spPr>
      </p:pic>
      <p:pic>
        <p:nvPicPr>
          <p:cNvPr id="16" name="Graphic 15" descr="Money with solid fill">
            <a:extLst>
              <a:ext uri="{FF2B5EF4-FFF2-40B4-BE49-F238E27FC236}">
                <a16:creationId xmlns:a16="http://schemas.microsoft.com/office/drawing/2014/main" id="{D87C71AD-F9B5-6A77-FDB1-A61ADA8E39B5}"/>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02790" y="5148421"/>
            <a:ext cx="914400" cy="914400"/>
          </a:xfrm>
          <a:prstGeom prst="rect">
            <a:avLst/>
          </a:prstGeom>
        </p:spPr>
      </p:pic>
    </p:spTree>
    <p:extLst>
      <p:ext uri="{BB962C8B-B14F-4D97-AF65-F5344CB8AC3E}">
        <p14:creationId xmlns:p14="http://schemas.microsoft.com/office/powerpoint/2010/main" val="280210719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fade">
                                      <p:cBhvr>
                                        <p:cTn id="31" dur="500"/>
                                        <p:tgtEl>
                                          <p:spTgt spid="3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41"/>
                                        </p:tgtEl>
                                        <p:attrNameLst>
                                          <p:attrName>style.visibility</p:attrName>
                                        </p:attrNameLst>
                                      </p:cBhvr>
                                      <p:to>
                                        <p:strVal val="visible"/>
                                      </p:to>
                                    </p:set>
                                    <p:animEffect transition="in" filter="fade">
                                      <p:cBhvr>
                                        <p:cTn id="34" dur="500"/>
                                        <p:tgtEl>
                                          <p:spTgt spid="41"/>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42"/>
                                        </p:tgtEl>
                                        <p:attrNameLst>
                                          <p:attrName>style.visibility</p:attrName>
                                        </p:attrNameLst>
                                      </p:cBhvr>
                                      <p:to>
                                        <p:strVal val="visible"/>
                                      </p:to>
                                    </p:set>
                                    <p:animEffect transition="in" filter="fade">
                                      <p:cBhvr>
                                        <p:cTn id="37" dur="500"/>
                                        <p:tgtEl>
                                          <p:spTgt spid="42"/>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47"/>
                                        </p:tgtEl>
                                        <p:attrNameLst>
                                          <p:attrName>style.visibility</p:attrName>
                                        </p:attrNameLst>
                                      </p:cBhvr>
                                      <p:to>
                                        <p:strVal val="visible"/>
                                      </p:to>
                                    </p:set>
                                    <p:animEffect transition="in" filter="fade">
                                      <p:cBhvr>
                                        <p:cTn id="40" dur="500"/>
                                        <p:tgtEl>
                                          <p:spTgt spid="47"/>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48"/>
                                        </p:tgtEl>
                                        <p:attrNameLst>
                                          <p:attrName>style.visibility</p:attrName>
                                        </p:attrNameLst>
                                      </p:cBhvr>
                                      <p:to>
                                        <p:strVal val="visible"/>
                                      </p:to>
                                    </p:set>
                                    <p:animEffect transition="in" filter="fade">
                                      <p:cBhvr>
                                        <p:cTn id="43" dur="500"/>
                                        <p:tgtEl>
                                          <p:spTgt spid="48"/>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52"/>
                                        </p:tgtEl>
                                        <p:attrNameLst>
                                          <p:attrName>style.visibility</p:attrName>
                                        </p:attrNameLst>
                                      </p:cBhvr>
                                      <p:to>
                                        <p:strVal val="visible"/>
                                      </p:to>
                                    </p:set>
                                    <p:animEffect transition="in" filter="fade">
                                      <p:cBhvr>
                                        <p:cTn id="46" dur="500"/>
                                        <p:tgtEl>
                                          <p:spTgt spid="52"/>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56"/>
                                        </p:tgtEl>
                                        <p:attrNameLst>
                                          <p:attrName>style.visibility</p:attrName>
                                        </p:attrNameLst>
                                      </p:cBhvr>
                                      <p:to>
                                        <p:strVal val="visible"/>
                                      </p:to>
                                    </p:set>
                                    <p:animEffect transition="in" filter="fade">
                                      <p:cBhvr>
                                        <p:cTn id="49" dur="500"/>
                                        <p:tgtEl>
                                          <p:spTgt spid="56"/>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40"/>
                                        </p:tgtEl>
                                        <p:attrNameLst>
                                          <p:attrName>style.visibility</p:attrName>
                                        </p:attrNameLst>
                                      </p:cBhvr>
                                      <p:to>
                                        <p:strVal val="visible"/>
                                      </p:to>
                                    </p:set>
                                    <p:animEffect transition="in" filter="fade">
                                      <p:cBhvr>
                                        <p:cTn id="52" dur="500"/>
                                        <p:tgtEl>
                                          <p:spTgt spid="40"/>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fade">
                                      <p:cBhvr>
                                        <p:cTn id="55" dur="500"/>
                                        <p:tgtEl>
                                          <p:spTgt spid="22"/>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fade">
                                      <p:cBhvr>
                                        <p:cTn id="58" dur="500"/>
                                        <p:tgtEl>
                                          <p:spTgt spid="23"/>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4"/>
                                        </p:tgtEl>
                                        <p:attrNameLst>
                                          <p:attrName>style.visibility</p:attrName>
                                        </p:attrNameLst>
                                      </p:cBhvr>
                                      <p:to>
                                        <p:strVal val="visible"/>
                                      </p:to>
                                    </p:set>
                                    <p:animEffect transition="in" filter="fade">
                                      <p:cBhvr>
                                        <p:cTn id="61" dur="500"/>
                                        <p:tgtEl>
                                          <p:spTgt spid="24"/>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5"/>
                                        </p:tgtEl>
                                        <p:attrNameLst>
                                          <p:attrName>style.visibility</p:attrName>
                                        </p:attrNameLst>
                                      </p:cBhvr>
                                      <p:to>
                                        <p:strVal val="visible"/>
                                      </p:to>
                                    </p:set>
                                    <p:animEffect transition="in" filter="fade">
                                      <p:cBhvr>
                                        <p:cTn id="64" dur="500"/>
                                        <p:tgtEl>
                                          <p:spTgt spid="25"/>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fade">
                                      <p:cBhvr>
                                        <p:cTn id="67" dur="500"/>
                                        <p:tgtEl>
                                          <p:spTgt spid="26"/>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7"/>
                                        </p:tgtEl>
                                        <p:attrNameLst>
                                          <p:attrName>style.visibility</p:attrName>
                                        </p:attrNameLst>
                                      </p:cBhvr>
                                      <p:to>
                                        <p:strVal val="visible"/>
                                      </p:to>
                                    </p:set>
                                    <p:animEffect transition="in" filter="fade">
                                      <p:cBhvr>
                                        <p:cTn id="70" dur="500"/>
                                        <p:tgtEl>
                                          <p:spTgt spid="7"/>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9"/>
                                        </p:tgtEl>
                                        <p:attrNameLst>
                                          <p:attrName>style.visibility</p:attrName>
                                        </p:attrNameLst>
                                      </p:cBhvr>
                                      <p:to>
                                        <p:strVal val="visible"/>
                                      </p:to>
                                    </p:set>
                                    <p:animEffect transition="in" filter="fade">
                                      <p:cBhvr>
                                        <p:cTn id="73" dur="500"/>
                                        <p:tgtEl>
                                          <p:spTgt spid="9"/>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30"/>
                                        </p:tgtEl>
                                        <p:attrNameLst>
                                          <p:attrName>style.visibility</p:attrName>
                                        </p:attrNameLst>
                                      </p:cBhvr>
                                      <p:to>
                                        <p:strVal val="visible"/>
                                      </p:to>
                                    </p:set>
                                    <p:animEffect transition="in" filter="fade">
                                      <p:cBhvr>
                                        <p:cTn id="76" dur="500"/>
                                        <p:tgtEl>
                                          <p:spTgt spid="30"/>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31"/>
                                        </p:tgtEl>
                                        <p:attrNameLst>
                                          <p:attrName>style.visibility</p:attrName>
                                        </p:attrNameLst>
                                      </p:cBhvr>
                                      <p:to>
                                        <p:strVal val="visible"/>
                                      </p:to>
                                    </p:set>
                                    <p:animEffect transition="in" filter="fade">
                                      <p:cBhvr>
                                        <p:cTn id="79" dur="500"/>
                                        <p:tgtEl>
                                          <p:spTgt spid="31"/>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32"/>
                                        </p:tgtEl>
                                        <p:attrNameLst>
                                          <p:attrName>style.visibility</p:attrName>
                                        </p:attrNameLst>
                                      </p:cBhvr>
                                      <p:to>
                                        <p:strVal val="visible"/>
                                      </p:to>
                                    </p:set>
                                    <p:animEffect transition="in" filter="fade">
                                      <p:cBhvr>
                                        <p:cTn id="82" dur="500"/>
                                        <p:tgtEl>
                                          <p:spTgt spid="32"/>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34"/>
                                        </p:tgtEl>
                                        <p:attrNameLst>
                                          <p:attrName>style.visibility</p:attrName>
                                        </p:attrNameLst>
                                      </p:cBhvr>
                                      <p:to>
                                        <p:strVal val="visible"/>
                                      </p:to>
                                    </p:set>
                                    <p:animEffect transition="in" filter="fade">
                                      <p:cBhvr>
                                        <p:cTn id="85" dur="500"/>
                                        <p:tgtEl>
                                          <p:spTgt spid="34"/>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35"/>
                                        </p:tgtEl>
                                        <p:attrNameLst>
                                          <p:attrName>style.visibility</p:attrName>
                                        </p:attrNameLst>
                                      </p:cBhvr>
                                      <p:to>
                                        <p:strVal val="visible"/>
                                      </p:to>
                                    </p:set>
                                    <p:animEffect transition="in" filter="fade">
                                      <p:cBhvr>
                                        <p:cTn id="88" dur="500"/>
                                        <p:tgtEl>
                                          <p:spTgt spid="35"/>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36"/>
                                        </p:tgtEl>
                                        <p:attrNameLst>
                                          <p:attrName>style.visibility</p:attrName>
                                        </p:attrNameLst>
                                      </p:cBhvr>
                                      <p:to>
                                        <p:strVal val="visible"/>
                                      </p:to>
                                    </p:set>
                                    <p:animEffect transition="in" filter="fade">
                                      <p:cBhvr>
                                        <p:cTn id="91" dur="500"/>
                                        <p:tgtEl>
                                          <p:spTgt spid="36"/>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37"/>
                                        </p:tgtEl>
                                        <p:attrNameLst>
                                          <p:attrName>style.visibility</p:attrName>
                                        </p:attrNameLst>
                                      </p:cBhvr>
                                      <p:to>
                                        <p:strVal val="visible"/>
                                      </p:to>
                                    </p:set>
                                    <p:animEffect transition="in" filter="fade">
                                      <p:cBhvr>
                                        <p:cTn id="94" dur="500"/>
                                        <p:tgtEl>
                                          <p:spTgt spid="37"/>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39"/>
                                        </p:tgtEl>
                                        <p:attrNameLst>
                                          <p:attrName>style.visibility</p:attrName>
                                        </p:attrNameLst>
                                      </p:cBhvr>
                                      <p:to>
                                        <p:strVal val="visible"/>
                                      </p:to>
                                    </p:set>
                                    <p:animEffect transition="in" filter="fade">
                                      <p:cBhvr>
                                        <p:cTn id="97" dur="500"/>
                                        <p:tgtEl>
                                          <p:spTgt spid="39"/>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50"/>
                                        </p:tgtEl>
                                        <p:attrNameLst>
                                          <p:attrName>style.visibility</p:attrName>
                                        </p:attrNameLst>
                                      </p:cBhvr>
                                      <p:to>
                                        <p:strVal val="visible"/>
                                      </p:to>
                                    </p:set>
                                    <p:animEffect transition="in" filter="fade">
                                      <p:cBhvr>
                                        <p:cTn id="100" dur="500"/>
                                        <p:tgtEl>
                                          <p:spTgt spid="50"/>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53"/>
                                        </p:tgtEl>
                                        <p:attrNameLst>
                                          <p:attrName>style.visibility</p:attrName>
                                        </p:attrNameLst>
                                      </p:cBhvr>
                                      <p:to>
                                        <p:strVal val="visible"/>
                                      </p:to>
                                    </p:set>
                                    <p:animEffect transition="in" filter="fade">
                                      <p:cBhvr>
                                        <p:cTn id="103"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5" grpId="0" animBg="1"/>
      <p:bldP spid="26" grpId="0" animBg="1"/>
      <p:bldP spid="6" grpId="0" animBg="1"/>
      <p:bldP spid="8" grpId="0" animBg="1"/>
      <p:bldP spid="10" grpId="0" animBg="1"/>
      <p:bldP spid="11" grpId="0" animBg="1"/>
      <p:bldP spid="12" grpId="0" animBg="1"/>
      <p:bldP spid="13" grpId="0" animBg="1"/>
      <p:bldP spid="17" grpId="0" animBg="1"/>
      <p:bldP spid="7" grpId="0" animBg="1"/>
      <p:bldP spid="9" grpId="0" animBg="1"/>
      <p:bldP spid="30" grpId="0" animBg="1"/>
      <p:bldP spid="31" grpId="0" animBg="1"/>
      <p:bldP spid="32" grpId="0" animBg="1"/>
      <p:bldP spid="33" grpId="0"/>
      <p:bldP spid="35" grpId="0" animBg="1"/>
      <p:bldP spid="36" grpId="0" animBg="1"/>
      <p:bldP spid="37" grpId="0" animBg="1"/>
      <p:bldP spid="38" grpId="0" animBg="1"/>
      <p:bldP spid="39" grpId="0"/>
      <p:bldP spid="41" grpId="0" animBg="1"/>
      <p:bldP spid="42" grpId="0" animBg="1"/>
      <p:bldP spid="47" grpId="0" animBg="1"/>
      <p:bldP spid="48" grpId="0" animBg="1"/>
      <p:bldP spid="50" grpId="0" animBg="1"/>
      <p:bldP spid="52" grpId="0" animBg="1"/>
      <p:bldP spid="53" grpId="0"/>
      <p:bldP spid="56" grpId="0" animBg="1"/>
      <p:bldP spid="40" grpId="0" animBg="1"/>
      <p:bldP spid="3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333541-08B3-5B59-F276-E75BF7AA87D3}"/>
            </a:ext>
          </a:extLst>
        </p:cNvPr>
        <p:cNvGrpSpPr/>
        <p:nvPr/>
      </p:nvGrpSpPr>
      <p:grpSpPr>
        <a:xfrm>
          <a:off x="0" y="0"/>
          <a:ext cx="0" cy="0"/>
          <a:chOff x="0" y="0"/>
          <a:chExt cx="0" cy="0"/>
        </a:xfrm>
      </p:grpSpPr>
      <p:sp>
        <p:nvSpPr>
          <p:cNvPr id="62" name="TextBox 61">
            <a:extLst>
              <a:ext uri="{FF2B5EF4-FFF2-40B4-BE49-F238E27FC236}">
                <a16:creationId xmlns:a16="http://schemas.microsoft.com/office/drawing/2014/main" id="{0184AE4B-CAA7-9A87-69FB-253A67A5EB2A}"/>
              </a:ext>
            </a:extLst>
          </p:cNvPr>
          <p:cNvSpPr txBox="1"/>
          <p:nvPr/>
        </p:nvSpPr>
        <p:spPr>
          <a:xfrm>
            <a:off x="6228505" y="4104652"/>
            <a:ext cx="1463262" cy="1339830"/>
          </a:xfrm>
          <a:prstGeom prst="rect">
            <a:avLst/>
          </a:prstGeom>
          <a:solidFill>
            <a:srgbClr val="102635">
              <a:alpha val="45000"/>
            </a:srgbClr>
          </a:solidFill>
          <a:ln w="28575">
            <a:solidFill>
              <a:schemeClr val="tx1"/>
            </a:solidFill>
          </a:ln>
        </p:spPr>
        <p:txBody>
          <a:bodyPr wrap="square" tIns="0" bIns="0" rtlCol="0" anchor="ctr" anchorCtr="0">
            <a:noAutofit/>
          </a:bodyPr>
          <a:lstStyle/>
          <a:p>
            <a:pPr algn="ctr"/>
            <a:endParaRPr lang="en-GB" b="1">
              <a:latin typeface="Arial" panose="020B0604020202020204" pitchFamily="34" charset="0"/>
              <a:cs typeface="Arial" panose="020B0604020202020204" pitchFamily="34" charset="0"/>
            </a:endParaRPr>
          </a:p>
        </p:txBody>
      </p:sp>
      <p:sp>
        <p:nvSpPr>
          <p:cNvPr id="22" name="Rectangle 21">
            <a:extLst>
              <a:ext uri="{FF2B5EF4-FFF2-40B4-BE49-F238E27FC236}">
                <a16:creationId xmlns:a16="http://schemas.microsoft.com/office/drawing/2014/main" id="{3CE7CD50-B948-BBB9-408C-5ED2C465A3F4}"/>
              </a:ext>
            </a:extLst>
          </p:cNvPr>
          <p:cNvSpPr/>
          <p:nvPr/>
        </p:nvSpPr>
        <p:spPr>
          <a:xfrm>
            <a:off x="7177922" y="2195520"/>
            <a:ext cx="4489925" cy="520799"/>
          </a:xfrm>
          <a:prstGeom prst="rect">
            <a:avLst/>
          </a:prstGeom>
          <a:solidFill>
            <a:srgbClr val="BC0000">
              <a:alpha val="33099"/>
            </a:srgbClr>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b="1">
              <a:solidFill>
                <a:schemeClr val="tx1"/>
              </a:solidFill>
              <a:latin typeface="Arial" panose="020B0604020202020204" pitchFamily="34" charset="0"/>
              <a:cs typeface="Arial" panose="020B0604020202020204" pitchFamily="34" charset="0"/>
            </a:endParaRPr>
          </a:p>
        </p:txBody>
      </p:sp>
      <p:sp>
        <p:nvSpPr>
          <p:cNvPr id="23" name="Oval 22">
            <a:extLst>
              <a:ext uri="{FF2B5EF4-FFF2-40B4-BE49-F238E27FC236}">
                <a16:creationId xmlns:a16="http://schemas.microsoft.com/office/drawing/2014/main" id="{3AEAF5AE-F9EC-C35B-978A-DD44FB7A14B1}"/>
              </a:ext>
            </a:extLst>
          </p:cNvPr>
          <p:cNvSpPr/>
          <p:nvPr/>
        </p:nvSpPr>
        <p:spPr>
          <a:xfrm>
            <a:off x="7178933" y="5424914"/>
            <a:ext cx="2397211" cy="1087395"/>
          </a:xfrm>
          <a:prstGeom prst="ellipse">
            <a:avLst/>
          </a:prstGeom>
          <a:solidFill>
            <a:srgbClr val="BC0000">
              <a:alpha val="3309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lang="en-GB" b="1">
              <a:solidFill>
                <a:schemeClr val="tx1"/>
              </a:solidFill>
              <a:latin typeface="Arial" panose="020B0604020202020204" pitchFamily="34" charset="0"/>
              <a:cs typeface="Arial" panose="020B0604020202020204" pitchFamily="34" charset="0"/>
            </a:endParaRPr>
          </a:p>
        </p:txBody>
      </p:sp>
      <p:sp>
        <p:nvSpPr>
          <p:cNvPr id="24" name="Oval 23">
            <a:extLst>
              <a:ext uri="{FF2B5EF4-FFF2-40B4-BE49-F238E27FC236}">
                <a16:creationId xmlns:a16="http://schemas.microsoft.com/office/drawing/2014/main" id="{B1AC8763-A85A-C3D7-2422-A8AE5D8B8227}"/>
              </a:ext>
            </a:extLst>
          </p:cNvPr>
          <p:cNvSpPr/>
          <p:nvPr/>
        </p:nvSpPr>
        <p:spPr>
          <a:xfrm>
            <a:off x="9588223" y="2994774"/>
            <a:ext cx="2397211" cy="1087395"/>
          </a:xfrm>
          <a:prstGeom prst="ellipse">
            <a:avLst/>
          </a:prstGeom>
          <a:solidFill>
            <a:srgbClr val="BC0000">
              <a:alpha val="3309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lang="en-GB" b="1">
              <a:solidFill>
                <a:schemeClr val="tx1"/>
              </a:solidFill>
              <a:latin typeface="Arial" panose="020B0604020202020204" pitchFamily="34" charset="0"/>
              <a:cs typeface="Arial" panose="020B0604020202020204" pitchFamily="34" charset="0"/>
            </a:endParaRPr>
          </a:p>
        </p:txBody>
      </p:sp>
      <p:sp>
        <p:nvSpPr>
          <p:cNvPr id="25" name="Oval 24">
            <a:extLst>
              <a:ext uri="{FF2B5EF4-FFF2-40B4-BE49-F238E27FC236}">
                <a16:creationId xmlns:a16="http://schemas.microsoft.com/office/drawing/2014/main" id="{A71B4390-3D80-C3C4-25F0-081EA7059C58}"/>
              </a:ext>
            </a:extLst>
          </p:cNvPr>
          <p:cNvSpPr/>
          <p:nvPr/>
        </p:nvSpPr>
        <p:spPr>
          <a:xfrm>
            <a:off x="7139285" y="2947334"/>
            <a:ext cx="2397211" cy="1087395"/>
          </a:xfrm>
          <a:prstGeom prst="ellipse">
            <a:avLst/>
          </a:prstGeom>
          <a:solidFill>
            <a:srgbClr val="BC0000">
              <a:alpha val="3309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lang="en-GB" b="1">
              <a:solidFill>
                <a:schemeClr val="tx1"/>
              </a:solidFill>
              <a:latin typeface="Arial" panose="020B0604020202020204" pitchFamily="34" charset="0"/>
              <a:cs typeface="Arial" panose="020B0604020202020204" pitchFamily="34" charset="0"/>
            </a:endParaRPr>
          </a:p>
        </p:txBody>
      </p:sp>
      <p:sp>
        <p:nvSpPr>
          <p:cNvPr id="26" name="Oval 25">
            <a:extLst>
              <a:ext uri="{FF2B5EF4-FFF2-40B4-BE49-F238E27FC236}">
                <a16:creationId xmlns:a16="http://schemas.microsoft.com/office/drawing/2014/main" id="{EED2DA07-27B1-B021-D03A-00F7C9CE57E5}"/>
              </a:ext>
            </a:extLst>
          </p:cNvPr>
          <p:cNvSpPr/>
          <p:nvPr/>
        </p:nvSpPr>
        <p:spPr>
          <a:xfrm>
            <a:off x="9643196" y="5383415"/>
            <a:ext cx="2397211" cy="1087395"/>
          </a:xfrm>
          <a:prstGeom prst="ellipse">
            <a:avLst/>
          </a:prstGeom>
          <a:solidFill>
            <a:srgbClr val="BC0000">
              <a:alpha val="3309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lang="en-GB" b="1">
              <a:solidFill>
                <a:schemeClr val="tx1"/>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61E9D34B-1CA0-71C2-AF45-D0626BE44D60}"/>
              </a:ext>
            </a:extLst>
          </p:cNvPr>
          <p:cNvSpPr/>
          <p:nvPr/>
        </p:nvSpPr>
        <p:spPr>
          <a:xfrm>
            <a:off x="2200671" y="2204180"/>
            <a:ext cx="4489925" cy="520799"/>
          </a:xfrm>
          <a:prstGeom prst="rect">
            <a:avLst/>
          </a:prstGeom>
          <a:solidFill>
            <a:srgbClr val="4571C4">
              <a:alpha val="39829"/>
            </a:srgbClr>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b="1">
              <a:solidFill>
                <a:schemeClr val="tx1"/>
              </a:solidFill>
              <a:latin typeface="Arial" panose="020B0604020202020204" pitchFamily="34" charset="0"/>
              <a:cs typeface="Arial" panose="020B0604020202020204" pitchFamily="34" charset="0"/>
            </a:endParaRPr>
          </a:p>
        </p:txBody>
      </p:sp>
      <p:sp>
        <p:nvSpPr>
          <p:cNvPr id="8" name="Oval 7">
            <a:extLst>
              <a:ext uri="{FF2B5EF4-FFF2-40B4-BE49-F238E27FC236}">
                <a16:creationId xmlns:a16="http://schemas.microsoft.com/office/drawing/2014/main" id="{E26CB28E-9BD0-D4FD-F249-0F8E2A0FFA2B}"/>
              </a:ext>
            </a:extLst>
          </p:cNvPr>
          <p:cNvSpPr/>
          <p:nvPr/>
        </p:nvSpPr>
        <p:spPr>
          <a:xfrm>
            <a:off x="2269622" y="5349269"/>
            <a:ext cx="1733460" cy="1087395"/>
          </a:xfrm>
          <a:prstGeom prst="ellipse">
            <a:avLst/>
          </a:prstGeom>
          <a:solidFill>
            <a:srgbClr val="4571C4">
              <a:alpha val="3982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lang="en-GB" sz="1600" b="1">
              <a:solidFill>
                <a:schemeClr val="tx1"/>
              </a:solidFill>
              <a:latin typeface="Arial" panose="020B0604020202020204" pitchFamily="34" charset="0"/>
              <a:cs typeface="Arial" panose="020B0604020202020204" pitchFamily="34" charset="0"/>
            </a:endParaRPr>
          </a:p>
        </p:txBody>
      </p:sp>
      <p:sp>
        <p:nvSpPr>
          <p:cNvPr id="10" name="Oval 9">
            <a:extLst>
              <a:ext uri="{FF2B5EF4-FFF2-40B4-BE49-F238E27FC236}">
                <a16:creationId xmlns:a16="http://schemas.microsoft.com/office/drawing/2014/main" id="{A9D3B85A-A589-250D-807F-E4C584ABEF2A}"/>
              </a:ext>
            </a:extLst>
          </p:cNvPr>
          <p:cNvSpPr/>
          <p:nvPr/>
        </p:nvSpPr>
        <p:spPr>
          <a:xfrm>
            <a:off x="4638206" y="3014273"/>
            <a:ext cx="1733460" cy="1087395"/>
          </a:xfrm>
          <a:prstGeom prst="ellipse">
            <a:avLst/>
          </a:prstGeom>
          <a:solidFill>
            <a:srgbClr val="4571C4">
              <a:alpha val="3982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lang="en-GB" sz="1600" b="1">
              <a:solidFill>
                <a:schemeClr val="tx1"/>
              </a:solidFill>
              <a:latin typeface="Arial" panose="020B0604020202020204" pitchFamily="34" charset="0"/>
              <a:cs typeface="Arial" panose="020B0604020202020204" pitchFamily="34" charset="0"/>
            </a:endParaRPr>
          </a:p>
        </p:txBody>
      </p:sp>
      <p:sp>
        <p:nvSpPr>
          <p:cNvPr id="11" name="Oval 10">
            <a:extLst>
              <a:ext uri="{FF2B5EF4-FFF2-40B4-BE49-F238E27FC236}">
                <a16:creationId xmlns:a16="http://schemas.microsoft.com/office/drawing/2014/main" id="{9F58909E-F70A-EBA3-9C64-5B96796E0004}"/>
              </a:ext>
            </a:extLst>
          </p:cNvPr>
          <p:cNvSpPr/>
          <p:nvPr/>
        </p:nvSpPr>
        <p:spPr>
          <a:xfrm>
            <a:off x="2209007" y="3064531"/>
            <a:ext cx="1733460" cy="1087395"/>
          </a:xfrm>
          <a:prstGeom prst="ellipse">
            <a:avLst/>
          </a:prstGeom>
          <a:solidFill>
            <a:srgbClr val="4571C4">
              <a:alpha val="3982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lang="en-GB" sz="1600" b="1">
              <a:solidFill>
                <a:schemeClr val="tx1"/>
              </a:solidFill>
              <a:latin typeface="Arial" panose="020B0604020202020204" pitchFamily="34" charset="0"/>
              <a:cs typeface="Arial" panose="020B0604020202020204" pitchFamily="34" charset="0"/>
            </a:endParaRPr>
          </a:p>
        </p:txBody>
      </p:sp>
      <p:sp>
        <p:nvSpPr>
          <p:cNvPr id="12" name="Up Arrow 11">
            <a:extLst>
              <a:ext uri="{FF2B5EF4-FFF2-40B4-BE49-F238E27FC236}">
                <a16:creationId xmlns:a16="http://schemas.microsoft.com/office/drawing/2014/main" id="{30B4281E-D90E-4086-73F9-A50100484FC5}"/>
              </a:ext>
            </a:extLst>
          </p:cNvPr>
          <p:cNvSpPr/>
          <p:nvPr/>
        </p:nvSpPr>
        <p:spPr>
          <a:xfrm rot="8182429">
            <a:off x="3363482" y="3742167"/>
            <a:ext cx="358346" cy="781259"/>
          </a:xfrm>
          <a:prstGeom prst="upArrow">
            <a:avLst/>
          </a:prstGeom>
          <a:solidFill>
            <a:srgbClr val="4571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a:latin typeface="Arial" panose="020B0604020202020204" pitchFamily="34" charset="0"/>
              <a:cs typeface="Arial" panose="020B0604020202020204" pitchFamily="34" charset="0"/>
            </a:endParaRPr>
          </a:p>
        </p:txBody>
      </p:sp>
      <p:sp>
        <p:nvSpPr>
          <p:cNvPr id="13" name="Up Arrow 12">
            <a:extLst>
              <a:ext uri="{FF2B5EF4-FFF2-40B4-BE49-F238E27FC236}">
                <a16:creationId xmlns:a16="http://schemas.microsoft.com/office/drawing/2014/main" id="{15BE7A54-648C-9DD8-851C-8507E0A10796}"/>
              </a:ext>
            </a:extLst>
          </p:cNvPr>
          <p:cNvSpPr/>
          <p:nvPr/>
        </p:nvSpPr>
        <p:spPr>
          <a:xfrm rot="12795023">
            <a:off x="4750585" y="3717971"/>
            <a:ext cx="358346" cy="781259"/>
          </a:xfrm>
          <a:prstGeom prst="upArrow">
            <a:avLst/>
          </a:prstGeom>
          <a:solidFill>
            <a:srgbClr val="4571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a:latin typeface="Arial" panose="020B0604020202020204" pitchFamily="34" charset="0"/>
              <a:cs typeface="Arial" panose="020B0604020202020204" pitchFamily="34" charset="0"/>
            </a:endParaRPr>
          </a:p>
        </p:txBody>
      </p:sp>
      <p:sp>
        <p:nvSpPr>
          <p:cNvPr id="17" name="Oval 16">
            <a:extLst>
              <a:ext uri="{FF2B5EF4-FFF2-40B4-BE49-F238E27FC236}">
                <a16:creationId xmlns:a16="http://schemas.microsoft.com/office/drawing/2014/main" id="{49BF451E-C5AA-B401-FB37-1D63804D63AA}"/>
              </a:ext>
            </a:extLst>
          </p:cNvPr>
          <p:cNvSpPr/>
          <p:nvPr/>
        </p:nvSpPr>
        <p:spPr>
          <a:xfrm>
            <a:off x="4559025" y="5335671"/>
            <a:ext cx="1733460" cy="1087395"/>
          </a:xfrm>
          <a:prstGeom prst="ellipse">
            <a:avLst/>
          </a:prstGeom>
          <a:solidFill>
            <a:srgbClr val="4571C4">
              <a:alpha val="3982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lang="en-GB" sz="1600" b="1">
              <a:solidFill>
                <a:schemeClr val="tx1"/>
              </a:solidFill>
              <a:latin typeface="Arial" panose="020B0604020202020204" pitchFamily="34" charset="0"/>
              <a:cs typeface="Arial" panose="020B0604020202020204" pitchFamily="34" charset="0"/>
            </a:endParaRPr>
          </a:p>
        </p:txBody>
      </p:sp>
      <p:sp>
        <p:nvSpPr>
          <p:cNvPr id="91" name="TextBox 90">
            <a:extLst>
              <a:ext uri="{FF2B5EF4-FFF2-40B4-BE49-F238E27FC236}">
                <a16:creationId xmlns:a16="http://schemas.microsoft.com/office/drawing/2014/main" id="{582EEB57-2B0D-9244-A9C5-13E43C483DC9}"/>
              </a:ext>
            </a:extLst>
          </p:cNvPr>
          <p:cNvSpPr txBox="1"/>
          <p:nvPr/>
        </p:nvSpPr>
        <p:spPr>
          <a:xfrm>
            <a:off x="2220458" y="1240708"/>
            <a:ext cx="9602225" cy="707886"/>
          </a:xfrm>
          <a:prstGeom prst="rect">
            <a:avLst/>
          </a:prstGeom>
          <a:noFill/>
        </p:spPr>
        <p:txBody>
          <a:bodyPr wrap="square">
            <a:spAutoFit/>
          </a:bodyPr>
          <a:lstStyle/>
          <a:p>
            <a:pPr marL="0" marR="0" lvl="0" indent="0" algn="l" defTabSz="76197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The following example from Lincolnshire shows the difference between coastal and rural income deprivation, health, employment and skills</a:t>
            </a:r>
            <a:endParaRPr kumimoji="0" lang="en-GB"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CFC2">
            <a:extLst>
              <a:ext uri="{FF2B5EF4-FFF2-40B4-BE49-F238E27FC236}">
                <a16:creationId xmlns:a16="http://schemas.microsoft.com/office/drawing/2014/main" id="{0A49108A-4C46-493B-94B9-8F15D76A8B70}"/>
              </a:ext>
            </a:extLst>
          </p:cNvPr>
          <p:cNvSpPr/>
          <p:nvPr/>
        </p:nvSpPr>
        <p:spPr>
          <a:xfrm>
            <a:off x="2279062" y="336922"/>
            <a:ext cx="3465200" cy="705355"/>
          </a:xfrm>
          <a:prstGeom prst="rect">
            <a:avLst/>
          </a:prstGeom>
          <a:solidFill>
            <a:srgbClr val="1D263E"/>
          </a:solidFill>
          <a:ln w="317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defTabSz="761970"/>
            <a:endParaRPr lang="en-GB" sz="3200">
              <a:solidFill>
                <a:prstClr val="white"/>
              </a:solidFill>
              <a:latin typeface="Arial" panose="020B0604020202020204" pitchFamily="34" charset="0"/>
              <a:cs typeface="Arial" panose="020B0604020202020204" pitchFamily="34" charset="0"/>
            </a:endParaRPr>
          </a:p>
        </p:txBody>
      </p:sp>
      <p:sp>
        <p:nvSpPr>
          <p:cNvPr id="29" name="Rectangle 28">
            <a:extLst>
              <a:ext uri="{FF2B5EF4-FFF2-40B4-BE49-F238E27FC236}">
                <a16:creationId xmlns:a16="http://schemas.microsoft.com/office/drawing/2014/main" id="{5E42DC33-A2F6-8AC0-27E4-DCB4DEB98B59}"/>
              </a:ext>
            </a:extLst>
          </p:cNvPr>
          <p:cNvSpPr/>
          <p:nvPr/>
        </p:nvSpPr>
        <p:spPr>
          <a:xfrm>
            <a:off x="2155238" y="213098"/>
            <a:ext cx="3465200" cy="705355"/>
          </a:xfrm>
          <a:prstGeom prst="rect">
            <a:avLst/>
          </a:prstGeom>
          <a:solidFill>
            <a:srgbClr val="BF0100">
              <a:alpha val="98000"/>
            </a:srgbClr>
          </a:solidFill>
          <a:ln w="317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108000" rIns="0" rtlCol="0" anchor="ctr"/>
          <a:lstStyle/>
          <a:p>
            <a:pPr defTabSz="761970"/>
            <a:r>
              <a:rPr lang="en-GB" sz="3200" b="1">
                <a:solidFill>
                  <a:prstClr val="white"/>
                </a:solidFill>
                <a:latin typeface="Arial" panose="020B0604020202020204" pitchFamily="34" charset="0"/>
                <a:cs typeface="Arial" panose="020B0604020202020204" pitchFamily="34" charset="0"/>
              </a:rPr>
              <a:t>Case for Change</a:t>
            </a:r>
            <a:endParaRPr lang="en-GB" sz="3200">
              <a:solidFill>
                <a:prstClr val="white"/>
              </a:solidFill>
              <a:latin typeface="Arial" panose="020B0604020202020204" pitchFamily="34" charset="0"/>
              <a:cs typeface="Arial" panose="020B0604020202020204" pitchFamily="34" charset="0"/>
            </a:endParaRPr>
          </a:p>
        </p:txBody>
      </p:sp>
      <p:sp>
        <p:nvSpPr>
          <p:cNvPr id="7" name="Up Arrow 6">
            <a:extLst>
              <a:ext uri="{FF2B5EF4-FFF2-40B4-BE49-F238E27FC236}">
                <a16:creationId xmlns:a16="http://schemas.microsoft.com/office/drawing/2014/main" id="{BE5E69B6-1B23-E9B9-FD34-CEEB3AB4FD5D}"/>
              </a:ext>
            </a:extLst>
          </p:cNvPr>
          <p:cNvSpPr/>
          <p:nvPr/>
        </p:nvSpPr>
        <p:spPr>
          <a:xfrm rot="12795023">
            <a:off x="10137868" y="3599447"/>
            <a:ext cx="358346" cy="781259"/>
          </a:xfrm>
          <a:prstGeom prst="upArrow">
            <a:avLst/>
          </a:prstGeom>
          <a:solidFill>
            <a:srgbClr val="C01E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a:latin typeface="Arial" panose="020B0604020202020204" pitchFamily="34" charset="0"/>
              <a:cs typeface="Arial" panose="020B0604020202020204" pitchFamily="34" charset="0"/>
            </a:endParaRPr>
          </a:p>
        </p:txBody>
      </p:sp>
      <p:sp>
        <p:nvSpPr>
          <p:cNvPr id="9" name="Up Arrow 8">
            <a:extLst>
              <a:ext uri="{FF2B5EF4-FFF2-40B4-BE49-F238E27FC236}">
                <a16:creationId xmlns:a16="http://schemas.microsoft.com/office/drawing/2014/main" id="{A74190E1-C96F-7E14-DAFF-93335718364A}"/>
              </a:ext>
            </a:extLst>
          </p:cNvPr>
          <p:cNvSpPr/>
          <p:nvPr/>
        </p:nvSpPr>
        <p:spPr>
          <a:xfrm rot="8111587">
            <a:off x="8661044" y="3613241"/>
            <a:ext cx="358346" cy="781259"/>
          </a:xfrm>
          <a:prstGeom prst="upArrow">
            <a:avLst/>
          </a:prstGeom>
          <a:solidFill>
            <a:srgbClr val="C01E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latin typeface="Arial" panose="020B0604020202020204" pitchFamily="34" charset="0"/>
              <a:cs typeface="Arial" panose="020B0604020202020204" pitchFamily="34" charset="0"/>
            </a:endParaRPr>
          </a:p>
        </p:txBody>
      </p:sp>
      <p:sp>
        <p:nvSpPr>
          <p:cNvPr id="30" name="Up Arrow 29">
            <a:extLst>
              <a:ext uri="{FF2B5EF4-FFF2-40B4-BE49-F238E27FC236}">
                <a16:creationId xmlns:a16="http://schemas.microsoft.com/office/drawing/2014/main" id="{9770BB2D-F5CF-027E-B61F-8AD6974A2F78}"/>
              </a:ext>
            </a:extLst>
          </p:cNvPr>
          <p:cNvSpPr/>
          <p:nvPr/>
        </p:nvSpPr>
        <p:spPr>
          <a:xfrm rot="19489304">
            <a:off x="10241819" y="4963843"/>
            <a:ext cx="358346" cy="781259"/>
          </a:xfrm>
          <a:prstGeom prst="upArrow">
            <a:avLst/>
          </a:prstGeom>
          <a:solidFill>
            <a:srgbClr val="C01E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a:latin typeface="Arial" panose="020B0604020202020204" pitchFamily="34" charset="0"/>
              <a:cs typeface="Arial" panose="020B0604020202020204" pitchFamily="34" charset="0"/>
            </a:endParaRPr>
          </a:p>
        </p:txBody>
      </p:sp>
      <p:sp>
        <p:nvSpPr>
          <p:cNvPr id="31" name="Up Arrow 30">
            <a:extLst>
              <a:ext uri="{FF2B5EF4-FFF2-40B4-BE49-F238E27FC236}">
                <a16:creationId xmlns:a16="http://schemas.microsoft.com/office/drawing/2014/main" id="{34A7EA87-31CA-B1B0-0EE1-0E7101E00CB9}"/>
              </a:ext>
            </a:extLst>
          </p:cNvPr>
          <p:cNvSpPr/>
          <p:nvPr/>
        </p:nvSpPr>
        <p:spPr>
          <a:xfrm rot="2439261">
            <a:off x="8656046" y="4962388"/>
            <a:ext cx="358346" cy="781259"/>
          </a:xfrm>
          <a:prstGeom prst="upArrow">
            <a:avLst/>
          </a:prstGeom>
          <a:solidFill>
            <a:srgbClr val="C01E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a:latin typeface="Arial" panose="020B0604020202020204" pitchFamily="34" charset="0"/>
              <a:cs typeface="Arial" panose="020B0604020202020204" pitchFamily="34" charset="0"/>
            </a:endParaRPr>
          </a:p>
        </p:txBody>
      </p:sp>
      <p:sp>
        <p:nvSpPr>
          <p:cNvPr id="32" name="Rectangle 31">
            <a:extLst>
              <a:ext uri="{FF2B5EF4-FFF2-40B4-BE49-F238E27FC236}">
                <a16:creationId xmlns:a16="http://schemas.microsoft.com/office/drawing/2014/main" id="{73FBD8CE-D3E7-26D9-AEE2-B9C3B91D20DB}"/>
              </a:ext>
            </a:extLst>
          </p:cNvPr>
          <p:cNvSpPr/>
          <p:nvPr/>
        </p:nvSpPr>
        <p:spPr>
          <a:xfrm>
            <a:off x="7143508" y="2146356"/>
            <a:ext cx="4489925" cy="520799"/>
          </a:xfrm>
          <a:prstGeom prst="rect">
            <a:avLst/>
          </a:prstGeom>
          <a:solidFill>
            <a:srgbClr val="C01E00"/>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a:solidFill>
                  <a:schemeClr val="tx1"/>
                </a:solidFill>
                <a:latin typeface="Arial" panose="020B0604020202020204" pitchFamily="34" charset="0"/>
                <a:cs typeface="Arial" panose="020B0604020202020204" pitchFamily="34" charset="0"/>
              </a:rPr>
              <a:t>Lincolnshire Coastal Communities</a:t>
            </a:r>
          </a:p>
        </p:txBody>
      </p:sp>
      <p:sp>
        <p:nvSpPr>
          <p:cNvPr id="33" name="TextBox 32">
            <a:extLst>
              <a:ext uri="{FF2B5EF4-FFF2-40B4-BE49-F238E27FC236}">
                <a16:creationId xmlns:a16="http://schemas.microsoft.com/office/drawing/2014/main" id="{454B274C-143B-6C16-5A2C-959F5D25DD37}"/>
              </a:ext>
            </a:extLst>
          </p:cNvPr>
          <p:cNvSpPr txBox="1"/>
          <p:nvPr/>
        </p:nvSpPr>
        <p:spPr>
          <a:xfrm>
            <a:off x="3101364" y="4308284"/>
            <a:ext cx="2185639" cy="646331"/>
          </a:xfrm>
          <a:prstGeom prst="rect">
            <a:avLst/>
          </a:prstGeom>
          <a:noFill/>
          <a:ln>
            <a:noFill/>
          </a:ln>
        </p:spPr>
        <p:txBody>
          <a:bodyPr wrap="square" rtlCol="0">
            <a:spAutoFit/>
          </a:bodyPr>
          <a:lstStyle/>
          <a:p>
            <a:pPr algn="ctr"/>
            <a:r>
              <a:rPr lang="en-GB" sz="3600" b="1">
                <a:latin typeface="Arial" panose="020B0604020202020204" pitchFamily="34" charset="0"/>
                <a:cs typeface="Arial" panose="020B0604020202020204" pitchFamily="34" charset="0"/>
              </a:rPr>
              <a:t>7</a:t>
            </a:r>
            <a:r>
              <a:rPr lang="en-GB" sz="3200" b="1">
                <a:latin typeface="Arial" panose="020B0604020202020204" pitchFamily="34" charset="0"/>
                <a:cs typeface="Arial" panose="020B0604020202020204" pitchFamily="34" charset="0"/>
              </a:rPr>
              <a:t>%</a:t>
            </a:r>
            <a:endParaRPr lang="en-GB" sz="4000" b="1">
              <a:latin typeface="Arial" panose="020B0604020202020204" pitchFamily="34" charset="0"/>
              <a:cs typeface="Arial" panose="020B0604020202020204" pitchFamily="34" charset="0"/>
            </a:endParaRPr>
          </a:p>
        </p:txBody>
      </p:sp>
      <p:sp>
        <p:nvSpPr>
          <p:cNvPr id="35" name="Oval 34">
            <a:extLst>
              <a:ext uri="{FF2B5EF4-FFF2-40B4-BE49-F238E27FC236}">
                <a16:creationId xmlns:a16="http://schemas.microsoft.com/office/drawing/2014/main" id="{42BE3BAF-6810-9F7A-2A10-1F941E5C3ADF}"/>
              </a:ext>
            </a:extLst>
          </p:cNvPr>
          <p:cNvSpPr/>
          <p:nvPr/>
        </p:nvSpPr>
        <p:spPr>
          <a:xfrm>
            <a:off x="9553809" y="2945610"/>
            <a:ext cx="2397211" cy="1087395"/>
          </a:xfrm>
          <a:prstGeom prst="ellipse">
            <a:avLst/>
          </a:prstGeom>
          <a:solidFill>
            <a:srgbClr val="C01E00"/>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en-GB" b="1">
                <a:solidFill>
                  <a:schemeClr val="tx1"/>
                </a:solidFill>
                <a:latin typeface="Arial" panose="020B0604020202020204" pitchFamily="34" charset="0"/>
                <a:cs typeface="Arial" panose="020B0604020202020204" pitchFamily="34" charset="0"/>
              </a:rPr>
              <a:t>Health &amp; Disability</a:t>
            </a:r>
          </a:p>
          <a:p>
            <a:pPr algn="ctr"/>
            <a:r>
              <a:rPr lang="en-GB" b="1">
                <a:solidFill>
                  <a:schemeClr val="tx1"/>
                </a:solidFill>
                <a:latin typeface="Arial" panose="020B0604020202020204" pitchFamily="34" charset="0"/>
                <a:cs typeface="Arial" panose="020B0604020202020204" pitchFamily="34" charset="0"/>
              </a:rPr>
              <a:t>88%</a:t>
            </a:r>
          </a:p>
        </p:txBody>
      </p:sp>
      <p:sp>
        <p:nvSpPr>
          <p:cNvPr id="36" name="Oval 35">
            <a:extLst>
              <a:ext uri="{FF2B5EF4-FFF2-40B4-BE49-F238E27FC236}">
                <a16:creationId xmlns:a16="http://schemas.microsoft.com/office/drawing/2014/main" id="{62A52135-5DB2-B823-A88E-A7FBFC997150}"/>
              </a:ext>
            </a:extLst>
          </p:cNvPr>
          <p:cNvSpPr/>
          <p:nvPr/>
        </p:nvSpPr>
        <p:spPr>
          <a:xfrm>
            <a:off x="7104871" y="2898170"/>
            <a:ext cx="2397211" cy="1087395"/>
          </a:xfrm>
          <a:prstGeom prst="ellipse">
            <a:avLst/>
          </a:prstGeom>
          <a:solidFill>
            <a:srgbClr val="C01E00"/>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en-GB" b="1">
                <a:solidFill>
                  <a:schemeClr val="tx1"/>
                </a:solidFill>
                <a:latin typeface="Arial" panose="020B0604020202020204" pitchFamily="34" charset="0"/>
                <a:cs typeface="Arial" panose="020B0604020202020204" pitchFamily="34" charset="0"/>
              </a:rPr>
              <a:t>Income </a:t>
            </a:r>
          </a:p>
          <a:p>
            <a:pPr algn="ctr"/>
            <a:r>
              <a:rPr lang="en-GB" b="1">
                <a:solidFill>
                  <a:schemeClr val="tx1"/>
                </a:solidFill>
                <a:latin typeface="Arial" panose="020B0604020202020204" pitchFamily="34" charset="0"/>
                <a:cs typeface="Arial" panose="020B0604020202020204" pitchFamily="34" charset="0"/>
              </a:rPr>
              <a:t>69%</a:t>
            </a:r>
          </a:p>
        </p:txBody>
      </p:sp>
      <p:sp>
        <p:nvSpPr>
          <p:cNvPr id="37" name="Oval 36">
            <a:extLst>
              <a:ext uri="{FF2B5EF4-FFF2-40B4-BE49-F238E27FC236}">
                <a16:creationId xmlns:a16="http://schemas.microsoft.com/office/drawing/2014/main" id="{8C08E89E-46D6-EE97-E423-FB4519E5CA17}"/>
              </a:ext>
            </a:extLst>
          </p:cNvPr>
          <p:cNvSpPr/>
          <p:nvPr/>
        </p:nvSpPr>
        <p:spPr>
          <a:xfrm>
            <a:off x="9608782" y="5334251"/>
            <a:ext cx="2397211" cy="1087395"/>
          </a:xfrm>
          <a:prstGeom prst="ellipse">
            <a:avLst/>
          </a:prstGeom>
          <a:solidFill>
            <a:srgbClr val="C01E00"/>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en-GB" b="1">
                <a:solidFill>
                  <a:schemeClr val="tx1"/>
                </a:solidFill>
                <a:latin typeface="Arial" panose="020B0604020202020204" pitchFamily="34" charset="0"/>
                <a:cs typeface="Arial" panose="020B0604020202020204" pitchFamily="34" charset="0"/>
              </a:rPr>
              <a:t>Education &amp; Skills</a:t>
            </a:r>
          </a:p>
          <a:p>
            <a:pPr algn="ctr"/>
            <a:r>
              <a:rPr lang="en-GB" b="1">
                <a:solidFill>
                  <a:schemeClr val="tx1"/>
                </a:solidFill>
                <a:latin typeface="Arial" panose="020B0604020202020204" pitchFamily="34" charset="0"/>
                <a:cs typeface="Arial" panose="020B0604020202020204" pitchFamily="34" charset="0"/>
              </a:rPr>
              <a:t>94%</a:t>
            </a:r>
          </a:p>
        </p:txBody>
      </p:sp>
      <p:sp>
        <p:nvSpPr>
          <p:cNvPr id="38" name="Rectangle 37">
            <a:extLst>
              <a:ext uri="{FF2B5EF4-FFF2-40B4-BE49-F238E27FC236}">
                <a16:creationId xmlns:a16="http://schemas.microsoft.com/office/drawing/2014/main" id="{00522080-AD6B-C7E6-2EC0-96C3C7AB7D31}"/>
              </a:ext>
            </a:extLst>
          </p:cNvPr>
          <p:cNvSpPr/>
          <p:nvPr/>
        </p:nvSpPr>
        <p:spPr>
          <a:xfrm>
            <a:off x="2151507" y="2155016"/>
            <a:ext cx="4489925" cy="520799"/>
          </a:xfrm>
          <a:prstGeom prst="rect">
            <a:avLst/>
          </a:prstGeom>
          <a:solidFill>
            <a:srgbClr val="4571C4"/>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a:solidFill>
                  <a:schemeClr val="tx1"/>
                </a:solidFill>
                <a:latin typeface="Arial" panose="020B0604020202020204" pitchFamily="34" charset="0"/>
                <a:cs typeface="Arial" panose="020B0604020202020204" pitchFamily="34" charset="0"/>
              </a:rPr>
              <a:t>Lincolnshire Rural &amp; Market Towns</a:t>
            </a:r>
          </a:p>
        </p:txBody>
      </p:sp>
      <p:sp>
        <p:nvSpPr>
          <p:cNvPr id="39" name="TextBox 38">
            <a:extLst>
              <a:ext uri="{FF2B5EF4-FFF2-40B4-BE49-F238E27FC236}">
                <a16:creationId xmlns:a16="http://schemas.microsoft.com/office/drawing/2014/main" id="{1173C61E-138C-BF8C-3F47-3AD77854DD83}"/>
              </a:ext>
            </a:extLst>
          </p:cNvPr>
          <p:cNvSpPr txBox="1"/>
          <p:nvPr/>
        </p:nvSpPr>
        <p:spPr>
          <a:xfrm>
            <a:off x="8583693" y="4291329"/>
            <a:ext cx="2185639" cy="725484"/>
          </a:xfrm>
          <a:prstGeom prst="rect">
            <a:avLst/>
          </a:prstGeom>
          <a:noFill/>
          <a:ln>
            <a:noFill/>
          </a:ln>
        </p:spPr>
        <p:txBody>
          <a:bodyPr wrap="square" bIns="144000" rtlCol="0" anchor="ctr" anchorCtr="0">
            <a:noAutofit/>
          </a:bodyPr>
          <a:lstStyle/>
          <a:p>
            <a:pPr algn="ctr"/>
            <a:r>
              <a:rPr lang="en-GB" sz="4800" b="1" u="sng">
                <a:latin typeface="Arial" panose="020B0604020202020204" pitchFamily="34" charset="0"/>
                <a:cs typeface="Arial" panose="020B0604020202020204" pitchFamily="34" charset="0"/>
              </a:rPr>
              <a:t>88</a:t>
            </a:r>
            <a:r>
              <a:rPr lang="en-GB" sz="4000" b="1" u="sng">
                <a:latin typeface="Arial" panose="020B0604020202020204" pitchFamily="34" charset="0"/>
                <a:cs typeface="Arial" panose="020B0604020202020204" pitchFamily="34" charset="0"/>
              </a:rPr>
              <a:t>%</a:t>
            </a:r>
            <a:endParaRPr lang="en-GB" sz="4400" b="1" u="sng">
              <a:latin typeface="Arial" panose="020B0604020202020204" pitchFamily="34" charset="0"/>
              <a:cs typeface="Arial" panose="020B0604020202020204" pitchFamily="34" charset="0"/>
            </a:endParaRPr>
          </a:p>
        </p:txBody>
      </p:sp>
      <p:sp>
        <p:nvSpPr>
          <p:cNvPr id="41" name="Oval 40">
            <a:extLst>
              <a:ext uri="{FF2B5EF4-FFF2-40B4-BE49-F238E27FC236}">
                <a16:creationId xmlns:a16="http://schemas.microsoft.com/office/drawing/2014/main" id="{6B827FB1-1949-E0A7-9440-BA9A6D1587F3}"/>
              </a:ext>
            </a:extLst>
          </p:cNvPr>
          <p:cNvSpPr/>
          <p:nvPr/>
        </p:nvSpPr>
        <p:spPr>
          <a:xfrm>
            <a:off x="4589042" y="2965109"/>
            <a:ext cx="1733460" cy="1087395"/>
          </a:xfrm>
          <a:prstGeom prst="ellipse">
            <a:avLst/>
          </a:prstGeom>
          <a:solidFill>
            <a:srgbClr val="4571C4"/>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en-GB" sz="1600" b="1">
                <a:solidFill>
                  <a:schemeClr val="tx1"/>
                </a:solidFill>
                <a:latin typeface="Arial" panose="020B0604020202020204" pitchFamily="34" charset="0"/>
                <a:cs typeface="Arial" panose="020B0604020202020204" pitchFamily="34" charset="0"/>
              </a:rPr>
              <a:t>Health &amp; </a:t>
            </a:r>
          </a:p>
          <a:p>
            <a:pPr algn="ctr"/>
            <a:r>
              <a:rPr lang="en-GB" sz="1600" b="1">
                <a:solidFill>
                  <a:schemeClr val="tx1"/>
                </a:solidFill>
                <a:latin typeface="Arial" panose="020B0604020202020204" pitchFamily="34" charset="0"/>
                <a:cs typeface="Arial" panose="020B0604020202020204" pitchFamily="34" charset="0"/>
              </a:rPr>
              <a:t>Disability</a:t>
            </a:r>
          </a:p>
          <a:p>
            <a:pPr algn="ctr"/>
            <a:r>
              <a:rPr lang="en-GB" sz="1600" b="1">
                <a:solidFill>
                  <a:schemeClr val="tx1"/>
                </a:solidFill>
                <a:latin typeface="Arial" panose="020B0604020202020204" pitchFamily="34" charset="0"/>
                <a:cs typeface="Arial" panose="020B0604020202020204" pitchFamily="34" charset="0"/>
              </a:rPr>
              <a:t>6%</a:t>
            </a:r>
          </a:p>
        </p:txBody>
      </p:sp>
      <p:sp>
        <p:nvSpPr>
          <p:cNvPr id="42" name="Oval 41">
            <a:extLst>
              <a:ext uri="{FF2B5EF4-FFF2-40B4-BE49-F238E27FC236}">
                <a16:creationId xmlns:a16="http://schemas.microsoft.com/office/drawing/2014/main" id="{94B63A42-F5A8-B6E1-E4C8-816B60049FA4}"/>
              </a:ext>
            </a:extLst>
          </p:cNvPr>
          <p:cNvSpPr/>
          <p:nvPr/>
        </p:nvSpPr>
        <p:spPr>
          <a:xfrm>
            <a:off x="2159843" y="3015367"/>
            <a:ext cx="1733460" cy="1087395"/>
          </a:xfrm>
          <a:prstGeom prst="ellipse">
            <a:avLst/>
          </a:prstGeom>
          <a:solidFill>
            <a:srgbClr val="4571C4"/>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en-GB" sz="1600" b="1">
                <a:solidFill>
                  <a:schemeClr val="tx1"/>
                </a:solidFill>
                <a:latin typeface="Arial" panose="020B0604020202020204" pitchFamily="34" charset="0"/>
                <a:cs typeface="Arial" panose="020B0604020202020204" pitchFamily="34" charset="0"/>
              </a:rPr>
              <a:t>Income </a:t>
            </a:r>
          </a:p>
          <a:p>
            <a:pPr algn="ctr"/>
            <a:r>
              <a:rPr lang="en-GB" sz="1600" b="1">
                <a:solidFill>
                  <a:schemeClr val="tx1"/>
                </a:solidFill>
                <a:latin typeface="Arial" panose="020B0604020202020204" pitchFamily="34" charset="0"/>
                <a:cs typeface="Arial" panose="020B0604020202020204" pitchFamily="34" charset="0"/>
              </a:rPr>
              <a:t>5%</a:t>
            </a:r>
          </a:p>
        </p:txBody>
      </p:sp>
      <p:sp>
        <p:nvSpPr>
          <p:cNvPr id="47" name="Up Arrow 46">
            <a:extLst>
              <a:ext uri="{FF2B5EF4-FFF2-40B4-BE49-F238E27FC236}">
                <a16:creationId xmlns:a16="http://schemas.microsoft.com/office/drawing/2014/main" id="{320403A3-4099-92B4-E10F-ACC43FFF80C2}"/>
              </a:ext>
            </a:extLst>
          </p:cNvPr>
          <p:cNvSpPr/>
          <p:nvPr/>
        </p:nvSpPr>
        <p:spPr>
          <a:xfrm rot="2028900">
            <a:off x="3495229" y="4973568"/>
            <a:ext cx="358346" cy="781259"/>
          </a:xfrm>
          <a:prstGeom prst="upArrow">
            <a:avLst/>
          </a:prstGeom>
          <a:solidFill>
            <a:srgbClr val="4571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a:latin typeface="Arial" panose="020B0604020202020204" pitchFamily="34" charset="0"/>
              <a:cs typeface="Arial" panose="020B0604020202020204" pitchFamily="34" charset="0"/>
            </a:endParaRPr>
          </a:p>
        </p:txBody>
      </p:sp>
      <p:sp>
        <p:nvSpPr>
          <p:cNvPr id="48" name="Up Arrow 47">
            <a:extLst>
              <a:ext uri="{FF2B5EF4-FFF2-40B4-BE49-F238E27FC236}">
                <a16:creationId xmlns:a16="http://schemas.microsoft.com/office/drawing/2014/main" id="{CD447872-49B8-AB0D-9D59-59BB6896F6DC}"/>
              </a:ext>
            </a:extLst>
          </p:cNvPr>
          <p:cNvSpPr/>
          <p:nvPr/>
        </p:nvSpPr>
        <p:spPr>
          <a:xfrm rot="19167675">
            <a:off x="4592272" y="4979820"/>
            <a:ext cx="358346" cy="781259"/>
          </a:xfrm>
          <a:prstGeom prst="upArrow">
            <a:avLst/>
          </a:prstGeom>
          <a:solidFill>
            <a:srgbClr val="4571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a:latin typeface="Arial" panose="020B0604020202020204" pitchFamily="34" charset="0"/>
              <a:cs typeface="Arial" panose="020B0604020202020204" pitchFamily="34" charset="0"/>
            </a:endParaRPr>
          </a:p>
        </p:txBody>
      </p:sp>
      <p:sp>
        <p:nvSpPr>
          <p:cNvPr id="49" name="TextBox 48">
            <a:extLst>
              <a:ext uri="{FF2B5EF4-FFF2-40B4-BE49-F238E27FC236}">
                <a16:creationId xmlns:a16="http://schemas.microsoft.com/office/drawing/2014/main" id="{B64998A9-DDFB-1A67-1A0C-E40DC1DE4CA6}"/>
              </a:ext>
            </a:extLst>
          </p:cNvPr>
          <p:cNvSpPr txBox="1"/>
          <p:nvPr/>
        </p:nvSpPr>
        <p:spPr>
          <a:xfrm>
            <a:off x="6143340" y="4019487"/>
            <a:ext cx="1463262" cy="1339830"/>
          </a:xfrm>
          <a:prstGeom prst="rect">
            <a:avLst/>
          </a:prstGeom>
          <a:solidFill>
            <a:srgbClr val="BC0301"/>
          </a:solidFill>
          <a:ln w="28575">
            <a:solidFill>
              <a:schemeClr val="tx1"/>
            </a:solidFill>
          </a:ln>
        </p:spPr>
        <p:txBody>
          <a:bodyPr wrap="square" tIns="0" bIns="0" rtlCol="0" anchor="ctr" anchorCtr="0">
            <a:noAutofit/>
          </a:bodyPr>
          <a:lstStyle/>
          <a:p>
            <a:pPr algn="ctr"/>
            <a:r>
              <a:rPr lang="en-GB" b="1">
                <a:latin typeface="Arial" panose="020B0604020202020204" pitchFamily="34" charset="0"/>
                <a:cs typeface="Arial" panose="020B0604020202020204" pitchFamily="34" charset="0"/>
              </a:rPr>
              <a:t>Percentage in the </a:t>
            </a:r>
          </a:p>
          <a:p>
            <a:pPr algn="ctr"/>
            <a:r>
              <a:rPr lang="en-GB" b="1">
                <a:highlight>
                  <a:srgbClr val="102735"/>
                </a:highlight>
                <a:latin typeface="Arial" panose="020B0604020202020204" pitchFamily="34" charset="0"/>
                <a:cs typeface="Arial" panose="020B0604020202020204" pitchFamily="34" charset="0"/>
              </a:rPr>
              <a:t>20% most deprived </a:t>
            </a:r>
            <a:r>
              <a:rPr lang="en-GB" b="1">
                <a:latin typeface="Arial" panose="020B0604020202020204" pitchFamily="34" charset="0"/>
                <a:cs typeface="Arial" panose="020B0604020202020204" pitchFamily="34" charset="0"/>
              </a:rPr>
              <a:t>nationally</a:t>
            </a:r>
          </a:p>
        </p:txBody>
      </p:sp>
      <p:sp>
        <p:nvSpPr>
          <p:cNvPr id="50" name="Right Arrow 49">
            <a:extLst>
              <a:ext uri="{FF2B5EF4-FFF2-40B4-BE49-F238E27FC236}">
                <a16:creationId xmlns:a16="http://schemas.microsoft.com/office/drawing/2014/main" id="{7E0F1B5D-AD30-4617-5ABE-4E00607FBB71}"/>
              </a:ext>
            </a:extLst>
          </p:cNvPr>
          <p:cNvSpPr/>
          <p:nvPr/>
        </p:nvSpPr>
        <p:spPr>
          <a:xfrm>
            <a:off x="7775714" y="4284809"/>
            <a:ext cx="1209470" cy="728541"/>
          </a:xfrm>
          <a:prstGeom prst="rightArrow">
            <a:avLst/>
          </a:prstGeom>
          <a:solidFill>
            <a:srgbClr val="C01E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a:latin typeface="Arial" panose="020B0604020202020204" pitchFamily="34" charset="0"/>
              <a:cs typeface="Arial" panose="020B0604020202020204" pitchFamily="34" charset="0"/>
            </a:endParaRPr>
          </a:p>
        </p:txBody>
      </p:sp>
      <p:sp>
        <p:nvSpPr>
          <p:cNvPr id="52" name="Left Arrow 51">
            <a:extLst>
              <a:ext uri="{FF2B5EF4-FFF2-40B4-BE49-F238E27FC236}">
                <a16:creationId xmlns:a16="http://schemas.microsoft.com/office/drawing/2014/main" id="{2B185302-73C0-9227-2D6D-05BC0543F602}"/>
              </a:ext>
            </a:extLst>
          </p:cNvPr>
          <p:cNvSpPr/>
          <p:nvPr/>
        </p:nvSpPr>
        <p:spPr>
          <a:xfrm>
            <a:off x="4699875" y="4366997"/>
            <a:ext cx="1323115" cy="527610"/>
          </a:xfrm>
          <a:prstGeom prst="leftArrow">
            <a:avLst>
              <a:gd name="adj1" fmla="val 50000"/>
              <a:gd name="adj2" fmla="val 73302"/>
            </a:avLst>
          </a:prstGeom>
          <a:solidFill>
            <a:srgbClr val="4571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a:latin typeface="Arial" panose="020B0604020202020204" pitchFamily="34" charset="0"/>
              <a:cs typeface="Arial" panose="020B0604020202020204" pitchFamily="34" charset="0"/>
            </a:endParaRPr>
          </a:p>
        </p:txBody>
      </p:sp>
      <p:sp>
        <p:nvSpPr>
          <p:cNvPr id="53" name="TextBox 52">
            <a:extLst>
              <a:ext uri="{FF2B5EF4-FFF2-40B4-BE49-F238E27FC236}">
                <a16:creationId xmlns:a16="http://schemas.microsoft.com/office/drawing/2014/main" id="{85DC36EA-AA47-ACB1-A3CD-6F409226DAA3}"/>
              </a:ext>
            </a:extLst>
          </p:cNvPr>
          <p:cNvSpPr txBox="1"/>
          <p:nvPr/>
        </p:nvSpPr>
        <p:spPr>
          <a:xfrm>
            <a:off x="8757531" y="6519446"/>
            <a:ext cx="3924335" cy="338554"/>
          </a:xfrm>
          <a:prstGeom prst="rect">
            <a:avLst/>
          </a:prstGeom>
          <a:noFill/>
        </p:spPr>
        <p:txBody>
          <a:bodyPr wrap="square" rtlCol="0">
            <a:spAutoFit/>
          </a:bodyPr>
          <a:lstStyle/>
          <a:p>
            <a:r>
              <a:rPr lang="en-GB" sz="1600">
                <a:latin typeface="Arial" panose="020B0604020202020204" pitchFamily="34" charset="0"/>
                <a:cs typeface="Arial" panose="020B0604020202020204" pitchFamily="34" charset="0"/>
              </a:rPr>
              <a:t>Source: DPH Annual Report, 2022</a:t>
            </a:r>
          </a:p>
        </p:txBody>
      </p:sp>
      <p:sp>
        <p:nvSpPr>
          <p:cNvPr id="56" name="Oval 55">
            <a:extLst>
              <a:ext uri="{FF2B5EF4-FFF2-40B4-BE49-F238E27FC236}">
                <a16:creationId xmlns:a16="http://schemas.microsoft.com/office/drawing/2014/main" id="{577241B6-6652-6C50-206E-60D00C49CC00}"/>
              </a:ext>
            </a:extLst>
          </p:cNvPr>
          <p:cNvSpPr/>
          <p:nvPr/>
        </p:nvSpPr>
        <p:spPr>
          <a:xfrm>
            <a:off x="4509861" y="5286507"/>
            <a:ext cx="1733460" cy="1087395"/>
          </a:xfrm>
          <a:prstGeom prst="ellipse">
            <a:avLst/>
          </a:prstGeom>
          <a:solidFill>
            <a:srgbClr val="4571C4"/>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en-GB" sz="1600" b="1">
                <a:solidFill>
                  <a:schemeClr val="tx1"/>
                </a:solidFill>
                <a:latin typeface="Arial" panose="020B0604020202020204" pitchFamily="34" charset="0"/>
                <a:cs typeface="Arial" panose="020B0604020202020204" pitchFamily="34" charset="0"/>
              </a:rPr>
              <a:t>Education </a:t>
            </a:r>
          </a:p>
          <a:p>
            <a:pPr algn="ctr"/>
            <a:r>
              <a:rPr lang="en-GB" sz="1600" b="1">
                <a:solidFill>
                  <a:schemeClr val="tx1"/>
                </a:solidFill>
                <a:latin typeface="Arial" panose="020B0604020202020204" pitchFamily="34" charset="0"/>
                <a:cs typeface="Arial" panose="020B0604020202020204" pitchFamily="34" charset="0"/>
              </a:rPr>
              <a:t>&amp; Skills</a:t>
            </a:r>
          </a:p>
          <a:p>
            <a:pPr algn="ctr"/>
            <a:r>
              <a:rPr lang="en-GB" sz="1600" b="1">
                <a:solidFill>
                  <a:schemeClr val="tx1"/>
                </a:solidFill>
                <a:latin typeface="Arial" panose="020B0604020202020204" pitchFamily="34" charset="0"/>
                <a:cs typeface="Arial" panose="020B0604020202020204" pitchFamily="34" charset="0"/>
              </a:rPr>
              <a:t>14%</a:t>
            </a:r>
          </a:p>
        </p:txBody>
      </p:sp>
      <p:sp>
        <p:nvSpPr>
          <p:cNvPr id="40" name="Oval 39">
            <a:extLst>
              <a:ext uri="{FF2B5EF4-FFF2-40B4-BE49-F238E27FC236}">
                <a16:creationId xmlns:a16="http://schemas.microsoft.com/office/drawing/2014/main" id="{C994F4B6-F31F-2291-C3A5-46F2EAA0FE60}"/>
              </a:ext>
            </a:extLst>
          </p:cNvPr>
          <p:cNvSpPr/>
          <p:nvPr/>
        </p:nvSpPr>
        <p:spPr>
          <a:xfrm>
            <a:off x="2220458" y="5300105"/>
            <a:ext cx="1733460" cy="1087395"/>
          </a:xfrm>
          <a:prstGeom prst="ellipse">
            <a:avLst/>
          </a:prstGeom>
          <a:solidFill>
            <a:srgbClr val="4571C4"/>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en-GB" sz="1600" b="1">
                <a:solidFill>
                  <a:schemeClr val="tx1"/>
                </a:solidFill>
                <a:latin typeface="Arial" panose="020B0604020202020204" pitchFamily="34" charset="0"/>
                <a:cs typeface="Arial" panose="020B0604020202020204" pitchFamily="34" charset="0"/>
              </a:rPr>
              <a:t>Employment</a:t>
            </a:r>
          </a:p>
          <a:p>
            <a:pPr algn="ctr"/>
            <a:r>
              <a:rPr lang="en-GB" sz="1600" b="1">
                <a:solidFill>
                  <a:schemeClr val="tx1"/>
                </a:solidFill>
                <a:latin typeface="Arial" panose="020B0604020202020204" pitchFamily="34" charset="0"/>
                <a:cs typeface="Arial" panose="020B0604020202020204" pitchFamily="34" charset="0"/>
              </a:rPr>
              <a:t>11%</a:t>
            </a:r>
          </a:p>
        </p:txBody>
      </p:sp>
      <p:sp>
        <p:nvSpPr>
          <p:cNvPr id="34" name="Oval 33">
            <a:extLst>
              <a:ext uri="{FF2B5EF4-FFF2-40B4-BE49-F238E27FC236}">
                <a16:creationId xmlns:a16="http://schemas.microsoft.com/office/drawing/2014/main" id="{1B629543-9C4C-AF38-013B-6D01FF839801}"/>
              </a:ext>
            </a:extLst>
          </p:cNvPr>
          <p:cNvSpPr/>
          <p:nvPr/>
        </p:nvSpPr>
        <p:spPr>
          <a:xfrm>
            <a:off x="7144519" y="5375750"/>
            <a:ext cx="2397211" cy="1087395"/>
          </a:xfrm>
          <a:prstGeom prst="ellipse">
            <a:avLst/>
          </a:prstGeom>
          <a:solidFill>
            <a:srgbClr val="C01E00"/>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en-GB" b="1">
                <a:solidFill>
                  <a:schemeClr val="tx1"/>
                </a:solidFill>
                <a:latin typeface="Arial" panose="020B0604020202020204" pitchFamily="34" charset="0"/>
                <a:cs typeface="Arial" panose="020B0604020202020204" pitchFamily="34" charset="0"/>
              </a:rPr>
              <a:t>Employment</a:t>
            </a:r>
          </a:p>
          <a:p>
            <a:pPr algn="ctr"/>
            <a:r>
              <a:rPr lang="en-GB" b="1">
                <a:solidFill>
                  <a:schemeClr val="tx1"/>
                </a:solidFill>
                <a:latin typeface="Arial" panose="020B0604020202020204" pitchFamily="34" charset="0"/>
                <a:cs typeface="Arial" panose="020B0604020202020204" pitchFamily="34" charset="0"/>
              </a:rPr>
              <a:t>94%</a:t>
            </a:r>
          </a:p>
        </p:txBody>
      </p:sp>
      <p:grpSp>
        <p:nvGrpSpPr>
          <p:cNvPr id="64" name="Group 63">
            <a:extLst>
              <a:ext uri="{FF2B5EF4-FFF2-40B4-BE49-F238E27FC236}">
                <a16:creationId xmlns:a16="http://schemas.microsoft.com/office/drawing/2014/main" id="{8E96AC58-D4CA-9214-ADE5-F2D09A140C1A}"/>
              </a:ext>
            </a:extLst>
          </p:cNvPr>
          <p:cNvGrpSpPr/>
          <p:nvPr/>
        </p:nvGrpSpPr>
        <p:grpSpPr>
          <a:xfrm>
            <a:off x="917634" y="1168203"/>
            <a:ext cx="1162376" cy="1109659"/>
            <a:chOff x="-1549830" y="2302318"/>
            <a:chExt cx="1162376" cy="1109659"/>
          </a:xfrm>
        </p:grpSpPr>
        <p:sp>
          <p:nvSpPr>
            <p:cNvPr id="65" name="Oval 64">
              <a:extLst>
                <a:ext uri="{FF2B5EF4-FFF2-40B4-BE49-F238E27FC236}">
                  <a16:creationId xmlns:a16="http://schemas.microsoft.com/office/drawing/2014/main" id="{DCBBD73F-19D2-B314-34F8-B49D050FE978}"/>
                </a:ext>
              </a:extLst>
            </p:cNvPr>
            <p:cNvSpPr/>
            <p:nvPr/>
          </p:nvSpPr>
          <p:spPr>
            <a:xfrm>
              <a:off x="-1549830" y="2302318"/>
              <a:ext cx="1162376" cy="1109659"/>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6" name="Graphic 65" descr="Lighthouse scene with solid fill">
              <a:extLst>
                <a:ext uri="{FF2B5EF4-FFF2-40B4-BE49-F238E27FC236}">
                  <a16:creationId xmlns:a16="http://schemas.microsoft.com/office/drawing/2014/main" id="{FA2329E7-3779-7A4C-D798-5E84D410A8B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31839" y="2363277"/>
              <a:ext cx="914400" cy="914400"/>
            </a:xfrm>
            <a:prstGeom prst="rect">
              <a:avLst/>
            </a:prstGeom>
          </p:spPr>
        </p:pic>
      </p:grpSp>
      <p:grpSp>
        <p:nvGrpSpPr>
          <p:cNvPr id="67" name="Group 66">
            <a:extLst>
              <a:ext uri="{FF2B5EF4-FFF2-40B4-BE49-F238E27FC236}">
                <a16:creationId xmlns:a16="http://schemas.microsoft.com/office/drawing/2014/main" id="{AB45AE7E-1FA7-0835-C7FA-334CE4D17A82}"/>
              </a:ext>
            </a:extLst>
          </p:cNvPr>
          <p:cNvGrpSpPr/>
          <p:nvPr/>
        </p:nvGrpSpPr>
        <p:grpSpPr>
          <a:xfrm>
            <a:off x="-1397430" y="3040470"/>
            <a:ext cx="1162376" cy="1109659"/>
            <a:chOff x="-1549830" y="2549406"/>
            <a:chExt cx="1162376" cy="1109659"/>
          </a:xfrm>
        </p:grpSpPr>
        <p:sp>
          <p:nvSpPr>
            <p:cNvPr id="68" name="Oval 67">
              <a:extLst>
                <a:ext uri="{FF2B5EF4-FFF2-40B4-BE49-F238E27FC236}">
                  <a16:creationId xmlns:a16="http://schemas.microsoft.com/office/drawing/2014/main" id="{E72217A9-6659-E968-06E1-D311C9E66C58}"/>
                </a:ext>
              </a:extLst>
            </p:cNvPr>
            <p:cNvSpPr/>
            <p:nvPr/>
          </p:nvSpPr>
          <p:spPr>
            <a:xfrm>
              <a:off x="-1549830" y="2549406"/>
              <a:ext cx="1162376" cy="110965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9" name="Graphic 68" descr="Link with solid fill">
              <a:extLst>
                <a:ext uri="{FF2B5EF4-FFF2-40B4-BE49-F238E27FC236}">
                  <a16:creationId xmlns:a16="http://schemas.microsoft.com/office/drawing/2014/main" id="{2988421B-4969-2EE2-6862-64D9C2C1227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81569" y="2627613"/>
              <a:ext cx="1007068" cy="1007068"/>
            </a:xfrm>
            <a:prstGeom prst="rect">
              <a:avLst/>
            </a:prstGeom>
          </p:spPr>
        </p:pic>
      </p:grpSp>
      <p:sp>
        <p:nvSpPr>
          <p:cNvPr id="71" name="Oval 70">
            <a:extLst>
              <a:ext uri="{FF2B5EF4-FFF2-40B4-BE49-F238E27FC236}">
                <a16:creationId xmlns:a16="http://schemas.microsoft.com/office/drawing/2014/main" id="{F63FE547-B8CC-6B9F-9F2B-55F5A1DE1472}"/>
              </a:ext>
            </a:extLst>
          </p:cNvPr>
          <p:cNvSpPr/>
          <p:nvPr/>
        </p:nvSpPr>
        <p:spPr>
          <a:xfrm>
            <a:off x="-1397430" y="4724842"/>
            <a:ext cx="1162376" cy="110965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7" name="Graphic 76" descr="Money with solid fill">
            <a:extLst>
              <a:ext uri="{FF2B5EF4-FFF2-40B4-BE49-F238E27FC236}">
                <a16:creationId xmlns:a16="http://schemas.microsoft.com/office/drawing/2014/main" id="{6C19E2FB-4625-1D8E-289E-E8ECD1999E3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283009" y="4752927"/>
            <a:ext cx="914400" cy="914400"/>
          </a:xfrm>
          <a:prstGeom prst="rect">
            <a:avLst/>
          </a:prstGeom>
        </p:spPr>
      </p:pic>
      <p:sp>
        <p:nvSpPr>
          <p:cNvPr id="2" name="Freeform 1">
            <a:extLst>
              <a:ext uri="{FF2B5EF4-FFF2-40B4-BE49-F238E27FC236}">
                <a16:creationId xmlns:a16="http://schemas.microsoft.com/office/drawing/2014/main" id="{BC7871B6-586F-554C-49C5-CF68181E07A9}"/>
              </a:ext>
            </a:extLst>
          </p:cNvPr>
          <p:cNvSpPr/>
          <p:nvPr/>
        </p:nvSpPr>
        <p:spPr>
          <a:xfrm>
            <a:off x="16042" y="-6508629"/>
            <a:ext cx="1481428" cy="18127083"/>
          </a:xfrm>
          <a:custGeom>
            <a:avLst/>
            <a:gdLst>
              <a:gd name="connsiteX0" fmla="*/ 1773841 w 1773841"/>
              <a:gd name="connsiteY0" fmla="*/ 0 h 15819120"/>
              <a:gd name="connsiteX1" fmla="*/ 1773841 w 1773841"/>
              <a:gd name="connsiteY1" fmla="*/ 6233093 h 15819120"/>
              <a:gd name="connsiteX2" fmla="*/ 909496 w 1773841"/>
              <a:gd name="connsiteY2" fmla="*/ 7129609 h 15819120"/>
              <a:gd name="connsiteX3" fmla="*/ 909496 w 1773841"/>
              <a:gd name="connsiteY3" fmla="*/ 7272960 h 15819120"/>
              <a:gd name="connsiteX4" fmla="*/ 1773841 w 1773841"/>
              <a:gd name="connsiteY4" fmla="*/ 8169476 h 15819120"/>
              <a:gd name="connsiteX5" fmla="*/ 1773841 w 1773841"/>
              <a:gd name="connsiteY5" fmla="*/ 15819120 h 15819120"/>
              <a:gd name="connsiteX6" fmla="*/ 0 w 1773841"/>
              <a:gd name="connsiteY6" fmla="*/ 15819120 h 15819120"/>
              <a:gd name="connsiteX7" fmla="*/ 0 w 1773841"/>
              <a:gd name="connsiteY7" fmla="*/ 0 h 15819120"/>
              <a:gd name="connsiteX0" fmla="*/ 1773841 w 1773841"/>
              <a:gd name="connsiteY0" fmla="*/ 0 h 15819120"/>
              <a:gd name="connsiteX1" fmla="*/ 1773841 w 1773841"/>
              <a:gd name="connsiteY1" fmla="*/ 6233093 h 15819120"/>
              <a:gd name="connsiteX2" fmla="*/ 909496 w 1773841"/>
              <a:gd name="connsiteY2" fmla="*/ 7129609 h 15819120"/>
              <a:gd name="connsiteX3" fmla="*/ 909496 w 1773841"/>
              <a:gd name="connsiteY3" fmla="*/ 7272960 h 15819120"/>
              <a:gd name="connsiteX4" fmla="*/ 1773841 w 1773841"/>
              <a:gd name="connsiteY4" fmla="*/ 8169476 h 15819120"/>
              <a:gd name="connsiteX5" fmla="*/ 1773841 w 1773841"/>
              <a:gd name="connsiteY5" fmla="*/ 15819120 h 15819120"/>
              <a:gd name="connsiteX6" fmla="*/ 0 w 1773841"/>
              <a:gd name="connsiteY6" fmla="*/ 15819120 h 15819120"/>
              <a:gd name="connsiteX7" fmla="*/ 0 w 1773841"/>
              <a:gd name="connsiteY7" fmla="*/ 0 h 15819120"/>
              <a:gd name="connsiteX8" fmla="*/ 1773841 w 1773841"/>
              <a:gd name="connsiteY8" fmla="*/ 0 h 15819120"/>
              <a:gd name="connsiteX0" fmla="*/ 1773841 w 1773841"/>
              <a:gd name="connsiteY0" fmla="*/ 0 h 15819120"/>
              <a:gd name="connsiteX1" fmla="*/ 1773841 w 1773841"/>
              <a:gd name="connsiteY1" fmla="*/ 6233093 h 15819120"/>
              <a:gd name="connsiteX2" fmla="*/ 909496 w 1773841"/>
              <a:gd name="connsiteY2" fmla="*/ 7129609 h 15819120"/>
              <a:gd name="connsiteX3" fmla="*/ 909496 w 1773841"/>
              <a:gd name="connsiteY3" fmla="*/ 7272960 h 15819120"/>
              <a:gd name="connsiteX4" fmla="*/ 1773841 w 1773841"/>
              <a:gd name="connsiteY4" fmla="*/ 8169476 h 15819120"/>
              <a:gd name="connsiteX5" fmla="*/ 1773841 w 1773841"/>
              <a:gd name="connsiteY5" fmla="*/ 15819120 h 15819120"/>
              <a:gd name="connsiteX6" fmla="*/ 0 w 1773841"/>
              <a:gd name="connsiteY6" fmla="*/ 15819120 h 15819120"/>
              <a:gd name="connsiteX7" fmla="*/ 0 w 1773841"/>
              <a:gd name="connsiteY7" fmla="*/ 0 h 15819120"/>
              <a:gd name="connsiteX8" fmla="*/ 1773841 w 1773841"/>
              <a:gd name="connsiteY8" fmla="*/ 0 h 15819120"/>
              <a:gd name="connsiteX0" fmla="*/ 1773841 w 1777714"/>
              <a:gd name="connsiteY0" fmla="*/ 0 h 15819120"/>
              <a:gd name="connsiteX1" fmla="*/ 1773841 w 1777714"/>
              <a:gd name="connsiteY1" fmla="*/ 6233093 h 15819120"/>
              <a:gd name="connsiteX2" fmla="*/ 909496 w 1777714"/>
              <a:gd name="connsiteY2" fmla="*/ 7129609 h 15819120"/>
              <a:gd name="connsiteX3" fmla="*/ 909496 w 1777714"/>
              <a:gd name="connsiteY3" fmla="*/ 7272960 h 15819120"/>
              <a:gd name="connsiteX4" fmla="*/ 1773841 w 1777714"/>
              <a:gd name="connsiteY4" fmla="*/ 8169476 h 15819120"/>
              <a:gd name="connsiteX5" fmla="*/ 1773841 w 1777714"/>
              <a:gd name="connsiteY5" fmla="*/ 15819120 h 15819120"/>
              <a:gd name="connsiteX6" fmla="*/ 0 w 1777714"/>
              <a:gd name="connsiteY6" fmla="*/ 15819120 h 15819120"/>
              <a:gd name="connsiteX7" fmla="*/ 0 w 1777714"/>
              <a:gd name="connsiteY7" fmla="*/ 0 h 15819120"/>
              <a:gd name="connsiteX8" fmla="*/ 1773841 w 1777714"/>
              <a:gd name="connsiteY8" fmla="*/ 0 h 15819120"/>
              <a:gd name="connsiteX0" fmla="*/ 1773841 w 1777714"/>
              <a:gd name="connsiteY0" fmla="*/ 0 h 15819120"/>
              <a:gd name="connsiteX1" fmla="*/ 1773841 w 1777714"/>
              <a:gd name="connsiteY1" fmla="*/ 6233093 h 15819120"/>
              <a:gd name="connsiteX2" fmla="*/ 909496 w 1777714"/>
              <a:gd name="connsiteY2" fmla="*/ 7129609 h 15819120"/>
              <a:gd name="connsiteX3" fmla="*/ 909496 w 1777714"/>
              <a:gd name="connsiteY3" fmla="*/ 7272960 h 15819120"/>
              <a:gd name="connsiteX4" fmla="*/ 1773841 w 1777714"/>
              <a:gd name="connsiteY4" fmla="*/ 8169476 h 15819120"/>
              <a:gd name="connsiteX5" fmla="*/ 1773841 w 1777714"/>
              <a:gd name="connsiteY5" fmla="*/ 15819120 h 15819120"/>
              <a:gd name="connsiteX6" fmla="*/ 0 w 1777714"/>
              <a:gd name="connsiteY6" fmla="*/ 15819120 h 15819120"/>
              <a:gd name="connsiteX7" fmla="*/ 0 w 1777714"/>
              <a:gd name="connsiteY7" fmla="*/ 0 h 15819120"/>
              <a:gd name="connsiteX8" fmla="*/ 1773841 w 1777714"/>
              <a:gd name="connsiteY8" fmla="*/ 0 h 15819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7714" h="15819120">
                <a:moveTo>
                  <a:pt x="1773841" y="0"/>
                </a:moveTo>
                <a:cubicBezTo>
                  <a:pt x="1773841" y="2077698"/>
                  <a:pt x="1782556" y="5985053"/>
                  <a:pt x="1773841" y="6233093"/>
                </a:cubicBezTo>
                <a:cubicBezTo>
                  <a:pt x="1765126" y="6481133"/>
                  <a:pt x="909747" y="6822304"/>
                  <a:pt x="909496" y="7129609"/>
                </a:cubicBezTo>
                <a:cubicBezTo>
                  <a:pt x="909245" y="7436914"/>
                  <a:pt x="909245" y="6880986"/>
                  <a:pt x="909496" y="7272960"/>
                </a:cubicBezTo>
                <a:cubicBezTo>
                  <a:pt x="909747" y="7664934"/>
                  <a:pt x="1773593" y="7819837"/>
                  <a:pt x="1773841" y="8169476"/>
                </a:cubicBezTo>
                <a:cubicBezTo>
                  <a:pt x="1774089" y="8519115"/>
                  <a:pt x="1773841" y="13269239"/>
                  <a:pt x="1773841" y="15819120"/>
                </a:cubicBezTo>
                <a:lnTo>
                  <a:pt x="0" y="15819120"/>
                </a:lnTo>
                <a:lnTo>
                  <a:pt x="0" y="0"/>
                </a:lnTo>
                <a:lnTo>
                  <a:pt x="1773841" y="0"/>
                </a:lnTo>
                <a:close/>
              </a:path>
            </a:pathLst>
          </a:custGeom>
          <a:solidFill>
            <a:srgbClr val="0B3249"/>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defTabSz="761970"/>
            <a:endParaRPr lang="en-GB" sz="1500">
              <a:solidFill>
                <a:prstClr val="white"/>
              </a:solidFill>
              <a:latin typeface="Calibri" panose="020F0502020204030204"/>
            </a:endParaRPr>
          </a:p>
        </p:txBody>
      </p:sp>
      <p:sp>
        <p:nvSpPr>
          <p:cNvPr id="3" name="Text 5">
            <a:extLst>
              <a:ext uri="{FF2B5EF4-FFF2-40B4-BE49-F238E27FC236}">
                <a16:creationId xmlns:a16="http://schemas.microsoft.com/office/drawing/2014/main" id="{19992D37-9059-FAFC-A205-07CA1DE22235}"/>
              </a:ext>
            </a:extLst>
          </p:cNvPr>
          <p:cNvSpPr/>
          <p:nvPr/>
        </p:nvSpPr>
        <p:spPr>
          <a:xfrm>
            <a:off x="6096000" y="535980"/>
            <a:ext cx="2549327" cy="237629"/>
          </a:xfrm>
          <a:prstGeom prst="rect">
            <a:avLst/>
          </a:prstGeom>
          <a:noFill/>
          <a:ln/>
        </p:spPr>
        <p:txBody>
          <a:bodyPr wrap="none" lIns="0" tIns="0" rIns="0" bIns="0" rtlCol="0" anchor="t"/>
          <a:lstStyle/>
          <a:p>
            <a:pPr marL="0" marR="0" lvl="0" indent="0" algn="l" defTabSz="761970" rtl="0" eaLnBrk="1" fontAlgn="auto" latinLnBrk="0" hangingPunct="1">
              <a:lnSpc>
                <a:spcPts val="1833"/>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Arial" panose="020B0604020202020204" pitchFamily="34" charset="0"/>
                <a:ea typeface="Alexandria Semi Bold" pitchFamily="34" charset="-122"/>
                <a:cs typeface="Arial" panose="020B0604020202020204" pitchFamily="34" charset="0"/>
              </a:rPr>
              <a:t>Problem Definition / Coastal-Specific</a:t>
            </a:r>
            <a:endParaRPr kumimoji="0" lang="en-US" sz="2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4" name="Graphic 3" descr="Brainstorm with solid fill">
            <a:extLst>
              <a:ext uri="{FF2B5EF4-FFF2-40B4-BE49-F238E27FC236}">
                <a16:creationId xmlns:a16="http://schemas.microsoft.com/office/drawing/2014/main" id="{7C9F3801-BAEB-ADE7-48AA-7537BF39F4C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28796" y="1444978"/>
            <a:ext cx="914400" cy="914400"/>
          </a:xfrm>
          <a:prstGeom prst="rect">
            <a:avLst/>
          </a:prstGeom>
        </p:spPr>
      </p:pic>
      <p:pic>
        <p:nvPicPr>
          <p:cNvPr id="5" name="Graphic 4" descr="Brainstorm with solid fill">
            <a:extLst>
              <a:ext uri="{FF2B5EF4-FFF2-40B4-BE49-F238E27FC236}">
                <a16:creationId xmlns:a16="http://schemas.microsoft.com/office/drawing/2014/main" id="{69453B6E-51A9-4B43-88FC-E62FA3BF846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28796" y="1444978"/>
            <a:ext cx="914400" cy="914400"/>
          </a:xfrm>
          <a:prstGeom prst="rect">
            <a:avLst/>
          </a:prstGeom>
        </p:spPr>
      </p:pic>
      <p:pic>
        <p:nvPicPr>
          <p:cNvPr id="18" name="Graphic 17" descr="Link with solid fill">
            <a:extLst>
              <a:ext uri="{FF2B5EF4-FFF2-40B4-BE49-F238E27FC236}">
                <a16:creationId xmlns:a16="http://schemas.microsoft.com/office/drawing/2014/main" id="{DE5E2AD5-8DE9-DCA5-2428-8D863E16C27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66925" y="4498623"/>
            <a:ext cx="914400" cy="914400"/>
          </a:xfrm>
          <a:prstGeom prst="rect">
            <a:avLst/>
          </a:prstGeom>
        </p:spPr>
      </p:pic>
      <p:pic>
        <p:nvPicPr>
          <p:cNvPr id="19" name="Graphic 18" descr="Money with solid fill">
            <a:extLst>
              <a:ext uri="{FF2B5EF4-FFF2-40B4-BE49-F238E27FC236}">
                <a16:creationId xmlns:a16="http://schemas.microsoft.com/office/drawing/2014/main" id="{04B39C85-87FF-4EBC-C34F-59D9365AF0AA}"/>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69224" y="2920910"/>
            <a:ext cx="914400" cy="914400"/>
          </a:xfrm>
          <a:prstGeom prst="rect">
            <a:avLst/>
          </a:prstGeom>
        </p:spPr>
      </p:pic>
      <p:pic>
        <p:nvPicPr>
          <p:cNvPr id="20" name="Graphic 19" descr="Lighthouse scene with solid fill">
            <a:extLst>
              <a:ext uri="{FF2B5EF4-FFF2-40B4-BE49-F238E27FC236}">
                <a16:creationId xmlns:a16="http://schemas.microsoft.com/office/drawing/2014/main" id="{D79B0E65-BD95-2613-6594-A72B055A8625}"/>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265278" y="1343198"/>
            <a:ext cx="914400" cy="914400"/>
          </a:xfrm>
          <a:prstGeom prst="rect">
            <a:avLst/>
          </a:prstGeom>
        </p:spPr>
      </p:pic>
    </p:spTree>
    <p:extLst>
      <p:ext uri="{BB962C8B-B14F-4D97-AF65-F5344CB8AC3E}">
        <p14:creationId xmlns:p14="http://schemas.microsoft.com/office/powerpoint/2010/main" val="28021071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fade">
                                      <p:cBhvr>
                                        <p:cTn id="31" dur="500"/>
                                        <p:tgtEl>
                                          <p:spTgt spid="3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41"/>
                                        </p:tgtEl>
                                        <p:attrNameLst>
                                          <p:attrName>style.visibility</p:attrName>
                                        </p:attrNameLst>
                                      </p:cBhvr>
                                      <p:to>
                                        <p:strVal val="visible"/>
                                      </p:to>
                                    </p:set>
                                    <p:animEffect transition="in" filter="fade">
                                      <p:cBhvr>
                                        <p:cTn id="34" dur="500"/>
                                        <p:tgtEl>
                                          <p:spTgt spid="41"/>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42"/>
                                        </p:tgtEl>
                                        <p:attrNameLst>
                                          <p:attrName>style.visibility</p:attrName>
                                        </p:attrNameLst>
                                      </p:cBhvr>
                                      <p:to>
                                        <p:strVal val="visible"/>
                                      </p:to>
                                    </p:set>
                                    <p:animEffect transition="in" filter="fade">
                                      <p:cBhvr>
                                        <p:cTn id="37" dur="500"/>
                                        <p:tgtEl>
                                          <p:spTgt spid="42"/>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47"/>
                                        </p:tgtEl>
                                        <p:attrNameLst>
                                          <p:attrName>style.visibility</p:attrName>
                                        </p:attrNameLst>
                                      </p:cBhvr>
                                      <p:to>
                                        <p:strVal val="visible"/>
                                      </p:to>
                                    </p:set>
                                    <p:animEffect transition="in" filter="fade">
                                      <p:cBhvr>
                                        <p:cTn id="40" dur="500"/>
                                        <p:tgtEl>
                                          <p:spTgt spid="47"/>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48"/>
                                        </p:tgtEl>
                                        <p:attrNameLst>
                                          <p:attrName>style.visibility</p:attrName>
                                        </p:attrNameLst>
                                      </p:cBhvr>
                                      <p:to>
                                        <p:strVal val="visible"/>
                                      </p:to>
                                    </p:set>
                                    <p:animEffect transition="in" filter="fade">
                                      <p:cBhvr>
                                        <p:cTn id="43" dur="500"/>
                                        <p:tgtEl>
                                          <p:spTgt spid="48"/>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52"/>
                                        </p:tgtEl>
                                        <p:attrNameLst>
                                          <p:attrName>style.visibility</p:attrName>
                                        </p:attrNameLst>
                                      </p:cBhvr>
                                      <p:to>
                                        <p:strVal val="visible"/>
                                      </p:to>
                                    </p:set>
                                    <p:animEffect transition="in" filter="fade">
                                      <p:cBhvr>
                                        <p:cTn id="46" dur="500"/>
                                        <p:tgtEl>
                                          <p:spTgt spid="52"/>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56"/>
                                        </p:tgtEl>
                                        <p:attrNameLst>
                                          <p:attrName>style.visibility</p:attrName>
                                        </p:attrNameLst>
                                      </p:cBhvr>
                                      <p:to>
                                        <p:strVal val="visible"/>
                                      </p:to>
                                    </p:set>
                                    <p:animEffect transition="in" filter="fade">
                                      <p:cBhvr>
                                        <p:cTn id="49" dur="500"/>
                                        <p:tgtEl>
                                          <p:spTgt spid="56"/>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40"/>
                                        </p:tgtEl>
                                        <p:attrNameLst>
                                          <p:attrName>style.visibility</p:attrName>
                                        </p:attrNameLst>
                                      </p:cBhvr>
                                      <p:to>
                                        <p:strVal val="visible"/>
                                      </p:to>
                                    </p:set>
                                    <p:animEffect transition="in" filter="fade">
                                      <p:cBhvr>
                                        <p:cTn id="52" dur="500"/>
                                        <p:tgtEl>
                                          <p:spTgt spid="40"/>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fade">
                                      <p:cBhvr>
                                        <p:cTn id="55" dur="500"/>
                                        <p:tgtEl>
                                          <p:spTgt spid="22"/>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fade">
                                      <p:cBhvr>
                                        <p:cTn id="58" dur="500"/>
                                        <p:tgtEl>
                                          <p:spTgt spid="23"/>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4"/>
                                        </p:tgtEl>
                                        <p:attrNameLst>
                                          <p:attrName>style.visibility</p:attrName>
                                        </p:attrNameLst>
                                      </p:cBhvr>
                                      <p:to>
                                        <p:strVal val="visible"/>
                                      </p:to>
                                    </p:set>
                                    <p:animEffect transition="in" filter="fade">
                                      <p:cBhvr>
                                        <p:cTn id="61" dur="500"/>
                                        <p:tgtEl>
                                          <p:spTgt spid="24"/>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5"/>
                                        </p:tgtEl>
                                        <p:attrNameLst>
                                          <p:attrName>style.visibility</p:attrName>
                                        </p:attrNameLst>
                                      </p:cBhvr>
                                      <p:to>
                                        <p:strVal val="visible"/>
                                      </p:to>
                                    </p:set>
                                    <p:animEffect transition="in" filter="fade">
                                      <p:cBhvr>
                                        <p:cTn id="64" dur="500"/>
                                        <p:tgtEl>
                                          <p:spTgt spid="25"/>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fade">
                                      <p:cBhvr>
                                        <p:cTn id="67" dur="500"/>
                                        <p:tgtEl>
                                          <p:spTgt spid="26"/>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7"/>
                                        </p:tgtEl>
                                        <p:attrNameLst>
                                          <p:attrName>style.visibility</p:attrName>
                                        </p:attrNameLst>
                                      </p:cBhvr>
                                      <p:to>
                                        <p:strVal val="visible"/>
                                      </p:to>
                                    </p:set>
                                    <p:animEffect transition="in" filter="fade">
                                      <p:cBhvr>
                                        <p:cTn id="70" dur="500"/>
                                        <p:tgtEl>
                                          <p:spTgt spid="7"/>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9"/>
                                        </p:tgtEl>
                                        <p:attrNameLst>
                                          <p:attrName>style.visibility</p:attrName>
                                        </p:attrNameLst>
                                      </p:cBhvr>
                                      <p:to>
                                        <p:strVal val="visible"/>
                                      </p:to>
                                    </p:set>
                                    <p:animEffect transition="in" filter="fade">
                                      <p:cBhvr>
                                        <p:cTn id="73" dur="500"/>
                                        <p:tgtEl>
                                          <p:spTgt spid="9"/>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30"/>
                                        </p:tgtEl>
                                        <p:attrNameLst>
                                          <p:attrName>style.visibility</p:attrName>
                                        </p:attrNameLst>
                                      </p:cBhvr>
                                      <p:to>
                                        <p:strVal val="visible"/>
                                      </p:to>
                                    </p:set>
                                    <p:animEffect transition="in" filter="fade">
                                      <p:cBhvr>
                                        <p:cTn id="76" dur="500"/>
                                        <p:tgtEl>
                                          <p:spTgt spid="30"/>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31"/>
                                        </p:tgtEl>
                                        <p:attrNameLst>
                                          <p:attrName>style.visibility</p:attrName>
                                        </p:attrNameLst>
                                      </p:cBhvr>
                                      <p:to>
                                        <p:strVal val="visible"/>
                                      </p:to>
                                    </p:set>
                                    <p:animEffect transition="in" filter="fade">
                                      <p:cBhvr>
                                        <p:cTn id="79" dur="500"/>
                                        <p:tgtEl>
                                          <p:spTgt spid="31"/>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32"/>
                                        </p:tgtEl>
                                        <p:attrNameLst>
                                          <p:attrName>style.visibility</p:attrName>
                                        </p:attrNameLst>
                                      </p:cBhvr>
                                      <p:to>
                                        <p:strVal val="visible"/>
                                      </p:to>
                                    </p:set>
                                    <p:animEffect transition="in" filter="fade">
                                      <p:cBhvr>
                                        <p:cTn id="82" dur="500"/>
                                        <p:tgtEl>
                                          <p:spTgt spid="32"/>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34"/>
                                        </p:tgtEl>
                                        <p:attrNameLst>
                                          <p:attrName>style.visibility</p:attrName>
                                        </p:attrNameLst>
                                      </p:cBhvr>
                                      <p:to>
                                        <p:strVal val="visible"/>
                                      </p:to>
                                    </p:set>
                                    <p:animEffect transition="in" filter="fade">
                                      <p:cBhvr>
                                        <p:cTn id="85" dur="500"/>
                                        <p:tgtEl>
                                          <p:spTgt spid="34"/>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35"/>
                                        </p:tgtEl>
                                        <p:attrNameLst>
                                          <p:attrName>style.visibility</p:attrName>
                                        </p:attrNameLst>
                                      </p:cBhvr>
                                      <p:to>
                                        <p:strVal val="visible"/>
                                      </p:to>
                                    </p:set>
                                    <p:animEffect transition="in" filter="fade">
                                      <p:cBhvr>
                                        <p:cTn id="88" dur="500"/>
                                        <p:tgtEl>
                                          <p:spTgt spid="35"/>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36"/>
                                        </p:tgtEl>
                                        <p:attrNameLst>
                                          <p:attrName>style.visibility</p:attrName>
                                        </p:attrNameLst>
                                      </p:cBhvr>
                                      <p:to>
                                        <p:strVal val="visible"/>
                                      </p:to>
                                    </p:set>
                                    <p:animEffect transition="in" filter="fade">
                                      <p:cBhvr>
                                        <p:cTn id="91" dur="500"/>
                                        <p:tgtEl>
                                          <p:spTgt spid="36"/>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37"/>
                                        </p:tgtEl>
                                        <p:attrNameLst>
                                          <p:attrName>style.visibility</p:attrName>
                                        </p:attrNameLst>
                                      </p:cBhvr>
                                      <p:to>
                                        <p:strVal val="visible"/>
                                      </p:to>
                                    </p:set>
                                    <p:animEffect transition="in" filter="fade">
                                      <p:cBhvr>
                                        <p:cTn id="94" dur="500"/>
                                        <p:tgtEl>
                                          <p:spTgt spid="37"/>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39"/>
                                        </p:tgtEl>
                                        <p:attrNameLst>
                                          <p:attrName>style.visibility</p:attrName>
                                        </p:attrNameLst>
                                      </p:cBhvr>
                                      <p:to>
                                        <p:strVal val="visible"/>
                                      </p:to>
                                    </p:set>
                                    <p:animEffect transition="in" filter="fade">
                                      <p:cBhvr>
                                        <p:cTn id="97" dur="500"/>
                                        <p:tgtEl>
                                          <p:spTgt spid="39"/>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50"/>
                                        </p:tgtEl>
                                        <p:attrNameLst>
                                          <p:attrName>style.visibility</p:attrName>
                                        </p:attrNameLst>
                                      </p:cBhvr>
                                      <p:to>
                                        <p:strVal val="visible"/>
                                      </p:to>
                                    </p:set>
                                    <p:animEffect transition="in" filter="fade">
                                      <p:cBhvr>
                                        <p:cTn id="100" dur="500"/>
                                        <p:tgtEl>
                                          <p:spTgt spid="50"/>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53"/>
                                        </p:tgtEl>
                                        <p:attrNameLst>
                                          <p:attrName>style.visibility</p:attrName>
                                        </p:attrNameLst>
                                      </p:cBhvr>
                                      <p:to>
                                        <p:strVal val="visible"/>
                                      </p:to>
                                    </p:set>
                                    <p:animEffect transition="in" filter="fade">
                                      <p:cBhvr>
                                        <p:cTn id="103"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5" grpId="0" animBg="1"/>
      <p:bldP spid="26" grpId="0" animBg="1"/>
      <p:bldP spid="6" grpId="0" animBg="1"/>
      <p:bldP spid="8" grpId="0" animBg="1"/>
      <p:bldP spid="10" grpId="0" animBg="1"/>
      <p:bldP spid="11" grpId="0" animBg="1"/>
      <p:bldP spid="12" grpId="0" animBg="1"/>
      <p:bldP spid="13" grpId="0" animBg="1"/>
      <p:bldP spid="17" grpId="0" animBg="1"/>
      <p:bldP spid="7" grpId="0" animBg="1"/>
      <p:bldP spid="9" grpId="0" animBg="1"/>
      <p:bldP spid="30" grpId="0" animBg="1"/>
      <p:bldP spid="31" grpId="0" animBg="1"/>
      <p:bldP spid="32" grpId="0" animBg="1"/>
      <p:bldP spid="33" grpId="0"/>
      <p:bldP spid="35" grpId="0" animBg="1"/>
      <p:bldP spid="36" grpId="0" animBg="1"/>
      <p:bldP spid="37" grpId="0" animBg="1"/>
      <p:bldP spid="38" grpId="0" animBg="1"/>
      <p:bldP spid="39" grpId="0"/>
      <p:bldP spid="41" grpId="0" animBg="1"/>
      <p:bldP spid="42" grpId="0" animBg="1"/>
      <p:bldP spid="47" grpId="0" animBg="1"/>
      <p:bldP spid="48" grpId="0" animBg="1"/>
      <p:bldP spid="50" grpId="0" animBg="1"/>
      <p:bldP spid="52" grpId="0" animBg="1"/>
      <p:bldP spid="53" grpId="0"/>
      <p:bldP spid="56" grpId="0" animBg="1"/>
      <p:bldP spid="40" grpId="0" animBg="1"/>
      <p:bldP spid="34" grpId="0" animBg="1"/>
    </p:bld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8E1941-F01C-4D8F-64E4-97F43985667F}"/>
            </a:ext>
          </a:extLst>
        </p:cNvPr>
        <p:cNvGrpSpPr/>
        <p:nvPr/>
      </p:nvGrpSpPr>
      <p:grpSpPr>
        <a:xfrm>
          <a:off x="0" y="0"/>
          <a:ext cx="0" cy="0"/>
          <a:chOff x="0" y="0"/>
          <a:chExt cx="0" cy="0"/>
        </a:xfrm>
      </p:grpSpPr>
      <p:sp>
        <p:nvSpPr>
          <p:cNvPr id="76" name="Text 5">
            <a:extLst>
              <a:ext uri="{FF2B5EF4-FFF2-40B4-BE49-F238E27FC236}">
                <a16:creationId xmlns:a16="http://schemas.microsoft.com/office/drawing/2014/main" id="{0866C738-6C9C-6D26-71E8-39E1277965EA}"/>
              </a:ext>
            </a:extLst>
          </p:cNvPr>
          <p:cNvSpPr/>
          <p:nvPr/>
        </p:nvSpPr>
        <p:spPr>
          <a:xfrm>
            <a:off x="2237325" y="1280379"/>
            <a:ext cx="2549327" cy="237629"/>
          </a:xfrm>
          <a:prstGeom prst="rect">
            <a:avLst/>
          </a:prstGeom>
          <a:noFill/>
          <a:ln/>
        </p:spPr>
        <p:txBody>
          <a:bodyPr wrap="none" lIns="0" tIns="0" rIns="0" bIns="0" rtlCol="0" anchor="t"/>
          <a:lstStyle/>
          <a:p>
            <a:pPr marL="0" marR="0" lvl="0" indent="0" algn="l" defTabSz="761970" rtl="0" eaLnBrk="1" fontAlgn="auto" latinLnBrk="0" hangingPunct="1">
              <a:lnSpc>
                <a:spcPts val="1833"/>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Arial" panose="020B0604020202020204" pitchFamily="34" charset="0"/>
                <a:ea typeface="Alexandria Semi Bold" pitchFamily="34" charset="-122"/>
                <a:cs typeface="Arial" panose="020B0604020202020204" pitchFamily="34" charset="0"/>
              </a:rPr>
              <a:t>Problem Definition / Coastal-Specific</a:t>
            </a:r>
            <a:endParaRPr kumimoji="0" lang="en-US" sz="2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1" name="TextBox 90">
            <a:extLst>
              <a:ext uri="{FF2B5EF4-FFF2-40B4-BE49-F238E27FC236}">
                <a16:creationId xmlns:a16="http://schemas.microsoft.com/office/drawing/2014/main" id="{4F22D40E-8DD4-CAFA-3B93-3288D242296D}"/>
              </a:ext>
            </a:extLst>
          </p:cNvPr>
          <p:cNvSpPr txBox="1"/>
          <p:nvPr/>
        </p:nvSpPr>
        <p:spPr>
          <a:xfrm>
            <a:off x="2198001" y="1582306"/>
            <a:ext cx="6096000" cy="400110"/>
          </a:xfrm>
          <a:prstGeom prst="rect">
            <a:avLst/>
          </a:prstGeom>
          <a:noFill/>
        </p:spPr>
        <p:txBody>
          <a:bodyPr wrap="square">
            <a:spAutoFit/>
          </a:bodyPr>
          <a:lstStyle/>
          <a:p>
            <a:pPr marL="0" marR="0" lvl="0" indent="0" algn="l" defTabSz="76197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Why the coast needs tailored approaches</a:t>
            </a:r>
            <a:endParaRPr kumimoji="0" lang="en-GB"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CFC2">
            <a:extLst>
              <a:ext uri="{FF2B5EF4-FFF2-40B4-BE49-F238E27FC236}">
                <a16:creationId xmlns:a16="http://schemas.microsoft.com/office/drawing/2014/main" id="{8931B02D-31F5-86B0-AA03-D3990259727E}"/>
              </a:ext>
            </a:extLst>
          </p:cNvPr>
          <p:cNvSpPr/>
          <p:nvPr/>
        </p:nvSpPr>
        <p:spPr>
          <a:xfrm>
            <a:off x="2279062" y="336922"/>
            <a:ext cx="3465200" cy="705355"/>
          </a:xfrm>
          <a:prstGeom prst="rect">
            <a:avLst/>
          </a:prstGeom>
          <a:solidFill>
            <a:srgbClr val="1D263E"/>
          </a:solidFill>
          <a:ln w="317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defTabSz="761970"/>
            <a:endParaRPr lang="en-GB" sz="3200">
              <a:solidFill>
                <a:prstClr val="white"/>
              </a:solidFill>
              <a:latin typeface="Arial" panose="020B0604020202020204" pitchFamily="34" charset="0"/>
              <a:cs typeface="Arial" panose="020B0604020202020204" pitchFamily="34" charset="0"/>
            </a:endParaRPr>
          </a:p>
        </p:txBody>
      </p:sp>
      <p:sp>
        <p:nvSpPr>
          <p:cNvPr id="29" name="Rectangle 28">
            <a:extLst>
              <a:ext uri="{FF2B5EF4-FFF2-40B4-BE49-F238E27FC236}">
                <a16:creationId xmlns:a16="http://schemas.microsoft.com/office/drawing/2014/main" id="{BB00122F-CEF5-256C-F0AA-FF861BA5DA0E}"/>
              </a:ext>
            </a:extLst>
          </p:cNvPr>
          <p:cNvSpPr/>
          <p:nvPr/>
        </p:nvSpPr>
        <p:spPr>
          <a:xfrm>
            <a:off x="2155238" y="213098"/>
            <a:ext cx="3465200" cy="705355"/>
          </a:xfrm>
          <a:prstGeom prst="rect">
            <a:avLst/>
          </a:prstGeom>
          <a:solidFill>
            <a:srgbClr val="BF0100">
              <a:alpha val="98000"/>
            </a:srgbClr>
          </a:solidFill>
          <a:ln w="317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108000" rIns="0" rtlCol="0" anchor="ctr"/>
          <a:lstStyle/>
          <a:p>
            <a:pPr defTabSz="761970"/>
            <a:r>
              <a:rPr lang="en-GB" sz="3200" b="1">
                <a:solidFill>
                  <a:prstClr val="white"/>
                </a:solidFill>
                <a:latin typeface="Arial" panose="020B0604020202020204" pitchFamily="34" charset="0"/>
                <a:cs typeface="Arial" panose="020B0604020202020204" pitchFamily="34" charset="0"/>
              </a:rPr>
              <a:t>Case for Change</a:t>
            </a:r>
            <a:endParaRPr lang="en-GB" sz="3200">
              <a:solidFill>
                <a:prstClr val="white"/>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F05BB580-9699-7C0E-15B4-1249B8F63E2A}"/>
              </a:ext>
            </a:extLst>
          </p:cNvPr>
          <p:cNvSpPr/>
          <p:nvPr/>
        </p:nvSpPr>
        <p:spPr>
          <a:xfrm>
            <a:off x="4564650" y="2184731"/>
            <a:ext cx="5074920" cy="1317857"/>
          </a:xfrm>
          <a:prstGeom prst="rect">
            <a:avLst/>
          </a:prstGeom>
          <a:solidFill>
            <a:schemeClr val="bg1">
              <a:alpha val="63493"/>
            </a:scheme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914363">
              <a:defRPr/>
            </a:pPr>
            <a:r>
              <a:rPr lang="en-GB" sz="2000">
                <a:solidFill>
                  <a:schemeClr val="lt1">
                    <a:alpha val="0"/>
                  </a:schemeClr>
                </a:solidFill>
                <a:latin typeface="Arial" panose="020B0604020202020204" pitchFamily="34" charset="0"/>
                <a:cs typeface="Arial" panose="020B0604020202020204" pitchFamily="34" charset="0"/>
              </a:rPr>
              <a:t>“</a:t>
            </a:r>
            <a:r>
              <a:rPr lang="en-GB" sz="2000" i="1">
                <a:solidFill>
                  <a:schemeClr val="lt1">
                    <a:alpha val="0"/>
                  </a:schemeClr>
                </a:solidFill>
                <a:latin typeface="Arial" panose="020B0604020202020204" pitchFamily="34" charset="0"/>
                <a:cs typeface="Arial" panose="020B0604020202020204" pitchFamily="34" charset="0"/>
              </a:rPr>
              <a:t>Half-compass" </a:t>
            </a:r>
            <a:r>
              <a:rPr lang="en-GB" sz="2000">
                <a:solidFill>
                  <a:schemeClr val="lt1">
                    <a:alpha val="0"/>
                  </a:schemeClr>
                </a:solidFill>
                <a:latin typeface="Arial" panose="020B0604020202020204" pitchFamily="34" charset="0"/>
                <a:cs typeface="Arial" panose="020B0604020202020204" pitchFamily="34" charset="0"/>
              </a:rPr>
              <a:t>effect, limiting access to jobs, education, and training, impacting both employers and residents.</a:t>
            </a:r>
            <a:endParaRPr lang="en-GB" sz="2000">
              <a:solidFill>
                <a:prstClr val="white">
                  <a:alpha val="0"/>
                </a:prstClr>
              </a:solidFill>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5F03C76D-C1CE-729F-D5AB-07B50A097493}"/>
              </a:ext>
            </a:extLst>
          </p:cNvPr>
          <p:cNvSpPr/>
          <p:nvPr/>
        </p:nvSpPr>
        <p:spPr>
          <a:xfrm>
            <a:off x="4564651" y="5195556"/>
            <a:ext cx="5074920" cy="1380967"/>
          </a:xfrm>
          <a:prstGeom prst="rect">
            <a:avLst/>
          </a:prstGeom>
          <a:solidFill>
            <a:schemeClr val="bg1">
              <a:alpha val="63493"/>
            </a:scheme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914363">
              <a:defRPr/>
            </a:pPr>
            <a:r>
              <a:rPr lang="en-GB" sz="2000">
                <a:solidFill>
                  <a:schemeClr val="lt1">
                    <a:alpha val="0"/>
                  </a:schemeClr>
                </a:solidFill>
                <a:latin typeface="Arial" panose="020B0604020202020204" pitchFamily="34" charset="0"/>
                <a:cs typeface="Arial" panose="020B0604020202020204" pitchFamily="34" charset="0"/>
              </a:rPr>
              <a:t>High service-user ratios and unclear career pathways make it hard to attract and retain health and care professionals</a:t>
            </a:r>
            <a:endParaRPr lang="en-GB" sz="2000" b="1">
              <a:solidFill>
                <a:prstClr val="white">
                  <a:alpha val="0"/>
                </a:prstClr>
              </a:solidFill>
              <a:latin typeface="Arial" panose="020B0604020202020204" pitchFamily="34" charset="0"/>
              <a:cs typeface="Arial" panose="020B0604020202020204" pitchFamily="34" charset="0"/>
            </a:endParaRPr>
          </a:p>
        </p:txBody>
      </p:sp>
      <p:sp>
        <p:nvSpPr>
          <p:cNvPr id="30" name="Rectangle 29">
            <a:extLst>
              <a:ext uri="{FF2B5EF4-FFF2-40B4-BE49-F238E27FC236}">
                <a16:creationId xmlns:a16="http://schemas.microsoft.com/office/drawing/2014/main" id="{BB088621-C75C-8A21-BBD2-C6E2E88B1548}"/>
              </a:ext>
            </a:extLst>
          </p:cNvPr>
          <p:cNvSpPr/>
          <p:nvPr/>
        </p:nvSpPr>
        <p:spPr>
          <a:xfrm>
            <a:off x="4564650" y="3766846"/>
            <a:ext cx="5074920" cy="1176639"/>
          </a:xfrm>
          <a:prstGeom prst="rect">
            <a:avLst/>
          </a:prstGeom>
          <a:solidFill>
            <a:schemeClr val="bg1">
              <a:alpha val="63493"/>
            </a:scheme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914363">
              <a:defRPr/>
            </a:pPr>
            <a:r>
              <a:rPr lang="en-GB" sz="2000">
                <a:solidFill>
                  <a:schemeClr val="lt1">
                    <a:alpha val="0"/>
                  </a:schemeClr>
                </a:solidFill>
                <a:latin typeface="Arial" panose="020B0604020202020204" pitchFamily="34" charset="0"/>
                <a:cs typeface="Arial" panose="020B0604020202020204" pitchFamily="34" charset="0"/>
              </a:rPr>
              <a:t>Higher numbers of retirees and people with complex conditions drive demand, partly due to affordable but poor-quality housing</a:t>
            </a:r>
            <a:endParaRPr lang="en-GB" sz="2000">
              <a:solidFill>
                <a:prstClr val="white">
                  <a:alpha val="0"/>
                </a:prstClr>
              </a:solidFill>
              <a:latin typeface="Arial" panose="020B0604020202020204" pitchFamily="34" charset="0"/>
              <a:cs typeface="Arial" panose="020B0604020202020204" pitchFamily="34" charset="0"/>
            </a:endParaRPr>
          </a:p>
        </p:txBody>
      </p:sp>
      <p:sp>
        <p:nvSpPr>
          <p:cNvPr id="31" name="Rectangle 30">
            <a:extLst>
              <a:ext uri="{FF2B5EF4-FFF2-40B4-BE49-F238E27FC236}">
                <a16:creationId xmlns:a16="http://schemas.microsoft.com/office/drawing/2014/main" id="{F720F609-7166-AE58-EC17-11BB7D5BA441}"/>
              </a:ext>
            </a:extLst>
          </p:cNvPr>
          <p:cNvSpPr/>
          <p:nvPr/>
        </p:nvSpPr>
        <p:spPr>
          <a:xfrm>
            <a:off x="2221500" y="2184731"/>
            <a:ext cx="2210284" cy="1317857"/>
          </a:xfrm>
          <a:prstGeom prst="rect">
            <a:avLst/>
          </a:prstGeom>
          <a:solidFill>
            <a:schemeClr val="bg1">
              <a:alpha val="63493"/>
            </a:scheme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lIns="36000" rIns="36000" rtlCol="0" anchor="ctr"/>
          <a:lstStyle/>
          <a:p>
            <a:pPr algn="ctr" defTabSz="914363">
              <a:defRPr/>
            </a:pPr>
            <a:r>
              <a:rPr lang="en-GB" sz="2800" b="1">
                <a:solidFill>
                  <a:prstClr val="white">
                    <a:alpha val="0"/>
                  </a:prstClr>
                </a:solidFill>
                <a:latin typeface="Arial" panose="020B0604020202020204" pitchFamily="34" charset="0"/>
                <a:cs typeface="Arial" panose="020B0604020202020204" pitchFamily="34" charset="0"/>
              </a:rPr>
              <a:t>Geography</a:t>
            </a:r>
          </a:p>
        </p:txBody>
      </p:sp>
      <p:sp>
        <p:nvSpPr>
          <p:cNvPr id="32" name="Rectangle 31">
            <a:extLst>
              <a:ext uri="{FF2B5EF4-FFF2-40B4-BE49-F238E27FC236}">
                <a16:creationId xmlns:a16="http://schemas.microsoft.com/office/drawing/2014/main" id="{26C01BFF-4DCC-593B-1B70-5D084015CC24}"/>
              </a:ext>
            </a:extLst>
          </p:cNvPr>
          <p:cNvSpPr/>
          <p:nvPr/>
        </p:nvSpPr>
        <p:spPr>
          <a:xfrm>
            <a:off x="2221501" y="5198964"/>
            <a:ext cx="2210284" cy="1380967"/>
          </a:xfrm>
          <a:prstGeom prst="rect">
            <a:avLst/>
          </a:prstGeom>
          <a:solidFill>
            <a:schemeClr val="bg1">
              <a:alpha val="63493"/>
            </a:scheme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lIns="36000" rIns="36000" rtlCol="0" anchor="ctr"/>
          <a:lstStyle/>
          <a:p>
            <a:pPr algn="ctr" defTabSz="914363">
              <a:defRPr/>
            </a:pPr>
            <a:r>
              <a:rPr lang="en-GB" sz="2800" b="1">
                <a:solidFill>
                  <a:prstClr val="white">
                    <a:alpha val="0"/>
                  </a:prstClr>
                </a:solidFill>
                <a:latin typeface="Arial" panose="020B0604020202020204" pitchFamily="34" charset="0"/>
                <a:cs typeface="Arial" panose="020B0604020202020204" pitchFamily="34" charset="0"/>
              </a:rPr>
              <a:t>Recruitment</a:t>
            </a:r>
          </a:p>
        </p:txBody>
      </p:sp>
      <p:sp>
        <p:nvSpPr>
          <p:cNvPr id="33" name="Rectangle 32">
            <a:extLst>
              <a:ext uri="{FF2B5EF4-FFF2-40B4-BE49-F238E27FC236}">
                <a16:creationId xmlns:a16="http://schemas.microsoft.com/office/drawing/2014/main" id="{9DCE1A5C-470C-AB94-BBD5-8D65EFB1E64F}"/>
              </a:ext>
            </a:extLst>
          </p:cNvPr>
          <p:cNvSpPr/>
          <p:nvPr/>
        </p:nvSpPr>
        <p:spPr>
          <a:xfrm>
            <a:off x="2221499" y="3763098"/>
            <a:ext cx="2210284" cy="1176639"/>
          </a:xfrm>
          <a:prstGeom prst="rect">
            <a:avLst/>
          </a:prstGeom>
          <a:solidFill>
            <a:schemeClr val="bg1">
              <a:alpha val="63493"/>
            </a:scheme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lIns="36000" rIns="36000" rtlCol="0" anchor="ctr"/>
          <a:lstStyle/>
          <a:p>
            <a:pPr algn="ctr" defTabSz="914363">
              <a:defRPr/>
            </a:pPr>
            <a:r>
              <a:rPr lang="en-GB" sz="2800" b="1">
                <a:solidFill>
                  <a:prstClr val="white">
                    <a:alpha val="0"/>
                  </a:prstClr>
                </a:solidFill>
                <a:latin typeface="Arial" panose="020B0604020202020204" pitchFamily="34" charset="0"/>
                <a:cs typeface="Arial" panose="020B0604020202020204" pitchFamily="34" charset="0"/>
              </a:rPr>
              <a:t>Demand</a:t>
            </a:r>
          </a:p>
        </p:txBody>
      </p:sp>
      <p:sp>
        <p:nvSpPr>
          <p:cNvPr id="34" name="Rectangle 33">
            <a:extLst>
              <a:ext uri="{FF2B5EF4-FFF2-40B4-BE49-F238E27FC236}">
                <a16:creationId xmlns:a16="http://schemas.microsoft.com/office/drawing/2014/main" id="{9FE19609-919A-311D-B175-51C114DCC1AD}"/>
              </a:ext>
            </a:extLst>
          </p:cNvPr>
          <p:cNvSpPr/>
          <p:nvPr/>
        </p:nvSpPr>
        <p:spPr>
          <a:xfrm>
            <a:off x="10041718" y="2184733"/>
            <a:ext cx="2057398" cy="2035924"/>
          </a:xfrm>
          <a:prstGeom prst="rect">
            <a:avLst/>
          </a:prstGeom>
          <a:solidFill>
            <a:schemeClr val="bg1">
              <a:alpha val="63493"/>
            </a:scheme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3">
              <a:defRPr/>
            </a:pPr>
            <a:r>
              <a:rPr lang="en-GB" sz="2000">
                <a:solidFill>
                  <a:prstClr val="white">
                    <a:alpha val="0"/>
                  </a:prstClr>
                </a:solidFill>
                <a:latin typeface="Arial" panose="020B0604020202020204" pitchFamily="34" charset="0"/>
                <a:cs typeface="Arial" panose="020B0604020202020204" pitchFamily="34" charset="0"/>
              </a:rPr>
              <a:t>High costs from the “</a:t>
            </a:r>
            <a:r>
              <a:rPr lang="en-GB" sz="2000" i="1">
                <a:solidFill>
                  <a:prstClr val="white">
                    <a:alpha val="0"/>
                  </a:prstClr>
                </a:solidFill>
                <a:latin typeface="Arial" panose="020B0604020202020204" pitchFamily="34" charset="0"/>
                <a:cs typeface="Arial" panose="020B0604020202020204" pitchFamily="34" charset="0"/>
              </a:rPr>
              <a:t>hamster wheel</a:t>
            </a:r>
            <a:r>
              <a:rPr lang="en-GB" sz="2000">
                <a:solidFill>
                  <a:prstClr val="white">
                    <a:alpha val="0"/>
                  </a:prstClr>
                </a:solidFill>
                <a:latin typeface="Arial" panose="020B0604020202020204" pitchFamily="34" charset="0"/>
                <a:cs typeface="Arial" panose="020B0604020202020204" pitchFamily="34" charset="0"/>
              </a:rPr>
              <a:t>” of recruitment </a:t>
            </a:r>
          </a:p>
        </p:txBody>
      </p:sp>
      <p:sp>
        <p:nvSpPr>
          <p:cNvPr id="35" name="Rectangle 34">
            <a:extLst>
              <a:ext uri="{FF2B5EF4-FFF2-40B4-BE49-F238E27FC236}">
                <a16:creationId xmlns:a16="http://schemas.microsoft.com/office/drawing/2014/main" id="{ACF3F417-6573-D361-E101-9D3D14A8F2D9}"/>
              </a:ext>
            </a:extLst>
          </p:cNvPr>
          <p:cNvSpPr/>
          <p:nvPr/>
        </p:nvSpPr>
        <p:spPr>
          <a:xfrm>
            <a:off x="10054134" y="4541914"/>
            <a:ext cx="2057398" cy="2035924"/>
          </a:xfrm>
          <a:prstGeom prst="rect">
            <a:avLst/>
          </a:prstGeom>
          <a:solidFill>
            <a:schemeClr val="bg1">
              <a:alpha val="63493"/>
            </a:scheme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lIns="36000" rIns="36000" rtlCol="0" anchor="ctr"/>
          <a:lstStyle/>
          <a:p>
            <a:pPr algn="ctr" defTabSz="914363">
              <a:defRPr/>
            </a:pPr>
            <a:r>
              <a:rPr lang="en-GB" sz="2000">
                <a:solidFill>
                  <a:prstClr val="white">
                    <a:alpha val="0"/>
                  </a:prstClr>
                </a:solidFill>
                <a:latin typeface="Arial" panose="020B0604020202020204" pitchFamily="34" charset="0"/>
                <a:cs typeface="Arial" panose="020B0604020202020204" pitchFamily="34" charset="0"/>
              </a:rPr>
              <a:t>Health and socials care model unsustainable- leading to </a:t>
            </a:r>
            <a:r>
              <a:rPr lang="en-GB" sz="2000" u="sng">
                <a:solidFill>
                  <a:prstClr val="white">
                    <a:alpha val="0"/>
                  </a:prstClr>
                </a:solidFill>
                <a:latin typeface="Arial" panose="020B0604020202020204" pitchFamily="34" charset="0"/>
                <a:cs typeface="Arial" panose="020B0604020202020204" pitchFamily="34" charset="0"/>
              </a:rPr>
              <a:t>higher demand inland</a:t>
            </a:r>
          </a:p>
        </p:txBody>
      </p:sp>
      <p:sp>
        <p:nvSpPr>
          <p:cNvPr id="36" name="Rectangle 35">
            <a:extLst>
              <a:ext uri="{FF2B5EF4-FFF2-40B4-BE49-F238E27FC236}">
                <a16:creationId xmlns:a16="http://schemas.microsoft.com/office/drawing/2014/main" id="{695B0078-69D1-8BB6-4AC4-F8F33F36F8D1}"/>
              </a:ext>
            </a:extLst>
          </p:cNvPr>
          <p:cNvSpPr/>
          <p:nvPr/>
        </p:nvSpPr>
        <p:spPr>
          <a:xfrm>
            <a:off x="4498390" y="2132099"/>
            <a:ext cx="5074920" cy="1317857"/>
          </a:xfrm>
          <a:prstGeom prst="rect">
            <a:avLst/>
          </a:prstGeom>
          <a:solidFill>
            <a:schemeClr val="accent1">
              <a:lumMod val="75000"/>
            </a:scheme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914363">
              <a:defRPr/>
            </a:pPr>
            <a:r>
              <a:rPr lang="en-GB" sz="2000">
                <a:latin typeface="Arial" panose="020B0604020202020204" pitchFamily="34" charset="0"/>
                <a:cs typeface="Arial" panose="020B0604020202020204" pitchFamily="34" charset="0"/>
              </a:rPr>
              <a:t>“</a:t>
            </a:r>
            <a:r>
              <a:rPr lang="en-GB" sz="2000" i="1">
                <a:latin typeface="Arial" panose="020B0604020202020204" pitchFamily="34" charset="0"/>
                <a:cs typeface="Arial" panose="020B0604020202020204" pitchFamily="34" charset="0"/>
              </a:rPr>
              <a:t>Half-compass" </a:t>
            </a:r>
            <a:r>
              <a:rPr lang="en-GB" sz="2000">
                <a:latin typeface="Arial" panose="020B0604020202020204" pitchFamily="34" charset="0"/>
                <a:cs typeface="Arial" panose="020B0604020202020204" pitchFamily="34" charset="0"/>
              </a:rPr>
              <a:t>effect, limiting access to jobs, education, and training, impacting both employers and residents</a:t>
            </a:r>
            <a:endParaRPr lang="en-GB" sz="2000">
              <a:solidFill>
                <a:prstClr val="white"/>
              </a:solidFill>
              <a:latin typeface="Arial" panose="020B0604020202020204" pitchFamily="34" charset="0"/>
              <a:cs typeface="Arial" panose="020B0604020202020204" pitchFamily="34" charset="0"/>
            </a:endParaRPr>
          </a:p>
        </p:txBody>
      </p:sp>
      <p:sp>
        <p:nvSpPr>
          <p:cNvPr id="37" name="Rectangle 36">
            <a:extLst>
              <a:ext uri="{FF2B5EF4-FFF2-40B4-BE49-F238E27FC236}">
                <a16:creationId xmlns:a16="http://schemas.microsoft.com/office/drawing/2014/main" id="{6F7592A8-CA32-D487-79D5-A76C7FBF2302}"/>
              </a:ext>
            </a:extLst>
          </p:cNvPr>
          <p:cNvSpPr/>
          <p:nvPr/>
        </p:nvSpPr>
        <p:spPr>
          <a:xfrm>
            <a:off x="4498391" y="5142924"/>
            <a:ext cx="5074920" cy="1380967"/>
          </a:xfrm>
          <a:prstGeom prst="rect">
            <a:avLst/>
          </a:prstGeom>
          <a:solidFill>
            <a:schemeClr val="accent1">
              <a:lumMod val="75000"/>
            </a:scheme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914363">
              <a:defRPr/>
            </a:pPr>
            <a:r>
              <a:rPr lang="en-GB" sz="2000">
                <a:latin typeface="Arial" panose="020B0604020202020204" pitchFamily="34" charset="0"/>
                <a:cs typeface="Arial" panose="020B0604020202020204" pitchFamily="34" charset="0"/>
              </a:rPr>
              <a:t>High service-user ratios and unclear career pathways make it hard to attract and retain health and care professionals</a:t>
            </a:r>
            <a:endParaRPr lang="en-GB" sz="2000" b="1">
              <a:solidFill>
                <a:prstClr val="white"/>
              </a:solidFill>
              <a:latin typeface="Arial" panose="020B0604020202020204" pitchFamily="34" charset="0"/>
              <a:cs typeface="Arial" panose="020B0604020202020204" pitchFamily="34" charset="0"/>
            </a:endParaRPr>
          </a:p>
        </p:txBody>
      </p:sp>
      <p:sp>
        <p:nvSpPr>
          <p:cNvPr id="38" name="Rectangle 37">
            <a:extLst>
              <a:ext uri="{FF2B5EF4-FFF2-40B4-BE49-F238E27FC236}">
                <a16:creationId xmlns:a16="http://schemas.microsoft.com/office/drawing/2014/main" id="{50EF5BAF-0D06-0596-C49D-D92B66D5C650}"/>
              </a:ext>
            </a:extLst>
          </p:cNvPr>
          <p:cNvSpPr/>
          <p:nvPr/>
        </p:nvSpPr>
        <p:spPr>
          <a:xfrm>
            <a:off x="4498390" y="3714213"/>
            <a:ext cx="5074920" cy="1176639"/>
          </a:xfrm>
          <a:prstGeom prst="rect">
            <a:avLst/>
          </a:prstGeom>
          <a:solidFill>
            <a:schemeClr val="accent1">
              <a:lumMod val="75000"/>
            </a:scheme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914363">
              <a:defRPr/>
            </a:pPr>
            <a:r>
              <a:rPr lang="en-GB" sz="2000">
                <a:latin typeface="Arial" panose="020B0604020202020204" pitchFamily="34" charset="0"/>
                <a:cs typeface="Arial" panose="020B0604020202020204" pitchFamily="34" charset="0"/>
              </a:rPr>
              <a:t>Higher numbers of retirees and people with complex conditions drive demand, partly due to affordable but poor-quality housing</a:t>
            </a:r>
            <a:endParaRPr lang="en-GB" sz="2000">
              <a:solidFill>
                <a:prstClr val="white"/>
              </a:solidFill>
              <a:latin typeface="Arial" panose="020B0604020202020204" pitchFamily="34" charset="0"/>
              <a:cs typeface="Arial" panose="020B0604020202020204" pitchFamily="34" charset="0"/>
            </a:endParaRPr>
          </a:p>
        </p:txBody>
      </p:sp>
      <p:sp>
        <p:nvSpPr>
          <p:cNvPr id="39" name="Rectangle 38">
            <a:extLst>
              <a:ext uri="{FF2B5EF4-FFF2-40B4-BE49-F238E27FC236}">
                <a16:creationId xmlns:a16="http://schemas.microsoft.com/office/drawing/2014/main" id="{6DBA35FA-D05E-2E6D-9905-C0A8CC7EB18C}"/>
              </a:ext>
            </a:extLst>
          </p:cNvPr>
          <p:cNvSpPr/>
          <p:nvPr/>
        </p:nvSpPr>
        <p:spPr>
          <a:xfrm>
            <a:off x="2155240" y="2132099"/>
            <a:ext cx="2210284" cy="1317857"/>
          </a:xfrm>
          <a:prstGeom prst="rect">
            <a:avLst/>
          </a:prstGeom>
          <a:solidFill>
            <a:schemeClr val="accent1">
              <a:lumMod val="75000"/>
            </a:scheme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lIns="36000" rIns="36000" rtlCol="0" anchor="ctr"/>
          <a:lstStyle/>
          <a:p>
            <a:pPr algn="ctr" defTabSz="914363">
              <a:defRPr/>
            </a:pPr>
            <a:r>
              <a:rPr lang="en-GB" sz="2800" b="1">
                <a:solidFill>
                  <a:prstClr val="white"/>
                </a:solidFill>
                <a:latin typeface="Arial" panose="020B0604020202020204" pitchFamily="34" charset="0"/>
                <a:cs typeface="Arial" panose="020B0604020202020204" pitchFamily="34" charset="0"/>
              </a:rPr>
              <a:t>Geography</a:t>
            </a:r>
          </a:p>
        </p:txBody>
      </p:sp>
      <p:sp>
        <p:nvSpPr>
          <p:cNvPr id="40" name="Rectangle 39">
            <a:extLst>
              <a:ext uri="{FF2B5EF4-FFF2-40B4-BE49-F238E27FC236}">
                <a16:creationId xmlns:a16="http://schemas.microsoft.com/office/drawing/2014/main" id="{89019FE2-4384-B94A-AF66-67F93075CEE7}"/>
              </a:ext>
            </a:extLst>
          </p:cNvPr>
          <p:cNvSpPr/>
          <p:nvPr/>
        </p:nvSpPr>
        <p:spPr>
          <a:xfrm>
            <a:off x="2155241" y="5146331"/>
            <a:ext cx="2210284" cy="1380967"/>
          </a:xfrm>
          <a:prstGeom prst="rect">
            <a:avLst/>
          </a:prstGeom>
          <a:solidFill>
            <a:schemeClr val="accent1">
              <a:lumMod val="75000"/>
            </a:scheme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lIns="36000" rIns="36000" rtlCol="0" anchor="ctr"/>
          <a:lstStyle/>
          <a:p>
            <a:pPr algn="ctr" defTabSz="914363">
              <a:defRPr/>
            </a:pPr>
            <a:r>
              <a:rPr lang="en-GB" sz="2800" b="1">
                <a:solidFill>
                  <a:prstClr val="white"/>
                </a:solidFill>
                <a:latin typeface="Arial" panose="020B0604020202020204" pitchFamily="34" charset="0"/>
                <a:cs typeface="Arial" panose="020B0604020202020204" pitchFamily="34" charset="0"/>
              </a:rPr>
              <a:t>Recruitment</a:t>
            </a:r>
          </a:p>
        </p:txBody>
      </p:sp>
      <p:sp>
        <p:nvSpPr>
          <p:cNvPr id="41" name="Rectangle 40">
            <a:extLst>
              <a:ext uri="{FF2B5EF4-FFF2-40B4-BE49-F238E27FC236}">
                <a16:creationId xmlns:a16="http://schemas.microsoft.com/office/drawing/2014/main" id="{34EA1A2B-8717-FD49-8676-A418E2319750}"/>
              </a:ext>
            </a:extLst>
          </p:cNvPr>
          <p:cNvSpPr/>
          <p:nvPr/>
        </p:nvSpPr>
        <p:spPr>
          <a:xfrm>
            <a:off x="2155239" y="3710465"/>
            <a:ext cx="2210284" cy="1176639"/>
          </a:xfrm>
          <a:prstGeom prst="rect">
            <a:avLst/>
          </a:prstGeom>
          <a:solidFill>
            <a:schemeClr val="accent1">
              <a:lumMod val="75000"/>
            </a:scheme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lIns="36000" rIns="36000" rtlCol="0" anchor="ctr"/>
          <a:lstStyle/>
          <a:p>
            <a:pPr algn="ctr" defTabSz="914363">
              <a:defRPr/>
            </a:pPr>
            <a:r>
              <a:rPr lang="en-GB" sz="2800" b="1">
                <a:solidFill>
                  <a:prstClr val="white"/>
                </a:solidFill>
                <a:latin typeface="Arial" panose="020B0604020202020204" pitchFamily="34" charset="0"/>
                <a:cs typeface="Arial" panose="020B0604020202020204" pitchFamily="34" charset="0"/>
              </a:rPr>
              <a:t>Demand</a:t>
            </a:r>
          </a:p>
        </p:txBody>
      </p:sp>
      <p:sp>
        <p:nvSpPr>
          <p:cNvPr id="42" name="Rectangle 41">
            <a:extLst>
              <a:ext uri="{FF2B5EF4-FFF2-40B4-BE49-F238E27FC236}">
                <a16:creationId xmlns:a16="http://schemas.microsoft.com/office/drawing/2014/main" id="{9E4B5C10-D448-6F7C-AE1F-15E596F95B34}"/>
              </a:ext>
            </a:extLst>
          </p:cNvPr>
          <p:cNvSpPr/>
          <p:nvPr/>
        </p:nvSpPr>
        <p:spPr>
          <a:xfrm>
            <a:off x="9975458" y="2132100"/>
            <a:ext cx="2057398" cy="2035924"/>
          </a:xfrm>
          <a:prstGeom prst="rect">
            <a:avLst/>
          </a:prstGeom>
          <a:solidFill>
            <a:schemeClr val="accent1">
              <a:lumMod val="75000"/>
            </a:scheme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3">
              <a:defRPr/>
            </a:pPr>
            <a:r>
              <a:rPr lang="en-GB" sz="2000">
                <a:solidFill>
                  <a:prstClr val="white"/>
                </a:solidFill>
                <a:latin typeface="Arial" panose="020B0604020202020204" pitchFamily="34" charset="0"/>
                <a:cs typeface="Arial" panose="020B0604020202020204" pitchFamily="34" charset="0"/>
              </a:rPr>
              <a:t>High costs from the “</a:t>
            </a:r>
            <a:r>
              <a:rPr lang="en-GB" sz="2000" i="1">
                <a:solidFill>
                  <a:prstClr val="white"/>
                </a:solidFill>
                <a:latin typeface="Arial" panose="020B0604020202020204" pitchFamily="34" charset="0"/>
                <a:cs typeface="Arial" panose="020B0604020202020204" pitchFamily="34" charset="0"/>
              </a:rPr>
              <a:t>hamster wheel</a:t>
            </a:r>
            <a:r>
              <a:rPr lang="en-GB" sz="2000">
                <a:solidFill>
                  <a:prstClr val="white"/>
                </a:solidFill>
                <a:latin typeface="Arial" panose="020B0604020202020204" pitchFamily="34" charset="0"/>
                <a:cs typeface="Arial" panose="020B0604020202020204" pitchFamily="34" charset="0"/>
              </a:rPr>
              <a:t>” of recruitment </a:t>
            </a:r>
          </a:p>
        </p:txBody>
      </p:sp>
      <p:sp>
        <p:nvSpPr>
          <p:cNvPr id="43" name="Right Brace 42">
            <a:extLst>
              <a:ext uri="{FF2B5EF4-FFF2-40B4-BE49-F238E27FC236}">
                <a16:creationId xmlns:a16="http://schemas.microsoft.com/office/drawing/2014/main" id="{01675B24-5C0D-A720-5A2C-4B25A3D2DD66}"/>
              </a:ext>
            </a:extLst>
          </p:cNvPr>
          <p:cNvSpPr/>
          <p:nvPr/>
        </p:nvSpPr>
        <p:spPr>
          <a:xfrm>
            <a:off x="9670775" y="2132098"/>
            <a:ext cx="266702" cy="4391792"/>
          </a:xfrm>
          <a:prstGeom prst="rightBrace">
            <a:avLst/>
          </a:prstGeom>
          <a:noFill/>
          <a:ln w="57150">
            <a:solidFill>
              <a:srgbClr val="FF05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6" name="Rectangle 45">
            <a:extLst>
              <a:ext uri="{FF2B5EF4-FFF2-40B4-BE49-F238E27FC236}">
                <a16:creationId xmlns:a16="http://schemas.microsoft.com/office/drawing/2014/main" id="{914F4C76-5609-756B-81FE-A2215D0045B0}"/>
              </a:ext>
            </a:extLst>
          </p:cNvPr>
          <p:cNvSpPr/>
          <p:nvPr/>
        </p:nvSpPr>
        <p:spPr>
          <a:xfrm>
            <a:off x="9987874" y="4489280"/>
            <a:ext cx="2057398" cy="2035924"/>
          </a:xfrm>
          <a:prstGeom prst="rect">
            <a:avLst/>
          </a:prstGeom>
          <a:solidFill>
            <a:schemeClr val="accent1">
              <a:lumMod val="75000"/>
            </a:scheme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lIns="36000" rIns="36000" rtlCol="0" anchor="ctr"/>
          <a:lstStyle/>
          <a:p>
            <a:pPr algn="ctr" defTabSz="914363">
              <a:defRPr/>
            </a:pPr>
            <a:r>
              <a:rPr lang="en-GB" sz="2000">
                <a:solidFill>
                  <a:prstClr val="white"/>
                </a:solidFill>
                <a:latin typeface="Arial" panose="020B0604020202020204" pitchFamily="34" charset="0"/>
                <a:cs typeface="Arial" panose="020B0604020202020204" pitchFamily="34" charset="0"/>
              </a:rPr>
              <a:t>Health and socials care model unsustainable- leading to </a:t>
            </a:r>
            <a:r>
              <a:rPr lang="en-GB" sz="2000" u="sng">
                <a:solidFill>
                  <a:prstClr val="white"/>
                </a:solidFill>
                <a:latin typeface="Arial" panose="020B0604020202020204" pitchFamily="34" charset="0"/>
                <a:cs typeface="Arial" panose="020B0604020202020204" pitchFamily="34" charset="0"/>
              </a:rPr>
              <a:t>higher demand inland</a:t>
            </a:r>
          </a:p>
        </p:txBody>
      </p:sp>
      <p:grpSp>
        <p:nvGrpSpPr>
          <p:cNvPr id="5" name="Group 4">
            <a:extLst>
              <a:ext uri="{FF2B5EF4-FFF2-40B4-BE49-F238E27FC236}">
                <a16:creationId xmlns:a16="http://schemas.microsoft.com/office/drawing/2014/main" id="{F96D6E92-6C4E-0DBF-00AB-AA2DDD871BA6}"/>
              </a:ext>
            </a:extLst>
          </p:cNvPr>
          <p:cNvGrpSpPr/>
          <p:nvPr/>
        </p:nvGrpSpPr>
        <p:grpSpPr>
          <a:xfrm>
            <a:off x="917634" y="1168203"/>
            <a:ext cx="1162376" cy="1109659"/>
            <a:chOff x="-1549830" y="2302318"/>
            <a:chExt cx="1162376" cy="1109659"/>
          </a:xfrm>
        </p:grpSpPr>
        <p:sp>
          <p:nvSpPr>
            <p:cNvPr id="6" name="Oval 5">
              <a:extLst>
                <a:ext uri="{FF2B5EF4-FFF2-40B4-BE49-F238E27FC236}">
                  <a16:creationId xmlns:a16="http://schemas.microsoft.com/office/drawing/2014/main" id="{DBCC7E0E-B7F7-8F59-7404-5BF2FE684B3E}"/>
                </a:ext>
              </a:extLst>
            </p:cNvPr>
            <p:cNvSpPr/>
            <p:nvPr/>
          </p:nvSpPr>
          <p:spPr>
            <a:xfrm>
              <a:off x="-1549830" y="2302318"/>
              <a:ext cx="1162376" cy="1109659"/>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Graphic 7" descr="Lighthouse scene with solid fill">
              <a:extLst>
                <a:ext uri="{FF2B5EF4-FFF2-40B4-BE49-F238E27FC236}">
                  <a16:creationId xmlns:a16="http://schemas.microsoft.com/office/drawing/2014/main" id="{8B53A256-B2E0-F63D-11CF-22B58CCC233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31839" y="2363277"/>
              <a:ext cx="914400" cy="914400"/>
            </a:xfrm>
            <a:prstGeom prst="rect">
              <a:avLst/>
            </a:prstGeom>
          </p:spPr>
        </p:pic>
      </p:grpSp>
      <p:grpSp>
        <p:nvGrpSpPr>
          <p:cNvPr id="10" name="Group 9">
            <a:extLst>
              <a:ext uri="{FF2B5EF4-FFF2-40B4-BE49-F238E27FC236}">
                <a16:creationId xmlns:a16="http://schemas.microsoft.com/office/drawing/2014/main" id="{255DB92E-51E7-F62E-4270-3ECECA3AA1B7}"/>
              </a:ext>
            </a:extLst>
          </p:cNvPr>
          <p:cNvGrpSpPr/>
          <p:nvPr/>
        </p:nvGrpSpPr>
        <p:grpSpPr>
          <a:xfrm>
            <a:off x="-1397430" y="3040470"/>
            <a:ext cx="1162376" cy="1109659"/>
            <a:chOff x="-1549830" y="2549406"/>
            <a:chExt cx="1162376" cy="1109659"/>
          </a:xfrm>
        </p:grpSpPr>
        <p:sp>
          <p:nvSpPr>
            <p:cNvPr id="11" name="Oval 10">
              <a:extLst>
                <a:ext uri="{FF2B5EF4-FFF2-40B4-BE49-F238E27FC236}">
                  <a16:creationId xmlns:a16="http://schemas.microsoft.com/office/drawing/2014/main" id="{18CB0E8D-7955-FBD5-6D63-786583A4A45E}"/>
                </a:ext>
              </a:extLst>
            </p:cNvPr>
            <p:cNvSpPr/>
            <p:nvPr/>
          </p:nvSpPr>
          <p:spPr>
            <a:xfrm>
              <a:off x="-1549830" y="2549406"/>
              <a:ext cx="1162376" cy="110965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Graphic 11" descr="Link with solid fill">
              <a:extLst>
                <a:ext uri="{FF2B5EF4-FFF2-40B4-BE49-F238E27FC236}">
                  <a16:creationId xmlns:a16="http://schemas.microsoft.com/office/drawing/2014/main" id="{FCE14A73-1681-8187-464C-9C9F54447F1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81569" y="2627613"/>
              <a:ext cx="1007068" cy="1007068"/>
            </a:xfrm>
            <a:prstGeom prst="rect">
              <a:avLst/>
            </a:prstGeom>
          </p:spPr>
        </p:pic>
      </p:grpSp>
      <p:sp>
        <p:nvSpPr>
          <p:cNvPr id="13" name="Oval 12">
            <a:extLst>
              <a:ext uri="{FF2B5EF4-FFF2-40B4-BE49-F238E27FC236}">
                <a16:creationId xmlns:a16="http://schemas.microsoft.com/office/drawing/2014/main" id="{A75AB08E-1539-2151-6BB3-DE9D4675A61C}"/>
              </a:ext>
            </a:extLst>
          </p:cNvPr>
          <p:cNvSpPr/>
          <p:nvPr/>
        </p:nvSpPr>
        <p:spPr>
          <a:xfrm>
            <a:off x="-1397430" y="4724842"/>
            <a:ext cx="1162376" cy="110965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Graphic 13" descr="Money with solid fill">
            <a:extLst>
              <a:ext uri="{FF2B5EF4-FFF2-40B4-BE49-F238E27FC236}">
                <a16:creationId xmlns:a16="http://schemas.microsoft.com/office/drawing/2014/main" id="{81BA5936-4231-66FF-A6FF-56465DC3345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283009" y="4752927"/>
            <a:ext cx="914400" cy="914400"/>
          </a:xfrm>
          <a:prstGeom prst="rect">
            <a:avLst/>
          </a:prstGeom>
        </p:spPr>
      </p:pic>
      <p:pic>
        <p:nvPicPr>
          <p:cNvPr id="15" name="Graphic 14" descr="Brainstorm with solid fill">
            <a:extLst>
              <a:ext uri="{FF2B5EF4-FFF2-40B4-BE49-F238E27FC236}">
                <a16:creationId xmlns:a16="http://schemas.microsoft.com/office/drawing/2014/main" id="{FDACA237-8AF6-E433-EE73-282032A5D68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28796" y="1444978"/>
            <a:ext cx="914400" cy="914400"/>
          </a:xfrm>
          <a:prstGeom prst="rect">
            <a:avLst/>
          </a:prstGeom>
        </p:spPr>
      </p:pic>
      <p:sp>
        <p:nvSpPr>
          <p:cNvPr id="2" name="Freeform 1">
            <a:extLst>
              <a:ext uri="{FF2B5EF4-FFF2-40B4-BE49-F238E27FC236}">
                <a16:creationId xmlns:a16="http://schemas.microsoft.com/office/drawing/2014/main" id="{094A0E4B-2B4B-E4D8-35F4-1CAAC6325180}"/>
              </a:ext>
            </a:extLst>
          </p:cNvPr>
          <p:cNvSpPr/>
          <p:nvPr/>
        </p:nvSpPr>
        <p:spPr>
          <a:xfrm>
            <a:off x="16042" y="-6508629"/>
            <a:ext cx="1481428" cy="18127083"/>
          </a:xfrm>
          <a:custGeom>
            <a:avLst/>
            <a:gdLst>
              <a:gd name="connsiteX0" fmla="*/ 1773841 w 1773841"/>
              <a:gd name="connsiteY0" fmla="*/ 0 h 15819120"/>
              <a:gd name="connsiteX1" fmla="*/ 1773841 w 1773841"/>
              <a:gd name="connsiteY1" fmla="*/ 6233093 h 15819120"/>
              <a:gd name="connsiteX2" fmla="*/ 909496 w 1773841"/>
              <a:gd name="connsiteY2" fmla="*/ 7129609 h 15819120"/>
              <a:gd name="connsiteX3" fmla="*/ 909496 w 1773841"/>
              <a:gd name="connsiteY3" fmla="*/ 7272960 h 15819120"/>
              <a:gd name="connsiteX4" fmla="*/ 1773841 w 1773841"/>
              <a:gd name="connsiteY4" fmla="*/ 8169476 h 15819120"/>
              <a:gd name="connsiteX5" fmla="*/ 1773841 w 1773841"/>
              <a:gd name="connsiteY5" fmla="*/ 15819120 h 15819120"/>
              <a:gd name="connsiteX6" fmla="*/ 0 w 1773841"/>
              <a:gd name="connsiteY6" fmla="*/ 15819120 h 15819120"/>
              <a:gd name="connsiteX7" fmla="*/ 0 w 1773841"/>
              <a:gd name="connsiteY7" fmla="*/ 0 h 15819120"/>
              <a:gd name="connsiteX0" fmla="*/ 1773841 w 1773841"/>
              <a:gd name="connsiteY0" fmla="*/ 0 h 15819120"/>
              <a:gd name="connsiteX1" fmla="*/ 1773841 w 1773841"/>
              <a:gd name="connsiteY1" fmla="*/ 6233093 h 15819120"/>
              <a:gd name="connsiteX2" fmla="*/ 909496 w 1773841"/>
              <a:gd name="connsiteY2" fmla="*/ 7129609 h 15819120"/>
              <a:gd name="connsiteX3" fmla="*/ 909496 w 1773841"/>
              <a:gd name="connsiteY3" fmla="*/ 7272960 h 15819120"/>
              <a:gd name="connsiteX4" fmla="*/ 1773841 w 1773841"/>
              <a:gd name="connsiteY4" fmla="*/ 8169476 h 15819120"/>
              <a:gd name="connsiteX5" fmla="*/ 1773841 w 1773841"/>
              <a:gd name="connsiteY5" fmla="*/ 15819120 h 15819120"/>
              <a:gd name="connsiteX6" fmla="*/ 0 w 1773841"/>
              <a:gd name="connsiteY6" fmla="*/ 15819120 h 15819120"/>
              <a:gd name="connsiteX7" fmla="*/ 0 w 1773841"/>
              <a:gd name="connsiteY7" fmla="*/ 0 h 15819120"/>
              <a:gd name="connsiteX8" fmla="*/ 1773841 w 1773841"/>
              <a:gd name="connsiteY8" fmla="*/ 0 h 15819120"/>
              <a:gd name="connsiteX0" fmla="*/ 1773841 w 1773841"/>
              <a:gd name="connsiteY0" fmla="*/ 0 h 15819120"/>
              <a:gd name="connsiteX1" fmla="*/ 1773841 w 1773841"/>
              <a:gd name="connsiteY1" fmla="*/ 6233093 h 15819120"/>
              <a:gd name="connsiteX2" fmla="*/ 909496 w 1773841"/>
              <a:gd name="connsiteY2" fmla="*/ 7129609 h 15819120"/>
              <a:gd name="connsiteX3" fmla="*/ 909496 w 1773841"/>
              <a:gd name="connsiteY3" fmla="*/ 7272960 h 15819120"/>
              <a:gd name="connsiteX4" fmla="*/ 1773841 w 1773841"/>
              <a:gd name="connsiteY4" fmla="*/ 8169476 h 15819120"/>
              <a:gd name="connsiteX5" fmla="*/ 1773841 w 1773841"/>
              <a:gd name="connsiteY5" fmla="*/ 15819120 h 15819120"/>
              <a:gd name="connsiteX6" fmla="*/ 0 w 1773841"/>
              <a:gd name="connsiteY6" fmla="*/ 15819120 h 15819120"/>
              <a:gd name="connsiteX7" fmla="*/ 0 w 1773841"/>
              <a:gd name="connsiteY7" fmla="*/ 0 h 15819120"/>
              <a:gd name="connsiteX8" fmla="*/ 1773841 w 1773841"/>
              <a:gd name="connsiteY8" fmla="*/ 0 h 15819120"/>
              <a:gd name="connsiteX0" fmla="*/ 1773841 w 1777714"/>
              <a:gd name="connsiteY0" fmla="*/ 0 h 15819120"/>
              <a:gd name="connsiteX1" fmla="*/ 1773841 w 1777714"/>
              <a:gd name="connsiteY1" fmla="*/ 6233093 h 15819120"/>
              <a:gd name="connsiteX2" fmla="*/ 909496 w 1777714"/>
              <a:gd name="connsiteY2" fmla="*/ 7129609 h 15819120"/>
              <a:gd name="connsiteX3" fmla="*/ 909496 w 1777714"/>
              <a:gd name="connsiteY3" fmla="*/ 7272960 h 15819120"/>
              <a:gd name="connsiteX4" fmla="*/ 1773841 w 1777714"/>
              <a:gd name="connsiteY4" fmla="*/ 8169476 h 15819120"/>
              <a:gd name="connsiteX5" fmla="*/ 1773841 w 1777714"/>
              <a:gd name="connsiteY5" fmla="*/ 15819120 h 15819120"/>
              <a:gd name="connsiteX6" fmla="*/ 0 w 1777714"/>
              <a:gd name="connsiteY6" fmla="*/ 15819120 h 15819120"/>
              <a:gd name="connsiteX7" fmla="*/ 0 w 1777714"/>
              <a:gd name="connsiteY7" fmla="*/ 0 h 15819120"/>
              <a:gd name="connsiteX8" fmla="*/ 1773841 w 1777714"/>
              <a:gd name="connsiteY8" fmla="*/ 0 h 15819120"/>
              <a:gd name="connsiteX0" fmla="*/ 1773841 w 1777714"/>
              <a:gd name="connsiteY0" fmla="*/ 0 h 15819120"/>
              <a:gd name="connsiteX1" fmla="*/ 1773841 w 1777714"/>
              <a:gd name="connsiteY1" fmla="*/ 6233093 h 15819120"/>
              <a:gd name="connsiteX2" fmla="*/ 909496 w 1777714"/>
              <a:gd name="connsiteY2" fmla="*/ 7129609 h 15819120"/>
              <a:gd name="connsiteX3" fmla="*/ 909496 w 1777714"/>
              <a:gd name="connsiteY3" fmla="*/ 7272960 h 15819120"/>
              <a:gd name="connsiteX4" fmla="*/ 1773841 w 1777714"/>
              <a:gd name="connsiteY4" fmla="*/ 8169476 h 15819120"/>
              <a:gd name="connsiteX5" fmla="*/ 1773841 w 1777714"/>
              <a:gd name="connsiteY5" fmla="*/ 15819120 h 15819120"/>
              <a:gd name="connsiteX6" fmla="*/ 0 w 1777714"/>
              <a:gd name="connsiteY6" fmla="*/ 15819120 h 15819120"/>
              <a:gd name="connsiteX7" fmla="*/ 0 w 1777714"/>
              <a:gd name="connsiteY7" fmla="*/ 0 h 15819120"/>
              <a:gd name="connsiteX8" fmla="*/ 1773841 w 1777714"/>
              <a:gd name="connsiteY8" fmla="*/ 0 h 15819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7714" h="15819120">
                <a:moveTo>
                  <a:pt x="1773841" y="0"/>
                </a:moveTo>
                <a:cubicBezTo>
                  <a:pt x="1773841" y="2077698"/>
                  <a:pt x="1782556" y="5985053"/>
                  <a:pt x="1773841" y="6233093"/>
                </a:cubicBezTo>
                <a:cubicBezTo>
                  <a:pt x="1765126" y="6481133"/>
                  <a:pt x="909747" y="6822304"/>
                  <a:pt x="909496" y="7129609"/>
                </a:cubicBezTo>
                <a:cubicBezTo>
                  <a:pt x="909245" y="7436914"/>
                  <a:pt x="909245" y="6880986"/>
                  <a:pt x="909496" y="7272960"/>
                </a:cubicBezTo>
                <a:cubicBezTo>
                  <a:pt x="909747" y="7664934"/>
                  <a:pt x="1773593" y="7819837"/>
                  <a:pt x="1773841" y="8169476"/>
                </a:cubicBezTo>
                <a:cubicBezTo>
                  <a:pt x="1774089" y="8519115"/>
                  <a:pt x="1773841" y="13269239"/>
                  <a:pt x="1773841" y="15819120"/>
                </a:cubicBezTo>
                <a:lnTo>
                  <a:pt x="0" y="15819120"/>
                </a:lnTo>
                <a:lnTo>
                  <a:pt x="0" y="0"/>
                </a:lnTo>
                <a:lnTo>
                  <a:pt x="1773841" y="0"/>
                </a:lnTo>
                <a:close/>
              </a:path>
            </a:pathLst>
          </a:custGeom>
          <a:solidFill>
            <a:srgbClr val="0B3249"/>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defTabSz="761970"/>
            <a:endParaRPr lang="en-GB" sz="1500">
              <a:solidFill>
                <a:prstClr val="white"/>
              </a:solidFill>
              <a:latin typeface="Calibri" panose="020F0502020204030204"/>
            </a:endParaRPr>
          </a:p>
        </p:txBody>
      </p:sp>
      <p:pic>
        <p:nvPicPr>
          <p:cNvPr id="19" name="Graphic 18" descr="Brainstorm with solid fill">
            <a:extLst>
              <a:ext uri="{FF2B5EF4-FFF2-40B4-BE49-F238E27FC236}">
                <a16:creationId xmlns:a16="http://schemas.microsoft.com/office/drawing/2014/main" id="{05F7C0D2-C35E-3666-B4DD-00F71D083EF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28796" y="1444978"/>
            <a:ext cx="914400" cy="914400"/>
          </a:xfrm>
          <a:prstGeom prst="rect">
            <a:avLst/>
          </a:prstGeom>
        </p:spPr>
      </p:pic>
      <p:pic>
        <p:nvPicPr>
          <p:cNvPr id="20" name="Graphic 19" descr="Link with solid fill">
            <a:extLst>
              <a:ext uri="{FF2B5EF4-FFF2-40B4-BE49-F238E27FC236}">
                <a16:creationId xmlns:a16="http://schemas.microsoft.com/office/drawing/2014/main" id="{DC354104-1858-C77F-4C42-92B4A4DA835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01288" y="3473405"/>
            <a:ext cx="914400" cy="914400"/>
          </a:xfrm>
          <a:prstGeom prst="rect">
            <a:avLst/>
          </a:prstGeom>
        </p:spPr>
      </p:pic>
      <p:pic>
        <p:nvPicPr>
          <p:cNvPr id="21" name="Graphic 20" descr="Money with solid fill">
            <a:extLst>
              <a:ext uri="{FF2B5EF4-FFF2-40B4-BE49-F238E27FC236}">
                <a16:creationId xmlns:a16="http://schemas.microsoft.com/office/drawing/2014/main" id="{8F695602-55CA-8944-D609-0D36B284950E}"/>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02790" y="5148421"/>
            <a:ext cx="914400" cy="914400"/>
          </a:xfrm>
          <a:prstGeom prst="rect">
            <a:avLst/>
          </a:prstGeom>
        </p:spPr>
      </p:pic>
    </p:spTree>
    <p:extLst>
      <p:ext uri="{BB962C8B-B14F-4D97-AF65-F5344CB8AC3E}">
        <p14:creationId xmlns:p14="http://schemas.microsoft.com/office/powerpoint/2010/main" val="21332051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8E1941-F01C-4D8F-64E4-97F43985667F}"/>
            </a:ext>
          </a:extLst>
        </p:cNvPr>
        <p:cNvGrpSpPr/>
        <p:nvPr/>
      </p:nvGrpSpPr>
      <p:grpSpPr>
        <a:xfrm>
          <a:off x="0" y="0"/>
          <a:ext cx="0" cy="0"/>
          <a:chOff x="0" y="0"/>
          <a:chExt cx="0" cy="0"/>
        </a:xfrm>
      </p:grpSpPr>
      <p:sp>
        <p:nvSpPr>
          <p:cNvPr id="91" name="TextBox 90">
            <a:extLst>
              <a:ext uri="{FF2B5EF4-FFF2-40B4-BE49-F238E27FC236}">
                <a16:creationId xmlns:a16="http://schemas.microsoft.com/office/drawing/2014/main" id="{4F22D40E-8DD4-CAFA-3B93-3288D242296D}"/>
              </a:ext>
            </a:extLst>
          </p:cNvPr>
          <p:cNvSpPr txBox="1"/>
          <p:nvPr/>
        </p:nvSpPr>
        <p:spPr>
          <a:xfrm>
            <a:off x="2198001" y="1192592"/>
            <a:ext cx="9728956" cy="707886"/>
          </a:xfrm>
          <a:prstGeom prst="rect">
            <a:avLst/>
          </a:prstGeom>
          <a:noFill/>
        </p:spPr>
        <p:txBody>
          <a:bodyPr wrap="square">
            <a:spAutoFit/>
          </a:bodyPr>
          <a:lstStyle/>
          <a:p>
            <a:pPr marL="0" marR="0" lvl="0" indent="0" algn="l" defTabSz="76197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Coastal communities face unique challenges in health and social care recruitment and retention that impacts on health care delivery.</a:t>
            </a:r>
            <a:endParaRPr kumimoji="0" lang="en-GB"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CFC2">
            <a:extLst>
              <a:ext uri="{FF2B5EF4-FFF2-40B4-BE49-F238E27FC236}">
                <a16:creationId xmlns:a16="http://schemas.microsoft.com/office/drawing/2014/main" id="{8931B02D-31F5-86B0-AA03-D3990259727E}"/>
              </a:ext>
            </a:extLst>
          </p:cNvPr>
          <p:cNvSpPr/>
          <p:nvPr/>
        </p:nvSpPr>
        <p:spPr>
          <a:xfrm>
            <a:off x="2279062" y="336922"/>
            <a:ext cx="3465200" cy="705355"/>
          </a:xfrm>
          <a:prstGeom prst="rect">
            <a:avLst/>
          </a:prstGeom>
          <a:solidFill>
            <a:srgbClr val="1D263E"/>
          </a:solidFill>
          <a:ln w="317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defTabSz="761970"/>
            <a:endParaRPr lang="en-GB" sz="3200">
              <a:solidFill>
                <a:prstClr val="white"/>
              </a:solidFill>
              <a:latin typeface="Arial" panose="020B0604020202020204" pitchFamily="34" charset="0"/>
              <a:cs typeface="Arial" panose="020B0604020202020204" pitchFamily="34" charset="0"/>
            </a:endParaRPr>
          </a:p>
        </p:txBody>
      </p:sp>
      <p:sp>
        <p:nvSpPr>
          <p:cNvPr id="29" name="Rectangle 28">
            <a:extLst>
              <a:ext uri="{FF2B5EF4-FFF2-40B4-BE49-F238E27FC236}">
                <a16:creationId xmlns:a16="http://schemas.microsoft.com/office/drawing/2014/main" id="{BB00122F-CEF5-256C-F0AA-FF861BA5DA0E}"/>
              </a:ext>
            </a:extLst>
          </p:cNvPr>
          <p:cNvSpPr/>
          <p:nvPr/>
        </p:nvSpPr>
        <p:spPr>
          <a:xfrm>
            <a:off x="2155238" y="213098"/>
            <a:ext cx="3465200" cy="705355"/>
          </a:xfrm>
          <a:prstGeom prst="rect">
            <a:avLst/>
          </a:prstGeom>
          <a:solidFill>
            <a:srgbClr val="BF0100">
              <a:alpha val="98000"/>
            </a:srgbClr>
          </a:solidFill>
          <a:ln w="317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108000" rIns="0" rtlCol="0" anchor="ctr"/>
          <a:lstStyle/>
          <a:p>
            <a:pPr defTabSz="761970"/>
            <a:r>
              <a:rPr lang="en-GB" sz="3200" b="1">
                <a:solidFill>
                  <a:prstClr val="white"/>
                </a:solidFill>
                <a:latin typeface="Arial" panose="020B0604020202020204" pitchFamily="34" charset="0"/>
                <a:cs typeface="Arial" panose="020B0604020202020204" pitchFamily="34" charset="0"/>
              </a:rPr>
              <a:t>Case for Change</a:t>
            </a:r>
            <a:endParaRPr lang="en-GB" sz="3200">
              <a:solidFill>
                <a:prstClr val="white"/>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F05BB580-9699-7C0E-15B4-1249B8F63E2A}"/>
              </a:ext>
            </a:extLst>
          </p:cNvPr>
          <p:cNvSpPr/>
          <p:nvPr/>
        </p:nvSpPr>
        <p:spPr>
          <a:xfrm>
            <a:off x="4564650" y="2184731"/>
            <a:ext cx="5074920" cy="1317857"/>
          </a:xfrm>
          <a:prstGeom prst="rect">
            <a:avLst/>
          </a:prstGeom>
          <a:solidFill>
            <a:schemeClr val="bg1">
              <a:alpha val="63493"/>
            </a:scheme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914363">
              <a:defRPr/>
            </a:pPr>
            <a:r>
              <a:rPr lang="en-GB" sz="2000">
                <a:solidFill>
                  <a:schemeClr val="lt1">
                    <a:alpha val="0"/>
                  </a:schemeClr>
                </a:solidFill>
                <a:latin typeface="Arial" panose="020B0604020202020204" pitchFamily="34" charset="0"/>
                <a:cs typeface="Arial" panose="020B0604020202020204" pitchFamily="34" charset="0"/>
              </a:rPr>
              <a:t>“</a:t>
            </a:r>
            <a:r>
              <a:rPr lang="en-GB" sz="2000" i="1">
                <a:solidFill>
                  <a:schemeClr val="lt1">
                    <a:alpha val="0"/>
                  </a:schemeClr>
                </a:solidFill>
                <a:latin typeface="Arial" panose="020B0604020202020204" pitchFamily="34" charset="0"/>
                <a:cs typeface="Arial" panose="020B0604020202020204" pitchFamily="34" charset="0"/>
              </a:rPr>
              <a:t>Half-compass" </a:t>
            </a:r>
            <a:r>
              <a:rPr lang="en-GB" sz="2000">
                <a:solidFill>
                  <a:schemeClr val="lt1">
                    <a:alpha val="0"/>
                  </a:schemeClr>
                </a:solidFill>
                <a:latin typeface="Arial" panose="020B0604020202020204" pitchFamily="34" charset="0"/>
                <a:cs typeface="Arial" panose="020B0604020202020204" pitchFamily="34" charset="0"/>
              </a:rPr>
              <a:t>effect, limiting access to jobs, education, and training, impacting both employers and residents.</a:t>
            </a:r>
            <a:endParaRPr lang="en-GB" sz="2000">
              <a:solidFill>
                <a:prstClr val="white">
                  <a:alpha val="0"/>
                </a:prstClr>
              </a:solidFill>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5F03C76D-C1CE-729F-D5AB-07B50A097493}"/>
              </a:ext>
            </a:extLst>
          </p:cNvPr>
          <p:cNvSpPr/>
          <p:nvPr/>
        </p:nvSpPr>
        <p:spPr>
          <a:xfrm>
            <a:off x="4564651" y="5195556"/>
            <a:ext cx="5074920" cy="1380967"/>
          </a:xfrm>
          <a:prstGeom prst="rect">
            <a:avLst/>
          </a:prstGeom>
          <a:solidFill>
            <a:schemeClr val="bg1">
              <a:alpha val="63493"/>
            </a:scheme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914363">
              <a:defRPr/>
            </a:pPr>
            <a:r>
              <a:rPr lang="en-GB" sz="2000">
                <a:solidFill>
                  <a:schemeClr val="lt1">
                    <a:alpha val="0"/>
                  </a:schemeClr>
                </a:solidFill>
                <a:latin typeface="Arial" panose="020B0604020202020204" pitchFamily="34" charset="0"/>
                <a:cs typeface="Arial" panose="020B0604020202020204" pitchFamily="34" charset="0"/>
              </a:rPr>
              <a:t>High service-user ratios and unclear career pathways make it hard to attract and retain health and care professionals</a:t>
            </a:r>
            <a:endParaRPr lang="en-GB" sz="2000" b="1">
              <a:solidFill>
                <a:prstClr val="white">
                  <a:alpha val="0"/>
                </a:prstClr>
              </a:solidFill>
              <a:latin typeface="Arial" panose="020B0604020202020204" pitchFamily="34" charset="0"/>
              <a:cs typeface="Arial" panose="020B0604020202020204" pitchFamily="34" charset="0"/>
            </a:endParaRPr>
          </a:p>
        </p:txBody>
      </p:sp>
      <p:sp>
        <p:nvSpPr>
          <p:cNvPr id="30" name="Rectangle 29">
            <a:extLst>
              <a:ext uri="{FF2B5EF4-FFF2-40B4-BE49-F238E27FC236}">
                <a16:creationId xmlns:a16="http://schemas.microsoft.com/office/drawing/2014/main" id="{BB088621-C75C-8A21-BBD2-C6E2E88B1548}"/>
              </a:ext>
            </a:extLst>
          </p:cNvPr>
          <p:cNvSpPr/>
          <p:nvPr/>
        </p:nvSpPr>
        <p:spPr>
          <a:xfrm>
            <a:off x="4564650" y="3766846"/>
            <a:ext cx="5074920" cy="1176639"/>
          </a:xfrm>
          <a:prstGeom prst="rect">
            <a:avLst/>
          </a:prstGeom>
          <a:solidFill>
            <a:schemeClr val="bg1">
              <a:alpha val="63493"/>
            </a:scheme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914363">
              <a:defRPr/>
            </a:pPr>
            <a:r>
              <a:rPr lang="en-GB" sz="2000">
                <a:solidFill>
                  <a:schemeClr val="lt1">
                    <a:alpha val="0"/>
                  </a:schemeClr>
                </a:solidFill>
                <a:latin typeface="Arial" panose="020B0604020202020204" pitchFamily="34" charset="0"/>
                <a:cs typeface="Arial" panose="020B0604020202020204" pitchFamily="34" charset="0"/>
              </a:rPr>
              <a:t>Higher numbers of retirees and people with complex conditions drive demand, partly due to affordable but poor-quality housing</a:t>
            </a:r>
            <a:endParaRPr lang="en-GB" sz="2000">
              <a:solidFill>
                <a:prstClr val="white">
                  <a:alpha val="0"/>
                </a:prstClr>
              </a:solidFill>
              <a:latin typeface="Arial" panose="020B0604020202020204" pitchFamily="34" charset="0"/>
              <a:cs typeface="Arial" panose="020B0604020202020204" pitchFamily="34" charset="0"/>
            </a:endParaRPr>
          </a:p>
        </p:txBody>
      </p:sp>
      <p:sp>
        <p:nvSpPr>
          <p:cNvPr id="31" name="Rectangle 30">
            <a:extLst>
              <a:ext uri="{FF2B5EF4-FFF2-40B4-BE49-F238E27FC236}">
                <a16:creationId xmlns:a16="http://schemas.microsoft.com/office/drawing/2014/main" id="{F720F609-7166-AE58-EC17-11BB7D5BA441}"/>
              </a:ext>
            </a:extLst>
          </p:cNvPr>
          <p:cNvSpPr/>
          <p:nvPr/>
        </p:nvSpPr>
        <p:spPr>
          <a:xfrm>
            <a:off x="2221500" y="2184731"/>
            <a:ext cx="2210284" cy="1317857"/>
          </a:xfrm>
          <a:prstGeom prst="rect">
            <a:avLst/>
          </a:prstGeom>
          <a:solidFill>
            <a:schemeClr val="bg1">
              <a:alpha val="63493"/>
            </a:scheme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lIns="36000" rIns="36000" rtlCol="0" anchor="ctr"/>
          <a:lstStyle/>
          <a:p>
            <a:pPr algn="ctr" defTabSz="914363">
              <a:defRPr/>
            </a:pPr>
            <a:r>
              <a:rPr lang="en-GB" sz="2800" b="1">
                <a:solidFill>
                  <a:prstClr val="white">
                    <a:alpha val="0"/>
                  </a:prstClr>
                </a:solidFill>
                <a:latin typeface="Arial" panose="020B0604020202020204" pitchFamily="34" charset="0"/>
                <a:cs typeface="Arial" panose="020B0604020202020204" pitchFamily="34" charset="0"/>
              </a:rPr>
              <a:t>Geography</a:t>
            </a:r>
          </a:p>
        </p:txBody>
      </p:sp>
      <p:sp>
        <p:nvSpPr>
          <p:cNvPr id="32" name="Rectangle 31">
            <a:extLst>
              <a:ext uri="{FF2B5EF4-FFF2-40B4-BE49-F238E27FC236}">
                <a16:creationId xmlns:a16="http://schemas.microsoft.com/office/drawing/2014/main" id="{26C01BFF-4DCC-593B-1B70-5D084015CC24}"/>
              </a:ext>
            </a:extLst>
          </p:cNvPr>
          <p:cNvSpPr/>
          <p:nvPr/>
        </p:nvSpPr>
        <p:spPr>
          <a:xfrm>
            <a:off x="2221501" y="5198964"/>
            <a:ext cx="2210284" cy="1380967"/>
          </a:xfrm>
          <a:prstGeom prst="rect">
            <a:avLst/>
          </a:prstGeom>
          <a:solidFill>
            <a:schemeClr val="bg1">
              <a:alpha val="63493"/>
            </a:scheme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lIns="36000" rIns="36000" rtlCol="0" anchor="ctr"/>
          <a:lstStyle/>
          <a:p>
            <a:pPr algn="ctr" defTabSz="914363">
              <a:defRPr/>
            </a:pPr>
            <a:r>
              <a:rPr lang="en-GB" sz="2800" b="1">
                <a:solidFill>
                  <a:prstClr val="white">
                    <a:alpha val="0"/>
                  </a:prstClr>
                </a:solidFill>
                <a:latin typeface="Arial" panose="020B0604020202020204" pitchFamily="34" charset="0"/>
                <a:cs typeface="Arial" panose="020B0604020202020204" pitchFamily="34" charset="0"/>
              </a:rPr>
              <a:t>Recruitment</a:t>
            </a:r>
          </a:p>
        </p:txBody>
      </p:sp>
      <p:sp>
        <p:nvSpPr>
          <p:cNvPr id="33" name="Rectangle 32">
            <a:extLst>
              <a:ext uri="{FF2B5EF4-FFF2-40B4-BE49-F238E27FC236}">
                <a16:creationId xmlns:a16="http://schemas.microsoft.com/office/drawing/2014/main" id="{9DCE1A5C-470C-AB94-BBD5-8D65EFB1E64F}"/>
              </a:ext>
            </a:extLst>
          </p:cNvPr>
          <p:cNvSpPr/>
          <p:nvPr/>
        </p:nvSpPr>
        <p:spPr>
          <a:xfrm>
            <a:off x="2221499" y="3763098"/>
            <a:ext cx="2210284" cy="1176639"/>
          </a:xfrm>
          <a:prstGeom prst="rect">
            <a:avLst/>
          </a:prstGeom>
          <a:solidFill>
            <a:schemeClr val="bg1">
              <a:alpha val="63493"/>
            </a:scheme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lIns="36000" rIns="36000" rtlCol="0" anchor="ctr"/>
          <a:lstStyle/>
          <a:p>
            <a:pPr algn="ctr" defTabSz="914363">
              <a:defRPr/>
            </a:pPr>
            <a:r>
              <a:rPr lang="en-GB" sz="2800" b="1">
                <a:solidFill>
                  <a:prstClr val="white">
                    <a:alpha val="0"/>
                  </a:prstClr>
                </a:solidFill>
                <a:latin typeface="Arial" panose="020B0604020202020204" pitchFamily="34" charset="0"/>
                <a:cs typeface="Arial" panose="020B0604020202020204" pitchFamily="34" charset="0"/>
              </a:rPr>
              <a:t>Demand</a:t>
            </a:r>
          </a:p>
        </p:txBody>
      </p:sp>
      <p:sp>
        <p:nvSpPr>
          <p:cNvPr id="34" name="Rectangle 33">
            <a:extLst>
              <a:ext uri="{FF2B5EF4-FFF2-40B4-BE49-F238E27FC236}">
                <a16:creationId xmlns:a16="http://schemas.microsoft.com/office/drawing/2014/main" id="{9FE19609-919A-311D-B175-51C114DCC1AD}"/>
              </a:ext>
            </a:extLst>
          </p:cNvPr>
          <p:cNvSpPr/>
          <p:nvPr/>
        </p:nvSpPr>
        <p:spPr>
          <a:xfrm>
            <a:off x="10041718" y="2184733"/>
            <a:ext cx="2057398" cy="2035924"/>
          </a:xfrm>
          <a:prstGeom prst="rect">
            <a:avLst/>
          </a:prstGeom>
          <a:solidFill>
            <a:schemeClr val="bg1">
              <a:alpha val="63493"/>
            </a:scheme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3">
              <a:defRPr/>
            </a:pPr>
            <a:r>
              <a:rPr lang="en-GB" sz="2000">
                <a:solidFill>
                  <a:prstClr val="white">
                    <a:alpha val="0"/>
                  </a:prstClr>
                </a:solidFill>
                <a:latin typeface="Arial" panose="020B0604020202020204" pitchFamily="34" charset="0"/>
                <a:cs typeface="Arial" panose="020B0604020202020204" pitchFamily="34" charset="0"/>
              </a:rPr>
              <a:t>High costs from the “</a:t>
            </a:r>
            <a:r>
              <a:rPr lang="en-GB" sz="2000" i="1">
                <a:solidFill>
                  <a:prstClr val="white">
                    <a:alpha val="0"/>
                  </a:prstClr>
                </a:solidFill>
                <a:latin typeface="Arial" panose="020B0604020202020204" pitchFamily="34" charset="0"/>
                <a:cs typeface="Arial" panose="020B0604020202020204" pitchFamily="34" charset="0"/>
              </a:rPr>
              <a:t>hamster wheel</a:t>
            </a:r>
            <a:r>
              <a:rPr lang="en-GB" sz="2000">
                <a:solidFill>
                  <a:prstClr val="white">
                    <a:alpha val="0"/>
                  </a:prstClr>
                </a:solidFill>
                <a:latin typeface="Arial" panose="020B0604020202020204" pitchFamily="34" charset="0"/>
                <a:cs typeface="Arial" panose="020B0604020202020204" pitchFamily="34" charset="0"/>
              </a:rPr>
              <a:t>” of recruitment </a:t>
            </a:r>
          </a:p>
        </p:txBody>
      </p:sp>
      <p:sp>
        <p:nvSpPr>
          <p:cNvPr id="35" name="Rectangle 34">
            <a:extLst>
              <a:ext uri="{FF2B5EF4-FFF2-40B4-BE49-F238E27FC236}">
                <a16:creationId xmlns:a16="http://schemas.microsoft.com/office/drawing/2014/main" id="{ACF3F417-6573-D361-E101-9D3D14A8F2D9}"/>
              </a:ext>
            </a:extLst>
          </p:cNvPr>
          <p:cNvSpPr/>
          <p:nvPr/>
        </p:nvSpPr>
        <p:spPr>
          <a:xfrm>
            <a:off x="10054134" y="4541914"/>
            <a:ext cx="2057398" cy="2035924"/>
          </a:xfrm>
          <a:prstGeom prst="rect">
            <a:avLst/>
          </a:prstGeom>
          <a:solidFill>
            <a:schemeClr val="bg1">
              <a:alpha val="63493"/>
            </a:scheme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lIns="36000" rIns="36000" rtlCol="0" anchor="ctr"/>
          <a:lstStyle/>
          <a:p>
            <a:pPr algn="ctr" defTabSz="914363">
              <a:defRPr/>
            </a:pPr>
            <a:r>
              <a:rPr lang="en-GB" sz="2000">
                <a:solidFill>
                  <a:prstClr val="white">
                    <a:alpha val="0"/>
                  </a:prstClr>
                </a:solidFill>
                <a:latin typeface="Arial" panose="020B0604020202020204" pitchFamily="34" charset="0"/>
                <a:cs typeface="Arial" panose="020B0604020202020204" pitchFamily="34" charset="0"/>
              </a:rPr>
              <a:t>Health and socials care model unsustainable- leading to </a:t>
            </a:r>
            <a:r>
              <a:rPr lang="en-GB" sz="2000" u="sng">
                <a:solidFill>
                  <a:prstClr val="white">
                    <a:alpha val="0"/>
                  </a:prstClr>
                </a:solidFill>
                <a:latin typeface="Arial" panose="020B0604020202020204" pitchFamily="34" charset="0"/>
                <a:cs typeface="Arial" panose="020B0604020202020204" pitchFamily="34" charset="0"/>
              </a:rPr>
              <a:t>higher demand inland</a:t>
            </a:r>
          </a:p>
        </p:txBody>
      </p:sp>
      <p:sp>
        <p:nvSpPr>
          <p:cNvPr id="36" name="Rectangle 35">
            <a:extLst>
              <a:ext uri="{FF2B5EF4-FFF2-40B4-BE49-F238E27FC236}">
                <a16:creationId xmlns:a16="http://schemas.microsoft.com/office/drawing/2014/main" id="{695B0078-69D1-8BB6-4AC4-F8F33F36F8D1}"/>
              </a:ext>
            </a:extLst>
          </p:cNvPr>
          <p:cNvSpPr/>
          <p:nvPr/>
        </p:nvSpPr>
        <p:spPr>
          <a:xfrm>
            <a:off x="4498390" y="2132099"/>
            <a:ext cx="5074920" cy="1317857"/>
          </a:xfrm>
          <a:prstGeom prst="rect">
            <a:avLst/>
          </a:prstGeom>
          <a:solidFill>
            <a:schemeClr val="accent1">
              <a:lumMod val="75000"/>
            </a:scheme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914363">
              <a:defRPr/>
            </a:pPr>
            <a:r>
              <a:rPr lang="en-GB" sz="2000">
                <a:latin typeface="Arial" panose="020B0604020202020204" pitchFamily="34" charset="0"/>
                <a:cs typeface="Arial" panose="020B0604020202020204" pitchFamily="34" charset="0"/>
              </a:rPr>
              <a:t>“</a:t>
            </a:r>
            <a:r>
              <a:rPr lang="en-GB" sz="2000" i="1">
                <a:latin typeface="Arial" panose="020B0604020202020204" pitchFamily="34" charset="0"/>
                <a:cs typeface="Arial" panose="020B0604020202020204" pitchFamily="34" charset="0"/>
              </a:rPr>
              <a:t>Half-compass" </a:t>
            </a:r>
            <a:r>
              <a:rPr lang="en-GB" sz="2000">
                <a:latin typeface="Arial" panose="020B0604020202020204" pitchFamily="34" charset="0"/>
                <a:cs typeface="Arial" panose="020B0604020202020204" pitchFamily="34" charset="0"/>
              </a:rPr>
              <a:t>effect, limiting access to jobs, education, and training, impacting both employers and residents</a:t>
            </a:r>
            <a:endParaRPr lang="en-GB" sz="2000">
              <a:solidFill>
                <a:prstClr val="white"/>
              </a:solidFill>
              <a:latin typeface="Arial" panose="020B0604020202020204" pitchFamily="34" charset="0"/>
              <a:cs typeface="Arial" panose="020B0604020202020204" pitchFamily="34" charset="0"/>
            </a:endParaRPr>
          </a:p>
        </p:txBody>
      </p:sp>
      <p:sp>
        <p:nvSpPr>
          <p:cNvPr id="37" name="Rectangle 36">
            <a:extLst>
              <a:ext uri="{FF2B5EF4-FFF2-40B4-BE49-F238E27FC236}">
                <a16:creationId xmlns:a16="http://schemas.microsoft.com/office/drawing/2014/main" id="{6F7592A8-CA32-D487-79D5-A76C7FBF2302}"/>
              </a:ext>
            </a:extLst>
          </p:cNvPr>
          <p:cNvSpPr/>
          <p:nvPr/>
        </p:nvSpPr>
        <p:spPr>
          <a:xfrm>
            <a:off x="4498391" y="5142924"/>
            <a:ext cx="5074920" cy="1380967"/>
          </a:xfrm>
          <a:prstGeom prst="rect">
            <a:avLst/>
          </a:prstGeom>
          <a:solidFill>
            <a:schemeClr val="accent1">
              <a:lumMod val="75000"/>
            </a:scheme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914363">
              <a:defRPr/>
            </a:pPr>
            <a:r>
              <a:rPr lang="en-GB" sz="2000">
                <a:latin typeface="Arial" panose="020B0604020202020204" pitchFamily="34" charset="0"/>
                <a:cs typeface="Arial" panose="020B0604020202020204" pitchFamily="34" charset="0"/>
              </a:rPr>
              <a:t>High service-user ratios and unclear career pathways make it hard to attract and retain health and care professionals</a:t>
            </a:r>
            <a:endParaRPr lang="en-GB" sz="2000" b="1">
              <a:solidFill>
                <a:prstClr val="white"/>
              </a:solidFill>
              <a:latin typeface="Arial" panose="020B0604020202020204" pitchFamily="34" charset="0"/>
              <a:cs typeface="Arial" panose="020B0604020202020204" pitchFamily="34" charset="0"/>
            </a:endParaRPr>
          </a:p>
        </p:txBody>
      </p:sp>
      <p:sp>
        <p:nvSpPr>
          <p:cNvPr id="38" name="Rectangle 37">
            <a:extLst>
              <a:ext uri="{FF2B5EF4-FFF2-40B4-BE49-F238E27FC236}">
                <a16:creationId xmlns:a16="http://schemas.microsoft.com/office/drawing/2014/main" id="{50EF5BAF-0D06-0596-C49D-D92B66D5C650}"/>
              </a:ext>
            </a:extLst>
          </p:cNvPr>
          <p:cNvSpPr/>
          <p:nvPr/>
        </p:nvSpPr>
        <p:spPr>
          <a:xfrm>
            <a:off x="4498390" y="3714213"/>
            <a:ext cx="5074920" cy="1176639"/>
          </a:xfrm>
          <a:prstGeom prst="rect">
            <a:avLst/>
          </a:prstGeom>
          <a:solidFill>
            <a:schemeClr val="accent1">
              <a:lumMod val="75000"/>
            </a:scheme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914363">
              <a:defRPr/>
            </a:pPr>
            <a:r>
              <a:rPr lang="en-GB" sz="2000">
                <a:latin typeface="Arial" panose="020B0604020202020204" pitchFamily="34" charset="0"/>
                <a:cs typeface="Arial" panose="020B0604020202020204" pitchFamily="34" charset="0"/>
              </a:rPr>
              <a:t>Higher numbers of retirees and people with complex conditions drive demand, partly due to affordable but poor-quality housing</a:t>
            </a:r>
            <a:endParaRPr lang="en-GB" sz="2000">
              <a:solidFill>
                <a:prstClr val="white"/>
              </a:solidFill>
              <a:latin typeface="Arial" panose="020B0604020202020204" pitchFamily="34" charset="0"/>
              <a:cs typeface="Arial" panose="020B0604020202020204" pitchFamily="34" charset="0"/>
            </a:endParaRPr>
          </a:p>
        </p:txBody>
      </p:sp>
      <p:sp>
        <p:nvSpPr>
          <p:cNvPr id="39" name="Rectangle 38">
            <a:extLst>
              <a:ext uri="{FF2B5EF4-FFF2-40B4-BE49-F238E27FC236}">
                <a16:creationId xmlns:a16="http://schemas.microsoft.com/office/drawing/2014/main" id="{6DBA35FA-D05E-2E6D-9905-C0A8CC7EB18C}"/>
              </a:ext>
            </a:extLst>
          </p:cNvPr>
          <p:cNvSpPr/>
          <p:nvPr/>
        </p:nvSpPr>
        <p:spPr>
          <a:xfrm>
            <a:off x="2155240" y="2132099"/>
            <a:ext cx="2210284" cy="1317857"/>
          </a:xfrm>
          <a:prstGeom prst="rect">
            <a:avLst/>
          </a:prstGeom>
          <a:solidFill>
            <a:schemeClr val="accent1">
              <a:lumMod val="75000"/>
            </a:scheme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lIns="36000" rIns="36000" rtlCol="0" anchor="ctr"/>
          <a:lstStyle/>
          <a:p>
            <a:pPr algn="ctr" defTabSz="914363">
              <a:defRPr/>
            </a:pPr>
            <a:r>
              <a:rPr lang="en-GB" sz="2800" b="1">
                <a:solidFill>
                  <a:prstClr val="white"/>
                </a:solidFill>
                <a:latin typeface="Arial" panose="020B0604020202020204" pitchFamily="34" charset="0"/>
                <a:cs typeface="Arial" panose="020B0604020202020204" pitchFamily="34" charset="0"/>
              </a:rPr>
              <a:t>Geography</a:t>
            </a:r>
          </a:p>
        </p:txBody>
      </p:sp>
      <p:sp>
        <p:nvSpPr>
          <p:cNvPr id="40" name="Rectangle 39">
            <a:extLst>
              <a:ext uri="{FF2B5EF4-FFF2-40B4-BE49-F238E27FC236}">
                <a16:creationId xmlns:a16="http://schemas.microsoft.com/office/drawing/2014/main" id="{89019FE2-4384-B94A-AF66-67F93075CEE7}"/>
              </a:ext>
            </a:extLst>
          </p:cNvPr>
          <p:cNvSpPr/>
          <p:nvPr/>
        </p:nvSpPr>
        <p:spPr>
          <a:xfrm>
            <a:off x="2155241" y="5146331"/>
            <a:ext cx="2210284" cy="1380967"/>
          </a:xfrm>
          <a:prstGeom prst="rect">
            <a:avLst/>
          </a:prstGeom>
          <a:solidFill>
            <a:schemeClr val="accent1">
              <a:lumMod val="75000"/>
            </a:scheme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lIns="36000" rIns="36000" rtlCol="0" anchor="ctr"/>
          <a:lstStyle/>
          <a:p>
            <a:pPr algn="ctr" defTabSz="914363">
              <a:defRPr/>
            </a:pPr>
            <a:r>
              <a:rPr lang="en-GB" sz="2800" b="1">
                <a:solidFill>
                  <a:prstClr val="white"/>
                </a:solidFill>
                <a:latin typeface="Arial" panose="020B0604020202020204" pitchFamily="34" charset="0"/>
                <a:cs typeface="Arial" panose="020B0604020202020204" pitchFamily="34" charset="0"/>
              </a:rPr>
              <a:t>Recruitment</a:t>
            </a:r>
          </a:p>
        </p:txBody>
      </p:sp>
      <p:sp>
        <p:nvSpPr>
          <p:cNvPr id="41" name="Rectangle 40">
            <a:extLst>
              <a:ext uri="{FF2B5EF4-FFF2-40B4-BE49-F238E27FC236}">
                <a16:creationId xmlns:a16="http://schemas.microsoft.com/office/drawing/2014/main" id="{34EA1A2B-8717-FD49-8676-A418E2319750}"/>
              </a:ext>
            </a:extLst>
          </p:cNvPr>
          <p:cNvSpPr/>
          <p:nvPr/>
        </p:nvSpPr>
        <p:spPr>
          <a:xfrm>
            <a:off x="2155239" y="3710465"/>
            <a:ext cx="2210284" cy="1176639"/>
          </a:xfrm>
          <a:prstGeom prst="rect">
            <a:avLst/>
          </a:prstGeom>
          <a:solidFill>
            <a:schemeClr val="accent1">
              <a:lumMod val="75000"/>
            </a:scheme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lIns="36000" rIns="36000" rtlCol="0" anchor="ctr"/>
          <a:lstStyle/>
          <a:p>
            <a:pPr algn="ctr" defTabSz="914363">
              <a:defRPr/>
            </a:pPr>
            <a:r>
              <a:rPr lang="en-GB" sz="2800" b="1">
                <a:solidFill>
                  <a:prstClr val="white"/>
                </a:solidFill>
                <a:latin typeface="Arial" panose="020B0604020202020204" pitchFamily="34" charset="0"/>
                <a:cs typeface="Arial" panose="020B0604020202020204" pitchFamily="34" charset="0"/>
              </a:rPr>
              <a:t>Demand</a:t>
            </a:r>
          </a:p>
        </p:txBody>
      </p:sp>
      <p:sp>
        <p:nvSpPr>
          <p:cNvPr id="42" name="Rectangle 41">
            <a:extLst>
              <a:ext uri="{FF2B5EF4-FFF2-40B4-BE49-F238E27FC236}">
                <a16:creationId xmlns:a16="http://schemas.microsoft.com/office/drawing/2014/main" id="{9E4B5C10-D448-6F7C-AE1F-15E596F95B34}"/>
              </a:ext>
            </a:extLst>
          </p:cNvPr>
          <p:cNvSpPr/>
          <p:nvPr/>
        </p:nvSpPr>
        <p:spPr>
          <a:xfrm>
            <a:off x="9975458" y="2132100"/>
            <a:ext cx="2057398" cy="2035924"/>
          </a:xfrm>
          <a:prstGeom prst="rect">
            <a:avLst/>
          </a:prstGeom>
          <a:solidFill>
            <a:schemeClr val="accent1">
              <a:lumMod val="75000"/>
            </a:scheme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3">
              <a:defRPr/>
            </a:pPr>
            <a:r>
              <a:rPr lang="en-GB" sz="2000">
                <a:solidFill>
                  <a:prstClr val="white"/>
                </a:solidFill>
                <a:latin typeface="Arial" panose="020B0604020202020204" pitchFamily="34" charset="0"/>
                <a:cs typeface="Arial" panose="020B0604020202020204" pitchFamily="34" charset="0"/>
              </a:rPr>
              <a:t>High costs from the “</a:t>
            </a:r>
            <a:r>
              <a:rPr lang="en-GB" sz="2000" i="1">
                <a:solidFill>
                  <a:prstClr val="white"/>
                </a:solidFill>
                <a:latin typeface="Arial" panose="020B0604020202020204" pitchFamily="34" charset="0"/>
                <a:cs typeface="Arial" panose="020B0604020202020204" pitchFamily="34" charset="0"/>
              </a:rPr>
              <a:t>hamster wheel</a:t>
            </a:r>
            <a:r>
              <a:rPr lang="en-GB" sz="2000">
                <a:solidFill>
                  <a:prstClr val="white"/>
                </a:solidFill>
                <a:latin typeface="Arial" panose="020B0604020202020204" pitchFamily="34" charset="0"/>
                <a:cs typeface="Arial" panose="020B0604020202020204" pitchFamily="34" charset="0"/>
              </a:rPr>
              <a:t>” of recruitment </a:t>
            </a:r>
          </a:p>
        </p:txBody>
      </p:sp>
      <p:sp>
        <p:nvSpPr>
          <p:cNvPr id="43" name="Right Brace 42">
            <a:extLst>
              <a:ext uri="{FF2B5EF4-FFF2-40B4-BE49-F238E27FC236}">
                <a16:creationId xmlns:a16="http://schemas.microsoft.com/office/drawing/2014/main" id="{01675B24-5C0D-A720-5A2C-4B25A3D2DD66}"/>
              </a:ext>
            </a:extLst>
          </p:cNvPr>
          <p:cNvSpPr/>
          <p:nvPr/>
        </p:nvSpPr>
        <p:spPr>
          <a:xfrm>
            <a:off x="9670775" y="2132098"/>
            <a:ext cx="266702" cy="4391792"/>
          </a:xfrm>
          <a:prstGeom prst="rightBrace">
            <a:avLst/>
          </a:prstGeom>
          <a:noFill/>
          <a:ln w="57150">
            <a:solidFill>
              <a:srgbClr val="FF05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6" name="Rectangle 45">
            <a:extLst>
              <a:ext uri="{FF2B5EF4-FFF2-40B4-BE49-F238E27FC236}">
                <a16:creationId xmlns:a16="http://schemas.microsoft.com/office/drawing/2014/main" id="{914F4C76-5609-756B-81FE-A2215D0045B0}"/>
              </a:ext>
            </a:extLst>
          </p:cNvPr>
          <p:cNvSpPr/>
          <p:nvPr/>
        </p:nvSpPr>
        <p:spPr>
          <a:xfrm>
            <a:off x="9987874" y="4489280"/>
            <a:ext cx="2057398" cy="2035924"/>
          </a:xfrm>
          <a:prstGeom prst="rect">
            <a:avLst/>
          </a:prstGeom>
          <a:solidFill>
            <a:schemeClr val="accent1">
              <a:lumMod val="75000"/>
            </a:scheme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lIns="36000" rIns="36000" rtlCol="0" anchor="ctr"/>
          <a:lstStyle/>
          <a:p>
            <a:pPr algn="ctr" defTabSz="914363">
              <a:defRPr/>
            </a:pPr>
            <a:r>
              <a:rPr lang="en-GB" sz="2000" dirty="0">
                <a:solidFill>
                  <a:prstClr val="white"/>
                </a:solidFill>
                <a:latin typeface="Arial" panose="020B0604020202020204" pitchFamily="34" charset="0"/>
                <a:cs typeface="Arial" panose="020B0604020202020204" pitchFamily="34" charset="0"/>
              </a:rPr>
              <a:t>Health and social care model unsustainable- leading to </a:t>
            </a:r>
            <a:r>
              <a:rPr lang="en-GB" sz="2000" u="sng" dirty="0">
                <a:solidFill>
                  <a:prstClr val="white"/>
                </a:solidFill>
                <a:latin typeface="Arial" panose="020B0604020202020204" pitchFamily="34" charset="0"/>
                <a:cs typeface="Arial" panose="020B0604020202020204" pitchFamily="34" charset="0"/>
              </a:rPr>
              <a:t>higher demand inland</a:t>
            </a:r>
          </a:p>
        </p:txBody>
      </p:sp>
      <p:grpSp>
        <p:nvGrpSpPr>
          <p:cNvPr id="5" name="Group 4">
            <a:extLst>
              <a:ext uri="{FF2B5EF4-FFF2-40B4-BE49-F238E27FC236}">
                <a16:creationId xmlns:a16="http://schemas.microsoft.com/office/drawing/2014/main" id="{F96D6E92-6C4E-0DBF-00AB-AA2DDD871BA6}"/>
              </a:ext>
            </a:extLst>
          </p:cNvPr>
          <p:cNvGrpSpPr/>
          <p:nvPr/>
        </p:nvGrpSpPr>
        <p:grpSpPr>
          <a:xfrm>
            <a:off x="917634" y="1168203"/>
            <a:ext cx="1162376" cy="1109659"/>
            <a:chOff x="-1549830" y="2302318"/>
            <a:chExt cx="1162376" cy="1109659"/>
          </a:xfrm>
        </p:grpSpPr>
        <p:sp>
          <p:nvSpPr>
            <p:cNvPr id="6" name="Oval 5">
              <a:extLst>
                <a:ext uri="{FF2B5EF4-FFF2-40B4-BE49-F238E27FC236}">
                  <a16:creationId xmlns:a16="http://schemas.microsoft.com/office/drawing/2014/main" id="{DBCC7E0E-B7F7-8F59-7404-5BF2FE684B3E}"/>
                </a:ext>
              </a:extLst>
            </p:cNvPr>
            <p:cNvSpPr/>
            <p:nvPr/>
          </p:nvSpPr>
          <p:spPr>
            <a:xfrm>
              <a:off x="-1549830" y="2302318"/>
              <a:ext cx="1162376" cy="1109659"/>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Graphic 7" descr="Lighthouse scene with solid fill">
              <a:extLst>
                <a:ext uri="{FF2B5EF4-FFF2-40B4-BE49-F238E27FC236}">
                  <a16:creationId xmlns:a16="http://schemas.microsoft.com/office/drawing/2014/main" id="{8B53A256-B2E0-F63D-11CF-22B58CCC233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31839" y="2363277"/>
              <a:ext cx="914400" cy="914400"/>
            </a:xfrm>
            <a:prstGeom prst="rect">
              <a:avLst/>
            </a:prstGeom>
          </p:spPr>
        </p:pic>
      </p:grpSp>
      <p:grpSp>
        <p:nvGrpSpPr>
          <p:cNvPr id="10" name="Group 9">
            <a:extLst>
              <a:ext uri="{FF2B5EF4-FFF2-40B4-BE49-F238E27FC236}">
                <a16:creationId xmlns:a16="http://schemas.microsoft.com/office/drawing/2014/main" id="{255DB92E-51E7-F62E-4270-3ECECA3AA1B7}"/>
              </a:ext>
            </a:extLst>
          </p:cNvPr>
          <p:cNvGrpSpPr/>
          <p:nvPr/>
        </p:nvGrpSpPr>
        <p:grpSpPr>
          <a:xfrm>
            <a:off x="-1397430" y="3040470"/>
            <a:ext cx="1162376" cy="1109659"/>
            <a:chOff x="-1549830" y="2549406"/>
            <a:chExt cx="1162376" cy="1109659"/>
          </a:xfrm>
        </p:grpSpPr>
        <p:sp>
          <p:nvSpPr>
            <p:cNvPr id="11" name="Oval 10">
              <a:extLst>
                <a:ext uri="{FF2B5EF4-FFF2-40B4-BE49-F238E27FC236}">
                  <a16:creationId xmlns:a16="http://schemas.microsoft.com/office/drawing/2014/main" id="{18CB0E8D-7955-FBD5-6D63-786583A4A45E}"/>
                </a:ext>
              </a:extLst>
            </p:cNvPr>
            <p:cNvSpPr/>
            <p:nvPr/>
          </p:nvSpPr>
          <p:spPr>
            <a:xfrm>
              <a:off x="-1549830" y="2549406"/>
              <a:ext cx="1162376" cy="110965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Graphic 11" descr="Link with solid fill">
              <a:extLst>
                <a:ext uri="{FF2B5EF4-FFF2-40B4-BE49-F238E27FC236}">
                  <a16:creationId xmlns:a16="http://schemas.microsoft.com/office/drawing/2014/main" id="{FCE14A73-1681-8187-464C-9C9F54447F1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81569" y="2627613"/>
              <a:ext cx="1007068" cy="1007068"/>
            </a:xfrm>
            <a:prstGeom prst="rect">
              <a:avLst/>
            </a:prstGeom>
          </p:spPr>
        </p:pic>
      </p:grpSp>
      <p:sp>
        <p:nvSpPr>
          <p:cNvPr id="13" name="Oval 12">
            <a:extLst>
              <a:ext uri="{FF2B5EF4-FFF2-40B4-BE49-F238E27FC236}">
                <a16:creationId xmlns:a16="http://schemas.microsoft.com/office/drawing/2014/main" id="{A75AB08E-1539-2151-6BB3-DE9D4675A61C}"/>
              </a:ext>
            </a:extLst>
          </p:cNvPr>
          <p:cNvSpPr/>
          <p:nvPr/>
        </p:nvSpPr>
        <p:spPr>
          <a:xfrm>
            <a:off x="-1397430" y="4724842"/>
            <a:ext cx="1162376" cy="110965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Graphic 13" descr="Money with solid fill">
            <a:extLst>
              <a:ext uri="{FF2B5EF4-FFF2-40B4-BE49-F238E27FC236}">
                <a16:creationId xmlns:a16="http://schemas.microsoft.com/office/drawing/2014/main" id="{81BA5936-4231-66FF-A6FF-56465DC3345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283009" y="4752927"/>
            <a:ext cx="914400" cy="914400"/>
          </a:xfrm>
          <a:prstGeom prst="rect">
            <a:avLst/>
          </a:prstGeom>
        </p:spPr>
      </p:pic>
      <p:sp>
        <p:nvSpPr>
          <p:cNvPr id="2" name="Freeform 1">
            <a:extLst>
              <a:ext uri="{FF2B5EF4-FFF2-40B4-BE49-F238E27FC236}">
                <a16:creationId xmlns:a16="http://schemas.microsoft.com/office/drawing/2014/main" id="{094A0E4B-2B4B-E4D8-35F4-1CAAC6325180}"/>
              </a:ext>
            </a:extLst>
          </p:cNvPr>
          <p:cNvSpPr/>
          <p:nvPr/>
        </p:nvSpPr>
        <p:spPr>
          <a:xfrm>
            <a:off x="16042" y="-6508629"/>
            <a:ext cx="1481428" cy="18127083"/>
          </a:xfrm>
          <a:custGeom>
            <a:avLst/>
            <a:gdLst>
              <a:gd name="connsiteX0" fmla="*/ 1773841 w 1773841"/>
              <a:gd name="connsiteY0" fmla="*/ 0 h 15819120"/>
              <a:gd name="connsiteX1" fmla="*/ 1773841 w 1773841"/>
              <a:gd name="connsiteY1" fmla="*/ 6233093 h 15819120"/>
              <a:gd name="connsiteX2" fmla="*/ 909496 w 1773841"/>
              <a:gd name="connsiteY2" fmla="*/ 7129609 h 15819120"/>
              <a:gd name="connsiteX3" fmla="*/ 909496 w 1773841"/>
              <a:gd name="connsiteY3" fmla="*/ 7272960 h 15819120"/>
              <a:gd name="connsiteX4" fmla="*/ 1773841 w 1773841"/>
              <a:gd name="connsiteY4" fmla="*/ 8169476 h 15819120"/>
              <a:gd name="connsiteX5" fmla="*/ 1773841 w 1773841"/>
              <a:gd name="connsiteY5" fmla="*/ 15819120 h 15819120"/>
              <a:gd name="connsiteX6" fmla="*/ 0 w 1773841"/>
              <a:gd name="connsiteY6" fmla="*/ 15819120 h 15819120"/>
              <a:gd name="connsiteX7" fmla="*/ 0 w 1773841"/>
              <a:gd name="connsiteY7" fmla="*/ 0 h 15819120"/>
              <a:gd name="connsiteX0" fmla="*/ 1773841 w 1773841"/>
              <a:gd name="connsiteY0" fmla="*/ 0 h 15819120"/>
              <a:gd name="connsiteX1" fmla="*/ 1773841 w 1773841"/>
              <a:gd name="connsiteY1" fmla="*/ 6233093 h 15819120"/>
              <a:gd name="connsiteX2" fmla="*/ 909496 w 1773841"/>
              <a:gd name="connsiteY2" fmla="*/ 7129609 h 15819120"/>
              <a:gd name="connsiteX3" fmla="*/ 909496 w 1773841"/>
              <a:gd name="connsiteY3" fmla="*/ 7272960 h 15819120"/>
              <a:gd name="connsiteX4" fmla="*/ 1773841 w 1773841"/>
              <a:gd name="connsiteY4" fmla="*/ 8169476 h 15819120"/>
              <a:gd name="connsiteX5" fmla="*/ 1773841 w 1773841"/>
              <a:gd name="connsiteY5" fmla="*/ 15819120 h 15819120"/>
              <a:gd name="connsiteX6" fmla="*/ 0 w 1773841"/>
              <a:gd name="connsiteY6" fmla="*/ 15819120 h 15819120"/>
              <a:gd name="connsiteX7" fmla="*/ 0 w 1773841"/>
              <a:gd name="connsiteY7" fmla="*/ 0 h 15819120"/>
              <a:gd name="connsiteX8" fmla="*/ 1773841 w 1773841"/>
              <a:gd name="connsiteY8" fmla="*/ 0 h 15819120"/>
              <a:gd name="connsiteX0" fmla="*/ 1773841 w 1773841"/>
              <a:gd name="connsiteY0" fmla="*/ 0 h 15819120"/>
              <a:gd name="connsiteX1" fmla="*/ 1773841 w 1773841"/>
              <a:gd name="connsiteY1" fmla="*/ 6233093 h 15819120"/>
              <a:gd name="connsiteX2" fmla="*/ 909496 w 1773841"/>
              <a:gd name="connsiteY2" fmla="*/ 7129609 h 15819120"/>
              <a:gd name="connsiteX3" fmla="*/ 909496 w 1773841"/>
              <a:gd name="connsiteY3" fmla="*/ 7272960 h 15819120"/>
              <a:gd name="connsiteX4" fmla="*/ 1773841 w 1773841"/>
              <a:gd name="connsiteY4" fmla="*/ 8169476 h 15819120"/>
              <a:gd name="connsiteX5" fmla="*/ 1773841 w 1773841"/>
              <a:gd name="connsiteY5" fmla="*/ 15819120 h 15819120"/>
              <a:gd name="connsiteX6" fmla="*/ 0 w 1773841"/>
              <a:gd name="connsiteY6" fmla="*/ 15819120 h 15819120"/>
              <a:gd name="connsiteX7" fmla="*/ 0 w 1773841"/>
              <a:gd name="connsiteY7" fmla="*/ 0 h 15819120"/>
              <a:gd name="connsiteX8" fmla="*/ 1773841 w 1773841"/>
              <a:gd name="connsiteY8" fmla="*/ 0 h 15819120"/>
              <a:gd name="connsiteX0" fmla="*/ 1773841 w 1777714"/>
              <a:gd name="connsiteY0" fmla="*/ 0 h 15819120"/>
              <a:gd name="connsiteX1" fmla="*/ 1773841 w 1777714"/>
              <a:gd name="connsiteY1" fmla="*/ 6233093 h 15819120"/>
              <a:gd name="connsiteX2" fmla="*/ 909496 w 1777714"/>
              <a:gd name="connsiteY2" fmla="*/ 7129609 h 15819120"/>
              <a:gd name="connsiteX3" fmla="*/ 909496 w 1777714"/>
              <a:gd name="connsiteY3" fmla="*/ 7272960 h 15819120"/>
              <a:gd name="connsiteX4" fmla="*/ 1773841 w 1777714"/>
              <a:gd name="connsiteY4" fmla="*/ 8169476 h 15819120"/>
              <a:gd name="connsiteX5" fmla="*/ 1773841 w 1777714"/>
              <a:gd name="connsiteY5" fmla="*/ 15819120 h 15819120"/>
              <a:gd name="connsiteX6" fmla="*/ 0 w 1777714"/>
              <a:gd name="connsiteY6" fmla="*/ 15819120 h 15819120"/>
              <a:gd name="connsiteX7" fmla="*/ 0 w 1777714"/>
              <a:gd name="connsiteY7" fmla="*/ 0 h 15819120"/>
              <a:gd name="connsiteX8" fmla="*/ 1773841 w 1777714"/>
              <a:gd name="connsiteY8" fmla="*/ 0 h 15819120"/>
              <a:gd name="connsiteX0" fmla="*/ 1773841 w 1777714"/>
              <a:gd name="connsiteY0" fmla="*/ 0 h 15819120"/>
              <a:gd name="connsiteX1" fmla="*/ 1773841 w 1777714"/>
              <a:gd name="connsiteY1" fmla="*/ 6233093 h 15819120"/>
              <a:gd name="connsiteX2" fmla="*/ 909496 w 1777714"/>
              <a:gd name="connsiteY2" fmla="*/ 7129609 h 15819120"/>
              <a:gd name="connsiteX3" fmla="*/ 909496 w 1777714"/>
              <a:gd name="connsiteY3" fmla="*/ 7272960 h 15819120"/>
              <a:gd name="connsiteX4" fmla="*/ 1773841 w 1777714"/>
              <a:gd name="connsiteY4" fmla="*/ 8169476 h 15819120"/>
              <a:gd name="connsiteX5" fmla="*/ 1773841 w 1777714"/>
              <a:gd name="connsiteY5" fmla="*/ 15819120 h 15819120"/>
              <a:gd name="connsiteX6" fmla="*/ 0 w 1777714"/>
              <a:gd name="connsiteY6" fmla="*/ 15819120 h 15819120"/>
              <a:gd name="connsiteX7" fmla="*/ 0 w 1777714"/>
              <a:gd name="connsiteY7" fmla="*/ 0 h 15819120"/>
              <a:gd name="connsiteX8" fmla="*/ 1773841 w 1777714"/>
              <a:gd name="connsiteY8" fmla="*/ 0 h 15819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7714" h="15819120">
                <a:moveTo>
                  <a:pt x="1773841" y="0"/>
                </a:moveTo>
                <a:cubicBezTo>
                  <a:pt x="1773841" y="2077698"/>
                  <a:pt x="1782556" y="5985053"/>
                  <a:pt x="1773841" y="6233093"/>
                </a:cubicBezTo>
                <a:cubicBezTo>
                  <a:pt x="1765126" y="6481133"/>
                  <a:pt x="909747" y="6822304"/>
                  <a:pt x="909496" y="7129609"/>
                </a:cubicBezTo>
                <a:cubicBezTo>
                  <a:pt x="909245" y="7436914"/>
                  <a:pt x="909245" y="6880986"/>
                  <a:pt x="909496" y="7272960"/>
                </a:cubicBezTo>
                <a:cubicBezTo>
                  <a:pt x="909747" y="7664934"/>
                  <a:pt x="1773593" y="7819837"/>
                  <a:pt x="1773841" y="8169476"/>
                </a:cubicBezTo>
                <a:cubicBezTo>
                  <a:pt x="1774089" y="8519115"/>
                  <a:pt x="1773841" y="13269239"/>
                  <a:pt x="1773841" y="15819120"/>
                </a:cubicBezTo>
                <a:lnTo>
                  <a:pt x="0" y="15819120"/>
                </a:lnTo>
                <a:lnTo>
                  <a:pt x="0" y="0"/>
                </a:lnTo>
                <a:lnTo>
                  <a:pt x="1773841" y="0"/>
                </a:lnTo>
                <a:close/>
              </a:path>
            </a:pathLst>
          </a:custGeom>
          <a:solidFill>
            <a:srgbClr val="0B3249"/>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defTabSz="761970"/>
            <a:endParaRPr lang="en-GB" sz="1500">
              <a:solidFill>
                <a:prstClr val="white"/>
              </a:solidFill>
              <a:latin typeface="Calibri" panose="020F0502020204030204"/>
            </a:endParaRPr>
          </a:p>
        </p:txBody>
      </p:sp>
      <p:sp>
        <p:nvSpPr>
          <p:cNvPr id="3" name="Text 5">
            <a:extLst>
              <a:ext uri="{FF2B5EF4-FFF2-40B4-BE49-F238E27FC236}">
                <a16:creationId xmlns:a16="http://schemas.microsoft.com/office/drawing/2014/main" id="{63A64C5D-A33E-8F8B-59EE-C15A2B50A635}"/>
              </a:ext>
            </a:extLst>
          </p:cNvPr>
          <p:cNvSpPr/>
          <p:nvPr/>
        </p:nvSpPr>
        <p:spPr>
          <a:xfrm>
            <a:off x="6096000" y="535980"/>
            <a:ext cx="2549327" cy="237629"/>
          </a:xfrm>
          <a:prstGeom prst="rect">
            <a:avLst/>
          </a:prstGeom>
          <a:noFill/>
          <a:ln/>
        </p:spPr>
        <p:txBody>
          <a:bodyPr wrap="none" lIns="0" tIns="0" rIns="0" bIns="0" rtlCol="0" anchor="t"/>
          <a:lstStyle/>
          <a:p>
            <a:pPr marL="0" marR="0" lvl="0" indent="0" algn="l" defTabSz="761970" rtl="0" eaLnBrk="1" fontAlgn="auto" latinLnBrk="0" hangingPunct="1">
              <a:lnSpc>
                <a:spcPts val="1833"/>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Arial" panose="020B0604020202020204" pitchFamily="34" charset="0"/>
                <a:ea typeface="Alexandria Semi Bold" pitchFamily="34" charset="-122"/>
                <a:cs typeface="Arial" panose="020B0604020202020204" pitchFamily="34" charset="0"/>
              </a:rPr>
              <a:t>Problem Definition / Coastal-Specific</a:t>
            </a:r>
            <a:endParaRPr kumimoji="0" lang="en-US" sz="2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4" name="Graphic 3" descr="Brainstorm with solid fill">
            <a:extLst>
              <a:ext uri="{FF2B5EF4-FFF2-40B4-BE49-F238E27FC236}">
                <a16:creationId xmlns:a16="http://schemas.microsoft.com/office/drawing/2014/main" id="{EB34888C-0E8F-B949-526F-AC85F41876D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28796" y="1444978"/>
            <a:ext cx="914400" cy="914400"/>
          </a:xfrm>
          <a:prstGeom prst="rect">
            <a:avLst/>
          </a:prstGeom>
        </p:spPr>
      </p:pic>
      <p:pic>
        <p:nvPicPr>
          <p:cNvPr id="16" name="Graphic 15" descr="Brainstorm with solid fill">
            <a:extLst>
              <a:ext uri="{FF2B5EF4-FFF2-40B4-BE49-F238E27FC236}">
                <a16:creationId xmlns:a16="http://schemas.microsoft.com/office/drawing/2014/main" id="{13FF2559-8A2A-2325-D6BB-EBFA61C6D20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28796" y="1444978"/>
            <a:ext cx="914400" cy="914400"/>
          </a:xfrm>
          <a:prstGeom prst="rect">
            <a:avLst/>
          </a:prstGeom>
        </p:spPr>
      </p:pic>
      <p:pic>
        <p:nvPicPr>
          <p:cNvPr id="17" name="Graphic 16" descr="Link with solid fill">
            <a:extLst>
              <a:ext uri="{FF2B5EF4-FFF2-40B4-BE49-F238E27FC236}">
                <a16:creationId xmlns:a16="http://schemas.microsoft.com/office/drawing/2014/main" id="{DD20C9E6-3666-DE9C-5FAD-96D0A1577E8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66925" y="4498623"/>
            <a:ext cx="914400" cy="914400"/>
          </a:xfrm>
          <a:prstGeom prst="rect">
            <a:avLst/>
          </a:prstGeom>
        </p:spPr>
      </p:pic>
      <p:pic>
        <p:nvPicPr>
          <p:cNvPr id="18" name="Graphic 17" descr="Money with solid fill">
            <a:extLst>
              <a:ext uri="{FF2B5EF4-FFF2-40B4-BE49-F238E27FC236}">
                <a16:creationId xmlns:a16="http://schemas.microsoft.com/office/drawing/2014/main" id="{DACAF474-994A-114A-5110-5A12AE74B662}"/>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69224" y="2920910"/>
            <a:ext cx="914400" cy="914400"/>
          </a:xfrm>
          <a:prstGeom prst="rect">
            <a:avLst/>
          </a:prstGeom>
        </p:spPr>
      </p:pic>
      <p:pic>
        <p:nvPicPr>
          <p:cNvPr id="22" name="Graphic 21" descr="Lighthouse scene with solid fill">
            <a:extLst>
              <a:ext uri="{FF2B5EF4-FFF2-40B4-BE49-F238E27FC236}">
                <a16:creationId xmlns:a16="http://schemas.microsoft.com/office/drawing/2014/main" id="{71E43D5B-981A-E30F-0CC2-752CAA87F1A0}"/>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265278" y="1343198"/>
            <a:ext cx="914400" cy="914400"/>
          </a:xfrm>
          <a:prstGeom prst="rect">
            <a:avLst/>
          </a:prstGeom>
        </p:spPr>
      </p:pic>
    </p:spTree>
    <p:extLst>
      <p:ext uri="{BB962C8B-B14F-4D97-AF65-F5344CB8AC3E}">
        <p14:creationId xmlns:p14="http://schemas.microsoft.com/office/powerpoint/2010/main" val="2133205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6DB1E4-2E43-40BF-FACE-0C646C526ECC}"/>
            </a:ext>
          </a:extLst>
        </p:cNvPr>
        <p:cNvGrpSpPr/>
        <p:nvPr/>
      </p:nvGrpSpPr>
      <p:grpSpPr>
        <a:xfrm>
          <a:off x="0" y="0"/>
          <a:ext cx="0" cy="0"/>
          <a:chOff x="0" y="0"/>
          <a:chExt cx="0" cy="0"/>
        </a:xfrm>
      </p:grpSpPr>
      <p:sp>
        <p:nvSpPr>
          <p:cNvPr id="27" name="!!CFC2">
            <a:extLst>
              <a:ext uri="{FF2B5EF4-FFF2-40B4-BE49-F238E27FC236}">
                <a16:creationId xmlns:a16="http://schemas.microsoft.com/office/drawing/2014/main" id="{1F002AA6-F0E1-A2F3-EF54-9860BC3A6382}"/>
              </a:ext>
            </a:extLst>
          </p:cNvPr>
          <p:cNvSpPr/>
          <p:nvPr/>
        </p:nvSpPr>
        <p:spPr>
          <a:xfrm>
            <a:off x="2279062" y="336922"/>
            <a:ext cx="3465200" cy="705355"/>
          </a:xfrm>
          <a:prstGeom prst="rect">
            <a:avLst/>
          </a:prstGeom>
          <a:solidFill>
            <a:srgbClr val="1D263E"/>
          </a:solidFill>
          <a:ln w="317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marL="0" marR="0" lvl="0" indent="0" algn="l" defTabSz="76197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9" name="Rectangle 28">
            <a:extLst>
              <a:ext uri="{FF2B5EF4-FFF2-40B4-BE49-F238E27FC236}">
                <a16:creationId xmlns:a16="http://schemas.microsoft.com/office/drawing/2014/main" id="{C44DB8B6-916C-E9CD-B1FB-3BCA0AE2D9FB}"/>
              </a:ext>
            </a:extLst>
          </p:cNvPr>
          <p:cNvSpPr/>
          <p:nvPr/>
        </p:nvSpPr>
        <p:spPr>
          <a:xfrm>
            <a:off x="2155238" y="213098"/>
            <a:ext cx="3465200" cy="705355"/>
          </a:xfrm>
          <a:prstGeom prst="rect">
            <a:avLst/>
          </a:prstGeom>
          <a:solidFill>
            <a:srgbClr val="BF0100">
              <a:alpha val="98000"/>
            </a:srgbClr>
          </a:solidFill>
          <a:ln w="317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108000" rIns="0" rtlCol="0" anchor="ctr"/>
          <a:lstStyle/>
          <a:p>
            <a:pPr marL="0" marR="0" lvl="0" indent="0" algn="l" defTabSz="76197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Case for Change</a:t>
            </a:r>
            <a:endParaRPr kumimoji="0" lang="en-GB" sz="3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10" name="Group 9">
            <a:extLst>
              <a:ext uri="{FF2B5EF4-FFF2-40B4-BE49-F238E27FC236}">
                <a16:creationId xmlns:a16="http://schemas.microsoft.com/office/drawing/2014/main" id="{A854E5F0-2A82-7E0D-6E0C-B82CBD30FB4A}"/>
              </a:ext>
            </a:extLst>
          </p:cNvPr>
          <p:cNvGrpSpPr/>
          <p:nvPr/>
        </p:nvGrpSpPr>
        <p:grpSpPr>
          <a:xfrm>
            <a:off x="-1397430" y="3040470"/>
            <a:ext cx="1162376" cy="1109659"/>
            <a:chOff x="-1549830" y="2549406"/>
            <a:chExt cx="1162376" cy="1109659"/>
          </a:xfrm>
        </p:grpSpPr>
        <p:sp>
          <p:nvSpPr>
            <p:cNvPr id="11" name="Oval 10">
              <a:extLst>
                <a:ext uri="{FF2B5EF4-FFF2-40B4-BE49-F238E27FC236}">
                  <a16:creationId xmlns:a16="http://schemas.microsoft.com/office/drawing/2014/main" id="{96803364-4DB7-8C20-2477-8A08FC6D0F48}"/>
                </a:ext>
              </a:extLst>
            </p:cNvPr>
            <p:cNvSpPr/>
            <p:nvPr/>
          </p:nvSpPr>
          <p:spPr>
            <a:xfrm>
              <a:off x="-1549830" y="2549406"/>
              <a:ext cx="1162376" cy="110965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Graphic 11" descr="Link with solid fill">
              <a:extLst>
                <a:ext uri="{FF2B5EF4-FFF2-40B4-BE49-F238E27FC236}">
                  <a16:creationId xmlns:a16="http://schemas.microsoft.com/office/drawing/2014/main" id="{85F07BD5-98CB-36C2-A8FE-24D79E8DCE5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81569" y="2627613"/>
              <a:ext cx="1007068" cy="1007068"/>
            </a:xfrm>
            <a:prstGeom prst="rect">
              <a:avLst/>
            </a:prstGeom>
          </p:spPr>
        </p:pic>
      </p:grpSp>
      <p:sp>
        <p:nvSpPr>
          <p:cNvPr id="13" name="Oval 12">
            <a:extLst>
              <a:ext uri="{FF2B5EF4-FFF2-40B4-BE49-F238E27FC236}">
                <a16:creationId xmlns:a16="http://schemas.microsoft.com/office/drawing/2014/main" id="{456DD85A-4599-71F1-42A9-86B7F81250F8}"/>
              </a:ext>
            </a:extLst>
          </p:cNvPr>
          <p:cNvSpPr/>
          <p:nvPr/>
        </p:nvSpPr>
        <p:spPr>
          <a:xfrm>
            <a:off x="-1397430" y="4724842"/>
            <a:ext cx="1162376" cy="110965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Graphic 13" descr="Money with solid fill">
            <a:extLst>
              <a:ext uri="{FF2B5EF4-FFF2-40B4-BE49-F238E27FC236}">
                <a16:creationId xmlns:a16="http://schemas.microsoft.com/office/drawing/2014/main" id="{E3197E69-6210-7750-51DD-89D2FDB1037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83009" y="4752927"/>
            <a:ext cx="914400" cy="914400"/>
          </a:xfrm>
          <a:prstGeom prst="rect">
            <a:avLst/>
          </a:prstGeom>
        </p:spPr>
      </p:pic>
      <p:sp>
        <p:nvSpPr>
          <p:cNvPr id="2" name="Text 5">
            <a:extLst>
              <a:ext uri="{FF2B5EF4-FFF2-40B4-BE49-F238E27FC236}">
                <a16:creationId xmlns:a16="http://schemas.microsoft.com/office/drawing/2014/main" id="{FEEA1EA9-549B-23E8-B05B-F971D03B0F1E}"/>
              </a:ext>
            </a:extLst>
          </p:cNvPr>
          <p:cNvSpPr/>
          <p:nvPr/>
        </p:nvSpPr>
        <p:spPr>
          <a:xfrm>
            <a:off x="2235927" y="1209386"/>
            <a:ext cx="2549327" cy="237629"/>
          </a:xfrm>
          <a:prstGeom prst="rect">
            <a:avLst/>
          </a:prstGeom>
          <a:noFill/>
          <a:ln/>
        </p:spPr>
        <p:txBody>
          <a:bodyPr wrap="none" lIns="0" tIns="0" rIns="0" bIns="0" rtlCol="0" anchor="t"/>
          <a:lstStyle/>
          <a:p>
            <a:pPr marL="0" marR="0" lvl="0" indent="0" algn="l" defTabSz="761970" rtl="0" eaLnBrk="1" fontAlgn="auto" latinLnBrk="0" hangingPunct="1">
              <a:lnSpc>
                <a:spcPts val="1833"/>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Arial" panose="020B0604020202020204" pitchFamily="34" charset="0"/>
                <a:ea typeface="Alexandria Semi Bold" pitchFamily="34" charset="-122"/>
                <a:cs typeface="Arial" panose="020B0604020202020204" pitchFamily="34" charset="0"/>
              </a:rPr>
              <a:t>Problem Definition / Coastal-Specific</a:t>
            </a:r>
            <a:endParaRPr kumimoji="0" lang="en-US" sz="2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4" name="Group 3">
            <a:extLst>
              <a:ext uri="{FF2B5EF4-FFF2-40B4-BE49-F238E27FC236}">
                <a16:creationId xmlns:a16="http://schemas.microsoft.com/office/drawing/2014/main" id="{12165950-7DED-197A-31E9-A4D2550702F6}"/>
              </a:ext>
            </a:extLst>
          </p:cNvPr>
          <p:cNvGrpSpPr/>
          <p:nvPr/>
        </p:nvGrpSpPr>
        <p:grpSpPr>
          <a:xfrm>
            <a:off x="917634" y="1168203"/>
            <a:ext cx="1162376" cy="1109659"/>
            <a:chOff x="-1549830" y="2302318"/>
            <a:chExt cx="1162376" cy="1109659"/>
          </a:xfrm>
        </p:grpSpPr>
        <p:sp>
          <p:nvSpPr>
            <p:cNvPr id="18" name="Oval 17">
              <a:extLst>
                <a:ext uri="{FF2B5EF4-FFF2-40B4-BE49-F238E27FC236}">
                  <a16:creationId xmlns:a16="http://schemas.microsoft.com/office/drawing/2014/main" id="{39CE8504-8892-C96C-C147-C9B8166ED092}"/>
                </a:ext>
              </a:extLst>
            </p:cNvPr>
            <p:cNvSpPr/>
            <p:nvPr/>
          </p:nvSpPr>
          <p:spPr>
            <a:xfrm>
              <a:off x="-1549830" y="2302318"/>
              <a:ext cx="1162376" cy="1109659"/>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 name="Graphic 18" descr="Lighthouse scene with solid fill">
              <a:extLst>
                <a:ext uri="{FF2B5EF4-FFF2-40B4-BE49-F238E27FC236}">
                  <a16:creationId xmlns:a16="http://schemas.microsoft.com/office/drawing/2014/main" id="{ECFE2E1D-8C5F-3AE3-AD3C-DE79C2E9A7E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431839" y="2363277"/>
              <a:ext cx="914400" cy="914400"/>
            </a:xfrm>
            <a:prstGeom prst="rect">
              <a:avLst/>
            </a:prstGeom>
          </p:spPr>
        </p:pic>
      </p:grpSp>
      <p:pic>
        <p:nvPicPr>
          <p:cNvPr id="20" name="Graphic 19" descr="Brainstorm with solid fill">
            <a:extLst>
              <a:ext uri="{FF2B5EF4-FFF2-40B4-BE49-F238E27FC236}">
                <a16:creationId xmlns:a16="http://schemas.microsoft.com/office/drawing/2014/main" id="{D725DE2C-17A3-8937-BD18-7ED26F2BBE0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28796" y="1444978"/>
            <a:ext cx="914400" cy="914400"/>
          </a:xfrm>
          <a:prstGeom prst="rect">
            <a:avLst/>
          </a:prstGeom>
        </p:spPr>
      </p:pic>
      <p:sp>
        <p:nvSpPr>
          <p:cNvPr id="21" name="Freeform 20">
            <a:extLst>
              <a:ext uri="{FF2B5EF4-FFF2-40B4-BE49-F238E27FC236}">
                <a16:creationId xmlns:a16="http://schemas.microsoft.com/office/drawing/2014/main" id="{9A05B251-09AA-1CA0-18A8-FD419C85DD1F}"/>
              </a:ext>
            </a:extLst>
          </p:cNvPr>
          <p:cNvSpPr/>
          <p:nvPr/>
        </p:nvSpPr>
        <p:spPr>
          <a:xfrm>
            <a:off x="16042" y="-6508629"/>
            <a:ext cx="1481428" cy="18127083"/>
          </a:xfrm>
          <a:custGeom>
            <a:avLst/>
            <a:gdLst>
              <a:gd name="connsiteX0" fmla="*/ 1773841 w 1773841"/>
              <a:gd name="connsiteY0" fmla="*/ 0 h 15819120"/>
              <a:gd name="connsiteX1" fmla="*/ 1773841 w 1773841"/>
              <a:gd name="connsiteY1" fmla="*/ 6233093 h 15819120"/>
              <a:gd name="connsiteX2" fmla="*/ 909496 w 1773841"/>
              <a:gd name="connsiteY2" fmla="*/ 7129609 h 15819120"/>
              <a:gd name="connsiteX3" fmla="*/ 909496 w 1773841"/>
              <a:gd name="connsiteY3" fmla="*/ 7272960 h 15819120"/>
              <a:gd name="connsiteX4" fmla="*/ 1773841 w 1773841"/>
              <a:gd name="connsiteY4" fmla="*/ 8169476 h 15819120"/>
              <a:gd name="connsiteX5" fmla="*/ 1773841 w 1773841"/>
              <a:gd name="connsiteY5" fmla="*/ 15819120 h 15819120"/>
              <a:gd name="connsiteX6" fmla="*/ 0 w 1773841"/>
              <a:gd name="connsiteY6" fmla="*/ 15819120 h 15819120"/>
              <a:gd name="connsiteX7" fmla="*/ 0 w 1773841"/>
              <a:gd name="connsiteY7" fmla="*/ 0 h 15819120"/>
              <a:gd name="connsiteX0" fmla="*/ 1773841 w 1773841"/>
              <a:gd name="connsiteY0" fmla="*/ 0 h 15819120"/>
              <a:gd name="connsiteX1" fmla="*/ 1773841 w 1773841"/>
              <a:gd name="connsiteY1" fmla="*/ 6233093 h 15819120"/>
              <a:gd name="connsiteX2" fmla="*/ 909496 w 1773841"/>
              <a:gd name="connsiteY2" fmla="*/ 7129609 h 15819120"/>
              <a:gd name="connsiteX3" fmla="*/ 909496 w 1773841"/>
              <a:gd name="connsiteY3" fmla="*/ 7272960 h 15819120"/>
              <a:gd name="connsiteX4" fmla="*/ 1773841 w 1773841"/>
              <a:gd name="connsiteY4" fmla="*/ 8169476 h 15819120"/>
              <a:gd name="connsiteX5" fmla="*/ 1773841 w 1773841"/>
              <a:gd name="connsiteY5" fmla="*/ 15819120 h 15819120"/>
              <a:gd name="connsiteX6" fmla="*/ 0 w 1773841"/>
              <a:gd name="connsiteY6" fmla="*/ 15819120 h 15819120"/>
              <a:gd name="connsiteX7" fmla="*/ 0 w 1773841"/>
              <a:gd name="connsiteY7" fmla="*/ 0 h 15819120"/>
              <a:gd name="connsiteX8" fmla="*/ 1773841 w 1773841"/>
              <a:gd name="connsiteY8" fmla="*/ 0 h 15819120"/>
              <a:gd name="connsiteX0" fmla="*/ 1773841 w 1773841"/>
              <a:gd name="connsiteY0" fmla="*/ 0 h 15819120"/>
              <a:gd name="connsiteX1" fmla="*/ 1773841 w 1773841"/>
              <a:gd name="connsiteY1" fmla="*/ 6233093 h 15819120"/>
              <a:gd name="connsiteX2" fmla="*/ 909496 w 1773841"/>
              <a:gd name="connsiteY2" fmla="*/ 7129609 h 15819120"/>
              <a:gd name="connsiteX3" fmla="*/ 909496 w 1773841"/>
              <a:gd name="connsiteY3" fmla="*/ 7272960 h 15819120"/>
              <a:gd name="connsiteX4" fmla="*/ 1773841 w 1773841"/>
              <a:gd name="connsiteY4" fmla="*/ 8169476 h 15819120"/>
              <a:gd name="connsiteX5" fmla="*/ 1773841 w 1773841"/>
              <a:gd name="connsiteY5" fmla="*/ 15819120 h 15819120"/>
              <a:gd name="connsiteX6" fmla="*/ 0 w 1773841"/>
              <a:gd name="connsiteY6" fmla="*/ 15819120 h 15819120"/>
              <a:gd name="connsiteX7" fmla="*/ 0 w 1773841"/>
              <a:gd name="connsiteY7" fmla="*/ 0 h 15819120"/>
              <a:gd name="connsiteX8" fmla="*/ 1773841 w 1773841"/>
              <a:gd name="connsiteY8" fmla="*/ 0 h 15819120"/>
              <a:gd name="connsiteX0" fmla="*/ 1773841 w 1777714"/>
              <a:gd name="connsiteY0" fmla="*/ 0 h 15819120"/>
              <a:gd name="connsiteX1" fmla="*/ 1773841 w 1777714"/>
              <a:gd name="connsiteY1" fmla="*/ 6233093 h 15819120"/>
              <a:gd name="connsiteX2" fmla="*/ 909496 w 1777714"/>
              <a:gd name="connsiteY2" fmla="*/ 7129609 h 15819120"/>
              <a:gd name="connsiteX3" fmla="*/ 909496 w 1777714"/>
              <a:gd name="connsiteY3" fmla="*/ 7272960 h 15819120"/>
              <a:gd name="connsiteX4" fmla="*/ 1773841 w 1777714"/>
              <a:gd name="connsiteY4" fmla="*/ 8169476 h 15819120"/>
              <a:gd name="connsiteX5" fmla="*/ 1773841 w 1777714"/>
              <a:gd name="connsiteY5" fmla="*/ 15819120 h 15819120"/>
              <a:gd name="connsiteX6" fmla="*/ 0 w 1777714"/>
              <a:gd name="connsiteY6" fmla="*/ 15819120 h 15819120"/>
              <a:gd name="connsiteX7" fmla="*/ 0 w 1777714"/>
              <a:gd name="connsiteY7" fmla="*/ 0 h 15819120"/>
              <a:gd name="connsiteX8" fmla="*/ 1773841 w 1777714"/>
              <a:gd name="connsiteY8" fmla="*/ 0 h 15819120"/>
              <a:gd name="connsiteX0" fmla="*/ 1773841 w 1777714"/>
              <a:gd name="connsiteY0" fmla="*/ 0 h 15819120"/>
              <a:gd name="connsiteX1" fmla="*/ 1773841 w 1777714"/>
              <a:gd name="connsiteY1" fmla="*/ 6233093 h 15819120"/>
              <a:gd name="connsiteX2" fmla="*/ 909496 w 1777714"/>
              <a:gd name="connsiteY2" fmla="*/ 7129609 h 15819120"/>
              <a:gd name="connsiteX3" fmla="*/ 909496 w 1777714"/>
              <a:gd name="connsiteY3" fmla="*/ 7272960 h 15819120"/>
              <a:gd name="connsiteX4" fmla="*/ 1773841 w 1777714"/>
              <a:gd name="connsiteY4" fmla="*/ 8169476 h 15819120"/>
              <a:gd name="connsiteX5" fmla="*/ 1773841 w 1777714"/>
              <a:gd name="connsiteY5" fmla="*/ 15819120 h 15819120"/>
              <a:gd name="connsiteX6" fmla="*/ 0 w 1777714"/>
              <a:gd name="connsiteY6" fmla="*/ 15819120 h 15819120"/>
              <a:gd name="connsiteX7" fmla="*/ 0 w 1777714"/>
              <a:gd name="connsiteY7" fmla="*/ 0 h 15819120"/>
              <a:gd name="connsiteX8" fmla="*/ 1773841 w 1777714"/>
              <a:gd name="connsiteY8" fmla="*/ 0 h 15819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7714" h="15819120">
                <a:moveTo>
                  <a:pt x="1773841" y="0"/>
                </a:moveTo>
                <a:cubicBezTo>
                  <a:pt x="1773841" y="2077698"/>
                  <a:pt x="1782556" y="5985053"/>
                  <a:pt x="1773841" y="6233093"/>
                </a:cubicBezTo>
                <a:cubicBezTo>
                  <a:pt x="1765126" y="6481133"/>
                  <a:pt x="909747" y="6822304"/>
                  <a:pt x="909496" y="7129609"/>
                </a:cubicBezTo>
                <a:cubicBezTo>
                  <a:pt x="909245" y="7436914"/>
                  <a:pt x="909245" y="6880986"/>
                  <a:pt x="909496" y="7272960"/>
                </a:cubicBezTo>
                <a:cubicBezTo>
                  <a:pt x="909747" y="7664934"/>
                  <a:pt x="1773593" y="7819837"/>
                  <a:pt x="1773841" y="8169476"/>
                </a:cubicBezTo>
                <a:cubicBezTo>
                  <a:pt x="1774089" y="8519115"/>
                  <a:pt x="1773841" y="13269239"/>
                  <a:pt x="1773841" y="15819120"/>
                </a:cubicBezTo>
                <a:lnTo>
                  <a:pt x="0" y="15819120"/>
                </a:lnTo>
                <a:lnTo>
                  <a:pt x="0" y="0"/>
                </a:lnTo>
                <a:lnTo>
                  <a:pt x="1773841" y="0"/>
                </a:lnTo>
                <a:close/>
              </a:path>
            </a:pathLst>
          </a:custGeom>
          <a:solidFill>
            <a:srgbClr val="0B3249"/>
          </a:solidFill>
          <a:ln w="57150">
            <a:solidFill>
              <a:schemeClr val="tx1">
                <a:alpha val="99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defTabSz="761970"/>
            <a:endParaRPr lang="en-GB" sz="1500">
              <a:solidFill>
                <a:prstClr val="white"/>
              </a:solidFill>
              <a:latin typeface="Calibri" panose="020F0502020204030204"/>
            </a:endParaRPr>
          </a:p>
        </p:txBody>
      </p:sp>
      <p:pic>
        <p:nvPicPr>
          <p:cNvPr id="22" name="Graphic 21" descr="Brainstorm with solid fill">
            <a:extLst>
              <a:ext uri="{FF2B5EF4-FFF2-40B4-BE49-F238E27FC236}">
                <a16:creationId xmlns:a16="http://schemas.microsoft.com/office/drawing/2014/main" id="{225E6600-11FA-EF70-1CD6-86D6B792779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28796" y="1444978"/>
            <a:ext cx="914400" cy="914400"/>
          </a:xfrm>
          <a:prstGeom prst="rect">
            <a:avLst/>
          </a:prstGeom>
        </p:spPr>
      </p:pic>
      <p:pic>
        <p:nvPicPr>
          <p:cNvPr id="23" name="Graphic 22" descr="Link with solid fill">
            <a:extLst>
              <a:ext uri="{FF2B5EF4-FFF2-40B4-BE49-F238E27FC236}">
                <a16:creationId xmlns:a16="http://schemas.microsoft.com/office/drawing/2014/main" id="{C57EF818-EC35-985D-1532-75066158EA7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01288" y="3473405"/>
            <a:ext cx="914400" cy="914400"/>
          </a:xfrm>
          <a:prstGeom prst="rect">
            <a:avLst/>
          </a:prstGeom>
        </p:spPr>
      </p:pic>
      <p:pic>
        <p:nvPicPr>
          <p:cNvPr id="24" name="Graphic 23" descr="Money with solid fill">
            <a:extLst>
              <a:ext uri="{FF2B5EF4-FFF2-40B4-BE49-F238E27FC236}">
                <a16:creationId xmlns:a16="http://schemas.microsoft.com/office/drawing/2014/main" id="{E1037F6D-8124-AEDB-DDAF-98A011064C18}"/>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02790" y="5148421"/>
            <a:ext cx="914400" cy="914400"/>
          </a:xfrm>
          <a:prstGeom prst="rect">
            <a:avLst/>
          </a:prstGeom>
        </p:spPr>
      </p:pic>
      <p:sp>
        <p:nvSpPr>
          <p:cNvPr id="25" name="Title 1">
            <a:extLst>
              <a:ext uri="{FF2B5EF4-FFF2-40B4-BE49-F238E27FC236}">
                <a16:creationId xmlns:a16="http://schemas.microsoft.com/office/drawing/2014/main" id="{25F27730-DF86-0C37-6825-C8D2952090C4}"/>
              </a:ext>
            </a:extLst>
          </p:cNvPr>
          <p:cNvSpPr>
            <a:spLocks noGrp="1"/>
          </p:cNvSpPr>
          <p:nvPr>
            <p:ph type="title"/>
          </p:nvPr>
        </p:nvSpPr>
        <p:spPr>
          <a:xfrm>
            <a:off x="2068016" y="1614124"/>
            <a:ext cx="8379267" cy="1286731"/>
          </a:xfrm>
        </p:spPr>
        <p:txBody>
          <a:bodyPr>
            <a:normAutofit/>
          </a:bodyPr>
          <a:lstStyle/>
          <a:p>
            <a:r>
              <a:rPr lang="en-GB" sz="2000" b="1">
                <a:latin typeface="Arial" panose="020B0604020202020204" pitchFamily="34" charset="0"/>
                <a:cs typeface="Arial" panose="020B0604020202020204" pitchFamily="34" charset="0"/>
              </a:rPr>
              <a:t>The proportion of staff agreeing or strongly agreeing that they “would recommend their organisation as a place to work”</a:t>
            </a:r>
          </a:p>
        </p:txBody>
      </p:sp>
      <p:pic>
        <p:nvPicPr>
          <p:cNvPr id="26" name="Picture 25" descr="A table with numbers and percentages&#10;&#10;AI-generated content may be incorrect.">
            <a:extLst>
              <a:ext uri="{FF2B5EF4-FFF2-40B4-BE49-F238E27FC236}">
                <a16:creationId xmlns:a16="http://schemas.microsoft.com/office/drawing/2014/main" id="{78F700E0-9603-6D95-E5D2-2959EC9650E9}"/>
              </a:ext>
            </a:extLst>
          </p:cNvPr>
          <p:cNvPicPr>
            <a:picLocks noChangeAspect="1"/>
          </p:cNvPicPr>
          <p:nvPr/>
        </p:nvPicPr>
        <p:blipFill>
          <a:blip r:embed="rId15"/>
          <a:stretch>
            <a:fillRect/>
          </a:stretch>
        </p:blipFill>
        <p:spPr>
          <a:xfrm>
            <a:off x="1646679" y="2886302"/>
            <a:ext cx="10124908" cy="1937727"/>
          </a:xfrm>
          <a:prstGeom prst="rect">
            <a:avLst/>
          </a:prstGeom>
        </p:spPr>
      </p:pic>
      <p:sp>
        <p:nvSpPr>
          <p:cNvPr id="28" name="Rectangle 27">
            <a:extLst>
              <a:ext uri="{FF2B5EF4-FFF2-40B4-BE49-F238E27FC236}">
                <a16:creationId xmlns:a16="http://schemas.microsoft.com/office/drawing/2014/main" id="{DBF1F4E2-62BF-6A3F-4D8C-0A972DFDCCE4}"/>
              </a:ext>
            </a:extLst>
          </p:cNvPr>
          <p:cNvSpPr/>
          <p:nvPr/>
        </p:nvSpPr>
        <p:spPr>
          <a:xfrm>
            <a:off x="1769421" y="2444971"/>
            <a:ext cx="5272644" cy="39188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GB" sz="2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Bottom five in England</a:t>
            </a:r>
          </a:p>
        </p:txBody>
      </p:sp>
      <p:sp>
        <p:nvSpPr>
          <p:cNvPr id="45" name="Title 1">
            <a:extLst>
              <a:ext uri="{FF2B5EF4-FFF2-40B4-BE49-F238E27FC236}">
                <a16:creationId xmlns:a16="http://schemas.microsoft.com/office/drawing/2014/main" id="{E853DD7A-A6CC-F04E-25B8-F2E109C872EC}"/>
              </a:ext>
            </a:extLst>
          </p:cNvPr>
          <p:cNvSpPr txBox="1">
            <a:spLocks/>
          </p:cNvSpPr>
          <p:nvPr/>
        </p:nvSpPr>
        <p:spPr>
          <a:xfrm>
            <a:off x="1660358" y="505793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400" b="1" i="0" u="none" strike="noStrike" kern="1200" cap="none" spc="0" normalizeH="0" baseline="0" noProof="0">
                <a:ln>
                  <a:noFill/>
                </a:ln>
                <a:effectLst/>
                <a:uLnTx/>
                <a:uFillTx/>
                <a:latin typeface="Arial" panose="020B0604020202020204" pitchFamily="34" charset="0"/>
                <a:ea typeface="+mj-ea"/>
                <a:cs typeface="Arial" panose="020B0604020202020204" pitchFamily="34" charset="0"/>
              </a:rPr>
              <a:t>All of the bottom 5 nationally cover coastal areas and 3 out of 5 that have deteriorated the most are coastal </a:t>
            </a:r>
            <a:r>
              <a:rPr kumimoji="0" lang="en-GB" sz="2400" b="0" i="0" u="none" strike="noStrike" kern="1200" cap="none" spc="0" normalizeH="0" baseline="0" noProof="0">
                <a:ln>
                  <a:noFill/>
                </a:ln>
                <a:effectLst/>
                <a:uLnTx/>
                <a:uFillTx/>
                <a:latin typeface="Arial" panose="020B0604020202020204" pitchFamily="34" charset="0"/>
                <a:ea typeface="+mj-ea"/>
                <a:cs typeface="Arial" panose="020B0604020202020204" pitchFamily="34" charset="0"/>
              </a:rPr>
              <a:t>(Mid and South Essex, The Queen Elizabeth Hospital Kings Lynn and University Hospitals Morecambe Bay)</a:t>
            </a:r>
          </a:p>
        </p:txBody>
      </p:sp>
    </p:spTree>
    <p:extLst>
      <p:ext uri="{BB962C8B-B14F-4D97-AF65-F5344CB8AC3E}">
        <p14:creationId xmlns:p14="http://schemas.microsoft.com/office/powerpoint/2010/main" val="311427832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6DB1E4-2E43-40BF-FACE-0C646C526ECC}"/>
            </a:ext>
          </a:extLst>
        </p:cNvPr>
        <p:cNvGrpSpPr/>
        <p:nvPr/>
      </p:nvGrpSpPr>
      <p:grpSpPr>
        <a:xfrm>
          <a:off x="0" y="0"/>
          <a:ext cx="0" cy="0"/>
          <a:chOff x="0" y="0"/>
          <a:chExt cx="0" cy="0"/>
        </a:xfrm>
      </p:grpSpPr>
      <p:sp>
        <p:nvSpPr>
          <p:cNvPr id="27" name="!!CFC2">
            <a:extLst>
              <a:ext uri="{FF2B5EF4-FFF2-40B4-BE49-F238E27FC236}">
                <a16:creationId xmlns:a16="http://schemas.microsoft.com/office/drawing/2014/main" id="{1F002AA6-F0E1-A2F3-EF54-9860BC3A6382}"/>
              </a:ext>
            </a:extLst>
          </p:cNvPr>
          <p:cNvSpPr/>
          <p:nvPr/>
        </p:nvSpPr>
        <p:spPr>
          <a:xfrm>
            <a:off x="2279062" y="336922"/>
            <a:ext cx="3465200" cy="705355"/>
          </a:xfrm>
          <a:prstGeom prst="rect">
            <a:avLst/>
          </a:prstGeom>
          <a:solidFill>
            <a:srgbClr val="1D263E"/>
          </a:solidFill>
          <a:ln w="317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marL="0" marR="0" lvl="0" indent="0" algn="l" defTabSz="76197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9" name="Rectangle 28">
            <a:extLst>
              <a:ext uri="{FF2B5EF4-FFF2-40B4-BE49-F238E27FC236}">
                <a16:creationId xmlns:a16="http://schemas.microsoft.com/office/drawing/2014/main" id="{C44DB8B6-916C-E9CD-B1FB-3BCA0AE2D9FB}"/>
              </a:ext>
            </a:extLst>
          </p:cNvPr>
          <p:cNvSpPr/>
          <p:nvPr/>
        </p:nvSpPr>
        <p:spPr>
          <a:xfrm>
            <a:off x="2155238" y="213098"/>
            <a:ext cx="3465200" cy="705355"/>
          </a:xfrm>
          <a:prstGeom prst="rect">
            <a:avLst/>
          </a:prstGeom>
          <a:solidFill>
            <a:srgbClr val="BF0100">
              <a:alpha val="98000"/>
            </a:srgbClr>
          </a:solidFill>
          <a:ln w="317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108000" rIns="0" rtlCol="0" anchor="ctr"/>
          <a:lstStyle/>
          <a:p>
            <a:pPr marL="0" marR="0" lvl="0" indent="0" algn="l" defTabSz="76197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Case for Change</a:t>
            </a:r>
            <a:endParaRPr kumimoji="0" lang="en-GB" sz="3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10" name="Group 9">
            <a:extLst>
              <a:ext uri="{FF2B5EF4-FFF2-40B4-BE49-F238E27FC236}">
                <a16:creationId xmlns:a16="http://schemas.microsoft.com/office/drawing/2014/main" id="{A854E5F0-2A82-7E0D-6E0C-B82CBD30FB4A}"/>
              </a:ext>
            </a:extLst>
          </p:cNvPr>
          <p:cNvGrpSpPr/>
          <p:nvPr/>
        </p:nvGrpSpPr>
        <p:grpSpPr>
          <a:xfrm>
            <a:off x="-1397430" y="3040470"/>
            <a:ext cx="1162376" cy="1109659"/>
            <a:chOff x="-1549830" y="2549406"/>
            <a:chExt cx="1162376" cy="1109659"/>
          </a:xfrm>
        </p:grpSpPr>
        <p:sp>
          <p:nvSpPr>
            <p:cNvPr id="11" name="Oval 10">
              <a:extLst>
                <a:ext uri="{FF2B5EF4-FFF2-40B4-BE49-F238E27FC236}">
                  <a16:creationId xmlns:a16="http://schemas.microsoft.com/office/drawing/2014/main" id="{96803364-4DB7-8C20-2477-8A08FC6D0F48}"/>
                </a:ext>
              </a:extLst>
            </p:cNvPr>
            <p:cNvSpPr/>
            <p:nvPr/>
          </p:nvSpPr>
          <p:spPr>
            <a:xfrm>
              <a:off x="-1549830" y="2549406"/>
              <a:ext cx="1162376" cy="110965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Graphic 11" descr="Link with solid fill">
              <a:extLst>
                <a:ext uri="{FF2B5EF4-FFF2-40B4-BE49-F238E27FC236}">
                  <a16:creationId xmlns:a16="http://schemas.microsoft.com/office/drawing/2014/main" id="{85F07BD5-98CB-36C2-A8FE-24D79E8DCE5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81569" y="2627613"/>
              <a:ext cx="1007068" cy="1007068"/>
            </a:xfrm>
            <a:prstGeom prst="rect">
              <a:avLst/>
            </a:prstGeom>
          </p:spPr>
        </p:pic>
      </p:grpSp>
      <p:sp>
        <p:nvSpPr>
          <p:cNvPr id="13" name="Oval 12">
            <a:extLst>
              <a:ext uri="{FF2B5EF4-FFF2-40B4-BE49-F238E27FC236}">
                <a16:creationId xmlns:a16="http://schemas.microsoft.com/office/drawing/2014/main" id="{456DD85A-4599-71F1-42A9-86B7F81250F8}"/>
              </a:ext>
            </a:extLst>
          </p:cNvPr>
          <p:cNvSpPr/>
          <p:nvPr/>
        </p:nvSpPr>
        <p:spPr>
          <a:xfrm>
            <a:off x="-1397430" y="4724842"/>
            <a:ext cx="1162376" cy="110965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Graphic 13" descr="Money with solid fill">
            <a:extLst>
              <a:ext uri="{FF2B5EF4-FFF2-40B4-BE49-F238E27FC236}">
                <a16:creationId xmlns:a16="http://schemas.microsoft.com/office/drawing/2014/main" id="{E3197E69-6210-7750-51DD-89D2FDB1037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83009" y="4752927"/>
            <a:ext cx="914400" cy="914400"/>
          </a:xfrm>
          <a:prstGeom prst="rect">
            <a:avLst/>
          </a:prstGeom>
        </p:spPr>
      </p:pic>
      <p:grpSp>
        <p:nvGrpSpPr>
          <p:cNvPr id="4" name="Group 3">
            <a:extLst>
              <a:ext uri="{FF2B5EF4-FFF2-40B4-BE49-F238E27FC236}">
                <a16:creationId xmlns:a16="http://schemas.microsoft.com/office/drawing/2014/main" id="{12165950-7DED-197A-31E9-A4D2550702F6}"/>
              </a:ext>
            </a:extLst>
          </p:cNvPr>
          <p:cNvGrpSpPr/>
          <p:nvPr/>
        </p:nvGrpSpPr>
        <p:grpSpPr>
          <a:xfrm>
            <a:off x="917634" y="1168203"/>
            <a:ext cx="1162376" cy="1109659"/>
            <a:chOff x="-1549830" y="2302318"/>
            <a:chExt cx="1162376" cy="1109659"/>
          </a:xfrm>
        </p:grpSpPr>
        <p:sp>
          <p:nvSpPr>
            <p:cNvPr id="18" name="Oval 17">
              <a:extLst>
                <a:ext uri="{FF2B5EF4-FFF2-40B4-BE49-F238E27FC236}">
                  <a16:creationId xmlns:a16="http://schemas.microsoft.com/office/drawing/2014/main" id="{39CE8504-8892-C96C-C147-C9B8166ED092}"/>
                </a:ext>
              </a:extLst>
            </p:cNvPr>
            <p:cNvSpPr/>
            <p:nvPr/>
          </p:nvSpPr>
          <p:spPr>
            <a:xfrm>
              <a:off x="-1549830" y="2302318"/>
              <a:ext cx="1162376" cy="1109659"/>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 name="Graphic 18" descr="Lighthouse scene with solid fill">
              <a:extLst>
                <a:ext uri="{FF2B5EF4-FFF2-40B4-BE49-F238E27FC236}">
                  <a16:creationId xmlns:a16="http://schemas.microsoft.com/office/drawing/2014/main" id="{ECFE2E1D-8C5F-3AE3-AD3C-DE79C2E9A7E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431839" y="2363277"/>
              <a:ext cx="914400" cy="914400"/>
            </a:xfrm>
            <a:prstGeom prst="rect">
              <a:avLst/>
            </a:prstGeom>
          </p:spPr>
        </p:pic>
      </p:grpSp>
      <p:sp>
        <p:nvSpPr>
          <p:cNvPr id="21" name="Freeform 20">
            <a:extLst>
              <a:ext uri="{FF2B5EF4-FFF2-40B4-BE49-F238E27FC236}">
                <a16:creationId xmlns:a16="http://schemas.microsoft.com/office/drawing/2014/main" id="{9A05B251-09AA-1CA0-18A8-FD419C85DD1F}"/>
              </a:ext>
            </a:extLst>
          </p:cNvPr>
          <p:cNvSpPr/>
          <p:nvPr/>
        </p:nvSpPr>
        <p:spPr>
          <a:xfrm>
            <a:off x="16042" y="-6508629"/>
            <a:ext cx="1481428" cy="18127083"/>
          </a:xfrm>
          <a:custGeom>
            <a:avLst/>
            <a:gdLst>
              <a:gd name="connsiteX0" fmla="*/ 1773841 w 1773841"/>
              <a:gd name="connsiteY0" fmla="*/ 0 h 15819120"/>
              <a:gd name="connsiteX1" fmla="*/ 1773841 w 1773841"/>
              <a:gd name="connsiteY1" fmla="*/ 6233093 h 15819120"/>
              <a:gd name="connsiteX2" fmla="*/ 909496 w 1773841"/>
              <a:gd name="connsiteY2" fmla="*/ 7129609 h 15819120"/>
              <a:gd name="connsiteX3" fmla="*/ 909496 w 1773841"/>
              <a:gd name="connsiteY3" fmla="*/ 7272960 h 15819120"/>
              <a:gd name="connsiteX4" fmla="*/ 1773841 w 1773841"/>
              <a:gd name="connsiteY4" fmla="*/ 8169476 h 15819120"/>
              <a:gd name="connsiteX5" fmla="*/ 1773841 w 1773841"/>
              <a:gd name="connsiteY5" fmla="*/ 15819120 h 15819120"/>
              <a:gd name="connsiteX6" fmla="*/ 0 w 1773841"/>
              <a:gd name="connsiteY6" fmla="*/ 15819120 h 15819120"/>
              <a:gd name="connsiteX7" fmla="*/ 0 w 1773841"/>
              <a:gd name="connsiteY7" fmla="*/ 0 h 15819120"/>
              <a:gd name="connsiteX0" fmla="*/ 1773841 w 1773841"/>
              <a:gd name="connsiteY0" fmla="*/ 0 h 15819120"/>
              <a:gd name="connsiteX1" fmla="*/ 1773841 w 1773841"/>
              <a:gd name="connsiteY1" fmla="*/ 6233093 h 15819120"/>
              <a:gd name="connsiteX2" fmla="*/ 909496 w 1773841"/>
              <a:gd name="connsiteY2" fmla="*/ 7129609 h 15819120"/>
              <a:gd name="connsiteX3" fmla="*/ 909496 w 1773841"/>
              <a:gd name="connsiteY3" fmla="*/ 7272960 h 15819120"/>
              <a:gd name="connsiteX4" fmla="*/ 1773841 w 1773841"/>
              <a:gd name="connsiteY4" fmla="*/ 8169476 h 15819120"/>
              <a:gd name="connsiteX5" fmla="*/ 1773841 w 1773841"/>
              <a:gd name="connsiteY5" fmla="*/ 15819120 h 15819120"/>
              <a:gd name="connsiteX6" fmla="*/ 0 w 1773841"/>
              <a:gd name="connsiteY6" fmla="*/ 15819120 h 15819120"/>
              <a:gd name="connsiteX7" fmla="*/ 0 w 1773841"/>
              <a:gd name="connsiteY7" fmla="*/ 0 h 15819120"/>
              <a:gd name="connsiteX8" fmla="*/ 1773841 w 1773841"/>
              <a:gd name="connsiteY8" fmla="*/ 0 h 15819120"/>
              <a:gd name="connsiteX0" fmla="*/ 1773841 w 1773841"/>
              <a:gd name="connsiteY0" fmla="*/ 0 h 15819120"/>
              <a:gd name="connsiteX1" fmla="*/ 1773841 w 1773841"/>
              <a:gd name="connsiteY1" fmla="*/ 6233093 h 15819120"/>
              <a:gd name="connsiteX2" fmla="*/ 909496 w 1773841"/>
              <a:gd name="connsiteY2" fmla="*/ 7129609 h 15819120"/>
              <a:gd name="connsiteX3" fmla="*/ 909496 w 1773841"/>
              <a:gd name="connsiteY3" fmla="*/ 7272960 h 15819120"/>
              <a:gd name="connsiteX4" fmla="*/ 1773841 w 1773841"/>
              <a:gd name="connsiteY4" fmla="*/ 8169476 h 15819120"/>
              <a:gd name="connsiteX5" fmla="*/ 1773841 w 1773841"/>
              <a:gd name="connsiteY5" fmla="*/ 15819120 h 15819120"/>
              <a:gd name="connsiteX6" fmla="*/ 0 w 1773841"/>
              <a:gd name="connsiteY6" fmla="*/ 15819120 h 15819120"/>
              <a:gd name="connsiteX7" fmla="*/ 0 w 1773841"/>
              <a:gd name="connsiteY7" fmla="*/ 0 h 15819120"/>
              <a:gd name="connsiteX8" fmla="*/ 1773841 w 1773841"/>
              <a:gd name="connsiteY8" fmla="*/ 0 h 15819120"/>
              <a:gd name="connsiteX0" fmla="*/ 1773841 w 1777714"/>
              <a:gd name="connsiteY0" fmla="*/ 0 h 15819120"/>
              <a:gd name="connsiteX1" fmla="*/ 1773841 w 1777714"/>
              <a:gd name="connsiteY1" fmla="*/ 6233093 h 15819120"/>
              <a:gd name="connsiteX2" fmla="*/ 909496 w 1777714"/>
              <a:gd name="connsiteY2" fmla="*/ 7129609 h 15819120"/>
              <a:gd name="connsiteX3" fmla="*/ 909496 w 1777714"/>
              <a:gd name="connsiteY3" fmla="*/ 7272960 h 15819120"/>
              <a:gd name="connsiteX4" fmla="*/ 1773841 w 1777714"/>
              <a:gd name="connsiteY4" fmla="*/ 8169476 h 15819120"/>
              <a:gd name="connsiteX5" fmla="*/ 1773841 w 1777714"/>
              <a:gd name="connsiteY5" fmla="*/ 15819120 h 15819120"/>
              <a:gd name="connsiteX6" fmla="*/ 0 w 1777714"/>
              <a:gd name="connsiteY6" fmla="*/ 15819120 h 15819120"/>
              <a:gd name="connsiteX7" fmla="*/ 0 w 1777714"/>
              <a:gd name="connsiteY7" fmla="*/ 0 h 15819120"/>
              <a:gd name="connsiteX8" fmla="*/ 1773841 w 1777714"/>
              <a:gd name="connsiteY8" fmla="*/ 0 h 15819120"/>
              <a:gd name="connsiteX0" fmla="*/ 1773841 w 1777714"/>
              <a:gd name="connsiteY0" fmla="*/ 0 h 15819120"/>
              <a:gd name="connsiteX1" fmla="*/ 1773841 w 1777714"/>
              <a:gd name="connsiteY1" fmla="*/ 6233093 h 15819120"/>
              <a:gd name="connsiteX2" fmla="*/ 909496 w 1777714"/>
              <a:gd name="connsiteY2" fmla="*/ 7129609 h 15819120"/>
              <a:gd name="connsiteX3" fmla="*/ 909496 w 1777714"/>
              <a:gd name="connsiteY3" fmla="*/ 7272960 h 15819120"/>
              <a:gd name="connsiteX4" fmla="*/ 1773841 w 1777714"/>
              <a:gd name="connsiteY4" fmla="*/ 8169476 h 15819120"/>
              <a:gd name="connsiteX5" fmla="*/ 1773841 w 1777714"/>
              <a:gd name="connsiteY5" fmla="*/ 15819120 h 15819120"/>
              <a:gd name="connsiteX6" fmla="*/ 0 w 1777714"/>
              <a:gd name="connsiteY6" fmla="*/ 15819120 h 15819120"/>
              <a:gd name="connsiteX7" fmla="*/ 0 w 1777714"/>
              <a:gd name="connsiteY7" fmla="*/ 0 h 15819120"/>
              <a:gd name="connsiteX8" fmla="*/ 1773841 w 1777714"/>
              <a:gd name="connsiteY8" fmla="*/ 0 h 15819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7714" h="15819120">
                <a:moveTo>
                  <a:pt x="1773841" y="0"/>
                </a:moveTo>
                <a:cubicBezTo>
                  <a:pt x="1773841" y="2077698"/>
                  <a:pt x="1782556" y="5985053"/>
                  <a:pt x="1773841" y="6233093"/>
                </a:cubicBezTo>
                <a:cubicBezTo>
                  <a:pt x="1765126" y="6481133"/>
                  <a:pt x="909747" y="6822304"/>
                  <a:pt x="909496" y="7129609"/>
                </a:cubicBezTo>
                <a:cubicBezTo>
                  <a:pt x="909245" y="7436914"/>
                  <a:pt x="909245" y="6880986"/>
                  <a:pt x="909496" y="7272960"/>
                </a:cubicBezTo>
                <a:cubicBezTo>
                  <a:pt x="909747" y="7664934"/>
                  <a:pt x="1773593" y="7819837"/>
                  <a:pt x="1773841" y="8169476"/>
                </a:cubicBezTo>
                <a:cubicBezTo>
                  <a:pt x="1774089" y="8519115"/>
                  <a:pt x="1773841" y="13269239"/>
                  <a:pt x="1773841" y="15819120"/>
                </a:cubicBezTo>
                <a:lnTo>
                  <a:pt x="0" y="15819120"/>
                </a:lnTo>
                <a:lnTo>
                  <a:pt x="0" y="0"/>
                </a:lnTo>
                <a:lnTo>
                  <a:pt x="1773841" y="0"/>
                </a:lnTo>
                <a:close/>
              </a:path>
            </a:pathLst>
          </a:custGeom>
          <a:solidFill>
            <a:srgbClr val="0B3249"/>
          </a:solidFill>
          <a:ln w="57150">
            <a:solidFill>
              <a:schemeClr val="tx1">
                <a:alpha val="99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defTabSz="761970"/>
            <a:endParaRPr lang="en-GB" sz="1500">
              <a:solidFill>
                <a:prstClr val="white"/>
              </a:solidFill>
              <a:latin typeface="Calibri" panose="020F0502020204030204"/>
            </a:endParaRPr>
          </a:p>
        </p:txBody>
      </p:sp>
      <p:sp>
        <p:nvSpPr>
          <p:cNvPr id="25" name="Title 1">
            <a:extLst>
              <a:ext uri="{FF2B5EF4-FFF2-40B4-BE49-F238E27FC236}">
                <a16:creationId xmlns:a16="http://schemas.microsoft.com/office/drawing/2014/main" id="{25F27730-DF86-0C37-6825-C8D2952090C4}"/>
              </a:ext>
            </a:extLst>
          </p:cNvPr>
          <p:cNvSpPr>
            <a:spLocks noGrp="1"/>
          </p:cNvSpPr>
          <p:nvPr>
            <p:ph type="title"/>
          </p:nvPr>
        </p:nvSpPr>
        <p:spPr>
          <a:xfrm>
            <a:off x="2568848" y="1477744"/>
            <a:ext cx="8379267" cy="705355"/>
          </a:xfrm>
        </p:spPr>
        <p:txBody>
          <a:bodyPr>
            <a:normAutofit/>
          </a:bodyPr>
          <a:lstStyle/>
          <a:p>
            <a:r>
              <a:rPr lang="en-GB" sz="2000" b="1">
                <a:latin typeface="Arial" panose="020B0604020202020204" pitchFamily="34" charset="0"/>
                <a:cs typeface="Arial" panose="020B0604020202020204" pitchFamily="34" charset="0"/>
              </a:rPr>
              <a:t>The proportion of staff agreeing or strongly agreeing that they “would recommend their organisation as a place to work”</a:t>
            </a:r>
          </a:p>
        </p:txBody>
      </p:sp>
      <p:pic>
        <p:nvPicPr>
          <p:cNvPr id="26" name="Picture 25" descr="A table with numbers and percentages&#10;&#10;AI-generated content may be incorrect.">
            <a:extLst>
              <a:ext uri="{FF2B5EF4-FFF2-40B4-BE49-F238E27FC236}">
                <a16:creationId xmlns:a16="http://schemas.microsoft.com/office/drawing/2014/main" id="{78F700E0-9603-6D95-E5D2-2959EC9650E9}"/>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234066" y="3040470"/>
            <a:ext cx="9612732" cy="1937727"/>
          </a:xfrm>
          <a:prstGeom prst="rect">
            <a:avLst/>
          </a:prstGeom>
        </p:spPr>
      </p:pic>
      <p:sp>
        <p:nvSpPr>
          <p:cNvPr id="28" name="Rectangle 27">
            <a:extLst>
              <a:ext uri="{FF2B5EF4-FFF2-40B4-BE49-F238E27FC236}">
                <a16:creationId xmlns:a16="http://schemas.microsoft.com/office/drawing/2014/main" id="{DBF1F4E2-62BF-6A3F-4D8C-0A972DFDCCE4}"/>
              </a:ext>
            </a:extLst>
          </p:cNvPr>
          <p:cNvSpPr/>
          <p:nvPr/>
        </p:nvSpPr>
        <p:spPr>
          <a:xfrm>
            <a:off x="2247276" y="2505581"/>
            <a:ext cx="5272644" cy="39188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GB" sz="2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Bottom Five in England</a:t>
            </a:r>
          </a:p>
        </p:txBody>
      </p:sp>
      <p:sp>
        <p:nvSpPr>
          <p:cNvPr id="45" name="Title 1">
            <a:extLst>
              <a:ext uri="{FF2B5EF4-FFF2-40B4-BE49-F238E27FC236}">
                <a16:creationId xmlns:a16="http://schemas.microsoft.com/office/drawing/2014/main" id="{E853DD7A-A6CC-F04E-25B8-F2E109C872EC}"/>
              </a:ext>
            </a:extLst>
          </p:cNvPr>
          <p:cNvSpPr txBox="1">
            <a:spLocks/>
          </p:cNvSpPr>
          <p:nvPr/>
        </p:nvSpPr>
        <p:spPr>
          <a:xfrm>
            <a:off x="2234066" y="5195515"/>
            <a:ext cx="975331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400" b="1" i="0" u="none" strike="noStrike" kern="1200" cap="none" spc="0" normalizeH="0" baseline="0" noProof="0" dirty="0">
                <a:ln>
                  <a:noFill/>
                </a:ln>
                <a:effectLst/>
                <a:uLnTx/>
                <a:uFillTx/>
                <a:latin typeface="Arial" panose="020B0604020202020204" pitchFamily="34" charset="0"/>
                <a:ea typeface="+mj-ea"/>
                <a:cs typeface="Arial" panose="020B0604020202020204" pitchFamily="34" charset="0"/>
              </a:rPr>
              <a:t>All of the bottom 5 nationally cover coastal areas,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400" b="1" i="0" u="none" strike="noStrike" kern="1200" cap="none" spc="0" normalizeH="0" baseline="0" noProof="0" dirty="0">
                <a:ln>
                  <a:noFill/>
                </a:ln>
                <a:effectLst/>
                <a:uLnTx/>
                <a:uFillTx/>
                <a:latin typeface="Arial" panose="020B0604020202020204" pitchFamily="34" charset="0"/>
                <a:ea typeface="+mj-ea"/>
                <a:cs typeface="Arial" panose="020B0604020202020204" pitchFamily="34" charset="0"/>
              </a:rPr>
              <a:t>and 3 out of 5 that have deteriorated the most are coastal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effectLst/>
                <a:uLnTx/>
                <a:uFillTx/>
                <a:latin typeface="Arial" panose="020B0604020202020204" pitchFamily="34" charset="0"/>
                <a:ea typeface="+mj-ea"/>
                <a:cs typeface="Arial" panose="020B0604020202020204" pitchFamily="34" charset="0"/>
              </a:rPr>
              <a:t>(Mid and South Essex, The Queen Elizabeth Hospital Kings Lynn and University Hospitals Morecambe Bay)</a:t>
            </a:r>
            <a:endParaRPr kumimoji="0" lang="en-GB" sz="2400" b="0" i="0" u="none" strike="noStrike" kern="1200" cap="none" spc="0" normalizeH="0" baseline="0" noProof="0" dirty="0">
              <a:ln>
                <a:noFill/>
              </a:ln>
              <a:effectLst/>
              <a:uLnTx/>
              <a:uFillTx/>
              <a:latin typeface="Arial" panose="020B0604020202020204" pitchFamily="34" charset="0"/>
              <a:ea typeface="+mj-ea"/>
              <a:cs typeface="Arial" panose="020B0604020202020204" pitchFamily="34" charset="0"/>
            </a:endParaRPr>
          </a:p>
        </p:txBody>
      </p:sp>
      <p:sp>
        <p:nvSpPr>
          <p:cNvPr id="5" name="Text 5">
            <a:extLst>
              <a:ext uri="{FF2B5EF4-FFF2-40B4-BE49-F238E27FC236}">
                <a16:creationId xmlns:a16="http://schemas.microsoft.com/office/drawing/2014/main" id="{1F2F85BF-787E-159B-9E90-A9011035786B}"/>
              </a:ext>
            </a:extLst>
          </p:cNvPr>
          <p:cNvSpPr/>
          <p:nvPr/>
        </p:nvSpPr>
        <p:spPr>
          <a:xfrm>
            <a:off x="6096000" y="535980"/>
            <a:ext cx="2549327" cy="237629"/>
          </a:xfrm>
          <a:prstGeom prst="rect">
            <a:avLst/>
          </a:prstGeom>
          <a:noFill/>
          <a:ln/>
        </p:spPr>
        <p:txBody>
          <a:bodyPr wrap="none" lIns="0" tIns="0" rIns="0" bIns="0" rtlCol="0" anchor="t"/>
          <a:lstStyle/>
          <a:p>
            <a:pPr marL="0" marR="0" lvl="0" indent="0" algn="l" defTabSz="761970" rtl="0" eaLnBrk="1" fontAlgn="auto" latinLnBrk="0" hangingPunct="1">
              <a:lnSpc>
                <a:spcPts val="1833"/>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Arial" panose="020B0604020202020204" pitchFamily="34" charset="0"/>
                <a:ea typeface="Alexandria Semi Bold" pitchFamily="34" charset="-122"/>
                <a:cs typeface="Arial" panose="020B0604020202020204" pitchFamily="34" charset="0"/>
              </a:rPr>
              <a:t>Problem Definition / Coastal-Specific</a:t>
            </a:r>
            <a:endParaRPr kumimoji="0" lang="en-US" sz="2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6" name="Graphic 5" descr="Brainstorm with solid fill">
            <a:extLst>
              <a:ext uri="{FF2B5EF4-FFF2-40B4-BE49-F238E27FC236}">
                <a16:creationId xmlns:a16="http://schemas.microsoft.com/office/drawing/2014/main" id="{D0A3E130-CA77-14A6-0E5C-5081A6B3895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28796" y="1444978"/>
            <a:ext cx="914400" cy="914400"/>
          </a:xfrm>
          <a:prstGeom prst="rect">
            <a:avLst/>
          </a:prstGeom>
        </p:spPr>
      </p:pic>
      <p:pic>
        <p:nvPicPr>
          <p:cNvPr id="7" name="Graphic 6" descr="Brainstorm with solid fill">
            <a:extLst>
              <a:ext uri="{FF2B5EF4-FFF2-40B4-BE49-F238E27FC236}">
                <a16:creationId xmlns:a16="http://schemas.microsoft.com/office/drawing/2014/main" id="{77C5A1AF-1294-1D98-CFED-2D5E8A8244D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28796" y="1444978"/>
            <a:ext cx="914400" cy="914400"/>
          </a:xfrm>
          <a:prstGeom prst="rect">
            <a:avLst/>
          </a:prstGeom>
        </p:spPr>
      </p:pic>
      <p:pic>
        <p:nvPicPr>
          <p:cNvPr id="8" name="Graphic 7" descr="Link with solid fill">
            <a:extLst>
              <a:ext uri="{FF2B5EF4-FFF2-40B4-BE49-F238E27FC236}">
                <a16:creationId xmlns:a16="http://schemas.microsoft.com/office/drawing/2014/main" id="{FE349E32-5C8A-497B-5CF0-1058A5791F54}"/>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66925" y="4498623"/>
            <a:ext cx="914400" cy="914400"/>
          </a:xfrm>
          <a:prstGeom prst="rect">
            <a:avLst/>
          </a:prstGeom>
        </p:spPr>
      </p:pic>
      <p:pic>
        <p:nvPicPr>
          <p:cNvPr id="9" name="Graphic 8" descr="Money with solid fill">
            <a:extLst>
              <a:ext uri="{FF2B5EF4-FFF2-40B4-BE49-F238E27FC236}">
                <a16:creationId xmlns:a16="http://schemas.microsoft.com/office/drawing/2014/main" id="{515E6804-7FEC-8716-1712-D52276A03A29}"/>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269224" y="2920910"/>
            <a:ext cx="914400" cy="914400"/>
          </a:xfrm>
          <a:prstGeom prst="rect">
            <a:avLst/>
          </a:prstGeom>
        </p:spPr>
      </p:pic>
      <p:pic>
        <p:nvPicPr>
          <p:cNvPr id="15" name="Graphic 14" descr="Lighthouse scene with solid fill">
            <a:extLst>
              <a:ext uri="{FF2B5EF4-FFF2-40B4-BE49-F238E27FC236}">
                <a16:creationId xmlns:a16="http://schemas.microsoft.com/office/drawing/2014/main" id="{B14ACF62-A225-40E3-E702-5EDEFF5CBE0D}"/>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265278" y="1343198"/>
            <a:ext cx="914400" cy="914400"/>
          </a:xfrm>
          <a:prstGeom prst="rect">
            <a:avLst/>
          </a:prstGeom>
        </p:spPr>
      </p:pic>
    </p:spTree>
    <p:extLst>
      <p:ext uri="{BB962C8B-B14F-4D97-AF65-F5344CB8AC3E}">
        <p14:creationId xmlns:p14="http://schemas.microsoft.com/office/powerpoint/2010/main" val="3114278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23249"/>
        </a:solidFill>
        <a:effectLst/>
      </p:bgPr>
    </p:bg>
    <p:spTree>
      <p:nvGrpSpPr>
        <p:cNvPr id="1" name=""/>
        <p:cNvGrpSpPr/>
        <p:nvPr/>
      </p:nvGrpSpPr>
      <p:grpSpPr>
        <a:xfrm>
          <a:off x="0" y="0"/>
          <a:ext cx="0" cy="0"/>
          <a:chOff x="0" y="0"/>
          <a:chExt cx="0" cy="0"/>
        </a:xfrm>
      </p:grpSpPr>
      <p:pic>
        <p:nvPicPr>
          <p:cNvPr id="18" name="Image 0">
            <a:extLst>
              <a:ext uri="{FF2B5EF4-FFF2-40B4-BE49-F238E27FC236}">
                <a16:creationId xmlns:a16="http://schemas.microsoft.com/office/drawing/2014/main" id="{08F15A45-E305-2DB2-F42C-245681ED378E}"/>
              </a:ext>
            </a:extLst>
          </p:cNvPr>
          <p:cNvPicPr>
            <a:picLocks noChangeAspect="1"/>
          </p:cNvPicPr>
          <p:nvPr/>
        </p:nvPicPr>
        <p:blipFill>
          <a:blip r:embed="rId2">
            <a:alphaModFix amt="35000"/>
          </a:blip>
          <a:srcRect l="-286" t="26744" r="286" b="17208"/>
          <a:stretch/>
        </p:blipFill>
        <p:spPr>
          <a:xfrm>
            <a:off x="0" y="1"/>
            <a:ext cx="12235770" cy="6858000"/>
          </a:xfrm>
          <a:prstGeom prst="rect">
            <a:avLst/>
          </a:prstGeom>
        </p:spPr>
      </p:pic>
      <p:sp>
        <p:nvSpPr>
          <p:cNvPr id="2" name="Title 1">
            <a:extLst>
              <a:ext uri="{FF2B5EF4-FFF2-40B4-BE49-F238E27FC236}">
                <a16:creationId xmlns:a16="http://schemas.microsoft.com/office/drawing/2014/main" id="{C4B7B074-B0A0-71C8-AC73-A12B992B0D98}"/>
              </a:ext>
            </a:extLst>
          </p:cNvPr>
          <p:cNvSpPr>
            <a:spLocks noGrp="1"/>
          </p:cNvSpPr>
          <p:nvPr>
            <p:ph type="title"/>
          </p:nvPr>
        </p:nvSpPr>
        <p:spPr/>
        <p:txBody>
          <a:bodyPr/>
          <a:lstStyle/>
          <a:p>
            <a:endParaRPr lang="en-GB">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DBA1B4AD-7164-0616-FFF8-F104DF0D9177}"/>
              </a:ext>
            </a:extLst>
          </p:cNvPr>
          <p:cNvSpPr/>
          <p:nvPr/>
        </p:nvSpPr>
        <p:spPr>
          <a:xfrm>
            <a:off x="1811866" y="1442298"/>
            <a:ext cx="8441223" cy="11853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r>
              <a:rPr lang="en-GB" sz="3333" b="1" dirty="0">
                <a:solidFill>
                  <a:prstClr val="white"/>
                </a:solidFill>
                <a:latin typeface="Arial" panose="020B0604020202020204" pitchFamily="34" charset="0"/>
                <a:cs typeface="Arial" panose="020B0604020202020204" pitchFamily="34" charset="0"/>
              </a:rPr>
              <a:t>Sections </a:t>
            </a:r>
          </a:p>
          <a:p>
            <a:pPr algn="ctr" defTabSz="761970"/>
            <a:r>
              <a:rPr lang="en-GB" sz="2000" dirty="0">
                <a:solidFill>
                  <a:prstClr val="white"/>
                </a:solidFill>
                <a:latin typeface="Arial" panose="020B0604020202020204" pitchFamily="34" charset="0"/>
                <a:cs typeface="Arial" panose="020B0604020202020204" pitchFamily="34" charset="0"/>
              </a:rPr>
              <a:t>(Click the below boxes on full screen mode to jump to section)</a:t>
            </a:r>
          </a:p>
        </p:txBody>
      </p:sp>
      <p:sp>
        <p:nvSpPr>
          <p:cNvPr id="19" name="Text 0">
            <a:extLst>
              <a:ext uri="{FF2B5EF4-FFF2-40B4-BE49-F238E27FC236}">
                <a16:creationId xmlns:a16="http://schemas.microsoft.com/office/drawing/2014/main" id="{96DA572F-E821-FDCC-E83A-B0DB741E00AD}"/>
              </a:ext>
            </a:extLst>
          </p:cNvPr>
          <p:cNvSpPr/>
          <p:nvPr/>
        </p:nvSpPr>
        <p:spPr>
          <a:xfrm>
            <a:off x="388444" y="831736"/>
            <a:ext cx="10594762" cy="2091565"/>
          </a:xfrm>
          <a:prstGeom prst="rect">
            <a:avLst/>
          </a:prstGeom>
          <a:noFill/>
          <a:ln/>
        </p:spPr>
        <p:txBody>
          <a:bodyPr wrap="square" lIns="0" tIns="0" rIns="0" bIns="0" rtlCol="0" anchor="t"/>
          <a:lstStyle/>
          <a:p>
            <a:pPr algn="r">
              <a:lnSpc>
                <a:spcPts val="4250"/>
              </a:lnSpc>
            </a:pPr>
            <a:r>
              <a:rPr lang="en-US" sz="8000" b="1">
                <a:latin typeface="Arial" panose="020B0604020202020204" pitchFamily="34" charset="0"/>
                <a:ea typeface="Unbounded" pitchFamily="34" charset="-122"/>
                <a:cs typeface="Arial" panose="020B0604020202020204" pitchFamily="34" charset="0"/>
              </a:rPr>
              <a:t>Rising with the Tide: </a:t>
            </a:r>
          </a:p>
        </p:txBody>
      </p:sp>
      <p:cxnSp>
        <p:nvCxnSpPr>
          <p:cNvPr id="5" name="Straight Connector 4">
            <a:extLst>
              <a:ext uri="{FF2B5EF4-FFF2-40B4-BE49-F238E27FC236}">
                <a16:creationId xmlns:a16="http://schemas.microsoft.com/office/drawing/2014/main" id="{769F0A57-E114-FE31-2395-BA337211E589}"/>
              </a:ext>
            </a:extLst>
          </p:cNvPr>
          <p:cNvCxnSpPr/>
          <p:nvPr/>
        </p:nvCxnSpPr>
        <p:spPr>
          <a:xfrm>
            <a:off x="1600329" y="6403749"/>
            <a:ext cx="9083389" cy="0"/>
          </a:xfrm>
          <a:prstGeom prst="line">
            <a:avLst/>
          </a:prstGeom>
          <a:ln w="22225">
            <a:solidFill>
              <a:srgbClr val="BC0000"/>
            </a:solidFill>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1DE563CF-73C7-038D-42E8-56759E5BBB89}"/>
              </a:ext>
            </a:extLst>
          </p:cNvPr>
          <p:cNvSpPr/>
          <p:nvPr/>
        </p:nvSpPr>
        <p:spPr>
          <a:xfrm>
            <a:off x="5906841" y="6287438"/>
            <a:ext cx="269399" cy="239100"/>
          </a:xfrm>
          <a:prstGeom prst="ellipse">
            <a:avLst/>
          </a:prstGeom>
          <a:solidFill>
            <a:schemeClr val="tx1"/>
          </a:solidFill>
          <a:ln w="25400">
            <a:solidFill>
              <a:srgbClr val="BC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100">
              <a:latin typeface="Arial" panose="020B0604020202020204" pitchFamily="34" charset="0"/>
              <a:cs typeface="Arial" panose="020B0604020202020204" pitchFamily="34" charset="0"/>
            </a:endParaRPr>
          </a:p>
        </p:txBody>
      </p:sp>
      <p:sp>
        <p:nvSpPr>
          <p:cNvPr id="20" name="!!F2">
            <a:extLst>
              <a:ext uri="{FF2B5EF4-FFF2-40B4-BE49-F238E27FC236}">
                <a16:creationId xmlns:a16="http://schemas.microsoft.com/office/drawing/2014/main" id="{07E27B54-0EF5-C607-7412-1A0481B1B490}"/>
              </a:ext>
            </a:extLst>
          </p:cNvPr>
          <p:cNvSpPr/>
          <p:nvPr/>
        </p:nvSpPr>
        <p:spPr>
          <a:xfrm>
            <a:off x="2015027" y="2957900"/>
            <a:ext cx="2184400" cy="1265631"/>
          </a:xfrm>
          <a:prstGeom prst="rect">
            <a:avLst/>
          </a:prstGeom>
          <a:solidFill>
            <a:srgbClr val="1D263E"/>
          </a:solidFill>
          <a:ln w="317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defTabSz="761970"/>
            <a:endParaRPr lang="en-GB" sz="2100">
              <a:solidFill>
                <a:prstClr val="white"/>
              </a:solidFill>
              <a:latin typeface="Arial" panose="020B0604020202020204" pitchFamily="34" charset="0"/>
              <a:cs typeface="Arial" panose="020B0604020202020204" pitchFamily="34" charset="0"/>
            </a:endParaRPr>
          </a:p>
        </p:txBody>
      </p:sp>
      <p:sp>
        <p:nvSpPr>
          <p:cNvPr id="21" name="!!EXS2">
            <a:extLst>
              <a:ext uri="{FF2B5EF4-FFF2-40B4-BE49-F238E27FC236}">
                <a16:creationId xmlns:a16="http://schemas.microsoft.com/office/drawing/2014/main" id="{57588EDF-0C1E-FF01-E3B6-7C1891A9DBD7}"/>
              </a:ext>
            </a:extLst>
          </p:cNvPr>
          <p:cNvSpPr/>
          <p:nvPr/>
        </p:nvSpPr>
        <p:spPr>
          <a:xfrm>
            <a:off x="5060718" y="2969446"/>
            <a:ext cx="2184400" cy="1265631"/>
          </a:xfrm>
          <a:prstGeom prst="rect">
            <a:avLst/>
          </a:prstGeom>
          <a:solidFill>
            <a:srgbClr val="1D263E"/>
          </a:solidFill>
          <a:ln w="317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defTabSz="761970"/>
            <a:endParaRPr lang="en-GB" sz="2100">
              <a:solidFill>
                <a:prstClr val="white"/>
              </a:solidFill>
              <a:latin typeface="Arial" panose="020B0604020202020204" pitchFamily="34" charset="0"/>
              <a:cs typeface="Arial" panose="020B0604020202020204" pitchFamily="34" charset="0"/>
            </a:endParaRPr>
          </a:p>
        </p:txBody>
      </p:sp>
      <p:sp>
        <p:nvSpPr>
          <p:cNvPr id="22" name="!!CFC2">
            <a:extLst>
              <a:ext uri="{FF2B5EF4-FFF2-40B4-BE49-F238E27FC236}">
                <a16:creationId xmlns:a16="http://schemas.microsoft.com/office/drawing/2014/main" id="{534908C1-46BA-0EEC-DE67-2C1C2C255C86}"/>
              </a:ext>
            </a:extLst>
          </p:cNvPr>
          <p:cNvSpPr/>
          <p:nvPr/>
        </p:nvSpPr>
        <p:spPr>
          <a:xfrm>
            <a:off x="8068689" y="2957900"/>
            <a:ext cx="2184400" cy="1265631"/>
          </a:xfrm>
          <a:prstGeom prst="rect">
            <a:avLst/>
          </a:prstGeom>
          <a:solidFill>
            <a:srgbClr val="1D263E"/>
          </a:solidFill>
          <a:ln w="317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defTabSz="761970"/>
            <a:endParaRPr lang="en-GB" sz="2100">
              <a:solidFill>
                <a:prstClr val="white"/>
              </a:solidFill>
              <a:latin typeface="Arial" panose="020B0604020202020204" pitchFamily="34" charset="0"/>
              <a:cs typeface="Arial" panose="020B0604020202020204" pitchFamily="34" charset="0"/>
            </a:endParaRPr>
          </a:p>
        </p:txBody>
      </p:sp>
      <p:sp>
        <p:nvSpPr>
          <p:cNvPr id="23" name="!!CNNF8M2">
            <a:extLst>
              <a:ext uri="{FF2B5EF4-FFF2-40B4-BE49-F238E27FC236}">
                <a16:creationId xmlns:a16="http://schemas.microsoft.com/office/drawing/2014/main" id="{922CAECF-8349-9215-D23C-FEDF25B3063A}"/>
              </a:ext>
            </a:extLst>
          </p:cNvPr>
          <p:cNvSpPr/>
          <p:nvPr/>
        </p:nvSpPr>
        <p:spPr>
          <a:xfrm>
            <a:off x="3641946" y="4784756"/>
            <a:ext cx="2184400" cy="1265631"/>
          </a:xfrm>
          <a:prstGeom prst="rect">
            <a:avLst/>
          </a:prstGeom>
          <a:solidFill>
            <a:srgbClr val="1D263E"/>
          </a:solidFill>
          <a:ln w="317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defTabSz="761970"/>
            <a:endParaRPr lang="en-GB" sz="2100">
              <a:solidFill>
                <a:prstClr val="white"/>
              </a:solidFill>
              <a:latin typeface="Arial" panose="020B0604020202020204" pitchFamily="34" charset="0"/>
              <a:cs typeface="Arial" panose="020B0604020202020204" pitchFamily="34" charset="0"/>
            </a:endParaRPr>
          </a:p>
        </p:txBody>
      </p:sp>
      <p:sp>
        <p:nvSpPr>
          <p:cNvPr id="24" name="!!CNNN12M2">
            <a:extLst>
              <a:ext uri="{FF2B5EF4-FFF2-40B4-BE49-F238E27FC236}">
                <a16:creationId xmlns:a16="http://schemas.microsoft.com/office/drawing/2014/main" id="{42753505-34C3-E7CB-29CF-80A2AA301E32}"/>
              </a:ext>
            </a:extLst>
          </p:cNvPr>
          <p:cNvSpPr/>
          <p:nvPr/>
        </p:nvSpPr>
        <p:spPr>
          <a:xfrm>
            <a:off x="6687637" y="4807849"/>
            <a:ext cx="2184400" cy="1265631"/>
          </a:xfrm>
          <a:prstGeom prst="rect">
            <a:avLst/>
          </a:prstGeom>
          <a:solidFill>
            <a:srgbClr val="1D263E"/>
          </a:solidFill>
          <a:ln w="317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defTabSz="761970"/>
            <a:endParaRPr lang="en-GB" sz="2100">
              <a:solidFill>
                <a:prstClr val="white"/>
              </a:solidFill>
              <a:latin typeface="Arial" panose="020B0604020202020204" pitchFamily="34" charset="0"/>
              <a:cs typeface="Arial" panose="020B0604020202020204" pitchFamily="34" charset="0"/>
            </a:endParaRPr>
          </a:p>
        </p:txBody>
      </p:sp>
      <p:sp>
        <p:nvSpPr>
          <p:cNvPr id="26" name="!!Foreword">
            <a:hlinkClick r:id="rId3" action="ppaction://hlinksldjump"/>
            <a:extLst>
              <a:ext uri="{FF2B5EF4-FFF2-40B4-BE49-F238E27FC236}">
                <a16:creationId xmlns:a16="http://schemas.microsoft.com/office/drawing/2014/main" id="{2ACFA0D4-C911-DA09-605F-353B01D031D4}"/>
              </a:ext>
            </a:extLst>
          </p:cNvPr>
          <p:cNvSpPr/>
          <p:nvPr/>
        </p:nvSpPr>
        <p:spPr>
          <a:xfrm>
            <a:off x="1891203" y="2834076"/>
            <a:ext cx="2184400" cy="1265631"/>
          </a:xfrm>
          <a:prstGeom prst="rect">
            <a:avLst/>
          </a:prstGeom>
          <a:solidFill>
            <a:srgbClr val="BF0100">
              <a:alpha val="98000"/>
            </a:srgbClr>
          </a:solidFill>
          <a:ln w="317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defTabSz="761970"/>
            <a:r>
              <a:rPr lang="en-GB" sz="2100" b="1">
                <a:solidFill>
                  <a:prstClr val="white"/>
                </a:solidFill>
                <a:latin typeface="Arial" panose="020B0604020202020204" pitchFamily="34" charset="0"/>
                <a:cs typeface="Arial" panose="020B0604020202020204" pitchFamily="34" charset="0"/>
              </a:rPr>
              <a:t>Foreword</a:t>
            </a:r>
            <a:endParaRPr lang="en-GB" sz="2100">
              <a:solidFill>
                <a:prstClr val="white"/>
              </a:solidFill>
              <a:latin typeface="Arial" panose="020B0604020202020204" pitchFamily="34" charset="0"/>
              <a:cs typeface="Arial" panose="020B0604020202020204" pitchFamily="34" charset="0"/>
            </a:endParaRPr>
          </a:p>
        </p:txBody>
      </p:sp>
      <p:sp>
        <p:nvSpPr>
          <p:cNvPr id="27" name="!!EXS">
            <a:hlinkClick r:id="rId4" action="ppaction://hlinksldjump"/>
            <a:extLst>
              <a:ext uri="{FF2B5EF4-FFF2-40B4-BE49-F238E27FC236}">
                <a16:creationId xmlns:a16="http://schemas.microsoft.com/office/drawing/2014/main" id="{9BCE0046-C287-2B77-0888-9A7D311F444D}"/>
              </a:ext>
            </a:extLst>
          </p:cNvPr>
          <p:cNvSpPr/>
          <p:nvPr/>
        </p:nvSpPr>
        <p:spPr>
          <a:xfrm>
            <a:off x="4936894" y="2845622"/>
            <a:ext cx="2184400" cy="1265631"/>
          </a:xfrm>
          <a:prstGeom prst="rect">
            <a:avLst/>
          </a:prstGeom>
          <a:solidFill>
            <a:srgbClr val="BF0100">
              <a:alpha val="98000"/>
            </a:srgbClr>
          </a:solidFill>
          <a:ln w="317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defTabSz="761970"/>
            <a:r>
              <a:rPr lang="en-GB" sz="2100" b="1" dirty="0">
                <a:solidFill>
                  <a:prstClr val="white"/>
                </a:solidFill>
                <a:latin typeface="Arial" panose="020B0604020202020204" pitchFamily="34" charset="0"/>
                <a:cs typeface="Arial" panose="020B0604020202020204" pitchFamily="34" charset="0"/>
              </a:rPr>
              <a:t>Exec Summary</a:t>
            </a:r>
            <a:endParaRPr lang="en-GB" sz="2100" dirty="0">
              <a:solidFill>
                <a:prstClr val="white"/>
              </a:solidFill>
              <a:latin typeface="Arial" panose="020B0604020202020204" pitchFamily="34" charset="0"/>
              <a:cs typeface="Arial" panose="020B0604020202020204" pitchFamily="34" charset="0"/>
            </a:endParaRPr>
          </a:p>
        </p:txBody>
      </p:sp>
      <p:sp>
        <p:nvSpPr>
          <p:cNvPr id="28" name="!!CFC">
            <a:hlinkClick r:id="rId5" action="ppaction://hlinksldjump"/>
            <a:extLst>
              <a:ext uri="{FF2B5EF4-FFF2-40B4-BE49-F238E27FC236}">
                <a16:creationId xmlns:a16="http://schemas.microsoft.com/office/drawing/2014/main" id="{6802C0FA-E49F-A3F6-2E9B-428EB2820AA9}"/>
              </a:ext>
            </a:extLst>
          </p:cNvPr>
          <p:cNvSpPr/>
          <p:nvPr/>
        </p:nvSpPr>
        <p:spPr>
          <a:xfrm>
            <a:off x="7944865" y="2834076"/>
            <a:ext cx="2184400" cy="1265631"/>
          </a:xfrm>
          <a:prstGeom prst="rect">
            <a:avLst/>
          </a:prstGeom>
          <a:solidFill>
            <a:srgbClr val="BF0100">
              <a:alpha val="98000"/>
            </a:srgbClr>
          </a:solidFill>
          <a:ln w="317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defTabSz="761970"/>
            <a:r>
              <a:rPr lang="en-GB" sz="2100" b="1" dirty="0">
                <a:solidFill>
                  <a:prstClr val="white"/>
                </a:solidFill>
                <a:latin typeface="Arial" panose="020B0604020202020204" pitchFamily="34" charset="0"/>
                <a:cs typeface="Arial" panose="020B0604020202020204" pitchFamily="34" charset="0"/>
              </a:rPr>
              <a:t>Case for Change</a:t>
            </a:r>
            <a:endParaRPr lang="en-GB" sz="2100" dirty="0">
              <a:solidFill>
                <a:prstClr val="white"/>
              </a:solidFill>
              <a:latin typeface="Arial" panose="020B0604020202020204" pitchFamily="34" charset="0"/>
              <a:cs typeface="Arial" panose="020B0604020202020204" pitchFamily="34" charset="0"/>
            </a:endParaRPr>
          </a:p>
        </p:txBody>
      </p:sp>
      <p:sp>
        <p:nvSpPr>
          <p:cNvPr id="29" name="!!CNNF8m">
            <a:hlinkClick r:id="rId6" action="ppaction://hlinksldjump"/>
            <a:extLst>
              <a:ext uri="{FF2B5EF4-FFF2-40B4-BE49-F238E27FC236}">
                <a16:creationId xmlns:a16="http://schemas.microsoft.com/office/drawing/2014/main" id="{0CAD7F4C-A536-1DCE-5FC8-A76FD2570427}"/>
              </a:ext>
            </a:extLst>
          </p:cNvPr>
          <p:cNvSpPr/>
          <p:nvPr/>
        </p:nvSpPr>
        <p:spPr>
          <a:xfrm>
            <a:off x="3518122" y="4660932"/>
            <a:ext cx="2184400" cy="1265631"/>
          </a:xfrm>
          <a:prstGeom prst="rect">
            <a:avLst/>
          </a:prstGeom>
          <a:solidFill>
            <a:srgbClr val="BF0100">
              <a:alpha val="98000"/>
            </a:srgbClr>
          </a:solidFill>
          <a:ln w="317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defTabSz="761970"/>
            <a:r>
              <a:rPr lang="en-GB" sz="2100" b="1" dirty="0">
                <a:solidFill>
                  <a:prstClr val="white"/>
                </a:solidFill>
                <a:latin typeface="Arial" panose="020B0604020202020204" pitchFamily="34" charset="0"/>
                <a:cs typeface="Arial" panose="020B0604020202020204" pitchFamily="34" charset="0"/>
              </a:rPr>
              <a:t>CNN First 8 Months: Phase 1</a:t>
            </a:r>
            <a:endParaRPr lang="en-GB" sz="2100" dirty="0">
              <a:solidFill>
                <a:prstClr val="white"/>
              </a:solidFill>
              <a:latin typeface="Arial" panose="020B0604020202020204" pitchFamily="34" charset="0"/>
              <a:cs typeface="Arial" panose="020B0604020202020204" pitchFamily="34" charset="0"/>
            </a:endParaRPr>
          </a:p>
        </p:txBody>
      </p:sp>
      <p:sp>
        <p:nvSpPr>
          <p:cNvPr id="30" name="!!CNNN12M">
            <a:hlinkClick r:id="rId7" action="ppaction://hlinksldjump"/>
            <a:extLst>
              <a:ext uri="{FF2B5EF4-FFF2-40B4-BE49-F238E27FC236}">
                <a16:creationId xmlns:a16="http://schemas.microsoft.com/office/drawing/2014/main" id="{28BBE9BD-618D-7D62-0D19-8ED7B55B44B7}"/>
              </a:ext>
            </a:extLst>
          </p:cNvPr>
          <p:cNvSpPr/>
          <p:nvPr/>
        </p:nvSpPr>
        <p:spPr>
          <a:xfrm>
            <a:off x="6563813" y="4684025"/>
            <a:ext cx="2184400" cy="1265631"/>
          </a:xfrm>
          <a:prstGeom prst="rect">
            <a:avLst/>
          </a:prstGeom>
          <a:solidFill>
            <a:srgbClr val="BF0100">
              <a:alpha val="98000"/>
            </a:srgbClr>
          </a:solidFill>
          <a:ln w="317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defTabSz="761970"/>
            <a:r>
              <a:rPr lang="en-GB" sz="2100" b="1" dirty="0">
                <a:solidFill>
                  <a:prstClr val="white"/>
                </a:solidFill>
                <a:latin typeface="Arial" panose="020B0604020202020204" pitchFamily="34" charset="0"/>
                <a:cs typeface="Arial" panose="020B0604020202020204" pitchFamily="34" charset="0"/>
              </a:rPr>
              <a:t>CNN: Next 12 Months</a:t>
            </a:r>
            <a:endParaRPr lang="en-GB" sz="2100"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021745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470F39-53C3-B95A-F569-29CEF78DEFF3}"/>
            </a:ext>
          </a:extLst>
        </p:cNvPr>
        <p:cNvGrpSpPr/>
        <p:nvPr/>
      </p:nvGrpSpPr>
      <p:grpSpPr>
        <a:xfrm>
          <a:off x="0" y="0"/>
          <a:ext cx="0" cy="0"/>
          <a:chOff x="0" y="0"/>
          <a:chExt cx="0" cy="0"/>
        </a:xfrm>
      </p:grpSpPr>
      <p:sp>
        <p:nvSpPr>
          <p:cNvPr id="91" name="TextBox 90">
            <a:extLst>
              <a:ext uri="{FF2B5EF4-FFF2-40B4-BE49-F238E27FC236}">
                <a16:creationId xmlns:a16="http://schemas.microsoft.com/office/drawing/2014/main" id="{608CEB0C-1FE4-A06A-391B-0289D516C8C7}"/>
              </a:ext>
            </a:extLst>
          </p:cNvPr>
          <p:cNvSpPr txBox="1"/>
          <p:nvPr/>
        </p:nvSpPr>
        <p:spPr>
          <a:xfrm>
            <a:off x="2244788" y="1443424"/>
            <a:ext cx="9565203" cy="400110"/>
          </a:xfrm>
          <a:prstGeom prst="rect">
            <a:avLst/>
          </a:prstGeom>
          <a:noFill/>
        </p:spPr>
        <p:txBody>
          <a:bodyPr wrap="square">
            <a:spAutoFit/>
          </a:bodyPr>
          <a:lstStyle/>
          <a:p>
            <a:pPr marL="0" marR="0" lvl="0" indent="0" algn="l" defTabSz="76197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The coastal pattern of economic inactivity mirrors that for health inequalities</a:t>
            </a:r>
            <a:endParaRPr kumimoji="0" lang="en-GB"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CFC2">
            <a:extLst>
              <a:ext uri="{FF2B5EF4-FFF2-40B4-BE49-F238E27FC236}">
                <a16:creationId xmlns:a16="http://schemas.microsoft.com/office/drawing/2014/main" id="{40FD263A-ED54-F6B6-33EC-F5656B2FB203}"/>
              </a:ext>
            </a:extLst>
          </p:cNvPr>
          <p:cNvSpPr/>
          <p:nvPr/>
        </p:nvSpPr>
        <p:spPr>
          <a:xfrm>
            <a:off x="2279062" y="336922"/>
            <a:ext cx="3465200" cy="705355"/>
          </a:xfrm>
          <a:prstGeom prst="rect">
            <a:avLst/>
          </a:prstGeom>
          <a:solidFill>
            <a:srgbClr val="1D263E"/>
          </a:solidFill>
          <a:ln w="317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defTabSz="761970"/>
            <a:endParaRPr lang="en-GB" sz="3200">
              <a:solidFill>
                <a:prstClr val="white"/>
              </a:solidFill>
              <a:latin typeface="Arial" panose="020B0604020202020204" pitchFamily="34" charset="0"/>
              <a:cs typeface="Arial" panose="020B0604020202020204" pitchFamily="34" charset="0"/>
            </a:endParaRPr>
          </a:p>
        </p:txBody>
      </p:sp>
      <p:sp>
        <p:nvSpPr>
          <p:cNvPr id="29" name="Rectangle 28">
            <a:extLst>
              <a:ext uri="{FF2B5EF4-FFF2-40B4-BE49-F238E27FC236}">
                <a16:creationId xmlns:a16="http://schemas.microsoft.com/office/drawing/2014/main" id="{1F7F2A6B-719B-004A-F01F-C338592416E9}"/>
              </a:ext>
            </a:extLst>
          </p:cNvPr>
          <p:cNvSpPr/>
          <p:nvPr/>
        </p:nvSpPr>
        <p:spPr>
          <a:xfrm>
            <a:off x="2155238" y="213098"/>
            <a:ext cx="3465200" cy="705355"/>
          </a:xfrm>
          <a:prstGeom prst="rect">
            <a:avLst/>
          </a:prstGeom>
          <a:solidFill>
            <a:srgbClr val="BF0100">
              <a:alpha val="98000"/>
            </a:srgbClr>
          </a:solidFill>
          <a:ln w="317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108000" rIns="0" rtlCol="0" anchor="ctr"/>
          <a:lstStyle/>
          <a:p>
            <a:pPr defTabSz="761970"/>
            <a:r>
              <a:rPr lang="en-GB" sz="3200" b="1">
                <a:solidFill>
                  <a:prstClr val="white"/>
                </a:solidFill>
                <a:latin typeface="Arial" panose="020B0604020202020204" pitchFamily="34" charset="0"/>
                <a:cs typeface="Arial" panose="020B0604020202020204" pitchFamily="34" charset="0"/>
              </a:rPr>
              <a:t>Case for Change</a:t>
            </a:r>
            <a:endParaRPr lang="en-GB" sz="3200">
              <a:solidFill>
                <a:prstClr val="white"/>
              </a:solidFill>
              <a:latin typeface="Arial" panose="020B0604020202020204" pitchFamily="34" charset="0"/>
              <a:cs typeface="Arial" panose="020B0604020202020204" pitchFamily="34" charset="0"/>
            </a:endParaRPr>
          </a:p>
        </p:txBody>
      </p:sp>
      <p:sp>
        <p:nvSpPr>
          <p:cNvPr id="7" name="Arrow: Pentagon 3">
            <a:extLst>
              <a:ext uri="{FF2B5EF4-FFF2-40B4-BE49-F238E27FC236}">
                <a16:creationId xmlns:a16="http://schemas.microsoft.com/office/drawing/2014/main" id="{14D050B2-342E-6888-2A93-1FFC4EDF2C72}"/>
              </a:ext>
            </a:extLst>
          </p:cNvPr>
          <p:cNvSpPr/>
          <p:nvPr/>
        </p:nvSpPr>
        <p:spPr>
          <a:xfrm>
            <a:off x="2149832" y="2383563"/>
            <a:ext cx="1611707" cy="1659649"/>
          </a:xfrm>
          <a:prstGeom prst="homePlate">
            <a:avLst>
              <a:gd name="adj" fmla="val 0"/>
            </a:avLst>
          </a:prstGeom>
          <a:solidFill>
            <a:srgbClr val="C00000">
              <a:alpha val="58398"/>
            </a:srgbClr>
          </a:solidFill>
          <a:ln>
            <a:noFill/>
          </a:ln>
        </p:spPr>
        <p:style>
          <a:lnRef idx="0">
            <a:scrgbClr r="0" g="0" b="0"/>
          </a:lnRef>
          <a:fillRef idx="0">
            <a:scrgbClr r="0" g="0" b="0"/>
          </a:fillRef>
          <a:effectRef idx="0">
            <a:scrgbClr r="0" g="0" b="0"/>
          </a:effectRef>
          <a:fontRef idx="minor">
            <a:schemeClr val="lt1"/>
          </a:fontRef>
        </p:style>
        <p:txBody>
          <a:bodyPr lIns="91440" tIns="45720" rIns="91440" bIns="45720" rtlCol="0" anchor="ctr"/>
          <a:lstStyle/>
          <a:p>
            <a:endParaRPr lang="en-GB" sz="2000" b="1">
              <a:solidFill>
                <a:schemeClr val="tx1"/>
              </a:solidFill>
              <a:latin typeface="Arial"/>
              <a:cs typeface="Arial"/>
            </a:endParaRPr>
          </a:p>
        </p:txBody>
      </p:sp>
      <p:sp>
        <p:nvSpPr>
          <p:cNvPr id="9" name="Arrow: Pentagon 3">
            <a:extLst>
              <a:ext uri="{FF2B5EF4-FFF2-40B4-BE49-F238E27FC236}">
                <a16:creationId xmlns:a16="http://schemas.microsoft.com/office/drawing/2014/main" id="{AD23AF34-5D79-2E26-4099-AF2F56B57816}"/>
              </a:ext>
            </a:extLst>
          </p:cNvPr>
          <p:cNvSpPr/>
          <p:nvPr/>
        </p:nvSpPr>
        <p:spPr>
          <a:xfrm>
            <a:off x="2140478" y="4898166"/>
            <a:ext cx="1611707" cy="1457017"/>
          </a:xfrm>
          <a:prstGeom prst="homePlate">
            <a:avLst>
              <a:gd name="adj" fmla="val 0"/>
            </a:avLst>
          </a:prstGeom>
          <a:solidFill>
            <a:srgbClr val="C00000">
              <a:alpha val="58398"/>
            </a:srgbClr>
          </a:solidFill>
          <a:ln>
            <a:noFill/>
          </a:ln>
        </p:spPr>
        <p:style>
          <a:lnRef idx="0">
            <a:scrgbClr r="0" g="0" b="0"/>
          </a:lnRef>
          <a:fillRef idx="0">
            <a:scrgbClr r="0" g="0" b="0"/>
          </a:fillRef>
          <a:effectRef idx="0">
            <a:scrgbClr r="0" g="0" b="0"/>
          </a:effectRef>
          <a:fontRef idx="minor">
            <a:schemeClr val="lt1"/>
          </a:fontRef>
        </p:style>
        <p:txBody>
          <a:bodyPr lIns="91440" tIns="45720" rIns="91440" bIns="45720" rtlCol="0" anchor="ctr"/>
          <a:lstStyle/>
          <a:p>
            <a:endParaRPr lang="en-GB" sz="2000" b="1">
              <a:solidFill>
                <a:schemeClr val="tx1"/>
              </a:solidFill>
              <a:latin typeface="Arial" panose="020B0604020202020204" pitchFamily="34" charset="0"/>
              <a:cs typeface="Arial" panose="020B0604020202020204" pitchFamily="34" charset="0"/>
            </a:endParaRPr>
          </a:p>
        </p:txBody>
      </p:sp>
      <p:grpSp>
        <p:nvGrpSpPr>
          <p:cNvPr id="30" name="Group 29">
            <a:extLst>
              <a:ext uri="{FF2B5EF4-FFF2-40B4-BE49-F238E27FC236}">
                <a16:creationId xmlns:a16="http://schemas.microsoft.com/office/drawing/2014/main" id="{D98989D0-B8E8-5D1E-5ADF-95F0D8192065}"/>
              </a:ext>
            </a:extLst>
          </p:cNvPr>
          <p:cNvGrpSpPr/>
          <p:nvPr/>
        </p:nvGrpSpPr>
        <p:grpSpPr>
          <a:xfrm>
            <a:off x="3819981" y="2289793"/>
            <a:ext cx="3109709" cy="4055027"/>
            <a:chOff x="3839720" y="643467"/>
            <a:chExt cx="4512561" cy="5571064"/>
          </a:xfrm>
        </p:grpSpPr>
        <p:pic>
          <p:nvPicPr>
            <p:cNvPr id="31" name="Picture 30">
              <a:extLst>
                <a:ext uri="{FF2B5EF4-FFF2-40B4-BE49-F238E27FC236}">
                  <a16:creationId xmlns:a16="http://schemas.microsoft.com/office/drawing/2014/main" id="{733A9AD5-6656-85D6-7E71-FEA534BCF55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39720" y="643467"/>
              <a:ext cx="4512561" cy="5571064"/>
            </a:xfrm>
            <a:prstGeom prst="rect">
              <a:avLst/>
            </a:prstGeom>
            <a:ln>
              <a:noFill/>
            </a:ln>
          </p:spPr>
        </p:pic>
        <p:sp>
          <p:nvSpPr>
            <p:cNvPr id="32" name="Rectangle 31">
              <a:extLst>
                <a:ext uri="{FF2B5EF4-FFF2-40B4-BE49-F238E27FC236}">
                  <a16:creationId xmlns:a16="http://schemas.microsoft.com/office/drawing/2014/main" id="{64E072A6-E923-5925-AD7E-1AEF34C6C011}"/>
                </a:ext>
              </a:extLst>
            </p:cNvPr>
            <p:cNvSpPr/>
            <p:nvPr/>
          </p:nvSpPr>
          <p:spPr>
            <a:xfrm>
              <a:off x="6803654" y="5473126"/>
              <a:ext cx="1548626" cy="7414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3" name="Arrow: Pentagon 3">
            <a:extLst>
              <a:ext uri="{FF2B5EF4-FFF2-40B4-BE49-F238E27FC236}">
                <a16:creationId xmlns:a16="http://schemas.microsoft.com/office/drawing/2014/main" id="{066C69DC-C8F4-9A49-FA2E-EE6D6D7221A4}"/>
              </a:ext>
            </a:extLst>
          </p:cNvPr>
          <p:cNvSpPr/>
          <p:nvPr/>
        </p:nvSpPr>
        <p:spPr>
          <a:xfrm>
            <a:off x="2045831" y="2298378"/>
            <a:ext cx="1611707" cy="1651065"/>
          </a:xfrm>
          <a:prstGeom prst="homePlate">
            <a:avLst>
              <a:gd name="adj" fmla="val 0"/>
            </a:avLst>
          </a:prstGeom>
          <a:solidFill>
            <a:srgbClr val="C00000"/>
          </a:solidFill>
          <a:ln>
            <a:noFill/>
          </a:ln>
        </p:spPr>
        <p:style>
          <a:lnRef idx="0">
            <a:scrgbClr r="0" g="0" b="0"/>
          </a:lnRef>
          <a:fillRef idx="0">
            <a:scrgbClr r="0" g="0" b="0"/>
          </a:fillRef>
          <a:effectRef idx="0">
            <a:scrgbClr r="0" g="0" b="0"/>
          </a:effectRef>
          <a:fontRef idx="minor">
            <a:schemeClr val="lt1"/>
          </a:fontRef>
        </p:style>
        <p:txBody>
          <a:bodyPr lIns="91440" tIns="45720" rIns="91440" bIns="45720" rtlCol="0" anchor="ctr"/>
          <a:lstStyle/>
          <a:p>
            <a:r>
              <a:rPr lang="en-GB" sz="2000" b="1">
                <a:solidFill>
                  <a:schemeClr val="tx1"/>
                </a:solidFill>
                <a:latin typeface="Arial"/>
                <a:cs typeface="Arial"/>
              </a:rPr>
              <a:t>Chronic Heart Disease 17.8% more</a:t>
            </a:r>
          </a:p>
        </p:txBody>
      </p:sp>
      <p:sp>
        <p:nvSpPr>
          <p:cNvPr id="34" name="Arrow: Pentagon 3">
            <a:extLst>
              <a:ext uri="{FF2B5EF4-FFF2-40B4-BE49-F238E27FC236}">
                <a16:creationId xmlns:a16="http://schemas.microsoft.com/office/drawing/2014/main" id="{2548035B-1F89-A44A-8755-FFDEAE8F2003}"/>
              </a:ext>
            </a:extLst>
          </p:cNvPr>
          <p:cNvSpPr/>
          <p:nvPr/>
        </p:nvSpPr>
        <p:spPr>
          <a:xfrm>
            <a:off x="2045831" y="4804292"/>
            <a:ext cx="1611707" cy="1504368"/>
          </a:xfrm>
          <a:prstGeom prst="homePlate">
            <a:avLst>
              <a:gd name="adj" fmla="val 0"/>
            </a:avLst>
          </a:prstGeom>
          <a:solidFill>
            <a:srgbClr val="C00000"/>
          </a:solidFill>
          <a:ln>
            <a:noFill/>
          </a:ln>
        </p:spPr>
        <p:style>
          <a:lnRef idx="0">
            <a:scrgbClr r="0" g="0" b="0"/>
          </a:lnRef>
          <a:fillRef idx="0">
            <a:scrgbClr r="0" g="0" b="0"/>
          </a:fillRef>
          <a:effectRef idx="0">
            <a:scrgbClr r="0" g="0" b="0"/>
          </a:effectRef>
          <a:fontRef idx="minor">
            <a:schemeClr val="lt1"/>
          </a:fontRef>
        </p:style>
        <p:txBody>
          <a:bodyPr lIns="91440" tIns="45720" rIns="91440" bIns="45720" rtlCol="0" anchor="ctr"/>
          <a:lstStyle/>
          <a:p>
            <a:r>
              <a:rPr lang="en-GB" sz="2000" b="1">
                <a:solidFill>
                  <a:schemeClr val="tx1"/>
                </a:solidFill>
                <a:latin typeface="Arial"/>
                <a:cs typeface="Arial"/>
              </a:rPr>
              <a:t>Compared to national prevalence of 3.16% </a:t>
            </a:r>
            <a:endParaRPr lang="en-GB" sz="2000" b="1">
              <a:solidFill>
                <a:schemeClr val="tx1"/>
              </a:solidFill>
              <a:latin typeface="Arial" panose="020B0604020202020204" pitchFamily="34" charset="0"/>
              <a:cs typeface="Arial" panose="020B0604020202020204" pitchFamily="34" charset="0"/>
            </a:endParaRPr>
          </a:p>
        </p:txBody>
      </p:sp>
      <p:sp>
        <p:nvSpPr>
          <p:cNvPr id="35" name="TextBox 34">
            <a:extLst>
              <a:ext uri="{FF2B5EF4-FFF2-40B4-BE49-F238E27FC236}">
                <a16:creationId xmlns:a16="http://schemas.microsoft.com/office/drawing/2014/main" id="{D16ED835-BC23-FC1C-631C-ED8A12601C55}"/>
              </a:ext>
            </a:extLst>
          </p:cNvPr>
          <p:cNvSpPr txBox="1"/>
          <p:nvPr/>
        </p:nvSpPr>
        <p:spPr>
          <a:xfrm>
            <a:off x="3998589" y="6355624"/>
            <a:ext cx="3491345" cy="369332"/>
          </a:xfrm>
          <a:prstGeom prst="rect">
            <a:avLst/>
          </a:prstGeom>
          <a:noFill/>
        </p:spPr>
        <p:txBody>
          <a:bodyPr wrap="square" rtlCol="0">
            <a:spAutoFit/>
          </a:bodyPr>
          <a:lstStyle/>
          <a:p>
            <a:r>
              <a:rPr lang="en-GB">
                <a:latin typeface="Arial" panose="020B0604020202020204" pitchFamily="34" charset="0"/>
                <a:cs typeface="Arial" panose="020B0604020202020204" pitchFamily="34" charset="0"/>
              </a:rPr>
              <a:t>CMO Annual Report, 2021</a:t>
            </a:r>
          </a:p>
        </p:txBody>
      </p:sp>
      <p:sp>
        <p:nvSpPr>
          <p:cNvPr id="36" name="Arrow: Pentagon 3">
            <a:extLst>
              <a:ext uri="{FF2B5EF4-FFF2-40B4-BE49-F238E27FC236}">
                <a16:creationId xmlns:a16="http://schemas.microsoft.com/office/drawing/2014/main" id="{4C9478E6-730D-393C-EDF2-8E86C09222E6}"/>
              </a:ext>
            </a:extLst>
          </p:cNvPr>
          <p:cNvSpPr/>
          <p:nvPr/>
        </p:nvSpPr>
        <p:spPr>
          <a:xfrm>
            <a:off x="7278485" y="2377799"/>
            <a:ext cx="1575363" cy="1659649"/>
          </a:xfrm>
          <a:prstGeom prst="homePlate">
            <a:avLst>
              <a:gd name="adj" fmla="val 0"/>
            </a:avLst>
          </a:prstGeom>
          <a:solidFill>
            <a:srgbClr val="C00000">
              <a:alpha val="63520"/>
            </a:srgbClr>
          </a:solidFill>
          <a:ln>
            <a:noFill/>
          </a:ln>
        </p:spPr>
        <p:style>
          <a:lnRef idx="0">
            <a:scrgbClr r="0" g="0" b="0"/>
          </a:lnRef>
          <a:fillRef idx="0">
            <a:scrgbClr r="0" g="0" b="0"/>
          </a:fillRef>
          <a:effectRef idx="0">
            <a:scrgbClr r="0" g="0" b="0"/>
          </a:effectRef>
          <a:fontRef idx="minor">
            <a:schemeClr val="lt1"/>
          </a:fontRef>
        </p:style>
        <p:txBody>
          <a:bodyPr lIns="91440" tIns="45720" rIns="91440" bIns="45720" rtlCol="0" anchor="ctr"/>
          <a:lstStyle/>
          <a:p>
            <a:r>
              <a:rPr lang="en-GB" sz="2000" b="1">
                <a:solidFill>
                  <a:schemeClr val="lt1">
                    <a:alpha val="0"/>
                  </a:schemeClr>
                </a:solidFill>
                <a:latin typeface="Arial"/>
                <a:cs typeface="Arial"/>
              </a:rPr>
              <a:t>Chronic Heart Disease</a:t>
            </a:r>
            <a:r>
              <a:rPr lang="en-GB" sz="2000" b="1">
                <a:solidFill>
                  <a:schemeClr val="bg1">
                    <a:alpha val="0"/>
                  </a:schemeClr>
                </a:solidFill>
                <a:latin typeface="Arial"/>
                <a:cs typeface="Arial"/>
              </a:rPr>
              <a:t> 17.8% more</a:t>
            </a:r>
            <a:endParaRPr lang="en-GB" sz="2000" b="1">
              <a:solidFill>
                <a:schemeClr val="lt1">
                  <a:alpha val="0"/>
                </a:schemeClr>
              </a:solidFill>
              <a:latin typeface="Arial"/>
              <a:cs typeface="Arial"/>
            </a:endParaRPr>
          </a:p>
        </p:txBody>
      </p:sp>
      <p:sp>
        <p:nvSpPr>
          <p:cNvPr id="37" name="Arrow: Pentagon 3">
            <a:extLst>
              <a:ext uri="{FF2B5EF4-FFF2-40B4-BE49-F238E27FC236}">
                <a16:creationId xmlns:a16="http://schemas.microsoft.com/office/drawing/2014/main" id="{3B9B7224-CB00-B0E9-BCBF-8AFAD97A985E}"/>
              </a:ext>
            </a:extLst>
          </p:cNvPr>
          <p:cNvSpPr/>
          <p:nvPr/>
        </p:nvSpPr>
        <p:spPr>
          <a:xfrm>
            <a:off x="7278485" y="4892297"/>
            <a:ext cx="1575363" cy="1457017"/>
          </a:xfrm>
          <a:prstGeom prst="homePlate">
            <a:avLst>
              <a:gd name="adj" fmla="val 0"/>
            </a:avLst>
          </a:prstGeom>
          <a:solidFill>
            <a:srgbClr val="C00000">
              <a:alpha val="63520"/>
            </a:srgbClr>
          </a:solidFill>
          <a:ln>
            <a:noFill/>
          </a:ln>
        </p:spPr>
        <p:style>
          <a:lnRef idx="0">
            <a:scrgbClr r="0" g="0" b="0"/>
          </a:lnRef>
          <a:fillRef idx="0">
            <a:scrgbClr r="0" g="0" b="0"/>
          </a:fillRef>
          <a:effectRef idx="0">
            <a:scrgbClr r="0" g="0" b="0"/>
          </a:effectRef>
          <a:fontRef idx="minor">
            <a:schemeClr val="lt1"/>
          </a:fontRef>
        </p:style>
        <p:txBody>
          <a:bodyPr lIns="91440" tIns="45720" rIns="91440" bIns="45720" rtlCol="0" anchor="ctr"/>
          <a:lstStyle/>
          <a:p>
            <a:r>
              <a:rPr lang="en-GB" sz="2000" b="1">
                <a:solidFill>
                  <a:schemeClr val="lt1">
                    <a:alpha val="0"/>
                  </a:schemeClr>
                </a:solidFill>
                <a:latin typeface="Arial"/>
                <a:cs typeface="Arial"/>
              </a:rPr>
              <a:t>Compared to national prevalence of </a:t>
            </a:r>
            <a:r>
              <a:rPr lang="en-GB" sz="2000" b="1">
                <a:solidFill>
                  <a:schemeClr val="bg1">
                    <a:alpha val="0"/>
                  </a:schemeClr>
                </a:solidFill>
                <a:latin typeface="Arial"/>
                <a:cs typeface="Arial"/>
              </a:rPr>
              <a:t>3.16%</a:t>
            </a:r>
            <a:r>
              <a:rPr lang="en-GB" sz="2000" b="1">
                <a:solidFill>
                  <a:schemeClr val="lt1">
                    <a:alpha val="0"/>
                  </a:schemeClr>
                </a:solidFill>
                <a:latin typeface="Arial"/>
                <a:cs typeface="Arial"/>
              </a:rPr>
              <a:t> </a:t>
            </a:r>
            <a:endParaRPr lang="en-GB" sz="2000" b="1">
              <a:solidFill>
                <a:schemeClr val="lt1">
                  <a:alpha val="0"/>
                </a:schemeClr>
              </a:solidFill>
              <a:latin typeface="Arial" panose="020B0604020202020204" pitchFamily="34" charset="0"/>
              <a:cs typeface="Arial" panose="020B0604020202020204" pitchFamily="34" charset="0"/>
            </a:endParaRPr>
          </a:p>
        </p:txBody>
      </p:sp>
      <p:sp>
        <p:nvSpPr>
          <p:cNvPr id="38" name="Arrow: Pentagon 3">
            <a:extLst>
              <a:ext uri="{FF2B5EF4-FFF2-40B4-BE49-F238E27FC236}">
                <a16:creationId xmlns:a16="http://schemas.microsoft.com/office/drawing/2014/main" id="{A18E0DA9-08BE-ECEB-686E-83B99EF844AF}"/>
              </a:ext>
            </a:extLst>
          </p:cNvPr>
          <p:cNvSpPr/>
          <p:nvPr/>
        </p:nvSpPr>
        <p:spPr>
          <a:xfrm>
            <a:off x="7203359" y="2289794"/>
            <a:ext cx="1575363" cy="1659649"/>
          </a:xfrm>
          <a:prstGeom prst="homePlate">
            <a:avLst>
              <a:gd name="adj" fmla="val 0"/>
            </a:avLst>
          </a:prstGeom>
          <a:solidFill>
            <a:srgbClr val="C00000"/>
          </a:solidFill>
          <a:ln>
            <a:noFill/>
          </a:ln>
        </p:spPr>
        <p:style>
          <a:lnRef idx="0">
            <a:scrgbClr r="0" g="0" b="0"/>
          </a:lnRef>
          <a:fillRef idx="0">
            <a:scrgbClr r="0" g="0" b="0"/>
          </a:fillRef>
          <a:effectRef idx="0">
            <a:scrgbClr r="0" g="0" b="0"/>
          </a:effectRef>
          <a:fontRef idx="minor">
            <a:schemeClr val="lt1"/>
          </a:fontRef>
        </p:style>
        <p:txBody>
          <a:bodyPr lIns="91440" tIns="45720" rIns="91440" bIns="45720" rtlCol="0" anchor="ctr"/>
          <a:lstStyle/>
          <a:p>
            <a:r>
              <a:rPr lang="en-GB" sz="2000" b="1" dirty="0">
                <a:latin typeface="Arial"/>
                <a:cs typeface="Arial"/>
              </a:rPr>
              <a:t>Economic inactivity 45.9%</a:t>
            </a:r>
          </a:p>
        </p:txBody>
      </p:sp>
      <p:sp>
        <p:nvSpPr>
          <p:cNvPr id="39" name="Arrow: Pentagon 3">
            <a:extLst>
              <a:ext uri="{FF2B5EF4-FFF2-40B4-BE49-F238E27FC236}">
                <a16:creationId xmlns:a16="http://schemas.microsoft.com/office/drawing/2014/main" id="{5C3D7AFE-70BB-6AAC-A0AB-321C173E482E}"/>
              </a:ext>
            </a:extLst>
          </p:cNvPr>
          <p:cNvSpPr/>
          <p:nvPr/>
        </p:nvSpPr>
        <p:spPr>
          <a:xfrm>
            <a:off x="7203359" y="4804292"/>
            <a:ext cx="1575363" cy="1457016"/>
          </a:xfrm>
          <a:prstGeom prst="homePlate">
            <a:avLst>
              <a:gd name="adj" fmla="val 0"/>
            </a:avLst>
          </a:prstGeom>
          <a:solidFill>
            <a:srgbClr val="C00000"/>
          </a:solidFill>
          <a:ln>
            <a:noFill/>
          </a:ln>
        </p:spPr>
        <p:style>
          <a:lnRef idx="0">
            <a:scrgbClr r="0" g="0" b="0"/>
          </a:lnRef>
          <a:fillRef idx="0">
            <a:scrgbClr r="0" g="0" b="0"/>
          </a:fillRef>
          <a:effectRef idx="0">
            <a:scrgbClr r="0" g="0" b="0"/>
          </a:effectRef>
          <a:fontRef idx="minor">
            <a:schemeClr val="lt1"/>
          </a:fontRef>
        </p:style>
        <p:txBody>
          <a:bodyPr lIns="91440" tIns="45720" rIns="91440" bIns="45720" rtlCol="0" anchor="ctr"/>
          <a:lstStyle/>
          <a:p>
            <a:r>
              <a:rPr lang="en-GB" sz="2000" b="1">
                <a:latin typeface="Arial"/>
                <a:cs typeface="Arial"/>
              </a:rPr>
              <a:t>Compared to national </a:t>
            </a:r>
            <a:r>
              <a:rPr lang="en-GB" sz="2000" b="1">
                <a:solidFill>
                  <a:schemeClr val="tx1"/>
                </a:solidFill>
                <a:latin typeface="Arial"/>
                <a:cs typeface="Arial"/>
              </a:rPr>
              <a:t>prevalence of 22%</a:t>
            </a:r>
            <a:endParaRPr lang="en-GB" sz="2000" b="1">
              <a:solidFill>
                <a:schemeClr val="tx1"/>
              </a:solidFill>
              <a:latin typeface="Arial" panose="020B0604020202020204" pitchFamily="34" charset="0"/>
              <a:cs typeface="Arial" panose="020B0604020202020204" pitchFamily="34" charset="0"/>
            </a:endParaRPr>
          </a:p>
        </p:txBody>
      </p:sp>
      <p:pic>
        <p:nvPicPr>
          <p:cNvPr id="40" name="Picture 39" descr="A map of england with blue and green colors&#10;&#10;AI-generated content may be incorrect.">
            <a:extLst>
              <a:ext uri="{FF2B5EF4-FFF2-40B4-BE49-F238E27FC236}">
                <a16:creationId xmlns:a16="http://schemas.microsoft.com/office/drawing/2014/main" id="{EE278760-B554-7C81-3704-CAEF7152BE3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891831" y="2289793"/>
            <a:ext cx="3200401" cy="4055027"/>
          </a:xfrm>
          <a:prstGeom prst="rect">
            <a:avLst/>
          </a:prstGeom>
        </p:spPr>
      </p:pic>
      <p:sp>
        <p:nvSpPr>
          <p:cNvPr id="41" name="TextBox 40">
            <a:extLst>
              <a:ext uri="{FF2B5EF4-FFF2-40B4-BE49-F238E27FC236}">
                <a16:creationId xmlns:a16="http://schemas.microsoft.com/office/drawing/2014/main" id="{0A36A3EE-8E17-E233-2A9E-837320C16D0C}"/>
              </a:ext>
            </a:extLst>
          </p:cNvPr>
          <p:cNvSpPr txBox="1"/>
          <p:nvPr/>
        </p:nvSpPr>
        <p:spPr>
          <a:xfrm>
            <a:off x="9726881" y="6400056"/>
            <a:ext cx="3491345" cy="369332"/>
          </a:xfrm>
          <a:prstGeom prst="rect">
            <a:avLst/>
          </a:prstGeom>
          <a:noFill/>
        </p:spPr>
        <p:txBody>
          <a:bodyPr wrap="square" rtlCol="0">
            <a:spAutoFit/>
          </a:bodyPr>
          <a:lstStyle/>
          <a:p>
            <a:r>
              <a:rPr lang="en-GB">
                <a:latin typeface="Arial" panose="020B0604020202020204" pitchFamily="34" charset="0"/>
                <a:cs typeface="Arial" panose="020B0604020202020204" pitchFamily="34" charset="0"/>
              </a:rPr>
              <a:t>ONS, November 2023</a:t>
            </a:r>
          </a:p>
        </p:txBody>
      </p:sp>
      <p:grpSp>
        <p:nvGrpSpPr>
          <p:cNvPr id="48" name="Group 47">
            <a:extLst>
              <a:ext uri="{FF2B5EF4-FFF2-40B4-BE49-F238E27FC236}">
                <a16:creationId xmlns:a16="http://schemas.microsoft.com/office/drawing/2014/main" id="{2DDAEB9B-AD9A-DB4B-9F95-2EE5354D2E9B}"/>
              </a:ext>
            </a:extLst>
          </p:cNvPr>
          <p:cNvGrpSpPr/>
          <p:nvPr/>
        </p:nvGrpSpPr>
        <p:grpSpPr>
          <a:xfrm>
            <a:off x="-1397430" y="3040470"/>
            <a:ext cx="1162376" cy="1109659"/>
            <a:chOff x="-1549830" y="2549406"/>
            <a:chExt cx="1162376" cy="1109659"/>
          </a:xfrm>
        </p:grpSpPr>
        <p:sp>
          <p:nvSpPr>
            <p:cNvPr id="49" name="Oval 48">
              <a:extLst>
                <a:ext uri="{FF2B5EF4-FFF2-40B4-BE49-F238E27FC236}">
                  <a16:creationId xmlns:a16="http://schemas.microsoft.com/office/drawing/2014/main" id="{E18EFF30-8F11-9CD0-D810-27F5DB702642}"/>
                </a:ext>
              </a:extLst>
            </p:cNvPr>
            <p:cNvSpPr/>
            <p:nvPr/>
          </p:nvSpPr>
          <p:spPr>
            <a:xfrm>
              <a:off x="-1549830" y="2549406"/>
              <a:ext cx="1162376" cy="110965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0" name="Graphic 49" descr="Link with solid fill">
              <a:extLst>
                <a:ext uri="{FF2B5EF4-FFF2-40B4-BE49-F238E27FC236}">
                  <a16:creationId xmlns:a16="http://schemas.microsoft.com/office/drawing/2014/main" id="{4AA593CA-AE1F-06E7-BE0A-B434FBAE0DE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81569" y="2627613"/>
              <a:ext cx="1007068" cy="1007068"/>
            </a:xfrm>
            <a:prstGeom prst="rect">
              <a:avLst/>
            </a:prstGeom>
          </p:spPr>
        </p:pic>
      </p:grpSp>
      <p:sp>
        <p:nvSpPr>
          <p:cNvPr id="52" name="Oval 51">
            <a:extLst>
              <a:ext uri="{FF2B5EF4-FFF2-40B4-BE49-F238E27FC236}">
                <a16:creationId xmlns:a16="http://schemas.microsoft.com/office/drawing/2014/main" id="{71F580BF-E7A4-D677-54A2-5BBF2DA1C4F8}"/>
              </a:ext>
            </a:extLst>
          </p:cNvPr>
          <p:cNvSpPr/>
          <p:nvPr/>
        </p:nvSpPr>
        <p:spPr>
          <a:xfrm>
            <a:off x="-1397430" y="4724842"/>
            <a:ext cx="1162376" cy="110965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3" name="Graphic 52" descr="Money with solid fill">
            <a:extLst>
              <a:ext uri="{FF2B5EF4-FFF2-40B4-BE49-F238E27FC236}">
                <a16:creationId xmlns:a16="http://schemas.microsoft.com/office/drawing/2014/main" id="{C03A4C30-6867-E672-FC51-32788659C84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283009" y="4752927"/>
            <a:ext cx="914400" cy="914400"/>
          </a:xfrm>
          <a:prstGeom prst="rect">
            <a:avLst/>
          </a:prstGeom>
        </p:spPr>
      </p:pic>
      <p:grpSp>
        <p:nvGrpSpPr>
          <p:cNvPr id="2" name="Group 1">
            <a:extLst>
              <a:ext uri="{FF2B5EF4-FFF2-40B4-BE49-F238E27FC236}">
                <a16:creationId xmlns:a16="http://schemas.microsoft.com/office/drawing/2014/main" id="{FD241F5A-A3D2-CA79-6DF4-13E368AA2F3B}"/>
              </a:ext>
            </a:extLst>
          </p:cNvPr>
          <p:cNvGrpSpPr/>
          <p:nvPr/>
        </p:nvGrpSpPr>
        <p:grpSpPr>
          <a:xfrm>
            <a:off x="917634" y="1168203"/>
            <a:ext cx="1162376" cy="1109659"/>
            <a:chOff x="-1549830" y="2302318"/>
            <a:chExt cx="1162376" cy="1109659"/>
          </a:xfrm>
        </p:grpSpPr>
        <p:sp>
          <p:nvSpPr>
            <p:cNvPr id="3" name="Oval 2">
              <a:extLst>
                <a:ext uri="{FF2B5EF4-FFF2-40B4-BE49-F238E27FC236}">
                  <a16:creationId xmlns:a16="http://schemas.microsoft.com/office/drawing/2014/main" id="{DB529CFF-1A70-6A9D-BB93-44B04775E48D}"/>
                </a:ext>
              </a:extLst>
            </p:cNvPr>
            <p:cNvSpPr/>
            <p:nvPr/>
          </p:nvSpPr>
          <p:spPr>
            <a:xfrm>
              <a:off x="-1549830" y="2302318"/>
              <a:ext cx="1162376" cy="1109659"/>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Graphic 3" descr="Lighthouse scene with solid fill">
              <a:extLst>
                <a:ext uri="{FF2B5EF4-FFF2-40B4-BE49-F238E27FC236}">
                  <a16:creationId xmlns:a16="http://schemas.microsoft.com/office/drawing/2014/main" id="{59C3EEAE-E973-4042-E965-C27DAE32FE0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431839" y="2363277"/>
              <a:ext cx="914400" cy="914400"/>
            </a:xfrm>
            <a:prstGeom prst="rect">
              <a:avLst/>
            </a:prstGeom>
          </p:spPr>
        </p:pic>
      </p:grpSp>
      <p:sp>
        <p:nvSpPr>
          <p:cNvPr id="6" name="Freeform 5">
            <a:extLst>
              <a:ext uri="{FF2B5EF4-FFF2-40B4-BE49-F238E27FC236}">
                <a16:creationId xmlns:a16="http://schemas.microsoft.com/office/drawing/2014/main" id="{50BB033B-D060-20CD-7D91-3ABAC2EB90E3}"/>
              </a:ext>
            </a:extLst>
          </p:cNvPr>
          <p:cNvSpPr/>
          <p:nvPr/>
        </p:nvSpPr>
        <p:spPr>
          <a:xfrm>
            <a:off x="16042" y="-6508629"/>
            <a:ext cx="1481428" cy="18127083"/>
          </a:xfrm>
          <a:custGeom>
            <a:avLst/>
            <a:gdLst>
              <a:gd name="connsiteX0" fmla="*/ 1773841 w 1773841"/>
              <a:gd name="connsiteY0" fmla="*/ 0 h 15819120"/>
              <a:gd name="connsiteX1" fmla="*/ 1773841 w 1773841"/>
              <a:gd name="connsiteY1" fmla="*/ 6233093 h 15819120"/>
              <a:gd name="connsiteX2" fmla="*/ 909496 w 1773841"/>
              <a:gd name="connsiteY2" fmla="*/ 7129609 h 15819120"/>
              <a:gd name="connsiteX3" fmla="*/ 909496 w 1773841"/>
              <a:gd name="connsiteY3" fmla="*/ 7272960 h 15819120"/>
              <a:gd name="connsiteX4" fmla="*/ 1773841 w 1773841"/>
              <a:gd name="connsiteY4" fmla="*/ 8169476 h 15819120"/>
              <a:gd name="connsiteX5" fmla="*/ 1773841 w 1773841"/>
              <a:gd name="connsiteY5" fmla="*/ 15819120 h 15819120"/>
              <a:gd name="connsiteX6" fmla="*/ 0 w 1773841"/>
              <a:gd name="connsiteY6" fmla="*/ 15819120 h 15819120"/>
              <a:gd name="connsiteX7" fmla="*/ 0 w 1773841"/>
              <a:gd name="connsiteY7" fmla="*/ 0 h 15819120"/>
              <a:gd name="connsiteX0" fmla="*/ 1773841 w 1773841"/>
              <a:gd name="connsiteY0" fmla="*/ 0 h 15819120"/>
              <a:gd name="connsiteX1" fmla="*/ 1773841 w 1773841"/>
              <a:gd name="connsiteY1" fmla="*/ 6233093 h 15819120"/>
              <a:gd name="connsiteX2" fmla="*/ 909496 w 1773841"/>
              <a:gd name="connsiteY2" fmla="*/ 7129609 h 15819120"/>
              <a:gd name="connsiteX3" fmla="*/ 909496 w 1773841"/>
              <a:gd name="connsiteY3" fmla="*/ 7272960 h 15819120"/>
              <a:gd name="connsiteX4" fmla="*/ 1773841 w 1773841"/>
              <a:gd name="connsiteY4" fmla="*/ 8169476 h 15819120"/>
              <a:gd name="connsiteX5" fmla="*/ 1773841 w 1773841"/>
              <a:gd name="connsiteY5" fmla="*/ 15819120 h 15819120"/>
              <a:gd name="connsiteX6" fmla="*/ 0 w 1773841"/>
              <a:gd name="connsiteY6" fmla="*/ 15819120 h 15819120"/>
              <a:gd name="connsiteX7" fmla="*/ 0 w 1773841"/>
              <a:gd name="connsiteY7" fmla="*/ 0 h 15819120"/>
              <a:gd name="connsiteX8" fmla="*/ 1773841 w 1773841"/>
              <a:gd name="connsiteY8" fmla="*/ 0 h 15819120"/>
              <a:gd name="connsiteX0" fmla="*/ 1773841 w 1773841"/>
              <a:gd name="connsiteY0" fmla="*/ 0 h 15819120"/>
              <a:gd name="connsiteX1" fmla="*/ 1773841 w 1773841"/>
              <a:gd name="connsiteY1" fmla="*/ 6233093 h 15819120"/>
              <a:gd name="connsiteX2" fmla="*/ 909496 w 1773841"/>
              <a:gd name="connsiteY2" fmla="*/ 7129609 h 15819120"/>
              <a:gd name="connsiteX3" fmla="*/ 909496 w 1773841"/>
              <a:gd name="connsiteY3" fmla="*/ 7272960 h 15819120"/>
              <a:gd name="connsiteX4" fmla="*/ 1773841 w 1773841"/>
              <a:gd name="connsiteY4" fmla="*/ 8169476 h 15819120"/>
              <a:gd name="connsiteX5" fmla="*/ 1773841 w 1773841"/>
              <a:gd name="connsiteY5" fmla="*/ 15819120 h 15819120"/>
              <a:gd name="connsiteX6" fmla="*/ 0 w 1773841"/>
              <a:gd name="connsiteY6" fmla="*/ 15819120 h 15819120"/>
              <a:gd name="connsiteX7" fmla="*/ 0 w 1773841"/>
              <a:gd name="connsiteY7" fmla="*/ 0 h 15819120"/>
              <a:gd name="connsiteX8" fmla="*/ 1773841 w 1773841"/>
              <a:gd name="connsiteY8" fmla="*/ 0 h 15819120"/>
              <a:gd name="connsiteX0" fmla="*/ 1773841 w 1777714"/>
              <a:gd name="connsiteY0" fmla="*/ 0 h 15819120"/>
              <a:gd name="connsiteX1" fmla="*/ 1773841 w 1777714"/>
              <a:gd name="connsiteY1" fmla="*/ 6233093 h 15819120"/>
              <a:gd name="connsiteX2" fmla="*/ 909496 w 1777714"/>
              <a:gd name="connsiteY2" fmla="*/ 7129609 h 15819120"/>
              <a:gd name="connsiteX3" fmla="*/ 909496 w 1777714"/>
              <a:gd name="connsiteY3" fmla="*/ 7272960 h 15819120"/>
              <a:gd name="connsiteX4" fmla="*/ 1773841 w 1777714"/>
              <a:gd name="connsiteY4" fmla="*/ 8169476 h 15819120"/>
              <a:gd name="connsiteX5" fmla="*/ 1773841 w 1777714"/>
              <a:gd name="connsiteY5" fmla="*/ 15819120 h 15819120"/>
              <a:gd name="connsiteX6" fmla="*/ 0 w 1777714"/>
              <a:gd name="connsiteY6" fmla="*/ 15819120 h 15819120"/>
              <a:gd name="connsiteX7" fmla="*/ 0 w 1777714"/>
              <a:gd name="connsiteY7" fmla="*/ 0 h 15819120"/>
              <a:gd name="connsiteX8" fmla="*/ 1773841 w 1777714"/>
              <a:gd name="connsiteY8" fmla="*/ 0 h 15819120"/>
              <a:gd name="connsiteX0" fmla="*/ 1773841 w 1777714"/>
              <a:gd name="connsiteY0" fmla="*/ 0 h 15819120"/>
              <a:gd name="connsiteX1" fmla="*/ 1773841 w 1777714"/>
              <a:gd name="connsiteY1" fmla="*/ 6233093 h 15819120"/>
              <a:gd name="connsiteX2" fmla="*/ 909496 w 1777714"/>
              <a:gd name="connsiteY2" fmla="*/ 7129609 h 15819120"/>
              <a:gd name="connsiteX3" fmla="*/ 909496 w 1777714"/>
              <a:gd name="connsiteY3" fmla="*/ 7272960 h 15819120"/>
              <a:gd name="connsiteX4" fmla="*/ 1773841 w 1777714"/>
              <a:gd name="connsiteY4" fmla="*/ 8169476 h 15819120"/>
              <a:gd name="connsiteX5" fmla="*/ 1773841 w 1777714"/>
              <a:gd name="connsiteY5" fmla="*/ 15819120 h 15819120"/>
              <a:gd name="connsiteX6" fmla="*/ 0 w 1777714"/>
              <a:gd name="connsiteY6" fmla="*/ 15819120 h 15819120"/>
              <a:gd name="connsiteX7" fmla="*/ 0 w 1777714"/>
              <a:gd name="connsiteY7" fmla="*/ 0 h 15819120"/>
              <a:gd name="connsiteX8" fmla="*/ 1773841 w 1777714"/>
              <a:gd name="connsiteY8" fmla="*/ 0 h 15819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7714" h="15819120">
                <a:moveTo>
                  <a:pt x="1773841" y="0"/>
                </a:moveTo>
                <a:cubicBezTo>
                  <a:pt x="1773841" y="2077698"/>
                  <a:pt x="1782556" y="5985053"/>
                  <a:pt x="1773841" y="6233093"/>
                </a:cubicBezTo>
                <a:cubicBezTo>
                  <a:pt x="1765126" y="6481133"/>
                  <a:pt x="909747" y="6822304"/>
                  <a:pt x="909496" y="7129609"/>
                </a:cubicBezTo>
                <a:cubicBezTo>
                  <a:pt x="909245" y="7436914"/>
                  <a:pt x="909245" y="6880986"/>
                  <a:pt x="909496" y="7272960"/>
                </a:cubicBezTo>
                <a:cubicBezTo>
                  <a:pt x="909747" y="7664934"/>
                  <a:pt x="1773593" y="7819837"/>
                  <a:pt x="1773841" y="8169476"/>
                </a:cubicBezTo>
                <a:cubicBezTo>
                  <a:pt x="1774089" y="8519115"/>
                  <a:pt x="1773841" y="13269239"/>
                  <a:pt x="1773841" y="15819120"/>
                </a:cubicBezTo>
                <a:lnTo>
                  <a:pt x="0" y="15819120"/>
                </a:lnTo>
                <a:lnTo>
                  <a:pt x="0" y="0"/>
                </a:lnTo>
                <a:lnTo>
                  <a:pt x="1773841" y="0"/>
                </a:lnTo>
                <a:close/>
              </a:path>
            </a:pathLst>
          </a:custGeom>
          <a:solidFill>
            <a:srgbClr val="0B3249"/>
          </a:solidFill>
          <a:ln w="57150">
            <a:solidFill>
              <a:schemeClr val="tx1">
                <a:alpha val="99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defTabSz="761970"/>
            <a:endParaRPr lang="en-GB" sz="1500">
              <a:solidFill>
                <a:prstClr val="white"/>
              </a:solidFill>
              <a:latin typeface="Calibri" panose="020F0502020204030204"/>
            </a:endParaRPr>
          </a:p>
        </p:txBody>
      </p:sp>
      <p:sp>
        <p:nvSpPr>
          <p:cNvPr id="12" name="Text 5">
            <a:extLst>
              <a:ext uri="{FF2B5EF4-FFF2-40B4-BE49-F238E27FC236}">
                <a16:creationId xmlns:a16="http://schemas.microsoft.com/office/drawing/2014/main" id="{966AD340-4560-5EEC-1969-2418B108E889}"/>
              </a:ext>
            </a:extLst>
          </p:cNvPr>
          <p:cNvSpPr/>
          <p:nvPr/>
        </p:nvSpPr>
        <p:spPr>
          <a:xfrm>
            <a:off x="6096000" y="535980"/>
            <a:ext cx="2549327" cy="237629"/>
          </a:xfrm>
          <a:prstGeom prst="rect">
            <a:avLst/>
          </a:prstGeom>
          <a:noFill/>
          <a:ln/>
        </p:spPr>
        <p:txBody>
          <a:bodyPr wrap="none" lIns="0" tIns="0" rIns="0" bIns="0" rtlCol="0" anchor="t"/>
          <a:lstStyle/>
          <a:p>
            <a:pPr marL="0" marR="0" lvl="0" indent="0" algn="l" defTabSz="761970" rtl="0" eaLnBrk="1" fontAlgn="auto" latinLnBrk="0" hangingPunct="1">
              <a:lnSpc>
                <a:spcPts val="1833"/>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Arial" panose="020B0604020202020204" pitchFamily="34" charset="0"/>
                <a:ea typeface="Alexandria Semi Bold" pitchFamily="34" charset="-122"/>
                <a:cs typeface="Arial" panose="020B0604020202020204" pitchFamily="34" charset="0"/>
              </a:rPr>
              <a:t>Problem Definition / Coastal-Specific</a:t>
            </a:r>
            <a:endParaRPr kumimoji="0" lang="en-US" sz="2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3" name="Graphic 12" descr="Brainstorm with solid fill">
            <a:extLst>
              <a:ext uri="{FF2B5EF4-FFF2-40B4-BE49-F238E27FC236}">
                <a16:creationId xmlns:a16="http://schemas.microsoft.com/office/drawing/2014/main" id="{0A118302-18B9-756A-2313-07AB0834278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28796" y="1444978"/>
            <a:ext cx="914400" cy="914400"/>
          </a:xfrm>
          <a:prstGeom prst="rect">
            <a:avLst/>
          </a:prstGeom>
        </p:spPr>
      </p:pic>
      <p:pic>
        <p:nvPicPr>
          <p:cNvPr id="14" name="Graphic 13" descr="Brainstorm with solid fill">
            <a:extLst>
              <a:ext uri="{FF2B5EF4-FFF2-40B4-BE49-F238E27FC236}">
                <a16:creationId xmlns:a16="http://schemas.microsoft.com/office/drawing/2014/main" id="{34B970EF-9F1F-9355-BC05-6057DEE64A6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28796" y="1444978"/>
            <a:ext cx="914400" cy="914400"/>
          </a:xfrm>
          <a:prstGeom prst="rect">
            <a:avLst/>
          </a:prstGeom>
        </p:spPr>
      </p:pic>
      <p:pic>
        <p:nvPicPr>
          <p:cNvPr id="15" name="Graphic 14" descr="Link with solid fill">
            <a:extLst>
              <a:ext uri="{FF2B5EF4-FFF2-40B4-BE49-F238E27FC236}">
                <a16:creationId xmlns:a16="http://schemas.microsoft.com/office/drawing/2014/main" id="{0757DF67-D580-D735-D434-659623E80C7D}"/>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66925" y="4498623"/>
            <a:ext cx="914400" cy="914400"/>
          </a:xfrm>
          <a:prstGeom prst="rect">
            <a:avLst/>
          </a:prstGeom>
        </p:spPr>
      </p:pic>
      <p:pic>
        <p:nvPicPr>
          <p:cNvPr id="16" name="Graphic 15" descr="Money with solid fill">
            <a:extLst>
              <a:ext uri="{FF2B5EF4-FFF2-40B4-BE49-F238E27FC236}">
                <a16:creationId xmlns:a16="http://schemas.microsoft.com/office/drawing/2014/main" id="{FCF84A48-6552-E40E-2D9D-A468987A62B9}"/>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269224" y="2920910"/>
            <a:ext cx="914400" cy="914400"/>
          </a:xfrm>
          <a:prstGeom prst="rect">
            <a:avLst/>
          </a:prstGeom>
        </p:spPr>
      </p:pic>
      <p:pic>
        <p:nvPicPr>
          <p:cNvPr id="17" name="Graphic 16" descr="Lighthouse scene with solid fill">
            <a:extLst>
              <a:ext uri="{FF2B5EF4-FFF2-40B4-BE49-F238E27FC236}">
                <a16:creationId xmlns:a16="http://schemas.microsoft.com/office/drawing/2014/main" id="{48313F73-C8CC-E1DA-891E-3C9601EE52E4}"/>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265278" y="1343198"/>
            <a:ext cx="914400" cy="914400"/>
          </a:xfrm>
          <a:prstGeom prst="rect">
            <a:avLst/>
          </a:prstGeom>
        </p:spPr>
      </p:pic>
    </p:spTree>
    <p:extLst>
      <p:ext uri="{BB962C8B-B14F-4D97-AF65-F5344CB8AC3E}">
        <p14:creationId xmlns:p14="http://schemas.microsoft.com/office/powerpoint/2010/main" val="2829821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494ECF-9A6E-8154-87BE-1A4ECC3DD5B7}"/>
            </a:ext>
          </a:extLst>
        </p:cNvPr>
        <p:cNvGrpSpPr/>
        <p:nvPr/>
      </p:nvGrpSpPr>
      <p:grpSpPr>
        <a:xfrm>
          <a:off x="0" y="0"/>
          <a:ext cx="0" cy="0"/>
          <a:chOff x="0" y="0"/>
          <a:chExt cx="0" cy="0"/>
        </a:xfrm>
      </p:grpSpPr>
      <p:cxnSp>
        <p:nvCxnSpPr>
          <p:cNvPr id="11" name="Straight Arrow Connector 10">
            <a:extLst>
              <a:ext uri="{FF2B5EF4-FFF2-40B4-BE49-F238E27FC236}">
                <a16:creationId xmlns:a16="http://schemas.microsoft.com/office/drawing/2014/main" id="{EF788CAD-9D11-48C5-9F7F-387A19D5A26C}"/>
              </a:ext>
            </a:extLst>
          </p:cNvPr>
          <p:cNvCxnSpPr>
            <a:cxnSpLocks/>
          </p:cNvCxnSpPr>
          <p:nvPr/>
        </p:nvCxnSpPr>
        <p:spPr>
          <a:xfrm flipH="1">
            <a:off x="4815286" y="3688914"/>
            <a:ext cx="3478715" cy="0"/>
          </a:xfrm>
          <a:prstGeom prst="straightConnector1">
            <a:avLst/>
          </a:prstGeom>
          <a:ln w="95250">
            <a:tailEnd type="triangle"/>
          </a:ln>
        </p:spPr>
        <p:style>
          <a:lnRef idx="1">
            <a:schemeClr val="accent1"/>
          </a:lnRef>
          <a:fillRef idx="0">
            <a:schemeClr val="accent1"/>
          </a:fillRef>
          <a:effectRef idx="0">
            <a:schemeClr val="accent1"/>
          </a:effectRef>
          <a:fontRef idx="minor">
            <a:schemeClr val="tx1"/>
          </a:fontRef>
        </p:style>
      </p:cxnSp>
      <p:sp>
        <p:nvSpPr>
          <p:cNvPr id="91" name="TextBox 90">
            <a:extLst>
              <a:ext uri="{FF2B5EF4-FFF2-40B4-BE49-F238E27FC236}">
                <a16:creationId xmlns:a16="http://schemas.microsoft.com/office/drawing/2014/main" id="{22D3D09A-9BF7-305C-8F0B-A8B645A00AB6}"/>
              </a:ext>
            </a:extLst>
          </p:cNvPr>
          <p:cNvSpPr txBox="1"/>
          <p:nvPr/>
        </p:nvSpPr>
        <p:spPr>
          <a:xfrm>
            <a:off x="2198001" y="1233952"/>
            <a:ext cx="9565203" cy="707886"/>
          </a:xfrm>
          <a:prstGeom prst="rect">
            <a:avLst/>
          </a:prstGeom>
          <a:noFill/>
        </p:spPr>
        <p:txBody>
          <a:bodyPr wrap="square">
            <a:spAutoFit/>
          </a:bodyPr>
          <a:lstStyle/>
          <a:p>
            <a:pPr marL="0" marR="0" lvl="0" indent="0" algn="l" defTabSz="76197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The scale of coastal economic inactivity is significant and proportionately exceeds that for </a:t>
            </a:r>
            <a:r>
              <a:rPr lang="en-GB" sz="2000" b="1">
                <a:solidFill>
                  <a:prstClr val="white"/>
                </a:solidFill>
                <a:latin typeface="Arial" panose="020B0604020202020204" pitchFamily="34" charset="0"/>
                <a:cs typeface="Arial" panose="020B0604020202020204" pitchFamily="34" charset="0"/>
              </a:rPr>
              <a:t>similar inland towns</a:t>
            </a:r>
            <a:endParaRPr kumimoji="0" lang="en-GB"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CFC2">
            <a:extLst>
              <a:ext uri="{FF2B5EF4-FFF2-40B4-BE49-F238E27FC236}">
                <a16:creationId xmlns:a16="http://schemas.microsoft.com/office/drawing/2014/main" id="{2AEFE27A-CFBA-8A34-B4FB-F565BDF65D04}"/>
              </a:ext>
            </a:extLst>
          </p:cNvPr>
          <p:cNvSpPr/>
          <p:nvPr/>
        </p:nvSpPr>
        <p:spPr>
          <a:xfrm>
            <a:off x="2279062" y="336922"/>
            <a:ext cx="3465200" cy="705355"/>
          </a:xfrm>
          <a:prstGeom prst="rect">
            <a:avLst/>
          </a:prstGeom>
          <a:solidFill>
            <a:srgbClr val="1D263E"/>
          </a:solidFill>
          <a:ln w="317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defTabSz="761970"/>
            <a:endParaRPr lang="en-GB" sz="3200">
              <a:solidFill>
                <a:prstClr val="white"/>
              </a:solidFill>
              <a:latin typeface="Arial" panose="020B0604020202020204" pitchFamily="34" charset="0"/>
              <a:cs typeface="Arial" panose="020B0604020202020204" pitchFamily="34" charset="0"/>
            </a:endParaRPr>
          </a:p>
        </p:txBody>
      </p:sp>
      <p:sp>
        <p:nvSpPr>
          <p:cNvPr id="29" name="Rectangle 28">
            <a:extLst>
              <a:ext uri="{FF2B5EF4-FFF2-40B4-BE49-F238E27FC236}">
                <a16:creationId xmlns:a16="http://schemas.microsoft.com/office/drawing/2014/main" id="{28EE6516-BC9C-1E91-0AF3-15F17C29E47C}"/>
              </a:ext>
            </a:extLst>
          </p:cNvPr>
          <p:cNvSpPr/>
          <p:nvPr/>
        </p:nvSpPr>
        <p:spPr>
          <a:xfrm>
            <a:off x="2155238" y="213098"/>
            <a:ext cx="3465200" cy="705355"/>
          </a:xfrm>
          <a:prstGeom prst="rect">
            <a:avLst/>
          </a:prstGeom>
          <a:solidFill>
            <a:srgbClr val="BF0100">
              <a:alpha val="98000"/>
            </a:srgbClr>
          </a:solidFill>
          <a:ln w="317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108000" rIns="0" rtlCol="0" anchor="ctr"/>
          <a:lstStyle/>
          <a:p>
            <a:pPr defTabSz="761970"/>
            <a:r>
              <a:rPr lang="en-GB" sz="3200" b="1">
                <a:solidFill>
                  <a:prstClr val="white"/>
                </a:solidFill>
                <a:latin typeface="Arial" panose="020B0604020202020204" pitchFamily="34" charset="0"/>
                <a:cs typeface="Arial" panose="020B0604020202020204" pitchFamily="34" charset="0"/>
              </a:rPr>
              <a:t>Case for Change</a:t>
            </a:r>
            <a:endParaRPr lang="en-GB" sz="3200">
              <a:solidFill>
                <a:prstClr val="white"/>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D37E60EE-974F-CC3E-A3A0-A898603C4854}"/>
              </a:ext>
            </a:extLst>
          </p:cNvPr>
          <p:cNvSpPr/>
          <p:nvPr/>
        </p:nvSpPr>
        <p:spPr>
          <a:xfrm>
            <a:off x="2246001" y="3240145"/>
            <a:ext cx="2573908" cy="958644"/>
          </a:xfrm>
          <a:prstGeom prst="rect">
            <a:avLst/>
          </a:prstGeom>
          <a:solidFill>
            <a:srgbClr val="0070C0">
              <a:alpha val="27926"/>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3"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alpha val="0"/>
                  </a:prstClr>
                </a:solidFill>
                <a:effectLst/>
                <a:uLnTx/>
                <a:uFillTx/>
                <a:latin typeface="Arial" panose="020B0604020202020204" pitchFamily="34" charset="0"/>
                <a:ea typeface="+mn-ea"/>
                <a:cs typeface="Arial" panose="020B0604020202020204" pitchFamily="34" charset="0"/>
              </a:rPr>
              <a:t>Never worked/Long Term Unemployed</a:t>
            </a:r>
          </a:p>
        </p:txBody>
      </p:sp>
      <p:sp>
        <p:nvSpPr>
          <p:cNvPr id="5" name="Rectangle 4">
            <a:extLst>
              <a:ext uri="{FF2B5EF4-FFF2-40B4-BE49-F238E27FC236}">
                <a16:creationId xmlns:a16="http://schemas.microsoft.com/office/drawing/2014/main" id="{55811411-40B8-B3E6-D299-F6DC6989D76D}"/>
              </a:ext>
            </a:extLst>
          </p:cNvPr>
          <p:cNvSpPr/>
          <p:nvPr/>
        </p:nvSpPr>
        <p:spPr>
          <a:xfrm>
            <a:off x="2241378" y="4357306"/>
            <a:ext cx="2573908" cy="890723"/>
          </a:xfrm>
          <a:prstGeom prst="rect">
            <a:avLst/>
          </a:prstGeom>
          <a:solidFill>
            <a:schemeClr val="accent2">
              <a:alpha val="27926"/>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3"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alpha val="0"/>
                  </a:prstClr>
                </a:solidFill>
                <a:effectLst/>
                <a:uLnTx/>
                <a:uFillTx/>
                <a:latin typeface="Arial" panose="020B0604020202020204" pitchFamily="34" charset="0"/>
                <a:ea typeface="+mn-ea"/>
                <a:cs typeface="Arial" panose="020B0604020202020204" pitchFamily="34" charset="0"/>
              </a:rPr>
              <a:t>No qualifications</a:t>
            </a:r>
          </a:p>
        </p:txBody>
      </p:sp>
      <p:sp>
        <p:nvSpPr>
          <p:cNvPr id="6" name="Rectangle 5">
            <a:extLst>
              <a:ext uri="{FF2B5EF4-FFF2-40B4-BE49-F238E27FC236}">
                <a16:creationId xmlns:a16="http://schemas.microsoft.com/office/drawing/2014/main" id="{23F5EA4F-FBC9-DA59-D868-F48099B2173D}"/>
              </a:ext>
            </a:extLst>
          </p:cNvPr>
          <p:cNvSpPr/>
          <p:nvPr/>
        </p:nvSpPr>
        <p:spPr>
          <a:xfrm>
            <a:off x="2241378" y="5453056"/>
            <a:ext cx="2573908" cy="917172"/>
          </a:xfrm>
          <a:prstGeom prst="rect">
            <a:avLst/>
          </a:prstGeom>
          <a:solidFill>
            <a:srgbClr val="FF0000">
              <a:alpha val="27926"/>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3"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alpha val="0"/>
                  </a:prstClr>
                </a:solidFill>
                <a:effectLst/>
                <a:uLnTx/>
                <a:uFillTx/>
                <a:latin typeface="Arial" panose="020B0604020202020204" pitchFamily="34" charset="0"/>
                <a:ea typeface="+mn-ea"/>
                <a:cs typeface="Arial" panose="020B0604020202020204" pitchFamily="34" charset="0"/>
              </a:rPr>
              <a:t>Economically inactive</a:t>
            </a:r>
          </a:p>
        </p:txBody>
      </p:sp>
      <p:sp>
        <p:nvSpPr>
          <p:cNvPr id="8" name="TextBox 7">
            <a:extLst>
              <a:ext uri="{FF2B5EF4-FFF2-40B4-BE49-F238E27FC236}">
                <a16:creationId xmlns:a16="http://schemas.microsoft.com/office/drawing/2014/main" id="{0D50341E-C684-B196-1E87-6B3723549CD8}"/>
              </a:ext>
            </a:extLst>
          </p:cNvPr>
          <p:cNvSpPr txBox="1"/>
          <p:nvPr/>
        </p:nvSpPr>
        <p:spPr>
          <a:xfrm>
            <a:off x="2155238" y="2095727"/>
            <a:ext cx="9912071" cy="400110"/>
          </a:xfrm>
          <a:prstGeom prst="rect">
            <a:avLst/>
          </a:prstGeom>
          <a:solidFill>
            <a:srgbClr val="BC0000"/>
          </a:solidFill>
          <a:ln>
            <a:noFill/>
          </a:ln>
        </p:spPr>
        <p:txBody>
          <a:bodyPr wrap="square">
            <a:spAutoFit/>
          </a:bodyPr>
          <a:lstStyle/>
          <a:p>
            <a:pPr marL="0" marR="0" lvl="0" indent="0" algn="ctr" defTabSz="914363"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3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7% of England’s working age population live in the 55 most deprived coastal towns</a:t>
            </a:r>
          </a:p>
        </p:txBody>
      </p:sp>
      <p:graphicFrame>
        <p:nvGraphicFramePr>
          <p:cNvPr id="10" name="Diagram 9">
            <a:extLst>
              <a:ext uri="{FF2B5EF4-FFF2-40B4-BE49-F238E27FC236}">
                <a16:creationId xmlns:a16="http://schemas.microsoft.com/office/drawing/2014/main" id="{9BE10041-A0B9-3875-E7FC-DD3458F8F6D3}"/>
              </a:ext>
            </a:extLst>
          </p:cNvPr>
          <p:cNvGraphicFramePr/>
          <p:nvPr>
            <p:extLst>
              <p:ext uri="{D42A27DB-BD31-4B8C-83A1-F6EECF244321}">
                <p14:modId xmlns:p14="http://schemas.microsoft.com/office/powerpoint/2010/main" val="1689750361"/>
              </p:ext>
            </p:extLst>
          </p:nvPr>
        </p:nvGraphicFramePr>
        <p:xfrm>
          <a:off x="5052877" y="2973788"/>
          <a:ext cx="6897293" cy="35101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Rectangle 11">
            <a:extLst>
              <a:ext uri="{FF2B5EF4-FFF2-40B4-BE49-F238E27FC236}">
                <a16:creationId xmlns:a16="http://schemas.microsoft.com/office/drawing/2014/main" id="{608C5B45-B22D-DBCA-476B-58212F6A82E7}"/>
              </a:ext>
            </a:extLst>
          </p:cNvPr>
          <p:cNvSpPr/>
          <p:nvPr/>
        </p:nvSpPr>
        <p:spPr>
          <a:xfrm>
            <a:off x="2159861" y="3164181"/>
            <a:ext cx="2573908" cy="958644"/>
          </a:xfrm>
          <a:prstGeom prst="rect">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3"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11% have never worked / are long-term unemployed</a:t>
            </a:r>
          </a:p>
        </p:txBody>
      </p:sp>
      <p:cxnSp>
        <p:nvCxnSpPr>
          <p:cNvPr id="13" name="Straight Arrow Connector 12">
            <a:extLst>
              <a:ext uri="{FF2B5EF4-FFF2-40B4-BE49-F238E27FC236}">
                <a16:creationId xmlns:a16="http://schemas.microsoft.com/office/drawing/2014/main" id="{469B250F-2C52-AB5E-260D-85650D511F1C}"/>
              </a:ext>
            </a:extLst>
          </p:cNvPr>
          <p:cNvCxnSpPr>
            <a:cxnSpLocks/>
          </p:cNvCxnSpPr>
          <p:nvPr/>
        </p:nvCxnSpPr>
        <p:spPr>
          <a:xfrm flipH="1">
            <a:off x="4815286" y="4779397"/>
            <a:ext cx="2527623" cy="0"/>
          </a:xfrm>
          <a:prstGeom prst="straightConnector1">
            <a:avLst/>
          </a:prstGeom>
          <a:ln w="952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BF5AEA7D-3B00-448F-78E0-C8BB4D4EE196}"/>
              </a:ext>
            </a:extLst>
          </p:cNvPr>
          <p:cNvSpPr/>
          <p:nvPr/>
        </p:nvSpPr>
        <p:spPr>
          <a:xfrm>
            <a:off x="2155238" y="4297669"/>
            <a:ext cx="2573908" cy="890723"/>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3"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22% have no qualifications</a:t>
            </a:r>
          </a:p>
        </p:txBody>
      </p:sp>
      <p:cxnSp>
        <p:nvCxnSpPr>
          <p:cNvPr id="15" name="Straight Arrow Connector 14">
            <a:extLst>
              <a:ext uri="{FF2B5EF4-FFF2-40B4-BE49-F238E27FC236}">
                <a16:creationId xmlns:a16="http://schemas.microsoft.com/office/drawing/2014/main" id="{E6D26123-ECBE-DE1E-F0C8-0C8CE72EFC71}"/>
              </a:ext>
            </a:extLst>
          </p:cNvPr>
          <p:cNvCxnSpPr>
            <a:cxnSpLocks/>
          </p:cNvCxnSpPr>
          <p:nvPr/>
        </p:nvCxnSpPr>
        <p:spPr>
          <a:xfrm flipH="1">
            <a:off x="4807520" y="5860461"/>
            <a:ext cx="1704109" cy="0"/>
          </a:xfrm>
          <a:prstGeom prst="straightConnector1">
            <a:avLst/>
          </a:prstGeom>
          <a:ln w="952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9C1CB1B8-E649-9134-AAAF-E961A5E0751D}"/>
              </a:ext>
            </a:extLst>
          </p:cNvPr>
          <p:cNvSpPr/>
          <p:nvPr/>
        </p:nvSpPr>
        <p:spPr>
          <a:xfrm>
            <a:off x="2155238" y="5377091"/>
            <a:ext cx="2573908" cy="917172"/>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wrap="none" lIns="72000" rIns="0" rtlCol="0" anchor="ctr"/>
          <a:lstStyle/>
          <a:p>
            <a:pPr marL="0" marR="0" lvl="0" indent="0" algn="ctr" defTabSz="914363"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50" normalizeH="0" baseline="0" noProof="0">
                <a:ln>
                  <a:noFill/>
                </a:ln>
                <a:solidFill>
                  <a:prstClr val="white"/>
                </a:solidFill>
                <a:effectLst/>
                <a:uLnTx/>
                <a:uFillTx/>
                <a:latin typeface="Arial" panose="020B0604020202020204" pitchFamily="34" charset="0"/>
                <a:ea typeface="+mn-ea"/>
                <a:cs typeface="Arial" panose="020B0604020202020204" pitchFamily="34" charset="0"/>
              </a:rPr>
              <a:t>45.9% are economically </a:t>
            </a:r>
          </a:p>
          <a:p>
            <a:pPr marL="0" marR="0" lvl="0" indent="0" algn="ctr" defTabSz="914363"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7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inactive</a:t>
            </a:r>
          </a:p>
        </p:txBody>
      </p:sp>
      <p:sp>
        <p:nvSpPr>
          <p:cNvPr id="17" name="TextBox 16">
            <a:extLst>
              <a:ext uri="{FF2B5EF4-FFF2-40B4-BE49-F238E27FC236}">
                <a16:creationId xmlns:a16="http://schemas.microsoft.com/office/drawing/2014/main" id="{EC2AD0CE-8AC1-2E19-2668-CCA1AC903100}"/>
              </a:ext>
            </a:extLst>
          </p:cNvPr>
          <p:cNvSpPr txBox="1"/>
          <p:nvPr/>
        </p:nvSpPr>
        <p:spPr>
          <a:xfrm>
            <a:off x="2155238" y="2496115"/>
            <a:ext cx="3940762" cy="394863"/>
          </a:xfrm>
          <a:prstGeom prst="rect">
            <a:avLst/>
          </a:prstGeom>
          <a:solidFill>
            <a:srgbClr val="BC0000"/>
          </a:solidFill>
          <a:ln>
            <a:noFill/>
          </a:ln>
        </p:spPr>
        <p:txBody>
          <a:bodyPr wrap="square" lIns="72000" tIns="45720" rIns="91440" bIns="45720" anchor="ctr" anchorCtr="0">
            <a:noAutofit/>
          </a:bodyPr>
          <a:lstStyle/>
          <a:p>
            <a:pPr marL="0" marR="0" lvl="0" indent="0" defTabSz="914363"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Arial"/>
                <a:ea typeface="+mn-ea"/>
                <a:cs typeface="Arial"/>
              </a:rPr>
              <a:t>= 2.2 million people; of these: </a:t>
            </a:r>
          </a:p>
        </p:txBody>
      </p:sp>
      <p:grpSp>
        <p:nvGrpSpPr>
          <p:cNvPr id="49" name="Group 48">
            <a:extLst>
              <a:ext uri="{FF2B5EF4-FFF2-40B4-BE49-F238E27FC236}">
                <a16:creationId xmlns:a16="http://schemas.microsoft.com/office/drawing/2014/main" id="{B3DBB145-A54D-0C55-F7DA-00DC6C71E98E}"/>
              </a:ext>
            </a:extLst>
          </p:cNvPr>
          <p:cNvGrpSpPr/>
          <p:nvPr/>
        </p:nvGrpSpPr>
        <p:grpSpPr>
          <a:xfrm>
            <a:off x="917634" y="1168203"/>
            <a:ext cx="1162376" cy="1109659"/>
            <a:chOff x="-1549830" y="2302318"/>
            <a:chExt cx="1162376" cy="1109659"/>
          </a:xfrm>
        </p:grpSpPr>
        <p:sp>
          <p:nvSpPr>
            <p:cNvPr id="50" name="Oval 49">
              <a:extLst>
                <a:ext uri="{FF2B5EF4-FFF2-40B4-BE49-F238E27FC236}">
                  <a16:creationId xmlns:a16="http://schemas.microsoft.com/office/drawing/2014/main" id="{A9A9B43F-A864-8910-30D5-A322F79A2594}"/>
                </a:ext>
              </a:extLst>
            </p:cNvPr>
            <p:cNvSpPr/>
            <p:nvPr/>
          </p:nvSpPr>
          <p:spPr>
            <a:xfrm>
              <a:off x="-1549830" y="2302318"/>
              <a:ext cx="1162376" cy="1109659"/>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2" name="Graphic 51" descr="Lighthouse scene with solid fill">
              <a:extLst>
                <a:ext uri="{FF2B5EF4-FFF2-40B4-BE49-F238E27FC236}">
                  <a16:creationId xmlns:a16="http://schemas.microsoft.com/office/drawing/2014/main" id="{03215CAD-D910-5EAF-E5C3-D52820D1E73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431839" y="2363277"/>
              <a:ext cx="914400" cy="914400"/>
            </a:xfrm>
            <a:prstGeom prst="rect">
              <a:avLst/>
            </a:prstGeom>
          </p:spPr>
        </p:pic>
      </p:grpSp>
      <p:grpSp>
        <p:nvGrpSpPr>
          <p:cNvPr id="53" name="Group 52">
            <a:extLst>
              <a:ext uri="{FF2B5EF4-FFF2-40B4-BE49-F238E27FC236}">
                <a16:creationId xmlns:a16="http://schemas.microsoft.com/office/drawing/2014/main" id="{763B1490-7B4C-CD10-9F66-898A70D2FA43}"/>
              </a:ext>
            </a:extLst>
          </p:cNvPr>
          <p:cNvGrpSpPr/>
          <p:nvPr/>
        </p:nvGrpSpPr>
        <p:grpSpPr>
          <a:xfrm>
            <a:off x="-1397430" y="3040470"/>
            <a:ext cx="1162376" cy="1109659"/>
            <a:chOff x="-1549830" y="2549406"/>
            <a:chExt cx="1162376" cy="1109659"/>
          </a:xfrm>
        </p:grpSpPr>
        <p:sp>
          <p:nvSpPr>
            <p:cNvPr id="56" name="Oval 55">
              <a:extLst>
                <a:ext uri="{FF2B5EF4-FFF2-40B4-BE49-F238E27FC236}">
                  <a16:creationId xmlns:a16="http://schemas.microsoft.com/office/drawing/2014/main" id="{643DCF80-F8F4-FFF5-15FC-6F2CB3287F54}"/>
                </a:ext>
              </a:extLst>
            </p:cNvPr>
            <p:cNvSpPr/>
            <p:nvPr/>
          </p:nvSpPr>
          <p:spPr>
            <a:xfrm>
              <a:off x="-1549830" y="2549406"/>
              <a:ext cx="1162376" cy="110965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9" name="Graphic 58" descr="Link with solid fill">
              <a:extLst>
                <a:ext uri="{FF2B5EF4-FFF2-40B4-BE49-F238E27FC236}">
                  <a16:creationId xmlns:a16="http://schemas.microsoft.com/office/drawing/2014/main" id="{601FA095-5C38-1A66-22EE-D7D4163751A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481569" y="2627613"/>
              <a:ext cx="1007068" cy="1007068"/>
            </a:xfrm>
            <a:prstGeom prst="rect">
              <a:avLst/>
            </a:prstGeom>
          </p:spPr>
        </p:pic>
      </p:grpSp>
      <p:sp>
        <p:nvSpPr>
          <p:cNvPr id="60" name="Oval 59">
            <a:extLst>
              <a:ext uri="{FF2B5EF4-FFF2-40B4-BE49-F238E27FC236}">
                <a16:creationId xmlns:a16="http://schemas.microsoft.com/office/drawing/2014/main" id="{F35AFD91-8271-EE1F-415F-D7FBA75E6D75}"/>
              </a:ext>
            </a:extLst>
          </p:cNvPr>
          <p:cNvSpPr/>
          <p:nvPr/>
        </p:nvSpPr>
        <p:spPr>
          <a:xfrm>
            <a:off x="-1397430" y="4724842"/>
            <a:ext cx="1162376" cy="110965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1" name="Graphic 60" descr="Money with solid fill">
            <a:extLst>
              <a:ext uri="{FF2B5EF4-FFF2-40B4-BE49-F238E27FC236}">
                <a16:creationId xmlns:a16="http://schemas.microsoft.com/office/drawing/2014/main" id="{EFAE0FD5-03B2-B19C-624F-4B6E9CE2C04E}"/>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283009" y="4752927"/>
            <a:ext cx="914400" cy="914400"/>
          </a:xfrm>
          <a:prstGeom prst="rect">
            <a:avLst/>
          </a:prstGeom>
        </p:spPr>
      </p:pic>
      <p:sp>
        <p:nvSpPr>
          <p:cNvPr id="3" name="Freeform 2">
            <a:extLst>
              <a:ext uri="{FF2B5EF4-FFF2-40B4-BE49-F238E27FC236}">
                <a16:creationId xmlns:a16="http://schemas.microsoft.com/office/drawing/2014/main" id="{AE88B4AF-D218-4A45-E341-5E9C1ED8767F}"/>
              </a:ext>
            </a:extLst>
          </p:cNvPr>
          <p:cNvSpPr/>
          <p:nvPr/>
        </p:nvSpPr>
        <p:spPr>
          <a:xfrm>
            <a:off x="16042" y="-6508629"/>
            <a:ext cx="1481428" cy="18127083"/>
          </a:xfrm>
          <a:custGeom>
            <a:avLst/>
            <a:gdLst>
              <a:gd name="connsiteX0" fmla="*/ 1773841 w 1773841"/>
              <a:gd name="connsiteY0" fmla="*/ 0 h 15819120"/>
              <a:gd name="connsiteX1" fmla="*/ 1773841 w 1773841"/>
              <a:gd name="connsiteY1" fmla="*/ 6233093 h 15819120"/>
              <a:gd name="connsiteX2" fmla="*/ 909496 w 1773841"/>
              <a:gd name="connsiteY2" fmla="*/ 7129609 h 15819120"/>
              <a:gd name="connsiteX3" fmla="*/ 909496 w 1773841"/>
              <a:gd name="connsiteY3" fmla="*/ 7272960 h 15819120"/>
              <a:gd name="connsiteX4" fmla="*/ 1773841 w 1773841"/>
              <a:gd name="connsiteY4" fmla="*/ 8169476 h 15819120"/>
              <a:gd name="connsiteX5" fmla="*/ 1773841 w 1773841"/>
              <a:gd name="connsiteY5" fmla="*/ 15819120 h 15819120"/>
              <a:gd name="connsiteX6" fmla="*/ 0 w 1773841"/>
              <a:gd name="connsiteY6" fmla="*/ 15819120 h 15819120"/>
              <a:gd name="connsiteX7" fmla="*/ 0 w 1773841"/>
              <a:gd name="connsiteY7" fmla="*/ 0 h 15819120"/>
              <a:gd name="connsiteX0" fmla="*/ 1773841 w 1773841"/>
              <a:gd name="connsiteY0" fmla="*/ 0 h 15819120"/>
              <a:gd name="connsiteX1" fmla="*/ 1773841 w 1773841"/>
              <a:gd name="connsiteY1" fmla="*/ 6233093 h 15819120"/>
              <a:gd name="connsiteX2" fmla="*/ 909496 w 1773841"/>
              <a:gd name="connsiteY2" fmla="*/ 7129609 h 15819120"/>
              <a:gd name="connsiteX3" fmla="*/ 909496 w 1773841"/>
              <a:gd name="connsiteY3" fmla="*/ 7272960 h 15819120"/>
              <a:gd name="connsiteX4" fmla="*/ 1773841 w 1773841"/>
              <a:gd name="connsiteY4" fmla="*/ 8169476 h 15819120"/>
              <a:gd name="connsiteX5" fmla="*/ 1773841 w 1773841"/>
              <a:gd name="connsiteY5" fmla="*/ 15819120 h 15819120"/>
              <a:gd name="connsiteX6" fmla="*/ 0 w 1773841"/>
              <a:gd name="connsiteY6" fmla="*/ 15819120 h 15819120"/>
              <a:gd name="connsiteX7" fmla="*/ 0 w 1773841"/>
              <a:gd name="connsiteY7" fmla="*/ 0 h 15819120"/>
              <a:gd name="connsiteX8" fmla="*/ 1773841 w 1773841"/>
              <a:gd name="connsiteY8" fmla="*/ 0 h 15819120"/>
              <a:gd name="connsiteX0" fmla="*/ 1773841 w 1773841"/>
              <a:gd name="connsiteY0" fmla="*/ 0 h 15819120"/>
              <a:gd name="connsiteX1" fmla="*/ 1773841 w 1773841"/>
              <a:gd name="connsiteY1" fmla="*/ 6233093 h 15819120"/>
              <a:gd name="connsiteX2" fmla="*/ 909496 w 1773841"/>
              <a:gd name="connsiteY2" fmla="*/ 7129609 h 15819120"/>
              <a:gd name="connsiteX3" fmla="*/ 909496 w 1773841"/>
              <a:gd name="connsiteY3" fmla="*/ 7272960 h 15819120"/>
              <a:gd name="connsiteX4" fmla="*/ 1773841 w 1773841"/>
              <a:gd name="connsiteY4" fmla="*/ 8169476 h 15819120"/>
              <a:gd name="connsiteX5" fmla="*/ 1773841 w 1773841"/>
              <a:gd name="connsiteY5" fmla="*/ 15819120 h 15819120"/>
              <a:gd name="connsiteX6" fmla="*/ 0 w 1773841"/>
              <a:gd name="connsiteY6" fmla="*/ 15819120 h 15819120"/>
              <a:gd name="connsiteX7" fmla="*/ 0 w 1773841"/>
              <a:gd name="connsiteY7" fmla="*/ 0 h 15819120"/>
              <a:gd name="connsiteX8" fmla="*/ 1773841 w 1773841"/>
              <a:gd name="connsiteY8" fmla="*/ 0 h 15819120"/>
              <a:gd name="connsiteX0" fmla="*/ 1773841 w 1777714"/>
              <a:gd name="connsiteY0" fmla="*/ 0 h 15819120"/>
              <a:gd name="connsiteX1" fmla="*/ 1773841 w 1777714"/>
              <a:gd name="connsiteY1" fmla="*/ 6233093 h 15819120"/>
              <a:gd name="connsiteX2" fmla="*/ 909496 w 1777714"/>
              <a:gd name="connsiteY2" fmla="*/ 7129609 h 15819120"/>
              <a:gd name="connsiteX3" fmla="*/ 909496 w 1777714"/>
              <a:gd name="connsiteY3" fmla="*/ 7272960 h 15819120"/>
              <a:gd name="connsiteX4" fmla="*/ 1773841 w 1777714"/>
              <a:gd name="connsiteY4" fmla="*/ 8169476 h 15819120"/>
              <a:gd name="connsiteX5" fmla="*/ 1773841 w 1777714"/>
              <a:gd name="connsiteY5" fmla="*/ 15819120 h 15819120"/>
              <a:gd name="connsiteX6" fmla="*/ 0 w 1777714"/>
              <a:gd name="connsiteY6" fmla="*/ 15819120 h 15819120"/>
              <a:gd name="connsiteX7" fmla="*/ 0 w 1777714"/>
              <a:gd name="connsiteY7" fmla="*/ 0 h 15819120"/>
              <a:gd name="connsiteX8" fmla="*/ 1773841 w 1777714"/>
              <a:gd name="connsiteY8" fmla="*/ 0 h 15819120"/>
              <a:gd name="connsiteX0" fmla="*/ 1773841 w 1777714"/>
              <a:gd name="connsiteY0" fmla="*/ 0 h 15819120"/>
              <a:gd name="connsiteX1" fmla="*/ 1773841 w 1777714"/>
              <a:gd name="connsiteY1" fmla="*/ 6233093 h 15819120"/>
              <a:gd name="connsiteX2" fmla="*/ 909496 w 1777714"/>
              <a:gd name="connsiteY2" fmla="*/ 7129609 h 15819120"/>
              <a:gd name="connsiteX3" fmla="*/ 909496 w 1777714"/>
              <a:gd name="connsiteY3" fmla="*/ 7272960 h 15819120"/>
              <a:gd name="connsiteX4" fmla="*/ 1773841 w 1777714"/>
              <a:gd name="connsiteY4" fmla="*/ 8169476 h 15819120"/>
              <a:gd name="connsiteX5" fmla="*/ 1773841 w 1777714"/>
              <a:gd name="connsiteY5" fmla="*/ 15819120 h 15819120"/>
              <a:gd name="connsiteX6" fmla="*/ 0 w 1777714"/>
              <a:gd name="connsiteY6" fmla="*/ 15819120 h 15819120"/>
              <a:gd name="connsiteX7" fmla="*/ 0 w 1777714"/>
              <a:gd name="connsiteY7" fmla="*/ 0 h 15819120"/>
              <a:gd name="connsiteX8" fmla="*/ 1773841 w 1777714"/>
              <a:gd name="connsiteY8" fmla="*/ 0 h 15819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7714" h="15819120">
                <a:moveTo>
                  <a:pt x="1773841" y="0"/>
                </a:moveTo>
                <a:cubicBezTo>
                  <a:pt x="1773841" y="2077698"/>
                  <a:pt x="1782556" y="5985053"/>
                  <a:pt x="1773841" y="6233093"/>
                </a:cubicBezTo>
                <a:cubicBezTo>
                  <a:pt x="1765126" y="6481133"/>
                  <a:pt x="909747" y="6822304"/>
                  <a:pt x="909496" y="7129609"/>
                </a:cubicBezTo>
                <a:cubicBezTo>
                  <a:pt x="909245" y="7436914"/>
                  <a:pt x="909245" y="6880986"/>
                  <a:pt x="909496" y="7272960"/>
                </a:cubicBezTo>
                <a:cubicBezTo>
                  <a:pt x="909747" y="7664934"/>
                  <a:pt x="1773593" y="7819837"/>
                  <a:pt x="1773841" y="8169476"/>
                </a:cubicBezTo>
                <a:cubicBezTo>
                  <a:pt x="1774089" y="8519115"/>
                  <a:pt x="1773841" y="13269239"/>
                  <a:pt x="1773841" y="15819120"/>
                </a:cubicBezTo>
                <a:lnTo>
                  <a:pt x="0" y="15819120"/>
                </a:lnTo>
                <a:lnTo>
                  <a:pt x="0" y="0"/>
                </a:lnTo>
                <a:lnTo>
                  <a:pt x="1773841" y="0"/>
                </a:lnTo>
                <a:close/>
              </a:path>
            </a:pathLst>
          </a:custGeom>
          <a:solidFill>
            <a:srgbClr val="0B3249"/>
          </a:solidFill>
          <a:ln w="57150">
            <a:solidFill>
              <a:schemeClr val="tx1">
                <a:alpha val="99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defTabSz="761970"/>
            <a:endParaRPr lang="en-GB" sz="1500">
              <a:solidFill>
                <a:prstClr val="white"/>
              </a:solidFill>
              <a:latin typeface="Calibri" panose="020F0502020204030204"/>
            </a:endParaRPr>
          </a:p>
        </p:txBody>
      </p:sp>
      <p:sp>
        <p:nvSpPr>
          <p:cNvPr id="4" name="Text 5">
            <a:extLst>
              <a:ext uri="{FF2B5EF4-FFF2-40B4-BE49-F238E27FC236}">
                <a16:creationId xmlns:a16="http://schemas.microsoft.com/office/drawing/2014/main" id="{D43494B1-BD27-FBB4-A51F-080DB74D3232}"/>
              </a:ext>
            </a:extLst>
          </p:cNvPr>
          <p:cNvSpPr/>
          <p:nvPr/>
        </p:nvSpPr>
        <p:spPr>
          <a:xfrm>
            <a:off x="6096000" y="535980"/>
            <a:ext cx="2549327" cy="237629"/>
          </a:xfrm>
          <a:prstGeom prst="rect">
            <a:avLst/>
          </a:prstGeom>
          <a:noFill/>
          <a:ln/>
        </p:spPr>
        <p:txBody>
          <a:bodyPr wrap="none" lIns="0" tIns="0" rIns="0" bIns="0" rtlCol="0" anchor="t"/>
          <a:lstStyle/>
          <a:p>
            <a:pPr marL="0" marR="0" lvl="0" indent="0" algn="l" defTabSz="761970" rtl="0" eaLnBrk="1" fontAlgn="auto" latinLnBrk="0" hangingPunct="1">
              <a:lnSpc>
                <a:spcPts val="1833"/>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Arial" panose="020B0604020202020204" pitchFamily="34" charset="0"/>
                <a:ea typeface="Alexandria Semi Bold" pitchFamily="34" charset="-122"/>
                <a:cs typeface="Arial" panose="020B0604020202020204" pitchFamily="34" charset="0"/>
              </a:rPr>
              <a:t>Problem Definition / Coastal-Specific</a:t>
            </a:r>
            <a:endParaRPr kumimoji="0" lang="en-US" sz="2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7" name="Graphic 6" descr="Brainstorm with solid fill">
            <a:extLst>
              <a:ext uri="{FF2B5EF4-FFF2-40B4-BE49-F238E27FC236}">
                <a16:creationId xmlns:a16="http://schemas.microsoft.com/office/drawing/2014/main" id="{C6881686-8A7C-EE32-F0E7-DE5362A3C941}"/>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428796" y="1444978"/>
            <a:ext cx="914400" cy="914400"/>
          </a:xfrm>
          <a:prstGeom prst="rect">
            <a:avLst/>
          </a:prstGeom>
        </p:spPr>
      </p:pic>
      <p:pic>
        <p:nvPicPr>
          <p:cNvPr id="9" name="Graphic 8" descr="Brainstorm with solid fill">
            <a:extLst>
              <a:ext uri="{FF2B5EF4-FFF2-40B4-BE49-F238E27FC236}">
                <a16:creationId xmlns:a16="http://schemas.microsoft.com/office/drawing/2014/main" id="{70CDA204-9AEF-0E52-C385-08EB2765FA83}"/>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428796" y="1444978"/>
            <a:ext cx="914400" cy="914400"/>
          </a:xfrm>
          <a:prstGeom prst="rect">
            <a:avLst/>
          </a:prstGeom>
        </p:spPr>
      </p:pic>
      <p:pic>
        <p:nvPicPr>
          <p:cNvPr id="21" name="Graphic 20" descr="Link with solid fill">
            <a:extLst>
              <a:ext uri="{FF2B5EF4-FFF2-40B4-BE49-F238E27FC236}">
                <a16:creationId xmlns:a16="http://schemas.microsoft.com/office/drawing/2014/main" id="{1F9D8FB7-025F-C0AB-ED54-D8F3B8F53296}"/>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266925" y="4498623"/>
            <a:ext cx="914400" cy="914400"/>
          </a:xfrm>
          <a:prstGeom prst="rect">
            <a:avLst/>
          </a:prstGeom>
        </p:spPr>
      </p:pic>
      <p:pic>
        <p:nvPicPr>
          <p:cNvPr id="22" name="Graphic 21" descr="Money with solid fill">
            <a:extLst>
              <a:ext uri="{FF2B5EF4-FFF2-40B4-BE49-F238E27FC236}">
                <a16:creationId xmlns:a16="http://schemas.microsoft.com/office/drawing/2014/main" id="{40EBFC7B-6FAB-6409-45D8-9CCFC7D87154}"/>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269224" y="2920910"/>
            <a:ext cx="914400" cy="914400"/>
          </a:xfrm>
          <a:prstGeom prst="rect">
            <a:avLst/>
          </a:prstGeom>
        </p:spPr>
      </p:pic>
      <p:pic>
        <p:nvPicPr>
          <p:cNvPr id="23" name="Graphic 22" descr="Lighthouse scene with solid fill">
            <a:extLst>
              <a:ext uri="{FF2B5EF4-FFF2-40B4-BE49-F238E27FC236}">
                <a16:creationId xmlns:a16="http://schemas.microsoft.com/office/drawing/2014/main" id="{8F788A9C-4A67-3F21-13AE-C931EE953377}"/>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265278" y="1343198"/>
            <a:ext cx="914400" cy="914400"/>
          </a:xfrm>
          <a:prstGeom prst="rect">
            <a:avLst/>
          </a:prstGeom>
        </p:spPr>
      </p:pic>
    </p:spTree>
    <p:extLst>
      <p:ext uri="{BB962C8B-B14F-4D97-AF65-F5344CB8AC3E}">
        <p14:creationId xmlns:p14="http://schemas.microsoft.com/office/powerpoint/2010/main" val="1124236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79D37F-115C-0FB2-B8EB-D15A2B58E412}"/>
            </a:ext>
          </a:extLst>
        </p:cNvPr>
        <p:cNvGrpSpPr/>
        <p:nvPr/>
      </p:nvGrpSpPr>
      <p:grpSpPr>
        <a:xfrm>
          <a:off x="0" y="0"/>
          <a:ext cx="0" cy="0"/>
          <a:chOff x="0" y="0"/>
          <a:chExt cx="0" cy="0"/>
        </a:xfrm>
      </p:grpSpPr>
      <p:grpSp>
        <p:nvGrpSpPr>
          <p:cNvPr id="7" name="Group 6">
            <a:extLst>
              <a:ext uri="{FF2B5EF4-FFF2-40B4-BE49-F238E27FC236}">
                <a16:creationId xmlns:a16="http://schemas.microsoft.com/office/drawing/2014/main" id="{1EE9B5B6-953D-3F9F-6D99-3422F38F8809}"/>
              </a:ext>
            </a:extLst>
          </p:cNvPr>
          <p:cNvGrpSpPr/>
          <p:nvPr/>
        </p:nvGrpSpPr>
        <p:grpSpPr>
          <a:xfrm>
            <a:off x="-1405655" y="1131532"/>
            <a:ext cx="1162376" cy="1109659"/>
            <a:chOff x="-1679815" y="1243758"/>
            <a:chExt cx="1162376" cy="1109659"/>
          </a:xfrm>
        </p:grpSpPr>
        <p:sp>
          <p:nvSpPr>
            <p:cNvPr id="9" name="Oval 8">
              <a:extLst>
                <a:ext uri="{FF2B5EF4-FFF2-40B4-BE49-F238E27FC236}">
                  <a16:creationId xmlns:a16="http://schemas.microsoft.com/office/drawing/2014/main" id="{C47C25F9-9EAE-5932-5833-01A4E5A32FBE}"/>
                </a:ext>
              </a:extLst>
            </p:cNvPr>
            <p:cNvSpPr/>
            <p:nvPr/>
          </p:nvSpPr>
          <p:spPr>
            <a:xfrm>
              <a:off x="-1679815" y="1243758"/>
              <a:ext cx="1162376" cy="1109659"/>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4" name="Graphic 23" descr="Money with solid fill">
              <a:extLst>
                <a:ext uri="{FF2B5EF4-FFF2-40B4-BE49-F238E27FC236}">
                  <a16:creationId xmlns:a16="http://schemas.microsoft.com/office/drawing/2014/main" id="{DC75899C-48FB-54A6-B32A-16C3592CBB8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65394" y="1271843"/>
              <a:ext cx="914400" cy="914400"/>
            </a:xfrm>
            <a:prstGeom prst="rect">
              <a:avLst/>
            </a:prstGeom>
          </p:spPr>
        </p:pic>
      </p:grpSp>
      <p:sp>
        <p:nvSpPr>
          <p:cNvPr id="27" name="!!CFC2">
            <a:extLst>
              <a:ext uri="{FF2B5EF4-FFF2-40B4-BE49-F238E27FC236}">
                <a16:creationId xmlns:a16="http://schemas.microsoft.com/office/drawing/2014/main" id="{B5C04313-68FC-AFC4-A837-10FB6D6ACF7C}"/>
              </a:ext>
            </a:extLst>
          </p:cNvPr>
          <p:cNvSpPr/>
          <p:nvPr/>
        </p:nvSpPr>
        <p:spPr>
          <a:xfrm>
            <a:off x="2279062" y="336922"/>
            <a:ext cx="3465200" cy="705355"/>
          </a:xfrm>
          <a:prstGeom prst="rect">
            <a:avLst/>
          </a:prstGeom>
          <a:solidFill>
            <a:srgbClr val="1D263E"/>
          </a:solidFill>
          <a:ln w="317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defTabSz="761970"/>
            <a:endParaRPr lang="en-GB" sz="3200">
              <a:solidFill>
                <a:prstClr val="white"/>
              </a:solidFill>
              <a:latin typeface="Arial" panose="020B0604020202020204" pitchFamily="34" charset="0"/>
              <a:cs typeface="Arial" panose="020B0604020202020204" pitchFamily="34" charset="0"/>
            </a:endParaRPr>
          </a:p>
        </p:txBody>
      </p:sp>
      <p:sp>
        <p:nvSpPr>
          <p:cNvPr id="29" name="Rectangle 28">
            <a:extLst>
              <a:ext uri="{FF2B5EF4-FFF2-40B4-BE49-F238E27FC236}">
                <a16:creationId xmlns:a16="http://schemas.microsoft.com/office/drawing/2014/main" id="{0BD721E8-B6EB-3A73-FCC2-512791508B65}"/>
              </a:ext>
            </a:extLst>
          </p:cNvPr>
          <p:cNvSpPr/>
          <p:nvPr/>
        </p:nvSpPr>
        <p:spPr>
          <a:xfrm>
            <a:off x="2155238" y="213098"/>
            <a:ext cx="3465200" cy="705355"/>
          </a:xfrm>
          <a:prstGeom prst="rect">
            <a:avLst/>
          </a:prstGeom>
          <a:solidFill>
            <a:srgbClr val="BF0100">
              <a:alpha val="98000"/>
            </a:srgbClr>
          </a:solidFill>
          <a:ln w="317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108000" rIns="0" rtlCol="0" anchor="ctr"/>
          <a:lstStyle/>
          <a:p>
            <a:pPr defTabSz="761970"/>
            <a:r>
              <a:rPr lang="en-GB" sz="3200" b="1">
                <a:solidFill>
                  <a:prstClr val="white"/>
                </a:solidFill>
                <a:latin typeface="Arial" panose="020B0604020202020204" pitchFamily="34" charset="0"/>
                <a:cs typeface="Arial" panose="020B0604020202020204" pitchFamily="34" charset="0"/>
              </a:rPr>
              <a:t>Case for Change</a:t>
            </a:r>
            <a:endParaRPr lang="en-GB" sz="3200">
              <a:solidFill>
                <a:prstClr val="white"/>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AA0B58B9-706A-C65B-56A9-9EC5AFC1E191}"/>
              </a:ext>
            </a:extLst>
          </p:cNvPr>
          <p:cNvSpPr/>
          <p:nvPr/>
        </p:nvSpPr>
        <p:spPr>
          <a:xfrm>
            <a:off x="7062641" y="2833853"/>
            <a:ext cx="2391369" cy="1750860"/>
          </a:xfrm>
          <a:prstGeom prst="rect">
            <a:avLst/>
          </a:prstGeom>
          <a:solidFill>
            <a:schemeClr val="accent1">
              <a:lumMod val="75000"/>
            </a:schemeClr>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3">
              <a:defRPr/>
            </a:pPr>
            <a:r>
              <a:rPr lang="en-GB" sz="2000" b="1" dirty="0">
                <a:solidFill>
                  <a:schemeClr val="tx1"/>
                </a:solidFill>
                <a:latin typeface="Arial" panose="020B0604020202020204" pitchFamily="34" charset="0"/>
                <a:cs typeface="Arial" panose="020B0604020202020204" pitchFamily="34" charset="0"/>
              </a:rPr>
              <a:t>Other health problem or disability </a:t>
            </a:r>
            <a:r>
              <a:rPr lang="en-GB" sz="2000" dirty="0">
                <a:solidFill>
                  <a:schemeClr val="tx1"/>
                </a:solidFill>
                <a:latin typeface="Arial" panose="020B0604020202020204" pitchFamily="34" charset="0"/>
                <a:cs typeface="Arial" panose="020B0604020202020204" pitchFamily="34" charset="0"/>
              </a:rPr>
              <a:t>has increased by 24%</a:t>
            </a:r>
          </a:p>
        </p:txBody>
      </p:sp>
      <p:sp>
        <p:nvSpPr>
          <p:cNvPr id="5" name="Rectangle 4">
            <a:extLst>
              <a:ext uri="{FF2B5EF4-FFF2-40B4-BE49-F238E27FC236}">
                <a16:creationId xmlns:a16="http://schemas.microsoft.com/office/drawing/2014/main" id="{5BE63BD3-06C0-52F9-2FDF-19CC57DF9AD7}"/>
              </a:ext>
            </a:extLst>
          </p:cNvPr>
          <p:cNvSpPr/>
          <p:nvPr/>
        </p:nvSpPr>
        <p:spPr>
          <a:xfrm>
            <a:off x="9622561" y="2833853"/>
            <a:ext cx="2427352" cy="1750859"/>
          </a:xfrm>
          <a:prstGeom prst="rect">
            <a:avLst/>
          </a:prstGeom>
          <a:solidFill>
            <a:schemeClr val="accent1">
              <a:lumMod val="75000"/>
            </a:schemeClr>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3">
              <a:defRPr/>
            </a:pPr>
            <a:r>
              <a:rPr lang="en-GB" sz="2000" b="1">
                <a:solidFill>
                  <a:schemeClr val="tx1"/>
                </a:solidFill>
                <a:latin typeface="Arial" panose="020B0604020202020204" pitchFamily="34" charset="0"/>
                <a:cs typeface="Arial" panose="020B0604020202020204" pitchFamily="34" charset="0"/>
              </a:rPr>
              <a:t>41% higher </a:t>
            </a:r>
            <a:r>
              <a:rPr lang="en-GB" sz="2000">
                <a:solidFill>
                  <a:schemeClr val="tx1"/>
                </a:solidFill>
                <a:latin typeface="Arial" panose="020B0604020202020204" pitchFamily="34" charset="0"/>
                <a:cs typeface="Arial" panose="020B0604020202020204" pitchFamily="34" charset="0"/>
              </a:rPr>
              <a:t>proportion of older adults in coastal than non-coastal regions</a:t>
            </a:r>
          </a:p>
        </p:txBody>
      </p:sp>
      <p:sp>
        <p:nvSpPr>
          <p:cNvPr id="6" name="Rectangle 5">
            <a:extLst>
              <a:ext uri="{FF2B5EF4-FFF2-40B4-BE49-F238E27FC236}">
                <a16:creationId xmlns:a16="http://schemas.microsoft.com/office/drawing/2014/main" id="{DA9463C1-9710-D381-A9B8-17FFAD34E50E}"/>
              </a:ext>
            </a:extLst>
          </p:cNvPr>
          <p:cNvSpPr/>
          <p:nvPr/>
        </p:nvSpPr>
        <p:spPr>
          <a:xfrm>
            <a:off x="1874238" y="2840576"/>
            <a:ext cx="2427353" cy="1744135"/>
          </a:xfrm>
          <a:prstGeom prst="rect">
            <a:avLst/>
          </a:prstGeom>
          <a:solidFill>
            <a:srgbClr val="FF0000"/>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a:solidFill>
                  <a:schemeClr val="tx1"/>
                </a:solidFill>
                <a:latin typeface="Arial" panose="020B0604020202020204" pitchFamily="34" charset="0"/>
                <a:cs typeface="Arial" panose="020B0604020202020204" pitchFamily="34" charset="0"/>
              </a:rPr>
              <a:t>Largest increase in </a:t>
            </a:r>
            <a:r>
              <a:rPr lang="en-GB" sz="2000" b="1">
                <a:solidFill>
                  <a:schemeClr val="tx1"/>
                </a:solidFill>
                <a:latin typeface="Arial" panose="020B0604020202020204" pitchFamily="34" charset="0"/>
                <a:cs typeface="Arial" panose="020B0604020202020204" pitchFamily="34" charset="0"/>
              </a:rPr>
              <a:t>economic inactivity </a:t>
            </a:r>
            <a:r>
              <a:rPr lang="en-GB" sz="2000">
                <a:solidFill>
                  <a:schemeClr val="tx1"/>
                </a:solidFill>
                <a:latin typeface="Arial" panose="020B0604020202020204" pitchFamily="34" charset="0"/>
                <a:cs typeface="Arial" panose="020B0604020202020204" pitchFamily="34" charset="0"/>
              </a:rPr>
              <a:t>in the latest quarter</a:t>
            </a:r>
          </a:p>
        </p:txBody>
      </p:sp>
      <p:sp>
        <p:nvSpPr>
          <p:cNvPr id="8" name="Rectangle 7">
            <a:extLst>
              <a:ext uri="{FF2B5EF4-FFF2-40B4-BE49-F238E27FC236}">
                <a16:creationId xmlns:a16="http://schemas.microsoft.com/office/drawing/2014/main" id="{D5DC8E5E-959B-FA4B-E610-BCB6207BA705}"/>
              </a:ext>
            </a:extLst>
          </p:cNvPr>
          <p:cNvSpPr/>
          <p:nvPr/>
        </p:nvSpPr>
        <p:spPr>
          <a:xfrm>
            <a:off x="1874238" y="2285627"/>
            <a:ext cx="2427353" cy="463933"/>
          </a:xfrm>
          <a:prstGeom prst="rect">
            <a:avLst/>
          </a:prstGeom>
          <a:solidFill>
            <a:srgbClr val="FF0000"/>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3">
              <a:defRPr/>
            </a:pPr>
            <a:r>
              <a:rPr lang="en-GB" sz="2400" b="1">
                <a:solidFill>
                  <a:prstClr val="white"/>
                </a:solidFill>
                <a:latin typeface="Arial" panose="020B0604020202020204" pitchFamily="34" charset="0"/>
                <a:cs typeface="Arial" panose="020B0604020202020204" pitchFamily="34" charset="0"/>
              </a:rPr>
              <a:t>16-24 Yr Olds</a:t>
            </a:r>
          </a:p>
        </p:txBody>
      </p:sp>
      <p:sp>
        <p:nvSpPr>
          <p:cNvPr id="10" name="Rectangle 9">
            <a:extLst>
              <a:ext uri="{FF2B5EF4-FFF2-40B4-BE49-F238E27FC236}">
                <a16:creationId xmlns:a16="http://schemas.microsoft.com/office/drawing/2014/main" id="{CFF44F3D-17BD-0147-6136-8F653120F9C4}"/>
              </a:ext>
            </a:extLst>
          </p:cNvPr>
          <p:cNvSpPr/>
          <p:nvPr/>
        </p:nvSpPr>
        <p:spPr>
          <a:xfrm>
            <a:off x="9622562" y="2285629"/>
            <a:ext cx="2415423" cy="463933"/>
          </a:xfrm>
          <a:prstGeom prst="rect">
            <a:avLst/>
          </a:prstGeom>
          <a:solidFill>
            <a:schemeClr val="accent1">
              <a:lumMod val="75000"/>
            </a:schemeClr>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3">
              <a:defRPr/>
            </a:pPr>
            <a:r>
              <a:rPr lang="en-GB" sz="2400" b="1">
                <a:solidFill>
                  <a:prstClr val="white"/>
                </a:solidFill>
                <a:latin typeface="Arial" panose="020B0604020202020204" pitchFamily="34" charset="0"/>
                <a:cs typeface="Arial" panose="020B0604020202020204" pitchFamily="34" charset="0"/>
              </a:rPr>
              <a:t>65+</a:t>
            </a:r>
          </a:p>
        </p:txBody>
      </p:sp>
      <p:sp>
        <p:nvSpPr>
          <p:cNvPr id="11" name="Rectangle 10">
            <a:extLst>
              <a:ext uri="{FF2B5EF4-FFF2-40B4-BE49-F238E27FC236}">
                <a16:creationId xmlns:a16="http://schemas.microsoft.com/office/drawing/2014/main" id="{D4AAE8E1-4B3C-241E-F7CA-8157903F04E4}"/>
              </a:ext>
            </a:extLst>
          </p:cNvPr>
          <p:cNvSpPr/>
          <p:nvPr/>
        </p:nvSpPr>
        <p:spPr>
          <a:xfrm>
            <a:off x="7062640" y="2285627"/>
            <a:ext cx="2415423" cy="463933"/>
          </a:xfrm>
          <a:prstGeom prst="rect">
            <a:avLst/>
          </a:prstGeom>
          <a:solidFill>
            <a:schemeClr val="accent1">
              <a:lumMod val="75000"/>
            </a:schemeClr>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3">
              <a:defRPr/>
            </a:pPr>
            <a:r>
              <a:rPr lang="en-GB" sz="2400" b="1">
                <a:solidFill>
                  <a:prstClr val="white"/>
                </a:solidFill>
                <a:latin typeface="Arial" panose="020B0604020202020204" pitchFamily="34" charset="0"/>
                <a:cs typeface="Arial" panose="020B0604020202020204" pitchFamily="34" charset="0"/>
              </a:rPr>
              <a:t>35-49 Yr olds</a:t>
            </a:r>
          </a:p>
        </p:txBody>
      </p:sp>
      <p:pic>
        <p:nvPicPr>
          <p:cNvPr id="12" name="Picture 11">
            <a:extLst>
              <a:ext uri="{FF2B5EF4-FFF2-40B4-BE49-F238E27FC236}">
                <a16:creationId xmlns:a16="http://schemas.microsoft.com/office/drawing/2014/main" id="{F65E2C2B-584C-E337-DE0D-FBF7E0A0F176}"/>
              </a:ext>
            </a:extLst>
          </p:cNvPr>
          <p:cNvPicPr>
            <a:picLocks noChangeAspect="1"/>
          </p:cNvPicPr>
          <p:nvPr/>
        </p:nvPicPr>
        <p:blipFill>
          <a:blip r:embed="rId5" cstate="email">
            <a:duotone>
              <a:prstClr val="black"/>
              <a:schemeClr val="accent5">
                <a:tint val="45000"/>
                <a:satMod val="400000"/>
              </a:schemeClr>
            </a:duotone>
            <a:extLst>
              <a:ext uri="{28A0092B-C50C-407E-A947-70E740481C1C}">
                <a14:useLocalDpi xmlns:a14="http://schemas.microsoft.com/office/drawing/2010/main"/>
              </a:ext>
            </a:extLst>
          </a:blip>
          <a:srcRect/>
          <a:stretch/>
        </p:blipFill>
        <p:spPr>
          <a:xfrm>
            <a:off x="7062641" y="4650854"/>
            <a:ext cx="2391369" cy="2010551"/>
          </a:xfrm>
          <a:prstGeom prst="rect">
            <a:avLst/>
          </a:prstGeom>
        </p:spPr>
      </p:pic>
      <p:pic>
        <p:nvPicPr>
          <p:cNvPr id="13" name="Picture 12">
            <a:extLst>
              <a:ext uri="{FF2B5EF4-FFF2-40B4-BE49-F238E27FC236}">
                <a16:creationId xmlns:a16="http://schemas.microsoft.com/office/drawing/2014/main" id="{B2ED3F95-2EB2-8ED7-EB12-C42017124976}"/>
              </a:ext>
            </a:extLst>
          </p:cNvPr>
          <p:cNvPicPr>
            <a:picLocks noChangeAspect="1"/>
          </p:cNvPicPr>
          <p:nvPr/>
        </p:nvPicPr>
        <p:blipFill>
          <a:blip r:embed="rId6" cstate="email">
            <a:duotone>
              <a:prstClr val="black"/>
              <a:schemeClr val="accent5">
                <a:tint val="45000"/>
                <a:satMod val="400000"/>
              </a:schemeClr>
            </a:duotone>
            <a:extLst>
              <a:ext uri="{28A0092B-C50C-407E-A947-70E740481C1C}">
                <a14:useLocalDpi xmlns:a14="http://schemas.microsoft.com/office/drawing/2010/main"/>
              </a:ext>
            </a:extLst>
          </a:blip>
          <a:srcRect/>
          <a:stretch/>
        </p:blipFill>
        <p:spPr>
          <a:xfrm>
            <a:off x="9622561" y="4650855"/>
            <a:ext cx="2430327" cy="2010551"/>
          </a:xfrm>
          <a:prstGeom prst="rect">
            <a:avLst/>
          </a:prstGeom>
        </p:spPr>
      </p:pic>
      <p:pic>
        <p:nvPicPr>
          <p:cNvPr id="14" name="Picture 2" descr="British youth, Britain last in UN report on children's well-being">
            <a:extLst>
              <a:ext uri="{FF2B5EF4-FFF2-40B4-BE49-F238E27FC236}">
                <a16:creationId xmlns:a16="http://schemas.microsoft.com/office/drawing/2014/main" id="{93FAF2F5-291C-D304-B641-FF565139D823}"/>
              </a:ext>
            </a:extLst>
          </p:cNvPr>
          <p:cNvPicPr>
            <a:picLocks noChangeAspect="1" noChangeArrowheads="1"/>
          </p:cNvPicPr>
          <p:nvPr/>
        </p:nvPicPr>
        <p:blipFill rotWithShape="1">
          <a:blip r:embed="rId7" cstate="screen">
            <a:duotone>
              <a:prstClr val="black"/>
              <a:srgbClr val="FF0500">
                <a:tint val="45000"/>
                <a:satMod val="400000"/>
              </a:srgbClr>
            </a:duotone>
            <a:extLst>
              <a:ext uri="{28A0092B-C50C-407E-A947-70E740481C1C}">
                <a14:useLocalDpi xmlns:a14="http://schemas.microsoft.com/office/drawing/2010/main"/>
              </a:ext>
            </a:extLst>
          </a:blip>
          <a:srcRect/>
          <a:stretch/>
        </p:blipFill>
        <p:spPr bwMode="auto">
          <a:xfrm>
            <a:off x="1911658" y="4650852"/>
            <a:ext cx="2389933" cy="2010552"/>
          </a:xfrm>
          <a:prstGeom prst="rect">
            <a:avLst/>
          </a:prstGeom>
          <a:solidFill>
            <a:srgbClr val="FF0000"/>
          </a:solidFill>
        </p:spPr>
      </p:pic>
      <p:sp>
        <p:nvSpPr>
          <p:cNvPr id="15" name="Rectangle 14">
            <a:extLst>
              <a:ext uri="{FF2B5EF4-FFF2-40B4-BE49-F238E27FC236}">
                <a16:creationId xmlns:a16="http://schemas.microsoft.com/office/drawing/2014/main" id="{6D1BC82E-94FD-443C-396C-7692CCB3ABA8}"/>
              </a:ext>
            </a:extLst>
          </p:cNvPr>
          <p:cNvSpPr/>
          <p:nvPr/>
        </p:nvSpPr>
        <p:spPr>
          <a:xfrm>
            <a:off x="4509960" y="2292351"/>
            <a:ext cx="2427353" cy="463933"/>
          </a:xfrm>
          <a:prstGeom prst="rect">
            <a:avLst/>
          </a:prstGeom>
          <a:solidFill>
            <a:schemeClr val="accent5">
              <a:lumMod val="50000"/>
            </a:schemeClr>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3">
              <a:defRPr/>
            </a:pPr>
            <a:r>
              <a:rPr lang="en-GB" sz="2400" b="1">
                <a:solidFill>
                  <a:prstClr val="white"/>
                </a:solidFill>
                <a:latin typeface="Arial" panose="020B0604020202020204" pitchFamily="34" charset="0"/>
                <a:cs typeface="Arial" panose="020B0604020202020204" pitchFamily="34" charset="0"/>
              </a:rPr>
              <a:t>24-35 Yr Olds</a:t>
            </a:r>
          </a:p>
        </p:txBody>
      </p:sp>
      <p:sp>
        <p:nvSpPr>
          <p:cNvPr id="16" name="Rectangle 15">
            <a:extLst>
              <a:ext uri="{FF2B5EF4-FFF2-40B4-BE49-F238E27FC236}">
                <a16:creationId xmlns:a16="http://schemas.microsoft.com/office/drawing/2014/main" id="{5DF69F19-FDD5-A6AF-DBA1-F7E65E7DFDAC}"/>
              </a:ext>
            </a:extLst>
          </p:cNvPr>
          <p:cNvSpPr/>
          <p:nvPr/>
        </p:nvSpPr>
        <p:spPr>
          <a:xfrm>
            <a:off x="4509961" y="2840577"/>
            <a:ext cx="2391369" cy="1750860"/>
          </a:xfrm>
          <a:prstGeom prst="rect">
            <a:avLst/>
          </a:prstGeom>
          <a:solidFill>
            <a:schemeClr val="accent1">
              <a:lumMod val="75000"/>
            </a:schemeClr>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3">
              <a:defRPr/>
            </a:pPr>
            <a:r>
              <a:rPr lang="en-GB" sz="2000" kern="0">
                <a:solidFill>
                  <a:schemeClr val="tx1"/>
                </a:solidFill>
                <a:latin typeface="Arial" panose="020B0604020202020204" pitchFamily="34" charset="0"/>
                <a:ea typeface="Calibri" panose="020F0502020204030204" pitchFamily="34" charset="0"/>
                <a:cs typeface="Times New Roman" panose="02020603050405020304" pitchFamily="18" charset="0"/>
              </a:rPr>
              <a:t>The largest relative increases in economic inactivity </a:t>
            </a:r>
            <a:r>
              <a:rPr lang="en-GB" sz="2000" b="1" kern="0">
                <a:solidFill>
                  <a:schemeClr val="tx1"/>
                </a:solidFill>
                <a:latin typeface="Arial" panose="020B0604020202020204" pitchFamily="34" charset="0"/>
                <a:ea typeface="Calibri" panose="020F0502020204030204" pitchFamily="34" charset="0"/>
                <a:cs typeface="Times New Roman" panose="02020603050405020304" pitchFamily="18" charset="0"/>
              </a:rPr>
              <a:t>due to poor health</a:t>
            </a:r>
            <a:endParaRPr lang="en-GB" sz="2000" b="1">
              <a:solidFill>
                <a:schemeClr val="tx1"/>
              </a:solidFill>
              <a:latin typeface="Arial" panose="020B0604020202020204" pitchFamily="34" charset="0"/>
              <a:cs typeface="Arial" panose="020B0604020202020204" pitchFamily="34" charset="0"/>
            </a:endParaRPr>
          </a:p>
        </p:txBody>
      </p:sp>
      <p:pic>
        <p:nvPicPr>
          <p:cNvPr id="17" name="Picture 16">
            <a:extLst>
              <a:ext uri="{FF2B5EF4-FFF2-40B4-BE49-F238E27FC236}">
                <a16:creationId xmlns:a16="http://schemas.microsoft.com/office/drawing/2014/main" id="{76FBFD8E-869D-0EE0-9249-55EA8CDD6E46}"/>
              </a:ext>
            </a:extLst>
          </p:cNvPr>
          <p:cNvPicPr>
            <a:picLocks noChangeAspect="1"/>
          </p:cNvPicPr>
          <p:nvPr/>
        </p:nvPicPr>
        <p:blipFill>
          <a:blip r:embed="rId8" cstate="screen">
            <a:duotone>
              <a:prstClr val="black"/>
              <a:schemeClr val="accent5">
                <a:tint val="45000"/>
                <a:satMod val="400000"/>
              </a:schemeClr>
            </a:duotone>
            <a:extLst>
              <a:ext uri="{28A0092B-C50C-407E-A947-70E740481C1C}">
                <a14:useLocalDpi xmlns:a14="http://schemas.microsoft.com/office/drawing/2010/main"/>
              </a:ext>
            </a:extLst>
          </a:blip>
          <a:srcRect/>
          <a:stretch/>
        </p:blipFill>
        <p:spPr>
          <a:xfrm>
            <a:off x="4471002" y="4657578"/>
            <a:ext cx="2430327" cy="2010551"/>
          </a:xfrm>
          <a:prstGeom prst="rect">
            <a:avLst/>
          </a:prstGeom>
        </p:spPr>
      </p:pic>
      <p:sp>
        <p:nvSpPr>
          <p:cNvPr id="18" name="!!CFC2">
            <a:extLst>
              <a:ext uri="{FF2B5EF4-FFF2-40B4-BE49-F238E27FC236}">
                <a16:creationId xmlns:a16="http://schemas.microsoft.com/office/drawing/2014/main" id="{5C2E200B-9978-2033-A278-84F60582C07A}"/>
              </a:ext>
            </a:extLst>
          </p:cNvPr>
          <p:cNvSpPr/>
          <p:nvPr/>
        </p:nvSpPr>
        <p:spPr>
          <a:xfrm>
            <a:off x="8382149" y="1309666"/>
            <a:ext cx="3465200" cy="705355"/>
          </a:xfrm>
          <a:prstGeom prst="rect">
            <a:avLst/>
          </a:prstGeom>
          <a:solidFill>
            <a:srgbClr val="1D263E"/>
          </a:solidFill>
          <a:ln w="317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defTabSz="761970"/>
            <a:endParaRPr lang="en-GB" sz="3200">
              <a:solidFill>
                <a:prstClr val="white"/>
              </a:solidFill>
              <a:latin typeface="Arial" panose="020B0604020202020204" pitchFamily="34" charset="0"/>
              <a:cs typeface="Arial" panose="020B0604020202020204" pitchFamily="34" charset="0"/>
            </a:endParaRPr>
          </a:p>
        </p:txBody>
      </p:sp>
      <p:sp>
        <p:nvSpPr>
          <p:cNvPr id="25" name="Rectangle 24">
            <a:extLst>
              <a:ext uri="{FF2B5EF4-FFF2-40B4-BE49-F238E27FC236}">
                <a16:creationId xmlns:a16="http://schemas.microsoft.com/office/drawing/2014/main" id="{A62BE8F4-1D66-5B9B-8FE9-1B063376739D}"/>
              </a:ext>
            </a:extLst>
          </p:cNvPr>
          <p:cNvSpPr/>
          <p:nvPr/>
        </p:nvSpPr>
        <p:spPr>
          <a:xfrm>
            <a:off x="8258325" y="1185842"/>
            <a:ext cx="3465200" cy="705355"/>
          </a:xfrm>
          <a:prstGeom prst="rect">
            <a:avLst/>
          </a:prstGeom>
          <a:solidFill>
            <a:srgbClr val="BF0100">
              <a:alpha val="98000"/>
            </a:srgbClr>
          </a:solidFill>
          <a:ln w="317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108000" rIns="0" rtlCol="0" anchor="ctr"/>
          <a:lstStyle/>
          <a:p>
            <a:pPr defTabSz="761970"/>
            <a:r>
              <a:rPr lang="en-GB" sz="3200" b="1">
                <a:solidFill>
                  <a:prstClr val="white"/>
                </a:solidFill>
                <a:latin typeface="Arial" panose="020B0604020202020204" pitchFamily="34" charset="0"/>
                <a:cs typeface="Arial" panose="020B0604020202020204" pitchFamily="34" charset="0"/>
              </a:rPr>
              <a:t>Intergenerational</a:t>
            </a:r>
            <a:endParaRPr lang="en-GB" sz="3200">
              <a:solidFill>
                <a:prstClr val="white"/>
              </a:solidFill>
              <a:latin typeface="Arial" panose="020B0604020202020204" pitchFamily="34" charset="0"/>
              <a:cs typeface="Arial" panose="020B0604020202020204" pitchFamily="34" charset="0"/>
            </a:endParaRPr>
          </a:p>
        </p:txBody>
      </p:sp>
      <p:grpSp>
        <p:nvGrpSpPr>
          <p:cNvPr id="31" name="Group 30">
            <a:extLst>
              <a:ext uri="{FF2B5EF4-FFF2-40B4-BE49-F238E27FC236}">
                <a16:creationId xmlns:a16="http://schemas.microsoft.com/office/drawing/2014/main" id="{5F83FEE5-53CC-4029-74F1-ECC2125936DC}"/>
              </a:ext>
            </a:extLst>
          </p:cNvPr>
          <p:cNvGrpSpPr/>
          <p:nvPr/>
        </p:nvGrpSpPr>
        <p:grpSpPr>
          <a:xfrm>
            <a:off x="917634" y="1168203"/>
            <a:ext cx="1162376" cy="1109659"/>
            <a:chOff x="-1549830" y="2302318"/>
            <a:chExt cx="1162376" cy="1109659"/>
          </a:xfrm>
        </p:grpSpPr>
        <p:sp>
          <p:nvSpPr>
            <p:cNvPr id="32" name="Oval 31">
              <a:extLst>
                <a:ext uri="{FF2B5EF4-FFF2-40B4-BE49-F238E27FC236}">
                  <a16:creationId xmlns:a16="http://schemas.microsoft.com/office/drawing/2014/main" id="{2EAA5B79-B597-F697-8393-07FBC4FCADED}"/>
                </a:ext>
              </a:extLst>
            </p:cNvPr>
            <p:cNvSpPr/>
            <p:nvPr/>
          </p:nvSpPr>
          <p:spPr>
            <a:xfrm>
              <a:off x="-1549830" y="2302318"/>
              <a:ext cx="1162376" cy="1109659"/>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3" name="Graphic 32" descr="Lighthouse scene with solid fill">
              <a:extLst>
                <a:ext uri="{FF2B5EF4-FFF2-40B4-BE49-F238E27FC236}">
                  <a16:creationId xmlns:a16="http://schemas.microsoft.com/office/drawing/2014/main" id="{52A9A249-82E9-9BBD-FC1D-3741B219E81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431839" y="2363277"/>
              <a:ext cx="914400" cy="914400"/>
            </a:xfrm>
            <a:prstGeom prst="rect">
              <a:avLst/>
            </a:prstGeom>
          </p:spPr>
        </p:pic>
      </p:grpSp>
      <p:grpSp>
        <p:nvGrpSpPr>
          <p:cNvPr id="34" name="Group 33">
            <a:extLst>
              <a:ext uri="{FF2B5EF4-FFF2-40B4-BE49-F238E27FC236}">
                <a16:creationId xmlns:a16="http://schemas.microsoft.com/office/drawing/2014/main" id="{A009694D-0637-F283-6B6A-392054C9A66E}"/>
              </a:ext>
            </a:extLst>
          </p:cNvPr>
          <p:cNvGrpSpPr/>
          <p:nvPr/>
        </p:nvGrpSpPr>
        <p:grpSpPr>
          <a:xfrm>
            <a:off x="-1397430" y="1124067"/>
            <a:ext cx="1162376" cy="1109659"/>
            <a:chOff x="-1549830" y="2549406"/>
            <a:chExt cx="1162376" cy="1109659"/>
          </a:xfrm>
        </p:grpSpPr>
        <p:sp>
          <p:nvSpPr>
            <p:cNvPr id="35" name="Oval 34">
              <a:extLst>
                <a:ext uri="{FF2B5EF4-FFF2-40B4-BE49-F238E27FC236}">
                  <a16:creationId xmlns:a16="http://schemas.microsoft.com/office/drawing/2014/main" id="{6B7E3E17-9F32-8491-6A45-1A5D66C662AA}"/>
                </a:ext>
              </a:extLst>
            </p:cNvPr>
            <p:cNvSpPr/>
            <p:nvPr/>
          </p:nvSpPr>
          <p:spPr>
            <a:xfrm>
              <a:off x="-1549830" y="2549406"/>
              <a:ext cx="1162376" cy="1109659"/>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6" name="Graphic 35" descr="Link with solid fill">
              <a:extLst>
                <a:ext uri="{FF2B5EF4-FFF2-40B4-BE49-F238E27FC236}">
                  <a16:creationId xmlns:a16="http://schemas.microsoft.com/office/drawing/2014/main" id="{BA1DDEE0-1920-F723-BB7B-13CF448047E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481569" y="2627613"/>
              <a:ext cx="1007068" cy="1007068"/>
            </a:xfrm>
            <a:prstGeom prst="rect">
              <a:avLst/>
            </a:prstGeom>
          </p:spPr>
        </p:pic>
      </p:grpSp>
      <p:pic>
        <p:nvPicPr>
          <p:cNvPr id="39" name="Graphic 38" descr="Brainstorm with solid fill">
            <a:extLst>
              <a:ext uri="{FF2B5EF4-FFF2-40B4-BE49-F238E27FC236}">
                <a16:creationId xmlns:a16="http://schemas.microsoft.com/office/drawing/2014/main" id="{B222FD91-723D-74C3-4E7A-DB99EBECBEDC}"/>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28796" y="1444978"/>
            <a:ext cx="914400" cy="914400"/>
          </a:xfrm>
          <a:prstGeom prst="rect">
            <a:avLst/>
          </a:prstGeom>
        </p:spPr>
      </p:pic>
      <p:sp>
        <p:nvSpPr>
          <p:cNvPr id="3" name="Freeform 2">
            <a:extLst>
              <a:ext uri="{FF2B5EF4-FFF2-40B4-BE49-F238E27FC236}">
                <a16:creationId xmlns:a16="http://schemas.microsoft.com/office/drawing/2014/main" id="{080551D6-7706-53B0-91EC-50C7F4522A43}"/>
              </a:ext>
            </a:extLst>
          </p:cNvPr>
          <p:cNvSpPr/>
          <p:nvPr/>
        </p:nvSpPr>
        <p:spPr>
          <a:xfrm>
            <a:off x="16042" y="-6508629"/>
            <a:ext cx="1481428" cy="18127083"/>
          </a:xfrm>
          <a:custGeom>
            <a:avLst/>
            <a:gdLst>
              <a:gd name="connsiteX0" fmla="*/ 1773841 w 1773841"/>
              <a:gd name="connsiteY0" fmla="*/ 0 h 15819120"/>
              <a:gd name="connsiteX1" fmla="*/ 1773841 w 1773841"/>
              <a:gd name="connsiteY1" fmla="*/ 6233093 h 15819120"/>
              <a:gd name="connsiteX2" fmla="*/ 909496 w 1773841"/>
              <a:gd name="connsiteY2" fmla="*/ 7129609 h 15819120"/>
              <a:gd name="connsiteX3" fmla="*/ 909496 w 1773841"/>
              <a:gd name="connsiteY3" fmla="*/ 7272960 h 15819120"/>
              <a:gd name="connsiteX4" fmla="*/ 1773841 w 1773841"/>
              <a:gd name="connsiteY4" fmla="*/ 8169476 h 15819120"/>
              <a:gd name="connsiteX5" fmla="*/ 1773841 w 1773841"/>
              <a:gd name="connsiteY5" fmla="*/ 15819120 h 15819120"/>
              <a:gd name="connsiteX6" fmla="*/ 0 w 1773841"/>
              <a:gd name="connsiteY6" fmla="*/ 15819120 h 15819120"/>
              <a:gd name="connsiteX7" fmla="*/ 0 w 1773841"/>
              <a:gd name="connsiteY7" fmla="*/ 0 h 15819120"/>
              <a:gd name="connsiteX0" fmla="*/ 1773841 w 1773841"/>
              <a:gd name="connsiteY0" fmla="*/ 0 h 15819120"/>
              <a:gd name="connsiteX1" fmla="*/ 1773841 w 1773841"/>
              <a:gd name="connsiteY1" fmla="*/ 6233093 h 15819120"/>
              <a:gd name="connsiteX2" fmla="*/ 909496 w 1773841"/>
              <a:gd name="connsiteY2" fmla="*/ 7129609 h 15819120"/>
              <a:gd name="connsiteX3" fmla="*/ 909496 w 1773841"/>
              <a:gd name="connsiteY3" fmla="*/ 7272960 h 15819120"/>
              <a:gd name="connsiteX4" fmla="*/ 1773841 w 1773841"/>
              <a:gd name="connsiteY4" fmla="*/ 8169476 h 15819120"/>
              <a:gd name="connsiteX5" fmla="*/ 1773841 w 1773841"/>
              <a:gd name="connsiteY5" fmla="*/ 15819120 h 15819120"/>
              <a:gd name="connsiteX6" fmla="*/ 0 w 1773841"/>
              <a:gd name="connsiteY6" fmla="*/ 15819120 h 15819120"/>
              <a:gd name="connsiteX7" fmla="*/ 0 w 1773841"/>
              <a:gd name="connsiteY7" fmla="*/ 0 h 15819120"/>
              <a:gd name="connsiteX8" fmla="*/ 1773841 w 1773841"/>
              <a:gd name="connsiteY8" fmla="*/ 0 h 15819120"/>
              <a:gd name="connsiteX0" fmla="*/ 1773841 w 1773841"/>
              <a:gd name="connsiteY0" fmla="*/ 0 h 15819120"/>
              <a:gd name="connsiteX1" fmla="*/ 1773841 w 1773841"/>
              <a:gd name="connsiteY1" fmla="*/ 6233093 h 15819120"/>
              <a:gd name="connsiteX2" fmla="*/ 909496 w 1773841"/>
              <a:gd name="connsiteY2" fmla="*/ 7129609 h 15819120"/>
              <a:gd name="connsiteX3" fmla="*/ 909496 w 1773841"/>
              <a:gd name="connsiteY3" fmla="*/ 7272960 h 15819120"/>
              <a:gd name="connsiteX4" fmla="*/ 1773841 w 1773841"/>
              <a:gd name="connsiteY4" fmla="*/ 8169476 h 15819120"/>
              <a:gd name="connsiteX5" fmla="*/ 1773841 w 1773841"/>
              <a:gd name="connsiteY5" fmla="*/ 15819120 h 15819120"/>
              <a:gd name="connsiteX6" fmla="*/ 0 w 1773841"/>
              <a:gd name="connsiteY6" fmla="*/ 15819120 h 15819120"/>
              <a:gd name="connsiteX7" fmla="*/ 0 w 1773841"/>
              <a:gd name="connsiteY7" fmla="*/ 0 h 15819120"/>
              <a:gd name="connsiteX8" fmla="*/ 1773841 w 1773841"/>
              <a:gd name="connsiteY8" fmla="*/ 0 h 15819120"/>
              <a:gd name="connsiteX0" fmla="*/ 1773841 w 1777714"/>
              <a:gd name="connsiteY0" fmla="*/ 0 h 15819120"/>
              <a:gd name="connsiteX1" fmla="*/ 1773841 w 1777714"/>
              <a:gd name="connsiteY1" fmla="*/ 6233093 h 15819120"/>
              <a:gd name="connsiteX2" fmla="*/ 909496 w 1777714"/>
              <a:gd name="connsiteY2" fmla="*/ 7129609 h 15819120"/>
              <a:gd name="connsiteX3" fmla="*/ 909496 w 1777714"/>
              <a:gd name="connsiteY3" fmla="*/ 7272960 h 15819120"/>
              <a:gd name="connsiteX4" fmla="*/ 1773841 w 1777714"/>
              <a:gd name="connsiteY4" fmla="*/ 8169476 h 15819120"/>
              <a:gd name="connsiteX5" fmla="*/ 1773841 w 1777714"/>
              <a:gd name="connsiteY5" fmla="*/ 15819120 h 15819120"/>
              <a:gd name="connsiteX6" fmla="*/ 0 w 1777714"/>
              <a:gd name="connsiteY6" fmla="*/ 15819120 h 15819120"/>
              <a:gd name="connsiteX7" fmla="*/ 0 w 1777714"/>
              <a:gd name="connsiteY7" fmla="*/ 0 h 15819120"/>
              <a:gd name="connsiteX8" fmla="*/ 1773841 w 1777714"/>
              <a:gd name="connsiteY8" fmla="*/ 0 h 15819120"/>
              <a:gd name="connsiteX0" fmla="*/ 1773841 w 1777714"/>
              <a:gd name="connsiteY0" fmla="*/ 0 h 15819120"/>
              <a:gd name="connsiteX1" fmla="*/ 1773841 w 1777714"/>
              <a:gd name="connsiteY1" fmla="*/ 6233093 h 15819120"/>
              <a:gd name="connsiteX2" fmla="*/ 909496 w 1777714"/>
              <a:gd name="connsiteY2" fmla="*/ 7129609 h 15819120"/>
              <a:gd name="connsiteX3" fmla="*/ 909496 w 1777714"/>
              <a:gd name="connsiteY3" fmla="*/ 7272960 h 15819120"/>
              <a:gd name="connsiteX4" fmla="*/ 1773841 w 1777714"/>
              <a:gd name="connsiteY4" fmla="*/ 8169476 h 15819120"/>
              <a:gd name="connsiteX5" fmla="*/ 1773841 w 1777714"/>
              <a:gd name="connsiteY5" fmla="*/ 15819120 h 15819120"/>
              <a:gd name="connsiteX6" fmla="*/ 0 w 1777714"/>
              <a:gd name="connsiteY6" fmla="*/ 15819120 h 15819120"/>
              <a:gd name="connsiteX7" fmla="*/ 0 w 1777714"/>
              <a:gd name="connsiteY7" fmla="*/ 0 h 15819120"/>
              <a:gd name="connsiteX8" fmla="*/ 1773841 w 1777714"/>
              <a:gd name="connsiteY8" fmla="*/ 0 h 15819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7714" h="15819120">
                <a:moveTo>
                  <a:pt x="1773841" y="0"/>
                </a:moveTo>
                <a:cubicBezTo>
                  <a:pt x="1773841" y="2077698"/>
                  <a:pt x="1782556" y="5985053"/>
                  <a:pt x="1773841" y="6233093"/>
                </a:cubicBezTo>
                <a:cubicBezTo>
                  <a:pt x="1765126" y="6481133"/>
                  <a:pt x="909747" y="6822304"/>
                  <a:pt x="909496" y="7129609"/>
                </a:cubicBezTo>
                <a:cubicBezTo>
                  <a:pt x="909245" y="7436914"/>
                  <a:pt x="909245" y="6880986"/>
                  <a:pt x="909496" y="7272960"/>
                </a:cubicBezTo>
                <a:cubicBezTo>
                  <a:pt x="909747" y="7664934"/>
                  <a:pt x="1773593" y="7819837"/>
                  <a:pt x="1773841" y="8169476"/>
                </a:cubicBezTo>
                <a:cubicBezTo>
                  <a:pt x="1774089" y="8519115"/>
                  <a:pt x="1773841" y="13269239"/>
                  <a:pt x="1773841" y="15819120"/>
                </a:cubicBezTo>
                <a:lnTo>
                  <a:pt x="0" y="15819120"/>
                </a:lnTo>
                <a:lnTo>
                  <a:pt x="0" y="0"/>
                </a:lnTo>
                <a:lnTo>
                  <a:pt x="1773841" y="0"/>
                </a:lnTo>
                <a:close/>
              </a:path>
            </a:pathLst>
          </a:custGeom>
          <a:solidFill>
            <a:srgbClr val="0B3249"/>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defTabSz="761970"/>
            <a:endParaRPr lang="en-GB" sz="1500">
              <a:solidFill>
                <a:prstClr val="white"/>
              </a:solidFill>
              <a:latin typeface="Calibri" panose="020F0502020204030204"/>
            </a:endParaRPr>
          </a:p>
        </p:txBody>
      </p:sp>
      <p:pic>
        <p:nvPicPr>
          <p:cNvPr id="19" name="Graphic 18" descr="Brainstorm with solid fill">
            <a:extLst>
              <a:ext uri="{FF2B5EF4-FFF2-40B4-BE49-F238E27FC236}">
                <a16:creationId xmlns:a16="http://schemas.microsoft.com/office/drawing/2014/main" id="{06E10245-903F-A9D2-8C8C-D55F65994740}"/>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28796" y="1444978"/>
            <a:ext cx="914400" cy="914400"/>
          </a:xfrm>
          <a:prstGeom prst="rect">
            <a:avLst/>
          </a:prstGeom>
        </p:spPr>
      </p:pic>
      <p:pic>
        <p:nvPicPr>
          <p:cNvPr id="20" name="Graphic 19" descr="Link with solid fill">
            <a:extLst>
              <a:ext uri="{FF2B5EF4-FFF2-40B4-BE49-F238E27FC236}">
                <a16:creationId xmlns:a16="http://schemas.microsoft.com/office/drawing/2014/main" id="{12AC8B9C-E4A5-0A01-295F-D781B014B380}"/>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266925" y="4498623"/>
            <a:ext cx="914400" cy="914400"/>
          </a:xfrm>
          <a:prstGeom prst="rect">
            <a:avLst/>
          </a:prstGeom>
        </p:spPr>
      </p:pic>
      <p:pic>
        <p:nvPicPr>
          <p:cNvPr id="21" name="Graphic 20" descr="Money with solid fill">
            <a:extLst>
              <a:ext uri="{FF2B5EF4-FFF2-40B4-BE49-F238E27FC236}">
                <a16:creationId xmlns:a16="http://schemas.microsoft.com/office/drawing/2014/main" id="{DD3B98B8-7396-ECAF-AB24-2D39125B7DCD}"/>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269224" y="2920910"/>
            <a:ext cx="914400" cy="914400"/>
          </a:xfrm>
          <a:prstGeom prst="rect">
            <a:avLst/>
          </a:prstGeom>
        </p:spPr>
      </p:pic>
      <p:pic>
        <p:nvPicPr>
          <p:cNvPr id="22" name="Graphic 21" descr="Lighthouse scene with solid fill">
            <a:extLst>
              <a:ext uri="{FF2B5EF4-FFF2-40B4-BE49-F238E27FC236}">
                <a16:creationId xmlns:a16="http://schemas.microsoft.com/office/drawing/2014/main" id="{68F18AF2-24FB-AC3C-E0A2-AC599154EC93}"/>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265278" y="1343198"/>
            <a:ext cx="914400" cy="914400"/>
          </a:xfrm>
          <a:prstGeom prst="rect">
            <a:avLst/>
          </a:prstGeom>
        </p:spPr>
      </p:pic>
      <p:sp>
        <p:nvSpPr>
          <p:cNvPr id="4" name="Text 5">
            <a:extLst>
              <a:ext uri="{FF2B5EF4-FFF2-40B4-BE49-F238E27FC236}">
                <a16:creationId xmlns:a16="http://schemas.microsoft.com/office/drawing/2014/main" id="{1577230C-5729-9E52-E9ED-A0FB38FF35CC}"/>
              </a:ext>
            </a:extLst>
          </p:cNvPr>
          <p:cNvSpPr/>
          <p:nvPr/>
        </p:nvSpPr>
        <p:spPr>
          <a:xfrm>
            <a:off x="6096000" y="535980"/>
            <a:ext cx="2549327" cy="237629"/>
          </a:xfrm>
          <a:prstGeom prst="rect">
            <a:avLst/>
          </a:prstGeom>
          <a:noFill/>
          <a:ln/>
        </p:spPr>
        <p:txBody>
          <a:bodyPr wrap="none" lIns="0" tIns="0" rIns="0" bIns="0" rtlCol="0" anchor="t"/>
          <a:lstStyle/>
          <a:p>
            <a:pPr marL="0" marR="0" lvl="0" indent="0" algn="l" defTabSz="761970" rtl="0" eaLnBrk="1" fontAlgn="auto" latinLnBrk="0" hangingPunct="1">
              <a:lnSpc>
                <a:spcPts val="1833"/>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Arial" panose="020B0604020202020204" pitchFamily="34" charset="0"/>
                <a:ea typeface="Alexandria Semi Bold" pitchFamily="34" charset="-122"/>
                <a:cs typeface="Arial" panose="020B0604020202020204" pitchFamily="34" charset="0"/>
              </a:rPr>
              <a:t>Problem Definition / Coastal-Specific</a:t>
            </a:r>
            <a:endParaRPr kumimoji="0" lang="en-US" sz="2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25607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ppt_x"/>
                                          </p:val>
                                        </p:tav>
                                        <p:tav tm="100000">
                                          <p:val>
                                            <p:strVal val="#ppt_x"/>
                                          </p:val>
                                        </p:tav>
                                      </p:tavLst>
                                    </p:anim>
                                    <p:anim calcmode="lin" valueType="num">
                                      <p:cBhvr additive="base">
                                        <p:cTn id="24" dur="500" fill="hold"/>
                                        <p:tgtEl>
                                          <p:spTgt spid="16"/>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ppt_x"/>
                                          </p:val>
                                        </p:tav>
                                        <p:tav tm="100000">
                                          <p:val>
                                            <p:strVal val="#ppt_x"/>
                                          </p:val>
                                        </p:tav>
                                      </p:tavLst>
                                    </p:anim>
                                    <p:anim calcmode="lin" valueType="num">
                                      <p:cBhvr additive="base">
                                        <p:cTn id="2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additive="base">
                                        <p:cTn id="33" dur="500" fill="hold"/>
                                        <p:tgtEl>
                                          <p:spTgt spid="6"/>
                                        </p:tgtEl>
                                        <p:attrNameLst>
                                          <p:attrName>ppt_x</p:attrName>
                                        </p:attrNameLst>
                                      </p:cBhvr>
                                      <p:tavLst>
                                        <p:tav tm="0">
                                          <p:val>
                                            <p:strVal val="#ppt_x"/>
                                          </p:val>
                                        </p:tav>
                                        <p:tav tm="100000">
                                          <p:val>
                                            <p:strVal val="#ppt_x"/>
                                          </p:val>
                                        </p:tav>
                                      </p:tavLst>
                                    </p:anim>
                                    <p:anim calcmode="lin" valueType="num">
                                      <p:cBhvr additive="base">
                                        <p:cTn id="34" dur="500" fill="hold"/>
                                        <p:tgtEl>
                                          <p:spTgt spid="6"/>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additive="base">
                                        <p:cTn id="41" dur="500" fill="hold"/>
                                        <p:tgtEl>
                                          <p:spTgt spid="14"/>
                                        </p:tgtEl>
                                        <p:attrNameLst>
                                          <p:attrName>ppt_x</p:attrName>
                                        </p:attrNameLst>
                                      </p:cBhvr>
                                      <p:tavLst>
                                        <p:tav tm="0">
                                          <p:val>
                                            <p:strVal val="#ppt_x"/>
                                          </p:val>
                                        </p:tav>
                                        <p:tav tm="100000">
                                          <p:val>
                                            <p:strVal val="#ppt_x"/>
                                          </p:val>
                                        </p:tav>
                                      </p:tavLst>
                                    </p:anim>
                                    <p:anim calcmode="lin" valueType="num">
                                      <p:cBhvr additive="base">
                                        <p:cTn id="4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8" grpId="0" animBg="1"/>
      <p:bldP spid="11" grpId="0" animBg="1"/>
      <p:bldP spid="15" grpId="0" animBg="1"/>
      <p:bldP spid="16" grpId="0" animBg="1"/>
    </p:bldLst>
  </p:timing>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79D37F-115C-0FB2-B8EB-D15A2B58E412}"/>
            </a:ext>
          </a:extLst>
        </p:cNvPr>
        <p:cNvGrpSpPr/>
        <p:nvPr/>
      </p:nvGrpSpPr>
      <p:grpSpPr>
        <a:xfrm>
          <a:off x="0" y="0"/>
          <a:ext cx="0" cy="0"/>
          <a:chOff x="0" y="0"/>
          <a:chExt cx="0" cy="0"/>
        </a:xfrm>
      </p:grpSpPr>
      <p:sp>
        <p:nvSpPr>
          <p:cNvPr id="27" name="!!CFC2">
            <a:extLst>
              <a:ext uri="{FF2B5EF4-FFF2-40B4-BE49-F238E27FC236}">
                <a16:creationId xmlns:a16="http://schemas.microsoft.com/office/drawing/2014/main" id="{B5C04313-68FC-AFC4-A837-10FB6D6ACF7C}"/>
              </a:ext>
            </a:extLst>
          </p:cNvPr>
          <p:cNvSpPr/>
          <p:nvPr/>
        </p:nvSpPr>
        <p:spPr>
          <a:xfrm>
            <a:off x="2279062" y="336922"/>
            <a:ext cx="3465200" cy="705355"/>
          </a:xfrm>
          <a:prstGeom prst="rect">
            <a:avLst/>
          </a:prstGeom>
          <a:solidFill>
            <a:srgbClr val="1D263E"/>
          </a:solidFill>
          <a:ln w="317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defTabSz="761970"/>
            <a:endParaRPr lang="en-GB" sz="3200">
              <a:solidFill>
                <a:prstClr val="white"/>
              </a:solidFill>
              <a:latin typeface="Arial" panose="020B0604020202020204" pitchFamily="34" charset="0"/>
              <a:cs typeface="Arial" panose="020B0604020202020204" pitchFamily="34" charset="0"/>
            </a:endParaRPr>
          </a:p>
        </p:txBody>
      </p:sp>
      <p:sp>
        <p:nvSpPr>
          <p:cNvPr id="29" name="Rectangle 28">
            <a:extLst>
              <a:ext uri="{FF2B5EF4-FFF2-40B4-BE49-F238E27FC236}">
                <a16:creationId xmlns:a16="http://schemas.microsoft.com/office/drawing/2014/main" id="{0BD721E8-B6EB-3A73-FCC2-512791508B65}"/>
              </a:ext>
            </a:extLst>
          </p:cNvPr>
          <p:cNvSpPr/>
          <p:nvPr/>
        </p:nvSpPr>
        <p:spPr>
          <a:xfrm>
            <a:off x="2155238" y="213098"/>
            <a:ext cx="3465200" cy="705355"/>
          </a:xfrm>
          <a:prstGeom prst="rect">
            <a:avLst/>
          </a:prstGeom>
          <a:solidFill>
            <a:srgbClr val="BF0100">
              <a:alpha val="98000"/>
            </a:srgbClr>
          </a:solidFill>
          <a:ln w="317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108000" rIns="0" rtlCol="0" anchor="ctr"/>
          <a:lstStyle/>
          <a:p>
            <a:pPr defTabSz="761970"/>
            <a:r>
              <a:rPr lang="en-GB" sz="3200" b="1">
                <a:solidFill>
                  <a:prstClr val="white"/>
                </a:solidFill>
                <a:latin typeface="Arial" panose="020B0604020202020204" pitchFamily="34" charset="0"/>
                <a:cs typeface="Arial" panose="020B0604020202020204" pitchFamily="34" charset="0"/>
              </a:rPr>
              <a:t>Case for Change</a:t>
            </a:r>
            <a:endParaRPr lang="en-GB" sz="3200">
              <a:solidFill>
                <a:prstClr val="white"/>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AA0B58B9-706A-C65B-56A9-9EC5AFC1E191}"/>
              </a:ext>
            </a:extLst>
          </p:cNvPr>
          <p:cNvSpPr/>
          <p:nvPr/>
        </p:nvSpPr>
        <p:spPr>
          <a:xfrm>
            <a:off x="7062641" y="2833853"/>
            <a:ext cx="2391369" cy="1750860"/>
          </a:xfrm>
          <a:prstGeom prst="rect">
            <a:avLst/>
          </a:prstGeom>
          <a:solidFill>
            <a:schemeClr val="accent1">
              <a:lumMod val="75000"/>
            </a:schemeClr>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3">
              <a:defRPr/>
            </a:pPr>
            <a:r>
              <a:rPr lang="en-GB" sz="2000" b="1">
                <a:solidFill>
                  <a:schemeClr val="tx1"/>
                </a:solidFill>
                <a:latin typeface="Arial" panose="020B0604020202020204" pitchFamily="34" charset="0"/>
                <a:cs typeface="Arial" panose="020B0604020202020204" pitchFamily="34" charset="0"/>
              </a:rPr>
              <a:t>Other health problem or disability </a:t>
            </a:r>
            <a:r>
              <a:rPr lang="en-GB" sz="2000">
                <a:solidFill>
                  <a:schemeClr val="tx1"/>
                </a:solidFill>
                <a:latin typeface="Arial" panose="020B0604020202020204" pitchFamily="34" charset="0"/>
                <a:cs typeface="Arial" panose="020B0604020202020204" pitchFamily="34" charset="0"/>
              </a:rPr>
              <a:t>has increased by 24%</a:t>
            </a:r>
          </a:p>
        </p:txBody>
      </p:sp>
      <p:sp>
        <p:nvSpPr>
          <p:cNvPr id="5" name="Rectangle 4">
            <a:extLst>
              <a:ext uri="{FF2B5EF4-FFF2-40B4-BE49-F238E27FC236}">
                <a16:creationId xmlns:a16="http://schemas.microsoft.com/office/drawing/2014/main" id="{5BE63BD3-06C0-52F9-2FDF-19CC57DF9AD7}"/>
              </a:ext>
            </a:extLst>
          </p:cNvPr>
          <p:cNvSpPr/>
          <p:nvPr/>
        </p:nvSpPr>
        <p:spPr>
          <a:xfrm>
            <a:off x="9622561" y="2833853"/>
            <a:ext cx="2427352" cy="1750859"/>
          </a:xfrm>
          <a:prstGeom prst="rect">
            <a:avLst/>
          </a:prstGeom>
          <a:solidFill>
            <a:schemeClr val="accent1">
              <a:lumMod val="75000"/>
            </a:schemeClr>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3">
              <a:defRPr/>
            </a:pPr>
            <a:r>
              <a:rPr lang="en-GB" sz="2000" b="1">
                <a:solidFill>
                  <a:schemeClr val="tx1"/>
                </a:solidFill>
                <a:latin typeface="Arial" panose="020B0604020202020204" pitchFamily="34" charset="0"/>
                <a:cs typeface="Arial" panose="020B0604020202020204" pitchFamily="34" charset="0"/>
              </a:rPr>
              <a:t>41% higher </a:t>
            </a:r>
            <a:r>
              <a:rPr lang="en-GB" sz="2000">
                <a:solidFill>
                  <a:schemeClr val="tx1"/>
                </a:solidFill>
                <a:latin typeface="Arial" panose="020B0604020202020204" pitchFamily="34" charset="0"/>
                <a:cs typeface="Arial" panose="020B0604020202020204" pitchFamily="34" charset="0"/>
              </a:rPr>
              <a:t>proportion of older adults in coastal than non-coastal regions</a:t>
            </a:r>
          </a:p>
        </p:txBody>
      </p:sp>
      <p:sp>
        <p:nvSpPr>
          <p:cNvPr id="6" name="Rectangle 5">
            <a:extLst>
              <a:ext uri="{FF2B5EF4-FFF2-40B4-BE49-F238E27FC236}">
                <a16:creationId xmlns:a16="http://schemas.microsoft.com/office/drawing/2014/main" id="{DA9463C1-9710-D381-A9B8-17FFAD34E50E}"/>
              </a:ext>
            </a:extLst>
          </p:cNvPr>
          <p:cNvSpPr/>
          <p:nvPr/>
        </p:nvSpPr>
        <p:spPr>
          <a:xfrm>
            <a:off x="1874238" y="2840576"/>
            <a:ext cx="2427353" cy="1744135"/>
          </a:xfrm>
          <a:prstGeom prst="rect">
            <a:avLst/>
          </a:prstGeom>
          <a:solidFill>
            <a:srgbClr val="FF0000"/>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a:solidFill>
                  <a:schemeClr val="tx1"/>
                </a:solidFill>
                <a:latin typeface="Arial" panose="020B0604020202020204" pitchFamily="34" charset="0"/>
                <a:cs typeface="Arial" panose="020B0604020202020204" pitchFamily="34" charset="0"/>
              </a:rPr>
              <a:t>Largest increase in </a:t>
            </a:r>
            <a:r>
              <a:rPr lang="en-GB" sz="2000" b="1">
                <a:solidFill>
                  <a:schemeClr val="tx1"/>
                </a:solidFill>
                <a:latin typeface="Arial" panose="020B0604020202020204" pitchFamily="34" charset="0"/>
                <a:cs typeface="Arial" panose="020B0604020202020204" pitchFamily="34" charset="0"/>
              </a:rPr>
              <a:t>economic inactivity </a:t>
            </a:r>
            <a:r>
              <a:rPr lang="en-GB" sz="2000">
                <a:solidFill>
                  <a:schemeClr val="tx1"/>
                </a:solidFill>
                <a:latin typeface="Arial" panose="020B0604020202020204" pitchFamily="34" charset="0"/>
                <a:cs typeface="Arial" panose="020B0604020202020204" pitchFamily="34" charset="0"/>
              </a:rPr>
              <a:t>in the latest quarter</a:t>
            </a:r>
          </a:p>
        </p:txBody>
      </p:sp>
      <p:sp>
        <p:nvSpPr>
          <p:cNvPr id="8" name="Rectangle 7">
            <a:extLst>
              <a:ext uri="{FF2B5EF4-FFF2-40B4-BE49-F238E27FC236}">
                <a16:creationId xmlns:a16="http://schemas.microsoft.com/office/drawing/2014/main" id="{D5DC8E5E-959B-FA4B-E610-BCB6207BA705}"/>
              </a:ext>
            </a:extLst>
          </p:cNvPr>
          <p:cNvSpPr/>
          <p:nvPr/>
        </p:nvSpPr>
        <p:spPr>
          <a:xfrm>
            <a:off x="1874238" y="2285627"/>
            <a:ext cx="2427353" cy="463933"/>
          </a:xfrm>
          <a:prstGeom prst="rect">
            <a:avLst/>
          </a:prstGeom>
          <a:solidFill>
            <a:srgbClr val="FF0000"/>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3">
              <a:defRPr/>
            </a:pPr>
            <a:r>
              <a:rPr lang="en-GB" sz="2400" b="1">
                <a:solidFill>
                  <a:prstClr val="white"/>
                </a:solidFill>
                <a:latin typeface="Arial" panose="020B0604020202020204" pitchFamily="34" charset="0"/>
                <a:cs typeface="Arial" panose="020B0604020202020204" pitchFamily="34" charset="0"/>
              </a:rPr>
              <a:t>16-24 Yr Olds</a:t>
            </a:r>
          </a:p>
        </p:txBody>
      </p:sp>
      <p:sp>
        <p:nvSpPr>
          <p:cNvPr id="10" name="Rectangle 9">
            <a:extLst>
              <a:ext uri="{FF2B5EF4-FFF2-40B4-BE49-F238E27FC236}">
                <a16:creationId xmlns:a16="http://schemas.microsoft.com/office/drawing/2014/main" id="{CFF44F3D-17BD-0147-6136-8F653120F9C4}"/>
              </a:ext>
            </a:extLst>
          </p:cNvPr>
          <p:cNvSpPr/>
          <p:nvPr/>
        </p:nvSpPr>
        <p:spPr>
          <a:xfrm>
            <a:off x="9622562" y="2285629"/>
            <a:ext cx="2415423" cy="463933"/>
          </a:xfrm>
          <a:prstGeom prst="rect">
            <a:avLst/>
          </a:prstGeom>
          <a:solidFill>
            <a:schemeClr val="accent1">
              <a:lumMod val="75000"/>
            </a:schemeClr>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3">
              <a:defRPr/>
            </a:pPr>
            <a:r>
              <a:rPr lang="en-GB" sz="2400" b="1">
                <a:solidFill>
                  <a:prstClr val="white"/>
                </a:solidFill>
                <a:latin typeface="Arial" panose="020B0604020202020204" pitchFamily="34" charset="0"/>
                <a:cs typeface="Arial" panose="020B0604020202020204" pitchFamily="34" charset="0"/>
              </a:rPr>
              <a:t>65+</a:t>
            </a:r>
          </a:p>
        </p:txBody>
      </p:sp>
      <p:sp>
        <p:nvSpPr>
          <p:cNvPr id="11" name="Rectangle 10">
            <a:extLst>
              <a:ext uri="{FF2B5EF4-FFF2-40B4-BE49-F238E27FC236}">
                <a16:creationId xmlns:a16="http://schemas.microsoft.com/office/drawing/2014/main" id="{D4AAE8E1-4B3C-241E-F7CA-8157903F04E4}"/>
              </a:ext>
            </a:extLst>
          </p:cNvPr>
          <p:cNvSpPr/>
          <p:nvPr/>
        </p:nvSpPr>
        <p:spPr>
          <a:xfrm>
            <a:off x="7062640" y="2285627"/>
            <a:ext cx="2415423" cy="463933"/>
          </a:xfrm>
          <a:prstGeom prst="rect">
            <a:avLst/>
          </a:prstGeom>
          <a:solidFill>
            <a:schemeClr val="accent1">
              <a:lumMod val="75000"/>
            </a:schemeClr>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3">
              <a:defRPr/>
            </a:pPr>
            <a:r>
              <a:rPr lang="en-GB" sz="2400" b="1">
                <a:solidFill>
                  <a:prstClr val="white"/>
                </a:solidFill>
                <a:latin typeface="Arial" panose="020B0604020202020204" pitchFamily="34" charset="0"/>
                <a:cs typeface="Arial" panose="020B0604020202020204" pitchFamily="34" charset="0"/>
              </a:rPr>
              <a:t>35-49 Yr olds</a:t>
            </a:r>
          </a:p>
        </p:txBody>
      </p:sp>
      <p:pic>
        <p:nvPicPr>
          <p:cNvPr id="12" name="Picture 11">
            <a:extLst>
              <a:ext uri="{FF2B5EF4-FFF2-40B4-BE49-F238E27FC236}">
                <a16:creationId xmlns:a16="http://schemas.microsoft.com/office/drawing/2014/main" id="{F65E2C2B-584C-E337-DE0D-FBF7E0A0F176}"/>
              </a:ext>
            </a:extLst>
          </p:cNvPr>
          <p:cNvPicPr>
            <a:picLocks noChangeAspect="1"/>
          </p:cNvPicPr>
          <p:nvPr/>
        </p:nvPicPr>
        <p:blipFill>
          <a:blip r:embed="rId3" cstate="email">
            <a:duotone>
              <a:prstClr val="black"/>
              <a:schemeClr val="accent5">
                <a:tint val="45000"/>
                <a:satMod val="400000"/>
              </a:schemeClr>
            </a:duotone>
            <a:extLst>
              <a:ext uri="{28A0092B-C50C-407E-A947-70E740481C1C}">
                <a14:useLocalDpi xmlns:a14="http://schemas.microsoft.com/office/drawing/2010/main"/>
              </a:ext>
            </a:extLst>
          </a:blip>
          <a:srcRect/>
          <a:stretch/>
        </p:blipFill>
        <p:spPr>
          <a:xfrm>
            <a:off x="7062641" y="4650854"/>
            <a:ext cx="2391369" cy="2010551"/>
          </a:xfrm>
          <a:prstGeom prst="rect">
            <a:avLst/>
          </a:prstGeom>
        </p:spPr>
      </p:pic>
      <p:pic>
        <p:nvPicPr>
          <p:cNvPr id="13" name="Picture 12">
            <a:extLst>
              <a:ext uri="{FF2B5EF4-FFF2-40B4-BE49-F238E27FC236}">
                <a16:creationId xmlns:a16="http://schemas.microsoft.com/office/drawing/2014/main" id="{B2ED3F95-2EB2-8ED7-EB12-C42017124976}"/>
              </a:ext>
            </a:extLst>
          </p:cNvPr>
          <p:cNvPicPr>
            <a:picLocks noChangeAspect="1"/>
          </p:cNvPicPr>
          <p:nvPr/>
        </p:nvPicPr>
        <p:blipFill>
          <a:blip r:embed="rId4" cstate="email">
            <a:duotone>
              <a:prstClr val="black"/>
              <a:schemeClr val="accent5">
                <a:tint val="45000"/>
                <a:satMod val="400000"/>
              </a:schemeClr>
            </a:duotone>
            <a:extLst>
              <a:ext uri="{28A0092B-C50C-407E-A947-70E740481C1C}">
                <a14:useLocalDpi xmlns:a14="http://schemas.microsoft.com/office/drawing/2010/main"/>
              </a:ext>
            </a:extLst>
          </a:blip>
          <a:srcRect/>
          <a:stretch/>
        </p:blipFill>
        <p:spPr>
          <a:xfrm>
            <a:off x="9622561" y="4650855"/>
            <a:ext cx="2430327" cy="2010551"/>
          </a:xfrm>
          <a:prstGeom prst="rect">
            <a:avLst/>
          </a:prstGeom>
        </p:spPr>
      </p:pic>
      <p:pic>
        <p:nvPicPr>
          <p:cNvPr id="14" name="Picture 2" descr="British youth, Britain last in UN report on children's well-being">
            <a:extLst>
              <a:ext uri="{FF2B5EF4-FFF2-40B4-BE49-F238E27FC236}">
                <a16:creationId xmlns:a16="http://schemas.microsoft.com/office/drawing/2014/main" id="{93FAF2F5-291C-D304-B641-FF565139D823}"/>
              </a:ext>
            </a:extLst>
          </p:cNvPr>
          <p:cNvPicPr>
            <a:picLocks noChangeAspect="1" noChangeArrowheads="1"/>
          </p:cNvPicPr>
          <p:nvPr/>
        </p:nvPicPr>
        <p:blipFill rotWithShape="1">
          <a:blip r:embed="rId5" cstate="screen">
            <a:duotone>
              <a:prstClr val="black"/>
              <a:srgbClr val="FF0500">
                <a:tint val="45000"/>
                <a:satMod val="400000"/>
              </a:srgbClr>
            </a:duotone>
            <a:extLst>
              <a:ext uri="{28A0092B-C50C-407E-A947-70E740481C1C}">
                <a14:useLocalDpi xmlns:a14="http://schemas.microsoft.com/office/drawing/2010/main"/>
              </a:ext>
            </a:extLst>
          </a:blip>
          <a:srcRect/>
          <a:stretch/>
        </p:blipFill>
        <p:spPr bwMode="auto">
          <a:xfrm>
            <a:off x="1911658" y="4650852"/>
            <a:ext cx="2389933" cy="2010552"/>
          </a:xfrm>
          <a:prstGeom prst="rect">
            <a:avLst/>
          </a:prstGeom>
          <a:solidFill>
            <a:srgbClr val="FF0000"/>
          </a:solidFill>
        </p:spPr>
      </p:pic>
      <p:sp>
        <p:nvSpPr>
          <p:cNvPr id="15" name="Rectangle 14">
            <a:extLst>
              <a:ext uri="{FF2B5EF4-FFF2-40B4-BE49-F238E27FC236}">
                <a16:creationId xmlns:a16="http://schemas.microsoft.com/office/drawing/2014/main" id="{6D1BC82E-94FD-443C-396C-7692CCB3ABA8}"/>
              </a:ext>
            </a:extLst>
          </p:cNvPr>
          <p:cNvSpPr/>
          <p:nvPr/>
        </p:nvSpPr>
        <p:spPr>
          <a:xfrm>
            <a:off x="4509960" y="2292351"/>
            <a:ext cx="2427353" cy="463933"/>
          </a:xfrm>
          <a:prstGeom prst="rect">
            <a:avLst/>
          </a:prstGeom>
          <a:solidFill>
            <a:schemeClr val="accent5">
              <a:lumMod val="50000"/>
            </a:schemeClr>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3">
              <a:defRPr/>
            </a:pPr>
            <a:r>
              <a:rPr lang="en-GB" sz="2400" b="1">
                <a:solidFill>
                  <a:prstClr val="white"/>
                </a:solidFill>
                <a:latin typeface="Arial" panose="020B0604020202020204" pitchFamily="34" charset="0"/>
                <a:cs typeface="Arial" panose="020B0604020202020204" pitchFamily="34" charset="0"/>
              </a:rPr>
              <a:t>24-35 Yr Olds</a:t>
            </a:r>
          </a:p>
        </p:txBody>
      </p:sp>
      <p:sp>
        <p:nvSpPr>
          <p:cNvPr id="16" name="Rectangle 15">
            <a:extLst>
              <a:ext uri="{FF2B5EF4-FFF2-40B4-BE49-F238E27FC236}">
                <a16:creationId xmlns:a16="http://schemas.microsoft.com/office/drawing/2014/main" id="{5DF69F19-FDD5-A6AF-DBA1-F7E65E7DFDAC}"/>
              </a:ext>
            </a:extLst>
          </p:cNvPr>
          <p:cNvSpPr/>
          <p:nvPr/>
        </p:nvSpPr>
        <p:spPr>
          <a:xfrm>
            <a:off x="4509961" y="2840577"/>
            <a:ext cx="2391369" cy="1750860"/>
          </a:xfrm>
          <a:prstGeom prst="rect">
            <a:avLst/>
          </a:prstGeom>
          <a:solidFill>
            <a:schemeClr val="accent1">
              <a:lumMod val="75000"/>
            </a:schemeClr>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3">
              <a:defRPr/>
            </a:pPr>
            <a:r>
              <a:rPr lang="en-GB" sz="2000" kern="0">
                <a:solidFill>
                  <a:schemeClr val="tx1"/>
                </a:solidFill>
                <a:latin typeface="Arial" panose="020B0604020202020204" pitchFamily="34" charset="0"/>
                <a:ea typeface="Calibri" panose="020F0502020204030204" pitchFamily="34" charset="0"/>
                <a:cs typeface="Times New Roman" panose="02020603050405020304" pitchFamily="18" charset="0"/>
              </a:rPr>
              <a:t>The largest relative increases in economic inactivity </a:t>
            </a:r>
            <a:r>
              <a:rPr lang="en-GB" sz="2000" b="1" kern="0">
                <a:solidFill>
                  <a:schemeClr val="tx1"/>
                </a:solidFill>
                <a:latin typeface="Arial" panose="020B0604020202020204" pitchFamily="34" charset="0"/>
                <a:ea typeface="Calibri" panose="020F0502020204030204" pitchFamily="34" charset="0"/>
                <a:cs typeface="Times New Roman" panose="02020603050405020304" pitchFamily="18" charset="0"/>
              </a:rPr>
              <a:t>due to poor health</a:t>
            </a:r>
            <a:endParaRPr lang="en-GB" sz="2000" b="1">
              <a:solidFill>
                <a:schemeClr val="tx1"/>
              </a:solidFill>
              <a:latin typeface="Arial" panose="020B0604020202020204" pitchFamily="34" charset="0"/>
              <a:cs typeface="Arial" panose="020B0604020202020204" pitchFamily="34" charset="0"/>
            </a:endParaRPr>
          </a:p>
        </p:txBody>
      </p:sp>
      <p:pic>
        <p:nvPicPr>
          <p:cNvPr id="17" name="Picture 16">
            <a:extLst>
              <a:ext uri="{FF2B5EF4-FFF2-40B4-BE49-F238E27FC236}">
                <a16:creationId xmlns:a16="http://schemas.microsoft.com/office/drawing/2014/main" id="{76FBFD8E-869D-0EE0-9249-55EA8CDD6E46}"/>
              </a:ext>
            </a:extLst>
          </p:cNvPr>
          <p:cNvPicPr>
            <a:picLocks noChangeAspect="1"/>
          </p:cNvPicPr>
          <p:nvPr/>
        </p:nvPicPr>
        <p:blipFill>
          <a:blip r:embed="rId6" cstate="screen">
            <a:duotone>
              <a:prstClr val="black"/>
              <a:schemeClr val="accent5">
                <a:tint val="45000"/>
                <a:satMod val="400000"/>
              </a:schemeClr>
            </a:duotone>
            <a:extLst>
              <a:ext uri="{28A0092B-C50C-407E-A947-70E740481C1C}">
                <a14:useLocalDpi xmlns:a14="http://schemas.microsoft.com/office/drawing/2010/main"/>
              </a:ext>
            </a:extLst>
          </a:blip>
          <a:srcRect/>
          <a:stretch/>
        </p:blipFill>
        <p:spPr>
          <a:xfrm>
            <a:off x="4471002" y="4657578"/>
            <a:ext cx="2430327" cy="2010551"/>
          </a:xfrm>
          <a:prstGeom prst="rect">
            <a:avLst/>
          </a:prstGeom>
        </p:spPr>
      </p:pic>
      <p:sp>
        <p:nvSpPr>
          <p:cNvPr id="18" name="!!CFC2">
            <a:extLst>
              <a:ext uri="{FF2B5EF4-FFF2-40B4-BE49-F238E27FC236}">
                <a16:creationId xmlns:a16="http://schemas.microsoft.com/office/drawing/2014/main" id="{5C2E200B-9978-2033-A278-84F60582C07A}"/>
              </a:ext>
            </a:extLst>
          </p:cNvPr>
          <p:cNvSpPr/>
          <p:nvPr/>
        </p:nvSpPr>
        <p:spPr>
          <a:xfrm>
            <a:off x="8066347" y="336922"/>
            <a:ext cx="3465200" cy="705355"/>
          </a:xfrm>
          <a:prstGeom prst="rect">
            <a:avLst/>
          </a:prstGeom>
          <a:solidFill>
            <a:srgbClr val="1D263E"/>
          </a:solidFill>
          <a:ln w="317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defTabSz="761970"/>
            <a:endParaRPr lang="en-GB" sz="3200">
              <a:solidFill>
                <a:prstClr val="white"/>
              </a:solidFill>
              <a:latin typeface="Arial" panose="020B0604020202020204" pitchFamily="34" charset="0"/>
              <a:cs typeface="Arial" panose="020B0604020202020204" pitchFamily="34" charset="0"/>
            </a:endParaRPr>
          </a:p>
        </p:txBody>
      </p:sp>
      <p:sp>
        <p:nvSpPr>
          <p:cNvPr id="25" name="Rectangle 24">
            <a:extLst>
              <a:ext uri="{FF2B5EF4-FFF2-40B4-BE49-F238E27FC236}">
                <a16:creationId xmlns:a16="http://schemas.microsoft.com/office/drawing/2014/main" id="{A62BE8F4-1D66-5B9B-8FE9-1B063376739D}"/>
              </a:ext>
            </a:extLst>
          </p:cNvPr>
          <p:cNvSpPr/>
          <p:nvPr/>
        </p:nvSpPr>
        <p:spPr>
          <a:xfrm>
            <a:off x="7942523" y="213098"/>
            <a:ext cx="3465200" cy="705355"/>
          </a:xfrm>
          <a:prstGeom prst="rect">
            <a:avLst/>
          </a:prstGeom>
          <a:solidFill>
            <a:srgbClr val="BF0100">
              <a:alpha val="98000"/>
            </a:srgbClr>
          </a:solidFill>
          <a:ln w="317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108000" rIns="0" rtlCol="0" anchor="ctr"/>
          <a:lstStyle/>
          <a:p>
            <a:pPr defTabSz="761970"/>
            <a:r>
              <a:rPr lang="en-GB" sz="3200" b="1">
                <a:solidFill>
                  <a:prstClr val="white"/>
                </a:solidFill>
                <a:latin typeface="Arial" panose="020B0604020202020204" pitchFamily="34" charset="0"/>
                <a:cs typeface="Arial" panose="020B0604020202020204" pitchFamily="34" charset="0"/>
              </a:rPr>
              <a:t>Intergenerational</a:t>
            </a:r>
            <a:endParaRPr lang="en-GB" sz="3200">
              <a:solidFill>
                <a:prstClr val="white"/>
              </a:solidFill>
              <a:latin typeface="Arial" panose="020B0604020202020204" pitchFamily="34" charset="0"/>
              <a:cs typeface="Arial" panose="020B0604020202020204" pitchFamily="34" charset="0"/>
            </a:endParaRPr>
          </a:p>
        </p:txBody>
      </p:sp>
      <p:grpSp>
        <p:nvGrpSpPr>
          <p:cNvPr id="31" name="Group 30">
            <a:extLst>
              <a:ext uri="{FF2B5EF4-FFF2-40B4-BE49-F238E27FC236}">
                <a16:creationId xmlns:a16="http://schemas.microsoft.com/office/drawing/2014/main" id="{5F83FEE5-53CC-4029-74F1-ECC2125936DC}"/>
              </a:ext>
            </a:extLst>
          </p:cNvPr>
          <p:cNvGrpSpPr/>
          <p:nvPr/>
        </p:nvGrpSpPr>
        <p:grpSpPr>
          <a:xfrm>
            <a:off x="917634" y="1168203"/>
            <a:ext cx="1162376" cy="1109659"/>
            <a:chOff x="-1549830" y="2302318"/>
            <a:chExt cx="1162376" cy="1109659"/>
          </a:xfrm>
        </p:grpSpPr>
        <p:sp>
          <p:nvSpPr>
            <p:cNvPr id="32" name="Oval 31">
              <a:extLst>
                <a:ext uri="{FF2B5EF4-FFF2-40B4-BE49-F238E27FC236}">
                  <a16:creationId xmlns:a16="http://schemas.microsoft.com/office/drawing/2014/main" id="{2EAA5B79-B597-F697-8393-07FBC4FCADED}"/>
                </a:ext>
              </a:extLst>
            </p:cNvPr>
            <p:cNvSpPr/>
            <p:nvPr/>
          </p:nvSpPr>
          <p:spPr>
            <a:xfrm>
              <a:off x="-1549830" y="2302318"/>
              <a:ext cx="1162376" cy="1109659"/>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3" name="Graphic 32" descr="Lighthouse scene with solid fill">
              <a:extLst>
                <a:ext uri="{FF2B5EF4-FFF2-40B4-BE49-F238E27FC236}">
                  <a16:creationId xmlns:a16="http://schemas.microsoft.com/office/drawing/2014/main" id="{52A9A249-82E9-9BBD-FC1D-3741B219E81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431839" y="2363277"/>
              <a:ext cx="914400" cy="914400"/>
            </a:xfrm>
            <a:prstGeom prst="rect">
              <a:avLst/>
            </a:prstGeom>
          </p:spPr>
        </p:pic>
      </p:grpSp>
      <p:grpSp>
        <p:nvGrpSpPr>
          <p:cNvPr id="34" name="Group 33">
            <a:extLst>
              <a:ext uri="{FF2B5EF4-FFF2-40B4-BE49-F238E27FC236}">
                <a16:creationId xmlns:a16="http://schemas.microsoft.com/office/drawing/2014/main" id="{A009694D-0637-F283-6B6A-392054C9A66E}"/>
              </a:ext>
            </a:extLst>
          </p:cNvPr>
          <p:cNvGrpSpPr/>
          <p:nvPr/>
        </p:nvGrpSpPr>
        <p:grpSpPr>
          <a:xfrm>
            <a:off x="-1397430" y="1124067"/>
            <a:ext cx="1162376" cy="1109659"/>
            <a:chOff x="-1549830" y="2549406"/>
            <a:chExt cx="1162376" cy="1109659"/>
          </a:xfrm>
        </p:grpSpPr>
        <p:sp>
          <p:nvSpPr>
            <p:cNvPr id="35" name="Oval 34">
              <a:extLst>
                <a:ext uri="{FF2B5EF4-FFF2-40B4-BE49-F238E27FC236}">
                  <a16:creationId xmlns:a16="http://schemas.microsoft.com/office/drawing/2014/main" id="{6B7E3E17-9F32-8491-6A45-1A5D66C662AA}"/>
                </a:ext>
              </a:extLst>
            </p:cNvPr>
            <p:cNvSpPr/>
            <p:nvPr/>
          </p:nvSpPr>
          <p:spPr>
            <a:xfrm>
              <a:off x="-1549830" y="2549406"/>
              <a:ext cx="1162376" cy="1109659"/>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6" name="Graphic 35" descr="Link with solid fill">
              <a:extLst>
                <a:ext uri="{FF2B5EF4-FFF2-40B4-BE49-F238E27FC236}">
                  <a16:creationId xmlns:a16="http://schemas.microsoft.com/office/drawing/2014/main" id="{BA1DDEE0-1920-F723-BB7B-13CF448047E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481569" y="2627613"/>
              <a:ext cx="1007068" cy="1007068"/>
            </a:xfrm>
            <a:prstGeom prst="rect">
              <a:avLst/>
            </a:prstGeom>
          </p:spPr>
        </p:pic>
      </p:grpSp>
      <p:sp>
        <p:nvSpPr>
          <p:cNvPr id="37" name="Oval 36">
            <a:extLst>
              <a:ext uri="{FF2B5EF4-FFF2-40B4-BE49-F238E27FC236}">
                <a16:creationId xmlns:a16="http://schemas.microsoft.com/office/drawing/2014/main" id="{3D5A8D27-AF62-1CF3-6F24-9F3F7741A949}"/>
              </a:ext>
            </a:extLst>
          </p:cNvPr>
          <p:cNvSpPr/>
          <p:nvPr/>
        </p:nvSpPr>
        <p:spPr>
          <a:xfrm>
            <a:off x="-1397430" y="4724842"/>
            <a:ext cx="1162376" cy="110965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8" name="Graphic 37" descr="Money with solid fill">
            <a:extLst>
              <a:ext uri="{FF2B5EF4-FFF2-40B4-BE49-F238E27FC236}">
                <a16:creationId xmlns:a16="http://schemas.microsoft.com/office/drawing/2014/main" id="{509CBF58-4339-882D-AC71-D4FB4A4924A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283009" y="4752927"/>
            <a:ext cx="914400" cy="914400"/>
          </a:xfrm>
          <a:prstGeom prst="rect">
            <a:avLst/>
          </a:prstGeom>
        </p:spPr>
      </p:pic>
      <p:pic>
        <p:nvPicPr>
          <p:cNvPr id="39" name="Graphic 38" descr="Brainstorm with solid fill">
            <a:extLst>
              <a:ext uri="{FF2B5EF4-FFF2-40B4-BE49-F238E27FC236}">
                <a16:creationId xmlns:a16="http://schemas.microsoft.com/office/drawing/2014/main" id="{B222FD91-723D-74C3-4E7A-DB99EBECBEDC}"/>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28796" y="1444978"/>
            <a:ext cx="914400" cy="914400"/>
          </a:xfrm>
          <a:prstGeom prst="rect">
            <a:avLst/>
          </a:prstGeom>
        </p:spPr>
      </p:pic>
      <p:sp>
        <p:nvSpPr>
          <p:cNvPr id="3" name="Freeform 2">
            <a:extLst>
              <a:ext uri="{FF2B5EF4-FFF2-40B4-BE49-F238E27FC236}">
                <a16:creationId xmlns:a16="http://schemas.microsoft.com/office/drawing/2014/main" id="{080551D6-7706-53B0-91EC-50C7F4522A43}"/>
              </a:ext>
            </a:extLst>
          </p:cNvPr>
          <p:cNvSpPr/>
          <p:nvPr/>
        </p:nvSpPr>
        <p:spPr>
          <a:xfrm>
            <a:off x="16042" y="-6508629"/>
            <a:ext cx="1481428" cy="18127083"/>
          </a:xfrm>
          <a:custGeom>
            <a:avLst/>
            <a:gdLst>
              <a:gd name="connsiteX0" fmla="*/ 1773841 w 1773841"/>
              <a:gd name="connsiteY0" fmla="*/ 0 h 15819120"/>
              <a:gd name="connsiteX1" fmla="*/ 1773841 w 1773841"/>
              <a:gd name="connsiteY1" fmla="*/ 6233093 h 15819120"/>
              <a:gd name="connsiteX2" fmla="*/ 909496 w 1773841"/>
              <a:gd name="connsiteY2" fmla="*/ 7129609 h 15819120"/>
              <a:gd name="connsiteX3" fmla="*/ 909496 w 1773841"/>
              <a:gd name="connsiteY3" fmla="*/ 7272960 h 15819120"/>
              <a:gd name="connsiteX4" fmla="*/ 1773841 w 1773841"/>
              <a:gd name="connsiteY4" fmla="*/ 8169476 h 15819120"/>
              <a:gd name="connsiteX5" fmla="*/ 1773841 w 1773841"/>
              <a:gd name="connsiteY5" fmla="*/ 15819120 h 15819120"/>
              <a:gd name="connsiteX6" fmla="*/ 0 w 1773841"/>
              <a:gd name="connsiteY6" fmla="*/ 15819120 h 15819120"/>
              <a:gd name="connsiteX7" fmla="*/ 0 w 1773841"/>
              <a:gd name="connsiteY7" fmla="*/ 0 h 15819120"/>
              <a:gd name="connsiteX0" fmla="*/ 1773841 w 1773841"/>
              <a:gd name="connsiteY0" fmla="*/ 0 h 15819120"/>
              <a:gd name="connsiteX1" fmla="*/ 1773841 w 1773841"/>
              <a:gd name="connsiteY1" fmla="*/ 6233093 h 15819120"/>
              <a:gd name="connsiteX2" fmla="*/ 909496 w 1773841"/>
              <a:gd name="connsiteY2" fmla="*/ 7129609 h 15819120"/>
              <a:gd name="connsiteX3" fmla="*/ 909496 w 1773841"/>
              <a:gd name="connsiteY3" fmla="*/ 7272960 h 15819120"/>
              <a:gd name="connsiteX4" fmla="*/ 1773841 w 1773841"/>
              <a:gd name="connsiteY4" fmla="*/ 8169476 h 15819120"/>
              <a:gd name="connsiteX5" fmla="*/ 1773841 w 1773841"/>
              <a:gd name="connsiteY5" fmla="*/ 15819120 h 15819120"/>
              <a:gd name="connsiteX6" fmla="*/ 0 w 1773841"/>
              <a:gd name="connsiteY6" fmla="*/ 15819120 h 15819120"/>
              <a:gd name="connsiteX7" fmla="*/ 0 w 1773841"/>
              <a:gd name="connsiteY7" fmla="*/ 0 h 15819120"/>
              <a:gd name="connsiteX8" fmla="*/ 1773841 w 1773841"/>
              <a:gd name="connsiteY8" fmla="*/ 0 h 15819120"/>
              <a:gd name="connsiteX0" fmla="*/ 1773841 w 1773841"/>
              <a:gd name="connsiteY0" fmla="*/ 0 h 15819120"/>
              <a:gd name="connsiteX1" fmla="*/ 1773841 w 1773841"/>
              <a:gd name="connsiteY1" fmla="*/ 6233093 h 15819120"/>
              <a:gd name="connsiteX2" fmla="*/ 909496 w 1773841"/>
              <a:gd name="connsiteY2" fmla="*/ 7129609 h 15819120"/>
              <a:gd name="connsiteX3" fmla="*/ 909496 w 1773841"/>
              <a:gd name="connsiteY3" fmla="*/ 7272960 h 15819120"/>
              <a:gd name="connsiteX4" fmla="*/ 1773841 w 1773841"/>
              <a:gd name="connsiteY4" fmla="*/ 8169476 h 15819120"/>
              <a:gd name="connsiteX5" fmla="*/ 1773841 w 1773841"/>
              <a:gd name="connsiteY5" fmla="*/ 15819120 h 15819120"/>
              <a:gd name="connsiteX6" fmla="*/ 0 w 1773841"/>
              <a:gd name="connsiteY6" fmla="*/ 15819120 h 15819120"/>
              <a:gd name="connsiteX7" fmla="*/ 0 w 1773841"/>
              <a:gd name="connsiteY7" fmla="*/ 0 h 15819120"/>
              <a:gd name="connsiteX8" fmla="*/ 1773841 w 1773841"/>
              <a:gd name="connsiteY8" fmla="*/ 0 h 15819120"/>
              <a:gd name="connsiteX0" fmla="*/ 1773841 w 1777714"/>
              <a:gd name="connsiteY0" fmla="*/ 0 h 15819120"/>
              <a:gd name="connsiteX1" fmla="*/ 1773841 w 1777714"/>
              <a:gd name="connsiteY1" fmla="*/ 6233093 h 15819120"/>
              <a:gd name="connsiteX2" fmla="*/ 909496 w 1777714"/>
              <a:gd name="connsiteY2" fmla="*/ 7129609 h 15819120"/>
              <a:gd name="connsiteX3" fmla="*/ 909496 w 1777714"/>
              <a:gd name="connsiteY3" fmla="*/ 7272960 h 15819120"/>
              <a:gd name="connsiteX4" fmla="*/ 1773841 w 1777714"/>
              <a:gd name="connsiteY4" fmla="*/ 8169476 h 15819120"/>
              <a:gd name="connsiteX5" fmla="*/ 1773841 w 1777714"/>
              <a:gd name="connsiteY5" fmla="*/ 15819120 h 15819120"/>
              <a:gd name="connsiteX6" fmla="*/ 0 w 1777714"/>
              <a:gd name="connsiteY6" fmla="*/ 15819120 h 15819120"/>
              <a:gd name="connsiteX7" fmla="*/ 0 w 1777714"/>
              <a:gd name="connsiteY7" fmla="*/ 0 h 15819120"/>
              <a:gd name="connsiteX8" fmla="*/ 1773841 w 1777714"/>
              <a:gd name="connsiteY8" fmla="*/ 0 h 15819120"/>
              <a:gd name="connsiteX0" fmla="*/ 1773841 w 1777714"/>
              <a:gd name="connsiteY0" fmla="*/ 0 h 15819120"/>
              <a:gd name="connsiteX1" fmla="*/ 1773841 w 1777714"/>
              <a:gd name="connsiteY1" fmla="*/ 6233093 h 15819120"/>
              <a:gd name="connsiteX2" fmla="*/ 909496 w 1777714"/>
              <a:gd name="connsiteY2" fmla="*/ 7129609 h 15819120"/>
              <a:gd name="connsiteX3" fmla="*/ 909496 w 1777714"/>
              <a:gd name="connsiteY3" fmla="*/ 7272960 h 15819120"/>
              <a:gd name="connsiteX4" fmla="*/ 1773841 w 1777714"/>
              <a:gd name="connsiteY4" fmla="*/ 8169476 h 15819120"/>
              <a:gd name="connsiteX5" fmla="*/ 1773841 w 1777714"/>
              <a:gd name="connsiteY5" fmla="*/ 15819120 h 15819120"/>
              <a:gd name="connsiteX6" fmla="*/ 0 w 1777714"/>
              <a:gd name="connsiteY6" fmla="*/ 15819120 h 15819120"/>
              <a:gd name="connsiteX7" fmla="*/ 0 w 1777714"/>
              <a:gd name="connsiteY7" fmla="*/ 0 h 15819120"/>
              <a:gd name="connsiteX8" fmla="*/ 1773841 w 1777714"/>
              <a:gd name="connsiteY8" fmla="*/ 0 h 15819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7714" h="15819120">
                <a:moveTo>
                  <a:pt x="1773841" y="0"/>
                </a:moveTo>
                <a:cubicBezTo>
                  <a:pt x="1773841" y="2077698"/>
                  <a:pt x="1782556" y="5985053"/>
                  <a:pt x="1773841" y="6233093"/>
                </a:cubicBezTo>
                <a:cubicBezTo>
                  <a:pt x="1765126" y="6481133"/>
                  <a:pt x="909747" y="6822304"/>
                  <a:pt x="909496" y="7129609"/>
                </a:cubicBezTo>
                <a:cubicBezTo>
                  <a:pt x="909245" y="7436914"/>
                  <a:pt x="909245" y="6880986"/>
                  <a:pt x="909496" y="7272960"/>
                </a:cubicBezTo>
                <a:cubicBezTo>
                  <a:pt x="909747" y="7664934"/>
                  <a:pt x="1773593" y="7819837"/>
                  <a:pt x="1773841" y="8169476"/>
                </a:cubicBezTo>
                <a:cubicBezTo>
                  <a:pt x="1774089" y="8519115"/>
                  <a:pt x="1773841" y="13269239"/>
                  <a:pt x="1773841" y="15819120"/>
                </a:cubicBezTo>
                <a:lnTo>
                  <a:pt x="0" y="15819120"/>
                </a:lnTo>
                <a:lnTo>
                  <a:pt x="0" y="0"/>
                </a:lnTo>
                <a:lnTo>
                  <a:pt x="1773841" y="0"/>
                </a:lnTo>
                <a:close/>
              </a:path>
            </a:pathLst>
          </a:custGeom>
          <a:solidFill>
            <a:srgbClr val="0B3249"/>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defTabSz="761970"/>
            <a:endParaRPr lang="en-GB" sz="1500">
              <a:solidFill>
                <a:prstClr val="white"/>
              </a:solidFill>
              <a:latin typeface="Calibri" panose="020F0502020204030204"/>
            </a:endParaRPr>
          </a:p>
        </p:txBody>
      </p:sp>
      <p:pic>
        <p:nvPicPr>
          <p:cNvPr id="19" name="Graphic 18" descr="Brainstorm with solid fill">
            <a:extLst>
              <a:ext uri="{FF2B5EF4-FFF2-40B4-BE49-F238E27FC236}">
                <a16:creationId xmlns:a16="http://schemas.microsoft.com/office/drawing/2014/main" id="{06E10245-903F-A9D2-8C8C-D55F65994740}"/>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28796" y="1444978"/>
            <a:ext cx="914400" cy="914400"/>
          </a:xfrm>
          <a:prstGeom prst="rect">
            <a:avLst/>
          </a:prstGeom>
        </p:spPr>
      </p:pic>
      <p:pic>
        <p:nvPicPr>
          <p:cNvPr id="20" name="Graphic 19" descr="Link with solid fill">
            <a:extLst>
              <a:ext uri="{FF2B5EF4-FFF2-40B4-BE49-F238E27FC236}">
                <a16:creationId xmlns:a16="http://schemas.microsoft.com/office/drawing/2014/main" id="{12AC8B9C-E4A5-0A01-295F-D781B014B380}"/>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301288" y="3473405"/>
            <a:ext cx="914400" cy="914400"/>
          </a:xfrm>
          <a:prstGeom prst="rect">
            <a:avLst/>
          </a:prstGeom>
        </p:spPr>
      </p:pic>
      <p:pic>
        <p:nvPicPr>
          <p:cNvPr id="21" name="Graphic 20" descr="Money with solid fill">
            <a:extLst>
              <a:ext uri="{FF2B5EF4-FFF2-40B4-BE49-F238E27FC236}">
                <a16:creationId xmlns:a16="http://schemas.microsoft.com/office/drawing/2014/main" id="{DD3B98B8-7396-ECAF-AB24-2D39125B7DCD}"/>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302790" y="5148421"/>
            <a:ext cx="914400" cy="914400"/>
          </a:xfrm>
          <a:prstGeom prst="rect">
            <a:avLst/>
          </a:prstGeom>
        </p:spPr>
      </p:pic>
      <p:pic>
        <p:nvPicPr>
          <p:cNvPr id="22" name="Graphic 21" descr="Lighthouse scene with solid fill">
            <a:extLst>
              <a:ext uri="{FF2B5EF4-FFF2-40B4-BE49-F238E27FC236}">
                <a16:creationId xmlns:a16="http://schemas.microsoft.com/office/drawing/2014/main" id="{68F18AF2-24FB-AC3C-E0A2-AC599154EC93}"/>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265278" y="1343198"/>
            <a:ext cx="914400" cy="914400"/>
          </a:xfrm>
          <a:prstGeom prst="rect">
            <a:avLst/>
          </a:prstGeom>
        </p:spPr>
      </p:pic>
      <p:sp>
        <p:nvSpPr>
          <p:cNvPr id="23" name="Text 5">
            <a:extLst>
              <a:ext uri="{FF2B5EF4-FFF2-40B4-BE49-F238E27FC236}">
                <a16:creationId xmlns:a16="http://schemas.microsoft.com/office/drawing/2014/main" id="{44B623C3-CE87-3333-5274-654DA0B39266}"/>
              </a:ext>
            </a:extLst>
          </p:cNvPr>
          <p:cNvSpPr/>
          <p:nvPr/>
        </p:nvSpPr>
        <p:spPr>
          <a:xfrm>
            <a:off x="2237325" y="1280379"/>
            <a:ext cx="2549327" cy="237629"/>
          </a:xfrm>
          <a:prstGeom prst="rect">
            <a:avLst/>
          </a:prstGeom>
          <a:noFill/>
          <a:ln/>
        </p:spPr>
        <p:txBody>
          <a:bodyPr wrap="none" lIns="0" tIns="0" rIns="0" bIns="0" rtlCol="0" anchor="t"/>
          <a:lstStyle/>
          <a:p>
            <a:pPr marL="0" marR="0" lvl="0" indent="0" algn="l" defTabSz="761970" rtl="0" eaLnBrk="1" fontAlgn="auto" latinLnBrk="0" hangingPunct="1">
              <a:lnSpc>
                <a:spcPts val="1833"/>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Arial" panose="020B0604020202020204" pitchFamily="34" charset="0"/>
                <a:ea typeface="Alexandria Semi Bold" pitchFamily="34" charset="-122"/>
                <a:cs typeface="Arial" panose="020B0604020202020204" pitchFamily="34" charset="0"/>
              </a:rPr>
              <a:t>Problem Definition / Coastal-Specific</a:t>
            </a:r>
            <a:endParaRPr kumimoji="0" lang="en-US" sz="2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6" name="TextBox 25">
            <a:extLst>
              <a:ext uri="{FF2B5EF4-FFF2-40B4-BE49-F238E27FC236}">
                <a16:creationId xmlns:a16="http://schemas.microsoft.com/office/drawing/2014/main" id="{F7358EA5-6458-7CC5-4C1A-CD6FBB4AD141}"/>
              </a:ext>
            </a:extLst>
          </p:cNvPr>
          <p:cNvSpPr txBox="1"/>
          <p:nvPr/>
        </p:nvSpPr>
        <p:spPr>
          <a:xfrm>
            <a:off x="2167179" y="1582306"/>
            <a:ext cx="6096000" cy="400110"/>
          </a:xfrm>
          <a:prstGeom prst="rect">
            <a:avLst/>
          </a:prstGeom>
          <a:noFill/>
        </p:spPr>
        <p:txBody>
          <a:bodyPr wrap="square">
            <a:spAutoFit/>
          </a:bodyPr>
          <a:lstStyle/>
          <a:p>
            <a:pPr marL="0" marR="0" lvl="0" indent="0" algn="l" defTabSz="76197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Economic inactivity</a:t>
            </a:r>
            <a:endParaRPr kumimoji="0" lang="en-GB"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560783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ppt_x"/>
                                          </p:val>
                                        </p:tav>
                                        <p:tav tm="100000">
                                          <p:val>
                                            <p:strVal val="#ppt_x"/>
                                          </p:val>
                                        </p:tav>
                                      </p:tavLst>
                                    </p:anim>
                                    <p:anim calcmode="lin" valueType="num">
                                      <p:cBhvr additive="base">
                                        <p:cTn id="24" dur="500" fill="hold"/>
                                        <p:tgtEl>
                                          <p:spTgt spid="16"/>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ppt_x"/>
                                          </p:val>
                                        </p:tav>
                                        <p:tav tm="100000">
                                          <p:val>
                                            <p:strVal val="#ppt_x"/>
                                          </p:val>
                                        </p:tav>
                                      </p:tavLst>
                                    </p:anim>
                                    <p:anim calcmode="lin" valueType="num">
                                      <p:cBhvr additive="base">
                                        <p:cTn id="2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additive="base">
                                        <p:cTn id="33" dur="500" fill="hold"/>
                                        <p:tgtEl>
                                          <p:spTgt spid="6"/>
                                        </p:tgtEl>
                                        <p:attrNameLst>
                                          <p:attrName>ppt_x</p:attrName>
                                        </p:attrNameLst>
                                      </p:cBhvr>
                                      <p:tavLst>
                                        <p:tav tm="0">
                                          <p:val>
                                            <p:strVal val="#ppt_x"/>
                                          </p:val>
                                        </p:tav>
                                        <p:tav tm="100000">
                                          <p:val>
                                            <p:strVal val="#ppt_x"/>
                                          </p:val>
                                        </p:tav>
                                      </p:tavLst>
                                    </p:anim>
                                    <p:anim calcmode="lin" valueType="num">
                                      <p:cBhvr additive="base">
                                        <p:cTn id="34" dur="500" fill="hold"/>
                                        <p:tgtEl>
                                          <p:spTgt spid="6"/>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additive="base">
                                        <p:cTn id="41" dur="500" fill="hold"/>
                                        <p:tgtEl>
                                          <p:spTgt spid="14"/>
                                        </p:tgtEl>
                                        <p:attrNameLst>
                                          <p:attrName>ppt_x</p:attrName>
                                        </p:attrNameLst>
                                      </p:cBhvr>
                                      <p:tavLst>
                                        <p:tav tm="0">
                                          <p:val>
                                            <p:strVal val="#ppt_x"/>
                                          </p:val>
                                        </p:tav>
                                        <p:tav tm="100000">
                                          <p:val>
                                            <p:strVal val="#ppt_x"/>
                                          </p:val>
                                        </p:tav>
                                      </p:tavLst>
                                    </p:anim>
                                    <p:anim calcmode="lin" valueType="num">
                                      <p:cBhvr additive="base">
                                        <p:cTn id="4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8" grpId="0" animBg="1"/>
      <p:bldP spid="11" grpId="0" animBg="1"/>
      <p:bldP spid="15" grpId="0" animBg="1"/>
      <p:bldP spid="1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4BBEFC-68AC-F053-B7BD-18BE09264152}"/>
            </a:ext>
          </a:extLst>
        </p:cNvPr>
        <p:cNvGrpSpPr/>
        <p:nvPr/>
      </p:nvGrpSpPr>
      <p:grpSpPr>
        <a:xfrm>
          <a:off x="0" y="0"/>
          <a:ext cx="0" cy="0"/>
          <a:chOff x="0" y="0"/>
          <a:chExt cx="0" cy="0"/>
        </a:xfrm>
      </p:grpSpPr>
      <p:grpSp>
        <p:nvGrpSpPr>
          <p:cNvPr id="5" name="Group 4">
            <a:extLst>
              <a:ext uri="{FF2B5EF4-FFF2-40B4-BE49-F238E27FC236}">
                <a16:creationId xmlns:a16="http://schemas.microsoft.com/office/drawing/2014/main" id="{92793110-0339-F8A0-FA8F-71E9E1267FBE}"/>
              </a:ext>
            </a:extLst>
          </p:cNvPr>
          <p:cNvGrpSpPr/>
          <p:nvPr/>
        </p:nvGrpSpPr>
        <p:grpSpPr>
          <a:xfrm>
            <a:off x="953673" y="1191769"/>
            <a:ext cx="1162376" cy="1109659"/>
            <a:chOff x="-1679815" y="1243758"/>
            <a:chExt cx="1162376" cy="1109659"/>
          </a:xfrm>
        </p:grpSpPr>
        <p:sp>
          <p:nvSpPr>
            <p:cNvPr id="8" name="Oval 7">
              <a:extLst>
                <a:ext uri="{FF2B5EF4-FFF2-40B4-BE49-F238E27FC236}">
                  <a16:creationId xmlns:a16="http://schemas.microsoft.com/office/drawing/2014/main" id="{006E706F-40AD-96D4-5037-489258062E03}"/>
                </a:ext>
              </a:extLst>
            </p:cNvPr>
            <p:cNvSpPr/>
            <p:nvPr/>
          </p:nvSpPr>
          <p:spPr>
            <a:xfrm>
              <a:off x="-1679815" y="1243758"/>
              <a:ext cx="1162376" cy="1109659"/>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4" name="Graphic 33" descr="Money with solid fill">
              <a:extLst>
                <a:ext uri="{FF2B5EF4-FFF2-40B4-BE49-F238E27FC236}">
                  <a16:creationId xmlns:a16="http://schemas.microsoft.com/office/drawing/2014/main" id="{40E6E52E-D7E1-7DAD-35E1-95D5F8834CF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65394" y="1271843"/>
              <a:ext cx="914400" cy="914400"/>
            </a:xfrm>
            <a:prstGeom prst="rect">
              <a:avLst/>
            </a:prstGeom>
          </p:spPr>
        </p:pic>
      </p:grpSp>
      <p:sp>
        <p:nvSpPr>
          <p:cNvPr id="11" name="Text 2">
            <a:extLst>
              <a:ext uri="{FF2B5EF4-FFF2-40B4-BE49-F238E27FC236}">
                <a16:creationId xmlns:a16="http://schemas.microsoft.com/office/drawing/2014/main" id="{42113177-9714-3ED2-0878-7268CB784E86}"/>
              </a:ext>
            </a:extLst>
          </p:cNvPr>
          <p:cNvSpPr/>
          <p:nvPr/>
        </p:nvSpPr>
        <p:spPr>
          <a:xfrm>
            <a:off x="5207727" y="2162021"/>
            <a:ext cx="6894954" cy="274638"/>
          </a:xfrm>
          <a:prstGeom prst="rect">
            <a:avLst/>
          </a:prstGeom>
          <a:solidFill>
            <a:schemeClr val="tx1"/>
          </a:solidFill>
          <a:ln/>
        </p:spPr>
        <p:txBody>
          <a:bodyPr wrap="none" lIns="0" tIns="0" rIns="72000" bIns="0" rtlCol="0" anchor="t"/>
          <a:lstStyle/>
          <a:p>
            <a:pPr algn="r" defTabSz="914363">
              <a:lnSpc>
                <a:spcPts val="2000"/>
              </a:lnSpc>
            </a:pPr>
            <a:r>
              <a:rPr lang="en-US" kern="0" spc="-25">
                <a:solidFill>
                  <a:schemeClr val="bg1"/>
                </a:solidFill>
                <a:latin typeface="Arial" panose="020B0604020202020204" pitchFamily="34" charset="0"/>
                <a:ea typeface="Inter" pitchFamily="34" charset="-122"/>
                <a:cs typeface="Arial" panose="020B0604020202020204" pitchFamily="34" charset="0"/>
              </a:rPr>
              <a:t>Lost tax revenue and reduced local spending</a:t>
            </a:r>
            <a:endParaRPr lang="en-US">
              <a:solidFill>
                <a:schemeClr val="bg1"/>
              </a:solidFill>
              <a:latin typeface="Arial" panose="020B0604020202020204" pitchFamily="34" charset="0"/>
              <a:cs typeface="Arial" panose="020B0604020202020204" pitchFamily="34" charset="0"/>
            </a:endParaRPr>
          </a:p>
        </p:txBody>
      </p:sp>
      <p:sp>
        <p:nvSpPr>
          <p:cNvPr id="16" name="Text 5">
            <a:extLst>
              <a:ext uri="{FF2B5EF4-FFF2-40B4-BE49-F238E27FC236}">
                <a16:creationId xmlns:a16="http://schemas.microsoft.com/office/drawing/2014/main" id="{0DC7F0A6-8D44-7923-7BBB-484ABC499BC4}"/>
              </a:ext>
            </a:extLst>
          </p:cNvPr>
          <p:cNvSpPr/>
          <p:nvPr/>
        </p:nvSpPr>
        <p:spPr>
          <a:xfrm>
            <a:off x="5744262" y="3110292"/>
            <a:ext cx="6347917" cy="274638"/>
          </a:xfrm>
          <a:prstGeom prst="rect">
            <a:avLst/>
          </a:prstGeom>
          <a:solidFill>
            <a:schemeClr val="tx1"/>
          </a:solidFill>
          <a:ln/>
        </p:spPr>
        <p:txBody>
          <a:bodyPr wrap="none" lIns="0" tIns="0" rIns="72000" bIns="0" rtlCol="0" anchor="t"/>
          <a:lstStyle/>
          <a:p>
            <a:pPr algn="r" defTabSz="914363">
              <a:lnSpc>
                <a:spcPts val="2000"/>
              </a:lnSpc>
            </a:pPr>
            <a:r>
              <a:rPr lang="en-US" kern="0" spc="-25">
                <a:solidFill>
                  <a:schemeClr val="bg1"/>
                </a:solidFill>
                <a:latin typeface="Arial" panose="020B0604020202020204" pitchFamily="34" charset="0"/>
                <a:ea typeface="Inter" pitchFamily="34" charset="-122"/>
                <a:cs typeface="Arial" panose="020B0604020202020204" pitchFamily="34" charset="0"/>
              </a:rPr>
              <a:t>Higher NHS expenditure on preventable admissions</a:t>
            </a:r>
            <a:endParaRPr lang="en-US">
              <a:solidFill>
                <a:schemeClr val="bg1"/>
              </a:solidFill>
              <a:latin typeface="Arial" panose="020B0604020202020204" pitchFamily="34" charset="0"/>
              <a:cs typeface="Arial" panose="020B0604020202020204" pitchFamily="34" charset="0"/>
            </a:endParaRPr>
          </a:p>
        </p:txBody>
      </p:sp>
      <p:sp>
        <p:nvSpPr>
          <p:cNvPr id="21" name="Text 8">
            <a:extLst>
              <a:ext uri="{FF2B5EF4-FFF2-40B4-BE49-F238E27FC236}">
                <a16:creationId xmlns:a16="http://schemas.microsoft.com/office/drawing/2014/main" id="{D6EE816A-DA7B-0987-0945-FE6E505060BA}"/>
              </a:ext>
            </a:extLst>
          </p:cNvPr>
          <p:cNvSpPr/>
          <p:nvPr/>
        </p:nvSpPr>
        <p:spPr>
          <a:xfrm>
            <a:off x="6146594" y="4082682"/>
            <a:ext cx="5945586" cy="274638"/>
          </a:xfrm>
          <a:prstGeom prst="rect">
            <a:avLst/>
          </a:prstGeom>
          <a:solidFill>
            <a:schemeClr val="tx1"/>
          </a:solidFill>
          <a:ln/>
        </p:spPr>
        <p:txBody>
          <a:bodyPr wrap="none" lIns="0" tIns="0" rIns="72000" bIns="0" rtlCol="0" anchor="t"/>
          <a:lstStyle/>
          <a:p>
            <a:pPr algn="r" defTabSz="914363">
              <a:lnSpc>
                <a:spcPts val="2000"/>
              </a:lnSpc>
            </a:pPr>
            <a:r>
              <a:rPr lang="en-US" kern="0" spc="-25">
                <a:solidFill>
                  <a:schemeClr val="bg1"/>
                </a:solidFill>
                <a:latin typeface="Arial" panose="020B0604020202020204" pitchFamily="34" charset="0"/>
                <a:ea typeface="Inter" pitchFamily="34" charset="-122"/>
                <a:cs typeface="Arial" panose="020B0604020202020204" pitchFamily="34" charset="0"/>
              </a:rPr>
              <a:t>Increased demand due to ageing and complex needs</a:t>
            </a:r>
            <a:endParaRPr lang="en-US">
              <a:solidFill>
                <a:schemeClr val="bg1"/>
              </a:solidFill>
              <a:latin typeface="Arial" panose="020B0604020202020204" pitchFamily="34" charset="0"/>
              <a:cs typeface="Arial" panose="020B0604020202020204" pitchFamily="34" charset="0"/>
            </a:endParaRPr>
          </a:p>
        </p:txBody>
      </p:sp>
      <p:sp>
        <p:nvSpPr>
          <p:cNvPr id="26" name="Text 11">
            <a:extLst>
              <a:ext uri="{FF2B5EF4-FFF2-40B4-BE49-F238E27FC236}">
                <a16:creationId xmlns:a16="http://schemas.microsoft.com/office/drawing/2014/main" id="{F5D3C644-0A89-5D9B-C58A-9659B990117E}"/>
              </a:ext>
            </a:extLst>
          </p:cNvPr>
          <p:cNvSpPr/>
          <p:nvPr/>
        </p:nvSpPr>
        <p:spPr>
          <a:xfrm>
            <a:off x="6991246" y="5056492"/>
            <a:ext cx="5100934" cy="256933"/>
          </a:xfrm>
          <a:prstGeom prst="rect">
            <a:avLst/>
          </a:prstGeom>
          <a:solidFill>
            <a:schemeClr val="tx1"/>
          </a:solidFill>
          <a:ln/>
        </p:spPr>
        <p:txBody>
          <a:bodyPr wrap="none" lIns="0" tIns="0" rIns="72000" bIns="0" rtlCol="0" anchor="t"/>
          <a:lstStyle/>
          <a:p>
            <a:pPr algn="r" defTabSz="914363">
              <a:lnSpc>
                <a:spcPts val="2000"/>
              </a:lnSpc>
            </a:pPr>
            <a:r>
              <a:rPr lang="en-US" kern="0" spc="-25">
                <a:solidFill>
                  <a:schemeClr val="bg1"/>
                </a:solidFill>
                <a:latin typeface="Arial" panose="020B0604020202020204" pitchFamily="34" charset="0"/>
                <a:ea typeface="Inter" pitchFamily="34" charset="-122"/>
                <a:cs typeface="Arial" panose="020B0604020202020204" pitchFamily="34" charset="0"/>
              </a:rPr>
              <a:t>Greater reliance on benefits systems</a:t>
            </a:r>
            <a:endParaRPr lang="en-US">
              <a:solidFill>
                <a:schemeClr val="bg1"/>
              </a:solidFill>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44BC2E2E-5152-DDEC-680A-E57C336DFB58}"/>
              </a:ext>
            </a:extLst>
          </p:cNvPr>
          <p:cNvGrpSpPr/>
          <p:nvPr/>
        </p:nvGrpSpPr>
        <p:grpSpPr>
          <a:xfrm>
            <a:off x="-1651712" y="-184572"/>
            <a:ext cx="1162376" cy="1109659"/>
            <a:chOff x="-1710211" y="1177788"/>
            <a:chExt cx="1162376" cy="1109659"/>
          </a:xfrm>
        </p:grpSpPr>
        <p:sp>
          <p:nvSpPr>
            <p:cNvPr id="4" name="Oval 3">
              <a:extLst>
                <a:ext uri="{FF2B5EF4-FFF2-40B4-BE49-F238E27FC236}">
                  <a16:creationId xmlns:a16="http://schemas.microsoft.com/office/drawing/2014/main" id="{0044E146-7DF8-51DE-B2D6-D4C5E5C58277}"/>
                </a:ext>
              </a:extLst>
            </p:cNvPr>
            <p:cNvSpPr/>
            <p:nvPr/>
          </p:nvSpPr>
          <p:spPr>
            <a:xfrm>
              <a:off x="-1710211" y="1177788"/>
              <a:ext cx="1162376" cy="1109659"/>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8" name="Graphic 27" descr="Link with solid fill">
              <a:extLst>
                <a:ext uri="{FF2B5EF4-FFF2-40B4-BE49-F238E27FC236}">
                  <a16:creationId xmlns:a16="http://schemas.microsoft.com/office/drawing/2014/main" id="{E2F7A69F-B2EE-92C5-5678-3A253541F53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641948" y="1255995"/>
              <a:ext cx="1007068" cy="1007068"/>
            </a:xfrm>
            <a:prstGeom prst="rect">
              <a:avLst/>
            </a:prstGeom>
          </p:spPr>
        </p:pic>
      </p:grpSp>
      <p:grpSp>
        <p:nvGrpSpPr>
          <p:cNvPr id="55" name="Group 54">
            <a:extLst>
              <a:ext uri="{FF2B5EF4-FFF2-40B4-BE49-F238E27FC236}">
                <a16:creationId xmlns:a16="http://schemas.microsoft.com/office/drawing/2014/main" id="{EAD0B555-D820-FA18-A00A-B5B320DFBA17}"/>
              </a:ext>
            </a:extLst>
          </p:cNvPr>
          <p:cNvGrpSpPr/>
          <p:nvPr/>
        </p:nvGrpSpPr>
        <p:grpSpPr>
          <a:xfrm>
            <a:off x="-1627883" y="-1522978"/>
            <a:ext cx="1162376" cy="1109659"/>
            <a:chOff x="1107645" y="1199589"/>
            <a:chExt cx="1162376" cy="1109659"/>
          </a:xfrm>
        </p:grpSpPr>
        <p:sp>
          <p:nvSpPr>
            <p:cNvPr id="57" name="Oval 56">
              <a:extLst>
                <a:ext uri="{FF2B5EF4-FFF2-40B4-BE49-F238E27FC236}">
                  <a16:creationId xmlns:a16="http://schemas.microsoft.com/office/drawing/2014/main" id="{0A2FFD38-94D2-E29E-73B4-918A9EF8B8CE}"/>
                </a:ext>
              </a:extLst>
            </p:cNvPr>
            <p:cNvSpPr/>
            <p:nvPr/>
          </p:nvSpPr>
          <p:spPr>
            <a:xfrm>
              <a:off x="1107645" y="1199589"/>
              <a:ext cx="1162376" cy="1109659"/>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8" name="Graphic 57" descr="Brainstorm with solid fill">
              <a:extLst>
                <a:ext uri="{FF2B5EF4-FFF2-40B4-BE49-F238E27FC236}">
                  <a16:creationId xmlns:a16="http://schemas.microsoft.com/office/drawing/2014/main" id="{FC8BE6AD-1B3D-06F3-65E3-AB1A1D01A03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256632" y="1292578"/>
              <a:ext cx="914400" cy="914400"/>
            </a:xfrm>
            <a:prstGeom prst="rect">
              <a:avLst/>
            </a:prstGeom>
          </p:spPr>
        </p:pic>
      </p:grpSp>
      <p:grpSp>
        <p:nvGrpSpPr>
          <p:cNvPr id="63" name="Group 62">
            <a:extLst>
              <a:ext uri="{FF2B5EF4-FFF2-40B4-BE49-F238E27FC236}">
                <a16:creationId xmlns:a16="http://schemas.microsoft.com/office/drawing/2014/main" id="{76FA7737-3FAB-0F84-7400-F700E46018A3}"/>
              </a:ext>
            </a:extLst>
          </p:cNvPr>
          <p:cNvGrpSpPr/>
          <p:nvPr/>
        </p:nvGrpSpPr>
        <p:grpSpPr>
          <a:xfrm>
            <a:off x="-2547461" y="1168203"/>
            <a:ext cx="1162376" cy="1109659"/>
            <a:chOff x="-1549830" y="2302318"/>
            <a:chExt cx="1162376" cy="1109659"/>
          </a:xfrm>
        </p:grpSpPr>
        <p:sp>
          <p:nvSpPr>
            <p:cNvPr id="70" name="Oval 69">
              <a:extLst>
                <a:ext uri="{FF2B5EF4-FFF2-40B4-BE49-F238E27FC236}">
                  <a16:creationId xmlns:a16="http://schemas.microsoft.com/office/drawing/2014/main" id="{2B9E35F8-15EC-C408-AB2D-B65EB7A5517D}"/>
                </a:ext>
              </a:extLst>
            </p:cNvPr>
            <p:cNvSpPr/>
            <p:nvPr/>
          </p:nvSpPr>
          <p:spPr>
            <a:xfrm>
              <a:off x="-1549830" y="2302318"/>
              <a:ext cx="1162376" cy="1109659"/>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2" name="Graphic 71" descr="Lighthouse scene with solid fill">
              <a:extLst>
                <a:ext uri="{FF2B5EF4-FFF2-40B4-BE49-F238E27FC236}">
                  <a16:creationId xmlns:a16="http://schemas.microsoft.com/office/drawing/2014/main" id="{27A8F40C-81AD-5539-53CA-DA7C72A7C58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431839" y="2363277"/>
              <a:ext cx="914400" cy="914400"/>
            </a:xfrm>
            <a:prstGeom prst="rect">
              <a:avLst/>
            </a:prstGeom>
          </p:spPr>
        </p:pic>
      </p:grpSp>
      <p:sp>
        <p:nvSpPr>
          <p:cNvPr id="27" name="!!CFC2">
            <a:extLst>
              <a:ext uri="{FF2B5EF4-FFF2-40B4-BE49-F238E27FC236}">
                <a16:creationId xmlns:a16="http://schemas.microsoft.com/office/drawing/2014/main" id="{35CCBA06-9CD5-F187-1469-5DFF863AB963}"/>
              </a:ext>
            </a:extLst>
          </p:cNvPr>
          <p:cNvSpPr/>
          <p:nvPr/>
        </p:nvSpPr>
        <p:spPr>
          <a:xfrm>
            <a:off x="2279062" y="336922"/>
            <a:ext cx="3465200" cy="705355"/>
          </a:xfrm>
          <a:prstGeom prst="rect">
            <a:avLst/>
          </a:prstGeom>
          <a:solidFill>
            <a:srgbClr val="1D263E"/>
          </a:solidFill>
          <a:ln w="317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defTabSz="761970"/>
            <a:endParaRPr lang="en-GB" sz="3200">
              <a:solidFill>
                <a:prstClr val="white"/>
              </a:solidFill>
              <a:latin typeface="Arial" panose="020B0604020202020204" pitchFamily="34" charset="0"/>
              <a:cs typeface="Arial" panose="020B0604020202020204" pitchFamily="34" charset="0"/>
            </a:endParaRPr>
          </a:p>
        </p:txBody>
      </p:sp>
      <p:sp>
        <p:nvSpPr>
          <p:cNvPr id="29" name="Rectangle 28">
            <a:extLst>
              <a:ext uri="{FF2B5EF4-FFF2-40B4-BE49-F238E27FC236}">
                <a16:creationId xmlns:a16="http://schemas.microsoft.com/office/drawing/2014/main" id="{6F1CE569-E505-82B2-5A34-536D1810FB60}"/>
              </a:ext>
            </a:extLst>
          </p:cNvPr>
          <p:cNvSpPr/>
          <p:nvPr/>
        </p:nvSpPr>
        <p:spPr>
          <a:xfrm>
            <a:off x="2155238" y="213098"/>
            <a:ext cx="3465200" cy="705355"/>
          </a:xfrm>
          <a:prstGeom prst="rect">
            <a:avLst/>
          </a:prstGeom>
          <a:solidFill>
            <a:srgbClr val="BF0100">
              <a:alpha val="98000"/>
            </a:srgbClr>
          </a:solidFill>
          <a:ln w="317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108000" rIns="0" rtlCol="0" anchor="ctr"/>
          <a:lstStyle/>
          <a:p>
            <a:pPr defTabSz="761970"/>
            <a:r>
              <a:rPr lang="en-GB" sz="3200" b="1">
                <a:solidFill>
                  <a:prstClr val="white"/>
                </a:solidFill>
                <a:latin typeface="Arial" panose="020B0604020202020204" pitchFamily="34" charset="0"/>
                <a:cs typeface="Arial" panose="020B0604020202020204" pitchFamily="34" charset="0"/>
              </a:rPr>
              <a:t>Case for Change</a:t>
            </a:r>
            <a:endParaRPr lang="en-GB" sz="3200">
              <a:solidFill>
                <a:prstClr val="white"/>
              </a:solidFill>
              <a:latin typeface="Arial" panose="020B0604020202020204" pitchFamily="34" charset="0"/>
              <a:cs typeface="Arial" panose="020B0604020202020204" pitchFamily="34" charset="0"/>
            </a:endParaRPr>
          </a:p>
        </p:txBody>
      </p:sp>
      <p:pic>
        <p:nvPicPr>
          <p:cNvPr id="6" name="Image 0" descr="preencoded.png">
            <a:extLst>
              <a:ext uri="{FF2B5EF4-FFF2-40B4-BE49-F238E27FC236}">
                <a16:creationId xmlns:a16="http://schemas.microsoft.com/office/drawing/2014/main" id="{C18531BC-565E-E91D-D2FE-5256895725F7}"/>
              </a:ext>
            </a:extLst>
          </p:cNvPr>
          <p:cNvPicPr>
            <a:picLocks noChangeAspect="1"/>
          </p:cNvPicPr>
          <p:nvPr/>
        </p:nvPicPr>
        <p:blipFill>
          <a:blip r:embed="rId11"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4104145" y="1565602"/>
            <a:ext cx="1370707" cy="917674"/>
          </a:xfrm>
          <a:prstGeom prst="rect">
            <a:avLst/>
          </a:prstGeom>
        </p:spPr>
      </p:pic>
      <p:pic>
        <p:nvPicPr>
          <p:cNvPr id="7" name="Image 1" descr="Philanthropy with solid fill">
            <a:extLst>
              <a:ext uri="{FF2B5EF4-FFF2-40B4-BE49-F238E27FC236}">
                <a16:creationId xmlns:a16="http://schemas.microsoft.com/office/drawing/2014/main" id="{3AF0D2A6-47CE-BBF1-3236-FA924CC44F89}"/>
              </a:ext>
            </a:extLst>
          </p:cNvPr>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4460567" y="1789657"/>
            <a:ext cx="630010" cy="630010"/>
          </a:xfrm>
          <a:prstGeom prst="rect">
            <a:avLst/>
          </a:prstGeom>
        </p:spPr>
      </p:pic>
      <p:sp>
        <p:nvSpPr>
          <p:cNvPr id="10" name="Text 1">
            <a:extLst>
              <a:ext uri="{FF2B5EF4-FFF2-40B4-BE49-F238E27FC236}">
                <a16:creationId xmlns:a16="http://schemas.microsoft.com/office/drawing/2014/main" id="{55AB344C-EFC6-E62B-9F11-89C463881772}"/>
              </a:ext>
            </a:extLst>
          </p:cNvPr>
          <p:cNvSpPr/>
          <p:nvPr/>
        </p:nvSpPr>
        <p:spPr>
          <a:xfrm>
            <a:off x="7676647" y="1574093"/>
            <a:ext cx="4433037" cy="497781"/>
          </a:xfrm>
          <a:prstGeom prst="rect">
            <a:avLst/>
          </a:prstGeom>
          <a:solidFill>
            <a:schemeClr val="accent1">
              <a:lumMod val="75000"/>
            </a:schemeClr>
          </a:solidFill>
          <a:ln/>
        </p:spPr>
        <p:txBody>
          <a:bodyPr wrap="none" lIns="0" tIns="144000" rIns="72000" bIns="0" rtlCol="0" anchor="ctr" anchorCtr="0"/>
          <a:lstStyle/>
          <a:p>
            <a:pPr algn="r" defTabSz="914363">
              <a:lnSpc>
                <a:spcPts val="1958"/>
              </a:lnSpc>
            </a:pPr>
            <a:r>
              <a:rPr lang="en-US" sz="3200" b="1" kern="0" spc="-47">
                <a:solidFill>
                  <a:prstClr val="white"/>
                </a:solidFill>
                <a:latin typeface="Arial" panose="020B0604020202020204" pitchFamily="34" charset="0"/>
                <a:ea typeface="Inter Bold" pitchFamily="34" charset="-122"/>
                <a:cs typeface="Arial" panose="020B0604020202020204" pitchFamily="34" charset="0"/>
              </a:rPr>
              <a:t>Economic Impact</a:t>
            </a:r>
            <a:endParaRPr lang="en-US" sz="3200">
              <a:solidFill>
                <a:prstClr val="white"/>
              </a:solidFill>
              <a:latin typeface="Arial" panose="020B0604020202020204" pitchFamily="34" charset="0"/>
              <a:cs typeface="Arial" panose="020B0604020202020204" pitchFamily="34" charset="0"/>
            </a:endParaRPr>
          </a:p>
        </p:txBody>
      </p:sp>
      <p:sp>
        <p:nvSpPr>
          <p:cNvPr id="12" name="Shape 3">
            <a:extLst>
              <a:ext uri="{FF2B5EF4-FFF2-40B4-BE49-F238E27FC236}">
                <a16:creationId xmlns:a16="http://schemas.microsoft.com/office/drawing/2014/main" id="{9ED26F5E-BF36-A3C7-4FD6-D91E4FC28115}"/>
              </a:ext>
            </a:extLst>
          </p:cNvPr>
          <p:cNvSpPr/>
          <p:nvPr/>
        </p:nvSpPr>
        <p:spPr>
          <a:xfrm>
            <a:off x="5500981" y="2399827"/>
            <a:ext cx="6691020" cy="45719"/>
          </a:xfrm>
          <a:prstGeom prst="roundRect">
            <a:avLst>
              <a:gd name="adj" fmla="val 702377"/>
            </a:avLst>
          </a:prstGeom>
          <a:solidFill>
            <a:srgbClr val="2A1999"/>
          </a:solidFill>
          <a:ln/>
        </p:spPr>
        <p:txBody>
          <a:bodyPr/>
          <a:lstStyle/>
          <a:p>
            <a:pPr defTabSz="914363"/>
            <a:endParaRPr lang="en-GB" sz="1500">
              <a:solidFill>
                <a:prstClr val="black"/>
              </a:solidFill>
              <a:latin typeface="Calibri" panose="020F0502020204030204"/>
            </a:endParaRPr>
          </a:p>
        </p:txBody>
      </p:sp>
      <p:pic>
        <p:nvPicPr>
          <p:cNvPr id="13" name="Image 2" descr="preencoded.png">
            <a:extLst>
              <a:ext uri="{FF2B5EF4-FFF2-40B4-BE49-F238E27FC236}">
                <a16:creationId xmlns:a16="http://schemas.microsoft.com/office/drawing/2014/main" id="{FE7C9D9C-2920-5236-F5EE-81A76CB3F5C5}"/>
              </a:ext>
            </a:extLst>
          </p:cNvPr>
          <p:cNvPicPr>
            <a:picLocks noChangeAspect="1"/>
          </p:cNvPicPr>
          <p:nvPr/>
        </p:nvPicPr>
        <p:blipFill>
          <a:blip r:embed="rId14"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3405081" y="2523062"/>
            <a:ext cx="2741513" cy="917674"/>
          </a:xfrm>
          <a:prstGeom prst="rect">
            <a:avLst/>
          </a:prstGeom>
        </p:spPr>
      </p:pic>
      <p:pic>
        <p:nvPicPr>
          <p:cNvPr id="14" name="Image 3" descr="Inpatient with solid fill">
            <a:extLst>
              <a:ext uri="{FF2B5EF4-FFF2-40B4-BE49-F238E27FC236}">
                <a16:creationId xmlns:a16="http://schemas.microsoft.com/office/drawing/2014/main" id="{B136D9C5-F6C9-E50F-9048-DF2971AAF2AE}"/>
              </a:ext>
            </a:extLst>
          </p:cNvPr>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4394171" y="2601711"/>
            <a:ext cx="695567" cy="695567"/>
          </a:xfrm>
          <a:prstGeom prst="rect">
            <a:avLst/>
          </a:prstGeom>
        </p:spPr>
      </p:pic>
      <p:sp>
        <p:nvSpPr>
          <p:cNvPr id="15" name="Text 4">
            <a:extLst>
              <a:ext uri="{FF2B5EF4-FFF2-40B4-BE49-F238E27FC236}">
                <a16:creationId xmlns:a16="http://schemas.microsoft.com/office/drawing/2014/main" id="{A6488453-847E-A90F-F03C-759965B57573}"/>
              </a:ext>
            </a:extLst>
          </p:cNvPr>
          <p:cNvSpPr/>
          <p:nvPr/>
        </p:nvSpPr>
        <p:spPr>
          <a:xfrm>
            <a:off x="7676647" y="2561694"/>
            <a:ext cx="4415532" cy="497781"/>
          </a:xfrm>
          <a:prstGeom prst="rect">
            <a:avLst/>
          </a:prstGeom>
          <a:solidFill>
            <a:schemeClr val="accent1">
              <a:lumMod val="75000"/>
            </a:schemeClr>
          </a:solidFill>
          <a:ln/>
        </p:spPr>
        <p:txBody>
          <a:bodyPr wrap="none" lIns="0" tIns="144000" rIns="72000" bIns="0" rtlCol="0" anchor="ctr" anchorCtr="0"/>
          <a:lstStyle/>
          <a:p>
            <a:pPr algn="r" defTabSz="914363">
              <a:lnSpc>
                <a:spcPts val="1958"/>
              </a:lnSpc>
            </a:pPr>
            <a:r>
              <a:rPr lang="en-US" sz="3200" b="1" kern="0" spc="-47">
                <a:solidFill>
                  <a:prstClr val="white"/>
                </a:solidFill>
                <a:latin typeface="Arial" panose="020B0604020202020204" pitchFamily="34" charset="0"/>
                <a:ea typeface="Inter Bold" pitchFamily="34" charset="-122"/>
                <a:cs typeface="Arial" panose="020B0604020202020204" pitchFamily="34" charset="0"/>
              </a:rPr>
              <a:t>Healthcare Burden</a:t>
            </a:r>
            <a:endParaRPr lang="en-US" sz="3200">
              <a:solidFill>
                <a:prstClr val="white"/>
              </a:solidFill>
              <a:latin typeface="Arial" panose="020B0604020202020204" pitchFamily="34" charset="0"/>
              <a:cs typeface="Arial" panose="020B0604020202020204" pitchFamily="34" charset="0"/>
            </a:endParaRPr>
          </a:p>
        </p:txBody>
      </p:sp>
      <p:sp>
        <p:nvSpPr>
          <p:cNvPr id="17" name="Shape 6">
            <a:extLst>
              <a:ext uri="{FF2B5EF4-FFF2-40B4-BE49-F238E27FC236}">
                <a16:creationId xmlns:a16="http://schemas.microsoft.com/office/drawing/2014/main" id="{7E4D47C4-3CE3-A5B5-D360-5A98BBB9D4CF}"/>
              </a:ext>
            </a:extLst>
          </p:cNvPr>
          <p:cNvSpPr/>
          <p:nvPr/>
        </p:nvSpPr>
        <p:spPr>
          <a:xfrm>
            <a:off x="6186383" y="3355882"/>
            <a:ext cx="5989575" cy="45719"/>
          </a:xfrm>
          <a:prstGeom prst="roundRect">
            <a:avLst>
              <a:gd name="adj" fmla="val 702377"/>
            </a:avLst>
          </a:prstGeom>
          <a:solidFill>
            <a:srgbClr val="2A1999"/>
          </a:solidFill>
          <a:ln/>
        </p:spPr>
        <p:txBody>
          <a:bodyPr/>
          <a:lstStyle/>
          <a:p>
            <a:pPr defTabSz="914363"/>
            <a:endParaRPr lang="en-GB" sz="1500">
              <a:solidFill>
                <a:prstClr val="black"/>
              </a:solidFill>
              <a:latin typeface="Calibri" panose="020F0502020204030204"/>
            </a:endParaRPr>
          </a:p>
        </p:txBody>
      </p:sp>
      <p:pic>
        <p:nvPicPr>
          <p:cNvPr id="18" name="Image 4" descr="preencoded.png">
            <a:extLst>
              <a:ext uri="{FF2B5EF4-FFF2-40B4-BE49-F238E27FC236}">
                <a16:creationId xmlns:a16="http://schemas.microsoft.com/office/drawing/2014/main" id="{F2D8BC11-843F-6041-35B0-2073CC9DEF51}"/>
              </a:ext>
            </a:extLst>
          </p:cNvPr>
          <p:cNvPicPr>
            <a:picLocks noChangeAspect="1"/>
          </p:cNvPicPr>
          <p:nvPr/>
        </p:nvPicPr>
        <p:blipFill>
          <a:blip r:embed="rId17"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2719679" y="3480522"/>
            <a:ext cx="4112319" cy="917674"/>
          </a:xfrm>
          <a:prstGeom prst="rect">
            <a:avLst/>
          </a:prstGeom>
        </p:spPr>
      </p:pic>
      <p:sp>
        <p:nvSpPr>
          <p:cNvPr id="20" name="Text 7">
            <a:extLst>
              <a:ext uri="{FF2B5EF4-FFF2-40B4-BE49-F238E27FC236}">
                <a16:creationId xmlns:a16="http://schemas.microsoft.com/office/drawing/2014/main" id="{F0DADEB3-0970-C95B-2A3E-745FA13271FA}"/>
              </a:ext>
            </a:extLst>
          </p:cNvPr>
          <p:cNvSpPr/>
          <p:nvPr/>
        </p:nvSpPr>
        <p:spPr>
          <a:xfrm>
            <a:off x="7676647" y="3515502"/>
            <a:ext cx="4415532" cy="497781"/>
          </a:xfrm>
          <a:prstGeom prst="rect">
            <a:avLst/>
          </a:prstGeom>
          <a:solidFill>
            <a:schemeClr val="accent1">
              <a:lumMod val="75000"/>
            </a:schemeClr>
          </a:solidFill>
          <a:ln/>
        </p:spPr>
        <p:txBody>
          <a:bodyPr wrap="none" lIns="0" tIns="144000" rIns="72000" bIns="0" rtlCol="0" anchor="ctr" anchorCtr="0"/>
          <a:lstStyle/>
          <a:p>
            <a:pPr algn="r" defTabSz="914363">
              <a:lnSpc>
                <a:spcPts val="1958"/>
              </a:lnSpc>
            </a:pPr>
            <a:r>
              <a:rPr lang="en-US" sz="3200" b="1" kern="0" spc="-47">
                <a:solidFill>
                  <a:prstClr val="white"/>
                </a:solidFill>
                <a:latin typeface="Arial" panose="020B0604020202020204" pitchFamily="34" charset="0"/>
                <a:ea typeface="Inter Bold" pitchFamily="34" charset="-122"/>
                <a:cs typeface="Arial" panose="020B0604020202020204" pitchFamily="34" charset="0"/>
              </a:rPr>
              <a:t>Social Care Pressure</a:t>
            </a:r>
            <a:endParaRPr lang="en-US" sz="3200">
              <a:solidFill>
                <a:prstClr val="white"/>
              </a:solidFill>
              <a:latin typeface="Arial" panose="020B0604020202020204" pitchFamily="34" charset="0"/>
              <a:cs typeface="Arial" panose="020B0604020202020204" pitchFamily="34" charset="0"/>
            </a:endParaRPr>
          </a:p>
        </p:txBody>
      </p:sp>
      <p:sp>
        <p:nvSpPr>
          <p:cNvPr id="22" name="Shape 9">
            <a:extLst>
              <a:ext uri="{FF2B5EF4-FFF2-40B4-BE49-F238E27FC236}">
                <a16:creationId xmlns:a16="http://schemas.microsoft.com/office/drawing/2014/main" id="{7C264AD0-9D28-66EB-3ECF-EBA905BF1582}"/>
              </a:ext>
            </a:extLst>
          </p:cNvPr>
          <p:cNvSpPr/>
          <p:nvPr/>
        </p:nvSpPr>
        <p:spPr>
          <a:xfrm>
            <a:off x="6871787" y="4325955"/>
            <a:ext cx="5320214" cy="45719"/>
          </a:xfrm>
          <a:prstGeom prst="roundRect">
            <a:avLst>
              <a:gd name="adj" fmla="val 702377"/>
            </a:avLst>
          </a:prstGeom>
          <a:solidFill>
            <a:srgbClr val="2A1999"/>
          </a:solidFill>
          <a:ln/>
        </p:spPr>
        <p:txBody>
          <a:bodyPr/>
          <a:lstStyle/>
          <a:p>
            <a:pPr defTabSz="914363"/>
            <a:endParaRPr lang="en-GB" sz="1500">
              <a:solidFill>
                <a:prstClr val="black"/>
              </a:solidFill>
              <a:latin typeface="Calibri" panose="020F0502020204030204"/>
            </a:endParaRPr>
          </a:p>
        </p:txBody>
      </p:sp>
      <p:pic>
        <p:nvPicPr>
          <p:cNvPr id="23" name="Image 6" descr="preencoded.png">
            <a:extLst>
              <a:ext uri="{FF2B5EF4-FFF2-40B4-BE49-F238E27FC236}">
                <a16:creationId xmlns:a16="http://schemas.microsoft.com/office/drawing/2014/main" id="{4F57A57E-2598-E5B8-AA59-BA12582F760D}"/>
              </a:ext>
            </a:extLst>
          </p:cNvPr>
          <p:cNvPicPr>
            <a:picLocks noChangeAspect="1"/>
          </p:cNvPicPr>
          <p:nvPr/>
        </p:nvPicPr>
        <p:blipFill>
          <a:blip r:embed="rId18"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2034374" y="4437983"/>
            <a:ext cx="5483027" cy="917674"/>
          </a:xfrm>
          <a:prstGeom prst="rect">
            <a:avLst/>
          </a:prstGeom>
        </p:spPr>
      </p:pic>
      <p:sp>
        <p:nvSpPr>
          <p:cNvPr id="25" name="Text 10">
            <a:extLst>
              <a:ext uri="{FF2B5EF4-FFF2-40B4-BE49-F238E27FC236}">
                <a16:creationId xmlns:a16="http://schemas.microsoft.com/office/drawing/2014/main" id="{F23E696B-A629-F409-6BA9-01BD6167938C}"/>
              </a:ext>
            </a:extLst>
          </p:cNvPr>
          <p:cNvSpPr/>
          <p:nvPr/>
        </p:nvSpPr>
        <p:spPr>
          <a:xfrm>
            <a:off x="7676647" y="4485793"/>
            <a:ext cx="4415532" cy="497781"/>
          </a:xfrm>
          <a:prstGeom prst="rect">
            <a:avLst/>
          </a:prstGeom>
          <a:solidFill>
            <a:schemeClr val="accent1">
              <a:lumMod val="75000"/>
            </a:schemeClr>
          </a:solidFill>
          <a:ln/>
        </p:spPr>
        <p:txBody>
          <a:bodyPr wrap="none" lIns="0" tIns="144000" rIns="72000" bIns="0" rtlCol="0" anchor="ctr" anchorCtr="0"/>
          <a:lstStyle/>
          <a:p>
            <a:pPr algn="r" defTabSz="914363">
              <a:lnSpc>
                <a:spcPts val="1958"/>
              </a:lnSpc>
            </a:pPr>
            <a:r>
              <a:rPr lang="en-US" sz="3200" b="1" kern="0" spc="-47">
                <a:solidFill>
                  <a:prstClr val="white"/>
                </a:solidFill>
                <a:latin typeface="Arial" panose="020B0604020202020204" pitchFamily="34" charset="0"/>
                <a:ea typeface="Inter Bold" pitchFamily="34" charset="-122"/>
                <a:cs typeface="Arial" panose="020B0604020202020204" pitchFamily="34" charset="0"/>
              </a:rPr>
              <a:t>Welfare Dependency</a:t>
            </a:r>
            <a:endParaRPr lang="en-US" sz="3200">
              <a:solidFill>
                <a:prstClr val="white"/>
              </a:solidFill>
              <a:latin typeface="Arial" panose="020B0604020202020204" pitchFamily="34" charset="0"/>
              <a:cs typeface="Arial" panose="020B0604020202020204" pitchFamily="34" charset="0"/>
            </a:endParaRPr>
          </a:p>
        </p:txBody>
      </p:sp>
      <p:sp>
        <p:nvSpPr>
          <p:cNvPr id="30" name="Text 12">
            <a:extLst>
              <a:ext uri="{FF2B5EF4-FFF2-40B4-BE49-F238E27FC236}">
                <a16:creationId xmlns:a16="http://schemas.microsoft.com/office/drawing/2014/main" id="{C2A62043-9434-DF0D-3474-FC072F17C973}"/>
              </a:ext>
            </a:extLst>
          </p:cNvPr>
          <p:cNvSpPr/>
          <p:nvPr/>
        </p:nvSpPr>
        <p:spPr>
          <a:xfrm>
            <a:off x="1740616" y="5421353"/>
            <a:ext cx="10351563" cy="509588"/>
          </a:xfrm>
          <a:prstGeom prst="rect">
            <a:avLst/>
          </a:prstGeom>
          <a:noFill/>
          <a:ln/>
        </p:spPr>
        <p:txBody>
          <a:bodyPr wrap="square" lIns="0" tIns="0" rIns="0" bIns="0" rtlCol="0" anchor="t"/>
          <a:lstStyle/>
          <a:p>
            <a:pPr defTabSz="914363">
              <a:lnSpc>
                <a:spcPts val="2000"/>
              </a:lnSpc>
            </a:pPr>
            <a:r>
              <a:rPr lang="en-US" sz="1600" kern="0" spc="-25">
                <a:latin typeface="Arial" panose="020B0604020202020204" pitchFamily="34" charset="0"/>
                <a:ea typeface="Inter" pitchFamily="34" charset="-122"/>
                <a:cs typeface="Arial" panose="020B0604020202020204" pitchFamily="34" charset="0"/>
              </a:rPr>
              <a:t>Failing to address these intertwined challenges leads to rising public costs and worsening outcomes across multiple sectors. The economic impact extends beyond direct healthcare costs to include reduced business productivity and diminished community resilience.</a:t>
            </a:r>
            <a:endParaRPr lang="en-US" sz="1600">
              <a:latin typeface="Arial" panose="020B0604020202020204" pitchFamily="34" charset="0"/>
              <a:cs typeface="Arial" panose="020B0604020202020204" pitchFamily="34" charset="0"/>
            </a:endParaRPr>
          </a:p>
        </p:txBody>
      </p:sp>
      <p:sp>
        <p:nvSpPr>
          <p:cNvPr id="31" name="Text 13">
            <a:extLst>
              <a:ext uri="{FF2B5EF4-FFF2-40B4-BE49-F238E27FC236}">
                <a16:creationId xmlns:a16="http://schemas.microsoft.com/office/drawing/2014/main" id="{3AAE92CF-C101-95F6-0752-6ED0189A2974}"/>
              </a:ext>
            </a:extLst>
          </p:cNvPr>
          <p:cNvSpPr/>
          <p:nvPr/>
        </p:nvSpPr>
        <p:spPr>
          <a:xfrm>
            <a:off x="1740616" y="6239122"/>
            <a:ext cx="10351563" cy="788326"/>
          </a:xfrm>
          <a:prstGeom prst="rect">
            <a:avLst/>
          </a:prstGeom>
          <a:noFill/>
          <a:ln/>
        </p:spPr>
        <p:txBody>
          <a:bodyPr wrap="square" lIns="0" tIns="0" rIns="0" bIns="0" rtlCol="0" anchor="t"/>
          <a:lstStyle/>
          <a:p>
            <a:pPr defTabSz="914363">
              <a:lnSpc>
                <a:spcPts val="2000"/>
              </a:lnSpc>
            </a:pPr>
            <a:r>
              <a:rPr lang="en-US" sz="1600" b="1" kern="0" spc="-25">
                <a:latin typeface="Arial" panose="020B0604020202020204" pitchFamily="34" charset="0"/>
                <a:ea typeface="Inter" pitchFamily="34" charset="-122"/>
                <a:cs typeface="Arial" panose="020B0604020202020204" pitchFamily="34" charset="0"/>
              </a:rPr>
              <a:t>Without intervention, these costs will continue to escalate, creating an unsustainable burden on public services and further entrenching health and economic inequalities in coastal communities.</a:t>
            </a:r>
            <a:endParaRPr lang="en-US" sz="1600" b="1">
              <a:latin typeface="Arial" panose="020B0604020202020204" pitchFamily="34" charset="0"/>
              <a:cs typeface="Arial" panose="020B0604020202020204" pitchFamily="34" charset="0"/>
            </a:endParaRPr>
          </a:p>
        </p:txBody>
      </p:sp>
      <p:sp>
        <p:nvSpPr>
          <p:cNvPr id="33" name="Text 5">
            <a:extLst>
              <a:ext uri="{FF2B5EF4-FFF2-40B4-BE49-F238E27FC236}">
                <a16:creationId xmlns:a16="http://schemas.microsoft.com/office/drawing/2014/main" id="{07BC859E-3DDD-12B8-C912-3DC625B157C6}"/>
              </a:ext>
            </a:extLst>
          </p:cNvPr>
          <p:cNvSpPr/>
          <p:nvPr/>
        </p:nvSpPr>
        <p:spPr>
          <a:xfrm>
            <a:off x="2290082" y="1287725"/>
            <a:ext cx="2549327" cy="237629"/>
          </a:xfrm>
          <a:prstGeom prst="rect">
            <a:avLst/>
          </a:prstGeom>
          <a:noFill/>
          <a:ln/>
        </p:spPr>
        <p:txBody>
          <a:bodyPr wrap="none" lIns="0" tIns="0" rIns="0" bIns="0" rtlCol="0" anchor="t"/>
          <a:lstStyle/>
          <a:p>
            <a:pPr defTabSz="761970">
              <a:lnSpc>
                <a:spcPts val="1833"/>
              </a:lnSpc>
            </a:pPr>
            <a:r>
              <a:rPr lang="en-US" sz="2400" b="1">
                <a:solidFill>
                  <a:prstClr val="white"/>
                </a:solidFill>
                <a:latin typeface="Arial" panose="020B0604020202020204" pitchFamily="34" charset="0"/>
                <a:ea typeface="Alexandria Semi Bold" pitchFamily="34" charset="-122"/>
                <a:cs typeface="Arial" panose="020B0604020202020204" pitchFamily="34" charset="0"/>
              </a:rPr>
              <a:t>Cost of Doing Nothing</a:t>
            </a:r>
            <a:endParaRPr lang="en-US" sz="2400" b="1">
              <a:solidFill>
                <a:prstClr val="white"/>
              </a:solidFill>
              <a:latin typeface="Arial" panose="020B0604020202020204" pitchFamily="34" charset="0"/>
              <a:cs typeface="Arial" panose="020B0604020202020204" pitchFamily="34" charset="0"/>
            </a:endParaRPr>
          </a:p>
        </p:txBody>
      </p:sp>
      <p:sp>
        <p:nvSpPr>
          <p:cNvPr id="35" name="Freeform 34">
            <a:extLst>
              <a:ext uri="{FF2B5EF4-FFF2-40B4-BE49-F238E27FC236}">
                <a16:creationId xmlns:a16="http://schemas.microsoft.com/office/drawing/2014/main" id="{7A680078-D608-D0BD-A53B-E9C1F41653C6}"/>
              </a:ext>
            </a:extLst>
          </p:cNvPr>
          <p:cNvSpPr/>
          <p:nvPr/>
        </p:nvSpPr>
        <p:spPr>
          <a:xfrm>
            <a:off x="16042" y="-6508629"/>
            <a:ext cx="1481428" cy="18127083"/>
          </a:xfrm>
          <a:custGeom>
            <a:avLst/>
            <a:gdLst>
              <a:gd name="connsiteX0" fmla="*/ 1773841 w 1773841"/>
              <a:gd name="connsiteY0" fmla="*/ 0 h 15819120"/>
              <a:gd name="connsiteX1" fmla="*/ 1773841 w 1773841"/>
              <a:gd name="connsiteY1" fmla="*/ 6233093 h 15819120"/>
              <a:gd name="connsiteX2" fmla="*/ 909496 w 1773841"/>
              <a:gd name="connsiteY2" fmla="*/ 7129609 h 15819120"/>
              <a:gd name="connsiteX3" fmla="*/ 909496 w 1773841"/>
              <a:gd name="connsiteY3" fmla="*/ 7272960 h 15819120"/>
              <a:gd name="connsiteX4" fmla="*/ 1773841 w 1773841"/>
              <a:gd name="connsiteY4" fmla="*/ 8169476 h 15819120"/>
              <a:gd name="connsiteX5" fmla="*/ 1773841 w 1773841"/>
              <a:gd name="connsiteY5" fmla="*/ 15819120 h 15819120"/>
              <a:gd name="connsiteX6" fmla="*/ 0 w 1773841"/>
              <a:gd name="connsiteY6" fmla="*/ 15819120 h 15819120"/>
              <a:gd name="connsiteX7" fmla="*/ 0 w 1773841"/>
              <a:gd name="connsiteY7" fmla="*/ 0 h 15819120"/>
              <a:gd name="connsiteX0" fmla="*/ 1773841 w 1773841"/>
              <a:gd name="connsiteY0" fmla="*/ 0 h 15819120"/>
              <a:gd name="connsiteX1" fmla="*/ 1773841 w 1773841"/>
              <a:gd name="connsiteY1" fmla="*/ 6233093 h 15819120"/>
              <a:gd name="connsiteX2" fmla="*/ 909496 w 1773841"/>
              <a:gd name="connsiteY2" fmla="*/ 7129609 h 15819120"/>
              <a:gd name="connsiteX3" fmla="*/ 909496 w 1773841"/>
              <a:gd name="connsiteY3" fmla="*/ 7272960 h 15819120"/>
              <a:gd name="connsiteX4" fmla="*/ 1773841 w 1773841"/>
              <a:gd name="connsiteY4" fmla="*/ 8169476 h 15819120"/>
              <a:gd name="connsiteX5" fmla="*/ 1773841 w 1773841"/>
              <a:gd name="connsiteY5" fmla="*/ 15819120 h 15819120"/>
              <a:gd name="connsiteX6" fmla="*/ 0 w 1773841"/>
              <a:gd name="connsiteY6" fmla="*/ 15819120 h 15819120"/>
              <a:gd name="connsiteX7" fmla="*/ 0 w 1773841"/>
              <a:gd name="connsiteY7" fmla="*/ 0 h 15819120"/>
              <a:gd name="connsiteX8" fmla="*/ 1773841 w 1773841"/>
              <a:gd name="connsiteY8" fmla="*/ 0 h 15819120"/>
              <a:gd name="connsiteX0" fmla="*/ 1773841 w 1773841"/>
              <a:gd name="connsiteY0" fmla="*/ 0 h 15819120"/>
              <a:gd name="connsiteX1" fmla="*/ 1773841 w 1773841"/>
              <a:gd name="connsiteY1" fmla="*/ 6233093 h 15819120"/>
              <a:gd name="connsiteX2" fmla="*/ 909496 w 1773841"/>
              <a:gd name="connsiteY2" fmla="*/ 7129609 h 15819120"/>
              <a:gd name="connsiteX3" fmla="*/ 909496 w 1773841"/>
              <a:gd name="connsiteY3" fmla="*/ 7272960 h 15819120"/>
              <a:gd name="connsiteX4" fmla="*/ 1773841 w 1773841"/>
              <a:gd name="connsiteY4" fmla="*/ 8169476 h 15819120"/>
              <a:gd name="connsiteX5" fmla="*/ 1773841 w 1773841"/>
              <a:gd name="connsiteY5" fmla="*/ 15819120 h 15819120"/>
              <a:gd name="connsiteX6" fmla="*/ 0 w 1773841"/>
              <a:gd name="connsiteY6" fmla="*/ 15819120 h 15819120"/>
              <a:gd name="connsiteX7" fmla="*/ 0 w 1773841"/>
              <a:gd name="connsiteY7" fmla="*/ 0 h 15819120"/>
              <a:gd name="connsiteX8" fmla="*/ 1773841 w 1773841"/>
              <a:gd name="connsiteY8" fmla="*/ 0 h 15819120"/>
              <a:gd name="connsiteX0" fmla="*/ 1773841 w 1777714"/>
              <a:gd name="connsiteY0" fmla="*/ 0 h 15819120"/>
              <a:gd name="connsiteX1" fmla="*/ 1773841 w 1777714"/>
              <a:gd name="connsiteY1" fmla="*/ 6233093 h 15819120"/>
              <a:gd name="connsiteX2" fmla="*/ 909496 w 1777714"/>
              <a:gd name="connsiteY2" fmla="*/ 7129609 h 15819120"/>
              <a:gd name="connsiteX3" fmla="*/ 909496 w 1777714"/>
              <a:gd name="connsiteY3" fmla="*/ 7272960 h 15819120"/>
              <a:gd name="connsiteX4" fmla="*/ 1773841 w 1777714"/>
              <a:gd name="connsiteY4" fmla="*/ 8169476 h 15819120"/>
              <a:gd name="connsiteX5" fmla="*/ 1773841 w 1777714"/>
              <a:gd name="connsiteY5" fmla="*/ 15819120 h 15819120"/>
              <a:gd name="connsiteX6" fmla="*/ 0 w 1777714"/>
              <a:gd name="connsiteY6" fmla="*/ 15819120 h 15819120"/>
              <a:gd name="connsiteX7" fmla="*/ 0 w 1777714"/>
              <a:gd name="connsiteY7" fmla="*/ 0 h 15819120"/>
              <a:gd name="connsiteX8" fmla="*/ 1773841 w 1777714"/>
              <a:gd name="connsiteY8" fmla="*/ 0 h 15819120"/>
              <a:gd name="connsiteX0" fmla="*/ 1773841 w 1777714"/>
              <a:gd name="connsiteY0" fmla="*/ 0 h 15819120"/>
              <a:gd name="connsiteX1" fmla="*/ 1773841 w 1777714"/>
              <a:gd name="connsiteY1" fmla="*/ 6233093 h 15819120"/>
              <a:gd name="connsiteX2" fmla="*/ 909496 w 1777714"/>
              <a:gd name="connsiteY2" fmla="*/ 7129609 h 15819120"/>
              <a:gd name="connsiteX3" fmla="*/ 909496 w 1777714"/>
              <a:gd name="connsiteY3" fmla="*/ 7272960 h 15819120"/>
              <a:gd name="connsiteX4" fmla="*/ 1773841 w 1777714"/>
              <a:gd name="connsiteY4" fmla="*/ 8169476 h 15819120"/>
              <a:gd name="connsiteX5" fmla="*/ 1773841 w 1777714"/>
              <a:gd name="connsiteY5" fmla="*/ 15819120 h 15819120"/>
              <a:gd name="connsiteX6" fmla="*/ 0 w 1777714"/>
              <a:gd name="connsiteY6" fmla="*/ 15819120 h 15819120"/>
              <a:gd name="connsiteX7" fmla="*/ 0 w 1777714"/>
              <a:gd name="connsiteY7" fmla="*/ 0 h 15819120"/>
              <a:gd name="connsiteX8" fmla="*/ 1773841 w 1777714"/>
              <a:gd name="connsiteY8" fmla="*/ 0 h 15819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7714" h="15819120">
                <a:moveTo>
                  <a:pt x="1773841" y="0"/>
                </a:moveTo>
                <a:cubicBezTo>
                  <a:pt x="1773841" y="2077698"/>
                  <a:pt x="1782556" y="5985053"/>
                  <a:pt x="1773841" y="6233093"/>
                </a:cubicBezTo>
                <a:cubicBezTo>
                  <a:pt x="1765126" y="6481133"/>
                  <a:pt x="909747" y="6822304"/>
                  <a:pt x="909496" y="7129609"/>
                </a:cubicBezTo>
                <a:cubicBezTo>
                  <a:pt x="909245" y="7436914"/>
                  <a:pt x="909245" y="6880986"/>
                  <a:pt x="909496" y="7272960"/>
                </a:cubicBezTo>
                <a:cubicBezTo>
                  <a:pt x="909747" y="7664934"/>
                  <a:pt x="1773593" y="7819837"/>
                  <a:pt x="1773841" y="8169476"/>
                </a:cubicBezTo>
                <a:cubicBezTo>
                  <a:pt x="1774089" y="8519115"/>
                  <a:pt x="1773841" y="13269239"/>
                  <a:pt x="1773841" y="15819120"/>
                </a:cubicBezTo>
                <a:lnTo>
                  <a:pt x="0" y="15819120"/>
                </a:lnTo>
                <a:lnTo>
                  <a:pt x="0" y="0"/>
                </a:lnTo>
                <a:lnTo>
                  <a:pt x="1773841" y="0"/>
                </a:lnTo>
                <a:close/>
              </a:path>
            </a:pathLst>
          </a:custGeom>
          <a:solidFill>
            <a:srgbClr val="0B3249"/>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defTabSz="761970"/>
            <a:endParaRPr lang="en-GB" sz="1500">
              <a:solidFill>
                <a:prstClr val="white"/>
              </a:solidFill>
              <a:latin typeface="Calibri" panose="020F0502020204030204"/>
            </a:endParaRPr>
          </a:p>
        </p:txBody>
      </p:sp>
      <p:pic>
        <p:nvPicPr>
          <p:cNvPr id="36" name="Graphic 35" descr="Lighthouse scene with solid fill">
            <a:extLst>
              <a:ext uri="{FF2B5EF4-FFF2-40B4-BE49-F238E27FC236}">
                <a16:creationId xmlns:a16="http://schemas.microsoft.com/office/drawing/2014/main" id="{4E056D54-D3C7-3234-619B-DF82624FF676}"/>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299556" y="-240421"/>
            <a:ext cx="914400" cy="914400"/>
          </a:xfrm>
          <a:prstGeom prst="rect">
            <a:avLst/>
          </a:prstGeom>
        </p:spPr>
      </p:pic>
      <p:pic>
        <p:nvPicPr>
          <p:cNvPr id="2" name="Graphic 1" descr="Link with solid fill">
            <a:extLst>
              <a:ext uri="{FF2B5EF4-FFF2-40B4-BE49-F238E27FC236}">
                <a16:creationId xmlns:a16="http://schemas.microsoft.com/office/drawing/2014/main" id="{14FEF2CE-C629-B958-B512-449F2440C6C1}"/>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259498" y="2886539"/>
            <a:ext cx="1033819" cy="1033819"/>
          </a:xfrm>
          <a:prstGeom prst="rect">
            <a:avLst/>
          </a:prstGeom>
        </p:spPr>
      </p:pic>
      <p:pic>
        <p:nvPicPr>
          <p:cNvPr id="39" name="Graphic 38" descr="Linear Graph with solid fill">
            <a:extLst>
              <a:ext uri="{FF2B5EF4-FFF2-40B4-BE49-F238E27FC236}">
                <a16:creationId xmlns:a16="http://schemas.microsoft.com/office/drawing/2014/main" id="{786F27DC-8155-7516-77DD-FEF33D8E2C0D}"/>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flipH="1">
            <a:off x="4380316" y="4537367"/>
            <a:ext cx="696635" cy="687202"/>
          </a:xfrm>
          <a:prstGeom prst="rect">
            <a:avLst/>
          </a:prstGeom>
        </p:spPr>
      </p:pic>
      <p:pic>
        <p:nvPicPr>
          <p:cNvPr id="41" name="Graphic 40" descr="Man with cane with solid fill">
            <a:extLst>
              <a:ext uri="{FF2B5EF4-FFF2-40B4-BE49-F238E27FC236}">
                <a16:creationId xmlns:a16="http://schemas.microsoft.com/office/drawing/2014/main" id="{017D23CE-CD7E-D669-8E5B-9636E9609E92}"/>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4291685" y="3543212"/>
            <a:ext cx="861126" cy="774473"/>
          </a:xfrm>
          <a:prstGeom prst="rect">
            <a:avLst/>
          </a:prstGeom>
        </p:spPr>
      </p:pic>
      <p:pic>
        <p:nvPicPr>
          <p:cNvPr id="9" name="Graphic 8" descr="Money with solid fill">
            <a:extLst>
              <a:ext uri="{FF2B5EF4-FFF2-40B4-BE49-F238E27FC236}">
                <a16:creationId xmlns:a16="http://schemas.microsoft.com/office/drawing/2014/main" id="{EA35E9AD-2FD6-E6E0-7098-C64A2DAFC55C}"/>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299556" y="1271226"/>
            <a:ext cx="914400" cy="914400"/>
          </a:xfrm>
          <a:prstGeom prst="rect">
            <a:avLst/>
          </a:prstGeom>
        </p:spPr>
      </p:pic>
      <p:pic>
        <p:nvPicPr>
          <p:cNvPr id="38" name="Graphic 37" descr="Money with solid fill">
            <a:extLst>
              <a:ext uri="{FF2B5EF4-FFF2-40B4-BE49-F238E27FC236}">
                <a16:creationId xmlns:a16="http://schemas.microsoft.com/office/drawing/2014/main" id="{45A64E29-53C0-3BC3-56C3-84CDAFE39613}"/>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302790" y="1184126"/>
            <a:ext cx="914400" cy="914400"/>
          </a:xfrm>
          <a:prstGeom prst="rect">
            <a:avLst/>
          </a:prstGeom>
        </p:spPr>
      </p:pic>
    </p:spTree>
    <p:extLst>
      <p:ext uri="{BB962C8B-B14F-4D97-AF65-F5344CB8AC3E}">
        <p14:creationId xmlns:p14="http://schemas.microsoft.com/office/powerpoint/2010/main" val="63145487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938361-8E45-98A8-2347-E16853942C01}"/>
            </a:ext>
          </a:extLst>
        </p:cNvPr>
        <p:cNvGrpSpPr/>
        <p:nvPr/>
      </p:nvGrpSpPr>
      <p:grpSpPr>
        <a:xfrm>
          <a:off x="0" y="0"/>
          <a:ext cx="0" cy="0"/>
          <a:chOff x="0" y="0"/>
          <a:chExt cx="0" cy="0"/>
        </a:xfrm>
      </p:grpSpPr>
      <p:sp>
        <p:nvSpPr>
          <p:cNvPr id="34" name="Oval 33">
            <a:extLst>
              <a:ext uri="{FF2B5EF4-FFF2-40B4-BE49-F238E27FC236}">
                <a16:creationId xmlns:a16="http://schemas.microsoft.com/office/drawing/2014/main" id="{8CB810A9-85BC-428B-61E9-186DC7CA1BB3}"/>
              </a:ext>
            </a:extLst>
          </p:cNvPr>
          <p:cNvSpPr/>
          <p:nvPr/>
        </p:nvSpPr>
        <p:spPr>
          <a:xfrm>
            <a:off x="2300647" y="3315444"/>
            <a:ext cx="769177" cy="707886"/>
          </a:xfrm>
          <a:prstGeom prst="ellipse">
            <a:avLst/>
          </a:prstGeom>
          <a:solidFill>
            <a:srgbClr val="102635"/>
          </a:solidFill>
          <a:ln w="317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en-GB" b="1">
                <a:noFill/>
                <a:latin typeface="Arial" panose="020B0604020202020204" pitchFamily="34" charset="0"/>
                <a:cs typeface="Arial" panose="020B0604020202020204" pitchFamily="34" charset="0"/>
              </a:rPr>
              <a:t>1/5</a:t>
            </a:r>
          </a:p>
        </p:txBody>
      </p:sp>
      <p:sp>
        <p:nvSpPr>
          <p:cNvPr id="35" name="Oval 34">
            <a:extLst>
              <a:ext uri="{FF2B5EF4-FFF2-40B4-BE49-F238E27FC236}">
                <a16:creationId xmlns:a16="http://schemas.microsoft.com/office/drawing/2014/main" id="{8D40062C-996E-4946-BBAD-D942D5A95F5E}"/>
              </a:ext>
            </a:extLst>
          </p:cNvPr>
          <p:cNvSpPr/>
          <p:nvPr/>
        </p:nvSpPr>
        <p:spPr>
          <a:xfrm>
            <a:off x="2300649" y="4198560"/>
            <a:ext cx="769177" cy="707886"/>
          </a:xfrm>
          <a:prstGeom prst="ellipse">
            <a:avLst/>
          </a:prstGeom>
          <a:solidFill>
            <a:srgbClr val="102635"/>
          </a:solidFill>
          <a:ln w="317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en-GB" b="1">
                <a:noFill/>
                <a:latin typeface="Arial" panose="020B0604020202020204" pitchFamily="34" charset="0"/>
                <a:cs typeface="Arial" panose="020B0604020202020204" pitchFamily="34" charset="0"/>
              </a:rPr>
              <a:t>£16K</a:t>
            </a:r>
          </a:p>
        </p:txBody>
      </p:sp>
      <p:sp>
        <p:nvSpPr>
          <p:cNvPr id="36" name="Oval 35">
            <a:extLst>
              <a:ext uri="{FF2B5EF4-FFF2-40B4-BE49-F238E27FC236}">
                <a16:creationId xmlns:a16="http://schemas.microsoft.com/office/drawing/2014/main" id="{8EE0B06E-02E2-EF0C-039E-42333C72E59E}"/>
              </a:ext>
            </a:extLst>
          </p:cNvPr>
          <p:cNvSpPr/>
          <p:nvPr/>
        </p:nvSpPr>
        <p:spPr>
          <a:xfrm>
            <a:off x="2300649" y="5091634"/>
            <a:ext cx="769177" cy="707886"/>
          </a:xfrm>
          <a:prstGeom prst="ellipse">
            <a:avLst/>
          </a:prstGeom>
          <a:solidFill>
            <a:srgbClr val="102635"/>
          </a:solidFill>
          <a:ln w="317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en-GB" b="1">
                <a:noFill/>
                <a:latin typeface="Arial" panose="020B0604020202020204" pitchFamily="34" charset="0"/>
                <a:cs typeface="Arial" panose="020B0604020202020204" pitchFamily="34" charset="0"/>
              </a:rPr>
              <a:t>1/4</a:t>
            </a:r>
          </a:p>
        </p:txBody>
      </p:sp>
      <p:sp>
        <p:nvSpPr>
          <p:cNvPr id="37" name="Oval 36">
            <a:extLst>
              <a:ext uri="{FF2B5EF4-FFF2-40B4-BE49-F238E27FC236}">
                <a16:creationId xmlns:a16="http://schemas.microsoft.com/office/drawing/2014/main" id="{7FD30CE2-AF8E-BE94-891A-F11B0F181212}"/>
              </a:ext>
            </a:extLst>
          </p:cNvPr>
          <p:cNvSpPr/>
          <p:nvPr/>
        </p:nvSpPr>
        <p:spPr>
          <a:xfrm>
            <a:off x="2300648" y="5970853"/>
            <a:ext cx="769177" cy="707886"/>
          </a:xfrm>
          <a:prstGeom prst="ellipse">
            <a:avLst/>
          </a:prstGeom>
          <a:solidFill>
            <a:srgbClr val="102635"/>
          </a:solidFill>
          <a:ln w="317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en-GB" b="1">
                <a:noFill/>
                <a:latin typeface="Arial" panose="020B0604020202020204" pitchFamily="34" charset="0"/>
                <a:cs typeface="Arial" panose="020B0604020202020204" pitchFamily="34" charset="0"/>
              </a:rPr>
              <a:t>£12.6 </a:t>
            </a:r>
          </a:p>
          <a:p>
            <a:pPr algn="ctr"/>
            <a:r>
              <a:rPr lang="en-GB" sz="1400" b="1">
                <a:noFill/>
                <a:latin typeface="Arial" panose="020B0604020202020204" pitchFamily="34" charset="0"/>
                <a:cs typeface="Arial" panose="020B0604020202020204" pitchFamily="34" charset="0"/>
              </a:rPr>
              <a:t>Billion</a:t>
            </a:r>
          </a:p>
        </p:txBody>
      </p:sp>
      <p:sp>
        <p:nvSpPr>
          <p:cNvPr id="30" name="TextBox 29">
            <a:extLst>
              <a:ext uri="{FF2B5EF4-FFF2-40B4-BE49-F238E27FC236}">
                <a16:creationId xmlns:a16="http://schemas.microsoft.com/office/drawing/2014/main" id="{7227C03B-F451-B5DA-0977-52C7616937DF}"/>
              </a:ext>
            </a:extLst>
          </p:cNvPr>
          <p:cNvSpPr txBox="1"/>
          <p:nvPr/>
        </p:nvSpPr>
        <p:spPr>
          <a:xfrm>
            <a:off x="3228870" y="3361940"/>
            <a:ext cx="8020315" cy="646331"/>
          </a:xfrm>
          <a:prstGeom prst="rect">
            <a:avLst/>
          </a:prstGeom>
          <a:solidFill>
            <a:srgbClr val="C00000"/>
          </a:solidFill>
          <a:ln w="19050">
            <a:solidFill>
              <a:schemeClr val="tx1"/>
            </a:solidFill>
          </a:ln>
        </p:spPr>
        <p:txBody>
          <a:bodyPr wrap="square">
            <a:spAutoFit/>
          </a:bodyPr>
          <a:lstStyle/>
          <a:p>
            <a:pPr>
              <a:buSzPts val="1000"/>
              <a:tabLst>
                <a:tab pos="380985" algn="l"/>
              </a:tabLst>
            </a:pPr>
            <a:r>
              <a:rPr lang="en-GB" b="1">
                <a:noFill/>
                <a:latin typeface="Arial" panose="020B0604020202020204" pitchFamily="34" charset="0"/>
                <a:ea typeface="Times New Roman" panose="02020603050405020304" pitchFamily="18" charset="0"/>
                <a:cs typeface="Arial" panose="020B0604020202020204" pitchFamily="34" charset="0"/>
              </a:rPr>
              <a:t>Working-age people out of work due to long-term sickness in the UK live in these 55 coastal towns.</a:t>
            </a:r>
          </a:p>
        </p:txBody>
      </p:sp>
      <p:sp>
        <p:nvSpPr>
          <p:cNvPr id="31" name="TextBox 30">
            <a:extLst>
              <a:ext uri="{FF2B5EF4-FFF2-40B4-BE49-F238E27FC236}">
                <a16:creationId xmlns:a16="http://schemas.microsoft.com/office/drawing/2014/main" id="{86CFA016-D9A3-C099-2A7E-7A1382F67EDB}"/>
              </a:ext>
            </a:extLst>
          </p:cNvPr>
          <p:cNvSpPr txBox="1"/>
          <p:nvPr/>
        </p:nvSpPr>
        <p:spPr>
          <a:xfrm>
            <a:off x="3228870" y="4245056"/>
            <a:ext cx="8020317" cy="646331"/>
          </a:xfrm>
          <a:prstGeom prst="rect">
            <a:avLst/>
          </a:prstGeom>
          <a:solidFill>
            <a:srgbClr val="C00000"/>
          </a:solidFill>
          <a:ln w="19050">
            <a:solidFill>
              <a:schemeClr val="tx1"/>
            </a:solidFill>
          </a:ln>
        </p:spPr>
        <p:txBody>
          <a:bodyPr wrap="square">
            <a:spAutoFit/>
          </a:bodyPr>
          <a:lstStyle/>
          <a:p>
            <a:pPr>
              <a:buSzPts val="1000"/>
              <a:tabLst>
                <a:tab pos="380985" algn="l"/>
              </a:tabLst>
            </a:pPr>
            <a:r>
              <a:rPr lang="en-GB" b="1">
                <a:noFill/>
                <a:latin typeface="Arial" panose="020B0604020202020204" pitchFamily="34" charset="0"/>
                <a:ea typeface="Times New Roman" panose="02020603050405020304" pitchFamily="18" charset="0"/>
                <a:cs typeface="Arial" panose="020B0604020202020204" pitchFamily="34" charset="0"/>
              </a:rPr>
              <a:t>The average cost per person of sickness-related inactivity— </a:t>
            </a:r>
          </a:p>
          <a:p>
            <a:pPr>
              <a:buSzPts val="1000"/>
              <a:tabLst>
                <a:tab pos="380985" algn="l"/>
              </a:tabLst>
            </a:pPr>
            <a:r>
              <a:rPr lang="en-GB" b="1">
                <a:noFill/>
                <a:latin typeface="Arial" panose="020B0604020202020204" pitchFamily="34" charset="0"/>
                <a:ea typeface="Times New Roman" panose="02020603050405020304" pitchFamily="18" charset="0"/>
                <a:cs typeface="Arial" panose="020B0604020202020204" pitchFamily="34" charset="0"/>
              </a:rPr>
              <a:t>including lost productivity, benefit dependency, and increased NHS use</a:t>
            </a:r>
          </a:p>
        </p:txBody>
      </p:sp>
      <p:sp>
        <p:nvSpPr>
          <p:cNvPr id="32" name="TextBox 31">
            <a:extLst>
              <a:ext uri="{FF2B5EF4-FFF2-40B4-BE49-F238E27FC236}">
                <a16:creationId xmlns:a16="http://schemas.microsoft.com/office/drawing/2014/main" id="{A967B29F-0BD4-7EFC-DCE5-AC3C14AB5EE7}"/>
              </a:ext>
            </a:extLst>
          </p:cNvPr>
          <p:cNvSpPr txBox="1"/>
          <p:nvPr/>
        </p:nvSpPr>
        <p:spPr>
          <a:xfrm>
            <a:off x="3228871" y="5143172"/>
            <a:ext cx="8020315" cy="646331"/>
          </a:xfrm>
          <a:prstGeom prst="rect">
            <a:avLst/>
          </a:prstGeom>
          <a:solidFill>
            <a:srgbClr val="C00000"/>
          </a:solidFill>
          <a:ln w="19050">
            <a:solidFill>
              <a:schemeClr val="tx1"/>
            </a:solidFill>
          </a:ln>
        </p:spPr>
        <p:txBody>
          <a:bodyPr wrap="square">
            <a:spAutoFit/>
          </a:bodyPr>
          <a:lstStyle/>
          <a:p>
            <a:pPr>
              <a:buSzPts val="1000"/>
              <a:tabLst>
                <a:tab pos="380985" algn="l"/>
              </a:tabLst>
            </a:pPr>
            <a:r>
              <a:rPr lang="en-GB" b="1">
                <a:noFill/>
                <a:latin typeface="Arial" panose="020B0604020202020204" pitchFamily="34" charset="0"/>
                <a:ea typeface="Times New Roman" panose="02020603050405020304" pitchFamily="18" charset="0"/>
                <a:cs typeface="Arial" panose="020B0604020202020204" pitchFamily="34" charset="0"/>
              </a:rPr>
              <a:t>of total health system costs are linked to economic inactivity in coastal areas, where NHS pressures are most acute </a:t>
            </a:r>
          </a:p>
        </p:txBody>
      </p:sp>
      <p:sp>
        <p:nvSpPr>
          <p:cNvPr id="33" name="TextBox 32">
            <a:extLst>
              <a:ext uri="{FF2B5EF4-FFF2-40B4-BE49-F238E27FC236}">
                <a16:creationId xmlns:a16="http://schemas.microsoft.com/office/drawing/2014/main" id="{BCA9AC02-2809-50B1-8E3A-1AB376EDAB2E}"/>
              </a:ext>
            </a:extLst>
          </p:cNvPr>
          <p:cNvSpPr txBox="1"/>
          <p:nvPr/>
        </p:nvSpPr>
        <p:spPr>
          <a:xfrm>
            <a:off x="3228870" y="6027433"/>
            <a:ext cx="8020315" cy="646331"/>
          </a:xfrm>
          <a:prstGeom prst="rect">
            <a:avLst/>
          </a:prstGeom>
          <a:solidFill>
            <a:srgbClr val="C00000"/>
          </a:solidFill>
          <a:ln w="19050">
            <a:solidFill>
              <a:schemeClr val="tx1"/>
            </a:solidFill>
          </a:ln>
        </p:spPr>
        <p:txBody>
          <a:bodyPr wrap="square">
            <a:spAutoFit/>
          </a:bodyPr>
          <a:lstStyle/>
          <a:p>
            <a:pPr>
              <a:buSzPts val="1000"/>
              <a:tabLst>
                <a:tab pos="380985" algn="l"/>
              </a:tabLst>
            </a:pPr>
            <a:r>
              <a:rPr lang="en-GB" b="1">
                <a:noFill/>
                <a:latin typeface="Arial" panose="020B0604020202020204" pitchFamily="34" charset="0"/>
                <a:ea typeface="Times New Roman" panose="02020603050405020304" pitchFamily="18" charset="0"/>
                <a:cs typeface="Arial" panose="020B0604020202020204" pitchFamily="34" charset="0"/>
              </a:rPr>
              <a:t>The coastal fiscal burden, equivalent to more than the entire NHS England mental health budget.</a:t>
            </a:r>
          </a:p>
        </p:txBody>
      </p:sp>
      <p:grpSp>
        <p:nvGrpSpPr>
          <p:cNvPr id="3" name="Group 2">
            <a:extLst>
              <a:ext uri="{FF2B5EF4-FFF2-40B4-BE49-F238E27FC236}">
                <a16:creationId xmlns:a16="http://schemas.microsoft.com/office/drawing/2014/main" id="{AF0E2BBB-E885-B2D0-A388-E1933EBEE8AC}"/>
              </a:ext>
            </a:extLst>
          </p:cNvPr>
          <p:cNvGrpSpPr/>
          <p:nvPr/>
        </p:nvGrpSpPr>
        <p:grpSpPr>
          <a:xfrm>
            <a:off x="-1651712" y="-184572"/>
            <a:ext cx="1162376" cy="1109659"/>
            <a:chOff x="-1710211" y="1177788"/>
            <a:chExt cx="1162376" cy="1109659"/>
          </a:xfrm>
        </p:grpSpPr>
        <p:sp>
          <p:nvSpPr>
            <p:cNvPr id="4" name="Oval 3">
              <a:extLst>
                <a:ext uri="{FF2B5EF4-FFF2-40B4-BE49-F238E27FC236}">
                  <a16:creationId xmlns:a16="http://schemas.microsoft.com/office/drawing/2014/main" id="{5AB92DD1-7C2F-5248-A86A-081C4FFE73E1}"/>
                </a:ext>
              </a:extLst>
            </p:cNvPr>
            <p:cNvSpPr/>
            <p:nvPr/>
          </p:nvSpPr>
          <p:spPr>
            <a:xfrm>
              <a:off x="-1710211" y="1177788"/>
              <a:ext cx="1162376" cy="1109659"/>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8" name="Graphic 27" descr="Link with solid fill">
              <a:extLst>
                <a:ext uri="{FF2B5EF4-FFF2-40B4-BE49-F238E27FC236}">
                  <a16:creationId xmlns:a16="http://schemas.microsoft.com/office/drawing/2014/main" id="{52A8DDE8-64A7-088E-2689-A9D00358D79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41948" y="1255995"/>
              <a:ext cx="1007068" cy="1007068"/>
            </a:xfrm>
            <a:prstGeom prst="rect">
              <a:avLst/>
            </a:prstGeom>
          </p:spPr>
        </p:pic>
      </p:grpSp>
      <p:grpSp>
        <p:nvGrpSpPr>
          <p:cNvPr id="55" name="Group 54">
            <a:extLst>
              <a:ext uri="{FF2B5EF4-FFF2-40B4-BE49-F238E27FC236}">
                <a16:creationId xmlns:a16="http://schemas.microsoft.com/office/drawing/2014/main" id="{1F30C814-D251-A596-7EC2-7B4896A5A0AA}"/>
              </a:ext>
            </a:extLst>
          </p:cNvPr>
          <p:cNvGrpSpPr/>
          <p:nvPr/>
        </p:nvGrpSpPr>
        <p:grpSpPr>
          <a:xfrm>
            <a:off x="-1627883" y="-1522978"/>
            <a:ext cx="1162376" cy="1109659"/>
            <a:chOff x="1107645" y="1199589"/>
            <a:chExt cx="1162376" cy="1109659"/>
          </a:xfrm>
        </p:grpSpPr>
        <p:sp>
          <p:nvSpPr>
            <p:cNvPr id="57" name="Oval 56">
              <a:extLst>
                <a:ext uri="{FF2B5EF4-FFF2-40B4-BE49-F238E27FC236}">
                  <a16:creationId xmlns:a16="http://schemas.microsoft.com/office/drawing/2014/main" id="{D0DAB8F3-EB6F-E961-9CF8-6942F5781970}"/>
                </a:ext>
              </a:extLst>
            </p:cNvPr>
            <p:cNvSpPr/>
            <p:nvPr/>
          </p:nvSpPr>
          <p:spPr>
            <a:xfrm>
              <a:off x="1107645" y="1199589"/>
              <a:ext cx="1162376" cy="1109659"/>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8" name="Graphic 57" descr="Brainstorm with solid fill">
              <a:extLst>
                <a:ext uri="{FF2B5EF4-FFF2-40B4-BE49-F238E27FC236}">
                  <a16:creationId xmlns:a16="http://schemas.microsoft.com/office/drawing/2014/main" id="{BA2321D1-9CA2-54DB-EB58-BB5297762EC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56632" y="1292578"/>
              <a:ext cx="914400" cy="914400"/>
            </a:xfrm>
            <a:prstGeom prst="rect">
              <a:avLst/>
            </a:prstGeom>
          </p:spPr>
        </p:pic>
      </p:grpSp>
      <p:grpSp>
        <p:nvGrpSpPr>
          <p:cNvPr id="63" name="Group 62">
            <a:extLst>
              <a:ext uri="{FF2B5EF4-FFF2-40B4-BE49-F238E27FC236}">
                <a16:creationId xmlns:a16="http://schemas.microsoft.com/office/drawing/2014/main" id="{7DD9A988-C63F-6518-745A-B55D2E6019FA}"/>
              </a:ext>
            </a:extLst>
          </p:cNvPr>
          <p:cNvGrpSpPr/>
          <p:nvPr/>
        </p:nvGrpSpPr>
        <p:grpSpPr>
          <a:xfrm>
            <a:off x="-2547461" y="1168203"/>
            <a:ext cx="1162376" cy="1109659"/>
            <a:chOff x="-1549830" y="2302318"/>
            <a:chExt cx="1162376" cy="1109659"/>
          </a:xfrm>
        </p:grpSpPr>
        <p:sp>
          <p:nvSpPr>
            <p:cNvPr id="70" name="Oval 69">
              <a:extLst>
                <a:ext uri="{FF2B5EF4-FFF2-40B4-BE49-F238E27FC236}">
                  <a16:creationId xmlns:a16="http://schemas.microsoft.com/office/drawing/2014/main" id="{454D7141-C9D7-581B-1FAC-D23B9D8C3D5F}"/>
                </a:ext>
              </a:extLst>
            </p:cNvPr>
            <p:cNvSpPr/>
            <p:nvPr/>
          </p:nvSpPr>
          <p:spPr>
            <a:xfrm>
              <a:off x="-1549830" y="2302318"/>
              <a:ext cx="1162376" cy="1109659"/>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2" name="Graphic 71" descr="Lighthouse scene with solid fill">
              <a:extLst>
                <a:ext uri="{FF2B5EF4-FFF2-40B4-BE49-F238E27FC236}">
                  <a16:creationId xmlns:a16="http://schemas.microsoft.com/office/drawing/2014/main" id="{A10409C3-291A-E1F4-7A76-74F6AE7136B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431839" y="2363277"/>
              <a:ext cx="914400" cy="914400"/>
            </a:xfrm>
            <a:prstGeom prst="rect">
              <a:avLst/>
            </a:prstGeom>
          </p:spPr>
        </p:pic>
      </p:grpSp>
      <p:sp>
        <p:nvSpPr>
          <p:cNvPr id="27" name="!!CFC2">
            <a:extLst>
              <a:ext uri="{FF2B5EF4-FFF2-40B4-BE49-F238E27FC236}">
                <a16:creationId xmlns:a16="http://schemas.microsoft.com/office/drawing/2014/main" id="{6D1DDF31-D1E1-EB8B-EBF8-6A37109640F8}"/>
              </a:ext>
            </a:extLst>
          </p:cNvPr>
          <p:cNvSpPr/>
          <p:nvPr/>
        </p:nvSpPr>
        <p:spPr>
          <a:xfrm>
            <a:off x="2279062" y="336922"/>
            <a:ext cx="3465200" cy="705355"/>
          </a:xfrm>
          <a:prstGeom prst="rect">
            <a:avLst/>
          </a:prstGeom>
          <a:solidFill>
            <a:srgbClr val="1D263E"/>
          </a:solidFill>
          <a:ln w="317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defTabSz="761970"/>
            <a:endParaRPr lang="en-GB" sz="3200">
              <a:solidFill>
                <a:prstClr val="white"/>
              </a:solidFill>
              <a:latin typeface="Arial" panose="020B0604020202020204" pitchFamily="34" charset="0"/>
              <a:cs typeface="Arial" panose="020B0604020202020204" pitchFamily="34" charset="0"/>
            </a:endParaRPr>
          </a:p>
        </p:txBody>
      </p:sp>
      <p:sp>
        <p:nvSpPr>
          <p:cNvPr id="29" name="Rectangle 28">
            <a:extLst>
              <a:ext uri="{FF2B5EF4-FFF2-40B4-BE49-F238E27FC236}">
                <a16:creationId xmlns:a16="http://schemas.microsoft.com/office/drawing/2014/main" id="{644B708B-706C-5AEB-0979-0757DE6AD328}"/>
              </a:ext>
            </a:extLst>
          </p:cNvPr>
          <p:cNvSpPr/>
          <p:nvPr/>
        </p:nvSpPr>
        <p:spPr>
          <a:xfrm>
            <a:off x="2155238" y="213098"/>
            <a:ext cx="3465200" cy="705355"/>
          </a:xfrm>
          <a:prstGeom prst="rect">
            <a:avLst/>
          </a:prstGeom>
          <a:solidFill>
            <a:srgbClr val="BF0100">
              <a:alpha val="98000"/>
            </a:srgbClr>
          </a:solidFill>
          <a:ln w="317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108000" rIns="0" rtlCol="0" anchor="ctr"/>
          <a:lstStyle/>
          <a:p>
            <a:pPr defTabSz="761970"/>
            <a:r>
              <a:rPr lang="en-GB" sz="3200" b="1">
                <a:solidFill>
                  <a:prstClr val="white"/>
                </a:solidFill>
                <a:latin typeface="Arial" panose="020B0604020202020204" pitchFamily="34" charset="0"/>
                <a:cs typeface="Arial" panose="020B0604020202020204" pitchFamily="34" charset="0"/>
              </a:rPr>
              <a:t>Case for Change</a:t>
            </a:r>
            <a:endParaRPr lang="en-GB" sz="3200">
              <a:solidFill>
                <a:prstClr val="white"/>
              </a:solidFill>
              <a:latin typeface="Arial" panose="020B0604020202020204" pitchFamily="34" charset="0"/>
              <a:cs typeface="Arial" panose="020B0604020202020204" pitchFamily="34" charset="0"/>
            </a:endParaRPr>
          </a:p>
        </p:txBody>
      </p:sp>
      <p:sp>
        <p:nvSpPr>
          <p:cNvPr id="6" name="Text 6">
            <a:extLst>
              <a:ext uri="{FF2B5EF4-FFF2-40B4-BE49-F238E27FC236}">
                <a16:creationId xmlns:a16="http://schemas.microsoft.com/office/drawing/2014/main" id="{59F669CF-6CE2-5AA8-9572-35E5CD4C7C6A}"/>
              </a:ext>
            </a:extLst>
          </p:cNvPr>
          <p:cNvSpPr/>
          <p:nvPr/>
        </p:nvSpPr>
        <p:spPr>
          <a:xfrm>
            <a:off x="2290083" y="1611972"/>
            <a:ext cx="6168117" cy="823118"/>
          </a:xfrm>
          <a:prstGeom prst="rect">
            <a:avLst/>
          </a:prstGeom>
          <a:noFill/>
          <a:ln/>
        </p:spPr>
        <p:txBody>
          <a:bodyPr wrap="square" lIns="0" tIns="0" rIns="0" bIns="0" rtlCol="0" anchor="t"/>
          <a:lstStyle/>
          <a:p>
            <a:pPr defTabSz="761970">
              <a:lnSpc>
                <a:spcPts val="1792"/>
              </a:lnSpc>
            </a:pPr>
            <a:r>
              <a:rPr lang="en-US" sz="1600">
                <a:solidFill>
                  <a:prstClr val="white"/>
                </a:solidFill>
                <a:latin typeface="Arial" panose="020B0604020202020204" pitchFamily="34" charset="0"/>
                <a:ea typeface="Sora Light" pitchFamily="34" charset="-122"/>
                <a:cs typeface="Arial" panose="020B0604020202020204" pitchFamily="34" charset="0"/>
              </a:rPr>
              <a:t>The combined costs of lost productivity, poor health and social pressures place an unsustainable burden on coastal economies. </a:t>
            </a:r>
            <a:endParaRPr lang="en-US" sz="1600">
              <a:solidFill>
                <a:prstClr val="white"/>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FD53FDFD-60BB-0661-91E2-4B4019D47565}"/>
              </a:ext>
            </a:extLst>
          </p:cNvPr>
          <p:cNvSpPr txBox="1"/>
          <p:nvPr/>
        </p:nvSpPr>
        <p:spPr>
          <a:xfrm>
            <a:off x="2155239" y="2225107"/>
            <a:ext cx="9579561" cy="830997"/>
          </a:xfrm>
          <a:prstGeom prst="rect">
            <a:avLst/>
          </a:prstGeom>
          <a:noFill/>
        </p:spPr>
        <p:txBody>
          <a:bodyPr wrap="square">
            <a:spAutoFit/>
          </a:bodyPr>
          <a:lstStyle/>
          <a:p>
            <a:r>
              <a:rPr lang="en-GB" sz="1600" dirty="0">
                <a:latin typeface="Arial" panose="020B0604020202020204" pitchFamily="34" charset="0"/>
                <a:ea typeface="Times New Roman" panose="02020603050405020304" pitchFamily="18" charset="0"/>
              </a:rPr>
              <a:t>The cost of inaction is significant. Recent estimates suggest that failure to address economic inactivity and poor health in these towns is costing the UK economy over </a:t>
            </a:r>
            <a:r>
              <a:rPr lang="en-GB" sz="1600" b="1" dirty="0">
                <a:latin typeface="Arial" panose="020B0604020202020204" pitchFamily="34" charset="0"/>
                <a:ea typeface="Times New Roman" panose="02020603050405020304" pitchFamily="18" charset="0"/>
              </a:rPr>
              <a:t>£12 billion per year</a:t>
            </a:r>
            <a:r>
              <a:rPr lang="en-GB" sz="1600" dirty="0">
                <a:latin typeface="Arial" panose="020B0604020202020204" pitchFamily="34" charset="0"/>
                <a:ea typeface="Times New Roman" panose="02020603050405020304" pitchFamily="18" charset="0"/>
              </a:rPr>
              <a:t> — through lost productivity, increased health and welfare costs, and missed tax revenues.</a:t>
            </a:r>
            <a:endParaRPr lang="en-GB" sz="1600" dirty="0">
              <a:latin typeface="Times New Roman" panose="02020603050405020304" pitchFamily="18" charset="0"/>
              <a:ea typeface="Times New Roman" panose="02020603050405020304" pitchFamily="18" charset="0"/>
            </a:endParaRPr>
          </a:p>
        </p:txBody>
      </p:sp>
      <p:sp>
        <p:nvSpPr>
          <p:cNvPr id="11" name="TextBox 10">
            <a:extLst>
              <a:ext uri="{FF2B5EF4-FFF2-40B4-BE49-F238E27FC236}">
                <a16:creationId xmlns:a16="http://schemas.microsoft.com/office/drawing/2014/main" id="{68EEA64E-6D23-B828-1C88-49E20162465C}"/>
              </a:ext>
            </a:extLst>
          </p:cNvPr>
          <p:cNvSpPr txBox="1"/>
          <p:nvPr/>
        </p:nvSpPr>
        <p:spPr>
          <a:xfrm>
            <a:off x="3138462" y="3271532"/>
            <a:ext cx="8020315" cy="646331"/>
          </a:xfrm>
          <a:prstGeom prst="rect">
            <a:avLst/>
          </a:prstGeom>
          <a:solidFill>
            <a:srgbClr val="0B3249"/>
          </a:solidFill>
          <a:ln w="19050">
            <a:solidFill>
              <a:schemeClr val="tx1"/>
            </a:solidFill>
          </a:ln>
        </p:spPr>
        <p:txBody>
          <a:bodyPr wrap="square" lIns="91440" tIns="45720" rIns="91440" bIns="45720" anchor="t">
            <a:spAutoFit/>
          </a:bodyPr>
          <a:lstStyle/>
          <a:p>
            <a:pPr>
              <a:buSzPts val="1000"/>
              <a:tabLst>
                <a:tab pos="380985" algn="l"/>
              </a:tabLst>
            </a:pPr>
            <a:r>
              <a:rPr lang="en-GB" b="1">
                <a:latin typeface="Arial"/>
                <a:ea typeface="Times New Roman" panose="02020603050405020304" pitchFamily="18" charset="0"/>
                <a:cs typeface="Arial"/>
              </a:rPr>
              <a:t>Working-age people out of work due to long-term sickness in England live in these 55 coastal towns.</a:t>
            </a:r>
          </a:p>
        </p:txBody>
      </p:sp>
      <p:sp>
        <p:nvSpPr>
          <p:cNvPr id="12" name="TextBox 11">
            <a:extLst>
              <a:ext uri="{FF2B5EF4-FFF2-40B4-BE49-F238E27FC236}">
                <a16:creationId xmlns:a16="http://schemas.microsoft.com/office/drawing/2014/main" id="{2F3EF826-CE74-EC01-52FA-75BC863D2666}"/>
              </a:ext>
            </a:extLst>
          </p:cNvPr>
          <p:cNvSpPr txBox="1"/>
          <p:nvPr/>
        </p:nvSpPr>
        <p:spPr>
          <a:xfrm>
            <a:off x="3138462" y="4154648"/>
            <a:ext cx="8020317" cy="646331"/>
          </a:xfrm>
          <a:prstGeom prst="rect">
            <a:avLst/>
          </a:prstGeom>
          <a:solidFill>
            <a:srgbClr val="0B3249"/>
          </a:solidFill>
          <a:ln w="19050">
            <a:solidFill>
              <a:schemeClr val="tx1"/>
            </a:solidFill>
          </a:ln>
        </p:spPr>
        <p:txBody>
          <a:bodyPr wrap="square">
            <a:spAutoFit/>
          </a:bodyPr>
          <a:lstStyle/>
          <a:p>
            <a:pPr>
              <a:buSzPts val="1000"/>
              <a:tabLst>
                <a:tab pos="380985" algn="l"/>
              </a:tabLst>
            </a:pPr>
            <a:r>
              <a:rPr lang="en-GB" b="1">
                <a:latin typeface="Arial" panose="020B0604020202020204" pitchFamily="34" charset="0"/>
                <a:ea typeface="Times New Roman" panose="02020603050405020304" pitchFamily="18" charset="0"/>
                <a:cs typeface="Arial" panose="020B0604020202020204" pitchFamily="34" charset="0"/>
              </a:rPr>
              <a:t>The average cost per person of sickness-related inactivity— </a:t>
            </a:r>
          </a:p>
          <a:p>
            <a:pPr>
              <a:buSzPts val="1000"/>
              <a:tabLst>
                <a:tab pos="380985" algn="l"/>
              </a:tabLst>
            </a:pPr>
            <a:r>
              <a:rPr lang="en-GB" b="1">
                <a:latin typeface="Arial" panose="020B0604020202020204" pitchFamily="34" charset="0"/>
                <a:ea typeface="Times New Roman" panose="02020603050405020304" pitchFamily="18" charset="0"/>
                <a:cs typeface="Arial" panose="020B0604020202020204" pitchFamily="34" charset="0"/>
              </a:rPr>
              <a:t>including lost productivity, benefit dependency, and increased NHS use.</a:t>
            </a:r>
          </a:p>
        </p:txBody>
      </p:sp>
      <p:sp>
        <p:nvSpPr>
          <p:cNvPr id="13" name="TextBox 12">
            <a:extLst>
              <a:ext uri="{FF2B5EF4-FFF2-40B4-BE49-F238E27FC236}">
                <a16:creationId xmlns:a16="http://schemas.microsoft.com/office/drawing/2014/main" id="{CA9FD3C6-CF53-C2D9-5865-0830DA7F6C25}"/>
              </a:ext>
            </a:extLst>
          </p:cNvPr>
          <p:cNvSpPr txBox="1"/>
          <p:nvPr/>
        </p:nvSpPr>
        <p:spPr>
          <a:xfrm>
            <a:off x="3138463" y="5052764"/>
            <a:ext cx="8020315" cy="646331"/>
          </a:xfrm>
          <a:prstGeom prst="rect">
            <a:avLst/>
          </a:prstGeom>
          <a:solidFill>
            <a:srgbClr val="0B3249"/>
          </a:solidFill>
          <a:ln w="19050">
            <a:solidFill>
              <a:schemeClr val="tx1"/>
            </a:solidFill>
          </a:ln>
        </p:spPr>
        <p:txBody>
          <a:bodyPr wrap="square">
            <a:spAutoFit/>
          </a:bodyPr>
          <a:lstStyle/>
          <a:p>
            <a:pPr>
              <a:buSzPts val="1000"/>
              <a:tabLst>
                <a:tab pos="380985" algn="l"/>
              </a:tabLst>
            </a:pPr>
            <a:r>
              <a:rPr lang="en-GB" b="1">
                <a:latin typeface="Arial" panose="020B0604020202020204" pitchFamily="34" charset="0"/>
                <a:ea typeface="Times New Roman" panose="02020603050405020304" pitchFamily="18" charset="0"/>
                <a:cs typeface="Arial" panose="020B0604020202020204" pitchFamily="34" charset="0"/>
              </a:rPr>
              <a:t>Around one quarter of healthcare costs nationally are linked to economic inactivity — with coastal communities among the hardest hit.</a:t>
            </a:r>
          </a:p>
        </p:txBody>
      </p:sp>
      <p:sp>
        <p:nvSpPr>
          <p:cNvPr id="14" name="TextBox 13">
            <a:extLst>
              <a:ext uri="{FF2B5EF4-FFF2-40B4-BE49-F238E27FC236}">
                <a16:creationId xmlns:a16="http://schemas.microsoft.com/office/drawing/2014/main" id="{6425B390-3DDF-F03A-120A-249219529CC9}"/>
              </a:ext>
            </a:extLst>
          </p:cNvPr>
          <p:cNvSpPr txBox="1"/>
          <p:nvPr/>
        </p:nvSpPr>
        <p:spPr>
          <a:xfrm>
            <a:off x="3138462" y="5937025"/>
            <a:ext cx="8020315" cy="646331"/>
          </a:xfrm>
          <a:prstGeom prst="rect">
            <a:avLst/>
          </a:prstGeom>
          <a:solidFill>
            <a:srgbClr val="0B3249"/>
          </a:solidFill>
          <a:ln w="19050">
            <a:solidFill>
              <a:schemeClr val="tx1"/>
            </a:solidFill>
          </a:ln>
        </p:spPr>
        <p:txBody>
          <a:bodyPr wrap="square">
            <a:spAutoFit/>
          </a:bodyPr>
          <a:lstStyle/>
          <a:p>
            <a:pPr>
              <a:buSzPts val="1000"/>
              <a:tabLst>
                <a:tab pos="380985" algn="l"/>
              </a:tabLst>
            </a:pPr>
            <a:r>
              <a:rPr lang="en-GB" b="1">
                <a:latin typeface="Arial" panose="020B0604020202020204" pitchFamily="34" charset="0"/>
                <a:ea typeface="Times New Roman" panose="02020603050405020304" pitchFamily="18" charset="0"/>
                <a:cs typeface="Arial" panose="020B0604020202020204" pitchFamily="34" charset="0"/>
              </a:rPr>
              <a:t>The coastal fiscal burden, equivalent to more than the entire NHS England mental health budget.</a:t>
            </a:r>
          </a:p>
        </p:txBody>
      </p:sp>
      <p:sp>
        <p:nvSpPr>
          <p:cNvPr id="15" name="Oval 14">
            <a:extLst>
              <a:ext uri="{FF2B5EF4-FFF2-40B4-BE49-F238E27FC236}">
                <a16:creationId xmlns:a16="http://schemas.microsoft.com/office/drawing/2014/main" id="{975563F6-3D4C-4B52-B328-D71CE2AA9E7C}"/>
              </a:ext>
            </a:extLst>
          </p:cNvPr>
          <p:cNvSpPr/>
          <p:nvPr/>
        </p:nvSpPr>
        <p:spPr>
          <a:xfrm>
            <a:off x="2241235" y="3271532"/>
            <a:ext cx="769177" cy="707886"/>
          </a:xfrm>
          <a:prstGeom prst="ellipse">
            <a:avLst/>
          </a:prstGeom>
          <a:solidFill>
            <a:srgbClr val="BC0301"/>
          </a:solidFill>
          <a:ln w="317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wrap="none" lIns="91440" tIns="45720" rIns="91440" bIns="45720" rtlCol="0" anchor="ctr"/>
          <a:lstStyle/>
          <a:p>
            <a:pPr algn="ctr"/>
            <a:r>
              <a:rPr lang="en-GB" sz="2000" b="1">
                <a:solidFill>
                  <a:schemeClr val="tx1"/>
                </a:solidFill>
                <a:latin typeface="Arial"/>
                <a:cs typeface="Arial"/>
              </a:rPr>
              <a:t>14%</a:t>
            </a:r>
            <a:endParaRPr lang="en-GB" sz="2000" b="1">
              <a:solidFill>
                <a:schemeClr val="tx1"/>
              </a:solidFill>
              <a:latin typeface="Arial" panose="020B0604020202020204" pitchFamily="34" charset="0"/>
              <a:cs typeface="Arial" panose="020B0604020202020204" pitchFamily="34" charset="0"/>
            </a:endParaRPr>
          </a:p>
        </p:txBody>
      </p:sp>
      <p:sp>
        <p:nvSpPr>
          <p:cNvPr id="16" name="Oval 15">
            <a:extLst>
              <a:ext uri="{FF2B5EF4-FFF2-40B4-BE49-F238E27FC236}">
                <a16:creationId xmlns:a16="http://schemas.microsoft.com/office/drawing/2014/main" id="{3F74FDF7-FF00-E76B-363F-1653AFACA4B7}"/>
              </a:ext>
            </a:extLst>
          </p:cNvPr>
          <p:cNvSpPr/>
          <p:nvPr/>
        </p:nvSpPr>
        <p:spPr>
          <a:xfrm>
            <a:off x="2241237" y="4154648"/>
            <a:ext cx="769177" cy="707886"/>
          </a:xfrm>
          <a:prstGeom prst="ellipse">
            <a:avLst/>
          </a:prstGeom>
          <a:solidFill>
            <a:srgbClr val="BC0301"/>
          </a:solidFill>
          <a:ln w="317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en-GB" sz="2000" b="1">
                <a:solidFill>
                  <a:schemeClr val="tx1"/>
                </a:solidFill>
                <a:latin typeface="Arial" panose="020B0604020202020204" pitchFamily="34" charset="0"/>
                <a:cs typeface="Arial" panose="020B0604020202020204" pitchFamily="34" charset="0"/>
              </a:rPr>
              <a:t>£16K</a:t>
            </a:r>
          </a:p>
        </p:txBody>
      </p:sp>
      <p:sp>
        <p:nvSpPr>
          <p:cNvPr id="17" name="Oval 16">
            <a:extLst>
              <a:ext uri="{FF2B5EF4-FFF2-40B4-BE49-F238E27FC236}">
                <a16:creationId xmlns:a16="http://schemas.microsoft.com/office/drawing/2014/main" id="{2BE8FE3E-E3A9-29D3-6070-6AA614FC85C0}"/>
              </a:ext>
            </a:extLst>
          </p:cNvPr>
          <p:cNvSpPr/>
          <p:nvPr/>
        </p:nvSpPr>
        <p:spPr>
          <a:xfrm>
            <a:off x="2241237" y="5047722"/>
            <a:ext cx="769177" cy="707886"/>
          </a:xfrm>
          <a:prstGeom prst="ellipse">
            <a:avLst/>
          </a:prstGeom>
          <a:solidFill>
            <a:srgbClr val="BC0301"/>
          </a:solidFill>
          <a:ln w="317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en-GB" sz="2000" b="1">
                <a:solidFill>
                  <a:schemeClr val="tx1"/>
                </a:solidFill>
                <a:latin typeface="Arial" panose="020B0604020202020204" pitchFamily="34" charset="0"/>
                <a:cs typeface="Arial" panose="020B0604020202020204" pitchFamily="34" charset="0"/>
              </a:rPr>
              <a:t>1/4</a:t>
            </a:r>
          </a:p>
        </p:txBody>
      </p:sp>
      <p:sp>
        <p:nvSpPr>
          <p:cNvPr id="18" name="Oval 17">
            <a:extLst>
              <a:ext uri="{FF2B5EF4-FFF2-40B4-BE49-F238E27FC236}">
                <a16:creationId xmlns:a16="http://schemas.microsoft.com/office/drawing/2014/main" id="{8AF828A5-CB52-B39A-9638-B1FB4DC3D69B}"/>
              </a:ext>
            </a:extLst>
          </p:cNvPr>
          <p:cNvSpPr/>
          <p:nvPr/>
        </p:nvSpPr>
        <p:spPr>
          <a:xfrm>
            <a:off x="2253428" y="5926941"/>
            <a:ext cx="769177" cy="707886"/>
          </a:xfrm>
          <a:prstGeom prst="ellipse">
            <a:avLst/>
          </a:prstGeom>
          <a:solidFill>
            <a:srgbClr val="BC0301"/>
          </a:solidFill>
          <a:ln w="317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wrap="none" lIns="144000" rtlCol="0" anchor="ctr"/>
          <a:lstStyle/>
          <a:p>
            <a:pPr algn="ctr"/>
            <a:r>
              <a:rPr lang="en-GB" sz="2000" b="1" dirty="0">
                <a:solidFill>
                  <a:schemeClr val="tx1"/>
                </a:solidFill>
                <a:latin typeface="Arial" panose="020B0604020202020204" pitchFamily="34" charset="0"/>
                <a:cs typeface="Arial" panose="020B0604020202020204" pitchFamily="34" charset="0"/>
              </a:rPr>
              <a:t>£12.1 </a:t>
            </a:r>
          </a:p>
          <a:p>
            <a:pPr algn="ctr"/>
            <a:r>
              <a:rPr lang="en-GB" sz="1200" b="1" dirty="0">
                <a:solidFill>
                  <a:schemeClr val="tx1"/>
                </a:solidFill>
                <a:latin typeface="Arial" panose="020B0604020202020204" pitchFamily="34" charset="0"/>
                <a:cs typeface="Arial" panose="020B0604020202020204" pitchFamily="34" charset="0"/>
              </a:rPr>
              <a:t>billion</a:t>
            </a:r>
          </a:p>
        </p:txBody>
      </p:sp>
      <p:sp>
        <p:nvSpPr>
          <p:cNvPr id="7" name="Text 5">
            <a:extLst>
              <a:ext uri="{FF2B5EF4-FFF2-40B4-BE49-F238E27FC236}">
                <a16:creationId xmlns:a16="http://schemas.microsoft.com/office/drawing/2014/main" id="{E576840A-8C55-9192-1944-8972606755CD}"/>
              </a:ext>
            </a:extLst>
          </p:cNvPr>
          <p:cNvSpPr/>
          <p:nvPr/>
        </p:nvSpPr>
        <p:spPr>
          <a:xfrm>
            <a:off x="2290082" y="1287725"/>
            <a:ext cx="2549327" cy="237629"/>
          </a:xfrm>
          <a:prstGeom prst="rect">
            <a:avLst/>
          </a:prstGeom>
          <a:noFill/>
          <a:ln/>
        </p:spPr>
        <p:txBody>
          <a:bodyPr wrap="none" lIns="0" tIns="0" rIns="0" bIns="0" rtlCol="0" anchor="t"/>
          <a:lstStyle/>
          <a:p>
            <a:pPr defTabSz="761970">
              <a:lnSpc>
                <a:spcPts val="1833"/>
              </a:lnSpc>
            </a:pPr>
            <a:r>
              <a:rPr lang="en-US" sz="2400" b="1">
                <a:solidFill>
                  <a:prstClr val="white"/>
                </a:solidFill>
                <a:latin typeface="Arial" panose="020B0604020202020204" pitchFamily="34" charset="0"/>
                <a:ea typeface="Alexandria Semi Bold" pitchFamily="34" charset="-122"/>
                <a:cs typeface="Arial" panose="020B0604020202020204" pitchFamily="34" charset="0"/>
              </a:rPr>
              <a:t>Cost of Doing Nothing</a:t>
            </a:r>
            <a:endParaRPr lang="en-US" sz="2400" b="1">
              <a:solidFill>
                <a:prstClr val="white"/>
              </a:solidFill>
              <a:latin typeface="Arial" panose="020B0604020202020204" pitchFamily="34" charset="0"/>
              <a:cs typeface="Arial" panose="020B0604020202020204" pitchFamily="34" charset="0"/>
            </a:endParaRPr>
          </a:p>
        </p:txBody>
      </p:sp>
      <p:sp>
        <p:nvSpPr>
          <p:cNvPr id="20" name="Freeform 19">
            <a:extLst>
              <a:ext uri="{FF2B5EF4-FFF2-40B4-BE49-F238E27FC236}">
                <a16:creationId xmlns:a16="http://schemas.microsoft.com/office/drawing/2014/main" id="{E4DC1D40-716B-75DF-72EA-1AC50B98F008}"/>
              </a:ext>
            </a:extLst>
          </p:cNvPr>
          <p:cNvSpPr/>
          <p:nvPr/>
        </p:nvSpPr>
        <p:spPr>
          <a:xfrm>
            <a:off x="16042" y="-6508629"/>
            <a:ext cx="1481428" cy="18127083"/>
          </a:xfrm>
          <a:custGeom>
            <a:avLst/>
            <a:gdLst>
              <a:gd name="connsiteX0" fmla="*/ 1773841 w 1773841"/>
              <a:gd name="connsiteY0" fmla="*/ 0 h 15819120"/>
              <a:gd name="connsiteX1" fmla="*/ 1773841 w 1773841"/>
              <a:gd name="connsiteY1" fmla="*/ 6233093 h 15819120"/>
              <a:gd name="connsiteX2" fmla="*/ 909496 w 1773841"/>
              <a:gd name="connsiteY2" fmla="*/ 7129609 h 15819120"/>
              <a:gd name="connsiteX3" fmla="*/ 909496 w 1773841"/>
              <a:gd name="connsiteY3" fmla="*/ 7272960 h 15819120"/>
              <a:gd name="connsiteX4" fmla="*/ 1773841 w 1773841"/>
              <a:gd name="connsiteY4" fmla="*/ 8169476 h 15819120"/>
              <a:gd name="connsiteX5" fmla="*/ 1773841 w 1773841"/>
              <a:gd name="connsiteY5" fmla="*/ 15819120 h 15819120"/>
              <a:gd name="connsiteX6" fmla="*/ 0 w 1773841"/>
              <a:gd name="connsiteY6" fmla="*/ 15819120 h 15819120"/>
              <a:gd name="connsiteX7" fmla="*/ 0 w 1773841"/>
              <a:gd name="connsiteY7" fmla="*/ 0 h 15819120"/>
              <a:gd name="connsiteX0" fmla="*/ 1773841 w 1773841"/>
              <a:gd name="connsiteY0" fmla="*/ 0 h 15819120"/>
              <a:gd name="connsiteX1" fmla="*/ 1773841 w 1773841"/>
              <a:gd name="connsiteY1" fmla="*/ 6233093 h 15819120"/>
              <a:gd name="connsiteX2" fmla="*/ 909496 w 1773841"/>
              <a:gd name="connsiteY2" fmla="*/ 7129609 h 15819120"/>
              <a:gd name="connsiteX3" fmla="*/ 909496 w 1773841"/>
              <a:gd name="connsiteY3" fmla="*/ 7272960 h 15819120"/>
              <a:gd name="connsiteX4" fmla="*/ 1773841 w 1773841"/>
              <a:gd name="connsiteY4" fmla="*/ 8169476 h 15819120"/>
              <a:gd name="connsiteX5" fmla="*/ 1773841 w 1773841"/>
              <a:gd name="connsiteY5" fmla="*/ 15819120 h 15819120"/>
              <a:gd name="connsiteX6" fmla="*/ 0 w 1773841"/>
              <a:gd name="connsiteY6" fmla="*/ 15819120 h 15819120"/>
              <a:gd name="connsiteX7" fmla="*/ 0 w 1773841"/>
              <a:gd name="connsiteY7" fmla="*/ 0 h 15819120"/>
              <a:gd name="connsiteX8" fmla="*/ 1773841 w 1773841"/>
              <a:gd name="connsiteY8" fmla="*/ 0 h 15819120"/>
              <a:gd name="connsiteX0" fmla="*/ 1773841 w 1773841"/>
              <a:gd name="connsiteY0" fmla="*/ 0 h 15819120"/>
              <a:gd name="connsiteX1" fmla="*/ 1773841 w 1773841"/>
              <a:gd name="connsiteY1" fmla="*/ 6233093 h 15819120"/>
              <a:gd name="connsiteX2" fmla="*/ 909496 w 1773841"/>
              <a:gd name="connsiteY2" fmla="*/ 7129609 h 15819120"/>
              <a:gd name="connsiteX3" fmla="*/ 909496 w 1773841"/>
              <a:gd name="connsiteY3" fmla="*/ 7272960 h 15819120"/>
              <a:gd name="connsiteX4" fmla="*/ 1773841 w 1773841"/>
              <a:gd name="connsiteY4" fmla="*/ 8169476 h 15819120"/>
              <a:gd name="connsiteX5" fmla="*/ 1773841 w 1773841"/>
              <a:gd name="connsiteY5" fmla="*/ 15819120 h 15819120"/>
              <a:gd name="connsiteX6" fmla="*/ 0 w 1773841"/>
              <a:gd name="connsiteY6" fmla="*/ 15819120 h 15819120"/>
              <a:gd name="connsiteX7" fmla="*/ 0 w 1773841"/>
              <a:gd name="connsiteY7" fmla="*/ 0 h 15819120"/>
              <a:gd name="connsiteX8" fmla="*/ 1773841 w 1773841"/>
              <a:gd name="connsiteY8" fmla="*/ 0 h 15819120"/>
              <a:gd name="connsiteX0" fmla="*/ 1773841 w 1777714"/>
              <a:gd name="connsiteY0" fmla="*/ 0 h 15819120"/>
              <a:gd name="connsiteX1" fmla="*/ 1773841 w 1777714"/>
              <a:gd name="connsiteY1" fmla="*/ 6233093 h 15819120"/>
              <a:gd name="connsiteX2" fmla="*/ 909496 w 1777714"/>
              <a:gd name="connsiteY2" fmla="*/ 7129609 h 15819120"/>
              <a:gd name="connsiteX3" fmla="*/ 909496 w 1777714"/>
              <a:gd name="connsiteY3" fmla="*/ 7272960 h 15819120"/>
              <a:gd name="connsiteX4" fmla="*/ 1773841 w 1777714"/>
              <a:gd name="connsiteY4" fmla="*/ 8169476 h 15819120"/>
              <a:gd name="connsiteX5" fmla="*/ 1773841 w 1777714"/>
              <a:gd name="connsiteY5" fmla="*/ 15819120 h 15819120"/>
              <a:gd name="connsiteX6" fmla="*/ 0 w 1777714"/>
              <a:gd name="connsiteY6" fmla="*/ 15819120 h 15819120"/>
              <a:gd name="connsiteX7" fmla="*/ 0 w 1777714"/>
              <a:gd name="connsiteY7" fmla="*/ 0 h 15819120"/>
              <a:gd name="connsiteX8" fmla="*/ 1773841 w 1777714"/>
              <a:gd name="connsiteY8" fmla="*/ 0 h 15819120"/>
              <a:gd name="connsiteX0" fmla="*/ 1773841 w 1777714"/>
              <a:gd name="connsiteY0" fmla="*/ 0 h 15819120"/>
              <a:gd name="connsiteX1" fmla="*/ 1773841 w 1777714"/>
              <a:gd name="connsiteY1" fmla="*/ 6233093 h 15819120"/>
              <a:gd name="connsiteX2" fmla="*/ 909496 w 1777714"/>
              <a:gd name="connsiteY2" fmla="*/ 7129609 h 15819120"/>
              <a:gd name="connsiteX3" fmla="*/ 909496 w 1777714"/>
              <a:gd name="connsiteY3" fmla="*/ 7272960 h 15819120"/>
              <a:gd name="connsiteX4" fmla="*/ 1773841 w 1777714"/>
              <a:gd name="connsiteY4" fmla="*/ 8169476 h 15819120"/>
              <a:gd name="connsiteX5" fmla="*/ 1773841 w 1777714"/>
              <a:gd name="connsiteY5" fmla="*/ 15819120 h 15819120"/>
              <a:gd name="connsiteX6" fmla="*/ 0 w 1777714"/>
              <a:gd name="connsiteY6" fmla="*/ 15819120 h 15819120"/>
              <a:gd name="connsiteX7" fmla="*/ 0 w 1777714"/>
              <a:gd name="connsiteY7" fmla="*/ 0 h 15819120"/>
              <a:gd name="connsiteX8" fmla="*/ 1773841 w 1777714"/>
              <a:gd name="connsiteY8" fmla="*/ 0 h 15819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7714" h="15819120">
                <a:moveTo>
                  <a:pt x="1773841" y="0"/>
                </a:moveTo>
                <a:cubicBezTo>
                  <a:pt x="1773841" y="2077698"/>
                  <a:pt x="1782556" y="5985053"/>
                  <a:pt x="1773841" y="6233093"/>
                </a:cubicBezTo>
                <a:cubicBezTo>
                  <a:pt x="1765126" y="6481133"/>
                  <a:pt x="909747" y="6822304"/>
                  <a:pt x="909496" y="7129609"/>
                </a:cubicBezTo>
                <a:cubicBezTo>
                  <a:pt x="909245" y="7436914"/>
                  <a:pt x="909245" y="6880986"/>
                  <a:pt x="909496" y="7272960"/>
                </a:cubicBezTo>
                <a:cubicBezTo>
                  <a:pt x="909747" y="7664934"/>
                  <a:pt x="1773593" y="7819837"/>
                  <a:pt x="1773841" y="8169476"/>
                </a:cubicBezTo>
                <a:cubicBezTo>
                  <a:pt x="1774089" y="8519115"/>
                  <a:pt x="1773841" y="13269239"/>
                  <a:pt x="1773841" y="15819120"/>
                </a:cubicBezTo>
                <a:lnTo>
                  <a:pt x="0" y="15819120"/>
                </a:lnTo>
                <a:lnTo>
                  <a:pt x="0" y="0"/>
                </a:lnTo>
                <a:lnTo>
                  <a:pt x="1773841" y="0"/>
                </a:lnTo>
                <a:close/>
              </a:path>
            </a:pathLst>
          </a:custGeom>
          <a:solidFill>
            <a:srgbClr val="0B3249"/>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defTabSz="761970"/>
            <a:endParaRPr lang="en-GB" sz="1500">
              <a:solidFill>
                <a:prstClr val="white"/>
              </a:solidFill>
              <a:latin typeface="Calibri" panose="020F0502020204030204"/>
            </a:endParaRPr>
          </a:p>
        </p:txBody>
      </p:sp>
      <p:pic>
        <p:nvPicPr>
          <p:cNvPr id="21" name="Graphic 20" descr="Lighthouse scene with solid fill">
            <a:extLst>
              <a:ext uri="{FF2B5EF4-FFF2-40B4-BE49-F238E27FC236}">
                <a16:creationId xmlns:a16="http://schemas.microsoft.com/office/drawing/2014/main" id="{91FA55AE-953D-91EC-57B6-DAAAF6BF90B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99556" y="-240421"/>
            <a:ext cx="914400" cy="914400"/>
          </a:xfrm>
          <a:prstGeom prst="rect">
            <a:avLst/>
          </a:prstGeom>
        </p:spPr>
      </p:pic>
      <p:pic>
        <p:nvPicPr>
          <p:cNvPr id="22" name="Graphic 21" descr="Link with solid fill">
            <a:extLst>
              <a:ext uri="{FF2B5EF4-FFF2-40B4-BE49-F238E27FC236}">
                <a16:creationId xmlns:a16="http://schemas.microsoft.com/office/drawing/2014/main" id="{AF2FFC96-D4E2-4B9C-91B0-4E44697218F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59498" y="2886539"/>
            <a:ext cx="1033819" cy="1033819"/>
          </a:xfrm>
          <a:prstGeom prst="rect">
            <a:avLst/>
          </a:prstGeom>
        </p:spPr>
      </p:pic>
      <p:pic>
        <p:nvPicPr>
          <p:cNvPr id="23" name="Graphic 22" descr="Money with solid fill">
            <a:extLst>
              <a:ext uri="{FF2B5EF4-FFF2-40B4-BE49-F238E27FC236}">
                <a16:creationId xmlns:a16="http://schemas.microsoft.com/office/drawing/2014/main" id="{82B7E4FB-F68B-63CF-810B-EACC7850A15B}"/>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02790" y="1184126"/>
            <a:ext cx="914400" cy="914400"/>
          </a:xfrm>
          <a:prstGeom prst="rect">
            <a:avLst/>
          </a:prstGeom>
        </p:spPr>
      </p:pic>
      <p:grpSp>
        <p:nvGrpSpPr>
          <p:cNvPr id="24" name="Group 23">
            <a:extLst>
              <a:ext uri="{FF2B5EF4-FFF2-40B4-BE49-F238E27FC236}">
                <a16:creationId xmlns:a16="http://schemas.microsoft.com/office/drawing/2014/main" id="{1EDB24CF-E54D-0759-B4F0-01E53BD96A21}"/>
              </a:ext>
            </a:extLst>
          </p:cNvPr>
          <p:cNvGrpSpPr/>
          <p:nvPr/>
        </p:nvGrpSpPr>
        <p:grpSpPr>
          <a:xfrm>
            <a:off x="953673" y="1191769"/>
            <a:ext cx="1162376" cy="1109659"/>
            <a:chOff x="-1679815" y="1243758"/>
            <a:chExt cx="1162376" cy="1109659"/>
          </a:xfrm>
        </p:grpSpPr>
        <p:sp>
          <p:nvSpPr>
            <p:cNvPr id="25" name="Oval 24">
              <a:extLst>
                <a:ext uri="{FF2B5EF4-FFF2-40B4-BE49-F238E27FC236}">
                  <a16:creationId xmlns:a16="http://schemas.microsoft.com/office/drawing/2014/main" id="{E7CC5287-85B3-E644-B81E-E6823AFBE70E}"/>
                </a:ext>
              </a:extLst>
            </p:cNvPr>
            <p:cNvSpPr/>
            <p:nvPr/>
          </p:nvSpPr>
          <p:spPr>
            <a:xfrm>
              <a:off x="-1679815" y="1243758"/>
              <a:ext cx="1162376" cy="1109659"/>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6" name="Graphic 25" descr="Money with solid fill">
              <a:extLst>
                <a:ext uri="{FF2B5EF4-FFF2-40B4-BE49-F238E27FC236}">
                  <a16:creationId xmlns:a16="http://schemas.microsoft.com/office/drawing/2014/main" id="{454113EB-33FE-02ED-12E8-F12540D27637}"/>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565394" y="1271843"/>
              <a:ext cx="914400" cy="914400"/>
            </a:xfrm>
            <a:prstGeom prst="rect">
              <a:avLst/>
            </a:prstGeom>
          </p:spPr>
        </p:pic>
      </p:grpSp>
    </p:spTree>
    <p:extLst>
      <p:ext uri="{BB962C8B-B14F-4D97-AF65-F5344CB8AC3E}">
        <p14:creationId xmlns:p14="http://schemas.microsoft.com/office/powerpoint/2010/main" val="56035893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288A94-7090-2284-E5AD-C095CC242A91}"/>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A1D818AB-832A-B6F3-DE7C-7B253D5ADFE5}"/>
              </a:ext>
            </a:extLst>
          </p:cNvPr>
          <p:cNvGrpSpPr/>
          <p:nvPr/>
        </p:nvGrpSpPr>
        <p:grpSpPr>
          <a:xfrm>
            <a:off x="-1651712" y="-184572"/>
            <a:ext cx="1162376" cy="1109659"/>
            <a:chOff x="-1710211" y="1177788"/>
            <a:chExt cx="1162376" cy="1109659"/>
          </a:xfrm>
        </p:grpSpPr>
        <p:sp>
          <p:nvSpPr>
            <p:cNvPr id="4" name="Oval 3">
              <a:extLst>
                <a:ext uri="{FF2B5EF4-FFF2-40B4-BE49-F238E27FC236}">
                  <a16:creationId xmlns:a16="http://schemas.microsoft.com/office/drawing/2014/main" id="{27B65563-00D8-2467-12C4-8370D0348AD5}"/>
                </a:ext>
              </a:extLst>
            </p:cNvPr>
            <p:cNvSpPr/>
            <p:nvPr/>
          </p:nvSpPr>
          <p:spPr>
            <a:xfrm>
              <a:off x="-1710211" y="1177788"/>
              <a:ext cx="1162376" cy="1109659"/>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Graphic 27" descr="Link with solid fill">
              <a:extLst>
                <a:ext uri="{FF2B5EF4-FFF2-40B4-BE49-F238E27FC236}">
                  <a16:creationId xmlns:a16="http://schemas.microsoft.com/office/drawing/2014/main" id="{6CDB7767-45B9-D655-7E15-EB3D96B03AB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41948" y="1255995"/>
              <a:ext cx="1007068" cy="1007068"/>
            </a:xfrm>
            <a:prstGeom prst="rect">
              <a:avLst/>
            </a:prstGeom>
          </p:spPr>
        </p:pic>
      </p:grpSp>
      <p:grpSp>
        <p:nvGrpSpPr>
          <p:cNvPr id="55" name="Group 54">
            <a:extLst>
              <a:ext uri="{FF2B5EF4-FFF2-40B4-BE49-F238E27FC236}">
                <a16:creationId xmlns:a16="http://schemas.microsoft.com/office/drawing/2014/main" id="{31BC01D4-6211-61F4-3374-712410A04672}"/>
              </a:ext>
            </a:extLst>
          </p:cNvPr>
          <p:cNvGrpSpPr/>
          <p:nvPr/>
        </p:nvGrpSpPr>
        <p:grpSpPr>
          <a:xfrm>
            <a:off x="-1627883" y="-1522978"/>
            <a:ext cx="1162376" cy="1109659"/>
            <a:chOff x="1107645" y="1199589"/>
            <a:chExt cx="1162376" cy="1109659"/>
          </a:xfrm>
        </p:grpSpPr>
        <p:sp>
          <p:nvSpPr>
            <p:cNvPr id="57" name="Oval 56">
              <a:extLst>
                <a:ext uri="{FF2B5EF4-FFF2-40B4-BE49-F238E27FC236}">
                  <a16:creationId xmlns:a16="http://schemas.microsoft.com/office/drawing/2014/main" id="{8CD0B917-2AB3-DE8F-7EA6-F09C36E1CC57}"/>
                </a:ext>
              </a:extLst>
            </p:cNvPr>
            <p:cNvSpPr/>
            <p:nvPr/>
          </p:nvSpPr>
          <p:spPr>
            <a:xfrm>
              <a:off x="1107645" y="1199589"/>
              <a:ext cx="1162376" cy="1109659"/>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8" name="Graphic 57" descr="Brainstorm with solid fill">
              <a:extLst>
                <a:ext uri="{FF2B5EF4-FFF2-40B4-BE49-F238E27FC236}">
                  <a16:creationId xmlns:a16="http://schemas.microsoft.com/office/drawing/2014/main" id="{92E5D4A7-B077-C235-A971-4DCB58455D5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56632" y="1292578"/>
              <a:ext cx="914400" cy="914400"/>
            </a:xfrm>
            <a:prstGeom prst="rect">
              <a:avLst/>
            </a:prstGeom>
          </p:spPr>
        </p:pic>
      </p:grpSp>
      <p:grpSp>
        <p:nvGrpSpPr>
          <p:cNvPr id="63" name="Group 62">
            <a:extLst>
              <a:ext uri="{FF2B5EF4-FFF2-40B4-BE49-F238E27FC236}">
                <a16:creationId xmlns:a16="http://schemas.microsoft.com/office/drawing/2014/main" id="{2AF9F612-FD78-69AE-3BB5-97A5E26F774C}"/>
              </a:ext>
            </a:extLst>
          </p:cNvPr>
          <p:cNvGrpSpPr/>
          <p:nvPr/>
        </p:nvGrpSpPr>
        <p:grpSpPr>
          <a:xfrm>
            <a:off x="-2547461" y="1168203"/>
            <a:ext cx="1162376" cy="1109659"/>
            <a:chOff x="-1549830" y="2302318"/>
            <a:chExt cx="1162376" cy="1109659"/>
          </a:xfrm>
        </p:grpSpPr>
        <p:sp>
          <p:nvSpPr>
            <p:cNvPr id="70" name="Oval 69">
              <a:extLst>
                <a:ext uri="{FF2B5EF4-FFF2-40B4-BE49-F238E27FC236}">
                  <a16:creationId xmlns:a16="http://schemas.microsoft.com/office/drawing/2014/main" id="{C2DED147-E1E7-3BBE-3299-B1ECBC308C49}"/>
                </a:ext>
              </a:extLst>
            </p:cNvPr>
            <p:cNvSpPr/>
            <p:nvPr/>
          </p:nvSpPr>
          <p:spPr>
            <a:xfrm>
              <a:off x="-1549830" y="2302318"/>
              <a:ext cx="1162376" cy="1109659"/>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2" name="Graphic 71" descr="Lighthouse scene with solid fill">
              <a:extLst>
                <a:ext uri="{FF2B5EF4-FFF2-40B4-BE49-F238E27FC236}">
                  <a16:creationId xmlns:a16="http://schemas.microsoft.com/office/drawing/2014/main" id="{9F1B4B9B-93F4-8087-2856-D5E96CD5B8C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431839" y="2363277"/>
              <a:ext cx="914400" cy="914400"/>
            </a:xfrm>
            <a:prstGeom prst="rect">
              <a:avLst/>
            </a:prstGeom>
          </p:spPr>
        </p:pic>
      </p:grpSp>
      <p:sp>
        <p:nvSpPr>
          <p:cNvPr id="27" name="!!CFC2">
            <a:extLst>
              <a:ext uri="{FF2B5EF4-FFF2-40B4-BE49-F238E27FC236}">
                <a16:creationId xmlns:a16="http://schemas.microsoft.com/office/drawing/2014/main" id="{45993F76-A792-0EE8-4281-F5D35BE24B5D}"/>
              </a:ext>
            </a:extLst>
          </p:cNvPr>
          <p:cNvSpPr/>
          <p:nvPr/>
        </p:nvSpPr>
        <p:spPr>
          <a:xfrm>
            <a:off x="2279062" y="336922"/>
            <a:ext cx="3465200" cy="705355"/>
          </a:xfrm>
          <a:prstGeom prst="rect">
            <a:avLst/>
          </a:prstGeom>
          <a:solidFill>
            <a:srgbClr val="1D263E"/>
          </a:solidFill>
          <a:ln w="317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marL="0" marR="0" lvl="0" indent="0" algn="l" defTabSz="76197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9" name="Rectangle 28">
            <a:extLst>
              <a:ext uri="{FF2B5EF4-FFF2-40B4-BE49-F238E27FC236}">
                <a16:creationId xmlns:a16="http://schemas.microsoft.com/office/drawing/2014/main" id="{0F06E397-B62D-AA6F-0A17-0861CC0251AA}"/>
              </a:ext>
            </a:extLst>
          </p:cNvPr>
          <p:cNvSpPr/>
          <p:nvPr/>
        </p:nvSpPr>
        <p:spPr>
          <a:xfrm>
            <a:off x="2155238" y="213098"/>
            <a:ext cx="3465200" cy="705355"/>
          </a:xfrm>
          <a:prstGeom prst="rect">
            <a:avLst/>
          </a:prstGeom>
          <a:solidFill>
            <a:srgbClr val="BF0100">
              <a:alpha val="98000"/>
            </a:srgbClr>
          </a:solidFill>
          <a:ln w="317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108000" rIns="0" rtlCol="0" anchor="ctr"/>
          <a:lstStyle/>
          <a:p>
            <a:pPr marL="0" marR="0" lvl="0" indent="0" algn="l" defTabSz="76197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Case for Change</a:t>
            </a:r>
            <a:endParaRPr kumimoji="0" lang="en-GB" sz="3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6" name="Freeform 5">
            <a:extLst>
              <a:ext uri="{FF2B5EF4-FFF2-40B4-BE49-F238E27FC236}">
                <a16:creationId xmlns:a16="http://schemas.microsoft.com/office/drawing/2014/main" id="{A11FFB72-F101-BADB-AE69-9B79398B1339}"/>
              </a:ext>
            </a:extLst>
          </p:cNvPr>
          <p:cNvSpPr/>
          <p:nvPr/>
        </p:nvSpPr>
        <p:spPr>
          <a:xfrm>
            <a:off x="16042" y="-6508629"/>
            <a:ext cx="1481428" cy="18127083"/>
          </a:xfrm>
          <a:custGeom>
            <a:avLst/>
            <a:gdLst>
              <a:gd name="connsiteX0" fmla="*/ 1773841 w 1773841"/>
              <a:gd name="connsiteY0" fmla="*/ 0 h 15819120"/>
              <a:gd name="connsiteX1" fmla="*/ 1773841 w 1773841"/>
              <a:gd name="connsiteY1" fmla="*/ 6233093 h 15819120"/>
              <a:gd name="connsiteX2" fmla="*/ 909496 w 1773841"/>
              <a:gd name="connsiteY2" fmla="*/ 7129609 h 15819120"/>
              <a:gd name="connsiteX3" fmla="*/ 909496 w 1773841"/>
              <a:gd name="connsiteY3" fmla="*/ 7272960 h 15819120"/>
              <a:gd name="connsiteX4" fmla="*/ 1773841 w 1773841"/>
              <a:gd name="connsiteY4" fmla="*/ 8169476 h 15819120"/>
              <a:gd name="connsiteX5" fmla="*/ 1773841 w 1773841"/>
              <a:gd name="connsiteY5" fmla="*/ 15819120 h 15819120"/>
              <a:gd name="connsiteX6" fmla="*/ 0 w 1773841"/>
              <a:gd name="connsiteY6" fmla="*/ 15819120 h 15819120"/>
              <a:gd name="connsiteX7" fmla="*/ 0 w 1773841"/>
              <a:gd name="connsiteY7" fmla="*/ 0 h 15819120"/>
              <a:gd name="connsiteX0" fmla="*/ 1773841 w 1773841"/>
              <a:gd name="connsiteY0" fmla="*/ 0 h 15819120"/>
              <a:gd name="connsiteX1" fmla="*/ 1773841 w 1773841"/>
              <a:gd name="connsiteY1" fmla="*/ 6233093 h 15819120"/>
              <a:gd name="connsiteX2" fmla="*/ 909496 w 1773841"/>
              <a:gd name="connsiteY2" fmla="*/ 7129609 h 15819120"/>
              <a:gd name="connsiteX3" fmla="*/ 909496 w 1773841"/>
              <a:gd name="connsiteY3" fmla="*/ 7272960 h 15819120"/>
              <a:gd name="connsiteX4" fmla="*/ 1773841 w 1773841"/>
              <a:gd name="connsiteY4" fmla="*/ 8169476 h 15819120"/>
              <a:gd name="connsiteX5" fmla="*/ 1773841 w 1773841"/>
              <a:gd name="connsiteY5" fmla="*/ 15819120 h 15819120"/>
              <a:gd name="connsiteX6" fmla="*/ 0 w 1773841"/>
              <a:gd name="connsiteY6" fmla="*/ 15819120 h 15819120"/>
              <a:gd name="connsiteX7" fmla="*/ 0 w 1773841"/>
              <a:gd name="connsiteY7" fmla="*/ 0 h 15819120"/>
              <a:gd name="connsiteX8" fmla="*/ 1773841 w 1773841"/>
              <a:gd name="connsiteY8" fmla="*/ 0 h 15819120"/>
              <a:gd name="connsiteX0" fmla="*/ 1773841 w 1773841"/>
              <a:gd name="connsiteY0" fmla="*/ 0 h 15819120"/>
              <a:gd name="connsiteX1" fmla="*/ 1773841 w 1773841"/>
              <a:gd name="connsiteY1" fmla="*/ 6233093 h 15819120"/>
              <a:gd name="connsiteX2" fmla="*/ 909496 w 1773841"/>
              <a:gd name="connsiteY2" fmla="*/ 7129609 h 15819120"/>
              <a:gd name="connsiteX3" fmla="*/ 909496 w 1773841"/>
              <a:gd name="connsiteY3" fmla="*/ 7272960 h 15819120"/>
              <a:gd name="connsiteX4" fmla="*/ 1773841 w 1773841"/>
              <a:gd name="connsiteY4" fmla="*/ 8169476 h 15819120"/>
              <a:gd name="connsiteX5" fmla="*/ 1773841 w 1773841"/>
              <a:gd name="connsiteY5" fmla="*/ 15819120 h 15819120"/>
              <a:gd name="connsiteX6" fmla="*/ 0 w 1773841"/>
              <a:gd name="connsiteY6" fmla="*/ 15819120 h 15819120"/>
              <a:gd name="connsiteX7" fmla="*/ 0 w 1773841"/>
              <a:gd name="connsiteY7" fmla="*/ 0 h 15819120"/>
              <a:gd name="connsiteX8" fmla="*/ 1773841 w 1773841"/>
              <a:gd name="connsiteY8" fmla="*/ 0 h 15819120"/>
              <a:gd name="connsiteX0" fmla="*/ 1773841 w 1777714"/>
              <a:gd name="connsiteY0" fmla="*/ 0 h 15819120"/>
              <a:gd name="connsiteX1" fmla="*/ 1773841 w 1777714"/>
              <a:gd name="connsiteY1" fmla="*/ 6233093 h 15819120"/>
              <a:gd name="connsiteX2" fmla="*/ 909496 w 1777714"/>
              <a:gd name="connsiteY2" fmla="*/ 7129609 h 15819120"/>
              <a:gd name="connsiteX3" fmla="*/ 909496 w 1777714"/>
              <a:gd name="connsiteY3" fmla="*/ 7272960 h 15819120"/>
              <a:gd name="connsiteX4" fmla="*/ 1773841 w 1777714"/>
              <a:gd name="connsiteY4" fmla="*/ 8169476 h 15819120"/>
              <a:gd name="connsiteX5" fmla="*/ 1773841 w 1777714"/>
              <a:gd name="connsiteY5" fmla="*/ 15819120 h 15819120"/>
              <a:gd name="connsiteX6" fmla="*/ 0 w 1777714"/>
              <a:gd name="connsiteY6" fmla="*/ 15819120 h 15819120"/>
              <a:gd name="connsiteX7" fmla="*/ 0 w 1777714"/>
              <a:gd name="connsiteY7" fmla="*/ 0 h 15819120"/>
              <a:gd name="connsiteX8" fmla="*/ 1773841 w 1777714"/>
              <a:gd name="connsiteY8" fmla="*/ 0 h 15819120"/>
              <a:gd name="connsiteX0" fmla="*/ 1773841 w 1777714"/>
              <a:gd name="connsiteY0" fmla="*/ 0 h 15819120"/>
              <a:gd name="connsiteX1" fmla="*/ 1773841 w 1777714"/>
              <a:gd name="connsiteY1" fmla="*/ 6233093 h 15819120"/>
              <a:gd name="connsiteX2" fmla="*/ 909496 w 1777714"/>
              <a:gd name="connsiteY2" fmla="*/ 7129609 h 15819120"/>
              <a:gd name="connsiteX3" fmla="*/ 909496 w 1777714"/>
              <a:gd name="connsiteY3" fmla="*/ 7272960 h 15819120"/>
              <a:gd name="connsiteX4" fmla="*/ 1773841 w 1777714"/>
              <a:gd name="connsiteY4" fmla="*/ 8169476 h 15819120"/>
              <a:gd name="connsiteX5" fmla="*/ 1773841 w 1777714"/>
              <a:gd name="connsiteY5" fmla="*/ 15819120 h 15819120"/>
              <a:gd name="connsiteX6" fmla="*/ 0 w 1777714"/>
              <a:gd name="connsiteY6" fmla="*/ 15819120 h 15819120"/>
              <a:gd name="connsiteX7" fmla="*/ 0 w 1777714"/>
              <a:gd name="connsiteY7" fmla="*/ 0 h 15819120"/>
              <a:gd name="connsiteX8" fmla="*/ 1773841 w 1777714"/>
              <a:gd name="connsiteY8" fmla="*/ 0 h 15819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7714" h="15819120">
                <a:moveTo>
                  <a:pt x="1773841" y="0"/>
                </a:moveTo>
                <a:cubicBezTo>
                  <a:pt x="1773841" y="2077698"/>
                  <a:pt x="1782556" y="5985053"/>
                  <a:pt x="1773841" y="6233093"/>
                </a:cubicBezTo>
                <a:cubicBezTo>
                  <a:pt x="1765126" y="6481133"/>
                  <a:pt x="909747" y="6822304"/>
                  <a:pt x="909496" y="7129609"/>
                </a:cubicBezTo>
                <a:cubicBezTo>
                  <a:pt x="909245" y="7436914"/>
                  <a:pt x="909245" y="6880986"/>
                  <a:pt x="909496" y="7272960"/>
                </a:cubicBezTo>
                <a:cubicBezTo>
                  <a:pt x="909747" y="7664934"/>
                  <a:pt x="1773593" y="7819837"/>
                  <a:pt x="1773841" y="8169476"/>
                </a:cubicBezTo>
                <a:cubicBezTo>
                  <a:pt x="1774089" y="8519115"/>
                  <a:pt x="1773841" y="13269239"/>
                  <a:pt x="1773841" y="15819120"/>
                </a:cubicBezTo>
                <a:lnTo>
                  <a:pt x="0" y="15819120"/>
                </a:lnTo>
                <a:lnTo>
                  <a:pt x="0" y="0"/>
                </a:lnTo>
                <a:lnTo>
                  <a:pt x="1773841" y="0"/>
                </a:lnTo>
                <a:close/>
              </a:path>
            </a:pathLst>
          </a:custGeom>
          <a:solidFill>
            <a:srgbClr val="0B3249"/>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defTabSz="761970"/>
            <a:endParaRPr lang="en-GB" sz="1500">
              <a:solidFill>
                <a:prstClr val="white"/>
              </a:solidFill>
              <a:latin typeface="Calibri" panose="020F0502020204030204"/>
            </a:endParaRPr>
          </a:p>
        </p:txBody>
      </p:sp>
      <p:pic>
        <p:nvPicPr>
          <p:cNvPr id="7" name="Graphic 6" descr="Lighthouse scene with solid fill">
            <a:extLst>
              <a:ext uri="{FF2B5EF4-FFF2-40B4-BE49-F238E27FC236}">
                <a16:creationId xmlns:a16="http://schemas.microsoft.com/office/drawing/2014/main" id="{30C55CDA-1EA8-B783-9BF6-95D115CF378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99556" y="-240421"/>
            <a:ext cx="914400" cy="914400"/>
          </a:xfrm>
          <a:prstGeom prst="rect">
            <a:avLst/>
          </a:prstGeom>
        </p:spPr>
      </p:pic>
      <p:pic>
        <p:nvPicPr>
          <p:cNvPr id="31" name="Graphic 30" descr="Link with solid fill">
            <a:extLst>
              <a:ext uri="{FF2B5EF4-FFF2-40B4-BE49-F238E27FC236}">
                <a16:creationId xmlns:a16="http://schemas.microsoft.com/office/drawing/2014/main" id="{34B65E51-BB86-B519-7F45-1C0556BA31D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59498" y="2886539"/>
            <a:ext cx="1033819" cy="1033819"/>
          </a:xfrm>
          <a:prstGeom prst="rect">
            <a:avLst/>
          </a:prstGeom>
        </p:spPr>
      </p:pic>
      <p:pic>
        <p:nvPicPr>
          <p:cNvPr id="32" name="Graphic 31" descr="Money with solid fill">
            <a:extLst>
              <a:ext uri="{FF2B5EF4-FFF2-40B4-BE49-F238E27FC236}">
                <a16:creationId xmlns:a16="http://schemas.microsoft.com/office/drawing/2014/main" id="{E70D15E7-1EA6-2635-4047-3EE1009A60DE}"/>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02790" y="1184126"/>
            <a:ext cx="914400" cy="914400"/>
          </a:xfrm>
          <a:prstGeom prst="rect">
            <a:avLst/>
          </a:prstGeom>
        </p:spPr>
      </p:pic>
      <p:grpSp>
        <p:nvGrpSpPr>
          <p:cNvPr id="36" name="Group 35">
            <a:extLst>
              <a:ext uri="{FF2B5EF4-FFF2-40B4-BE49-F238E27FC236}">
                <a16:creationId xmlns:a16="http://schemas.microsoft.com/office/drawing/2014/main" id="{96124E71-608F-A56F-84CF-4B0FE32F6F83}"/>
              </a:ext>
            </a:extLst>
          </p:cNvPr>
          <p:cNvGrpSpPr/>
          <p:nvPr/>
        </p:nvGrpSpPr>
        <p:grpSpPr>
          <a:xfrm>
            <a:off x="953673" y="1191769"/>
            <a:ext cx="1162376" cy="1109659"/>
            <a:chOff x="-1679815" y="1243758"/>
            <a:chExt cx="1162376" cy="1109659"/>
          </a:xfrm>
        </p:grpSpPr>
        <p:sp>
          <p:nvSpPr>
            <p:cNvPr id="37" name="Oval 36">
              <a:extLst>
                <a:ext uri="{FF2B5EF4-FFF2-40B4-BE49-F238E27FC236}">
                  <a16:creationId xmlns:a16="http://schemas.microsoft.com/office/drawing/2014/main" id="{CA665309-FF90-96F2-2968-A3A51FE1F771}"/>
                </a:ext>
              </a:extLst>
            </p:cNvPr>
            <p:cNvSpPr/>
            <p:nvPr/>
          </p:nvSpPr>
          <p:spPr>
            <a:xfrm>
              <a:off x="-1679815" y="1243758"/>
              <a:ext cx="1162376" cy="1109659"/>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8" name="Graphic 37" descr="Money with solid fill">
              <a:extLst>
                <a:ext uri="{FF2B5EF4-FFF2-40B4-BE49-F238E27FC236}">
                  <a16:creationId xmlns:a16="http://schemas.microsoft.com/office/drawing/2014/main" id="{180D00C4-57FE-99A5-9D4C-4F62CCC7F5D1}"/>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565394" y="1271843"/>
              <a:ext cx="914400" cy="914400"/>
            </a:xfrm>
            <a:prstGeom prst="rect">
              <a:avLst/>
            </a:prstGeom>
          </p:spPr>
        </p:pic>
      </p:grpSp>
      <p:sp>
        <p:nvSpPr>
          <p:cNvPr id="2" name="Rounded Rectangle 1">
            <a:extLst>
              <a:ext uri="{FF2B5EF4-FFF2-40B4-BE49-F238E27FC236}">
                <a16:creationId xmlns:a16="http://schemas.microsoft.com/office/drawing/2014/main" id="{FCB3B5BB-9110-3FE0-6894-BE11977D4F7A}"/>
              </a:ext>
            </a:extLst>
          </p:cNvPr>
          <p:cNvSpPr/>
          <p:nvPr/>
        </p:nvSpPr>
        <p:spPr>
          <a:xfrm>
            <a:off x="8820171" y="4061484"/>
            <a:ext cx="3317088" cy="1211092"/>
          </a:xfrm>
          <a:prstGeom prst="roundRect">
            <a:avLst/>
          </a:prstGeom>
          <a:solidFill>
            <a:srgbClr val="D58D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a:solidFill>
                <a:schemeClr val="tx1"/>
              </a:solidFill>
              <a:latin typeface="Arial" panose="020B0604020202020204" pitchFamily="34" charset="0"/>
              <a:cs typeface="Arial" panose="020B0604020202020204" pitchFamily="34" charset="0"/>
            </a:endParaRPr>
          </a:p>
        </p:txBody>
      </p:sp>
      <p:sp>
        <p:nvSpPr>
          <p:cNvPr id="9" name="Rounded Rectangle 8">
            <a:extLst>
              <a:ext uri="{FF2B5EF4-FFF2-40B4-BE49-F238E27FC236}">
                <a16:creationId xmlns:a16="http://schemas.microsoft.com/office/drawing/2014/main" id="{E3C1F0DD-66ED-8548-0505-FECB4797820D}"/>
              </a:ext>
            </a:extLst>
          </p:cNvPr>
          <p:cNvSpPr/>
          <p:nvPr/>
        </p:nvSpPr>
        <p:spPr>
          <a:xfrm>
            <a:off x="8820171" y="2030985"/>
            <a:ext cx="3317087" cy="1635473"/>
          </a:xfrm>
          <a:prstGeom prst="roundRect">
            <a:avLst/>
          </a:prstGeom>
          <a:solidFill>
            <a:srgbClr val="4F40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a:solidFill>
                <a:schemeClr val="tx1"/>
              </a:solidFill>
              <a:latin typeface="Arial" panose="020B0604020202020204" pitchFamily="34" charset="0"/>
              <a:cs typeface="Arial" panose="020B0604020202020204" pitchFamily="34" charset="0"/>
            </a:endParaRPr>
          </a:p>
        </p:txBody>
      </p:sp>
      <p:sp>
        <p:nvSpPr>
          <p:cNvPr id="33" name="Rounded Rectangle 32">
            <a:extLst>
              <a:ext uri="{FF2B5EF4-FFF2-40B4-BE49-F238E27FC236}">
                <a16:creationId xmlns:a16="http://schemas.microsoft.com/office/drawing/2014/main" id="{BC5EA134-B2AF-28DD-E936-A93A7B8688BE}"/>
              </a:ext>
            </a:extLst>
          </p:cNvPr>
          <p:cNvSpPr/>
          <p:nvPr/>
        </p:nvSpPr>
        <p:spPr>
          <a:xfrm>
            <a:off x="2155959" y="4037140"/>
            <a:ext cx="2725218" cy="1198278"/>
          </a:xfrm>
          <a:prstGeom prst="roundRect">
            <a:avLst/>
          </a:prstGeom>
          <a:solidFill>
            <a:srgbClr val="76A2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a:solidFill>
                <a:schemeClr val="tx1"/>
              </a:solidFill>
              <a:latin typeface="Arial" panose="020B0604020202020204" pitchFamily="34" charset="0"/>
              <a:cs typeface="Arial" panose="020B0604020202020204" pitchFamily="34" charset="0"/>
            </a:endParaRPr>
          </a:p>
        </p:txBody>
      </p:sp>
      <p:sp>
        <p:nvSpPr>
          <p:cNvPr id="34" name="Rounded Rectangle 33">
            <a:extLst>
              <a:ext uri="{FF2B5EF4-FFF2-40B4-BE49-F238E27FC236}">
                <a16:creationId xmlns:a16="http://schemas.microsoft.com/office/drawing/2014/main" id="{4F3A1F26-14EE-7A6C-006B-C0B59995D881}"/>
              </a:ext>
            </a:extLst>
          </p:cNvPr>
          <p:cNvSpPr/>
          <p:nvPr/>
        </p:nvSpPr>
        <p:spPr>
          <a:xfrm>
            <a:off x="2175873" y="2054257"/>
            <a:ext cx="2705303" cy="16354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a:solidFill>
                <a:schemeClr val="tx1"/>
              </a:solidFill>
              <a:latin typeface="Arial" panose="020B0604020202020204" pitchFamily="34" charset="0"/>
              <a:cs typeface="Arial" panose="020B0604020202020204" pitchFamily="34" charset="0"/>
            </a:endParaRPr>
          </a:p>
        </p:txBody>
      </p:sp>
      <p:sp>
        <p:nvSpPr>
          <p:cNvPr id="35" name="Text 1">
            <a:extLst>
              <a:ext uri="{FF2B5EF4-FFF2-40B4-BE49-F238E27FC236}">
                <a16:creationId xmlns:a16="http://schemas.microsoft.com/office/drawing/2014/main" id="{AFCDEE3B-35A5-1C2F-9B6A-A7B61E652826}"/>
              </a:ext>
            </a:extLst>
          </p:cNvPr>
          <p:cNvSpPr/>
          <p:nvPr/>
        </p:nvSpPr>
        <p:spPr>
          <a:xfrm>
            <a:off x="2286387" y="2236652"/>
            <a:ext cx="2457384" cy="295275"/>
          </a:xfrm>
          <a:prstGeom prst="rect">
            <a:avLst/>
          </a:prstGeom>
          <a:noFill/>
          <a:ln/>
        </p:spPr>
        <p:txBody>
          <a:bodyPr wrap="square" lIns="0" tIns="0" rIns="0" bIns="0" rtlCol="0" anchor="t"/>
          <a:lstStyle/>
          <a:p>
            <a:pPr defTabSz="761970">
              <a:lnSpc>
                <a:spcPts val="2292"/>
              </a:lnSpc>
            </a:pPr>
            <a:r>
              <a:rPr lang="en-US" sz="2400" b="1">
                <a:latin typeface="Arial" panose="020B0604020202020204" pitchFamily="34" charset="0"/>
                <a:ea typeface="Poppins Light" pitchFamily="34" charset="-122"/>
                <a:cs typeface="Arial" panose="020B0604020202020204" pitchFamily="34" charset="0"/>
              </a:rPr>
              <a:t>Health</a:t>
            </a:r>
            <a:endParaRPr lang="en-US" sz="2400" b="1">
              <a:latin typeface="Arial" panose="020B0604020202020204" pitchFamily="34" charset="0"/>
              <a:cs typeface="Arial" panose="020B0604020202020204" pitchFamily="34" charset="0"/>
            </a:endParaRPr>
          </a:p>
        </p:txBody>
      </p:sp>
      <p:sp>
        <p:nvSpPr>
          <p:cNvPr id="39" name="Text 2">
            <a:extLst>
              <a:ext uri="{FF2B5EF4-FFF2-40B4-BE49-F238E27FC236}">
                <a16:creationId xmlns:a16="http://schemas.microsoft.com/office/drawing/2014/main" id="{003493E2-1978-5588-1C43-E0D8BCECACE8}"/>
              </a:ext>
            </a:extLst>
          </p:cNvPr>
          <p:cNvSpPr/>
          <p:nvPr/>
        </p:nvSpPr>
        <p:spPr>
          <a:xfrm>
            <a:off x="2289737" y="2637547"/>
            <a:ext cx="2399749" cy="604838"/>
          </a:xfrm>
          <a:prstGeom prst="rect">
            <a:avLst/>
          </a:prstGeom>
          <a:noFill/>
          <a:ln/>
        </p:spPr>
        <p:txBody>
          <a:bodyPr wrap="square" lIns="0" tIns="0" rIns="0" bIns="0" rtlCol="0" anchor="t"/>
          <a:lstStyle/>
          <a:p>
            <a:pPr marL="0" marR="0" lvl="0" indent="0" defTabSz="914400" rtl="0" eaLnBrk="1" fontAlgn="auto" latinLnBrk="0" hangingPunct="1">
              <a:lnSpc>
                <a:spcPts val="2042"/>
              </a:lnSpc>
              <a:spcBef>
                <a:spcPts val="0"/>
              </a:spcBef>
              <a:spcAft>
                <a:spcPts val="0"/>
              </a:spcAft>
              <a:buClrTx/>
              <a:buSzTx/>
              <a:buFontTx/>
              <a:buNone/>
              <a:tabLst/>
              <a:defRPr/>
            </a:pPr>
            <a:r>
              <a:rPr kumimoji="0" lang="en-US" b="0" i="0" u="none" strike="noStrike" kern="1200" cap="none" spc="0" normalizeH="0" baseline="0" noProof="0">
                <a:ln>
                  <a:noFill/>
                </a:ln>
                <a:effectLst/>
                <a:uLnTx/>
                <a:uFillTx/>
                <a:latin typeface="Arial" panose="020B0604020202020204" pitchFamily="34" charset="0"/>
                <a:ea typeface="Sora Light" pitchFamily="34" charset="-122"/>
                <a:cs typeface="Arial" panose="020B0604020202020204" pitchFamily="34" charset="0"/>
              </a:rPr>
              <a:t>Without intervention, estimated £0.91 billion in avoidable healthcare costs</a:t>
            </a:r>
            <a:endParaRPr kumimoji="0" lang="en-US"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endParaRPr>
          </a:p>
        </p:txBody>
      </p:sp>
      <p:pic>
        <p:nvPicPr>
          <p:cNvPr id="40" name="Image 0" descr="preencoded.png">
            <a:extLst>
              <a:ext uri="{FF2B5EF4-FFF2-40B4-BE49-F238E27FC236}">
                <a16:creationId xmlns:a16="http://schemas.microsoft.com/office/drawing/2014/main" id="{B52164E7-7494-3C44-FF65-110905AE31E9}"/>
              </a:ext>
            </a:extLst>
          </p:cNvPr>
          <p:cNvPicPr>
            <a:picLocks noChangeAspect="1"/>
          </p:cNvPicPr>
          <p:nvPr/>
        </p:nvPicPr>
        <p:blipFill>
          <a:blip r:embed="rId17" cstate="email">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4973016" y="2130317"/>
            <a:ext cx="2280664" cy="1926555"/>
          </a:xfrm>
          <a:prstGeom prst="rect">
            <a:avLst/>
          </a:prstGeom>
        </p:spPr>
      </p:pic>
      <p:sp>
        <p:nvSpPr>
          <p:cNvPr id="42" name="Text 3">
            <a:extLst>
              <a:ext uri="{FF2B5EF4-FFF2-40B4-BE49-F238E27FC236}">
                <a16:creationId xmlns:a16="http://schemas.microsoft.com/office/drawing/2014/main" id="{973B0889-B133-B3BD-C036-77C81F720506}"/>
              </a:ext>
            </a:extLst>
          </p:cNvPr>
          <p:cNvSpPr/>
          <p:nvPr/>
        </p:nvSpPr>
        <p:spPr>
          <a:xfrm>
            <a:off x="10729226" y="2232431"/>
            <a:ext cx="3492186" cy="295275"/>
          </a:xfrm>
          <a:prstGeom prst="rect">
            <a:avLst/>
          </a:prstGeom>
          <a:noFill/>
          <a:ln/>
        </p:spPr>
        <p:txBody>
          <a:bodyPr wrap="square" lIns="0" tIns="0" rIns="0" bIns="0" rtlCol="0" anchor="t"/>
          <a:lstStyle/>
          <a:p>
            <a:pPr defTabSz="761970">
              <a:lnSpc>
                <a:spcPts val="2292"/>
              </a:lnSpc>
            </a:pPr>
            <a:r>
              <a:rPr lang="en-US" sz="2400" b="1">
                <a:latin typeface="Arial" panose="020B0604020202020204" pitchFamily="34" charset="0"/>
                <a:ea typeface="Poppins Light" pitchFamily="34" charset="-122"/>
                <a:cs typeface="Arial" panose="020B0604020202020204" pitchFamily="34" charset="0"/>
              </a:rPr>
              <a:t>Housing</a:t>
            </a:r>
            <a:endParaRPr lang="en-US" sz="2400" b="1">
              <a:latin typeface="Arial" panose="020B0604020202020204" pitchFamily="34" charset="0"/>
              <a:cs typeface="Arial" panose="020B0604020202020204" pitchFamily="34" charset="0"/>
            </a:endParaRPr>
          </a:p>
        </p:txBody>
      </p:sp>
      <p:sp>
        <p:nvSpPr>
          <p:cNvPr id="43" name="Text 4">
            <a:extLst>
              <a:ext uri="{FF2B5EF4-FFF2-40B4-BE49-F238E27FC236}">
                <a16:creationId xmlns:a16="http://schemas.microsoft.com/office/drawing/2014/main" id="{FE74C23C-4E10-3AE4-FD32-738E78EBAB4F}"/>
              </a:ext>
            </a:extLst>
          </p:cNvPr>
          <p:cNvSpPr/>
          <p:nvPr/>
        </p:nvSpPr>
        <p:spPr>
          <a:xfrm>
            <a:off x="9131121" y="2707991"/>
            <a:ext cx="2851106" cy="604838"/>
          </a:xfrm>
          <a:prstGeom prst="rect">
            <a:avLst/>
          </a:prstGeom>
          <a:noFill/>
          <a:ln/>
        </p:spPr>
        <p:txBody>
          <a:bodyPr wrap="square" lIns="0" tIns="0" rIns="0" bIns="0" rtlCol="0" anchor="t"/>
          <a:lstStyle/>
          <a:p>
            <a:pPr marL="0" marR="0" lvl="0" indent="0" algn="r" defTabSz="914400" rtl="0" eaLnBrk="1" fontAlgn="auto" latinLnBrk="0" hangingPunct="1">
              <a:lnSpc>
                <a:spcPts val="2042"/>
              </a:lnSpc>
              <a:spcBef>
                <a:spcPts val="0"/>
              </a:spcBef>
              <a:spcAft>
                <a:spcPts val="0"/>
              </a:spcAft>
              <a:buClrTx/>
              <a:buSzTx/>
              <a:buFontTx/>
              <a:buNone/>
              <a:tabLst/>
              <a:defRPr/>
            </a:pPr>
            <a:r>
              <a:rPr kumimoji="0" lang="en-US" b="0" i="0" u="none" strike="noStrike" kern="1200" cap="none" spc="0" normalizeH="0" baseline="0" noProof="0">
                <a:ln>
                  <a:noFill/>
                </a:ln>
                <a:effectLst/>
                <a:uLnTx/>
                <a:uFillTx/>
                <a:latin typeface="Arial" panose="020B0604020202020204" pitchFamily="34" charset="0"/>
                <a:ea typeface="Sora Light" pitchFamily="34" charset="-122"/>
                <a:cs typeface="Arial" panose="020B0604020202020204" pitchFamily="34" charset="0"/>
              </a:rPr>
              <a:t>£0.46 billion in </a:t>
            </a:r>
          </a:p>
          <a:p>
            <a:pPr marL="0" marR="0" lvl="0" indent="0" algn="r" defTabSz="914400" rtl="0" eaLnBrk="1" fontAlgn="auto" latinLnBrk="0" hangingPunct="1">
              <a:lnSpc>
                <a:spcPts val="2042"/>
              </a:lnSpc>
              <a:spcBef>
                <a:spcPts val="0"/>
              </a:spcBef>
              <a:spcAft>
                <a:spcPts val="0"/>
              </a:spcAft>
              <a:buClrTx/>
              <a:buSzTx/>
              <a:buFontTx/>
              <a:buNone/>
              <a:tabLst/>
              <a:defRPr/>
            </a:pPr>
            <a:r>
              <a:rPr kumimoji="0" lang="en-US" b="0" i="0" u="none" strike="noStrike" kern="1200" cap="none" spc="0" normalizeH="0" baseline="0" noProof="0">
                <a:ln>
                  <a:noFill/>
                </a:ln>
                <a:effectLst/>
                <a:uLnTx/>
                <a:uFillTx/>
                <a:latin typeface="Arial" panose="020B0604020202020204" pitchFamily="34" charset="0"/>
                <a:ea typeface="Sora Light" pitchFamily="34" charset="-122"/>
                <a:cs typeface="Arial" panose="020B0604020202020204" pitchFamily="34" charset="0"/>
              </a:rPr>
              <a:t>supported housing costs</a:t>
            </a:r>
            <a:endParaRPr lang="en-US">
              <a:latin typeface="Arial" panose="020B0604020202020204" pitchFamily="34" charset="0"/>
              <a:cs typeface="Arial" panose="020B0604020202020204" pitchFamily="34" charset="0"/>
            </a:endParaRPr>
          </a:p>
        </p:txBody>
      </p:sp>
      <p:pic>
        <p:nvPicPr>
          <p:cNvPr id="44" name="Image 2" descr="preencoded.png">
            <a:extLst>
              <a:ext uri="{FF2B5EF4-FFF2-40B4-BE49-F238E27FC236}">
                <a16:creationId xmlns:a16="http://schemas.microsoft.com/office/drawing/2014/main" id="{4E7AC126-6A53-8D0E-DF43-49BC314DDF03}"/>
              </a:ext>
            </a:extLst>
          </p:cNvPr>
          <p:cNvPicPr>
            <a:picLocks noChangeAspect="1"/>
          </p:cNvPicPr>
          <p:nvPr/>
        </p:nvPicPr>
        <p:blipFill>
          <a:blip r:embed="rId18" cstate="email">
            <a:duotone>
              <a:prstClr val="black"/>
              <a:srgbClr val="7030A0">
                <a:tint val="45000"/>
                <a:satMod val="400000"/>
              </a:srgbClr>
            </a:duotone>
            <a:extLst>
              <a:ext uri="{BEBA8EAE-BF5A-486C-A8C5-ECC9F3942E4B}">
                <a14:imgProps xmlns:a14="http://schemas.microsoft.com/office/drawing/2010/main">
                  <a14:imgLayer r:embed="rId19">
                    <a14:imgEffect>
                      <a14:brightnessContrast bright="20000" contrast="-40000"/>
                    </a14:imgEffect>
                  </a14:imgLayer>
                </a14:imgProps>
              </a:ext>
              <a:ext uri="{28A0092B-C50C-407E-A947-70E740481C1C}">
                <a14:useLocalDpi xmlns:a14="http://schemas.microsoft.com/office/drawing/2010/main"/>
              </a:ext>
            </a:extLst>
          </a:blip>
          <a:srcRect/>
          <a:stretch/>
        </p:blipFill>
        <p:spPr>
          <a:xfrm>
            <a:off x="6855472" y="2130317"/>
            <a:ext cx="1921689" cy="2386409"/>
          </a:xfrm>
          <a:prstGeom prst="rect">
            <a:avLst/>
          </a:prstGeom>
        </p:spPr>
      </p:pic>
      <p:sp>
        <p:nvSpPr>
          <p:cNvPr id="46" name="Text 5">
            <a:extLst>
              <a:ext uri="{FF2B5EF4-FFF2-40B4-BE49-F238E27FC236}">
                <a16:creationId xmlns:a16="http://schemas.microsoft.com/office/drawing/2014/main" id="{8305D38D-7DC7-1DF2-5479-C2C794B2FE66}"/>
              </a:ext>
            </a:extLst>
          </p:cNvPr>
          <p:cNvSpPr/>
          <p:nvPr/>
        </p:nvSpPr>
        <p:spPr>
          <a:xfrm>
            <a:off x="10305658" y="4202419"/>
            <a:ext cx="2498438" cy="295275"/>
          </a:xfrm>
          <a:prstGeom prst="rect">
            <a:avLst/>
          </a:prstGeom>
          <a:noFill/>
          <a:ln/>
        </p:spPr>
        <p:txBody>
          <a:bodyPr wrap="square" lIns="0" tIns="0" rIns="0" bIns="0" rtlCol="0" anchor="t"/>
          <a:lstStyle/>
          <a:p>
            <a:pPr defTabSz="761970">
              <a:lnSpc>
                <a:spcPts val="2292"/>
              </a:lnSpc>
            </a:pPr>
            <a:r>
              <a:rPr lang="en-US" sz="2400" b="1">
                <a:latin typeface="Arial" panose="020B0604020202020204" pitchFamily="34" charset="0"/>
                <a:ea typeface="Poppins Light" pitchFamily="34" charset="-122"/>
                <a:cs typeface="Arial" panose="020B0604020202020204" pitchFamily="34" charset="0"/>
              </a:rPr>
              <a:t>Social Care</a:t>
            </a:r>
            <a:endParaRPr lang="en-US" sz="2400" b="1">
              <a:latin typeface="Arial" panose="020B0604020202020204" pitchFamily="34" charset="0"/>
              <a:cs typeface="Arial" panose="020B0604020202020204" pitchFamily="34" charset="0"/>
            </a:endParaRPr>
          </a:p>
        </p:txBody>
      </p:sp>
      <p:sp>
        <p:nvSpPr>
          <p:cNvPr id="47" name="Text 6">
            <a:extLst>
              <a:ext uri="{FF2B5EF4-FFF2-40B4-BE49-F238E27FC236}">
                <a16:creationId xmlns:a16="http://schemas.microsoft.com/office/drawing/2014/main" id="{ED80CE65-52C0-0733-4C52-1DFE384D523F}"/>
              </a:ext>
            </a:extLst>
          </p:cNvPr>
          <p:cNvSpPr/>
          <p:nvPr/>
        </p:nvSpPr>
        <p:spPr>
          <a:xfrm>
            <a:off x="8973841" y="4620055"/>
            <a:ext cx="2988991" cy="302419"/>
          </a:xfrm>
          <a:prstGeom prst="rect">
            <a:avLst/>
          </a:prstGeom>
          <a:noFill/>
          <a:ln/>
        </p:spPr>
        <p:txBody>
          <a:bodyPr wrap="square" lIns="0" tIns="0" rIns="0" bIns="0" rtlCol="0" anchor="t"/>
          <a:lstStyle/>
          <a:p>
            <a:pPr marL="0" marR="0" lvl="0" indent="0" algn="r" defTabSz="914400" rtl="0" eaLnBrk="1" fontAlgn="auto" latinLnBrk="0" hangingPunct="1">
              <a:lnSpc>
                <a:spcPts val="2042"/>
              </a:lnSpc>
              <a:spcBef>
                <a:spcPts val="0"/>
              </a:spcBef>
              <a:spcAft>
                <a:spcPts val="0"/>
              </a:spcAft>
              <a:buClrTx/>
              <a:buSzTx/>
              <a:buFontTx/>
              <a:buNone/>
              <a:tabLst/>
              <a:defRPr/>
            </a:pPr>
            <a:r>
              <a:rPr kumimoji="0" lang="en-US" b="0" i="0" u="none" strike="noStrike" kern="1200" cap="none" spc="0" normalizeH="0" baseline="0" noProof="0">
                <a:ln>
                  <a:noFill/>
                </a:ln>
                <a:effectLst/>
                <a:uLnTx/>
                <a:uFillTx/>
                <a:latin typeface="Arial" panose="020B0604020202020204" pitchFamily="34" charset="0"/>
                <a:ea typeface="Sora Light" pitchFamily="34" charset="-122"/>
                <a:cs typeface="Arial" panose="020B0604020202020204" pitchFamily="34" charset="0"/>
              </a:rPr>
              <a:t>£0.57 billion in additional </a:t>
            </a:r>
          </a:p>
          <a:p>
            <a:pPr marL="0" marR="0" lvl="0" indent="0" algn="r" defTabSz="914400" rtl="0" eaLnBrk="1" fontAlgn="auto" latinLnBrk="0" hangingPunct="1">
              <a:lnSpc>
                <a:spcPts val="2042"/>
              </a:lnSpc>
              <a:spcBef>
                <a:spcPts val="0"/>
              </a:spcBef>
              <a:spcAft>
                <a:spcPts val="0"/>
              </a:spcAft>
              <a:buClrTx/>
              <a:buSzTx/>
              <a:buFontTx/>
              <a:buNone/>
              <a:tabLst/>
              <a:defRPr/>
            </a:pPr>
            <a:r>
              <a:rPr kumimoji="0" lang="en-US" b="0" i="0" u="none" strike="noStrike" kern="1200" cap="none" spc="0" normalizeH="0" baseline="0" noProof="0">
                <a:ln>
                  <a:noFill/>
                </a:ln>
                <a:effectLst/>
                <a:uLnTx/>
                <a:uFillTx/>
                <a:latin typeface="Arial" panose="020B0604020202020204" pitchFamily="34" charset="0"/>
                <a:ea typeface="Sora Light" pitchFamily="34" charset="-122"/>
                <a:cs typeface="Arial" panose="020B0604020202020204" pitchFamily="34" charset="0"/>
              </a:rPr>
              <a:t>social care pressures</a:t>
            </a:r>
            <a:endParaRPr kumimoji="0" lang="en-US"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endParaRPr>
          </a:p>
        </p:txBody>
      </p:sp>
      <p:pic>
        <p:nvPicPr>
          <p:cNvPr id="48" name="Image 4" descr="preencoded.png">
            <a:extLst>
              <a:ext uri="{FF2B5EF4-FFF2-40B4-BE49-F238E27FC236}">
                <a16:creationId xmlns:a16="http://schemas.microsoft.com/office/drawing/2014/main" id="{9BF97477-4C0A-0613-6AF2-90AE3B47109E}"/>
              </a:ext>
            </a:extLst>
          </p:cNvPr>
          <p:cNvPicPr>
            <a:picLocks noChangeAspect="1"/>
          </p:cNvPicPr>
          <p:nvPr/>
        </p:nvPicPr>
        <p:blipFill>
          <a:blip r:embed="rId20" cstate="email">
            <a:duotone>
              <a:schemeClr val="accent2">
                <a:shade val="45000"/>
                <a:satMod val="135000"/>
              </a:schemeClr>
              <a:prstClr val="white"/>
            </a:duotone>
            <a:extLst>
              <a:ext uri="{BEBA8EAE-BF5A-486C-A8C5-ECC9F3942E4B}">
                <a14:imgProps xmlns:a14="http://schemas.microsoft.com/office/drawing/2010/main">
                  <a14:imgLayer r:embed="rId21">
                    <a14:imgEffect>
                      <a14:brightnessContrast contrast="-40000"/>
                    </a14:imgEffect>
                  </a14:imgLayer>
                </a14:imgProps>
              </a:ext>
              <a:ext uri="{28A0092B-C50C-407E-A947-70E740481C1C}">
                <a14:useLocalDpi xmlns:a14="http://schemas.microsoft.com/office/drawing/2010/main"/>
              </a:ext>
            </a:extLst>
          </a:blip>
          <a:srcRect/>
          <a:stretch/>
        </p:blipFill>
        <p:spPr>
          <a:xfrm>
            <a:off x="6501512" y="3871803"/>
            <a:ext cx="2275650" cy="2062660"/>
          </a:xfrm>
          <a:prstGeom prst="rect">
            <a:avLst/>
          </a:prstGeom>
        </p:spPr>
      </p:pic>
      <p:sp>
        <p:nvSpPr>
          <p:cNvPr id="49" name="Text 8">
            <a:extLst>
              <a:ext uri="{FF2B5EF4-FFF2-40B4-BE49-F238E27FC236}">
                <a16:creationId xmlns:a16="http://schemas.microsoft.com/office/drawing/2014/main" id="{CB97A278-580D-4935-0D09-47DB2C8ED1C1}"/>
              </a:ext>
            </a:extLst>
          </p:cNvPr>
          <p:cNvSpPr/>
          <p:nvPr/>
        </p:nvSpPr>
        <p:spPr>
          <a:xfrm>
            <a:off x="2270861" y="4163718"/>
            <a:ext cx="2472909" cy="295275"/>
          </a:xfrm>
          <a:prstGeom prst="rect">
            <a:avLst/>
          </a:prstGeom>
          <a:noFill/>
          <a:ln/>
        </p:spPr>
        <p:txBody>
          <a:bodyPr wrap="square" lIns="0" tIns="0" rIns="0" bIns="0" rtlCol="0" anchor="t"/>
          <a:lstStyle/>
          <a:p>
            <a:pPr defTabSz="761970">
              <a:lnSpc>
                <a:spcPts val="2292"/>
              </a:lnSpc>
            </a:pPr>
            <a:r>
              <a:rPr lang="en-US" sz="2400" b="1">
                <a:latin typeface="Arial" panose="020B0604020202020204" pitchFamily="34" charset="0"/>
                <a:ea typeface="Poppins Light" pitchFamily="34" charset="-122"/>
                <a:cs typeface="Arial" panose="020B0604020202020204" pitchFamily="34" charset="0"/>
              </a:rPr>
              <a:t>Employment</a:t>
            </a:r>
            <a:endParaRPr lang="en-US" sz="2400" b="1">
              <a:latin typeface="Arial" panose="020B0604020202020204" pitchFamily="34" charset="0"/>
              <a:cs typeface="Arial" panose="020B0604020202020204" pitchFamily="34" charset="0"/>
            </a:endParaRPr>
          </a:p>
        </p:txBody>
      </p:sp>
      <p:sp>
        <p:nvSpPr>
          <p:cNvPr id="50" name="Text 9">
            <a:extLst>
              <a:ext uri="{FF2B5EF4-FFF2-40B4-BE49-F238E27FC236}">
                <a16:creationId xmlns:a16="http://schemas.microsoft.com/office/drawing/2014/main" id="{B0F99CC2-51D3-EF36-A026-B161A21F235C}"/>
              </a:ext>
            </a:extLst>
          </p:cNvPr>
          <p:cNvSpPr/>
          <p:nvPr/>
        </p:nvSpPr>
        <p:spPr>
          <a:xfrm>
            <a:off x="2270861" y="4555700"/>
            <a:ext cx="2472908" cy="604838"/>
          </a:xfrm>
          <a:prstGeom prst="rect">
            <a:avLst/>
          </a:prstGeom>
          <a:noFill/>
          <a:ln/>
        </p:spPr>
        <p:txBody>
          <a:bodyPr wrap="square" lIns="0" tIns="0" rIns="0" bIns="0" rtlCol="0" anchor="t"/>
          <a:lstStyle/>
          <a:p>
            <a:pPr marL="0" marR="0" lvl="0" indent="0" defTabSz="914400" rtl="0" eaLnBrk="1" fontAlgn="auto" latinLnBrk="0" hangingPunct="1">
              <a:lnSpc>
                <a:spcPts val="2042"/>
              </a:lnSpc>
              <a:spcBef>
                <a:spcPts val="0"/>
              </a:spcBef>
              <a:spcAft>
                <a:spcPts val="0"/>
              </a:spcAft>
              <a:buClrTx/>
              <a:buSzTx/>
              <a:buFontTx/>
              <a:buNone/>
              <a:tabLst/>
              <a:defRPr/>
            </a:pPr>
            <a:r>
              <a:rPr kumimoji="0" lang="en-US" b="0" i="0" u="none" strike="noStrike" kern="1200" cap="none" spc="0" normalizeH="0" baseline="0" noProof="0">
                <a:ln>
                  <a:noFill/>
                </a:ln>
                <a:effectLst/>
                <a:uLnTx/>
                <a:uFillTx/>
                <a:latin typeface="Arial" panose="020B0604020202020204" pitchFamily="34" charset="0"/>
                <a:ea typeface="Sora Light" pitchFamily="34" charset="-122"/>
                <a:cs typeface="Arial" panose="020B0604020202020204" pitchFamily="34" charset="0"/>
              </a:rPr>
              <a:t>£9.88 billion lost productivity </a:t>
            </a:r>
            <a:endParaRPr kumimoji="0" lang="en-US"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endParaRPr>
          </a:p>
        </p:txBody>
      </p:sp>
      <p:pic>
        <p:nvPicPr>
          <p:cNvPr id="51" name="Image 5" descr="preencoded.png">
            <a:extLst>
              <a:ext uri="{FF2B5EF4-FFF2-40B4-BE49-F238E27FC236}">
                <a16:creationId xmlns:a16="http://schemas.microsoft.com/office/drawing/2014/main" id="{530B54A2-8EAB-7049-CEAE-96936E8C6526}"/>
              </a:ext>
            </a:extLst>
          </p:cNvPr>
          <p:cNvPicPr>
            <a:picLocks noChangeAspect="1"/>
          </p:cNvPicPr>
          <p:nvPr/>
        </p:nvPicPr>
        <p:blipFill>
          <a:blip r:embed="rId22" cstate="email">
            <a:duotone>
              <a:schemeClr val="accent6">
                <a:shade val="45000"/>
                <a:satMod val="135000"/>
              </a:schemeClr>
              <a:prstClr val="white"/>
            </a:duotone>
            <a:extLst>
              <a:ext uri="{28A0092B-C50C-407E-A947-70E740481C1C}">
                <a14:useLocalDpi xmlns:a14="http://schemas.microsoft.com/office/drawing/2010/main"/>
              </a:ext>
            </a:extLst>
          </a:blip>
          <a:srcRect/>
          <a:stretch/>
        </p:blipFill>
        <p:spPr>
          <a:xfrm>
            <a:off x="4973016" y="3548053"/>
            <a:ext cx="1902122" cy="2386409"/>
          </a:xfrm>
          <a:prstGeom prst="rect">
            <a:avLst/>
          </a:prstGeom>
        </p:spPr>
      </p:pic>
      <p:cxnSp>
        <p:nvCxnSpPr>
          <p:cNvPr id="52" name="Straight Connector 51">
            <a:extLst>
              <a:ext uri="{FF2B5EF4-FFF2-40B4-BE49-F238E27FC236}">
                <a16:creationId xmlns:a16="http://schemas.microsoft.com/office/drawing/2014/main" id="{72DF65C2-3B0B-F0D4-65C8-8119F94B7E3A}"/>
              </a:ext>
            </a:extLst>
          </p:cNvPr>
          <p:cNvCxnSpPr>
            <a:cxnSpLocks/>
          </p:cNvCxnSpPr>
          <p:nvPr/>
        </p:nvCxnSpPr>
        <p:spPr>
          <a:xfrm>
            <a:off x="2247799" y="2547349"/>
            <a:ext cx="2591610" cy="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C779A42C-DD23-0A05-03DD-11B14F6C6172}"/>
              </a:ext>
            </a:extLst>
          </p:cNvPr>
          <p:cNvCxnSpPr>
            <a:cxnSpLocks/>
          </p:cNvCxnSpPr>
          <p:nvPr/>
        </p:nvCxnSpPr>
        <p:spPr>
          <a:xfrm>
            <a:off x="2247799" y="4458993"/>
            <a:ext cx="2504171" cy="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B9ED1638-AA76-8E3E-A918-93972421323F}"/>
              </a:ext>
            </a:extLst>
          </p:cNvPr>
          <p:cNvCxnSpPr>
            <a:cxnSpLocks/>
          </p:cNvCxnSpPr>
          <p:nvPr/>
        </p:nvCxnSpPr>
        <p:spPr>
          <a:xfrm>
            <a:off x="9257010" y="4530647"/>
            <a:ext cx="2725217" cy="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C7E9FA82-6742-9D48-DC84-2526F1BACC68}"/>
              </a:ext>
            </a:extLst>
          </p:cNvPr>
          <p:cNvCxnSpPr>
            <a:cxnSpLocks/>
          </p:cNvCxnSpPr>
          <p:nvPr/>
        </p:nvCxnSpPr>
        <p:spPr>
          <a:xfrm>
            <a:off x="9245108" y="2601051"/>
            <a:ext cx="2725217" cy="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Rounded Rectangle 60">
            <a:extLst>
              <a:ext uri="{FF2B5EF4-FFF2-40B4-BE49-F238E27FC236}">
                <a16:creationId xmlns:a16="http://schemas.microsoft.com/office/drawing/2014/main" id="{238335D7-C642-F36F-69DF-52B50E80F209}"/>
              </a:ext>
            </a:extLst>
          </p:cNvPr>
          <p:cNvSpPr/>
          <p:nvPr/>
        </p:nvSpPr>
        <p:spPr>
          <a:xfrm>
            <a:off x="2171485" y="5366553"/>
            <a:ext cx="2725218" cy="1198278"/>
          </a:xfrm>
          <a:prstGeom prst="roundRect">
            <a:avLst/>
          </a:prstGeom>
          <a:solidFill>
            <a:srgbClr val="76A2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a:solidFill>
                <a:schemeClr val="tx1"/>
              </a:solidFill>
              <a:latin typeface="Arial" panose="020B0604020202020204" pitchFamily="34" charset="0"/>
              <a:cs typeface="Arial" panose="020B0604020202020204" pitchFamily="34" charset="0"/>
            </a:endParaRPr>
          </a:p>
        </p:txBody>
      </p:sp>
      <p:sp>
        <p:nvSpPr>
          <p:cNvPr id="62" name="Text 8">
            <a:extLst>
              <a:ext uri="{FF2B5EF4-FFF2-40B4-BE49-F238E27FC236}">
                <a16:creationId xmlns:a16="http://schemas.microsoft.com/office/drawing/2014/main" id="{75676AE8-4B7A-2E34-7D5F-27BCF0B24F99}"/>
              </a:ext>
            </a:extLst>
          </p:cNvPr>
          <p:cNvSpPr/>
          <p:nvPr/>
        </p:nvSpPr>
        <p:spPr>
          <a:xfrm>
            <a:off x="2286387" y="5493131"/>
            <a:ext cx="2472909" cy="295275"/>
          </a:xfrm>
          <a:prstGeom prst="rect">
            <a:avLst/>
          </a:prstGeom>
          <a:noFill/>
          <a:ln/>
        </p:spPr>
        <p:txBody>
          <a:bodyPr wrap="square" lIns="0" tIns="0" rIns="0" bIns="0" rtlCol="0" anchor="t"/>
          <a:lstStyle/>
          <a:p>
            <a:pPr defTabSz="761970">
              <a:lnSpc>
                <a:spcPts val="2292"/>
              </a:lnSpc>
            </a:pPr>
            <a:r>
              <a:rPr lang="en-US" sz="2400" b="1">
                <a:latin typeface="Arial" panose="020B0604020202020204" pitchFamily="34" charset="0"/>
                <a:ea typeface="Poppins Light" pitchFamily="34" charset="-122"/>
                <a:cs typeface="Arial" panose="020B0604020202020204" pitchFamily="34" charset="0"/>
              </a:rPr>
              <a:t>Skills</a:t>
            </a:r>
            <a:endParaRPr lang="en-US" sz="2400" b="1">
              <a:latin typeface="Arial" panose="020B0604020202020204" pitchFamily="34" charset="0"/>
              <a:cs typeface="Arial" panose="020B0604020202020204" pitchFamily="34" charset="0"/>
            </a:endParaRPr>
          </a:p>
        </p:txBody>
      </p:sp>
      <p:sp>
        <p:nvSpPr>
          <p:cNvPr id="64" name="Text 9">
            <a:extLst>
              <a:ext uri="{FF2B5EF4-FFF2-40B4-BE49-F238E27FC236}">
                <a16:creationId xmlns:a16="http://schemas.microsoft.com/office/drawing/2014/main" id="{315F9B65-0C19-70BE-4CDB-D6B2B288BAA7}"/>
              </a:ext>
            </a:extLst>
          </p:cNvPr>
          <p:cNvSpPr/>
          <p:nvPr/>
        </p:nvSpPr>
        <p:spPr>
          <a:xfrm>
            <a:off x="2273687" y="5859713"/>
            <a:ext cx="2610316" cy="604838"/>
          </a:xfrm>
          <a:prstGeom prst="rect">
            <a:avLst/>
          </a:prstGeom>
          <a:noFill/>
          <a:ln/>
        </p:spPr>
        <p:txBody>
          <a:bodyPr wrap="square" lIns="0" tIns="0" rIns="0" bIns="0" rtlCol="0" anchor="t"/>
          <a:lstStyle/>
          <a:p>
            <a:pPr marL="0" marR="0" lvl="0" indent="0" algn="l" defTabSz="914400" rtl="0" eaLnBrk="1" fontAlgn="auto" latinLnBrk="0" hangingPunct="1">
              <a:lnSpc>
                <a:spcPts val="2042"/>
              </a:lnSpc>
              <a:spcBef>
                <a:spcPts val="0"/>
              </a:spcBef>
              <a:spcAft>
                <a:spcPts val="0"/>
              </a:spcAft>
              <a:buClrTx/>
              <a:buSzTx/>
              <a:buFontTx/>
              <a:buNone/>
              <a:tabLst/>
              <a:defRPr/>
            </a:pPr>
            <a:r>
              <a:rPr kumimoji="0" lang="en-US" b="0" i="0" u="none" strike="noStrike" kern="1200" cap="none" spc="0" normalizeH="0" baseline="0" noProof="0">
                <a:ln>
                  <a:noFill/>
                </a:ln>
                <a:effectLst/>
                <a:uLnTx/>
                <a:uFillTx/>
                <a:latin typeface="Arial" panose="020B0604020202020204" pitchFamily="34" charset="0"/>
                <a:ea typeface="Sora Light" pitchFamily="34" charset="-122"/>
                <a:cs typeface="Arial" panose="020B0604020202020204" pitchFamily="34" charset="0"/>
              </a:rPr>
              <a:t>£0.34 billion lost </a:t>
            </a:r>
          </a:p>
          <a:p>
            <a:pPr marL="0" marR="0" lvl="0" indent="0" algn="l" defTabSz="914400" rtl="0" eaLnBrk="1" fontAlgn="auto" latinLnBrk="0" hangingPunct="1">
              <a:lnSpc>
                <a:spcPts val="2042"/>
              </a:lnSpc>
              <a:spcBef>
                <a:spcPts val="0"/>
              </a:spcBef>
              <a:spcAft>
                <a:spcPts val="0"/>
              </a:spcAft>
              <a:buClrTx/>
              <a:buSzTx/>
              <a:buFontTx/>
              <a:buNone/>
              <a:tabLst/>
              <a:defRPr/>
            </a:pPr>
            <a:r>
              <a:rPr kumimoji="0" lang="en-US" b="0" i="0" u="none" strike="noStrike" kern="1200" cap="none" spc="0" normalizeH="0" baseline="0" noProof="0">
                <a:ln>
                  <a:noFill/>
                </a:ln>
                <a:effectLst/>
                <a:uLnTx/>
                <a:uFillTx/>
                <a:latin typeface="Arial" panose="020B0604020202020204" pitchFamily="34" charset="0"/>
                <a:ea typeface="Sora Light" pitchFamily="34" charset="-122"/>
                <a:cs typeface="Arial" panose="020B0604020202020204" pitchFamily="34" charset="0"/>
              </a:rPr>
              <a:t>from low skills attainment</a:t>
            </a:r>
            <a:endParaRPr kumimoji="0" lang="en-US"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endParaRPr>
          </a:p>
        </p:txBody>
      </p:sp>
      <p:cxnSp>
        <p:nvCxnSpPr>
          <p:cNvPr id="65" name="Straight Connector 64">
            <a:extLst>
              <a:ext uri="{FF2B5EF4-FFF2-40B4-BE49-F238E27FC236}">
                <a16:creationId xmlns:a16="http://schemas.microsoft.com/office/drawing/2014/main" id="{487A6FCD-4B46-B7A5-165F-5E91783316C4}"/>
              </a:ext>
            </a:extLst>
          </p:cNvPr>
          <p:cNvCxnSpPr>
            <a:cxnSpLocks/>
          </p:cNvCxnSpPr>
          <p:nvPr/>
        </p:nvCxnSpPr>
        <p:spPr>
          <a:xfrm>
            <a:off x="2263325" y="5788406"/>
            <a:ext cx="2504171" cy="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pic>
        <p:nvPicPr>
          <p:cNvPr id="67" name="Graphic 66" descr="Medical with solid fill">
            <a:extLst>
              <a:ext uri="{FF2B5EF4-FFF2-40B4-BE49-F238E27FC236}">
                <a16:creationId xmlns:a16="http://schemas.microsoft.com/office/drawing/2014/main" id="{E4F34EC8-0D6E-9E0D-9739-A39EE9962DC8}"/>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5623834" y="2531927"/>
            <a:ext cx="914400" cy="914400"/>
          </a:xfrm>
          <a:prstGeom prst="rect">
            <a:avLst/>
          </a:prstGeom>
        </p:spPr>
      </p:pic>
      <p:pic>
        <p:nvPicPr>
          <p:cNvPr id="69" name="Graphic 68" descr="Home with solid fill">
            <a:extLst>
              <a:ext uri="{FF2B5EF4-FFF2-40B4-BE49-F238E27FC236}">
                <a16:creationId xmlns:a16="http://schemas.microsoft.com/office/drawing/2014/main" id="{330727F7-00C4-E884-B7CB-FBE000D948A8}"/>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7506290" y="2752058"/>
            <a:ext cx="914400" cy="914400"/>
          </a:xfrm>
          <a:prstGeom prst="rect">
            <a:avLst/>
          </a:prstGeom>
        </p:spPr>
      </p:pic>
      <p:pic>
        <p:nvPicPr>
          <p:cNvPr id="73" name="Graphic 72" descr="Care with solid fill">
            <a:extLst>
              <a:ext uri="{FF2B5EF4-FFF2-40B4-BE49-F238E27FC236}">
                <a16:creationId xmlns:a16="http://schemas.microsoft.com/office/drawing/2014/main" id="{65B02809-EA8F-1845-BBB7-689DA3C88570}"/>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7218633" y="4486144"/>
            <a:ext cx="1000682" cy="1019046"/>
          </a:xfrm>
          <a:prstGeom prst="rect">
            <a:avLst/>
          </a:prstGeom>
        </p:spPr>
      </p:pic>
      <p:pic>
        <p:nvPicPr>
          <p:cNvPr id="75" name="Graphic 74" descr="Briefcase with solid fill">
            <a:extLst>
              <a:ext uri="{FF2B5EF4-FFF2-40B4-BE49-F238E27FC236}">
                <a16:creationId xmlns:a16="http://schemas.microsoft.com/office/drawing/2014/main" id="{90BBB4BE-9A77-7523-C30F-561D2768CFB2}"/>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5352094" y="4341637"/>
            <a:ext cx="890895" cy="890895"/>
          </a:xfrm>
          <a:prstGeom prst="rect">
            <a:avLst/>
          </a:prstGeom>
        </p:spPr>
      </p:pic>
      <p:sp>
        <p:nvSpPr>
          <p:cNvPr id="76" name="Text 5">
            <a:extLst>
              <a:ext uri="{FF2B5EF4-FFF2-40B4-BE49-F238E27FC236}">
                <a16:creationId xmlns:a16="http://schemas.microsoft.com/office/drawing/2014/main" id="{E0702176-D8A3-EED9-07FB-8BA196EB6CF9}"/>
              </a:ext>
            </a:extLst>
          </p:cNvPr>
          <p:cNvSpPr/>
          <p:nvPr/>
        </p:nvSpPr>
        <p:spPr>
          <a:xfrm>
            <a:off x="2290082" y="1287725"/>
            <a:ext cx="2549327" cy="237629"/>
          </a:xfrm>
          <a:prstGeom prst="rect">
            <a:avLst/>
          </a:prstGeom>
          <a:noFill/>
          <a:ln/>
        </p:spPr>
        <p:txBody>
          <a:bodyPr wrap="none" lIns="0" tIns="0" rIns="0" bIns="0" rtlCol="0" anchor="t"/>
          <a:lstStyle/>
          <a:p>
            <a:pPr defTabSz="761970">
              <a:lnSpc>
                <a:spcPts val="1833"/>
              </a:lnSpc>
            </a:pPr>
            <a:r>
              <a:rPr lang="en-US" sz="2400" b="1">
                <a:solidFill>
                  <a:prstClr val="white"/>
                </a:solidFill>
                <a:latin typeface="Arial" panose="020B0604020202020204" pitchFamily="34" charset="0"/>
                <a:ea typeface="Alexandria Semi Bold" pitchFamily="34" charset="-122"/>
                <a:cs typeface="Arial" panose="020B0604020202020204" pitchFamily="34" charset="0"/>
              </a:rPr>
              <a:t>Cost of Doing Nothing</a:t>
            </a:r>
            <a:endParaRPr lang="en-US" sz="2400" b="1">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3924209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360BC5-AB6A-32AA-707E-BE5C4DE2CB62}"/>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13912B2A-3A0A-6CCD-639B-FC51EE3D297E}"/>
              </a:ext>
            </a:extLst>
          </p:cNvPr>
          <p:cNvSpPr/>
          <p:nvPr/>
        </p:nvSpPr>
        <p:spPr>
          <a:xfrm>
            <a:off x="5999139" y="5521291"/>
            <a:ext cx="5695980" cy="671553"/>
          </a:xfrm>
          <a:prstGeom prst="rect">
            <a:avLst/>
          </a:prstGeom>
          <a:solidFill>
            <a:srgbClr val="C00000"/>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603C490C-60CB-A1BD-CF8E-2B2663E912E0}"/>
              </a:ext>
            </a:extLst>
          </p:cNvPr>
          <p:cNvSpPr/>
          <p:nvPr/>
        </p:nvSpPr>
        <p:spPr>
          <a:xfrm>
            <a:off x="6910331" y="3638679"/>
            <a:ext cx="3873596" cy="671553"/>
          </a:xfrm>
          <a:prstGeom prst="rect">
            <a:avLst/>
          </a:prstGeom>
          <a:solidFill>
            <a:srgbClr val="C00000"/>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8358F21A-5713-052C-4373-6DB0F2D1409F}"/>
              </a:ext>
            </a:extLst>
          </p:cNvPr>
          <p:cNvSpPr/>
          <p:nvPr/>
        </p:nvSpPr>
        <p:spPr>
          <a:xfrm>
            <a:off x="6910331" y="4549273"/>
            <a:ext cx="3873596" cy="671553"/>
          </a:xfrm>
          <a:prstGeom prst="rect">
            <a:avLst/>
          </a:prstGeom>
          <a:solidFill>
            <a:srgbClr val="C00000"/>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17553CEF-EEC9-A5F8-FA9F-326D529384BE}"/>
              </a:ext>
            </a:extLst>
          </p:cNvPr>
          <p:cNvSpPr/>
          <p:nvPr/>
        </p:nvSpPr>
        <p:spPr>
          <a:xfrm>
            <a:off x="7921289" y="2789391"/>
            <a:ext cx="1827046" cy="671553"/>
          </a:xfrm>
          <a:prstGeom prst="rect">
            <a:avLst/>
          </a:prstGeom>
          <a:solidFill>
            <a:srgbClr val="C00000"/>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 name="Group 2">
            <a:extLst>
              <a:ext uri="{FF2B5EF4-FFF2-40B4-BE49-F238E27FC236}">
                <a16:creationId xmlns:a16="http://schemas.microsoft.com/office/drawing/2014/main" id="{F4B64EDE-85BA-91CB-DFFA-0467483A8C26}"/>
              </a:ext>
            </a:extLst>
          </p:cNvPr>
          <p:cNvGrpSpPr/>
          <p:nvPr/>
        </p:nvGrpSpPr>
        <p:grpSpPr>
          <a:xfrm>
            <a:off x="-1651712" y="-184572"/>
            <a:ext cx="1162376" cy="1109659"/>
            <a:chOff x="-1710211" y="1177788"/>
            <a:chExt cx="1162376" cy="1109659"/>
          </a:xfrm>
        </p:grpSpPr>
        <p:sp>
          <p:nvSpPr>
            <p:cNvPr id="4" name="Oval 3">
              <a:extLst>
                <a:ext uri="{FF2B5EF4-FFF2-40B4-BE49-F238E27FC236}">
                  <a16:creationId xmlns:a16="http://schemas.microsoft.com/office/drawing/2014/main" id="{FBB5985E-5621-5991-4801-3E6ED647C5DE}"/>
                </a:ext>
              </a:extLst>
            </p:cNvPr>
            <p:cNvSpPr/>
            <p:nvPr/>
          </p:nvSpPr>
          <p:spPr>
            <a:xfrm>
              <a:off x="-1710211" y="1177788"/>
              <a:ext cx="1162376" cy="1109659"/>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8" name="Graphic 27" descr="Link with solid fill">
              <a:extLst>
                <a:ext uri="{FF2B5EF4-FFF2-40B4-BE49-F238E27FC236}">
                  <a16:creationId xmlns:a16="http://schemas.microsoft.com/office/drawing/2014/main" id="{E4E7A1FF-D036-9EF3-A533-9AEF047E87F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41948" y="1255995"/>
              <a:ext cx="1007068" cy="1007068"/>
            </a:xfrm>
            <a:prstGeom prst="rect">
              <a:avLst/>
            </a:prstGeom>
          </p:spPr>
        </p:pic>
      </p:grpSp>
      <p:grpSp>
        <p:nvGrpSpPr>
          <p:cNvPr id="55" name="Group 54">
            <a:extLst>
              <a:ext uri="{FF2B5EF4-FFF2-40B4-BE49-F238E27FC236}">
                <a16:creationId xmlns:a16="http://schemas.microsoft.com/office/drawing/2014/main" id="{40332C3B-6437-947E-3DBB-EB40FB25837C}"/>
              </a:ext>
            </a:extLst>
          </p:cNvPr>
          <p:cNvGrpSpPr/>
          <p:nvPr/>
        </p:nvGrpSpPr>
        <p:grpSpPr>
          <a:xfrm>
            <a:off x="-1627883" y="-1522978"/>
            <a:ext cx="1162376" cy="1109659"/>
            <a:chOff x="1107645" y="1199589"/>
            <a:chExt cx="1162376" cy="1109659"/>
          </a:xfrm>
        </p:grpSpPr>
        <p:sp>
          <p:nvSpPr>
            <p:cNvPr id="57" name="Oval 56">
              <a:extLst>
                <a:ext uri="{FF2B5EF4-FFF2-40B4-BE49-F238E27FC236}">
                  <a16:creationId xmlns:a16="http://schemas.microsoft.com/office/drawing/2014/main" id="{39E2113D-45DC-3B69-34D4-B4866DB5D446}"/>
                </a:ext>
              </a:extLst>
            </p:cNvPr>
            <p:cNvSpPr/>
            <p:nvPr/>
          </p:nvSpPr>
          <p:spPr>
            <a:xfrm>
              <a:off x="1107645" y="1199589"/>
              <a:ext cx="1162376" cy="1109659"/>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8" name="Graphic 57" descr="Brainstorm with solid fill">
              <a:extLst>
                <a:ext uri="{FF2B5EF4-FFF2-40B4-BE49-F238E27FC236}">
                  <a16:creationId xmlns:a16="http://schemas.microsoft.com/office/drawing/2014/main" id="{A7BB12FD-CB06-2911-1F6C-EFB4BACC8DE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56632" y="1292578"/>
              <a:ext cx="914400" cy="914400"/>
            </a:xfrm>
            <a:prstGeom prst="rect">
              <a:avLst/>
            </a:prstGeom>
          </p:spPr>
        </p:pic>
      </p:grpSp>
      <p:grpSp>
        <p:nvGrpSpPr>
          <p:cNvPr id="63" name="Group 62">
            <a:extLst>
              <a:ext uri="{FF2B5EF4-FFF2-40B4-BE49-F238E27FC236}">
                <a16:creationId xmlns:a16="http://schemas.microsoft.com/office/drawing/2014/main" id="{66D60084-397E-5C1F-657C-BFDEC2C271A5}"/>
              </a:ext>
            </a:extLst>
          </p:cNvPr>
          <p:cNvGrpSpPr/>
          <p:nvPr/>
        </p:nvGrpSpPr>
        <p:grpSpPr>
          <a:xfrm>
            <a:off x="-2547461" y="1168203"/>
            <a:ext cx="1162376" cy="1109659"/>
            <a:chOff x="-1549830" y="2302318"/>
            <a:chExt cx="1162376" cy="1109659"/>
          </a:xfrm>
        </p:grpSpPr>
        <p:sp>
          <p:nvSpPr>
            <p:cNvPr id="70" name="Oval 69">
              <a:extLst>
                <a:ext uri="{FF2B5EF4-FFF2-40B4-BE49-F238E27FC236}">
                  <a16:creationId xmlns:a16="http://schemas.microsoft.com/office/drawing/2014/main" id="{BE366882-F4EE-CE5C-7DEE-A3EEABB6469B}"/>
                </a:ext>
              </a:extLst>
            </p:cNvPr>
            <p:cNvSpPr/>
            <p:nvPr/>
          </p:nvSpPr>
          <p:spPr>
            <a:xfrm>
              <a:off x="-1549830" y="2302318"/>
              <a:ext cx="1162376" cy="1109659"/>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2" name="Graphic 71" descr="Lighthouse scene with solid fill">
              <a:extLst>
                <a:ext uri="{FF2B5EF4-FFF2-40B4-BE49-F238E27FC236}">
                  <a16:creationId xmlns:a16="http://schemas.microsoft.com/office/drawing/2014/main" id="{43C63813-C45F-EB67-4269-1723EC66043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431839" y="2363277"/>
              <a:ext cx="914400" cy="914400"/>
            </a:xfrm>
            <a:prstGeom prst="rect">
              <a:avLst/>
            </a:prstGeom>
          </p:spPr>
        </p:pic>
      </p:grpSp>
      <p:sp>
        <p:nvSpPr>
          <p:cNvPr id="27" name="!!CFC2">
            <a:extLst>
              <a:ext uri="{FF2B5EF4-FFF2-40B4-BE49-F238E27FC236}">
                <a16:creationId xmlns:a16="http://schemas.microsoft.com/office/drawing/2014/main" id="{C54A243C-EDE9-6B8E-1C8A-A98905C49CB3}"/>
              </a:ext>
            </a:extLst>
          </p:cNvPr>
          <p:cNvSpPr/>
          <p:nvPr/>
        </p:nvSpPr>
        <p:spPr>
          <a:xfrm>
            <a:off x="2279062" y="336922"/>
            <a:ext cx="3465200" cy="705355"/>
          </a:xfrm>
          <a:prstGeom prst="rect">
            <a:avLst/>
          </a:prstGeom>
          <a:solidFill>
            <a:srgbClr val="1D263E"/>
          </a:solidFill>
          <a:ln w="317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defTabSz="761970"/>
            <a:endParaRPr lang="en-GB" sz="3200">
              <a:solidFill>
                <a:prstClr val="white"/>
              </a:solidFill>
              <a:latin typeface="Arial" panose="020B0604020202020204" pitchFamily="34" charset="0"/>
              <a:cs typeface="Arial" panose="020B0604020202020204" pitchFamily="34" charset="0"/>
            </a:endParaRPr>
          </a:p>
        </p:txBody>
      </p:sp>
      <p:sp>
        <p:nvSpPr>
          <p:cNvPr id="29" name="Rectangle 28">
            <a:extLst>
              <a:ext uri="{FF2B5EF4-FFF2-40B4-BE49-F238E27FC236}">
                <a16:creationId xmlns:a16="http://schemas.microsoft.com/office/drawing/2014/main" id="{DDBF3D41-E4C5-E787-C127-778C3387876F}"/>
              </a:ext>
            </a:extLst>
          </p:cNvPr>
          <p:cNvSpPr/>
          <p:nvPr/>
        </p:nvSpPr>
        <p:spPr>
          <a:xfrm>
            <a:off x="2155238" y="213098"/>
            <a:ext cx="3465200" cy="705355"/>
          </a:xfrm>
          <a:prstGeom prst="rect">
            <a:avLst/>
          </a:prstGeom>
          <a:solidFill>
            <a:srgbClr val="BF0100">
              <a:alpha val="98000"/>
            </a:srgbClr>
          </a:solidFill>
          <a:ln w="317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108000" rIns="0" rtlCol="0" anchor="ctr"/>
          <a:lstStyle/>
          <a:p>
            <a:pPr defTabSz="761970"/>
            <a:r>
              <a:rPr lang="en-GB" sz="3200" b="1">
                <a:solidFill>
                  <a:prstClr val="white"/>
                </a:solidFill>
                <a:latin typeface="Arial" panose="020B0604020202020204" pitchFamily="34" charset="0"/>
                <a:cs typeface="Arial" panose="020B0604020202020204" pitchFamily="34" charset="0"/>
              </a:rPr>
              <a:t>Case for Change</a:t>
            </a:r>
            <a:endParaRPr lang="en-GB" sz="3200">
              <a:solidFill>
                <a:prstClr val="white"/>
              </a:solidFill>
              <a:latin typeface="Arial" panose="020B0604020202020204" pitchFamily="34" charset="0"/>
              <a:cs typeface="Arial" panose="020B0604020202020204" pitchFamily="34" charset="0"/>
            </a:endParaRPr>
          </a:p>
        </p:txBody>
      </p:sp>
      <p:sp>
        <p:nvSpPr>
          <p:cNvPr id="6" name="Text 0">
            <a:extLst>
              <a:ext uri="{FF2B5EF4-FFF2-40B4-BE49-F238E27FC236}">
                <a16:creationId xmlns:a16="http://schemas.microsoft.com/office/drawing/2014/main" id="{49775CB1-24C4-3283-DB9E-47B4EF240084}"/>
              </a:ext>
            </a:extLst>
          </p:cNvPr>
          <p:cNvSpPr/>
          <p:nvPr/>
        </p:nvSpPr>
        <p:spPr>
          <a:xfrm>
            <a:off x="2290082" y="1516956"/>
            <a:ext cx="10997407" cy="1066602"/>
          </a:xfrm>
          <a:prstGeom prst="rect">
            <a:avLst/>
          </a:prstGeom>
          <a:noFill/>
          <a:ln/>
        </p:spPr>
        <p:txBody>
          <a:bodyPr wrap="square" lIns="0" tIns="0" rIns="0" bIns="0" rtlCol="0" anchor="t"/>
          <a:lstStyle/>
          <a:p>
            <a:pPr defTabSz="761970">
              <a:lnSpc>
                <a:spcPts val="4167"/>
              </a:lnSpc>
              <a:defRPr/>
            </a:pPr>
            <a:r>
              <a:rPr lang="en-US" sz="2000" b="1">
                <a:latin typeface="Arial" panose="020B0604020202020204" pitchFamily="34" charset="0"/>
                <a:ea typeface="Platypi Medium" pitchFamily="34" charset="-122"/>
                <a:cs typeface="Arial" panose="020B0604020202020204" pitchFamily="34" charset="0"/>
              </a:rPr>
              <a:t>Excess NHS Costs: £910 Million Annually</a:t>
            </a:r>
            <a:endParaRPr lang="en-US" sz="2000" b="1">
              <a:latin typeface="Arial" panose="020B0604020202020204" pitchFamily="34" charset="0"/>
              <a:cs typeface="Arial" panose="020B0604020202020204" pitchFamily="34" charset="0"/>
            </a:endParaRPr>
          </a:p>
        </p:txBody>
      </p:sp>
      <p:sp>
        <p:nvSpPr>
          <p:cNvPr id="31" name="Text 1">
            <a:extLst>
              <a:ext uri="{FF2B5EF4-FFF2-40B4-BE49-F238E27FC236}">
                <a16:creationId xmlns:a16="http://schemas.microsoft.com/office/drawing/2014/main" id="{EC1390B6-96F9-715B-95EB-95C72A5A1FE6}"/>
              </a:ext>
            </a:extLst>
          </p:cNvPr>
          <p:cNvSpPr/>
          <p:nvPr/>
        </p:nvSpPr>
        <p:spPr>
          <a:xfrm>
            <a:off x="2339083" y="3566045"/>
            <a:ext cx="2367260" cy="266601"/>
          </a:xfrm>
          <a:prstGeom prst="rect">
            <a:avLst/>
          </a:prstGeom>
          <a:noFill/>
          <a:ln/>
        </p:spPr>
        <p:txBody>
          <a:bodyPr wrap="none" lIns="0" tIns="0" rIns="0" bIns="0" rtlCol="0" anchor="t"/>
          <a:lstStyle/>
          <a:p>
            <a:pPr defTabSz="761970">
              <a:lnSpc>
                <a:spcPts val="2083"/>
              </a:lnSpc>
              <a:defRPr/>
            </a:pPr>
            <a:r>
              <a:rPr lang="en-US" b="1">
                <a:latin typeface="Arial" panose="020B0604020202020204" pitchFamily="34" charset="0"/>
                <a:ea typeface="Platypi Medium" pitchFamily="34" charset="-122"/>
                <a:cs typeface="Arial" panose="020B0604020202020204" pitchFamily="34" charset="0"/>
              </a:rPr>
              <a:t>Acute/Emergency Care</a:t>
            </a:r>
            <a:endParaRPr lang="en-US" b="1">
              <a:latin typeface="Arial" panose="020B0604020202020204" pitchFamily="34" charset="0"/>
              <a:cs typeface="Arial" panose="020B0604020202020204" pitchFamily="34" charset="0"/>
            </a:endParaRPr>
          </a:p>
        </p:txBody>
      </p:sp>
      <p:sp>
        <p:nvSpPr>
          <p:cNvPr id="32" name="Text 2">
            <a:extLst>
              <a:ext uri="{FF2B5EF4-FFF2-40B4-BE49-F238E27FC236}">
                <a16:creationId xmlns:a16="http://schemas.microsoft.com/office/drawing/2014/main" id="{C3D0BBEC-C5DB-9706-4EFF-179C48706838}"/>
              </a:ext>
            </a:extLst>
          </p:cNvPr>
          <p:cNvSpPr/>
          <p:nvPr/>
        </p:nvSpPr>
        <p:spPr>
          <a:xfrm>
            <a:off x="2339083" y="3935039"/>
            <a:ext cx="2367260" cy="273050"/>
          </a:xfrm>
          <a:prstGeom prst="rect">
            <a:avLst/>
          </a:prstGeom>
          <a:noFill/>
          <a:ln/>
        </p:spPr>
        <p:txBody>
          <a:bodyPr wrap="none" lIns="0" tIns="0" rIns="0" bIns="0" rtlCol="0" anchor="t"/>
          <a:lstStyle/>
          <a:p>
            <a:pPr defTabSz="761970">
              <a:lnSpc>
                <a:spcPts val="2125"/>
              </a:lnSpc>
              <a:defRPr/>
            </a:pPr>
            <a:r>
              <a:rPr lang="en-US">
                <a:latin typeface="Arial" panose="020B0604020202020204" pitchFamily="34" charset="0"/>
                <a:ea typeface="Source Serif Pro" pitchFamily="34" charset="-122"/>
                <a:cs typeface="Arial" panose="020B0604020202020204" pitchFamily="34" charset="0"/>
              </a:rPr>
              <a:t>£240.88 million annually</a:t>
            </a:r>
            <a:endParaRPr lang="en-US">
              <a:latin typeface="Arial" panose="020B0604020202020204" pitchFamily="34" charset="0"/>
              <a:cs typeface="Arial" panose="020B0604020202020204" pitchFamily="34" charset="0"/>
            </a:endParaRPr>
          </a:p>
        </p:txBody>
      </p:sp>
      <p:sp>
        <p:nvSpPr>
          <p:cNvPr id="35" name="Text 4">
            <a:extLst>
              <a:ext uri="{FF2B5EF4-FFF2-40B4-BE49-F238E27FC236}">
                <a16:creationId xmlns:a16="http://schemas.microsoft.com/office/drawing/2014/main" id="{7CD01E5B-B4E5-18A1-3629-3693633196B4}"/>
              </a:ext>
            </a:extLst>
          </p:cNvPr>
          <p:cNvSpPr/>
          <p:nvPr/>
        </p:nvSpPr>
        <p:spPr>
          <a:xfrm>
            <a:off x="2339083" y="2706247"/>
            <a:ext cx="1912144" cy="266601"/>
          </a:xfrm>
          <a:prstGeom prst="rect">
            <a:avLst/>
          </a:prstGeom>
          <a:noFill/>
          <a:ln/>
        </p:spPr>
        <p:txBody>
          <a:bodyPr wrap="none" lIns="0" tIns="0" rIns="0" bIns="0" rtlCol="0" anchor="t"/>
          <a:lstStyle/>
          <a:p>
            <a:pPr defTabSz="761970">
              <a:lnSpc>
                <a:spcPts val="2083"/>
              </a:lnSpc>
              <a:defRPr/>
            </a:pPr>
            <a:r>
              <a:rPr lang="en-US" b="1">
                <a:latin typeface="Arial" panose="020B0604020202020204" pitchFamily="34" charset="0"/>
                <a:ea typeface="Platypi Medium" pitchFamily="34" charset="-122"/>
                <a:cs typeface="Arial" panose="020B0604020202020204" pitchFamily="34" charset="0"/>
              </a:rPr>
              <a:t>Primary Care</a:t>
            </a:r>
            <a:endParaRPr lang="en-US" b="1">
              <a:latin typeface="Arial" panose="020B0604020202020204" pitchFamily="34" charset="0"/>
              <a:cs typeface="Arial" panose="020B0604020202020204" pitchFamily="34" charset="0"/>
            </a:endParaRPr>
          </a:p>
        </p:txBody>
      </p:sp>
      <p:sp>
        <p:nvSpPr>
          <p:cNvPr id="36" name="Text 5">
            <a:extLst>
              <a:ext uri="{FF2B5EF4-FFF2-40B4-BE49-F238E27FC236}">
                <a16:creationId xmlns:a16="http://schemas.microsoft.com/office/drawing/2014/main" id="{0C03C1B6-35AE-2FC0-4B08-8719B0931F07}"/>
              </a:ext>
            </a:extLst>
          </p:cNvPr>
          <p:cNvSpPr/>
          <p:nvPr/>
        </p:nvSpPr>
        <p:spPr>
          <a:xfrm>
            <a:off x="2339083" y="3075242"/>
            <a:ext cx="1912144" cy="273050"/>
          </a:xfrm>
          <a:prstGeom prst="rect">
            <a:avLst/>
          </a:prstGeom>
          <a:noFill/>
          <a:ln/>
        </p:spPr>
        <p:txBody>
          <a:bodyPr wrap="none" lIns="0" tIns="0" rIns="0" bIns="0" rtlCol="0" anchor="t"/>
          <a:lstStyle/>
          <a:p>
            <a:pPr defTabSz="761970">
              <a:lnSpc>
                <a:spcPts val="2125"/>
              </a:lnSpc>
              <a:defRPr/>
            </a:pPr>
            <a:r>
              <a:rPr lang="en-US">
                <a:latin typeface="Arial" panose="020B0604020202020204" pitchFamily="34" charset="0"/>
                <a:ea typeface="Source Serif Pro" pitchFamily="34" charset="-122"/>
                <a:cs typeface="Arial" panose="020B0604020202020204" pitchFamily="34" charset="0"/>
              </a:rPr>
              <a:t>£107.06 million annually</a:t>
            </a:r>
            <a:endParaRPr lang="en-US">
              <a:latin typeface="Arial" panose="020B0604020202020204" pitchFamily="34" charset="0"/>
              <a:cs typeface="Arial" panose="020B0604020202020204" pitchFamily="34" charset="0"/>
            </a:endParaRPr>
          </a:p>
        </p:txBody>
      </p:sp>
      <p:sp>
        <p:nvSpPr>
          <p:cNvPr id="40" name="Text 7">
            <a:extLst>
              <a:ext uri="{FF2B5EF4-FFF2-40B4-BE49-F238E27FC236}">
                <a16:creationId xmlns:a16="http://schemas.microsoft.com/office/drawing/2014/main" id="{FC066363-686B-F00F-9150-47095D67A043}"/>
              </a:ext>
            </a:extLst>
          </p:cNvPr>
          <p:cNvSpPr/>
          <p:nvPr/>
        </p:nvSpPr>
        <p:spPr>
          <a:xfrm>
            <a:off x="2339083" y="4401436"/>
            <a:ext cx="2169319" cy="266601"/>
          </a:xfrm>
          <a:prstGeom prst="rect">
            <a:avLst/>
          </a:prstGeom>
          <a:noFill/>
          <a:ln/>
        </p:spPr>
        <p:txBody>
          <a:bodyPr wrap="none" lIns="0" tIns="0" rIns="0" bIns="0" rtlCol="0" anchor="t"/>
          <a:lstStyle/>
          <a:p>
            <a:pPr defTabSz="761970">
              <a:lnSpc>
                <a:spcPts val="2083"/>
              </a:lnSpc>
              <a:defRPr/>
            </a:pPr>
            <a:r>
              <a:rPr lang="en-US" b="1">
                <a:latin typeface="Arial" panose="020B0604020202020204" pitchFamily="34" charset="0"/>
                <a:ea typeface="Platypi Medium" pitchFamily="34" charset="-122"/>
                <a:cs typeface="Arial" panose="020B0604020202020204" pitchFamily="34" charset="0"/>
              </a:rPr>
              <a:t>Community Services</a:t>
            </a:r>
            <a:endParaRPr lang="en-US" b="1">
              <a:latin typeface="Arial" panose="020B0604020202020204" pitchFamily="34" charset="0"/>
              <a:cs typeface="Arial" panose="020B0604020202020204" pitchFamily="34" charset="0"/>
            </a:endParaRPr>
          </a:p>
        </p:txBody>
      </p:sp>
      <p:sp>
        <p:nvSpPr>
          <p:cNvPr id="41" name="Text 8">
            <a:extLst>
              <a:ext uri="{FF2B5EF4-FFF2-40B4-BE49-F238E27FC236}">
                <a16:creationId xmlns:a16="http://schemas.microsoft.com/office/drawing/2014/main" id="{86184EF4-CE4B-777A-C994-508441500EE6}"/>
              </a:ext>
            </a:extLst>
          </p:cNvPr>
          <p:cNvSpPr/>
          <p:nvPr/>
        </p:nvSpPr>
        <p:spPr>
          <a:xfrm>
            <a:off x="2339083" y="4770430"/>
            <a:ext cx="2169319" cy="273050"/>
          </a:xfrm>
          <a:prstGeom prst="rect">
            <a:avLst/>
          </a:prstGeom>
          <a:noFill/>
          <a:ln/>
        </p:spPr>
        <p:txBody>
          <a:bodyPr wrap="none" lIns="0" tIns="0" rIns="0" bIns="0" rtlCol="0" anchor="t"/>
          <a:lstStyle/>
          <a:p>
            <a:pPr defTabSz="761970">
              <a:lnSpc>
                <a:spcPts val="2125"/>
              </a:lnSpc>
              <a:defRPr/>
            </a:pPr>
            <a:r>
              <a:rPr lang="en-US">
                <a:latin typeface="Arial" panose="020B0604020202020204" pitchFamily="34" charset="0"/>
                <a:ea typeface="Source Serif Pro" pitchFamily="34" charset="-122"/>
                <a:cs typeface="Arial" panose="020B0604020202020204" pitchFamily="34" charset="0"/>
              </a:rPr>
              <a:t>£240.88 million annually</a:t>
            </a:r>
            <a:endParaRPr lang="en-US">
              <a:latin typeface="Arial" panose="020B0604020202020204" pitchFamily="34" charset="0"/>
              <a:cs typeface="Arial" panose="020B0604020202020204" pitchFamily="34" charset="0"/>
            </a:endParaRPr>
          </a:p>
        </p:txBody>
      </p:sp>
      <p:sp>
        <p:nvSpPr>
          <p:cNvPr id="47" name="Text 1">
            <a:extLst>
              <a:ext uri="{FF2B5EF4-FFF2-40B4-BE49-F238E27FC236}">
                <a16:creationId xmlns:a16="http://schemas.microsoft.com/office/drawing/2014/main" id="{59A3447E-826C-2AF6-A8D1-E1962F8C1A33}"/>
              </a:ext>
            </a:extLst>
          </p:cNvPr>
          <p:cNvSpPr/>
          <p:nvPr/>
        </p:nvSpPr>
        <p:spPr>
          <a:xfrm>
            <a:off x="2339083" y="5394080"/>
            <a:ext cx="2367260" cy="266601"/>
          </a:xfrm>
          <a:prstGeom prst="rect">
            <a:avLst/>
          </a:prstGeom>
          <a:noFill/>
          <a:ln/>
        </p:spPr>
        <p:txBody>
          <a:bodyPr wrap="none" lIns="0" tIns="0" rIns="0" bIns="0" rtlCol="0" anchor="t"/>
          <a:lstStyle/>
          <a:p>
            <a:pPr defTabSz="761970">
              <a:lnSpc>
                <a:spcPts val="2083"/>
              </a:lnSpc>
              <a:defRPr/>
            </a:pPr>
            <a:r>
              <a:rPr lang="en-US" b="1">
                <a:latin typeface="Arial" panose="020B0604020202020204" pitchFamily="34" charset="0"/>
                <a:ea typeface="Platypi Medium" pitchFamily="34" charset="-122"/>
                <a:cs typeface="Arial" panose="020B0604020202020204" pitchFamily="34" charset="0"/>
              </a:rPr>
              <a:t>Non-elective Acute Admission</a:t>
            </a:r>
            <a:endParaRPr lang="en-US" b="1">
              <a:latin typeface="Arial" panose="020B0604020202020204" pitchFamily="34" charset="0"/>
              <a:cs typeface="Arial" panose="020B0604020202020204" pitchFamily="34" charset="0"/>
            </a:endParaRPr>
          </a:p>
        </p:txBody>
      </p:sp>
      <p:sp>
        <p:nvSpPr>
          <p:cNvPr id="48" name="Text 2">
            <a:extLst>
              <a:ext uri="{FF2B5EF4-FFF2-40B4-BE49-F238E27FC236}">
                <a16:creationId xmlns:a16="http://schemas.microsoft.com/office/drawing/2014/main" id="{9A3EF613-5680-A585-FFCF-1F7CD0CA47CE}"/>
              </a:ext>
            </a:extLst>
          </p:cNvPr>
          <p:cNvSpPr/>
          <p:nvPr/>
        </p:nvSpPr>
        <p:spPr>
          <a:xfrm>
            <a:off x="2339083" y="5763074"/>
            <a:ext cx="2367260" cy="273050"/>
          </a:xfrm>
          <a:prstGeom prst="rect">
            <a:avLst/>
          </a:prstGeom>
          <a:noFill/>
          <a:ln/>
        </p:spPr>
        <p:txBody>
          <a:bodyPr wrap="none" lIns="0" tIns="0" rIns="0" bIns="0" rtlCol="0" anchor="t"/>
          <a:lstStyle/>
          <a:p>
            <a:pPr defTabSz="761970">
              <a:lnSpc>
                <a:spcPts val="2125"/>
              </a:lnSpc>
              <a:defRPr/>
            </a:pPr>
            <a:r>
              <a:rPr lang="en-US">
                <a:latin typeface="Arial" panose="020B0604020202020204" pitchFamily="34" charset="0"/>
                <a:ea typeface="Source Serif Pro" pitchFamily="34" charset="-122"/>
                <a:cs typeface="Arial" panose="020B0604020202020204" pitchFamily="34" charset="0"/>
              </a:rPr>
              <a:t>£321.18 million annually</a:t>
            </a:r>
            <a:endParaRPr lang="en-US">
              <a:latin typeface="Arial" panose="020B0604020202020204" pitchFamily="34" charset="0"/>
              <a:cs typeface="Arial" panose="020B0604020202020204" pitchFamily="34" charset="0"/>
            </a:endParaRPr>
          </a:p>
        </p:txBody>
      </p:sp>
      <p:pic>
        <p:nvPicPr>
          <p:cNvPr id="50" name="Image 5" descr="Hospital outline">
            <a:extLst>
              <a:ext uri="{FF2B5EF4-FFF2-40B4-BE49-F238E27FC236}">
                <a16:creationId xmlns:a16="http://schemas.microsoft.com/office/drawing/2014/main" id="{D65D1C80-6005-BD7F-592B-A3998BF7D76B}"/>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8444984" y="3605034"/>
            <a:ext cx="705198" cy="705198"/>
          </a:xfrm>
          <a:prstGeom prst="rect">
            <a:avLst/>
          </a:prstGeom>
        </p:spPr>
      </p:pic>
      <p:pic>
        <p:nvPicPr>
          <p:cNvPr id="52" name="Image 5" descr="Medical outline">
            <a:extLst>
              <a:ext uri="{FF2B5EF4-FFF2-40B4-BE49-F238E27FC236}">
                <a16:creationId xmlns:a16="http://schemas.microsoft.com/office/drawing/2014/main" id="{5E75B38E-8BDA-C8F0-67E5-5D5040A4F618}"/>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8468234" y="2770808"/>
            <a:ext cx="700582" cy="700582"/>
          </a:xfrm>
          <a:prstGeom prst="rect">
            <a:avLst/>
          </a:prstGeom>
        </p:spPr>
      </p:pic>
      <p:sp>
        <p:nvSpPr>
          <p:cNvPr id="53" name="Text 5">
            <a:extLst>
              <a:ext uri="{FF2B5EF4-FFF2-40B4-BE49-F238E27FC236}">
                <a16:creationId xmlns:a16="http://schemas.microsoft.com/office/drawing/2014/main" id="{AE72957D-9CD9-A978-124E-B2739E094C91}"/>
              </a:ext>
            </a:extLst>
          </p:cNvPr>
          <p:cNvSpPr/>
          <p:nvPr/>
        </p:nvSpPr>
        <p:spPr>
          <a:xfrm>
            <a:off x="2290082" y="1287725"/>
            <a:ext cx="2549327" cy="237629"/>
          </a:xfrm>
          <a:prstGeom prst="rect">
            <a:avLst/>
          </a:prstGeom>
          <a:noFill/>
          <a:ln/>
        </p:spPr>
        <p:txBody>
          <a:bodyPr wrap="none" lIns="0" tIns="0" rIns="0" bIns="0" rtlCol="0" anchor="t"/>
          <a:lstStyle/>
          <a:p>
            <a:pPr defTabSz="761970">
              <a:lnSpc>
                <a:spcPts val="1833"/>
              </a:lnSpc>
            </a:pPr>
            <a:r>
              <a:rPr lang="en-US" sz="2400" b="1">
                <a:solidFill>
                  <a:prstClr val="white"/>
                </a:solidFill>
                <a:latin typeface="Arial" panose="020B0604020202020204" pitchFamily="34" charset="0"/>
                <a:ea typeface="Alexandria Semi Bold" pitchFamily="34" charset="-122"/>
                <a:cs typeface="Arial" panose="020B0604020202020204" pitchFamily="34" charset="0"/>
              </a:rPr>
              <a:t>Cost of Doing Nothing</a:t>
            </a:r>
            <a:endParaRPr lang="en-US" sz="2400" b="1">
              <a:solidFill>
                <a:prstClr val="white"/>
              </a:solidFill>
              <a:latin typeface="Arial" panose="020B0604020202020204" pitchFamily="34" charset="0"/>
              <a:cs typeface="Arial" panose="020B0604020202020204" pitchFamily="34" charset="0"/>
            </a:endParaRPr>
          </a:p>
        </p:txBody>
      </p:sp>
      <p:sp>
        <p:nvSpPr>
          <p:cNvPr id="11" name="Freeform 10">
            <a:extLst>
              <a:ext uri="{FF2B5EF4-FFF2-40B4-BE49-F238E27FC236}">
                <a16:creationId xmlns:a16="http://schemas.microsoft.com/office/drawing/2014/main" id="{F0CBBE53-0521-1054-DCC3-B9A69251641A}"/>
              </a:ext>
            </a:extLst>
          </p:cNvPr>
          <p:cNvSpPr/>
          <p:nvPr/>
        </p:nvSpPr>
        <p:spPr>
          <a:xfrm>
            <a:off x="16042" y="-6508629"/>
            <a:ext cx="1481428" cy="18127083"/>
          </a:xfrm>
          <a:custGeom>
            <a:avLst/>
            <a:gdLst>
              <a:gd name="connsiteX0" fmla="*/ 1773841 w 1773841"/>
              <a:gd name="connsiteY0" fmla="*/ 0 h 15819120"/>
              <a:gd name="connsiteX1" fmla="*/ 1773841 w 1773841"/>
              <a:gd name="connsiteY1" fmla="*/ 6233093 h 15819120"/>
              <a:gd name="connsiteX2" fmla="*/ 909496 w 1773841"/>
              <a:gd name="connsiteY2" fmla="*/ 7129609 h 15819120"/>
              <a:gd name="connsiteX3" fmla="*/ 909496 w 1773841"/>
              <a:gd name="connsiteY3" fmla="*/ 7272960 h 15819120"/>
              <a:gd name="connsiteX4" fmla="*/ 1773841 w 1773841"/>
              <a:gd name="connsiteY4" fmla="*/ 8169476 h 15819120"/>
              <a:gd name="connsiteX5" fmla="*/ 1773841 w 1773841"/>
              <a:gd name="connsiteY5" fmla="*/ 15819120 h 15819120"/>
              <a:gd name="connsiteX6" fmla="*/ 0 w 1773841"/>
              <a:gd name="connsiteY6" fmla="*/ 15819120 h 15819120"/>
              <a:gd name="connsiteX7" fmla="*/ 0 w 1773841"/>
              <a:gd name="connsiteY7" fmla="*/ 0 h 15819120"/>
              <a:gd name="connsiteX0" fmla="*/ 1773841 w 1773841"/>
              <a:gd name="connsiteY0" fmla="*/ 0 h 15819120"/>
              <a:gd name="connsiteX1" fmla="*/ 1773841 w 1773841"/>
              <a:gd name="connsiteY1" fmla="*/ 6233093 h 15819120"/>
              <a:gd name="connsiteX2" fmla="*/ 909496 w 1773841"/>
              <a:gd name="connsiteY2" fmla="*/ 7129609 h 15819120"/>
              <a:gd name="connsiteX3" fmla="*/ 909496 w 1773841"/>
              <a:gd name="connsiteY3" fmla="*/ 7272960 h 15819120"/>
              <a:gd name="connsiteX4" fmla="*/ 1773841 w 1773841"/>
              <a:gd name="connsiteY4" fmla="*/ 8169476 h 15819120"/>
              <a:gd name="connsiteX5" fmla="*/ 1773841 w 1773841"/>
              <a:gd name="connsiteY5" fmla="*/ 15819120 h 15819120"/>
              <a:gd name="connsiteX6" fmla="*/ 0 w 1773841"/>
              <a:gd name="connsiteY6" fmla="*/ 15819120 h 15819120"/>
              <a:gd name="connsiteX7" fmla="*/ 0 w 1773841"/>
              <a:gd name="connsiteY7" fmla="*/ 0 h 15819120"/>
              <a:gd name="connsiteX8" fmla="*/ 1773841 w 1773841"/>
              <a:gd name="connsiteY8" fmla="*/ 0 h 15819120"/>
              <a:gd name="connsiteX0" fmla="*/ 1773841 w 1773841"/>
              <a:gd name="connsiteY0" fmla="*/ 0 h 15819120"/>
              <a:gd name="connsiteX1" fmla="*/ 1773841 w 1773841"/>
              <a:gd name="connsiteY1" fmla="*/ 6233093 h 15819120"/>
              <a:gd name="connsiteX2" fmla="*/ 909496 w 1773841"/>
              <a:gd name="connsiteY2" fmla="*/ 7129609 h 15819120"/>
              <a:gd name="connsiteX3" fmla="*/ 909496 w 1773841"/>
              <a:gd name="connsiteY3" fmla="*/ 7272960 h 15819120"/>
              <a:gd name="connsiteX4" fmla="*/ 1773841 w 1773841"/>
              <a:gd name="connsiteY4" fmla="*/ 8169476 h 15819120"/>
              <a:gd name="connsiteX5" fmla="*/ 1773841 w 1773841"/>
              <a:gd name="connsiteY5" fmla="*/ 15819120 h 15819120"/>
              <a:gd name="connsiteX6" fmla="*/ 0 w 1773841"/>
              <a:gd name="connsiteY6" fmla="*/ 15819120 h 15819120"/>
              <a:gd name="connsiteX7" fmla="*/ 0 w 1773841"/>
              <a:gd name="connsiteY7" fmla="*/ 0 h 15819120"/>
              <a:gd name="connsiteX8" fmla="*/ 1773841 w 1773841"/>
              <a:gd name="connsiteY8" fmla="*/ 0 h 15819120"/>
              <a:gd name="connsiteX0" fmla="*/ 1773841 w 1777714"/>
              <a:gd name="connsiteY0" fmla="*/ 0 h 15819120"/>
              <a:gd name="connsiteX1" fmla="*/ 1773841 w 1777714"/>
              <a:gd name="connsiteY1" fmla="*/ 6233093 h 15819120"/>
              <a:gd name="connsiteX2" fmla="*/ 909496 w 1777714"/>
              <a:gd name="connsiteY2" fmla="*/ 7129609 h 15819120"/>
              <a:gd name="connsiteX3" fmla="*/ 909496 w 1777714"/>
              <a:gd name="connsiteY3" fmla="*/ 7272960 h 15819120"/>
              <a:gd name="connsiteX4" fmla="*/ 1773841 w 1777714"/>
              <a:gd name="connsiteY4" fmla="*/ 8169476 h 15819120"/>
              <a:gd name="connsiteX5" fmla="*/ 1773841 w 1777714"/>
              <a:gd name="connsiteY5" fmla="*/ 15819120 h 15819120"/>
              <a:gd name="connsiteX6" fmla="*/ 0 w 1777714"/>
              <a:gd name="connsiteY6" fmla="*/ 15819120 h 15819120"/>
              <a:gd name="connsiteX7" fmla="*/ 0 w 1777714"/>
              <a:gd name="connsiteY7" fmla="*/ 0 h 15819120"/>
              <a:gd name="connsiteX8" fmla="*/ 1773841 w 1777714"/>
              <a:gd name="connsiteY8" fmla="*/ 0 h 15819120"/>
              <a:gd name="connsiteX0" fmla="*/ 1773841 w 1777714"/>
              <a:gd name="connsiteY0" fmla="*/ 0 h 15819120"/>
              <a:gd name="connsiteX1" fmla="*/ 1773841 w 1777714"/>
              <a:gd name="connsiteY1" fmla="*/ 6233093 h 15819120"/>
              <a:gd name="connsiteX2" fmla="*/ 909496 w 1777714"/>
              <a:gd name="connsiteY2" fmla="*/ 7129609 h 15819120"/>
              <a:gd name="connsiteX3" fmla="*/ 909496 w 1777714"/>
              <a:gd name="connsiteY3" fmla="*/ 7272960 h 15819120"/>
              <a:gd name="connsiteX4" fmla="*/ 1773841 w 1777714"/>
              <a:gd name="connsiteY4" fmla="*/ 8169476 h 15819120"/>
              <a:gd name="connsiteX5" fmla="*/ 1773841 w 1777714"/>
              <a:gd name="connsiteY5" fmla="*/ 15819120 h 15819120"/>
              <a:gd name="connsiteX6" fmla="*/ 0 w 1777714"/>
              <a:gd name="connsiteY6" fmla="*/ 15819120 h 15819120"/>
              <a:gd name="connsiteX7" fmla="*/ 0 w 1777714"/>
              <a:gd name="connsiteY7" fmla="*/ 0 h 15819120"/>
              <a:gd name="connsiteX8" fmla="*/ 1773841 w 1777714"/>
              <a:gd name="connsiteY8" fmla="*/ 0 h 15819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7714" h="15819120">
                <a:moveTo>
                  <a:pt x="1773841" y="0"/>
                </a:moveTo>
                <a:cubicBezTo>
                  <a:pt x="1773841" y="2077698"/>
                  <a:pt x="1782556" y="5985053"/>
                  <a:pt x="1773841" y="6233093"/>
                </a:cubicBezTo>
                <a:cubicBezTo>
                  <a:pt x="1765126" y="6481133"/>
                  <a:pt x="909747" y="6822304"/>
                  <a:pt x="909496" y="7129609"/>
                </a:cubicBezTo>
                <a:cubicBezTo>
                  <a:pt x="909245" y="7436914"/>
                  <a:pt x="909245" y="6880986"/>
                  <a:pt x="909496" y="7272960"/>
                </a:cubicBezTo>
                <a:cubicBezTo>
                  <a:pt x="909747" y="7664934"/>
                  <a:pt x="1773593" y="7819837"/>
                  <a:pt x="1773841" y="8169476"/>
                </a:cubicBezTo>
                <a:cubicBezTo>
                  <a:pt x="1774089" y="8519115"/>
                  <a:pt x="1773841" y="13269239"/>
                  <a:pt x="1773841" y="15819120"/>
                </a:cubicBezTo>
                <a:lnTo>
                  <a:pt x="0" y="15819120"/>
                </a:lnTo>
                <a:lnTo>
                  <a:pt x="0" y="0"/>
                </a:lnTo>
                <a:lnTo>
                  <a:pt x="1773841" y="0"/>
                </a:lnTo>
                <a:close/>
              </a:path>
            </a:pathLst>
          </a:custGeom>
          <a:solidFill>
            <a:srgbClr val="0B3249"/>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defTabSz="761970"/>
            <a:endParaRPr lang="en-GB" sz="1500">
              <a:solidFill>
                <a:prstClr val="white"/>
              </a:solidFill>
              <a:latin typeface="Calibri" panose="020F0502020204030204"/>
            </a:endParaRPr>
          </a:p>
        </p:txBody>
      </p:sp>
      <p:pic>
        <p:nvPicPr>
          <p:cNvPr id="12" name="Graphic 11" descr="Lighthouse scene with solid fill">
            <a:extLst>
              <a:ext uri="{FF2B5EF4-FFF2-40B4-BE49-F238E27FC236}">
                <a16:creationId xmlns:a16="http://schemas.microsoft.com/office/drawing/2014/main" id="{60585B92-C0B7-BA93-BEDB-0092C8BA27E8}"/>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99556" y="-240421"/>
            <a:ext cx="914400" cy="914400"/>
          </a:xfrm>
          <a:prstGeom prst="rect">
            <a:avLst/>
          </a:prstGeom>
        </p:spPr>
      </p:pic>
      <p:pic>
        <p:nvPicPr>
          <p:cNvPr id="13" name="Graphic 12" descr="Link with solid fill">
            <a:extLst>
              <a:ext uri="{FF2B5EF4-FFF2-40B4-BE49-F238E27FC236}">
                <a16:creationId xmlns:a16="http://schemas.microsoft.com/office/drawing/2014/main" id="{9EAD8F74-4A28-170E-C424-8713C86C3F46}"/>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259498" y="2886539"/>
            <a:ext cx="1033819" cy="1033819"/>
          </a:xfrm>
          <a:prstGeom prst="rect">
            <a:avLst/>
          </a:prstGeom>
        </p:spPr>
      </p:pic>
      <p:pic>
        <p:nvPicPr>
          <p:cNvPr id="14" name="Graphic 13" descr="Money with solid fill">
            <a:extLst>
              <a:ext uri="{FF2B5EF4-FFF2-40B4-BE49-F238E27FC236}">
                <a16:creationId xmlns:a16="http://schemas.microsoft.com/office/drawing/2014/main" id="{88C3425A-B0E0-94FA-7896-7176F99582F0}"/>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302790" y="1184126"/>
            <a:ext cx="914400" cy="914400"/>
          </a:xfrm>
          <a:prstGeom prst="rect">
            <a:avLst/>
          </a:prstGeom>
        </p:spPr>
      </p:pic>
      <p:cxnSp>
        <p:nvCxnSpPr>
          <p:cNvPr id="21" name="Straight Connector 20">
            <a:extLst>
              <a:ext uri="{FF2B5EF4-FFF2-40B4-BE49-F238E27FC236}">
                <a16:creationId xmlns:a16="http://schemas.microsoft.com/office/drawing/2014/main" id="{5D55BFEB-3C59-375B-0D70-0250A6181E98}"/>
              </a:ext>
            </a:extLst>
          </p:cNvPr>
          <p:cNvCxnSpPr>
            <a:cxnSpLocks/>
          </p:cNvCxnSpPr>
          <p:nvPr/>
        </p:nvCxnSpPr>
        <p:spPr>
          <a:xfrm>
            <a:off x="2330821" y="3463152"/>
            <a:ext cx="741751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3D68AAB-4BA3-99F0-51A2-15B9F5930468}"/>
              </a:ext>
            </a:extLst>
          </p:cNvPr>
          <p:cNvCxnSpPr>
            <a:cxnSpLocks/>
          </p:cNvCxnSpPr>
          <p:nvPr/>
        </p:nvCxnSpPr>
        <p:spPr>
          <a:xfrm>
            <a:off x="2339083" y="4318434"/>
            <a:ext cx="844484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DFA6155A-293A-9B0E-5D64-937BCA45E8D0}"/>
              </a:ext>
            </a:extLst>
          </p:cNvPr>
          <p:cNvCxnSpPr>
            <a:cxnSpLocks/>
          </p:cNvCxnSpPr>
          <p:nvPr/>
        </p:nvCxnSpPr>
        <p:spPr>
          <a:xfrm>
            <a:off x="2349593" y="5223970"/>
            <a:ext cx="844484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571FB12A-342D-7F1D-814C-B24147444CFB}"/>
              </a:ext>
            </a:extLst>
          </p:cNvPr>
          <p:cNvCxnSpPr>
            <a:cxnSpLocks/>
          </p:cNvCxnSpPr>
          <p:nvPr/>
        </p:nvCxnSpPr>
        <p:spPr>
          <a:xfrm>
            <a:off x="2330821" y="6196177"/>
            <a:ext cx="919906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9" name="Group 58">
            <a:extLst>
              <a:ext uri="{FF2B5EF4-FFF2-40B4-BE49-F238E27FC236}">
                <a16:creationId xmlns:a16="http://schemas.microsoft.com/office/drawing/2014/main" id="{F50252EC-089F-DC00-F4E2-D7FA8E0E92D7}"/>
              </a:ext>
            </a:extLst>
          </p:cNvPr>
          <p:cNvGrpSpPr/>
          <p:nvPr/>
        </p:nvGrpSpPr>
        <p:grpSpPr>
          <a:xfrm>
            <a:off x="953673" y="1191769"/>
            <a:ext cx="1162376" cy="1109659"/>
            <a:chOff x="-1679815" y="1243758"/>
            <a:chExt cx="1162376" cy="1109659"/>
          </a:xfrm>
        </p:grpSpPr>
        <p:sp>
          <p:nvSpPr>
            <p:cNvPr id="60" name="Oval 59">
              <a:extLst>
                <a:ext uri="{FF2B5EF4-FFF2-40B4-BE49-F238E27FC236}">
                  <a16:creationId xmlns:a16="http://schemas.microsoft.com/office/drawing/2014/main" id="{41A41626-AF18-284B-520E-476FBD6B71B5}"/>
                </a:ext>
              </a:extLst>
            </p:cNvPr>
            <p:cNvSpPr/>
            <p:nvPr/>
          </p:nvSpPr>
          <p:spPr>
            <a:xfrm>
              <a:off x="-1679815" y="1243758"/>
              <a:ext cx="1162376" cy="1109659"/>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1" name="Graphic 60" descr="Money with solid fill">
              <a:extLst>
                <a:ext uri="{FF2B5EF4-FFF2-40B4-BE49-F238E27FC236}">
                  <a16:creationId xmlns:a16="http://schemas.microsoft.com/office/drawing/2014/main" id="{AD5F1E40-0226-2F28-B1DF-92BDB58FB514}"/>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565394" y="1271843"/>
              <a:ext cx="914400" cy="914400"/>
            </a:xfrm>
            <a:prstGeom prst="rect">
              <a:avLst/>
            </a:prstGeom>
          </p:spPr>
        </p:pic>
      </p:grpSp>
      <p:pic>
        <p:nvPicPr>
          <p:cNvPr id="5" name="Graphic 4" descr="Ambulance with solid fill">
            <a:extLst>
              <a:ext uri="{FF2B5EF4-FFF2-40B4-BE49-F238E27FC236}">
                <a16:creationId xmlns:a16="http://schemas.microsoft.com/office/drawing/2014/main" id="{ADDBAC5C-C401-6549-4EF4-D53CD967F7BA}"/>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8423316" y="5471875"/>
            <a:ext cx="814008" cy="814008"/>
          </a:xfrm>
          <a:prstGeom prst="rect">
            <a:avLst/>
          </a:prstGeom>
        </p:spPr>
      </p:pic>
      <p:pic>
        <p:nvPicPr>
          <p:cNvPr id="8" name="Graphic 7" descr="Doctor male with solid fill">
            <a:extLst>
              <a:ext uri="{FF2B5EF4-FFF2-40B4-BE49-F238E27FC236}">
                <a16:creationId xmlns:a16="http://schemas.microsoft.com/office/drawing/2014/main" id="{AC8B37FB-4FCA-9B22-F45B-A684FA0BF790}"/>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8431058" y="4524525"/>
            <a:ext cx="723333" cy="723333"/>
          </a:xfrm>
          <a:prstGeom prst="rect">
            <a:avLst/>
          </a:prstGeom>
        </p:spPr>
      </p:pic>
    </p:spTree>
    <p:extLst>
      <p:ext uri="{BB962C8B-B14F-4D97-AF65-F5344CB8AC3E}">
        <p14:creationId xmlns:p14="http://schemas.microsoft.com/office/powerpoint/2010/main" val="39953164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88FE95-EB71-AAA7-AE5B-6E06646388B7}"/>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CA5890F8-F511-687A-1BF4-1C38AC871525}"/>
              </a:ext>
            </a:extLst>
          </p:cNvPr>
          <p:cNvGrpSpPr/>
          <p:nvPr/>
        </p:nvGrpSpPr>
        <p:grpSpPr>
          <a:xfrm>
            <a:off x="-1651712" y="-184572"/>
            <a:ext cx="1162376" cy="1109659"/>
            <a:chOff x="-1710211" y="1177788"/>
            <a:chExt cx="1162376" cy="1109659"/>
          </a:xfrm>
        </p:grpSpPr>
        <p:sp>
          <p:nvSpPr>
            <p:cNvPr id="4" name="Oval 3">
              <a:extLst>
                <a:ext uri="{FF2B5EF4-FFF2-40B4-BE49-F238E27FC236}">
                  <a16:creationId xmlns:a16="http://schemas.microsoft.com/office/drawing/2014/main" id="{724C97AB-4C87-9C3D-819E-5BF3FE237FA7}"/>
                </a:ext>
              </a:extLst>
            </p:cNvPr>
            <p:cNvSpPr/>
            <p:nvPr/>
          </p:nvSpPr>
          <p:spPr>
            <a:xfrm>
              <a:off x="-1710211" y="1177788"/>
              <a:ext cx="1162376" cy="1109659"/>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Graphic 27" descr="Link with solid fill">
              <a:extLst>
                <a:ext uri="{FF2B5EF4-FFF2-40B4-BE49-F238E27FC236}">
                  <a16:creationId xmlns:a16="http://schemas.microsoft.com/office/drawing/2014/main" id="{AF7FC11B-4BB3-15E8-F483-33F3126BCF6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41948" y="1255995"/>
              <a:ext cx="1007068" cy="1007068"/>
            </a:xfrm>
            <a:prstGeom prst="rect">
              <a:avLst/>
            </a:prstGeom>
          </p:spPr>
        </p:pic>
      </p:grpSp>
      <p:grpSp>
        <p:nvGrpSpPr>
          <p:cNvPr id="55" name="Group 54">
            <a:extLst>
              <a:ext uri="{FF2B5EF4-FFF2-40B4-BE49-F238E27FC236}">
                <a16:creationId xmlns:a16="http://schemas.microsoft.com/office/drawing/2014/main" id="{E9E32C9C-E477-7820-66DF-53E8B9B4E5C3}"/>
              </a:ext>
            </a:extLst>
          </p:cNvPr>
          <p:cNvGrpSpPr/>
          <p:nvPr/>
        </p:nvGrpSpPr>
        <p:grpSpPr>
          <a:xfrm>
            <a:off x="-1627883" y="-1522978"/>
            <a:ext cx="1162376" cy="1109659"/>
            <a:chOff x="1107645" y="1199589"/>
            <a:chExt cx="1162376" cy="1109659"/>
          </a:xfrm>
        </p:grpSpPr>
        <p:sp>
          <p:nvSpPr>
            <p:cNvPr id="57" name="Oval 56">
              <a:extLst>
                <a:ext uri="{FF2B5EF4-FFF2-40B4-BE49-F238E27FC236}">
                  <a16:creationId xmlns:a16="http://schemas.microsoft.com/office/drawing/2014/main" id="{91ADDD03-B7CF-3F43-EAF4-482620DEBB7C}"/>
                </a:ext>
              </a:extLst>
            </p:cNvPr>
            <p:cNvSpPr/>
            <p:nvPr/>
          </p:nvSpPr>
          <p:spPr>
            <a:xfrm>
              <a:off x="1107645" y="1199589"/>
              <a:ext cx="1162376" cy="1109659"/>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8" name="Graphic 57" descr="Brainstorm with solid fill">
              <a:extLst>
                <a:ext uri="{FF2B5EF4-FFF2-40B4-BE49-F238E27FC236}">
                  <a16:creationId xmlns:a16="http://schemas.microsoft.com/office/drawing/2014/main" id="{E287CCFF-7672-F916-6A46-96DEEE94573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56632" y="1292578"/>
              <a:ext cx="914400" cy="914400"/>
            </a:xfrm>
            <a:prstGeom prst="rect">
              <a:avLst/>
            </a:prstGeom>
          </p:spPr>
        </p:pic>
      </p:grpSp>
      <p:grpSp>
        <p:nvGrpSpPr>
          <p:cNvPr id="63" name="Group 62">
            <a:extLst>
              <a:ext uri="{FF2B5EF4-FFF2-40B4-BE49-F238E27FC236}">
                <a16:creationId xmlns:a16="http://schemas.microsoft.com/office/drawing/2014/main" id="{64582A1F-098C-1373-528D-67B16D78B9B8}"/>
              </a:ext>
            </a:extLst>
          </p:cNvPr>
          <p:cNvGrpSpPr/>
          <p:nvPr/>
        </p:nvGrpSpPr>
        <p:grpSpPr>
          <a:xfrm>
            <a:off x="-2547461" y="1168203"/>
            <a:ext cx="1162376" cy="1109659"/>
            <a:chOff x="-1549830" y="2302318"/>
            <a:chExt cx="1162376" cy="1109659"/>
          </a:xfrm>
        </p:grpSpPr>
        <p:sp>
          <p:nvSpPr>
            <p:cNvPr id="70" name="Oval 69">
              <a:extLst>
                <a:ext uri="{FF2B5EF4-FFF2-40B4-BE49-F238E27FC236}">
                  <a16:creationId xmlns:a16="http://schemas.microsoft.com/office/drawing/2014/main" id="{2C833D2F-90FD-6EA8-DE3E-57CF3E5C6B5F}"/>
                </a:ext>
              </a:extLst>
            </p:cNvPr>
            <p:cNvSpPr/>
            <p:nvPr/>
          </p:nvSpPr>
          <p:spPr>
            <a:xfrm>
              <a:off x="-1549830" y="2302318"/>
              <a:ext cx="1162376" cy="1109659"/>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2" name="Graphic 71" descr="Lighthouse scene with solid fill">
              <a:extLst>
                <a:ext uri="{FF2B5EF4-FFF2-40B4-BE49-F238E27FC236}">
                  <a16:creationId xmlns:a16="http://schemas.microsoft.com/office/drawing/2014/main" id="{5FBAA67B-FAFF-F411-E2D3-D3FFEED91B7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431839" y="2363277"/>
              <a:ext cx="914400" cy="914400"/>
            </a:xfrm>
            <a:prstGeom prst="rect">
              <a:avLst/>
            </a:prstGeom>
          </p:spPr>
        </p:pic>
      </p:grpSp>
      <p:sp>
        <p:nvSpPr>
          <p:cNvPr id="27" name="!!CFC2">
            <a:extLst>
              <a:ext uri="{FF2B5EF4-FFF2-40B4-BE49-F238E27FC236}">
                <a16:creationId xmlns:a16="http://schemas.microsoft.com/office/drawing/2014/main" id="{0B76728C-46AF-618B-B3BA-89264DC61DEA}"/>
              </a:ext>
            </a:extLst>
          </p:cNvPr>
          <p:cNvSpPr/>
          <p:nvPr/>
        </p:nvSpPr>
        <p:spPr>
          <a:xfrm>
            <a:off x="2279062" y="336922"/>
            <a:ext cx="3465200" cy="705355"/>
          </a:xfrm>
          <a:prstGeom prst="rect">
            <a:avLst/>
          </a:prstGeom>
          <a:solidFill>
            <a:srgbClr val="1D263E"/>
          </a:solidFill>
          <a:ln w="317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marL="0" marR="0" lvl="0" indent="0" algn="l" defTabSz="76197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9" name="Rectangle 28">
            <a:extLst>
              <a:ext uri="{FF2B5EF4-FFF2-40B4-BE49-F238E27FC236}">
                <a16:creationId xmlns:a16="http://schemas.microsoft.com/office/drawing/2014/main" id="{DD0B5B3D-6760-4F2F-5585-A5295D312FA3}"/>
              </a:ext>
            </a:extLst>
          </p:cNvPr>
          <p:cNvSpPr/>
          <p:nvPr/>
        </p:nvSpPr>
        <p:spPr>
          <a:xfrm>
            <a:off x="2155238" y="213098"/>
            <a:ext cx="3465200" cy="705355"/>
          </a:xfrm>
          <a:prstGeom prst="rect">
            <a:avLst/>
          </a:prstGeom>
          <a:solidFill>
            <a:srgbClr val="BF0100">
              <a:alpha val="98000"/>
            </a:srgbClr>
          </a:solidFill>
          <a:ln w="317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108000" rIns="0" rtlCol="0" anchor="ctr"/>
          <a:lstStyle/>
          <a:p>
            <a:pPr marL="0" marR="0" lvl="0" indent="0" algn="l" defTabSz="76197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Case for Change</a:t>
            </a:r>
            <a:endParaRPr kumimoji="0" lang="en-GB" sz="3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8" name="Content Placeholder 7" descr="Group of people with solid fill">
            <a:extLst>
              <a:ext uri="{FF2B5EF4-FFF2-40B4-BE49-F238E27FC236}">
                <a16:creationId xmlns:a16="http://schemas.microsoft.com/office/drawing/2014/main" id="{91045407-8B31-7578-4D7E-9A9688B6BEA5}"/>
              </a:ext>
            </a:extLst>
          </p:cNvPr>
          <p:cNvPicPr>
            <a:picLocks noGrp="1" noChangeAspect="1"/>
          </p:cNvPicPr>
          <p:nvPr>
            <p:ph idx="1"/>
          </p:nvPr>
        </p:nvPicPr>
        <p:blipFill>
          <a:blip r:embed="rId9">
            <a:extLst>
              <a:ext uri="{96DAC541-7B7A-43D3-8B79-37D633B846F1}">
                <asvg:svgBlip xmlns:asvg="http://schemas.microsoft.com/office/drawing/2016/SVG/main" r:embed="rId10"/>
              </a:ext>
            </a:extLst>
          </a:blip>
          <a:stretch>
            <a:fillRect/>
          </a:stretch>
        </p:blipFill>
        <p:spPr/>
      </p:pic>
      <p:sp>
        <p:nvSpPr>
          <p:cNvPr id="6" name="Text 0">
            <a:extLst>
              <a:ext uri="{FF2B5EF4-FFF2-40B4-BE49-F238E27FC236}">
                <a16:creationId xmlns:a16="http://schemas.microsoft.com/office/drawing/2014/main" id="{8C4E3C27-3B9A-28FE-39C2-0C1F90B1FD58}"/>
              </a:ext>
            </a:extLst>
          </p:cNvPr>
          <p:cNvSpPr/>
          <p:nvPr/>
        </p:nvSpPr>
        <p:spPr>
          <a:xfrm>
            <a:off x="2290082" y="1516956"/>
            <a:ext cx="10997407" cy="1066602"/>
          </a:xfrm>
          <a:prstGeom prst="rect">
            <a:avLst/>
          </a:prstGeom>
          <a:noFill/>
          <a:ln/>
        </p:spPr>
        <p:txBody>
          <a:bodyPr wrap="square" lIns="0" tIns="0" rIns="0" bIns="0" rtlCol="0" anchor="t"/>
          <a:lstStyle/>
          <a:p>
            <a:pPr marL="0" marR="0" lvl="0" indent="0" algn="l" defTabSz="761970" rtl="0" eaLnBrk="1" fontAlgn="auto" latinLnBrk="0" hangingPunct="1">
              <a:lnSpc>
                <a:spcPts val="4167"/>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Arial" panose="020B0604020202020204" pitchFamily="34" charset="0"/>
                <a:ea typeface="Platypi Medium" pitchFamily="34" charset="-122"/>
                <a:cs typeface="Arial" panose="020B0604020202020204" pitchFamily="34" charset="0"/>
              </a:rPr>
              <a:t>Excess NHS Costs: £910 Million Annually</a:t>
            </a:r>
            <a:endParaRPr kumimoji="0" lang="en-US" sz="2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2" name="Text 9">
            <a:extLst>
              <a:ext uri="{FF2B5EF4-FFF2-40B4-BE49-F238E27FC236}">
                <a16:creationId xmlns:a16="http://schemas.microsoft.com/office/drawing/2014/main" id="{A090EAA1-F044-D8D0-A17C-28DAF520EEA6}"/>
              </a:ext>
            </a:extLst>
          </p:cNvPr>
          <p:cNvSpPr/>
          <p:nvPr/>
        </p:nvSpPr>
        <p:spPr>
          <a:xfrm>
            <a:off x="3312970" y="5185156"/>
            <a:ext cx="7920680" cy="923330"/>
          </a:xfrm>
          <a:prstGeom prst="rect">
            <a:avLst/>
          </a:prstGeom>
          <a:noFill/>
          <a:ln/>
        </p:spPr>
        <p:txBody>
          <a:bodyPr wrap="square" lIns="0" tIns="0" rIns="0" bIns="0" rtlCol="0" anchor="t"/>
          <a:lstStyle/>
          <a:p>
            <a:pPr marL="0" marR="0" lvl="0" indent="0" algn="l" defTabSz="761970" rtl="0" eaLnBrk="1" fontAlgn="auto" latinLnBrk="0" hangingPunct="1">
              <a:lnSpc>
                <a:spcPts val="2125"/>
              </a:lnSpc>
              <a:spcBef>
                <a:spcPts val="0"/>
              </a:spcBef>
              <a:spcAft>
                <a:spcPts val="0"/>
              </a:spcAft>
              <a:buClrTx/>
              <a:buSzTx/>
              <a:buFontTx/>
              <a:buNone/>
              <a:tabLst/>
              <a:defRPr/>
            </a:pPr>
            <a:r>
              <a:rPr kumimoji="0" lang="en-US" b="0" i="0" u="none" strike="noStrike" kern="1200" cap="none" spc="0" normalizeH="0" baseline="0" noProof="0">
                <a:ln>
                  <a:noFill/>
                </a:ln>
                <a:solidFill>
                  <a:prstClr val="white"/>
                </a:solidFill>
                <a:effectLst/>
                <a:uLnTx/>
                <a:uFillTx/>
                <a:latin typeface="Arial" panose="020B0604020202020204" pitchFamily="34" charset="0"/>
                <a:ea typeface="Source Serif Pro" pitchFamily="34" charset="-122"/>
                <a:cs typeface="Arial" panose="020B0604020202020204" pitchFamily="34" charset="0"/>
              </a:rPr>
              <a:t>The cycle of under investment in coastal communities is unsustainable as the cost of long-term sickness, economic inactivity and an ageing population living longer in poor health continue to increase.</a:t>
            </a:r>
            <a:endParaRPr kumimoji="0" lang="en-US"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3" name="Text 5">
            <a:extLst>
              <a:ext uri="{FF2B5EF4-FFF2-40B4-BE49-F238E27FC236}">
                <a16:creationId xmlns:a16="http://schemas.microsoft.com/office/drawing/2014/main" id="{6CD9112C-87FE-C44C-884F-2F59E1637AB6}"/>
              </a:ext>
            </a:extLst>
          </p:cNvPr>
          <p:cNvSpPr/>
          <p:nvPr/>
        </p:nvSpPr>
        <p:spPr>
          <a:xfrm>
            <a:off x="2290082" y="1287725"/>
            <a:ext cx="2549327" cy="237629"/>
          </a:xfrm>
          <a:prstGeom prst="rect">
            <a:avLst/>
          </a:prstGeom>
          <a:noFill/>
          <a:ln/>
        </p:spPr>
        <p:txBody>
          <a:bodyPr wrap="none" lIns="0" tIns="0" rIns="0" bIns="0" rtlCol="0" anchor="t"/>
          <a:lstStyle/>
          <a:p>
            <a:pPr marL="0" marR="0" lvl="0" indent="0" algn="l" defTabSz="761970" rtl="0" eaLnBrk="1" fontAlgn="auto" latinLnBrk="0" hangingPunct="1">
              <a:lnSpc>
                <a:spcPts val="1833"/>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Arial" panose="020B0604020202020204" pitchFamily="34" charset="0"/>
                <a:ea typeface="Alexandria Semi Bold" pitchFamily="34" charset="-122"/>
                <a:cs typeface="Arial" panose="020B0604020202020204" pitchFamily="34" charset="0"/>
              </a:rPr>
              <a:t>Cost of Doing Nothing</a:t>
            </a:r>
            <a:endParaRPr kumimoji="0" lang="en-US" sz="2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1" name="Graphic 10" descr="Group of people with solid fill">
            <a:extLst>
              <a:ext uri="{FF2B5EF4-FFF2-40B4-BE49-F238E27FC236}">
                <a16:creationId xmlns:a16="http://schemas.microsoft.com/office/drawing/2014/main" id="{060D314F-BF78-422F-33AA-7E1E5ABAF35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146202" y="2514619"/>
            <a:ext cx="914400" cy="914400"/>
          </a:xfrm>
          <a:prstGeom prst="rect">
            <a:avLst/>
          </a:prstGeom>
        </p:spPr>
      </p:pic>
      <p:sp>
        <p:nvSpPr>
          <p:cNvPr id="14" name="TextBox 13">
            <a:extLst>
              <a:ext uri="{FF2B5EF4-FFF2-40B4-BE49-F238E27FC236}">
                <a16:creationId xmlns:a16="http://schemas.microsoft.com/office/drawing/2014/main" id="{D1A8AB3D-F611-0F24-9D59-E9BB17845CB0}"/>
              </a:ext>
            </a:extLst>
          </p:cNvPr>
          <p:cNvSpPr txBox="1"/>
          <p:nvPr/>
        </p:nvSpPr>
        <p:spPr>
          <a:xfrm>
            <a:off x="3204482" y="2523916"/>
            <a:ext cx="7920680"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prstClr val="white"/>
                </a:solidFill>
                <a:effectLst/>
                <a:uLnTx/>
                <a:uFillTx/>
                <a:latin typeface="Arial" panose="020B0604020202020204" pitchFamily="34" charset="0"/>
                <a:ea typeface="Source Serif Pro" pitchFamily="34" charset="-122"/>
                <a:cs typeface="Arial" panose="020B0604020202020204" pitchFamily="34" charset="0"/>
              </a:rPr>
              <a:t>An estimated 379,966 working-age adults in the 55 coastal towns have chronic health conditions (13.8 percentage points higher than the national average). </a:t>
            </a:r>
            <a:endParaRPr kumimoji="0" lang="en-GB"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Graphic 15" descr="Money outline">
            <a:extLst>
              <a:ext uri="{FF2B5EF4-FFF2-40B4-BE49-F238E27FC236}">
                <a16:creationId xmlns:a16="http://schemas.microsoft.com/office/drawing/2014/main" id="{FFAEA8BD-7A92-072C-02DA-0FB052C9CC5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146202" y="3800014"/>
            <a:ext cx="914400" cy="914400"/>
          </a:xfrm>
          <a:prstGeom prst="rect">
            <a:avLst/>
          </a:prstGeom>
        </p:spPr>
      </p:pic>
      <p:sp>
        <p:nvSpPr>
          <p:cNvPr id="18" name="TextBox 17">
            <a:extLst>
              <a:ext uri="{FF2B5EF4-FFF2-40B4-BE49-F238E27FC236}">
                <a16:creationId xmlns:a16="http://schemas.microsoft.com/office/drawing/2014/main" id="{79E17F46-98F8-C30A-DD99-1558B68845E9}"/>
              </a:ext>
            </a:extLst>
          </p:cNvPr>
          <p:cNvSpPr txBox="1"/>
          <p:nvPr/>
        </p:nvSpPr>
        <p:spPr>
          <a:xfrm>
            <a:off x="3204482" y="3789116"/>
            <a:ext cx="7920680"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prstClr val="white"/>
                </a:solidFill>
                <a:effectLst/>
                <a:uLnTx/>
                <a:uFillTx/>
                <a:latin typeface="Arial" panose="020B0604020202020204" pitchFamily="34" charset="0"/>
                <a:ea typeface="Source Serif Pro" pitchFamily="34" charset="-122"/>
                <a:cs typeface="Arial" panose="020B0604020202020204" pitchFamily="34" charset="0"/>
              </a:rPr>
              <a:t>These individuals incur per person annual health care costs of £1,197.48 – however this is 20.2% lower than for similar non-coastal populations, which equates to £229.8 million a year across the 55 coastal towns. </a:t>
            </a:r>
            <a:endParaRPr kumimoji="0" lang="en-GB"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Graphic 19" descr="Repeat with solid fill">
            <a:extLst>
              <a:ext uri="{FF2B5EF4-FFF2-40B4-BE49-F238E27FC236}">
                <a16:creationId xmlns:a16="http://schemas.microsoft.com/office/drawing/2014/main" id="{02CCA1A2-78C8-A926-BD82-CBB8BCC98266}"/>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2155238" y="5113075"/>
            <a:ext cx="914400" cy="914400"/>
          </a:xfrm>
          <a:prstGeom prst="rect">
            <a:avLst/>
          </a:prstGeom>
        </p:spPr>
      </p:pic>
      <p:sp>
        <p:nvSpPr>
          <p:cNvPr id="10" name="Freeform 9">
            <a:extLst>
              <a:ext uri="{FF2B5EF4-FFF2-40B4-BE49-F238E27FC236}">
                <a16:creationId xmlns:a16="http://schemas.microsoft.com/office/drawing/2014/main" id="{7DFABDF9-3849-5933-54F5-DD7E272B31C7}"/>
              </a:ext>
            </a:extLst>
          </p:cNvPr>
          <p:cNvSpPr/>
          <p:nvPr/>
        </p:nvSpPr>
        <p:spPr>
          <a:xfrm>
            <a:off x="16042" y="-6508629"/>
            <a:ext cx="1481428" cy="18127083"/>
          </a:xfrm>
          <a:custGeom>
            <a:avLst/>
            <a:gdLst>
              <a:gd name="connsiteX0" fmla="*/ 1773841 w 1773841"/>
              <a:gd name="connsiteY0" fmla="*/ 0 h 15819120"/>
              <a:gd name="connsiteX1" fmla="*/ 1773841 w 1773841"/>
              <a:gd name="connsiteY1" fmla="*/ 6233093 h 15819120"/>
              <a:gd name="connsiteX2" fmla="*/ 909496 w 1773841"/>
              <a:gd name="connsiteY2" fmla="*/ 7129609 h 15819120"/>
              <a:gd name="connsiteX3" fmla="*/ 909496 w 1773841"/>
              <a:gd name="connsiteY3" fmla="*/ 7272960 h 15819120"/>
              <a:gd name="connsiteX4" fmla="*/ 1773841 w 1773841"/>
              <a:gd name="connsiteY4" fmla="*/ 8169476 h 15819120"/>
              <a:gd name="connsiteX5" fmla="*/ 1773841 w 1773841"/>
              <a:gd name="connsiteY5" fmla="*/ 15819120 h 15819120"/>
              <a:gd name="connsiteX6" fmla="*/ 0 w 1773841"/>
              <a:gd name="connsiteY6" fmla="*/ 15819120 h 15819120"/>
              <a:gd name="connsiteX7" fmla="*/ 0 w 1773841"/>
              <a:gd name="connsiteY7" fmla="*/ 0 h 15819120"/>
              <a:gd name="connsiteX0" fmla="*/ 1773841 w 1773841"/>
              <a:gd name="connsiteY0" fmla="*/ 0 h 15819120"/>
              <a:gd name="connsiteX1" fmla="*/ 1773841 w 1773841"/>
              <a:gd name="connsiteY1" fmla="*/ 6233093 h 15819120"/>
              <a:gd name="connsiteX2" fmla="*/ 909496 w 1773841"/>
              <a:gd name="connsiteY2" fmla="*/ 7129609 h 15819120"/>
              <a:gd name="connsiteX3" fmla="*/ 909496 w 1773841"/>
              <a:gd name="connsiteY3" fmla="*/ 7272960 h 15819120"/>
              <a:gd name="connsiteX4" fmla="*/ 1773841 w 1773841"/>
              <a:gd name="connsiteY4" fmla="*/ 8169476 h 15819120"/>
              <a:gd name="connsiteX5" fmla="*/ 1773841 w 1773841"/>
              <a:gd name="connsiteY5" fmla="*/ 15819120 h 15819120"/>
              <a:gd name="connsiteX6" fmla="*/ 0 w 1773841"/>
              <a:gd name="connsiteY6" fmla="*/ 15819120 h 15819120"/>
              <a:gd name="connsiteX7" fmla="*/ 0 w 1773841"/>
              <a:gd name="connsiteY7" fmla="*/ 0 h 15819120"/>
              <a:gd name="connsiteX8" fmla="*/ 1773841 w 1773841"/>
              <a:gd name="connsiteY8" fmla="*/ 0 h 15819120"/>
              <a:gd name="connsiteX0" fmla="*/ 1773841 w 1773841"/>
              <a:gd name="connsiteY0" fmla="*/ 0 h 15819120"/>
              <a:gd name="connsiteX1" fmla="*/ 1773841 w 1773841"/>
              <a:gd name="connsiteY1" fmla="*/ 6233093 h 15819120"/>
              <a:gd name="connsiteX2" fmla="*/ 909496 w 1773841"/>
              <a:gd name="connsiteY2" fmla="*/ 7129609 h 15819120"/>
              <a:gd name="connsiteX3" fmla="*/ 909496 w 1773841"/>
              <a:gd name="connsiteY3" fmla="*/ 7272960 h 15819120"/>
              <a:gd name="connsiteX4" fmla="*/ 1773841 w 1773841"/>
              <a:gd name="connsiteY4" fmla="*/ 8169476 h 15819120"/>
              <a:gd name="connsiteX5" fmla="*/ 1773841 w 1773841"/>
              <a:gd name="connsiteY5" fmla="*/ 15819120 h 15819120"/>
              <a:gd name="connsiteX6" fmla="*/ 0 w 1773841"/>
              <a:gd name="connsiteY6" fmla="*/ 15819120 h 15819120"/>
              <a:gd name="connsiteX7" fmla="*/ 0 w 1773841"/>
              <a:gd name="connsiteY7" fmla="*/ 0 h 15819120"/>
              <a:gd name="connsiteX8" fmla="*/ 1773841 w 1773841"/>
              <a:gd name="connsiteY8" fmla="*/ 0 h 15819120"/>
              <a:gd name="connsiteX0" fmla="*/ 1773841 w 1777714"/>
              <a:gd name="connsiteY0" fmla="*/ 0 h 15819120"/>
              <a:gd name="connsiteX1" fmla="*/ 1773841 w 1777714"/>
              <a:gd name="connsiteY1" fmla="*/ 6233093 h 15819120"/>
              <a:gd name="connsiteX2" fmla="*/ 909496 w 1777714"/>
              <a:gd name="connsiteY2" fmla="*/ 7129609 h 15819120"/>
              <a:gd name="connsiteX3" fmla="*/ 909496 w 1777714"/>
              <a:gd name="connsiteY3" fmla="*/ 7272960 h 15819120"/>
              <a:gd name="connsiteX4" fmla="*/ 1773841 w 1777714"/>
              <a:gd name="connsiteY4" fmla="*/ 8169476 h 15819120"/>
              <a:gd name="connsiteX5" fmla="*/ 1773841 w 1777714"/>
              <a:gd name="connsiteY5" fmla="*/ 15819120 h 15819120"/>
              <a:gd name="connsiteX6" fmla="*/ 0 w 1777714"/>
              <a:gd name="connsiteY6" fmla="*/ 15819120 h 15819120"/>
              <a:gd name="connsiteX7" fmla="*/ 0 w 1777714"/>
              <a:gd name="connsiteY7" fmla="*/ 0 h 15819120"/>
              <a:gd name="connsiteX8" fmla="*/ 1773841 w 1777714"/>
              <a:gd name="connsiteY8" fmla="*/ 0 h 15819120"/>
              <a:gd name="connsiteX0" fmla="*/ 1773841 w 1777714"/>
              <a:gd name="connsiteY0" fmla="*/ 0 h 15819120"/>
              <a:gd name="connsiteX1" fmla="*/ 1773841 w 1777714"/>
              <a:gd name="connsiteY1" fmla="*/ 6233093 h 15819120"/>
              <a:gd name="connsiteX2" fmla="*/ 909496 w 1777714"/>
              <a:gd name="connsiteY2" fmla="*/ 7129609 h 15819120"/>
              <a:gd name="connsiteX3" fmla="*/ 909496 w 1777714"/>
              <a:gd name="connsiteY3" fmla="*/ 7272960 h 15819120"/>
              <a:gd name="connsiteX4" fmla="*/ 1773841 w 1777714"/>
              <a:gd name="connsiteY4" fmla="*/ 8169476 h 15819120"/>
              <a:gd name="connsiteX5" fmla="*/ 1773841 w 1777714"/>
              <a:gd name="connsiteY5" fmla="*/ 15819120 h 15819120"/>
              <a:gd name="connsiteX6" fmla="*/ 0 w 1777714"/>
              <a:gd name="connsiteY6" fmla="*/ 15819120 h 15819120"/>
              <a:gd name="connsiteX7" fmla="*/ 0 w 1777714"/>
              <a:gd name="connsiteY7" fmla="*/ 0 h 15819120"/>
              <a:gd name="connsiteX8" fmla="*/ 1773841 w 1777714"/>
              <a:gd name="connsiteY8" fmla="*/ 0 h 15819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7714" h="15819120">
                <a:moveTo>
                  <a:pt x="1773841" y="0"/>
                </a:moveTo>
                <a:cubicBezTo>
                  <a:pt x="1773841" y="2077698"/>
                  <a:pt x="1782556" y="5985053"/>
                  <a:pt x="1773841" y="6233093"/>
                </a:cubicBezTo>
                <a:cubicBezTo>
                  <a:pt x="1765126" y="6481133"/>
                  <a:pt x="909747" y="6822304"/>
                  <a:pt x="909496" y="7129609"/>
                </a:cubicBezTo>
                <a:cubicBezTo>
                  <a:pt x="909245" y="7436914"/>
                  <a:pt x="909245" y="6880986"/>
                  <a:pt x="909496" y="7272960"/>
                </a:cubicBezTo>
                <a:cubicBezTo>
                  <a:pt x="909747" y="7664934"/>
                  <a:pt x="1773593" y="7819837"/>
                  <a:pt x="1773841" y="8169476"/>
                </a:cubicBezTo>
                <a:cubicBezTo>
                  <a:pt x="1774089" y="8519115"/>
                  <a:pt x="1773841" y="13269239"/>
                  <a:pt x="1773841" y="15819120"/>
                </a:cubicBezTo>
                <a:lnTo>
                  <a:pt x="0" y="15819120"/>
                </a:lnTo>
                <a:lnTo>
                  <a:pt x="0" y="0"/>
                </a:lnTo>
                <a:lnTo>
                  <a:pt x="1773841" y="0"/>
                </a:lnTo>
                <a:close/>
              </a:path>
            </a:pathLst>
          </a:custGeom>
          <a:solidFill>
            <a:srgbClr val="0B3249"/>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defTabSz="761970"/>
            <a:endParaRPr lang="en-GB" sz="1500">
              <a:solidFill>
                <a:prstClr val="white"/>
              </a:solidFill>
              <a:latin typeface="Calibri" panose="020F0502020204030204"/>
            </a:endParaRPr>
          </a:p>
        </p:txBody>
      </p:sp>
      <p:pic>
        <p:nvPicPr>
          <p:cNvPr id="12" name="Graphic 11" descr="Lighthouse scene with solid fill">
            <a:extLst>
              <a:ext uri="{FF2B5EF4-FFF2-40B4-BE49-F238E27FC236}">
                <a16:creationId xmlns:a16="http://schemas.microsoft.com/office/drawing/2014/main" id="{55C00909-BF48-D162-993F-3EA713866E2A}"/>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299556" y="-240421"/>
            <a:ext cx="914400" cy="914400"/>
          </a:xfrm>
          <a:prstGeom prst="rect">
            <a:avLst/>
          </a:prstGeom>
        </p:spPr>
      </p:pic>
      <p:pic>
        <p:nvPicPr>
          <p:cNvPr id="13" name="Graphic 12" descr="Link with solid fill">
            <a:extLst>
              <a:ext uri="{FF2B5EF4-FFF2-40B4-BE49-F238E27FC236}">
                <a16:creationId xmlns:a16="http://schemas.microsoft.com/office/drawing/2014/main" id="{5C501B62-940A-17B5-313A-1EED3A99AA14}"/>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259498" y="2886539"/>
            <a:ext cx="1033819" cy="1033819"/>
          </a:xfrm>
          <a:prstGeom prst="rect">
            <a:avLst/>
          </a:prstGeom>
        </p:spPr>
      </p:pic>
      <p:pic>
        <p:nvPicPr>
          <p:cNvPr id="15" name="Graphic 14" descr="Money with solid fill">
            <a:extLst>
              <a:ext uri="{FF2B5EF4-FFF2-40B4-BE49-F238E27FC236}">
                <a16:creationId xmlns:a16="http://schemas.microsoft.com/office/drawing/2014/main" id="{E290847F-ABFF-7182-471F-E4E3AB49DDE0}"/>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302790" y="1184126"/>
            <a:ext cx="914400" cy="914400"/>
          </a:xfrm>
          <a:prstGeom prst="rect">
            <a:avLst/>
          </a:prstGeom>
        </p:spPr>
      </p:pic>
      <p:grpSp>
        <p:nvGrpSpPr>
          <p:cNvPr id="22" name="Group 21">
            <a:extLst>
              <a:ext uri="{FF2B5EF4-FFF2-40B4-BE49-F238E27FC236}">
                <a16:creationId xmlns:a16="http://schemas.microsoft.com/office/drawing/2014/main" id="{EE038878-55EE-FA22-10D1-D83553F2D11E}"/>
              </a:ext>
            </a:extLst>
          </p:cNvPr>
          <p:cNvGrpSpPr/>
          <p:nvPr/>
        </p:nvGrpSpPr>
        <p:grpSpPr>
          <a:xfrm>
            <a:off x="953673" y="1191769"/>
            <a:ext cx="1162376" cy="1109659"/>
            <a:chOff x="-1679815" y="1243758"/>
            <a:chExt cx="1162376" cy="1109659"/>
          </a:xfrm>
        </p:grpSpPr>
        <p:sp>
          <p:nvSpPr>
            <p:cNvPr id="23" name="Oval 22">
              <a:extLst>
                <a:ext uri="{FF2B5EF4-FFF2-40B4-BE49-F238E27FC236}">
                  <a16:creationId xmlns:a16="http://schemas.microsoft.com/office/drawing/2014/main" id="{3A5B7F67-B7A9-9EE3-9640-3EE6AADDF1A3}"/>
                </a:ext>
              </a:extLst>
            </p:cNvPr>
            <p:cNvSpPr/>
            <p:nvPr/>
          </p:nvSpPr>
          <p:spPr>
            <a:xfrm>
              <a:off x="-1679815" y="1243758"/>
              <a:ext cx="1162376" cy="1109659"/>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4" name="Graphic 23" descr="Money with solid fill">
              <a:extLst>
                <a:ext uri="{FF2B5EF4-FFF2-40B4-BE49-F238E27FC236}">
                  <a16:creationId xmlns:a16="http://schemas.microsoft.com/office/drawing/2014/main" id="{4FC0B58C-455A-FC05-C12E-150D4094FC16}"/>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1565394" y="1271843"/>
              <a:ext cx="914400" cy="914400"/>
            </a:xfrm>
            <a:prstGeom prst="rect">
              <a:avLst/>
            </a:prstGeom>
          </p:spPr>
        </p:pic>
      </p:grpSp>
      <p:cxnSp>
        <p:nvCxnSpPr>
          <p:cNvPr id="25" name="Straight Connector 24">
            <a:extLst>
              <a:ext uri="{FF2B5EF4-FFF2-40B4-BE49-F238E27FC236}">
                <a16:creationId xmlns:a16="http://schemas.microsoft.com/office/drawing/2014/main" id="{4FE8555B-1EB9-E4ED-8619-C6AAFF43FABA}"/>
              </a:ext>
            </a:extLst>
          </p:cNvPr>
          <p:cNvCxnSpPr>
            <a:cxnSpLocks/>
          </p:cNvCxnSpPr>
          <p:nvPr/>
        </p:nvCxnSpPr>
        <p:spPr>
          <a:xfrm>
            <a:off x="2217070" y="3641166"/>
            <a:ext cx="89080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0F2C0BB5-C49F-6BC8-BA9F-00530EB9720C}"/>
              </a:ext>
            </a:extLst>
          </p:cNvPr>
          <p:cNvCxnSpPr>
            <a:cxnSpLocks/>
          </p:cNvCxnSpPr>
          <p:nvPr/>
        </p:nvCxnSpPr>
        <p:spPr>
          <a:xfrm>
            <a:off x="2217070" y="4940441"/>
            <a:ext cx="89080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718657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C28099-2CDB-BC46-BD05-B8E8D4E6BE44}"/>
            </a:ext>
          </a:extLst>
        </p:cNvPr>
        <p:cNvGrpSpPr/>
        <p:nvPr/>
      </p:nvGrpSpPr>
      <p:grpSpPr>
        <a:xfrm>
          <a:off x="0" y="0"/>
          <a:ext cx="0" cy="0"/>
          <a:chOff x="0" y="0"/>
          <a:chExt cx="0" cy="0"/>
        </a:xfrm>
      </p:grpSpPr>
      <p:sp>
        <p:nvSpPr>
          <p:cNvPr id="32" name="Shape 1">
            <a:extLst>
              <a:ext uri="{FF2B5EF4-FFF2-40B4-BE49-F238E27FC236}">
                <a16:creationId xmlns:a16="http://schemas.microsoft.com/office/drawing/2014/main" id="{E9666B7D-DB89-3184-8BAF-935596F8A55E}"/>
              </a:ext>
            </a:extLst>
          </p:cNvPr>
          <p:cNvSpPr/>
          <p:nvPr/>
        </p:nvSpPr>
        <p:spPr>
          <a:xfrm>
            <a:off x="2385741" y="2317579"/>
            <a:ext cx="4423935" cy="1435100"/>
          </a:xfrm>
          <a:prstGeom prst="roundRect">
            <a:avLst>
              <a:gd name="adj" fmla="val 1674"/>
            </a:avLst>
          </a:prstGeom>
          <a:solidFill>
            <a:srgbClr val="F9F7F7">
              <a:alpha val="38000"/>
            </a:srgbClr>
          </a:solidFill>
          <a:ln/>
        </p:spPr>
        <p:txBody>
          <a:bodyPr/>
          <a:lstStyle/>
          <a:p>
            <a:pPr defTabSz="761970">
              <a:defRPr/>
            </a:pPr>
            <a:endParaRPr lang="en-GB" sz="1500">
              <a:solidFill>
                <a:prstClr val="black"/>
              </a:solidFill>
              <a:latin typeface="Arial" panose="020B0604020202020204" pitchFamily="34" charset="0"/>
              <a:cs typeface="Arial" panose="020B0604020202020204" pitchFamily="34" charset="0"/>
            </a:endParaRPr>
          </a:p>
        </p:txBody>
      </p:sp>
      <p:sp>
        <p:nvSpPr>
          <p:cNvPr id="33" name="Shape 4">
            <a:extLst>
              <a:ext uri="{FF2B5EF4-FFF2-40B4-BE49-F238E27FC236}">
                <a16:creationId xmlns:a16="http://schemas.microsoft.com/office/drawing/2014/main" id="{024AD8E5-CFFC-CA8E-CF46-26B6168250A5}"/>
              </a:ext>
            </a:extLst>
          </p:cNvPr>
          <p:cNvSpPr/>
          <p:nvPr/>
        </p:nvSpPr>
        <p:spPr>
          <a:xfrm>
            <a:off x="5145209" y="3936526"/>
            <a:ext cx="3953689" cy="1212926"/>
          </a:xfrm>
          <a:prstGeom prst="roundRect">
            <a:avLst>
              <a:gd name="adj" fmla="val 1674"/>
            </a:avLst>
          </a:prstGeom>
          <a:solidFill>
            <a:srgbClr val="F9F7F7">
              <a:alpha val="38000"/>
            </a:srgbClr>
          </a:solidFill>
          <a:ln/>
        </p:spPr>
        <p:txBody>
          <a:bodyPr wrap="square"/>
          <a:lstStyle/>
          <a:p>
            <a:pPr defTabSz="761970">
              <a:defRPr/>
            </a:pPr>
            <a:endParaRPr lang="en-GB" sz="1600">
              <a:solidFill>
                <a:srgbClr val="102635"/>
              </a:solidFill>
              <a:latin typeface="Arial" panose="020B0604020202020204" pitchFamily="34" charset="0"/>
              <a:cs typeface="Arial" panose="020B0604020202020204" pitchFamily="34" charset="0"/>
            </a:endParaRPr>
          </a:p>
        </p:txBody>
      </p:sp>
      <p:sp>
        <p:nvSpPr>
          <p:cNvPr id="34" name="Shape 7">
            <a:extLst>
              <a:ext uri="{FF2B5EF4-FFF2-40B4-BE49-F238E27FC236}">
                <a16:creationId xmlns:a16="http://schemas.microsoft.com/office/drawing/2014/main" id="{801890A8-7D76-3D60-8D19-7F494F954817}"/>
              </a:ext>
            </a:extLst>
          </p:cNvPr>
          <p:cNvSpPr/>
          <p:nvPr/>
        </p:nvSpPr>
        <p:spPr>
          <a:xfrm>
            <a:off x="2396762" y="5345062"/>
            <a:ext cx="9161912" cy="1435100"/>
          </a:xfrm>
          <a:prstGeom prst="roundRect">
            <a:avLst>
              <a:gd name="adj" fmla="val 1674"/>
            </a:avLst>
          </a:prstGeom>
          <a:solidFill>
            <a:srgbClr val="C00000">
              <a:alpha val="88446"/>
            </a:srgbClr>
          </a:solidFill>
          <a:ln/>
        </p:spPr>
        <p:txBody>
          <a:bodyPr/>
          <a:lstStyle/>
          <a:p>
            <a:pPr defTabSz="761970">
              <a:defRPr/>
            </a:pPr>
            <a:endParaRPr lang="en-GB" sz="1500">
              <a:solidFill>
                <a:prstClr val="black"/>
              </a:solidFill>
              <a:latin typeface="Arial" panose="020B0604020202020204" pitchFamily="34" charset="0"/>
              <a:cs typeface="Arial" panose="020B0604020202020204" pitchFamily="34" charset="0"/>
            </a:endParaRPr>
          </a:p>
        </p:txBody>
      </p:sp>
      <p:sp>
        <p:nvSpPr>
          <p:cNvPr id="35" name="Shape 1">
            <a:extLst>
              <a:ext uri="{FF2B5EF4-FFF2-40B4-BE49-F238E27FC236}">
                <a16:creationId xmlns:a16="http://schemas.microsoft.com/office/drawing/2014/main" id="{6932DB8C-1ACF-3BAC-C320-D12E33F83A34}"/>
              </a:ext>
            </a:extLst>
          </p:cNvPr>
          <p:cNvSpPr/>
          <p:nvPr/>
        </p:nvSpPr>
        <p:spPr>
          <a:xfrm>
            <a:off x="7360921" y="2317579"/>
            <a:ext cx="4197754" cy="1435100"/>
          </a:xfrm>
          <a:prstGeom prst="roundRect">
            <a:avLst>
              <a:gd name="adj" fmla="val 1674"/>
            </a:avLst>
          </a:prstGeom>
          <a:solidFill>
            <a:srgbClr val="F9F7F7">
              <a:alpha val="38000"/>
            </a:srgbClr>
          </a:solidFill>
          <a:ln/>
        </p:spPr>
        <p:txBody>
          <a:bodyPr/>
          <a:lstStyle/>
          <a:p>
            <a:pPr defTabSz="761970">
              <a:defRPr/>
            </a:pPr>
            <a:endParaRPr lang="en-GB" sz="1500">
              <a:solidFill>
                <a:prstClr val="black"/>
              </a:solidFill>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6C3B8014-E35F-1A11-9674-DA0ADCCAB77E}"/>
              </a:ext>
            </a:extLst>
          </p:cNvPr>
          <p:cNvGrpSpPr/>
          <p:nvPr/>
        </p:nvGrpSpPr>
        <p:grpSpPr>
          <a:xfrm>
            <a:off x="-1651712" y="-184572"/>
            <a:ext cx="1162376" cy="1109659"/>
            <a:chOff x="-1710211" y="1177788"/>
            <a:chExt cx="1162376" cy="1109659"/>
          </a:xfrm>
        </p:grpSpPr>
        <p:sp>
          <p:nvSpPr>
            <p:cNvPr id="4" name="Oval 3">
              <a:extLst>
                <a:ext uri="{FF2B5EF4-FFF2-40B4-BE49-F238E27FC236}">
                  <a16:creationId xmlns:a16="http://schemas.microsoft.com/office/drawing/2014/main" id="{0FEC8B80-B508-5FBA-E901-5C00014DB821}"/>
                </a:ext>
              </a:extLst>
            </p:cNvPr>
            <p:cNvSpPr/>
            <p:nvPr/>
          </p:nvSpPr>
          <p:spPr>
            <a:xfrm>
              <a:off x="-1710211" y="1177788"/>
              <a:ext cx="1162376" cy="1109659"/>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8" name="Graphic 27" descr="Link with solid fill">
              <a:extLst>
                <a:ext uri="{FF2B5EF4-FFF2-40B4-BE49-F238E27FC236}">
                  <a16:creationId xmlns:a16="http://schemas.microsoft.com/office/drawing/2014/main" id="{2424ABC2-01BE-C0C2-A41E-0543C9056E1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41948" y="1255995"/>
              <a:ext cx="1007068" cy="1007068"/>
            </a:xfrm>
            <a:prstGeom prst="rect">
              <a:avLst/>
            </a:prstGeom>
          </p:spPr>
        </p:pic>
      </p:grpSp>
      <p:grpSp>
        <p:nvGrpSpPr>
          <p:cNvPr id="55" name="Group 54">
            <a:extLst>
              <a:ext uri="{FF2B5EF4-FFF2-40B4-BE49-F238E27FC236}">
                <a16:creationId xmlns:a16="http://schemas.microsoft.com/office/drawing/2014/main" id="{83DE3404-F6AC-1339-E08C-78714538818A}"/>
              </a:ext>
            </a:extLst>
          </p:cNvPr>
          <p:cNvGrpSpPr/>
          <p:nvPr/>
        </p:nvGrpSpPr>
        <p:grpSpPr>
          <a:xfrm>
            <a:off x="-1627883" y="-1522978"/>
            <a:ext cx="1162376" cy="1109659"/>
            <a:chOff x="1107645" y="1199589"/>
            <a:chExt cx="1162376" cy="1109659"/>
          </a:xfrm>
        </p:grpSpPr>
        <p:sp>
          <p:nvSpPr>
            <p:cNvPr id="57" name="Oval 56">
              <a:extLst>
                <a:ext uri="{FF2B5EF4-FFF2-40B4-BE49-F238E27FC236}">
                  <a16:creationId xmlns:a16="http://schemas.microsoft.com/office/drawing/2014/main" id="{74E7D338-C6F7-30CD-293D-D3BFF0537A14}"/>
                </a:ext>
              </a:extLst>
            </p:cNvPr>
            <p:cNvSpPr/>
            <p:nvPr/>
          </p:nvSpPr>
          <p:spPr>
            <a:xfrm>
              <a:off x="1107645" y="1199589"/>
              <a:ext cx="1162376" cy="1109659"/>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8" name="Graphic 57" descr="Brainstorm with solid fill">
              <a:extLst>
                <a:ext uri="{FF2B5EF4-FFF2-40B4-BE49-F238E27FC236}">
                  <a16:creationId xmlns:a16="http://schemas.microsoft.com/office/drawing/2014/main" id="{98FA9C1D-7E97-C926-F2ED-CE168E1A991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56632" y="1292578"/>
              <a:ext cx="914400" cy="914400"/>
            </a:xfrm>
            <a:prstGeom prst="rect">
              <a:avLst/>
            </a:prstGeom>
          </p:spPr>
        </p:pic>
      </p:grpSp>
      <p:grpSp>
        <p:nvGrpSpPr>
          <p:cNvPr id="63" name="Group 62">
            <a:extLst>
              <a:ext uri="{FF2B5EF4-FFF2-40B4-BE49-F238E27FC236}">
                <a16:creationId xmlns:a16="http://schemas.microsoft.com/office/drawing/2014/main" id="{8B4C82EB-6DB4-F8E3-2171-7B9CC38097E5}"/>
              </a:ext>
            </a:extLst>
          </p:cNvPr>
          <p:cNvGrpSpPr/>
          <p:nvPr/>
        </p:nvGrpSpPr>
        <p:grpSpPr>
          <a:xfrm>
            <a:off x="-2547461" y="1168203"/>
            <a:ext cx="1162376" cy="1109659"/>
            <a:chOff x="-1549830" y="2302318"/>
            <a:chExt cx="1162376" cy="1109659"/>
          </a:xfrm>
        </p:grpSpPr>
        <p:sp>
          <p:nvSpPr>
            <p:cNvPr id="70" name="Oval 69">
              <a:extLst>
                <a:ext uri="{FF2B5EF4-FFF2-40B4-BE49-F238E27FC236}">
                  <a16:creationId xmlns:a16="http://schemas.microsoft.com/office/drawing/2014/main" id="{044655E4-7E66-1C58-9A69-E98E2E50CD8B}"/>
                </a:ext>
              </a:extLst>
            </p:cNvPr>
            <p:cNvSpPr/>
            <p:nvPr/>
          </p:nvSpPr>
          <p:spPr>
            <a:xfrm>
              <a:off x="-1549830" y="2302318"/>
              <a:ext cx="1162376" cy="1109659"/>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2" name="Graphic 71" descr="Lighthouse scene with solid fill">
              <a:extLst>
                <a:ext uri="{FF2B5EF4-FFF2-40B4-BE49-F238E27FC236}">
                  <a16:creationId xmlns:a16="http://schemas.microsoft.com/office/drawing/2014/main" id="{9DF745B8-07E4-F8E0-FC2C-DC0B3905B14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431839" y="2363277"/>
              <a:ext cx="914400" cy="914400"/>
            </a:xfrm>
            <a:prstGeom prst="rect">
              <a:avLst/>
            </a:prstGeom>
          </p:spPr>
        </p:pic>
      </p:grpSp>
      <p:sp>
        <p:nvSpPr>
          <p:cNvPr id="27" name="!!CFC2">
            <a:extLst>
              <a:ext uri="{FF2B5EF4-FFF2-40B4-BE49-F238E27FC236}">
                <a16:creationId xmlns:a16="http://schemas.microsoft.com/office/drawing/2014/main" id="{E0056F14-74C3-5448-E53E-A39824C2D789}"/>
              </a:ext>
            </a:extLst>
          </p:cNvPr>
          <p:cNvSpPr/>
          <p:nvPr/>
        </p:nvSpPr>
        <p:spPr>
          <a:xfrm>
            <a:off x="2279062" y="336922"/>
            <a:ext cx="3465200" cy="705355"/>
          </a:xfrm>
          <a:prstGeom prst="rect">
            <a:avLst/>
          </a:prstGeom>
          <a:solidFill>
            <a:srgbClr val="1D263E"/>
          </a:solidFill>
          <a:ln w="317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defTabSz="761970"/>
            <a:endParaRPr lang="en-GB" sz="3200">
              <a:solidFill>
                <a:prstClr val="white"/>
              </a:solidFill>
              <a:latin typeface="Arial" panose="020B0604020202020204" pitchFamily="34" charset="0"/>
              <a:cs typeface="Arial" panose="020B0604020202020204" pitchFamily="34" charset="0"/>
            </a:endParaRPr>
          </a:p>
        </p:txBody>
      </p:sp>
      <p:sp>
        <p:nvSpPr>
          <p:cNvPr id="29" name="Rectangle 28">
            <a:extLst>
              <a:ext uri="{FF2B5EF4-FFF2-40B4-BE49-F238E27FC236}">
                <a16:creationId xmlns:a16="http://schemas.microsoft.com/office/drawing/2014/main" id="{48F9C962-EAE4-12DE-E271-154484BCEA00}"/>
              </a:ext>
            </a:extLst>
          </p:cNvPr>
          <p:cNvSpPr/>
          <p:nvPr/>
        </p:nvSpPr>
        <p:spPr>
          <a:xfrm>
            <a:off x="2155238" y="213098"/>
            <a:ext cx="3465200" cy="705355"/>
          </a:xfrm>
          <a:prstGeom prst="rect">
            <a:avLst/>
          </a:prstGeom>
          <a:solidFill>
            <a:srgbClr val="BF0100">
              <a:alpha val="98000"/>
            </a:srgbClr>
          </a:solidFill>
          <a:ln w="317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108000" rIns="0" rtlCol="0" anchor="ctr"/>
          <a:lstStyle/>
          <a:p>
            <a:pPr defTabSz="761970"/>
            <a:r>
              <a:rPr lang="en-GB" sz="3200" b="1">
                <a:solidFill>
                  <a:prstClr val="white"/>
                </a:solidFill>
                <a:latin typeface="Arial" panose="020B0604020202020204" pitchFamily="34" charset="0"/>
                <a:cs typeface="Arial" panose="020B0604020202020204" pitchFamily="34" charset="0"/>
              </a:rPr>
              <a:t>Case for Change</a:t>
            </a:r>
            <a:endParaRPr lang="en-GB" sz="3200">
              <a:solidFill>
                <a:prstClr val="white"/>
              </a:solidFill>
              <a:latin typeface="Arial" panose="020B0604020202020204" pitchFamily="34" charset="0"/>
              <a:cs typeface="Arial" panose="020B0604020202020204" pitchFamily="34" charset="0"/>
            </a:endParaRPr>
          </a:p>
        </p:txBody>
      </p:sp>
      <p:sp>
        <p:nvSpPr>
          <p:cNvPr id="8" name="Text 0">
            <a:extLst>
              <a:ext uri="{FF2B5EF4-FFF2-40B4-BE49-F238E27FC236}">
                <a16:creationId xmlns:a16="http://schemas.microsoft.com/office/drawing/2014/main" id="{0FD60B5A-18F4-F1BE-92F6-6D6C213C6300}"/>
              </a:ext>
            </a:extLst>
          </p:cNvPr>
          <p:cNvSpPr/>
          <p:nvPr/>
        </p:nvSpPr>
        <p:spPr>
          <a:xfrm>
            <a:off x="2309960" y="1563491"/>
            <a:ext cx="6973188" cy="500559"/>
          </a:xfrm>
          <a:prstGeom prst="rect">
            <a:avLst/>
          </a:prstGeom>
          <a:noFill/>
          <a:ln/>
        </p:spPr>
        <p:txBody>
          <a:bodyPr wrap="square" lIns="0" tIns="0" rIns="0" bIns="0" rtlCol="0" anchor="t"/>
          <a:lstStyle/>
          <a:p>
            <a:pPr defTabSz="761970">
              <a:lnSpc>
                <a:spcPts val="3917"/>
              </a:lnSpc>
              <a:defRPr/>
            </a:pPr>
            <a:r>
              <a:rPr lang="en-US" sz="2000" b="1">
                <a:latin typeface="Arial" panose="020B0604020202020204" pitchFamily="34" charset="0"/>
                <a:ea typeface="Platypi Medium" pitchFamily="34" charset="-122"/>
                <a:cs typeface="Arial" panose="020B0604020202020204" pitchFamily="34" charset="0"/>
              </a:rPr>
              <a:t>Excess Welfare Benefit Payments: </a:t>
            </a:r>
            <a:r>
              <a:rPr lang="en-US" sz="2000" b="1" u="sng">
                <a:latin typeface="Arial" panose="020B0604020202020204" pitchFamily="34" charset="0"/>
                <a:ea typeface="Platypi Medium" pitchFamily="34" charset="-122"/>
                <a:cs typeface="Arial" panose="020B0604020202020204" pitchFamily="34" charset="0"/>
              </a:rPr>
              <a:t>£184 Million Annually</a:t>
            </a:r>
            <a:endParaRPr lang="en-US" sz="2000" b="1" u="sng">
              <a:latin typeface="Arial" panose="020B0604020202020204" pitchFamily="34" charset="0"/>
              <a:cs typeface="Arial" panose="020B0604020202020204" pitchFamily="34" charset="0"/>
            </a:endParaRPr>
          </a:p>
        </p:txBody>
      </p:sp>
      <p:sp>
        <p:nvSpPr>
          <p:cNvPr id="10" name="Shape 1">
            <a:extLst>
              <a:ext uri="{FF2B5EF4-FFF2-40B4-BE49-F238E27FC236}">
                <a16:creationId xmlns:a16="http://schemas.microsoft.com/office/drawing/2014/main" id="{6321F813-37D3-19C2-9EFF-8EF48F9E8085}"/>
              </a:ext>
            </a:extLst>
          </p:cNvPr>
          <p:cNvSpPr/>
          <p:nvPr/>
        </p:nvSpPr>
        <p:spPr>
          <a:xfrm>
            <a:off x="2279061" y="2226139"/>
            <a:ext cx="4423935" cy="1435100"/>
          </a:xfrm>
          <a:prstGeom prst="roundRect">
            <a:avLst>
              <a:gd name="adj" fmla="val 1674"/>
            </a:avLst>
          </a:prstGeom>
          <a:solidFill>
            <a:srgbClr val="F9F7F7"/>
          </a:solidFill>
          <a:ln/>
        </p:spPr>
        <p:txBody>
          <a:bodyPr/>
          <a:lstStyle/>
          <a:p>
            <a:pPr defTabSz="761970">
              <a:defRPr/>
            </a:pPr>
            <a:endParaRPr lang="en-GB" sz="1500">
              <a:solidFill>
                <a:prstClr val="black"/>
              </a:solidFill>
              <a:latin typeface="Arial" panose="020B0604020202020204" pitchFamily="34" charset="0"/>
              <a:cs typeface="Arial" panose="020B0604020202020204" pitchFamily="34" charset="0"/>
            </a:endParaRPr>
          </a:p>
        </p:txBody>
      </p:sp>
      <p:sp>
        <p:nvSpPr>
          <p:cNvPr id="11" name="Text 2">
            <a:extLst>
              <a:ext uri="{FF2B5EF4-FFF2-40B4-BE49-F238E27FC236}">
                <a16:creationId xmlns:a16="http://schemas.microsoft.com/office/drawing/2014/main" id="{2318A8CD-5615-D839-23B1-65C0E1B16911}"/>
              </a:ext>
            </a:extLst>
          </p:cNvPr>
          <p:cNvSpPr/>
          <p:nvPr/>
        </p:nvSpPr>
        <p:spPr>
          <a:xfrm>
            <a:off x="2439201" y="2386278"/>
            <a:ext cx="2087563" cy="250230"/>
          </a:xfrm>
          <a:prstGeom prst="rect">
            <a:avLst/>
          </a:prstGeom>
          <a:noFill/>
          <a:ln/>
        </p:spPr>
        <p:txBody>
          <a:bodyPr wrap="none" lIns="0" tIns="0" rIns="0" bIns="0" rtlCol="0" anchor="t"/>
          <a:lstStyle/>
          <a:p>
            <a:pPr defTabSz="761970">
              <a:lnSpc>
                <a:spcPts val="1958"/>
              </a:lnSpc>
              <a:defRPr/>
            </a:pPr>
            <a:r>
              <a:rPr lang="en-US" b="1">
                <a:solidFill>
                  <a:srgbClr val="102635"/>
                </a:solidFill>
                <a:latin typeface="Arial" panose="020B0604020202020204" pitchFamily="34" charset="0"/>
                <a:ea typeface="Platypi Medium" pitchFamily="34" charset="-122"/>
                <a:cs typeface="Arial" panose="020B0604020202020204" pitchFamily="34" charset="0"/>
              </a:rPr>
              <a:t>Additional Claimants</a:t>
            </a:r>
            <a:endParaRPr lang="en-US" b="1">
              <a:solidFill>
                <a:srgbClr val="102635"/>
              </a:solidFill>
              <a:latin typeface="Arial" panose="020B0604020202020204" pitchFamily="34" charset="0"/>
              <a:cs typeface="Arial" panose="020B0604020202020204" pitchFamily="34" charset="0"/>
            </a:endParaRPr>
          </a:p>
        </p:txBody>
      </p:sp>
      <p:sp>
        <p:nvSpPr>
          <p:cNvPr id="12" name="Text 3">
            <a:extLst>
              <a:ext uri="{FF2B5EF4-FFF2-40B4-BE49-F238E27FC236}">
                <a16:creationId xmlns:a16="http://schemas.microsoft.com/office/drawing/2014/main" id="{9A701591-1525-E68E-3436-E15D01DC3C36}"/>
              </a:ext>
            </a:extLst>
          </p:cNvPr>
          <p:cNvSpPr/>
          <p:nvPr/>
        </p:nvSpPr>
        <p:spPr>
          <a:xfrm>
            <a:off x="2439081" y="2660452"/>
            <a:ext cx="4423935" cy="768548"/>
          </a:xfrm>
          <a:prstGeom prst="rect">
            <a:avLst/>
          </a:prstGeom>
          <a:noFill/>
          <a:ln/>
        </p:spPr>
        <p:txBody>
          <a:bodyPr wrap="square" lIns="0" tIns="0" rIns="0" bIns="0" rtlCol="0" anchor="t"/>
          <a:lstStyle/>
          <a:p>
            <a:pPr defTabSz="761970">
              <a:lnSpc>
                <a:spcPts val="2000"/>
              </a:lnSpc>
              <a:defRPr/>
            </a:pPr>
            <a:r>
              <a:rPr lang="en-US">
                <a:solidFill>
                  <a:srgbClr val="102635"/>
                </a:solidFill>
                <a:latin typeface="Arial" panose="020B0604020202020204" pitchFamily="34" charset="0"/>
                <a:ea typeface="Source Serif Pro" pitchFamily="34" charset="-122"/>
                <a:cs typeface="Arial" panose="020B0604020202020204" pitchFamily="34" charset="0"/>
              </a:rPr>
              <a:t>Approximately 102,590 additional benefit claimants across the 55 coastal towns economically inactive due to ill health or disability.</a:t>
            </a:r>
            <a:endParaRPr lang="en-US">
              <a:solidFill>
                <a:srgbClr val="102635"/>
              </a:solidFill>
              <a:latin typeface="Arial" panose="020B0604020202020204" pitchFamily="34" charset="0"/>
              <a:cs typeface="Arial" panose="020B0604020202020204" pitchFamily="34" charset="0"/>
            </a:endParaRPr>
          </a:p>
        </p:txBody>
      </p:sp>
      <p:sp>
        <p:nvSpPr>
          <p:cNvPr id="13" name="Shape 4">
            <a:extLst>
              <a:ext uri="{FF2B5EF4-FFF2-40B4-BE49-F238E27FC236}">
                <a16:creationId xmlns:a16="http://schemas.microsoft.com/office/drawing/2014/main" id="{01F6B78B-1DAB-67A0-D00C-9CAD6DBA1E19}"/>
              </a:ext>
            </a:extLst>
          </p:cNvPr>
          <p:cNvSpPr/>
          <p:nvPr/>
        </p:nvSpPr>
        <p:spPr>
          <a:xfrm>
            <a:off x="5038529" y="3845086"/>
            <a:ext cx="3953689" cy="1212926"/>
          </a:xfrm>
          <a:prstGeom prst="roundRect">
            <a:avLst>
              <a:gd name="adj" fmla="val 1674"/>
            </a:avLst>
          </a:prstGeom>
          <a:solidFill>
            <a:srgbClr val="F9F7F7"/>
          </a:solidFill>
          <a:ln/>
        </p:spPr>
        <p:txBody>
          <a:bodyPr wrap="square"/>
          <a:lstStyle/>
          <a:p>
            <a:pPr defTabSz="761970">
              <a:defRPr/>
            </a:pPr>
            <a:endParaRPr lang="en-GB" sz="1600">
              <a:solidFill>
                <a:srgbClr val="102635"/>
              </a:solidFill>
              <a:latin typeface="Arial" panose="020B0604020202020204" pitchFamily="34" charset="0"/>
              <a:cs typeface="Arial" panose="020B0604020202020204" pitchFamily="34" charset="0"/>
            </a:endParaRPr>
          </a:p>
        </p:txBody>
      </p:sp>
      <p:sp>
        <p:nvSpPr>
          <p:cNvPr id="14" name="Text 5">
            <a:extLst>
              <a:ext uri="{FF2B5EF4-FFF2-40B4-BE49-F238E27FC236}">
                <a16:creationId xmlns:a16="http://schemas.microsoft.com/office/drawing/2014/main" id="{24D361C0-5522-0EFA-AB60-D64B234897AE}"/>
              </a:ext>
            </a:extLst>
          </p:cNvPr>
          <p:cNvSpPr/>
          <p:nvPr/>
        </p:nvSpPr>
        <p:spPr>
          <a:xfrm>
            <a:off x="5193719" y="3929255"/>
            <a:ext cx="3953689" cy="174559"/>
          </a:xfrm>
          <a:prstGeom prst="rect">
            <a:avLst/>
          </a:prstGeom>
          <a:noFill/>
          <a:ln/>
        </p:spPr>
        <p:txBody>
          <a:bodyPr wrap="none" lIns="0" tIns="0" rIns="0" bIns="0" rtlCol="0" anchor="t"/>
          <a:lstStyle/>
          <a:p>
            <a:pPr defTabSz="761970">
              <a:lnSpc>
                <a:spcPts val="1958"/>
              </a:lnSpc>
              <a:defRPr/>
            </a:pPr>
            <a:r>
              <a:rPr lang="en-US" b="1">
                <a:solidFill>
                  <a:srgbClr val="102635"/>
                </a:solidFill>
                <a:latin typeface="Arial" panose="020B0604020202020204" pitchFamily="34" charset="0"/>
                <a:ea typeface="Platypi Medium" pitchFamily="34" charset="-122"/>
                <a:cs typeface="Arial" panose="020B0604020202020204" pitchFamily="34" charset="0"/>
              </a:rPr>
              <a:t>Average Excess Cost</a:t>
            </a:r>
            <a:endParaRPr lang="en-US" b="1">
              <a:solidFill>
                <a:srgbClr val="102635"/>
              </a:solidFill>
              <a:latin typeface="Arial" panose="020B0604020202020204" pitchFamily="34" charset="0"/>
              <a:cs typeface="Arial" panose="020B0604020202020204" pitchFamily="34" charset="0"/>
            </a:endParaRPr>
          </a:p>
        </p:txBody>
      </p:sp>
      <p:sp>
        <p:nvSpPr>
          <p:cNvPr id="15" name="Text 6">
            <a:extLst>
              <a:ext uri="{FF2B5EF4-FFF2-40B4-BE49-F238E27FC236}">
                <a16:creationId xmlns:a16="http://schemas.microsoft.com/office/drawing/2014/main" id="{32BA976B-87DF-DD19-2946-33B32A99B5C1}"/>
              </a:ext>
            </a:extLst>
          </p:cNvPr>
          <p:cNvSpPr/>
          <p:nvPr/>
        </p:nvSpPr>
        <p:spPr>
          <a:xfrm>
            <a:off x="5208958" y="4199329"/>
            <a:ext cx="3662710" cy="855121"/>
          </a:xfrm>
          <a:prstGeom prst="rect">
            <a:avLst/>
          </a:prstGeom>
          <a:noFill/>
          <a:ln/>
        </p:spPr>
        <p:txBody>
          <a:bodyPr wrap="square" lIns="0" tIns="0" rIns="0" bIns="0" rtlCol="0" anchor="t"/>
          <a:lstStyle/>
          <a:p>
            <a:pPr defTabSz="761970">
              <a:lnSpc>
                <a:spcPts val="2000"/>
              </a:lnSpc>
              <a:defRPr/>
            </a:pPr>
            <a:r>
              <a:rPr lang="en-US">
                <a:solidFill>
                  <a:srgbClr val="102635"/>
                </a:solidFill>
                <a:latin typeface="Arial" panose="020B0604020202020204" pitchFamily="34" charset="0"/>
                <a:ea typeface="Source Serif Pro" pitchFamily="34" charset="-122"/>
                <a:cs typeface="Arial" panose="020B0604020202020204" pitchFamily="34" charset="0"/>
              </a:rPr>
              <a:t>The additional cost per person for claimants with long-term health conditions is £897 per year.</a:t>
            </a:r>
            <a:endParaRPr lang="en-US">
              <a:solidFill>
                <a:srgbClr val="102635"/>
              </a:solidFill>
              <a:latin typeface="Arial" panose="020B0604020202020204" pitchFamily="34" charset="0"/>
              <a:cs typeface="Arial" panose="020B0604020202020204" pitchFamily="34" charset="0"/>
            </a:endParaRPr>
          </a:p>
        </p:txBody>
      </p:sp>
      <p:sp>
        <p:nvSpPr>
          <p:cNvPr id="16" name="Shape 7">
            <a:extLst>
              <a:ext uri="{FF2B5EF4-FFF2-40B4-BE49-F238E27FC236}">
                <a16:creationId xmlns:a16="http://schemas.microsoft.com/office/drawing/2014/main" id="{9B8598E2-41EC-934C-83D5-0F92FF05A6E3}"/>
              </a:ext>
            </a:extLst>
          </p:cNvPr>
          <p:cNvSpPr/>
          <p:nvPr/>
        </p:nvSpPr>
        <p:spPr>
          <a:xfrm>
            <a:off x="2290082" y="5253622"/>
            <a:ext cx="9161912" cy="1435100"/>
          </a:xfrm>
          <a:prstGeom prst="roundRect">
            <a:avLst>
              <a:gd name="adj" fmla="val 1674"/>
            </a:avLst>
          </a:prstGeom>
          <a:solidFill>
            <a:srgbClr val="F9F7F7"/>
          </a:solidFill>
          <a:ln/>
        </p:spPr>
        <p:txBody>
          <a:bodyPr/>
          <a:lstStyle/>
          <a:p>
            <a:pPr defTabSz="761970">
              <a:defRPr/>
            </a:pPr>
            <a:endParaRPr lang="en-GB" sz="1500">
              <a:solidFill>
                <a:prstClr val="black"/>
              </a:solidFill>
              <a:latin typeface="Arial" panose="020B0604020202020204" pitchFamily="34" charset="0"/>
              <a:cs typeface="Arial" panose="020B0604020202020204" pitchFamily="34" charset="0"/>
            </a:endParaRPr>
          </a:p>
        </p:txBody>
      </p:sp>
      <p:sp>
        <p:nvSpPr>
          <p:cNvPr id="17" name="Text 8">
            <a:extLst>
              <a:ext uri="{FF2B5EF4-FFF2-40B4-BE49-F238E27FC236}">
                <a16:creationId xmlns:a16="http://schemas.microsoft.com/office/drawing/2014/main" id="{EE0E0947-3349-1F48-A267-684D84D567F0}"/>
              </a:ext>
            </a:extLst>
          </p:cNvPr>
          <p:cNvSpPr/>
          <p:nvPr/>
        </p:nvSpPr>
        <p:spPr>
          <a:xfrm>
            <a:off x="2450221" y="5425133"/>
            <a:ext cx="2002135" cy="250230"/>
          </a:xfrm>
          <a:prstGeom prst="rect">
            <a:avLst/>
          </a:prstGeom>
          <a:noFill/>
          <a:ln/>
        </p:spPr>
        <p:txBody>
          <a:bodyPr wrap="none" lIns="0" tIns="0" rIns="0" bIns="0" rtlCol="0" anchor="t"/>
          <a:lstStyle/>
          <a:p>
            <a:pPr defTabSz="761970">
              <a:lnSpc>
                <a:spcPts val="1958"/>
              </a:lnSpc>
              <a:defRPr/>
            </a:pPr>
            <a:r>
              <a:rPr lang="en-US" b="1">
                <a:solidFill>
                  <a:srgbClr val="102635"/>
                </a:solidFill>
                <a:latin typeface="Arial" panose="020B0604020202020204" pitchFamily="34" charset="0"/>
                <a:ea typeface="Platypi Medium" pitchFamily="34" charset="-122"/>
                <a:cs typeface="Arial" panose="020B0604020202020204" pitchFamily="34" charset="0"/>
              </a:rPr>
              <a:t>Total Costs</a:t>
            </a:r>
            <a:endParaRPr lang="en-US" b="1">
              <a:solidFill>
                <a:srgbClr val="102635"/>
              </a:solidFill>
              <a:latin typeface="Arial" panose="020B0604020202020204" pitchFamily="34" charset="0"/>
              <a:cs typeface="Arial" panose="020B0604020202020204" pitchFamily="34" charset="0"/>
            </a:endParaRPr>
          </a:p>
        </p:txBody>
      </p:sp>
      <p:sp>
        <p:nvSpPr>
          <p:cNvPr id="18" name="Text 9">
            <a:extLst>
              <a:ext uri="{FF2B5EF4-FFF2-40B4-BE49-F238E27FC236}">
                <a16:creationId xmlns:a16="http://schemas.microsoft.com/office/drawing/2014/main" id="{C2EDFDC5-2147-AFDE-AC92-67350F5BC643}"/>
              </a:ext>
            </a:extLst>
          </p:cNvPr>
          <p:cNvSpPr/>
          <p:nvPr/>
        </p:nvSpPr>
        <p:spPr>
          <a:xfrm>
            <a:off x="2450222" y="5752530"/>
            <a:ext cx="8704094" cy="768548"/>
          </a:xfrm>
          <a:prstGeom prst="rect">
            <a:avLst/>
          </a:prstGeom>
          <a:noFill/>
          <a:ln/>
        </p:spPr>
        <p:txBody>
          <a:bodyPr wrap="square" lIns="0" tIns="0" rIns="0" bIns="0" rtlCol="0" anchor="t"/>
          <a:lstStyle/>
          <a:p>
            <a:pPr defTabSz="761970">
              <a:lnSpc>
                <a:spcPts val="2000"/>
              </a:lnSpc>
              <a:defRPr/>
            </a:pPr>
            <a:r>
              <a:rPr lang="en-GB" b="0" i="0" u="none" strike="noStrike">
                <a:solidFill>
                  <a:srgbClr val="102635"/>
                </a:solidFill>
                <a:effectLst/>
                <a:latin typeface="Arial" panose="020B0604020202020204" pitchFamily="34" charset="0"/>
                <a:cs typeface="Arial" panose="020B0604020202020204" pitchFamily="34" charset="0"/>
              </a:rPr>
              <a:t>The higher burden of long-term sickness in coastal towns results in an </a:t>
            </a:r>
            <a:r>
              <a:rPr lang="en-GB" i="0" u="none" strike="noStrike">
                <a:solidFill>
                  <a:srgbClr val="102635"/>
                </a:solidFill>
                <a:effectLst/>
                <a:latin typeface="Arial" panose="020B0604020202020204" pitchFamily="34" charset="0"/>
                <a:cs typeface="Arial" panose="020B0604020202020204" pitchFamily="34" charset="0"/>
              </a:rPr>
              <a:t>additional </a:t>
            </a:r>
          </a:p>
          <a:p>
            <a:pPr defTabSz="761970">
              <a:lnSpc>
                <a:spcPts val="2000"/>
              </a:lnSpc>
              <a:defRPr/>
            </a:pPr>
            <a:r>
              <a:rPr lang="en-GB" b="1" i="0" u="none" strike="noStrike">
                <a:effectLst/>
                <a:highlight>
                  <a:srgbClr val="C00000"/>
                </a:highlight>
                <a:latin typeface="Arial" panose="020B0604020202020204" pitchFamily="34" charset="0"/>
                <a:cs typeface="Arial" panose="020B0604020202020204" pitchFamily="34" charset="0"/>
              </a:rPr>
              <a:t>£184 million in Universal Credit costs </a:t>
            </a:r>
            <a:r>
              <a:rPr lang="en-GB" b="0" i="0" u="none" strike="noStrike">
                <a:solidFill>
                  <a:srgbClr val="102635"/>
                </a:solidFill>
                <a:effectLst/>
                <a:latin typeface="Arial" panose="020B0604020202020204" pitchFamily="34" charset="0"/>
                <a:cs typeface="Arial" panose="020B0604020202020204" pitchFamily="34" charset="0"/>
              </a:rPr>
              <a:t>annually — much of which is due to the 13.8 percentage point difference in health-related inactivity.</a:t>
            </a:r>
            <a:endParaRPr lang="en-US">
              <a:solidFill>
                <a:srgbClr val="102635"/>
              </a:solidFill>
              <a:latin typeface="Arial" panose="020B0604020202020204" pitchFamily="34" charset="0"/>
              <a:cs typeface="Arial" panose="020B0604020202020204" pitchFamily="34" charset="0"/>
            </a:endParaRPr>
          </a:p>
        </p:txBody>
      </p:sp>
      <p:sp>
        <p:nvSpPr>
          <p:cNvPr id="19" name="Shape 1">
            <a:extLst>
              <a:ext uri="{FF2B5EF4-FFF2-40B4-BE49-F238E27FC236}">
                <a16:creationId xmlns:a16="http://schemas.microsoft.com/office/drawing/2014/main" id="{D2710E39-36C6-0CA1-CBFF-01E7BBBA2151}"/>
              </a:ext>
            </a:extLst>
          </p:cNvPr>
          <p:cNvSpPr/>
          <p:nvPr/>
        </p:nvSpPr>
        <p:spPr>
          <a:xfrm>
            <a:off x="7254241" y="2226139"/>
            <a:ext cx="4197754" cy="1435100"/>
          </a:xfrm>
          <a:prstGeom prst="roundRect">
            <a:avLst>
              <a:gd name="adj" fmla="val 1674"/>
            </a:avLst>
          </a:prstGeom>
          <a:solidFill>
            <a:srgbClr val="F9F7F7"/>
          </a:solidFill>
          <a:ln/>
        </p:spPr>
        <p:txBody>
          <a:bodyPr/>
          <a:lstStyle/>
          <a:p>
            <a:pPr defTabSz="761970">
              <a:defRPr/>
            </a:pPr>
            <a:endParaRPr lang="en-GB" sz="1500">
              <a:solidFill>
                <a:prstClr val="black"/>
              </a:solidFill>
              <a:latin typeface="Arial" panose="020B0604020202020204" pitchFamily="34" charset="0"/>
              <a:cs typeface="Arial" panose="020B0604020202020204" pitchFamily="34" charset="0"/>
            </a:endParaRPr>
          </a:p>
        </p:txBody>
      </p:sp>
      <p:sp>
        <p:nvSpPr>
          <p:cNvPr id="20" name="Text 2">
            <a:extLst>
              <a:ext uri="{FF2B5EF4-FFF2-40B4-BE49-F238E27FC236}">
                <a16:creationId xmlns:a16="http://schemas.microsoft.com/office/drawing/2014/main" id="{594AD732-63BD-FEE1-3264-A6105BB0E330}"/>
              </a:ext>
            </a:extLst>
          </p:cNvPr>
          <p:cNvSpPr/>
          <p:nvPr/>
        </p:nvSpPr>
        <p:spPr>
          <a:xfrm>
            <a:off x="7484587" y="2386278"/>
            <a:ext cx="2087563" cy="250230"/>
          </a:xfrm>
          <a:prstGeom prst="rect">
            <a:avLst/>
          </a:prstGeom>
          <a:noFill/>
          <a:ln/>
        </p:spPr>
        <p:txBody>
          <a:bodyPr wrap="none" lIns="0" tIns="0" rIns="0" bIns="0" rtlCol="0" anchor="t"/>
          <a:lstStyle/>
          <a:p>
            <a:pPr defTabSz="761970">
              <a:lnSpc>
                <a:spcPts val="1958"/>
              </a:lnSpc>
              <a:defRPr/>
            </a:pPr>
            <a:r>
              <a:rPr lang="en-US" b="1">
                <a:solidFill>
                  <a:srgbClr val="102635"/>
                </a:solidFill>
                <a:latin typeface="Arial" panose="020B0604020202020204" pitchFamily="34" charset="0"/>
                <a:ea typeface="Platypi Medium" pitchFamily="34" charset="-122"/>
                <a:cs typeface="Arial" panose="020B0604020202020204" pitchFamily="34" charset="0"/>
              </a:rPr>
              <a:t>Cost of Universal Credit Claims</a:t>
            </a:r>
            <a:endParaRPr lang="en-US" b="1">
              <a:solidFill>
                <a:srgbClr val="102635"/>
              </a:solidFill>
              <a:latin typeface="Arial" panose="020B0604020202020204" pitchFamily="34" charset="0"/>
              <a:cs typeface="Arial" panose="020B0604020202020204" pitchFamily="34" charset="0"/>
            </a:endParaRPr>
          </a:p>
        </p:txBody>
      </p:sp>
      <p:sp>
        <p:nvSpPr>
          <p:cNvPr id="21" name="Text 3">
            <a:extLst>
              <a:ext uri="{FF2B5EF4-FFF2-40B4-BE49-F238E27FC236}">
                <a16:creationId xmlns:a16="http://schemas.microsoft.com/office/drawing/2014/main" id="{A08C34C2-9570-B4DF-161C-F6B46334F789}"/>
              </a:ext>
            </a:extLst>
          </p:cNvPr>
          <p:cNvSpPr/>
          <p:nvPr/>
        </p:nvSpPr>
        <p:spPr>
          <a:xfrm>
            <a:off x="7484587" y="2717312"/>
            <a:ext cx="3495871" cy="768548"/>
          </a:xfrm>
          <a:prstGeom prst="rect">
            <a:avLst/>
          </a:prstGeom>
          <a:noFill/>
          <a:ln/>
        </p:spPr>
        <p:txBody>
          <a:bodyPr wrap="square" lIns="0" tIns="0" rIns="0" bIns="0" rtlCol="0" anchor="t"/>
          <a:lstStyle/>
          <a:p>
            <a:pPr defTabSz="761970">
              <a:lnSpc>
                <a:spcPts val="2000"/>
              </a:lnSpc>
              <a:defRPr/>
            </a:pPr>
            <a:r>
              <a:rPr lang="en-US">
                <a:solidFill>
                  <a:srgbClr val="102635"/>
                </a:solidFill>
                <a:latin typeface="Arial" panose="020B0604020202020204" pitchFamily="34" charset="0"/>
                <a:ea typeface="Source Serif Pro" pitchFamily="34" charset="-122"/>
                <a:cs typeface="Arial" panose="020B0604020202020204" pitchFamily="34" charset="0"/>
              </a:rPr>
              <a:t>In the 55 towns the costs of universal credit claimants is £666.84 million each year.</a:t>
            </a:r>
            <a:endParaRPr lang="en-US">
              <a:solidFill>
                <a:srgbClr val="102635"/>
              </a:solidFill>
              <a:latin typeface="Arial" panose="020B0604020202020204" pitchFamily="34" charset="0"/>
              <a:cs typeface="Arial" panose="020B0604020202020204" pitchFamily="34" charset="0"/>
            </a:endParaRPr>
          </a:p>
        </p:txBody>
      </p:sp>
      <p:sp>
        <p:nvSpPr>
          <p:cNvPr id="22" name="Text 5">
            <a:extLst>
              <a:ext uri="{FF2B5EF4-FFF2-40B4-BE49-F238E27FC236}">
                <a16:creationId xmlns:a16="http://schemas.microsoft.com/office/drawing/2014/main" id="{88DCFF82-A144-32CF-B824-AE7B59DC8FDF}"/>
              </a:ext>
            </a:extLst>
          </p:cNvPr>
          <p:cNvSpPr/>
          <p:nvPr/>
        </p:nvSpPr>
        <p:spPr>
          <a:xfrm>
            <a:off x="2290082" y="1287725"/>
            <a:ext cx="2549327" cy="237629"/>
          </a:xfrm>
          <a:prstGeom prst="rect">
            <a:avLst/>
          </a:prstGeom>
          <a:noFill/>
          <a:ln/>
        </p:spPr>
        <p:txBody>
          <a:bodyPr wrap="none" lIns="0" tIns="0" rIns="0" bIns="0" rtlCol="0" anchor="t"/>
          <a:lstStyle/>
          <a:p>
            <a:pPr defTabSz="761970">
              <a:lnSpc>
                <a:spcPts val="1833"/>
              </a:lnSpc>
            </a:pPr>
            <a:r>
              <a:rPr lang="en-US" sz="2400" b="1">
                <a:solidFill>
                  <a:prstClr val="white"/>
                </a:solidFill>
                <a:latin typeface="Arial" panose="020B0604020202020204" pitchFamily="34" charset="0"/>
                <a:ea typeface="Alexandria Semi Bold" pitchFamily="34" charset="-122"/>
                <a:cs typeface="Arial" panose="020B0604020202020204" pitchFamily="34" charset="0"/>
              </a:rPr>
              <a:t>Cost of Doing Nothing</a:t>
            </a:r>
            <a:endParaRPr lang="en-US" sz="2400" b="1">
              <a:solidFill>
                <a:prstClr val="white"/>
              </a:solidFill>
              <a:latin typeface="Arial" panose="020B0604020202020204" pitchFamily="34" charset="0"/>
              <a:cs typeface="Arial" panose="020B0604020202020204" pitchFamily="34" charset="0"/>
            </a:endParaRPr>
          </a:p>
        </p:txBody>
      </p:sp>
      <p:sp>
        <p:nvSpPr>
          <p:cNvPr id="23" name="Freeform 22">
            <a:extLst>
              <a:ext uri="{FF2B5EF4-FFF2-40B4-BE49-F238E27FC236}">
                <a16:creationId xmlns:a16="http://schemas.microsoft.com/office/drawing/2014/main" id="{2D0FF330-CA0B-8E5D-5AC6-B35FC7D28F90}"/>
              </a:ext>
            </a:extLst>
          </p:cNvPr>
          <p:cNvSpPr/>
          <p:nvPr/>
        </p:nvSpPr>
        <p:spPr>
          <a:xfrm>
            <a:off x="16042" y="-6508629"/>
            <a:ext cx="1481428" cy="18127083"/>
          </a:xfrm>
          <a:custGeom>
            <a:avLst/>
            <a:gdLst>
              <a:gd name="connsiteX0" fmla="*/ 1773841 w 1773841"/>
              <a:gd name="connsiteY0" fmla="*/ 0 h 15819120"/>
              <a:gd name="connsiteX1" fmla="*/ 1773841 w 1773841"/>
              <a:gd name="connsiteY1" fmla="*/ 6233093 h 15819120"/>
              <a:gd name="connsiteX2" fmla="*/ 909496 w 1773841"/>
              <a:gd name="connsiteY2" fmla="*/ 7129609 h 15819120"/>
              <a:gd name="connsiteX3" fmla="*/ 909496 w 1773841"/>
              <a:gd name="connsiteY3" fmla="*/ 7272960 h 15819120"/>
              <a:gd name="connsiteX4" fmla="*/ 1773841 w 1773841"/>
              <a:gd name="connsiteY4" fmla="*/ 8169476 h 15819120"/>
              <a:gd name="connsiteX5" fmla="*/ 1773841 w 1773841"/>
              <a:gd name="connsiteY5" fmla="*/ 15819120 h 15819120"/>
              <a:gd name="connsiteX6" fmla="*/ 0 w 1773841"/>
              <a:gd name="connsiteY6" fmla="*/ 15819120 h 15819120"/>
              <a:gd name="connsiteX7" fmla="*/ 0 w 1773841"/>
              <a:gd name="connsiteY7" fmla="*/ 0 h 15819120"/>
              <a:gd name="connsiteX0" fmla="*/ 1773841 w 1773841"/>
              <a:gd name="connsiteY0" fmla="*/ 0 h 15819120"/>
              <a:gd name="connsiteX1" fmla="*/ 1773841 w 1773841"/>
              <a:gd name="connsiteY1" fmla="*/ 6233093 h 15819120"/>
              <a:gd name="connsiteX2" fmla="*/ 909496 w 1773841"/>
              <a:gd name="connsiteY2" fmla="*/ 7129609 h 15819120"/>
              <a:gd name="connsiteX3" fmla="*/ 909496 w 1773841"/>
              <a:gd name="connsiteY3" fmla="*/ 7272960 h 15819120"/>
              <a:gd name="connsiteX4" fmla="*/ 1773841 w 1773841"/>
              <a:gd name="connsiteY4" fmla="*/ 8169476 h 15819120"/>
              <a:gd name="connsiteX5" fmla="*/ 1773841 w 1773841"/>
              <a:gd name="connsiteY5" fmla="*/ 15819120 h 15819120"/>
              <a:gd name="connsiteX6" fmla="*/ 0 w 1773841"/>
              <a:gd name="connsiteY6" fmla="*/ 15819120 h 15819120"/>
              <a:gd name="connsiteX7" fmla="*/ 0 w 1773841"/>
              <a:gd name="connsiteY7" fmla="*/ 0 h 15819120"/>
              <a:gd name="connsiteX8" fmla="*/ 1773841 w 1773841"/>
              <a:gd name="connsiteY8" fmla="*/ 0 h 15819120"/>
              <a:gd name="connsiteX0" fmla="*/ 1773841 w 1773841"/>
              <a:gd name="connsiteY0" fmla="*/ 0 h 15819120"/>
              <a:gd name="connsiteX1" fmla="*/ 1773841 w 1773841"/>
              <a:gd name="connsiteY1" fmla="*/ 6233093 h 15819120"/>
              <a:gd name="connsiteX2" fmla="*/ 909496 w 1773841"/>
              <a:gd name="connsiteY2" fmla="*/ 7129609 h 15819120"/>
              <a:gd name="connsiteX3" fmla="*/ 909496 w 1773841"/>
              <a:gd name="connsiteY3" fmla="*/ 7272960 h 15819120"/>
              <a:gd name="connsiteX4" fmla="*/ 1773841 w 1773841"/>
              <a:gd name="connsiteY4" fmla="*/ 8169476 h 15819120"/>
              <a:gd name="connsiteX5" fmla="*/ 1773841 w 1773841"/>
              <a:gd name="connsiteY5" fmla="*/ 15819120 h 15819120"/>
              <a:gd name="connsiteX6" fmla="*/ 0 w 1773841"/>
              <a:gd name="connsiteY6" fmla="*/ 15819120 h 15819120"/>
              <a:gd name="connsiteX7" fmla="*/ 0 w 1773841"/>
              <a:gd name="connsiteY7" fmla="*/ 0 h 15819120"/>
              <a:gd name="connsiteX8" fmla="*/ 1773841 w 1773841"/>
              <a:gd name="connsiteY8" fmla="*/ 0 h 15819120"/>
              <a:gd name="connsiteX0" fmla="*/ 1773841 w 1777714"/>
              <a:gd name="connsiteY0" fmla="*/ 0 h 15819120"/>
              <a:gd name="connsiteX1" fmla="*/ 1773841 w 1777714"/>
              <a:gd name="connsiteY1" fmla="*/ 6233093 h 15819120"/>
              <a:gd name="connsiteX2" fmla="*/ 909496 w 1777714"/>
              <a:gd name="connsiteY2" fmla="*/ 7129609 h 15819120"/>
              <a:gd name="connsiteX3" fmla="*/ 909496 w 1777714"/>
              <a:gd name="connsiteY3" fmla="*/ 7272960 h 15819120"/>
              <a:gd name="connsiteX4" fmla="*/ 1773841 w 1777714"/>
              <a:gd name="connsiteY4" fmla="*/ 8169476 h 15819120"/>
              <a:gd name="connsiteX5" fmla="*/ 1773841 w 1777714"/>
              <a:gd name="connsiteY5" fmla="*/ 15819120 h 15819120"/>
              <a:gd name="connsiteX6" fmla="*/ 0 w 1777714"/>
              <a:gd name="connsiteY6" fmla="*/ 15819120 h 15819120"/>
              <a:gd name="connsiteX7" fmla="*/ 0 w 1777714"/>
              <a:gd name="connsiteY7" fmla="*/ 0 h 15819120"/>
              <a:gd name="connsiteX8" fmla="*/ 1773841 w 1777714"/>
              <a:gd name="connsiteY8" fmla="*/ 0 h 15819120"/>
              <a:gd name="connsiteX0" fmla="*/ 1773841 w 1777714"/>
              <a:gd name="connsiteY0" fmla="*/ 0 h 15819120"/>
              <a:gd name="connsiteX1" fmla="*/ 1773841 w 1777714"/>
              <a:gd name="connsiteY1" fmla="*/ 6233093 h 15819120"/>
              <a:gd name="connsiteX2" fmla="*/ 909496 w 1777714"/>
              <a:gd name="connsiteY2" fmla="*/ 7129609 h 15819120"/>
              <a:gd name="connsiteX3" fmla="*/ 909496 w 1777714"/>
              <a:gd name="connsiteY3" fmla="*/ 7272960 h 15819120"/>
              <a:gd name="connsiteX4" fmla="*/ 1773841 w 1777714"/>
              <a:gd name="connsiteY4" fmla="*/ 8169476 h 15819120"/>
              <a:gd name="connsiteX5" fmla="*/ 1773841 w 1777714"/>
              <a:gd name="connsiteY5" fmla="*/ 15819120 h 15819120"/>
              <a:gd name="connsiteX6" fmla="*/ 0 w 1777714"/>
              <a:gd name="connsiteY6" fmla="*/ 15819120 h 15819120"/>
              <a:gd name="connsiteX7" fmla="*/ 0 w 1777714"/>
              <a:gd name="connsiteY7" fmla="*/ 0 h 15819120"/>
              <a:gd name="connsiteX8" fmla="*/ 1773841 w 1777714"/>
              <a:gd name="connsiteY8" fmla="*/ 0 h 15819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7714" h="15819120">
                <a:moveTo>
                  <a:pt x="1773841" y="0"/>
                </a:moveTo>
                <a:cubicBezTo>
                  <a:pt x="1773841" y="2077698"/>
                  <a:pt x="1782556" y="5985053"/>
                  <a:pt x="1773841" y="6233093"/>
                </a:cubicBezTo>
                <a:cubicBezTo>
                  <a:pt x="1765126" y="6481133"/>
                  <a:pt x="909747" y="6822304"/>
                  <a:pt x="909496" y="7129609"/>
                </a:cubicBezTo>
                <a:cubicBezTo>
                  <a:pt x="909245" y="7436914"/>
                  <a:pt x="909245" y="6880986"/>
                  <a:pt x="909496" y="7272960"/>
                </a:cubicBezTo>
                <a:cubicBezTo>
                  <a:pt x="909747" y="7664934"/>
                  <a:pt x="1773593" y="7819837"/>
                  <a:pt x="1773841" y="8169476"/>
                </a:cubicBezTo>
                <a:cubicBezTo>
                  <a:pt x="1774089" y="8519115"/>
                  <a:pt x="1773841" y="13269239"/>
                  <a:pt x="1773841" y="15819120"/>
                </a:cubicBezTo>
                <a:lnTo>
                  <a:pt x="0" y="15819120"/>
                </a:lnTo>
                <a:lnTo>
                  <a:pt x="0" y="0"/>
                </a:lnTo>
                <a:lnTo>
                  <a:pt x="1773841" y="0"/>
                </a:lnTo>
                <a:close/>
              </a:path>
            </a:pathLst>
          </a:custGeom>
          <a:solidFill>
            <a:srgbClr val="0B3249"/>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defTabSz="761970"/>
            <a:endParaRPr lang="en-GB" sz="1500">
              <a:solidFill>
                <a:prstClr val="white"/>
              </a:solidFill>
              <a:latin typeface="Calibri" panose="020F0502020204030204"/>
            </a:endParaRPr>
          </a:p>
        </p:txBody>
      </p:sp>
      <p:pic>
        <p:nvPicPr>
          <p:cNvPr id="24" name="Graphic 23" descr="Lighthouse scene with solid fill">
            <a:extLst>
              <a:ext uri="{FF2B5EF4-FFF2-40B4-BE49-F238E27FC236}">
                <a16:creationId xmlns:a16="http://schemas.microsoft.com/office/drawing/2014/main" id="{6C8CC85A-7C36-9B99-923C-5197BD385F1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99556" y="-240421"/>
            <a:ext cx="914400" cy="914400"/>
          </a:xfrm>
          <a:prstGeom prst="rect">
            <a:avLst/>
          </a:prstGeom>
        </p:spPr>
      </p:pic>
      <p:pic>
        <p:nvPicPr>
          <p:cNvPr id="25" name="Graphic 24" descr="Link with solid fill">
            <a:extLst>
              <a:ext uri="{FF2B5EF4-FFF2-40B4-BE49-F238E27FC236}">
                <a16:creationId xmlns:a16="http://schemas.microsoft.com/office/drawing/2014/main" id="{3840A25B-CE1D-35AE-C628-433C2D3BD11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59498" y="2886539"/>
            <a:ext cx="1033819" cy="1033819"/>
          </a:xfrm>
          <a:prstGeom prst="rect">
            <a:avLst/>
          </a:prstGeom>
        </p:spPr>
      </p:pic>
      <p:pic>
        <p:nvPicPr>
          <p:cNvPr id="26" name="Graphic 25" descr="Money with solid fill">
            <a:extLst>
              <a:ext uri="{FF2B5EF4-FFF2-40B4-BE49-F238E27FC236}">
                <a16:creationId xmlns:a16="http://schemas.microsoft.com/office/drawing/2014/main" id="{9574A3EB-6B2A-228C-0EDA-937976854FB6}"/>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02790" y="1184126"/>
            <a:ext cx="914400" cy="914400"/>
          </a:xfrm>
          <a:prstGeom prst="rect">
            <a:avLst/>
          </a:prstGeom>
        </p:spPr>
      </p:pic>
      <p:grpSp>
        <p:nvGrpSpPr>
          <p:cNvPr id="36" name="Group 35">
            <a:extLst>
              <a:ext uri="{FF2B5EF4-FFF2-40B4-BE49-F238E27FC236}">
                <a16:creationId xmlns:a16="http://schemas.microsoft.com/office/drawing/2014/main" id="{FDE7E168-8254-5ABA-97BD-A60124FBCD0A}"/>
              </a:ext>
            </a:extLst>
          </p:cNvPr>
          <p:cNvGrpSpPr/>
          <p:nvPr/>
        </p:nvGrpSpPr>
        <p:grpSpPr>
          <a:xfrm>
            <a:off x="953673" y="1191769"/>
            <a:ext cx="1162376" cy="1109659"/>
            <a:chOff x="-1679815" y="1243758"/>
            <a:chExt cx="1162376" cy="1109659"/>
          </a:xfrm>
        </p:grpSpPr>
        <p:sp>
          <p:nvSpPr>
            <p:cNvPr id="37" name="Oval 36">
              <a:extLst>
                <a:ext uri="{FF2B5EF4-FFF2-40B4-BE49-F238E27FC236}">
                  <a16:creationId xmlns:a16="http://schemas.microsoft.com/office/drawing/2014/main" id="{9359FA37-4F09-7025-3633-7BA47B51022E}"/>
                </a:ext>
              </a:extLst>
            </p:cNvPr>
            <p:cNvSpPr/>
            <p:nvPr/>
          </p:nvSpPr>
          <p:spPr>
            <a:xfrm>
              <a:off x="-1679815" y="1243758"/>
              <a:ext cx="1162376" cy="1109659"/>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8" name="Graphic 37" descr="Money with solid fill">
              <a:extLst>
                <a:ext uri="{FF2B5EF4-FFF2-40B4-BE49-F238E27FC236}">
                  <a16:creationId xmlns:a16="http://schemas.microsoft.com/office/drawing/2014/main" id="{6B089CE7-EFE6-A314-1F44-8972FBB8E3D3}"/>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565394" y="1271843"/>
              <a:ext cx="914400" cy="914400"/>
            </a:xfrm>
            <a:prstGeom prst="rect">
              <a:avLst/>
            </a:prstGeom>
          </p:spPr>
        </p:pic>
      </p:grpSp>
    </p:spTree>
    <p:extLst>
      <p:ext uri="{BB962C8B-B14F-4D97-AF65-F5344CB8AC3E}">
        <p14:creationId xmlns:p14="http://schemas.microsoft.com/office/powerpoint/2010/main" val="137430568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B5EC8C-5229-0958-416E-AB16661D7C47}"/>
            </a:ext>
          </a:extLst>
        </p:cNvPr>
        <p:cNvGrpSpPr/>
        <p:nvPr/>
      </p:nvGrpSpPr>
      <p:grpSpPr>
        <a:xfrm>
          <a:off x="0" y="0"/>
          <a:ext cx="0" cy="0"/>
          <a:chOff x="0" y="0"/>
          <a:chExt cx="0" cy="0"/>
        </a:xfrm>
      </p:grpSpPr>
      <p:grpSp>
        <p:nvGrpSpPr>
          <p:cNvPr id="14" name="Group 13">
            <a:extLst>
              <a:ext uri="{FF2B5EF4-FFF2-40B4-BE49-F238E27FC236}">
                <a16:creationId xmlns:a16="http://schemas.microsoft.com/office/drawing/2014/main" id="{B5E7748A-13A8-1773-E711-7FA8F2ACD146}"/>
              </a:ext>
            </a:extLst>
          </p:cNvPr>
          <p:cNvGrpSpPr/>
          <p:nvPr/>
        </p:nvGrpSpPr>
        <p:grpSpPr>
          <a:xfrm>
            <a:off x="953673" y="1191769"/>
            <a:ext cx="1162376" cy="1109659"/>
            <a:chOff x="-1679815" y="1243758"/>
            <a:chExt cx="1162376" cy="1109659"/>
          </a:xfrm>
        </p:grpSpPr>
        <p:sp>
          <p:nvSpPr>
            <p:cNvPr id="15" name="Oval 14">
              <a:extLst>
                <a:ext uri="{FF2B5EF4-FFF2-40B4-BE49-F238E27FC236}">
                  <a16:creationId xmlns:a16="http://schemas.microsoft.com/office/drawing/2014/main" id="{C89C3250-7D30-199A-E02F-C28496058D53}"/>
                </a:ext>
              </a:extLst>
            </p:cNvPr>
            <p:cNvSpPr/>
            <p:nvPr/>
          </p:nvSpPr>
          <p:spPr>
            <a:xfrm>
              <a:off x="-1679815" y="1243758"/>
              <a:ext cx="1162376" cy="1109659"/>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Graphic 15" descr="Money with solid fill">
              <a:extLst>
                <a:ext uri="{FF2B5EF4-FFF2-40B4-BE49-F238E27FC236}">
                  <a16:creationId xmlns:a16="http://schemas.microsoft.com/office/drawing/2014/main" id="{E5E5AF9A-CC56-C857-3C3D-FF69E7A8010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65394" y="1271843"/>
              <a:ext cx="914400" cy="914400"/>
            </a:xfrm>
            <a:prstGeom prst="rect">
              <a:avLst/>
            </a:prstGeom>
          </p:spPr>
        </p:pic>
      </p:grpSp>
      <p:pic>
        <p:nvPicPr>
          <p:cNvPr id="56" name="Image 2" descr="preencoded.png">
            <a:extLst>
              <a:ext uri="{FF2B5EF4-FFF2-40B4-BE49-F238E27FC236}">
                <a16:creationId xmlns:a16="http://schemas.microsoft.com/office/drawing/2014/main" id="{CE619945-5A84-12DE-CC50-8368ACCABD8C}"/>
              </a:ext>
            </a:extLst>
          </p:cNvPr>
          <p:cNvPicPr>
            <a:picLocks noChangeAspect="1"/>
          </p:cNvPicPr>
          <p:nvPr/>
        </p:nvPicPr>
        <p:blipFill>
          <a:blip r:embed="rId5" cstate="email">
            <a:extLst>
              <a:ext uri="{28A0092B-C50C-407E-A947-70E740481C1C}">
                <a14:useLocalDpi xmlns:a14="http://schemas.microsoft.com/office/drawing/2010/main"/>
              </a:ext>
            </a:extLst>
          </a:blip>
          <a:srcRect l="47736" b="47461"/>
          <a:stretch/>
        </p:blipFill>
        <p:spPr>
          <a:xfrm>
            <a:off x="6647107" y="2367107"/>
            <a:ext cx="1590496" cy="1598882"/>
          </a:xfrm>
          <a:prstGeom prst="rect">
            <a:avLst/>
          </a:prstGeom>
        </p:spPr>
      </p:pic>
      <p:pic>
        <p:nvPicPr>
          <p:cNvPr id="64" name="Image 4" descr="preencoded.png">
            <a:extLst>
              <a:ext uri="{FF2B5EF4-FFF2-40B4-BE49-F238E27FC236}">
                <a16:creationId xmlns:a16="http://schemas.microsoft.com/office/drawing/2014/main" id="{7EE49A97-DC9B-6799-E352-CD8B4FA96398}"/>
              </a:ext>
            </a:extLst>
          </p:cNvPr>
          <p:cNvPicPr>
            <a:picLocks noChangeAspect="1"/>
          </p:cNvPicPr>
          <p:nvPr/>
        </p:nvPicPr>
        <p:blipFill>
          <a:blip r:embed="rId6" cstate="email">
            <a:extLst>
              <a:ext uri="{28A0092B-C50C-407E-A947-70E740481C1C}">
                <a14:useLocalDpi xmlns:a14="http://schemas.microsoft.com/office/drawing/2010/main"/>
              </a:ext>
            </a:extLst>
          </a:blip>
          <a:srcRect l="44549" t="47461"/>
          <a:stretch/>
        </p:blipFill>
        <p:spPr>
          <a:xfrm>
            <a:off x="6550089" y="3811463"/>
            <a:ext cx="1687513" cy="1598882"/>
          </a:xfrm>
          <a:prstGeom prst="rect">
            <a:avLst/>
          </a:prstGeom>
        </p:spPr>
      </p:pic>
      <p:grpSp>
        <p:nvGrpSpPr>
          <p:cNvPr id="3" name="Group 2">
            <a:extLst>
              <a:ext uri="{FF2B5EF4-FFF2-40B4-BE49-F238E27FC236}">
                <a16:creationId xmlns:a16="http://schemas.microsoft.com/office/drawing/2014/main" id="{97CAF040-3E2E-1CDA-8CC3-12337FE35E6B}"/>
              </a:ext>
            </a:extLst>
          </p:cNvPr>
          <p:cNvGrpSpPr/>
          <p:nvPr/>
        </p:nvGrpSpPr>
        <p:grpSpPr>
          <a:xfrm>
            <a:off x="-1346738" y="1168202"/>
            <a:ext cx="1162376" cy="1109659"/>
            <a:chOff x="-1710211" y="1177788"/>
            <a:chExt cx="1162376" cy="1109659"/>
          </a:xfrm>
        </p:grpSpPr>
        <p:sp>
          <p:nvSpPr>
            <p:cNvPr id="4" name="Oval 3">
              <a:extLst>
                <a:ext uri="{FF2B5EF4-FFF2-40B4-BE49-F238E27FC236}">
                  <a16:creationId xmlns:a16="http://schemas.microsoft.com/office/drawing/2014/main" id="{9859F1D7-B093-BD64-5B06-718E9D936F3F}"/>
                </a:ext>
              </a:extLst>
            </p:cNvPr>
            <p:cNvSpPr/>
            <p:nvPr/>
          </p:nvSpPr>
          <p:spPr>
            <a:xfrm>
              <a:off x="-1710211" y="1177788"/>
              <a:ext cx="1162376" cy="1109659"/>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8" name="Graphic 27" descr="Link with solid fill">
              <a:extLst>
                <a:ext uri="{FF2B5EF4-FFF2-40B4-BE49-F238E27FC236}">
                  <a16:creationId xmlns:a16="http://schemas.microsoft.com/office/drawing/2014/main" id="{988D26E3-BC07-7301-6919-2A0129BED20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641948" y="1255995"/>
              <a:ext cx="1007068" cy="1007068"/>
            </a:xfrm>
            <a:prstGeom prst="rect">
              <a:avLst/>
            </a:prstGeom>
          </p:spPr>
        </p:pic>
      </p:grpSp>
      <p:grpSp>
        <p:nvGrpSpPr>
          <p:cNvPr id="55" name="Group 54">
            <a:extLst>
              <a:ext uri="{FF2B5EF4-FFF2-40B4-BE49-F238E27FC236}">
                <a16:creationId xmlns:a16="http://schemas.microsoft.com/office/drawing/2014/main" id="{2A060510-C057-F6A5-C088-F55BCB266850}"/>
              </a:ext>
            </a:extLst>
          </p:cNvPr>
          <p:cNvGrpSpPr/>
          <p:nvPr/>
        </p:nvGrpSpPr>
        <p:grpSpPr>
          <a:xfrm>
            <a:off x="-1627883" y="-1522978"/>
            <a:ext cx="1162376" cy="1109659"/>
            <a:chOff x="1107645" y="1199589"/>
            <a:chExt cx="1162376" cy="1109659"/>
          </a:xfrm>
        </p:grpSpPr>
        <p:sp>
          <p:nvSpPr>
            <p:cNvPr id="57" name="Oval 56">
              <a:extLst>
                <a:ext uri="{FF2B5EF4-FFF2-40B4-BE49-F238E27FC236}">
                  <a16:creationId xmlns:a16="http://schemas.microsoft.com/office/drawing/2014/main" id="{2803797A-E41D-BBD4-B0D8-E304E616A690}"/>
                </a:ext>
              </a:extLst>
            </p:cNvPr>
            <p:cNvSpPr/>
            <p:nvPr/>
          </p:nvSpPr>
          <p:spPr>
            <a:xfrm>
              <a:off x="1107645" y="1199589"/>
              <a:ext cx="1162376" cy="1109659"/>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8" name="Graphic 57" descr="Brainstorm with solid fill">
              <a:extLst>
                <a:ext uri="{FF2B5EF4-FFF2-40B4-BE49-F238E27FC236}">
                  <a16:creationId xmlns:a16="http://schemas.microsoft.com/office/drawing/2014/main" id="{B6CD5848-11B1-8216-D80C-96AA8280F2E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256632" y="1292578"/>
              <a:ext cx="914400" cy="914400"/>
            </a:xfrm>
            <a:prstGeom prst="rect">
              <a:avLst/>
            </a:prstGeom>
          </p:spPr>
        </p:pic>
      </p:grpSp>
      <p:grpSp>
        <p:nvGrpSpPr>
          <p:cNvPr id="63" name="Group 62">
            <a:extLst>
              <a:ext uri="{FF2B5EF4-FFF2-40B4-BE49-F238E27FC236}">
                <a16:creationId xmlns:a16="http://schemas.microsoft.com/office/drawing/2014/main" id="{16AA84B0-43EB-1FD4-520B-DB230C6A5673}"/>
              </a:ext>
            </a:extLst>
          </p:cNvPr>
          <p:cNvGrpSpPr/>
          <p:nvPr/>
        </p:nvGrpSpPr>
        <p:grpSpPr>
          <a:xfrm>
            <a:off x="-2547461" y="1168203"/>
            <a:ext cx="1162376" cy="1109659"/>
            <a:chOff x="-1549830" y="2302318"/>
            <a:chExt cx="1162376" cy="1109659"/>
          </a:xfrm>
        </p:grpSpPr>
        <p:sp>
          <p:nvSpPr>
            <p:cNvPr id="70" name="Oval 69">
              <a:extLst>
                <a:ext uri="{FF2B5EF4-FFF2-40B4-BE49-F238E27FC236}">
                  <a16:creationId xmlns:a16="http://schemas.microsoft.com/office/drawing/2014/main" id="{E638759F-991E-3469-DF99-D4B71D8A2825}"/>
                </a:ext>
              </a:extLst>
            </p:cNvPr>
            <p:cNvSpPr/>
            <p:nvPr/>
          </p:nvSpPr>
          <p:spPr>
            <a:xfrm>
              <a:off x="-1549830" y="2302318"/>
              <a:ext cx="1162376" cy="1109659"/>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2" name="Graphic 71" descr="Lighthouse scene with solid fill">
              <a:extLst>
                <a:ext uri="{FF2B5EF4-FFF2-40B4-BE49-F238E27FC236}">
                  <a16:creationId xmlns:a16="http://schemas.microsoft.com/office/drawing/2014/main" id="{FAAB29C0-40E6-B54B-EB83-97EA8BDEBA0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431839" y="2363277"/>
              <a:ext cx="914400" cy="914400"/>
            </a:xfrm>
            <a:prstGeom prst="rect">
              <a:avLst/>
            </a:prstGeom>
          </p:spPr>
        </p:pic>
      </p:grpSp>
      <p:sp>
        <p:nvSpPr>
          <p:cNvPr id="27" name="!!CFC2">
            <a:extLst>
              <a:ext uri="{FF2B5EF4-FFF2-40B4-BE49-F238E27FC236}">
                <a16:creationId xmlns:a16="http://schemas.microsoft.com/office/drawing/2014/main" id="{23379D57-4A64-249B-BB86-3793FC85B163}"/>
              </a:ext>
            </a:extLst>
          </p:cNvPr>
          <p:cNvSpPr/>
          <p:nvPr/>
        </p:nvSpPr>
        <p:spPr>
          <a:xfrm>
            <a:off x="2279062" y="336922"/>
            <a:ext cx="3465200" cy="705355"/>
          </a:xfrm>
          <a:prstGeom prst="rect">
            <a:avLst/>
          </a:prstGeom>
          <a:solidFill>
            <a:srgbClr val="1D263E"/>
          </a:solidFill>
          <a:ln w="317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defTabSz="761970"/>
            <a:endParaRPr lang="en-GB" sz="3200">
              <a:solidFill>
                <a:prstClr val="white"/>
              </a:solidFill>
              <a:latin typeface="Arial" panose="020B0604020202020204" pitchFamily="34" charset="0"/>
              <a:cs typeface="Arial" panose="020B0604020202020204" pitchFamily="34" charset="0"/>
            </a:endParaRPr>
          </a:p>
        </p:txBody>
      </p:sp>
      <p:sp>
        <p:nvSpPr>
          <p:cNvPr id="29" name="Rectangle 28">
            <a:extLst>
              <a:ext uri="{FF2B5EF4-FFF2-40B4-BE49-F238E27FC236}">
                <a16:creationId xmlns:a16="http://schemas.microsoft.com/office/drawing/2014/main" id="{17C4490F-3E4C-F617-D4E0-3BC19D8D7686}"/>
              </a:ext>
            </a:extLst>
          </p:cNvPr>
          <p:cNvSpPr/>
          <p:nvPr/>
        </p:nvSpPr>
        <p:spPr>
          <a:xfrm>
            <a:off x="2155238" y="213098"/>
            <a:ext cx="3465200" cy="705355"/>
          </a:xfrm>
          <a:prstGeom prst="rect">
            <a:avLst/>
          </a:prstGeom>
          <a:solidFill>
            <a:srgbClr val="BF0100">
              <a:alpha val="98000"/>
            </a:srgbClr>
          </a:solidFill>
          <a:ln w="317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108000" rIns="0" rtlCol="0" anchor="ctr"/>
          <a:lstStyle/>
          <a:p>
            <a:pPr defTabSz="761970"/>
            <a:r>
              <a:rPr lang="en-GB" sz="3200" b="1">
                <a:solidFill>
                  <a:prstClr val="white"/>
                </a:solidFill>
                <a:latin typeface="Arial" panose="020B0604020202020204" pitchFamily="34" charset="0"/>
                <a:cs typeface="Arial" panose="020B0604020202020204" pitchFamily="34" charset="0"/>
              </a:rPr>
              <a:t>Case for Change</a:t>
            </a:r>
            <a:endParaRPr lang="en-GB" sz="3200">
              <a:solidFill>
                <a:prstClr val="white"/>
              </a:solidFill>
              <a:latin typeface="Arial" panose="020B0604020202020204" pitchFamily="34" charset="0"/>
              <a:cs typeface="Arial" panose="020B0604020202020204" pitchFamily="34" charset="0"/>
            </a:endParaRPr>
          </a:p>
        </p:txBody>
      </p:sp>
      <p:sp>
        <p:nvSpPr>
          <p:cNvPr id="8" name="Text 0">
            <a:extLst>
              <a:ext uri="{FF2B5EF4-FFF2-40B4-BE49-F238E27FC236}">
                <a16:creationId xmlns:a16="http://schemas.microsoft.com/office/drawing/2014/main" id="{981B6A15-3165-F1CE-5755-B5AA29C1EA34}"/>
              </a:ext>
            </a:extLst>
          </p:cNvPr>
          <p:cNvSpPr/>
          <p:nvPr/>
        </p:nvSpPr>
        <p:spPr>
          <a:xfrm>
            <a:off x="2296708" y="1563491"/>
            <a:ext cx="6973188" cy="500559"/>
          </a:xfrm>
          <a:prstGeom prst="rect">
            <a:avLst/>
          </a:prstGeom>
          <a:noFill/>
          <a:ln/>
        </p:spPr>
        <p:txBody>
          <a:bodyPr wrap="square" lIns="0" tIns="0" rIns="0" bIns="0" rtlCol="0" anchor="t"/>
          <a:lstStyle/>
          <a:p>
            <a:pPr defTabSz="761970">
              <a:lnSpc>
                <a:spcPts val="3917"/>
              </a:lnSpc>
              <a:defRPr/>
            </a:pPr>
            <a:r>
              <a:rPr lang="en-US" sz="2000" b="1">
                <a:latin typeface="Arial" panose="020B0604020202020204" pitchFamily="34" charset="0"/>
                <a:ea typeface="Platypi Medium" pitchFamily="34" charset="-122"/>
                <a:cs typeface="Arial" panose="020B0604020202020204" pitchFamily="34" charset="0"/>
              </a:rPr>
              <a:t>Lost Tax Contributions: £132.5 Million Annually</a:t>
            </a:r>
          </a:p>
          <a:p>
            <a:pPr defTabSz="761970">
              <a:lnSpc>
                <a:spcPts val="3917"/>
              </a:lnSpc>
              <a:defRPr/>
            </a:pPr>
            <a:endParaRPr lang="en-US" sz="2000" b="1">
              <a:latin typeface="Arial" panose="020B0604020202020204" pitchFamily="34" charset="0"/>
              <a:cs typeface="Arial" panose="020B0604020202020204" pitchFamily="34" charset="0"/>
            </a:endParaRPr>
          </a:p>
        </p:txBody>
      </p:sp>
      <p:sp>
        <p:nvSpPr>
          <p:cNvPr id="46" name="Text 1">
            <a:extLst>
              <a:ext uri="{FF2B5EF4-FFF2-40B4-BE49-F238E27FC236}">
                <a16:creationId xmlns:a16="http://schemas.microsoft.com/office/drawing/2014/main" id="{A39B4E83-479E-DA46-2EA3-C4DA401251DD}"/>
              </a:ext>
            </a:extLst>
          </p:cNvPr>
          <p:cNvSpPr/>
          <p:nvPr/>
        </p:nvSpPr>
        <p:spPr>
          <a:xfrm>
            <a:off x="2309960" y="2401076"/>
            <a:ext cx="2362696" cy="295275"/>
          </a:xfrm>
          <a:prstGeom prst="rect">
            <a:avLst/>
          </a:prstGeom>
          <a:noFill/>
          <a:ln/>
        </p:spPr>
        <p:txBody>
          <a:bodyPr wrap="none" lIns="0" tIns="0" rIns="0" bIns="0" rtlCol="0" anchor="t"/>
          <a:lstStyle/>
          <a:p>
            <a:pPr defTabSz="761970">
              <a:lnSpc>
                <a:spcPts val="2292"/>
              </a:lnSpc>
              <a:defRPr/>
            </a:pPr>
            <a:r>
              <a:rPr lang="en-US" sz="2000" b="1">
                <a:latin typeface="Arial" panose="020B0604020202020204" pitchFamily="34" charset="0"/>
                <a:ea typeface="Platypi Medium" pitchFamily="34" charset="-122"/>
                <a:cs typeface="Arial" panose="020B0604020202020204" pitchFamily="34" charset="0"/>
              </a:rPr>
              <a:t>Income Tax</a:t>
            </a:r>
            <a:endParaRPr lang="en-US" sz="2000" b="1">
              <a:latin typeface="Arial" panose="020B0604020202020204" pitchFamily="34" charset="0"/>
              <a:cs typeface="Arial" panose="020B0604020202020204" pitchFamily="34" charset="0"/>
            </a:endParaRPr>
          </a:p>
        </p:txBody>
      </p:sp>
      <p:sp>
        <p:nvSpPr>
          <p:cNvPr id="47" name="Text 2">
            <a:extLst>
              <a:ext uri="{FF2B5EF4-FFF2-40B4-BE49-F238E27FC236}">
                <a16:creationId xmlns:a16="http://schemas.microsoft.com/office/drawing/2014/main" id="{32E2D2AC-E35A-9F5F-6FED-DD9485884C6F}"/>
              </a:ext>
            </a:extLst>
          </p:cNvPr>
          <p:cNvSpPr/>
          <p:nvPr/>
        </p:nvSpPr>
        <p:spPr>
          <a:xfrm>
            <a:off x="2309960" y="2770288"/>
            <a:ext cx="2129518" cy="604838"/>
          </a:xfrm>
          <a:prstGeom prst="rect">
            <a:avLst/>
          </a:prstGeom>
          <a:noFill/>
          <a:ln/>
        </p:spPr>
        <p:txBody>
          <a:bodyPr wrap="square" lIns="0" tIns="0" rIns="0" bIns="0" rtlCol="0" anchor="t"/>
          <a:lstStyle/>
          <a:p>
            <a:pPr defTabSz="761970">
              <a:lnSpc>
                <a:spcPts val="2375"/>
              </a:lnSpc>
              <a:defRPr/>
            </a:pPr>
            <a:r>
              <a:rPr lang="en-US" sz="1600">
                <a:latin typeface="Arial" panose="020B0604020202020204" pitchFamily="34" charset="0"/>
                <a:ea typeface="Source Serif Pro" pitchFamily="34" charset="-122"/>
                <a:cs typeface="Arial" panose="020B0604020202020204" pitchFamily="34" charset="0"/>
              </a:rPr>
              <a:t>Foregone income tax from potential earners</a:t>
            </a:r>
            <a:endParaRPr lang="en-US" sz="1600">
              <a:latin typeface="Arial" panose="020B0604020202020204" pitchFamily="34" charset="0"/>
              <a:cs typeface="Arial" panose="020B0604020202020204" pitchFamily="34" charset="0"/>
            </a:endParaRPr>
          </a:p>
        </p:txBody>
      </p:sp>
      <p:pic>
        <p:nvPicPr>
          <p:cNvPr id="48" name="Image 0" descr="preencoded.png">
            <a:extLst>
              <a:ext uri="{FF2B5EF4-FFF2-40B4-BE49-F238E27FC236}">
                <a16:creationId xmlns:a16="http://schemas.microsoft.com/office/drawing/2014/main" id="{0BDF222B-26E9-A119-6AA6-5F0CCC5EEE2A}"/>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5194365" y="2367107"/>
            <a:ext cx="3043238" cy="3043238"/>
          </a:xfrm>
          <a:prstGeom prst="rect">
            <a:avLst/>
          </a:prstGeom>
        </p:spPr>
      </p:pic>
      <p:sp>
        <p:nvSpPr>
          <p:cNvPr id="49" name="Shape 3">
            <a:extLst>
              <a:ext uri="{FF2B5EF4-FFF2-40B4-BE49-F238E27FC236}">
                <a16:creationId xmlns:a16="http://schemas.microsoft.com/office/drawing/2014/main" id="{3E419498-A12A-7F28-0FEF-9FFE3D90FEB9}"/>
              </a:ext>
            </a:extLst>
          </p:cNvPr>
          <p:cNvSpPr/>
          <p:nvPr/>
        </p:nvSpPr>
        <p:spPr>
          <a:xfrm>
            <a:off x="5206366" y="2376761"/>
            <a:ext cx="947944" cy="952638"/>
          </a:xfrm>
          <a:prstGeom prst="roundRect">
            <a:avLst>
              <a:gd name="adj" fmla="val 1611154"/>
            </a:avLst>
          </a:prstGeom>
          <a:solidFill>
            <a:srgbClr val="5F8FBA"/>
          </a:solidFill>
          <a:ln/>
        </p:spPr>
        <p:txBody>
          <a:bodyPr/>
          <a:lstStyle/>
          <a:p>
            <a:pPr defTabSz="761970">
              <a:defRPr/>
            </a:pPr>
            <a:endParaRPr lang="en-GB" sz="1500">
              <a:latin typeface="Arial" panose="020B0604020202020204" pitchFamily="34" charset="0"/>
              <a:cs typeface="Arial" panose="020B0604020202020204" pitchFamily="34" charset="0"/>
            </a:endParaRPr>
          </a:p>
        </p:txBody>
      </p:sp>
      <p:sp>
        <p:nvSpPr>
          <p:cNvPr id="52" name="Text 4">
            <a:extLst>
              <a:ext uri="{FF2B5EF4-FFF2-40B4-BE49-F238E27FC236}">
                <a16:creationId xmlns:a16="http://schemas.microsoft.com/office/drawing/2014/main" id="{E352B7DE-D455-51CE-0E7D-6D6DA4A1276E}"/>
              </a:ext>
            </a:extLst>
          </p:cNvPr>
          <p:cNvSpPr/>
          <p:nvPr/>
        </p:nvSpPr>
        <p:spPr>
          <a:xfrm>
            <a:off x="9283148" y="2401076"/>
            <a:ext cx="2362696" cy="295275"/>
          </a:xfrm>
          <a:prstGeom prst="rect">
            <a:avLst/>
          </a:prstGeom>
          <a:noFill/>
          <a:ln/>
        </p:spPr>
        <p:txBody>
          <a:bodyPr wrap="none" lIns="0" tIns="0" rIns="0" bIns="0" rtlCol="0" anchor="t"/>
          <a:lstStyle/>
          <a:p>
            <a:pPr algn="r" defTabSz="761970">
              <a:lnSpc>
                <a:spcPts val="2292"/>
              </a:lnSpc>
              <a:defRPr/>
            </a:pPr>
            <a:r>
              <a:rPr lang="en-US" sz="2000" b="1">
                <a:latin typeface="Arial" panose="020B0604020202020204" pitchFamily="34" charset="0"/>
                <a:ea typeface="Platypi Medium" pitchFamily="34" charset="-122"/>
                <a:cs typeface="Arial" panose="020B0604020202020204" pitchFamily="34" charset="0"/>
              </a:rPr>
              <a:t>National Insurance</a:t>
            </a:r>
            <a:endParaRPr lang="en-US" sz="2000" b="1">
              <a:latin typeface="Arial" panose="020B0604020202020204" pitchFamily="34" charset="0"/>
              <a:cs typeface="Arial" panose="020B0604020202020204" pitchFamily="34" charset="0"/>
            </a:endParaRPr>
          </a:p>
        </p:txBody>
      </p:sp>
      <p:sp>
        <p:nvSpPr>
          <p:cNvPr id="53" name="Text 5">
            <a:extLst>
              <a:ext uri="{FF2B5EF4-FFF2-40B4-BE49-F238E27FC236}">
                <a16:creationId xmlns:a16="http://schemas.microsoft.com/office/drawing/2014/main" id="{F48F8844-3BB7-7138-0ABA-3A3C36CD45F1}"/>
              </a:ext>
            </a:extLst>
          </p:cNvPr>
          <p:cNvSpPr/>
          <p:nvPr/>
        </p:nvSpPr>
        <p:spPr>
          <a:xfrm>
            <a:off x="8779444" y="2815426"/>
            <a:ext cx="2915444" cy="604838"/>
          </a:xfrm>
          <a:prstGeom prst="rect">
            <a:avLst/>
          </a:prstGeom>
          <a:noFill/>
          <a:ln/>
        </p:spPr>
        <p:txBody>
          <a:bodyPr wrap="square" lIns="0" tIns="0" rIns="0" bIns="0" rtlCol="0" anchor="t"/>
          <a:lstStyle/>
          <a:p>
            <a:pPr algn="r" defTabSz="761970">
              <a:lnSpc>
                <a:spcPts val="2375"/>
              </a:lnSpc>
              <a:defRPr/>
            </a:pPr>
            <a:r>
              <a:rPr lang="en-US" sz="1600">
                <a:latin typeface="Arial" panose="020B0604020202020204" pitchFamily="34" charset="0"/>
                <a:ea typeface="Source Serif Pro" pitchFamily="34" charset="-122"/>
                <a:cs typeface="Arial" panose="020B0604020202020204" pitchFamily="34" charset="0"/>
              </a:rPr>
              <a:t>Lost NI contributions from </a:t>
            </a:r>
          </a:p>
          <a:p>
            <a:pPr algn="r" defTabSz="761970">
              <a:lnSpc>
                <a:spcPts val="2375"/>
              </a:lnSpc>
              <a:defRPr/>
            </a:pPr>
            <a:r>
              <a:rPr lang="en-US" sz="1600">
                <a:latin typeface="Arial" panose="020B0604020202020204" pitchFamily="34" charset="0"/>
                <a:ea typeface="Source Serif Pro" pitchFamily="34" charset="-122"/>
                <a:cs typeface="Arial" panose="020B0604020202020204" pitchFamily="34" charset="0"/>
              </a:rPr>
              <a:t>inactive workers</a:t>
            </a:r>
            <a:endParaRPr lang="en-US" sz="1600">
              <a:latin typeface="Arial" panose="020B0604020202020204" pitchFamily="34" charset="0"/>
              <a:cs typeface="Arial" panose="020B0604020202020204" pitchFamily="34" charset="0"/>
            </a:endParaRPr>
          </a:p>
        </p:txBody>
      </p:sp>
      <p:sp>
        <p:nvSpPr>
          <p:cNvPr id="59" name="Shape 6">
            <a:extLst>
              <a:ext uri="{FF2B5EF4-FFF2-40B4-BE49-F238E27FC236}">
                <a16:creationId xmlns:a16="http://schemas.microsoft.com/office/drawing/2014/main" id="{03444823-2C6B-1979-7F64-EF4B44CAE9EE}"/>
              </a:ext>
            </a:extLst>
          </p:cNvPr>
          <p:cNvSpPr/>
          <p:nvPr/>
        </p:nvSpPr>
        <p:spPr>
          <a:xfrm>
            <a:off x="7277558" y="2376761"/>
            <a:ext cx="947944" cy="952638"/>
          </a:xfrm>
          <a:prstGeom prst="roundRect">
            <a:avLst>
              <a:gd name="adj" fmla="val 1611154"/>
            </a:avLst>
          </a:prstGeom>
          <a:solidFill>
            <a:schemeClr val="accent4"/>
          </a:solidFill>
          <a:ln/>
        </p:spPr>
        <p:txBody>
          <a:bodyPr/>
          <a:lstStyle/>
          <a:p>
            <a:pPr defTabSz="761970">
              <a:defRPr/>
            </a:pPr>
            <a:endParaRPr lang="en-GB" sz="1500">
              <a:latin typeface="Arial" panose="020B0604020202020204" pitchFamily="34" charset="0"/>
              <a:cs typeface="Arial" panose="020B0604020202020204" pitchFamily="34" charset="0"/>
            </a:endParaRPr>
          </a:p>
        </p:txBody>
      </p:sp>
      <p:sp>
        <p:nvSpPr>
          <p:cNvPr id="61" name="Text 7">
            <a:extLst>
              <a:ext uri="{FF2B5EF4-FFF2-40B4-BE49-F238E27FC236}">
                <a16:creationId xmlns:a16="http://schemas.microsoft.com/office/drawing/2014/main" id="{CA809A49-936E-7F6E-C6A7-5E2DCD961EE3}"/>
              </a:ext>
            </a:extLst>
          </p:cNvPr>
          <p:cNvSpPr/>
          <p:nvPr/>
        </p:nvSpPr>
        <p:spPr>
          <a:xfrm>
            <a:off x="8730400" y="3892104"/>
            <a:ext cx="2915444" cy="295275"/>
          </a:xfrm>
          <a:prstGeom prst="rect">
            <a:avLst/>
          </a:prstGeom>
          <a:noFill/>
          <a:ln/>
        </p:spPr>
        <p:txBody>
          <a:bodyPr wrap="none" lIns="0" tIns="0" rIns="0" bIns="0" rtlCol="0" anchor="t"/>
          <a:lstStyle/>
          <a:p>
            <a:pPr algn="r" defTabSz="761970">
              <a:lnSpc>
                <a:spcPts val="2292"/>
              </a:lnSpc>
              <a:defRPr/>
            </a:pPr>
            <a:r>
              <a:rPr lang="en-US" sz="2000" b="1">
                <a:latin typeface="Arial" panose="020B0604020202020204" pitchFamily="34" charset="0"/>
                <a:ea typeface="Platypi Medium" pitchFamily="34" charset="-122"/>
                <a:cs typeface="Arial" panose="020B0604020202020204" pitchFamily="34" charset="0"/>
              </a:rPr>
              <a:t>28,315 Potential Earners</a:t>
            </a:r>
            <a:endParaRPr lang="en-US" sz="2000" b="1">
              <a:latin typeface="Arial" panose="020B0604020202020204" pitchFamily="34" charset="0"/>
              <a:cs typeface="Arial" panose="020B0604020202020204" pitchFamily="34" charset="0"/>
            </a:endParaRPr>
          </a:p>
        </p:txBody>
      </p:sp>
      <p:sp>
        <p:nvSpPr>
          <p:cNvPr id="62" name="Text 8">
            <a:extLst>
              <a:ext uri="{FF2B5EF4-FFF2-40B4-BE49-F238E27FC236}">
                <a16:creationId xmlns:a16="http://schemas.microsoft.com/office/drawing/2014/main" id="{73AF8A45-B280-8C42-2B27-92FEF3D1875A}"/>
              </a:ext>
            </a:extLst>
          </p:cNvPr>
          <p:cNvSpPr/>
          <p:nvPr/>
        </p:nvSpPr>
        <p:spPr>
          <a:xfrm>
            <a:off x="8779444" y="4293200"/>
            <a:ext cx="2915444" cy="604838"/>
          </a:xfrm>
          <a:prstGeom prst="rect">
            <a:avLst/>
          </a:prstGeom>
          <a:noFill/>
          <a:ln/>
        </p:spPr>
        <p:txBody>
          <a:bodyPr wrap="square" lIns="0" tIns="0" rIns="0" bIns="0" rtlCol="0" anchor="t"/>
          <a:lstStyle/>
          <a:p>
            <a:pPr algn="r" defTabSz="761970">
              <a:lnSpc>
                <a:spcPts val="2375"/>
              </a:lnSpc>
              <a:defRPr/>
            </a:pPr>
            <a:r>
              <a:rPr lang="en-US" sz="1600">
                <a:latin typeface="Arial" panose="020B0604020202020204" pitchFamily="34" charset="0"/>
                <a:ea typeface="Source Serif Pro" pitchFamily="34" charset="-122"/>
                <a:cs typeface="Arial" panose="020B0604020202020204" pitchFamily="34" charset="0"/>
              </a:rPr>
              <a:t>Number of additional claimants lost due to health-related inactivity</a:t>
            </a:r>
            <a:endParaRPr lang="en-US" sz="1600">
              <a:latin typeface="Arial" panose="020B0604020202020204" pitchFamily="34" charset="0"/>
              <a:cs typeface="Arial" panose="020B0604020202020204" pitchFamily="34" charset="0"/>
            </a:endParaRPr>
          </a:p>
        </p:txBody>
      </p:sp>
      <p:sp>
        <p:nvSpPr>
          <p:cNvPr id="65" name="Shape 9">
            <a:extLst>
              <a:ext uri="{FF2B5EF4-FFF2-40B4-BE49-F238E27FC236}">
                <a16:creationId xmlns:a16="http://schemas.microsoft.com/office/drawing/2014/main" id="{A14A6A0F-024C-000E-C6BE-2BAC4299FC38}"/>
              </a:ext>
            </a:extLst>
          </p:cNvPr>
          <p:cNvSpPr/>
          <p:nvPr/>
        </p:nvSpPr>
        <p:spPr>
          <a:xfrm>
            <a:off x="7277558" y="4447953"/>
            <a:ext cx="947944" cy="952638"/>
          </a:xfrm>
          <a:prstGeom prst="roundRect">
            <a:avLst>
              <a:gd name="adj" fmla="val 1611154"/>
            </a:avLst>
          </a:prstGeom>
          <a:solidFill>
            <a:srgbClr val="385723"/>
          </a:solidFill>
          <a:ln/>
        </p:spPr>
        <p:txBody>
          <a:bodyPr/>
          <a:lstStyle/>
          <a:p>
            <a:pPr defTabSz="761970">
              <a:defRPr/>
            </a:pPr>
            <a:endParaRPr lang="en-GB" sz="1500">
              <a:latin typeface="Arial" panose="020B0604020202020204" pitchFamily="34" charset="0"/>
              <a:cs typeface="Arial" panose="020B0604020202020204" pitchFamily="34" charset="0"/>
            </a:endParaRPr>
          </a:p>
        </p:txBody>
      </p:sp>
      <p:sp>
        <p:nvSpPr>
          <p:cNvPr id="67" name="Text 10">
            <a:extLst>
              <a:ext uri="{FF2B5EF4-FFF2-40B4-BE49-F238E27FC236}">
                <a16:creationId xmlns:a16="http://schemas.microsoft.com/office/drawing/2014/main" id="{31CB9C51-B0AA-A7A6-D5D8-353B11FAD462}"/>
              </a:ext>
            </a:extLst>
          </p:cNvPr>
          <p:cNvSpPr/>
          <p:nvPr/>
        </p:nvSpPr>
        <p:spPr>
          <a:xfrm>
            <a:off x="2314850" y="3858722"/>
            <a:ext cx="2362696" cy="295275"/>
          </a:xfrm>
          <a:prstGeom prst="rect">
            <a:avLst/>
          </a:prstGeom>
          <a:noFill/>
          <a:ln/>
        </p:spPr>
        <p:txBody>
          <a:bodyPr wrap="none" lIns="0" tIns="0" rIns="0" bIns="0" rtlCol="0" anchor="t"/>
          <a:lstStyle/>
          <a:p>
            <a:pPr defTabSz="761970">
              <a:lnSpc>
                <a:spcPts val="2292"/>
              </a:lnSpc>
              <a:defRPr/>
            </a:pPr>
            <a:r>
              <a:rPr lang="en-US" sz="2000" b="1">
                <a:latin typeface="Arial" panose="020B0604020202020204" pitchFamily="34" charset="0"/>
                <a:ea typeface="Platypi Medium" pitchFamily="34" charset="-122"/>
                <a:cs typeface="Arial" panose="020B0604020202020204" pitchFamily="34" charset="0"/>
              </a:rPr>
              <a:t>£1,500 Per Person</a:t>
            </a:r>
            <a:endParaRPr lang="en-US" sz="2000" b="1">
              <a:latin typeface="Arial" panose="020B0604020202020204" pitchFamily="34" charset="0"/>
              <a:cs typeface="Arial" panose="020B0604020202020204" pitchFamily="34" charset="0"/>
            </a:endParaRPr>
          </a:p>
        </p:txBody>
      </p:sp>
      <p:sp>
        <p:nvSpPr>
          <p:cNvPr id="68" name="Text 11">
            <a:extLst>
              <a:ext uri="{FF2B5EF4-FFF2-40B4-BE49-F238E27FC236}">
                <a16:creationId xmlns:a16="http://schemas.microsoft.com/office/drawing/2014/main" id="{F666A51A-3118-D155-506C-A38E67AA3E81}"/>
              </a:ext>
            </a:extLst>
          </p:cNvPr>
          <p:cNvSpPr/>
          <p:nvPr/>
        </p:nvSpPr>
        <p:spPr>
          <a:xfrm>
            <a:off x="2314850" y="4223685"/>
            <a:ext cx="2124628" cy="604838"/>
          </a:xfrm>
          <a:prstGeom prst="rect">
            <a:avLst/>
          </a:prstGeom>
          <a:noFill/>
          <a:ln/>
        </p:spPr>
        <p:txBody>
          <a:bodyPr wrap="square" lIns="0" tIns="0" rIns="0" bIns="0" rtlCol="0" anchor="t"/>
          <a:lstStyle/>
          <a:p>
            <a:pPr defTabSz="761970">
              <a:lnSpc>
                <a:spcPts val="2375"/>
              </a:lnSpc>
              <a:defRPr/>
            </a:pPr>
            <a:r>
              <a:rPr lang="en-US" sz="1600">
                <a:latin typeface="Arial" panose="020B0604020202020204" pitchFamily="34" charset="0"/>
                <a:ea typeface="Source Serif Pro" pitchFamily="34" charset="-122"/>
                <a:cs typeface="Arial" panose="020B0604020202020204" pitchFamily="34" charset="0"/>
              </a:rPr>
              <a:t>Average annual tax/NI contribution foregone per person</a:t>
            </a:r>
            <a:endParaRPr lang="en-US" sz="1600">
              <a:latin typeface="Arial" panose="020B0604020202020204" pitchFamily="34" charset="0"/>
              <a:cs typeface="Arial" panose="020B0604020202020204" pitchFamily="34" charset="0"/>
            </a:endParaRPr>
          </a:p>
        </p:txBody>
      </p:sp>
      <p:pic>
        <p:nvPicPr>
          <p:cNvPr id="69" name="Image 6" descr="preencoded.png">
            <a:extLst>
              <a:ext uri="{FF2B5EF4-FFF2-40B4-BE49-F238E27FC236}">
                <a16:creationId xmlns:a16="http://schemas.microsoft.com/office/drawing/2014/main" id="{4D730DCF-2F47-D44A-2EE0-744F4DE922AD}"/>
              </a:ext>
            </a:extLst>
          </p:cNvPr>
          <p:cNvPicPr>
            <a:picLocks noChangeAspect="1"/>
          </p:cNvPicPr>
          <p:nvPr/>
        </p:nvPicPr>
        <p:blipFill>
          <a:blip r:embed="rId14" cstate="email">
            <a:extLst>
              <a:ext uri="{28A0092B-C50C-407E-A947-70E740481C1C}">
                <a14:useLocalDpi xmlns:a14="http://schemas.microsoft.com/office/drawing/2010/main"/>
              </a:ext>
            </a:extLst>
          </a:blip>
          <a:srcRect t="45177" r="47740"/>
          <a:stretch/>
        </p:blipFill>
        <p:spPr>
          <a:xfrm>
            <a:off x="5194365" y="3741947"/>
            <a:ext cx="1590396" cy="1668397"/>
          </a:xfrm>
          <a:prstGeom prst="rect">
            <a:avLst/>
          </a:prstGeom>
        </p:spPr>
      </p:pic>
      <p:sp>
        <p:nvSpPr>
          <p:cNvPr id="71" name="Shape 12">
            <a:extLst>
              <a:ext uri="{FF2B5EF4-FFF2-40B4-BE49-F238E27FC236}">
                <a16:creationId xmlns:a16="http://schemas.microsoft.com/office/drawing/2014/main" id="{0D7AD39C-4DA4-D8CA-5311-13BA1DC070FC}"/>
              </a:ext>
            </a:extLst>
          </p:cNvPr>
          <p:cNvSpPr/>
          <p:nvPr/>
        </p:nvSpPr>
        <p:spPr>
          <a:xfrm>
            <a:off x="5206366" y="4447953"/>
            <a:ext cx="947944" cy="952638"/>
          </a:xfrm>
          <a:prstGeom prst="roundRect">
            <a:avLst>
              <a:gd name="adj" fmla="val 1611154"/>
            </a:avLst>
          </a:prstGeom>
          <a:solidFill>
            <a:srgbClr val="BC0301"/>
          </a:solidFill>
          <a:ln/>
        </p:spPr>
        <p:txBody>
          <a:bodyPr/>
          <a:lstStyle/>
          <a:p>
            <a:pPr defTabSz="761970">
              <a:defRPr/>
            </a:pPr>
            <a:endParaRPr lang="en-GB" sz="1500">
              <a:latin typeface="Arial" panose="020B0604020202020204" pitchFamily="34" charset="0"/>
              <a:cs typeface="Arial" panose="020B0604020202020204" pitchFamily="34" charset="0"/>
            </a:endParaRPr>
          </a:p>
        </p:txBody>
      </p:sp>
      <p:sp>
        <p:nvSpPr>
          <p:cNvPr id="77" name="Text 13">
            <a:extLst>
              <a:ext uri="{FF2B5EF4-FFF2-40B4-BE49-F238E27FC236}">
                <a16:creationId xmlns:a16="http://schemas.microsoft.com/office/drawing/2014/main" id="{E1D06674-A9FD-3AB8-3DE0-8907F39BA1E4}"/>
              </a:ext>
            </a:extLst>
          </p:cNvPr>
          <p:cNvSpPr/>
          <p:nvPr/>
        </p:nvSpPr>
        <p:spPr>
          <a:xfrm>
            <a:off x="2309960" y="5642856"/>
            <a:ext cx="9384928" cy="907257"/>
          </a:xfrm>
          <a:prstGeom prst="rect">
            <a:avLst/>
          </a:prstGeom>
          <a:noFill/>
          <a:ln/>
        </p:spPr>
        <p:txBody>
          <a:bodyPr wrap="square" lIns="0" tIns="0" rIns="0" bIns="0" rtlCol="0" anchor="t"/>
          <a:lstStyle/>
          <a:p>
            <a:pPr defTabSz="761970">
              <a:lnSpc>
                <a:spcPts val="2375"/>
              </a:lnSpc>
              <a:defRPr/>
            </a:pPr>
            <a:r>
              <a:rPr lang="en-GB" sz="1600" b="0" i="0" u="none" strike="noStrike">
                <a:effectLst/>
                <a:latin typeface="Arial" panose="020B0604020202020204" pitchFamily="34" charset="0"/>
                <a:cs typeface="Arial" panose="020B0604020202020204" pitchFamily="34" charset="0"/>
              </a:rPr>
              <a:t>The higher rate of long-term sickness in coastal towns costs the national economy an </a:t>
            </a:r>
          </a:p>
          <a:p>
            <a:pPr defTabSz="761970">
              <a:lnSpc>
                <a:spcPts val="2375"/>
              </a:lnSpc>
              <a:defRPr/>
            </a:pPr>
            <a:r>
              <a:rPr lang="en-GB" sz="1600" b="1" i="0" u="none" strike="noStrike">
                <a:effectLst/>
                <a:highlight>
                  <a:srgbClr val="C00000"/>
                </a:highlight>
                <a:latin typeface="Arial" panose="020B0604020202020204" pitchFamily="34" charset="0"/>
                <a:cs typeface="Arial" panose="020B0604020202020204" pitchFamily="34" charset="0"/>
              </a:rPr>
              <a:t>additional £368 million per year</a:t>
            </a:r>
            <a:r>
              <a:rPr lang="en-GB" sz="1600" b="0" i="0" u="none" strike="noStrike">
                <a:effectLst/>
                <a:highlight>
                  <a:srgbClr val="C00000"/>
                </a:highlight>
                <a:latin typeface="Arial" panose="020B0604020202020204" pitchFamily="34" charset="0"/>
                <a:cs typeface="Arial" panose="020B0604020202020204" pitchFamily="34" charset="0"/>
              </a:rPr>
              <a:t> </a:t>
            </a:r>
            <a:r>
              <a:rPr lang="en-GB" sz="1600" b="0" i="0" u="none" strike="noStrike">
                <a:effectLst/>
                <a:latin typeface="Arial" panose="020B0604020202020204" pitchFamily="34" charset="0"/>
                <a:cs typeface="Arial" panose="020B0604020202020204" pitchFamily="34" charset="0"/>
              </a:rPr>
              <a:t>in lost productivity and tax contribution, including £132.5 million due to the higher rate of claimants with a long-term sickness in the 55 coastal towns — on top of £184 million in extra Universal Credit spend</a:t>
            </a:r>
            <a:endParaRPr lang="en-US" sz="1458">
              <a:latin typeface="Arial" panose="020B0604020202020204" pitchFamily="34" charset="0"/>
              <a:cs typeface="Arial" panose="020B0604020202020204" pitchFamily="34" charset="0"/>
            </a:endParaRPr>
          </a:p>
        </p:txBody>
      </p:sp>
      <p:sp>
        <p:nvSpPr>
          <p:cNvPr id="78" name="Text 5">
            <a:extLst>
              <a:ext uri="{FF2B5EF4-FFF2-40B4-BE49-F238E27FC236}">
                <a16:creationId xmlns:a16="http://schemas.microsoft.com/office/drawing/2014/main" id="{FE3EF4F4-4D96-D3EC-AF50-2F2E9F3C6DD4}"/>
              </a:ext>
            </a:extLst>
          </p:cNvPr>
          <p:cNvSpPr/>
          <p:nvPr/>
        </p:nvSpPr>
        <p:spPr>
          <a:xfrm>
            <a:off x="2290082" y="1287725"/>
            <a:ext cx="2549327" cy="237629"/>
          </a:xfrm>
          <a:prstGeom prst="rect">
            <a:avLst/>
          </a:prstGeom>
          <a:noFill/>
          <a:ln/>
        </p:spPr>
        <p:txBody>
          <a:bodyPr wrap="none" lIns="0" tIns="0" rIns="0" bIns="0" rtlCol="0" anchor="t"/>
          <a:lstStyle/>
          <a:p>
            <a:pPr defTabSz="761970">
              <a:lnSpc>
                <a:spcPts val="1833"/>
              </a:lnSpc>
            </a:pPr>
            <a:r>
              <a:rPr lang="en-US" sz="2400" b="1">
                <a:solidFill>
                  <a:prstClr val="white"/>
                </a:solidFill>
                <a:latin typeface="Arial" panose="020B0604020202020204" pitchFamily="34" charset="0"/>
                <a:ea typeface="Alexandria Semi Bold" pitchFamily="34" charset="-122"/>
                <a:cs typeface="Arial" panose="020B0604020202020204" pitchFamily="34" charset="0"/>
              </a:rPr>
              <a:t>Cost of Doing Nothing</a:t>
            </a:r>
            <a:endParaRPr lang="en-US" sz="2400" b="1">
              <a:solidFill>
                <a:prstClr val="white"/>
              </a:solidFill>
              <a:latin typeface="Arial" panose="020B0604020202020204" pitchFamily="34" charset="0"/>
              <a:cs typeface="Arial" panose="020B0604020202020204" pitchFamily="34" charset="0"/>
            </a:endParaRPr>
          </a:p>
        </p:txBody>
      </p:sp>
      <p:sp>
        <p:nvSpPr>
          <p:cNvPr id="10" name="Freeform 9">
            <a:extLst>
              <a:ext uri="{FF2B5EF4-FFF2-40B4-BE49-F238E27FC236}">
                <a16:creationId xmlns:a16="http://schemas.microsoft.com/office/drawing/2014/main" id="{F34B7483-C17D-00C3-A6A3-676E456B4385}"/>
              </a:ext>
            </a:extLst>
          </p:cNvPr>
          <p:cNvSpPr/>
          <p:nvPr/>
        </p:nvSpPr>
        <p:spPr>
          <a:xfrm>
            <a:off x="16042" y="-6508629"/>
            <a:ext cx="1481428" cy="18127083"/>
          </a:xfrm>
          <a:custGeom>
            <a:avLst/>
            <a:gdLst>
              <a:gd name="connsiteX0" fmla="*/ 1773841 w 1773841"/>
              <a:gd name="connsiteY0" fmla="*/ 0 h 15819120"/>
              <a:gd name="connsiteX1" fmla="*/ 1773841 w 1773841"/>
              <a:gd name="connsiteY1" fmla="*/ 6233093 h 15819120"/>
              <a:gd name="connsiteX2" fmla="*/ 909496 w 1773841"/>
              <a:gd name="connsiteY2" fmla="*/ 7129609 h 15819120"/>
              <a:gd name="connsiteX3" fmla="*/ 909496 w 1773841"/>
              <a:gd name="connsiteY3" fmla="*/ 7272960 h 15819120"/>
              <a:gd name="connsiteX4" fmla="*/ 1773841 w 1773841"/>
              <a:gd name="connsiteY4" fmla="*/ 8169476 h 15819120"/>
              <a:gd name="connsiteX5" fmla="*/ 1773841 w 1773841"/>
              <a:gd name="connsiteY5" fmla="*/ 15819120 h 15819120"/>
              <a:gd name="connsiteX6" fmla="*/ 0 w 1773841"/>
              <a:gd name="connsiteY6" fmla="*/ 15819120 h 15819120"/>
              <a:gd name="connsiteX7" fmla="*/ 0 w 1773841"/>
              <a:gd name="connsiteY7" fmla="*/ 0 h 15819120"/>
              <a:gd name="connsiteX0" fmla="*/ 1773841 w 1773841"/>
              <a:gd name="connsiteY0" fmla="*/ 0 h 15819120"/>
              <a:gd name="connsiteX1" fmla="*/ 1773841 w 1773841"/>
              <a:gd name="connsiteY1" fmla="*/ 6233093 h 15819120"/>
              <a:gd name="connsiteX2" fmla="*/ 909496 w 1773841"/>
              <a:gd name="connsiteY2" fmla="*/ 7129609 h 15819120"/>
              <a:gd name="connsiteX3" fmla="*/ 909496 w 1773841"/>
              <a:gd name="connsiteY3" fmla="*/ 7272960 h 15819120"/>
              <a:gd name="connsiteX4" fmla="*/ 1773841 w 1773841"/>
              <a:gd name="connsiteY4" fmla="*/ 8169476 h 15819120"/>
              <a:gd name="connsiteX5" fmla="*/ 1773841 w 1773841"/>
              <a:gd name="connsiteY5" fmla="*/ 15819120 h 15819120"/>
              <a:gd name="connsiteX6" fmla="*/ 0 w 1773841"/>
              <a:gd name="connsiteY6" fmla="*/ 15819120 h 15819120"/>
              <a:gd name="connsiteX7" fmla="*/ 0 w 1773841"/>
              <a:gd name="connsiteY7" fmla="*/ 0 h 15819120"/>
              <a:gd name="connsiteX8" fmla="*/ 1773841 w 1773841"/>
              <a:gd name="connsiteY8" fmla="*/ 0 h 15819120"/>
              <a:gd name="connsiteX0" fmla="*/ 1773841 w 1773841"/>
              <a:gd name="connsiteY0" fmla="*/ 0 h 15819120"/>
              <a:gd name="connsiteX1" fmla="*/ 1773841 w 1773841"/>
              <a:gd name="connsiteY1" fmla="*/ 6233093 h 15819120"/>
              <a:gd name="connsiteX2" fmla="*/ 909496 w 1773841"/>
              <a:gd name="connsiteY2" fmla="*/ 7129609 h 15819120"/>
              <a:gd name="connsiteX3" fmla="*/ 909496 w 1773841"/>
              <a:gd name="connsiteY3" fmla="*/ 7272960 h 15819120"/>
              <a:gd name="connsiteX4" fmla="*/ 1773841 w 1773841"/>
              <a:gd name="connsiteY4" fmla="*/ 8169476 h 15819120"/>
              <a:gd name="connsiteX5" fmla="*/ 1773841 w 1773841"/>
              <a:gd name="connsiteY5" fmla="*/ 15819120 h 15819120"/>
              <a:gd name="connsiteX6" fmla="*/ 0 w 1773841"/>
              <a:gd name="connsiteY6" fmla="*/ 15819120 h 15819120"/>
              <a:gd name="connsiteX7" fmla="*/ 0 w 1773841"/>
              <a:gd name="connsiteY7" fmla="*/ 0 h 15819120"/>
              <a:gd name="connsiteX8" fmla="*/ 1773841 w 1773841"/>
              <a:gd name="connsiteY8" fmla="*/ 0 h 15819120"/>
              <a:gd name="connsiteX0" fmla="*/ 1773841 w 1777714"/>
              <a:gd name="connsiteY0" fmla="*/ 0 h 15819120"/>
              <a:gd name="connsiteX1" fmla="*/ 1773841 w 1777714"/>
              <a:gd name="connsiteY1" fmla="*/ 6233093 h 15819120"/>
              <a:gd name="connsiteX2" fmla="*/ 909496 w 1777714"/>
              <a:gd name="connsiteY2" fmla="*/ 7129609 h 15819120"/>
              <a:gd name="connsiteX3" fmla="*/ 909496 w 1777714"/>
              <a:gd name="connsiteY3" fmla="*/ 7272960 h 15819120"/>
              <a:gd name="connsiteX4" fmla="*/ 1773841 w 1777714"/>
              <a:gd name="connsiteY4" fmla="*/ 8169476 h 15819120"/>
              <a:gd name="connsiteX5" fmla="*/ 1773841 w 1777714"/>
              <a:gd name="connsiteY5" fmla="*/ 15819120 h 15819120"/>
              <a:gd name="connsiteX6" fmla="*/ 0 w 1777714"/>
              <a:gd name="connsiteY6" fmla="*/ 15819120 h 15819120"/>
              <a:gd name="connsiteX7" fmla="*/ 0 w 1777714"/>
              <a:gd name="connsiteY7" fmla="*/ 0 h 15819120"/>
              <a:gd name="connsiteX8" fmla="*/ 1773841 w 1777714"/>
              <a:gd name="connsiteY8" fmla="*/ 0 h 15819120"/>
              <a:gd name="connsiteX0" fmla="*/ 1773841 w 1777714"/>
              <a:gd name="connsiteY0" fmla="*/ 0 h 15819120"/>
              <a:gd name="connsiteX1" fmla="*/ 1773841 w 1777714"/>
              <a:gd name="connsiteY1" fmla="*/ 6233093 h 15819120"/>
              <a:gd name="connsiteX2" fmla="*/ 909496 w 1777714"/>
              <a:gd name="connsiteY2" fmla="*/ 7129609 h 15819120"/>
              <a:gd name="connsiteX3" fmla="*/ 909496 w 1777714"/>
              <a:gd name="connsiteY3" fmla="*/ 7272960 h 15819120"/>
              <a:gd name="connsiteX4" fmla="*/ 1773841 w 1777714"/>
              <a:gd name="connsiteY4" fmla="*/ 8169476 h 15819120"/>
              <a:gd name="connsiteX5" fmla="*/ 1773841 w 1777714"/>
              <a:gd name="connsiteY5" fmla="*/ 15819120 h 15819120"/>
              <a:gd name="connsiteX6" fmla="*/ 0 w 1777714"/>
              <a:gd name="connsiteY6" fmla="*/ 15819120 h 15819120"/>
              <a:gd name="connsiteX7" fmla="*/ 0 w 1777714"/>
              <a:gd name="connsiteY7" fmla="*/ 0 h 15819120"/>
              <a:gd name="connsiteX8" fmla="*/ 1773841 w 1777714"/>
              <a:gd name="connsiteY8" fmla="*/ 0 h 15819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7714" h="15819120">
                <a:moveTo>
                  <a:pt x="1773841" y="0"/>
                </a:moveTo>
                <a:cubicBezTo>
                  <a:pt x="1773841" y="2077698"/>
                  <a:pt x="1782556" y="5985053"/>
                  <a:pt x="1773841" y="6233093"/>
                </a:cubicBezTo>
                <a:cubicBezTo>
                  <a:pt x="1765126" y="6481133"/>
                  <a:pt x="909747" y="6822304"/>
                  <a:pt x="909496" y="7129609"/>
                </a:cubicBezTo>
                <a:cubicBezTo>
                  <a:pt x="909245" y="7436914"/>
                  <a:pt x="909245" y="6880986"/>
                  <a:pt x="909496" y="7272960"/>
                </a:cubicBezTo>
                <a:cubicBezTo>
                  <a:pt x="909747" y="7664934"/>
                  <a:pt x="1773593" y="7819837"/>
                  <a:pt x="1773841" y="8169476"/>
                </a:cubicBezTo>
                <a:cubicBezTo>
                  <a:pt x="1774089" y="8519115"/>
                  <a:pt x="1773841" y="13269239"/>
                  <a:pt x="1773841" y="15819120"/>
                </a:cubicBezTo>
                <a:lnTo>
                  <a:pt x="0" y="15819120"/>
                </a:lnTo>
                <a:lnTo>
                  <a:pt x="0" y="0"/>
                </a:lnTo>
                <a:lnTo>
                  <a:pt x="1773841" y="0"/>
                </a:lnTo>
                <a:close/>
              </a:path>
            </a:pathLst>
          </a:custGeom>
          <a:solidFill>
            <a:srgbClr val="0B3249"/>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defTabSz="761970"/>
            <a:endParaRPr lang="en-GB" sz="1500">
              <a:solidFill>
                <a:prstClr val="white"/>
              </a:solidFill>
              <a:latin typeface="Calibri" panose="020F0502020204030204"/>
            </a:endParaRPr>
          </a:p>
        </p:txBody>
      </p:sp>
      <p:pic>
        <p:nvPicPr>
          <p:cNvPr id="11" name="Graphic 10" descr="Lighthouse scene with solid fill">
            <a:extLst>
              <a:ext uri="{FF2B5EF4-FFF2-40B4-BE49-F238E27FC236}">
                <a16:creationId xmlns:a16="http://schemas.microsoft.com/office/drawing/2014/main" id="{AC3F9500-1668-B860-416C-D7408A426BC1}"/>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299556" y="-240421"/>
            <a:ext cx="914400" cy="914400"/>
          </a:xfrm>
          <a:prstGeom prst="rect">
            <a:avLst/>
          </a:prstGeom>
        </p:spPr>
      </p:pic>
      <p:pic>
        <p:nvPicPr>
          <p:cNvPr id="12" name="Graphic 11" descr="Link with solid fill">
            <a:extLst>
              <a:ext uri="{FF2B5EF4-FFF2-40B4-BE49-F238E27FC236}">
                <a16:creationId xmlns:a16="http://schemas.microsoft.com/office/drawing/2014/main" id="{EB698DE4-ED84-EBAF-E90A-3F6BA6B737E6}"/>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259498" y="2886539"/>
            <a:ext cx="1033819" cy="1033819"/>
          </a:xfrm>
          <a:prstGeom prst="rect">
            <a:avLst/>
          </a:prstGeom>
        </p:spPr>
      </p:pic>
      <p:pic>
        <p:nvPicPr>
          <p:cNvPr id="13" name="Graphic 12" descr="Money with solid fill">
            <a:extLst>
              <a:ext uri="{FF2B5EF4-FFF2-40B4-BE49-F238E27FC236}">
                <a16:creationId xmlns:a16="http://schemas.microsoft.com/office/drawing/2014/main" id="{BABB644B-C137-5348-73D7-52FB8ADE2DAD}"/>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302790" y="1184126"/>
            <a:ext cx="914400" cy="914400"/>
          </a:xfrm>
          <a:prstGeom prst="rect">
            <a:avLst/>
          </a:prstGeom>
        </p:spPr>
      </p:pic>
      <p:pic>
        <p:nvPicPr>
          <p:cNvPr id="5" name="Graphic 4" descr="Group of people with solid fill">
            <a:extLst>
              <a:ext uri="{FF2B5EF4-FFF2-40B4-BE49-F238E27FC236}">
                <a16:creationId xmlns:a16="http://schemas.microsoft.com/office/drawing/2014/main" id="{71F5A3F9-BCC3-EF1C-EFA6-477F25F23543}"/>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7357752" y="4505614"/>
            <a:ext cx="759959" cy="759959"/>
          </a:xfrm>
          <a:prstGeom prst="rect">
            <a:avLst/>
          </a:prstGeom>
        </p:spPr>
      </p:pic>
      <p:pic>
        <p:nvPicPr>
          <p:cNvPr id="7" name="Graphic 6" descr="Calculator with solid fill">
            <a:extLst>
              <a:ext uri="{FF2B5EF4-FFF2-40B4-BE49-F238E27FC236}">
                <a16:creationId xmlns:a16="http://schemas.microsoft.com/office/drawing/2014/main" id="{29BB2941-554F-AE49-85DC-31E740409B6F}"/>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5272133" y="4535847"/>
            <a:ext cx="785159" cy="785159"/>
          </a:xfrm>
          <a:prstGeom prst="rect">
            <a:avLst/>
          </a:prstGeom>
        </p:spPr>
      </p:pic>
      <p:pic>
        <p:nvPicPr>
          <p:cNvPr id="17" name="Graphic 16" descr="Flying Money with solid fill">
            <a:extLst>
              <a:ext uri="{FF2B5EF4-FFF2-40B4-BE49-F238E27FC236}">
                <a16:creationId xmlns:a16="http://schemas.microsoft.com/office/drawing/2014/main" id="{6AD9469D-370D-A2EB-0103-7A858AFFD375}"/>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5366055" y="2543012"/>
            <a:ext cx="645249" cy="645249"/>
          </a:xfrm>
          <a:prstGeom prst="rect">
            <a:avLst/>
          </a:prstGeom>
        </p:spPr>
      </p:pic>
      <p:pic>
        <p:nvPicPr>
          <p:cNvPr id="19" name="Graphic 18" descr="Bar graph with downward trend with solid fill">
            <a:extLst>
              <a:ext uri="{FF2B5EF4-FFF2-40B4-BE49-F238E27FC236}">
                <a16:creationId xmlns:a16="http://schemas.microsoft.com/office/drawing/2014/main" id="{2904A43F-C101-BDA3-17AF-FA115432E3A5}"/>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7396621" y="2479754"/>
            <a:ext cx="721090" cy="721090"/>
          </a:xfrm>
          <a:prstGeom prst="rect">
            <a:avLst/>
          </a:prstGeom>
        </p:spPr>
      </p:pic>
    </p:spTree>
    <p:extLst>
      <p:ext uri="{BB962C8B-B14F-4D97-AF65-F5344CB8AC3E}">
        <p14:creationId xmlns:p14="http://schemas.microsoft.com/office/powerpoint/2010/main" val="402983685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10C6C1-6792-C933-E045-AEAB3B4FEF77}"/>
            </a:ext>
          </a:extLst>
        </p:cNvPr>
        <p:cNvGrpSpPr/>
        <p:nvPr/>
      </p:nvGrpSpPr>
      <p:grpSpPr>
        <a:xfrm>
          <a:off x="0" y="0"/>
          <a:ext cx="0" cy="0"/>
          <a:chOff x="0" y="0"/>
          <a:chExt cx="0" cy="0"/>
        </a:xfrm>
      </p:grpSpPr>
      <p:pic>
        <p:nvPicPr>
          <p:cNvPr id="5" name="Image 0">
            <a:extLst>
              <a:ext uri="{FF2B5EF4-FFF2-40B4-BE49-F238E27FC236}">
                <a16:creationId xmlns:a16="http://schemas.microsoft.com/office/drawing/2014/main" id="{9995722F-774F-D87E-C680-211B88B26267}"/>
              </a:ext>
            </a:extLst>
          </p:cNvPr>
          <p:cNvPicPr>
            <a:picLocks noChangeAspect="1"/>
          </p:cNvPicPr>
          <p:nvPr/>
        </p:nvPicPr>
        <p:blipFill>
          <a:blip r:embed="rId2" cstate="email">
            <a:alphaModFix amt="15000"/>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p:blipFill>
        <p:spPr>
          <a:xfrm>
            <a:off x="0" y="-4797"/>
            <a:ext cx="12235770" cy="6862797"/>
          </a:xfrm>
          <a:prstGeom prst="rect">
            <a:avLst/>
          </a:prstGeom>
        </p:spPr>
      </p:pic>
      <p:sp>
        <p:nvSpPr>
          <p:cNvPr id="6" name="!!Intervention">
            <a:extLst>
              <a:ext uri="{FF2B5EF4-FFF2-40B4-BE49-F238E27FC236}">
                <a16:creationId xmlns:a16="http://schemas.microsoft.com/office/drawing/2014/main" id="{29FAFB7A-B83B-9761-ABCF-8DEBE535930A}"/>
              </a:ext>
            </a:extLst>
          </p:cNvPr>
          <p:cNvSpPr txBox="1">
            <a:spLocks/>
          </p:cNvSpPr>
          <p:nvPr/>
        </p:nvSpPr>
        <p:spPr>
          <a:xfrm>
            <a:off x="0" y="-4796"/>
            <a:ext cx="12192000" cy="1112335"/>
          </a:xfrm>
          <a:prstGeom prst="rect">
            <a:avLst/>
          </a:prstGeom>
          <a:solidFill>
            <a:srgbClr val="0F2836"/>
          </a:solidFill>
        </p:spPr>
        <p:txBody>
          <a:bodyPr vert="horz" lIns="324000" tIns="14400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914363">
              <a:defRPr/>
            </a:pPr>
            <a:endParaRPr lang="en-GB" sz="8000" b="1" spc="-100">
              <a:noFill/>
              <a:uFill>
                <a:solidFill>
                  <a:srgbClr val="D6043B"/>
                </a:solidFill>
              </a:uFill>
              <a:latin typeface="Arial" panose="020B0604020202020204" pitchFamily="34" charset="0"/>
              <a:cs typeface="Arial" panose="020B0604020202020204" pitchFamily="34" charset="0"/>
            </a:endParaRPr>
          </a:p>
        </p:txBody>
      </p:sp>
      <p:pic>
        <p:nvPicPr>
          <p:cNvPr id="7" name="Graphic 6" descr="Playbook with solid fill">
            <a:extLst>
              <a:ext uri="{FF2B5EF4-FFF2-40B4-BE49-F238E27FC236}">
                <a16:creationId xmlns:a16="http://schemas.microsoft.com/office/drawing/2014/main" id="{11166FCD-5F71-FB48-89C3-E189349F7A8C}"/>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62517" y="52150"/>
            <a:ext cx="998704" cy="998704"/>
          </a:xfrm>
          <a:prstGeom prst="rect">
            <a:avLst/>
          </a:prstGeom>
        </p:spPr>
      </p:pic>
      <p:sp>
        <p:nvSpPr>
          <p:cNvPr id="8" name="!!Intervention">
            <a:extLst>
              <a:ext uri="{FF2B5EF4-FFF2-40B4-BE49-F238E27FC236}">
                <a16:creationId xmlns:a16="http://schemas.microsoft.com/office/drawing/2014/main" id="{8B490FBA-EB50-AE39-3CBD-21C7D0B199D1}"/>
              </a:ext>
            </a:extLst>
          </p:cNvPr>
          <p:cNvSpPr txBox="1">
            <a:spLocks/>
          </p:cNvSpPr>
          <p:nvPr/>
        </p:nvSpPr>
        <p:spPr>
          <a:xfrm flipV="1">
            <a:off x="101105" y="44136"/>
            <a:ext cx="1139552" cy="1015779"/>
          </a:xfrm>
          <a:prstGeom prst="ellipse">
            <a:avLst/>
          </a:prstGeom>
          <a:solidFill>
            <a:schemeClr val="bg1">
              <a:alpha val="0"/>
            </a:schemeClr>
          </a:solidFill>
          <a:ln w="60325">
            <a:solidFill>
              <a:schemeClr val="bg1"/>
            </a:solidFill>
          </a:ln>
        </p:spPr>
        <p:txBody>
          <a:bodyPr vert="horz" wrap="square" lIns="0" tIns="36000" rIns="0" bIns="4572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914363">
              <a:defRPr/>
            </a:pPr>
            <a:endParaRPr lang="en-GB" sz="5400" b="1">
              <a:noFill/>
              <a:uFill>
                <a:solidFill>
                  <a:srgbClr val="D6043B"/>
                </a:solidFill>
              </a:uFill>
              <a:latin typeface="Arial" panose="020B0604020202020204" pitchFamily="34" charset="0"/>
              <a:cs typeface="Arial" panose="020B0604020202020204" pitchFamily="34" charset="0"/>
            </a:endParaRPr>
          </a:p>
        </p:txBody>
      </p:sp>
      <p:pic>
        <p:nvPicPr>
          <p:cNvPr id="11" name="Picture 10" descr="Breaking Barriers Innovations">
            <a:extLst>
              <a:ext uri="{FF2B5EF4-FFF2-40B4-BE49-F238E27FC236}">
                <a16:creationId xmlns:a16="http://schemas.microsoft.com/office/drawing/2014/main" id="{951BEB19-900C-9903-1F10-0BC0F1635640}"/>
              </a:ext>
            </a:extLst>
          </p:cNvPr>
          <p:cNvPicPr>
            <a:picLocks noChangeAspect="1" noChangeArrowheads="1"/>
          </p:cNvPicPr>
          <p:nvPr/>
        </p:nvPicPr>
        <p:blipFill>
          <a:blip r:embed="rId6" cstate="email">
            <a:duotone>
              <a:prstClr val="black"/>
              <a:schemeClr val="bg1">
                <a:tint val="45000"/>
                <a:satMod val="400000"/>
              </a:schemeClr>
            </a:duotone>
            <a:extLst>
              <a:ext uri="{BEBA8EAE-BF5A-486C-A8C5-ECC9F3942E4B}">
                <a14:imgProps xmlns:a14="http://schemas.microsoft.com/office/drawing/2010/main">
                  <a14:imgLayer r:embed="rId7">
                    <a14:imgEffect>
                      <a14:sharpenSoften amount="58000"/>
                    </a14:imgEffect>
                    <a14:imgEffect>
                      <a14:brightnessContrast bright="100000" contrast="100000"/>
                    </a14:imgEffect>
                  </a14:imgLayer>
                </a14:imgProps>
              </a:ext>
              <a:ext uri="{28A0092B-C50C-407E-A947-70E740481C1C}">
                <a14:useLocalDpi xmlns:a14="http://schemas.microsoft.com/office/drawing/2010/main"/>
              </a:ext>
            </a:extLst>
          </a:blip>
          <a:srcRect/>
          <a:stretch>
            <a:fillRect/>
          </a:stretch>
        </p:blipFill>
        <p:spPr bwMode="auto">
          <a:xfrm>
            <a:off x="10707393" y="11209"/>
            <a:ext cx="1367627" cy="111233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23A00541-F6BB-6418-2BE6-3BFCF0E395B5}"/>
              </a:ext>
            </a:extLst>
          </p:cNvPr>
          <p:cNvSpPr/>
          <p:nvPr/>
        </p:nvSpPr>
        <p:spPr>
          <a:xfrm>
            <a:off x="3521854" y="293909"/>
            <a:ext cx="4586871" cy="594924"/>
          </a:xfrm>
          <a:prstGeom prst="rect">
            <a:avLst/>
          </a:prstGeom>
          <a:solidFill>
            <a:srgbClr val="1D263E"/>
          </a:solidFill>
          <a:ln w="317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defTabSz="761970"/>
            <a:endParaRPr lang="en-GB" sz="3200">
              <a:solidFill>
                <a:prstClr val="white"/>
              </a:solidFill>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8536A1D7-1FF4-CC62-C825-C97E9D5F7EB9}"/>
              </a:ext>
            </a:extLst>
          </p:cNvPr>
          <p:cNvSpPr/>
          <p:nvPr/>
        </p:nvSpPr>
        <p:spPr>
          <a:xfrm>
            <a:off x="3398030" y="170085"/>
            <a:ext cx="4586871" cy="594924"/>
          </a:xfrm>
          <a:prstGeom prst="rect">
            <a:avLst/>
          </a:prstGeom>
          <a:solidFill>
            <a:srgbClr val="BF0100">
              <a:alpha val="98000"/>
            </a:srgbClr>
          </a:solidFill>
          <a:ln w="317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defTabSz="761970"/>
            <a:r>
              <a:rPr lang="en-GB" sz="4000" b="1">
                <a:solidFill>
                  <a:prstClr val="white"/>
                </a:solidFill>
                <a:latin typeface="Arial" panose="020B0604020202020204" pitchFamily="34" charset="0"/>
                <a:cs typeface="Arial" panose="020B0604020202020204" pitchFamily="34" charset="0"/>
              </a:rPr>
              <a:t>CMO Foreword</a:t>
            </a:r>
            <a:endParaRPr lang="en-GB" sz="3200">
              <a:solidFill>
                <a:prstClr val="white"/>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F57C2B6A-DBB2-6140-157E-42FE8992D499}"/>
              </a:ext>
            </a:extLst>
          </p:cNvPr>
          <p:cNvSpPr txBox="1"/>
          <p:nvPr/>
        </p:nvSpPr>
        <p:spPr>
          <a:xfrm>
            <a:off x="9070770" y="4095037"/>
            <a:ext cx="2759598" cy="2506668"/>
          </a:xfrm>
          <a:prstGeom prst="roundRect">
            <a:avLst>
              <a:gd name="adj" fmla="val 5443"/>
            </a:avLst>
          </a:prstGeom>
          <a:solidFill>
            <a:schemeClr val="bg1"/>
          </a:solidFill>
        </p:spPr>
        <p:txBody>
          <a:bodyPr wrap="square" anchor="ctr" anchorCtr="0">
            <a:noAutofit/>
          </a:bodyPr>
          <a:lstStyle/>
          <a:p>
            <a:pPr>
              <a:defRPr/>
            </a:pPr>
            <a:r>
              <a:rPr lang="en-GB" sz="2800" b="1" dirty="0">
                <a:solidFill>
                  <a:srgbClr val="BC0301"/>
                </a:solidFill>
                <a:latin typeface="Arial" panose="020B0604020202020204" pitchFamily="34" charset="0"/>
                <a:cs typeface="Arial" panose="020B0604020202020204" pitchFamily="34" charset="0"/>
              </a:rPr>
              <a:t>Professor Sir </a:t>
            </a:r>
          </a:p>
          <a:p>
            <a:pPr>
              <a:defRPr/>
            </a:pPr>
            <a:r>
              <a:rPr lang="en-GB" sz="2800" b="1" dirty="0">
                <a:solidFill>
                  <a:srgbClr val="BC0301"/>
                </a:solidFill>
                <a:latin typeface="Arial" panose="020B0604020202020204" pitchFamily="34" charset="0"/>
                <a:cs typeface="Arial" panose="020B0604020202020204" pitchFamily="34" charset="0"/>
              </a:rPr>
              <a:t>Chris Whitty</a:t>
            </a:r>
          </a:p>
          <a:p>
            <a:pPr>
              <a:defRPr/>
            </a:pPr>
            <a:r>
              <a:rPr lang="en-GB" sz="2000" dirty="0">
                <a:solidFill>
                  <a:srgbClr val="BC0301"/>
                </a:solidFill>
                <a:latin typeface="Arial" panose="020B0604020202020204" pitchFamily="34" charset="0"/>
                <a:cs typeface="Arial" panose="020B0604020202020204" pitchFamily="34" charset="0"/>
              </a:rPr>
              <a:t>Chief Medical Officer</a:t>
            </a:r>
          </a:p>
          <a:p>
            <a:pPr>
              <a:defRPr/>
            </a:pPr>
            <a:r>
              <a:rPr lang="en-GB" sz="2000" dirty="0">
                <a:solidFill>
                  <a:srgbClr val="BC0301"/>
                </a:solidFill>
                <a:latin typeface="Arial" panose="020B0604020202020204" pitchFamily="34" charset="0"/>
                <a:cs typeface="Arial" panose="020B0604020202020204" pitchFamily="34" charset="0"/>
              </a:rPr>
              <a:t>for England</a:t>
            </a:r>
          </a:p>
        </p:txBody>
      </p:sp>
      <p:pic>
        <p:nvPicPr>
          <p:cNvPr id="13" name="Picture 2">
            <a:extLst>
              <a:ext uri="{FF2B5EF4-FFF2-40B4-BE49-F238E27FC236}">
                <a16:creationId xmlns:a16="http://schemas.microsoft.com/office/drawing/2014/main" id="{3413F181-52A3-E933-678A-60A25C7E82C3}"/>
              </a:ext>
            </a:extLst>
          </p:cNvPr>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l="24927" t="52" r="11219" b="-52"/>
          <a:stretch/>
        </p:blipFill>
        <p:spPr bwMode="auto">
          <a:xfrm>
            <a:off x="9089819" y="1494801"/>
            <a:ext cx="2743941" cy="2870998"/>
          </a:xfrm>
          <a:prstGeom prst="roundRect">
            <a:avLst>
              <a:gd name="adj" fmla="val 5416"/>
            </a:avLst>
          </a:prstGeom>
          <a:noFill/>
          <a:ln w="47625">
            <a:solidFill>
              <a:schemeClr val="bg1"/>
            </a:solidFill>
          </a:ln>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8E20210-EBC6-A935-66D3-7F8A784BBBA2}"/>
              </a:ext>
            </a:extLst>
          </p:cNvPr>
          <p:cNvSpPr txBox="1"/>
          <p:nvPr/>
        </p:nvSpPr>
        <p:spPr>
          <a:xfrm>
            <a:off x="285474" y="1323901"/>
            <a:ext cx="8518871" cy="5244519"/>
          </a:xfrm>
          <a:prstGeom prst="roundRect">
            <a:avLst>
              <a:gd name="adj" fmla="val 4538"/>
            </a:avLst>
          </a:prstGeom>
          <a:solidFill>
            <a:srgbClr val="123249"/>
          </a:solidFill>
        </p:spPr>
        <p:txBody>
          <a:bodyPr wrap="square" anchor="t" anchorCtr="0">
            <a:noAutofit/>
          </a:bodyPr>
          <a:lstStyle/>
          <a:p>
            <a:pPr>
              <a:buNone/>
            </a:pPr>
            <a:r>
              <a:rPr lang="en-GB" sz="1600" dirty="0">
                <a:solidFill>
                  <a:schemeClr val="bg1"/>
                </a:solidFill>
                <a:effectLst/>
                <a:latin typeface="Arial" panose="020B0604020202020204" pitchFamily="34" charset="0"/>
                <a:ea typeface="Arial" panose="020B0604020202020204" pitchFamily="34" charset="0"/>
              </a:rPr>
              <a:t>Whilst coastal communities are some of the most beautiful places in the country, they also have some of the worst health outcomes and lowest healthy life expectancy. Some of the reasons for this are relatively straightforward, for example poorer health in coastal communities is largely driven by age and deprivation. But some aspects of addressing this are more complex and challenging including the impact of housing, transport and employment. The granular data in this report clearly shows the sometimes stark differences that exist between coastal communities and their inland neighbours. On the positive side the data tells us what we need to focus on and what actions can be taken to reduce the amount of time people are living in poor health. </a:t>
            </a:r>
          </a:p>
          <a:p>
            <a:pPr>
              <a:buNone/>
            </a:pPr>
            <a:r>
              <a:rPr lang="en-GB" sz="1600" dirty="0">
                <a:solidFill>
                  <a:schemeClr val="bg1"/>
                </a:solidFill>
                <a:effectLst/>
                <a:latin typeface="Arial" panose="020B0604020202020204" pitchFamily="34" charset="0"/>
                <a:ea typeface="Arial" panose="020B0604020202020204" pitchFamily="34" charset="0"/>
              </a:rPr>
              <a:t> </a:t>
            </a:r>
          </a:p>
          <a:p>
            <a:pPr>
              <a:buNone/>
            </a:pPr>
            <a:r>
              <a:rPr lang="en-GB" sz="1600" dirty="0">
                <a:solidFill>
                  <a:schemeClr val="bg1"/>
                </a:solidFill>
                <a:effectLst/>
                <a:latin typeface="Arial" panose="020B0604020202020204" pitchFamily="34" charset="0"/>
                <a:ea typeface="Arial" panose="020B0604020202020204" pitchFamily="34" charset="0"/>
              </a:rPr>
              <a:t>For example, in the coastal areas of Dorset, Norfolk and Lincolnshire there are very different patterns of ageing and health compared to urban areas. It is not just that there are more older people in coastal communities, there are more older people living longer in very poor health. It will be critical to have the right local workforce in these and similar areas to ensure that people can live independently for longer. </a:t>
            </a:r>
          </a:p>
          <a:p>
            <a:pPr>
              <a:buNone/>
            </a:pPr>
            <a:r>
              <a:rPr lang="en-GB" sz="1600" dirty="0">
                <a:solidFill>
                  <a:schemeClr val="bg1"/>
                </a:solidFill>
                <a:effectLst/>
                <a:latin typeface="Arial" panose="020B0604020202020204" pitchFamily="34" charset="0"/>
                <a:ea typeface="Arial" panose="020B0604020202020204" pitchFamily="34" charset="0"/>
              </a:rPr>
              <a:t> </a:t>
            </a:r>
          </a:p>
          <a:p>
            <a:r>
              <a:rPr lang="en-GB" sz="1600" dirty="0">
                <a:solidFill>
                  <a:schemeClr val="bg1"/>
                </a:solidFill>
                <a:effectLst/>
                <a:latin typeface="Arial" panose="020B0604020202020204" pitchFamily="34" charset="0"/>
                <a:ea typeface="Arial" panose="020B0604020202020204" pitchFamily="34" charset="0"/>
              </a:rPr>
              <a:t>Alongside the additional health burdens that come with an ageing population our coastal communities are also seeing an increase in problems linked to socio-economic deprivation amongst younger age groups. In particular mental health problems including high rates of deaths by suicide and younger people involved in substance abuse and crime. </a:t>
            </a:r>
          </a:p>
        </p:txBody>
      </p:sp>
    </p:spTree>
    <p:extLst>
      <p:ext uri="{BB962C8B-B14F-4D97-AF65-F5344CB8AC3E}">
        <p14:creationId xmlns:p14="http://schemas.microsoft.com/office/powerpoint/2010/main" val="32726209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B3D20C-8BFB-FAC1-7470-19BE8F87C2D9}"/>
            </a:ext>
          </a:extLst>
        </p:cNvPr>
        <p:cNvGrpSpPr/>
        <p:nvPr/>
      </p:nvGrpSpPr>
      <p:grpSpPr>
        <a:xfrm>
          <a:off x="0" y="0"/>
          <a:ext cx="0" cy="0"/>
          <a:chOff x="0" y="0"/>
          <a:chExt cx="0" cy="0"/>
        </a:xfrm>
      </p:grpSpPr>
      <p:grpSp>
        <p:nvGrpSpPr>
          <p:cNvPr id="14" name="Group 13">
            <a:extLst>
              <a:ext uri="{FF2B5EF4-FFF2-40B4-BE49-F238E27FC236}">
                <a16:creationId xmlns:a16="http://schemas.microsoft.com/office/drawing/2014/main" id="{CCBD5CA4-FD6E-B306-1485-719848B62DC3}"/>
              </a:ext>
            </a:extLst>
          </p:cNvPr>
          <p:cNvGrpSpPr/>
          <p:nvPr/>
        </p:nvGrpSpPr>
        <p:grpSpPr>
          <a:xfrm>
            <a:off x="-1679815" y="1243758"/>
            <a:ext cx="1162376" cy="1109659"/>
            <a:chOff x="-1679815" y="1243758"/>
            <a:chExt cx="1162376" cy="1109659"/>
          </a:xfrm>
        </p:grpSpPr>
        <p:sp>
          <p:nvSpPr>
            <p:cNvPr id="12" name="Oval 11">
              <a:extLst>
                <a:ext uri="{FF2B5EF4-FFF2-40B4-BE49-F238E27FC236}">
                  <a16:creationId xmlns:a16="http://schemas.microsoft.com/office/drawing/2014/main" id="{AC124E12-653D-91CA-66B9-A59D6AB6C2F9}"/>
                </a:ext>
              </a:extLst>
            </p:cNvPr>
            <p:cNvSpPr/>
            <p:nvPr/>
          </p:nvSpPr>
          <p:spPr>
            <a:xfrm>
              <a:off x="-1679815" y="1243758"/>
              <a:ext cx="1162376" cy="110965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Graphic 12" descr="Money with solid fill">
              <a:extLst>
                <a:ext uri="{FF2B5EF4-FFF2-40B4-BE49-F238E27FC236}">
                  <a16:creationId xmlns:a16="http://schemas.microsoft.com/office/drawing/2014/main" id="{C4903D24-4225-36B6-7154-E50586C14BE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65394" y="1271843"/>
              <a:ext cx="914400" cy="914400"/>
            </a:xfrm>
            <a:prstGeom prst="rect">
              <a:avLst/>
            </a:prstGeom>
          </p:spPr>
        </p:pic>
      </p:grpSp>
      <p:sp>
        <p:nvSpPr>
          <p:cNvPr id="44" name="TextBox 43">
            <a:extLst>
              <a:ext uri="{FF2B5EF4-FFF2-40B4-BE49-F238E27FC236}">
                <a16:creationId xmlns:a16="http://schemas.microsoft.com/office/drawing/2014/main" id="{C3755EA3-3A5B-031E-1EB3-BEAFDF951EE8}"/>
              </a:ext>
            </a:extLst>
          </p:cNvPr>
          <p:cNvSpPr txBox="1"/>
          <p:nvPr/>
        </p:nvSpPr>
        <p:spPr>
          <a:xfrm>
            <a:off x="8357899" y="1525591"/>
            <a:ext cx="2033175" cy="605814"/>
          </a:xfrm>
          <a:prstGeom prst="rect">
            <a:avLst/>
          </a:prstGeom>
          <a:solidFill>
            <a:srgbClr val="C00000"/>
          </a:solidFill>
        </p:spPr>
        <p:txBody>
          <a:bodyPr wrap="square" rIns="0" anchor="ctr" anchorCtr="0">
            <a:noAutofit/>
          </a:bodyPr>
          <a:lstStyle/>
          <a:p>
            <a:pPr defTabSz="761970">
              <a:buSzPts val="1000"/>
              <a:tabLst>
                <a:tab pos="380985" algn="l"/>
              </a:tabLst>
            </a:pPr>
            <a:r>
              <a:rPr lang="en-GB" sz="2000">
                <a:noFill/>
                <a:latin typeface="Arial" panose="020B0604020202020204" pitchFamily="34" charset="0"/>
                <a:ea typeface="Times New Roman" panose="02020603050405020304" pitchFamily="18" charset="0"/>
              </a:rPr>
              <a:t>(Get Britain Working, 2024)</a:t>
            </a:r>
            <a:endParaRPr lang="en-GB" sz="2333">
              <a:noFill/>
              <a:latin typeface="Times New Roman" panose="02020603050405020304" pitchFamily="18" charset="0"/>
              <a:ea typeface="Times New Roman" panose="02020603050405020304" pitchFamily="18" charset="0"/>
            </a:endParaRPr>
          </a:p>
        </p:txBody>
      </p:sp>
      <p:sp>
        <p:nvSpPr>
          <p:cNvPr id="45" name="TextBox 44">
            <a:extLst>
              <a:ext uri="{FF2B5EF4-FFF2-40B4-BE49-F238E27FC236}">
                <a16:creationId xmlns:a16="http://schemas.microsoft.com/office/drawing/2014/main" id="{CC35CAC5-3CA1-4520-5715-598DF57E7EE9}"/>
              </a:ext>
            </a:extLst>
          </p:cNvPr>
          <p:cNvSpPr txBox="1"/>
          <p:nvPr/>
        </p:nvSpPr>
        <p:spPr>
          <a:xfrm>
            <a:off x="6964456" y="3562670"/>
            <a:ext cx="3419306" cy="532247"/>
          </a:xfrm>
          <a:prstGeom prst="rect">
            <a:avLst/>
          </a:prstGeom>
          <a:solidFill>
            <a:srgbClr val="0057B6"/>
          </a:solidFill>
        </p:spPr>
        <p:txBody>
          <a:bodyPr wrap="square" tIns="0" rIns="0" bIns="0" anchor="ctr" anchorCtr="0">
            <a:noAutofit/>
          </a:bodyPr>
          <a:lstStyle/>
          <a:p>
            <a:pPr defTabSz="761970">
              <a:buSzPts val="1000"/>
              <a:tabLst>
                <a:tab pos="380985" algn="l"/>
              </a:tabLst>
            </a:pPr>
            <a:r>
              <a:rPr lang="en-GB" sz="2000">
                <a:noFill/>
                <a:latin typeface="Arial" panose="020B0604020202020204" pitchFamily="34" charset="0"/>
                <a:ea typeface="Times New Roman" panose="02020603050405020304" pitchFamily="18" charset="0"/>
              </a:rPr>
              <a:t>(NHS Long-Term Plan)</a:t>
            </a:r>
            <a:endParaRPr lang="en-GB" sz="2333">
              <a:noFill/>
              <a:latin typeface="Times New Roman" panose="02020603050405020304" pitchFamily="18" charset="0"/>
              <a:ea typeface="Times New Roman" panose="02020603050405020304" pitchFamily="18" charset="0"/>
            </a:endParaRPr>
          </a:p>
        </p:txBody>
      </p:sp>
      <p:sp>
        <p:nvSpPr>
          <p:cNvPr id="46" name="TextBox 45">
            <a:extLst>
              <a:ext uri="{FF2B5EF4-FFF2-40B4-BE49-F238E27FC236}">
                <a16:creationId xmlns:a16="http://schemas.microsoft.com/office/drawing/2014/main" id="{0BB3773F-26BC-3A02-8EC9-01E2D1A5824F}"/>
              </a:ext>
            </a:extLst>
          </p:cNvPr>
          <p:cNvSpPr txBox="1"/>
          <p:nvPr/>
        </p:nvSpPr>
        <p:spPr>
          <a:xfrm>
            <a:off x="2336408" y="6284977"/>
            <a:ext cx="4262058" cy="532245"/>
          </a:xfrm>
          <a:prstGeom prst="rect">
            <a:avLst/>
          </a:prstGeom>
          <a:solidFill>
            <a:srgbClr val="005B58"/>
          </a:solidFill>
        </p:spPr>
        <p:txBody>
          <a:bodyPr wrap="square" rIns="0" anchor="ctr" anchorCtr="0">
            <a:noAutofit/>
          </a:bodyPr>
          <a:lstStyle/>
          <a:p>
            <a:pPr defTabSz="761970">
              <a:buSzPts val="1000"/>
              <a:tabLst>
                <a:tab pos="380985" algn="l"/>
              </a:tabLst>
            </a:pPr>
            <a:r>
              <a:rPr lang="en-GB" sz="2000">
                <a:noFill/>
                <a:latin typeface="Arial" panose="020B0604020202020204" pitchFamily="34" charset="0"/>
                <a:ea typeface="Times New Roman" panose="02020603050405020304" pitchFamily="18" charset="0"/>
              </a:rPr>
              <a:t>(Devolution White Paper, 2024)</a:t>
            </a:r>
            <a:endParaRPr lang="en-GB" sz="2333">
              <a:noFill/>
              <a:latin typeface="Times New Roman" panose="02020603050405020304" pitchFamily="18" charset="0"/>
              <a:ea typeface="Times New Roman" panose="02020603050405020304" pitchFamily="18" charset="0"/>
            </a:endParaRPr>
          </a:p>
        </p:txBody>
      </p:sp>
      <p:sp>
        <p:nvSpPr>
          <p:cNvPr id="48" name="TextBox 47">
            <a:extLst>
              <a:ext uri="{FF2B5EF4-FFF2-40B4-BE49-F238E27FC236}">
                <a16:creationId xmlns:a16="http://schemas.microsoft.com/office/drawing/2014/main" id="{7C150416-D5B0-AD40-CD54-759557B1704F}"/>
              </a:ext>
            </a:extLst>
          </p:cNvPr>
          <p:cNvSpPr txBox="1"/>
          <p:nvPr/>
        </p:nvSpPr>
        <p:spPr>
          <a:xfrm>
            <a:off x="3792079" y="3576710"/>
            <a:ext cx="2874020" cy="544310"/>
          </a:xfrm>
          <a:prstGeom prst="rect">
            <a:avLst/>
          </a:prstGeom>
          <a:solidFill>
            <a:srgbClr val="0057B6"/>
          </a:solidFill>
        </p:spPr>
        <p:txBody>
          <a:bodyPr wrap="square" anchor="ctr" anchorCtr="0">
            <a:noAutofit/>
          </a:bodyPr>
          <a:lstStyle/>
          <a:p>
            <a:pPr defTabSz="761970">
              <a:buSzPts val="1000"/>
              <a:tabLst>
                <a:tab pos="380985" algn="l"/>
              </a:tabLst>
            </a:pPr>
            <a:r>
              <a:rPr lang="en-GB" sz="2000">
                <a:noFill/>
                <a:latin typeface="Arial" panose="020B0604020202020204" pitchFamily="34" charset="0"/>
                <a:ea typeface="Times New Roman" panose="02020603050405020304" pitchFamily="18" charset="0"/>
              </a:rPr>
              <a:t>(Workforce Plan, 2023)</a:t>
            </a:r>
            <a:endParaRPr lang="en-GB" sz="2333">
              <a:noFill/>
              <a:latin typeface="Times New Roman" panose="02020603050405020304" pitchFamily="18" charset="0"/>
              <a:ea typeface="Times New Roman" panose="02020603050405020304" pitchFamily="18" charset="0"/>
            </a:endParaRPr>
          </a:p>
        </p:txBody>
      </p:sp>
      <p:sp>
        <p:nvSpPr>
          <p:cNvPr id="49" name="TextBox 48">
            <a:extLst>
              <a:ext uri="{FF2B5EF4-FFF2-40B4-BE49-F238E27FC236}">
                <a16:creationId xmlns:a16="http://schemas.microsoft.com/office/drawing/2014/main" id="{E59A415E-30DA-DC2F-408D-304E22ABE5BE}"/>
              </a:ext>
            </a:extLst>
          </p:cNvPr>
          <p:cNvSpPr txBox="1"/>
          <p:nvPr/>
        </p:nvSpPr>
        <p:spPr>
          <a:xfrm>
            <a:off x="6978508" y="6284976"/>
            <a:ext cx="4890234" cy="532246"/>
          </a:xfrm>
          <a:prstGeom prst="rect">
            <a:avLst/>
          </a:prstGeom>
          <a:solidFill>
            <a:srgbClr val="B62374"/>
          </a:solidFill>
        </p:spPr>
        <p:txBody>
          <a:bodyPr wrap="square" lIns="36000" rIns="36000" anchor="ctr" anchorCtr="0">
            <a:noAutofit/>
          </a:bodyPr>
          <a:lstStyle/>
          <a:p>
            <a:pPr defTabSz="761970">
              <a:buSzPts val="1000"/>
              <a:tabLst>
                <a:tab pos="380985" algn="l"/>
              </a:tabLst>
            </a:pPr>
            <a:r>
              <a:rPr lang="en-GB" sz="2000">
                <a:noFill/>
                <a:latin typeface="Arial" panose="020B0604020202020204" pitchFamily="34" charset="0"/>
                <a:ea typeface="Times New Roman" panose="02020603050405020304" pitchFamily="18" charset="0"/>
              </a:rPr>
              <a:t>(Core20Plus5</a:t>
            </a:r>
            <a:r>
              <a:rPr lang="en-GB" sz="2000" b="1">
                <a:noFill/>
                <a:latin typeface="Arial" panose="020B0604020202020204" pitchFamily="34" charset="0"/>
                <a:ea typeface="Times New Roman" panose="02020603050405020304" pitchFamily="18" charset="0"/>
              </a:rPr>
              <a:t>,</a:t>
            </a:r>
            <a:r>
              <a:rPr lang="en-GB" sz="2000">
                <a:noFill/>
                <a:latin typeface="Arial" panose="020B0604020202020204" pitchFamily="34" charset="0"/>
                <a:ea typeface="Times New Roman" panose="02020603050405020304" pitchFamily="18" charset="0"/>
              </a:rPr>
              <a:t> 2022)</a:t>
            </a:r>
            <a:endParaRPr lang="en-GB" sz="2000">
              <a:noFill/>
              <a:latin typeface="Times New Roman" panose="02020603050405020304" pitchFamily="18" charset="0"/>
              <a:ea typeface="Times New Roman" panose="02020603050405020304" pitchFamily="18" charset="0"/>
            </a:endParaRPr>
          </a:p>
        </p:txBody>
      </p:sp>
      <p:pic>
        <p:nvPicPr>
          <p:cNvPr id="50" name="Picture 49">
            <a:extLst>
              <a:ext uri="{FF2B5EF4-FFF2-40B4-BE49-F238E27FC236}">
                <a16:creationId xmlns:a16="http://schemas.microsoft.com/office/drawing/2014/main" id="{E49DF989-8D5B-6A1C-E837-BAAD467496D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575177" y="316245"/>
            <a:ext cx="1293565" cy="1783487"/>
          </a:xfrm>
          <a:prstGeom prst="rect">
            <a:avLst/>
          </a:prstGeom>
        </p:spPr>
      </p:pic>
      <p:pic>
        <p:nvPicPr>
          <p:cNvPr id="51" name="Picture 50">
            <a:extLst>
              <a:ext uri="{FF2B5EF4-FFF2-40B4-BE49-F238E27FC236}">
                <a16:creationId xmlns:a16="http://schemas.microsoft.com/office/drawing/2014/main" id="{0A9D775A-2130-66CB-A22E-CD679176F92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580282" y="2375560"/>
            <a:ext cx="1293565" cy="1719358"/>
          </a:xfrm>
          <a:prstGeom prst="rect">
            <a:avLst/>
          </a:prstGeom>
        </p:spPr>
      </p:pic>
      <p:pic>
        <p:nvPicPr>
          <p:cNvPr id="52" name="Picture 51">
            <a:extLst>
              <a:ext uri="{FF2B5EF4-FFF2-40B4-BE49-F238E27FC236}">
                <a16:creationId xmlns:a16="http://schemas.microsoft.com/office/drawing/2014/main" id="{A528B374-B912-9A81-D9D2-D199F478953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117038" y="4330533"/>
            <a:ext cx="1481428" cy="1809019"/>
          </a:xfrm>
          <a:prstGeom prst="rect">
            <a:avLst/>
          </a:prstGeom>
        </p:spPr>
      </p:pic>
      <p:pic>
        <p:nvPicPr>
          <p:cNvPr id="53" name="Picture 52">
            <a:extLst>
              <a:ext uri="{FF2B5EF4-FFF2-40B4-BE49-F238E27FC236}">
                <a16:creationId xmlns:a16="http://schemas.microsoft.com/office/drawing/2014/main" id="{AB963DAE-6CB9-6DE1-F647-D3E8F158E3D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369872" y="2377237"/>
            <a:ext cx="1270347" cy="1743783"/>
          </a:xfrm>
          <a:prstGeom prst="rect">
            <a:avLst/>
          </a:prstGeom>
        </p:spPr>
      </p:pic>
      <p:pic>
        <p:nvPicPr>
          <p:cNvPr id="54" name="Picture 2" descr="Health Inequalities, Population Health &amp; Proactive Social Prescribing -  Transformation Partners in Health and Care">
            <a:extLst>
              <a:ext uri="{FF2B5EF4-FFF2-40B4-BE49-F238E27FC236}">
                <a16:creationId xmlns:a16="http://schemas.microsoft.com/office/drawing/2014/main" id="{E8E694F6-A8CF-F39A-C978-05C164A5C833}"/>
              </a:ext>
            </a:extLst>
          </p:cNvPr>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l="14531" t="13392" r="16256" b="22192"/>
          <a:stretch/>
        </p:blipFill>
        <p:spPr bwMode="auto">
          <a:xfrm>
            <a:off x="6978508" y="4330533"/>
            <a:ext cx="2798670" cy="1809019"/>
          </a:xfrm>
          <a:prstGeom prst="rect">
            <a:avLst/>
          </a:prstGeom>
          <a:noFill/>
          <a:extLst>
            <a:ext uri="{909E8E84-426E-40DD-AFC4-6F175D3DCCD1}">
              <a14:hiddenFill xmlns:a14="http://schemas.microsoft.com/office/drawing/2010/main">
                <a:solidFill>
                  <a:srgbClr val="FFFFFF"/>
                </a:solidFill>
              </a14:hiddenFill>
            </a:ext>
          </a:extLst>
        </p:spPr>
      </p:pic>
      <p:sp>
        <p:nvSpPr>
          <p:cNvPr id="57" name="TextBox 56">
            <a:extLst>
              <a:ext uri="{FF2B5EF4-FFF2-40B4-BE49-F238E27FC236}">
                <a16:creationId xmlns:a16="http://schemas.microsoft.com/office/drawing/2014/main" id="{91276EAB-F449-969B-F857-BE80F28E24B7}"/>
              </a:ext>
            </a:extLst>
          </p:cNvPr>
          <p:cNvSpPr txBox="1"/>
          <p:nvPr/>
        </p:nvSpPr>
        <p:spPr>
          <a:xfrm>
            <a:off x="3792079" y="2372840"/>
            <a:ext cx="2874020" cy="997606"/>
          </a:xfrm>
          <a:prstGeom prst="rect">
            <a:avLst/>
          </a:prstGeom>
          <a:solidFill>
            <a:srgbClr val="0057B6"/>
          </a:solidFill>
        </p:spPr>
        <p:txBody>
          <a:bodyPr wrap="square" anchor="ctr" anchorCtr="0">
            <a:noAutofit/>
          </a:bodyPr>
          <a:lstStyle/>
          <a:p>
            <a:pPr defTabSz="761970">
              <a:buSzPts val="1000"/>
              <a:tabLst>
                <a:tab pos="380985" algn="l"/>
              </a:tabLst>
            </a:pPr>
            <a:r>
              <a:rPr lang="en-GB" sz="2400" b="1">
                <a:noFill/>
                <a:latin typeface="Arial" panose="020B0604020202020204" pitchFamily="34" charset="0"/>
                <a:ea typeface="Times New Roman" panose="02020603050405020304" pitchFamily="18" charset="0"/>
              </a:rPr>
              <a:t>Achieve NHS Productivity Gains</a:t>
            </a:r>
            <a:endParaRPr lang="en-GB" sz="2333">
              <a:noFill/>
              <a:latin typeface="Times New Roman" panose="02020603050405020304" pitchFamily="18" charset="0"/>
              <a:ea typeface="Times New Roman" panose="02020603050405020304" pitchFamily="18" charset="0"/>
            </a:endParaRPr>
          </a:p>
        </p:txBody>
      </p:sp>
      <p:sp>
        <p:nvSpPr>
          <p:cNvPr id="58" name="TextBox 57">
            <a:extLst>
              <a:ext uri="{FF2B5EF4-FFF2-40B4-BE49-F238E27FC236}">
                <a16:creationId xmlns:a16="http://schemas.microsoft.com/office/drawing/2014/main" id="{0A443055-29DB-C48C-D7ED-19DF119D2DAF}"/>
              </a:ext>
            </a:extLst>
          </p:cNvPr>
          <p:cNvSpPr txBox="1"/>
          <p:nvPr/>
        </p:nvSpPr>
        <p:spPr>
          <a:xfrm>
            <a:off x="8350587" y="349843"/>
            <a:ext cx="2033175" cy="1030325"/>
          </a:xfrm>
          <a:prstGeom prst="rect">
            <a:avLst/>
          </a:prstGeom>
          <a:solidFill>
            <a:srgbClr val="C00000"/>
          </a:solidFill>
        </p:spPr>
        <p:txBody>
          <a:bodyPr wrap="square" rIns="0" anchor="ctr" anchorCtr="0">
            <a:noAutofit/>
          </a:bodyPr>
          <a:lstStyle/>
          <a:p>
            <a:pPr defTabSz="761970">
              <a:buSzPts val="1000"/>
              <a:tabLst>
                <a:tab pos="380985" algn="l"/>
              </a:tabLst>
            </a:pPr>
            <a:r>
              <a:rPr lang="en-GB" sz="2400" b="1">
                <a:noFill/>
                <a:latin typeface="Arial" panose="020B0604020202020204" pitchFamily="34" charset="0"/>
                <a:ea typeface="Times New Roman" panose="02020603050405020304" pitchFamily="18" charset="0"/>
              </a:rPr>
              <a:t>Increase Economic Participation</a:t>
            </a:r>
            <a:endParaRPr lang="en-GB" sz="2333">
              <a:noFill/>
              <a:latin typeface="Times New Roman" panose="02020603050405020304" pitchFamily="18" charset="0"/>
              <a:ea typeface="Times New Roman" panose="02020603050405020304" pitchFamily="18" charset="0"/>
            </a:endParaRPr>
          </a:p>
        </p:txBody>
      </p:sp>
      <p:sp>
        <p:nvSpPr>
          <p:cNvPr id="60" name="TextBox 59">
            <a:extLst>
              <a:ext uri="{FF2B5EF4-FFF2-40B4-BE49-F238E27FC236}">
                <a16:creationId xmlns:a16="http://schemas.microsoft.com/office/drawing/2014/main" id="{43843D7A-5013-667B-5F77-9DD07F342D95}"/>
              </a:ext>
            </a:extLst>
          </p:cNvPr>
          <p:cNvSpPr txBox="1"/>
          <p:nvPr/>
        </p:nvSpPr>
        <p:spPr>
          <a:xfrm>
            <a:off x="9974942" y="4333331"/>
            <a:ext cx="1893800" cy="1806222"/>
          </a:xfrm>
          <a:prstGeom prst="rect">
            <a:avLst/>
          </a:prstGeom>
          <a:solidFill>
            <a:srgbClr val="B62374"/>
          </a:solidFill>
        </p:spPr>
        <p:txBody>
          <a:bodyPr wrap="square" anchor="ctr" anchorCtr="0">
            <a:noAutofit/>
          </a:bodyPr>
          <a:lstStyle/>
          <a:p>
            <a:pPr defTabSz="761970">
              <a:buSzPts val="1000"/>
              <a:tabLst>
                <a:tab pos="380985" algn="l"/>
              </a:tabLst>
            </a:pPr>
            <a:r>
              <a:rPr lang="en-GB" sz="2400" b="1">
                <a:noFill/>
                <a:latin typeface="Arial" panose="020B0604020202020204" pitchFamily="34" charset="0"/>
                <a:ea typeface="Times New Roman" panose="02020603050405020304" pitchFamily="18" charset="0"/>
              </a:rPr>
              <a:t>Reducing Health Inequalities</a:t>
            </a:r>
          </a:p>
        </p:txBody>
      </p:sp>
      <p:sp>
        <p:nvSpPr>
          <p:cNvPr id="62" name="TextBox 61">
            <a:extLst>
              <a:ext uri="{FF2B5EF4-FFF2-40B4-BE49-F238E27FC236}">
                <a16:creationId xmlns:a16="http://schemas.microsoft.com/office/drawing/2014/main" id="{000B8D7E-66F4-4DFB-1BD8-B5AEF68C7655}"/>
              </a:ext>
            </a:extLst>
          </p:cNvPr>
          <p:cNvSpPr txBox="1"/>
          <p:nvPr/>
        </p:nvSpPr>
        <p:spPr>
          <a:xfrm>
            <a:off x="6964456" y="2372839"/>
            <a:ext cx="3419307" cy="997607"/>
          </a:xfrm>
          <a:prstGeom prst="rect">
            <a:avLst/>
          </a:prstGeom>
          <a:solidFill>
            <a:srgbClr val="0057B6"/>
          </a:solidFill>
        </p:spPr>
        <p:txBody>
          <a:bodyPr wrap="square" tIns="0" rIns="0" bIns="0" anchor="ctr" anchorCtr="0">
            <a:noAutofit/>
          </a:bodyPr>
          <a:lstStyle/>
          <a:p>
            <a:pPr defTabSz="761970">
              <a:buSzPts val="1000"/>
              <a:tabLst>
                <a:tab pos="380985" algn="l"/>
              </a:tabLst>
            </a:pPr>
            <a:r>
              <a:rPr lang="en-GB" sz="2400" b="1">
                <a:noFill/>
                <a:latin typeface="Arial" panose="020B0604020202020204" pitchFamily="34" charset="0"/>
                <a:ea typeface="Times New Roman" panose="02020603050405020304" pitchFamily="18" charset="0"/>
              </a:rPr>
              <a:t>Improve Population Health and Prevention</a:t>
            </a:r>
            <a:endParaRPr lang="en-GB" sz="2333">
              <a:noFill/>
              <a:latin typeface="Times New Roman" panose="02020603050405020304" pitchFamily="18" charset="0"/>
              <a:ea typeface="Times New Roman" panose="02020603050405020304" pitchFamily="18" charset="0"/>
            </a:endParaRPr>
          </a:p>
        </p:txBody>
      </p:sp>
      <p:sp>
        <p:nvSpPr>
          <p:cNvPr id="63" name="TextBox 62">
            <a:extLst>
              <a:ext uri="{FF2B5EF4-FFF2-40B4-BE49-F238E27FC236}">
                <a16:creationId xmlns:a16="http://schemas.microsoft.com/office/drawing/2014/main" id="{9BA49163-8B0B-B3FA-1CE5-C8E77F0A219A}"/>
              </a:ext>
            </a:extLst>
          </p:cNvPr>
          <p:cNvSpPr txBox="1"/>
          <p:nvPr/>
        </p:nvSpPr>
        <p:spPr>
          <a:xfrm>
            <a:off x="2336409" y="4330533"/>
            <a:ext cx="2532956" cy="1809019"/>
          </a:xfrm>
          <a:prstGeom prst="rect">
            <a:avLst/>
          </a:prstGeom>
          <a:solidFill>
            <a:srgbClr val="005B58"/>
          </a:solidFill>
        </p:spPr>
        <p:txBody>
          <a:bodyPr wrap="square" lIns="0" rIns="0" anchor="ctr" anchorCtr="0">
            <a:noAutofit/>
          </a:bodyPr>
          <a:lstStyle/>
          <a:p>
            <a:pPr defTabSz="761970">
              <a:buSzPts val="1000"/>
              <a:tabLst>
                <a:tab pos="380985" algn="l"/>
              </a:tabLst>
            </a:pPr>
            <a:r>
              <a:rPr lang="en-GB" sz="2400" b="1">
                <a:noFill/>
                <a:latin typeface="Arial" panose="020B0604020202020204" pitchFamily="34" charset="0"/>
                <a:ea typeface="Times New Roman" panose="02020603050405020304" pitchFamily="18" charset="0"/>
              </a:rPr>
              <a:t>Reduce Regional Inequality</a:t>
            </a:r>
            <a:endParaRPr lang="en-GB" sz="2333">
              <a:noFill/>
              <a:latin typeface="Times New Roman" panose="02020603050405020304" pitchFamily="18" charset="0"/>
              <a:ea typeface="Times New Roman" panose="02020603050405020304" pitchFamily="18" charset="0"/>
            </a:endParaRPr>
          </a:p>
        </p:txBody>
      </p:sp>
      <p:grpSp>
        <p:nvGrpSpPr>
          <p:cNvPr id="2" name="Group 1">
            <a:extLst>
              <a:ext uri="{FF2B5EF4-FFF2-40B4-BE49-F238E27FC236}">
                <a16:creationId xmlns:a16="http://schemas.microsoft.com/office/drawing/2014/main" id="{059C216C-53D2-784D-89C9-EE654FF9439D}"/>
              </a:ext>
            </a:extLst>
          </p:cNvPr>
          <p:cNvGrpSpPr/>
          <p:nvPr/>
        </p:nvGrpSpPr>
        <p:grpSpPr>
          <a:xfrm>
            <a:off x="-1549830" y="1243758"/>
            <a:ext cx="1162376" cy="1109659"/>
            <a:chOff x="-1549830" y="2607117"/>
            <a:chExt cx="1162376" cy="1109659"/>
          </a:xfrm>
        </p:grpSpPr>
        <p:sp>
          <p:nvSpPr>
            <p:cNvPr id="61" name="Oval 60">
              <a:extLst>
                <a:ext uri="{FF2B5EF4-FFF2-40B4-BE49-F238E27FC236}">
                  <a16:creationId xmlns:a16="http://schemas.microsoft.com/office/drawing/2014/main" id="{1410C694-DB42-769B-0F64-27814367355F}"/>
                </a:ext>
              </a:extLst>
            </p:cNvPr>
            <p:cNvSpPr/>
            <p:nvPr/>
          </p:nvSpPr>
          <p:spPr>
            <a:xfrm>
              <a:off x="-1549830" y="2607117"/>
              <a:ext cx="1162376" cy="110965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6" name="Graphic 55" descr="Lighthouse scene with solid fill">
              <a:extLst>
                <a:ext uri="{FF2B5EF4-FFF2-40B4-BE49-F238E27FC236}">
                  <a16:creationId xmlns:a16="http://schemas.microsoft.com/office/drawing/2014/main" id="{DA2765D8-A1B0-2FD8-4947-D1723DC1BAA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431839" y="2668076"/>
              <a:ext cx="914400" cy="914400"/>
            </a:xfrm>
            <a:prstGeom prst="rect">
              <a:avLst/>
            </a:prstGeom>
          </p:spPr>
        </p:pic>
      </p:grpSp>
      <p:sp>
        <p:nvSpPr>
          <p:cNvPr id="1024" name="Rectangle 1023">
            <a:extLst>
              <a:ext uri="{FF2B5EF4-FFF2-40B4-BE49-F238E27FC236}">
                <a16:creationId xmlns:a16="http://schemas.microsoft.com/office/drawing/2014/main" id="{E7AB07C6-6714-09AE-0613-CB6CD255ACD8}"/>
              </a:ext>
            </a:extLst>
          </p:cNvPr>
          <p:cNvSpPr/>
          <p:nvPr/>
        </p:nvSpPr>
        <p:spPr>
          <a:xfrm>
            <a:off x="1989650" y="0"/>
            <a:ext cx="10186308" cy="6858000"/>
          </a:xfrm>
          <a:prstGeom prst="rect">
            <a:avLst/>
          </a:prstGeom>
          <a:solidFill>
            <a:srgbClr val="0B3249">
              <a:alpha val="7486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0" name="Group 19">
            <a:extLst>
              <a:ext uri="{FF2B5EF4-FFF2-40B4-BE49-F238E27FC236}">
                <a16:creationId xmlns:a16="http://schemas.microsoft.com/office/drawing/2014/main" id="{797B16B2-D437-3864-5C97-E87FB3725282}"/>
              </a:ext>
            </a:extLst>
          </p:cNvPr>
          <p:cNvGrpSpPr/>
          <p:nvPr/>
        </p:nvGrpSpPr>
        <p:grpSpPr>
          <a:xfrm>
            <a:off x="914321" y="1157910"/>
            <a:ext cx="1162376" cy="1109659"/>
            <a:chOff x="894443" y="1177788"/>
            <a:chExt cx="1162376" cy="1109659"/>
          </a:xfrm>
        </p:grpSpPr>
        <p:sp>
          <p:nvSpPr>
            <p:cNvPr id="59" name="Oval 58">
              <a:extLst>
                <a:ext uri="{FF2B5EF4-FFF2-40B4-BE49-F238E27FC236}">
                  <a16:creationId xmlns:a16="http://schemas.microsoft.com/office/drawing/2014/main" id="{FAF7631C-9280-B601-8865-5A874E73F96B}"/>
                </a:ext>
              </a:extLst>
            </p:cNvPr>
            <p:cNvSpPr/>
            <p:nvPr/>
          </p:nvSpPr>
          <p:spPr>
            <a:xfrm>
              <a:off x="894443" y="1177788"/>
              <a:ext cx="1162376" cy="110965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5" name="Graphic 54" descr="Link with solid fill">
              <a:extLst>
                <a:ext uri="{FF2B5EF4-FFF2-40B4-BE49-F238E27FC236}">
                  <a16:creationId xmlns:a16="http://schemas.microsoft.com/office/drawing/2014/main" id="{7E329D2D-45AB-270D-2BD5-7301C1843DA6}"/>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62704" y="1255995"/>
              <a:ext cx="1007068" cy="1007068"/>
            </a:xfrm>
            <a:prstGeom prst="rect">
              <a:avLst/>
            </a:prstGeom>
          </p:spPr>
        </p:pic>
      </p:grpSp>
      <p:pic>
        <p:nvPicPr>
          <p:cNvPr id="10" name="Graphic 9" descr="Link with solid fill">
            <a:extLst>
              <a:ext uri="{FF2B5EF4-FFF2-40B4-BE49-F238E27FC236}">
                <a16:creationId xmlns:a16="http://schemas.microsoft.com/office/drawing/2014/main" id="{26EE7AB9-3566-2534-3842-F8E0FB4FA687}"/>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299556" y="1337647"/>
            <a:ext cx="914400" cy="914400"/>
          </a:xfrm>
          <a:prstGeom prst="rect">
            <a:avLst/>
          </a:prstGeom>
        </p:spPr>
      </p:pic>
      <p:sp>
        <p:nvSpPr>
          <p:cNvPr id="5" name="Freeform 4">
            <a:extLst>
              <a:ext uri="{FF2B5EF4-FFF2-40B4-BE49-F238E27FC236}">
                <a16:creationId xmlns:a16="http://schemas.microsoft.com/office/drawing/2014/main" id="{DA6CE57B-234F-83E0-316F-99842BEEE6A3}"/>
              </a:ext>
            </a:extLst>
          </p:cNvPr>
          <p:cNvSpPr/>
          <p:nvPr/>
        </p:nvSpPr>
        <p:spPr>
          <a:xfrm>
            <a:off x="16042" y="-6508629"/>
            <a:ext cx="1481428" cy="18127083"/>
          </a:xfrm>
          <a:custGeom>
            <a:avLst/>
            <a:gdLst>
              <a:gd name="connsiteX0" fmla="*/ 1773841 w 1773841"/>
              <a:gd name="connsiteY0" fmla="*/ 0 h 15819120"/>
              <a:gd name="connsiteX1" fmla="*/ 1773841 w 1773841"/>
              <a:gd name="connsiteY1" fmla="*/ 6233093 h 15819120"/>
              <a:gd name="connsiteX2" fmla="*/ 909496 w 1773841"/>
              <a:gd name="connsiteY2" fmla="*/ 7129609 h 15819120"/>
              <a:gd name="connsiteX3" fmla="*/ 909496 w 1773841"/>
              <a:gd name="connsiteY3" fmla="*/ 7272960 h 15819120"/>
              <a:gd name="connsiteX4" fmla="*/ 1773841 w 1773841"/>
              <a:gd name="connsiteY4" fmla="*/ 8169476 h 15819120"/>
              <a:gd name="connsiteX5" fmla="*/ 1773841 w 1773841"/>
              <a:gd name="connsiteY5" fmla="*/ 15819120 h 15819120"/>
              <a:gd name="connsiteX6" fmla="*/ 0 w 1773841"/>
              <a:gd name="connsiteY6" fmla="*/ 15819120 h 15819120"/>
              <a:gd name="connsiteX7" fmla="*/ 0 w 1773841"/>
              <a:gd name="connsiteY7" fmla="*/ 0 h 15819120"/>
              <a:gd name="connsiteX0" fmla="*/ 1773841 w 1773841"/>
              <a:gd name="connsiteY0" fmla="*/ 0 h 15819120"/>
              <a:gd name="connsiteX1" fmla="*/ 1773841 w 1773841"/>
              <a:gd name="connsiteY1" fmla="*/ 6233093 h 15819120"/>
              <a:gd name="connsiteX2" fmla="*/ 909496 w 1773841"/>
              <a:gd name="connsiteY2" fmla="*/ 7129609 h 15819120"/>
              <a:gd name="connsiteX3" fmla="*/ 909496 w 1773841"/>
              <a:gd name="connsiteY3" fmla="*/ 7272960 h 15819120"/>
              <a:gd name="connsiteX4" fmla="*/ 1773841 w 1773841"/>
              <a:gd name="connsiteY4" fmla="*/ 8169476 h 15819120"/>
              <a:gd name="connsiteX5" fmla="*/ 1773841 w 1773841"/>
              <a:gd name="connsiteY5" fmla="*/ 15819120 h 15819120"/>
              <a:gd name="connsiteX6" fmla="*/ 0 w 1773841"/>
              <a:gd name="connsiteY6" fmla="*/ 15819120 h 15819120"/>
              <a:gd name="connsiteX7" fmla="*/ 0 w 1773841"/>
              <a:gd name="connsiteY7" fmla="*/ 0 h 15819120"/>
              <a:gd name="connsiteX8" fmla="*/ 1773841 w 1773841"/>
              <a:gd name="connsiteY8" fmla="*/ 0 h 15819120"/>
              <a:gd name="connsiteX0" fmla="*/ 1773841 w 1773841"/>
              <a:gd name="connsiteY0" fmla="*/ 0 h 15819120"/>
              <a:gd name="connsiteX1" fmla="*/ 1773841 w 1773841"/>
              <a:gd name="connsiteY1" fmla="*/ 6233093 h 15819120"/>
              <a:gd name="connsiteX2" fmla="*/ 909496 w 1773841"/>
              <a:gd name="connsiteY2" fmla="*/ 7129609 h 15819120"/>
              <a:gd name="connsiteX3" fmla="*/ 909496 w 1773841"/>
              <a:gd name="connsiteY3" fmla="*/ 7272960 h 15819120"/>
              <a:gd name="connsiteX4" fmla="*/ 1773841 w 1773841"/>
              <a:gd name="connsiteY4" fmla="*/ 8169476 h 15819120"/>
              <a:gd name="connsiteX5" fmla="*/ 1773841 w 1773841"/>
              <a:gd name="connsiteY5" fmla="*/ 15819120 h 15819120"/>
              <a:gd name="connsiteX6" fmla="*/ 0 w 1773841"/>
              <a:gd name="connsiteY6" fmla="*/ 15819120 h 15819120"/>
              <a:gd name="connsiteX7" fmla="*/ 0 w 1773841"/>
              <a:gd name="connsiteY7" fmla="*/ 0 h 15819120"/>
              <a:gd name="connsiteX8" fmla="*/ 1773841 w 1773841"/>
              <a:gd name="connsiteY8" fmla="*/ 0 h 15819120"/>
              <a:gd name="connsiteX0" fmla="*/ 1773841 w 1777714"/>
              <a:gd name="connsiteY0" fmla="*/ 0 h 15819120"/>
              <a:gd name="connsiteX1" fmla="*/ 1773841 w 1777714"/>
              <a:gd name="connsiteY1" fmla="*/ 6233093 h 15819120"/>
              <a:gd name="connsiteX2" fmla="*/ 909496 w 1777714"/>
              <a:gd name="connsiteY2" fmla="*/ 7129609 h 15819120"/>
              <a:gd name="connsiteX3" fmla="*/ 909496 w 1777714"/>
              <a:gd name="connsiteY3" fmla="*/ 7272960 h 15819120"/>
              <a:gd name="connsiteX4" fmla="*/ 1773841 w 1777714"/>
              <a:gd name="connsiteY4" fmla="*/ 8169476 h 15819120"/>
              <a:gd name="connsiteX5" fmla="*/ 1773841 w 1777714"/>
              <a:gd name="connsiteY5" fmla="*/ 15819120 h 15819120"/>
              <a:gd name="connsiteX6" fmla="*/ 0 w 1777714"/>
              <a:gd name="connsiteY6" fmla="*/ 15819120 h 15819120"/>
              <a:gd name="connsiteX7" fmla="*/ 0 w 1777714"/>
              <a:gd name="connsiteY7" fmla="*/ 0 h 15819120"/>
              <a:gd name="connsiteX8" fmla="*/ 1773841 w 1777714"/>
              <a:gd name="connsiteY8" fmla="*/ 0 h 15819120"/>
              <a:gd name="connsiteX0" fmla="*/ 1773841 w 1777714"/>
              <a:gd name="connsiteY0" fmla="*/ 0 h 15819120"/>
              <a:gd name="connsiteX1" fmla="*/ 1773841 w 1777714"/>
              <a:gd name="connsiteY1" fmla="*/ 6233093 h 15819120"/>
              <a:gd name="connsiteX2" fmla="*/ 909496 w 1777714"/>
              <a:gd name="connsiteY2" fmla="*/ 7129609 h 15819120"/>
              <a:gd name="connsiteX3" fmla="*/ 909496 w 1777714"/>
              <a:gd name="connsiteY3" fmla="*/ 7272960 h 15819120"/>
              <a:gd name="connsiteX4" fmla="*/ 1773841 w 1777714"/>
              <a:gd name="connsiteY4" fmla="*/ 8169476 h 15819120"/>
              <a:gd name="connsiteX5" fmla="*/ 1773841 w 1777714"/>
              <a:gd name="connsiteY5" fmla="*/ 15819120 h 15819120"/>
              <a:gd name="connsiteX6" fmla="*/ 0 w 1777714"/>
              <a:gd name="connsiteY6" fmla="*/ 15819120 h 15819120"/>
              <a:gd name="connsiteX7" fmla="*/ 0 w 1777714"/>
              <a:gd name="connsiteY7" fmla="*/ 0 h 15819120"/>
              <a:gd name="connsiteX8" fmla="*/ 1773841 w 1777714"/>
              <a:gd name="connsiteY8" fmla="*/ 0 h 15819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7714" h="15819120">
                <a:moveTo>
                  <a:pt x="1773841" y="0"/>
                </a:moveTo>
                <a:cubicBezTo>
                  <a:pt x="1773841" y="2077698"/>
                  <a:pt x="1782556" y="5985053"/>
                  <a:pt x="1773841" y="6233093"/>
                </a:cubicBezTo>
                <a:cubicBezTo>
                  <a:pt x="1765126" y="6481133"/>
                  <a:pt x="909747" y="6822304"/>
                  <a:pt x="909496" y="7129609"/>
                </a:cubicBezTo>
                <a:cubicBezTo>
                  <a:pt x="909245" y="7436914"/>
                  <a:pt x="909245" y="6880986"/>
                  <a:pt x="909496" y="7272960"/>
                </a:cubicBezTo>
                <a:cubicBezTo>
                  <a:pt x="909747" y="7664934"/>
                  <a:pt x="1773593" y="7819837"/>
                  <a:pt x="1773841" y="8169476"/>
                </a:cubicBezTo>
                <a:cubicBezTo>
                  <a:pt x="1774089" y="8519115"/>
                  <a:pt x="1773841" y="13269239"/>
                  <a:pt x="1773841" y="15819120"/>
                </a:cubicBezTo>
                <a:lnTo>
                  <a:pt x="0" y="15819120"/>
                </a:lnTo>
                <a:lnTo>
                  <a:pt x="0" y="0"/>
                </a:lnTo>
                <a:lnTo>
                  <a:pt x="1773841" y="0"/>
                </a:lnTo>
                <a:close/>
              </a:path>
            </a:pathLst>
          </a:custGeom>
          <a:solidFill>
            <a:srgbClr val="0B3249"/>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defTabSz="761970"/>
            <a:endParaRPr lang="en-GB" sz="1500">
              <a:solidFill>
                <a:prstClr val="white"/>
              </a:solidFill>
              <a:latin typeface="Calibri" panose="020F0502020204030204"/>
            </a:endParaRPr>
          </a:p>
        </p:txBody>
      </p:sp>
      <p:pic>
        <p:nvPicPr>
          <p:cNvPr id="11" name="Graphic 10" descr="Money with solid fill">
            <a:extLst>
              <a:ext uri="{FF2B5EF4-FFF2-40B4-BE49-F238E27FC236}">
                <a16:creationId xmlns:a16="http://schemas.microsoft.com/office/drawing/2014/main" id="{9B3632C1-7CBF-3875-ADBF-B787FC3CCB5D}"/>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302790" y="-167931"/>
            <a:ext cx="914400" cy="914400"/>
          </a:xfrm>
          <a:prstGeom prst="rect">
            <a:avLst/>
          </a:prstGeom>
        </p:spPr>
      </p:pic>
      <p:pic>
        <p:nvPicPr>
          <p:cNvPr id="47" name="Graphic 46" descr="Lighthouse scene with solid fill">
            <a:extLst>
              <a:ext uri="{FF2B5EF4-FFF2-40B4-BE49-F238E27FC236}">
                <a16:creationId xmlns:a16="http://schemas.microsoft.com/office/drawing/2014/main" id="{10B41E28-4394-3B7D-FF65-9C327B70D4FE}"/>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265278" y="-3255726"/>
            <a:ext cx="914400" cy="914400"/>
          </a:xfrm>
          <a:prstGeom prst="rect">
            <a:avLst/>
          </a:prstGeom>
        </p:spPr>
      </p:pic>
      <p:sp>
        <p:nvSpPr>
          <p:cNvPr id="18" name="Text 3">
            <a:extLst>
              <a:ext uri="{FF2B5EF4-FFF2-40B4-BE49-F238E27FC236}">
                <a16:creationId xmlns:a16="http://schemas.microsoft.com/office/drawing/2014/main" id="{A8F64E57-36CD-DAF6-A6FD-26ACBAA0A31D}"/>
              </a:ext>
            </a:extLst>
          </p:cNvPr>
          <p:cNvSpPr/>
          <p:nvPr/>
        </p:nvSpPr>
        <p:spPr>
          <a:xfrm>
            <a:off x="2256382" y="1325044"/>
            <a:ext cx="2532956" cy="237629"/>
          </a:xfrm>
          <a:prstGeom prst="rect">
            <a:avLst/>
          </a:prstGeom>
          <a:noFill/>
          <a:ln/>
        </p:spPr>
        <p:txBody>
          <a:bodyPr wrap="none" lIns="0" tIns="0" rIns="0" bIns="0" rtlCol="0" anchor="t"/>
          <a:lstStyle/>
          <a:p>
            <a:pPr defTabSz="761970">
              <a:lnSpc>
                <a:spcPts val="1833"/>
              </a:lnSpc>
            </a:pPr>
            <a:r>
              <a:rPr lang="en-US" sz="2400" b="1">
                <a:solidFill>
                  <a:prstClr val="white"/>
                </a:solidFill>
                <a:latin typeface="Arial" panose="020B0604020202020204" pitchFamily="34" charset="0"/>
                <a:ea typeface="Alexandria Semi Bold" pitchFamily="34" charset="-122"/>
                <a:cs typeface="Arial" panose="020B0604020202020204" pitchFamily="34" charset="0"/>
              </a:rPr>
              <a:t>National Policy Alignment</a:t>
            </a:r>
            <a:endParaRPr lang="en-US" sz="2400" b="1">
              <a:solidFill>
                <a:prstClr val="white"/>
              </a:solidFill>
              <a:latin typeface="Arial" panose="020B0604020202020204" pitchFamily="34" charset="0"/>
              <a:cs typeface="Arial" panose="020B0604020202020204" pitchFamily="34" charset="0"/>
            </a:endParaRPr>
          </a:p>
        </p:txBody>
      </p:sp>
      <p:sp>
        <p:nvSpPr>
          <p:cNvPr id="19" name="Text 4">
            <a:extLst>
              <a:ext uri="{FF2B5EF4-FFF2-40B4-BE49-F238E27FC236}">
                <a16:creationId xmlns:a16="http://schemas.microsoft.com/office/drawing/2014/main" id="{B83BBFF4-096C-AA28-5CEE-8D26AC96CB13}"/>
              </a:ext>
            </a:extLst>
          </p:cNvPr>
          <p:cNvSpPr/>
          <p:nvPr/>
        </p:nvSpPr>
        <p:spPr>
          <a:xfrm>
            <a:off x="2256382" y="1649291"/>
            <a:ext cx="5744618" cy="462161"/>
          </a:xfrm>
          <a:prstGeom prst="rect">
            <a:avLst/>
          </a:prstGeom>
          <a:noFill/>
          <a:ln/>
        </p:spPr>
        <p:txBody>
          <a:bodyPr wrap="square" lIns="0" tIns="0" rIns="0" bIns="0" rtlCol="0" anchor="t"/>
          <a:lstStyle/>
          <a:p>
            <a:pPr defTabSz="761970">
              <a:lnSpc>
                <a:spcPts val="1792"/>
              </a:lnSpc>
            </a:pPr>
            <a:r>
              <a:rPr lang="en-US" sz="1600">
                <a:solidFill>
                  <a:prstClr val="white"/>
                </a:solidFill>
                <a:latin typeface="Arial" panose="020B0604020202020204" pitchFamily="34" charset="0"/>
                <a:ea typeface="Sora Light" pitchFamily="34" charset="-122"/>
                <a:cs typeface="Arial" panose="020B0604020202020204" pitchFamily="34" charset="0"/>
              </a:rPr>
              <a:t>The prospectus would accelerate the implementation of the Government’s health and economic missions</a:t>
            </a:r>
            <a:endParaRPr lang="en-US" sz="1600">
              <a:solidFill>
                <a:prstClr val="white"/>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83133ABD-FDBA-C54F-C611-774B3FB97071}"/>
              </a:ext>
            </a:extLst>
          </p:cNvPr>
          <p:cNvSpPr txBox="1"/>
          <p:nvPr/>
        </p:nvSpPr>
        <p:spPr>
          <a:xfrm>
            <a:off x="8244409" y="1470467"/>
            <a:ext cx="2033175" cy="605814"/>
          </a:xfrm>
          <a:prstGeom prst="rect">
            <a:avLst/>
          </a:prstGeom>
          <a:solidFill>
            <a:srgbClr val="C00000"/>
          </a:solidFill>
        </p:spPr>
        <p:txBody>
          <a:bodyPr wrap="square" rIns="0" anchor="ctr" anchorCtr="0">
            <a:noAutofit/>
          </a:bodyPr>
          <a:lstStyle/>
          <a:p>
            <a:pPr defTabSz="761970">
              <a:buSzPts val="1000"/>
              <a:tabLst>
                <a:tab pos="380985" algn="l"/>
              </a:tabLst>
            </a:pPr>
            <a:r>
              <a:rPr lang="en-GB" sz="2000">
                <a:solidFill>
                  <a:prstClr val="white"/>
                </a:solidFill>
                <a:latin typeface="Arial" panose="020B0604020202020204" pitchFamily="34" charset="0"/>
                <a:ea typeface="Times New Roman" panose="02020603050405020304" pitchFamily="18" charset="0"/>
              </a:rPr>
              <a:t>(Get Britain Working, 2024)</a:t>
            </a:r>
            <a:endParaRPr lang="en-GB" sz="2333">
              <a:solidFill>
                <a:prstClr val="white"/>
              </a:solidFill>
              <a:latin typeface="Times New Roman" panose="02020603050405020304" pitchFamily="18" charset="0"/>
              <a:ea typeface="Times New Roman" panose="02020603050405020304" pitchFamily="18" charset="0"/>
            </a:endParaRPr>
          </a:p>
        </p:txBody>
      </p:sp>
      <p:sp>
        <p:nvSpPr>
          <p:cNvPr id="22" name="TextBox 21">
            <a:extLst>
              <a:ext uri="{FF2B5EF4-FFF2-40B4-BE49-F238E27FC236}">
                <a16:creationId xmlns:a16="http://schemas.microsoft.com/office/drawing/2014/main" id="{6A0767A7-5215-BB0D-4446-CA4D533C5DCC}"/>
              </a:ext>
            </a:extLst>
          </p:cNvPr>
          <p:cNvSpPr txBox="1"/>
          <p:nvPr/>
        </p:nvSpPr>
        <p:spPr>
          <a:xfrm>
            <a:off x="6850966" y="3507546"/>
            <a:ext cx="3419306" cy="532247"/>
          </a:xfrm>
          <a:prstGeom prst="rect">
            <a:avLst/>
          </a:prstGeom>
          <a:solidFill>
            <a:srgbClr val="0057B6"/>
          </a:solidFill>
        </p:spPr>
        <p:txBody>
          <a:bodyPr wrap="square" tIns="0" rIns="0" bIns="0" anchor="ctr" anchorCtr="0">
            <a:noAutofit/>
          </a:bodyPr>
          <a:lstStyle/>
          <a:p>
            <a:pPr defTabSz="761970">
              <a:buSzPts val="1000"/>
              <a:tabLst>
                <a:tab pos="380985" algn="l"/>
              </a:tabLst>
            </a:pPr>
            <a:r>
              <a:rPr lang="en-GB" sz="2000">
                <a:solidFill>
                  <a:prstClr val="white"/>
                </a:solidFill>
                <a:latin typeface="Arial" panose="020B0604020202020204" pitchFamily="34" charset="0"/>
                <a:ea typeface="Times New Roman" panose="02020603050405020304" pitchFamily="18" charset="0"/>
              </a:rPr>
              <a:t>(NHS Long Term Plan)</a:t>
            </a:r>
            <a:endParaRPr lang="en-GB" sz="2333">
              <a:solidFill>
                <a:prstClr val="white"/>
              </a:solidFill>
              <a:latin typeface="Times New Roman" panose="02020603050405020304" pitchFamily="18" charset="0"/>
              <a:ea typeface="Times New Roman" panose="02020603050405020304" pitchFamily="18" charset="0"/>
            </a:endParaRPr>
          </a:p>
        </p:txBody>
      </p:sp>
      <p:sp>
        <p:nvSpPr>
          <p:cNvPr id="23" name="TextBox 22">
            <a:extLst>
              <a:ext uri="{FF2B5EF4-FFF2-40B4-BE49-F238E27FC236}">
                <a16:creationId xmlns:a16="http://schemas.microsoft.com/office/drawing/2014/main" id="{B02EEDC1-63B7-44D9-3FD1-77D24828D832}"/>
              </a:ext>
            </a:extLst>
          </p:cNvPr>
          <p:cNvSpPr txBox="1"/>
          <p:nvPr/>
        </p:nvSpPr>
        <p:spPr>
          <a:xfrm>
            <a:off x="2222918" y="6229853"/>
            <a:ext cx="4262058" cy="532245"/>
          </a:xfrm>
          <a:prstGeom prst="rect">
            <a:avLst/>
          </a:prstGeom>
          <a:solidFill>
            <a:srgbClr val="005B58"/>
          </a:solidFill>
        </p:spPr>
        <p:txBody>
          <a:bodyPr wrap="square" rIns="0" anchor="ctr" anchorCtr="0">
            <a:noAutofit/>
          </a:bodyPr>
          <a:lstStyle/>
          <a:p>
            <a:pPr defTabSz="761970">
              <a:buSzPts val="1000"/>
              <a:tabLst>
                <a:tab pos="380985" algn="l"/>
              </a:tabLst>
            </a:pPr>
            <a:r>
              <a:rPr lang="en-GB" sz="2000">
                <a:solidFill>
                  <a:prstClr val="white"/>
                </a:solidFill>
                <a:latin typeface="Arial" panose="020B0604020202020204" pitchFamily="34" charset="0"/>
                <a:ea typeface="Times New Roman" panose="02020603050405020304" pitchFamily="18" charset="0"/>
              </a:rPr>
              <a:t>(Devolution White Paper, 2024)</a:t>
            </a:r>
            <a:endParaRPr lang="en-GB" sz="2333">
              <a:solidFill>
                <a:prstClr val="white"/>
              </a:solidFill>
              <a:latin typeface="Times New Roman" panose="02020603050405020304" pitchFamily="18" charset="0"/>
              <a:ea typeface="Times New Roman" panose="02020603050405020304" pitchFamily="18" charset="0"/>
            </a:endParaRPr>
          </a:p>
        </p:txBody>
      </p:sp>
      <p:sp>
        <p:nvSpPr>
          <p:cNvPr id="24" name="TextBox 23">
            <a:extLst>
              <a:ext uri="{FF2B5EF4-FFF2-40B4-BE49-F238E27FC236}">
                <a16:creationId xmlns:a16="http://schemas.microsoft.com/office/drawing/2014/main" id="{138CE284-954C-844F-D30E-3FCD4FED5670}"/>
              </a:ext>
            </a:extLst>
          </p:cNvPr>
          <p:cNvSpPr txBox="1"/>
          <p:nvPr/>
        </p:nvSpPr>
        <p:spPr>
          <a:xfrm>
            <a:off x="3678589" y="3521586"/>
            <a:ext cx="2874020" cy="544310"/>
          </a:xfrm>
          <a:prstGeom prst="rect">
            <a:avLst/>
          </a:prstGeom>
          <a:solidFill>
            <a:srgbClr val="0057B6"/>
          </a:solidFill>
        </p:spPr>
        <p:txBody>
          <a:bodyPr wrap="square" anchor="ctr" anchorCtr="0">
            <a:noAutofit/>
          </a:bodyPr>
          <a:lstStyle/>
          <a:p>
            <a:pPr defTabSz="761970">
              <a:buSzPts val="1000"/>
              <a:tabLst>
                <a:tab pos="380985" algn="l"/>
              </a:tabLst>
            </a:pPr>
            <a:r>
              <a:rPr lang="en-GB" sz="2000">
                <a:solidFill>
                  <a:prstClr val="white"/>
                </a:solidFill>
                <a:latin typeface="Arial" panose="020B0604020202020204" pitchFamily="34" charset="0"/>
                <a:ea typeface="Times New Roman" panose="02020603050405020304" pitchFamily="18" charset="0"/>
              </a:rPr>
              <a:t>(Workforce Plan, 2023)</a:t>
            </a:r>
            <a:endParaRPr lang="en-GB" sz="2333">
              <a:solidFill>
                <a:prstClr val="white"/>
              </a:solidFill>
              <a:latin typeface="Times New Roman" panose="02020603050405020304" pitchFamily="18" charset="0"/>
              <a:ea typeface="Times New Roman" panose="02020603050405020304" pitchFamily="18" charset="0"/>
            </a:endParaRPr>
          </a:p>
        </p:txBody>
      </p:sp>
      <p:sp>
        <p:nvSpPr>
          <p:cNvPr id="25" name="TextBox 24">
            <a:extLst>
              <a:ext uri="{FF2B5EF4-FFF2-40B4-BE49-F238E27FC236}">
                <a16:creationId xmlns:a16="http://schemas.microsoft.com/office/drawing/2014/main" id="{520BF2CA-EC54-6420-2B15-F2345FC86A50}"/>
              </a:ext>
            </a:extLst>
          </p:cNvPr>
          <p:cNvSpPr txBox="1"/>
          <p:nvPr/>
        </p:nvSpPr>
        <p:spPr>
          <a:xfrm>
            <a:off x="6865018" y="6229852"/>
            <a:ext cx="4890234" cy="532246"/>
          </a:xfrm>
          <a:prstGeom prst="rect">
            <a:avLst/>
          </a:prstGeom>
          <a:solidFill>
            <a:srgbClr val="B62374"/>
          </a:solidFill>
        </p:spPr>
        <p:txBody>
          <a:bodyPr wrap="square" lIns="36000" rIns="36000" anchor="ctr" anchorCtr="0">
            <a:noAutofit/>
          </a:bodyPr>
          <a:lstStyle/>
          <a:p>
            <a:pPr defTabSz="761970">
              <a:buSzPts val="1000"/>
              <a:tabLst>
                <a:tab pos="380985" algn="l"/>
              </a:tabLst>
            </a:pPr>
            <a:r>
              <a:rPr lang="en-GB" sz="2000">
                <a:solidFill>
                  <a:prstClr val="white"/>
                </a:solidFill>
                <a:latin typeface="Arial" panose="020B0604020202020204" pitchFamily="34" charset="0"/>
                <a:ea typeface="Times New Roman" panose="02020603050405020304" pitchFamily="18" charset="0"/>
              </a:rPr>
              <a:t>(Core20Plus5</a:t>
            </a:r>
            <a:r>
              <a:rPr lang="en-GB" sz="2000" b="1">
                <a:solidFill>
                  <a:prstClr val="white"/>
                </a:solidFill>
                <a:latin typeface="Arial" panose="020B0604020202020204" pitchFamily="34" charset="0"/>
                <a:ea typeface="Times New Roman" panose="02020603050405020304" pitchFamily="18" charset="0"/>
              </a:rPr>
              <a:t>,</a:t>
            </a:r>
            <a:r>
              <a:rPr lang="en-GB" sz="2000">
                <a:solidFill>
                  <a:prstClr val="white"/>
                </a:solidFill>
                <a:latin typeface="Arial" panose="020B0604020202020204" pitchFamily="34" charset="0"/>
                <a:ea typeface="Times New Roman" panose="02020603050405020304" pitchFamily="18" charset="0"/>
              </a:rPr>
              <a:t> 2022)</a:t>
            </a:r>
            <a:endParaRPr lang="en-GB" sz="2000">
              <a:solidFill>
                <a:prstClr val="white"/>
              </a:solidFill>
              <a:latin typeface="Times New Roman" panose="02020603050405020304" pitchFamily="18" charset="0"/>
              <a:ea typeface="Times New Roman" panose="02020603050405020304" pitchFamily="18" charset="0"/>
            </a:endParaRPr>
          </a:p>
        </p:txBody>
      </p:sp>
      <p:pic>
        <p:nvPicPr>
          <p:cNvPr id="26" name="Picture 25">
            <a:extLst>
              <a:ext uri="{FF2B5EF4-FFF2-40B4-BE49-F238E27FC236}">
                <a16:creationId xmlns:a16="http://schemas.microsoft.com/office/drawing/2014/main" id="{8C616CFA-3C25-BB58-DDA5-D35982C53C6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461687" y="261121"/>
            <a:ext cx="1293565" cy="1783487"/>
          </a:xfrm>
          <a:prstGeom prst="rect">
            <a:avLst/>
          </a:prstGeom>
        </p:spPr>
      </p:pic>
      <p:pic>
        <p:nvPicPr>
          <p:cNvPr id="27" name="Picture 26">
            <a:extLst>
              <a:ext uri="{FF2B5EF4-FFF2-40B4-BE49-F238E27FC236}">
                <a16:creationId xmlns:a16="http://schemas.microsoft.com/office/drawing/2014/main" id="{1D73F2D3-B1F1-FD9E-4446-4CCFEF72D32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466792" y="2320436"/>
            <a:ext cx="1293565" cy="1719358"/>
          </a:xfrm>
          <a:prstGeom prst="rect">
            <a:avLst/>
          </a:prstGeom>
        </p:spPr>
      </p:pic>
      <p:pic>
        <p:nvPicPr>
          <p:cNvPr id="28" name="Picture 27">
            <a:extLst>
              <a:ext uri="{FF2B5EF4-FFF2-40B4-BE49-F238E27FC236}">
                <a16:creationId xmlns:a16="http://schemas.microsoft.com/office/drawing/2014/main" id="{82C3E480-C4E7-E794-6646-F7167130983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003548" y="4275409"/>
            <a:ext cx="1481428" cy="1809019"/>
          </a:xfrm>
          <a:prstGeom prst="rect">
            <a:avLst/>
          </a:prstGeom>
        </p:spPr>
      </p:pic>
      <p:pic>
        <p:nvPicPr>
          <p:cNvPr id="30" name="Picture 29">
            <a:extLst>
              <a:ext uri="{FF2B5EF4-FFF2-40B4-BE49-F238E27FC236}">
                <a16:creationId xmlns:a16="http://schemas.microsoft.com/office/drawing/2014/main" id="{737DF641-5731-9A2A-4FB2-5F7F124AF00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256382" y="2322113"/>
            <a:ext cx="1270347" cy="1743783"/>
          </a:xfrm>
          <a:prstGeom prst="rect">
            <a:avLst/>
          </a:prstGeom>
        </p:spPr>
      </p:pic>
      <p:pic>
        <p:nvPicPr>
          <p:cNvPr id="1026" name="Picture 2" descr="Health Inequalities, Population Health &amp; Proactive Social Prescribing -  Transformation Partners in Health and Care">
            <a:extLst>
              <a:ext uri="{FF2B5EF4-FFF2-40B4-BE49-F238E27FC236}">
                <a16:creationId xmlns:a16="http://schemas.microsoft.com/office/drawing/2014/main" id="{3FE20DCF-0843-C41C-F680-AAFF94FFD25B}"/>
              </a:ext>
            </a:extLst>
          </p:cNvPr>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l="14531" t="13392" r="16256" b="22192"/>
          <a:stretch/>
        </p:blipFill>
        <p:spPr bwMode="auto">
          <a:xfrm>
            <a:off x="6865018" y="4275409"/>
            <a:ext cx="2798670" cy="180901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BC13347-7353-4C67-A196-EF60361BCD58}"/>
              </a:ext>
            </a:extLst>
          </p:cNvPr>
          <p:cNvSpPr txBox="1"/>
          <p:nvPr/>
        </p:nvSpPr>
        <p:spPr>
          <a:xfrm>
            <a:off x="3678589" y="2317716"/>
            <a:ext cx="2874020" cy="997606"/>
          </a:xfrm>
          <a:prstGeom prst="rect">
            <a:avLst/>
          </a:prstGeom>
          <a:solidFill>
            <a:srgbClr val="0057B6"/>
          </a:solidFill>
        </p:spPr>
        <p:txBody>
          <a:bodyPr wrap="square" anchor="ctr" anchorCtr="0">
            <a:noAutofit/>
          </a:bodyPr>
          <a:lstStyle/>
          <a:p>
            <a:pPr defTabSz="761970">
              <a:buSzPts val="1000"/>
              <a:tabLst>
                <a:tab pos="380985" algn="l"/>
              </a:tabLst>
            </a:pPr>
            <a:r>
              <a:rPr lang="en-GB" sz="2400" b="1">
                <a:solidFill>
                  <a:prstClr val="white"/>
                </a:solidFill>
                <a:latin typeface="Arial" panose="020B0604020202020204" pitchFamily="34" charset="0"/>
                <a:ea typeface="Times New Roman" panose="02020603050405020304" pitchFamily="18" charset="0"/>
              </a:rPr>
              <a:t>Achieve NHS Productivity Gains</a:t>
            </a:r>
            <a:endParaRPr lang="en-GB" sz="2333">
              <a:solidFill>
                <a:prstClr val="white"/>
              </a:solidFill>
              <a:latin typeface="Times New Roman" panose="02020603050405020304" pitchFamily="18" charset="0"/>
              <a:ea typeface="Times New Roman" panose="02020603050405020304" pitchFamily="18" charset="0"/>
            </a:endParaRPr>
          </a:p>
        </p:txBody>
      </p:sp>
      <p:sp>
        <p:nvSpPr>
          <p:cNvPr id="7" name="TextBox 6">
            <a:extLst>
              <a:ext uri="{FF2B5EF4-FFF2-40B4-BE49-F238E27FC236}">
                <a16:creationId xmlns:a16="http://schemas.microsoft.com/office/drawing/2014/main" id="{72FA1609-A291-082A-E982-CECE413C51C8}"/>
              </a:ext>
            </a:extLst>
          </p:cNvPr>
          <p:cNvSpPr txBox="1"/>
          <p:nvPr/>
        </p:nvSpPr>
        <p:spPr>
          <a:xfrm>
            <a:off x="8237097" y="294719"/>
            <a:ext cx="2033175" cy="1030325"/>
          </a:xfrm>
          <a:prstGeom prst="rect">
            <a:avLst/>
          </a:prstGeom>
          <a:solidFill>
            <a:srgbClr val="C00000"/>
          </a:solidFill>
        </p:spPr>
        <p:txBody>
          <a:bodyPr wrap="square" rIns="0" anchor="ctr" anchorCtr="0">
            <a:noAutofit/>
          </a:bodyPr>
          <a:lstStyle/>
          <a:p>
            <a:pPr defTabSz="761970">
              <a:buSzPts val="1000"/>
              <a:tabLst>
                <a:tab pos="380985" algn="l"/>
              </a:tabLst>
            </a:pPr>
            <a:r>
              <a:rPr lang="en-GB" sz="2400" b="1">
                <a:solidFill>
                  <a:prstClr val="white"/>
                </a:solidFill>
                <a:latin typeface="Arial" panose="020B0604020202020204" pitchFamily="34" charset="0"/>
                <a:ea typeface="Times New Roman" panose="02020603050405020304" pitchFamily="18" charset="0"/>
              </a:rPr>
              <a:t>Increase Economic Participation</a:t>
            </a:r>
            <a:endParaRPr lang="en-GB" sz="2333">
              <a:solidFill>
                <a:prstClr val="white"/>
              </a:solidFill>
              <a:latin typeface="Times New Roman" panose="02020603050405020304" pitchFamily="18" charset="0"/>
              <a:ea typeface="Times New Roman" panose="02020603050405020304" pitchFamily="18" charset="0"/>
            </a:endParaRPr>
          </a:p>
        </p:txBody>
      </p:sp>
      <p:sp>
        <p:nvSpPr>
          <p:cNvPr id="8" name="TextBox 7">
            <a:extLst>
              <a:ext uri="{FF2B5EF4-FFF2-40B4-BE49-F238E27FC236}">
                <a16:creationId xmlns:a16="http://schemas.microsoft.com/office/drawing/2014/main" id="{D9574E6B-4199-FA6B-EDC0-1E1A7277E8DA}"/>
              </a:ext>
            </a:extLst>
          </p:cNvPr>
          <p:cNvSpPr txBox="1"/>
          <p:nvPr/>
        </p:nvSpPr>
        <p:spPr>
          <a:xfrm>
            <a:off x="9861452" y="4278207"/>
            <a:ext cx="1893800" cy="1806222"/>
          </a:xfrm>
          <a:prstGeom prst="rect">
            <a:avLst/>
          </a:prstGeom>
          <a:solidFill>
            <a:srgbClr val="B62374"/>
          </a:solidFill>
        </p:spPr>
        <p:txBody>
          <a:bodyPr wrap="square" anchor="ctr" anchorCtr="0">
            <a:noAutofit/>
          </a:bodyPr>
          <a:lstStyle/>
          <a:p>
            <a:pPr defTabSz="761970">
              <a:buSzPts val="1000"/>
              <a:tabLst>
                <a:tab pos="380985" algn="l"/>
              </a:tabLst>
            </a:pPr>
            <a:r>
              <a:rPr lang="en-GB" sz="2400" b="1">
                <a:solidFill>
                  <a:prstClr val="white"/>
                </a:solidFill>
                <a:latin typeface="Arial" panose="020B0604020202020204" pitchFamily="34" charset="0"/>
                <a:ea typeface="Times New Roman" panose="02020603050405020304" pitchFamily="18" charset="0"/>
              </a:rPr>
              <a:t>Reducing Health Inequalities</a:t>
            </a:r>
          </a:p>
        </p:txBody>
      </p:sp>
      <p:sp>
        <p:nvSpPr>
          <p:cNvPr id="9" name="TextBox 8">
            <a:extLst>
              <a:ext uri="{FF2B5EF4-FFF2-40B4-BE49-F238E27FC236}">
                <a16:creationId xmlns:a16="http://schemas.microsoft.com/office/drawing/2014/main" id="{86D57473-A734-9101-69F3-5FF2192CEDCE}"/>
              </a:ext>
            </a:extLst>
          </p:cNvPr>
          <p:cNvSpPr txBox="1"/>
          <p:nvPr/>
        </p:nvSpPr>
        <p:spPr>
          <a:xfrm>
            <a:off x="6850966" y="2317715"/>
            <a:ext cx="3419307" cy="997607"/>
          </a:xfrm>
          <a:prstGeom prst="rect">
            <a:avLst/>
          </a:prstGeom>
          <a:solidFill>
            <a:srgbClr val="0057B6"/>
          </a:solidFill>
        </p:spPr>
        <p:txBody>
          <a:bodyPr wrap="square" tIns="0" rIns="0" bIns="0" anchor="ctr" anchorCtr="0">
            <a:noAutofit/>
          </a:bodyPr>
          <a:lstStyle/>
          <a:p>
            <a:pPr defTabSz="761970">
              <a:buSzPts val="1000"/>
              <a:tabLst>
                <a:tab pos="380985" algn="l"/>
              </a:tabLst>
            </a:pPr>
            <a:r>
              <a:rPr lang="en-GB" sz="2400" b="1">
                <a:solidFill>
                  <a:prstClr val="white"/>
                </a:solidFill>
                <a:latin typeface="Arial" panose="020B0604020202020204" pitchFamily="34" charset="0"/>
                <a:ea typeface="Times New Roman" panose="02020603050405020304" pitchFamily="18" charset="0"/>
              </a:rPr>
              <a:t>Improve Population Health and Prevention</a:t>
            </a:r>
            <a:endParaRPr lang="en-GB" sz="2333">
              <a:solidFill>
                <a:prstClr val="white"/>
              </a:solidFill>
              <a:latin typeface="Times New Roman" panose="02020603050405020304" pitchFamily="18" charset="0"/>
              <a:ea typeface="Times New Roman" panose="02020603050405020304" pitchFamily="18" charset="0"/>
            </a:endParaRPr>
          </a:p>
        </p:txBody>
      </p:sp>
      <p:sp>
        <p:nvSpPr>
          <p:cNvPr id="15" name="TextBox 14">
            <a:extLst>
              <a:ext uri="{FF2B5EF4-FFF2-40B4-BE49-F238E27FC236}">
                <a16:creationId xmlns:a16="http://schemas.microsoft.com/office/drawing/2014/main" id="{A567EDF9-6EC5-DB64-0F86-A4D1F93ED50A}"/>
              </a:ext>
            </a:extLst>
          </p:cNvPr>
          <p:cNvSpPr txBox="1"/>
          <p:nvPr/>
        </p:nvSpPr>
        <p:spPr>
          <a:xfrm>
            <a:off x="2222919" y="4275409"/>
            <a:ext cx="2532956" cy="1809019"/>
          </a:xfrm>
          <a:prstGeom prst="rect">
            <a:avLst/>
          </a:prstGeom>
          <a:solidFill>
            <a:srgbClr val="005B58"/>
          </a:solidFill>
        </p:spPr>
        <p:txBody>
          <a:bodyPr wrap="square" lIns="0" rIns="0" anchor="ctr" anchorCtr="0">
            <a:noAutofit/>
          </a:bodyPr>
          <a:lstStyle/>
          <a:p>
            <a:pPr defTabSz="761970">
              <a:buSzPts val="1000"/>
              <a:tabLst>
                <a:tab pos="380985" algn="l"/>
              </a:tabLst>
            </a:pPr>
            <a:r>
              <a:rPr lang="en-GB" sz="2400" b="1">
                <a:solidFill>
                  <a:prstClr val="white"/>
                </a:solidFill>
                <a:latin typeface="Arial" panose="020B0604020202020204" pitchFamily="34" charset="0"/>
                <a:ea typeface="Times New Roman" panose="02020603050405020304" pitchFamily="18" charset="0"/>
              </a:rPr>
              <a:t>Reduce Regional Inequality</a:t>
            </a:r>
            <a:endParaRPr lang="en-GB" sz="2333">
              <a:solidFill>
                <a:prstClr val="white"/>
              </a:solidFill>
              <a:latin typeface="Times New Roman" panose="02020603050405020304" pitchFamily="18" charset="0"/>
              <a:ea typeface="Times New Roman" panose="02020603050405020304" pitchFamily="18" charset="0"/>
            </a:endParaRPr>
          </a:p>
        </p:txBody>
      </p:sp>
      <p:sp>
        <p:nvSpPr>
          <p:cNvPr id="16" name="!!CFC2">
            <a:extLst>
              <a:ext uri="{FF2B5EF4-FFF2-40B4-BE49-F238E27FC236}">
                <a16:creationId xmlns:a16="http://schemas.microsoft.com/office/drawing/2014/main" id="{D06A8F2C-083B-53A7-D2F6-F7E8624E8B25}"/>
              </a:ext>
            </a:extLst>
          </p:cNvPr>
          <p:cNvSpPr/>
          <p:nvPr/>
        </p:nvSpPr>
        <p:spPr>
          <a:xfrm>
            <a:off x="2272031" y="336922"/>
            <a:ext cx="3465200" cy="705355"/>
          </a:xfrm>
          <a:prstGeom prst="rect">
            <a:avLst/>
          </a:prstGeom>
          <a:solidFill>
            <a:srgbClr val="1D263E"/>
          </a:solidFill>
          <a:ln w="317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defTabSz="761970"/>
            <a:endParaRPr lang="en-GB" sz="3200">
              <a:solidFill>
                <a:prstClr val="white"/>
              </a:solidFill>
              <a:latin typeface="Arial" panose="020B0604020202020204" pitchFamily="34" charset="0"/>
              <a:cs typeface="Arial" panose="020B0604020202020204" pitchFamily="34" charset="0"/>
            </a:endParaRPr>
          </a:p>
        </p:txBody>
      </p:sp>
      <p:sp>
        <p:nvSpPr>
          <p:cNvPr id="17" name="!!CFC">
            <a:extLst>
              <a:ext uri="{FF2B5EF4-FFF2-40B4-BE49-F238E27FC236}">
                <a16:creationId xmlns:a16="http://schemas.microsoft.com/office/drawing/2014/main" id="{C7FDEE37-191E-DECE-D0A9-5D6C498B71BB}"/>
              </a:ext>
            </a:extLst>
          </p:cNvPr>
          <p:cNvSpPr/>
          <p:nvPr/>
        </p:nvSpPr>
        <p:spPr>
          <a:xfrm>
            <a:off x="2148207" y="213098"/>
            <a:ext cx="3465200" cy="705355"/>
          </a:xfrm>
          <a:prstGeom prst="rect">
            <a:avLst/>
          </a:prstGeom>
          <a:solidFill>
            <a:srgbClr val="BF0100">
              <a:alpha val="98000"/>
            </a:srgbClr>
          </a:solidFill>
          <a:ln w="317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108000" rIns="0" rtlCol="0" anchor="ctr"/>
          <a:lstStyle/>
          <a:p>
            <a:pPr defTabSz="761970"/>
            <a:r>
              <a:rPr lang="en-GB" sz="3200" b="1" dirty="0">
                <a:solidFill>
                  <a:prstClr val="white"/>
                </a:solidFill>
                <a:latin typeface="Arial" panose="020B0604020202020204" pitchFamily="34" charset="0"/>
                <a:cs typeface="Arial" panose="020B0604020202020204" pitchFamily="34" charset="0"/>
              </a:rPr>
              <a:t>Case for Change</a:t>
            </a:r>
            <a:endParaRPr lang="en-GB" sz="3200"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5483874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123249"/>
        </a:solidFill>
        <a:effectLst/>
      </p:bgPr>
    </p:bg>
    <p:spTree>
      <p:nvGrpSpPr>
        <p:cNvPr id="1" name="">
          <a:extLst>
            <a:ext uri="{FF2B5EF4-FFF2-40B4-BE49-F238E27FC236}">
              <a16:creationId xmlns:a16="http://schemas.microsoft.com/office/drawing/2014/main" id="{51274C73-4D8A-CEA9-697E-0529FFA49AAF}"/>
            </a:ext>
          </a:extLst>
        </p:cNvPr>
        <p:cNvGrpSpPr/>
        <p:nvPr/>
      </p:nvGrpSpPr>
      <p:grpSpPr>
        <a:xfrm>
          <a:off x="0" y="0"/>
          <a:ext cx="0" cy="0"/>
          <a:chOff x="0" y="0"/>
          <a:chExt cx="0" cy="0"/>
        </a:xfrm>
      </p:grpSpPr>
      <p:pic>
        <p:nvPicPr>
          <p:cNvPr id="18" name="Image 0">
            <a:extLst>
              <a:ext uri="{FF2B5EF4-FFF2-40B4-BE49-F238E27FC236}">
                <a16:creationId xmlns:a16="http://schemas.microsoft.com/office/drawing/2014/main" id="{697241FE-173F-076E-5709-530951673A9B}"/>
              </a:ext>
            </a:extLst>
          </p:cNvPr>
          <p:cNvPicPr>
            <a:picLocks noChangeAspect="1"/>
          </p:cNvPicPr>
          <p:nvPr/>
        </p:nvPicPr>
        <p:blipFill>
          <a:blip r:embed="rId2">
            <a:alphaModFix amt="35000"/>
          </a:blip>
          <a:srcRect l="-286" t="26744" r="286" b="17208"/>
          <a:stretch/>
        </p:blipFill>
        <p:spPr>
          <a:xfrm>
            <a:off x="0" y="1"/>
            <a:ext cx="12235770" cy="6858000"/>
          </a:xfrm>
          <a:prstGeom prst="rect">
            <a:avLst/>
          </a:prstGeom>
        </p:spPr>
      </p:pic>
      <p:sp>
        <p:nvSpPr>
          <p:cNvPr id="2" name="Title 1">
            <a:extLst>
              <a:ext uri="{FF2B5EF4-FFF2-40B4-BE49-F238E27FC236}">
                <a16:creationId xmlns:a16="http://schemas.microsoft.com/office/drawing/2014/main" id="{7FD8EDF1-C941-37D1-823E-49EFD5A64EFD}"/>
              </a:ext>
            </a:extLst>
          </p:cNvPr>
          <p:cNvSpPr>
            <a:spLocks noGrp="1"/>
          </p:cNvSpPr>
          <p:nvPr>
            <p:ph type="title"/>
          </p:nvPr>
        </p:nvSpPr>
        <p:spPr/>
        <p:txBody>
          <a:bodyPr/>
          <a:lstStyle/>
          <a:p>
            <a:endParaRPr lang="en-GB">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9BC1458C-6B1D-2925-5B9C-150F89BAAC19}"/>
              </a:ext>
            </a:extLst>
          </p:cNvPr>
          <p:cNvSpPr/>
          <p:nvPr/>
        </p:nvSpPr>
        <p:spPr>
          <a:xfrm>
            <a:off x="1811866" y="1442298"/>
            <a:ext cx="8441223" cy="11853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r>
              <a:rPr lang="en-GB" sz="3333" b="1" dirty="0">
                <a:solidFill>
                  <a:prstClr val="white"/>
                </a:solidFill>
                <a:latin typeface="Arial" panose="020B0604020202020204" pitchFamily="34" charset="0"/>
                <a:cs typeface="Arial" panose="020B0604020202020204" pitchFamily="34" charset="0"/>
              </a:rPr>
              <a:t>Sections </a:t>
            </a:r>
          </a:p>
          <a:p>
            <a:pPr algn="ctr" defTabSz="761970"/>
            <a:r>
              <a:rPr lang="en-GB" sz="2000" dirty="0">
                <a:solidFill>
                  <a:prstClr val="white"/>
                </a:solidFill>
                <a:latin typeface="Arial" panose="020B0604020202020204" pitchFamily="34" charset="0"/>
                <a:cs typeface="Arial" panose="020B0604020202020204" pitchFamily="34" charset="0"/>
              </a:rPr>
              <a:t>(Click the below boxes on full screen mode to jump to section)</a:t>
            </a:r>
          </a:p>
        </p:txBody>
      </p:sp>
      <p:sp>
        <p:nvSpPr>
          <p:cNvPr id="19" name="Text 0">
            <a:extLst>
              <a:ext uri="{FF2B5EF4-FFF2-40B4-BE49-F238E27FC236}">
                <a16:creationId xmlns:a16="http://schemas.microsoft.com/office/drawing/2014/main" id="{28184BF4-61C4-ADC1-7D52-2E287433992B}"/>
              </a:ext>
            </a:extLst>
          </p:cNvPr>
          <p:cNvSpPr/>
          <p:nvPr/>
        </p:nvSpPr>
        <p:spPr>
          <a:xfrm>
            <a:off x="388444" y="831736"/>
            <a:ext cx="10594762" cy="2091565"/>
          </a:xfrm>
          <a:prstGeom prst="rect">
            <a:avLst/>
          </a:prstGeom>
          <a:noFill/>
          <a:ln/>
        </p:spPr>
        <p:txBody>
          <a:bodyPr wrap="square" lIns="0" tIns="0" rIns="0" bIns="0" rtlCol="0" anchor="t"/>
          <a:lstStyle/>
          <a:p>
            <a:pPr algn="r">
              <a:lnSpc>
                <a:spcPts val="4250"/>
              </a:lnSpc>
            </a:pPr>
            <a:r>
              <a:rPr lang="en-US" sz="8000" b="1">
                <a:latin typeface="Arial" panose="020B0604020202020204" pitchFamily="34" charset="0"/>
                <a:ea typeface="Unbounded" pitchFamily="34" charset="-122"/>
                <a:cs typeface="Arial" panose="020B0604020202020204" pitchFamily="34" charset="0"/>
              </a:rPr>
              <a:t>Rising with the Tide: </a:t>
            </a:r>
          </a:p>
        </p:txBody>
      </p:sp>
      <p:cxnSp>
        <p:nvCxnSpPr>
          <p:cNvPr id="5" name="Straight Connector 4">
            <a:extLst>
              <a:ext uri="{FF2B5EF4-FFF2-40B4-BE49-F238E27FC236}">
                <a16:creationId xmlns:a16="http://schemas.microsoft.com/office/drawing/2014/main" id="{5BA41404-9707-C780-6A7F-F18A2E96B5F1}"/>
              </a:ext>
            </a:extLst>
          </p:cNvPr>
          <p:cNvCxnSpPr/>
          <p:nvPr/>
        </p:nvCxnSpPr>
        <p:spPr>
          <a:xfrm>
            <a:off x="1600329" y="6403749"/>
            <a:ext cx="9083389" cy="0"/>
          </a:xfrm>
          <a:prstGeom prst="line">
            <a:avLst/>
          </a:prstGeom>
          <a:ln w="22225">
            <a:solidFill>
              <a:srgbClr val="BC0000"/>
            </a:solidFill>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6733598A-A6E2-0A60-B979-57EA2D9E3871}"/>
              </a:ext>
            </a:extLst>
          </p:cNvPr>
          <p:cNvSpPr/>
          <p:nvPr/>
        </p:nvSpPr>
        <p:spPr>
          <a:xfrm>
            <a:off x="5906841" y="6287438"/>
            <a:ext cx="269399" cy="239100"/>
          </a:xfrm>
          <a:prstGeom prst="ellipse">
            <a:avLst/>
          </a:prstGeom>
          <a:solidFill>
            <a:schemeClr val="tx1"/>
          </a:solidFill>
          <a:ln w="25400">
            <a:solidFill>
              <a:srgbClr val="BC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100">
              <a:latin typeface="Arial" panose="020B0604020202020204" pitchFamily="34" charset="0"/>
              <a:cs typeface="Arial" panose="020B0604020202020204" pitchFamily="34" charset="0"/>
            </a:endParaRPr>
          </a:p>
        </p:txBody>
      </p:sp>
      <p:sp>
        <p:nvSpPr>
          <p:cNvPr id="20" name="!!F2">
            <a:extLst>
              <a:ext uri="{FF2B5EF4-FFF2-40B4-BE49-F238E27FC236}">
                <a16:creationId xmlns:a16="http://schemas.microsoft.com/office/drawing/2014/main" id="{3E520A73-2C49-A85C-5F27-6809BCB439A5}"/>
              </a:ext>
            </a:extLst>
          </p:cNvPr>
          <p:cNvSpPr/>
          <p:nvPr/>
        </p:nvSpPr>
        <p:spPr>
          <a:xfrm>
            <a:off x="2015027" y="2957900"/>
            <a:ext cx="2184400" cy="1265631"/>
          </a:xfrm>
          <a:prstGeom prst="rect">
            <a:avLst/>
          </a:prstGeom>
          <a:solidFill>
            <a:srgbClr val="1D263E"/>
          </a:solidFill>
          <a:ln w="317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defTabSz="761970"/>
            <a:endParaRPr lang="en-GB" sz="2100">
              <a:solidFill>
                <a:prstClr val="white"/>
              </a:solidFill>
              <a:latin typeface="Arial" panose="020B0604020202020204" pitchFamily="34" charset="0"/>
              <a:cs typeface="Arial" panose="020B0604020202020204" pitchFamily="34" charset="0"/>
            </a:endParaRPr>
          </a:p>
        </p:txBody>
      </p:sp>
      <p:sp>
        <p:nvSpPr>
          <p:cNvPr id="21" name="!!EXS2">
            <a:extLst>
              <a:ext uri="{FF2B5EF4-FFF2-40B4-BE49-F238E27FC236}">
                <a16:creationId xmlns:a16="http://schemas.microsoft.com/office/drawing/2014/main" id="{2935D8D2-1E13-14C5-29B7-5DB25E83BE88}"/>
              </a:ext>
            </a:extLst>
          </p:cNvPr>
          <p:cNvSpPr/>
          <p:nvPr/>
        </p:nvSpPr>
        <p:spPr>
          <a:xfrm>
            <a:off x="5060718" y="2969446"/>
            <a:ext cx="2184400" cy="1265631"/>
          </a:xfrm>
          <a:prstGeom prst="rect">
            <a:avLst/>
          </a:prstGeom>
          <a:solidFill>
            <a:srgbClr val="1D263E"/>
          </a:solidFill>
          <a:ln w="317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defTabSz="761970"/>
            <a:endParaRPr lang="en-GB" sz="2100">
              <a:solidFill>
                <a:prstClr val="white"/>
              </a:solidFill>
              <a:latin typeface="Arial" panose="020B0604020202020204" pitchFamily="34" charset="0"/>
              <a:cs typeface="Arial" panose="020B0604020202020204" pitchFamily="34" charset="0"/>
            </a:endParaRPr>
          </a:p>
        </p:txBody>
      </p:sp>
      <p:sp>
        <p:nvSpPr>
          <p:cNvPr id="22" name="!!CFC2">
            <a:extLst>
              <a:ext uri="{FF2B5EF4-FFF2-40B4-BE49-F238E27FC236}">
                <a16:creationId xmlns:a16="http://schemas.microsoft.com/office/drawing/2014/main" id="{A7712218-7271-F2E6-3A3D-133224A33204}"/>
              </a:ext>
            </a:extLst>
          </p:cNvPr>
          <p:cNvSpPr/>
          <p:nvPr/>
        </p:nvSpPr>
        <p:spPr>
          <a:xfrm>
            <a:off x="8068689" y="2957900"/>
            <a:ext cx="2184400" cy="1265631"/>
          </a:xfrm>
          <a:prstGeom prst="rect">
            <a:avLst/>
          </a:prstGeom>
          <a:solidFill>
            <a:srgbClr val="1D263E"/>
          </a:solidFill>
          <a:ln w="317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defTabSz="761970"/>
            <a:endParaRPr lang="en-GB" sz="2100">
              <a:solidFill>
                <a:prstClr val="white"/>
              </a:solidFill>
              <a:latin typeface="Arial" panose="020B0604020202020204" pitchFamily="34" charset="0"/>
              <a:cs typeface="Arial" panose="020B0604020202020204" pitchFamily="34" charset="0"/>
            </a:endParaRPr>
          </a:p>
        </p:txBody>
      </p:sp>
      <p:sp>
        <p:nvSpPr>
          <p:cNvPr id="23" name="!!CNNF8M2">
            <a:extLst>
              <a:ext uri="{FF2B5EF4-FFF2-40B4-BE49-F238E27FC236}">
                <a16:creationId xmlns:a16="http://schemas.microsoft.com/office/drawing/2014/main" id="{3612BFC0-8351-0ABA-4D1D-E1C2A539539A}"/>
              </a:ext>
            </a:extLst>
          </p:cNvPr>
          <p:cNvSpPr/>
          <p:nvPr/>
        </p:nvSpPr>
        <p:spPr>
          <a:xfrm>
            <a:off x="3641946" y="4784756"/>
            <a:ext cx="2184400" cy="1265631"/>
          </a:xfrm>
          <a:prstGeom prst="rect">
            <a:avLst/>
          </a:prstGeom>
          <a:solidFill>
            <a:srgbClr val="1D263E"/>
          </a:solidFill>
          <a:ln w="317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defTabSz="761970"/>
            <a:endParaRPr lang="en-GB" sz="2100">
              <a:solidFill>
                <a:prstClr val="white"/>
              </a:solidFill>
              <a:latin typeface="Arial" panose="020B0604020202020204" pitchFamily="34" charset="0"/>
              <a:cs typeface="Arial" panose="020B0604020202020204" pitchFamily="34" charset="0"/>
            </a:endParaRPr>
          </a:p>
        </p:txBody>
      </p:sp>
      <p:sp>
        <p:nvSpPr>
          <p:cNvPr id="24" name="!!CNNN12M2">
            <a:extLst>
              <a:ext uri="{FF2B5EF4-FFF2-40B4-BE49-F238E27FC236}">
                <a16:creationId xmlns:a16="http://schemas.microsoft.com/office/drawing/2014/main" id="{B81A1FB0-B1D3-532A-FFC1-D02F5076E865}"/>
              </a:ext>
            </a:extLst>
          </p:cNvPr>
          <p:cNvSpPr/>
          <p:nvPr/>
        </p:nvSpPr>
        <p:spPr>
          <a:xfrm>
            <a:off x="6687637" y="4807849"/>
            <a:ext cx="2184400" cy="1265631"/>
          </a:xfrm>
          <a:prstGeom prst="rect">
            <a:avLst/>
          </a:prstGeom>
          <a:solidFill>
            <a:srgbClr val="1D263E"/>
          </a:solidFill>
          <a:ln w="317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defTabSz="761970"/>
            <a:endParaRPr lang="en-GB" sz="2100">
              <a:solidFill>
                <a:prstClr val="white"/>
              </a:solidFill>
              <a:latin typeface="Arial" panose="020B0604020202020204" pitchFamily="34" charset="0"/>
              <a:cs typeface="Arial" panose="020B0604020202020204" pitchFamily="34" charset="0"/>
            </a:endParaRPr>
          </a:p>
        </p:txBody>
      </p:sp>
      <p:sp>
        <p:nvSpPr>
          <p:cNvPr id="26" name="!!Foreword">
            <a:hlinkClick r:id="rId3" action="ppaction://hlinksldjump"/>
            <a:extLst>
              <a:ext uri="{FF2B5EF4-FFF2-40B4-BE49-F238E27FC236}">
                <a16:creationId xmlns:a16="http://schemas.microsoft.com/office/drawing/2014/main" id="{F6889188-9CB8-A2D0-C980-2BD479470F80}"/>
              </a:ext>
            </a:extLst>
          </p:cNvPr>
          <p:cNvSpPr/>
          <p:nvPr/>
        </p:nvSpPr>
        <p:spPr>
          <a:xfrm>
            <a:off x="1891203" y="2834076"/>
            <a:ext cx="2184400" cy="1265631"/>
          </a:xfrm>
          <a:prstGeom prst="rect">
            <a:avLst/>
          </a:prstGeom>
          <a:solidFill>
            <a:srgbClr val="BF0100">
              <a:alpha val="98000"/>
            </a:srgbClr>
          </a:solidFill>
          <a:ln w="317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defTabSz="761970"/>
            <a:r>
              <a:rPr lang="en-GB" sz="2100" b="1">
                <a:solidFill>
                  <a:prstClr val="white"/>
                </a:solidFill>
                <a:latin typeface="Arial" panose="020B0604020202020204" pitchFamily="34" charset="0"/>
                <a:cs typeface="Arial" panose="020B0604020202020204" pitchFamily="34" charset="0"/>
              </a:rPr>
              <a:t>Foreword</a:t>
            </a:r>
            <a:endParaRPr lang="en-GB" sz="2100">
              <a:solidFill>
                <a:prstClr val="white"/>
              </a:solidFill>
              <a:latin typeface="Arial" panose="020B0604020202020204" pitchFamily="34" charset="0"/>
              <a:cs typeface="Arial" panose="020B0604020202020204" pitchFamily="34" charset="0"/>
            </a:endParaRPr>
          </a:p>
        </p:txBody>
      </p:sp>
      <p:sp>
        <p:nvSpPr>
          <p:cNvPr id="27" name="!!EXS">
            <a:hlinkClick r:id="rId4" action="ppaction://hlinksldjump"/>
            <a:extLst>
              <a:ext uri="{FF2B5EF4-FFF2-40B4-BE49-F238E27FC236}">
                <a16:creationId xmlns:a16="http://schemas.microsoft.com/office/drawing/2014/main" id="{20B62534-62F8-5D3E-F38F-5D62D3FE8AD5}"/>
              </a:ext>
            </a:extLst>
          </p:cNvPr>
          <p:cNvSpPr/>
          <p:nvPr/>
        </p:nvSpPr>
        <p:spPr>
          <a:xfrm>
            <a:off x="4936894" y="2845622"/>
            <a:ext cx="2184400" cy="1265631"/>
          </a:xfrm>
          <a:prstGeom prst="rect">
            <a:avLst/>
          </a:prstGeom>
          <a:solidFill>
            <a:srgbClr val="BF0100">
              <a:alpha val="98000"/>
            </a:srgbClr>
          </a:solidFill>
          <a:ln w="317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defTabSz="761970"/>
            <a:r>
              <a:rPr lang="en-GB" sz="2100" b="1">
                <a:solidFill>
                  <a:prstClr val="white"/>
                </a:solidFill>
                <a:latin typeface="Arial" panose="020B0604020202020204" pitchFamily="34" charset="0"/>
                <a:cs typeface="Arial" panose="020B0604020202020204" pitchFamily="34" charset="0"/>
              </a:rPr>
              <a:t>Exec Summary</a:t>
            </a:r>
            <a:endParaRPr lang="en-GB" sz="2100">
              <a:solidFill>
                <a:prstClr val="white"/>
              </a:solidFill>
              <a:latin typeface="Arial" panose="020B0604020202020204" pitchFamily="34" charset="0"/>
              <a:cs typeface="Arial" panose="020B0604020202020204" pitchFamily="34" charset="0"/>
            </a:endParaRPr>
          </a:p>
        </p:txBody>
      </p:sp>
      <p:sp>
        <p:nvSpPr>
          <p:cNvPr id="28" name="!!CFC">
            <a:hlinkClick r:id="rId5" action="ppaction://hlinksldjump"/>
            <a:extLst>
              <a:ext uri="{FF2B5EF4-FFF2-40B4-BE49-F238E27FC236}">
                <a16:creationId xmlns:a16="http://schemas.microsoft.com/office/drawing/2014/main" id="{3ECCC3FB-F958-7B9E-5B9F-50A6C9585B4D}"/>
              </a:ext>
            </a:extLst>
          </p:cNvPr>
          <p:cNvSpPr/>
          <p:nvPr/>
        </p:nvSpPr>
        <p:spPr>
          <a:xfrm>
            <a:off x="7944865" y="2834076"/>
            <a:ext cx="2184400" cy="1265631"/>
          </a:xfrm>
          <a:prstGeom prst="rect">
            <a:avLst/>
          </a:prstGeom>
          <a:solidFill>
            <a:srgbClr val="BF0100">
              <a:alpha val="98000"/>
            </a:srgbClr>
          </a:solidFill>
          <a:ln w="317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defTabSz="761970"/>
            <a:r>
              <a:rPr lang="en-GB" sz="2100" b="1" dirty="0">
                <a:solidFill>
                  <a:prstClr val="white"/>
                </a:solidFill>
                <a:latin typeface="Arial" panose="020B0604020202020204" pitchFamily="34" charset="0"/>
                <a:cs typeface="Arial" panose="020B0604020202020204" pitchFamily="34" charset="0"/>
              </a:rPr>
              <a:t>Case for Change</a:t>
            </a:r>
            <a:endParaRPr lang="en-GB" sz="2100" dirty="0">
              <a:solidFill>
                <a:prstClr val="white"/>
              </a:solidFill>
              <a:latin typeface="Arial" panose="020B0604020202020204" pitchFamily="34" charset="0"/>
              <a:cs typeface="Arial" panose="020B0604020202020204" pitchFamily="34" charset="0"/>
            </a:endParaRPr>
          </a:p>
        </p:txBody>
      </p:sp>
      <p:sp>
        <p:nvSpPr>
          <p:cNvPr id="29" name="!!CNNF8M">
            <a:hlinkClick r:id="rId6" action="ppaction://hlinksldjump"/>
            <a:extLst>
              <a:ext uri="{FF2B5EF4-FFF2-40B4-BE49-F238E27FC236}">
                <a16:creationId xmlns:a16="http://schemas.microsoft.com/office/drawing/2014/main" id="{178F1233-42E6-8247-2FD9-B3CF6F3AF39E}"/>
              </a:ext>
            </a:extLst>
          </p:cNvPr>
          <p:cNvSpPr/>
          <p:nvPr/>
        </p:nvSpPr>
        <p:spPr>
          <a:xfrm>
            <a:off x="3518122" y="4660932"/>
            <a:ext cx="2184400" cy="1265631"/>
          </a:xfrm>
          <a:prstGeom prst="rect">
            <a:avLst/>
          </a:prstGeom>
          <a:solidFill>
            <a:srgbClr val="BF0100">
              <a:alpha val="98000"/>
            </a:srgbClr>
          </a:solidFill>
          <a:ln w="317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defTabSz="761970"/>
            <a:r>
              <a:rPr lang="en-GB" sz="2000" b="1" dirty="0">
                <a:solidFill>
                  <a:prstClr val="white"/>
                </a:solidFill>
                <a:latin typeface="Arial" panose="020B0604020202020204" pitchFamily="34" charset="0"/>
                <a:cs typeface="Arial" panose="020B0604020202020204" pitchFamily="34" charset="0"/>
              </a:rPr>
              <a:t>CNN First 8</a:t>
            </a:r>
          </a:p>
          <a:p>
            <a:pPr algn="ctr" defTabSz="761970"/>
            <a:r>
              <a:rPr lang="en-GB" sz="2000" b="1" dirty="0">
                <a:solidFill>
                  <a:prstClr val="white"/>
                </a:solidFill>
                <a:latin typeface="Arial" panose="020B0604020202020204" pitchFamily="34" charset="0"/>
                <a:cs typeface="Arial" panose="020B0604020202020204" pitchFamily="34" charset="0"/>
              </a:rPr>
              <a:t>Months: Phase 1</a:t>
            </a:r>
            <a:endParaRPr lang="en-GB" sz="2000" dirty="0">
              <a:solidFill>
                <a:prstClr val="white"/>
              </a:solidFill>
              <a:latin typeface="Arial" panose="020B0604020202020204" pitchFamily="34" charset="0"/>
              <a:cs typeface="Arial" panose="020B0604020202020204" pitchFamily="34" charset="0"/>
            </a:endParaRPr>
          </a:p>
        </p:txBody>
      </p:sp>
      <p:sp>
        <p:nvSpPr>
          <p:cNvPr id="30" name="!!CNNN12M">
            <a:hlinkClick r:id="rId7" action="ppaction://hlinksldjump"/>
            <a:extLst>
              <a:ext uri="{FF2B5EF4-FFF2-40B4-BE49-F238E27FC236}">
                <a16:creationId xmlns:a16="http://schemas.microsoft.com/office/drawing/2014/main" id="{6077D407-B007-F5A6-6461-DDB07B726C2B}"/>
              </a:ext>
            </a:extLst>
          </p:cNvPr>
          <p:cNvSpPr/>
          <p:nvPr/>
        </p:nvSpPr>
        <p:spPr>
          <a:xfrm>
            <a:off x="6563813" y="4684025"/>
            <a:ext cx="2184400" cy="1265631"/>
          </a:xfrm>
          <a:prstGeom prst="rect">
            <a:avLst/>
          </a:prstGeom>
          <a:solidFill>
            <a:srgbClr val="BF0100">
              <a:alpha val="98000"/>
            </a:srgbClr>
          </a:solidFill>
          <a:ln w="317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defTabSz="761970"/>
            <a:r>
              <a:rPr lang="en-GB" sz="2100" b="1" dirty="0">
                <a:solidFill>
                  <a:prstClr val="white"/>
                </a:solidFill>
                <a:latin typeface="Arial" panose="020B0604020202020204" pitchFamily="34" charset="0"/>
                <a:cs typeface="Arial" panose="020B0604020202020204" pitchFamily="34" charset="0"/>
              </a:rPr>
              <a:t>CNN: Next 12 Months</a:t>
            </a:r>
            <a:endParaRPr lang="en-GB" sz="2100"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559721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66CE92-05CD-9637-0C34-902A24BB0C07}"/>
            </a:ext>
          </a:extLst>
        </p:cNvPr>
        <p:cNvGrpSpPr/>
        <p:nvPr/>
      </p:nvGrpSpPr>
      <p:grpSpPr>
        <a:xfrm>
          <a:off x="0" y="0"/>
          <a:ext cx="0" cy="0"/>
          <a:chOff x="0" y="0"/>
          <a:chExt cx="0" cy="0"/>
        </a:xfrm>
      </p:grpSpPr>
      <p:sp>
        <p:nvSpPr>
          <p:cNvPr id="10" name="Oval 9">
            <a:extLst>
              <a:ext uri="{FF2B5EF4-FFF2-40B4-BE49-F238E27FC236}">
                <a16:creationId xmlns:a16="http://schemas.microsoft.com/office/drawing/2014/main" id="{3773196A-4FD1-21A7-4AA9-58A588705201}"/>
              </a:ext>
            </a:extLst>
          </p:cNvPr>
          <p:cNvSpPr/>
          <p:nvPr/>
        </p:nvSpPr>
        <p:spPr>
          <a:xfrm>
            <a:off x="1554950" y="-3"/>
            <a:ext cx="8236666" cy="7060850"/>
          </a:xfrm>
          <a:prstGeom prst="ellipse">
            <a:avLst/>
          </a:prstGeom>
          <a:solidFill>
            <a:srgbClr val="1027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3"/>
            <a:endParaRPr lang="en-GB">
              <a:solidFill>
                <a:prstClr val="white"/>
              </a:solidFill>
              <a:latin typeface="Calibri" panose="020F0502020204030204"/>
            </a:endParaRPr>
          </a:p>
        </p:txBody>
      </p:sp>
      <p:pic>
        <p:nvPicPr>
          <p:cNvPr id="12" name="Image 0">
            <a:extLst>
              <a:ext uri="{FF2B5EF4-FFF2-40B4-BE49-F238E27FC236}">
                <a16:creationId xmlns:a16="http://schemas.microsoft.com/office/drawing/2014/main" id="{E7CB8A9C-00E0-FBF6-6588-D50A095A21F4}"/>
              </a:ext>
            </a:extLst>
          </p:cNvPr>
          <p:cNvPicPr>
            <a:picLocks noChangeAspect="1"/>
          </p:cNvPicPr>
          <p:nvPr/>
        </p:nvPicPr>
        <p:blipFill>
          <a:blip r:embed="rId3">
            <a:alphaModFix amt="35000"/>
            <a:extLst>
              <a:ext uri="{837473B0-CC2E-450A-ABE3-18F120FF3D39}">
                <a1611:picAttrSrcUrl xmlns:a1611="http://schemas.microsoft.com/office/drawing/2016/11/main" r:id="rId4"/>
              </a:ext>
            </a:extLst>
          </a:blip>
          <a:srcRect/>
          <a:stretch/>
        </p:blipFill>
        <p:spPr>
          <a:xfrm>
            <a:off x="-4368800" y="-1427432"/>
            <a:ext cx="16604570" cy="9339003"/>
          </a:xfrm>
          <a:prstGeom prst="rect">
            <a:avLst/>
          </a:prstGeom>
        </p:spPr>
      </p:pic>
      <p:pic>
        <p:nvPicPr>
          <p:cNvPr id="2" name="Picture 1">
            <a:extLst>
              <a:ext uri="{FF2B5EF4-FFF2-40B4-BE49-F238E27FC236}">
                <a16:creationId xmlns:a16="http://schemas.microsoft.com/office/drawing/2014/main" id="{F764EEB3-9487-D02F-0E95-445DE2245C3D}"/>
              </a:ext>
            </a:extLst>
          </p:cNvPr>
          <p:cNvPicPr>
            <a:picLocks noChangeAspect="1"/>
          </p:cNvPicPr>
          <p:nvPr/>
        </p:nvPicPr>
        <p:blipFill>
          <a:blip r:embed="rId5" cstate="email">
            <a:biLevel thresh="75000"/>
            <a:extLst>
              <a:ext uri="{28A0092B-C50C-407E-A947-70E740481C1C}">
                <a14:useLocalDpi xmlns:a14="http://schemas.microsoft.com/office/drawing/2010/main"/>
              </a:ext>
            </a:extLst>
          </a:blip>
          <a:stretch>
            <a:fillRect/>
          </a:stretch>
        </p:blipFill>
        <p:spPr>
          <a:xfrm>
            <a:off x="3171292" y="469913"/>
            <a:ext cx="4915928" cy="6087558"/>
          </a:xfrm>
          <a:prstGeom prst="rect">
            <a:avLst/>
          </a:prstGeom>
        </p:spPr>
      </p:pic>
      <p:pic>
        <p:nvPicPr>
          <p:cNvPr id="5" name="Picture 4" descr="Breaking Barriers Innovations">
            <a:extLst>
              <a:ext uri="{FF2B5EF4-FFF2-40B4-BE49-F238E27FC236}">
                <a16:creationId xmlns:a16="http://schemas.microsoft.com/office/drawing/2014/main" id="{9A44186A-C99A-DB81-4C8C-68E010FFC29F}"/>
              </a:ext>
            </a:extLst>
          </p:cNvPr>
          <p:cNvPicPr>
            <a:picLocks noChangeAspect="1" noChangeArrowheads="1"/>
          </p:cNvPicPr>
          <p:nvPr/>
        </p:nvPicPr>
        <p:blipFill>
          <a:blip r:embed="rId6" cstate="email">
            <a:duotone>
              <a:prstClr val="black"/>
              <a:schemeClr val="bg1">
                <a:tint val="45000"/>
                <a:satMod val="400000"/>
              </a:schemeClr>
            </a:duotone>
            <a:extLst>
              <a:ext uri="{BEBA8EAE-BF5A-486C-A8C5-ECC9F3942E4B}">
                <a14:imgProps xmlns:a14="http://schemas.microsoft.com/office/drawing/2010/main">
                  <a14:imgLayer r:embed="rId7">
                    <a14:imgEffect>
                      <a14:sharpenSoften amount="58000"/>
                    </a14:imgEffect>
                    <a14:imgEffect>
                      <a14:brightnessContrast bright="100000" contrast="100000"/>
                    </a14:imgEffect>
                  </a14:imgLayer>
                </a14:imgProps>
              </a:ext>
              <a:ext uri="{28A0092B-C50C-407E-A947-70E740481C1C}">
                <a14:useLocalDpi xmlns:a14="http://schemas.microsoft.com/office/drawing/2010/main"/>
              </a:ext>
            </a:extLst>
          </a:blip>
          <a:srcRect/>
          <a:stretch>
            <a:fillRect/>
          </a:stretch>
        </p:blipFill>
        <p:spPr bwMode="auto">
          <a:xfrm>
            <a:off x="10707393" y="117705"/>
            <a:ext cx="1367627" cy="1112336"/>
          </a:xfrm>
          <a:prstGeom prst="rect">
            <a:avLst/>
          </a:prstGeom>
          <a:noFill/>
          <a:extLst>
            <a:ext uri="{909E8E84-426E-40DD-AFC4-6F175D3DCCD1}">
              <a14:hiddenFill xmlns:a14="http://schemas.microsoft.com/office/drawing/2010/main">
                <a:solidFill>
                  <a:srgbClr val="FFFFFF"/>
                </a:solidFill>
              </a14:hiddenFill>
            </a:ext>
          </a:extLst>
        </p:spPr>
      </p:pic>
      <p:sp>
        <p:nvSpPr>
          <p:cNvPr id="15" name="!!CNNF8M2">
            <a:extLst>
              <a:ext uri="{FF2B5EF4-FFF2-40B4-BE49-F238E27FC236}">
                <a16:creationId xmlns:a16="http://schemas.microsoft.com/office/drawing/2014/main" id="{C6CB9C04-4126-471B-8AD8-C250473D6449}"/>
              </a:ext>
            </a:extLst>
          </p:cNvPr>
          <p:cNvSpPr/>
          <p:nvPr/>
        </p:nvSpPr>
        <p:spPr>
          <a:xfrm>
            <a:off x="474344" y="3253260"/>
            <a:ext cx="11353800" cy="1265631"/>
          </a:xfrm>
          <a:prstGeom prst="rect">
            <a:avLst/>
          </a:prstGeom>
          <a:solidFill>
            <a:srgbClr val="1D263E"/>
          </a:solidFill>
          <a:ln w="317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defTabSz="761970"/>
            <a:endParaRPr lang="en-GB" sz="1667">
              <a:solidFill>
                <a:prstClr val="white"/>
              </a:solidFill>
              <a:latin typeface="Calibri" panose="020F0502020204030204"/>
            </a:endParaRPr>
          </a:p>
        </p:txBody>
      </p:sp>
      <p:sp>
        <p:nvSpPr>
          <p:cNvPr id="16" name="!!CNNF8M">
            <a:extLst>
              <a:ext uri="{FF2B5EF4-FFF2-40B4-BE49-F238E27FC236}">
                <a16:creationId xmlns:a16="http://schemas.microsoft.com/office/drawing/2014/main" id="{3356DB08-22A6-0E4C-174D-16EB9046BCD4}"/>
              </a:ext>
            </a:extLst>
          </p:cNvPr>
          <p:cNvSpPr/>
          <p:nvPr/>
        </p:nvSpPr>
        <p:spPr>
          <a:xfrm>
            <a:off x="350520" y="3083716"/>
            <a:ext cx="11353800" cy="1265631"/>
          </a:xfrm>
          <a:prstGeom prst="rect">
            <a:avLst/>
          </a:prstGeom>
          <a:solidFill>
            <a:srgbClr val="BF0100">
              <a:alpha val="98000"/>
            </a:srgbClr>
          </a:solidFill>
          <a:ln w="317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defTabSz="761970"/>
            <a:r>
              <a:rPr lang="en-GB" sz="4400" b="1" dirty="0">
                <a:solidFill>
                  <a:prstClr val="white"/>
                </a:solidFill>
                <a:latin typeface="Arial" panose="020B0604020202020204" pitchFamily="34" charset="0"/>
                <a:cs typeface="Arial" panose="020B0604020202020204" pitchFamily="34" charset="0"/>
              </a:rPr>
              <a:t>CNN First 8</a:t>
            </a:r>
          </a:p>
          <a:p>
            <a:pPr algn="ctr" defTabSz="761970"/>
            <a:r>
              <a:rPr lang="en-GB" sz="4400" b="1" dirty="0">
                <a:solidFill>
                  <a:prstClr val="white"/>
                </a:solidFill>
                <a:latin typeface="Arial" panose="020B0604020202020204" pitchFamily="34" charset="0"/>
                <a:cs typeface="Arial" panose="020B0604020202020204" pitchFamily="34" charset="0"/>
              </a:rPr>
              <a:t>Months: Phase 1</a:t>
            </a:r>
            <a:endParaRPr lang="en-GB" sz="4400"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574373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1E263E"/>
        </a:solidFill>
        <a:effectLst/>
      </p:bgPr>
    </p:bg>
    <p:spTree>
      <p:nvGrpSpPr>
        <p:cNvPr id="1" name="">
          <a:extLst>
            <a:ext uri="{FF2B5EF4-FFF2-40B4-BE49-F238E27FC236}">
              <a16:creationId xmlns:a16="http://schemas.microsoft.com/office/drawing/2014/main" id="{1A1EC5C7-DC5F-3C0D-1234-E0457930CB67}"/>
            </a:ext>
          </a:extLst>
        </p:cNvPr>
        <p:cNvGrpSpPr/>
        <p:nvPr/>
      </p:nvGrpSpPr>
      <p:grpSpPr>
        <a:xfrm>
          <a:off x="0" y="0"/>
          <a:ext cx="0" cy="0"/>
          <a:chOff x="0" y="0"/>
          <a:chExt cx="0" cy="0"/>
        </a:xfrm>
      </p:grpSpPr>
      <p:sp>
        <p:nvSpPr>
          <p:cNvPr id="4" name="Oval 3">
            <a:extLst>
              <a:ext uri="{FF2B5EF4-FFF2-40B4-BE49-F238E27FC236}">
                <a16:creationId xmlns:a16="http://schemas.microsoft.com/office/drawing/2014/main" id="{BCF89E03-1041-659D-985B-670F17A1BBAA}"/>
              </a:ext>
            </a:extLst>
          </p:cNvPr>
          <p:cNvSpPr/>
          <p:nvPr/>
        </p:nvSpPr>
        <p:spPr>
          <a:xfrm>
            <a:off x="-1320565" y="-2528047"/>
            <a:ext cx="14740728" cy="11901786"/>
          </a:xfrm>
          <a:prstGeom prst="ellipse">
            <a:avLst/>
          </a:prstGeom>
          <a:solidFill>
            <a:srgbClr val="0B32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3"/>
            <a:endParaRPr lang="en-GB">
              <a:solidFill>
                <a:prstClr val="white"/>
              </a:solidFill>
              <a:latin typeface="Calibri" panose="020F0502020204030204"/>
            </a:endParaRPr>
          </a:p>
        </p:txBody>
      </p:sp>
      <p:sp>
        <p:nvSpPr>
          <p:cNvPr id="2" name="Title 1">
            <a:extLst>
              <a:ext uri="{FF2B5EF4-FFF2-40B4-BE49-F238E27FC236}">
                <a16:creationId xmlns:a16="http://schemas.microsoft.com/office/drawing/2014/main" id="{390120C0-8041-B851-0801-4068F94B4AF1}"/>
              </a:ext>
            </a:extLst>
          </p:cNvPr>
          <p:cNvSpPr>
            <a:spLocks noGrp="1"/>
          </p:cNvSpPr>
          <p:nvPr>
            <p:ph type="title"/>
          </p:nvPr>
        </p:nvSpPr>
        <p:spPr>
          <a:xfrm>
            <a:off x="-16253" y="15247"/>
            <a:ext cx="12279692" cy="713331"/>
          </a:xfrm>
          <a:noFill/>
          <a:ln w="25400">
            <a:noFill/>
          </a:ln>
        </p:spPr>
        <p:txBody>
          <a:bodyPr>
            <a:noAutofit/>
          </a:bodyPr>
          <a:lstStyle/>
          <a:p>
            <a:r>
              <a:rPr lang="en-GB" sz="3600" b="1" spc="-30" dirty="0">
                <a:solidFill>
                  <a:schemeClr val="bg1"/>
                </a:solidFill>
                <a:latin typeface="Arial" panose="020B0604020202020204" pitchFamily="34" charset="0"/>
                <a:cs typeface="Arial" panose="020B0604020202020204" pitchFamily="34" charset="0"/>
              </a:rPr>
              <a:t>There are 16 Integrated Care Boards with Coastal Towns</a:t>
            </a:r>
            <a:endParaRPr lang="en-GB" sz="3600" b="1" spc="-30"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BE05BE5F-196E-9D5A-AFD7-447633F9D2E3}"/>
              </a:ext>
            </a:extLst>
          </p:cNvPr>
          <p:cNvPicPr>
            <a:picLocks noChangeAspect="1"/>
          </p:cNvPicPr>
          <p:nvPr/>
        </p:nvPicPr>
        <p:blipFill>
          <a:blip r:embed="rId3" cstate="email">
            <a:biLevel thresh="75000"/>
            <a:extLst>
              <a:ext uri="{28A0092B-C50C-407E-A947-70E740481C1C}">
                <a14:useLocalDpi xmlns:a14="http://schemas.microsoft.com/office/drawing/2010/main"/>
              </a:ext>
            </a:extLst>
          </a:blip>
          <a:stretch>
            <a:fillRect/>
          </a:stretch>
        </p:blipFill>
        <p:spPr>
          <a:xfrm>
            <a:off x="3230972" y="517090"/>
            <a:ext cx="4831367" cy="5982843"/>
          </a:xfrm>
          <a:prstGeom prst="rect">
            <a:avLst/>
          </a:prstGeom>
        </p:spPr>
      </p:pic>
      <p:sp>
        <p:nvSpPr>
          <p:cNvPr id="5" name="Oval 4">
            <a:extLst>
              <a:ext uri="{FF2B5EF4-FFF2-40B4-BE49-F238E27FC236}">
                <a16:creationId xmlns:a16="http://schemas.microsoft.com/office/drawing/2014/main" id="{1B2BBA36-44DC-9D1A-1196-0F47EBC49717}"/>
              </a:ext>
            </a:extLst>
          </p:cNvPr>
          <p:cNvSpPr/>
          <p:nvPr/>
        </p:nvSpPr>
        <p:spPr>
          <a:xfrm>
            <a:off x="4030055" y="5306449"/>
            <a:ext cx="241737" cy="241736"/>
          </a:xfrm>
          <a:prstGeom prst="ellipse">
            <a:avLst/>
          </a:prstGeom>
          <a:solidFill>
            <a:schemeClr val="bg1"/>
          </a:solidFill>
          <a:ln w="31750">
            <a:solidFill>
              <a:srgbClr val="1E26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3">
              <a:defRPr/>
            </a:pPr>
            <a:endParaRPr lang="en-GB">
              <a:solidFill>
                <a:prstClr val="white"/>
              </a:solidFill>
              <a:latin typeface="Arial" panose="020B0604020202020204" pitchFamily="34" charset="0"/>
              <a:cs typeface="Arial" panose="020B0604020202020204" pitchFamily="34" charset="0"/>
            </a:endParaRPr>
          </a:p>
        </p:txBody>
      </p:sp>
      <p:sp>
        <p:nvSpPr>
          <p:cNvPr id="29" name="Oval 28">
            <a:extLst>
              <a:ext uri="{FF2B5EF4-FFF2-40B4-BE49-F238E27FC236}">
                <a16:creationId xmlns:a16="http://schemas.microsoft.com/office/drawing/2014/main" id="{9737DEBF-4AB2-BB5A-18E3-E0384AE7ED3E}"/>
              </a:ext>
            </a:extLst>
          </p:cNvPr>
          <p:cNvSpPr/>
          <p:nvPr/>
        </p:nvSpPr>
        <p:spPr>
          <a:xfrm>
            <a:off x="4791193" y="1920284"/>
            <a:ext cx="241737" cy="241736"/>
          </a:xfrm>
          <a:prstGeom prst="ellipse">
            <a:avLst/>
          </a:prstGeom>
          <a:solidFill>
            <a:schemeClr val="bg1"/>
          </a:solidFill>
          <a:ln w="31750">
            <a:solidFill>
              <a:srgbClr val="1E26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3">
              <a:defRPr/>
            </a:pPr>
            <a:endParaRPr lang="en-GB">
              <a:solidFill>
                <a:prstClr val="white"/>
              </a:solidFill>
              <a:latin typeface="Arial" panose="020B0604020202020204" pitchFamily="34" charset="0"/>
              <a:cs typeface="Arial" panose="020B0604020202020204" pitchFamily="34" charset="0"/>
            </a:endParaRPr>
          </a:p>
        </p:txBody>
      </p:sp>
      <p:sp>
        <p:nvSpPr>
          <p:cNvPr id="30" name="Oval 29">
            <a:extLst>
              <a:ext uri="{FF2B5EF4-FFF2-40B4-BE49-F238E27FC236}">
                <a16:creationId xmlns:a16="http://schemas.microsoft.com/office/drawing/2014/main" id="{E824CB11-8984-8E73-75BC-4638D5C72CF8}"/>
              </a:ext>
            </a:extLst>
          </p:cNvPr>
          <p:cNvSpPr/>
          <p:nvPr/>
        </p:nvSpPr>
        <p:spPr>
          <a:xfrm>
            <a:off x="5914117" y="1389128"/>
            <a:ext cx="241737" cy="241736"/>
          </a:xfrm>
          <a:prstGeom prst="ellipse">
            <a:avLst/>
          </a:prstGeom>
          <a:solidFill>
            <a:schemeClr val="bg1"/>
          </a:solidFill>
          <a:ln w="31750">
            <a:solidFill>
              <a:srgbClr val="1E26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3">
              <a:defRPr/>
            </a:pPr>
            <a:endParaRPr lang="en-GB">
              <a:solidFill>
                <a:prstClr val="white"/>
              </a:solidFill>
              <a:latin typeface="Arial" panose="020B0604020202020204" pitchFamily="34" charset="0"/>
              <a:cs typeface="Arial" panose="020B0604020202020204" pitchFamily="34" charset="0"/>
            </a:endParaRPr>
          </a:p>
        </p:txBody>
      </p:sp>
      <p:sp>
        <p:nvSpPr>
          <p:cNvPr id="31" name="Oval 30">
            <a:extLst>
              <a:ext uri="{FF2B5EF4-FFF2-40B4-BE49-F238E27FC236}">
                <a16:creationId xmlns:a16="http://schemas.microsoft.com/office/drawing/2014/main" id="{9917B8D5-FD2E-AF0A-8592-E45D8A74F8F0}"/>
              </a:ext>
            </a:extLst>
          </p:cNvPr>
          <p:cNvSpPr/>
          <p:nvPr/>
        </p:nvSpPr>
        <p:spPr>
          <a:xfrm>
            <a:off x="6476447" y="2010724"/>
            <a:ext cx="241737" cy="241736"/>
          </a:xfrm>
          <a:prstGeom prst="ellipse">
            <a:avLst/>
          </a:prstGeom>
          <a:solidFill>
            <a:schemeClr val="bg1"/>
          </a:solidFill>
          <a:ln w="31750">
            <a:solidFill>
              <a:srgbClr val="1E26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3">
              <a:defRPr/>
            </a:pPr>
            <a:endParaRPr lang="en-GB">
              <a:solidFill>
                <a:prstClr val="white"/>
              </a:solidFill>
              <a:latin typeface="Arial" panose="020B0604020202020204" pitchFamily="34" charset="0"/>
              <a:cs typeface="Arial" panose="020B0604020202020204" pitchFamily="34" charset="0"/>
            </a:endParaRPr>
          </a:p>
        </p:txBody>
      </p:sp>
      <p:sp>
        <p:nvSpPr>
          <p:cNvPr id="32" name="Oval 31">
            <a:extLst>
              <a:ext uri="{FF2B5EF4-FFF2-40B4-BE49-F238E27FC236}">
                <a16:creationId xmlns:a16="http://schemas.microsoft.com/office/drawing/2014/main" id="{BB52CB91-3E7B-D974-40DF-E49F9D2A9B1C}"/>
              </a:ext>
            </a:extLst>
          </p:cNvPr>
          <p:cNvSpPr/>
          <p:nvPr/>
        </p:nvSpPr>
        <p:spPr>
          <a:xfrm>
            <a:off x="6862040" y="2917418"/>
            <a:ext cx="241737" cy="241736"/>
          </a:xfrm>
          <a:prstGeom prst="ellipse">
            <a:avLst/>
          </a:prstGeom>
          <a:solidFill>
            <a:schemeClr val="bg1"/>
          </a:solidFill>
          <a:ln w="31750">
            <a:solidFill>
              <a:srgbClr val="1E26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3">
              <a:defRPr/>
            </a:pPr>
            <a:endParaRPr lang="en-GB">
              <a:solidFill>
                <a:prstClr val="white"/>
              </a:solidFill>
              <a:latin typeface="Arial" panose="020B0604020202020204" pitchFamily="34" charset="0"/>
              <a:cs typeface="Arial" panose="020B0604020202020204" pitchFamily="34" charset="0"/>
            </a:endParaRPr>
          </a:p>
        </p:txBody>
      </p:sp>
      <p:sp>
        <p:nvSpPr>
          <p:cNvPr id="33" name="Oval 32">
            <a:extLst>
              <a:ext uri="{FF2B5EF4-FFF2-40B4-BE49-F238E27FC236}">
                <a16:creationId xmlns:a16="http://schemas.microsoft.com/office/drawing/2014/main" id="{3314BF3C-E17F-7A67-A68C-7E159A79207E}"/>
              </a:ext>
            </a:extLst>
          </p:cNvPr>
          <p:cNvSpPr/>
          <p:nvPr/>
        </p:nvSpPr>
        <p:spPr>
          <a:xfrm>
            <a:off x="7410373" y="3365870"/>
            <a:ext cx="241737" cy="241736"/>
          </a:xfrm>
          <a:prstGeom prst="ellipse">
            <a:avLst/>
          </a:prstGeom>
          <a:solidFill>
            <a:schemeClr val="bg1"/>
          </a:solidFill>
          <a:ln w="31750">
            <a:solidFill>
              <a:srgbClr val="1E26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3">
              <a:defRPr/>
            </a:pPr>
            <a:endParaRPr lang="en-GB">
              <a:solidFill>
                <a:prstClr val="white"/>
              </a:solidFill>
              <a:latin typeface="Arial" panose="020B0604020202020204" pitchFamily="34" charset="0"/>
              <a:cs typeface="Arial" panose="020B0604020202020204" pitchFamily="34" charset="0"/>
            </a:endParaRPr>
          </a:p>
        </p:txBody>
      </p:sp>
      <p:sp>
        <p:nvSpPr>
          <p:cNvPr id="34" name="Oval 33">
            <a:extLst>
              <a:ext uri="{FF2B5EF4-FFF2-40B4-BE49-F238E27FC236}">
                <a16:creationId xmlns:a16="http://schemas.microsoft.com/office/drawing/2014/main" id="{47C45072-630D-9372-F9D4-4AB14C5BD791}"/>
              </a:ext>
            </a:extLst>
          </p:cNvPr>
          <p:cNvSpPr/>
          <p:nvPr/>
        </p:nvSpPr>
        <p:spPr>
          <a:xfrm>
            <a:off x="4950256" y="2927835"/>
            <a:ext cx="241737" cy="241736"/>
          </a:xfrm>
          <a:prstGeom prst="ellipse">
            <a:avLst/>
          </a:prstGeom>
          <a:solidFill>
            <a:schemeClr val="bg1"/>
          </a:solidFill>
          <a:ln w="31750">
            <a:solidFill>
              <a:srgbClr val="1E26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3">
              <a:defRPr/>
            </a:pPr>
            <a:endParaRPr lang="en-GB">
              <a:solidFill>
                <a:prstClr val="white"/>
              </a:solidFill>
              <a:latin typeface="Arial" panose="020B0604020202020204" pitchFamily="34" charset="0"/>
              <a:cs typeface="Arial" panose="020B0604020202020204" pitchFamily="34" charset="0"/>
            </a:endParaRPr>
          </a:p>
        </p:txBody>
      </p:sp>
      <p:sp>
        <p:nvSpPr>
          <p:cNvPr id="35" name="Oval 34">
            <a:extLst>
              <a:ext uri="{FF2B5EF4-FFF2-40B4-BE49-F238E27FC236}">
                <a16:creationId xmlns:a16="http://schemas.microsoft.com/office/drawing/2014/main" id="{6C888AA8-0339-97CB-FF70-757133165EB8}"/>
              </a:ext>
            </a:extLst>
          </p:cNvPr>
          <p:cNvSpPr/>
          <p:nvPr/>
        </p:nvSpPr>
        <p:spPr>
          <a:xfrm>
            <a:off x="5001190" y="4900216"/>
            <a:ext cx="241737" cy="241736"/>
          </a:xfrm>
          <a:prstGeom prst="ellipse">
            <a:avLst/>
          </a:prstGeom>
          <a:solidFill>
            <a:schemeClr val="bg1"/>
          </a:solidFill>
          <a:ln w="31750">
            <a:solidFill>
              <a:srgbClr val="1E26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3">
              <a:defRPr/>
            </a:pPr>
            <a:endParaRPr lang="en-GB">
              <a:solidFill>
                <a:prstClr val="white"/>
              </a:solidFill>
              <a:latin typeface="Arial" panose="020B0604020202020204" pitchFamily="34" charset="0"/>
              <a:cs typeface="Arial" panose="020B0604020202020204" pitchFamily="34" charset="0"/>
            </a:endParaRPr>
          </a:p>
        </p:txBody>
      </p:sp>
      <p:sp>
        <p:nvSpPr>
          <p:cNvPr id="36" name="Oval 35">
            <a:extLst>
              <a:ext uri="{FF2B5EF4-FFF2-40B4-BE49-F238E27FC236}">
                <a16:creationId xmlns:a16="http://schemas.microsoft.com/office/drawing/2014/main" id="{3E42E284-34ED-FC0B-ACC3-75185CFA31F5}"/>
              </a:ext>
            </a:extLst>
          </p:cNvPr>
          <p:cNvSpPr/>
          <p:nvPr/>
        </p:nvSpPr>
        <p:spPr>
          <a:xfrm>
            <a:off x="4544435" y="5098179"/>
            <a:ext cx="241737" cy="241736"/>
          </a:xfrm>
          <a:prstGeom prst="ellipse">
            <a:avLst/>
          </a:prstGeom>
          <a:solidFill>
            <a:schemeClr val="bg1"/>
          </a:solidFill>
          <a:ln w="31750">
            <a:solidFill>
              <a:srgbClr val="1E26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3">
              <a:defRPr/>
            </a:pPr>
            <a:endParaRPr lang="en-GB">
              <a:solidFill>
                <a:prstClr val="white"/>
              </a:solidFill>
              <a:latin typeface="Arial" panose="020B0604020202020204" pitchFamily="34" charset="0"/>
              <a:cs typeface="Arial" panose="020B0604020202020204" pitchFamily="34" charset="0"/>
            </a:endParaRPr>
          </a:p>
        </p:txBody>
      </p:sp>
      <p:sp>
        <p:nvSpPr>
          <p:cNvPr id="37" name="Oval 36">
            <a:extLst>
              <a:ext uri="{FF2B5EF4-FFF2-40B4-BE49-F238E27FC236}">
                <a16:creationId xmlns:a16="http://schemas.microsoft.com/office/drawing/2014/main" id="{67AF714C-96AE-6668-B333-649EE5B684A1}"/>
              </a:ext>
            </a:extLst>
          </p:cNvPr>
          <p:cNvSpPr/>
          <p:nvPr/>
        </p:nvSpPr>
        <p:spPr>
          <a:xfrm>
            <a:off x="3553271" y="5837611"/>
            <a:ext cx="241737" cy="241736"/>
          </a:xfrm>
          <a:prstGeom prst="ellipse">
            <a:avLst/>
          </a:prstGeom>
          <a:solidFill>
            <a:schemeClr val="bg1"/>
          </a:solidFill>
          <a:ln w="31750">
            <a:solidFill>
              <a:srgbClr val="1E26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3">
              <a:defRPr/>
            </a:pPr>
            <a:endParaRPr lang="en-GB">
              <a:solidFill>
                <a:prstClr val="white"/>
              </a:solidFill>
              <a:latin typeface="Arial" panose="020B0604020202020204" pitchFamily="34" charset="0"/>
              <a:cs typeface="Arial" panose="020B0604020202020204" pitchFamily="34" charset="0"/>
            </a:endParaRPr>
          </a:p>
        </p:txBody>
      </p:sp>
      <p:sp>
        <p:nvSpPr>
          <p:cNvPr id="38" name="Oval 37">
            <a:extLst>
              <a:ext uri="{FF2B5EF4-FFF2-40B4-BE49-F238E27FC236}">
                <a16:creationId xmlns:a16="http://schemas.microsoft.com/office/drawing/2014/main" id="{6E74563F-16B4-D99E-3D16-140B3B30453D}"/>
              </a:ext>
            </a:extLst>
          </p:cNvPr>
          <p:cNvSpPr/>
          <p:nvPr/>
        </p:nvSpPr>
        <p:spPr>
          <a:xfrm>
            <a:off x="5360836" y="5644733"/>
            <a:ext cx="241737" cy="241736"/>
          </a:xfrm>
          <a:prstGeom prst="ellipse">
            <a:avLst/>
          </a:prstGeom>
          <a:solidFill>
            <a:schemeClr val="bg1"/>
          </a:solidFill>
          <a:ln w="31750">
            <a:solidFill>
              <a:srgbClr val="1E26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3">
              <a:defRPr/>
            </a:pPr>
            <a:endParaRPr lang="en-GB">
              <a:solidFill>
                <a:prstClr val="white"/>
              </a:solidFill>
              <a:latin typeface="Arial" panose="020B0604020202020204" pitchFamily="34" charset="0"/>
              <a:cs typeface="Arial" panose="020B0604020202020204" pitchFamily="34" charset="0"/>
            </a:endParaRPr>
          </a:p>
        </p:txBody>
      </p:sp>
      <p:sp>
        <p:nvSpPr>
          <p:cNvPr id="39" name="Oval 38">
            <a:extLst>
              <a:ext uri="{FF2B5EF4-FFF2-40B4-BE49-F238E27FC236}">
                <a16:creationId xmlns:a16="http://schemas.microsoft.com/office/drawing/2014/main" id="{DD915CEA-46C8-1812-AA43-F247D7C8C3FF}"/>
              </a:ext>
            </a:extLst>
          </p:cNvPr>
          <p:cNvSpPr/>
          <p:nvPr/>
        </p:nvSpPr>
        <p:spPr>
          <a:xfrm>
            <a:off x="6229007" y="5441880"/>
            <a:ext cx="241737" cy="241736"/>
          </a:xfrm>
          <a:prstGeom prst="ellipse">
            <a:avLst/>
          </a:prstGeom>
          <a:solidFill>
            <a:schemeClr val="bg1"/>
          </a:solidFill>
          <a:ln w="31750">
            <a:solidFill>
              <a:srgbClr val="1E26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3">
              <a:defRPr/>
            </a:pPr>
            <a:endParaRPr lang="en-GB">
              <a:solidFill>
                <a:prstClr val="white"/>
              </a:solidFill>
              <a:latin typeface="Arial" panose="020B0604020202020204" pitchFamily="34" charset="0"/>
              <a:cs typeface="Arial" panose="020B0604020202020204" pitchFamily="34" charset="0"/>
            </a:endParaRPr>
          </a:p>
        </p:txBody>
      </p:sp>
      <p:sp>
        <p:nvSpPr>
          <p:cNvPr id="40" name="Oval 39">
            <a:extLst>
              <a:ext uri="{FF2B5EF4-FFF2-40B4-BE49-F238E27FC236}">
                <a16:creationId xmlns:a16="http://schemas.microsoft.com/office/drawing/2014/main" id="{18E5B09B-226D-4125-B169-F95C819538DA}"/>
              </a:ext>
            </a:extLst>
          </p:cNvPr>
          <p:cNvSpPr/>
          <p:nvPr/>
        </p:nvSpPr>
        <p:spPr>
          <a:xfrm>
            <a:off x="7204297" y="5365280"/>
            <a:ext cx="241737" cy="241736"/>
          </a:xfrm>
          <a:prstGeom prst="ellipse">
            <a:avLst/>
          </a:prstGeom>
          <a:solidFill>
            <a:schemeClr val="bg1"/>
          </a:solidFill>
          <a:ln w="31750">
            <a:solidFill>
              <a:srgbClr val="1E26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3">
              <a:defRPr/>
            </a:pPr>
            <a:endParaRPr lang="en-GB">
              <a:solidFill>
                <a:prstClr val="white"/>
              </a:solidFill>
              <a:latin typeface="Arial" panose="020B0604020202020204" pitchFamily="34" charset="0"/>
              <a:cs typeface="Arial" panose="020B0604020202020204" pitchFamily="34" charset="0"/>
            </a:endParaRPr>
          </a:p>
        </p:txBody>
      </p:sp>
      <p:sp>
        <p:nvSpPr>
          <p:cNvPr id="41" name="Oval 40">
            <a:extLst>
              <a:ext uri="{FF2B5EF4-FFF2-40B4-BE49-F238E27FC236}">
                <a16:creationId xmlns:a16="http://schemas.microsoft.com/office/drawing/2014/main" id="{508E02A0-4588-5D9A-40A7-AC6240D06D72}"/>
              </a:ext>
            </a:extLst>
          </p:cNvPr>
          <p:cNvSpPr/>
          <p:nvPr/>
        </p:nvSpPr>
        <p:spPr>
          <a:xfrm>
            <a:off x="7694631" y="4964273"/>
            <a:ext cx="241737" cy="241736"/>
          </a:xfrm>
          <a:prstGeom prst="ellipse">
            <a:avLst/>
          </a:prstGeom>
          <a:solidFill>
            <a:schemeClr val="bg1"/>
          </a:solidFill>
          <a:ln w="31750">
            <a:solidFill>
              <a:srgbClr val="1E26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3">
              <a:defRPr/>
            </a:pPr>
            <a:endParaRPr lang="en-GB">
              <a:solidFill>
                <a:prstClr val="white"/>
              </a:solidFill>
              <a:latin typeface="Arial" panose="020B0604020202020204" pitchFamily="34" charset="0"/>
              <a:cs typeface="Arial" panose="020B0604020202020204" pitchFamily="34" charset="0"/>
            </a:endParaRPr>
          </a:p>
        </p:txBody>
      </p:sp>
      <p:sp>
        <p:nvSpPr>
          <p:cNvPr id="42" name="Oval 41">
            <a:extLst>
              <a:ext uri="{FF2B5EF4-FFF2-40B4-BE49-F238E27FC236}">
                <a16:creationId xmlns:a16="http://schemas.microsoft.com/office/drawing/2014/main" id="{D12CB8F0-6C9B-1A67-E8A0-DB3E1A72EE05}"/>
              </a:ext>
            </a:extLst>
          </p:cNvPr>
          <p:cNvSpPr/>
          <p:nvPr/>
        </p:nvSpPr>
        <p:spPr>
          <a:xfrm>
            <a:off x="7476520" y="4380649"/>
            <a:ext cx="241737" cy="241736"/>
          </a:xfrm>
          <a:prstGeom prst="ellipse">
            <a:avLst/>
          </a:prstGeom>
          <a:solidFill>
            <a:schemeClr val="bg1"/>
          </a:solidFill>
          <a:ln w="31750">
            <a:solidFill>
              <a:srgbClr val="1E26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3">
              <a:defRPr/>
            </a:pPr>
            <a:endParaRPr lang="en-GB">
              <a:solidFill>
                <a:prstClr val="white"/>
              </a:solidFill>
              <a:latin typeface="Arial" panose="020B0604020202020204" pitchFamily="34" charset="0"/>
              <a:cs typeface="Arial" panose="020B0604020202020204" pitchFamily="34" charset="0"/>
            </a:endParaRPr>
          </a:p>
        </p:txBody>
      </p:sp>
      <p:sp>
        <p:nvSpPr>
          <p:cNvPr id="43" name="Oval 42">
            <a:extLst>
              <a:ext uri="{FF2B5EF4-FFF2-40B4-BE49-F238E27FC236}">
                <a16:creationId xmlns:a16="http://schemas.microsoft.com/office/drawing/2014/main" id="{6DEA1E8F-6A04-3D3F-B0B8-B57CA5725848}"/>
              </a:ext>
            </a:extLst>
          </p:cNvPr>
          <p:cNvSpPr/>
          <p:nvPr/>
        </p:nvSpPr>
        <p:spPr>
          <a:xfrm>
            <a:off x="7815498" y="4012090"/>
            <a:ext cx="241737" cy="241736"/>
          </a:xfrm>
          <a:prstGeom prst="ellipse">
            <a:avLst/>
          </a:prstGeom>
          <a:solidFill>
            <a:schemeClr val="bg1"/>
          </a:solidFill>
          <a:ln w="31750">
            <a:solidFill>
              <a:srgbClr val="1E26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3">
              <a:defRPr/>
            </a:pPr>
            <a:endParaRPr lang="en-GB">
              <a:solidFill>
                <a:prstClr val="white"/>
              </a:solidFill>
              <a:latin typeface="Arial" panose="020B0604020202020204" pitchFamily="34" charset="0"/>
              <a:cs typeface="Arial" panose="020B0604020202020204" pitchFamily="34" charset="0"/>
            </a:endParaRPr>
          </a:p>
        </p:txBody>
      </p:sp>
      <p:cxnSp>
        <p:nvCxnSpPr>
          <p:cNvPr id="45" name="Straight Connector 44">
            <a:extLst>
              <a:ext uri="{FF2B5EF4-FFF2-40B4-BE49-F238E27FC236}">
                <a16:creationId xmlns:a16="http://schemas.microsoft.com/office/drawing/2014/main" id="{ECB4D2CE-23BC-AE4C-B558-B60E53B3615A}"/>
              </a:ext>
            </a:extLst>
          </p:cNvPr>
          <p:cNvCxnSpPr>
            <a:stCxn id="22" idx="3"/>
            <a:endCxn id="37" idx="2"/>
          </p:cNvCxnSpPr>
          <p:nvPr/>
        </p:nvCxnSpPr>
        <p:spPr>
          <a:xfrm flipV="1">
            <a:off x="2810855" y="5958480"/>
            <a:ext cx="742416" cy="136456"/>
          </a:xfrm>
          <a:prstGeom prst="line">
            <a:avLst/>
          </a:prstGeom>
          <a:ln w="349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51C64691-5E63-40BE-6819-8F7DC8A02BEC}"/>
              </a:ext>
            </a:extLst>
          </p:cNvPr>
          <p:cNvCxnSpPr>
            <a:cxnSpLocks/>
            <a:stCxn id="11" idx="1"/>
            <a:endCxn id="33" idx="0"/>
          </p:cNvCxnSpPr>
          <p:nvPr/>
        </p:nvCxnSpPr>
        <p:spPr>
          <a:xfrm flipH="1">
            <a:off x="7531243" y="3225484"/>
            <a:ext cx="471889" cy="140386"/>
          </a:xfrm>
          <a:prstGeom prst="line">
            <a:avLst/>
          </a:prstGeom>
          <a:ln w="349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ACFC311B-0D07-FBCD-71DB-5E6AD01CD5DB}"/>
              </a:ext>
            </a:extLst>
          </p:cNvPr>
          <p:cNvCxnSpPr>
            <a:cxnSpLocks/>
            <a:stCxn id="29" idx="2"/>
            <a:endCxn id="7" idx="3"/>
          </p:cNvCxnSpPr>
          <p:nvPr/>
        </p:nvCxnSpPr>
        <p:spPr>
          <a:xfrm flipH="1" flipV="1">
            <a:off x="4605503" y="1813283"/>
            <a:ext cx="185690" cy="227869"/>
          </a:xfrm>
          <a:prstGeom prst="line">
            <a:avLst/>
          </a:prstGeom>
          <a:ln w="349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D70BDC0A-E5AB-8FA9-97A2-6D1485C0C943}"/>
              </a:ext>
            </a:extLst>
          </p:cNvPr>
          <p:cNvCxnSpPr>
            <a:cxnSpLocks/>
            <a:stCxn id="34" idx="2"/>
            <a:endCxn id="14" idx="3"/>
          </p:cNvCxnSpPr>
          <p:nvPr/>
        </p:nvCxnSpPr>
        <p:spPr>
          <a:xfrm flipH="1" flipV="1">
            <a:off x="4605503" y="2531307"/>
            <a:ext cx="344752" cy="517397"/>
          </a:xfrm>
          <a:prstGeom prst="line">
            <a:avLst/>
          </a:prstGeom>
          <a:ln w="349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55EE194E-C650-E2C5-8DE3-8BF3EDB2D779}"/>
              </a:ext>
            </a:extLst>
          </p:cNvPr>
          <p:cNvCxnSpPr>
            <a:cxnSpLocks/>
            <a:stCxn id="23" idx="3"/>
            <a:endCxn id="35" idx="1"/>
          </p:cNvCxnSpPr>
          <p:nvPr/>
        </p:nvCxnSpPr>
        <p:spPr>
          <a:xfrm>
            <a:off x="4617417" y="3551327"/>
            <a:ext cx="419174" cy="1384291"/>
          </a:xfrm>
          <a:prstGeom prst="line">
            <a:avLst/>
          </a:prstGeom>
          <a:ln w="349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63BB9576-7748-6A56-576B-AAF8C6278758}"/>
              </a:ext>
            </a:extLst>
          </p:cNvPr>
          <p:cNvCxnSpPr>
            <a:cxnSpLocks/>
            <a:stCxn id="16" idx="1"/>
            <a:endCxn id="43" idx="6"/>
          </p:cNvCxnSpPr>
          <p:nvPr/>
        </p:nvCxnSpPr>
        <p:spPr>
          <a:xfrm flipH="1">
            <a:off x="8057235" y="3954384"/>
            <a:ext cx="425222" cy="178574"/>
          </a:xfrm>
          <a:prstGeom prst="line">
            <a:avLst/>
          </a:prstGeom>
          <a:ln w="349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3257BCD5-953D-F77A-9813-46DB5D1D7754}"/>
              </a:ext>
            </a:extLst>
          </p:cNvPr>
          <p:cNvCxnSpPr>
            <a:cxnSpLocks/>
            <a:stCxn id="18" idx="1"/>
            <a:endCxn id="42" idx="6"/>
          </p:cNvCxnSpPr>
          <p:nvPr/>
        </p:nvCxnSpPr>
        <p:spPr>
          <a:xfrm flipH="1" flipV="1">
            <a:off x="7718256" y="4501517"/>
            <a:ext cx="757522" cy="242645"/>
          </a:xfrm>
          <a:prstGeom prst="line">
            <a:avLst/>
          </a:prstGeom>
          <a:ln w="349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07C44ED3-5523-86E8-412E-69BBB8B8A44F}"/>
              </a:ext>
            </a:extLst>
          </p:cNvPr>
          <p:cNvCxnSpPr>
            <a:cxnSpLocks/>
            <a:stCxn id="41" idx="6"/>
            <a:endCxn id="17" idx="1"/>
          </p:cNvCxnSpPr>
          <p:nvPr/>
        </p:nvCxnSpPr>
        <p:spPr>
          <a:xfrm>
            <a:off x="7936368" y="5085140"/>
            <a:ext cx="539411" cy="369563"/>
          </a:xfrm>
          <a:prstGeom prst="line">
            <a:avLst/>
          </a:prstGeom>
          <a:ln w="349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C36199E8-8536-B00E-DEBE-63984D968F75}"/>
              </a:ext>
            </a:extLst>
          </p:cNvPr>
          <p:cNvCxnSpPr>
            <a:cxnSpLocks/>
            <a:stCxn id="19" idx="1"/>
            <a:endCxn id="40" idx="5"/>
          </p:cNvCxnSpPr>
          <p:nvPr/>
        </p:nvCxnSpPr>
        <p:spPr>
          <a:xfrm flipH="1" flipV="1">
            <a:off x="7410632" y="5571615"/>
            <a:ext cx="1057129" cy="583976"/>
          </a:xfrm>
          <a:prstGeom prst="line">
            <a:avLst/>
          </a:prstGeom>
          <a:ln w="349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E1D9D70B-924F-C261-17CC-F8694B69288A}"/>
              </a:ext>
            </a:extLst>
          </p:cNvPr>
          <p:cNvCxnSpPr>
            <a:cxnSpLocks/>
            <a:stCxn id="20" idx="0"/>
            <a:endCxn id="39" idx="5"/>
          </p:cNvCxnSpPr>
          <p:nvPr/>
        </p:nvCxnSpPr>
        <p:spPr>
          <a:xfrm flipH="1" flipV="1">
            <a:off x="6435342" y="5648216"/>
            <a:ext cx="920391" cy="234059"/>
          </a:xfrm>
          <a:prstGeom prst="line">
            <a:avLst/>
          </a:prstGeom>
          <a:ln w="349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BA7DD02E-0529-E15E-7CF9-1E39DBBF16E4}"/>
              </a:ext>
            </a:extLst>
          </p:cNvPr>
          <p:cNvCxnSpPr>
            <a:cxnSpLocks/>
            <a:stCxn id="13" idx="3"/>
            <a:endCxn id="36" idx="1"/>
          </p:cNvCxnSpPr>
          <p:nvPr/>
        </p:nvCxnSpPr>
        <p:spPr>
          <a:xfrm>
            <a:off x="3674138" y="4755007"/>
            <a:ext cx="905698" cy="378573"/>
          </a:xfrm>
          <a:prstGeom prst="line">
            <a:avLst/>
          </a:prstGeom>
          <a:ln w="349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22E794B4-D12C-C0BD-75D4-44C356BDAA6B}"/>
              </a:ext>
            </a:extLst>
          </p:cNvPr>
          <p:cNvCxnSpPr>
            <a:cxnSpLocks/>
            <a:stCxn id="21" idx="3"/>
            <a:endCxn id="5" idx="2"/>
          </p:cNvCxnSpPr>
          <p:nvPr/>
        </p:nvCxnSpPr>
        <p:spPr>
          <a:xfrm flipV="1">
            <a:off x="2825552" y="5427316"/>
            <a:ext cx="1204503" cy="17496"/>
          </a:xfrm>
          <a:prstGeom prst="line">
            <a:avLst/>
          </a:prstGeom>
          <a:ln w="349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EE49C2EA-42B9-C16D-55A7-932DCBCC85D9}"/>
              </a:ext>
            </a:extLst>
          </p:cNvPr>
          <p:cNvCxnSpPr>
            <a:cxnSpLocks/>
            <a:stCxn id="12" idx="1"/>
            <a:endCxn id="30" idx="7"/>
          </p:cNvCxnSpPr>
          <p:nvPr/>
        </p:nvCxnSpPr>
        <p:spPr>
          <a:xfrm flipH="1">
            <a:off x="6120451" y="1105133"/>
            <a:ext cx="280348" cy="319395"/>
          </a:xfrm>
          <a:prstGeom prst="line">
            <a:avLst/>
          </a:prstGeom>
          <a:ln w="349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5487555C-A212-0323-8573-B3616E3AB2E6}"/>
              </a:ext>
            </a:extLst>
          </p:cNvPr>
          <p:cNvCxnSpPr>
            <a:cxnSpLocks/>
            <a:stCxn id="8" idx="1"/>
            <a:endCxn id="31" idx="7"/>
          </p:cNvCxnSpPr>
          <p:nvPr/>
        </p:nvCxnSpPr>
        <p:spPr>
          <a:xfrm flipH="1">
            <a:off x="6682782" y="1803474"/>
            <a:ext cx="325565" cy="242650"/>
          </a:xfrm>
          <a:prstGeom prst="line">
            <a:avLst/>
          </a:prstGeom>
          <a:ln w="349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2D9D5AEF-05E8-81A1-7BB5-2EE40FDDAB24}"/>
              </a:ext>
            </a:extLst>
          </p:cNvPr>
          <p:cNvCxnSpPr>
            <a:cxnSpLocks/>
            <a:stCxn id="15" idx="1"/>
            <a:endCxn id="32" idx="7"/>
          </p:cNvCxnSpPr>
          <p:nvPr/>
        </p:nvCxnSpPr>
        <p:spPr>
          <a:xfrm flipH="1">
            <a:off x="7068375" y="2531306"/>
            <a:ext cx="451151" cy="421512"/>
          </a:xfrm>
          <a:prstGeom prst="line">
            <a:avLst/>
          </a:prstGeom>
          <a:ln w="34925">
            <a:solidFill>
              <a:schemeClr val="bg1"/>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225773E7-E38B-C331-55CC-A0BBB8895021}"/>
              </a:ext>
            </a:extLst>
          </p:cNvPr>
          <p:cNvSpPr/>
          <p:nvPr/>
        </p:nvSpPr>
        <p:spPr>
          <a:xfrm>
            <a:off x="4894059" y="5886469"/>
            <a:ext cx="1395383" cy="506979"/>
          </a:xfrm>
          <a:prstGeom prst="rect">
            <a:avLst/>
          </a:prstGeom>
          <a:solidFill>
            <a:srgbClr val="C01E00"/>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3">
              <a:defRPr/>
            </a:pPr>
            <a:r>
              <a:rPr lang="en-GB" b="1">
                <a:solidFill>
                  <a:prstClr val="white"/>
                </a:solidFill>
                <a:latin typeface="Arial" panose="020B0604020202020204" pitchFamily="34" charset="0"/>
                <a:cs typeface="Arial" panose="020B0604020202020204" pitchFamily="34" charset="0"/>
              </a:rPr>
              <a:t>Dorset</a:t>
            </a:r>
          </a:p>
        </p:txBody>
      </p:sp>
      <p:sp>
        <p:nvSpPr>
          <p:cNvPr id="7" name="Rectangle 6">
            <a:extLst>
              <a:ext uri="{FF2B5EF4-FFF2-40B4-BE49-F238E27FC236}">
                <a16:creationId xmlns:a16="http://schemas.microsoft.com/office/drawing/2014/main" id="{5397318D-773D-D87E-DB40-6D022760E2F9}"/>
              </a:ext>
            </a:extLst>
          </p:cNvPr>
          <p:cNvSpPr/>
          <p:nvPr/>
        </p:nvSpPr>
        <p:spPr>
          <a:xfrm>
            <a:off x="2709745" y="1559793"/>
            <a:ext cx="1895759" cy="506979"/>
          </a:xfrm>
          <a:prstGeom prst="rect">
            <a:avLst/>
          </a:prstGeom>
          <a:solidFill>
            <a:srgbClr val="C01E00"/>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3">
              <a:defRPr/>
            </a:pPr>
            <a:r>
              <a:rPr lang="en-GB" b="1">
                <a:solidFill>
                  <a:prstClr val="white"/>
                </a:solidFill>
                <a:latin typeface="Arial" panose="020B0604020202020204" pitchFamily="34" charset="0"/>
                <a:cs typeface="Arial" panose="020B0604020202020204" pitchFamily="34" charset="0"/>
              </a:rPr>
              <a:t>Lancashire &amp; South Cumbria</a:t>
            </a:r>
          </a:p>
        </p:txBody>
      </p:sp>
      <p:sp>
        <p:nvSpPr>
          <p:cNvPr id="8" name="Rectangle 7">
            <a:extLst>
              <a:ext uri="{FF2B5EF4-FFF2-40B4-BE49-F238E27FC236}">
                <a16:creationId xmlns:a16="http://schemas.microsoft.com/office/drawing/2014/main" id="{FEE23EB9-C53F-388F-0B6F-4E83470246BF}"/>
              </a:ext>
            </a:extLst>
          </p:cNvPr>
          <p:cNvSpPr/>
          <p:nvPr/>
        </p:nvSpPr>
        <p:spPr>
          <a:xfrm>
            <a:off x="7008347" y="1549985"/>
            <a:ext cx="1895759" cy="506979"/>
          </a:xfrm>
          <a:prstGeom prst="rect">
            <a:avLst/>
          </a:prstGeom>
          <a:solidFill>
            <a:srgbClr val="C01E00"/>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3">
              <a:defRPr/>
            </a:pPr>
            <a:r>
              <a:rPr lang="en-GB" b="1">
                <a:solidFill>
                  <a:prstClr val="white"/>
                </a:solidFill>
                <a:latin typeface="Arial" panose="020B0604020202020204" pitchFamily="34" charset="0"/>
                <a:cs typeface="Arial" panose="020B0604020202020204" pitchFamily="34" charset="0"/>
              </a:rPr>
              <a:t>Humber &amp; North Yorkshire</a:t>
            </a:r>
          </a:p>
        </p:txBody>
      </p:sp>
      <p:sp>
        <p:nvSpPr>
          <p:cNvPr id="11" name="Rectangle 10">
            <a:extLst>
              <a:ext uri="{FF2B5EF4-FFF2-40B4-BE49-F238E27FC236}">
                <a16:creationId xmlns:a16="http://schemas.microsoft.com/office/drawing/2014/main" id="{F67509E3-ABB0-CFCE-52E2-A91CC9D817B4}"/>
              </a:ext>
            </a:extLst>
          </p:cNvPr>
          <p:cNvSpPr/>
          <p:nvPr/>
        </p:nvSpPr>
        <p:spPr>
          <a:xfrm>
            <a:off x="8003131" y="2971994"/>
            <a:ext cx="1712464" cy="506979"/>
          </a:xfrm>
          <a:prstGeom prst="rect">
            <a:avLst/>
          </a:prstGeom>
          <a:solidFill>
            <a:srgbClr val="C01E00"/>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3">
              <a:defRPr/>
            </a:pPr>
            <a:r>
              <a:rPr lang="en-GB" b="1">
                <a:solidFill>
                  <a:prstClr val="white"/>
                </a:solidFill>
                <a:latin typeface="Arial" panose="020B0604020202020204" pitchFamily="34" charset="0"/>
                <a:cs typeface="Arial" panose="020B0604020202020204" pitchFamily="34" charset="0"/>
              </a:rPr>
              <a:t>Norfolk &amp; Waveney</a:t>
            </a:r>
          </a:p>
        </p:txBody>
      </p:sp>
      <p:sp>
        <p:nvSpPr>
          <p:cNvPr id="12" name="Rectangle 11">
            <a:extLst>
              <a:ext uri="{FF2B5EF4-FFF2-40B4-BE49-F238E27FC236}">
                <a16:creationId xmlns:a16="http://schemas.microsoft.com/office/drawing/2014/main" id="{75B8454D-AD8E-4A32-5172-B052F0F8F48D}"/>
              </a:ext>
            </a:extLst>
          </p:cNvPr>
          <p:cNvSpPr/>
          <p:nvPr/>
        </p:nvSpPr>
        <p:spPr>
          <a:xfrm>
            <a:off x="6400799" y="851644"/>
            <a:ext cx="1895758" cy="506979"/>
          </a:xfrm>
          <a:prstGeom prst="rect">
            <a:avLst/>
          </a:prstGeom>
          <a:solidFill>
            <a:srgbClr val="C01E00"/>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3">
              <a:defRPr/>
            </a:pPr>
            <a:r>
              <a:rPr lang="en-GB" b="1">
                <a:solidFill>
                  <a:prstClr val="white"/>
                </a:solidFill>
                <a:latin typeface="Arial" panose="020B0604020202020204" pitchFamily="34" charset="0"/>
                <a:cs typeface="Arial" panose="020B0604020202020204" pitchFamily="34" charset="0"/>
              </a:rPr>
              <a:t>North East &amp; North Cumbria</a:t>
            </a:r>
          </a:p>
        </p:txBody>
      </p:sp>
      <p:sp>
        <p:nvSpPr>
          <p:cNvPr id="13" name="Rectangle 12">
            <a:extLst>
              <a:ext uri="{FF2B5EF4-FFF2-40B4-BE49-F238E27FC236}">
                <a16:creationId xmlns:a16="http://schemas.microsoft.com/office/drawing/2014/main" id="{09F21B24-1BB6-18FC-BC25-EAAF736E45A6}"/>
              </a:ext>
            </a:extLst>
          </p:cNvPr>
          <p:cNvSpPr/>
          <p:nvPr/>
        </p:nvSpPr>
        <p:spPr>
          <a:xfrm>
            <a:off x="1899043" y="4501517"/>
            <a:ext cx="1775096" cy="506979"/>
          </a:xfrm>
          <a:prstGeom prst="rect">
            <a:avLst/>
          </a:prstGeom>
          <a:solidFill>
            <a:srgbClr val="C01E00"/>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3">
              <a:defRPr/>
            </a:pPr>
            <a:r>
              <a:rPr lang="en-GB" b="1">
                <a:solidFill>
                  <a:prstClr val="white"/>
                </a:solidFill>
                <a:latin typeface="Arial" panose="020B0604020202020204" pitchFamily="34" charset="0"/>
                <a:cs typeface="Arial" panose="020B0604020202020204" pitchFamily="34" charset="0"/>
              </a:rPr>
              <a:t>Somerset</a:t>
            </a:r>
          </a:p>
        </p:txBody>
      </p:sp>
      <p:sp>
        <p:nvSpPr>
          <p:cNvPr id="14" name="Rectangle 13">
            <a:extLst>
              <a:ext uri="{FF2B5EF4-FFF2-40B4-BE49-F238E27FC236}">
                <a16:creationId xmlns:a16="http://schemas.microsoft.com/office/drawing/2014/main" id="{B5BA0602-9B36-4CD3-0251-1ECC18DFA803}"/>
              </a:ext>
            </a:extLst>
          </p:cNvPr>
          <p:cNvSpPr/>
          <p:nvPr/>
        </p:nvSpPr>
        <p:spPr>
          <a:xfrm>
            <a:off x="2709745" y="2277817"/>
            <a:ext cx="1895759" cy="506979"/>
          </a:xfrm>
          <a:prstGeom prst="rect">
            <a:avLst/>
          </a:prstGeom>
          <a:solidFill>
            <a:srgbClr val="C01E00"/>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3">
              <a:defRPr/>
            </a:pPr>
            <a:r>
              <a:rPr lang="en-GB" b="1">
                <a:solidFill>
                  <a:prstClr val="white"/>
                </a:solidFill>
                <a:latin typeface="Arial" panose="020B0604020202020204" pitchFamily="34" charset="0"/>
                <a:cs typeface="Arial" panose="020B0604020202020204" pitchFamily="34" charset="0"/>
              </a:rPr>
              <a:t>Cheshire &amp; Merseyside</a:t>
            </a:r>
          </a:p>
        </p:txBody>
      </p:sp>
      <p:sp>
        <p:nvSpPr>
          <p:cNvPr id="15" name="Rectangle 14">
            <a:extLst>
              <a:ext uri="{FF2B5EF4-FFF2-40B4-BE49-F238E27FC236}">
                <a16:creationId xmlns:a16="http://schemas.microsoft.com/office/drawing/2014/main" id="{A58530DF-3E3F-01B0-E9AF-E5899E16AC0C}"/>
              </a:ext>
            </a:extLst>
          </p:cNvPr>
          <p:cNvSpPr/>
          <p:nvPr/>
        </p:nvSpPr>
        <p:spPr>
          <a:xfrm>
            <a:off x="7519525" y="2277817"/>
            <a:ext cx="1868992" cy="506979"/>
          </a:xfrm>
          <a:prstGeom prst="rect">
            <a:avLst/>
          </a:prstGeom>
          <a:solidFill>
            <a:srgbClr val="C01E00"/>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3">
              <a:defRPr/>
            </a:pPr>
            <a:r>
              <a:rPr lang="en-GB" b="1">
                <a:solidFill>
                  <a:prstClr val="white"/>
                </a:solidFill>
                <a:latin typeface="Arial" panose="020B0604020202020204" pitchFamily="34" charset="0"/>
                <a:cs typeface="Arial" panose="020B0604020202020204" pitchFamily="34" charset="0"/>
              </a:rPr>
              <a:t>Lincolnshire</a:t>
            </a:r>
          </a:p>
        </p:txBody>
      </p:sp>
      <p:sp>
        <p:nvSpPr>
          <p:cNvPr id="16" name="Rectangle 15">
            <a:extLst>
              <a:ext uri="{FF2B5EF4-FFF2-40B4-BE49-F238E27FC236}">
                <a16:creationId xmlns:a16="http://schemas.microsoft.com/office/drawing/2014/main" id="{2D9D7044-B5FF-DB71-EA54-510A2329DA06}"/>
              </a:ext>
            </a:extLst>
          </p:cNvPr>
          <p:cNvSpPr/>
          <p:nvPr/>
        </p:nvSpPr>
        <p:spPr>
          <a:xfrm>
            <a:off x="8482457" y="3700894"/>
            <a:ext cx="1878714" cy="506979"/>
          </a:xfrm>
          <a:prstGeom prst="rect">
            <a:avLst/>
          </a:prstGeom>
          <a:solidFill>
            <a:srgbClr val="C01E00"/>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3">
              <a:defRPr/>
            </a:pPr>
            <a:r>
              <a:rPr lang="en-GB" b="1">
                <a:solidFill>
                  <a:prstClr val="white"/>
                </a:solidFill>
                <a:latin typeface="Arial" panose="020B0604020202020204" pitchFamily="34" charset="0"/>
                <a:cs typeface="Arial" panose="020B0604020202020204" pitchFamily="34" charset="0"/>
              </a:rPr>
              <a:t>Suffolk &amp; North East Essex</a:t>
            </a:r>
          </a:p>
        </p:txBody>
      </p:sp>
      <p:sp>
        <p:nvSpPr>
          <p:cNvPr id="17" name="Rectangle 16">
            <a:extLst>
              <a:ext uri="{FF2B5EF4-FFF2-40B4-BE49-F238E27FC236}">
                <a16:creationId xmlns:a16="http://schemas.microsoft.com/office/drawing/2014/main" id="{892E0963-0D4A-9869-B8AC-861EDF66463E}"/>
              </a:ext>
            </a:extLst>
          </p:cNvPr>
          <p:cNvSpPr/>
          <p:nvPr/>
        </p:nvSpPr>
        <p:spPr>
          <a:xfrm>
            <a:off x="8475779" y="5201214"/>
            <a:ext cx="1878714" cy="506979"/>
          </a:xfrm>
          <a:prstGeom prst="rect">
            <a:avLst/>
          </a:prstGeom>
          <a:solidFill>
            <a:srgbClr val="C01E00"/>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3">
              <a:defRPr/>
            </a:pPr>
            <a:r>
              <a:rPr lang="en-GB" b="1" spc="-50">
                <a:solidFill>
                  <a:prstClr val="white"/>
                </a:solidFill>
                <a:latin typeface="Arial" panose="020B0604020202020204" pitchFamily="34" charset="0"/>
                <a:cs typeface="Arial" panose="020B0604020202020204" pitchFamily="34" charset="0"/>
              </a:rPr>
              <a:t>Kent &amp; Medway</a:t>
            </a:r>
          </a:p>
        </p:txBody>
      </p:sp>
      <p:sp>
        <p:nvSpPr>
          <p:cNvPr id="18" name="Rectangle 17">
            <a:extLst>
              <a:ext uri="{FF2B5EF4-FFF2-40B4-BE49-F238E27FC236}">
                <a16:creationId xmlns:a16="http://schemas.microsoft.com/office/drawing/2014/main" id="{660E25CA-CAE0-4916-FF87-D001EE9DD3B6}"/>
              </a:ext>
            </a:extLst>
          </p:cNvPr>
          <p:cNvSpPr/>
          <p:nvPr/>
        </p:nvSpPr>
        <p:spPr>
          <a:xfrm>
            <a:off x="8475779" y="4490672"/>
            <a:ext cx="1878714" cy="506979"/>
          </a:xfrm>
          <a:prstGeom prst="rect">
            <a:avLst/>
          </a:prstGeom>
          <a:solidFill>
            <a:srgbClr val="C01E00"/>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3">
              <a:defRPr/>
            </a:pPr>
            <a:r>
              <a:rPr lang="en-GB" b="1">
                <a:solidFill>
                  <a:prstClr val="white"/>
                </a:solidFill>
                <a:latin typeface="Arial" panose="020B0604020202020204" pitchFamily="34" charset="0"/>
                <a:cs typeface="Arial" panose="020B0604020202020204" pitchFamily="34" charset="0"/>
              </a:rPr>
              <a:t>Mid &amp; South Essex</a:t>
            </a:r>
          </a:p>
        </p:txBody>
      </p:sp>
      <p:sp>
        <p:nvSpPr>
          <p:cNvPr id="19" name="Rectangle 18">
            <a:extLst>
              <a:ext uri="{FF2B5EF4-FFF2-40B4-BE49-F238E27FC236}">
                <a16:creationId xmlns:a16="http://schemas.microsoft.com/office/drawing/2014/main" id="{1EC40A05-B351-6D2E-5CDF-E5FFA3DD4A0C}"/>
              </a:ext>
            </a:extLst>
          </p:cNvPr>
          <p:cNvSpPr/>
          <p:nvPr/>
        </p:nvSpPr>
        <p:spPr>
          <a:xfrm>
            <a:off x="8467761" y="5961149"/>
            <a:ext cx="1878714" cy="388883"/>
          </a:xfrm>
          <a:prstGeom prst="rect">
            <a:avLst/>
          </a:prstGeom>
          <a:solidFill>
            <a:srgbClr val="C01E00"/>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3">
              <a:defRPr/>
            </a:pPr>
            <a:r>
              <a:rPr lang="en-GB" b="1">
                <a:solidFill>
                  <a:prstClr val="white"/>
                </a:solidFill>
                <a:latin typeface="Arial" panose="020B0604020202020204" pitchFamily="34" charset="0"/>
                <a:cs typeface="Arial" panose="020B0604020202020204" pitchFamily="34" charset="0"/>
              </a:rPr>
              <a:t>Sussex</a:t>
            </a:r>
          </a:p>
        </p:txBody>
      </p:sp>
      <p:sp>
        <p:nvSpPr>
          <p:cNvPr id="20" name="Rectangle 19">
            <a:extLst>
              <a:ext uri="{FF2B5EF4-FFF2-40B4-BE49-F238E27FC236}">
                <a16:creationId xmlns:a16="http://schemas.microsoft.com/office/drawing/2014/main" id="{B32C15A0-C467-08E7-5768-0398EF76B263}"/>
              </a:ext>
            </a:extLst>
          </p:cNvPr>
          <p:cNvSpPr/>
          <p:nvPr/>
        </p:nvSpPr>
        <p:spPr>
          <a:xfrm>
            <a:off x="6623663" y="5882275"/>
            <a:ext cx="1464139" cy="506979"/>
          </a:xfrm>
          <a:prstGeom prst="rect">
            <a:avLst/>
          </a:prstGeom>
          <a:solidFill>
            <a:srgbClr val="C01E00"/>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3">
              <a:defRPr/>
            </a:pPr>
            <a:r>
              <a:rPr lang="en-GB" b="1" spc="-100">
                <a:solidFill>
                  <a:prstClr val="white"/>
                </a:solidFill>
                <a:latin typeface="Arial" panose="020B0604020202020204" pitchFamily="34" charset="0"/>
                <a:cs typeface="Arial" panose="020B0604020202020204" pitchFamily="34" charset="0"/>
              </a:rPr>
              <a:t>Hampshire &amp; Isle of Wight</a:t>
            </a:r>
          </a:p>
        </p:txBody>
      </p:sp>
      <p:sp>
        <p:nvSpPr>
          <p:cNvPr id="21" name="Rectangle 20">
            <a:extLst>
              <a:ext uri="{FF2B5EF4-FFF2-40B4-BE49-F238E27FC236}">
                <a16:creationId xmlns:a16="http://schemas.microsoft.com/office/drawing/2014/main" id="{A3BB8E08-8B78-005F-6118-53FA67759AA0}"/>
              </a:ext>
            </a:extLst>
          </p:cNvPr>
          <p:cNvSpPr/>
          <p:nvPr/>
        </p:nvSpPr>
        <p:spPr>
          <a:xfrm>
            <a:off x="1050455" y="5206008"/>
            <a:ext cx="1775096" cy="477608"/>
          </a:xfrm>
          <a:prstGeom prst="rect">
            <a:avLst/>
          </a:prstGeom>
          <a:solidFill>
            <a:srgbClr val="C01E00"/>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3">
              <a:defRPr/>
            </a:pPr>
            <a:r>
              <a:rPr lang="en-GB" b="1">
                <a:solidFill>
                  <a:prstClr val="white"/>
                </a:solidFill>
                <a:latin typeface="Arial" panose="020B0604020202020204" pitchFamily="34" charset="0"/>
                <a:cs typeface="Arial" panose="020B0604020202020204" pitchFamily="34" charset="0"/>
              </a:rPr>
              <a:t>Devon</a:t>
            </a:r>
          </a:p>
        </p:txBody>
      </p:sp>
      <p:sp>
        <p:nvSpPr>
          <p:cNvPr id="22" name="Rectangle 21">
            <a:extLst>
              <a:ext uri="{FF2B5EF4-FFF2-40B4-BE49-F238E27FC236}">
                <a16:creationId xmlns:a16="http://schemas.microsoft.com/office/drawing/2014/main" id="{FC7D4F58-6D56-A2FA-33DA-7B46CDBB8163}"/>
              </a:ext>
            </a:extLst>
          </p:cNvPr>
          <p:cNvSpPr/>
          <p:nvPr/>
        </p:nvSpPr>
        <p:spPr>
          <a:xfrm>
            <a:off x="1035759" y="5807189"/>
            <a:ext cx="1775095" cy="575493"/>
          </a:xfrm>
          <a:prstGeom prst="rect">
            <a:avLst/>
          </a:prstGeom>
          <a:solidFill>
            <a:srgbClr val="C01E00"/>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3">
              <a:defRPr/>
            </a:pPr>
            <a:r>
              <a:rPr lang="en-GB" b="1">
                <a:solidFill>
                  <a:prstClr val="white"/>
                </a:solidFill>
                <a:latin typeface="Arial" panose="020B0604020202020204" pitchFamily="34" charset="0"/>
                <a:cs typeface="Arial" panose="020B0604020202020204" pitchFamily="34" charset="0"/>
              </a:rPr>
              <a:t>Cornwall &amp; Isles of Scilly</a:t>
            </a:r>
          </a:p>
        </p:txBody>
      </p:sp>
      <p:sp>
        <p:nvSpPr>
          <p:cNvPr id="23" name="Rectangle 22">
            <a:extLst>
              <a:ext uri="{FF2B5EF4-FFF2-40B4-BE49-F238E27FC236}">
                <a16:creationId xmlns:a16="http://schemas.microsoft.com/office/drawing/2014/main" id="{76B55183-B6BA-B38A-28F2-44A005A20C76}"/>
              </a:ext>
            </a:extLst>
          </p:cNvPr>
          <p:cNvSpPr/>
          <p:nvPr/>
        </p:nvSpPr>
        <p:spPr>
          <a:xfrm>
            <a:off x="2709744" y="3006104"/>
            <a:ext cx="1907673" cy="1090446"/>
          </a:xfrm>
          <a:prstGeom prst="rect">
            <a:avLst/>
          </a:prstGeom>
          <a:solidFill>
            <a:srgbClr val="C01E00"/>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3">
              <a:defRPr/>
            </a:pPr>
            <a:r>
              <a:rPr lang="en-GB" b="1">
                <a:solidFill>
                  <a:prstClr val="white"/>
                </a:solidFill>
                <a:latin typeface="Arial" panose="020B0604020202020204" pitchFamily="34" charset="0"/>
                <a:cs typeface="Arial" panose="020B0604020202020204" pitchFamily="34" charset="0"/>
              </a:rPr>
              <a:t>Bristol, North Somerset &amp; South </a:t>
            </a:r>
            <a:r>
              <a:rPr lang="en-GB" b="1" spc="-100">
                <a:solidFill>
                  <a:prstClr val="white"/>
                </a:solidFill>
                <a:latin typeface="Arial" panose="020B0604020202020204" pitchFamily="34" charset="0"/>
                <a:cs typeface="Arial" panose="020B0604020202020204" pitchFamily="34" charset="0"/>
              </a:rPr>
              <a:t>Gloucestershire</a:t>
            </a:r>
          </a:p>
        </p:txBody>
      </p:sp>
    </p:spTree>
    <p:extLst>
      <p:ext uri="{BB962C8B-B14F-4D97-AF65-F5344CB8AC3E}">
        <p14:creationId xmlns:p14="http://schemas.microsoft.com/office/powerpoint/2010/main" val="1753384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F48491-C3FE-48F8-B926-CD5E8ED0ACD8}"/>
            </a:ext>
          </a:extLst>
        </p:cNvPr>
        <p:cNvGrpSpPr/>
        <p:nvPr/>
      </p:nvGrpSpPr>
      <p:grpSpPr>
        <a:xfrm>
          <a:off x="0" y="0"/>
          <a:ext cx="0" cy="0"/>
          <a:chOff x="0" y="0"/>
          <a:chExt cx="0" cy="0"/>
        </a:xfrm>
      </p:grpSpPr>
      <p:pic>
        <p:nvPicPr>
          <p:cNvPr id="4" name="Picture 2" descr="Dr Jon Bashford (@JonBashford) / X">
            <a:extLst>
              <a:ext uri="{FF2B5EF4-FFF2-40B4-BE49-F238E27FC236}">
                <a16:creationId xmlns:a16="http://schemas.microsoft.com/office/drawing/2014/main" id="{4AC0CE37-7BEA-AED3-3712-F17604FD8CE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75547" y="3076906"/>
            <a:ext cx="2625067" cy="196880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diagram of health care&#10;&#10;Description automatically generated">
            <a:extLst>
              <a:ext uri="{FF2B5EF4-FFF2-40B4-BE49-F238E27FC236}">
                <a16:creationId xmlns:a16="http://schemas.microsoft.com/office/drawing/2014/main" id="{899B732D-AC95-15C7-6B44-EA61FE19A46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5547" y="5201419"/>
            <a:ext cx="2625067" cy="1476419"/>
          </a:xfrm>
          <a:prstGeom prst="rect">
            <a:avLst/>
          </a:prstGeom>
        </p:spPr>
      </p:pic>
      <p:sp>
        <p:nvSpPr>
          <p:cNvPr id="2" name="Title 1">
            <a:extLst>
              <a:ext uri="{FF2B5EF4-FFF2-40B4-BE49-F238E27FC236}">
                <a16:creationId xmlns:a16="http://schemas.microsoft.com/office/drawing/2014/main" id="{C75320B6-8402-EEEA-BA80-4023378D0A43}"/>
              </a:ext>
            </a:extLst>
          </p:cNvPr>
          <p:cNvSpPr txBox="1">
            <a:spLocks/>
          </p:cNvSpPr>
          <p:nvPr/>
        </p:nvSpPr>
        <p:spPr>
          <a:xfrm>
            <a:off x="18988" y="15211"/>
            <a:ext cx="12173013" cy="713331"/>
          </a:xfrm>
          <a:prstGeom prst="rect">
            <a:avLst/>
          </a:prstGeom>
          <a:noFill/>
          <a:ln w="25400">
            <a:noFill/>
          </a:ln>
        </p:spPr>
        <p:txBody>
          <a:bodyPr lIns="120000" tIns="120000">
            <a:no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defTabSz="914363"/>
            <a:r>
              <a:rPr lang="en-GB" sz="3600" b="1" spc="-30">
                <a:solidFill>
                  <a:prstClr val="white"/>
                </a:solidFill>
                <a:latin typeface="Arial" panose="020B0604020202020204" pitchFamily="34" charset="0"/>
                <a:cs typeface="Arial" panose="020B0604020202020204" pitchFamily="34" charset="0"/>
              </a:rPr>
              <a:t>With 6 CNN Founder ICBs</a:t>
            </a:r>
            <a:endParaRPr lang="en-GB" sz="3600" b="1" spc="-30">
              <a:solidFill>
                <a:prstClr val="black"/>
              </a:solidFill>
              <a:latin typeface="Arial" panose="020B0604020202020204" pitchFamily="34" charset="0"/>
              <a:cs typeface="Arial" panose="020B0604020202020204" pitchFamily="34" charset="0"/>
            </a:endParaRPr>
          </a:p>
        </p:txBody>
      </p:sp>
      <p:pic>
        <p:nvPicPr>
          <p:cNvPr id="3" name="!!ENGLANDMAP" descr="A map of england with blue and white colors&#10;&#10;Description automatically generated">
            <a:extLst>
              <a:ext uri="{FF2B5EF4-FFF2-40B4-BE49-F238E27FC236}">
                <a16:creationId xmlns:a16="http://schemas.microsoft.com/office/drawing/2014/main" id="{274FBB48-BFB8-D0CB-E553-FFCF9168D7BA}"/>
              </a:ext>
            </a:extLst>
          </p:cNvPr>
          <p:cNvPicPr>
            <a:picLocks noChangeAspect="1"/>
          </p:cNvPicPr>
          <p:nvPr/>
        </p:nvPicPr>
        <p:blipFill>
          <a:blip r:embed="rId5" cstate="email">
            <a:extLst>
              <a:ext uri="{28A0092B-C50C-407E-A947-70E740481C1C}">
                <a14:useLocalDpi xmlns:a14="http://schemas.microsoft.com/office/drawing/2010/main"/>
              </a:ext>
            </a:extLst>
          </a:blip>
          <a:srcRect l="24617" r="27099"/>
          <a:stretch/>
        </p:blipFill>
        <p:spPr>
          <a:xfrm>
            <a:off x="2984765" y="517856"/>
            <a:ext cx="5357244" cy="6241151"/>
          </a:xfrm>
          <a:prstGeom prst="rect">
            <a:avLst/>
          </a:prstGeom>
        </p:spPr>
      </p:pic>
      <p:sp>
        <p:nvSpPr>
          <p:cNvPr id="24" name="Oval 23">
            <a:extLst>
              <a:ext uri="{FF2B5EF4-FFF2-40B4-BE49-F238E27FC236}">
                <a16:creationId xmlns:a16="http://schemas.microsoft.com/office/drawing/2014/main" id="{054333E4-236C-745B-740D-3B7B0E27DE58}"/>
              </a:ext>
            </a:extLst>
          </p:cNvPr>
          <p:cNvSpPr/>
          <p:nvPr/>
        </p:nvSpPr>
        <p:spPr>
          <a:xfrm>
            <a:off x="6628183" y="3465420"/>
            <a:ext cx="201448" cy="201447"/>
          </a:xfrm>
          <a:prstGeom prst="ellipse">
            <a:avLst/>
          </a:prstGeom>
          <a:solidFill>
            <a:schemeClr val="bg1"/>
          </a:solidFill>
          <a:ln w="3175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defRPr/>
            </a:pPr>
            <a:endParaRPr lang="en-GB" sz="1500">
              <a:solidFill>
                <a:prstClr val="white"/>
              </a:solidFill>
              <a:latin typeface="Arial" panose="020B0604020202020204" pitchFamily="34" charset="0"/>
              <a:cs typeface="Arial" panose="020B0604020202020204" pitchFamily="34" charset="0"/>
            </a:endParaRPr>
          </a:p>
        </p:txBody>
      </p:sp>
      <p:sp>
        <p:nvSpPr>
          <p:cNvPr id="25" name="Oval 24">
            <a:extLst>
              <a:ext uri="{FF2B5EF4-FFF2-40B4-BE49-F238E27FC236}">
                <a16:creationId xmlns:a16="http://schemas.microsoft.com/office/drawing/2014/main" id="{80142BB0-239D-1DC8-5BAB-F81433DD6D17}"/>
              </a:ext>
            </a:extLst>
          </p:cNvPr>
          <p:cNvSpPr/>
          <p:nvPr/>
        </p:nvSpPr>
        <p:spPr>
          <a:xfrm>
            <a:off x="7085128" y="3839130"/>
            <a:ext cx="201448" cy="201447"/>
          </a:xfrm>
          <a:prstGeom prst="ellipse">
            <a:avLst/>
          </a:prstGeom>
          <a:solidFill>
            <a:schemeClr val="bg1"/>
          </a:solidFill>
          <a:ln w="3175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defRPr/>
            </a:pPr>
            <a:endParaRPr lang="en-GB" sz="1500">
              <a:solidFill>
                <a:prstClr val="white"/>
              </a:solidFill>
              <a:latin typeface="Arial" panose="020B0604020202020204" pitchFamily="34" charset="0"/>
              <a:cs typeface="Arial" panose="020B0604020202020204" pitchFamily="34" charset="0"/>
            </a:endParaRPr>
          </a:p>
        </p:txBody>
      </p:sp>
      <p:sp>
        <p:nvSpPr>
          <p:cNvPr id="26" name="Oval 25">
            <a:extLst>
              <a:ext uri="{FF2B5EF4-FFF2-40B4-BE49-F238E27FC236}">
                <a16:creationId xmlns:a16="http://schemas.microsoft.com/office/drawing/2014/main" id="{DA94F7E4-B0E3-48BA-8801-ADA764D76FD9}"/>
              </a:ext>
            </a:extLst>
          </p:cNvPr>
          <p:cNvSpPr/>
          <p:nvPr/>
        </p:nvSpPr>
        <p:spPr>
          <a:xfrm>
            <a:off x="5356206" y="5738182"/>
            <a:ext cx="201448" cy="201447"/>
          </a:xfrm>
          <a:prstGeom prst="ellipse">
            <a:avLst/>
          </a:prstGeom>
          <a:solidFill>
            <a:schemeClr val="bg1"/>
          </a:solidFill>
          <a:ln w="3175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defRPr/>
            </a:pPr>
            <a:endParaRPr lang="en-GB" sz="1500">
              <a:solidFill>
                <a:prstClr val="white"/>
              </a:solidFill>
              <a:latin typeface="Arial" panose="020B0604020202020204" pitchFamily="34" charset="0"/>
              <a:cs typeface="Arial" panose="020B0604020202020204" pitchFamily="34" charset="0"/>
            </a:endParaRPr>
          </a:p>
        </p:txBody>
      </p:sp>
      <p:sp>
        <p:nvSpPr>
          <p:cNvPr id="27" name="Oval 26">
            <a:extLst>
              <a:ext uri="{FF2B5EF4-FFF2-40B4-BE49-F238E27FC236}">
                <a16:creationId xmlns:a16="http://schemas.microsoft.com/office/drawing/2014/main" id="{91E61353-D90B-B3BE-88AE-26FC60C019B4}"/>
              </a:ext>
            </a:extLst>
          </p:cNvPr>
          <p:cNvSpPr/>
          <p:nvPr/>
        </p:nvSpPr>
        <p:spPr>
          <a:xfrm>
            <a:off x="6892424" y="5505305"/>
            <a:ext cx="201448" cy="201447"/>
          </a:xfrm>
          <a:prstGeom prst="ellipse">
            <a:avLst/>
          </a:prstGeom>
          <a:solidFill>
            <a:schemeClr val="bg1"/>
          </a:solidFill>
          <a:ln w="3175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defRPr/>
            </a:pPr>
            <a:endParaRPr lang="en-GB" sz="1500">
              <a:solidFill>
                <a:prstClr val="white"/>
              </a:solidFill>
              <a:latin typeface="Arial" panose="020B0604020202020204" pitchFamily="34" charset="0"/>
              <a:cs typeface="Arial" panose="020B0604020202020204" pitchFamily="34" charset="0"/>
            </a:endParaRPr>
          </a:p>
        </p:txBody>
      </p:sp>
      <p:sp>
        <p:nvSpPr>
          <p:cNvPr id="28" name="Oval 27">
            <a:extLst>
              <a:ext uri="{FF2B5EF4-FFF2-40B4-BE49-F238E27FC236}">
                <a16:creationId xmlns:a16="http://schemas.microsoft.com/office/drawing/2014/main" id="{4FE2C9A3-EFAA-750E-16E7-7E61EDEB0236}"/>
              </a:ext>
            </a:extLst>
          </p:cNvPr>
          <p:cNvSpPr/>
          <p:nvPr/>
        </p:nvSpPr>
        <p:spPr>
          <a:xfrm>
            <a:off x="7301035" y="5171132"/>
            <a:ext cx="201448" cy="201447"/>
          </a:xfrm>
          <a:prstGeom prst="ellipse">
            <a:avLst/>
          </a:prstGeom>
          <a:solidFill>
            <a:schemeClr val="bg1"/>
          </a:solidFill>
          <a:ln w="3175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defRPr/>
            </a:pPr>
            <a:endParaRPr lang="en-GB" sz="1500">
              <a:solidFill>
                <a:prstClr val="white"/>
              </a:solidFill>
              <a:latin typeface="Arial" panose="020B0604020202020204" pitchFamily="34" charset="0"/>
              <a:cs typeface="Arial" panose="020B0604020202020204" pitchFamily="34" charset="0"/>
            </a:endParaRPr>
          </a:p>
        </p:txBody>
      </p:sp>
      <p:sp>
        <p:nvSpPr>
          <p:cNvPr id="29" name="Oval 28">
            <a:extLst>
              <a:ext uri="{FF2B5EF4-FFF2-40B4-BE49-F238E27FC236}">
                <a16:creationId xmlns:a16="http://schemas.microsoft.com/office/drawing/2014/main" id="{92CB30CD-2566-ACD5-93E0-94C16BF8A5A6}"/>
              </a:ext>
            </a:extLst>
          </p:cNvPr>
          <p:cNvSpPr/>
          <p:nvPr/>
        </p:nvSpPr>
        <p:spPr>
          <a:xfrm>
            <a:off x="7401759" y="4377647"/>
            <a:ext cx="201448" cy="201447"/>
          </a:xfrm>
          <a:prstGeom prst="ellipse">
            <a:avLst/>
          </a:prstGeom>
          <a:solidFill>
            <a:schemeClr val="bg1"/>
          </a:solidFill>
          <a:ln w="3175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defRPr/>
            </a:pPr>
            <a:endParaRPr lang="en-GB" sz="1500">
              <a:solidFill>
                <a:prstClr val="white"/>
              </a:solidFill>
              <a:latin typeface="Arial" panose="020B0604020202020204" pitchFamily="34" charset="0"/>
              <a:cs typeface="Arial" panose="020B0604020202020204" pitchFamily="34" charset="0"/>
            </a:endParaRPr>
          </a:p>
        </p:txBody>
      </p:sp>
      <p:cxnSp>
        <p:nvCxnSpPr>
          <p:cNvPr id="30" name="Straight Connector 29">
            <a:extLst>
              <a:ext uri="{FF2B5EF4-FFF2-40B4-BE49-F238E27FC236}">
                <a16:creationId xmlns:a16="http://schemas.microsoft.com/office/drawing/2014/main" id="{8700D690-EE37-BC7C-F211-147B0F210756}"/>
              </a:ext>
            </a:extLst>
          </p:cNvPr>
          <p:cNvCxnSpPr>
            <a:cxnSpLocks/>
            <a:stCxn id="37" idx="1"/>
          </p:cNvCxnSpPr>
          <p:nvPr/>
        </p:nvCxnSpPr>
        <p:spPr>
          <a:xfrm flipH="1">
            <a:off x="7164878" y="2174825"/>
            <a:ext cx="1499175" cy="1664306"/>
          </a:xfrm>
          <a:prstGeom prst="line">
            <a:avLst/>
          </a:prstGeom>
          <a:ln w="349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F613683-AD44-7800-F13B-5C313F24EEF7}"/>
              </a:ext>
            </a:extLst>
          </p:cNvPr>
          <p:cNvCxnSpPr>
            <a:cxnSpLocks/>
            <a:stCxn id="38" idx="1"/>
            <a:endCxn id="29" idx="6"/>
          </p:cNvCxnSpPr>
          <p:nvPr/>
        </p:nvCxnSpPr>
        <p:spPr>
          <a:xfrm flipH="1">
            <a:off x="7603206" y="3661105"/>
            <a:ext cx="1252568" cy="817265"/>
          </a:xfrm>
          <a:prstGeom prst="line">
            <a:avLst/>
          </a:prstGeom>
          <a:ln w="349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A98C7F71-FAA2-664E-5CCE-9BDA5E2FB84C}"/>
              </a:ext>
            </a:extLst>
          </p:cNvPr>
          <p:cNvCxnSpPr>
            <a:cxnSpLocks/>
            <a:stCxn id="45" idx="1"/>
            <a:endCxn id="27" idx="5"/>
          </p:cNvCxnSpPr>
          <p:nvPr/>
        </p:nvCxnSpPr>
        <p:spPr>
          <a:xfrm flipH="1" flipV="1">
            <a:off x="7064369" y="5677251"/>
            <a:ext cx="1323070" cy="304948"/>
          </a:xfrm>
          <a:prstGeom prst="line">
            <a:avLst/>
          </a:prstGeom>
          <a:ln w="349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A09B2B9E-4DCA-EEB3-C3D1-E287007A4BB6}"/>
              </a:ext>
            </a:extLst>
          </p:cNvPr>
          <p:cNvCxnSpPr>
            <a:cxnSpLocks/>
            <a:stCxn id="41" idx="2"/>
            <a:endCxn id="24" idx="1"/>
          </p:cNvCxnSpPr>
          <p:nvPr/>
        </p:nvCxnSpPr>
        <p:spPr>
          <a:xfrm>
            <a:off x="6567157" y="2179761"/>
            <a:ext cx="90527" cy="1315160"/>
          </a:xfrm>
          <a:prstGeom prst="line">
            <a:avLst/>
          </a:prstGeom>
          <a:ln w="349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52F051E2-E52E-DA59-80DA-74D34E029E34}"/>
              </a:ext>
            </a:extLst>
          </p:cNvPr>
          <p:cNvCxnSpPr>
            <a:cxnSpLocks/>
            <a:stCxn id="26" idx="1"/>
            <a:endCxn id="36" idx="0"/>
          </p:cNvCxnSpPr>
          <p:nvPr/>
        </p:nvCxnSpPr>
        <p:spPr>
          <a:xfrm flipH="1" flipV="1">
            <a:off x="3864562" y="3491306"/>
            <a:ext cx="1521145" cy="2276377"/>
          </a:xfrm>
          <a:prstGeom prst="line">
            <a:avLst/>
          </a:prstGeom>
          <a:ln w="34925">
            <a:solidFill>
              <a:srgbClr val="FF0000"/>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B01C36C9-3F11-95EC-5040-E380BEF5241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164878" y="952388"/>
            <a:ext cx="1238677" cy="1185438"/>
          </a:xfrm>
          <a:prstGeom prst="ellipse">
            <a:avLst/>
          </a:prstGeom>
          <a:ln w="104775" cap="rnd">
            <a:solidFill>
              <a:srgbClr val="70AD46"/>
            </a:solidFill>
            <a:prstDash val="solid"/>
          </a:ln>
          <a:effectLst>
            <a:outerShdw blurRad="127000" sx="1000" sy="1000" algn="bl" rotWithShape="0">
              <a:srgbClr val="000000">
                <a:alpha val="0"/>
              </a:srgbClr>
            </a:outerShdw>
          </a:effectLst>
        </p:spPr>
      </p:pic>
      <p:pic>
        <p:nvPicPr>
          <p:cNvPr id="18" name="Picture 2" descr="Visit Broadstairs - quintessential seaside town on the Kent coast - Visit  Thanet">
            <a:extLst>
              <a:ext uri="{FF2B5EF4-FFF2-40B4-BE49-F238E27FC236}">
                <a16:creationId xmlns:a16="http://schemas.microsoft.com/office/drawing/2014/main" id="{1DB900A3-C61A-74E9-E77D-D0F5ABFF585B}"/>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p:blipFill>
        <p:spPr bwMode="auto">
          <a:xfrm>
            <a:off x="8911677" y="4333884"/>
            <a:ext cx="1315755" cy="1225158"/>
          </a:xfrm>
          <a:prstGeom prst="ellipse">
            <a:avLst/>
          </a:prstGeom>
          <a:ln w="104775" cap="rnd">
            <a:solidFill>
              <a:srgbClr val="C75A11"/>
            </a:solidFill>
            <a:prstDash val="solid"/>
          </a:ln>
          <a:effectLst>
            <a:outerShdw blurRad="127000" sx="1000" sy="1000" algn="bl" rotWithShape="0">
              <a:srgbClr val="000000">
                <a:alpha val="0"/>
              </a:srgbClr>
            </a:outerShdw>
          </a:effectLst>
          <a:extLst>
            <a:ext uri="{909E8E84-426E-40DD-AFC4-6F175D3DCCD1}">
              <a14:hiddenFill xmlns:a14="http://schemas.microsoft.com/office/drawing/2010/main">
                <a:solidFill>
                  <a:srgbClr val="FFFFFF"/>
                </a:solidFill>
              </a14:hiddenFill>
            </a:ext>
          </a:extLst>
        </p:spPr>
      </p:pic>
      <p:pic>
        <p:nvPicPr>
          <p:cNvPr id="19" name="!!DORSET">
            <a:extLst>
              <a:ext uri="{FF2B5EF4-FFF2-40B4-BE49-F238E27FC236}">
                <a16:creationId xmlns:a16="http://schemas.microsoft.com/office/drawing/2014/main" id="{09EE8653-2316-1F61-4A8A-B8E9490CABFE}"/>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209555" y="2086008"/>
            <a:ext cx="1229763" cy="1187659"/>
          </a:xfrm>
          <a:prstGeom prst="ellipse">
            <a:avLst/>
          </a:prstGeom>
          <a:ln w="104775" cap="rnd">
            <a:solidFill>
              <a:srgbClr val="546E90"/>
            </a:solidFill>
            <a:prstDash val="solid"/>
          </a:ln>
          <a:effectLst>
            <a:outerShdw blurRad="127000" sx="1000" sy="1000" algn="bl" rotWithShape="0">
              <a:srgbClr val="000000">
                <a:alpha val="0"/>
              </a:srgbClr>
            </a:outerShdw>
          </a:effectLst>
        </p:spPr>
      </p:pic>
      <p:pic>
        <p:nvPicPr>
          <p:cNvPr id="20" name="!!SNEE">
            <a:extLst>
              <a:ext uri="{FF2B5EF4-FFF2-40B4-BE49-F238E27FC236}">
                <a16:creationId xmlns:a16="http://schemas.microsoft.com/office/drawing/2014/main" id="{6047F68C-27FE-E9F6-1223-23995A6AA94C}"/>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0083393" y="2836149"/>
            <a:ext cx="1315755" cy="1225158"/>
          </a:xfrm>
          <a:prstGeom prst="ellipse">
            <a:avLst/>
          </a:prstGeom>
          <a:ln w="104775" cap="rnd">
            <a:solidFill>
              <a:srgbClr val="C00000"/>
            </a:solidFill>
            <a:prstDash val="solid"/>
          </a:ln>
          <a:effectLst>
            <a:outerShdw blurRad="127000" sx="1000" sy="1000" algn="bl" rotWithShape="0">
              <a:srgbClr val="000000">
                <a:alpha val="0"/>
              </a:srgbClr>
            </a:outerShdw>
          </a:effectLst>
        </p:spPr>
      </p:pic>
      <p:pic>
        <p:nvPicPr>
          <p:cNvPr id="21" name="Picture 20">
            <a:extLst>
              <a:ext uri="{FF2B5EF4-FFF2-40B4-BE49-F238E27FC236}">
                <a16:creationId xmlns:a16="http://schemas.microsoft.com/office/drawing/2014/main" id="{6D2F3434-9C84-2EBF-D4FA-E4AEFF4B50EE}"/>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0140654" y="1038127"/>
            <a:ext cx="1271507" cy="1216055"/>
          </a:xfrm>
          <a:prstGeom prst="ellipse">
            <a:avLst/>
          </a:prstGeom>
          <a:ln w="104775" cap="rnd">
            <a:solidFill>
              <a:srgbClr val="66537F"/>
            </a:solidFill>
            <a:prstDash val="solid"/>
          </a:ln>
          <a:effectLst>
            <a:outerShdw blurRad="127000" sx="1000" sy="1000" algn="bl" rotWithShape="0">
              <a:srgbClr val="000000">
                <a:alpha val="0"/>
              </a:srgbClr>
            </a:outerShdw>
          </a:effectLst>
        </p:spPr>
      </p:pic>
      <p:pic>
        <p:nvPicPr>
          <p:cNvPr id="34" name="Picture 2">
            <a:extLst>
              <a:ext uri="{FF2B5EF4-FFF2-40B4-BE49-F238E27FC236}">
                <a16:creationId xmlns:a16="http://schemas.microsoft.com/office/drawing/2014/main" id="{91601C78-112F-3E71-258B-250883BE69D4}"/>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rcRect/>
          <a:stretch/>
        </p:blipFill>
        <p:spPr bwMode="auto">
          <a:xfrm>
            <a:off x="9830801" y="5407999"/>
            <a:ext cx="1323070" cy="1225158"/>
          </a:xfrm>
          <a:prstGeom prst="ellipse">
            <a:avLst/>
          </a:prstGeom>
          <a:ln w="104775" cap="rnd">
            <a:solidFill>
              <a:srgbClr val="005B57"/>
            </a:solidFill>
            <a:prstDash val="solid"/>
          </a:ln>
          <a:effectLst>
            <a:outerShdw blurRad="127000" sx="1000" sy="1000" algn="bl" rotWithShape="0">
              <a:srgbClr val="000000">
                <a:alpha val="0"/>
              </a:srgbClr>
            </a:outerShdw>
          </a:effectLst>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8F71B8FF-98FA-E472-759B-BAF73DAF77FB}"/>
              </a:ext>
            </a:extLst>
          </p:cNvPr>
          <p:cNvSpPr/>
          <p:nvPr/>
        </p:nvSpPr>
        <p:spPr>
          <a:xfrm>
            <a:off x="3243028" y="3062426"/>
            <a:ext cx="1162819" cy="422483"/>
          </a:xfrm>
          <a:prstGeom prst="rect">
            <a:avLst/>
          </a:prstGeom>
          <a:solidFill>
            <a:srgbClr val="546E90"/>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defRPr/>
            </a:pPr>
            <a:r>
              <a:rPr lang="en-GB" sz="1500" b="1">
                <a:solidFill>
                  <a:prstClr val="white"/>
                </a:solidFill>
                <a:latin typeface="Arial" panose="020B0604020202020204" pitchFamily="34" charset="0"/>
                <a:cs typeface="Arial" panose="020B0604020202020204" pitchFamily="34" charset="0"/>
              </a:rPr>
              <a:t>Dorset</a:t>
            </a:r>
          </a:p>
        </p:txBody>
      </p:sp>
      <p:sp>
        <p:nvSpPr>
          <p:cNvPr id="23" name="Rectangle 22">
            <a:extLst>
              <a:ext uri="{FF2B5EF4-FFF2-40B4-BE49-F238E27FC236}">
                <a16:creationId xmlns:a16="http://schemas.microsoft.com/office/drawing/2014/main" id="{680516BB-D76E-A0B2-2359-9C586C5D6CA2}"/>
              </a:ext>
            </a:extLst>
          </p:cNvPr>
          <p:cNvSpPr/>
          <p:nvPr/>
        </p:nvSpPr>
        <p:spPr>
          <a:xfrm>
            <a:off x="5825059" y="1339588"/>
            <a:ext cx="1557493" cy="422483"/>
          </a:xfrm>
          <a:prstGeom prst="rect">
            <a:avLst/>
          </a:prstGeom>
          <a:solidFill>
            <a:srgbClr val="70AD46"/>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defRPr/>
            </a:pPr>
            <a:r>
              <a:rPr lang="en-GB" sz="1500" b="1" dirty="0">
                <a:solidFill>
                  <a:prstClr val="white"/>
                </a:solidFill>
                <a:latin typeface="Arial" panose="020B0604020202020204" pitchFamily="34" charset="0"/>
                <a:cs typeface="Arial" panose="020B0604020202020204" pitchFamily="34" charset="0"/>
              </a:rPr>
              <a:t>Lincolnshire</a:t>
            </a:r>
          </a:p>
        </p:txBody>
      </p:sp>
      <p:sp>
        <p:nvSpPr>
          <p:cNvPr id="36" name="Rectangle 35">
            <a:extLst>
              <a:ext uri="{FF2B5EF4-FFF2-40B4-BE49-F238E27FC236}">
                <a16:creationId xmlns:a16="http://schemas.microsoft.com/office/drawing/2014/main" id="{3846C443-9BA2-DF7F-4A42-7C8FD03AA95E}"/>
              </a:ext>
            </a:extLst>
          </p:cNvPr>
          <p:cNvSpPr/>
          <p:nvPr/>
        </p:nvSpPr>
        <p:spPr>
          <a:xfrm>
            <a:off x="3238278" y="3491306"/>
            <a:ext cx="1252567" cy="584973"/>
          </a:xfrm>
          <a:prstGeom prst="rect">
            <a:avLst/>
          </a:prstGeom>
          <a:solidFill>
            <a:srgbClr val="546E90"/>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defRPr/>
            </a:pPr>
            <a:r>
              <a:rPr lang="en-GB" sz="1500" b="1" dirty="0">
                <a:solidFill>
                  <a:prstClr val="white"/>
                </a:solidFill>
                <a:latin typeface="Arial" panose="020B0604020202020204" pitchFamily="34" charset="0"/>
                <a:cs typeface="Arial" panose="020B0604020202020204" pitchFamily="34" charset="0"/>
              </a:rPr>
              <a:t>Portland / Boscombe</a:t>
            </a:r>
          </a:p>
        </p:txBody>
      </p:sp>
      <p:sp>
        <p:nvSpPr>
          <p:cNvPr id="37" name="Rectangle 36">
            <a:extLst>
              <a:ext uri="{FF2B5EF4-FFF2-40B4-BE49-F238E27FC236}">
                <a16:creationId xmlns:a16="http://schemas.microsoft.com/office/drawing/2014/main" id="{219B911D-6F2A-ABBB-8452-A970AC727B29}"/>
              </a:ext>
            </a:extLst>
          </p:cNvPr>
          <p:cNvSpPr/>
          <p:nvPr/>
        </p:nvSpPr>
        <p:spPr>
          <a:xfrm>
            <a:off x="8664053" y="1963583"/>
            <a:ext cx="1951122" cy="422483"/>
          </a:xfrm>
          <a:prstGeom prst="rect">
            <a:avLst/>
          </a:prstGeom>
          <a:solidFill>
            <a:srgbClr val="66537F"/>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defRPr/>
            </a:pPr>
            <a:r>
              <a:rPr lang="en-GB" sz="1500" b="1">
                <a:solidFill>
                  <a:prstClr val="white"/>
                </a:solidFill>
                <a:latin typeface="Arial" panose="020B0604020202020204" pitchFamily="34" charset="0"/>
                <a:cs typeface="Arial" panose="020B0604020202020204" pitchFamily="34" charset="0"/>
              </a:rPr>
              <a:t>Great Yarmouth</a:t>
            </a:r>
          </a:p>
        </p:txBody>
      </p:sp>
      <p:sp>
        <p:nvSpPr>
          <p:cNvPr id="38" name="Rectangle 37">
            <a:extLst>
              <a:ext uri="{FF2B5EF4-FFF2-40B4-BE49-F238E27FC236}">
                <a16:creationId xmlns:a16="http://schemas.microsoft.com/office/drawing/2014/main" id="{312996BF-6EA4-1F42-3CD9-F1C55E711D07}"/>
              </a:ext>
            </a:extLst>
          </p:cNvPr>
          <p:cNvSpPr/>
          <p:nvPr/>
        </p:nvSpPr>
        <p:spPr>
          <a:xfrm>
            <a:off x="8855774" y="3449864"/>
            <a:ext cx="1271507" cy="422483"/>
          </a:xfrm>
          <a:prstGeom prst="rect">
            <a:avLst/>
          </a:prstGeom>
          <a:solidFill>
            <a:srgbClr val="C01E00"/>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defRPr/>
            </a:pPr>
            <a:r>
              <a:rPr lang="en-GB" sz="1500" b="1">
                <a:solidFill>
                  <a:prstClr val="white"/>
                </a:solidFill>
                <a:latin typeface="Arial" panose="020B0604020202020204" pitchFamily="34" charset="0"/>
                <a:cs typeface="Arial" panose="020B0604020202020204" pitchFamily="34" charset="0"/>
              </a:rPr>
              <a:t>Felixstowe</a:t>
            </a:r>
          </a:p>
        </p:txBody>
      </p:sp>
      <p:sp>
        <p:nvSpPr>
          <p:cNvPr id="39" name="Rectangle 38">
            <a:extLst>
              <a:ext uri="{FF2B5EF4-FFF2-40B4-BE49-F238E27FC236}">
                <a16:creationId xmlns:a16="http://schemas.microsoft.com/office/drawing/2014/main" id="{E599BD83-66C9-6817-DEDF-4ADA71489D47}"/>
              </a:ext>
            </a:extLst>
          </p:cNvPr>
          <p:cNvSpPr/>
          <p:nvPr/>
        </p:nvSpPr>
        <p:spPr>
          <a:xfrm>
            <a:off x="7724809" y="4976494"/>
            <a:ext cx="1271507" cy="342170"/>
          </a:xfrm>
          <a:prstGeom prst="rect">
            <a:avLst/>
          </a:prstGeom>
          <a:solidFill>
            <a:srgbClr val="C75A11"/>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defRPr/>
            </a:pPr>
            <a:r>
              <a:rPr lang="en-GB" sz="1500" b="1" spc="-42">
                <a:solidFill>
                  <a:prstClr val="white"/>
                </a:solidFill>
                <a:latin typeface="Arial" panose="020B0604020202020204" pitchFamily="34" charset="0"/>
                <a:cs typeface="Arial" panose="020B0604020202020204" pitchFamily="34" charset="0"/>
              </a:rPr>
              <a:t>Thanet</a:t>
            </a:r>
          </a:p>
        </p:txBody>
      </p:sp>
      <p:sp>
        <p:nvSpPr>
          <p:cNvPr id="40" name="Rectangle 39">
            <a:extLst>
              <a:ext uri="{FF2B5EF4-FFF2-40B4-BE49-F238E27FC236}">
                <a16:creationId xmlns:a16="http://schemas.microsoft.com/office/drawing/2014/main" id="{66C92FBB-D144-5ECA-B8A5-59E26A1CEB7E}"/>
              </a:ext>
            </a:extLst>
          </p:cNvPr>
          <p:cNvSpPr/>
          <p:nvPr/>
        </p:nvSpPr>
        <p:spPr>
          <a:xfrm>
            <a:off x="8588435" y="6144234"/>
            <a:ext cx="1235505" cy="324069"/>
          </a:xfrm>
          <a:prstGeom prst="rect">
            <a:avLst/>
          </a:prstGeom>
          <a:solidFill>
            <a:srgbClr val="005B57"/>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defRPr/>
            </a:pPr>
            <a:r>
              <a:rPr lang="en-GB" sz="1500" b="1">
                <a:solidFill>
                  <a:prstClr val="white"/>
                </a:solidFill>
                <a:latin typeface="Arial" panose="020B0604020202020204" pitchFamily="34" charset="0"/>
                <a:cs typeface="Arial" panose="020B0604020202020204" pitchFamily="34" charset="0"/>
              </a:rPr>
              <a:t>Bexhill</a:t>
            </a:r>
          </a:p>
        </p:txBody>
      </p:sp>
      <p:sp>
        <p:nvSpPr>
          <p:cNvPr id="41" name="Rectangle 40">
            <a:extLst>
              <a:ext uri="{FF2B5EF4-FFF2-40B4-BE49-F238E27FC236}">
                <a16:creationId xmlns:a16="http://schemas.microsoft.com/office/drawing/2014/main" id="{158097E7-CAD7-CF18-5D1B-702A51851A83}"/>
              </a:ext>
            </a:extLst>
          </p:cNvPr>
          <p:cNvSpPr/>
          <p:nvPr/>
        </p:nvSpPr>
        <p:spPr>
          <a:xfrm>
            <a:off x="5927076" y="1757279"/>
            <a:ext cx="1280163" cy="422483"/>
          </a:xfrm>
          <a:prstGeom prst="rect">
            <a:avLst/>
          </a:prstGeom>
          <a:solidFill>
            <a:srgbClr val="70AD46"/>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defRPr/>
            </a:pPr>
            <a:r>
              <a:rPr lang="en-GB" sz="1500" b="1">
                <a:solidFill>
                  <a:prstClr val="white"/>
                </a:solidFill>
                <a:latin typeface="Arial" panose="020B0604020202020204" pitchFamily="34" charset="0"/>
                <a:cs typeface="Arial" panose="020B0604020202020204" pitchFamily="34" charset="0"/>
              </a:rPr>
              <a:t>Skegness</a:t>
            </a:r>
          </a:p>
        </p:txBody>
      </p:sp>
      <p:sp>
        <p:nvSpPr>
          <p:cNvPr id="42" name="Rectangle 41">
            <a:extLst>
              <a:ext uri="{FF2B5EF4-FFF2-40B4-BE49-F238E27FC236}">
                <a16:creationId xmlns:a16="http://schemas.microsoft.com/office/drawing/2014/main" id="{D8C1DC87-8FA1-010A-3452-288A408B09CB}"/>
              </a:ext>
            </a:extLst>
          </p:cNvPr>
          <p:cNvSpPr/>
          <p:nvPr/>
        </p:nvSpPr>
        <p:spPr>
          <a:xfrm>
            <a:off x="8856324" y="1326417"/>
            <a:ext cx="1427053" cy="639476"/>
          </a:xfrm>
          <a:prstGeom prst="rect">
            <a:avLst/>
          </a:prstGeom>
          <a:solidFill>
            <a:srgbClr val="66537F"/>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defRPr/>
            </a:pPr>
            <a:r>
              <a:rPr lang="en-GB" sz="1500" b="1" dirty="0">
                <a:solidFill>
                  <a:prstClr val="white"/>
                </a:solidFill>
                <a:latin typeface="Arial" panose="020B0604020202020204" pitchFamily="34" charset="0"/>
                <a:cs typeface="Arial" panose="020B0604020202020204" pitchFamily="34" charset="0"/>
              </a:rPr>
              <a:t>Norfolk &amp; Waveney</a:t>
            </a:r>
          </a:p>
        </p:txBody>
      </p:sp>
      <p:sp>
        <p:nvSpPr>
          <p:cNvPr id="43" name="Rectangle 42">
            <a:extLst>
              <a:ext uri="{FF2B5EF4-FFF2-40B4-BE49-F238E27FC236}">
                <a16:creationId xmlns:a16="http://schemas.microsoft.com/office/drawing/2014/main" id="{4A51B579-0E27-FCA8-DE7E-9E26F8A70CD5}"/>
              </a:ext>
            </a:extLst>
          </p:cNvPr>
          <p:cNvSpPr/>
          <p:nvPr/>
        </p:nvSpPr>
        <p:spPr>
          <a:xfrm>
            <a:off x="8414606" y="2867415"/>
            <a:ext cx="1901984" cy="592197"/>
          </a:xfrm>
          <a:prstGeom prst="rect">
            <a:avLst/>
          </a:prstGeom>
          <a:solidFill>
            <a:srgbClr val="C01E00"/>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defRPr/>
            </a:pPr>
            <a:r>
              <a:rPr lang="en-GB" sz="1500" b="1">
                <a:solidFill>
                  <a:prstClr val="white"/>
                </a:solidFill>
                <a:latin typeface="Arial" panose="020B0604020202020204" pitchFamily="34" charset="0"/>
                <a:cs typeface="Arial" panose="020B0604020202020204" pitchFamily="34" charset="0"/>
              </a:rPr>
              <a:t>Suffolk &amp; North East Essex</a:t>
            </a:r>
          </a:p>
        </p:txBody>
      </p:sp>
      <p:sp>
        <p:nvSpPr>
          <p:cNvPr id="44" name="Rectangle 43">
            <a:extLst>
              <a:ext uri="{FF2B5EF4-FFF2-40B4-BE49-F238E27FC236}">
                <a16:creationId xmlns:a16="http://schemas.microsoft.com/office/drawing/2014/main" id="{42786D8B-E854-7692-ABD6-C952882BD935}"/>
              </a:ext>
            </a:extLst>
          </p:cNvPr>
          <p:cNvSpPr/>
          <p:nvPr/>
        </p:nvSpPr>
        <p:spPr>
          <a:xfrm>
            <a:off x="7540880" y="4536790"/>
            <a:ext cx="1565595" cy="422483"/>
          </a:xfrm>
          <a:prstGeom prst="rect">
            <a:avLst/>
          </a:prstGeom>
          <a:solidFill>
            <a:srgbClr val="C75A11"/>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defRPr/>
            </a:pPr>
            <a:r>
              <a:rPr lang="en-GB" sz="1500" b="1" spc="-42" dirty="0">
                <a:solidFill>
                  <a:prstClr val="white"/>
                </a:solidFill>
                <a:latin typeface="Arial" panose="020B0604020202020204" pitchFamily="34" charset="0"/>
                <a:cs typeface="Arial" panose="020B0604020202020204" pitchFamily="34" charset="0"/>
              </a:rPr>
              <a:t>Kent &amp; Medway</a:t>
            </a:r>
          </a:p>
        </p:txBody>
      </p:sp>
      <p:sp>
        <p:nvSpPr>
          <p:cNvPr id="45" name="Rectangle 44">
            <a:extLst>
              <a:ext uri="{FF2B5EF4-FFF2-40B4-BE49-F238E27FC236}">
                <a16:creationId xmlns:a16="http://schemas.microsoft.com/office/drawing/2014/main" id="{B01BBDC4-7286-CE59-44E9-0136E61589F6}"/>
              </a:ext>
            </a:extLst>
          </p:cNvPr>
          <p:cNvSpPr/>
          <p:nvPr/>
        </p:nvSpPr>
        <p:spPr>
          <a:xfrm>
            <a:off x="8387439" y="5820165"/>
            <a:ext cx="1565595" cy="324069"/>
          </a:xfrm>
          <a:prstGeom prst="rect">
            <a:avLst/>
          </a:prstGeom>
          <a:solidFill>
            <a:srgbClr val="005B57"/>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defRPr/>
            </a:pPr>
            <a:r>
              <a:rPr lang="en-GB" sz="1500" b="1" dirty="0">
                <a:solidFill>
                  <a:prstClr val="white"/>
                </a:solidFill>
                <a:latin typeface="Arial" panose="020B0604020202020204" pitchFamily="34" charset="0"/>
                <a:cs typeface="Arial" panose="020B0604020202020204" pitchFamily="34" charset="0"/>
              </a:rPr>
              <a:t>Sussex</a:t>
            </a:r>
          </a:p>
        </p:txBody>
      </p:sp>
      <p:sp>
        <p:nvSpPr>
          <p:cNvPr id="6" name="!!CNNF8M2">
            <a:extLst>
              <a:ext uri="{FF2B5EF4-FFF2-40B4-BE49-F238E27FC236}">
                <a16:creationId xmlns:a16="http://schemas.microsoft.com/office/drawing/2014/main" id="{40713FC9-649E-45FD-B91B-CD1036DA52CB}"/>
              </a:ext>
            </a:extLst>
          </p:cNvPr>
          <p:cNvSpPr/>
          <p:nvPr/>
        </p:nvSpPr>
        <p:spPr>
          <a:xfrm>
            <a:off x="332950" y="1121932"/>
            <a:ext cx="2125005" cy="648453"/>
          </a:xfrm>
          <a:prstGeom prst="rect">
            <a:avLst/>
          </a:prstGeom>
          <a:solidFill>
            <a:srgbClr val="1D263E"/>
          </a:solidFill>
          <a:ln w="317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defTabSz="761970"/>
            <a:endParaRPr lang="en-GB" sz="1000">
              <a:solidFill>
                <a:prstClr val="white"/>
              </a:solidFill>
              <a:latin typeface="Calibri" panose="020F0502020204030204"/>
            </a:endParaRPr>
          </a:p>
        </p:txBody>
      </p:sp>
      <p:sp>
        <p:nvSpPr>
          <p:cNvPr id="7" name="!!CNNF8M">
            <a:extLst>
              <a:ext uri="{FF2B5EF4-FFF2-40B4-BE49-F238E27FC236}">
                <a16:creationId xmlns:a16="http://schemas.microsoft.com/office/drawing/2014/main" id="{E813A7DB-10D3-B333-7421-506BD9557FE0}"/>
              </a:ext>
            </a:extLst>
          </p:cNvPr>
          <p:cNvSpPr/>
          <p:nvPr/>
        </p:nvSpPr>
        <p:spPr>
          <a:xfrm>
            <a:off x="209126" y="952388"/>
            <a:ext cx="2125005" cy="648453"/>
          </a:xfrm>
          <a:prstGeom prst="rect">
            <a:avLst/>
          </a:prstGeom>
          <a:solidFill>
            <a:srgbClr val="BF0100">
              <a:alpha val="98000"/>
            </a:srgbClr>
          </a:solidFill>
          <a:ln w="317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defTabSz="761970"/>
            <a:r>
              <a:rPr lang="en-GB" sz="2000" b="1" dirty="0">
                <a:solidFill>
                  <a:prstClr val="white"/>
                </a:solidFill>
                <a:latin typeface="Arial" panose="020B0604020202020204" pitchFamily="34" charset="0"/>
                <a:cs typeface="Arial" panose="020B0604020202020204" pitchFamily="34" charset="0"/>
              </a:rPr>
              <a:t>CNN First 8</a:t>
            </a:r>
          </a:p>
          <a:p>
            <a:pPr algn="ctr" defTabSz="761970"/>
            <a:r>
              <a:rPr lang="en-GB" sz="2000" b="1" dirty="0">
                <a:solidFill>
                  <a:prstClr val="white"/>
                </a:solidFill>
                <a:latin typeface="Arial" panose="020B0604020202020204" pitchFamily="34" charset="0"/>
                <a:cs typeface="Arial" panose="020B0604020202020204" pitchFamily="34" charset="0"/>
              </a:rPr>
              <a:t>Months: Phase 1</a:t>
            </a:r>
            <a:endParaRPr lang="en-GB" sz="2000"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737545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06F15C-FAC4-8DA4-7D9E-B5D0E347416A}"/>
            </a:ext>
          </a:extLst>
        </p:cNvPr>
        <p:cNvGrpSpPr/>
        <p:nvPr/>
      </p:nvGrpSpPr>
      <p:grpSpPr>
        <a:xfrm>
          <a:off x="0" y="0"/>
          <a:ext cx="0" cy="0"/>
          <a:chOff x="0" y="0"/>
          <a:chExt cx="0" cy="0"/>
        </a:xfrm>
      </p:grpSpPr>
      <p:sp>
        <p:nvSpPr>
          <p:cNvPr id="28" name="Freeform 27">
            <a:extLst>
              <a:ext uri="{FF2B5EF4-FFF2-40B4-BE49-F238E27FC236}">
                <a16:creationId xmlns:a16="http://schemas.microsoft.com/office/drawing/2014/main" id="{72F187ED-6E37-54D1-EC08-6AB2AE8B8E26}"/>
              </a:ext>
            </a:extLst>
          </p:cNvPr>
          <p:cNvSpPr/>
          <p:nvPr/>
        </p:nvSpPr>
        <p:spPr>
          <a:xfrm>
            <a:off x="0" y="-9201917"/>
            <a:ext cx="1481428" cy="18127083"/>
          </a:xfrm>
          <a:custGeom>
            <a:avLst/>
            <a:gdLst>
              <a:gd name="connsiteX0" fmla="*/ 1773841 w 1773841"/>
              <a:gd name="connsiteY0" fmla="*/ 0 h 15819120"/>
              <a:gd name="connsiteX1" fmla="*/ 1773841 w 1773841"/>
              <a:gd name="connsiteY1" fmla="*/ 6233093 h 15819120"/>
              <a:gd name="connsiteX2" fmla="*/ 909496 w 1773841"/>
              <a:gd name="connsiteY2" fmla="*/ 7129609 h 15819120"/>
              <a:gd name="connsiteX3" fmla="*/ 909496 w 1773841"/>
              <a:gd name="connsiteY3" fmla="*/ 7272960 h 15819120"/>
              <a:gd name="connsiteX4" fmla="*/ 1773841 w 1773841"/>
              <a:gd name="connsiteY4" fmla="*/ 8169476 h 15819120"/>
              <a:gd name="connsiteX5" fmla="*/ 1773841 w 1773841"/>
              <a:gd name="connsiteY5" fmla="*/ 15819120 h 15819120"/>
              <a:gd name="connsiteX6" fmla="*/ 0 w 1773841"/>
              <a:gd name="connsiteY6" fmla="*/ 15819120 h 15819120"/>
              <a:gd name="connsiteX7" fmla="*/ 0 w 1773841"/>
              <a:gd name="connsiteY7" fmla="*/ 0 h 15819120"/>
              <a:gd name="connsiteX0" fmla="*/ 1773841 w 1773841"/>
              <a:gd name="connsiteY0" fmla="*/ 0 h 15819120"/>
              <a:gd name="connsiteX1" fmla="*/ 1773841 w 1773841"/>
              <a:gd name="connsiteY1" fmla="*/ 6233093 h 15819120"/>
              <a:gd name="connsiteX2" fmla="*/ 909496 w 1773841"/>
              <a:gd name="connsiteY2" fmla="*/ 7129609 h 15819120"/>
              <a:gd name="connsiteX3" fmla="*/ 909496 w 1773841"/>
              <a:gd name="connsiteY3" fmla="*/ 7272960 h 15819120"/>
              <a:gd name="connsiteX4" fmla="*/ 1773841 w 1773841"/>
              <a:gd name="connsiteY4" fmla="*/ 8169476 h 15819120"/>
              <a:gd name="connsiteX5" fmla="*/ 1773841 w 1773841"/>
              <a:gd name="connsiteY5" fmla="*/ 15819120 h 15819120"/>
              <a:gd name="connsiteX6" fmla="*/ 0 w 1773841"/>
              <a:gd name="connsiteY6" fmla="*/ 15819120 h 15819120"/>
              <a:gd name="connsiteX7" fmla="*/ 0 w 1773841"/>
              <a:gd name="connsiteY7" fmla="*/ 0 h 15819120"/>
              <a:gd name="connsiteX8" fmla="*/ 1773841 w 1773841"/>
              <a:gd name="connsiteY8" fmla="*/ 0 h 15819120"/>
              <a:gd name="connsiteX0" fmla="*/ 1773841 w 1773841"/>
              <a:gd name="connsiteY0" fmla="*/ 0 h 15819120"/>
              <a:gd name="connsiteX1" fmla="*/ 1773841 w 1773841"/>
              <a:gd name="connsiteY1" fmla="*/ 6233093 h 15819120"/>
              <a:gd name="connsiteX2" fmla="*/ 909496 w 1773841"/>
              <a:gd name="connsiteY2" fmla="*/ 7129609 h 15819120"/>
              <a:gd name="connsiteX3" fmla="*/ 909496 w 1773841"/>
              <a:gd name="connsiteY3" fmla="*/ 7272960 h 15819120"/>
              <a:gd name="connsiteX4" fmla="*/ 1773841 w 1773841"/>
              <a:gd name="connsiteY4" fmla="*/ 8169476 h 15819120"/>
              <a:gd name="connsiteX5" fmla="*/ 1773841 w 1773841"/>
              <a:gd name="connsiteY5" fmla="*/ 15819120 h 15819120"/>
              <a:gd name="connsiteX6" fmla="*/ 0 w 1773841"/>
              <a:gd name="connsiteY6" fmla="*/ 15819120 h 15819120"/>
              <a:gd name="connsiteX7" fmla="*/ 0 w 1773841"/>
              <a:gd name="connsiteY7" fmla="*/ 0 h 15819120"/>
              <a:gd name="connsiteX8" fmla="*/ 1773841 w 1773841"/>
              <a:gd name="connsiteY8" fmla="*/ 0 h 15819120"/>
              <a:gd name="connsiteX0" fmla="*/ 1773841 w 1777714"/>
              <a:gd name="connsiteY0" fmla="*/ 0 h 15819120"/>
              <a:gd name="connsiteX1" fmla="*/ 1773841 w 1777714"/>
              <a:gd name="connsiteY1" fmla="*/ 6233093 h 15819120"/>
              <a:gd name="connsiteX2" fmla="*/ 909496 w 1777714"/>
              <a:gd name="connsiteY2" fmla="*/ 7129609 h 15819120"/>
              <a:gd name="connsiteX3" fmla="*/ 909496 w 1777714"/>
              <a:gd name="connsiteY3" fmla="*/ 7272960 h 15819120"/>
              <a:gd name="connsiteX4" fmla="*/ 1773841 w 1777714"/>
              <a:gd name="connsiteY4" fmla="*/ 8169476 h 15819120"/>
              <a:gd name="connsiteX5" fmla="*/ 1773841 w 1777714"/>
              <a:gd name="connsiteY5" fmla="*/ 15819120 h 15819120"/>
              <a:gd name="connsiteX6" fmla="*/ 0 w 1777714"/>
              <a:gd name="connsiteY6" fmla="*/ 15819120 h 15819120"/>
              <a:gd name="connsiteX7" fmla="*/ 0 w 1777714"/>
              <a:gd name="connsiteY7" fmla="*/ 0 h 15819120"/>
              <a:gd name="connsiteX8" fmla="*/ 1773841 w 1777714"/>
              <a:gd name="connsiteY8" fmla="*/ 0 h 15819120"/>
              <a:gd name="connsiteX0" fmla="*/ 1773841 w 1777714"/>
              <a:gd name="connsiteY0" fmla="*/ 0 h 15819120"/>
              <a:gd name="connsiteX1" fmla="*/ 1773841 w 1777714"/>
              <a:gd name="connsiteY1" fmla="*/ 6233093 h 15819120"/>
              <a:gd name="connsiteX2" fmla="*/ 909496 w 1777714"/>
              <a:gd name="connsiteY2" fmla="*/ 7129609 h 15819120"/>
              <a:gd name="connsiteX3" fmla="*/ 909496 w 1777714"/>
              <a:gd name="connsiteY3" fmla="*/ 7272960 h 15819120"/>
              <a:gd name="connsiteX4" fmla="*/ 1773841 w 1777714"/>
              <a:gd name="connsiteY4" fmla="*/ 8169476 h 15819120"/>
              <a:gd name="connsiteX5" fmla="*/ 1773841 w 1777714"/>
              <a:gd name="connsiteY5" fmla="*/ 15819120 h 15819120"/>
              <a:gd name="connsiteX6" fmla="*/ 0 w 1777714"/>
              <a:gd name="connsiteY6" fmla="*/ 15819120 h 15819120"/>
              <a:gd name="connsiteX7" fmla="*/ 0 w 1777714"/>
              <a:gd name="connsiteY7" fmla="*/ 0 h 15819120"/>
              <a:gd name="connsiteX8" fmla="*/ 1773841 w 1777714"/>
              <a:gd name="connsiteY8" fmla="*/ 0 h 15819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7714" h="15819120">
                <a:moveTo>
                  <a:pt x="1773841" y="0"/>
                </a:moveTo>
                <a:cubicBezTo>
                  <a:pt x="1773841" y="2077698"/>
                  <a:pt x="1782556" y="5985053"/>
                  <a:pt x="1773841" y="6233093"/>
                </a:cubicBezTo>
                <a:cubicBezTo>
                  <a:pt x="1765126" y="6481133"/>
                  <a:pt x="909747" y="6822304"/>
                  <a:pt x="909496" y="7129609"/>
                </a:cubicBezTo>
                <a:cubicBezTo>
                  <a:pt x="909245" y="7436914"/>
                  <a:pt x="909245" y="6880986"/>
                  <a:pt x="909496" y="7272960"/>
                </a:cubicBezTo>
                <a:cubicBezTo>
                  <a:pt x="909747" y="7664934"/>
                  <a:pt x="1773593" y="7819837"/>
                  <a:pt x="1773841" y="8169476"/>
                </a:cubicBezTo>
                <a:cubicBezTo>
                  <a:pt x="1774089" y="8519115"/>
                  <a:pt x="1773841" y="13269239"/>
                  <a:pt x="1773841" y="15819120"/>
                </a:cubicBezTo>
                <a:lnTo>
                  <a:pt x="0" y="15819120"/>
                </a:lnTo>
                <a:lnTo>
                  <a:pt x="0" y="0"/>
                </a:lnTo>
                <a:lnTo>
                  <a:pt x="1773841"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defTabSz="761970"/>
            <a:endParaRPr lang="en-GB" sz="1500">
              <a:solidFill>
                <a:prstClr val="white"/>
              </a:solidFill>
              <a:latin typeface="Calibri" panose="020F0502020204030204"/>
            </a:endParaRPr>
          </a:p>
        </p:txBody>
      </p:sp>
      <p:pic>
        <p:nvPicPr>
          <p:cNvPr id="16" name="!!ENGLANDMAP" descr="A map of england with blue and white colors&#10;&#10;Description automatically generated">
            <a:extLst>
              <a:ext uri="{FF2B5EF4-FFF2-40B4-BE49-F238E27FC236}">
                <a16:creationId xmlns:a16="http://schemas.microsoft.com/office/drawing/2014/main" id="{83230793-33AA-0B96-521F-E06263BE4FAA}"/>
              </a:ext>
            </a:extLst>
          </p:cNvPr>
          <p:cNvPicPr>
            <a:picLocks noChangeAspect="1"/>
          </p:cNvPicPr>
          <p:nvPr/>
        </p:nvPicPr>
        <p:blipFill>
          <a:blip r:embed="rId3" cstate="email">
            <a:alphaModFix amt="50000"/>
            <a:extLst>
              <a:ext uri="{28A0092B-C50C-407E-A947-70E740481C1C}">
                <a14:useLocalDpi xmlns:a14="http://schemas.microsoft.com/office/drawing/2010/main"/>
              </a:ext>
            </a:extLst>
          </a:blip>
          <a:srcRect l="24617" r="27099"/>
          <a:stretch/>
        </p:blipFill>
        <p:spPr>
          <a:xfrm>
            <a:off x="3986995" y="205590"/>
            <a:ext cx="5529385" cy="6441694"/>
          </a:xfrm>
          <a:prstGeom prst="rect">
            <a:avLst/>
          </a:prstGeom>
        </p:spPr>
      </p:pic>
      <p:sp>
        <p:nvSpPr>
          <p:cNvPr id="31" name="Rectangle 30">
            <a:extLst>
              <a:ext uri="{FF2B5EF4-FFF2-40B4-BE49-F238E27FC236}">
                <a16:creationId xmlns:a16="http://schemas.microsoft.com/office/drawing/2014/main" id="{DB818199-8337-D91B-DB4D-FF289408FA79}"/>
              </a:ext>
            </a:extLst>
          </p:cNvPr>
          <p:cNvSpPr/>
          <p:nvPr/>
        </p:nvSpPr>
        <p:spPr>
          <a:xfrm>
            <a:off x="3700077" y="1583341"/>
            <a:ext cx="7145417" cy="999379"/>
          </a:xfrm>
          <a:prstGeom prst="rect">
            <a:avLst/>
          </a:prstGeom>
          <a:solidFill>
            <a:srgbClr val="102735"/>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108000" rtlCol="0" anchor="ctr"/>
          <a:lstStyle/>
          <a:p>
            <a:pPr defTabSz="914363">
              <a:defRPr/>
            </a:pPr>
            <a:endParaRPr lang="en-GB" sz="2000" b="1" i="1">
              <a:solidFill>
                <a:prstClr val="white"/>
              </a:solidFill>
              <a:latin typeface="Arial" panose="020B0604020202020204" pitchFamily="34" charset="0"/>
              <a:cs typeface="Arial" panose="020B0604020202020204" pitchFamily="34" charset="0"/>
            </a:endParaRPr>
          </a:p>
        </p:txBody>
      </p:sp>
      <p:sp>
        <p:nvSpPr>
          <p:cNvPr id="32" name="Rectangle 31">
            <a:extLst>
              <a:ext uri="{FF2B5EF4-FFF2-40B4-BE49-F238E27FC236}">
                <a16:creationId xmlns:a16="http://schemas.microsoft.com/office/drawing/2014/main" id="{56CA6028-8C4E-1D36-F2B6-5DF1C3EBCEEE}"/>
              </a:ext>
            </a:extLst>
          </p:cNvPr>
          <p:cNvSpPr/>
          <p:nvPr/>
        </p:nvSpPr>
        <p:spPr>
          <a:xfrm>
            <a:off x="3700077" y="2940079"/>
            <a:ext cx="7145417" cy="999379"/>
          </a:xfrm>
          <a:prstGeom prst="rect">
            <a:avLst/>
          </a:prstGeom>
          <a:solidFill>
            <a:srgbClr val="102735"/>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914363">
              <a:defRPr/>
            </a:pPr>
            <a:endParaRPr lang="en-GB" sz="2000" kern="100">
              <a:solidFill>
                <a:prstClr val="white"/>
              </a:solidFill>
              <a:latin typeface="Aptos" panose="020B0004020202020204" pitchFamily="34" charset="0"/>
              <a:ea typeface="Aptos" panose="020B0004020202020204" pitchFamily="34" charset="0"/>
              <a:cs typeface="Arial" panose="020B0604020202020204" pitchFamily="34" charset="0"/>
            </a:endParaRPr>
          </a:p>
        </p:txBody>
      </p:sp>
      <p:sp>
        <p:nvSpPr>
          <p:cNvPr id="33" name="Rectangle 32">
            <a:extLst>
              <a:ext uri="{FF2B5EF4-FFF2-40B4-BE49-F238E27FC236}">
                <a16:creationId xmlns:a16="http://schemas.microsoft.com/office/drawing/2014/main" id="{A613F946-7B00-7A8D-189C-4E12540442FF}"/>
              </a:ext>
            </a:extLst>
          </p:cNvPr>
          <p:cNvSpPr/>
          <p:nvPr/>
        </p:nvSpPr>
        <p:spPr>
          <a:xfrm>
            <a:off x="3700077" y="4288284"/>
            <a:ext cx="7145417" cy="999379"/>
          </a:xfrm>
          <a:prstGeom prst="rect">
            <a:avLst/>
          </a:prstGeom>
          <a:solidFill>
            <a:srgbClr val="102735"/>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914363">
              <a:lnSpc>
                <a:spcPct val="107000"/>
              </a:lnSpc>
              <a:spcAft>
                <a:spcPts val="800"/>
              </a:spcAft>
              <a:tabLst>
                <a:tab pos="457182" algn="l"/>
              </a:tabLst>
              <a:defRPr/>
            </a:pPr>
            <a:endParaRPr lang="en-GB" sz="2000" kern="100">
              <a:solidFill>
                <a:prstClr val="white"/>
              </a:solidFill>
              <a:latin typeface="Aptos" panose="020B0004020202020204" pitchFamily="34" charset="0"/>
              <a:ea typeface="Aptos" panose="020B0004020202020204" pitchFamily="34" charset="0"/>
              <a:cs typeface="Arial" panose="020B0604020202020204" pitchFamily="34" charset="0"/>
            </a:endParaRPr>
          </a:p>
        </p:txBody>
      </p:sp>
      <p:sp>
        <p:nvSpPr>
          <p:cNvPr id="34" name="Rectangle 33">
            <a:extLst>
              <a:ext uri="{FF2B5EF4-FFF2-40B4-BE49-F238E27FC236}">
                <a16:creationId xmlns:a16="http://schemas.microsoft.com/office/drawing/2014/main" id="{59B15FE9-CAA1-697C-2349-F036F31D657F}"/>
              </a:ext>
            </a:extLst>
          </p:cNvPr>
          <p:cNvSpPr/>
          <p:nvPr/>
        </p:nvSpPr>
        <p:spPr>
          <a:xfrm>
            <a:off x="3700075" y="5646999"/>
            <a:ext cx="7145417" cy="999379"/>
          </a:xfrm>
          <a:prstGeom prst="rect">
            <a:avLst/>
          </a:prstGeom>
          <a:solidFill>
            <a:srgbClr val="102735"/>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914363">
              <a:lnSpc>
                <a:spcPct val="107000"/>
              </a:lnSpc>
              <a:spcAft>
                <a:spcPts val="800"/>
              </a:spcAft>
              <a:tabLst>
                <a:tab pos="457182" algn="l"/>
              </a:tabLst>
              <a:defRPr/>
            </a:pPr>
            <a:endParaRPr lang="en-GB" sz="2000" kern="100">
              <a:solidFill>
                <a:prstClr val="white"/>
              </a:solidFill>
              <a:latin typeface="Aptos" panose="020B0004020202020204" pitchFamily="34" charset="0"/>
              <a:ea typeface="Aptos" panose="020B00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21B8902D-960F-325F-2E47-BB1699456280}"/>
              </a:ext>
            </a:extLst>
          </p:cNvPr>
          <p:cNvSpPr/>
          <p:nvPr/>
        </p:nvSpPr>
        <p:spPr>
          <a:xfrm>
            <a:off x="3559726" y="1453745"/>
            <a:ext cx="7145417" cy="999379"/>
          </a:xfrm>
          <a:prstGeom prst="rect">
            <a:avLst/>
          </a:prstGeom>
          <a:solidFill>
            <a:srgbClr val="BC0301"/>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108000" rtlCol="0" anchor="ctr"/>
          <a:lstStyle/>
          <a:p>
            <a:pPr defTabSz="914363">
              <a:defRPr/>
            </a:pPr>
            <a:r>
              <a:rPr lang="en-GB" sz="2000" b="1" kern="100">
                <a:solidFill>
                  <a:prstClr val="white"/>
                </a:solidFill>
                <a:latin typeface="Arial" panose="020B0604020202020204" pitchFamily="34" charset="0"/>
                <a:ea typeface="Aptos" panose="020B0004020202020204" pitchFamily="34" charset="0"/>
                <a:cs typeface="Arial" panose="020B0604020202020204" pitchFamily="34" charset="0"/>
              </a:rPr>
              <a:t>Reduce health inequalities in coastal locations</a:t>
            </a:r>
            <a:endParaRPr lang="en-GB" sz="2000" b="1" i="1">
              <a:solidFill>
                <a:prstClr val="white"/>
              </a:solidFill>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C42D45E3-D9CF-429A-0DBC-2458DE317BFE}"/>
              </a:ext>
            </a:extLst>
          </p:cNvPr>
          <p:cNvSpPr/>
          <p:nvPr/>
        </p:nvSpPr>
        <p:spPr>
          <a:xfrm>
            <a:off x="3559726" y="2810483"/>
            <a:ext cx="7145417" cy="999379"/>
          </a:xfrm>
          <a:prstGeom prst="rect">
            <a:avLst/>
          </a:prstGeom>
          <a:solidFill>
            <a:srgbClr val="BC0301"/>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914363">
              <a:defRPr/>
            </a:pPr>
            <a:r>
              <a:rPr lang="en-GB" sz="2000" b="1" kern="100">
                <a:solidFill>
                  <a:prstClr val="white"/>
                </a:solidFill>
                <a:latin typeface="Arial" panose="020B0604020202020204" pitchFamily="34" charset="0"/>
                <a:ea typeface="Aptos" panose="020B0004020202020204" pitchFamily="34" charset="0"/>
                <a:cs typeface="Arial" panose="020B0604020202020204" pitchFamily="34" charset="0"/>
              </a:rPr>
              <a:t>Accelerate momentum and scalability towards planned or existing coastal projects</a:t>
            </a:r>
            <a:endParaRPr lang="en-GB" sz="2000" kern="100">
              <a:solidFill>
                <a:prstClr val="white"/>
              </a:solidFill>
              <a:latin typeface="Aptos" panose="020B0004020202020204" pitchFamily="34" charset="0"/>
              <a:ea typeface="Aptos" panose="020B00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145AC410-471C-1C7F-7C5F-B33FAFEE10FB}"/>
              </a:ext>
            </a:extLst>
          </p:cNvPr>
          <p:cNvSpPr/>
          <p:nvPr/>
        </p:nvSpPr>
        <p:spPr>
          <a:xfrm>
            <a:off x="3559726" y="4158688"/>
            <a:ext cx="7145417" cy="999379"/>
          </a:xfrm>
          <a:prstGeom prst="rect">
            <a:avLst/>
          </a:prstGeom>
          <a:solidFill>
            <a:srgbClr val="BC0301"/>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914363">
              <a:lnSpc>
                <a:spcPct val="107000"/>
              </a:lnSpc>
              <a:spcAft>
                <a:spcPts val="800"/>
              </a:spcAft>
              <a:tabLst>
                <a:tab pos="457182" algn="l"/>
              </a:tabLst>
              <a:defRPr/>
            </a:pPr>
            <a:r>
              <a:rPr lang="en-GB" sz="2000" b="1" kern="100">
                <a:solidFill>
                  <a:prstClr val="white"/>
                </a:solidFill>
                <a:latin typeface="Arial" panose="020B0604020202020204" pitchFamily="34" charset="0"/>
                <a:ea typeface="Aptos" panose="020B0004020202020204" pitchFamily="34" charset="0"/>
                <a:cs typeface="Arial" panose="020B0604020202020204" pitchFamily="34" charset="0"/>
              </a:rPr>
              <a:t>Through the project prospectus, set out the case for further targeted investment at local ICB and national levels towards the project</a:t>
            </a:r>
            <a:endParaRPr lang="en-GB" sz="2000" kern="100">
              <a:solidFill>
                <a:prstClr val="white"/>
              </a:solidFill>
              <a:latin typeface="Aptos" panose="020B0004020202020204" pitchFamily="34" charset="0"/>
              <a:ea typeface="Aptos" panose="020B00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A2562475-9C2E-71CF-D2DC-C5713AA45361}"/>
              </a:ext>
            </a:extLst>
          </p:cNvPr>
          <p:cNvSpPr/>
          <p:nvPr/>
        </p:nvSpPr>
        <p:spPr>
          <a:xfrm>
            <a:off x="3559724" y="5517403"/>
            <a:ext cx="7145417" cy="999379"/>
          </a:xfrm>
          <a:prstGeom prst="rect">
            <a:avLst/>
          </a:prstGeom>
          <a:solidFill>
            <a:srgbClr val="BC0301"/>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914363">
              <a:lnSpc>
                <a:spcPct val="107000"/>
              </a:lnSpc>
              <a:spcAft>
                <a:spcPts val="800"/>
              </a:spcAft>
              <a:tabLst>
                <a:tab pos="457182" algn="l"/>
              </a:tabLst>
              <a:defRPr/>
            </a:pPr>
            <a:r>
              <a:rPr lang="en-GB" sz="2000" b="1" kern="100">
                <a:solidFill>
                  <a:prstClr val="white"/>
                </a:solidFill>
                <a:latin typeface="Arial" panose="020B0604020202020204" pitchFamily="34" charset="0"/>
                <a:ea typeface="Aptos" panose="020B0004020202020204" pitchFamily="34" charset="0"/>
                <a:cs typeface="Arial" panose="020B0604020202020204" pitchFamily="34" charset="0"/>
              </a:rPr>
              <a:t>Identify opportunities for transferable learning from other ICB partners</a:t>
            </a:r>
            <a:endParaRPr lang="en-GB" sz="2000" kern="100">
              <a:solidFill>
                <a:prstClr val="white"/>
              </a:solidFill>
              <a:latin typeface="Aptos" panose="020B0004020202020204" pitchFamily="34" charset="0"/>
              <a:ea typeface="Aptos" panose="020B0004020202020204" pitchFamily="34" charset="0"/>
              <a:cs typeface="Arial" panose="020B0604020202020204" pitchFamily="34" charset="0"/>
            </a:endParaRPr>
          </a:p>
        </p:txBody>
      </p:sp>
      <p:sp>
        <p:nvSpPr>
          <p:cNvPr id="35" name="!!CFC2">
            <a:extLst>
              <a:ext uri="{FF2B5EF4-FFF2-40B4-BE49-F238E27FC236}">
                <a16:creationId xmlns:a16="http://schemas.microsoft.com/office/drawing/2014/main" id="{6FFF1227-671B-351E-EA6E-2B6438659AB5}"/>
              </a:ext>
            </a:extLst>
          </p:cNvPr>
          <p:cNvSpPr/>
          <p:nvPr/>
        </p:nvSpPr>
        <p:spPr>
          <a:xfrm>
            <a:off x="1845117" y="460906"/>
            <a:ext cx="4230064" cy="705355"/>
          </a:xfrm>
          <a:prstGeom prst="rect">
            <a:avLst/>
          </a:prstGeom>
          <a:solidFill>
            <a:srgbClr val="1D263E"/>
          </a:solidFill>
          <a:ln w="317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defTabSz="761970"/>
            <a:endParaRPr lang="en-GB" sz="3200">
              <a:solidFill>
                <a:prstClr val="white"/>
              </a:solidFill>
              <a:latin typeface="Arial" panose="020B0604020202020204" pitchFamily="34" charset="0"/>
              <a:cs typeface="Arial" panose="020B0604020202020204" pitchFamily="34" charset="0"/>
            </a:endParaRPr>
          </a:p>
        </p:txBody>
      </p:sp>
      <p:sp>
        <p:nvSpPr>
          <p:cNvPr id="36" name="Rectangle 35">
            <a:extLst>
              <a:ext uri="{FF2B5EF4-FFF2-40B4-BE49-F238E27FC236}">
                <a16:creationId xmlns:a16="http://schemas.microsoft.com/office/drawing/2014/main" id="{8C1FD554-AB35-2018-618F-EBBECD1C7647}"/>
              </a:ext>
            </a:extLst>
          </p:cNvPr>
          <p:cNvSpPr/>
          <p:nvPr/>
        </p:nvSpPr>
        <p:spPr>
          <a:xfrm>
            <a:off x="1721293" y="337082"/>
            <a:ext cx="4230064" cy="705355"/>
          </a:xfrm>
          <a:prstGeom prst="rect">
            <a:avLst/>
          </a:prstGeom>
          <a:solidFill>
            <a:srgbClr val="BF0100">
              <a:alpha val="98000"/>
            </a:srgbClr>
          </a:solidFill>
          <a:ln w="317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108000" rIns="0" rtlCol="0" anchor="ctr"/>
          <a:lstStyle/>
          <a:p>
            <a:pPr defTabSz="761970"/>
            <a:r>
              <a:rPr lang="en-GB" sz="3200" b="1">
                <a:solidFill>
                  <a:prstClr val="white"/>
                </a:solidFill>
                <a:latin typeface="Arial" panose="020B0604020202020204" pitchFamily="34" charset="0"/>
                <a:cs typeface="Arial" panose="020B0604020202020204" pitchFamily="34" charset="0"/>
              </a:rPr>
              <a:t>CNN Strategic Goals</a:t>
            </a:r>
            <a:endParaRPr lang="en-GB" sz="3200">
              <a:solidFill>
                <a:prstClr val="white"/>
              </a:solidFill>
              <a:latin typeface="Arial" panose="020B0604020202020204" pitchFamily="34" charset="0"/>
              <a:cs typeface="Arial" panose="020B0604020202020204" pitchFamily="34" charset="0"/>
            </a:endParaRPr>
          </a:p>
        </p:txBody>
      </p:sp>
      <p:sp>
        <p:nvSpPr>
          <p:cNvPr id="37" name="Rectangle 36">
            <a:extLst>
              <a:ext uri="{FF2B5EF4-FFF2-40B4-BE49-F238E27FC236}">
                <a16:creationId xmlns:a16="http://schemas.microsoft.com/office/drawing/2014/main" id="{D00220EB-D962-22AA-80FE-D86B283165CA}"/>
              </a:ext>
            </a:extLst>
          </p:cNvPr>
          <p:cNvSpPr/>
          <p:nvPr/>
        </p:nvSpPr>
        <p:spPr>
          <a:xfrm>
            <a:off x="2804301" y="1453745"/>
            <a:ext cx="613295" cy="615955"/>
          </a:xfrm>
          <a:prstGeom prst="rect">
            <a:avLst/>
          </a:prstGeom>
          <a:no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400" b="1">
                <a:latin typeface="Arial" panose="020B0604020202020204" pitchFamily="34" charset="0"/>
                <a:cs typeface="Arial" panose="020B0604020202020204" pitchFamily="34" charset="0"/>
              </a:rPr>
              <a:t>1</a:t>
            </a:r>
          </a:p>
        </p:txBody>
      </p:sp>
      <p:sp>
        <p:nvSpPr>
          <p:cNvPr id="39" name="Rectangle 38">
            <a:extLst>
              <a:ext uri="{FF2B5EF4-FFF2-40B4-BE49-F238E27FC236}">
                <a16:creationId xmlns:a16="http://schemas.microsoft.com/office/drawing/2014/main" id="{299DE243-451C-DC75-A07F-3FB5EE62ACBC}"/>
              </a:ext>
            </a:extLst>
          </p:cNvPr>
          <p:cNvSpPr/>
          <p:nvPr/>
        </p:nvSpPr>
        <p:spPr>
          <a:xfrm>
            <a:off x="2804300" y="2810482"/>
            <a:ext cx="613295" cy="615955"/>
          </a:xfrm>
          <a:prstGeom prst="rect">
            <a:avLst/>
          </a:prstGeom>
          <a:no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400" b="1">
                <a:latin typeface="Arial" panose="020B0604020202020204" pitchFamily="34" charset="0"/>
                <a:cs typeface="Arial" panose="020B0604020202020204" pitchFamily="34" charset="0"/>
              </a:rPr>
              <a:t>2</a:t>
            </a:r>
          </a:p>
        </p:txBody>
      </p:sp>
      <p:sp>
        <p:nvSpPr>
          <p:cNvPr id="40" name="Rectangle 39">
            <a:extLst>
              <a:ext uri="{FF2B5EF4-FFF2-40B4-BE49-F238E27FC236}">
                <a16:creationId xmlns:a16="http://schemas.microsoft.com/office/drawing/2014/main" id="{225F0E9D-94BD-8B5C-5633-1795F36EC3A6}"/>
              </a:ext>
            </a:extLst>
          </p:cNvPr>
          <p:cNvSpPr/>
          <p:nvPr/>
        </p:nvSpPr>
        <p:spPr>
          <a:xfrm>
            <a:off x="2804299" y="4175476"/>
            <a:ext cx="613295" cy="615955"/>
          </a:xfrm>
          <a:prstGeom prst="rect">
            <a:avLst/>
          </a:prstGeom>
          <a:no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400" b="1">
                <a:latin typeface="Arial" panose="020B0604020202020204" pitchFamily="34" charset="0"/>
                <a:cs typeface="Arial" panose="020B0604020202020204" pitchFamily="34" charset="0"/>
              </a:rPr>
              <a:t>3</a:t>
            </a:r>
          </a:p>
        </p:txBody>
      </p:sp>
      <p:sp>
        <p:nvSpPr>
          <p:cNvPr id="41" name="Rectangle 40">
            <a:extLst>
              <a:ext uri="{FF2B5EF4-FFF2-40B4-BE49-F238E27FC236}">
                <a16:creationId xmlns:a16="http://schemas.microsoft.com/office/drawing/2014/main" id="{DC78E71A-E568-9028-C2E9-D6C5526B38DD}"/>
              </a:ext>
            </a:extLst>
          </p:cNvPr>
          <p:cNvSpPr/>
          <p:nvPr/>
        </p:nvSpPr>
        <p:spPr>
          <a:xfrm>
            <a:off x="2802668" y="5512578"/>
            <a:ext cx="613295" cy="615955"/>
          </a:xfrm>
          <a:prstGeom prst="rect">
            <a:avLst/>
          </a:prstGeom>
          <a:no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400" b="1">
                <a:latin typeface="Arial" panose="020B0604020202020204" pitchFamily="34" charset="0"/>
                <a:cs typeface="Arial" panose="020B0604020202020204" pitchFamily="34" charset="0"/>
              </a:rPr>
              <a:t>4</a:t>
            </a:r>
          </a:p>
        </p:txBody>
      </p:sp>
      <p:sp>
        <p:nvSpPr>
          <p:cNvPr id="42" name="Oval 41">
            <a:extLst>
              <a:ext uri="{FF2B5EF4-FFF2-40B4-BE49-F238E27FC236}">
                <a16:creationId xmlns:a16="http://schemas.microsoft.com/office/drawing/2014/main" id="{5D2579D0-24BF-8EA5-7719-DDDBE5C094A5}"/>
              </a:ext>
            </a:extLst>
          </p:cNvPr>
          <p:cNvSpPr/>
          <p:nvPr/>
        </p:nvSpPr>
        <p:spPr>
          <a:xfrm>
            <a:off x="177632" y="1370099"/>
            <a:ext cx="962723" cy="87465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sz="1500">
              <a:solidFill>
                <a:prstClr val="white"/>
              </a:solidFill>
              <a:latin typeface="Calibri" panose="020F0502020204030204"/>
            </a:endParaRPr>
          </a:p>
        </p:txBody>
      </p:sp>
      <p:sp>
        <p:nvSpPr>
          <p:cNvPr id="43" name="Oval 42">
            <a:extLst>
              <a:ext uri="{FF2B5EF4-FFF2-40B4-BE49-F238E27FC236}">
                <a16:creationId xmlns:a16="http://schemas.microsoft.com/office/drawing/2014/main" id="{B3CEB3BE-0A3F-9EAB-4ACE-AB8093764ABB}"/>
              </a:ext>
            </a:extLst>
          </p:cNvPr>
          <p:cNvSpPr/>
          <p:nvPr/>
        </p:nvSpPr>
        <p:spPr>
          <a:xfrm>
            <a:off x="161419" y="4705646"/>
            <a:ext cx="1015273" cy="87465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sz="1500">
              <a:solidFill>
                <a:prstClr val="white"/>
              </a:solidFill>
              <a:latin typeface="Calibri" panose="020F0502020204030204"/>
            </a:endParaRPr>
          </a:p>
        </p:txBody>
      </p:sp>
      <p:sp>
        <p:nvSpPr>
          <p:cNvPr id="44" name="Oval 43">
            <a:extLst>
              <a:ext uri="{FF2B5EF4-FFF2-40B4-BE49-F238E27FC236}">
                <a16:creationId xmlns:a16="http://schemas.microsoft.com/office/drawing/2014/main" id="{65BA667D-DCD0-B301-D015-851CA33994AB}"/>
              </a:ext>
            </a:extLst>
          </p:cNvPr>
          <p:cNvSpPr/>
          <p:nvPr/>
        </p:nvSpPr>
        <p:spPr>
          <a:xfrm>
            <a:off x="193949" y="246965"/>
            <a:ext cx="962723" cy="874650"/>
          </a:xfrm>
          <a:prstGeom prst="ellipse">
            <a:avLst/>
          </a:prstGeom>
          <a:solidFill>
            <a:schemeClr val="bg1"/>
          </a:solidFill>
          <a:ln w="635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sz="1500">
              <a:solidFill>
                <a:prstClr val="white"/>
              </a:solidFill>
              <a:latin typeface="Calibri" panose="020F0502020204030204"/>
            </a:endParaRPr>
          </a:p>
        </p:txBody>
      </p:sp>
      <p:sp>
        <p:nvSpPr>
          <p:cNvPr id="45" name="Oval 44">
            <a:extLst>
              <a:ext uri="{FF2B5EF4-FFF2-40B4-BE49-F238E27FC236}">
                <a16:creationId xmlns:a16="http://schemas.microsoft.com/office/drawing/2014/main" id="{FFA0DEA4-1376-2F88-CB42-B73C360D6448}"/>
              </a:ext>
            </a:extLst>
          </p:cNvPr>
          <p:cNvSpPr/>
          <p:nvPr/>
        </p:nvSpPr>
        <p:spPr>
          <a:xfrm>
            <a:off x="177632" y="3588064"/>
            <a:ext cx="962723" cy="87465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sz="1500">
              <a:solidFill>
                <a:prstClr val="white"/>
              </a:solidFill>
              <a:latin typeface="Calibri" panose="020F0502020204030204"/>
            </a:endParaRPr>
          </a:p>
        </p:txBody>
      </p:sp>
      <p:sp>
        <p:nvSpPr>
          <p:cNvPr id="46" name="Oval 45">
            <a:extLst>
              <a:ext uri="{FF2B5EF4-FFF2-40B4-BE49-F238E27FC236}">
                <a16:creationId xmlns:a16="http://schemas.microsoft.com/office/drawing/2014/main" id="{D2141F40-0308-3003-BC44-EE358F4AC082}"/>
              </a:ext>
            </a:extLst>
          </p:cNvPr>
          <p:cNvSpPr/>
          <p:nvPr/>
        </p:nvSpPr>
        <p:spPr>
          <a:xfrm>
            <a:off x="177632" y="5812700"/>
            <a:ext cx="962723" cy="87465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sz="1500">
              <a:solidFill>
                <a:prstClr val="white"/>
              </a:solidFill>
              <a:latin typeface="Calibri" panose="020F0502020204030204"/>
            </a:endParaRPr>
          </a:p>
        </p:txBody>
      </p:sp>
      <p:grpSp>
        <p:nvGrpSpPr>
          <p:cNvPr id="47" name="Group 46">
            <a:extLst>
              <a:ext uri="{FF2B5EF4-FFF2-40B4-BE49-F238E27FC236}">
                <a16:creationId xmlns:a16="http://schemas.microsoft.com/office/drawing/2014/main" id="{A2ACADFA-CF26-FD06-0696-4836F10DAF29}"/>
              </a:ext>
            </a:extLst>
          </p:cNvPr>
          <p:cNvGrpSpPr/>
          <p:nvPr/>
        </p:nvGrpSpPr>
        <p:grpSpPr>
          <a:xfrm>
            <a:off x="171329" y="157795"/>
            <a:ext cx="1096368" cy="1048554"/>
            <a:chOff x="139825" y="280858"/>
            <a:chExt cx="1315641" cy="1258265"/>
          </a:xfrm>
        </p:grpSpPr>
        <p:sp>
          <p:nvSpPr>
            <p:cNvPr id="48" name="Oval 47">
              <a:extLst>
                <a:ext uri="{FF2B5EF4-FFF2-40B4-BE49-F238E27FC236}">
                  <a16:creationId xmlns:a16="http://schemas.microsoft.com/office/drawing/2014/main" id="{62CDCC35-0BA3-EA1A-12E9-BD397FA5AFFD}"/>
                </a:ext>
              </a:extLst>
            </p:cNvPr>
            <p:cNvSpPr/>
            <p:nvPr/>
          </p:nvSpPr>
          <p:spPr>
            <a:xfrm>
              <a:off x="218322" y="401115"/>
              <a:ext cx="1155267" cy="1049580"/>
            </a:xfrm>
            <a:prstGeom prst="ellipse">
              <a:avLst/>
            </a:prstGeom>
            <a:solidFill>
              <a:schemeClr val="bg1"/>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sz="1500">
                <a:solidFill>
                  <a:prstClr val="white"/>
                </a:solidFill>
                <a:latin typeface="Calibri" panose="020F0502020204030204"/>
              </a:endParaRPr>
            </a:p>
          </p:txBody>
        </p:sp>
        <p:pic>
          <p:nvPicPr>
            <p:cNvPr id="49" name="Picture 48">
              <a:extLst>
                <a:ext uri="{FF2B5EF4-FFF2-40B4-BE49-F238E27FC236}">
                  <a16:creationId xmlns:a16="http://schemas.microsoft.com/office/drawing/2014/main" id="{14071BCE-13BA-EECE-D4F7-15DB8B7C12F2}"/>
                </a:ext>
              </a:extLst>
            </p:cNvPr>
            <p:cNvPicPr>
              <a:picLocks noChangeAspect="1"/>
            </p:cNvPicPr>
            <p:nvPr/>
          </p:nvPicPr>
          <p:blipFill>
            <a:blip r:embed="rId4" cstate="email">
              <a:duotone>
                <a:prstClr val="black"/>
                <a:srgbClr val="7030A0">
                  <a:tint val="45000"/>
                  <a:satMod val="400000"/>
                </a:srgbClr>
              </a:duotone>
              <a:extLst>
                <a:ext uri="{28A0092B-C50C-407E-A947-70E740481C1C}">
                  <a14:useLocalDpi xmlns:a14="http://schemas.microsoft.com/office/drawing/2010/main"/>
                </a:ext>
              </a:extLst>
            </a:blip>
            <a:srcRect/>
            <a:stretch>
              <a:fillRect/>
            </a:stretch>
          </p:blipFill>
          <p:spPr>
            <a:xfrm>
              <a:off x="139825" y="280858"/>
              <a:ext cx="1315641" cy="1258265"/>
            </a:xfrm>
            <a:custGeom>
              <a:avLst/>
              <a:gdLst/>
              <a:ahLst/>
              <a:cxnLst/>
              <a:rect l="l" t="t" r="r" b="b"/>
              <a:pathLst>
                <a:path w="1525808" h="1459266">
                  <a:moveTo>
                    <a:pt x="677955" y="762168"/>
                  </a:moveTo>
                  <a:lnTo>
                    <a:pt x="735152" y="832763"/>
                  </a:lnTo>
                  <a:cubicBezTo>
                    <a:pt x="725552" y="840763"/>
                    <a:pt x="716686" y="846496"/>
                    <a:pt x="708553" y="849962"/>
                  </a:cubicBezTo>
                  <a:cubicBezTo>
                    <a:pt x="700420" y="853429"/>
                    <a:pt x="691954" y="855162"/>
                    <a:pt x="683155" y="855162"/>
                  </a:cubicBezTo>
                  <a:cubicBezTo>
                    <a:pt x="669822" y="855162"/>
                    <a:pt x="659190" y="851329"/>
                    <a:pt x="651257" y="843663"/>
                  </a:cubicBezTo>
                  <a:cubicBezTo>
                    <a:pt x="643324" y="835997"/>
                    <a:pt x="639357" y="826097"/>
                    <a:pt x="639357" y="813965"/>
                  </a:cubicBezTo>
                  <a:cubicBezTo>
                    <a:pt x="639357" y="804365"/>
                    <a:pt x="642557" y="794966"/>
                    <a:pt x="648957" y="785766"/>
                  </a:cubicBezTo>
                  <a:cubicBezTo>
                    <a:pt x="655356" y="776567"/>
                    <a:pt x="665023" y="768701"/>
                    <a:pt x="677955" y="762168"/>
                  </a:cubicBezTo>
                  <a:close/>
                  <a:moveTo>
                    <a:pt x="701954" y="637775"/>
                  </a:moveTo>
                  <a:cubicBezTo>
                    <a:pt x="711153" y="637775"/>
                    <a:pt x="718453" y="640309"/>
                    <a:pt x="723852" y="645375"/>
                  </a:cubicBezTo>
                  <a:cubicBezTo>
                    <a:pt x="729252" y="650441"/>
                    <a:pt x="731952" y="656574"/>
                    <a:pt x="731952" y="663774"/>
                  </a:cubicBezTo>
                  <a:cubicBezTo>
                    <a:pt x="731952" y="672307"/>
                    <a:pt x="726352" y="680906"/>
                    <a:pt x="715153" y="689572"/>
                  </a:cubicBezTo>
                  <a:lnTo>
                    <a:pt x="699954" y="701171"/>
                  </a:lnTo>
                  <a:lnTo>
                    <a:pt x="686155" y="685172"/>
                  </a:lnTo>
                  <a:cubicBezTo>
                    <a:pt x="677622" y="675306"/>
                    <a:pt x="673355" y="666907"/>
                    <a:pt x="673355" y="659974"/>
                  </a:cubicBezTo>
                  <a:cubicBezTo>
                    <a:pt x="673355" y="654108"/>
                    <a:pt x="675889" y="648941"/>
                    <a:pt x="680955" y="644475"/>
                  </a:cubicBezTo>
                  <a:cubicBezTo>
                    <a:pt x="686021" y="640009"/>
                    <a:pt x="693021" y="637775"/>
                    <a:pt x="701954" y="637775"/>
                  </a:cubicBezTo>
                  <a:close/>
                  <a:moveTo>
                    <a:pt x="860437" y="603177"/>
                  </a:moveTo>
                  <a:lnTo>
                    <a:pt x="930433" y="896360"/>
                  </a:lnTo>
                  <a:lnTo>
                    <a:pt x="994629" y="896360"/>
                  </a:lnTo>
                  <a:lnTo>
                    <a:pt x="1052825" y="677173"/>
                  </a:lnTo>
                  <a:lnTo>
                    <a:pt x="1111222" y="896360"/>
                  </a:lnTo>
                  <a:lnTo>
                    <a:pt x="1174018" y="896360"/>
                  </a:lnTo>
                  <a:lnTo>
                    <a:pt x="1245214" y="603177"/>
                  </a:lnTo>
                  <a:lnTo>
                    <a:pt x="1185617" y="603177"/>
                  </a:lnTo>
                  <a:lnTo>
                    <a:pt x="1140620" y="807965"/>
                  </a:lnTo>
                  <a:lnTo>
                    <a:pt x="1089223" y="603177"/>
                  </a:lnTo>
                  <a:lnTo>
                    <a:pt x="1018827" y="603177"/>
                  </a:lnTo>
                  <a:lnTo>
                    <a:pt x="965231" y="804565"/>
                  </a:lnTo>
                  <a:lnTo>
                    <a:pt x="921033" y="603177"/>
                  </a:lnTo>
                  <a:close/>
                  <a:moveTo>
                    <a:pt x="298885" y="603177"/>
                  </a:moveTo>
                  <a:lnTo>
                    <a:pt x="298885" y="896360"/>
                  </a:lnTo>
                  <a:lnTo>
                    <a:pt x="353882" y="896360"/>
                  </a:lnTo>
                  <a:lnTo>
                    <a:pt x="353882" y="705171"/>
                  </a:lnTo>
                  <a:lnTo>
                    <a:pt x="472075" y="896360"/>
                  </a:lnTo>
                  <a:lnTo>
                    <a:pt x="531471" y="896360"/>
                  </a:lnTo>
                  <a:lnTo>
                    <a:pt x="531471" y="603177"/>
                  </a:lnTo>
                  <a:lnTo>
                    <a:pt x="476474" y="603177"/>
                  </a:lnTo>
                  <a:lnTo>
                    <a:pt x="476474" y="798965"/>
                  </a:lnTo>
                  <a:lnTo>
                    <a:pt x="356482" y="603177"/>
                  </a:lnTo>
                  <a:close/>
                  <a:moveTo>
                    <a:pt x="700554" y="598178"/>
                  </a:moveTo>
                  <a:cubicBezTo>
                    <a:pt x="674289" y="598178"/>
                    <a:pt x="654056" y="604344"/>
                    <a:pt x="639857" y="616677"/>
                  </a:cubicBezTo>
                  <a:cubicBezTo>
                    <a:pt x="625658" y="629009"/>
                    <a:pt x="618559" y="644042"/>
                    <a:pt x="618559" y="661774"/>
                  </a:cubicBezTo>
                  <a:cubicBezTo>
                    <a:pt x="618559" y="671373"/>
                    <a:pt x="621092" y="681539"/>
                    <a:pt x="626158" y="692272"/>
                  </a:cubicBezTo>
                  <a:cubicBezTo>
                    <a:pt x="631225" y="703005"/>
                    <a:pt x="638757" y="714304"/>
                    <a:pt x="648757" y="726170"/>
                  </a:cubicBezTo>
                  <a:cubicBezTo>
                    <a:pt x="626492" y="737236"/>
                    <a:pt x="609759" y="750268"/>
                    <a:pt x="598560" y="765268"/>
                  </a:cubicBezTo>
                  <a:cubicBezTo>
                    <a:pt x="587361" y="780267"/>
                    <a:pt x="581761" y="797166"/>
                    <a:pt x="581761" y="815964"/>
                  </a:cubicBezTo>
                  <a:cubicBezTo>
                    <a:pt x="581761" y="836630"/>
                    <a:pt x="588894" y="854895"/>
                    <a:pt x="603160" y="870761"/>
                  </a:cubicBezTo>
                  <a:cubicBezTo>
                    <a:pt x="621559" y="891293"/>
                    <a:pt x="649023" y="901559"/>
                    <a:pt x="685555" y="901559"/>
                  </a:cubicBezTo>
                  <a:cubicBezTo>
                    <a:pt x="703953" y="901559"/>
                    <a:pt x="719819" y="899026"/>
                    <a:pt x="733152" y="893960"/>
                  </a:cubicBezTo>
                  <a:cubicBezTo>
                    <a:pt x="746484" y="888893"/>
                    <a:pt x="759083" y="881027"/>
                    <a:pt x="770949" y="870361"/>
                  </a:cubicBezTo>
                  <a:cubicBezTo>
                    <a:pt x="786282" y="884627"/>
                    <a:pt x="802281" y="895826"/>
                    <a:pt x="818946" y="903959"/>
                  </a:cubicBezTo>
                  <a:lnTo>
                    <a:pt x="852944" y="860562"/>
                  </a:lnTo>
                  <a:cubicBezTo>
                    <a:pt x="848278" y="858295"/>
                    <a:pt x="840978" y="853662"/>
                    <a:pt x="831046" y="846663"/>
                  </a:cubicBezTo>
                  <a:cubicBezTo>
                    <a:pt x="821113" y="839663"/>
                    <a:pt x="813013" y="833230"/>
                    <a:pt x="806747" y="827364"/>
                  </a:cubicBezTo>
                  <a:cubicBezTo>
                    <a:pt x="811014" y="821764"/>
                    <a:pt x="815013" y="814798"/>
                    <a:pt x="818746" y="806465"/>
                  </a:cubicBezTo>
                  <a:cubicBezTo>
                    <a:pt x="822479" y="798132"/>
                    <a:pt x="826879" y="784966"/>
                    <a:pt x="831946" y="766967"/>
                  </a:cubicBezTo>
                  <a:lnTo>
                    <a:pt x="781149" y="755368"/>
                  </a:lnTo>
                  <a:cubicBezTo>
                    <a:pt x="777682" y="769101"/>
                    <a:pt x="773549" y="780233"/>
                    <a:pt x="768749" y="788766"/>
                  </a:cubicBezTo>
                  <a:lnTo>
                    <a:pt x="727952" y="734969"/>
                  </a:lnTo>
                  <a:cubicBezTo>
                    <a:pt x="749417" y="721504"/>
                    <a:pt x="763683" y="709438"/>
                    <a:pt x="770749" y="698772"/>
                  </a:cubicBezTo>
                  <a:cubicBezTo>
                    <a:pt x="777816" y="688106"/>
                    <a:pt x="781349" y="676840"/>
                    <a:pt x="781349" y="664974"/>
                  </a:cubicBezTo>
                  <a:cubicBezTo>
                    <a:pt x="781349" y="646308"/>
                    <a:pt x="774216" y="630509"/>
                    <a:pt x="759950" y="617577"/>
                  </a:cubicBezTo>
                  <a:cubicBezTo>
                    <a:pt x="745684" y="604644"/>
                    <a:pt x="725885" y="598178"/>
                    <a:pt x="700554" y="598178"/>
                  </a:cubicBezTo>
                  <a:close/>
                  <a:moveTo>
                    <a:pt x="762904" y="0"/>
                  </a:moveTo>
                  <a:cubicBezTo>
                    <a:pt x="1184244" y="0"/>
                    <a:pt x="1525808" y="326668"/>
                    <a:pt x="1525808" y="729633"/>
                  </a:cubicBezTo>
                  <a:cubicBezTo>
                    <a:pt x="1525808" y="1132598"/>
                    <a:pt x="1184244" y="1459266"/>
                    <a:pt x="762904" y="1459266"/>
                  </a:cubicBezTo>
                  <a:cubicBezTo>
                    <a:pt x="341564" y="1459266"/>
                    <a:pt x="0" y="1132598"/>
                    <a:pt x="0" y="729633"/>
                  </a:cubicBezTo>
                  <a:cubicBezTo>
                    <a:pt x="0" y="326668"/>
                    <a:pt x="341564" y="0"/>
                    <a:pt x="762904" y="0"/>
                  </a:cubicBezTo>
                  <a:close/>
                </a:path>
              </a:pathLst>
            </a:custGeom>
            <a:ln w="57150" cap="rnd">
              <a:solidFill>
                <a:schemeClr val="bg1"/>
              </a:solidFill>
              <a:prstDash val="solid"/>
            </a:ln>
            <a:effectLst>
              <a:outerShdw sx="1000" sy="1000" algn="bl" rotWithShape="0">
                <a:srgbClr val="000000"/>
              </a:outerShdw>
            </a:effectLst>
          </p:spPr>
        </p:pic>
      </p:grpSp>
      <p:grpSp>
        <p:nvGrpSpPr>
          <p:cNvPr id="50" name="Group 49">
            <a:extLst>
              <a:ext uri="{FF2B5EF4-FFF2-40B4-BE49-F238E27FC236}">
                <a16:creationId xmlns:a16="http://schemas.microsoft.com/office/drawing/2014/main" id="{FF6CCAF7-EA73-A459-E0C3-43E2704DBF17}"/>
              </a:ext>
            </a:extLst>
          </p:cNvPr>
          <p:cNvGrpSpPr/>
          <p:nvPr/>
        </p:nvGrpSpPr>
        <p:grpSpPr>
          <a:xfrm>
            <a:off x="165978" y="2413410"/>
            <a:ext cx="1060374" cy="1024070"/>
            <a:chOff x="169335" y="2882840"/>
            <a:chExt cx="1272449" cy="1228884"/>
          </a:xfrm>
        </p:grpSpPr>
        <p:sp>
          <p:nvSpPr>
            <p:cNvPr id="51" name="Oval 50">
              <a:extLst>
                <a:ext uri="{FF2B5EF4-FFF2-40B4-BE49-F238E27FC236}">
                  <a16:creationId xmlns:a16="http://schemas.microsoft.com/office/drawing/2014/main" id="{27F011FE-AD70-A7C1-4C8B-E39FF36F5961}"/>
                </a:ext>
              </a:extLst>
            </p:cNvPr>
            <p:cNvSpPr/>
            <p:nvPr/>
          </p:nvSpPr>
          <p:spPr>
            <a:xfrm>
              <a:off x="234673" y="2983064"/>
              <a:ext cx="1155267" cy="1049580"/>
            </a:xfrm>
            <a:prstGeom prst="ellipse">
              <a:avLst/>
            </a:prstGeom>
            <a:solidFill>
              <a:schemeClr val="bg1"/>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sz="1500">
                <a:solidFill>
                  <a:prstClr val="white"/>
                </a:solidFill>
                <a:latin typeface="Calibri" panose="020F0502020204030204"/>
              </a:endParaRPr>
            </a:p>
          </p:txBody>
        </p:sp>
        <p:pic>
          <p:nvPicPr>
            <p:cNvPr id="52" name="Picture 51">
              <a:extLst>
                <a:ext uri="{FF2B5EF4-FFF2-40B4-BE49-F238E27FC236}">
                  <a16:creationId xmlns:a16="http://schemas.microsoft.com/office/drawing/2014/main" id="{D1366D6A-5607-50B1-64D1-CD48105CF5E7}"/>
                </a:ext>
              </a:extLst>
            </p:cNvPr>
            <p:cNvPicPr>
              <a:picLocks noChangeAspect="1"/>
            </p:cNvPicPr>
            <p:nvPr/>
          </p:nvPicPr>
          <p:blipFill>
            <a:blip r:embed="rId5" cstate="email">
              <a:alphaModFix amt="85000"/>
              <a:duotone>
                <a:prstClr val="black"/>
                <a:srgbClr val="0070C0">
                  <a:tint val="45000"/>
                  <a:satMod val="400000"/>
                </a:srgbClr>
              </a:duotone>
              <a:extLst>
                <a:ext uri="{28A0092B-C50C-407E-A947-70E740481C1C}">
                  <a14:useLocalDpi xmlns:a14="http://schemas.microsoft.com/office/drawing/2010/main"/>
                </a:ext>
              </a:extLst>
            </a:blip>
            <a:srcRect/>
            <a:stretch/>
          </p:blipFill>
          <p:spPr>
            <a:xfrm>
              <a:off x="169335" y="2882840"/>
              <a:ext cx="1272449" cy="1228884"/>
            </a:xfrm>
            <a:custGeom>
              <a:avLst/>
              <a:gdLst/>
              <a:ahLst/>
              <a:cxnLst/>
              <a:rect l="l" t="t" r="r" b="b"/>
              <a:pathLst>
                <a:path w="1475716" h="1425192">
                  <a:moveTo>
                    <a:pt x="523390" y="694660"/>
                  </a:moveTo>
                  <a:cubicBezTo>
                    <a:pt x="536010" y="694660"/>
                    <a:pt x="546593" y="699478"/>
                    <a:pt x="555139" y="709115"/>
                  </a:cubicBezTo>
                  <a:cubicBezTo>
                    <a:pt x="563686" y="718751"/>
                    <a:pt x="567960" y="732518"/>
                    <a:pt x="567960" y="750415"/>
                  </a:cubicBezTo>
                  <a:cubicBezTo>
                    <a:pt x="567960" y="768770"/>
                    <a:pt x="563686" y="782766"/>
                    <a:pt x="555139" y="792403"/>
                  </a:cubicBezTo>
                  <a:cubicBezTo>
                    <a:pt x="546593" y="802039"/>
                    <a:pt x="536010" y="806858"/>
                    <a:pt x="523390" y="806858"/>
                  </a:cubicBezTo>
                  <a:cubicBezTo>
                    <a:pt x="510771" y="806858"/>
                    <a:pt x="500159" y="802039"/>
                    <a:pt x="491555" y="792403"/>
                  </a:cubicBezTo>
                  <a:cubicBezTo>
                    <a:pt x="482951" y="782766"/>
                    <a:pt x="478649" y="768885"/>
                    <a:pt x="478649" y="750759"/>
                  </a:cubicBezTo>
                  <a:cubicBezTo>
                    <a:pt x="478649" y="732633"/>
                    <a:pt x="482951" y="718751"/>
                    <a:pt x="491555" y="709115"/>
                  </a:cubicBezTo>
                  <a:cubicBezTo>
                    <a:pt x="500159" y="699478"/>
                    <a:pt x="510771" y="694660"/>
                    <a:pt x="523390" y="694660"/>
                  </a:cubicBezTo>
                  <a:close/>
                  <a:moveTo>
                    <a:pt x="1065343" y="692251"/>
                  </a:moveTo>
                  <a:cubicBezTo>
                    <a:pt x="1075209" y="692251"/>
                    <a:pt x="1083584" y="695893"/>
                    <a:pt x="1090467" y="703178"/>
                  </a:cubicBezTo>
                  <a:cubicBezTo>
                    <a:pt x="1097351" y="710463"/>
                    <a:pt x="1100964" y="721103"/>
                    <a:pt x="1101308" y="735099"/>
                  </a:cubicBezTo>
                  <a:lnTo>
                    <a:pt x="1029034" y="735099"/>
                  </a:lnTo>
                  <a:cubicBezTo>
                    <a:pt x="1028919" y="721906"/>
                    <a:pt x="1032303" y="711467"/>
                    <a:pt x="1039187" y="703780"/>
                  </a:cubicBezTo>
                  <a:cubicBezTo>
                    <a:pt x="1046070" y="696094"/>
                    <a:pt x="1054789" y="692251"/>
                    <a:pt x="1065343" y="692251"/>
                  </a:cubicBezTo>
                  <a:close/>
                  <a:moveTo>
                    <a:pt x="1062418" y="655253"/>
                  </a:moveTo>
                  <a:cubicBezTo>
                    <a:pt x="1038211" y="655253"/>
                    <a:pt x="1018193" y="663828"/>
                    <a:pt x="1002361" y="680979"/>
                  </a:cubicBezTo>
                  <a:cubicBezTo>
                    <a:pt x="986529" y="698130"/>
                    <a:pt x="978614" y="721849"/>
                    <a:pt x="978614" y="752135"/>
                  </a:cubicBezTo>
                  <a:cubicBezTo>
                    <a:pt x="978614" y="777489"/>
                    <a:pt x="984636" y="798483"/>
                    <a:pt x="996682" y="815118"/>
                  </a:cubicBezTo>
                  <a:cubicBezTo>
                    <a:pt x="1011940" y="835882"/>
                    <a:pt x="1035458" y="846265"/>
                    <a:pt x="1067236" y="846265"/>
                  </a:cubicBezTo>
                  <a:cubicBezTo>
                    <a:pt x="1087312" y="846265"/>
                    <a:pt x="1104033" y="841647"/>
                    <a:pt x="1117398" y="832412"/>
                  </a:cubicBezTo>
                  <a:cubicBezTo>
                    <a:pt x="1130763" y="823177"/>
                    <a:pt x="1140543" y="809726"/>
                    <a:pt x="1146738" y="792059"/>
                  </a:cubicBezTo>
                  <a:lnTo>
                    <a:pt x="1098555" y="783971"/>
                  </a:lnTo>
                  <a:cubicBezTo>
                    <a:pt x="1095916" y="793148"/>
                    <a:pt x="1092016" y="799802"/>
                    <a:pt x="1086854" y="803932"/>
                  </a:cubicBezTo>
                  <a:cubicBezTo>
                    <a:pt x="1081691" y="808062"/>
                    <a:pt x="1075324" y="810127"/>
                    <a:pt x="1067752" y="810127"/>
                  </a:cubicBezTo>
                  <a:cubicBezTo>
                    <a:pt x="1056624" y="810127"/>
                    <a:pt x="1047332" y="806141"/>
                    <a:pt x="1039875" y="798168"/>
                  </a:cubicBezTo>
                  <a:cubicBezTo>
                    <a:pt x="1032418" y="790194"/>
                    <a:pt x="1028518" y="779038"/>
                    <a:pt x="1028173" y="764697"/>
                  </a:cubicBezTo>
                  <a:lnTo>
                    <a:pt x="1149319" y="764697"/>
                  </a:lnTo>
                  <a:cubicBezTo>
                    <a:pt x="1150008" y="727642"/>
                    <a:pt x="1142493" y="700138"/>
                    <a:pt x="1126777" y="682184"/>
                  </a:cubicBezTo>
                  <a:cubicBezTo>
                    <a:pt x="1111060" y="664230"/>
                    <a:pt x="1089607" y="655253"/>
                    <a:pt x="1062418" y="655253"/>
                  </a:cubicBezTo>
                  <a:close/>
                  <a:moveTo>
                    <a:pt x="859295" y="655253"/>
                  </a:moveTo>
                  <a:cubicBezTo>
                    <a:pt x="833024" y="655253"/>
                    <a:pt x="813636" y="660645"/>
                    <a:pt x="801131" y="671429"/>
                  </a:cubicBezTo>
                  <a:cubicBezTo>
                    <a:pt x="788627" y="682213"/>
                    <a:pt x="782374" y="695520"/>
                    <a:pt x="782374" y="711352"/>
                  </a:cubicBezTo>
                  <a:cubicBezTo>
                    <a:pt x="782374" y="728904"/>
                    <a:pt x="789602" y="742614"/>
                    <a:pt x="804057" y="752480"/>
                  </a:cubicBezTo>
                  <a:cubicBezTo>
                    <a:pt x="814496" y="759592"/>
                    <a:pt x="839219" y="767451"/>
                    <a:pt x="878224" y="776055"/>
                  </a:cubicBezTo>
                  <a:cubicBezTo>
                    <a:pt x="886599" y="778005"/>
                    <a:pt x="891991" y="780128"/>
                    <a:pt x="894400" y="782422"/>
                  </a:cubicBezTo>
                  <a:cubicBezTo>
                    <a:pt x="896694" y="784831"/>
                    <a:pt x="897842" y="787871"/>
                    <a:pt x="897842" y="791542"/>
                  </a:cubicBezTo>
                  <a:cubicBezTo>
                    <a:pt x="897842" y="796934"/>
                    <a:pt x="895719" y="801236"/>
                    <a:pt x="891475" y="804449"/>
                  </a:cubicBezTo>
                  <a:cubicBezTo>
                    <a:pt x="885165" y="809037"/>
                    <a:pt x="875758" y="811332"/>
                    <a:pt x="863253" y="811332"/>
                  </a:cubicBezTo>
                  <a:cubicBezTo>
                    <a:pt x="851896" y="811332"/>
                    <a:pt x="843062" y="808894"/>
                    <a:pt x="836752" y="804018"/>
                  </a:cubicBezTo>
                  <a:cubicBezTo>
                    <a:pt x="830443" y="799143"/>
                    <a:pt x="826255" y="792001"/>
                    <a:pt x="824190" y="782594"/>
                  </a:cubicBezTo>
                  <a:lnTo>
                    <a:pt x="775663" y="789994"/>
                  </a:lnTo>
                  <a:cubicBezTo>
                    <a:pt x="780137" y="807317"/>
                    <a:pt x="789630" y="821026"/>
                    <a:pt x="804143" y="831121"/>
                  </a:cubicBezTo>
                  <a:cubicBezTo>
                    <a:pt x="818655" y="841217"/>
                    <a:pt x="838358" y="846265"/>
                    <a:pt x="863253" y="846265"/>
                  </a:cubicBezTo>
                  <a:cubicBezTo>
                    <a:pt x="890672" y="846265"/>
                    <a:pt x="911379" y="840242"/>
                    <a:pt x="925375" y="828196"/>
                  </a:cubicBezTo>
                  <a:cubicBezTo>
                    <a:pt x="939371" y="816150"/>
                    <a:pt x="946369" y="801753"/>
                    <a:pt x="946369" y="785003"/>
                  </a:cubicBezTo>
                  <a:cubicBezTo>
                    <a:pt x="946369" y="769631"/>
                    <a:pt x="941321" y="757642"/>
                    <a:pt x="931226" y="749038"/>
                  </a:cubicBezTo>
                  <a:cubicBezTo>
                    <a:pt x="921015" y="740549"/>
                    <a:pt x="903033" y="733378"/>
                    <a:pt x="877278" y="727528"/>
                  </a:cubicBezTo>
                  <a:cubicBezTo>
                    <a:pt x="851523" y="721677"/>
                    <a:pt x="836466" y="717145"/>
                    <a:pt x="832106" y="713933"/>
                  </a:cubicBezTo>
                  <a:cubicBezTo>
                    <a:pt x="828894" y="711524"/>
                    <a:pt x="827288" y="708599"/>
                    <a:pt x="827288" y="705157"/>
                  </a:cubicBezTo>
                  <a:cubicBezTo>
                    <a:pt x="827288" y="701142"/>
                    <a:pt x="829123" y="697872"/>
                    <a:pt x="832794" y="695348"/>
                  </a:cubicBezTo>
                  <a:cubicBezTo>
                    <a:pt x="838301" y="691792"/>
                    <a:pt x="847422" y="690014"/>
                    <a:pt x="860156" y="690014"/>
                  </a:cubicBezTo>
                  <a:cubicBezTo>
                    <a:pt x="870251" y="690014"/>
                    <a:pt x="878023" y="691907"/>
                    <a:pt x="883473" y="695692"/>
                  </a:cubicBezTo>
                  <a:cubicBezTo>
                    <a:pt x="888922" y="699478"/>
                    <a:pt x="892622" y="704928"/>
                    <a:pt x="894572" y="712040"/>
                  </a:cubicBezTo>
                  <a:lnTo>
                    <a:pt x="940174" y="703608"/>
                  </a:lnTo>
                  <a:cubicBezTo>
                    <a:pt x="935585" y="687662"/>
                    <a:pt x="927210" y="675616"/>
                    <a:pt x="915050" y="667471"/>
                  </a:cubicBezTo>
                  <a:cubicBezTo>
                    <a:pt x="902889" y="659326"/>
                    <a:pt x="884304" y="655253"/>
                    <a:pt x="859295" y="655253"/>
                  </a:cubicBezTo>
                  <a:close/>
                  <a:moveTo>
                    <a:pt x="743842" y="655253"/>
                  </a:moveTo>
                  <a:cubicBezTo>
                    <a:pt x="736041" y="655253"/>
                    <a:pt x="729071" y="657203"/>
                    <a:pt x="722934" y="661104"/>
                  </a:cubicBezTo>
                  <a:cubicBezTo>
                    <a:pt x="716796" y="665004"/>
                    <a:pt x="709884" y="673092"/>
                    <a:pt x="702198" y="685367"/>
                  </a:cubicBezTo>
                  <a:lnTo>
                    <a:pt x="702198" y="659383"/>
                  </a:lnTo>
                  <a:lnTo>
                    <a:pt x="657284" y="659383"/>
                  </a:lnTo>
                  <a:lnTo>
                    <a:pt x="657284" y="842135"/>
                  </a:lnTo>
                  <a:lnTo>
                    <a:pt x="705639" y="842135"/>
                  </a:lnTo>
                  <a:lnTo>
                    <a:pt x="705639" y="785692"/>
                  </a:lnTo>
                  <a:cubicBezTo>
                    <a:pt x="705639" y="754602"/>
                    <a:pt x="706987" y="734182"/>
                    <a:pt x="709683" y="724430"/>
                  </a:cubicBezTo>
                  <a:cubicBezTo>
                    <a:pt x="712379" y="714679"/>
                    <a:pt x="716079" y="707939"/>
                    <a:pt x="720783" y="704210"/>
                  </a:cubicBezTo>
                  <a:cubicBezTo>
                    <a:pt x="725486" y="700482"/>
                    <a:pt x="731222" y="698618"/>
                    <a:pt x="737991" y="698618"/>
                  </a:cubicBezTo>
                  <a:cubicBezTo>
                    <a:pt x="744989" y="698618"/>
                    <a:pt x="752561" y="701256"/>
                    <a:pt x="760706" y="706534"/>
                  </a:cubicBezTo>
                  <a:lnTo>
                    <a:pt x="775677" y="664373"/>
                  </a:lnTo>
                  <a:cubicBezTo>
                    <a:pt x="765467" y="658293"/>
                    <a:pt x="754855" y="655253"/>
                    <a:pt x="743842" y="655253"/>
                  </a:cubicBezTo>
                  <a:close/>
                  <a:moveTo>
                    <a:pt x="523218" y="655253"/>
                  </a:moveTo>
                  <a:cubicBezTo>
                    <a:pt x="505322" y="655253"/>
                    <a:pt x="489117" y="659211"/>
                    <a:pt x="474605" y="667127"/>
                  </a:cubicBezTo>
                  <a:cubicBezTo>
                    <a:pt x="460092" y="675043"/>
                    <a:pt x="448878" y="686515"/>
                    <a:pt x="440963" y="701543"/>
                  </a:cubicBezTo>
                  <a:cubicBezTo>
                    <a:pt x="433047" y="716572"/>
                    <a:pt x="429089" y="732117"/>
                    <a:pt x="429089" y="748178"/>
                  </a:cubicBezTo>
                  <a:cubicBezTo>
                    <a:pt x="429089" y="769172"/>
                    <a:pt x="433047" y="786982"/>
                    <a:pt x="440963" y="801609"/>
                  </a:cubicBezTo>
                  <a:cubicBezTo>
                    <a:pt x="448878" y="816236"/>
                    <a:pt x="460437" y="827336"/>
                    <a:pt x="475637" y="834907"/>
                  </a:cubicBezTo>
                  <a:cubicBezTo>
                    <a:pt x="490838" y="842479"/>
                    <a:pt x="506813" y="846265"/>
                    <a:pt x="523562" y="846265"/>
                  </a:cubicBezTo>
                  <a:cubicBezTo>
                    <a:pt x="550637" y="846265"/>
                    <a:pt x="573093" y="837173"/>
                    <a:pt x="590933" y="818990"/>
                  </a:cubicBezTo>
                  <a:cubicBezTo>
                    <a:pt x="608772" y="800806"/>
                    <a:pt x="617691" y="777891"/>
                    <a:pt x="617691" y="750243"/>
                  </a:cubicBezTo>
                  <a:cubicBezTo>
                    <a:pt x="617691" y="722824"/>
                    <a:pt x="608858" y="700138"/>
                    <a:pt x="591191" y="682184"/>
                  </a:cubicBezTo>
                  <a:cubicBezTo>
                    <a:pt x="573524" y="664230"/>
                    <a:pt x="550866" y="655253"/>
                    <a:pt x="523218" y="655253"/>
                  </a:cubicBezTo>
                  <a:close/>
                  <a:moveTo>
                    <a:pt x="234208" y="632538"/>
                  </a:moveTo>
                  <a:lnTo>
                    <a:pt x="257095" y="632538"/>
                  </a:lnTo>
                  <a:cubicBezTo>
                    <a:pt x="277859" y="632538"/>
                    <a:pt x="291798" y="633341"/>
                    <a:pt x="298911" y="634947"/>
                  </a:cubicBezTo>
                  <a:cubicBezTo>
                    <a:pt x="308433" y="637012"/>
                    <a:pt x="316291" y="640970"/>
                    <a:pt x="322486" y="646821"/>
                  </a:cubicBezTo>
                  <a:cubicBezTo>
                    <a:pt x="328681" y="652672"/>
                    <a:pt x="333499" y="660817"/>
                    <a:pt x="336941" y="671257"/>
                  </a:cubicBezTo>
                  <a:cubicBezTo>
                    <a:pt x="340383" y="681696"/>
                    <a:pt x="342104" y="696668"/>
                    <a:pt x="342104" y="716170"/>
                  </a:cubicBezTo>
                  <a:cubicBezTo>
                    <a:pt x="342104" y="735673"/>
                    <a:pt x="340383" y="751074"/>
                    <a:pt x="336941" y="762374"/>
                  </a:cubicBezTo>
                  <a:cubicBezTo>
                    <a:pt x="333499" y="773674"/>
                    <a:pt x="329054" y="781791"/>
                    <a:pt x="323605" y="786724"/>
                  </a:cubicBezTo>
                  <a:cubicBezTo>
                    <a:pt x="318155" y="791657"/>
                    <a:pt x="311301" y="795156"/>
                    <a:pt x="303041" y="797221"/>
                  </a:cubicBezTo>
                  <a:cubicBezTo>
                    <a:pt x="296731" y="798827"/>
                    <a:pt x="286464" y="799630"/>
                    <a:pt x="272238" y="799630"/>
                  </a:cubicBezTo>
                  <a:lnTo>
                    <a:pt x="234208" y="799630"/>
                  </a:lnTo>
                  <a:close/>
                  <a:moveTo>
                    <a:pt x="1243514" y="594852"/>
                  </a:moveTo>
                  <a:lnTo>
                    <a:pt x="1194986" y="623074"/>
                  </a:lnTo>
                  <a:lnTo>
                    <a:pt x="1194986" y="659383"/>
                  </a:lnTo>
                  <a:lnTo>
                    <a:pt x="1172788" y="659383"/>
                  </a:lnTo>
                  <a:lnTo>
                    <a:pt x="1172788" y="697929"/>
                  </a:lnTo>
                  <a:lnTo>
                    <a:pt x="1194986" y="697929"/>
                  </a:lnTo>
                  <a:lnTo>
                    <a:pt x="1194986" y="777604"/>
                  </a:lnTo>
                  <a:cubicBezTo>
                    <a:pt x="1194986" y="794697"/>
                    <a:pt x="1195503" y="806055"/>
                    <a:pt x="1196535" y="811676"/>
                  </a:cubicBezTo>
                  <a:cubicBezTo>
                    <a:pt x="1197797" y="819592"/>
                    <a:pt x="1200063" y="825873"/>
                    <a:pt x="1203332" y="830519"/>
                  </a:cubicBezTo>
                  <a:cubicBezTo>
                    <a:pt x="1206602" y="835165"/>
                    <a:pt x="1211736" y="838951"/>
                    <a:pt x="1218734" y="841877"/>
                  </a:cubicBezTo>
                  <a:cubicBezTo>
                    <a:pt x="1225732" y="844802"/>
                    <a:pt x="1233590" y="846265"/>
                    <a:pt x="1242309" y="846265"/>
                  </a:cubicBezTo>
                  <a:cubicBezTo>
                    <a:pt x="1256535" y="846265"/>
                    <a:pt x="1269269" y="843855"/>
                    <a:pt x="1280511" y="839037"/>
                  </a:cubicBezTo>
                  <a:lnTo>
                    <a:pt x="1276381" y="801523"/>
                  </a:lnTo>
                  <a:cubicBezTo>
                    <a:pt x="1267892" y="804621"/>
                    <a:pt x="1261410" y="806169"/>
                    <a:pt x="1256936" y="806169"/>
                  </a:cubicBezTo>
                  <a:cubicBezTo>
                    <a:pt x="1253724" y="806169"/>
                    <a:pt x="1250999" y="805366"/>
                    <a:pt x="1248762" y="803760"/>
                  </a:cubicBezTo>
                  <a:cubicBezTo>
                    <a:pt x="1246525" y="802154"/>
                    <a:pt x="1245091" y="800118"/>
                    <a:pt x="1244460" y="797651"/>
                  </a:cubicBezTo>
                  <a:cubicBezTo>
                    <a:pt x="1243829" y="795185"/>
                    <a:pt x="1243514" y="786495"/>
                    <a:pt x="1243514" y="771581"/>
                  </a:cubicBezTo>
                  <a:lnTo>
                    <a:pt x="1243514" y="697929"/>
                  </a:lnTo>
                  <a:lnTo>
                    <a:pt x="1276554" y="697929"/>
                  </a:lnTo>
                  <a:lnTo>
                    <a:pt x="1276554" y="659383"/>
                  </a:lnTo>
                  <a:lnTo>
                    <a:pt x="1243514" y="659383"/>
                  </a:lnTo>
                  <a:close/>
                  <a:moveTo>
                    <a:pt x="183271" y="589862"/>
                  </a:moveTo>
                  <a:lnTo>
                    <a:pt x="183271" y="842135"/>
                  </a:lnTo>
                  <a:lnTo>
                    <a:pt x="279121" y="842135"/>
                  </a:lnTo>
                  <a:cubicBezTo>
                    <a:pt x="297936" y="842135"/>
                    <a:pt x="312964" y="840356"/>
                    <a:pt x="324207" y="836800"/>
                  </a:cubicBezTo>
                  <a:cubicBezTo>
                    <a:pt x="339236" y="831982"/>
                    <a:pt x="351167" y="825271"/>
                    <a:pt x="360000" y="816666"/>
                  </a:cubicBezTo>
                  <a:cubicBezTo>
                    <a:pt x="371702" y="805309"/>
                    <a:pt x="380707" y="790453"/>
                    <a:pt x="387017" y="772097"/>
                  </a:cubicBezTo>
                  <a:cubicBezTo>
                    <a:pt x="392180" y="757069"/>
                    <a:pt x="394761" y="739172"/>
                    <a:pt x="394761" y="718407"/>
                  </a:cubicBezTo>
                  <a:cubicBezTo>
                    <a:pt x="394761" y="694775"/>
                    <a:pt x="392007" y="674899"/>
                    <a:pt x="386501" y="658781"/>
                  </a:cubicBezTo>
                  <a:cubicBezTo>
                    <a:pt x="380994" y="642662"/>
                    <a:pt x="372964" y="629039"/>
                    <a:pt x="362409" y="617911"/>
                  </a:cubicBezTo>
                  <a:cubicBezTo>
                    <a:pt x="351855" y="606783"/>
                    <a:pt x="339178" y="599039"/>
                    <a:pt x="324379" y="594680"/>
                  </a:cubicBezTo>
                  <a:cubicBezTo>
                    <a:pt x="313366" y="591468"/>
                    <a:pt x="297362" y="589862"/>
                    <a:pt x="276368" y="589862"/>
                  </a:cubicBezTo>
                  <a:close/>
                  <a:moveTo>
                    <a:pt x="737858" y="0"/>
                  </a:moveTo>
                  <a:cubicBezTo>
                    <a:pt x="1145366" y="0"/>
                    <a:pt x="1475716" y="319040"/>
                    <a:pt x="1475716" y="712596"/>
                  </a:cubicBezTo>
                  <a:cubicBezTo>
                    <a:pt x="1475716" y="1106152"/>
                    <a:pt x="1145366" y="1425192"/>
                    <a:pt x="737858" y="1425192"/>
                  </a:cubicBezTo>
                  <a:cubicBezTo>
                    <a:pt x="330350" y="1425192"/>
                    <a:pt x="0" y="1106152"/>
                    <a:pt x="0" y="712596"/>
                  </a:cubicBezTo>
                  <a:cubicBezTo>
                    <a:pt x="0" y="319040"/>
                    <a:pt x="330350" y="0"/>
                    <a:pt x="737858" y="0"/>
                  </a:cubicBezTo>
                  <a:close/>
                </a:path>
              </a:pathLst>
            </a:custGeom>
            <a:ln w="57150" cap="rnd">
              <a:solidFill>
                <a:schemeClr val="bg1"/>
              </a:solidFill>
              <a:prstDash val="solid"/>
            </a:ln>
            <a:effectLst>
              <a:outerShdw sx="1000" sy="1000" algn="bl" rotWithShape="0">
                <a:srgbClr val="000000"/>
              </a:outerShdw>
            </a:effectLst>
          </p:spPr>
        </p:pic>
      </p:grpSp>
      <p:grpSp>
        <p:nvGrpSpPr>
          <p:cNvPr id="53" name="Group 52">
            <a:extLst>
              <a:ext uri="{FF2B5EF4-FFF2-40B4-BE49-F238E27FC236}">
                <a16:creationId xmlns:a16="http://schemas.microsoft.com/office/drawing/2014/main" id="{AA3AE0C3-863C-E5F9-37A7-FD4483991A4F}"/>
              </a:ext>
            </a:extLst>
          </p:cNvPr>
          <p:cNvGrpSpPr/>
          <p:nvPr/>
        </p:nvGrpSpPr>
        <p:grpSpPr>
          <a:xfrm>
            <a:off x="165978" y="3519401"/>
            <a:ext cx="1060374" cy="1020313"/>
            <a:chOff x="169335" y="4210029"/>
            <a:chExt cx="1272449" cy="1224375"/>
          </a:xfrm>
        </p:grpSpPr>
        <p:sp>
          <p:nvSpPr>
            <p:cNvPr id="54" name="Oval 53">
              <a:extLst>
                <a:ext uri="{FF2B5EF4-FFF2-40B4-BE49-F238E27FC236}">
                  <a16:creationId xmlns:a16="http://schemas.microsoft.com/office/drawing/2014/main" id="{D907226A-6D62-C11B-DE0C-97F8708315A7}"/>
                </a:ext>
              </a:extLst>
            </p:cNvPr>
            <p:cNvSpPr/>
            <p:nvPr/>
          </p:nvSpPr>
          <p:spPr>
            <a:xfrm>
              <a:off x="234673" y="4305677"/>
              <a:ext cx="1155267" cy="1049580"/>
            </a:xfrm>
            <a:prstGeom prst="ellipse">
              <a:avLst/>
            </a:prstGeom>
            <a:solidFill>
              <a:schemeClr val="bg1"/>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sz="1500">
                <a:solidFill>
                  <a:prstClr val="white"/>
                </a:solidFill>
                <a:latin typeface="Calibri" panose="020F0502020204030204"/>
              </a:endParaRPr>
            </a:p>
          </p:txBody>
        </p:sp>
        <p:pic>
          <p:nvPicPr>
            <p:cNvPr id="55" name="Picture 54">
              <a:extLst>
                <a:ext uri="{FF2B5EF4-FFF2-40B4-BE49-F238E27FC236}">
                  <a16:creationId xmlns:a16="http://schemas.microsoft.com/office/drawing/2014/main" id="{8B658A4E-5FD5-CB9B-7A4A-E07026E0BAF8}"/>
                </a:ext>
              </a:extLst>
            </p:cNvPr>
            <p:cNvPicPr>
              <a:picLocks noChangeAspect="1"/>
            </p:cNvPicPr>
            <p:nvPr/>
          </p:nvPicPr>
          <p:blipFill>
            <a:blip r:embed="rId6" cstate="email">
              <a:alphaModFix/>
              <a:duotone>
                <a:prstClr val="black"/>
                <a:srgbClr val="FF969E">
                  <a:tint val="45000"/>
                  <a:satMod val="400000"/>
                </a:srgbClr>
              </a:duotone>
              <a:extLst>
                <a:ext uri="{28A0092B-C50C-407E-A947-70E740481C1C}">
                  <a14:useLocalDpi xmlns:a14="http://schemas.microsoft.com/office/drawing/2010/main"/>
                </a:ext>
                <a:ext uri="{837473B0-CC2E-450A-ABE3-18F120FF3D39}">
                  <a1611:picAttrSrcUrl xmlns:a1611="http://schemas.microsoft.com/office/drawing/2016/11/main" r:id="rId7"/>
                </a:ext>
              </a:extLst>
            </a:blip>
            <a:srcRect/>
            <a:stretch/>
          </p:blipFill>
          <p:spPr>
            <a:xfrm>
              <a:off x="169335" y="4210029"/>
              <a:ext cx="1272449" cy="1224375"/>
            </a:xfrm>
            <a:custGeom>
              <a:avLst/>
              <a:gdLst/>
              <a:ahLst/>
              <a:cxnLst/>
              <a:rect l="l" t="t" r="r" b="b"/>
              <a:pathLst>
                <a:path w="1475716" h="1419962">
                  <a:moveTo>
                    <a:pt x="1041060" y="576731"/>
                  </a:moveTo>
                  <a:lnTo>
                    <a:pt x="1041060" y="869913"/>
                  </a:lnTo>
                  <a:lnTo>
                    <a:pt x="1264047" y="869913"/>
                  </a:lnTo>
                  <a:lnTo>
                    <a:pt x="1264047" y="820516"/>
                  </a:lnTo>
                  <a:lnTo>
                    <a:pt x="1100257" y="820516"/>
                  </a:lnTo>
                  <a:lnTo>
                    <a:pt x="1100257" y="740721"/>
                  </a:lnTo>
                  <a:lnTo>
                    <a:pt x="1247448" y="740721"/>
                  </a:lnTo>
                  <a:lnTo>
                    <a:pt x="1247448" y="691324"/>
                  </a:lnTo>
                  <a:lnTo>
                    <a:pt x="1100257" y="691324"/>
                  </a:lnTo>
                  <a:lnTo>
                    <a:pt x="1100257" y="626328"/>
                  </a:lnTo>
                  <a:lnTo>
                    <a:pt x="1258447" y="626328"/>
                  </a:lnTo>
                  <a:lnTo>
                    <a:pt x="1258447" y="576731"/>
                  </a:lnTo>
                  <a:close/>
                  <a:moveTo>
                    <a:pt x="764835" y="576731"/>
                  </a:moveTo>
                  <a:lnTo>
                    <a:pt x="764835" y="869913"/>
                  </a:lnTo>
                  <a:lnTo>
                    <a:pt x="987822" y="869913"/>
                  </a:lnTo>
                  <a:lnTo>
                    <a:pt x="987822" y="820516"/>
                  </a:lnTo>
                  <a:lnTo>
                    <a:pt x="824032" y="820516"/>
                  </a:lnTo>
                  <a:lnTo>
                    <a:pt x="824032" y="740721"/>
                  </a:lnTo>
                  <a:lnTo>
                    <a:pt x="971223" y="740721"/>
                  </a:lnTo>
                  <a:lnTo>
                    <a:pt x="971223" y="691324"/>
                  </a:lnTo>
                  <a:lnTo>
                    <a:pt x="824032" y="691324"/>
                  </a:lnTo>
                  <a:lnTo>
                    <a:pt x="824032" y="626328"/>
                  </a:lnTo>
                  <a:lnTo>
                    <a:pt x="982222" y="626328"/>
                  </a:lnTo>
                  <a:lnTo>
                    <a:pt x="982222" y="576731"/>
                  </a:lnTo>
                  <a:close/>
                  <a:moveTo>
                    <a:pt x="470160" y="576731"/>
                  </a:moveTo>
                  <a:lnTo>
                    <a:pt x="470160" y="869913"/>
                  </a:lnTo>
                  <a:lnTo>
                    <a:pt x="525157" y="869913"/>
                  </a:lnTo>
                  <a:lnTo>
                    <a:pt x="525157" y="678725"/>
                  </a:lnTo>
                  <a:lnTo>
                    <a:pt x="643350" y="869913"/>
                  </a:lnTo>
                  <a:lnTo>
                    <a:pt x="702746" y="869913"/>
                  </a:lnTo>
                  <a:lnTo>
                    <a:pt x="702746" y="576731"/>
                  </a:lnTo>
                  <a:lnTo>
                    <a:pt x="647749" y="576731"/>
                  </a:lnTo>
                  <a:lnTo>
                    <a:pt x="647749" y="772519"/>
                  </a:lnTo>
                  <a:lnTo>
                    <a:pt x="527757" y="576731"/>
                  </a:lnTo>
                  <a:close/>
                  <a:moveTo>
                    <a:pt x="295929" y="571731"/>
                  </a:moveTo>
                  <a:cubicBezTo>
                    <a:pt x="273397" y="571731"/>
                    <a:pt x="254165" y="575131"/>
                    <a:pt x="238233" y="581931"/>
                  </a:cubicBezTo>
                  <a:cubicBezTo>
                    <a:pt x="222300" y="588730"/>
                    <a:pt x="210101" y="598630"/>
                    <a:pt x="201635" y="611629"/>
                  </a:cubicBezTo>
                  <a:cubicBezTo>
                    <a:pt x="193169" y="624628"/>
                    <a:pt x="188935" y="638594"/>
                    <a:pt x="188935" y="653526"/>
                  </a:cubicBezTo>
                  <a:cubicBezTo>
                    <a:pt x="188935" y="676725"/>
                    <a:pt x="197935" y="696391"/>
                    <a:pt x="215934" y="712523"/>
                  </a:cubicBezTo>
                  <a:cubicBezTo>
                    <a:pt x="228733" y="723989"/>
                    <a:pt x="250998" y="733655"/>
                    <a:pt x="282730" y="741521"/>
                  </a:cubicBezTo>
                  <a:cubicBezTo>
                    <a:pt x="307395" y="747654"/>
                    <a:pt x="323194" y="751920"/>
                    <a:pt x="330127" y="754320"/>
                  </a:cubicBezTo>
                  <a:cubicBezTo>
                    <a:pt x="340260" y="757920"/>
                    <a:pt x="347359" y="762153"/>
                    <a:pt x="351426" y="767020"/>
                  </a:cubicBezTo>
                  <a:cubicBezTo>
                    <a:pt x="355492" y="771886"/>
                    <a:pt x="357525" y="777786"/>
                    <a:pt x="357525" y="784718"/>
                  </a:cubicBezTo>
                  <a:cubicBezTo>
                    <a:pt x="357525" y="795518"/>
                    <a:pt x="352692" y="804951"/>
                    <a:pt x="343026" y="813017"/>
                  </a:cubicBezTo>
                  <a:cubicBezTo>
                    <a:pt x="333360" y="821083"/>
                    <a:pt x="318994" y="825116"/>
                    <a:pt x="299929" y="825116"/>
                  </a:cubicBezTo>
                  <a:cubicBezTo>
                    <a:pt x="281930" y="825116"/>
                    <a:pt x="267631" y="820583"/>
                    <a:pt x="257031" y="811517"/>
                  </a:cubicBezTo>
                  <a:cubicBezTo>
                    <a:pt x="246432" y="802451"/>
                    <a:pt x="239399" y="788252"/>
                    <a:pt x="235933" y="768919"/>
                  </a:cubicBezTo>
                  <a:lnTo>
                    <a:pt x="178336" y="774519"/>
                  </a:lnTo>
                  <a:cubicBezTo>
                    <a:pt x="182203" y="807317"/>
                    <a:pt x="194069" y="832282"/>
                    <a:pt x="213934" y="849414"/>
                  </a:cubicBezTo>
                  <a:cubicBezTo>
                    <a:pt x="233799" y="866547"/>
                    <a:pt x="262264" y="875113"/>
                    <a:pt x="299329" y="875113"/>
                  </a:cubicBezTo>
                  <a:cubicBezTo>
                    <a:pt x="324794" y="875113"/>
                    <a:pt x="346059" y="871546"/>
                    <a:pt x="363125" y="864414"/>
                  </a:cubicBezTo>
                  <a:cubicBezTo>
                    <a:pt x="380190" y="857281"/>
                    <a:pt x="393390" y="846381"/>
                    <a:pt x="402722" y="831716"/>
                  </a:cubicBezTo>
                  <a:cubicBezTo>
                    <a:pt x="412055" y="817050"/>
                    <a:pt x="416722" y="801317"/>
                    <a:pt x="416722" y="784518"/>
                  </a:cubicBezTo>
                  <a:cubicBezTo>
                    <a:pt x="416722" y="765986"/>
                    <a:pt x="412822" y="750421"/>
                    <a:pt x="405022" y="737821"/>
                  </a:cubicBezTo>
                  <a:cubicBezTo>
                    <a:pt x="397223" y="725222"/>
                    <a:pt x="386423" y="715289"/>
                    <a:pt x="372624" y="708023"/>
                  </a:cubicBezTo>
                  <a:cubicBezTo>
                    <a:pt x="358825" y="700757"/>
                    <a:pt x="337526" y="693724"/>
                    <a:pt x="308728" y="686924"/>
                  </a:cubicBezTo>
                  <a:cubicBezTo>
                    <a:pt x="279930" y="680125"/>
                    <a:pt x="261798" y="673592"/>
                    <a:pt x="254332" y="667326"/>
                  </a:cubicBezTo>
                  <a:cubicBezTo>
                    <a:pt x="248465" y="662393"/>
                    <a:pt x="245532" y="656460"/>
                    <a:pt x="245532" y="649527"/>
                  </a:cubicBezTo>
                  <a:cubicBezTo>
                    <a:pt x="245532" y="641927"/>
                    <a:pt x="248665" y="635861"/>
                    <a:pt x="254931" y="631328"/>
                  </a:cubicBezTo>
                  <a:cubicBezTo>
                    <a:pt x="264664" y="624262"/>
                    <a:pt x="278130" y="620728"/>
                    <a:pt x="295329" y="620728"/>
                  </a:cubicBezTo>
                  <a:cubicBezTo>
                    <a:pt x="311995" y="620728"/>
                    <a:pt x="324494" y="624028"/>
                    <a:pt x="332827" y="630628"/>
                  </a:cubicBezTo>
                  <a:cubicBezTo>
                    <a:pt x="341160" y="637227"/>
                    <a:pt x="346593" y="648060"/>
                    <a:pt x="349126" y="663126"/>
                  </a:cubicBezTo>
                  <a:lnTo>
                    <a:pt x="408322" y="660526"/>
                  </a:lnTo>
                  <a:cubicBezTo>
                    <a:pt x="407389" y="633594"/>
                    <a:pt x="397623" y="612062"/>
                    <a:pt x="379024" y="595930"/>
                  </a:cubicBezTo>
                  <a:cubicBezTo>
                    <a:pt x="360425" y="579798"/>
                    <a:pt x="332727" y="571731"/>
                    <a:pt x="295929" y="571731"/>
                  </a:cubicBezTo>
                  <a:close/>
                  <a:moveTo>
                    <a:pt x="737858" y="0"/>
                  </a:moveTo>
                  <a:cubicBezTo>
                    <a:pt x="1145366" y="0"/>
                    <a:pt x="1475716" y="317869"/>
                    <a:pt x="1475716" y="709981"/>
                  </a:cubicBezTo>
                  <a:cubicBezTo>
                    <a:pt x="1475716" y="1102093"/>
                    <a:pt x="1145366" y="1419962"/>
                    <a:pt x="737858" y="1419962"/>
                  </a:cubicBezTo>
                  <a:cubicBezTo>
                    <a:pt x="330350" y="1419962"/>
                    <a:pt x="0" y="1102093"/>
                    <a:pt x="0" y="709981"/>
                  </a:cubicBezTo>
                  <a:cubicBezTo>
                    <a:pt x="0" y="317869"/>
                    <a:pt x="330350" y="0"/>
                    <a:pt x="737858" y="0"/>
                  </a:cubicBezTo>
                  <a:close/>
                </a:path>
              </a:pathLst>
            </a:custGeom>
            <a:ln w="57150">
              <a:solidFill>
                <a:schemeClr val="bg1"/>
              </a:solidFill>
            </a:ln>
          </p:spPr>
        </p:pic>
      </p:grpSp>
      <p:grpSp>
        <p:nvGrpSpPr>
          <p:cNvPr id="56" name="Group 55">
            <a:extLst>
              <a:ext uri="{FF2B5EF4-FFF2-40B4-BE49-F238E27FC236}">
                <a16:creationId xmlns:a16="http://schemas.microsoft.com/office/drawing/2014/main" id="{122189F8-78F3-4C84-B911-79FAC21F2F01}"/>
              </a:ext>
            </a:extLst>
          </p:cNvPr>
          <p:cNvGrpSpPr/>
          <p:nvPr/>
        </p:nvGrpSpPr>
        <p:grpSpPr>
          <a:xfrm>
            <a:off x="165978" y="5760255"/>
            <a:ext cx="1069721" cy="996064"/>
            <a:chOff x="169335" y="6899053"/>
            <a:chExt cx="1283665" cy="1195277"/>
          </a:xfrm>
        </p:grpSpPr>
        <p:sp>
          <p:nvSpPr>
            <p:cNvPr id="57" name="Oval 56">
              <a:extLst>
                <a:ext uri="{FF2B5EF4-FFF2-40B4-BE49-F238E27FC236}">
                  <a16:creationId xmlns:a16="http://schemas.microsoft.com/office/drawing/2014/main" id="{9C096BA8-94D7-9C0F-B55F-D49E3A8DE44D}"/>
                </a:ext>
              </a:extLst>
            </p:cNvPr>
            <p:cNvSpPr/>
            <p:nvPr/>
          </p:nvSpPr>
          <p:spPr>
            <a:xfrm>
              <a:off x="234673" y="6975240"/>
              <a:ext cx="1155267" cy="1049580"/>
            </a:xfrm>
            <a:prstGeom prst="ellipse">
              <a:avLst/>
            </a:prstGeom>
            <a:solidFill>
              <a:schemeClr val="bg1"/>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sz="1500">
                <a:solidFill>
                  <a:prstClr val="white"/>
                </a:solidFill>
                <a:latin typeface="Calibri" panose="020F0502020204030204"/>
              </a:endParaRPr>
            </a:p>
          </p:txBody>
        </p:sp>
        <p:pic>
          <p:nvPicPr>
            <p:cNvPr id="58" name="Picture 57" descr="Visit Broadstairs - quintessential seaside town on the Kent coast - Visit  Thanet">
              <a:extLst>
                <a:ext uri="{FF2B5EF4-FFF2-40B4-BE49-F238E27FC236}">
                  <a16:creationId xmlns:a16="http://schemas.microsoft.com/office/drawing/2014/main" id="{002F6937-BBB4-CCED-C7B0-CAD47C7CDF08}"/>
                </a:ext>
              </a:extLst>
            </p:cNvPr>
            <p:cNvPicPr>
              <a:picLocks noChangeAspect="1" noChangeArrowheads="1"/>
            </p:cNvPicPr>
            <p:nvPr/>
          </p:nvPicPr>
          <p:blipFill>
            <a:blip r:embed="rId8" cstate="email">
              <a:duotone>
                <a:prstClr val="black"/>
                <a:schemeClr val="accent2">
                  <a:lumMod val="60000"/>
                  <a:lumOff val="40000"/>
                  <a:tint val="45000"/>
                  <a:satMod val="400000"/>
                </a:schemeClr>
              </a:duotone>
              <a:extLst>
                <a:ext uri="{28A0092B-C50C-407E-A947-70E740481C1C}">
                  <a14:useLocalDpi xmlns:a14="http://schemas.microsoft.com/office/drawing/2010/main"/>
                </a:ext>
              </a:extLst>
            </a:blip>
            <a:srcRect/>
            <a:stretch/>
          </p:blipFill>
          <p:spPr bwMode="auto">
            <a:xfrm>
              <a:off x="169335" y="6899053"/>
              <a:ext cx="1283665" cy="1195277"/>
            </a:xfrm>
            <a:custGeom>
              <a:avLst/>
              <a:gdLst/>
              <a:ahLst/>
              <a:cxnLst/>
              <a:rect l="l" t="t" r="r" b="b"/>
              <a:pathLst>
                <a:path w="1488724" h="1386216">
                  <a:moveTo>
                    <a:pt x="693640" y="714168"/>
                  </a:moveTo>
                  <a:lnTo>
                    <a:pt x="750836" y="784763"/>
                  </a:lnTo>
                  <a:cubicBezTo>
                    <a:pt x="741237" y="792763"/>
                    <a:pt x="732371" y="798496"/>
                    <a:pt x="724238" y="801962"/>
                  </a:cubicBezTo>
                  <a:cubicBezTo>
                    <a:pt x="716105" y="805429"/>
                    <a:pt x="707639" y="807162"/>
                    <a:pt x="698839" y="807162"/>
                  </a:cubicBezTo>
                  <a:cubicBezTo>
                    <a:pt x="685507" y="807162"/>
                    <a:pt x="674874" y="803329"/>
                    <a:pt x="666941" y="795663"/>
                  </a:cubicBezTo>
                  <a:cubicBezTo>
                    <a:pt x="659008" y="787997"/>
                    <a:pt x="655042" y="778097"/>
                    <a:pt x="655042" y="765964"/>
                  </a:cubicBezTo>
                  <a:cubicBezTo>
                    <a:pt x="655042" y="756365"/>
                    <a:pt x="658242" y="746966"/>
                    <a:pt x="664641" y="737766"/>
                  </a:cubicBezTo>
                  <a:cubicBezTo>
                    <a:pt x="671041" y="728567"/>
                    <a:pt x="680707" y="720701"/>
                    <a:pt x="693640" y="714168"/>
                  </a:cubicBezTo>
                  <a:close/>
                  <a:moveTo>
                    <a:pt x="717638" y="589775"/>
                  </a:moveTo>
                  <a:cubicBezTo>
                    <a:pt x="726838" y="589775"/>
                    <a:pt x="734137" y="592308"/>
                    <a:pt x="739537" y="597375"/>
                  </a:cubicBezTo>
                  <a:cubicBezTo>
                    <a:pt x="744936" y="602441"/>
                    <a:pt x="747636" y="608574"/>
                    <a:pt x="747636" y="615774"/>
                  </a:cubicBezTo>
                  <a:cubicBezTo>
                    <a:pt x="747636" y="624307"/>
                    <a:pt x="742037" y="632906"/>
                    <a:pt x="730837" y="641572"/>
                  </a:cubicBezTo>
                  <a:lnTo>
                    <a:pt x="715638" y="653171"/>
                  </a:lnTo>
                  <a:lnTo>
                    <a:pt x="701839" y="637172"/>
                  </a:lnTo>
                  <a:cubicBezTo>
                    <a:pt x="693306" y="627306"/>
                    <a:pt x="689040" y="618907"/>
                    <a:pt x="689040" y="611974"/>
                  </a:cubicBezTo>
                  <a:cubicBezTo>
                    <a:pt x="689040" y="606108"/>
                    <a:pt x="691573" y="600941"/>
                    <a:pt x="696639" y="596475"/>
                  </a:cubicBezTo>
                  <a:cubicBezTo>
                    <a:pt x="701706" y="592008"/>
                    <a:pt x="708705" y="589775"/>
                    <a:pt x="717638" y="589775"/>
                  </a:cubicBezTo>
                  <a:close/>
                  <a:moveTo>
                    <a:pt x="894195" y="555177"/>
                  </a:moveTo>
                  <a:lnTo>
                    <a:pt x="894195" y="848359"/>
                  </a:lnTo>
                  <a:lnTo>
                    <a:pt x="949191" y="848359"/>
                  </a:lnTo>
                  <a:lnTo>
                    <a:pt x="949191" y="617574"/>
                  </a:lnTo>
                  <a:lnTo>
                    <a:pt x="1007188" y="848359"/>
                  </a:lnTo>
                  <a:lnTo>
                    <a:pt x="1064184" y="848359"/>
                  </a:lnTo>
                  <a:lnTo>
                    <a:pt x="1122381" y="617574"/>
                  </a:lnTo>
                  <a:lnTo>
                    <a:pt x="1122381" y="848359"/>
                  </a:lnTo>
                  <a:lnTo>
                    <a:pt x="1177377" y="848359"/>
                  </a:lnTo>
                  <a:lnTo>
                    <a:pt x="1177377" y="555177"/>
                  </a:lnTo>
                  <a:lnTo>
                    <a:pt x="1088583" y="555177"/>
                  </a:lnTo>
                  <a:lnTo>
                    <a:pt x="1035986" y="755165"/>
                  </a:lnTo>
                  <a:lnTo>
                    <a:pt x="982789" y="555177"/>
                  </a:lnTo>
                  <a:close/>
                  <a:moveTo>
                    <a:pt x="324295" y="555177"/>
                  </a:moveTo>
                  <a:lnTo>
                    <a:pt x="324295" y="848359"/>
                  </a:lnTo>
                  <a:lnTo>
                    <a:pt x="383491" y="848359"/>
                  </a:lnTo>
                  <a:lnTo>
                    <a:pt x="383491" y="759765"/>
                  </a:lnTo>
                  <a:lnTo>
                    <a:pt x="431488" y="710768"/>
                  </a:lnTo>
                  <a:lnTo>
                    <a:pt x="512083" y="848359"/>
                  </a:lnTo>
                  <a:lnTo>
                    <a:pt x="588679" y="848359"/>
                  </a:lnTo>
                  <a:lnTo>
                    <a:pt x="472286" y="669370"/>
                  </a:lnTo>
                  <a:lnTo>
                    <a:pt x="582679" y="555177"/>
                  </a:lnTo>
                  <a:lnTo>
                    <a:pt x="503084" y="555177"/>
                  </a:lnTo>
                  <a:lnTo>
                    <a:pt x="383491" y="685369"/>
                  </a:lnTo>
                  <a:lnTo>
                    <a:pt x="383491" y="555177"/>
                  </a:lnTo>
                  <a:close/>
                  <a:moveTo>
                    <a:pt x="716238" y="550178"/>
                  </a:moveTo>
                  <a:cubicBezTo>
                    <a:pt x="689973" y="550178"/>
                    <a:pt x="669741" y="556344"/>
                    <a:pt x="655542" y="568677"/>
                  </a:cubicBezTo>
                  <a:cubicBezTo>
                    <a:pt x="641343" y="581009"/>
                    <a:pt x="634243" y="596042"/>
                    <a:pt x="634243" y="613774"/>
                  </a:cubicBezTo>
                  <a:cubicBezTo>
                    <a:pt x="634243" y="623373"/>
                    <a:pt x="636776" y="633539"/>
                    <a:pt x="641843" y="644272"/>
                  </a:cubicBezTo>
                  <a:cubicBezTo>
                    <a:pt x="646909" y="655005"/>
                    <a:pt x="654442" y="666304"/>
                    <a:pt x="664441" y="678170"/>
                  </a:cubicBezTo>
                  <a:cubicBezTo>
                    <a:pt x="642176" y="689236"/>
                    <a:pt x="625444" y="702268"/>
                    <a:pt x="614244" y="717268"/>
                  </a:cubicBezTo>
                  <a:cubicBezTo>
                    <a:pt x="603045" y="732267"/>
                    <a:pt x="597445" y="749166"/>
                    <a:pt x="597445" y="767964"/>
                  </a:cubicBezTo>
                  <a:cubicBezTo>
                    <a:pt x="597445" y="788630"/>
                    <a:pt x="604578" y="806895"/>
                    <a:pt x="618844" y="822761"/>
                  </a:cubicBezTo>
                  <a:cubicBezTo>
                    <a:pt x="637243" y="843293"/>
                    <a:pt x="664708" y="853559"/>
                    <a:pt x="701239" y="853559"/>
                  </a:cubicBezTo>
                  <a:cubicBezTo>
                    <a:pt x="719638" y="853559"/>
                    <a:pt x="735504" y="851026"/>
                    <a:pt x="748836" y="845960"/>
                  </a:cubicBezTo>
                  <a:cubicBezTo>
                    <a:pt x="762169" y="840893"/>
                    <a:pt x="774768" y="833027"/>
                    <a:pt x="786634" y="822361"/>
                  </a:cubicBezTo>
                  <a:cubicBezTo>
                    <a:pt x="801966" y="836627"/>
                    <a:pt x="817965" y="847826"/>
                    <a:pt x="834631" y="855959"/>
                  </a:cubicBezTo>
                  <a:lnTo>
                    <a:pt x="868629" y="812562"/>
                  </a:lnTo>
                  <a:cubicBezTo>
                    <a:pt x="863962" y="810295"/>
                    <a:pt x="856663" y="805662"/>
                    <a:pt x="846730" y="798663"/>
                  </a:cubicBezTo>
                  <a:cubicBezTo>
                    <a:pt x="836798" y="791663"/>
                    <a:pt x="828698" y="785230"/>
                    <a:pt x="822432" y="779364"/>
                  </a:cubicBezTo>
                  <a:cubicBezTo>
                    <a:pt x="826698" y="773764"/>
                    <a:pt x="830698" y="766798"/>
                    <a:pt x="834431" y="758465"/>
                  </a:cubicBezTo>
                  <a:cubicBezTo>
                    <a:pt x="838164" y="750132"/>
                    <a:pt x="842564" y="736966"/>
                    <a:pt x="847630" y="718967"/>
                  </a:cubicBezTo>
                  <a:lnTo>
                    <a:pt x="796833" y="707368"/>
                  </a:lnTo>
                  <a:cubicBezTo>
                    <a:pt x="793367" y="721101"/>
                    <a:pt x="789234" y="732233"/>
                    <a:pt x="784434" y="740766"/>
                  </a:cubicBezTo>
                  <a:lnTo>
                    <a:pt x="743637" y="686969"/>
                  </a:lnTo>
                  <a:cubicBezTo>
                    <a:pt x="765102" y="673504"/>
                    <a:pt x="779368" y="661438"/>
                    <a:pt x="786434" y="650772"/>
                  </a:cubicBezTo>
                  <a:cubicBezTo>
                    <a:pt x="793500" y="640106"/>
                    <a:pt x="797033" y="628840"/>
                    <a:pt x="797033" y="616974"/>
                  </a:cubicBezTo>
                  <a:cubicBezTo>
                    <a:pt x="797033" y="598308"/>
                    <a:pt x="789900" y="582509"/>
                    <a:pt x="775635" y="569577"/>
                  </a:cubicBezTo>
                  <a:cubicBezTo>
                    <a:pt x="761369" y="556644"/>
                    <a:pt x="741570" y="550178"/>
                    <a:pt x="716238" y="550178"/>
                  </a:cubicBezTo>
                  <a:close/>
                  <a:moveTo>
                    <a:pt x="744362" y="0"/>
                  </a:moveTo>
                  <a:cubicBezTo>
                    <a:pt x="1155462" y="0"/>
                    <a:pt x="1488724" y="310315"/>
                    <a:pt x="1488724" y="693108"/>
                  </a:cubicBezTo>
                  <a:cubicBezTo>
                    <a:pt x="1488724" y="1075901"/>
                    <a:pt x="1155462" y="1386216"/>
                    <a:pt x="744362" y="1386216"/>
                  </a:cubicBezTo>
                  <a:cubicBezTo>
                    <a:pt x="333262" y="1386216"/>
                    <a:pt x="0" y="1075901"/>
                    <a:pt x="0" y="693108"/>
                  </a:cubicBezTo>
                  <a:cubicBezTo>
                    <a:pt x="0" y="310315"/>
                    <a:pt x="333262" y="0"/>
                    <a:pt x="744362" y="0"/>
                  </a:cubicBezTo>
                  <a:close/>
                </a:path>
              </a:pathLst>
            </a:custGeom>
            <a:ln w="57150" cap="rnd">
              <a:solidFill>
                <a:schemeClr val="bg1"/>
              </a:solidFill>
              <a:prstDash val="solid"/>
            </a:ln>
            <a:effectLst>
              <a:outerShdw sx="1000" sy="1000" algn="bl" rotWithShape="0">
                <a:srgbClr val="000000"/>
              </a:outerShdw>
            </a:effectLst>
            <a:extLst>
              <a:ext uri="{909E8E84-426E-40DD-AFC4-6F175D3DCCD1}">
                <a14:hiddenFill xmlns:a14="http://schemas.microsoft.com/office/drawing/2010/main">
                  <a:solidFill>
                    <a:srgbClr val="FFFFFF"/>
                  </a:solidFill>
                </a14:hiddenFill>
              </a:ext>
            </a:extLst>
          </p:spPr>
        </p:pic>
      </p:grpSp>
      <p:grpSp>
        <p:nvGrpSpPr>
          <p:cNvPr id="59" name="Group 58">
            <a:extLst>
              <a:ext uri="{FF2B5EF4-FFF2-40B4-BE49-F238E27FC236}">
                <a16:creationId xmlns:a16="http://schemas.microsoft.com/office/drawing/2014/main" id="{8AB91329-D23B-2401-0FCC-7F49A44E70B6}"/>
              </a:ext>
            </a:extLst>
          </p:cNvPr>
          <p:cNvGrpSpPr/>
          <p:nvPr/>
        </p:nvGrpSpPr>
        <p:grpSpPr>
          <a:xfrm>
            <a:off x="182996" y="4641276"/>
            <a:ext cx="1077588" cy="1022154"/>
            <a:chOff x="169335" y="5554541"/>
            <a:chExt cx="1293106" cy="1226585"/>
          </a:xfrm>
        </p:grpSpPr>
        <p:sp>
          <p:nvSpPr>
            <p:cNvPr id="60" name="Oval 59">
              <a:extLst>
                <a:ext uri="{FF2B5EF4-FFF2-40B4-BE49-F238E27FC236}">
                  <a16:creationId xmlns:a16="http://schemas.microsoft.com/office/drawing/2014/main" id="{64A48210-024B-BDF2-29EE-F530B7ECAD83}"/>
                </a:ext>
              </a:extLst>
            </p:cNvPr>
            <p:cNvSpPr/>
            <p:nvPr/>
          </p:nvSpPr>
          <p:spPr>
            <a:xfrm>
              <a:off x="215217" y="5646775"/>
              <a:ext cx="1218327" cy="1049580"/>
            </a:xfrm>
            <a:prstGeom prst="ellipse">
              <a:avLst/>
            </a:prstGeom>
            <a:solidFill>
              <a:schemeClr val="bg1"/>
            </a:solidFill>
            <a:ln w="539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sz="1500">
                <a:solidFill>
                  <a:prstClr val="white"/>
                </a:solidFill>
                <a:latin typeface="Calibri" panose="020F0502020204030204"/>
              </a:endParaRPr>
            </a:p>
          </p:txBody>
        </p:sp>
        <p:pic>
          <p:nvPicPr>
            <p:cNvPr id="61" name="Picture 60">
              <a:extLst>
                <a:ext uri="{FF2B5EF4-FFF2-40B4-BE49-F238E27FC236}">
                  <a16:creationId xmlns:a16="http://schemas.microsoft.com/office/drawing/2014/main" id="{A117FAF3-5458-AFD0-8A62-158B1BEFCFDB}"/>
                </a:ext>
              </a:extLst>
            </p:cNvPr>
            <p:cNvPicPr>
              <a:picLocks noChangeAspect="1" noChangeArrowheads="1"/>
            </p:cNvPicPr>
            <p:nvPr/>
          </p:nvPicPr>
          <p:blipFill>
            <a:blip r:embed="rId9" cstate="email">
              <a:duotone>
                <a:prstClr val="black"/>
                <a:schemeClr val="accent6">
                  <a:lumMod val="75000"/>
                  <a:tint val="45000"/>
                  <a:satMod val="400000"/>
                </a:schemeClr>
              </a:duotone>
              <a:extLst>
                <a:ext uri="{BEBA8EAE-BF5A-486C-A8C5-ECC9F3942E4B}">
                  <a14:imgProps xmlns:a14="http://schemas.microsoft.com/office/drawing/2010/main">
                    <a14:imgLayer r:embed="rId10">
                      <a14:imgEffect>
                        <a14:brightnessContrast bright="-20000" contrast="20000"/>
                      </a14:imgEffect>
                    </a14:imgLayer>
                  </a14:imgProps>
                </a:ext>
                <a:ext uri="{28A0092B-C50C-407E-A947-70E740481C1C}">
                  <a14:useLocalDpi xmlns:a14="http://schemas.microsoft.com/office/drawing/2010/main"/>
                </a:ext>
              </a:extLst>
            </a:blip>
            <a:srcRect/>
            <a:stretch/>
          </p:blipFill>
          <p:spPr bwMode="auto">
            <a:xfrm>
              <a:off x="169335" y="5554541"/>
              <a:ext cx="1293106" cy="1226585"/>
            </a:xfrm>
            <a:custGeom>
              <a:avLst/>
              <a:gdLst/>
              <a:ahLst/>
              <a:cxnLst/>
              <a:rect l="l" t="t" r="r" b="b"/>
              <a:pathLst>
                <a:path w="1587684" h="1470190">
                  <a:moveTo>
                    <a:pt x="1186786" y="717625"/>
                  </a:moveTo>
                  <a:cubicBezTo>
                    <a:pt x="1198252" y="717625"/>
                    <a:pt x="1207985" y="721858"/>
                    <a:pt x="1215984" y="730325"/>
                  </a:cubicBezTo>
                  <a:cubicBezTo>
                    <a:pt x="1223984" y="738791"/>
                    <a:pt x="1228183" y="751157"/>
                    <a:pt x="1228583" y="767422"/>
                  </a:cubicBezTo>
                  <a:lnTo>
                    <a:pt x="1144588" y="767422"/>
                  </a:lnTo>
                  <a:cubicBezTo>
                    <a:pt x="1144455" y="752090"/>
                    <a:pt x="1148388" y="739957"/>
                    <a:pt x="1156388" y="731025"/>
                  </a:cubicBezTo>
                  <a:cubicBezTo>
                    <a:pt x="1164387" y="722092"/>
                    <a:pt x="1174520" y="717625"/>
                    <a:pt x="1186786" y="717625"/>
                  </a:cubicBezTo>
                  <a:close/>
                  <a:moveTo>
                    <a:pt x="1307192" y="679428"/>
                  </a:moveTo>
                  <a:lnTo>
                    <a:pt x="1380588" y="782421"/>
                  </a:lnTo>
                  <a:lnTo>
                    <a:pt x="1303993" y="891815"/>
                  </a:lnTo>
                  <a:lnTo>
                    <a:pt x="1369789" y="891815"/>
                  </a:lnTo>
                  <a:lnTo>
                    <a:pt x="1413386" y="826019"/>
                  </a:lnTo>
                  <a:lnTo>
                    <a:pt x="1456583" y="891815"/>
                  </a:lnTo>
                  <a:lnTo>
                    <a:pt x="1525579" y="891815"/>
                  </a:lnTo>
                  <a:lnTo>
                    <a:pt x="1446984" y="780022"/>
                  </a:lnTo>
                  <a:lnTo>
                    <a:pt x="1518980" y="679428"/>
                  </a:lnTo>
                  <a:lnTo>
                    <a:pt x="1452984" y="679428"/>
                  </a:lnTo>
                  <a:lnTo>
                    <a:pt x="1413386" y="737824"/>
                  </a:lnTo>
                  <a:lnTo>
                    <a:pt x="1375788" y="679428"/>
                  </a:lnTo>
                  <a:close/>
                  <a:moveTo>
                    <a:pt x="396341" y="679428"/>
                  </a:moveTo>
                  <a:lnTo>
                    <a:pt x="396341" y="813820"/>
                  </a:lnTo>
                  <a:cubicBezTo>
                    <a:pt x="396341" y="833818"/>
                    <a:pt x="398874" y="849484"/>
                    <a:pt x="403940" y="860817"/>
                  </a:cubicBezTo>
                  <a:cubicBezTo>
                    <a:pt x="409007" y="872149"/>
                    <a:pt x="417206" y="880949"/>
                    <a:pt x="428539" y="887215"/>
                  </a:cubicBezTo>
                  <a:cubicBezTo>
                    <a:pt x="439872" y="893481"/>
                    <a:pt x="452671" y="896614"/>
                    <a:pt x="466937" y="896614"/>
                  </a:cubicBezTo>
                  <a:cubicBezTo>
                    <a:pt x="480936" y="896614"/>
                    <a:pt x="494235" y="893348"/>
                    <a:pt x="506834" y="886815"/>
                  </a:cubicBezTo>
                  <a:cubicBezTo>
                    <a:pt x="519433" y="880282"/>
                    <a:pt x="529599" y="871349"/>
                    <a:pt x="537332" y="860017"/>
                  </a:cubicBezTo>
                  <a:lnTo>
                    <a:pt x="537332" y="891815"/>
                  </a:lnTo>
                  <a:lnTo>
                    <a:pt x="589529" y="891815"/>
                  </a:lnTo>
                  <a:lnTo>
                    <a:pt x="589529" y="679428"/>
                  </a:lnTo>
                  <a:lnTo>
                    <a:pt x="533333" y="679428"/>
                  </a:lnTo>
                  <a:lnTo>
                    <a:pt x="533333" y="769022"/>
                  </a:lnTo>
                  <a:cubicBezTo>
                    <a:pt x="533333" y="799420"/>
                    <a:pt x="531933" y="818519"/>
                    <a:pt x="529133" y="826319"/>
                  </a:cubicBezTo>
                  <a:cubicBezTo>
                    <a:pt x="526333" y="834118"/>
                    <a:pt x="521133" y="840651"/>
                    <a:pt x="513534" y="845918"/>
                  </a:cubicBezTo>
                  <a:cubicBezTo>
                    <a:pt x="505934" y="851184"/>
                    <a:pt x="497335" y="853817"/>
                    <a:pt x="487735" y="853817"/>
                  </a:cubicBezTo>
                  <a:cubicBezTo>
                    <a:pt x="479336" y="853817"/>
                    <a:pt x="472403" y="851851"/>
                    <a:pt x="466937" y="847917"/>
                  </a:cubicBezTo>
                  <a:cubicBezTo>
                    <a:pt x="461470" y="843984"/>
                    <a:pt x="457704" y="838651"/>
                    <a:pt x="455637" y="831918"/>
                  </a:cubicBezTo>
                  <a:cubicBezTo>
                    <a:pt x="453571" y="825185"/>
                    <a:pt x="452537" y="806887"/>
                    <a:pt x="452537" y="777022"/>
                  </a:cubicBezTo>
                  <a:lnTo>
                    <a:pt x="452537" y="679428"/>
                  </a:lnTo>
                  <a:close/>
                  <a:moveTo>
                    <a:pt x="1183386" y="674628"/>
                  </a:moveTo>
                  <a:cubicBezTo>
                    <a:pt x="1155254" y="674628"/>
                    <a:pt x="1131989" y="684594"/>
                    <a:pt x="1113590" y="704526"/>
                  </a:cubicBezTo>
                  <a:cubicBezTo>
                    <a:pt x="1095191" y="724458"/>
                    <a:pt x="1085992" y="752023"/>
                    <a:pt x="1085992" y="787221"/>
                  </a:cubicBezTo>
                  <a:cubicBezTo>
                    <a:pt x="1085992" y="816686"/>
                    <a:pt x="1092992" y="841084"/>
                    <a:pt x="1106991" y="860417"/>
                  </a:cubicBezTo>
                  <a:cubicBezTo>
                    <a:pt x="1124723" y="884549"/>
                    <a:pt x="1152055" y="896614"/>
                    <a:pt x="1188986" y="896614"/>
                  </a:cubicBezTo>
                  <a:cubicBezTo>
                    <a:pt x="1212318" y="896614"/>
                    <a:pt x="1231750" y="891248"/>
                    <a:pt x="1247282" y="880515"/>
                  </a:cubicBezTo>
                  <a:cubicBezTo>
                    <a:pt x="1262814" y="869783"/>
                    <a:pt x="1274180" y="854150"/>
                    <a:pt x="1281380" y="833618"/>
                  </a:cubicBezTo>
                  <a:lnTo>
                    <a:pt x="1225383" y="824219"/>
                  </a:lnTo>
                  <a:cubicBezTo>
                    <a:pt x="1222317" y="834885"/>
                    <a:pt x="1217784" y="842618"/>
                    <a:pt x="1211784" y="847417"/>
                  </a:cubicBezTo>
                  <a:cubicBezTo>
                    <a:pt x="1205785" y="852217"/>
                    <a:pt x="1198385" y="854617"/>
                    <a:pt x="1189586" y="854617"/>
                  </a:cubicBezTo>
                  <a:cubicBezTo>
                    <a:pt x="1176653" y="854617"/>
                    <a:pt x="1165854" y="849984"/>
                    <a:pt x="1157188" y="840718"/>
                  </a:cubicBezTo>
                  <a:cubicBezTo>
                    <a:pt x="1148521" y="831452"/>
                    <a:pt x="1143988" y="818486"/>
                    <a:pt x="1143588" y="801820"/>
                  </a:cubicBezTo>
                  <a:lnTo>
                    <a:pt x="1284380" y="801820"/>
                  </a:lnTo>
                  <a:cubicBezTo>
                    <a:pt x="1285180" y="758756"/>
                    <a:pt x="1276447" y="726792"/>
                    <a:pt x="1258181" y="705926"/>
                  </a:cubicBezTo>
                  <a:cubicBezTo>
                    <a:pt x="1239916" y="685061"/>
                    <a:pt x="1214984" y="674628"/>
                    <a:pt x="1183386" y="674628"/>
                  </a:cubicBezTo>
                  <a:close/>
                  <a:moveTo>
                    <a:pt x="951186" y="674628"/>
                  </a:moveTo>
                  <a:cubicBezTo>
                    <a:pt x="920655" y="674628"/>
                    <a:pt x="898123" y="680894"/>
                    <a:pt x="883590" y="693427"/>
                  </a:cubicBezTo>
                  <a:cubicBezTo>
                    <a:pt x="869058" y="705959"/>
                    <a:pt x="861792" y="721425"/>
                    <a:pt x="861792" y="739824"/>
                  </a:cubicBezTo>
                  <a:cubicBezTo>
                    <a:pt x="861792" y="760223"/>
                    <a:pt x="870191" y="776155"/>
                    <a:pt x="886990" y="787621"/>
                  </a:cubicBezTo>
                  <a:cubicBezTo>
                    <a:pt x="899123" y="795887"/>
                    <a:pt x="927854" y="805020"/>
                    <a:pt x="973185" y="815019"/>
                  </a:cubicBezTo>
                  <a:cubicBezTo>
                    <a:pt x="982918" y="817286"/>
                    <a:pt x="989184" y="819752"/>
                    <a:pt x="991984" y="822419"/>
                  </a:cubicBezTo>
                  <a:cubicBezTo>
                    <a:pt x="994650" y="825219"/>
                    <a:pt x="995983" y="828752"/>
                    <a:pt x="995983" y="833018"/>
                  </a:cubicBezTo>
                  <a:cubicBezTo>
                    <a:pt x="995983" y="839285"/>
                    <a:pt x="993517" y="844284"/>
                    <a:pt x="988584" y="848017"/>
                  </a:cubicBezTo>
                  <a:cubicBezTo>
                    <a:pt x="981251" y="853350"/>
                    <a:pt x="970318" y="856017"/>
                    <a:pt x="955786" y="856017"/>
                  </a:cubicBezTo>
                  <a:cubicBezTo>
                    <a:pt x="942587" y="856017"/>
                    <a:pt x="932321" y="853184"/>
                    <a:pt x="924988" y="847517"/>
                  </a:cubicBezTo>
                  <a:cubicBezTo>
                    <a:pt x="917655" y="841851"/>
                    <a:pt x="912788" y="833552"/>
                    <a:pt x="910389" y="822619"/>
                  </a:cubicBezTo>
                  <a:lnTo>
                    <a:pt x="853992" y="831218"/>
                  </a:lnTo>
                  <a:cubicBezTo>
                    <a:pt x="859192" y="851351"/>
                    <a:pt x="870224" y="867283"/>
                    <a:pt x="887090" y="879016"/>
                  </a:cubicBezTo>
                  <a:cubicBezTo>
                    <a:pt x="903956" y="890748"/>
                    <a:pt x="926854" y="896614"/>
                    <a:pt x="955786" y="896614"/>
                  </a:cubicBezTo>
                  <a:cubicBezTo>
                    <a:pt x="987651" y="896614"/>
                    <a:pt x="1011716" y="889615"/>
                    <a:pt x="1027981" y="875616"/>
                  </a:cubicBezTo>
                  <a:cubicBezTo>
                    <a:pt x="1044247" y="861617"/>
                    <a:pt x="1052380" y="844884"/>
                    <a:pt x="1052380" y="825419"/>
                  </a:cubicBezTo>
                  <a:cubicBezTo>
                    <a:pt x="1052380" y="807553"/>
                    <a:pt x="1046514" y="793621"/>
                    <a:pt x="1034781" y="783621"/>
                  </a:cubicBezTo>
                  <a:cubicBezTo>
                    <a:pt x="1022915" y="773755"/>
                    <a:pt x="1002016" y="765422"/>
                    <a:pt x="972085" y="758623"/>
                  </a:cubicBezTo>
                  <a:cubicBezTo>
                    <a:pt x="942153" y="751823"/>
                    <a:pt x="924654" y="746557"/>
                    <a:pt x="919588" y="742824"/>
                  </a:cubicBezTo>
                  <a:cubicBezTo>
                    <a:pt x="915855" y="740024"/>
                    <a:pt x="913988" y="736624"/>
                    <a:pt x="913988" y="732624"/>
                  </a:cubicBezTo>
                  <a:cubicBezTo>
                    <a:pt x="913988" y="727958"/>
                    <a:pt x="916122" y="724158"/>
                    <a:pt x="920388" y="721225"/>
                  </a:cubicBezTo>
                  <a:cubicBezTo>
                    <a:pt x="926788" y="717092"/>
                    <a:pt x="937387" y="715026"/>
                    <a:pt x="952186" y="715026"/>
                  </a:cubicBezTo>
                  <a:cubicBezTo>
                    <a:pt x="963919" y="715026"/>
                    <a:pt x="972951" y="717225"/>
                    <a:pt x="979284" y="721625"/>
                  </a:cubicBezTo>
                  <a:cubicBezTo>
                    <a:pt x="985617" y="726025"/>
                    <a:pt x="989917" y="732358"/>
                    <a:pt x="992184" y="740624"/>
                  </a:cubicBezTo>
                  <a:lnTo>
                    <a:pt x="1045180" y="730825"/>
                  </a:lnTo>
                  <a:cubicBezTo>
                    <a:pt x="1039847" y="712292"/>
                    <a:pt x="1030115" y="698293"/>
                    <a:pt x="1015982" y="688827"/>
                  </a:cubicBezTo>
                  <a:cubicBezTo>
                    <a:pt x="1001850" y="679361"/>
                    <a:pt x="980251" y="674628"/>
                    <a:pt x="951186" y="674628"/>
                  </a:cubicBezTo>
                  <a:close/>
                  <a:moveTo>
                    <a:pt x="722586" y="674628"/>
                  </a:moveTo>
                  <a:cubicBezTo>
                    <a:pt x="692055" y="674628"/>
                    <a:pt x="669523" y="680894"/>
                    <a:pt x="654990" y="693427"/>
                  </a:cubicBezTo>
                  <a:cubicBezTo>
                    <a:pt x="640458" y="705959"/>
                    <a:pt x="633192" y="721425"/>
                    <a:pt x="633192" y="739824"/>
                  </a:cubicBezTo>
                  <a:cubicBezTo>
                    <a:pt x="633192" y="760223"/>
                    <a:pt x="641591" y="776155"/>
                    <a:pt x="658390" y="787621"/>
                  </a:cubicBezTo>
                  <a:cubicBezTo>
                    <a:pt x="670523" y="795887"/>
                    <a:pt x="699254" y="805020"/>
                    <a:pt x="744585" y="815019"/>
                  </a:cubicBezTo>
                  <a:cubicBezTo>
                    <a:pt x="754318" y="817286"/>
                    <a:pt x="760584" y="819752"/>
                    <a:pt x="763384" y="822419"/>
                  </a:cubicBezTo>
                  <a:cubicBezTo>
                    <a:pt x="766050" y="825219"/>
                    <a:pt x="767383" y="828752"/>
                    <a:pt x="767383" y="833018"/>
                  </a:cubicBezTo>
                  <a:cubicBezTo>
                    <a:pt x="767383" y="839285"/>
                    <a:pt x="764917" y="844284"/>
                    <a:pt x="759984" y="848017"/>
                  </a:cubicBezTo>
                  <a:cubicBezTo>
                    <a:pt x="752651" y="853350"/>
                    <a:pt x="741718" y="856017"/>
                    <a:pt x="727186" y="856017"/>
                  </a:cubicBezTo>
                  <a:cubicBezTo>
                    <a:pt x="713987" y="856017"/>
                    <a:pt x="703721" y="853184"/>
                    <a:pt x="696388" y="847517"/>
                  </a:cubicBezTo>
                  <a:cubicBezTo>
                    <a:pt x="689055" y="841851"/>
                    <a:pt x="684188" y="833552"/>
                    <a:pt x="681789" y="822619"/>
                  </a:cubicBezTo>
                  <a:lnTo>
                    <a:pt x="625392" y="831218"/>
                  </a:lnTo>
                  <a:cubicBezTo>
                    <a:pt x="630592" y="851351"/>
                    <a:pt x="641624" y="867283"/>
                    <a:pt x="658490" y="879016"/>
                  </a:cubicBezTo>
                  <a:cubicBezTo>
                    <a:pt x="675356" y="890748"/>
                    <a:pt x="698254" y="896614"/>
                    <a:pt x="727186" y="896614"/>
                  </a:cubicBezTo>
                  <a:cubicBezTo>
                    <a:pt x="759051" y="896614"/>
                    <a:pt x="783116" y="889615"/>
                    <a:pt x="799381" y="875616"/>
                  </a:cubicBezTo>
                  <a:cubicBezTo>
                    <a:pt x="815647" y="861617"/>
                    <a:pt x="823780" y="844884"/>
                    <a:pt x="823780" y="825419"/>
                  </a:cubicBezTo>
                  <a:cubicBezTo>
                    <a:pt x="823780" y="807553"/>
                    <a:pt x="817914" y="793621"/>
                    <a:pt x="806181" y="783621"/>
                  </a:cubicBezTo>
                  <a:cubicBezTo>
                    <a:pt x="794315" y="773755"/>
                    <a:pt x="773416" y="765422"/>
                    <a:pt x="743485" y="758623"/>
                  </a:cubicBezTo>
                  <a:cubicBezTo>
                    <a:pt x="713553" y="751823"/>
                    <a:pt x="696054" y="746557"/>
                    <a:pt x="690988" y="742824"/>
                  </a:cubicBezTo>
                  <a:cubicBezTo>
                    <a:pt x="687255" y="740024"/>
                    <a:pt x="685388" y="736624"/>
                    <a:pt x="685388" y="732624"/>
                  </a:cubicBezTo>
                  <a:cubicBezTo>
                    <a:pt x="685388" y="727958"/>
                    <a:pt x="687522" y="724158"/>
                    <a:pt x="691788" y="721225"/>
                  </a:cubicBezTo>
                  <a:cubicBezTo>
                    <a:pt x="698188" y="717092"/>
                    <a:pt x="708787" y="715026"/>
                    <a:pt x="723586" y="715026"/>
                  </a:cubicBezTo>
                  <a:cubicBezTo>
                    <a:pt x="735319" y="715026"/>
                    <a:pt x="744351" y="717225"/>
                    <a:pt x="750684" y="721625"/>
                  </a:cubicBezTo>
                  <a:cubicBezTo>
                    <a:pt x="757017" y="726025"/>
                    <a:pt x="761317" y="732358"/>
                    <a:pt x="763584" y="740624"/>
                  </a:cubicBezTo>
                  <a:lnTo>
                    <a:pt x="816580" y="730825"/>
                  </a:lnTo>
                  <a:cubicBezTo>
                    <a:pt x="811247" y="712292"/>
                    <a:pt x="801515" y="698293"/>
                    <a:pt x="787382" y="688827"/>
                  </a:cubicBezTo>
                  <a:cubicBezTo>
                    <a:pt x="773250" y="679361"/>
                    <a:pt x="751651" y="674628"/>
                    <a:pt x="722586" y="674628"/>
                  </a:cubicBezTo>
                  <a:close/>
                  <a:moveTo>
                    <a:pt x="224310" y="593633"/>
                  </a:moveTo>
                  <a:cubicBezTo>
                    <a:pt x="201778" y="593633"/>
                    <a:pt x="182545" y="597033"/>
                    <a:pt x="166613" y="603832"/>
                  </a:cubicBezTo>
                  <a:cubicBezTo>
                    <a:pt x="150681" y="610632"/>
                    <a:pt x="138481" y="620531"/>
                    <a:pt x="130015" y="633531"/>
                  </a:cubicBezTo>
                  <a:cubicBezTo>
                    <a:pt x="121549" y="646530"/>
                    <a:pt x="117316" y="660496"/>
                    <a:pt x="117316" y="675428"/>
                  </a:cubicBezTo>
                  <a:cubicBezTo>
                    <a:pt x="117316" y="698627"/>
                    <a:pt x="126316" y="718292"/>
                    <a:pt x="144314" y="734424"/>
                  </a:cubicBezTo>
                  <a:cubicBezTo>
                    <a:pt x="157114" y="745890"/>
                    <a:pt x="179379" y="755556"/>
                    <a:pt x="211110" y="763423"/>
                  </a:cubicBezTo>
                  <a:cubicBezTo>
                    <a:pt x="235776" y="769556"/>
                    <a:pt x="251575" y="773822"/>
                    <a:pt x="258507" y="776222"/>
                  </a:cubicBezTo>
                  <a:cubicBezTo>
                    <a:pt x="268640" y="779822"/>
                    <a:pt x="275740" y="784055"/>
                    <a:pt x="279806" y="788921"/>
                  </a:cubicBezTo>
                  <a:cubicBezTo>
                    <a:pt x="283873" y="793787"/>
                    <a:pt x="285906" y="799687"/>
                    <a:pt x="285906" y="806620"/>
                  </a:cubicBezTo>
                  <a:cubicBezTo>
                    <a:pt x="285906" y="817419"/>
                    <a:pt x="281073" y="826852"/>
                    <a:pt x="271407" y="834918"/>
                  </a:cubicBezTo>
                  <a:cubicBezTo>
                    <a:pt x="261741" y="842984"/>
                    <a:pt x="247375" y="847017"/>
                    <a:pt x="228309" y="847017"/>
                  </a:cubicBezTo>
                  <a:cubicBezTo>
                    <a:pt x="210310" y="847017"/>
                    <a:pt x="196011" y="842484"/>
                    <a:pt x="185412" y="833418"/>
                  </a:cubicBezTo>
                  <a:cubicBezTo>
                    <a:pt x="174813" y="824352"/>
                    <a:pt x="167780" y="810153"/>
                    <a:pt x="164313" y="790821"/>
                  </a:cubicBezTo>
                  <a:lnTo>
                    <a:pt x="106717" y="796421"/>
                  </a:lnTo>
                  <a:cubicBezTo>
                    <a:pt x="110583" y="829219"/>
                    <a:pt x="122449" y="854184"/>
                    <a:pt x="142315" y="871316"/>
                  </a:cubicBezTo>
                  <a:cubicBezTo>
                    <a:pt x="162180" y="888448"/>
                    <a:pt x="190645" y="897014"/>
                    <a:pt x="227709" y="897014"/>
                  </a:cubicBezTo>
                  <a:cubicBezTo>
                    <a:pt x="253174" y="897014"/>
                    <a:pt x="274440" y="893448"/>
                    <a:pt x="291505" y="886315"/>
                  </a:cubicBezTo>
                  <a:cubicBezTo>
                    <a:pt x="308571" y="879182"/>
                    <a:pt x="321770" y="868283"/>
                    <a:pt x="331103" y="853617"/>
                  </a:cubicBezTo>
                  <a:cubicBezTo>
                    <a:pt x="340436" y="838951"/>
                    <a:pt x="345102" y="823219"/>
                    <a:pt x="345102" y="806420"/>
                  </a:cubicBezTo>
                  <a:cubicBezTo>
                    <a:pt x="345102" y="787888"/>
                    <a:pt x="341202" y="772322"/>
                    <a:pt x="333403" y="759723"/>
                  </a:cubicBezTo>
                  <a:cubicBezTo>
                    <a:pt x="325603" y="747124"/>
                    <a:pt x="314804" y="737191"/>
                    <a:pt x="301005" y="729925"/>
                  </a:cubicBezTo>
                  <a:cubicBezTo>
                    <a:pt x="287206" y="722658"/>
                    <a:pt x="265907" y="715626"/>
                    <a:pt x="237109" y="708826"/>
                  </a:cubicBezTo>
                  <a:cubicBezTo>
                    <a:pt x="208311" y="702026"/>
                    <a:pt x="190178" y="695493"/>
                    <a:pt x="182712" y="689227"/>
                  </a:cubicBezTo>
                  <a:cubicBezTo>
                    <a:pt x="176846" y="684294"/>
                    <a:pt x="173913" y="678361"/>
                    <a:pt x="173913" y="671428"/>
                  </a:cubicBezTo>
                  <a:cubicBezTo>
                    <a:pt x="173913" y="663829"/>
                    <a:pt x="177046" y="657762"/>
                    <a:pt x="183312" y="653229"/>
                  </a:cubicBezTo>
                  <a:cubicBezTo>
                    <a:pt x="193045" y="646163"/>
                    <a:pt x="206511" y="642630"/>
                    <a:pt x="223710" y="642630"/>
                  </a:cubicBezTo>
                  <a:cubicBezTo>
                    <a:pt x="240375" y="642630"/>
                    <a:pt x="252874" y="645930"/>
                    <a:pt x="261207" y="652529"/>
                  </a:cubicBezTo>
                  <a:cubicBezTo>
                    <a:pt x="269540" y="659129"/>
                    <a:pt x="274973" y="669962"/>
                    <a:pt x="277506" y="685027"/>
                  </a:cubicBezTo>
                  <a:lnTo>
                    <a:pt x="336703" y="682428"/>
                  </a:lnTo>
                  <a:cubicBezTo>
                    <a:pt x="335769" y="655496"/>
                    <a:pt x="326003" y="633964"/>
                    <a:pt x="307405" y="617831"/>
                  </a:cubicBezTo>
                  <a:cubicBezTo>
                    <a:pt x="288806" y="601699"/>
                    <a:pt x="261107" y="593633"/>
                    <a:pt x="224310" y="593633"/>
                  </a:cubicBezTo>
                  <a:close/>
                  <a:moveTo>
                    <a:pt x="793842" y="0"/>
                  </a:moveTo>
                  <a:cubicBezTo>
                    <a:pt x="1232269" y="0"/>
                    <a:pt x="1587684" y="329113"/>
                    <a:pt x="1587684" y="735095"/>
                  </a:cubicBezTo>
                  <a:cubicBezTo>
                    <a:pt x="1587684" y="1141077"/>
                    <a:pt x="1232269" y="1470190"/>
                    <a:pt x="793842" y="1470190"/>
                  </a:cubicBezTo>
                  <a:cubicBezTo>
                    <a:pt x="355415" y="1470190"/>
                    <a:pt x="0" y="1141077"/>
                    <a:pt x="0" y="735095"/>
                  </a:cubicBezTo>
                  <a:cubicBezTo>
                    <a:pt x="0" y="329113"/>
                    <a:pt x="355415" y="0"/>
                    <a:pt x="793842" y="0"/>
                  </a:cubicBezTo>
                  <a:close/>
                </a:path>
              </a:pathLst>
            </a:custGeom>
            <a:ln w="53975" cap="rnd">
              <a:solidFill>
                <a:schemeClr val="bg1"/>
              </a:solidFill>
              <a:prstDash val="solid"/>
            </a:ln>
            <a:effectLst>
              <a:outerShdw sx="1000" sy="1000" algn="bl" rotWithShape="0">
                <a:srgbClr val="000000"/>
              </a:outerShdw>
            </a:effectLst>
            <a:extLst>
              <a:ext uri="{909E8E84-426E-40DD-AFC4-6F175D3DCCD1}">
                <a14:hiddenFill xmlns:a14="http://schemas.microsoft.com/office/drawing/2010/main">
                  <a:solidFill>
                    <a:srgbClr val="FFFFFF"/>
                  </a:solidFill>
                </a14:hiddenFill>
              </a:ext>
            </a:extLst>
          </p:spPr>
        </p:pic>
      </p:grpSp>
      <p:grpSp>
        <p:nvGrpSpPr>
          <p:cNvPr id="62" name="Group 61">
            <a:extLst>
              <a:ext uri="{FF2B5EF4-FFF2-40B4-BE49-F238E27FC236}">
                <a16:creationId xmlns:a16="http://schemas.microsoft.com/office/drawing/2014/main" id="{1F0FAB7B-3C17-9BD0-C106-72511B9C421F}"/>
              </a:ext>
            </a:extLst>
          </p:cNvPr>
          <p:cNvGrpSpPr/>
          <p:nvPr/>
        </p:nvGrpSpPr>
        <p:grpSpPr>
          <a:xfrm>
            <a:off x="205576" y="1289462"/>
            <a:ext cx="1068059" cy="1022154"/>
            <a:chOff x="171472" y="1555617"/>
            <a:chExt cx="1281671" cy="1226585"/>
          </a:xfrm>
        </p:grpSpPr>
        <p:sp>
          <p:nvSpPr>
            <p:cNvPr id="63" name="Oval 62">
              <a:extLst>
                <a:ext uri="{FF2B5EF4-FFF2-40B4-BE49-F238E27FC236}">
                  <a16:creationId xmlns:a16="http://schemas.microsoft.com/office/drawing/2014/main" id="{35C1D6B4-02A4-5145-C35C-018028D5A5C4}"/>
                </a:ext>
              </a:extLst>
            </p:cNvPr>
            <p:cNvSpPr/>
            <p:nvPr/>
          </p:nvSpPr>
          <p:spPr>
            <a:xfrm>
              <a:off x="234673" y="1644119"/>
              <a:ext cx="1155267" cy="1049580"/>
            </a:xfrm>
            <a:prstGeom prst="ellipse">
              <a:avLst/>
            </a:prstGeom>
            <a:solidFill>
              <a:schemeClr val="bg1"/>
            </a:solidFill>
            <a:ln w="539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sz="1500">
                <a:solidFill>
                  <a:prstClr val="white"/>
                </a:solidFill>
                <a:latin typeface="Calibri" panose="020F0502020204030204"/>
              </a:endParaRPr>
            </a:p>
          </p:txBody>
        </p:sp>
        <p:pic>
          <p:nvPicPr>
            <p:cNvPr id="64" name="Picture 63">
              <a:extLst>
                <a:ext uri="{FF2B5EF4-FFF2-40B4-BE49-F238E27FC236}">
                  <a16:creationId xmlns:a16="http://schemas.microsoft.com/office/drawing/2014/main" id="{2FBA52F1-4BE6-9DD6-2186-488C75B7E126}"/>
                </a:ext>
              </a:extLst>
            </p:cNvPr>
            <p:cNvPicPr>
              <a:picLocks noChangeAspect="1"/>
            </p:cNvPicPr>
            <p:nvPr/>
          </p:nvPicPr>
          <p:blipFill>
            <a:blip r:embed="rId11" cstate="email">
              <a:alphaModFix amt="85000"/>
              <a:duotone>
                <a:prstClr val="black"/>
                <a:schemeClr val="accent6">
                  <a:tint val="45000"/>
                  <a:satMod val="400000"/>
                </a:schemeClr>
              </a:duotone>
              <a:extLst>
                <a:ext uri="{28A0092B-C50C-407E-A947-70E740481C1C}">
                  <a14:useLocalDpi xmlns:a14="http://schemas.microsoft.com/office/drawing/2010/main"/>
                </a:ext>
              </a:extLst>
            </a:blip>
            <a:srcRect/>
            <a:stretch>
              <a:fillRect/>
            </a:stretch>
          </p:blipFill>
          <p:spPr>
            <a:xfrm>
              <a:off x="171472" y="1555617"/>
              <a:ext cx="1281671" cy="1226585"/>
            </a:xfrm>
            <a:custGeom>
              <a:avLst/>
              <a:gdLst/>
              <a:ahLst/>
              <a:cxnLst/>
              <a:rect l="l" t="t" r="r" b="b"/>
              <a:pathLst>
                <a:path w="1486412" h="1422526">
                  <a:moveTo>
                    <a:pt x="491851" y="655834"/>
                  </a:moveTo>
                  <a:lnTo>
                    <a:pt x="491851" y="868221"/>
                  </a:lnTo>
                  <a:lnTo>
                    <a:pt x="548048" y="868221"/>
                  </a:lnTo>
                  <a:lnTo>
                    <a:pt x="548048" y="655834"/>
                  </a:lnTo>
                  <a:close/>
                  <a:moveTo>
                    <a:pt x="1159797" y="651034"/>
                  </a:moveTo>
                  <a:cubicBezTo>
                    <a:pt x="1129265" y="651034"/>
                    <a:pt x="1106733" y="657300"/>
                    <a:pt x="1092201" y="669833"/>
                  </a:cubicBezTo>
                  <a:cubicBezTo>
                    <a:pt x="1077668" y="682365"/>
                    <a:pt x="1070402" y="697831"/>
                    <a:pt x="1070402" y="716230"/>
                  </a:cubicBezTo>
                  <a:cubicBezTo>
                    <a:pt x="1070402" y="736629"/>
                    <a:pt x="1078802" y="752561"/>
                    <a:pt x="1095601" y="764027"/>
                  </a:cubicBezTo>
                  <a:cubicBezTo>
                    <a:pt x="1107733" y="772293"/>
                    <a:pt x="1136465" y="781426"/>
                    <a:pt x="1181795" y="791425"/>
                  </a:cubicBezTo>
                  <a:cubicBezTo>
                    <a:pt x="1191528" y="793692"/>
                    <a:pt x="1197794" y="796158"/>
                    <a:pt x="1200594" y="798825"/>
                  </a:cubicBezTo>
                  <a:cubicBezTo>
                    <a:pt x="1203261" y="801625"/>
                    <a:pt x="1204594" y="805158"/>
                    <a:pt x="1204594" y="809424"/>
                  </a:cubicBezTo>
                  <a:cubicBezTo>
                    <a:pt x="1204594" y="815691"/>
                    <a:pt x="1202127" y="820690"/>
                    <a:pt x="1197194" y="824423"/>
                  </a:cubicBezTo>
                  <a:cubicBezTo>
                    <a:pt x="1189861" y="829756"/>
                    <a:pt x="1178929" y="832423"/>
                    <a:pt x="1164396" y="832423"/>
                  </a:cubicBezTo>
                  <a:cubicBezTo>
                    <a:pt x="1151197" y="832423"/>
                    <a:pt x="1140931" y="829590"/>
                    <a:pt x="1133598" y="823923"/>
                  </a:cubicBezTo>
                  <a:cubicBezTo>
                    <a:pt x="1126265" y="818257"/>
                    <a:pt x="1121399" y="809958"/>
                    <a:pt x="1118999" y="799025"/>
                  </a:cubicBezTo>
                  <a:lnTo>
                    <a:pt x="1062603" y="807624"/>
                  </a:lnTo>
                  <a:cubicBezTo>
                    <a:pt x="1067802" y="827756"/>
                    <a:pt x="1078835" y="843689"/>
                    <a:pt x="1095701" y="855421"/>
                  </a:cubicBezTo>
                  <a:cubicBezTo>
                    <a:pt x="1112566" y="867154"/>
                    <a:pt x="1135465" y="873020"/>
                    <a:pt x="1164396" y="873020"/>
                  </a:cubicBezTo>
                  <a:cubicBezTo>
                    <a:pt x="1196261" y="873020"/>
                    <a:pt x="1220326" y="866021"/>
                    <a:pt x="1236592" y="852022"/>
                  </a:cubicBezTo>
                  <a:cubicBezTo>
                    <a:pt x="1252858" y="838023"/>
                    <a:pt x="1260991" y="821290"/>
                    <a:pt x="1260991" y="801825"/>
                  </a:cubicBezTo>
                  <a:cubicBezTo>
                    <a:pt x="1260991" y="783959"/>
                    <a:pt x="1255124" y="770027"/>
                    <a:pt x="1243392" y="760027"/>
                  </a:cubicBezTo>
                  <a:cubicBezTo>
                    <a:pt x="1231526" y="750161"/>
                    <a:pt x="1210627" y="741828"/>
                    <a:pt x="1180695" y="735029"/>
                  </a:cubicBezTo>
                  <a:cubicBezTo>
                    <a:pt x="1150764" y="728229"/>
                    <a:pt x="1133265" y="722963"/>
                    <a:pt x="1128199" y="719230"/>
                  </a:cubicBezTo>
                  <a:cubicBezTo>
                    <a:pt x="1124465" y="716430"/>
                    <a:pt x="1122599" y="713030"/>
                    <a:pt x="1122599" y="709030"/>
                  </a:cubicBezTo>
                  <a:cubicBezTo>
                    <a:pt x="1122599" y="704364"/>
                    <a:pt x="1124732" y="700564"/>
                    <a:pt x="1128999" y="697631"/>
                  </a:cubicBezTo>
                  <a:cubicBezTo>
                    <a:pt x="1135398" y="693498"/>
                    <a:pt x="1145998" y="691431"/>
                    <a:pt x="1160797" y="691431"/>
                  </a:cubicBezTo>
                  <a:cubicBezTo>
                    <a:pt x="1172529" y="691431"/>
                    <a:pt x="1181562" y="693631"/>
                    <a:pt x="1187895" y="698031"/>
                  </a:cubicBezTo>
                  <a:cubicBezTo>
                    <a:pt x="1194228" y="702431"/>
                    <a:pt x="1198528" y="708764"/>
                    <a:pt x="1200794" y="717030"/>
                  </a:cubicBezTo>
                  <a:lnTo>
                    <a:pt x="1253791" y="707230"/>
                  </a:lnTo>
                  <a:cubicBezTo>
                    <a:pt x="1248458" y="688698"/>
                    <a:pt x="1238725" y="674699"/>
                    <a:pt x="1224593" y="665233"/>
                  </a:cubicBezTo>
                  <a:cubicBezTo>
                    <a:pt x="1210460" y="655767"/>
                    <a:pt x="1188862" y="651034"/>
                    <a:pt x="1159797" y="651034"/>
                  </a:cubicBezTo>
                  <a:close/>
                  <a:moveTo>
                    <a:pt x="944396" y="651034"/>
                  </a:moveTo>
                  <a:cubicBezTo>
                    <a:pt x="912798" y="651034"/>
                    <a:pt x="887733" y="660800"/>
                    <a:pt x="869200" y="680332"/>
                  </a:cubicBezTo>
                  <a:cubicBezTo>
                    <a:pt x="850668" y="699864"/>
                    <a:pt x="841402" y="727163"/>
                    <a:pt x="841402" y="762227"/>
                  </a:cubicBezTo>
                  <a:cubicBezTo>
                    <a:pt x="841402" y="796892"/>
                    <a:pt x="850635" y="824023"/>
                    <a:pt x="869100" y="843622"/>
                  </a:cubicBezTo>
                  <a:cubicBezTo>
                    <a:pt x="887566" y="863221"/>
                    <a:pt x="912331" y="873020"/>
                    <a:pt x="943396" y="873020"/>
                  </a:cubicBezTo>
                  <a:cubicBezTo>
                    <a:pt x="970728" y="873020"/>
                    <a:pt x="992526" y="866554"/>
                    <a:pt x="1008792" y="853622"/>
                  </a:cubicBezTo>
                  <a:cubicBezTo>
                    <a:pt x="1025057" y="840689"/>
                    <a:pt x="1036057" y="821557"/>
                    <a:pt x="1041790" y="796225"/>
                  </a:cubicBezTo>
                  <a:lnTo>
                    <a:pt x="986593" y="786826"/>
                  </a:lnTo>
                  <a:cubicBezTo>
                    <a:pt x="983793" y="801625"/>
                    <a:pt x="978994" y="812057"/>
                    <a:pt x="972194" y="818124"/>
                  </a:cubicBezTo>
                  <a:cubicBezTo>
                    <a:pt x="965395" y="824190"/>
                    <a:pt x="956662" y="827223"/>
                    <a:pt x="945996" y="827223"/>
                  </a:cubicBezTo>
                  <a:cubicBezTo>
                    <a:pt x="931730" y="827223"/>
                    <a:pt x="920364" y="822023"/>
                    <a:pt x="911898" y="811624"/>
                  </a:cubicBezTo>
                  <a:cubicBezTo>
                    <a:pt x="903432" y="801225"/>
                    <a:pt x="899199" y="783426"/>
                    <a:pt x="899199" y="758227"/>
                  </a:cubicBezTo>
                  <a:cubicBezTo>
                    <a:pt x="899199" y="735562"/>
                    <a:pt x="903365" y="719396"/>
                    <a:pt x="911698" y="709730"/>
                  </a:cubicBezTo>
                  <a:cubicBezTo>
                    <a:pt x="920031" y="700064"/>
                    <a:pt x="931197" y="695231"/>
                    <a:pt x="945196" y="695231"/>
                  </a:cubicBezTo>
                  <a:cubicBezTo>
                    <a:pt x="955728" y="695231"/>
                    <a:pt x="964295" y="698031"/>
                    <a:pt x="970894" y="703631"/>
                  </a:cubicBezTo>
                  <a:cubicBezTo>
                    <a:pt x="977494" y="709230"/>
                    <a:pt x="981727" y="717563"/>
                    <a:pt x="983593" y="728629"/>
                  </a:cubicBezTo>
                  <a:lnTo>
                    <a:pt x="1038990" y="718630"/>
                  </a:lnTo>
                  <a:cubicBezTo>
                    <a:pt x="1032324" y="695831"/>
                    <a:pt x="1021358" y="678866"/>
                    <a:pt x="1006092" y="667733"/>
                  </a:cubicBezTo>
                  <a:cubicBezTo>
                    <a:pt x="990826" y="656600"/>
                    <a:pt x="970261" y="651034"/>
                    <a:pt x="944396" y="651034"/>
                  </a:cubicBezTo>
                  <a:close/>
                  <a:moveTo>
                    <a:pt x="727944" y="651034"/>
                  </a:moveTo>
                  <a:cubicBezTo>
                    <a:pt x="699812" y="651034"/>
                    <a:pt x="676480" y="663033"/>
                    <a:pt x="657948" y="687032"/>
                  </a:cubicBezTo>
                  <a:lnTo>
                    <a:pt x="657948" y="655834"/>
                  </a:lnTo>
                  <a:lnTo>
                    <a:pt x="605751" y="655834"/>
                  </a:lnTo>
                  <a:lnTo>
                    <a:pt x="605751" y="868221"/>
                  </a:lnTo>
                  <a:lnTo>
                    <a:pt x="661948" y="868221"/>
                  </a:lnTo>
                  <a:lnTo>
                    <a:pt x="661948" y="772027"/>
                  </a:lnTo>
                  <a:cubicBezTo>
                    <a:pt x="661948" y="748295"/>
                    <a:pt x="663381" y="732029"/>
                    <a:pt x="666248" y="723229"/>
                  </a:cubicBezTo>
                  <a:cubicBezTo>
                    <a:pt x="669114" y="714430"/>
                    <a:pt x="674414" y="707364"/>
                    <a:pt x="682147" y="702031"/>
                  </a:cubicBezTo>
                  <a:cubicBezTo>
                    <a:pt x="689880" y="696698"/>
                    <a:pt x="698612" y="694031"/>
                    <a:pt x="708345" y="694031"/>
                  </a:cubicBezTo>
                  <a:cubicBezTo>
                    <a:pt x="715945" y="694031"/>
                    <a:pt x="722444" y="695898"/>
                    <a:pt x="727844" y="699631"/>
                  </a:cubicBezTo>
                  <a:cubicBezTo>
                    <a:pt x="733244" y="703364"/>
                    <a:pt x="737143" y="708597"/>
                    <a:pt x="739543" y="715330"/>
                  </a:cubicBezTo>
                  <a:cubicBezTo>
                    <a:pt x="741943" y="722063"/>
                    <a:pt x="743143" y="736895"/>
                    <a:pt x="743143" y="759827"/>
                  </a:cubicBezTo>
                  <a:lnTo>
                    <a:pt x="743143" y="868221"/>
                  </a:lnTo>
                  <a:lnTo>
                    <a:pt x="799340" y="868221"/>
                  </a:lnTo>
                  <a:lnTo>
                    <a:pt x="799340" y="736229"/>
                  </a:lnTo>
                  <a:cubicBezTo>
                    <a:pt x="799340" y="719830"/>
                    <a:pt x="798306" y="707230"/>
                    <a:pt x="796240" y="698431"/>
                  </a:cubicBezTo>
                  <a:cubicBezTo>
                    <a:pt x="794173" y="689632"/>
                    <a:pt x="790507" y="681765"/>
                    <a:pt x="785240" y="674832"/>
                  </a:cubicBezTo>
                  <a:cubicBezTo>
                    <a:pt x="779974" y="667900"/>
                    <a:pt x="772208" y="662200"/>
                    <a:pt x="761942" y="657733"/>
                  </a:cubicBezTo>
                  <a:cubicBezTo>
                    <a:pt x="751676" y="653267"/>
                    <a:pt x="740343" y="651034"/>
                    <a:pt x="727944" y="651034"/>
                  </a:cubicBezTo>
                  <a:close/>
                  <a:moveTo>
                    <a:pt x="246201" y="577438"/>
                  </a:moveTo>
                  <a:lnTo>
                    <a:pt x="246201" y="868221"/>
                  </a:lnTo>
                  <a:lnTo>
                    <a:pt x="452589" y="868221"/>
                  </a:lnTo>
                  <a:lnTo>
                    <a:pt x="452589" y="818824"/>
                  </a:lnTo>
                  <a:lnTo>
                    <a:pt x="305398" y="818824"/>
                  </a:lnTo>
                  <a:lnTo>
                    <a:pt x="305398" y="577438"/>
                  </a:lnTo>
                  <a:close/>
                  <a:moveTo>
                    <a:pt x="491851" y="575039"/>
                  </a:moveTo>
                  <a:lnTo>
                    <a:pt x="491851" y="627035"/>
                  </a:lnTo>
                  <a:lnTo>
                    <a:pt x="548048" y="627035"/>
                  </a:lnTo>
                  <a:lnTo>
                    <a:pt x="548048" y="575039"/>
                  </a:lnTo>
                  <a:close/>
                  <a:moveTo>
                    <a:pt x="743206" y="0"/>
                  </a:moveTo>
                  <a:cubicBezTo>
                    <a:pt x="1153667" y="0"/>
                    <a:pt x="1486412" y="318443"/>
                    <a:pt x="1486412" y="711263"/>
                  </a:cubicBezTo>
                  <a:cubicBezTo>
                    <a:pt x="1486412" y="1104083"/>
                    <a:pt x="1153667" y="1422526"/>
                    <a:pt x="743206" y="1422526"/>
                  </a:cubicBezTo>
                  <a:cubicBezTo>
                    <a:pt x="332745" y="1422526"/>
                    <a:pt x="0" y="1104083"/>
                    <a:pt x="0" y="711263"/>
                  </a:cubicBezTo>
                  <a:cubicBezTo>
                    <a:pt x="0" y="318443"/>
                    <a:pt x="332745" y="0"/>
                    <a:pt x="743206" y="0"/>
                  </a:cubicBezTo>
                  <a:close/>
                </a:path>
              </a:pathLst>
            </a:custGeom>
            <a:ln w="53975" cap="rnd">
              <a:solidFill>
                <a:schemeClr val="bg1"/>
              </a:solidFill>
              <a:prstDash val="solid"/>
            </a:ln>
            <a:effectLst>
              <a:outerShdw blurRad="127000" sx="1000" sy="1000" algn="bl" rotWithShape="0">
                <a:srgbClr val="000000"/>
              </a:outerShdw>
            </a:effectLst>
          </p:spPr>
        </p:pic>
      </p:grpSp>
    </p:spTree>
    <p:extLst>
      <p:ext uri="{BB962C8B-B14F-4D97-AF65-F5344CB8AC3E}">
        <p14:creationId xmlns:p14="http://schemas.microsoft.com/office/powerpoint/2010/main" val="31033200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BED1C6-1BEA-9F36-5C2F-05D9CB32EC95}"/>
            </a:ext>
          </a:extLst>
        </p:cNvPr>
        <p:cNvGrpSpPr/>
        <p:nvPr/>
      </p:nvGrpSpPr>
      <p:grpSpPr>
        <a:xfrm>
          <a:off x="0" y="0"/>
          <a:ext cx="0" cy="0"/>
          <a:chOff x="0" y="0"/>
          <a:chExt cx="0" cy="0"/>
        </a:xfrm>
      </p:grpSpPr>
      <p:sp>
        <p:nvSpPr>
          <p:cNvPr id="28" name="Freeform 27">
            <a:extLst>
              <a:ext uri="{FF2B5EF4-FFF2-40B4-BE49-F238E27FC236}">
                <a16:creationId xmlns:a16="http://schemas.microsoft.com/office/drawing/2014/main" id="{10853081-BC69-AC2A-E419-D6DD13F2E389}"/>
              </a:ext>
            </a:extLst>
          </p:cNvPr>
          <p:cNvSpPr/>
          <p:nvPr/>
        </p:nvSpPr>
        <p:spPr>
          <a:xfrm>
            <a:off x="0" y="-9201917"/>
            <a:ext cx="1481428" cy="18127083"/>
          </a:xfrm>
          <a:custGeom>
            <a:avLst/>
            <a:gdLst>
              <a:gd name="connsiteX0" fmla="*/ 1773841 w 1773841"/>
              <a:gd name="connsiteY0" fmla="*/ 0 h 15819120"/>
              <a:gd name="connsiteX1" fmla="*/ 1773841 w 1773841"/>
              <a:gd name="connsiteY1" fmla="*/ 6233093 h 15819120"/>
              <a:gd name="connsiteX2" fmla="*/ 909496 w 1773841"/>
              <a:gd name="connsiteY2" fmla="*/ 7129609 h 15819120"/>
              <a:gd name="connsiteX3" fmla="*/ 909496 w 1773841"/>
              <a:gd name="connsiteY3" fmla="*/ 7272960 h 15819120"/>
              <a:gd name="connsiteX4" fmla="*/ 1773841 w 1773841"/>
              <a:gd name="connsiteY4" fmla="*/ 8169476 h 15819120"/>
              <a:gd name="connsiteX5" fmla="*/ 1773841 w 1773841"/>
              <a:gd name="connsiteY5" fmla="*/ 15819120 h 15819120"/>
              <a:gd name="connsiteX6" fmla="*/ 0 w 1773841"/>
              <a:gd name="connsiteY6" fmla="*/ 15819120 h 15819120"/>
              <a:gd name="connsiteX7" fmla="*/ 0 w 1773841"/>
              <a:gd name="connsiteY7" fmla="*/ 0 h 15819120"/>
              <a:gd name="connsiteX0" fmla="*/ 1773841 w 1773841"/>
              <a:gd name="connsiteY0" fmla="*/ 0 h 15819120"/>
              <a:gd name="connsiteX1" fmla="*/ 1773841 w 1773841"/>
              <a:gd name="connsiteY1" fmla="*/ 6233093 h 15819120"/>
              <a:gd name="connsiteX2" fmla="*/ 909496 w 1773841"/>
              <a:gd name="connsiteY2" fmla="*/ 7129609 h 15819120"/>
              <a:gd name="connsiteX3" fmla="*/ 909496 w 1773841"/>
              <a:gd name="connsiteY3" fmla="*/ 7272960 h 15819120"/>
              <a:gd name="connsiteX4" fmla="*/ 1773841 w 1773841"/>
              <a:gd name="connsiteY4" fmla="*/ 8169476 h 15819120"/>
              <a:gd name="connsiteX5" fmla="*/ 1773841 w 1773841"/>
              <a:gd name="connsiteY5" fmla="*/ 15819120 h 15819120"/>
              <a:gd name="connsiteX6" fmla="*/ 0 w 1773841"/>
              <a:gd name="connsiteY6" fmla="*/ 15819120 h 15819120"/>
              <a:gd name="connsiteX7" fmla="*/ 0 w 1773841"/>
              <a:gd name="connsiteY7" fmla="*/ 0 h 15819120"/>
              <a:gd name="connsiteX8" fmla="*/ 1773841 w 1773841"/>
              <a:gd name="connsiteY8" fmla="*/ 0 h 15819120"/>
              <a:gd name="connsiteX0" fmla="*/ 1773841 w 1773841"/>
              <a:gd name="connsiteY0" fmla="*/ 0 h 15819120"/>
              <a:gd name="connsiteX1" fmla="*/ 1773841 w 1773841"/>
              <a:gd name="connsiteY1" fmla="*/ 6233093 h 15819120"/>
              <a:gd name="connsiteX2" fmla="*/ 909496 w 1773841"/>
              <a:gd name="connsiteY2" fmla="*/ 7129609 h 15819120"/>
              <a:gd name="connsiteX3" fmla="*/ 909496 w 1773841"/>
              <a:gd name="connsiteY3" fmla="*/ 7272960 h 15819120"/>
              <a:gd name="connsiteX4" fmla="*/ 1773841 w 1773841"/>
              <a:gd name="connsiteY4" fmla="*/ 8169476 h 15819120"/>
              <a:gd name="connsiteX5" fmla="*/ 1773841 w 1773841"/>
              <a:gd name="connsiteY5" fmla="*/ 15819120 h 15819120"/>
              <a:gd name="connsiteX6" fmla="*/ 0 w 1773841"/>
              <a:gd name="connsiteY6" fmla="*/ 15819120 h 15819120"/>
              <a:gd name="connsiteX7" fmla="*/ 0 w 1773841"/>
              <a:gd name="connsiteY7" fmla="*/ 0 h 15819120"/>
              <a:gd name="connsiteX8" fmla="*/ 1773841 w 1773841"/>
              <a:gd name="connsiteY8" fmla="*/ 0 h 15819120"/>
              <a:gd name="connsiteX0" fmla="*/ 1773841 w 1777714"/>
              <a:gd name="connsiteY0" fmla="*/ 0 h 15819120"/>
              <a:gd name="connsiteX1" fmla="*/ 1773841 w 1777714"/>
              <a:gd name="connsiteY1" fmla="*/ 6233093 h 15819120"/>
              <a:gd name="connsiteX2" fmla="*/ 909496 w 1777714"/>
              <a:gd name="connsiteY2" fmla="*/ 7129609 h 15819120"/>
              <a:gd name="connsiteX3" fmla="*/ 909496 w 1777714"/>
              <a:gd name="connsiteY3" fmla="*/ 7272960 h 15819120"/>
              <a:gd name="connsiteX4" fmla="*/ 1773841 w 1777714"/>
              <a:gd name="connsiteY4" fmla="*/ 8169476 h 15819120"/>
              <a:gd name="connsiteX5" fmla="*/ 1773841 w 1777714"/>
              <a:gd name="connsiteY5" fmla="*/ 15819120 h 15819120"/>
              <a:gd name="connsiteX6" fmla="*/ 0 w 1777714"/>
              <a:gd name="connsiteY6" fmla="*/ 15819120 h 15819120"/>
              <a:gd name="connsiteX7" fmla="*/ 0 w 1777714"/>
              <a:gd name="connsiteY7" fmla="*/ 0 h 15819120"/>
              <a:gd name="connsiteX8" fmla="*/ 1773841 w 1777714"/>
              <a:gd name="connsiteY8" fmla="*/ 0 h 15819120"/>
              <a:gd name="connsiteX0" fmla="*/ 1773841 w 1777714"/>
              <a:gd name="connsiteY0" fmla="*/ 0 h 15819120"/>
              <a:gd name="connsiteX1" fmla="*/ 1773841 w 1777714"/>
              <a:gd name="connsiteY1" fmla="*/ 6233093 h 15819120"/>
              <a:gd name="connsiteX2" fmla="*/ 909496 w 1777714"/>
              <a:gd name="connsiteY2" fmla="*/ 7129609 h 15819120"/>
              <a:gd name="connsiteX3" fmla="*/ 909496 w 1777714"/>
              <a:gd name="connsiteY3" fmla="*/ 7272960 h 15819120"/>
              <a:gd name="connsiteX4" fmla="*/ 1773841 w 1777714"/>
              <a:gd name="connsiteY4" fmla="*/ 8169476 h 15819120"/>
              <a:gd name="connsiteX5" fmla="*/ 1773841 w 1777714"/>
              <a:gd name="connsiteY5" fmla="*/ 15819120 h 15819120"/>
              <a:gd name="connsiteX6" fmla="*/ 0 w 1777714"/>
              <a:gd name="connsiteY6" fmla="*/ 15819120 h 15819120"/>
              <a:gd name="connsiteX7" fmla="*/ 0 w 1777714"/>
              <a:gd name="connsiteY7" fmla="*/ 0 h 15819120"/>
              <a:gd name="connsiteX8" fmla="*/ 1773841 w 1777714"/>
              <a:gd name="connsiteY8" fmla="*/ 0 h 15819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7714" h="15819120">
                <a:moveTo>
                  <a:pt x="1773841" y="0"/>
                </a:moveTo>
                <a:cubicBezTo>
                  <a:pt x="1773841" y="2077698"/>
                  <a:pt x="1782556" y="5985053"/>
                  <a:pt x="1773841" y="6233093"/>
                </a:cubicBezTo>
                <a:cubicBezTo>
                  <a:pt x="1765126" y="6481133"/>
                  <a:pt x="909747" y="6822304"/>
                  <a:pt x="909496" y="7129609"/>
                </a:cubicBezTo>
                <a:cubicBezTo>
                  <a:pt x="909245" y="7436914"/>
                  <a:pt x="909245" y="6880986"/>
                  <a:pt x="909496" y="7272960"/>
                </a:cubicBezTo>
                <a:cubicBezTo>
                  <a:pt x="909747" y="7664934"/>
                  <a:pt x="1773593" y="7819837"/>
                  <a:pt x="1773841" y="8169476"/>
                </a:cubicBezTo>
                <a:cubicBezTo>
                  <a:pt x="1774089" y="8519115"/>
                  <a:pt x="1773841" y="13269239"/>
                  <a:pt x="1773841" y="15819120"/>
                </a:cubicBezTo>
                <a:lnTo>
                  <a:pt x="0" y="15819120"/>
                </a:lnTo>
                <a:lnTo>
                  <a:pt x="0" y="0"/>
                </a:lnTo>
                <a:lnTo>
                  <a:pt x="1773841"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defTabSz="761970"/>
            <a:endParaRPr lang="en-GB" sz="1500">
              <a:solidFill>
                <a:prstClr val="white"/>
              </a:solidFill>
              <a:latin typeface="Calibri" panose="020F0502020204030204"/>
            </a:endParaRPr>
          </a:p>
        </p:txBody>
      </p:sp>
      <p:pic>
        <p:nvPicPr>
          <p:cNvPr id="16" name="!!ENGLANDMAP" descr="A map of england with blue and white colors&#10;&#10;Description automatically generated">
            <a:extLst>
              <a:ext uri="{FF2B5EF4-FFF2-40B4-BE49-F238E27FC236}">
                <a16:creationId xmlns:a16="http://schemas.microsoft.com/office/drawing/2014/main" id="{C33517A9-9AE3-106B-DE0A-10644011E1E8}"/>
              </a:ext>
            </a:extLst>
          </p:cNvPr>
          <p:cNvPicPr>
            <a:picLocks noChangeAspect="1"/>
          </p:cNvPicPr>
          <p:nvPr/>
        </p:nvPicPr>
        <p:blipFill>
          <a:blip r:embed="rId3" cstate="email">
            <a:alphaModFix amt="50000"/>
            <a:extLst>
              <a:ext uri="{28A0092B-C50C-407E-A947-70E740481C1C}">
                <a14:useLocalDpi xmlns:a14="http://schemas.microsoft.com/office/drawing/2010/main"/>
              </a:ext>
            </a:extLst>
          </a:blip>
          <a:srcRect l="24617" r="27099"/>
          <a:stretch/>
        </p:blipFill>
        <p:spPr>
          <a:xfrm>
            <a:off x="3986995" y="205590"/>
            <a:ext cx="5529385" cy="6441694"/>
          </a:xfrm>
          <a:prstGeom prst="rect">
            <a:avLst/>
          </a:prstGeom>
        </p:spPr>
      </p:pic>
      <p:sp>
        <p:nvSpPr>
          <p:cNvPr id="35" name="!!CFC2">
            <a:extLst>
              <a:ext uri="{FF2B5EF4-FFF2-40B4-BE49-F238E27FC236}">
                <a16:creationId xmlns:a16="http://schemas.microsoft.com/office/drawing/2014/main" id="{4DFB12B9-72AC-D873-A286-AD6D5B933456}"/>
              </a:ext>
            </a:extLst>
          </p:cNvPr>
          <p:cNvSpPr/>
          <p:nvPr/>
        </p:nvSpPr>
        <p:spPr>
          <a:xfrm>
            <a:off x="1845117" y="460906"/>
            <a:ext cx="3560155" cy="705355"/>
          </a:xfrm>
          <a:prstGeom prst="rect">
            <a:avLst/>
          </a:prstGeom>
          <a:solidFill>
            <a:srgbClr val="1D263E"/>
          </a:solidFill>
          <a:ln w="317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defTabSz="761970"/>
            <a:endParaRPr lang="en-GB" sz="3200">
              <a:solidFill>
                <a:prstClr val="white"/>
              </a:solidFill>
              <a:latin typeface="Arial" panose="020B0604020202020204" pitchFamily="34" charset="0"/>
              <a:cs typeface="Arial" panose="020B0604020202020204" pitchFamily="34" charset="0"/>
            </a:endParaRPr>
          </a:p>
        </p:txBody>
      </p:sp>
      <p:sp>
        <p:nvSpPr>
          <p:cNvPr id="36" name="Rectangle 35">
            <a:extLst>
              <a:ext uri="{FF2B5EF4-FFF2-40B4-BE49-F238E27FC236}">
                <a16:creationId xmlns:a16="http://schemas.microsoft.com/office/drawing/2014/main" id="{8B56B9BA-C0CD-206B-BAB5-DA36A2B01001}"/>
              </a:ext>
            </a:extLst>
          </p:cNvPr>
          <p:cNvSpPr/>
          <p:nvPr/>
        </p:nvSpPr>
        <p:spPr>
          <a:xfrm>
            <a:off x="1721293" y="337082"/>
            <a:ext cx="3560155" cy="705355"/>
          </a:xfrm>
          <a:prstGeom prst="rect">
            <a:avLst/>
          </a:prstGeom>
          <a:solidFill>
            <a:srgbClr val="BF0100">
              <a:alpha val="98000"/>
            </a:srgbClr>
          </a:solidFill>
          <a:ln w="317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108000" rIns="0" rtlCol="0" anchor="ctr"/>
          <a:lstStyle/>
          <a:p>
            <a:pPr defTabSz="761970"/>
            <a:r>
              <a:rPr lang="en-GB" sz="3200" b="1">
                <a:solidFill>
                  <a:prstClr val="white"/>
                </a:solidFill>
                <a:latin typeface="Arial" panose="020B0604020202020204" pitchFamily="34" charset="0"/>
                <a:cs typeface="Arial" panose="020B0604020202020204" pitchFamily="34" charset="0"/>
              </a:rPr>
              <a:t>CNN Objectives</a:t>
            </a:r>
            <a:endParaRPr lang="en-GB" sz="3200">
              <a:solidFill>
                <a:prstClr val="white"/>
              </a:solidFill>
              <a:latin typeface="Arial" panose="020B060402020202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id="{29FC6379-9D30-88B7-D77E-5EE01B4411C1}"/>
              </a:ext>
            </a:extLst>
          </p:cNvPr>
          <p:cNvSpPr/>
          <p:nvPr/>
        </p:nvSpPr>
        <p:spPr>
          <a:xfrm>
            <a:off x="4400913" y="4740705"/>
            <a:ext cx="6247209" cy="1183143"/>
          </a:xfrm>
          <a:prstGeom prst="rect">
            <a:avLst/>
          </a:prstGeom>
          <a:solidFill>
            <a:srgbClr val="102735"/>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72000" rIns="0" rtlCol="0" anchor="ctr"/>
          <a:lstStyle/>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5" name="Rectangle 24">
            <a:extLst>
              <a:ext uri="{FF2B5EF4-FFF2-40B4-BE49-F238E27FC236}">
                <a16:creationId xmlns:a16="http://schemas.microsoft.com/office/drawing/2014/main" id="{9DA9ADBC-26B8-3F12-02A8-7286EC3ABD51}"/>
              </a:ext>
            </a:extLst>
          </p:cNvPr>
          <p:cNvSpPr/>
          <p:nvPr/>
        </p:nvSpPr>
        <p:spPr>
          <a:xfrm>
            <a:off x="4395606" y="3163568"/>
            <a:ext cx="6247209" cy="1183142"/>
          </a:xfrm>
          <a:prstGeom prst="rect">
            <a:avLst/>
          </a:prstGeom>
          <a:solidFill>
            <a:srgbClr val="102735"/>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72000" rIns="0" rtlCol="0" anchor="ctr"/>
          <a:lstStyle/>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6" name="Rectangle 25">
            <a:extLst>
              <a:ext uri="{FF2B5EF4-FFF2-40B4-BE49-F238E27FC236}">
                <a16:creationId xmlns:a16="http://schemas.microsoft.com/office/drawing/2014/main" id="{9936CB8A-DC58-9358-468C-1B2AD314B81F}"/>
              </a:ext>
            </a:extLst>
          </p:cNvPr>
          <p:cNvSpPr/>
          <p:nvPr/>
        </p:nvSpPr>
        <p:spPr>
          <a:xfrm>
            <a:off x="4400913" y="1583173"/>
            <a:ext cx="6247209" cy="1156637"/>
          </a:xfrm>
          <a:prstGeom prst="rect">
            <a:avLst/>
          </a:prstGeom>
          <a:solidFill>
            <a:srgbClr val="102735"/>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72000" rIns="0" rtlCol="0" anchor="ctr"/>
          <a:lstStyle/>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 name="TextBox 2">
            <a:extLst>
              <a:ext uri="{FF2B5EF4-FFF2-40B4-BE49-F238E27FC236}">
                <a16:creationId xmlns:a16="http://schemas.microsoft.com/office/drawing/2014/main" id="{D3BDFBB2-EBBF-82EA-9AFC-1814E9BDF7A1}"/>
              </a:ext>
            </a:extLst>
          </p:cNvPr>
          <p:cNvSpPr txBox="1"/>
          <p:nvPr/>
        </p:nvSpPr>
        <p:spPr>
          <a:xfrm>
            <a:off x="1082833" y="1509726"/>
            <a:ext cx="3560154" cy="705355"/>
          </a:xfrm>
          <a:prstGeom prst="rect">
            <a:avLst/>
          </a:prstGeom>
          <a:noFill/>
          <a:ln w="44450">
            <a:noFill/>
          </a:ln>
        </p:spPr>
        <p:txBody>
          <a:bodyPr wrap="square" lIns="72000" anchor="ctr" anchorCtr="0">
            <a:noAutofit/>
          </a:bodyPr>
          <a:lstStyle/>
          <a:p>
            <a:pPr marL="685773" marR="0" lvl="0" indent="0" algn="l" defTabSz="914363"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Short Term</a:t>
            </a:r>
          </a:p>
          <a:p>
            <a:pPr marL="685773" marR="0" lvl="0" indent="0" algn="l" defTabSz="914363" rtl="0" eaLnBrk="1" fontAlgn="auto" latinLnBrk="0" hangingPunct="1">
              <a:lnSpc>
                <a:spcPct val="100000"/>
              </a:lnSpc>
              <a:spcBef>
                <a:spcPts val="0"/>
              </a:spcBef>
              <a:spcAft>
                <a:spcPts val="0"/>
              </a:spcAft>
              <a:buClrTx/>
              <a:buSzTx/>
              <a:buFontTx/>
              <a:buNone/>
              <a:tabLst/>
              <a:defRPr/>
            </a:pPr>
            <a:r>
              <a:rPr lang="en-GB" sz="3200" dirty="0">
                <a:solidFill>
                  <a:srgbClr val="FFFFFF"/>
                </a:solidFill>
                <a:latin typeface="Arial" panose="020B0604020202020204" pitchFamily="34" charset="0"/>
                <a:cs typeface="Arial" panose="020B0604020202020204" pitchFamily="34" charset="0"/>
              </a:rPr>
              <a:t>2024-2025</a:t>
            </a:r>
            <a:endParaRPr kumimoji="0" lang="en-GB" sz="320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4" name="Rectangle 13">
            <a:extLst>
              <a:ext uri="{FF2B5EF4-FFF2-40B4-BE49-F238E27FC236}">
                <a16:creationId xmlns:a16="http://schemas.microsoft.com/office/drawing/2014/main" id="{D585FCD3-FFDC-C004-2D97-25E14CDEF62E}"/>
              </a:ext>
            </a:extLst>
          </p:cNvPr>
          <p:cNvSpPr/>
          <p:nvPr/>
        </p:nvSpPr>
        <p:spPr>
          <a:xfrm>
            <a:off x="4268391" y="4588305"/>
            <a:ext cx="6247209" cy="1183143"/>
          </a:xfrm>
          <a:prstGeom prst="rect">
            <a:avLst/>
          </a:prstGeom>
          <a:solidFill>
            <a:srgbClr val="BC0301"/>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72000" rIns="0" rtlCol="0" anchor="ctr"/>
          <a:lstStyle/>
          <a:p>
            <a:pPr marL="0" marR="0" lvl="0" indent="0" algn="l" defTabSz="914363"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FFFFFF"/>
                </a:solidFill>
                <a:effectLst/>
                <a:uLnTx/>
                <a:uFillTx/>
                <a:latin typeface="Arial" panose="020B0604020202020204"/>
                <a:ea typeface="+mn-ea"/>
                <a:cs typeface="+mn-cs"/>
              </a:rPr>
              <a:t>Through </a:t>
            </a:r>
            <a:r>
              <a:rPr kumimoji="0" lang="en-GB" sz="2400" b="1" i="0" u="none" strike="noStrike" kern="1200" cap="none" spc="-130" normalizeH="0" baseline="0" noProof="0">
                <a:ln>
                  <a:noFill/>
                </a:ln>
                <a:solidFill>
                  <a:srgbClr val="FFFFFF"/>
                </a:solidFill>
                <a:effectLst/>
                <a:uLnTx/>
                <a:uFillTx/>
                <a:latin typeface="Arial" panose="020B0604020202020204"/>
                <a:ea typeface="+mn-ea"/>
                <a:cs typeface="+mn-cs"/>
              </a:rPr>
              <a:t>shared best practice more opportunities are seized by ICBs and partners</a:t>
            </a:r>
            <a:endParaRPr kumimoji="0" lang="en-GB" sz="2400" b="1"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8" name="Rectangle 17">
            <a:extLst>
              <a:ext uri="{FF2B5EF4-FFF2-40B4-BE49-F238E27FC236}">
                <a16:creationId xmlns:a16="http://schemas.microsoft.com/office/drawing/2014/main" id="{2E847F58-20EF-17FD-79F1-61FE4B702896}"/>
              </a:ext>
            </a:extLst>
          </p:cNvPr>
          <p:cNvSpPr/>
          <p:nvPr/>
        </p:nvSpPr>
        <p:spPr>
          <a:xfrm>
            <a:off x="4263084" y="3011168"/>
            <a:ext cx="6247209" cy="1183142"/>
          </a:xfrm>
          <a:prstGeom prst="rect">
            <a:avLst/>
          </a:prstGeom>
          <a:solidFill>
            <a:srgbClr val="BC0301"/>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72000" rIns="0" rtlCol="0" anchor="ctr"/>
          <a:lstStyle/>
          <a:p>
            <a:pPr marL="0" marR="0" lvl="0" indent="0" algn="l" defTabSz="914363"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30" normalizeH="0" baseline="0" noProof="0">
                <a:ln>
                  <a:noFill/>
                </a:ln>
                <a:solidFill>
                  <a:srgbClr val="FFFFFF"/>
                </a:solidFill>
                <a:effectLst/>
                <a:uLnTx/>
                <a:uFillTx/>
                <a:latin typeface="Arial" panose="020B0604020202020204"/>
                <a:ea typeface="+mn-ea"/>
                <a:cs typeface="+mn-cs"/>
              </a:rPr>
              <a:t>Greater emphasis at ICB level towards coastal population health</a:t>
            </a:r>
            <a:endParaRPr kumimoji="0" lang="en-GB" sz="2400" b="1"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1" name="Rectangle 20">
            <a:extLst>
              <a:ext uri="{FF2B5EF4-FFF2-40B4-BE49-F238E27FC236}">
                <a16:creationId xmlns:a16="http://schemas.microsoft.com/office/drawing/2014/main" id="{4AA8C0FE-B4A0-01BD-7BBF-07E3242F2FB5}"/>
              </a:ext>
            </a:extLst>
          </p:cNvPr>
          <p:cNvSpPr/>
          <p:nvPr/>
        </p:nvSpPr>
        <p:spPr>
          <a:xfrm>
            <a:off x="4268391" y="1430773"/>
            <a:ext cx="6247209" cy="1156637"/>
          </a:xfrm>
          <a:prstGeom prst="rect">
            <a:avLst/>
          </a:prstGeom>
          <a:solidFill>
            <a:srgbClr val="BC0301"/>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72000" rIns="0" rtlCol="0" anchor="ctr"/>
          <a:lstStyle/>
          <a:p>
            <a:pPr marL="0" marR="0" lvl="0" indent="0" algn="l" defTabSz="914363"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30" normalizeH="0" baseline="0" noProof="0">
                <a:ln>
                  <a:noFill/>
                </a:ln>
                <a:solidFill>
                  <a:srgbClr val="FFFFFF"/>
                </a:solidFill>
                <a:effectLst/>
                <a:uLnTx/>
                <a:uFillTx/>
                <a:latin typeface="Arial" panose="020B0604020202020204"/>
                <a:ea typeface="+mn-ea"/>
                <a:cs typeface="+mn-cs"/>
              </a:rPr>
              <a:t>Activate plans for the 6 accelerator towns (12% of national target)</a:t>
            </a:r>
            <a:endParaRPr kumimoji="0" lang="en-GB" sz="2400" b="1"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4" name="Oval 43">
            <a:extLst>
              <a:ext uri="{FF2B5EF4-FFF2-40B4-BE49-F238E27FC236}">
                <a16:creationId xmlns:a16="http://schemas.microsoft.com/office/drawing/2014/main" id="{2D414806-A4FF-8F56-A3DE-DE7AD315E541}"/>
              </a:ext>
            </a:extLst>
          </p:cNvPr>
          <p:cNvSpPr/>
          <p:nvPr/>
        </p:nvSpPr>
        <p:spPr>
          <a:xfrm>
            <a:off x="177632" y="1370099"/>
            <a:ext cx="962723" cy="87465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sz="1500">
              <a:solidFill>
                <a:prstClr val="white"/>
              </a:solidFill>
              <a:latin typeface="Calibri" panose="020F0502020204030204"/>
            </a:endParaRPr>
          </a:p>
        </p:txBody>
      </p:sp>
      <p:sp>
        <p:nvSpPr>
          <p:cNvPr id="45" name="Oval 44">
            <a:extLst>
              <a:ext uri="{FF2B5EF4-FFF2-40B4-BE49-F238E27FC236}">
                <a16:creationId xmlns:a16="http://schemas.microsoft.com/office/drawing/2014/main" id="{51B9D269-3F09-55E3-5D57-FE0FDD267A7D}"/>
              </a:ext>
            </a:extLst>
          </p:cNvPr>
          <p:cNvSpPr/>
          <p:nvPr/>
        </p:nvSpPr>
        <p:spPr>
          <a:xfrm>
            <a:off x="161419" y="4705646"/>
            <a:ext cx="1015273" cy="87465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sz="1500">
              <a:solidFill>
                <a:prstClr val="white"/>
              </a:solidFill>
              <a:latin typeface="Calibri" panose="020F0502020204030204"/>
            </a:endParaRPr>
          </a:p>
        </p:txBody>
      </p:sp>
      <p:sp>
        <p:nvSpPr>
          <p:cNvPr id="46" name="Oval 45">
            <a:extLst>
              <a:ext uri="{FF2B5EF4-FFF2-40B4-BE49-F238E27FC236}">
                <a16:creationId xmlns:a16="http://schemas.microsoft.com/office/drawing/2014/main" id="{3798B77E-0292-42EC-66F0-C47AC9611583}"/>
              </a:ext>
            </a:extLst>
          </p:cNvPr>
          <p:cNvSpPr/>
          <p:nvPr/>
        </p:nvSpPr>
        <p:spPr>
          <a:xfrm>
            <a:off x="193949" y="246965"/>
            <a:ext cx="962723" cy="874650"/>
          </a:xfrm>
          <a:prstGeom prst="ellipse">
            <a:avLst/>
          </a:prstGeom>
          <a:solidFill>
            <a:schemeClr val="bg1"/>
          </a:solidFill>
          <a:ln w="635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sz="1500">
              <a:solidFill>
                <a:prstClr val="white"/>
              </a:solidFill>
              <a:latin typeface="Calibri" panose="020F0502020204030204"/>
            </a:endParaRPr>
          </a:p>
        </p:txBody>
      </p:sp>
      <p:sp>
        <p:nvSpPr>
          <p:cNvPr id="47" name="Oval 46">
            <a:extLst>
              <a:ext uri="{FF2B5EF4-FFF2-40B4-BE49-F238E27FC236}">
                <a16:creationId xmlns:a16="http://schemas.microsoft.com/office/drawing/2014/main" id="{F7C32E34-9B8B-A6B0-4E7D-E34907CC1790}"/>
              </a:ext>
            </a:extLst>
          </p:cNvPr>
          <p:cNvSpPr/>
          <p:nvPr/>
        </p:nvSpPr>
        <p:spPr>
          <a:xfrm>
            <a:off x="177632" y="3588064"/>
            <a:ext cx="962723" cy="87465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sz="1500">
              <a:solidFill>
                <a:prstClr val="white"/>
              </a:solidFill>
              <a:latin typeface="Calibri" panose="020F0502020204030204"/>
            </a:endParaRPr>
          </a:p>
        </p:txBody>
      </p:sp>
      <p:sp>
        <p:nvSpPr>
          <p:cNvPr id="48" name="Oval 47">
            <a:extLst>
              <a:ext uri="{FF2B5EF4-FFF2-40B4-BE49-F238E27FC236}">
                <a16:creationId xmlns:a16="http://schemas.microsoft.com/office/drawing/2014/main" id="{04D7A552-3E85-0337-F486-D56E69720170}"/>
              </a:ext>
            </a:extLst>
          </p:cNvPr>
          <p:cNvSpPr/>
          <p:nvPr/>
        </p:nvSpPr>
        <p:spPr>
          <a:xfrm>
            <a:off x="177632" y="5812700"/>
            <a:ext cx="962723" cy="87465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sz="1500">
              <a:solidFill>
                <a:prstClr val="white"/>
              </a:solidFill>
              <a:latin typeface="Calibri" panose="020F0502020204030204"/>
            </a:endParaRPr>
          </a:p>
        </p:txBody>
      </p:sp>
      <p:grpSp>
        <p:nvGrpSpPr>
          <p:cNvPr id="49" name="Group 48">
            <a:extLst>
              <a:ext uri="{FF2B5EF4-FFF2-40B4-BE49-F238E27FC236}">
                <a16:creationId xmlns:a16="http://schemas.microsoft.com/office/drawing/2014/main" id="{1F67DB38-9870-4A26-2FC2-26B03478F770}"/>
              </a:ext>
            </a:extLst>
          </p:cNvPr>
          <p:cNvGrpSpPr/>
          <p:nvPr/>
        </p:nvGrpSpPr>
        <p:grpSpPr>
          <a:xfrm>
            <a:off x="171329" y="157795"/>
            <a:ext cx="1096368" cy="1048554"/>
            <a:chOff x="139825" y="280858"/>
            <a:chExt cx="1315641" cy="1258265"/>
          </a:xfrm>
        </p:grpSpPr>
        <p:sp>
          <p:nvSpPr>
            <p:cNvPr id="50" name="Oval 49">
              <a:extLst>
                <a:ext uri="{FF2B5EF4-FFF2-40B4-BE49-F238E27FC236}">
                  <a16:creationId xmlns:a16="http://schemas.microsoft.com/office/drawing/2014/main" id="{85FCF17F-5FB0-2CF3-54A4-46221D698F7F}"/>
                </a:ext>
              </a:extLst>
            </p:cNvPr>
            <p:cNvSpPr/>
            <p:nvPr/>
          </p:nvSpPr>
          <p:spPr>
            <a:xfrm>
              <a:off x="218322" y="401115"/>
              <a:ext cx="1155267" cy="1049580"/>
            </a:xfrm>
            <a:prstGeom prst="ellipse">
              <a:avLst/>
            </a:prstGeom>
            <a:solidFill>
              <a:schemeClr val="bg1"/>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sz="1500">
                <a:solidFill>
                  <a:prstClr val="white"/>
                </a:solidFill>
                <a:latin typeface="Calibri" panose="020F0502020204030204"/>
              </a:endParaRPr>
            </a:p>
          </p:txBody>
        </p:sp>
        <p:pic>
          <p:nvPicPr>
            <p:cNvPr id="51" name="Picture 50">
              <a:extLst>
                <a:ext uri="{FF2B5EF4-FFF2-40B4-BE49-F238E27FC236}">
                  <a16:creationId xmlns:a16="http://schemas.microsoft.com/office/drawing/2014/main" id="{F2EA2EBB-17C2-0B1D-158E-7429C10662F2}"/>
                </a:ext>
              </a:extLst>
            </p:cNvPr>
            <p:cNvPicPr>
              <a:picLocks noChangeAspect="1"/>
            </p:cNvPicPr>
            <p:nvPr/>
          </p:nvPicPr>
          <p:blipFill>
            <a:blip r:embed="rId4" cstate="email">
              <a:duotone>
                <a:prstClr val="black"/>
                <a:srgbClr val="7030A0">
                  <a:tint val="45000"/>
                  <a:satMod val="400000"/>
                </a:srgbClr>
              </a:duotone>
              <a:extLst>
                <a:ext uri="{28A0092B-C50C-407E-A947-70E740481C1C}">
                  <a14:useLocalDpi xmlns:a14="http://schemas.microsoft.com/office/drawing/2010/main"/>
                </a:ext>
              </a:extLst>
            </a:blip>
            <a:srcRect/>
            <a:stretch>
              <a:fillRect/>
            </a:stretch>
          </p:blipFill>
          <p:spPr>
            <a:xfrm>
              <a:off x="139825" y="280858"/>
              <a:ext cx="1315641" cy="1258265"/>
            </a:xfrm>
            <a:custGeom>
              <a:avLst/>
              <a:gdLst/>
              <a:ahLst/>
              <a:cxnLst/>
              <a:rect l="l" t="t" r="r" b="b"/>
              <a:pathLst>
                <a:path w="1525808" h="1459266">
                  <a:moveTo>
                    <a:pt x="677955" y="762168"/>
                  </a:moveTo>
                  <a:lnTo>
                    <a:pt x="735152" y="832763"/>
                  </a:lnTo>
                  <a:cubicBezTo>
                    <a:pt x="725552" y="840763"/>
                    <a:pt x="716686" y="846496"/>
                    <a:pt x="708553" y="849962"/>
                  </a:cubicBezTo>
                  <a:cubicBezTo>
                    <a:pt x="700420" y="853429"/>
                    <a:pt x="691954" y="855162"/>
                    <a:pt x="683155" y="855162"/>
                  </a:cubicBezTo>
                  <a:cubicBezTo>
                    <a:pt x="669822" y="855162"/>
                    <a:pt x="659190" y="851329"/>
                    <a:pt x="651257" y="843663"/>
                  </a:cubicBezTo>
                  <a:cubicBezTo>
                    <a:pt x="643324" y="835997"/>
                    <a:pt x="639357" y="826097"/>
                    <a:pt x="639357" y="813965"/>
                  </a:cubicBezTo>
                  <a:cubicBezTo>
                    <a:pt x="639357" y="804365"/>
                    <a:pt x="642557" y="794966"/>
                    <a:pt x="648957" y="785766"/>
                  </a:cubicBezTo>
                  <a:cubicBezTo>
                    <a:pt x="655356" y="776567"/>
                    <a:pt x="665023" y="768701"/>
                    <a:pt x="677955" y="762168"/>
                  </a:cubicBezTo>
                  <a:close/>
                  <a:moveTo>
                    <a:pt x="701954" y="637775"/>
                  </a:moveTo>
                  <a:cubicBezTo>
                    <a:pt x="711153" y="637775"/>
                    <a:pt x="718453" y="640309"/>
                    <a:pt x="723852" y="645375"/>
                  </a:cubicBezTo>
                  <a:cubicBezTo>
                    <a:pt x="729252" y="650441"/>
                    <a:pt x="731952" y="656574"/>
                    <a:pt x="731952" y="663774"/>
                  </a:cubicBezTo>
                  <a:cubicBezTo>
                    <a:pt x="731952" y="672307"/>
                    <a:pt x="726352" y="680906"/>
                    <a:pt x="715153" y="689572"/>
                  </a:cubicBezTo>
                  <a:lnTo>
                    <a:pt x="699954" y="701171"/>
                  </a:lnTo>
                  <a:lnTo>
                    <a:pt x="686155" y="685172"/>
                  </a:lnTo>
                  <a:cubicBezTo>
                    <a:pt x="677622" y="675306"/>
                    <a:pt x="673355" y="666907"/>
                    <a:pt x="673355" y="659974"/>
                  </a:cubicBezTo>
                  <a:cubicBezTo>
                    <a:pt x="673355" y="654108"/>
                    <a:pt x="675889" y="648941"/>
                    <a:pt x="680955" y="644475"/>
                  </a:cubicBezTo>
                  <a:cubicBezTo>
                    <a:pt x="686021" y="640009"/>
                    <a:pt x="693021" y="637775"/>
                    <a:pt x="701954" y="637775"/>
                  </a:cubicBezTo>
                  <a:close/>
                  <a:moveTo>
                    <a:pt x="860437" y="603177"/>
                  </a:moveTo>
                  <a:lnTo>
                    <a:pt x="930433" y="896360"/>
                  </a:lnTo>
                  <a:lnTo>
                    <a:pt x="994629" y="896360"/>
                  </a:lnTo>
                  <a:lnTo>
                    <a:pt x="1052825" y="677173"/>
                  </a:lnTo>
                  <a:lnTo>
                    <a:pt x="1111222" y="896360"/>
                  </a:lnTo>
                  <a:lnTo>
                    <a:pt x="1174018" y="896360"/>
                  </a:lnTo>
                  <a:lnTo>
                    <a:pt x="1245214" y="603177"/>
                  </a:lnTo>
                  <a:lnTo>
                    <a:pt x="1185617" y="603177"/>
                  </a:lnTo>
                  <a:lnTo>
                    <a:pt x="1140620" y="807965"/>
                  </a:lnTo>
                  <a:lnTo>
                    <a:pt x="1089223" y="603177"/>
                  </a:lnTo>
                  <a:lnTo>
                    <a:pt x="1018827" y="603177"/>
                  </a:lnTo>
                  <a:lnTo>
                    <a:pt x="965231" y="804565"/>
                  </a:lnTo>
                  <a:lnTo>
                    <a:pt x="921033" y="603177"/>
                  </a:lnTo>
                  <a:close/>
                  <a:moveTo>
                    <a:pt x="298885" y="603177"/>
                  </a:moveTo>
                  <a:lnTo>
                    <a:pt x="298885" y="896360"/>
                  </a:lnTo>
                  <a:lnTo>
                    <a:pt x="353882" y="896360"/>
                  </a:lnTo>
                  <a:lnTo>
                    <a:pt x="353882" y="705171"/>
                  </a:lnTo>
                  <a:lnTo>
                    <a:pt x="472075" y="896360"/>
                  </a:lnTo>
                  <a:lnTo>
                    <a:pt x="531471" y="896360"/>
                  </a:lnTo>
                  <a:lnTo>
                    <a:pt x="531471" y="603177"/>
                  </a:lnTo>
                  <a:lnTo>
                    <a:pt x="476474" y="603177"/>
                  </a:lnTo>
                  <a:lnTo>
                    <a:pt x="476474" y="798965"/>
                  </a:lnTo>
                  <a:lnTo>
                    <a:pt x="356482" y="603177"/>
                  </a:lnTo>
                  <a:close/>
                  <a:moveTo>
                    <a:pt x="700554" y="598178"/>
                  </a:moveTo>
                  <a:cubicBezTo>
                    <a:pt x="674289" y="598178"/>
                    <a:pt x="654056" y="604344"/>
                    <a:pt x="639857" y="616677"/>
                  </a:cubicBezTo>
                  <a:cubicBezTo>
                    <a:pt x="625658" y="629009"/>
                    <a:pt x="618559" y="644042"/>
                    <a:pt x="618559" y="661774"/>
                  </a:cubicBezTo>
                  <a:cubicBezTo>
                    <a:pt x="618559" y="671373"/>
                    <a:pt x="621092" y="681539"/>
                    <a:pt x="626158" y="692272"/>
                  </a:cubicBezTo>
                  <a:cubicBezTo>
                    <a:pt x="631225" y="703005"/>
                    <a:pt x="638757" y="714304"/>
                    <a:pt x="648757" y="726170"/>
                  </a:cubicBezTo>
                  <a:cubicBezTo>
                    <a:pt x="626492" y="737236"/>
                    <a:pt x="609759" y="750268"/>
                    <a:pt x="598560" y="765268"/>
                  </a:cubicBezTo>
                  <a:cubicBezTo>
                    <a:pt x="587361" y="780267"/>
                    <a:pt x="581761" y="797166"/>
                    <a:pt x="581761" y="815964"/>
                  </a:cubicBezTo>
                  <a:cubicBezTo>
                    <a:pt x="581761" y="836630"/>
                    <a:pt x="588894" y="854895"/>
                    <a:pt x="603160" y="870761"/>
                  </a:cubicBezTo>
                  <a:cubicBezTo>
                    <a:pt x="621559" y="891293"/>
                    <a:pt x="649023" y="901559"/>
                    <a:pt x="685555" y="901559"/>
                  </a:cubicBezTo>
                  <a:cubicBezTo>
                    <a:pt x="703953" y="901559"/>
                    <a:pt x="719819" y="899026"/>
                    <a:pt x="733152" y="893960"/>
                  </a:cubicBezTo>
                  <a:cubicBezTo>
                    <a:pt x="746484" y="888893"/>
                    <a:pt x="759083" y="881027"/>
                    <a:pt x="770949" y="870361"/>
                  </a:cubicBezTo>
                  <a:cubicBezTo>
                    <a:pt x="786282" y="884627"/>
                    <a:pt x="802281" y="895826"/>
                    <a:pt x="818946" y="903959"/>
                  </a:cubicBezTo>
                  <a:lnTo>
                    <a:pt x="852944" y="860562"/>
                  </a:lnTo>
                  <a:cubicBezTo>
                    <a:pt x="848278" y="858295"/>
                    <a:pt x="840978" y="853662"/>
                    <a:pt x="831046" y="846663"/>
                  </a:cubicBezTo>
                  <a:cubicBezTo>
                    <a:pt x="821113" y="839663"/>
                    <a:pt x="813013" y="833230"/>
                    <a:pt x="806747" y="827364"/>
                  </a:cubicBezTo>
                  <a:cubicBezTo>
                    <a:pt x="811014" y="821764"/>
                    <a:pt x="815013" y="814798"/>
                    <a:pt x="818746" y="806465"/>
                  </a:cubicBezTo>
                  <a:cubicBezTo>
                    <a:pt x="822479" y="798132"/>
                    <a:pt x="826879" y="784966"/>
                    <a:pt x="831946" y="766967"/>
                  </a:cubicBezTo>
                  <a:lnTo>
                    <a:pt x="781149" y="755368"/>
                  </a:lnTo>
                  <a:cubicBezTo>
                    <a:pt x="777682" y="769101"/>
                    <a:pt x="773549" y="780233"/>
                    <a:pt x="768749" y="788766"/>
                  </a:cubicBezTo>
                  <a:lnTo>
                    <a:pt x="727952" y="734969"/>
                  </a:lnTo>
                  <a:cubicBezTo>
                    <a:pt x="749417" y="721504"/>
                    <a:pt x="763683" y="709438"/>
                    <a:pt x="770749" y="698772"/>
                  </a:cubicBezTo>
                  <a:cubicBezTo>
                    <a:pt x="777816" y="688106"/>
                    <a:pt x="781349" y="676840"/>
                    <a:pt x="781349" y="664974"/>
                  </a:cubicBezTo>
                  <a:cubicBezTo>
                    <a:pt x="781349" y="646308"/>
                    <a:pt x="774216" y="630509"/>
                    <a:pt x="759950" y="617577"/>
                  </a:cubicBezTo>
                  <a:cubicBezTo>
                    <a:pt x="745684" y="604644"/>
                    <a:pt x="725885" y="598178"/>
                    <a:pt x="700554" y="598178"/>
                  </a:cubicBezTo>
                  <a:close/>
                  <a:moveTo>
                    <a:pt x="762904" y="0"/>
                  </a:moveTo>
                  <a:cubicBezTo>
                    <a:pt x="1184244" y="0"/>
                    <a:pt x="1525808" y="326668"/>
                    <a:pt x="1525808" y="729633"/>
                  </a:cubicBezTo>
                  <a:cubicBezTo>
                    <a:pt x="1525808" y="1132598"/>
                    <a:pt x="1184244" y="1459266"/>
                    <a:pt x="762904" y="1459266"/>
                  </a:cubicBezTo>
                  <a:cubicBezTo>
                    <a:pt x="341564" y="1459266"/>
                    <a:pt x="0" y="1132598"/>
                    <a:pt x="0" y="729633"/>
                  </a:cubicBezTo>
                  <a:cubicBezTo>
                    <a:pt x="0" y="326668"/>
                    <a:pt x="341564" y="0"/>
                    <a:pt x="762904" y="0"/>
                  </a:cubicBezTo>
                  <a:close/>
                </a:path>
              </a:pathLst>
            </a:custGeom>
            <a:ln w="57150" cap="rnd">
              <a:solidFill>
                <a:schemeClr val="bg1"/>
              </a:solidFill>
              <a:prstDash val="solid"/>
            </a:ln>
            <a:effectLst>
              <a:outerShdw sx="1000" sy="1000" algn="bl" rotWithShape="0">
                <a:srgbClr val="000000"/>
              </a:outerShdw>
            </a:effectLst>
          </p:spPr>
        </p:pic>
      </p:grpSp>
      <p:grpSp>
        <p:nvGrpSpPr>
          <p:cNvPr id="52" name="Group 51">
            <a:extLst>
              <a:ext uri="{FF2B5EF4-FFF2-40B4-BE49-F238E27FC236}">
                <a16:creationId xmlns:a16="http://schemas.microsoft.com/office/drawing/2014/main" id="{5770F90E-F516-9FD2-9245-CC4B985E2087}"/>
              </a:ext>
            </a:extLst>
          </p:cNvPr>
          <p:cNvGrpSpPr/>
          <p:nvPr/>
        </p:nvGrpSpPr>
        <p:grpSpPr>
          <a:xfrm>
            <a:off x="165978" y="2413410"/>
            <a:ext cx="1060374" cy="1024070"/>
            <a:chOff x="169335" y="2882840"/>
            <a:chExt cx="1272449" cy="1228884"/>
          </a:xfrm>
        </p:grpSpPr>
        <p:sp>
          <p:nvSpPr>
            <p:cNvPr id="53" name="Oval 52">
              <a:extLst>
                <a:ext uri="{FF2B5EF4-FFF2-40B4-BE49-F238E27FC236}">
                  <a16:creationId xmlns:a16="http://schemas.microsoft.com/office/drawing/2014/main" id="{5A1582BF-925E-6E22-934D-7F9A2B08166D}"/>
                </a:ext>
              </a:extLst>
            </p:cNvPr>
            <p:cNvSpPr/>
            <p:nvPr/>
          </p:nvSpPr>
          <p:spPr>
            <a:xfrm>
              <a:off x="234673" y="2983064"/>
              <a:ext cx="1155267" cy="1049580"/>
            </a:xfrm>
            <a:prstGeom prst="ellipse">
              <a:avLst/>
            </a:prstGeom>
            <a:solidFill>
              <a:schemeClr val="bg1"/>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sz="1500">
                <a:solidFill>
                  <a:prstClr val="white"/>
                </a:solidFill>
                <a:latin typeface="Calibri" panose="020F0502020204030204"/>
              </a:endParaRPr>
            </a:p>
          </p:txBody>
        </p:sp>
        <p:pic>
          <p:nvPicPr>
            <p:cNvPr id="54" name="Picture 53">
              <a:extLst>
                <a:ext uri="{FF2B5EF4-FFF2-40B4-BE49-F238E27FC236}">
                  <a16:creationId xmlns:a16="http://schemas.microsoft.com/office/drawing/2014/main" id="{01C43167-0DC6-A938-CB18-8102E90B6354}"/>
                </a:ext>
              </a:extLst>
            </p:cNvPr>
            <p:cNvPicPr>
              <a:picLocks noChangeAspect="1"/>
            </p:cNvPicPr>
            <p:nvPr/>
          </p:nvPicPr>
          <p:blipFill>
            <a:blip r:embed="rId5" cstate="email">
              <a:alphaModFix amt="85000"/>
              <a:duotone>
                <a:prstClr val="black"/>
                <a:srgbClr val="0070C0">
                  <a:tint val="45000"/>
                  <a:satMod val="400000"/>
                </a:srgbClr>
              </a:duotone>
              <a:extLst>
                <a:ext uri="{28A0092B-C50C-407E-A947-70E740481C1C}">
                  <a14:useLocalDpi xmlns:a14="http://schemas.microsoft.com/office/drawing/2010/main"/>
                </a:ext>
              </a:extLst>
            </a:blip>
            <a:srcRect/>
            <a:stretch/>
          </p:blipFill>
          <p:spPr>
            <a:xfrm>
              <a:off x="169335" y="2882840"/>
              <a:ext cx="1272449" cy="1228884"/>
            </a:xfrm>
            <a:custGeom>
              <a:avLst/>
              <a:gdLst/>
              <a:ahLst/>
              <a:cxnLst/>
              <a:rect l="l" t="t" r="r" b="b"/>
              <a:pathLst>
                <a:path w="1475716" h="1425192">
                  <a:moveTo>
                    <a:pt x="523390" y="694660"/>
                  </a:moveTo>
                  <a:cubicBezTo>
                    <a:pt x="536010" y="694660"/>
                    <a:pt x="546593" y="699478"/>
                    <a:pt x="555139" y="709115"/>
                  </a:cubicBezTo>
                  <a:cubicBezTo>
                    <a:pt x="563686" y="718751"/>
                    <a:pt x="567960" y="732518"/>
                    <a:pt x="567960" y="750415"/>
                  </a:cubicBezTo>
                  <a:cubicBezTo>
                    <a:pt x="567960" y="768770"/>
                    <a:pt x="563686" y="782766"/>
                    <a:pt x="555139" y="792403"/>
                  </a:cubicBezTo>
                  <a:cubicBezTo>
                    <a:pt x="546593" y="802039"/>
                    <a:pt x="536010" y="806858"/>
                    <a:pt x="523390" y="806858"/>
                  </a:cubicBezTo>
                  <a:cubicBezTo>
                    <a:pt x="510771" y="806858"/>
                    <a:pt x="500159" y="802039"/>
                    <a:pt x="491555" y="792403"/>
                  </a:cubicBezTo>
                  <a:cubicBezTo>
                    <a:pt x="482951" y="782766"/>
                    <a:pt x="478649" y="768885"/>
                    <a:pt x="478649" y="750759"/>
                  </a:cubicBezTo>
                  <a:cubicBezTo>
                    <a:pt x="478649" y="732633"/>
                    <a:pt x="482951" y="718751"/>
                    <a:pt x="491555" y="709115"/>
                  </a:cubicBezTo>
                  <a:cubicBezTo>
                    <a:pt x="500159" y="699478"/>
                    <a:pt x="510771" y="694660"/>
                    <a:pt x="523390" y="694660"/>
                  </a:cubicBezTo>
                  <a:close/>
                  <a:moveTo>
                    <a:pt x="1065343" y="692251"/>
                  </a:moveTo>
                  <a:cubicBezTo>
                    <a:pt x="1075209" y="692251"/>
                    <a:pt x="1083584" y="695893"/>
                    <a:pt x="1090467" y="703178"/>
                  </a:cubicBezTo>
                  <a:cubicBezTo>
                    <a:pt x="1097351" y="710463"/>
                    <a:pt x="1100964" y="721103"/>
                    <a:pt x="1101308" y="735099"/>
                  </a:cubicBezTo>
                  <a:lnTo>
                    <a:pt x="1029034" y="735099"/>
                  </a:lnTo>
                  <a:cubicBezTo>
                    <a:pt x="1028919" y="721906"/>
                    <a:pt x="1032303" y="711467"/>
                    <a:pt x="1039187" y="703780"/>
                  </a:cubicBezTo>
                  <a:cubicBezTo>
                    <a:pt x="1046070" y="696094"/>
                    <a:pt x="1054789" y="692251"/>
                    <a:pt x="1065343" y="692251"/>
                  </a:cubicBezTo>
                  <a:close/>
                  <a:moveTo>
                    <a:pt x="1062418" y="655253"/>
                  </a:moveTo>
                  <a:cubicBezTo>
                    <a:pt x="1038211" y="655253"/>
                    <a:pt x="1018193" y="663828"/>
                    <a:pt x="1002361" y="680979"/>
                  </a:cubicBezTo>
                  <a:cubicBezTo>
                    <a:pt x="986529" y="698130"/>
                    <a:pt x="978614" y="721849"/>
                    <a:pt x="978614" y="752135"/>
                  </a:cubicBezTo>
                  <a:cubicBezTo>
                    <a:pt x="978614" y="777489"/>
                    <a:pt x="984636" y="798483"/>
                    <a:pt x="996682" y="815118"/>
                  </a:cubicBezTo>
                  <a:cubicBezTo>
                    <a:pt x="1011940" y="835882"/>
                    <a:pt x="1035458" y="846265"/>
                    <a:pt x="1067236" y="846265"/>
                  </a:cubicBezTo>
                  <a:cubicBezTo>
                    <a:pt x="1087312" y="846265"/>
                    <a:pt x="1104033" y="841647"/>
                    <a:pt x="1117398" y="832412"/>
                  </a:cubicBezTo>
                  <a:cubicBezTo>
                    <a:pt x="1130763" y="823177"/>
                    <a:pt x="1140543" y="809726"/>
                    <a:pt x="1146738" y="792059"/>
                  </a:cubicBezTo>
                  <a:lnTo>
                    <a:pt x="1098555" y="783971"/>
                  </a:lnTo>
                  <a:cubicBezTo>
                    <a:pt x="1095916" y="793148"/>
                    <a:pt x="1092016" y="799802"/>
                    <a:pt x="1086854" y="803932"/>
                  </a:cubicBezTo>
                  <a:cubicBezTo>
                    <a:pt x="1081691" y="808062"/>
                    <a:pt x="1075324" y="810127"/>
                    <a:pt x="1067752" y="810127"/>
                  </a:cubicBezTo>
                  <a:cubicBezTo>
                    <a:pt x="1056624" y="810127"/>
                    <a:pt x="1047332" y="806141"/>
                    <a:pt x="1039875" y="798168"/>
                  </a:cubicBezTo>
                  <a:cubicBezTo>
                    <a:pt x="1032418" y="790194"/>
                    <a:pt x="1028518" y="779038"/>
                    <a:pt x="1028173" y="764697"/>
                  </a:cubicBezTo>
                  <a:lnTo>
                    <a:pt x="1149319" y="764697"/>
                  </a:lnTo>
                  <a:cubicBezTo>
                    <a:pt x="1150008" y="727642"/>
                    <a:pt x="1142493" y="700138"/>
                    <a:pt x="1126777" y="682184"/>
                  </a:cubicBezTo>
                  <a:cubicBezTo>
                    <a:pt x="1111060" y="664230"/>
                    <a:pt x="1089607" y="655253"/>
                    <a:pt x="1062418" y="655253"/>
                  </a:cubicBezTo>
                  <a:close/>
                  <a:moveTo>
                    <a:pt x="859295" y="655253"/>
                  </a:moveTo>
                  <a:cubicBezTo>
                    <a:pt x="833024" y="655253"/>
                    <a:pt x="813636" y="660645"/>
                    <a:pt x="801131" y="671429"/>
                  </a:cubicBezTo>
                  <a:cubicBezTo>
                    <a:pt x="788627" y="682213"/>
                    <a:pt x="782374" y="695520"/>
                    <a:pt x="782374" y="711352"/>
                  </a:cubicBezTo>
                  <a:cubicBezTo>
                    <a:pt x="782374" y="728904"/>
                    <a:pt x="789602" y="742614"/>
                    <a:pt x="804057" y="752480"/>
                  </a:cubicBezTo>
                  <a:cubicBezTo>
                    <a:pt x="814496" y="759592"/>
                    <a:pt x="839219" y="767451"/>
                    <a:pt x="878224" y="776055"/>
                  </a:cubicBezTo>
                  <a:cubicBezTo>
                    <a:pt x="886599" y="778005"/>
                    <a:pt x="891991" y="780128"/>
                    <a:pt x="894400" y="782422"/>
                  </a:cubicBezTo>
                  <a:cubicBezTo>
                    <a:pt x="896694" y="784831"/>
                    <a:pt x="897842" y="787871"/>
                    <a:pt x="897842" y="791542"/>
                  </a:cubicBezTo>
                  <a:cubicBezTo>
                    <a:pt x="897842" y="796934"/>
                    <a:pt x="895719" y="801236"/>
                    <a:pt x="891475" y="804449"/>
                  </a:cubicBezTo>
                  <a:cubicBezTo>
                    <a:pt x="885165" y="809037"/>
                    <a:pt x="875758" y="811332"/>
                    <a:pt x="863253" y="811332"/>
                  </a:cubicBezTo>
                  <a:cubicBezTo>
                    <a:pt x="851896" y="811332"/>
                    <a:pt x="843062" y="808894"/>
                    <a:pt x="836752" y="804018"/>
                  </a:cubicBezTo>
                  <a:cubicBezTo>
                    <a:pt x="830443" y="799143"/>
                    <a:pt x="826255" y="792001"/>
                    <a:pt x="824190" y="782594"/>
                  </a:cubicBezTo>
                  <a:lnTo>
                    <a:pt x="775663" y="789994"/>
                  </a:lnTo>
                  <a:cubicBezTo>
                    <a:pt x="780137" y="807317"/>
                    <a:pt x="789630" y="821026"/>
                    <a:pt x="804143" y="831121"/>
                  </a:cubicBezTo>
                  <a:cubicBezTo>
                    <a:pt x="818655" y="841217"/>
                    <a:pt x="838358" y="846265"/>
                    <a:pt x="863253" y="846265"/>
                  </a:cubicBezTo>
                  <a:cubicBezTo>
                    <a:pt x="890672" y="846265"/>
                    <a:pt x="911379" y="840242"/>
                    <a:pt x="925375" y="828196"/>
                  </a:cubicBezTo>
                  <a:cubicBezTo>
                    <a:pt x="939371" y="816150"/>
                    <a:pt x="946369" y="801753"/>
                    <a:pt x="946369" y="785003"/>
                  </a:cubicBezTo>
                  <a:cubicBezTo>
                    <a:pt x="946369" y="769631"/>
                    <a:pt x="941321" y="757642"/>
                    <a:pt x="931226" y="749038"/>
                  </a:cubicBezTo>
                  <a:cubicBezTo>
                    <a:pt x="921015" y="740549"/>
                    <a:pt x="903033" y="733378"/>
                    <a:pt x="877278" y="727528"/>
                  </a:cubicBezTo>
                  <a:cubicBezTo>
                    <a:pt x="851523" y="721677"/>
                    <a:pt x="836466" y="717145"/>
                    <a:pt x="832106" y="713933"/>
                  </a:cubicBezTo>
                  <a:cubicBezTo>
                    <a:pt x="828894" y="711524"/>
                    <a:pt x="827288" y="708599"/>
                    <a:pt x="827288" y="705157"/>
                  </a:cubicBezTo>
                  <a:cubicBezTo>
                    <a:pt x="827288" y="701142"/>
                    <a:pt x="829123" y="697872"/>
                    <a:pt x="832794" y="695348"/>
                  </a:cubicBezTo>
                  <a:cubicBezTo>
                    <a:pt x="838301" y="691792"/>
                    <a:pt x="847422" y="690014"/>
                    <a:pt x="860156" y="690014"/>
                  </a:cubicBezTo>
                  <a:cubicBezTo>
                    <a:pt x="870251" y="690014"/>
                    <a:pt x="878023" y="691907"/>
                    <a:pt x="883473" y="695692"/>
                  </a:cubicBezTo>
                  <a:cubicBezTo>
                    <a:pt x="888922" y="699478"/>
                    <a:pt x="892622" y="704928"/>
                    <a:pt x="894572" y="712040"/>
                  </a:cubicBezTo>
                  <a:lnTo>
                    <a:pt x="940174" y="703608"/>
                  </a:lnTo>
                  <a:cubicBezTo>
                    <a:pt x="935585" y="687662"/>
                    <a:pt x="927210" y="675616"/>
                    <a:pt x="915050" y="667471"/>
                  </a:cubicBezTo>
                  <a:cubicBezTo>
                    <a:pt x="902889" y="659326"/>
                    <a:pt x="884304" y="655253"/>
                    <a:pt x="859295" y="655253"/>
                  </a:cubicBezTo>
                  <a:close/>
                  <a:moveTo>
                    <a:pt x="743842" y="655253"/>
                  </a:moveTo>
                  <a:cubicBezTo>
                    <a:pt x="736041" y="655253"/>
                    <a:pt x="729071" y="657203"/>
                    <a:pt x="722934" y="661104"/>
                  </a:cubicBezTo>
                  <a:cubicBezTo>
                    <a:pt x="716796" y="665004"/>
                    <a:pt x="709884" y="673092"/>
                    <a:pt x="702198" y="685367"/>
                  </a:cubicBezTo>
                  <a:lnTo>
                    <a:pt x="702198" y="659383"/>
                  </a:lnTo>
                  <a:lnTo>
                    <a:pt x="657284" y="659383"/>
                  </a:lnTo>
                  <a:lnTo>
                    <a:pt x="657284" y="842135"/>
                  </a:lnTo>
                  <a:lnTo>
                    <a:pt x="705639" y="842135"/>
                  </a:lnTo>
                  <a:lnTo>
                    <a:pt x="705639" y="785692"/>
                  </a:lnTo>
                  <a:cubicBezTo>
                    <a:pt x="705639" y="754602"/>
                    <a:pt x="706987" y="734182"/>
                    <a:pt x="709683" y="724430"/>
                  </a:cubicBezTo>
                  <a:cubicBezTo>
                    <a:pt x="712379" y="714679"/>
                    <a:pt x="716079" y="707939"/>
                    <a:pt x="720783" y="704210"/>
                  </a:cubicBezTo>
                  <a:cubicBezTo>
                    <a:pt x="725486" y="700482"/>
                    <a:pt x="731222" y="698618"/>
                    <a:pt x="737991" y="698618"/>
                  </a:cubicBezTo>
                  <a:cubicBezTo>
                    <a:pt x="744989" y="698618"/>
                    <a:pt x="752561" y="701256"/>
                    <a:pt x="760706" y="706534"/>
                  </a:cubicBezTo>
                  <a:lnTo>
                    <a:pt x="775677" y="664373"/>
                  </a:lnTo>
                  <a:cubicBezTo>
                    <a:pt x="765467" y="658293"/>
                    <a:pt x="754855" y="655253"/>
                    <a:pt x="743842" y="655253"/>
                  </a:cubicBezTo>
                  <a:close/>
                  <a:moveTo>
                    <a:pt x="523218" y="655253"/>
                  </a:moveTo>
                  <a:cubicBezTo>
                    <a:pt x="505322" y="655253"/>
                    <a:pt x="489117" y="659211"/>
                    <a:pt x="474605" y="667127"/>
                  </a:cubicBezTo>
                  <a:cubicBezTo>
                    <a:pt x="460092" y="675043"/>
                    <a:pt x="448878" y="686515"/>
                    <a:pt x="440963" y="701543"/>
                  </a:cubicBezTo>
                  <a:cubicBezTo>
                    <a:pt x="433047" y="716572"/>
                    <a:pt x="429089" y="732117"/>
                    <a:pt x="429089" y="748178"/>
                  </a:cubicBezTo>
                  <a:cubicBezTo>
                    <a:pt x="429089" y="769172"/>
                    <a:pt x="433047" y="786982"/>
                    <a:pt x="440963" y="801609"/>
                  </a:cubicBezTo>
                  <a:cubicBezTo>
                    <a:pt x="448878" y="816236"/>
                    <a:pt x="460437" y="827336"/>
                    <a:pt x="475637" y="834907"/>
                  </a:cubicBezTo>
                  <a:cubicBezTo>
                    <a:pt x="490838" y="842479"/>
                    <a:pt x="506813" y="846265"/>
                    <a:pt x="523562" y="846265"/>
                  </a:cubicBezTo>
                  <a:cubicBezTo>
                    <a:pt x="550637" y="846265"/>
                    <a:pt x="573093" y="837173"/>
                    <a:pt x="590933" y="818990"/>
                  </a:cubicBezTo>
                  <a:cubicBezTo>
                    <a:pt x="608772" y="800806"/>
                    <a:pt x="617691" y="777891"/>
                    <a:pt x="617691" y="750243"/>
                  </a:cubicBezTo>
                  <a:cubicBezTo>
                    <a:pt x="617691" y="722824"/>
                    <a:pt x="608858" y="700138"/>
                    <a:pt x="591191" y="682184"/>
                  </a:cubicBezTo>
                  <a:cubicBezTo>
                    <a:pt x="573524" y="664230"/>
                    <a:pt x="550866" y="655253"/>
                    <a:pt x="523218" y="655253"/>
                  </a:cubicBezTo>
                  <a:close/>
                  <a:moveTo>
                    <a:pt x="234208" y="632538"/>
                  </a:moveTo>
                  <a:lnTo>
                    <a:pt x="257095" y="632538"/>
                  </a:lnTo>
                  <a:cubicBezTo>
                    <a:pt x="277859" y="632538"/>
                    <a:pt x="291798" y="633341"/>
                    <a:pt x="298911" y="634947"/>
                  </a:cubicBezTo>
                  <a:cubicBezTo>
                    <a:pt x="308433" y="637012"/>
                    <a:pt x="316291" y="640970"/>
                    <a:pt x="322486" y="646821"/>
                  </a:cubicBezTo>
                  <a:cubicBezTo>
                    <a:pt x="328681" y="652672"/>
                    <a:pt x="333499" y="660817"/>
                    <a:pt x="336941" y="671257"/>
                  </a:cubicBezTo>
                  <a:cubicBezTo>
                    <a:pt x="340383" y="681696"/>
                    <a:pt x="342104" y="696668"/>
                    <a:pt x="342104" y="716170"/>
                  </a:cubicBezTo>
                  <a:cubicBezTo>
                    <a:pt x="342104" y="735673"/>
                    <a:pt x="340383" y="751074"/>
                    <a:pt x="336941" y="762374"/>
                  </a:cubicBezTo>
                  <a:cubicBezTo>
                    <a:pt x="333499" y="773674"/>
                    <a:pt x="329054" y="781791"/>
                    <a:pt x="323605" y="786724"/>
                  </a:cubicBezTo>
                  <a:cubicBezTo>
                    <a:pt x="318155" y="791657"/>
                    <a:pt x="311301" y="795156"/>
                    <a:pt x="303041" y="797221"/>
                  </a:cubicBezTo>
                  <a:cubicBezTo>
                    <a:pt x="296731" y="798827"/>
                    <a:pt x="286464" y="799630"/>
                    <a:pt x="272238" y="799630"/>
                  </a:cubicBezTo>
                  <a:lnTo>
                    <a:pt x="234208" y="799630"/>
                  </a:lnTo>
                  <a:close/>
                  <a:moveTo>
                    <a:pt x="1243514" y="594852"/>
                  </a:moveTo>
                  <a:lnTo>
                    <a:pt x="1194986" y="623074"/>
                  </a:lnTo>
                  <a:lnTo>
                    <a:pt x="1194986" y="659383"/>
                  </a:lnTo>
                  <a:lnTo>
                    <a:pt x="1172788" y="659383"/>
                  </a:lnTo>
                  <a:lnTo>
                    <a:pt x="1172788" y="697929"/>
                  </a:lnTo>
                  <a:lnTo>
                    <a:pt x="1194986" y="697929"/>
                  </a:lnTo>
                  <a:lnTo>
                    <a:pt x="1194986" y="777604"/>
                  </a:lnTo>
                  <a:cubicBezTo>
                    <a:pt x="1194986" y="794697"/>
                    <a:pt x="1195503" y="806055"/>
                    <a:pt x="1196535" y="811676"/>
                  </a:cubicBezTo>
                  <a:cubicBezTo>
                    <a:pt x="1197797" y="819592"/>
                    <a:pt x="1200063" y="825873"/>
                    <a:pt x="1203332" y="830519"/>
                  </a:cubicBezTo>
                  <a:cubicBezTo>
                    <a:pt x="1206602" y="835165"/>
                    <a:pt x="1211736" y="838951"/>
                    <a:pt x="1218734" y="841877"/>
                  </a:cubicBezTo>
                  <a:cubicBezTo>
                    <a:pt x="1225732" y="844802"/>
                    <a:pt x="1233590" y="846265"/>
                    <a:pt x="1242309" y="846265"/>
                  </a:cubicBezTo>
                  <a:cubicBezTo>
                    <a:pt x="1256535" y="846265"/>
                    <a:pt x="1269269" y="843855"/>
                    <a:pt x="1280511" y="839037"/>
                  </a:cubicBezTo>
                  <a:lnTo>
                    <a:pt x="1276381" y="801523"/>
                  </a:lnTo>
                  <a:cubicBezTo>
                    <a:pt x="1267892" y="804621"/>
                    <a:pt x="1261410" y="806169"/>
                    <a:pt x="1256936" y="806169"/>
                  </a:cubicBezTo>
                  <a:cubicBezTo>
                    <a:pt x="1253724" y="806169"/>
                    <a:pt x="1250999" y="805366"/>
                    <a:pt x="1248762" y="803760"/>
                  </a:cubicBezTo>
                  <a:cubicBezTo>
                    <a:pt x="1246525" y="802154"/>
                    <a:pt x="1245091" y="800118"/>
                    <a:pt x="1244460" y="797651"/>
                  </a:cubicBezTo>
                  <a:cubicBezTo>
                    <a:pt x="1243829" y="795185"/>
                    <a:pt x="1243514" y="786495"/>
                    <a:pt x="1243514" y="771581"/>
                  </a:cubicBezTo>
                  <a:lnTo>
                    <a:pt x="1243514" y="697929"/>
                  </a:lnTo>
                  <a:lnTo>
                    <a:pt x="1276554" y="697929"/>
                  </a:lnTo>
                  <a:lnTo>
                    <a:pt x="1276554" y="659383"/>
                  </a:lnTo>
                  <a:lnTo>
                    <a:pt x="1243514" y="659383"/>
                  </a:lnTo>
                  <a:close/>
                  <a:moveTo>
                    <a:pt x="183271" y="589862"/>
                  </a:moveTo>
                  <a:lnTo>
                    <a:pt x="183271" y="842135"/>
                  </a:lnTo>
                  <a:lnTo>
                    <a:pt x="279121" y="842135"/>
                  </a:lnTo>
                  <a:cubicBezTo>
                    <a:pt x="297936" y="842135"/>
                    <a:pt x="312964" y="840356"/>
                    <a:pt x="324207" y="836800"/>
                  </a:cubicBezTo>
                  <a:cubicBezTo>
                    <a:pt x="339236" y="831982"/>
                    <a:pt x="351167" y="825271"/>
                    <a:pt x="360000" y="816666"/>
                  </a:cubicBezTo>
                  <a:cubicBezTo>
                    <a:pt x="371702" y="805309"/>
                    <a:pt x="380707" y="790453"/>
                    <a:pt x="387017" y="772097"/>
                  </a:cubicBezTo>
                  <a:cubicBezTo>
                    <a:pt x="392180" y="757069"/>
                    <a:pt x="394761" y="739172"/>
                    <a:pt x="394761" y="718407"/>
                  </a:cubicBezTo>
                  <a:cubicBezTo>
                    <a:pt x="394761" y="694775"/>
                    <a:pt x="392007" y="674899"/>
                    <a:pt x="386501" y="658781"/>
                  </a:cubicBezTo>
                  <a:cubicBezTo>
                    <a:pt x="380994" y="642662"/>
                    <a:pt x="372964" y="629039"/>
                    <a:pt x="362409" y="617911"/>
                  </a:cubicBezTo>
                  <a:cubicBezTo>
                    <a:pt x="351855" y="606783"/>
                    <a:pt x="339178" y="599039"/>
                    <a:pt x="324379" y="594680"/>
                  </a:cubicBezTo>
                  <a:cubicBezTo>
                    <a:pt x="313366" y="591468"/>
                    <a:pt x="297362" y="589862"/>
                    <a:pt x="276368" y="589862"/>
                  </a:cubicBezTo>
                  <a:close/>
                  <a:moveTo>
                    <a:pt x="737858" y="0"/>
                  </a:moveTo>
                  <a:cubicBezTo>
                    <a:pt x="1145366" y="0"/>
                    <a:pt x="1475716" y="319040"/>
                    <a:pt x="1475716" y="712596"/>
                  </a:cubicBezTo>
                  <a:cubicBezTo>
                    <a:pt x="1475716" y="1106152"/>
                    <a:pt x="1145366" y="1425192"/>
                    <a:pt x="737858" y="1425192"/>
                  </a:cubicBezTo>
                  <a:cubicBezTo>
                    <a:pt x="330350" y="1425192"/>
                    <a:pt x="0" y="1106152"/>
                    <a:pt x="0" y="712596"/>
                  </a:cubicBezTo>
                  <a:cubicBezTo>
                    <a:pt x="0" y="319040"/>
                    <a:pt x="330350" y="0"/>
                    <a:pt x="737858" y="0"/>
                  </a:cubicBezTo>
                  <a:close/>
                </a:path>
              </a:pathLst>
            </a:custGeom>
            <a:ln w="57150" cap="rnd">
              <a:solidFill>
                <a:schemeClr val="bg1"/>
              </a:solidFill>
              <a:prstDash val="solid"/>
            </a:ln>
            <a:effectLst>
              <a:outerShdw sx="1000" sy="1000" algn="bl" rotWithShape="0">
                <a:srgbClr val="000000"/>
              </a:outerShdw>
            </a:effectLst>
          </p:spPr>
        </p:pic>
      </p:grpSp>
      <p:grpSp>
        <p:nvGrpSpPr>
          <p:cNvPr id="55" name="Group 54">
            <a:extLst>
              <a:ext uri="{FF2B5EF4-FFF2-40B4-BE49-F238E27FC236}">
                <a16:creationId xmlns:a16="http://schemas.microsoft.com/office/drawing/2014/main" id="{8D9192F6-83C1-8AE1-C2F3-B2216F1DD73F}"/>
              </a:ext>
            </a:extLst>
          </p:cNvPr>
          <p:cNvGrpSpPr/>
          <p:nvPr/>
        </p:nvGrpSpPr>
        <p:grpSpPr>
          <a:xfrm>
            <a:off x="165978" y="3519401"/>
            <a:ext cx="1060374" cy="1020313"/>
            <a:chOff x="169335" y="4210029"/>
            <a:chExt cx="1272449" cy="1224375"/>
          </a:xfrm>
        </p:grpSpPr>
        <p:sp>
          <p:nvSpPr>
            <p:cNvPr id="56" name="Oval 55">
              <a:extLst>
                <a:ext uri="{FF2B5EF4-FFF2-40B4-BE49-F238E27FC236}">
                  <a16:creationId xmlns:a16="http://schemas.microsoft.com/office/drawing/2014/main" id="{14B7351F-5E35-F670-E11F-270C97C53DC4}"/>
                </a:ext>
              </a:extLst>
            </p:cNvPr>
            <p:cNvSpPr/>
            <p:nvPr/>
          </p:nvSpPr>
          <p:spPr>
            <a:xfrm>
              <a:off x="234673" y="4305677"/>
              <a:ext cx="1155267" cy="1049580"/>
            </a:xfrm>
            <a:prstGeom prst="ellipse">
              <a:avLst/>
            </a:prstGeom>
            <a:solidFill>
              <a:schemeClr val="bg1"/>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sz="1500">
                <a:solidFill>
                  <a:prstClr val="white"/>
                </a:solidFill>
                <a:latin typeface="Calibri" panose="020F0502020204030204"/>
              </a:endParaRPr>
            </a:p>
          </p:txBody>
        </p:sp>
        <p:pic>
          <p:nvPicPr>
            <p:cNvPr id="57" name="Picture 56">
              <a:extLst>
                <a:ext uri="{FF2B5EF4-FFF2-40B4-BE49-F238E27FC236}">
                  <a16:creationId xmlns:a16="http://schemas.microsoft.com/office/drawing/2014/main" id="{54B9C342-F813-20D6-C47B-4E864B2C01E9}"/>
                </a:ext>
              </a:extLst>
            </p:cNvPr>
            <p:cNvPicPr>
              <a:picLocks noChangeAspect="1"/>
            </p:cNvPicPr>
            <p:nvPr/>
          </p:nvPicPr>
          <p:blipFill>
            <a:blip r:embed="rId6" cstate="email">
              <a:alphaModFix/>
              <a:duotone>
                <a:prstClr val="black"/>
                <a:srgbClr val="FF969E">
                  <a:tint val="45000"/>
                  <a:satMod val="400000"/>
                </a:srgbClr>
              </a:duotone>
              <a:extLst>
                <a:ext uri="{28A0092B-C50C-407E-A947-70E740481C1C}">
                  <a14:useLocalDpi xmlns:a14="http://schemas.microsoft.com/office/drawing/2010/main"/>
                </a:ext>
                <a:ext uri="{837473B0-CC2E-450A-ABE3-18F120FF3D39}">
                  <a1611:picAttrSrcUrl xmlns:a1611="http://schemas.microsoft.com/office/drawing/2016/11/main" r:id="rId7"/>
                </a:ext>
              </a:extLst>
            </a:blip>
            <a:srcRect/>
            <a:stretch/>
          </p:blipFill>
          <p:spPr>
            <a:xfrm>
              <a:off x="169335" y="4210029"/>
              <a:ext cx="1272449" cy="1224375"/>
            </a:xfrm>
            <a:custGeom>
              <a:avLst/>
              <a:gdLst/>
              <a:ahLst/>
              <a:cxnLst/>
              <a:rect l="l" t="t" r="r" b="b"/>
              <a:pathLst>
                <a:path w="1475716" h="1419962">
                  <a:moveTo>
                    <a:pt x="1041060" y="576731"/>
                  </a:moveTo>
                  <a:lnTo>
                    <a:pt x="1041060" y="869913"/>
                  </a:lnTo>
                  <a:lnTo>
                    <a:pt x="1264047" y="869913"/>
                  </a:lnTo>
                  <a:lnTo>
                    <a:pt x="1264047" y="820516"/>
                  </a:lnTo>
                  <a:lnTo>
                    <a:pt x="1100257" y="820516"/>
                  </a:lnTo>
                  <a:lnTo>
                    <a:pt x="1100257" y="740721"/>
                  </a:lnTo>
                  <a:lnTo>
                    <a:pt x="1247448" y="740721"/>
                  </a:lnTo>
                  <a:lnTo>
                    <a:pt x="1247448" y="691324"/>
                  </a:lnTo>
                  <a:lnTo>
                    <a:pt x="1100257" y="691324"/>
                  </a:lnTo>
                  <a:lnTo>
                    <a:pt x="1100257" y="626328"/>
                  </a:lnTo>
                  <a:lnTo>
                    <a:pt x="1258447" y="626328"/>
                  </a:lnTo>
                  <a:lnTo>
                    <a:pt x="1258447" y="576731"/>
                  </a:lnTo>
                  <a:close/>
                  <a:moveTo>
                    <a:pt x="764835" y="576731"/>
                  </a:moveTo>
                  <a:lnTo>
                    <a:pt x="764835" y="869913"/>
                  </a:lnTo>
                  <a:lnTo>
                    <a:pt x="987822" y="869913"/>
                  </a:lnTo>
                  <a:lnTo>
                    <a:pt x="987822" y="820516"/>
                  </a:lnTo>
                  <a:lnTo>
                    <a:pt x="824032" y="820516"/>
                  </a:lnTo>
                  <a:lnTo>
                    <a:pt x="824032" y="740721"/>
                  </a:lnTo>
                  <a:lnTo>
                    <a:pt x="971223" y="740721"/>
                  </a:lnTo>
                  <a:lnTo>
                    <a:pt x="971223" y="691324"/>
                  </a:lnTo>
                  <a:lnTo>
                    <a:pt x="824032" y="691324"/>
                  </a:lnTo>
                  <a:lnTo>
                    <a:pt x="824032" y="626328"/>
                  </a:lnTo>
                  <a:lnTo>
                    <a:pt x="982222" y="626328"/>
                  </a:lnTo>
                  <a:lnTo>
                    <a:pt x="982222" y="576731"/>
                  </a:lnTo>
                  <a:close/>
                  <a:moveTo>
                    <a:pt x="470160" y="576731"/>
                  </a:moveTo>
                  <a:lnTo>
                    <a:pt x="470160" y="869913"/>
                  </a:lnTo>
                  <a:lnTo>
                    <a:pt x="525157" y="869913"/>
                  </a:lnTo>
                  <a:lnTo>
                    <a:pt x="525157" y="678725"/>
                  </a:lnTo>
                  <a:lnTo>
                    <a:pt x="643350" y="869913"/>
                  </a:lnTo>
                  <a:lnTo>
                    <a:pt x="702746" y="869913"/>
                  </a:lnTo>
                  <a:lnTo>
                    <a:pt x="702746" y="576731"/>
                  </a:lnTo>
                  <a:lnTo>
                    <a:pt x="647749" y="576731"/>
                  </a:lnTo>
                  <a:lnTo>
                    <a:pt x="647749" y="772519"/>
                  </a:lnTo>
                  <a:lnTo>
                    <a:pt x="527757" y="576731"/>
                  </a:lnTo>
                  <a:close/>
                  <a:moveTo>
                    <a:pt x="295929" y="571731"/>
                  </a:moveTo>
                  <a:cubicBezTo>
                    <a:pt x="273397" y="571731"/>
                    <a:pt x="254165" y="575131"/>
                    <a:pt x="238233" y="581931"/>
                  </a:cubicBezTo>
                  <a:cubicBezTo>
                    <a:pt x="222300" y="588730"/>
                    <a:pt x="210101" y="598630"/>
                    <a:pt x="201635" y="611629"/>
                  </a:cubicBezTo>
                  <a:cubicBezTo>
                    <a:pt x="193169" y="624628"/>
                    <a:pt x="188935" y="638594"/>
                    <a:pt x="188935" y="653526"/>
                  </a:cubicBezTo>
                  <a:cubicBezTo>
                    <a:pt x="188935" y="676725"/>
                    <a:pt x="197935" y="696391"/>
                    <a:pt x="215934" y="712523"/>
                  </a:cubicBezTo>
                  <a:cubicBezTo>
                    <a:pt x="228733" y="723989"/>
                    <a:pt x="250998" y="733655"/>
                    <a:pt x="282730" y="741521"/>
                  </a:cubicBezTo>
                  <a:cubicBezTo>
                    <a:pt x="307395" y="747654"/>
                    <a:pt x="323194" y="751920"/>
                    <a:pt x="330127" y="754320"/>
                  </a:cubicBezTo>
                  <a:cubicBezTo>
                    <a:pt x="340260" y="757920"/>
                    <a:pt x="347359" y="762153"/>
                    <a:pt x="351426" y="767020"/>
                  </a:cubicBezTo>
                  <a:cubicBezTo>
                    <a:pt x="355492" y="771886"/>
                    <a:pt x="357525" y="777786"/>
                    <a:pt x="357525" y="784718"/>
                  </a:cubicBezTo>
                  <a:cubicBezTo>
                    <a:pt x="357525" y="795518"/>
                    <a:pt x="352692" y="804951"/>
                    <a:pt x="343026" y="813017"/>
                  </a:cubicBezTo>
                  <a:cubicBezTo>
                    <a:pt x="333360" y="821083"/>
                    <a:pt x="318994" y="825116"/>
                    <a:pt x="299929" y="825116"/>
                  </a:cubicBezTo>
                  <a:cubicBezTo>
                    <a:pt x="281930" y="825116"/>
                    <a:pt x="267631" y="820583"/>
                    <a:pt x="257031" y="811517"/>
                  </a:cubicBezTo>
                  <a:cubicBezTo>
                    <a:pt x="246432" y="802451"/>
                    <a:pt x="239399" y="788252"/>
                    <a:pt x="235933" y="768919"/>
                  </a:cubicBezTo>
                  <a:lnTo>
                    <a:pt x="178336" y="774519"/>
                  </a:lnTo>
                  <a:cubicBezTo>
                    <a:pt x="182203" y="807317"/>
                    <a:pt x="194069" y="832282"/>
                    <a:pt x="213934" y="849414"/>
                  </a:cubicBezTo>
                  <a:cubicBezTo>
                    <a:pt x="233799" y="866547"/>
                    <a:pt x="262264" y="875113"/>
                    <a:pt x="299329" y="875113"/>
                  </a:cubicBezTo>
                  <a:cubicBezTo>
                    <a:pt x="324794" y="875113"/>
                    <a:pt x="346059" y="871546"/>
                    <a:pt x="363125" y="864414"/>
                  </a:cubicBezTo>
                  <a:cubicBezTo>
                    <a:pt x="380190" y="857281"/>
                    <a:pt x="393390" y="846381"/>
                    <a:pt x="402722" y="831716"/>
                  </a:cubicBezTo>
                  <a:cubicBezTo>
                    <a:pt x="412055" y="817050"/>
                    <a:pt x="416722" y="801317"/>
                    <a:pt x="416722" y="784518"/>
                  </a:cubicBezTo>
                  <a:cubicBezTo>
                    <a:pt x="416722" y="765986"/>
                    <a:pt x="412822" y="750421"/>
                    <a:pt x="405022" y="737821"/>
                  </a:cubicBezTo>
                  <a:cubicBezTo>
                    <a:pt x="397223" y="725222"/>
                    <a:pt x="386423" y="715289"/>
                    <a:pt x="372624" y="708023"/>
                  </a:cubicBezTo>
                  <a:cubicBezTo>
                    <a:pt x="358825" y="700757"/>
                    <a:pt x="337526" y="693724"/>
                    <a:pt x="308728" y="686924"/>
                  </a:cubicBezTo>
                  <a:cubicBezTo>
                    <a:pt x="279930" y="680125"/>
                    <a:pt x="261798" y="673592"/>
                    <a:pt x="254332" y="667326"/>
                  </a:cubicBezTo>
                  <a:cubicBezTo>
                    <a:pt x="248465" y="662393"/>
                    <a:pt x="245532" y="656460"/>
                    <a:pt x="245532" y="649527"/>
                  </a:cubicBezTo>
                  <a:cubicBezTo>
                    <a:pt x="245532" y="641927"/>
                    <a:pt x="248665" y="635861"/>
                    <a:pt x="254931" y="631328"/>
                  </a:cubicBezTo>
                  <a:cubicBezTo>
                    <a:pt x="264664" y="624262"/>
                    <a:pt x="278130" y="620728"/>
                    <a:pt x="295329" y="620728"/>
                  </a:cubicBezTo>
                  <a:cubicBezTo>
                    <a:pt x="311995" y="620728"/>
                    <a:pt x="324494" y="624028"/>
                    <a:pt x="332827" y="630628"/>
                  </a:cubicBezTo>
                  <a:cubicBezTo>
                    <a:pt x="341160" y="637227"/>
                    <a:pt x="346593" y="648060"/>
                    <a:pt x="349126" y="663126"/>
                  </a:cubicBezTo>
                  <a:lnTo>
                    <a:pt x="408322" y="660526"/>
                  </a:lnTo>
                  <a:cubicBezTo>
                    <a:pt x="407389" y="633594"/>
                    <a:pt x="397623" y="612062"/>
                    <a:pt x="379024" y="595930"/>
                  </a:cubicBezTo>
                  <a:cubicBezTo>
                    <a:pt x="360425" y="579798"/>
                    <a:pt x="332727" y="571731"/>
                    <a:pt x="295929" y="571731"/>
                  </a:cubicBezTo>
                  <a:close/>
                  <a:moveTo>
                    <a:pt x="737858" y="0"/>
                  </a:moveTo>
                  <a:cubicBezTo>
                    <a:pt x="1145366" y="0"/>
                    <a:pt x="1475716" y="317869"/>
                    <a:pt x="1475716" y="709981"/>
                  </a:cubicBezTo>
                  <a:cubicBezTo>
                    <a:pt x="1475716" y="1102093"/>
                    <a:pt x="1145366" y="1419962"/>
                    <a:pt x="737858" y="1419962"/>
                  </a:cubicBezTo>
                  <a:cubicBezTo>
                    <a:pt x="330350" y="1419962"/>
                    <a:pt x="0" y="1102093"/>
                    <a:pt x="0" y="709981"/>
                  </a:cubicBezTo>
                  <a:cubicBezTo>
                    <a:pt x="0" y="317869"/>
                    <a:pt x="330350" y="0"/>
                    <a:pt x="737858" y="0"/>
                  </a:cubicBezTo>
                  <a:close/>
                </a:path>
              </a:pathLst>
            </a:custGeom>
            <a:ln w="57150">
              <a:solidFill>
                <a:schemeClr val="bg1"/>
              </a:solidFill>
            </a:ln>
          </p:spPr>
        </p:pic>
      </p:grpSp>
      <p:grpSp>
        <p:nvGrpSpPr>
          <p:cNvPr id="58" name="Group 57">
            <a:extLst>
              <a:ext uri="{FF2B5EF4-FFF2-40B4-BE49-F238E27FC236}">
                <a16:creationId xmlns:a16="http://schemas.microsoft.com/office/drawing/2014/main" id="{5763D204-8052-AE5A-BAD1-26635987CCCD}"/>
              </a:ext>
            </a:extLst>
          </p:cNvPr>
          <p:cNvGrpSpPr/>
          <p:nvPr/>
        </p:nvGrpSpPr>
        <p:grpSpPr>
          <a:xfrm>
            <a:off x="165978" y="5760255"/>
            <a:ext cx="1069721" cy="996064"/>
            <a:chOff x="169335" y="6899053"/>
            <a:chExt cx="1283665" cy="1195277"/>
          </a:xfrm>
        </p:grpSpPr>
        <p:sp>
          <p:nvSpPr>
            <p:cNvPr id="59" name="Oval 58">
              <a:extLst>
                <a:ext uri="{FF2B5EF4-FFF2-40B4-BE49-F238E27FC236}">
                  <a16:creationId xmlns:a16="http://schemas.microsoft.com/office/drawing/2014/main" id="{5E794CAD-30C2-5C8A-389F-C566DE8B0BF1}"/>
                </a:ext>
              </a:extLst>
            </p:cNvPr>
            <p:cNvSpPr/>
            <p:nvPr/>
          </p:nvSpPr>
          <p:spPr>
            <a:xfrm>
              <a:off x="234673" y="6975240"/>
              <a:ext cx="1155267" cy="1049580"/>
            </a:xfrm>
            <a:prstGeom prst="ellipse">
              <a:avLst/>
            </a:prstGeom>
            <a:solidFill>
              <a:schemeClr val="bg1"/>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sz="1500">
                <a:solidFill>
                  <a:prstClr val="white"/>
                </a:solidFill>
                <a:latin typeface="Calibri" panose="020F0502020204030204"/>
              </a:endParaRPr>
            </a:p>
          </p:txBody>
        </p:sp>
        <p:pic>
          <p:nvPicPr>
            <p:cNvPr id="60" name="Picture 59" descr="Visit Broadstairs - quintessential seaside town on the Kent coast - Visit  Thanet">
              <a:extLst>
                <a:ext uri="{FF2B5EF4-FFF2-40B4-BE49-F238E27FC236}">
                  <a16:creationId xmlns:a16="http://schemas.microsoft.com/office/drawing/2014/main" id="{D2CCD4B1-7F60-B665-70CE-08FAAB1DA22E}"/>
                </a:ext>
              </a:extLst>
            </p:cNvPr>
            <p:cNvPicPr>
              <a:picLocks noChangeAspect="1" noChangeArrowheads="1"/>
            </p:cNvPicPr>
            <p:nvPr/>
          </p:nvPicPr>
          <p:blipFill>
            <a:blip r:embed="rId8" cstate="email">
              <a:duotone>
                <a:prstClr val="black"/>
                <a:schemeClr val="accent2">
                  <a:lumMod val="60000"/>
                  <a:lumOff val="40000"/>
                  <a:tint val="45000"/>
                  <a:satMod val="400000"/>
                </a:schemeClr>
              </a:duotone>
              <a:extLst>
                <a:ext uri="{28A0092B-C50C-407E-A947-70E740481C1C}">
                  <a14:useLocalDpi xmlns:a14="http://schemas.microsoft.com/office/drawing/2010/main"/>
                </a:ext>
              </a:extLst>
            </a:blip>
            <a:srcRect/>
            <a:stretch/>
          </p:blipFill>
          <p:spPr bwMode="auto">
            <a:xfrm>
              <a:off x="169335" y="6899053"/>
              <a:ext cx="1283665" cy="1195277"/>
            </a:xfrm>
            <a:custGeom>
              <a:avLst/>
              <a:gdLst/>
              <a:ahLst/>
              <a:cxnLst/>
              <a:rect l="l" t="t" r="r" b="b"/>
              <a:pathLst>
                <a:path w="1488724" h="1386216">
                  <a:moveTo>
                    <a:pt x="693640" y="714168"/>
                  </a:moveTo>
                  <a:lnTo>
                    <a:pt x="750836" y="784763"/>
                  </a:lnTo>
                  <a:cubicBezTo>
                    <a:pt x="741237" y="792763"/>
                    <a:pt x="732371" y="798496"/>
                    <a:pt x="724238" y="801962"/>
                  </a:cubicBezTo>
                  <a:cubicBezTo>
                    <a:pt x="716105" y="805429"/>
                    <a:pt x="707639" y="807162"/>
                    <a:pt x="698839" y="807162"/>
                  </a:cubicBezTo>
                  <a:cubicBezTo>
                    <a:pt x="685507" y="807162"/>
                    <a:pt x="674874" y="803329"/>
                    <a:pt x="666941" y="795663"/>
                  </a:cubicBezTo>
                  <a:cubicBezTo>
                    <a:pt x="659008" y="787997"/>
                    <a:pt x="655042" y="778097"/>
                    <a:pt x="655042" y="765964"/>
                  </a:cubicBezTo>
                  <a:cubicBezTo>
                    <a:pt x="655042" y="756365"/>
                    <a:pt x="658242" y="746966"/>
                    <a:pt x="664641" y="737766"/>
                  </a:cubicBezTo>
                  <a:cubicBezTo>
                    <a:pt x="671041" y="728567"/>
                    <a:pt x="680707" y="720701"/>
                    <a:pt x="693640" y="714168"/>
                  </a:cubicBezTo>
                  <a:close/>
                  <a:moveTo>
                    <a:pt x="717638" y="589775"/>
                  </a:moveTo>
                  <a:cubicBezTo>
                    <a:pt x="726838" y="589775"/>
                    <a:pt x="734137" y="592308"/>
                    <a:pt x="739537" y="597375"/>
                  </a:cubicBezTo>
                  <a:cubicBezTo>
                    <a:pt x="744936" y="602441"/>
                    <a:pt x="747636" y="608574"/>
                    <a:pt x="747636" y="615774"/>
                  </a:cubicBezTo>
                  <a:cubicBezTo>
                    <a:pt x="747636" y="624307"/>
                    <a:pt x="742037" y="632906"/>
                    <a:pt x="730837" y="641572"/>
                  </a:cubicBezTo>
                  <a:lnTo>
                    <a:pt x="715638" y="653171"/>
                  </a:lnTo>
                  <a:lnTo>
                    <a:pt x="701839" y="637172"/>
                  </a:lnTo>
                  <a:cubicBezTo>
                    <a:pt x="693306" y="627306"/>
                    <a:pt x="689040" y="618907"/>
                    <a:pt x="689040" y="611974"/>
                  </a:cubicBezTo>
                  <a:cubicBezTo>
                    <a:pt x="689040" y="606108"/>
                    <a:pt x="691573" y="600941"/>
                    <a:pt x="696639" y="596475"/>
                  </a:cubicBezTo>
                  <a:cubicBezTo>
                    <a:pt x="701706" y="592008"/>
                    <a:pt x="708705" y="589775"/>
                    <a:pt x="717638" y="589775"/>
                  </a:cubicBezTo>
                  <a:close/>
                  <a:moveTo>
                    <a:pt x="894195" y="555177"/>
                  </a:moveTo>
                  <a:lnTo>
                    <a:pt x="894195" y="848359"/>
                  </a:lnTo>
                  <a:lnTo>
                    <a:pt x="949191" y="848359"/>
                  </a:lnTo>
                  <a:lnTo>
                    <a:pt x="949191" y="617574"/>
                  </a:lnTo>
                  <a:lnTo>
                    <a:pt x="1007188" y="848359"/>
                  </a:lnTo>
                  <a:lnTo>
                    <a:pt x="1064184" y="848359"/>
                  </a:lnTo>
                  <a:lnTo>
                    <a:pt x="1122381" y="617574"/>
                  </a:lnTo>
                  <a:lnTo>
                    <a:pt x="1122381" y="848359"/>
                  </a:lnTo>
                  <a:lnTo>
                    <a:pt x="1177377" y="848359"/>
                  </a:lnTo>
                  <a:lnTo>
                    <a:pt x="1177377" y="555177"/>
                  </a:lnTo>
                  <a:lnTo>
                    <a:pt x="1088583" y="555177"/>
                  </a:lnTo>
                  <a:lnTo>
                    <a:pt x="1035986" y="755165"/>
                  </a:lnTo>
                  <a:lnTo>
                    <a:pt x="982789" y="555177"/>
                  </a:lnTo>
                  <a:close/>
                  <a:moveTo>
                    <a:pt x="324295" y="555177"/>
                  </a:moveTo>
                  <a:lnTo>
                    <a:pt x="324295" y="848359"/>
                  </a:lnTo>
                  <a:lnTo>
                    <a:pt x="383491" y="848359"/>
                  </a:lnTo>
                  <a:lnTo>
                    <a:pt x="383491" y="759765"/>
                  </a:lnTo>
                  <a:lnTo>
                    <a:pt x="431488" y="710768"/>
                  </a:lnTo>
                  <a:lnTo>
                    <a:pt x="512083" y="848359"/>
                  </a:lnTo>
                  <a:lnTo>
                    <a:pt x="588679" y="848359"/>
                  </a:lnTo>
                  <a:lnTo>
                    <a:pt x="472286" y="669370"/>
                  </a:lnTo>
                  <a:lnTo>
                    <a:pt x="582679" y="555177"/>
                  </a:lnTo>
                  <a:lnTo>
                    <a:pt x="503084" y="555177"/>
                  </a:lnTo>
                  <a:lnTo>
                    <a:pt x="383491" y="685369"/>
                  </a:lnTo>
                  <a:lnTo>
                    <a:pt x="383491" y="555177"/>
                  </a:lnTo>
                  <a:close/>
                  <a:moveTo>
                    <a:pt x="716238" y="550178"/>
                  </a:moveTo>
                  <a:cubicBezTo>
                    <a:pt x="689973" y="550178"/>
                    <a:pt x="669741" y="556344"/>
                    <a:pt x="655542" y="568677"/>
                  </a:cubicBezTo>
                  <a:cubicBezTo>
                    <a:pt x="641343" y="581009"/>
                    <a:pt x="634243" y="596042"/>
                    <a:pt x="634243" y="613774"/>
                  </a:cubicBezTo>
                  <a:cubicBezTo>
                    <a:pt x="634243" y="623373"/>
                    <a:pt x="636776" y="633539"/>
                    <a:pt x="641843" y="644272"/>
                  </a:cubicBezTo>
                  <a:cubicBezTo>
                    <a:pt x="646909" y="655005"/>
                    <a:pt x="654442" y="666304"/>
                    <a:pt x="664441" y="678170"/>
                  </a:cubicBezTo>
                  <a:cubicBezTo>
                    <a:pt x="642176" y="689236"/>
                    <a:pt x="625444" y="702268"/>
                    <a:pt x="614244" y="717268"/>
                  </a:cubicBezTo>
                  <a:cubicBezTo>
                    <a:pt x="603045" y="732267"/>
                    <a:pt x="597445" y="749166"/>
                    <a:pt x="597445" y="767964"/>
                  </a:cubicBezTo>
                  <a:cubicBezTo>
                    <a:pt x="597445" y="788630"/>
                    <a:pt x="604578" y="806895"/>
                    <a:pt x="618844" y="822761"/>
                  </a:cubicBezTo>
                  <a:cubicBezTo>
                    <a:pt x="637243" y="843293"/>
                    <a:pt x="664708" y="853559"/>
                    <a:pt x="701239" y="853559"/>
                  </a:cubicBezTo>
                  <a:cubicBezTo>
                    <a:pt x="719638" y="853559"/>
                    <a:pt x="735504" y="851026"/>
                    <a:pt x="748836" y="845960"/>
                  </a:cubicBezTo>
                  <a:cubicBezTo>
                    <a:pt x="762169" y="840893"/>
                    <a:pt x="774768" y="833027"/>
                    <a:pt x="786634" y="822361"/>
                  </a:cubicBezTo>
                  <a:cubicBezTo>
                    <a:pt x="801966" y="836627"/>
                    <a:pt x="817965" y="847826"/>
                    <a:pt x="834631" y="855959"/>
                  </a:cubicBezTo>
                  <a:lnTo>
                    <a:pt x="868629" y="812562"/>
                  </a:lnTo>
                  <a:cubicBezTo>
                    <a:pt x="863962" y="810295"/>
                    <a:pt x="856663" y="805662"/>
                    <a:pt x="846730" y="798663"/>
                  </a:cubicBezTo>
                  <a:cubicBezTo>
                    <a:pt x="836798" y="791663"/>
                    <a:pt x="828698" y="785230"/>
                    <a:pt x="822432" y="779364"/>
                  </a:cubicBezTo>
                  <a:cubicBezTo>
                    <a:pt x="826698" y="773764"/>
                    <a:pt x="830698" y="766798"/>
                    <a:pt x="834431" y="758465"/>
                  </a:cubicBezTo>
                  <a:cubicBezTo>
                    <a:pt x="838164" y="750132"/>
                    <a:pt x="842564" y="736966"/>
                    <a:pt x="847630" y="718967"/>
                  </a:cubicBezTo>
                  <a:lnTo>
                    <a:pt x="796833" y="707368"/>
                  </a:lnTo>
                  <a:cubicBezTo>
                    <a:pt x="793367" y="721101"/>
                    <a:pt x="789234" y="732233"/>
                    <a:pt x="784434" y="740766"/>
                  </a:cubicBezTo>
                  <a:lnTo>
                    <a:pt x="743637" y="686969"/>
                  </a:lnTo>
                  <a:cubicBezTo>
                    <a:pt x="765102" y="673504"/>
                    <a:pt x="779368" y="661438"/>
                    <a:pt x="786434" y="650772"/>
                  </a:cubicBezTo>
                  <a:cubicBezTo>
                    <a:pt x="793500" y="640106"/>
                    <a:pt x="797033" y="628840"/>
                    <a:pt x="797033" y="616974"/>
                  </a:cubicBezTo>
                  <a:cubicBezTo>
                    <a:pt x="797033" y="598308"/>
                    <a:pt x="789900" y="582509"/>
                    <a:pt x="775635" y="569577"/>
                  </a:cubicBezTo>
                  <a:cubicBezTo>
                    <a:pt x="761369" y="556644"/>
                    <a:pt x="741570" y="550178"/>
                    <a:pt x="716238" y="550178"/>
                  </a:cubicBezTo>
                  <a:close/>
                  <a:moveTo>
                    <a:pt x="744362" y="0"/>
                  </a:moveTo>
                  <a:cubicBezTo>
                    <a:pt x="1155462" y="0"/>
                    <a:pt x="1488724" y="310315"/>
                    <a:pt x="1488724" y="693108"/>
                  </a:cubicBezTo>
                  <a:cubicBezTo>
                    <a:pt x="1488724" y="1075901"/>
                    <a:pt x="1155462" y="1386216"/>
                    <a:pt x="744362" y="1386216"/>
                  </a:cubicBezTo>
                  <a:cubicBezTo>
                    <a:pt x="333262" y="1386216"/>
                    <a:pt x="0" y="1075901"/>
                    <a:pt x="0" y="693108"/>
                  </a:cubicBezTo>
                  <a:cubicBezTo>
                    <a:pt x="0" y="310315"/>
                    <a:pt x="333262" y="0"/>
                    <a:pt x="744362" y="0"/>
                  </a:cubicBezTo>
                  <a:close/>
                </a:path>
              </a:pathLst>
            </a:custGeom>
            <a:ln w="57150" cap="rnd">
              <a:solidFill>
                <a:schemeClr val="bg1"/>
              </a:solidFill>
              <a:prstDash val="solid"/>
            </a:ln>
            <a:effectLst>
              <a:outerShdw sx="1000" sy="1000" algn="bl" rotWithShape="0">
                <a:srgbClr val="000000"/>
              </a:outerShdw>
            </a:effectLst>
            <a:extLst>
              <a:ext uri="{909E8E84-426E-40DD-AFC4-6F175D3DCCD1}">
                <a14:hiddenFill xmlns:a14="http://schemas.microsoft.com/office/drawing/2010/main">
                  <a:solidFill>
                    <a:srgbClr val="FFFFFF"/>
                  </a:solidFill>
                </a14:hiddenFill>
              </a:ext>
            </a:extLst>
          </p:spPr>
        </p:pic>
      </p:grpSp>
      <p:grpSp>
        <p:nvGrpSpPr>
          <p:cNvPr id="61" name="Group 60">
            <a:extLst>
              <a:ext uri="{FF2B5EF4-FFF2-40B4-BE49-F238E27FC236}">
                <a16:creationId xmlns:a16="http://schemas.microsoft.com/office/drawing/2014/main" id="{303E8D89-F80C-1D44-2BA6-91B15D13AEDC}"/>
              </a:ext>
            </a:extLst>
          </p:cNvPr>
          <p:cNvGrpSpPr/>
          <p:nvPr/>
        </p:nvGrpSpPr>
        <p:grpSpPr>
          <a:xfrm>
            <a:off x="182996" y="4641276"/>
            <a:ext cx="1077588" cy="1022154"/>
            <a:chOff x="169335" y="5554541"/>
            <a:chExt cx="1293106" cy="1226585"/>
          </a:xfrm>
        </p:grpSpPr>
        <p:sp>
          <p:nvSpPr>
            <p:cNvPr id="62" name="Oval 61">
              <a:extLst>
                <a:ext uri="{FF2B5EF4-FFF2-40B4-BE49-F238E27FC236}">
                  <a16:creationId xmlns:a16="http://schemas.microsoft.com/office/drawing/2014/main" id="{DF605BDD-2B05-5F11-CCF1-CD5A995D065A}"/>
                </a:ext>
              </a:extLst>
            </p:cNvPr>
            <p:cNvSpPr/>
            <p:nvPr/>
          </p:nvSpPr>
          <p:spPr>
            <a:xfrm>
              <a:off x="215217" y="5646775"/>
              <a:ext cx="1218327" cy="1049580"/>
            </a:xfrm>
            <a:prstGeom prst="ellipse">
              <a:avLst/>
            </a:prstGeom>
            <a:solidFill>
              <a:schemeClr val="bg1"/>
            </a:solidFill>
            <a:ln w="539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sz="1500">
                <a:solidFill>
                  <a:prstClr val="white"/>
                </a:solidFill>
                <a:latin typeface="Calibri" panose="020F0502020204030204"/>
              </a:endParaRPr>
            </a:p>
          </p:txBody>
        </p:sp>
        <p:pic>
          <p:nvPicPr>
            <p:cNvPr id="63" name="Picture 62">
              <a:extLst>
                <a:ext uri="{FF2B5EF4-FFF2-40B4-BE49-F238E27FC236}">
                  <a16:creationId xmlns:a16="http://schemas.microsoft.com/office/drawing/2014/main" id="{A0F0F9B8-CB52-D27A-6282-84EA8625F407}"/>
                </a:ext>
              </a:extLst>
            </p:cNvPr>
            <p:cNvPicPr>
              <a:picLocks noChangeAspect="1" noChangeArrowheads="1"/>
            </p:cNvPicPr>
            <p:nvPr/>
          </p:nvPicPr>
          <p:blipFill>
            <a:blip r:embed="rId9" cstate="email">
              <a:duotone>
                <a:prstClr val="black"/>
                <a:schemeClr val="accent6">
                  <a:lumMod val="75000"/>
                  <a:tint val="45000"/>
                  <a:satMod val="400000"/>
                </a:schemeClr>
              </a:duotone>
              <a:extLst>
                <a:ext uri="{BEBA8EAE-BF5A-486C-A8C5-ECC9F3942E4B}">
                  <a14:imgProps xmlns:a14="http://schemas.microsoft.com/office/drawing/2010/main">
                    <a14:imgLayer r:embed="rId10">
                      <a14:imgEffect>
                        <a14:brightnessContrast bright="-20000" contrast="20000"/>
                      </a14:imgEffect>
                    </a14:imgLayer>
                  </a14:imgProps>
                </a:ext>
                <a:ext uri="{28A0092B-C50C-407E-A947-70E740481C1C}">
                  <a14:useLocalDpi xmlns:a14="http://schemas.microsoft.com/office/drawing/2010/main"/>
                </a:ext>
              </a:extLst>
            </a:blip>
            <a:srcRect/>
            <a:stretch/>
          </p:blipFill>
          <p:spPr bwMode="auto">
            <a:xfrm>
              <a:off x="169335" y="5554541"/>
              <a:ext cx="1293106" cy="1226585"/>
            </a:xfrm>
            <a:custGeom>
              <a:avLst/>
              <a:gdLst/>
              <a:ahLst/>
              <a:cxnLst/>
              <a:rect l="l" t="t" r="r" b="b"/>
              <a:pathLst>
                <a:path w="1587684" h="1470190">
                  <a:moveTo>
                    <a:pt x="1186786" y="717625"/>
                  </a:moveTo>
                  <a:cubicBezTo>
                    <a:pt x="1198252" y="717625"/>
                    <a:pt x="1207985" y="721858"/>
                    <a:pt x="1215984" y="730325"/>
                  </a:cubicBezTo>
                  <a:cubicBezTo>
                    <a:pt x="1223984" y="738791"/>
                    <a:pt x="1228183" y="751157"/>
                    <a:pt x="1228583" y="767422"/>
                  </a:cubicBezTo>
                  <a:lnTo>
                    <a:pt x="1144588" y="767422"/>
                  </a:lnTo>
                  <a:cubicBezTo>
                    <a:pt x="1144455" y="752090"/>
                    <a:pt x="1148388" y="739957"/>
                    <a:pt x="1156388" y="731025"/>
                  </a:cubicBezTo>
                  <a:cubicBezTo>
                    <a:pt x="1164387" y="722092"/>
                    <a:pt x="1174520" y="717625"/>
                    <a:pt x="1186786" y="717625"/>
                  </a:cubicBezTo>
                  <a:close/>
                  <a:moveTo>
                    <a:pt x="1307192" y="679428"/>
                  </a:moveTo>
                  <a:lnTo>
                    <a:pt x="1380588" y="782421"/>
                  </a:lnTo>
                  <a:lnTo>
                    <a:pt x="1303993" y="891815"/>
                  </a:lnTo>
                  <a:lnTo>
                    <a:pt x="1369789" y="891815"/>
                  </a:lnTo>
                  <a:lnTo>
                    <a:pt x="1413386" y="826019"/>
                  </a:lnTo>
                  <a:lnTo>
                    <a:pt x="1456583" y="891815"/>
                  </a:lnTo>
                  <a:lnTo>
                    <a:pt x="1525579" y="891815"/>
                  </a:lnTo>
                  <a:lnTo>
                    <a:pt x="1446984" y="780022"/>
                  </a:lnTo>
                  <a:lnTo>
                    <a:pt x="1518980" y="679428"/>
                  </a:lnTo>
                  <a:lnTo>
                    <a:pt x="1452984" y="679428"/>
                  </a:lnTo>
                  <a:lnTo>
                    <a:pt x="1413386" y="737824"/>
                  </a:lnTo>
                  <a:lnTo>
                    <a:pt x="1375788" y="679428"/>
                  </a:lnTo>
                  <a:close/>
                  <a:moveTo>
                    <a:pt x="396341" y="679428"/>
                  </a:moveTo>
                  <a:lnTo>
                    <a:pt x="396341" y="813820"/>
                  </a:lnTo>
                  <a:cubicBezTo>
                    <a:pt x="396341" y="833818"/>
                    <a:pt x="398874" y="849484"/>
                    <a:pt x="403940" y="860817"/>
                  </a:cubicBezTo>
                  <a:cubicBezTo>
                    <a:pt x="409007" y="872149"/>
                    <a:pt x="417206" y="880949"/>
                    <a:pt x="428539" y="887215"/>
                  </a:cubicBezTo>
                  <a:cubicBezTo>
                    <a:pt x="439872" y="893481"/>
                    <a:pt x="452671" y="896614"/>
                    <a:pt x="466937" y="896614"/>
                  </a:cubicBezTo>
                  <a:cubicBezTo>
                    <a:pt x="480936" y="896614"/>
                    <a:pt x="494235" y="893348"/>
                    <a:pt x="506834" y="886815"/>
                  </a:cubicBezTo>
                  <a:cubicBezTo>
                    <a:pt x="519433" y="880282"/>
                    <a:pt x="529599" y="871349"/>
                    <a:pt x="537332" y="860017"/>
                  </a:cubicBezTo>
                  <a:lnTo>
                    <a:pt x="537332" y="891815"/>
                  </a:lnTo>
                  <a:lnTo>
                    <a:pt x="589529" y="891815"/>
                  </a:lnTo>
                  <a:lnTo>
                    <a:pt x="589529" y="679428"/>
                  </a:lnTo>
                  <a:lnTo>
                    <a:pt x="533333" y="679428"/>
                  </a:lnTo>
                  <a:lnTo>
                    <a:pt x="533333" y="769022"/>
                  </a:lnTo>
                  <a:cubicBezTo>
                    <a:pt x="533333" y="799420"/>
                    <a:pt x="531933" y="818519"/>
                    <a:pt x="529133" y="826319"/>
                  </a:cubicBezTo>
                  <a:cubicBezTo>
                    <a:pt x="526333" y="834118"/>
                    <a:pt x="521133" y="840651"/>
                    <a:pt x="513534" y="845918"/>
                  </a:cubicBezTo>
                  <a:cubicBezTo>
                    <a:pt x="505934" y="851184"/>
                    <a:pt x="497335" y="853817"/>
                    <a:pt x="487735" y="853817"/>
                  </a:cubicBezTo>
                  <a:cubicBezTo>
                    <a:pt x="479336" y="853817"/>
                    <a:pt x="472403" y="851851"/>
                    <a:pt x="466937" y="847917"/>
                  </a:cubicBezTo>
                  <a:cubicBezTo>
                    <a:pt x="461470" y="843984"/>
                    <a:pt x="457704" y="838651"/>
                    <a:pt x="455637" y="831918"/>
                  </a:cubicBezTo>
                  <a:cubicBezTo>
                    <a:pt x="453571" y="825185"/>
                    <a:pt x="452537" y="806887"/>
                    <a:pt x="452537" y="777022"/>
                  </a:cubicBezTo>
                  <a:lnTo>
                    <a:pt x="452537" y="679428"/>
                  </a:lnTo>
                  <a:close/>
                  <a:moveTo>
                    <a:pt x="1183386" y="674628"/>
                  </a:moveTo>
                  <a:cubicBezTo>
                    <a:pt x="1155254" y="674628"/>
                    <a:pt x="1131989" y="684594"/>
                    <a:pt x="1113590" y="704526"/>
                  </a:cubicBezTo>
                  <a:cubicBezTo>
                    <a:pt x="1095191" y="724458"/>
                    <a:pt x="1085992" y="752023"/>
                    <a:pt x="1085992" y="787221"/>
                  </a:cubicBezTo>
                  <a:cubicBezTo>
                    <a:pt x="1085992" y="816686"/>
                    <a:pt x="1092992" y="841084"/>
                    <a:pt x="1106991" y="860417"/>
                  </a:cubicBezTo>
                  <a:cubicBezTo>
                    <a:pt x="1124723" y="884549"/>
                    <a:pt x="1152055" y="896614"/>
                    <a:pt x="1188986" y="896614"/>
                  </a:cubicBezTo>
                  <a:cubicBezTo>
                    <a:pt x="1212318" y="896614"/>
                    <a:pt x="1231750" y="891248"/>
                    <a:pt x="1247282" y="880515"/>
                  </a:cubicBezTo>
                  <a:cubicBezTo>
                    <a:pt x="1262814" y="869783"/>
                    <a:pt x="1274180" y="854150"/>
                    <a:pt x="1281380" y="833618"/>
                  </a:cubicBezTo>
                  <a:lnTo>
                    <a:pt x="1225383" y="824219"/>
                  </a:lnTo>
                  <a:cubicBezTo>
                    <a:pt x="1222317" y="834885"/>
                    <a:pt x="1217784" y="842618"/>
                    <a:pt x="1211784" y="847417"/>
                  </a:cubicBezTo>
                  <a:cubicBezTo>
                    <a:pt x="1205785" y="852217"/>
                    <a:pt x="1198385" y="854617"/>
                    <a:pt x="1189586" y="854617"/>
                  </a:cubicBezTo>
                  <a:cubicBezTo>
                    <a:pt x="1176653" y="854617"/>
                    <a:pt x="1165854" y="849984"/>
                    <a:pt x="1157188" y="840718"/>
                  </a:cubicBezTo>
                  <a:cubicBezTo>
                    <a:pt x="1148521" y="831452"/>
                    <a:pt x="1143988" y="818486"/>
                    <a:pt x="1143588" y="801820"/>
                  </a:cubicBezTo>
                  <a:lnTo>
                    <a:pt x="1284380" y="801820"/>
                  </a:lnTo>
                  <a:cubicBezTo>
                    <a:pt x="1285180" y="758756"/>
                    <a:pt x="1276447" y="726792"/>
                    <a:pt x="1258181" y="705926"/>
                  </a:cubicBezTo>
                  <a:cubicBezTo>
                    <a:pt x="1239916" y="685061"/>
                    <a:pt x="1214984" y="674628"/>
                    <a:pt x="1183386" y="674628"/>
                  </a:cubicBezTo>
                  <a:close/>
                  <a:moveTo>
                    <a:pt x="951186" y="674628"/>
                  </a:moveTo>
                  <a:cubicBezTo>
                    <a:pt x="920655" y="674628"/>
                    <a:pt x="898123" y="680894"/>
                    <a:pt x="883590" y="693427"/>
                  </a:cubicBezTo>
                  <a:cubicBezTo>
                    <a:pt x="869058" y="705959"/>
                    <a:pt x="861792" y="721425"/>
                    <a:pt x="861792" y="739824"/>
                  </a:cubicBezTo>
                  <a:cubicBezTo>
                    <a:pt x="861792" y="760223"/>
                    <a:pt x="870191" y="776155"/>
                    <a:pt x="886990" y="787621"/>
                  </a:cubicBezTo>
                  <a:cubicBezTo>
                    <a:pt x="899123" y="795887"/>
                    <a:pt x="927854" y="805020"/>
                    <a:pt x="973185" y="815019"/>
                  </a:cubicBezTo>
                  <a:cubicBezTo>
                    <a:pt x="982918" y="817286"/>
                    <a:pt x="989184" y="819752"/>
                    <a:pt x="991984" y="822419"/>
                  </a:cubicBezTo>
                  <a:cubicBezTo>
                    <a:pt x="994650" y="825219"/>
                    <a:pt x="995983" y="828752"/>
                    <a:pt x="995983" y="833018"/>
                  </a:cubicBezTo>
                  <a:cubicBezTo>
                    <a:pt x="995983" y="839285"/>
                    <a:pt x="993517" y="844284"/>
                    <a:pt x="988584" y="848017"/>
                  </a:cubicBezTo>
                  <a:cubicBezTo>
                    <a:pt x="981251" y="853350"/>
                    <a:pt x="970318" y="856017"/>
                    <a:pt x="955786" y="856017"/>
                  </a:cubicBezTo>
                  <a:cubicBezTo>
                    <a:pt x="942587" y="856017"/>
                    <a:pt x="932321" y="853184"/>
                    <a:pt x="924988" y="847517"/>
                  </a:cubicBezTo>
                  <a:cubicBezTo>
                    <a:pt x="917655" y="841851"/>
                    <a:pt x="912788" y="833552"/>
                    <a:pt x="910389" y="822619"/>
                  </a:cubicBezTo>
                  <a:lnTo>
                    <a:pt x="853992" y="831218"/>
                  </a:lnTo>
                  <a:cubicBezTo>
                    <a:pt x="859192" y="851351"/>
                    <a:pt x="870224" y="867283"/>
                    <a:pt x="887090" y="879016"/>
                  </a:cubicBezTo>
                  <a:cubicBezTo>
                    <a:pt x="903956" y="890748"/>
                    <a:pt x="926854" y="896614"/>
                    <a:pt x="955786" y="896614"/>
                  </a:cubicBezTo>
                  <a:cubicBezTo>
                    <a:pt x="987651" y="896614"/>
                    <a:pt x="1011716" y="889615"/>
                    <a:pt x="1027981" y="875616"/>
                  </a:cubicBezTo>
                  <a:cubicBezTo>
                    <a:pt x="1044247" y="861617"/>
                    <a:pt x="1052380" y="844884"/>
                    <a:pt x="1052380" y="825419"/>
                  </a:cubicBezTo>
                  <a:cubicBezTo>
                    <a:pt x="1052380" y="807553"/>
                    <a:pt x="1046514" y="793621"/>
                    <a:pt x="1034781" y="783621"/>
                  </a:cubicBezTo>
                  <a:cubicBezTo>
                    <a:pt x="1022915" y="773755"/>
                    <a:pt x="1002016" y="765422"/>
                    <a:pt x="972085" y="758623"/>
                  </a:cubicBezTo>
                  <a:cubicBezTo>
                    <a:pt x="942153" y="751823"/>
                    <a:pt x="924654" y="746557"/>
                    <a:pt x="919588" y="742824"/>
                  </a:cubicBezTo>
                  <a:cubicBezTo>
                    <a:pt x="915855" y="740024"/>
                    <a:pt x="913988" y="736624"/>
                    <a:pt x="913988" y="732624"/>
                  </a:cubicBezTo>
                  <a:cubicBezTo>
                    <a:pt x="913988" y="727958"/>
                    <a:pt x="916122" y="724158"/>
                    <a:pt x="920388" y="721225"/>
                  </a:cubicBezTo>
                  <a:cubicBezTo>
                    <a:pt x="926788" y="717092"/>
                    <a:pt x="937387" y="715026"/>
                    <a:pt x="952186" y="715026"/>
                  </a:cubicBezTo>
                  <a:cubicBezTo>
                    <a:pt x="963919" y="715026"/>
                    <a:pt x="972951" y="717225"/>
                    <a:pt x="979284" y="721625"/>
                  </a:cubicBezTo>
                  <a:cubicBezTo>
                    <a:pt x="985617" y="726025"/>
                    <a:pt x="989917" y="732358"/>
                    <a:pt x="992184" y="740624"/>
                  </a:cubicBezTo>
                  <a:lnTo>
                    <a:pt x="1045180" y="730825"/>
                  </a:lnTo>
                  <a:cubicBezTo>
                    <a:pt x="1039847" y="712292"/>
                    <a:pt x="1030115" y="698293"/>
                    <a:pt x="1015982" y="688827"/>
                  </a:cubicBezTo>
                  <a:cubicBezTo>
                    <a:pt x="1001850" y="679361"/>
                    <a:pt x="980251" y="674628"/>
                    <a:pt x="951186" y="674628"/>
                  </a:cubicBezTo>
                  <a:close/>
                  <a:moveTo>
                    <a:pt x="722586" y="674628"/>
                  </a:moveTo>
                  <a:cubicBezTo>
                    <a:pt x="692055" y="674628"/>
                    <a:pt x="669523" y="680894"/>
                    <a:pt x="654990" y="693427"/>
                  </a:cubicBezTo>
                  <a:cubicBezTo>
                    <a:pt x="640458" y="705959"/>
                    <a:pt x="633192" y="721425"/>
                    <a:pt x="633192" y="739824"/>
                  </a:cubicBezTo>
                  <a:cubicBezTo>
                    <a:pt x="633192" y="760223"/>
                    <a:pt x="641591" y="776155"/>
                    <a:pt x="658390" y="787621"/>
                  </a:cubicBezTo>
                  <a:cubicBezTo>
                    <a:pt x="670523" y="795887"/>
                    <a:pt x="699254" y="805020"/>
                    <a:pt x="744585" y="815019"/>
                  </a:cubicBezTo>
                  <a:cubicBezTo>
                    <a:pt x="754318" y="817286"/>
                    <a:pt x="760584" y="819752"/>
                    <a:pt x="763384" y="822419"/>
                  </a:cubicBezTo>
                  <a:cubicBezTo>
                    <a:pt x="766050" y="825219"/>
                    <a:pt x="767383" y="828752"/>
                    <a:pt x="767383" y="833018"/>
                  </a:cubicBezTo>
                  <a:cubicBezTo>
                    <a:pt x="767383" y="839285"/>
                    <a:pt x="764917" y="844284"/>
                    <a:pt x="759984" y="848017"/>
                  </a:cubicBezTo>
                  <a:cubicBezTo>
                    <a:pt x="752651" y="853350"/>
                    <a:pt x="741718" y="856017"/>
                    <a:pt x="727186" y="856017"/>
                  </a:cubicBezTo>
                  <a:cubicBezTo>
                    <a:pt x="713987" y="856017"/>
                    <a:pt x="703721" y="853184"/>
                    <a:pt x="696388" y="847517"/>
                  </a:cubicBezTo>
                  <a:cubicBezTo>
                    <a:pt x="689055" y="841851"/>
                    <a:pt x="684188" y="833552"/>
                    <a:pt x="681789" y="822619"/>
                  </a:cubicBezTo>
                  <a:lnTo>
                    <a:pt x="625392" y="831218"/>
                  </a:lnTo>
                  <a:cubicBezTo>
                    <a:pt x="630592" y="851351"/>
                    <a:pt x="641624" y="867283"/>
                    <a:pt x="658490" y="879016"/>
                  </a:cubicBezTo>
                  <a:cubicBezTo>
                    <a:pt x="675356" y="890748"/>
                    <a:pt x="698254" y="896614"/>
                    <a:pt x="727186" y="896614"/>
                  </a:cubicBezTo>
                  <a:cubicBezTo>
                    <a:pt x="759051" y="896614"/>
                    <a:pt x="783116" y="889615"/>
                    <a:pt x="799381" y="875616"/>
                  </a:cubicBezTo>
                  <a:cubicBezTo>
                    <a:pt x="815647" y="861617"/>
                    <a:pt x="823780" y="844884"/>
                    <a:pt x="823780" y="825419"/>
                  </a:cubicBezTo>
                  <a:cubicBezTo>
                    <a:pt x="823780" y="807553"/>
                    <a:pt x="817914" y="793621"/>
                    <a:pt x="806181" y="783621"/>
                  </a:cubicBezTo>
                  <a:cubicBezTo>
                    <a:pt x="794315" y="773755"/>
                    <a:pt x="773416" y="765422"/>
                    <a:pt x="743485" y="758623"/>
                  </a:cubicBezTo>
                  <a:cubicBezTo>
                    <a:pt x="713553" y="751823"/>
                    <a:pt x="696054" y="746557"/>
                    <a:pt x="690988" y="742824"/>
                  </a:cubicBezTo>
                  <a:cubicBezTo>
                    <a:pt x="687255" y="740024"/>
                    <a:pt x="685388" y="736624"/>
                    <a:pt x="685388" y="732624"/>
                  </a:cubicBezTo>
                  <a:cubicBezTo>
                    <a:pt x="685388" y="727958"/>
                    <a:pt x="687522" y="724158"/>
                    <a:pt x="691788" y="721225"/>
                  </a:cubicBezTo>
                  <a:cubicBezTo>
                    <a:pt x="698188" y="717092"/>
                    <a:pt x="708787" y="715026"/>
                    <a:pt x="723586" y="715026"/>
                  </a:cubicBezTo>
                  <a:cubicBezTo>
                    <a:pt x="735319" y="715026"/>
                    <a:pt x="744351" y="717225"/>
                    <a:pt x="750684" y="721625"/>
                  </a:cubicBezTo>
                  <a:cubicBezTo>
                    <a:pt x="757017" y="726025"/>
                    <a:pt x="761317" y="732358"/>
                    <a:pt x="763584" y="740624"/>
                  </a:cubicBezTo>
                  <a:lnTo>
                    <a:pt x="816580" y="730825"/>
                  </a:lnTo>
                  <a:cubicBezTo>
                    <a:pt x="811247" y="712292"/>
                    <a:pt x="801515" y="698293"/>
                    <a:pt x="787382" y="688827"/>
                  </a:cubicBezTo>
                  <a:cubicBezTo>
                    <a:pt x="773250" y="679361"/>
                    <a:pt x="751651" y="674628"/>
                    <a:pt x="722586" y="674628"/>
                  </a:cubicBezTo>
                  <a:close/>
                  <a:moveTo>
                    <a:pt x="224310" y="593633"/>
                  </a:moveTo>
                  <a:cubicBezTo>
                    <a:pt x="201778" y="593633"/>
                    <a:pt x="182545" y="597033"/>
                    <a:pt x="166613" y="603832"/>
                  </a:cubicBezTo>
                  <a:cubicBezTo>
                    <a:pt x="150681" y="610632"/>
                    <a:pt x="138481" y="620531"/>
                    <a:pt x="130015" y="633531"/>
                  </a:cubicBezTo>
                  <a:cubicBezTo>
                    <a:pt x="121549" y="646530"/>
                    <a:pt x="117316" y="660496"/>
                    <a:pt x="117316" y="675428"/>
                  </a:cubicBezTo>
                  <a:cubicBezTo>
                    <a:pt x="117316" y="698627"/>
                    <a:pt x="126316" y="718292"/>
                    <a:pt x="144314" y="734424"/>
                  </a:cubicBezTo>
                  <a:cubicBezTo>
                    <a:pt x="157114" y="745890"/>
                    <a:pt x="179379" y="755556"/>
                    <a:pt x="211110" y="763423"/>
                  </a:cubicBezTo>
                  <a:cubicBezTo>
                    <a:pt x="235776" y="769556"/>
                    <a:pt x="251575" y="773822"/>
                    <a:pt x="258507" y="776222"/>
                  </a:cubicBezTo>
                  <a:cubicBezTo>
                    <a:pt x="268640" y="779822"/>
                    <a:pt x="275740" y="784055"/>
                    <a:pt x="279806" y="788921"/>
                  </a:cubicBezTo>
                  <a:cubicBezTo>
                    <a:pt x="283873" y="793787"/>
                    <a:pt x="285906" y="799687"/>
                    <a:pt x="285906" y="806620"/>
                  </a:cubicBezTo>
                  <a:cubicBezTo>
                    <a:pt x="285906" y="817419"/>
                    <a:pt x="281073" y="826852"/>
                    <a:pt x="271407" y="834918"/>
                  </a:cubicBezTo>
                  <a:cubicBezTo>
                    <a:pt x="261741" y="842984"/>
                    <a:pt x="247375" y="847017"/>
                    <a:pt x="228309" y="847017"/>
                  </a:cubicBezTo>
                  <a:cubicBezTo>
                    <a:pt x="210310" y="847017"/>
                    <a:pt x="196011" y="842484"/>
                    <a:pt x="185412" y="833418"/>
                  </a:cubicBezTo>
                  <a:cubicBezTo>
                    <a:pt x="174813" y="824352"/>
                    <a:pt x="167780" y="810153"/>
                    <a:pt x="164313" y="790821"/>
                  </a:cubicBezTo>
                  <a:lnTo>
                    <a:pt x="106717" y="796421"/>
                  </a:lnTo>
                  <a:cubicBezTo>
                    <a:pt x="110583" y="829219"/>
                    <a:pt x="122449" y="854184"/>
                    <a:pt x="142315" y="871316"/>
                  </a:cubicBezTo>
                  <a:cubicBezTo>
                    <a:pt x="162180" y="888448"/>
                    <a:pt x="190645" y="897014"/>
                    <a:pt x="227709" y="897014"/>
                  </a:cubicBezTo>
                  <a:cubicBezTo>
                    <a:pt x="253174" y="897014"/>
                    <a:pt x="274440" y="893448"/>
                    <a:pt x="291505" y="886315"/>
                  </a:cubicBezTo>
                  <a:cubicBezTo>
                    <a:pt x="308571" y="879182"/>
                    <a:pt x="321770" y="868283"/>
                    <a:pt x="331103" y="853617"/>
                  </a:cubicBezTo>
                  <a:cubicBezTo>
                    <a:pt x="340436" y="838951"/>
                    <a:pt x="345102" y="823219"/>
                    <a:pt x="345102" y="806420"/>
                  </a:cubicBezTo>
                  <a:cubicBezTo>
                    <a:pt x="345102" y="787888"/>
                    <a:pt x="341202" y="772322"/>
                    <a:pt x="333403" y="759723"/>
                  </a:cubicBezTo>
                  <a:cubicBezTo>
                    <a:pt x="325603" y="747124"/>
                    <a:pt x="314804" y="737191"/>
                    <a:pt x="301005" y="729925"/>
                  </a:cubicBezTo>
                  <a:cubicBezTo>
                    <a:pt x="287206" y="722658"/>
                    <a:pt x="265907" y="715626"/>
                    <a:pt x="237109" y="708826"/>
                  </a:cubicBezTo>
                  <a:cubicBezTo>
                    <a:pt x="208311" y="702026"/>
                    <a:pt x="190178" y="695493"/>
                    <a:pt x="182712" y="689227"/>
                  </a:cubicBezTo>
                  <a:cubicBezTo>
                    <a:pt x="176846" y="684294"/>
                    <a:pt x="173913" y="678361"/>
                    <a:pt x="173913" y="671428"/>
                  </a:cubicBezTo>
                  <a:cubicBezTo>
                    <a:pt x="173913" y="663829"/>
                    <a:pt x="177046" y="657762"/>
                    <a:pt x="183312" y="653229"/>
                  </a:cubicBezTo>
                  <a:cubicBezTo>
                    <a:pt x="193045" y="646163"/>
                    <a:pt x="206511" y="642630"/>
                    <a:pt x="223710" y="642630"/>
                  </a:cubicBezTo>
                  <a:cubicBezTo>
                    <a:pt x="240375" y="642630"/>
                    <a:pt x="252874" y="645930"/>
                    <a:pt x="261207" y="652529"/>
                  </a:cubicBezTo>
                  <a:cubicBezTo>
                    <a:pt x="269540" y="659129"/>
                    <a:pt x="274973" y="669962"/>
                    <a:pt x="277506" y="685027"/>
                  </a:cubicBezTo>
                  <a:lnTo>
                    <a:pt x="336703" y="682428"/>
                  </a:lnTo>
                  <a:cubicBezTo>
                    <a:pt x="335769" y="655496"/>
                    <a:pt x="326003" y="633964"/>
                    <a:pt x="307405" y="617831"/>
                  </a:cubicBezTo>
                  <a:cubicBezTo>
                    <a:pt x="288806" y="601699"/>
                    <a:pt x="261107" y="593633"/>
                    <a:pt x="224310" y="593633"/>
                  </a:cubicBezTo>
                  <a:close/>
                  <a:moveTo>
                    <a:pt x="793842" y="0"/>
                  </a:moveTo>
                  <a:cubicBezTo>
                    <a:pt x="1232269" y="0"/>
                    <a:pt x="1587684" y="329113"/>
                    <a:pt x="1587684" y="735095"/>
                  </a:cubicBezTo>
                  <a:cubicBezTo>
                    <a:pt x="1587684" y="1141077"/>
                    <a:pt x="1232269" y="1470190"/>
                    <a:pt x="793842" y="1470190"/>
                  </a:cubicBezTo>
                  <a:cubicBezTo>
                    <a:pt x="355415" y="1470190"/>
                    <a:pt x="0" y="1141077"/>
                    <a:pt x="0" y="735095"/>
                  </a:cubicBezTo>
                  <a:cubicBezTo>
                    <a:pt x="0" y="329113"/>
                    <a:pt x="355415" y="0"/>
                    <a:pt x="793842" y="0"/>
                  </a:cubicBezTo>
                  <a:close/>
                </a:path>
              </a:pathLst>
            </a:custGeom>
            <a:ln w="53975" cap="rnd">
              <a:solidFill>
                <a:schemeClr val="bg1"/>
              </a:solidFill>
              <a:prstDash val="solid"/>
            </a:ln>
            <a:effectLst>
              <a:outerShdw sx="1000" sy="1000" algn="bl" rotWithShape="0">
                <a:srgbClr val="000000"/>
              </a:outerShdw>
            </a:effectLst>
            <a:extLst>
              <a:ext uri="{909E8E84-426E-40DD-AFC4-6F175D3DCCD1}">
                <a14:hiddenFill xmlns:a14="http://schemas.microsoft.com/office/drawing/2010/main">
                  <a:solidFill>
                    <a:srgbClr val="FFFFFF"/>
                  </a:solidFill>
                </a14:hiddenFill>
              </a:ext>
            </a:extLst>
          </p:spPr>
        </p:pic>
      </p:grpSp>
      <p:grpSp>
        <p:nvGrpSpPr>
          <p:cNvPr id="64" name="Group 63">
            <a:extLst>
              <a:ext uri="{FF2B5EF4-FFF2-40B4-BE49-F238E27FC236}">
                <a16:creationId xmlns:a16="http://schemas.microsoft.com/office/drawing/2014/main" id="{2C469E41-1793-5F64-DA6D-8D3298878366}"/>
              </a:ext>
            </a:extLst>
          </p:cNvPr>
          <p:cNvGrpSpPr/>
          <p:nvPr/>
        </p:nvGrpSpPr>
        <p:grpSpPr>
          <a:xfrm>
            <a:off x="205576" y="1289462"/>
            <a:ext cx="1068059" cy="1022154"/>
            <a:chOff x="171472" y="1555617"/>
            <a:chExt cx="1281671" cy="1226585"/>
          </a:xfrm>
        </p:grpSpPr>
        <p:sp>
          <p:nvSpPr>
            <p:cNvPr id="65" name="Oval 64">
              <a:extLst>
                <a:ext uri="{FF2B5EF4-FFF2-40B4-BE49-F238E27FC236}">
                  <a16:creationId xmlns:a16="http://schemas.microsoft.com/office/drawing/2014/main" id="{6065977A-F90E-5616-EFD5-87A241A584C5}"/>
                </a:ext>
              </a:extLst>
            </p:cNvPr>
            <p:cNvSpPr/>
            <p:nvPr/>
          </p:nvSpPr>
          <p:spPr>
            <a:xfrm>
              <a:off x="234673" y="1644119"/>
              <a:ext cx="1155267" cy="1049580"/>
            </a:xfrm>
            <a:prstGeom prst="ellipse">
              <a:avLst/>
            </a:prstGeom>
            <a:solidFill>
              <a:schemeClr val="bg1"/>
            </a:solidFill>
            <a:ln w="539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sz="1500">
                <a:solidFill>
                  <a:prstClr val="white"/>
                </a:solidFill>
                <a:latin typeface="Calibri" panose="020F0502020204030204"/>
              </a:endParaRPr>
            </a:p>
          </p:txBody>
        </p:sp>
        <p:pic>
          <p:nvPicPr>
            <p:cNvPr id="66" name="Picture 65">
              <a:extLst>
                <a:ext uri="{FF2B5EF4-FFF2-40B4-BE49-F238E27FC236}">
                  <a16:creationId xmlns:a16="http://schemas.microsoft.com/office/drawing/2014/main" id="{6C19B05E-3928-842E-2234-BAB1352899EC}"/>
                </a:ext>
              </a:extLst>
            </p:cNvPr>
            <p:cNvPicPr>
              <a:picLocks noChangeAspect="1"/>
            </p:cNvPicPr>
            <p:nvPr/>
          </p:nvPicPr>
          <p:blipFill>
            <a:blip r:embed="rId11" cstate="email">
              <a:alphaModFix amt="85000"/>
              <a:duotone>
                <a:prstClr val="black"/>
                <a:schemeClr val="accent6">
                  <a:tint val="45000"/>
                  <a:satMod val="400000"/>
                </a:schemeClr>
              </a:duotone>
              <a:extLst>
                <a:ext uri="{28A0092B-C50C-407E-A947-70E740481C1C}">
                  <a14:useLocalDpi xmlns:a14="http://schemas.microsoft.com/office/drawing/2010/main"/>
                </a:ext>
              </a:extLst>
            </a:blip>
            <a:srcRect/>
            <a:stretch>
              <a:fillRect/>
            </a:stretch>
          </p:blipFill>
          <p:spPr>
            <a:xfrm>
              <a:off x="171472" y="1555617"/>
              <a:ext cx="1281671" cy="1226585"/>
            </a:xfrm>
            <a:custGeom>
              <a:avLst/>
              <a:gdLst/>
              <a:ahLst/>
              <a:cxnLst/>
              <a:rect l="l" t="t" r="r" b="b"/>
              <a:pathLst>
                <a:path w="1486412" h="1422526">
                  <a:moveTo>
                    <a:pt x="491851" y="655834"/>
                  </a:moveTo>
                  <a:lnTo>
                    <a:pt x="491851" y="868221"/>
                  </a:lnTo>
                  <a:lnTo>
                    <a:pt x="548048" y="868221"/>
                  </a:lnTo>
                  <a:lnTo>
                    <a:pt x="548048" y="655834"/>
                  </a:lnTo>
                  <a:close/>
                  <a:moveTo>
                    <a:pt x="1159797" y="651034"/>
                  </a:moveTo>
                  <a:cubicBezTo>
                    <a:pt x="1129265" y="651034"/>
                    <a:pt x="1106733" y="657300"/>
                    <a:pt x="1092201" y="669833"/>
                  </a:cubicBezTo>
                  <a:cubicBezTo>
                    <a:pt x="1077668" y="682365"/>
                    <a:pt x="1070402" y="697831"/>
                    <a:pt x="1070402" y="716230"/>
                  </a:cubicBezTo>
                  <a:cubicBezTo>
                    <a:pt x="1070402" y="736629"/>
                    <a:pt x="1078802" y="752561"/>
                    <a:pt x="1095601" y="764027"/>
                  </a:cubicBezTo>
                  <a:cubicBezTo>
                    <a:pt x="1107733" y="772293"/>
                    <a:pt x="1136465" y="781426"/>
                    <a:pt x="1181795" y="791425"/>
                  </a:cubicBezTo>
                  <a:cubicBezTo>
                    <a:pt x="1191528" y="793692"/>
                    <a:pt x="1197794" y="796158"/>
                    <a:pt x="1200594" y="798825"/>
                  </a:cubicBezTo>
                  <a:cubicBezTo>
                    <a:pt x="1203261" y="801625"/>
                    <a:pt x="1204594" y="805158"/>
                    <a:pt x="1204594" y="809424"/>
                  </a:cubicBezTo>
                  <a:cubicBezTo>
                    <a:pt x="1204594" y="815691"/>
                    <a:pt x="1202127" y="820690"/>
                    <a:pt x="1197194" y="824423"/>
                  </a:cubicBezTo>
                  <a:cubicBezTo>
                    <a:pt x="1189861" y="829756"/>
                    <a:pt x="1178929" y="832423"/>
                    <a:pt x="1164396" y="832423"/>
                  </a:cubicBezTo>
                  <a:cubicBezTo>
                    <a:pt x="1151197" y="832423"/>
                    <a:pt x="1140931" y="829590"/>
                    <a:pt x="1133598" y="823923"/>
                  </a:cubicBezTo>
                  <a:cubicBezTo>
                    <a:pt x="1126265" y="818257"/>
                    <a:pt x="1121399" y="809958"/>
                    <a:pt x="1118999" y="799025"/>
                  </a:cubicBezTo>
                  <a:lnTo>
                    <a:pt x="1062603" y="807624"/>
                  </a:lnTo>
                  <a:cubicBezTo>
                    <a:pt x="1067802" y="827756"/>
                    <a:pt x="1078835" y="843689"/>
                    <a:pt x="1095701" y="855421"/>
                  </a:cubicBezTo>
                  <a:cubicBezTo>
                    <a:pt x="1112566" y="867154"/>
                    <a:pt x="1135465" y="873020"/>
                    <a:pt x="1164396" y="873020"/>
                  </a:cubicBezTo>
                  <a:cubicBezTo>
                    <a:pt x="1196261" y="873020"/>
                    <a:pt x="1220326" y="866021"/>
                    <a:pt x="1236592" y="852022"/>
                  </a:cubicBezTo>
                  <a:cubicBezTo>
                    <a:pt x="1252858" y="838023"/>
                    <a:pt x="1260991" y="821290"/>
                    <a:pt x="1260991" y="801825"/>
                  </a:cubicBezTo>
                  <a:cubicBezTo>
                    <a:pt x="1260991" y="783959"/>
                    <a:pt x="1255124" y="770027"/>
                    <a:pt x="1243392" y="760027"/>
                  </a:cubicBezTo>
                  <a:cubicBezTo>
                    <a:pt x="1231526" y="750161"/>
                    <a:pt x="1210627" y="741828"/>
                    <a:pt x="1180695" y="735029"/>
                  </a:cubicBezTo>
                  <a:cubicBezTo>
                    <a:pt x="1150764" y="728229"/>
                    <a:pt x="1133265" y="722963"/>
                    <a:pt x="1128199" y="719230"/>
                  </a:cubicBezTo>
                  <a:cubicBezTo>
                    <a:pt x="1124465" y="716430"/>
                    <a:pt x="1122599" y="713030"/>
                    <a:pt x="1122599" y="709030"/>
                  </a:cubicBezTo>
                  <a:cubicBezTo>
                    <a:pt x="1122599" y="704364"/>
                    <a:pt x="1124732" y="700564"/>
                    <a:pt x="1128999" y="697631"/>
                  </a:cubicBezTo>
                  <a:cubicBezTo>
                    <a:pt x="1135398" y="693498"/>
                    <a:pt x="1145998" y="691431"/>
                    <a:pt x="1160797" y="691431"/>
                  </a:cubicBezTo>
                  <a:cubicBezTo>
                    <a:pt x="1172529" y="691431"/>
                    <a:pt x="1181562" y="693631"/>
                    <a:pt x="1187895" y="698031"/>
                  </a:cubicBezTo>
                  <a:cubicBezTo>
                    <a:pt x="1194228" y="702431"/>
                    <a:pt x="1198528" y="708764"/>
                    <a:pt x="1200794" y="717030"/>
                  </a:cubicBezTo>
                  <a:lnTo>
                    <a:pt x="1253791" y="707230"/>
                  </a:lnTo>
                  <a:cubicBezTo>
                    <a:pt x="1248458" y="688698"/>
                    <a:pt x="1238725" y="674699"/>
                    <a:pt x="1224593" y="665233"/>
                  </a:cubicBezTo>
                  <a:cubicBezTo>
                    <a:pt x="1210460" y="655767"/>
                    <a:pt x="1188862" y="651034"/>
                    <a:pt x="1159797" y="651034"/>
                  </a:cubicBezTo>
                  <a:close/>
                  <a:moveTo>
                    <a:pt x="944396" y="651034"/>
                  </a:moveTo>
                  <a:cubicBezTo>
                    <a:pt x="912798" y="651034"/>
                    <a:pt x="887733" y="660800"/>
                    <a:pt x="869200" y="680332"/>
                  </a:cubicBezTo>
                  <a:cubicBezTo>
                    <a:pt x="850668" y="699864"/>
                    <a:pt x="841402" y="727163"/>
                    <a:pt x="841402" y="762227"/>
                  </a:cubicBezTo>
                  <a:cubicBezTo>
                    <a:pt x="841402" y="796892"/>
                    <a:pt x="850635" y="824023"/>
                    <a:pt x="869100" y="843622"/>
                  </a:cubicBezTo>
                  <a:cubicBezTo>
                    <a:pt x="887566" y="863221"/>
                    <a:pt x="912331" y="873020"/>
                    <a:pt x="943396" y="873020"/>
                  </a:cubicBezTo>
                  <a:cubicBezTo>
                    <a:pt x="970728" y="873020"/>
                    <a:pt x="992526" y="866554"/>
                    <a:pt x="1008792" y="853622"/>
                  </a:cubicBezTo>
                  <a:cubicBezTo>
                    <a:pt x="1025057" y="840689"/>
                    <a:pt x="1036057" y="821557"/>
                    <a:pt x="1041790" y="796225"/>
                  </a:cubicBezTo>
                  <a:lnTo>
                    <a:pt x="986593" y="786826"/>
                  </a:lnTo>
                  <a:cubicBezTo>
                    <a:pt x="983793" y="801625"/>
                    <a:pt x="978994" y="812057"/>
                    <a:pt x="972194" y="818124"/>
                  </a:cubicBezTo>
                  <a:cubicBezTo>
                    <a:pt x="965395" y="824190"/>
                    <a:pt x="956662" y="827223"/>
                    <a:pt x="945996" y="827223"/>
                  </a:cubicBezTo>
                  <a:cubicBezTo>
                    <a:pt x="931730" y="827223"/>
                    <a:pt x="920364" y="822023"/>
                    <a:pt x="911898" y="811624"/>
                  </a:cubicBezTo>
                  <a:cubicBezTo>
                    <a:pt x="903432" y="801225"/>
                    <a:pt x="899199" y="783426"/>
                    <a:pt x="899199" y="758227"/>
                  </a:cubicBezTo>
                  <a:cubicBezTo>
                    <a:pt x="899199" y="735562"/>
                    <a:pt x="903365" y="719396"/>
                    <a:pt x="911698" y="709730"/>
                  </a:cubicBezTo>
                  <a:cubicBezTo>
                    <a:pt x="920031" y="700064"/>
                    <a:pt x="931197" y="695231"/>
                    <a:pt x="945196" y="695231"/>
                  </a:cubicBezTo>
                  <a:cubicBezTo>
                    <a:pt x="955728" y="695231"/>
                    <a:pt x="964295" y="698031"/>
                    <a:pt x="970894" y="703631"/>
                  </a:cubicBezTo>
                  <a:cubicBezTo>
                    <a:pt x="977494" y="709230"/>
                    <a:pt x="981727" y="717563"/>
                    <a:pt x="983593" y="728629"/>
                  </a:cubicBezTo>
                  <a:lnTo>
                    <a:pt x="1038990" y="718630"/>
                  </a:lnTo>
                  <a:cubicBezTo>
                    <a:pt x="1032324" y="695831"/>
                    <a:pt x="1021358" y="678866"/>
                    <a:pt x="1006092" y="667733"/>
                  </a:cubicBezTo>
                  <a:cubicBezTo>
                    <a:pt x="990826" y="656600"/>
                    <a:pt x="970261" y="651034"/>
                    <a:pt x="944396" y="651034"/>
                  </a:cubicBezTo>
                  <a:close/>
                  <a:moveTo>
                    <a:pt x="727944" y="651034"/>
                  </a:moveTo>
                  <a:cubicBezTo>
                    <a:pt x="699812" y="651034"/>
                    <a:pt x="676480" y="663033"/>
                    <a:pt x="657948" y="687032"/>
                  </a:cubicBezTo>
                  <a:lnTo>
                    <a:pt x="657948" y="655834"/>
                  </a:lnTo>
                  <a:lnTo>
                    <a:pt x="605751" y="655834"/>
                  </a:lnTo>
                  <a:lnTo>
                    <a:pt x="605751" y="868221"/>
                  </a:lnTo>
                  <a:lnTo>
                    <a:pt x="661948" y="868221"/>
                  </a:lnTo>
                  <a:lnTo>
                    <a:pt x="661948" y="772027"/>
                  </a:lnTo>
                  <a:cubicBezTo>
                    <a:pt x="661948" y="748295"/>
                    <a:pt x="663381" y="732029"/>
                    <a:pt x="666248" y="723229"/>
                  </a:cubicBezTo>
                  <a:cubicBezTo>
                    <a:pt x="669114" y="714430"/>
                    <a:pt x="674414" y="707364"/>
                    <a:pt x="682147" y="702031"/>
                  </a:cubicBezTo>
                  <a:cubicBezTo>
                    <a:pt x="689880" y="696698"/>
                    <a:pt x="698612" y="694031"/>
                    <a:pt x="708345" y="694031"/>
                  </a:cubicBezTo>
                  <a:cubicBezTo>
                    <a:pt x="715945" y="694031"/>
                    <a:pt x="722444" y="695898"/>
                    <a:pt x="727844" y="699631"/>
                  </a:cubicBezTo>
                  <a:cubicBezTo>
                    <a:pt x="733244" y="703364"/>
                    <a:pt x="737143" y="708597"/>
                    <a:pt x="739543" y="715330"/>
                  </a:cubicBezTo>
                  <a:cubicBezTo>
                    <a:pt x="741943" y="722063"/>
                    <a:pt x="743143" y="736895"/>
                    <a:pt x="743143" y="759827"/>
                  </a:cubicBezTo>
                  <a:lnTo>
                    <a:pt x="743143" y="868221"/>
                  </a:lnTo>
                  <a:lnTo>
                    <a:pt x="799340" y="868221"/>
                  </a:lnTo>
                  <a:lnTo>
                    <a:pt x="799340" y="736229"/>
                  </a:lnTo>
                  <a:cubicBezTo>
                    <a:pt x="799340" y="719830"/>
                    <a:pt x="798306" y="707230"/>
                    <a:pt x="796240" y="698431"/>
                  </a:cubicBezTo>
                  <a:cubicBezTo>
                    <a:pt x="794173" y="689632"/>
                    <a:pt x="790507" y="681765"/>
                    <a:pt x="785240" y="674832"/>
                  </a:cubicBezTo>
                  <a:cubicBezTo>
                    <a:pt x="779974" y="667900"/>
                    <a:pt x="772208" y="662200"/>
                    <a:pt x="761942" y="657733"/>
                  </a:cubicBezTo>
                  <a:cubicBezTo>
                    <a:pt x="751676" y="653267"/>
                    <a:pt x="740343" y="651034"/>
                    <a:pt x="727944" y="651034"/>
                  </a:cubicBezTo>
                  <a:close/>
                  <a:moveTo>
                    <a:pt x="246201" y="577438"/>
                  </a:moveTo>
                  <a:lnTo>
                    <a:pt x="246201" y="868221"/>
                  </a:lnTo>
                  <a:lnTo>
                    <a:pt x="452589" y="868221"/>
                  </a:lnTo>
                  <a:lnTo>
                    <a:pt x="452589" y="818824"/>
                  </a:lnTo>
                  <a:lnTo>
                    <a:pt x="305398" y="818824"/>
                  </a:lnTo>
                  <a:lnTo>
                    <a:pt x="305398" y="577438"/>
                  </a:lnTo>
                  <a:close/>
                  <a:moveTo>
                    <a:pt x="491851" y="575039"/>
                  </a:moveTo>
                  <a:lnTo>
                    <a:pt x="491851" y="627035"/>
                  </a:lnTo>
                  <a:lnTo>
                    <a:pt x="548048" y="627035"/>
                  </a:lnTo>
                  <a:lnTo>
                    <a:pt x="548048" y="575039"/>
                  </a:lnTo>
                  <a:close/>
                  <a:moveTo>
                    <a:pt x="743206" y="0"/>
                  </a:moveTo>
                  <a:cubicBezTo>
                    <a:pt x="1153667" y="0"/>
                    <a:pt x="1486412" y="318443"/>
                    <a:pt x="1486412" y="711263"/>
                  </a:cubicBezTo>
                  <a:cubicBezTo>
                    <a:pt x="1486412" y="1104083"/>
                    <a:pt x="1153667" y="1422526"/>
                    <a:pt x="743206" y="1422526"/>
                  </a:cubicBezTo>
                  <a:cubicBezTo>
                    <a:pt x="332745" y="1422526"/>
                    <a:pt x="0" y="1104083"/>
                    <a:pt x="0" y="711263"/>
                  </a:cubicBezTo>
                  <a:cubicBezTo>
                    <a:pt x="0" y="318443"/>
                    <a:pt x="332745" y="0"/>
                    <a:pt x="743206" y="0"/>
                  </a:cubicBezTo>
                  <a:close/>
                </a:path>
              </a:pathLst>
            </a:custGeom>
            <a:ln w="53975" cap="rnd">
              <a:solidFill>
                <a:schemeClr val="bg1"/>
              </a:solidFill>
              <a:prstDash val="solid"/>
            </a:ln>
            <a:effectLst>
              <a:outerShdw blurRad="127000" sx="1000" sy="1000" algn="bl" rotWithShape="0">
                <a:srgbClr val="000000"/>
              </a:outerShdw>
            </a:effectLst>
          </p:spPr>
        </p:pic>
      </p:grpSp>
    </p:spTree>
    <p:extLst>
      <p:ext uri="{BB962C8B-B14F-4D97-AF65-F5344CB8AC3E}">
        <p14:creationId xmlns:p14="http://schemas.microsoft.com/office/powerpoint/2010/main" val="1037896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C993AA-C8D0-F536-20A3-18ABA756B0CC}"/>
            </a:ext>
          </a:extLst>
        </p:cNvPr>
        <p:cNvGrpSpPr/>
        <p:nvPr/>
      </p:nvGrpSpPr>
      <p:grpSpPr>
        <a:xfrm>
          <a:off x="0" y="0"/>
          <a:ext cx="0" cy="0"/>
          <a:chOff x="0" y="0"/>
          <a:chExt cx="0" cy="0"/>
        </a:xfrm>
      </p:grpSpPr>
      <p:sp>
        <p:nvSpPr>
          <p:cNvPr id="28" name="Freeform 27">
            <a:extLst>
              <a:ext uri="{FF2B5EF4-FFF2-40B4-BE49-F238E27FC236}">
                <a16:creationId xmlns:a16="http://schemas.microsoft.com/office/drawing/2014/main" id="{0578DCD7-4BAC-6944-CE73-401DF94C5A57}"/>
              </a:ext>
            </a:extLst>
          </p:cNvPr>
          <p:cNvSpPr/>
          <p:nvPr/>
        </p:nvSpPr>
        <p:spPr>
          <a:xfrm>
            <a:off x="0" y="-9201917"/>
            <a:ext cx="1481428" cy="18127083"/>
          </a:xfrm>
          <a:custGeom>
            <a:avLst/>
            <a:gdLst>
              <a:gd name="connsiteX0" fmla="*/ 1773841 w 1773841"/>
              <a:gd name="connsiteY0" fmla="*/ 0 h 15819120"/>
              <a:gd name="connsiteX1" fmla="*/ 1773841 w 1773841"/>
              <a:gd name="connsiteY1" fmla="*/ 6233093 h 15819120"/>
              <a:gd name="connsiteX2" fmla="*/ 909496 w 1773841"/>
              <a:gd name="connsiteY2" fmla="*/ 7129609 h 15819120"/>
              <a:gd name="connsiteX3" fmla="*/ 909496 w 1773841"/>
              <a:gd name="connsiteY3" fmla="*/ 7272960 h 15819120"/>
              <a:gd name="connsiteX4" fmla="*/ 1773841 w 1773841"/>
              <a:gd name="connsiteY4" fmla="*/ 8169476 h 15819120"/>
              <a:gd name="connsiteX5" fmla="*/ 1773841 w 1773841"/>
              <a:gd name="connsiteY5" fmla="*/ 15819120 h 15819120"/>
              <a:gd name="connsiteX6" fmla="*/ 0 w 1773841"/>
              <a:gd name="connsiteY6" fmla="*/ 15819120 h 15819120"/>
              <a:gd name="connsiteX7" fmla="*/ 0 w 1773841"/>
              <a:gd name="connsiteY7" fmla="*/ 0 h 15819120"/>
              <a:gd name="connsiteX0" fmla="*/ 1773841 w 1773841"/>
              <a:gd name="connsiteY0" fmla="*/ 0 h 15819120"/>
              <a:gd name="connsiteX1" fmla="*/ 1773841 w 1773841"/>
              <a:gd name="connsiteY1" fmla="*/ 6233093 h 15819120"/>
              <a:gd name="connsiteX2" fmla="*/ 909496 w 1773841"/>
              <a:gd name="connsiteY2" fmla="*/ 7129609 h 15819120"/>
              <a:gd name="connsiteX3" fmla="*/ 909496 w 1773841"/>
              <a:gd name="connsiteY3" fmla="*/ 7272960 h 15819120"/>
              <a:gd name="connsiteX4" fmla="*/ 1773841 w 1773841"/>
              <a:gd name="connsiteY4" fmla="*/ 8169476 h 15819120"/>
              <a:gd name="connsiteX5" fmla="*/ 1773841 w 1773841"/>
              <a:gd name="connsiteY5" fmla="*/ 15819120 h 15819120"/>
              <a:gd name="connsiteX6" fmla="*/ 0 w 1773841"/>
              <a:gd name="connsiteY6" fmla="*/ 15819120 h 15819120"/>
              <a:gd name="connsiteX7" fmla="*/ 0 w 1773841"/>
              <a:gd name="connsiteY7" fmla="*/ 0 h 15819120"/>
              <a:gd name="connsiteX8" fmla="*/ 1773841 w 1773841"/>
              <a:gd name="connsiteY8" fmla="*/ 0 h 15819120"/>
              <a:gd name="connsiteX0" fmla="*/ 1773841 w 1773841"/>
              <a:gd name="connsiteY0" fmla="*/ 0 h 15819120"/>
              <a:gd name="connsiteX1" fmla="*/ 1773841 w 1773841"/>
              <a:gd name="connsiteY1" fmla="*/ 6233093 h 15819120"/>
              <a:gd name="connsiteX2" fmla="*/ 909496 w 1773841"/>
              <a:gd name="connsiteY2" fmla="*/ 7129609 h 15819120"/>
              <a:gd name="connsiteX3" fmla="*/ 909496 w 1773841"/>
              <a:gd name="connsiteY3" fmla="*/ 7272960 h 15819120"/>
              <a:gd name="connsiteX4" fmla="*/ 1773841 w 1773841"/>
              <a:gd name="connsiteY4" fmla="*/ 8169476 h 15819120"/>
              <a:gd name="connsiteX5" fmla="*/ 1773841 w 1773841"/>
              <a:gd name="connsiteY5" fmla="*/ 15819120 h 15819120"/>
              <a:gd name="connsiteX6" fmla="*/ 0 w 1773841"/>
              <a:gd name="connsiteY6" fmla="*/ 15819120 h 15819120"/>
              <a:gd name="connsiteX7" fmla="*/ 0 w 1773841"/>
              <a:gd name="connsiteY7" fmla="*/ 0 h 15819120"/>
              <a:gd name="connsiteX8" fmla="*/ 1773841 w 1773841"/>
              <a:gd name="connsiteY8" fmla="*/ 0 h 15819120"/>
              <a:gd name="connsiteX0" fmla="*/ 1773841 w 1777714"/>
              <a:gd name="connsiteY0" fmla="*/ 0 h 15819120"/>
              <a:gd name="connsiteX1" fmla="*/ 1773841 w 1777714"/>
              <a:gd name="connsiteY1" fmla="*/ 6233093 h 15819120"/>
              <a:gd name="connsiteX2" fmla="*/ 909496 w 1777714"/>
              <a:gd name="connsiteY2" fmla="*/ 7129609 h 15819120"/>
              <a:gd name="connsiteX3" fmla="*/ 909496 w 1777714"/>
              <a:gd name="connsiteY3" fmla="*/ 7272960 h 15819120"/>
              <a:gd name="connsiteX4" fmla="*/ 1773841 w 1777714"/>
              <a:gd name="connsiteY4" fmla="*/ 8169476 h 15819120"/>
              <a:gd name="connsiteX5" fmla="*/ 1773841 w 1777714"/>
              <a:gd name="connsiteY5" fmla="*/ 15819120 h 15819120"/>
              <a:gd name="connsiteX6" fmla="*/ 0 w 1777714"/>
              <a:gd name="connsiteY6" fmla="*/ 15819120 h 15819120"/>
              <a:gd name="connsiteX7" fmla="*/ 0 w 1777714"/>
              <a:gd name="connsiteY7" fmla="*/ 0 h 15819120"/>
              <a:gd name="connsiteX8" fmla="*/ 1773841 w 1777714"/>
              <a:gd name="connsiteY8" fmla="*/ 0 h 15819120"/>
              <a:gd name="connsiteX0" fmla="*/ 1773841 w 1777714"/>
              <a:gd name="connsiteY0" fmla="*/ 0 h 15819120"/>
              <a:gd name="connsiteX1" fmla="*/ 1773841 w 1777714"/>
              <a:gd name="connsiteY1" fmla="*/ 6233093 h 15819120"/>
              <a:gd name="connsiteX2" fmla="*/ 909496 w 1777714"/>
              <a:gd name="connsiteY2" fmla="*/ 7129609 h 15819120"/>
              <a:gd name="connsiteX3" fmla="*/ 909496 w 1777714"/>
              <a:gd name="connsiteY3" fmla="*/ 7272960 h 15819120"/>
              <a:gd name="connsiteX4" fmla="*/ 1773841 w 1777714"/>
              <a:gd name="connsiteY4" fmla="*/ 8169476 h 15819120"/>
              <a:gd name="connsiteX5" fmla="*/ 1773841 w 1777714"/>
              <a:gd name="connsiteY5" fmla="*/ 15819120 h 15819120"/>
              <a:gd name="connsiteX6" fmla="*/ 0 w 1777714"/>
              <a:gd name="connsiteY6" fmla="*/ 15819120 h 15819120"/>
              <a:gd name="connsiteX7" fmla="*/ 0 w 1777714"/>
              <a:gd name="connsiteY7" fmla="*/ 0 h 15819120"/>
              <a:gd name="connsiteX8" fmla="*/ 1773841 w 1777714"/>
              <a:gd name="connsiteY8" fmla="*/ 0 h 15819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7714" h="15819120">
                <a:moveTo>
                  <a:pt x="1773841" y="0"/>
                </a:moveTo>
                <a:cubicBezTo>
                  <a:pt x="1773841" y="2077698"/>
                  <a:pt x="1782556" y="5985053"/>
                  <a:pt x="1773841" y="6233093"/>
                </a:cubicBezTo>
                <a:cubicBezTo>
                  <a:pt x="1765126" y="6481133"/>
                  <a:pt x="909747" y="6822304"/>
                  <a:pt x="909496" y="7129609"/>
                </a:cubicBezTo>
                <a:cubicBezTo>
                  <a:pt x="909245" y="7436914"/>
                  <a:pt x="909245" y="6880986"/>
                  <a:pt x="909496" y="7272960"/>
                </a:cubicBezTo>
                <a:cubicBezTo>
                  <a:pt x="909747" y="7664934"/>
                  <a:pt x="1773593" y="7819837"/>
                  <a:pt x="1773841" y="8169476"/>
                </a:cubicBezTo>
                <a:cubicBezTo>
                  <a:pt x="1774089" y="8519115"/>
                  <a:pt x="1773841" y="13269239"/>
                  <a:pt x="1773841" y="15819120"/>
                </a:cubicBezTo>
                <a:lnTo>
                  <a:pt x="0" y="15819120"/>
                </a:lnTo>
                <a:lnTo>
                  <a:pt x="0" y="0"/>
                </a:lnTo>
                <a:lnTo>
                  <a:pt x="1773841"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defTabSz="761970"/>
            <a:endParaRPr lang="en-GB" sz="1500">
              <a:solidFill>
                <a:prstClr val="white"/>
              </a:solidFill>
              <a:latin typeface="Calibri" panose="020F0502020204030204"/>
            </a:endParaRPr>
          </a:p>
        </p:txBody>
      </p:sp>
      <p:pic>
        <p:nvPicPr>
          <p:cNvPr id="16" name="!!ENGLANDMAP" descr="A map of england with blue and white colors&#10;&#10;Description automatically generated">
            <a:extLst>
              <a:ext uri="{FF2B5EF4-FFF2-40B4-BE49-F238E27FC236}">
                <a16:creationId xmlns:a16="http://schemas.microsoft.com/office/drawing/2014/main" id="{E0649075-860D-4810-9D42-3ED5459FD664}"/>
              </a:ext>
            </a:extLst>
          </p:cNvPr>
          <p:cNvPicPr>
            <a:picLocks noChangeAspect="1"/>
          </p:cNvPicPr>
          <p:nvPr/>
        </p:nvPicPr>
        <p:blipFill>
          <a:blip r:embed="rId3" cstate="email">
            <a:alphaModFix amt="50000"/>
            <a:extLst>
              <a:ext uri="{28A0092B-C50C-407E-A947-70E740481C1C}">
                <a14:useLocalDpi xmlns:a14="http://schemas.microsoft.com/office/drawing/2010/main"/>
              </a:ext>
            </a:extLst>
          </a:blip>
          <a:srcRect l="24617" r="27099"/>
          <a:stretch/>
        </p:blipFill>
        <p:spPr>
          <a:xfrm>
            <a:off x="3986995" y="205590"/>
            <a:ext cx="5529385" cy="6441694"/>
          </a:xfrm>
          <a:prstGeom prst="rect">
            <a:avLst/>
          </a:prstGeom>
        </p:spPr>
      </p:pic>
      <p:sp>
        <p:nvSpPr>
          <p:cNvPr id="31" name="Rectangle 30">
            <a:extLst>
              <a:ext uri="{FF2B5EF4-FFF2-40B4-BE49-F238E27FC236}">
                <a16:creationId xmlns:a16="http://schemas.microsoft.com/office/drawing/2014/main" id="{83A39A0B-1964-84EC-4287-76FC68E59D78}"/>
              </a:ext>
            </a:extLst>
          </p:cNvPr>
          <p:cNvSpPr/>
          <p:nvPr/>
        </p:nvSpPr>
        <p:spPr>
          <a:xfrm>
            <a:off x="13266108" y="1499695"/>
            <a:ext cx="7145417" cy="999379"/>
          </a:xfrm>
          <a:prstGeom prst="rect">
            <a:avLst/>
          </a:prstGeom>
          <a:solidFill>
            <a:srgbClr val="102735"/>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108000" rtlCol="0" anchor="ctr"/>
          <a:lstStyle/>
          <a:p>
            <a:pPr defTabSz="914363">
              <a:defRPr/>
            </a:pPr>
            <a:endParaRPr lang="en-GB" sz="2000" b="1" i="1">
              <a:solidFill>
                <a:prstClr val="white"/>
              </a:solidFill>
              <a:latin typeface="Arial" panose="020B0604020202020204" pitchFamily="34" charset="0"/>
              <a:cs typeface="Arial" panose="020B0604020202020204" pitchFamily="34" charset="0"/>
            </a:endParaRPr>
          </a:p>
        </p:txBody>
      </p:sp>
      <p:sp>
        <p:nvSpPr>
          <p:cNvPr id="32" name="Rectangle 31">
            <a:extLst>
              <a:ext uri="{FF2B5EF4-FFF2-40B4-BE49-F238E27FC236}">
                <a16:creationId xmlns:a16="http://schemas.microsoft.com/office/drawing/2014/main" id="{571FFC8F-2F8E-51E8-6461-F02E80280A9D}"/>
              </a:ext>
            </a:extLst>
          </p:cNvPr>
          <p:cNvSpPr/>
          <p:nvPr/>
        </p:nvSpPr>
        <p:spPr>
          <a:xfrm>
            <a:off x="13266108" y="2856433"/>
            <a:ext cx="7145417" cy="999379"/>
          </a:xfrm>
          <a:prstGeom prst="rect">
            <a:avLst/>
          </a:prstGeom>
          <a:solidFill>
            <a:srgbClr val="102735"/>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914363">
              <a:defRPr/>
            </a:pPr>
            <a:endParaRPr lang="en-GB" sz="2000" kern="100">
              <a:solidFill>
                <a:prstClr val="white"/>
              </a:solidFill>
              <a:latin typeface="Aptos" panose="020B0004020202020204" pitchFamily="34" charset="0"/>
              <a:ea typeface="Aptos" panose="020B0004020202020204" pitchFamily="34" charset="0"/>
              <a:cs typeface="Arial" panose="020B0604020202020204" pitchFamily="34" charset="0"/>
            </a:endParaRPr>
          </a:p>
        </p:txBody>
      </p:sp>
      <p:sp>
        <p:nvSpPr>
          <p:cNvPr id="33" name="Rectangle 32">
            <a:extLst>
              <a:ext uri="{FF2B5EF4-FFF2-40B4-BE49-F238E27FC236}">
                <a16:creationId xmlns:a16="http://schemas.microsoft.com/office/drawing/2014/main" id="{4E77AC06-49DF-7368-07AF-35129D6D5DCC}"/>
              </a:ext>
            </a:extLst>
          </p:cNvPr>
          <p:cNvSpPr/>
          <p:nvPr/>
        </p:nvSpPr>
        <p:spPr>
          <a:xfrm>
            <a:off x="13266108" y="4204638"/>
            <a:ext cx="7145417" cy="999379"/>
          </a:xfrm>
          <a:prstGeom prst="rect">
            <a:avLst/>
          </a:prstGeom>
          <a:solidFill>
            <a:srgbClr val="102735"/>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914363">
              <a:lnSpc>
                <a:spcPct val="107000"/>
              </a:lnSpc>
              <a:spcAft>
                <a:spcPts val="800"/>
              </a:spcAft>
              <a:tabLst>
                <a:tab pos="457182" algn="l"/>
              </a:tabLst>
              <a:defRPr/>
            </a:pPr>
            <a:endParaRPr lang="en-GB" sz="2000" kern="100">
              <a:solidFill>
                <a:prstClr val="white"/>
              </a:solidFill>
              <a:latin typeface="Aptos" panose="020B0004020202020204" pitchFamily="34" charset="0"/>
              <a:ea typeface="Aptos" panose="020B0004020202020204" pitchFamily="34" charset="0"/>
              <a:cs typeface="Arial" panose="020B0604020202020204" pitchFamily="34" charset="0"/>
            </a:endParaRPr>
          </a:p>
        </p:txBody>
      </p:sp>
      <p:sp>
        <p:nvSpPr>
          <p:cNvPr id="34" name="Rectangle 33">
            <a:extLst>
              <a:ext uri="{FF2B5EF4-FFF2-40B4-BE49-F238E27FC236}">
                <a16:creationId xmlns:a16="http://schemas.microsoft.com/office/drawing/2014/main" id="{75814EE6-4198-E816-D9F5-14AD3DF3EB39}"/>
              </a:ext>
            </a:extLst>
          </p:cNvPr>
          <p:cNvSpPr/>
          <p:nvPr/>
        </p:nvSpPr>
        <p:spPr>
          <a:xfrm>
            <a:off x="13266106" y="5563353"/>
            <a:ext cx="7145417" cy="999379"/>
          </a:xfrm>
          <a:prstGeom prst="rect">
            <a:avLst/>
          </a:prstGeom>
          <a:solidFill>
            <a:srgbClr val="102735"/>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914363">
              <a:lnSpc>
                <a:spcPct val="107000"/>
              </a:lnSpc>
              <a:spcAft>
                <a:spcPts val="800"/>
              </a:spcAft>
              <a:tabLst>
                <a:tab pos="457182" algn="l"/>
              </a:tabLst>
              <a:defRPr/>
            </a:pPr>
            <a:endParaRPr lang="en-GB" sz="2000" kern="100">
              <a:solidFill>
                <a:prstClr val="white"/>
              </a:solidFill>
              <a:latin typeface="Aptos" panose="020B0004020202020204" pitchFamily="34" charset="0"/>
              <a:ea typeface="Aptos" panose="020B00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36FFB40B-F47D-DFCF-4FB6-022A6E61C758}"/>
              </a:ext>
            </a:extLst>
          </p:cNvPr>
          <p:cNvSpPr/>
          <p:nvPr/>
        </p:nvSpPr>
        <p:spPr>
          <a:xfrm>
            <a:off x="13125757" y="1370099"/>
            <a:ext cx="7145417" cy="999379"/>
          </a:xfrm>
          <a:prstGeom prst="rect">
            <a:avLst/>
          </a:prstGeom>
          <a:solidFill>
            <a:srgbClr val="BC0301"/>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108000" rtlCol="0" anchor="ctr"/>
          <a:lstStyle/>
          <a:p>
            <a:pPr defTabSz="914363">
              <a:defRPr/>
            </a:pPr>
            <a:r>
              <a:rPr lang="en-GB" sz="2000" b="1" kern="100">
                <a:solidFill>
                  <a:prstClr val="white"/>
                </a:solidFill>
                <a:latin typeface="Arial" panose="020B0604020202020204" pitchFamily="34" charset="0"/>
                <a:ea typeface="Aptos" panose="020B0004020202020204" pitchFamily="34" charset="0"/>
                <a:cs typeface="Arial" panose="020B0604020202020204" pitchFamily="34" charset="0"/>
              </a:rPr>
              <a:t>Reduce health inequalities in coastal locations</a:t>
            </a:r>
            <a:endParaRPr lang="en-GB" sz="2000" b="1" i="1">
              <a:solidFill>
                <a:prstClr val="white"/>
              </a:solidFill>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CB4744E2-8151-E3CF-523D-B0E68C38C03E}"/>
              </a:ext>
            </a:extLst>
          </p:cNvPr>
          <p:cNvSpPr/>
          <p:nvPr/>
        </p:nvSpPr>
        <p:spPr>
          <a:xfrm>
            <a:off x="13125757" y="2726837"/>
            <a:ext cx="7145417" cy="999379"/>
          </a:xfrm>
          <a:prstGeom prst="rect">
            <a:avLst/>
          </a:prstGeom>
          <a:solidFill>
            <a:srgbClr val="BC0301"/>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914363">
              <a:defRPr/>
            </a:pPr>
            <a:r>
              <a:rPr lang="en-GB" sz="2000" b="1" kern="100">
                <a:solidFill>
                  <a:prstClr val="white"/>
                </a:solidFill>
                <a:latin typeface="Arial" panose="020B0604020202020204" pitchFamily="34" charset="0"/>
                <a:ea typeface="Aptos" panose="020B0004020202020204" pitchFamily="34" charset="0"/>
                <a:cs typeface="Arial" panose="020B0604020202020204" pitchFamily="34" charset="0"/>
              </a:rPr>
              <a:t>Accelerate momentum and scalability towards planned or existing coastal projects.</a:t>
            </a:r>
            <a:endParaRPr lang="en-GB" sz="2000" kern="100">
              <a:solidFill>
                <a:prstClr val="white"/>
              </a:solidFill>
              <a:latin typeface="Aptos" panose="020B0004020202020204" pitchFamily="34" charset="0"/>
              <a:ea typeface="Aptos" panose="020B00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9760CF4C-9A9F-6A83-9D12-1D680C762194}"/>
              </a:ext>
            </a:extLst>
          </p:cNvPr>
          <p:cNvSpPr/>
          <p:nvPr/>
        </p:nvSpPr>
        <p:spPr>
          <a:xfrm>
            <a:off x="13125757" y="4075042"/>
            <a:ext cx="7145417" cy="999379"/>
          </a:xfrm>
          <a:prstGeom prst="rect">
            <a:avLst/>
          </a:prstGeom>
          <a:solidFill>
            <a:srgbClr val="BC0301"/>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914363">
              <a:lnSpc>
                <a:spcPct val="107000"/>
              </a:lnSpc>
              <a:spcAft>
                <a:spcPts val="800"/>
              </a:spcAft>
              <a:tabLst>
                <a:tab pos="457182" algn="l"/>
              </a:tabLst>
              <a:defRPr/>
            </a:pPr>
            <a:r>
              <a:rPr lang="en-GB" sz="2000" b="1" kern="100">
                <a:solidFill>
                  <a:prstClr val="white"/>
                </a:solidFill>
                <a:latin typeface="Arial" panose="020B0604020202020204" pitchFamily="34" charset="0"/>
                <a:ea typeface="Aptos" panose="020B0004020202020204" pitchFamily="34" charset="0"/>
                <a:cs typeface="Arial" panose="020B0604020202020204" pitchFamily="34" charset="0"/>
              </a:rPr>
              <a:t>Through the project prospectus, set out the case for further targeted investment at local ICB and national levels towards the project.</a:t>
            </a:r>
            <a:endParaRPr lang="en-GB" sz="2000" kern="100">
              <a:solidFill>
                <a:prstClr val="white"/>
              </a:solidFill>
              <a:latin typeface="Aptos" panose="020B0004020202020204" pitchFamily="34" charset="0"/>
              <a:ea typeface="Aptos" panose="020B00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A6271C2C-26EC-9B13-6D39-6F440307524A}"/>
              </a:ext>
            </a:extLst>
          </p:cNvPr>
          <p:cNvSpPr/>
          <p:nvPr/>
        </p:nvSpPr>
        <p:spPr>
          <a:xfrm>
            <a:off x="13125755" y="5433757"/>
            <a:ext cx="7145417" cy="999379"/>
          </a:xfrm>
          <a:prstGeom prst="rect">
            <a:avLst/>
          </a:prstGeom>
          <a:solidFill>
            <a:srgbClr val="BC0301"/>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914363">
              <a:lnSpc>
                <a:spcPct val="107000"/>
              </a:lnSpc>
              <a:spcAft>
                <a:spcPts val="800"/>
              </a:spcAft>
              <a:tabLst>
                <a:tab pos="457182" algn="l"/>
              </a:tabLst>
              <a:defRPr/>
            </a:pPr>
            <a:r>
              <a:rPr lang="en-GB" sz="2000" b="1" kern="100">
                <a:solidFill>
                  <a:prstClr val="white"/>
                </a:solidFill>
                <a:latin typeface="Arial" panose="020B0604020202020204" pitchFamily="34" charset="0"/>
                <a:ea typeface="Aptos" panose="020B0004020202020204" pitchFamily="34" charset="0"/>
                <a:cs typeface="Arial" panose="020B0604020202020204" pitchFamily="34" charset="0"/>
              </a:rPr>
              <a:t>Identify opportunities for transferable learning from other ICB partners.</a:t>
            </a:r>
            <a:endParaRPr lang="en-GB" sz="2000" kern="100">
              <a:solidFill>
                <a:prstClr val="white"/>
              </a:solidFill>
              <a:latin typeface="Aptos" panose="020B0004020202020204" pitchFamily="34" charset="0"/>
              <a:ea typeface="Aptos" panose="020B0004020202020204" pitchFamily="34" charset="0"/>
              <a:cs typeface="Arial" panose="020B0604020202020204" pitchFamily="34" charset="0"/>
            </a:endParaRPr>
          </a:p>
        </p:txBody>
      </p:sp>
      <p:sp>
        <p:nvSpPr>
          <p:cNvPr id="35" name="!!CFC2">
            <a:extLst>
              <a:ext uri="{FF2B5EF4-FFF2-40B4-BE49-F238E27FC236}">
                <a16:creationId xmlns:a16="http://schemas.microsoft.com/office/drawing/2014/main" id="{25EECA93-3B15-8555-2260-60FA01B648ED}"/>
              </a:ext>
            </a:extLst>
          </p:cNvPr>
          <p:cNvSpPr/>
          <p:nvPr/>
        </p:nvSpPr>
        <p:spPr>
          <a:xfrm>
            <a:off x="1845117" y="460906"/>
            <a:ext cx="3560155" cy="705355"/>
          </a:xfrm>
          <a:prstGeom prst="rect">
            <a:avLst/>
          </a:prstGeom>
          <a:solidFill>
            <a:srgbClr val="1D263E"/>
          </a:solidFill>
          <a:ln w="317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defTabSz="761970"/>
            <a:endParaRPr lang="en-GB" sz="3200">
              <a:solidFill>
                <a:prstClr val="white"/>
              </a:solidFill>
              <a:latin typeface="Arial" panose="020B0604020202020204" pitchFamily="34" charset="0"/>
              <a:cs typeface="Arial" panose="020B0604020202020204" pitchFamily="34" charset="0"/>
            </a:endParaRPr>
          </a:p>
        </p:txBody>
      </p:sp>
      <p:sp>
        <p:nvSpPr>
          <p:cNvPr id="36" name="Rectangle 35">
            <a:extLst>
              <a:ext uri="{FF2B5EF4-FFF2-40B4-BE49-F238E27FC236}">
                <a16:creationId xmlns:a16="http://schemas.microsoft.com/office/drawing/2014/main" id="{22496DFD-4F1A-4F19-AC2C-00B902BCEBFA}"/>
              </a:ext>
            </a:extLst>
          </p:cNvPr>
          <p:cNvSpPr/>
          <p:nvPr/>
        </p:nvSpPr>
        <p:spPr>
          <a:xfrm>
            <a:off x="1721293" y="337082"/>
            <a:ext cx="3560155" cy="705355"/>
          </a:xfrm>
          <a:prstGeom prst="rect">
            <a:avLst/>
          </a:prstGeom>
          <a:solidFill>
            <a:srgbClr val="BF0100">
              <a:alpha val="98000"/>
            </a:srgbClr>
          </a:solidFill>
          <a:ln w="317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108000" rIns="0" rtlCol="0" anchor="ctr"/>
          <a:lstStyle/>
          <a:p>
            <a:pPr defTabSz="761970"/>
            <a:r>
              <a:rPr lang="en-GB" sz="3200" b="1">
                <a:solidFill>
                  <a:prstClr val="white"/>
                </a:solidFill>
                <a:latin typeface="Arial" panose="020B0604020202020204" pitchFamily="34" charset="0"/>
                <a:cs typeface="Arial" panose="020B0604020202020204" pitchFamily="34" charset="0"/>
              </a:rPr>
              <a:t>CNN Objectives</a:t>
            </a:r>
            <a:endParaRPr lang="en-GB" sz="3200">
              <a:solidFill>
                <a:prstClr val="white"/>
              </a:solidFill>
              <a:latin typeface="Arial" panose="020B0604020202020204" pitchFamily="34" charset="0"/>
              <a:cs typeface="Arial" panose="020B0604020202020204" pitchFamily="34" charset="0"/>
            </a:endParaRPr>
          </a:p>
        </p:txBody>
      </p:sp>
      <p:sp>
        <p:nvSpPr>
          <p:cNvPr id="37" name="Rectangle 36">
            <a:extLst>
              <a:ext uri="{FF2B5EF4-FFF2-40B4-BE49-F238E27FC236}">
                <a16:creationId xmlns:a16="http://schemas.microsoft.com/office/drawing/2014/main" id="{C2F3740A-72CC-5F85-BE49-783D0559ACAB}"/>
              </a:ext>
            </a:extLst>
          </p:cNvPr>
          <p:cNvSpPr/>
          <p:nvPr/>
        </p:nvSpPr>
        <p:spPr>
          <a:xfrm>
            <a:off x="12370332" y="1370099"/>
            <a:ext cx="613295" cy="615955"/>
          </a:xfrm>
          <a:prstGeom prst="rect">
            <a:avLst/>
          </a:prstGeom>
          <a:no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400" b="1">
                <a:latin typeface="Arial" panose="020B0604020202020204" pitchFamily="34" charset="0"/>
                <a:cs typeface="Arial" panose="020B0604020202020204" pitchFamily="34" charset="0"/>
              </a:rPr>
              <a:t>1</a:t>
            </a:r>
          </a:p>
        </p:txBody>
      </p:sp>
      <p:sp>
        <p:nvSpPr>
          <p:cNvPr id="39" name="Rectangle 38">
            <a:extLst>
              <a:ext uri="{FF2B5EF4-FFF2-40B4-BE49-F238E27FC236}">
                <a16:creationId xmlns:a16="http://schemas.microsoft.com/office/drawing/2014/main" id="{FC84F84F-CC2B-C0F2-179E-A96851CE6106}"/>
              </a:ext>
            </a:extLst>
          </p:cNvPr>
          <p:cNvSpPr/>
          <p:nvPr/>
        </p:nvSpPr>
        <p:spPr>
          <a:xfrm>
            <a:off x="12370331" y="2726836"/>
            <a:ext cx="613295" cy="615955"/>
          </a:xfrm>
          <a:prstGeom prst="rect">
            <a:avLst/>
          </a:prstGeom>
          <a:no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400" b="1">
                <a:latin typeface="Arial" panose="020B0604020202020204" pitchFamily="34" charset="0"/>
                <a:cs typeface="Arial" panose="020B0604020202020204" pitchFamily="34" charset="0"/>
              </a:rPr>
              <a:t>2</a:t>
            </a:r>
          </a:p>
        </p:txBody>
      </p:sp>
      <p:sp>
        <p:nvSpPr>
          <p:cNvPr id="40" name="Rectangle 39">
            <a:extLst>
              <a:ext uri="{FF2B5EF4-FFF2-40B4-BE49-F238E27FC236}">
                <a16:creationId xmlns:a16="http://schemas.microsoft.com/office/drawing/2014/main" id="{92C3E84D-27E6-959B-5910-6AAF17775D28}"/>
              </a:ext>
            </a:extLst>
          </p:cNvPr>
          <p:cNvSpPr/>
          <p:nvPr/>
        </p:nvSpPr>
        <p:spPr>
          <a:xfrm>
            <a:off x="12370330" y="4091830"/>
            <a:ext cx="613295" cy="615955"/>
          </a:xfrm>
          <a:prstGeom prst="rect">
            <a:avLst/>
          </a:prstGeom>
          <a:no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400" b="1">
                <a:latin typeface="Arial" panose="020B0604020202020204" pitchFamily="34" charset="0"/>
                <a:cs typeface="Arial" panose="020B0604020202020204" pitchFamily="34" charset="0"/>
              </a:rPr>
              <a:t>3</a:t>
            </a:r>
          </a:p>
        </p:txBody>
      </p:sp>
      <p:sp>
        <p:nvSpPr>
          <p:cNvPr id="41" name="Rectangle 40">
            <a:extLst>
              <a:ext uri="{FF2B5EF4-FFF2-40B4-BE49-F238E27FC236}">
                <a16:creationId xmlns:a16="http://schemas.microsoft.com/office/drawing/2014/main" id="{35CE4B06-3D10-C638-FDC7-FF5179F79782}"/>
              </a:ext>
            </a:extLst>
          </p:cNvPr>
          <p:cNvSpPr/>
          <p:nvPr/>
        </p:nvSpPr>
        <p:spPr>
          <a:xfrm>
            <a:off x="12368699" y="5428932"/>
            <a:ext cx="613295" cy="615955"/>
          </a:xfrm>
          <a:prstGeom prst="rect">
            <a:avLst/>
          </a:prstGeom>
          <a:no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400" b="1">
                <a:latin typeface="Arial" panose="020B0604020202020204" pitchFamily="34" charset="0"/>
                <a:cs typeface="Arial" panose="020B0604020202020204" pitchFamily="34" charset="0"/>
              </a:rPr>
              <a:t>4</a:t>
            </a:r>
          </a:p>
        </p:txBody>
      </p:sp>
      <p:sp>
        <p:nvSpPr>
          <p:cNvPr id="3" name="TextBox 2">
            <a:extLst>
              <a:ext uri="{FF2B5EF4-FFF2-40B4-BE49-F238E27FC236}">
                <a16:creationId xmlns:a16="http://schemas.microsoft.com/office/drawing/2014/main" id="{0325822E-7D3B-09E7-758B-56FFAF3FCB92}"/>
              </a:ext>
            </a:extLst>
          </p:cNvPr>
          <p:cNvSpPr txBox="1"/>
          <p:nvPr/>
        </p:nvSpPr>
        <p:spPr>
          <a:xfrm>
            <a:off x="1075176" y="3079170"/>
            <a:ext cx="3560154" cy="705355"/>
          </a:xfrm>
          <a:prstGeom prst="rect">
            <a:avLst/>
          </a:prstGeom>
          <a:noFill/>
          <a:ln w="44450">
            <a:noFill/>
          </a:ln>
        </p:spPr>
        <p:txBody>
          <a:bodyPr wrap="square" lIns="72000" anchor="ctr" anchorCtr="0">
            <a:noAutofit/>
          </a:bodyPr>
          <a:lstStyle/>
          <a:p>
            <a:pPr marL="685773" marR="0" lvl="0" indent="0" algn="l" defTabSz="914363"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Medium</a:t>
            </a:r>
          </a:p>
          <a:p>
            <a:pPr marL="685773" marR="0" lvl="0" indent="0" algn="l" defTabSz="914363" rtl="0" eaLnBrk="1" fontAlgn="auto" latinLnBrk="0" hangingPunct="1">
              <a:lnSpc>
                <a:spcPct val="100000"/>
              </a:lnSpc>
              <a:spcBef>
                <a:spcPts val="0"/>
              </a:spcBef>
              <a:spcAft>
                <a:spcPts val="0"/>
              </a:spcAft>
              <a:buClrTx/>
              <a:buSzTx/>
              <a:buFontTx/>
              <a:buNone/>
              <a:tabLst/>
              <a:defRPr/>
            </a:pPr>
            <a:r>
              <a:rPr lang="en-GB" sz="3200">
                <a:solidFill>
                  <a:srgbClr val="FFFFFF"/>
                </a:solidFill>
                <a:latin typeface="Arial" panose="020B0604020202020204" pitchFamily="34" charset="0"/>
                <a:cs typeface="Arial" panose="020B0604020202020204" pitchFamily="34" charset="0"/>
              </a:rPr>
              <a:t>2025-2027</a:t>
            </a:r>
            <a:endParaRPr kumimoji="0" lang="en-GB" sz="320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4" name="Rectangle 23">
            <a:extLst>
              <a:ext uri="{FF2B5EF4-FFF2-40B4-BE49-F238E27FC236}">
                <a16:creationId xmlns:a16="http://schemas.microsoft.com/office/drawing/2014/main" id="{CCA57352-C3E9-39FA-75E7-E4B067957009}"/>
              </a:ext>
            </a:extLst>
          </p:cNvPr>
          <p:cNvSpPr/>
          <p:nvPr/>
        </p:nvSpPr>
        <p:spPr>
          <a:xfrm>
            <a:off x="4400913" y="4740705"/>
            <a:ext cx="6247209" cy="1183143"/>
          </a:xfrm>
          <a:prstGeom prst="rect">
            <a:avLst/>
          </a:prstGeom>
          <a:solidFill>
            <a:srgbClr val="102735"/>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72000" rIns="0" rtlCol="0" anchor="ctr"/>
          <a:lstStyle/>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5" name="Rectangle 24">
            <a:extLst>
              <a:ext uri="{FF2B5EF4-FFF2-40B4-BE49-F238E27FC236}">
                <a16:creationId xmlns:a16="http://schemas.microsoft.com/office/drawing/2014/main" id="{BF3A37B6-7E64-2401-6359-E64C28A8B183}"/>
              </a:ext>
            </a:extLst>
          </p:cNvPr>
          <p:cNvSpPr/>
          <p:nvPr/>
        </p:nvSpPr>
        <p:spPr>
          <a:xfrm>
            <a:off x="4395606" y="3163568"/>
            <a:ext cx="6247209" cy="1183142"/>
          </a:xfrm>
          <a:prstGeom prst="rect">
            <a:avLst/>
          </a:prstGeom>
          <a:solidFill>
            <a:srgbClr val="102735"/>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72000" rIns="0" rtlCol="0" anchor="ctr"/>
          <a:lstStyle/>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6" name="Rectangle 25">
            <a:extLst>
              <a:ext uri="{FF2B5EF4-FFF2-40B4-BE49-F238E27FC236}">
                <a16:creationId xmlns:a16="http://schemas.microsoft.com/office/drawing/2014/main" id="{EC4D11D6-EE99-755F-7267-609802310063}"/>
              </a:ext>
            </a:extLst>
          </p:cNvPr>
          <p:cNvSpPr/>
          <p:nvPr/>
        </p:nvSpPr>
        <p:spPr>
          <a:xfrm>
            <a:off x="4400913" y="1583173"/>
            <a:ext cx="6247209" cy="1156637"/>
          </a:xfrm>
          <a:prstGeom prst="rect">
            <a:avLst/>
          </a:prstGeom>
          <a:solidFill>
            <a:srgbClr val="102735"/>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72000" rIns="0" rtlCol="0" anchor="ctr"/>
          <a:lstStyle/>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4" name="Rectangle 13">
            <a:extLst>
              <a:ext uri="{FF2B5EF4-FFF2-40B4-BE49-F238E27FC236}">
                <a16:creationId xmlns:a16="http://schemas.microsoft.com/office/drawing/2014/main" id="{5B2553DC-EE34-FE4F-8949-86F784858B57}"/>
              </a:ext>
            </a:extLst>
          </p:cNvPr>
          <p:cNvSpPr/>
          <p:nvPr/>
        </p:nvSpPr>
        <p:spPr>
          <a:xfrm>
            <a:off x="4268391" y="4588305"/>
            <a:ext cx="6247209" cy="1183143"/>
          </a:xfrm>
          <a:prstGeom prst="rect">
            <a:avLst/>
          </a:prstGeom>
          <a:solidFill>
            <a:srgbClr val="BC0301"/>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72000" rIns="0" rtlCol="0" anchor="ctr"/>
          <a:lstStyle/>
          <a:p>
            <a:pPr marL="0" marR="0" lvl="0" indent="0" algn="l" defTabSz="914363"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FFFFFF"/>
                </a:solidFill>
                <a:effectLst/>
                <a:uLnTx/>
                <a:uFillTx/>
                <a:latin typeface="Arial" panose="020B0604020202020204"/>
                <a:ea typeface="+mn-ea"/>
                <a:cs typeface="+mn-cs"/>
              </a:rPr>
              <a:t>A sustainable national approach tailored to coastal areas</a:t>
            </a:r>
          </a:p>
        </p:txBody>
      </p:sp>
      <p:sp>
        <p:nvSpPr>
          <p:cNvPr id="18" name="Rectangle 17">
            <a:extLst>
              <a:ext uri="{FF2B5EF4-FFF2-40B4-BE49-F238E27FC236}">
                <a16:creationId xmlns:a16="http://schemas.microsoft.com/office/drawing/2014/main" id="{EC61AFE7-8F11-C798-6AE1-FC2BD0014A83}"/>
              </a:ext>
            </a:extLst>
          </p:cNvPr>
          <p:cNvSpPr/>
          <p:nvPr/>
        </p:nvSpPr>
        <p:spPr>
          <a:xfrm>
            <a:off x="4263084" y="3011168"/>
            <a:ext cx="6247209" cy="1183142"/>
          </a:xfrm>
          <a:prstGeom prst="rect">
            <a:avLst/>
          </a:prstGeom>
          <a:solidFill>
            <a:srgbClr val="BC0301"/>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72000" rIns="0" rtlCol="0" anchor="ctr"/>
          <a:lstStyle/>
          <a:p>
            <a:pPr marL="0" marR="0" lvl="0" indent="0" algn="l" defTabSz="914363"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30" normalizeH="0" baseline="0" noProof="0">
                <a:ln>
                  <a:noFill/>
                </a:ln>
                <a:solidFill>
                  <a:srgbClr val="FFFFFF"/>
                </a:solidFill>
                <a:effectLst/>
                <a:uLnTx/>
                <a:uFillTx/>
                <a:latin typeface="Arial" panose="020B0604020202020204"/>
                <a:ea typeface="+mn-ea"/>
                <a:cs typeface="+mn-cs"/>
              </a:rPr>
              <a:t>Expand to 50% of national target </a:t>
            </a:r>
          </a:p>
          <a:p>
            <a:pPr marL="0" marR="0" lvl="0" indent="0" algn="l" defTabSz="914363"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30" normalizeH="0" baseline="0" noProof="0">
                <a:ln>
                  <a:noFill/>
                </a:ln>
                <a:solidFill>
                  <a:srgbClr val="FFFFFF"/>
                </a:solidFill>
                <a:effectLst/>
                <a:uLnTx/>
                <a:uFillTx/>
                <a:latin typeface="Arial" panose="020B0604020202020204"/>
                <a:ea typeface="+mn-ea"/>
                <a:cs typeface="+mn-cs"/>
              </a:rPr>
              <a:t>(25 Coastal Towns) </a:t>
            </a:r>
            <a:endParaRPr kumimoji="0" lang="en-GB" sz="2400" b="1"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1" name="Rectangle 20">
            <a:extLst>
              <a:ext uri="{FF2B5EF4-FFF2-40B4-BE49-F238E27FC236}">
                <a16:creationId xmlns:a16="http://schemas.microsoft.com/office/drawing/2014/main" id="{8BAF9CB3-DC5A-5BCA-F441-81D6B25D5BED}"/>
              </a:ext>
            </a:extLst>
          </p:cNvPr>
          <p:cNvSpPr/>
          <p:nvPr/>
        </p:nvSpPr>
        <p:spPr>
          <a:xfrm>
            <a:off x="4268391" y="1430773"/>
            <a:ext cx="6247209" cy="1156637"/>
          </a:xfrm>
          <a:prstGeom prst="rect">
            <a:avLst/>
          </a:prstGeom>
          <a:solidFill>
            <a:srgbClr val="BC0301"/>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72000" rIns="0" rtlCol="0" anchor="ctr"/>
          <a:lstStyle/>
          <a:p>
            <a:pPr marL="0" marR="0" lvl="0" indent="0" algn="l" defTabSz="914363"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30" normalizeH="0" baseline="0" noProof="0">
                <a:ln>
                  <a:noFill/>
                </a:ln>
                <a:solidFill>
                  <a:srgbClr val="FFFFFF"/>
                </a:solidFill>
                <a:effectLst/>
                <a:uLnTx/>
                <a:uFillTx/>
                <a:latin typeface="Arial" panose="020B0604020202020204"/>
                <a:ea typeface="+mn-ea"/>
                <a:cs typeface="+mn-cs"/>
              </a:rPr>
              <a:t>Evaluate the 6 accelerator sites</a:t>
            </a:r>
            <a:endParaRPr kumimoji="0" lang="en-GB" sz="2400" b="1"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TextBox 1">
            <a:extLst>
              <a:ext uri="{FF2B5EF4-FFF2-40B4-BE49-F238E27FC236}">
                <a16:creationId xmlns:a16="http://schemas.microsoft.com/office/drawing/2014/main" id="{7DA7130F-6FE6-3EEB-4CFA-F41B95B52922}"/>
              </a:ext>
            </a:extLst>
          </p:cNvPr>
          <p:cNvSpPr txBox="1"/>
          <p:nvPr/>
        </p:nvSpPr>
        <p:spPr>
          <a:xfrm>
            <a:off x="1082833" y="1509726"/>
            <a:ext cx="3560154" cy="705355"/>
          </a:xfrm>
          <a:prstGeom prst="rect">
            <a:avLst/>
          </a:prstGeom>
          <a:noFill/>
          <a:ln w="44450">
            <a:noFill/>
          </a:ln>
        </p:spPr>
        <p:txBody>
          <a:bodyPr wrap="square" lIns="72000" anchor="ctr" anchorCtr="0">
            <a:noAutofit/>
          </a:bodyPr>
          <a:lstStyle/>
          <a:p>
            <a:pPr marL="685773" marR="0" lvl="0" indent="0" algn="l" defTabSz="914363"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srgbClr val="FFFFFF">
                    <a:alpha val="48000"/>
                  </a:srgbClr>
                </a:solidFill>
                <a:effectLst/>
                <a:uLnTx/>
                <a:uFillTx/>
                <a:latin typeface="Arial" panose="020B0604020202020204" pitchFamily="34" charset="0"/>
                <a:ea typeface="+mn-ea"/>
                <a:cs typeface="Arial" panose="020B0604020202020204" pitchFamily="34" charset="0"/>
              </a:rPr>
              <a:t>Short Term</a:t>
            </a:r>
          </a:p>
          <a:p>
            <a:pPr marL="685773" marR="0" lvl="0" indent="0" algn="l" defTabSz="914363" rtl="0" eaLnBrk="1" fontAlgn="auto" latinLnBrk="0" hangingPunct="1">
              <a:lnSpc>
                <a:spcPct val="100000"/>
              </a:lnSpc>
              <a:spcBef>
                <a:spcPts val="0"/>
              </a:spcBef>
              <a:spcAft>
                <a:spcPts val="0"/>
              </a:spcAft>
              <a:buClrTx/>
              <a:buSzTx/>
              <a:buFontTx/>
              <a:buNone/>
              <a:tabLst/>
              <a:defRPr/>
            </a:pPr>
            <a:r>
              <a:rPr lang="en-GB" sz="3200">
                <a:solidFill>
                  <a:srgbClr val="FFFFFF">
                    <a:alpha val="48000"/>
                  </a:srgbClr>
                </a:solidFill>
                <a:latin typeface="Arial" panose="020B0604020202020204" pitchFamily="34" charset="0"/>
                <a:cs typeface="Arial" panose="020B0604020202020204" pitchFamily="34" charset="0"/>
              </a:rPr>
              <a:t>2024-2025</a:t>
            </a:r>
            <a:endParaRPr kumimoji="0" lang="en-GB" sz="3200" i="0" u="none" strike="noStrike" kern="1200" cap="none" spc="0" normalizeH="0" baseline="0" noProof="0">
              <a:ln>
                <a:noFill/>
              </a:ln>
              <a:solidFill>
                <a:srgbClr val="FFFFFF">
                  <a:alpha val="48000"/>
                </a:srgbClr>
              </a:solidFill>
              <a:effectLst/>
              <a:uLnTx/>
              <a:uFillTx/>
              <a:latin typeface="Arial" panose="020B0604020202020204" pitchFamily="34" charset="0"/>
              <a:ea typeface="+mn-ea"/>
              <a:cs typeface="Arial" panose="020B0604020202020204" pitchFamily="34" charset="0"/>
            </a:endParaRPr>
          </a:p>
        </p:txBody>
      </p:sp>
      <p:sp>
        <p:nvSpPr>
          <p:cNvPr id="45" name="Oval 44">
            <a:extLst>
              <a:ext uri="{FF2B5EF4-FFF2-40B4-BE49-F238E27FC236}">
                <a16:creationId xmlns:a16="http://schemas.microsoft.com/office/drawing/2014/main" id="{BFB331B4-CB13-40D5-EB18-CED1C0C313AA}"/>
              </a:ext>
            </a:extLst>
          </p:cNvPr>
          <p:cNvSpPr/>
          <p:nvPr/>
        </p:nvSpPr>
        <p:spPr>
          <a:xfrm>
            <a:off x="177632" y="1370099"/>
            <a:ext cx="962723" cy="87465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sz="1500">
              <a:solidFill>
                <a:prstClr val="white"/>
              </a:solidFill>
              <a:latin typeface="Calibri" panose="020F0502020204030204"/>
            </a:endParaRPr>
          </a:p>
        </p:txBody>
      </p:sp>
      <p:sp>
        <p:nvSpPr>
          <p:cNvPr id="46" name="Oval 45">
            <a:extLst>
              <a:ext uri="{FF2B5EF4-FFF2-40B4-BE49-F238E27FC236}">
                <a16:creationId xmlns:a16="http://schemas.microsoft.com/office/drawing/2014/main" id="{E72E0BA5-19F4-BD0F-B6BD-DE13D4B58EE6}"/>
              </a:ext>
            </a:extLst>
          </p:cNvPr>
          <p:cNvSpPr/>
          <p:nvPr/>
        </p:nvSpPr>
        <p:spPr>
          <a:xfrm>
            <a:off x="161419" y="4705646"/>
            <a:ext cx="1015273" cy="87465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sz="1500">
              <a:solidFill>
                <a:prstClr val="white"/>
              </a:solidFill>
              <a:latin typeface="Calibri" panose="020F0502020204030204"/>
            </a:endParaRPr>
          </a:p>
        </p:txBody>
      </p:sp>
      <p:sp>
        <p:nvSpPr>
          <p:cNvPr id="47" name="Oval 46">
            <a:extLst>
              <a:ext uri="{FF2B5EF4-FFF2-40B4-BE49-F238E27FC236}">
                <a16:creationId xmlns:a16="http://schemas.microsoft.com/office/drawing/2014/main" id="{B1315919-0CD6-7E0B-78B6-49DEC5BA69B7}"/>
              </a:ext>
            </a:extLst>
          </p:cNvPr>
          <p:cNvSpPr/>
          <p:nvPr/>
        </p:nvSpPr>
        <p:spPr>
          <a:xfrm>
            <a:off x="193949" y="246965"/>
            <a:ext cx="962723" cy="874650"/>
          </a:xfrm>
          <a:prstGeom prst="ellipse">
            <a:avLst/>
          </a:prstGeom>
          <a:solidFill>
            <a:schemeClr val="bg1"/>
          </a:solidFill>
          <a:ln w="635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sz="1500">
              <a:solidFill>
                <a:prstClr val="white"/>
              </a:solidFill>
              <a:latin typeface="Calibri" panose="020F0502020204030204"/>
            </a:endParaRPr>
          </a:p>
        </p:txBody>
      </p:sp>
      <p:sp>
        <p:nvSpPr>
          <p:cNvPr id="48" name="Oval 47">
            <a:extLst>
              <a:ext uri="{FF2B5EF4-FFF2-40B4-BE49-F238E27FC236}">
                <a16:creationId xmlns:a16="http://schemas.microsoft.com/office/drawing/2014/main" id="{394F1292-5E8D-7A8D-62B0-75BD0A235538}"/>
              </a:ext>
            </a:extLst>
          </p:cNvPr>
          <p:cNvSpPr/>
          <p:nvPr/>
        </p:nvSpPr>
        <p:spPr>
          <a:xfrm>
            <a:off x="177632" y="3588064"/>
            <a:ext cx="962723" cy="87465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sz="1500">
              <a:solidFill>
                <a:prstClr val="white"/>
              </a:solidFill>
              <a:latin typeface="Calibri" panose="020F0502020204030204"/>
            </a:endParaRPr>
          </a:p>
        </p:txBody>
      </p:sp>
      <p:sp>
        <p:nvSpPr>
          <p:cNvPr id="49" name="Oval 48">
            <a:extLst>
              <a:ext uri="{FF2B5EF4-FFF2-40B4-BE49-F238E27FC236}">
                <a16:creationId xmlns:a16="http://schemas.microsoft.com/office/drawing/2014/main" id="{E78EAFF0-FF93-E6ED-67AB-A8F9EA5ACBC4}"/>
              </a:ext>
            </a:extLst>
          </p:cNvPr>
          <p:cNvSpPr/>
          <p:nvPr/>
        </p:nvSpPr>
        <p:spPr>
          <a:xfrm>
            <a:off x="177632" y="5812700"/>
            <a:ext cx="962723" cy="87465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sz="1500">
              <a:solidFill>
                <a:prstClr val="white"/>
              </a:solidFill>
              <a:latin typeface="Calibri" panose="020F0502020204030204"/>
            </a:endParaRPr>
          </a:p>
        </p:txBody>
      </p:sp>
      <p:grpSp>
        <p:nvGrpSpPr>
          <p:cNvPr id="50" name="Group 49">
            <a:extLst>
              <a:ext uri="{FF2B5EF4-FFF2-40B4-BE49-F238E27FC236}">
                <a16:creationId xmlns:a16="http://schemas.microsoft.com/office/drawing/2014/main" id="{2B910133-763F-76A5-0577-04F84A671720}"/>
              </a:ext>
            </a:extLst>
          </p:cNvPr>
          <p:cNvGrpSpPr/>
          <p:nvPr/>
        </p:nvGrpSpPr>
        <p:grpSpPr>
          <a:xfrm>
            <a:off x="171329" y="157795"/>
            <a:ext cx="1096368" cy="1048554"/>
            <a:chOff x="139825" y="280858"/>
            <a:chExt cx="1315641" cy="1258265"/>
          </a:xfrm>
        </p:grpSpPr>
        <p:sp>
          <p:nvSpPr>
            <p:cNvPr id="51" name="Oval 50">
              <a:extLst>
                <a:ext uri="{FF2B5EF4-FFF2-40B4-BE49-F238E27FC236}">
                  <a16:creationId xmlns:a16="http://schemas.microsoft.com/office/drawing/2014/main" id="{F646DFB8-CF42-FCF7-A7E5-F5CECC178569}"/>
                </a:ext>
              </a:extLst>
            </p:cNvPr>
            <p:cNvSpPr/>
            <p:nvPr/>
          </p:nvSpPr>
          <p:spPr>
            <a:xfrm>
              <a:off x="218322" y="401115"/>
              <a:ext cx="1155267" cy="1049580"/>
            </a:xfrm>
            <a:prstGeom prst="ellipse">
              <a:avLst/>
            </a:prstGeom>
            <a:solidFill>
              <a:schemeClr val="bg1"/>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sz="1500">
                <a:solidFill>
                  <a:prstClr val="white"/>
                </a:solidFill>
                <a:latin typeface="Calibri" panose="020F0502020204030204"/>
              </a:endParaRPr>
            </a:p>
          </p:txBody>
        </p:sp>
        <p:pic>
          <p:nvPicPr>
            <p:cNvPr id="52" name="Picture 51">
              <a:extLst>
                <a:ext uri="{FF2B5EF4-FFF2-40B4-BE49-F238E27FC236}">
                  <a16:creationId xmlns:a16="http://schemas.microsoft.com/office/drawing/2014/main" id="{3397B60E-F1E7-0D40-E90F-B83634B13D34}"/>
                </a:ext>
              </a:extLst>
            </p:cNvPr>
            <p:cNvPicPr>
              <a:picLocks noChangeAspect="1"/>
            </p:cNvPicPr>
            <p:nvPr/>
          </p:nvPicPr>
          <p:blipFill>
            <a:blip r:embed="rId4" cstate="email">
              <a:duotone>
                <a:prstClr val="black"/>
                <a:srgbClr val="7030A0">
                  <a:tint val="45000"/>
                  <a:satMod val="400000"/>
                </a:srgbClr>
              </a:duotone>
              <a:extLst>
                <a:ext uri="{28A0092B-C50C-407E-A947-70E740481C1C}">
                  <a14:useLocalDpi xmlns:a14="http://schemas.microsoft.com/office/drawing/2010/main"/>
                </a:ext>
              </a:extLst>
            </a:blip>
            <a:srcRect/>
            <a:stretch>
              <a:fillRect/>
            </a:stretch>
          </p:blipFill>
          <p:spPr>
            <a:xfrm>
              <a:off x="139825" y="280858"/>
              <a:ext cx="1315641" cy="1258265"/>
            </a:xfrm>
            <a:custGeom>
              <a:avLst/>
              <a:gdLst/>
              <a:ahLst/>
              <a:cxnLst/>
              <a:rect l="l" t="t" r="r" b="b"/>
              <a:pathLst>
                <a:path w="1525808" h="1459266">
                  <a:moveTo>
                    <a:pt x="677955" y="762168"/>
                  </a:moveTo>
                  <a:lnTo>
                    <a:pt x="735152" y="832763"/>
                  </a:lnTo>
                  <a:cubicBezTo>
                    <a:pt x="725552" y="840763"/>
                    <a:pt x="716686" y="846496"/>
                    <a:pt x="708553" y="849962"/>
                  </a:cubicBezTo>
                  <a:cubicBezTo>
                    <a:pt x="700420" y="853429"/>
                    <a:pt x="691954" y="855162"/>
                    <a:pt x="683155" y="855162"/>
                  </a:cubicBezTo>
                  <a:cubicBezTo>
                    <a:pt x="669822" y="855162"/>
                    <a:pt x="659190" y="851329"/>
                    <a:pt x="651257" y="843663"/>
                  </a:cubicBezTo>
                  <a:cubicBezTo>
                    <a:pt x="643324" y="835997"/>
                    <a:pt x="639357" y="826097"/>
                    <a:pt x="639357" y="813965"/>
                  </a:cubicBezTo>
                  <a:cubicBezTo>
                    <a:pt x="639357" y="804365"/>
                    <a:pt x="642557" y="794966"/>
                    <a:pt x="648957" y="785766"/>
                  </a:cubicBezTo>
                  <a:cubicBezTo>
                    <a:pt x="655356" y="776567"/>
                    <a:pt x="665023" y="768701"/>
                    <a:pt x="677955" y="762168"/>
                  </a:cubicBezTo>
                  <a:close/>
                  <a:moveTo>
                    <a:pt x="701954" y="637775"/>
                  </a:moveTo>
                  <a:cubicBezTo>
                    <a:pt x="711153" y="637775"/>
                    <a:pt x="718453" y="640309"/>
                    <a:pt x="723852" y="645375"/>
                  </a:cubicBezTo>
                  <a:cubicBezTo>
                    <a:pt x="729252" y="650441"/>
                    <a:pt x="731952" y="656574"/>
                    <a:pt x="731952" y="663774"/>
                  </a:cubicBezTo>
                  <a:cubicBezTo>
                    <a:pt x="731952" y="672307"/>
                    <a:pt x="726352" y="680906"/>
                    <a:pt x="715153" y="689572"/>
                  </a:cubicBezTo>
                  <a:lnTo>
                    <a:pt x="699954" y="701171"/>
                  </a:lnTo>
                  <a:lnTo>
                    <a:pt x="686155" y="685172"/>
                  </a:lnTo>
                  <a:cubicBezTo>
                    <a:pt x="677622" y="675306"/>
                    <a:pt x="673355" y="666907"/>
                    <a:pt x="673355" y="659974"/>
                  </a:cubicBezTo>
                  <a:cubicBezTo>
                    <a:pt x="673355" y="654108"/>
                    <a:pt x="675889" y="648941"/>
                    <a:pt x="680955" y="644475"/>
                  </a:cubicBezTo>
                  <a:cubicBezTo>
                    <a:pt x="686021" y="640009"/>
                    <a:pt x="693021" y="637775"/>
                    <a:pt x="701954" y="637775"/>
                  </a:cubicBezTo>
                  <a:close/>
                  <a:moveTo>
                    <a:pt x="860437" y="603177"/>
                  </a:moveTo>
                  <a:lnTo>
                    <a:pt x="930433" y="896360"/>
                  </a:lnTo>
                  <a:lnTo>
                    <a:pt x="994629" y="896360"/>
                  </a:lnTo>
                  <a:lnTo>
                    <a:pt x="1052825" y="677173"/>
                  </a:lnTo>
                  <a:lnTo>
                    <a:pt x="1111222" y="896360"/>
                  </a:lnTo>
                  <a:lnTo>
                    <a:pt x="1174018" y="896360"/>
                  </a:lnTo>
                  <a:lnTo>
                    <a:pt x="1245214" y="603177"/>
                  </a:lnTo>
                  <a:lnTo>
                    <a:pt x="1185617" y="603177"/>
                  </a:lnTo>
                  <a:lnTo>
                    <a:pt x="1140620" y="807965"/>
                  </a:lnTo>
                  <a:lnTo>
                    <a:pt x="1089223" y="603177"/>
                  </a:lnTo>
                  <a:lnTo>
                    <a:pt x="1018827" y="603177"/>
                  </a:lnTo>
                  <a:lnTo>
                    <a:pt x="965231" y="804565"/>
                  </a:lnTo>
                  <a:lnTo>
                    <a:pt x="921033" y="603177"/>
                  </a:lnTo>
                  <a:close/>
                  <a:moveTo>
                    <a:pt x="298885" y="603177"/>
                  </a:moveTo>
                  <a:lnTo>
                    <a:pt x="298885" y="896360"/>
                  </a:lnTo>
                  <a:lnTo>
                    <a:pt x="353882" y="896360"/>
                  </a:lnTo>
                  <a:lnTo>
                    <a:pt x="353882" y="705171"/>
                  </a:lnTo>
                  <a:lnTo>
                    <a:pt x="472075" y="896360"/>
                  </a:lnTo>
                  <a:lnTo>
                    <a:pt x="531471" y="896360"/>
                  </a:lnTo>
                  <a:lnTo>
                    <a:pt x="531471" y="603177"/>
                  </a:lnTo>
                  <a:lnTo>
                    <a:pt x="476474" y="603177"/>
                  </a:lnTo>
                  <a:lnTo>
                    <a:pt x="476474" y="798965"/>
                  </a:lnTo>
                  <a:lnTo>
                    <a:pt x="356482" y="603177"/>
                  </a:lnTo>
                  <a:close/>
                  <a:moveTo>
                    <a:pt x="700554" y="598178"/>
                  </a:moveTo>
                  <a:cubicBezTo>
                    <a:pt x="674289" y="598178"/>
                    <a:pt x="654056" y="604344"/>
                    <a:pt x="639857" y="616677"/>
                  </a:cubicBezTo>
                  <a:cubicBezTo>
                    <a:pt x="625658" y="629009"/>
                    <a:pt x="618559" y="644042"/>
                    <a:pt x="618559" y="661774"/>
                  </a:cubicBezTo>
                  <a:cubicBezTo>
                    <a:pt x="618559" y="671373"/>
                    <a:pt x="621092" y="681539"/>
                    <a:pt x="626158" y="692272"/>
                  </a:cubicBezTo>
                  <a:cubicBezTo>
                    <a:pt x="631225" y="703005"/>
                    <a:pt x="638757" y="714304"/>
                    <a:pt x="648757" y="726170"/>
                  </a:cubicBezTo>
                  <a:cubicBezTo>
                    <a:pt x="626492" y="737236"/>
                    <a:pt x="609759" y="750268"/>
                    <a:pt x="598560" y="765268"/>
                  </a:cubicBezTo>
                  <a:cubicBezTo>
                    <a:pt x="587361" y="780267"/>
                    <a:pt x="581761" y="797166"/>
                    <a:pt x="581761" y="815964"/>
                  </a:cubicBezTo>
                  <a:cubicBezTo>
                    <a:pt x="581761" y="836630"/>
                    <a:pt x="588894" y="854895"/>
                    <a:pt x="603160" y="870761"/>
                  </a:cubicBezTo>
                  <a:cubicBezTo>
                    <a:pt x="621559" y="891293"/>
                    <a:pt x="649023" y="901559"/>
                    <a:pt x="685555" y="901559"/>
                  </a:cubicBezTo>
                  <a:cubicBezTo>
                    <a:pt x="703953" y="901559"/>
                    <a:pt x="719819" y="899026"/>
                    <a:pt x="733152" y="893960"/>
                  </a:cubicBezTo>
                  <a:cubicBezTo>
                    <a:pt x="746484" y="888893"/>
                    <a:pt x="759083" y="881027"/>
                    <a:pt x="770949" y="870361"/>
                  </a:cubicBezTo>
                  <a:cubicBezTo>
                    <a:pt x="786282" y="884627"/>
                    <a:pt x="802281" y="895826"/>
                    <a:pt x="818946" y="903959"/>
                  </a:cubicBezTo>
                  <a:lnTo>
                    <a:pt x="852944" y="860562"/>
                  </a:lnTo>
                  <a:cubicBezTo>
                    <a:pt x="848278" y="858295"/>
                    <a:pt x="840978" y="853662"/>
                    <a:pt x="831046" y="846663"/>
                  </a:cubicBezTo>
                  <a:cubicBezTo>
                    <a:pt x="821113" y="839663"/>
                    <a:pt x="813013" y="833230"/>
                    <a:pt x="806747" y="827364"/>
                  </a:cubicBezTo>
                  <a:cubicBezTo>
                    <a:pt x="811014" y="821764"/>
                    <a:pt x="815013" y="814798"/>
                    <a:pt x="818746" y="806465"/>
                  </a:cubicBezTo>
                  <a:cubicBezTo>
                    <a:pt x="822479" y="798132"/>
                    <a:pt x="826879" y="784966"/>
                    <a:pt x="831946" y="766967"/>
                  </a:cubicBezTo>
                  <a:lnTo>
                    <a:pt x="781149" y="755368"/>
                  </a:lnTo>
                  <a:cubicBezTo>
                    <a:pt x="777682" y="769101"/>
                    <a:pt x="773549" y="780233"/>
                    <a:pt x="768749" y="788766"/>
                  </a:cubicBezTo>
                  <a:lnTo>
                    <a:pt x="727952" y="734969"/>
                  </a:lnTo>
                  <a:cubicBezTo>
                    <a:pt x="749417" y="721504"/>
                    <a:pt x="763683" y="709438"/>
                    <a:pt x="770749" y="698772"/>
                  </a:cubicBezTo>
                  <a:cubicBezTo>
                    <a:pt x="777816" y="688106"/>
                    <a:pt x="781349" y="676840"/>
                    <a:pt x="781349" y="664974"/>
                  </a:cubicBezTo>
                  <a:cubicBezTo>
                    <a:pt x="781349" y="646308"/>
                    <a:pt x="774216" y="630509"/>
                    <a:pt x="759950" y="617577"/>
                  </a:cubicBezTo>
                  <a:cubicBezTo>
                    <a:pt x="745684" y="604644"/>
                    <a:pt x="725885" y="598178"/>
                    <a:pt x="700554" y="598178"/>
                  </a:cubicBezTo>
                  <a:close/>
                  <a:moveTo>
                    <a:pt x="762904" y="0"/>
                  </a:moveTo>
                  <a:cubicBezTo>
                    <a:pt x="1184244" y="0"/>
                    <a:pt x="1525808" y="326668"/>
                    <a:pt x="1525808" y="729633"/>
                  </a:cubicBezTo>
                  <a:cubicBezTo>
                    <a:pt x="1525808" y="1132598"/>
                    <a:pt x="1184244" y="1459266"/>
                    <a:pt x="762904" y="1459266"/>
                  </a:cubicBezTo>
                  <a:cubicBezTo>
                    <a:pt x="341564" y="1459266"/>
                    <a:pt x="0" y="1132598"/>
                    <a:pt x="0" y="729633"/>
                  </a:cubicBezTo>
                  <a:cubicBezTo>
                    <a:pt x="0" y="326668"/>
                    <a:pt x="341564" y="0"/>
                    <a:pt x="762904" y="0"/>
                  </a:cubicBezTo>
                  <a:close/>
                </a:path>
              </a:pathLst>
            </a:custGeom>
            <a:ln w="57150" cap="rnd">
              <a:solidFill>
                <a:schemeClr val="bg1"/>
              </a:solidFill>
              <a:prstDash val="solid"/>
            </a:ln>
            <a:effectLst>
              <a:outerShdw sx="1000" sy="1000" algn="bl" rotWithShape="0">
                <a:srgbClr val="000000"/>
              </a:outerShdw>
            </a:effectLst>
          </p:spPr>
        </p:pic>
      </p:grpSp>
      <p:grpSp>
        <p:nvGrpSpPr>
          <p:cNvPr id="53" name="Group 52">
            <a:extLst>
              <a:ext uri="{FF2B5EF4-FFF2-40B4-BE49-F238E27FC236}">
                <a16:creationId xmlns:a16="http://schemas.microsoft.com/office/drawing/2014/main" id="{4F147E6B-64A2-EAB1-FEEA-933A216AAB92}"/>
              </a:ext>
            </a:extLst>
          </p:cNvPr>
          <p:cNvGrpSpPr/>
          <p:nvPr/>
        </p:nvGrpSpPr>
        <p:grpSpPr>
          <a:xfrm>
            <a:off x="165978" y="2413410"/>
            <a:ext cx="1060374" cy="1024070"/>
            <a:chOff x="169335" y="2882840"/>
            <a:chExt cx="1272449" cy="1228884"/>
          </a:xfrm>
        </p:grpSpPr>
        <p:sp>
          <p:nvSpPr>
            <p:cNvPr id="54" name="Oval 53">
              <a:extLst>
                <a:ext uri="{FF2B5EF4-FFF2-40B4-BE49-F238E27FC236}">
                  <a16:creationId xmlns:a16="http://schemas.microsoft.com/office/drawing/2014/main" id="{59CBADD6-41B7-B316-B872-02ADCD5E7233}"/>
                </a:ext>
              </a:extLst>
            </p:cNvPr>
            <p:cNvSpPr/>
            <p:nvPr/>
          </p:nvSpPr>
          <p:spPr>
            <a:xfrm>
              <a:off x="234673" y="2983064"/>
              <a:ext cx="1155267" cy="1049580"/>
            </a:xfrm>
            <a:prstGeom prst="ellipse">
              <a:avLst/>
            </a:prstGeom>
            <a:solidFill>
              <a:schemeClr val="bg1"/>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sz="1500">
                <a:solidFill>
                  <a:prstClr val="white"/>
                </a:solidFill>
                <a:latin typeface="Calibri" panose="020F0502020204030204"/>
              </a:endParaRPr>
            </a:p>
          </p:txBody>
        </p:sp>
        <p:pic>
          <p:nvPicPr>
            <p:cNvPr id="55" name="Picture 54">
              <a:extLst>
                <a:ext uri="{FF2B5EF4-FFF2-40B4-BE49-F238E27FC236}">
                  <a16:creationId xmlns:a16="http://schemas.microsoft.com/office/drawing/2014/main" id="{1E38E63A-AB5A-4567-8CE5-8E53D7991260}"/>
                </a:ext>
              </a:extLst>
            </p:cNvPr>
            <p:cNvPicPr>
              <a:picLocks noChangeAspect="1"/>
            </p:cNvPicPr>
            <p:nvPr/>
          </p:nvPicPr>
          <p:blipFill>
            <a:blip r:embed="rId5" cstate="email">
              <a:alphaModFix amt="85000"/>
              <a:duotone>
                <a:prstClr val="black"/>
                <a:srgbClr val="0070C0">
                  <a:tint val="45000"/>
                  <a:satMod val="400000"/>
                </a:srgbClr>
              </a:duotone>
              <a:extLst>
                <a:ext uri="{28A0092B-C50C-407E-A947-70E740481C1C}">
                  <a14:useLocalDpi xmlns:a14="http://schemas.microsoft.com/office/drawing/2010/main"/>
                </a:ext>
              </a:extLst>
            </a:blip>
            <a:srcRect/>
            <a:stretch/>
          </p:blipFill>
          <p:spPr>
            <a:xfrm>
              <a:off x="169335" y="2882840"/>
              <a:ext cx="1272449" cy="1228884"/>
            </a:xfrm>
            <a:custGeom>
              <a:avLst/>
              <a:gdLst/>
              <a:ahLst/>
              <a:cxnLst/>
              <a:rect l="l" t="t" r="r" b="b"/>
              <a:pathLst>
                <a:path w="1475716" h="1425192">
                  <a:moveTo>
                    <a:pt x="523390" y="694660"/>
                  </a:moveTo>
                  <a:cubicBezTo>
                    <a:pt x="536010" y="694660"/>
                    <a:pt x="546593" y="699478"/>
                    <a:pt x="555139" y="709115"/>
                  </a:cubicBezTo>
                  <a:cubicBezTo>
                    <a:pt x="563686" y="718751"/>
                    <a:pt x="567960" y="732518"/>
                    <a:pt x="567960" y="750415"/>
                  </a:cubicBezTo>
                  <a:cubicBezTo>
                    <a:pt x="567960" y="768770"/>
                    <a:pt x="563686" y="782766"/>
                    <a:pt x="555139" y="792403"/>
                  </a:cubicBezTo>
                  <a:cubicBezTo>
                    <a:pt x="546593" y="802039"/>
                    <a:pt x="536010" y="806858"/>
                    <a:pt x="523390" y="806858"/>
                  </a:cubicBezTo>
                  <a:cubicBezTo>
                    <a:pt x="510771" y="806858"/>
                    <a:pt x="500159" y="802039"/>
                    <a:pt x="491555" y="792403"/>
                  </a:cubicBezTo>
                  <a:cubicBezTo>
                    <a:pt x="482951" y="782766"/>
                    <a:pt x="478649" y="768885"/>
                    <a:pt x="478649" y="750759"/>
                  </a:cubicBezTo>
                  <a:cubicBezTo>
                    <a:pt x="478649" y="732633"/>
                    <a:pt x="482951" y="718751"/>
                    <a:pt x="491555" y="709115"/>
                  </a:cubicBezTo>
                  <a:cubicBezTo>
                    <a:pt x="500159" y="699478"/>
                    <a:pt x="510771" y="694660"/>
                    <a:pt x="523390" y="694660"/>
                  </a:cubicBezTo>
                  <a:close/>
                  <a:moveTo>
                    <a:pt x="1065343" y="692251"/>
                  </a:moveTo>
                  <a:cubicBezTo>
                    <a:pt x="1075209" y="692251"/>
                    <a:pt x="1083584" y="695893"/>
                    <a:pt x="1090467" y="703178"/>
                  </a:cubicBezTo>
                  <a:cubicBezTo>
                    <a:pt x="1097351" y="710463"/>
                    <a:pt x="1100964" y="721103"/>
                    <a:pt x="1101308" y="735099"/>
                  </a:cubicBezTo>
                  <a:lnTo>
                    <a:pt x="1029034" y="735099"/>
                  </a:lnTo>
                  <a:cubicBezTo>
                    <a:pt x="1028919" y="721906"/>
                    <a:pt x="1032303" y="711467"/>
                    <a:pt x="1039187" y="703780"/>
                  </a:cubicBezTo>
                  <a:cubicBezTo>
                    <a:pt x="1046070" y="696094"/>
                    <a:pt x="1054789" y="692251"/>
                    <a:pt x="1065343" y="692251"/>
                  </a:cubicBezTo>
                  <a:close/>
                  <a:moveTo>
                    <a:pt x="1062418" y="655253"/>
                  </a:moveTo>
                  <a:cubicBezTo>
                    <a:pt x="1038211" y="655253"/>
                    <a:pt x="1018193" y="663828"/>
                    <a:pt x="1002361" y="680979"/>
                  </a:cubicBezTo>
                  <a:cubicBezTo>
                    <a:pt x="986529" y="698130"/>
                    <a:pt x="978614" y="721849"/>
                    <a:pt x="978614" y="752135"/>
                  </a:cubicBezTo>
                  <a:cubicBezTo>
                    <a:pt x="978614" y="777489"/>
                    <a:pt x="984636" y="798483"/>
                    <a:pt x="996682" y="815118"/>
                  </a:cubicBezTo>
                  <a:cubicBezTo>
                    <a:pt x="1011940" y="835882"/>
                    <a:pt x="1035458" y="846265"/>
                    <a:pt x="1067236" y="846265"/>
                  </a:cubicBezTo>
                  <a:cubicBezTo>
                    <a:pt x="1087312" y="846265"/>
                    <a:pt x="1104033" y="841647"/>
                    <a:pt x="1117398" y="832412"/>
                  </a:cubicBezTo>
                  <a:cubicBezTo>
                    <a:pt x="1130763" y="823177"/>
                    <a:pt x="1140543" y="809726"/>
                    <a:pt x="1146738" y="792059"/>
                  </a:cubicBezTo>
                  <a:lnTo>
                    <a:pt x="1098555" y="783971"/>
                  </a:lnTo>
                  <a:cubicBezTo>
                    <a:pt x="1095916" y="793148"/>
                    <a:pt x="1092016" y="799802"/>
                    <a:pt x="1086854" y="803932"/>
                  </a:cubicBezTo>
                  <a:cubicBezTo>
                    <a:pt x="1081691" y="808062"/>
                    <a:pt x="1075324" y="810127"/>
                    <a:pt x="1067752" y="810127"/>
                  </a:cubicBezTo>
                  <a:cubicBezTo>
                    <a:pt x="1056624" y="810127"/>
                    <a:pt x="1047332" y="806141"/>
                    <a:pt x="1039875" y="798168"/>
                  </a:cubicBezTo>
                  <a:cubicBezTo>
                    <a:pt x="1032418" y="790194"/>
                    <a:pt x="1028518" y="779038"/>
                    <a:pt x="1028173" y="764697"/>
                  </a:cubicBezTo>
                  <a:lnTo>
                    <a:pt x="1149319" y="764697"/>
                  </a:lnTo>
                  <a:cubicBezTo>
                    <a:pt x="1150008" y="727642"/>
                    <a:pt x="1142493" y="700138"/>
                    <a:pt x="1126777" y="682184"/>
                  </a:cubicBezTo>
                  <a:cubicBezTo>
                    <a:pt x="1111060" y="664230"/>
                    <a:pt x="1089607" y="655253"/>
                    <a:pt x="1062418" y="655253"/>
                  </a:cubicBezTo>
                  <a:close/>
                  <a:moveTo>
                    <a:pt x="859295" y="655253"/>
                  </a:moveTo>
                  <a:cubicBezTo>
                    <a:pt x="833024" y="655253"/>
                    <a:pt x="813636" y="660645"/>
                    <a:pt x="801131" y="671429"/>
                  </a:cubicBezTo>
                  <a:cubicBezTo>
                    <a:pt x="788627" y="682213"/>
                    <a:pt x="782374" y="695520"/>
                    <a:pt x="782374" y="711352"/>
                  </a:cubicBezTo>
                  <a:cubicBezTo>
                    <a:pt x="782374" y="728904"/>
                    <a:pt x="789602" y="742614"/>
                    <a:pt x="804057" y="752480"/>
                  </a:cubicBezTo>
                  <a:cubicBezTo>
                    <a:pt x="814496" y="759592"/>
                    <a:pt x="839219" y="767451"/>
                    <a:pt x="878224" y="776055"/>
                  </a:cubicBezTo>
                  <a:cubicBezTo>
                    <a:pt x="886599" y="778005"/>
                    <a:pt x="891991" y="780128"/>
                    <a:pt x="894400" y="782422"/>
                  </a:cubicBezTo>
                  <a:cubicBezTo>
                    <a:pt x="896694" y="784831"/>
                    <a:pt x="897842" y="787871"/>
                    <a:pt x="897842" y="791542"/>
                  </a:cubicBezTo>
                  <a:cubicBezTo>
                    <a:pt x="897842" y="796934"/>
                    <a:pt x="895719" y="801236"/>
                    <a:pt x="891475" y="804449"/>
                  </a:cubicBezTo>
                  <a:cubicBezTo>
                    <a:pt x="885165" y="809037"/>
                    <a:pt x="875758" y="811332"/>
                    <a:pt x="863253" y="811332"/>
                  </a:cubicBezTo>
                  <a:cubicBezTo>
                    <a:pt x="851896" y="811332"/>
                    <a:pt x="843062" y="808894"/>
                    <a:pt x="836752" y="804018"/>
                  </a:cubicBezTo>
                  <a:cubicBezTo>
                    <a:pt x="830443" y="799143"/>
                    <a:pt x="826255" y="792001"/>
                    <a:pt x="824190" y="782594"/>
                  </a:cubicBezTo>
                  <a:lnTo>
                    <a:pt x="775663" y="789994"/>
                  </a:lnTo>
                  <a:cubicBezTo>
                    <a:pt x="780137" y="807317"/>
                    <a:pt x="789630" y="821026"/>
                    <a:pt x="804143" y="831121"/>
                  </a:cubicBezTo>
                  <a:cubicBezTo>
                    <a:pt x="818655" y="841217"/>
                    <a:pt x="838358" y="846265"/>
                    <a:pt x="863253" y="846265"/>
                  </a:cubicBezTo>
                  <a:cubicBezTo>
                    <a:pt x="890672" y="846265"/>
                    <a:pt x="911379" y="840242"/>
                    <a:pt x="925375" y="828196"/>
                  </a:cubicBezTo>
                  <a:cubicBezTo>
                    <a:pt x="939371" y="816150"/>
                    <a:pt x="946369" y="801753"/>
                    <a:pt x="946369" y="785003"/>
                  </a:cubicBezTo>
                  <a:cubicBezTo>
                    <a:pt x="946369" y="769631"/>
                    <a:pt x="941321" y="757642"/>
                    <a:pt x="931226" y="749038"/>
                  </a:cubicBezTo>
                  <a:cubicBezTo>
                    <a:pt x="921015" y="740549"/>
                    <a:pt x="903033" y="733378"/>
                    <a:pt x="877278" y="727528"/>
                  </a:cubicBezTo>
                  <a:cubicBezTo>
                    <a:pt x="851523" y="721677"/>
                    <a:pt x="836466" y="717145"/>
                    <a:pt x="832106" y="713933"/>
                  </a:cubicBezTo>
                  <a:cubicBezTo>
                    <a:pt x="828894" y="711524"/>
                    <a:pt x="827288" y="708599"/>
                    <a:pt x="827288" y="705157"/>
                  </a:cubicBezTo>
                  <a:cubicBezTo>
                    <a:pt x="827288" y="701142"/>
                    <a:pt x="829123" y="697872"/>
                    <a:pt x="832794" y="695348"/>
                  </a:cubicBezTo>
                  <a:cubicBezTo>
                    <a:pt x="838301" y="691792"/>
                    <a:pt x="847422" y="690014"/>
                    <a:pt x="860156" y="690014"/>
                  </a:cubicBezTo>
                  <a:cubicBezTo>
                    <a:pt x="870251" y="690014"/>
                    <a:pt x="878023" y="691907"/>
                    <a:pt x="883473" y="695692"/>
                  </a:cubicBezTo>
                  <a:cubicBezTo>
                    <a:pt x="888922" y="699478"/>
                    <a:pt x="892622" y="704928"/>
                    <a:pt x="894572" y="712040"/>
                  </a:cubicBezTo>
                  <a:lnTo>
                    <a:pt x="940174" y="703608"/>
                  </a:lnTo>
                  <a:cubicBezTo>
                    <a:pt x="935585" y="687662"/>
                    <a:pt x="927210" y="675616"/>
                    <a:pt x="915050" y="667471"/>
                  </a:cubicBezTo>
                  <a:cubicBezTo>
                    <a:pt x="902889" y="659326"/>
                    <a:pt x="884304" y="655253"/>
                    <a:pt x="859295" y="655253"/>
                  </a:cubicBezTo>
                  <a:close/>
                  <a:moveTo>
                    <a:pt x="743842" y="655253"/>
                  </a:moveTo>
                  <a:cubicBezTo>
                    <a:pt x="736041" y="655253"/>
                    <a:pt x="729071" y="657203"/>
                    <a:pt x="722934" y="661104"/>
                  </a:cubicBezTo>
                  <a:cubicBezTo>
                    <a:pt x="716796" y="665004"/>
                    <a:pt x="709884" y="673092"/>
                    <a:pt x="702198" y="685367"/>
                  </a:cubicBezTo>
                  <a:lnTo>
                    <a:pt x="702198" y="659383"/>
                  </a:lnTo>
                  <a:lnTo>
                    <a:pt x="657284" y="659383"/>
                  </a:lnTo>
                  <a:lnTo>
                    <a:pt x="657284" y="842135"/>
                  </a:lnTo>
                  <a:lnTo>
                    <a:pt x="705639" y="842135"/>
                  </a:lnTo>
                  <a:lnTo>
                    <a:pt x="705639" y="785692"/>
                  </a:lnTo>
                  <a:cubicBezTo>
                    <a:pt x="705639" y="754602"/>
                    <a:pt x="706987" y="734182"/>
                    <a:pt x="709683" y="724430"/>
                  </a:cubicBezTo>
                  <a:cubicBezTo>
                    <a:pt x="712379" y="714679"/>
                    <a:pt x="716079" y="707939"/>
                    <a:pt x="720783" y="704210"/>
                  </a:cubicBezTo>
                  <a:cubicBezTo>
                    <a:pt x="725486" y="700482"/>
                    <a:pt x="731222" y="698618"/>
                    <a:pt x="737991" y="698618"/>
                  </a:cubicBezTo>
                  <a:cubicBezTo>
                    <a:pt x="744989" y="698618"/>
                    <a:pt x="752561" y="701256"/>
                    <a:pt x="760706" y="706534"/>
                  </a:cubicBezTo>
                  <a:lnTo>
                    <a:pt x="775677" y="664373"/>
                  </a:lnTo>
                  <a:cubicBezTo>
                    <a:pt x="765467" y="658293"/>
                    <a:pt x="754855" y="655253"/>
                    <a:pt x="743842" y="655253"/>
                  </a:cubicBezTo>
                  <a:close/>
                  <a:moveTo>
                    <a:pt x="523218" y="655253"/>
                  </a:moveTo>
                  <a:cubicBezTo>
                    <a:pt x="505322" y="655253"/>
                    <a:pt x="489117" y="659211"/>
                    <a:pt x="474605" y="667127"/>
                  </a:cubicBezTo>
                  <a:cubicBezTo>
                    <a:pt x="460092" y="675043"/>
                    <a:pt x="448878" y="686515"/>
                    <a:pt x="440963" y="701543"/>
                  </a:cubicBezTo>
                  <a:cubicBezTo>
                    <a:pt x="433047" y="716572"/>
                    <a:pt x="429089" y="732117"/>
                    <a:pt x="429089" y="748178"/>
                  </a:cubicBezTo>
                  <a:cubicBezTo>
                    <a:pt x="429089" y="769172"/>
                    <a:pt x="433047" y="786982"/>
                    <a:pt x="440963" y="801609"/>
                  </a:cubicBezTo>
                  <a:cubicBezTo>
                    <a:pt x="448878" y="816236"/>
                    <a:pt x="460437" y="827336"/>
                    <a:pt x="475637" y="834907"/>
                  </a:cubicBezTo>
                  <a:cubicBezTo>
                    <a:pt x="490838" y="842479"/>
                    <a:pt x="506813" y="846265"/>
                    <a:pt x="523562" y="846265"/>
                  </a:cubicBezTo>
                  <a:cubicBezTo>
                    <a:pt x="550637" y="846265"/>
                    <a:pt x="573093" y="837173"/>
                    <a:pt x="590933" y="818990"/>
                  </a:cubicBezTo>
                  <a:cubicBezTo>
                    <a:pt x="608772" y="800806"/>
                    <a:pt x="617691" y="777891"/>
                    <a:pt x="617691" y="750243"/>
                  </a:cubicBezTo>
                  <a:cubicBezTo>
                    <a:pt x="617691" y="722824"/>
                    <a:pt x="608858" y="700138"/>
                    <a:pt x="591191" y="682184"/>
                  </a:cubicBezTo>
                  <a:cubicBezTo>
                    <a:pt x="573524" y="664230"/>
                    <a:pt x="550866" y="655253"/>
                    <a:pt x="523218" y="655253"/>
                  </a:cubicBezTo>
                  <a:close/>
                  <a:moveTo>
                    <a:pt x="234208" y="632538"/>
                  </a:moveTo>
                  <a:lnTo>
                    <a:pt x="257095" y="632538"/>
                  </a:lnTo>
                  <a:cubicBezTo>
                    <a:pt x="277859" y="632538"/>
                    <a:pt x="291798" y="633341"/>
                    <a:pt x="298911" y="634947"/>
                  </a:cubicBezTo>
                  <a:cubicBezTo>
                    <a:pt x="308433" y="637012"/>
                    <a:pt x="316291" y="640970"/>
                    <a:pt x="322486" y="646821"/>
                  </a:cubicBezTo>
                  <a:cubicBezTo>
                    <a:pt x="328681" y="652672"/>
                    <a:pt x="333499" y="660817"/>
                    <a:pt x="336941" y="671257"/>
                  </a:cubicBezTo>
                  <a:cubicBezTo>
                    <a:pt x="340383" y="681696"/>
                    <a:pt x="342104" y="696668"/>
                    <a:pt x="342104" y="716170"/>
                  </a:cubicBezTo>
                  <a:cubicBezTo>
                    <a:pt x="342104" y="735673"/>
                    <a:pt x="340383" y="751074"/>
                    <a:pt x="336941" y="762374"/>
                  </a:cubicBezTo>
                  <a:cubicBezTo>
                    <a:pt x="333499" y="773674"/>
                    <a:pt x="329054" y="781791"/>
                    <a:pt x="323605" y="786724"/>
                  </a:cubicBezTo>
                  <a:cubicBezTo>
                    <a:pt x="318155" y="791657"/>
                    <a:pt x="311301" y="795156"/>
                    <a:pt x="303041" y="797221"/>
                  </a:cubicBezTo>
                  <a:cubicBezTo>
                    <a:pt x="296731" y="798827"/>
                    <a:pt x="286464" y="799630"/>
                    <a:pt x="272238" y="799630"/>
                  </a:cubicBezTo>
                  <a:lnTo>
                    <a:pt x="234208" y="799630"/>
                  </a:lnTo>
                  <a:close/>
                  <a:moveTo>
                    <a:pt x="1243514" y="594852"/>
                  </a:moveTo>
                  <a:lnTo>
                    <a:pt x="1194986" y="623074"/>
                  </a:lnTo>
                  <a:lnTo>
                    <a:pt x="1194986" y="659383"/>
                  </a:lnTo>
                  <a:lnTo>
                    <a:pt x="1172788" y="659383"/>
                  </a:lnTo>
                  <a:lnTo>
                    <a:pt x="1172788" y="697929"/>
                  </a:lnTo>
                  <a:lnTo>
                    <a:pt x="1194986" y="697929"/>
                  </a:lnTo>
                  <a:lnTo>
                    <a:pt x="1194986" y="777604"/>
                  </a:lnTo>
                  <a:cubicBezTo>
                    <a:pt x="1194986" y="794697"/>
                    <a:pt x="1195503" y="806055"/>
                    <a:pt x="1196535" y="811676"/>
                  </a:cubicBezTo>
                  <a:cubicBezTo>
                    <a:pt x="1197797" y="819592"/>
                    <a:pt x="1200063" y="825873"/>
                    <a:pt x="1203332" y="830519"/>
                  </a:cubicBezTo>
                  <a:cubicBezTo>
                    <a:pt x="1206602" y="835165"/>
                    <a:pt x="1211736" y="838951"/>
                    <a:pt x="1218734" y="841877"/>
                  </a:cubicBezTo>
                  <a:cubicBezTo>
                    <a:pt x="1225732" y="844802"/>
                    <a:pt x="1233590" y="846265"/>
                    <a:pt x="1242309" y="846265"/>
                  </a:cubicBezTo>
                  <a:cubicBezTo>
                    <a:pt x="1256535" y="846265"/>
                    <a:pt x="1269269" y="843855"/>
                    <a:pt x="1280511" y="839037"/>
                  </a:cubicBezTo>
                  <a:lnTo>
                    <a:pt x="1276381" y="801523"/>
                  </a:lnTo>
                  <a:cubicBezTo>
                    <a:pt x="1267892" y="804621"/>
                    <a:pt x="1261410" y="806169"/>
                    <a:pt x="1256936" y="806169"/>
                  </a:cubicBezTo>
                  <a:cubicBezTo>
                    <a:pt x="1253724" y="806169"/>
                    <a:pt x="1250999" y="805366"/>
                    <a:pt x="1248762" y="803760"/>
                  </a:cubicBezTo>
                  <a:cubicBezTo>
                    <a:pt x="1246525" y="802154"/>
                    <a:pt x="1245091" y="800118"/>
                    <a:pt x="1244460" y="797651"/>
                  </a:cubicBezTo>
                  <a:cubicBezTo>
                    <a:pt x="1243829" y="795185"/>
                    <a:pt x="1243514" y="786495"/>
                    <a:pt x="1243514" y="771581"/>
                  </a:cubicBezTo>
                  <a:lnTo>
                    <a:pt x="1243514" y="697929"/>
                  </a:lnTo>
                  <a:lnTo>
                    <a:pt x="1276554" y="697929"/>
                  </a:lnTo>
                  <a:lnTo>
                    <a:pt x="1276554" y="659383"/>
                  </a:lnTo>
                  <a:lnTo>
                    <a:pt x="1243514" y="659383"/>
                  </a:lnTo>
                  <a:close/>
                  <a:moveTo>
                    <a:pt x="183271" y="589862"/>
                  </a:moveTo>
                  <a:lnTo>
                    <a:pt x="183271" y="842135"/>
                  </a:lnTo>
                  <a:lnTo>
                    <a:pt x="279121" y="842135"/>
                  </a:lnTo>
                  <a:cubicBezTo>
                    <a:pt x="297936" y="842135"/>
                    <a:pt x="312964" y="840356"/>
                    <a:pt x="324207" y="836800"/>
                  </a:cubicBezTo>
                  <a:cubicBezTo>
                    <a:pt x="339236" y="831982"/>
                    <a:pt x="351167" y="825271"/>
                    <a:pt x="360000" y="816666"/>
                  </a:cubicBezTo>
                  <a:cubicBezTo>
                    <a:pt x="371702" y="805309"/>
                    <a:pt x="380707" y="790453"/>
                    <a:pt x="387017" y="772097"/>
                  </a:cubicBezTo>
                  <a:cubicBezTo>
                    <a:pt x="392180" y="757069"/>
                    <a:pt x="394761" y="739172"/>
                    <a:pt x="394761" y="718407"/>
                  </a:cubicBezTo>
                  <a:cubicBezTo>
                    <a:pt x="394761" y="694775"/>
                    <a:pt x="392007" y="674899"/>
                    <a:pt x="386501" y="658781"/>
                  </a:cubicBezTo>
                  <a:cubicBezTo>
                    <a:pt x="380994" y="642662"/>
                    <a:pt x="372964" y="629039"/>
                    <a:pt x="362409" y="617911"/>
                  </a:cubicBezTo>
                  <a:cubicBezTo>
                    <a:pt x="351855" y="606783"/>
                    <a:pt x="339178" y="599039"/>
                    <a:pt x="324379" y="594680"/>
                  </a:cubicBezTo>
                  <a:cubicBezTo>
                    <a:pt x="313366" y="591468"/>
                    <a:pt x="297362" y="589862"/>
                    <a:pt x="276368" y="589862"/>
                  </a:cubicBezTo>
                  <a:close/>
                  <a:moveTo>
                    <a:pt x="737858" y="0"/>
                  </a:moveTo>
                  <a:cubicBezTo>
                    <a:pt x="1145366" y="0"/>
                    <a:pt x="1475716" y="319040"/>
                    <a:pt x="1475716" y="712596"/>
                  </a:cubicBezTo>
                  <a:cubicBezTo>
                    <a:pt x="1475716" y="1106152"/>
                    <a:pt x="1145366" y="1425192"/>
                    <a:pt x="737858" y="1425192"/>
                  </a:cubicBezTo>
                  <a:cubicBezTo>
                    <a:pt x="330350" y="1425192"/>
                    <a:pt x="0" y="1106152"/>
                    <a:pt x="0" y="712596"/>
                  </a:cubicBezTo>
                  <a:cubicBezTo>
                    <a:pt x="0" y="319040"/>
                    <a:pt x="330350" y="0"/>
                    <a:pt x="737858" y="0"/>
                  </a:cubicBezTo>
                  <a:close/>
                </a:path>
              </a:pathLst>
            </a:custGeom>
            <a:ln w="57150" cap="rnd">
              <a:solidFill>
                <a:schemeClr val="bg1"/>
              </a:solidFill>
              <a:prstDash val="solid"/>
            </a:ln>
            <a:effectLst>
              <a:outerShdw sx="1000" sy="1000" algn="bl" rotWithShape="0">
                <a:srgbClr val="000000"/>
              </a:outerShdw>
            </a:effectLst>
          </p:spPr>
        </p:pic>
      </p:grpSp>
      <p:grpSp>
        <p:nvGrpSpPr>
          <p:cNvPr id="56" name="Group 55">
            <a:extLst>
              <a:ext uri="{FF2B5EF4-FFF2-40B4-BE49-F238E27FC236}">
                <a16:creationId xmlns:a16="http://schemas.microsoft.com/office/drawing/2014/main" id="{D126F9F5-E342-C7F9-F2A9-396B19BFA049}"/>
              </a:ext>
            </a:extLst>
          </p:cNvPr>
          <p:cNvGrpSpPr/>
          <p:nvPr/>
        </p:nvGrpSpPr>
        <p:grpSpPr>
          <a:xfrm>
            <a:off x="165978" y="3519401"/>
            <a:ext cx="1060374" cy="1020313"/>
            <a:chOff x="169335" y="4210029"/>
            <a:chExt cx="1272449" cy="1224375"/>
          </a:xfrm>
        </p:grpSpPr>
        <p:sp>
          <p:nvSpPr>
            <p:cNvPr id="57" name="Oval 56">
              <a:extLst>
                <a:ext uri="{FF2B5EF4-FFF2-40B4-BE49-F238E27FC236}">
                  <a16:creationId xmlns:a16="http://schemas.microsoft.com/office/drawing/2014/main" id="{342C14F4-483C-C1A7-E393-E343C04A9A4B}"/>
                </a:ext>
              </a:extLst>
            </p:cNvPr>
            <p:cNvSpPr/>
            <p:nvPr/>
          </p:nvSpPr>
          <p:spPr>
            <a:xfrm>
              <a:off x="234673" y="4305677"/>
              <a:ext cx="1155267" cy="1049580"/>
            </a:xfrm>
            <a:prstGeom prst="ellipse">
              <a:avLst/>
            </a:prstGeom>
            <a:solidFill>
              <a:schemeClr val="bg1"/>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sz="1500">
                <a:solidFill>
                  <a:prstClr val="white"/>
                </a:solidFill>
                <a:latin typeface="Calibri" panose="020F0502020204030204"/>
              </a:endParaRPr>
            </a:p>
          </p:txBody>
        </p:sp>
        <p:pic>
          <p:nvPicPr>
            <p:cNvPr id="58" name="Picture 57">
              <a:extLst>
                <a:ext uri="{FF2B5EF4-FFF2-40B4-BE49-F238E27FC236}">
                  <a16:creationId xmlns:a16="http://schemas.microsoft.com/office/drawing/2014/main" id="{F3EBDD72-3DAC-F609-5A16-513341172138}"/>
                </a:ext>
              </a:extLst>
            </p:cNvPr>
            <p:cNvPicPr>
              <a:picLocks noChangeAspect="1"/>
            </p:cNvPicPr>
            <p:nvPr/>
          </p:nvPicPr>
          <p:blipFill>
            <a:blip r:embed="rId6" cstate="email">
              <a:alphaModFix/>
              <a:duotone>
                <a:prstClr val="black"/>
                <a:srgbClr val="FF969E">
                  <a:tint val="45000"/>
                  <a:satMod val="400000"/>
                </a:srgbClr>
              </a:duotone>
              <a:extLst>
                <a:ext uri="{28A0092B-C50C-407E-A947-70E740481C1C}">
                  <a14:useLocalDpi xmlns:a14="http://schemas.microsoft.com/office/drawing/2010/main"/>
                </a:ext>
                <a:ext uri="{837473B0-CC2E-450A-ABE3-18F120FF3D39}">
                  <a1611:picAttrSrcUrl xmlns:a1611="http://schemas.microsoft.com/office/drawing/2016/11/main" r:id="rId7"/>
                </a:ext>
              </a:extLst>
            </a:blip>
            <a:srcRect/>
            <a:stretch/>
          </p:blipFill>
          <p:spPr>
            <a:xfrm>
              <a:off x="169335" y="4210029"/>
              <a:ext cx="1272449" cy="1224375"/>
            </a:xfrm>
            <a:custGeom>
              <a:avLst/>
              <a:gdLst/>
              <a:ahLst/>
              <a:cxnLst/>
              <a:rect l="l" t="t" r="r" b="b"/>
              <a:pathLst>
                <a:path w="1475716" h="1419962">
                  <a:moveTo>
                    <a:pt x="1041060" y="576731"/>
                  </a:moveTo>
                  <a:lnTo>
                    <a:pt x="1041060" y="869913"/>
                  </a:lnTo>
                  <a:lnTo>
                    <a:pt x="1264047" y="869913"/>
                  </a:lnTo>
                  <a:lnTo>
                    <a:pt x="1264047" y="820516"/>
                  </a:lnTo>
                  <a:lnTo>
                    <a:pt x="1100257" y="820516"/>
                  </a:lnTo>
                  <a:lnTo>
                    <a:pt x="1100257" y="740721"/>
                  </a:lnTo>
                  <a:lnTo>
                    <a:pt x="1247448" y="740721"/>
                  </a:lnTo>
                  <a:lnTo>
                    <a:pt x="1247448" y="691324"/>
                  </a:lnTo>
                  <a:lnTo>
                    <a:pt x="1100257" y="691324"/>
                  </a:lnTo>
                  <a:lnTo>
                    <a:pt x="1100257" y="626328"/>
                  </a:lnTo>
                  <a:lnTo>
                    <a:pt x="1258447" y="626328"/>
                  </a:lnTo>
                  <a:lnTo>
                    <a:pt x="1258447" y="576731"/>
                  </a:lnTo>
                  <a:close/>
                  <a:moveTo>
                    <a:pt x="764835" y="576731"/>
                  </a:moveTo>
                  <a:lnTo>
                    <a:pt x="764835" y="869913"/>
                  </a:lnTo>
                  <a:lnTo>
                    <a:pt x="987822" y="869913"/>
                  </a:lnTo>
                  <a:lnTo>
                    <a:pt x="987822" y="820516"/>
                  </a:lnTo>
                  <a:lnTo>
                    <a:pt x="824032" y="820516"/>
                  </a:lnTo>
                  <a:lnTo>
                    <a:pt x="824032" y="740721"/>
                  </a:lnTo>
                  <a:lnTo>
                    <a:pt x="971223" y="740721"/>
                  </a:lnTo>
                  <a:lnTo>
                    <a:pt x="971223" y="691324"/>
                  </a:lnTo>
                  <a:lnTo>
                    <a:pt x="824032" y="691324"/>
                  </a:lnTo>
                  <a:lnTo>
                    <a:pt x="824032" y="626328"/>
                  </a:lnTo>
                  <a:lnTo>
                    <a:pt x="982222" y="626328"/>
                  </a:lnTo>
                  <a:lnTo>
                    <a:pt x="982222" y="576731"/>
                  </a:lnTo>
                  <a:close/>
                  <a:moveTo>
                    <a:pt x="470160" y="576731"/>
                  </a:moveTo>
                  <a:lnTo>
                    <a:pt x="470160" y="869913"/>
                  </a:lnTo>
                  <a:lnTo>
                    <a:pt x="525157" y="869913"/>
                  </a:lnTo>
                  <a:lnTo>
                    <a:pt x="525157" y="678725"/>
                  </a:lnTo>
                  <a:lnTo>
                    <a:pt x="643350" y="869913"/>
                  </a:lnTo>
                  <a:lnTo>
                    <a:pt x="702746" y="869913"/>
                  </a:lnTo>
                  <a:lnTo>
                    <a:pt x="702746" y="576731"/>
                  </a:lnTo>
                  <a:lnTo>
                    <a:pt x="647749" y="576731"/>
                  </a:lnTo>
                  <a:lnTo>
                    <a:pt x="647749" y="772519"/>
                  </a:lnTo>
                  <a:lnTo>
                    <a:pt x="527757" y="576731"/>
                  </a:lnTo>
                  <a:close/>
                  <a:moveTo>
                    <a:pt x="295929" y="571731"/>
                  </a:moveTo>
                  <a:cubicBezTo>
                    <a:pt x="273397" y="571731"/>
                    <a:pt x="254165" y="575131"/>
                    <a:pt x="238233" y="581931"/>
                  </a:cubicBezTo>
                  <a:cubicBezTo>
                    <a:pt x="222300" y="588730"/>
                    <a:pt x="210101" y="598630"/>
                    <a:pt x="201635" y="611629"/>
                  </a:cubicBezTo>
                  <a:cubicBezTo>
                    <a:pt x="193169" y="624628"/>
                    <a:pt x="188935" y="638594"/>
                    <a:pt x="188935" y="653526"/>
                  </a:cubicBezTo>
                  <a:cubicBezTo>
                    <a:pt x="188935" y="676725"/>
                    <a:pt x="197935" y="696391"/>
                    <a:pt x="215934" y="712523"/>
                  </a:cubicBezTo>
                  <a:cubicBezTo>
                    <a:pt x="228733" y="723989"/>
                    <a:pt x="250998" y="733655"/>
                    <a:pt x="282730" y="741521"/>
                  </a:cubicBezTo>
                  <a:cubicBezTo>
                    <a:pt x="307395" y="747654"/>
                    <a:pt x="323194" y="751920"/>
                    <a:pt x="330127" y="754320"/>
                  </a:cubicBezTo>
                  <a:cubicBezTo>
                    <a:pt x="340260" y="757920"/>
                    <a:pt x="347359" y="762153"/>
                    <a:pt x="351426" y="767020"/>
                  </a:cubicBezTo>
                  <a:cubicBezTo>
                    <a:pt x="355492" y="771886"/>
                    <a:pt x="357525" y="777786"/>
                    <a:pt x="357525" y="784718"/>
                  </a:cubicBezTo>
                  <a:cubicBezTo>
                    <a:pt x="357525" y="795518"/>
                    <a:pt x="352692" y="804951"/>
                    <a:pt x="343026" y="813017"/>
                  </a:cubicBezTo>
                  <a:cubicBezTo>
                    <a:pt x="333360" y="821083"/>
                    <a:pt x="318994" y="825116"/>
                    <a:pt x="299929" y="825116"/>
                  </a:cubicBezTo>
                  <a:cubicBezTo>
                    <a:pt x="281930" y="825116"/>
                    <a:pt x="267631" y="820583"/>
                    <a:pt x="257031" y="811517"/>
                  </a:cubicBezTo>
                  <a:cubicBezTo>
                    <a:pt x="246432" y="802451"/>
                    <a:pt x="239399" y="788252"/>
                    <a:pt x="235933" y="768919"/>
                  </a:cubicBezTo>
                  <a:lnTo>
                    <a:pt x="178336" y="774519"/>
                  </a:lnTo>
                  <a:cubicBezTo>
                    <a:pt x="182203" y="807317"/>
                    <a:pt x="194069" y="832282"/>
                    <a:pt x="213934" y="849414"/>
                  </a:cubicBezTo>
                  <a:cubicBezTo>
                    <a:pt x="233799" y="866547"/>
                    <a:pt x="262264" y="875113"/>
                    <a:pt x="299329" y="875113"/>
                  </a:cubicBezTo>
                  <a:cubicBezTo>
                    <a:pt x="324794" y="875113"/>
                    <a:pt x="346059" y="871546"/>
                    <a:pt x="363125" y="864414"/>
                  </a:cubicBezTo>
                  <a:cubicBezTo>
                    <a:pt x="380190" y="857281"/>
                    <a:pt x="393390" y="846381"/>
                    <a:pt x="402722" y="831716"/>
                  </a:cubicBezTo>
                  <a:cubicBezTo>
                    <a:pt x="412055" y="817050"/>
                    <a:pt x="416722" y="801317"/>
                    <a:pt x="416722" y="784518"/>
                  </a:cubicBezTo>
                  <a:cubicBezTo>
                    <a:pt x="416722" y="765986"/>
                    <a:pt x="412822" y="750421"/>
                    <a:pt x="405022" y="737821"/>
                  </a:cubicBezTo>
                  <a:cubicBezTo>
                    <a:pt x="397223" y="725222"/>
                    <a:pt x="386423" y="715289"/>
                    <a:pt x="372624" y="708023"/>
                  </a:cubicBezTo>
                  <a:cubicBezTo>
                    <a:pt x="358825" y="700757"/>
                    <a:pt x="337526" y="693724"/>
                    <a:pt x="308728" y="686924"/>
                  </a:cubicBezTo>
                  <a:cubicBezTo>
                    <a:pt x="279930" y="680125"/>
                    <a:pt x="261798" y="673592"/>
                    <a:pt x="254332" y="667326"/>
                  </a:cubicBezTo>
                  <a:cubicBezTo>
                    <a:pt x="248465" y="662393"/>
                    <a:pt x="245532" y="656460"/>
                    <a:pt x="245532" y="649527"/>
                  </a:cubicBezTo>
                  <a:cubicBezTo>
                    <a:pt x="245532" y="641927"/>
                    <a:pt x="248665" y="635861"/>
                    <a:pt x="254931" y="631328"/>
                  </a:cubicBezTo>
                  <a:cubicBezTo>
                    <a:pt x="264664" y="624262"/>
                    <a:pt x="278130" y="620728"/>
                    <a:pt x="295329" y="620728"/>
                  </a:cubicBezTo>
                  <a:cubicBezTo>
                    <a:pt x="311995" y="620728"/>
                    <a:pt x="324494" y="624028"/>
                    <a:pt x="332827" y="630628"/>
                  </a:cubicBezTo>
                  <a:cubicBezTo>
                    <a:pt x="341160" y="637227"/>
                    <a:pt x="346593" y="648060"/>
                    <a:pt x="349126" y="663126"/>
                  </a:cubicBezTo>
                  <a:lnTo>
                    <a:pt x="408322" y="660526"/>
                  </a:lnTo>
                  <a:cubicBezTo>
                    <a:pt x="407389" y="633594"/>
                    <a:pt x="397623" y="612062"/>
                    <a:pt x="379024" y="595930"/>
                  </a:cubicBezTo>
                  <a:cubicBezTo>
                    <a:pt x="360425" y="579798"/>
                    <a:pt x="332727" y="571731"/>
                    <a:pt x="295929" y="571731"/>
                  </a:cubicBezTo>
                  <a:close/>
                  <a:moveTo>
                    <a:pt x="737858" y="0"/>
                  </a:moveTo>
                  <a:cubicBezTo>
                    <a:pt x="1145366" y="0"/>
                    <a:pt x="1475716" y="317869"/>
                    <a:pt x="1475716" y="709981"/>
                  </a:cubicBezTo>
                  <a:cubicBezTo>
                    <a:pt x="1475716" y="1102093"/>
                    <a:pt x="1145366" y="1419962"/>
                    <a:pt x="737858" y="1419962"/>
                  </a:cubicBezTo>
                  <a:cubicBezTo>
                    <a:pt x="330350" y="1419962"/>
                    <a:pt x="0" y="1102093"/>
                    <a:pt x="0" y="709981"/>
                  </a:cubicBezTo>
                  <a:cubicBezTo>
                    <a:pt x="0" y="317869"/>
                    <a:pt x="330350" y="0"/>
                    <a:pt x="737858" y="0"/>
                  </a:cubicBezTo>
                  <a:close/>
                </a:path>
              </a:pathLst>
            </a:custGeom>
            <a:ln w="57150">
              <a:solidFill>
                <a:schemeClr val="bg1"/>
              </a:solidFill>
            </a:ln>
          </p:spPr>
        </p:pic>
      </p:grpSp>
      <p:grpSp>
        <p:nvGrpSpPr>
          <p:cNvPr id="59" name="Group 58">
            <a:extLst>
              <a:ext uri="{FF2B5EF4-FFF2-40B4-BE49-F238E27FC236}">
                <a16:creationId xmlns:a16="http://schemas.microsoft.com/office/drawing/2014/main" id="{AF51C24B-3AD0-BC96-B525-168445CA2FC8}"/>
              </a:ext>
            </a:extLst>
          </p:cNvPr>
          <p:cNvGrpSpPr/>
          <p:nvPr/>
        </p:nvGrpSpPr>
        <p:grpSpPr>
          <a:xfrm>
            <a:off x="165978" y="5760255"/>
            <a:ext cx="1069721" cy="996064"/>
            <a:chOff x="169335" y="6899053"/>
            <a:chExt cx="1283665" cy="1195277"/>
          </a:xfrm>
        </p:grpSpPr>
        <p:sp>
          <p:nvSpPr>
            <p:cNvPr id="60" name="Oval 59">
              <a:extLst>
                <a:ext uri="{FF2B5EF4-FFF2-40B4-BE49-F238E27FC236}">
                  <a16:creationId xmlns:a16="http://schemas.microsoft.com/office/drawing/2014/main" id="{56021666-A79C-A111-C11E-B7396D384276}"/>
                </a:ext>
              </a:extLst>
            </p:cNvPr>
            <p:cNvSpPr/>
            <p:nvPr/>
          </p:nvSpPr>
          <p:spPr>
            <a:xfrm>
              <a:off x="234673" y="6975240"/>
              <a:ext cx="1155267" cy="1049580"/>
            </a:xfrm>
            <a:prstGeom prst="ellipse">
              <a:avLst/>
            </a:prstGeom>
            <a:solidFill>
              <a:schemeClr val="bg1"/>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sz="1500">
                <a:solidFill>
                  <a:prstClr val="white"/>
                </a:solidFill>
                <a:latin typeface="Calibri" panose="020F0502020204030204"/>
              </a:endParaRPr>
            </a:p>
          </p:txBody>
        </p:sp>
        <p:pic>
          <p:nvPicPr>
            <p:cNvPr id="61" name="Picture 60" descr="Visit Broadstairs - quintessential seaside town on the Kent coast - Visit  Thanet">
              <a:extLst>
                <a:ext uri="{FF2B5EF4-FFF2-40B4-BE49-F238E27FC236}">
                  <a16:creationId xmlns:a16="http://schemas.microsoft.com/office/drawing/2014/main" id="{FCC9EFC0-4D2B-67BF-BB21-B7624E1376CF}"/>
                </a:ext>
              </a:extLst>
            </p:cNvPr>
            <p:cNvPicPr>
              <a:picLocks noChangeAspect="1" noChangeArrowheads="1"/>
            </p:cNvPicPr>
            <p:nvPr/>
          </p:nvPicPr>
          <p:blipFill>
            <a:blip r:embed="rId8" cstate="email">
              <a:duotone>
                <a:prstClr val="black"/>
                <a:schemeClr val="accent2">
                  <a:lumMod val="60000"/>
                  <a:lumOff val="40000"/>
                  <a:tint val="45000"/>
                  <a:satMod val="400000"/>
                </a:schemeClr>
              </a:duotone>
              <a:extLst>
                <a:ext uri="{28A0092B-C50C-407E-A947-70E740481C1C}">
                  <a14:useLocalDpi xmlns:a14="http://schemas.microsoft.com/office/drawing/2010/main"/>
                </a:ext>
              </a:extLst>
            </a:blip>
            <a:srcRect/>
            <a:stretch/>
          </p:blipFill>
          <p:spPr bwMode="auto">
            <a:xfrm>
              <a:off x="169335" y="6899053"/>
              <a:ext cx="1283665" cy="1195277"/>
            </a:xfrm>
            <a:custGeom>
              <a:avLst/>
              <a:gdLst/>
              <a:ahLst/>
              <a:cxnLst/>
              <a:rect l="l" t="t" r="r" b="b"/>
              <a:pathLst>
                <a:path w="1488724" h="1386216">
                  <a:moveTo>
                    <a:pt x="693640" y="714168"/>
                  </a:moveTo>
                  <a:lnTo>
                    <a:pt x="750836" y="784763"/>
                  </a:lnTo>
                  <a:cubicBezTo>
                    <a:pt x="741237" y="792763"/>
                    <a:pt x="732371" y="798496"/>
                    <a:pt x="724238" y="801962"/>
                  </a:cubicBezTo>
                  <a:cubicBezTo>
                    <a:pt x="716105" y="805429"/>
                    <a:pt x="707639" y="807162"/>
                    <a:pt x="698839" y="807162"/>
                  </a:cubicBezTo>
                  <a:cubicBezTo>
                    <a:pt x="685507" y="807162"/>
                    <a:pt x="674874" y="803329"/>
                    <a:pt x="666941" y="795663"/>
                  </a:cubicBezTo>
                  <a:cubicBezTo>
                    <a:pt x="659008" y="787997"/>
                    <a:pt x="655042" y="778097"/>
                    <a:pt x="655042" y="765964"/>
                  </a:cubicBezTo>
                  <a:cubicBezTo>
                    <a:pt x="655042" y="756365"/>
                    <a:pt x="658242" y="746966"/>
                    <a:pt x="664641" y="737766"/>
                  </a:cubicBezTo>
                  <a:cubicBezTo>
                    <a:pt x="671041" y="728567"/>
                    <a:pt x="680707" y="720701"/>
                    <a:pt x="693640" y="714168"/>
                  </a:cubicBezTo>
                  <a:close/>
                  <a:moveTo>
                    <a:pt x="717638" y="589775"/>
                  </a:moveTo>
                  <a:cubicBezTo>
                    <a:pt x="726838" y="589775"/>
                    <a:pt x="734137" y="592308"/>
                    <a:pt x="739537" y="597375"/>
                  </a:cubicBezTo>
                  <a:cubicBezTo>
                    <a:pt x="744936" y="602441"/>
                    <a:pt x="747636" y="608574"/>
                    <a:pt x="747636" y="615774"/>
                  </a:cubicBezTo>
                  <a:cubicBezTo>
                    <a:pt x="747636" y="624307"/>
                    <a:pt x="742037" y="632906"/>
                    <a:pt x="730837" y="641572"/>
                  </a:cubicBezTo>
                  <a:lnTo>
                    <a:pt x="715638" y="653171"/>
                  </a:lnTo>
                  <a:lnTo>
                    <a:pt x="701839" y="637172"/>
                  </a:lnTo>
                  <a:cubicBezTo>
                    <a:pt x="693306" y="627306"/>
                    <a:pt x="689040" y="618907"/>
                    <a:pt x="689040" y="611974"/>
                  </a:cubicBezTo>
                  <a:cubicBezTo>
                    <a:pt x="689040" y="606108"/>
                    <a:pt x="691573" y="600941"/>
                    <a:pt x="696639" y="596475"/>
                  </a:cubicBezTo>
                  <a:cubicBezTo>
                    <a:pt x="701706" y="592008"/>
                    <a:pt x="708705" y="589775"/>
                    <a:pt x="717638" y="589775"/>
                  </a:cubicBezTo>
                  <a:close/>
                  <a:moveTo>
                    <a:pt x="894195" y="555177"/>
                  </a:moveTo>
                  <a:lnTo>
                    <a:pt x="894195" y="848359"/>
                  </a:lnTo>
                  <a:lnTo>
                    <a:pt x="949191" y="848359"/>
                  </a:lnTo>
                  <a:lnTo>
                    <a:pt x="949191" y="617574"/>
                  </a:lnTo>
                  <a:lnTo>
                    <a:pt x="1007188" y="848359"/>
                  </a:lnTo>
                  <a:lnTo>
                    <a:pt x="1064184" y="848359"/>
                  </a:lnTo>
                  <a:lnTo>
                    <a:pt x="1122381" y="617574"/>
                  </a:lnTo>
                  <a:lnTo>
                    <a:pt x="1122381" y="848359"/>
                  </a:lnTo>
                  <a:lnTo>
                    <a:pt x="1177377" y="848359"/>
                  </a:lnTo>
                  <a:lnTo>
                    <a:pt x="1177377" y="555177"/>
                  </a:lnTo>
                  <a:lnTo>
                    <a:pt x="1088583" y="555177"/>
                  </a:lnTo>
                  <a:lnTo>
                    <a:pt x="1035986" y="755165"/>
                  </a:lnTo>
                  <a:lnTo>
                    <a:pt x="982789" y="555177"/>
                  </a:lnTo>
                  <a:close/>
                  <a:moveTo>
                    <a:pt x="324295" y="555177"/>
                  </a:moveTo>
                  <a:lnTo>
                    <a:pt x="324295" y="848359"/>
                  </a:lnTo>
                  <a:lnTo>
                    <a:pt x="383491" y="848359"/>
                  </a:lnTo>
                  <a:lnTo>
                    <a:pt x="383491" y="759765"/>
                  </a:lnTo>
                  <a:lnTo>
                    <a:pt x="431488" y="710768"/>
                  </a:lnTo>
                  <a:lnTo>
                    <a:pt x="512083" y="848359"/>
                  </a:lnTo>
                  <a:lnTo>
                    <a:pt x="588679" y="848359"/>
                  </a:lnTo>
                  <a:lnTo>
                    <a:pt x="472286" y="669370"/>
                  </a:lnTo>
                  <a:lnTo>
                    <a:pt x="582679" y="555177"/>
                  </a:lnTo>
                  <a:lnTo>
                    <a:pt x="503084" y="555177"/>
                  </a:lnTo>
                  <a:lnTo>
                    <a:pt x="383491" y="685369"/>
                  </a:lnTo>
                  <a:lnTo>
                    <a:pt x="383491" y="555177"/>
                  </a:lnTo>
                  <a:close/>
                  <a:moveTo>
                    <a:pt x="716238" y="550178"/>
                  </a:moveTo>
                  <a:cubicBezTo>
                    <a:pt x="689973" y="550178"/>
                    <a:pt x="669741" y="556344"/>
                    <a:pt x="655542" y="568677"/>
                  </a:cubicBezTo>
                  <a:cubicBezTo>
                    <a:pt x="641343" y="581009"/>
                    <a:pt x="634243" y="596042"/>
                    <a:pt x="634243" y="613774"/>
                  </a:cubicBezTo>
                  <a:cubicBezTo>
                    <a:pt x="634243" y="623373"/>
                    <a:pt x="636776" y="633539"/>
                    <a:pt x="641843" y="644272"/>
                  </a:cubicBezTo>
                  <a:cubicBezTo>
                    <a:pt x="646909" y="655005"/>
                    <a:pt x="654442" y="666304"/>
                    <a:pt x="664441" y="678170"/>
                  </a:cubicBezTo>
                  <a:cubicBezTo>
                    <a:pt x="642176" y="689236"/>
                    <a:pt x="625444" y="702268"/>
                    <a:pt x="614244" y="717268"/>
                  </a:cubicBezTo>
                  <a:cubicBezTo>
                    <a:pt x="603045" y="732267"/>
                    <a:pt x="597445" y="749166"/>
                    <a:pt x="597445" y="767964"/>
                  </a:cubicBezTo>
                  <a:cubicBezTo>
                    <a:pt x="597445" y="788630"/>
                    <a:pt x="604578" y="806895"/>
                    <a:pt x="618844" y="822761"/>
                  </a:cubicBezTo>
                  <a:cubicBezTo>
                    <a:pt x="637243" y="843293"/>
                    <a:pt x="664708" y="853559"/>
                    <a:pt x="701239" y="853559"/>
                  </a:cubicBezTo>
                  <a:cubicBezTo>
                    <a:pt x="719638" y="853559"/>
                    <a:pt x="735504" y="851026"/>
                    <a:pt x="748836" y="845960"/>
                  </a:cubicBezTo>
                  <a:cubicBezTo>
                    <a:pt x="762169" y="840893"/>
                    <a:pt x="774768" y="833027"/>
                    <a:pt x="786634" y="822361"/>
                  </a:cubicBezTo>
                  <a:cubicBezTo>
                    <a:pt x="801966" y="836627"/>
                    <a:pt x="817965" y="847826"/>
                    <a:pt x="834631" y="855959"/>
                  </a:cubicBezTo>
                  <a:lnTo>
                    <a:pt x="868629" y="812562"/>
                  </a:lnTo>
                  <a:cubicBezTo>
                    <a:pt x="863962" y="810295"/>
                    <a:pt x="856663" y="805662"/>
                    <a:pt x="846730" y="798663"/>
                  </a:cubicBezTo>
                  <a:cubicBezTo>
                    <a:pt x="836798" y="791663"/>
                    <a:pt x="828698" y="785230"/>
                    <a:pt x="822432" y="779364"/>
                  </a:cubicBezTo>
                  <a:cubicBezTo>
                    <a:pt x="826698" y="773764"/>
                    <a:pt x="830698" y="766798"/>
                    <a:pt x="834431" y="758465"/>
                  </a:cubicBezTo>
                  <a:cubicBezTo>
                    <a:pt x="838164" y="750132"/>
                    <a:pt x="842564" y="736966"/>
                    <a:pt x="847630" y="718967"/>
                  </a:cubicBezTo>
                  <a:lnTo>
                    <a:pt x="796833" y="707368"/>
                  </a:lnTo>
                  <a:cubicBezTo>
                    <a:pt x="793367" y="721101"/>
                    <a:pt x="789234" y="732233"/>
                    <a:pt x="784434" y="740766"/>
                  </a:cubicBezTo>
                  <a:lnTo>
                    <a:pt x="743637" y="686969"/>
                  </a:lnTo>
                  <a:cubicBezTo>
                    <a:pt x="765102" y="673504"/>
                    <a:pt x="779368" y="661438"/>
                    <a:pt x="786434" y="650772"/>
                  </a:cubicBezTo>
                  <a:cubicBezTo>
                    <a:pt x="793500" y="640106"/>
                    <a:pt x="797033" y="628840"/>
                    <a:pt x="797033" y="616974"/>
                  </a:cubicBezTo>
                  <a:cubicBezTo>
                    <a:pt x="797033" y="598308"/>
                    <a:pt x="789900" y="582509"/>
                    <a:pt x="775635" y="569577"/>
                  </a:cubicBezTo>
                  <a:cubicBezTo>
                    <a:pt x="761369" y="556644"/>
                    <a:pt x="741570" y="550178"/>
                    <a:pt x="716238" y="550178"/>
                  </a:cubicBezTo>
                  <a:close/>
                  <a:moveTo>
                    <a:pt x="744362" y="0"/>
                  </a:moveTo>
                  <a:cubicBezTo>
                    <a:pt x="1155462" y="0"/>
                    <a:pt x="1488724" y="310315"/>
                    <a:pt x="1488724" y="693108"/>
                  </a:cubicBezTo>
                  <a:cubicBezTo>
                    <a:pt x="1488724" y="1075901"/>
                    <a:pt x="1155462" y="1386216"/>
                    <a:pt x="744362" y="1386216"/>
                  </a:cubicBezTo>
                  <a:cubicBezTo>
                    <a:pt x="333262" y="1386216"/>
                    <a:pt x="0" y="1075901"/>
                    <a:pt x="0" y="693108"/>
                  </a:cubicBezTo>
                  <a:cubicBezTo>
                    <a:pt x="0" y="310315"/>
                    <a:pt x="333262" y="0"/>
                    <a:pt x="744362" y="0"/>
                  </a:cubicBezTo>
                  <a:close/>
                </a:path>
              </a:pathLst>
            </a:custGeom>
            <a:ln w="57150" cap="rnd">
              <a:solidFill>
                <a:schemeClr val="bg1"/>
              </a:solidFill>
              <a:prstDash val="solid"/>
            </a:ln>
            <a:effectLst>
              <a:outerShdw sx="1000" sy="1000" algn="bl" rotWithShape="0">
                <a:srgbClr val="000000"/>
              </a:outerShdw>
            </a:effectLst>
            <a:extLst>
              <a:ext uri="{909E8E84-426E-40DD-AFC4-6F175D3DCCD1}">
                <a14:hiddenFill xmlns:a14="http://schemas.microsoft.com/office/drawing/2010/main">
                  <a:solidFill>
                    <a:srgbClr val="FFFFFF"/>
                  </a:solidFill>
                </a14:hiddenFill>
              </a:ext>
            </a:extLst>
          </p:spPr>
        </p:pic>
      </p:grpSp>
      <p:grpSp>
        <p:nvGrpSpPr>
          <p:cNvPr id="62" name="Group 61">
            <a:extLst>
              <a:ext uri="{FF2B5EF4-FFF2-40B4-BE49-F238E27FC236}">
                <a16:creationId xmlns:a16="http://schemas.microsoft.com/office/drawing/2014/main" id="{DCB77E41-9087-855B-FDFD-802652057191}"/>
              </a:ext>
            </a:extLst>
          </p:cNvPr>
          <p:cNvGrpSpPr/>
          <p:nvPr/>
        </p:nvGrpSpPr>
        <p:grpSpPr>
          <a:xfrm>
            <a:off x="182996" y="4641276"/>
            <a:ext cx="1077588" cy="1022154"/>
            <a:chOff x="169335" y="5554541"/>
            <a:chExt cx="1293106" cy="1226585"/>
          </a:xfrm>
        </p:grpSpPr>
        <p:sp>
          <p:nvSpPr>
            <p:cNvPr id="63" name="Oval 62">
              <a:extLst>
                <a:ext uri="{FF2B5EF4-FFF2-40B4-BE49-F238E27FC236}">
                  <a16:creationId xmlns:a16="http://schemas.microsoft.com/office/drawing/2014/main" id="{2EF653A8-9F1F-240D-2987-758E9F62A54A}"/>
                </a:ext>
              </a:extLst>
            </p:cNvPr>
            <p:cNvSpPr/>
            <p:nvPr/>
          </p:nvSpPr>
          <p:spPr>
            <a:xfrm>
              <a:off x="215217" y="5646775"/>
              <a:ext cx="1218327" cy="1049580"/>
            </a:xfrm>
            <a:prstGeom prst="ellipse">
              <a:avLst/>
            </a:prstGeom>
            <a:solidFill>
              <a:schemeClr val="bg1"/>
            </a:solidFill>
            <a:ln w="539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sz="1500">
                <a:solidFill>
                  <a:prstClr val="white"/>
                </a:solidFill>
                <a:latin typeface="Calibri" panose="020F0502020204030204"/>
              </a:endParaRPr>
            </a:p>
          </p:txBody>
        </p:sp>
        <p:pic>
          <p:nvPicPr>
            <p:cNvPr id="64" name="Picture 63">
              <a:extLst>
                <a:ext uri="{FF2B5EF4-FFF2-40B4-BE49-F238E27FC236}">
                  <a16:creationId xmlns:a16="http://schemas.microsoft.com/office/drawing/2014/main" id="{DEAC3A60-034E-9B9C-D6DF-762AC4388A82}"/>
                </a:ext>
              </a:extLst>
            </p:cNvPr>
            <p:cNvPicPr>
              <a:picLocks noChangeAspect="1" noChangeArrowheads="1"/>
            </p:cNvPicPr>
            <p:nvPr/>
          </p:nvPicPr>
          <p:blipFill>
            <a:blip r:embed="rId9" cstate="email">
              <a:duotone>
                <a:prstClr val="black"/>
                <a:schemeClr val="accent6">
                  <a:lumMod val="75000"/>
                  <a:tint val="45000"/>
                  <a:satMod val="400000"/>
                </a:schemeClr>
              </a:duotone>
              <a:extLst>
                <a:ext uri="{BEBA8EAE-BF5A-486C-A8C5-ECC9F3942E4B}">
                  <a14:imgProps xmlns:a14="http://schemas.microsoft.com/office/drawing/2010/main">
                    <a14:imgLayer r:embed="rId10">
                      <a14:imgEffect>
                        <a14:brightnessContrast bright="-20000" contrast="20000"/>
                      </a14:imgEffect>
                    </a14:imgLayer>
                  </a14:imgProps>
                </a:ext>
                <a:ext uri="{28A0092B-C50C-407E-A947-70E740481C1C}">
                  <a14:useLocalDpi xmlns:a14="http://schemas.microsoft.com/office/drawing/2010/main"/>
                </a:ext>
              </a:extLst>
            </a:blip>
            <a:srcRect/>
            <a:stretch/>
          </p:blipFill>
          <p:spPr bwMode="auto">
            <a:xfrm>
              <a:off x="169335" y="5554541"/>
              <a:ext cx="1293106" cy="1226585"/>
            </a:xfrm>
            <a:custGeom>
              <a:avLst/>
              <a:gdLst/>
              <a:ahLst/>
              <a:cxnLst/>
              <a:rect l="l" t="t" r="r" b="b"/>
              <a:pathLst>
                <a:path w="1587684" h="1470190">
                  <a:moveTo>
                    <a:pt x="1186786" y="717625"/>
                  </a:moveTo>
                  <a:cubicBezTo>
                    <a:pt x="1198252" y="717625"/>
                    <a:pt x="1207985" y="721858"/>
                    <a:pt x="1215984" y="730325"/>
                  </a:cubicBezTo>
                  <a:cubicBezTo>
                    <a:pt x="1223984" y="738791"/>
                    <a:pt x="1228183" y="751157"/>
                    <a:pt x="1228583" y="767422"/>
                  </a:cubicBezTo>
                  <a:lnTo>
                    <a:pt x="1144588" y="767422"/>
                  </a:lnTo>
                  <a:cubicBezTo>
                    <a:pt x="1144455" y="752090"/>
                    <a:pt x="1148388" y="739957"/>
                    <a:pt x="1156388" y="731025"/>
                  </a:cubicBezTo>
                  <a:cubicBezTo>
                    <a:pt x="1164387" y="722092"/>
                    <a:pt x="1174520" y="717625"/>
                    <a:pt x="1186786" y="717625"/>
                  </a:cubicBezTo>
                  <a:close/>
                  <a:moveTo>
                    <a:pt x="1307192" y="679428"/>
                  </a:moveTo>
                  <a:lnTo>
                    <a:pt x="1380588" y="782421"/>
                  </a:lnTo>
                  <a:lnTo>
                    <a:pt x="1303993" y="891815"/>
                  </a:lnTo>
                  <a:lnTo>
                    <a:pt x="1369789" y="891815"/>
                  </a:lnTo>
                  <a:lnTo>
                    <a:pt x="1413386" y="826019"/>
                  </a:lnTo>
                  <a:lnTo>
                    <a:pt x="1456583" y="891815"/>
                  </a:lnTo>
                  <a:lnTo>
                    <a:pt x="1525579" y="891815"/>
                  </a:lnTo>
                  <a:lnTo>
                    <a:pt x="1446984" y="780022"/>
                  </a:lnTo>
                  <a:lnTo>
                    <a:pt x="1518980" y="679428"/>
                  </a:lnTo>
                  <a:lnTo>
                    <a:pt x="1452984" y="679428"/>
                  </a:lnTo>
                  <a:lnTo>
                    <a:pt x="1413386" y="737824"/>
                  </a:lnTo>
                  <a:lnTo>
                    <a:pt x="1375788" y="679428"/>
                  </a:lnTo>
                  <a:close/>
                  <a:moveTo>
                    <a:pt x="396341" y="679428"/>
                  </a:moveTo>
                  <a:lnTo>
                    <a:pt x="396341" y="813820"/>
                  </a:lnTo>
                  <a:cubicBezTo>
                    <a:pt x="396341" y="833818"/>
                    <a:pt x="398874" y="849484"/>
                    <a:pt x="403940" y="860817"/>
                  </a:cubicBezTo>
                  <a:cubicBezTo>
                    <a:pt x="409007" y="872149"/>
                    <a:pt x="417206" y="880949"/>
                    <a:pt x="428539" y="887215"/>
                  </a:cubicBezTo>
                  <a:cubicBezTo>
                    <a:pt x="439872" y="893481"/>
                    <a:pt x="452671" y="896614"/>
                    <a:pt x="466937" y="896614"/>
                  </a:cubicBezTo>
                  <a:cubicBezTo>
                    <a:pt x="480936" y="896614"/>
                    <a:pt x="494235" y="893348"/>
                    <a:pt x="506834" y="886815"/>
                  </a:cubicBezTo>
                  <a:cubicBezTo>
                    <a:pt x="519433" y="880282"/>
                    <a:pt x="529599" y="871349"/>
                    <a:pt x="537332" y="860017"/>
                  </a:cubicBezTo>
                  <a:lnTo>
                    <a:pt x="537332" y="891815"/>
                  </a:lnTo>
                  <a:lnTo>
                    <a:pt x="589529" y="891815"/>
                  </a:lnTo>
                  <a:lnTo>
                    <a:pt x="589529" y="679428"/>
                  </a:lnTo>
                  <a:lnTo>
                    <a:pt x="533333" y="679428"/>
                  </a:lnTo>
                  <a:lnTo>
                    <a:pt x="533333" y="769022"/>
                  </a:lnTo>
                  <a:cubicBezTo>
                    <a:pt x="533333" y="799420"/>
                    <a:pt x="531933" y="818519"/>
                    <a:pt x="529133" y="826319"/>
                  </a:cubicBezTo>
                  <a:cubicBezTo>
                    <a:pt x="526333" y="834118"/>
                    <a:pt x="521133" y="840651"/>
                    <a:pt x="513534" y="845918"/>
                  </a:cubicBezTo>
                  <a:cubicBezTo>
                    <a:pt x="505934" y="851184"/>
                    <a:pt x="497335" y="853817"/>
                    <a:pt x="487735" y="853817"/>
                  </a:cubicBezTo>
                  <a:cubicBezTo>
                    <a:pt x="479336" y="853817"/>
                    <a:pt x="472403" y="851851"/>
                    <a:pt x="466937" y="847917"/>
                  </a:cubicBezTo>
                  <a:cubicBezTo>
                    <a:pt x="461470" y="843984"/>
                    <a:pt x="457704" y="838651"/>
                    <a:pt x="455637" y="831918"/>
                  </a:cubicBezTo>
                  <a:cubicBezTo>
                    <a:pt x="453571" y="825185"/>
                    <a:pt x="452537" y="806887"/>
                    <a:pt x="452537" y="777022"/>
                  </a:cubicBezTo>
                  <a:lnTo>
                    <a:pt x="452537" y="679428"/>
                  </a:lnTo>
                  <a:close/>
                  <a:moveTo>
                    <a:pt x="1183386" y="674628"/>
                  </a:moveTo>
                  <a:cubicBezTo>
                    <a:pt x="1155254" y="674628"/>
                    <a:pt x="1131989" y="684594"/>
                    <a:pt x="1113590" y="704526"/>
                  </a:cubicBezTo>
                  <a:cubicBezTo>
                    <a:pt x="1095191" y="724458"/>
                    <a:pt x="1085992" y="752023"/>
                    <a:pt x="1085992" y="787221"/>
                  </a:cubicBezTo>
                  <a:cubicBezTo>
                    <a:pt x="1085992" y="816686"/>
                    <a:pt x="1092992" y="841084"/>
                    <a:pt x="1106991" y="860417"/>
                  </a:cubicBezTo>
                  <a:cubicBezTo>
                    <a:pt x="1124723" y="884549"/>
                    <a:pt x="1152055" y="896614"/>
                    <a:pt x="1188986" y="896614"/>
                  </a:cubicBezTo>
                  <a:cubicBezTo>
                    <a:pt x="1212318" y="896614"/>
                    <a:pt x="1231750" y="891248"/>
                    <a:pt x="1247282" y="880515"/>
                  </a:cubicBezTo>
                  <a:cubicBezTo>
                    <a:pt x="1262814" y="869783"/>
                    <a:pt x="1274180" y="854150"/>
                    <a:pt x="1281380" y="833618"/>
                  </a:cubicBezTo>
                  <a:lnTo>
                    <a:pt x="1225383" y="824219"/>
                  </a:lnTo>
                  <a:cubicBezTo>
                    <a:pt x="1222317" y="834885"/>
                    <a:pt x="1217784" y="842618"/>
                    <a:pt x="1211784" y="847417"/>
                  </a:cubicBezTo>
                  <a:cubicBezTo>
                    <a:pt x="1205785" y="852217"/>
                    <a:pt x="1198385" y="854617"/>
                    <a:pt x="1189586" y="854617"/>
                  </a:cubicBezTo>
                  <a:cubicBezTo>
                    <a:pt x="1176653" y="854617"/>
                    <a:pt x="1165854" y="849984"/>
                    <a:pt x="1157188" y="840718"/>
                  </a:cubicBezTo>
                  <a:cubicBezTo>
                    <a:pt x="1148521" y="831452"/>
                    <a:pt x="1143988" y="818486"/>
                    <a:pt x="1143588" y="801820"/>
                  </a:cubicBezTo>
                  <a:lnTo>
                    <a:pt x="1284380" y="801820"/>
                  </a:lnTo>
                  <a:cubicBezTo>
                    <a:pt x="1285180" y="758756"/>
                    <a:pt x="1276447" y="726792"/>
                    <a:pt x="1258181" y="705926"/>
                  </a:cubicBezTo>
                  <a:cubicBezTo>
                    <a:pt x="1239916" y="685061"/>
                    <a:pt x="1214984" y="674628"/>
                    <a:pt x="1183386" y="674628"/>
                  </a:cubicBezTo>
                  <a:close/>
                  <a:moveTo>
                    <a:pt x="951186" y="674628"/>
                  </a:moveTo>
                  <a:cubicBezTo>
                    <a:pt x="920655" y="674628"/>
                    <a:pt x="898123" y="680894"/>
                    <a:pt x="883590" y="693427"/>
                  </a:cubicBezTo>
                  <a:cubicBezTo>
                    <a:pt x="869058" y="705959"/>
                    <a:pt x="861792" y="721425"/>
                    <a:pt x="861792" y="739824"/>
                  </a:cubicBezTo>
                  <a:cubicBezTo>
                    <a:pt x="861792" y="760223"/>
                    <a:pt x="870191" y="776155"/>
                    <a:pt x="886990" y="787621"/>
                  </a:cubicBezTo>
                  <a:cubicBezTo>
                    <a:pt x="899123" y="795887"/>
                    <a:pt x="927854" y="805020"/>
                    <a:pt x="973185" y="815019"/>
                  </a:cubicBezTo>
                  <a:cubicBezTo>
                    <a:pt x="982918" y="817286"/>
                    <a:pt x="989184" y="819752"/>
                    <a:pt x="991984" y="822419"/>
                  </a:cubicBezTo>
                  <a:cubicBezTo>
                    <a:pt x="994650" y="825219"/>
                    <a:pt x="995983" y="828752"/>
                    <a:pt x="995983" y="833018"/>
                  </a:cubicBezTo>
                  <a:cubicBezTo>
                    <a:pt x="995983" y="839285"/>
                    <a:pt x="993517" y="844284"/>
                    <a:pt x="988584" y="848017"/>
                  </a:cubicBezTo>
                  <a:cubicBezTo>
                    <a:pt x="981251" y="853350"/>
                    <a:pt x="970318" y="856017"/>
                    <a:pt x="955786" y="856017"/>
                  </a:cubicBezTo>
                  <a:cubicBezTo>
                    <a:pt x="942587" y="856017"/>
                    <a:pt x="932321" y="853184"/>
                    <a:pt x="924988" y="847517"/>
                  </a:cubicBezTo>
                  <a:cubicBezTo>
                    <a:pt x="917655" y="841851"/>
                    <a:pt x="912788" y="833552"/>
                    <a:pt x="910389" y="822619"/>
                  </a:cubicBezTo>
                  <a:lnTo>
                    <a:pt x="853992" y="831218"/>
                  </a:lnTo>
                  <a:cubicBezTo>
                    <a:pt x="859192" y="851351"/>
                    <a:pt x="870224" y="867283"/>
                    <a:pt x="887090" y="879016"/>
                  </a:cubicBezTo>
                  <a:cubicBezTo>
                    <a:pt x="903956" y="890748"/>
                    <a:pt x="926854" y="896614"/>
                    <a:pt x="955786" y="896614"/>
                  </a:cubicBezTo>
                  <a:cubicBezTo>
                    <a:pt x="987651" y="896614"/>
                    <a:pt x="1011716" y="889615"/>
                    <a:pt x="1027981" y="875616"/>
                  </a:cubicBezTo>
                  <a:cubicBezTo>
                    <a:pt x="1044247" y="861617"/>
                    <a:pt x="1052380" y="844884"/>
                    <a:pt x="1052380" y="825419"/>
                  </a:cubicBezTo>
                  <a:cubicBezTo>
                    <a:pt x="1052380" y="807553"/>
                    <a:pt x="1046514" y="793621"/>
                    <a:pt x="1034781" y="783621"/>
                  </a:cubicBezTo>
                  <a:cubicBezTo>
                    <a:pt x="1022915" y="773755"/>
                    <a:pt x="1002016" y="765422"/>
                    <a:pt x="972085" y="758623"/>
                  </a:cubicBezTo>
                  <a:cubicBezTo>
                    <a:pt x="942153" y="751823"/>
                    <a:pt x="924654" y="746557"/>
                    <a:pt x="919588" y="742824"/>
                  </a:cubicBezTo>
                  <a:cubicBezTo>
                    <a:pt x="915855" y="740024"/>
                    <a:pt x="913988" y="736624"/>
                    <a:pt x="913988" y="732624"/>
                  </a:cubicBezTo>
                  <a:cubicBezTo>
                    <a:pt x="913988" y="727958"/>
                    <a:pt x="916122" y="724158"/>
                    <a:pt x="920388" y="721225"/>
                  </a:cubicBezTo>
                  <a:cubicBezTo>
                    <a:pt x="926788" y="717092"/>
                    <a:pt x="937387" y="715026"/>
                    <a:pt x="952186" y="715026"/>
                  </a:cubicBezTo>
                  <a:cubicBezTo>
                    <a:pt x="963919" y="715026"/>
                    <a:pt x="972951" y="717225"/>
                    <a:pt x="979284" y="721625"/>
                  </a:cubicBezTo>
                  <a:cubicBezTo>
                    <a:pt x="985617" y="726025"/>
                    <a:pt x="989917" y="732358"/>
                    <a:pt x="992184" y="740624"/>
                  </a:cubicBezTo>
                  <a:lnTo>
                    <a:pt x="1045180" y="730825"/>
                  </a:lnTo>
                  <a:cubicBezTo>
                    <a:pt x="1039847" y="712292"/>
                    <a:pt x="1030115" y="698293"/>
                    <a:pt x="1015982" y="688827"/>
                  </a:cubicBezTo>
                  <a:cubicBezTo>
                    <a:pt x="1001850" y="679361"/>
                    <a:pt x="980251" y="674628"/>
                    <a:pt x="951186" y="674628"/>
                  </a:cubicBezTo>
                  <a:close/>
                  <a:moveTo>
                    <a:pt x="722586" y="674628"/>
                  </a:moveTo>
                  <a:cubicBezTo>
                    <a:pt x="692055" y="674628"/>
                    <a:pt x="669523" y="680894"/>
                    <a:pt x="654990" y="693427"/>
                  </a:cubicBezTo>
                  <a:cubicBezTo>
                    <a:pt x="640458" y="705959"/>
                    <a:pt x="633192" y="721425"/>
                    <a:pt x="633192" y="739824"/>
                  </a:cubicBezTo>
                  <a:cubicBezTo>
                    <a:pt x="633192" y="760223"/>
                    <a:pt x="641591" y="776155"/>
                    <a:pt x="658390" y="787621"/>
                  </a:cubicBezTo>
                  <a:cubicBezTo>
                    <a:pt x="670523" y="795887"/>
                    <a:pt x="699254" y="805020"/>
                    <a:pt x="744585" y="815019"/>
                  </a:cubicBezTo>
                  <a:cubicBezTo>
                    <a:pt x="754318" y="817286"/>
                    <a:pt x="760584" y="819752"/>
                    <a:pt x="763384" y="822419"/>
                  </a:cubicBezTo>
                  <a:cubicBezTo>
                    <a:pt x="766050" y="825219"/>
                    <a:pt x="767383" y="828752"/>
                    <a:pt x="767383" y="833018"/>
                  </a:cubicBezTo>
                  <a:cubicBezTo>
                    <a:pt x="767383" y="839285"/>
                    <a:pt x="764917" y="844284"/>
                    <a:pt x="759984" y="848017"/>
                  </a:cubicBezTo>
                  <a:cubicBezTo>
                    <a:pt x="752651" y="853350"/>
                    <a:pt x="741718" y="856017"/>
                    <a:pt x="727186" y="856017"/>
                  </a:cubicBezTo>
                  <a:cubicBezTo>
                    <a:pt x="713987" y="856017"/>
                    <a:pt x="703721" y="853184"/>
                    <a:pt x="696388" y="847517"/>
                  </a:cubicBezTo>
                  <a:cubicBezTo>
                    <a:pt x="689055" y="841851"/>
                    <a:pt x="684188" y="833552"/>
                    <a:pt x="681789" y="822619"/>
                  </a:cubicBezTo>
                  <a:lnTo>
                    <a:pt x="625392" y="831218"/>
                  </a:lnTo>
                  <a:cubicBezTo>
                    <a:pt x="630592" y="851351"/>
                    <a:pt x="641624" y="867283"/>
                    <a:pt x="658490" y="879016"/>
                  </a:cubicBezTo>
                  <a:cubicBezTo>
                    <a:pt x="675356" y="890748"/>
                    <a:pt x="698254" y="896614"/>
                    <a:pt x="727186" y="896614"/>
                  </a:cubicBezTo>
                  <a:cubicBezTo>
                    <a:pt x="759051" y="896614"/>
                    <a:pt x="783116" y="889615"/>
                    <a:pt x="799381" y="875616"/>
                  </a:cubicBezTo>
                  <a:cubicBezTo>
                    <a:pt x="815647" y="861617"/>
                    <a:pt x="823780" y="844884"/>
                    <a:pt x="823780" y="825419"/>
                  </a:cubicBezTo>
                  <a:cubicBezTo>
                    <a:pt x="823780" y="807553"/>
                    <a:pt x="817914" y="793621"/>
                    <a:pt x="806181" y="783621"/>
                  </a:cubicBezTo>
                  <a:cubicBezTo>
                    <a:pt x="794315" y="773755"/>
                    <a:pt x="773416" y="765422"/>
                    <a:pt x="743485" y="758623"/>
                  </a:cubicBezTo>
                  <a:cubicBezTo>
                    <a:pt x="713553" y="751823"/>
                    <a:pt x="696054" y="746557"/>
                    <a:pt x="690988" y="742824"/>
                  </a:cubicBezTo>
                  <a:cubicBezTo>
                    <a:pt x="687255" y="740024"/>
                    <a:pt x="685388" y="736624"/>
                    <a:pt x="685388" y="732624"/>
                  </a:cubicBezTo>
                  <a:cubicBezTo>
                    <a:pt x="685388" y="727958"/>
                    <a:pt x="687522" y="724158"/>
                    <a:pt x="691788" y="721225"/>
                  </a:cubicBezTo>
                  <a:cubicBezTo>
                    <a:pt x="698188" y="717092"/>
                    <a:pt x="708787" y="715026"/>
                    <a:pt x="723586" y="715026"/>
                  </a:cubicBezTo>
                  <a:cubicBezTo>
                    <a:pt x="735319" y="715026"/>
                    <a:pt x="744351" y="717225"/>
                    <a:pt x="750684" y="721625"/>
                  </a:cubicBezTo>
                  <a:cubicBezTo>
                    <a:pt x="757017" y="726025"/>
                    <a:pt x="761317" y="732358"/>
                    <a:pt x="763584" y="740624"/>
                  </a:cubicBezTo>
                  <a:lnTo>
                    <a:pt x="816580" y="730825"/>
                  </a:lnTo>
                  <a:cubicBezTo>
                    <a:pt x="811247" y="712292"/>
                    <a:pt x="801515" y="698293"/>
                    <a:pt x="787382" y="688827"/>
                  </a:cubicBezTo>
                  <a:cubicBezTo>
                    <a:pt x="773250" y="679361"/>
                    <a:pt x="751651" y="674628"/>
                    <a:pt x="722586" y="674628"/>
                  </a:cubicBezTo>
                  <a:close/>
                  <a:moveTo>
                    <a:pt x="224310" y="593633"/>
                  </a:moveTo>
                  <a:cubicBezTo>
                    <a:pt x="201778" y="593633"/>
                    <a:pt x="182545" y="597033"/>
                    <a:pt x="166613" y="603832"/>
                  </a:cubicBezTo>
                  <a:cubicBezTo>
                    <a:pt x="150681" y="610632"/>
                    <a:pt x="138481" y="620531"/>
                    <a:pt x="130015" y="633531"/>
                  </a:cubicBezTo>
                  <a:cubicBezTo>
                    <a:pt x="121549" y="646530"/>
                    <a:pt x="117316" y="660496"/>
                    <a:pt x="117316" y="675428"/>
                  </a:cubicBezTo>
                  <a:cubicBezTo>
                    <a:pt x="117316" y="698627"/>
                    <a:pt x="126316" y="718292"/>
                    <a:pt x="144314" y="734424"/>
                  </a:cubicBezTo>
                  <a:cubicBezTo>
                    <a:pt x="157114" y="745890"/>
                    <a:pt x="179379" y="755556"/>
                    <a:pt x="211110" y="763423"/>
                  </a:cubicBezTo>
                  <a:cubicBezTo>
                    <a:pt x="235776" y="769556"/>
                    <a:pt x="251575" y="773822"/>
                    <a:pt x="258507" y="776222"/>
                  </a:cubicBezTo>
                  <a:cubicBezTo>
                    <a:pt x="268640" y="779822"/>
                    <a:pt x="275740" y="784055"/>
                    <a:pt x="279806" y="788921"/>
                  </a:cubicBezTo>
                  <a:cubicBezTo>
                    <a:pt x="283873" y="793787"/>
                    <a:pt x="285906" y="799687"/>
                    <a:pt x="285906" y="806620"/>
                  </a:cubicBezTo>
                  <a:cubicBezTo>
                    <a:pt x="285906" y="817419"/>
                    <a:pt x="281073" y="826852"/>
                    <a:pt x="271407" y="834918"/>
                  </a:cubicBezTo>
                  <a:cubicBezTo>
                    <a:pt x="261741" y="842984"/>
                    <a:pt x="247375" y="847017"/>
                    <a:pt x="228309" y="847017"/>
                  </a:cubicBezTo>
                  <a:cubicBezTo>
                    <a:pt x="210310" y="847017"/>
                    <a:pt x="196011" y="842484"/>
                    <a:pt x="185412" y="833418"/>
                  </a:cubicBezTo>
                  <a:cubicBezTo>
                    <a:pt x="174813" y="824352"/>
                    <a:pt x="167780" y="810153"/>
                    <a:pt x="164313" y="790821"/>
                  </a:cubicBezTo>
                  <a:lnTo>
                    <a:pt x="106717" y="796421"/>
                  </a:lnTo>
                  <a:cubicBezTo>
                    <a:pt x="110583" y="829219"/>
                    <a:pt x="122449" y="854184"/>
                    <a:pt x="142315" y="871316"/>
                  </a:cubicBezTo>
                  <a:cubicBezTo>
                    <a:pt x="162180" y="888448"/>
                    <a:pt x="190645" y="897014"/>
                    <a:pt x="227709" y="897014"/>
                  </a:cubicBezTo>
                  <a:cubicBezTo>
                    <a:pt x="253174" y="897014"/>
                    <a:pt x="274440" y="893448"/>
                    <a:pt x="291505" y="886315"/>
                  </a:cubicBezTo>
                  <a:cubicBezTo>
                    <a:pt x="308571" y="879182"/>
                    <a:pt x="321770" y="868283"/>
                    <a:pt x="331103" y="853617"/>
                  </a:cubicBezTo>
                  <a:cubicBezTo>
                    <a:pt x="340436" y="838951"/>
                    <a:pt x="345102" y="823219"/>
                    <a:pt x="345102" y="806420"/>
                  </a:cubicBezTo>
                  <a:cubicBezTo>
                    <a:pt x="345102" y="787888"/>
                    <a:pt x="341202" y="772322"/>
                    <a:pt x="333403" y="759723"/>
                  </a:cubicBezTo>
                  <a:cubicBezTo>
                    <a:pt x="325603" y="747124"/>
                    <a:pt x="314804" y="737191"/>
                    <a:pt x="301005" y="729925"/>
                  </a:cubicBezTo>
                  <a:cubicBezTo>
                    <a:pt x="287206" y="722658"/>
                    <a:pt x="265907" y="715626"/>
                    <a:pt x="237109" y="708826"/>
                  </a:cubicBezTo>
                  <a:cubicBezTo>
                    <a:pt x="208311" y="702026"/>
                    <a:pt x="190178" y="695493"/>
                    <a:pt x="182712" y="689227"/>
                  </a:cubicBezTo>
                  <a:cubicBezTo>
                    <a:pt x="176846" y="684294"/>
                    <a:pt x="173913" y="678361"/>
                    <a:pt x="173913" y="671428"/>
                  </a:cubicBezTo>
                  <a:cubicBezTo>
                    <a:pt x="173913" y="663829"/>
                    <a:pt x="177046" y="657762"/>
                    <a:pt x="183312" y="653229"/>
                  </a:cubicBezTo>
                  <a:cubicBezTo>
                    <a:pt x="193045" y="646163"/>
                    <a:pt x="206511" y="642630"/>
                    <a:pt x="223710" y="642630"/>
                  </a:cubicBezTo>
                  <a:cubicBezTo>
                    <a:pt x="240375" y="642630"/>
                    <a:pt x="252874" y="645930"/>
                    <a:pt x="261207" y="652529"/>
                  </a:cubicBezTo>
                  <a:cubicBezTo>
                    <a:pt x="269540" y="659129"/>
                    <a:pt x="274973" y="669962"/>
                    <a:pt x="277506" y="685027"/>
                  </a:cubicBezTo>
                  <a:lnTo>
                    <a:pt x="336703" y="682428"/>
                  </a:lnTo>
                  <a:cubicBezTo>
                    <a:pt x="335769" y="655496"/>
                    <a:pt x="326003" y="633964"/>
                    <a:pt x="307405" y="617831"/>
                  </a:cubicBezTo>
                  <a:cubicBezTo>
                    <a:pt x="288806" y="601699"/>
                    <a:pt x="261107" y="593633"/>
                    <a:pt x="224310" y="593633"/>
                  </a:cubicBezTo>
                  <a:close/>
                  <a:moveTo>
                    <a:pt x="793842" y="0"/>
                  </a:moveTo>
                  <a:cubicBezTo>
                    <a:pt x="1232269" y="0"/>
                    <a:pt x="1587684" y="329113"/>
                    <a:pt x="1587684" y="735095"/>
                  </a:cubicBezTo>
                  <a:cubicBezTo>
                    <a:pt x="1587684" y="1141077"/>
                    <a:pt x="1232269" y="1470190"/>
                    <a:pt x="793842" y="1470190"/>
                  </a:cubicBezTo>
                  <a:cubicBezTo>
                    <a:pt x="355415" y="1470190"/>
                    <a:pt x="0" y="1141077"/>
                    <a:pt x="0" y="735095"/>
                  </a:cubicBezTo>
                  <a:cubicBezTo>
                    <a:pt x="0" y="329113"/>
                    <a:pt x="355415" y="0"/>
                    <a:pt x="793842" y="0"/>
                  </a:cubicBezTo>
                  <a:close/>
                </a:path>
              </a:pathLst>
            </a:custGeom>
            <a:ln w="53975" cap="rnd">
              <a:solidFill>
                <a:schemeClr val="bg1"/>
              </a:solidFill>
              <a:prstDash val="solid"/>
            </a:ln>
            <a:effectLst>
              <a:outerShdw sx="1000" sy="1000" algn="bl" rotWithShape="0">
                <a:srgbClr val="000000"/>
              </a:outerShdw>
            </a:effectLst>
            <a:extLst>
              <a:ext uri="{909E8E84-426E-40DD-AFC4-6F175D3DCCD1}">
                <a14:hiddenFill xmlns:a14="http://schemas.microsoft.com/office/drawing/2010/main">
                  <a:solidFill>
                    <a:srgbClr val="FFFFFF"/>
                  </a:solidFill>
                </a14:hiddenFill>
              </a:ext>
            </a:extLst>
          </p:spPr>
        </p:pic>
      </p:grpSp>
      <p:grpSp>
        <p:nvGrpSpPr>
          <p:cNvPr id="65" name="Group 64">
            <a:extLst>
              <a:ext uri="{FF2B5EF4-FFF2-40B4-BE49-F238E27FC236}">
                <a16:creationId xmlns:a16="http://schemas.microsoft.com/office/drawing/2014/main" id="{6E639E8F-BA25-B342-C24F-F63E36A694D4}"/>
              </a:ext>
            </a:extLst>
          </p:cNvPr>
          <p:cNvGrpSpPr/>
          <p:nvPr/>
        </p:nvGrpSpPr>
        <p:grpSpPr>
          <a:xfrm>
            <a:off x="205576" y="1289462"/>
            <a:ext cx="1068059" cy="1022154"/>
            <a:chOff x="171472" y="1555617"/>
            <a:chExt cx="1281671" cy="1226585"/>
          </a:xfrm>
        </p:grpSpPr>
        <p:sp>
          <p:nvSpPr>
            <p:cNvPr id="66" name="Oval 65">
              <a:extLst>
                <a:ext uri="{FF2B5EF4-FFF2-40B4-BE49-F238E27FC236}">
                  <a16:creationId xmlns:a16="http://schemas.microsoft.com/office/drawing/2014/main" id="{D94B5552-2F92-FBC1-DB85-554DCC403F74}"/>
                </a:ext>
              </a:extLst>
            </p:cNvPr>
            <p:cNvSpPr/>
            <p:nvPr/>
          </p:nvSpPr>
          <p:spPr>
            <a:xfrm>
              <a:off x="234673" y="1644119"/>
              <a:ext cx="1155267" cy="1049580"/>
            </a:xfrm>
            <a:prstGeom prst="ellipse">
              <a:avLst/>
            </a:prstGeom>
            <a:solidFill>
              <a:schemeClr val="bg1"/>
            </a:solidFill>
            <a:ln w="539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sz="1500">
                <a:solidFill>
                  <a:prstClr val="white"/>
                </a:solidFill>
                <a:latin typeface="Calibri" panose="020F0502020204030204"/>
              </a:endParaRPr>
            </a:p>
          </p:txBody>
        </p:sp>
        <p:pic>
          <p:nvPicPr>
            <p:cNvPr id="67" name="Picture 66">
              <a:extLst>
                <a:ext uri="{FF2B5EF4-FFF2-40B4-BE49-F238E27FC236}">
                  <a16:creationId xmlns:a16="http://schemas.microsoft.com/office/drawing/2014/main" id="{D7EEC9A6-A970-F458-B027-9CDFA47517AF}"/>
                </a:ext>
              </a:extLst>
            </p:cNvPr>
            <p:cNvPicPr>
              <a:picLocks noChangeAspect="1"/>
            </p:cNvPicPr>
            <p:nvPr/>
          </p:nvPicPr>
          <p:blipFill>
            <a:blip r:embed="rId11" cstate="email">
              <a:alphaModFix amt="85000"/>
              <a:duotone>
                <a:prstClr val="black"/>
                <a:schemeClr val="accent6">
                  <a:tint val="45000"/>
                  <a:satMod val="400000"/>
                </a:schemeClr>
              </a:duotone>
              <a:extLst>
                <a:ext uri="{28A0092B-C50C-407E-A947-70E740481C1C}">
                  <a14:useLocalDpi xmlns:a14="http://schemas.microsoft.com/office/drawing/2010/main"/>
                </a:ext>
              </a:extLst>
            </a:blip>
            <a:srcRect/>
            <a:stretch>
              <a:fillRect/>
            </a:stretch>
          </p:blipFill>
          <p:spPr>
            <a:xfrm>
              <a:off x="171472" y="1555617"/>
              <a:ext cx="1281671" cy="1226585"/>
            </a:xfrm>
            <a:custGeom>
              <a:avLst/>
              <a:gdLst/>
              <a:ahLst/>
              <a:cxnLst/>
              <a:rect l="l" t="t" r="r" b="b"/>
              <a:pathLst>
                <a:path w="1486412" h="1422526">
                  <a:moveTo>
                    <a:pt x="491851" y="655834"/>
                  </a:moveTo>
                  <a:lnTo>
                    <a:pt x="491851" y="868221"/>
                  </a:lnTo>
                  <a:lnTo>
                    <a:pt x="548048" y="868221"/>
                  </a:lnTo>
                  <a:lnTo>
                    <a:pt x="548048" y="655834"/>
                  </a:lnTo>
                  <a:close/>
                  <a:moveTo>
                    <a:pt x="1159797" y="651034"/>
                  </a:moveTo>
                  <a:cubicBezTo>
                    <a:pt x="1129265" y="651034"/>
                    <a:pt x="1106733" y="657300"/>
                    <a:pt x="1092201" y="669833"/>
                  </a:cubicBezTo>
                  <a:cubicBezTo>
                    <a:pt x="1077668" y="682365"/>
                    <a:pt x="1070402" y="697831"/>
                    <a:pt x="1070402" y="716230"/>
                  </a:cubicBezTo>
                  <a:cubicBezTo>
                    <a:pt x="1070402" y="736629"/>
                    <a:pt x="1078802" y="752561"/>
                    <a:pt x="1095601" y="764027"/>
                  </a:cubicBezTo>
                  <a:cubicBezTo>
                    <a:pt x="1107733" y="772293"/>
                    <a:pt x="1136465" y="781426"/>
                    <a:pt x="1181795" y="791425"/>
                  </a:cubicBezTo>
                  <a:cubicBezTo>
                    <a:pt x="1191528" y="793692"/>
                    <a:pt x="1197794" y="796158"/>
                    <a:pt x="1200594" y="798825"/>
                  </a:cubicBezTo>
                  <a:cubicBezTo>
                    <a:pt x="1203261" y="801625"/>
                    <a:pt x="1204594" y="805158"/>
                    <a:pt x="1204594" y="809424"/>
                  </a:cubicBezTo>
                  <a:cubicBezTo>
                    <a:pt x="1204594" y="815691"/>
                    <a:pt x="1202127" y="820690"/>
                    <a:pt x="1197194" y="824423"/>
                  </a:cubicBezTo>
                  <a:cubicBezTo>
                    <a:pt x="1189861" y="829756"/>
                    <a:pt x="1178929" y="832423"/>
                    <a:pt x="1164396" y="832423"/>
                  </a:cubicBezTo>
                  <a:cubicBezTo>
                    <a:pt x="1151197" y="832423"/>
                    <a:pt x="1140931" y="829590"/>
                    <a:pt x="1133598" y="823923"/>
                  </a:cubicBezTo>
                  <a:cubicBezTo>
                    <a:pt x="1126265" y="818257"/>
                    <a:pt x="1121399" y="809958"/>
                    <a:pt x="1118999" y="799025"/>
                  </a:cubicBezTo>
                  <a:lnTo>
                    <a:pt x="1062603" y="807624"/>
                  </a:lnTo>
                  <a:cubicBezTo>
                    <a:pt x="1067802" y="827756"/>
                    <a:pt x="1078835" y="843689"/>
                    <a:pt x="1095701" y="855421"/>
                  </a:cubicBezTo>
                  <a:cubicBezTo>
                    <a:pt x="1112566" y="867154"/>
                    <a:pt x="1135465" y="873020"/>
                    <a:pt x="1164396" y="873020"/>
                  </a:cubicBezTo>
                  <a:cubicBezTo>
                    <a:pt x="1196261" y="873020"/>
                    <a:pt x="1220326" y="866021"/>
                    <a:pt x="1236592" y="852022"/>
                  </a:cubicBezTo>
                  <a:cubicBezTo>
                    <a:pt x="1252858" y="838023"/>
                    <a:pt x="1260991" y="821290"/>
                    <a:pt x="1260991" y="801825"/>
                  </a:cubicBezTo>
                  <a:cubicBezTo>
                    <a:pt x="1260991" y="783959"/>
                    <a:pt x="1255124" y="770027"/>
                    <a:pt x="1243392" y="760027"/>
                  </a:cubicBezTo>
                  <a:cubicBezTo>
                    <a:pt x="1231526" y="750161"/>
                    <a:pt x="1210627" y="741828"/>
                    <a:pt x="1180695" y="735029"/>
                  </a:cubicBezTo>
                  <a:cubicBezTo>
                    <a:pt x="1150764" y="728229"/>
                    <a:pt x="1133265" y="722963"/>
                    <a:pt x="1128199" y="719230"/>
                  </a:cubicBezTo>
                  <a:cubicBezTo>
                    <a:pt x="1124465" y="716430"/>
                    <a:pt x="1122599" y="713030"/>
                    <a:pt x="1122599" y="709030"/>
                  </a:cubicBezTo>
                  <a:cubicBezTo>
                    <a:pt x="1122599" y="704364"/>
                    <a:pt x="1124732" y="700564"/>
                    <a:pt x="1128999" y="697631"/>
                  </a:cubicBezTo>
                  <a:cubicBezTo>
                    <a:pt x="1135398" y="693498"/>
                    <a:pt x="1145998" y="691431"/>
                    <a:pt x="1160797" y="691431"/>
                  </a:cubicBezTo>
                  <a:cubicBezTo>
                    <a:pt x="1172529" y="691431"/>
                    <a:pt x="1181562" y="693631"/>
                    <a:pt x="1187895" y="698031"/>
                  </a:cubicBezTo>
                  <a:cubicBezTo>
                    <a:pt x="1194228" y="702431"/>
                    <a:pt x="1198528" y="708764"/>
                    <a:pt x="1200794" y="717030"/>
                  </a:cubicBezTo>
                  <a:lnTo>
                    <a:pt x="1253791" y="707230"/>
                  </a:lnTo>
                  <a:cubicBezTo>
                    <a:pt x="1248458" y="688698"/>
                    <a:pt x="1238725" y="674699"/>
                    <a:pt x="1224593" y="665233"/>
                  </a:cubicBezTo>
                  <a:cubicBezTo>
                    <a:pt x="1210460" y="655767"/>
                    <a:pt x="1188862" y="651034"/>
                    <a:pt x="1159797" y="651034"/>
                  </a:cubicBezTo>
                  <a:close/>
                  <a:moveTo>
                    <a:pt x="944396" y="651034"/>
                  </a:moveTo>
                  <a:cubicBezTo>
                    <a:pt x="912798" y="651034"/>
                    <a:pt x="887733" y="660800"/>
                    <a:pt x="869200" y="680332"/>
                  </a:cubicBezTo>
                  <a:cubicBezTo>
                    <a:pt x="850668" y="699864"/>
                    <a:pt x="841402" y="727163"/>
                    <a:pt x="841402" y="762227"/>
                  </a:cubicBezTo>
                  <a:cubicBezTo>
                    <a:pt x="841402" y="796892"/>
                    <a:pt x="850635" y="824023"/>
                    <a:pt x="869100" y="843622"/>
                  </a:cubicBezTo>
                  <a:cubicBezTo>
                    <a:pt x="887566" y="863221"/>
                    <a:pt x="912331" y="873020"/>
                    <a:pt x="943396" y="873020"/>
                  </a:cubicBezTo>
                  <a:cubicBezTo>
                    <a:pt x="970728" y="873020"/>
                    <a:pt x="992526" y="866554"/>
                    <a:pt x="1008792" y="853622"/>
                  </a:cubicBezTo>
                  <a:cubicBezTo>
                    <a:pt x="1025057" y="840689"/>
                    <a:pt x="1036057" y="821557"/>
                    <a:pt x="1041790" y="796225"/>
                  </a:cubicBezTo>
                  <a:lnTo>
                    <a:pt x="986593" y="786826"/>
                  </a:lnTo>
                  <a:cubicBezTo>
                    <a:pt x="983793" y="801625"/>
                    <a:pt x="978994" y="812057"/>
                    <a:pt x="972194" y="818124"/>
                  </a:cubicBezTo>
                  <a:cubicBezTo>
                    <a:pt x="965395" y="824190"/>
                    <a:pt x="956662" y="827223"/>
                    <a:pt x="945996" y="827223"/>
                  </a:cubicBezTo>
                  <a:cubicBezTo>
                    <a:pt x="931730" y="827223"/>
                    <a:pt x="920364" y="822023"/>
                    <a:pt x="911898" y="811624"/>
                  </a:cubicBezTo>
                  <a:cubicBezTo>
                    <a:pt x="903432" y="801225"/>
                    <a:pt x="899199" y="783426"/>
                    <a:pt x="899199" y="758227"/>
                  </a:cubicBezTo>
                  <a:cubicBezTo>
                    <a:pt x="899199" y="735562"/>
                    <a:pt x="903365" y="719396"/>
                    <a:pt x="911698" y="709730"/>
                  </a:cubicBezTo>
                  <a:cubicBezTo>
                    <a:pt x="920031" y="700064"/>
                    <a:pt x="931197" y="695231"/>
                    <a:pt x="945196" y="695231"/>
                  </a:cubicBezTo>
                  <a:cubicBezTo>
                    <a:pt x="955728" y="695231"/>
                    <a:pt x="964295" y="698031"/>
                    <a:pt x="970894" y="703631"/>
                  </a:cubicBezTo>
                  <a:cubicBezTo>
                    <a:pt x="977494" y="709230"/>
                    <a:pt x="981727" y="717563"/>
                    <a:pt x="983593" y="728629"/>
                  </a:cubicBezTo>
                  <a:lnTo>
                    <a:pt x="1038990" y="718630"/>
                  </a:lnTo>
                  <a:cubicBezTo>
                    <a:pt x="1032324" y="695831"/>
                    <a:pt x="1021358" y="678866"/>
                    <a:pt x="1006092" y="667733"/>
                  </a:cubicBezTo>
                  <a:cubicBezTo>
                    <a:pt x="990826" y="656600"/>
                    <a:pt x="970261" y="651034"/>
                    <a:pt x="944396" y="651034"/>
                  </a:cubicBezTo>
                  <a:close/>
                  <a:moveTo>
                    <a:pt x="727944" y="651034"/>
                  </a:moveTo>
                  <a:cubicBezTo>
                    <a:pt x="699812" y="651034"/>
                    <a:pt x="676480" y="663033"/>
                    <a:pt x="657948" y="687032"/>
                  </a:cubicBezTo>
                  <a:lnTo>
                    <a:pt x="657948" y="655834"/>
                  </a:lnTo>
                  <a:lnTo>
                    <a:pt x="605751" y="655834"/>
                  </a:lnTo>
                  <a:lnTo>
                    <a:pt x="605751" y="868221"/>
                  </a:lnTo>
                  <a:lnTo>
                    <a:pt x="661948" y="868221"/>
                  </a:lnTo>
                  <a:lnTo>
                    <a:pt x="661948" y="772027"/>
                  </a:lnTo>
                  <a:cubicBezTo>
                    <a:pt x="661948" y="748295"/>
                    <a:pt x="663381" y="732029"/>
                    <a:pt x="666248" y="723229"/>
                  </a:cubicBezTo>
                  <a:cubicBezTo>
                    <a:pt x="669114" y="714430"/>
                    <a:pt x="674414" y="707364"/>
                    <a:pt x="682147" y="702031"/>
                  </a:cubicBezTo>
                  <a:cubicBezTo>
                    <a:pt x="689880" y="696698"/>
                    <a:pt x="698612" y="694031"/>
                    <a:pt x="708345" y="694031"/>
                  </a:cubicBezTo>
                  <a:cubicBezTo>
                    <a:pt x="715945" y="694031"/>
                    <a:pt x="722444" y="695898"/>
                    <a:pt x="727844" y="699631"/>
                  </a:cubicBezTo>
                  <a:cubicBezTo>
                    <a:pt x="733244" y="703364"/>
                    <a:pt x="737143" y="708597"/>
                    <a:pt x="739543" y="715330"/>
                  </a:cubicBezTo>
                  <a:cubicBezTo>
                    <a:pt x="741943" y="722063"/>
                    <a:pt x="743143" y="736895"/>
                    <a:pt x="743143" y="759827"/>
                  </a:cubicBezTo>
                  <a:lnTo>
                    <a:pt x="743143" y="868221"/>
                  </a:lnTo>
                  <a:lnTo>
                    <a:pt x="799340" y="868221"/>
                  </a:lnTo>
                  <a:lnTo>
                    <a:pt x="799340" y="736229"/>
                  </a:lnTo>
                  <a:cubicBezTo>
                    <a:pt x="799340" y="719830"/>
                    <a:pt x="798306" y="707230"/>
                    <a:pt x="796240" y="698431"/>
                  </a:cubicBezTo>
                  <a:cubicBezTo>
                    <a:pt x="794173" y="689632"/>
                    <a:pt x="790507" y="681765"/>
                    <a:pt x="785240" y="674832"/>
                  </a:cubicBezTo>
                  <a:cubicBezTo>
                    <a:pt x="779974" y="667900"/>
                    <a:pt x="772208" y="662200"/>
                    <a:pt x="761942" y="657733"/>
                  </a:cubicBezTo>
                  <a:cubicBezTo>
                    <a:pt x="751676" y="653267"/>
                    <a:pt x="740343" y="651034"/>
                    <a:pt x="727944" y="651034"/>
                  </a:cubicBezTo>
                  <a:close/>
                  <a:moveTo>
                    <a:pt x="246201" y="577438"/>
                  </a:moveTo>
                  <a:lnTo>
                    <a:pt x="246201" y="868221"/>
                  </a:lnTo>
                  <a:lnTo>
                    <a:pt x="452589" y="868221"/>
                  </a:lnTo>
                  <a:lnTo>
                    <a:pt x="452589" y="818824"/>
                  </a:lnTo>
                  <a:lnTo>
                    <a:pt x="305398" y="818824"/>
                  </a:lnTo>
                  <a:lnTo>
                    <a:pt x="305398" y="577438"/>
                  </a:lnTo>
                  <a:close/>
                  <a:moveTo>
                    <a:pt x="491851" y="575039"/>
                  </a:moveTo>
                  <a:lnTo>
                    <a:pt x="491851" y="627035"/>
                  </a:lnTo>
                  <a:lnTo>
                    <a:pt x="548048" y="627035"/>
                  </a:lnTo>
                  <a:lnTo>
                    <a:pt x="548048" y="575039"/>
                  </a:lnTo>
                  <a:close/>
                  <a:moveTo>
                    <a:pt x="743206" y="0"/>
                  </a:moveTo>
                  <a:cubicBezTo>
                    <a:pt x="1153667" y="0"/>
                    <a:pt x="1486412" y="318443"/>
                    <a:pt x="1486412" y="711263"/>
                  </a:cubicBezTo>
                  <a:cubicBezTo>
                    <a:pt x="1486412" y="1104083"/>
                    <a:pt x="1153667" y="1422526"/>
                    <a:pt x="743206" y="1422526"/>
                  </a:cubicBezTo>
                  <a:cubicBezTo>
                    <a:pt x="332745" y="1422526"/>
                    <a:pt x="0" y="1104083"/>
                    <a:pt x="0" y="711263"/>
                  </a:cubicBezTo>
                  <a:cubicBezTo>
                    <a:pt x="0" y="318443"/>
                    <a:pt x="332745" y="0"/>
                    <a:pt x="743206" y="0"/>
                  </a:cubicBezTo>
                  <a:close/>
                </a:path>
              </a:pathLst>
            </a:custGeom>
            <a:ln w="53975" cap="rnd">
              <a:solidFill>
                <a:schemeClr val="bg1"/>
              </a:solidFill>
              <a:prstDash val="solid"/>
            </a:ln>
            <a:effectLst>
              <a:outerShdw blurRad="127000" sx="1000" sy="1000" algn="bl" rotWithShape="0">
                <a:srgbClr val="000000"/>
              </a:outerShdw>
            </a:effectLst>
          </p:spPr>
        </p:pic>
      </p:grpSp>
    </p:spTree>
    <p:extLst>
      <p:ext uri="{BB962C8B-B14F-4D97-AF65-F5344CB8AC3E}">
        <p14:creationId xmlns:p14="http://schemas.microsoft.com/office/powerpoint/2010/main" val="39352174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9A0825-0618-7873-A816-BA05C67880DA}"/>
            </a:ext>
          </a:extLst>
        </p:cNvPr>
        <p:cNvGrpSpPr/>
        <p:nvPr/>
      </p:nvGrpSpPr>
      <p:grpSpPr>
        <a:xfrm>
          <a:off x="0" y="0"/>
          <a:ext cx="0" cy="0"/>
          <a:chOff x="0" y="0"/>
          <a:chExt cx="0" cy="0"/>
        </a:xfrm>
      </p:grpSpPr>
      <p:sp>
        <p:nvSpPr>
          <p:cNvPr id="28" name="Freeform 27">
            <a:extLst>
              <a:ext uri="{FF2B5EF4-FFF2-40B4-BE49-F238E27FC236}">
                <a16:creationId xmlns:a16="http://schemas.microsoft.com/office/drawing/2014/main" id="{86C5F89B-6706-739A-DFE3-9BF381CB215E}"/>
              </a:ext>
            </a:extLst>
          </p:cNvPr>
          <p:cNvSpPr/>
          <p:nvPr/>
        </p:nvSpPr>
        <p:spPr>
          <a:xfrm>
            <a:off x="0" y="-9201917"/>
            <a:ext cx="1481428" cy="18127083"/>
          </a:xfrm>
          <a:custGeom>
            <a:avLst/>
            <a:gdLst>
              <a:gd name="connsiteX0" fmla="*/ 1773841 w 1773841"/>
              <a:gd name="connsiteY0" fmla="*/ 0 h 15819120"/>
              <a:gd name="connsiteX1" fmla="*/ 1773841 w 1773841"/>
              <a:gd name="connsiteY1" fmla="*/ 6233093 h 15819120"/>
              <a:gd name="connsiteX2" fmla="*/ 909496 w 1773841"/>
              <a:gd name="connsiteY2" fmla="*/ 7129609 h 15819120"/>
              <a:gd name="connsiteX3" fmla="*/ 909496 w 1773841"/>
              <a:gd name="connsiteY3" fmla="*/ 7272960 h 15819120"/>
              <a:gd name="connsiteX4" fmla="*/ 1773841 w 1773841"/>
              <a:gd name="connsiteY4" fmla="*/ 8169476 h 15819120"/>
              <a:gd name="connsiteX5" fmla="*/ 1773841 w 1773841"/>
              <a:gd name="connsiteY5" fmla="*/ 15819120 h 15819120"/>
              <a:gd name="connsiteX6" fmla="*/ 0 w 1773841"/>
              <a:gd name="connsiteY6" fmla="*/ 15819120 h 15819120"/>
              <a:gd name="connsiteX7" fmla="*/ 0 w 1773841"/>
              <a:gd name="connsiteY7" fmla="*/ 0 h 15819120"/>
              <a:gd name="connsiteX0" fmla="*/ 1773841 w 1773841"/>
              <a:gd name="connsiteY0" fmla="*/ 0 h 15819120"/>
              <a:gd name="connsiteX1" fmla="*/ 1773841 w 1773841"/>
              <a:gd name="connsiteY1" fmla="*/ 6233093 h 15819120"/>
              <a:gd name="connsiteX2" fmla="*/ 909496 w 1773841"/>
              <a:gd name="connsiteY2" fmla="*/ 7129609 h 15819120"/>
              <a:gd name="connsiteX3" fmla="*/ 909496 w 1773841"/>
              <a:gd name="connsiteY3" fmla="*/ 7272960 h 15819120"/>
              <a:gd name="connsiteX4" fmla="*/ 1773841 w 1773841"/>
              <a:gd name="connsiteY4" fmla="*/ 8169476 h 15819120"/>
              <a:gd name="connsiteX5" fmla="*/ 1773841 w 1773841"/>
              <a:gd name="connsiteY5" fmla="*/ 15819120 h 15819120"/>
              <a:gd name="connsiteX6" fmla="*/ 0 w 1773841"/>
              <a:gd name="connsiteY6" fmla="*/ 15819120 h 15819120"/>
              <a:gd name="connsiteX7" fmla="*/ 0 w 1773841"/>
              <a:gd name="connsiteY7" fmla="*/ 0 h 15819120"/>
              <a:gd name="connsiteX8" fmla="*/ 1773841 w 1773841"/>
              <a:gd name="connsiteY8" fmla="*/ 0 h 15819120"/>
              <a:gd name="connsiteX0" fmla="*/ 1773841 w 1773841"/>
              <a:gd name="connsiteY0" fmla="*/ 0 h 15819120"/>
              <a:gd name="connsiteX1" fmla="*/ 1773841 w 1773841"/>
              <a:gd name="connsiteY1" fmla="*/ 6233093 h 15819120"/>
              <a:gd name="connsiteX2" fmla="*/ 909496 w 1773841"/>
              <a:gd name="connsiteY2" fmla="*/ 7129609 h 15819120"/>
              <a:gd name="connsiteX3" fmla="*/ 909496 w 1773841"/>
              <a:gd name="connsiteY3" fmla="*/ 7272960 h 15819120"/>
              <a:gd name="connsiteX4" fmla="*/ 1773841 w 1773841"/>
              <a:gd name="connsiteY4" fmla="*/ 8169476 h 15819120"/>
              <a:gd name="connsiteX5" fmla="*/ 1773841 w 1773841"/>
              <a:gd name="connsiteY5" fmla="*/ 15819120 h 15819120"/>
              <a:gd name="connsiteX6" fmla="*/ 0 w 1773841"/>
              <a:gd name="connsiteY6" fmla="*/ 15819120 h 15819120"/>
              <a:gd name="connsiteX7" fmla="*/ 0 w 1773841"/>
              <a:gd name="connsiteY7" fmla="*/ 0 h 15819120"/>
              <a:gd name="connsiteX8" fmla="*/ 1773841 w 1773841"/>
              <a:gd name="connsiteY8" fmla="*/ 0 h 15819120"/>
              <a:gd name="connsiteX0" fmla="*/ 1773841 w 1777714"/>
              <a:gd name="connsiteY0" fmla="*/ 0 h 15819120"/>
              <a:gd name="connsiteX1" fmla="*/ 1773841 w 1777714"/>
              <a:gd name="connsiteY1" fmla="*/ 6233093 h 15819120"/>
              <a:gd name="connsiteX2" fmla="*/ 909496 w 1777714"/>
              <a:gd name="connsiteY2" fmla="*/ 7129609 h 15819120"/>
              <a:gd name="connsiteX3" fmla="*/ 909496 w 1777714"/>
              <a:gd name="connsiteY3" fmla="*/ 7272960 h 15819120"/>
              <a:gd name="connsiteX4" fmla="*/ 1773841 w 1777714"/>
              <a:gd name="connsiteY4" fmla="*/ 8169476 h 15819120"/>
              <a:gd name="connsiteX5" fmla="*/ 1773841 w 1777714"/>
              <a:gd name="connsiteY5" fmla="*/ 15819120 h 15819120"/>
              <a:gd name="connsiteX6" fmla="*/ 0 w 1777714"/>
              <a:gd name="connsiteY6" fmla="*/ 15819120 h 15819120"/>
              <a:gd name="connsiteX7" fmla="*/ 0 w 1777714"/>
              <a:gd name="connsiteY7" fmla="*/ 0 h 15819120"/>
              <a:gd name="connsiteX8" fmla="*/ 1773841 w 1777714"/>
              <a:gd name="connsiteY8" fmla="*/ 0 h 15819120"/>
              <a:gd name="connsiteX0" fmla="*/ 1773841 w 1777714"/>
              <a:gd name="connsiteY0" fmla="*/ 0 h 15819120"/>
              <a:gd name="connsiteX1" fmla="*/ 1773841 w 1777714"/>
              <a:gd name="connsiteY1" fmla="*/ 6233093 h 15819120"/>
              <a:gd name="connsiteX2" fmla="*/ 909496 w 1777714"/>
              <a:gd name="connsiteY2" fmla="*/ 7129609 h 15819120"/>
              <a:gd name="connsiteX3" fmla="*/ 909496 w 1777714"/>
              <a:gd name="connsiteY3" fmla="*/ 7272960 h 15819120"/>
              <a:gd name="connsiteX4" fmla="*/ 1773841 w 1777714"/>
              <a:gd name="connsiteY4" fmla="*/ 8169476 h 15819120"/>
              <a:gd name="connsiteX5" fmla="*/ 1773841 w 1777714"/>
              <a:gd name="connsiteY5" fmla="*/ 15819120 h 15819120"/>
              <a:gd name="connsiteX6" fmla="*/ 0 w 1777714"/>
              <a:gd name="connsiteY6" fmla="*/ 15819120 h 15819120"/>
              <a:gd name="connsiteX7" fmla="*/ 0 w 1777714"/>
              <a:gd name="connsiteY7" fmla="*/ 0 h 15819120"/>
              <a:gd name="connsiteX8" fmla="*/ 1773841 w 1777714"/>
              <a:gd name="connsiteY8" fmla="*/ 0 h 15819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7714" h="15819120">
                <a:moveTo>
                  <a:pt x="1773841" y="0"/>
                </a:moveTo>
                <a:cubicBezTo>
                  <a:pt x="1773841" y="2077698"/>
                  <a:pt x="1782556" y="5985053"/>
                  <a:pt x="1773841" y="6233093"/>
                </a:cubicBezTo>
                <a:cubicBezTo>
                  <a:pt x="1765126" y="6481133"/>
                  <a:pt x="909747" y="6822304"/>
                  <a:pt x="909496" y="7129609"/>
                </a:cubicBezTo>
                <a:cubicBezTo>
                  <a:pt x="909245" y="7436914"/>
                  <a:pt x="909245" y="6880986"/>
                  <a:pt x="909496" y="7272960"/>
                </a:cubicBezTo>
                <a:cubicBezTo>
                  <a:pt x="909747" y="7664934"/>
                  <a:pt x="1773593" y="7819837"/>
                  <a:pt x="1773841" y="8169476"/>
                </a:cubicBezTo>
                <a:cubicBezTo>
                  <a:pt x="1774089" y="8519115"/>
                  <a:pt x="1773841" y="13269239"/>
                  <a:pt x="1773841" y="15819120"/>
                </a:cubicBezTo>
                <a:lnTo>
                  <a:pt x="0" y="15819120"/>
                </a:lnTo>
                <a:lnTo>
                  <a:pt x="0" y="0"/>
                </a:lnTo>
                <a:lnTo>
                  <a:pt x="1773841"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defTabSz="761970"/>
            <a:endParaRPr lang="en-GB" sz="1500">
              <a:solidFill>
                <a:prstClr val="white"/>
              </a:solidFill>
              <a:latin typeface="Calibri" panose="020F0502020204030204"/>
            </a:endParaRPr>
          </a:p>
        </p:txBody>
      </p:sp>
      <p:pic>
        <p:nvPicPr>
          <p:cNvPr id="16" name="!!ENGLANDMAP" descr="A map of england with blue and white colors&#10;&#10;Description automatically generated">
            <a:extLst>
              <a:ext uri="{FF2B5EF4-FFF2-40B4-BE49-F238E27FC236}">
                <a16:creationId xmlns:a16="http://schemas.microsoft.com/office/drawing/2014/main" id="{A336575E-9A42-1F1C-4847-4453BF57D972}"/>
              </a:ext>
            </a:extLst>
          </p:cNvPr>
          <p:cNvPicPr>
            <a:picLocks noChangeAspect="1"/>
          </p:cNvPicPr>
          <p:nvPr/>
        </p:nvPicPr>
        <p:blipFill>
          <a:blip r:embed="rId3" cstate="email">
            <a:alphaModFix amt="50000"/>
            <a:extLst>
              <a:ext uri="{28A0092B-C50C-407E-A947-70E740481C1C}">
                <a14:useLocalDpi xmlns:a14="http://schemas.microsoft.com/office/drawing/2010/main"/>
              </a:ext>
            </a:extLst>
          </a:blip>
          <a:srcRect l="24617" r="27099"/>
          <a:stretch/>
        </p:blipFill>
        <p:spPr>
          <a:xfrm>
            <a:off x="3986995" y="205590"/>
            <a:ext cx="5529385" cy="6441694"/>
          </a:xfrm>
          <a:prstGeom prst="rect">
            <a:avLst/>
          </a:prstGeom>
        </p:spPr>
      </p:pic>
      <p:sp>
        <p:nvSpPr>
          <p:cNvPr id="31" name="Rectangle 30">
            <a:extLst>
              <a:ext uri="{FF2B5EF4-FFF2-40B4-BE49-F238E27FC236}">
                <a16:creationId xmlns:a16="http://schemas.microsoft.com/office/drawing/2014/main" id="{8942693F-24B1-5EA4-2E0F-D63EC888B31D}"/>
              </a:ext>
            </a:extLst>
          </p:cNvPr>
          <p:cNvSpPr/>
          <p:nvPr/>
        </p:nvSpPr>
        <p:spPr>
          <a:xfrm>
            <a:off x="13266108" y="1499695"/>
            <a:ext cx="7145417" cy="999379"/>
          </a:xfrm>
          <a:prstGeom prst="rect">
            <a:avLst/>
          </a:prstGeom>
          <a:solidFill>
            <a:srgbClr val="102735"/>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108000" rtlCol="0" anchor="ctr"/>
          <a:lstStyle/>
          <a:p>
            <a:pPr defTabSz="914363">
              <a:defRPr/>
            </a:pPr>
            <a:endParaRPr lang="en-GB" sz="2000" b="1" i="1">
              <a:solidFill>
                <a:prstClr val="white"/>
              </a:solidFill>
              <a:latin typeface="Arial" panose="020B0604020202020204" pitchFamily="34" charset="0"/>
              <a:cs typeface="Arial" panose="020B0604020202020204" pitchFamily="34" charset="0"/>
            </a:endParaRPr>
          </a:p>
        </p:txBody>
      </p:sp>
      <p:sp>
        <p:nvSpPr>
          <p:cNvPr id="32" name="Rectangle 31">
            <a:extLst>
              <a:ext uri="{FF2B5EF4-FFF2-40B4-BE49-F238E27FC236}">
                <a16:creationId xmlns:a16="http://schemas.microsoft.com/office/drawing/2014/main" id="{302BF6A6-2738-746A-0402-535E4E6F2BE0}"/>
              </a:ext>
            </a:extLst>
          </p:cNvPr>
          <p:cNvSpPr/>
          <p:nvPr/>
        </p:nvSpPr>
        <p:spPr>
          <a:xfrm>
            <a:off x="13266108" y="2856433"/>
            <a:ext cx="7145417" cy="999379"/>
          </a:xfrm>
          <a:prstGeom prst="rect">
            <a:avLst/>
          </a:prstGeom>
          <a:solidFill>
            <a:srgbClr val="102735"/>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914363">
              <a:defRPr/>
            </a:pPr>
            <a:endParaRPr lang="en-GB" sz="2000" kern="100">
              <a:solidFill>
                <a:prstClr val="white"/>
              </a:solidFill>
              <a:latin typeface="Aptos" panose="020B0004020202020204" pitchFamily="34" charset="0"/>
              <a:ea typeface="Aptos" panose="020B0004020202020204" pitchFamily="34" charset="0"/>
              <a:cs typeface="Arial" panose="020B0604020202020204" pitchFamily="34" charset="0"/>
            </a:endParaRPr>
          </a:p>
        </p:txBody>
      </p:sp>
      <p:sp>
        <p:nvSpPr>
          <p:cNvPr id="33" name="Rectangle 32">
            <a:extLst>
              <a:ext uri="{FF2B5EF4-FFF2-40B4-BE49-F238E27FC236}">
                <a16:creationId xmlns:a16="http://schemas.microsoft.com/office/drawing/2014/main" id="{8C364EF9-188F-4503-C4E9-47DF683845D4}"/>
              </a:ext>
            </a:extLst>
          </p:cNvPr>
          <p:cNvSpPr/>
          <p:nvPr/>
        </p:nvSpPr>
        <p:spPr>
          <a:xfrm>
            <a:off x="13266108" y="4204638"/>
            <a:ext cx="7145417" cy="999379"/>
          </a:xfrm>
          <a:prstGeom prst="rect">
            <a:avLst/>
          </a:prstGeom>
          <a:solidFill>
            <a:srgbClr val="102735"/>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914363">
              <a:lnSpc>
                <a:spcPct val="107000"/>
              </a:lnSpc>
              <a:spcAft>
                <a:spcPts val="800"/>
              </a:spcAft>
              <a:tabLst>
                <a:tab pos="457182" algn="l"/>
              </a:tabLst>
              <a:defRPr/>
            </a:pPr>
            <a:endParaRPr lang="en-GB" sz="2000" kern="100">
              <a:solidFill>
                <a:prstClr val="white"/>
              </a:solidFill>
              <a:latin typeface="Aptos" panose="020B0004020202020204" pitchFamily="34" charset="0"/>
              <a:ea typeface="Aptos" panose="020B0004020202020204" pitchFamily="34" charset="0"/>
              <a:cs typeface="Arial" panose="020B0604020202020204" pitchFamily="34" charset="0"/>
            </a:endParaRPr>
          </a:p>
        </p:txBody>
      </p:sp>
      <p:sp>
        <p:nvSpPr>
          <p:cNvPr id="34" name="Rectangle 33">
            <a:extLst>
              <a:ext uri="{FF2B5EF4-FFF2-40B4-BE49-F238E27FC236}">
                <a16:creationId xmlns:a16="http://schemas.microsoft.com/office/drawing/2014/main" id="{E11CAFBB-2639-9105-65D4-0336F19D2468}"/>
              </a:ext>
            </a:extLst>
          </p:cNvPr>
          <p:cNvSpPr/>
          <p:nvPr/>
        </p:nvSpPr>
        <p:spPr>
          <a:xfrm>
            <a:off x="13266106" y="5563353"/>
            <a:ext cx="7145417" cy="999379"/>
          </a:xfrm>
          <a:prstGeom prst="rect">
            <a:avLst/>
          </a:prstGeom>
          <a:solidFill>
            <a:srgbClr val="102735"/>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914363">
              <a:lnSpc>
                <a:spcPct val="107000"/>
              </a:lnSpc>
              <a:spcAft>
                <a:spcPts val="800"/>
              </a:spcAft>
              <a:tabLst>
                <a:tab pos="457182" algn="l"/>
              </a:tabLst>
              <a:defRPr/>
            </a:pPr>
            <a:endParaRPr lang="en-GB" sz="2000" kern="100">
              <a:solidFill>
                <a:prstClr val="white"/>
              </a:solidFill>
              <a:latin typeface="Aptos" panose="020B0004020202020204" pitchFamily="34" charset="0"/>
              <a:ea typeface="Aptos" panose="020B00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67B3D659-A847-B69D-1E97-2DDCB44D08C7}"/>
              </a:ext>
            </a:extLst>
          </p:cNvPr>
          <p:cNvSpPr/>
          <p:nvPr/>
        </p:nvSpPr>
        <p:spPr>
          <a:xfrm>
            <a:off x="13125757" y="1370099"/>
            <a:ext cx="7145417" cy="999379"/>
          </a:xfrm>
          <a:prstGeom prst="rect">
            <a:avLst/>
          </a:prstGeom>
          <a:solidFill>
            <a:srgbClr val="BC0301"/>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108000" rtlCol="0" anchor="ctr"/>
          <a:lstStyle/>
          <a:p>
            <a:pPr defTabSz="914363">
              <a:defRPr/>
            </a:pPr>
            <a:r>
              <a:rPr lang="en-GB" sz="2000" b="1" kern="100">
                <a:solidFill>
                  <a:prstClr val="white"/>
                </a:solidFill>
                <a:latin typeface="Arial" panose="020B0604020202020204" pitchFamily="34" charset="0"/>
                <a:ea typeface="Aptos" panose="020B0004020202020204" pitchFamily="34" charset="0"/>
                <a:cs typeface="Arial" panose="020B0604020202020204" pitchFamily="34" charset="0"/>
              </a:rPr>
              <a:t>Reduce health inequalities in coastal locations</a:t>
            </a:r>
            <a:endParaRPr lang="en-GB" sz="2000" b="1" i="1">
              <a:solidFill>
                <a:prstClr val="white"/>
              </a:solidFill>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E5D4036F-F72F-5834-9A1B-7A21D4C2C130}"/>
              </a:ext>
            </a:extLst>
          </p:cNvPr>
          <p:cNvSpPr/>
          <p:nvPr/>
        </p:nvSpPr>
        <p:spPr>
          <a:xfrm>
            <a:off x="13125757" y="2726837"/>
            <a:ext cx="7145417" cy="999379"/>
          </a:xfrm>
          <a:prstGeom prst="rect">
            <a:avLst/>
          </a:prstGeom>
          <a:solidFill>
            <a:srgbClr val="BC0301"/>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914363">
              <a:defRPr/>
            </a:pPr>
            <a:r>
              <a:rPr lang="en-GB" sz="2000" b="1" kern="100">
                <a:solidFill>
                  <a:prstClr val="white"/>
                </a:solidFill>
                <a:latin typeface="Arial" panose="020B0604020202020204" pitchFamily="34" charset="0"/>
                <a:ea typeface="Aptos" panose="020B0004020202020204" pitchFamily="34" charset="0"/>
                <a:cs typeface="Arial" panose="020B0604020202020204" pitchFamily="34" charset="0"/>
              </a:rPr>
              <a:t>Accelerate momentum and scalability towards planned or existing coastal projects.</a:t>
            </a:r>
            <a:endParaRPr lang="en-GB" sz="2000" kern="100">
              <a:solidFill>
                <a:prstClr val="white"/>
              </a:solidFill>
              <a:latin typeface="Aptos" panose="020B0004020202020204" pitchFamily="34" charset="0"/>
              <a:ea typeface="Aptos" panose="020B00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85141756-B8F3-B457-6378-0A9410B3594F}"/>
              </a:ext>
            </a:extLst>
          </p:cNvPr>
          <p:cNvSpPr/>
          <p:nvPr/>
        </p:nvSpPr>
        <p:spPr>
          <a:xfrm>
            <a:off x="13125757" y="4075042"/>
            <a:ext cx="7145417" cy="999379"/>
          </a:xfrm>
          <a:prstGeom prst="rect">
            <a:avLst/>
          </a:prstGeom>
          <a:solidFill>
            <a:srgbClr val="BC0301"/>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914363">
              <a:lnSpc>
                <a:spcPct val="107000"/>
              </a:lnSpc>
              <a:spcAft>
                <a:spcPts val="800"/>
              </a:spcAft>
              <a:tabLst>
                <a:tab pos="457182" algn="l"/>
              </a:tabLst>
              <a:defRPr/>
            </a:pPr>
            <a:r>
              <a:rPr lang="en-GB" sz="2000" b="1" kern="100">
                <a:solidFill>
                  <a:prstClr val="white"/>
                </a:solidFill>
                <a:latin typeface="Arial" panose="020B0604020202020204" pitchFamily="34" charset="0"/>
                <a:ea typeface="Aptos" panose="020B0004020202020204" pitchFamily="34" charset="0"/>
                <a:cs typeface="Arial" panose="020B0604020202020204" pitchFamily="34" charset="0"/>
              </a:rPr>
              <a:t>Through the project prospectus, set out the case for further targeted investment at local ICB and national levels towards the project.</a:t>
            </a:r>
            <a:endParaRPr lang="en-GB" sz="2000" kern="100">
              <a:solidFill>
                <a:prstClr val="white"/>
              </a:solidFill>
              <a:latin typeface="Aptos" panose="020B0004020202020204" pitchFamily="34" charset="0"/>
              <a:ea typeface="Aptos" panose="020B00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BE834239-36E1-F34A-F4F0-8C1D1A645D8F}"/>
              </a:ext>
            </a:extLst>
          </p:cNvPr>
          <p:cNvSpPr/>
          <p:nvPr/>
        </p:nvSpPr>
        <p:spPr>
          <a:xfrm>
            <a:off x="13125755" y="5433757"/>
            <a:ext cx="7145417" cy="999379"/>
          </a:xfrm>
          <a:prstGeom prst="rect">
            <a:avLst/>
          </a:prstGeom>
          <a:solidFill>
            <a:srgbClr val="BC0301"/>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914363">
              <a:lnSpc>
                <a:spcPct val="107000"/>
              </a:lnSpc>
              <a:spcAft>
                <a:spcPts val="800"/>
              </a:spcAft>
              <a:tabLst>
                <a:tab pos="457182" algn="l"/>
              </a:tabLst>
              <a:defRPr/>
            </a:pPr>
            <a:r>
              <a:rPr lang="en-GB" sz="2000" b="1" kern="100">
                <a:solidFill>
                  <a:prstClr val="white"/>
                </a:solidFill>
                <a:latin typeface="Arial" panose="020B0604020202020204" pitchFamily="34" charset="0"/>
                <a:ea typeface="Aptos" panose="020B0004020202020204" pitchFamily="34" charset="0"/>
                <a:cs typeface="Arial" panose="020B0604020202020204" pitchFamily="34" charset="0"/>
              </a:rPr>
              <a:t>Identify opportunities for transferable learning from other ICB partners.</a:t>
            </a:r>
            <a:endParaRPr lang="en-GB" sz="2000" kern="100">
              <a:solidFill>
                <a:prstClr val="white"/>
              </a:solidFill>
              <a:latin typeface="Aptos" panose="020B0004020202020204" pitchFamily="34" charset="0"/>
              <a:ea typeface="Aptos" panose="020B0004020202020204" pitchFamily="34" charset="0"/>
              <a:cs typeface="Arial" panose="020B0604020202020204" pitchFamily="34" charset="0"/>
            </a:endParaRPr>
          </a:p>
        </p:txBody>
      </p:sp>
      <p:sp>
        <p:nvSpPr>
          <p:cNvPr id="35" name="!!CFC2">
            <a:extLst>
              <a:ext uri="{FF2B5EF4-FFF2-40B4-BE49-F238E27FC236}">
                <a16:creationId xmlns:a16="http://schemas.microsoft.com/office/drawing/2014/main" id="{26ADEC20-A2DE-84E9-4629-3187354E5442}"/>
              </a:ext>
            </a:extLst>
          </p:cNvPr>
          <p:cNvSpPr/>
          <p:nvPr/>
        </p:nvSpPr>
        <p:spPr>
          <a:xfrm>
            <a:off x="1845117" y="460906"/>
            <a:ext cx="3560155" cy="705355"/>
          </a:xfrm>
          <a:prstGeom prst="rect">
            <a:avLst/>
          </a:prstGeom>
          <a:solidFill>
            <a:srgbClr val="1D263E"/>
          </a:solidFill>
          <a:ln w="317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defTabSz="761970"/>
            <a:endParaRPr lang="en-GB" sz="3200">
              <a:solidFill>
                <a:prstClr val="white"/>
              </a:solidFill>
              <a:latin typeface="Arial" panose="020B0604020202020204" pitchFamily="34" charset="0"/>
              <a:cs typeface="Arial" panose="020B0604020202020204" pitchFamily="34" charset="0"/>
            </a:endParaRPr>
          </a:p>
        </p:txBody>
      </p:sp>
      <p:sp>
        <p:nvSpPr>
          <p:cNvPr id="36" name="Rectangle 35">
            <a:extLst>
              <a:ext uri="{FF2B5EF4-FFF2-40B4-BE49-F238E27FC236}">
                <a16:creationId xmlns:a16="http://schemas.microsoft.com/office/drawing/2014/main" id="{3E53FFFB-397C-7E6E-2D93-DAB5800F6966}"/>
              </a:ext>
            </a:extLst>
          </p:cNvPr>
          <p:cNvSpPr/>
          <p:nvPr/>
        </p:nvSpPr>
        <p:spPr>
          <a:xfrm>
            <a:off x="1721293" y="337082"/>
            <a:ext cx="3560155" cy="705355"/>
          </a:xfrm>
          <a:prstGeom prst="rect">
            <a:avLst/>
          </a:prstGeom>
          <a:solidFill>
            <a:srgbClr val="BF0100">
              <a:alpha val="98000"/>
            </a:srgbClr>
          </a:solidFill>
          <a:ln w="317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108000" rIns="0" rtlCol="0" anchor="ctr"/>
          <a:lstStyle/>
          <a:p>
            <a:pPr defTabSz="761970"/>
            <a:r>
              <a:rPr lang="en-GB" sz="3200" b="1">
                <a:solidFill>
                  <a:prstClr val="white"/>
                </a:solidFill>
                <a:latin typeface="Arial" panose="020B0604020202020204" pitchFamily="34" charset="0"/>
                <a:cs typeface="Arial" panose="020B0604020202020204" pitchFamily="34" charset="0"/>
              </a:rPr>
              <a:t>CNN Objectives</a:t>
            </a:r>
            <a:endParaRPr lang="en-GB" sz="3200">
              <a:solidFill>
                <a:prstClr val="white"/>
              </a:solidFill>
              <a:latin typeface="Arial" panose="020B0604020202020204" pitchFamily="34" charset="0"/>
              <a:cs typeface="Arial" panose="020B0604020202020204" pitchFamily="34" charset="0"/>
            </a:endParaRPr>
          </a:p>
        </p:txBody>
      </p:sp>
      <p:sp>
        <p:nvSpPr>
          <p:cNvPr id="37" name="Rectangle 36">
            <a:extLst>
              <a:ext uri="{FF2B5EF4-FFF2-40B4-BE49-F238E27FC236}">
                <a16:creationId xmlns:a16="http://schemas.microsoft.com/office/drawing/2014/main" id="{DE5CD3DA-9B25-53C8-46C7-ECA61919A48F}"/>
              </a:ext>
            </a:extLst>
          </p:cNvPr>
          <p:cNvSpPr/>
          <p:nvPr/>
        </p:nvSpPr>
        <p:spPr>
          <a:xfrm>
            <a:off x="12370332" y="1370099"/>
            <a:ext cx="613295" cy="615955"/>
          </a:xfrm>
          <a:prstGeom prst="rect">
            <a:avLst/>
          </a:prstGeom>
          <a:no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400" b="1">
                <a:latin typeface="Arial" panose="020B0604020202020204" pitchFamily="34" charset="0"/>
                <a:cs typeface="Arial" panose="020B0604020202020204" pitchFamily="34" charset="0"/>
              </a:rPr>
              <a:t>1</a:t>
            </a:r>
          </a:p>
        </p:txBody>
      </p:sp>
      <p:sp>
        <p:nvSpPr>
          <p:cNvPr id="39" name="Rectangle 38">
            <a:extLst>
              <a:ext uri="{FF2B5EF4-FFF2-40B4-BE49-F238E27FC236}">
                <a16:creationId xmlns:a16="http://schemas.microsoft.com/office/drawing/2014/main" id="{EF07439E-4206-8AB5-8D30-C6335A2723D2}"/>
              </a:ext>
            </a:extLst>
          </p:cNvPr>
          <p:cNvSpPr/>
          <p:nvPr/>
        </p:nvSpPr>
        <p:spPr>
          <a:xfrm>
            <a:off x="12370331" y="2726836"/>
            <a:ext cx="613295" cy="615955"/>
          </a:xfrm>
          <a:prstGeom prst="rect">
            <a:avLst/>
          </a:prstGeom>
          <a:no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400" b="1">
                <a:latin typeface="Arial" panose="020B0604020202020204" pitchFamily="34" charset="0"/>
                <a:cs typeface="Arial" panose="020B0604020202020204" pitchFamily="34" charset="0"/>
              </a:rPr>
              <a:t>2</a:t>
            </a:r>
          </a:p>
        </p:txBody>
      </p:sp>
      <p:sp>
        <p:nvSpPr>
          <p:cNvPr id="40" name="Rectangle 39">
            <a:extLst>
              <a:ext uri="{FF2B5EF4-FFF2-40B4-BE49-F238E27FC236}">
                <a16:creationId xmlns:a16="http://schemas.microsoft.com/office/drawing/2014/main" id="{53F01E5E-689C-F229-E366-C2C6C2C6785C}"/>
              </a:ext>
            </a:extLst>
          </p:cNvPr>
          <p:cNvSpPr/>
          <p:nvPr/>
        </p:nvSpPr>
        <p:spPr>
          <a:xfrm>
            <a:off x="12370330" y="4091830"/>
            <a:ext cx="613295" cy="615955"/>
          </a:xfrm>
          <a:prstGeom prst="rect">
            <a:avLst/>
          </a:prstGeom>
          <a:no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400" b="1">
                <a:latin typeface="Arial" panose="020B0604020202020204" pitchFamily="34" charset="0"/>
                <a:cs typeface="Arial" panose="020B0604020202020204" pitchFamily="34" charset="0"/>
              </a:rPr>
              <a:t>3</a:t>
            </a:r>
          </a:p>
        </p:txBody>
      </p:sp>
      <p:sp>
        <p:nvSpPr>
          <p:cNvPr id="41" name="Rectangle 40">
            <a:extLst>
              <a:ext uri="{FF2B5EF4-FFF2-40B4-BE49-F238E27FC236}">
                <a16:creationId xmlns:a16="http://schemas.microsoft.com/office/drawing/2014/main" id="{26FDA4C7-6E8A-A75D-1BFE-E893BDAFEF50}"/>
              </a:ext>
            </a:extLst>
          </p:cNvPr>
          <p:cNvSpPr/>
          <p:nvPr/>
        </p:nvSpPr>
        <p:spPr>
          <a:xfrm>
            <a:off x="12368699" y="5428932"/>
            <a:ext cx="613295" cy="615955"/>
          </a:xfrm>
          <a:prstGeom prst="rect">
            <a:avLst/>
          </a:prstGeom>
          <a:no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400" b="1">
                <a:latin typeface="Arial" panose="020B0604020202020204" pitchFamily="34" charset="0"/>
                <a:cs typeface="Arial" panose="020B0604020202020204" pitchFamily="34" charset="0"/>
              </a:rPr>
              <a:t>4</a:t>
            </a:r>
          </a:p>
        </p:txBody>
      </p:sp>
      <p:sp>
        <p:nvSpPr>
          <p:cNvPr id="24" name="Rectangle 23">
            <a:extLst>
              <a:ext uri="{FF2B5EF4-FFF2-40B4-BE49-F238E27FC236}">
                <a16:creationId xmlns:a16="http://schemas.microsoft.com/office/drawing/2014/main" id="{95670C39-1870-CA80-B12F-8B91D38717A1}"/>
              </a:ext>
            </a:extLst>
          </p:cNvPr>
          <p:cNvSpPr/>
          <p:nvPr/>
        </p:nvSpPr>
        <p:spPr>
          <a:xfrm>
            <a:off x="4400913" y="4740705"/>
            <a:ext cx="6247209" cy="1183143"/>
          </a:xfrm>
          <a:prstGeom prst="rect">
            <a:avLst/>
          </a:prstGeom>
          <a:solidFill>
            <a:srgbClr val="102735"/>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72000" rIns="0" rtlCol="0" anchor="ctr"/>
          <a:lstStyle/>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4" name="Rectangle 13">
            <a:extLst>
              <a:ext uri="{FF2B5EF4-FFF2-40B4-BE49-F238E27FC236}">
                <a16:creationId xmlns:a16="http://schemas.microsoft.com/office/drawing/2014/main" id="{FB64C396-DF5A-17D1-5F6C-360D30BCA65C}"/>
              </a:ext>
            </a:extLst>
          </p:cNvPr>
          <p:cNvSpPr/>
          <p:nvPr/>
        </p:nvSpPr>
        <p:spPr>
          <a:xfrm>
            <a:off x="4268391" y="4588305"/>
            <a:ext cx="6247209" cy="1183143"/>
          </a:xfrm>
          <a:prstGeom prst="rect">
            <a:avLst/>
          </a:prstGeom>
          <a:solidFill>
            <a:srgbClr val="BC0301"/>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144000" rIns="0" rtlCol="0" anchor="ctr"/>
          <a:lstStyle/>
          <a:p>
            <a:pPr marL="0" marR="0" lvl="0" indent="0" algn="l" defTabSz="914363"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FFFFFF"/>
                </a:solidFill>
                <a:effectLst/>
                <a:uLnTx/>
                <a:uFillTx/>
                <a:latin typeface="Arial" panose="020B0604020202020204"/>
                <a:ea typeface="+mn-ea"/>
                <a:cs typeface="+mn-cs"/>
              </a:rPr>
              <a:t>Worst case scenario projections are </a:t>
            </a:r>
          </a:p>
          <a:p>
            <a:pPr marL="0" marR="0" lvl="0" indent="0" algn="l" defTabSz="914363"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FFFFFF"/>
                </a:solidFill>
                <a:effectLst/>
                <a:highlight>
                  <a:srgbClr val="102735"/>
                </a:highlight>
                <a:uLnTx/>
                <a:uFillTx/>
                <a:latin typeface="Arial" panose="020B0604020202020204"/>
                <a:ea typeface="+mn-ea"/>
                <a:cs typeface="+mn-cs"/>
              </a:rPr>
              <a:t>never realised</a:t>
            </a:r>
          </a:p>
        </p:txBody>
      </p:sp>
      <p:sp>
        <p:nvSpPr>
          <p:cNvPr id="25" name="Rectangle 24">
            <a:extLst>
              <a:ext uri="{FF2B5EF4-FFF2-40B4-BE49-F238E27FC236}">
                <a16:creationId xmlns:a16="http://schemas.microsoft.com/office/drawing/2014/main" id="{0D8467D1-7EAA-996F-42A9-4BA827BD3343}"/>
              </a:ext>
            </a:extLst>
          </p:cNvPr>
          <p:cNvSpPr/>
          <p:nvPr/>
        </p:nvSpPr>
        <p:spPr>
          <a:xfrm>
            <a:off x="4395606" y="3163568"/>
            <a:ext cx="6247209" cy="1183142"/>
          </a:xfrm>
          <a:prstGeom prst="rect">
            <a:avLst/>
          </a:prstGeom>
          <a:solidFill>
            <a:srgbClr val="102735"/>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72000" rIns="0" rtlCol="0" anchor="ctr"/>
          <a:lstStyle/>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8" name="Rectangle 17">
            <a:extLst>
              <a:ext uri="{FF2B5EF4-FFF2-40B4-BE49-F238E27FC236}">
                <a16:creationId xmlns:a16="http://schemas.microsoft.com/office/drawing/2014/main" id="{D477EA8F-C02E-C546-0696-9E2C02DA89E5}"/>
              </a:ext>
            </a:extLst>
          </p:cNvPr>
          <p:cNvSpPr/>
          <p:nvPr/>
        </p:nvSpPr>
        <p:spPr>
          <a:xfrm>
            <a:off x="4263084" y="3011168"/>
            <a:ext cx="6247209" cy="1183142"/>
          </a:xfrm>
          <a:prstGeom prst="rect">
            <a:avLst/>
          </a:prstGeom>
          <a:solidFill>
            <a:srgbClr val="BC0301"/>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144000" rIns="0" rtlCol="0" anchor="ctr"/>
          <a:lstStyle/>
          <a:p>
            <a:pPr marL="0" marR="0" lvl="0" indent="0" algn="l" defTabSz="914363" rtl="0" eaLnBrk="1" fontAlgn="auto" latinLnBrk="0" hangingPunct="1">
              <a:lnSpc>
                <a:spcPct val="100000"/>
              </a:lnSpc>
              <a:spcBef>
                <a:spcPts val="0"/>
              </a:spcBef>
              <a:spcAft>
                <a:spcPts val="0"/>
              </a:spcAft>
              <a:buClrTx/>
              <a:buSzTx/>
              <a:buFontTx/>
              <a:buNone/>
              <a:tabLst/>
              <a:defRPr/>
            </a:pPr>
            <a:r>
              <a:rPr lang="en-GB" sz="2400" b="1" spc="-130">
                <a:solidFill>
                  <a:srgbClr val="FFFFFF"/>
                </a:solidFill>
                <a:latin typeface="Arial" panose="020B0604020202020204"/>
              </a:rPr>
              <a:t>10</a:t>
            </a:r>
            <a:r>
              <a:rPr kumimoji="0" lang="en-GB" sz="2400" b="1" i="0" u="none" strike="noStrike" kern="1200" cap="none" spc="-130" normalizeH="0" baseline="0" noProof="0">
                <a:ln>
                  <a:noFill/>
                </a:ln>
                <a:solidFill>
                  <a:srgbClr val="FFFFFF"/>
                </a:solidFill>
                <a:effectLst/>
                <a:uLnTx/>
                <a:uFillTx/>
                <a:latin typeface="Arial" panose="020B0604020202020204"/>
                <a:ea typeface="+mn-ea"/>
                <a:cs typeface="+mn-cs"/>
              </a:rPr>
              <a:t>0% of national target have an active plan </a:t>
            </a:r>
          </a:p>
          <a:p>
            <a:pPr marL="0" marR="0" lvl="0" indent="0" algn="l" defTabSz="914363"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30" normalizeH="0" baseline="0" noProof="0">
                <a:ln>
                  <a:noFill/>
                </a:ln>
                <a:solidFill>
                  <a:srgbClr val="FFFFFF"/>
                </a:solidFill>
                <a:effectLst/>
                <a:uLnTx/>
                <a:uFillTx/>
                <a:latin typeface="Arial" panose="020B0604020202020204"/>
                <a:ea typeface="+mn-ea"/>
                <a:cs typeface="+mn-cs"/>
              </a:rPr>
              <a:t>(55 Coastal Towns) </a:t>
            </a:r>
            <a:endParaRPr kumimoji="0" lang="en-GB" sz="2400" b="1"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TextBox 1">
            <a:extLst>
              <a:ext uri="{FF2B5EF4-FFF2-40B4-BE49-F238E27FC236}">
                <a16:creationId xmlns:a16="http://schemas.microsoft.com/office/drawing/2014/main" id="{313A9980-5BB7-567D-69F4-D6F3B02856C9}"/>
              </a:ext>
            </a:extLst>
          </p:cNvPr>
          <p:cNvSpPr txBox="1"/>
          <p:nvPr/>
        </p:nvSpPr>
        <p:spPr>
          <a:xfrm>
            <a:off x="1075176" y="3079170"/>
            <a:ext cx="3560154" cy="705355"/>
          </a:xfrm>
          <a:prstGeom prst="rect">
            <a:avLst/>
          </a:prstGeom>
          <a:noFill/>
          <a:ln w="44450">
            <a:noFill/>
          </a:ln>
        </p:spPr>
        <p:txBody>
          <a:bodyPr wrap="square" lIns="72000" anchor="ctr" anchorCtr="0">
            <a:noAutofit/>
          </a:bodyPr>
          <a:lstStyle/>
          <a:p>
            <a:pPr marL="685773" marR="0" lvl="0" indent="0" algn="l" defTabSz="914363"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srgbClr val="FFFFFF">
                    <a:alpha val="48000"/>
                  </a:srgbClr>
                </a:solidFill>
                <a:effectLst/>
                <a:uLnTx/>
                <a:uFillTx/>
                <a:latin typeface="Arial" panose="020B0604020202020204" pitchFamily="34" charset="0"/>
                <a:ea typeface="+mn-ea"/>
                <a:cs typeface="Arial" panose="020B0604020202020204" pitchFamily="34" charset="0"/>
              </a:rPr>
              <a:t>Medium</a:t>
            </a:r>
          </a:p>
          <a:p>
            <a:pPr marL="685773" marR="0" lvl="0" indent="0" algn="l" defTabSz="914363" rtl="0" eaLnBrk="1" fontAlgn="auto" latinLnBrk="0" hangingPunct="1">
              <a:lnSpc>
                <a:spcPct val="100000"/>
              </a:lnSpc>
              <a:spcBef>
                <a:spcPts val="0"/>
              </a:spcBef>
              <a:spcAft>
                <a:spcPts val="0"/>
              </a:spcAft>
              <a:buClrTx/>
              <a:buSzTx/>
              <a:buFontTx/>
              <a:buNone/>
              <a:tabLst/>
              <a:defRPr/>
            </a:pPr>
            <a:r>
              <a:rPr lang="en-GB" sz="3200">
                <a:solidFill>
                  <a:srgbClr val="FFFFFF">
                    <a:alpha val="48000"/>
                  </a:srgbClr>
                </a:solidFill>
                <a:latin typeface="Arial" panose="020B0604020202020204" pitchFamily="34" charset="0"/>
                <a:cs typeface="Arial" panose="020B0604020202020204" pitchFamily="34" charset="0"/>
              </a:rPr>
              <a:t>2025-2027</a:t>
            </a:r>
            <a:endParaRPr kumimoji="0" lang="en-GB" sz="3200" i="0" u="none" strike="noStrike" kern="1200" cap="none" spc="0" normalizeH="0" baseline="0" noProof="0">
              <a:ln>
                <a:noFill/>
              </a:ln>
              <a:solidFill>
                <a:srgbClr val="FFFFFF">
                  <a:alpha val="48000"/>
                </a:srgbClr>
              </a:solidFill>
              <a:effectLst/>
              <a:uLnTx/>
              <a:uFillTx/>
              <a:latin typeface="Arial" panose="020B0604020202020204" pitchFamily="34" charset="0"/>
              <a:ea typeface="+mn-ea"/>
              <a:cs typeface="Arial" panose="020B0604020202020204" pitchFamily="34" charset="0"/>
            </a:endParaRPr>
          </a:p>
        </p:txBody>
      </p:sp>
      <p:sp>
        <p:nvSpPr>
          <p:cNvPr id="27" name="TextBox 26">
            <a:extLst>
              <a:ext uri="{FF2B5EF4-FFF2-40B4-BE49-F238E27FC236}">
                <a16:creationId xmlns:a16="http://schemas.microsoft.com/office/drawing/2014/main" id="{D8074669-8812-A07B-90D4-2145DEECEE8B}"/>
              </a:ext>
            </a:extLst>
          </p:cNvPr>
          <p:cNvSpPr txBox="1"/>
          <p:nvPr/>
        </p:nvSpPr>
        <p:spPr>
          <a:xfrm>
            <a:off x="1082833" y="1509726"/>
            <a:ext cx="3560154" cy="705355"/>
          </a:xfrm>
          <a:prstGeom prst="rect">
            <a:avLst/>
          </a:prstGeom>
          <a:noFill/>
          <a:ln w="44450">
            <a:noFill/>
          </a:ln>
        </p:spPr>
        <p:txBody>
          <a:bodyPr wrap="square" lIns="72000" anchor="ctr" anchorCtr="0">
            <a:noAutofit/>
          </a:bodyPr>
          <a:lstStyle/>
          <a:p>
            <a:pPr marL="685773" marR="0" lvl="0" indent="0" algn="l" defTabSz="914363"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srgbClr val="FFFFFF">
                    <a:alpha val="48000"/>
                  </a:srgbClr>
                </a:solidFill>
                <a:effectLst/>
                <a:uLnTx/>
                <a:uFillTx/>
                <a:latin typeface="Arial" panose="020B0604020202020204" pitchFamily="34" charset="0"/>
                <a:ea typeface="+mn-ea"/>
                <a:cs typeface="Arial" panose="020B0604020202020204" pitchFamily="34" charset="0"/>
              </a:rPr>
              <a:t>Short Term</a:t>
            </a:r>
          </a:p>
          <a:p>
            <a:pPr marL="685773" marR="0" lvl="0" indent="0" algn="l" defTabSz="914363" rtl="0" eaLnBrk="1" fontAlgn="auto" latinLnBrk="0" hangingPunct="1">
              <a:lnSpc>
                <a:spcPct val="100000"/>
              </a:lnSpc>
              <a:spcBef>
                <a:spcPts val="0"/>
              </a:spcBef>
              <a:spcAft>
                <a:spcPts val="0"/>
              </a:spcAft>
              <a:buClrTx/>
              <a:buSzTx/>
              <a:buFontTx/>
              <a:buNone/>
              <a:tabLst/>
              <a:defRPr/>
            </a:pPr>
            <a:r>
              <a:rPr lang="en-GB" sz="3200">
                <a:solidFill>
                  <a:srgbClr val="FFFFFF">
                    <a:alpha val="48000"/>
                  </a:srgbClr>
                </a:solidFill>
                <a:latin typeface="Arial" panose="020B0604020202020204" pitchFamily="34" charset="0"/>
                <a:cs typeface="Arial" panose="020B0604020202020204" pitchFamily="34" charset="0"/>
              </a:rPr>
              <a:t>2024-2025</a:t>
            </a:r>
            <a:endParaRPr kumimoji="0" lang="en-GB" sz="3200" i="0" u="none" strike="noStrike" kern="1200" cap="none" spc="0" normalizeH="0" baseline="0" noProof="0">
              <a:ln>
                <a:noFill/>
              </a:ln>
              <a:solidFill>
                <a:srgbClr val="FFFFFF">
                  <a:alpha val="48000"/>
                </a:srgbClr>
              </a:solidFill>
              <a:effectLst/>
              <a:uLnTx/>
              <a:uFillTx/>
              <a:latin typeface="Arial" panose="020B0604020202020204" pitchFamily="34" charset="0"/>
              <a:ea typeface="+mn-ea"/>
              <a:cs typeface="Arial" panose="020B0604020202020204" pitchFamily="34" charset="0"/>
            </a:endParaRPr>
          </a:p>
        </p:txBody>
      </p:sp>
      <p:sp>
        <p:nvSpPr>
          <p:cNvPr id="29" name="TextBox 28">
            <a:extLst>
              <a:ext uri="{FF2B5EF4-FFF2-40B4-BE49-F238E27FC236}">
                <a16:creationId xmlns:a16="http://schemas.microsoft.com/office/drawing/2014/main" id="{601DEE10-29A8-4B32-CD4A-0803EB3829FA}"/>
              </a:ext>
            </a:extLst>
          </p:cNvPr>
          <p:cNvSpPr txBox="1"/>
          <p:nvPr/>
        </p:nvSpPr>
        <p:spPr>
          <a:xfrm>
            <a:off x="1061339" y="4664177"/>
            <a:ext cx="3560154" cy="705355"/>
          </a:xfrm>
          <a:prstGeom prst="rect">
            <a:avLst/>
          </a:prstGeom>
          <a:noFill/>
          <a:ln w="44450">
            <a:noFill/>
          </a:ln>
        </p:spPr>
        <p:txBody>
          <a:bodyPr wrap="square" lIns="72000" anchor="ctr" anchorCtr="0">
            <a:noAutofit/>
          </a:bodyPr>
          <a:lstStyle/>
          <a:p>
            <a:pPr marL="685773" marR="0" lvl="0" indent="0" algn="l" defTabSz="914363" rtl="0" eaLnBrk="1" fontAlgn="auto" latinLnBrk="0" hangingPunct="1">
              <a:lnSpc>
                <a:spcPct val="100000"/>
              </a:lnSpc>
              <a:spcBef>
                <a:spcPts val="0"/>
              </a:spcBef>
              <a:spcAft>
                <a:spcPts val="0"/>
              </a:spcAft>
              <a:buClrTx/>
              <a:buSzTx/>
              <a:buFontTx/>
              <a:buNone/>
              <a:tabLst/>
              <a:defRPr/>
            </a:pPr>
            <a:r>
              <a:rPr lang="en-GB" sz="3200" b="1">
                <a:solidFill>
                  <a:srgbClr val="FFFFFF"/>
                </a:solidFill>
                <a:latin typeface="Arial" panose="020B0604020202020204" pitchFamily="34" charset="0"/>
                <a:cs typeface="Arial" panose="020B0604020202020204" pitchFamily="34" charset="0"/>
              </a:rPr>
              <a:t>Long</a:t>
            </a:r>
            <a:endParaRPr kumimoji="0" lang="en-GB" sz="32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a:p>
            <a:pPr marL="685773" marR="0" lvl="0" indent="0" algn="l" defTabSz="914363" rtl="0" eaLnBrk="1" fontAlgn="auto" latinLnBrk="0" hangingPunct="1">
              <a:lnSpc>
                <a:spcPct val="100000"/>
              </a:lnSpc>
              <a:spcBef>
                <a:spcPts val="0"/>
              </a:spcBef>
              <a:spcAft>
                <a:spcPts val="0"/>
              </a:spcAft>
              <a:buClrTx/>
              <a:buSzTx/>
              <a:buFontTx/>
              <a:buNone/>
              <a:tabLst/>
              <a:defRPr/>
            </a:pPr>
            <a:r>
              <a:rPr lang="en-GB" sz="3200">
                <a:solidFill>
                  <a:srgbClr val="FFFFFF"/>
                </a:solidFill>
                <a:latin typeface="Arial" panose="020B0604020202020204" pitchFamily="34" charset="0"/>
                <a:cs typeface="Arial" panose="020B0604020202020204" pitchFamily="34" charset="0"/>
              </a:rPr>
              <a:t>2027+</a:t>
            </a:r>
            <a:endParaRPr kumimoji="0" lang="en-GB" sz="320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62" name="Picture 61">
            <a:extLst>
              <a:ext uri="{FF2B5EF4-FFF2-40B4-BE49-F238E27FC236}">
                <a16:creationId xmlns:a16="http://schemas.microsoft.com/office/drawing/2014/main" id="{02891A0F-9982-131C-E689-F18CF8460BC3}"/>
              </a:ext>
            </a:extLst>
          </p:cNvPr>
          <p:cNvPicPr>
            <a:picLocks noChangeAspect="1"/>
          </p:cNvPicPr>
          <p:nvPr/>
        </p:nvPicPr>
        <p:blipFill>
          <a:blip r:embed="rId4" cstate="email">
            <a:alphaModFix amt="85000"/>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a:xfrm>
            <a:off x="142894" y="1296348"/>
            <a:ext cx="1068059" cy="1022154"/>
          </a:xfrm>
          <a:custGeom>
            <a:avLst/>
            <a:gdLst/>
            <a:ahLst/>
            <a:cxnLst/>
            <a:rect l="l" t="t" r="r" b="b"/>
            <a:pathLst>
              <a:path w="1486412" h="1422526">
                <a:moveTo>
                  <a:pt x="491851" y="655834"/>
                </a:moveTo>
                <a:lnTo>
                  <a:pt x="491851" y="868221"/>
                </a:lnTo>
                <a:lnTo>
                  <a:pt x="548048" y="868221"/>
                </a:lnTo>
                <a:lnTo>
                  <a:pt x="548048" y="655834"/>
                </a:lnTo>
                <a:close/>
                <a:moveTo>
                  <a:pt x="1159797" y="651034"/>
                </a:moveTo>
                <a:cubicBezTo>
                  <a:pt x="1129265" y="651034"/>
                  <a:pt x="1106733" y="657300"/>
                  <a:pt x="1092201" y="669833"/>
                </a:cubicBezTo>
                <a:cubicBezTo>
                  <a:pt x="1077668" y="682365"/>
                  <a:pt x="1070402" y="697831"/>
                  <a:pt x="1070402" y="716230"/>
                </a:cubicBezTo>
                <a:cubicBezTo>
                  <a:pt x="1070402" y="736629"/>
                  <a:pt x="1078802" y="752561"/>
                  <a:pt x="1095601" y="764027"/>
                </a:cubicBezTo>
                <a:cubicBezTo>
                  <a:pt x="1107733" y="772293"/>
                  <a:pt x="1136465" y="781426"/>
                  <a:pt x="1181795" y="791425"/>
                </a:cubicBezTo>
                <a:cubicBezTo>
                  <a:pt x="1191528" y="793692"/>
                  <a:pt x="1197794" y="796158"/>
                  <a:pt x="1200594" y="798825"/>
                </a:cubicBezTo>
                <a:cubicBezTo>
                  <a:pt x="1203261" y="801625"/>
                  <a:pt x="1204594" y="805158"/>
                  <a:pt x="1204594" y="809424"/>
                </a:cubicBezTo>
                <a:cubicBezTo>
                  <a:pt x="1204594" y="815691"/>
                  <a:pt x="1202127" y="820690"/>
                  <a:pt x="1197194" y="824423"/>
                </a:cubicBezTo>
                <a:cubicBezTo>
                  <a:pt x="1189861" y="829756"/>
                  <a:pt x="1178929" y="832423"/>
                  <a:pt x="1164396" y="832423"/>
                </a:cubicBezTo>
                <a:cubicBezTo>
                  <a:pt x="1151197" y="832423"/>
                  <a:pt x="1140931" y="829590"/>
                  <a:pt x="1133598" y="823923"/>
                </a:cubicBezTo>
                <a:cubicBezTo>
                  <a:pt x="1126265" y="818257"/>
                  <a:pt x="1121399" y="809958"/>
                  <a:pt x="1118999" y="799025"/>
                </a:cubicBezTo>
                <a:lnTo>
                  <a:pt x="1062603" y="807624"/>
                </a:lnTo>
                <a:cubicBezTo>
                  <a:pt x="1067802" y="827756"/>
                  <a:pt x="1078835" y="843689"/>
                  <a:pt x="1095701" y="855421"/>
                </a:cubicBezTo>
                <a:cubicBezTo>
                  <a:pt x="1112566" y="867154"/>
                  <a:pt x="1135465" y="873020"/>
                  <a:pt x="1164396" y="873020"/>
                </a:cubicBezTo>
                <a:cubicBezTo>
                  <a:pt x="1196261" y="873020"/>
                  <a:pt x="1220326" y="866021"/>
                  <a:pt x="1236592" y="852022"/>
                </a:cubicBezTo>
                <a:cubicBezTo>
                  <a:pt x="1252858" y="838023"/>
                  <a:pt x="1260991" y="821290"/>
                  <a:pt x="1260991" y="801825"/>
                </a:cubicBezTo>
                <a:cubicBezTo>
                  <a:pt x="1260991" y="783959"/>
                  <a:pt x="1255124" y="770027"/>
                  <a:pt x="1243392" y="760027"/>
                </a:cubicBezTo>
                <a:cubicBezTo>
                  <a:pt x="1231526" y="750161"/>
                  <a:pt x="1210627" y="741828"/>
                  <a:pt x="1180695" y="735029"/>
                </a:cubicBezTo>
                <a:cubicBezTo>
                  <a:pt x="1150764" y="728229"/>
                  <a:pt x="1133265" y="722963"/>
                  <a:pt x="1128199" y="719230"/>
                </a:cubicBezTo>
                <a:cubicBezTo>
                  <a:pt x="1124465" y="716430"/>
                  <a:pt x="1122599" y="713030"/>
                  <a:pt x="1122599" y="709030"/>
                </a:cubicBezTo>
                <a:cubicBezTo>
                  <a:pt x="1122599" y="704364"/>
                  <a:pt x="1124732" y="700564"/>
                  <a:pt x="1128999" y="697631"/>
                </a:cubicBezTo>
                <a:cubicBezTo>
                  <a:pt x="1135398" y="693498"/>
                  <a:pt x="1145998" y="691431"/>
                  <a:pt x="1160797" y="691431"/>
                </a:cubicBezTo>
                <a:cubicBezTo>
                  <a:pt x="1172529" y="691431"/>
                  <a:pt x="1181562" y="693631"/>
                  <a:pt x="1187895" y="698031"/>
                </a:cubicBezTo>
                <a:cubicBezTo>
                  <a:pt x="1194228" y="702431"/>
                  <a:pt x="1198528" y="708764"/>
                  <a:pt x="1200794" y="717030"/>
                </a:cubicBezTo>
                <a:lnTo>
                  <a:pt x="1253791" y="707230"/>
                </a:lnTo>
                <a:cubicBezTo>
                  <a:pt x="1248458" y="688698"/>
                  <a:pt x="1238725" y="674699"/>
                  <a:pt x="1224593" y="665233"/>
                </a:cubicBezTo>
                <a:cubicBezTo>
                  <a:pt x="1210460" y="655767"/>
                  <a:pt x="1188862" y="651034"/>
                  <a:pt x="1159797" y="651034"/>
                </a:cubicBezTo>
                <a:close/>
                <a:moveTo>
                  <a:pt x="944396" y="651034"/>
                </a:moveTo>
                <a:cubicBezTo>
                  <a:pt x="912798" y="651034"/>
                  <a:pt x="887733" y="660800"/>
                  <a:pt x="869200" y="680332"/>
                </a:cubicBezTo>
                <a:cubicBezTo>
                  <a:pt x="850668" y="699864"/>
                  <a:pt x="841402" y="727163"/>
                  <a:pt x="841402" y="762227"/>
                </a:cubicBezTo>
                <a:cubicBezTo>
                  <a:pt x="841402" y="796892"/>
                  <a:pt x="850635" y="824023"/>
                  <a:pt x="869100" y="843622"/>
                </a:cubicBezTo>
                <a:cubicBezTo>
                  <a:pt x="887566" y="863221"/>
                  <a:pt x="912331" y="873020"/>
                  <a:pt x="943396" y="873020"/>
                </a:cubicBezTo>
                <a:cubicBezTo>
                  <a:pt x="970728" y="873020"/>
                  <a:pt x="992526" y="866554"/>
                  <a:pt x="1008792" y="853622"/>
                </a:cubicBezTo>
                <a:cubicBezTo>
                  <a:pt x="1025057" y="840689"/>
                  <a:pt x="1036057" y="821557"/>
                  <a:pt x="1041790" y="796225"/>
                </a:cubicBezTo>
                <a:lnTo>
                  <a:pt x="986593" y="786826"/>
                </a:lnTo>
                <a:cubicBezTo>
                  <a:pt x="983793" y="801625"/>
                  <a:pt x="978994" y="812057"/>
                  <a:pt x="972194" y="818124"/>
                </a:cubicBezTo>
                <a:cubicBezTo>
                  <a:pt x="965395" y="824190"/>
                  <a:pt x="956662" y="827223"/>
                  <a:pt x="945996" y="827223"/>
                </a:cubicBezTo>
                <a:cubicBezTo>
                  <a:pt x="931730" y="827223"/>
                  <a:pt x="920364" y="822023"/>
                  <a:pt x="911898" y="811624"/>
                </a:cubicBezTo>
                <a:cubicBezTo>
                  <a:pt x="903432" y="801225"/>
                  <a:pt x="899199" y="783426"/>
                  <a:pt x="899199" y="758227"/>
                </a:cubicBezTo>
                <a:cubicBezTo>
                  <a:pt x="899199" y="735562"/>
                  <a:pt x="903365" y="719396"/>
                  <a:pt x="911698" y="709730"/>
                </a:cubicBezTo>
                <a:cubicBezTo>
                  <a:pt x="920031" y="700064"/>
                  <a:pt x="931197" y="695231"/>
                  <a:pt x="945196" y="695231"/>
                </a:cubicBezTo>
                <a:cubicBezTo>
                  <a:pt x="955728" y="695231"/>
                  <a:pt x="964295" y="698031"/>
                  <a:pt x="970894" y="703631"/>
                </a:cubicBezTo>
                <a:cubicBezTo>
                  <a:pt x="977494" y="709230"/>
                  <a:pt x="981727" y="717563"/>
                  <a:pt x="983593" y="728629"/>
                </a:cubicBezTo>
                <a:lnTo>
                  <a:pt x="1038990" y="718630"/>
                </a:lnTo>
                <a:cubicBezTo>
                  <a:pt x="1032324" y="695831"/>
                  <a:pt x="1021358" y="678866"/>
                  <a:pt x="1006092" y="667733"/>
                </a:cubicBezTo>
                <a:cubicBezTo>
                  <a:pt x="990826" y="656600"/>
                  <a:pt x="970261" y="651034"/>
                  <a:pt x="944396" y="651034"/>
                </a:cubicBezTo>
                <a:close/>
                <a:moveTo>
                  <a:pt x="727944" y="651034"/>
                </a:moveTo>
                <a:cubicBezTo>
                  <a:pt x="699812" y="651034"/>
                  <a:pt x="676480" y="663033"/>
                  <a:pt x="657948" y="687032"/>
                </a:cubicBezTo>
                <a:lnTo>
                  <a:pt x="657948" y="655834"/>
                </a:lnTo>
                <a:lnTo>
                  <a:pt x="605751" y="655834"/>
                </a:lnTo>
                <a:lnTo>
                  <a:pt x="605751" y="868221"/>
                </a:lnTo>
                <a:lnTo>
                  <a:pt x="661948" y="868221"/>
                </a:lnTo>
                <a:lnTo>
                  <a:pt x="661948" y="772027"/>
                </a:lnTo>
                <a:cubicBezTo>
                  <a:pt x="661948" y="748295"/>
                  <a:pt x="663381" y="732029"/>
                  <a:pt x="666248" y="723229"/>
                </a:cubicBezTo>
                <a:cubicBezTo>
                  <a:pt x="669114" y="714430"/>
                  <a:pt x="674414" y="707364"/>
                  <a:pt x="682147" y="702031"/>
                </a:cubicBezTo>
                <a:cubicBezTo>
                  <a:pt x="689880" y="696698"/>
                  <a:pt x="698612" y="694031"/>
                  <a:pt x="708345" y="694031"/>
                </a:cubicBezTo>
                <a:cubicBezTo>
                  <a:pt x="715945" y="694031"/>
                  <a:pt x="722444" y="695898"/>
                  <a:pt x="727844" y="699631"/>
                </a:cubicBezTo>
                <a:cubicBezTo>
                  <a:pt x="733244" y="703364"/>
                  <a:pt x="737143" y="708597"/>
                  <a:pt x="739543" y="715330"/>
                </a:cubicBezTo>
                <a:cubicBezTo>
                  <a:pt x="741943" y="722063"/>
                  <a:pt x="743143" y="736895"/>
                  <a:pt x="743143" y="759827"/>
                </a:cubicBezTo>
                <a:lnTo>
                  <a:pt x="743143" y="868221"/>
                </a:lnTo>
                <a:lnTo>
                  <a:pt x="799340" y="868221"/>
                </a:lnTo>
                <a:lnTo>
                  <a:pt x="799340" y="736229"/>
                </a:lnTo>
                <a:cubicBezTo>
                  <a:pt x="799340" y="719830"/>
                  <a:pt x="798306" y="707230"/>
                  <a:pt x="796240" y="698431"/>
                </a:cubicBezTo>
                <a:cubicBezTo>
                  <a:pt x="794173" y="689632"/>
                  <a:pt x="790507" y="681765"/>
                  <a:pt x="785240" y="674832"/>
                </a:cubicBezTo>
                <a:cubicBezTo>
                  <a:pt x="779974" y="667900"/>
                  <a:pt x="772208" y="662200"/>
                  <a:pt x="761942" y="657733"/>
                </a:cubicBezTo>
                <a:cubicBezTo>
                  <a:pt x="751676" y="653267"/>
                  <a:pt x="740343" y="651034"/>
                  <a:pt x="727944" y="651034"/>
                </a:cubicBezTo>
                <a:close/>
                <a:moveTo>
                  <a:pt x="246201" y="577438"/>
                </a:moveTo>
                <a:lnTo>
                  <a:pt x="246201" y="868221"/>
                </a:lnTo>
                <a:lnTo>
                  <a:pt x="452589" y="868221"/>
                </a:lnTo>
                <a:lnTo>
                  <a:pt x="452589" y="818824"/>
                </a:lnTo>
                <a:lnTo>
                  <a:pt x="305398" y="818824"/>
                </a:lnTo>
                <a:lnTo>
                  <a:pt x="305398" y="577438"/>
                </a:lnTo>
                <a:close/>
                <a:moveTo>
                  <a:pt x="491851" y="575039"/>
                </a:moveTo>
                <a:lnTo>
                  <a:pt x="491851" y="627035"/>
                </a:lnTo>
                <a:lnTo>
                  <a:pt x="548048" y="627035"/>
                </a:lnTo>
                <a:lnTo>
                  <a:pt x="548048" y="575039"/>
                </a:lnTo>
                <a:close/>
                <a:moveTo>
                  <a:pt x="743206" y="0"/>
                </a:moveTo>
                <a:cubicBezTo>
                  <a:pt x="1153667" y="0"/>
                  <a:pt x="1486412" y="318443"/>
                  <a:pt x="1486412" y="711263"/>
                </a:cubicBezTo>
                <a:cubicBezTo>
                  <a:pt x="1486412" y="1104083"/>
                  <a:pt x="1153667" y="1422526"/>
                  <a:pt x="743206" y="1422526"/>
                </a:cubicBezTo>
                <a:cubicBezTo>
                  <a:pt x="332745" y="1422526"/>
                  <a:pt x="0" y="1104083"/>
                  <a:pt x="0" y="711263"/>
                </a:cubicBezTo>
                <a:cubicBezTo>
                  <a:pt x="0" y="318443"/>
                  <a:pt x="332745" y="0"/>
                  <a:pt x="743206" y="0"/>
                </a:cubicBezTo>
                <a:close/>
              </a:path>
            </a:pathLst>
          </a:custGeom>
          <a:ln w="190500" cap="rnd">
            <a:noFill/>
            <a:prstDash val="solid"/>
          </a:ln>
          <a:effectLst>
            <a:outerShdw blurRad="127000" sx="1000" sy="1000" algn="bl" rotWithShape="0">
              <a:srgbClr val="000000"/>
            </a:outerShdw>
          </a:effectLst>
        </p:spPr>
      </p:pic>
      <p:pic>
        <p:nvPicPr>
          <p:cNvPr id="63" name="Picture 62">
            <a:extLst>
              <a:ext uri="{FF2B5EF4-FFF2-40B4-BE49-F238E27FC236}">
                <a16:creationId xmlns:a16="http://schemas.microsoft.com/office/drawing/2014/main" id="{DB712489-2649-F98F-9B20-159E82B226D3}"/>
              </a:ext>
            </a:extLst>
          </p:cNvPr>
          <p:cNvPicPr>
            <a:picLocks noChangeAspect="1"/>
          </p:cNvPicPr>
          <p:nvPr/>
        </p:nvPicPr>
        <p:blipFill>
          <a:blip r:embed="rId5" cstate="email">
            <a:alphaModFix amt="85000"/>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141113" y="2402367"/>
            <a:ext cx="1060374" cy="1024070"/>
          </a:xfrm>
          <a:custGeom>
            <a:avLst/>
            <a:gdLst/>
            <a:ahLst/>
            <a:cxnLst/>
            <a:rect l="l" t="t" r="r" b="b"/>
            <a:pathLst>
              <a:path w="1475716" h="1425192">
                <a:moveTo>
                  <a:pt x="523390" y="694660"/>
                </a:moveTo>
                <a:cubicBezTo>
                  <a:pt x="536010" y="694660"/>
                  <a:pt x="546593" y="699478"/>
                  <a:pt x="555139" y="709115"/>
                </a:cubicBezTo>
                <a:cubicBezTo>
                  <a:pt x="563686" y="718751"/>
                  <a:pt x="567960" y="732518"/>
                  <a:pt x="567960" y="750415"/>
                </a:cubicBezTo>
                <a:cubicBezTo>
                  <a:pt x="567960" y="768770"/>
                  <a:pt x="563686" y="782766"/>
                  <a:pt x="555139" y="792403"/>
                </a:cubicBezTo>
                <a:cubicBezTo>
                  <a:pt x="546593" y="802039"/>
                  <a:pt x="536010" y="806858"/>
                  <a:pt x="523390" y="806858"/>
                </a:cubicBezTo>
                <a:cubicBezTo>
                  <a:pt x="510771" y="806858"/>
                  <a:pt x="500159" y="802039"/>
                  <a:pt x="491555" y="792403"/>
                </a:cubicBezTo>
                <a:cubicBezTo>
                  <a:pt x="482951" y="782766"/>
                  <a:pt x="478649" y="768885"/>
                  <a:pt x="478649" y="750759"/>
                </a:cubicBezTo>
                <a:cubicBezTo>
                  <a:pt x="478649" y="732633"/>
                  <a:pt x="482951" y="718751"/>
                  <a:pt x="491555" y="709115"/>
                </a:cubicBezTo>
                <a:cubicBezTo>
                  <a:pt x="500159" y="699478"/>
                  <a:pt x="510771" y="694660"/>
                  <a:pt x="523390" y="694660"/>
                </a:cubicBezTo>
                <a:close/>
                <a:moveTo>
                  <a:pt x="1065343" y="692251"/>
                </a:moveTo>
                <a:cubicBezTo>
                  <a:pt x="1075209" y="692251"/>
                  <a:pt x="1083584" y="695893"/>
                  <a:pt x="1090467" y="703178"/>
                </a:cubicBezTo>
                <a:cubicBezTo>
                  <a:pt x="1097351" y="710463"/>
                  <a:pt x="1100964" y="721103"/>
                  <a:pt x="1101308" y="735099"/>
                </a:cubicBezTo>
                <a:lnTo>
                  <a:pt x="1029034" y="735099"/>
                </a:lnTo>
                <a:cubicBezTo>
                  <a:pt x="1028919" y="721906"/>
                  <a:pt x="1032303" y="711467"/>
                  <a:pt x="1039187" y="703780"/>
                </a:cubicBezTo>
                <a:cubicBezTo>
                  <a:pt x="1046070" y="696094"/>
                  <a:pt x="1054789" y="692251"/>
                  <a:pt x="1065343" y="692251"/>
                </a:cubicBezTo>
                <a:close/>
                <a:moveTo>
                  <a:pt x="1062418" y="655253"/>
                </a:moveTo>
                <a:cubicBezTo>
                  <a:pt x="1038211" y="655253"/>
                  <a:pt x="1018193" y="663828"/>
                  <a:pt x="1002361" y="680979"/>
                </a:cubicBezTo>
                <a:cubicBezTo>
                  <a:pt x="986529" y="698130"/>
                  <a:pt x="978614" y="721849"/>
                  <a:pt x="978614" y="752135"/>
                </a:cubicBezTo>
                <a:cubicBezTo>
                  <a:pt x="978614" y="777489"/>
                  <a:pt x="984636" y="798483"/>
                  <a:pt x="996682" y="815118"/>
                </a:cubicBezTo>
                <a:cubicBezTo>
                  <a:pt x="1011940" y="835882"/>
                  <a:pt x="1035458" y="846265"/>
                  <a:pt x="1067236" y="846265"/>
                </a:cubicBezTo>
                <a:cubicBezTo>
                  <a:pt x="1087312" y="846265"/>
                  <a:pt x="1104033" y="841647"/>
                  <a:pt x="1117398" y="832412"/>
                </a:cubicBezTo>
                <a:cubicBezTo>
                  <a:pt x="1130763" y="823177"/>
                  <a:pt x="1140543" y="809726"/>
                  <a:pt x="1146738" y="792059"/>
                </a:cubicBezTo>
                <a:lnTo>
                  <a:pt x="1098555" y="783971"/>
                </a:lnTo>
                <a:cubicBezTo>
                  <a:pt x="1095916" y="793148"/>
                  <a:pt x="1092016" y="799802"/>
                  <a:pt x="1086854" y="803932"/>
                </a:cubicBezTo>
                <a:cubicBezTo>
                  <a:pt x="1081691" y="808062"/>
                  <a:pt x="1075324" y="810127"/>
                  <a:pt x="1067752" y="810127"/>
                </a:cubicBezTo>
                <a:cubicBezTo>
                  <a:pt x="1056624" y="810127"/>
                  <a:pt x="1047332" y="806141"/>
                  <a:pt x="1039875" y="798168"/>
                </a:cubicBezTo>
                <a:cubicBezTo>
                  <a:pt x="1032418" y="790194"/>
                  <a:pt x="1028518" y="779038"/>
                  <a:pt x="1028173" y="764697"/>
                </a:cubicBezTo>
                <a:lnTo>
                  <a:pt x="1149319" y="764697"/>
                </a:lnTo>
                <a:cubicBezTo>
                  <a:pt x="1150008" y="727642"/>
                  <a:pt x="1142493" y="700138"/>
                  <a:pt x="1126777" y="682184"/>
                </a:cubicBezTo>
                <a:cubicBezTo>
                  <a:pt x="1111060" y="664230"/>
                  <a:pt x="1089607" y="655253"/>
                  <a:pt x="1062418" y="655253"/>
                </a:cubicBezTo>
                <a:close/>
                <a:moveTo>
                  <a:pt x="859295" y="655253"/>
                </a:moveTo>
                <a:cubicBezTo>
                  <a:pt x="833024" y="655253"/>
                  <a:pt x="813636" y="660645"/>
                  <a:pt x="801131" y="671429"/>
                </a:cubicBezTo>
                <a:cubicBezTo>
                  <a:pt x="788627" y="682213"/>
                  <a:pt x="782374" y="695520"/>
                  <a:pt x="782374" y="711352"/>
                </a:cubicBezTo>
                <a:cubicBezTo>
                  <a:pt x="782374" y="728904"/>
                  <a:pt x="789602" y="742614"/>
                  <a:pt x="804057" y="752480"/>
                </a:cubicBezTo>
                <a:cubicBezTo>
                  <a:pt x="814496" y="759592"/>
                  <a:pt x="839219" y="767451"/>
                  <a:pt x="878224" y="776055"/>
                </a:cubicBezTo>
                <a:cubicBezTo>
                  <a:pt x="886599" y="778005"/>
                  <a:pt x="891991" y="780128"/>
                  <a:pt x="894400" y="782422"/>
                </a:cubicBezTo>
                <a:cubicBezTo>
                  <a:pt x="896694" y="784831"/>
                  <a:pt x="897842" y="787871"/>
                  <a:pt x="897842" y="791542"/>
                </a:cubicBezTo>
                <a:cubicBezTo>
                  <a:pt x="897842" y="796934"/>
                  <a:pt x="895719" y="801236"/>
                  <a:pt x="891475" y="804449"/>
                </a:cubicBezTo>
                <a:cubicBezTo>
                  <a:pt x="885165" y="809037"/>
                  <a:pt x="875758" y="811332"/>
                  <a:pt x="863253" y="811332"/>
                </a:cubicBezTo>
                <a:cubicBezTo>
                  <a:pt x="851896" y="811332"/>
                  <a:pt x="843062" y="808894"/>
                  <a:pt x="836752" y="804018"/>
                </a:cubicBezTo>
                <a:cubicBezTo>
                  <a:pt x="830443" y="799143"/>
                  <a:pt x="826255" y="792001"/>
                  <a:pt x="824190" y="782594"/>
                </a:cubicBezTo>
                <a:lnTo>
                  <a:pt x="775663" y="789994"/>
                </a:lnTo>
                <a:cubicBezTo>
                  <a:pt x="780137" y="807317"/>
                  <a:pt x="789630" y="821026"/>
                  <a:pt x="804143" y="831121"/>
                </a:cubicBezTo>
                <a:cubicBezTo>
                  <a:pt x="818655" y="841217"/>
                  <a:pt x="838358" y="846265"/>
                  <a:pt x="863253" y="846265"/>
                </a:cubicBezTo>
                <a:cubicBezTo>
                  <a:pt x="890672" y="846265"/>
                  <a:pt x="911379" y="840242"/>
                  <a:pt x="925375" y="828196"/>
                </a:cubicBezTo>
                <a:cubicBezTo>
                  <a:pt x="939371" y="816150"/>
                  <a:pt x="946369" y="801753"/>
                  <a:pt x="946369" y="785003"/>
                </a:cubicBezTo>
                <a:cubicBezTo>
                  <a:pt x="946369" y="769631"/>
                  <a:pt x="941321" y="757642"/>
                  <a:pt x="931226" y="749038"/>
                </a:cubicBezTo>
                <a:cubicBezTo>
                  <a:pt x="921015" y="740549"/>
                  <a:pt x="903033" y="733378"/>
                  <a:pt x="877278" y="727528"/>
                </a:cubicBezTo>
                <a:cubicBezTo>
                  <a:pt x="851523" y="721677"/>
                  <a:pt x="836466" y="717145"/>
                  <a:pt x="832106" y="713933"/>
                </a:cubicBezTo>
                <a:cubicBezTo>
                  <a:pt x="828894" y="711524"/>
                  <a:pt x="827288" y="708599"/>
                  <a:pt x="827288" y="705157"/>
                </a:cubicBezTo>
                <a:cubicBezTo>
                  <a:pt x="827288" y="701142"/>
                  <a:pt x="829123" y="697872"/>
                  <a:pt x="832794" y="695348"/>
                </a:cubicBezTo>
                <a:cubicBezTo>
                  <a:pt x="838301" y="691792"/>
                  <a:pt x="847422" y="690014"/>
                  <a:pt x="860156" y="690014"/>
                </a:cubicBezTo>
                <a:cubicBezTo>
                  <a:pt x="870251" y="690014"/>
                  <a:pt x="878023" y="691907"/>
                  <a:pt x="883473" y="695692"/>
                </a:cubicBezTo>
                <a:cubicBezTo>
                  <a:pt x="888922" y="699478"/>
                  <a:pt x="892622" y="704928"/>
                  <a:pt x="894572" y="712040"/>
                </a:cubicBezTo>
                <a:lnTo>
                  <a:pt x="940174" y="703608"/>
                </a:lnTo>
                <a:cubicBezTo>
                  <a:pt x="935585" y="687662"/>
                  <a:pt x="927210" y="675616"/>
                  <a:pt x="915050" y="667471"/>
                </a:cubicBezTo>
                <a:cubicBezTo>
                  <a:pt x="902889" y="659326"/>
                  <a:pt x="884304" y="655253"/>
                  <a:pt x="859295" y="655253"/>
                </a:cubicBezTo>
                <a:close/>
                <a:moveTo>
                  <a:pt x="743842" y="655253"/>
                </a:moveTo>
                <a:cubicBezTo>
                  <a:pt x="736041" y="655253"/>
                  <a:pt x="729071" y="657203"/>
                  <a:pt x="722934" y="661104"/>
                </a:cubicBezTo>
                <a:cubicBezTo>
                  <a:pt x="716796" y="665004"/>
                  <a:pt x="709884" y="673092"/>
                  <a:pt x="702198" y="685367"/>
                </a:cubicBezTo>
                <a:lnTo>
                  <a:pt x="702198" y="659383"/>
                </a:lnTo>
                <a:lnTo>
                  <a:pt x="657284" y="659383"/>
                </a:lnTo>
                <a:lnTo>
                  <a:pt x="657284" y="842135"/>
                </a:lnTo>
                <a:lnTo>
                  <a:pt x="705639" y="842135"/>
                </a:lnTo>
                <a:lnTo>
                  <a:pt x="705639" y="785692"/>
                </a:lnTo>
                <a:cubicBezTo>
                  <a:pt x="705639" y="754602"/>
                  <a:pt x="706987" y="734182"/>
                  <a:pt x="709683" y="724430"/>
                </a:cubicBezTo>
                <a:cubicBezTo>
                  <a:pt x="712379" y="714679"/>
                  <a:pt x="716079" y="707939"/>
                  <a:pt x="720783" y="704210"/>
                </a:cubicBezTo>
                <a:cubicBezTo>
                  <a:pt x="725486" y="700482"/>
                  <a:pt x="731222" y="698618"/>
                  <a:pt x="737991" y="698618"/>
                </a:cubicBezTo>
                <a:cubicBezTo>
                  <a:pt x="744989" y="698618"/>
                  <a:pt x="752561" y="701256"/>
                  <a:pt x="760706" y="706534"/>
                </a:cubicBezTo>
                <a:lnTo>
                  <a:pt x="775677" y="664373"/>
                </a:lnTo>
                <a:cubicBezTo>
                  <a:pt x="765467" y="658293"/>
                  <a:pt x="754855" y="655253"/>
                  <a:pt x="743842" y="655253"/>
                </a:cubicBezTo>
                <a:close/>
                <a:moveTo>
                  <a:pt x="523218" y="655253"/>
                </a:moveTo>
                <a:cubicBezTo>
                  <a:pt x="505322" y="655253"/>
                  <a:pt x="489117" y="659211"/>
                  <a:pt x="474605" y="667127"/>
                </a:cubicBezTo>
                <a:cubicBezTo>
                  <a:pt x="460092" y="675043"/>
                  <a:pt x="448878" y="686515"/>
                  <a:pt x="440963" y="701543"/>
                </a:cubicBezTo>
                <a:cubicBezTo>
                  <a:pt x="433047" y="716572"/>
                  <a:pt x="429089" y="732117"/>
                  <a:pt x="429089" y="748178"/>
                </a:cubicBezTo>
                <a:cubicBezTo>
                  <a:pt x="429089" y="769172"/>
                  <a:pt x="433047" y="786982"/>
                  <a:pt x="440963" y="801609"/>
                </a:cubicBezTo>
                <a:cubicBezTo>
                  <a:pt x="448878" y="816236"/>
                  <a:pt x="460437" y="827336"/>
                  <a:pt x="475637" y="834907"/>
                </a:cubicBezTo>
                <a:cubicBezTo>
                  <a:pt x="490838" y="842479"/>
                  <a:pt x="506813" y="846265"/>
                  <a:pt x="523562" y="846265"/>
                </a:cubicBezTo>
                <a:cubicBezTo>
                  <a:pt x="550637" y="846265"/>
                  <a:pt x="573093" y="837173"/>
                  <a:pt x="590933" y="818990"/>
                </a:cubicBezTo>
                <a:cubicBezTo>
                  <a:pt x="608772" y="800806"/>
                  <a:pt x="617691" y="777891"/>
                  <a:pt x="617691" y="750243"/>
                </a:cubicBezTo>
                <a:cubicBezTo>
                  <a:pt x="617691" y="722824"/>
                  <a:pt x="608858" y="700138"/>
                  <a:pt x="591191" y="682184"/>
                </a:cubicBezTo>
                <a:cubicBezTo>
                  <a:pt x="573524" y="664230"/>
                  <a:pt x="550866" y="655253"/>
                  <a:pt x="523218" y="655253"/>
                </a:cubicBezTo>
                <a:close/>
                <a:moveTo>
                  <a:pt x="234208" y="632538"/>
                </a:moveTo>
                <a:lnTo>
                  <a:pt x="257095" y="632538"/>
                </a:lnTo>
                <a:cubicBezTo>
                  <a:pt x="277859" y="632538"/>
                  <a:pt x="291798" y="633341"/>
                  <a:pt x="298911" y="634947"/>
                </a:cubicBezTo>
                <a:cubicBezTo>
                  <a:pt x="308433" y="637012"/>
                  <a:pt x="316291" y="640970"/>
                  <a:pt x="322486" y="646821"/>
                </a:cubicBezTo>
                <a:cubicBezTo>
                  <a:pt x="328681" y="652672"/>
                  <a:pt x="333499" y="660817"/>
                  <a:pt x="336941" y="671257"/>
                </a:cubicBezTo>
                <a:cubicBezTo>
                  <a:pt x="340383" y="681696"/>
                  <a:pt x="342104" y="696668"/>
                  <a:pt x="342104" y="716170"/>
                </a:cubicBezTo>
                <a:cubicBezTo>
                  <a:pt x="342104" y="735673"/>
                  <a:pt x="340383" y="751074"/>
                  <a:pt x="336941" y="762374"/>
                </a:cubicBezTo>
                <a:cubicBezTo>
                  <a:pt x="333499" y="773674"/>
                  <a:pt x="329054" y="781791"/>
                  <a:pt x="323605" y="786724"/>
                </a:cubicBezTo>
                <a:cubicBezTo>
                  <a:pt x="318155" y="791657"/>
                  <a:pt x="311301" y="795156"/>
                  <a:pt x="303041" y="797221"/>
                </a:cubicBezTo>
                <a:cubicBezTo>
                  <a:pt x="296731" y="798827"/>
                  <a:pt x="286464" y="799630"/>
                  <a:pt x="272238" y="799630"/>
                </a:cubicBezTo>
                <a:lnTo>
                  <a:pt x="234208" y="799630"/>
                </a:lnTo>
                <a:close/>
                <a:moveTo>
                  <a:pt x="1243514" y="594852"/>
                </a:moveTo>
                <a:lnTo>
                  <a:pt x="1194986" y="623074"/>
                </a:lnTo>
                <a:lnTo>
                  <a:pt x="1194986" y="659383"/>
                </a:lnTo>
                <a:lnTo>
                  <a:pt x="1172788" y="659383"/>
                </a:lnTo>
                <a:lnTo>
                  <a:pt x="1172788" y="697929"/>
                </a:lnTo>
                <a:lnTo>
                  <a:pt x="1194986" y="697929"/>
                </a:lnTo>
                <a:lnTo>
                  <a:pt x="1194986" y="777604"/>
                </a:lnTo>
                <a:cubicBezTo>
                  <a:pt x="1194986" y="794697"/>
                  <a:pt x="1195503" y="806055"/>
                  <a:pt x="1196535" y="811676"/>
                </a:cubicBezTo>
                <a:cubicBezTo>
                  <a:pt x="1197797" y="819592"/>
                  <a:pt x="1200063" y="825873"/>
                  <a:pt x="1203332" y="830519"/>
                </a:cubicBezTo>
                <a:cubicBezTo>
                  <a:pt x="1206602" y="835165"/>
                  <a:pt x="1211736" y="838951"/>
                  <a:pt x="1218734" y="841877"/>
                </a:cubicBezTo>
                <a:cubicBezTo>
                  <a:pt x="1225732" y="844802"/>
                  <a:pt x="1233590" y="846265"/>
                  <a:pt x="1242309" y="846265"/>
                </a:cubicBezTo>
                <a:cubicBezTo>
                  <a:pt x="1256535" y="846265"/>
                  <a:pt x="1269269" y="843855"/>
                  <a:pt x="1280511" y="839037"/>
                </a:cubicBezTo>
                <a:lnTo>
                  <a:pt x="1276381" y="801523"/>
                </a:lnTo>
                <a:cubicBezTo>
                  <a:pt x="1267892" y="804621"/>
                  <a:pt x="1261410" y="806169"/>
                  <a:pt x="1256936" y="806169"/>
                </a:cubicBezTo>
                <a:cubicBezTo>
                  <a:pt x="1253724" y="806169"/>
                  <a:pt x="1250999" y="805366"/>
                  <a:pt x="1248762" y="803760"/>
                </a:cubicBezTo>
                <a:cubicBezTo>
                  <a:pt x="1246525" y="802154"/>
                  <a:pt x="1245091" y="800118"/>
                  <a:pt x="1244460" y="797651"/>
                </a:cubicBezTo>
                <a:cubicBezTo>
                  <a:pt x="1243829" y="795185"/>
                  <a:pt x="1243514" y="786495"/>
                  <a:pt x="1243514" y="771581"/>
                </a:cubicBezTo>
                <a:lnTo>
                  <a:pt x="1243514" y="697929"/>
                </a:lnTo>
                <a:lnTo>
                  <a:pt x="1276554" y="697929"/>
                </a:lnTo>
                <a:lnTo>
                  <a:pt x="1276554" y="659383"/>
                </a:lnTo>
                <a:lnTo>
                  <a:pt x="1243514" y="659383"/>
                </a:lnTo>
                <a:close/>
                <a:moveTo>
                  <a:pt x="183271" y="589862"/>
                </a:moveTo>
                <a:lnTo>
                  <a:pt x="183271" y="842135"/>
                </a:lnTo>
                <a:lnTo>
                  <a:pt x="279121" y="842135"/>
                </a:lnTo>
                <a:cubicBezTo>
                  <a:pt x="297936" y="842135"/>
                  <a:pt x="312964" y="840356"/>
                  <a:pt x="324207" y="836800"/>
                </a:cubicBezTo>
                <a:cubicBezTo>
                  <a:pt x="339236" y="831982"/>
                  <a:pt x="351167" y="825271"/>
                  <a:pt x="360000" y="816666"/>
                </a:cubicBezTo>
                <a:cubicBezTo>
                  <a:pt x="371702" y="805309"/>
                  <a:pt x="380707" y="790453"/>
                  <a:pt x="387017" y="772097"/>
                </a:cubicBezTo>
                <a:cubicBezTo>
                  <a:pt x="392180" y="757069"/>
                  <a:pt x="394761" y="739172"/>
                  <a:pt x="394761" y="718407"/>
                </a:cubicBezTo>
                <a:cubicBezTo>
                  <a:pt x="394761" y="694775"/>
                  <a:pt x="392007" y="674899"/>
                  <a:pt x="386501" y="658781"/>
                </a:cubicBezTo>
                <a:cubicBezTo>
                  <a:pt x="380994" y="642662"/>
                  <a:pt x="372964" y="629039"/>
                  <a:pt x="362409" y="617911"/>
                </a:cubicBezTo>
                <a:cubicBezTo>
                  <a:pt x="351855" y="606783"/>
                  <a:pt x="339178" y="599039"/>
                  <a:pt x="324379" y="594680"/>
                </a:cubicBezTo>
                <a:cubicBezTo>
                  <a:pt x="313366" y="591468"/>
                  <a:pt x="297362" y="589862"/>
                  <a:pt x="276368" y="589862"/>
                </a:cubicBezTo>
                <a:close/>
                <a:moveTo>
                  <a:pt x="737858" y="0"/>
                </a:moveTo>
                <a:cubicBezTo>
                  <a:pt x="1145366" y="0"/>
                  <a:pt x="1475716" y="319040"/>
                  <a:pt x="1475716" y="712596"/>
                </a:cubicBezTo>
                <a:cubicBezTo>
                  <a:pt x="1475716" y="1106152"/>
                  <a:pt x="1145366" y="1425192"/>
                  <a:pt x="737858" y="1425192"/>
                </a:cubicBezTo>
                <a:cubicBezTo>
                  <a:pt x="330350" y="1425192"/>
                  <a:pt x="0" y="1106152"/>
                  <a:pt x="0" y="712596"/>
                </a:cubicBezTo>
                <a:cubicBezTo>
                  <a:pt x="0" y="319040"/>
                  <a:pt x="330350" y="0"/>
                  <a:pt x="737858" y="0"/>
                </a:cubicBezTo>
                <a:close/>
              </a:path>
            </a:pathLst>
          </a:custGeom>
          <a:ln w="190500" cap="rnd">
            <a:noFill/>
            <a:prstDash val="solid"/>
          </a:ln>
          <a:effectLst>
            <a:outerShdw sx="1000" sy="1000" algn="bl" rotWithShape="0">
              <a:srgbClr val="000000"/>
            </a:outerShdw>
          </a:effectLst>
        </p:spPr>
      </p:pic>
      <p:pic>
        <p:nvPicPr>
          <p:cNvPr id="64" name="Picture 63">
            <a:extLst>
              <a:ext uri="{FF2B5EF4-FFF2-40B4-BE49-F238E27FC236}">
                <a16:creationId xmlns:a16="http://schemas.microsoft.com/office/drawing/2014/main" id="{F6602119-F90D-4E91-9C33-478AFF12E163}"/>
              </a:ext>
            </a:extLst>
          </p:cNvPr>
          <p:cNvPicPr>
            <a:picLocks noChangeAspect="1" noChangeArrowheads="1"/>
          </p:cNvPicPr>
          <p:nvPr/>
        </p:nvPicPr>
        <p:blipFill>
          <a:blip r:embed="rId6" cstate="email">
            <a:duotone>
              <a:schemeClr val="bg2">
                <a:shade val="45000"/>
                <a:satMod val="135000"/>
              </a:schemeClr>
              <a:prstClr val="white"/>
            </a:duotone>
            <a:extLst>
              <a:ext uri="{28A0092B-C50C-407E-A947-70E740481C1C}">
                <a14:useLocalDpi xmlns:a14="http://schemas.microsoft.com/office/drawing/2010/main"/>
              </a:ext>
            </a:extLst>
          </a:blip>
          <a:srcRect/>
          <a:stretch/>
        </p:blipFill>
        <p:spPr bwMode="auto">
          <a:xfrm>
            <a:off x="141113" y="4628785"/>
            <a:ext cx="1077588" cy="1022154"/>
          </a:xfrm>
          <a:custGeom>
            <a:avLst/>
            <a:gdLst/>
            <a:ahLst/>
            <a:cxnLst/>
            <a:rect l="l" t="t" r="r" b="b"/>
            <a:pathLst>
              <a:path w="1587684" h="1470190">
                <a:moveTo>
                  <a:pt x="1186786" y="717625"/>
                </a:moveTo>
                <a:cubicBezTo>
                  <a:pt x="1198252" y="717625"/>
                  <a:pt x="1207985" y="721858"/>
                  <a:pt x="1215984" y="730325"/>
                </a:cubicBezTo>
                <a:cubicBezTo>
                  <a:pt x="1223984" y="738791"/>
                  <a:pt x="1228183" y="751157"/>
                  <a:pt x="1228583" y="767422"/>
                </a:cubicBezTo>
                <a:lnTo>
                  <a:pt x="1144588" y="767422"/>
                </a:lnTo>
                <a:cubicBezTo>
                  <a:pt x="1144455" y="752090"/>
                  <a:pt x="1148388" y="739957"/>
                  <a:pt x="1156388" y="731025"/>
                </a:cubicBezTo>
                <a:cubicBezTo>
                  <a:pt x="1164387" y="722092"/>
                  <a:pt x="1174520" y="717625"/>
                  <a:pt x="1186786" y="717625"/>
                </a:cubicBezTo>
                <a:close/>
                <a:moveTo>
                  <a:pt x="1307192" y="679428"/>
                </a:moveTo>
                <a:lnTo>
                  <a:pt x="1380588" y="782421"/>
                </a:lnTo>
                <a:lnTo>
                  <a:pt x="1303993" y="891815"/>
                </a:lnTo>
                <a:lnTo>
                  <a:pt x="1369789" y="891815"/>
                </a:lnTo>
                <a:lnTo>
                  <a:pt x="1413386" y="826019"/>
                </a:lnTo>
                <a:lnTo>
                  <a:pt x="1456583" y="891815"/>
                </a:lnTo>
                <a:lnTo>
                  <a:pt x="1525579" y="891815"/>
                </a:lnTo>
                <a:lnTo>
                  <a:pt x="1446984" y="780022"/>
                </a:lnTo>
                <a:lnTo>
                  <a:pt x="1518980" y="679428"/>
                </a:lnTo>
                <a:lnTo>
                  <a:pt x="1452984" y="679428"/>
                </a:lnTo>
                <a:lnTo>
                  <a:pt x="1413386" y="737824"/>
                </a:lnTo>
                <a:lnTo>
                  <a:pt x="1375788" y="679428"/>
                </a:lnTo>
                <a:close/>
                <a:moveTo>
                  <a:pt x="396341" y="679428"/>
                </a:moveTo>
                <a:lnTo>
                  <a:pt x="396341" y="813820"/>
                </a:lnTo>
                <a:cubicBezTo>
                  <a:pt x="396341" y="833818"/>
                  <a:pt x="398874" y="849484"/>
                  <a:pt x="403940" y="860817"/>
                </a:cubicBezTo>
                <a:cubicBezTo>
                  <a:pt x="409007" y="872149"/>
                  <a:pt x="417206" y="880949"/>
                  <a:pt x="428539" y="887215"/>
                </a:cubicBezTo>
                <a:cubicBezTo>
                  <a:pt x="439872" y="893481"/>
                  <a:pt x="452671" y="896614"/>
                  <a:pt x="466937" y="896614"/>
                </a:cubicBezTo>
                <a:cubicBezTo>
                  <a:pt x="480936" y="896614"/>
                  <a:pt x="494235" y="893348"/>
                  <a:pt x="506834" y="886815"/>
                </a:cubicBezTo>
                <a:cubicBezTo>
                  <a:pt x="519433" y="880282"/>
                  <a:pt x="529599" y="871349"/>
                  <a:pt x="537332" y="860017"/>
                </a:cubicBezTo>
                <a:lnTo>
                  <a:pt x="537332" y="891815"/>
                </a:lnTo>
                <a:lnTo>
                  <a:pt x="589529" y="891815"/>
                </a:lnTo>
                <a:lnTo>
                  <a:pt x="589529" y="679428"/>
                </a:lnTo>
                <a:lnTo>
                  <a:pt x="533333" y="679428"/>
                </a:lnTo>
                <a:lnTo>
                  <a:pt x="533333" y="769022"/>
                </a:lnTo>
                <a:cubicBezTo>
                  <a:pt x="533333" y="799420"/>
                  <a:pt x="531933" y="818519"/>
                  <a:pt x="529133" y="826319"/>
                </a:cubicBezTo>
                <a:cubicBezTo>
                  <a:pt x="526333" y="834118"/>
                  <a:pt x="521133" y="840651"/>
                  <a:pt x="513534" y="845918"/>
                </a:cubicBezTo>
                <a:cubicBezTo>
                  <a:pt x="505934" y="851184"/>
                  <a:pt x="497335" y="853817"/>
                  <a:pt x="487735" y="853817"/>
                </a:cubicBezTo>
                <a:cubicBezTo>
                  <a:pt x="479336" y="853817"/>
                  <a:pt x="472403" y="851851"/>
                  <a:pt x="466937" y="847917"/>
                </a:cubicBezTo>
                <a:cubicBezTo>
                  <a:pt x="461470" y="843984"/>
                  <a:pt x="457704" y="838651"/>
                  <a:pt x="455637" y="831918"/>
                </a:cubicBezTo>
                <a:cubicBezTo>
                  <a:pt x="453571" y="825185"/>
                  <a:pt x="452537" y="806887"/>
                  <a:pt x="452537" y="777022"/>
                </a:cubicBezTo>
                <a:lnTo>
                  <a:pt x="452537" y="679428"/>
                </a:lnTo>
                <a:close/>
                <a:moveTo>
                  <a:pt x="1183386" y="674628"/>
                </a:moveTo>
                <a:cubicBezTo>
                  <a:pt x="1155254" y="674628"/>
                  <a:pt x="1131989" y="684594"/>
                  <a:pt x="1113590" y="704526"/>
                </a:cubicBezTo>
                <a:cubicBezTo>
                  <a:pt x="1095191" y="724458"/>
                  <a:pt x="1085992" y="752023"/>
                  <a:pt x="1085992" y="787221"/>
                </a:cubicBezTo>
                <a:cubicBezTo>
                  <a:pt x="1085992" y="816686"/>
                  <a:pt x="1092992" y="841084"/>
                  <a:pt x="1106991" y="860417"/>
                </a:cubicBezTo>
                <a:cubicBezTo>
                  <a:pt x="1124723" y="884549"/>
                  <a:pt x="1152055" y="896614"/>
                  <a:pt x="1188986" y="896614"/>
                </a:cubicBezTo>
                <a:cubicBezTo>
                  <a:pt x="1212318" y="896614"/>
                  <a:pt x="1231750" y="891248"/>
                  <a:pt x="1247282" y="880515"/>
                </a:cubicBezTo>
                <a:cubicBezTo>
                  <a:pt x="1262814" y="869783"/>
                  <a:pt x="1274180" y="854150"/>
                  <a:pt x="1281380" y="833618"/>
                </a:cubicBezTo>
                <a:lnTo>
                  <a:pt x="1225383" y="824219"/>
                </a:lnTo>
                <a:cubicBezTo>
                  <a:pt x="1222317" y="834885"/>
                  <a:pt x="1217784" y="842618"/>
                  <a:pt x="1211784" y="847417"/>
                </a:cubicBezTo>
                <a:cubicBezTo>
                  <a:pt x="1205785" y="852217"/>
                  <a:pt x="1198385" y="854617"/>
                  <a:pt x="1189586" y="854617"/>
                </a:cubicBezTo>
                <a:cubicBezTo>
                  <a:pt x="1176653" y="854617"/>
                  <a:pt x="1165854" y="849984"/>
                  <a:pt x="1157188" y="840718"/>
                </a:cubicBezTo>
                <a:cubicBezTo>
                  <a:pt x="1148521" y="831452"/>
                  <a:pt x="1143988" y="818486"/>
                  <a:pt x="1143588" y="801820"/>
                </a:cubicBezTo>
                <a:lnTo>
                  <a:pt x="1284380" y="801820"/>
                </a:lnTo>
                <a:cubicBezTo>
                  <a:pt x="1285180" y="758756"/>
                  <a:pt x="1276447" y="726792"/>
                  <a:pt x="1258181" y="705926"/>
                </a:cubicBezTo>
                <a:cubicBezTo>
                  <a:pt x="1239916" y="685061"/>
                  <a:pt x="1214984" y="674628"/>
                  <a:pt x="1183386" y="674628"/>
                </a:cubicBezTo>
                <a:close/>
                <a:moveTo>
                  <a:pt x="951186" y="674628"/>
                </a:moveTo>
                <a:cubicBezTo>
                  <a:pt x="920655" y="674628"/>
                  <a:pt x="898123" y="680894"/>
                  <a:pt x="883590" y="693427"/>
                </a:cubicBezTo>
                <a:cubicBezTo>
                  <a:pt x="869058" y="705959"/>
                  <a:pt x="861792" y="721425"/>
                  <a:pt x="861792" y="739824"/>
                </a:cubicBezTo>
                <a:cubicBezTo>
                  <a:pt x="861792" y="760223"/>
                  <a:pt x="870191" y="776155"/>
                  <a:pt x="886990" y="787621"/>
                </a:cubicBezTo>
                <a:cubicBezTo>
                  <a:pt x="899123" y="795887"/>
                  <a:pt x="927854" y="805020"/>
                  <a:pt x="973185" y="815019"/>
                </a:cubicBezTo>
                <a:cubicBezTo>
                  <a:pt x="982918" y="817286"/>
                  <a:pt x="989184" y="819752"/>
                  <a:pt x="991984" y="822419"/>
                </a:cubicBezTo>
                <a:cubicBezTo>
                  <a:pt x="994650" y="825219"/>
                  <a:pt x="995983" y="828752"/>
                  <a:pt x="995983" y="833018"/>
                </a:cubicBezTo>
                <a:cubicBezTo>
                  <a:pt x="995983" y="839285"/>
                  <a:pt x="993517" y="844284"/>
                  <a:pt x="988584" y="848017"/>
                </a:cubicBezTo>
                <a:cubicBezTo>
                  <a:pt x="981251" y="853350"/>
                  <a:pt x="970318" y="856017"/>
                  <a:pt x="955786" y="856017"/>
                </a:cubicBezTo>
                <a:cubicBezTo>
                  <a:pt x="942587" y="856017"/>
                  <a:pt x="932321" y="853184"/>
                  <a:pt x="924988" y="847517"/>
                </a:cubicBezTo>
                <a:cubicBezTo>
                  <a:pt x="917655" y="841851"/>
                  <a:pt x="912788" y="833552"/>
                  <a:pt x="910389" y="822619"/>
                </a:cubicBezTo>
                <a:lnTo>
                  <a:pt x="853992" y="831218"/>
                </a:lnTo>
                <a:cubicBezTo>
                  <a:pt x="859192" y="851351"/>
                  <a:pt x="870224" y="867283"/>
                  <a:pt x="887090" y="879016"/>
                </a:cubicBezTo>
                <a:cubicBezTo>
                  <a:pt x="903956" y="890748"/>
                  <a:pt x="926854" y="896614"/>
                  <a:pt x="955786" y="896614"/>
                </a:cubicBezTo>
                <a:cubicBezTo>
                  <a:pt x="987651" y="896614"/>
                  <a:pt x="1011716" y="889615"/>
                  <a:pt x="1027981" y="875616"/>
                </a:cubicBezTo>
                <a:cubicBezTo>
                  <a:pt x="1044247" y="861617"/>
                  <a:pt x="1052380" y="844884"/>
                  <a:pt x="1052380" y="825419"/>
                </a:cubicBezTo>
                <a:cubicBezTo>
                  <a:pt x="1052380" y="807553"/>
                  <a:pt x="1046514" y="793621"/>
                  <a:pt x="1034781" y="783621"/>
                </a:cubicBezTo>
                <a:cubicBezTo>
                  <a:pt x="1022915" y="773755"/>
                  <a:pt x="1002016" y="765422"/>
                  <a:pt x="972085" y="758623"/>
                </a:cubicBezTo>
                <a:cubicBezTo>
                  <a:pt x="942153" y="751823"/>
                  <a:pt x="924654" y="746557"/>
                  <a:pt x="919588" y="742824"/>
                </a:cubicBezTo>
                <a:cubicBezTo>
                  <a:pt x="915855" y="740024"/>
                  <a:pt x="913988" y="736624"/>
                  <a:pt x="913988" y="732624"/>
                </a:cubicBezTo>
                <a:cubicBezTo>
                  <a:pt x="913988" y="727958"/>
                  <a:pt x="916122" y="724158"/>
                  <a:pt x="920388" y="721225"/>
                </a:cubicBezTo>
                <a:cubicBezTo>
                  <a:pt x="926788" y="717092"/>
                  <a:pt x="937387" y="715026"/>
                  <a:pt x="952186" y="715026"/>
                </a:cubicBezTo>
                <a:cubicBezTo>
                  <a:pt x="963919" y="715026"/>
                  <a:pt x="972951" y="717225"/>
                  <a:pt x="979284" y="721625"/>
                </a:cubicBezTo>
                <a:cubicBezTo>
                  <a:pt x="985617" y="726025"/>
                  <a:pt x="989917" y="732358"/>
                  <a:pt x="992184" y="740624"/>
                </a:cubicBezTo>
                <a:lnTo>
                  <a:pt x="1045180" y="730825"/>
                </a:lnTo>
                <a:cubicBezTo>
                  <a:pt x="1039847" y="712292"/>
                  <a:pt x="1030115" y="698293"/>
                  <a:pt x="1015982" y="688827"/>
                </a:cubicBezTo>
                <a:cubicBezTo>
                  <a:pt x="1001850" y="679361"/>
                  <a:pt x="980251" y="674628"/>
                  <a:pt x="951186" y="674628"/>
                </a:cubicBezTo>
                <a:close/>
                <a:moveTo>
                  <a:pt x="722586" y="674628"/>
                </a:moveTo>
                <a:cubicBezTo>
                  <a:pt x="692055" y="674628"/>
                  <a:pt x="669523" y="680894"/>
                  <a:pt x="654990" y="693427"/>
                </a:cubicBezTo>
                <a:cubicBezTo>
                  <a:pt x="640458" y="705959"/>
                  <a:pt x="633192" y="721425"/>
                  <a:pt x="633192" y="739824"/>
                </a:cubicBezTo>
                <a:cubicBezTo>
                  <a:pt x="633192" y="760223"/>
                  <a:pt x="641591" y="776155"/>
                  <a:pt x="658390" y="787621"/>
                </a:cubicBezTo>
                <a:cubicBezTo>
                  <a:pt x="670523" y="795887"/>
                  <a:pt x="699254" y="805020"/>
                  <a:pt x="744585" y="815019"/>
                </a:cubicBezTo>
                <a:cubicBezTo>
                  <a:pt x="754318" y="817286"/>
                  <a:pt x="760584" y="819752"/>
                  <a:pt x="763384" y="822419"/>
                </a:cubicBezTo>
                <a:cubicBezTo>
                  <a:pt x="766050" y="825219"/>
                  <a:pt x="767383" y="828752"/>
                  <a:pt x="767383" y="833018"/>
                </a:cubicBezTo>
                <a:cubicBezTo>
                  <a:pt x="767383" y="839285"/>
                  <a:pt x="764917" y="844284"/>
                  <a:pt x="759984" y="848017"/>
                </a:cubicBezTo>
                <a:cubicBezTo>
                  <a:pt x="752651" y="853350"/>
                  <a:pt x="741718" y="856017"/>
                  <a:pt x="727186" y="856017"/>
                </a:cubicBezTo>
                <a:cubicBezTo>
                  <a:pt x="713987" y="856017"/>
                  <a:pt x="703721" y="853184"/>
                  <a:pt x="696388" y="847517"/>
                </a:cubicBezTo>
                <a:cubicBezTo>
                  <a:pt x="689055" y="841851"/>
                  <a:pt x="684188" y="833552"/>
                  <a:pt x="681789" y="822619"/>
                </a:cubicBezTo>
                <a:lnTo>
                  <a:pt x="625392" y="831218"/>
                </a:lnTo>
                <a:cubicBezTo>
                  <a:pt x="630592" y="851351"/>
                  <a:pt x="641624" y="867283"/>
                  <a:pt x="658490" y="879016"/>
                </a:cubicBezTo>
                <a:cubicBezTo>
                  <a:pt x="675356" y="890748"/>
                  <a:pt x="698254" y="896614"/>
                  <a:pt x="727186" y="896614"/>
                </a:cubicBezTo>
                <a:cubicBezTo>
                  <a:pt x="759051" y="896614"/>
                  <a:pt x="783116" y="889615"/>
                  <a:pt x="799381" y="875616"/>
                </a:cubicBezTo>
                <a:cubicBezTo>
                  <a:pt x="815647" y="861617"/>
                  <a:pt x="823780" y="844884"/>
                  <a:pt x="823780" y="825419"/>
                </a:cubicBezTo>
                <a:cubicBezTo>
                  <a:pt x="823780" y="807553"/>
                  <a:pt x="817914" y="793621"/>
                  <a:pt x="806181" y="783621"/>
                </a:cubicBezTo>
                <a:cubicBezTo>
                  <a:pt x="794315" y="773755"/>
                  <a:pt x="773416" y="765422"/>
                  <a:pt x="743485" y="758623"/>
                </a:cubicBezTo>
                <a:cubicBezTo>
                  <a:pt x="713553" y="751823"/>
                  <a:pt x="696054" y="746557"/>
                  <a:pt x="690988" y="742824"/>
                </a:cubicBezTo>
                <a:cubicBezTo>
                  <a:pt x="687255" y="740024"/>
                  <a:pt x="685388" y="736624"/>
                  <a:pt x="685388" y="732624"/>
                </a:cubicBezTo>
                <a:cubicBezTo>
                  <a:pt x="685388" y="727958"/>
                  <a:pt x="687522" y="724158"/>
                  <a:pt x="691788" y="721225"/>
                </a:cubicBezTo>
                <a:cubicBezTo>
                  <a:pt x="698188" y="717092"/>
                  <a:pt x="708787" y="715026"/>
                  <a:pt x="723586" y="715026"/>
                </a:cubicBezTo>
                <a:cubicBezTo>
                  <a:pt x="735319" y="715026"/>
                  <a:pt x="744351" y="717225"/>
                  <a:pt x="750684" y="721625"/>
                </a:cubicBezTo>
                <a:cubicBezTo>
                  <a:pt x="757017" y="726025"/>
                  <a:pt x="761317" y="732358"/>
                  <a:pt x="763584" y="740624"/>
                </a:cubicBezTo>
                <a:lnTo>
                  <a:pt x="816580" y="730825"/>
                </a:lnTo>
                <a:cubicBezTo>
                  <a:pt x="811247" y="712292"/>
                  <a:pt x="801515" y="698293"/>
                  <a:pt x="787382" y="688827"/>
                </a:cubicBezTo>
                <a:cubicBezTo>
                  <a:pt x="773250" y="679361"/>
                  <a:pt x="751651" y="674628"/>
                  <a:pt x="722586" y="674628"/>
                </a:cubicBezTo>
                <a:close/>
                <a:moveTo>
                  <a:pt x="224310" y="593633"/>
                </a:moveTo>
                <a:cubicBezTo>
                  <a:pt x="201778" y="593633"/>
                  <a:pt x="182545" y="597033"/>
                  <a:pt x="166613" y="603832"/>
                </a:cubicBezTo>
                <a:cubicBezTo>
                  <a:pt x="150681" y="610632"/>
                  <a:pt x="138481" y="620531"/>
                  <a:pt x="130015" y="633531"/>
                </a:cubicBezTo>
                <a:cubicBezTo>
                  <a:pt x="121549" y="646530"/>
                  <a:pt x="117316" y="660496"/>
                  <a:pt x="117316" y="675428"/>
                </a:cubicBezTo>
                <a:cubicBezTo>
                  <a:pt x="117316" y="698627"/>
                  <a:pt x="126316" y="718292"/>
                  <a:pt x="144314" y="734424"/>
                </a:cubicBezTo>
                <a:cubicBezTo>
                  <a:pt x="157114" y="745890"/>
                  <a:pt x="179379" y="755556"/>
                  <a:pt x="211110" y="763423"/>
                </a:cubicBezTo>
                <a:cubicBezTo>
                  <a:pt x="235776" y="769556"/>
                  <a:pt x="251575" y="773822"/>
                  <a:pt x="258507" y="776222"/>
                </a:cubicBezTo>
                <a:cubicBezTo>
                  <a:pt x="268640" y="779822"/>
                  <a:pt x="275740" y="784055"/>
                  <a:pt x="279806" y="788921"/>
                </a:cubicBezTo>
                <a:cubicBezTo>
                  <a:pt x="283873" y="793787"/>
                  <a:pt x="285906" y="799687"/>
                  <a:pt x="285906" y="806620"/>
                </a:cubicBezTo>
                <a:cubicBezTo>
                  <a:pt x="285906" y="817419"/>
                  <a:pt x="281073" y="826852"/>
                  <a:pt x="271407" y="834918"/>
                </a:cubicBezTo>
                <a:cubicBezTo>
                  <a:pt x="261741" y="842984"/>
                  <a:pt x="247375" y="847017"/>
                  <a:pt x="228309" y="847017"/>
                </a:cubicBezTo>
                <a:cubicBezTo>
                  <a:pt x="210310" y="847017"/>
                  <a:pt x="196011" y="842484"/>
                  <a:pt x="185412" y="833418"/>
                </a:cubicBezTo>
                <a:cubicBezTo>
                  <a:pt x="174813" y="824352"/>
                  <a:pt x="167780" y="810153"/>
                  <a:pt x="164313" y="790821"/>
                </a:cubicBezTo>
                <a:lnTo>
                  <a:pt x="106717" y="796421"/>
                </a:lnTo>
                <a:cubicBezTo>
                  <a:pt x="110583" y="829219"/>
                  <a:pt x="122449" y="854184"/>
                  <a:pt x="142315" y="871316"/>
                </a:cubicBezTo>
                <a:cubicBezTo>
                  <a:pt x="162180" y="888448"/>
                  <a:pt x="190645" y="897014"/>
                  <a:pt x="227709" y="897014"/>
                </a:cubicBezTo>
                <a:cubicBezTo>
                  <a:pt x="253174" y="897014"/>
                  <a:pt x="274440" y="893448"/>
                  <a:pt x="291505" y="886315"/>
                </a:cubicBezTo>
                <a:cubicBezTo>
                  <a:pt x="308571" y="879182"/>
                  <a:pt x="321770" y="868283"/>
                  <a:pt x="331103" y="853617"/>
                </a:cubicBezTo>
                <a:cubicBezTo>
                  <a:pt x="340436" y="838951"/>
                  <a:pt x="345102" y="823219"/>
                  <a:pt x="345102" y="806420"/>
                </a:cubicBezTo>
                <a:cubicBezTo>
                  <a:pt x="345102" y="787888"/>
                  <a:pt x="341202" y="772322"/>
                  <a:pt x="333403" y="759723"/>
                </a:cubicBezTo>
                <a:cubicBezTo>
                  <a:pt x="325603" y="747124"/>
                  <a:pt x="314804" y="737191"/>
                  <a:pt x="301005" y="729925"/>
                </a:cubicBezTo>
                <a:cubicBezTo>
                  <a:pt x="287206" y="722658"/>
                  <a:pt x="265907" y="715626"/>
                  <a:pt x="237109" y="708826"/>
                </a:cubicBezTo>
                <a:cubicBezTo>
                  <a:pt x="208311" y="702026"/>
                  <a:pt x="190178" y="695493"/>
                  <a:pt x="182712" y="689227"/>
                </a:cubicBezTo>
                <a:cubicBezTo>
                  <a:pt x="176846" y="684294"/>
                  <a:pt x="173913" y="678361"/>
                  <a:pt x="173913" y="671428"/>
                </a:cubicBezTo>
                <a:cubicBezTo>
                  <a:pt x="173913" y="663829"/>
                  <a:pt x="177046" y="657762"/>
                  <a:pt x="183312" y="653229"/>
                </a:cubicBezTo>
                <a:cubicBezTo>
                  <a:pt x="193045" y="646163"/>
                  <a:pt x="206511" y="642630"/>
                  <a:pt x="223710" y="642630"/>
                </a:cubicBezTo>
                <a:cubicBezTo>
                  <a:pt x="240375" y="642630"/>
                  <a:pt x="252874" y="645930"/>
                  <a:pt x="261207" y="652529"/>
                </a:cubicBezTo>
                <a:cubicBezTo>
                  <a:pt x="269540" y="659129"/>
                  <a:pt x="274973" y="669962"/>
                  <a:pt x="277506" y="685027"/>
                </a:cubicBezTo>
                <a:lnTo>
                  <a:pt x="336703" y="682428"/>
                </a:lnTo>
                <a:cubicBezTo>
                  <a:pt x="335769" y="655496"/>
                  <a:pt x="326003" y="633964"/>
                  <a:pt x="307405" y="617831"/>
                </a:cubicBezTo>
                <a:cubicBezTo>
                  <a:pt x="288806" y="601699"/>
                  <a:pt x="261107" y="593633"/>
                  <a:pt x="224310" y="593633"/>
                </a:cubicBezTo>
                <a:close/>
                <a:moveTo>
                  <a:pt x="793842" y="0"/>
                </a:moveTo>
                <a:cubicBezTo>
                  <a:pt x="1232269" y="0"/>
                  <a:pt x="1587684" y="329113"/>
                  <a:pt x="1587684" y="735095"/>
                </a:cubicBezTo>
                <a:cubicBezTo>
                  <a:pt x="1587684" y="1141077"/>
                  <a:pt x="1232269" y="1470190"/>
                  <a:pt x="793842" y="1470190"/>
                </a:cubicBezTo>
                <a:cubicBezTo>
                  <a:pt x="355415" y="1470190"/>
                  <a:pt x="0" y="1141077"/>
                  <a:pt x="0" y="735095"/>
                </a:cubicBezTo>
                <a:cubicBezTo>
                  <a:pt x="0" y="329113"/>
                  <a:pt x="355415" y="0"/>
                  <a:pt x="793842" y="0"/>
                </a:cubicBezTo>
                <a:close/>
              </a:path>
            </a:pathLst>
          </a:custGeom>
          <a:ln w="190500" cap="rnd">
            <a:noFill/>
            <a:prstDash val="solid"/>
          </a:ln>
          <a:effectLst>
            <a:outerShdw sx="1000" sy="1000" algn="bl" rotWithShape="0">
              <a:srgbClr val="000000"/>
            </a:outerShdw>
          </a:effectLst>
          <a:extLst>
            <a:ext uri="{909E8E84-426E-40DD-AFC4-6F175D3DCCD1}">
              <a14:hiddenFill xmlns:a14="http://schemas.microsoft.com/office/drawing/2010/main">
                <a:solidFill>
                  <a:srgbClr val="FFFFFF"/>
                </a:solidFill>
              </a14:hiddenFill>
            </a:ext>
          </a:extLst>
        </p:spPr>
      </p:pic>
      <p:pic>
        <p:nvPicPr>
          <p:cNvPr id="65" name="Picture 64">
            <a:extLst>
              <a:ext uri="{FF2B5EF4-FFF2-40B4-BE49-F238E27FC236}">
                <a16:creationId xmlns:a16="http://schemas.microsoft.com/office/drawing/2014/main" id="{9BAA98E4-D266-19A5-6AFF-A6AD1CA19E78}"/>
              </a:ext>
            </a:extLst>
          </p:cNvPr>
          <p:cNvPicPr>
            <a:picLocks noChangeAspect="1"/>
          </p:cNvPicPr>
          <p:nvPr/>
        </p:nvPicPr>
        <p:blipFill>
          <a:blip r:embed="rId7" cstate="email">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a:xfrm>
            <a:off x="141113" y="176449"/>
            <a:ext cx="1096368" cy="1048554"/>
          </a:xfrm>
          <a:custGeom>
            <a:avLst/>
            <a:gdLst/>
            <a:ahLst/>
            <a:cxnLst/>
            <a:rect l="l" t="t" r="r" b="b"/>
            <a:pathLst>
              <a:path w="1525808" h="1459266">
                <a:moveTo>
                  <a:pt x="677955" y="762168"/>
                </a:moveTo>
                <a:lnTo>
                  <a:pt x="735152" y="832763"/>
                </a:lnTo>
                <a:cubicBezTo>
                  <a:pt x="725552" y="840763"/>
                  <a:pt x="716686" y="846496"/>
                  <a:pt x="708553" y="849962"/>
                </a:cubicBezTo>
                <a:cubicBezTo>
                  <a:pt x="700420" y="853429"/>
                  <a:pt x="691954" y="855162"/>
                  <a:pt x="683155" y="855162"/>
                </a:cubicBezTo>
                <a:cubicBezTo>
                  <a:pt x="669822" y="855162"/>
                  <a:pt x="659190" y="851329"/>
                  <a:pt x="651257" y="843663"/>
                </a:cubicBezTo>
                <a:cubicBezTo>
                  <a:pt x="643324" y="835997"/>
                  <a:pt x="639357" y="826097"/>
                  <a:pt x="639357" y="813965"/>
                </a:cubicBezTo>
                <a:cubicBezTo>
                  <a:pt x="639357" y="804365"/>
                  <a:pt x="642557" y="794966"/>
                  <a:pt x="648957" y="785766"/>
                </a:cubicBezTo>
                <a:cubicBezTo>
                  <a:pt x="655356" y="776567"/>
                  <a:pt x="665023" y="768701"/>
                  <a:pt x="677955" y="762168"/>
                </a:cubicBezTo>
                <a:close/>
                <a:moveTo>
                  <a:pt x="701954" y="637775"/>
                </a:moveTo>
                <a:cubicBezTo>
                  <a:pt x="711153" y="637775"/>
                  <a:pt x="718453" y="640309"/>
                  <a:pt x="723852" y="645375"/>
                </a:cubicBezTo>
                <a:cubicBezTo>
                  <a:pt x="729252" y="650441"/>
                  <a:pt x="731952" y="656574"/>
                  <a:pt x="731952" y="663774"/>
                </a:cubicBezTo>
                <a:cubicBezTo>
                  <a:pt x="731952" y="672307"/>
                  <a:pt x="726352" y="680906"/>
                  <a:pt x="715153" y="689572"/>
                </a:cubicBezTo>
                <a:lnTo>
                  <a:pt x="699954" y="701171"/>
                </a:lnTo>
                <a:lnTo>
                  <a:pt x="686155" y="685172"/>
                </a:lnTo>
                <a:cubicBezTo>
                  <a:pt x="677622" y="675306"/>
                  <a:pt x="673355" y="666907"/>
                  <a:pt x="673355" y="659974"/>
                </a:cubicBezTo>
                <a:cubicBezTo>
                  <a:pt x="673355" y="654108"/>
                  <a:pt x="675889" y="648941"/>
                  <a:pt x="680955" y="644475"/>
                </a:cubicBezTo>
                <a:cubicBezTo>
                  <a:pt x="686021" y="640009"/>
                  <a:pt x="693021" y="637775"/>
                  <a:pt x="701954" y="637775"/>
                </a:cubicBezTo>
                <a:close/>
                <a:moveTo>
                  <a:pt x="860437" y="603177"/>
                </a:moveTo>
                <a:lnTo>
                  <a:pt x="930433" y="896360"/>
                </a:lnTo>
                <a:lnTo>
                  <a:pt x="994629" y="896360"/>
                </a:lnTo>
                <a:lnTo>
                  <a:pt x="1052825" y="677173"/>
                </a:lnTo>
                <a:lnTo>
                  <a:pt x="1111222" y="896360"/>
                </a:lnTo>
                <a:lnTo>
                  <a:pt x="1174018" y="896360"/>
                </a:lnTo>
                <a:lnTo>
                  <a:pt x="1245214" y="603177"/>
                </a:lnTo>
                <a:lnTo>
                  <a:pt x="1185617" y="603177"/>
                </a:lnTo>
                <a:lnTo>
                  <a:pt x="1140620" y="807965"/>
                </a:lnTo>
                <a:lnTo>
                  <a:pt x="1089223" y="603177"/>
                </a:lnTo>
                <a:lnTo>
                  <a:pt x="1018827" y="603177"/>
                </a:lnTo>
                <a:lnTo>
                  <a:pt x="965231" y="804565"/>
                </a:lnTo>
                <a:lnTo>
                  <a:pt x="921033" y="603177"/>
                </a:lnTo>
                <a:close/>
                <a:moveTo>
                  <a:pt x="298885" y="603177"/>
                </a:moveTo>
                <a:lnTo>
                  <a:pt x="298885" y="896360"/>
                </a:lnTo>
                <a:lnTo>
                  <a:pt x="353882" y="896360"/>
                </a:lnTo>
                <a:lnTo>
                  <a:pt x="353882" y="705171"/>
                </a:lnTo>
                <a:lnTo>
                  <a:pt x="472075" y="896360"/>
                </a:lnTo>
                <a:lnTo>
                  <a:pt x="531471" y="896360"/>
                </a:lnTo>
                <a:lnTo>
                  <a:pt x="531471" y="603177"/>
                </a:lnTo>
                <a:lnTo>
                  <a:pt x="476474" y="603177"/>
                </a:lnTo>
                <a:lnTo>
                  <a:pt x="476474" y="798965"/>
                </a:lnTo>
                <a:lnTo>
                  <a:pt x="356482" y="603177"/>
                </a:lnTo>
                <a:close/>
                <a:moveTo>
                  <a:pt x="700554" y="598178"/>
                </a:moveTo>
                <a:cubicBezTo>
                  <a:pt x="674289" y="598178"/>
                  <a:pt x="654056" y="604344"/>
                  <a:pt x="639857" y="616677"/>
                </a:cubicBezTo>
                <a:cubicBezTo>
                  <a:pt x="625658" y="629009"/>
                  <a:pt x="618559" y="644042"/>
                  <a:pt x="618559" y="661774"/>
                </a:cubicBezTo>
                <a:cubicBezTo>
                  <a:pt x="618559" y="671373"/>
                  <a:pt x="621092" y="681539"/>
                  <a:pt x="626158" y="692272"/>
                </a:cubicBezTo>
                <a:cubicBezTo>
                  <a:pt x="631225" y="703005"/>
                  <a:pt x="638757" y="714304"/>
                  <a:pt x="648757" y="726170"/>
                </a:cubicBezTo>
                <a:cubicBezTo>
                  <a:pt x="626492" y="737236"/>
                  <a:pt x="609759" y="750268"/>
                  <a:pt x="598560" y="765268"/>
                </a:cubicBezTo>
                <a:cubicBezTo>
                  <a:pt x="587361" y="780267"/>
                  <a:pt x="581761" y="797166"/>
                  <a:pt x="581761" y="815964"/>
                </a:cubicBezTo>
                <a:cubicBezTo>
                  <a:pt x="581761" y="836630"/>
                  <a:pt x="588894" y="854895"/>
                  <a:pt x="603160" y="870761"/>
                </a:cubicBezTo>
                <a:cubicBezTo>
                  <a:pt x="621559" y="891293"/>
                  <a:pt x="649023" y="901559"/>
                  <a:pt x="685555" y="901559"/>
                </a:cubicBezTo>
                <a:cubicBezTo>
                  <a:pt x="703953" y="901559"/>
                  <a:pt x="719819" y="899026"/>
                  <a:pt x="733152" y="893960"/>
                </a:cubicBezTo>
                <a:cubicBezTo>
                  <a:pt x="746484" y="888893"/>
                  <a:pt x="759083" y="881027"/>
                  <a:pt x="770949" y="870361"/>
                </a:cubicBezTo>
                <a:cubicBezTo>
                  <a:pt x="786282" y="884627"/>
                  <a:pt x="802281" y="895826"/>
                  <a:pt x="818946" y="903959"/>
                </a:cubicBezTo>
                <a:lnTo>
                  <a:pt x="852944" y="860562"/>
                </a:lnTo>
                <a:cubicBezTo>
                  <a:pt x="848278" y="858295"/>
                  <a:pt x="840978" y="853662"/>
                  <a:pt x="831046" y="846663"/>
                </a:cubicBezTo>
                <a:cubicBezTo>
                  <a:pt x="821113" y="839663"/>
                  <a:pt x="813013" y="833230"/>
                  <a:pt x="806747" y="827364"/>
                </a:cubicBezTo>
                <a:cubicBezTo>
                  <a:pt x="811014" y="821764"/>
                  <a:pt x="815013" y="814798"/>
                  <a:pt x="818746" y="806465"/>
                </a:cubicBezTo>
                <a:cubicBezTo>
                  <a:pt x="822479" y="798132"/>
                  <a:pt x="826879" y="784966"/>
                  <a:pt x="831946" y="766967"/>
                </a:cubicBezTo>
                <a:lnTo>
                  <a:pt x="781149" y="755368"/>
                </a:lnTo>
                <a:cubicBezTo>
                  <a:pt x="777682" y="769101"/>
                  <a:pt x="773549" y="780233"/>
                  <a:pt x="768749" y="788766"/>
                </a:cubicBezTo>
                <a:lnTo>
                  <a:pt x="727952" y="734969"/>
                </a:lnTo>
                <a:cubicBezTo>
                  <a:pt x="749417" y="721504"/>
                  <a:pt x="763683" y="709438"/>
                  <a:pt x="770749" y="698772"/>
                </a:cubicBezTo>
                <a:cubicBezTo>
                  <a:pt x="777816" y="688106"/>
                  <a:pt x="781349" y="676840"/>
                  <a:pt x="781349" y="664974"/>
                </a:cubicBezTo>
                <a:cubicBezTo>
                  <a:pt x="781349" y="646308"/>
                  <a:pt x="774216" y="630509"/>
                  <a:pt x="759950" y="617577"/>
                </a:cubicBezTo>
                <a:cubicBezTo>
                  <a:pt x="745684" y="604644"/>
                  <a:pt x="725885" y="598178"/>
                  <a:pt x="700554" y="598178"/>
                </a:cubicBezTo>
                <a:close/>
                <a:moveTo>
                  <a:pt x="762904" y="0"/>
                </a:moveTo>
                <a:cubicBezTo>
                  <a:pt x="1184244" y="0"/>
                  <a:pt x="1525808" y="326668"/>
                  <a:pt x="1525808" y="729633"/>
                </a:cubicBezTo>
                <a:cubicBezTo>
                  <a:pt x="1525808" y="1132598"/>
                  <a:pt x="1184244" y="1459266"/>
                  <a:pt x="762904" y="1459266"/>
                </a:cubicBezTo>
                <a:cubicBezTo>
                  <a:pt x="341564" y="1459266"/>
                  <a:pt x="0" y="1132598"/>
                  <a:pt x="0" y="729633"/>
                </a:cubicBezTo>
                <a:cubicBezTo>
                  <a:pt x="0" y="326668"/>
                  <a:pt x="341564" y="0"/>
                  <a:pt x="762904" y="0"/>
                </a:cubicBezTo>
                <a:close/>
              </a:path>
            </a:pathLst>
          </a:custGeom>
          <a:ln w="190500" cap="rnd">
            <a:noFill/>
            <a:prstDash val="solid"/>
          </a:ln>
          <a:effectLst>
            <a:outerShdw sx="1000" sy="1000" algn="bl" rotWithShape="0">
              <a:srgbClr val="000000"/>
            </a:outerShdw>
          </a:effectLst>
        </p:spPr>
      </p:pic>
      <p:pic>
        <p:nvPicPr>
          <p:cNvPr id="66" name="!!SNEE">
            <a:extLst>
              <a:ext uri="{FF2B5EF4-FFF2-40B4-BE49-F238E27FC236}">
                <a16:creationId xmlns:a16="http://schemas.microsoft.com/office/drawing/2014/main" id="{C7680AB0-E8C2-2D56-6B28-5540D0AF39A9}"/>
              </a:ext>
            </a:extLst>
          </p:cNvPr>
          <p:cNvPicPr>
            <a:picLocks noChangeAspect="1"/>
          </p:cNvPicPr>
          <p:nvPr/>
        </p:nvPicPr>
        <p:blipFill>
          <a:blip r:embed="rId8" cstate="email">
            <a:alphaModFix/>
            <a:duotone>
              <a:schemeClr val="bg2">
                <a:shade val="45000"/>
                <a:satMod val="135000"/>
              </a:schemeClr>
              <a:prstClr val="white"/>
            </a:duotone>
            <a:extLst>
              <a:ext uri="{28A0092B-C50C-407E-A947-70E740481C1C}">
                <a14:useLocalDpi xmlns:a14="http://schemas.microsoft.com/office/drawing/2010/main"/>
              </a:ext>
              <a:ext uri="{837473B0-CC2E-450A-ABE3-18F120FF3D39}">
                <a1611:picAttrSrcUrl xmlns:a1611="http://schemas.microsoft.com/office/drawing/2016/11/main" r:id="rId9"/>
              </a:ext>
            </a:extLst>
          </a:blip>
          <a:srcRect/>
          <a:stretch/>
        </p:blipFill>
        <p:spPr>
          <a:xfrm>
            <a:off x="141113" y="3508358"/>
            <a:ext cx="1060374" cy="1020313"/>
          </a:xfrm>
          <a:custGeom>
            <a:avLst/>
            <a:gdLst/>
            <a:ahLst/>
            <a:cxnLst/>
            <a:rect l="l" t="t" r="r" b="b"/>
            <a:pathLst>
              <a:path w="1475716" h="1419962">
                <a:moveTo>
                  <a:pt x="1041060" y="576731"/>
                </a:moveTo>
                <a:lnTo>
                  <a:pt x="1041060" y="869913"/>
                </a:lnTo>
                <a:lnTo>
                  <a:pt x="1264047" y="869913"/>
                </a:lnTo>
                <a:lnTo>
                  <a:pt x="1264047" y="820516"/>
                </a:lnTo>
                <a:lnTo>
                  <a:pt x="1100257" y="820516"/>
                </a:lnTo>
                <a:lnTo>
                  <a:pt x="1100257" y="740721"/>
                </a:lnTo>
                <a:lnTo>
                  <a:pt x="1247448" y="740721"/>
                </a:lnTo>
                <a:lnTo>
                  <a:pt x="1247448" y="691324"/>
                </a:lnTo>
                <a:lnTo>
                  <a:pt x="1100257" y="691324"/>
                </a:lnTo>
                <a:lnTo>
                  <a:pt x="1100257" y="626328"/>
                </a:lnTo>
                <a:lnTo>
                  <a:pt x="1258447" y="626328"/>
                </a:lnTo>
                <a:lnTo>
                  <a:pt x="1258447" y="576731"/>
                </a:lnTo>
                <a:close/>
                <a:moveTo>
                  <a:pt x="764835" y="576731"/>
                </a:moveTo>
                <a:lnTo>
                  <a:pt x="764835" y="869913"/>
                </a:lnTo>
                <a:lnTo>
                  <a:pt x="987822" y="869913"/>
                </a:lnTo>
                <a:lnTo>
                  <a:pt x="987822" y="820516"/>
                </a:lnTo>
                <a:lnTo>
                  <a:pt x="824032" y="820516"/>
                </a:lnTo>
                <a:lnTo>
                  <a:pt x="824032" y="740721"/>
                </a:lnTo>
                <a:lnTo>
                  <a:pt x="971223" y="740721"/>
                </a:lnTo>
                <a:lnTo>
                  <a:pt x="971223" y="691324"/>
                </a:lnTo>
                <a:lnTo>
                  <a:pt x="824032" y="691324"/>
                </a:lnTo>
                <a:lnTo>
                  <a:pt x="824032" y="626328"/>
                </a:lnTo>
                <a:lnTo>
                  <a:pt x="982222" y="626328"/>
                </a:lnTo>
                <a:lnTo>
                  <a:pt x="982222" y="576731"/>
                </a:lnTo>
                <a:close/>
                <a:moveTo>
                  <a:pt x="470160" y="576731"/>
                </a:moveTo>
                <a:lnTo>
                  <a:pt x="470160" y="869913"/>
                </a:lnTo>
                <a:lnTo>
                  <a:pt x="525157" y="869913"/>
                </a:lnTo>
                <a:lnTo>
                  <a:pt x="525157" y="678725"/>
                </a:lnTo>
                <a:lnTo>
                  <a:pt x="643350" y="869913"/>
                </a:lnTo>
                <a:lnTo>
                  <a:pt x="702746" y="869913"/>
                </a:lnTo>
                <a:lnTo>
                  <a:pt x="702746" y="576731"/>
                </a:lnTo>
                <a:lnTo>
                  <a:pt x="647749" y="576731"/>
                </a:lnTo>
                <a:lnTo>
                  <a:pt x="647749" y="772519"/>
                </a:lnTo>
                <a:lnTo>
                  <a:pt x="527757" y="576731"/>
                </a:lnTo>
                <a:close/>
                <a:moveTo>
                  <a:pt x="295929" y="571731"/>
                </a:moveTo>
                <a:cubicBezTo>
                  <a:pt x="273397" y="571731"/>
                  <a:pt x="254165" y="575131"/>
                  <a:pt x="238233" y="581931"/>
                </a:cubicBezTo>
                <a:cubicBezTo>
                  <a:pt x="222300" y="588730"/>
                  <a:pt x="210101" y="598630"/>
                  <a:pt x="201635" y="611629"/>
                </a:cubicBezTo>
                <a:cubicBezTo>
                  <a:pt x="193169" y="624628"/>
                  <a:pt x="188935" y="638594"/>
                  <a:pt x="188935" y="653526"/>
                </a:cubicBezTo>
                <a:cubicBezTo>
                  <a:pt x="188935" y="676725"/>
                  <a:pt x="197935" y="696391"/>
                  <a:pt x="215934" y="712523"/>
                </a:cubicBezTo>
                <a:cubicBezTo>
                  <a:pt x="228733" y="723989"/>
                  <a:pt x="250998" y="733655"/>
                  <a:pt x="282730" y="741521"/>
                </a:cubicBezTo>
                <a:cubicBezTo>
                  <a:pt x="307395" y="747654"/>
                  <a:pt x="323194" y="751920"/>
                  <a:pt x="330127" y="754320"/>
                </a:cubicBezTo>
                <a:cubicBezTo>
                  <a:pt x="340260" y="757920"/>
                  <a:pt x="347359" y="762153"/>
                  <a:pt x="351426" y="767020"/>
                </a:cubicBezTo>
                <a:cubicBezTo>
                  <a:pt x="355492" y="771886"/>
                  <a:pt x="357525" y="777786"/>
                  <a:pt x="357525" y="784718"/>
                </a:cubicBezTo>
                <a:cubicBezTo>
                  <a:pt x="357525" y="795518"/>
                  <a:pt x="352692" y="804951"/>
                  <a:pt x="343026" y="813017"/>
                </a:cubicBezTo>
                <a:cubicBezTo>
                  <a:pt x="333360" y="821083"/>
                  <a:pt x="318994" y="825116"/>
                  <a:pt x="299929" y="825116"/>
                </a:cubicBezTo>
                <a:cubicBezTo>
                  <a:pt x="281930" y="825116"/>
                  <a:pt x="267631" y="820583"/>
                  <a:pt x="257031" y="811517"/>
                </a:cubicBezTo>
                <a:cubicBezTo>
                  <a:pt x="246432" y="802451"/>
                  <a:pt x="239399" y="788252"/>
                  <a:pt x="235933" y="768919"/>
                </a:cubicBezTo>
                <a:lnTo>
                  <a:pt x="178336" y="774519"/>
                </a:lnTo>
                <a:cubicBezTo>
                  <a:pt x="182203" y="807317"/>
                  <a:pt x="194069" y="832282"/>
                  <a:pt x="213934" y="849414"/>
                </a:cubicBezTo>
                <a:cubicBezTo>
                  <a:pt x="233799" y="866547"/>
                  <a:pt x="262264" y="875113"/>
                  <a:pt x="299329" y="875113"/>
                </a:cubicBezTo>
                <a:cubicBezTo>
                  <a:pt x="324794" y="875113"/>
                  <a:pt x="346059" y="871546"/>
                  <a:pt x="363125" y="864414"/>
                </a:cubicBezTo>
                <a:cubicBezTo>
                  <a:pt x="380190" y="857281"/>
                  <a:pt x="393390" y="846381"/>
                  <a:pt x="402722" y="831716"/>
                </a:cubicBezTo>
                <a:cubicBezTo>
                  <a:pt x="412055" y="817050"/>
                  <a:pt x="416722" y="801317"/>
                  <a:pt x="416722" y="784518"/>
                </a:cubicBezTo>
                <a:cubicBezTo>
                  <a:pt x="416722" y="765986"/>
                  <a:pt x="412822" y="750421"/>
                  <a:pt x="405022" y="737821"/>
                </a:cubicBezTo>
                <a:cubicBezTo>
                  <a:pt x="397223" y="725222"/>
                  <a:pt x="386423" y="715289"/>
                  <a:pt x="372624" y="708023"/>
                </a:cubicBezTo>
                <a:cubicBezTo>
                  <a:pt x="358825" y="700757"/>
                  <a:pt x="337526" y="693724"/>
                  <a:pt x="308728" y="686924"/>
                </a:cubicBezTo>
                <a:cubicBezTo>
                  <a:pt x="279930" y="680125"/>
                  <a:pt x="261798" y="673592"/>
                  <a:pt x="254332" y="667326"/>
                </a:cubicBezTo>
                <a:cubicBezTo>
                  <a:pt x="248465" y="662393"/>
                  <a:pt x="245532" y="656460"/>
                  <a:pt x="245532" y="649527"/>
                </a:cubicBezTo>
                <a:cubicBezTo>
                  <a:pt x="245532" y="641927"/>
                  <a:pt x="248665" y="635861"/>
                  <a:pt x="254931" y="631328"/>
                </a:cubicBezTo>
                <a:cubicBezTo>
                  <a:pt x="264664" y="624262"/>
                  <a:pt x="278130" y="620728"/>
                  <a:pt x="295329" y="620728"/>
                </a:cubicBezTo>
                <a:cubicBezTo>
                  <a:pt x="311995" y="620728"/>
                  <a:pt x="324494" y="624028"/>
                  <a:pt x="332827" y="630628"/>
                </a:cubicBezTo>
                <a:cubicBezTo>
                  <a:pt x="341160" y="637227"/>
                  <a:pt x="346593" y="648060"/>
                  <a:pt x="349126" y="663126"/>
                </a:cubicBezTo>
                <a:lnTo>
                  <a:pt x="408322" y="660526"/>
                </a:lnTo>
                <a:cubicBezTo>
                  <a:pt x="407389" y="633594"/>
                  <a:pt x="397623" y="612062"/>
                  <a:pt x="379024" y="595930"/>
                </a:cubicBezTo>
                <a:cubicBezTo>
                  <a:pt x="360425" y="579798"/>
                  <a:pt x="332727" y="571731"/>
                  <a:pt x="295929" y="571731"/>
                </a:cubicBezTo>
                <a:close/>
                <a:moveTo>
                  <a:pt x="737858" y="0"/>
                </a:moveTo>
                <a:cubicBezTo>
                  <a:pt x="1145366" y="0"/>
                  <a:pt x="1475716" y="317869"/>
                  <a:pt x="1475716" y="709981"/>
                </a:cubicBezTo>
                <a:cubicBezTo>
                  <a:pt x="1475716" y="1102093"/>
                  <a:pt x="1145366" y="1419962"/>
                  <a:pt x="737858" y="1419962"/>
                </a:cubicBezTo>
                <a:cubicBezTo>
                  <a:pt x="330350" y="1419962"/>
                  <a:pt x="0" y="1102093"/>
                  <a:pt x="0" y="709981"/>
                </a:cubicBezTo>
                <a:cubicBezTo>
                  <a:pt x="0" y="317869"/>
                  <a:pt x="330350" y="0"/>
                  <a:pt x="737858" y="0"/>
                </a:cubicBezTo>
                <a:close/>
              </a:path>
            </a:pathLst>
          </a:custGeom>
        </p:spPr>
      </p:pic>
      <p:pic>
        <p:nvPicPr>
          <p:cNvPr id="67" name="Picture 66" descr="Visit Broadstairs - quintessential seaside town on the Kent coast - Visit  Thanet">
            <a:extLst>
              <a:ext uri="{FF2B5EF4-FFF2-40B4-BE49-F238E27FC236}">
                <a16:creationId xmlns:a16="http://schemas.microsoft.com/office/drawing/2014/main" id="{424C9FE7-3CBC-BEB2-8537-289BC0CC7AEB}"/>
              </a:ext>
            </a:extLst>
          </p:cNvPr>
          <p:cNvPicPr>
            <a:picLocks noChangeAspect="1" noChangeArrowheads="1"/>
          </p:cNvPicPr>
          <p:nvPr/>
        </p:nvPicPr>
        <p:blipFill>
          <a:blip r:embed="rId10" cstate="email">
            <a:duotone>
              <a:schemeClr val="bg2">
                <a:shade val="45000"/>
                <a:satMod val="135000"/>
              </a:schemeClr>
              <a:prstClr val="white"/>
            </a:duotone>
            <a:extLst>
              <a:ext uri="{28A0092B-C50C-407E-A947-70E740481C1C}">
                <a14:useLocalDpi xmlns:a14="http://schemas.microsoft.com/office/drawing/2010/main"/>
              </a:ext>
            </a:extLst>
          </a:blip>
          <a:srcRect/>
          <a:stretch/>
        </p:blipFill>
        <p:spPr bwMode="auto">
          <a:xfrm>
            <a:off x="141113" y="5749211"/>
            <a:ext cx="1069721" cy="996064"/>
          </a:xfrm>
          <a:custGeom>
            <a:avLst/>
            <a:gdLst/>
            <a:ahLst/>
            <a:cxnLst/>
            <a:rect l="l" t="t" r="r" b="b"/>
            <a:pathLst>
              <a:path w="1488724" h="1386216">
                <a:moveTo>
                  <a:pt x="693640" y="714168"/>
                </a:moveTo>
                <a:lnTo>
                  <a:pt x="750836" y="784763"/>
                </a:lnTo>
                <a:cubicBezTo>
                  <a:pt x="741237" y="792763"/>
                  <a:pt x="732371" y="798496"/>
                  <a:pt x="724238" y="801962"/>
                </a:cubicBezTo>
                <a:cubicBezTo>
                  <a:pt x="716105" y="805429"/>
                  <a:pt x="707639" y="807162"/>
                  <a:pt x="698839" y="807162"/>
                </a:cubicBezTo>
                <a:cubicBezTo>
                  <a:pt x="685507" y="807162"/>
                  <a:pt x="674874" y="803329"/>
                  <a:pt x="666941" y="795663"/>
                </a:cubicBezTo>
                <a:cubicBezTo>
                  <a:pt x="659008" y="787997"/>
                  <a:pt x="655042" y="778097"/>
                  <a:pt x="655042" y="765964"/>
                </a:cubicBezTo>
                <a:cubicBezTo>
                  <a:pt x="655042" y="756365"/>
                  <a:pt x="658242" y="746966"/>
                  <a:pt x="664641" y="737766"/>
                </a:cubicBezTo>
                <a:cubicBezTo>
                  <a:pt x="671041" y="728567"/>
                  <a:pt x="680707" y="720701"/>
                  <a:pt x="693640" y="714168"/>
                </a:cubicBezTo>
                <a:close/>
                <a:moveTo>
                  <a:pt x="717638" y="589775"/>
                </a:moveTo>
                <a:cubicBezTo>
                  <a:pt x="726838" y="589775"/>
                  <a:pt x="734137" y="592308"/>
                  <a:pt x="739537" y="597375"/>
                </a:cubicBezTo>
                <a:cubicBezTo>
                  <a:pt x="744936" y="602441"/>
                  <a:pt x="747636" y="608574"/>
                  <a:pt x="747636" y="615774"/>
                </a:cubicBezTo>
                <a:cubicBezTo>
                  <a:pt x="747636" y="624307"/>
                  <a:pt x="742037" y="632906"/>
                  <a:pt x="730837" y="641572"/>
                </a:cubicBezTo>
                <a:lnTo>
                  <a:pt x="715638" y="653171"/>
                </a:lnTo>
                <a:lnTo>
                  <a:pt x="701839" y="637172"/>
                </a:lnTo>
                <a:cubicBezTo>
                  <a:pt x="693306" y="627306"/>
                  <a:pt x="689040" y="618907"/>
                  <a:pt x="689040" y="611974"/>
                </a:cubicBezTo>
                <a:cubicBezTo>
                  <a:pt x="689040" y="606108"/>
                  <a:pt x="691573" y="600941"/>
                  <a:pt x="696639" y="596475"/>
                </a:cubicBezTo>
                <a:cubicBezTo>
                  <a:pt x="701706" y="592008"/>
                  <a:pt x="708705" y="589775"/>
                  <a:pt x="717638" y="589775"/>
                </a:cubicBezTo>
                <a:close/>
                <a:moveTo>
                  <a:pt x="894195" y="555177"/>
                </a:moveTo>
                <a:lnTo>
                  <a:pt x="894195" y="848359"/>
                </a:lnTo>
                <a:lnTo>
                  <a:pt x="949191" y="848359"/>
                </a:lnTo>
                <a:lnTo>
                  <a:pt x="949191" y="617574"/>
                </a:lnTo>
                <a:lnTo>
                  <a:pt x="1007188" y="848359"/>
                </a:lnTo>
                <a:lnTo>
                  <a:pt x="1064184" y="848359"/>
                </a:lnTo>
                <a:lnTo>
                  <a:pt x="1122381" y="617574"/>
                </a:lnTo>
                <a:lnTo>
                  <a:pt x="1122381" y="848359"/>
                </a:lnTo>
                <a:lnTo>
                  <a:pt x="1177377" y="848359"/>
                </a:lnTo>
                <a:lnTo>
                  <a:pt x="1177377" y="555177"/>
                </a:lnTo>
                <a:lnTo>
                  <a:pt x="1088583" y="555177"/>
                </a:lnTo>
                <a:lnTo>
                  <a:pt x="1035986" y="755165"/>
                </a:lnTo>
                <a:lnTo>
                  <a:pt x="982789" y="555177"/>
                </a:lnTo>
                <a:close/>
                <a:moveTo>
                  <a:pt x="324295" y="555177"/>
                </a:moveTo>
                <a:lnTo>
                  <a:pt x="324295" y="848359"/>
                </a:lnTo>
                <a:lnTo>
                  <a:pt x="383491" y="848359"/>
                </a:lnTo>
                <a:lnTo>
                  <a:pt x="383491" y="759765"/>
                </a:lnTo>
                <a:lnTo>
                  <a:pt x="431488" y="710768"/>
                </a:lnTo>
                <a:lnTo>
                  <a:pt x="512083" y="848359"/>
                </a:lnTo>
                <a:lnTo>
                  <a:pt x="588679" y="848359"/>
                </a:lnTo>
                <a:lnTo>
                  <a:pt x="472286" y="669370"/>
                </a:lnTo>
                <a:lnTo>
                  <a:pt x="582679" y="555177"/>
                </a:lnTo>
                <a:lnTo>
                  <a:pt x="503084" y="555177"/>
                </a:lnTo>
                <a:lnTo>
                  <a:pt x="383491" y="685369"/>
                </a:lnTo>
                <a:lnTo>
                  <a:pt x="383491" y="555177"/>
                </a:lnTo>
                <a:close/>
                <a:moveTo>
                  <a:pt x="716238" y="550178"/>
                </a:moveTo>
                <a:cubicBezTo>
                  <a:pt x="689973" y="550178"/>
                  <a:pt x="669741" y="556344"/>
                  <a:pt x="655542" y="568677"/>
                </a:cubicBezTo>
                <a:cubicBezTo>
                  <a:pt x="641343" y="581009"/>
                  <a:pt x="634243" y="596042"/>
                  <a:pt x="634243" y="613774"/>
                </a:cubicBezTo>
                <a:cubicBezTo>
                  <a:pt x="634243" y="623373"/>
                  <a:pt x="636776" y="633539"/>
                  <a:pt x="641843" y="644272"/>
                </a:cubicBezTo>
                <a:cubicBezTo>
                  <a:pt x="646909" y="655005"/>
                  <a:pt x="654442" y="666304"/>
                  <a:pt x="664441" y="678170"/>
                </a:cubicBezTo>
                <a:cubicBezTo>
                  <a:pt x="642176" y="689236"/>
                  <a:pt x="625444" y="702268"/>
                  <a:pt x="614244" y="717268"/>
                </a:cubicBezTo>
                <a:cubicBezTo>
                  <a:pt x="603045" y="732267"/>
                  <a:pt x="597445" y="749166"/>
                  <a:pt x="597445" y="767964"/>
                </a:cubicBezTo>
                <a:cubicBezTo>
                  <a:pt x="597445" y="788630"/>
                  <a:pt x="604578" y="806895"/>
                  <a:pt x="618844" y="822761"/>
                </a:cubicBezTo>
                <a:cubicBezTo>
                  <a:pt x="637243" y="843293"/>
                  <a:pt x="664708" y="853559"/>
                  <a:pt x="701239" y="853559"/>
                </a:cubicBezTo>
                <a:cubicBezTo>
                  <a:pt x="719638" y="853559"/>
                  <a:pt x="735504" y="851026"/>
                  <a:pt x="748836" y="845960"/>
                </a:cubicBezTo>
                <a:cubicBezTo>
                  <a:pt x="762169" y="840893"/>
                  <a:pt x="774768" y="833027"/>
                  <a:pt x="786634" y="822361"/>
                </a:cubicBezTo>
                <a:cubicBezTo>
                  <a:pt x="801966" y="836627"/>
                  <a:pt x="817965" y="847826"/>
                  <a:pt x="834631" y="855959"/>
                </a:cubicBezTo>
                <a:lnTo>
                  <a:pt x="868629" y="812562"/>
                </a:lnTo>
                <a:cubicBezTo>
                  <a:pt x="863962" y="810295"/>
                  <a:pt x="856663" y="805662"/>
                  <a:pt x="846730" y="798663"/>
                </a:cubicBezTo>
                <a:cubicBezTo>
                  <a:pt x="836798" y="791663"/>
                  <a:pt x="828698" y="785230"/>
                  <a:pt x="822432" y="779364"/>
                </a:cubicBezTo>
                <a:cubicBezTo>
                  <a:pt x="826698" y="773764"/>
                  <a:pt x="830698" y="766798"/>
                  <a:pt x="834431" y="758465"/>
                </a:cubicBezTo>
                <a:cubicBezTo>
                  <a:pt x="838164" y="750132"/>
                  <a:pt x="842564" y="736966"/>
                  <a:pt x="847630" y="718967"/>
                </a:cubicBezTo>
                <a:lnTo>
                  <a:pt x="796833" y="707368"/>
                </a:lnTo>
                <a:cubicBezTo>
                  <a:pt x="793367" y="721101"/>
                  <a:pt x="789234" y="732233"/>
                  <a:pt x="784434" y="740766"/>
                </a:cubicBezTo>
                <a:lnTo>
                  <a:pt x="743637" y="686969"/>
                </a:lnTo>
                <a:cubicBezTo>
                  <a:pt x="765102" y="673504"/>
                  <a:pt x="779368" y="661438"/>
                  <a:pt x="786434" y="650772"/>
                </a:cubicBezTo>
                <a:cubicBezTo>
                  <a:pt x="793500" y="640106"/>
                  <a:pt x="797033" y="628840"/>
                  <a:pt x="797033" y="616974"/>
                </a:cubicBezTo>
                <a:cubicBezTo>
                  <a:pt x="797033" y="598308"/>
                  <a:pt x="789900" y="582509"/>
                  <a:pt x="775635" y="569577"/>
                </a:cubicBezTo>
                <a:cubicBezTo>
                  <a:pt x="761369" y="556644"/>
                  <a:pt x="741570" y="550178"/>
                  <a:pt x="716238" y="550178"/>
                </a:cubicBezTo>
                <a:close/>
                <a:moveTo>
                  <a:pt x="744362" y="0"/>
                </a:moveTo>
                <a:cubicBezTo>
                  <a:pt x="1155462" y="0"/>
                  <a:pt x="1488724" y="310315"/>
                  <a:pt x="1488724" y="693108"/>
                </a:cubicBezTo>
                <a:cubicBezTo>
                  <a:pt x="1488724" y="1075901"/>
                  <a:pt x="1155462" y="1386216"/>
                  <a:pt x="744362" y="1386216"/>
                </a:cubicBezTo>
                <a:cubicBezTo>
                  <a:pt x="333262" y="1386216"/>
                  <a:pt x="0" y="1075901"/>
                  <a:pt x="0" y="693108"/>
                </a:cubicBezTo>
                <a:cubicBezTo>
                  <a:pt x="0" y="310315"/>
                  <a:pt x="333262" y="0"/>
                  <a:pt x="744362" y="0"/>
                </a:cubicBezTo>
                <a:close/>
              </a:path>
            </a:pathLst>
          </a:custGeom>
          <a:ln w="190500" cap="rnd">
            <a:noFill/>
            <a:prstDash val="solid"/>
          </a:ln>
          <a:effectLst>
            <a:outerShdw sx="1000" sy="1000" algn="bl" rotWithShape="0">
              <a:srgbClr val="000000"/>
            </a:outerShdw>
          </a:effectLst>
          <a:extLst>
            <a:ext uri="{909E8E84-426E-40DD-AFC4-6F175D3DCCD1}">
              <a14:hiddenFill xmlns:a14="http://schemas.microsoft.com/office/drawing/2010/main">
                <a:solidFill>
                  <a:srgbClr val="FFFFFF"/>
                </a:solidFill>
              </a14:hiddenFill>
            </a:ext>
          </a:extLst>
        </p:spPr>
      </p:pic>
      <p:grpSp>
        <p:nvGrpSpPr>
          <p:cNvPr id="44" name="Group 43">
            <a:extLst>
              <a:ext uri="{FF2B5EF4-FFF2-40B4-BE49-F238E27FC236}">
                <a16:creationId xmlns:a16="http://schemas.microsoft.com/office/drawing/2014/main" id="{5FB07944-D188-E2A2-F908-279CF9A64AE0}"/>
              </a:ext>
            </a:extLst>
          </p:cNvPr>
          <p:cNvGrpSpPr/>
          <p:nvPr/>
        </p:nvGrpSpPr>
        <p:grpSpPr>
          <a:xfrm>
            <a:off x="149311" y="165203"/>
            <a:ext cx="1096368" cy="1048554"/>
            <a:chOff x="139825" y="280858"/>
            <a:chExt cx="1315641" cy="1258265"/>
          </a:xfrm>
        </p:grpSpPr>
        <p:sp>
          <p:nvSpPr>
            <p:cNvPr id="45" name="Oval 44">
              <a:extLst>
                <a:ext uri="{FF2B5EF4-FFF2-40B4-BE49-F238E27FC236}">
                  <a16:creationId xmlns:a16="http://schemas.microsoft.com/office/drawing/2014/main" id="{96D134F7-7997-5F89-5D9C-8A9819B5EAF6}"/>
                </a:ext>
              </a:extLst>
            </p:cNvPr>
            <p:cNvSpPr/>
            <p:nvPr/>
          </p:nvSpPr>
          <p:spPr>
            <a:xfrm>
              <a:off x="218322" y="401115"/>
              <a:ext cx="1155267" cy="1049580"/>
            </a:xfrm>
            <a:prstGeom prst="ellipse">
              <a:avLst/>
            </a:prstGeom>
            <a:solidFill>
              <a:schemeClr val="bg1"/>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sz="1500">
                <a:solidFill>
                  <a:prstClr val="white"/>
                </a:solidFill>
                <a:latin typeface="Calibri" panose="020F0502020204030204"/>
              </a:endParaRPr>
            </a:p>
          </p:txBody>
        </p:sp>
        <p:pic>
          <p:nvPicPr>
            <p:cNvPr id="46" name="Picture 45">
              <a:extLst>
                <a:ext uri="{FF2B5EF4-FFF2-40B4-BE49-F238E27FC236}">
                  <a16:creationId xmlns:a16="http://schemas.microsoft.com/office/drawing/2014/main" id="{66F25182-8AFE-BBC3-7C55-862AA7FC18EE}"/>
                </a:ext>
              </a:extLst>
            </p:cNvPr>
            <p:cNvPicPr>
              <a:picLocks noChangeAspect="1"/>
            </p:cNvPicPr>
            <p:nvPr/>
          </p:nvPicPr>
          <p:blipFill>
            <a:blip r:embed="rId7" cstate="email">
              <a:duotone>
                <a:prstClr val="black"/>
                <a:srgbClr val="7030A0">
                  <a:tint val="45000"/>
                  <a:satMod val="400000"/>
                </a:srgbClr>
              </a:duotone>
              <a:extLst>
                <a:ext uri="{28A0092B-C50C-407E-A947-70E740481C1C}">
                  <a14:useLocalDpi xmlns:a14="http://schemas.microsoft.com/office/drawing/2010/main"/>
                </a:ext>
              </a:extLst>
            </a:blip>
            <a:srcRect/>
            <a:stretch>
              <a:fillRect/>
            </a:stretch>
          </p:blipFill>
          <p:spPr>
            <a:xfrm>
              <a:off x="139825" y="280858"/>
              <a:ext cx="1315641" cy="1258265"/>
            </a:xfrm>
            <a:custGeom>
              <a:avLst/>
              <a:gdLst/>
              <a:ahLst/>
              <a:cxnLst/>
              <a:rect l="l" t="t" r="r" b="b"/>
              <a:pathLst>
                <a:path w="1525808" h="1459266">
                  <a:moveTo>
                    <a:pt x="677955" y="762168"/>
                  </a:moveTo>
                  <a:lnTo>
                    <a:pt x="735152" y="832763"/>
                  </a:lnTo>
                  <a:cubicBezTo>
                    <a:pt x="725552" y="840763"/>
                    <a:pt x="716686" y="846496"/>
                    <a:pt x="708553" y="849962"/>
                  </a:cubicBezTo>
                  <a:cubicBezTo>
                    <a:pt x="700420" y="853429"/>
                    <a:pt x="691954" y="855162"/>
                    <a:pt x="683155" y="855162"/>
                  </a:cubicBezTo>
                  <a:cubicBezTo>
                    <a:pt x="669822" y="855162"/>
                    <a:pt x="659190" y="851329"/>
                    <a:pt x="651257" y="843663"/>
                  </a:cubicBezTo>
                  <a:cubicBezTo>
                    <a:pt x="643324" y="835997"/>
                    <a:pt x="639357" y="826097"/>
                    <a:pt x="639357" y="813965"/>
                  </a:cubicBezTo>
                  <a:cubicBezTo>
                    <a:pt x="639357" y="804365"/>
                    <a:pt x="642557" y="794966"/>
                    <a:pt x="648957" y="785766"/>
                  </a:cubicBezTo>
                  <a:cubicBezTo>
                    <a:pt x="655356" y="776567"/>
                    <a:pt x="665023" y="768701"/>
                    <a:pt x="677955" y="762168"/>
                  </a:cubicBezTo>
                  <a:close/>
                  <a:moveTo>
                    <a:pt x="701954" y="637775"/>
                  </a:moveTo>
                  <a:cubicBezTo>
                    <a:pt x="711153" y="637775"/>
                    <a:pt x="718453" y="640309"/>
                    <a:pt x="723852" y="645375"/>
                  </a:cubicBezTo>
                  <a:cubicBezTo>
                    <a:pt x="729252" y="650441"/>
                    <a:pt x="731952" y="656574"/>
                    <a:pt x="731952" y="663774"/>
                  </a:cubicBezTo>
                  <a:cubicBezTo>
                    <a:pt x="731952" y="672307"/>
                    <a:pt x="726352" y="680906"/>
                    <a:pt x="715153" y="689572"/>
                  </a:cubicBezTo>
                  <a:lnTo>
                    <a:pt x="699954" y="701171"/>
                  </a:lnTo>
                  <a:lnTo>
                    <a:pt x="686155" y="685172"/>
                  </a:lnTo>
                  <a:cubicBezTo>
                    <a:pt x="677622" y="675306"/>
                    <a:pt x="673355" y="666907"/>
                    <a:pt x="673355" y="659974"/>
                  </a:cubicBezTo>
                  <a:cubicBezTo>
                    <a:pt x="673355" y="654108"/>
                    <a:pt x="675889" y="648941"/>
                    <a:pt x="680955" y="644475"/>
                  </a:cubicBezTo>
                  <a:cubicBezTo>
                    <a:pt x="686021" y="640009"/>
                    <a:pt x="693021" y="637775"/>
                    <a:pt x="701954" y="637775"/>
                  </a:cubicBezTo>
                  <a:close/>
                  <a:moveTo>
                    <a:pt x="860437" y="603177"/>
                  </a:moveTo>
                  <a:lnTo>
                    <a:pt x="930433" y="896360"/>
                  </a:lnTo>
                  <a:lnTo>
                    <a:pt x="994629" y="896360"/>
                  </a:lnTo>
                  <a:lnTo>
                    <a:pt x="1052825" y="677173"/>
                  </a:lnTo>
                  <a:lnTo>
                    <a:pt x="1111222" y="896360"/>
                  </a:lnTo>
                  <a:lnTo>
                    <a:pt x="1174018" y="896360"/>
                  </a:lnTo>
                  <a:lnTo>
                    <a:pt x="1245214" y="603177"/>
                  </a:lnTo>
                  <a:lnTo>
                    <a:pt x="1185617" y="603177"/>
                  </a:lnTo>
                  <a:lnTo>
                    <a:pt x="1140620" y="807965"/>
                  </a:lnTo>
                  <a:lnTo>
                    <a:pt x="1089223" y="603177"/>
                  </a:lnTo>
                  <a:lnTo>
                    <a:pt x="1018827" y="603177"/>
                  </a:lnTo>
                  <a:lnTo>
                    <a:pt x="965231" y="804565"/>
                  </a:lnTo>
                  <a:lnTo>
                    <a:pt x="921033" y="603177"/>
                  </a:lnTo>
                  <a:close/>
                  <a:moveTo>
                    <a:pt x="298885" y="603177"/>
                  </a:moveTo>
                  <a:lnTo>
                    <a:pt x="298885" y="896360"/>
                  </a:lnTo>
                  <a:lnTo>
                    <a:pt x="353882" y="896360"/>
                  </a:lnTo>
                  <a:lnTo>
                    <a:pt x="353882" y="705171"/>
                  </a:lnTo>
                  <a:lnTo>
                    <a:pt x="472075" y="896360"/>
                  </a:lnTo>
                  <a:lnTo>
                    <a:pt x="531471" y="896360"/>
                  </a:lnTo>
                  <a:lnTo>
                    <a:pt x="531471" y="603177"/>
                  </a:lnTo>
                  <a:lnTo>
                    <a:pt x="476474" y="603177"/>
                  </a:lnTo>
                  <a:lnTo>
                    <a:pt x="476474" y="798965"/>
                  </a:lnTo>
                  <a:lnTo>
                    <a:pt x="356482" y="603177"/>
                  </a:lnTo>
                  <a:close/>
                  <a:moveTo>
                    <a:pt x="700554" y="598178"/>
                  </a:moveTo>
                  <a:cubicBezTo>
                    <a:pt x="674289" y="598178"/>
                    <a:pt x="654056" y="604344"/>
                    <a:pt x="639857" y="616677"/>
                  </a:cubicBezTo>
                  <a:cubicBezTo>
                    <a:pt x="625658" y="629009"/>
                    <a:pt x="618559" y="644042"/>
                    <a:pt x="618559" y="661774"/>
                  </a:cubicBezTo>
                  <a:cubicBezTo>
                    <a:pt x="618559" y="671373"/>
                    <a:pt x="621092" y="681539"/>
                    <a:pt x="626158" y="692272"/>
                  </a:cubicBezTo>
                  <a:cubicBezTo>
                    <a:pt x="631225" y="703005"/>
                    <a:pt x="638757" y="714304"/>
                    <a:pt x="648757" y="726170"/>
                  </a:cubicBezTo>
                  <a:cubicBezTo>
                    <a:pt x="626492" y="737236"/>
                    <a:pt x="609759" y="750268"/>
                    <a:pt x="598560" y="765268"/>
                  </a:cubicBezTo>
                  <a:cubicBezTo>
                    <a:pt x="587361" y="780267"/>
                    <a:pt x="581761" y="797166"/>
                    <a:pt x="581761" y="815964"/>
                  </a:cubicBezTo>
                  <a:cubicBezTo>
                    <a:pt x="581761" y="836630"/>
                    <a:pt x="588894" y="854895"/>
                    <a:pt x="603160" y="870761"/>
                  </a:cubicBezTo>
                  <a:cubicBezTo>
                    <a:pt x="621559" y="891293"/>
                    <a:pt x="649023" y="901559"/>
                    <a:pt x="685555" y="901559"/>
                  </a:cubicBezTo>
                  <a:cubicBezTo>
                    <a:pt x="703953" y="901559"/>
                    <a:pt x="719819" y="899026"/>
                    <a:pt x="733152" y="893960"/>
                  </a:cubicBezTo>
                  <a:cubicBezTo>
                    <a:pt x="746484" y="888893"/>
                    <a:pt x="759083" y="881027"/>
                    <a:pt x="770949" y="870361"/>
                  </a:cubicBezTo>
                  <a:cubicBezTo>
                    <a:pt x="786282" y="884627"/>
                    <a:pt x="802281" y="895826"/>
                    <a:pt x="818946" y="903959"/>
                  </a:cubicBezTo>
                  <a:lnTo>
                    <a:pt x="852944" y="860562"/>
                  </a:lnTo>
                  <a:cubicBezTo>
                    <a:pt x="848278" y="858295"/>
                    <a:pt x="840978" y="853662"/>
                    <a:pt x="831046" y="846663"/>
                  </a:cubicBezTo>
                  <a:cubicBezTo>
                    <a:pt x="821113" y="839663"/>
                    <a:pt x="813013" y="833230"/>
                    <a:pt x="806747" y="827364"/>
                  </a:cubicBezTo>
                  <a:cubicBezTo>
                    <a:pt x="811014" y="821764"/>
                    <a:pt x="815013" y="814798"/>
                    <a:pt x="818746" y="806465"/>
                  </a:cubicBezTo>
                  <a:cubicBezTo>
                    <a:pt x="822479" y="798132"/>
                    <a:pt x="826879" y="784966"/>
                    <a:pt x="831946" y="766967"/>
                  </a:cubicBezTo>
                  <a:lnTo>
                    <a:pt x="781149" y="755368"/>
                  </a:lnTo>
                  <a:cubicBezTo>
                    <a:pt x="777682" y="769101"/>
                    <a:pt x="773549" y="780233"/>
                    <a:pt x="768749" y="788766"/>
                  </a:cubicBezTo>
                  <a:lnTo>
                    <a:pt x="727952" y="734969"/>
                  </a:lnTo>
                  <a:cubicBezTo>
                    <a:pt x="749417" y="721504"/>
                    <a:pt x="763683" y="709438"/>
                    <a:pt x="770749" y="698772"/>
                  </a:cubicBezTo>
                  <a:cubicBezTo>
                    <a:pt x="777816" y="688106"/>
                    <a:pt x="781349" y="676840"/>
                    <a:pt x="781349" y="664974"/>
                  </a:cubicBezTo>
                  <a:cubicBezTo>
                    <a:pt x="781349" y="646308"/>
                    <a:pt x="774216" y="630509"/>
                    <a:pt x="759950" y="617577"/>
                  </a:cubicBezTo>
                  <a:cubicBezTo>
                    <a:pt x="745684" y="604644"/>
                    <a:pt x="725885" y="598178"/>
                    <a:pt x="700554" y="598178"/>
                  </a:cubicBezTo>
                  <a:close/>
                  <a:moveTo>
                    <a:pt x="762904" y="0"/>
                  </a:moveTo>
                  <a:cubicBezTo>
                    <a:pt x="1184244" y="0"/>
                    <a:pt x="1525808" y="326668"/>
                    <a:pt x="1525808" y="729633"/>
                  </a:cubicBezTo>
                  <a:cubicBezTo>
                    <a:pt x="1525808" y="1132598"/>
                    <a:pt x="1184244" y="1459266"/>
                    <a:pt x="762904" y="1459266"/>
                  </a:cubicBezTo>
                  <a:cubicBezTo>
                    <a:pt x="341564" y="1459266"/>
                    <a:pt x="0" y="1132598"/>
                    <a:pt x="0" y="729633"/>
                  </a:cubicBezTo>
                  <a:cubicBezTo>
                    <a:pt x="0" y="326668"/>
                    <a:pt x="341564" y="0"/>
                    <a:pt x="762904" y="0"/>
                  </a:cubicBezTo>
                  <a:close/>
                </a:path>
              </a:pathLst>
            </a:custGeom>
            <a:ln w="57150" cap="rnd">
              <a:solidFill>
                <a:schemeClr val="bg1"/>
              </a:solidFill>
              <a:prstDash val="solid"/>
            </a:ln>
            <a:effectLst>
              <a:outerShdw sx="1000" sy="1000" algn="bl" rotWithShape="0">
                <a:srgbClr val="000000"/>
              </a:outerShdw>
            </a:effectLst>
          </p:spPr>
        </p:pic>
      </p:grpSp>
      <p:grpSp>
        <p:nvGrpSpPr>
          <p:cNvPr id="47" name="Group 46">
            <a:extLst>
              <a:ext uri="{FF2B5EF4-FFF2-40B4-BE49-F238E27FC236}">
                <a16:creationId xmlns:a16="http://schemas.microsoft.com/office/drawing/2014/main" id="{7127BD26-F5FB-5C76-3B40-5767E94DDB92}"/>
              </a:ext>
            </a:extLst>
          </p:cNvPr>
          <p:cNvGrpSpPr/>
          <p:nvPr/>
        </p:nvGrpSpPr>
        <p:grpSpPr>
          <a:xfrm>
            <a:off x="143960" y="2420818"/>
            <a:ext cx="1060374" cy="1024070"/>
            <a:chOff x="169335" y="2882840"/>
            <a:chExt cx="1272449" cy="1228884"/>
          </a:xfrm>
        </p:grpSpPr>
        <p:sp>
          <p:nvSpPr>
            <p:cNvPr id="48" name="Oval 47">
              <a:extLst>
                <a:ext uri="{FF2B5EF4-FFF2-40B4-BE49-F238E27FC236}">
                  <a16:creationId xmlns:a16="http://schemas.microsoft.com/office/drawing/2014/main" id="{ACA52C02-F6E4-3237-1EAA-D9B718C66ACB}"/>
                </a:ext>
              </a:extLst>
            </p:cNvPr>
            <p:cNvSpPr/>
            <p:nvPr/>
          </p:nvSpPr>
          <p:spPr>
            <a:xfrm>
              <a:off x="234673" y="2983064"/>
              <a:ext cx="1155267" cy="1049580"/>
            </a:xfrm>
            <a:prstGeom prst="ellipse">
              <a:avLst/>
            </a:prstGeom>
            <a:solidFill>
              <a:schemeClr val="bg1"/>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sz="1500">
                <a:solidFill>
                  <a:prstClr val="white"/>
                </a:solidFill>
                <a:latin typeface="Calibri" panose="020F0502020204030204"/>
              </a:endParaRPr>
            </a:p>
          </p:txBody>
        </p:sp>
        <p:pic>
          <p:nvPicPr>
            <p:cNvPr id="49" name="Picture 48">
              <a:extLst>
                <a:ext uri="{FF2B5EF4-FFF2-40B4-BE49-F238E27FC236}">
                  <a16:creationId xmlns:a16="http://schemas.microsoft.com/office/drawing/2014/main" id="{76CCFF74-E766-B17E-D087-ADF6FB710776}"/>
                </a:ext>
              </a:extLst>
            </p:cNvPr>
            <p:cNvPicPr>
              <a:picLocks noChangeAspect="1"/>
            </p:cNvPicPr>
            <p:nvPr/>
          </p:nvPicPr>
          <p:blipFill>
            <a:blip r:embed="rId5" cstate="email">
              <a:alphaModFix amt="85000"/>
              <a:duotone>
                <a:prstClr val="black"/>
                <a:srgbClr val="0070C0">
                  <a:tint val="45000"/>
                  <a:satMod val="400000"/>
                </a:srgbClr>
              </a:duotone>
              <a:extLst>
                <a:ext uri="{28A0092B-C50C-407E-A947-70E740481C1C}">
                  <a14:useLocalDpi xmlns:a14="http://schemas.microsoft.com/office/drawing/2010/main"/>
                </a:ext>
              </a:extLst>
            </a:blip>
            <a:srcRect/>
            <a:stretch/>
          </p:blipFill>
          <p:spPr>
            <a:xfrm>
              <a:off x="169335" y="2882840"/>
              <a:ext cx="1272449" cy="1228884"/>
            </a:xfrm>
            <a:custGeom>
              <a:avLst/>
              <a:gdLst/>
              <a:ahLst/>
              <a:cxnLst/>
              <a:rect l="l" t="t" r="r" b="b"/>
              <a:pathLst>
                <a:path w="1475716" h="1425192">
                  <a:moveTo>
                    <a:pt x="523390" y="694660"/>
                  </a:moveTo>
                  <a:cubicBezTo>
                    <a:pt x="536010" y="694660"/>
                    <a:pt x="546593" y="699478"/>
                    <a:pt x="555139" y="709115"/>
                  </a:cubicBezTo>
                  <a:cubicBezTo>
                    <a:pt x="563686" y="718751"/>
                    <a:pt x="567960" y="732518"/>
                    <a:pt x="567960" y="750415"/>
                  </a:cubicBezTo>
                  <a:cubicBezTo>
                    <a:pt x="567960" y="768770"/>
                    <a:pt x="563686" y="782766"/>
                    <a:pt x="555139" y="792403"/>
                  </a:cubicBezTo>
                  <a:cubicBezTo>
                    <a:pt x="546593" y="802039"/>
                    <a:pt x="536010" y="806858"/>
                    <a:pt x="523390" y="806858"/>
                  </a:cubicBezTo>
                  <a:cubicBezTo>
                    <a:pt x="510771" y="806858"/>
                    <a:pt x="500159" y="802039"/>
                    <a:pt x="491555" y="792403"/>
                  </a:cubicBezTo>
                  <a:cubicBezTo>
                    <a:pt x="482951" y="782766"/>
                    <a:pt x="478649" y="768885"/>
                    <a:pt x="478649" y="750759"/>
                  </a:cubicBezTo>
                  <a:cubicBezTo>
                    <a:pt x="478649" y="732633"/>
                    <a:pt x="482951" y="718751"/>
                    <a:pt x="491555" y="709115"/>
                  </a:cubicBezTo>
                  <a:cubicBezTo>
                    <a:pt x="500159" y="699478"/>
                    <a:pt x="510771" y="694660"/>
                    <a:pt x="523390" y="694660"/>
                  </a:cubicBezTo>
                  <a:close/>
                  <a:moveTo>
                    <a:pt x="1065343" y="692251"/>
                  </a:moveTo>
                  <a:cubicBezTo>
                    <a:pt x="1075209" y="692251"/>
                    <a:pt x="1083584" y="695893"/>
                    <a:pt x="1090467" y="703178"/>
                  </a:cubicBezTo>
                  <a:cubicBezTo>
                    <a:pt x="1097351" y="710463"/>
                    <a:pt x="1100964" y="721103"/>
                    <a:pt x="1101308" y="735099"/>
                  </a:cubicBezTo>
                  <a:lnTo>
                    <a:pt x="1029034" y="735099"/>
                  </a:lnTo>
                  <a:cubicBezTo>
                    <a:pt x="1028919" y="721906"/>
                    <a:pt x="1032303" y="711467"/>
                    <a:pt x="1039187" y="703780"/>
                  </a:cubicBezTo>
                  <a:cubicBezTo>
                    <a:pt x="1046070" y="696094"/>
                    <a:pt x="1054789" y="692251"/>
                    <a:pt x="1065343" y="692251"/>
                  </a:cubicBezTo>
                  <a:close/>
                  <a:moveTo>
                    <a:pt x="1062418" y="655253"/>
                  </a:moveTo>
                  <a:cubicBezTo>
                    <a:pt x="1038211" y="655253"/>
                    <a:pt x="1018193" y="663828"/>
                    <a:pt x="1002361" y="680979"/>
                  </a:cubicBezTo>
                  <a:cubicBezTo>
                    <a:pt x="986529" y="698130"/>
                    <a:pt x="978614" y="721849"/>
                    <a:pt x="978614" y="752135"/>
                  </a:cubicBezTo>
                  <a:cubicBezTo>
                    <a:pt x="978614" y="777489"/>
                    <a:pt x="984636" y="798483"/>
                    <a:pt x="996682" y="815118"/>
                  </a:cubicBezTo>
                  <a:cubicBezTo>
                    <a:pt x="1011940" y="835882"/>
                    <a:pt x="1035458" y="846265"/>
                    <a:pt x="1067236" y="846265"/>
                  </a:cubicBezTo>
                  <a:cubicBezTo>
                    <a:pt x="1087312" y="846265"/>
                    <a:pt x="1104033" y="841647"/>
                    <a:pt x="1117398" y="832412"/>
                  </a:cubicBezTo>
                  <a:cubicBezTo>
                    <a:pt x="1130763" y="823177"/>
                    <a:pt x="1140543" y="809726"/>
                    <a:pt x="1146738" y="792059"/>
                  </a:cubicBezTo>
                  <a:lnTo>
                    <a:pt x="1098555" y="783971"/>
                  </a:lnTo>
                  <a:cubicBezTo>
                    <a:pt x="1095916" y="793148"/>
                    <a:pt x="1092016" y="799802"/>
                    <a:pt x="1086854" y="803932"/>
                  </a:cubicBezTo>
                  <a:cubicBezTo>
                    <a:pt x="1081691" y="808062"/>
                    <a:pt x="1075324" y="810127"/>
                    <a:pt x="1067752" y="810127"/>
                  </a:cubicBezTo>
                  <a:cubicBezTo>
                    <a:pt x="1056624" y="810127"/>
                    <a:pt x="1047332" y="806141"/>
                    <a:pt x="1039875" y="798168"/>
                  </a:cubicBezTo>
                  <a:cubicBezTo>
                    <a:pt x="1032418" y="790194"/>
                    <a:pt x="1028518" y="779038"/>
                    <a:pt x="1028173" y="764697"/>
                  </a:cubicBezTo>
                  <a:lnTo>
                    <a:pt x="1149319" y="764697"/>
                  </a:lnTo>
                  <a:cubicBezTo>
                    <a:pt x="1150008" y="727642"/>
                    <a:pt x="1142493" y="700138"/>
                    <a:pt x="1126777" y="682184"/>
                  </a:cubicBezTo>
                  <a:cubicBezTo>
                    <a:pt x="1111060" y="664230"/>
                    <a:pt x="1089607" y="655253"/>
                    <a:pt x="1062418" y="655253"/>
                  </a:cubicBezTo>
                  <a:close/>
                  <a:moveTo>
                    <a:pt x="859295" y="655253"/>
                  </a:moveTo>
                  <a:cubicBezTo>
                    <a:pt x="833024" y="655253"/>
                    <a:pt x="813636" y="660645"/>
                    <a:pt x="801131" y="671429"/>
                  </a:cubicBezTo>
                  <a:cubicBezTo>
                    <a:pt x="788627" y="682213"/>
                    <a:pt x="782374" y="695520"/>
                    <a:pt x="782374" y="711352"/>
                  </a:cubicBezTo>
                  <a:cubicBezTo>
                    <a:pt x="782374" y="728904"/>
                    <a:pt x="789602" y="742614"/>
                    <a:pt x="804057" y="752480"/>
                  </a:cubicBezTo>
                  <a:cubicBezTo>
                    <a:pt x="814496" y="759592"/>
                    <a:pt x="839219" y="767451"/>
                    <a:pt x="878224" y="776055"/>
                  </a:cubicBezTo>
                  <a:cubicBezTo>
                    <a:pt x="886599" y="778005"/>
                    <a:pt x="891991" y="780128"/>
                    <a:pt x="894400" y="782422"/>
                  </a:cubicBezTo>
                  <a:cubicBezTo>
                    <a:pt x="896694" y="784831"/>
                    <a:pt x="897842" y="787871"/>
                    <a:pt x="897842" y="791542"/>
                  </a:cubicBezTo>
                  <a:cubicBezTo>
                    <a:pt x="897842" y="796934"/>
                    <a:pt x="895719" y="801236"/>
                    <a:pt x="891475" y="804449"/>
                  </a:cubicBezTo>
                  <a:cubicBezTo>
                    <a:pt x="885165" y="809037"/>
                    <a:pt x="875758" y="811332"/>
                    <a:pt x="863253" y="811332"/>
                  </a:cubicBezTo>
                  <a:cubicBezTo>
                    <a:pt x="851896" y="811332"/>
                    <a:pt x="843062" y="808894"/>
                    <a:pt x="836752" y="804018"/>
                  </a:cubicBezTo>
                  <a:cubicBezTo>
                    <a:pt x="830443" y="799143"/>
                    <a:pt x="826255" y="792001"/>
                    <a:pt x="824190" y="782594"/>
                  </a:cubicBezTo>
                  <a:lnTo>
                    <a:pt x="775663" y="789994"/>
                  </a:lnTo>
                  <a:cubicBezTo>
                    <a:pt x="780137" y="807317"/>
                    <a:pt x="789630" y="821026"/>
                    <a:pt x="804143" y="831121"/>
                  </a:cubicBezTo>
                  <a:cubicBezTo>
                    <a:pt x="818655" y="841217"/>
                    <a:pt x="838358" y="846265"/>
                    <a:pt x="863253" y="846265"/>
                  </a:cubicBezTo>
                  <a:cubicBezTo>
                    <a:pt x="890672" y="846265"/>
                    <a:pt x="911379" y="840242"/>
                    <a:pt x="925375" y="828196"/>
                  </a:cubicBezTo>
                  <a:cubicBezTo>
                    <a:pt x="939371" y="816150"/>
                    <a:pt x="946369" y="801753"/>
                    <a:pt x="946369" y="785003"/>
                  </a:cubicBezTo>
                  <a:cubicBezTo>
                    <a:pt x="946369" y="769631"/>
                    <a:pt x="941321" y="757642"/>
                    <a:pt x="931226" y="749038"/>
                  </a:cubicBezTo>
                  <a:cubicBezTo>
                    <a:pt x="921015" y="740549"/>
                    <a:pt x="903033" y="733378"/>
                    <a:pt x="877278" y="727528"/>
                  </a:cubicBezTo>
                  <a:cubicBezTo>
                    <a:pt x="851523" y="721677"/>
                    <a:pt x="836466" y="717145"/>
                    <a:pt x="832106" y="713933"/>
                  </a:cubicBezTo>
                  <a:cubicBezTo>
                    <a:pt x="828894" y="711524"/>
                    <a:pt x="827288" y="708599"/>
                    <a:pt x="827288" y="705157"/>
                  </a:cubicBezTo>
                  <a:cubicBezTo>
                    <a:pt x="827288" y="701142"/>
                    <a:pt x="829123" y="697872"/>
                    <a:pt x="832794" y="695348"/>
                  </a:cubicBezTo>
                  <a:cubicBezTo>
                    <a:pt x="838301" y="691792"/>
                    <a:pt x="847422" y="690014"/>
                    <a:pt x="860156" y="690014"/>
                  </a:cubicBezTo>
                  <a:cubicBezTo>
                    <a:pt x="870251" y="690014"/>
                    <a:pt x="878023" y="691907"/>
                    <a:pt x="883473" y="695692"/>
                  </a:cubicBezTo>
                  <a:cubicBezTo>
                    <a:pt x="888922" y="699478"/>
                    <a:pt x="892622" y="704928"/>
                    <a:pt x="894572" y="712040"/>
                  </a:cubicBezTo>
                  <a:lnTo>
                    <a:pt x="940174" y="703608"/>
                  </a:lnTo>
                  <a:cubicBezTo>
                    <a:pt x="935585" y="687662"/>
                    <a:pt x="927210" y="675616"/>
                    <a:pt x="915050" y="667471"/>
                  </a:cubicBezTo>
                  <a:cubicBezTo>
                    <a:pt x="902889" y="659326"/>
                    <a:pt x="884304" y="655253"/>
                    <a:pt x="859295" y="655253"/>
                  </a:cubicBezTo>
                  <a:close/>
                  <a:moveTo>
                    <a:pt x="743842" y="655253"/>
                  </a:moveTo>
                  <a:cubicBezTo>
                    <a:pt x="736041" y="655253"/>
                    <a:pt x="729071" y="657203"/>
                    <a:pt x="722934" y="661104"/>
                  </a:cubicBezTo>
                  <a:cubicBezTo>
                    <a:pt x="716796" y="665004"/>
                    <a:pt x="709884" y="673092"/>
                    <a:pt x="702198" y="685367"/>
                  </a:cubicBezTo>
                  <a:lnTo>
                    <a:pt x="702198" y="659383"/>
                  </a:lnTo>
                  <a:lnTo>
                    <a:pt x="657284" y="659383"/>
                  </a:lnTo>
                  <a:lnTo>
                    <a:pt x="657284" y="842135"/>
                  </a:lnTo>
                  <a:lnTo>
                    <a:pt x="705639" y="842135"/>
                  </a:lnTo>
                  <a:lnTo>
                    <a:pt x="705639" y="785692"/>
                  </a:lnTo>
                  <a:cubicBezTo>
                    <a:pt x="705639" y="754602"/>
                    <a:pt x="706987" y="734182"/>
                    <a:pt x="709683" y="724430"/>
                  </a:cubicBezTo>
                  <a:cubicBezTo>
                    <a:pt x="712379" y="714679"/>
                    <a:pt x="716079" y="707939"/>
                    <a:pt x="720783" y="704210"/>
                  </a:cubicBezTo>
                  <a:cubicBezTo>
                    <a:pt x="725486" y="700482"/>
                    <a:pt x="731222" y="698618"/>
                    <a:pt x="737991" y="698618"/>
                  </a:cubicBezTo>
                  <a:cubicBezTo>
                    <a:pt x="744989" y="698618"/>
                    <a:pt x="752561" y="701256"/>
                    <a:pt x="760706" y="706534"/>
                  </a:cubicBezTo>
                  <a:lnTo>
                    <a:pt x="775677" y="664373"/>
                  </a:lnTo>
                  <a:cubicBezTo>
                    <a:pt x="765467" y="658293"/>
                    <a:pt x="754855" y="655253"/>
                    <a:pt x="743842" y="655253"/>
                  </a:cubicBezTo>
                  <a:close/>
                  <a:moveTo>
                    <a:pt x="523218" y="655253"/>
                  </a:moveTo>
                  <a:cubicBezTo>
                    <a:pt x="505322" y="655253"/>
                    <a:pt x="489117" y="659211"/>
                    <a:pt x="474605" y="667127"/>
                  </a:cubicBezTo>
                  <a:cubicBezTo>
                    <a:pt x="460092" y="675043"/>
                    <a:pt x="448878" y="686515"/>
                    <a:pt x="440963" y="701543"/>
                  </a:cubicBezTo>
                  <a:cubicBezTo>
                    <a:pt x="433047" y="716572"/>
                    <a:pt x="429089" y="732117"/>
                    <a:pt x="429089" y="748178"/>
                  </a:cubicBezTo>
                  <a:cubicBezTo>
                    <a:pt x="429089" y="769172"/>
                    <a:pt x="433047" y="786982"/>
                    <a:pt x="440963" y="801609"/>
                  </a:cubicBezTo>
                  <a:cubicBezTo>
                    <a:pt x="448878" y="816236"/>
                    <a:pt x="460437" y="827336"/>
                    <a:pt x="475637" y="834907"/>
                  </a:cubicBezTo>
                  <a:cubicBezTo>
                    <a:pt x="490838" y="842479"/>
                    <a:pt x="506813" y="846265"/>
                    <a:pt x="523562" y="846265"/>
                  </a:cubicBezTo>
                  <a:cubicBezTo>
                    <a:pt x="550637" y="846265"/>
                    <a:pt x="573093" y="837173"/>
                    <a:pt x="590933" y="818990"/>
                  </a:cubicBezTo>
                  <a:cubicBezTo>
                    <a:pt x="608772" y="800806"/>
                    <a:pt x="617691" y="777891"/>
                    <a:pt x="617691" y="750243"/>
                  </a:cubicBezTo>
                  <a:cubicBezTo>
                    <a:pt x="617691" y="722824"/>
                    <a:pt x="608858" y="700138"/>
                    <a:pt x="591191" y="682184"/>
                  </a:cubicBezTo>
                  <a:cubicBezTo>
                    <a:pt x="573524" y="664230"/>
                    <a:pt x="550866" y="655253"/>
                    <a:pt x="523218" y="655253"/>
                  </a:cubicBezTo>
                  <a:close/>
                  <a:moveTo>
                    <a:pt x="234208" y="632538"/>
                  </a:moveTo>
                  <a:lnTo>
                    <a:pt x="257095" y="632538"/>
                  </a:lnTo>
                  <a:cubicBezTo>
                    <a:pt x="277859" y="632538"/>
                    <a:pt x="291798" y="633341"/>
                    <a:pt x="298911" y="634947"/>
                  </a:cubicBezTo>
                  <a:cubicBezTo>
                    <a:pt x="308433" y="637012"/>
                    <a:pt x="316291" y="640970"/>
                    <a:pt x="322486" y="646821"/>
                  </a:cubicBezTo>
                  <a:cubicBezTo>
                    <a:pt x="328681" y="652672"/>
                    <a:pt x="333499" y="660817"/>
                    <a:pt x="336941" y="671257"/>
                  </a:cubicBezTo>
                  <a:cubicBezTo>
                    <a:pt x="340383" y="681696"/>
                    <a:pt x="342104" y="696668"/>
                    <a:pt x="342104" y="716170"/>
                  </a:cubicBezTo>
                  <a:cubicBezTo>
                    <a:pt x="342104" y="735673"/>
                    <a:pt x="340383" y="751074"/>
                    <a:pt x="336941" y="762374"/>
                  </a:cubicBezTo>
                  <a:cubicBezTo>
                    <a:pt x="333499" y="773674"/>
                    <a:pt x="329054" y="781791"/>
                    <a:pt x="323605" y="786724"/>
                  </a:cubicBezTo>
                  <a:cubicBezTo>
                    <a:pt x="318155" y="791657"/>
                    <a:pt x="311301" y="795156"/>
                    <a:pt x="303041" y="797221"/>
                  </a:cubicBezTo>
                  <a:cubicBezTo>
                    <a:pt x="296731" y="798827"/>
                    <a:pt x="286464" y="799630"/>
                    <a:pt x="272238" y="799630"/>
                  </a:cubicBezTo>
                  <a:lnTo>
                    <a:pt x="234208" y="799630"/>
                  </a:lnTo>
                  <a:close/>
                  <a:moveTo>
                    <a:pt x="1243514" y="594852"/>
                  </a:moveTo>
                  <a:lnTo>
                    <a:pt x="1194986" y="623074"/>
                  </a:lnTo>
                  <a:lnTo>
                    <a:pt x="1194986" y="659383"/>
                  </a:lnTo>
                  <a:lnTo>
                    <a:pt x="1172788" y="659383"/>
                  </a:lnTo>
                  <a:lnTo>
                    <a:pt x="1172788" y="697929"/>
                  </a:lnTo>
                  <a:lnTo>
                    <a:pt x="1194986" y="697929"/>
                  </a:lnTo>
                  <a:lnTo>
                    <a:pt x="1194986" y="777604"/>
                  </a:lnTo>
                  <a:cubicBezTo>
                    <a:pt x="1194986" y="794697"/>
                    <a:pt x="1195503" y="806055"/>
                    <a:pt x="1196535" y="811676"/>
                  </a:cubicBezTo>
                  <a:cubicBezTo>
                    <a:pt x="1197797" y="819592"/>
                    <a:pt x="1200063" y="825873"/>
                    <a:pt x="1203332" y="830519"/>
                  </a:cubicBezTo>
                  <a:cubicBezTo>
                    <a:pt x="1206602" y="835165"/>
                    <a:pt x="1211736" y="838951"/>
                    <a:pt x="1218734" y="841877"/>
                  </a:cubicBezTo>
                  <a:cubicBezTo>
                    <a:pt x="1225732" y="844802"/>
                    <a:pt x="1233590" y="846265"/>
                    <a:pt x="1242309" y="846265"/>
                  </a:cubicBezTo>
                  <a:cubicBezTo>
                    <a:pt x="1256535" y="846265"/>
                    <a:pt x="1269269" y="843855"/>
                    <a:pt x="1280511" y="839037"/>
                  </a:cubicBezTo>
                  <a:lnTo>
                    <a:pt x="1276381" y="801523"/>
                  </a:lnTo>
                  <a:cubicBezTo>
                    <a:pt x="1267892" y="804621"/>
                    <a:pt x="1261410" y="806169"/>
                    <a:pt x="1256936" y="806169"/>
                  </a:cubicBezTo>
                  <a:cubicBezTo>
                    <a:pt x="1253724" y="806169"/>
                    <a:pt x="1250999" y="805366"/>
                    <a:pt x="1248762" y="803760"/>
                  </a:cubicBezTo>
                  <a:cubicBezTo>
                    <a:pt x="1246525" y="802154"/>
                    <a:pt x="1245091" y="800118"/>
                    <a:pt x="1244460" y="797651"/>
                  </a:cubicBezTo>
                  <a:cubicBezTo>
                    <a:pt x="1243829" y="795185"/>
                    <a:pt x="1243514" y="786495"/>
                    <a:pt x="1243514" y="771581"/>
                  </a:cubicBezTo>
                  <a:lnTo>
                    <a:pt x="1243514" y="697929"/>
                  </a:lnTo>
                  <a:lnTo>
                    <a:pt x="1276554" y="697929"/>
                  </a:lnTo>
                  <a:lnTo>
                    <a:pt x="1276554" y="659383"/>
                  </a:lnTo>
                  <a:lnTo>
                    <a:pt x="1243514" y="659383"/>
                  </a:lnTo>
                  <a:close/>
                  <a:moveTo>
                    <a:pt x="183271" y="589862"/>
                  </a:moveTo>
                  <a:lnTo>
                    <a:pt x="183271" y="842135"/>
                  </a:lnTo>
                  <a:lnTo>
                    <a:pt x="279121" y="842135"/>
                  </a:lnTo>
                  <a:cubicBezTo>
                    <a:pt x="297936" y="842135"/>
                    <a:pt x="312964" y="840356"/>
                    <a:pt x="324207" y="836800"/>
                  </a:cubicBezTo>
                  <a:cubicBezTo>
                    <a:pt x="339236" y="831982"/>
                    <a:pt x="351167" y="825271"/>
                    <a:pt x="360000" y="816666"/>
                  </a:cubicBezTo>
                  <a:cubicBezTo>
                    <a:pt x="371702" y="805309"/>
                    <a:pt x="380707" y="790453"/>
                    <a:pt x="387017" y="772097"/>
                  </a:cubicBezTo>
                  <a:cubicBezTo>
                    <a:pt x="392180" y="757069"/>
                    <a:pt x="394761" y="739172"/>
                    <a:pt x="394761" y="718407"/>
                  </a:cubicBezTo>
                  <a:cubicBezTo>
                    <a:pt x="394761" y="694775"/>
                    <a:pt x="392007" y="674899"/>
                    <a:pt x="386501" y="658781"/>
                  </a:cubicBezTo>
                  <a:cubicBezTo>
                    <a:pt x="380994" y="642662"/>
                    <a:pt x="372964" y="629039"/>
                    <a:pt x="362409" y="617911"/>
                  </a:cubicBezTo>
                  <a:cubicBezTo>
                    <a:pt x="351855" y="606783"/>
                    <a:pt x="339178" y="599039"/>
                    <a:pt x="324379" y="594680"/>
                  </a:cubicBezTo>
                  <a:cubicBezTo>
                    <a:pt x="313366" y="591468"/>
                    <a:pt x="297362" y="589862"/>
                    <a:pt x="276368" y="589862"/>
                  </a:cubicBezTo>
                  <a:close/>
                  <a:moveTo>
                    <a:pt x="737858" y="0"/>
                  </a:moveTo>
                  <a:cubicBezTo>
                    <a:pt x="1145366" y="0"/>
                    <a:pt x="1475716" y="319040"/>
                    <a:pt x="1475716" y="712596"/>
                  </a:cubicBezTo>
                  <a:cubicBezTo>
                    <a:pt x="1475716" y="1106152"/>
                    <a:pt x="1145366" y="1425192"/>
                    <a:pt x="737858" y="1425192"/>
                  </a:cubicBezTo>
                  <a:cubicBezTo>
                    <a:pt x="330350" y="1425192"/>
                    <a:pt x="0" y="1106152"/>
                    <a:pt x="0" y="712596"/>
                  </a:cubicBezTo>
                  <a:cubicBezTo>
                    <a:pt x="0" y="319040"/>
                    <a:pt x="330350" y="0"/>
                    <a:pt x="737858" y="0"/>
                  </a:cubicBezTo>
                  <a:close/>
                </a:path>
              </a:pathLst>
            </a:custGeom>
            <a:ln w="57150" cap="rnd">
              <a:solidFill>
                <a:schemeClr val="bg1"/>
              </a:solidFill>
              <a:prstDash val="solid"/>
            </a:ln>
            <a:effectLst>
              <a:outerShdw sx="1000" sy="1000" algn="bl" rotWithShape="0">
                <a:srgbClr val="000000"/>
              </a:outerShdw>
            </a:effectLst>
          </p:spPr>
        </p:pic>
      </p:grpSp>
      <p:grpSp>
        <p:nvGrpSpPr>
          <p:cNvPr id="50" name="Group 49">
            <a:extLst>
              <a:ext uri="{FF2B5EF4-FFF2-40B4-BE49-F238E27FC236}">
                <a16:creationId xmlns:a16="http://schemas.microsoft.com/office/drawing/2014/main" id="{CB280455-A90C-3444-0DF9-129D7CC61CB6}"/>
              </a:ext>
            </a:extLst>
          </p:cNvPr>
          <p:cNvGrpSpPr/>
          <p:nvPr/>
        </p:nvGrpSpPr>
        <p:grpSpPr>
          <a:xfrm>
            <a:off x="143960" y="3526809"/>
            <a:ext cx="1060374" cy="1020313"/>
            <a:chOff x="169335" y="4210029"/>
            <a:chExt cx="1272449" cy="1224375"/>
          </a:xfrm>
        </p:grpSpPr>
        <p:sp>
          <p:nvSpPr>
            <p:cNvPr id="51" name="Oval 50">
              <a:extLst>
                <a:ext uri="{FF2B5EF4-FFF2-40B4-BE49-F238E27FC236}">
                  <a16:creationId xmlns:a16="http://schemas.microsoft.com/office/drawing/2014/main" id="{FE4DF033-D79B-4F72-C061-D6A569989CC8}"/>
                </a:ext>
              </a:extLst>
            </p:cNvPr>
            <p:cNvSpPr/>
            <p:nvPr/>
          </p:nvSpPr>
          <p:spPr>
            <a:xfrm>
              <a:off x="234673" y="4305677"/>
              <a:ext cx="1155267" cy="1049580"/>
            </a:xfrm>
            <a:prstGeom prst="ellipse">
              <a:avLst/>
            </a:prstGeom>
            <a:solidFill>
              <a:schemeClr val="bg1"/>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sz="1500">
                <a:solidFill>
                  <a:prstClr val="white"/>
                </a:solidFill>
                <a:latin typeface="Calibri" panose="020F0502020204030204"/>
              </a:endParaRPr>
            </a:p>
          </p:txBody>
        </p:sp>
        <p:pic>
          <p:nvPicPr>
            <p:cNvPr id="52" name="Picture 51">
              <a:extLst>
                <a:ext uri="{FF2B5EF4-FFF2-40B4-BE49-F238E27FC236}">
                  <a16:creationId xmlns:a16="http://schemas.microsoft.com/office/drawing/2014/main" id="{BA9881D1-C0F9-7063-B355-D8DDE4D4973B}"/>
                </a:ext>
              </a:extLst>
            </p:cNvPr>
            <p:cNvPicPr>
              <a:picLocks noChangeAspect="1"/>
            </p:cNvPicPr>
            <p:nvPr/>
          </p:nvPicPr>
          <p:blipFill>
            <a:blip r:embed="rId8" cstate="email">
              <a:alphaModFix/>
              <a:duotone>
                <a:prstClr val="black"/>
                <a:srgbClr val="FF969E">
                  <a:tint val="45000"/>
                  <a:satMod val="400000"/>
                </a:srgbClr>
              </a:duotone>
              <a:extLst>
                <a:ext uri="{28A0092B-C50C-407E-A947-70E740481C1C}">
                  <a14:useLocalDpi xmlns:a14="http://schemas.microsoft.com/office/drawing/2010/main"/>
                </a:ext>
                <a:ext uri="{837473B0-CC2E-450A-ABE3-18F120FF3D39}">
                  <a1611:picAttrSrcUrl xmlns:a1611="http://schemas.microsoft.com/office/drawing/2016/11/main" r:id="rId9"/>
                </a:ext>
              </a:extLst>
            </a:blip>
            <a:srcRect/>
            <a:stretch/>
          </p:blipFill>
          <p:spPr>
            <a:xfrm>
              <a:off x="169335" y="4210029"/>
              <a:ext cx="1272449" cy="1224375"/>
            </a:xfrm>
            <a:custGeom>
              <a:avLst/>
              <a:gdLst/>
              <a:ahLst/>
              <a:cxnLst/>
              <a:rect l="l" t="t" r="r" b="b"/>
              <a:pathLst>
                <a:path w="1475716" h="1419962">
                  <a:moveTo>
                    <a:pt x="1041060" y="576731"/>
                  </a:moveTo>
                  <a:lnTo>
                    <a:pt x="1041060" y="869913"/>
                  </a:lnTo>
                  <a:lnTo>
                    <a:pt x="1264047" y="869913"/>
                  </a:lnTo>
                  <a:lnTo>
                    <a:pt x="1264047" y="820516"/>
                  </a:lnTo>
                  <a:lnTo>
                    <a:pt x="1100257" y="820516"/>
                  </a:lnTo>
                  <a:lnTo>
                    <a:pt x="1100257" y="740721"/>
                  </a:lnTo>
                  <a:lnTo>
                    <a:pt x="1247448" y="740721"/>
                  </a:lnTo>
                  <a:lnTo>
                    <a:pt x="1247448" y="691324"/>
                  </a:lnTo>
                  <a:lnTo>
                    <a:pt x="1100257" y="691324"/>
                  </a:lnTo>
                  <a:lnTo>
                    <a:pt x="1100257" y="626328"/>
                  </a:lnTo>
                  <a:lnTo>
                    <a:pt x="1258447" y="626328"/>
                  </a:lnTo>
                  <a:lnTo>
                    <a:pt x="1258447" y="576731"/>
                  </a:lnTo>
                  <a:close/>
                  <a:moveTo>
                    <a:pt x="764835" y="576731"/>
                  </a:moveTo>
                  <a:lnTo>
                    <a:pt x="764835" y="869913"/>
                  </a:lnTo>
                  <a:lnTo>
                    <a:pt x="987822" y="869913"/>
                  </a:lnTo>
                  <a:lnTo>
                    <a:pt x="987822" y="820516"/>
                  </a:lnTo>
                  <a:lnTo>
                    <a:pt x="824032" y="820516"/>
                  </a:lnTo>
                  <a:lnTo>
                    <a:pt x="824032" y="740721"/>
                  </a:lnTo>
                  <a:lnTo>
                    <a:pt x="971223" y="740721"/>
                  </a:lnTo>
                  <a:lnTo>
                    <a:pt x="971223" y="691324"/>
                  </a:lnTo>
                  <a:lnTo>
                    <a:pt x="824032" y="691324"/>
                  </a:lnTo>
                  <a:lnTo>
                    <a:pt x="824032" y="626328"/>
                  </a:lnTo>
                  <a:lnTo>
                    <a:pt x="982222" y="626328"/>
                  </a:lnTo>
                  <a:lnTo>
                    <a:pt x="982222" y="576731"/>
                  </a:lnTo>
                  <a:close/>
                  <a:moveTo>
                    <a:pt x="470160" y="576731"/>
                  </a:moveTo>
                  <a:lnTo>
                    <a:pt x="470160" y="869913"/>
                  </a:lnTo>
                  <a:lnTo>
                    <a:pt x="525157" y="869913"/>
                  </a:lnTo>
                  <a:lnTo>
                    <a:pt x="525157" y="678725"/>
                  </a:lnTo>
                  <a:lnTo>
                    <a:pt x="643350" y="869913"/>
                  </a:lnTo>
                  <a:lnTo>
                    <a:pt x="702746" y="869913"/>
                  </a:lnTo>
                  <a:lnTo>
                    <a:pt x="702746" y="576731"/>
                  </a:lnTo>
                  <a:lnTo>
                    <a:pt x="647749" y="576731"/>
                  </a:lnTo>
                  <a:lnTo>
                    <a:pt x="647749" y="772519"/>
                  </a:lnTo>
                  <a:lnTo>
                    <a:pt x="527757" y="576731"/>
                  </a:lnTo>
                  <a:close/>
                  <a:moveTo>
                    <a:pt x="295929" y="571731"/>
                  </a:moveTo>
                  <a:cubicBezTo>
                    <a:pt x="273397" y="571731"/>
                    <a:pt x="254165" y="575131"/>
                    <a:pt x="238233" y="581931"/>
                  </a:cubicBezTo>
                  <a:cubicBezTo>
                    <a:pt x="222300" y="588730"/>
                    <a:pt x="210101" y="598630"/>
                    <a:pt x="201635" y="611629"/>
                  </a:cubicBezTo>
                  <a:cubicBezTo>
                    <a:pt x="193169" y="624628"/>
                    <a:pt x="188935" y="638594"/>
                    <a:pt x="188935" y="653526"/>
                  </a:cubicBezTo>
                  <a:cubicBezTo>
                    <a:pt x="188935" y="676725"/>
                    <a:pt x="197935" y="696391"/>
                    <a:pt x="215934" y="712523"/>
                  </a:cubicBezTo>
                  <a:cubicBezTo>
                    <a:pt x="228733" y="723989"/>
                    <a:pt x="250998" y="733655"/>
                    <a:pt x="282730" y="741521"/>
                  </a:cubicBezTo>
                  <a:cubicBezTo>
                    <a:pt x="307395" y="747654"/>
                    <a:pt x="323194" y="751920"/>
                    <a:pt x="330127" y="754320"/>
                  </a:cubicBezTo>
                  <a:cubicBezTo>
                    <a:pt x="340260" y="757920"/>
                    <a:pt x="347359" y="762153"/>
                    <a:pt x="351426" y="767020"/>
                  </a:cubicBezTo>
                  <a:cubicBezTo>
                    <a:pt x="355492" y="771886"/>
                    <a:pt x="357525" y="777786"/>
                    <a:pt x="357525" y="784718"/>
                  </a:cubicBezTo>
                  <a:cubicBezTo>
                    <a:pt x="357525" y="795518"/>
                    <a:pt x="352692" y="804951"/>
                    <a:pt x="343026" y="813017"/>
                  </a:cubicBezTo>
                  <a:cubicBezTo>
                    <a:pt x="333360" y="821083"/>
                    <a:pt x="318994" y="825116"/>
                    <a:pt x="299929" y="825116"/>
                  </a:cubicBezTo>
                  <a:cubicBezTo>
                    <a:pt x="281930" y="825116"/>
                    <a:pt x="267631" y="820583"/>
                    <a:pt x="257031" y="811517"/>
                  </a:cubicBezTo>
                  <a:cubicBezTo>
                    <a:pt x="246432" y="802451"/>
                    <a:pt x="239399" y="788252"/>
                    <a:pt x="235933" y="768919"/>
                  </a:cubicBezTo>
                  <a:lnTo>
                    <a:pt x="178336" y="774519"/>
                  </a:lnTo>
                  <a:cubicBezTo>
                    <a:pt x="182203" y="807317"/>
                    <a:pt x="194069" y="832282"/>
                    <a:pt x="213934" y="849414"/>
                  </a:cubicBezTo>
                  <a:cubicBezTo>
                    <a:pt x="233799" y="866547"/>
                    <a:pt x="262264" y="875113"/>
                    <a:pt x="299329" y="875113"/>
                  </a:cubicBezTo>
                  <a:cubicBezTo>
                    <a:pt x="324794" y="875113"/>
                    <a:pt x="346059" y="871546"/>
                    <a:pt x="363125" y="864414"/>
                  </a:cubicBezTo>
                  <a:cubicBezTo>
                    <a:pt x="380190" y="857281"/>
                    <a:pt x="393390" y="846381"/>
                    <a:pt x="402722" y="831716"/>
                  </a:cubicBezTo>
                  <a:cubicBezTo>
                    <a:pt x="412055" y="817050"/>
                    <a:pt x="416722" y="801317"/>
                    <a:pt x="416722" y="784518"/>
                  </a:cubicBezTo>
                  <a:cubicBezTo>
                    <a:pt x="416722" y="765986"/>
                    <a:pt x="412822" y="750421"/>
                    <a:pt x="405022" y="737821"/>
                  </a:cubicBezTo>
                  <a:cubicBezTo>
                    <a:pt x="397223" y="725222"/>
                    <a:pt x="386423" y="715289"/>
                    <a:pt x="372624" y="708023"/>
                  </a:cubicBezTo>
                  <a:cubicBezTo>
                    <a:pt x="358825" y="700757"/>
                    <a:pt x="337526" y="693724"/>
                    <a:pt x="308728" y="686924"/>
                  </a:cubicBezTo>
                  <a:cubicBezTo>
                    <a:pt x="279930" y="680125"/>
                    <a:pt x="261798" y="673592"/>
                    <a:pt x="254332" y="667326"/>
                  </a:cubicBezTo>
                  <a:cubicBezTo>
                    <a:pt x="248465" y="662393"/>
                    <a:pt x="245532" y="656460"/>
                    <a:pt x="245532" y="649527"/>
                  </a:cubicBezTo>
                  <a:cubicBezTo>
                    <a:pt x="245532" y="641927"/>
                    <a:pt x="248665" y="635861"/>
                    <a:pt x="254931" y="631328"/>
                  </a:cubicBezTo>
                  <a:cubicBezTo>
                    <a:pt x="264664" y="624262"/>
                    <a:pt x="278130" y="620728"/>
                    <a:pt x="295329" y="620728"/>
                  </a:cubicBezTo>
                  <a:cubicBezTo>
                    <a:pt x="311995" y="620728"/>
                    <a:pt x="324494" y="624028"/>
                    <a:pt x="332827" y="630628"/>
                  </a:cubicBezTo>
                  <a:cubicBezTo>
                    <a:pt x="341160" y="637227"/>
                    <a:pt x="346593" y="648060"/>
                    <a:pt x="349126" y="663126"/>
                  </a:cubicBezTo>
                  <a:lnTo>
                    <a:pt x="408322" y="660526"/>
                  </a:lnTo>
                  <a:cubicBezTo>
                    <a:pt x="407389" y="633594"/>
                    <a:pt x="397623" y="612062"/>
                    <a:pt x="379024" y="595930"/>
                  </a:cubicBezTo>
                  <a:cubicBezTo>
                    <a:pt x="360425" y="579798"/>
                    <a:pt x="332727" y="571731"/>
                    <a:pt x="295929" y="571731"/>
                  </a:cubicBezTo>
                  <a:close/>
                  <a:moveTo>
                    <a:pt x="737858" y="0"/>
                  </a:moveTo>
                  <a:cubicBezTo>
                    <a:pt x="1145366" y="0"/>
                    <a:pt x="1475716" y="317869"/>
                    <a:pt x="1475716" y="709981"/>
                  </a:cubicBezTo>
                  <a:cubicBezTo>
                    <a:pt x="1475716" y="1102093"/>
                    <a:pt x="1145366" y="1419962"/>
                    <a:pt x="737858" y="1419962"/>
                  </a:cubicBezTo>
                  <a:cubicBezTo>
                    <a:pt x="330350" y="1419962"/>
                    <a:pt x="0" y="1102093"/>
                    <a:pt x="0" y="709981"/>
                  </a:cubicBezTo>
                  <a:cubicBezTo>
                    <a:pt x="0" y="317869"/>
                    <a:pt x="330350" y="0"/>
                    <a:pt x="737858" y="0"/>
                  </a:cubicBezTo>
                  <a:close/>
                </a:path>
              </a:pathLst>
            </a:custGeom>
            <a:ln w="57150">
              <a:solidFill>
                <a:schemeClr val="bg1"/>
              </a:solidFill>
            </a:ln>
          </p:spPr>
        </p:pic>
      </p:grpSp>
      <p:grpSp>
        <p:nvGrpSpPr>
          <p:cNvPr id="53" name="Group 52">
            <a:extLst>
              <a:ext uri="{FF2B5EF4-FFF2-40B4-BE49-F238E27FC236}">
                <a16:creationId xmlns:a16="http://schemas.microsoft.com/office/drawing/2014/main" id="{B2A03926-1B68-1E5F-5906-A130DC5552AA}"/>
              </a:ext>
            </a:extLst>
          </p:cNvPr>
          <p:cNvGrpSpPr/>
          <p:nvPr/>
        </p:nvGrpSpPr>
        <p:grpSpPr>
          <a:xfrm>
            <a:off x="143960" y="5767663"/>
            <a:ext cx="1069721" cy="996064"/>
            <a:chOff x="169335" y="6899053"/>
            <a:chExt cx="1283665" cy="1195277"/>
          </a:xfrm>
        </p:grpSpPr>
        <p:sp>
          <p:nvSpPr>
            <p:cNvPr id="54" name="Oval 53">
              <a:extLst>
                <a:ext uri="{FF2B5EF4-FFF2-40B4-BE49-F238E27FC236}">
                  <a16:creationId xmlns:a16="http://schemas.microsoft.com/office/drawing/2014/main" id="{E8AFA239-FDFD-F3E1-D5C3-6E4CE535A4A8}"/>
                </a:ext>
              </a:extLst>
            </p:cNvPr>
            <p:cNvSpPr/>
            <p:nvPr/>
          </p:nvSpPr>
          <p:spPr>
            <a:xfrm>
              <a:off x="234673" y="6975240"/>
              <a:ext cx="1155267" cy="1049580"/>
            </a:xfrm>
            <a:prstGeom prst="ellipse">
              <a:avLst/>
            </a:prstGeom>
            <a:solidFill>
              <a:schemeClr val="bg1"/>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sz="1500">
                <a:solidFill>
                  <a:prstClr val="white"/>
                </a:solidFill>
                <a:latin typeface="Calibri" panose="020F0502020204030204"/>
              </a:endParaRPr>
            </a:p>
          </p:txBody>
        </p:sp>
        <p:pic>
          <p:nvPicPr>
            <p:cNvPr id="55" name="Picture 54" descr="Visit Broadstairs - quintessential seaside town on the Kent coast - Visit  Thanet">
              <a:extLst>
                <a:ext uri="{FF2B5EF4-FFF2-40B4-BE49-F238E27FC236}">
                  <a16:creationId xmlns:a16="http://schemas.microsoft.com/office/drawing/2014/main" id="{41FC3D71-3E29-D485-D675-67EA66077B22}"/>
                </a:ext>
              </a:extLst>
            </p:cNvPr>
            <p:cNvPicPr>
              <a:picLocks noChangeAspect="1" noChangeArrowheads="1"/>
            </p:cNvPicPr>
            <p:nvPr/>
          </p:nvPicPr>
          <p:blipFill>
            <a:blip r:embed="rId10" cstate="email">
              <a:duotone>
                <a:prstClr val="black"/>
                <a:schemeClr val="accent2">
                  <a:lumMod val="60000"/>
                  <a:lumOff val="40000"/>
                  <a:tint val="45000"/>
                  <a:satMod val="400000"/>
                </a:schemeClr>
              </a:duotone>
              <a:extLst>
                <a:ext uri="{28A0092B-C50C-407E-A947-70E740481C1C}">
                  <a14:useLocalDpi xmlns:a14="http://schemas.microsoft.com/office/drawing/2010/main"/>
                </a:ext>
              </a:extLst>
            </a:blip>
            <a:srcRect/>
            <a:stretch/>
          </p:blipFill>
          <p:spPr bwMode="auto">
            <a:xfrm>
              <a:off x="169335" y="6899053"/>
              <a:ext cx="1283665" cy="1195277"/>
            </a:xfrm>
            <a:custGeom>
              <a:avLst/>
              <a:gdLst/>
              <a:ahLst/>
              <a:cxnLst/>
              <a:rect l="l" t="t" r="r" b="b"/>
              <a:pathLst>
                <a:path w="1488724" h="1386216">
                  <a:moveTo>
                    <a:pt x="693640" y="714168"/>
                  </a:moveTo>
                  <a:lnTo>
                    <a:pt x="750836" y="784763"/>
                  </a:lnTo>
                  <a:cubicBezTo>
                    <a:pt x="741237" y="792763"/>
                    <a:pt x="732371" y="798496"/>
                    <a:pt x="724238" y="801962"/>
                  </a:cubicBezTo>
                  <a:cubicBezTo>
                    <a:pt x="716105" y="805429"/>
                    <a:pt x="707639" y="807162"/>
                    <a:pt x="698839" y="807162"/>
                  </a:cubicBezTo>
                  <a:cubicBezTo>
                    <a:pt x="685507" y="807162"/>
                    <a:pt x="674874" y="803329"/>
                    <a:pt x="666941" y="795663"/>
                  </a:cubicBezTo>
                  <a:cubicBezTo>
                    <a:pt x="659008" y="787997"/>
                    <a:pt x="655042" y="778097"/>
                    <a:pt x="655042" y="765964"/>
                  </a:cubicBezTo>
                  <a:cubicBezTo>
                    <a:pt x="655042" y="756365"/>
                    <a:pt x="658242" y="746966"/>
                    <a:pt x="664641" y="737766"/>
                  </a:cubicBezTo>
                  <a:cubicBezTo>
                    <a:pt x="671041" y="728567"/>
                    <a:pt x="680707" y="720701"/>
                    <a:pt x="693640" y="714168"/>
                  </a:cubicBezTo>
                  <a:close/>
                  <a:moveTo>
                    <a:pt x="717638" y="589775"/>
                  </a:moveTo>
                  <a:cubicBezTo>
                    <a:pt x="726838" y="589775"/>
                    <a:pt x="734137" y="592308"/>
                    <a:pt x="739537" y="597375"/>
                  </a:cubicBezTo>
                  <a:cubicBezTo>
                    <a:pt x="744936" y="602441"/>
                    <a:pt x="747636" y="608574"/>
                    <a:pt x="747636" y="615774"/>
                  </a:cubicBezTo>
                  <a:cubicBezTo>
                    <a:pt x="747636" y="624307"/>
                    <a:pt x="742037" y="632906"/>
                    <a:pt x="730837" y="641572"/>
                  </a:cubicBezTo>
                  <a:lnTo>
                    <a:pt x="715638" y="653171"/>
                  </a:lnTo>
                  <a:lnTo>
                    <a:pt x="701839" y="637172"/>
                  </a:lnTo>
                  <a:cubicBezTo>
                    <a:pt x="693306" y="627306"/>
                    <a:pt x="689040" y="618907"/>
                    <a:pt x="689040" y="611974"/>
                  </a:cubicBezTo>
                  <a:cubicBezTo>
                    <a:pt x="689040" y="606108"/>
                    <a:pt x="691573" y="600941"/>
                    <a:pt x="696639" y="596475"/>
                  </a:cubicBezTo>
                  <a:cubicBezTo>
                    <a:pt x="701706" y="592008"/>
                    <a:pt x="708705" y="589775"/>
                    <a:pt x="717638" y="589775"/>
                  </a:cubicBezTo>
                  <a:close/>
                  <a:moveTo>
                    <a:pt x="894195" y="555177"/>
                  </a:moveTo>
                  <a:lnTo>
                    <a:pt x="894195" y="848359"/>
                  </a:lnTo>
                  <a:lnTo>
                    <a:pt x="949191" y="848359"/>
                  </a:lnTo>
                  <a:lnTo>
                    <a:pt x="949191" y="617574"/>
                  </a:lnTo>
                  <a:lnTo>
                    <a:pt x="1007188" y="848359"/>
                  </a:lnTo>
                  <a:lnTo>
                    <a:pt x="1064184" y="848359"/>
                  </a:lnTo>
                  <a:lnTo>
                    <a:pt x="1122381" y="617574"/>
                  </a:lnTo>
                  <a:lnTo>
                    <a:pt x="1122381" y="848359"/>
                  </a:lnTo>
                  <a:lnTo>
                    <a:pt x="1177377" y="848359"/>
                  </a:lnTo>
                  <a:lnTo>
                    <a:pt x="1177377" y="555177"/>
                  </a:lnTo>
                  <a:lnTo>
                    <a:pt x="1088583" y="555177"/>
                  </a:lnTo>
                  <a:lnTo>
                    <a:pt x="1035986" y="755165"/>
                  </a:lnTo>
                  <a:lnTo>
                    <a:pt x="982789" y="555177"/>
                  </a:lnTo>
                  <a:close/>
                  <a:moveTo>
                    <a:pt x="324295" y="555177"/>
                  </a:moveTo>
                  <a:lnTo>
                    <a:pt x="324295" y="848359"/>
                  </a:lnTo>
                  <a:lnTo>
                    <a:pt x="383491" y="848359"/>
                  </a:lnTo>
                  <a:lnTo>
                    <a:pt x="383491" y="759765"/>
                  </a:lnTo>
                  <a:lnTo>
                    <a:pt x="431488" y="710768"/>
                  </a:lnTo>
                  <a:lnTo>
                    <a:pt x="512083" y="848359"/>
                  </a:lnTo>
                  <a:lnTo>
                    <a:pt x="588679" y="848359"/>
                  </a:lnTo>
                  <a:lnTo>
                    <a:pt x="472286" y="669370"/>
                  </a:lnTo>
                  <a:lnTo>
                    <a:pt x="582679" y="555177"/>
                  </a:lnTo>
                  <a:lnTo>
                    <a:pt x="503084" y="555177"/>
                  </a:lnTo>
                  <a:lnTo>
                    <a:pt x="383491" y="685369"/>
                  </a:lnTo>
                  <a:lnTo>
                    <a:pt x="383491" y="555177"/>
                  </a:lnTo>
                  <a:close/>
                  <a:moveTo>
                    <a:pt x="716238" y="550178"/>
                  </a:moveTo>
                  <a:cubicBezTo>
                    <a:pt x="689973" y="550178"/>
                    <a:pt x="669741" y="556344"/>
                    <a:pt x="655542" y="568677"/>
                  </a:cubicBezTo>
                  <a:cubicBezTo>
                    <a:pt x="641343" y="581009"/>
                    <a:pt x="634243" y="596042"/>
                    <a:pt x="634243" y="613774"/>
                  </a:cubicBezTo>
                  <a:cubicBezTo>
                    <a:pt x="634243" y="623373"/>
                    <a:pt x="636776" y="633539"/>
                    <a:pt x="641843" y="644272"/>
                  </a:cubicBezTo>
                  <a:cubicBezTo>
                    <a:pt x="646909" y="655005"/>
                    <a:pt x="654442" y="666304"/>
                    <a:pt x="664441" y="678170"/>
                  </a:cubicBezTo>
                  <a:cubicBezTo>
                    <a:pt x="642176" y="689236"/>
                    <a:pt x="625444" y="702268"/>
                    <a:pt x="614244" y="717268"/>
                  </a:cubicBezTo>
                  <a:cubicBezTo>
                    <a:pt x="603045" y="732267"/>
                    <a:pt x="597445" y="749166"/>
                    <a:pt x="597445" y="767964"/>
                  </a:cubicBezTo>
                  <a:cubicBezTo>
                    <a:pt x="597445" y="788630"/>
                    <a:pt x="604578" y="806895"/>
                    <a:pt x="618844" y="822761"/>
                  </a:cubicBezTo>
                  <a:cubicBezTo>
                    <a:pt x="637243" y="843293"/>
                    <a:pt x="664708" y="853559"/>
                    <a:pt x="701239" y="853559"/>
                  </a:cubicBezTo>
                  <a:cubicBezTo>
                    <a:pt x="719638" y="853559"/>
                    <a:pt x="735504" y="851026"/>
                    <a:pt x="748836" y="845960"/>
                  </a:cubicBezTo>
                  <a:cubicBezTo>
                    <a:pt x="762169" y="840893"/>
                    <a:pt x="774768" y="833027"/>
                    <a:pt x="786634" y="822361"/>
                  </a:cubicBezTo>
                  <a:cubicBezTo>
                    <a:pt x="801966" y="836627"/>
                    <a:pt x="817965" y="847826"/>
                    <a:pt x="834631" y="855959"/>
                  </a:cubicBezTo>
                  <a:lnTo>
                    <a:pt x="868629" y="812562"/>
                  </a:lnTo>
                  <a:cubicBezTo>
                    <a:pt x="863962" y="810295"/>
                    <a:pt x="856663" y="805662"/>
                    <a:pt x="846730" y="798663"/>
                  </a:cubicBezTo>
                  <a:cubicBezTo>
                    <a:pt x="836798" y="791663"/>
                    <a:pt x="828698" y="785230"/>
                    <a:pt x="822432" y="779364"/>
                  </a:cubicBezTo>
                  <a:cubicBezTo>
                    <a:pt x="826698" y="773764"/>
                    <a:pt x="830698" y="766798"/>
                    <a:pt x="834431" y="758465"/>
                  </a:cubicBezTo>
                  <a:cubicBezTo>
                    <a:pt x="838164" y="750132"/>
                    <a:pt x="842564" y="736966"/>
                    <a:pt x="847630" y="718967"/>
                  </a:cubicBezTo>
                  <a:lnTo>
                    <a:pt x="796833" y="707368"/>
                  </a:lnTo>
                  <a:cubicBezTo>
                    <a:pt x="793367" y="721101"/>
                    <a:pt x="789234" y="732233"/>
                    <a:pt x="784434" y="740766"/>
                  </a:cubicBezTo>
                  <a:lnTo>
                    <a:pt x="743637" y="686969"/>
                  </a:lnTo>
                  <a:cubicBezTo>
                    <a:pt x="765102" y="673504"/>
                    <a:pt x="779368" y="661438"/>
                    <a:pt x="786434" y="650772"/>
                  </a:cubicBezTo>
                  <a:cubicBezTo>
                    <a:pt x="793500" y="640106"/>
                    <a:pt x="797033" y="628840"/>
                    <a:pt x="797033" y="616974"/>
                  </a:cubicBezTo>
                  <a:cubicBezTo>
                    <a:pt x="797033" y="598308"/>
                    <a:pt x="789900" y="582509"/>
                    <a:pt x="775635" y="569577"/>
                  </a:cubicBezTo>
                  <a:cubicBezTo>
                    <a:pt x="761369" y="556644"/>
                    <a:pt x="741570" y="550178"/>
                    <a:pt x="716238" y="550178"/>
                  </a:cubicBezTo>
                  <a:close/>
                  <a:moveTo>
                    <a:pt x="744362" y="0"/>
                  </a:moveTo>
                  <a:cubicBezTo>
                    <a:pt x="1155462" y="0"/>
                    <a:pt x="1488724" y="310315"/>
                    <a:pt x="1488724" y="693108"/>
                  </a:cubicBezTo>
                  <a:cubicBezTo>
                    <a:pt x="1488724" y="1075901"/>
                    <a:pt x="1155462" y="1386216"/>
                    <a:pt x="744362" y="1386216"/>
                  </a:cubicBezTo>
                  <a:cubicBezTo>
                    <a:pt x="333262" y="1386216"/>
                    <a:pt x="0" y="1075901"/>
                    <a:pt x="0" y="693108"/>
                  </a:cubicBezTo>
                  <a:cubicBezTo>
                    <a:pt x="0" y="310315"/>
                    <a:pt x="333262" y="0"/>
                    <a:pt x="744362" y="0"/>
                  </a:cubicBezTo>
                  <a:close/>
                </a:path>
              </a:pathLst>
            </a:custGeom>
            <a:ln w="57150" cap="rnd">
              <a:solidFill>
                <a:schemeClr val="bg1"/>
              </a:solidFill>
              <a:prstDash val="solid"/>
            </a:ln>
            <a:effectLst>
              <a:outerShdw sx="1000" sy="1000" algn="bl" rotWithShape="0">
                <a:srgbClr val="000000"/>
              </a:outerShdw>
            </a:effectLst>
            <a:extLst>
              <a:ext uri="{909E8E84-426E-40DD-AFC4-6F175D3DCCD1}">
                <a14:hiddenFill xmlns:a14="http://schemas.microsoft.com/office/drawing/2010/main">
                  <a:solidFill>
                    <a:srgbClr val="FFFFFF"/>
                  </a:solidFill>
                </a14:hiddenFill>
              </a:ext>
            </a:extLst>
          </p:spPr>
        </p:pic>
      </p:grpSp>
      <p:grpSp>
        <p:nvGrpSpPr>
          <p:cNvPr id="56" name="Group 55">
            <a:extLst>
              <a:ext uri="{FF2B5EF4-FFF2-40B4-BE49-F238E27FC236}">
                <a16:creationId xmlns:a16="http://schemas.microsoft.com/office/drawing/2014/main" id="{C668B218-F03C-618B-E044-D0ACF75F3028}"/>
              </a:ext>
            </a:extLst>
          </p:cNvPr>
          <p:cNvGrpSpPr/>
          <p:nvPr/>
        </p:nvGrpSpPr>
        <p:grpSpPr>
          <a:xfrm>
            <a:off x="160978" y="4648684"/>
            <a:ext cx="1077588" cy="1022154"/>
            <a:chOff x="169335" y="5554541"/>
            <a:chExt cx="1293106" cy="1226585"/>
          </a:xfrm>
        </p:grpSpPr>
        <p:sp>
          <p:nvSpPr>
            <p:cNvPr id="57" name="Oval 56">
              <a:extLst>
                <a:ext uri="{FF2B5EF4-FFF2-40B4-BE49-F238E27FC236}">
                  <a16:creationId xmlns:a16="http://schemas.microsoft.com/office/drawing/2014/main" id="{D2492448-3D7D-1D05-1AF1-1541AAD1CF63}"/>
                </a:ext>
              </a:extLst>
            </p:cNvPr>
            <p:cNvSpPr/>
            <p:nvPr/>
          </p:nvSpPr>
          <p:spPr>
            <a:xfrm>
              <a:off x="215217" y="5646775"/>
              <a:ext cx="1218327" cy="1049580"/>
            </a:xfrm>
            <a:prstGeom prst="ellipse">
              <a:avLst/>
            </a:prstGeom>
            <a:solidFill>
              <a:schemeClr val="bg1"/>
            </a:solidFill>
            <a:ln w="539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sz="1500">
                <a:solidFill>
                  <a:prstClr val="white"/>
                </a:solidFill>
                <a:latin typeface="Calibri" panose="020F0502020204030204"/>
              </a:endParaRPr>
            </a:p>
          </p:txBody>
        </p:sp>
        <p:pic>
          <p:nvPicPr>
            <p:cNvPr id="58" name="Picture 57">
              <a:extLst>
                <a:ext uri="{FF2B5EF4-FFF2-40B4-BE49-F238E27FC236}">
                  <a16:creationId xmlns:a16="http://schemas.microsoft.com/office/drawing/2014/main" id="{E18987E5-FA61-B525-27F1-114E50D2D8F1}"/>
                </a:ext>
              </a:extLst>
            </p:cNvPr>
            <p:cNvPicPr>
              <a:picLocks noChangeAspect="1" noChangeArrowheads="1"/>
            </p:cNvPicPr>
            <p:nvPr/>
          </p:nvPicPr>
          <p:blipFill>
            <a:blip r:embed="rId11" cstate="email">
              <a:duotone>
                <a:prstClr val="black"/>
                <a:schemeClr val="accent6">
                  <a:lumMod val="75000"/>
                  <a:tint val="45000"/>
                  <a:satMod val="400000"/>
                </a:schemeClr>
              </a:duotone>
              <a:extLst>
                <a:ext uri="{BEBA8EAE-BF5A-486C-A8C5-ECC9F3942E4B}">
                  <a14:imgProps xmlns:a14="http://schemas.microsoft.com/office/drawing/2010/main">
                    <a14:imgLayer r:embed="rId12">
                      <a14:imgEffect>
                        <a14:brightnessContrast bright="-20000" contrast="20000"/>
                      </a14:imgEffect>
                    </a14:imgLayer>
                  </a14:imgProps>
                </a:ext>
                <a:ext uri="{28A0092B-C50C-407E-A947-70E740481C1C}">
                  <a14:useLocalDpi xmlns:a14="http://schemas.microsoft.com/office/drawing/2010/main"/>
                </a:ext>
              </a:extLst>
            </a:blip>
            <a:srcRect/>
            <a:stretch/>
          </p:blipFill>
          <p:spPr bwMode="auto">
            <a:xfrm>
              <a:off x="169335" y="5554541"/>
              <a:ext cx="1293106" cy="1226585"/>
            </a:xfrm>
            <a:custGeom>
              <a:avLst/>
              <a:gdLst/>
              <a:ahLst/>
              <a:cxnLst/>
              <a:rect l="l" t="t" r="r" b="b"/>
              <a:pathLst>
                <a:path w="1587684" h="1470190">
                  <a:moveTo>
                    <a:pt x="1186786" y="717625"/>
                  </a:moveTo>
                  <a:cubicBezTo>
                    <a:pt x="1198252" y="717625"/>
                    <a:pt x="1207985" y="721858"/>
                    <a:pt x="1215984" y="730325"/>
                  </a:cubicBezTo>
                  <a:cubicBezTo>
                    <a:pt x="1223984" y="738791"/>
                    <a:pt x="1228183" y="751157"/>
                    <a:pt x="1228583" y="767422"/>
                  </a:cubicBezTo>
                  <a:lnTo>
                    <a:pt x="1144588" y="767422"/>
                  </a:lnTo>
                  <a:cubicBezTo>
                    <a:pt x="1144455" y="752090"/>
                    <a:pt x="1148388" y="739957"/>
                    <a:pt x="1156388" y="731025"/>
                  </a:cubicBezTo>
                  <a:cubicBezTo>
                    <a:pt x="1164387" y="722092"/>
                    <a:pt x="1174520" y="717625"/>
                    <a:pt x="1186786" y="717625"/>
                  </a:cubicBezTo>
                  <a:close/>
                  <a:moveTo>
                    <a:pt x="1307192" y="679428"/>
                  </a:moveTo>
                  <a:lnTo>
                    <a:pt x="1380588" y="782421"/>
                  </a:lnTo>
                  <a:lnTo>
                    <a:pt x="1303993" y="891815"/>
                  </a:lnTo>
                  <a:lnTo>
                    <a:pt x="1369789" y="891815"/>
                  </a:lnTo>
                  <a:lnTo>
                    <a:pt x="1413386" y="826019"/>
                  </a:lnTo>
                  <a:lnTo>
                    <a:pt x="1456583" y="891815"/>
                  </a:lnTo>
                  <a:lnTo>
                    <a:pt x="1525579" y="891815"/>
                  </a:lnTo>
                  <a:lnTo>
                    <a:pt x="1446984" y="780022"/>
                  </a:lnTo>
                  <a:lnTo>
                    <a:pt x="1518980" y="679428"/>
                  </a:lnTo>
                  <a:lnTo>
                    <a:pt x="1452984" y="679428"/>
                  </a:lnTo>
                  <a:lnTo>
                    <a:pt x="1413386" y="737824"/>
                  </a:lnTo>
                  <a:lnTo>
                    <a:pt x="1375788" y="679428"/>
                  </a:lnTo>
                  <a:close/>
                  <a:moveTo>
                    <a:pt x="396341" y="679428"/>
                  </a:moveTo>
                  <a:lnTo>
                    <a:pt x="396341" y="813820"/>
                  </a:lnTo>
                  <a:cubicBezTo>
                    <a:pt x="396341" y="833818"/>
                    <a:pt x="398874" y="849484"/>
                    <a:pt x="403940" y="860817"/>
                  </a:cubicBezTo>
                  <a:cubicBezTo>
                    <a:pt x="409007" y="872149"/>
                    <a:pt x="417206" y="880949"/>
                    <a:pt x="428539" y="887215"/>
                  </a:cubicBezTo>
                  <a:cubicBezTo>
                    <a:pt x="439872" y="893481"/>
                    <a:pt x="452671" y="896614"/>
                    <a:pt x="466937" y="896614"/>
                  </a:cubicBezTo>
                  <a:cubicBezTo>
                    <a:pt x="480936" y="896614"/>
                    <a:pt x="494235" y="893348"/>
                    <a:pt x="506834" y="886815"/>
                  </a:cubicBezTo>
                  <a:cubicBezTo>
                    <a:pt x="519433" y="880282"/>
                    <a:pt x="529599" y="871349"/>
                    <a:pt x="537332" y="860017"/>
                  </a:cubicBezTo>
                  <a:lnTo>
                    <a:pt x="537332" y="891815"/>
                  </a:lnTo>
                  <a:lnTo>
                    <a:pt x="589529" y="891815"/>
                  </a:lnTo>
                  <a:lnTo>
                    <a:pt x="589529" y="679428"/>
                  </a:lnTo>
                  <a:lnTo>
                    <a:pt x="533333" y="679428"/>
                  </a:lnTo>
                  <a:lnTo>
                    <a:pt x="533333" y="769022"/>
                  </a:lnTo>
                  <a:cubicBezTo>
                    <a:pt x="533333" y="799420"/>
                    <a:pt x="531933" y="818519"/>
                    <a:pt x="529133" y="826319"/>
                  </a:cubicBezTo>
                  <a:cubicBezTo>
                    <a:pt x="526333" y="834118"/>
                    <a:pt x="521133" y="840651"/>
                    <a:pt x="513534" y="845918"/>
                  </a:cubicBezTo>
                  <a:cubicBezTo>
                    <a:pt x="505934" y="851184"/>
                    <a:pt x="497335" y="853817"/>
                    <a:pt x="487735" y="853817"/>
                  </a:cubicBezTo>
                  <a:cubicBezTo>
                    <a:pt x="479336" y="853817"/>
                    <a:pt x="472403" y="851851"/>
                    <a:pt x="466937" y="847917"/>
                  </a:cubicBezTo>
                  <a:cubicBezTo>
                    <a:pt x="461470" y="843984"/>
                    <a:pt x="457704" y="838651"/>
                    <a:pt x="455637" y="831918"/>
                  </a:cubicBezTo>
                  <a:cubicBezTo>
                    <a:pt x="453571" y="825185"/>
                    <a:pt x="452537" y="806887"/>
                    <a:pt x="452537" y="777022"/>
                  </a:cubicBezTo>
                  <a:lnTo>
                    <a:pt x="452537" y="679428"/>
                  </a:lnTo>
                  <a:close/>
                  <a:moveTo>
                    <a:pt x="1183386" y="674628"/>
                  </a:moveTo>
                  <a:cubicBezTo>
                    <a:pt x="1155254" y="674628"/>
                    <a:pt x="1131989" y="684594"/>
                    <a:pt x="1113590" y="704526"/>
                  </a:cubicBezTo>
                  <a:cubicBezTo>
                    <a:pt x="1095191" y="724458"/>
                    <a:pt x="1085992" y="752023"/>
                    <a:pt x="1085992" y="787221"/>
                  </a:cubicBezTo>
                  <a:cubicBezTo>
                    <a:pt x="1085992" y="816686"/>
                    <a:pt x="1092992" y="841084"/>
                    <a:pt x="1106991" y="860417"/>
                  </a:cubicBezTo>
                  <a:cubicBezTo>
                    <a:pt x="1124723" y="884549"/>
                    <a:pt x="1152055" y="896614"/>
                    <a:pt x="1188986" y="896614"/>
                  </a:cubicBezTo>
                  <a:cubicBezTo>
                    <a:pt x="1212318" y="896614"/>
                    <a:pt x="1231750" y="891248"/>
                    <a:pt x="1247282" y="880515"/>
                  </a:cubicBezTo>
                  <a:cubicBezTo>
                    <a:pt x="1262814" y="869783"/>
                    <a:pt x="1274180" y="854150"/>
                    <a:pt x="1281380" y="833618"/>
                  </a:cubicBezTo>
                  <a:lnTo>
                    <a:pt x="1225383" y="824219"/>
                  </a:lnTo>
                  <a:cubicBezTo>
                    <a:pt x="1222317" y="834885"/>
                    <a:pt x="1217784" y="842618"/>
                    <a:pt x="1211784" y="847417"/>
                  </a:cubicBezTo>
                  <a:cubicBezTo>
                    <a:pt x="1205785" y="852217"/>
                    <a:pt x="1198385" y="854617"/>
                    <a:pt x="1189586" y="854617"/>
                  </a:cubicBezTo>
                  <a:cubicBezTo>
                    <a:pt x="1176653" y="854617"/>
                    <a:pt x="1165854" y="849984"/>
                    <a:pt x="1157188" y="840718"/>
                  </a:cubicBezTo>
                  <a:cubicBezTo>
                    <a:pt x="1148521" y="831452"/>
                    <a:pt x="1143988" y="818486"/>
                    <a:pt x="1143588" y="801820"/>
                  </a:cubicBezTo>
                  <a:lnTo>
                    <a:pt x="1284380" y="801820"/>
                  </a:lnTo>
                  <a:cubicBezTo>
                    <a:pt x="1285180" y="758756"/>
                    <a:pt x="1276447" y="726792"/>
                    <a:pt x="1258181" y="705926"/>
                  </a:cubicBezTo>
                  <a:cubicBezTo>
                    <a:pt x="1239916" y="685061"/>
                    <a:pt x="1214984" y="674628"/>
                    <a:pt x="1183386" y="674628"/>
                  </a:cubicBezTo>
                  <a:close/>
                  <a:moveTo>
                    <a:pt x="951186" y="674628"/>
                  </a:moveTo>
                  <a:cubicBezTo>
                    <a:pt x="920655" y="674628"/>
                    <a:pt x="898123" y="680894"/>
                    <a:pt x="883590" y="693427"/>
                  </a:cubicBezTo>
                  <a:cubicBezTo>
                    <a:pt x="869058" y="705959"/>
                    <a:pt x="861792" y="721425"/>
                    <a:pt x="861792" y="739824"/>
                  </a:cubicBezTo>
                  <a:cubicBezTo>
                    <a:pt x="861792" y="760223"/>
                    <a:pt x="870191" y="776155"/>
                    <a:pt x="886990" y="787621"/>
                  </a:cubicBezTo>
                  <a:cubicBezTo>
                    <a:pt x="899123" y="795887"/>
                    <a:pt x="927854" y="805020"/>
                    <a:pt x="973185" y="815019"/>
                  </a:cubicBezTo>
                  <a:cubicBezTo>
                    <a:pt x="982918" y="817286"/>
                    <a:pt x="989184" y="819752"/>
                    <a:pt x="991984" y="822419"/>
                  </a:cubicBezTo>
                  <a:cubicBezTo>
                    <a:pt x="994650" y="825219"/>
                    <a:pt x="995983" y="828752"/>
                    <a:pt x="995983" y="833018"/>
                  </a:cubicBezTo>
                  <a:cubicBezTo>
                    <a:pt x="995983" y="839285"/>
                    <a:pt x="993517" y="844284"/>
                    <a:pt x="988584" y="848017"/>
                  </a:cubicBezTo>
                  <a:cubicBezTo>
                    <a:pt x="981251" y="853350"/>
                    <a:pt x="970318" y="856017"/>
                    <a:pt x="955786" y="856017"/>
                  </a:cubicBezTo>
                  <a:cubicBezTo>
                    <a:pt x="942587" y="856017"/>
                    <a:pt x="932321" y="853184"/>
                    <a:pt x="924988" y="847517"/>
                  </a:cubicBezTo>
                  <a:cubicBezTo>
                    <a:pt x="917655" y="841851"/>
                    <a:pt x="912788" y="833552"/>
                    <a:pt x="910389" y="822619"/>
                  </a:cubicBezTo>
                  <a:lnTo>
                    <a:pt x="853992" y="831218"/>
                  </a:lnTo>
                  <a:cubicBezTo>
                    <a:pt x="859192" y="851351"/>
                    <a:pt x="870224" y="867283"/>
                    <a:pt x="887090" y="879016"/>
                  </a:cubicBezTo>
                  <a:cubicBezTo>
                    <a:pt x="903956" y="890748"/>
                    <a:pt x="926854" y="896614"/>
                    <a:pt x="955786" y="896614"/>
                  </a:cubicBezTo>
                  <a:cubicBezTo>
                    <a:pt x="987651" y="896614"/>
                    <a:pt x="1011716" y="889615"/>
                    <a:pt x="1027981" y="875616"/>
                  </a:cubicBezTo>
                  <a:cubicBezTo>
                    <a:pt x="1044247" y="861617"/>
                    <a:pt x="1052380" y="844884"/>
                    <a:pt x="1052380" y="825419"/>
                  </a:cubicBezTo>
                  <a:cubicBezTo>
                    <a:pt x="1052380" y="807553"/>
                    <a:pt x="1046514" y="793621"/>
                    <a:pt x="1034781" y="783621"/>
                  </a:cubicBezTo>
                  <a:cubicBezTo>
                    <a:pt x="1022915" y="773755"/>
                    <a:pt x="1002016" y="765422"/>
                    <a:pt x="972085" y="758623"/>
                  </a:cubicBezTo>
                  <a:cubicBezTo>
                    <a:pt x="942153" y="751823"/>
                    <a:pt x="924654" y="746557"/>
                    <a:pt x="919588" y="742824"/>
                  </a:cubicBezTo>
                  <a:cubicBezTo>
                    <a:pt x="915855" y="740024"/>
                    <a:pt x="913988" y="736624"/>
                    <a:pt x="913988" y="732624"/>
                  </a:cubicBezTo>
                  <a:cubicBezTo>
                    <a:pt x="913988" y="727958"/>
                    <a:pt x="916122" y="724158"/>
                    <a:pt x="920388" y="721225"/>
                  </a:cubicBezTo>
                  <a:cubicBezTo>
                    <a:pt x="926788" y="717092"/>
                    <a:pt x="937387" y="715026"/>
                    <a:pt x="952186" y="715026"/>
                  </a:cubicBezTo>
                  <a:cubicBezTo>
                    <a:pt x="963919" y="715026"/>
                    <a:pt x="972951" y="717225"/>
                    <a:pt x="979284" y="721625"/>
                  </a:cubicBezTo>
                  <a:cubicBezTo>
                    <a:pt x="985617" y="726025"/>
                    <a:pt x="989917" y="732358"/>
                    <a:pt x="992184" y="740624"/>
                  </a:cubicBezTo>
                  <a:lnTo>
                    <a:pt x="1045180" y="730825"/>
                  </a:lnTo>
                  <a:cubicBezTo>
                    <a:pt x="1039847" y="712292"/>
                    <a:pt x="1030115" y="698293"/>
                    <a:pt x="1015982" y="688827"/>
                  </a:cubicBezTo>
                  <a:cubicBezTo>
                    <a:pt x="1001850" y="679361"/>
                    <a:pt x="980251" y="674628"/>
                    <a:pt x="951186" y="674628"/>
                  </a:cubicBezTo>
                  <a:close/>
                  <a:moveTo>
                    <a:pt x="722586" y="674628"/>
                  </a:moveTo>
                  <a:cubicBezTo>
                    <a:pt x="692055" y="674628"/>
                    <a:pt x="669523" y="680894"/>
                    <a:pt x="654990" y="693427"/>
                  </a:cubicBezTo>
                  <a:cubicBezTo>
                    <a:pt x="640458" y="705959"/>
                    <a:pt x="633192" y="721425"/>
                    <a:pt x="633192" y="739824"/>
                  </a:cubicBezTo>
                  <a:cubicBezTo>
                    <a:pt x="633192" y="760223"/>
                    <a:pt x="641591" y="776155"/>
                    <a:pt x="658390" y="787621"/>
                  </a:cubicBezTo>
                  <a:cubicBezTo>
                    <a:pt x="670523" y="795887"/>
                    <a:pt x="699254" y="805020"/>
                    <a:pt x="744585" y="815019"/>
                  </a:cubicBezTo>
                  <a:cubicBezTo>
                    <a:pt x="754318" y="817286"/>
                    <a:pt x="760584" y="819752"/>
                    <a:pt x="763384" y="822419"/>
                  </a:cubicBezTo>
                  <a:cubicBezTo>
                    <a:pt x="766050" y="825219"/>
                    <a:pt x="767383" y="828752"/>
                    <a:pt x="767383" y="833018"/>
                  </a:cubicBezTo>
                  <a:cubicBezTo>
                    <a:pt x="767383" y="839285"/>
                    <a:pt x="764917" y="844284"/>
                    <a:pt x="759984" y="848017"/>
                  </a:cubicBezTo>
                  <a:cubicBezTo>
                    <a:pt x="752651" y="853350"/>
                    <a:pt x="741718" y="856017"/>
                    <a:pt x="727186" y="856017"/>
                  </a:cubicBezTo>
                  <a:cubicBezTo>
                    <a:pt x="713987" y="856017"/>
                    <a:pt x="703721" y="853184"/>
                    <a:pt x="696388" y="847517"/>
                  </a:cubicBezTo>
                  <a:cubicBezTo>
                    <a:pt x="689055" y="841851"/>
                    <a:pt x="684188" y="833552"/>
                    <a:pt x="681789" y="822619"/>
                  </a:cubicBezTo>
                  <a:lnTo>
                    <a:pt x="625392" y="831218"/>
                  </a:lnTo>
                  <a:cubicBezTo>
                    <a:pt x="630592" y="851351"/>
                    <a:pt x="641624" y="867283"/>
                    <a:pt x="658490" y="879016"/>
                  </a:cubicBezTo>
                  <a:cubicBezTo>
                    <a:pt x="675356" y="890748"/>
                    <a:pt x="698254" y="896614"/>
                    <a:pt x="727186" y="896614"/>
                  </a:cubicBezTo>
                  <a:cubicBezTo>
                    <a:pt x="759051" y="896614"/>
                    <a:pt x="783116" y="889615"/>
                    <a:pt x="799381" y="875616"/>
                  </a:cubicBezTo>
                  <a:cubicBezTo>
                    <a:pt x="815647" y="861617"/>
                    <a:pt x="823780" y="844884"/>
                    <a:pt x="823780" y="825419"/>
                  </a:cubicBezTo>
                  <a:cubicBezTo>
                    <a:pt x="823780" y="807553"/>
                    <a:pt x="817914" y="793621"/>
                    <a:pt x="806181" y="783621"/>
                  </a:cubicBezTo>
                  <a:cubicBezTo>
                    <a:pt x="794315" y="773755"/>
                    <a:pt x="773416" y="765422"/>
                    <a:pt x="743485" y="758623"/>
                  </a:cubicBezTo>
                  <a:cubicBezTo>
                    <a:pt x="713553" y="751823"/>
                    <a:pt x="696054" y="746557"/>
                    <a:pt x="690988" y="742824"/>
                  </a:cubicBezTo>
                  <a:cubicBezTo>
                    <a:pt x="687255" y="740024"/>
                    <a:pt x="685388" y="736624"/>
                    <a:pt x="685388" y="732624"/>
                  </a:cubicBezTo>
                  <a:cubicBezTo>
                    <a:pt x="685388" y="727958"/>
                    <a:pt x="687522" y="724158"/>
                    <a:pt x="691788" y="721225"/>
                  </a:cubicBezTo>
                  <a:cubicBezTo>
                    <a:pt x="698188" y="717092"/>
                    <a:pt x="708787" y="715026"/>
                    <a:pt x="723586" y="715026"/>
                  </a:cubicBezTo>
                  <a:cubicBezTo>
                    <a:pt x="735319" y="715026"/>
                    <a:pt x="744351" y="717225"/>
                    <a:pt x="750684" y="721625"/>
                  </a:cubicBezTo>
                  <a:cubicBezTo>
                    <a:pt x="757017" y="726025"/>
                    <a:pt x="761317" y="732358"/>
                    <a:pt x="763584" y="740624"/>
                  </a:cubicBezTo>
                  <a:lnTo>
                    <a:pt x="816580" y="730825"/>
                  </a:lnTo>
                  <a:cubicBezTo>
                    <a:pt x="811247" y="712292"/>
                    <a:pt x="801515" y="698293"/>
                    <a:pt x="787382" y="688827"/>
                  </a:cubicBezTo>
                  <a:cubicBezTo>
                    <a:pt x="773250" y="679361"/>
                    <a:pt x="751651" y="674628"/>
                    <a:pt x="722586" y="674628"/>
                  </a:cubicBezTo>
                  <a:close/>
                  <a:moveTo>
                    <a:pt x="224310" y="593633"/>
                  </a:moveTo>
                  <a:cubicBezTo>
                    <a:pt x="201778" y="593633"/>
                    <a:pt x="182545" y="597033"/>
                    <a:pt x="166613" y="603832"/>
                  </a:cubicBezTo>
                  <a:cubicBezTo>
                    <a:pt x="150681" y="610632"/>
                    <a:pt x="138481" y="620531"/>
                    <a:pt x="130015" y="633531"/>
                  </a:cubicBezTo>
                  <a:cubicBezTo>
                    <a:pt x="121549" y="646530"/>
                    <a:pt x="117316" y="660496"/>
                    <a:pt x="117316" y="675428"/>
                  </a:cubicBezTo>
                  <a:cubicBezTo>
                    <a:pt x="117316" y="698627"/>
                    <a:pt x="126316" y="718292"/>
                    <a:pt x="144314" y="734424"/>
                  </a:cubicBezTo>
                  <a:cubicBezTo>
                    <a:pt x="157114" y="745890"/>
                    <a:pt x="179379" y="755556"/>
                    <a:pt x="211110" y="763423"/>
                  </a:cubicBezTo>
                  <a:cubicBezTo>
                    <a:pt x="235776" y="769556"/>
                    <a:pt x="251575" y="773822"/>
                    <a:pt x="258507" y="776222"/>
                  </a:cubicBezTo>
                  <a:cubicBezTo>
                    <a:pt x="268640" y="779822"/>
                    <a:pt x="275740" y="784055"/>
                    <a:pt x="279806" y="788921"/>
                  </a:cubicBezTo>
                  <a:cubicBezTo>
                    <a:pt x="283873" y="793787"/>
                    <a:pt x="285906" y="799687"/>
                    <a:pt x="285906" y="806620"/>
                  </a:cubicBezTo>
                  <a:cubicBezTo>
                    <a:pt x="285906" y="817419"/>
                    <a:pt x="281073" y="826852"/>
                    <a:pt x="271407" y="834918"/>
                  </a:cubicBezTo>
                  <a:cubicBezTo>
                    <a:pt x="261741" y="842984"/>
                    <a:pt x="247375" y="847017"/>
                    <a:pt x="228309" y="847017"/>
                  </a:cubicBezTo>
                  <a:cubicBezTo>
                    <a:pt x="210310" y="847017"/>
                    <a:pt x="196011" y="842484"/>
                    <a:pt x="185412" y="833418"/>
                  </a:cubicBezTo>
                  <a:cubicBezTo>
                    <a:pt x="174813" y="824352"/>
                    <a:pt x="167780" y="810153"/>
                    <a:pt x="164313" y="790821"/>
                  </a:cubicBezTo>
                  <a:lnTo>
                    <a:pt x="106717" y="796421"/>
                  </a:lnTo>
                  <a:cubicBezTo>
                    <a:pt x="110583" y="829219"/>
                    <a:pt x="122449" y="854184"/>
                    <a:pt x="142315" y="871316"/>
                  </a:cubicBezTo>
                  <a:cubicBezTo>
                    <a:pt x="162180" y="888448"/>
                    <a:pt x="190645" y="897014"/>
                    <a:pt x="227709" y="897014"/>
                  </a:cubicBezTo>
                  <a:cubicBezTo>
                    <a:pt x="253174" y="897014"/>
                    <a:pt x="274440" y="893448"/>
                    <a:pt x="291505" y="886315"/>
                  </a:cubicBezTo>
                  <a:cubicBezTo>
                    <a:pt x="308571" y="879182"/>
                    <a:pt x="321770" y="868283"/>
                    <a:pt x="331103" y="853617"/>
                  </a:cubicBezTo>
                  <a:cubicBezTo>
                    <a:pt x="340436" y="838951"/>
                    <a:pt x="345102" y="823219"/>
                    <a:pt x="345102" y="806420"/>
                  </a:cubicBezTo>
                  <a:cubicBezTo>
                    <a:pt x="345102" y="787888"/>
                    <a:pt x="341202" y="772322"/>
                    <a:pt x="333403" y="759723"/>
                  </a:cubicBezTo>
                  <a:cubicBezTo>
                    <a:pt x="325603" y="747124"/>
                    <a:pt x="314804" y="737191"/>
                    <a:pt x="301005" y="729925"/>
                  </a:cubicBezTo>
                  <a:cubicBezTo>
                    <a:pt x="287206" y="722658"/>
                    <a:pt x="265907" y="715626"/>
                    <a:pt x="237109" y="708826"/>
                  </a:cubicBezTo>
                  <a:cubicBezTo>
                    <a:pt x="208311" y="702026"/>
                    <a:pt x="190178" y="695493"/>
                    <a:pt x="182712" y="689227"/>
                  </a:cubicBezTo>
                  <a:cubicBezTo>
                    <a:pt x="176846" y="684294"/>
                    <a:pt x="173913" y="678361"/>
                    <a:pt x="173913" y="671428"/>
                  </a:cubicBezTo>
                  <a:cubicBezTo>
                    <a:pt x="173913" y="663829"/>
                    <a:pt x="177046" y="657762"/>
                    <a:pt x="183312" y="653229"/>
                  </a:cubicBezTo>
                  <a:cubicBezTo>
                    <a:pt x="193045" y="646163"/>
                    <a:pt x="206511" y="642630"/>
                    <a:pt x="223710" y="642630"/>
                  </a:cubicBezTo>
                  <a:cubicBezTo>
                    <a:pt x="240375" y="642630"/>
                    <a:pt x="252874" y="645930"/>
                    <a:pt x="261207" y="652529"/>
                  </a:cubicBezTo>
                  <a:cubicBezTo>
                    <a:pt x="269540" y="659129"/>
                    <a:pt x="274973" y="669962"/>
                    <a:pt x="277506" y="685027"/>
                  </a:cubicBezTo>
                  <a:lnTo>
                    <a:pt x="336703" y="682428"/>
                  </a:lnTo>
                  <a:cubicBezTo>
                    <a:pt x="335769" y="655496"/>
                    <a:pt x="326003" y="633964"/>
                    <a:pt x="307405" y="617831"/>
                  </a:cubicBezTo>
                  <a:cubicBezTo>
                    <a:pt x="288806" y="601699"/>
                    <a:pt x="261107" y="593633"/>
                    <a:pt x="224310" y="593633"/>
                  </a:cubicBezTo>
                  <a:close/>
                  <a:moveTo>
                    <a:pt x="793842" y="0"/>
                  </a:moveTo>
                  <a:cubicBezTo>
                    <a:pt x="1232269" y="0"/>
                    <a:pt x="1587684" y="329113"/>
                    <a:pt x="1587684" y="735095"/>
                  </a:cubicBezTo>
                  <a:cubicBezTo>
                    <a:pt x="1587684" y="1141077"/>
                    <a:pt x="1232269" y="1470190"/>
                    <a:pt x="793842" y="1470190"/>
                  </a:cubicBezTo>
                  <a:cubicBezTo>
                    <a:pt x="355415" y="1470190"/>
                    <a:pt x="0" y="1141077"/>
                    <a:pt x="0" y="735095"/>
                  </a:cubicBezTo>
                  <a:cubicBezTo>
                    <a:pt x="0" y="329113"/>
                    <a:pt x="355415" y="0"/>
                    <a:pt x="793842" y="0"/>
                  </a:cubicBezTo>
                  <a:close/>
                </a:path>
              </a:pathLst>
            </a:custGeom>
            <a:ln w="53975" cap="rnd">
              <a:solidFill>
                <a:schemeClr val="bg1"/>
              </a:solidFill>
              <a:prstDash val="solid"/>
            </a:ln>
            <a:effectLst>
              <a:outerShdw sx="1000" sy="1000" algn="bl" rotWithShape="0">
                <a:srgbClr val="000000"/>
              </a:outerShdw>
            </a:effectLst>
            <a:extLst>
              <a:ext uri="{909E8E84-426E-40DD-AFC4-6F175D3DCCD1}">
                <a14:hiddenFill xmlns:a14="http://schemas.microsoft.com/office/drawing/2010/main">
                  <a:solidFill>
                    <a:srgbClr val="FFFFFF"/>
                  </a:solidFill>
                </a14:hiddenFill>
              </a:ext>
            </a:extLst>
          </p:spPr>
        </p:pic>
      </p:grpSp>
      <p:grpSp>
        <p:nvGrpSpPr>
          <p:cNvPr id="59" name="Group 58">
            <a:extLst>
              <a:ext uri="{FF2B5EF4-FFF2-40B4-BE49-F238E27FC236}">
                <a16:creationId xmlns:a16="http://schemas.microsoft.com/office/drawing/2014/main" id="{093B363A-2572-2D21-480C-E992C1DC8CC6}"/>
              </a:ext>
            </a:extLst>
          </p:cNvPr>
          <p:cNvGrpSpPr/>
          <p:nvPr/>
        </p:nvGrpSpPr>
        <p:grpSpPr>
          <a:xfrm>
            <a:off x="183558" y="1296870"/>
            <a:ext cx="1068059" cy="1022154"/>
            <a:chOff x="171472" y="1555617"/>
            <a:chExt cx="1281671" cy="1226585"/>
          </a:xfrm>
        </p:grpSpPr>
        <p:sp>
          <p:nvSpPr>
            <p:cNvPr id="60" name="Oval 59">
              <a:extLst>
                <a:ext uri="{FF2B5EF4-FFF2-40B4-BE49-F238E27FC236}">
                  <a16:creationId xmlns:a16="http://schemas.microsoft.com/office/drawing/2014/main" id="{FFEB1FA0-E475-A9AF-E520-6934184677AA}"/>
                </a:ext>
              </a:extLst>
            </p:cNvPr>
            <p:cNvSpPr/>
            <p:nvPr/>
          </p:nvSpPr>
          <p:spPr>
            <a:xfrm>
              <a:off x="234673" y="1644119"/>
              <a:ext cx="1155267" cy="1049580"/>
            </a:xfrm>
            <a:prstGeom prst="ellipse">
              <a:avLst/>
            </a:prstGeom>
            <a:solidFill>
              <a:schemeClr val="bg1"/>
            </a:solidFill>
            <a:ln w="539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sz="1500">
                <a:solidFill>
                  <a:prstClr val="white"/>
                </a:solidFill>
                <a:latin typeface="Calibri" panose="020F0502020204030204"/>
              </a:endParaRPr>
            </a:p>
          </p:txBody>
        </p:sp>
        <p:pic>
          <p:nvPicPr>
            <p:cNvPr id="61" name="Picture 60">
              <a:extLst>
                <a:ext uri="{FF2B5EF4-FFF2-40B4-BE49-F238E27FC236}">
                  <a16:creationId xmlns:a16="http://schemas.microsoft.com/office/drawing/2014/main" id="{52DFD102-AB6E-0293-0E7E-454E60FAC1C3}"/>
                </a:ext>
              </a:extLst>
            </p:cNvPr>
            <p:cNvPicPr>
              <a:picLocks noChangeAspect="1"/>
            </p:cNvPicPr>
            <p:nvPr/>
          </p:nvPicPr>
          <p:blipFill>
            <a:blip r:embed="rId4" cstate="email">
              <a:alphaModFix amt="85000"/>
              <a:duotone>
                <a:prstClr val="black"/>
                <a:schemeClr val="accent6">
                  <a:tint val="45000"/>
                  <a:satMod val="400000"/>
                </a:schemeClr>
              </a:duotone>
              <a:extLst>
                <a:ext uri="{28A0092B-C50C-407E-A947-70E740481C1C}">
                  <a14:useLocalDpi xmlns:a14="http://schemas.microsoft.com/office/drawing/2010/main"/>
                </a:ext>
              </a:extLst>
            </a:blip>
            <a:srcRect/>
            <a:stretch>
              <a:fillRect/>
            </a:stretch>
          </p:blipFill>
          <p:spPr>
            <a:xfrm>
              <a:off x="171472" y="1555617"/>
              <a:ext cx="1281671" cy="1226585"/>
            </a:xfrm>
            <a:custGeom>
              <a:avLst/>
              <a:gdLst/>
              <a:ahLst/>
              <a:cxnLst/>
              <a:rect l="l" t="t" r="r" b="b"/>
              <a:pathLst>
                <a:path w="1486412" h="1422526">
                  <a:moveTo>
                    <a:pt x="491851" y="655834"/>
                  </a:moveTo>
                  <a:lnTo>
                    <a:pt x="491851" y="868221"/>
                  </a:lnTo>
                  <a:lnTo>
                    <a:pt x="548048" y="868221"/>
                  </a:lnTo>
                  <a:lnTo>
                    <a:pt x="548048" y="655834"/>
                  </a:lnTo>
                  <a:close/>
                  <a:moveTo>
                    <a:pt x="1159797" y="651034"/>
                  </a:moveTo>
                  <a:cubicBezTo>
                    <a:pt x="1129265" y="651034"/>
                    <a:pt x="1106733" y="657300"/>
                    <a:pt x="1092201" y="669833"/>
                  </a:cubicBezTo>
                  <a:cubicBezTo>
                    <a:pt x="1077668" y="682365"/>
                    <a:pt x="1070402" y="697831"/>
                    <a:pt x="1070402" y="716230"/>
                  </a:cubicBezTo>
                  <a:cubicBezTo>
                    <a:pt x="1070402" y="736629"/>
                    <a:pt x="1078802" y="752561"/>
                    <a:pt x="1095601" y="764027"/>
                  </a:cubicBezTo>
                  <a:cubicBezTo>
                    <a:pt x="1107733" y="772293"/>
                    <a:pt x="1136465" y="781426"/>
                    <a:pt x="1181795" y="791425"/>
                  </a:cubicBezTo>
                  <a:cubicBezTo>
                    <a:pt x="1191528" y="793692"/>
                    <a:pt x="1197794" y="796158"/>
                    <a:pt x="1200594" y="798825"/>
                  </a:cubicBezTo>
                  <a:cubicBezTo>
                    <a:pt x="1203261" y="801625"/>
                    <a:pt x="1204594" y="805158"/>
                    <a:pt x="1204594" y="809424"/>
                  </a:cubicBezTo>
                  <a:cubicBezTo>
                    <a:pt x="1204594" y="815691"/>
                    <a:pt x="1202127" y="820690"/>
                    <a:pt x="1197194" y="824423"/>
                  </a:cubicBezTo>
                  <a:cubicBezTo>
                    <a:pt x="1189861" y="829756"/>
                    <a:pt x="1178929" y="832423"/>
                    <a:pt x="1164396" y="832423"/>
                  </a:cubicBezTo>
                  <a:cubicBezTo>
                    <a:pt x="1151197" y="832423"/>
                    <a:pt x="1140931" y="829590"/>
                    <a:pt x="1133598" y="823923"/>
                  </a:cubicBezTo>
                  <a:cubicBezTo>
                    <a:pt x="1126265" y="818257"/>
                    <a:pt x="1121399" y="809958"/>
                    <a:pt x="1118999" y="799025"/>
                  </a:cubicBezTo>
                  <a:lnTo>
                    <a:pt x="1062603" y="807624"/>
                  </a:lnTo>
                  <a:cubicBezTo>
                    <a:pt x="1067802" y="827756"/>
                    <a:pt x="1078835" y="843689"/>
                    <a:pt x="1095701" y="855421"/>
                  </a:cubicBezTo>
                  <a:cubicBezTo>
                    <a:pt x="1112566" y="867154"/>
                    <a:pt x="1135465" y="873020"/>
                    <a:pt x="1164396" y="873020"/>
                  </a:cubicBezTo>
                  <a:cubicBezTo>
                    <a:pt x="1196261" y="873020"/>
                    <a:pt x="1220326" y="866021"/>
                    <a:pt x="1236592" y="852022"/>
                  </a:cubicBezTo>
                  <a:cubicBezTo>
                    <a:pt x="1252858" y="838023"/>
                    <a:pt x="1260991" y="821290"/>
                    <a:pt x="1260991" y="801825"/>
                  </a:cubicBezTo>
                  <a:cubicBezTo>
                    <a:pt x="1260991" y="783959"/>
                    <a:pt x="1255124" y="770027"/>
                    <a:pt x="1243392" y="760027"/>
                  </a:cubicBezTo>
                  <a:cubicBezTo>
                    <a:pt x="1231526" y="750161"/>
                    <a:pt x="1210627" y="741828"/>
                    <a:pt x="1180695" y="735029"/>
                  </a:cubicBezTo>
                  <a:cubicBezTo>
                    <a:pt x="1150764" y="728229"/>
                    <a:pt x="1133265" y="722963"/>
                    <a:pt x="1128199" y="719230"/>
                  </a:cubicBezTo>
                  <a:cubicBezTo>
                    <a:pt x="1124465" y="716430"/>
                    <a:pt x="1122599" y="713030"/>
                    <a:pt x="1122599" y="709030"/>
                  </a:cubicBezTo>
                  <a:cubicBezTo>
                    <a:pt x="1122599" y="704364"/>
                    <a:pt x="1124732" y="700564"/>
                    <a:pt x="1128999" y="697631"/>
                  </a:cubicBezTo>
                  <a:cubicBezTo>
                    <a:pt x="1135398" y="693498"/>
                    <a:pt x="1145998" y="691431"/>
                    <a:pt x="1160797" y="691431"/>
                  </a:cubicBezTo>
                  <a:cubicBezTo>
                    <a:pt x="1172529" y="691431"/>
                    <a:pt x="1181562" y="693631"/>
                    <a:pt x="1187895" y="698031"/>
                  </a:cubicBezTo>
                  <a:cubicBezTo>
                    <a:pt x="1194228" y="702431"/>
                    <a:pt x="1198528" y="708764"/>
                    <a:pt x="1200794" y="717030"/>
                  </a:cubicBezTo>
                  <a:lnTo>
                    <a:pt x="1253791" y="707230"/>
                  </a:lnTo>
                  <a:cubicBezTo>
                    <a:pt x="1248458" y="688698"/>
                    <a:pt x="1238725" y="674699"/>
                    <a:pt x="1224593" y="665233"/>
                  </a:cubicBezTo>
                  <a:cubicBezTo>
                    <a:pt x="1210460" y="655767"/>
                    <a:pt x="1188862" y="651034"/>
                    <a:pt x="1159797" y="651034"/>
                  </a:cubicBezTo>
                  <a:close/>
                  <a:moveTo>
                    <a:pt x="944396" y="651034"/>
                  </a:moveTo>
                  <a:cubicBezTo>
                    <a:pt x="912798" y="651034"/>
                    <a:pt x="887733" y="660800"/>
                    <a:pt x="869200" y="680332"/>
                  </a:cubicBezTo>
                  <a:cubicBezTo>
                    <a:pt x="850668" y="699864"/>
                    <a:pt x="841402" y="727163"/>
                    <a:pt x="841402" y="762227"/>
                  </a:cubicBezTo>
                  <a:cubicBezTo>
                    <a:pt x="841402" y="796892"/>
                    <a:pt x="850635" y="824023"/>
                    <a:pt x="869100" y="843622"/>
                  </a:cubicBezTo>
                  <a:cubicBezTo>
                    <a:pt x="887566" y="863221"/>
                    <a:pt x="912331" y="873020"/>
                    <a:pt x="943396" y="873020"/>
                  </a:cubicBezTo>
                  <a:cubicBezTo>
                    <a:pt x="970728" y="873020"/>
                    <a:pt x="992526" y="866554"/>
                    <a:pt x="1008792" y="853622"/>
                  </a:cubicBezTo>
                  <a:cubicBezTo>
                    <a:pt x="1025057" y="840689"/>
                    <a:pt x="1036057" y="821557"/>
                    <a:pt x="1041790" y="796225"/>
                  </a:cubicBezTo>
                  <a:lnTo>
                    <a:pt x="986593" y="786826"/>
                  </a:lnTo>
                  <a:cubicBezTo>
                    <a:pt x="983793" y="801625"/>
                    <a:pt x="978994" y="812057"/>
                    <a:pt x="972194" y="818124"/>
                  </a:cubicBezTo>
                  <a:cubicBezTo>
                    <a:pt x="965395" y="824190"/>
                    <a:pt x="956662" y="827223"/>
                    <a:pt x="945996" y="827223"/>
                  </a:cubicBezTo>
                  <a:cubicBezTo>
                    <a:pt x="931730" y="827223"/>
                    <a:pt x="920364" y="822023"/>
                    <a:pt x="911898" y="811624"/>
                  </a:cubicBezTo>
                  <a:cubicBezTo>
                    <a:pt x="903432" y="801225"/>
                    <a:pt x="899199" y="783426"/>
                    <a:pt x="899199" y="758227"/>
                  </a:cubicBezTo>
                  <a:cubicBezTo>
                    <a:pt x="899199" y="735562"/>
                    <a:pt x="903365" y="719396"/>
                    <a:pt x="911698" y="709730"/>
                  </a:cubicBezTo>
                  <a:cubicBezTo>
                    <a:pt x="920031" y="700064"/>
                    <a:pt x="931197" y="695231"/>
                    <a:pt x="945196" y="695231"/>
                  </a:cubicBezTo>
                  <a:cubicBezTo>
                    <a:pt x="955728" y="695231"/>
                    <a:pt x="964295" y="698031"/>
                    <a:pt x="970894" y="703631"/>
                  </a:cubicBezTo>
                  <a:cubicBezTo>
                    <a:pt x="977494" y="709230"/>
                    <a:pt x="981727" y="717563"/>
                    <a:pt x="983593" y="728629"/>
                  </a:cubicBezTo>
                  <a:lnTo>
                    <a:pt x="1038990" y="718630"/>
                  </a:lnTo>
                  <a:cubicBezTo>
                    <a:pt x="1032324" y="695831"/>
                    <a:pt x="1021358" y="678866"/>
                    <a:pt x="1006092" y="667733"/>
                  </a:cubicBezTo>
                  <a:cubicBezTo>
                    <a:pt x="990826" y="656600"/>
                    <a:pt x="970261" y="651034"/>
                    <a:pt x="944396" y="651034"/>
                  </a:cubicBezTo>
                  <a:close/>
                  <a:moveTo>
                    <a:pt x="727944" y="651034"/>
                  </a:moveTo>
                  <a:cubicBezTo>
                    <a:pt x="699812" y="651034"/>
                    <a:pt x="676480" y="663033"/>
                    <a:pt x="657948" y="687032"/>
                  </a:cubicBezTo>
                  <a:lnTo>
                    <a:pt x="657948" y="655834"/>
                  </a:lnTo>
                  <a:lnTo>
                    <a:pt x="605751" y="655834"/>
                  </a:lnTo>
                  <a:lnTo>
                    <a:pt x="605751" y="868221"/>
                  </a:lnTo>
                  <a:lnTo>
                    <a:pt x="661948" y="868221"/>
                  </a:lnTo>
                  <a:lnTo>
                    <a:pt x="661948" y="772027"/>
                  </a:lnTo>
                  <a:cubicBezTo>
                    <a:pt x="661948" y="748295"/>
                    <a:pt x="663381" y="732029"/>
                    <a:pt x="666248" y="723229"/>
                  </a:cubicBezTo>
                  <a:cubicBezTo>
                    <a:pt x="669114" y="714430"/>
                    <a:pt x="674414" y="707364"/>
                    <a:pt x="682147" y="702031"/>
                  </a:cubicBezTo>
                  <a:cubicBezTo>
                    <a:pt x="689880" y="696698"/>
                    <a:pt x="698612" y="694031"/>
                    <a:pt x="708345" y="694031"/>
                  </a:cubicBezTo>
                  <a:cubicBezTo>
                    <a:pt x="715945" y="694031"/>
                    <a:pt x="722444" y="695898"/>
                    <a:pt x="727844" y="699631"/>
                  </a:cubicBezTo>
                  <a:cubicBezTo>
                    <a:pt x="733244" y="703364"/>
                    <a:pt x="737143" y="708597"/>
                    <a:pt x="739543" y="715330"/>
                  </a:cubicBezTo>
                  <a:cubicBezTo>
                    <a:pt x="741943" y="722063"/>
                    <a:pt x="743143" y="736895"/>
                    <a:pt x="743143" y="759827"/>
                  </a:cubicBezTo>
                  <a:lnTo>
                    <a:pt x="743143" y="868221"/>
                  </a:lnTo>
                  <a:lnTo>
                    <a:pt x="799340" y="868221"/>
                  </a:lnTo>
                  <a:lnTo>
                    <a:pt x="799340" y="736229"/>
                  </a:lnTo>
                  <a:cubicBezTo>
                    <a:pt x="799340" y="719830"/>
                    <a:pt x="798306" y="707230"/>
                    <a:pt x="796240" y="698431"/>
                  </a:cubicBezTo>
                  <a:cubicBezTo>
                    <a:pt x="794173" y="689632"/>
                    <a:pt x="790507" y="681765"/>
                    <a:pt x="785240" y="674832"/>
                  </a:cubicBezTo>
                  <a:cubicBezTo>
                    <a:pt x="779974" y="667900"/>
                    <a:pt x="772208" y="662200"/>
                    <a:pt x="761942" y="657733"/>
                  </a:cubicBezTo>
                  <a:cubicBezTo>
                    <a:pt x="751676" y="653267"/>
                    <a:pt x="740343" y="651034"/>
                    <a:pt x="727944" y="651034"/>
                  </a:cubicBezTo>
                  <a:close/>
                  <a:moveTo>
                    <a:pt x="246201" y="577438"/>
                  </a:moveTo>
                  <a:lnTo>
                    <a:pt x="246201" y="868221"/>
                  </a:lnTo>
                  <a:lnTo>
                    <a:pt x="452589" y="868221"/>
                  </a:lnTo>
                  <a:lnTo>
                    <a:pt x="452589" y="818824"/>
                  </a:lnTo>
                  <a:lnTo>
                    <a:pt x="305398" y="818824"/>
                  </a:lnTo>
                  <a:lnTo>
                    <a:pt x="305398" y="577438"/>
                  </a:lnTo>
                  <a:close/>
                  <a:moveTo>
                    <a:pt x="491851" y="575039"/>
                  </a:moveTo>
                  <a:lnTo>
                    <a:pt x="491851" y="627035"/>
                  </a:lnTo>
                  <a:lnTo>
                    <a:pt x="548048" y="627035"/>
                  </a:lnTo>
                  <a:lnTo>
                    <a:pt x="548048" y="575039"/>
                  </a:lnTo>
                  <a:close/>
                  <a:moveTo>
                    <a:pt x="743206" y="0"/>
                  </a:moveTo>
                  <a:cubicBezTo>
                    <a:pt x="1153667" y="0"/>
                    <a:pt x="1486412" y="318443"/>
                    <a:pt x="1486412" y="711263"/>
                  </a:cubicBezTo>
                  <a:cubicBezTo>
                    <a:pt x="1486412" y="1104083"/>
                    <a:pt x="1153667" y="1422526"/>
                    <a:pt x="743206" y="1422526"/>
                  </a:cubicBezTo>
                  <a:cubicBezTo>
                    <a:pt x="332745" y="1422526"/>
                    <a:pt x="0" y="1104083"/>
                    <a:pt x="0" y="711263"/>
                  </a:cubicBezTo>
                  <a:cubicBezTo>
                    <a:pt x="0" y="318443"/>
                    <a:pt x="332745" y="0"/>
                    <a:pt x="743206" y="0"/>
                  </a:cubicBezTo>
                  <a:close/>
                </a:path>
              </a:pathLst>
            </a:custGeom>
            <a:ln w="53975" cap="rnd">
              <a:solidFill>
                <a:schemeClr val="bg1"/>
              </a:solidFill>
              <a:prstDash val="solid"/>
            </a:ln>
            <a:effectLst>
              <a:outerShdw blurRad="127000" sx="1000" sy="1000" algn="bl" rotWithShape="0">
                <a:srgbClr val="000000"/>
              </a:outerShdw>
            </a:effectLst>
          </p:spPr>
        </p:pic>
      </p:grpSp>
    </p:spTree>
    <p:extLst>
      <p:ext uri="{BB962C8B-B14F-4D97-AF65-F5344CB8AC3E}">
        <p14:creationId xmlns:p14="http://schemas.microsoft.com/office/powerpoint/2010/main" val="740230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0B3249"/>
        </a:solidFill>
        <a:effectLst/>
      </p:bgPr>
    </p:bg>
    <p:spTree>
      <p:nvGrpSpPr>
        <p:cNvPr id="1" name="">
          <a:extLst>
            <a:ext uri="{FF2B5EF4-FFF2-40B4-BE49-F238E27FC236}">
              <a16:creationId xmlns:a16="http://schemas.microsoft.com/office/drawing/2014/main" id="{8898691C-85AC-F22F-A80D-1AD3C45245E2}"/>
            </a:ext>
          </a:extLst>
        </p:cNvPr>
        <p:cNvGrpSpPr/>
        <p:nvPr/>
      </p:nvGrpSpPr>
      <p:grpSpPr>
        <a:xfrm>
          <a:off x="0" y="0"/>
          <a:ext cx="0" cy="0"/>
          <a:chOff x="0" y="0"/>
          <a:chExt cx="0" cy="0"/>
        </a:xfrm>
      </p:grpSpPr>
      <p:grpSp>
        <p:nvGrpSpPr>
          <p:cNvPr id="13" name="Group 12">
            <a:extLst>
              <a:ext uri="{FF2B5EF4-FFF2-40B4-BE49-F238E27FC236}">
                <a16:creationId xmlns:a16="http://schemas.microsoft.com/office/drawing/2014/main" id="{B889E184-F775-BEC0-C9E6-793553C21F42}"/>
              </a:ext>
            </a:extLst>
          </p:cNvPr>
          <p:cNvGrpSpPr/>
          <p:nvPr/>
        </p:nvGrpSpPr>
        <p:grpSpPr>
          <a:xfrm>
            <a:off x="-1280943" y="157795"/>
            <a:ext cx="1096368" cy="1048554"/>
            <a:chOff x="139825" y="280858"/>
            <a:chExt cx="1315641" cy="1258265"/>
          </a:xfrm>
        </p:grpSpPr>
        <p:sp>
          <p:nvSpPr>
            <p:cNvPr id="14" name="Oval 13">
              <a:extLst>
                <a:ext uri="{FF2B5EF4-FFF2-40B4-BE49-F238E27FC236}">
                  <a16:creationId xmlns:a16="http://schemas.microsoft.com/office/drawing/2014/main" id="{42FB7C4E-8D3B-3735-C798-BA6724E35E10}"/>
                </a:ext>
              </a:extLst>
            </p:cNvPr>
            <p:cNvSpPr/>
            <p:nvPr/>
          </p:nvSpPr>
          <p:spPr>
            <a:xfrm>
              <a:off x="218322" y="401115"/>
              <a:ext cx="1155267" cy="1049580"/>
            </a:xfrm>
            <a:prstGeom prst="ellipse">
              <a:avLst/>
            </a:prstGeom>
            <a:solidFill>
              <a:schemeClr val="bg1"/>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sz="1500">
                <a:solidFill>
                  <a:prstClr val="white"/>
                </a:solidFill>
                <a:latin typeface="Calibri" panose="020F0502020204030204"/>
              </a:endParaRPr>
            </a:p>
          </p:txBody>
        </p:sp>
        <p:pic>
          <p:nvPicPr>
            <p:cNvPr id="15" name="Picture 14">
              <a:extLst>
                <a:ext uri="{FF2B5EF4-FFF2-40B4-BE49-F238E27FC236}">
                  <a16:creationId xmlns:a16="http://schemas.microsoft.com/office/drawing/2014/main" id="{57C377B9-A8AF-E34E-BFC0-8842F6EA8CAE}"/>
                </a:ext>
              </a:extLst>
            </p:cNvPr>
            <p:cNvPicPr>
              <a:picLocks noChangeAspect="1"/>
            </p:cNvPicPr>
            <p:nvPr/>
          </p:nvPicPr>
          <p:blipFill>
            <a:blip r:embed="rId3" cstate="email">
              <a:duotone>
                <a:prstClr val="black"/>
                <a:srgbClr val="7030A0">
                  <a:tint val="45000"/>
                  <a:satMod val="400000"/>
                </a:srgbClr>
              </a:duotone>
              <a:extLst>
                <a:ext uri="{28A0092B-C50C-407E-A947-70E740481C1C}">
                  <a14:useLocalDpi xmlns:a14="http://schemas.microsoft.com/office/drawing/2010/main"/>
                </a:ext>
              </a:extLst>
            </a:blip>
            <a:srcRect/>
            <a:stretch>
              <a:fillRect/>
            </a:stretch>
          </p:blipFill>
          <p:spPr>
            <a:xfrm>
              <a:off x="139825" y="280858"/>
              <a:ext cx="1315641" cy="1258265"/>
            </a:xfrm>
            <a:custGeom>
              <a:avLst/>
              <a:gdLst/>
              <a:ahLst/>
              <a:cxnLst/>
              <a:rect l="l" t="t" r="r" b="b"/>
              <a:pathLst>
                <a:path w="1525808" h="1459266">
                  <a:moveTo>
                    <a:pt x="677955" y="762168"/>
                  </a:moveTo>
                  <a:lnTo>
                    <a:pt x="735152" y="832763"/>
                  </a:lnTo>
                  <a:cubicBezTo>
                    <a:pt x="725552" y="840763"/>
                    <a:pt x="716686" y="846496"/>
                    <a:pt x="708553" y="849962"/>
                  </a:cubicBezTo>
                  <a:cubicBezTo>
                    <a:pt x="700420" y="853429"/>
                    <a:pt x="691954" y="855162"/>
                    <a:pt x="683155" y="855162"/>
                  </a:cubicBezTo>
                  <a:cubicBezTo>
                    <a:pt x="669822" y="855162"/>
                    <a:pt x="659190" y="851329"/>
                    <a:pt x="651257" y="843663"/>
                  </a:cubicBezTo>
                  <a:cubicBezTo>
                    <a:pt x="643324" y="835997"/>
                    <a:pt x="639357" y="826097"/>
                    <a:pt x="639357" y="813965"/>
                  </a:cubicBezTo>
                  <a:cubicBezTo>
                    <a:pt x="639357" y="804365"/>
                    <a:pt x="642557" y="794966"/>
                    <a:pt x="648957" y="785766"/>
                  </a:cubicBezTo>
                  <a:cubicBezTo>
                    <a:pt x="655356" y="776567"/>
                    <a:pt x="665023" y="768701"/>
                    <a:pt x="677955" y="762168"/>
                  </a:cubicBezTo>
                  <a:close/>
                  <a:moveTo>
                    <a:pt x="701954" y="637775"/>
                  </a:moveTo>
                  <a:cubicBezTo>
                    <a:pt x="711153" y="637775"/>
                    <a:pt x="718453" y="640309"/>
                    <a:pt x="723852" y="645375"/>
                  </a:cubicBezTo>
                  <a:cubicBezTo>
                    <a:pt x="729252" y="650441"/>
                    <a:pt x="731952" y="656574"/>
                    <a:pt x="731952" y="663774"/>
                  </a:cubicBezTo>
                  <a:cubicBezTo>
                    <a:pt x="731952" y="672307"/>
                    <a:pt x="726352" y="680906"/>
                    <a:pt x="715153" y="689572"/>
                  </a:cubicBezTo>
                  <a:lnTo>
                    <a:pt x="699954" y="701171"/>
                  </a:lnTo>
                  <a:lnTo>
                    <a:pt x="686155" y="685172"/>
                  </a:lnTo>
                  <a:cubicBezTo>
                    <a:pt x="677622" y="675306"/>
                    <a:pt x="673355" y="666907"/>
                    <a:pt x="673355" y="659974"/>
                  </a:cubicBezTo>
                  <a:cubicBezTo>
                    <a:pt x="673355" y="654108"/>
                    <a:pt x="675889" y="648941"/>
                    <a:pt x="680955" y="644475"/>
                  </a:cubicBezTo>
                  <a:cubicBezTo>
                    <a:pt x="686021" y="640009"/>
                    <a:pt x="693021" y="637775"/>
                    <a:pt x="701954" y="637775"/>
                  </a:cubicBezTo>
                  <a:close/>
                  <a:moveTo>
                    <a:pt x="860437" y="603177"/>
                  </a:moveTo>
                  <a:lnTo>
                    <a:pt x="930433" y="896360"/>
                  </a:lnTo>
                  <a:lnTo>
                    <a:pt x="994629" y="896360"/>
                  </a:lnTo>
                  <a:lnTo>
                    <a:pt x="1052825" y="677173"/>
                  </a:lnTo>
                  <a:lnTo>
                    <a:pt x="1111222" y="896360"/>
                  </a:lnTo>
                  <a:lnTo>
                    <a:pt x="1174018" y="896360"/>
                  </a:lnTo>
                  <a:lnTo>
                    <a:pt x="1245214" y="603177"/>
                  </a:lnTo>
                  <a:lnTo>
                    <a:pt x="1185617" y="603177"/>
                  </a:lnTo>
                  <a:lnTo>
                    <a:pt x="1140620" y="807965"/>
                  </a:lnTo>
                  <a:lnTo>
                    <a:pt x="1089223" y="603177"/>
                  </a:lnTo>
                  <a:lnTo>
                    <a:pt x="1018827" y="603177"/>
                  </a:lnTo>
                  <a:lnTo>
                    <a:pt x="965231" y="804565"/>
                  </a:lnTo>
                  <a:lnTo>
                    <a:pt x="921033" y="603177"/>
                  </a:lnTo>
                  <a:close/>
                  <a:moveTo>
                    <a:pt x="298885" y="603177"/>
                  </a:moveTo>
                  <a:lnTo>
                    <a:pt x="298885" y="896360"/>
                  </a:lnTo>
                  <a:lnTo>
                    <a:pt x="353882" y="896360"/>
                  </a:lnTo>
                  <a:lnTo>
                    <a:pt x="353882" y="705171"/>
                  </a:lnTo>
                  <a:lnTo>
                    <a:pt x="472075" y="896360"/>
                  </a:lnTo>
                  <a:lnTo>
                    <a:pt x="531471" y="896360"/>
                  </a:lnTo>
                  <a:lnTo>
                    <a:pt x="531471" y="603177"/>
                  </a:lnTo>
                  <a:lnTo>
                    <a:pt x="476474" y="603177"/>
                  </a:lnTo>
                  <a:lnTo>
                    <a:pt x="476474" y="798965"/>
                  </a:lnTo>
                  <a:lnTo>
                    <a:pt x="356482" y="603177"/>
                  </a:lnTo>
                  <a:close/>
                  <a:moveTo>
                    <a:pt x="700554" y="598178"/>
                  </a:moveTo>
                  <a:cubicBezTo>
                    <a:pt x="674289" y="598178"/>
                    <a:pt x="654056" y="604344"/>
                    <a:pt x="639857" y="616677"/>
                  </a:cubicBezTo>
                  <a:cubicBezTo>
                    <a:pt x="625658" y="629009"/>
                    <a:pt x="618559" y="644042"/>
                    <a:pt x="618559" y="661774"/>
                  </a:cubicBezTo>
                  <a:cubicBezTo>
                    <a:pt x="618559" y="671373"/>
                    <a:pt x="621092" y="681539"/>
                    <a:pt x="626158" y="692272"/>
                  </a:cubicBezTo>
                  <a:cubicBezTo>
                    <a:pt x="631225" y="703005"/>
                    <a:pt x="638757" y="714304"/>
                    <a:pt x="648757" y="726170"/>
                  </a:cubicBezTo>
                  <a:cubicBezTo>
                    <a:pt x="626492" y="737236"/>
                    <a:pt x="609759" y="750268"/>
                    <a:pt x="598560" y="765268"/>
                  </a:cubicBezTo>
                  <a:cubicBezTo>
                    <a:pt x="587361" y="780267"/>
                    <a:pt x="581761" y="797166"/>
                    <a:pt x="581761" y="815964"/>
                  </a:cubicBezTo>
                  <a:cubicBezTo>
                    <a:pt x="581761" y="836630"/>
                    <a:pt x="588894" y="854895"/>
                    <a:pt x="603160" y="870761"/>
                  </a:cubicBezTo>
                  <a:cubicBezTo>
                    <a:pt x="621559" y="891293"/>
                    <a:pt x="649023" y="901559"/>
                    <a:pt x="685555" y="901559"/>
                  </a:cubicBezTo>
                  <a:cubicBezTo>
                    <a:pt x="703953" y="901559"/>
                    <a:pt x="719819" y="899026"/>
                    <a:pt x="733152" y="893960"/>
                  </a:cubicBezTo>
                  <a:cubicBezTo>
                    <a:pt x="746484" y="888893"/>
                    <a:pt x="759083" y="881027"/>
                    <a:pt x="770949" y="870361"/>
                  </a:cubicBezTo>
                  <a:cubicBezTo>
                    <a:pt x="786282" y="884627"/>
                    <a:pt x="802281" y="895826"/>
                    <a:pt x="818946" y="903959"/>
                  </a:cubicBezTo>
                  <a:lnTo>
                    <a:pt x="852944" y="860562"/>
                  </a:lnTo>
                  <a:cubicBezTo>
                    <a:pt x="848278" y="858295"/>
                    <a:pt x="840978" y="853662"/>
                    <a:pt x="831046" y="846663"/>
                  </a:cubicBezTo>
                  <a:cubicBezTo>
                    <a:pt x="821113" y="839663"/>
                    <a:pt x="813013" y="833230"/>
                    <a:pt x="806747" y="827364"/>
                  </a:cubicBezTo>
                  <a:cubicBezTo>
                    <a:pt x="811014" y="821764"/>
                    <a:pt x="815013" y="814798"/>
                    <a:pt x="818746" y="806465"/>
                  </a:cubicBezTo>
                  <a:cubicBezTo>
                    <a:pt x="822479" y="798132"/>
                    <a:pt x="826879" y="784966"/>
                    <a:pt x="831946" y="766967"/>
                  </a:cubicBezTo>
                  <a:lnTo>
                    <a:pt x="781149" y="755368"/>
                  </a:lnTo>
                  <a:cubicBezTo>
                    <a:pt x="777682" y="769101"/>
                    <a:pt x="773549" y="780233"/>
                    <a:pt x="768749" y="788766"/>
                  </a:cubicBezTo>
                  <a:lnTo>
                    <a:pt x="727952" y="734969"/>
                  </a:lnTo>
                  <a:cubicBezTo>
                    <a:pt x="749417" y="721504"/>
                    <a:pt x="763683" y="709438"/>
                    <a:pt x="770749" y="698772"/>
                  </a:cubicBezTo>
                  <a:cubicBezTo>
                    <a:pt x="777816" y="688106"/>
                    <a:pt x="781349" y="676840"/>
                    <a:pt x="781349" y="664974"/>
                  </a:cubicBezTo>
                  <a:cubicBezTo>
                    <a:pt x="781349" y="646308"/>
                    <a:pt x="774216" y="630509"/>
                    <a:pt x="759950" y="617577"/>
                  </a:cubicBezTo>
                  <a:cubicBezTo>
                    <a:pt x="745684" y="604644"/>
                    <a:pt x="725885" y="598178"/>
                    <a:pt x="700554" y="598178"/>
                  </a:cubicBezTo>
                  <a:close/>
                  <a:moveTo>
                    <a:pt x="762904" y="0"/>
                  </a:moveTo>
                  <a:cubicBezTo>
                    <a:pt x="1184244" y="0"/>
                    <a:pt x="1525808" y="326668"/>
                    <a:pt x="1525808" y="729633"/>
                  </a:cubicBezTo>
                  <a:cubicBezTo>
                    <a:pt x="1525808" y="1132598"/>
                    <a:pt x="1184244" y="1459266"/>
                    <a:pt x="762904" y="1459266"/>
                  </a:cubicBezTo>
                  <a:cubicBezTo>
                    <a:pt x="341564" y="1459266"/>
                    <a:pt x="0" y="1132598"/>
                    <a:pt x="0" y="729633"/>
                  </a:cubicBezTo>
                  <a:cubicBezTo>
                    <a:pt x="0" y="326668"/>
                    <a:pt x="341564" y="0"/>
                    <a:pt x="762904" y="0"/>
                  </a:cubicBezTo>
                  <a:close/>
                </a:path>
              </a:pathLst>
            </a:custGeom>
            <a:ln w="57150" cap="rnd">
              <a:solidFill>
                <a:schemeClr val="bg1"/>
              </a:solidFill>
              <a:prstDash val="solid"/>
            </a:ln>
            <a:effectLst>
              <a:outerShdw sx="1000" sy="1000" algn="bl" rotWithShape="0">
                <a:srgbClr val="000000"/>
              </a:outerShdw>
            </a:effectLst>
          </p:spPr>
        </p:pic>
      </p:grpSp>
      <p:grpSp>
        <p:nvGrpSpPr>
          <p:cNvPr id="7" name="Group 6">
            <a:extLst>
              <a:ext uri="{FF2B5EF4-FFF2-40B4-BE49-F238E27FC236}">
                <a16:creationId xmlns:a16="http://schemas.microsoft.com/office/drawing/2014/main" id="{B4ABDA43-507D-8DEA-54D9-0F6A24FF10CF}"/>
              </a:ext>
            </a:extLst>
          </p:cNvPr>
          <p:cNvGrpSpPr/>
          <p:nvPr/>
        </p:nvGrpSpPr>
        <p:grpSpPr>
          <a:xfrm>
            <a:off x="-1286294" y="2413410"/>
            <a:ext cx="1060374" cy="1024070"/>
            <a:chOff x="169335" y="2882840"/>
            <a:chExt cx="1272449" cy="1228884"/>
          </a:xfrm>
        </p:grpSpPr>
        <p:sp>
          <p:nvSpPr>
            <p:cNvPr id="8" name="Oval 7">
              <a:extLst>
                <a:ext uri="{FF2B5EF4-FFF2-40B4-BE49-F238E27FC236}">
                  <a16:creationId xmlns:a16="http://schemas.microsoft.com/office/drawing/2014/main" id="{05A92F2B-D901-3FA3-36E9-36F8CDAA0174}"/>
                </a:ext>
              </a:extLst>
            </p:cNvPr>
            <p:cNvSpPr/>
            <p:nvPr/>
          </p:nvSpPr>
          <p:spPr>
            <a:xfrm>
              <a:off x="234673" y="2983064"/>
              <a:ext cx="1155267" cy="1049580"/>
            </a:xfrm>
            <a:prstGeom prst="ellipse">
              <a:avLst/>
            </a:prstGeom>
            <a:solidFill>
              <a:schemeClr val="bg1"/>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sz="1500">
                <a:solidFill>
                  <a:prstClr val="white"/>
                </a:solidFill>
                <a:latin typeface="Calibri" panose="020F0502020204030204"/>
              </a:endParaRPr>
            </a:p>
          </p:txBody>
        </p:sp>
        <p:pic>
          <p:nvPicPr>
            <p:cNvPr id="9" name="Picture 8">
              <a:extLst>
                <a:ext uri="{FF2B5EF4-FFF2-40B4-BE49-F238E27FC236}">
                  <a16:creationId xmlns:a16="http://schemas.microsoft.com/office/drawing/2014/main" id="{80C3A33C-6663-3F9E-49E5-27EA819C9AB0}"/>
                </a:ext>
              </a:extLst>
            </p:cNvPr>
            <p:cNvPicPr>
              <a:picLocks noChangeAspect="1"/>
            </p:cNvPicPr>
            <p:nvPr/>
          </p:nvPicPr>
          <p:blipFill>
            <a:blip r:embed="rId4" cstate="email">
              <a:alphaModFix amt="85000"/>
              <a:duotone>
                <a:prstClr val="black"/>
                <a:srgbClr val="0070C0">
                  <a:tint val="45000"/>
                  <a:satMod val="400000"/>
                </a:srgbClr>
              </a:duotone>
              <a:extLst>
                <a:ext uri="{28A0092B-C50C-407E-A947-70E740481C1C}">
                  <a14:useLocalDpi xmlns:a14="http://schemas.microsoft.com/office/drawing/2010/main"/>
                </a:ext>
              </a:extLst>
            </a:blip>
            <a:srcRect/>
            <a:stretch/>
          </p:blipFill>
          <p:spPr>
            <a:xfrm>
              <a:off x="169335" y="2882840"/>
              <a:ext cx="1272449" cy="1228884"/>
            </a:xfrm>
            <a:custGeom>
              <a:avLst/>
              <a:gdLst/>
              <a:ahLst/>
              <a:cxnLst/>
              <a:rect l="l" t="t" r="r" b="b"/>
              <a:pathLst>
                <a:path w="1475716" h="1425192">
                  <a:moveTo>
                    <a:pt x="523390" y="694660"/>
                  </a:moveTo>
                  <a:cubicBezTo>
                    <a:pt x="536010" y="694660"/>
                    <a:pt x="546593" y="699478"/>
                    <a:pt x="555139" y="709115"/>
                  </a:cubicBezTo>
                  <a:cubicBezTo>
                    <a:pt x="563686" y="718751"/>
                    <a:pt x="567960" y="732518"/>
                    <a:pt x="567960" y="750415"/>
                  </a:cubicBezTo>
                  <a:cubicBezTo>
                    <a:pt x="567960" y="768770"/>
                    <a:pt x="563686" y="782766"/>
                    <a:pt x="555139" y="792403"/>
                  </a:cubicBezTo>
                  <a:cubicBezTo>
                    <a:pt x="546593" y="802039"/>
                    <a:pt x="536010" y="806858"/>
                    <a:pt x="523390" y="806858"/>
                  </a:cubicBezTo>
                  <a:cubicBezTo>
                    <a:pt x="510771" y="806858"/>
                    <a:pt x="500159" y="802039"/>
                    <a:pt x="491555" y="792403"/>
                  </a:cubicBezTo>
                  <a:cubicBezTo>
                    <a:pt x="482951" y="782766"/>
                    <a:pt x="478649" y="768885"/>
                    <a:pt x="478649" y="750759"/>
                  </a:cubicBezTo>
                  <a:cubicBezTo>
                    <a:pt x="478649" y="732633"/>
                    <a:pt x="482951" y="718751"/>
                    <a:pt x="491555" y="709115"/>
                  </a:cubicBezTo>
                  <a:cubicBezTo>
                    <a:pt x="500159" y="699478"/>
                    <a:pt x="510771" y="694660"/>
                    <a:pt x="523390" y="694660"/>
                  </a:cubicBezTo>
                  <a:close/>
                  <a:moveTo>
                    <a:pt x="1065343" y="692251"/>
                  </a:moveTo>
                  <a:cubicBezTo>
                    <a:pt x="1075209" y="692251"/>
                    <a:pt x="1083584" y="695893"/>
                    <a:pt x="1090467" y="703178"/>
                  </a:cubicBezTo>
                  <a:cubicBezTo>
                    <a:pt x="1097351" y="710463"/>
                    <a:pt x="1100964" y="721103"/>
                    <a:pt x="1101308" y="735099"/>
                  </a:cubicBezTo>
                  <a:lnTo>
                    <a:pt x="1029034" y="735099"/>
                  </a:lnTo>
                  <a:cubicBezTo>
                    <a:pt x="1028919" y="721906"/>
                    <a:pt x="1032303" y="711467"/>
                    <a:pt x="1039187" y="703780"/>
                  </a:cubicBezTo>
                  <a:cubicBezTo>
                    <a:pt x="1046070" y="696094"/>
                    <a:pt x="1054789" y="692251"/>
                    <a:pt x="1065343" y="692251"/>
                  </a:cubicBezTo>
                  <a:close/>
                  <a:moveTo>
                    <a:pt x="1062418" y="655253"/>
                  </a:moveTo>
                  <a:cubicBezTo>
                    <a:pt x="1038211" y="655253"/>
                    <a:pt x="1018193" y="663828"/>
                    <a:pt x="1002361" y="680979"/>
                  </a:cubicBezTo>
                  <a:cubicBezTo>
                    <a:pt x="986529" y="698130"/>
                    <a:pt x="978614" y="721849"/>
                    <a:pt x="978614" y="752135"/>
                  </a:cubicBezTo>
                  <a:cubicBezTo>
                    <a:pt x="978614" y="777489"/>
                    <a:pt x="984636" y="798483"/>
                    <a:pt x="996682" y="815118"/>
                  </a:cubicBezTo>
                  <a:cubicBezTo>
                    <a:pt x="1011940" y="835882"/>
                    <a:pt x="1035458" y="846265"/>
                    <a:pt x="1067236" y="846265"/>
                  </a:cubicBezTo>
                  <a:cubicBezTo>
                    <a:pt x="1087312" y="846265"/>
                    <a:pt x="1104033" y="841647"/>
                    <a:pt x="1117398" y="832412"/>
                  </a:cubicBezTo>
                  <a:cubicBezTo>
                    <a:pt x="1130763" y="823177"/>
                    <a:pt x="1140543" y="809726"/>
                    <a:pt x="1146738" y="792059"/>
                  </a:cubicBezTo>
                  <a:lnTo>
                    <a:pt x="1098555" y="783971"/>
                  </a:lnTo>
                  <a:cubicBezTo>
                    <a:pt x="1095916" y="793148"/>
                    <a:pt x="1092016" y="799802"/>
                    <a:pt x="1086854" y="803932"/>
                  </a:cubicBezTo>
                  <a:cubicBezTo>
                    <a:pt x="1081691" y="808062"/>
                    <a:pt x="1075324" y="810127"/>
                    <a:pt x="1067752" y="810127"/>
                  </a:cubicBezTo>
                  <a:cubicBezTo>
                    <a:pt x="1056624" y="810127"/>
                    <a:pt x="1047332" y="806141"/>
                    <a:pt x="1039875" y="798168"/>
                  </a:cubicBezTo>
                  <a:cubicBezTo>
                    <a:pt x="1032418" y="790194"/>
                    <a:pt x="1028518" y="779038"/>
                    <a:pt x="1028173" y="764697"/>
                  </a:cubicBezTo>
                  <a:lnTo>
                    <a:pt x="1149319" y="764697"/>
                  </a:lnTo>
                  <a:cubicBezTo>
                    <a:pt x="1150008" y="727642"/>
                    <a:pt x="1142493" y="700138"/>
                    <a:pt x="1126777" y="682184"/>
                  </a:cubicBezTo>
                  <a:cubicBezTo>
                    <a:pt x="1111060" y="664230"/>
                    <a:pt x="1089607" y="655253"/>
                    <a:pt x="1062418" y="655253"/>
                  </a:cubicBezTo>
                  <a:close/>
                  <a:moveTo>
                    <a:pt x="859295" y="655253"/>
                  </a:moveTo>
                  <a:cubicBezTo>
                    <a:pt x="833024" y="655253"/>
                    <a:pt x="813636" y="660645"/>
                    <a:pt x="801131" y="671429"/>
                  </a:cubicBezTo>
                  <a:cubicBezTo>
                    <a:pt x="788627" y="682213"/>
                    <a:pt x="782374" y="695520"/>
                    <a:pt x="782374" y="711352"/>
                  </a:cubicBezTo>
                  <a:cubicBezTo>
                    <a:pt x="782374" y="728904"/>
                    <a:pt x="789602" y="742614"/>
                    <a:pt x="804057" y="752480"/>
                  </a:cubicBezTo>
                  <a:cubicBezTo>
                    <a:pt x="814496" y="759592"/>
                    <a:pt x="839219" y="767451"/>
                    <a:pt x="878224" y="776055"/>
                  </a:cubicBezTo>
                  <a:cubicBezTo>
                    <a:pt x="886599" y="778005"/>
                    <a:pt x="891991" y="780128"/>
                    <a:pt x="894400" y="782422"/>
                  </a:cubicBezTo>
                  <a:cubicBezTo>
                    <a:pt x="896694" y="784831"/>
                    <a:pt x="897842" y="787871"/>
                    <a:pt x="897842" y="791542"/>
                  </a:cubicBezTo>
                  <a:cubicBezTo>
                    <a:pt x="897842" y="796934"/>
                    <a:pt x="895719" y="801236"/>
                    <a:pt x="891475" y="804449"/>
                  </a:cubicBezTo>
                  <a:cubicBezTo>
                    <a:pt x="885165" y="809037"/>
                    <a:pt x="875758" y="811332"/>
                    <a:pt x="863253" y="811332"/>
                  </a:cubicBezTo>
                  <a:cubicBezTo>
                    <a:pt x="851896" y="811332"/>
                    <a:pt x="843062" y="808894"/>
                    <a:pt x="836752" y="804018"/>
                  </a:cubicBezTo>
                  <a:cubicBezTo>
                    <a:pt x="830443" y="799143"/>
                    <a:pt x="826255" y="792001"/>
                    <a:pt x="824190" y="782594"/>
                  </a:cubicBezTo>
                  <a:lnTo>
                    <a:pt x="775663" y="789994"/>
                  </a:lnTo>
                  <a:cubicBezTo>
                    <a:pt x="780137" y="807317"/>
                    <a:pt x="789630" y="821026"/>
                    <a:pt x="804143" y="831121"/>
                  </a:cubicBezTo>
                  <a:cubicBezTo>
                    <a:pt x="818655" y="841217"/>
                    <a:pt x="838358" y="846265"/>
                    <a:pt x="863253" y="846265"/>
                  </a:cubicBezTo>
                  <a:cubicBezTo>
                    <a:pt x="890672" y="846265"/>
                    <a:pt x="911379" y="840242"/>
                    <a:pt x="925375" y="828196"/>
                  </a:cubicBezTo>
                  <a:cubicBezTo>
                    <a:pt x="939371" y="816150"/>
                    <a:pt x="946369" y="801753"/>
                    <a:pt x="946369" y="785003"/>
                  </a:cubicBezTo>
                  <a:cubicBezTo>
                    <a:pt x="946369" y="769631"/>
                    <a:pt x="941321" y="757642"/>
                    <a:pt x="931226" y="749038"/>
                  </a:cubicBezTo>
                  <a:cubicBezTo>
                    <a:pt x="921015" y="740549"/>
                    <a:pt x="903033" y="733378"/>
                    <a:pt x="877278" y="727528"/>
                  </a:cubicBezTo>
                  <a:cubicBezTo>
                    <a:pt x="851523" y="721677"/>
                    <a:pt x="836466" y="717145"/>
                    <a:pt x="832106" y="713933"/>
                  </a:cubicBezTo>
                  <a:cubicBezTo>
                    <a:pt x="828894" y="711524"/>
                    <a:pt x="827288" y="708599"/>
                    <a:pt x="827288" y="705157"/>
                  </a:cubicBezTo>
                  <a:cubicBezTo>
                    <a:pt x="827288" y="701142"/>
                    <a:pt x="829123" y="697872"/>
                    <a:pt x="832794" y="695348"/>
                  </a:cubicBezTo>
                  <a:cubicBezTo>
                    <a:pt x="838301" y="691792"/>
                    <a:pt x="847422" y="690014"/>
                    <a:pt x="860156" y="690014"/>
                  </a:cubicBezTo>
                  <a:cubicBezTo>
                    <a:pt x="870251" y="690014"/>
                    <a:pt x="878023" y="691907"/>
                    <a:pt x="883473" y="695692"/>
                  </a:cubicBezTo>
                  <a:cubicBezTo>
                    <a:pt x="888922" y="699478"/>
                    <a:pt x="892622" y="704928"/>
                    <a:pt x="894572" y="712040"/>
                  </a:cubicBezTo>
                  <a:lnTo>
                    <a:pt x="940174" y="703608"/>
                  </a:lnTo>
                  <a:cubicBezTo>
                    <a:pt x="935585" y="687662"/>
                    <a:pt x="927210" y="675616"/>
                    <a:pt x="915050" y="667471"/>
                  </a:cubicBezTo>
                  <a:cubicBezTo>
                    <a:pt x="902889" y="659326"/>
                    <a:pt x="884304" y="655253"/>
                    <a:pt x="859295" y="655253"/>
                  </a:cubicBezTo>
                  <a:close/>
                  <a:moveTo>
                    <a:pt x="743842" y="655253"/>
                  </a:moveTo>
                  <a:cubicBezTo>
                    <a:pt x="736041" y="655253"/>
                    <a:pt x="729071" y="657203"/>
                    <a:pt x="722934" y="661104"/>
                  </a:cubicBezTo>
                  <a:cubicBezTo>
                    <a:pt x="716796" y="665004"/>
                    <a:pt x="709884" y="673092"/>
                    <a:pt x="702198" y="685367"/>
                  </a:cubicBezTo>
                  <a:lnTo>
                    <a:pt x="702198" y="659383"/>
                  </a:lnTo>
                  <a:lnTo>
                    <a:pt x="657284" y="659383"/>
                  </a:lnTo>
                  <a:lnTo>
                    <a:pt x="657284" y="842135"/>
                  </a:lnTo>
                  <a:lnTo>
                    <a:pt x="705639" y="842135"/>
                  </a:lnTo>
                  <a:lnTo>
                    <a:pt x="705639" y="785692"/>
                  </a:lnTo>
                  <a:cubicBezTo>
                    <a:pt x="705639" y="754602"/>
                    <a:pt x="706987" y="734182"/>
                    <a:pt x="709683" y="724430"/>
                  </a:cubicBezTo>
                  <a:cubicBezTo>
                    <a:pt x="712379" y="714679"/>
                    <a:pt x="716079" y="707939"/>
                    <a:pt x="720783" y="704210"/>
                  </a:cubicBezTo>
                  <a:cubicBezTo>
                    <a:pt x="725486" y="700482"/>
                    <a:pt x="731222" y="698618"/>
                    <a:pt x="737991" y="698618"/>
                  </a:cubicBezTo>
                  <a:cubicBezTo>
                    <a:pt x="744989" y="698618"/>
                    <a:pt x="752561" y="701256"/>
                    <a:pt x="760706" y="706534"/>
                  </a:cubicBezTo>
                  <a:lnTo>
                    <a:pt x="775677" y="664373"/>
                  </a:lnTo>
                  <a:cubicBezTo>
                    <a:pt x="765467" y="658293"/>
                    <a:pt x="754855" y="655253"/>
                    <a:pt x="743842" y="655253"/>
                  </a:cubicBezTo>
                  <a:close/>
                  <a:moveTo>
                    <a:pt x="523218" y="655253"/>
                  </a:moveTo>
                  <a:cubicBezTo>
                    <a:pt x="505322" y="655253"/>
                    <a:pt x="489117" y="659211"/>
                    <a:pt x="474605" y="667127"/>
                  </a:cubicBezTo>
                  <a:cubicBezTo>
                    <a:pt x="460092" y="675043"/>
                    <a:pt x="448878" y="686515"/>
                    <a:pt x="440963" y="701543"/>
                  </a:cubicBezTo>
                  <a:cubicBezTo>
                    <a:pt x="433047" y="716572"/>
                    <a:pt x="429089" y="732117"/>
                    <a:pt x="429089" y="748178"/>
                  </a:cubicBezTo>
                  <a:cubicBezTo>
                    <a:pt x="429089" y="769172"/>
                    <a:pt x="433047" y="786982"/>
                    <a:pt x="440963" y="801609"/>
                  </a:cubicBezTo>
                  <a:cubicBezTo>
                    <a:pt x="448878" y="816236"/>
                    <a:pt x="460437" y="827336"/>
                    <a:pt x="475637" y="834907"/>
                  </a:cubicBezTo>
                  <a:cubicBezTo>
                    <a:pt x="490838" y="842479"/>
                    <a:pt x="506813" y="846265"/>
                    <a:pt x="523562" y="846265"/>
                  </a:cubicBezTo>
                  <a:cubicBezTo>
                    <a:pt x="550637" y="846265"/>
                    <a:pt x="573093" y="837173"/>
                    <a:pt x="590933" y="818990"/>
                  </a:cubicBezTo>
                  <a:cubicBezTo>
                    <a:pt x="608772" y="800806"/>
                    <a:pt x="617691" y="777891"/>
                    <a:pt x="617691" y="750243"/>
                  </a:cubicBezTo>
                  <a:cubicBezTo>
                    <a:pt x="617691" y="722824"/>
                    <a:pt x="608858" y="700138"/>
                    <a:pt x="591191" y="682184"/>
                  </a:cubicBezTo>
                  <a:cubicBezTo>
                    <a:pt x="573524" y="664230"/>
                    <a:pt x="550866" y="655253"/>
                    <a:pt x="523218" y="655253"/>
                  </a:cubicBezTo>
                  <a:close/>
                  <a:moveTo>
                    <a:pt x="234208" y="632538"/>
                  </a:moveTo>
                  <a:lnTo>
                    <a:pt x="257095" y="632538"/>
                  </a:lnTo>
                  <a:cubicBezTo>
                    <a:pt x="277859" y="632538"/>
                    <a:pt x="291798" y="633341"/>
                    <a:pt x="298911" y="634947"/>
                  </a:cubicBezTo>
                  <a:cubicBezTo>
                    <a:pt x="308433" y="637012"/>
                    <a:pt x="316291" y="640970"/>
                    <a:pt x="322486" y="646821"/>
                  </a:cubicBezTo>
                  <a:cubicBezTo>
                    <a:pt x="328681" y="652672"/>
                    <a:pt x="333499" y="660817"/>
                    <a:pt x="336941" y="671257"/>
                  </a:cubicBezTo>
                  <a:cubicBezTo>
                    <a:pt x="340383" y="681696"/>
                    <a:pt x="342104" y="696668"/>
                    <a:pt x="342104" y="716170"/>
                  </a:cubicBezTo>
                  <a:cubicBezTo>
                    <a:pt x="342104" y="735673"/>
                    <a:pt x="340383" y="751074"/>
                    <a:pt x="336941" y="762374"/>
                  </a:cubicBezTo>
                  <a:cubicBezTo>
                    <a:pt x="333499" y="773674"/>
                    <a:pt x="329054" y="781791"/>
                    <a:pt x="323605" y="786724"/>
                  </a:cubicBezTo>
                  <a:cubicBezTo>
                    <a:pt x="318155" y="791657"/>
                    <a:pt x="311301" y="795156"/>
                    <a:pt x="303041" y="797221"/>
                  </a:cubicBezTo>
                  <a:cubicBezTo>
                    <a:pt x="296731" y="798827"/>
                    <a:pt x="286464" y="799630"/>
                    <a:pt x="272238" y="799630"/>
                  </a:cubicBezTo>
                  <a:lnTo>
                    <a:pt x="234208" y="799630"/>
                  </a:lnTo>
                  <a:close/>
                  <a:moveTo>
                    <a:pt x="1243514" y="594852"/>
                  </a:moveTo>
                  <a:lnTo>
                    <a:pt x="1194986" y="623074"/>
                  </a:lnTo>
                  <a:lnTo>
                    <a:pt x="1194986" y="659383"/>
                  </a:lnTo>
                  <a:lnTo>
                    <a:pt x="1172788" y="659383"/>
                  </a:lnTo>
                  <a:lnTo>
                    <a:pt x="1172788" y="697929"/>
                  </a:lnTo>
                  <a:lnTo>
                    <a:pt x="1194986" y="697929"/>
                  </a:lnTo>
                  <a:lnTo>
                    <a:pt x="1194986" y="777604"/>
                  </a:lnTo>
                  <a:cubicBezTo>
                    <a:pt x="1194986" y="794697"/>
                    <a:pt x="1195503" y="806055"/>
                    <a:pt x="1196535" y="811676"/>
                  </a:cubicBezTo>
                  <a:cubicBezTo>
                    <a:pt x="1197797" y="819592"/>
                    <a:pt x="1200063" y="825873"/>
                    <a:pt x="1203332" y="830519"/>
                  </a:cubicBezTo>
                  <a:cubicBezTo>
                    <a:pt x="1206602" y="835165"/>
                    <a:pt x="1211736" y="838951"/>
                    <a:pt x="1218734" y="841877"/>
                  </a:cubicBezTo>
                  <a:cubicBezTo>
                    <a:pt x="1225732" y="844802"/>
                    <a:pt x="1233590" y="846265"/>
                    <a:pt x="1242309" y="846265"/>
                  </a:cubicBezTo>
                  <a:cubicBezTo>
                    <a:pt x="1256535" y="846265"/>
                    <a:pt x="1269269" y="843855"/>
                    <a:pt x="1280511" y="839037"/>
                  </a:cubicBezTo>
                  <a:lnTo>
                    <a:pt x="1276381" y="801523"/>
                  </a:lnTo>
                  <a:cubicBezTo>
                    <a:pt x="1267892" y="804621"/>
                    <a:pt x="1261410" y="806169"/>
                    <a:pt x="1256936" y="806169"/>
                  </a:cubicBezTo>
                  <a:cubicBezTo>
                    <a:pt x="1253724" y="806169"/>
                    <a:pt x="1250999" y="805366"/>
                    <a:pt x="1248762" y="803760"/>
                  </a:cubicBezTo>
                  <a:cubicBezTo>
                    <a:pt x="1246525" y="802154"/>
                    <a:pt x="1245091" y="800118"/>
                    <a:pt x="1244460" y="797651"/>
                  </a:cubicBezTo>
                  <a:cubicBezTo>
                    <a:pt x="1243829" y="795185"/>
                    <a:pt x="1243514" y="786495"/>
                    <a:pt x="1243514" y="771581"/>
                  </a:cubicBezTo>
                  <a:lnTo>
                    <a:pt x="1243514" y="697929"/>
                  </a:lnTo>
                  <a:lnTo>
                    <a:pt x="1276554" y="697929"/>
                  </a:lnTo>
                  <a:lnTo>
                    <a:pt x="1276554" y="659383"/>
                  </a:lnTo>
                  <a:lnTo>
                    <a:pt x="1243514" y="659383"/>
                  </a:lnTo>
                  <a:close/>
                  <a:moveTo>
                    <a:pt x="183271" y="589862"/>
                  </a:moveTo>
                  <a:lnTo>
                    <a:pt x="183271" y="842135"/>
                  </a:lnTo>
                  <a:lnTo>
                    <a:pt x="279121" y="842135"/>
                  </a:lnTo>
                  <a:cubicBezTo>
                    <a:pt x="297936" y="842135"/>
                    <a:pt x="312964" y="840356"/>
                    <a:pt x="324207" y="836800"/>
                  </a:cubicBezTo>
                  <a:cubicBezTo>
                    <a:pt x="339236" y="831982"/>
                    <a:pt x="351167" y="825271"/>
                    <a:pt x="360000" y="816666"/>
                  </a:cubicBezTo>
                  <a:cubicBezTo>
                    <a:pt x="371702" y="805309"/>
                    <a:pt x="380707" y="790453"/>
                    <a:pt x="387017" y="772097"/>
                  </a:cubicBezTo>
                  <a:cubicBezTo>
                    <a:pt x="392180" y="757069"/>
                    <a:pt x="394761" y="739172"/>
                    <a:pt x="394761" y="718407"/>
                  </a:cubicBezTo>
                  <a:cubicBezTo>
                    <a:pt x="394761" y="694775"/>
                    <a:pt x="392007" y="674899"/>
                    <a:pt x="386501" y="658781"/>
                  </a:cubicBezTo>
                  <a:cubicBezTo>
                    <a:pt x="380994" y="642662"/>
                    <a:pt x="372964" y="629039"/>
                    <a:pt x="362409" y="617911"/>
                  </a:cubicBezTo>
                  <a:cubicBezTo>
                    <a:pt x="351855" y="606783"/>
                    <a:pt x="339178" y="599039"/>
                    <a:pt x="324379" y="594680"/>
                  </a:cubicBezTo>
                  <a:cubicBezTo>
                    <a:pt x="313366" y="591468"/>
                    <a:pt x="297362" y="589862"/>
                    <a:pt x="276368" y="589862"/>
                  </a:cubicBezTo>
                  <a:close/>
                  <a:moveTo>
                    <a:pt x="737858" y="0"/>
                  </a:moveTo>
                  <a:cubicBezTo>
                    <a:pt x="1145366" y="0"/>
                    <a:pt x="1475716" y="319040"/>
                    <a:pt x="1475716" y="712596"/>
                  </a:cubicBezTo>
                  <a:cubicBezTo>
                    <a:pt x="1475716" y="1106152"/>
                    <a:pt x="1145366" y="1425192"/>
                    <a:pt x="737858" y="1425192"/>
                  </a:cubicBezTo>
                  <a:cubicBezTo>
                    <a:pt x="330350" y="1425192"/>
                    <a:pt x="0" y="1106152"/>
                    <a:pt x="0" y="712596"/>
                  </a:cubicBezTo>
                  <a:cubicBezTo>
                    <a:pt x="0" y="319040"/>
                    <a:pt x="330350" y="0"/>
                    <a:pt x="737858" y="0"/>
                  </a:cubicBezTo>
                  <a:close/>
                </a:path>
              </a:pathLst>
            </a:custGeom>
            <a:ln w="57150" cap="rnd">
              <a:solidFill>
                <a:schemeClr val="bg1"/>
              </a:solidFill>
              <a:prstDash val="solid"/>
            </a:ln>
            <a:effectLst>
              <a:outerShdw sx="1000" sy="1000" algn="bl" rotWithShape="0">
                <a:srgbClr val="000000"/>
              </a:outerShdw>
            </a:effectLst>
          </p:spPr>
        </p:pic>
      </p:grpSp>
      <p:grpSp>
        <p:nvGrpSpPr>
          <p:cNvPr id="17" name="Group 16">
            <a:extLst>
              <a:ext uri="{FF2B5EF4-FFF2-40B4-BE49-F238E27FC236}">
                <a16:creationId xmlns:a16="http://schemas.microsoft.com/office/drawing/2014/main" id="{6746E895-EE0B-2A2C-EAFE-6F9F7013C668}"/>
              </a:ext>
            </a:extLst>
          </p:cNvPr>
          <p:cNvGrpSpPr/>
          <p:nvPr/>
        </p:nvGrpSpPr>
        <p:grpSpPr>
          <a:xfrm>
            <a:off x="-1286294" y="3519401"/>
            <a:ext cx="1060374" cy="1020313"/>
            <a:chOff x="169335" y="4210029"/>
            <a:chExt cx="1272449" cy="1224375"/>
          </a:xfrm>
        </p:grpSpPr>
        <p:sp>
          <p:nvSpPr>
            <p:cNvPr id="18" name="Oval 17">
              <a:extLst>
                <a:ext uri="{FF2B5EF4-FFF2-40B4-BE49-F238E27FC236}">
                  <a16:creationId xmlns:a16="http://schemas.microsoft.com/office/drawing/2014/main" id="{A78ECAAB-D292-E386-E019-87DCED4191D4}"/>
                </a:ext>
              </a:extLst>
            </p:cNvPr>
            <p:cNvSpPr/>
            <p:nvPr/>
          </p:nvSpPr>
          <p:spPr>
            <a:xfrm>
              <a:off x="234673" y="4305677"/>
              <a:ext cx="1155267" cy="1049580"/>
            </a:xfrm>
            <a:prstGeom prst="ellipse">
              <a:avLst/>
            </a:prstGeom>
            <a:solidFill>
              <a:schemeClr val="bg1"/>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sz="1500">
                <a:solidFill>
                  <a:prstClr val="white"/>
                </a:solidFill>
                <a:latin typeface="Calibri" panose="020F0502020204030204"/>
              </a:endParaRPr>
            </a:p>
          </p:txBody>
        </p:sp>
        <p:pic>
          <p:nvPicPr>
            <p:cNvPr id="19" name="Picture 18">
              <a:extLst>
                <a:ext uri="{FF2B5EF4-FFF2-40B4-BE49-F238E27FC236}">
                  <a16:creationId xmlns:a16="http://schemas.microsoft.com/office/drawing/2014/main" id="{E541A581-4D03-8AC7-3AD7-C54030226E73}"/>
                </a:ext>
              </a:extLst>
            </p:cNvPr>
            <p:cNvPicPr>
              <a:picLocks noChangeAspect="1"/>
            </p:cNvPicPr>
            <p:nvPr/>
          </p:nvPicPr>
          <p:blipFill>
            <a:blip r:embed="rId5" cstate="email">
              <a:alphaModFix/>
              <a:duotone>
                <a:prstClr val="black"/>
                <a:srgbClr val="FF969E">
                  <a:tint val="45000"/>
                  <a:satMod val="400000"/>
                </a:srgbClr>
              </a:duotone>
              <a:extLst>
                <a:ext uri="{28A0092B-C50C-407E-A947-70E740481C1C}">
                  <a14:useLocalDpi xmlns:a14="http://schemas.microsoft.com/office/drawing/2010/main"/>
                </a:ext>
                <a:ext uri="{837473B0-CC2E-450A-ABE3-18F120FF3D39}">
                  <a1611:picAttrSrcUrl xmlns:a1611="http://schemas.microsoft.com/office/drawing/2016/11/main" r:id="rId6"/>
                </a:ext>
              </a:extLst>
            </a:blip>
            <a:srcRect/>
            <a:stretch/>
          </p:blipFill>
          <p:spPr>
            <a:xfrm>
              <a:off x="169335" y="4210029"/>
              <a:ext cx="1272449" cy="1224375"/>
            </a:xfrm>
            <a:custGeom>
              <a:avLst/>
              <a:gdLst/>
              <a:ahLst/>
              <a:cxnLst/>
              <a:rect l="l" t="t" r="r" b="b"/>
              <a:pathLst>
                <a:path w="1475716" h="1419962">
                  <a:moveTo>
                    <a:pt x="1041060" y="576731"/>
                  </a:moveTo>
                  <a:lnTo>
                    <a:pt x="1041060" y="869913"/>
                  </a:lnTo>
                  <a:lnTo>
                    <a:pt x="1264047" y="869913"/>
                  </a:lnTo>
                  <a:lnTo>
                    <a:pt x="1264047" y="820516"/>
                  </a:lnTo>
                  <a:lnTo>
                    <a:pt x="1100257" y="820516"/>
                  </a:lnTo>
                  <a:lnTo>
                    <a:pt x="1100257" y="740721"/>
                  </a:lnTo>
                  <a:lnTo>
                    <a:pt x="1247448" y="740721"/>
                  </a:lnTo>
                  <a:lnTo>
                    <a:pt x="1247448" y="691324"/>
                  </a:lnTo>
                  <a:lnTo>
                    <a:pt x="1100257" y="691324"/>
                  </a:lnTo>
                  <a:lnTo>
                    <a:pt x="1100257" y="626328"/>
                  </a:lnTo>
                  <a:lnTo>
                    <a:pt x="1258447" y="626328"/>
                  </a:lnTo>
                  <a:lnTo>
                    <a:pt x="1258447" y="576731"/>
                  </a:lnTo>
                  <a:close/>
                  <a:moveTo>
                    <a:pt x="764835" y="576731"/>
                  </a:moveTo>
                  <a:lnTo>
                    <a:pt x="764835" y="869913"/>
                  </a:lnTo>
                  <a:lnTo>
                    <a:pt x="987822" y="869913"/>
                  </a:lnTo>
                  <a:lnTo>
                    <a:pt x="987822" y="820516"/>
                  </a:lnTo>
                  <a:lnTo>
                    <a:pt x="824032" y="820516"/>
                  </a:lnTo>
                  <a:lnTo>
                    <a:pt x="824032" y="740721"/>
                  </a:lnTo>
                  <a:lnTo>
                    <a:pt x="971223" y="740721"/>
                  </a:lnTo>
                  <a:lnTo>
                    <a:pt x="971223" y="691324"/>
                  </a:lnTo>
                  <a:lnTo>
                    <a:pt x="824032" y="691324"/>
                  </a:lnTo>
                  <a:lnTo>
                    <a:pt x="824032" y="626328"/>
                  </a:lnTo>
                  <a:lnTo>
                    <a:pt x="982222" y="626328"/>
                  </a:lnTo>
                  <a:lnTo>
                    <a:pt x="982222" y="576731"/>
                  </a:lnTo>
                  <a:close/>
                  <a:moveTo>
                    <a:pt x="470160" y="576731"/>
                  </a:moveTo>
                  <a:lnTo>
                    <a:pt x="470160" y="869913"/>
                  </a:lnTo>
                  <a:lnTo>
                    <a:pt x="525157" y="869913"/>
                  </a:lnTo>
                  <a:lnTo>
                    <a:pt x="525157" y="678725"/>
                  </a:lnTo>
                  <a:lnTo>
                    <a:pt x="643350" y="869913"/>
                  </a:lnTo>
                  <a:lnTo>
                    <a:pt x="702746" y="869913"/>
                  </a:lnTo>
                  <a:lnTo>
                    <a:pt x="702746" y="576731"/>
                  </a:lnTo>
                  <a:lnTo>
                    <a:pt x="647749" y="576731"/>
                  </a:lnTo>
                  <a:lnTo>
                    <a:pt x="647749" y="772519"/>
                  </a:lnTo>
                  <a:lnTo>
                    <a:pt x="527757" y="576731"/>
                  </a:lnTo>
                  <a:close/>
                  <a:moveTo>
                    <a:pt x="295929" y="571731"/>
                  </a:moveTo>
                  <a:cubicBezTo>
                    <a:pt x="273397" y="571731"/>
                    <a:pt x="254165" y="575131"/>
                    <a:pt x="238233" y="581931"/>
                  </a:cubicBezTo>
                  <a:cubicBezTo>
                    <a:pt x="222300" y="588730"/>
                    <a:pt x="210101" y="598630"/>
                    <a:pt x="201635" y="611629"/>
                  </a:cubicBezTo>
                  <a:cubicBezTo>
                    <a:pt x="193169" y="624628"/>
                    <a:pt x="188935" y="638594"/>
                    <a:pt x="188935" y="653526"/>
                  </a:cubicBezTo>
                  <a:cubicBezTo>
                    <a:pt x="188935" y="676725"/>
                    <a:pt x="197935" y="696391"/>
                    <a:pt x="215934" y="712523"/>
                  </a:cubicBezTo>
                  <a:cubicBezTo>
                    <a:pt x="228733" y="723989"/>
                    <a:pt x="250998" y="733655"/>
                    <a:pt x="282730" y="741521"/>
                  </a:cubicBezTo>
                  <a:cubicBezTo>
                    <a:pt x="307395" y="747654"/>
                    <a:pt x="323194" y="751920"/>
                    <a:pt x="330127" y="754320"/>
                  </a:cubicBezTo>
                  <a:cubicBezTo>
                    <a:pt x="340260" y="757920"/>
                    <a:pt x="347359" y="762153"/>
                    <a:pt x="351426" y="767020"/>
                  </a:cubicBezTo>
                  <a:cubicBezTo>
                    <a:pt x="355492" y="771886"/>
                    <a:pt x="357525" y="777786"/>
                    <a:pt x="357525" y="784718"/>
                  </a:cubicBezTo>
                  <a:cubicBezTo>
                    <a:pt x="357525" y="795518"/>
                    <a:pt x="352692" y="804951"/>
                    <a:pt x="343026" y="813017"/>
                  </a:cubicBezTo>
                  <a:cubicBezTo>
                    <a:pt x="333360" y="821083"/>
                    <a:pt x="318994" y="825116"/>
                    <a:pt x="299929" y="825116"/>
                  </a:cubicBezTo>
                  <a:cubicBezTo>
                    <a:pt x="281930" y="825116"/>
                    <a:pt x="267631" y="820583"/>
                    <a:pt x="257031" y="811517"/>
                  </a:cubicBezTo>
                  <a:cubicBezTo>
                    <a:pt x="246432" y="802451"/>
                    <a:pt x="239399" y="788252"/>
                    <a:pt x="235933" y="768919"/>
                  </a:cubicBezTo>
                  <a:lnTo>
                    <a:pt x="178336" y="774519"/>
                  </a:lnTo>
                  <a:cubicBezTo>
                    <a:pt x="182203" y="807317"/>
                    <a:pt x="194069" y="832282"/>
                    <a:pt x="213934" y="849414"/>
                  </a:cubicBezTo>
                  <a:cubicBezTo>
                    <a:pt x="233799" y="866547"/>
                    <a:pt x="262264" y="875113"/>
                    <a:pt x="299329" y="875113"/>
                  </a:cubicBezTo>
                  <a:cubicBezTo>
                    <a:pt x="324794" y="875113"/>
                    <a:pt x="346059" y="871546"/>
                    <a:pt x="363125" y="864414"/>
                  </a:cubicBezTo>
                  <a:cubicBezTo>
                    <a:pt x="380190" y="857281"/>
                    <a:pt x="393390" y="846381"/>
                    <a:pt x="402722" y="831716"/>
                  </a:cubicBezTo>
                  <a:cubicBezTo>
                    <a:pt x="412055" y="817050"/>
                    <a:pt x="416722" y="801317"/>
                    <a:pt x="416722" y="784518"/>
                  </a:cubicBezTo>
                  <a:cubicBezTo>
                    <a:pt x="416722" y="765986"/>
                    <a:pt x="412822" y="750421"/>
                    <a:pt x="405022" y="737821"/>
                  </a:cubicBezTo>
                  <a:cubicBezTo>
                    <a:pt x="397223" y="725222"/>
                    <a:pt x="386423" y="715289"/>
                    <a:pt x="372624" y="708023"/>
                  </a:cubicBezTo>
                  <a:cubicBezTo>
                    <a:pt x="358825" y="700757"/>
                    <a:pt x="337526" y="693724"/>
                    <a:pt x="308728" y="686924"/>
                  </a:cubicBezTo>
                  <a:cubicBezTo>
                    <a:pt x="279930" y="680125"/>
                    <a:pt x="261798" y="673592"/>
                    <a:pt x="254332" y="667326"/>
                  </a:cubicBezTo>
                  <a:cubicBezTo>
                    <a:pt x="248465" y="662393"/>
                    <a:pt x="245532" y="656460"/>
                    <a:pt x="245532" y="649527"/>
                  </a:cubicBezTo>
                  <a:cubicBezTo>
                    <a:pt x="245532" y="641927"/>
                    <a:pt x="248665" y="635861"/>
                    <a:pt x="254931" y="631328"/>
                  </a:cubicBezTo>
                  <a:cubicBezTo>
                    <a:pt x="264664" y="624262"/>
                    <a:pt x="278130" y="620728"/>
                    <a:pt x="295329" y="620728"/>
                  </a:cubicBezTo>
                  <a:cubicBezTo>
                    <a:pt x="311995" y="620728"/>
                    <a:pt x="324494" y="624028"/>
                    <a:pt x="332827" y="630628"/>
                  </a:cubicBezTo>
                  <a:cubicBezTo>
                    <a:pt x="341160" y="637227"/>
                    <a:pt x="346593" y="648060"/>
                    <a:pt x="349126" y="663126"/>
                  </a:cubicBezTo>
                  <a:lnTo>
                    <a:pt x="408322" y="660526"/>
                  </a:lnTo>
                  <a:cubicBezTo>
                    <a:pt x="407389" y="633594"/>
                    <a:pt x="397623" y="612062"/>
                    <a:pt x="379024" y="595930"/>
                  </a:cubicBezTo>
                  <a:cubicBezTo>
                    <a:pt x="360425" y="579798"/>
                    <a:pt x="332727" y="571731"/>
                    <a:pt x="295929" y="571731"/>
                  </a:cubicBezTo>
                  <a:close/>
                  <a:moveTo>
                    <a:pt x="737858" y="0"/>
                  </a:moveTo>
                  <a:cubicBezTo>
                    <a:pt x="1145366" y="0"/>
                    <a:pt x="1475716" y="317869"/>
                    <a:pt x="1475716" y="709981"/>
                  </a:cubicBezTo>
                  <a:cubicBezTo>
                    <a:pt x="1475716" y="1102093"/>
                    <a:pt x="1145366" y="1419962"/>
                    <a:pt x="737858" y="1419962"/>
                  </a:cubicBezTo>
                  <a:cubicBezTo>
                    <a:pt x="330350" y="1419962"/>
                    <a:pt x="0" y="1102093"/>
                    <a:pt x="0" y="709981"/>
                  </a:cubicBezTo>
                  <a:cubicBezTo>
                    <a:pt x="0" y="317869"/>
                    <a:pt x="330350" y="0"/>
                    <a:pt x="737858" y="0"/>
                  </a:cubicBezTo>
                  <a:close/>
                </a:path>
              </a:pathLst>
            </a:custGeom>
            <a:ln w="57150">
              <a:solidFill>
                <a:schemeClr val="bg1"/>
              </a:solidFill>
            </a:ln>
          </p:spPr>
        </p:pic>
      </p:grpSp>
      <p:grpSp>
        <p:nvGrpSpPr>
          <p:cNvPr id="20" name="Group 19">
            <a:extLst>
              <a:ext uri="{FF2B5EF4-FFF2-40B4-BE49-F238E27FC236}">
                <a16:creationId xmlns:a16="http://schemas.microsoft.com/office/drawing/2014/main" id="{74ABE52D-6A7C-FB06-55D2-1DE80C920251}"/>
              </a:ext>
            </a:extLst>
          </p:cNvPr>
          <p:cNvGrpSpPr/>
          <p:nvPr/>
        </p:nvGrpSpPr>
        <p:grpSpPr>
          <a:xfrm>
            <a:off x="-1286294" y="5760255"/>
            <a:ext cx="1069721" cy="996064"/>
            <a:chOff x="169335" y="6899053"/>
            <a:chExt cx="1283665" cy="1195277"/>
          </a:xfrm>
        </p:grpSpPr>
        <p:sp>
          <p:nvSpPr>
            <p:cNvPr id="21" name="Oval 20">
              <a:extLst>
                <a:ext uri="{FF2B5EF4-FFF2-40B4-BE49-F238E27FC236}">
                  <a16:creationId xmlns:a16="http://schemas.microsoft.com/office/drawing/2014/main" id="{46016CB5-1A11-3C4F-1C13-CA00CE5C83E9}"/>
                </a:ext>
              </a:extLst>
            </p:cNvPr>
            <p:cNvSpPr/>
            <p:nvPr/>
          </p:nvSpPr>
          <p:spPr>
            <a:xfrm>
              <a:off x="234673" y="6975240"/>
              <a:ext cx="1155267" cy="1049580"/>
            </a:xfrm>
            <a:prstGeom prst="ellipse">
              <a:avLst/>
            </a:prstGeom>
            <a:solidFill>
              <a:schemeClr val="bg1"/>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sz="1500">
                <a:solidFill>
                  <a:prstClr val="white"/>
                </a:solidFill>
                <a:latin typeface="Calibri" panose="020F0502020204030204"/>
              </a:endParaRPr>
            </a:p>
          </p:txBody>
        </p:sp>
        <p:pic>
          <p:nvPicPr>
            <p:cNvPr id="22" name="Picture 21" descr="Visit Broadstairs - quintessential seaside town on the Kent coast - Visit  Thanet">
              <a:extLst>
                <a:ext uri="{FF2B5EF4-FFF2-40B4-BE49-F238E27FC236}">
                  <a16:creationId xmlns:a16="http://schemas.microsoft.com/office/drawing/2014/main" id="{FF795C05-9043-EADC-789C-BAF262267767}"/>
                </a:ext>
              </a:extLst>
            </p:cNvPr>
            <p:cNvPicPr>
              <a:picLocks noChangeAspect="1" noChangeArrowheads="1"/>
            </p:cNvPicPr>
            <p:nvPr/>
          </p:nvPicPr>
          <p:blipFill>
            <a:blip r:embed="rId7" cstate="email">
              <a:duotone>
                <a:prstClr val="black"/>
                <a:schemeClr val="accent2">
                  <a:lumMod val="60000"/>
                  <a:lumOff val="40000"/>
                  <a:tint val="45000"/>
                  <a:satMod val="400000"/>
                </a:schemeClr>
              </a:duotone>
              <a:extLst>
                <a:ext uri="{28A0092B-C50C-407E-A947-70E740481C1C}">
                  <a14:useLocalDpi xmlns:a14="http://schemas.microsoft.com/office/drawing/2010/main"/>
                </a:ext>
              </a:extLst>
            </a:blip>
            <a:srcRect/>
            <a:stretch/>
          </p:blipFill>
          <p:spPr bwMode="auto">
            <a:xfrm>
              <a:off x="169335" y="6899053"/>
              <a:ext cx="1283665" cy="1195277"/>
            </a:xfrm>
            <a:custGeom>
              <a:avLst/>
              <a:gdLst/>
              <a:ahLst/>
              <a:cxnLst/>
              <a:rect l="l" t="t" r="r" b="b"/>
              <a:pathLst>
                <a:path w="1488724" h="1386216">
                  <a:moveTo>
                    <a:pt x="693640" y="714168"/>
                  </a:moveTo>
                  <a:lnTo>
                    <a:pt x="750836" y="784763"/>
                  </a:lnTo>
                  <a:cubicBezTo>
                    <a:pt x="741237" y="792763"/>
                    <a:pt x="732371" y="798496"/>
                    <a:pt x="724238" y="801962"/>
                  </a:cubicBezTo>
                  <a:cubicBezTo>
                    <a:pt x="716105" y="805429"/>
                    <a:pt x="707639" y="807162"/>
                    <a:pt x="698839" y="807162"/>
                  </a:cubicBezTo>
                  <a:cubicBezTo>
                    <a:pt x="685507" y="807162"/>
                    <a:pt x="674874" y="803329"/>
                    <a:pt x="666941" y="795663"/>
                  </a:cubicBezTo>
                  <a:cubicBezTo>
                    <a:pt x="659008" y="787997"/>
                    <a:pt x="655042" y="778097"/>
                    <a:pt x="655042" y="765964"/>
                  </a:cubicBezTo>
                  <a:cubicBezTo>
                    <a:pt x="655042" y="756365"/>
                    <a:pt x="658242" y="746966"/>
                    <a:pt x="664641" y="737766"/>
                  </a:cubicBezTo>
                  <a:cubicBezTo>
                    <a:pt x="671041" y="728567"/>
                    <a:pt x="680707" y="720701"/>
                    <a:pt x="693640" y="714168"/>
                  </a:cubicBezTo>
                  <a:close/>
                  <a:moveTo>
                    <a:pt x="717638" y="589775"/>
                  </a:moveTo>
                  <a:cubicBezTo>
                    <a:pt x="726838" y="589775"/>
                    <a:pt x="734137" y="592308"/>
                    <a:pt x="739537" y="597375"/>
                  </a:cubicBezTo>
                  <a:cubicBezTo>
                    <a:pt x="744936" y="602441"/>
                    <a:pt x="747636" y="608574"/>
                    <a:pt x="747636" y="615774"/>
                  </a:cubicBezTo>
                  <a:cubicBezTo>
                    <a:pt x="747636" y="624307"/>
                    <a:pt x="742037" y="632906"/>
                    <a:pt x="730837" y="641572"/>
                  </a:cubicBezTo>
                  <a:lnTo>
                    <a:pt x="715638" y="653171"/>
                  </a:lnTo>
                  <a:lnTo>
                    <a:pt x="701839" y="637172"/>
                  </a:lnTo>
                  <a:cubicBezTo>
                    <a:pt x="693306" y="627306"/>
                    <a:pt x="689040" y="618907"/>
                    <a:pt x="689040" y="611974"/>
                  </a:cubicBezTo>
                  <a:cubicBezTo>
                    <a:pt x="689040" y="606108"/>
                    <a:pt x="691573" y="600941"/>
                    <a:pt x="696639" y="596475"/>
                  </a:cubicBezTo>
                  <a:cubicBezTo>
                    <a:pt x="701706" y="592008"/>
                    <a:pt x="708705" y="589775"/>
                    <a:pt x="717638" y="589775"/>
                  </a:cubicBezTo>
                  <a:close/>
                  <a:moveTo>
                    <a:pt x="894195" y="555177"/>
                  </a:moveTo>
                  <a:lnTo>
                    <a:pt x="894195" y="848359"/>
                  </a:lnTo>
                  <a:lnTo>
                    <a:pt x="949191" y="848359"/>
                  </a:lnTo>
                  <a:lnTo>
                    <a:pt x="949191" y="617574"/>
                  </a:lnTo>
                  <a:lnTo>
                    <a:pt x="1007188" y="848359"/>
                  </a:lnTo>
                  <a:lnTo>
                    <a:pt x="1064184" y="848359"/>
                  </a:lnTo>
                  <a:lnTo>
                    <a:pt x="1122381" y="617574"/>
                  </a:lnTo>
                  <a:lnTo>
                    <a:pt x="1122381" y="848359"/>
                  </a:lnTo>
                  <a:lnTo>
                    <a:pt x="1177377" y="848359"/>
                  </a:lnTo>
                  <a:lnTo>
                    <a:pt x="1177377" y="555177"/>
                  </a:lnTo>
                  <a:lnTo>
                    <a:pt x="1088583" y="555177"/>
                  </a:lnTo>
                  <a:lnTo>
                    <a:pt x="1035986" y="755165"/>
                  </a:lnTo>
                  <a:lnTo>
                    <a:pt x="982789" y="555177"/>
                  </a:lnTo>
                  <a:close/>
                  <a:moveTo>
                    <a:pt x="324295" y="555177"/>
                  </a:moveTo>
                  <a:lnTo>
                    <a:pt x="324295" y="848359"/>
                  </a:lnTo>
                  <a:lnTo>
                    <a:pt x="383491" y="848359"/>
                  </a:lnTo>
                  <a:lnTo>
                    <a:pt x="383491" y="759765"/>
                  </a:lnTo>
                  <a:lnTo>
                    <a:pt x="431488" y="710768"/>
                  </a:lnTo>
                  <a:lnTo>
                    <a:pt x="512083" y="848359"/>
                  </a:lnTo>
                  <a:lnTo>
                    <a:pt x="588679" y="848359"/>
                  </a:lnTo>
                  <a:lnTo>
                    <a:pt x="472286" y="669370"/>
                  </a:lnTo>
                  <a:lnTo>
                    <a:pt x="582679" y="555177"/>
                  </a:lnTo>
                  <a:lnTo>
                    <a:pt x="503084" y="555177"/>
                  </a:lnTo>
                  <a:lnTo>
                    <a:pt x="383491" y="685369"/>
                  </a:lnTo>
                  <a:lnTo>
                    <a:pt x="383491" y="555177"/>
                  </a:lnTo>
                  <a:close/>
                  <a:moveTo>
                    <a:pt x="716238" y="550178"/>
                  </a:moveTo>
                  <a:cubicBezTo>
                    <a:pt x="689973" y="550178"/>
                    <a:pt x="669741" y="556344"/>
                    <a:pt x="655542" y="568677"/>
                  </a:cubicBezTo>
                  <a:cubicBezTo>
                    <a:pt x="641343" y="581009"/>
                    <a:pt x="634243" y="596042"/>
                    <a:pt x="634243" y="613774"/>
                  </a:cubicBezTo>
                  <a:cubicBezTo>
                    <a:pt x="634243" y="623373"/>
                    <a:pt x="636776" y="633539"/>
                    <a:pt x="641843" y="644272"/>
                  </a:cubicBezTo>
                  <a:cubicBezTo>
                    <a:pt x="646909" y="655005"/>
                    <a:pt x="654442" y="666304"/>
                    <a:pt x="664441" y="678170"/>
                  </a:cubicBezTo>
                  <a:cubicBezTo>
                    <a:pt x="642176" y="689236"/>
                    <a:pt x="625444" y="702268"/>
                    <a:pt x="614244" y="717268"/>
                  </a:cubicBezTo>
                  <a:cubicBezTo>
                    <a:pt x="603045" y="732267"/>
                    <a:pt x="597445" y="749166"/>
                    <a:pt x="597445" y="767964"/>
                  </a:cubicBezTo>
                  <a:cubicBezTo>
                    <a:pt x="597445" y="788630"/>
                    <a:pt x="604578" y="806895"/>
                    <a:pt x="618844" y="822761"/>
                  </a:cubicBezTo>
                  <a:cubicBezTo>
                    <a:pt x="637243" y="843293"/>
                    <a:pt x="664708" y="853559"/>
                    <a:pt x="701239" y="853559"/>
                  </a:cubicBezTo>
                  <a:cubicBezTo>
                    <a:pt x="719638" y="853559"/>
                    <a:pt x="735504" y="851026"/>
                    <a:pt x="748836" y="845960"/>
                  </a:cubicBezTo>
                  <a:cubicBezTo>
                    <a:pt x="762169" y="840893"/>
                    <a:pt x="774768" y="833027"/>
                    <a:pt x="786634" y="822361"/>
                  </a:cubicBezTo>
                  <a:cubicBezTo>
                    <a:pt x="801966" y="836627"/>
                    <a:pt x="817965" y="847826"/>
                    <a:pt x="834631" y="855959"/>
                  </a:cubicBezTo>
                  <a:lnTo>
                    <a:pt x="868629" y="812562"/>
                  </a:lnTo>
                  <a:cubicBezTo>
                    <a:pt x="863962" y="810295"/>
                    <a:pt x="856663" y="805662"/>
                    <a:pt x="846730" y="798663"/>
                  </a:cubicBezTo>
                  <a:cubicBezTo>
                    <a:pt x="836798" y="791663"/>
                    <a:pt x="828698" y="785230"/>
                    <a:pt x="822432" y="779364"/>
                  </a:cubicBezTo>
                  <a:cubicBezTo>
                    <a:pt x="826698" y="773764"/>
                    <a:pt x="830698" y="766798"/>
                    <a:pt x="834431" y="758465"/>
                  </a:cubicBezTo>
                  <a:cubicBezTo>
                    <a:pt x="838164" y="750132"/>
                    <a:pt x="842564" y="736966"/>
                    <a:pt x="847630" y="718967"/>
                  </a:cubicBezTo>
                  <a:lnTo>
                    <a:pt x="796833" y="707368"/>
                  </a:lnTo>
                  <a:cubicBezTo>
                    <a:pt x="793367" y="721101"/>
                    <a:pt x="789234" y="732233"/>
                    <a:pt x="784434" y="740766"/>
                  </a:cubicBezTo>
                  <a:lnTo>
                    <a:pt x="743637" y="686969"/>
                  </a:lnTo>
                  <a:cubicBezTo>
                    <a:pt x="765102" y="673504"/>
                    <a:pt x="779368" y="661438"/>
                    <a:pt x="786434" y="650772"/>
                  </a:cubicBezTo>
                  <a:cubicBezTo>
                    <a:pt x="793500" y="640106"/>
                    <a:pt x="797033" y="628840"/>
                    <a:pt x="797033" y="616974"/>
                  </a:cubicBezTo>
                  <a:cubicBezTo>
                    <a:pt x="797033" y="598308"/>
                    <a:pt x="789900" y="582509"/>
                    <a:pt x="775635" y="569577"/>
                  </a:cubicBezTo>
                  <a:cubicBezTo>
                    <a:pt x="761369" y="556644"/>
                    <a:pt x="741570" y="550178"/>
                    <a:pt x="716238" y="550178"/>
                  </a:cubicBezTo>
                  <a:close/>
                  <a:moveTo>
                    <a:pt x="744362" y="0"/>
                  </a:moveTo>
                  <a:cubicBezTo>
                    <a:pt x="1155462" y="0"/>
                    <a:pt x="1488724" y="310315"/>
                    <a:pt x="1488724" y="693108"/>
                  </a:cubicBezTo>
                  <a:cubicBezTo>
                    <a:pt x="1488724" y="1075901"/>
                    <a:pt x="1155462" y="1386216"/>
                    <a:pt x="744362" y="1386216"/>
                  </a:cubicBezTo>
                  <a:cubicBezTo>
                    <a:pt x="333262" y="1386216"/>
                    <a:pt x="0" y="1075901"/>
                    <a:pt x="0" y="693108"/>
                  </a:cubicBezTo>
                  <a:cubicBezTo>
                    <a:pt x="0" y="310315"/>
                    <a:pt x="333262" y="0"/>
                    <a:pt x="744362" y="0"/>
                  </a:cubicBezTo>
                  <a:close/>
                </a:path>
              </a:pathLst>
            </a:custGeom>
            <a:ln w="57150" cap="rnd">
              <a:solidFill>
                <a:schemeClr val="bg1"/>
              </a:solidFill>
              <a:prstDash val="solid"/>
            </a:ln>
            <a:effectLst>
              <a:outerShdw sx="1000" sy="1000" algn="bl" rotWithShape="0">
                <a:srgbClr val="000000"/>
              </a:outerShdw>
            </a:effectLst>
            <a:extLst>
              <a:ext uri="{909E8E84-426E-40DD-AFC4-6F175D3DCCD1}">
                <a14:hiddenFill xmlns:a14="http://schemas.microsoft.com/office/drawing/2010/main">
                  <a:solidFill>
                    <a:srgbClr val="FFFFFF"/>
                  </a:solidFill>
                </a14:hiddenFill>
              </a:ext>
            </a:extLst>
          </p:spPr>
        </p:pic>
      </p:grpSp>
      <p:grpSp>
        <p:nvGrpSpPr>
          <p:cNvPr id="2" name="Group 1">
            <a:extLst>
              <a:ext uri="{FF2B5EF4-FFF2-40B4-BE49-F238E27FC236}">
                <a16:creationId xmlns:a16="http://schemas.microsoft.com/office/drawing/2014/main" id="{98CE1766-28ED-2CCE-B004-69EE38C6B725}"/>
              </a:ext>
            </a:extLst>
          </p:cNvPr>
          <p:cNvGrpSpPr/>
          <p:nvPr/>
        </p:nvGrpSpPr>
        <p:grpSpPr>
          <a:xfrm>
            <a:off x="-1269276" y="4641276"/>
            <a:ext cx="1077588" cy="1022154"/>
            <a:chOff x="169335" y="5554541"/>
            <a:chExt cx="1293106" cy="1226585"/>
          </a:xfrm>
        </p:grpSpPr>
        <p:sp>
          <p:nvSpPr>
            <p:cNvPr id="16" name="Oval 15">
              <a:extLst>
                <a:ext uri="{FF2B5EF4-FFF2-40B4-BE49-F238E27FC236}">
                  <a16:creationId xmlns:a16="http://schemas.microsoft.com/office/drawing/2014/main" id="{1121FEC6-57BD-0F9F-9E66-3149E708CD1B}"/>
                </a:ext>
              </a:extLst>
            </p:cNvPr>
            <p:cNvSpPr/>
            <p:nvPr/>
          </p:nvSpPr>
          <p:spPr>
            <a:xfrm>
              <a:off x="215217" y="5646775"/>
              <a:ext cx="1218327" cy="1049580"/>
            </a:xfrm>
            <a:prstGeom prst="ellipse">
              <a:avLst/>
            </a:prstGeom>
            <a:solidFill>
              <a:schemeClr val="bg1"/>
            </a:solidFill>
            <a:ln w="539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sz="1500">
                <a:solidFill>
                  <a:prstClr val="white"/>
                </a:solidFill>
                <a:latin typeface="Calibri" panose="020F0502020204030204"/>
              </a:endParaRPr>
            </a:p>
          </p:txBody>
        </p:sp>
        <p:pic>
          <p:nvPicPr>
            <p:cNvPr id="29" name="Picture 28">
              <a:extLst>
                <a:ext uri="{FF2B5EF4-FFF2-40B4-BE49-F238E27FC236}">
                  <a16:creationId xmlns:a16="http://schemas.microsoft.com/office/drawing/2014/main" id="{B02E315F-064E-A999-412C-2376A5DC2333}"/>
                </a:ext>
              </a:extLst>
            </p:cNvPr>
            <p:cNvPicPr>
              <a:picLocks noChangeAspect="1" noChangeArrowheads="1"/>
            </p:cNvPicPr>
            <p:nvPr/>
          </p:nvPicPr>
          <p:blipFill>
            <a:blip r:embed="rId8" cstate="email">
              <a:duotone>
                <a:prstClr val="black"/>
                <a:schemeClr val="accent6">
                  <a:lumMod val="75000"/>
                  <a:tint val="45000"/>
                  <a:satMod val="400000"/>
                </a:schemeClr>
              </a:duotone>
              <a:extLst>
                <a:ext uri="{BEBA8EAE-BF5A-486C-A8C5-ECC9F3942E4B}">
                  <a14:imgProps xmlns:a14="http://schemas.microsoft.com/office/drawing/2010/main">
                    <a14:imgLayer r:embed="rId9">
                      <a14:imgEffect>
                        <a14:brightnessContrast bright="-20000" contrast="20000"/>
                      </a14:imgEffect>
                    </a14:imgLayer>
                  </a14:imgProps>
                </a:ext>
                <a:ext uri="{28A0092B-C50C-407E-A947-70E740481C1C}">
                  <a14:useLocalDpi xmlns:a14="http://schemas.microsoft.com/office/drawing/2010/main"/>
                </a:ext>
              </a:extLst>
            </a:blip>
            <a:srcRect/>
            <a:stretch/>
          </p:blipFill>
          <p:spPr bwMode="auto">
            <a:xfrm>
              <a:off x="169335" y="5554541"/>
              <a:ext cx="1293106" cy="1226585"/>
            </a:xfrm>
            <a:custGeom>
              <a:avLst/>
              <a:gdLst/>
              <a:ahLst/>
              <a:cxnLst/>
              <a:rect l="l" t="t" r="r" b="b"/>
              <a:pathLst>
                <a:path w="1587684" h="1470190">
                  <a:moveTo>
                    <a:pt x="1186786" y="717625"/>
                  </a:moveTo>
                  <a:cubicBezTo>
                    <a:pt x="1198252" y="717625"/>
                    <a:pt x="1207985" y="721858"/>
                    <a:pt x="1215984" y="730325"/>
                  </a:cubicBezTo>
                  <a:cubicBezTo>
                    <a:pt x="1223984" y="738791"/>
                    <a:pt x="1228183" y="751157"/>
                    <a:pt x="1228583" y="767422"/>
                  </a:cubicBezTo>
                  <a:lnTo>
                    <a:pt x="1144588" y="767422"/>
                  </a:lnTo>
                  <a:cubicBezTo>
                    <a:pt x="1144455" y="752090"/>
                    <a:pt x="1148388" y="739957"/>
                    <a:pt x="1156388" y="731025"/>
                  </a:cubicBezTo>
                  <a:cubicBezTo>
                    <a:pt x="1164387" y="722092"/>
                    <a:pt x="1174520" y="717625"/>
                    <a:pt x="1186786" y="717625"/>
                  </a:cubicBezTo>
                  <a:close/>
                  <a:moveTo>
                    <a:pt x="1307192" y="679428"/>
                  </a:moveTo>
                  <a:lnTo>
                    <a:pt x="1380588" y="782421"/>
                  </a:lnTo>
                  <a:lnTo>
                    <a:pt x="1303993" y="891815"/>
                  </a:lnTo>
                  <a:lnTo>
                    <a:pt x="1369789" y="891815"/>
                  </a:lnTo>
                  <a:lnTo>
                    <a:pt x="1413386" y="826019"/>
                  </a:lnTo>
                  <a:lnTo>
                    <a:pt x="1456583" y="891815"/>
                  </a:lnTo>
                  <a:lnTo>
                    <a:pt x="1525579" y="891815"/>
                  </a:lnTo>
                  <a:lnTo>
                    <a:pt x="1446984" y="780022"/>
                  </a:lnTo>
                  <a:lnTo>
                    <a:pt x="1518980" y="679428"/>
                  </a:lnTo>
                  <a:lnTo>
                    <a:pt x="1452984" y="679428"/>
                  </a:lnTo>
                  <a:lnTo>
                    <a:pt x="1413386" y="737824"/>
                  </a:lnTo>
                  <a:lnTo>
                    <a:pt x="1375788" y="679428"/>
                  </a:lnTo>
                  <a:close/>
                  <a:moveTo>
                    <a:pt x="396341" y="679428"/>
                  </a:moveTo>
                  <a:lnTo>
                    <a:pt x="396341" y="813820"/>
                  </a:lnTo>
                  <a:cubicBezTo>
                    <a:pt x="396341" y="833818"/>
                    <a:pt x="398874" y="849484"/>
                    <a:pt x="403940" y="860817"/>
                  </a:cubicBezTo>
                  <a:cubicBezTo>
                    <a:pt x="409007" y="872149"/>
                    <a:pt x="417206" y="880949"/>
                    <a:pt x="428539" y="887215"/>
                  </a:cubicBezTo>
                  <a:cubicBezTo>
                    <a:pt x="439872" y="893481"/>
                    <a:pt x="452671" y="896614"/>
                    <a:pt x="466937" y="896614"/>
                  </a:cubicBezTo>
                  <a:cubicBezTo>
                    <a:pt x="480936" y="896614"/>
                    <a:pt x="494235" y="893348"/>
                    <a:pt x="506834" y="886815"/>
                  </a:cubicBezTo>
                  <a:cubicBezTo>
                    <a:pt x="519433" y="880282"/>
                    <a:pt x="529599" y="871349"/>
                    <a:pt x="537332" y="860017"/>
                  </a:cubicBezTo>
                  <a:lnTo>
                    <a:pt x="537332" y="891815"/>
                  </a:lnTo>
                  <a:lnTo>
                    <a:pt x="589529" y="891815"/>
                  </a:lnTo>
                  <a:lnTo>
                    <a:pt x="589529" y="679428"/>
                  </a:lnTo>
                  <a:lnTo>
                    <a:pt x="533333" y="679428"/>
                  </a:lnTo>
                  <a:lnTo>
                    <a:pt x="533333" y="769022"/>
                  </a:lnTo>
                  <a:cubicBezTo>
                    <a:pt x="533333" y="799420"/>
                    <a:pt x="531933" y="818519"/>
                    <a:pt x="529133" y="826319"/>
                  </a:cubicBezTo>
                  <a:cubicBezTo>
                    <a:pt x="526333" y="834118"/>
                    <a:pt x="521133" y="840651"/>
                    <a:pt x="513534" y="845918"/>
                  </a:cubicBezTo>
                  <a:cubicBezTo>
                    <a:pt x="505934" y="851184"/>
                    <a:pt x="497335" y="853817"/>
                    <a:pt x="487735" y="853817"/>
                  </a:cubicBezTo>
                  <a:cubicBezTo>
                    <a:pt x="479336" y="853817"/>
                    <a:pt x="472403" y="851851"/>
                    <a:pt x="466937" y="847917"/>
                  </a:cubicBezTo>
                  <a:cubicBezTo>
                    <a:pt x="461470" y="843984"/>
                    <a:pt x="457704" y="838651"/>
                    <a:pt x="455637" y="831918"/>
                  </a:cubicBezTo>
                  <a:cubicBezTo>
                    <a:pt x="453571" y="825185"/>
                    <a:pt x="452537" y="806887"/>
                    <a:pt x="452537" y="777022"/>
                  </a:cubicBezTo>
                  <a:lnTo>
                    <a:pt x="452537" y="679428"/>
                  </a:lnTo>
                  <a:close/>
                  <a:moveTo>
                    <a:pt x="1183386" y="674628"/>
                  </a:moveTo>
                  <a:cubicBezTo>
                    <a:pt x="1155254" y="674628"/>
                    <a:pt x="1131989" y="684594"/>
                    <a:pt x="1113590" y="704526"/>
                  </a:cubicBezTo>
                  <a:cubicBezTo>
                    <a:pt x="1095191" y="724458"/>
                    <a:pt x="1085992" y="752023"/>
                    <a:pt x="1085992" y="787221"/>
                  </a:cubicBezTo>
                  <a:cubicBezTo>
                    <a:pt x="1085992" y="816686"/>
                    <a:pt x="1092992" y="841084"/>
                    <a:pt x="1106991" y="860417"/>
                  </a:cubicBezTo>
                  <a:cubicBezTo>
                    <a:pt x="1124723" y="884549"/>
                    <a:pt x="1152055" y="896614"/>
                    <a:pt x="1188986" y="896614"/>
                  </a:cubicBezTo>
                  <a:cubicBezTo>
                    <a:pt x="1212318" y="896614"/>
                    <a:pt x="1231750" y="891248"/>
                    <a:pt x="1247282" y="880515"/>
                  </a:cubicBezTo>
                  <a:cubicBezTo>
                    <a:pt x="1262814" y="869783"/>
                    <a:pt x="1274180" y="854150"/>
                    <a:pt x="1281380" y="833618"/>
                  </a:cubicBezTo>
                  <a:lnTo>
                    <a:pt x="1225383" y="824219"/>
                  </a:lnTo>
                  <a:cubicBezTo>
                    <a:pt x="1222317" y="834885"/>
                    <a:pt x="1217784" y="842618"/>
                    <a:pt x="1211784" y="847417"/>
                  </a:cubicBezTo>
                  <a:cubicBezTo>
                    <a:pt x="1205785" y="852217"/>
                    <a:pt x="1198385" y="854617"/>
                    <a:pt x="1189586" y="854617"/>
                  </a:cubicBezTo>
                  <a:cubicBezTo>
                    <a:pt x="1176653" y="854617"/>
                    <a:pt x="1165854" y="849984"/>
                    <a:pt x="1157188" y="840718"/>
                  </a:cubicBezTo>
                  <a:cubicBezTo>
                    <a:pt x="1148521" y="831452"/>
                    <a:pt x="1143988" y="818486"/>
                    <a:pt x="1143588" y="801820"/>
                  </a:cubicBezTo>
                  <a:lnTo>
                    <a:pt x="1284380" y="801820"/>
                  </a:lnTo>
                  <a:cubicBezTo>
                    <a:pt x="1285180" y="758756"/>
                    <a:pt x="1276447" y="726792"/>
                    <a:pt x="1258181" y="705926"/>
                  </a:cubicBezTo>
                  <a:cubicBezTo>
                    <a:pt x="1239916" y="685061"/>
                    <a:pt x="1214984" y="674628"/>
                    <a:pt x="1183386" y="674628"/>
                  </a:cubicBezTo>
                  <a:close/>
                  <a:moveTo>
                    <a:pt x="951186" y="674628"/>
                  </a:moveTo>
                  <a:cubicBezTo>
                    <a:pt x="920655" y="674628"/>
                    <a:pt x="898123" y="680894"/>
                    <a:pt x="883590" y="693427"/>
                  </a:cubicBezTo>
                  <a:cubicBezTo>
                    <a:pt x="869058" y="705959"/>
                    <a:pt x="861792" y="721425"/>
                    <a:pt x="861792" y="739824"/>
                  </a:cubicBezTo>
                  <a:cubicBezTo>
                    <a:pt x="861792" y="760223"/>
                    <a:pt x="870191" y="776155"/>
                    <a:pt x="886990" y="787621"/>
                  </a:cubicBezTo>
                  <a:cubicBezTo>
                    <a:pt x="899123" y="795887"/>
                    <a:pt x="927854" y="805020"/>
                    <a:pt x="973185" y="815019"/>
                  </a:cubicBezTo>
                  <a:cubicBezTo>
                    <a:pt x="982918" y="817286"/>
                    <a:pt x="989184" y="819752"/>
                    <a:pt x="991984" y="822419"/>
                  </a:cubicBezTo>
                  <a:cubicBezTo>
                    <a:pt x="994650" y="825219"/>
                    <a:pt x="995983" y="828752"/>
                    <a:pt x="995983" y="833018"/>
                  </a:cubicBezTo>
                  <a:cubicBezTo>
                    <a:pt x="995983" y="839285"/>
                    <a:pt x="993517" y="844284"/>
                    <a:pt x="988584" y="848017"/>
                  </a:cubicBezTo>
                  <a:cubicBezTo>
                    <a:pt x="981251" y="853350"/>
                    <a:pt x="970318" y="856017"/>
                    <a:pt x="955786" y="856017"/>
                  </a:cubicBezTo>
                  <a:cubicBezTo>
                    <a:pt x="942587" y="856017"/>
                    <a:pt x="932321" y="853184"/>
                    <a:pt x="924988" y="847517"/>
                  </a:cubicBezTo>
                  <a:cubicBezTo>
                    <a:pt x="917655" y="841851"/>
                    <a:pt x="912788" y="833552"/>
                    <a:pt x="910389" y="822619"/>
                  </a:cubicBezTo>
                  <a:lnTo>
                    <a:pt x="853992" y="831218"/>
                  </a:lnTo>
                  <a:cubicBezTo>
                    <a:pt x="859192" y="851351"/>
                    <a:pt x="870224" y="867283"/>
                    <a:pt x="887090" y="879016"/>
                  </a:cubicBezTo>
                  <a:cubicBezTo>
                    <a:pt x="903956" y="890748"/>
                    <a:pt x="926854" y="896614"/>
                    <a:pt x="955786" y="896614"/>
                  </a:cubicBezTo>
                  <a:cubicBezTo>
                    <a:pt x="987651" y="896614"/>
                    <a:pt x="1011716" y="889615"/>
                    <a:pt x="1027981" y="875616"/>
                  </a:cubicBezTo>
                  <a:cubicBezTo>
                    <a:pt x="1044247" y="861617"/>
                    <a:pt x="1052380" y="844884"/>
                    <a:pt x="1052380" y="825419"/>
                  </a:cubicBezTo>
                  <a:cubicBezTo>
                    <a:pt x="1052380" y="807553"/>
                    <a:pt x="1046514" y="793621"/>
                    <a:pt x="1034781" y="783621"/>
                  </a:cubicBezTo>
                  <a:cubicBezTo>
                    <a:pt x="1022915" y="773755"/>
                    <a:pt x="1002016" y="765422"/>
                    <a:pt x="972085" y="758623"/>
                  </a:cubicBezTo>
                  <a:cubicBezTo>
                    <a:pt x="942153" y="751823"/>
                    <a:pt x="924654" y="746557"/>
                    <a:pt x="919588" y="742824"/>
                  </a:cubicBezTo>
                  <a:cubicBezTo>
                    <a:pt x="915855" y="740024"/>
                    <a:pt x="913988" y="736624"/>
                    <a:pt x="913988" y="732624"/>
                  </a:cubicBezTo>
                  <a:cubicBezTo>
                    <a:pt x="913988" y="727958"/>
                    <a:pt x="916122" y="724158"/>
                    <a:pt x="920388" y="721225"/>
                  </a:cubicBezTo>
                  <a:cubicBezTo>
                    <a:pt x="926788" y="717092"/>
                    <a:pt x="937387" y="715026"/>
                    <a:pt x="952186" y="715026"/>
                  </a:cubicBezTo>
                  <a:cubicBezTo>
                    <a:pt x="963919" y="715026"/>
                    <a:pt x="972951" y="717225"/>
                    <a:pt x="979284" y="721625"/>
                  </a:cubicBezTo>
                  <a:cubicBezTo>
                    <a:pt x="985617" y="726025"/>
                    <a:pt x="989917" y="732358"/>
                    <a:pt x="992184" y="740624"/>
                  </a:cubicBezTo>
                  <a:lnTo>
                    <a:pt x="1045180" y="730825"/>
                  </a:lnTo>
                  <a:cubicBezTo>
                    <a:pt x="1039847" y="712292"/>
                    <a:pt x="1030115" y="698293"/>
                    <a:pt x="1015982" y="688827"/>
                  </a:cubicBezTo>
                  <a:cubicBezTo>
                    <a:pt x="1001850" y="679361"/>
                    <a:pt x="980251" y="674628"/>
                    <a:pt x="951186" y="674628"/>
                  </a:cubicBezTo>
                  <a:close/>
                  <a:moveTo>
                    <a:pt x="722586" y="674628"/>
                  </a:moveTo>
                  <a:cubicBezTo>
                    <a:pt x="692055" y="674628"/>
                    <a:pt x="669523" y="680894"/>
                    <a:pt x="654990" y="693427"/>
                  </a:cubicBezTo>
                  <a:cubicBezTo>
                    <a:pt x="640458" y="705959"/>
                    <a:pt x="633192" y="721425"/>
                    <a:pt x="633192" y="739824"/>
                  </a:cubicBezTo>
                  <a:cubicBezTo>
                    <a:pt x="633192" y="760223"/>
                    <a:pt x="641591" y="776155"/>
                    <a:pt x="658390" y="787621"/>
                  </a:cubicBezTo>
                  <a:cubicBezTo>
                    <a:pt x="670523" y="795887"/>
                    <a:pt x="699254" y="805020"/>
                    <a:pt x="744585" y="815019"/>
                  </a:cubicBezTo>
                  <a:cubicBezTo>
                    <a:pt x="754318" y="817286"/>
                    <a:pt x="760584" y="819752"/>
                    <a:pt x="763384" y="822419"/>
                  </a:cubicBezTo>
                  <a:cubicBezTo>
                    <a:pt x="766050" y="825219"/>
                    <a:pt x="767383" y="828752"/>
                    <a:pt x="767383" y="833018"/>
                  </a:cubicBezTo>
                  <a:cubicBezTo>
                    <a:pt x="767383" y="839285"/>
                    <a:pt x="764917" y="844284"/>
                    <a:pt x="759984" y="848017"/>
                  </a:cubicBezTo>
                  <a:cubicBezTo>
                    <a:pt x="752651" y="853350"/>
                    <a:pt x="741718" y="856017"/>
                    <a:pt x="727186" y="856017"/>
                  </a:cubicBezTo>
                  <a:cubicBezTo>
                    <a:pt x="713987" y="856017"/>
                    <a:pt x="703721" y="853184"/>
                    <a:pt x="696388" y="847517"/>
                  </a:cubicBezTo>
                  <a:cubicBezTo>
                    <a:pt x="689055" y="841851"/>
                    <a:pt x="684188" y="833552"/>
                    <a:pt x="681789" y="822619"/>
                  </a:cubicBezTo>
                  <a:lnTo>
                    <a:pt x="625392" y="831218"/>
                  </a:lnTo>
                  <a:cubicBezTo>
                    <a:pt x="630592" y="851351"/>
                    <a:pt x="641624" y="867283"/>
                    <a:pt x="658490" y="879016"/>
                  </a:cubicBezTo>
                  <a:cubicBezTo>
                    <a:pt x="675356" y="890748"/>
                    <a:pt x="698254" y="896614"/>
                    <a:pt x="727186" y="896614"/>
                  </a:cubicBezTo>
                  <a:cubicBezTo>
                    <a:pt x="759051" y="896614"/>
                    <a:pt x="783116" y="889615"/>
                    <a:pt x="799381" y="875616"/>
                  </a:cubicBezTo>
                  <a:cubicBezTo>
                    <a:pt x="815647" y="861617"/>
                    <a:pt x="823780" y="844884"/>
                    <a:pt x="823780" y="825419"/>
                  </a:cubicBezTo>
                  <a:cubicBezTo>
                    <a:pt x="823780" y="807553"/>
                    <a:pt x="817914" y="793621"/>
                    <a:pt x="806181" y="783621"/>
                  </a:cubicBezTo>
                  <a:cubicBezTo>
                    <a:pt x="794315" y="773755"/>
                    <a:pt x="773416" y="765422"/>
                    <a:pt x="743485" y="758623"/>
                  </a:cubicBezTo>
                  <a:cubicBezTo>
                    <a:pt x="713553" y="751823"/>
                    <a:pt x="696054" y="746557"/>
                    <a:pt x="690988" y="742824"/>
                  </a:cubicBezTo>
                  <a:cubicBezTo>
                    <a:pt x="687255" y="740024"/>
                    <a:pt x="685388" y="736624"/>
                    <a:pt x="685388" y="732624"/>
                  </a:cubicBezTo>
                  <a:cubicBezTo>
                    <a:pt x="685388" y="727958"/>
                    <a:pt x="687522" y="724158"/>
                    <a:pt x="691788" y="721225"/>
                  </a:cubicBezTo>
                  <a:cubicBezTo>
                    <a:pt x="698188" y="717092"/>
                    <a:pt x="708787" y="715026"/>
                    <a:pt x="723586" y="715026"/>
                  </a:cubicBezTo>
                  <a:cubicBezTo>
                    <a:pt x="735319" y="715026"/>
                    <a:pt x="744351" y="717225"/>
                    <a:pt x="750684" y="721625"/>
                  </a:cubicBezTo>
                  <a:cubicBezTo>
                    <a:pt x="757017" y="726025"/>
                    <a:pt x="761317" y="732358"/>
                    <a:pt x="763584" y="740624"/>
                  </a:cubicBezTo>
                  <a:lnTo>
                    <a:pt x="816580" y="730825"/>
                  </a:lnTo>
                  <a:cubicBezTo>
                    <a:pt x="811247" y="712292"/>
                    <a:pt x="801515" y="698293"/>
                    <a:pt x="787382" y="688827"/>
                  </a:cubicBezTo>
                  <a:cubicBezTo>
                    <a:pt x="773250" y="679361"/>
                    <a:pt x="751651" y="674628"/>
                    <a:pt x="722586" y="674628"/>
                  </a:cubicBezTo>
                  <a:close/>
                  <a:moveTo>
                    <a:pt x="224310" y="593633"/>
                  </a:moveTo>
                  <a:cubicBezTo>
                    <a:pt x="201778" y="593633"/>
                    <a:pt x="182545" y="597033"/>
                    <a:pt x="166613" y="603832"/>
                  </a:cubicBezTo>
                  <a:cubicBezTo>
                    <a:pt x="150681" y="610632"/>
                    <a:pt x="138481" y="620531"/>
                    <a:pt x="130015" y="633531"/>
                  </a:cubicBezTo>
                  <a:cubicBezTo>
                    <a:pt x="121549" y="646530"/>
                    <a:pt x="117316" y="660496"/>
                    <a:pt x="117316" y="675428"/>
                  </a:cubicBezTo>
                  <a:cubicBezTo>
                    <a:pt x="117316" y="698627"/>
                    <a:pt x="126316" y="718292"/>
                    <a:pt x="144314" y="734424"/>
                  </a:cubicBezTo>
                  <a:cubicBezTo>
                    <a:pt x="157114" y="745890"/>
                    <a:pt x="179379" y="755556"/>
                    <a:pt x="211110" y="763423"/>
                  </a:cubicBezTo>
                  <a:cubicBezTo>
                    <a:pt x="235776" y="769556"/>
                    <a:pt x="251575" y="773822"/>
                    <a:pt x="258507" y="776222"/>
                  </a:cubicBezTo>
                  <a:cubicBezTo>
                    <a:pt x="268640" y="779822"/>
                    <a:pt x="275740" y="784055"/>
                    <a:pt x="279806" y="788921"/>
                  </a:cubicBezTo>
                  <a:cubicBezTo>
                    <a:pt x="283873" y="793787"/>
                    <a:pt x="285906" y="799687"/>
                    <a:pt x="285906" y="806620"/>
                  </a:cubicBezTo>
                  <a:cubicBezTo>
                    <a:pt x="285906" y="817419"/>
                    <a:pt x="281073" y="826852"/>
                    <a:pt x="271407" y="834918"/>
                  </a:cubicBezTo>
                  <a:cubicBezTo>
                    <a:pt x="261741" y="842984"/>
                    <a:pt x="247375" y="847017"/>
                    <a:pt x="228309" y="847017"/>
                  </a:cubicBezTo>
                  <a:cubicBezTo>
                    <a:pt x="210310" y="847017"/>
                    <a:pt x="196011" y="842484"/>
                    <a:pt x="185412" y="833418"/>
                  </a:cubicBezTo>
                  <a:cubicBezTo>
                    <a:pt x="174813" y="824352"/>
                    <a:pt x="167780" y="810153"/>
                    <a:pt x="164313" y="790821"/>
                  </a:cubicBezTo>
                  <a:lnTo>
                    <a:pt x="106717" y="796421"/>
                  </a:lnTo>
                  <a:cubicBezTo>
                    <a:pt x="110583" y="829219"/>
                    <a:pt x="122449" y="854184"/>
                    <a:pt x="142315" y="871316"/>
                  </a:cubicBezTo>
                  <a:cubicBezTo>
                    <a:pt x="162180" y="888448"/>
                    <a:pt x="190645" y="897014"/>
                    <a:pt x="227709" y="897014"/>
                  </a:cubicBezTo>
                  <a:cubicBezTo>
                    <a:pt x="253174" y="897014"/>
                    <a:pt x="274440" y="893448"/>
                    <a:pt x="291505" y="886315"/>
                  </a:cubicBezTo>
                  <a:cubicBezTo>
                    <a:pt x="308571" y="879182"/>
                    <a:pt x="321770" y="868283"/>
                    <a:pt x="331103" y="853617"/>
                  </a:cubicBezTo>
                  <a:cubicBezTo>
                    <a:pt x="340436" y="838951"/>
                    <a:pt x="345102" y="823219"/>
                    <a:pt x="345102" y="806420"/>
                  </a:cubicBezTo>
                  <a:cubicBezTo>
                    <a:pt x="345102" y="787888"/>
                    <a:pt x="341202" y="772322"/>
                    <a:pt x="333403" y="759723"/>
                  </a:cubicBezTo>
                  <a:cubicBezTo>
                    <a:pt x="325603" y="747124"/>
                    <a:pt x="314804" y="737191"/>
                    <a:pt x="301005" y="729925"/>
                  </a:cubicBezTo>
                  <a:cubicBezTo>
                    <a:pt x="287206" y="722658"/>
                    <a:pt x="265907" y="715626"/>
                    <a:pt x="237109" y="708826"/>
                  </a:cubicBezTo>
                  <a:cubicBezTo>
                    <a:pt x="208311" y="702026"/>
                    <a:pt x="190178" y="695493"/>
                    <a:pt x="182712" y="689227"/>
                  </a:cubicBezTo>
                  <a:cubicBezTo>
                    <a:pt x="176846" y="684294"/>
                    <a:pt x="173913" y="678361"/>
                    <a:pt x="173913" y="671428"/>
                  </a:cubicBezTo>
                  <a:cubicBezTo>
                    <a:pt x="173913" y="663829"/>
                    <a:pt x="177046" y="657762"/>
                    <a:pt x="183312" y="653229"/>
                  </a:cubicBezTo>
                  <a:cubicBezTo>
                    <a:pt x="193045" y="646163"/>
                    <a:pt x="206511" y="642630"/>
                    <a:pt x="223710" y="642630"/>
                  </a:cubicBezTo>
                  <a:cubicBezTo>
                    <a:pt x="240375" y="642630"/>
                    <a:pt x="252874" y="645930"/>
                    <a:pt x="261207" y="652529"/>
                  </a:cubicBezTo>
                  <a:cubicBezTo>
                    <a:pt x="269540" y="659129"/>
                    <a:pt x="274973" y="669962"/>
                    <a:pt x="277506" y="685027"/>
                  </a:cubicBezTo>
                  <a:lnTo>
                    <a:pt x="336703" y="682428"/>
                  </a:lnTo>
                  <a:cubicBezTo>
                    <a:pt x="335769" y="655496"/>
                    <a:pt x="326003" y="633964"/>
                    <a:pt x="307405" y="617831"/>
                  </a:cubicBezTo>
                  <a:cubicBezTo>
                    <a:pt x="288806" y="601699"/>
                    <a:pt x="261107" y="593633"/>
                    <a:pt x="224310" y="593633"/>
                  </a:cubicBezTo>
                  <a:close/>
                  <a:moveTo>
                    <a:pt x="793842" y="0"/>
                  </a:moveTo>
                  <a:cubicBezTo>
                    <a:pt x="1232269" y="0"/>
                    <a:pt x="1587684" y="329113"/>
                    <a:pt x="1587684" y="735095"/>
                  </a:cubicBezTo>
                  <a:cubicBezTo>
                    <a:pt x="1587684" y="1141077"/>
                    <a:pt x="1232269" y="1470190"/>
                    <a:pt x="793842" y="1470190"/>
                  </a:cubicBezTo>
                  <a:cubicBezTo>
                    <a:pt x="355415" y="1470190"/>
                    <a:pt x="0" y="1141077"/>
                    <a:pt x="0" y="735095"/>
                  </a:cubicBezTo>
                  <a:cubicBezTo>
                    <a:pt x="0" y="329113"/>
                    <a:pt x="355415" y="0"/>
                    <a:pt x="793842" y="0"/>
                  </a:cubicBezTo>
                  <a:close/>
                </a:path>
              </a:pathLst>
            </a:custGeom>
            <a:ln w="53975" cap="rnd">
              <a:solidFill>
                <a:schemeClr val="bg1"/>
              </a:solidFill>
              <a:prstDash val="solid"/>
            </a:ln>
            <a:effectLst>
              <a:outerShdw sx="1000" sy="1000" algn="bl" rotWithShape="0">
                <a:srgbClr val="000000"/>
              </a:outerShdw>
            </a:effectLst>
            <a:extLst>
              <a:ext uri="{909E8E84-426E-40DD-AFC4-6F175D3DCCD1}">
                <a14:hiddenFill xmlns:a14="http://schemas.microsoft.com/office/drawing/2010/main">
                  <a:solidFill>
                    <a:srgbClr val="FFFFFF"/>
                  </a:solidFill>
                </a14:hiddenFill>
              </a:ext>
            </a:extLst>
          </p:spPr>
        </p:pic>
      </p:grpSp>
      <p:grpSp>
        <p:nvGrpSpPr>
          <p:cNvPr id="34" name="Group 33">
            <a:extLst>
              <a:ext uri="{FF2B5EF4-FFF2-40B4-BE49-F238E27FC236}">
                <a16:creationId xmlns:a16="http://schemas.microsoft.com/office/drawing/2014/main" id="{FD30F2C0-01E7-6FAE-2994-C1E09575DE91}"/>
              </a:ext>
            </a:extLst>
          </p:cNvPr>
          <p:cNvGrpSpPr/>
          <p:nvPr/>
        </p:nvGrpSpPr>
        <p:grpSpPr>
          <a:xfrm>
            <a:off x="-1246696" y="1289462"/>
            <a:ext cx="1068059" cy="1022154"/>
            <a:chOff x="171472" y="1555617"/>
            <a:chExt cx="1281671" cy="1226585"/>
          </a:xfrm>
        </p:grpSpPr>
        <p:sp>
          <p:nvSpPr>
            <p:cNvPr id="35" name="Oval 34">
              <a:extLst>
                <a:ext uri="{FF2B5EF4-FFF2-40B4-BE49-F238E27FC236}">
                  <a16:creationId xmlns:a16="http://schemas.microsoft.com/office/drawing/2014/main" id="{F1B433EA-58C9-18E4-CF1E-E358B44372F4}"/>
                </a:ext>
              </a:extLst>
            </p:cNvPr>
            <p:cNvSpPr/>
            <p:nvPr/>
          </p:nvSpPr>
          <p:spPr>
            <a:xfrm>
              <a:off x="234673" y="1644119"/>
              <a:ext cx="1155267" cy="1049580"/>
            </a:xfrm>
            <a:prstGeom prst="ellipse">
              <a:avLst/>
            </a:prstGeom>
            <a:solidFill>
              <a:schemeClr val="bg1"/>
            </a:solidFill>
            <a:ln w="539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sz="1500">
                <a:solidFill>
                  <a:prstClr val="white"/>
                </a:solidFill>
                <a:latin typeface="Calibri" panose="020F0502020204030204"/>
              </a:endParaRPr>
            </a:p>
          </p:txBody>
        </p:sp>
        <p:pic>
          <p:nvPicPr>
            <p:cNvPr id="36" name="Picture 35">
              <a:extLst>
                <a:ext uri="{FF2B5EF4-FFF2-40B4-BE49-F238E27FC236}">
                  <a16:creationId xmlns:a16="http://schemas.microsoft.com/office/drawing/2014/main" id="{FA39FA80-A51E-7A4A-063E-857B292C6DEC}"/>
                </a:ext>
              </a:extLst>
            </p:cNvPr>
            <p:cNvPicPr>
              <a:picLocks noChangeAspect="1"/>
            </p:cNvPicPr>
            <p:nvPr/>
          </p:nvPicPr>
          <p:blipFill>
            <a:blip r:embed="rId10" cstate="email">
              <a:alphaModFix amt="85000"/>
              <a:duotone>
                <a:prstClr val="black"/>
                <a:schemeClr val="accent6">
                  <a:tint val="45000"/>
                  <a:satMod val="400000"/>
                </a:schemeClr>
              </a:duotone>
              <a:extLst>
                <a:ext uri="{28A0092B-C50C-407E-A947-70E740481C1C}">
                  <a14:useLocalDpi xmlns:a14="http://schemas.microsoft.com/office/drawing/2010/main"/>
                </a:ext>
              </a:extLst>
            </a:blip>
            <a:srcRect/>
            <a:stretch>
              <a:fillRect/>
            </a:stretch>
          </p:blipFill>
          <p:spPr>
            <a:xfrm>
              <a:off x="171472" y="1555617"/>
              <a:ext cx="1281671" cy="1226585"/>
            </a:xfrm>
            <a:custGeom>
              <a:avLst/>
              <a:gdLst/>
              <a:ahLst/>
              <a:cxnLst/>
              <a:rect l="l" t="t" r="r" b="b"/>
              <a:pathLst>
                <a:path w="1486412" h="1422526">
                  <a:moveTo>
                    <a:pt x="491851" y="655834"/>
                  </a:moveTo>
                  <a:lnTo>
                    <a:pt x="491851" y="868221"/>
                  </a:lnTo>
                  <a:lnTo>
                    <a:pt x="548048" y="868221"/>
                  </a:lnTo>
                  <a:lnTo>
                    <a:pt x="548048" y="655834"/>
                  </a:lnTo>
                  <a:close/>
                  <a:moveTo>
                    <a:pt x="1159797" y="651034"/>
                  </a:moveTo>
                  <a:cubicBezTo>
                    <a:pt x="1129265" y="651034"/>
                    <a:pt x="1106733" y="657300"/>
                    <a:pt x="1092201" y="669833"/>
                  </a:cubicBezTo>
                  <a:cubicBezTo>
                    <a:pt x="1077668" y="682365"/>
                    <a:pt x="1070402" y="697831"/>
                    <a:pt x="1070402" y="716230"/>
                  </a:cubicBezTo>
                  <a:cubicBezTo>
                    <a:pt x="1070402" y="736629"/>
                    <a:pt x="1078802" y="752561"/>
                    <a:pt x="1095601" y="764027"/>
                  </a:cubicBezTo>
                  <a:cubicBezTo>
                    <a:pt x="1107733" y="772293"/>
                    <a:pt x="1136465" y="781426"/>
                    <a:pt x="1181795" y="791425"/>
                  </a:cubicBezTo>
                  <a:cubicBezTo>
                    <a:pt x="1191528" y="793692"/>
                    <a:pt x="1197794" y="796158"/>
                    <a:pt x="1200594" y="798825"/>
                  </a:cubicBezTo>
                  <a:cubicBezTo>
                    <a:pt x="1203261" y="801625"/>
                    <a:pt x="1204594" y="805158"/>
                    <a:pt x="1204594" y="809424"/>
                  </a:cubicBezTo>
                  <a:cubicBezTo>
                    <a:pt x="1204594" y="815691"/>
                    <a:pt x="1202127" y="820690"/>
                    <a:pt x="1197194" y="824423"/>
                  </a:cubicBezTo>
                  <a:cubicBezTo>
                    <a:pt x="1189861" y="829756"/>
                    <a:pt x="1178929" y="832423"/>
                    <a:pt x="1164396" y="832423"/>
                  </a:cubicBezTo>
                  <a:cubicBezTo>
                    <a:pt x="1151197" y="832423"/>
                    <a:pt x="1140931" y="829590"/>
                    <a:pt x="1133598" y="823923"/>
                  </a:cubicBezTo>
                  <a:cubicBezTo>
                    <a:pt x="1126265" y="818257"/>
                    <a:pt x="1121399" y="809958"/>
                    <a:pt x="1118999" y="799025"/>
                  </a:cubicBezTo>
                  <a:lnTo>
                    <a:pt x="1062603" y="807624"/>
                  </a:lnTo>
                  <a:cubicBezTo>
                    <a:pt x="1067802" y="827756"/>
                    <a:pt x="1078835" y="843689"/>
                    <a:pt x="1095701" y="855421"/>
                  </a:cubicBezTo>
                  <a:cubicBezTo>
                    <a:pt x="1112566" y="867154"/>
                    <a:pt x="1135465" y="873020"/>
                    <a:pt x="1164396" y="873020"/>
                  </a:cubicBezTo>
                  <a:cubicBezTo>
                    <a:pt x="1196261" y="873020"/>
                    <a:pt x="1220326" y="866021"/>
                    <a:pt x="1236592" y="852022"/>
                  </a:cubicBezTo>
                  <a:cubicBezTo>
                    <a:pt x="1252858" y="838023"/>
                    <a:pt x="1260991" y="821290"/>
                    <a:pt x="1260991" y="801825"/>
                  </a:cubicBezTo>
                  <a:cubicBezTo>
                    <a:pt x="1260991" y="783959"/>
                    <a:pt x="1255124" y="770027"/>
                    <a:pt x="1243392" y="760027"/>
                  </a:cubicBezTo>
                  <a:cubicBezTo>
                    <a:pt x="1231526" y="750161"/>
                    <a:pt x="1210627" y="741828"/>
                    <a:pt x="1180695" y="735029"/>
                  </a:cubicBezTo>
                  <a:cubicBezTo>
                    <a:pt x="1150764" y="728229"/>
                    <a:pt x="1133265" y="722963"/>
                    <a:pt x="1128199" y="719230"/>
                  </a:cubicBezTo>
                  <a:cubicBezTo>
                    <a:pt x="1124465" y="716430"/>
                    <a:pt x="1122599" y="713030"/>
                    <a:pt x="1122599" y="709030"/>
                  </a:cubicBezTo>
                  <a:cubicBezTo>
                    <a:pt x="1122599" y="704364"/>
                    <a:pt x="1124732" y="700564"/>
                    <a:pt x="1128999" y="697631"/>
                  </a:cubicBezTo>
                  <a:cubicBezTo>
                    <a:pt x="1135398" y="693498"/>
                    <a:pt x="1145998" y="691431"/>
                    <a:pt x="1160797" y="691431"/>
                  </a:cubicBezTo>
                  <a:cubicBezTo>
                    <a:pt x="1172529" y="691431"/>
                    <a:pt x="1181562" y="693631"/>
                    <a:pt x="1187895" y="698031"/>
                  </a:cubicBezTo>
                  <a:cubicBezTo>
                    <a:pt x="1194228" y="702431"/>
                    <a:pt x="1198528" y="708764"/>
                    <a:pt x="1200794" y="717030"/>
                  </a:cubicBezTo>
                  <a:lnTo>
                    <a:pt x="1253791" y="707230"/>
                  </a:lnTo>
                  <a:cubicBezTo>
                    <a:pt x="1248458" y="688698"/>
                    <a:pt x="1238725" y="674699"/>
                    <a:pt x="1224593" y="665233"/>
                  </a:cubicBezTo>
                  <a:cubicBezTo>
                    <a:pt x="1210460" y="655767"/>
                    <a:pt x="1188862" y="651034"/>
                    <a:pt x="1159797" y="651034"/>
                  </a:cubicBezTo>
                  <a:close/>
                  <a:moveTo>
                    <a:pt x="944396" y="651034"/>
                  </a:moveTo>
                  <a:cubicBezTo>
                    <a:pt x="912798" y="651034"/>
                    <a:pt x="887733" y="660800"/>
                    <a:pt x="869200" y="680332"/>
                  </a:cubicBezTo>
                  <a:cubicBezTo>
                    <a:pt x="850668" y="699864"/>
                    <a:pt x="841402" y="727163"/>
                    <a:pt x="841402" y="762227"/>
                  </a:cubicBezTo>
                  <a:cubicBezTo>
                    <a:pt x="841402" y="796892"/>
                    <a:pt x="850635" y="824023"/>
                    <a:pt x="869100" y="843622"/>
                  </a:cubicBezTo>
                  <a:cubicBezTo>
                    <a:pt x="887566" y="863221"/>
                    <a:pt x="912331" y="873020"/>
                    <a:pt x="943396" y="873020"/>
                  </a:cubicBezTo>
                  <a:cubicBezTo>
                    <a:pt x="970728" y="873020"/>
                    <a:pt x="992526" y="866554"/>
                    <a:pt x="1008792" y="853622"/>
                  </a:cubicBezTo>
                  <a:cubicBezTo>
                    <a:pt x="1025057" y="840689"/>
                    <a:pt x="1036057" y="821557"/>
                    <a:pt x="1041790" y="796225"/>
                  </a:cubicBezTo>
                  <a:lnTo>
                    <a:pt x="986593" y="786826"/>
                  </a:lnTo>
                  <a:cubicBezTo>
                    <a:pt x="983793" y="801625"/>
                    <a:pt x="978994" y="812057"/>
                    <a:pt x="972194" y="818124"/>
                  </a:cubicBezTo>
                  <a:cubicBezTo>
                    <a:pt x="965395" y="824190"/>
                    <a:pt x="956662" y="827223"/>
                    <a:pt x="945996" y="827223"/>
                  </a:cubicBezTo>
                  <a:cubicBezTo>
                    <a:pt x="931730" y="827223"/>
                    <a:pt x="920364" y="822023"/>
                    <a:pt x="911898" y="811624"/>
                  </a:cubicBezTo>
                  <a:cubicBezTo>
                    <a:pt x="903432" y="801225"/>
                    <a:pt x="899199" y="783426"/>
                    <a:pt x="899199" y="758227"/>
                  </a:cubicBezTo>
                  <a:cubicBezTo>
                    <a:pt x="899199" y="735562"/>
                    <a:pt x="903365" y="719396"/>
                    <a:pt x="911698" y="709730"/>
                  </a:cubicBezTo>
                  <a:cubicBezTo>
                    <a:pt x="920031" y="700064"/>
                    <a:pt x="931197" y="695231"/>
                    <a:pt x="945196" y="695231"/>
                  </a:cubicBezTo>
                  <a:cubicBezTo>
                    <a:pt x="955728" y="695231"/>
                    <a:pt x="964295" y="698031"/>
                    <a:pt x="970894" y="703631"/>
                  </a:cubicBezTo>
                  <a:cubicBezTo>
                    <a:pt x="977494" y="709230"/>
                    <a:pt x="981727" y="717563"/>
                    <a:pt x="983593" y="728629"/>
                  </a:cubicBezTo>
                  <a:lnTo>
                    <a:pt x="1038990" y="718630"/>
                  </a:lnTo>
                  <a:cubicBezTo>
                    <a:pt x="1032324" y="695831"/>
                    <a:pt x="1021358" y="678866"/>
                    <a:pt x="1006092" y="667733"/>
                  </a:cubicBezTo>
                  <a:cubicBezTo>
                    <a:pt x="990826" y="656600"/>
                    <a:pt x="970261" y="651034"/>
                    <a:pt x="944396" y="651034"/>
                  </a:cubicBezTo>
                  <a:close/>
                  <a:moveTo>
                    <a:pt x="727944" y="651034"/>
                  </a:moveTo>
                  <a:cubicBezTo>
                    <a:pt x="699812" y="651034"/>
                    <a:pt x="676480" y="663033"/>
                    <a:pt x="657948" y="687032"/>
                  </a:cubicBezTo>
                  <a:lnTo>
                    <a:pt x="657948" y="655834"/>
                  </a:lnTo>
                  <a:lnTo>
                    <a:pt x="605751" y="655834"/>
                  </a:lnTo>
                  <a:lnTo>
                    <a:pt x="605751" y="868221"/>
                  </a:lnTo>
                  <a:lnTo>
                    <a:pt x="661948" y="868221"/>
                  </a:lnTo>
                  <a:lnTo>
                    <a:pt x="661948" y="772027"/>
                  </a:lnTo>
                  <a:cubicBezTo>
                    <a:pt x="661948" y="748295"/>
                    <a:pt x="663381" y="732029"/>
                    <a:pt x="666248" y="723229"/>
                  </a:cubicBezTo>
                  <a:cubicBezTo>
                    <a:pt x="669114" y="714430"/>
                    <a:pt x="674414" y="707364"/>
                    <a:pt x="682147" y="702031"/>
                  </a:cubicBezTo>
                  <a:cubicBezTo>
                    <a:pt x="689880" y="696698"/>
                    <a:pt x="698612" y="694031"/>
                    <a:pt x="708345" y="694031"/>
                  </a:cubicBezTo>
                  <a:cubicBezTo>
                    <a:pt x="715945" y="694031"/>
                    <a:pt x="722444" y="695898"/>
                    <a:pt x="727844" y="699631"/>
                  </a:cubicBezTo>
                  <a:cubicBezTo>
                    <a:pt x="733244" y="703364"/>
                    <a:pt x="737143" y="708597"/>
                    <a:pt x="739543" y="715330"/>
                  </a:cubicBezTo>
                  <a:cubicBezTo>
                    <a:pt x="741943" y="722063"/>
                    <a:pt x="743143" y="736895"/>
                    <a:pt x="743143" y="759827"/>
                  </a:cubicBezTo>
                  <a:lnTo>
                    <a:pt x="743143" y="868221"/>
                  </a:lnTo>
                  <a:lnTo>
                    <a:pt x="799340" y="868221"/>
                  </a:lnTo>
                  <a:lnTo>
                    <a:pt x="799340" y="736229"/>
                  </a:lnTo>
                  <a:cubicBezTo>
                    <a:pt x="799340" y="719830"/>
                    <a:pt x="798306" y="707230"/>
                    <a:pt x="796240" y="698431"/>
                  </a:cubicBezTo>
                  <a:cubicBezTo>
                    <a:pt x="794173" y="689632"/>
                    <a:pt x="790507" y="681765"/>
                    <a:pt x="785240" y="674832"/>
                  </a:cubicBezTo>
                  <a:cubicBezTo>
                    <a:pt x="779974" y="667900"/>
                    <a:pt x="772208" y="662200"/>
                    <a:pt x="761942" y="657733"/>
                  </a:cubicBezTo>
                  <a:cubicBezTo>
                    <a:pt x="751676" y="653267"/>
                    <a:pt x="740343" y="651034"/>
                    <a:pt x="727944" y="651034"/>
                  </a:cubicBezTo>
                  <a:close/>
                  <a:moveTo>
                    <a:pt x="246201" y="577438"/>
                  </a:moveTo>
                  <a:lnTo>
                    <a:pt x="246201" y="868221"/>
                  </a:lnTo>
                  <a:lnTo>
                    <a:pt x="452589" y="868221"/>
                  </a:lnTo>
                  <a:lnTo>
                    <a:pt x="452589" y="818824"/>
                  </a:lnTo>
                  <a:lnTo>
                    <a:pt x="305398" y="818824"/>
                  </a:lnTo>
                  <a:lnTo>
                    <a:pt x="305398" y="577438"/>
                  </a:lnTo>
                  <a:close/>
                  <a:moveTo>
                    <a:pt x="491851" y="575039"/>
                  </a:moveTo>
                  <a:lnTo>
                    <a:pt x="491851" y="627035"/>
                  </a:lnTo>
                  <a:lnTo>
                    <a:pt x="548048" y="627035"/>
                  </a:lnTo>
                  <a:lnTo>
                    <a:pt x="548048" y="575039"/>
                  </a:lnTo>
                  <a:close/>
                  <a:moveTo>
                    <a:pt x="743206" y="0"/>
                  </a:moveTo>
                  <a:cubicBezTo>
                    <a:pt x="1153667" y="0"/>
                    <a:pt x="1486412" y="318443"/>
                    <a:pt x="1486412" y="711263"/>
                  </a:cubicBezTo>
                  <a:cubicBezTo>
                    <a:pt x="1486412" y="1104083"/>
                    <a:pt x="1153667" y="1422526"/>
                    <a:pt x="743206" y="1422526"/>
                  </a:cubicBezTo>
                  <a:cubicBezTo>
                    <a:pt x="332745" y="1422526"/>
                    <a:pt x="0" y="1104083"/>
                    <a:pt x="0" y="711263"/>
                  </a:cubicBezTo>
                  <a:cubicBezTo>
                    <a:pt x="0" y="318443"/>
                    <a:pt x="332745" y="0"/>
                    <a:pt x="743206" y="0"/>
                  </a:cubicBezTo>
                  <a:close/>
                </a:path>
              </a:pathLst>
            </a:custGeom>
            <a:ln w="53975" cap="rnd">
              <a:solidFill>
                <a:schemeClr val="bg1"/>
              </a:solidFill>
              <a:prstDash val="solid"/>
            </a:ln>
            <a:effectLst>
              <a:outerShdw blurRad="127000" sx="1000" sy="1000" algn="bl" rotWithShape="0">
                <a:srgbClr val="000000"/>
              </a:outerShdw>
            </a:effectLst>
          </p:spPr>
        </p:pic>
      </p:grpSp>
      <p:cxnSp>
        <p:nvCxnSpPr>
          <p:cNvPr id="31" name="Straight Connector 30">
            <a:extLst>
              <a:ext uri="{FF2B5EF4-FFF2-40B4-BE49-F238E27FC236}">
                <a16:creationId xmlns:a16="http://schemas.microsoft.com/office/drawing/2014/main" id="{3050DFD3-8790-F43F-6642-F6B6170458A2}"/>
              </a:ext>
            </a:extLst>
          </p:cNvPr>
          <p:cNvCxnSpPr/>
          <p:nvPr/>
        </p:nvCxnSpPr>
        <p:spPr>
          <a:xfrm>
            <a:off x="2504623" y="5126814"/>
            <a:ext cx="9682399" cy="0"/>
          </a:xfrm>
          <a:prstGeom prst="line">
            <a:avLst/>
          </a:prstGeom>
          <a:ln w="41275">
            <a:solidFill>
              <a:srgbClr val="7D97BF"/>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4852A982-A46B-3FBD-B0E4-93DE9BF7ED1C}"/>
              </a:ext>
            </a:extLst>
          </p:cNvPr>
          <p:cNvCxnSpPr/>
          <p:nvPr/>
        </p:nvCxnSpPr>
        <p:spPr>
          <a:xfrm>
            <a:off x="2509601" y="1817345"/>
            <a:ext cx="9682399" cy="0"/>
          </a:xfrm>
          <a:prstGeom prst="line">
            <a:avLst/>
          </a:prstGeom>
          <a:ln w="41275">
            <a:solidFill>
              <a:srgbClr val="C11D01"/>
            </a:solidFill>
          </a:ln>
        </p:spPr>
        <p:style>
          <a:lnRef idx="1">
            <a:schemeClr val="accent1"/>
          </a:lnRef>
          <a:fillRef idx="0">
            <a:schemeClr val="accent1"/>
          </a:fillRef>
          <a:effectRef idx="0">
            <a:schemeClr val="accent1"/>
          </a:effectRef>
          <a:fontRef idx="minor">
            <a:schemeClr val="tx1"/>
          </a:fontRef>
        </p:style>
      </p:cxnSp>
      <p:sp>
        <p:nvSpPr>
          <p:cNvPr id="3" name="Freeform 2">
            <a:extLst>
              <a:ext uri="{FF2B5EF4-FFF2-40B4-BE49-F238E27FC236}">
                <a16:creationId xmlns:a16="http://schemas.microsoft.com/office/drawing/2014/main" id="{A857EB87-D014-34E8-CFF1-B1862DB88ECA}"/>
              </a:ext>
            </a:extLst>
          </p:cNvPr>
          <p:cNvSpPr/>
          <p:nvPr/>
        </p:nvSpPr>
        <p:spPr>
          <a:xfrm>
            <a:off x="0" y="-9201917"/>
            <a:ext cx="1481428" cy="18127083"/>
          </a:xfrm>
          <a:custGeom>
            <a:avLst/>
            <a:gdLst>
              <a:gd name="connsiteX0" fmla="*/ 1773841 w 1773841"/>
              <a:gd name="connsiteY0" fmla="*/ 0 h 15819120"/>
              <a:gd name="connsiteX1" fmla="*/ 1773841 w 1773841"/>
              <a:gd name="connsiteY1" fmla="*/ 6233093 h 15819120"/>
              <a:gd name="connsiteX2" fmla="*/ 909496 w 1773841"/>
              <a:gd name="connsiteY2" fmla="*/ 7129609 h 15819120"/>
              <a:gd name="connsiteX3" fmla="*/ 909496 w 1773841"/>
              <a:gd name="connsiteY3" fmla="*/ 7272960 h 15819120"/>
              <a:gd name="connsiteX4" fmla="*/ 1773841 w 1773841"/>
              <a:gd name="connsiteY4" fmla="*/ 8169476 h 15819120"/>
              <a:gd name="connsiteX5" fmla="*/ 1773841 w 1773841"/>
              <a:gd name="connsiteY5" fmla="*/ 15819120 h 15819120"/>
              <a:gd name="connsiteX6" fmla="*/ 0 w 1773841"/>
              <a:gd name="connsiteY6" fmla="*/ 15819120 h 15819120"/>
              <a:gd name="connsiteX7" fmla="*/ 0 w 1773841"/>
              <a:gd name="connsiteY7" fmla="*/ 0 h 15819120"/>
              <a:gd name="connsiteX0" fmla="*/ 1773841 w 1773841"/>
              <a:gd name="connsiteY0" fmla="*/ 0 h 15819120"/>
              <a:gd name="connsiteX1" fmla="*/ 1773841 w 1773841"/>
              <a:gd name="connsiteY1" fmla="*/ 6233093 h 15819120"/>
              <a:gd name="connsiteX2" fmla="*/ 909496 w 1773841"/>
              <a:gd name="connsiteY2" fmla="*/ 7129609 h 15819120"/>
              <a:gd name="connsiteX3" fmla="*/ 909496 w 1773841"/>
              <a:gd name="connsiteY3" fmla="*/ 7272960 h 15819120"/>
              <a:gd name="connsiteX4" fmla="*/ 1773841 w 1773841"/>
              <a:gd name="connsiteY4" fmla="*/ 8169476 h 15819120"/>
              <a:gd name="connsiteX5" fmla="*/ 1773841 w 1773841"/>
              <a:gd name="connsiteY5" fmla="*/ 15819120 h 15819120"/>
              <a:gd name="connsiteX6" fmla="*/ 0 w 1773841"/>
              <a:gd name="connsiteY6" fmla="*/ 15819120 h 15819120"/>
              <a:gd name="connsiteX7" fmla="*/ 0 w 1773841"/>
              <a:gd name="connsiteY7" fmla="*/ 0 h 15819120"/>
              <a:gd name="connsiteX8" fmla="*/ 1773841 w 1773841"/>
              <a:gd name="connsiteY8" fmla="*/ 0 h 15819120"/>
              <a:gd name="connsiteX0" fmla="*/ 1773841 w 1773841"/>
              <a:gd name="connsiteY0" fmla="*/ 0 h 15819120"/>
              <a:gd name="connsiteX1" fmla="*/ 1773841 w 1773841"/>
              <a:gd name="connsiteY1" fmla="*/ 6233093 h 15819120"/>
              <a:gd name="connsiteX2" fmla="*/ 909496 w 1773841"/>
              <a:gd name="connsiteY2" fmla="*/ 7129609 h 15819120"/>
              <a:gd name="connsiteX3" fmla="*/ 909496 w 1773841"/>
              <a:gd name="connsiteY3" fmla="*/ 7272960 h 15819120"/>
              <a:gd name="connsiteX4" fmla="*/ 1773841 w 1773841"/>
              <a:gd name="connsiteY4" fmla="*/ 8169476 h 15819120"/>
              <a:gd name="connsiteX5" fmla="*/ 1773841 w 1773841"/>
              <a:gd name="connsiteY5" fmla="*/ 15819120 h 15819120"/>
              <a:gd name="connsiteX6" fmla="*/ 0 w 1773841"/>
              <a:gd name="connsiteY6" fmla="*/ 15819120 h 15819120"/>
              <a:gd name="connsiteX7" fmla="*/ 0 w 1773841"/>
              <a:gd name="connsiteY7" fmla="*/ 0 h 15819120"/>
              <a:gd name="connsiteX8" fmla="*/ 1773841 w 1773841"/>
              <a:gd name="connsiteY8" fmla="*/ 0 h 15819120"/>
              <a:gd name="connsiteX0" fmla="*/ 1773841 w 1777714"/>
              <a:gd name="connsiteY0" fmla="*/ 0 h 15819120"/>
              <a:gd name="connsiteX1" fmla="*/ 1773841 w 1777714"/>
              <a:gd name="connsiteY1" fmla="*/ 6233093 h 15819120"/>
              <a:gd name="connsiteX2" fmla="*/ 909496 w 1777714"/>
              <a:gd name="connsiteY2" fmla="*/ 7129609 h 15819120"/>
              <a:gd name="connsiteX3" fmla="*/ 909496 w 1777714"/>
              <a:gd name="connsiteY3" fmla="*/ 7272960 h 15819120"/>
              <a:gd name="connsiteX4" fmla="*/ 1773841 w 1777714"/>
              <a:gd name="connsiteY4" fmla="*/ 8169476 h 15819120"/>
              <a:gd name="connsiteX5" fmla="*/ 1773841 w 1777714"/>
              <a:gd name="connsiteY5" fmla="*/ 15819120 h 15819120"/>
              <a:gd name="connsiteX6" fmla="*/ 0 w 1777714"/>
              <a:gd name="connsiteY6" fmla="*/ 15819120 h 15819120"/>
              <a:gd name="connsiteX7" fmla="*/ 0 w 1777714"/>
              <a:gd name="connsiteY7" fmla="*/ 0 h 15819120"/>
              <a:gd name="connsiteX8" fmla="*/ 1773841 w 1777714"/>
              <a:gd name="connsiteY8" fmla="*/ 0 h 15819120"/>
              <a:gd name="connsiteX0" fmla="*/ 1773841 w 1777714"/>
              <a:gd name="connsiteY0" fmla="*/ 0 h 15819120"/>
              <a:gd name="connsiteX1" fmla="*/ 1773841 w 1777714"/>
              <a:gd name="connsiteY1" fmla="*/ 6233093 h 15819120"/>
              <a:gd name="connsiteX2" fmla="*/ 909496 w 1777714"/>
              <a:gd name="connsiteY2" fmla="*/ 7129609 h 15819120"/>
              <a:gd name="connsiteX3" fmla="*/ 909496 w 1777714"/>
              <a:gd name="connsiteY3" fmla="*/ 7272960 h 15819120"/>
              <a:gd name="connsiteX4" fmla="*/ 1773841 w 1777714"/>
              <a:gd name="connsiteY4" fmla="*/ 8169476 h 15819120"/>
              <a:gd name="connsiteX5" fmla="*/ 1773841 w 1777714"/>
              <a:gd name="connsiteY5" fmla="*/ 15819120 h 15819120"/>
              <a:gd name="connsiteX6" fmla="*/ 0 w 1777714"/>
              <a:gd name="connsiteY6" fmla="*/ 15819120 h 15819120"/>
              <a:gd name="connsiteX7" fmla="*/ 0 w 1777714"/>
              <a:gd name="connsiteY7" fmla="*/ 0 h 15819120"/>
              <a:gd name="connsiteX8" fmla="*/ 1773841 w 1777714"/>
              <a:gd name="connsiteY8" fmla="*/ 0 h 15819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7714" h="15819120">
                <a:moveTo>
                  <a:pt x="1773841" y="0"/>
                </a:moveTo>
                <a:cubicBezTo>
                  <a:pt x="1773841" y="2077698"/>
                  <a:pt x="1782556" y="5985053"/>
                  <a:pt x="1773841" y="6233093"/>
                </a:cubicBezTo>
                <a:cubicBezTo>
                  <a:pt x="1765126" y="6481133"/>
                  <a:pt x="909747" y="6822304"/>
                  <a:pt x="909496" y="7129609"/>
                </a:cubicBezTo>
                <a:cubicBezTo>
                  <a:pt x="909245" y="7436914"/>
                  <a:pt x="909245" y="6880986"/>
                  <a:pt x="909496" y="7272960"/>
                </a:cubicBezTo>
                <a:cubicBezTo>
                  <a:pt x="909747" y="7664934"/>
                  <a:pt x="1773593" y="7819837"/>
                  <a:pt x="1773841" y="8169476"/>
                </a:cubicBezTo>
                <a:cubicBezTo>
                  <a:pt x="1774089" y="8519115"/>
                  <a:pt x="1773841" y="13269239"/>
                  <a:pt x="1773841" y="15819120"/>
                </a:cubicBezTo>
                <a:lnTo>
                  <a:pt x="0" y="15819120"/>
                </a:lnTo>
                <a:lnTo>
                  <a:pt x="0" y="0"/>
                </a:lnTo>
                <a:lnTo>
                  <a:pt x="1773841"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defTabSz="761970"/>
            <a:endParaRPr lang="en-GB" sz="1500">
              <a:solidFill>
                <a:prstClr val="white"/>
              </a:solidFill>
              <a:latin typeface="Calibri" panose="020F0502020204030204"/>
            </a:endParaRPr>
          </a:p>
        </p:txBody>
      </p:sp>
      <p:pic>
        <p:nvPicPr>
          <p:cNvPr id="52" name="Picture 51">
            <a:extLst>
              <a:ext uri="{FF2B5EF4-FFF2-40B4-BE49-F238E27FC236}">
                <a16:creationId xmlns:a16="http://schemas.microsoft.com/office/drawing/2014/main" id="{AD44D11A-8CC5-29C8-210E-618FFE7F3474}"/>
              </a:ext>
            </a:extLst>
          </p:cNvPr>
          <p:cNvPicPr>
            <a:picLocks noChangeAspect="1"/>
          </p:cNvPicPr>
          <p:nvPr/>
        </p:nvPicPr>
        <p:blipFill>
          <a:blip r:embed="rId10" cstate="email">
            <a:alphaModFix amt="85000"/>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a:xfrm>
            <a:off x="142894" y="1296348"/>
            <a:ext cx="1068059" cy="1022154"/>
          </a:xfrm>
          <a:custGeom>
            <a:avLst/>
            <a:gdLst/>
            <a:ahLst/>
            <a:cxnLst/>
            <a:rect l="l" t="t" r="r" b="b"/>
            <a:pathLst>
              <a:path w="1486412" h="1422526">
                <a:moveTo>
                  <a:pt x="491851" y="655834"/>
                </a:moveTo>
                <a:lnTo>
                  <a:pt x="491851" y="868221"/>
                </a:lnTo>
                <a:lnTo>
                  <a:pt x="548048" y="868221"/>
                </a:lnTo>
                <a:lnTo>
                  <a:pt x="548048" y="655834"/>
                </a:lnTo>
                <a:close/>
                <a:moveTo>
                  <a:pt x="1159797" y="651034"/>
                </a:moveTo>
                <a:cubicBezTo>
                  <a:pt x="1129265" y="651034"/>
                  <a:pt x="1106733" y="657300"/>
                  <a:pt x="1092201" y="669833"/>
                </a:cubicBezTo>
                <a:cubicBezTo>
                  <a:pt x="1077668" y="682365"/>
                  <a:pt x="1070402" y="697831"/>
                  <a:pt x="1070402" y="716230"/>
                </a:cubicBezTo>
                <a:cubicBezTo>
                  <a:pt x="1070402" y="736629"/>
                  <a:pt x="1078802" y="752561"/>
                  <a:pt x="1095601" y="764027"/>
                </a:cubicBezTo>
                <a:cubicBezTo>
                  <a:pt x="1107733" y="772293"/>
                  <a:pt x="1136465" y="781426"/>
                  <a:pt x="1181795" y="791425"/>
                </a:cubicBezTo>
                <a:cubicBezTo>
                  <a:pt x="1191528" y="793692"/>
                  <a:pt x="1197794" y="796158"/>
                  <a:pt x="1200594" y="798825"/>
                </a:cubicBezTo>
                <a:cubicBezTo>
                  <a:pt x="1203261" y="801625"/>
                  <a:pt x="1204594" y="805158"/>
                  <a:pt x="1204594" y="809424"/>
                </a:cubicBezTo>
                <a:cubicBezTo>
                  <a:pt x="1204594" y="815691"/>
                  <a:pt x="1202127" y="820690"/>
                  <a:pt x="1197194" y="824423"/>
                </a:cubicBezTo>
                <a:cubicBezTo>
                  <a:pt x="1189861" y="829756"/>
                  <a:pt x="1178929" y="832423"/>
                  <a:pt x="1164396" y="832423"/>
                </a:cubicBezTo>
                <a:cubicBezTo>
                  <a:pt x="1151197" y="832423"/>
                  <a:pt x="1140931" y="829590"/>
                  <a:pt x="1133598" y="823923"/>
                </a:cubicBezTo>
                <a:cubicBezTo>
                  <a:pt x="1126265" y="818257"/>
                  <a:pt x="1121399" y="809958"/>
                  <a:pt x="1118999" y="799025"/>
                </a:cubicBezTo>
                <a:lnTo>
                  <a:pt x="1062603" y="807624"/>
                </a:lnTo>
                <a:cubicBezTo>
                  <a:pt x="1067802" y="827756"/>
                  <a:pt x="1078835" y="843689"/>
                  <a:pt x="1095701" y="855421"/>
                </a:cubicBezTo>
                <a:cubicBezTo>
                  <a:pt x="1112566" y="867154"/>
                  <a:pt x="1135465" y="873020"/>
                  <a:pt x="1164396" y="873020"/>
                </a:cubicBezTo>
                <a:cubicBezTo>
                  <a:pt x="1196261" y="873020"/>
                  <a:pt x="1220326" y="866021"/>
                  <a:pt x="1236592" y="852022"/>
                </a:cubicBezTo>
                <a:cubicBezTo>
                  <a:pt x="1252858" y="838023"/>
                  <a:pt x="1260991" y="821290"/>
                  <a:pt x="1260991" y="801825"/>
                </a:cubicBezTo>
                <a:cubicBezTo>
                  <a:pt x="1260991" y="783959"/>
                  <a:pt x="1255124" y="770027"/>
                  <a:pt x="1243392" y="760027"/>
                </a:cubicBezTo>
                <a:cubicBezTo>
                  <a:pt x="1231526" y="750161"/>
                  <a:pt x="1210627" y="741828"/>
                  <a:pt x="1180695" y="735029"/>
                </a:cubicBezTo>
                <a:cubicBezTo>
                  <a:pt x="1150764" y="728229"/>
                  <a:pt x="1133265" y="722963"/>
                  <a:pt x="1128199" y="719230"/>
                </a:cubicBezTo>
                <a:cubicBezTo>
                  <a:pt x="1124465" y="716430"/>
                  <a:pt x="1122599" y="713030"/>
                  <a:pt x="1122599" y="709030"/>
                </a:cubicBezTo>
                <a:cubicBezTo>
                  <a:pt x="1122599" y="704364"/>
                  <a:pt x="1124732" y="700564"/>
                  <a:pt x="1128999" y="697631"/>
                </a:cubicBezTo>
                <a:cubicBezTo>
                  <a:pt x="1135398" y="693498"/>
                  <a:pt x="1145998" y="691431"/>
                  <a:pt x="1160797" y="691431"/>
                </a:cubicBezTo>
                <a:cubicBezTo>
                  <a:pt x="1172529" y="691431"/>
                  <a:pt x="1181562" y="693631"/>
                  <a:pt x="1187895" y="698031"/>
                </a:cubicBezTo>
                <a:cubicBezTo>
                  <a:pt x="1194228" y="702431"/>
                  <a:pt x="1198528" y="708764"/>
                  <a:pt x="1200794" y="717030"/>
                </a:cubicBezTo>
                <a:lnTo>
                  <a:pt x="1253791" y="707230"/>
                </a:lnTo>
                <a:cubicBezTo>
                  <a:pt x="1248458" y="688698"/>
                  <a:pt x="1238725" y="674699"/>
                  <a:pt x="1224593" y="665233"/>
                </a:cubicBezTo>
                <a:cubicBezTo>
                  <a:pt x="1210460" y="655767"/>
                  <a:pt x="1188862" y="651034"/>
                  <a:pt x="1159797" y="651034"/>
                </a:cubicBezTo>
                <a:close/>
                <a:moveTo>
                  <a:pt x="944396" y="651034"/>
                </a:moveTo>
                <a:cubicBezTo>
                  <a:pt x="912798" y="651034"/>
                  <a:pt x="887733" y="660800"/>
                  <a:pt x="869200" y="680332"/>
                </a:cubicBezTo>
                <a:cubicBezTo>
                  <a:pt x="850668" y="699864"/>
                  <a:pt x="841402" y="727163"/>
                  <a:pt x="841402" y="762227"/>
                </a:cubicBezTo>
                <a:cubicBezTo>
                  <a:pt x="841402" y="796892"/>
                  <a:pt x="850635" y="824023"/>
                  <a:pt x="869100" y="843622"/>
                </a:cubicBezTo>
                <a:cubicBezTo>
                  <a:pt x="887566" y="863221"/>
                  <a:pt x="912331" y="873020"/>
                  <a:pt x="943396" y="873020"/>
                </a:cubicBezTo>
                <a:cubicBezTo>
                  <a:pt x="970728" y="873020"/>
                  <a:pt x="992526" y="866554"/>
                  <a:pt x="1008792" y="853622"/>
                </a:cubicBezTo>
                <a:cubicBezTo>
                  <a:pt x="1025057" y="840689"/>
                  <a:pt x="1036057" y="821557"/>
                  <a:pt x="1041790" y="796225"/>
                </a:cubicBezTo>
                <a:lnTo>
                  <a:pt x="986593" y="786826"/>
                </a:lnTo>
                <a:cubicBezTo>
                  <a:pt x="983793" y="801625"/>
                  <a:pt x="978994" y="812057"/>
                  <a:pt x="972194" y="818124"/>
                </a:cubicBezTo>
                <a:cubicBezTo>
                  <a:pt x="965395" y="824190"/>
                  <a:pt x="956662" y="827223"/>
                  <a:pt x="945996" y="827223"/>
                </a:cubicBezTo>
                <a:cubicBezTo>
                  <a:pt x="931730" y="827223"/>
                  <a:pt x="920364" y="822023"/>
                  <a:pt x="911898" y="811624"/>
                </a:cubicBezTo>
                <a:cubicBezTo>
                  <a:pt x="903432" y="801225"/>
                  <a:pt x="899199" y="783426"/>
                  <a:pt x="899199" y="758227"/>
                </a:cubicBezTo>
                <a:cubicBezTo>
                  <a:pt x="899199" y="735562"/>
                  <a:pt x="903365" y="719396"/>
                  <a:pt x="911698" y="709730"/>
                </a:cubicBezTo>
                <a:cubicBezTo>
                  <a:pt x="920031" y="700064"/>
                  <a:pt x="931197" y="695231"/>
                  <a:pt x="945196" y="695231"/>
                </a:cubicBezTo>
                <a:cubicBezTo>
                  <a:pt x="955728" y="695231"/>
                  <a:pt x="964295" y="698031"/>
                  <a:pt x="970894" y="703631"/>
                </a:cubicBezTo>
                <a:cubicBezTo>
                  <a:pt x="977494" y="709230"/>
                  <a:pt x="981727" y="717563"/>
                  <a:pt x="983593" y="728629"/>
                </a:cubicBezTo>
                <a:lnTo>
                  <a:pt x="1038990" y="718630"/>
                </a:lnTo>
                <a:cubicBezTo>
                  <a:pt x="1032324" y="695831"/>
                  <a:pt x="1021358" y="678866"/>
                  <a:pt x="1006092" y="667733"/>
                </a:cubicBezTo>
                <a:cubicBezTo>
                  <a:pt x="990826" y="656600"/>
                  <a:pt x="970261" y="651034"/>
                  <a:pt x="944396" y="651034"/>
                </a:cubicBezTo>
                <a:close/>
                <a:moveTo>
                  <a:pt x="727944" y="651034"/>
                </a:moveTo>
                <a:cubicBezTo>
                  <a:pt x="699812" y="651034"/>
                  <a:pt x="676480" y="663033"/>
                  <a:pt x="657948" y="687032"/>
                </a:cubicBezTo>
                <a:lnTo>
                  <a:pt x="657948" y="655834"/>
                </a:lnTo>
                <a:lnTo>
                  <a:pt x="605751" y="655834"/>
                </a:lnTo>
                <a:lnTo>
                  <a:pt x="605751" y="868221"/>
                </a:lnTo>
                <a:lnTo>
                  <a:pt x="661948" y="868221"/>
                </a:lnTo>
                <a:lnTo>
                  <a:pt x="661948" y="772027"/>
                </a:lnTo>
                <a:cubicBezTo>
                  <a:pt x="661948" y="748295"/>
                  <a:pt x="663381" y="732029"/>
                  <a:pt x="666248" y="723229"/>
                </a:cubicBezTo>
                <a:cubicBezTo>
                  <a:pt x="669114" y="714430"/>
                  <a:pt x="674414" y="707364"/>
                  <a:pt x="682147" y="702031"/>
                </a:cubicBezTo>
                <a:cubicBezTo>
                  <a:pt x="689880" y="696698"/>
                  <a:pt x="698612" y="694031"/>
                  <a:pt x="708345" y="694031"/>
                </a:cubicBezTo>
                <a:cubicBezTo>
                  <a:pt x="715945" y="694031"/>
                  <a:pt x="722444" y="695898"/>
                  <a:pt x="727844" y="699631"/>
                </a:cubicBezTo>
                <a:cubicBezTo>
                  <a:pt x="733244" y="703364"/>
                  <a:pt x="737143" y="708597"/>
                  <a:pt x="739543" y="715330"/>
                </a:cubicBezTo>
                <a:cubicBezTo>
                  <a:pt x="741943" y="722063"/>
                  <a:pt x="743143" y="736895"/>
                  <a:pt x="743143" y="759827"/>
                </a:cubicBezTo>
                <a:lnTo>
                  <a:pt x="743143" y="868221"/>
                </a:lnTo>
                <a:lnTo>
                  <a:pt x="799340" y="868221"/>
                </a:lnTo>
                <a:lnTo>
                  <a:pt x="799340" y="736229"/>
                </a:lnTo>
                <a:cubicBezTo>
                  <a:pt x="799340" y="719830"/>
                  <a:pt x="798306" y="707230"/>
                  <a:pt x="796240" y="698431"/>
                </a:cubicBezTo>
                <a:cubicBezTo>
                  <a:pt x="794173" y="689632"/>
                  <a:pt x="790507" y="681765"/>
                  <a:pt x="785240" y="674832"/>
                </a:cubicBezTo>
                <a:cubicBezTo>
                  <a:pt x="779974" y="667900"/>
                  <a:pt x="772208" y="662200"/>
                  <a:pt x="761942" y="657733"/>
                </a:cubicBezTo>
                <a:cubicBezTo>
                  <a:pt x="751676" y="653267"/>
                  <a:pt x="740343" y="651034"/>
                  <a:pt x="727944" y="651034"/>
                </a:cubicBezTo>
                <a:close/>
                <a:moveTo>
                  <a:pt x="246201" y="577438"/>
                </a:moveTo>
                <a:lnTo>
                  <a:pt x="246201" y="868221"/>
                </a:lnTo>
                <a:lnTo>
                  <a:pt x="452589" y="868221"/>
                </a:lnTo>
                <a:lnTo>
                  <a:pt x="452589" y="818824"/>
                </a:lnTo>
                <a:lnTo>
                  <a:pt x="305398" y="818824"/>
                </a:lnTo>
                <a:lnTo>
                  <a:pt x="305398" y="577438"/>
                </a:lnTo>
                <a:close/>
                <a:moveTo>
                  <a:pt x="491851" y="575039"/>
                </a:moveTo>
                <a:lnTo>
                  <a:pt x="491851" y="627035"/>
                </a:lnTo>
                <a:lnTo>
                  <a:pt x="548048" y="627035"/>
                </a:lnTo>
                <a:lnTo>
                  <a:pt x="548048" y="575039"/>
                </a:lnTo>
                <a:close/>
                <a:moveTo>
                  <a:pt x="743206" y="0"/>
                </a:moveTo>
                <a:cubicBezTo>
                  <a:pt x="1153667" y="0"/>
                  <a:pt x="1486412" y="318443"/>
                  <a:pt x="1486412" y="711263"/>
                </a:cubicBezTo>
                <a:cubicBezTo>
                  <a:pt x="1486412" y="1104083"/>
                  <a:pt x="1153667" y="1422526"/>
                  <a:pt x="743206" y="1422526"/>
                </a:cubicBezTo>
                <a:cubicBezTo>
                  <a:pt x="332745" y="1422526"/>
                  <a:pt x="0" y="1104083"/>
                  <a:pt x="0" y="711263"/>
                </a:cubicBezTo>
                <a:cubicBezTo>
                  <a:pt x="0" y="318443"/>
                  <a:pt x="332745" y="0"/>
                  <a:pt x="743206" y="0"/>
                </a:cubicBezTo>
                <a:close/>
              </a:path>
            </a:pathLst>
          </a:custGeom>
          <a:ln w="190500" cap="rnd">
            <a:noFill/>
            <a:prstDash val="solid"/>
          </a:ln>
          <a:effectLst>
            <a:outerShdw blurRad="127000" sx="1000" sy="1000" algn="bl" rotWithShape="0">
              <a:srgbClr val="000000"/>
            </a:outerShdw>
          </a:effectLst>
        </p:spPr>
      </p:pic>
      <p:pic>
        <p:nvPicPr>
          <p:cNvPr id="51" name="Picture 50">
            <a:extLst>
              <a:ext uri="{FF2B5EF4-FFF2-40B4-BE49-F238E27FC236}">
                <a16:creationId xmlns:a16="http://schemas.microsoft.com/office/drawing/2014/main" id="{17B65691-854B-841F-BA16-4952A6DBBBE0}"/>
              </a:ext>
            </a:extLst>
          </p:cNvPr>
          <p:cNvPicPr>
            <a:picLocks noChangeAspect="1"/>
          </p:cNvPicPr>
          <p:nvPr/>
        </p:nvPicPr>
        <p:blipFill>
          <a:blip r:embed="rId4" cstate="email">
            <a:alphaModFix amt="85000"/>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141113" y="2402367"/>
            <a:ext cx="1060374" cy="1024070"/>
          </a:xfrm>
          <a:custGeom>
            <a:avLst/>
            <a:gdLst/>
            <a:ahLst/>
            <a:cxnLst/>
            <a:rect l="l" t="t" r="r" b="b"/>
            <a:pathLst>
              <a:path w="1475716" h="1425192">
                <a:moveTo>
                  <a:pt x="523390" y="694660"/>
                </a:moveTo>
                <a:cubicBezTo>
                  <a:pt x="536010" y="694660"/>
                  <a:pt x="546593" y="699478"/>
                  <a:pt x="555139" y="709115"/>
                </a:cubicBezTo>
                <a:cubicBezTo>
                  <a:pt x="563686" y="718751"/>
                  <a:pt x="567960" y="732518"/>
                  <a:pt x="567960" y="750415"/>
                </a:cubicBezTo>
                <a:cubicBezTo>
                  <a:pt x="567960" y="768770"/>
                  <a:pt x="563686" y="782766"/>
                  <a:pt x="555139" y="792403"/>
                </a:cubicBezTo>
                <a:cubicBezTo>
                  <a:pt x="546593" y="802039"/>
                  <a:pt x="536010" y="806858"/>
                  <a:pt x="523390" y="806858"/>
                </a:cubicBezTo>
                <a:cubicBezTo>
                  <a:pt x="510771" y="806858"/>
                  <a:pt x="500159" y="802039"/>
                  <a:pt x="491555" y="792403"/>
                </a:cubicBezTo>
                <a:cubicBezTo>
                  <a:pt x="482951" y="782766"/>
                  <a:pt x="478649" y="768885"/>
                  <a:pt x="478649" y="750759"/>
                </a:cubicBezTo>
                <a:cubicBezTo>
                  <a:pt x="478649" y="732633"/>
                  <a:pt x="482951" y="718751"/>
                  <a:pt x="491555" y="709115"/>
                </a:cubicBezTo>
                <a:cubicBezTo>
                  <a:pt x="500159" y="699478"/>
                  <a:pt x="510771" y="694660"/>
                  <a:pt x="523390" y="694660"/>
                </a:cubicBezTo>
                <a:close/>
                <a:moveTo>
                  <a:pt x="1065343" y="692251"/>
                </a:moveTo>
                <a:cubicBezTo>
                  <a:pt x="1075209" y="692251"/>
                  <a:pt x="1083584" y="695893"/>
                  <a:pt x="1090467" y="703178"/>
                </a:cubicBezTo>
                <a:cubicBezTo>
                  <a:pt x="1097351" y="710463"/>
                  <a:pt x="1100964" y="721103"/>
                  <a:pt x="1101308" y="735099"/>
                </a:cubicBezTo>
                <a:lnTo>
                  <a:pt x="1029034" y="735099"/>
                </a:lnTo>
                <a:cubicBezTo>
                  <a:pt x="1028919" y="721906"/>
                  <a:pt x="1032303" y="711467"/>
                  <a:pt x="1039187" y="703780"/>
                </a:cubicBezTo>
                <a:cubicBezTo>
                  <a:pt x="1046070" y="696094"/>
                  <a:pt x="1054789" y="692251"/>
                  <a:pt x="1065343" y="692251"/>
                </a:cubicBezTo>
                <a:close/>
                <a:moveTo>
                  <a:pt x="1062418" y="655253"/>
                </a:moveTo>
                <a:cubicBezTo>
                  <a:pt x="1038211" y="655253"/>
                  <a:pt x="1018193" y="663828"/>
                  <a:pt x="1002361" y="680979"/>
                </a:cubicBezTo>
                <a:cubicBezTo>
                  <a:pt x="986529" y="698130"/>
                  <a:pt x="978614" y="721849"/>
                  <a:pt x="978614" y="752135"/>
                </a:cubicBezTo>
                <a:cubicBezTo>
                  <a:pt x="978614" y="777489"/>
                  <a:pt x="984636" y="798483"/>
                  <a:pt x="996682" y="815118"/>
                </a:cubicBezTo>
                <a:cubicBezTo>
                  <a:pt x="1011940" y="835882"/>
                  <a:pt x="1035458" y="846265"/>
                  <a:pt x="1067236" y="846265"/>
                </a:cubicBezTo>
                <a:cubicBezTo>
                  <a:pt x="1087312" y="846265"/>
                  <a:pt x="1104033" y="841647"/>
                  <a:pt x="1117398" y="832412"/>
                </a:cubicBezTo>
                <a:cubicBezTo>
                  <a:pt x="1130763" y="823177"/>
                  <a:pt x="1140543" y="809726"/>
                  <a:pt x="1146738" y="792059"/>
                </a:cubicBezTo>
                <a:lnTo>
                  <a:pt x="1098555" y="783971"/>
                </a:lnTo>
                <a:cubicBezTo>
                  <a:pt x="1095916" y="793148"/>
                  <a:pt x="1092016" y="799802"/>
                  <a:pt x="1086854" y="803932"/>
                </a:cubicBezTo>
                <a:cubicBezTo>
                  <a:pt x="1081691" y="808062"/>
                  <a:pt x="1075324" y="810127"/>
                  <a:pt x="1067752" y="810127"/>
                </a:cubicBezTo>
                <a:cubicBezTo>
                  <a:pt x="1056624" y="810127"/>
                  <a:pt x="1047332" y="806141"/>
                  <a:pt x="1039875" y="798168"/>
                </a:cubicBezTo>
                <a:cubicBezTo>
                  <a:pt x="1032418" y="790194"/>
                  <a:pt x="1028518" y="779038"/>
                  <a:pt x="1028173" y="764697"/>
                </a:cubicBezTo>
                <a:lnTo>
                  <a:pt x="1149319" y="764697"/>
                </a:lnTo>
                <a:cubicBezTo>
                  <a:pt x="1150008" y="727642"/>
                  <a:pt x="1142493" y="700138"/>
                  <a:pt x="1126777" y="682184"/>
                </a:cubicBezTo>
                <a:cubicBezTo>
                  <a:pt x="1111060" y="664230"/>
                  <a:pt x="1089607" y="655253"/>
                  <a:pt x="1062418" y="655253"/>
                </a:cubicBezTo>
                <a:close/>
                <a:moveTo>
                  <a:pt x="859295" y="655253"/>
                </a:moveTo>
                <a:cubicBezTo>
                  <a:pt x="833024" y="655253"/>
                  <a:pt x="813636" y="660645"/>
                  <a:pt x="801131" y="671429"/>
                </a:cubicBezTo>
                <a:cubicBezTo>
                  <a:pt x="788627" y="682213"/>
                  <a:pt x="782374" y="695520"/>
                  <a:pt x="782374" y="711352"/>
                </a:cubicBezTo>
                <a:cubicBezTo>
                  <a:pt x="782374" y="728904"/>
                  <a:pt x="789602" y="742614"/>
                  <a:pt x="804057" y="752480"/>
                </a:cubicBezTo>
                <a:cubicBezTo>
                  <a:pt x="814496" y="759592"/>
                  <a:pt x="839219" y="767451"/>
                  <a:pt x="878224" y="776055"/>
                </a:cubicBezTo>
                <a:cubicBezTo>
                  <a:pt x="886599" y="778005"/>
                  <a:pt x="891991" y="780128"/>
                  <a:pt x="894400" y="782422"/>
                </a:cubicBezTo>
                <a:cubicBezTo>
                  <a:pt x="896694" y="784831"/>
                  <a:pt x="897842" y="787871"/>
                  <a:pt x="897842" y="791542"/>
                </a:cubicBezTo>
                <a:cubicBezTo>
                  <a:pt x="897842" y="796934"/>
                  <a:pt x="895719" y="801236"/>
                  <a:pt x="891475" y="804449"/>
                </a:cubicBezTo>
                <a:cubicBezTo>
                  <a:pt x="885165" y="809037"/>
                  <a:pt x="875758" y="811332"/>
                  <a:pt x="863253" y="811332"/>
                </a:cubicBezTo>
                <a:cubicBezTo>
                  <a:pt x="851896" y="811332"/>
                  <a:pt x="843062" y="808894"/>
                  <a:pt x="836752" y="804018"/>
                </a:cubicBezTo>
                <a:cubicBezTo>
                  <a:pt x="830443" y="799143"/>
                  <a:pt x="826255" y="792001"/>
                  <a:pt x="824190" y="782594"/>
                </a:cubicBezTo>
                <a:lnTo>
                  <a:pt x="775663" y="789994"/>
                </a:lnTo>
                <a:cubicBezTo>
                  <a:pt x="780137" y="807317"/>
                  <a:pt x="789630" y="821026"/>
                  <a:pt x="804143" y="831121"/>
                </a:cubicBezTo>
                <a:cubicBezTo>
                  <a:pt x="818655" y="841217"/>
                  <a:pt x="838358" y="846265"/>
                  <a:pt x="863253" y="846265"/>
                </a:cubicBezTo>
                <a:cubicBezTo>
                  <a:pt x="890672" y="846265"/>
                  <a:pt x="911379" y="840242"/>
                  <a:pt x="925375" y="828196"/>
                </a:cubicBezTo>
                <a:cubicBezTo>
                  <a:pt x="939371" y="816150"/>
                  <a:pt x="946369" y="801753"/>
                  <a:pt x="946369" y="785003"/>
                </a:cubicBezTo>
                <a:cubicBezTo>
                  <a:pt x="946369" y="769631"/>
                  <a:pt x="941321" y="757642"/>
                  <a:pt x="931226" y="749038"/>
                </a:cubicBezTo>
                <a:cubicBezTo>
                  <a:pt x="921015" y="740549"/>
                  <a:pt x="903033" y="733378"/>
                  <a:pt x="877278" y="727528"/>
                </a:cubicBezTo>
                <a:cubicBezTo>
                  <a:pt x="851523" y="721677"/>
                  <a:pt x="836466" y="717145"/>
                  <a:pt x="832106" y="713933"/>
                </a:cubicBezTo>
                <a:cubicBezTo>
                  <a:pt x="828894" y="711524"/>
                  <a:pt x="827288" y="708599"/>
                  <a:pt x="827288" y="705157"/>
                </a:cubicBezTo>
                <a:cubicBezTo>
                  <a:pt x="827288" y="701142"/>
                  <a:pt x="829123" y="697872"/>
                  <a:pt x="832794" y="695348"/>
                </a:cubicBezTo>
                <a:cubicBezTo>
                  <a:pt x="838301" y="691792"/>
                  <a:pt x="847422" y="690014"/>
                  <a:pt x="860156" y="690014"/>
                </a:cubicBezTo>
                <a:cubicBezTo>
                  <a:pt x="870251" y="690014"/>
                  <a:pt x="878023" y="691907"/>
                  <a:pt x="883473" y="695692"/>
                </a:cubicBezTo>
                <a:cubicBezTo>
                  <a:pt x="888922" y="699478"/>
                  <a:pt x="892622" y="704928"/>
                  <a:pt x="894572" y="712040"/>
                </a:cubicBezTo>
                <a:lnTo>
                  <a:pt x="940174" y="703608"/>
                </a:lnTo>
                <a:cubicBezTo>
                  <a:pt x="935585" y="687662"/>
                  <a:pt x="927210" y="675616"/>
                  <a:pt x="915050" y="667471"/>
                </a:cubicBezTo>
                <a:cubicBezTo>
                  <a:pt x="902889" y="659326"/>
                  <a:pt x="884304" y="655253"/>
                  <a:pt x="859295" y="655253"/>
                </a:cubicBezTo>
                <a:close/>
                <a:moveTo>
                  <a:pt x="743842" y="655253"/>
                </a:moveTo>
                <a:cubicBezTo>
                  <a:pt x="736041" y="655253"/>
                  <a:pt x="729071" y="657203"/>
                  <a:pt x="722934" y="661104"/>
                </a:cubicBezTo>
                <a:cubicBezTo>
                  <a:pt x="716796" y="665004"/>
                  <a:pt x="709884" y="673092"/>
                  <a:pt x="702198" y="685367"/>
                </a:cubicBezTo>
                <a:lnTo>
                  <a:pt x="702198" y="659383"/>
                </a:lnTo>
                <a:lnTo>
                  <a:pt x="657284" y="659383"/>
                </a:lnTo>
                <a:lnTo>
                  <a:pt x="657284" y="842135"/>
                </a:lnTo>
                <a:lnTo>
                  <a:pt x="705639" y="842135"/>
                </a:lnTo>
                <a:lnTo>
                  <a:pt x="705639" y="785692"/>
                </a:lnTo>
                <a:cubicBezTo>
                  <a:pt x="705639" y="754602"/>
                  <a:pt x="706987" y="734182"/>
                  <a:pt x="709683" y="724430"/>
                </a:cubicBezTo>
                <a:cubicBezTo>
                  <a:pt x="712379" y="714679"/>
                  <a:pt x="716079" y="707939"/>
                  <a:pt x="720783" y="704210"/>
                </a:cubicBezTo>
                <a:cubicBezTo>
                  <a:pt x="725486" y="700482"/>
                  <a:pt x="731222" y="698618"/>
                  <a:pt x="737991" y="698618"/>
                </a:cubicBezTo>
                <a:cubicBezTo>
                  <a:pt x="744989" y="698618"/>
                  <a:pt x="752561" y="701256"/>
                  <a:pt x="760706" y="706534"/>
                </a:cubicBezTo>
                <a:lnTo>
                  <a:pt x="775677" y="664373"/>
                </a:lnTo>
                <a:cubicBezTo>
                  <a:pt x="765467" y="658293"/>
                  <a:pt x="754855" y="655253"/>
                  <a:pt x="743842" y="655253"/>
                </a:cubicBezTo>
                <a:close/>
                <a:moveTo>
                  <a:pt x="523218" y="655253"/>
                </a:moveTo>
                <a:cubicBezTo>
                  <a:pt x="505322" y="655253"/>
                  <a:pt x="489117" y="659211"/>
                  <a:pt x="474605" y="667127"/>
                </a:cubicBezTo>
                <a:cubicBezTo>
                  <a:pt x="460092" y="675043"/>
                  <a:pt x="448878" y="686515"/>
                  <a:pt x="440963" y="701543"/>
                </a:cubicBezTo>
                <a:cubicBezTo>
                  <a:pt x="433047" y="716572"/>
                  <a:pt x="429089" y="732117"/>
                  <a:pt x="429089" y="748178"/>
                </a:cubicBezTo>
                <a:cubicBezTo>
                  <a:pt x="429089" y="769172"/>
                  <a:pt x="433047" y="786982"/>
                  <a:pt x="440963" y="801609"/>
                </a:cubicBezTo>
                <a:cubicBezTo>
                  <a:pt x="448878" y="816236"/>
                  <a:pt x="460437" y="827336"/>
                  <a:pt x="475637" y="834907"/>
                </a:cubicBezTo>
                <a:cubicBezTo>
                  <a:pt x="490838" y="842479"/>
                  <a:pt x="506813" y="846265"/>
                  <a:pt x="523562" y="846265"/>
                </a:cubicBezTo>
                <a:cubicBezTo>
                  <a:pt x="550637" y="846265"/>
                  <a:pt x="573093" y="837173"/>
                  <a:pt x="590933" y="818990"/>
                </a:cubicBezTo>
                <a:cubicBezTo>
                  <a:pt x="608772" y="800806"/>
                  <a:pt x="617691" y="777891"/>
                  <a:pt x="617691" y="750243"/>
                </a:cubicBezTo>
                <a:cubicBezTo>
                  <a:pt x="617691" y="722824"/>
                  <a:pt x="608858" y="700138"/>
                  <a:pt x="591191" y="682184"/>
                </a:cubicBezTo>
                <a:cubicBezTo>
                  <a:pt x="573524" y="664230"/>
                  <a:pt x="550866" y="655253"/>
                  <a:pt x="523218" y="655253"/>
                </a:cubicBezTo>
                <a:close/>
                <a:moveTo>
                  <a:pt x="234208" y="632538"/>
                </a:moveTo>
                <a:lnTo>
                  <a:pt x="257095" y="632538"/>
                </a:lnTo>
                <a:cubicBezTo>
                  <a:pt x="277859" y="632538"/>
                  <a:pt x="291798" y="633341"/>
                  <a:pt x="298911" y="634947"/>
                </a:cubicBezTo>
                <a:cubicBezTo>
                  <a:pt x="308433" y="637012"/>
                  <a:pt x="316291" y="640970"/>
                  <a:pt x="322486" y="646821"/>
                </a:cubicBezTo>
                <a:cubicBezTo>
                  <a:pt x="328681" y="652672"/>
                  <a:pt x="333499" y="660817"/>
                  <a:pt x="336941" y="671257"/>
                </a:cubicBezTo>
                <a:cubicBezTo>
                  <a:pt x="340383" y="681696"/>
                  <a:pt x="342104" y="696668"/>
                  <a:pt x="342104" y="716170"/>
                </a:cubicBezTo>
                <a:cubicBezTo>
                  <a:pt x="342104" y="735673"/>
                  <a:pt x="340383" y="751074"/>
                  <a:pt x="336941" y="762374"/>
                </a:cubicBezTo>
                <a:cubicBezTo>
                  <a:pt x="333499" y="773674"/>
                  <a:pt x="329054" y="781791"/>
                  <a:pt x="323605" y="786724"/>
                </a:cubicBezTo>
                <a:cubicBezTo>
                  <a:pt x="318155" y="791657"/>
                  <a:pt x="311301" y="795156"/>
                  <a:pt x="303041" y="797221"/>
                </a:cubicBezTo>
                <a:cubicBezTo>
                  <a:pt x="296731" y="798827"/>
                  <a:pt x="286464" y="799630"/>
                  <a:pt x="272238" y="799630"/>
                </a:cubicBezTo>
                <a:lnTo>
                  <a:pt x="234208" y="799630"/>
                </a:lnTo>
                <a:close/>
                <a:moveTo>
                  <a:pt x="1243514" y="594852"/>
                </a:moveTo>
                <a:lnTo>
                  <a:pt x="1194986" y="623074"/>
                </a:lnTo>
                <a:lnTo>
                  <a:pt x="1194986" y="659383"/>
                </a:lnTo>
                <a:lnTo>
                  <a:pt x="1172788" y="659383"/>
                </a:lnTo>
                <a:lnTo>
                  <a:pt x="1172788" y="697929"/>
                </a:lnTo>
                <a:lnTo>
                  <a:pt x="1194986" y="697929"/>
                </a:lnTo>
                <a:lnTo>
                  <a:pt x="1194986" y="777604"/>
                </a:lnTo>
                <a:cubicBezTo>
                  <a:pt x="1194986" y="794697"/>
                  <a:pt x="1195503" y="806055"/>
                  <a:pt x="1196535" y="811676"/>
                </a:cubicBezTo>
                <a:cubicBezTo>
                  <a:pt x="1197797" y="819592"/>
                  <a:pt x="1200063" y="825873"/>
                  <a:pt x="1203332" y="830519"/>
                </a:cubicBezTo>
                <a:cubicBezTo>
                  <a:pt x="1206602" y="835165"/>
                  <a:pt x="1211736" y="838951"/>
                  <a:pt x="1218734" y="841877"/>
                </a:cubicBezTo>
                <a:cubicBezTo>
                  <a:pt x="1225732" y="844802"/>
                  <a:pt x="1233590" y="846265"/>
                  <a:pt x="1242309" y="846265"/>
                </a:cubicBezTo>
                <a:cubicBezTo>
                  <a:pt x="1256535" y="846265"/>
                  <a:pt x="1269269" y="843855"/>
                  <a:pt x="1280511" y="839037"/>
                </a:cubicBezTo>
                <a:lnTo>
                  <a:pt x="1276381" y="801523"/>
                </a:lnTo>
                <a:cubicBezTo>
                  <a:pt x="1267892" y="804621"/>
                  <a:pt x="1261410" y="806169"/>
                  <a:pt x="1256936" y="806169"/>
                </a:cubicBezTo>
                <a:cubicBezTo>
                  <a:pt x="1253724" y="806169"/>
                  <a:pt x="1250999" y="805366"/>
                  <a:pt x="1248762" y="803760"/>
                </a:cubicBezTo>
                <a:cubicBezTo>
                  <a:pt x="1246525" y="802154"/>
                  <a:pt x="1245091" y="800118"/>
                  <a:pt x="1244460" y="797651"/>
                </a:cubicBezTo>
                <a:cubicBezTo>
                  <a:pt x="1243829" y="795185"/>
                  <a:pt x="1243514" y="786495"/>
                  <a:pt x="1243514" y="771581"/>
                </a:cubicBezTo>
                <a:lnTo>
                  <a:pt x="1243514" y="697929"/>
                </a:lnTo>
                <a:lnTo>
                  <a:pt x="1276554" y="697929"/>
                </a:lnTo>
                <a:lnTo>
                  <a:pt x="1276554" y="659383"/>
                </a:lnTo>
                <a:lnTo>
                  <a:pt x="1243514" y="659383"/>
                </a:lnTo>
                <a:close/>
                <a:moveTo>
                  <a:pt x="183271" y="589862"/>
                </a:moveTo>
                <a:lnTo>
                  <a:pt x="183271" y="842135"/>
                </a:lnTo>
                <a:lnTo>
                  <a:pt x="279121" y="842135"/>
                </a:lnTo>
                <a:cubicBezTo>
                  <a:pt x="297936" y="842135"/>
                  <a:pt x="312964" y="840356"/>
                  <a:pt x="324207" y="836800"/>
                </a:cubicBezTo>
                <a:cubicBezTo>
                  <a:pt x="339236" y="831982"/>
                  <a:pt x="351167" y="825271"/>
                  <a:pt x="360000" y="816666"/>
                </a:cubicBezTo>
                <a:cubicBezTo>
                  <a:pt x="371702" y="805309"/>
                  <a:pt x="380707" y="790453"/>
                  <a:pt x="387017" y="772097"/>
                </a:cubicBezTo>
                <a:cubicBezTo>
                  <a:pt x="392180" y="757069"/>
                  <a:pt x="394761" y="739172"/>
                  <a:pt x="394761" y="718407"/>
                </a:cubicBezTo>
                <a:cubicBezTo>
                  <a:pt x="394761" y="694775"/>
                  <a:pt x="392007" y="674899"/>
                  <a:pt x="386501" y="658781"/>
                </a:cubicBezTo>
                <a:cubicBezTo>
                  <a:pt x="380994" y="642662"/>
                  <a:pt x="372964" y="629039"/>
                  <a:pt x="362409" y="617911"/>
                </a:cubicBezTo>
                <a:cubicBezTo>
                  <a:pt x="351855" y="606783"/>
                  <a:pt x="339178" y="599039"/>
                  <a:pt x="324379" y="594680"/>
                </a:cubicBezTo>
                <a:cubicBezTo>
                  <a:pt x="313366" y="591468"/>
                  <a:pt x="297362" y="589862"/>
                  <a:pt x="276368" y="589862"/>
                </a:cubicBezTo>
                <a:close/>
                <a:moveTo>
                  <a:pt x="737858" y="0"/>
                </a:moveTo>
                <a:cubicBezTo>
                  <a:pt x="1145366" y="0"/>
                  <a:pt x="1475716" y="319040"/>
                  <a:pt x="1475716" y="712596"/>
                </a:cubicBezTo>
                <a:cubicBezTo>
                  <a:pt x="1475716" y="1106152"/>
                  <a:pt x="1145366" y="1425192"/>
                  <a:pt x="737858" y="1425192"/>
                </a:cubicBezTo>
                <a:cubicBezTo>
                  <a:pt x="330350" y="1425192"/>
                  <a:pt x="0" y="1106152"/>
                  <a:pt x="0" y="712596"/>
                </a:cubicBezTo>
                <a:cubicBezTo>
                  <a:pt x="0" y="319040"/>
                  <a:pt x="330350" y="0"/>
                  <a:pt x="737858" y="0"/>
                </a:cubicBezTo>
                <a:close/>
              </a:path>
            </a:pathLst>
          </a:custGeom>
          <a:ln w="190500" cap="rnd">
            <a:noFill/>
            <a:prstDash val="solid"/>
          </a:ln>
          <a:effectLst>
            <a:outerShdw sx="1000" sy="1000" algn="bl" rotWithShape="0">
              <a:srgbClr val="000000"/>
            </a:outerShdw>
          </a:effectLst>
        </p:spPr>
      </p:pic>
      <p:pic>
        <p:nvPicPr>
          <p:cNvPr id="55" name="Picture 54">
            <a:extLst>
              <a:ext uri="{FF2B5EF4-FFF2-40B4-BE49-F238E27FC236}">
                <a16:creationId xmlns:a16="http://schemas.microsoft.com/office/drawing/2014/main" id="{9705E710-3B8A-4798-D8AF-235B40036D55}"/>
              </a:ext>
            </a:extLst>
          </p:cNvPr>
          <p:cNvPicPr>
            <a:picLocks noChangeAspect="1" noChangeArrowheads="1"/>
          </p:cNvPicPr>
          <p:nvPr/>
        </p:nvPicPr>
        <p:blipFill>
          <a:blip r:embed="rId11" cstate="email">
            <a:duotone>
              <a:schemeClr val="bg2">
                <a:shade val="45000"/>
                <a:satMod val="135000"/>
              </a:schemeClr>
              <a:prstClr val="white"/>
            </a:duotone>
            <a:extLst>
              <a:ext uri="{28A0092B-C50C-407E-A947-70E740481C1C}">
                <a14:useLocalDpi xmlns:a14="http://schemas.microsoft.com/office/drawing/2010/main"/>
              </a:ext>
            </a:extLst>
          </a:blip>
          <a:srcRect/>
          <a:stretch/>
        </p:blipFill>
        <p:spPr bwMode="auto">
          <a:xfrm>
            <a:off x="141113" y="4628785"/>
            <a:ext cx="1077588" cy="1022154"/>
          </a:xfrm>
          <a:custGeom>
            <a:avLst/>
            <a:gdLst/>
            <a:ahLst/>
            <a:cxnLst/>
            <a:rect l="l" t="t" r="r" b="b"/>
            <a:pathLst>
              <a:path w="1587684" h="1470190">
                <a:moveTo>
                  <a:pt x="1186786" y="717625"/>
                </a:moveTo>
                <a:cubicBezTo>
                  <a:pt x="1198252" y="717625"/>
                  <a:pt x="1207985" y="721858"/>
                  <a:pt x="1215984" y="730325"/>
                </a:cubicBezTo>
                <a:cubicBezTo>
                  <a:pt x="1223984" y="738791"/>
                  <a:pt x="1228183" y="751157"/>
                  <a:pt x="1228583" y="767422"/>
                </a:cubicBezTo>
                <a:lnTo>
                  <a:pt x="1144588" y="767422"/>
                </a:lnTo>
                <a:cubicBezTo>
                  <a:pt x="1144455" y="752090"/>
                  <a:pt x="1148388" y="739957"/>
                  <a:pt x="1156388" y="731025"/>
                </a:cubicBezTo>
                <a:cubicBezTo>
                  <a:pt x="1164387" y="722092"/>
                  <a:pt x="1174520" y="717625"/>
                  <a:pt x="1186786" y="717625"/>
                </a:cubicBezTo>
                <a:close/>
                <a:moveTo>
                  <a:pt x="1307192" y="679428"/>
                </a:moveTo>
                <a:lnTo>
                  <a:pt x="1380588" y="782421"/>
                </a:lnTo>
                <a:lnTo>
                  <a:pt x="1303993" y="891815"/>
                </a:lnTo>
                <a:lnTo>
                  <a:pt x="1369789" y="891815"/>
                </a:lnTo>
                <a:lnTo>
                  <a:pt x="1413386" y="826019"/>
                </a:lnTo>
                <a:lnTo>
                  <a:pt x="1456583" y="891815"/>
                </a:lnTo>
                <a:lnTo>
                  <a:pt x="1525579" y="891815"/>
                </a:lnTo>
                <a:lnTo>
                  <a:pt x="1446984" y="780022"/>
                </a:lnTo>
                <a:lnTo>
                  <a:pt x="1518980" y="679428"/>
                </a:lnTo>
                <a:lnTo>
                  <a:pt x="1452984" y="679428"/>
                </a:lnTo>
                <a:lnTo>
                  <a:pt x="1413386" y="737824"/>
                </a:lnTo>
                <a:lnTo>
                  <a:pt x="1375788" y="679428"/>
                </a:lnTo>
                <a:close/>
                <a:moveTo>
                  <a:pt x="396341" y="679428"/>
                </a:moveTo>
                <a:lnTo>
                  <a:pt x="396341" y="813820"/>
                </a:lnTo>
                <a:cubicBezTo>
                  <a:pt x="396341" y="833818"/>
                  <a:pt x="398874" y="849484"/>
                  <a:pt x="403940" y="860817"/>
                </a:cubicBezTo>
                <a:cubicBezTo>
                  <a:pt x="409007" y="872149"/>
                  <a:pt x="417206" y="880949"/>
                  <a:pt x="428539" y="887215"/>
                </a:cubicBezTo>
                <a:cubicBezTo>
                  <a:pt x="439872" y="893481"/>
                  <a:pt x="452671" y="896614"/>
                  <a:pt x="466937" y="896614"/>
                </a:cubicBezTo>
                <a:cubicBezTo>
                  <a:pt x="480936" y="896614"/>
                  <a:pt x="494235" y="893348"/>
                  <a:pt x="506834" y="886815"/>
                </a:cubicBezTo>
                <a:cubicBezTo>
                  <a:pt x="519433" y="880282"/>
                  <a:pt x="529599" y="871349"/>
                  <a:pt x="537332" y="860017"/>
                </a:cubicBezTo>
                <a:lnTo>
                  <a:pt x="537332" y="891815"/>
                </a:lnTo>
                <a:lnTo>
                  <a:pt x="589529" y="891815"/>
                </a:lnTo>
                <a:lnTo>
                  <a:pt x="589529" y="679428"/>
                </a:lnTo>
                <a:lnTo>
                  <a:pt x="533333" y="679428"/>
                </a:lnTo>
                <a:lnTo>
                  <a:pt x="533333" y="769022"/>
                </a:lnTo>
                <a:cubicBezTo>
                  <a:pt x="533333" y="799420"/>
                  <a:pt x="531933" y="818519"/>
                  <a:pt x="529133" y="826319"/>
                </a:cubicBezTo>
                <a:cubicBezTo>
                  <a:pt x="526333" y="834118"/>
                  <a:pt x="521133" y="840651"/>
                  <a:pt x="513534" y="845918"/>
                </a:cubicBezTo>
                <a:cubicBezTo>
                  <a:pt x="505934" y="851184"/>
                  <a:pt x="497335" y="853817"/>
                  <a:pt x="487735" y="853817"/>
                </a:cubicBezTo>
                <a:cubicBezTo>
                  <a:pt x="479336" y="853817"/>
                  <a:pt x="472403" y="851851"/>
                  <a:pt x="466937" y="847917"/>
                </a:cubicBezTo>
                <a:cubicBezTo>
                  <a:pt x="461470" y="843984"/>
                  <a:pt x="457704" y="838651"/>
                  <a:pt x="455637" y="831918"/>
                </a:cubicBezTo>
                <a:cubicBezTo>
                  <a:pt x="453571" y="825185"/>
                  <a:pt x="452537" y="806887"/>
                  <a:pt x="452537" y="777022"/>
                </a:cubicBezTo>
                <a:lnTo>
                  <a:pt x="452537" y="679428"/>
                </a:lnTo>
                <a:close/>
                <a:moveTo>
                  <a:pt x="1183386" y="674628"/>
                </a:moveTo>
                <a:cubicBezTo>
                  <a:pt x="1155254" y="674628"/>
                  <a:pt x="1131989" y="684594"/>
                  <a:pt x="1113590" y="704526"/>
                </a:cubicBezTo>
                <a:cubicBezTo>
                  <a:pt x="1095191" y="724458"/>
                  <a:pt x="1085992" y="752023"/>
                  <a:pt x="1085992" y="787221"/>
                </a:cubicBezTo>
                <a:cubicBezTo>
                  <a:pt x="1085992" y="816686"/>
                  <a:pt x="1092992" y="841084"/>
                  <a:pt x="1106991" y="860417"/>
                </a:cubicBezTo>
                <a:cubicBezTo>
                  <a:pt x="1124723" y="884549"/>
                  <a:pt x="1152055" y="896614"/>
                  <a:pt x="1188986" y="896614"/>
                </a:cubicBezTo>
                <a:cubicBezTo>
                  <a:pt x="1212318" y="896614"/>
                  <a:pt x="1231750" y="891248"/>
                  <a:pt x="1247282" y="880515"/>
                </a:cubicBezTo>
                <a:cubicBezTo>
                  <a:pt x="1262814" y="869783"/>
                  <a:pt x="1274180" y="854150"/>
                  <a:pt x="1281380" y="833618"/>
                </a:cubicBezTo>
                <a:lnTo>
                  <a:pt x="1225383" y="824219"/>
                </a:lnTo>
                <a:cubicBezTo>
                  <a:pt x="1222317" y="834885"/>
                  <a:pt x="1217784" y="842618"/>
                  <a:pt x="1211784" y="847417"/>
                </a:cubicBezTo>
                <a:cubicBezTo>
                  <a:pt x="1205785" y="852217"/>
                  <a:pt x="1198385" y="854617"/>
                  <a:pt x="1189586" y="854617"/>
                </a:cubicBezTo>
                <a:cubicBezTo>
                  <a:pt x="1176653" y="854617"/>
                  <a:pt x="1165854" y="849984"/>
                  <a:pt x="1157188" y="840718"/>
                </a:cubicBezTo>
                <a:cubicBezTo>
                  <a:pt x="1148521" y="831452"/>
                  <a:pt x="1143988" y="818486"/>
                  <a:pt x="1143588" y="801820"/>
                </a:cubicBezTo>
                <a:lnTo>
                  <a:pt x="1284380" y="801820"/>
                </a:lnTo>
                <a:cubicBezTo>
                  <a:pt x="1285180" y="758756"/>
                  <a:pt x="1276447" y="726792"/>
                  <a:pt x="1258181" y="705926"/>
                </a:cubicBezTo>
                <a:cubicBezTo>
                  <a:pt x="1239916" y="685061"/>
                  <a:pt x="1214984" y="674628"/>
                  <a:pt x="1183386" y="674628"/>
                </a:cubicBezTo>
                <a:close/>
                <a:moveTo>
                  <a:pt x="951186" y="674628"/>
                </a:moveTo>
                <a:cubicBezTo>
                  <a:pt x="920655" y="674628"/>
                  <a:pt x="898123" y="680894"/>
                  <a:pt x="883590" y="693427"/>
                </a:cubicBezTo>
                <a:cubicBezTo>
                  <a:pt x="869058" y="705959"/>
                  <a:pt x="861792" y="721425"/>
                  <a:pt x="861792" y="739824"/>
                </a:cubicBezTo>
                <a:cubicBezTo>
                  <a:pt x="861792" y="760223"/>
                  <a:pt x="870191" y="776155"/>
                  <a:pt x="886990" y="787621"/>
                </a:cubicBezTo>
                <a:cubicBezTo>
                  <a:pt x="899123" y="795887"/>
                  <a:pt x="927854" y="805020"/>
                  <a:pt x="973185" y="815019"/>
                </a:cubicBezTo>
                <a:cubicBezTo>
                  <a:pt x="982918" y="817286"/>
                  <a:pt x="989184" y="819752"/>
                  <a:pt x="991984" y="822419"/>
                </a:cubicBezTo>
                <a:cubicBezTo>
                  <a:pt x="994650" y="825219"/>
                  <a:pt x="995983" y="828752"/>
                  <a:pt x="995983" y="833018"/>
                </a:cubicBezTo>
                <a:cubicBezTo>
                  <a:pt x="995983" y="839285"/>
                  <a:pt x="993517" y="844284"/>
                  <a:pt x="988584" y="848017"/>
                </a:cubicBezTo>
                <a:cubicBezTo>
                  <a:pt x="981251" y="853350"/>
                  <a:pt x="970318" y="856017"/>
                  <a:pt x="955786" y="856017"/>
                </a:cubicBezTo>
                <a:cubicBezTo>
                  <a:pt x="942587" y="856017"/>
                  <a:pt x="932321" y="853184"/>
                  <a:pt x="924988" y="847517"/>
                </a:cubicBezTo>
                <a:cubicBezTo>
                  <a:pt x="917655" y="841851"/>
                  <a:pt x="912788" y="833552"/>
                  <a:pt x="910389" y="822619"/>
                </a:cubicBezTo>
                <a:lnTo>
                  <a:pt x="853992" y="831218"/>
                </a:lnTo>
                <a:cubicBezTo>
                  <a:pt x="859192" y="851351"/>
                  <a:pt x="870224" y="867283"/>
                  <a:pt x="887090" y="879016"/>
                </a:cubicBezTo>
                <a:cubicBezTo>
                  <a:pt x="903956" y="890748"/>
                  <a:pt x="926854" y="896614"/>
                  <a:pt x="955786" y="896614"/>
                </a:cubicBezTo>
                <a:cubicBezTo>
                  <a:pt x="987651" y="896614"/>
                  <a:pt x="1011716" y="889615"/>
                  <a:pt x="1027981" y="875616"/>
                </a:cubicBezTo>
                <a:cubicBezTo>
                  <a:pt x="1044247" y="861617"/>
                  <a:pt x="1052380" y="844884"/>
                  <a:pt x="1052380" y="825419"/>
                </a:cubicBezTo>
                <a:cubicBezTo>
                  <a:pt x="1052380" y="807553"/>
                  <a:pt x="1046514" y="793621"/>
                  <a:pt x="1034781" y="783621"/>
                </a:cubicBezTo>
                <a:cubicBezTo>
                  <a:pt x="1022915" y="773755"/>
                  <a:pt x="1002016" y="765422"/>
                  <a:pt x="972085" y="758623"/>
                </a:cubicBezTo>
                <a:cubicBezTo>
                  <a:pt x="942153" y="751823"/>
                  <a:pt x="924654" y="746557"/>
                  <a:pt x="919588" y="742824"/>
                </a:cubicBezTo>
                <a:cubicBezTo>
                  <a:pt x="915855" y="740024"/>
                  <a:pt x="913988" y="736624"/>
                  <a:pt x="913988" y="732624"/>
                </a:cubicBezTo>
                <a:cubicBezTo>
                  <a:pt x="913988" y="727958"/>
                  <a:pt x="916122" y="724158"/>
                  <a:pt x="920388" y="721225"/>
                </a:cubicBezTo>
                <a:cubicBezTo>
                  <a:pt x="926788" y="717092"/>
                  <a:pt x="937387" y="715026"/>
                  <a:pt x="952186" y="715026"/>
                </a:cubicBezTo>
                <a:cubicBezTo>
                  <a:pt x="963919" y="715026"/>
                  <a:pt x="972951" y="717225"/>
                  <a:pt x="979284" y="721625"/>
                </a:cubicBezTo>
                <a:cubicBezTo>
                  <a:pt x="985617" y="726025"/>
                  <a:pt x="989917" y="732358"/>
                  <a:pt x="992184" y="740624"/>
                </a:cubicBezTo>
                <a:lnTo>
                  <a:pt x="1045180" y="730825"/>
                </a:lnTo>
                <a:cubicBezTo>
                  <a:pt x="1039847" y="712292"/>
                  <a:pt x="1030115" y="698293"/>
                  <a:pt x="1015982" y="688827"/>
                </a:cubicBezTo>
                <a:cubicBezTo>
                  <a:pt x="1001850" y="679361"/>
                  <a:pt x="980251" y="674628"/>
                  <a:pt x="951186" y="674628"/>
                </a:cubicBezTo>
                <a:close/>
                <a:moveTo>
                  <a:pt x="722586" y="674628"/>
                </a:moveTo>
                <a:cubicBezTo>
                  <a:pt x="692055" y="674628"/>
                  <a:pt x="669523" y="680894"/>
                  <a:pt x="654990" y="693427"/>
                </a:cubicBezTo>
                <a:cubicBezTo>
                  <a:pt x="640458" y="705959"/>
                  <a:pt x="633192" y="721425"/>
                  <a:pt x="633192" y="739824"/>
                </a:cubicBezTo>
                <a:cubicBezTo>
                  <a:pt x="633192" y="760223"/>
                  <a:pt x="641591" y="776155"/>
                  <a:pt x="658390" y="787621"/>
                </a:cubicBezTo>
                <a:cubicBezTo>
                  <a:pt x="670523" y="795887"/>
                  <a:pt x="699254" y="805020"/>
                  <a:pt x="744585" y="815019"/>
                </a:cubicBezTo>
                <a:cubicBezTo>
                  <a:pt x="754318" y="817286"/>
                  <a:pt x="760584" y="819752"/>
                  <a:pt x="763384" y="822419"/>
                </a:cubicBezTo>
                <a:cubicBezTo>
                  <a:pt x="766050" y="825219"/>
                  <a:pt x="767383" y="828752"/>
                  <a:pt x="767383" y="833018"/>
                </a:cubicBezTo>
                <a:cubicBezTo>
                  <a:pt x="767383" y="839285"/>
                  <a:pt x="764917" y="844284"/>
                  <a:pt x="759984" y="848017"/>
                </a:cubicBezTo>
                <a:cubicBezTo>
                  <a:pt x="752651" y="853350"/>
                  <a:pt x="741718" y="856017"/>
                  <a:pt x="727186" y="856017"/>
                </a:cubicBezTo>
                <a:cubicBezTo>
                  <a:pt x="713987" y="856017"/>
                  <a:pt x="703721" y="853184"/>
                  <a:pt x="696388" y="847517"/>
                </a:cubicBezTo>
                <a:cubicBezTo>
                  <a:pt x="689055" y="841851"/>
                  <a:pt x="684188" y="833552"/>
                  <a:pt x="681789" y="822619"/>
                </a:cubicBezTo>
                <a:lnTo>
                  <a:pt x="625392" y="831218"/>
                </a:lnTo>
                <a:cubicBezTo>
                  <a:pt x="630592" y="851351"/>
                  <a:pt x="641624" y="867283"/>
                  <a:pt x="658490" y="879016"/>
                </a:cubicBezTo>
                <a:cubicBezTo>
                  <a:pt x="675356" y="890748"/>
                  <a:pt x="698254" y="896614"/>
                  <a:pt x="727186" y="896614"/>
                </a:cubicBezTo>
                <a:cubicBezTo>
                  <a:pt x="759051" y="896614"/>
                  <a:pt x="783116" y="889615"/>
                  <a:pt x="799381" y="875616"/>
                </a:cubicBezTo>
                <a:cubicBezTo>
                  <a:pt x="815647" y="861617"/>
                  <a:pt x="823780" y="844884"/>
                  <a:pt x="823780" y="825419"/>
                </a:cubicBezTo>
                <a:cubicBezTo>
                  <a:pt x="823780" y="807553"/>
                  <a:pt x="817914" y="793621"/>
                  <a:pt x="806181" y="783621"/>
                </a:cubicBezTo>
                <a:cubicBezTo>
                  <a:pt x="794315" y="773755"/>
                  <a:pt x="773416" y="765422"/>
                  <a:pt x="743485" y="758623"/>
                </a:cubicBezTo>
                <a:cubicBezTo>
                  <a:pt x="713553" y="751823"/>
                  <a:pt x="696054" y="746557"/>
                  <a:pt x="690988" y="742824"/>
                </a:cubicBezTo>
                <a:cubicBezTo>
                  <a:pt x="687255" y="740024"/>
                  <a:pt x="685388" y="736624"/>
                  <a:pt x="685388" y="732624"/>
                </a:cubicBezTo>
                <a:cubicBezTo>
                  <a:pt x="685388" y="727958"/>
                  <a:pt x="687522" y="724158"/>
                  <a:pt x="691788" y="721225"/>
                </a:cubicBezTo>
                <a:cubicBezTo>
                  <a:pt x="698188" y="717092"/>
                  <a:pt x="708787" y="715026"/>
                  <a:pt x="723586" y="715026"/>
                </a:cubicBezTo>
                <a:cubicBezTo>
                  <a:pt x="735319" y="715026"/>
                  <a:pt x="744351" y="717225"/>
                  <a:pt x="750684" y="721625"/>
                </a:cubicBezTo>
                <a:cubicBezTo>
                  <a:pt x="757017" y="726025"/>
                  <a:pt x="761317" y="732358"/>
                  <a:pt x="763584" y="740624"/>
                </a:cubicBezTo>
                <a:lnTo>
                  <a:pt x="816580" y="730825"/>
                </a:lnTo>
                <a:cubicBezTo>
                  <a:pt x="811247" y="712292"/>
                  <a:pt x="801515" y="698293"/>
                  <a:pt x="787382" y="688827"/>
                </a:cubicBezTo>
                <a:cubicBezTo>
                  <a:pt x="773250" y="679361"/>
                  <a:pt x="751651" y="674628"/>
                  <a:pt x="722586" y="674628"/>
                </a:cubicBezTo>
                <a:close/>
                <a:moveTo>
                  <a:pt x="224310" y="593633"/>
                </a:moveTo>
                <a:cubicBezTo>
                  <a:pt x="201778" y="593633"/>
                  <a:pt x="182545" y="597033"/>
                  <a:pt x="166613" y="603832"/>
                </a:cubicBezTo>
                <a:cubicBezTo>
                  <a:pt x="150681" y="610632"/>
                  <a:pt x="138481" y="620531"/>
                  <a:pt x="130015" y="633531"/>
                </a:cubicBezTo>
                <a:cubicBezTo>
                  <a:pt x="121549" y="646530"/>
                  <a:pt x="117316" y="660496"/>
                  <a:pt x="117316" y="675428"/>
                </a:cubicBezTo>
                <a:cubicBezTo>
                  <a:pt x="117316" y="698627"/>
                  <a:pt x="126316" y="718292"/>
                  <a:pt x="144314" y="734424"/>
                </a:cubicBezTo>
                <a:cubicBezTo>
                  <a:pt x="157114" y="745890"/>
                  <a:pt x="179379" y="755556"/>
                  <a:pt x="211110" y="763423"/>
                </a:cubicBezTo>
                <a:cubicBezTo>
                  <a:pt x="235776" y="769556"/>
                  <a:pt x="251575" y="773822"/>
                  <a:pt x="258507" y="776222"/>
                </a:cubicBezTo>
                <a:cubicBezTo>
                  <a:pt x="268640" y="779822"/>
                  <a:pt x="275740" y="784055"/>
                  <a:pt x="279806" y="788921"/>
                </a:cubicBezTo>
                <a:cubicBezTo>
                  <a:pt x="283873" y="793787"/>
                  <a:pt x="285906" y="799687"/>
                  <a:pt x="285906" y="806620"/>
                </a:cubicBezTo>
                <a:cubicBezTo>
                  <a:pt x="285906" y="817419"/>
                  <a:pt x="281073" y="826852"/>
                  <a:pt x="271407" y="834918"/>
                </a:cubicBezTo>
                <a:cubicBezTo>
                  <a:pt x="261741" y="842984"/>
                  <a:pt x="247375" y="847017"/>
                  <a:pt x="228309" y="847017"/>
                </a:cubicBezTo>
                <a:cubicBezTo>
                  <a:pt x="210310" y="847017"/>
                  <a:pt x="196011" y="842484"/>
                  <a:pt x="185412" y="833418"/>
                </a:cubicBezTo>
                <a:cubicBezTo>
                  <a:pt x="174813" y="824352"/>
                  <a:pt x="167780" y="810153"/>
                  <a:pt x="164313" y="790821"/>
                </a:cubicBezTo>
                <a:lnTo>
                  <a:pt x="106717" y="796421"/>
                </a:lnTo>
                <a:cubicBezTo>
                  <a:pt x="110583" y="829219"/>
                  <a:pt x="122449" y="854184"/>
                  <a:pt x="142315" y="871316"/>
                </a:cubicBezTo>
                <a:cubicBezTo>
                  <a:pt x="162180" y="888448"/>
                  <a:pt x="190645" y="897014"/>
                  <a:pt x="227709" y="897014"/>
                </a:cubicBezTo>
                <a:cubicBezTo>
                  <a:pt x="253174" y="897014"/>
                  <a:pt x="274440" y="893448"/>
                  <a:pt x="291505" y="886315"/>
                </a:cubicBezTo>
                <a:cubicBezTo>
                  <a:pt x="308571" y="879182"/>
                  <a:pt x="321770" y="868283"/>
                  <a:pt x="331103" y="853617"/>
                </a:cubicBezTo>
                <a:cubicBezTo>
                  <a:pt x="340436" y="838951"/>
                  <a:pt x="345102" y="823219"/>
                  <a:pt x="345102" y="806420"/>
                </a:cubicBezTo>
                <a:cubicBezTo>
                  <a:pt x="345102" y="787888"/>
                  <a:pt x="341202" y="772322"/>
                  <a:pt x="333403" y="759723"/>
                </a:cubicBezTo>
                <a:cubicBezTo>
                  <a:pt x="325603" y="747124"/>
                  <a:pt x="314804" y="737191"/>
                  <a:pt x="301005" y="729925"/>
                </a:cubicBezTo>
                <a:cubicBezTo>
                  <a:pt x="287206" y="722658"/>
                  <a:pt x="265907" y="715626"/>
                  <a:pt x="237109" y="708826"/>
                </a:cubicBezTo>
                <a:cubicBezTo>
                  <a:pt x="208311" y="702026"/>
                  <a:pt x="190178" y="695493"/>
                  <a:pt x="182712" y="689227"/>
                </a:cubicBezTo>
                <a:cubicBezTo>
                  <a:pt x="176846" y="684294"/>
                  <a:pt x="173913" y="678361"/>
                  <a:pt x="173913" y="671428"/>
                </a:cubicBezTo>
                <a:cubicBezTo>
                  <a:pt x="173913" y="663829"/>
                  <a:pt x="177046" y="657762"/>
                  <a:pt x="183312" y="653229"/>
                </a:cubicBezTo>
                <a:cubicBezTo>
                  <a:pt x="193045" y="646163"/>
                  <a:pt x="206511" y="642630"/>
                  <a:pt x="223710" y="642630"/>
                </a:cubicBezTo>
                <a:cubicBezTo>
                  <a:pt x="240375" y="642630"/>
                  <a:pt x="252874" y="645930"/>
                  <a:pt x="261207" y="652529"/>
                </a:cubicBezTo>
                <a:cubicBezTo>
                  <a:pt x="269540" y="659129"/>
                  <a:pt x="274973" y="669962"/>
                  <a:pt x="277506" y="685027"/>
                </a:cubicBezTo>
                <a:lnTo>
                  <a:pt x="336703" y="682428"/>
                </a:lnTo>
                <a:cubicBezTo>
                  <a:pt x="335769" y="655496"/>
                  <a:pt x="326003" y="633964"/>
                  <a:pt x="307405" y="617831"/>
                </a:cubicBezTo>
                <a:cubicBezTo>
                  <a:pt x="288806" y="601699"/>
                  <a:pt x="261107" y="593633"/>
                  <a:pt x="224310" y="593633"/>
                </a:cubicBezTo>
                <a:close/>
                <a:moveTo>
                  <a:pt x="793842" y="0"/>
                </a:moveTo>
                <a:cubicBezTo>
                  <a:pt x="1232269" y="0"/>
                  <a:pt x="1587684" y="329113"/>
                  <a:pt x="1587684" y="735095"/>
                </a:cubicBezTo>
                <a:cubicBezTo>
                  <a:pt x="1587684" y="1141077"/>
                  <a:pt x="1232269" y="1470190"/>
                  <a:pt x="793842" y="1470190"/>
                </a:cubicBezTo>
                <a:cubicBezTo>
                  <a:pt x="355415" y="1470190"/>
                  <a:pt x="0" y="1141077"/>
                  <a:pt x="0" y="735095"/>
                </a:cubicBezTo>
                <a:cubicBezTo>
                  <a:pt x="0" y="329113"/>
                  <a:pt x="355415" y="0"/>
                  <a:pt x="793842" y="0"/>
                </a:cubicBezTo>
                <a:close/>
              </a:path>
            </a:pathLst>
          </a:custGeom>
          <a:ln w="190500" cap="rnd">
            <a:noFill/>
            <a:prstDash val="solid"/>
          </a:ln>
          <a:effectLst>
            <a:outerShdw sx="1000" sy="1000" algn="bl" rotWithShape="0">
              <a:srgbClr val="000000"/>
            </a:outerShdw>
          </a:effectLst>
          <a:extLst>
            <a:ext uri="{909E8E84-426E-40DD-AFC4-6F175D3DCCD1}">
              <a14:hiddenFill xmlns:a14="http://schemas.microsoft.com/office/drawing/2010/main">
                <a:solidFill>
                  <a:srgbClr val="FFFFFF"/>
                </a:solidFill>
              </a14:hiddenFill>
            </a:ext>
          </a:extLst>
        </p:spPr>
      </p:pic>
      <p:pic>
        <p:nvPicPr>
          <p:cNvPr id="59" name="Picture 58">
            <a:extLst>
              <a:ext uri="{FF2B5EF4-FFF2-40B4-BE49-F238E27FC236}">
                <a16:creationId xmlns:a16="http://schemas.microsoft.com/office/drawing/2014/main" id="{60A6120F-9E83-C6F2-4706-0589C11FEAEF}"/>
              </a:ext>
            </a:extLst>
          </p:cNvPr>
          <p:cNvPicPr>
            <a:picLocks noChangeAspect="1"/>
          </p:cNvPicPr>
          <p:nvPr/>
        </p:nvPicPr>
        <p:blipFill>
          <a:blip r:embed="rId3" cstate="email">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a:xfrm>
            <a:off x="141113" y="176449"/>
            <a:ext cx="1096368" cy="1048554"/>
          </a:xfrm>
          <a:custGeom>
            <a:avLst/>
            <a:gdLst/>
            <a:ahLst/>
            <a:cxnLst/>
            <a:rect l="l" t="t" r="r" b="b"/>
            <a:pathLst>
              <a:path w="1525808" h="1459266">
                <a:moveTo>
                  <a:pt x="677955" y="762168"/>
                </a:moveTo>
                <a:lnTo>
                  <a:pt x="735152" y="832763"/>
                </a:lnTo>
                <a:cubicBezTo>
                  <a:pt x="725552" y="840763"/>
                  <a:pt x="716686" y="846496"/>
                  <a:pt x="708553" y="849962"/>
                </a:cubicBezTo>
                <a:cubicBezTo>
                  <a:pt x="700420" y="853429"/>
                  <a:pt x="691954" y="855162"/>
                  <a:pt x="683155" y="855162"/>
                </a:cubicBezTo>
                <a:cubicBezTo>
                  <a:pt x="669822" y="855162"/>
                  <a:pt x="659190" y="851329"/>
                  <a:pt x="651257" y="843663"/>
                </a:cubicBezTo>
                <a:cubicBezTo>
                  <a:pt x="643324" y="835997"/>
                  <a:pt x="639357" y="826097"/>
                  <a:pt x="639357" y="813965"/>
                </a:cubicBezTo>
                <a:cubicBezTo>
                  <a:pt x="639357" y="804365"/>
                  <a:pt x="642557" y="794966"/>
                  <a:pt x="648957" y="785766"/>
                </a:cubicBezTo>
                <a:cubicBezTo>
                  <a:pt x="655356" y="776567"/>
                  <a:pt x="665023" y="768701"/>
                  <a:pt x="677955" y="762168"/>
                </a:cubicBezTo>
                <a:close/>
                <a:moveTo>
                  <a:pt x="701954" y="637775"/>
                </a:moveTo>
                <a:cubicBezTo>
                  <a:pt x="711153" y="637775"/>
                  <a:pt x="718453" y="640309"/>
                  <a:pt x="723852" y="645375"/>
                </a:cubicBezTo>
                <a:cubicBezTo>
                  <a:pt x="729252" y="650441"/>
                  <a:pt x="731952" y="656574"/>
                  <a:pt x="731952" y="663774"/>
                </a:cubicBezTo>
                <a:cubicBezTo>
                  <a:pt x="731952" y="672307"/>
                  <a:pt x="726352" y="680906"/>
                  <a:pt x="715153" y="689572"/>
                </a:cubicBezTo>
                <a:lnTo>
                  <a:pt x="699954" y="701171"/>
                </a:lnTo>
                <a:lnTo>
                  <a:pt x="686155" y="685172"/>
                </a:lnTo>
                <a:cubicBezTo>
                  <a:pt x="677622" y="675306"/>
                  <a:pt x="673355" y="666907"/>
                  <a:pt x="673355" y="659974"/>
                </a:cubicBezTo>
                <a:cubicBezTo>
                  <a:pt x="673355" y="654108"/>
                  <a:pt x="675889" y="648941"/>
                  <a:pt x="680955" y="644475"/>
                </a:cubicBezTo>
                <a:cubicBezTo>
                  <a:pt x="686021" y="640009"/>
                  <a:pt x="693021" y="637775"/>
                  <a:pt x="701954" y="637775"/>
                </a:cubicBezTo>
                <a:close/>
                <a:moveTo>
                  <a:pt x="860437" y="603177"/>
                </a:moveTo>
                <a:lnTo>
                  <a:pt x="930433" y="896360"/>
                </a:lnTo>
                <a:lnTo>
                  <a:pt x="994629" y="896360"/>
                </a:lnTo>
                <a:lnTo>
                  <a:pt x="1052825" y="677173"/>
                </a:lnTo>
                <a:lnTo>
                  <a:pt x="1111222" y="896360"/>
                </a:lnTo>
                <a:lnTo>
                  <a:pt x="1174018" y="896360"/>
                </a:lnTo>
                <a:lnTo>
                  <a:pt x="1245214" y="603177"/>
                </a:lnTo>
                <a:lnTo>
                  <a:pt x="1185617" y="603177"/>
                </a:lnTo>
                <a:lnTo>
                  <a:pt x="1140620" y="807965"/>
                </a:lnTo>
                <a:lnTo>
                  <a:pt x="1089223" y="603177"/>
                </a:lnTo>
                <a:lnTo>
                  <a:pt x="1018827" y="603177"/>
                </a:lnTo>
                <a:lnTo>
                  <a:pt x="965231" y="804565"/>
                </a:lnTo>
                <a:lnTo>
                  <a:pt x="921033" y="603177"/>
                </a:lnTo>
                <a:close/>
                <a:moveTo>
                  <a:pt x="298885" y="603177"/>
                </a:moveTo>
                <a:lnTo>
                  <a:pt x="298885" y="896360"/>
                </a:lnTo>
                <a:lnTo>
                  <a:pt x="353882" y="896360"/>
                </a:lnTo>
                <a:lnTo>
                  <a:pt x="353882" y="705171"/>
                </a:lnTo>
                <a:lnTo>
                  <a:pt x="472075" y="896360"/>
                </a:lnTo>
                <a:lnTo>
                  <a:pt x="531471" y="896360"/>
                </a:lnTo>
                <a:lnTo>
                  <a:pt x="531471" y="603177"/>
                </a:lnTo>
                <a:lnTo>
                  <a:pt x="476474" y="603177"/>
                </a:lnTo>
                <a:lnTo>
                  <a:pt x="476474" y="798965"/>
                </a:lnTo>
                <a:lnTo>
                  <a:pt x="356482" y="603177"/>
                </a:lnTo>
                <a:close/>
                <a:moveTo>
                  <a:pt x="700554" y="598178"/>
                </a:moveTo>
                <a:cubicBezTo>
                  <a:pt x="674289" y="598178"/>
                  <a:pt x="654056" y="604344"/>
                  <a:pt x="639857" y="616677"/>
                </a:cubicBezTo>
                <a:cubicBezTo>
                  <a:pt x="625658" y="629009"/>
                  <a:pt x="618559" y="644042"/>
                  <a:pt x="618559" y="661774"/>
                </a:cubicBezTo>
                <a:cubicBezTo>
                  <a:pt x="618559" y="671373"/>
                  <a:pt x="621092" y="681539"/>
                  <a:pt x="626158" y="692272"/>
                </a:cubicBezTo>
                <a:cubicBezTo>
                  <a:pt x="631225" y="703005"/>
                  <a:pt x="638757" y="714304"/>
                  <a:pt x="648757" y="726170"/>
                </a:cubicBezTo>
                <a:cubicBezTo>
                  <a:pt x="626492" y="737236"/>
                  <a:pt x="609759" y="750268"/>
                  <a:pt x="598560" y="765268"/>
                </a:cubicBezTo>
                <a:cubicBezTo>
                  <a:pt x="587361" y="780267"/>
                  <a:pt x="581761" y="797166"/>
                  <a:pt x="581761" y="815964"/>
                </a:cubicBezTo>
                <a:cubicBezTo>
                  <a:pt x="581761" y="836630"/>
                  <a:pt x="588894" y="854895"/>
                  <a:pt x="603160" y="870761"/>
                </a:cubicBezTo>
                <a:cubicBezTo>
                  <a:pt x="621559" y="891293"/>
                  <a:pt x="649023" y="901559"/>
                  <a:pt x="685555" y="901559"/>
                </a:cubicBezTo>
                <a:cubicBezTo>
                  <a:pt x="703953" y="901559"/>
                  <a:pt x="719819" y="899026"/>
                  <a:pt x="733152" y="893960"/>
                </a:cubicBezTo>
                <a:cubicBezTo>
                  <a:pt x="746484" y="888893"/>
                  <a:pt x="759083" y="881027"/>
                  <a:pt x="770949" y="870361"/>
                </a:cubicBezTo>
                <a:cubicBezTo>
                  <a:pt x="786282" y="884627"/>
                  <a:pt x="802281" y="895826"/>
                  <a:pt x="818946" y="903959"/>
                </a:cubicBezTo>
                <a:lnTo>
                  <a:pt x="852944" y="860562"/>
                </a:lnTo>
                <a:cubicBezTo>
                  <a:pt x="848278" y="858295"/>
                  <a:pt x="840978" y="853662"/>
                  <a:pt x="831046" y="846663"/>
                </a:cubicBezTo>
                <a:cubicBezTo>
                  <a:pt x="821113" y="839663"/>
                  <a:pt x="813013" y="833230"/>
                  <a:pt x="806747" y="827364"/>
                </a:cubicBezTo>
                <a:cubicBezTo>
                  <a:pt x="811014" y="821764"/>
                  <a:pt x="815013" y="814798"/>
                  <a:pt x="818746" y="806465"/>
                </a:cubicBezTo>
                <a:cubicBezTo>
                  <a:pt x="822479" y="798132"/>
                  <a:pt x="826879" y="784966"/>
                  <a:pt x="831946" y="766967"/>
                </a:cubicBezTo>
                <a:lnTo>
                  <a:pt x="781149" y="755368"/>
                </a:lnTo>
                <a:cubicBezTo>
                  <a:pt x="777682" y="769101"/>
                  <a:pt x="773549" y="780233"/>
                  <a:pt x="768749" y="788766"/>
                </a:cubicBezTo>
                <a:lnTo>
                  <a:pt x="727952" y="734969"/>
                </a:lnTo>
                <a:cubicBezTo>
                  <a:pt x="749417" y="721504"/>
                  <a:pt x="763683" y="709438"/>
                  <a:pt x="770749" y="698772"/>
                </a:cubicBezTo>
                <a:cubicBezTo>
                  <a:pt x="777816" y="688106"/>
                  <a:pt x="781349" y="676840"/>
                  <a:pt x="781349" y="664974"/>
                </a:cubicBezTo>
                <a:cubicBezTo>
                  <a:pt x="781349" y="646308"/>
                  <a:pt x="774216" y="630509"/>
                  <a:pt x="759950" y="617577"/>
                </a:cubicBezTo>
                <a:cubicBezTo>
                  <a:pt x="745684" y="604644"/>
                  <a:pt x="725885" y="598178"/>
                  <a:pt x="700554" y="598178"/>
                </a:cubicBezTo>
                <a:close/>
                <a:moveTo>
                  <a:pt x="762904" y="0"/>
                </a:moveTo>
                <a:cubicBezTo>
                  <a:pt x="1184244" y="0"/>
                  <a:pt x="1525808" y="326668"/>
                  <a:pt x="1525808" y="729633"/>
                </a:cubicBezTo>
                <a:cubicBezTo>
                  <a:pt x="1525808" y="1132598"/>
                  <a:pt x="1184244" y="1459266"/>
                  <a:pt x="762904" y="1459266"/>
                </a:cubicBezTo>
                <a:cubicBezTo>
                  <a:pt x="341564" y="1459266"/>
                  <a:pt x="0" y="1132598"/>
                  <a:pt x="0" y="729633"/>
                </a:cubicBezTo>
                <a:cubicBezTo>
                  <a:pt x="0" y="326668"/>
                  <a:pt x="341564" y="0"/>
                  <a:pt x="762904" y="0"/>
                </a:cubicBezTo>
                <a:close/>
              </a:path>
            </a:pathLst>
          </a:custGeom>
          <a:ln w="190500" cap="rnd">
            <a:noFill/>
            <a:prstDash val="solid"/>
          </a:ln>
          <a:effectLst>
            <a:outerShdw sx="1000" sy="1000" algn="bl" rotWithShape="0">
              <a:srgbClr val="000000"/>
            </a:outerShdw>
          </a:effectLst>
        </p:spPr>
      </p:pic>
      <p:pic>
        <p:nvPicPr>
          <p:cNvPr id="57" name="!!SNEE">
            <a:extLst>
              <a:ext uri="{FF2B5EF4-FFF2-40B4-BE49-F238E27FC236}">
                <a16:creationId xmlns:a16="http://schemas.microsoft.com/office/drawing/2014/main" id="{7ACEC474-332B-8DE4-481A-071A3BBF1227}"/>
              </a:ext>
            </a:extLst>
          </p:cNvPr>
          <p:cNvPicPr>
            <a:picLocks noChangeAspect="1"/>
          </p:cNvPicPr>
          <p:nvPr/>
        </p:nvPicPr>
        <p:blipFill>
          <a:blip r:embed="rId5" cstate="email">
            <a:alphaModFix/>
            <a:duotone>
              <a:schemeClr val="bg2">
                <a:shade val="45000"/>
                <a:satMod val="135000"/>
              </a:schemeClr>
              <a:prstClr val="white"/>
            </a:duotone>
            <a:extLst>
              <a:ext uri="{28A0092B-C50C-407E-A947-70E740481C1C}">
                <a14:useLocalDpi xmlns:a14="http://schemas.microsoft.com/office/drawing/2010/main"/>
              </a:ext>
              <a:ext uri="{837473B0-CC2E-450A-ABE3-18F120FF3D39}">
                <a1611:picAttrSrcUrl xmlns:a1611="http://schemas.microsoft.com/office/drawing/2016/11/main" r:id="rId6"/>
              </a:ext>
            </a:extLst>
          </a:blip>
          <a:srcRect/>
          <a:stretch/>
        </p:blipFill>
        <p:spPr>
          <a:xfrm>
            <a:off x="141113" y="3508358"/>
            <a:ext cx="1060374" cy="1020313"/>
          </a:xfrm>
          <a:custGeom>
            <a:avLst/>
            <a:gdLst/>
            <a:ahLst/>
            <a:cxnLst/>
            <a:rect l="l" t="t" r="r" b="b"/>
            <a:pathLst>
              <a:path w="1475716" h="1419962">
                <a:moveTo>
                  <a:pt x="1041060" y="576731"/>
                </a:moveTo>
                <a:lnTo>
                  <a:pt x="1041060" y="869913"/>
                </a:lnTo>
                <a:lnTo>
                  <a:pt x="1264047" y="869913"/>
                </a:lnTo>
                <a:lnTo>
                  <a:pt x="1264047" y="820516"/>
                </a:lnTo>
                <a:lnTo>
                  <a:pt x="1100257" y="820516"/>
                </a:lnTo>
                <a:lnTo>
                  <a:pt x="1100257" y="740721"/>
                </a:lnTo>
                <a:lnTo>
                  <a:pt x="1247448" y="740721"/>
                </a:lnTo>
                <a:lnTo>
                  <a:pt x="1247448" y="691324"/>
                </a:lnTo>
                <a:lnTo>
                  <a:pt x="1100257" y="691324"/>
                </a:lnTo>
                <a:lnTo>
                  <a:pt x="1100257" y="626328"/>
                </a:lnTo>
                <a:lnTo>
                  <a:pt x="1258447" y="626328"/>
                </a:lnTo>
                <a:lnTo>
                  <a:pt x="1258447" y="576731"/>
                </a:lnTo>
                <a:close/>
                <a:moveTo>
                  <a:pt x="764835" y="576731"/>
                </a:moveTo>
                <a:lnTo>
                  <a:pt x="764835" y="869913"/>
                </a:lnTo>
                <a:lnTo>
                  <a:pt x="987822" y="869913"/>
                </a:lnTo>
                <a:lnTo>
                  <a:pt x="987822" y="820516"/>
                </a:lnTo>
                <a:lnTo>
                  <a:pt x="824032" y="820516"/>
                </a:lnTo>
                <a:lnTo>
                  <a:pt x="824032" y="740721"/>
                </a:lnTo>
                <a:lnTo>
                  <a:pt x="971223" y="740721"/>
                </a:lnTo>
                <a:lnTo>
                  <a:pt x="971223" y="691324"/>
                </a:lnTo>
                <a:lnTo>
                  <a:pt x="824032" y="691324"/>
                </a:lnTo>
                <a:lnTo>
                  <a:pt x="824032" y="626328"/>
                </a:lnTo>
                <a:lnTo>
                  <a:pt x="982222" y="626328"/>
                </a:lnTo>
                <a:lnTo>
                  <a:pt x="982222" y="576731"/>
                </a:lnTo>
                <a:close/>
                <a:moveTo>
                  <a:pt x="470160" y="576731"/>
                </a:moveTo>
                <a:lnTo>
                  <a:pt x="470160" y="869913"/>
                </a:lnTo>
                <a:lnTo>
                  <a:pt x="525157" y="869913"/>
                </a:lnTo>
                <a:lnTo>
                  <a:pt x="525157" y="678725"/>
                </a:lnTo>
                <a:lnTo>
                  <a:pt x="643350" y="869913"/>
                </a:lnTo>
                <a:lnTo>
                  <a:pt x="702746" y="869913"/>
                </a:lnTo>
                <a:lnTo>
                  <a:pt x="702746" y="576731"/>
                </a:lnTo>
                <a:lnTo>
                  <a:pt x="647749" y="576731"/>
                </a:lnTo>
                <a:lnTo>
                  <a:pt x="647749" y="772519"/>
                </a:lnTo>
                <a:lnTo>
                  <a:pt x="527757" y="576731"/>
                </a:lnTo>
                <a:close/>
                <a:moveTo>
                  <a:pt x="295929" y="571731"/>
                </a:moveTo>
                <a:cubicBezTo>
                  <a:pt x="273397" y="571731"/>
                  <a:pt x="254165" y="575131"/>
                  <a:pt x="238233" y="581931"/>
                </a:cubicBezTo>
                <a:cubicBezTo>
                  <a:pt x="222300" y="588730"/>
                  <a:pt x="210101" y="598630"/>
                  <a:pt x="201635" y="611629"/>
                </a:cubicBezTo>
                <a:cubicBezTo>
                  <a:pt x="193169" y="624628"/>
                  <a:pt x="188935" y="638594"/>
                  <a:pt x="188935" y="653526"/>
                </a:cubicBezTo>
                <a:cubicBezTo>
                  <a:pt x="188935" y="676725"/>
                  <a:pt x="197935" y="696391"/>
                  <a:pt x="215934" y="712523"/>
                </a:cubicBezTo>
                <a:cubicBezTo>
                  <a:pt x="228733" y="723989"/>
                  <a:pt x="250998" y="733655"/>
                  <a:pt x="282730" y="741521"/>
                </a:cubicBezTo>
                <a:cubicBezTo>
                  <a:pt x="307395" y="747654"/>
                  <a:pt x="323194" y="751920"/>
                  <a:pt x="330127" y="754320"/>
                </a:cubicBezTo>
                <a:cubicBezTo>
                  <a:pt x="340260" y="757920"/>
                  <a:pt x="347359" y="762153"/>
                  <a:pt x="351426" y="767020"/>
                </a:cubicBezTo>
                <a:cubicBezTo>
                  <a:pt x="355492" y="771886"/>
                  <a:pt x="357525" y="777786"/>
                  <a:pt x="357525" y="784718"/>
                </a:cubicBezTo>
                <a:cubicBezTo>
                  <a:pt x="357525" y="795518"/>
                  <a:pt x="352692" y="804951"/>
                  <a:pt x="343026" y="813017"/>
                </a:cubicBezTo>
                <a:cubicBezTo>
                  <a:pt x="333360" y="821083"/>
                  <a:pt x="318994" y="825116"/>
                  <a:pt x="299929" y="825116"/>
                </a:cubicBezTo>
                <a:cubicBezTo>
                  <a:pt x="281930" y="825116"/>
                  <a:pt x="267631" y="820583"/>
                  <a:pt x="257031" y="811517"/>
                </a:cubicBezTo>
                <a:cubicBezTo>
                  <a:pt x="246432" y="802451"/>
                  <a:pt x="239399" y="788252"/>
                  <a:pt x="235933" y="768919"/>
                </a:cubicBezTo>
                <a:lnTo>
                  <a:pt x="178336" y="774519"/>
                </a:lnTo>
                <a:cubicBezTo>
                  <a:pt x="182203" y="807317"/>
                  <a:pt x="194069" y="832282"/>
                  <a:pt x="213934" y="849414"/>
                </a:cubicBezTo>
                <a:cubicBezTo>
                  <a:pt x="233799" y="866547"/>
                  <a:pt x="262264" y="875113"/>
                  <a:pt x="299329" y="875113"/>
                </a:cubicBezTo>
                <a:cubicBezTo>
                  <a:pt x="324794" y="875113"/>
                  <a:pt x="346059" y="871546"/>
                  <a:pt x="363125" y="864414"/>
                </a:cubicBezTo>
                <a:cubicBezTo>
                  <a:pt x="380190" y="857281"/>
                  <a:pt x="393390" y="846381"/>
                  <a:pt x="402722" y="831716"/>
                </a:cubicBezTo>
                <a:cubicBezTo>
                  <a:pt x="412055" y="817050"/>
                  <a:pt x="416722" y="801317"/>
                  <a:pt x="416722" y="784518"/>
                </a:cubicBezTo>
                <a:cubicBezTo>
                  <a:pt x="416722" y="765986"/>
                  <a:pt x="412822" y="750421"/>
                  <a:pt x="405022" y="737821"/>
                </a:cubicBezTo>
                <a:cubicBezTo>
                  <a:pt x="397223" y="725222"/>
                  <a:pt x="386423" y="715289"/>
                  <a:pt x="372624" y="708023"/>
                </a:cubicBezTo>
                <a:cubicBezTo>
                  <a:pt x="358825" y="700757"/>
                  <a:pt x="337526" y="693724"/>
                  <a:pt x="308728" y="686924"/>
                </a:cubicBezTo>
                <a:cubicBezTo>
                  <a:pt x="279930" y="680125"/>
                  <a:pt x="261798" y="673592"/>
                  <a:pt x="254332" y="667326"/>
                </a:cubicBezTo>
                <a:cubicBezTo>
                  <a:pt x="248465" y="662393"/>
                  <a:pt x="245532" y="656460"/>
                  <a:pt x="245532" y="649527"/>
                </a:cubicBezTo>
                <a:cubicBezTo>
                  <a:pt x="245532" y="641927"/>
                  <a:pt x="248665" y="635861"/>
                  <a:pt x="254931" y="631328"/>
                </a:cubicBezTo>
                <a:cubicBezTo>
                  <a:pt x="264664" y="624262"/>
                  <a:pt x="278130" y="620728"/>
                  <a:pt x="295329" y="620728"/>
                </a:cubicBezTo>
                <a:cubicBezTo>
                  <a:pt x="311995" y="620728"/>
                  <a:pt x="324494" y="624028"/>
                  <a:pt x="332827" y="630628"/>
                </a:cubicBezTo>
                <a:cubicBezTo>
                  <a:pt x="341160" y="637227"/>
                  <a:pt x="346593" y="648060"/>
                  <a:pt x="349126" y="663126"/>
                </a:cubicBezTo>
                <a:lnTo>
                  <a:pt x="408322" y="660526"/>
                </a:lnTo>
                <a:cubicBezTo>
                  <a:pt x="407389" y="633594"/>
                  <a:pt x="397623" y="612062"/>
                  <a:pt x="379024" y="595930"/>
                </a:cubicBezTo>
                <a:cubicBezTo>
                  <a:pt x="360425" y="579798"/>
                  <a:pt x="332727" y="571731"/>
                  <a:pt x="295929" y="571731"/>
                </a:cubicBezTo>
                <a:close/>
                <a:moveTo>
                  <a:pt x="737858" y="0"/>
                </a:moveTo>
                <a:cubicBezTo>
                  <a:pt x="1145366" y="0"/>
                  <a:pt x="1475716" y="317869"/>
                  <a:pt x="1475716" y="709981"/>
                </a:cubicBezTo>
                <a:cubicBezTo>
                  <a:pt x="1475716" y="1102093"/>
                  <a:pt x="1145366" y="1419962"/>
                  <a:pt x="737858" y="1419962"/>
                </a:cubicBezTo>
                <a:cubicBezTo>
                  <a:pt x="330350" y="1419962"/>
                  <a:pt x="0" y="1102093"/>
                  <a:pt x="0" y="709981"/>
                </a:cubicBezTo>
                <a:cubicBezTo>
                  <a:pt x="0" y="317869"/>
                  <a:pt x="330350" y="0"/>
                  <a:pt x="737858" y="0"/>
                </a:cubicBezTo>
                <a:close/>
              </a:path>
            </a:pathLst>
          </a:custGeom>
        </p:spPr>
      </p:pic>
      <p:pic>
        <p:nvPicPr>
          <p:cNvPr id="58" name="Picture 57" descr="Visit Broadstairs - quintessential seaside town on the Kent coast - Visit  Thanet">
            <a:extLst>
              <a:ext uri="{FF2B5EF4-FFF2-40B4-BE49-F238E27FC236}">
                <a16:creationId xmlns:a16="http://schemas.microsoft.com/office/drawing/2014/main" id="{C9A5A646-4A02-7152-3592-3691FF97146C}"/>
              </a:ext>
            </a:extLst>
          </p:cNvPr>
          <p:cNvPicPr>
            <a:picLocks noChangeAspect="1" noChangeArrowheads="1"/>
          </p:cNvPicPr>
          <p:nvPr/>
        </p:nvPicPr>
        <p:blipFill>
          <a:blip r:embed="rId7" cstate="email">
            <a:duotone>
              <a:schemeClr val="bg2">
                <a:shade val="45000"/>
                <a:satMod val="135000"/>
              </a:schemeClr>
              <a:prstClr val="white"/>
            </a:duotone>
            <a:extLst>
              <a:ext uri="{28A0092B-C50C-407E-A947-70E740481C1C}">
                <a14:useLocalDpi xmlns:a14="http://schemas.microsoft.com/office/drawing/2010/main"/>
              </a:ext>
            </a:extLst>
          </a:blip>
          <a:srcRect/>
          <a:stretch/>
        </p:blipFill>
        <p:spPr bwMode="auto">
          <a:xfrm>
            <a:off x="141113" y="5749211"/>
            <a:ext cx="1069721" cy="996064"/>
          </a:xfrm>
          <a:custGeom>
            <a:avLst/>
            <a:gdLst/>
            <a:ahLst/>
            <a:cxnLst/>
            <a:rect l="l" t="t" r="r" b="b"/>
            <a:pathLst>
              <a:path w="1488724" h="1386216">
                <a:moveTo>
                  <a:pt x="693640" y="714168"/>
                </a:moveTo>
                <a:lnTo>
                  <a:pt x="750836" y="784763"/>
                </a:lnTo>
                <a:cubicBezTo>
                  <a:pt x="741237" y="792763"/>
                  <a:pt x="732371" y="798496"/>
                  <a:pt x="724238" y="801962"/>
                </a:cubicBezTo>
                <a:cubicBezTo>
                  <a:pt x="716105" y="805429"/>
                  <a:pt x="707639" y="807162"/>
                  <a:pt x="698839" y="807162"/>
                </a:cubicBezTo>
                <a:cubicBezTo>
                  <a:pt x="685507" y="807162"/>
                  <a:pt x="674874" y="803329"/>
                  <a:pt x="666941" y="795663"/>
                </a:cubicBezTo>
                <a:cubicBezTo>
                  <a:pt x="659008" y="787997"/>
                  <a:pt x="655042" y="778097"/>
                  <a:pt x="655042" y="765964"/>
                </a:cubicBezTo>
                <a:cubicBezTo>
                  <a:pt x="655042" y="756365"/>
                  <a:pt x="658242" y="746966"/>
                  <a:pt x="664641" y="737766"/>
                </a:cubicBezTo>
                <a:cubicBezTo>
                  <a:pt x="671041" y="728567"/>
                  <a:pt x="680707" y="720701"/>
                  <a:pt x="693640" y="714168"/>
                </a:cubicBezTo>
                <a:close/>
                <a:moveTo>
                  <a:pt x="717638" y="589775"/>
                </a:moveTo>
                <a:cubicBezTo>
                  <a:pt x="726838" y="589775"/>
                  <a:pt x="734137" y="592308"/>
                  <a:pt x="739537" y="597375"/>
                </a:cubicBezTo>
                <a:cubicBezTo>
                  <a:pt x="744936" y="602441"/>
                  <a:pt x="747636" y="608574"/>
                  <a:pt x="747636" y="615774"/>
                </a:cubicBezTo>
                <a:cubicBezTo>
                  <a:pt x="747636" y="624307"/>
                  <a:pt x="742037" y="632906"/>
                  <a:pt x="730837" y="641572"/>
                </a:cubicBezTo>
                <a:lnTo>
                  <a:pt x="715638" y="653171"/>
                </a:lnTo>
                <a:lnTo>
                  <a:pt x="701839" y="637172"/>
                </a:lnTo>
                <a:cubicBezTo>
                  <a:pt x="693306" y="627306"/>
                  <a:pt x="689040" y="618907"/>
                  <a:pt x="689040" y="611974"/>
                </a:cubicBezTo>
                <a:cubicBezTo>
                  <a:pt x="689040" y="606108"/>
                  <a:pt x="691573" y="600941"/>
                  <a:pt x="696639" y="596475"/>
                </a:cubicBezTo>
                <a:cubicBezTo>
                  <a:pt x="701706" y="592008"/>
                  <a:pt x="708705" y="589775"/>
                  <a:pt x="717638" y="589775"/>
                </a:cubicBezTo>
                <a:close/>
                <a:moveTo>
                  <a:pt x="894195" y="555177"/>
                </a:moveTo>
                <a:lnTo>
                  <a:pt x="894195" y="848359"/>
                </a:lnTo>
                <a:lnTo>
                  <a:pt x="949191" y="848359"/>
                </a:lnTo>
                <a:lnTo>
                  <a:pt x="949191" y="617574"/>
                </a:lnTo>
                <a:lnTo>
                  <a:pt x="1007188" y="848359"/>
                </a:lnTo>
                <a:lnTo>
                  <a:pt x="1064184" y="848359"/>
                </a:lnTo>
                <a:lnTo>
                  <a:pt x="1122381" y="617574"/>
                </a:lnTo>
                <a:lnTo>
                  <a:pt x="1122381" y="848359"/>
                </a:lnTo>
                <a:lnTo>
                  <a:pt x="1177377" y="848359"/>
                </a:lnTo>
                <a:lnTo>
                  <a:pt x="1177377" y="555177"/>
                </a:lnTo>
                <a:lnTo>
                  <a:pt x="1088583" y="555177"/>
                </a:lnTo>
                <a:lnTo>
                  <a:pt x="1035986" y="755165"/>
                </a:lnTo>
                <a:lnTo>
                  <a:pt x="982789" y="555177"/>
                </a:lnTo>
                <a:close/>
                <a:moveTo>
                  <a:pt x="324295" y="555177"/>
                </a:moveTo>
                <a:lnTo>
                  <a:pt x="324295" y="848359"/>
                </a:lnTo>
                <a:lnTo>
                  <a:pt x="383491" y="848359"/>
                </a:lnTo>
                <a:lnTo>
                  <a:pt x="383491" y="759765"/>
                </a:lnTo>
                <a:lnTo>
                  <a:pt x="431488" y="710768"/>
                </a:lnTo>
                <a:lnTo>
                  <a:pt x="512083" y="848359"/>
                </a:lnTo>
                <a:lnTo>
                  <a:pt x="588679" y="848359"/>
                </a:lnTo>
                <a:lnTo>
                  <a:pt x="472286" y="669370"/>
                </a:lnTo>
                <a:lnTo>
                  <a:pt x="582679" y="555177"/>
                </a:lnTo>
                <a:lnTo>
                  <a:pt x="503084" y="555177"/>
                </a:lnTo>
                <a:lnTo>
                  <a:pt x="383491" y="685369"/>
                </a:lnTo>
                <a:lnTo>
                  <a:pt x="383491" y="555177"/>
                </a:lnTo>
                <a:close/>
                <a:moveTo>
                  <a:pt x="716238" y="550178"/>
                </a:moveTo>
                <a:cubicBezTo>
                  <a:pt x="689973" y="550178"/>
                  <a:pt x="669741" y="556344"/>
                  <a:pt x="655542" y="568677"/>
                </a:cubicBezTo>
                <a:cubicBezTo>
                  <a:pt x="641343" y="581009"/>
                  <a:pt x="634243" y="596042"/>
                  <a:pt x="634243" y="613774"/>
                </a:cubicBezTo>
                <a:cubicBezTo>
                  <a:pt x="634243" y="623373"/>
                  <a:pt x="636776" y="633539"/>
                  <a:pt x="641843" y="644272"/>
                </a:cubicBezTo>
                <a:cubicBezTo>
                  <a:pt x="646909" y="655005"/>
                  <a:pt x="654442" y="666304"/>
                  <a:pt x="664441" y="678170"/>
                </a:cubicBezTo>
                <a:cubicBezTo>
                  <a:pt x="642176" y="689236"/>
                  <a:pt x="625444" y="702268"/>
                  <a:pt x="614244" y="717268"/>
                </a:cubicBezTo>
                <a:cubicBezTo>
                  <a:pt x="603045" y="732267"/>
                  <a:pt x="597445" y="749166"/>
                  <a:pt x="597445" y="767964"/>
                </a:cubicBezTo>
                <a:cubicBezTo>
                  <a:pt x="597445" y="788630"/>
                  <a:pt x="604578" y="806895"/>
                  <a:pt x="618844" y="822761"/>
                </a:cubicBezTo>
                <a:cubicBezTo>
                  <a:pt x="637243" y="843293"/>
                  <a:pt x="664708" y="853559"/>
                  <a:pt x="701239" y="853559"/>
                </a:cubicBezTo>
                <a:cubicBezTo>
                  <a:pt x="719638" y="853559"/>
                  <a:pt x="735504" y="851026"/>
                  <a:pt x="748836" y="845960"/>
                </a:cubicBezTo>
                <a:cubicBezTo>
                  <a:pt x="762169" y="840893"/>
                  <a:pt x="774768" y="833027"/>
                  <a:pt x="786634" y="822361"/>
                </a:cubicBezTo>
                <a:cubicBezTo>
                  <a:pt x="801966" y="836627"/>
                  <a:pt x="817965" y="847826"/>
                  <a:pt x="834631" y="855959"/>
                </a:cubicBezTo>
                <a:lnTo>
                  <a:pt x="868629" y="812562"/>
                </a:lnTo>
                <a:cubicBezTo>
                  <a:pt x="863962" y="810295"/>
                  <a:pt x="856663" y="805662"/>
                  <a:pt x="846730" y="798663"/>
                </a:cubicBezTo>
                <a:cubicBezTo>
                  <a:pt x="836798" y="791663"/>
                  <a:pt x="828698" y="785230"/>
                  <a:pt x="822432" y="779364"/>
                </a:cubicBezTo>
                <a:cubicBezTo>
                  <a:pt x="826698" y="773764"/>
                  <a:pt x="830698" y="766798"/>
                  <a:pt x="834431" y="758465"/>
                </a:cubicBezTo>
                <a:cubicBezTo>
                  <a:pt x="838164" y="750132"/>
                  <a:pt x="842564" y="736966"/>
                  <a:pt x="847630" y="718967"/>
                </a:cubicBezTo>
                <a:lnTo>
                  <a:pt x="796833" y="707368"/>
                </a:lnTo>
                <a:cubicBezTo>
                  <a:pt x="793367" y="721101"/>
                  <a:pt x="789234" y="732233"/>
                  <a:pt x="784434" y="740766"/>
                </a:cubicBezTo>
                <a:lnTo>
                  <a:pt x="743637" y="686969"/>
                </a:lnTo>
                <a:cubicBezTo>
                  <a:pt x="765102" y="673504"/>
                  <a:pt x="779368" y="661438"/>
                  <a:pt x="786434" y="650772"/>
                </a:cubicBezTo>
                <a:cubicBezTo>
                  <a:pt x="793500" y="640106"/>
                  <a:pt x="797033" y="628840"/>
                  <a:pt x="797033" y="616974"/>
                </a:cubicBezTo>
                <a:cubicBezTo>
                  <a:pt x="797033" y="598308"/>
                  <a:pt x="789900" y="582509"/>
                  <a:pt x="775635" y="569577"/>
                </a:cubicBezTo>
                <a:cubicBezTo>
                  <a:pt x="761369" y="556644"/>
                  <a:pt x="741570" y="550178"/>
                  <a:pt x="716238" y="550178"/>
                </a:cubicBezTo>
                <a:close/>
                <a:moveTo>
                  <a:pt x="744362" y="0"/>
                </a:moveTo>
                <a:cubicBezTo>
                  <a:pt x="1155462" y="0"/>
                  <a:pt x="1488724" y="310315"/>
                  <a:pt x="1488724" y="693108"/>
                </a:cubicBezTo>
                <a:cubicBezTo>
                  <a:pt x="1488724" y="1075901"/>
                  <a:pt x="1155462" y="1386216"/>
                  <a:pt x="744362" y="1386216"/>
                </a:cubicBezTo>
                <a:cubicBezTo>
                  <a:pt x="333262" y="1386216"/>
                  <a:pt x="0" y="1075901"/>
                  <a:pt x="0" y="693108"/>
                </a:cubicBezTo>
                <a:cubicBezTo>
                  <a:pt x="0" y="310315"/>
                  <a:pt x="333262" y="0"/>
                  <a:pt x="744362" y="0"/>
                </a:cubicBezTo>
                <a:close/>
              </a:path>
            </a:pathLst>
          </a:custGeom>
          <a:ln w="190500" cap="rnd">
            <a:noFill/>
            <a:prstDash val="solid"/>
          </a:ln>
          <a:effectLst>
            <a:outerShdw sx="1000" sy="1000" algn="bl" rotWithShape="0">
              <a:srgbClr val="000000"/>
            </a:outerShdw>
          </a:effectLst>
          <a:extLst>
            <a:ext uri="{909E8E84-426E-40DD-AFC4-6F175D3DCCD1}">
              <a14:hiddenFill xmlns:a14="http://schemas.microsoft.com/office/drawing/2010/main">
                <a:solidFill>
                  <a:srgbClr val="FFFFFF"/>
                </a:solidFill>
              </a14:hiddenFill>
            </a:ext>
          </a:extLst>
        </p:spPr>
      </p:pic>
      <p:sp>
        <p:nvSpPr>
          <p:cNvPr id="23" name="Right Brace 22">
            <a:extLst>
              <a:ext uri="{FF2B5EF4-FFF2-40B4-BE49-F238E27FC236}">
                <a16:creationId xmlns:a16="http://schemas.microsoft.com/office/drawing/2014/main" id="{64C3F6A8-B6B7-6E95-6D39-4C0F076B820E}"/>
              </a:ext>
            </a:extLst>
          </p:cNvPr>
          <p:cNvSpPr/>
          <p:nvPr/>
        </p:nvSpPr>
        <p:spPr>
          <a:xfrm>
            <a:off x="1562524" y="258008"/>
            <a:ext cx="947077" cy="3113572"/>
          </a:xfrm>
          <a:prstGeom prst="rightBrace">
            <a:avLst>
              <a:gd name="adj1" fmla="val 48145"/>
              <a:gd name="adj2" fmla="val 50000"/>
            </a:avLst>
          </a:prstGeom>
          <a:ln w="44450">
            <a:solidFill>
              <a:srgbClr val="C11D0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761970"/>
            <a:endParaRPr lang="en-GB" sz="1500">
              <a:solidFill>
                <a:prstClr val="black"/>
              </a:solidFill>
              <a:latin typeface="Calibri" panose="020F0502020204030204"/>
            </a:endParaRPr>
          </a:p>
        </p:txBody>
      </p:sp>
      <p:sp>
        <p:nvSpPr>
          <p:cNvPr id="24" name="Right Brace 23">
            <a:extLst>
              <a:ext uri="{FF2B5EF4-FFF2-40B4-BE49-F238E27FC236}">
                <a16:creationId xmlns:a16="http://schemas.microsoft.com/office/drawing/2014/main" id="{7F824EAE-1E45-39BC-00B5-2333B3EF7DF8}"/>
              </a:ext>
            </a:extLst>
          </p:cNvPr>
          <p:cNvSpPr/>
          <p:nvPr/>
        </p:nvSpPr>
        <p:spPr>
          <a:xfrm>
            <a:off x="1562524" y="3574345"/>
            <a:ext cx="947077" cy="3113572"/>
          </a:xfrm>
          <a:prstGeom prst="rightBrace">
            <a:avLst>
              <a:gd name="adj1" fmla="val 48145"/>
              <a:gd name="adj2" fmla="val 50000"/>
            </a:avLst>
          </a:prstGeom>
          <a:ln w="44450">
            <a:solidFill>
              <a:srgbClr val="7D97BF"/>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761970"/>
            <a:endParaRPr lang="en-GB" sz="1500">
              <a:solidFill>
                <a:prstClr val="black"/>
              </a:solidFill>
              <a:latin typeface="Calibri" panose="020F0502020204030204"/>
            </a:endParaRPr>
          </a:p>
        </p:txBody>
      </p:sp>
      <p:sp>
        <p:nvSpPr>
          <p:cNvPr id="25" name="Text 0">
            <a:extLst>
              <a:ext uri="{FF2B5EF4-FFF2-40B4-BE49-F238E27FC236}">
                <a16:creationId xmlns:a16="http://schemas.microsoft.com/office/drawing/2014/main" id="{BDA575D4-0628-F32B-B8BF-62CBBB7A6CE8}"/>
              </a:ext>
            </a:extLst>
          </p:cNvPr>
          <p:cNvSpPr/>
          <p:nvPr/>
        </p:nvSpPr>
        <p:spPr>
          <a:xfrm>
            <a:off x="4612561" y="1250438"/>
            <a:ext cx="4436272" cy="1231304"/>
          </a:xfrm>
          <a:prstGeom prst="rect">
            <a:avLst/>
          </a:prstGeom>
          <a:solidFill>
            <a:srgbClr val="C11D01">
              <a:alpha val="45791"/>
            </a:srgbClr>
          </a:solidFill>
          <a:ln/>
        </p:spPr>
        <p:txBody>
          <a:bodyPr wrap="square" lIns="0" tIns="0" rIns="0" bIns="0" rtlCol="0" anchor="t"/>
          <a:lstStyle/>
          <a:p>
            <a:pPr defTabSz="761970">
              <a:lnSpc>
                <a:spcPts val="4625"/>
              </a:lnSpc>
            </a:pPr>
            <a:endParaRPr lang="en-US" sz="3708">
              <a:solidFill>
                <a:prstClr val="white"/>
              </a:solidFill>
              <a:latin typeface="Arial" panose="020B0604020202020204" pitchFamily="34" charset="0"/>
              <a:cs typeface="Arial" panose="020B0604020202020204" pitchFamily="34" charset="0"/>
            </a:endParaRPr>
          </a:p>
        </p:txBody>
      </p:sp>
      <p:sp>
        <p:nvSpPr>
          <p:cNvPr id="26" name="Text 0">
            <a:extLst>
              <a:ext uri="{FF2B5EF4-FFF2-40B4-BE49-F238E27FC236}">
                <a16:creationId xmlns:a16="http://schemas.microsoft.com/office/drawing/2014/main" id="{5B0A16E5-F98E-0B85-A22B-2E034824CFA3}"/>
              </a:ext>
            </a:extLst>
          </p:cNvPr>
          <p:cNvSpPr/>
          <p:nvPr/>
        </p:nvSpPr>
        <p:spPr>
          <a:xfrm>
            <a:off x="4533186" y="1171063"/>
            <a:ext cx="4436272" cy="1231304"/>
          </a:xfrm>
          <a:prstGeom prst="rect">
            <a:avLst/>
          </a:prstGeom>
          <a:solidFill>
            <a:srgbClr val="C11D01"/>
          </a:solidFill>
          <a:ln/>
        </p:spPr>
        <p:txBody>
          <a:bodyPr wrap="square" lIns="120000" tIns="0" rIns="0" bIns="0" rtlCol="0" anchor="ctr" anchorCtr="0"/>
          <a:lstStyle/>
          <a:p>
            <a:pPr algn="ctr" defTabSz="761970">
              <a:lnSpc>
                <a:spcPts val="4625"/>
              </a:lnSpc>
            </a:pPr>
            <a:r>
              <a:rPr lang="en-US" sz="3708" b="1">
                <a:solidFill>
                  <a:prstClr val="white"/>
                </a:solidFill>
                <a:latin typeface="Arial" panose="020B0604020202020204" pitchFamily="34" charset="0"/>
                <a:ea typeface="Poppins Light" pitchFamily="34" charset="-122"/>
                <a:cs typeface="Arial" panose="020B0604020202020204" pitchFamily="34" charset="0"/>
              </a:rPr>
              <a:t>Workforce</a:t>
            </a:r>
            <a:endParaRPr lang="en-US" sz="3708">
              <a:solidFill>
                <a:prstClr val="white"/>
              </a:solidFill>
              <a:latin typeface="Arial" panose="020B0604020202020204" pitchFamily="34" charset="0"/>
              <a:cs typeface="Arial" panose="020B0604020202020204" pitchFamily="34" charset="0"/>
            </a:endParaRPr>
          </a:p>
        </p:txBody>
      </p:sp>
      <p:sp>
        <p:nvSpPr>
          <p:cNvPr id="27" name="Text 0">
            <a:extLst>
              <a:ext uri="{FF2B5EF4-FFF2-40B4-BE49-F238E27FC236}">
                <a16:creationId xmlns:a16="http://schemas.microsoft.com/office/drawing/2014/main" id="{D4FCEBED-ACFB-EC9A-22AA-7BBA5192C9AD}"/>
              </a:ext>
            </a:extLst>
          </p:cNvPr>
          <p:cNvSpPr/>
          <p:nvPr/>
        </p:nvSpPr>
        <p:spPr>
          <a:xfrm>
            <a:off x="4612560" y="4619089"/>
            <a:ext cx="4436272" cy="1231304"/>
          </a:xfrm>
          <a:prstGeom prst="rect">
            <a:avLst/>
          </a:prstGeom>
          <a:solidFill>
            <a:srgbClr val="7D97BF">
              <a:alpha val="45791"/>
            </a:srgbClr>
          </a:solidFill>
          <a:ln/>
        </p:spPr>
        <p:txBody>
          <a:bodyPr wrap="square" lIns="0" tIns="0" rIns="0" bIns="0" rtlCol="0" anchor="t"/>
          <a:lstStyle/>
          <a:p>
            <a:pPr defTabSz="761970">
              <a:lnSpc>
                <a:spcPts val="4625"/>
              </a:lnSpc>
            </a:pPr>
            <a:endParaRPr lang="en-US" sz="3708">
              <a:solidFill>
                <a:prstClr val="white"/>
              </a:solidFill>
              <a:latin typeface="Arial" panose="020B0604020202020204" pitchFamily="34" charset="0"/>
              <a:cs typeface="Arial" panose="020B0604020202020204" pitchFamily="34" charset="0"/>
            </a:endParaRPr>
          </a:p>
        </p:txBody>
      </p:sp>
      <p:sp>
        <p:nvSpPr>
          <p:cNvPr id="28" name="Text 0">
            <a:extLst>
              <a:ext uri="{FF2B5EF4-FFF2-40B4-BE49-F238E27FC236}">
                <a16:creationId xmlns:a16="http://schemas.microsoft.com/office/drawing/2014/main" id="{A3827798-B4AE-B7E1-EABD-E6C7C7689407}"/>
              </a:ext>
            </a:extLst>
          </p:cNvPr>
          <p:cNvSpPr/>
          <p:nvPr/>
        </p:nvSpPr>
        <p:spPr>
          <a:xfrm>
            <a:off x="4533185" y="4539714"/>
            <a:ext cx="4436272" cy="1231304"/>
          </a:xfrm>
          <a:prstGeom prst="rect">
            <a:avLst/>
          </a:prstGeom>
          <a:solidFill>
            <a:srgbClr val="7D97BF"/>
          </a:solidFill>
          <a:ln/>
        </p:spPr>
        <p:txBody>
          <a:bodyPr wrap="square" lIns="120000" tIns="0" rIns="0" bIns="0" rtlCol="0" anchor="ctr" anchorCtr="0"/>
          <a:lstStyle/>
          <a:p>
            <a:pPr algn="ctr" defTabSz="761970">
              <a:lnSpc>
                <a:spcPts val="4625"/>
              </a:lnSpc>
            </a:pPr>
            <a:r>
              <a:rPr lang="en-US" sz="3708" b="1">
                <a:solidFill>
                  <a:prstClr val="white"/>
                </a:solidFill>
                <a:latin typeface="Arial" panose="020B0604020202020204" pitchFamily="34" charset="0"/>
                <a:ea typeface="Poppins Light" pitchFamily="34" charset="-122"/>
                <a:cs typeface="Arial" panose="020B0604020202020204" pitchFamily="34" charset="0"/>
              </a:rPr>
              <a:t>Prevention</a:t>
            </a:r>
            <a:endParaRPr lang="en-US" sz="3708">
              <a:solidFill>
                <a:prstClr val="white"/>
              </a:solidFill>
              <a:latin typeface="Arial" panose="020B0604020202020204" pitchFamily="34" charset="0"/>
              <a:cs typeface="Arial" panose="020B0604020202020204" pitchFamily="34" charset="0"/>
            </a:endParaRPr>
          </a:p>
        </p:txBody>
      </p:sp>
      <p:sp>
        <p:nvSpPr>
          <p:cNvPr id="32" name="Text 0">
            <a:extLst>
              <a:ext uri="{FF2B5EF4-FFF2-40B4-BE49-F238E27FC236}">
                <a16:creationId xmlns:a16="http://schemas.microsoft.com/office/drawing/2014/main" id="{0295A6FA-AE99-4BC1-50C0-DD605652C792}"/>
              </a:ext>
            </a:extLst>
          </p:cNvPr>
          <p:cNvSpPr/>
          <p:nvPr/>
        </p:nvSpPr>
        <p:spPr>
          <a:xfrm>
            <a:off x="4391418" y="-16307"/>
            <a:ext cx="4805745" cy="988473"/>
          </a:xfrm>
          <a:prstGeom prst="rect">
            <a:avLst/>
          </a:prstGeom>
          <a:noFill/>
          <a:ln/>
        </p:spPr>
        <p:txBody>
          <a:bodyPr wrap="square" lIns="120000" tIns="0" rIns="0" bIns="0" rtlCol="0" anchor="ctr" anchorCtr="0"/>
          <a:lstStyle/>
          <a:p>
            <a:pPr algn="ctr" defTabSz="761970">
              <a:lnSpc>
                <a:spcPts val="4625"/>
              </a:lnSpc>
            </a:pPr>
            <a:r>
              <a:rPr lang="en-US" sz="3708" b="1">
                <a:solidFill>
                  <a:prstClr val="white"/>
                </a:solidFill>
                <a:latin typeface="Arial" panose="020B0604020202020204" pitchFamily="34" charset="0"/>
                <a:ea typeface="Poppins Light" pitchFamily="34" charset="-122"/>
                <a:cs typeface="Arial" panose="020B0604020202020204" pitchFamily="34" charset="0"/>
              </a:rPr>
              <a:t>CNN Project Focus:</a:t>
            </a:r>
            <a:endParaRPr lang="en-US" sz="3708">
              <a:solidFill>
                <a:prstClr val="white"/>
              </a:solidFill>
              <a:latin typeface="Arial" panose="020B0604020202020204" pitchFamily="34" charset="0"/>
              <a:cs typeface="Arial" panose="020B0604020202020204" pitchFamily="34" charset="0"/>
            </a:endParaRPr>
          </a:p>
        </p:txBody>
      </p:sp>
      <p:pic>
        <p:nvPicPr>
          <p:cNvPr id="33" name="Picture 32" descr="Breaking Barriers Innovations">
            <a:extLst>
              <a:ext uri="{FF2B5EF4-FFF2-40B4-BE49-F238E27FC236}">
                <a16:creationId xmlns:a16="http://schemas.microsoft.com/office/drawing/2014/main" id="{627B78B6-3261-0EAD-5795-B6CB60446CC5}"/>
              </a:ext>
            </a:extLst>
          </p:cNvPr>
          <p:cNvPicPr>
            <a:picLocks noChangeAspect="1" noChangeArrowheads="1"/>
          </p:cNvPicPr>
          <p:nvPr/>
        </p:nvPicPr>
        <p:blipFill>
          <a:blip r:embed="rId12" cstate="email">
            <a:duotone>
              <a:prstClr val="black"/>
              <a:schemeClr val="bg1">
                <a:tint val="45000"/>
                <a:satMod val="400000"/>
              </a:schemeClr>
            </a:duotone>
            <a:extLst>
              <a:ext uri="{BEBA8EAE-BF5A-486C-A8C5-ECC9F3942E4B}">
                <a14:imgProps xmlns:a14="http://schemas.microsoft.com/office/drawing/2010/main">
                  <a14:imgLayer r:embed="rId13">
                    <a14:imgEffect>
                      <a14:sharpenSoften amount="58000"/>
                    </a14:imgEffect>
                    <a14:imgEffect>
                      <a14:brightnessContrast bright="100000" contrast="100000"/>
                    </a14:imgEffect>
                  </a14:imgLayer>
                </a14:imgProps>
              </a:ext>
              <a:ext uri="{28A0092B-C50C-407E-A947-70E740481C1C}">
                <a14:useLocalDpi xmlns:a14="http://schemas.microsoft.com/office/drawing/2010/main"/>
              </a:ext>
            </a:extLst>
          </a:blip>
          <a:srcRect/>
          <a:stretch>
            <a:fillRect/>
          </a:stretch>
        </p:blipFill>
        <p:spPr bwMode="auto">
          <a:xfrm>
            <a:off x="10854199" y="95701"/>
            <a:ext cx="1344606" cy="10936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4178536"/>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78D432-6E10-CD58-28D1-A2A74B87FEA0}"/>
            </a:ext>
          </a:extLst>
        </p:cNvPr>
        <p:cNvGrpSpPr/>
        <p:nvPr/>
      </p:nvGrpSpPr>
      <p:grpSpPr>
        <a:xfrm>
          <a:off x="0" y="0"/>
          <a:ext cx="0" cy="0"/>
          <a:chOff x="0" y="0"/>
          <a:chExt cx="0" cy="0"/>
        </a:xfrm>
      </p:grpSpPr>
      <p:pic>
        <p:nvPicPr>
          <p:cNvPr id="5" name="Image 0">
            <a:extLst>
              <a:ext uri="{FF2B5EF4-FFF2-40B4-BE49-F238E27FC236}">
                <a16:creationId xmlns:a16="http://schemas.microsoft.com/office/drawing/2014/main" id="{A548B233-BE73-7A59-E76A-9036E2B0DB3F}"/>
              </a:ext>
            </a:extLst>
          </p:cNvPr>
          <p:cNvPicPr>
            <a:picLocks noChangeAspect="1"/>
          </p:cNvPicPr>
          <p:nvPr/>
        </p:nvPicPr>
        <p:blipFill>
          <a:blip r:embed="rId2" cstate="email">
            <a:alphaModFix amt="15000"/>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p:blipFill>
        <p:spPr>
          <a:xfrm>
            <a:off x="0" y="-4797"/>
            <a:ext cx="12235770" cy="6862797"/>
          </a:xfrm>
          <a:prstGeom prst="rect">
            <a:avLst/>
          </a:prstGeom>
        </p:spPr>
      </p:pic>
      <p:sp>
        <p:nvSpPr>
          <p:cNvPr id="6" name="!!Intervention">
            <a:extLst>
              <a:ext uri="{FF2B5EF4-FFF2-40B4-BE49-F238E27FC236}">
                <a16:creationId xmlns:a16="http://schemas.microsoft.com/office/drawing/2014/main" id="{6FF17182-9E0B-23FB-4F25-083DF9A71EB1}"/>
              </a:ext>
            </a:extLst>
          </p:cNvPr>
          <p:cNvSpPr txBox="1">
            <a:spLocks/>
          </p:cNvSpPr>
          <p:nvPr/>
        </p:nvSpPr>
        <p:spPr>
          <a:xfrm>
            <a:off x="0" y="-4796"/>
            <a:ext cx="12192000" cy="1112335"/>
          </a:xfrm>
          <a:prstGeom prst="rect">
            <a:avLst/>
          </a:prstGeom>
          <a:solidFill>
            <a:srgbClr val="0F2836"/>
          </a:solidFill>
        </p:spPr>
        <p:txBody>
          <a:bodyPr vert="horz" lIns="324000" tIns="14400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914363">
              <a:defRPr/>
            </a:pPr>
            <a:endParaRPr lang="en-GB" sz="8000" b="1" spc="-100">
              <a:noFill/>
              <a:uFill>
                <a:solidFill>
                  <a:srgbClr val="D6043B"/>
                </a:solidFill>
              </a:uFill>
              <a:latin typeface="Arial" panose="020B0604020202020204" pitchFamily="34" charset="0"/>
              <a:cs typeface="Arial" panose="020B0604020202020204" pitchFamily="34" charset="0"/>
            </a:endParaRPr>
          </a:p>
        </p:txBody>
      </p:sp>
      <p:pic>
        <p:nvPicPr>
          <p:cNvPr id="7" name="Graphic 6" descr="Playbook with solid fill">
            <a:extLst>
              <a:ext uri="{FF2B5EF4-FFF2-40B4-BE49-F238E27FC236}">
                <a16:creationId xmlns:a16="http://schemas.microsoft.com/office/drawing/2014/main" id="{4989012F-D978-E607-D2F5-BE3B07F90197}"/>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62517" y="52150"/>
            <a:ext cx="998704" cy="998704"/>
          </a:xfrm>
          <a:prstGeom prst="rect">
            <a:avLst/>
          </a:prstGeom>
        </p:spPr>
      </p:pic>
      <p:sp>
        <p:nvSpPr>
          <p:cNvPr id="8" name="!!Intervention">
            <a:extLst>
              <a:ext uri="{FF2B5EF4-FFF2-40B4-BE49-F238E27FC236}">
                <a16:creationId xmlns:a16="http://schemas.microsoft.com/office/drawing/2014/main" id="{688B7FDF-B2F8-4D97-849F-9869DBA05A58}"/>
              </a:ext>
            </a:extLst>
          </p:cNvPr>
          <p:cNvSpPr txBox="1">
            <a:spLocks/>
          </p:cNvSpPr>
          <p:nvPr/>
        </p:nvSpPr>
        <p:spPr>
          <a:xfrm flipV="1">
            <a:off x="101105" y="44136"/>
            <a:ext cx="1139552" cy="1015779"/>
          </a:xfrm>
          <a:prstGeom prst="ellipse">
            <a:avLst/>
          </a:prstGeom>
          <a:solidFill>
            <a:schemeClr val="bg1">
              <a:alpha val="0"/>
            </a:schemeClr>
          </a:solidFill>
          <a:ln w="60325">
            <a:solidFill>
              <a:schemeClr val="bg1"/>
            </a:solidFill>
          </a:ln>
        </p:spPr>
        <p:txBody>
          <a:bodyPr vert="horz" wrap="square" lIns="0" tIns="36000" rIns="0" bIns="4572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914363">
              <a:defRPr/>
            </a:pPr>
            <a:endParaRPr lang="en-GB" sz="5400" b="1">
              <a:noFill/>
              <a:uFill>
                <a:solidFill>
                  <a:srgbClr val="D6043B"/>
                </a:solidFill>
              </a:uFill>
              <a:latin typeface="Arial" panose="020B0604020202020204" pitchFamily="34" charset="0"/>
              <a:cs typeface="Arial" panose="020B0604020202020204" pitchFamily="34" charset="0"/>
            </a:endParaRPr>
          </a:p>
        </p:txBody>
      </p:sp>
      <p:pic>
        <p:nvPicPr>
          <p:cNvPr id="11" name="Picture 10" descr="Breaking Barriers Innovations">
            <a:extLst>
              <a:ext uri="{FF2B5EF4-FFF2-40B4-BE49-F238E27FC236}">
                <a16:creationId xmlns:a16="http://schemas.microsoft.com/office/drawing/2014/main" id="{FA651A6E-B030-6B3C-758E-E8667C3554AF}"/>
              </a:ext>
            </a:extLst>
          </p:cNvPr>
          <p:cNvPicPr>
            <a:picLocks noChangeAspect="1" noChangeArrowheads="1"/>
          </p:cNvPicPr>
          <p:nvPr/>
        </p:nvPicPr>
        <p:blipFill>
          <a:blip r:embed="rId6" cstate="email">
            <a:duotone>
              <a:prstClr val="black"/>
              <a:schemeClr val="bg1">
                <a:tint val="45000"/>
                <a:satMod val="400000"/>
              </a:schemeClr>
            </a:duotone>
            <a:extLst>
              <a:ext uri="{BEBA8EAE-BF5A-486C-A8C5-ECC9F3942E4B}">
                <a14:imgProps xmlns:a14="http://schemas.microsoft.com/office/drawing/2010/main">
                  <a14:imgLayer r:embed="rId7">
                    <a14:imgEffect>
                      <a14:sharpenSoften amount="58000"/>
                    </a14:imgEffect>
                    <a14:imgEffect>
                      <a14:brightnessContrast bright="100000" contrast="100000"/>
                    </a14:imgEffect>
                  </a14:imgLayer>
                </a14:imgProps>
              </a:ext>
              <a:ext uri="{28A0092B-C50C-407E-A947-70E740481C1C}">
                <a14:useLocalDpi xmlns:a14="http://schemas.microsoft.com/office/drawing/2010/main"/>
              </a:ext>
            </a:extLst>
          </a:blip>
          <a:srcRect/>
          <a:stretch>
            <a:fillRect/>
          </a:stretch>
        </p:blipFill>
        <p:spPr bwMode="auto">
          <a:xfrm>
            <a:off x="10707393" y="11209"/>
            <a:ext cx="1367627" cy="111233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E2888E51-5E28-F568-A917-749475AE556A}"/>
              </a:ext>
            </a:extLst>
          </p:cNvPr>
          <p:cNvSpPr/>
          <p:nvPr/>
        </p:nvSpPr>
        <p:spPr>
          <a:xfrm>
            <a:off x="3521854" y="293909"/>
            <a:ext cx="4586871" cy="594924"/>
          </a:xfrm>
          <a:prstGeom prst="rect">
            <a:avLst/>
          </a:prstGeom>
          <a:solidFill>
            <a:srgbClr val="1D263E"/>
          </a:solidFill>
          <a:ln w="317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defTabSz="761970"/>
            <a:endParaRPr lang="en-GB" sz="3200">
              <a:solidFill>
                <a:prstClr val="white"/>
              </a:solidFill>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38852496-C6C0-AC02-C884-4BD8A0308D47}"/>
              </a:ext>
            </a:extLst>
          </p:cNvPr>
          <p:cNvSpPr/>
          <p:nvPr/>
        </p:nvSpPr>
        <p:spPr>
          <a:xfrm>
            <a:off x="3398030" y="170085"/>
            <a:ext cx="4586871" cy="594924"/>
          </a:xfrm>
          <a:prstGeom prst="rect">
            <a:avLst/>
          </a:prstGeom>
          <a:solidFill>
            <a:srgbClr val="BF0100">
              <a:alpha val="98000"/>
            </a:srgbClr>
          </a:solidFill>
          <a:ln w="317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defTabSz="761970"/>
            <a:r>
              <a:rPr lang="en-GB" sz="4000" b="1">
                <a:solidFill>
                  <a:prstClr val="white"/>
                </a:solidFill>
                <a:latin typeface="Arial" panose="020B0604020202020204" pitchFamily="34" charset="0"/>
                <a:cs typeface="Arial" panose="020B0604020202020204" pitchFamily="34" charset="0"/>
              </a:rPr>
              <a:t>CMO Foreword</a:t>
            </a:r>
            <a:endParaRPr lang="en-GB" sz="3200">
              <a:solidFill>
                <a:prstClr val="white"/>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0DFD93E3-FB37-FD5F-512D-A3632CF1741A}"/>
              </a:ext>
            </a:extLst>
          </p:cNvPr>
          <p:cNvSpPr txBox="1"/>
          <p:nvPr/>
        </p:nvSpPr>
        <p:spPr>
          <a:xfrm>
            <a:off x="9070770" y="4095037"/>
            <a:ext cx="2759598" cy="2506668"/>
          </a:xfrm>
          <a:prstGeom prst="roundRect">
            <a:avLst>
              <a:gd name="adj" fmla="val 5443"/>
            </a:avLst>
          </a:prstGeom>
          <a:solidFill>
            <a:schemeClr val="bg1"/>
          </a:solidFill>
        </p:spPr>
        <p:txBody>
          <a:bodyPr wrap="square" anchor="ctr" anchorCtr="0">
            <a:noAutofit/>
          </a:bodyPr>
          <a:lstStyle/>
          <a:p>
            <a:pPr>
              <a:defRPr/>
            </a:pPr>
            <a:r>
              <a:rPr lang="en-GB" sz="2800" b="1" dirty="0">
                <a:solidFill>
                  <a:srgbClr val="BC0301"/>
                </a:solidFill>
                <a:latin typeface="Arial" panose="020B0604020202020204" pitchFamily="34" charset="0"/>
                <a:cs typeface="Arial" panose="020B0604020202020204" pitchFamily="34" charset="0"/>
              </a:rPr>
              <a:t>Professor Sir </a:t>
            </a:r>
          </a:p>
          <a:p>
            <a:pPr>
              <a:defRPr/>
            </a:pPr>
            <a:r>
              <a:rPr lang="en-GB" sz="2800" b="1" dirty="0">
                <a:solidFill>
                  <a:srgbClr val="BC0301"/>
                </a:solidFill>
                <a:latin typeface="Arial" panose="020B0604020202020204" pitchFamily="34" charset="0"/>
                <a:cs typeface="Arial" panose="020B0604020202020204" pitchFamily="34" charset="0"/>
              </a:rPr>
              <a:t>Chris Whitty</a:t>
            </a:r>
          </a:p>
          <a:p>
            <a:pPr>
              <a:defRPr/>
            </a:pPr>
            <a:r>
              <a:rPr lang="en-GB" sz="2000" dirty="0">
                <a:solidFill>
                  <a:srgbClr val="BC0301"/>
                </a:solidFill>
                <a:latin typeface="Arial" panose="020B0604020202020204" pitchFamily="34" charset="0"/>
                <a:cs typeface="Arial" panose="020B0604020202020204" pitchFamily="34" charset="0"/>
              </a:rPr>
              <a:t>Chief Medical Officer</a:t>
            </a:r>
          </a:p>
          <a:p>
            <a:pPr>
              <a:defRPr/>
            </a:pPr>
            <a:r>
              <a:rPr lang="en-GB" sz="2000">
                <a:solidFill>
                  <a:srgbClr val="BC0301"/>
                </a:solidFill>
                <a:latin typeface="Arial" panose="020B0604020202020204" pitchFamily="34" charset="0"/>
                <a:cs typeface="Arial" panose="020B0604020202020204" pitchFamily="34" charset="0"/>
              </a:rPr>
              <a:t>for England</a:t>
            </a:r>
            <a:endParaRPr lang="en-GB" sz="2000" dirty="0">
              <a:solidFill>
                <a:srgbClr val="BC0301"/>
              </a:solidFill>
              <a:latin typeface="Arial" panose="020B0604020202020204" pitchFamily="34" charset="0"/>
              <a:cs typeface="Arial" panose="020B0604020202020204" pitchFamily="34" charset="0"/>
            </a:endParaRPr>
          </a:p>
        </p:txBody>
      </p:sp>
      <p:pic>
        <p:nvPicPr>
          <p:cNvPr id="13" name="Picture 2">
            <a:extLst>
              <a:ext uri="{FF2B5EF4-FFF2-40B4-BE49-F238E27FC236}">
                <a16:creationId xmlns:a16="http://schemas.microsoft.com/office/drawing/2014/main" id="{36223445-544F-808A-8F05-A0224D4F5EE9}"/>
              </a:ext>
            </a:extLst>
          </p:cNvPr>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l="24927" t="52" r="11219" b="-52"/>
          <a:stretch/>
        </p:blipFill>
        <p:spPr bwMode="auto">
          <a:xfrm>
            <a:off x="9089819" y="1494801"/>
            <a:ext cx="2743941" cy="2870998"/>
          </a:xfrm>
          <a:prstGeom prst="roundRect">
            <a:avLst>
              <a:gd name="adj" fmla="val 5416"/>
            </a:avLst>
          </a:prstGeom>
          <a:noFill/>
          <a:ln w="47625">
            <a:solidFill>
              <a:schemeClr val="bg1"/>
            </a:solidFill>
          </a:ln>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7D35399-5921-B936-104E-78A85F1D374B}"/>
              </a:ext>
            </a:extLst>
          </p:cNvPr>
          <p:cNvSpPr txBox="1"/>
          <p:nvPr/>
        </p:nvSpPr>
        <p:spPr>
          <a:xfrm>
            <a:off x="266425" y="1358620"/>
            <a:ext cx="8518871" cy="5244519"/>
          </a:xfrm>
          <a:prstGeom prst="roundRect">
            <a:avLst>
              <a:gd name="adj" fmla="val 4538"/>
            </a:avLst>
          </a:prstGeom>
          <a:solidFill>
            <a:srgbClr val="123249"/>
          </a:solidFill>
        </p:spPr>
        <p:txBody>
          <a:bodyPr wrap="square" lIns="72000" tIns="0" rIns="36000" anchor="t" anchorCtr="0">
            <a:noAutofit/>
          </a:bodyPr>
          <a:lstStyle/>
          <a:p>
            <a:pPr>
              <a:buNone/>
            </a:pPr>
            <a:r>
              <a:rPr lang="en-GB" sz="1600" dirty="0">
                <a:solidFill>
                  <a:schemeClr val="bg1"/>
                </a:solidFill>
                <a:effectLst/>
                <a:latin typeface="Arial" panose="020B0604020202020204" pitchFamily="34" charset="0"/>
                <a:ea typeface="Arial" panose="020B0604020202020204" pitchFamily="34" charset="0"/>
              </a:rPr>
              <a:t>In Thanet we see how Real Time Suicide Surveillance data is being used to support a hyper-local response to reducing deaths by suicide and in Felixstowe, the Neighbourhood Health Team is working in collaboration with the voluntary sector to provide an innovative programme to inspire vulnerable younger people and instil them with confidence and resilience to avoid being involved with drugs and crime. </a:t>
            </a:r>
          </a:p>
          <a:p>
            <a:pPr>
              <a:buNone/>
            </a:pPr>
            <a:endParaRPr lang="en-GB" sz="1600" dirty="0">
              <a:solidFill>
                <a:schemeClr val="bg1"/>
              </a:solidFill>
              <a:latin typeface="Arial" panose="020B0604020202020204" pitchFamily="34" charset="0"/>
              <a:ea typeface="Arial" panose="020B0604020202020204" pitchFamily="34" charset="0"/>
            </a:endParaRPr>
          </a:p>
          <a:p>
            <a:pPr>
              <a:buNone/>
            </a:pPr>
            <a:r>
              <a:rPr lang="en-GB" sz="1600" dirty="0">
                <a:solidFill>
                  <a:schemeClr val="bg1"/>
                </a:solidFill>
                <a:effectLst/>
                <a:latin typeface="Arial" panose="020B0604020202020204" pitchFamily="34" charset="0"/>
                <a:ea typeface="Arial" panose="020B0604020202020204" pitchFamily="34" charset="0"/>
              </a:rPr>
              <a:t>Access to good quality housing underpins many of these problems and in Sussex this is being directly linked to support in finding employment so that people can move from temporary, often poor accommodation into sustainable housing.</a:t>
            </a:r>
          </a:p>
          <a:p>
            <a:pPr>
              <a:buNone/>
            </a:pPr>
            <a:r>
              <a:rPr lang="en-GB" sz="1600" dirty="0">
                <a:solidFill>
                  <a:schemeClr val="bg1"/>
                </a:solidFill>
                <a:effectLst/>
                <a:latin typeface="Arial" panose="020B0604020202020204" pitchFamily="34" charset="0"/>
                <a:ea typeface="Arial" panose="020B0604020202020204" pitchFamily="34" charset="0"/>
              </a:rPr>
              <a:t> </a:t>
            </a:r>
          </a:p>
          <a:p>
            <a:pPr>
              <a:buNone/>
            </a:pPr>
            <a:r>
              <a:rPr lang="en-GB" sz="1600" dirty="0">
                <a:solidFill>
                  <a:schemeClr val="bg1"/>
                </a:solidFill>
                <a:effectLst/>
                <a:latin typeface="Arial" panose="020B0604020202020204" pitchFamily="34" charset="0"/>
                <a:ea typeface="Arial" panose="020B0604020202020204" pitchFamily="34" charset="0"/>
              </a:rPr>
              <a:t>The six programmes in this report are highlighting issues that are of concern to all our coastal communities and are demonstrating what can be done to address these problems in realistic ways. </a:t>
            </a:r>
          </a:p>
          <a:p>
            <a:pPr>
              <a:buNone/>
            </a:pPr>
            <a:r>
              <a:rPr lang="en-GB" sz="1600" dirty="0">
                <a:solidFill>
                  <a:schemeClr val="bg1"/>
                </a:solidFill>
                <a:effectLst/>
                <a:latin typeface="Arial" panose="020B0604020202020204" pitchFamily="34" charset="0"/>
                <a:ea typeface="Arial" panose="020B0604020202020204" pitchFamily="34" charset="0"/>
              </a:rPr>
              <a:t> </a:t>
            </a:r>
          </a:p>
          <a:p>
            <a:pPr>
              <a:buNone/>
            </a:pPr>
            <a:r>
              <a:rPr lang="en-GB" sz="1600" kern="0" dirty="0">
                <a:solidFill>
                  <a:schemeClr val="bg1"/>
                </a:solidFill>
                <a:effectLst/>
                <a:latin typeface="Arial" panose="020B0604020202020204" pitchFamily="34" charset="0"/>
                <a:ea typeface="Arial" panose="020B0604020202020204" pitchFamily="34" charset="0"/>
              </a:rPr>
              <a:t>The challenges that our coastal communities face are significant, but they are not insoluble. It is important to think and act beyond health alone and encompass a wider perspective of population health that includes the socio-economic drivers on the coast such as insecure housing, transport and employment.  We need to act across agencies and sectors in ways that combine primary and secondary prevention with social interventions. Now is the right time to renew the national focus on our coast as a key part of reducing health and economic inequalities for the country as a whole. </a:t>
            </a:r>
            <a:endParaRPr lang="en-GB"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1467126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0B3249"/>
        </a:solidFill>
        <a:effectLst/>
      </p:bgPr>
    </p:bg>
    <p:spTree>
      <p:nvGrpSpPr>
        <p:cNvPr id="1" name="">
          <a:extLst>
            <a:ext uri="{FF2B5EF4-FFF2-40B4-BE49-F238E27FC236}">
              <a16:creationId xmlns:a16="http://schemas.microsoft.com/office/drawing/2014/main" id="{EACC3A56-9360-13F9-6861-E0E96EAE7BE7}"/>
            </a:ext>
          </a:extLst>
        </p:cNvPr>
        <p:cNvGrpSpPr/>
        <p:nvPr/>
      </p:nvGrpSpPr>
      <p:grpSpPr>
        <a:xfrm>
          <a:off x="0" y="0"/>
          <a:ext cx="0" cy="0"/>
          <a:chOff x="0" y="0"/>
          <a:chExt cx="0" cy="0"/>
        </a:xfrm>
      </p:grpSpPr>
      <p:sp>
        <p:nvSpPr>
          <p:cNvPr id="34" name="Rectangle 33">
            <a:extLst>
              <a:ext uri="{FF2B5EF4-FFF2-40B4-BE49-F238E27FC236}">
                <a16:creationId xmlns:a16="http://schemas.microsoft.com/office/drawing/2014/main" id="{9ADE5201-1FE4-137D-6AE5-D3F3B7268FD4}"/>
              </a:ext>
            </a:extLst>
          </p:cNvPr>
          <p:cNvSpPr/>
          <p:nvPr/>
        </p:nvSpPr>
        <p:spPr>
          <a:xfrm>
            <a:off x="3190836" y="2660123"/>
            <a:ext cx="2635620" cy="587593"/>
          </a:xfrm>
          <a:prstGeom prst="rect">
            <a:avLst/>
          </a:prstGeom>
          <a:solidFill>
            <a:srgbClr val="BC0301">
              <a:alpha val="6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GB" sz="1800" b="1">
                <a:solidFill>
                  <a:schemeClr val="bg1">
                    <a:alpha val="0"/>
                  </a:schemeClr>
                </a:solidFill>
                <a:effectLst/>
                <a:latin typeface="Arial" panose="020B0604020202020204" pitchFamily="34" charset="0"/>
                <a:ea typeface="Times New Roman" panose="02020603050405020304" pitchFamily="18" charset="0"/>
                <a:cs typeface="Arial" panose="020B0604020202020204" pitchFamily="34" charset="0"/>
              </a:rPr>
              <a:t>Retention in </a:t>
            </a:r>
          </a:p>
          <a:p>
            <a:pPr lvl="0" algn="ctr"/>
            <a:r>
              <a:rPr lang="en-GB" sz="1800" b="1">
                <a:solidFill>
                  <a:schemeClr val="bg1">
                    <a:alpha val="0"/>
                  </a:schemeClr>
                </a:solidFill>
                <a:effectLst/>
                <a:latin typeface="Arial" panose="020B0604020202020204" pitchFamily="34" charset="0"/>
                <a:ea typeface="Times New Roman" panose="02020603050405020304" pitchFamily="18" charset="0"/>
                <a:cs typeface="Arial" panose="020B0604020202020204" pitchFamily="34" charset="0"/>
              </a:rPr>
              <a:t>Social Care</a:t>
            </a:r>
            <a:endParaRPr lang="en-GB" sz="1800">
              <a:solidFill>
                <a:schemeClr val="bg1">
                  <a:alpha val="0"/>
                </a:schemeClr>
              </a:solidFill>
              <a:effectLst/>
              <a:latin typeface="Arial" panose="020B0604020202020204" pitchFamily="34" charset="0"/>
              <a:ea typeface="Arial" panose="020B0604020202020204" pitchFamily="34" charset="0"/>
              <a:cs typeface="Arial" panose="020B0604020202020204" pitchFamily="34" charset="0"/>
            </a:endParaRPr>
          </a:p>
        </p:txBody>
      </p:sp>
      <p:sp>
        <p:nvSpPr>
          <p:cNvPr id="35" name="Rectangle 34">
            <a:extLst>
              <a:ext uri="{FF2B5EF4-FFF2-40B4-BE49-F238E27FC236}">
                <a16:creationId xmlns:a16="http://schemas.microsoft.com/office/drawing/2014/main" id="{380D8723-BB7C-AC15-D0B6-24FAFAF5A576}"/>
              </a:ext>
            </a:extLst>
          </p:cNvPr>
          <p:cNvSpPr/>
          <p:nvPr/>
        </p:nvSpPr>
        <p:spPr>
          <a:xfrm>
            <a:off x="3190836" y="533033"/>
            <a:ext cx="2635620" cy="587593"/>
          </a:xfrm>
          <a:prstGeom prst="rect">
            <a:avLst/>
          </a:prstGeom>
          <a:solidFill>
            <a:srgbClr val="BC0301">
              <a:alpha val="6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GB" sz="1800" b="1">
                <a:solidFill>
                  <a:schemeClr val="bg1">
                    <a:alpha val="0"/>
                  </a:schemeClr>
                </a:solidFill>
                <a:effectLst/>
                <a:latin typeface="Arial" panose="020B0604020202020204" pitchFamily="34" charset="0"/>
                <a:ea typeface="Times New Roman" panose="02020603050405020304" pitchFamily="18" charset="0"/>
                <a:cs typeface="Arial" panose="020B0604020202020204" pitchFamily="34" charset="0"/>
              </a:rPr>
              <a:t>Skills Deficit and Seasonal Employment</a:t>
            </a:r>
          </a:p>
        </p:txBody>
      </p:sp>
      <p:sp>
        <p:nvSpPr>
          <p:cNvPr id="36" name="Rectangle 35">
            <a:extLst>
              <a:ext uri="{FF2B5EF4-FFF2-40B4-BE49-F238E27FC236}">
                <a16:creationId xmlns:a16="http://schemas.microsoft.com/office/drawing/2014/main" id="{D6A7A753-2415-DF32-E334-97EFC69E6151}"/>
              </a:ext>
            </a:extLst>
          </p:cNvPr>
          <p:cNvSpPr/>
          <p:nvPr/>
        </p:nvSpPr>
        <p:spPr>
          <a:xfrm>
            <a:off x="3190836" y="1596578"/>
            <a:ext cx="2635620" cy="587593"/>
          </a:xfrm>
          <a:prstGeom prst="rect">
            <a:avLst/>
          </a:prstGeom>
          <a:solidFill>
            <a:srgbClr val="BC0301">
              <a:alpha val="6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GB" sz="1800" b="1">
                <a:solidFill>
                  <a:schemeClr val="bg1">
                    <a:alpha val="0"/>
                  </a:schemeClr>
                </a:solidFill>
                <a:effectLst/>
                <a:latin typeface="Arial" panose="020B0604020202020204" pitchFamily="34" charset="0"/>
                <a:ea typeface="Times New Roman" panose="02020603050405020304" pitchFamily="18" charset="0"/>
                <a:cs typeface="Arial" panose="020B0604020202020204" pitchFamily="34" charset="0"/>
              </a:rPr>
              <a:t>Pathways into </a:t>
            </a:r>
          </a:p>
          <a:p>
            <a:pPr lvl="0" algn="ctr"/>
            <a:r>
              <a:rPr lang="en-GB" sz="1800" b="1">
                <a:solidFill>
                  <a:schemeClr val="bg1">
                    <a:alpha val="0"/>
                  </a:schemeClr>
                </a:solidFill>
                <a:effectLst/>
                <a:latin typeface="Arial" panose="020B0604020202020204" pitchFamily="34" charset="0"/>
                <a:ea typeface="Times New Roman" panose="02020603050405020304" pitchFamily="18" charset="0"/>
                <a:cs typeface="Arial" panose="020B0604020202020204" pitchFamily="34" charset="0"/>
              </a:rPr>
              <a:t>Primary </a:t>
            </a:r>
            <a:r>
              <a:rPr lang="en-GB" b="1">
                <a:solidFill>
                  <a:schemeClr val="bg1">
                    <a:alpha val="0"/>
                  </a:schemeClr>
                </a:solidFill>
                <a:latin typeface="Arial" panose="020B0604020202020204" pitchFamily="34" charset="0"/>
                <a:ea typeface="Times New Roman" panose="02020603050405020304" pitchFamily="18" charset="0"/>
                <a:cs typeface="Arial" panose="020B0604020202020204" pitchFamily="34" charset="0"/>
              </a:rPr>
              <a:t>C</a:t>
            </a:r>
            <a:r>
              <a:rPr lang="en-GB" sz="1800" b="1">
                <a:solidFill>
                  <a:schemeClr val="bg1">
                    <a:alpha val="0"/>
                  </a:schemeClr>
                </a:solidFill>
                <a:effectLst/>
                <a:latin typeface="Arial" panose="020B0604020202020204" pitchFamily="34" charset="0"/>
                <a:ea typeface="Times New Roman" panose="02020603050405020304" pitchFamily="18" charset="0"/>
                <a:cs typeface="Arial" panose="020B0604020202020204" pitchFamily="34" charset="0"/>
              </a:rPr>
              <a:t>are</a:t>
            </a:r>
            <a:endParaRPr lang="en-GB" sz="1800">
              <a:solidFill>
                <a:schemeClr val="bg1">
                  <a:alpha val="0"/>
                </a:schemeClr>
              </a:solidFill>
              <a:effectLst/>
              <a:latin typeface="Arial" panose="020B0604020202020204" pitchFamily="34" charset="0"/>
              <a:ea typeface="Arial" panose="020B0604020202020204" pitchFamily="34" charset="0"/>
              <a:cs typeface="Arial" panose="020B0604020202020204" pitchFamily="34" charset="0"/>
            </a:endParaRPr>
          </a:p>
        </p:txBody>
      </p:sp>
      <p:grpSp>
        <p:nvGrpSpPr>
          <p:cNvPr id="13" name="Group 12">
            <a:extLst>
              <a:ext uri="{FF2B5EF4-FFF2-40B4-BE49-F238E27FC236}">
                <a16:creationId xmlns:a16="http://schemas.microsoft.com/office/drawing/2014/main" id="{5EED7A5C-9462-8002-48DD-EEE78B900E49}"/>
              </a:ext>
            </a:extLst>
          </p:cNvPr>
          <p:cNvGrpSpPr/>
          <p:nvPr/>
        </p:nvGrpSpPr>
        <p:grpSpPr>
          <a:xfrm>
            <a:off x="-1316798" y="157795"/>
            <a:ext cx="1096368" cy="1048554"/>
            <a:chOff x="139825" y="280858"/>
            <a:chExt cx="1315641" cy="1258265"/>
          </a:xfrm>
        </p:grpSpPr>
        <p:sp>
          <p:nvSpPr>
            <p:cNvPr id="14" name="Oval 13">
              <a:extLst>
                <a:ext uri="{FF2B5EF4-FFF2-40B4-BE49-F238E27FC236}">
                  <a16:creationId xmlns:a16="http://schemas.microsoft.com/office/drawing/2014/main" id="{A5D2958A-EC00-A7EE-9DFB-F677A783BFE3}"/>
                </a:ext>
              </a:extLst>
            </p:cNvPr>
            <p:cNvSpPr/>
            <p:nvPr/>
          </p:nvSpPr>
          <p:spPr>
            <a:xfrm>
              <a:off x="218322" y="401115"/>
              <a:ext cx="1155267" cy="1049580"/>
            </a:xfrm>
            <a:prstGeom prst="ellipse">
              <a:avLst/>
            </a:prstGeom>
            <a:solidFill>
              <a:schemeClr val="bg1"/>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sz="1500">
                <a:solidFill>
                  <a:prstClr val="white"/>
                </a:solidFill>
                <a:latin typeface="Calibri" panose="020F0502020204030204"/>
              </a:endParaRPr>
            </a:p>
          </p:txBody>
        </p:sp>
        <p:pic>
          <p:nvPicPr>
            <p:cNvPr id="15" name="Picture 14">
              <a:extLst>
                <a:ext uri="{FF2B5EF4-FFF2-40B4-BE49-F238E27FC236}">
                  <a16:creationId xmlns:a16="http://schemas.microsoft.com/office/drawing/2014/main" id="{920D208E-26E6-534F-9F07-35AD15A811FC}"/>
                </a:ext>
              </a:extLst>
            </p:cNvPr>
            <p:cNvPicPr>
              <a:picLocks noChangeAspect="1"/>
            </p:cNvPicPr>
            <p:nvPr/>
          </p:nvPicPr>
          <p:blipFill>
            <a:blip r:embed="rId3" cstate="email">
              <a:duotone>
                <a:prstClr val="black"/>
                <a:srgbClr val="7030A0">
                  <a:tint val="45000"/>
                  <a:satMod val="400000"/>
                </a:srgbClr>
              </a:duotone>
              <a:extLst>
                <a:ext uri="{28A0092B-C50C-407E-A947-70E740481C1C}">
                  <a14:useLocalDpi xmlns:a14="http://schemas.microsoft.com/office/drawing/2010/main"/>
                </a:ext>
              </a:extLst>
            </a:blip>
            <a:srcRect/>
            <a:stretch>
              <a:fillRect/>
            </a:stretch>
          </p:blipFill>
          <p:spPr>
            <a:xfrm>
              <a:off x="139825" y="280858"/>
              <a:ext cx="1315641" cy="1258265"/>
            </a:xfrm>
            <a:custGeom>
              <a:avLst/>
              <a:gdLst/>
              <a:ahLst/>
              <a:cxnLst/>
              <a:rect l="l" t="t" r="r" b="b"/>
              <a:pathLst>
                <a:path w="1525808" h="1459266">
                  <a:moveTo>
                    <a:pt x="677955" y="762168"/>
                  </a:moveTo>
                  <a:lnTo>
                    <a:pt x="735152" y="832763"/>
                  </a:lnTo>
                  <a:cubicBezTo>
                    <a:pt x="725552" y="840763"/>
                    <a:pt x="716686" y="846496"/>
                    <a:pt x="708553" y="849962"/>
                  </a:cubicBezTo>
                  <a:cubicBezTo>
                    <a:pt x="700420" y="853429"/>
                    <a:pt x="691954" y="855162"/>
                    <a:pt x="683155" y="855162"/>
                  </a:cubicBezTo>
                  <a:cubicBezTo>
                    <a:pt x="669822" y="855162"/>
                    <a:pt x="659190" y="851329"/>
                    <a:pt x="651257" y="843663"/>
                  </a:cubicBezTo>
                  <a:cubicBezTo>
                    <a:pt x="643324" y="835997"/>
                    <a:pt x="639357" y="826097"/>
                    <a:pt x="639357" y="813965"/>
                  </a:cubicBezTo>
                  <a:cubicBezTo>
                    <a:pt x="639357" y="804365"/>
                    <a:pt x="642557" y="794966"/>
                    <a:pt x="648957" y="785766"/>
                  </a:cubicBezTo>
                  <a:cubicBezTo>
                    <a:pt x="655356" y="776567"/>
                    <a:pt x="665023" y="768701"/>
                    <a:pt x="677955" y="762168"/>
                  </a:cubicBezTo>
                  <a:close/>
                  <a:moveTo>
                    <a:pt x="701954" y="637775"/>
                  </a:moveTo>
                  <a:cubicBezTo>
                    <a:pt x="711153" y="637775"/>
                    <a:pt x="718453" y="640309"/>
                    <a:pt x="723852" y="645375"/>
                  </a:cubicBezTo>
                  <a:cubicBezTo>
                    <a:pt x="729252" y="650441"/>
                    <a:pt x="731952" y="656574"/>
                    <a:pt x="731952" y="663774"/>
                  </a:cubicBezTo>
                  <a:cubicBezTo>
                    <a:pt x="731952" y="672307"/>
                    <a:pt x="726352" y="680906"/>
                    <a:pt x="715153" y="689572"/>
                  </a:cubicBezTo>
                  <a:lnTo>
                    <a:pt x="699954" y="701171"/>
                  </a:lnTo>
                  <a:lnTo>
                    <a:pt x="686155" y="685172"/>
                  </a:lnTo>
                  <a:cubicBezTo>
                    <a:pt x="677622" y="675306"/>
                    <a:pt x="673355" y="666907"/>
                    <a:pt x="673355" y="659974"/>
                  </a:cubicBezTo>
                  <a:cubicBezTo>
                    <a:pt x="673355" y="654108"/>
                    <a:pt x="675889" y="648941"/>
                    <a:pt x="680955" y="644475"/>
                  </a:cubicBezTo>
                  <a:cubicBezTo>
                    <a:pt x="686021" y="640009"/>
                    <a:pt x="693021" y="637775"/>
                    <a:pt x="701954" y="637775"/>
                  </a:cubicBezTo>
                  <a:close/>
                  <a:moveTo>
                    <a:pt x="860437" y="603177"/>
                  </a:moveTo>
                  <a:lnTo>
                    <a:pt x="930433" y="896360"/>
                  </a:lnTo>
                  <a:lnTo>
                    <a:pt x="994629" y="896360"/>
                  </a:lnTo>
                  <a:lnTo>
                    <a:pt x="1052825" y="677173"/>
                  </a:lnTo>
                  <a:lnTo>
                    <a:pt x="1111222" y="896360"/>
                  </a:lnTo>
                  <a:lnTo>
                    <a:pt x="1174018" y="896360"/>
                  </a:lnTo>
                  <a:lnTo>
                    <a:pt x="1245214" y="603177"/>
                  </a:lnTo>
                  <a:lnTo>
                    <a:pt x="1185617" y="603177"/>
                  </a:lnTo>
                  <a:lnTo>
                    <a:pt x="1140620" y="807965"/>
                  </a:lnTo>
                  <a:lnTo>
                    <a:pt x="1089223" y="603177"/>
                  </a:lnTo>
                  <a:lnTo>
                    <a:pt x="1018827" y="603177"/>
                  </a:lnTo>
                  <a:lnTo>
                    <a:pt x="965231" y="804565"/>
                  </a:lnTo>
                  <a:lnTo>
                    <a:pt x="921033" y="603177"/>
                  </a:lnTo>
                  <a:close/>
                  <a:moveTo>
                    <a:pt x="298885" y="603177"/>
                  </a:moveTo>
                  <a:lnTo>
                    <a:pt x="298885" y="896360"/>
                  </a:lnTo>
                  <a:lnTo>
                    <a:pt x="353882" y="896360"/>
                  </a:lnTo>
                  <a:lnTo>
                    <a:pt x="353882" y="705171"/>
                  </a:lnTo>
                  <a:lnTo>
                    <a:pt x="472075" y="896360"/>
                  </a:lnTo>
                  <a:lnTo>
                    <a:pt x="531471" y="896360"/>
                  </a:lnTo>
                  <a:lnTo>
                    <a:pt x="531471" y="603177"/>
                  </a:lnTo>
                  <a:lnTo>
                    <a:pt x="476474" y="603177"/>
                  </a:lnTo>
                  <a:lnTo>
                    <a:pt x="476474" y="798965"/>
                  </a:lnTo>
                  <a:lnTo>
                    <a:pt x="356482" y="603177"/>
                  </a:lnTo>
                  <a:close/>
                  <a:moveTo>
                    <a:pt x="700554" y="598178"/>
                  </a:moveTo>
                  <a:cubicBezTo>
                    <a:pt x="674289" y="598178"/>
                    <a:pt x="654056" y="604344"/>
                    <a:pt x="639857" y="616677"/>
                  </a:cubicBezTo>
                  <a:cubicBezTo>
                    <a:pt x="625658" y="629009"/>
                    <a:pt x="618559" y="644042"/>
                    <a:pt x="618559" y="661774"/>
                  </a:cubicBezTo>
                  <a:cubicBezTo>
                    <a:pt x="618559" y="671373"/>
                    <a:pt x="621092" y="681539"/>
                    <a:pt x="626158" y="692272"/>
                  </a:cubicBezTo>
                  <a:cubicBezTo>
                    <a:pt x="631225" y="703005"/>
                    <a:pt x="638757" y="714304"/>
                    <a:pt x="648757" y="726170"/>
                  </a:cubicBezTo>
                  <a:cubicBezTo>
                    <a:pt x="626492" y="737236"/>
                    <a:pt x="609759" y="750268"/>
                    <a:pt x="598560" y="765268"/>
                  </a:cubicBezTo>
                  <a:cubicBezTo>
                    <a:pt x="587361" y="780267"/>
                    <a:pt x="581761" y="797166"/>
                    <a:pt x="581761" y="815964"/>
                  </a:cubicBezTo>
                  <a:cubicBezTo>
                    <a:pt x="581761" y="836630"/>
                    <a:pt x="588894" y="854895"/>
                    <a:pt x="603160" y="870761"/>
                  </a:cubicBezTo>
                  <a:cubicBezTo>
                    <a:pt x="621559" y="891293"/>
                    <a:pt x="649023" y="901559"/>
                    <a:pt x="685555" y="901559"/>
                  </a:cubicBezTo>
                  <a:cubicBezTo>
                    <a:pt x="703953" y="901559"/>
                    <a:pt x="719819" y="899026"/>
                    <a:pt x="733152" y="893960"/>
                  </a:cubicBezTo>
                  <a:cubicBezTo>
                    <a:pt x="746484" y="888893"/>
                    <a:pt x="759083" y="881027"/>
                    <a:pt x="770949" y="870361"/>
                  </a:cubicBezTo>
                  <a:cubicBezTo>
                    <a:pt x="786282" y="884627"/>
                    <a:pt x="802281" y="895826"/>
                    <a:pt x="818946" y="903959"/>
                  </a:cubicBezTo>
                  <a:lnTo>
                    <a:pt x="852944" y="860562"/>
                  </a:lnTo>
                  <a:cubicBezTo>
                    <a:pt x="848278" y="858295"/>
                    <a:pt x="840978" y="853662"/>
                    <a:pt x="831046" y="846663"/>
                  </a:cubicBezTo>
                  <a:cubicBezTo>
                    <a:pt x="821113" y="839663"/>
                    <a:pt x="813013" y="833230"/>
                    <a:pt x="806747" y="827364"/>
                  </a:cubicBezTo>
                  <a:cubicBezTo>
                    <a:pt x="811014" y="821764"/>
                    <a:pt x="815013" y="814798"/>
                    <a:pt x="818746" y="806465"/>
                  </a:cubicBezTo>
                  <a:cubicBezTo>
                    <a:pt x="822479" y="798132"/>
                    <a:pt x="826879" y="784966"/>
                    <a:pt x="831946" y="766967"/>
                  </a:cubicBezTo>
                  <a:lnTo>
                    <a:pt x="781149" y="755368"/>
                  </a:lnTo>
                  <a:cubicBezTo>
                    <a:pt x="777682" y="769101"/>
                    <a:pt x="773549" y="780233"/>
                    <a:pt x="768749" y="788766"/>
                  </a:cubicBezTo>
                  <a:lnTo>
                    <a:pt x="727952" y="734969"/>
                  </a:lnTo>
                  <a:cubicBezTo>
                    <a:pt x="749417" y="721504"/>
                    <a:pt x="763683" y="709438"/>
                    <a:pt x="770749" y="698772"/>
                  </a:cubicBezTo>
                  <a:cubicBezTo>
                    <a:pt x="777816" y="688106"/>
                    <a:pt x="781349" y="676840"/>
                    <a:pt x="781349" y="664974"/>
                  </a:cubicBezTo>
                  <a:cubicBezTo>
                    <a:pt x="781349" y="646308"/>
                    <a:pt x="774216" y="630509"/>
                    <a:pt x="759950" y="617577"/>
                  </a:cubicBezTo>
                  <a:cubicBezTo>
                    <a:pt x="745684" y="604644"/>
                    <a:pt x="725885" y="598178"/>
                    <a:pt x="700554" y="598178"/>
                  </a:cubicBezTo>
                  <a:close/>
                  <a:moveTo>
                    <a:pt x="762904" y="0"/>
                  </a:moveTo>
                  <a:cubicBezTo>
                    <a:pt x="1184244" y="0"/>
                    <a:pt x="1525808" y="326668"/>
                    <a:pt x="1525808" y="729633"/>
                  </a:cubicBezTo>
                  <a:cubicBezTo>
                    <a:pt x="1525808" y="1132598"/>
                    <a:pt x="1184244" y="1459266"/>
                    <a:pt x="762904" y="1459266"/>
                  </a:cubicBezTo>
                  <a:cubicBezTo>
                    <a:pt x="341564" y="1459266"/>
                    <a:pt x="0" y="1132598"/>
                    <a:pt x="0" y="729633"/>
                  </a:cubicBezTo>
                  <a:cubicBezTo>
                    <a:pt x="0" y="326668"/>
                    <a:pt x="341564" y="0"/>
                    <a:pt x="762904" y="0"/>
                  </a:cubicBezTo>
                  <a:close/>
                </a:path>
              </a:pathLst>
            </a:custGeom>
            <a:ln w="57150" cap="rnd">
              <a:solidFill>
                <a:schemeClr val="bg1"/>
              </a:solidFill>
              <a:prstDash val="solid"/>
            </a:ln>
            <a:effectLst>
              <a:outerShdw sx="1000" sy="1000" algn="bl" rotWithShape="0">
                <a:srgbClr val="000000"/>
              </a:outerShdw>
            </a:effectLst>
          </p:spPr>
        </p:pic>
      </p:grpSp>
      <p:cxnSp>
        <p:nvCxnSpPr>
          <p:cNvPr id="31" name="Straight Connector 30">
            <a:extLst>
              <a:ext uri="{FF2B5EF4-FFF2-40B4-BE49-F238E27FC236}">
                <a16:creationId xmlns:a16="http://schemas.microsoft.com/office/drawing/2014/main" id="{32AF3B07-9E96-7B38-1632-A35A59246061}"/>
              </a:ext>
            </a:extLst>
          </p:cNvPr>
          <p:cNvCxnSpPr/>
          <p:nvPr/>
        </p:nvCxnSpPr>
        <p:spPr>
          <a:xfrm>
            <a:off x="2504623" y="5139693"/>
            <a:ext cx="9682399" cy="0"/>
          </a:xfrm>
          <a:prstGeom prst="line">
            <a:avLst/>
          </a:prstGeom>
          <a:ln w="41275">
            <a:solidFill>
              <a:srgbClr val="7D97BF"/>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3DD6BA21-F3E2-5307-19F0-B5B7D6202C10}"/>
              </a:ext>
            </a:extLst>
          </p:cNvPr>
          <p:cNvCxnSpPr/>
          <p:nvPr/>
        </p:nvCxnSpPr>
        <p:spPr>
          <a:xfrm>
            <a:off x="2509601" y="1817345"/>
            <a:ext cx="9682399" cy="0"/>
          </a:xfrm>
          <a:prstGeom prst="line">
            <a:avLst/>
          </a:prstGeom>
          <a:ln w="41275">
            <a:solidFill>
              <a:srgbClr val="C11D01"/>
            </a:solidFil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6838A0EE-3CAE-4F3B-AFC5-4BBA40C6C593}"/>
              </a:ext>
            </a:extLst>
          </p:cNvPr>
          <p:cNvGrpSpPr/>
          <p:nvPr/>
        </p:nvGrpSpPr>
        <p:grpSpPr>
          <a:xfrm>
            <a:off x="-1320368" y="1307391"/>
            <a:ext cx="1068059" cy="1022154"/>
            <a:chOff x="171472" y="1555617"/>
            <a:chExt cx="1281671" cy="1226585"/>
          </a:xfrm>
        </p:grpSpPr>
        <p:sp>
          <p:nvSpPr>
            <p:cNvPr id="5" name="Oval 4">
              <a:extLst>
                <a:ext uri="{FF2B5EF4-FFF2-40B4-BE49-F238E27FC236}">
                  <a16:creationId xmlns:a16="http://schemas.microsoft.com/office/drawing/2014/main" id="{C5C6EC74-23D1-1CDE-B274-D8EB956BE64D}"/>
                </a:ext>
              </a:extLst>
            </p:cNvPr>
            <p:cNvSpPr/>
            <p:nvPr/>
          </p:nvSpPr>
          <p:spPr>
            <a:xfrm>
              <a:off x="234673" y="1644119"/>
              <a:ext cx="1155267" cy="1049580"/>
            </a:xfrm>
            <a:prstGeom prst="ellipse">
              <a:avLst/>
            </a:prstGeom>
            <a:solidFill>
              <a:schemeClr val="bg1"/>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sz="1500">
                <a:solidFill>
                  <a:prstClr val="white"/>
                </a:solidFill>
                <a:latin typeface="Calibri" panose="020F0502020204030204"/>
              </a:endParaRPr>
            </a:p>
          </p:txBody>
        </p:sp>
        <p:pic>
          <p:nvPicPr>
            <p:cNvPr id="6" name="Picture 5">
              <a:extLst>
                <a:ext uri="{FF2B5EF4-FFF2-40B4-BE49-F238E27FC236}">
                  <a16:creationId xmlns:a16="http://schemas.microsoft.com/office/drawing/2014/main" id="{B66637A9-1D8D-34FE-453E-602CF85EF3AE}"/>
                </a:ext>
              </a:extLst>
            </p:cNvPr>
            <p:cNvPicPr>
              <a:picLocks noChangeAspect="1"/>
            </p:cNvPicPr>
            <p:nvPr/>
          </p:nvPicPr>
          <p:blipFill>
            <a:blip r:embed="rId4" cstate="email">
              <a:alphaModFix amt="85000"/>
              <a:duotone>
                <a:prstClr val="black"/>
                <a:srgbClr val="FFC000">
                  <a:tint val="45000"/>
                  <a:satMod val="400000"/>
                </a:srgbClr>
              </a:duotone>
              <a:extLst>
                <a:ext uri="{28A0092B-C50C-407E-A947-70E740481C1C}">
                  <a14:useLocalDpi xmlns:a14="http://schemas.microsoft.com/office/drawing/2010/main"/>
                </a:ext>
              </a:extLst>
            </a:blip>
            <a:srcRect/>
            <a:stretch>
              <a:fillRect/>
            </a:stretch>
          </p:blipFill>
          <p:spPr>
            <a:xfrm>
              <a:off x="171472" y="1555617"/>
              <a:ext cx="1281671" cy="1226585"/>
            </a:xfrm>
            <a:custGeom>
              <a:avLst/>
              <a:gdLst/>
              <a:ahLst/>
              <a:cxnLst/>
              <a:rect l="l" t="t" r="r" b="b"/>
              <a:pathLst>
                <a:path w="1486412" h="1422526">
                  <a:moveTo>
                    <a:pt x="491851" y="655834"/>
                  </a:moveTo>
                  <a:lnTo>
                    <a:pt x="491851" y="868221"/>
                  </a:lnTo>
                  <a:lnTo>
                    <a:pt x="548048" y="868221"/>
                  </a:lnTo>
                  <a:lnTo>
                    <a:pt x="548048" y="655834"/>
                  </a:lnTo>
                  <a:close/>
                  <a:moveTo>
                    <a:pt x="1159797" y="651034"/>
                  </a:moveTo>
                  <a:cubicBezTo>
                    <a:pt x="1129265" y="651034"/>
                    <a:pt x="1106733" y="657300"/>
                    <a:pt x="1092201" y="669833"/>
                  </a:cubicBezTo>
                  <a:cubicBezTo>
                    <a:pt x="1077668" y="682365"/>
                    <a:pt x="1070402" y="697831"/>
                    <a:pt x="1070402" y="716230"/>
                  </a:cubicBezTo>
                  <a:cubicBezTo>
                    <a:pt x="1070402" y="736629"/>
                    <a:pt x="1078802" y="752561"/>
                    <a:pt x="1095601" y="764027"/>
                  </a:cubicBezTo>
                  <a:cubicBezTo>
                    <a:pt x="1107733" y="772293"/>
                    <a:pt x="1136465" y="781426"/>
                    <a:pt x="1181795" y="791425"/>
                  </a:cubicBezTo>
                  <a:cubicBezTo>
                    <a:pt x="1191528" y="793692"/>
                    <a:pt x="1197794" y="796158"/>
                    <a:pt x="1200594" y="798825"/>
                  </a:cubicBezTo>
                  <a:cubicBezTo>
                    <a:pt x="1203261" y="801625"/>
                    <a:pt x="1204594" y="805158"/>
                    <a:pt x="1204594" y="809424"/>
                  </a:cubicBezTo>
                  <a:cubicBezTo>
                    <a:pt x="1204594" y="815691"/>
                    <a:pt x="1202127" y="820690"/>
                    <a:pt x="1197194" y="824423"/>
                  </a:cubicBezTo>
                  <a:cubicBezTo>
                    <a:pt x="1189861" y="829756"/>
                    <a:pt x="1178929" y="832423"/>
                    <a:pt x="1164396" y="832423"/>
                  </a:cubicBezTo>
                  <a:cubicBezTo>
                    <a:pt x="1151197" y="832423"/>
                    <a:pt x="1140931" y="829590"/>
                    <a:pt x="1133598" y="823923"/>
                  </a:cubicBezTo>
                  <a:cubicBezTo>
                    <a:pt x="1126265" y="818257"/>
                    <a:pt x="1121399" y="809958"/>
                    <a:pt x="1118999" y="799025"/>
                  </a:cubicBezTo>
                  <a:lnTo>
                    <a:pt x="1062603" y="807624"/>
                  </a:lnTo>
                  <a:cubicBezTo>
                    <a:pt x="1067802" y="827756"/>
                    <a:pt x="1078835" y="843689"/>
                    <a:pt x="1095701" y="855421"/>
                  </a:cubicBezTo>
                  <a:cubicBezTo>
                    <a:pt x="1112566" y="867154"/>
                    <a:pt x="1135465" y="873020"/>
                    <a:pt x="1164396" y="873020"/>
                  </a:cubicBezTo>
                  <a:cubicBezTo>
                    <a:pt x="1196261" y="873020"/>
                    <a:pt x="1220326" y="866021"/>
                    <a:pt x="1236592" y="852022"/>
                  </a:cubicBezTo>
                  <a:cubicBezTo>
                    <a:pt x="1252858" y="838023"/>
                    <a:pt x="1260991" y="821290"/>
                    <a:pt x="1260991" y="801825"/>
                  </a:cubicBezTo>
                  <a:cubicBezTo>
                    <a:pt x="1260991" y="783959"/>
                    <a:pt x="1255124" y="770027"/>
                    <a:pt x="1243392" y="760027"/>
                  </a:cubicBezTo>
                  <a:cubicBezTo>
                    <a:pt x="1231526" y="750161"/>
                    <a:pt x="1210627" y="741828"/>
                    <a:pt x="1180695" y="735029"/>
                  </a:cubicBezTo>
                  <a:cubicBezTo>
                    <a:pt x="1150764" y="728229"/>
                    <a:pt x="1133265" y="722963"/>
                    <a:pt x="1128199" y="719230"/>
                  </a:cubicBezTo>
                  <a:cubicBezTo>
                    <a:pt x="1124465" y="716430"/>
                    <a:pt x="1122599" y="713030"/>
                    <a:pt x="1122599" y="709030"/>
                  </a:cubicBezTo>
                  <a:cubicBezTo>
                    <a:pt x="1122599" y="704364"/>
                    <a:pt x="1124732" y="700564"/>
                    <a:pt x="1128999" y="697631"/>
                  </a:cubicBezTo>
                  <a:cubicBezTo>
                    <a:pt x="1135398" y="693498"/>
                    <a:pt x="1145998" y="691431"/>
                    <a:pt x="1160797" y="691431"/>
                  </a:cubicBezTo>
                  <a:cubicBezTo>
                    <a:pt x="1172529" y="691431"/>
                    <a:pt x="1181562" y="693631"/>
                    <a:pt x="1187895" y="698031"/>
                  </a:cubicBezTo>
                  <a:cubicBezTo>
                    <a:pt x="1194228" y="702431"/>
                    <a:pt x="1198528" y="708764"/>
                    <a:pt x="1200794" y="717030"/>
                  </a:cubicBezTo>
                  <a:lnTo>
                    <a:pt x="1253791" y="707230"/>
                  </a:lnTo>
                  <a:cubicBezTo>
                    <a:pt x="1248458" y="688698"/>
                    <a:pt x="1238725" y="674699"/>
                    <a:pt x="1224593" y="665233"/>
                  </a:cubicBezTo>
                  <a:cubicBezTo>
                    <a:pt x="1210460" y="655767"/>
                    <a:pt x="1188862" y="651034"/>
                    <a:pt x="1159797" y="651034"/>
                  </a:cubicBezTo>
                  <a:close/>
                  <a:moveTo>
                    <a:pt x="944396" y="651034"/>
                  </a:moveTo>
                  <a:cubicBezTo>
                    <a:pt x="912798" y="651034"/>
                    <a:pt x="887733" y="660800"/>
                    <a:pt x="869200" y="680332"/>
                  </a:cubicBezTo>
                  <a:cubicBezTo>
                    <a:pt x="850668" y="699864"/>
                    <a:pt x="841402" y="727163"/>
                    <a:pt x="841402" y="762227"/>
                  </a:cubicBezTo>
                  <a:cubicBezTo>
                    <a:pt x="841402" y="796892"/>
                    <a:pt x="850635" y="824023"/>
                    <a:pt x="869100" y="843622"/>
                  </a:cubicBezTo>
                  <a:cubicBezTo>
                    <a:pt x="887566" y="863221"/>
                    <a:pt x="912331" y="873020"/>
                    <a:pt x="943396" y="873020"/>
                  </a:cubicBezTo>
                  <a:cubicBezTo>
                    <a:pt x="970728" y="873020"/>
                    <a:pt x="992526" y="866554"/>
                    <a:pt x="1008792" y="853622"/>
                  </a:cubicBezTo>
                  <a:cubicBezTo>
                    <a:pt x="1025057" y="840689"/>
                    <a:pt x="1036057" y="821557"/>
                    <a:pt x="1041790" y="796225"/>
                  </a:cubicBezTo>
                  <a:lnTo>
                    <a:pt x="986593" y="786826"/>
                  </a:lnTo>
                  <a:cubicBezTo>
                    <a:pt x="983793" y="801625"/>
                    <a:pt x="978994" y="812057"/>
                    <a:pt x="972194" y="818124"/>
                  </a:cubicBezTo>
                  <a:cubicBezTo>
                    <a:pt x="965395" y="824190"/>
                    <a:pt x="956662" y="827223"/>
                    <a:pt x="945996" y="827223"/>
                  </a:cubicBezTo>
                  <a:cubicBezTo>
                    <a:pt x="931730" y="827223"/>
                    <a:pt x="920364" y="822023"/>
                    <a:pt x="911898" y="811624"/>
                  </a:cubicBezTo>
                  <a:cubicBezTo>
                    <a:pt x="903432" y="801225"/>
                    <a:pt x="899199" y="783426"/>
                    <a:pt x="899199" y="758227"/>
                  </a:cubicBezTo>
                  <a:cubicBezTo>
                    <a:pt x="899199" y="735562"/>
                    <a:pt x="903365" y="719396"/>
                    <a:pt x="911698" y="709730"/>
                  </a:cubicBezTo>
                  <a:cubicBezTo>
                    <a:pt x="920031" y="700064"/>
                    <a:pt x="931197" y="695231"/>
                    <a:pt x="945196" y="695231"/>
                  </a:cubicBezTo>
                  <a:cubicBezTo>
                    <a:pt x="955728" y="695231"/>
                    <a:pt x="964295" y="698031"/>
                    <a:pt x="970894" y="703631"/>
                  </a:cubicBezTo>
                  <a:cubicBezTo>
                    <a:pt x="977494" y="709230"/>
                    <a:pt x="981727" y="717563"/>
                    <a:pt x="983593" y="728629"/>
                  </a:cubicBezTo>
                  <a:lnTo>
                    <a:pt x="1038990" y="718630"/>
                  </a:lnTo>
                  <a:cubicBezTo>
                    <a:pt x="1032324" y="695831"/>
                    <a:pt x="1021358" y="678866"/>
                    <a:pt x="1006092" y="667733"/>
                  </a:cubicBezTo>
                  <a:cubicBezTo>
                    <a:pt x="990826" y="656600"/>
                    <a:pt x="970261" y="651034"/>
                    <a:pt x="944396" y="651034"/>
                  </a:cubicBezTo>
                  <a:close/>
                  <a:moveTo>
                    <a:pt x="727944" y="651034"/>
                  </a:moveTo>
                  <a:cubicBezTo>
                    <a:pt x="699812" y="651034"/>
                    <a:pt x="676480" y="663033"/>
                    <a:pt x="657948" y="687032"/>
                  </a:cubicBezTo>
                  <a:lnTo>
                    <a:pt x="657948" y="655834"/>
                  </a:lnTo>
                  <a:lnTo>
                    <a:pt x="605751" y="655834"/>
                  </a:lnTo>
                  <a:lnTo>
                    <a:pt x="605751" y="868221"/>
                  </a:lnTo>
                  <a:lnTo>
                    <a:pt x="661948" y="868221"/>
                  </a:lnTo>
                  <a:lnTo>
                    <a:pt x="661948" y="772027"/>
                  </a:lnTo>
                  <a:cubicBezTo>
                    <a:pt x="661948" y="748295"/>
                    <a:pt x="663381" y="732029"/>
                    <a:pt x="666248" y="723229"/>
                  </a:cubicBezTo>
                  <a:cubicBezTo>
                    <a:pt x="669114" y="714430"/>
                    <a:pt x="674414" y="707364"/>
                    <a:pt x="682147" y="702031"/>
                  </a:cubicBezTo>
                  <a:cubicBezTo>
                    <a:pt x="689880" y="696698"/>
                    <a:pt x="698612" y="694031"/>
                    <a:pt x="708345" y="694031"/>
                  </a:cubicBezTo>
                  <a:cubicBezTo>
                    <a:pt x="715945" y="694031"/>
                    <a:pt x="722444" y="695898"/>
                    <a:pt x="727844" y="699631"/>
                  </a:cubicBezTo>
                  <a:cubicBezTo>
                    <a:pt x="733244" y="703364"/>
                    <a:pt x="737143" y="708597"/>
                    <a:pt x="739543" y="715330"/>
                  </a:cubicBezTo>
                  <a:cubicBezTo>
                    <a:pt x="741943" y="722063"/>
                    <a:pt x="743143" y="736895"/>
                    <a:pt x="743143" y="759827"/>
                  </a:cubicBezTo>
                  <a:lnTo>
                    <a:pt x="743143" y="868221"/>
                  </a:lnTo>
                  <a:lnTo>
                    <a:pt x="799340" y="868221"/>
                  </a:lnTo>
                  <a:lnTo>
                    <a:pt x="799340" y="736229"/>
                  </a:lnTo>
                  <a:cubicBezTo>
                    <a:pt x="799340" y="719830"/>
                    <a:pt x="798306" y="707230"/>
                    <a:pt x="796240" y="698431"/>
                  </a:cubicBezTo>
                  <a:cubicBezTo>
                    <a:pt x="794173" y="689632"/>
                    <a:pt x="790507" y="681765"/>
                    <a:pt x="785240" y="674832"/>
                  </a:cubicBezTo>
                  <a:cubicBezTo>
                    <a:pt x="779974" y="667900"/>
                    <a:pt x="772208" y="662200"/>
                    <a:pt x="761942" y="657733"/>
                  </a:cubicBezTo>
                  <a:cubicBezTo>
                    <a:pt x="751676" y="653267"/>
                    <a:pt x="740343" y="651034"/>
                    <a:pt x="727944" y="651034"/>
                  </a:cubicBezTo>
                  <a:close/>
                  <a:moveTo>
                    <a:pt x="246201" y="577438"/>
                  </a:moveTo>
                  <a:lnTo>
                    <a:pt x="246201" y="868221"/>
                  </a:lnTo>
                  <a:lnTo>
                    <a:pt x="452589" y="868221"/>
                  </a:lnTo>
                  <a:lnTo>
                    <a:pt x="452589" y="818824"/>
                  </a:lnTo>
                  <a:lnTo>
                    <a:pt x="305398" y="818824"/>
                  </a:lnTo>
                  <a:lnTo>
                    <a:pt x="305398" y="577438"/>
                  </a:lnTo>
                  <a:close/>
                  <a:moveTo>
                    <a:pt x="491851" y="575039"/>
                  </a:moveTo>
                  <a:lnTo>
                    <a:pt x="491851" y="627035"/>
                  </a:lnTo>
                  <a:lnTo>
                    <a:pt x="548048" y="627035"/>
                  </a:lnTo>
                  <a:lnTo>
                    <a:pt x="548048" y="575039"/>
                  </a:lnTo>
                  <a:close/>
                  <a:moveTo>
                    <a:pt x="743206" y="0"/>
                  </a:moveTo>
                  <a:cubicBezTo>
                    <a:pt x="1153667" y="0"/>
                    <a:pt x="1486412" y="318443"/>
                    <a:pt x="1486412" y="711263"/>
                  </a:cubicBezTo>
                  <a:cubicBezTo>
                    <a:pt x="1486412" y="1104083"/>
                    <a:pt x="1153667" y="1422526"/>
                    <a:pt x="743206" y="1422526"/>
                  </a:cubicBezTo>
                  <a:cubicBezTo>
                    <a:pt x="332745" y="1422526"/>
                    <a:pt x="0" y="1104083"/>
                    <a:pt x="0" y="711263"/>
                  </a:cubicBezTo>
                  <a:cubicBezTo>
                    <a:pt x="0" y="318443"/>
                    <a:pt x="332745" y="0"/>
                    <a:pt x="743206" y="0"/>
                  </a:cubicBezTo>
                  <a:close/>
                </a:path>
              </a:pathLst>
            </a:custGeom>
            <a:ln w="57150" cap="rnd">
              <a:solidFill>
                <a:schemeClr val="bg1"/>
              </a:solidFill>
              <a:prstDash val="solid"/>
            </a:ln>
            <a:effectLst>
              <a:outerShdw blurRad="127000" sx="1000" sy="1000" algn="bl" rotWithShape="0">
                <a:srgbClr val="000000"/>
              </a:outerShdw>
            </a:effectLst>
          </p:spPr>
        </p:pic>
      </p:grpSp>
      <p:grpSp>
        <p:nvGrpSpPr>
          <p:cNvPr id="7" name="Group 6">
            <a:extLst>
              <a:ext uri="{FF2B5EF4-FFF2-40B4-BE49-F238E27FC236}">
                <a16:creationId xmlns:a16="http://schemas.microsoft.com/office/drawing/2014/main" id="{41180D47-18D6-9733-4434-7766F308FCBA}"/>
              </a:ext>
            </a:extLst>
          </p:cNvPr>
          <p:cNvGrpSpPr/>
          <p:nvPr/>
        </p:nvGrpSpPr>
        <p:grpSpPr>
          <a:xfrm>
            <a:off x="-1322149" y="2413410"/>
            <a:ext cx="1060374" cy="1024070"/>
            <a:chOff x="169335" y="2882840"/>
            <a:chExt cx="1272449" cy="1228884"/>
          </a:xfrm>
        </p:grpSpPr>
        <p:sp>
          <p:nvSpPr>
            <p:cNvPr id="8" name="Oval 7">
              <a:extLst>
                <a:ext uri="{FF2B5EF4-FFF2-40B4-BE49-F238E27FC236}">
                  <a16:creationId xmlns:a16="http://schemas.microsoft.com/office/drawing/2014/main" id="{17262A58-3371-63F2-2171-F0779D12124E}"/>
                </a:ext>
              </a:extLst>
            </p:cNvPr>
            <p:cNvSpPr/>
            <p:nvPr/>
          </p:nvSpPr>
          <p:spPr>
            <a:xfrm>
              <a:off x="234673" y="2983064"/>
              <a:ext cx="1155267" cy="1049580"/>
            </a:xfrm>
            <a:prstGeom prst="ellipse">
              <a:avLst/>
            </a:prstGeom>
            <a:solidFill>
              <a:schemeClr val="bg1"/>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sz="1500">
                <a:solidFill>
                  <a:prstClr val="white"/>
                </a:solidFill>
                <a:latin typeface="Calibri" panose="020F0502020204030204"/>
              </a:endParaRPr>
            </a:p>
          </p:txBody>
        </p:sp>
        <p:pic>
          <p:nvPicPr>
            <p:cNvPr id="9" name="Picture 8">
              <a:extLst>
                <a:ext uri="{FF2B5EF4-FFF2-40B4-BE49-F238E27FC236}">
                  <a16:creationId xmlns:a16="http://schemas.microsoft.com/office/drawing/2014/main" id="{5F820E84-700F-318D-1805-F262D0952B12}"/>
                </a:ext>
              </a:extLst>
            </p:cNvPr>
            <p:cNvPicPr>
              <a:picLocks noChangeAspect="1"/>
            </p:cNvPicPr>
            <p:nvPr/>
          </p:nvPicPr>
          <p:blipFill>
            <a:blip r:embed="rId5" cstate="email">
              <a:alphaModFix amt="85000"/>
              <a:duotone>
                <a:prstClr val="black"/>
                <a:srgbClr val="0070C0">
                  <a:tint val="45000"/>
                  <a:satMod val="400000"/>
                </a:srgbClr>
              </a:duotone>
              <a:extLst>
                <a:ext uri="{28A0092B-C50C-407E-A947-70E740481C1C}">
                  <a14:useLocalDpi xmlns:a14="http://schemas.microsoft.com/office/drawing/2010/main"/>
                </a:ext>
              </a:extLst>
            </a:blip>
            <a:srcRect/>
            <a:stretch/>
          </p:blipFill>
          <p:spPr>
            <a:xfrm>
              <a:off x="169335" y="2882840"/>
              <a:ext cx="1272449" cy="1228884"/>
            </a:xfrm>
            <a:custGeom>
              <a:avLst/>
              <a:gdLst/>
              <a:ahLst/>
              <a:cxnLst/>
              <a:rect l="l" t="t" r="r" b="b"/>
              <a:pathLst>
                <a:path w="1475716" h="1425192">
                  <a:moveTo>
                    <a:pt x="523390" y="694660"/>
                  </a:moveTo>
                  <a:cubicBezTo>
                    <a:pt x="536010" y="694660"/>
                    <a:pt x="546593" y="699478"/>
                    <a:pt x="555139" y="709115"/>
                  </a:cubicBezTo>
                  <a:cubicBezTo>
                    <a:pt x="563686" y="718751"/>
                    <a:pt x="567960" y="732518"/>
                    <a:pt x="567960" y="750415"/>
                  </a:cubicBezTo>
                  <a:cubicBezTo>
                    <a:pt x="567960" y="768770"/>
                    <a:pt x="563686" y="782766"/>
                    <a:pt x="555139" y="792403"/>
                  </a:cubicBezTo>
                  <a:cubicBezTo>
                    <a:pt x="546593" y="802039"/>
                    <a:pt x="536010" y="806858"/>
                    <a:pt x="523390" y="806858"/>
                  </a:cubicBezTo>
                  <a:cubicBezTo>
                    <a:pt x="510771" y="806858"/>
                    <a:pt x="500159" y="802039"/>
                    <a:pt x="491555" y="792403"/>
                  </a:cubicBezTo>
                  <a:cubicBezTo>
                    <a:pt x="482951" y="782766"/>
                    <a:pt x="478649" y="768885"/>
                    <a:pt x="478649" y="750759"/>
                  </a:cubicBezTo>
                  <a:cubicBezTo>
                    <a:pt x="478649" y="732633"/>
                    <a:pt x="482951" y="718751"/>
                    <a:pt x="491555" y="709115"/>
                  </a:cubicBezTo>
                  <a:cubicBezTo>
                    <a:pt x="500159" y="699478"/>
                    <a:pt x="510771" y="694660"/>
                    <a:pt x="523390" y="694660"/>
                  </a:cubicBezTo>
                  <a:close/>
                  <a:moveTo>
                    <a:pt x="1065343" y="692251"/>
                  </a:moveTo>
                  <a:cubicBezTo>
                    <a:pt x="1075209" y="692251"/>
                    <a:pt x="1083584" y="695893"/>
                    <a:pt x="1090467" y="703178"/>
                  </a:cubicBezTo>
                  <a:cubicBezTo>
                    <a:pt x="1097351" y="710463"/>
                    <a:pt x="1100964" y="721103"/>
                    <a:pt x="1101308" y="735099"/>
                  </a:cubicBezTo>
                  <a:lnTo>
                    <a:pt x="1029034" y="735099"/>
                  </a:lnTo>
                  <a:cubicBezTo>
                    <a:pt x="1028919" y="721906"/>
                    <a:pt x="1032303" y="711467"/>
                    <a:pt x="1039187" y="703780"/>
                  </a:cubicBezTo>
                  <a:cubicBezTo>
                    <a:pt x="1046070" y="696094"/>
                    <a:pt x="1054789" y="692251"/>
                    <a:pt x="1065343" y="692251"/>
                  </a:cubicBezTo>
                  <a:close/>
                  <a:moveTo>
                    <a:pt x="1062418" y="655253"/>
                  </a:moveTo>
                  <a:cubicBezTo>
                    <a:pt x="1038211" y="655253"/>
                    <a:pt x="1018193" y="663828"/>
                    <a:pt x="1002361" y="680979"/>
                  </a:cubicBezTo>
                  <a:cubicBezTo>
                    <a:pt x="986529" y="698130"/>
                    <a:pt x="978614" y="721849"/>
                    <a:pt x="978614" y="752135"/>
                  </a:cubicBezTo>
                  <a:cubicBezTo>
                    <a:pt x="978614" y="777489"/>
                    <a:pt x="984636" y="798483"/>
                    <a:pt x="996682" y="815118"/>
                  </a:cubicBezTo>
                  <a:cubicBezTo>
                    <a:pt x="1011940" y="835882"/>
                    <a:pt x="1035458" y="846265"/>
                    <a:pt x="1067236" y="846265"/>
                  </a:cubicBezTo>
                  <a:cubicBezTo>
                    <a:pt x="1087312" y="846265"/>
                    <a:pt x="1104033" y="841647"/>
                    <a:pt x="1117398" y="832412"/>
                  </a:cubicBezTo>
                  <a:cubicBezTo>
                    <a:pt x="1130763" y="823177"/>
                    <a:pt x="1140543" y="809726"/>
                    <a:pt x="1146738" y="792059"/>
                  </a:cubicBezTo>
                  <a:lnTo>
                    <a:pt x="1098555" y="783971"/>
                  </a:lnTo>
                  <a:cubicBezTo>
                    <a:pt x="1095916" y="793148"/>
                    <a:pt x="1092016" y="799802"/>
                    <a:pt x="1086854" y="803932"/>
                  </a:cubicBezTo>
                  <a:cubicBezTo>
                    <a:pt x="1081691" y="808062"/>
                    <a:pt x="1075324" y="810127"/>
                    <a:pt x="1067752" y="810127"/>
                  </a:cubicBezTo>
                  <a:cubicBezTo>
                    <a:pt x="1056624" y="810127"/>
                    <a:pt x="1047332" y="806141"/>
                    <a:pt x="1039875" y="798168"/>
                  </a:cubicBezTo>
                  <a:cubicBezTo>
                    <a:pt x="1032418" y="790194"/>
                    <a:pt x="1028518" y="779038"/>
                    <a:pt x="1028173" y="764697"/>
                  </a:cubicBezTo>
                  <a:lnTo>
                    <a:pt x="1149319" y="764697"/>
                  </a:lnTo>
                  <a:cubicBezTo>
                    <a:pt x="1150008" y="727642"/>
                    <a:pt x="1142493" y="700138"/>
                    <a:pt x="1126777" y="682184"/>
                  </a:cubicBezTo>
                  <a:cubicBezTo>
                    <a:pt x="1111060" y="664230"/>
                    <a:pt x="1089607" y="655253"/>
                    <a:pt x="1062418" y="655253"/>
                  </a:cubicBezTo>
                  <a:close/>
                  <a:moveTo>
                    <a:pt x="859295" y="655253"/>
                  </a:moveTo>
                  <a:cubicBezTo>
                    <a:pt x="833024" y="655253"/>
                    <a:pt x="813636" y="660645"/>
                    <a:pt x="801131" y="671429"/>
                  </a:cubicBezTo>
                  <a:cubicBezTo>
                    <a:pt x="788627" y="682213"/>
                    <a:pt x="782374" y="695520"/>
                    <a:pt x="782374" y="711352"/>
                  </a:cubicBezTo>
                  <a:cubicBezTo>
                    <a:pt x="782374" y="728904"/>
                    <a:pt x="789602" y="742614"/>
                    <a:pt x="804057" y="752480"/>
                  </a:cubicBezTo>
                  <a:cubicBezTo>
                    <a:pt x="814496" y="759592"/>
                    <a:pt x="839219" y="767451"/>
                    <a:pt x="878224" y="776055"/>
                  </a:cubicBezTo>
                  <a:cubicBezTo>
                    <a:pt x="886599" y="778005"/>
                    <a:pt x="891991" y="780128"/>
                    <a:pt x="894400" y="782422"/>
                  </a:cubicBezTo>
                  <a:cubicBezTo>
                    <a:pt x="896694" y="784831"/>
                    <a:pt x="897842" y="787871"/>
                    <a:pt x="897842" y="791542"/>
                  </a:cubicBezTo>
                  <a:cubicBezTo>
                    <a:pt x="897842" y="796934"/>
                    <a:pt x="895719" y="801236"/>
                    <a:pt x="891475" y="804449"/>
                  </a:cubicBezTo>
                  <a:cubicBezTo>
                    <a:pt x="885165" y="809037"/>
                    <a:pt x="875758" y="811332"/>
                    <a:pt x="863253" y="811332"/>
                  </a:cubicBezTo>
                  <a:cubicBezTo>
                    <a:pt x="851896" y="811332"/>
                    <a:pt x="843062" y="808894"/>
                    <a:pt x="836752" y="804018"/>
                  </a:cubicBezTo>
                  <a:cubicBezTo>
                    <a:pt x="830443" y="799143"/>
                    <a:pt x="826255" y="792001"/>
                    <a:pt x="824190" y="782594"/>
                  </a:cubicBezTo>
                  <a:lnTo>
                    <a:pt x="775663" y="789994"/>
                  </a:lnTo>
                  <a:cubicBezTo>
                    <a:pt x="780137" y="807317"/>
                    <a:pt x="789630" y="821026"/>
                    <a:pt x="804143" y="831121"/>
                  </a:cubicBezTo>
                  <a:cubicBezTo>
                    <a:pt x="818655" y="841217"/>
                    <a:pt x="838358" y="846265"/>
                    <a:pt x="863253" y="846265"/>
                  </a:cubicBezTo>
                  <a:cubicBezTo>
                    <a:pt x="890672" y="846265"/>
                    <a:pt x="911379" y="840242"/>
                    <a:pt x="925375" y="828196"/>
                  </a:cubicBezTo>
                  <a:cubicBezTo>
                    <a:pt x="939371" y="816150"/>
                    <a:pt x="946369" y="801753"/>
                    <a:pt x="946369" y="785003"/>
                  </a:cubicBezTo>
                  <a:cubicBezTo>
                    <a:pt x="946369" y="769631"/>
                    <a:pt x="941321" y="757642"/>
                    <a:pt x="931226" y="749038"/>
                  </a:cubicBezTo>
                  <a:cubicBezTo>
                    <a:pt x="921015" y="740549"/>
                    <a:pt x="903033" y="733378"/>
                    <a:pt x="877278" y="727528"/>
                  </a:cubicBezTo>
                  <a:cubicBezTo>
                    <a:pt x="851523" y="721677"/>
                    <a:pt x="836466" y="717145"/>
                    <a:pt x="832106" y="713933"/>
                  </a:cubicBezTo>
                  <a:cubicBezTo>
                    <a:pt x="828894" y="711524"/>
                    <a:pt x="827288" y="708599"/>
                    <a:pt x="827288" y="705157"/>
                  </a:cubicBezTo>
                  <a:cubicBezTo>
                    <a:pt x="827288" y="701142"/>
                    <a:pt x="829123" y="697872"/>
                    <a:pt x="832794" y="695348"/>
                  </a:cubicBezTo>
                  <a:cubicBezTo>
                    <a:pt x="838301" y="691792"/>
                    <a:pt x="847422" y="690014"/>
                    <a:pt x="860156" y="690014"/>
                  </a:cubicBezTo>
                  <a:cubicBezTo>
                    <a:pt x="870251" y="690014"/>
                    <a:pt x="878023" y="691907"/>
                    <a:pt x="883473" y="695692"/>
                  </a:cubicBezTo>
                  <a:cubicBezTo>
                    <a:pt x="888922" y="699478"/>
                    <a:pt x="892622" y="704928"/>
                    <a:pt x="894572" y="712040"/>
                  </a:cubicBezTo>
                  <a:lnTo>
                    <a:pt x="940174" y="703608"/>
                  </a:lnTo>
                  <a:cubicBezTo>
                    <a:pt x="935585" y="687662"/>
                    <a:pt x="927210" y="675616"/>
                    <a:pt x="915050" y="667471"/>
                  </a:cubicBezTo>
                  <a:cubicBezTo>
                    <a:pt x="902889" y="659326"/>
                    <a:pt x="884304" y="655253"/>
                    <a:pt x="859295" y="655253"/>
                  </a:cubicBezTo>
                  <a:close/>
                  <a:moveTo>
                    <a:pt x="743842" y="655253"/>
                  </a:moveTo>
                  <a:cubicBezTo>
                    <a:pt x="736041" y="655253"/>
                    <a:pt x="729071" y="657203"/>
                    <a:pt x="722934" y="661104"/>
                  </a:cubicBezTo>
                  <a:cubicBezTo>
                    <a:pt x="716796" y="665004"/>
                    <a:pt x="709884" y="673092"/>
                    <a:pt x="702198" y="685367"/>
                  </a:cubicBezTo>
                  <a:lnTo>
                    <a:pt x="702198" y="659383"/>
                  </a:lnTo>
                  <a:lnTo>
                    <a:pt x="657284" y="659383"/>
                  </a:lnTo>
                  <a:lnTo>
                    <a:pt x="657284" y="842135"/>
                  </a:lnTo>
                  <a:lnTo>
                    <a:pt x="705639" y="842135"/>
                  </a:lnTo>
                  <a:lnTo>
                    <a:pt x="705639" y="785692"/>
                  </a:lnTo>
                  <a:cubicBezTo>
                    <a:pt x="705639" y="754602"/>
                    <a:pt x="706987" y="734182"/>
                    <a:pt x="709683" y="724430"/>
                  </a:cubicBezTo>
                  <a:cubicBezTo>
                    <a:pt x="712379" y="714679"/>
                    <a:pt x="716079" y="707939"/>
                    <a:pt x="720783" y="704210"/>
                  </a:cubicBezTo>
                  <a:cubicBezTo>
                    <a:pt x="725486" y="700482"/>
                    <a:pt x="731222" y="698618"/>
                    <a:pt x="737991" y="698618"/>
                  </a:cubicBezTo>
                  <a:cubicBezTo>
                    <a:pt x="744989" y="698618"/>
                    <a:pt x="752561" y="701256"/>
                    <a:pt x="760706" y="706534"/>
                  </a:cubicBezTo>
                  <a:lnTo>
                    <a:pt x="775677" y="664373"/>
                  </a:lnTo>
                  <a:cubicBezTo>
                    <a:pt x="765467" y="658293"/>
                    <a:pt x="754855" y="655253"/>
                    <a:pt x="743842" y="655253"/>
                  </a:cubicBezTo>
                  <a:close/>
                  <a:moveTo>
                    <a:pt x="523218" y="655253"/>
                  </a:moveTo>
                  <a:cubicBezTo>
                    <a:pt x="505322" y="655253"/>
                    <a:pt x="489117" y="659211"/>
                    <a:pt x="474605" y="667127"/>
                  </a:cubicBezTo>
                  <a:cubicBezTo>
                    <a:pt x="460092" y="675043"/>
                    <a:pt x="448878" y="686515"/>
                    <a:pt x="440963" y="701543"/>
                  </a:cubicBezTo>
                  <a:cubicBezTo>
                    <a:pt x="433047" y="716572"/>
                    <a:pt x="429089" y="732117"/>
                    <a:pt x="429089" y="748178"/>
                  </a:cubicBezTo>
                  <a:cubicBezTo>
                    <a:pt x="429089" y="769172"/>
                    <a:pt x="433047" y="786982"/>
                    <a:pt x="440963" y="801609"/>
                  </a:cubicBezTo>
                  <a:cubicBezTo>
                    <a:pt x="448878" y="816236"/>
                    <a:pt x="460437" y="827336"/>
                    <a:pt x="475637" y="834907"/>
                  </a:cubicBezTo>
                  <a:cubicBezTo>
                    <a:pt x="490838" y="842479"/>
                    <a:pt x="506813" y="846265"/>
                    <a:pt x="523562" y="846265"/>
                  </a:cubicBezTo>
                  <a:cubicBezTo>
                    <a:pt x="550637" y="846265"/>
                    <a:pt x="573093" y="837173"/>
                    <a:pt x="590933" y="818990"/>
                  </a:cubicBezTo>
                  <a:cubicBezTo>
                    <a:pt x="608772" y="800806"/>
                    <a:pt x="617691" y="777891"/>
                    <a:pt x="617691" y="750243"/>
                  </a:cubicBezTo>
                  <a:cubicBezTo>
                    <a:pt x="617691" y="722824"/>
                    <a:pt x="608858" y="700138"/>
                    <a:pt x="591191" y="682184"/>
                  </a:cubicBezTo>
                  <a:cubicBezTo>
                    <a:pt x="573524" y="664230"/>
                    <a:pt x="550866" y="655253"/>
                    <a:pt x="523218" y="655253"/>
                  </a:cubicBezTo>
                  <a:close/>
                  <a:moveTo>
                    <a:pt x="234208" y="632538"/>
                  </a:moveTo>
                  <a:lnTo>
                    <a:pt x="257095" y="632538"/>
                  </a:lnTo>
                  <a:cubicBezTo>
                    <a:pt x="277859" y="632538"/>
                    <a:pt x="291798" y="633341"/>
                    <a:pt x="298911" y="634947"/>
                  </a:cubicBezTo>
                  <a:cubicBezTo>
                    <a:pt x="308433" y="637012"/>
                    <a:pt x="316291" y="640970"/>
                    <a:pt x="322486" y="646821"/>
                  </a:cubicBezTo>
                  <a:cubicBezTo>
                    <a:pt x="328681" y="652672"/>
                    <a:pt x="333499" y="660817"/>
                    <a:pt x="336941" y="671257"/>
                  </a:cubicBezTo>
                  <a:cubicBezTo>
                    <a:pt x="340383" y="681696"/>
                    <a:pt x="342104" y="696668"/>
                    <a:pt x="342104" y="716170"/>
                  </a:cubicBezTo>
                  <a:cubicBezTo>
                    <a:pt x="342104" y="735673"/>
                    <a:pt x="340383" y="751074"/>
                    <a:pt x="336941" y="762374"/>
                  </a:cubicBezTo>
                  <a:cubicBezTo>
                    <a:pt x="333499" y="773674"/>
                    <a:pt x="329054" y="781791"/>
                    <a:pt x="323605" y="786724"/>
                  </a:cubicBezTo>
                  <a:cubicBezTo>
                    <a:pt x="318155" y="791657"/>
                    <a:pt x="311301" y="795156"/>
                    <a:pt x="303041" y="797221"/>
                  </a:cubicBezTo>
                  <a:cubicBezTo>
                    <a:pt x="296731" y="798827"/>
                    <a:pt x="286464" y="799630"/>
                    <a:pt x="272238" y="799630"/>
                  </a:cubicBezTo>
                  <a:lnTo>
                    <a:pt x="234208" y="799630"/>
                  </a:lnTo>
                  <a:close/>
                  <a:moveTo>
                    <a:pt x="1243514" y="594852"/>
                  </a:moveTo>
                  <a:lnTo>
                    <a:pt x="1194986" y="623074"/>
                  </a:lnTo>
                  <a:lnTo>
                    <a:pt x="1194986" y="659383"/>
                  </a:lnTo>
                  <a:lnTo>
                    <a:pt x="1172788" y="659383"/>
                  </a:lnTo>
                  <a:lnTo>
                    <a:pt x="1172788" y="697929"/>
                  </a:lnTo>
                  <a:lnTo>
                    <a:pt x="1194986" y="697929"/>
                  </a:lnTo>
                  <a:lnTo>
                    <a:pt x="1194986" y="777604"/>
                  </a:lnTo>
                  <a:cubicBezTo>
                    <a:pt x="1194986" y="794697"/>
                    <a:pt x="1195503" y="806055"/>
                    <a:pt x="1196535" y="811676"/>
                  </a:cubicBezTo>
                  <a:cubicBezTo>
                    <a:pt x="1197797" y="819592"/>
                    <a:pt x="1200063" y="825873"/>
                    <a:pt x="1203332" y="830519"/>
                  </a:cubicBezTo>
                  <a:cubicBezTo>
                    <a:pt x="1206602" y="835165"/>
                    <a:pt x="1211736" y="838951"/>
                    <a:pt x="1218734" y="841877"/>
                  </a:cubicBezTo>
                  <a:cubicBezTo>
                    <a:pt x="1225732" y="844802"/>
                    <a:pt x="1233590" y="846265"/>
                    <a:pt x="1242309" y="846265"/>
                  </a:cubicBezTo>
                  <a:cubicBezTo>
                    <a:pt x="1256535" y="846265"/>
                    <a:pt x="1269269" y="843855"/>
                    <a:pt x="1280511" y="839037"/>
                  </a:cubicBezTo>
                  <a:lnTo>
                    <a:pt x="1276381" y="801523"/>
                  </a:lnTo>
                  <a:cubicBezTo>
                    <a:pt x="1267892" y="804621"/>
                    <a:pt x="1261410" y="806169"/>
                    <a:pt x="1256936" y="806169"/>
                  </a:cubicBezTo>
                  <a:cubicBezTo>
                    <a:pt x="1253724" y="806169"/>
                    <a:pt x="1250999" y="805366"/>
                    <a:pt x="1248762" y="803760"/>
                  </a:cubicBezTo>
                  <a:cubicBezTo>
                    <a:pt x="1246525" y="802154"/>
                    <a:pt x="1245091" y="800118"/>
                    <a:pt x="1244460" y="797651"/>
                  </a:cubicBezTo>
                  <a:cubicBezTo>
                    <a:pt x="1243829" y="795185"/>
                    <a:pt x="1243514" y="786495"/>
                    <a:pt x="1243514" y="771581"/>
                  </a:cubicBezTo>
                  <a:lnTo>
                    <a:pt x="1243514" y="697929"/>
                  </a:lnTo>
                  <a:lnTo>
                    <a:pt x="1276554" y="697929"/>
                  </a:lnTo>
                  <a:lnTo>
                    <a:pt x="1276554" y="659383"/>
                  </a:lnTo>
                  <a:lnTo>
                    <a:pt x="1243514" y="659383"/>
                  </a:lnTo>
                  <a:close/>
                  <a:moveTo>
                    <a:pt x="183271" y="589862"/>
                  </a:moveTo>
                  <a:lnTo>
                    <a:pt x="183271" y="842135"/>
                  </a:lnTo>
                  <a:lnTo>
                    <a:pt x="279121" y="842135"/>
                  </a:lnTo>
                  <a:cubicBezTo>
                    <a:pt x="297936" y="842135"/>
                    <a:pt x="312964" y="840356"/>
                    <a:pt x="324207" y="836800"/>
                  </a:cubicBezTo>
                  <a:cubicBezTo>
                    <a:pt x="339236" y="831982"/>
                    <a:pt x="351167" y="825271"/>
                    <a:pt x="360000" y="816666"/>
                  </a:cubicBezTo>
                  <a:cubicBezTo>
                    <a:pt x="371702" y="805309"/>
                    <a:pt x="380707" y="790453"/>
                    <a:pt x="387017" y="772097"/>
                  </a:cubicBezTo>
                  <a:cubicBezTo>
                    <a:pt x="392180" y="757069"/>
                    <a:pt x="394761" y="739172"/>
                    <a:pt x="394761" y="718407"/>
                  </a:cubicBezTo>
                  <a:cubicBezTo>
                    <a:pt x="394761" y="694775"/>
                    <a:pt x="392007" y="674899"/>
                    <a:pt x="386501" y="658781"/>
                  </a:cubicBezTo>
                  <a:cubicBezTo>
                    <a:pt x="380994" y="642662"/>
                    <a:pt x="372964" y="629039"/>
                    <a:pt x="362409" y="617911"/>
                  </a:cubicBezTo>
                  <a:cubicBezTo>
                    <a:pt x="351855" y="606783"/>
                    <a:pt x="339178" y="599039"/>
                    <a:pt x="324379" y="594680"/>
                  </a:cubicBezTo>
                  <a:cubicBezTo>
                    <a:pt x="313366" y="591468"/>
                    <a:pt x="297362" y="589862"/>
                    <a:pt x="276368" y="589862"/>
                  </a:cubicBezTo>
                  <a:close/>
                  <a:moveTo>
                    <a:pt x="737858" y="0"/>
                  </a:moveTo>
                  <a:cubicBezTo>
                    <a:pt x="1145366" y="0"/>
                    <a:pt x="1475716" y="319040"/>
                    <a:pt x="1475716" y="712596"/>
                  </a:cubicBezTo>
                  <a:cubicBezTo>
                    <a:pt x="1475716" y="1106152"/>
                    <a:pt x="1145366" y="1425192"/>
                    <a:pt x="737858" y="1425192"/>
                  </a:cubicBezTo>
                  <a:cubicBezTo>
                    <a:pt x="330350" y="1425192"/>
                    <a:pt x="0" y="1106152"/>
                    <a:pt x="0" y="712596"/>
                  </a:cubicBezTo>
                  <a:cubicBezTo>
                    <a:pt x="0" y="319040"/>
                    <a:pt x="330350" y="0"/>
                    <a:pt x="737858" y="0"/>
                  </a:cubicBezTo>
                  <a:close/>
                </a:path>
              </a:pathLst>
            </a:custGeom>
            <a:ln w="57150" cap="rnd">
              <a:solidFill>
                <a:schemeClr val="bg1"/>
              </a:solidFill>
              <a:prstDash val="solid"/>
            </a:ln>
            <a:effectLst>
              <a:outerShdw sx="1000" sy="1000" algn="bl" rotWithShape="0">
                <a:srgbClr val="000000"/>
              </a:outerShdw>
            </a:effectLst>
          </p:spPr>
        </p:pic>
      </p:grpSp>
      <p:grpSp>
        <p:nvGrpSpPr>
          <p:cNvPr id="10" name="Group 9">
            <a:extLst>
              <a:ext uri="{FF2B5EF4-FFF2-40B4-BE49-F238E27FC236}">
                <a16:creationId xmlns:a16="http://schemas.microsoft.com/office/drawing/2014/main" id="{DC673A4A-F420-B09B-671E-966AAAE9E04C}"/>
              </a:ext>
            </a:extLst>
          </p:cNvPr>
          <p:cNvGrpSpPr/>
          <p:nvPr/>
        </p:nvGrpSpPr>
        <p:grpSpPr>
          <a:xfrm>
            <a:off x="-1322149" y="4639828"/>
            <a:ext cx="1077588" cy="1022154"/>
            <a:chOff x="169335" y="5554541"/>
            <a:chExt cx="1293106" cy="1226585"/>
          </a:xfrm>
        </p:grpSpPr>
        <p:sp>
          <p:nvSpPr>
            <p:cNvPr id="11" name="Oval 10">
              <a:extLst>
                <a:ext uri="{FF2B5EF4-FFF2-40B4-BE49-F238E27FC236}">
                  <a16:creationId xmlns:a16="http://schemas.microsoft.com/office/drawing/2014/main" id="{3FC9151E-0CD3-F6E1-4C5D-8A37690AF476}"/>
                </a:ext>
              </a:extLst>
            </p:cNvPr>
            <p:cNvSpPr/>
            <p:nvPr/>
          </p:nvSpPr>
          <p:spPr>
            <a:xfrm>
              <a:off x="215217" y="5646775"/>
              <a:ext cx="1218327" cy="1049580"/>
            </a:xfrm>
            <a:prstGeom prst="ellipse">
              <a:avLst/>
            </a:prstGeom>
            <a:solidFill>
              <a:schemeClr val="bg1"/>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sz="1500">
                <a:solidFill>
                  <a:prstClr val="white"/>
                </a:solidFill>
                <a:latin typeface="Calibri" panose="020F0502020204030204"/>
              </a:endParaRPr>
            </a:p>
          </p:txBody>
        </p:sp>
        <p:pic>
          <p:nvPicPr>
            <p:cNvPr id="12" name="Picture 11">
              <a:extLst>
                <a:ext uri="{FF2B5EF4-FFF2-40B4-BE49-F238E27FC236}">
                  <a16:creationId xmlns:a16="http://schemas.microsoft.com/office/drawing/2014/main" id="{0C608841-87BE-0CC3-3E71-3CDF4D00078C}"/>
                </a:ext>
              </a:extLst>
            </p:cNvPr>
            <p:cNvPicPr>
              <a:picLocks noChangeAspect="1" noChangeArrowheads="1"/>
            </p:cNvPicPr>
            <p:nvPr/>
          </p:nvPicPr>
          <p:blipFill>
            <a:blip r:embed="rId6" cstate="email">
              <a:duotone>
                <a:prstClr val="black"/>
                <a:schemeClr val="accent6">
                  <a:lumMod val="75000"/>
                  <a:tint val="45000"/>
                  <a:satMod val="400000"/>
                </a:schemeClr>
              </a:duotone>
              <a:extLst>
                <a:ext uri="{28A0092B-C50C-407E-A947-70E740481C1C}">
                  <a14:useLocalDpi xmlns:a14="http://schemas.microsoft.com/office/drawing/2010/main"/>
                </a:ext>
              </a:extLst>
            </a:blip>
            <a:srcRect/>
            <a:stretch/>
          </p:blipFill>
          <p:spPr bwMode="auto">
            <a:xfrm>
              <a:off x="169335" y="5554541"/>
              <a:ext cx="1293106" cy="1226585"/>
            </a:xfrm>
            <a:custGeom>
              <a:avLst/>
              <a:gdLst/>
              <a:ahLst/>
              <a:cxnLst/>
              <a:rect l="l" t="t" r="r" b="b"/>
              <a:pathLst>
                <a:path w="1587684" h="1470190">
                  <a:moveTo>
                    <a:pt x="1186786" y="717625"/>
                  </a:moveTo>
                  <a:cubicBezTo>
                    <a:pt x="1198252" y="717625"/>
                    <a:pt x="1207985" y="721858"/>
                    <a:pt x="1215984" y="730325"/>
                  </a:cubicBezTo>
                  <a:cubicBezTo>
                    <a:pt x="1223984" y="738791"/>
                    <a:pt x="1228183" y="751157"/>
                    <a:pt x="1228583" y="767422"/>
                  </a:cubicBezTo>
                  <a:lnTo>
                    <a:pt x="1144588" y="767422"/>
                  </a:lnTo>
                  <a:cubicBezTo>
                    <a:pt x="1144455" y="752090"/>
                    <a:pt x="1148388" y="739957"/>
                    <a:pt x="1156388" y="731025"/>
                  </a:cubicBezTo>
                  <a:cubicBezTo>
                    <a:pt x="1164387" y="722092"/>
                    <a:pt x="1174520" y="717625"/>
                    <a:pt x="1186786" y="717625"/>
                  </a:cubicBezTo>
                  <a:close/>
                  <a:moveTo>
                    <a:pt x="1307192" y="679428"/>
                  </a:moveTo>
                  <a:lnTo>
                    <a:pt x="1380588" y="782421"/>
                  </a:lnTo>
                  <a:lnTo>
                    <a:pt x="1303993" y="891815"/>
                  </a:lnTo>
                  <a:lnTo>
                    <a:pt x="1369789" y="891815"/>
                  </a:lnTo>
                  <a:lnTo>
                    <a:pt x="1413386" y="826019"/>
                  </a:lnTo>
                  <a:lnTo>
                    <a:pt x="1456583" y="891815"/>
                  </a:lnTo>
                  <a:lnTo>
                    <a:pt x="1525579" y="891815"/>
                  </a:lnTo>
                  <a:lnTo>
                    <a:pt x="1446984" y="780022"/>
                  </a:lnTo>
                  <a:lnTo>
                    <a:pt x="1518980" y="679428"/>
                  </a:lnTo>
                  <a:lnTo>
                    <a:pt x="1452984" y="679428"/>
                  </a:lnTo>
                  <a:lnTo>
                    <a:pt x="1413386" y="737824"/>
                  </a:lnTo>
                  <a:lnTo>
                    <a:pt x="1375788" y="679428"/>
                  </a:lnTo>
                  <a:close/>
                  <a:moveTo>
                    <a:pt x="396341" y="679428"/>
                  </a:moveTo>
                  <a:lnTo>
                    <a:pt x="396341" y="813820"/>
                  </a:lnTo>
                  <a:cubicBezTo>
                    <a:pt x="396341" y="833818"/>
                    <a:pt x="398874" y="849484"/>
                    <a:pt x="403940" y="860817"/>
                  </a:cubicBezTo>
                  <a:cubicBezTo>
                    <a:pt x="409007" y="872149"/>
                    <a:pt x="417206" y="880949"/>
                    <a:pt x="428539" y="887215"/>
                  </a:cubicBezTo>
                  <a:cubicBezTo>
                    <a:pt x="439872" y="893481"/>
                    <a:pt x="452671" y="896614"/>
                    <a:pt x="466937" y="896614"/>
                  </a:cubicBezTo>
                  <a:cubicBezTo>
                    <a:pt x="480936" y="896614"/>
                    <a:pt x="494235" y="893348"/>
                    <a:pt x="506834" y="886815"/>
                  </a:cubicBezTo>
                  <a:cubicBezTo>
                    <a:pt x="519433" y="880282"/>
                    <a:pt x="529599" y="871349"/>
                    <a:pt x="537332" y="860017"/>
                  </a:cubicBezTo>
                  <a:lnTo>
                    <a:pt x="537332" y="891815"/>
                  </a:lnTo>
                  <a:lnTo>
                    <a:pt x="589529" y="891815"/>
                  </a:lnTo>
                  <a:lnTo>
                    <a:pt x="589529" y="679428"/>
                  </a:lnTo>
                  <a:lnTo>
                    <a:pt x="533333" y="679428"/>
                  </a:lnTo>
                  <a:lnTo>
                    <a:pt x="533333" y="769022"/>
                  </a:lnTo>
                  <a:cubicBezTo>
                    <a:pt x="533333" y="799420"/>
                    <a:pt x="531933" y="818519"/>
                    <a:pt x="529133" y="826319"/>
                  </a:cubicBezTo>
                  <a:cubicBezTo>
                    <a:pt x="526333" y="834118"/>
                    <a:pt x="521133" y="840651"/>
                    <a:pt x="513534" y="845918"/>
                  </a:cubicBezTo>
                  <a:cubicBezTo>
                    <a:pt x="505934" y="851184"/>
                    <a:pt x="497335" y="853817"/>
                    <a:pt x="487735" y="853817"/>
                  </a:cubicBezTo>
                  <a:cubicBezTo>
                    <a:pt x="479336" y="853817"/>
                    <a:pt x="472403" y="851851"/>
                    <a:pt x="466937" y="847917"/>
                  </a:cubicBezTo>
                  <a:cubicBezTo>
                    <a:pt x="461470" y="843984"/>
                    <a:pt x="457704" y="838651"/>
                    <a:pt x="455637" y="831918"/>
                  </a:cubicBezTo>
                  <a:cubicBezTo>
                    <a:pt x="453571" y="825185"/>
                    <a:pt x="452537" y="806887"/>
                    <a:pt x="452537" y="777022"/>
                  </a:cubicBezTo>
                  <a:lnTo>
                    <a:pt x="452537" y="679428"/>
                  </a:lnTo>
                  <a:close/>
                  <a:moveTo>
                    <a:pt x="1183386" y="674628"/>
                  </a:moveTo>
                  <a:cubicBezTo>
                    <a:pt x="1155254" y="674628"/>
                    <a:pt x="1131989" y="684594"/>
                    <a:pt x="1113590" y="704526"/>
                  </a:cubicBezTo>
                  <a:cubicBezTo>
                    <a:pt x="1095191" y="724458"/>
                    <a:pt x="1085992" y="752023"/>
                    <a:pt x="1085992" y="787221"/>
                  </a:cubicBezTo>
                  <a:cubicBezTo>
                    <a:pt x="1085992" y="816686"/>
                    <a:pt x="1092992" y="841084"/>
                    <a:pt x="1106991" y="860417"/>
                  </a:cubicBezTo>
                  <a:cubicBezTo>
                    <a:pt x="1124723" y="884549"/>
                    <a:pt x="1152055" y="896614"/>
                    <a:pt x="1188986" y="896614"/>
                  </a:cubicBezTo>
                  <a:cubicBezTo>
                    <a:pt x="1212318" y="896614"/>
                    <a:pt x="1231750" y="891248"/>
                    <a:pt x="1247282" y="880515"/>
                  </a:cubicBezTo>
                  <a:cubicBezTo>
                    <a:pt x="1262814" y="869783"/>
                    <a:pt x="1274180" y="854150"/>
                    <a:pt x="1281380" y="833618"/>
                  </a:cubicBezTo>
                  <a:lnTo>
                    <a:pt x="1225383" y="824219"/>
                  </a:lnTo>
                  <a:cubicBezTo>
                    <a:pt x="1222317" y="834885"/>
                    <a:pt x="1217784" y="842618"/>
                    <a:pt x="1211784" y="847417"/>
                  </a:cubicBezTo>
                  <a:cubicBezTo>
                    <a:pt x="1205785" y="852217"/>
                    <a:pt x="1198385" y="854617"/>
                    <a:pt x="1189586" y="854617"/>
                  </a:cubicBezTo>
                  <a:cubicBezTo>
                    <a:pt x="1176653" y="854617"/>
                    <a:pt x="1165854" y="849984"/>
                    <a:pt x="1157188" y="840718"/>
                  </a:cubicBezTo>
                  <a:cubicBezTo>
                    <a:pt x="1148521" y="831452"/>
                    <a:pt x="1143988" y="818486"/>
                    <a:pt x="1143588" y="801820"/>
                  </a:cubicBezTo>
                  <a:lnTo>
                    <a:pt x="1284380" y="801820"/>
                  </a:lnTo>
                  <a:cubicBezTo>
                    <a:pt x="1285180" y="758756"/>
                    <a:pt x="1276447" y="726792"/>
                    <a:pt x="1258181" y="705926"/>
                  </a:cubicBezTo>
                  <a:cubicBezTo>
                    <a:pt x="1239916" y="685061"/>
                    <a:pt x="1214984" y="674628"/>
                    <a:pt x="1183386" y="674628"/>
                  </a:cubicBezTo>
                  <a:close/>
                  <a:moveTo>
                    <a:pt x="951186" y="674628"/>
                  </a:moveTo>
                  <a:cubicBezTo>
                    <a:pt x="920655" y="674628"/>
                    <a:pt x="898123" y="680894"/>
                    <a:pt x="883590" y="693427"/>
                  </a:cubicBezTo>
                  <a:cubicBezTo>
                    <a:pt x="869058" y="705959"/>
                    <a:pt x="861792" y="721425"/>
                    <a:pt x="861792" y="739824"/>
                  </a:cubicBezTo>
                  <a:cubicBezTo>
                    <a:pt x="861792" y="760223"/>
                    <a:pt x="870191" y="776155"/>
                    <a:pt x="886990" y="787621"/>
                  </a:cubicBezTo>
                  <a:cubicBezTo>
                    <a:pt x="899123" y="795887"/>
                    <a:pt x="927854" y="805020"/>
                    <a:pt x="973185" y="815019"/>
                  </a:cubicBezTo>
                  <a:cubicBezTo>
                    <a:pt x="982918" y="817286"/>
                    <a:pt x="989184" y="819752"/>
                    <a:pt x="991984" y="822419"/>
                  </a:cubicBezTo>
                  <a:cubicBezTo>
                    <a:pt x="994650" y="825219"/>
                    <a:pt x="995983" y="828752"/>
                    <a:pt x="995983" y="833018"/>
                  </a:cubicBezTo>
                  <a:cubicBezTo>
                    <a:pt x="995983" y="839285"/>
                    <a:pt x="993517" y="844284"/>
                    <a:pt x="988584" y="848017"/>
                  </a:cubicBezTo>
                  <a:cubicBezTo>
                    <a:pt x="981251" y="853350"/>
                    <a:pt x="970318" y="856017"/>
                    <a:pt x="955786" y="856017"/>
                  </a:cubicBezTo>
                  <a:cubicBezTo>
                    <a:pt x="942587" y="856017"/>
                    <a:pt x="932321" y="853184"/>
                    <a:pt x="924988" y="847517"/>
                  </a:cubicBezTo>
                  <a:cubicBezTo>
                    <a:pt x="917655" y="841851"/>
                    <a:pt x="912788" y="833552"/>
                    <a:pt x="910389" y="822619"/>
                  </a:cubicBezTo>
                  <a:lnTo>
                    <a:pt x="853992" y="831218"/>
                  </a:lnTo>
                  <a:cubicBezTo>
                    <a:pt x="859192" y="851351"/>
                    <a:pt x="870224" y="867283"/>
                    <a:pt x="887090" y="879016"/>
                  </a:cubicBezTo>
                  <a:cubicBezTo>
                    <a:pt x="903956" y="890748"/>
                    <a:pt x="926854" y="896614"/>
                    <a:pt x="955786" y="896614"/>
                  </a:cubicBezTo>
                  <a:cubicBezTo>
                    <a:pt x="987651" y="896614"/>
                    <a:pt x="1011716" y="889615"/>
                    <a:pt x="1027981" y="875616"/>
                  </a:cubicBezTo>
                  <a:cubicBezTo>
                    <a:pt x="1044247" y="861617"/>
                    <a:pt x="1052380" y="844884"/>
                    <a:pt x="1052380" y="825419"/>
                  </a:cubicBezTo>
                  <a:cubicBezTo>
                    <a:pt x="1052380" y="807553"/>
                    <a:pt x="1046514" y="793621"/>
                    <a:pt x="1034781" y="783621"/>
                  </a:cubicBezTo>
                  <a:cubicBezTo>
                    <a:pt x="1022915" y="773755"/>
                    <a:pt x="1002016" y="765422"/>
                    <a:pt x="972085" y="758623"/>
                  </a:cubicBezTo>
                  <a:cubicBezTo>
                    <a:pt x="942153" y="751823"/>
                    <a:pt x="924654" y="746557"/>
                    <a:pt x="919588" y="742824"/>
                  </a:cubicBezTo>
                  <a:cubicBezTo>
                    <a:pt x="915855" y="740024"/>
                    <a:pt x="913988" y="736624"/>
                    <a:pt x="913988" y="732624"/>
                  </a:cubicBezTo>
                  <a:cubicBezTo>
                    <a:pt x="913988" y="727958"/>
                    <a:pt x="916122" y="724158"/>
                    <a:pt x="920388" y="721225"/>
                  </a:cubicBezTo>
                  <a:cubicBezTo>
                    <a:pt x="926788" y="717092"/>
                    <a:pt x="937387" y="715026"/>
                    <a:pt x="952186" y="715026"/>
                  </a:cubicBezTo>
                  <a:cubicBezTo>
                    <a:pt x="963919" y="715026"/>
                    <a:pt x="972951" y="717225"/>
                    <a:pt x="979284" y="721625"/>
                  </a:cubicBezTo>
                  <a:cubicBezTo>
                    <a:pt x="985617" y="726025"/>
                    <a:pt x="989917" y="732358"/>
                    <a:pt x="992184" y="740624"/>
                  </a:cubicBezTo>
                  <a:lnTo>
                    <a:pt x="1045180" y="730825"/>
                  </a:lnTo>
                  <a:cubicBezTo>
                    <a:pt x="1039847" y="712292"/>
                    <a:pt x="1030115" y="698293"/>
                    <a:pt x="1015982" y="688827"/>
                  </a:cubicBezTo>
                  <a:cubicBezTo>
                    <a:pt x="1001850" y="679361"/>
                    <a:pt x="980251" y="674628"/>
                    <a:pt x="951186" y="674628"/>
                  </a:cubicBezTo>
                  <a:close/>
                  <a:moveTo>
                    <a:pt x="722586" y="674628"/>
                  </a:moveTo>
                  <a:cubicBezTo>
                    <a:pt x="692055" y="674628"/>
                    <a:pt x="669523" y="680894"/>
                    <a:pt x="654990" y="693427"/>
                  </a:cubicBezTo>
                  <a:cubicBezTo>
                    <a:pt x="640458" y="705959"/>
                    <a:pt x="633192" y="721425"/>
                    <a:pt x="633192" y="739824"/>
                  </a:cubicBezTo>
                  <a:cubicBezTo>
                    <a:pt x="633192" y="760223"/>
                    <a:pt x="641591" y="776155"/>
                    <a:pt x="658390" y="787621"/>
                  </a:cubicBezTo>
                  <a:cubicBezTo>
                    <a:pt x="670523" y="795887"/>
                    <a:pt x="699254" y="805020"/>
                    <a:pt x="744585" y="815019"/>
                  </a:cubicBezTo>
                  <a:cubicBezTo>
                    <a:pt x="754318" y="817286"/>
                    <a:pt x="760584" y="819752"/>
                    <a:pt x="763384" y="822419"/>
                  </a:cubicBezTo>
                  <a:cubicBezTo>
                    <a:pt x="766050" y="825219"/>
                    <a:pt x="767383" y="828752"/>
                    <a:pt x="767383" y="833018"/>
                  </a:cubicBezTo>
                  <a:cubicBezTo>
                    <a:pt x="767383" y="839285"/>
                    <a:pt x="764917" y="844284"/>
                    <a:pt x="759984" y="848017"/>
                  </a:cubicBezTo>
                  <a:cubicBezTo>
                    <a:pt x="752651" y="853350"/>
                    <a:pt x="741718" y="856017"/>
                    <a:pt x="727186" y="856017"/>
                  </a:cubicBezTo>
                  <a:cubicBezTo>
                    <a:pt x="713987" y="856017"/>
                    <a:pt x="703721" y="853184"/>
                    <a:pt x="696388" y="847517"/>
                  </a:cubicBezTo>
                  <a:cubicBezTo>
                    <a:pt x="689055" y="841851"/>
                    <a:pt x="684188" y="833552"/>
                    <a:pt x="681789" y="822619"/>
                  </a:cubicBezTo>
                  <a:lnTo>
                    <a:pt x="625392" y="831218"/>
                  </a:lnTo>
                  <a:cubicBezTo>
                    <a:pt x="630592" y="851351"/>
                    <a:pt x="641624" y="867283"/>
                    <a:pt x="658490" y="879016"/>
                  </a:cubicBezTo>
                  <a:cubicBezTo>
                    <a:pt x="675356" y="890748"/>
                    <a:pt x="698254" y="896614"/>
                    <a:pt x="727186" y="896614"/>
                  </a:cubicBezTo>
                  <a:cubicBezTo>
                    <a:pt x="759051" y="896614"/>
                    <a:pt x="783116" y="889615"/>
                    <a:pt x="799381" y="875616"/>
                  </a:cubicBezTo>
                  <a:cubicBezTo>
                    <a:pt x="815647" y="861617"/>
                    <a:pt x="823780" y="844884"/>
                    <a:pt x="823780" y="825419"/>
                  </a:cubicBezTo>
                  <a:cubicBezTo>
                    <a:pt x="823780" y="807553"/>
                    <a:pt x="817914" y="793621"/>
                    <a:pt x="806181" y="783621"/>
                  </a:cubicBezTo>
                  <a:cubicBezTo>
                    <a:pt x="794315" y="773755"/>
                    <a:pt x="773416" y="765422"/>
                    <a:pt x="743485" y="758623"/>
                  </a:cubicBezTo>
                  <a:cubicBezTo>
                    <a:pt x="713553" y="751823"/>
                    <a:pt x="696054" y="746557"/>
                    <a:pt x="690988" y="742824"/>
                  </a:cubicBezTo>
                  <a:cubicBezTo>
                    <a:pt x="687255" y="740024"/>
                    <a:pt x="685388" y="736624"/>
                    <a:pt x="685388" y="732624"/>
                  </a:cubicBezTo>
                  <a:cubicBezTo>
                    <a:pt x="685388" y="727958"/>
                    <a:pt x="687522" y="724158"/>
                    <a:pt x="691788" y="721225"/>
                  </a:cubicBezTo>
                  <a:cubicBezTo>
                    <a:pt x="698188" y="717092"/>
                    <a:pt x="708787" y="715026"/>
                    <a:pt x="723586" y="715026"/>
                  </a:cubicBezTo>
                  <a:cubicBezTo>
                    <a:pt x="735319" y="715026"/>
                    <a:pt x="744351" y="717225"/>
                    <a:pt x="750684" y="721625"/>
                  </a:cubicBezTo>
                  <a:cubicBezTo>
                    <a:pt x="757017" y="726025"/>
                    <a:pt x="761317" y="732358"/>
                    <a:pt x="763584" y="740624"/>
                  </a:cubicBezTo>
                  <a:lnTo>
                    <a:pt x="816580" y="730825"/>
                  </a:lnTo>
                  <a:cubicBezTo>
                    <a:pt x="811247" y="712292"/>
                    <a:pt x="801515" y="698293"/>
                    <a:pt x="787382" y="688827"/>
                  </a:cubicBezTo>
                  <a:cubicBezTo>
                    <a:pt x="773250" y="679361"/>
                    <a:pt x="751651" y="674628"/>
                    <a:pt x="722586" y="674628"/>
                  </a:cubicBezTo>
                  <a:close/>
                  <a:moveTo>
                    <a:pt x="224310" y="593633"/>
                  </a:moveTo>
                  <a:cubicBezTo>
                    <a:pt x="201778" y="593633"/>
                    <a:pt x="182545" y="597033"/>
                    <a:pt x="166613" y="603832"/>
                  </a:cubicBezTo>
                  <a:cubicBezTo>
                    <a:pt x="150681" y="610632"/>
                    <a:pt x="138481" y="620531"/>
                    <a:pt x="130015" y="633531"/>
                  </a:cubicBezTo>
                  <a:cubicBezTo>
                    <a:pt x="121549" y="646530"/>
                    <a:pt x="117316" y="660496"/>
                    <a:pt x="117316" y="675428"/>
                  </a:cubicBezTo>
                  <a:cubicBezTo>
                    <a:pt x="117316" y="698627"/>
                    <a:pt x="126316" y="718292"/>
                    <a:pt x="144314" y="734424"/>
                  </a:cubicBezTo>
                  <a:cubicBezTo>
                    <a:pt x="157114" y="745890"/>
                    <a:pt x="179379" y="755556"/>
                    <a:pt x="211110" y="763423"/>
                  </a:cubicBezTo>
                  <a:cubicBezTo>
                    <a:pt x="235776" y="769556"/>
                    <a:pt x="251575" y="773822"/>
                    <a:pt x="258507" y="776222"/>
                  </a:cubicBezTo>
                  <a:cubicBezTo>
                    <a:pt x="268640" y="779822"/>
                    <a:pt x="275740" y="784055"/>
                    <a:pt x="279806" y="788921"/>
                  </a:cubicBezTo>
                  <a:cubicBezTo>
                    <a:pt x="283873" y="793787"/>
                    <a:pt x="285906" y="799687"/>
                    <a:pt x="285906" y="806620"/>
                  </a:cubicBezTo>
                  <a:cubicBezTo>
                    <a:pt x="285906" y="817419"/>
                    <a:pt x="281073" y="826852"/>
                    <a:pt x="271407" y="834918"/>
                  </a:cubicBezTo>
                  <a:cubicBezTo>
                    <a:pt x="261741" y="842984"/>
                    <a:pt x="247375" y="847017"/>
                    <a:pt x="228309" y="847017"/>
                  </a:cubicBezTo>
                  <a:cubicBezTo>
                    <a:pt x="210310" y="847017"/>
                    <a:pt x="196011" y="842484"/>
                    <a:pt x="185412" y="833418"/>
                  </a:cubicBezTo>
                  <a:cubicBezTo>
                    <a:pt x="174813" y="824352"/>
                    <a:pt x="167780" y="810153"/>
                    <a:pt x="164313" y="790821"/>
                  </a:cubicBezTo>
                  <a:lnTo>
                    <a:pt x="106717" y="796421"/>
                  </a:lnTo>
                  <a:cubicBezTo>
                    <a:pt x="110583" y="829219"/>
                    <a:pt x="122449" y="854184"/>
                    <a:pt x="142315" y="871316"/>
                  </a:cubicBezTo>
                  <a:cubicBezTo>
                    <a:pt x="162180" y="888448"/>
                    <a:pt x="190645" y="897014"/>
                    <a:pt x="227709" y="897014"/>
                  </a:cubicBezTo>
                  <a:cubicBezTo>
                    <a:pt x="253174" y="897014"/>
                    <a:pt x="274440" y="893448"/>
                    <a:pt x="291505" y="886315"/>
                  </a:cubicBezTo>
                  <a:cubicBezTo>
                    <a:pt x="308571" y="879182"/>
                    <a:pt x="321770" y="868283"/>
                    <a:pt x="331103" y="853617"/>
                  </a:cubicBezTo>
                  <a:cubicBezTo>
                    <a:pt x="340436" y="838951"/>
                    <a:pt x="345102" y="823219"/>
                    <a:pt x="345102" y="806420"/>
                  </a:cubicBezTo>
                  <a:cubicBezTo>
                    <a:pt x="345102" y="787888"/>
                    <a:pt x="341202" y="772322"/>
                    <a:pt x="333403" y="759723"/>
                  </a:cubicBezTo>
                  <a:cubicBezTo>
                    <a:pt x="325603" y="747124"/>
                    <a:pt x="314804" y="737191"/>
                    <a:pt x="301005" y="729925"/>
                  </a:cubicBezTo>
                  <a:cubicBezTo>
                    <a:pt x="287206" y="722658"/>
                    <a:pt x="265907" y="715626"/>
                    <a:pt x="237109" y="708826"/>
                  </a:cubicBezTo>
                  <a:cubicBezTo>
                    <a:pt x="208311" y="702026"/>
                    <a:pt x="190178" y="695493"/>
                    <a:pt x="182712" y="689227"/>
                  </a:cubicBezTo>
                  <a:cubicBezTo>
                    <a:pt x="176846" y="684294"/>
                    <a:pt x="173913" y="678361"/>
                    <a:pt x="173913" y="671428"/>
                  </a:cubicBezTo>
                  <a:cubicBezTo>
                    <a:pt x="173913" y="663829"/>
                    <a:pt x="177046" y="657762"/>
                    <a:pt x="183312" y="653229"/>
                  </a:cubicBezTo>
                  <a:cubicBezTo>
                    <a:pt x="193045" y="646163"/>
                    <a:pt x="206511" y="642630"/>
                    <a:pt x="223710" y="642630"/>
                  </a:cubicBezTo>
                  <a:cubicBezTo>
                    <a:pt x="240375" y="642630"/>
                    <a:pt x="252874" y="645930"/>
                    <a:pt x="261207" y="652529"/>
                  </a:cubicBezTo>
                  <a:cubicBezTo>
                    <a:pt x="269540" y="659129"/>
                    <a:pt x="274973" y="669962"/>
                    <a:pt x="277506" y="685027"/>
                  </a:cubicBezTo>
                  <a:lnTo>
                    <a:pt x="336703" y="682428"/>
                  </a:lnTo>
                  <a:cubicBezTo>
                    <a:pt x="335769" y="655496"/>
                    <a:pt x="326003" y="633964"/>
                    <a:pt x="307405" y="617831"/>
                  </a:cubicBezTo>
                  <a:cubicBezTo>
                    <a:pt x="288806" y="601699"/>
                    <a:pt x="261107" y="593633"/>
                    <a:pt x="224310" y="593633"/>
                  </a:cubicBezTo>
                  <a:close/>
                  <a:moveTo>
                    <a:pt x="793842" y="0"/>
                  </a:moveTo>
                  <a:cubicBezTo>
                    <a:pt x="1232269" y="0"/>
                    <a:pt x="1587684" y="329113"/>
                    <a:pt x="1587684" y="735095"/>
                  </a:cubicBezTo>
                  <a:cubicBezTo>
                    <a:pt x="1587684" y="1141077"/>
                    <a:pt x="1232269" y="1470190"/>
                    <a:pt x="793842" y="1470190"/>
                  </a:cubicBezTo>
                  <a:cubicBezTo>
                    <a:pt x="355415" y="1470190"/>
                    <a:pt x="0" y="1141077"/>
                    <a:pt x="0" y="735095"/>
                  </a:cubicBezTo>
                  <a:cubicBezTo>
                    <a:pt x="0" y="329113"/>
                    <a:pt x="355415" y="0"/>
                    <a:pt x="793842" y="0"/>
                  </a:cubicBezTo>
                  <a:close/>
                </a:path>
              </a:pathLst>
            </a:custGeom>
            <a:ln w="57150" cap="rnd">
              <a:solidFill>
                <a:schemeClr val="bg1"/>
              </a:solidFill>
              <a:prstDash val="solid"/>
            </a:ln>
            <a:effectLst>
              <a:outerShdw sx="1000" sy="1000" algn="bl" rotWithShape="0">
                <a:srgbClr val="000000"/>
              </a:outerShdw>
            </a:effectLst>
            <a:extLst>
              <a:ext uri="{909E8E84-426E-40DD-AFC4-6F175D3DCCD1}">
                <a14:hiddenFill xmlns:a14="http://schemas.microsoft.com/office/drawing/2010/main">
                  <a:solidFill>
                    <a:srgbClr val="FFFFFF"/>
                  </a:solidFill>
                </a14:hiddenFill>
              </a:ext>
            </a:extLst>
          </p:spPr>
        </p:pic>
      </p:grpSp>
      <p:grpSp>
        <p:nvGrpSpPr>
          <p:cNvPr id="17" name="Group 16">
            <a:extLst>
              <a:ext uri="{FF2B5EF4-FFF2-40B4-BE49-F238E27FC236}">
                <a16:creationId xmlns:a16="http://schemas.microsoft.com/office/drawing/2014/main" id="{53F31430-A885-6D5C-5E9F-D031D193B363}"/>
              </a:ext>
            </a:extLst>
          </p:cNvPr>
          <p:cNvGrpSpPr/>
          <p:nvPr/>
        </p:nvGrpSpPr>
        <p:grpSpPr>
          <a:xfrm>
            <a:off x="-1322149" y="3519401"/>
            <a:ext cx="1060374" cy="1020313"/>
            <a:chOff x="169335" y="4210029"/>
            <a:chExt cx="1272449" cy="1224375"/>
          </a:xfrm>
        </p:grpSpPr>
        <p:sp>
          <p:nvSpPr>
            <p:cNvPr id="18" name="Oval 17">
              <a:extLst>
                <a:ext uri="{FF2B5EF4-FFF2-40B4-BE49-F238E27FC236}">
                  <a16:creationId xmlns:a16="http://schemas.microsoft.com/office/drawing/2014/main" id="{466E5942-C611-D21A-3111-047098D1F9DC}"/>
                </a:ext>
              </a:extLst>
            </p:cNvPr>
            <p:cNvSpPr/>
            <p:nvPr/>
          </p:nvSpPr>
          <p:spPr>
            <a:xfrm>
              <a:off x="234673" y="4305677"/>
              <a:ext cx="1155267" cy="1049580"/>
            </a:xfrm>
            <a:prstGeom prst="ellipse">
              <a:avLst/>
            </a:prstGeom>
            <a:solidFill>
              <a:schemeClr val="bg1"/>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sz="1500">
                <a:solidFill>
                  <a:prstClr val="white"/>
                </a:solidFill>
                <a:latin typeface="Calibri" panose="020F0502020204030204"/>
              </a:endParaRPr>
            </a:p>
          </p:txBody>
        </p:sp>
        <p:pic>
          <p:nvPicPr>
            <p:cNvPr id="19" name="Picture 18">
              <a:extLst>
                <a:ext uri="{FF2B5EF4-FFF2-40B4-BE49-F238E27FC236}">
                  <a16:creationId xmlns:a16="http://schemas.microsoft.com/office/drawing/2014/main" id="{2B5F4A51-4104-2FA2-6D6D-EFDDD6E623F7}"/>
                </a:ext>
              </a:extLst>
            </p:cNvPr>
            <p:cNvPicPr>
              <a:picLocks noChangeAspect="1"/>
            </p:cNvPicPr>
            <p:nvPr/>
          </p:nvPicPr>
          <p:blipFill>
            <a:blip r:embed="rId7" cstate="email">
              <a:alphaModFix/>
              <a:duotone>
                <a:prstClr val="black"/>
                <a:srgbClr val="FF969E">
                  <a:tint val="45000"/>
                  <a:satMod val="400000"/>
                </a:srgbClr>
              </a:duotone>
              <a:extLst>
                <a:ext uri="{28A0092B-C50C-407E-A947-70E740481C1C}">
                  <a14:useLocalDpi xmlns:a14="http://schemas.microsoft.com/office/drawing/2010/main"/>
                </a:ext>
                <a:ext uri="{837473B0-CC2E-450A-ABE3-18F120FF3D39}">
                  <a1611:picAttrSrcUrl xmlns:a1611="http://schemas.microsoft.com/office/drawing/2016/11/main" r:id="rId8"/>
                </a:ext>
              </a:extLst>
            </a:blip>
            <a:srcRect/>
            <a:stretch/>
          </p:blipFill>
          <p:spPr>
            <a:xfrm>
              <a:off x="169335" y="4210029"/>
              <a:ext cx="1272449" cy="1224375"/>
            </a:xfrm>
            <a:custGeom>
              <a:avLst/>
              <a:gdLst/>
              <a:ahLst/>
              <a:cxnLst/>
              <a:rect l="l" t="t" r="r" b="b"/>
              <a:pathLst>
                <a:path w="1475716" h="1419962">
                  <a:moveTo>
                    <a:pt x="1041060" y="576731"/>
                  </a:moveTo>
                  <a:lnTo>
                    <a:pt x="1041060" y="869913"/>
                  </a:lnTo>
                  <a:lnTo>
                    <a:pt x="1264047" y="869913"/>
                  </a:lnTo>
                  <a:lnTo>
                    <a:pt x="1264047" y="820516"/>
                  </a:lnTo>
                  <a:lnTo>
                    <a:pt x="1100257" y="820516"/>
                  </a:lnTo>
                  <a:lnTo>
                    <a:pt x="1100257" y="740721"/>
                  </a:lnTo>
                  <a:lnTo>
                    <a:pt x="1247448" y="740721"/>
                  </a:lnTo>
                  <a:lnTo>
                    <a:pt x="1247448" y="691324"/>
                  </a:lnTo>
                  <a:lnTo>
                    <a:pt x="1100257" y="691324"/>
                  </a:lnTo>
                  <a:lnTo>
                    <a:pt x="1100257" y="626328"/>
                  </a:lnTo>
                  <a:lnTo>
                    <a:pt x="1258447" y="626328"/>
                  </a:lnTo>
                  <a:lnTo>
                    <a:pt x="1258447" y="576731"/>
                  </a:lnTo>
                  <a:close/>
                  <a:moveTo>
                    <a:pt x="764835" y="576731"/>
                  </a:moveTo>
                  <a:lnTo>
                    <a:pt x="764835" y="869913"/>
                  </a:lnTo>
                  <a:lnTo>
                    <a:pt x="987822" y="869913"/>
                  </a:lnTo>
                  <a:lnTo>
                    <a:pt x="987822" y="820516"/>
                  </a:lnTo>
                  <a:lnTo>
                    <a:pt x="824032" y="820516"/>
                  </a:lnTo>
                  <a:lnTo>
                    <a:pt x="824032" y="740721"/>
                  </a:lnTo>
                  <a:lnTo>
                    <a:pt x="971223" y="740721"/>
                  </a:lnTo>
                  <a:lnTo>
                    <a:pt x="971223" y="691324"/>
                  </a:lnTo>
                  <a:lnTo>
                    <a:pt x="824032" y="691324"/>
                  </a:lnTo>
                  <a:lnTo>
                    <a:pt x="824032" y="626328"/>
                  </a:lnTo>
                  <a:lnTo>
                    <a:pt x="982222" y="626328"/>
                  </a:lnTo>
                  <a:lnTo>
                    <a:pt x="982222" y="576731"/>
                  </a:lnTo>
                  <a:close/>
                  <a:moveTo>
                    <a:pt x="470160" y="576731"/>
                  </a:moveTo>
                  <a:lnTo>
                    <a:pt x="470160" y="869913"/>
                  </a:lnTo>
                  <a:lnTo>
                    <a:pt x="525157" y="869913"/>
                  </a:lnTo>
                  <a:lnTo>
                    <a:pt x="525157" y="678725"/>
                  </a:lnTo>
                  <a:lnTo>
                    <a:pt x="643350" y="869913"/>
                  </a:lnTo>
                  <a:lnTo>
                    <a:pt x="702746" y="869913"/>
                  </a:lnTo>
                  <a:lnTo>
                    <a:pt x="702746" y="576731"/>
                  </a:lnTo>
                  <a:lnTo>
                    <a:pt x="647749" y="576731"/>
                  </a:lnTo>
                  <a:lnTo>
                    <a:pt x="647749" y="772519"/>
                  </a:lnTo>
                  <a:lnTo>
                    <a:pt x="527757" y="576731"/>
                  </a:lnTo>
                  <a:close/>
                  <a:moveTo>
                    <a:pt x="295929" y="571731"/>
                  </a:moveTo>
                  <a:cubicBezTo>
                    <a:pt x="273397" y="571731"/>
                    <a:pt x="254165" y="575131"/>
                    <a:pt x="238233" y="581931"/>
                  </a:cubicBezTo>
                  <a:cubicBezTo>
                    <a:pt x="222300" y="588730"/>
                    <a:pt x="210101" y="598630"/>
                    <a:pt x="201635" y="611629"/>
                  </a:cubicBezTo>
                  <a:cubicBezTo>
                    <a:pt x="193169" y="624628"/>
                    <a:pt x="188935" y="638594"/>
                    <a:pt x="188935" y="653526"/>
                  </a:cubicBezTo>
                  <a:cubicBezTo>
                    <a:pt x="188935" y="676725"/>
                    <a:pt x="197935" y="696391"/>
                    <a:pt x="215934" y="712523"/>
                  </a:cubicBezTo>
                  <a:cubicBezTo>
                    <a:pt x="228733" y="723989"/>
                    <a:pt x="250998" y="733655"/>
                    <a:pt x="282730" y="741521"/>
                  </a:cubicBezTo>
                  <a:cubicBezTo>
                    <a:pt x="307395" y="747654"/>
                    <a:pt x="323194" y="751920"/>
                    <a:pt x="330127" y="754320"/>
                  </a:cubicBezTo>
                  <a:cubicBezTo>
                    <a:pt x="340260" y="757920"/>
                    <a:pt x="347359" y="762153"/>
                    <a:pt x="351426" y="767020"/>
                  </a:cubicBezTo>
                  <a:cubicBezTo>
                    <a:pt x="355492" y="771886"/>
                    <a:pt x="357525" y="777786"/>
                    <a:pt x="357525" y="784718"/>
                  </a:cubicBezTo>
                  <a:cubicBezTo>
                    <a:pt x="357525" y="795518"/>
                    <a:pt x="352692" y="804951"/>
                    <a:pt x="343026" y="813017"/>
                  </a:cubicBezTo>
                  <a:cubicBezTo>
                    <a:pt x="333360" y="821083"/>
                    <a:pt x="318994" y="825116"/>
                    <a:pt x="299929" y="825116"/>
                  </a:cubicBezTo>
                  <a:cubicBezTo>
                    <a:pt x="281930" y="825116"/>
                    <a:pt x="267631" y="820583"/>
                    <a:pt x="257031" y="811517"/>
                  </a:cubicBezTo>
                  <a:cubicBezTo>
                    <a:pt x="246432" y="802451"/>
                    <a:pt x="239399" y="788252"/>
                    <a:pt x="235933" y="768919"/>
                  </a:cubicBezTo>
                  <a:lnTo>
                    <a:pt x="178336" y="774519"/>
                  </a:lnTo>
                  <a:cubicBezTo>
                    <a:pt x="182203" y="807317"/>
                    <a:pt x="194069" y="832282"/>
                    <a:pt x="213934" y="849414"/>
                  </a:cubicBezTo>
                  <a:cubicBezTo>
                    <a:pt x="233799" y="866547"/>
                    <a:pt x="262264" y="875113"/>
                    <a:pt x="299329" y="875113"/>
                  </a:cubicBezTo>
                  <a:cubicBezTo>
                    <a:pt x="324794" y="875113"/>
                    <a:pt x="346059" y="871546"/>
                    <a:pt x="363125" y="864414"/>
                  </a:cubicBezTo>
                  <a:cubicBezTo>
                    <a:pt x="380190" y="857281"/>
                    <a:pt x="393390" y="846381"/>
                    <a:pt x="402722" y="831716"/>
                  </a:cubicBezTo>
                  <a:cubicBezTo>
                    <a:pt x="412055" y="817050"/>
                    <a:pt x="416722" y="801317"/>
                    <a:pt x="416722" y="784518"/>
                  </a:cubicBezTo>
                  <a:cubicBezTo>
                    <a:pt x="416722" y="765986"/>
                    <a:pt x="412822" y="750421"/>
                    <a:pt x="405022" y="737821"/>
                  </a:cubicBezTo>
                  <a:cubicBezTo>
                    <a:pt x="397223" y="725222"/>
                    <a:pt x="386423" y="715289"/>
                    <a:pt x="372624" y="708023"/>
                  </a:cubicBezTo>
                  <a:cubicBezTo>
                    <a:pt x="358825" y="700757"/>
                    <a:pt x="337526" y="693724"/>
                    <a:pt x="308728" y="686924"/>
                  </a:cubicBezTo>
                  <a:cubicBezTo>
                    <a:pt x="279930" y="680125"/>
                    <a:pt x="261798" y="673592"/>
                    <a:pt x="254332" y="667326"/>
                  </a:cubicBezTo>
                  <a:cubicBezTo>
                    <a:pt x="248465" y="662393"/>
                    <a:pt x="245532" y="656460"/>
                    <a:pt x="245532" y="649527"/>
                  </a:cubicBezTo>
                  <a:cubicBezTo>
                    <a:pt x="245532" y="641927"/>
                    <a:pt x="248665" y="635861"/>
                    <a:pt x="254931" y="631328"/>
                  </a:cubicBezTo>
                  <a:cubicBezTo>
                    <a:pt x="264664" y="624262"/>
                    <a:pt x="278130" y="620728"/>
                    <a:pt x="295329" y="620728"/>
                  </a:cubicBezTo>
                  <a:cubicBezTo>
                    <a:pt x="311995" y="620728"/>
                    <a:pt x="324494" y="624028"/>
                    <a:pt x="332827" y="630628"/>
                  </a:cubicBezTo>
                  <a:cubicBezTo>
                    <a:pt x="341160" y="637227"/>
                    <a:pt x="346593" y="648060"/>
                    <a:pt x="349126" y="663126"/>
                  </a:cubicBezTo>
                  <a:lnTo>
                    <a:pt x="408322" y="660526"/>
                  </a:lnTo>
                  <a:cubicBezTo>
                    <a:pt x="407389" y="633594"/>
                    <a:pt x="397623" y="612062"/>
                    <a:pt x="379024" y="595930"/>
                  </a:cubicBezTo>
                  <a:cubicBezTo>
                    <a:pt x="360425" y="579798"/>
                    <a:pt x="332727" y="571731"/>
                    <a:pt x="295929" y="571731"/>
                  </a:cubicBezTo>
                  <a:close/>
                  <a:moveTo>
                    <a:pt x="737858" y="0"/>
                  </a:moveTo>
                  <a:cubicBezTo>
                    <a:pt x="1145366" y="0"/>
                    <a:pt x="1475716" y="317869"/>
                    <a:pt x="1475716" y="709981"/>
                  </a:cubicBezTo>
                  <a:cubicBezTo>
                    <a:pt x="1475716" y="1102093"/>
                    <a:pt x="1145366" y="1419962"/>
                    <a:pt x="737858" y="1419962"/>
                  </a:cubicBezTo>
                  <a:cubicBezTo>
                    <a:pt x="330350" y="1419962"/>
                    <a:pt x="0" y="1102093"/>
                    <a:pt x="0" y="709981"/>
                  </a:cubicBezTo>
                  <a:cubicBezTo>
                    <a:pt x="0" y="317869"/>
                    <a:pt x="330350" y="0"/>
                    <a:pt x="737858" y="0"/>
                  </a:cubicBezTo>
                  <a:close/>
                </a:path>
              </a:pathLst>
            </a:custGeom>
            <a:ln w="57150">
              <a:solidFill>
                <a:schemeClr val="bg1"/>
              </a:solidFill>
            </a:ln>
          </p:spPr>
        </p:pic>
      </p:grpSp>
      <p:grpSp>
        <p:nvGrpSpPr>
          <p:cNvPr id="20" name="Group 19">
            <a:extLst>
              <a:ext uri="{FF2B5EF4-FFF2-40B4-BE49-F238E27FC236}">
                <a16:creationId xmlns:a16="http://schemas.microsoft.com/office/drawing/2014/main" id="{007A5477-15A1-F82C-0CE0-F666F34A5AFA}"/>
              </a:ext>
            </a:extLst>
          </p:cNvPr>
          <p:cNvGrpSpPr/>
          <p:nvPr/>
        </p:nvGrpSpPr>
        <p:grpSpPr>
          <a:xfrm>
            <a:off x="-1322149" y="5760255"/>
            <a:ext cx="1069721" cy="996064"/>
            <a:chOff x="169335" y="6899053"/>
            <a:chExt cx="1283665" cy="1195277"/>
          </a:xfrm>
        </p:grpSpPr>
        <p:sp>
          <p:nvSpPr>
            <p:cNvPr id="21" name="Oval 20">
              <a:extLst>
                <a:ext uri="{FF2B5EF4-FFF2-40B4-BE49-F238E27FC236}">
                  <a16:creationId xmlns:a16="http://schemas.microsoft.com/office/drawing/2014/main" id="{D2954C25-ADAA-0CF6-9A74-608D97C97A10}"/>
                </a:ext>
              </a:extLst>
            </p:cNvPr>
            <p:cNvSpPr/>
            <p:nvPr/>
          </p:nvSpPr>
          <p:spPr>
            <a:xfrm>
              <a:off x="234673" y="6975240"/>
              <a:ext cx="1155267" cy="1049580"/>
            </a:xfrm>
            <a:prstGeom prst="ellipse">
              <a:avLst/>
            </a:prstGeom>
            <a:solidFill>
              <a:schemeClr val="bg1"/>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sz="1500">
                <a:solidFill>
                  <a:prstClr val="white"/>
                </a:solidFill>
                <a:latin typeface="Calibri" panose="020F0502020204030204"/>
              </a:endParaRPr>
            </a:p>
          </p:txBody>
        </p:sp>
        <p:pic>
          <p:nvPicPr>
            <p:cNvPr id="22" name="Picture 21" descr="Visit Broadstairs - quintessential seaside town on the Kent coast - Visit  Thanet">
              <a:extLst>
                <a:ext uri="{FF2B5EF4-FFF2-40B4-BE49-F238E27FC236}">
                  <a16:creationId xmlns:a16="http://schemas.microsoft.com/office/drawing/2014/main" id="{960468E5-5C06-C627-2A16-8D297AE3A513}"/>
                </a:ext>
              </a:extLst>
            </p:cNvPr>
            <p:cNvPicPr>
              <a:picLocks noChangeAspect="1" noChangeArrowheads="1"/>
            </p:cNvPicPr>
            <p:nvPr/>
          </p:nvPicPr>
          <p:blipFill>
            <a:blip r:embed="rId9" cstate="email">
              <a:duotone>
                <a:prstClr val="black"/>
                <a:schemeClr val="accent2">
                  <a:lumMod val="60000"/>
                  <a:lumOff val="40000"/>
                  <a:tint val="45000"/>
                  <a:satMod val="400000"/>
                </a:schemeClr>
              </a:duotone>
              <a:extLst>
                <a:ext uri="{28A0092B-C50C-407E-A947-70E740481C1C}">
                  <a14:useLocalDpi xmlns:a14="http://schemas.microsoft.com/office/drawing/2010/main"/>
                </a:ext>
              </a:extLst>
            </a:blip>
            <a:srcRect/>
            <a:stretch/>
          </p:blipFill>
          <p:spPr bwMode="auto">
            <a:xfrm>
              <a:off x="169335" y="6899053"/>
              <a:ext cx="1283665" cy="1195277"/>
            </a:xfrm>
            <a:custGeom>
              <a:avLst/>
              <a:gdLst/>
              <a:ahLst/>
              <a:cxnLst/>
              <a:rect l="l" t="t" r="r" b="b"/>
              <a:pathLst>
                <a:path w="1488724" h="1386216">
                  <a:moveTo>
                    <a:pt x="693640" y="714168"/>
                  </a:moveTo>
                  <a:lnTo>
                    <a:pt x="750836" y="784763"/>
                  </a:lnTo>
                  <a:cubicBezTo>
                    <a:pt x="741237" y="792763"/>
                    <a:pt x="732371" y="798496"/>
                    <a:pt x="724238" y="801962"/>
                  </a:cubicBezTo>
                  <a:cubicBezTo>
                    <a:pt x="716105" y="805429"/>
                    <a:pt x="707639" y="807162"/>
                    <a:pt x="698839" y="807162"/>
                  </a:cubicBezTo>
                  <a:cubicBezTo>
                    <a:pt x="685507" y="807162"/>
                    <a:pt x="674874" y="803329"/>
                    <a:pt x="666941" y="795663"/>
                  </a:cubicBezTo>
                  <a:cubicBezTo>
                    <a:pt x="659008" y="787997"/>
                    <a:pt x="655042" y="778097"/>
                    <a:pt x="655042" y="765964"/>
                  </a:cubicBezTo>
                  <a:cubicBezTo>
                    <a:pt x="655042" y="756365"/>
                    <a:pt x="658242" y="746966"/>
                    <a:pt x="664641" y="737766"/>
                  </a:cubicBezTo>
                  <a:cubicBezTo>
                    <a:pt x="671041" y="728567"/>
                    <a:pt x="680707" y="720701"/>
                    <a:pt x="693640" y="714168"/>
                  </a:cubicBezTo>
                  <a:close/>
                  <a:moveTo>
                    <a:pt x="717638" y="589775"/>
                  </a:moveTo>
                  <a:cubicBezTo>
                    <a:pt x="726838" y="589775"/>
                    <a:pt x="734137" y="592308"/>
                    <a:pt x="739537" y="597375"/>
                  </a:cubicBezTo>
                  <a:cubicBezTo>
                    <a:pt x="744936" y="602441"/>
                    <a:pt x="747636" y="608574"/>
                    <a:pt x="747636" y="615774"/>
                  </a:cubicBezTo>
                  <a:cubicBezTo>
                    <a:pt x="747636" y="624307"/>
                    <a:pt x="742037" y="632906"/>
                    <a:pt x="730837" y="641572"/>
                  </a:cubicBezTo>
                  <a:lnTo>
                    <a:pt x="715638" y="653171"/>
                  </a:lnTo>
                  <a:lnTo>
                    <a:pt x="701839" y="637172"/>
                  </a:lnTo>
                  <a:cubicBezTo>
                    <a:pt x="693306" y="627306"/>
                    <a:pt x="689040" y="618907"/>
                    <a:pt x="689040" y="611974"/>
                  </a:cubicBezTo>
                  <a:cubicBezTo>
                    <a:pt x="689040" y="606108"/>
                    <a:pt x="691573" y="600941"/>
                    <a:pt x="696639" y="596475"/>
                  </a:cubicBezTo>
                  <a:cubicBezTo>
                    <a:pt x="701706" y="592008"/>
                    <a:pt x="708705" y="589775"/>
                    <a:pt x="717638" y="589775"/>
                  </a:cubicBezTo>
                  <a:close/>
                  <a:moveTo>
                    <a:pt x="894195" y="555177"/>
                  </a:moveTo>
                  <a:lnTo>
                    <a:pt x="894195" y="848359"/>
                  </a:lnTo>
                  <a:lnTo>
                    <a:pt x="949191" y="848359"/>
                  </a:lnTo>
                  <a:lnTo>
                    <a:pt x="949191" y="617574"/>
                  </a:lnTo>
                  <a:lnTo>
                    <a:pt x="1007188" y="848359"/>
                  </a:lnTo>
                  <a:lnTo>
                    <a:pt x="1064184" y="848359"/>
                  </a:lnTo>
                  <a:lnTo>
                    <a:pt x="1122381" y="617574"/>
                  </a:lnTo>
                  <a:lnTo>
                    <a:pt x="1122381" y="848359"/>
                  </a:lnTo>
                  <a:lnTo>
                    <a:pt x="1177377" y="848359"/>
                  </a:lnTo>
                  <a:lnTo>
                    <a:pt x="1177377" y="555177"/>
                  </a:lnTo>
                  <a:lnTo>
                    <a:pt x="1088583" y="555177"/>
                  </a:lnTo>
                  <a:lnTo>
                    <a:pt x="1035986" y="755165"/>
                  </a:lnTo>
                  <a:lnTo>
                    <a:pt x="982789" y="555177"/>
                  </a:lnTo>
                  <a:close/>
                  <a:moveTo>
                    <a:pt x="324295" y="555177"/>
                  </a:moveTo>
                  <a:lnTo>
                    <a:pt x="324295" y="848359"/>
                  </a:lnTo>
                  <a:lnTo>
                    <a:pt x="383491" y="848359"/>
                  </a:lnTo>
                  <a:lnTo>
                    <a:pt x="383491" y="759765"/>
                  </a:lnTo>
                  <a:lnTo>
                    <a:pt x="431488" y="710768"/>
                  </a:lnTo>
                  <a:lnTo>
                    <a:pt x="512083" y="848359"/>
                  </a:lnTo>
                  <a:lnTo>
                    <a:pt x="588679" y="848359"/>
                  </a:lnTo>
                  <a:lnTo>
                    <a:pt x="472286" y="669370"/>
                  </a:lnTo>
                  <a:lnTo>
                    <a:pt x="582679" y="555177"/>
                  </a:lnTo>
                  <a:lnTo>
                    <a:pt x="503084" y="555177"/>
                  </a:lnTo>
                  <a:lnTo>
                    <a:pt x="383491" y="685369"/>
                  </a:lnTo>
                  <a:lnTo>
                    <a:pt x="383491" y="555177"/>
                  </a:lnTo>
                  <a:close/>
                  <a:moveTo>
                    <a:pt x="716238" y="550178"/>
                  </a:moveTo>
                  <a:cubicBezTo>
                    <a:pt x="689973" y="550178"/>
                    <a:pt x="669741" y="556344"/>
                    <a:pt x="655542" y="568677"/>
                  </a:cubicBezTo>
                  <a:cubicBezTo>
                    <a:pt x="641343" y="581009"/>
                    <a:pt x="634243" y="596042"/>
                    <a:pt x="634243" y="613774"/>
                  </a:cubicBezTo>
                  <a:cubicBezTo>
                    <a:pt x="634243" y="623373"/>
                    <a:pt x="636776" y="633539"/>
                    <a:pt x="641843" y="644272"/>
                  </a:cubicBezTo>
                  <a:cubicBezTo>
                    <a:pt x="646909" y="655005"/>
                    <a:pt x="654442" y="666304"/>
                    <a:pt x="664441" y="678170"/>
                  </a:cubicBezTo>
                  <a:cubicBezTo>
                    <a:pt x="642176" y="689236"/>
                    <a:pt x="625444" y="702268"/>
                    <a:pt x="614244" y="717268"/>
                  </a:cubicBezTo>
                  <a:cubicBezTo>
                    <a:pt x="603045" y="732267"/>
                    <a:pt x="597445" y="749166"/>
                    <a:pt x="597445" y="767964"/>
                  </a:cubicBezTo>
                  <a:cubicBezTo>
                    <a:pt x="597445" y="788630"/>
                    <a:pt x="604578" y="806895"/>
                    <a:pt x="618844" y="822761"/>
                  </a:cubicBezTo>
                  <a:cubicBezTo>
                    <a:pt x="637243" y="843293"/>
                    <a:pt x="664708" y="853559"/>
                    <a:pt x="701239" y="853559"/>
                  </a:cubicBezTo>
                  <a:cubicBezTo>
                    <a:pt x="719638" y="853559"/>
                    <a:pt x="735504" y="851026"/>
                    <a:pt x="748836" y="845960"/>
                  </a:cubicBezTo>
                  <a:cubicBezTo>
                    <a:pt x="762169" y="840893"/>
                    <a:pt x="774768" y="833027"/>
                    <a:pt x="786634" y="822361"/>
                  </a:cubicBezTo>
                  <a:cubicBezTo>
                    <a:pt x="801966" y="836627"/>
                    <a:pt x="817965" y="847826"/>
                    <a:pt x="834631" y="855959"/>
                  </a:cubicBezTo>
                  <a:lnTo>
                    <a:pt x="868629" y="812562"/>
                  </a:lnTo>
                  <a:cubicBezTo>
                    <a:pt x="863962" y="810295"/>
                    <a:pt x="856663" y="805662"/>
                    <a:pt x="846730" y="798663"/>
                  </a:cubicBezTo>
                  <a:cubicBezTo>
                    <a:pt x="836798" y="791663"/>
                    <a:pt x="828698" y="785230"/>
                    <a:pt x="822432" y="779364"/>
                  </a:cubicBezTo>
                  <a:cubicBezTo>
                    <a:pt x="826698" y="773764"/>
                    <a:pt x="830698" y="766798"/>
                    <a:pt x="834431" y="758465"/>
                  </a:cubicBezTo>
                  <a:cubicBezTo>
                    <a:pt x="838164" y="750132"/>
                    <a:pt x="842564" y="736966"/>
                    <a:pt x="847630" y="718967"/>
                  </a:cubicBezTo>
                  <a:lnTo>
                    <a:pt x="796833" y="707368"/>
                  </a:lnTo>
                  <a:cubicBezTo>
                    <a:pt x="793367" y="721101"/>
                    <a:pt x="789234" y="732233"/>
                    <a:pt x="784434" y="740766"/>
                  </a:cubicBezTo>
                  <a:lnTo>
                    <a:pt x="743637" y="686969"/>
                  </a:lnTo>
                  <a:cubicBezTo>
                    <a:pt x="765102" y="673504"/>
                    <a:pt x="779368" y="661438"/>
                    <a:pt x="786434" y="650772"/>
                  </a:cubicBezTo>
                  <a:cubicBezTo>
                    <a:pt x="793500" y="640106"/>
                    <a:pt x="797033" y="628840"/>
                    <a:pt x="797033" y="616974"/>
                  </a:cubicBezTo>
                  <a:cubicBezTo>
                    <a:pt x="797033" y="598308"/>
                    <a:pt x="789900" y="582509"/>
                    <a:pt x="775635" y="569577"/>
                  </a:cubicBezTo>
                  <a:cubicBezTo>
                    <a:pt x="761369" y="556644"/>
                    <a:pt x="741570" y="550178"/>
                    <a:pt x="716238" y="550178"/>
                  </a:cubicBezTo>
                  <a:close/>
                  <a:moveTo>
                    <a:pt x="744362" y="0"/>
                  </a:moveTo>
                  <a:cubicBezTo>
                    <a:pt x="1155462" y="0"/>
                    <a:pt x="1488724" y="310315"/>
                    <a:pt x="1488724" y="693108"/>
                  </a:cubicBezTo>
                  <a:cubicBezTo>
                    <a:pt x="1488724" y="1075901"/>
                    <a:pt x="1155462" y="1386216"/>
                    <a:pt x="744362" y="1386216"/>
                  </a:cubicBezTo>
                  <a:cubicBezTo>
                    <a:pt x="333262" y="1386216"/>
                    <a:pt x="0" y="1075901"/>
                    <a:pt x="0" y="693108"/>
                  </a:cubicBezTo>
                  <a:cubicBezTo>
                    <a:pt x="0" y="310315"/>
                    <a:pt x="333262" y="0"/>
                    <a:pt x="744362" y="0"/>
                  </a:cubicBezTo>
                  <a:close/>
                </a:path>
              </a:pathLst>
            </a:custGeom>
            <a:ln w="57150" cap="rnd">
              <a:solidFill>
                <a:schemeClr val="bg1"/>
              </a:solidFill>
              <a:prstDash val="solid"/>
            </a:ln>
            <a:effectLst>
              <a:outerShdw sx="1000" sy="1000" algn="bl" rotWithShape="0">
                <a:srgbClr val="000000"/>
              </a:outerShdw>
            </a:effectLst>
            <a:extLst>
              <a:ext uri="{909E8E84-426E-40DD-AFC4-6F175D3DCCD1}">
                <a14:hiddenFill xmlns:a14="http://schemas.microsoft.com/office/drawing/2010/main">
                  <a:solidFill>
                    <a:srgbClr val="FFFFFF"/>
                  </a:solidFill>
                </a14:hiddenFill>
              </a:ext>
            </a:extLst>
          </p:spPr>
        </p:pic>
      </p:grpSp>
      <p:sp>
        <p:nvSpPr>
          <p:cNvPr id="3" name="Freeform 2">
            <a:extLst>
              <a:ext uri="{FF2B5EF4-FFF2-40B4-BE49-F238E27FC236}">
                <a16:creationId xmlns:a16="http://schemas.microsoft.com/office/drawing/2014/main" id="{A453A28C-1859-6F6C-A773-62484711A063}"/>
              </a:ext>
            </a:extLst>
          </p:cNvPr>
          <p:cNvSpPr/>
          <p:nvPr/>
        </p:nvSpPr>
        <p:spPr>
          <a:xfrm>
            <a:off x="0" y="-9201917"/>
            <a:ext cx="1481428" cy="18127083"/>
          </a:xfrm>
          <a:custGeom>
            <a:avLst/>
            <a:gdLst>
              <a:gd name="connsiteX0" fmla="*/ 1773841 w 1773841"/>
              <a:gd name="connsiteY0" fmla="*/ 0 h 15819120"/>
              <a:gd name="connsiteX1" fmla="*/ 1773841 w 1773841"/>
              <a:gd name="connsiteY1" fmla="*/ 6233093 h 15819120"/>
              <a:gd name="connsiteX2" fmla="*/ 909496 w 1773841"/>
              <a:gd name="connsiteY2" fmla="*/ 7129609 h 15819120"/>
              <a:gd name="connsiteX3" fmla="*/ 909496 w 1773841"/>
              <a:gd name="connsiteY3" fmla="*/ 7272960 h 15819120"/>
              <a:gd name="connsiteX4" fmla="*/ 1773841 w 1773841"/>
              <a:gd name="connsiteY4" fmla="*/ 8169476 h 15819120"/>
              <a:gd name="connsiteX5" fmla="*/ 1773841 w 1773841"/>
              <a:gd name="connsiteY5" fmla="*/ 15819120 h 15819120"/>
              <a:gd name="connsiteX6" fmla="*/ 0 w 1773841"/>
              <a:gd name="connsiteY6" fmla="*/ 15819120 h 15819120"/>
              <a:gd name="connsiteX7" fmla="*/ 0 w 1773841"/>
              <a:gd name="connsiteY7" fmla="*/ 0 h 15819120"/>
              <a:gd name="connsiteX0" fmla="*/ 1773841 w 1773841"/>
              <a:gd name="connsiteY0" fmla="*/ 0 h 15819120"/>
              <a:gd name="connsiteX1" fmla="*/ 1773841 w 1773841"/>
              <a:gd name="connsiteY1" fmla="*/ 6233093 h 15819120"/>
              <a:gd name="connsiteX2" fmla="*/ 909496 w 1773841"/>
              <a:gd name="connsiteY2" fmla="*/ 7129609 h 15819120"/>
              <a:gd name="connsiteX3" fmla="*/ 909496 w 1773841"/>
              <a:gd name="connsiteY3" fmla="*/ 7272960 h 15819120"/>
              <a:gd name="connsiteX4" fmla="*/ 1773841 w 1773841"/>
              <a:gd name="connsiteY4" fmla="*/ 8169476 h 15819120"/>
              <a:gd name="connsiteX5" fmla="*/ 1773841 w 1773841"/>
              <a:gd name="connsiteY5" fmla="*/ 15819120 h 15819120"/>
              <a:gd name="connsiteX6" fmla="*/ 0 w 1773841"/>
              <a:gd name="connsiteY6" fmla="*/ 15819120 h 15819120"/>
              <a:gd name="connsiteX7" fmla="*/ 0 w 1773841"/>
              <a:gd name="connsiteY7" fmla="*/ 0 h 15819120"/>
              <a:gd name="connsiteX8" fmla="*/ 1773841 w 1773841"/>
              <a:gd name="connsiteY8" fmla="*/ 0 h 15819120"/>
              <a:gd name="connsiteX0" fmla="*/ 1773841 w 1773841"/>
              <a:gd name="connsiteY0" fmla="*/ 0 h 15819120"/>
              <a:gd name="connsiteX1" fmla="*/ 1773841 w 1773841"/>
              <a:gd name="connsiteY1" fmla="*/ 6233093 h 15819120"/>
              <a:gd name="connsiteX2" fmla="*/ 909496 w 1773841"/>
              <a:gd name="connsiteY2" fmla="*/ 7129609 h 15819120"/>
              <a:gd name="connsiteX3" fmla="*/ 909496 w 1773841"/>
              <a:gd name="connsiteY3" fmla="*/ 7272960 h 15819120"/>
              <a:gd name="connsiteX4" fmla="*/ 1773841 w 1773841"/>
              <a:gd name="connsiteY4" fmla="*/ 8169476 h 15819120"/>
              <a:gd name="connsiteX5" fmla="*/ 1773841 w 1773841"/>
              <a:gd name="connsiteY5" fmla="*/ 15819120 h 15819120"/>
              <a:gd name="connsiteX6" fmla="*/ 0 w 1773841"/>
              <a:gd name="connsiteY6" fmla="*/ 15819120 h 15819120"/>
              <a:gd name="connsiteX7" fmla="*/ 0 w 1773841"/>
              <a:gd name="connsiteY7" fmla="*/ 0 h 15819120"/>
              <a:gd name="connsiteX8" fmla="*/ 1773841 w 1773841"/>
              <a:gd name="connsiteY8" fmla="*/ 0 h 15819120"/>
              <a:gd name="connsiteX0" fmla="*/ 1773841 w 1777714"/>
              <a:gd name="connsiteY0" fmla="*/ 0 h 15819120"/>
              <a:gd name="connsiteX1" fmla="*/ 1773841 w 1777714"/>
              <a:gd name="connsiteY1" fmla="*/ 6233093 h 15819120"/>
              <a:gd name="connsiteX2" fmla="*/ 909496 w 1777714"/>
              <a:gd name="connsiteY2" fmla="*/ 7129609 h 15819120"/>
              <a:gd name="connsiteX3" fmla="*/ 909496 w 1777714"/>
              <a:gd name="connsiteY3" fmla="*/ 7272960 h 15819120"/>
              <a:gd name="connsiteX4" fmla="*/ 1773841 w 1777714"/>
              <a:gd name="connsiteY4" fmla="*/ 8169476 h 15819120"/>
              <a:gd name="connsiteX5" fmla="*/ 1773841 w 1777714"/>
              <a:gd name="connsiteY5" fmla="*/ 15819120 h 15819120"/>
              <a:gd name="connsiteX6" fmla="*/ 0 w 1777714"/>
              <a:gd name="connsiteY6" fmla="*/ 15819120 h 15819120"/>
              <a:gd name="connsiteX7" fmla="*/ 0 w 1777714"/>
              <a:gd name="connsiteY7" fmla="*/ 0 h 15819120"/>
              <a:gd name="connsiteX8" fmla="*/ 1773841 w 1777714"/>
              <a:gd name="connsiteY8" fmla="*/ 0 h 15819120"/>
              <a:gd name="connsiteX0" fmla="*/ 1773841 w 1777714"/>
              <a:gd name="connsiteY0" fmla="*/ 0 h 15819120"/>
              <a:gd name="connsiteX1" fmla="*/ 1773841 w 1777714"/>
              <a:gd name="connsiteY1" fmla="*/ 6233093 h 15819120"/>
              <a:gd name="connsiteX2" fmla="*/ 909496 w 1777714"/>
              <a:gd name="connsiteY2" fmla="*/ 7129609 h 15819120"/>
              <a:gd name="connsiteX3" fmla="*/ 909496 w 1777714"/>
              <a:gd name="connsiteY3" fmla="*/ 7272960 h 15819120"/>
              <a:gd name="connsiteX4" fmla="*/ 1773841 w 1777714"/>
              <a:gd name="connsiteY4" fmla="*/ 8169476 h 15819120"/>
              <a:gd name="connsiteX5" fmla="*/ 1773841 w 1777714"/>
              <a:gd name="connsiteY5" fmla="*/ 15819120 h 15819120"/>
              <a:gd name="connsiteX6" fmla="*/ 0 w 1777714"/>
              <a:gd name="connsiteY6" fmla="*/ 15819120 h 15819120"/>
              <a:gd name="connsiteX7" fmla="*/ 0 w 1777714"/>
              <a:gd name="connsiteY7" fmla="*/ 0 h 15819120"/>
              <a:gd name="connsiteX8" fmla="*/ 1773841 w 1777714"/>
              <a:gd name="connsiteY8" fmla="*/ 0 h 15819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7714" h="15819120">
                <a:moveTo>
                  <a:pt x="1773841" y="0"/>
                </a:moveTo>
                <a:cubicBezTo>
                  <a:pt x="1773841" y="2077698"/>
                  <a:pt x="1782556" y="5985053"/>
                  <a:pt x="1773841" y="6233093"/>
                </a:cubicBezTo>
                <a:cubicBezTo>
                  <a:pt x="1765126" y="6481133"/>
                  <a:pt x="909747" y="6822304"/>
                  <a:pt x="909496" y="7129609"/>
                </a:cubicBezTo>
                <a:cubicBezTo>
                  <a:pt x="909245" y="7436914"/>
                  <a:pt x="909245" y="6880986"/>
                  <a:pt x="909496" y="7272960"/>
                </a:cubicBezTo>
                <a:cubicBezTo>
                  <a:pt x="909747" y="7664934"/>
                  <a:pt x="1773593" y="7819837"/>
                  <a:pt x="1773841" y="8169476"/>
                </a:cubicBezTo>
                <a:cubicBezTo>
                  <a:pt x="1774089" y="8519115"/>
                  <a:pt x="1773841" y="13269239"/>
                  <a:pt x="1773841" y="15819120"/>
                </a:cubicBezTo>
                <a:lnTo>
                  <a:pt x="0" y="15819120"/>
                </a:lnTo>
                <a:lnTo>
                  <a:pt x="0" y="0"/>
                </a:lnTo>
                <a:lnTo>
                  <a:pt x="1773841"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defTabSz="761970"/>
            <a:endParaRPr lang="en-GB" sz="1500">
              <a:solidFill>
                <a:prstClr val="white"/>
              </a:solidFill>
              <a:latin typeface="Calibri" panose="020F0502020204030204"/>
            </a:endParaRPr>
          </a:p>
        </p:txBody>
      </p:sp>
      <p:pic>
        <p:nvPicPr>
          <p:cNvPr id="52" name="Picture 51">
            <a:extLst>
              <a:ext uri="{FF2B5EF4-FFF2-40B4-BE49-F238E27FC236}">
                <a16:creationId xmlns:a16="http://schemas.microsoft.com/office/drawing/2014/main" id="{19B9A3CF-AD19-5D26-8D5D-0BA944A301B4}"/>
              </a:ext>
            </a:extLst>
          </p:cNvPr>
          <p:cNvPicPr>
            <a:picLocks noChangeAspect="1"/>
          </p:cNvPicPr>
          <p:nvPr/>
        </p:nvPicPr>
        <p:blipFill>
          <a:blip r:embed="rId4" cstate="email">
            <a:alphaModFix amt="85000"/>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a:xfrm>
            <a:off x="142894" y="1296348"/>
            <a:ext cx="1068059" cy="1022154"/>
          </a:xfrm>
          <a:custGeom>
            <a:avLst/>
            <a:gdLst/>
            <a:ahLst/>
            <a:cxnLst/>
            <a:rect l="l" t="t" r="r" b="b"/>
            <a:pathLst>
              <a:path w="1486412" h="1422526">
                <a:moveTo>
                  <a:pt x="491851" y="655834"/>
                </a:moveTo>
                <a:lnTo>
                  <a:pt x="491851" y="868221"/>
                </a:lnTo>
                <a:lnTo>
                  <a:pt x="548048" y="868221"/>
                </a:lnTo>
                <a:lnTo>
                  <a:pt x="548048" y="655834"/>
                </a:lnTo>
                <a:close/>
                <a:moveTo>
                  <a:pt x="1159797" y="651034"/>
                </a:moveTo>
                <a:cubicBezTo>
                  <a:pt x="1129265" y="651034"/>
                  <a:pt x="1106733" y="657300"/>
                  <a:pt x="1092201" y="669833"/>
                </a:cubicBezTo>
                <a:cubicBezTo>
                  <a:pt x="1077668" y="682365"/>
                  <a:pt x="1070402" y="697831"/>
                  <a:pt x="1070402" y="716230"/>
                </a:cubicBezTo>
                <a:cubicBezTo>
                  <a:pt x="1070402" y="736629"/>
                  <a:pt x="1078802" y="752561"/>
                  <a:pt x="1095601" y="764027"/>
                </a:cubicBezTo>
                <a:cubicBezTo>
                  <a:pt x="1107733" y="772293"/>
                  <a:pt x="1136465" y="781426"/>
                  <a:pt x="1181795" y="791425"/>
                </a:cubicBezTo>
                <a:cubicBezTo>
                  <a:pt x="1191528" y="793692"/>
                  <a:pt x="1197794" y="796158"/>
                  <a:pt x="1200594" y="798825"/>
                </a:cubicBezTo>
                <a:cubicBezTo>
                  <a:pt x="1203261" y="801625"/>
                  <a:pt x="1204594" y="805158"/>
                  <a:pt x="1204594" y="809424"/>
                </a:cubicBezTo>
                <a:cubicBezTo>
                  <a:pt x="1204594" y="815691"/>
                  <a:pt x="1202127" y="820690"/>
                  <a:pt x="1197194" y="824423"/>
                </a:cubicBezTo>
                <a:cubicBezTo>
                  <a:pt x="1189861" y="829756"/>
                  <a:pt x="1178929" y="832423"/>
                  <a:pt x="1164396" y="832423"/>
                </a:cubicBezTo>
                <a:cubicBezTo>
                  <a:pt x="1151197" y="832423"/>
                  <a:pt x="1140931" y="829590"/>
                  <a:pt x="1133598" y="823923"/>
                </a:cubicBezTo>
                <a:cubicBezTo>
                  <a:pt x="1126265" y="818257"/>
                  <a:pt x="1121399" y="809958"/>
                  <a:pt x="1118999" y="799025"/>
                </a:cubicBezTo>
                <a:lnTo>
                  <a:pt x="1062603" y="807624"/>
                </a:lnTo>
                <a:cubicBezTo>
                  <a:pt x="1067802" y="827756"/>
                  <a:pt x="1078835" y="843689"/>
                  <a:pt x="1095701" y="855421"/>
                </a:cubicBezTo>
                <a:cubicBezTo>
                  <a:pt x="1112566" y="867154"/>
                  <a:pt x="1135465" y="873020"/>
                  <a:pt x="1164396" y="873020"/>
                </a:cubicBezTo>
                <a:cubicBezTo>
                  <a:pt x="1196261" y="873020"/>
                  <a:pt x="1220326" y="866021"/>
                  <a:pt x="1236592" y="852022"/>
                </a:cubicBezTo>
                <a:cubicBezTo>
                  <a:pt x="1252858" y="838023"/>
                  <a:pt x="1260991" y="821290"/>
                  <a:pt x="1260991" y="801825"/>
                </a:cubicBezTo>
                <a:cubicBezTo>
                  <a:pt x="1260991" y="783959"/>
                  <a:pt x="1255124" y="770027"/>
                  <a:pt x="1243392" y="760027"/>
                </a:cubicBezTo>
                <a:cubicBezTo>
                  <a:pt x="1231526" y="750161"/>
                  <a:pt x="1210627" y="741828"/>
                  <a:pt x="1180695" y="735029"/>
                </a:cubicBezTo>
                <a:cubicBezTo>
                  <a:pt x="1150764" y="728229"/>
                  <a:pt x="1133265" y="722963"/>
                  <a:pt x="1128199" y="719230"/>
                </a:cubicBezTo>
                <a:cubicBezTo>
                  <a:pt x="1124465" y="716430"/>
                  <a:pt x="1122599" y="713030"/>
                  <a:pt x="1122599" y="709030"/>
                </a:cubicBezTo>
                <a:cubicBezTo>
                  <a:pt x="1122599" y="704364"/>
                  <a:pt x="1124732" y="700564"/>
                  <a:pt x="1128999" y="697631"/>
                </a:cubicBezTo>
                <a:cubicBezTo>
                  <a:pt x="1135398" y="693498"/>
                  <a:pt x="1145998" y="691431"/>
                  <a:pt x="1160797" y="691431"/>
                </a:cubicBezTo>
                <a:cubicBezTo>
                  <a:pt x="1172529" y="691431"/>
                  <a:pt x="1181562" y="693631"/>
                  <a:pt x="1187895" y="698031"/>
                </a:cubicBezTo>
                <a:cubicBezTo>
                  <a:pt x="1194228" y="702431"/>
                  <a:pt x="1198528" y="708764"/>
                  <a:pt x="1200794" y="717030"/>
                </a:cubicBezTo>
                <a:lnTo>
                  <a:pt x="1253791" y="707230"/>
                </a:lnTo>
                <a:cubicBezTo>
                  <a:pt x="1248458" y="688698"/>
                  <a:pt x="1238725" y="674699"/>
                  <a:pt x="1224593" y="665233"/>
                </a:cubicBezTo>
                <a:cubicBezTo>
                  <a:pt x="1210460" y="655767"/>
                  <a:pt x="1188862" y="651034"/>
                  <a:pt x="1159797" y="651034"/>
                </a:cubicBezTo>
                <a:close/>
                <a:moveTo>
                  <a:pt x="944396" y="651034"/>
                </a:moveTo>
                <a:cubicBezTo>
                  <a:pt x="912798" y="651034"/>
                  <a:pt x="887733" y="660800"/>
                  <a:pt x="869200" y="680332"/>
                </a:cubicBezTo>
                <a:cubicBezTo>
                  <a:pt x="850668" y="699864"/>
                  <a:pt x="841402" y="727163"/>
                  <a:pt x="841402" y="762227"/>
                </a:cubicBezTo>
                <a:cubicBezTo>
                  <a:pt x="841402" y="796892"/>
                  <a:pt x="850635" y="824023"/>
                  <a:pt x="869100" y="843622"/>
                </a:cubicBezTo>
                <a:cubicBezTo>
                  <a:pt x="887566" y="863221"/>
                  <a:pt x="912331" y="873020"/>
                  <a:pt x="943396" y="873020"/>
                </a:cubicBezTo>
                <a:cubicBezTo>
                  <a:pt x="970728" y="873020"/>
                  <a:pt x="992526" y="866554"/>
                  <a:pt x="1008792" y="853622"/>
                </a:cubicBezTo>
                <a:cubicBezTo>
                  <a:pt x="1025057" y="840689"/>
                  <a:pt x="1036057" y="821557"/>
                  <a:pt x="1041790" y="796225"/>
                </a:cubicBezTo>
                <a:lnTo>
                  <a:pt x="986593" y="786826"/>
                </a:lnTo>
                <a:cubicBezTo>
                  <a:pt x="983793" y="801625"/>
                  <a:pt x="978994" y="812057"/>
                  <a:pt x="972194" y="818124"/>
                </a:cubicBezTo>
                <a:cubicBezTo>
                  <a:pt x="965395" y="824190"/>
                  <a:pt x="956662" y="827223"/>
                  <a:pt x="945996" y="827223"/>
                </a:cubicBezTo>
                <a:cubicBezTo>
                  <a:pt x="931730" y="827223"/>
                  <a:pt x="920364" y="822023"/>
                  <a:pt x="911898" y="811624"/>
                </a:cubicBezTo>
                <a:cubicBezTo>
                  <a:pt x="903432" y="801225"/>
                  <a:pt x="899199" y="783426"/>
                  <a:pt x="899199" y="758227"/>
                </a:cubicBezTo>
                <a:cubicBezTo>
                  <a:pt x="899199" y="735562"/>
                  <a:pt x="903365" y="719396"/>
                  <a:pt x="911698" y="709730"/>
                </a:cubicBezTo>
                <a:cubicBezTo>
                  <a:pt x="920031" y="700064"/>
                  <a:pt x="931197" y="695231"/>
                  <a:pt x="945196" y="695231"/>
                </a:cubicBezTo>
                <a:cubicBezTo>
                  <a:pt x="955728" y="695231"/>
                  <a:pt x="964295" y="698031"/>
                  <a:pt x="970894" y="703631"/>
                </a:cubicBezTo>
                <a:cubicBezTo>
                  <a:pt x="977494" y="709230"/>
                  <a:pt x="981727" y="717563"/>
                  <a:pt x="983593" y="728629"/>
                </a:cubicBezTo>
                <a:lnTo>
                  <a:pt x="1038990" y="718630"/>
                </a:lnTo>
                <a:cubicBezTo>
                  <a:pt x="1032324" y="695831"/>
                  <a:pt x="1021358" y="678866"/>
                  <a:pt x="1006092" y="667733"/>
                </a:cubicBezTo>
                <a:cubicBezTo>
                  <a:pt x="990826" y="656600"/>
                  <a:pt x="970261" y="651034"/>
                  <a:pt x="944396" y="651034"/>
                </a:cubicBezTo>
                <a:close/>
                <a:moveTo>
                  <a:pt x="727944" y="651034"/>
                </a:moveTo>
                <a:cubicBezTo>
                  <a:pt x="699812" y="651034"/>
                  <a:pt x="676480" y="663033"/>
                  <a:pt x="657948" y="687032"/>
                </a:cubicBezTo>
                <a:lnTo>
                  <a:pt x="657948" y="655834"/>
                </a:lnTo>
                <a:lnTo>
                  <a:pt x="605751" y="655834"/>
                </a:lnTo>
                <a:lnTo>
                  <a:pt x="605751" y="868221"/>
                </a:lnTo>
                <a:lnTo>
                  <a:pt x="661948" y="868221"/>
                </a:lnTo>
                <a:lnTo>
                  <a:pt x="661948" y="772027"/>
                </a:lnTo>
                <a:cubicBezTo>
                  <a:pt x="661948" y="748295"/>
                  <a:pt x="663381" y="732029"/>
                  <a:pt x="666248" y="723229"/>
                </a:cubicBezTo>
                <a:cubicBezTo>
                  <a:pt x="669114" y="714430"/>
                  <a:pt x="674414" y="707364"/>
                  <a:pt x="682147" y="702031"/>
                </a:cubicBezTo>
                <a:cubicBezTo>
                  <a:pt x="689880" y="696698"/>
                  <a:pt x="698612" y="694031"/>
                  <a:pt x="708345" y="694031"/>
                </a:cubicBezTo>
                <a:cubicBezTo>
                  <a:pt x="715945" y="694031"/>
                  <a:pt x="722444" y="695898"/>
                  <a:pt x="727844" y="699631"/>
                </a:cubicBezTo>
                <a:cubicBezTo>
                  <a:pt x="733244" y="703364"/>
                  <a:pt x="737143" y="708597"/>
                  <a:pt x="739543" y="715330"/>
                </a:cubicBezTo>
                <a:cubicBezTo>
                  <a:pt x="741943" y="722063"/>
                  <a:pt x="743143" y="736895"/>
                  <a:pt x="743143" y="759827"/>
                </a:cubicBezTo>
                <a:lnTo>
                  <a:pt x="743143" y="868221"/>
                </a:lnTo>
                <a:lnTo>
                  <a:pt x="799340" y="868221"/>
                </a:lnTo>
                <a:lnTo>
                  <a:pt x="799340" y="736229"/>
                </a:lnTo>
                <a:cubicBezTo>
                  <a:pt x="799340" y="719830"/>
                  <a:pt x="798306" y="707230"/>
                  <a:pt x="796240" y="698431"/>
                </a:cubicBezTo>
                <a:cubicBezTo>
                  <a:pt x="794173" y="689632"/>
                  <a:pt x="790507" y="681765"/>
                  <a:pt x="785240" y="674832"/>
                </a:cubicBezTo>
                <a:cubicBezTo>
                  <a:pt x="779974" y="667900"/>
                  <a:pt x="772208" y="662200"/>
                  <a:pt x="761942" y="657733"/>
                </a:cubicBezTo>
                <a:cubicBezTo>
                  <a:pt x="751676" y="653267"/>
                  <a:pt x="740343" y="651034"/>
                  <a:pt x="727944" y="651034"/>
                </a:cubicBezTo>
                <a:close/>
                <a:moveTo>
                  <a:pt x="246201" y="577438"/>
                </a:moveTo>
                <a:lnTo>
                  <a:pt x="246201" y="868221"/>
                </a:lnTo>
                <a:lnTo>
                  <a:pt x="452589" y="868221"/>
                </a:lnTo>
                <a:lnTo>
                  <a:pt x="452589" y="818824"/>
                </a:lnTo>
                <a:lnTo>
                  <a:pt x="305398" y="818824"/>
                </a:lnTo>
                <a:lnTo>
                  <a:pt x="305398" y="577438"/>
                </a:lnTo>
                <a:close/>
                <a:moveTo>
                  <a:pt x="491851" y="575039"/>
                </a:moveTo>
                <a:lnTo>
                  <a:pt x="491851" y="627035"/>
                </a:lnTo>
                <a:lnTo>
                  <a:pt x="548048" y="627035"/>
                </a:lnTo>
                <a:lnTo>
                  <a:pt x="548048" y="575039"/>
                </a:lnTo>
                <a:close/>
                <a:moveTo>
                  <a:pt x="743206" y="0"/>
                </a:moveTo>
                <a:cubicBezTo>
                  <a:pt x="1153667" y="0"/>
                  <a:pt x="1486412" y="318443"/>
                  <a:pt x="1486412" y="711263"/>
                </a:cubicBezTo>
                <a:cubicBezTo>
                  <a:pt x="1486412" y="1104083"/>
                  <a:pt x="1153667" y="1422526"/>
                  <a:pt x="743206" y="1422526"/>
                </a:cubicBezTo>
                <a:cubicBezTo>
                  <a:pt x="332745" y="1422526"/>
                  <a:pt x="0" y="1104083"/>
                  <a:pt x="0" y="711263"/>
                </a:cubicBezTo>
                <a:cubicBezTo>
                  <a:pt x="0" y="318443"/>
                  <a:pt x="332745" y="0"/>
                  <a:pt x="743206" y="0"/>
                </a:cubicBezTo>
                <a:close/>
              </a:path>
            </a:pathLst>
          </a:custGeom>
          <a:ln w="190500" cap="rnd">
            <a:noFill/>
            <a:prstDash val="solid"/>
          </a:ln>
          <a:effectLst>
            <a:outerShdw blurRad="127000" sx="1000" sy="1000" algn="bl" rotWithShape="0">
              <a:srgbClr val="000000"/>
            </a:outerShdw>
          </a:effectLst>
        </p:spPr>
      </p:pic>
      <p:pic>
        <p:nvPicPr>
          <p:cNvPr id="51" name="Picture 50">
            <a:extLst>
              <a:ext uri="{FF2B5EF4-FFF2-40B4-BE49-F238E27FC236}">
                <a16:creationId xmlns:a16="http://schemas.microsoft.com/office/drawing/2014/main" id="{0B94511C-91BC-E2AC-0D5E-86091EE0A7D8}"/>
              </a:ext>
            </a:extLst>
          </p:cNvPr>
          <p:cNvPicPr>
            <a:picLocks noChangeAspect="1"/>
          </p:cNvPicPr>
          <p:nvPr/>
        </p:nvPicPr>
        <p:blipFill>
          <a:blip r:embed="rId5" cstate="email">
            <a:alphaModFix amt="85000"/>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141113" y="2402367"/>
            <a:ext cx="1060374" cy="1024070"/>
          </a:xfrm>
          <a:custGeom>
            <a:avLst/>
            <a:gdLst/>
            <a:ahLst/>
            <a:cxnLst/>
            <a:rect l="l" t="t" r="r" b="b"/>
            <a:pathLst>
              <a:path w="1475716" h="1425192">
                <a:moveTo>
                  <a:pt x="523390" y="694660"/>
                </a:moveTo>
                <a:cubicBezTo>
                  <a:pt x="536010" y="694660"/>
                  <a:pt x="546593" y="699478"/>
                  <a:pt x="555139" y="709115"/>
                </a:cubicBezTo>
                <a:cubicBezTo>
                  <a:pt x="563686" y="718751"/>
                  <a:pt x="567960" y="732518"/>
                  <a:pt x="567960" y="750415"/>
                </a:cubicBezTo>
                <a:cubicBezTo>
                  <a:pt x="567960" y="768770"/>
                  <a:pt x="563686" y="782766"/>
                  <a:pt x="555139" y="792403"/>
                </a:cubicBezTo>
                <a:cubicBezTo>
                  <a:pt x="546593" y="802039"/>
                  <a:pt x="536010" y="806858"/>
                  <a:pt x="523390" y="806858"/>
                </a:cubicBezTo>
                <a:cubicBezTo>
                  <a:pt x="510771" y="806858"/>
                  <a:pt x="500159" y="802039"/>
                  <a:pt x="491555" y="792403"/>
                </a:cubicBezTo>
                <a:cubicBezTo>
                  <a:pt x="482951" y="782766"/>
                  <a:pt x="478649" y="768885"/>
                  <a:pt x="478649" y="750759"/>
                </a:cubicBezTo>
                <a:cubicBezTo>
                  <a:pt x="478649" y="732633"/>
                  <a:pt x="482951" y="718751"/>
                  <a:pt x="491555" y="709115"/>
                </a:cubicBezTo>
                <a:cubicBezTo>
                  <a:pt x="500159" y="699478"/>
                  <a:pt x="510771" y="694660"/>
                  <a:pt x="523390" y="694660"/>
                </a:cubicBezTo>
                <a:close/>
                <a:moveTo>
                  <a:pt x="1065343" y="692251"/>
                </a:moveTo>
                <a:cubicBezTo>
                  <a:pt x="1075209" y="692251"/>
                  <a:pt x="1083584" y="695893"/>
                  <a:pt x="1090467" y="703178"/>
                </a:cubicBezTo>
                <a:cubicBezTo>
                  <a:pt x="1097351" y="710463"/>
                  <a:pt x="1100964" y="721103"/>
                  <a:pt x="1101308" y="735099"/>
                </a:cubicBezTo>
                <a:lnTo>
                  <a:pt x="1029034" y="735099"/>
                </a:lnTo>
                <a:cubicBezTo>
                  <a:pt x="1028919" y="721906"/>
                  <a:pt x="1032303" y="711467"/>
                  <a:pt x="1039187" y="703780"/>
                </a:cubicBezTo>
                <a:cubicBezTo>
                  <a:pt x="1046070" y="696094"/>
                  <a:pt x="1054789" y="692251"/>
                  <a:pt x="1065343" y="692251"/>
                </a:cubicBezTo>
                <a:close/>
                <a:moveTo>
                  <a:pt x="1062418" y="655253"/>
                </a:moveTo>
                <a:cubicBezTo>
                  <a:pt x="1038211" y="655253"/>
                  <a:pt x="1018193" y="663828"/>
                  <a:pt x="1002361" y="680979"/>
                </a:cubicBezTo>
                <a:cubicBezTo>
                  <a:pt x="986529" y="698130"/>
                  <a:pt x="978614" y="721849"/>
                  <a:pt x="978614" y="752135"/>
                </a:cubicBezTo>
                <a:cubicBezTo>
                  <a:pt x="978614" y="777489"/>
                  <a:pt x="984636" y="798483"/>
                  <a:pt x="996682" y="815118"/>
                </a:cubicBezTo>
                <a:cubicBezTo>
                  <a:pt x="1011940" y="835882"/>
                  <a:pt x="1035458" y="846265"/>
                  <a:pt x="1067236" y="846265"/>
                </a:cubicBezTo>
                <a:cubicBezTo>
                  <a:pt x="1087312" y="846265"/>
                  <a:pt x="1104033" y="841647"/>
                  <a:pt x="1117398" y="832412"/>
                </a:cubicBezTo>
                <a:cubicBezTo>
                  <a:pt x="1130763" y="823177"/>
                  <a:pt x="1140543" y="809726"/>
                  <a:pt x="1146738" y="792059"/>
                </a:cubicBezTo>
                <a:lnTo>
                  <a:pt x="1098555" y="783971"/>
                </a:lnTo>
                <a:cubicBezTo>
                  <a:pt x="1095916" y="793148"/>
                  <a:pt x="1092016" y="799802"/>
                  <a:pt x="1086854" y="803932"/>
                </a:cubicBezTo>
                <a:cubicBezTo>
                  <a:pt x="1081691" y="808062"/>
                  <a:pt x="1075324" y="810127"/>
                  <a:pt x="1067752" y="810127"/>
                </a:cubicBezTo>
                <a:cubicBezTo>
                  <a:pt x="1056624" y="810127"/>
                  <a:pt x="1047332" y="806141"/>
                  <a:pt x="1039875" y="798168"/>
                </a:cubicBezTo>
                <a:cubicBezTo>
                  <a:pt x="1032418" y="790194"/>
                  <a:pt x="1028518" y="779038"/>
                  <a:pt x="1028173" y="764697"/>
                </a:cubicBezTo>
                <a:lnTo>
                  <a:pt x="1149319" y="764697"/>
                </a:lnTo>
                <a:cubicBezTo>
                  <a:pt x="1150008" y="727642"/>
                  <a:pt x="1142493" y="700138"/>
                  <a:pt x="1126777" y="682184"/>
                </a:cubicBezTo>
                <a:cubicBezTo>
                  <a:pt x="1111060" y="664230"/>
                  <a:pt x="1089607" y="655253"/>
                  <a:pt x="1062418" y="655253"/>
                </a:cubicBezTo>
                <a:close/>
                <a:moveTo>
                  <a:pt x="859295" y="655253"/>
                </a:moveTo>
                <a:cubicBezTo>
                  <a:pt x="833024" y="655253"/>
                  <a:pt x="813636" y="660645"/>
                  <a:pt x="801131" y="671429"/>
                </a:cubicBezTo>
                <a:cubicBezTo>
                  <a:pt x="788627" y="682213"/>
                  <a:pt x="782374" y="695520"/>
                  <a:pt x="782374" y="711352"/>
                </a:cubicBezTo>
                <a:cubicBezTo>
                  <a:pt x="782374" y="728904"/>
                  <a:pt x="789602" y="742614"/>
                  <a:pt x="804057" y="752480"/>
                </a:cubicBezTo>
                <a:cubicBezTo>
                  <a:pt x="814496" y="759592"/>
                  <a:pt x="839219" y="767451"/>
                  <a:pt x="878224" y="776055"/>
                </a:cubicBezTo>
                <a:cubicBezTo>
                  <a:pt x="886599" y="778005"/>
                  <a:pt x="891991" y="780128"/>
                  <a:pt x="894400" y="782422"/>
                </a:cubicBezTo>
                <a:cubicBezTo>
                  <a:pt x="896694" y="784831"/>
                  <a:pt x="897842" y="787871"/>
                  <a:pt x="897842" y="791542"/>
                </a:cubicBezTo>
                <a:cubicBezTo>
                  <a:pt x="897842" y="796934"/>
                  <a:pt x="895719" y="801236"/>
                  <a:pt x="891475" y="804449"/>
                </a:cubicBezTo>
                <a:cubicBezTo>
                  <a:pt x="885165" y="809037"/>
                  <a:pt x="875758" y="811332"/>
                  <a:pt x="863253" y="811332"/>
                </a:cubicBezTo>
                <a:cubicBezTo>
                  <a:pt x="851896" y="811332"/>
                  <a:pt x="843062" y="808894"/>
                  <a:pt x="836752" y="804018"/>
                </a:cubicBezTo>
                <a:cubicBezTo>
                  <a:pt x="830443" y="799143"/>
                  <a:pt x="826255" y="792001"/>
                  <a:pt x="824190" y="782594"/>
                </a:cubicBezTo>
                <a:lnTo>
                  <a:pt x="775663" y="789994"/>
                </a:lnTo>
                <a:cubicBezTo>
                  <a:pt x="780137" y="807317"/>
                  <a:pt x="789630" y="821026"/>
                  <a:pt x="804143" y="831121"/>
                </a:cubicBezTo>
                <a:cubicBezTo>
                  <a:pt x="818655" y="841217"/>
                  <a:pt x="838358" y="846265"/>
                  <a:pt x="863253" y="846265"/>
                </a:cubicBezTo>
                <a:cubicBezTo>
                  <a:pt x="890672" y="846265"/>
                  <a:pt x="911379" y="840242"/>
                  <a:pt x="925375" y="828196"/>
                </a:cubicBezTo>
                <a:cubicBezTo>
                  <a:pt x="939371" y="816150"/>
                  <a:pt x="946369" y="801753"/>
                  <a:pt x="946369" y="785003"/>
                </a:cubicBezTo>
                <a:cubicBezTo>
                  <a:pt x="946369" y="769631"/>
                  <a:pt x="941321" y="757642"/>
                  <a:pt x="931226" y="749038"/>
                </a:cubicBezTo>
                <a:cubicBezTo>
                  <a:pt x="921015" y="740549"/>
                  <a:pt x="903033" y="733378"/>
                  <a:pt x="877278" y="727528"/>
                </a:cubicBezTo>
                <a:cubicBezTo>
                  <a:pt x="851523" y="721677"/>
                  <a:pt x="836466" y="717145"/>
                  <a:pt x="832106" y="713933"/>
                </a:cubicBezTo>
                <a:cubicBezTo>
                  <a:pt x="828894" y="711524"/>
                  <a:pt x="827288" y="708599"/>
                  <a:pt x="827288" y="705157"/>
                </a:cubicBezTo>
                <a:cubicBezTo>
                  <a:pt x="827288" y="701142"/>
                  <a:pt x="829123" y="697872"/>
                  <a:pt x="832794" y="695348"/>
                </a:cubicBezTo>
                <a:cubicBezTo>
                  <a:pt x="838301" y="691792"/>
                  <a:pt x="847422" y="690014"/>
                  <a:pt x="860156" y="690014"/>
                </a:cubicBezTo>
                <a:cubicBezTo>
                  <a:pt x="870251" y="690014"/>
                  <a:pt x="878023" y="691907"/>
                  <a:pt x="883473" y="695692"/>
                </a:cubicBezTo>
                <a:cubicBezTo>
                  <a:pt x="888922" y="699478"/>
                  <a:pt x="892622" y="704928"/>
                  <a:pt x="894572" y="712040"/>
                </a:cubicBezTo>
                <a:lnTo>
                  <a:pt x="940174" y="703608"/>
                </a:lnTo>
                <a:cubicBezTo>
                  <a:pt x="935585" y="687662"/>
                  <a:pt x="927210" y="675616"/>
                  <a:pt x="915050" y="667471"/>
                </a:cubicBezTo>
                <a:cubicBezTo>
                  <a:pt x="902889" y="659326"/>
                  <a:pt x="884304" y="655253"/>
                  <a:pt x="859295" y="655253"/>
                </a:cubicBezTo>
                <a:close/>
                <a:moveTo>
                  <a:pt x="743842" y="655253"/>
                </a:moveTo>
                <a:cubicBezTo>
                  <a:pt x="736041" y="655253"/>
                  <a:pt x="729071" y="657203"/>
                  <a:pt x="722934" y="661104"/>
                </a:cubicBezTo>
                <a:cubicBezTo>
                  <a:pt x="716796" y="665004"/>
                  <a:pt x="709884" y="673092"/>
                  <a:pt x="702198" y="685367"/>
                </a:cubicBezTo>
                <a:lnTo>
                  <a:pt x="702198" y="659383"/>
                </a:lnTo>
                <a:lnTo>
                  <a:pt x="657284" y="659383"/>
                </a:lnTo>
                <a:lnTo>
                  <a:pt x="657284" y="842135"/>
                </a:lnTo>
                <a:lnTo>
                  <a:pt x="705639" y="842135"/>
                </a:lnTo>
                <a:lnTo>
                  <a:pt x="705639" y="785692"/>
                </a:lnTo>
                <a:cubicBezTo>
                  <a:pt x="705639" y="754602"/>
                  <a:pt x="706987" y="734182"/>
                  <a:pt x="709683" y="724430"/>
                </a:cubicBezTo>
                <a:cubicBezTo>
                  <a:pt x="712379" y="714679"/>
                  <a:pt x="716079" y="707939"/>
                  <a:pt x="720783" y="704210"/>
                </a:cubicBezTo>
                <a:cubicBezTo>
                  <a:pt x="725486" y="700482"/>
                  <a:pt x="731222" y="698618"/>
                  <a:pt x="737991" y="698618"/>
                </a:cubicBezTo>
                <a:cubicBezTo>
                  <a:pt x="744989" y="698618"/>
                  <a:pt x="752561" y="701256"/>
                  <a:pt x="760706" y="706534"/>
                </a:cubicBezTo>
                <a:lnTo>
                  <a:pt x="775677" y="664373"/>
                </a:lnTo>
                <a:cubicBezTo>
                  <a:pt x="765467" y="658293"/>
                  <a:pt x="754855" y="655253"/>
                  <a:pt x="743842" y="655253"/>
                </a:cubicBezTo>
                <a:close/>
                <a:moveTo>
                  <a:pt x="523218" y="655253"/>
                </a:moveTo>
                <a:cubicBezTo>
                  <a:pt x="505322" y="655253"/>
                  <a:pt x="489117" y="659211"/>
                  <a:pt x="474605" y="667127"/>
                </a:cubicBezTo>
                <a:cubicBezTo>
                  <a:pt x="460092" y="675043"/>
                  <a:pt x="448878" y="686515"/>
                  <a:pt x="440963" y="701543"/>
                </a:cubicBezTo>
                <a:cubicBezTo>
                  <a:pt x="433047" y="716572"/>
                  <a:pt x="429089" y="732117"/>
                  <a:pt x="429089" y="748178"/>
                </a:cubicBezTo>
                <a:cubicBezTo>
                  <a:pt x="429089" y="769172"/>
                  <a:pt x="433047" y="786982"/>
                  <a:pt x="440963" y="801609"/>
                </a:cubicBezTo>
                <a:cubicBezTo>
                  <a:pt x="448878" y="816236"/>
                  <a:pt x="460437" y="827336"/>
                  <a:pt x="475637" y="834907"/>
                </a:cubicBezTo>
                <a:cubicBezTo>
                  <a:pt x="490838" y="842479"/>
                  <a:pt x="506813" y="846265"/>
                  <a:pt x="523562" y="846265"/>
                </a:cubicBezTo>
                <a:cubicBezTo>
                  <a:pt x="550637" y="846265"/>
                  <a:pt x="573093" y="837173"/>
                  <a:pt x="590933" y="818990"/>
                </a:cubicBezTo>
                <a:cubicBezTo>
                  <a:pt x="608772" y="800806"/>
                  <a:pt x="617691" y="777891"/>
                  <a:pt x="617691" y="750243"/>
                </a:cubicBezTo>
                <a:cubicBezTo>
                  <a:pt x="617691" y="722824"/>
                  <a:pt x="608858" y="700138"/>
                  <a:pt x="591191" y="682184"/>
                </a:cubicBezTo>
                <a:cubicBezTo>
                  <a:pt x="573524" y="664230"/>
                  <a:pt x="550866" y="655253"/>
                  <a:pt x="523218" y="655253"/>
                </a:cubicBezTo>
                <a:close/>
                <a:moveTo>
                  <a:pt x="234208" y="632538"/>
                </a:moveTo>
                <a:lnTo>
                  <a:pt x="257095" y="632538"/>
                </a:lnTo>
                <a:cubicBezTo>
                  <a:pt x="277859" y="632538"/>
                  <a:pt x="291798" y="633341"/>
                  <a:pt x="298911" y="634947"/>
                </a:cubicBezTo>
                <a:cubicBezTo>
                  <a:pt x="308433" y="637012"/>
                  <a:pt x="316291" y="640970"/>
                  <a:pt x="322486" y="646821"/>
                </a:cubicBezTo>
                <a:cubicBezTo>
                  <a:pt x="328681" y="652672"/>
                  <a:pt x="333499" y="660817"/>
                  <a:pt x="336941" y="671257"/>
                </a:cubicBezTo>
                <a:cubicBezTo>
                  <a:pt x="340383" y="681696"/>
                  <a:pt x="342104" y="696668"/>
                  <a:pt x="342104" y="716170"/>
                </a:cubicBezTo>
                <a:cubicBezTo>
                  <a:pt x="342104" y="735673"/>
                  <a:pt x="340383" y="751074"/>
                  <a:pt x="336941" y="762374"/>
                </a:cubicBezTo>
                <a:cubicBezTo>
                  <a:pt x="333499" y="773674"/>
                  <a:pt x="329054" y="781791"/>
                  <a:pt x="323605" y="786724"/>
                </a:cubicBezTo>
                <a:cubicBezTo>
                  <a:pt x="318155" y="791657"/>
                  <a:pt x="311301" y="795156"/>
                  <a:pt x="303041" y="797221"/>
                </a:cubicBezTo>
                <a:cubicBezTo>
                  <a:pt x="296731" y="798827"/>
                  <a:pt x="286464" y="799630"/>
                  <a:pt x="272238" y="799630"/>
                </a:cubicBezTo>
                <a:lnTo>
                  <a:pt x="234208" y="799630"/>
                </a:lnTo>
                <a:close/>
                <a:moveTo>
                  <a:pt x="1243514" y="594852"/>
                </a:moveTo>
                <a:lnTo>
                  <a:pt x="1194986" y="623074"/>
                </a:lnTo>
                <a:lnTo>
                  <a:pt x="1194986" y="659383"/>
                </a:lnTo>
                <a:lnTo>
                  <a:pt x="1172788" y="659383"/>
                </a:lnTo>
                <a:lnTo>
                  <a:pt x="1172788" y="697929"/>
                </a:lnTo>
                <a:lnTo>
                  <a:pt x="1194986" y="697929"/>
                </a:lnTo>
                <a:lnTo>
                  <a:pt x="1194986" y="777604"/>
                </a:lnTo>
                <a:cubicBezTo>
                  <a:pt x="1194986" y="794697"/>
                  <a:pt x="1195503" y="806055"/>
                  <a:pt x="1196535" y="811676"/>
                </a:cubicBezTo>
                <a:cubicBezTo>
                  <a:pt x="1197797" y="819592"/>
                  <a:pt x="1200063" y="825873"/>
                  <a:pt x="1203332" y="830519"/>
                </a:cubicBezTo>
                <a:cubicBezTo>
                  <a:pt x="1206602" y="835165"/>
                  <a:pt x="1211736" y="838951"/>
                  <a:pt x="1218734" y="841877"/>
                </a:cubicBezTo>
                <a:cubicBezTo>
                  <a:pt x="1225732" y="844802"/>
                  <a:pt x="1233590" y="846265"/>
                  <a:pt x="1242309" y="846265"/>
                </a:cubicBezTo>
                <a:cubicBezTo>
                  <a:pt x="1256535" y="846265"/>
                  <a:pt x="1269269" y="843855"/>
                  <a:pt x="1280511" y="839037"/>
                </a:cubicBezTo>
                <a:lnTo>
                  <a:pt x="1276381" y="801523"/>
                </a:lnTo>
                <a:cubicBezTo>
                  <a:pt x="1267892" y="804621"/>
                  <a:pt x="1261410" y="806169"/>
                  <a:pt x="1256936" y="806169"/>
                </a:cubicBezTo>
                <a:cubicBezTo>
                  <a:pt x="1253724" y="806169"/>
                  <a:pt x="1250999" y="805366"/>
                  <a:pt x="1248762" y="803760"/>
                </a:cubicBezTo>
                <a:cubicBezTo>
                  <a:pt x="1246525" y="802154"/>
                  <a:pt x="1245091" y="800118"/>
                  <a:pt x="1244460" y="797651"/>
                </a:cubicBezTo>
                <a:cubicBezTo>
                  <a:pt x="1243829" y="795185"/>
                  <a:pt x="1243514" y="786495"/>
                  <a:pt x="1243514" y="771581"/>
                </a:cubicBezTo>
                <a:lnTo>
                  <a:pt x="1243514" y="697929"/>
                </a:lnTo>
                <a:lnTo>
                  <a:pt x="1276554" y="697929"/>
                </a:lnTo>
                <a:lnTo>
                  <a:pt x="1276554" y="659383"/>
                </a:lnTo>
                <a:lnTo>
                  <a:pt x="1243514" y="659383"/>
                </a:lnTo>
                <a:close/>
                <a:moveTo>
                  <a:pt x="183271" y="589862"/>
                </a:moveTo>
                <a:lnTo>
                  <a:pt x="183271" y="842135"/>
                </a:lnTo>
                <a:lnTo>
                  <a:pt x="279121" y="842135"/>
                </a:lnTo>
                <a:cubicBezTo>
                  <a:pt x="297936" y="842135"/>
                  <a:pt x="312964" y="840356"/>
                  <a:pt x="324207" y="836800"/>
                </a:cubicBezTo>
                <a:cubicBezTo>
                  <a:pt x="339236" y="831982"/>
                  <a:pt x="351167" y="825271"/>
                  <a:pt x="360000" y="816666"/>
                </a:cubicBezTo>
                <a:cubicBezTo>
                  <a:pt x="371702" y="805309"/>
                  <a:pt x="380707" y="790453"/>
                  <a:pt x="387017" y="772097"/>
                </a:cubicBezTo>
                <a:cubicBezTo>
                  <a:pt x="392180" y="757069"/>
                  <a:pt x="394761" y="739172"/>
                  <a:pt x="394761" y="718407"/>
                </a:cubicBezTo>
                <a:cubicBezTo>
                  <a:pt x="394761" y="694775"/>
                  <a:pt x="392007" y="674899"/>
                  <a:pt x="386501" y="658781"/>
                </a:cubicBezTo>
                <a:cubicBezTo>
                  <a:pt x="380994" y="642662"/>
                  <a:pt x="372964" y="629039"/>
                  <a:pt x="362409" y="617911"/>
                </a:cubicBezTo>
                <a:cubicBezTo>
                  <a:pt x="351855" y="606783"/>
                  <a:pt x="339178" y="599039"/>
                  <a:pt x="324379" y="594680"/>
                </a:cubicBezTo>
                <a:cubicBezTo>
                  <a:pt x="313366" y="591468"/>
                  <a:pt x="297362" y="589862"/>
                  <a:pt x="276368" y="589862"/>
                </a:cubicBezTo>
                <a:close/>
                <a:moveTo>
                  <a:pt x="737858" y="0"/>
                </a:moveTo>
                <a:cubicBezTo>
                  <a:pt x="1145366" y="0"/>
                  <a:pt x="1475716" y="319040"/>
                  <a:pt x="1475716" y="712596"/>
                </a:cubicBezTo>
                <a:cubicBezTo>
                  <a:pt x="1475716" y="1106152"/>
                  <a:pt x="1145366" y="1425192"/>
                  <a:pt x="737858" y="1425192"/>
                </a:cubicBezTo>
                <a:cubicBezTo>
                  <a:pt x="330350" y="1425192"/>
                  <a:pt x="0" y="1106152"/>
                  <a:pt x="0" y="712596"/>
                </a:cubicBezTo>
                <a:cubicBezTo>
                  <a:pt x="0" y="319040"/>
                  <a:pt x="330350" y="0"/>
                  <a:pt x="737858" y="0"/>
                </a:cubicBezTo>
                <a:close/>
              </a:path>
            </a:pathLst>
          </a:custGeom>
          <a:ln w="190500" cap="rnd">
            <a:noFill/>
            <a:prstDash val="solid"/>
          </a:ln>
          <a:effectLst>
            <a:outerShdw sx="1000" sy="1000" algn="bl" rotWithShape="0">
              <a:srgbClr val="000000"/>
            </a:outerShdw>
          </a:effectLst>
        </p:spPr>
      </p:pic>
      <p:pic>
        <p:nvPicPr>
          <p:cNvPr id="55" name="Picture 54">
            <a:extLst>
              <a:ext uri="{FF2B5EF4-FFF2-40B4-BE49-F238E27FC236}">
                <a16:creationId xmlns:a16="http://schemas.microsoft.com/office/drawing/2014/main" id="{C6B66173-3963-760A-7456-F753FF43489B}"/>
              </a:ext>
            </a:extLst>
          </p:cNvPr>
          <p:cNvPicPr>
            <a:picLocks noChangeAspect="1" noChangeArrowheads="1"/>
          </p:cNvPicPr>
          <p:nvPr/>
        </p:nvPicPr>
        <p:blipFill>
          <a:blip r:embed="rId6" cstate="email">
            <a:duotone>
              <a:schemeClr val="bg2">
                <a:shade val="45000"/>
                <a:satMod val="135000"/>
              </a:schemeClr>
              <a:prstClr val="white"/>
            </a:duotone>
            <a:extLst>
              <a:ext uri="{28A0092B-C50C-407E-A947-70E740481C1C}">
                <a14:useLocalDpi xmlns:a14="http://schemas.microsoft.com/office/drawing/2010/main"/>
              </a:ext>
            </a:extLst>
          </a:blip>
          <a:srcRect/>
          <a:stretch/>
        </p:blipFill>
        <p:spPr bwMode="auto">
          <a:xfrm>
            <a:off x="141113" y="4628785"/>
            <a:ext cx="1077588" cy="1022154"/>
          </a:xfrm>
          <a:custGeom>
            <a:avLst/>
            <a:gdLst/>
            <a:ahLst/>
            <a:cxnLst/>
            <a:rect l="l" t="t" r="r" b="b"/>
            <a:pathLst>
              <a:path w="1587684" h="1470190">
                <a:moveTo>
                  <a:pt x="1186786" y="717625"/>
                </a:moveTo>
                <a:cubicBezTo>
                  <a:pt x="1198252" y="717625"/>
                  <a:pt x="1207985" y="721858"/>
                  <a:pt x="1215984" y="730325"/>
                </a:cubicBezTo>
                <a:cubicBezTo>
                  <a:pt x="1223984" y="738791"/>
                  <a:pt x="1228183" y="751157"/>
                  <a:pt x="1228583" y="767422"/>
                </a:cubicBezTo>
                <a:lnTo>
                  <a:pt x="1144588" y="767422"/>
                </a:lnTo>
                <a:cubicBezTo>
                  <a:pt x="1144455" y="752090"/>
                  <a:pt x="1148388" y="739957"/>
                  <a:pt x="1156388" y="731025"/>
                </a:cubicBezTo>
                <a:cubicBezTo>
                  <a:pt x="1164387" y="722092"/>
                  <a:pt x="1174520" y="717625"/>
                  <a:pt x="1186786" y="717625"/>
                </a:cubicBezTo>
                <a:close/>
                <a:moveTo>
                  <a:pt x="1307192" y="679428"/>
                </a:moveTo>
                <a:lnTo>
                  <a:pt x="1380588" y="782421"/>
                </a:lnTo>
                <a:lnTo>
                  <a:pt x="1303993" y="891815"/>
                </a:lnTo>
                <a:lnTo>
                  <a:pt x="1369789" y="891815"/>
                </a:lnTo>
                <a:lnTo>
                  <a:pt x="1413386" y="826019"/>
                </a:lnTo>
                <a:lnTo>
                  <a:pt x="1456583" y="891815"/>
                </a:lnTo>
                <a:lnTo>
                  <a:pt x="1525579" y="891815"/>
                </a:lnTo>
                <a:lnTo>
                  <a:pt x="1446984" y="780022"/>
                </a:lnTo>
                <a:lnTo>
                  <a:pt x="1518980" y="679428"/>
                </a:lnTo>
                <a:lnTo>
                  <a:pt x="1452984" y="679428"/>
                </a:lnTo>
                <a:lnTo>
                  <a:pt x="1413386" y="737824"/>
                </a:lnTo>
                <a:lnTo>
                  <a:pt x="1375788" y="679428"/>
                </a:lnTo>
                <a:close/>
                <a:moveTo>
                  <a:pt x="396341" y="679428"/>
                </a:moveTo>
                <a:lnTo>
                  <a:pt x="396341" y="813820"/>
                </a:lnTo>
                <a:cubicBezTo>
                  <a:pt x="396341" y="833818"/>
                  <a:pt x="398874" y="849484"/>
                  <a:pt x="403940" y="860817"/>
                </a:cubicBezTo>
                <a:cubicBezTo>
                  <a:pt x="409007" y="872149"/>
                  <a:pt x="417206" y="880949"/>
                  <a:pt x="428539" y="887215"/>
                </a:cubicBezTo>
                <a:cubicBezTo>
                  <a:pt x="439872" y="893481"/>
                  <a:pt x="452671" y="896614"/>
                  <a:pt x="466937" y="896614"/>
                </a:cubicBezTo>
                <a:cubicBezTo>
                  <a:pt x="480936" y="896614"/>
                  <a:pt x="494235" y="893348"/>
                  <a:pt x="506834" y="886815"/>
                </a:cubicBezTo>
                <a:cubicBezTo>
                  <a:pt x="519433" y="880282"/>
                  <a:pt x="529599" y="871349"/>
                  <a:pt x="537332" y="860017"/>
                </a:cubicBezTo>
                <a:lnTo>
                  <a:pt x="537332" y="891815"/>
                </a:lnTo>
                <a:lnTo>
                  <a:pt x="589529" y="891815"/>
                </a:lnTo>
                <a:lnTo>
                  <a:pt x="589529" y="679428"/>
                </a:lnTo>
                <a:lnTo>
                  <a:pt x="533333" y="679428"/>
                </a:lnTo>
                <a:lnTo>
                  <a:pt x="533333" y="769022"/>
                </a:lnTo>
                <a:cubicBezTo>
                  <a:pt x="533333" y="799420"/>
                  <a:pt x="531933" y="818519"/>
                  <a:pt x="529133" y="826319"/>
                </a:cubicBezTo>
                <a:cubicBezTo>
                  <a:pt x="526333" y="834118"/>
                  <a:pt x="521133" y="840651"/>
                  <a:pt x="513534" y="845918"/>
                </a:cubicBezTo>
                <a:cubicBezTo>
                  <a:pt x="505934" y="851184"/>
                  <a:pt x="497335" y="853817"/>
                  <a:pt x="487735" y="853817"/>
                </a:cubicBezTo>
                <a:cubicBezTo>
                  <a:pt x="479336" y="853817"/>
                  <a:pt x="472403" y="851851"/>
                  <a:pt x="466937" y="847917"/>
                </a:cubicBezTo>
                <a:cubicBezTo>
                  <a:pt x="461470" y="843984"/>
                  <a:pt x="457704" y="838651"/>
                  <a:pt x="455637" y="831918"/>
                </a:cubicBezTo>
                <a:cubicBezTo>
                  <a:pt x="453571" y="825185"/>
                  <a:pt x="452537" y="806887"/>
                  <a:pt x="452537" y="777022"/>
                </a:cubicBezTo>
                <a:lnTo>
                  <a:pt x="452537" y="679428"/>
                </a:lnTo>
                <a:close/>
                <a:moveTo>
                  <a:pt x="1183386" y="674628"/>
                </a:moveTo>
                <a:cubicBezTo>
                  <a:pt x="1155254" y="674628"/>
                  <a:pt x="1131989" y="684594"/>
                  <a:pt x="1113590" y="704526"/>
                </a:cubicBezTo>
                <a:cubicBezTo>
                  <a:pt x="1095191" y="724458"/>
                  <a:pt x="1085992" y="752023"/>
                  <a:pt x="1085992" y="787221"/>
                </a:cubicBezTo>
                <a:cubicBezTo>
                  <a:pt x="1085992" y="816686"/>
                  <a:pt x="1092992" y="841084"/>
                  <a:pt x="1106991" y="860417"/>
                </a:cubicBezTo>
                <a:cubicBezTo>
                  <a:pt x="1124723" y="884549"/>
                  <a:pt x="1152055" y="896614"/>
                  <a:pt x="1188986" y="896614"/>
                </a:cubicBezTo>
                <a:cubicBezTo>
                  <a:pt x="1212318" y="896614"/>
                  <a:pt x="1231750" y="891248"/>
                  <a:pt x="1247282" y="880515"/>
                </a:cubicBezTo>
                <a:cubicBezTo>
                  <a:pt x="1262814" y="869783"/>
                  <a:pt x="1274180" y="854150"/>
                  <a:pt x="1281380" y="833618"/>
                </a:cubicBezTo>
                <a:lnTo>
                  <a:pt x="1225383" y="824219"/>
                </a:lnTo>
                <a:cubicBezTo>
                  <a:pt x="1222317" y="834885"/>
                  <a:pt x="1217784" y="842618"/>
                  <a:pt x="1211784" y="847417"/>
                </a:cubicBezTo>
                <a:cubicBezTo>
                  <a:pt x="1205785" y="852217"/>
                  <a:pt x="1198385" y="854617"/>
                  <a:pt x="1189586" y="854617"/>
                </a:cubicBezTo>
                <a:cubicBezTo>
                  <a:pt x="1176653" y="854617"/>
                  <a:pt x="1165854" y="849984"/>
                  <a:pt x="1157188" y="840718"/>
                </a:cubicBezTo>
                <a:cubicBezTo>
                  <a:pt x="1148521" y="831452"/>
                  <a:pt x="1143988" y="818486"/>
                  <a:pt x="1143588" y="801820"/>
                </a:cubicBezTo>
                <a:lnTo>
                  <a:pt x="1284380" y="801820"/>
                </a:lnTo>
                <a:cubicBezTo>
                  <a:pt x="1285180" y="758756"/>
                  <a:pt x="1276447" y="726792"/>
                  <a:pt x="1258181" y="705926"/>
                </a:cubicBezTo>
                <a:cubicBezTo>
                  <a:pt x="1239916" y="685061"/>
                  <a:pt x="1214984" y="674628"/>
                  <a:pt x="1183386" y="674628"/>
                </a:cubicBezTo>
                <a:close/>
                <a:moveTo>
                  <a:pt x="951186" y="674628"/>
                </a:moveTo>
                <a:cubicBezTo>
                  <a:pt x="920655" y="674628"/>
                  <a:pt x="898123" y="680894"/>
                  <a:pt x="883590" y="693427"/>
                </a:cubicBezTo>
                <a:cubicBezTo>
                  <a:pt x="869058" y="705959"/>
                  <a:pt x="861792" y="721425"/>
                  <a:pt x="861792" y="739824"/>
                </a:cubicBezTo>
                <a:cubicBezTo>
                  <a:pt x="861792" y="760223"/>
                  <a:pt x="870191" y="776155"/>
                  <a:pt x="886990" y="787621"/>
                </a:cubicBezTo>
                <a:cubicBezTo>
                  <a:pt x="899123" y="795887"/>
                  <a:pt x="927854" y="805020"/>
                  <a:pt x="973185" y="815019"/>
                </a:cubicBezTo>
                <a:cubicBezTo>
                  <a:pt x="982918" y="817286"/>
                  <a:pt x="989184" y="819752"/>
                  <a:pt x="991984" y="822419"/>
                </a:cubicBezTo>
                <a:cubicBezTo>
                  <a:pt x="994650" y="825219"/>
                  <a:pt x="995983" y="828752"/>
                  <a:pt x="995983" y="833018"/>
                </a:cubicBezTo>
                <a:cubicBezTo>
                  <a:pt x="995983" y="839285"/>
                  <a:pt x="993517" y="844284"/>
                  <a:pt x="988584" y="848017"/>
                </a:cubicBezTo>
                <a:cubicBezTo>
                  <a:pt x="981251" y="853350"/>
                  <a:pt x="970318" y="856017"/>
                  <a:pt x="955786" y="856017"/>
                </a:cubicBezTo>
                <a:cubicBezTo>
                  <a:pt x="942587" y="856017"/>
                  <a:pt x="932321" y="853184"/>
                  <a:pt x="924988" y="847517"/>
                </a:cubicBezTo>
                <a:cubicBezTo>
                  <a:pt x="917655" y="841851"/>
                  <a:pt x="912788" y="833552"/>
                  <a:pt x="910389" y="822619"/>
                </a:cubicBezTo>
                <a:lnTo>
                  <a:pt x="853992" y="831218"/>
                </a:lnTo>
                <a:cubicBezTo>
                  <a:pt x="859192" y="851351"/>
                  <a:pt x="870224" y="867283"/>
                  <a:pt x="887090" y="879016"/>
                </a:cubicBezTo>
                <a:cubicBezTo>
                  <a:pt x="903956" y="890748"/>
                  <a:pt x="926854" y="896614"/>
                  <a:pt x="955786" y="896614"/>
                </a:cubicBezTo>
                <a:cubicBezTo>
                  <a:pt x="987651" y="896614"/>
                  <a:pt x="1011716" y="889615"/>
                  <a:pt x="1027981" y="875616"/>
                </a:cubicBezTo>
                <a:cubicBezTo>
                  <a:pt x="1044247" y="861617"/>
                  <a:pt x="1052380" y="844884"/>
                  <a:pt x="1052380" y="825419"/>
                </a:cubicBezTo>
                <a:cubicBezTo>
                  <a:pt x="1052380" y="807553"/>
                  <a:pt x="1046514" y="793621"/>
                  <a:pt x="1034781" y="783621"/>
                </a:cubicBezTo>
                <a:cubicBezTo>
                  <a:pt x="1022915" y="773755"/>
                  <a:pt x="1002016" y="765422"/>
                  <a:pt x="972085" y="758623"/>
                </a:cubicBezTo>
                <a:cubicBezTo>
                  <a:pt x="942153" y="751823"/>
                  <a:pt x="924654" y="746557"/>
                  <a:pt x="919588" y="742824"/>
                </a:cubicBezTo>
                <a:cubicBezTo>
                  <a:pt x="915855" y="740024"/>
                  <a:pt x="913988" y="736624"/>
                  <a:pt x="913988" y="732624"/>
                </a:cubicBezTo>
                <a:cubicBezTo>
                  <a:pt x="913988" y="727958"/>
                  <a:pt x="916122" y="724158"/>
                  <a:pt x="920388" y="721225"/>
                </a:cubicBezTo>
                <a:cubicBezTo>
                  <a:pt x="926788" y="717092"/>
                  <a:pt x="937387" y="715026"/>
                  <a:pt x="952186" y="715026"/>
                </a:cubicBezTo>
                <a:cubicBezTo>
                  <a:pt x="963919" y="715026"/>
                  <a:pt x="972951" y="717225"/>
                  <a:pt x="979284" y="721625"/>
                </a:cubicBezTo>
                <a:cubicBezTo>
                  <a:pt x="985617" y="726025"/>
                  <a:pt x="989917" y="732358"/>
                  <a:pt x="992184" y="740624"/>
                </a:cubicBezTo>
                <a:lnTo>
                  <a:pt x="1045180" y="730825"/>
                </a:lnTo>
                <a:cubicBezTo>
                  <a:pt x="1039847" y="712292"/>
                  <a:pt x="1030115" y="698293"/>
                  <a:pt x="1015982" y="688827"/>
                </a:cubicBezTo>
                <a:cubicBezTo>
                  <a:pt x="1001850" y="679361"/>
                  <a:pt x="980251" y="674628"/>
                  <a:pt x="951186" y="674628"/>
                </a:cubicBezTo>
                <a:close/>
                <a:moveTo>
                  <a:pt x="722586" y="674628"/>
                </a:moveTo>
                <a:cubicBezTo>
                  <a:pt x="692055" y="674628"/>
                  <a:pt x="669523" y="680894"/>
                  <a:pt x="654990" y="693427"/>
                </a:cubicBezTo>
                <a:cubicBezTo>
                  <a:pt x="640458" y="705959"/>
                  <a:pt x="633192" y="721425"/>
                  <a:pt x="633192" y="739824"/>
                </a:cubicBezTo>
                <a:cubicBezTo>
                  <a:pt x="633192" y="760223"/>
                  <a:pt x="641591" y="776155"/>
                  <a:pt x="658390" y="787621"/>
                </a:cubicBezTo>
                <a:cubicBezTo>
                  <a:pt x="670523" y="795887"/>
                  <a:pt x="699254" y="805020"/>
                  <a:pt x="744585" y="815019"/>
                </a:cubicBezTo>
                <a:cubicBezTo>
                  <a:pt x="754318" y="817286"/>
                  <a:pt x="760584" y="819752"/>
                  <a:pt x="763384" y="822419"/>
                </a:cubicBezTo>
                <a:cubicBezTo>
                  <a:pt x="766050" y="825219"/>
                  <a:pt x="767383" y="828752"/>
                  <a:pt x="767383" y="833018"/>
                </a:cubicBezTo>
                <a:cubicBezTo>
                  <a:pt x="767383" y="839285"/>
                  <a:pt x="764917" y="844284"/>
                  <a:pt x="759984" y="848017"/>
                </a:cubicBezTo>
                <a:cubicBezTo>
                  <a:pt x="752651" y="853350"/>
                  <a:pt x="741718" y="856017"/>
                  <a:pt x="727186" y="856017"/>
                </a:cubicBezTo>
                <a:cubicBezTo>
                  <a:pt x="713987" y="856017"/>
                  <a:pt x="703721" y="853184"/>
                  <a:pt x="696388" y="847517"/>
                </a:cubicBezTo>
                <a:cubicBezTo>
                  <a:pt x="689055" y="841851"/>
                  <a:pt x="684188" y="833552"/>
                  <a:pt x="681789" y="822619"/>
                </a:cubicBezTo>
                <a:lnTo>
                  <a:pt x="625392" y="831218"/>
                </a:lnTo>
                <a:cubicBezTo>
                  <a:pt x="630592" y="851351"/>
                  <a:pt x="641624" y="867283"/>
                  <a:pt x="658490" y="879016"/>
                </a:cubicBezTo>
                <a:cubicBezTo>
                  <a:pt x="675356" y="890748"/>
                  <a:pt x="698254" y="896614"/>
                  <a:pt x="727186" y="896614"/>
                </a:cubicBezTo>
                <a:cubicBezTo>
                  <a:pt x="759051" y="896614"/>
                  <a:pt x="783116" y="889615"/>
                  <a:pt x="799381" y="875616"/>
                </a:cubicBezTo>
                <a:cubicBezTo>
                  <a:pt x="815647" y="861617"/>
                  <a:pt x="823780" y="844884"/>
                  <a:pt x="823780" y="825419"/>
                </a:cubicBezTo>
                <a:cubicBezTo>
                  <a:pt x="823780" y="807553"/>
                  <a:pt x="817914" y="793621"/>
                  <a:pt x="806181" y="783621"/>
                </a:cubicBezTo>
                <a:cubicBezTo>
                  <a:pt x="794315" y="773755"/>
                  <a:pt x="773416" y="765422"/>
                  <a:pt x="743485" y="758623"/>
                </a:cubicBezTo>
                <a:cubicBezTo>
                  <a:pt x="713553" y="751823"/>
                  <a:pt x="696054" y="746557"/>
                  <a:pt x="690988" y="742824"/>
                </a:cubicBezTo>
                <a:cubicBezTo>
                  <a:pt x="687255" y="740024"/>
                  <a:pt x="685388" y="736624"/>
                  <a:pt x="685388" y="732624"/>
                </a:cubicBezTo>
                <a:cubicBezTo>
                  <a:pt x="685388" y="727958"/>
                  <a:pt x="687522" y="724158"/>
                  <a:pt x="691788" y="721225"/>
                </a:cubicBezTo>
                <a:cubicBezTo>
                  <a:pt x="698188" y="717092"/>
                  <a:pt x="708787" y="715026"/>
                  <a:pt x="723586" y="715026"/>
                </a:cubicBezTo>
                <a:cubicBezTo>
                  <a:pt x="735319" y="715026"/>
                  <a:pt x="744351" y="717225"/>
                  <a:pt x="750684" y="721625"/>
                </a:cubicBezTo>
                <a:cubicBezTo>
                  <a:pt x="757017" y="726025"/>
                  <a:pt x="761317" y="732358"/>
                  <a:pt x="763584" y="740624"/>
                </a:cubicBezTo>
                <a:lnTo>
                  <a:pt x="816580" y="730825"/>
                </a:lnTo>
                <a:cubicBezTo>
                  <a:pt x="811247" y="712292"/>
                  <a:pt x="801515" y="698293"/>
                  <a:pt x="787382" y="688827"/>
                </a:cubicBezTo>
                <a:cubicBezTo>
                  <a:pt x="773250" y="679361"/>
                  <a:pt x="751651" y="674628"/>
                  <a:pt x="722586" y="674628"/>
                </a:cubicBezTo>
                <a:close/>
                <a:moveTo>
                  <a:pt x="224310" y="593633"/>
                </a:moveTo>
                <a:cubicBezTo>
                  <a:pt x="201778" y="593633"/>
                  <a:pt x="182545" y="597033"/>
                  <a:pt x="166613" y="603832"/>
                </a:cubicBezTo>
                <a:cubicBezTo>
                  <a:pt x="150681" y="610632"/>
                  <a:pt x="138481" y="620531"/>
                  <a:pt x="130015" y="633531"/>
                </a:cubicBezTo>
                <a:cubicBezTo>
                  <a:pt x="121549" y="646530"/>
                  <a:pt x="117316" y="660496"/>
                  <a:pt x="117316" y="675428"/>
                </a:cubicBezTo>
                <a:cubicBezTo>
                  <a:pt x="117316" y="698627"/>
                  <a:pt x="126316" y="718292"/>
                  <a:pt x="144314" y="734424"/>
                </a:cubicBezTo>
                <a:cubicBezTo>
                  <a:pt x="157114" y="745890"/>
                  <a:pt x="179379" y="755556"/>
                  <a:pt x="211110" y="763423"/>
                </a:cubicBezTo>
                <a:cubicBezTo>
                  <a:pt x="235776" y="769556"/>
                  <a:pt x="251575" y="773822"/>
                  <a:pt x="258507" y="776222"/>
                </a:cubicBezTo>
                <a:cubicBezTo>
                  <a:pt x="268640" y="779822"/>
                  <a:pt x="275740" y="784055"/>
                  <a:pt x="279806" y="788921"/>
                </a:cubicBezTo>
                <a:cubicBezTo>
                  <a:pt x="283873" y="793787"/>
                  <a:pt x="285906" y="799687"/>
                  <a:pt x="285906" y="806620"/>
                </a:cubicBezTo>
                <a:cubicBezTo>
                  <a:pt x="285906" y="817419"/>
                  <a:pt x="281073" y="826852"/>
                  <a:pt x="271407" y="834918"/>
                </a:cubicBezTo>
                <a:cubicBezTo>
                  <a:pt x="261741" y="842984"/>
                  <a:pt x="247375" y="847017"/>
                  <a:pt x="228309" y="847017"/>
                </a:cubicBezTo>
                <a:cubicBezTo>
                  <a:pt x="210310" y="847017"/>
                  <a:pt x="196011" y="842484"/>
                  <a:pt x="185412" y="833418"/>
                </a:cubicBezTo>
                <a:cubicBezTo>
                  <a:pt x="174813" y="824352"/>
                  <a:pt x="167780" y="810153"/>
                  <a:pt x="164313" y="790821"/>
                </a:cubicBezTo>
                <a:lnTo>
                  <a:pt x="106717" y="796421"/>
                </a:lnTo>
                <a:cubicBezTo>
                  <a:pt x="110583" y="829219"/>
                  <a:pt x="122449" y="854184"/>
                  <a:pt x="142315" y="871316"/>
                </a:cubicBezTo>
                <a:cubicBezTo>
                  <a:pt x="162180" y="888448"/>
                  <a:pt x="190645" y="897014"/>
                  <a:pt x="227709" y="897014"/>
                </a:cubicBezTo>
                <a:cubicBezTo>
                  <a:pt x="253174" y="897014"/>
                  <a:pt x="274440" y="893448"/>
                  <a:pt x="291505" y="886315"/>
                </a:cubicBezTo>
                <a:cubicBezTo>
                  <a:pt x="308571" y="879182"/>
                  <a:pt x="321770" y="868283"/>
                  <a:pt x="331103" y="853617"/>
                </a:cubicBezTo>
                <a:cubicBezTo>
                  <a:pt x="340436" y="838951"/>
                  <a:pt x="345102" y="823219"/>
                  <a:pt x="345102" y="806420"/>
                </a:cubicBezTo>
                <a:cubicBezTo>
                  <a:pt x="345102" y="787888"/>
                  <a:pt x="341202" y="772322"/>
                  <a:pt x="333403" y="759723"/>
                </a:cubicBezTo>
                <a:cubicBezTo>
                  <a:pt x="325603" y="747124"/>
                  <a:pt x="314804" y="737191"/>
                  <a:pt x="301005" y="729925"/>
                </a:cubicBezTo>
                <a:cubicBezTo>
                  <a:pt x="287206" y="722658"/>
                  <a:pt x="265907" y="715626"/>
                  <a:pt x="237109" y="708826"/>
                </a:cubicBezTo>
                <a:cubicBezTo>
                  <a:pt x="208311" y="702026"/>
                  <a:pt x="190178" y="695493"/>
                  <a:pt x="182712" y="689227"/>
                </a:cubicBezTo>
                <a:cubicBezTo>
                  <a:pt x="176846" y="684294"/>
                  <a:pt x="173913" y="678361"/>
                  <a:pt x="173913" y="671428"/>
                </a:cubicBezTo>
                <a:cubicBezTo>
                  <a:pt x="173913" y="663829"/>
                  <a:pt x="177046" y="657762"/>
                  <a:pt x="183312" y="653229"/>
                </a:cubicBezTo>
                <a:cubicBezTo>
                  <a:pt x="193045" y="646163"/>
                  <a:pt x="206511" y="642630"/>
                  <a:pt x="223710" y="642630"/>
                </a:cubicBezTo>
                <a:cubicBezTo>
                  <a:pt x="240375" y="642630"/>
                  <a:pt x="252874" y="645930"/>
                  <a:pt x="261207" y="652529"/>
                </a:cubicBezTo>
                <a:cubicBezTo>
                  <a:pt x="269540" y="659129"/>
                  <a:pt x="274973" y="669962"/>
                  <a:pt x="277506" y="685027"/>
                </a:cubicBezTo>
                <a:lnTo>
                  <a:pt x="336703" y="682428"/>
                </a:lnTo>
                <a:cubicBezTo>
                  <a:pt x="335769" y="655496"/>
                  <a:pt x="326003" y="633964"/>
                  <a:pt x="307405" y="617831"/>
                </a:cubicBezTo>
                <a:cubicBezTo>
                  <a:pt x="288806" y="601699"/>
                  <a:pt x="261107" y="593633"/>
                  <a:pt x="224310" y="593633"/>
                </a:cubicBezTo>
                <a:close/>
                <a:moveTo>
                  <a:pt x="793842" y="0"/>
                </a:moveTo>
                <a:cubicBezTo>
                  <a:pt x="1232269" y="0"/>
                  <a:pt x="1587684" y="329113"/>
                  <a:pt x="1587684" y="735095"/>
                </a:cubicBezTo>
                <a:cubicBezTo>
                  <a:pt x="1587684" y="1141077"/>
                  <a:pt x="1232269" y="1470190"/>
                  <a:pt x="793842" y="1470190"/>
                </a:cubicBezTo>
                <a:cubicBezTo>
                  <a:pt x="355415" y="1470190"/>
                  <a:pt x="0" y="1141077"/>
                  <a:pt x="0" y="735095"/>
                </a:cubicBezTo>
                <a:cubicBezTo>
                  <a:pt x="0" y="329113"/>
                  <a:pt x="355415" y="0"/>
                  <a:pt x="793842" y="0"/>
                </a:cubicBezTo>
                <a:close/>
              </a:path>
            </a:pathLst>
          </a:custGeom>
          <a:ln w="190500" cap="rnd">
            <a:noFill/>
            <a:prstDash val="solid"/>
          </a:ln>
          <a:effectLst>
            <a:outerShdw sx="1000" sy="1000" algn="bl" rotWithShape="0">
              <a:srgbClr val="000000"/>
            </a:outerShdw>
          </a:effectLst>
          <a:extLst>
            <a:ext uri="{909E8E84-426E-40DD-AFC4-6F175D3DCCD1}">
              <a14:hiddenFill xmlns:a14="http://schemas.microsoft.com/office/drawing/2010/main">
                <a:solidFill>
                  <a:srgbClr val="FFFFFF"/>
                </a:solidFill>
              </a14:hiddenFill>
            </a:ext>
          </a:extLst>
        </p:spPr>
      </p:pic>
      <p:pic>
        <p:nvPicPr>
          <p:cNvPr id="59" name="Picture 58">
            <a:extLst>
              <a:ext uri="{FF2B5EF4-FFF2-40B4-BE49-F238E27FC236}">
                <a16:creationId xmlns:a16="http://schemas.microsoft.com/office/drawing/2014/main" id="{2493D501-9FBF-EC2C-2FA7-D2C32617C154}"/>
              </a:ext>
            </a:extLst>
          </p:cNvPr>
          <p:cNvPicPr>
            <a:picLocks noChangeAspect="1"/>
          </p:cNvPicPr>
          <p:nvPr/>
        </p:nvPicPr>
        <p:blipFill>
          <a:blip r:embed="rId3" cstate="email">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a:xfrm>
            <a:off x="141113" y="176449"/>
            <a:ext cx="1096368" cy="1048554"/>
          </a:xfrm>
          <a:custGeom>
            <a:avLst/>
            <a:gdLst/>
            <a:ahLst/>
            <a:cxnLst/>
            <a:rect l="l" t="t" r="r" b="b"/>
            <a:pathLst>
              <a:path w="1525808" h="1459266">
                <a:moveTo>
                  <a:pt x="677955" y="762168"/>
                </a:moveTo>
                <a:lnTo>
                  <a:pt x="735152" y="832763"/>
                </a:lnTo>
                <a:cubicBezTo>
                  <a:pt x="725552" y="840763"/>
                  <a:pt x="716686" y="846496"/>
                  <a:pt x="708553" y="849962"/>
                </a:cubicBezTo>
                <a:cubicBezTo>
                  <a:pt x="700420" y="853429"/>
                  <a:pt x="691954" y="855162"/>
                  <a:pt x="683155" y="855162"/>
                </a:cubicBezTo>
                <a:cubicBezTo>
                  <a:pt x="669822" y="855162"/>
                  <a:pt x="659190" y="851329"/>
                  <a:pt x="651257" y="843663"/>
                </a:cubicBezTo>
                <a:cubicBezTo>
                  <a:pt x="643324" y="835997"/>
                  <a:pt x="639357" y="826097"/>
                  <a:pt x="639357" y="813965"/>
                </a:cubicBezTo>
                <a:cubicBezTo>
                  <a:pt x="639357" y="804365"/>
                  <a:pt x="642557" y="794966"/>
                  <a:pt x="648957" y="785766"/>
                </a:cubicBezTo>
                <a:cubicBezTo>
                  <a:pt x="655356" y="776567"/>
                  <a:pt x="665023" y="768701"/>
                  <a:pt x="677955" y="762168"/>
                </a:cubicBezTo>
                <a:close/>
                <a:moveTo>
                  <a:pt x="701954" y="637775"/>
                </a:moveTo>
                <a:cubicBezTo>
                  <a:pt x="711153" y="637775"/>
                  <a:pt x="718453" y="640309"/>
                  <a:pt x="723852" y="645375"/>
                </a:cubicBezTo>
                <a:cubicBezTo>
                  <a:pt x="729252" y="650441"/>
                  <a:pt x="731952" y="656574"/>
                  <a:pt x="731952" y="663774"/>
                </a:cubicBezTo>
                <a:cubicBezTo>
                  <a:pt x="731952" y="672307"/>
                  <a:pt x="726352" y="680906"/>
                  <a:pt x="715153" y="689572"/>
                </a:cubicBezTo>
                <a:lnTo>
                  <a:pt x="699954" y="701171"/>
                </a:lnTo>
                <a:lnTo>
                  <a:pt x="686155" y="685172"/>
                </a:lnTo>
                <a:cubicBezTo>
                  <a:pt x="677622" y="675306"/>
                  <a:pt x="673355" y="666907"/>
                  <a:pt x="673355" y="659974"/>
                </a:cubicBezTo>
                <a:cubicBezTo>
                  <a:pt x="673355" y="654108"/>
                  <a:pt x="675889" y="648941"/>
                  <a:pt x="680955" y="644475"/>
                </a:cubicBezTo>
                <a:cubicBezTo>
                  <a:pt x="686021" y="640009"/>
                  <a:pt x="693021" y="637775"/>
                  <a:pt x="701954" y="637775"/>
                </a:cubicBezTo>
                <a:close/>
                <a:moveTo>
                  <a:pt x="860437" y="603177"/>
                </a:moveTo>
                <a:lnTo>
                  <a:pt x="930433" y="896360"/>
                </a:lnTo>
                <a:lnTo>
                  <a:pt x="994629" y="896360"/>
                </a:lnTo>
                <a:lnTo>
                  <a:pt x="1052825" y="677173"/>
                </a:lnTo>
                <a:lnTo>
                  <a:pt x="1111222" y="896360"/>
                </a:lnTo>
                <a:lnTo>
                  <a:pt x="1174018" y="896360"/>
                </a:lnTo>
                <a:lnTo>
                  <a:pt x="1245214" y="603177"/>
                </a:lnTo>
                <a:lnTo>
                  <a:pt x="1185617" y="603177"/>
                </a:lnTo>
                <a:lnTo>
                  <a:pt x="1140620" y="807965"/>
                </a:lnTo>
                <a:lnTo>
                  <a:pt x="1089223" y="603177"/>
                </a:lnTo>
                <a:lnTo>
                  <a:pt x="1018827" y="603177"/>
                </a:lnTo>
                <a:lnTo>
                  <a:pt x="965231" y="804565"/>
                </a:lnTo>
                <a:lnTo>
                  <a:pt x="921033" y="603177"/>
                </a:lnTo>
                <a:close/>
                <a:moveTo>
                  <a:pt x="298885" y="603177"/>
                </a:moveTo>
                <a:lnTo>
                  <a:pt x="298885" y="896360"/>
                </a:lnTo>
                <a:lnTo>
                  <a:pt x="353882" y="896360"/>
                </a:lnTo>
                <a:lnTo>
                  <a:pt x="353882" y="705171"/>
                </a:lnTo>
                <a:lnTo>
                  <a:pt x="472075" y="896360"/>
                </a:lnTo>
                <a:lnTo>
                  <a:pt x="531471" y="896360"/>
                </a:lnTo>
                <a:lnTo>
                  <a:pt x="531471" y="603177"/>
                </a:lnTo>
                <a:lnTo>
                  <a:pt x="476474" y="603177"/>
                </a:lnTo>
                <a:lnTo>
                  <a:pt x="476474" y="798965"/>
                </a:lnTo>
                <a:lnTo>
                  <a:pt x="356482" y="603177"/>
                </a:lnTo>
                <a:close/>
                <a:moveTo>
                  <a:pt x="700554" y="598178"/>
                </a:moveTo>
                <a:cubicBezTo>
                  <a:pt x="674289" y="598178"/>
                  <a:pt x="654056" y="604344"/>
                  <a:pt x="639857" y="616677"/>
                </a:cubicBezTo>
                <a:cubicBezTo>
                  <a:pt x="625658" y="629009"/>
                  <a:pt x="618559" y="644042"/>
                  <a:pt x="618559" y="661774"/>
                </a:cubicBezTo>
                <a:cubicBezTo>
                  <a:pt x="618559" y="671373"/>
                  <a:pt x="621092" y="681539"/>
                  <a:pt x="626158" y="692272"/>
                </a:cubicBezTo>
                <a:cubicBezTo>
                  <a:pt x="631225" y="703005"/>
                  <a:pt x="638757" y="714304"/>
                  <a:pt x="648757" y="726170"/>
                </a:cubicBezTo>
                <a:cubicBezTo>
                  <a:pt x="626492" y="737236"/>
                  <a:pt x="609759" y="750268"/>
                  <a:pt x="598560" y="765268"/>
                </a:cubicBezTo>
                <a:cubicBezTo>
                  <a:pt x="587361" y="780267"/>
                  <a:pt x="581761" y="797166"/>
                  <a:pt x="581761" y="815964"/>
                </a:cubicBezTo>
                <a:cubicBezTo>
                  <a:pt x="581761" y="836630"/>
                  <a:pt x="588894" y="854895"/>
                  <a:pt x="603160" y="870761"/>
                </a:cubicBezTo>
                <a:cubicBezTo>
                  <a:pt x="621559" y="891293"/>
                  <a:pt x="649023" y="901559"/>
                  <a:pt x="685555" y="901559"/>
                </a:cubicBezTo>
                <a:cubicBezTo>
                  <a:pt x="703953" y="901559"/>
                  <a:pt x="719819" y="899026"/>
                  <a:pt x="733152" y="893960"/>
                </a:cubicBezTo>
                <a:cubicBezTo>
                  <a:pt x="746484" y="888893"/>
                  <a:pt x="759083" y="881027"/>
                  <a:pt x="770949" y="870361"/>
                </a:cubicBezTo>
                <a:cubicBezTo>
                  <a:pt x="786282" y="884627"/>
                  <a:pt x="802281" y="895826"/>
                  <a:pt x="818946" y="903959"/>
                </a:cubicBezTo>
                <a:lnTo>
                  <a:pt x="852944" y="860562"/>
                </a:lnTo>
                <a:cubicBezTo>
                  <a:pt x="848278" y="858295"/>
                  <a:pt x="840978" y="853662"/>
                  <a:pt x="831046" y="846663"/>
                </a:cubicBezTo>
                <a:cubicBezTo>
                  <a:pt x="821113" y="839663"/>
                  <a:pt x="813013" y="833230"/>
                  <a:pt x="806747" y="827364"/>
                </a:cubicBezTo>
                <a:cubicBezTo>
                  <a:pt x="811014" y="821764"/>
                  <a:pt x="815013" y="814798"/>
                  <a:pt x="818746" y="806465"/>
                </a:cubicBezTo>
                <a:cubicBezTo>
                  <a:pt x="822479" y="798132"/>
                  <a:pt x="826879" y="784966"/>
                  <a:pt x="831946" y="766967"/>
                </a:cubicBezTo>
                <a:lnTo>
                  <a:pt x="781149" y="755368"/>
                </a:lnTo>
                <a:cubicBezTo>
                  <a:pt x="777682" y="769101"/>
                  <a:pt x="773549" y="780233"/>
                  <a:pt x="768749" y="788766"/>
                </a:cubicBezTo>
                <a:lnTo>
                  <a:pt x="727952" y="734969"/>
                </a:lnTo>
                <a:cubicBezTo>
                  <a:pt x="749417" y="721504"/>
                  <a:pt x="763683" y="709438"/>
                  <a:pt x="770749" y="698772"/>
                </a:cubicBezTo>
                <a:cubicBezTo>
                  <a:pt x="777816" y="688106"/>
                  <a:pt x="781349" y="676840"/>
                  <a:pt x="781349" y="664974"/>
                </a:cubicBezTo>
                <a:cubicBezTo>
                  <a:pt x="781349" y="646308"/>
                  <a:pt x="774216" y="630509"/>
                  <a:pt x="759950" y="617577"/>
                </a:cubicBezTo>
                <a:cubicBezTo>
                  <a:pt x="745684" y="604644"/>
                  <a:pt x="725885" y="598178"/>
                  <a:pt x="700554" y="598178"/>
                </a:cubicBezTo>
                <a:close/>
                <a:moveTo>
                  <a:pt x="762904" y="0"/>
                </a:moveTo>
                <a:cubicBezTo>
                  <a:pt x="1184244" y="0"/>
                  <a:pt x="1525808" y="326668"/>
                  <a:pt x="1525808" y="729633"/>
                </a:cubicBezTo>
                <a:cubicBezTo>
                  <a:pt x="1525808" y="1132598"/>
                  <a:pt x="1184244" y="1459266"/>
                  <a:pt x="762904" y="1459266"/>
                </a:cubicBezTo>
                <a:cubicBezTo>
                  <a:pt x="341564" y="1459266"/>
                  <a:pt x="0" y="1132598"/>
                  <a:pt x="0" y="729633"/>
                </a:cubicBezTo>
                <a:cubicBezTo>
                  <a:pt x="0" y="326668"/>
                  <a:pt x="341564" y="0"/>
                  <a:pt x="762904" y="0"/>
                </a:cubicBezTo>
                <a:close/>
              </a:path>
            </a:pathLst>
          </a:custGeom>
          <a:ln w="190500" cap="rnd">
            <a:noFill/>
            <a:prstDash val="solid"/>
          </a:ln>
          <a:effectLst>
            <a:outerShdw sx="1000" sy="1000" algn="bl" rotWithShape="0">
              <a:srgbClr val="000000"/>
            </a:outerShdw>
          </a:effectLst>
        </p:spPr>
      </p:pic>
      <p:pic>
        <p:nvPicPr>
          <p:cNvPr id="57" name="!!SNEE">
            <a:extLst>
              <a:ext uri="{FF2B5EF4-FFF2-40B4-BE49-F238E27FC236}">
                <a16:creationId xmlns:a16="http://schemas.microsoft.com/office/drawing/2014/main" id="{8F381914-EE3F-8FE1-DA70-4750BF978D03}"/>
              </a:ext>
            </a:extLst>
          </p:cNvPr>
          <p:cNvPicPr>
            <a:picLocks noChangeAspect="1"/>
          </p:cNvPicPr>
          <p:nvPr/>
        </p:nvPicPr>
        <p:blipFill>
          <a:blip r:embed="rId7" cstate="email">
            <a:alphaModFix/>
            <a:duotone>
              <a:schemeClr val="bg2">
                <a:shade val="45000"/>
                <a:satMod val="135000"/>
              </a:schemeClr>
              <a:prstClr val="white"/>
            </a:duotone>
            <a:extLst>
              <a:ext uri="{28A0092B-C50C-407E-A947-70E740481C1C}">
                <a14:useLocalDpi xmlns:a14="http://schemas.microsoft.com/office/drawing/2010/main"/>
              </a:ext>
              <a:ext uri="{837473B0-CC2E-450A-ABE3-18F120FF3D39}">
                <a1611:picAttrSrcUrl xmlns:a1611="http://schemas.microsoft.com/office/drawing/2016/11/main" r:id="rId8"/>
              </a:ext>
            </a:extLst>
          </a:blip>
          <a:srcRect/>
          <a:stretch/>
        </p:blipFill>
        <p:spPr>
          <a:xfrm>
            <a:off x="141113" y="3508358"/>
            <a:ext cx="1060374" cy="1020313"/>
          </a:xfrm>
          <a:custGeom>
            <a:avLst/>
            <a:gdLst/>
            <a:ahLst/>
            <a:cxnLst/>
            <a:rect l="l" t="t" r="r" b="b"/>
            <a:pathLst>
              <a:path w="1475716" h="1419962">
                <a:moveTo>
                  <a:pt x="1041060" y="576731"/>
                </a:moveTo>
                <a:lnTo>
                  <a:pt x="1041060" y="869913"/>
                </a:lnTo>
                <a:lnTo>
                  <a:pt x="1264047" y="869913"/>
                </a:lnTo>
                <a:lnTo>
                  <a:pt x="1264047" y="820516"/>
                </a:lnTo>
                <a:lnTo>
                  <a:pt x="1100257" y="820516"/>
                </a:lnTo>
                <a:lnTo>
                  <a:pt x="1100257" y="740721"/>
                </a:lnTo>
                <a:lnTo>
                  <a:pt x="1247448" y="740721"/>
                </a:lnTo>
                <a:lnTo>
                  <a:pt x="1247448" y="691324"/>
                </a:lnTo>
                <a:lnTo>
                  <a:pt x="1100257" y="691324"/>
                </a:lnTo>
                <a:lnTo>
                  <a:pt x="1100257" y="626328"/>
                </a:lnTo>
                <a:lnTo>
                  <a:pt x="1258447" y="626328"/>
                </a:lnTo>
                <a:lnTo>
                  <a:pt x="1258447" y="576731"/>
                </a:lnTo>
                <a:close/>
                <a:moveTo>
                  <a:pt x="764835" y="576731"/>
                </a:moveTo>
                <a:lnTo>
                  <a:pt x="764835" y="869913"/>
                </a:lnTo>
                <a:lnTo>
                  <a:pt x="987822" y="869913"/>
                </a:lnTo>
                <a:lnTo>
                  <a:pt x="987822" y="820516"/>
                </a:lnTo>
                <a:lnTo>
                  <a:pt x="824032" y="820516"/>
                </a:lnTo>
                <a:lnTo>
                  <a:pt x="824032" y="740721"/>
                </a:lnTo>
                <a:lnTo>
                  <a:pt x="971223" y="740721"/>
                </a:lnTo>
                <a:lnTo>
                  <a:pt x="971223" y="691324"/>
                </a:lnTo>
                <a:lnTo>
                  <a:pt x="824032" y="691324"/>
                </a:lnTo>
                <a:lnTo>
                  <a:pt x="824032" y="626328"/>
                </a:lnTo>
                <a:lnTo>
                  <a:pt x="982222" y="626328"/>
                </a:lnTo>
                <a:lnTo>
                  <a:pt x="982222" y="576731"/>
                </a:lnTo>
                <a:close/>
                <a:moveTo>
                  <a:pt x="470160" y="576731"/>
                </a:moveTo>
                <a:lnTo>
                  <a:pt x="470160" y="869913"/>
                </a:lnTo>
                <a:lnTo>
                  <a:pt x="525157" y="869913"/>
                </a:lnTo>
                <a:lnTo>
                  <a:pt x="525157" y="678725"/>
                </a:lnTo>
                <a:lnTo>
                  <a:pt x="643350" y="869913"/>
                </a:lnTo>
                <a:lnTo>
                  <a:pt x="702746" y="869913"/>
                </a:lnTo>
                <a:lnTo>
                  <a:pt x="702746" y="576731"/>
                </a:lnTo>
                <a:lnTo>
                  <a:pt x="647749" y="576731"/>
                </a:lnTo>
                <a:lnTo>
                  <a:pt x="647749" y="772519"/>
                </a:lnTo>
                <a:lnTo>
                  <a:pt x="527757" y="576731"/>
                </a:lnTo>
                <a:close/>
                <a:moveTo>
                  <a:pt x="295929" y="571731"/>
                </a:moveTo>
                <a:cubicBezTo>
                  <a:pt x="273397" y="571731"/>
                  <a:pt x="254165" y="575131"/>
                  <a:pt x="238233" y="581931"/>
                </a:cubicBezTo>
                <a:cubicBezTo>
                  <a:pt x="222300" y="588730"/>
                  <a:pt x="210101" y="598630"/>
                  <a:pt x="201635" y="611629"/>
                </a:cubicBezTo>
                <a:cubicBezTo>
                  <a:pt x="193169" y="624628"/>
                  <a:pt x="188935" y="638594"/>
                  <a:pt x="188935" y="653526"/>
                </a:cubicBezTo>
                <a:cubicBezTo>
                  <a:pt x="188935" y="676725"/>
                  <a:pt x="197935" y="696391"/>
                  <a:pt x="215934" y="712523"/>
                </a:cubicBezTo>
                <a:cubicBezTo>
                  <a:pt x="228733" y="723989"/>
                  <a:pt x="250998" y="733655"/>
                  <a:pt x="282730" y="741521"/>
                </a:cubicBezTo>
                <a:cubicBezTo>
                  <a:pt x="307395" y="747654"/>
                  <a:pt x="323194" y="751920"/>
                  <a:pt x="330127" y="754320"/>
                </a:cubicBezTo>
                <a:cubicBezTo>
                  <a:pt x="340260" y="757920"/>
                  <a:pt x="347359" y="762153"/>
                  <a:pt x="351426" y="767020"/>
                </a:cubicBezTo>
                <a:cubicBezTo>
                  <a:pt x="355492" y="771886"/>
                  <a:pt x="357525" y="777786"/>
                  <a:pt x="357525" y="784718"/>
                </a:cubicBezTo>
                <a:cubicBezTo>
                  <a:pt x="357525" y="795518"/>
                  <a:pt x="352692" y="804951"/>
                  <a:pt x="343026" y="813017"/>
                </a:cubicBezTo>
                <a:cubicBezTo>
                  <a:pt x="333360" y="821083"/>
                  <a:pt x="318994" y="825116"/>
                  <a:pt x="299929" y="825116"/>
                </a:cubicBezTo>
                <a:cubicBezTo>
                  <a:pt x="281930" y="825116"/>
                  <a:pt x="267631" y="820583"/>
                  <a:pt x="257031" y="811517"/>
                </a:cubicBezTo>
                <a:cubicBezTo>
                  <a:pt x="246432" y="802451"/>
                  <a:pt x="239399" y="788252"/>
                  <a:pt x="235933" y="768919"/>
                </a:cubicBezTo>
                <a:lnTo>
                  <a:pt x="178336" y="774519"/>
                </a:lnTo>
                <a:cubicBezTo>
                  <a:pt x="182203" y="807317"/>
                  <a:pt x="194069" y="832282"/>
                  <a:pt x="213934" y="849414"/>
                </a:cubicBezTo>
                <a:cubicBezTo>
                  <a:pt x="233799" y="866547"/>
                  <a:pt x="262264" y="875113"/>
                  <a:pt x="299329" y="875113"/>
                </a:cubicBezTo>
                <a:cubicBezTo>
                  <a:pt x="324794" y="875113"/>
                  <a:pt x="346059" y="871546"/>
                  <a:pt x="363125" y="864414"/>
                </a:cubicBezTo>
                <a:cubicBezTo>
                  <a:pt x="380190" y="857281"/>
                  <a:pt x="393390" y="846381"/>
                  <a:pt x="402722" y="831716"/>
                </a:cubicBezTo>
                <a:cubicBezTo>
                  <a:pt x="412055" y="817050"/>
                  <a:pt x="416722" y="801317"/>
                  <a:pt x="416722" y="784518"/>
                </a:cubicBezTo>
                <a:cubicBezTo>
                  <a:pt x="416722" y="765986"/>
                  <a:pt x="412822" y="750421"/>
                  <a:pt x="405022" y="737821"/>
                </a:cubicBezTo>
                <a:cubicBezTo>
                  <a:pt x="397223" y="725222"/>
                  <a:pt x="386423" y="715289"/>
                  <a:pt x="372624" y="708023"/>
                </a:cubicBezTo>
                <a:cubicBezTo>
                  <a:pt x="358825" y="700757"/>
                  <a:pt x="337526" y="693724"/>
                  <a:pt x="308728" y="686924"/>
                </a:cubicBezTo>
                <a:cubicBezTo>
                  <a:pt x="279930" y="680125"/>
                  <a:pt x="261798" y="673592"/>
                  <a:pt x="254332" y="667326"/>
                </a:cubicBezTo>
                <a:cubicBezTo>
                  <a:pt x="248465" y="662393"/>
                  <a:pt x="245532" y="656460"/>
                  <a:pt x="245532" y="649527"/>
                </a:cubicBezTo>
                <a:cubicBezTo>
                  <a:pt x="245532" y="641927"/>
                  <a:pt x="248665" y="635861"/>
                  <a:pt x="254931" y="631328"/>
                </a:cubicBezTo>
                <a:cubicBezTo>
                  <a:pt x="264664" y="624262"/>
                  <a:pt x="278130" y="620728"/>
                  <a:pt x="295329" y="620728"/>
                </a:cubicBezTo>
                <a:cubicBezTo>
                  <a:pt x="311995" y="620728"/>
                  <a:pt x="324494" y="624028"/>
                  <a:pt x="332827" y="630628"/>
                </a:cubicBezTo>
                <a:cubicBezTo>
                  <a:pt x="341160" y="637227"/>
                  <a:pt x="346593" y="648060"/>
                  <a:pt x="349126" y="663126"/>
                </a:cubicBezTo>
                <a:lnTo>
                  <a:pt x="408322" y="660526"/>
                </a:lnTo>
                <a:cubicBezTo>
                  <a:pt x="407389" y="633594"/>
                  <a:pt x="397623" y="612062"/>
                  <a:pt x="379024" y="595930"/>
                </a:cubicBezTo>
                <a:cubicBezTo>
                  <a:pt x="360425" y="579798"/>
                  <a:pt x="332727" y="571731"/>
                  <a:pt x="295929" y="571731"/>
                </a:cubicBezTo>
                <a:close/>
                <a:moveTo>
                  <a:pt x="737858" y="0"/>
                </a:moveTo>
                <a:cubicBezTo>
                  <a:pt x="1145366" y="0"/>
                  <a:pt x="1475716" y="317869"/>
                  <a:pt x="1475716" y="709981"/>
                </a:cubicBezTo>
                <a:cubicBezTo>
                  <a:pt x="1475716" y="1102093"/>
                  <a:pt x="1145366" y="1419962"/>
                  <a:pt x="737858" y="1419962"/>
                </a:cubicBezTo>
                <a:cubicBezTo>
                  <a:pt x="330350" y="1419962"/>
                  <a:pt x="0" y="1102093"/>
                  <a:pt x="0" y="709981"/>
                </a:cubicBezTo>
                <a:cubicBezTo>
                  <a:pt x="0" y="317869"/>
                  <a:pt x="330350" y="0"/>
                  <a:pt x="737858" y="0"/>
                </a:cubicBezTo>
                <a:close/>
              </a:path>
            </a:pathLst>
          </a:custGeom>
        </p:spPr>
      </p:pic>
      <p:pic>
        <p:nvPicPr>
          <p:cNvPr id="58" name="Picture 57" descr="Visit Broadstairs - quintessential seaside town on the Kent coast - Visit  Thanet">
            <a:extLst>
              <a:ext uri="{FF2B5EF4-FFF2-40B4-BE49-F238E27FC236}">
                <a16:creationId xmlns:a16="http://schemas.microsoft.com/office/drawing/2014/main" id="{616BC1A5-D8FA-7BB8-29A6-AE287B45857D}"/>
              </a:ext>
            </a:extLst>
          </p:cNvPr>
          <p:cNvPicPr>
            <a:picLocks noChangeAspect="1" noChangeArrowheads="1"/>
          </p:cNvPicPr>
          <p:nvPr/>
        </p:nvPicPr>
        <p:blipFill>
          <a:blip r:embed="rId9" cstate="email">
            <a:duotone>
              <a:schemeClr val="bg2">
                <a:shade val="45000"/>
                <a:satMod val="135000"/>
              </a:schemeClr>
              <a:prstClr val="white"/>
            </a:duotone>
            <a:extLst>
              <a:ext uri="{28A0092B-C50C-407E-A947-70E740481C1C}">
                <a14:useLocalDpi xmlns:a14="http://schemas.microsoft.com/office/drawing/2010/main"/>
              </a:ext>
            </a:extLst>
          </a:blip>
          <a:srcRect/>
          <a:stretch/>
        </p:blipFill>
        <p:spPr bwMode="auto">
          <a:xfrm>
            <a:off x="141113" y="5749211"/>
            <a:ext cx="1069721" cy="996064"/>
          </a:xfrm>
          <a:custGeom>
            <a:avLst/>
            <a:gdLst/>
            <a:ahLst/>
            <a:cxnLst/>
            <a:rect l="l" t="t" r="r" b="b"/>
            <a:pathLst>
              <a:path w="1488724" h="1386216">
                <a:moveTo>
                  <a:pt x="693640" y="714168"/>
                </a:moveTo>
                <a:lnTo>
                  <a:pt x="750836" y="784763"/>
                </a:lnTo>
                <a:cubicBezTo>
                  <a:pt x="741237" y="792763"/>
                  <a:pt x="732371" y="798496"/>
                  <a:pt x="724238" y="801962"/>
                </a:cubicBezTo>
                <a:cubicBezTo>
                  <a:pt x="716105" y="805429"/>
                  <a:pt x="707639" y="807162"/>
                  <a:pt x="698839" y="807162"/>
                </a:cubicBezTo>
                <a:cubicBezTo>
                  <a:pt x="685507" y="807162"/>
                  <a:pt x="674874" y="803329"/>
                  <a:pt x="666941" y="795663"/>
                </a:cubicBezTo>
                <a:cubicBezTo>
                  <a:pt x="659008" y="787997"/>
                  <a:pt x="655042" y="778097"/>
                  <a:pt x="655042" y="765964"/>
                </a:cubicBezTo>
                <a:cubicBezTo>
                  <a:pt x="655042" y="756365"/>
                  <a:pt x="658242" y="746966"/>
                  <a:pt x="664641" y="737766"/>
                </a:cubicBezTo>
                <a:cubicBezTo>
                  <a:pt x="671041" y="728567"/>
                  <a:pt x="680707" y="720701"/>
                  <a:pt x="693640" y="714168"/>
                </a:cubicBezTo>
                <a:close/>
                <a:moveTo>
                  <a:pt x="717638" y="589775"/>
                </a:moveTo>
                <a:cubicBezTo>
                  <a:pt x="726838" y="589775"/>
                  <a:pt x="734137" y="592308"/>
                  <a:pt x="739537" y="597375"/>
                </a:cubicBezTo>
                <a:cubicBezTo>
                  <a:pt x="744936" y="602441"/>
                  <a:pt x="747636" y="608574"/>
                  <a:pt x="747636" y="615774"/>
                </a:cubicBezTo>
                <a:cubicBezTo>
                  <a:pt x="747636" y="624307"/>
                  <a:pt x="742037" y="632906"/>
                  <a:pt x="730837" y="641572"/>
                </a:cubicBezTo>
                <a:lnTo>
                  <a:pt x="715638" y="653171"/>
                </a:lnTo>
                <a:lnTo>
                  <a:pt x="701839" y="637172"/>
                </a:lnTo>
                <a:cubicBezTo>
                  <a:pt x="693306" y="627306"/>
                  <a:pt x="689040" y="618907"/>
                  <a:pt x="689040" y="611974"/>
                </a:cubicBezTo>
                <a:cubicBezTo>
                  <a:pt x="689040" y="606108"/>
                  <a:pt x="691573" y="600941"/>
                  <a:pt x="696639" y="596475"/>
                </a:cubicBezTo>
                <a:cubicBezTo>
                  <a:pt x="701706" y="592008"/>
                  <a:pt x="708705" y="589775"/>
                  <a:pt x="717638" y="589775"/>
                </a:cubicBezTo>
                <a:close/>
                <a:moveTo>
                  <a:pt x="894195" y="555177"/>
                </a:moveTo>
                <a:lnTo>
                  <a:pt x="894195" y="848359"/>
                </a:lnTo>
                <a:lnTo>
                  <a:pt x="949191" y="848359"/>
                </a:lnTo>
                <a:lnTo>
                  <a:pt x="949191" y="617574"/>
                </a:lnTo>
                <a:lnTo>
                  <a:pt x="1007188" y="848359"/>
                </a:lnTo>
                <a:lnTo>
                  <a:pt x="1064184" y="848359"/>
                </a:lnTo>
                <a:lnTo>
                  <a:pt x="1122381" y="617574"/>
                </a:lnTo>
                <a:lnTo>
                  <a:pt x="1122381" y="848359"/>
                </a:lnTo>
                <a:lnTo>
                  <a:pt x="1177377" y="848359"/>
                </a:lnTo>
                <a:lnTo>
                  <a:pt x="1177377" y="555177"/>
                </a:lnTo>
                <a:lnTo>
                  <a:pt x="1088583" y="555177"/>
                </a:lnTo>
                <a:lnTo>
                  <a:pt x="1035986" y="755165"/>
                </a:lnTo>
                <a:lnTo>
                  <a:pt x="982789" y="555177"/>
                </a:lnTo>
                <a:close/>
                <a:moveTo>
                  <a:pt x="324295" y="555177"/>
                </a:moveTo>
                <a:lnTo>
                  <a:pt x="324295" y="848359"/>
                </a:lnTo>
                <a:lnTo>
                  <a:pt x="383491" y="848359"/>
                </a:lnTo>
                <a:lnTo>
                  <a:pt x="383491" y="759765"/>
                </a:lnTo>
                <a:lnTo>
                  <a:pt x="431488" y="710768"/>
                </a:lnTo>
                <a:lnTo>
                  <a:pt x="512083" y="848359"/>
                </a:lnTo>
                <a:lnTo>
                  <a:pt x="588679" y="848359"/>
                </a:lnTo>
                <a:lnTo>
                  <a:pt x="472286" y="669370"/>
                </a:lnTo>
                <a:lnTo>
                  <a:pt x="582679" y="555177"/>
                </a:lnTo>
                <a:lnTo>
                  <a:pt x="503084" y="555177"/>
                </a:lnTo>
                <a:lnTo>
                  <a:pt x="383491" y="685369"/>
                </a:lnTo>
                <a:lnTo>
                  <a:pt x="383491" y="555177"/>
                </a:lnTo>
                <a:close/>
                <a:moveTo>
                  <a:pt x="716238" y="550178"/>
                </a:moveTo>
                <a:cubicBezTo>
                  <a:pt x="689973" y="550178"/>
                  <a:pt x="669741" y="556344"/>
                  <a:pt x="655542" y="568677"/>
                </a:cubicBezTo>
                <a:cubicBezTo>
                  <a:pt x="641343" y="581009"/>
                  <a:pt x="634243" y="596042"/>
                  <a:pt x="634243" y="613774"/>
                </a:cubicBezTo>
                <a:cubicBezTo>
                  <a:pt x="634243" y="623373"/>
                  <a:pt x="636776" y="633539"/>
                  <a:pt x="641843" y="644272"/>
                </a:cubicBezTo>
                <a:cubicBezTo>
                  <a:pt x="646909" y="655005"/>
                  <a:pt x="654442" y="666304"/>
                  <a:pt x="664441" y="678170"/>
                </a:cubicBezTo>
                <a:cubicBezTo>
                  <a:pt x="642176" y="689236"/>
                  <a:pt x="625444" y="702268"/>
                  <a:pt x="614244" y="717268"/>
                </a:cubicBezTo>
                <a:cubicBezTo>
                  <a:pt x="603045" y="732267"/>
                  <a:pt x="597445" y="749166"/>
                  <a:pt x="597445" y="767964"/>
                </a:cubicBezTo>
                <a:cubicBezTo>
                  <a:pt x="597445" y="788630"/>
                  <a:pt x="604578" y="806895"/>
                  <a:pt x="618844" y="822761"/>
                </a:cubicBezTo>
                <a:cubicBezTo>
                  <a:pt x="637243" y="843293"/>
                  <a:pt x="664708" y="853559"/>
                  <a:pt x="701239" y="853559"/>
                </a:cubicBezTo>
                <a:cubicBezTo>
                  <a:pt x="719638" y="853559"/>
                  <a:pt x="735504" y="851026"/>
                  <a:pt x="748836" y="845960"/>
                </a:cubicBezTo>
                <a:cubicBezTo>
                  <a:pt x="762169" y="840893"/>
                  <a:pt x="774768" y="833027"/>
                  <a:pt x="786634" y="822361"/>
                </a:cubicBezTo>
                <a:cubicBezTo>
                  <a:pt x="801966" y="836627"/>
                  <a:pt x="817965" y="847826"/>
                  <a:pt x="834631" y="855959"/>
                </a:cubicBezTo>
                <a:lnTo>
                  <a:pt x="868629" y="812562"/>
                </a:lnTo>
                <a:cubicBezTo>
                  <a:pt x="863962" y="810295"/>
                  <a:pt x="856663" y="805662"/>
                  <a:pt x="846730" y="798663"/>
                </a:cubicBezTo>
                <a:cubicBezTo>
                  <a:pt x="836798" y="791663"/>
                  <a:pt x="828698" y="785230"/>
                  <a:pt x="822432" y="779364"/>
                </a:cubicBezTo>
                <a:cubicBezTo>
                  <a:pt x="826698" y="773764"/>
                  <a:pt x="830698" y="766798"/>
                  <a:pt x="834431" y="758465"/>
                </a:cubicBezTo>
                <a:cubicBezTo>
                  <a:pt x="838164" y="750132"/>
                  <a:pt x="842564" y="736966"/>
                  <a:pt x="847630" y="718967"/>
                </a:cubicBezTo>
                <a:lnTo>
                  <a:pt x="796833" y="707368"/>
                </a:lnTo>
                <a:cubicBezTo>
                  <a:pt x="793367" y="721101"/>
                  <a:pt x="789234" y="732233"/>
                  <a:pt x="784434" y="740766"/>
                </a:cubicBezTo>
                <a:lnTo>
                  <a:pt x="743637" y="686969"/>
                </a:lnTo>
                <a:cubicBezTo>
                  <a:pt x="765102" y="673504"/>
                  <a:pt x="779368" y="661438"/>
                  <a:pt x="786434" y="650772"/>
                </a:cubicBezTo>
                <a:cubicBezTo>
                  <a:pt x="793500" y="640106"/>
                  <a:pt x="797033" y="628840"/>
                  <a:pt x="797033" y="616974"/>
                </a:cubicBezTo>
                <a:cubicBezTo>
                  <a:pt x="797033" y="598308"/>
                  <a:pt x="789900" y="582509"/>
                  <a:pt x="775635" y="569577"/>
                </a:cubicBezTo>
                <a:cubicBezTo>
                  <a:pt x="761369" y="556644"/>
                  <a:pt x="741570" y="550178"/>
                  <a:pt x="716238" y="550178"/>
                </a:cubicBezTo>
                <a:close/>
                <a:moveTo>
                  <a:pt x="744362" y="0"/>
                </a:moveTo>
                <a:cubicBezTo>
                  <a:pt x="1155462" y="0"/>
                  <a:pt x="1488724" y="310315"/>
                  <a:pt x="1488724" y="693108"/>
                </a:cubicBezTo>
                <a:cubicBezTo>
                  <a:pt x="1488724" y="1075901"/>
                  <a:pt x="1155462" y="1386216"/>
                  <a:pt x="744362" y="1386216"/>
                </a:cubicBezTo>
                <a:cubicBezTo>
                  <a:pt x="333262" y="1386216"/>
                  <a:pt x="0" y="1075901"/>
                  <a:pt x="0" y="693108"/>
                </a:cubicBezTo>
                <a:cubicBezTo>
                  <a:pt x="0" y="310315"/>
                  <a:pt x="333262" y="0"/>
                  <a:pt x="744362" y="0"/>
                </a:cubicBezTo>
                <a:close/>
              </a:path>
            </a:pathLst>
          </a:custGeom>
          <a:ln w="190500" cap="rnd">
            <a:noFill/>
            <a:prstDash val="solid"/>
          </a:ln>
          <a:effectLst>
            <a:outerShdw sx="1000" sy="1000" algn="bl" rotWithShape="0">
              <a:srgbClr val="000000"/>
            </a:outerShdw>
          </a:effectLst>
          <a:extLst>
            <a:ext uri="{909E8E84-426E-40DD-AFC4-6F175D3DCCD1}">
              <a14:hiddenFill xmlns:a14="http://schemas.microsoft.com/office/drawing/2010/main">
                <a:solidFill>
                  <a:srgbClr val="FFFFFF"/>
                </a:solidFill>
              </a14:hiddenFill>
            </a:ext>
          </a:extLst>
        </p:spPr>
      </p:pic>
      <p:sp>
        <p:nvSpPr>
          <p:cNvPr id="23" name="Right Brace 22">
            <a:extLst>
              <a:ext uri="{FF2B5EF4-FFF2-40B4-BE49-F238E27FC236}">
                <a16:creationId xmlns:a16="http://schemas.microsoft.com/office/drawing/2014/main" id="{250A804A-36D0-D8CA-CADB-17E8DDE5D135}"/>
              </a:ext>
            </a:extLst>
          </p:cNvPr>
          <p:cNvSpPr/>
          <p:nvPr/>
        </p:nvSpPr>
        <p:spPr>
          <a:xfrm>
            <a:off x="1562524" y="258008"/>
            <a:ext cx="947077" cy="3113572"/>
          </a:xfrm>
          <a:prstGeom prst="rightBrace">
            <a:avLst>
              <a:gd name="adj1" fmla="val 48145"/>
              <a:gd name="adj2" fmla="val 50000"/>
            </a:avLst>
          </a:prstGeom>
          <a:ln w="44450">
            <a:solidFill>
              <a:srgbClr val="C11D0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761970"/>
            <a:endParaRPr lang="en-GB" sz="1500">
              <a:solidFill>
                <a:prstClr val="black"/>
              </a:solidFill>
              <a:latin typeface="Calibri" panose="020F0502020204030204"/>
            </a:endParaRPr>
          </a:p>
        </p:txBody>
      </p:sp>
      <p:sp>
        <p:nvSpPr>
          <p:cNvPr id="24" name="Right Brace 23">
            <a:extLst>
              <a:ext uri="{FF2B5EF4-FFF2-40B4-BE49-F238E27FC236}">
                <a16:creationId xmlns:a16="http://schemas.microsoft.com/office/drawing/2014/main" id="{BB0E625D-8EC2-A9FE-AFF5-253D6B215424}"/>
              </a:ext>
            </a:extLst>
          </p:cNvPr>
          <p:cNvSpPr/>
          <p:nvPr/>
        </p:nvSpPr>
        <p:spPr>
          <a:xfrm>
            <a:off x="1562524" y="3574345"/>
            <a:ext cx="947077" cy="3113572"/>
          </a:xfrm>
          <a:prstGeom prst="rightBrace">
            <a:avLst>
              <a:gd name="adj1" fmla="val 48145"/>
              <a:gd name="adj2" fmla="val 50000"/>
            </a:avLst>
          </a:prstGeom>
          <a:ln w="44450">
            <a:solidFill>
              <a:srgbClr val="7D97BF"/>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761970"/>
            <a:endParaRPr lang="en-GB" sz="1500">
              <a:solidFill>
                <a:prstClr val="black"/>
              </a:solidFill>
              <a:latin typeface="Calibri" panose="020F0502020204030204"/>
            </a:endParaRPr>
          </a:p>
        </p:txBody>
      </p:sp>
      <p:sp>
        <p:nvSpPr>
          <p:cNvPr id="25" name="Text 0">
            <a:extLst>
              <a:ext uri="{FF2B5EF4-FFF2-40B4-BE49-F238E27FC236}">
                <a16:creationId xmlns:a16="http://schemas.microsoft.com/office/drawing/2014/main" id="{5DB42CA7-52C7-F25C-BDD8-DBC2334308BA}"/>
              </a:ext>
            </a:extLst>
          </p:cNvPr>
          <p:cNvSpPr/>
          <p:nvPr/>
        </p:nvSpPr>
        <p:spPr>
          <a:xfrm>
            <a:off x="6516295" y="1250438"/>
            <a:ext cx="4436272" cy="1231304"/>
          </a:xfrm>
          <a:prstGeom prst="rect">
            <a:avLst/>
          </a:prstGeom>
          <a:solidFill>
            <a:srgbClr val="C11D01">
              <a:alpha val="45791"/>
            </a:srgbClr>
          </a:solidFill>
          <a:ln/>
        </p:spPr>
        <p:txBody>
          <a:bodyPr wrap="square" lIns="0" tIns="0" rIns="0" bIns="0" rtlCol="0" anchor="t"/>
          <a:lstStyle/>
          <a:p>
            <a:pPr defTabSz="761970">
              <a:lnSpc>
                <a:spcPts val="4625"/>
              </a:lnSpc>
            </a:pPr>
            <a:endParaRPr lang="en-US" sz="3708">
              <a:solidFill>
                <a:prstClr val="white"/>
              </a:solidFill>
              <a:latin typeface="Arial" panose="020B0604020202020204" pitchFamily="34" charset="0"/>
              <a:cs typeface="Arial" panose="020B0604020202020204" pitchFamily="34" charset="0"/>
            </a:endParaRPr>
          </a:p>
        </p:txBody>
      </p:sp>
      <p:sp>
        <p:nvSpPr>
          <p:cNvPr id="26" name="Text 0">
            <a:extLst>
              <a:ext uri="{FF2B5EF4-FFF2-40B4-BE49-F238E27FC236}">
                <a16:creationId xmlns:a16="http://schemas.microsoft.com/office/drawing/2014/main" id="{CD4F9D3A-7398-C358-94CB-1A7D7EEDCEE7}"/>
              </a:ext>
            </a:extLst>
          </p:cNvPr>
          <p:cNvSpPr/>
          <p:nvPr/>
        </p:nvSpPr>
        <p:spPr>
          <a:xfrm>
            <a:off x="6436920" y="1171063"/>
            <a:ext cx="4436272" cy="1231304"/>
          </a:xfrm>
          <a:prstGeom prst="rect">
            <a:avLst/>
          </a:prstGeom>
          <a:solidFill>
            <a:srgbClr val="C11D01"/>
          </a:solidFill>
          <a:ln/>
        </p:spPr>
        <p:txBody>
          <a:bodyPr wrap="square" lIns="120000" tIns="0" rIns="0" bIns="0" rtlCol="0" anchor="ctr" anchorCtr="0"/>
          <a:lstStyle/>
          <a:p>
            <a:pPr algn="ctr" defTabSz="761970">
              <a:lnSpc>
                <a:spcPts val="4625"/>
              </a:lnSpc>
            </a:pPr>
            <a:r>
              <a:rPr lang="en-US" sz="3708" b="1">
                <a:solidFill>
                  <a:prstClr val="white"/>
                </a:solidFill>
                <a:latin typeface="Arial" panose="020B0604020202020204" pitchFamily="34" charset="0"/>
                <a:ea typeface="Poppins Light" pitchFamily="34" charset="-122"/>
                <a:cs typeface="Arial" panose="020B0604020202020204" pitchFamily="34" charset="0"/>
              </a:rPr>
              <a:t>Workforce</a:t>
            </a:r>
            <a:endParaRPr lang="en-US" sz="3708">
              <a:solidFill>
                <a:prstClr val="white"/>
              </a:solidFill>
              <a:latin typeface="Arial" panose="020B0604020202020204" pitchFamily="34" charset="0"/>
              <a:cs typeface="Arial" panose="020B0604020202020204" pitchFamily="34" charset="0"/>
            </a:endParaRPr>
          </a:p>
        </p:txBody>
      </p:sp>
      <p:sp>
        <p:nvSpPr>
          <p:cNvPr id="27" name="Text 0">
            <a:extLst>
              <a:ext uri="{FF2B5EF4-FFF2-40B4-BE49-F238E27FC236}">
                <a16:creationId xmlns:a16="http://schemas.microsoft.com/office/drawing/2014/main" id="{23328006-5D3F-FEF0-79CB-9A5089C53FBC}"/>
              </a:ext>
            </a:extLst>
          </p:cNvPr>
          <p:cNvSpPr/>
          <p:nvPr/>
        </p:nvSpPr>
        <p:spPr>
          <a:xfrm>
            <a:off x="6516294" y="4619089"/>
            <a:ext cx="4436272" cy="1231304"/>
          </a:xfrm>
          <a:prstGeom prst="rect">
            <a:avLst/>
          </a:prstGeom>
          <a:solidFill>
            <a:srgbClr val="7D97BF">
              <a:alpha val="45791"/>
            </a:srgbClr>
          </a:solidFill>
          <a:ln/>
        </p:spPr>
        <p:txBody>
          <a:bodyPr wrap="square" lIns="0" tIns="0" rIns="0" bIns="0" rtlCol="0" anchor="t"/>
          <a:lstStyle/>
          <a:p>
            <a:pPr defTabSz="761970">
              <a:lnSpc>
                <a:spcPts val="4625"/>
              </a:lnSpc>
            </a:pPr>
            <a:endParaRPr lang="en-US" sz="3708">
              <a:solidFill>
                <a:prstClr val="white"/>
              </a:solidFill>
              <a:latin typeface="Arial" panose="020B0604020202020204" pitchFamily="34" charset="0"/>
              <a:cs typeface="Arial" panose="020B0604020202020204" pitchFamily="34" charset="0"/>
            </a:endParaRPr>
          </a:p>
        </p:txBody>
      </p:sp>
      <p:sp>
        <p:nvSpPr>
          <p:cNvPr id="28" name="Text 0">
            <a:extLst>
              <a:ext uri="{FF2B5EF4-FFF2-40B4-BE49-F238E27FC236}">
                <a16:creationId xmlns:a16="http://schemas.microsoft.com/office/drawing/2014/main" id="{E0C66486-7960-D80D-409D-C048D5C169B4}"/>
              </a:ext>
            </a:extLst>
          </p:cNvPr>
          <p:cNvSpPr/>
          <p:nvPr/>
        </p:nvSpPr>
        <p:spPr>
          <a:xfrm>
            <a:off x="6436919" y="4539714"/>
            <a:ext cx="4436272" cy="1231304"/>
          </a:xfrm>
          <a:prstGeom prst="rect">
            <a:avLst/>
          </a:prstGeom>
          <a:solidFill>
            <a:srgbClr val="7D97BF"/>
          </a:solidFill>
          <a:ln/>
        </p:spPr>
        <p:txBody>
          <a:bodyPr wrap="square" lIns="120000" tIns="0" rIns="0" bIns="0" rtlCol="0" anchor="ctr" anchorCtr="0"/>
          <a:lstStyle/>
          <a:p>
            <a:pPr algn="ctr" defTabSz="761970">
              <a:lnSpc>
                <a:spcPts val="4625"/>
              </a:lnSpc>
            </a:pPr>
            <a:r>
              <a:rPr lang="en-US" sz="3708" b="1">
                <a:solidFill>
                  <a:prstClr val="white"/>
                </a:solidFill>
                <a:latin typeface="Arial" panose="020B0604020202020204" pitchFamily="34" charset="0"/>
                <a:ea typeface="Poppins Light" pitchFamily="34" charset="-122"/>
                <a:cs typeface="Arial" panose="020B0604020202020204" pitchFamily="34" charset="0"/>
              </a:rPr>
              <a:t>Prevention</a:t>
            </a:r>
            <a:endParaRPr lang="en-US" sz="3708">
              <a:solidFill>
                <a:prstClr val="white"/>
              </a:solidFill>
              <a:latin typeface="Arial" panose="020B0604020202020204" pitchFamily="34" charset="0"/>
              <a:cs typeface="Arial" panose="020B0604020202020204" pitchFamily="34" charset="0"/>
            </a:endParaRPr>
          </a:p>
        </p:txBody>
      </p:sp>
      <p:pic>
        <p:nvPicPr>
          <p:cNvPr id="33" name="Picture 32" descr="Breaking Barriers Innovations">
            <a:extLst>
              <a:ext uri="{FF2B5EF4-FFF2-40B4-BE49-F238E27FC236}">
                <a16:creationId xmlns:a16="http://schemas.microsoft.com/office/drawing/2014/main" id="{295D4235-18E4-4C5F-3A86-FC8CBCE6999B}"/>
              </a:ext>
            </a:extLst>
          </p:cNvPr>
          <p:cNvPicPr>
            <a:picLocks noChangeAspect="1" noChangeArrowheads="1"/>
          </p:cNvPicPr>
          <p:nvPr/>
        </p:nvPicPr>
        <p:blipFill>
          <a:blip r:embed="rId10" cstate="email">
            <a:duotone>
              <a:prstClr val="black"/>
              <a:schemeClr val="bg1">
                <a:tint val="45000"/>
                <a:satMod val="400000"/>
              </a:schemeClr>
            </a:duotone>
            <a:extLst>
              <a:ext uri="{BEBA8EAE-BF5A-486C-A8C5-ECC9F3942E4B}">
                <a14:imgProps xmlns:a14="http://schemas.microsoft.com/office/drawing/2010/main">
                  <a14:imgLayer r:embed="rId11">
                    <a14:imgEffect>
                      <a14:sharpenSoften amount="58000"/>
                    </a14:imgEffect>
                    <a14:imgEffect>
                      <a14:brightnessContrast bright="100000" contrast="100000"/>
                    </a14:imgEffect>
                  </a14:imgLayer>
                </a14:imgProps>
              </a:ext>
              <a:ext uri="{28A0092B-C50C-407E-A947-70E740481C1C}">
                <a14:useLocalDpi xmlns:a14="http://schemas.microsoft.com/office/drawing/2010/main"/>
              </a:ext>
            </a:extLst>
          </a:blip>
          <a:srcRect/>
          <a:stretch>
            <a:fillRect/>
          </a:stretch>
        </p:blipFill>
        <p:spPr bwMode="auto">
          <a:xfrm>
            <a:off x="10854199" y="95701"/>
            <a:ext cx="1344606" cy="109361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0C4389F4-3D49-8FD4-80B8-8C9BAE618B8F}"/>
              </a:ext>
            </a:extLst>
          </p:cNvPr>
          <p:cNvSpPr/>
          <p:nvPr/>
        </p:nvSpPr>
        <p:spPr>
          <a:xfrm>
            <a:off x="3119461" y="2577173"/>
            <a:ext cx="2635620" cy="587593"/>
          </a:xfrm>
          <a:prstGeom prst="rect">
            <a:avLst/>
          </a:prstGeom>
          <a:solidFill>
            <a:srgbClr val="BC0301"/>
          </a:solidFill>
          <a:ln w="31750">
            <a:solidFill>
              <a:srgbClr val="10273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GB" sz="1800" b="1">
                <a:solidFill>
                  <a:schemeClr val="bg1"/>
                </a:solidFill>
                <a:effectLst/>
                <a:latin typeface="Arial" panose="020B0604020202020204" pitchFamily="34" charset="0"/>
                <a:ea typeface="Times New Roman" panose="02020603050405020304" pitchFamily="18" charset="0"/>
                <a:cs typeface="Arial" panose="020B0604020202020204" pitchFamily="34" charset="0"/>
              </a:rPr>
              <a:t>Retention in </a:t>
            </a:r>
          </a:p>
          <a:p>
            <a:pPr lvl="0" algn="ctr"/>
            <a:r>
              <a:rPr lang="en-GB" sz="1800" b="1">
                <a:solidFill>
                  <a:schemeClr val="bg1"/>
                </a:solidFill>
                <a:effectLst/>
                <a:latin typeface="Arial" panose="020B0604020202020204" pitchFamily="34" charset="0"/>
                <a:ea typeface="Times New Roman" panose="02020603050405020304" pitchFamily="18" charset="0"/>
                <a:cs typeface="Arial" panose="020B0604020202020204" pitchFamily="34" charset="0"/>
              </a:rPr>
              <a:t>Social Care</a:t>
            </a:r>
            <a:endParaRPr lang="en-GB" sz="1800">
              <a:solidFill>
                <a:schemeClr val="bg1"/>
              </a:solidFill>
              <a:effectLst/>
              <a:latin typeface="Arial" panose="020B0604020202020204" pitchFamily="34" charset="0"/>
              <a:ea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26CF3FA0-0C09-3813-9A5D-6D1BDC428C23}"/>
              </a:ext>
            </a:extLst>
          </p:cNvPr>
          <p:cNvSpPr/>
          <p:nvPr/>
        </p:nvSpPr>
        <p:spPr>
          <a:xfrm>
            <a:off x="3119461" y="450083"/>
            <a:ext cx="2635620" cy="587593"/>
          </a:xfrm>
          <a:prstGeom prst="rect">
            <a:avLst/>
          </a:prstGeom>
          <a:solidFill>
            <a:srgbClr val="BC0301"/>
          </a:solidFill>
          <a:ln w="31750">
            <a:solidFill>
              <a:srgbClr val="10273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GB" sz="1800" b="1">
                <a:solidFill>
                  <a:schemeClr val="bg1"/>
                </a:solidFill>
                <a:effectLst/>
                <a:latin typeface="Arial" panose="020B0604020202020204" pitchFamily="34" charset="0"/>
                <a:ea typeface="Times New Roman" panose="02020603050405020304" pitchFamily="18" charset="0"/>
                <a:cs typeface="Arial" panose="020B0604020202020204" pitchFamily="34" charset="0"/>
              </a:rPr>
              <a:t>Skills Deficit </a:t>
            </a:r>
            <a:r>
              <a:rPr lang="en-GB" b="1">
                <a:solidFill>
                  <a:schemeClr val="bg1"/>
                </a:solidFill>
                <a:latin typeface="Arial" panose="020B0604020202020204" pitchFamily="34" charset="0"/>
                <a:ea typeface="Times New Roman" panose="02020603050405020304" pitchFamily="18" charset="0"/>
                <a:cs typeface="Arial" panose="020B0604020202020204" pitchFamily="34" charset="0"/>
              </a:rPr>
              <a:t>&amp;</a:t>
            </a:r>
            <a:r>
              <a:rPr lang="en-GB" sz="1800" b="1">
                <a:solidFill>
                  <a:schemeClr val="bg1"/>
                </a:solidFill>
                <a:effectLst/>
                <a:latin typeface="Arial" panose="020B0604020202020204" pitchFamily="34" charset="0"/>
                <a:ea typeface="Times New Roman" panose="02020603050405020304" pitchFamily="18" charset="0"/>
                <a:cs typeface="Arial" panose="020B0604020202020204" pitchFamily="34" charset="0"/>
              </a:rPr>
              <a:t> Seasonal Employment</a:t>
            </a:r>
          </a:p>
        </p:txBody>
      </p:sp>
      <p:sp>
        <p:nvSpPr>
          <p:cNvPr id="29" name="Rectangle 28">
            <a:extLst>
              <a:ext uri="{FF2B5EF4-FFF2-40B4-BE49-F238E27FC236}">
                <a16:creationId xmlns:a16="http://schemas.microsoft.com/office/drawing/2014/main" id="{3433B006-2D43-1511-9D0B-68E0DF99BD16}"/>
              </a:ext>
            </a:extLst>
          </p:cNvPr>
          <p:cNvSpPr/>
          <p:nvPr/>
        </p:nvSpPr>
        <p:spPr>
          <a:xfrm>
            <a:off x="3119461" y="1513628"/>
            <a:ext cx="2635620" cy="587593"/>
          </a:xfrm>
          <a:prstGeom prst="rect">
            <a:avLst/>
          </a:prstGeom>
          <a:solidFill>
            <a:srgbClr val="BC0301"/>
          </a:solidFill>
          <a:ln w="31750">
            <a:solidFill>
              <a:srgbClr val="10273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GB" sz="1800" b="1">
                <a:solidFill>
                  <a:schemeClr val="bg1"/>
                </a:solidFill>
                <a:effectLst/>
                <a:latin typeface="Arial" panose="020B0604020202020204" pitchFamily="34" charset="0"/>
                <a:ea typeface="Times New Roman" panose="02020603050405020304" pitchFamily="18" charset="0"/>
                <a:cs typeface="Arial" panose="020B0604020202020204" pitchFamily="34" charset="0"/>
              </a:rPr>
              <a:t>Pathways into </a:t>
            </a:r>
          </a:p>
          <a:p>
            <a:pPr lvl="0" algn="ctr"/>
            <a:r>
              <a:rPr lang="en-GB" sz="1800" b="1">
                <a:solidFill>
                  <a:schemeClr val="bg1"/>
                </a:solidFill>
                <a:effectLst/>
                <a:latin typeface="Arial" panose="020B0604020202020204" pitchFamily="34" charset="0"/>
                <a:ea typeface="Times New Roman" panose="02020603050405020304" pitchFamily="18" charset="0"/>
                <a:cs typeface="Arial" panose="020B0604020202020204" pitchFamily="34" charset="0"/>
              </a:rPr>
              <a:t>Primary </a:t>
            </a:r>
            <a:r>
              <a:rPr lang="en-GB" b="1">
                <a:solidFill>
                  <a:schemeClr val="bg1"/>
                </a:solidFill>
                <a:latin typeface="Arial" panose="020B0604020202020204" pitchFamily="34" charset="0"/>
                <a:ea typeface="Times New Roman" panose="02020603050405020304" pitchFamily="18" charset="0"/>
                <a:cs typeface="Arial" panose="020B0604020202020204" pitchFamily="34" charset="0"/>
              </a:rPr>
              <a:t>C</a:t>
            </a:r>
            <a:r>
              <a:rPr lang="en-GB" sz="1800" b="1">
                <a:solidFill>
                  <a:schemeClr val="bg1"/>
                </a:solidFill>
                <a:effectLst/>
                <a:latin typeface="Arial" panose="020B0604020202020204" pitchFamily="34" charset="0"/>
                <a:ea typeface="Times New Roman" panose="02020603050405020304" pitchFamily="18" charset="0"/>
                <a:cs typeface="Arial" panose="020B0604020202020204" pitchFamily="34" charset="0"/>
              </a:rPr>
              <a:t>are</a:t>
            </a:r>
            <a:endParaRPr lang="en-GB" sz="1800">
              <a:solidFill>
                <a:schemeClr val="bg1"/>
              </a:solidFill>
              <a:effectLst/>
              <a:latin typeface="Arial" panose="020B0604020202020204" pitchFamily="34" charset="0"/>
              <a:ea typeface="Arial" panose="020B0604020202020204" pitchFamily="34" charset="0"/>
              <a:cs typeface="Arial" panose="020B0604020202020204" pitchFamily="34" charset="0"/>
            </a:endParaRPr>
          </a:p>
        </p:txBody>
      </p:sp>
      <p:sp>
        <p:nvSpPr>
          <p:cNvPr id="37" name="Rectangle 36">
            <a:extLst>
              <a:ext uri="{FF2B5EF4-FFF2-40B4-BE49-F238E27FC236}">
                <a16:creationId xmlns:a16="http://schemas.microsoft.com/office/drawing/2014/main" id="{6403A3CE-4D7C-744D-ECB9-DEBACE8CE96A}"/>
              </a:ext>
            </a:extLst>
          </p:cNvPr>
          <p:cNvSpPr/>
          <p:nvPr/>
        </p:nvSpPr>
        <p:spPr>
          <a:xfrm>
            <a:off x="3190836" y="5953548"/>
            <a:ext cx="2635620" cy="587593"/>
          </a:xfrm>
          <a:prstGeom prst="rect">
            <a:avLst/>
          </a:prstGeom>
          <a:solidFill>
            <a:srgbClr val="8CB0CD">
              <a:alpha val="6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GB" sz="1800" b="1">
                <a:solidFill>
                  <a:schemeClr val="bg1">
                    <a:alpha val="0"/>
                  </a:schemeClr>
                </a:solidFill>
                <a:effectLst/>
                <a:latin typeface="Arial" panose="020B0604020202020204" pitchFamily="34" charset="0"/>
                <a:ea typeface="Times New Roman" panose="02020603050405020304" pitchFamily="18" charset="0"/>
                <a:cs typeface="Arial" panose="020B0604020202020204" pitchFamily="34" charset="0"/>
              </a:rPr>
              <a:t>Retention in </a:t>
            </a:r>
          </a:p>
          <a:p>
            <a:pPr lvl="0" algn="ctr"/>
            <a:r>
              <a:rPr lang="en-GB" sz="1800" b="1">
                <a:solidFill>
                  <a:schemeClr val="bg1">
                    <a:alpha val="0"/>
                  </a:schemeClr>
                </a:solidFill>
                <a:effectLst/>
                <a:latin typeface="Arial" panose="020B0604020202020204" pitchFamily="34" charset="0"/>
                <a:ea typeface="Times New Roman" panose="02020603050405020304" pitchFamily="18" charset="0"/>
                <a:cs typeface="Arial" panose="020B0604020202020204" pitchFamily="34" charset="0"/>
              </a:rPr>
              <a:t>Social Care</a:t>
            </a:r>
            <a:endParaRPr lang="en-GB" sz="1800">
              <a:solidFill>
                <a:schemeClr val="bg1">
                  <a:alpha val="0"/>
                </a:schemeClr>
              </a:solidFill>
              <a:effectLst/>
              <a:latin typeface="Arial" panose="020B0604020202020204" pitchFamily="34" charset="0"/>
              <a:ea typeface="Arial" panose="020B0604020202020204" pitchFamily="34" charset="0"/>
              <a:cs typeface="Arial" panose="020B0604020202020204" pitchFamily="34" charset="0"/>
            </a:endParaRPr>
          </a:p>
        </p:txBody>
      </p:sp>
      <p:sp>
        <p:nvSpPr>
          <p:cNvPr id="38" name="Rectangle 37">
            <a:extLst>
              <a:ext uri="{FF2B5EF4-FFF2-40B4-BE49-F238E27FC236}">
                <a16:creationId xmlns:a16="http://schemas.microsoft.com/office/drawing/2014/main" id="{5D5E3E2C-9552-138F-B2EE-3010B88093D9}"/>
              </a:ext>
            </a:extLst>
          </p:cNvPr>
          <p:cNvSpPr/>
          <p:nvPr/>
        </p:nvSpPr>
        <p:spPr>
          <a:xfrm>
            <a:off x="3190836" y="3826458"/>
            <a:ext cx="2635620" cy="587593"/>
          </a:xfrm>
          <a:prstGeom prst="rect">
            <a:avLst/>
          </a:prstGeom>
          <a:solidFill>
            <a:srgbClr val="8CB0CD">
              <a:alpha val="6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GB" sz="1800" b="1">
                <a:solidFill>
                  <a:schemeClr val="bg1">
                    <a:alpha val="0"/>
                  </a:schemeClr>
                </a:solidFill>
                <a:effectLst/>
                <a:latin typeface="Arial" panose="020B0604020202020204" pitchFamily="34" charset="0"/>
                <a:ea typeface="Times New Roman" panose="02020603050405020304" pitchFamily="18" charset="0"/>
                <a:cs typeface="Arial" panose="020B0604020202020204" pitchFamily="34" charset="0"/>
              </a:rPr>
              <a:t>Skills Deficit and Seasonal Employment</a:t>
            </a:r>
          </a:p>
        </p:txBody>
      </p:sp>
      <p:sp>
        <p:nvSpPr>
          <p:cNvPr id="39" name="Rectangle 38">
            <a:extLst>
              <a:ext uri="{FF2B5EF4-FFF2-40B4-BE49-F238E27FC236}">
                <a16:creationId xmlns:a16="http://schemas.microsoft.com/office/drawing/2014/main" id="{343C546E-2E20-98A8-B8C2-74D4F2E4671E}"/>
              </a:ext>
            </a:extLst>
          </p:cNvPr>
          <p:cNvSpPr/>
          <p:nvPr/>
        </p:nvSpPr>
        <p:spPr>
          <a:xfrm>
            <a:off x="3190836" y="4890003"/>
            <a:ext cx="2635620" cy="587593"/>
          </a:xfrm>
          <a:prstGeom prst="rect">
            <a:avLst/>
          </a:prstGeom>
          <a:solidFill>
            <a:srgbClr val="8CB0CD">
              <a:alpha val="6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GB" sz="1800" b="1">
                <a:solidFill>
                  <a:schemeClr val="bg1">
                    <a:alpha val="0"/>
                  </a:schemeClr>
                </a:solidFill>
                <a:effectLst/>
                <a:latin typeface="Arial" panose="020B0604020202020204" pitchFamily="34" charset="0"/>
                <a:ea typeface="Times New Roman" panose="02020603050405020304" pitchFamily="18" charset="0"/>
                <a:cs typeface="Arial" panose="020B0604020202020204" pitchFamily="34" charset="0"/>
              </a:rPr>
              <a:t>Pathways into </a:t>
            </a:r>
          </a:p>
          <a:p>
            <a:pPr lvl="0" algn="ctr"/>
            <a:r>
              <a:rPr lang="en-GB" sz="1800" b="1">
                <a:solidFill>
                  <a:schemeClr val="bg1">
                    <a:alpha val="0"/>
                  </a:schemeClr>
                </a:solidFill>
                <a:effectLst/>
                <a:latin typeface="Arial" panose="020B0604020202020204" pitchFamily="34" charset="0"/>
                <a:ea typeface="Times New Roman" panose="02020603050405020304" pitchFamily="18" charset="0"/>
                <a:cs typeface="Arial" panose="020B0604020202020204" pitchFamily="34" charset="0"/>
              </a:rPr>
              <a:t>Primary </a:t>
            </a:r>
            <a:r>
              <a:rPr lang="en-GB" b="1">
                <a:solidFill>
                  <a:schemeClr val="bg1">
                    <a:alpha val="0"/>
                  </a:schemeClr>
                </a:solidFill>
                <a:latin typeface="Arial" panose="020B0604020202020204" pitchFamily="34" charset="0"/>
                <a:ea typeface="Times New Roman" panose="02020603050405020304" pitchFamily="18" charset="0"/>
                <a:cs typeface="Arial" panose="020B0604020202020204" pitchFamily="34" charset="0"/>
              </a:rPr>
              <a:t>C</a:t>
            </a:r>
            <a:r>
              <a:rPr lang="en-GB" sz="1800" b="1">
                <a:solidFill>
                  <a:schemeClr val="bg1">
                    <a:alpha val="0"/>
                  </a:schemeClr>
                </a:solidFill>
                <a:effectLst/>
                <a:latin typeface="Arial" panose="020B0604020202020204" pitchFamily="34" charset="0"/>
                <a:ea typeface="Times New Roman" panose="02020603050405020304" pitchFamily="18" charset="0"/>
                <a:cs typeface="Arial" panose="020B0604020202020204" pitchFamily="34" charset="0"/>
              </a:rPr>
              <a:t>are</a:t>
            </a:r>
            <a:endParaRPr lang="en-GB" sz="1800">
              <a:solidFill>
                <a:schemeClr val="bg1">
                  <a:alpha val="0"/>
                </a:schemeClr>
              </a:solidFill>
              <a:effectLst/>
              <a:latin typeface="Arial" panose="020B0604020202020204" pitchFamily="34" charset="0"/>
              <a:ea typeface="Arial" panose="020B0604020202020204" pitchFamily="34" charset="0"/>
              <a:cs typeface="Arial" panose="020B0604020202020204" pitchFamily="34" charset="0"/>
            </a:endParaRPr>
          </a:p>
        </p:txBody>
      </p:sp>
      <p:sp>
        <p:nvSpPr>
          <p:cNvPr id="40" name="Rectangle 39">
            <a:extLst>
              <a:ext uri="{FF2B5EF4-FFF2-40B4-BE49-F238E27FC236}">
                <a16:creationId xmlns:a16="http://schemas.microsoft.com/office/drawing/2014/main" id="{B3EEBD05-14FA-5AB9-9BC2-5EAA7358E74D}"/>
              </a:ext>
            </a:extLst>
          </p:cNvPr>
          <p:cNvSpPr/>
          <p:nvPr/>
        </p:nvSpPr>
        <p:spPr>
          <a:xfrm>
            <a:off x="3119461" y="5870598"/>
            <a:ext cx="2635620" cy="587593"/>
          </a:xfrm>
          <a:prstGeom prst="rect">
            <a:avLst/>
          </a:prstGeom>
          <a:solidFill>
            <a:srgbClr val="8CB0CD"/>
          </a:solidFill>
          <a:ln w="31750">
            <a:solidFill>
              <a:srgbClr val="10273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GB" sz="1800" b="1" kern="0">
                <a:solidFill>
                  <a:schemeClr val="bg1"/>
                </a:solidFill>
                <a:effectLst/>
                <a:latin typeface="Arial" panose="020B0604020202020204" pitchFamily="34" charset="0"/>
                <a:ea typeface="Times New Roman" panose="02020603050405020304" pitchFamily="18" charset="0"/>
                <a:cs typeface="Arial" panose="020B0604020202020204" pitchFamily="34" charset="0"/>
              </a:rPr>
              <a:t>Suicide Prevention &amp;  Unemployment</a:t>
            </a:r>
            <a:r>
              <a:rPr lang="en-GB">
                <a:solidFill>
                  <a:schemeClr val="bg1"/>
                </a:solidFill>
                <a:effectLst/>
                <a:latin typeface="Arial" panose="020B0604020202020204" pitchFamily="34" charset="0"/>
                <a:cs typeface="Arial" panose="020B0604020202020204" pitchFamily="34" charset="0"/>
              </a:rPr>
              <a:t> </a:t>
            </a:r>
            <a:endParaRPr lang="en-GB" sz="1800" b="1">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41" name="Rectangle 40">
            <a:extLst>
              <a:ext uri="{FF2B5EF4-FFF2-40B4-BE49-F238E27FC236}">
                <a16:creationId xmlns:a16="http://schemas.microsoft.com/office/drawing/2014/main" id="{8726AD5D-E1AC-DA16-7BB8-E2A337123095}"/>
              </a:ext>
            </a:extLst>
          </p:cNvPr>
          <p:cNvSpPr/>
          <p:nvPr/>
        </p:nvSpPr>
        <p:spPr>
          <a:xfrm>
            <a:off x="3119461" y="3743508"/>
            <a:ext cx="2635620" cy="587593"/>
          </a:xfrm>
          <a:prstGeom prst="rect">
            <a:avLst/>
          </a:prstGeom>
          <a:solidFill>
            <a:srgbClr val="8CB0CD"/>
          </a:solidFill>
          <a:ln w="31750">
            <a:solidFill>
              <a:srgbClr val="10273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GB" sz="1800" b="1">
                <a:solidFill>
                  <a:schemeClr val="bg1"/>
                </a:solidFill>
                <a:effectLst/>
                <a:latin typeface="Arial" panose="020B0604020202020204" pitchFamily="34" charset="0"/>
                <a:ea typeface="Times New Roman" panose="02020603050405020304" pitchFamily="18" charset="0"/>
                <a:cs typeface="Arial" panose="020B0604020202020204" pitchFamily="34" charset="0"/>
              </a:rPr>
              <a:t>Youth Substance Use &amp; Crime </a:t>
            </a:r>
            <a:endParaRPr lang="en-GB" sz="1800">
              <a:solidFill>
                <a:schemeClr val="bg1"/>
              </a:solidFill>
              <a:effectLst/>
              <a:latin typeface="Arial" panose="020B0604020202020204" pitchFamily="34" charset="0"/>
              <a:ea typeface="Arial" panose="020B0604020202020204" pitchFamily="34" charset="0"/>
              <a:cs typeface="Arial" panose="020B0604020202020204" pitchFamily="34" charset="0"/>
            </a:endParaRPr>
          </a:p>
        </p:txBody>
      </p:sp>
      <p:sp>
        <p:nvSpPr>
          <p:cNvPr id="42" name="Rectangle 41">
            <a:extLst>
              <a:ext uri="{FF2B5EF4-FFF2-40B4-BE49-F238E27FC236}">
                <a16:creationId xmlns:a16="http://schemas.microsoft.com/office/drawing/2014/main" id="{887CE0A7-9324-D9ED-FE6F-D89C396A8406}"/>
              </a:ext>
            </a:extLst>
          </p:cNvPr>
          <p:cNvSpPr/>
          <p:nvPr/>
        </p:nvSpPr>
        <p:spPr>
          <a:xfrm>
            <a:off x="3119461" y="4807053"/>
            <a:ext cx="2635620" cy="587593"/>
          </a:xfrm>
          <a:prstGeom prst="rect">
            <a:avLst/>
          </a:prstGeom>
          <a:solidFill>
            <a:srgbClr val="8CB0CD"/>
          </a:solidFill>
          <a:ln w="31750">
            <a:solidFill>
              <a:srgbClr val="10273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GB" sz="1800" b="1">
                <a:solidFill>
                  <a:schemeClr val="bg1"/>
                </a:solidFill>
                <a:effectLst/>
                <a:latin typeface="Arial" panose="020B0604020202020204" pitchFamily="34" charset="0"/>
                <a:ea typeface="Times New Roman" panose="02020603050405020304" pitchFamily="18" charset="0"/>
                <a:cs typeface="Arial" panose="020B0604020202020204" pitchFamily="34" charset="0"/>
              </a:rPr>
              <a:t>Secure Housing &amp; Employment </a:t>
            </a:r>
          </a:p>
        </p:txBody>
      </p:sp>
    </p:spTree>
    <p:extLst>
      <p:ext uri="{BB962C8B-B14F-4D97-AF65-F5344CB8AC3E}">
        <p14:creationId xmlns:p14="http://schemas.microsoft.com/office/powerpoint/2010/main" val="21731027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0B3249"/>
        </a:solidFill>
        <a:effectLst/>
      </p:bgPr>
    </p:bg>
    <p:spTree>
      <p:nvGrpSpPr>
        <p:cNvPr id="1" name="">
          <a:extLst>
            <a:ext uri="{FF2B5EF4-FFF2-40B4-BE49-F238E27FC236}">
              <a16:creationId xmlns:a16="http://schemas.microsoft.com/office/drawing/2014/main" id="{DBDC4475-80B3-98A9-E41C-59272D550AC3}"/>
            </a:ext>
          </a:extLst>
        </p:cNvPr>
        <p:cNvGrpSpPr/>
        <p:nvPr/>
      </p:nvGrpSpPr>
      <p:grpSpPr>
        <a:xfrm>
          <a:off x="0" y="0"/>
          <a:ext cx="0" cy="0"/>
          <a:chOff x="0" y="0"/>
          <a:chExt cx="0" cy="0"/>
        </a:xfrm>
      </p:grpSpPr>
      <p:pic>
        <p:nvPicPr>
          <p:cNvPr id="49" name="Picture 48">
            <a:extLst>
              <a:ext uri="{FF2B5EF4-FFF2-40B4-BE49-F238E27FC236}">
                <a16:creationId xmlns:a16="http://schemas.microsoft.com/office/drawing/2014/main" id="{BAA053A7-B2C1-ED88-3667-04819AF1CE74}"/>
              </a:ext>
            </a:extLst>
          </p:cNvPr>
          <p:cNvPicPr>
            <a:picLocks noChangeAspect="1"/>
          </p:cNvPicPr>
          <p:nvPr/>
        </p:nvPicPr>
        <p:blipFill>
          <a:blip r:embed="rId3" cstate="email">
            <a:duotone>
              <a:prstClr val="black"/>
              <a:srgbClr val="7030A0">
                <a:tint val="45000"/>
                <a:satMod val="400000"/>
              </a:srgbClr>
            </a:duotone>
            <a:extLst>
              <a:ext uri="{28A0092B-C50C-407E-A947-70E740481C1C}">
                <a14:useLocalDpi xmlns:a14="http://schemas.microsoft.com/office/drawing/2010/main"/>
              </a:ext>
            </a:extLst>
          </a:blip>
          <a:srcRect l="-72" r="-680"/>
          <a:stretch/>
        </p:blipFill>
        <p:spPr>
          <a:xfrm>
            <a:off x="6590120" y="1441992"/>
            <a:ext cx="5343577" cy="4481105"/>
          </a:xfrm>
          <a:prstGeom prst="hexagon">
            <a:avLst/>
          </a:prstGeom>
          <a:ln w="38100">
            <a:solidFill>
              <a:schemeClr val="bg1"/>
            </a:solidFill>
          </a:ln>
        </p:spPr>
      </p:pic>
      <p:grpSp>
        <p:nvGrpSpPr>
          <p:cNvPr id="12" name="Group 11">
            <a:extLst>
              <a:ext uri="{FF2B5EF4-FFF2-40B4-BE49-F238E27FC236}">
                <a16:creationId xmlns:a16="http://schemas.microsoft.com/office/drawing/2014/main" id="{C037A488-DB27-4114-4797-FCCBB51CE7A6}"/>
              </a:ext>
            </a:extLst>
          </p:cNvPr>
          <p:cNvGrpSpPr/>
          <p:nvPr/>
        </p:nvGrpSpPr>
        <p:grpSpPr>
          <a:xfrm>
            <a:off x="1073677" y="159607"/>
            <a:ext cx="1096368" cy="1048554"/>
            <a:chOff x="139825" y="280858"/>
            <a:chExt cx="1315641" cy="1258265"/>
          </a:xfrm>
        </p:grpSpPr>
        <p:sp>
          <p:nvSpPr>
            <p:cNvPr id="13" name="Oval 12">
              <a:extLst>
                <a:ext uri="{FF2B5EF4-FFF2-40B4-BE49-F238E27FC236}">
                  <a16:creationId xmlns:a16="http://schemas.microsoft.com/office/drawing/2014/main" id="{358B2B5A-907C-E45A-25A5-5AD0D2DD3B09}"/>
                </a:ext>
              </a:extLst>
            </p:cNvPr>
            <p:cNvSpPr/>
            <p:nvPr/>
          </p:nvSpPr>
          <p:spPr>
            <a:xfrm>
              <a:off x="218322" y="401115"/>
              <a:ext cx="1155267" cy="1049580"/>
            </a:xfrm>
            <a:prstGeom prst="ellipse">
              <a:avLst/>
            </a:prstGeom>
            <a:solidFill>
              <a:schemeClr val="bg1"/>
            </a:solidFill>
            <a:ln w="635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sz="1500">
                <a:solidFill>
                  <a:prstClr val="white"/>
                </a:solidFill>
                <a:latin typeface="Calibri" panose="020F0502020204030204"/>
              </a:endParaRPr>
            </a:p>
          </p:txBody>
        </p:sp>
        <p:pic>
          <p:nvPicPr>
            <p:cNvPr id="14" name="Picture 13">
              <a:extLst>
                <a:ext uri="{FF2B5EF4-FFF2-40B4-BE49-F238E27FC236}">
                  <a16:creationId xmlns:a16="http://schemas.microsoft.com/office/drawing/2014/main" id="{EACB983D-D71F-0757-EA91-548D317D37F1}"/>
                </a:ext>
              </a:extLst>
            </p:cNvPr>
            <p:cNvPicPr>
              <a:picLocks noChangeAspect="1"/>
            </p:cNvPicPr>
            <p:nvPr/>
          </p:nvPicPr>
          <p:blipFill>
            <a:blip r:embed="rId4" cstate="email">
              <a:duotone>
                <a:prstClr val="black"/>
                <a:srgbClr val="7030A0">
                  <a:tint val="45000"/>
                  <a:satMod val="400000"/>
                </a:srgbClr>
              </a:duotone>
              <a:extLst>
                <a:ext uri="{28A0092B-C50C-407E-A947-70E740481C1C}">
                  <a14:useLocalDpi xmlns:a14="http://schemas.microsoft.com/office/drawing/2010/main"/>
                </a:ext>
              </a:extLst>
            </a:blip>
            <a:srcRect/>
            <a:stretch>
              <a:fillRect/>
            </a:stretch>
          </p:blipFill>
          <p:spPr>
            <a:xfrm>
              <a:off x="139825" y="280858"/>
              <a:ext cx="1315641" cy="1258265"/>
            </a:xfrm>
            <a:custGeom>
              <a:avLst/>
              <a:gdLst/>
              <a:ahLst/>
              <a:cxnLst/>
              <a:rect l="l" t="t" r="r" b="b"/>
              <a:pathLst>
                <a:path w="1525808" h="1459266">
                  <a:moveTo>
                    <a:pt x="677955" y="762168"/>
                  </a:moveTo>
                  <a:lnTo>
                    <a:pt x="735152" y="832763"/>
                  </a:lnTo>
                  <a:cubicBezTo>
                    <a:pt x="725552" y="840763"/>
                    <a:pt x="716686" y="846496"/>
                    <a:pt x="708553" y="849962"/>
                  </a:cubicBezTo>
                  <a:cubicBezTo>
                    <a:pt x="700420" y="853429"/>
                    <a:pt x="691954" y="855162"/>
                    <a:pt x="683155" y="855162"/>
                  </a:cubicBezTo>
                  <a:cubicBezTo>
                    <a:pt x="669822" y="855162"/>
                    <a:pt x="659190" y="851329"/>
                    <a:pt x="651257" y="843663"/>
                  </a:cubicBezTo>
                  <a:cubicBezTo>
                    <a:pt x="643324" y="835997"/>
                    <a:pt x="639357" y="826097"/>
                    <a:pt x="639357" y="813965"/>
                  </a:cubicBezTo>
                  <a:cubicBezTo>
                    <a:pt x="639357" y="804365"/>
                    <a:pt x="642557" y="794966"/>
                    <a:pt x="648957" y="785766"/>
                  </a:cubicBezTo>
                  <a:cubicBezTo>
                    <a:pt x="655356" y="776567"/>
                    <a:pt x="665023" y="768701"/>
                    <a:pt x="677955" y="762168"/>
                  </a:cubicBezTo>
                  <a:close/>
                  <a:moveTo>
                    <a:pt x="701954" y="637775"/>
                  </a:moveTo>
                  <a:cubicBezTo>
                    <a:pt x="711153" y="637775"/>
                    <a:pt x="718453" y="640309"/>
                    <a:pt x="723852" y="645375"/>
                  </a:cubicBezTo>
                  <a:cubicBezTo>
                    <a:pt x="729252" y="650441"/>
                    <a:pt x="731952" y="656574"/>
                    <a:pt x="731952" y="663774"/>
                  </a:cubicBezTo>
                  <a:cubicBezTo>
                    <a:pt x="731952" y="672307"/>
                    <a:pt x="726352" y="680906"/>
                    <a:pt x="715153" y="689572"/>
                  </a:cubicBezTo>
                  <a:lnTo>
                    <a:pt x="699954" y="701171"/>
                  </a:lnTo>
                  <a:lnTo>
                    <a:pt x="686155" y="685172"/>
                  </a:lnTo>
                  <a:cubicBezTo>
                    <a:pt x="677622" y="675306"/>
                    <a:pt x="673355" y="666907"/>
                    <a:pt x="673355" y="659974"/>
                  </a:cubicBezTo>
                  <a:cubicBezTo>
                    <a:pt x="673355" y="654108"/>
                    <a:pt x="675889" y="648941"/>
                    <a:pt x="680955" y="644475"/>
                  </a:cubicBezTo>
                  <a:cubicBezTo>
                    <a:pt x="686021" y="640009"/>
                    <a:pt x="693021" y="637775"/>
                    <a:pt x="701954" y="637775"/>
                  </a:cubicBezTo>
                  <a:close/>
                  <a:moveTo>
                    <a:pt x="860437" y="603177"/>
                  </a:moveTo>
                  <a:lnTo>
                    <a:pt x="930433" y="896360"/>
                  </a:lnTo>
                  <a:lnTo>
                    <a:pt x="994629" y="896360"/>
                  </a:lnTo>
                  <a:lnTo>
                    <a:pt x="1052825" y="677173"/>
                  </a:lnTo>
                  <a:lnTo>
                    <a:pt x="1111222" y="896360"/>
                  </a:lnTo>
                  <a:lnTo>
                    <a:pt x="1174018" y="896360"/>
                  </a:lnTo>
                  <a:lnTo>
                    <a:pt x="1245214" y="603177"/>
                  </a:lnTo>
                  <a:lnTo>
                    <a:pt x="1185617" y="603177"/>
                  </a:lnTo>
                  <a:lnTo>
                    <a:pt x="1140620" y="807965"/>
                  </a:lnTo>
                  <a:lnTo>
                    <a:pt x="1089223" y="603177"/>
                  </a:lnTo>
                  <a:lnTo>
                    <a:pt x="1018827" y="603177"/>
                  </a:lnTo>
                  <a:lnTo>
                    <a:pt x="965231" y="804565"/>
                  </a:lnTo>
                  <a:lnTo>
                    <a:pt x="921033" y="603177"/>
                  </a:lnTo>
                  <a:close/>
                  <a:moveTo>
                    <a:pt x="298885" y="603177"/>
                  </a:moveTo>
                  <a:lnTo>
                    <a:pt x="298885" y="896360"/>
                  </a:lnTo>
                  <a:lnTo>
                    <a:pt x="353882" y="896360"/>
                  </a:lnTo>
                  <a:lnTo>
                    <a:pt x="353882" y="705171"/>
                  </a:lnTo>
                  <a:lnTo>
                    <a:pt x="472075" y="896360"/>
                  </a:lnTo>
                  <a:lnTo>
                    <a:pt x="531471" y="896360"/>
                  </a:lnTo>
                  <a:lnTo>
                    <a:pt x="531471" y="603177"/>
                  </a:lnTo>
                  <a:lnTo>
                    <a:pt x="476474" y="603177"/>
                  </a:lnTo>
                  <a:lnTo>
                    <a:pt x="476474" y="798965"/>
                  </a:lnTo>
                  <a:lnTo>
                    <a:pt x="356482" y="603177"/>
                  </a:lnTo>
                  <a:close/>
                  <a:moveTo>
                    <a:pt x="700554" y="598178"/>
                  </a:moveTo>
                  <a:cubicBezTo>
                    <a:pt x="674289" y="598178"/>
                    <a:pt x="654056" y="604344"/>
                    <a:pt x="639857" y="616677"/>
                  </a:cubicBezTo>
                  <a:cubicBezTo>
                    <a:pt x="625658" y="629009"/>
                    <a:pt x="618559" y="644042"/>
                    <a:pt x="618559" y="661774"/>
                  </a:cubicBezTo>
                  <a:cubicBezTo>
                    <a:pt x="618559" y="671373"/>
                    <a:pt x="621092" y="681539"/>
                    <a:pt x="626158" y="692272"/>
                  </a:cubicBezTo>
                  <a:cubicBezTo>
                    <a:pt x="631225" y="703005"/>
                    <a:pt x="638757" y="714304"/>
                    <a:pt x="648757" y="726170"/>
                  </a:cubicBezTo>
                  <a:cubicBezTo>
                    <a:pt x="626492" y="737236"/>
                    <a:pt x="609759" y="750268"/>
                    <a:pt x="598560" y="765268"/>
                  </a:cubicBezTo>
                  <a:cubicBezTo>
                    <a:pt x="587361" y="780267"/>
                    <a:pt x="581761" y="797166"/>
                    <a:pt x="581761" y="815964"/>
                  </a:cubicBezTo>
                  <a:cubicBezTo>
                    <a:pt x="581761" y="836630"/>
                    <a:pt x="588894" y="854895"/>
                    <a:pt x="603160" y="870761"/>
                  </a:cubicBezTo>
                  <a:cubicBezTo>
                    <a:pt x="621559" y="891293"/>
                    <a:pt x="649023" y="901559"/>
                    <a:pt x="685555" y="901559"/>
                  </a:cubicBezTo>
                  <a:cubicBezTo>
                    <a:pt x="703953" y="901559"/>
                    <a:pt x="719819" y="899026"/>
                    <a:pt x="733152" y="893960"/>
                  </a:cubicBezTo>
                  <a:cubicBezTo>
                    <a:pt x="746484" y="888893"/>
                    <a:pt x="759083" y="881027"/>
                    <a:pt x="770949" y="870361"/>
                  </a:cubicBezTo>
                  <a:cubicBezTo>
                    <a:pt x="786282" y="884627"/>
                    <a:pt x="802281" y="895826"/>
                    <a:pt x="818946" y="903959"/>
                  </a:cubicBezTo>
                  <a:lnTo>
                    <a:pt x="852944" y="860562"/>
                  </a:lnTo>
                  <a:cubicBezTo>
                    <a:pt x="848278" y="858295"/>
                    <a:pt x="840978" y="853662"/>
                    <a:pt x="831046" y="846663"/>
                  </a:cubicBezTo>
                  <a:cubicBezTo>
                    <a:pt x="821113" y="839663"/>
                    <a:pt x="813013" y="833230"/>
                    <a:pt x="806747" y="827364"/>
                  </a:cubicBezTo>
                  <a:cubicBezTo>
                    <a:pt x="811014" y="821764"/>
                    <a:pt x="815013" y="814798"/>
                    <a:pt x="818746" y="806465"/>
                  </a:cubicBezTo>
                  <a:cubicBezTo>
                    <a:pt x="822479" y="798132"/>
                    <a:pt x="826879" y="784966"/>
                    <a:pt x="831946" y="766967"/>
                  </a:cubicBezTo>
                  <a:lnTo>
                    <a:pt x="781149" y="755368"/>
                  </a:lnTo>
                  <a:cubicBezTo>
                    <a:pt x="777682" y="769101"/>
                    <a:pt x="773549" y="780233"/>
                    <a:pt x="768749" y="788766"/>
                  </a:cubicBezTo>
                  <a:lnTo>
                    <a:pt x="727952" y="734969"/>
                  </a:lnTo>
                  <a:cubicBezTo>
                    <a:pt x="749417" y="721504"/>
                    <a:pt x="763683" y="709438"/>
                    <a:pt x="770749" y="698772"/>
                  </a:cubicBezTo>
                  <a:cubicBezTo>
                    <a:pt x="777816" y="688106"/>
                    <a:pt x="781349" y="676840"/>
                    <a:pt x="781349" y="664974"/>
                  </a:cubicBezTo>
                  <a:cubicBezTo>
                    <a:pt x="781349" y="646308"/>
                    <a:pt x="774216" y="630509"/>
                    <a:pt x="759950" y="617577"/>
                  </a:cubicBezTo>
                  <a:cubicBezTo>
                    <a:pt x="745684" y="604644"/>
                    <a:pt x="725885" y="598178"/>
                    <a:pt x="700554" y="598178"/>
                  </a:cubicBezTo>
                  <a:close/>
                  <a:moveTo>
                    <a:pt x="762904" y="0"/>
                  </a:moveTo>
                  <a:cubicBezTo>
                    <a:pt x="1184244" y="0"/>
                    <a:pt x="1525808" y="326668"/>
                    <a:pt x="1525808" y="729633"/>
                  </a:cubicBezTo>
                  <a:cubicBezTo>
                    <a:pt x="1525808" y="1132598"/>
                    <a:pt x="1184244" y="1459266"/>
                    <a:pt x="762904" y="1459266"/>
                  </a:cubicBezTo>
                  <a:cubicBezTo>
                    <a:pt x="341564" y="1459266"/>
                    <a:pt x="0" y="1132598"/>
                    <a:pt x="0" y="729633"/>
                  </a:cubicBezTo>
                  <a:cubicBezTo>
                    <a:pt x="0" y="326668"/>
                    <a:pt x="341564" y="0"/>
                    <a:pt x="762904" y="0"/>
                  </a:cubicBezTo>
                  <a:close/>
                </a:path>
              </a:pathLst>
            </a:custGeom>
            <a:ln w="63500" cap="rnd">
              <a:solidFill>
                <a:schemeClr val="bg1"/>
              </a:solidFill>
              <a:prstDash val="solid"/>
            </a:ln>
            <a:effectLst>
              <a:outerShdw sx="1000" sy="1000" algn="bl" rotWithShape="0">
                <a:srgbClr val="000000"/>
              </a:outerShdw>
            </a:effectLst>
          </p:spPr>
        </p:pic>
      </p:grpSp>
      <p:grpSp>
        <p:nvGrpSpPr>
          <p:cNvPr id="2" name="Group 1">
            <a:extLst>
              <a:ext uri="{FF2B5EF4-FFF2-40B4-BE49-F238E27FC236}">
                <a16:creationId xmlns:a16="http://schemas.microsoft.com/office/drawing/2014/main" id="{1915DE9B-3103-DB11-77EA-A83B9ECD16DB}"/>
              </a:ext>
            </a:extLst>
          </p:cNvPr>
          <p:cNvGrpSpPr/>
          <p:nvPr/>
        </p:nvGrpSpPr>
        <p:grpSpPr>
          <a:xfrm>
            <a:off x="-1295521" y="1307391"/>
            <a:ext cx="1068059" cy="1022154"/>
            <a:chOff x="171472" y="1555617"/>
            <a:chExt cx="1281671" cy="1226585"/>
          </a:xfrm>
        </p:grpSpPr>
        <p:sp>
          <p:nvSpPr>
            <p:cNvPr id="4" name="Oval 3">
              <a:extLst>
                <a:ext uri="{FF2B5EF4-FFF2-40B4-BE49-F238E27FC236}">
                  <a16:creationId xmlns:a16="http://schemas.microsoft.com/office/drawing/2014/main" id="{85E52AF3-5BF6-3E74-0120-5E292C522A8B}"/>
                </a:ext>
              </a:extLst>
            </p:cNvPr>
            <p:cNvSpPr/>
            <p:nvPr/>
          </p:nvSpPr>
          <p:spPr>
            <a:xfrm>
              <a:off x="234673" y="1644119"/>
              <a:ext cx="1155267" cy="1049580"/>
            </a:xfrm>
            <a:prstGeom prst="ellipse">
              <a:avLst/>
            </a:prstGeom>
            <a:solidFill>
              <a:schemeClr val="bg1"/>
            </a:solidFill>
            <a:ln w="539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sz="1500">
                <a:solidFill>
                  <a:prstClr val="white"/>
                </a:solidFill>
                <a:latin typeface="Calibri" panose="020F0502020204030204"/>
              </a:endParaRPr>
            </a:p>
          </p:txBody>
        </p:sp>
        <p:pic>
          <p:nvPicPr>
            <p:cNvPr id="5" name="Picture 4">
              <a:extLst>
                <a:ext uri="{FF2B5EF4-FFF2-40B4-BE49-F238E27FC236}">
                  <a16:creationId xmlns:a16="http://schemas.microsoft.com/office/drawing/2014/main" id="{C91C266B-C6F1-0F67-FB7A-7644E9FD3222}"/>
                </a:ext>
              </a:extLst>
            </p:cNvPr>
            <p:cNvPicPr>
              <a:picLocks noChangeAspect="1"/>
            </p:cNvPicPr>
            <p:nvPr/>
          </p:nvPicPr>
          <p:blipFill>
            <a:blip r:embed="rId5" cstate="email">
              <a:alphaModFix amt="85000"/>
              <a:duotone>
                <a:prstClr val="black"/>
                <a:srgbClr val="FFC000">
                  <a:tint val="45000"/>
                  <a:satMod val="400000"/>
                </a:srgbClr>
              </a:duotone>
              <a:extLst>
                <a:ext uri="{28A0092B-C50C-407E-A947-70E740481C1C}">
                  <a14:useLocalDpi xmlns:a14="http://schemas.microsoft.com/office/drawing/2010/main"/>
                </a:ext>
              </a:extLst>
            </a:blip>
            <a:srcRect/>
            <a:stretch>
              <a:fillRect/>
            </a:stretch>
          </p:blipFill>
          <p:spPr>
            <a:xfrm>
              <a:off x="171472" y="1555617"/>
              <a:ext cx="1281671" cy="1226585"/>
            </a:xfrm>
            <a:custGeom>
              <a:avLst/>
              <a:gdLst/>
              <a:ahLst/>
              <a:cxnLst/>
              <a:rect l="l" t="t" r="r" b="b"/>
              <a:pathLst>
                <a:path w="1486412" h="1422526">
                  <a:moveTo>
                    <a:pt x="491851" y="655834"/>
                  </a:moveTo>
                  <a:lnTo>
                    <a:pt x="491851" y="868221"/>
                  </a:lnTo>
                  <a:lnTo>
                    <a:pt x="548048" y="868221"/>
                  </a:lnTo>
                  <a:lnTo>
                    <a:pt x="548048" y="655834"/>
                  </a:lnTo>
                  <a:close/>
                  <a:moveTo>
                    <a:pt x="1159797" y="651034"/>
                  </a:moveTo>
                  <a:cubicBezTo>
                    <a:pt x="1129265" y="651034"/>
                    <a:pt x="1106733" y="657300"/>
                    <a:pt x="1092201" y="669833"/>
                  </a:cubicBezTo>
                  <a:cubicBezTo>
                    <a:pt x="1077668" y="682365"/>
                    <a:pt x="1070402" y="697831"/>
                    <a:pt x="1070402" y="716230"/>
                  </a:cubicBezTo>
                  <a:cubicBezTo>
                    <a:pt x="1070402" y="736629"/>
                    <a:pt x="1078802" y="752561"/>
                    <a:pt x="1095601" y="764027"/>
                  </a:cubicBezTo>
                  <a:cubicBezTo>
                    <a:pt x="1107733" y="772293"/>
                    <a:pt x="1136465" y="781426"/>
                    <a:pt x="1181795" y="791425"/>
                  </a:cubicBezTo>
                  <a:cubicBezTo>
                    <a:pt x="1191528" y="793692"/>
                    <a:pt x="1197794" y="796158"/>
                    <a:pt x="1200594" y="798825"/>
                  </a:cubicBezTo>
                  <a:cubicBezTo>
                    <a:pt x="1203261" y="801625"/>
                    <a:pt x="1204594" y="805158"/>
                    <a:pt x="1204594" y="809424"/>
                  </a:cubicBezTo>
                  <a:cubicBezTo>
                    <a:pt x="1204594" y="815691"/>
                    <a:pt x="1202127" y="820690"/>
                    <a:pt x="1197194" y="824423"/>
                  </a:cubicBezTo>
                  <a:cubicBezTo>
                    <a:pt x="1189861" y="829756"/>
                    <a:pt x="1178929" y="832423"/>
                    <a:pt x="1164396" y="832423"/>
                  </a:cubicBezTo>
                  <a:cubicBezTo>
                    <a:pt x="1151197" y="832423"/>
                    <a:pt x="1140931" y="829590"/>
                    <a:pt x="1133598" y="823923"/>
                  </a:cubicBezTo>
                  <a:cubicBezTo>
                    <a:pt x="1126265" y="818257"/>
                    <a:pt x="1121399" y="809958"/>
                    <a:pt x="1118999" y="799025"/>
                  </a:cubicBezTo>
                  <a:lnTo>
                    <a:pt x="1062603" y="807624"/>
                  </a:lnTo>
                  <a:cubicBezTo>
                    <a:pt x="1067802" y="827756"/>
                    <a:pt x="1078835" y="843689"/>
                    <a:pt x="1095701" y="855421"/>
                  </a:cubicBezTo>
                  <a:cubicBezTo>
                    <a:pt x="1112566" y="867154"/>
                    <a:pt x="1135465" y="873020"/>
                    <a:pt x="1164396" y="873020"/>
                  </a:cubicBezTo>
                  <a:cubicBezTo>
                    <a:pt x="1196261" y="873020"/>
                    <a:pt x="1220326" y="866021"/>
                    <a:pt x="1236592" y="852022"/>
                  </a:cubicBezTo>
                  <a:cubicBezTo>
                    <a:pt x="1252858" y="838023"/>
                    <a:pt x="1260991" y="821290"/>
                    <a:pt x="1260991" y="801825"/>
                  </a:cubicBezTo>
                  <a:cubicBezTo>
                    <a:pt x="1260991" y="783959"/>
                    <a:pt x="1255124" y="770027"/>
                    <a:pt x="1243392" y="760027"/>
                  </a:cubicBezTo>
                  <a:cubicBezTo>
                    <a:pt x="1231526" y="750161"/>
                    <a:pt x="1210627" y="741828"/>
                    <a:pt x="1180695" y="735029"/>
                  </a:cubicBezTo>
                  <a:cubicBezTo>
                    <a:pt x="1150764" y="728229"/>
                    <a:pt x="1133265" y="722963"/>
                    <a:pt x="1128199" y="719230"/>
                  </a:cubicBezTo>
                  <a:cubicBezTo>
                    <a:pt x="1124465" y="716430"/>
                    <a:pt x="1122599" y="713030"/>
                    <a:pt x="1122599" y="709030"/>
                  </a:cubicBezTo>
                  <a:cubicBezTo>
                    <a:pt x="1122599" y="704364"/>
                    <a:pt x="1124732" y="700564"/>
                    <a:pt x="1128999" y="697631"/>
                  </a:cubicBezTo>
                  <a:cubicBezTo>
                    <a:pt x="1135398" y="693498"/>
                    <a:pt x="1145998" y="691431"/>
                    <a:pt x="1160797" y="691431"/>
                  </a:cubicBezTo>
                  <a:cubicBezTo>
                    <a:pt x="1172529" y="691431"/>
                    <a:pt x="1181562" y="693631"/>
                    <a:pt x="1187895" y="698031"/>
                  </a:cubicBezTo>
                  <a:cubicBezTo>
                    <a:pt x="1194228" y="702431"/>
                    <a:pt x="1198528" y="708764"/>
                    <a:pt x="1200794" y="717030"/>
                  </a:cubicBezTo>
                  <a:lnTo>
                    <a:pt x="1253791" y="707230"/>
                  </a:lnTo>
                  <a:cubicBezTo>
                    <a:pt x="1248458" y="688698"/>
                    <a:pt x="1238725" y="674699"/>
                    <a:pt x="1224593" y="665233"/>
                  </a:cubicBezTo>
                  <a:cubicBezTo>
                    <a:pt x="1210460" y="655767"/>
                    <a:pt x="1188862" y="651034"/>
                    <a:pt x="1159797" y="651034"/>
                  </a:cubicBezTo>
                  <a:close/>
                  <a:moveTo>
                    <a:pt x="944396" y="651034"/>
                  </a:moveTo>
                  <a:cubicBezTo>
                    <a:pt x="912798" y="651034"/>
                    <a:pt x="887733" y="660800"/>
                    <a:pt x="869200" y="680332"/>
                  </a:cubicBezTo>
                  <a:cubicBezTo>
                    <a:pt x="850668" y="699864"/>
                    <a:pt x="841402" y="727163"/>
                    <a:pt x="841402" y="762227"/>
                  </a:cubicBezTo>
                  <a:cubicBezTo>
                    <a:pt x="841402" y="796892"/>
                    <a:pt x="850635" y="824023"/>
                    <a:pt x="869100" y="843622"/>
                  </a:cubicBezTo>
                  <a:cubicBezTo>
                    <a:pt x="887566" y="863221"/>
                    <a:pt x="912331" y="873020"/>
                    <a:pt x="943396" y="873020"/>
                  </a:cubicBezTo>
                  <a:cubicBezTo>
                    <a:pt x="970728" y="873020"/>
                    <a:pt x="992526" y="866554"/>
                    <a:pt x="1008792" y="853622"/>
                  </a:cubicBezTo>
                  <a:cubicBezTo>
                    <a:pt x="1025057" y="840689"/>
                    <a:pt x="1036057" y="821557"/>
                    <a:pt x="1041790" y="796225"/>
                  </a:cubicBezTo>
                  <a:lnTo>
                    <a:pt x="986593" y="786826"/>
                  </a:lnTo>
                  <a:cubicBezTo>
                    <a:pt x="983793" y="801625"/>
                    <a:pt x="978994" y="812057"/>
                    <a:pt x="972194" y="818124"/>
                  </a:cubicBezTo>
                  <a:cubicBezTo>
                    <a:pt x="965395" y="824190"/>
                    <a:pt x="956662" y="827223"/>
                    <a:pt x="945996" y="827223"/>
                  </a:cubicBezTo>
                  <a:cubicBezTo>
                    <a:pt x="931730" y="827223"/>
                    <a:pt x="920364" y="822023"/>
                    <a:pt x="911898" y="811624"/>
                  </a:cubicBezTo>
                  <a:cubicBezTo>
                    <a:pt x="903432" y="801225"/>
                    <a:pt x="899199" y="783426"/>
                    <a:pt x="899199" y="758227"/>
                  </a:cubicBezTo>
                  <a:cubicBezTo>
                    <a:pt x="899199" y="735562"/>
                    <a:pt x="903365" y="719396"/>
                    <a:pt x="911698" y="709730"/>
                  </a:cubicBezTo>
                  <a:cubicBezTo>
                    <a:pt x="920031" y="700064"/>
                    <a:pt x="931197" y="695231"/>
                    <a:pt x="945196" y="695231"/>
                  </a:cubicBezTo>
                  <a:cubicBezTo>
                    <a:pt x="955728" y="695231"/>
                    <a:pt x="964295" y="698031"/>
                    <a:pt x="970894" y="703631"/>
                  </a:cubicBezTo>
                  <a:cubicBezTo>
                    <a:pt x="977494" y="709230"/>
                    <a:pt x="981727" y="717563"/>
                    <a:pt x="983593" y="728629"/>
                  </a:cubicBezTo>
                  <a:lnTo>
                    <a:pt x="1038990" y="718630"/>
                  </a:lnTo>
                  <a:cubicBezTo>
                    <a:pt x="1032324" y="695831"/>
                    <a:pt x="1021358" y="678866"/>
                    <a:pt x="1006092" y="667733"/>
                  </a:cubicBezTo>
                  <a:cubicBezTo>
                    <a:pt x="990826" y="656600"/>
                    <a:pt x="970261" y="651034"/>
                    <a:pt x="944396" y="651034"/>
                  </a:cubicBezTo>
                  <a:close/>
                  <a:moveTo>
                    <a:pt x="727944" y="651034"/>
                  </a:moveTo>
                  <a:cubicBezTo>
                    <a:pt x="699812" y="651034"/>
                    <a:pt x="676480" y="663033"/>
                    <a:pt x="657948" y="687032"/>
                  </a:cubicBezTo>
                  <a:lnTo>
                    <a:pt x="657948" y="655834"/>
                  </a:lnTo>
                  <a:lnTo>
                    <a:pt x="605751" y="655834"/>
                  </a:lnTo>
                  <a:lnTo>
                    <a:pt x="605751" y="868221"/>
                  </a:lnTo>
                  <a:lnTo>
                    <a:pt x="661948" y="868221"/>
                  </a:lnTo>
                  <a:lnTo>
                    <a:pt x="661948" y="772027"/>
                  </a:lnTo>
                  <a:cubicBezTo>
                    <a:pt x="661948" y="748295"/>
                    <a:pt x="663381" y="732029"/>
                    <a:pt x="666248" y="723229"/>
                  </a:cubicBezTo>
                  <a:cubicBezTo>
                    <a:pt x="669114" y="714430"/>
                    <a:pt x="674414" y="707364"/>
                    <a:pt x="682147" y="702031"/>
                  </a:cubicBezTo>
                  <a:cubicBezTo>
                    <a:pt x="689880" y="696698"/>
                    <a:pt x="698612" y="694031"/>
                    <a:pt x="708345" y="694031"/>
                  </a:cubicBezTo>
                  <a:cubicBezTo>
                    <a:pt x="715945" y="694031"/>
                    <a:pt x="722444" y="695898"/>
                    <a:pt x="727844" y="699631"/>
                  </a:cubicBezTo>
                  <a:cubicBezTo>
                    <a:pt x="733244" y="703364"/>
                    <a:pt x="737143" y="708597"/>
                    <a:pt x="739543" y="715330"/>
                  </a:cubicBezTo>
                  <a:cubicBezTo>
                    <a:pt x="741943" y="722063"/>
                    <a:pt x="743143" y="736895"/>
                    <a:pt x="743143" y="759827"/>
                  </a:cubicBezTo>
                  <a:lnTo>
                    <a:pt x="743143" y="868221"/>
                  </a:lnTo>
                  <a:lnTo>
                    <a:pt x="799340" y="868221"/>
                  </a:lnTo>
                  <a:lnTo>
                    <a:pt x="799340" y="736229"/>
                  </a:lnTo>
                  <a:cubicBezTo>
                    <a:pt x="799340" y="719830"/>
                    <a:pt x="798306" y="707230"/>
                    <a:pt x="796240" y="698431"/>
                  </a:cubicBezTo>
                  <a:cubicBezTo>
                    <a:pt x="794173" y="689632"/>
                    <a:pt x="790507" y="681765"/>
                    <a:pt x="785240" y="674832"/>
                  </a:cubicBezTo>
                  <a:cubicBezTo>
                    <a:pt x="779974" y="667900"/>
                    <a:pt x="772208" y="662200"/>
                    <a:pt x="761942" y="657733"/>
                  </a:cubicBezTo>
                  <a:cubicBezTo>
                    <a:pt x="751676" y="653267"/>
                    <a:pt x="740343" y="651034"/>
                    <a:pt x="727944" y="651034"/>
                  </a:cubicBezTo>
                  <a:close/>
                  <a:moveTo>
                    <a:pt x="246201" y="577438"/>
                  </a:moveTo>
                  <a:lnTo>
                    <a:pt x="246201" y="868221"/>
                  </a:lnTo>
                  <a:lnTo>
                    <a:pt x="452589" y="868221"/>
                  </a:lnTo>
                  <a:lnTo>
                    <a:pt x="452589" y="818824"/>
                  </a:lnTo>
                  <a:lnTo>
                    <a:pt x="305398" y="818824"/>
                  </a:lnTo>
                  <a:lnTo>
                    <a:pt x="305398" y="577438"/>
                  </a:lnTo>
                  <a:close/>
                  <a:moveTo>
                    <a:pt x="491851" y="575039"/>
                  </a:moveTo>
                  <a:lnTo>
                    <a:pt x="491851" y="627035"/>
                  </a:lnTo>
                  <a:lnTo>
                    <a:pt x="548048" y="627035"/>
                  </a:lnTo>
                  <a:lnTo>
                    <a:pt x="548048" y="575039"/>
                  </a:lnTo>
                  <a:close/>
                  <a:moveTo>
                    <a:pt x="743206" y="0"/>
                  </a:moveTo>
                  <a:cubicBezTo>
                    <a:pt x="1153667" y="0"/>
                    <a:pt x="1486412" y="318443"/>
                    <a:pt x="1486412" y="711263"/>
                  </a:cubicBezTo>
                  <a:cubicBezTo>
                    <a:pt x="1486412" y="1104083"/>
                    <a:pt x="1153667" y="1422526"/>
                    <a:pt x="743206" y="1422526"/>
                  </a:cubicBezTo>
                  <a:cubicBezTo>
                    <a:pt x="332745" y="1422526"/>
                    <a:pt x="0" y="1104083"/>
                    <a:pt x="0" y="711263"/>
                  </a:cubicBezTo>
                  <a:cubicBezTo>
                    <a:pt x="0" y="318443"/>
                    <a:pt x="332745" y="0"/>
                    <a:pt x="743206" y="0"/>
                  </a:cubicBezTo>
                  <a:close/>
                </a:path>
              </a:pathLst>
            </a:custGeom>
            <a:ln w="53975" cap="rnd">
              <a:solidFill>
                <a:schemeClr val="bg1"/>
              </a:solidFill>
              <a:prstDash val="solid"/>
            </a:ln>
            <a:effectLst>
              <a:outerShdw blurRad="127000" sx="1000" sy="1000" algn="bl" rotWithShape="0">
                <a:srgbClr val="000000"/>
              </a:outerShdw>
            </a:effectLst>
          </p:spPr>
        </p:pic>
      </p:grpSp>
      <p:grpSp>
        <p:nvGrpSpPr>
          <p:cNvPr id="6" name="Group 5">
            <a:extLst>
              <a:ext uri="{FF2B5EF4-FFF2-40B4-BE49-F238E27FC236}">
                <a16:creationId xmlns:a16="http://schemas.microsoft.com/office/drawing/2014/main" id="{53CAC2A0-5AAC-E30C-BAD0-57239A0ABE80}"/>
              </a:ext>
            </a:extLst>
          </p:cNvPr>
          <p:cNvGrpSpPr/>
          <p:nvPr/>
        </p:nvGrpSpPr>
        <p:grpSpPr>
          <a:xfrm>
            <a:off x="-1305584" y="2413410"/>
            <a:ext cx="1060374" cy="1024070"/>
            <a:chOff x="169335" y="2882840"/>
            <a:chExt cx="1272449" cy="1228884"/>
          </a:xfrm>
        </p:grpSpPr>
        <p:sp>
          <p:nvSpPr>
            <p:cNvPr id="7" name="Oval 6">
              <a:extLst>
                <a:ext uri="{FF2B5EF4-FFF2-40B4-BE49-F238E27FC236}">
                  <a16:creationId xmlns:a16="http://schemas.microsoft.com/office/drawing/2014/main" id="{D8C5D906-C38F-31B2-71C2-612E50E633FC}"/>
                </a:ext>
              </a:extLst>
            </p:cNvPr>
            <p:cNvSpPr/>
            <p:nvPr/>
          </p:nvSpPr>
          <p:spPr>
            <a:xfrm>
              <a:off x="234673" y="2983064"/>
              <a:ext cx="1155267" cy="1049580"/>
            </a:xfrm>
            <a:prstGeom prst="ellipse">
              <a:avLst/>
            </a:prstGeom>
            <a:solidFill>
              <a:schemeClr val="bg1"/>
            </a:solidFill>
            <a:ln w="539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sz="1500">
                <a:solidFill>
                  <a:prstClr val="white"/>
                </a:solidFill>
                <a:latin typeface="Calibri" panose="020F0502020204030204"/>
              </a:endParaRPr>
            </a:p>
          </p:txBody>
        </p:sp>
        <p:pic>
          <p:nvPicPr>
            <p:cNvPr id="8" name="Picture 7">
              <a:extLst>
                <a:ext uri="{FF2B5EF4-FFF2-40B4-BE49-F238E27FC236}">
                  <a16:creationId xmlns:a16="http://schemas.microsoft.com/office/drawing/2014/main" id="{3C7F10CB-2CDC-D308-23DC-8FE7A89D8421}"/>
                </a:ext>
              </a:extLst>
            </p:cNvPr>
            <p:cNvPicPr>
              <a:picLocks noChangeAspect="1"/>
            </p:cNvPicPr>
            <p:nvPr/>
          </p:nvPicPr>
          <p:blipFill>
            <a:blip r:embed="rId6" cstate="email">
              <a:alphaModFix amt="85000"/>
              <a:duotone>
                <a:prstClr val="black"/>
                <a:srgbClr val="0070C0">
                  <a:tint val="45000"/>
                  <a:satMod val="400000"/>
                </a:srgbClr>
              </a:duotone>
              <a:extLst>
                <a:ext uri="{28A0092B-C50C-407E-A947-70E740481C1C}">
                  <a14:useLocalDpi xmlns:a14="http://schemas.microsoft.com/office/drawing/2010/main"/>
                </a:ext>
              </a:extLst>
            </a:blip>
            <a:srcRect/>
            <a:stretch/>
          </p:blipFill>
          <p:spPr>
            <a:xfrm>
              <a:off x="169335" y="2882840"/>
              <a:ext cx="1272449" cy="1228884"/>
            </a:xfrm>
            <a:custGeom>
              <a:avLst/>
              <a:gdLst/>
              <a:ahLst/>
              <a:cxnLst/>
              <a:rect l="l" t="t" r="r" b="b"/>
              <a:pathLst>
                <a:path w="1475716" h="1425192">
                  <a:moveTo>
                    <a:pt x="523390" y="694660"/>
                  </a:moveTo>
                  <a:cubicBezTo>
                    <a:pt x="536010" y="694660"/>
                    <a:pt x="546593" y="699478"/>
                    <a:pt x="555139" y="709115"/>
                  </a:cubicBezTo>
                  <a:cubicBezTo>
                    <a:pt x="563686" y="718751"/>
                    <a:pt x="567960" y="732518"/>
                    <a:pt x="567960" y="750415"/>
                  </a:cubicBezTo>
                  <a:cubicBezTo>
                    <a:pt x="567960" y="768770"/>
                    <a:pt x="563686" y="782766"/>
                    <a:pt x="555139" y="792403"/>
                  </a:cubicBezTo>
                  <a:cubicBezTo>
                    <a:pt x="546593" y="802039"/>
                    <a:pt x="536010" y="806858"/>
                    <a:pt x="523390" y="806858"/>
                  </a:cubicBezTo>
                  <a:cubicBezTo>
                    <a:pt x="510771" y="806858"/>
                    <a:pt x="500159" y="802039"/>
                    <a:pt x="491555" y="792403"/>
                  </a:cubicBezTo>
                  <a:cubicBezTo>
                    <a:pt x="482951" y="782766"/>
                    <a:pt x="478649" y="768885"/>
                    <a:pt x="478649" y="750759"/>
                  </a:cubicBezTo>
                  <a:cubicBezTo>
                    <a:pt x="478649" y="732633"/>
                    <a:pt x="482951" y="718751"/>
                    <a:pt x="491555" y="709115"/>
                  </a:cubicBezTo>
                  <a:cubicBezTo>
                    <a:pt x="500159" y="699478"/>
                    <a:pt x="510771" y="694660"/>
                    <a:pt x="523390" y="694660"/>
                  </a:cubicBezTo>
                  <a:close/>
                  <a:moveTo>
                    <a:pt x="1065343" y="692251"/>
                  </a:moveTo>
                  <a:cubicBezTo>
                    <a:pt x="1075209" y="692251"/>
                    <a:pt x="1083584" y="695893"/>
                    <a:pt x="1090467" y="703178"/>
                  </a:cubicBezTo>
                  <a:cubicBezTo>
                    <a:pt x="1097351" y="710463"/>
                    <a:pt x="1100964" y="721103"/>
                    <a:pt x="1101308" y="735099"/>
                  </a:cubicBezTo>
                  <a:lnTo>
                    <a:pt x="1029034" y="735099"/>
                  </a:lnTo>
                  <a:cubicBezTo>
                    <a:pt x="1028919" y="721906"/>
                    <a:pt x="1032303" y="711467"/>
                    <a:pt x="1039187" y="703780"/>
                  </a:cubicBezTo>
                  <a:cubicBezTo>
                    <a:pt x="1046070" y="696094"/>
                    <a:pt x="1054789" y="692251"/>
                    <a:pt x="1065343" y="692251"/>
                  </a:cubicBezTo>
                  <a:close/>
                  <a:moveTo>
                    <a:pt x="1062418" y="655253"/>
                  </a:moveTo>
                  <a:cubicBezTo>
                    <a:pt x="1038211" y="655253"/>
                    <a:pt x="1018193" y="663828"/>
                    <a:pt x="1002361" y="680979"/>
                  </a:cubicBezTo>
                  <a:cubicBezTo>
                    <a:pt x="986529" y="698130"/>
                    <a:pt x="978614" y="721849"/>
                    <a:pt x="978614" y="752135"/>
                  </a:cubicBezTo>
                  <a:cubicBezTo>
                    <a:pt x="978614" y="777489"/>
                    <a:pt x="984636" y="798483"/>
                    <a:pt x="996682" y="815118"/>
                  </a:cubicBezTo>
                  <a:cubicBezTo>
                    <a:pt x="1011940" y="835882"/>
                    <a:pt x="1035458" y="846265"/>
                    <a:pt x="1067236" y="846265"/>
                  </a:cubicBezTo>
                  <a:cubicBezTo>
                    <a:pt x="1087312" y="846265"/>
                    <a:pt x="1104033" y="841647"/>
                    <a:pt x="1117398" y="832412"/>
                  </a:cubicBezTo>
                  <a:cubicBezTo>
                    <a:pt x="1130763" y="823177"/>
                    <a:pt x="1140543" y="809726"/>
                    <a:pt x="1146738" y="792059"/>
                  </a:cubicBezTo>
                  <a:lnTo>
                    <a:pt x="1098555" y="783971"/>
                  </a:lnTo>
                  <a:cubicBezTo>
                    <a:pt x="1095916" y="793148"/>
                    <a:pt x="1092016" y="799802"/>
                    <a:pt x="1086854" y="803932"/>
                  </a:cubicBezTo>
                  <a:cubicBezTo>
                    <a:pt x="1081691" y="808062"/>
                    <a:pt x="1075324" y="810127"/>
                    <a:pt x="1067752" y="810127"/>
                  </a:cubicBezTo>
                  <a:cubicBezTo>
                    <a:pt x="1056624" y="810127"/>
                    <a:pt x="1047332" y="806141"/>
                    <a:pt x="1039875" y="798168"/>
                  </a:cubicBezTo>
                  <a:cubicBezTo>
                    <a:pt x="1032418" y="790194"/>
                    <a:pt x="1028518" y="779038"/>
                    <a:pt x="1028173" y="764697"/>
                  </a:cubicBezTo>
                  <a:lnTo>
                    <a:pt x="1149319" y="764697"/>
                  </a:lnTo>
                  <a:cubicBezTo>
                    <a:pt x="1150008" y="727642"/>
                    <a:pt x="1142493" y="700138"/>
                    <a:pt x="1126777" y="682184"/>
                  </a:cubicBezTo>
                  <a:cubicBezTo>
                    <a:pt x="1111060" y="664230"/>
                    <a:pt x="1089607" y="655253"/>
                    <a:pt x="1062418" y="655253"/>
                  </a:cubicBezTo>
                  <a:close/>
                  <a:moveTo>
                    <a:pt x="859295" y="655253"/>
                  </a:moveTo>
                  <a:cubicBezTo>
                    <a:pt x="833024" y="655253"/>
                    <a:pt x="813636" y="660645"/>
                    <a:pt x="801131" y="671429"/>
                  </a:cubicBezTo>
                  <a:cubicBezTo>
                    <a:pt x="788627" y="682213"/>
                    <a:pt x="782374" y="695520"/>
                    <a:pt x="782374" y="711352"/>
                  </a:cubicBezTo>
                  <a:cubicBezTo>
                    <a:pt x="782374" y="728904"/>
                    <a:pt x="789602" y="742614"/>
                    <a:pt x="804057" y="752480"/>
                  </a:cubicBezTo>
                  <a:cubicBezTo>
                    <a:pt x="814496" y="759592"/>
                    <a:pt x="839219" y="767451"/>
                    <a:pt x="878224" y="776055"/>
                  </a:cubicBezTo>
                  <a:cubicBezTo>
                    <a:pt x="886599" y="778005"/>
                    <a:pt x="891991" y="780128"/>
                    <a:pt x="894400" y="782422"/>
                  </a:cubicBezTo>
                  <a:cubicBezTo>
                    <a:pt x="896694" y="784831"/>
                    <a:pt x="897842" y="787871"/>
                    <a:pt x="897842" y="791542"/>
                  </a:cubicBezTo>
                  <a:cubicBezTo>
                    <a:pt x="897842" y="796934"/>
                    <a:pt x="895719" y="801236"/>
                    <a:pt x="891475" y="804449"/>
                  </a:cubicBezTo>
                  <a:cubicBezTo>
                    <a:pt x="885165" y="809037"/>
                    <a:pt x="875758" y="811332"/>
                    <a:pt x="863253" y="811332"/>
                  </a:cubicBezTo>
                  <a:cubicBezTo>
                    <a:pt x="851896" y="811332"/>
                    <a:pt x="843062" y="808894"/>
                    <a:pt x="836752" y="804018"/>
                  </a:cubicBezTo>
                  <a:cubicBezTo>
                    <a:pt x="830443" y="799143"/>
                    <a:pt x="826255" y="792001"/>
                    <a:pt x="824190" y="782594"/>
                  </a:cubicBezTo>
                  <a:lnTo>
                    <a:pt x="775663" y="789994"/>
                  </a:lnTo>
                  <a:cubicBezTo>
                    <a:pt x="780137" y="807317"/>
                    <a:pt x="789630" y="821026"/>
                    <a:pt x="804143" y="831121"/>
                  </a:cubicBezTo>
                  <a:cubicBezTo>
                    <a:pt x="818655" y="841217"/>
                    <a:pt x="838358" y="846265"/>
                    <a:pt x="863253" y="846265"/>
                  </a:cubicBezTo>
                  <a:cubicBezTo>
                    <a:pt x="890672" y="846265"/>
                    <a:pt x="911379" y="840242"/>
                    <a:pt x="925375" y="828196"/>
                  </a:cubicBezTo>
                  <a:cubicBezTo>
                    <a:pt x="939371" y="816150"/>
                    <a:pt x="946369" y="801753"/>
                    <a:pt x="946369" y="785003"/>
                  </a:cubicBezTo>
                  <a:cubicBezTo>
                    <a:pt x="946369" y="769631"/>
                    <a:pt x="941321" y="757642"/>
                    <a:pt x="931226" y="749038"/>
                  </a:cubicBezTo>
                  <a:cubicBezTo>
                    <a:pt x="921015" y="740549"/>
                    <a:pt x="903033" y="733378"/>
                    <a:pt x="877278" y="727528"/>
                  </a:cubicBezTo>
                  <a:cubicBezTo>
                    <a:pt x="851523" y="721677"/>
                    <a:pt x="836466" y="717145"/>
                    <a:pt x="832106" y="713933"/>
                  </a:cubicBezTo>
                  <a:cubicBezTo>
                    <a:pt x="828894" y="711524"/>
                    <a:pt x="827288" y="708599"/>
                    <a:pt x="827288" y="705157"/>
                  </a:cubicBezTo>
                  <a:cubicBezTo>
                    <a:pt x="827288" y="701142"/>
                    <a:pt x="829123" y="697872"/>
                    <a:pt x="832794" y="695348"/>
                  </a:cubicBezTo>
                  <a:cubicBezTo>
                    <a:pt x="838301" y="691792"/>
                    <a:pt x="847422" y="690014"/>
                    <a:pt x="860156" y="690014"/>
                  </a:cubicBezTo>
                  <a:cubicBezTo>
                    <a:pt x="870251" y="690014"/>
                    <a:pt x="878023" y="691907"/>
                    <a:pt x="883473" y="695692"/>
                  </a:cubicBezTo>
                  <a:cubicBezTo>
                    <a:pt x="888922" y="699478"/>
                    <a:pt x="892622" y="704928"/>
                    <a:pt x="894572" y="712040"/>
                  </a:cubicBezTo>
                  <a:lnTo>
                    <a:pt x="940174" y="703608"/>
                  </a:lnTo>
                  <a:cubicBezTo>
                    <a:pt x="935585" y="687662"/>
                    <a:pt x="927210" y="675616"/>
                    <a:pt x="915050" y="667471"/>
                  </a:cubicBezTo>
                  <a:cubicBezTo>
                    <a:pt x="902889" y="659326"/>
                    <a:pt x="884304" y="655253"/>
                    <a:pt x="859295" y="655253"/>
                  </a:cubicBezTo>
                  <a:close/>
                  <a:moveTo>
                    <a:pt x="743842" y="655253"/>
                  </a:moveTo>
                  <a:cubicBezTo>
                    <a:pt x="736041" y="655253"/>
                    <a:pt x="729071" y="657203"/>
                    <a:pt x="722934" y="661104"/>
                  </a:cubicBezTo>
                  <a:cubicBezTo>
                    <a:pt x="716796" y="665004"/>
                    <a:pt x="709884" y="673092"/>
                    <a:pt x="702198" y="685367"/>
                  </a:cubicBezTo>
                  <a:lnTo>
                    <a:pt x="702198" y="659383"/>
                  </a:lnTo>
                  <a:lnTo>
                    <a:pt x="657284" y="659383"/>
                  </a:lnTo>
                  <a:lnTo>
                    <a:pt x="657284" y="842135"/>
                  </a:lnTo>
                  <a:lnTo>
                    <a:pt x="705639" y="842135"/>
                  </a:lnTo>
                  <a:lnTo>
                    <a:pt x="705639" y="785692"/>
                  </a:lnTo>
                  <a:cubicBezTo>
                    <a:pt x="705639" y="754602"/>
                    <a:pt x="706987" y="734182"/>
                    <a:pt x="709683" y="724430"/>
                  </a:cubicBezTo>
                  <a:cubicBezTo>
                    <a:pt x="712379" y="714679"/>
                    <a:pt x="716079" y="707939"/>
                    <a:pt x="720783" y="704210"/>
                  </a:cubicBezTo>
                  <a:cubicBezTo>
                    <a:pt x="725486" y="700482"/>
                    <a:pt x="731222" y="698618"/>
                    <a:pt x="737991" y="698618"/>
                  </a:cubicBezTo>
                  <a:cubicBezTo>
                    <a:pt x="744989" y="698618"/>
                    <a:pt x="752561" y="701256"/>
                    <a:pt x="760706" y="706534"/>
                  </a:cubicBezTo>
                  <a:lnTo>
                    <a:pt x="775677" y="664373"/>
                  </a:lnTo>
                  <a:cubicBezTo>
                    <a:pt x="765467" y="658293"/>
                    <a:pt x="754855" y="655253"/>
                    <a:pt x="743842" y="655253"/>
                  </a:cubicBezTo>
                  <a:close/>
                  <a:moveTo>
                    <a:pt x="523218" y="655253"/>
                  </a:moveTo>
                  <a:cubicBezTo>
                    <a:pt x="505322" y="655253"/>
                    <a:pt x="489117" y="659211"/>
                    <a:pt x="474605" y="667127"/>
                  </a:cubicBezTo>
                  <a:cubicBezTo>
                    <a:pt x="460092" y="675043"/>
                    <a:pt x="448878" y="686515"/>
                    <a:pt x="440963" y="701543"/>
                  </a:cubicBezTo>
                  <a:cubicBezTo>
                    <a:pt x="433047" y="716572"/>
                    <a:pt x="429089" y="732117"/>
                    <a:pt x="429089" y="748178"/>
                  </a:cubicBezTo>
                  <a:cubicBezTo>
                    <a:pt x="429089" y="769172"/>
                    <a:pt x="433047" y="786982"/>
                    <a:pt x="440963" y="801609"/>
                  </a:cubicBezTo>
                  <a:cubicBezTo>
                    <a:pt x="448878" y="816236"/>
                    <a:pt x="460437" y="827336"/>
                    <a:pt x="475637" y="834907"/>
                  </a:cubicBezTo>
                  <a:cubicBezTo>
                    <a:pt x="490838" y="842479"/>
                    <a:pt x="506813" y="846265"/>
                    <a:pt x="523562" y="846265"/>
                  </a:cubicBezTo>
                  <a:cubicBezTo>
                    <a:pt x="550637" y="846265"/>
                    <a:pt x="573093" y="837173"/>
                    <a:pt x="590933" y="818990"/>
                  </a:cubicBezTo>
                  <a:cubicBezTo>
                    <a:pt x="608772" y="800806"/>
                    <a:pt x="617691" y="777891"/>
                    <a:pt x="617691" y="750243"/>
                  </a:cubicBezTo>
                  <a:cubicBezTo>
                    <a:pt x="617691" y="722824"/>
                    <a:pt x="608858" y="700138"/>
                    <a:pt x="591191" y="682184"/>
                  </a:cubicBezTo>
                  <a:cubicBezTo>
                    <a:pt x="573524" y="664230"/>
                    <a:pt x="550866" y="655253"/>
                    <a:pt x="523218" y="655253"/>
                  </a:cubicBezTo>
                  <a:close/>
                  <a:moveTo>
                    <a:pt x="234208" y="632538"/>
                  </a:moveTo>
                  <a:lnTo>
                    <a:pt x="257095" y="632538"/>
                  </a:lnTo>
                  <a:cubicBezTo>
                    <a:pt x="277859" y="632538"/>
                    <a:pt x="291798" y="633341"/>
                    <a:pt x="298911" y="634947"/>
                  </a:cubicBezTo>
                  <a:cubicBezTo>
                    <a:pt x="308433" y="637012"/>
                    <a:pt x="316291" y="640970"/>
                    <a:pt x="322486" y="646821"/>
                  </a:cubicBezTo>
                  <a:cubicBezTo>
                    <a:pt x="328681" y="652672"/>
                    <a:pt x="333499" y="660817"/>
                    <a:pt x="336941" y="671257"/>
                  </a:cubicBezTo>
                  <a:cubicBezTo>
                    <a:pt x="340383" y="681696"/>
                    <a:pt x="342104" y="696668"/>
                    <a:pt x="342104" y="716170"/>
                  </a:cubicBezTo>
                  <a:cubicBezTo>
                    <a:pt x="342104" y="735673"/>
                    <a:pt x="340383" y="751074"/>
                    <a:pt x="336941" y="762374"/>
                  </a:cubicBezTo>
                  <a:cubicBezTo>
                    <a:pt x="333499" y="773674"/>
                    <a:pt x="329054" y="781791"/>
                    <a:pt x="323605" y="786724"/>
                  </a:cubicBezTo>
                  <a:cubicBezTo>
                    <a:pt x="318155" y="791657"/>
                    <a:pt x="311301" y="795156"/>
                    <a:pt x="303041" y="797221"/>
                  </a:cubicBezTo>
                  <a:cubicBezTo>
                    <a:pt x="296731" y="798827"/>
                    <a:pt x="286464" y="799630"/>
                    <a:pt x="272238" y="799630"/>
                  </a:cubicBezTo>
                  <a:lnTo>
                    <a:pt x="234208" y="799630"/>
                  </a:lnTo>
                  <a:close/>
                  <a:moveTo>
                    <a:pt x="1243514" y="594852"/>
                  </a:moveTo>
                  <a:lnTo>
                    <a:pt x="1194986" y="623074"/>
                  </a:lnTo>
                  <a:lnTo>
                    <a:pt x="1194986" y="659383"/>
                  </a:lnTo>
                  <a:lnTo>
                    <a:pt x="1172788" y="659383"/>
                  </a:lnTo>
                  <a:lnTo>
                    <a:pt x="1172788" y="697929"/>
                  </a:lnTo>
                  <a:lnTo>
                    <a:pt x="1194986" y="697929"/>
                  </a:lnTo>
                  <a:lnTo>
                    <a:pt x="1194986" y="777604"/>
                  </a:lnTo>
                  <a:cubicBezTo>
                    <a:pt x="1194986" y="794697"/>
                    <a:pt x="1195503" y="806055"/>
                    <a:pt x="1196535" y="811676"/>
                  </a:cubicBezTo>
                  <a:cubicBezTo>
                    <a:pt x="1197797" y="819592"/>
                    <a:pt x="1200063" y="825873"/>
                    <a:pt x="1203332" y="830519"/>
                  </a:cubicBezTo>
                  <a:cubicBezTo>
                    <a:pt x="1206602" y="835165"/>
                    <a:pt x="1211736" y="838951"/>
                    <a:pt x="1218734" y="841877"/>
                  </a:cubicBezTo>
                  <a:cubicBezTo>
                    <a:pt x="1225732" y="844802"/>
                    <a:pt x="1233590" y="846265"/>
                    <a:pt x="1242309" y="846265"/>
                  </a:cubicBezTo>
                  <a:cubicBezTo>
                    <a:pt x="1256535" y="846265"/>
                    <a:pt x="1269269" y="843855"/>
                    <a:pt x="1280511" y="839037"/>
                  </a:cubicBezTo>
                  <a:lnTo>
                    <a:pt x="1276381" y="801523"/>
                  </a:lnTo>
                  <a:cubicBezTo>
                    <a:pt x="1267892" y="804621"/>
                    <a:pt x="1261410" y="806169"/>
                    <a:pt x="1256936" y="806169"/>
                  </a:cubicBezTo>
                  <a:cubicBezTo>
                    <a:pt x="1253724" y="806169"/>
                    <a:pt x="1250999" y="805366"/>
                    <a:pt x="1248762" y="803760"/>
                  </a:cubicBezTo>
                  <a:cubicBezTo>
                    <a:pt x="1246525" y="802154"/>
                    <a:pt x="1245091" y="800118"/>
                    <a:pt x="1244460" y="797651"/>
                  </a:cubicBezTo>
                  <a:cubicBezTo>
                    <a:pt x="1243829" y="795185"/>
                    <a:pt x="1243514" y="786495"/>
                    <a:pt x="1243514" y="771581"/>
                  </a:cubicBezTo>
                  <a:lnTo>
                    <a:pt x="1243514" y="697929"/>
                  </a:lnTo>
                  <a:lnTo>
                    <a:pt x="1276554" y="697929"/>
                  </a:lnTo>
                  <a:lnTo>
                    <a:pt x="1276554" y="659383"/>
                  </a:lnTo>
                  <a:lnTo>
                    <a:pt x="1243514" y="659383"/>
                  </a:lnTo>
                  <a:close/>
                  <a:moveTo>
                    <a:pt x="183271" y="589862"/>
                  </a:moveTo>
                  <a:lnTo>
                    <a:pt x="183271" y="842135"/>
                  </a:lnTo>
                  <a:lnTo>
                    <a:pt x="279121" y="842135"/>
                  </a:lnTo>
                  <a:cubicBezTo>
                    <a:pt x="297936" y="842135"/>
                    <a:pt x="312964" y="840356"/>
                    <a:pt x="324207" y="836800"/>
                  </a:cubicBezTo>
                  <a:cubicBezTo>
                    <a:pt x="339236" y="831982"/>
                    <a:pt x="351167" y="825271"/>
                    <a:pt x="360000" y="816666"/>
                  </a:cubicBezTo>
                  <a:cubicBezTo>
                    <a:pt x="371702" y="805309"/>
                    <a:pt x="380707" y="790453"/>
                    <a:pt x="387017" y="772097"/>
                  </a:cubicBezTo>
                  <a:cubicBezTo>
                    <a:pt x="392180" y="757069"/>
                    <a:pt x="394761" y="739172"/>
                    <a:pt x="394761" y="718407"/>
                  </a:cubicBezTo>
                  <a:cubicBezTo>
                    <a:pt x="394761" y="694775"/>
                    <a:pt x="392007" y="674899"/>
                    <a:pt x="386501" y="658781"/>
                  </a:cubicBezTo>
                  <a:cubicBezTo>
                    <a:pt x="380994" y="642662"/>
                    <a:pt x="372964" y="629039"/>
                    <a:pt x="362409" y="617911"/>
                  </a:cubicBezTo>
                  <a:cubicBezTo>
                    <a:pt x="351855" y="606783"/>
                    <a:pt x="339178" y="599039"/>
                    <a:pt x="324379" y="594680"/>
                  </a:cubicBezTo>
                  <a:cubicBezTo>
                    <a:pt x="313366" y="591468"/>
                    <a:pt x="297362" y="589862"/>
                    <a:pt x="276368" y="589862"/>
                  </a:cubicBezTo>
                  <a:close/>
                  <a:moveTo>
                    <a:pt x="737858" y="0"/>
                  </a:moveTo>
                  <a:cubicBezTo>
                    <a:pt x="1145366" y="0"/>
                    <a:pt x="1475716" y="319040"/>
                    <a:pt x="1475716" y="712596"/>
                  </a:cubicBezTo>
                  <a:cubicBezTo>
                    <a:pt x="1475716" y="1106152"/>
                    <a:pt x="1145366" y="1425192"/>
                    <a:pt x="737858" y="1425192"/>
                  </a:cubicBezTo>
                  <a:cubicBezTo>
                    <a:pt x="330350" y="1425192"/>
                    <a:pt x="0" y="1106152"/>
                    <a:pt x="0" y="712596"/>
                  </a:cubicBezTo>
                  <a:cubicBezTo>
                    <a:pt x="0" y="319040"/>
                    <a:pt x="330350" y="0"/>
                    <a:pt x="737858" y="0"/>
                  </a:cubicBezTo>
                  <a:close/>
                </a:path>
              </a:pathLst>
            </a:custGeom>
            <a:ln w="53975" cap="rnd">
              <a:solidFill>
                <a:schemeClr val="bg1"/>
              </a:solidFill>
              <a:prstDash val="solid"/>
            </a:ln>
            <a:effectLst>
              <a:outerShdw sx="1000" sy="1000" algn="bl" rotWithShape="0">
                <a:srgbClr val="000000"/>
              </a:outerShdw>
            </a:effectLst>
          </p:spPr>
        </p:pic>
      </p:grpSp>
      <p:grpSp>
        <p:nvGrpSpPr>
          <p:cNvPr id="9" name="Group 8">
            <a:extLst>
              <a:ext uri="{FF2B5EF4-FFF2-40B4-BE49-F238E27FC236}">
                <a16:creationId xmlns:a16="http://schemas.microsoft.com/office/drawing/2014/main" id="{E5D9FCC1-4599-6FA9-F031-94C10571CAD4}"/>
              </a:ext>
            </a:extLst>
          </p:cNvPr>
          <p:cNvGrpSpPr/>
          <p:nvPr/>
        </p:nvGrpSpPr>
        <p:grpSpPr>
          <a:xfrm>
            <a:off x="-1322149" y="4639828"/>
            <a:ext cx="1077588" cy="1022154"/>
            <a:chOff x="169335" y="5554541"/>
            <a:chExt cx="1293106" cy="1226585"/>
          </a:xfrm>
        </p:grpSpPr>
        <p:sp>
          <p:nvSpPr>
            <p:cNvPr id="10" name="Oval 9">
              <a:extLst>
                <a:ext uri="{FF2B5EF4-FFF2-40B4-BE49-F238E27FC236}">
                  <a16:creationId xmlns:a16="http://schemas.microsoft.com/office/drawing/2014/main" id="{6C57974F-50BA-BCC2-CEA4-4E9190FA78DE}"/>
                </a:ext>
              </a:extLst>
            </p:cNvPr>
            <p:cNvSpPr/>
            <p:nvPr/>
          </p:nvSpPr>
          <p:spPr>
            <a:xfrm>
              <a:off x="215217" y="5646775"/>
              <a:ext cx="1218327" cy="1049580"/>
            </a:xfrm>
            <a:prstGeom prst="ellipse">
              <a:avLst/>
            </a:prstGeom>
            <a:solidFill>
              <a:schemeClr val="bg1"/>
            </a:solidFill>
            <a:ln w="539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sz="1500">
                <a:solidFill>
                  <a:prstClr val="white"/>
                </a:solidFill>
                <a:latin typeface="Calibri" panose="020F0502020204030204"/>
              </a:endParaRPr>
            </a:p>
          </p:txBody>
        </p:sp>
        <p:pic>
          <p:nvPicPr>
            <p:cNvPr id="11" name="Picture 10">
              <a:extLst>
                <a:ext uri="{FF2B5EF4-FFF2-40B4-BE49-F238E27FC236}">
                  <a16:creationId xmlns:a16="http://schemas.microsoft.com/office/drawing/2014/main" id="{133DC733-2FA9-026B-074F-92B44D1A7B5B}"/>
                </a:ext>
              </a:extLst>
            </p:cNvPr>
            <p:cNvPicPr>
              <a:picLocks noChangeAspect="1" noChangeArrowheads="1"/>
            </p:cNvPicPr>
            <p:nvPr/>
          </p:nvPicPr>
          <p:blipFill>
            <a:blip r:embed="rId7" cstate="email">
              <a:duotone>
                <a:prstClr val="black"/>
                <a:schemeClr val="accent6">
                  <a:lumMod val="75000"/>
                  <a:tint val="45000"/>
                  <a:satMod val="400000"/>
                </a:schemeClr>
              </a:duotone>
              <a:extLst>
                <a:ext uri="{28A0092B-C50C-407E-A947-70E740481C1C}">
                  <a14:useLocalDpi xmlns:a14="http://schemas.microsoft.com/office/drawing/2010/main"/>
                </a:ext>
              </a:extLst>
            </a:blip>
            <a:srcRect/>
            <a:stretch/>
          </p:blipFill>
          <p:spPr bwMode="auto">
            <a:xfrm>
              <a:off x="169335" y="5554541"/>
              <a:ext cx="1293106" cy="1226585"/>
            </a:xfrm>
            <a:custGeom>
              <a:avLst/>
              <a:gdLst/>
              <a:ahLst/>
              <a:cxnLst/>
              <a:rect l="l" t="t" r="r" b="b"/>
              <a:pathLst>
                <a:path w="1587684" h="1470190">
                  <a:moveTo>
                    <a:pt x="1186786" y="717625"/>
                  </a:moveTo>
                  <a:cubicBezTo>
                    <a:pt x="1198252" y="717625"/>
                    <a:pt x="1207985" y="721858"/>
                    <a:pt x="1215984" y="730325"/>
                  </a:cubicBezTo>
                  <a:cubicBezTo>
                    <a:pt x="1223984" y="738791"/>
                    <a:pt x="1228183" y="751157"/>
                    <a:pt x="1228583" y="767422"/>
                  </a:cubicBezTo>
                  <a:lnTo>
                    <a:pt x="1144588" y="767422"/>
                  </a:lnTo>
                  <a:cubicBezTo>
                    <a:pt x="1144455" y="752090"/>
                    <a:pt x="1148388" y="739957"/>
                    <a:pt x="1156388" y="731025"/>
                  </a:cubicBezTo>
                  <a:cubicBezTo>
                    <a:pt x="1164387" y="722092"/>
                    <a:pt x="1174520" y="717625"/>
                    <a:pt x="1186786" y="717625"/>
                  </a:cubicBezTo>
                  <a:close/>
                  <a:moveTo>
                    <a:pt x="1307192" y="679428"/>
                  </a:moveTo>
                  <a:lnTo>
                    <a:pt x="1380588" y="782421"/>
                  </a:lnTo>
                  <a:lnTo>
                    <a:pt x="1303993" y="891815"/>
                  </a:lnTo>
                  <a:lnTo>
                    <a:pt x="1369789" y="891815"/>
                  </a:lnTo>
                  <a:lnTo>
                    <a:pt x="1413386" y="826019"/>
                  </a:lnTo>
                  <a:lnTo>
                    <a:pt x="1456583" y="891815"/>
                  </a:lnTo>
                  <a:lnTo>
                    <a:pt x="1525579" y="891815"/>
                  </a:lnTo>
                  <a:lnTo>
                    <a:pt x="1446984" y="780022"/>
                  </a:lnTo>
                  <a:lnTo>
                    <a:pt x="1518980" y="679428"/>
                  </a:lnTo>
                  <a:lnTo>
                    <a:pt x="1452984" y="679428"/>
                  </a:lnTo>
                  <a:lnTo>
                    <a:pt x="1413386" y="737824"/>
                  </a:lnTo>
                  <a:lnTo>
                    <a:pt x="1375788" y="679428"/>
                  </a:lnTo>
                  <a:close/>
                  <a:moveTo>
                    <a:pt x="396341" y="679428"/>
                  </a:moveTo>
                  <a:lnTo>
                    <a:pt x="396341" y="813820"/>
                  </a:lnTo>
                  <a:cubicBezTo>
                    <a:pt x="396341" y="833818"/>
                    <a:pt x="398874" y="849484"/>
                    <a:pt x="403940" y="860817"/>
                  </a:cubicBezTo>
                  <a:cubicBezTo>
                    <a:pt x="409007" y="872149"/>
                    <a:pt x="417206" y="880949"/>
                    <a:pt x="428539" y="887215"/>
                  </a:cubicBezTo>
                  <a:cubicBezTo>
                    <a:pt x="439872" y="893481"/>
                    <a:pt x="452671" y="896614"/>
                    <a:pt x="466937" y="896614"/>
                  </a:cubicBezTo>
                  <a:cubicBezTo>
                    <a:pt x="480936" y="896614"/>
                    <a:pt x="494235" y="893348"/>
                    <a:pt x="506834" y="886815"/>
                  </a:cubicBezTo>
                  <a:cubicBezTo>
                    <a:pt x="519433" y="880282"/>
                    <a:pt x="529599" y="871349"/>
                    <a:pt x="537332" y="860017"/>
                  </a:cubicBezTo>
                  <a:lnTo>
                    <a:pt x="537332" y="891815"/>
                  </a:lnTo>
                  <a:lnTo>
                    <a:pt x="589529" y="891815"/>
                  </a:lnTo>
                  <a:lnTo>
                    <a:pt x="589529" y="679428"/>
                  </a:lnTo>
                  <a:lnTo>
                    <a:pt x="533333" y="679428"/>
                  </a:lnTo>
                  <a:lnTo>
                    <a:pt x="533333" y="769022"/>
                  </a:lnTo>
                  <a:cubicBezTo>
                    <a:pt x="533333" y="799420"/>
                    <a:pt x="531933" y="818519"/>
                    <a:pt x="529133" y="826319"/>
                  </a:cubicBezTo>
                  <a:cubicBezTo>
                    <a:pt x="526333" y="834118"/>
                    <a:pt x="521133" y="840651"/>
                    <a:pt x="513534" y="845918"/>
                  </a:cubicBezTo>
                  <a:cubicBezTo>
                    <a:pt x="505934" y="851184"/>
                    <a:pt x="497335" y="853817"/>
                    <a:pt x="487735" y="853817"/>
                  </a:cubicBezTo>
                  <a:cubicBezTo>
                    <a:pt x="479336" y="853817"/>
                    <a:pt x="472403" y="851851"/>
                    <a:pt x="466937" y="847917"/>
                  </a:cubicBezTo>
                  <a:cubicBezTo>
                    <a:pt x="461470" y="843984"/>
                    <a:pt x="457704" y="838651"/>
                    <a:pt x="455637" y="831918"/>
                  </a:cubicBezTo>
                  <a:cubicBezTo>
                    <a:pt x="453571" y="825185"/>
                    <a:pt x="452537" y="806887"/>
                    <a:pt x="452537" y="777022"/>
                  </a:cubicBezTo>
                  <a:lnTo>
                    <a:pt x="452537" y="679428"/>
                  </a:lnTo>
                  <a:close/>
                  <a:moveTo>
                    <a:pt x="1183386" y="674628"/>
                  </a:moveTo>
                  <a:cubicBezTo>
                    <a:pt x="1155254" y="674628"/>
                    <a:pt x="1131989" y="684594"/>
                    <a:pt x="1113590" y="704526"/>
                  </a:cubicBezTo>
                  <a:cubicBezTo>
                    <a:pt x="1095191" y="724458"/>
                    <a:pt x="1085992" y="752023"/>
                    <a:pt x="1085992" y="787221"/>
                  </a:cubicBezTo>
                  <a:cubicBezTo>
                    <a:pt x="1085992" y="816686"/>
                    <a:pt x="1092992" y="841084"/>
                    <a:pt x="1106991" y="860417"/>
                  </a:cubicBezTo>
                  <a:cubicBezTo>
                    <a:pt x="1124723" y="884549"/>
                    <a:pt x="1152055" y="896614"/>
                    <a:pt x="1188986" y="896614"/>
                  </a:cubicBezTo>
                  <a:cubicBezTo>
                    <a:pt x="1212318" y="896614"/>
                    <a:pt x="1231750" y="891248"/>
                    <a:pt x="1247282" y="880515"/>
                  </a:cubicBezTo>
                  <a:cubicBezTo>
                    <a:pt x="1262814" y="869783"/>
                    <a:pt x="1274180" y="854150"/>
                    <a:pt x="1281380" y="833618"/>
                  </a:cubicBezTo>
                  <a:lnTo>
                    <a:pt x="1225383" y="824219"/>
                  </a:lnTo>
                  <a:cubicBezTo>
                    <a:pt x="1222317" y="834885"/>
                    <a:pt x="1217784" y="842618"/>
                    <a:pt x="1211784" y="847417"/>
                  </a:cubicBezTo>
                  <a:cubicBezTo>
                    <a:pt x="1205785" y="852217"/>
                    <a:pt x="1198385" y="854617"/>
                    <a:pt x="1189586" y="854617"/>
                  </a:cubicBezTo>
                  <a:cubicBezTo>
                    <a:pt x="1176653" y="854617"/>
                    <a:pt x="1165854" y="849984"/>
                    <a:pt x="1157188" y="840718"/>
                  </a:cubicBezTo>
                  <a:cubicBezTo>
                    <a:pt x="1148521" y="831452"/>
                    <a:pt x="1143988" y="818486"/>
                    <a:pt x="1143588" y="801820"/>
                  </a:cubicBezTo>
                  <a:lnTo>
                    <a:pt x="1284380" y="801820"/>
                  </a:lnTo>
                  <a:cubicBezTo>
                    <a:pt x="1285180" y="758756"/>
                    <a:pt x="1276447" y="726792"/>
                    <a:pt x="1258181" y="705926"/>
                  </a:cubicBezTo>
                  <a:cubicBezTo>
                    <a:pt x="1239916" y="685061"/>
                    <a:pt x="1214984" y="674628"/>
                    <a:pt x="1183386" y="674628"/>
                  </a:cubicBezTo>
                  <a:close/>
                  <a:moveTo>
                    <a:pt x="951186" y="674628"/>
                  </a:moveTo>
                  <a:cubicBezTo>
                    <a:pt x="920655" y="674628"/>
                    <a:pt x="898123" y="680894"/>
                    <a:pt x="883590" y="693427"/>
                  </a:cubicBezTo>
                  <a:cubicBezTo>
                    <a:pt x="869058" y="705959"/>
                    <a:pt x="861792" y="721425"/>
                    <a:pt x="861792" y="739824"/>
                  </a:cubicBezTo>
                  <a:cubicBezTo>
                    <a:pt x="861792" y="760223"/>
                    <a:pt x="870191" y="776155"/>
                    <a:pt x="886990" y="787621"/>
                  </a:cubicBezTo>
                  <a:cubicBezTo>
                    <a:pt x="899123" y="795887"/>
                    <a:pt x="927854" y="805020"/>
                    <a:pt x="973185" y="815019"/>
                  </a:cubicBezTo>
                  <a:cubicBezTo>
                    <a:pt x="982918" y="817286"/>
                    <a:pt x="989184" y="819752"/>
                    <a:pt x="991984" y="822419"/>
                  </a:cubicBezTo>
                  <a:cubicBezTo>
                    <a:pt x="994650" y="825219"/>
                    <a:pt x="995983" y="828752"/>
                    <a:pt x="995983" y="833018"/>
                  </a:cubicBezTo>
                  <a:cubicBezTo>
                    <a:pt x="995983" y="839285"/>
                    <a:pt x="993517" y="844284"/>
                    <a:pt x="988584" y="848017"/>
                  </a:cubicBezTo>
                  <a:cubicBezTo>
                    <a:pt x="981251" y="853350"/>
                    <a:pt x="970318" y="856017"/>
                    <a:pt x="955786" y="856017"/>
                  </a:cubicBezTo>
                  <a:cubicBezTo>
                    <a:pt x="942587" y="856017"/>
                    <a:pt x="932321" y="853184"/>
                    <a:pt x="924988" y="847517"/>
                  </a:cubicBezTo>
                  <a:cubicBezTo>
                    <a:pt x="917655" y="841851"/>
                    <a:pt x="912788" y="833552"/>
                    <a:pt x="910389" y="822619"/>
                  </a:cubicBezTo>
                  <a:lnTo>
                    <a:pt x="853992" y="831218"/>
                  </a:lnTo>
                  <a:cubicBezTo>
                    <a:pt x="859192" y="851351"/>
                    <a:pt x="870224" y="867283"/>
                    <a:pt x="887090" y="879016"/>
                  </a:cubicBezTo>
                  <a:cubicBezTo>
                    <a:pt x="903956" y="890748"/>
                    <a:pt x="926854" y="896614"/>
                    <a:pt x="955786" y="896614"/>
                  </a:cubicBezTo>
                  <a:cubicBezTo>
                    <a:pt x="987651" y="896614"/>
                    <a:pt x="1011716" y="889615"/>
                    <a:pt x="1027981" y="875616"/>
                  </a:cubicBezTo>
                  <a:cubicBezTo>
                    <a:pt x="1044247" y="861617"/>
                    <a:pt x="1052380" y="844884"/>
                    <a:pt x="1052380" y="825419"/>
                  </a:cubicBezTo>
                  <a:cubicBezTo>
                    <a:pt x="1052380" y="807553"/>
                    <a:pt x="1046514" y="793621"/>
                    <a:pt x="1034781" y="783621"/>
                  </a:cubicBezTo>
                  <a:cubicBezTo>
                    <a:pt x="1022915" y="773755"/>
                    <a:pt x="1002016" y="765422"/>
                    <a:pt x="972085" y="758623"/>
                  </a:cubicBezTo>
                  <a:cubicBezTo>
                    <a:pt x="942153" y="751823"/>
                    <a:pt x="924654" y="746557"/>
                    <a:pt x="919588" y="742824"/>
                  </a:cubicBezTo>
                  <a:cubicBezTo>
                    <a:pt x="915855" y="740024"/>
                    <a:pt x="913988" y="736624"/>
                    <a:pt x="913988" y="732624"/>
                  </a:cubicBezTo>
                  <a:cubicBezTo>
                    <a:pt x="913988" y="727958"/>
                    <a:pt x="916122" y="724158"/>
                    <a:pt x="920388" y="721225"/>
                  </a:cubicBezTo>
                  <a:cubicBezTo>
                    <a:pt x="926788" y="717092"/>
                    <a:pt x="937387" y="715026"/>
                    <a:pt x="952186" y="715026"/>
                  </a:cubicBezTo>
                  <a:cubicBezTo>
                    <a:pt x="963919" y="715026"/>
                    <a:pt x="972951" y="717225"/>
                    <a:pt x="979284" y="721625"/>
                  </a:cubicBezTo>
                  <a:cubicBezTo>
                    <a:pt x="985617" y="726025"/>
                    <a:pt x="989917" y="732358"/>
                    <a:pt x="992184" y="740624"/>
                  </a:cubicBezTo>
                  <a:lnTo>
                    <a:pt x="1045180" y="730825"/>
                  </a:lnTo>
                  <a:cubicBezTo>
                    <a:pt x="1039847" y="712292"/>
                    <a:pt x="1030115" y="698293"/>
                    <a:pt x="1015982" y="688827"/>
                  </a:cubicBezTo>
                  <a:cubicBezTo>
                    <a:pt x="1001850" y="679361"/>
                    <a:pt x="980251" y="674628"/>
                    <a:pt x="951186" y="674628"/>
                  </a:cubicBezTo>
                  <a:close/>
                  <a:moveTo>
                    <a:pt x="722586" y="674628"/>
                  </a:moveTo>
                  <a:cubicBezTo>
                    <a:pt x="692055" y="674628"/>
                    <a:pt x="669523" y="680894"/>
                    <a:pt x="654990" y="693427"/>
                  </a:cubicBezTo>
                  <a:cubicBezTo>
                    <a:pt x="640458" y="705959"/>
                    <a:pt x="633192" y="721425"/>
                    <a:pt x="633192" y="739824"/>
                  </a:cubicBezTo>
                  <a:cubicBezTo>
                    <a:pt x="633192" y="760223"/>
                    <a:pt x="641591" y="776155"/>
                    <a:pt x="658390" y="787621"/>
                  </a:cubicBezTo>
                  <a:cubicBezTo>
                    <a:pt x="670523" y="795887"/>
                    <a:pt x="699254" y="805020"/>
                    <a:pt x="744585" y="815019"/>
                  </a:cubicBezTo>
                  <a:cubicBezTo>
                    <a:pt x="754318" y="817286"/>
                    <a:pt x="760584" y="819752"/>
                    <a:pt x="763384" y="822419"/>
                  </a:cubicBezTo>
                  <a:cubicBezTo>
                    <a:pt x="766050" y="825219"/>
                    <a:pt x="767383" y="828752"/>
                    <a:pt x="767383" y="833018"/>
                  </a:cubicBezTo>
                  <a:cubicBezTo>
                    <a:pt x="767383" y="839285"/>
                    <a:pt x="764917" y="844284"/>
                    <a:pt x="759984" y="848017"/>
                  </a:cubicBezTo>
                  <a:cubicBezTo>
                    <a:pt x="752651" y="853350"/>
                    <a:pt x="741718" y="856017"/>
                    <a:pt x="727186" y="856017"/>
                  </a:cubicBezTo>
                  <a:cubicBezTo>
                    <a:pt x="713987" y="856017"/>
                    <a:pt x="703721" y="853184"/>
                    <a:pt x="696388" y="847517"/>
                  </a:cubicBezTo>
                  <a:cubicBezTo>
                    <a:pt x="689055" y="841851"/>
                    <a:pt x="684188" y="833552"/>
                    <a:pt x="681789" y="822619"/>
                  </a:cubicBezTo>
                  <a:lnTo>
                    <a:pt x="625392" y="831218"/>
                  </a:lnTo>
                  <a:cubicBezTo>
                    <a:pt x="630592" y="851351"/>
                    <a:pt x="641624" y="867283"/>
                    <a:pt x="658490" y="879016"/>
                  </a:cubicBezTo>
                  <a:cubicBezTo>
                    <a:pt x="675356" y="890748"/>
                    <a:pt x="698254" y="896614"/>
                    <a:pt x="727186" y="896614"/>
                  </a:cubicBezTo>
                  <a:cubicBezTo>
                    <a:pt x="759051" y="896614"/>
                    <a:pt x="783116" y="889615"/>
                    <a:pt x="799381" y="875616"/>
                  </a:cubicBezTo>
                  <a:cubicBezTo>
                    <a:pt x="815647" y="861617"/>
                    <a:pt x="823780" y="844884"/>
                    <a:pt x="823780" y="825419"/>
                  </a:cubicBezTo>
                  <a:cubicBezTo>
                    <a:pt x="823780" y="807553"/>
                    <a:pt x="817914" y="793621"/>
                    <a:pt x="806181" y="783621"/>
                  </a:cubicBezTo>
                  <a:cubicBezTo>
                    <a:pt x="794315" y="773755"/>
                    <a:pt x="773416" y="765422"/>
                    <a:pt x="743485" y="758623"/>
                  </a:cubicBezTo>
                  <a:cubicBezTo>
                    <a:pt x="713553" y="751823"/>
                    <a:pt x="696054" y="746557"/>
                    <a:pt x="690988" y="742824"/>
                  </a:cubicBezTo>
                  <a:cubicBezTo>
                    <a:pt x="687255" y="740024"/>
                    <a:pt x="685388" y="736624"/>
                    <a:pt x="685388" y="732624"/>
                  </a:cubicBezTo>
                  <a:cubicBezTo>
                    <a:pt x="685388" y="727958"/>
                    <a:pt x="687522" y="724158"/>
                    <a:pt x="691788" y="721225"/>
                  </a:cubicBezTo>
                  <a:cubicBezTo>
                    <a:pt x="698188" y="717092"/>
                    <a:pt x="708787" y="715026"/>
                    <a:pt x="723586" y="715026"/>
                  </a:cubicBezTo>
                  <a:cubicBezTo>
                    <a:pt x="735319" y="715026"/>
                    <a:pt x="744351" y="717225"/>
                    <a:pt x="750684" y="721625"/>
                  </a:cubicBezTo>
                  <a:cubicBezTo>
                    <a:pt x="757017" y="726025"/>
                    <a:pt x="761317" y="732358"/>
                    <a:pt x="763584" y="740624"/>
                  </a:cubicBezTo>
                  <a:lnTo>
                    <a:pt x="816580" y="730825"/>
                  </a:lnTo>
                  <a:cubicBezTo>
                    <a:pt x="811247" y="712292"/>
                    <a:pt x="801515" y="698293"/>
                    <a:pt x="787382" y="688827"/>
                  </a:cubicBezTo>
                  <a:cubicBezTo>
                    <a:pt x="773250" y="679361"/>
                    <a:pt x="751651" y="674628"/>
                    <a:pt x="722586" y="674628"/>
                  </a:cubicBezTo>
                  <a:close/>
                  <a:moveTo>
                    <a:pt x="224310" y="593633"/>
                  </a:moveTo>
                  <a:cubicBezTo>
                    <a:pt x="201778" y="593633"/>
                    <a:pt x="182545" y="597033"/>
                    <a:pt x="166613" y="603832"/>
                  </a:cubicBezTo>
                  <a:cubicBezTo>
                    <a:pt x="150681" y="610632"/>
                    <a:pt x="138481" y="620531"/>
                    <a:pt x="130015" y="633531"/>
                  </a:cubicBezTo>
                  <a:cubicBezTo>
                    <a:pt x="121549" y="646530"/>
                    <a:pt x="117316" y="660496"/>
                    <a:pt x="117316" y="675428"/>
                  </a:cubicBezTo>
                  <a:cubicBezTo>
                    <a:pt x="117316" y="698627"/>
                    <a:pt x="126316" y="718292"/>
                    <a:pt x="144314" y="734424"/>
                  </a:cubicBezTo>
                  <a:cubicBezTo>
                    <a:pt x="157114" y="745890"/>
                    <a:pt x="179379" y="755556"/>
                    <a:pt x="211110" y="763423"/>
                  </a:cubicBezTo>
                  <a:cubicBezTo>
                    <a:pt x="235776" y="769556"/>
                    <a:pt x="251575" y="773822"/>
                    <a:pt x="258507" y="776222"/>
                  </a:cubicBezTo>
                  <a:cubicBezTo>
                    <a:pt x="268640" y="779822"/>
                    <a:pt x="275740" y="784055"/>
                    <a:pt x="279806" y="788921"/>
                  </a:cubicBezTo>
                  <a:cubicBezTo>
                    <a:pt x="283873" y="793787"/>
                    <a:pt x="285906" y="799687"/>
                    <a:pt x="285906" y="806620"/>
                  </a:cubicBezTo>
                  <a:cubicBezTo>
                    <a:pt x="285906" y="817419"/>
                    <a:pt x="281073" y="826852"/>
                    <a:pt x="271407" y="834918"/>
                  </a:cubicBezTo>
                  <a:cubicBezTo>
                    <a:pt x="261741" y="842984"/>
                    <a:pt x="247375" y="847017"/>
                    <a:pt x="228309" y="847017"/>
                  </a:cubicBezTo>
                  <a:cubicBezTo>
                    <a:pt x="210310" y="847017"/>
                    <a:pt x="196011" y="842484"/>
                    <a:pt x="185412" y="833418"/>
                  </a:cubicBezTo>
                  <a:cubicBezTo>
                    <a:pt x="174813" y="824352"/>
                    <a:pt x="167780" y="810153"/>
                    <a:pt x="164313" y="790821"/>
                  </a:cubicBezTo>
                  <a:lnTo>
                    <a:pt x="106717" y="796421"/>
                  </a:lnTo>
                  <a:cubicBezTo>
                    <a:pt x="110583" y="829219"/>
                    <a:pt x="122449" y="854184"/>
                    <a:pt x="142315" y="871316"/>
                  </a:cubicBezTo>
                  <a:cubicBezTo>
                    <a:pt x="162180" y="888448"/>
                    <a:pt x="190645" y="897014"/>
                    <a:pt x="227709" y="897014"/>
                  </a:cubicBezTo>
                  <a:cubicBezTo>
                    <a:pt x="253174" y="897014"/>
                    <a:pt x="274440" y="893448"/>
                    <a:pt x="291505" y="886315"/>
                  </a:cubicBezTo>
                  <a:cubicBezTo>
                    <a:pt x="308571" y="879182"/>
                    <a:pt x="321770" y="868283"/>
                    <a:pt x="331103" y="853617"/>
                  </a:cubicBezTo>
                  <a:cubicBezTo>
                    <a:pt x="340436" y="838951"/>
                    <a:pt x="345102" y="823219"/>
                    <a:pt x="345102" y="806420"/>
                  </a:cubicBezTo>
                  <a:cubicBezTo>
                    <a:pt x="345102" y="787888"/>
                    <a:pt x="341202" y="772322"/>
                    <a:pt x="333403" y="759723"/>
                  </a:cubicBezTo>
                  <a:cubicBezTo>
                    <a:pt x="325603" y="747124"/>
                    <a:pt x="314804" y="737191"/>
                    <a:pt x="301005" y="729925"/>
                  </a:cubicBezTo>
                  <a:cubicBezTo>
                    <a:pt x="287206" y="722658"/>
                    <a:pt x="265907" y="715626"/>
                    <a:pt x="237109" y="708826"/>
                  </a:cubicBezTo>
                  <a:cubicBezTo>
                    <a:pt x="208311" y="702026"/>
                    <a:pt x="190178" y="695493"/>
                    <a:pt x="182712" y="689227"/>
                  </a:cubicBezTo>
                  <a:cubicBezTo>
                    <a:pt x="176846" y="684294"/>
                    <a:pt x="173913" y="678361"/>
                    <a:pt x="173913" y="671428"/>
                  </a:cubicBezTo>
                  <a:cubicBezTo>
                    <a:pt x="173913" y="663829"/>
                    <a:pt x="177046" y="657762"/>
                    <a:pt x="183312" y="653229"/>
                  </a:cubicBezTo>
                  <a:cubicBezTo>
                    <a:pt x="193045" y="646163"/>
                    <a:pt x="206511" y="642630"/>
                    <a:pt x="223710" y="642630"/>
                  </a:cubicBezTo>
                  <a:cubicBezTo>
                    <a:pt x="240375" y="642630"/>
                    <a:pt x="252874" y="645930"/>
                    <a:pt x="261207" y="652529"/>
                  </a:cubicBezTo>
                  <a:cubicBezTo>
                    <a:pt x="269540" y="659129"/>
                    <a:pt x="274973" y="669962"/>
                    <a:pt x="277506" y="685027"/>
                  </a:cubicBezTo>
                  <a:lnTo>
                    <a:pt x="336703" y="682428"/>
                  </a:lnTo>
                  <a:cubicBezTo>
                    <a:pt x="335769" y="655496"/>
                    <a:pt x="326003" y="633964"/>
                    <a:pt x="307405" y="617831"/>
                  </a:cubicBezTo>
                  <a:cubicBezTo>
                    <a:pt x="288806" y="601699"/>
                    <a:pt x="261107" y="593633"/>
                    <a:pt x="224310" y="593633"/>
                  </a:cubicBezTo>
                  <a:close/>
                  <a:moveTo>
                    <a:pt x="793842" y="0"/>
                  </a:moveTo>
                  <a:cubicBezTo>
                    <a:pt x="1232269" y="0"/>
                    <a:pt x="1587684" y="329113"/>
                    <a:pt x="1587684" y="735095"/>
                  </a:cubicBezTo>
                  <a:cubicBezTo>
                    <a:pt x="1587684" y="1141077"/>
                    <a:pt x="1232269" y="1470190"/>
                    <a:pt x="793842" y="1470190"/>
                  </a:cubicBezTo>
                  <a:cubicBezTo>
                    <a:pt x="355415" y="1470190"/>
                    <a:pt x="0" y="1141077"/>
                    <a:pt x="0" y="735095"/>
                  </a:cubicBezTo>
                  <a:cubicBezTo>
                    <a:pt x="0" y="329113"/>
                    <a:pt x="355415" y="0"/>
                    <a:pt x="793842" y="0"/>
                  </a:cubicBezTo>
                  <a:close/>
                </a:path>
              </a:pathLst>
            </a:custGeom>
            <a:ln w="53975" cap="rnd">
              <a:solidFill>
                <a:schemeClr val="bg1"/>
              </a:solidFill>
              <a:prstDash val="solid"/>
            </a:ln>
            <a:effectLst>
              <a:outerShdw sx="1000" sy="1000" algn="bl" rotWithShape="0">
                <a:srgbClr val="000000"/>
              </a:outerShdw>
            </a:effectLst>
            <a:extLst>
              <a:ext uri="{909E8E84-426E-40DD-AFC4-6F175D3DCCD1}">
                <a14:hiddenFill xmlns:a14="http://schemas.microsoft.com/office/drawing/2010/main">
                  <a:solidFill>
                    <a:srgbClr val="FFFFFF"/>
                  </a:solidFill>
                </a14:hiddenFill>
              </a:ext>
            </a:extLst>
          </p:spPr>
        </p:pic>
      </p:grpSp>
      <p:grpSp>
        <p:nvGrpSpPr>
          <p:cNvPr id="15" name="Group 14">
            <a:extLst>
              <a:ext uri="{FF2B5EF4-FFF2-40B4-BE49-F238E27FC236}">
                <a16:creationId xmlns:a16="http://schemas.microsoft.com/office/drawing/2014/main" id="{05FAD66F-F69F-CB15-E4EA-3F21D4930F1D}"/>
              </a:ext>
            </a:extLst>
          </p:cNvPr>
          <p:cNvGrpSpPr/>
          <p:nvPr/>
        </p:nvGrpSpPr>
        <p:grpSpPr>
          <a:xfrm>
            <a:off x="-1297302" y="3519401"/>
            <a:ext cx="1060374" cy="1020313"/>
            <a:chOff x="169335" y="4210029"/>
            <a:chExt cx="1272449" cy="1224375"/>
          </a:xfrm>
        </p:grpSpPr>
        <p:sp>
          <p:nvSpPr>
            <p:cNvPr id="17" name="Oval 16">
              <a:extLst>
                <a:ext uri="{FF2B5EF4-FFF2-40B4-BE49-F238E27FC236}">
                  <a16:creationId xmlns:a16="http://schemas.microsoft.com/office/drawing/2014/main" id="{211AE79D-1009-5310-3ADF-54D587AE4714}"/>
                </a:ext>
              </a:extLst>
            </p:cNvPr>
            <p:cNvSpPr/>
            <p:nvPr/>
          </p:nvSpPr>
          <p:spPr>
            <a:xfrm>
              <a:off x="234673" y="4305677"/>
              <a:ext cx="1155267" cy="1049580"/>
            </a:xfrm>
            <a:prstGeom prst="ellipse">
              <a:avLst/>
            </a:prstGeom>
            <a:solidFill>
              <a:schemeClr val="bg1"/>
            </a:solidFill>
            <a:ln w="539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sz="1500">
                <a:solidFill>
                  <a:prstClr val="white"/>
                </a:solidFill>
                <a:latin typeface="Calibri" panose="020F0502020204030204"/>
              </a:endParaRPr>
            </a:p>
          </p:txBody>
        </p:sp>
        <p:pic>
          <p:nvPicPr>
            <p:cNvPr id="18" name="Picture 17">
              <a:extLst>
                <a:ext uri="{FF2B5EF4-FFF2-40B4-BE49-F238E27FC236}">
                  <a16:creationId xmlns:a16="http://schemas.microsoft.com/office/drawing/2014/main" id="{2617775C-61EA-4865-92F6-ADAAF24E266F}"/>
                </a:ext>
              </a:extLst>
            </p:cNvPr>
            <p:cNvPicPr>
              <a:picLocks noChangeAspect="1"/>
            </p:cNvPicPr>
            <p:nvPr/>
          </p:nvPicPr>
          <p:blipFill>
            <a:blip r:embed="rId8" cstate="email">
              <a:alphaModFix/>
              <a:duotone>
                <a:prstClr val="black"/>
                <a:srgbClr val="FF969E">
                  <a:tint val="45000"/>
                  <a:satMod val="400000"/>
                </a:srgbClr>
              </a:duotone>
              <a:extLst>
                <a:ext uri="{28A0092B-C50C-407E-A947-70E740481C1C}">
                  <a14:useLocalDpi xmlns:a14="http://schemas.microsoft.com/office/drawing/2010/main"/>
                </a:ext>
                <a:ext uri="{837473B0-CC2E-450A-ABE3-18F120FF3D39}">
                  <a1611:picAttrSrcUrl xmlns:a1611="http://schemas.microsoft.com/office/drawing/2016/11/main" r:id="rId9"/>
                </a:ext>
              </a:extLst>
            </a:blip>
            <a:srcRect/>
            <a:stretch/>
          </p:blipFill>
          <p:spPr>
            <a:xfrm>
              <a:off x="169335" y="4210029"/>
              <a:ext cx="1272449" cy="1224375"/>
            </a:xfrm>
            <a:custGeom>
              <a:avLst/>
              <a:gdLst/>
              <a:ahLst/>
              <a:cxnLst/>
              <a:rect l="l" t="t" r="r" b="b"/>
              <a:pathLst>
                <a:path w="1475716" h="1419962">
                  <a:moveTo>
                    <a:pt x="1041060" y="576731"/>
                  </a:moveTo>
                  <a:lnTo>
                    <a:pt x="1041060" y="869913"/>
                  </a:lnTo>
                  <a:lnTo>
                    <a:pt x="1264047" y="869913"/>
                  </a:lnTo>
                  <a:lnTo>
                    <a:pt x="1264047" y="820516"/>
                  </a:lnTo>
                  <a:lnTo>
                    <a:pt x="1100257" y="820516"/>
                  </a:lnTo>
                  <a:lnTo>
                    <a:pt x="1100257" y="740721"/>
                  </a:lnTo>
                  <a:lnTo>
                    <a:pt x="1247448" y="740721"/>
                  </a:lnTo>
                  <a:lnTo>
                    <a:pt x="1247448" y="691324"/>
                  </a:lnTo>
                  <a:lnTo>
                    <a:pt x="1100257" y="691324"/>
                  </a:lnTo>
                  <a:lnTo>
                    <a:pt x="1100257" y="626328"/>
                  </a:lnTo>
                  <a:lnTo>
                    <a:pt x="1258447" y="626328"/>
                  </a:lnTo>
                  <a:lnTo>
                    <a:pt x="1258447" y="576731"/>
                  </a:lnTo>
                  <a:close/>
                  <a:moveTo>
                    <a:pt x="764835" y="576731"/>
                  </a:moveTo>
                  <a:lnTo>
                    <a:pt x="764835" y="869913"/>
                  </a:lnTo>
                  <a:lnTo>
                    <a:pt x="987822" y="869913"/>
                  </a:lnTo>
                  <a:lnTo>
                    <a:pt x="987822" y="820516"/>
                  </a:lnTo>
                  <a:lnTo>
                    <a:pt x="824032" y="820516"/>
                  </a:lnTo>
                  <a:lnTo>
                    <a:pt x="824032" y="740721"/>
                  </a:lnTo>
                  <a:lnTo>
                    <a:pt x="971223" y="740721"/>
                  </a:lnTo>
                  <a:lnTo>
                    <a:pt x="971223" y="691324"/>
                  </a:lnTo>
                  <a:lnTo>
                    <a:pt x="824032" y="691324"/>
                  </a:lnTo>
                  <a:lnTo>
                    <a:pt x="824032" y="626328"/>
                  </a:lnTo>
                  <a:lnTo>
                    <a:pt x="982222" y="626328"/>
                  </a:lnTo>
                  <a:lnTo>
                    <a:pt x="982222" y="576731"/>
                  </a:lnTo>
                  <a:close/>
                  <a:moveTo>
                    <a:pt x="470160" y="576731"/>
                  </a:moveTo>
                  <a:lnTo>
                    <a:pt x="470160" y="869913"/>
                  </a:lnTo>
                  <a:lnTo>
                    <a:pt x="525157" y="869913"/>
                  </a:lnTo>
                  <a:lnTo>
                    <a:pt x="525157" y="678725"/>
                  </a:lnTo>
                  <a:lnTo>
                    <a:pt x="643350" y="869913"/>
                  </a:lnTo>
                  <a:lnTo>
                    <a:pt x="702746" y="869913"/>
                  </a:lnTo>
                  <a:lnTo>
                    <a:pt x="702746" y="576731"/>
                  </a:lnTo>
                  <a:lnTo>
                    <a:pt x="647749" y="576731"/>
                  </a:lnTo>
                  <a:lnTo>
                    <a:pt x="647749" y="772519"/>
                  </a:lnTo>
                  <a:lnTo>
                    <a:pt x="527757" y="576731"/>
                  </a:lnTo>
                  <a:close/>
                  <a:moveTo>
                    <a:pt x="295929" y="571731"/>
                  </a:moveTo>
                  <a:cubicBezTo>
                    <a:pt x="273397" y="571731"/>
                    <a:pt x="254165" y="575131"/>
                    <a:pt x="238233" y="581931"/>
                  </a:cubicBezTo>
                  <a:cubicBezTo>
                    <a:pt x="222300" y="588730"/>
                    <a:pt x="210101" y="598630"/>
                    <a:pt x="201635" y="611629"/>
                  </a:cubicBezTo>
                  <a:cubicBezTo>
                    <a:pt x="193169" y="624628"/>
                    <a:pt x="188935" y="638594"/>
                    <a:pt x="188935" y="653526"/>
                  </a:cubicBezTo>
                  <a:cubicBezTo>
                    <a:pt x="188935" y="676725"/>
                    <a:pt x="197935" y="696391"/>
                    <a:pt x="215934" y="712523"/>
                  </a:cubicBezTo>
                  <a:cubicBezTo>
                    <a:pt x="228733" y="723989"/>
                    <a:pt x="250998" y="733655"/>
                    <a:pt x="282730" y="741521"/>
                  </a:cubicBezTo>
                  <a:cubicBezTo>
                    <a:pt x="307395" y="747654"/>
                    <a:pt x="323194" y="751920"/>
                    <a:pt x="330127" y="754320"/>
                  </a:cubicBezTo>
                  <a:cubicBezTo>
                    <a:pt x="340260" y="757920"/>
                    <a:pt x="347359" y="762153"/>
                    <a:pt x="351426" y="767020"/>
                  </a:cubicBezTo>
                  <a:cubicBezTo>
                    <a:pt x="355492" y="771886"/>
                    <a:pt x="357525" y="777786"/>
                    <a:pt x="357525" y="784718"/>
                  </a:cubicBezTo>
                  <a:cubicBezTo>
                    <a:pt x="357525" y="795518"/>
                    <a:pt x="352692" y="804951"/>
                    <a:pt x="343026" y="813017"/>
                  </a:cubicBezTo>
                  <a:cubicBezTo>
                    <a:pt x="333360" y="821083"/>
                    <a:pt x="318994" y="825116"/>
                    <a:pt x="299929" y="825116"/>
                  </a:cubicBezTo>
                  <a:cubicBezTo>
                    <a:pt x="281930" y="825116"/>
                    <a:pt x="267631" y="820583"/>
                    <a:pt x="257031" y="811517"/>
                  </a:cubicBezTo>
                  <a:cubicBezTo>
                    <a:pt x="246432" y="802451"/>
                    <a:pt x="239399" y="788252"/>
                    <a:pt x="235933" y="768919"/>
                  </a:cubicBezTo>
                  <a:lnTo>
                    <a:pt x="178336" y="774519"/>
                  </a:lnTo>
                  <a:cubicBezTo>
                    <a:pt x="182203" y="807317"/>
                    <a:pt x="194069" y="832282"/>
                    <a:pt x="213934" y="849414"/>
                  </a:cubicBezTo>
                  <a:cubicBezTo>
                    <a:pt x="233799" y="866547"/>
                    <a:pt x="262264" y="875113"/>
                    <a:pt x="299329" y="875113"/>
                  </a:cubicBezTo>
                  <a:cubicBezTo>
                    <a:pt x="324794" y="875113"/>
                    <a:pt x="346059" y="871546"/>
                    <a:pt x="363125" y="864414"/>
                  </a:cubicBezTo>
                  <a:cubicBezTo>
                    <a:pt x="380190" y="857281"/>
                    <a:pt x="393390" y="846381"/>
                    <a:pt x="402722" y="831716"/>
                  </a:cubicBezTo>
                  <a:cubicBezTo>
                    <a:pt x="412055" y="817050"/>
                    <a:pt x="416722" y="801317"/>
                    <a:pt x="416722" y="784518"/>
                  </a:cubicBezTo>
                  <a:cubicBezTo>
                    <a:pt x="416722" y="765986"/>
                    <a:pt x="412822" y="750421"/>
                    <a:pt x="405022" y="737821"/>
                  </a:cubicBezTo>
                  <a:cubicBezTo>
                    <a:pt x="397223" y="725222"/>
                    <a:pt x="386423" y="715289"/>
                    <a:pt x="372624" y="708023"/>
                  </a:cubicBezTo>
                  <a:cubicBezTo>
                    <a:pt x="358825" y="700757"/>
                    <a:pt x="337526" y="693724"/>
                    <a:pt x="308728" y="686924"/>
                  </a:cubicBezTo>
                  <a:cubicBezTo>
                    <a:pt x="279930" y="680125"/>
                    <a:pt x="261798" y="673592"/>
                    <a:pt x="254332" y="667326"/>
                  </a:cubicBezTo>
                  <a:cubicBezTo>
                    <a:pt x="248465" y="662393"/>
                    <a:pt x="245532" y="656460"/>
                    <a:pt x="245532" y="649527"/>
                  </a:cubicBezTo>
                  <a:cubicBezTo>
                    <a:pt x="245532" y="641927"/>
                    <a:pt x="248665" y="635861"/>
                    <a:pt x="254931" y="631328"/>
                  </a:cubicBezTo>
                  <a:cubicBezTo>
                    <a:pt x="264664" y="624262"/>
                    <a:pt x="278130" y="620728"/>
                    <a:pt x="295329" y="620728"/>
                  </a:cubicBezTo>
                  <a:cubicBezTo>
                    <a:pt x="311995" y="620728"/>
                    <a:pt x="324494" y="624028"/>
                    <a:pt x="332827" y="630628"/>
                  </a:cubicBezTo>
                  <a:cubicBezTo>
                    <a:pt x="341160" y="637227"/>
                    <a:pt x="346593" y="648060"/>
                    <a:pt x="349126" y="663126"/>
                  </a:cubicBezTo>
                  <a:lnTo>
                    <a:pt x="408322" y="660526"/>
                  </a:lnTo>
                  <a:cubicBezTo>
                    <a:pt x="407389" y="633594"/>
                    <a:pt x="397623" y="612062"/>
                    <a:pt x="379024" y="595930"/>
                  </a:cubicBezTo>
                  <a:cubicBezTo>
                    <a:pt x="360425" y="579798"/>
                    <a:pt x="332727" y="571731"/>
                    <a:pt x="295929" y="571731"/>
                  </a:cubicBezTo>
                  <a:close/>
                  <a:moveTo>
                    <a:pt x="737858" y="0"/>
                  </a:moveTo>
                  <a:cubicBezTo>
                    <a:pt x="1145366" y="0"/>
                    <a:pt x="1475716" y="317869"/>
                    <a:pt x="1475716" y="709981"/>
                  </a:cubicBezTo>
                  <a:cubicBezTo>
                    <a:pt x="1475716" y="1102093"/>
                    <a:pt x="1145366" y="1419962"/>
                    <a:pt x="737858" y="1419962"/>
                  </a:cubicBezTo>
                  <a:cubicBezTo>
                    <a:pt x="330350" y="1419962"/>
                    <a:pt x="0" y="1102093"/>
                    <a:pt x="0" y="709981"/>
                  </a:cubicBezTo>
                  <a:cubicBezTo>
                    <a:pt x="0" y="317869"/>
                    <a:pt x="330350" y="0"/>
                    <a:pt x="737858" y="0"/>
                  </a:cubicBezTo>
                  <a:close/>
                </a:path>
              </a:pathLst>
            </a:custGeom>
            <a:ln w="53975">
              <a:solidFill>
                <a:schemeClr val="bg1"/>
              </a:solidFill>
            </a:ln>
          </p:spPr>
        </p:pic>
      </p:grpSp>
      <p:grpSp>
        <p:nvGrpSpPr>
          <p:cNvPr id="19" name="Group 18">
            <a:extLst>
              <a:ext uri="{FF2B5EF4-FFF2-40B4-BE49-F238E27FC236}">
                <a16:creationId xmlns:a16="http://schemas.microsoft.com/office/drawing/2014/main" id="{4F5FA42C-5710-1BED-220F-08770E0D3BAA}"/>
              </a:ext>
            </a:extLst>
          </p:cNvPr>
          <p:cNvGrpSpPr/>
          <p:nvPr/>
        </p:nvGrpSpPr>
        <p:grpSpPr>
          <a:xfrm>
            <a:off x="-1322149" y="5760255"/>
            <a:ext cx="1069721" cy="996064"/>
            <a:chOff x="169335" y="6899053"/>
            <a:chExt cx="1283665" cy="1195277"/>
          </a:xfrm>
        </p:grpSpPr>
        <p:sp>
          <p:nvSpPr>
            <p:cNvPr id="20" name="Oval 19">
              <a:extLst>
                <a:ext uri="{FF2B5EF4-FFF2-40B4-BE49-F238E27FC236}">
                  <a16:creationId xmlns:a16="http://schemas.microsoft.com/office/drawing/2014/main" id="{5F693988-F972-DB76-C699-399D49123C37}"/>
                </a:ext>
              </a:extLst>
            </p:cNvPr>
            <p:cNvSpPr/>
            <p:nvPr/>
          </p:nvSpPr>
          <p:spPr>
            <a:xfrm>
              <a:off x="234673" y="6975240"/>
              <a:ext cx="1155267" cy="1049580"/>
            </a:xfrm>
            <a:prstGeom prst="ellipse">
              <a:avLst/>
            </a:prstGeom>
            <a:solidFill>
              <a:schemeClr val="bg1"/>
            </a:solidFill>
            <a:ln w="539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sz="1500">
                <a:solidFill>
                  <a:prstClr val="white"/>
                </a:solidFill>
                <a:latin typeface="Calibri" panose="020F0502020204030204"/>
              </a:endParaRPr>
            </a:p>
          </p:txBody>
        </p:sp>
        <p:pic>
          <p:nvPicPr>
            <p:cNvPr id="21" name="Picture 20" descr="Visit Broadstairs - quintessential seaside town on the Kent coast - Visit  Thanet">
              <a:extLst>
                <a:ext uri="{FF2B5EF4-FFF2-40B4-BE49-F238E27FC236}">
                  <a16:creationId xmlns:a16="http://schemas.microsoft.com/office/drawing/2014/main" id="{7FA9768F-3F25-E90F-FF8E-FFDFF5A3A973}"/>
                </a:ext>
              </a:extLst>
            </p:cNvPr>
            <p:cNvPicPr>
              <a:picLocks noChangeAspect="1" noChangeArrowheads="1"/>
            </p:cNvPicPr>
            <p:nvPr/>
          </p:nvPicPr>
          <p:blipFill>
            <a:blip r:embed="rId10" cstate="email">
              <a:duotone>
                <a:prstClr val="black"/>
                <a:schemeClr val="accent2">
                  <a:lumMod val="60000"/>
                  <a:lumOff val="40000"/>
                  <a:tint val="45000"/>
                  <a:satMod val="400000"/>
                </a:schemeClr>
              </a:duotone>
              <a:extLst>
                <a:ext uri="{28A0092B-C50C-407E-A947-70E740481C1C}">
                  <a14:useLocalDpi xmlns:a14="http://schemas.microsoft.com/office/drawing/2010/main"/>
                </a:ext>
              </a:extLst>
            </a:blip>
            <a:srcRect/>
            <a:stretch/>
          </p:blipFill>
          <p:spPr bwMode="auto">
            <a:xfrm>
              <a:off x="169335" y="6899053"/>
              <a:ext cx="1283665" cy="1195277"/>
            </a:xfrm>
            <a:custGeom>
              <a:avLst/>
              <a:gdLst/>
              <a:ahLst/>
              <a:cxnLst/>
              <a:rect l="l" t="t" r="r" b="b"/>
              <a:pathLst>
                <a:path w="1488724" h="1386216">
                  <a:moveTo>
                    <a:pt x="693640" y="714168"/>
                  </a:moveTo>
                  <a:lnTo>
                    <a:pt x="750836" y="784763"/>
                  </a:lnTo>
                  <a:cubicBezTo>
                    <a:pt x="741237" y="792763"/>
                    <a:pt x="732371" y="798496"/>
                    <a:pt x="724238" y="801962"/>
                  </a:cubicBezTo>
                  <a:cubicBezTo>
                    <a:pt x="716105" y="805429"/>
                    <a:pt x="707639" y="807162"/>
                    <a:pt x="698839" y="807162"/>
                  </a:cubicBezTo>
                  <a:cubicBezTo>
                    <a:pt x="685507" y="807162"/>
                    <a:pt x="674874" y="803329"/>
                    <a:pt x="666941" y="795663"/>
                  </a:cubicBezTo>
                  <a:cubicBezTo>
                    <a:pt x="659008" y="787997"/>
                    <a:pt x="655042" y="778097"/>
                    <a:pt x="655042" y="765964"/>
                  </a:cubicBezTo>
                  <a:cubicBezTo>
                    <a:pt x="655042" y="756365"/>
                    <a:pt x="658242" y="746966"/>
                    <a:pt x="664641" y="737766"/>
                  </a:cubicBezTo>
                  <a:cubicBezTo>
                    <a:pt x="671041" y="728567"/>
                    <a:pt x="680707" y="720701"/>
                    <a:pt x="693640" y="714168"/>
                  </a:cubicBezTo>
                  <a:close/>
                  <a:moveTo>
                    <a:pt x="717638" y="589775"/>
                  </a:moveTo>
                  <a:cubicBezTo>
                    <a:pt x="726838" y="589775"/>
                    <a:pt x="734137" y="592308"/>
                    <a:pt x="739537" y="597375"/>
                  </a:cubicBezTo>
                  <a:cubicBezTo>
                    <a:pt x="744936" y="602441"/>
                    <a:pt x="747636" y="608574"/>
                    <a:pt x="747636" y="615774"/>
                  </a:cubicBezTo>
                  <a:cubicBezTo>
                    <a:pt x="747636" y="624307"/>
                    <a:pt x="742037" y="632906"/>
                    <a:pt x="730837" y="641572"/>
                  </a:cubicBezTo>
                  <a:lnTo>
                    <a:pt x="715638" y="653171"/>
                  </a:lnTo>
                  <a:lnTo>
                    <a:pt x="701839" y="637172"/>
                  </a:lnTo>
                  <a:cubicBezTo>
                    <a:pt x="693306" y="627306"/>
                    <a:pt x="689040" y="618907"/>
                    <a:pt x="689040" y="611974"/>
                  </a:cubicBezTo>
                  <a:cubicBezTo>
                    <a:pt x="689040" y="606108"/>
                    <a:pt x="691573" y="600941"/>
                    <a:pt x="696639" y="596475"/>
                  </a:cubicBezTo>
                  <a:cubicBezTo>
                    <a:pt x="701706" y="592008"/>
                    <a:pt x="708705" y="589775"/>
                    <a:pt x="717638" y="589775"/>
                  </a:cubicBezTo>
                  <a:close/>
                  <a:moveTo>
                    <a:pt x="894195" y="555177"/>
                  </a:moveTo>
                  <a:lnTo>
                    <a:pt x="894195" y="848359"/>
                  </a:lnTo>
                  <a:lnTo>
                    <a:pt x="949191" y="848359"/>
                  </a:lnTo>
                  <a:lnTo>
                    <a:pt x="949191" y="617574"/>
                  </a:lnTo>
                  <a:lnTo>
                    <a:pt x="1007188" y="848359"/>
                  </a:lnTo>
                  <a:lnTo>
                    <a:pt x="1064184" y="848359"/>
                  </a:lnTo>
                  <a:lnTo>
                    <a:pt x="1122381" y="617574"/>
                  </a:lnTo>
                  <a:lnTo>
                    <a:pt x="1122381" y="848359"/>
                  </a:lnTo>
                  <a:lnTo>
                    <a:pt x="1177377" y="848359"/>
                  </a:lnTo>
                  <a:lnTo>
                    <a:pt x="1177377" y="555177"/>
                  </a:lnTo>
                  <a:lnTo>
                    <a:pt x="1088583" y="555177"/>
                  </a:lnTo>
                  <a:lnTo>
                    <a:pt x="1035986" y="755165"/>
                  </a:lnTo>
                  <a:lnTo>
                    <a:pt x="982789" y="555177"/>
                  </a:lnTo>
                  <a:close/>
                  <a:moveTo>
                    <a:pt x="324295" y="555177"/>
                  </a:moveTo>
                  <a:lnTo>
                    <a:pt x="324295" y="848359"/>
                  </a:lnTo>
                  <a:lnTo>
                    <a:pt x="383491" y="848359"/>
                  </a:lnTo>
                  <a:lnTo>
                    <a:pt x="383491" y="759765"/>
                  </a:lnTo>
                  <a:lnTo>
                    <a:pt x="431488" y="710768"/>
                  </a:lnTo>
                  <a:lnTo>
                    <a:pt x="512083" y="848359"/>
                  </a:lnTo>
                  <a:lnTo>
                    <a:pt x="588679" y="848359"/>
                  </a:lnTo>
                  <a:lnTo>
                    <a:pt x="472286" y="669370"/>
                  </a:lnTo>
                  <a:lnTo>
                    <a:pt x="582679" y="555177"/>
                  </a:lnTo>
                  <a:lnTo>
                    <a:pt x="503084" y="555177"/>
                  </a:lnTo>
                  <a:lnTo>
                    <a:pt x="383491" y="685369"/>
                  </a:lnTo>
                  <a:lnTo>
                    <a:pt x="383491" y="555177"/>
                  </a:lnTo>
                  <a:close/>
                  <a:moveTo>
                    <a:pt x="716238" y="550178"/>
                  </a:moveTo>
                  <a:cubicBezTo>
                    <a:pt x="689973" y="550178"/>
                    <a:pt x="669741" y="556344"/>
                    <a:pt x="655542" y="568677"/>
                  </a:cubicBezTo>
                  <a:cubicBezTo>
                    <a:pt x="641343" y="581009"/>
                    <a:pt x="634243" y="596042"/>
                    <a:pt x="634243" y="613774"/>
                  </a:cubicBezTo>
                  <a:cubicBezTo>
                    <a:pt x="634243" y="623373"/>
                    <a:pt x="636776" y="633539"/>
                    <a:pt x="641843" y="644272"/>
                  </a:cubicBezTo>
                  <a:cubicBezTo>
                    <a:pt x="646909" y="655005"/>
                    <a:pt x="654442" y="666304"/>
                    <a:pt x="664441" y="678170"/>
                  </a:cubicBezTo>
                  <a:cubicBezTo>
                    <a:pt x="642176" y="689236"/>
                    <a:pt x="625444" y="702268"/>
                    <a:pt x="614244" y="717268"/>
                  </a:cubicBezTo>
                  <a:cubicBezTo>
                    <a:pt x="603045" y="732267"/>
                    <a:pt x="597445" y="749166"/>
                    <a:pt x="597445" y="767964"/>
                  </a:cubicBezTo>
                  <a:cubicBezTo>
                    <a:pt x="597445" y="788630"/>
                    <a:pt x="604578" y="806895"/>
                    <a:pt x="618844" y="822761"/>
                  </a:cubicBezTo>
                  <a:cubicBezTo>
                    <a:pt x="637243" y="843293"/>
                    <a:pt x="664708" y="853559"/>
                    <a:pt x="701239" y="853559"/>
                  </a:cubicBezTo>
                  <a:cubicBezTo>
                    <a:pt x="719638" y="853559"/>
                    <a:pt x="735504" y="851026"/>
                    <a:pt x="748836" y="845960"/>
                  </a:cubicBezTo>
                  <a:cubicBezTo>
                    <a:pt x="762169" y="840893"/>
                    <a:pt x="774768" y="833027"/>
                    <a:pt x="786634" y="822361"/>
                  </a:cubicBezTo>
                  <a:cubicBezTo>
                    <a:pt x="801966" y="836627"/>
                    <a:pt x="817965" y="847826"/>
                    <a:pt x="834631" y="855959"/>
                  </a:cubicBezTo>
                  <a:lnTo>
                    <a:pt x="868629" y="812562"/>
                  </a:lnTo>
                  <a:cubicBezTo>
                    <a:pt x="863962" y="810295"/>
                    <a:pt x="856663" y="805662"/>
                    <a:pt x="846730" y="798663"/>
                  </a:cubicBezTo>
                  <a:cubicBezTo>
                    <a:pt x="836798" y="791663"/>
                    <a:pt x="828698" y="785230"/>
                    <a:pt x="822432" y="779364"/>
                  </a:cubicBezTo>
                  <a:cubicBezTo>
                    <a:pt x="826698" y="773764"/>
                    <a:pt x="830698" y="766798"/>
                    <a:pt x="834431" y="758465"/>
                  </a:cubicBezTo>
                  <a:cubicBezTo>
                    <a:pt x="838164" y="750132"/>
                    <a:pt x="842564" y="736966"/>
                    <a:pt x="847630" y="718967"/>
                  </a:cubicBezTo>
                  <a:lnTo>
                    <a:pt x="796833" y="707368"/>
                  </a:lnTo>
                  <a:cubicBezTo>
                    <a:pt x="793367" y="721101"/>
                    <a:pt x="789234" y="732233"/>
                    <a:pt x="784434" y="740766"/>
                  </a:cubicBezTo>
                  <a:lnTo>
                    <a:pt x="743637" y="686969"/>
                  </a:lnTo>
                  <a:cubicBezTo>
                    <a:pt x="765102" y="673504"/>
                    <a:pt x="779368" y="661438"/>
                    <a:pt x="786434" y="650772"/>
                  </a:cubicBezTo>
                  <a:cubicBezTo>
                    <a:pt x="793500" y="640106"/>
                    <a:pt x="797033" y="628840"/>
                    <a:pt x="797033" y="616974"/>
                  </a:cubicBezTo>
                  <a:cubicBezTo>
                    <a:pt x="797033" y="598308"/>
                    <a:pt x="789900" y="582509"/>
                    <a:pt x="775635" y="569577"/>
                  </a:cubicBezTo>
                  <a:cubicBezTo>
                    <a:pt x="761369" y="556644"/>
                    <a:pt x="741570" y="550178"/>
                    <a:pt x="716238" y="550178"/>
                  </a:cubicBezTo>
                  <a:close/>
                  <a:moveTo>
                    <a:pt x="744362" y="0"/>
                  </a:moveTo>
                  <a:cubicBezTo>
                    <a:pt x="1155462" y="0"/>
                    <a:pt x="1488724" y="310315"/>
                    <a:pt x="1488724" y="693108"/>
                  </a:cubicBezTo>
                  <a:cubicBezTo>
                    <a:pt x="1488724" y="1075901"/>
                    <a:pt x="1155462" y="1386216"/>
                    <a:pt x="744362" y="1386216"/>
                  </a:cubicBezTo>
                  <a:cubicBezTo>
                    <a:pt x="333262" y="1386216"/>
                    <a:pt x="0" y="1075901"/>
                    <a:pt x="0" y="693108"/>
                  </a:cubicBezTo>
                  <a:cubicBezTo>
                    <a:pt x="0" y="310315"/>
                    <a:pt x="333262" y="0"/>
                    <a:pt x="744362" y="0"/>
                  </a:cubicBezTo>
                  <a:close/>
                </a:path>
              </a:pathLst>
            </a:custGeom>
            <a:ln w="53975" cap="rnd">
              <a:solidFill>
                <a:schemeClr val="bg1"/>
              </a:solidFill>
              <a:prstDash val="solid"/>
            </a:ln>
            <a:effectLst>
              <a:outerShdw sx="1000" sy="1000" algn="bl" rotWithShape="0">
                <a:srgbClr val="000000"/>
              </a:outerShdw>
            </a:effectLst>
            <a:extLst>
              <a:ext uri="{909E8E84-426E-40DD-AFC4-6F175D3DCCD1}">
                <a14:hiddenFill xmlns:a14="http://schemas.microsoft.com/office/drawing/2010/main">
                  <a:solidFill>
                    <a:srgbClr val="FFFFFF"/>
                  </a:solidFill>
                </a14:hiddenFill>
              </a:ext>
            </a:extLst>
          </p:spPr>
        </p:pic>
      </p:grpSp>
      <p:sp>
        <p:nvSpPr>
          <p:cNvPr id="3" name="Freeform 2">
            <a:extLst>
              <a:ext uri="{FF2B5EF4-FFF2-40B4-BE49-F238E27FC236}">
                <a16:creationId xmlns:a16="http://schemas.microsoft.com/office/drawing/2014/main" id="{EDE86B17-8EA4-ABDF-CA75-61B538760F24}"/>
              </a:ext>
            </a:extLst>
          </p:cNvPr>
          <p:cNvSpPr/>
          <p:nvPr/>
        </p:nvSpPr>
        <p:spPr>
          <a:xfrm>
            <a:off x="0" y="-7512264"/>
            <a:ext cx="1481428" cy="18127083"/>
          </a:xfrm>
          <a:custGeom>
            <a:avLst/>
            <a:gdLst>
              <a:gd name="connsiteX0" fmla="*/ 1773841 w 1773841"/>
              <a:gd name="connsiteY0" fmla="*/ 0 h 15819120"/>
              <a:gd name="connsiteX1" fmla="*/ 1773841 w 1773841"/>
              <a:gd name="connsiteY1" fmla="*/ 6233093 h 15819120"/>
              <a:gd name="connsiteX2" fmla="*/ 909496 w 1773841"/>
              <a:gd name="connsiteY2" fmla="*/ 7129609 h 15819120"/>
              <a:gd name="connsiteX3" fmla="*/ 909496 w 1773841"/>
              <a:gd name="connsiteY3" fmla="*/ 7272960 h 15819120"/>
              <a:gd name="connsiteX4" fmla="*/ 1773841 w 1773841"/>
              <a:gd name="connsiteY4" fmla="*/ 8169476 h 15819120"/>
              <a:gd name="connsiteX5" fmla="*/ 1773841 w 1773841"/>
              <a:gd name="connsiteY5" fmla="*/ 15819120 h 15819120"/>
              <a:gd name="connsiteX6" fmla="*/ 0 w 1773841"/>
              <a:gd name="connsiteY6" fmla="*/ 15819120 h 15819120"/>
              <a:gd name="connsiteX7" fmla="*/ 0 w 1773841"/>
              <a:gd name="connsiteY7" fmla="*/ 0 h 15819120"/>
              <a:gd name="connsiteX0" fmla="*/ 1773841 w 1773841"/>
              <a:gd name="connsiteY0" fmla="*/ 0 h 15819120"/>
              <a:gd name="connsiteX1" fmla="*/ 1773841 w 1773841"/>
              <a:gd name="connsiteY1" fmla="*/ 6233093 h 15819120"/>
              <a:gd name="connsiteX2" fmla="*/ 909496 w 1773841"/>
              <a:gd name="connsiteY2" fmla="*/ 7129609 h 15819120"/>
              <a:gd name="connsiteX3" fmla="*/ 909496 w 1773841"/>
              <a:gd name="connsiteY3" fmla="*/ 7272960 h 15819120"/>
              <a:gd name="connsiteX4" fmla="*/ 1773841 w 1773841"/>
              <a:gd name="connsiteY4" fmla="*/ 8169476 h 15819120"/>
              <a:gd name="connsiteX5" fmla="*/ 1773841 w 1773841"/>
              <a:gd name="connsiteY5" fmla="*/ 15819120 h 15819120"/>
              <a:gd name="connsiteX6" fmla="*/ 0 w 1773841"/>
              <a:gd name="connsiteY6" fmla="*/ 15819120 h 15819120"/>
              <a:gd name="connsiteX7" fmla="*/ 0 w 1773841"/>
              <a:gd name="connsiteY7" fmla="*/ 0 h 15819120"/>
              <a:gd name="connsiteX8" fmla="*/ 1773841 w 1773841"/>
              <a:gd name="connsiteY8" fmla="*/ 0 h 15819120"/>
              <a:gd name="connsiteX0" fmla="*/ 1773841 w 1773841"/>
              <a:gd name="connsiteY0" fmla="*/ 0 h 15819120"/>
              <a:gd name="connsiteX1" fmla="*/ 1773841 w 1773841"/>
              <a:gd name="connsiteY1" fmla="*/ 6233093 h 15819120"/>
              <a:gd name="connsiteX2" fmla="*/ 909496 w 1773841"/>
              <a:gd name="connsiteY2" fmla="*/ 7129609 h 15819120"/>
              <a:gd name="connsiteX3" fmla="*/ 909496 w 1773841"/>
              <a:gd name="connsiteY3" fmla="*/ 7272960 h 15819120"/>
              <a:gd name="connsiteX4" fmla="*/ 1773841 w 1773841"/>
              <a:gd name="connsiteY4" fmla="*/ 8169476 h 15819120"/>
              <a:gd name="connsiteX5" fmla="*/ 1773841 w 1773841"/>
              <a:gd name="connsiteY5" fmla="*/ 15819120 h 15819120"/>
              <a:gd name="connsiteX6" fmla="*/ 0 w 1773841"/>
              <a:gd name="connsiteY6" fmla="*/ 15819120 h 15819120"/>
              <a:gd name="connsiteX7" fmla="*/ 0 w 1773841"/>
              <a:gd name="connsiteY7" fmla="*/ 0 h 15819120"/>
              <a:gd name="connsiteX8" fmla="*/ 1773841 w 1773841"/>
              <a:gd name="connsiteY8" fmla="*/ 0 h 15819120"/>
              <a:gd name="connsiteX0" fmla="*/ 1773841 w 1777714"/>
              <a:gd name="connsiteY0" fmla="*/ 0 h 15819120"/>
              <a:gd name="connsiteX1" fmla="*/ 1773841 w 1777714"/>
              <a:gd name="connsiteY1" fmla="*/ 6233093 h 15819120"/>
              <a:gd name="connsiteX2" fmla="*/ 909496 w 1777714"/>
              <a:gd name="connsiteY2" fmla="*/ 7129609 h 15819120"/>
              <a:gd name="connsiteX3" fmla="*/ 909496 w 1777714"/>
              <a:gd name="connsiteY3" fmla="*/ 7272960 h 15819120"/>
              <a:gd name="connsiteX4" fmla="*/ 1773841 w 1777714"/>
              <a:gd name="connsiteY4" fmla="*/ 8169476 h 15819120"/>
              <a:gd name="connsiteX5" fmla="*/ 1773841 w 1777714"/>
              <a:gd name="connsiteY5" fmla="*/ 15819120 h 15819120"/>
              <a:gd name="connsiteX6" fmla="*/ 0 w 1777714"/>
              <a:gd name="connsiteY6" fmla="*/ 15819120 h 15819120"/>
              <a:gd name="connsiteX7" fmla="*/ 0 w 1777714"/>
              <a:gd name="connsiteY7" fmla="*/ 0 h 15819120"/>
              <a:gd name="connsiteX8" fmla="*/ 1773841 w 1777714"/>
              <a:gd name="connsiteY8" fmla="*/ 0 h 15819120"/>
              <a:gd name="connsiteX0" fmla="*/ 1773841 w 1777714"/>
              <a:gd name="connsiteY0" fmla="*/ 0 h 15819120"/>
              <a:gd name="connsiteX1" fmla="*/ 1773841 w 1777714"/>
              <a:gd name="connsiteY1" fmla="*/ 6233093 h 15819120"/>
              <a:gd name="connsiteX2" fmla="*/ 909496 w 1777714"/>
              <a:gd name="connsiteY2" fmla="*/ 7129609 h 15819120"/>
              <a:gd name="connsiteX3" fmla="*/ 909496 w 1777714"/>
              <a:gd name="connsiteY3" fmla="*/ 7272960 h 15819120"/>
              <a:gd name="connsiteX4" fmla="*/ 1773841 w 1777714"/>
              <a:gd name="connsiteY4" fmla="*/ 8169476 h 15819120"/>
              <a:gd name="connsiteX5" fmla="*/ 1773841 w 1777714"/>
              <a:gd name="connsiteY5" fmla="*/ 15819120 h 15819120"/>
              <a:gd name="connsiteX6" fmla="*/ 0 w 1777714"/>
              <a:gd name="connsiteY6" fmla="*/ 15819120 h 15819120"/>
              <a:gd name="connsiteX7" fmla="*/ 0 w 1777714"/>
              <a:gd name="connsiteY7" fmla="*/ 0 h 15819120"/>
              <a:gd name="connsiteX8" fmla="*/ 1773841 w 1777714"/>
              <a:gd name="connsiteY8" fmla="*/ 0 h 15819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7714" h="15819120">
                <a:moveTo>
                  <a:pt x="1773841" y="0"/>
                </a:moveTo>
                <a:cubicBezTo>
                  <a:pt x="1773841" y="2077698"/>
                  <a:pt x="1782556" y="5985053"/>
                  <a:pt x="1773841" y="6233093"/>
                </a:cubicBezTo>
                <a:cubicBezTo>
                  <a:pt x="1765126" y="6481133"/>
                  <a:pt x="909747" y="6822304"/>
                  <a:pt x="909496" y="7129609"/>
                </a:cubicBezTo>
                <a:cubicBezTo>
                  <a:pt x="909245" y="7436914"/>
                  <a:pt x="909245" y="6880986"/>
                  <a:pt x="909496" y="7272960"/>
                </a:cubicBezTo>
                <a:cubicBezTo>
                  <a:pt x="909747" y="7664934"/>
                  <a:pt x="1773593" y="7819837"/>
                  <a:pt x="1773841" y="8169476"/>
                </a:cubicBezTo>
                <a:cubicBezTo>
                  <a:pt x="1774089" y="8519115"/>
                  <a:pt x="1773841" y="13269239"/>
                  <a:pt x="1773841" y="15819120"/>
                </a:cubicBezTo>
                <a:lnTo>
                  <a:pt x="0" y="15819120"/>
                </a:lnTo>
                <a:lnTo>
                  <a:pt x="0" y="0"/>
                </a:lnTo>
                <a:lnTo>
                  <a:pt x="1773841"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defTabSz="761970"/>
            <a:endParaRPr lang="en-GB" sz="1500">
              <a:solidFill>
                <a:prstClr val="white"/>
              </a:solidFill>
              <a:latin typeface="Calibri" panose="020F0502020204030204"/>
            </a:endParaRPr>
          </a:p>
        </p:txBody>
      </p:sp>
      <p:pic>
        <p:nvPicPr>
          <p:cNvPr id="52" name="Picture 51">
            <a:extLst>
              <a:ext uri="{FF2B5EF4-FFF2-40B4-BE49-F238E27FC236}">
                <a16:creationId xmlns:a16="http://schemas.microsoft.com/office/drawing/2014/main" id="{AE0E5DA1-4061-37A7-1F0C-1DBDA2036AFE}"/>
              </a:ext>
            </a:extLst>
          </p:cNvPr>
          <p:cNvPicPr>
            <a:picLocks noChangeAspect="1"/>
          </p:cNvPicPr>
          <p:nvPr/>
        </p:nvPicPr>
        <p:blipFill>
          <a:blip r:embed="rId5" cstate="email">
            <a:alphaModFix amt="85000"/>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a:xfrm>
            <a:off x="142894" y="1296348"/>
            <a:ext cx="1068059" cy="1022154"/>
          </a:xfrm>
          <a:custGeom>
            <a:avLst/>
            <a:gdLst/>
            <a:ahLst/>
            <a:cxnLst/>
            <a:rect l="l" t="t" r="r" b="b"/>
            <a:pathLst>
              <a:path w="1486412" h="1422526">
                <a:moveTo>
                  <a:pt x="491851" y="655834"/>
                </a:moveTo>
                <a:lnTo>
                  <a:pt x="491851" y="868221"/>
                </a:lnTo>
                <a:lnTo>
                  <a:pt x="548048" y="868221"/>
                </a:lnTo>
                <a:lnTo>
                  <a:pt x="548048" y="655834"/>
                </a:lnTo>
                <a:close/>
                <a:moveTo>
                  <a:pt x="1159797" y="651034"/>
                </a:moveTo>
                <a:cubicBezTo>
                  <a:pt x="1129265" y="651034"/>
                  <a:pt x="1106733" y="657300"/>
                  <a:pt x="1092201" y="669833"/>
                </a:cubicBezTo>
                <a:cubicBezTo>
                  <a:pt x="1077668" y="682365"/>
                  <a:pt x="1070402" y="697831"/>
                  <a:pt x="1070402" y="716230"/>
                </a:cubicBezTo>
                <a:cubicBezTo>
                  <a:pt x="1070402" y="736629"/>
                  <a:pt x="1078802" y="752561"/>
                  <a:pt x="1095601" y="764027"/>
                </a:cubicBezTo>
                <a:cubicBezTo>
                  <a:pt x="1107733" y="772293"/>
                  <a:pt x="1136465" y="781426"/>
                  <a:pt x="1181795" y="791425"/>
                </a:cubicBezTo>
                <a:cubicBezTo>
                  <a:pt x="1191528" y="793692"/>
                  <a:pt x="1197794" y="796158"/>
                  <a:pt x="1200594" y="798825"/>
                </a:cubicBezTo>
                <a:cubicBezTo>
                  <a:pt x="1203261" y="801625"/>
                  <a:pt x="1204594" y="805158"/>
                  <a:pt x="1204594" y="809424"/>
                </a:cubicBezTo>
                <a:cubicBezTo>
                  <a:pt x="1204594" y="815691"/>
                  <a:pt x="1202127" y="820690"/>
                  <a:pt x="1197194" y="824423"/>
                </a:cubicBezTo>
                <a:cubicBezTo>
                  <a:pt x="1189861" y="829756"/>
                  <a:pt x="1178929" y="832423"/>
                  <a:pt x="1164396" y="832423"/>
                </a:cubicBezTo>
                <a:cubicBezTo>
                  <a:pt x="1151197" y="832423"/>
                  <a:pt x="1140931" y="829590"/>
                  <a:pt x="1133598" y="823923"/>
                </a:cubicBezTo>
                <a:cubicBezTo>
                  <a:pt x="1126265" y="818257"/>
                  <a:pt x="1121399" y="809958"/>
                  <a:pt x="1118999" y="799025"/>
                </a:cubicBezTo>
                <a:lnTo>
                  <a:pt x="1062603" y="807624"/>
                </a:lnTo>
                <a:cubicBezTo>
                  <a:pt x="1067802" y="827756"/>
                  <a:pt x="1078835" y="843689"/>
                  <a:pt x="1095701" y="855421"/>
                </a:cubicBezTo>
                <a:cubicBezTo>
                  <a:pt x="1112566" y="867154"/>
                  <a:pt x="1135465" y="873020"/>
                  <a:pt x="1164396" y="873020"/>
                </a:cubicBezTo>
                <a:cubicBezTo>
                  <a:pt x="1196261" y="873020"/>
                  <a:pt x="1220326" y="866021"/>
                  <a:pt x="1236592" y="852022"/>
                </a:cubicBezTo>
                <a:cubicBezTo>
                  <a:pt x="1252858" y="838023"/>
                  <a:pt x="1260991" y="821290"/>
                  <a:pt x="1260991" y="801825"/>
                </a:cubicBezTo>
                <a:cubicBezTo>
                  <a:pt x="1260991" y="783959"/>
                  <a:pt x="1255124" y="770027"/>
                  <a:pt x="1243392" y="760027"/>
                </a:cubicBezTo>
                <a:cubicBezTo>
                  <a:pt x="1231526" y="750161"/>
                  <a:pt x="1210627" y="741828"/>
                  <a:pt x="1180695" y="735029"/>
                </a:cubicBezTo>
                <a:cubicBezTo>
                  <a:pt x="1150764" y="728229"/>
                  <a:pt x="1133265" y="722963"/>
                  <a:pt x="1128199" y="719230"/>
                </a:cubicBezTo>
                <a:cubicBezTo>
                  <a:pt x="1124465" y="716430"/>
                  <a:pt x="1122599" y="713030"/>
                  <a:pt x="1122599" y="709030"/>
                </a:cubicBezTo>
                <a:cubicBezTo>
                  <a:pt x="1122599" y="704364"/>
                  <a:pt x="1124732" y="700564"/>
                  <a:pt x="1128999" y="697631"/>
                </a:cubicBezTo>
                <a:cubicBezTo>
                  <a:pt x="1135398" y="693498"/>
                  <a:pt x="1145998" y="691431"/>
                  <a:pt x="1160797" y="691431"/>
                </a:cubicBezTo>
                <a:cubicBezTo>
                  <a:pt x="1172529" y="691431"/>
                  <a:pt x="1181562" y="693631"/>
                  <a:pt x="1187895" y="698031"/>
                </a:cubicBezTo>
                <a:cubicBezTo>
                  <a:pt x="1194228" y="702431"/>
                  <a:pt x="1198528" y="708764"/>
                  <a:pt x="1200794" y="717030"/>
                </a:cubicBezTo>
                <a:lnTo>
                  <a:pt x="1253791" y="707230"/>
                </a:lnTo>
                <a:cubicBezTo>
                  <a:pt x="1248458" y="688698"/>
                  <a:pt x="1238725" y="674699"/>
                  <a:pt x="1224593" y="665233"/>
                </a:cubicBezTo>
                <a:cubicBezTo>
                  <a:pt x="1210460" y="655767"/>
                  <a:pt x="1188862" y="651034"/>
                  <a:pt x="1159797" y="651034"/>
                </a:cubicBezTo>
                <a:close/>
                <a:moveTo>
                  <a:pt x="944396" y="651034"/>
                </a:moveTo>
                <a:cubicBezTo>
                  <a:pt x="912798" y="651034"/>
                  <a:pt x="887733" y="660800"/>
                  <a:pt x="869200" y="680332"/>
                </a:cubicBezTo>
                <a:cubicBezTo>
                  <a:pt x="850668" y="699864"/>
                  <a:pt x="841402" y="727163"/>
                  <a:pt x="841402" y="762227"/>
                </a:cubicBezTo>
                <a:cubicBezTo>
                  <a:pt x="841402" y="796892"/>
                  <a:pt x="850635" y="824023"/>
                  <a:pt x="869100" y="843622"/>
                </a:cubicBezTo>
                <a:cubicBezTo>
                  <a:pt x="887566" y="863221"/>
                  <a:pt x="912331" y="873020"/>
                  <a:pt x="943396" y="873020"/>
                </a:cubicBezTo>
                <a:cubicBezTo>
                  <a:pt x="970728" y="873020"/>
                  <a:pt x="992526" y="866554"/>
                  <a:pt x="1008792" y="853622"/>
                </a:cubicBezTo>
                <a:cubicBezTo>
                  <a:pt x="1025057" y="840689"/>
                  <a:pt x="1036057" y="821557"/>
                  <a:pt x="1041790" y="796225"/>
                </a:cubicBezTo>
                <a:lnTo>
                  <a:pt x="986593" y="786826"/>
                </a:lnTo>
                <a:cubicBezTo>
                  <a:pt x="983793" y="801625"/>
                  <a:pt x="978994" y="812057"/>
                  <a:pt x="972194" y="818124"/>
                </a:cubicBezTo>
                <a:cubicBezTo>
                  <a:pt x="965395" y="824190"/>
                  <a:pt x="956662" y="827223"/>
                  <a:pt x="945996" y="827223"/>
                </a:cubicBezTo>
                <a:cubicBezTo>
                  <a:pt x="931730" y="827223"/>
                  <a:pt x="920364" y="822023"/>
                  <a:pt x="911898" y="811624"/>
                </a:cubicBezTo>
                <a:cubicBezTo>
                  <a:pt x="903432" y="801225"/>
                  <a:pt x="899199" y="783426"/>
                  <a:pt x="899199" y="758227"/>
                </a:cubicBezTo>
                <a:cubicBezTo>
                  <a:pt x="899199" y="735562"/>
                  <a:pt x="903365" y="719396"/>
                  <a:pt x="911698" y="709730"/>
                </a:cubicBezTo>
                <a:cubicBezTo>
                  <a:pt x="920031" y="700064"/>
                  <a:pt x="931197" y="695231"/>
                  <a:pt x="945196" y="695231"/>
                </a:cubicBezTo>
                <a:cubicBezTo>
                  <a:pt x="955728" y="695231"/>
                  <a:pt x="964295" y="698031"/>
                  <a:pt x="970894" y="703631"/>
                </a:cubicBezTo>
                <a:cubicBezTo>
                  <a:pt x="977494" y="709230"/>
                  <a:pt x="981727" y="717563"/>
                  <a:pt x="983593" y="728629"/>
                </a:cubicBezTo>
                <a:lnTo>
                  <a:pt x="1038990" y="718630"/>
                </a:lnTo>
                <a:cubicBezTo>
                  <a:pt x="1032324" y="695831"/>
                  <a:pt x="1021358" y="678866"/>
                  <a:pt x="1006092" y="667733"/>
                </a:cubicBezTo>
                <a:cubicBezTo>
                  <a:pt x="990826" y="656600"/>
                  <a:pt x="970261" y="651034"/>
                  <a:pt x="944396" y="651034"/>
                </a:cubicBezTo>
                <a:close/>
                <a:moveTo>
                  <a:pt x="727944" y="651034"/>
                </a:moveTo>
                <a:cubicBezTo>
                  <a:pt x="699812" y="651034"/>
                  <a:pt x="676480" y="663033"/>
                  <a:pt x="657948" y="687032"/>
                </a:cubicBezTo>
                <a:lnTo>
                  <a:pt x="657948" y="655834"/>
                </a:lnTo>
                <a:lnTo>
                  <a:pt x="605751" y="655834"/>
                </a:lnTo>
                <a:lnTo>
                  <a:pt x="605751" y="868221"/>
                </a:lnTo>
                <a:lnTo>
                  <a:pt x="661948" y="868221"/>
                </a:lnTo>
                <a:lnTo>
                  <a:pt x="661948" y="772027"/>
                </a:lnTo>
                <a:cubicBezTo>
                  <a:pt x="661948" y="748295"/>
                  <a:pt x="663381" y="732029"/>
                  <a:pt x="666248" y="723229"/>
                </a:cubicBezTo>
                <a:cubicBezTo>
                  <a:pt x="669114" y="714430"/>
                  <a:pt x="674414" y="707364"/>
                  <a:pt x="682147" y="702031"/>
                </a:cubicBezTo>
                <a:cubicBezTo>
                  <a:pt x="689880" y="696698"/>
                  <a:pt x="698612" y="694031"/>
                  <a:pt x="708345" y="694031"/>
                </a:cubicBezTo>
                <a:cubicBezTo>
                  <a:pt x="715945" y="694031"/>
                  <a:pt x="722444" y="695898"/>
                  <a:pt x="727844" y="699631"/>
                </a:cubicBezTo>
                <a:cubicBezTo>
                  <a:pt x="733244" y="703364"/>
                  <a:pt x="737143" y="708597"/>
                  <a:pt x="739543" y="715330"/>
                </a:cubicBezTo>
                <a:cubicBezTo>
                  <a:pt x="741943" y="722063"/>
                  <a:pt x="743143" y="736895"/>
                  <a:pt x="743143" y="759827"/>
                </a:cubicBezTo>
                <a:lnTo>
                  <a:pt x="743143" y="868221"/>
                </a:lnTo>
                <a:lnTo>
                  <a:pt x="799340" y="868221"/>
                </a:lnTo>
                <a:lnTo>
                  <a:pt x="799340" y="736229"/>
                </a:lnTo>
                <a:cubicBezTo>
                  <a:pt x="799340" y="719830"/>
                  <a:pt x="798306" y="707230"/>
                  <a:pt x="796240" y="698431"/>
                </a:cubicBezTo>
                <a:cubicBezTo>
                  <a:pt x="794173" y="689632"/>
                  <a:pt x="790507" y="681765"/>
                  <a:pt x="785240" y="674832"/>
                </a:cubicBezTo>
                <a:cubicBezTo>
                  <a:pt x="779974" y="667900"/>
                  <a:pt x="772208" y="662200"/>
                  <a:pt x="761942" y="657733"/>
                </a:cubicBezTo>
                <a:cubicBezTo>
                  <a:pt x="751676" y="653267"/>
                  <a:pt x="740343" y="651034"/>
                  <a:pt x="727944" y="651034"/>
                </a:cubicBezTo>
                <a:close/>
                <a:moveTo>
                  <a:pt x="246201" y="577438"/>
                </a:moveTo>
                <a:lnTo>
                  <a:pt x="246201" y="868221"/>
                </a:lnTo>
                <a:lnTo>
                  <a:pt x="452589" y="868221"/>
                </a:lnTo>
                <a:lnTo>
                  <a:pt x="452589" y="818824"/>
                </a:lnTo>
                <a:lnTo>
                  <a:pt x="305398" y="818824"/>
                </a:lnTo>
                <a:lnTo>
                  <a:pt x="305398" y="577438"/>
                </a:lnTo>
                <a:close/>
                <a:moveTo>
                  <a:pt x="491851" y="575039"/>
                </a:moveTo>
                <a:lnTo>
                  <a:pt x="491851" y="627035"/>
                </a:lnTo>
                <a:lnTo>
                  <a:pt x="548048" y="627035"/>
                </a:lnTo>
                <a:lnTo>
                  <a:pt x="548048" y="575039"/>
                </a:lnTo>
                <a:close/>
                <a:moveTo>
                  <a:pt x="743206" y="0"/>
                </a:moveTo>
                <a:cubicBezTo>
                  <a:pt x="1153667" y="0"/>
                  <a:pt x="1486412" y="318443"/>
                  <a:pt x="1486412" y="711263"/>
                </a:cubicBezTo>
                <a:cubicBezTo>
                  <a:pt x="1486412" y="1104083"/>
                  <a:pt x="1153667" y="1422526"/>
                  <a:pt x="743206" y="1422526"/>
                </a:cubicBezTo>
                <a:cubicBezTo>
                  <a:pt x="332745" y="1422526"/>
                  <a:pt x="0" y="1104083"/>
                  <a:pt x="0" y="711263"/>
                </a:cubicBezTo>
                <a:cubicBezTo>
                  <a:pt x="0" y="318443"/>
                  <a:pt x="332745" y="0"/>
                  <a:pt x="743206" y="0"/>
                </a:cubicBezTo>
                <a:close/>
              </a:path>
            </a:pathLst>
          </a:custGeom>
          <a:ln w="190500" cap="rnd">
            <a:noFill/>
            <a:prstDash val="solid"/>
          </a:ln>
          <a:effectLst>
            <a:outerShdw blurRad="127000" sx="1000" sy="1000" algn="bl" rotWithShape="0">
              <a:srgbClr val="000000"/>
            </a:outerShdw>
          </a:effectLst>
        </p:spPr>
      </p:pic>
      <p:pic>
        <p:nvPicPr>
          <p:cNvPr id="51" name="Picture 50">
            <a:extLst>
              <a:ext uri="{FF2B5EF4-FFF2-40B4-BE49-F238E27FC236}">
                <a16:creationId xmlns:a16="http://schemas.microsoft.com/office/drawing/2014/main" id="{5ED6BE89-F908-C261-9154-BE4E8D618429}"/>
              </a:ext>
            </a:extLst>
          </p:cNvPr>
          <p:cNvPicPr>
            <a:picLocks noChangeAspect="1"/>
          </p:cNvPicPr>
          <p:nvPr/>
        </p:nvPicPr>
        <p:blipFill>
          <a:blip r:embed="rId11" cstate="email">
            <a:alphaModFix amt="85000"/>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141113" y="2385742"/>
            <a:ext cx="1077588" cy="1040695"/>
          </a:xfrm>
          <a:custGeom>
            <a:avLst/>
            <a:gdLst/>
            <a:ahLst/>
            <a:cxnLst/>
            <a:rect l="l" t="t" r="r" b="b"/>
            <a:pathLst>
              <a:path w="1475716" h="1425192">
                <a:moveTo>
                  <a:pt x="523390" y="694660"/>
                </a:moveTo>
                <a:cubicBezTo>
                  <a:pt x="536010" y="694660"/>
                  <a:pt x="546593" y="699478"/>
                  <a:pt x="555139" y="709115"/>
                </a:cubicBezTo>
                <a:cubicBezTo>
                  <a:pt x="563686" y="718751"/>
                  <a:pt x="567960" y="732518"/>
                  <a:pt x="567960" y="750415"/>
                </a:cubicBezTo>
                <a:cubicBezTo>
                  <a:pt x="567960" y="768770"/>
                  <a:pt x="563686" y="782766"/>
                  <a:pt x="555139" y="792403"/>
                </a:cubicBezTo>
                <a:cubicBezTo>
                  <a:pt x="546593" y="802039"/>
                  <a:pt x="536010" y="806858"/>
                  <a:pt x="523390" y="806858"/>
                </a:cubicBezTo>
                <a:cubicBezTo>
                  <a:pt x="510771" y="806858"/>
                  <a:pt x="500159" y="802039"/>
                  <a:pt x="491555" y="792403"/>
                </a:cubicBezTo>
                <a:cubicBezTo>
                  <a:pt x="482951" y="782766"/>
                  <a:pt x="478649" y="768885"/>
                  <a:pt x="478649" y="750759"/>
                </a:cubicBezTo>
                <a:cubicBezTo>
                  <a:pt x="478649" y="732633"/>
                  <a:pt x="482951" y="718751"/>
                  <a:pt x="491555" y="709115"/>
                </a:cubicBezTo>
                <a:cubicBezTo>
                  <a:pt x="500159" y="699478"/>
                  <a:pt x="510771" y="694660"/>
                  <a:pt x="523390" y="694660"/>
                </a:cubicBezTo>
                <a:close/>
                <a:moveTo>
                  <a:pt x="1065343" y="692251"/>
                </a:moveTo>
                <a:cubicBezTo>
                  <a:pt x="1075209" y="692251"/>
                  <a:pt x="1083584" y="695893"/>
                  <a:pt x="1090467" y="703178"/>
                </a:cubicBezTo>
                <a:cubicBezTo>
                  <a:pt x="1097351" y="710463"/>
                  <a:pt x="1100964" y="721103"/>
                  <a:pt x="1101308" y="735099"/>
                </a:cubicBezTo>
                <a:lnTo>
                  <a:pt x="1029034" y="735099"/>
                </a:lnTo>
                <a:cubicBezTo>
                  <a:pt x="1028919" y="721906"/>
                  <a:pt x="1032303" y="711467"/>
                  <a:pt x="1039187" y="703780"/>
                </a:cubicBezTo>
                <a:cubicBezTo>
                  <a:pt x="1046070" y="696094"/>
                  <a:pt x="1054789" y="692251"/>
                  <a:pt x="1065343" y="692251"/>
                </a:cubicBezTo>
                <a:close/>
                <a:moveTo>
                  <a:pt x="1062418" y="655253"/>
                </a:moveTo>
                <a:cubicBezTo>
                  <a:pt x="1038211" y="655253"/>
                  <a:pt x="1018193" y="663828"/>
                  <a:pt x="1002361" y="680979"/>
                </a:cubicBezTo>
                <a:cubicBezTo>
                  <a:pt x="986529" y="698130"/>
                  <a:pt x="978614" y="721849"/>
                  <a:pt x="978614" y="752135"/>
                </a:cubicBezTo>
                <a:cubicBezTo>
                  <a:pt x="978614" y="777489"/>
                  <a:pt x="984636" y="798483"/>
                  <a:pt x="996682" y="815118"/>
                </a:cubicBezTo>
                <a:cubicBezTo>
                  <a:pt x="1011940" y="835882"/>
                  <a:pt x="1035458" y="846265"/>
                  <a:pt x="1067236" y="846265"/>
                </a:cubicBezTo>
                <a:cubicBezTo>
                  <a:pt x="1087312" y="846265"/>
                  <a:pt x="1104033" y="841647"/>
                  <a:pt x="1117398" y="832412"/>
                </a:cubicBezTo>
                <a:cubicBezTo>
                  <a:pt x="1130763" y="823177"/>
                  <a:pt x="1140543" y="809726"/>
                  <a:pt x="1146738" y="792059"/>
                </a:cubicBezTo>
                <a:lnTo>
                  <a:pt x="1098555" y="783971"/>
                </a:lnTo>
                <a:cubicBezTo>
                  <a:pt x="1095916" y="793148"/>
                  <a:pt x="1092016" y="799802"/>
                  <a:pt x="1086854" y="803932"/>
                </a:cubicBezTo>
                <a:cubicBezTo>
                  <a:pt x="1081691" y="808062"/>
                  <a:pt x="1075324" y="810127"/>
                  <a:pt x="1067752" y="810127"/>
                </a:cubicBezTo>
                <a:cubicBezTo>
                  <a:pt x="1056624" y="810127"/>
                  <a:pt x="1047332" y="806141"/>
                  <a:pt x="1039875" y="798168"/>
                </a:cubicBezTo>
                <a:cubicBezTo>
                  <a:pt x="1032418" y="790194"/>
                  <a:pt x="1028518" y="779038"/>
                  <a:pt x="1028173" y="764697"/>
                </a:cubicBezTo>
                <a:lnTo>
                  <a:pt x="1149319" y="764697"/>
                </a:lnTo>
                <a:cubicBezTo>
                  <a:pt x="1150008" y="727642"/>
                  <a:pt x="1142493" y="700138"/>
                  <a:pt x="1126777" y="682184"/>
                </a:cubicBezTo>
                <a:cubicBezTo>
                  <a:pt x="1111060" y="664230"/>
                  <a:pt x="1089607" y="655253"/>
                  <a:pt x="1062418" y="655253"/>
                </a:cubicBezTo>
                <a:close/>
                <a:moveTo>
                  <a:pt x="859295" y="655253"/>
                </a:moveTo>
                <a:cubicBezTo>
                  <a:pt x="833024" y="655253"/>
                  <a:pt x="813636" y="660645"/>
                  <a:pt x="801131" y="671429"/>
                </a:cubicBezTo>
                <a:cubicBezTo>
                  <a:pt x="788627" y="682213"/>
                  <a:pt x="782374" y="695520"/>
                  <a:pt x="782374" y="711352"/>
                </a:cubicBezTo>
                <a:cubicBezTo>
                  <a:pt x="782374" y="728904"/>
                  <a:pt x="789602" y="742614"/>
                  <a:pt x="804057" y="752480"/>
                </a:cubicBezTo>
                <a:cubicBezTo>
                  <a:pt x="814496" y="759592"/>
                  <a:pt x="839219" y="767451"/>
                  <a:pt x="878224" y="776055"/>
                </a:cubicBezTo>
                <a:cubicBezTo>
                  <a:pt x="886599" y="778005"/>
                  <a:pt x="891991" y="780128"/>
                  <a:pt x="894400" y="782422"/>
                </a:cubicBezTo>
                <a:cubicBezTo>
                  <a:pt x="896694" y="784831"/>
                  <a:pt x="897842" y="787871"/>
                  <a:pt x="897842" y="791542"/>
                </a:cubicBezTo>
                <a:cubicBezTo>
                  <a:pt x="897842" y="796934"/>
                  <a:pt x="895719" y="801236"/>
                  <a:pt x="891475" y="804449"/>
                </a:cubicBezTo>
                <a:cubicBezTo>
                  <a:pt x="885165" y="809037"/>
                  <a:pt x="875758" y="811332"/>
                  <a:pt x="863253" y="811332"/>
                </a:cubicBezTo>
                <a:cubicBezTo>
                  <a:pt x="851896" y="811332"/>
                  <a:pt x="843062" y="808894"/>
                  <a:pt x="836752" y="804018"/>
                </a:cubicBezTo>
                <a:cubicBezTo>
                  <a:pt x="830443" y="799143"/>
                  <a:pt x="826255" y="792001"/>
                  <a:pt x="824190" y="782594"/>
                </a:cubicBezTo>
                <a:lnTo>
                  <a:pt x="775663" y="789994"/>
                </a:lnTo>
                <a:cubicBezTo>
                  <a:pt x="780137" y="807317"/>
                  <a:pt x="789630" y="821026"/>
                  <a:pt x="804143" y="831121"/>
                </a:cubicBezTo>
                <a:cubicBezTo>
                  <a:pt x="818655" y="841217"/>
                  <a:pt x="838358" y="846265"/>
                  <a:pt x="863253" y="846265"/>
                </a:cubicBezTo>
                <a:cubicBezTo>
                  <a:pt x="890672" y="846265"/>
                  <a:pt x="911379" y="840242"/>
                  <a:pt x="925375" y="828196"/>
                </a:cubicBezTo>
                <a:cubicBezTo>
                  <a:pt x="939371" y="816150"/>
                  <a:pt x="946369" y="801753"/>
                  <a:pt x="946369" y="785003"/>
                </a:cubicBezTo>
                <a:cubicBezTo>
                  <a:pt x="946369" y="769631"/>
                  <a:pt x="941321" y="757642"/>
                  <a:pt x="931226" y="749038"/>
                </a:cubicBezTo>
                <a:cubicBezTo>
                  <a:pt x="921015" y="740549"/>
                  <a:pt x="903033" y="733378"/>
                  <a:pt x="877278" y="727528"/>
                </a:cubicBezTo>
                <a:cubicBezTo>
                  <a:pt x="851523" y="721677"/>
                  <a:pt x="836466" y="717145"/>
                  <a:pt x="832106" y="713933"/>
                </a:cubicBezTo>
                <a:cubicBezTo>
                  <a:pt x="828894" y="711524"/>
                  <a:pt x="827288" y="708599"/>
                  <a:pt x="827288" y="705157"/>
                </a:cubicBezTo>
                <a:cubicBezTo>
                  <a:pt x="827288" y="701142"/>
                  <a:pt x="829123" y="697872"/>
                  <a:pt x="832794" y="695348"/>
                </a:cubicBezTo>
                <a:cubicBezTo>
                  <a:pt x="838301" y="691792"/>
                  <a:pt x="847422" y="690014"/>
                  <a:pt x="860156" y="690014"/>
                </a:cubicBezTo>
                <a:cubicBezTo>
                  <a:pt x="870251" y="690014"/>
                  <a:pt x="878023" y="691907"/>
                  <a:pt x="883473" y="695692"/>
                </a:cubicBezTo>
                <a:cubicBezTo>
                  <a:pt x="888922" y="699478"/>
                  <a:pt x="892622" y="704928"/>
                  <a:pt x="894572" y="712040"/>
                </a:cubicBezTo>
                <a:lnTo>
                  <a:pt x="940174" y="703608"/>
                </a:lnTo>
                <a:cubicBezTo>
                  <a:pt x="935585" y="687662"/>
                  <a:pt x="927210" y="675616"/>
                  <a:pt x="915050" y="667471"/>
                </a:cubicBezTo>
                <a:cubicBezTo>
                  <a:pt x="902889" y="659326"/>
                  <a:pt x="884304" y="655253"/>
                  <a:pt x="859295" y="655253"/>
                </a:cubicBezTo>
                <a:close/>
                <a:moveTo>
                  <a:pt x="743842" y="655253"/>
                </a:moveTo>
                <a:cubicBezTo>
                  <a:pt x="736041" y="655253"/>
                  <a:pt x="729071" y="657203"/>
                  <a:pt x="722934" y="661104"/>
                </a:cubicBezTo>
                <a:cubicBezTo>
                  <a:pt x="716796" y="665004"/>
                  <a:pt x="709884" y="673092"/>
                  <a:pt x="702198" y="685367"/>
                </a:cubicBezTo>
                <a:lnTo>
                  <a:pt x="702198" y="659383"/>
                </a:lnTo>
                <a:lnTo>
                  <a:pt x="657284" y="659383"/>
                </a:lnTo>
                <a:lnTo>
                  <a:pt x="657284" y="842135"/>
                </a:lnTo>
                <a:lnTo>
                  <a:pt x="705639" y="842135"/>
                </a:lnTo>
                <a:lnTo>
                  <a:pt x="705639" y="785692"/>
                </a:lnTo>
                <a:cubicBezTo>
                  <a:pt x="705639" y="754602"/>
                  <a:pt x="706987" y="734182"/>
                  <a:pt x="709683" y="724430"/>
                </a:cubicBezTo>
                <a:cubicBezTo>
                  <a:pt x="712379" y="714679"/>
                  <a:pt x="716079" y="707939"/>
                  <a:pt x="720783" y="704210"/>
                </a:cubicBezTo>
                <a:cubicBezTo>
                  <a:pt x="725486" y="700482"/>
                  <a:pt x="731222" y="698618"/>
                  <a:pt x="737991" y="698618"/>
                </a:cubicBezTo>
                <a:cubicBezTo>
                  <a:pt x="744989" y="698618"/>
                  <a:pt x="752561" y="701256"/>
                  <a:pt x="760706" y="706534"/>
                </a:cubicBezTo>
                <a:lnTo>
                  <a:pt x="775677" y="664373"/>
                </a:lnTo>
                <a:cubicBezTo>
                  <a:pt x="765467" y="658293"/>
                  <a:pt x="754855" y="655253"/>
                  <a:pt x="743842" y="655253"/>
                </a:cubicBezTo>
                <a:close/>
                <a:moveTo>
                  <a:pt x="523218" y="655253"/>
                </a:moveTo>
                <a:cubicBezTo>
                  <a:pt x="505322" y="655253"/>
                  <a:pt x="489117" y="659211"/>
                  <a:pt x="474605" y="667127"/>
                </a:cubicBezTo>
                <a:cubicBezTo>
                  <a:pt x="460092" y="675043"/>
                  <a:pt x="448878" y="686515"/>
                  <a:pt x="440963" y="701543"/>
                </a:cubicBezTo>
                <a:cubicBezTo>
                  <a:pt x="433047" y="716572"/>
                  <a:pt x="429089" y="732117"/>
                  <a:pt x="429089" y="748178"/>
                </a:cubicBezTo>
                <a:cubicBezTo>
                  <a:pt x="429089" y="769172"/>
                  <a:pt x="433047" y="786982"/>
                  <a:pt x="440963" y="801609"/>
                </a:cubicBezTo>
                <a:cubicBezTo>
                  <a:pt x="448878" y="816236"/>
                  <a:pt x="460437" y="827336"/>
                  <a:pt x="475637" y="834907"/>
                </a:cubicBezTo>
                <a:cubicBezTo>
                  <a:pt x="490838" y="842479"/>
                  <a:pt x="506813" y="846265"/>
                  <a:pt x="523562" y="846265"/>
                </a:cubicBezTo>
                <a:cubicBezTo>
                  <a:pt x="550637" y="846265"/>
                  <a:pt x="573093" y="837173"/>
                  <a:pt x="590933" y="818990"/>
                </a:cubicBezTo>
                <a:cubicBezTo>
                  <a:pt x="608772" y="800806"/>
                  <a:pt x="617691" y="777891"/>
                  <a:pt x="617691" y="750243"/>
                </a:cubicBezTo>
                <a:cubicBezTo>
                  <a:pt x="617691" y="722824"/>
                  <a:pt x="608858" y="700138"/>
                  <a:pt x="591191" y="682184"/>
                </a:cubicBezTo>
                <a:cubicBezTo>
                  <a:pt x="573524" y="664230"/>
                  <a:pt x="550866" y="655253"/>
                  <a:pt x="523218" y="655253"/>
                </a:cubicBezTo>
                <a:close/>
                <a:moveTo>
                  <a:pt x="234208" y="632538"/>
                </a:moveTo>
                <a:lnTo>
                  <a:pt x="257095" y="632538"/>
                </a:lnTo>
                <a:cubicBezTo>
                  <a:pt x="277859" y="632538"/>
                  <a:pt x="291798" y="633341"/>
                  <a:pt x="298911" y="634947"/>
                </a:cubicBezTo>
                <a:cubicBezTo>
                  <a:pt x="308433" y="637012"/>
                  <a:pt x="316291" y="640970"/>
                  <a:pt x="322486" y="646821"/>
                </a:cubicBezTo>
                <a:cubicBezTo>
                  <a:pt x="328681" y="652672"/>
                  <a:pt x="333499" y="660817"/>
                  <a:pt x="336941" y="671257"/>
                </a:cubicBezTo>
                <a:cubicBezTo>
                  <a:pt x="340383" y="681696"/>
                  <a:pt x="342104" y="696668"/>
                  <a:pt x="342104" y="716170"/>
                </a:cubicBezTo>
                <a:cubicBezTo>
                  <a:pt x="342104" y="735673"/>
                  <a:pt x="340383" y="751074"/>
                  <a:pt x="336941" y="762374"/>
                </a:cubicBezTo>
                <a:cubicBezTo>
                  <a:pt x="333499" y="773674"/>
                  <a:pt x="329054" y="781791"/>
                  <a:pt x="323605" y="786724"/>
                </a:cubicBezTo>
                <a:cubicBezTo>
                  <a:pt x="318155" y="791657"/>
                  <a:pt x="311301" y="795156"/>
                  <a:pt x="303041" y="797221"/>
                </a:cubicBezTo>
                <a:cubicBezTo>
                  <a:pt x="296731" y="798827"/>
                  <a:pt x="286464" y="799630"/>
                  <a:pt x="272238" y="799630"/>
                </a:cubicBezTo>
                <a:lnTo>
                  <a:pt x="234208" y="799630"/>
                </a:lnTo>
                <a:close/>
                <a:moveTo>
                  <a:pt x="1243514" y="594852"/>
                </a:moveTo>
                <a:lnTo>
                  <a:pt x="1194986" y="623074"/>
                </a:lnTo>
                <a:lnTo>
                  <a:pt x="1194986" y="659383"/>
                </a:lnTo>
                <a:lnTo>
                  <a:pt x="1172788" y="659383"/>
                </a:lnTo>
                <a:lnTo>
                  <a:pt x="1172788" y="697929"/>
                </a:lnTo>
                <a:lnTo>
                  <a:pt x="1194986" y="697929"/>
                </a:lnTo>
                <a:lnTo>
                  <a:pt x="1194986" y="777604"/>
                </a:lnTo>
                <a:cubicBezTo>
                  <a:pt x="1194986" y="794697"/>
                  <a:pt x="1195503" y="806055"/>
                  <a:pt x="1196535" y="811676"/>
                </a:cubicBezTo>
                <a:cubicBezTo>
                  <a:pt x="1197797" y="819592"/>
                  <a:pt x="1200063" y="825873"/>
                  <a:pt x="1203332" y="830519"/>
                </a:cubicBezTo>
                <a:cubicBezTo>
                  <a:pt x="1206602" y="835165"/>
                  <a:pt x="1211736" y="838951"/>
                  <a:pt x="1218734" y="841877"/>
                </a:cubicBezTo>
                <a:cubicBezTo>
                  <a:pt x="1225732" y="844802"/>
                  <a:pt x="1233590" y="846265"/>
                  <a:pt x="1242309" y="846265"/>
                </a:cubicBezTo>
                <a:cubicBezTo>
                  <a:pt x="1256535" y="846265"/>
                  <a:pt x="1269269" y="843855"/>
                  <a:pt x="1280511" y="839037"/>
                </a:cubicBezTo>
                <a:lnTo>
                  <a:pt x="1276381" y="801523"/>
                </a:lnTo>
                <a:cubicBezTo>
                  <a:pt x="1267892" y="804621"/>
                  <a:pt x="1261410" y="806169"/>
                  <a:pt x="1256936" y="806169"/>
                </a:cubicBezTo>
                <a:cubicBezTo>
                  <a:pt x="1253724" y="806169"/>
                  <a:pt x="1250999" y="805366"/>
                  <a:pt x="1248762" y="803760"/>
                </a:cubicBezTo>
                <a:cubicBezTo>
                  <a:pt x="1246525" y="802154"/>
                  <a:pt x="1245091" y="800118"/>
                  <a:pt x="1244460" y="797651"/>
                </a:cubicBezTo>
                <a:cubicBezTo>
                  <a:pt x="1243829" y="795185"/>
                  <a:pt x="1243514" y="786495"/>
                  <a:pt x="1243514" y="771581"/>
                </a:cubicBezTo>
                <a:lnTo>
                  <a:pt x="1243514" y="697929"/>
                </a:lnTo>
                <a:lnTo>
                  <a:pt x="1276554" y="697929"/>
                </a:lnTo>
                <a:lnTo>
                  <a:pt x="1276554" y="659383"/>
                </a:lnTo>
                <a:lnTo>
                  <a:pt x="1243514" y="659383"/>
                </a:lnTo>
                <a:close/>
                <a:moveTo>
                  <a:pt x="183271" y="589862"/>
                </a:moveTo>
                <a:lnTo>
                  <a:pt x="183271" y="842135"/>
                </a:lnTo>
                <a:lnTo>
                  <a:pt x="279121" y="842135"/>
                </a:lnTo>
                <a:cubicBezTo>
                  <a:pt x="297936" y="842135"/>
                  <a:pt x="312964" y="840356"/>
                  <a:pt x="324207" y="836800"/>
                </a:cubicBezTo>
                <a:cubicBezTo>
                  <a:pt x="339236" y="831982"/>
                  <a:pt x="351167" y="825271"/>
                  <a:pt x="360000" y="816666"/>
                </a:cubicBezTo>
                <a:cubicBezTo>
                  <a:pt x="371702" y="805309"/>
                  <a:pt x="380707" y="790453"/>
                  <a:pt x="387017" y="772097"/>
                </a:cubicBezTo>
                <a:cubicBezTo>
                  <a:pt x="392180" y="757069"/>
                  <a:pt x="394761" y="739172"/>
                  <a:pt x="394761" y="718407"/>
                </a:cubicBezTo>
                <a:cubicBezTo>
                  <a:pt x="394761" y="694775"/>
                  <a:pt x="392007" y="674899"/>
                  <a:pt x="386501" y="658781"/>
                </a:cubicBezTo>
                <a:cubicBezTo>
                  <a:pt x="380994" y="642662"/>
                  <a:pt x="372964" y="629039"/>
                  <a:pt x="362409" y="617911"/>
                </a:cubicBezTo>
                <a:cubicBezTo>
                  <a:pt x="351855" y="606783"/>
                  <a:pt x="339178" y="599039"/>
                  <a:pt x="324379" y="594680"/>
                </a:cubicBezTo>
                <a:cubicBezTo>
                  <a:pt x="313366" y="591468"/>
                  <a:pt x="297362" y="589862"/>
                  <a:pt x="276368" y="589862"/>
                </a:cubicBezTo>
                <a:close/>
                <a:moveTo>
                  <a:pt x="737858" y="0"/>
                </a:moveTo>
                <a:cubicBezTo>
                  <a:pt x="1145366" y="0"/>
                  <a:pt x="1475716" y="319040"/>
                  <a:pt x="1475716" y="712596"/>
                </a:cubicBezTo>
                <a:cubicBezTo>
                  <a:pt x="1475716" y="1106152"/>
                  <a:pt x="1145366" y="1425192"/>
                  <a:pt x="737858" y="1425192"/>
                </a:cubicBezTo>
                <a:cubicBezTo>
                  <a:pt x="330350" y="1425192"/>
                  <a:pt x="0" y="1106152"/>
                  <a:pt x="0" y="712596"/>
                </a:cubicBezTo>
                <a:cubicBezTo>
                  <a:pt x="0" y="319040"/>
                  <a:pt x="330350" y="0"/>
                  <a:pt x="737858" y="0"/>
                </a:cubicBezTo>
                <a:close/>
              </a:path>
            </a:pathLst>
          </a:custGeom>
          <a:ln w="190500" cap="rnd">
            <a:noFill/>
            <a:prstDash val="solid"/>
          </a:ln>
          <a:effectLst>
            <a:outerShdw sx="1000" sy="1000" algn="bl" rotWithShape="0">
              <a:srgbClr val="000000"/>
            </a:outerShdw>
          </a:effectLst>
        </p:spPr>
      </p:pic>
      <p:pic>
        <p:nvPicPr>
          <p:cNvPr id="55" name="Picture 54">
            <a:extLst>
              <a:ext uri="{FF2B5EF4-FFF2-40B4-BE49-F238E27FC236}">
                <a16:creationId xmlns:a16="http://schemas.microsoft.com/office/drawing/2014/main" id="{16E21A65-CB15-3E9F-FF1E-2A448C271FBA}"/>
              </a:ext>
            </a:extLst>
          </p:cNvPr>
          <p:cNvPicPr>
            <a:picLocks noChangeAspect="1" noChangeArrowheads="1"/>
          </p:cNvPicPr>
          <p:nvPr/>
        </p:nvPicPr>
        <p:blipFill>
          <a:blip r:embed="rId7" cstate="email">
            <a:duotone>
              <a:schemeClr val="bg2">
                <a:shade val="45000"/>
                <a:satMod val="135000"/>
              </a:schemeClr>
              <a:prstClr val="white"/>
            </a:duotone>
            <a:extLst>
              <a:ext uri="{28A0092B-C50C-407E-A947-70E740481C1C}">
                <a14:useLocalDpi xmlns:a14="http://schemas.microsoft.com/office/drawing/2010/main"/>
              </a:ext>
            </a:extLst>
          </a:blip>
          <a:srcRect/>
          <a:stretch/>
        </p:blipFill>
        <p:spPr bwMode="auto">
          <a:xfrm>
            <a:off x="141113" y="4628785"/>
            <a:ext cx="1077588" cy="1022154"/>
          </a:xfrm>
          <a:custGeom>
            <a:avLst/>
            <a:gdLst/>
            <a:ahLst/>
            <a:cxnLst/>
            <a:rect l="l" t="t" r="r" b="b"/>
            <a:pathLst>
              <a:path w="1587684" h="1470190">
                <a:moveTo>
                  <a:pt x="1186786" y="717625"/>
                </a:moveTo>
                <a:cubicBezTo>
                  <a:pt x="1198252" y="717625"/>
                  <a:pt x="1207985" y="721858"/>
                  <a:pt x="1215984" y="730325"/>
                </a:cubicBezTo>
                <a:cubicBezTo>
                  <a:pt x="1223984" y="738791"/>
                  <a:pt x="1228183" y="751157"/>
                  <a:pt x="1228583" y="767422"/>
                </a:cubicBezTo>
                <a:lnTo>
                  <a:pt x="1144588" y="767422"/>
                </a:lnTo>
                <a:cubicBezTo>
                  <a:pt x="1144455" y="752090"/>
                  <a:pt x="1148388" y="739957"/>
                  <a:pt x="1156388" y="731025"/>
                </a:cubicBezTo>
                <a:cubicBezTo>
                  <a:pt x="1164387" y="722092"/>
                  <a:pt x="1174520" y="717625"/>
                  <a:pt x="1186786" y="717625"/>
                </a:cubicBezTo>
                <a:close/>
                <a:moveTo>
                  <a:pt x="1307192" y="679428"/>
                </a:moveTo>
                <a:lnTo>
                  <a:pt x="1380588" y="782421"/>
                </a:lnTo>
                <a:lnTo>
                  <a:pt x="1303993" y="891815"/>
                </a:lnTo>
                <a:lnTo>
                  <a:pt x="1369789" y="891815"/>
                </a:lnTo>
                <a:lnTo>
                  <a:pt x="1413386" y="826019"/>
                </a:lnTo>
                <a:lnTo>
                  <a:pt x="1456583" y="891815"/>
                </a:lnTo>
                <a:lnTo>
                  <a:pt x="1525579" y="891815"/>
                </a:lnTo>
                <a:lnTo>
                  <a:pt x="1446984" y="780022"/>
                </a:lnTo>
                <a:lnTo>
                  <a:pt x="1518980" y="679428"/>
                </a:lnTo>
                <a:lnTo>
                  <a:pt x="1452984" y="679428"/>
                </a:lnTo>
                <a:lnTo>
                  <a:pt x="1413386" y="737824"/>
                </a:lnTo>
                <a:lnTo>
                  <a:pt x="1375788" y="679428"/>
                </a:lnTo>
                <a:close/>
                <a:moveTo>
                  <a:pt x="396341" y="679428"/>
                </a:moveTo>
                <a:lnTo>
                  <a:pt x="396341" y="813820"/>
                </a:lnTo>
                <a:cubicBezTo>
                  <a:pt x="396341" y="833818"/>
                  <a:pt x="398874" y="849484"/>
                  <a:pt x="403940" y="860817"/>
                </a:cubicBezTo>
                <a:cubicBezTo>
                  <a:pt x="409007" y="872149"/>
                  <a:pt x="417206" y="880949"/>
                  <a:pt x="428539" y="887215"/>
                </a:cubicBezTo>
                <a:cubicBezTo>
                  <a:pt x="439872" y="893481"/>
                  <a:pt x="452671" y="896614"/>
                  <a:pt x="466937" y="896614"/>
                </a:cubicBezTo>
                <a:cubicBezTo>
                  <a:pt x="480936" y="896614"/>
                  <a:pt x="494235" y="893348"/>
                  <a:pt x="506834" y="886815"/>
                </a:cubicBezTo>
                <a:cubicBezTo>
                  <a:pt x="519433" y="880282"/>
                  <a:pt x="529599" y="871349"/>
                  <a:pt x="537332" y="860017"/>
                </a:cubicBezTo>
                <a:lnTo>
                  <a:pt x="537332" y="891815"/>
                </a:lnTo>
                <a:lnTo>
                  <a:pt x="589529" y="891815"/>
                </a:lnTo>
                <a:lnTo>
                  <a:pt x="589529" y="679428"/>
                </a:lnTo>
                <a:lnTo>
                  <a:pt x="533333" y="679428"/>
                </a:lnTo>
                <a:lnTo>
                  <a:pt x="533333" y="769022"/>
                </a:lnTo>
                <a:cubicBezTo>
                  <a:pt x="533333" y="799420"/>
                  <a:pt x="531933" y="818519"/>
                  <a:pt x="529133" y="826319"/>
                </a:cubicBezTo>
                <a:cubicBezTo>
                  <a:pt x="526333" y="834118"/>
                  <a:pt x="521133" y="840651"/>
                  <a:pt x="513534" y="845918"/>
                </a:cubicBezTo>
                <a:cubicBezTo>
                  <a:pt x="505934" y="851184"/>
                  <a:pt x="497335" y="853817"/>
                  <a:pt x="487735" y="853817"/>
                </a:cubicBezTo>
                <a:cubicBezTo>
                  <a:pt x="479336" y="853817"/>
                  <a:pt x="472403" y="851851"/>
                  <a:pt x="466937" y="847917"/>
                </a:cubicBezTo>
                <a:cubicBezTo>
                  <a:pt x="461470" y="843984"/>
                  <a:pt x="457704" y="838651"/>
                  <a:pt x="455637" y="831918"/>
                </a:cubicBezTo>
                <a:cubicBezTo>
                  <a:pt x="453571" y="825185"/>
                  <a:pt x="452537" y="806887"/>
                  <a:pt x="452537" y="777022"/>
                </a:cubicBezTo>
                <a:lnTo>
                  <a:pt x="452537" y="679428"/>
                </a:lnTo>
                <a:close/>
                <a:moveTo>
                  <a:pt x="1183386" y="674628"/>
                </a:moveTo>
                <a:cubicBezTo>
                  <a:pt x="1155254" y="674628"/>
                  <a:pt x="1131989" y="684594"/>
                  <a:pt x="1113590" y="704526"/>
                </a:cubicBezTo>
                <a:cubicBezTo>
                  <a:pt x="1095191" y="724458"/>
                  <a:pt x="1085992" y="752023"/>
                  <a:pt x="1085992" y="787221"/>
                </a:cubicBezTo>
                <a:cubicBezTo>
                  <a:pt x="1085992" y="816686"/>
                  <a:pt x="1092992" y="841084"/>
                  <a:pt x="1106991" y="860417"/>
                </a:cubicBezTo>
                <a:cubicBezTo>
                  <a:pt x="1124723" y="884549"/>
                  <a:pt x="1152055" y="896614"/>
                  <a:pt x="1188986" y="896614"/>
                </a:cubicBezTo>
                <a:cubicBezTo>
                  <a:pt x="1212318" y="896614"/>
                  <a:pt x="1231750" y="891248"/>
                  <a:pt x="1247282" y="880515"/>
                </a:cubicBezTo>
                <a:cubicBezTo>
                  <a:pt x="1262814" y="869783"/>
                  <a:pt x="1274180" y="854150"/>
                  <a:pt x="1281380" y="833618"/>
                </a:cubicBezTo>
                <a:lnTo>
                  <a:pt x="1225383" y="824219"/>
                </a:lnTo>
                <a:cubicBezTo>
                  <a:pt x="1222317" y="834885"/>
                  <a:pt x="1217784" y="842618"/>
                  <a:pt x="1211784" y="847417"/>
                </a:cubicBezTo>
                <a:cubicBezTo>
                  <a:pt x="1205785" y="852217"/>
                  <a:pt x="1198385" y="854617"/>
                  <a:pt x="1189586" y="854617"/>
                </a:cubicBezTo>
                <a:cubicBezTo>
                  <a:pt x="1176653" y="854617"/>
                  <a:pt x="1165854" y="849984"/>
                  <a:pt x="1157188" y="840718"/>
                </a:cubicBezTo>
                <a:cubicBezTo>
                  <a:pt x="1148521" y="831452"/>
                  <a:pt x="1143988" y="818486"/>
                  <a:pt x="1143588" y="801820"/>
                </a:cubicBezTo>
                <a:lnTo>
                  <a:pt x="1284380" y="801820"/>
                </a:lnTo>
                <a:cubicBezTo>
                  <a:pt x="1285180" y="758756"/>
                  <a:pt x="1276447" y="726792"/>
                  <a:pt x="1258181" y="705926"/>
                </a:cubicBezTo>
                <a:cubicBezTo>
                  <a:pt x="1239916" y="685061"/>
                  <a:pt x="1214984" y="674628"/>
                  <a:pt x="1183386" y="674628"/>
                </a:cubicBezTo>
                <a:close/>
                <a:moveTo>
                  <a:pt x="951186" y="674628"/>
                </a:moveTo>
                <a:cubicBezTo>
                  <a:pt x="920655" y="674628"/>
                  <a:pt x="898123" y="680894"/>
                  <a:pt x="883590" y="693427"/>
                </a:cubicBezTo>
                <a:cubicBezTo>
                  <a:pt x="869058" y="705959"/>
                  <a:pt x="861792" y="721425"/>
                  <a:pt x="861792" y="739824"/>
                </a:cubicBezTo>
                <a:cubicBezTo>
                  <a:pt x="861792" y="760223"/>
                  <a:pt x="870191" y="776155"/>
                  <a:pt x="886990" y="787621"/>
                </a:cubicBezTo>
                <a:cubicBezTo>
                  <a:pt x="899123" y="795887"/>
                  <a:pt x="927854" y="805020"/>
                  <a:pt x="973185" y="815019"/>
                </a:cubicBezTo>
                <a:cubicBezTo>
                  <a:pt x="982918" y="817286"/>
                  <a:pt x="989184" y="819752"/>
                  <a:pt x="991984" y="822419"/>
                </a:cubicBezTo>
                <a:cubicBezTo>
                  <a:pt x="994650" y="825219"/>
                  <a:pt x="995983" y="828752"/>
                  <a:pt x="995983" y="833018"/>
                </a:cubicBezTo>
                <a:cubicBezTo>
                  <a:pt x="995983" y="839285"/>
                  <a:pt x="993517" y="844284"/>
                  <a:pt x="988584" y="848017"/>
                </a:cubicBezTo>
                <a:cubicBezTo>
                  <a:pt x="981251" y="853350"/>
                  <a:pt x="970318" y="856017"/>
                  <a:pt x="955786" y="856017"/>
                </a:cubicBezTo>
                <a:cubicBezTo>
                  <a:pt x="942587" y="856017"/>
                  <a:pt x="932321" y="853184"/>
                  <a:pt x="924988" y="847517"/>
                </a:cubicBezTo>
                <a:cubicBezTo>
                  <a:pt x="917655" y="841851"/>
                  <a:pt x="912788" y="833552"/>
                  <a:pt x="910389" y="822619"/>
                </a:cubicBezTo>
                <a:lnTo>
                  <a:pt x="853992" y="831218"/>
                </a:lnTo>
                <a:cubicBezTo>
                  <a:pt x="859192" y="851351"/>
                  <a:pt x="870224" y="867283"/>
                  <a:pt x="887090" y="879016"/>
                </a:cubicBezTo>
                <a:cubicBezTo>
                  <a:pt x="903956" y="890748"/>
                  <a:pt x="926854" y="896614"/>
                  <a:pt x="955786" y="896614"/>
                </a:cubicBezTo>
                <a:cubicBezTo>
                  <a:pt x="987651" y="896614"/>
                  <a:pt x="1011716" y="889615"/>
                  <a:pt x="1027981" y="875616"/>
                </a:cubicBezTo>
                <a:cubicBezTo>
                  <a:pt x="1044247" y="861617"/>
                  <a:pt x="1052380" y="844884"/>
                  <a:pt x="1052380" y="825419"/>
                </a:cubicBezTo>
                <a:cubicBezTo>
                  <a:pt x="1052380" y="807553"/>
                  <a:pt x="1046514" y="793621"/>
                  <a:pt x="1034781" y="783621"/>
                </a:cubicBezTo>
                <a:cubicBezTo>
                  <a:pt x="1022915" y="773755"/>
                  <a:pt x="1002016" y="765422"/>
                  <a:pt x="972085" y="758623"/>
                </a:cubicBezTo>
                <a:cubicBezTo>
                  <a:pt x="942153" y="751823"/>
                  <a:pt x="924654" y="746557"/>
                  <a:pt x="919588" y="742824"/>
                </a:cubicBezTo>
                <a:cubicBezTo>
                  <a:pt x="915855" y="740024"/>
                  <a:pt x="913988" y="736624"/>
                  <a:pt x="913988" y="732624"/>
                </a:cubicBezTo>
                <a:cubicBezTo>
                  <a:pt x="913988" y="727958"/>
                  <a:pt x="916122" y="724158"/>
                  <a:pt x="920388" y="721225"/>
                </a:cubicBezTo>
                <a:cubicBezTo>
                  <a:pt x="926788" y="717092"/>
                  <a:pt x="937387" y="715026"/>
                  <a:pt x="952186" y="715026"/>
                </a:cubicBezTo>
                <a:cubicBezTo>
                  <a:pt x="963919" y="715026"/>
                  <a:pt x="972951" y="717225"/>
                  <a:pt x="979284" y="721625"/>
                </a:cubicBezTo>
                <a:cubicBezTo>
                  <a:pt x="985617" y="726025"/>
                  <a:pt x="989917" y="732358"/>
                  <a:pt x="992184" y="740624"/>
                </a:cubicBezTo>
                <a:lnTo>
                  <a:pt x="1045180" y="730825"/>
                </a:lnTo>
                <a:cubicBezTo>
                  <a:pt x="1039847" y="712292"/>
                  <a:pt x="1030115" y="698293"/>
                  <a:pt x="1015982" y="688827"/>
                </a:cubicBezTo>
                <a:cubicBezTo>
                  <a:pt x="1001850" y="679361"/>
                  <a:pt x="980251" y="674628"/>
                  <a:pt x="951186" y="674628"/>
                </a:cubicBezTo>
                <a:close/>
                <a:moveTo>
                  <a:pt x="722586" y="674628"/>
                </a:moveTo>
                <a:cubicBezTo>
                  <a:pt x="692055" y="674628"/>
                  <a:pt x="669523" y="680894"/>
                  <a:pt x="654990" y="693427"/>
                </a:cubicBezTo>
                <a:cubicBezTo>
                  <a:pt x="640458" y="705959"/>
                  <a:pt x="633192" y="721425"/>
                  <a:pt x="633192" y="739824"/>
                </a:cubicBezTo>
                <a:cubicBezTo>
                  <a:pt x="633192" y="760223"/>
                  <a:pt x="641591" y="776155"/>
                  <a:pt x="658390" y="787621"/>
                </a:cubicBezTo>
                <a:cubicBezTo>
                  <a:pt x="670523" y="795887"/>
                  <a:pt x="699254" y="805020"/>
                  <a:pt x="744585" y="815019"/>
                </a:cubicBezTo>
                <a:cubicBezTo>
                  <a:pt x="754318" y="817286"/>
                  <a:pt x="760584" y="819752"/>
                  <a:pt x="763384" y="822419"/>
                </a:cubicBezTo>
                <a:cubicBezTo>
                  <a:pt x="766050" y="825219"/>
                  <a:pt x="767383" y="828752"/>
                  <a:pt x="767383" y="833018"/>
                </a:cubicBezTo>
                <a:cubicBezTo>
                  <a:pt x="767383" y="839285"/>
                  <a:pt x="764917" y="844284"/>
                  <a:pt x="759984" y="848017"/>
                </a:cubicBezTo>
                <a:cubicBezTo>
                  <a:pt x="752651" y="853350"/>
                  <a:pt x="741718" y="856017"/>
                  <a:pt x="727186" y="856017"/>
                </a:cubicBezTo>
                <a:cubicBezTo>
                  <a:pt x="713987" y="856017"/>
                  <a:pt x="703721" y="853184"/>
                  <a:pt x="696388" y="847517"/>
                </a:cubicBezTo>
                <a:cubicBezTo>
                  <a:pt x="689055" y="841851"/>
                  <a:pt x="684188" y="833552"/>
                  <a:pt x="681789" y="822619"/>
                </a:cubicBezTo>
                <a:lnTo>
                  <a:pt x="625392" y="831218"/>
                </a:lnTo>
                <a:cubicBezTo>
                  <a:pt x="630592" y="851351"/>
                  <a:pt x="641624" y="867283"/>
                  <a:pt x="658490" y="879016"/>
                </a:cubicBezTo>
                <a:cubicBezTo>
                  <a:pt x="675356" y="890748"/>
                  <a:pt x="698254" y="896614"/>
                  <a:pt x="727186" y="896614"/>
                </a:cubicBezTo>
                <a:cubicBezTo>
                  <a:pt x="759051" y="896614"/>
                  <a:pt x="783116" y="889615"/>
                  <a:pt x="799381" y="875616"/>
                </a:cubicBezTo>
                <a:cubicBezTo>
                  <a:pt x="815647" y="861617"/>
                  <a:pt x="823780" y="844884"/>
                  <a:pt x="823780" y="825419"/>
                </a:cubicBezTo>
                <a:cubicBezTo>
                  <a:pt x="823780" y="807553"/>
                  <a:pt x="817914" y="793621"/>
                  <a:pt x="806181" y="783621"/>
                </a:cubicBezTo>
                <a:cubicBezTo>
                  <a:pt x="794315" y="773755"/>
                  <a:pt x="773416" y="765422"/>
                  <a:pt x="743485" y="758623"/>
                </a:cubicBezTo>
                <a:cubicBezTo>
                  <a:pt x="713553" y="751823"/>
                  <a:pt x="696054" y="746557"/>
                  <a:pt x="690988" y="742824"/>
                </a:cubicBezTo>
                <a:cubicBezTo>
                  <a:pt x="687255" y="740024"/>
                  <a:pt x="685388" y="736624"/>
                  <a:pt x="685388" y="732624"/>
                </a:cubicBezTo>
                <a:cubicBezTo>
                  <a:pt x="685388" y="727958"/>
                  <a:pt x="687522" y="724158"/>
                  <a:pt x="691788" y="721225"/>
                </a:cubicBezTo>
                <a:cubicBezTo>
                  <a:pt x="698188" y="717092"/>
                  <a:pt x="708787" y="715026"/>
                  <a:pt x="723586" y="715026"/>
                </a:cubicBezTo>
                <a:cubicBezTo>
                  <a:pt x="735319" y="715026"/>
                  <a:pt x="744351" y="717225"/>
                  <a:pt x="750684" y="721625"/>
                </a:cubicBezTo>
                <a:cubicBezTo>
                  <a:pt x="757017" y="726025"/>
                  <a:pt x="761317" y="732358"/>
                  <a:pt x="763584" y="740624"/>
                </a:cubicBezTo>
                <a:lnTo>
                  <a:pt x="816580" y="730825"/>
                </a:lnTo>
                <a:cubicBezTo>
                  <a:pt x="811247" y="712292"/>
                  <a:pt x="801515" y="698293"/>
                  <a:pt x="787382" y="688827"/>
                </a:cubicBezTo>
                <a:cubicBezTo>
                  <a:pt x="773250" y="679361"/>
                  <a:pt x="751651" y="674628"/>
                  <a:pt x="722586" y="674628"/>
                </a:cubicBezTo>
                <a:close/>
                <a:moveTo>
                  <a:pt x="224310" y="593633"/>
                </a:moveTo>
                <a:cubicBezTo>
                  <a:pt x="201778" y="593633"/>
                  <a:pt x="182545" y="597033"/>
                  <a:pt x="166613" y="603832"/>
                </a:cubicBezTo>
                <a:cubicBezTo>
                  <a:pt x="150681" y="610632"/>
                  <a:pt x="138481" y="620531"/>
                  <a:pt x="130015" y="633531"/>
                </a:cubicBezTo>
                <a:cubicBezTo>
                  <a:pt x="121549" y="646530"/>
                  <a:pt x="117316" y="660496"/>
                  <a:pt x="117316" y="675428"/>
                </a:cubicBezTo>
                <a:cubicBezTo>
                  <a:pt x="117316" y="698627"/>
                  <a:pt x="126316" y="718292"/>
                  <a:pt x="144314" y="734424"/>
                </a:cubicBezTo>
                <a:cubicBezTo>
                  <a:pt x="157114" y="745890"/>
                  <a:pt x="179379" y="755556"/>
                  <a:pt x="211110" y="763423"/>
                </a:cubicBezTo>
                <a:cubicBezTo>
                  <a:pt x="235776" y="769556"/>
                  <a:pt x="251575" y="773822"/>
                  <a:pt x="258507" y="776222"/>
                </a:cubicBezTo>
                <a:cubicBezTo>
                  <a:pt x="268640" y="779822"/>
                  <a:pt x="275740" y="784055"/>
                  <a:pt x="279806" y="788921"/>
                </a:cubicBezTo>
                <a:cubicBezTo>
                  <a:pt x="283873" y="793787"/>
                  <a:pt x="285906" y="799687"/>
                  <a:pt x="285906" y="806620"/>
                </a:cubicBezTo>
                <a:cubicBezTo>
                  <a:pt x="285906" y="817419"/>
                  <a:pt x="281073" y="826852"/>
                  <a:pt x="271407" y="834918"/>
                </a:cubicBezTo>
                <a:cubicBezTo>
                  <a:pt x="261741" y="842984"/>
                  <a:pt x="247375" y="847017"/>
                  <a:pt x="228309" y="847017"/>
                </a:cubicBezTo>
                <a:cubicBezTo>
                  <a:pt x="210310" y="847017"/>
                  <a:pt x="196011" y="842484"/>
                  <a:pt x="185412" y="833418"/>
                </a:cubicBezTo>
                <a:cubicBezTo>
                  <a:pt x="174813" y="824352"/>
                  <a:pt x="167780" y="810153"/>
                  <a:pt x="164313" y="790821"/>
                </a:cubicBezTo>
                <a:lnTo>
                  <a:pt x="106717" y="796421"/>
                </a:lnTo>
                <a:cubicBezTo>
                  <a:pt x="110583" y="829219"/>
                  <a:pt x="122449" y="854184"/>
                  <a:pt x="142315" y="871316"/>
                </a:cubicBezTo>
                <a:cubicBezTo>
                  <a:pt x="162180" y="888448"/>
                  <a:pt x="190645" y="897014"/>
                  <a:pt x="227709" y="897014"/>
                </a:cubicBezTo>
                <a:cubicBezTo>
                  <a:pt x="253174" y="897014"/>
                  <a:pt x="274440" y="893448"/>
                  <a:pt x="291505" y="886315"/>
                </a:cubicBezTo>
                <a:cubicBezTo>
                  <a:pt x="308571" y="879182"/>
                  <a:pt x="321770" y="868283"/>
                  <a:pt x="331103" y="853617"/>
                </a:cubicBezTo>
                <a:cubicBezTo>
                  <a:pt x="340436" y="838951"/>
                  <a:pt x="345102" y="823219"/>
                  <a:pt x="345102" y="806420"/>
                </a:cubicBezTo>
                <a:cubicBezTo>
                  <a:pt x="345102" y="787888"/>
                  <a:pt x="341202" y="772322"/>
                  <a:pt x="333403" y="759723"/>
                </a:cubicBezTo>
                <a:cubicBezTo>
                  <a:pt x="325603" y="747124"/>
                  <a:pt x="314804" y="737191"/>
                  <a:pt x="301005" y="729925"/>
                </a:cubicBezTo>
                <a:cubicBezTo>
                  <a:pt x="287206" y="722658"/>
                  <a:pt x="265907" y="715626"/>
                  <a:pt x="237109" y="708826"/>
                </a:cubicBezTo>
                <a:cubicBezTo>
                  <a:pt x="208311" y="702026"/>
                  <a:pt x="190178" y="695493"/>
                  <a:pt x="182712" y="689227"/>
                </a:cubicBezTo>
                <a:cubicBezTo>
                  <a:pt x="176846" y="684294"/>
                  <a:pt x="173913" y="678361"/>
                  <a:pt x="173913" y="671428"/>
                </a:cubicBezTo>
                <a:cubicBezTo>
                  <a:pt x="173913" y="663829"/>
                  <a:pt x="177046" y="657762"/>
                  <a:pt x="183312" y="653229"/>
                </a:cubicBezTo>
                <a:cubicBezTo>
                  <a:pt x="193045" y="646163"/>
                  <a:pt x="206511" y="642630"/>
                  <a:pt x="223710" y="642630"/>
                </a:cubicBezTo>
                <a:cubicBezTo>
                  <a:pt x="240375" y="642630"/>
                  <a:pt x="252874" y="645930"/>
                  <a:pt x="261207" y="652529"/>
                </a:cubicBezTo>
                <a:cubicBezTo>
                  <a:pt x="269540" y="659129"/>
                  <a:pt x="274973" y="669962"/>
                  <a:pt x="277506" y="685027"/>
                </a:cubicBezTo>
                <a:lnTo>
                  <a:pt x="336703" y="682428"/>
                </a:lnTo>
                <a:cubicBezTo>
                  <a:pt x="335769" y="655496"/>
                  <a:pt x="326003" y="633964"/>
                  <a:pt x="307405" y="617831"/>
                </a:cubicBezTo>
                <a:cubicBezTo>
                  <a:pt x="288806" y="601699"/>
                  <a:pt x="261107" y="593633"/>
                  <a:pt x="224310" y="593633"/>
                </a:cubicBezTo>
                <a:close/>
                <a:moveTo>
                  <a:pt x="793842" y="0"/>
                </a:moveTo>
                <a:cubicBezTo>
                  <a:pt x="1232269" y="0"/>
                  <a:pt x="1587684" y="329113"/>
                  <a:pt x="1587684" y="735095"/>
                </a:cubicBezTo>
                <a:cubicBezTo>
                  <a:pt x="1587684" y="1141077"/>
                  <a:pt x="1232269" y="1470190"/>
                  <a:pt x="793842" y="1470190"/>
                </a:cubicBezTo>
                <a:cubicBezTo>
                  <a:pt x="355415" y="1470190"/>
                  <a:pt x="0" y="1141077"/>
                  <a:pt x="0" y="735095"/>
                </a:cubicBezTo>
                <a:cubicBezTo>
                  <a:pt x="0" y="329113"/>
                  <a:pt x="355415" y="0"/>
                  <a:pt x="793842" y="0"/>
                </a:cubicBezTo>
                <a:close/>
              </a:path>
            </a:pathLst>
          </a:custGeom>
          <a:ln w="190500" cap="rnd">
            <a:noFill/>
            <a:prstDash val="solid"/>
          </a:ln>
          <a:effectLst>
            <a:outerShdw sx="1000" sy="1000" algn="bl" rotWithShape="0">
              <a:srgbClr val="000000"/>
            </a:outerShdw>
          </a:effectLst>
          <a:extLst>
            <a:ext uri="{909E8E84-426E-40DD-AFC4-6F175D3DCCD1}">
              <a14:hiddenFill xmlns:a14="http://schemas.microsoft.com/office/drawing/2010/main">
                <a:solidFill>
                  <a:srgbClr val="FFFFFF"/>
                </a:solidFill>
              </a14:hiddenFill>
            </a:ext>
          </a:extLst>
        </p:spPr>
      </p:pic>
      <p:pic>
        <p:nvPicPr>
          <p:cNvPr id="57" name="Picture 56">
            <a:extLst>
              <a:ext uri="{FF2B5EF4-FFF2-40B4-BE49-F238E27FC236}">
                <a16:creationId xmlns:a16="http://schemas.microsoft.com/office/drawing/2014/main" id="{69A34459-E16B-6D84-2219-A62847E161E2}"/>
              </a:ext>
            </a:extLst>
          </p:cNvPr>
          <p:cNvPicPr>
            <a:picLocks noChangeAspect="1"/>
          </p:cNvPicPr>
          <p:nvPr/>
        </p:nvPicPr>
        <p:blipFill>
          <a:blip r:embed="rId8" cstate="email">
            <a:alphaModFix/>
            <a:duotone>
              <a:schemeClr val="bg2">
                <a:shade val="45000"/>
                <a:satMod val="135000"/>
              </a:schemeClr>
              <a:prstClr val="white"/>
            </a:duotone>
            <a:extLst>
              <a:ext uri="{28A0092B-C50C-407E-A947-70E740481C1C}">
                <a14:useLocalDpi xmlns:a14="http://schemas.microsoft.com/office/drawing/2010/main"/>
              </a:ext>
              <a:ext uri="{837473B0-CC2E-450A-ABE3-18F120FF3D39}">
                <a1611:picAttrSrcUrl xmlns:a1611="http://schemas.microsoft.com/office/drawing/2016/11/main" r:id="rId9"/>
              </a:ext>
            </a:extLst>
          </a:blip>
          <a:srcRect/>
          <a:stretch/>
        </p:blipFill>
        <p:spPr>
          <a:xfrm>
            <a:off x="141113" y="3508358"/>
            <a:ext cx="1060374" cy="1020313"/>
          </a:xfrm>
          <a:custGeom>
            <a:avLst/>
            <a:gdLst/>
            <a:ahLst/>
            <a:cxnLst/>
            <a:rect l="l" t="t" r="r" b="b"/>
            <a:pathLst>
              <a:path w="1475716" h="1419962">
                <a:moveTo>
                  <a:pt x="1041060" y="576731"/>
                </a:moveTo>
                <a:lnTo>
                  <a:pt x="1041060" y="869913"/>
                </a:lnTo>
                <a:lnTo>
                  <a:pt x="1264047" y="869913"/>
                </a:lnTo>
                <a:lnTo>
                  <a:pt x="1264047" y="820516"/>
                </a:lnTo>
                <a:lnTo>
                  <a:pt x="1100257" y="820516"/>
                </a:lnTo>
                <a:lnTo>
                  <a:pt x="1100257" y="740721"/>
                </a:lnTo>
                <a:lnTo>
                  <a:pt x="1247448" y="740721"/>
                </a:lnTo>
                <a:lnTo>
                  <a:pt x="1247448" y="691324"/>
                </a:lnTo>
                <a:lnTo>
                  <a:pt x="1100257" y="691324"/>
                </a:lnTo>
                <a:lnTo>
                  <a:pt x="1100257" y="626328"/>
                </a:lnTo>
                <a:lnTo>
                  <a:pt x="1258447" y="626328"/>
                </a:lnTo>
                <a:lnTo>
                  <a:pt x="1258447" y="576731"/>
                </a:lnTo>
                <a:close/>
                <a:moveTo>
                  <a:pt x="764835" y="576731"/>
                </a:moveTo>
                <a:lnTo>
                  <a:pt x="764835" y="869913"/>
                </a:lnTo>
                <a:lnTo>
                  <a:pt x="987822" y="869913"/>
                </a:lnTo>
                <a:lnTo>
                  <a:pt x="987822" y="820516"/>
                </a:lnTo>
                <a:lnTo>
                  <a:pt x="824032" y="820516"/>
                </a:lnTo>
                <a:lnTo>
                  <a:pt x="824032" y="740721"/>
                </a:lnTo>
                <a:lnTo>
                  <a:pt x="971223" y="740721"/>
                </a:lnTo>
                <a:lnTo>
                  <a:pt x="971223" y="691324"/>
                </a:lnTo>
                <a:lnTo>
                  <a:pt x="824032" y="691324"/>
                </a:lnTo>
                <a:lnTo>
                  <a:pt x="824032" y="626328"/>
                </a:lnTo>
                <a:lnTo>
                  <a:pt x="982222" y="626328"/>
                </a:lnTo>
                <a:lnTo>
                  <a:pt x="982222" y="576731"/>
                </a:lnTo>
                <a:close/>
                <a:moveTo>
                  <a:pt x="470160" y="576731"/>
                </a:moveTo>
                <a:lnTo>
                  <a:pt x="470160" y="869913"/>
                </a:lnTo>
                <a:lnTo>
                  <a:pt x="525157" y="869913"/>
                </a:lnTo>
                <a:lnTo>
                  <a:pt x="525157" y="678725"/>
                </a:lnTo>
                <a:lnTo>
                  <a:pt x="643350" y="869913"/>
                </a:lnTo>
                <a:lnTo>
                  <a:pt x="702746" y="869913"/>
                </a:lnTo>
                <a:lnTo>
                  <a:pt x="702746" y="576731"/>
                </a:lnTo>
                <a:lnTo>
                  <a:pt x="647749" y="576731"/>
                </a:lnTo>
                <a:lnTo>
                  <a:pt x="647749" y="772519"/>
                </a:lnTo>
                <a:lnTo>
                  <a:pt x="527757" y="576731"/>
                </a:lnTo>
                <a:close/>
                <a:moveTo>
                  <a:pt x="295929" y="571731"/>
                </a:moveTo>
                <a:cubicBezTo>
                  <a:pt x="273397" y="571731"/>
                  <a:pt x="254165" y="575131"/>
                  <a:pt x="238233" y="581931"/>
                </a:cubicBezTo>
                <a:cubicBezTo>
                  <a:pt x="222300" y="588730"/>
                  <a:pt x="210101" y="598630"/>
                  <a:pt x="201635" y="611629"/>
                </a:cubicBezTo>
                <a:cubicBezTo>
                  <a:pt x="193169" y="624628"/>
                  <a:pt x="188935" y="638594"/>
                  <a:pt x="188935" y="653526"/>
                </a:cubicBezTo>
                <a:cubicBezTo>
                  <a:pt x="188935" y="676725"/>
                  <a:pt x="197935" y="696391"/>
                  <a:pt x="215934" y="712523"/>
                </a:cubicBezTo>
                <a:cubicBezTo>
                  <a:pt x="228733" y="723989"/>
                  <a:pt x="250998" y="733655"/>
                  <a:pt x="282730" y="741521"/>
                </a:cubicBezTo>
                <a:cubicBezTo>
                  <a:pt x="307395" y="747654"/>
                  <a:pt x="323194" y="751920"/>
                  <a:pt x="330127" y="754320"/>
                </a:cubicBezTo>
                <a:cubicBezTo>
                  <a:pt x="340260" y="757920"/>
                  <a:pt x="347359" y="762153"/>
                  <a:pt x="351426" y="767020"/>
                </a:cubicBezTo>
                <a:cubicBezTo>
                  <a:pt x="355492" y="771886"/>
                  <a:pt x="357525" y="777786"/>
                  <a:pt x="357525" y="784718"/>
                </a:cubicBezTo>
                <a:cubicBezTo>
                  <a:pt x="357525" y="795518"/>
                  <a:pt x="352692" y="804951"/>
                  <a:pt x="343026" y="813017"/>
                </a:cubicBezTo>
                <a:cubicBezTo>
                  <a:pt x="333360" y="821083"/>
                  <a:pt x="318994" y="825116"/>
                  <a:pt x="299929" y="825116"/>
                </a:cubicBezTo>
                <a:cubicBezTo>
                  <a:pt x="281930" y="825116"/>
                  <a:pt x="267631" y="820583"/>
                  <a:pt x="257031" y="811517"/>
                </a:cubicBezTo>
                <a:cubicBezTo>
                  <a:pt x="246432" y="802451"/>
                  <a:pt x="239399" y="788252"/>
                  <a:pt x="235933" y="768919"/>
                </a:cubicBezTo>
                <a:lnTo>
                  <a:pt x="178336" y="774519"/>
                </a:lnTo>
                <a:cubicBezTo>
                  <a:pt x="182203" y="807317"/>
                  <a:pt x="194069" y="832282"/>
                  <a:pt x="213934" y="849414"/>
                </a:cubicBezTo>
                <a:cubicBezTo>
                  <a:pt x="233799" y="866547"/>
                  <a:pt x="262264" y="875113"/>
                  <a:pt x="299329" y="875113"/>
                </a:cubicBezTo>
                <a:cubicBezTo>
                  <a:pt x="324794" y="875113"/>
                  <a:pt x="346059" y="871546"/>
                  <a:pt x="363125" y="864414"/>
                </a:cubicBezTo>
                <a:cubicBezTo>
                  <a:pt x="380190" y="857281"/>
                  <a:pt x="393390" y="846381"/>
                  <a:pt x="402722" y="831716"/>
                </a:cubicBezTo>
                <a:cubicBezTo>
                  <a:pt x="412055" y="817050"/>
                  <a:pt x="416722" y="801317"/>
                  <a:pt x="416722" y="784518"/>
                </a:cubicBezTo>
                <a:cubicBezTo>
                  <a:pt x="416722" y="765986"/>
                  <a:pt x="412822" y="750421"/>
                  <a:pt x="405022" y="737821"/>
                </a:cubicBezTo>
                <a:cubicBezTo>
                  <a:pt x="397223" y="725222"/>
                  <a:pt x="386423" y="715289"/>
                  <a:pt x="372624" y="708023"/>
                </a:cubicBezTo>
                <a:cubicBezTo>
                  <a:pt x="358825" y="700757"/>
                  <a:pt x="337526" y="693724"/>
                  <a:pt x="308728" y="686924"/>
                </a:cubicBezTo>
                <a:cubicBezTo>
                  <a:pt x="279930" y="680125"/>
                  <a:pt x="261798" y="673592"/>
                  <a:pt x="254332" y="667326"/>
                </a:cubicBezTo>
                <a:cubicBezTo>
                  <a:pt x="248465" y="662393"/>
                  <a:pt x="245532" y="656460"/>
                  <a:pt x="245532" y="649527"/>
                </a:cubicBezTo>
                <a:cubicBezTo>
                  <a:pt x="245532" y="641927"/>
                  <a:pt x="248665" y="635861"/>
                  <a:pt x="254931" y="631328"/>
                </a:cubicBezTo>
                <a:cubicBezTo>
                  <a:pt x="264664" y="624262"/>
                  <a:pt x="278130" y="620728"/>
                  <a:pt x="295329" y="620728"/>
                </a:cubicBezTo>
                <a:cubicBezTo>
                  <a:pt x="311995" y="620728"/>
                  <a:pt x="324494" y="624028"/>
                  <a:pt x="332827" y="630628"/>
                </a:cubicBezTo>
                <a:cubicBezTo>
                  <a:pt x="341160" y="637227"/>
                  <a:pt x="346593" y="648060"/>
                  <a:pt x="349126" y="663126"/>
                </a:cubicBezTo>
                <a:lnTo>
                  <a:pt x="408322" y="660526"/>
                </a:lnTo>
                <a:cubicBezTo>
                  <a:pt x="407389" y="633594"/>
                  <a:pt x="397623" y="612062"/>
                  <a:pt x="379024" y="595930"/>
                </a:cubicBezTo>
                <a:cubicBezTo>
                  <a:pt x="360425" y="579798"/>
                  <a:pt x="332727" y="571731"/>
                  <a:pt x="295929" y="571731"/>
                </a:cubicBezTo>
                <a:close/>
                <a:moveTo>
                  <a:pt x="737858" y="0"/>
                </a:moveTo>
                <a:cubicBezTo>
                  <a:pt x="1145366" y="0"/>
                  <a:pt x="1475716" y="317869"/>
                  <a:pt x="1475716" y="709981"/>
                </a:cubicBezTo>
                <a:cubicBezTo>
                  <a:pt x="1475716" y="1102093"/>
                  <a:pt x="1145366" y="1419962"/>
                  <a:pt x="737858" y="1419962"/>
                </a:cubicBezTo>
                <a:cubicBezTo>
                  <a:pt x="330350" y="1419962"/>
                  <a:pt x="0" y="1102093"/>
                  <a:pt x="0" y="709981"/>
                </a:cubicBezTo>
                <a:cubicBezTo>
                  <a:pt x="0" y="317869"/>
                  <a:pt x="330350" y="0"/>
                  <a:pt x="737858" y="0"/>
                </a:cubicBezTo>
                <a:close/>
              </a:path>
            </a:pathLst>
          </a:custGeom>
        </p:spPr>
      </p:pic>
      <p:pic>
        <p:nvPicPr>
          <p:cNvPr id="58" name="Picture 57" descr="Visit Broadstairs - quintessential seaside town on the Kent coast - Visit  Thanet">
            <a:extLst>
              <a:ext uri="{FF2B5EF4-FFF2-40B4-BE49-F238E27FC236}">
                <a16:creationId xmlns:a16="http://schemas.microsoft.com/office/drawing/2014/main" id="{021F0743-A84C-8382-91CC-832BAFA2A7F0}"/>
              </a:ext>
            </a:extLst>
          </p:cNvPr>
          <p:cNvPicPr>
            <a:picLocks noChangeAspect="1" noChangeArrowheads="1"/>
          </p:cNvPicPr>
          <p:nvPr/>
        </p:nvPicPr>
        <p:blipFill>
          <a:blip r:embed="rId10" cstate="email">
            <a:duotone>
              <a:schemeClr val="bg2">
                <a:shade val="45000"/>
                <a:satMod val="135000"/>
              </a:schemeClr>
              <a:prstClr val="white"/>
            </a:duotone>
            <a:extLst>
              <a:ext uri="{28A0092B-C50C-407E-A947-70E740481C1C}">
                <a14:useLocalDpi xmlns:a14="http://schemas.microsoft.com/office/drawing/2010/main"/>
              </a:ext>
            </a:extLst>
          </a:blip>
          <a:srcRect/>
          <a:stretch/>
        </p:blipFill>
        <p:spPr bwMode="auto">
          <a:xfrm>
            <a:off x="141113" y="5749211"/>
            <a:ext cx="1069721" cy="996064"/>
          </a:xfrm>
          <a:custGeom>
            <a:avLst/>
            <a:gdLst/>
            <a:ahLst/>
            <a:cxnLst/>
            <a:rect l="l" t="t" r="r" b="b"/>
            <a:pathLst>
              <a:path w="1488724" h="1386216">
                <a:moveTo>
                  <a:pt x="693640" y="714168"/>
                </a:moveTo>
                <a:lnTo>
                  <a:pt x="750836" y="784763"/>
                </a:lnTo>
                <a:cubicBezTo>
                  <a:pt x="741237" y="792763"/>
                  <a:pt x="732371" y="798496"/>
                  <a:pt x="724238" y="801962"/>
                </a:cubicBezTo>
                <a:cubicBezTo>
                  <a:pt x="716105" y="805429"/>
                  <a:pt x="707639" y="807162"/>
                  <a:pt x="698839" y="807162"/>
                </a:cubicBezTo>
                <a:cubicBezTo>
                  <a:pt x="685507" y="807162"/>
                  <a:pt x="674874" y="803329"/>
                  <a:pt x="666941" y="795663"/>
                </a:cubicBezTo>
                <a:cubicBezTo>
                  <a:pt x="659008" y="787997"/>
                  <a:pt x="655042" y="778097"/>
                  <a:pt x="655042" y="765964"/>
                </a:cubicBezTo>
                <a:cubicBezTo>
                  <a:pt x="655042" y="756365"/>
                  <a:pt x="658242" y="746966"/>
                  <a:pt x="664641" y="737766"/>
                </a:cubicBezTo>
                <a:cubicBezTo>
                  <a:pt x="671041" y="728567"/>
                  <a:pt x="680707" y="720701"/>
                  <a:pt x="693640" y="714168"/>
                </a:cubicBezTo>
                <a:close/>
                <a:moveTo>
                  <a:pt x="717638" y="589775"/>
                </a:moveTo>
                <a:cubicBezTo>
                  <a:pt x="726838" y="589775"/>
                  <a:pt x="734137" y="592308"/>
                  <a:pt x="739537" y="597375"/>
                </a:cubicBezTo>
                <a:cubicBezTo>
                  <a:pt x="744936" y="602441"/>
                  <a:pt x="747636" y="608574"/>
                  <a:pt x="747636" y="615774"/>
                </a:cubicBezTo>
                <a:cubicBezTo>
                  <a:pt x="747636" y="624307"/>
                  <a:pt x="742037" y="632906"/>
                  <a:pt x="730837" y="641572"/>
                </a:cubicBezTo>
                <a:lnTo>
                  <a:pt x="715638" y="653171"/>
                </a:lnTo>
                <a:lnTo>
                  <a:pt x="701839" y="637172"/>
                </a:lnTo>
                <a:cubicBezTo>
                  <a:pt x="693306" y="627306"/>
                  <a:pt x="689040" y="618907"/>
                  <a:pt x="689040" y="611974"/>
                </a:cubicBezTo>
                <a:cubicBezTo>
                  <a:pt x="689040" y="606108"/>
                  <a:pt x="691573" y="600941"/>
                  <a:pt x="696639" y="596475"/>
                </a:cubicBezTo>
                <a:cubicBezTo>
                  <a:pt x="701706" y="592008"/>
                  <a:pt x="708705" y="589775"/>
                  <a:pt x="717638" y="589775"/>
                </a:cubicBezTo>
                <a:close/>
                <a:moveTo>
                  <a:pt x="894195" y="555177"/>
                </a:moveTo>
                <a:lnTo>
                  <a:pt x="894195" y="848359"/>
                </a:lnTo>
                <a:lnTo>
                  <a:pt x="949191" y="848359"/>
                </a:lnTo>
                <a:lnTo>
                  <a:pt x="949191" y="617574"/>
                </a:lnTo>
                <a:lnTo>
                  <a:pt x="1007188" y="848359"/>
                </a:lnTo>
                <a:lnTo>
                  <a:pt x="1064184" y="848359"/>
                </a:lnTo>
                <a:lnTo>
                  <a:pt x="1122381" y="617574"/>
                </a:lnTo>
                <a:lnTo>
                  <a:pt x="1122381" y="848359"/>
                </a:lnTo>
                <a:lnTo>
                  <a:pt x="1177377" y="848359"/>
                </a:lnTo>
                <a:lnTo>
                  <a:pt x="1177377" y="555177"/>
                </a:lnTo>
                <a:lnTo>
                  <a:pt x="1088583" y="555177"/>
                </a:lnTo>
                <a:lnTo>
                  <a:pt x="1035986" y="755165"/>
                </a:lnTo>
                <a:lnTo>
                  <a:pt x="982789" y="555177"/>
                </a:lnTo>
                <a:close/>
                <a:moveTo>
                  <a:pt x="324295" y="555177"/>
                </a:moveTo>
                <a:lnTo>
                  <a:pt x="324295" y="848359"/>
                </a:lnTo>
                <a:lnTo>
                  <a:pt x="383491" y="848359"/>
                </a:lnTo>
                <a:lnTo>
                  <a:pt x="383491" y="759765"/>
                </a:lnTo>
                <a:lnTo>
                  <a:pt x="431488" y="710768"/>
                </a:lnTo>
                <a:lnTo>
                  <a:pt x="512083" y="848359"/>
                </a:lnTo>
                <a:lnTo>
                  <a:pt x="588679" y="848359"/>
                </a:lnTo>
                <a:lnTo>
                  <a:pt x="472286" y="669370"/>
                </a:lnTo>
                <a:lnTo>
                  <a:pt x="582679" y="555177"/>
                </a:lnTo>
                <a:lnTo>
                  <a:pt x="503084" y="555177"/>
                </a:lnTo>
                <a:lnTo>
                  <a:pt x="383491" y="685369"/>
                </a:lnTo>
                <a:lnTo>
                  <a:pt x="383491" y="555177"/>
                </a:lnTo>
                <a:close/>
                <a:moveTo>
                  <a:pt x="716238" y="550178"/>
                </a:moveTo>
                <a:cubicBezTo>
                  <a:pt x="689973" y="550178"/>
                  <a:pt x="669741" y="556344"/>
                  <a:pt x="655542" y="568677"/>
                </a:cubicBezTo>
                <a:cubicBezTo>
                  <a:pt x="641343" y="581009"/>
                  <a:pt x="634243" y="596042"/>
                  <a:pt x="634243" y="613774"/>
                </a:cubicBezTo>
                <a:cubicBezTo>
                  <a:pt x="634243" y="623373"/>
                  <a:pt x="636776" y="633539"/>
                  <a:pt x="641843" y="644272"/>
                </a:cubicBezTo>
                <a:cubicBezTo>
                  <a:pt x="646909" y="655005"/>
                  <a:pt x="654442" y="666304"/>
                  <a:pt x="664441" y="678170"/>
                </a:cubicBezTo>
                <a:cubicBezTo>
                  <a:pt x="642176" y="689236"/>
                  <a:pt x="625444" y="702268"/>
                  <a:pt x="614244" y="717268"/>
                </a:cubicBezTo>
                <a:cubicBezTo>
                  <a:pt x="603045" y="732267"/>
                  <a:pt x="597445" y="749166"/>
                  <a:pt x="597445" y="767964"/>
                </a:cubicBezTo>
                <a:cubicBezTo>
                  <a:pt x="597445" y="788630"/>
                  <a:pt x="604578" y="806895"/>
                  <a:pt x="618844" y="822761"/>
                </a:cubicBezTo>
                <a:cubicBezTo>
                  <a:pt x="637243" y="843293"/>
                  <a:pt x="664708" y="853559"/>
                  <a:pt x="701239" y="853559"/>
                </a:cubicBezTo>
                <a:cubicBezTo>
                  <a:pt x="719638" y="853559"/>
                  <a:pt x="735504" y="851026"/>
                  <a:pt x="748836" y="845960"/>
                </a:cubicBezTo>
                <a:cubicBezTo>
                  <a:pt x="762169" y="840893"/>
                  <a:pt x="774768" y="833027"/>
                  <a:pt x="786634" y="822361"/>
                </a:cubicBezTo>
                <a:cubicBezTo>
                  <a:pt x="801966" y="836627"/>
                  <a:pt x="817965" y="847826"/>
                  <a:pt x="834631" y="855959"/>
                </a:cubicBezTo>
                <a:lnTo>
                  <a:pt x="868629" y="812562"/>
                </a:lnTo>
                <a:cubicBezTo>
                  <a:pt x="863962" y="810295"/>
                  <a:pt x="856663" y="805662"/>
                  <a:pt x="846730" y="798663"/>
                </a:cubicBezTo>
                <a:cubicBezTo>
                  <a:pt x="836798" y="791663"/>
                  <a:pt x="828698" y="785230"/>
                  <a:pt x="822432" y="779364"/>
                </a:cubicBezTo>
                <a:cubicBezTo>
                  <a:pt x="826698" y="773764"/>
                  <a:pt x="830698" y="766798"/>
                  <a:pt x="834431" y="758465"/>
                </a:cubicBezTo>
                <a:cubicBezTo>
                  <a:pt x="838164" y="750132"/>
                  <a:pt x="842564" y="736966"/>
                  <a:pt x="847630" y="718967"/>
                </a:cubicBezTo>
                <a:lnTo>
                  <a:pt x="796833" y="707368"/>
                </a:lnTo>
                <a:cubicBezTo>
                  <a:pt x="793367" y="721101"/>
                  <a:pt x="789234" y="732233"/>
                  <a:pt x="784434" y="740766"/>
                </a:cubicBezTo>
                <a:lnTo>
                  <a:pt x="743637" y="686969"/>
                </a:lnTo>
                <a:cubicBezTo>
                  <a:pt x="765102" y="673504"/>
                  <a:pt x="779368" y="661438"/>
                  <a:pt x="786434" y="650772"/>
                </a:cubicBezTo>
                <a:cubicBezTo>
                  <a:pt x="793500" y="640106"/>
                  <a:pt x="797033" y="628840"/>
                  <a:pt x="797033" y="616974"/>
                </a:cubicBezTo>
                <a:cubicBezTo>
                  <a:pt x="797033" y="598308"/>
                  <a:pt x="789900" y="582509"/>
                  <a:pt x="775635" y="569577"/>
                </a:cubicBezTo>
                <a:cubicBezTo>
                  <a:pt x="761369" y="556644"/>
                  <a:pt x="741570" y="550178"/>
                  <a:pt x="716238" y="550178"/>
                </a:cubicBezTo>
                <a:close/>
                <a:moveTo>
                  <a:pt x="744362" y="0"/>
                </a:moveTo>
                <a:cubicBezTo>
                  <a:pt x="1155462" y="0"/>
                  <a:pt x="1488724" y="310315"/>
                  <a:pt x="1488724" y="693108"/>
                </a:cubicBezTo>
                <a:cubicBezTo>
                  <a:pt x="1488724" y="1075901"/>
                  <a:pt x="1155462" y="1386216"/>
                  <a:pt x="744362" y="1386216"/>
                </a:cubicBezTo>
                <a:cubicBezTo>
                  <a:pt x="333262" y="1386216"/>
                  <a:pt x="0" y="1075901"/>
                  <a:pt x="0" y="693108"/>
                </a:cubicBezTo>
                <a:cubicBezTo>
                  <a:pt x="0" y="310315"/>
                  <a:pt x="333262" y="0"/>
                  <a:pt x="744362" y="0"/>
                </a:cubicBezTo>
                <a:close/>
              </a:path>
            </a:pathLst>
          </a:custGeom>
          <a:ln w="190500" cap="rnd">
            <a:noFill/>
            <a:prstDash val="solid"/>
          </a:ln>
          <a:effectLst>
            <a:outerShdw sx="1000" sy="1000" algn="bl" rotWithShape="0">
              <a:srgbClr val="000000"/>
            </a:outerShdw>
          </a:effectLst>
          <a:extLst>
            <a:ext uri="{909E8E84-426E-40DD-AFC4-6F175D3DCCD1}">
              <a14:hiddenFill xmlns:a14="http://schemas.microsoft.com/office/drawing/2010/main">
                <a:solidFill>
                  <a:srgbClr val="FFFFFF"/>
                </a:solidFill>
              </a14:hiddenFill>
            </a:ext>
          </a:extLst>
        </p:spPr>
      </p:pic>
      <p:pic>
        <p:nvPicPr>
          <p:cNvPr id="22" name="Picture 21" descr="Breaking Barriers Innovations">
            <a:extLst>
              <a:ext uri="{FF2B5EF4-FFF2-40B4-BE49-F238E27FC236}">
                <a16:creationId xmlns:a16="http://schemas.microsoft.com/office/drawing/2014/main" id="{DCA283D2-0145-74DC-07C5-0C3309DB6FB7}"/>
              </a:ext>
            </a:extLst>
          </p:cNvPr>
          <p:cNvPicPr>
            <a:picLocks noChangeAspect="1" noChangeArrowheads="1"/>
          </p:cNvPicPr>
          <p:nvPr/>
        </p:nvPicPr>
        <p:blipFill>
          <a:blip r:embed="rId12" cstate="email">
            <a:duotone>
              <a:prstClr val="black"/>
              <a:schemeClr val="bg1">
                <a:tint val="45000"/>
                <a:satMod val="400000"/>
              </a:schemeClr>
            </a:duotone>
            <a:extLst>
              <a:ext uri="{BEBA8EAE-BF5A-486C-A8C5-ECC9F3942E4B}">
                <a14:imgProps xmlns:a14="http://schemas.microsoft.com/office/drawing/2010/main">
                  <a14:imgLayer r:embed="rId13">
                    <a14:imgEffect>
                      <a14:sharpenSoften amount="58000"/>
                    </a14:imgEffect>
                    <a14:imgEffect>
                      <a14:brightnessContrast bright="100000" contrast="100000"/>
                    </a14:imgEffect>
                  </a14:imgLayer>
                </a14:imgProps>
              </a:ext>
              <a:ext uri="{28A0092B-C50C-407E-A947-70E740481C1C}">
                <a14:useLocalDpi xmlns:a14="http://schemas.microsoft.com/office/drawing/2010/main"/>
              </a:ext>
            </a:extLst>
          </a:blip>
          <a:srcRect/>
          <a:stretch>
            <a:fillRect/>
          </a:stretch>
        </p:blipFill>
        <p:spPr bwMode="auto">
          <a:xfrm>
            <a:off x="10854199" y="95701"/>
            <a:ext cx="1344606" cy="1093613"/>
          </a:xfrm>
          <a:prstGeom prst="rect">
            <a:avLst/>
          </a:prstGeom>
          <a:noFill/>
          <a:extLst>
            <a:ext uri="{909E8E84-426E-40DD-AFC4-6F175D3DCCD1}">
              <a14:hiddenFill xmlns:a14="http://schemas.microsoft.com/office/drawing/2010/main">
                <a:solidFill>
                  <a:srgbClr val="FFFFFF"/>
                </a:solidFill>
              </a14:hiddenFill>
            </a:ext>
          </a:extLst>
        </p:spPr>
      </p:pic>
      <p:sp>
        <p:nvSpPr>
          <p:cNvPr id="24" name="Text 0">
            <a:extLst>
              <a:ext uri="{FF2B5EF4-FFF2-40B4-BE49-F238E27FC236}">
                <a16:creationId xmlns:a16="http://schemas.microsoft.com/office/drawing/2014/main" id="{33E4D848-9A0F-245C-EF3A-816662EC10CD}"/>
              </a:ext>
            </a:extLst>
          </p:cNvPr>
          <p:cNvSpPr/>
          <p:nvPr/>
        </p:nvSpPr>
        <p:spPr>
          <a:xfrm>
            <a:off x="2416367" y="339707"/>
            <a:ext cx="8326973" cy="714878"/>
          </a:xfrm>
          <a:prstGeom prst="rect">
            <a:avLst/>
          </a:prstGeom>
          <a:noFill/>
          <a:ln/>
        </p:spPr>
        <p:txBody>
          <a:bodyPr wrap="square" lIns="120000" tIns="0" rIns="0" bIns="0" rtlCol="0" anchor="t"/>
          <a:lstStyle/>
          <a:p>
            <a:pPr defTabSz="761970">
              <a:lnSpc>
                <a:spcPts val="4625"/>
              </a:lnSpc>
            </a:pPr>
            <a:r>
              <a:rPr lang="en-US" sz="3600" b="1">
                <a:solidFill>
                  <a:prstClr val="white"/>
                </a:solidFill>
                <a:latin typeface="Arial" panose="020B0604020202020204" pitchFamily="34" charset="0"/>
                <a:ea typeface="Poppins Light" pitchFamily="34" charset="-122"/>
                <a:cs typeface="Arial" panose="020B0604020202020204" pitchFamily="34" charset="0"/>
              </a:rPr>
              <a:t>Case Study Focus</a:t>
            </a:r>
            <a:endParaRPr lang="en-US" sz="3600" b="1">
              <a:solidFill>
                <a:prstClr val="white"/>
              </a:solidFill>
              <a:latin typeface="Arial" panose="020B0604020202020204" pitchFamily="34" charset="0"/>
              <a:cs typeface="Arial" panose="020B0604020202020204" pitchFamily="34" charset="0"/>
            </a:endParaRPr>
          </a:p>
        </p:txBody>
      </p:sp>
      <p:sp>
        <p:nvSpPr>
          <p:cNvPr id="48" name="TextBox 47">
            <a:extLst>
              <a:ext uri="{FF2B5EF4-FFF2-40B4-BE49-F238E27FC236}">
                <a16:creationId xmlns:a16="http://schemas.microsoft.com/office/drawing/2014/main" id="{D286576C-3002-7EB1-D0D4-602A7015D16A}"/>
              </a:ext>
            </a:extLst>
          </p:cNvPr>
          <p:cNvSpPr txBox="1"/>
          <p:nvPr/>
        </p:nvSpPr>
        <p:spPr>
          <a:xfrm>
            <a:off x="2425853" y="2579445"/>
            <a:ext cx="4633315" cy="3108543"/>
          </a:xfrm>
          <a:prstGeom prst="rect">
            <a:avLst/>
          </a:prstGeom>
          <a:noFill/>
        </p:spPr>
        <p:txBody>
          <a:bodyPr wrap="square">
            <a:spAutoFit/>
          </a:bodyPr>
          <a:lstStyle/>
          <a:p>
            <a:r>
              <a:rPr lang="en-GB" sz="2800" i="1">
                <a:solidFill>
                  <a:schemeClr val="bg1"/>
                </a:solidFill>
                <a:latin typeface="Arial" panose="020B0604020202020204" pitchFamily="34" charset="0"/>
                <a:cs typeface="Arial" panose="020B0604020202020204" pitchFamily="34" charset="0"/>
              </a:rPr>
              <a:t>“In the first 10 months, </a:t>
            </a:r>
          </a:p>
          <a:p>
            <a:r>
              <a:rPr lang="en-GB" sz="2800" i="1">
                <a:solidFill>
                  <a:schemeClr val="bg1"/>
                </a:solidFill>
                <a:latin typeface="Arial" panose="020B0604020202020204" pitchFamily="34" charset="0"/>
                <a:cs typeface="Arial" panose="020B0604020202020204" pitchFamily="34" charset="0"/>
              </a:rPr>
              <a:t>270 people got into the </a:t>
            </a:r>
          </a:p>
          <a:p>
            <a:r>
              <a:rPr lang="en-GB" sz="2800" i="1">
                <a:solidFill>
                  <a:schemeClr val="bg1"/>
                </a:solidFill>
                <a:latin typeface="Arial" panose="020B0604020202020204" pitchFamily="34" charset="0"/>
                <a:cs typeface="Arial" panose="020B0604020202020204" pitchFamily="34" charset="0"/>
              </a:rPr>
              <a:t>care sector as a result </a:t>
            </a:r>
          </a:p>
          <a:p>
            <a:r>
              <a:rPr lang="en-GB" sz="2800" i="1">
                <a:solidFill>
                  <a:schemeClr val="bg1"/>
                </a:solidFill>
                <a:latin typeface="Arial" panose="020B0604020202020204" pitchFamily="34" charset="0"/>
                <a:cs typeface="Arial" panose="020B0604020202020204" pitchFamily="34" charset="0"/>
              </a:rPr>
              <a:t>of Apollo interventions — it’s not just about training, </a:t>
            </a:r>
            <a:r>
              <a:rPr lang="en-GB" sz="2800" i="1">
                <a:solidFill>
                  <a:schemeClr val="bg1"/>
                </a:solidFill>
                <a:highlight>
                  <a:srgbClr val="4F4062"/>
                </a:highlight>
                <a:latin typeface="Arial" panose="020B0604020202020204" pitchFamily="34" charset="0"/>
                <a:cs typeface="Arial" panose="020B0604020202020204" pitchFamily="34" charset="0"/>
              </a:rPr>
              <a:t>it’s about confidence and practical support</a:t>
            </a:r>
            <a:r>
              <a:rPr lang="en-GB" sz="2800" i="1">
                <a:solidFill>
                  <a:schemeClr val="bg1"/>
                </a:solidFill>
                <a:latin typeface="Arial" panose="020B0604020202020204" pitchFamily="34" charset="0"/>
                <a:cs typeface="Arial" panose="020B0604020202020204" pitchFamily="34" charset="0"/>
              </a:rPr>
              <a:t>”</a:t>
            </a:r>
          </a:p>
        </p:txBody>
      </p:sp>
      <p:sp>
        <p:nvSpPr>
          <p:cNvPr id="25" name="TextBox 24">
            <a:extLst>
              <a:ext uri="{FF2B5EF4-FFF2-40B4-BE49-F238E27FC236}">
                <a16:creationId xmlns:a16="http://schemas.microsoft.com/office/drawing/2014/main" id="{6E54D4FA-494F-57E0-4976-0AFFCBD4F78A}"/>
              </a:ext>
            </a:extLst>
          </p:cNvPr>
          <p:cNvSpPr txBox="1"/>
          <p:nvPr/>
        </p:nvSpPr>
        <p:spPr>
          <a:xfrm>
            <a:off x="7704306" y="6129903"/>
            <a:ext cx="3149893" cy="369332"/>
          </a:xfrm>
          <a:prstGeom prst="rect">
            <a:avLst/>
          </a:prstGeom>
          <a:noFill/>
        </p:spPr>
        <p:txBody>
          <a:bodyPr wrap="square">
            <a:spAutoFit/>
          </a:bodyPr>
          <a:lstStyle/>
          <a:p>
            <a:pPr algn="ctr"/>
            <a:r>
              <a:rPr lang="en-GB" i="1">
                <a:solidFill>
                  <a:schemeClr val="bg1"/>
                </a:solidFill>
                <a:latin typeface="Arial" panose="020B0604020202020204" pitchFamily="34" charset="0"/>
                <a:cs typeface="Arial" panose="020B0604020202020204" pitchFamily="34" charset="0"/>
              </a:rPr>
              <a:t>Apollo Programme Cohort</a:t>
            </a:r>
          </a:p>
        </p:txBody>
      </p:sp>
      <p:sp>
        <p:nvSpPr>
          <p:cNvPr id="26" name="TextBox 25">
            <a:extLst>
              <a:ext uri="{FF2B5EF4-FFF2-40B4-BE49-F238E27FC236}">
                <a16:creationId xmlns:a16="http://schemas.microsoft.com/office/drawing/2014/main" id="{74375626-2628-2629-CC2C-9FEAAE67625F}"/>
              </a:ext>
            </a:extLst>
          </p:cNvPr>
          <p:cNvSpPr txBox="1"/>
          <p:nvPr/>
        </p:nvSpPr>
        <p:spPr>
          <a:xfrm>
            <a:off x="2528375" y="6146995"/>
            <a:ext cx="4314661" cy="369332"/>
          </a:xfrm>
          <a:prstGeom prst="rect">
            <a:avLst/>
          </a:prstGeom>
          <a:noFill/>
        </p:spPr>
        <p:txBody>
          <a:bodyPr wrap="square">
            <a:spAutoFit/>
          </a:bodyPr>
          <a:lstStyle/>
          <a:p>
            <a:pPr algn="r"/>
            <a:r>
              <a:rPr lang="en-GB" i="1" dirty="0">
                <a:solidFill>
                  <a:schemeClr val="bg1"/>
                </a:solidFill>
                <a:latin typeface="Arial" panose="020B0604020202020204" pitchFamily="34" charset="0"/>
                <a:cs typeface="Arial" panose="020B0604020202020204" pitchFamily="34" charset="0"/>
              </a:rPr>
              <a:t>East Coast College</a:t>
            </a:r>
          </a:p>
        </p:txBody>
      </p:sp>
      <p:sp>
        <p:nvSpPr>
          <p:cNvPr id="23" name="Content Placeholder 2">
            <a:extLst>
              <a:ext uri="{FF2B5EF4-FFF2-40B4-BE49-F238E27FC236}">
                <a16:creationId xmlns:a16="http://schemas.microsoft.com/office/drawing/2014/main" id="{6D4B783B-2C6A-B022-F21A-591957BFF0B8}"/>
              </a:ext>
            </a:extLst>
          </p:cNvPr>
          <p:cNvSpPr txBox="1">
            <a:spLocks/>
          </p:cNvSpPr>
          <p:nvPr/>
        </p:nvSpPr>
        <p:spPr>
          <a:xfrm>
            <a:off x="2427402" y="1079839"/>
            <a:ext cx="4176599" cy="1115787"/>
          </a:xfrm>
          <a:prstGeom prst="rect">
            <a:avLst/>
          </a:prstGeom>
          <a:noFill/>
        </p:spPr>
        <p:txBody>
          <a:bodyPr lIns="12960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097280">
              <a:lnSpc>
                <a:spcPct val="100000"/>
              </a:lnSpc>
              <a:spcBef>
                <a:spcPts val="1200"/>
              </a:spcBef>
              <a:spcAft>
                <a:spcPts val="960"/>
              </a:spcAft>
              <a:buNone/>
              <a:defRPr/>
            </a:pPr>
            <a:r>
              <a:rPr lang="en-GB" b="1">
                <a:solidFill>
                  <a:prstClr val="white"/>
                </a:solidFill>
                <a:latin typeface="Arial" panose="020B0604020202020204" pitchFamily="34" charset="0"/>
                <a:ea typeface="Calibri" panose="020F0502020204030204" pitchFamily="34" charset="0"/>
                <a:cs typeface="Arial" panose="020B0604020202020204" pitchFamily="34" charset="0"/>
              </a:rPr>
              <a:t>Great Yarmouth: </a:t>
            </a:r>
            <a:r>
              <a:rPr lang="en-GB" sz="2400">
                <a:solidFill>
                  <a:srgbClr val="4571C4"/>
                </a:solidFill>
                <a:latin typeface="Arial" panose="020B0604020202020204" pitchFamily="34" charset="0"/>
                <a:ea typeface="Calibri" panose="020F0502020204030204" pitchFamily="34" charset="0"/>
                <a:cs typeface="Arial" panose="020B0604020202020204" pitchFamily="34" charset="0"/>
              </a:rPr>
              <a:t>Maximising Employment Opportunities </a:t>
            </a:r>
          </a:p>
        </p:txBody>
      </p:sp>
    </p:spTree>
    <p:extLst>
      <p:ext uri="{BB962C8B-B14F-4D97-AF65-F5344CB8AC3E}">
        <p14:creationId xmlns:p14="http://schemas.microsoft.com/office/powerpoint/2010/main" val="106188700"/>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0B3249"/>
        </a:solidFill>
        <a:effectLst/>
      </p:bgPr>
    </p:bg>
    <p:spTree>
      <p:nvGrpSpPr>
        <p:cNvPr id="1" name="">
          <a:extLst>
            <a:ext uri="{FF2B5EF4-FFF2-40B4-BE49-F238E27FC236}">
              <a16:creationId xmlns:a16="http://schemas.microsoft.com/office/drawing/2014/main" id="{FCC0EDDE-B810-EDC3-AC32-FFE3102D5336}"/>
            </a:ext>
          </a:extLst>
        </p:cNvPr>
        <p:cNvGrpSpPr/>
        <p:nvPr/>
      </p:nvGrpSpPr>
      <p:grpSpPr>
        <a:xfrm>
          <a:off x="0" y="0"/>
          <a:ext cx="0" cy="0"/>
          <a:chOff x="0" y="0"/>
          <a:chExt cx="0" cy="0"/>
        </a:xfrm>
      </p:grpSpPr>
      <p:pic>
        <p:nvPicPr>
          <p:cNvPr id="26" name="Picture 25">
            <a:extLst>
              <a:ext uri="{FF2B5EF4-FFF2-40B4-BE49-F238E27FC236}">
                <a16:creationId xmlns:a16="http://schemas.microsoft.com/office/drawing/2014/main" id="{59C004E2-709E-1C3E-F574-8D962F9F7FFE}"/>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0171461" y="2786266"/>
            <a:ext cx="1523823" cy="834144"/>
          </a:xfrm>
          <a:prstGeom prst="rect">
            <a:avLst/>
          </a:prstGeom>
        </p:spPr>
      </p:pic>
      <p:sp>
        <p:nvSpPr>
          <p:cNvPr id="49" name="Rounded Rectangle 48">
            <a:extLst>
              <a:ext uri="{FF2B5EF4-FFF2-40B4-BE49-F238E27FC236}">
                <a16:creationId xmlns:a16="http://schemas.microsoft.com/office/drawing/2014/main" id="{0DD312D6-D1D9-E8F5-D1E0-57BAB57064C3}"/>
              </a:ext>
            </a:extLst>
          </p:cNvPr>
          <p:cNvSpPr/>
          <p:nvPr/>
        </p:nvSpPr>
        <p:spPr>
          <a:xfrm>
            <a:off x="7137897" y="1385227"/>
            <a:ext cx="4960349" cy="2311751"/>
          </a:xfrm>
          <a:prstGeom prst="roundRect">
            <a:avLst>
              <a:gd name="adj" fmla="val 0"/>
            </a:avLst>
          </a:prstGeom>
          <a:solidFill>
            <a:srgbClr val="66537F">
              <a:alpha val="55347"/>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2" name="Group 11">
            <a:extLst>
              <a:ext uri="{FF2B5EF4-FFF2-40B4-BE49-F238E27FC236}">
                <a16:creationId xmlns:a16="http://schemas.microsoft.com/office/drawing/2014/main" id="{82813499-C69C-357E-EDD7-C150DF852C8A}"/>
              </a:ext>
            </a:extLst>
          </p:cNvPr>
          <p:cNvGrpSpPr/>
          <p:nvPr/>
        </p:nvGrpSpPr>
        <p:grpSpPr>
          <a:xfrm>
            <a:off x="1073677" y="159607"/>
            <a:ext cx="1096368" cy="1048554"/>
            <a:chOff x="139825" y="280858"/>
            <a:chExt cx="1315641" cy="1258265"/>
          </a:xfrm>
        </p:grpSpPr>
        <p:sp>
          <p:nvSpPr>
            <p:cNvPr id="13" name="Oval 12">
              <a:extLst>
                <a:ext uri="{FF2B5EF4-FFF2-40B4-BE49-F238E27FC236}">
                  <a16:creationId xmlns:a16="http://schemas.microsoft.com/office/drawing/2014/main" id="{714A2E98-E10B-51C6-BBA1-6BC1557E6E37}"/>
                </a:ext>
              </a:extLst>
            </p:cNvPr>
            <p:cNvSpPr/>
            <p:nvPr/>
          </p:nvSpPr>
          <p:spPr>
            <a:xfrm>
              <a:off x="218322" y="401115"/>
              <a:ext cx="1155267" cy="1049580"/>
            </a:xfrm>
            <a:prstGeom prst="ellipse">
              <a:avLst/>
            </a:prstGeom>
            <a:solidFill>
              <a:schemeClr val="bg1"/>
            </a:solidFill>
            <a:ln w="635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sz="1500">
                <a:solidFill>
                  <a:prstClr val="white"/>
                </a:solidFill>
                <a:latin typeface="Calibri" panose="020F0502020204030204"/>
              </a:endParaRPr>
            </a:p>
          </p:txBody>
        </p:sp>
        <p:pic>
          <p:nvPicPr>
            <p:cNvPr id="14" name="Picture 13">
              <a:extLst>
                <a:ext uri="{FF2B5EF4-FFF2-40B4-BE49-F238E27FC236}">
                  <a16:creationId xmlns:a16="http://schemas.microsoft.com/office/drawing/2014/main" id="{C2164347-DFE6-C5EF-FD39-FD45ACE3CC30}"/>
                </a:ext>
              </a:extLst>
            </p:cNvPr>
            <p:cNvPicPr>
              <a:picLocks noChangeAspect="1"/>
            </p:cNvPicPr>
            <p:nvPr/>
          </p:nvPicPr>
          <p:blipFill>
            <a:blip r:embed="rId4" cstate="email">
              <a:duotone>
                <a:prstClr val="black"/>
                <a:srgbClr val="7030A0">
                  <a:tint val="45000"/>
                  <a:satMod val="400000"/>
                </a:srgbClr>
              </a:duotone>
              <a:extLst>
                <a:ext uri="{28A0092B-C50C-407E-A947-70E740481C1C}">
                  <a14:useLocalDpi xmlns:a14="http://schemas.microsoft.com/office/drawing/2010/main"/>
                </a:ext>
              </a:extLst>
            </a:blip>
            <a:srcRect/>
            <a:stretch>
              <a:fillRect/>
            </a:stretch>
          </p:blipFill>
          <p:spPr>
            <a:xfrm>
              <a:off x="139825" y="280858"/>
              <a:ext cx="1315641" cy="1258265"/>
            </a:xfrm>
            <a:custGeom>
              <a:avLst/>
              <a:gdLst/>
              <a:ahLst/>
              <a:cxnLst/>
              <a:rect l="l" t="t" r="r" b="b"/>
              <a:pathLst>
                <a:path w="1525808" h="1459266">
                  <a:moveTo>
                    <a:pt x="677955" y="762168"/>
                  </a:moveTo>
                  <a:lnTo>
                    <a:pt x="735152" y="832763"/>
                  </a:lnTo>
                  <a:cubicBezTo>
                    <a:pt x="725552" y="840763"/>
                    <a:pt x="716686" y="846496"/>
                    <a:pt x="708553" y="849962"/>
                  </a:cubicBezTo>
                  <a:cubicBezTo>
                    <a:pt x="700420" y="853429"/>
                    <a:pt x="691954" y="855162"/>
                    <a:pt x="683155" y="855162"/>
                  </a:cubicBezTo>
                  <a:cubicBezTo>
                    <a:pt x="669822" y="855162"/>
                    <a:pt x="659190" y="851329"/>
                    <a:pt x="651257" y="843663"/>
                  </a:cubicBezTo>
                  <a:cubicBezTo>
                    <a:pt x="643324" y="835997"/>
                    <a:pt x="639357" y="826097"/>
                    <a:pt x="639357" y="813965"/>
                  </a:cubicBezTo>
                  <a:cubicBezTo>
                    <a:pt x="639357" y="804365"/>
                    <a:pt x="642557" y="794966"/>
                    <a:pt x="648957" y="785766"/>
                  </a:cubicBezTo>
                  <a:cubicBezTo>
                    <a:pt x="655356" y="776567"/>
                    <a:pt x="665023" y="768701"/>
                    <a:pt x="677955" y="762168"/>
                  </a:cubicBezTo>
                  <a:close/>
                  <a:moveTo>
                    <a:pt x="701954" y="637775"/>
                  </a:moveTo>
                  <a:cubicBezTo>
                    <a:pt x="711153" y="637775"/>
                    <a:pt x="718453" y="640309"/>
                    <a:pt x="723852" y="645375"/>
                  </a:cubicBezTo>
                  <a:cubicBezTo>
                    <a:pt x="729252" y="650441"/>
                    <a:pt x="731952" y="656574"/>
                    <a:pt x="731952" y="663774"/>
                  </a:cubicBezTo>
                  <a:cubicBezTo>
                    <a:pt x="731952" y="672307"/>
                    <a:pt x="726352" y="680906"/>
                    <a:pt x="715153" y="689572"/>
                  </a:cubicBezTo>
                  <a:lnTo>
                    <a:pt x="699954" y="701171"/>
                  </a:lnTo>
                  <a:lnTo>
                    <a:pt x="686155" y="685172"/>
                  </a:lnTo>
                  <a:cubicBezTo>
                    <a:pt x="677622" y="675306"/>
                    <a:pt x="673355" y="666907"/>
                    <a:pt x="673355" y="659974"/>
                  </a:cubicBezTo>
                  <a:cubicBezTo>
                    <a:pt x="673355" y="654108"/>
                    <a:pt x="675889" y="648941"/>
                    <a:pt x="680955" y="644475"/>
                  </a:cubicBezTo>
                  <a:cubicBezTo>
                    <a:pt x="686021" y="640009"/>
                    <a:pt x="693021" y="637775"/>
                    <a:pt x="701954" y="637775"/>
                  </a:cubicBezTo>
                  <a:close/>
                  <a:moveTo>
                    <a:pt x="860437" y="603177"/>
                  </a:moveTo>
                  <a:lnTo>
                    <a:pt x="930433" y="896360"/>
                  </a:lnTo>
                  <a:lnTo>
                    <a:pt x="994629" y="896360"/>
                  </a:lnTo>
                  <a:lnTo>
                    <a:pt x="1052825" y="677173"/>
                  </a:lnTo>
                  <a:lnTo>
                    <a:pt x="1111222" y="896360"/>
                  </a:lnTo>
                  <a:lnTo>
                    <a:pt x="1174018" y="896360"/>
                  </a:lnTo>
                  <a:lnTo>
                    <a:pt x="1245214" y="603177"/>
                  </a:lnTo>
                  <a:lnTo>
                    <a:pt x="1185617" y="603177"/>
                  </a:lnTo>
                  <a:lnTo>
                    <a:pt x="1140620" y="807965"/>
                  </a:lnTo>
                  <a:lnTo>
                    <a:pt x="1089223" y="603177"/>
                  </a:lnTo>
                  <a:lnTo>
                    <a:pt x="1018827" y="603177"/>
                  </a:lnTo>
                  <a:lnTo>
                    <a:pt x="965231" y="804565"/>
                  </a:lnTo>
                  <a:lnTo>
                    <a:pt x="921033" y="603177"/>
                  </a:lnTo>
                  <a:close/>
                  <a:moveTo>
                    <a:pt x="298885" y="603177"/>
                  </a:moveTo>
                  <a:lnTo>
                    <a:pt x="298885" y="896360"/>
                  </a:lnTo>
                  <a:lnTo>
                    <a:pt x="353882" y="896360"/>
                  </a:lnTo>
                  <a:lnTo>
                    <a:pt x="353882" y="705171"/>
                  </a:lnTo>
                  <a:lnTo>
                    <a:pt x="472075" y="896360"/>
                  </a:lnTo>
                  <a:lnTo>
                    <a:pt x="531471" y="896360"/>
                  </a:lnTo>
                  <a:lnTo>
                    <a:pt x="531471" y="603177"/>
                  </a:lnTo>
                  <a:lnTo>
                    <a:pt x="476474" y="603177"/>
                  </a:lnTo>
                  <a:lnTo>
                    <a:pt x="476474" y="798965"/>
                  </a:lnTo>
                  <a:lnTo>
                    <a:pt x="356482" y="603177"/>
                  </a:lnTo>
                  <a:close/>
                  <a:moveTo>
                    <a:pt x="700554" y="598178"/>
                  </a:moveTo>
                  <a:cubicBezTo>
                    <a:pt x="674289" y="598178"/>
                    <a:pt x="654056" y="604344"/>
                    <a:pt x="639857" y="616677"/>
                  </a:cubicBezTo>
                  <a:cubicBezTo>
                    <a:pt x="625658" y="629009"/>
                    <a:pt x="618559" y="644042"/>
                    <a:pt x="618559" y="661774"/>
                  </a:cubicBezTo>
                  <a:cubicBezTo>
                    <a:pt x="618559" y="671373"/>
                    <a:pt x="621092" y="681539"/>
                    <a:pt x="626158" y="692272"/>
                  </a:cubicBezTo>
                  <a:cubicBezTo>
                    <a:pt x="631225" y="703005"/>
                    <a:pt x="638757" y="714304"/>
                    <a:pt x="648757" y="726170"/>
                  </a:cubicBezTo>
                  <a:cubicBezTo>
                    <a:pt x="626492" y="737236"/>
                    <a:pt x="609759" y="750268"/>
                    <a:pt x="598560" y="765268"/>
                  </a:cubicBezTo>
                  <a:cubicBezTo>
                    <a:pt x="587361" y="780267"/>
                    <a:pt x="581761" y="797166"/>
                    <a:pt x="581761" y="815964"/>
                  </a:cubicBezTo>
                  <a:cubicBezTo>
                    <a:pt x="581761" y="836630"/>
                    <a:pt x="588894" y="854895"/>
                    <a:pt x="603160" y="870761"/>
                  </a:cubicBezTo>
                  <a:cubicBezTo>
                    <a:pt x="621559" y="891293"/>
                    <a:pt x="649023" y="901559"/>
                    <a:pt x="685555" y="901559"/>
                  </a:cubicBezTo>
                  <a:cubicBezTo>
                    <a:pt x="703953" y="901559"/>
                    <a:pt x="719819" y="899026"/>
                    <a:pt x="733152" y="893960"/>
                  </a:cubicBezTo>
                  <a:cubicBezTo>
                    <a:pt x="746484" y="888893"/>
                    <a:pt x="759083" y="881027"/>
                    <a:pt x="770949" y="870361"/>
                  </a:cubicBezTo>
                  <a:cubicBezTo>
                    <a:pt x="786282" y="884627"/>
                    <a:pt x="802281" y="895826"/>
                    <a:pt x="818946" y="903959"/>
                  </a:cubicBezTo>
                  <a:lnTo>
                    <a:pt x="852944" y="860562"/>
                  </a:lnTo>
                  <a:cubicBezTo>
                    <a:pt x="848278" y="858295"/>
                    <a:pt x="840978" y="853662"/>
                    <a:pt x="831046" y="846663"/>
                  </a:cubicBezTo>
                  <a:cubicBezTo>
                    <a:pt x="821113" y="839663"/>
                    <a:pt x="813013" y="833230"/>
                    <a:pt x="806747" y="827364"/>
                  </a:cubicBezTo>
                  <a:cubicBezTo>
                    <a:pt x="811014" y="821764"/>
                    <a:pt x="815013" y="814798"/>
                    <a:pt x="818746" y="806465"/>
                  </a:cubicBezTo>
                  <a:cubicBezTo>
                    <a:pt x="822479" y="798132"/>
                    <a:pt x="826879" y="784966"/>
                    <a:pt x="831946" y="766967"/>
                  </a:cubicBezTo>
                  <a:lnTo>
                    <a:pt x="781149" y="755368"/>
                  </a:lnTo>
                  <a:cubicBezTo>
                    <a:pt x="777682" y="769101"/>
                    <a:pt x="773549" y="780233"/>
                    <a:pt x="768749" y="788766"/>
                  </a:cubicBezTo>
                  <a:lnTo>
                    <a:pt x="727952" y="734969"/>
                  </a:lnTo>
                  <a:cubicBezTo>
                    <a:pt x="749417" y="721504"/>
                    <a:pt x="763683" y="709438"/>
                    <a:pt x="770749" y="698772"/>
                  </a:cubicBezTo>
                  <a:cubicBezTo>
                    <a:pt x="777816" y="688106"/>
                    <a:pt x="781349" y="676840"/>
                    <a:pt x="781349" y="664974"/>
                  </a:cubicBezTo>
                  <a:cubicBezTo>
                    <a:pt x="781349" y="646308"/>
                    <a:pt x="774216" y="630509"/>
                    <a:pt x="759950" y="617577"/>
                  </a:cubicBezTo>
                  <a:cubicBezTo>
                    <a:pt x="745684" y="604644"/>
                    <a:pt x="725885" y="598178"/>
                    <a:pt x="700554" y="598178"/>
                  </a:cubicBezTo>
                  <a:close/>
                  <a:moveTo>
                    <a:pt x="762904" y="0"/>
                  </a:moveTo>
                  <a:cubicBezTo>
                    <a:pt x="1184244" y="0"/>
                    <a:pt x="1525808" y="326668"/>
                    <a:pt x="1525808" y="729633"/>
                  </a:cubicBezTo>
                  <a:cubicBezTo>
                    <a:pt x="1525808" y="1132598"/>
                    <a:pt x="1184244" y="1459266"/>
                    <a:pt x="762904" y="1459266"/>
                  </a:cubicBezTo>
                  <a:cubicBezTo>
                    <a:pt x="341564" y="1459266"/>
                    <a:pt x="0" y="1132598"/>
                    <a:pt x="0" y="729633"/>
                  </a:cubicBezTo>
                  <a:cubicBezTo>
                    <a:pt x="0" y="326668"/>
                    <a:pt x="341564" y="0"/>
                    <a:pt x="762904" y="0"/>
                  </a:cubicBezTo>
                  <a:close/>
                </a:path>
              </a:pathLst>
            </a:custGeom>
            <a:ln w="63500" cap="rnd">
              <a:solidFill>
                <a:schemeClr val="bg1"/>
              </a:solidFill>
              <a:prstDash val="solid"/>
            </a:ln>
            <a:effectLst>
              <a:outerShdw sx="1000" sy="1000" algn="bl" rotWithShape="0">
                <a:srgbClr val="000000"/>
              </a:outerShdw>
            </a:effectLst>
          </p:spPr>
        </p:pic>
      </p:grpSp>
      <p:grpSp>
        <p:nvGrpSpPr>
          <p:cNvPr id="2" name="Group 1">
            <a:extLst>
              <a:ext uri="{FF2B5EF4-FFF2-40B4-BE49-F238E27FC236}">
                <a16:creationId xmlns:a16="http://schemas.microsoft.com/office/drawing/2014/main" id="{BE1BB25E-49B4-4F13-75D5-FCC3EF599AB2}"/>
              </a:ext>
            </a:extLst>
          </p:cNvPr>
          <p:cNvGrpSpPr/>
          <p:nvPr/>
        </p:nvGrpSpPr>
        <p:grpSpPr>
          <a:xfrm>
            <a:off x="-1295521" y="1307391"/>
            <a:ext cx="1068059" cy="1022154"/>
            <a:chOff x="171472" y="1555617"/>
            <a:chExt cx="1281671" cy="1226585"/>
          </a:xfrm>
        </p:grpSpPr>
        <p:sp>
          <p:nvSpPr>
            <p:cNvPr id="4" name="Oval 3">
              <a:extLst>
                <a:ext uri="{FF2B5EF4-FFF2-40B4-BE49-F238E27FC236}">
                  <a16:creationId xmlns:a16="http://schemas.microsoft.com/office/drawing/2014/main" id="{AE291C73-A030-606A-9843-BAFF7DF9182B}"/>
                </a:ext>
              </a:extLst>
            </p:cNvPr>
            <p:cNvSpPr/>
            <p:nvPr/>
          </p:nvSpPr>
          <p:spPr>
            <a:xfrm>
              <a:off x="234673" y="1644119"/>
              <a:ext cx="1155267" cy="1049580"/>
            </a:xfrm>
            <a:prstGeom prst="ellipse">
              <a:avLst/>
            </a:prstGeom>
            <a:solidFill>
              <a:schemeClr val="bg1"/>
            </a:solidFill>
            <a:ln w="539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sz="1500">
                <a:solidFill>
                  <a:prstClr val="white"/>
                </a:solidFill>
                <a:latin typeface="Calibri" panose="020F0502020204030204"/>
              </a:endParaRPr>
            </a:p>
          </p:txBody>
        </p:sp>
        <p:pic>
          <p:nvPicPr>
            <p:cNvPr id="5" name="Picture 4">
              <a:extLst>
                <a:ext uri="{FF2B5EF4-FFF2-40B4-BE49-F238E27FC236}">
                  <a16:creationId xmlns:a16="http://schemas.microsoft.com/office/drawing/2014/main" id="{3F9D1DFE-C643-02A9-B383-B56BD6F422FA}"/>
                </a:ext>
              </a:extLst>
            </p:cNvPr>
            <p:cNvPicPr>
              <a:picLocks noChangeAspect="1"/>
            </p:cNvPicPr>
            <p:nvPr/>
          </p:nvPicPr>
          <p:blipFill>
            <a:blip r:embed="rId5" cstate="email">
              <a:alphaModFix amt="85000"/>
              <a:duotone>
                <a:prstClr val="black"/>
                <a:srgbClr val="FFC000">
                  <a:tint val="45000"/>
                  <a:satMod val="400000"/>
                </a:srgbClr>
              </a:duotone>
              <a:extLst>
                <a:ext uri="{28A0092B-C50C-407E-A947-70E740481C1C}">
                  <a14:useLocalDpi xmlns:a14="http://schemas.microsoft.com/office/drawing/2010/main"/>
                </a:ext>
              </a:extLst>
            </a:blip>
            <a:srcRect/>
            <a:stretch>
              <a:fillRect/>
            </a:stretch>
          </p:blipFill>
          <p:spPr>
            <a:xfrm>
              <a:off x="171472" y="1555617"/>
              <a:ext cx="1281671" cy="1226585"/>
            </a:xfrm>
            <a:custGeom>
              <a:avLst/>
              <a:gdLst/>
              <a:ahLst/>
              <a:cxnLst/>
              <a:rect l="l" t="t" r="r" b="b"/>
              <a:pathLst>
                <a:path w="1486412" h="1422526">
                  <a:moveTo>
                    <a:pt x="491851" y="655834"/>
                  </a:moveTo>
                  <a:lnTo>
                    <a:pt x="491851" y="868221"/>
                  </a:lnTo>
                  <a:lnTo>
                    <a:pt x="548048" y="868221"/>
                  </a:lnTo>
                  <a:lnTo>
                    <a:pt x="548048" y="655834"/>
                  </a:lnTo>
                  <a:close/>
                  <a:moveTo>
                    <a:pt x="1159797" y="651034"/>
                  </a:moveTo>
                  <a:cubicBezTo>
                    <a:pt x="1129265" y="651034"/>
                    <a:pt x="1106733" y="657300"/>
                    <a:pt x="1092201" y="669833"/>
                  </a:cubicBezTo>
                  <a:cubicBezTo>
                    <a:pt x="1077668" y="682365"/>
                    <a:pt x="1070402" y="697831"/>
                    <a:pt x="1070402" y="716230"/>
                  </a:cubicBezTo>
                  <a:cubicBezTo>
                    <a:pt x="1070402" y="736629"/>
                    <a:pt x="1078802" y="752561"/>
                    <a:pt x="1095601" y="764027"/>
                  </a:cubicBezTo>
                  <a:cubicBezTo>
                    <a:pt x="1107733" y="772293"/>
                    <a:pt x="1136465" y="781426"/>
                    <a:pt x="1181795" y="791425"/>
                  </a:cubicBezTo>
                  <a:cubicBezTo>
                    <a:pt x="1191528" y="793692"/>
                    <a:pt x="1197794" y="796158"/>
                    <a:pt x="1200594" y="798825"/>
                  </a:cubicBezTo>
                  <a:cubicBezTo>
                    <a:pt x="1203261" y="801625"/>
                    <a:pt x="1204594" y="805158"/>
                    <a:pt x="1204594" y="809424"/>
                  </a:cubicBezTo>
                  <a:cubicBezTo>
                    <a:pt x="1204594" y="815691"/>
                    <a:pt x="1202127" y="820690"/>
                    <a:pt x="1197194" y="824423"/>
                  </a:cubicBezTo>
                  <a:cubicBezTo>
                    <a:pt x="1189861" y="829756"/>
                    <a:pt x="1178929" y="832423"/>
                    <a:pt x="1164396" y="832423"/>
                  </a:cubicBezTo>
                  <a:cubicBezTo>
                    <a:pt x="1151197" y="832423"/>
                    <a:pt x="1140931" y="829590"/>
                    <a:pt x="1133598" y="823923"/>
                  </a:cubicBezTo>
                  <a:cubicBezTo>
                    <a:pt x="1126265" y="818257"/>
                    <a:pt x="1121399" y="809958"/>
                    <a:pt x="1118999" y="799025"/>
                  </a:cubicBezTo>
                  <a:lnTo>
                    <a:pt x="1062603" y="807624"/>
                  </a:lnTo>
                  <a:cubicBezTo>
                    <a:pt x="1067802" y="827756"/>
                    <a:pt x="1078835" y="843689"/>
                    <a:pt x="1095701" y="855421"/>
                  </a:cubicBezTo>
                  <a:cubicBezTo>
                    <a:pt x="1112566" y="867154"/>
                    <a:pt x="1135465" y="873020"/>
                    <a:pt x="1164396" y="873020"/>
                  </a:cubicBezTo>
                  <a:cubicBezTo>
                    <a:pt x="1196261" y="873020"/>
                    <a:pt x="1220326" y="866021"/>
                    <a:pt x="1236592" y="852022"/>
                  </a:cubicBezTo>
                  <a:cubicBezTo>
                    <a:pt x="1252858" y="838023"/>
                    <a:pt x="1260991" y="821290"/>
                    <a:pt x="1260991" y="801825"/>
                  </a:cubicBezTo>
                  <a:cubicBezTo>
                    <a:pt x="1260991" y="783959"/>
                    <a:pt x="1255124" y="770027"/>
                    <a:pt x="1243392" y="760027"/>
                  </a:cubicBezTo>
                  <a:cubicBezTo>
                    <a:pt x="1231526" y="750161"/>
                    <a:pt x="1210627" y="741828"/>
                    <a:pt x="1180695" y="735029"/>
                  </a:cubicBezTo>
                  <a:cubicBezTo>
                    <a:pt x="1150764" y="728229"/>
                    <a:pt x="1133265" y="722963"/>
                    <a:pt x="1128199" y="719230"/>
                  </a:cubicBezTo>
                  <a:cubicBezTo>
                    <a:pt x="1124465" y="716430"/>
                    <a:pt x="1122599" y="713030"/>
                    <a:pt x="1122599" y="709030"/>
                  </a:cubicBezTo>
                  <a:cubicBezTo>
                    <a:pt x="1122599" y="704364"/>
                    <a:pt x="1124732" y="700564"/>
                    <a:pt x="1128999" y="697631"/>
                  </a:cubicBezTo>
                  <a:cubicBezTo>
                    <a:pt x="1135398" y="693498"/>
                    <a:pt x="1145998" y="691431"/>
                    <a:pt x="1160797" y="691431"/>
                  </a:cubicBezTo>
                  <a:cubicBezTo>
                    <a:pt x="1172529" y="691431"/>
                    <a:pt x="1181562" y="693631"/>
                    <a:pt x="1187895" y="698031"/>
                  </a:cubicBezTo>
                  <a:cubicBezTo>
                    <a:pt x="1194228" y="702431"/>
                    <a:pt x="1198528" y="708764"/>
                    <a:pt x="1200794" y="717030"/>
                  </a:cubicBezTo>
                  <a:lnTo>
                    <a:pt x="1253791" y="707230"/>
                  </a:lnTo>
                  <a:cubicBezTo>
                    <a:pt x="1248458" y="688698"/>
                    <a:pt x="1238725" y="674699"/>
                    <a:pt x="1224593" y="665233"/>
                  </a:cubicBezTo>
                  <a:cubicBezTo>
                    <a:pt x="1210460" y="655767"/>
                    <a:pt x="1188862" y="651034"/>
                    <a:pt x="1159797" y="651034"/>
                  </a:cubicBezTo>
                  <a:close/>
                  <a:moveTo>
                    <a:pt x="944396" y="651034"/>
                  </a:moveTo>
                  <a:cubicBezTo>
                    <a:pt x="912798" y="651034"/>
                    <a:pt x="887733" y="660800"/>
                    <a:pt x="869200" y="680332"/>
                  </a:cubicBezTo>
                  <a:cubicBezTo>
                    <a:pt x="850668" y="699864"/>
                    <a:pt x="841402" y="727163"/>
                    <a:pt x="841402" y="762227"/>
                  </a:cubicBezTo>
                  <a:cubicBezTo>
                    <a:pt x="841402" y="796892"/>
                    <a:pt x="850635" y="824023"/>
                    <a:pt x="869100" y="843622"/>
                  </a:cubicBezTo>
                  <a:cubicBezTo>
                    <a:pt x="887566" y="863221"/>
                    <a:pt x="912331" y="873020"/>
                    <a:pt x="943396" y="873020"/>
                  </a:cubicBezTo>
                  <a:cubicBezTo>
                    <a:pt x="970728" y="873020"/>
                    <a:pt x="992526" y="866554"/>
                    <a:pt x="1008792" y="853622"/>
                  </a:cubicBezTo>
                  <a:cubicBezTo>
                    <a:pt x="1025057" y="840689"/>
                    <a:pt x="1036057" y="821557"/>
                    <a:pt x="1041790" y="796225"/>
                  </a:cubicBezTo>
                  <a:lnTo>
                    <a:pt x="986593" y="786826"/>
                  </a:lnTo>
                  <a:cubicBezTo>
                    <a:pt x="983793" y="801625"/>
                    <a:pt x="978994" y="812057"/>
                    <a:pt x="972194" y="818124"/>
                  </a:cubicBezTo>
                  <a:cubicBezTo>
                    <a:pt x="965395" y="824190"/>
                    <a:pt x="956662" y="827223"/>
                    <a:pt x="945996" y="827223"/>
                  </a:cubicBezTo>
                  <a:cubicBezTo>
                    <a:pt x="931730" y="827223"/>
                    <a:pt x="920364" y="822023"/>
                    <a:pt x="911898" y="811624"/>
                  </a:cubicBezTo>
                  <a:cubicBezTo>
                    <a:pt x="903432" y="801225"/>
                    <a:pt x="899199" y="783426"/>
                    <a:pt x="899199" y="758227"/>
                  </a:cubicBezTo>
                  <a:cubicBezTo>
                    <a:pt x="899199" y="735562"/>
                    <a:pt x="903365" y="719396"/>
                    <a:pt x="911698" y="709730"/>
                  </a:cubicBezTo>
                  <a:cubicBezTo>
                    <a:pt x="920031" y="700064"/>
                    <a:pt x="931197" y="695231"/>
                    <a:pt x="945196" y="695231"/>
                  </a:cubicBezTo>
                  <a:cubicBezTo>
                    <a:pt x="955728" y="695231"/>
                    <a:pt x="964295" y="698031"/>
                    <a:pt x="970894" y="703631"/>
                  </a:cubicBezTo>
                  <a:cubicBezTo>
                    <a:pt x="977494" y="709230"/>
                    <a:pt x="981727" y="717563"/>
                    <a:pt x="983593" y="728629"/>
                  </a:cubicBezTo>
                  <a:lnTo>
                    <a:pt x="1038990" y="718630"/>
                  </a:lnTo>
                  <a:cubicBezTo>
                    <a:pt x="1032324" y="695831"/>
                    <a:pt x="1021358" y="678866"/>
                    <a:pt x="1006092" y="667733"/>
                  </a:cubicBezTo>
                  <a:cubicBezTo>
                    <a:pt x="990826" y="656600"/>
                    <a:pt x="970261" y="651034"/>
                    <a:pt x="944396" y="651034"/>
                  </a:cubicBezTo>
                  <a:close/>
                  <a:moveTo>
                    <a:pt x="727944" y="651034"/>
                  </a:moveTo>
                  <a:cubicBezTo>
                    <a:pt x="699812" y="651034"/>
                    <a:pt x="676480" y="663033"/>
                    <a:pt x="657948" y="687032"/>
                  </a:cubicBezTo>
                  <a:lnTo>
                    <a:pt x="657948" y="655834"/>
                  </a:lnTo>
                  <a:lnTo>
                    <a:pt x="605751" y="655834"/>
                  </a:lnTo>
                  <a:lnTo>
                    <a:pt x="605751" y="868221"/>
                  </a:lnTo>
                  <a:lnTo>
                    <a:pt x="661948" y="868221"/>
                  </a:lnTo>
                  <a:lnTo>
                    <a:pt x="661948" y="772027"/>
                  </a:lnTo>
                  <a:cubicBezTo>
                    <a:pt x="661948" y="748295"/>
                    <a:pt x="663381" y="732029"/>
                    <a:pt x="666248" y="723229"/>
                  </a:cubicBezTo>
                  <a:cubicBezTo>
                    <a:pt x="669114" y="714430"/>
                    <a:pt x="674414" y="707364"/>
                    <a:pt x="682147" y="702031"/>
                  </a:cubicBezTo>
                  <a:cubicBezTo>
                    <a:pt x="689880" y="696698"/>
                    <a:pt x="698612" y="694031"/>
                    <a:pt x="708345" y="694031"/>
                  </a:cubicBezTo>
                  <a:cubicBezTo>
                    <a:pt x="715945" y="694031"/>
                    <a:pt x="722444" y="695898"/>
                    <a:pt x="727844" y="699631"/>
                  </a:cubicBezTo>
                  <a:cubicBezTo>
                    <a:pt x="733244" y="703364"/>
                    <a:pt x="737143" y="708597"/>
                    <a:pt x="739543" y="715330"/>
                  </a:cubicBezTo>
                  <a:cubicBezTo>
                    <a:pt x="741943" y="722063"/>
                    <a:pt x="743143" y="736895"/>
                    <a:pt x="743143" y="759827"/>
                  </a:cubicBezTo>
                  <a:lnTo>
                    <a:pt x="743143" y="868221"/>
                  </a:lnTo>
                  <a:lnTo>
                    <a:pt x="799340" y="868221"/>
                  </a:lnTo>
                  <a:lnTo>
                    <a:pt x="799340" y="736229"/>
                  </a:lnTo>
                  <a:cubicBezTo>
                    <a:pt x="799340" y="719830"/>
                    <a:pt x="798306" y="707230"/>
                    <a:pt x="796240" y="698431"/>
                  </a:cubicBezTo>
                  <a:cubicBezTo>
                    <a:pt x="794173" y="689632"/>
                    <a:pt x="790507" y="681765"/>
                    <a:pt x="785240" y="674832"/>
                  </a:cubicBezTo>
                  <a:cubicBezTo>
                    <a:pt x="779974" y="667900"/>
                    <a:pt x="772208" y="662200"/>
                    <a:pt x="761942" y="657733"/>
                  </a:cubicBezTo>
                  <a:cubicBezTo>
                    <a:pt x="751676" y="653267"/>
                    <a:pt x="740343" y="651034"/>
                    <a:pt x="727944" y="651034"/>
                  </a:cubicBezTo>
                  <a:close/>
                  <a:moveTo>
                    <a:pt x="246201" y="577438"/>
                  </a:moveTo>
                  <a:lnTo>
                    <a:pt x="246201" y="868221"/>
                  </a:lnTo>
                  <a:lnTo>
                    <a:pt x="452589" y="868221"/>
                  </a:lnTo>
                  <a:lnTo>
                    <a:pt x="452589" y="818824"/>
                  </a:lnTo>
                  <a:lnTo>
                    <a:pt x="305398" y="818824"/>
                  </a:lnTo>
                  <a:lnTo>
                    <a:pt x="305398" y="577438"/>
                  </a:lnTo>
                  <a:close/>
                  <a:moveTo>
                    <a:pt x="491851" y="575039"/>
                  </a:moveTo>
                  <a:lnTo>
                    <a:pt x="491851" y="627035"/>
                  </a:lnTo>
                  <a:lnTo>
                    <a:pt x="548048" y="627035"/>
                  </a:lnTo>
                  <a:lnTo>
                    <a:pt x="548048" y="575039"/>
                  </a:lnTo>
                  <a:close/>
                  <a:moveTo>
                    <a:pt x="743206" y="0"/>
                  </a:moveTo>
                  <a:cubicBezTo>
                    <a:pt x="1153667" y="0"/>
                    <a:pt x="1486412" y="318443"/>
                    <a:pt x="1486412" y="711263"/>
                  </a:cubicBezTo>
                  <a:cubicBezTo>
                    <a:pt x="1486412" y="1104083"/>
                    <a:pt x="1153667" y="1422526"/>
                    <a:pt x="743206" y="1422526"/>
                  </a:cubicBezTo>
                  <a:cubicBezTo>
                    <a:pt x="332745" y="1422526"/>
                    <a:pt x="0" y="1104083"/>
                    <a:pt x="0" y="711263"/>
                  </a:cubicBezTo>
                  <a:cubicBezTo>
                    <a:pt x="0" y="318443"/>
                    <a:pt x="332745" y="0"/>
                    <a:pt x="743206" y="0"/>
                  </a:cubicBezTo>
                  <a:close/>
                </a:path>
              </a:pathLst>
            </a:custGeom>
            <a:ln w="53975" cap="rnd">
              <a:solidFill>
                <a:schemeClr val="bg1"/>
              </a:solidFill>
              <a:prstDash val="solid"/>
            </a:ln>
            <a:effectLst>
              <a:outerShdw blurRad="127000" sx="1000" sy="1000" algn="bl" rotWithShape="0">
                <a:srgbClr val="000000"/>
              </a:outerShdw>
            </a:effectLst>
          </p:spPr>
        </p:pic>
      </p:grpSp>
      <p:grpSp>
        <p:nvGrpSpPr>
          <p:cNvPr id="6" name="Group 5">
            <a:extLst>
              <a:ext uri="{FF2B5EF4-FFF2-40B4-BE49-F238E27FC236}">
                <a16:creationId xmlns:a16="http://schemas.microsoft.com/office/drawing/2014/main" id="{93709F7F-B1C2-1DE4-AEA9-1958A04D1FCF}"/>
              </a:ext>
            </a:extLst>
          </p:cNvPr>
          <p:cNvGrpSpPr/>
          <p:nvPr/>
        </p:nvGrpSpPr>
        <p:grpSpPr>
          <a:xfrm>
            <a:off x="-1305584" y="2413410"/>
            <a:ext cx="1060374" cy="1024070"/>
            <a:chOff x="169335" y="2882840"/>
            <a:chExt cx="1272449" cy="1228884"/>
          </a:xfrm>
        </p:grpSpPr>
        <p:sp>
          <p:nvSpPr>
            <p:cNvPr id="7" name="Oval 6">
              <a:extLst>
                <a:ext uri="{FF2B5EF4-FFF2-40B4-BE49-F238E27FC236}">
                  <a16:creationId xmlns:a16="http://schemas.microsoft.com/office/drawing/2014/main" id="{AF0EE365-7014-F00B-D31B-BB00E8E755DE}"/>
                </a:ext>
              </a:extLst>
            </p:cNvPr>
            <p:cNvSpPr/>
            <p:nvPr/>
          </p:nvSpPr>
          <p:spPr>
            <a:xfrm>
              <a:off x="234673" y="2983064"/>
              <a:ext cx="1155267" cy="1049580"/>
            </a:xfrm>
            <a:prstGeom prst="ellipse">
              <a:avLst/>
            </a:prstGeom>
            <a:solidFill>
              <a:schemeClr val="bg1"/>
            </a:solidFill>
            <a:ln w="539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sz="1500">
                <a:solidFill>
                  <a:prstClr val="white"/>
                </a:solidFill>
                <a:latin typeface="Calibri" panose="020F0502020204030204"/>
              </a:endParaRPr>
            </a:p>
          </p:txBody>
        </p:sp>
        <p:pic>
          <p:nvPicPr>
            <p:cNvPr id="8" name="Picture 7">
              <a:extLst>
                <a:ext uri="{FF2B5EF4-FFF2-40B4-BE49-F238E27FC236}">
                  <a16:creationId xmlns:a16="http://schemas.microsoft.com/office/drawing/2014/main" id="{3D443413-5FF2-D5B0-1683-E7CAC1CA728C}"/>
                </a:ext>
              </a:extLst>
            </p:cNvPr>
            <p:cNvPicPr>
              <a:picLocks noChangeAspect="1"/>
            </p:cNvPicPr>
            <p:nvPr/>
          </p:nvPicPr>
          <p:blipFill>
            <a:blip r:embed="rId6" cstate="email">
              <a:alphaModFix amt="85000"/>
              <a:duotone>
                <a:prstClr val="black"/>
                <a:srgbClr val="0070C0">
                  <a:tint val="45000"/>
                  <a:satMod val="400000"/>
                </a:srgbClr>
              </a:duotone>
              <a:extLst>
                <a:ext uri="{28A0092B-C50C-407E-A947-70E740481C1C}">
                  <a14:useLocalDpi xmlns:a14="http://schemas.microsoft.com/office/drawing/2010/main"/>
                </a:ext>
              </a:extLst>
            </a:blip>
            <a:srcRect/>
            <a:stretch/>
          </p:blipFill>
          <p:spPr>
            <a:xfrm>
              <a:off x="169335" y="2882840"/>
              <a:ext cx="1272449" cy="1228884"/>
            </a:xfrm>
            <a:custGeom>
              <a:avLst/>
              <a:gdLst/>
              <a:ahLst/>
              <a:cxnLst/>
              <a:rect l="l" t="t" r="r" b="b"/>
              <a:pathLst>
                <a:path w="1475716" h="1425192">
                  <a:moveTo>
                    <a:pt x="523390" y="694660"/>
                  </a:moveTo>
                  <a:cubicBezTo>
                    <a:pt x="536010" y="694660"/>
                    <a:pt x="546593" y="699478"/>
                    <a:pt x="555139" y="709115"/>
                  </a:cubicBezTo>
                  <a:cubicBezTo>
                    <a:pt x="563686" y="718751"/>
                    <a:pt x="567960" y="732518"/>
                    <a:pt x="567960" y="750415"/>
                  </a:cubicBezTo>
                  <a:cubicBezTo>
                    <a:pt x="567960" y="768770"/>
                    <a:pt x="563686" y="782766"/>
                    <a:pt x="555139" y="792403"/>
                  </a:cubicBezTo>
                  <a:cubicBezTo>
                    <a:pt x="546593" y="802039"/>
                    <a:pt x="536010" y="806858"/>
                    <a:pt x="523390" y="806858"/>
                  </a:cubicBezTo>
                  <a:cubicBezTo>
                    <a:pt x="510771" y="806858"/>
                    <a:pt x="500159" y="802039"/>
                    <a:pt x="491555" y="792403"/>
                  </a:cubicBezTo>
                  <a:cubicBezTo>
                    <a:pt x="482951" y="782766"/>
                    <a:pt x="478649" y="768885"/>
                    <a:pt x="478649" y="750759"/>
                  </a:cubicBezTo>
                  <a:cubicBezTo>
                    <a:pt x="478649" y="732633"/>
                    <a:pt x="482951" y="718751"/>
                    <a:pt x="491555" y="709115"/>
                  </a:cubicBezTo>
                  <a:cubicBezTo>
                    <a:pt x="500159" y="699478"/>
                    <a:pt x="510771" y="694660"/>
                    <a:pt x="523390" y="694660"/>
                  </a:cubicBezTo>
                  <a:close/>
                  <a:moveTo>
                    <a:pt x="1065343" y="692251"/>
                  </a:moveTo>
                  <a:cubicBezTo>
                    <a:pt x="1075209" y="692251"/>
                    <a:pt x="1083584" y="695893"/>
                    <a:pt x="1090467" y="703178"/>
                  </a:cubicBezTo>
                  <a:cubicBezTo>
                    <a:pt x="1097351" y="710463"/>
                    <a:pt x="1100964" y="721103"/>
                    <a:pt x="1101308" y="735099"/>
                  </a:cubicBezTo>
                  <a:lnTo>
                    <a:pt x="1029034" y="735099"/>
                  </a:lnTo>
                  <a:cubicBezTo>
                    <a:pt x="1028919" y="721906"/>
                    <a:pt x="1032303" y="711467"/>
                    <a:pt x="1039187" y="703780"/>
                  </a:cubicBezTo>
                  <a:cubicBezTo>
                    <a:pt x="1046070" y="696094"/>
                    <a:pt x="1054789" y="692251"/>
                    <a:pt x="1065343" y="692251"/>
                  </a:cubicBezTo>
                  <a:close/>
                  <a:moveTo>
                    <a:pt x="1062418" y="655253"/>
                  </a:moveTo>
                  <a:cubicBezTo>
                    <a:pt x="1038211" y="655253"/>
                    <a:pt x="1018193" y="663828"/>
                    <a:pt x="1002361" y="680979"/>
                  </a:cubicBezTo>
                  <a:cubicBezTo>
                    <a:pt x="986529" y="698130"/>
                    <a:pt x="978614" y="721849"/>
                    <a:pt x="978614" y="752135"/>
                  </a:cubicBezTo>
                  <a:cubicBezTo>
                    <a:pt x="978614" y="777489"/>
                    <a:pt x="984636" y="798483"/>
                    <a:pt x="996682" y="815118"/>
                  </a:cubicBezTo>
                  <a:cubicBezTo>
                    <a:pt x="1011940" y="835882"/>
                    <a:pt x="1035458" y="846265"/>
                    <a:pt x="1067236" y="846265"/>
                  </a:cubicBezTo>
                  <a:cubicBezTo>
                    <a:pt x="1087312" y="846265"/>
                    <a:pt x="1104033" y="841647"/>
                    <a:pt x="1117398" y="832412"/>
                  </a:cubicBezTo>
                  <a:cubicBezTo>
                    <a:pt x="1130763" y="823177"/>
                    <a:pt x="1140543" y="809726"/>
                    <a:pt x="1146738" y="792059"/>
                  </a:cubicBezTo>
                  <a:lnTo>
                    <a:pt x="1098555" y="783971"/>
                  </a:lnTo>
                  <a:cubicBezTo>
                    <a:pt x="1095916" y="793148"/>
                    <a:pt x="1092016" y="799802"/>
                    <a:pt x="1086854" y="803932"/>
                  </a:cubicBezTo>
                  <a:cubicBezTo>
                    <a:pt x="1081691" y="808062"/>
                    <a:pt x="1075324" y="810127"/>
                    <a:pt x="1067752" y="810127"/>
                  </a:cubicBezTo>
                  <a:cubicBezTo>
                    <a:pt x="1056624" y="810127"/>
                    <a:pt x="1047332" y="806141"/>
                    <a:pt x="1039875" y="798168"/>
                  </a:cubicBezTo>
                  <a:cubicBezTo>
                    <a:pt x="1032418" y="790194"/>
                    <a:pt x="1028518" y="779038"/>
                    <a:pt x="1028173" y="764697"/>
                  </a:cubicBezTo>
                  <a:lnTo>
                    <a:pt x="1149319" y="764697"/>
                  </a:lnTo>
                  <a:cubicBezTo>
                    <a:pt x="1150008" y="727642"/>
                    <a:pt x="1142493" y="700138"/>
                    <a:pt x="1126777" y="682184"/>
                  </a:cubicBezTo>
                  <a:cubicBezTo>
                    <a:pt x="1111060" y="664230"/>
                    <a:pt x="1089607" y="655253"/>
                    <a:pt x="1062418" y="655253"/>
                  </a:cubicBezTo>
                  <a:close/>
                  <a:moveTo>
                    <a:pt x="859295" y="655253"/>
                  </a:moveTo>
                  <a:cubicBezTo>
                    <a:pt x="833024" y="655253"/>
                    <a:pt x="813636" y="660645"/>
                    <a:pt x="801131" y="671429"/>
                  </a:cubicBezTo>
                  <a:cubicBezTo>
                    <a:pt x="788627" y="682213"/>
                    <a:pt x="782374" y="695520"/>
                    <a:pt x="782374" y="711352"/>
                  </a:cubicBezTo>
                  <a:cubicBezTo>
                    <a:pt x="782374" y="728904"/>
                    <a:pt x="789602" y="742614"/>
                    <a:pt x="804057" y="752480"/>
                  </a:cubicBezTo>
                  <a:cubicBezTo>
                    <a:pt x="814496" y="759592"/>
                    <a:pt x="839219" y="767451"/>
                    <a:pt x="878224" y="776055"/>
                  </a:cubicBezTo>
                  <a:cubicBezTo>
                    <a:pt x="886599" y="778005"/>
                    <a:pt x="891991" y="780128"/>
                    <a:pt x="894400" y="782422"/>
                  </a:cubicBezTo>
                  <a:cubicBezTo>
                    <a:pt x="896694" y="784831"/>
                    <a:pt x="897842" y="787871"/>
                    <a:pt x="897842" y="791542"/>
                  </a:cubicBezTo>
                  <a:cubicBezTo>
                    <a:pt x="897842" y="796934"/>
                    <a:pt x="895719" y="801236"/>
                    <a:pt x="891475" y="804449"/>
                  </a:cubicBezTo>
                  <a:cubicBezTo>
                    <a:pt x="885165" y="809037"/>
                    <a:pt x="875758" y="811332"/>
                    <a:pt x="863253" y="811332"/>
                  </a:cubicBezTo>
                  <a:cubicBezTo>
                    <a:pt x="851896" y="811332"/>
                    <a:pt x="843062" y="808894"/>
                    <a:pt x="836752" y="804018"/>
                  </a:cubicBezTo>
                  <a:cubicBezTo>
                    <a:pt x="830443" y="799143"/>
                    <a:pt x="826255" y="792001"/>
                    <a:pt x="824190" y="782594"/>
                  </a:cubicBezTo>
                  <a:lnTo>
                    <a:pt x="775663" y="789994"/>
                  </a:lnTo>
                  <a:cubicBezTo>
                    <a:pt x="780137" y="807317"/>
                    <a:pt x="789630" y="821026"/>
                    <a:pt x="804143" y="831121"/>
                  </a:cubicBezTo>
                  <a:cubicBezTo>
                    <a:pt x="818655" y="841217"/>
                    <a:pt x="838358" y="846265"/>
                    <a:pt x="863253" y="846265"/>
                  </a:cubicBezTo>
                  <a:cubicBezTo>
                    <a:pt x="890672" y="846265"/>
                    <a:pt x="911379" y="840242"/>
                    <a:pt x="925375" y="828196"/>
                  </a:cubicBezTo>
                  <a:cubicBezTo>
                    <a:pt x="939371" y="816150"/>
                    <a:pt x="946369" y="801753"/>
                    <a:pt x="946369" y="785003"/>
                  </a:cubicBezTo>
                  <a:cubicBezTo>
                    <a:pt x="946369" y="769631"/>
                    <a:pt x="941321" y="757642"/>
                    <a:pt x="931226" y="749038"/>
                  </a:cubicBezTo>
                  <a:cubicBezTo>
                    <a:pt x="921015" y="740549"/>
                    <a:pt x="903033" y="733378"/>
                    <a:pt x="877278" y="727528"/>
                  </a:cubicBezTo>
                  <a:cubicBezTo>
                    <a:pt x="851523" y="721677"/>
                    <a:pt x="836466" y="717145"/>
                    <a:pt x="832106" y="713933"/>
                  </a:cubicBezTo>
                  <a:cubicBezTo>
                    <a:pt x="828894" y="711524"/>
                    <a:pt x="827288" y="708599"/>
                    <a:pt x="827288" y="705157"/>
                  </a:cubicBezTo>
                  <a:cubicBezTo>
                    <a:pt x="827288" y="701142"/>
                    <a:pt x="829123" y="697872"/>
                    <a:pt x="832794" y="695348"/>
                  </a:cubicBezTo>
                  <a:cubicBezTo>
                    <a:pt x="838301" y="691792"/>
                    <a:pt x="847422" y="690014"/>
                    <a:pt x="860156" y="690014"/>
                  </a:cubicBezTo>
                  <a:cubicBezTo>
                    <a:pt x="870251" y="690014"/>
                    <a:pt x="878023" y="691907"/>
                    <a:pt x="883473" y="695692"/>
                  </a:cubicBezTo>
                  <a:cubicBezTo>
                    <a:pt x="888922" y="699478"/>
                    <a:pt x="892622" y="704928"/>
                    <a:pt x="894572" y="712040"/>
                  </a:cubicBezTo>
                  <a:lnTo>
                    <a:pt x="940174" y="703608"/>
                  </a:lnTo>
                  <a:cubicBezTo>
                    <a:pt x="935585" y="687662"/>
                    <a:pt x="927210" y="675616"/>
                    <a:pt x="915050" y="667471"/>
                  </a:cubicBezTo>
                  <a:cubicBezTo>
                    <a:pt x="902889" y="659326"/>
                    <a:pt x="884304" y="655253"/>
                    <a:pt x="859295" y="655253"/>
                  </a:cubicBezTo>
                  <a:close/>
                  <a:moveTo>
                    <a:pt x="743842" y="655253"/>
                  </a:moveTo>
                  <a:cubicBezTo>
                    <a:pt x="736041" y="655253"/>
                    <a:pt x="729071" y="657203"/>
                    <a:pt x="722934" y="661104"/>
                  </a:cubicBezTo>
                  <a:cubicBezTo>
                    <a:pt x="716796" y="665004"/>
                    <a:pt x="709884" y="673092"/>
                    <a:pt x="702198" y="685367"/>
                  </a:cubicBezTo>
                  <a:lnTo>
                    <a:pt x="702198" y="659383"/>
                  </a:lnTo>
                  <a:lnTo>
                    <a:pt x="657284" y="659383"/>
                  </a:lnTo>
                  <a:lnTo>
                    <a:pt x="657284" y="842135"/>
                  </a:lnTo>
                  <a:lnTo>
                    <a:pt x="705639" y="842135"/>
                  </a:lnTo>
                  <a:lnTo>
                    <a:pt x="705639" y="785692"/>
                  </a:lnTo>
                  <a:cubicBezTo>
                    <a:pt x="705639" y="754602"/>
                    <a:pt x="706987" y="734182"/>
                    <a:pt x="709683" y="724430"/>
                  </a:cubicBezTo>
                  <a:cubicBezTo>
                    <a:pt x="712379" y="714679"/>
                    <a:pt x="716079" y="707939"/>
                    <a:pt x="720783" y="704210"/>
                  </a:cubicBezTo>
                  <a:cubicBezTo>
                    <a:pt x="725486" y="700482"/>
                    <a:pt x="731222" y="698618"/>
                    <a:pt x="737991" y="698618"/>
                  </a:cubicBezTo>
                  <a:cubicBezTo>
                    <a:pt x="744989" y="698618"/>
                    <a:pt x="752561" y="701256"/>
                    <a:pt x="760706" y="706534"/>
                  </a:cubicBezTo>
                  <a:lnTo>
                    <a:pt x="775677" y="664373"/>
                  </a:lnTo>
                  <a:cubicBezTo>
                    <a:pt x="765467" y="658293"/>
                    <a:pt x="754855" y="655253"/>
                    <a:pt x="743842" y="655253"/>
                  </a:cubicBezTo>
                  <a:close/>
                  <a:moveTo>
                    <a:pt x="523218" y="655253"/>
                  </a:moveTo>
                  <a:cubicBezTo>
                    <a:pt x="505322" y="655253"/>
                    <a:pt x="489117" y="659211"/>
                    <a:pt x="474605" y="667127"/>
                  </a:cubicBezTo>
                  <a:cubicBezTo>
                    <a:pt x="460092" y="675043"/>
                    <a:pt x="448878" y="686515"/>
                    <a:pt x="440963" y="701543"/>
                  </a:cubicBezTo>
                  <a:cubicBezTo>
                    <a:pt x="433047" y="716572"/>
                    <a:pt x="429089" y="732117"/>
                    <a:pt x="429089" y="748178"/>
                  </a:cubicBezTo>
                  <a:cubicBezTo>
                    <a:pt x="429089" y="769172"/>
                    <a:pt x="433047" y="786982"/>
                    <a:pt x="440963" y="801609"/>
                  </a:cubicBezTo>
                  <a:cubicBezTo>
                    <a:pt x="448878" y="816236"/>
                    <a:pt x="460437" y="827336"/>
                    <a:pt x="475637" y="834907"/>
                  </a:cubicBezTo>
                  <a:cubicBezTo>
                    <a:pt x="490838" y="842479"/>
                    <a:pt x="506813" y="846265"/>
                    <a:pt x="523562" y="846265"/>
                  </a:cubicBezTo>
                  <a:cubicBezTo>
                    <a:pt x="550637" y="846265"/>
                    <a:pt x="573093" y="837173"/>
                    <a:pt x="590933" y="818990"/>
                  </a:cubicBezTo>
                  <a:cubicBezTo>
                    <a:pt x="608772" y="800806"/>
                    <a:pt x="617691" y="777891"/>
                    <a:pt x="617691" y="750243"/>
                  </a:cubicBezTo>
                  <a:cubicBezTo>
                    <a:pt x="617691" y="722824"/>
                    <a:pt x="608858" y="700138"/>
                    <a:pt x="591191" y="682184"/>
                  </a:cubicBezTo>
                  <a:cubicBezTo>
                    <a:pt x="573524" y="664230"/>
                    <a:pt x="550866" y="655253"/>
                    <a:pt x="523218" y="655253"/>
                  </a:cubicBezTo>
                  <a:close/>
                  <a:moveTo>
                    <a:pt x="234208" y="632538"/>
                  </a:moveTo>
                  <a:lnTo>
                    <a:pt x="257095" y="632538"/>
                  </a:lnTo>
                  <a:cubicBezTo>
                    <a:pt x="277859" y="632538"/>
                    <a:pt x="291798" y="633341"/>
                    <a:pt x="298911" y="634947"/>
                  </a:cubicBezTo>
                  <a:cubicBezTo>
                    <a:pt x="308433" y="637012"/>
                    <a:pt x="316291" y="640970"/>
                    <a:pt x="322486" y="646821"/>
                  </a:cubicBezTo>
                  <a:cubicBezTo>
                    <a:pt x="328681" y="652672"/>
                    <a:pt x="333499" y="660817"/>
                    <a:pt x="336941" y="671257"/>
                  </a:cubicBezTo>
                  <a:cubicBezTo>
                    <a:pt x="340383" y="681696"/>
                    <a:pt x="342104" y="696668"/>
                    <a:pt x="342104" y="716170"/>
                  </a:cubicBezTo>
                  <a:cubicBezTo>
                    <a:pt x="342104" y="735673"/>
                    <a:pt x="340383" y="751074"/>
                    <a:pt x="336941" y="762374"/>
                  </a:cubicBezTo>
                  <a:cubicBezTo>
                    <a:pt x="333499" y="773674"/>
                    <a:pt x="329054" y="781791"/>
                    <a:pt x="323605" y="786724"/>
                  </a:cubicBezTo>
                  <a:cubicBezTo>
                    <a:pt x="318155" y="791657"/>
                    <a:pt x="311301" y="795156"/>
                    <a:pt x="303041" y="797221"/>
                  </a:cubicBezTo>
                  <a:cubicBezTo>
                    <a:pt x="296731" y="798827"/>
                    <a:pt x="286464" y="799630"/>
                    <a:pt x="272238" y="799630"/>
                  </a:cubicBezTo>
                  <a:lnTo>
                    <a:pt x="234208" y="799630"/>
                  </a:lnTo>
                  <a:close/>
                  <a:moveTo>
                    <a:pt x="1243514" y="594852"/>
                  </a:moveTo>
                  <a:lnTo>
                    <a:pt x="1194986" y="623074"/>
                  </a:lnTo>
                  <a:lnTo>
                    <a:pt x="1194986" y="659383"/>
                  </a:lnTo>
                  <a:lnTo>
                    <a:pt x="1172788" y="659383"/>
                  </a:lnTo>
                  <a:lnTo>
                    <a:pt x="1172788" y="697929"/>
                  </a:lnTo>
                  <a:lnTo>
                    <a:pt x="1194986" y="697929"/>
                  </a:lnTo>
                  <a:lnTo>
                    <a:pt x="1194986" y="777604"/>
                  </a:lnTo>
                  <a:cubicBezTo>
                    <a:pt x="1194986" y="794697"/>
                    <a:pt x="1195503" y="806055"/>
                    <a:pt x="1196535" y="811676"/>
                  </a:cubicBezTo>
                  <a:cubicBezTo>
                    <a:pt x="1197797" y="819592"/>
                    <a:pt x="1200063" y="825873"/>
                    <a:pt x="1203332" y="830519"/>
                  </a:cubicBezTo>
                  <a:cubicBezTo>
                    <a:pt x="1206602" y="835165"/>
                    <a:pt x="1211736" y="838951"/>
                    <a:pt x="1218734" y="841877"/>
                  </a:cubicBezTo>
                  <a:cubicBezTo>
                    <a:pt x="1225732" y="844802"/>
                    <a:pt x="1233590" y="846265"/>
                    <a:pt x="1242309" y="846265"/>
                  </a:cubicBezTo>
                  <a:cubicBezTo>
                    <a:pt x="1256535" y="846265"/>
                    <a:pt x="1269269" y="843855"/>
                    <a:pt x="1280511" y="839037"/>
                  </a:cubicBezTo>
                  <a:lnTo>
                    <a:pt x="1276381" y="801523"/>
                  </a:lnTo>
                  <a:cubicBezTo>
                    <a:pt x="1267892" y="804621"/>
                    <a:pt x="1261410" y="806169"/>
                    <a:pt x="1256936" y="806169"/>
                  </a:cubicBezTo>
                  <a:cubicBezTo>
                    <a:pt x="1253724" y="806169"/>
                    <a:pt x="1250999" y="805366"/>
                    <a:pt x="1248762" y="803760"/>
                  </a:cubicBezTo>
                  <a:cubicBezTo>
                    <a:pt x="1246525" y="802154"/>
                    <a:pt x="1245091" y="800118"/>
                    <a:pt x="1244460" y="797651"/>
                  </a:cubicBezTo>
                  <a:cubicBezTo>
                    <a:pt x="1243829" y="795185"/>
                    <a:pt x="1243514" y="786495"/>
                    <a:pt x="1243514" y="771581"/>
                  </a:cubicBezTo>
                  <a:lnTo>
                    <a:pt x="1243514" y="697929"/>
                  </a:lnTo>
                  <a:lnTo>
                    <a:pt x="1276554" y="697929"/>
                  </a:lnTo>
                  <a:lnTo>
                    <a:pt x="1276554" y="659383"/>
                  </a:lnTo>
                  <a:lnTo>
                    <a:pt x="1243514" y="659383"/>
                  </a:lnTo>
                  <a:close/>
                  <a:moveTo>
                    <a:pt x="183271" y="589862"/>
                  </a:moveTo>
                  <a:lnTo>
                    <a:pt x="183271" y="842135"/>
                  </a:lnTo>
                  <a:lnTo>
                    <a:pt x="279121" y="842135"/>
                  </a:lnTo>
                  <a:cubicBezTo>
                    <a:pt x="297936" y="842135"/>
                    <a:pt x="312964" y="840356"/>
                    <a:pt x="324207" y="836800"/>
                  </a:cubicBezTo>
                  <a:cubicBezTo>
                    <a:pt x="339236" y="831982"/>
                    <a:pt x="351167" y="825271"/>
                    <a:pt x="360000" y="816666"/>
                  </a:cubicBezTo>
                  <a:cubicBezTo>
                    <a:pt x="371702" y="805309"/>
                    <a:pt x="380707" y="790453"/>
                    <a:pt x="387017" y="772097"/>
                  </a:cubicBezTo>
                  <a:cubicBezTo>
                    <a:pt x="392180" y="757069"/>
                    <a:pt x="394761" y="739172"/>
                    <a:pt x="394761" y="718407"/>
                  </a:cubicBezTo>
                  <a:cubicBezTo>
                    <a:pt x="394761" y="694775"/>
                    <a:pt x="392007" y="674899"/>
                    <a:pt x="386501" y="658781"/>
                  </a:cubicBezTo>
                  <a:cubicBezTo>
                    <a:pt x="380994" y="642662"/>
                    <a:pt x="372964" y="629039"/>
                    <a:pt x="362409" y="617911"/>
                  </a:cubicBezTo>
                  <a:cubicBezTo>
                    <a:pt x="351855" y="606783"/>
                    <a:pt x="339178" y="599039"/>
                    <a:pt x="324379" y="594680"/>
                  </a:cubicBezTo>
                  <a:cubicBezTo>
                    <a:pt x="313366" y="591468"/>
                    <a:pt x="297362" y="589862"/>
                    <a:pt x="276368" y="589862"/>
                  </a:cubicBezTo>
                  <a:close/>
                  <a:moveTo>
                    <a:pt x="737858" y="0"/>
                  </a:moveTo>
                  <a:cubicBezTo>
                    <a:pt x="1145366" y="0"/>
                    <a:pt x="1475716" y="319040"/>
                    <a:pt x="1475716" y="712596"/>
                  </a:cubicBezTo>
                  <a:cubicBezTo>
                    <a:pt x="1475716" y="1106152"/>
                    <a:pt x="1145366" y="1425192"/>
                    <a:pt x="737858" y="1425192"/>
                  </a:cubicBezTo>
                  <a:cubicBezTo>
                    <a:pt x="330350" y="1425192"/>
                    <a:pt x="0" y="1106152"/>
                    <a:pt x="0" y="712596"/>
                  </a:cubicBezTo>
                  <a:cubicBezTo>
                    <a:pt x="0" y="319040"/>
                    <a:pt x="330350" y="0"/>
                    <a:pt x="737858" y="0"/>
                  </a:cubicBezTo>
                  <a:close/>
                </a:path>
              </a:pathLst>
            </a:custGeom>
            <a:ln w="53975" cap="rnd">
              <a:solidFill>
                <a:schemeClr val="bg1"/>
              </a:solidFill>
              <a:prstDash val="solid"/>
            </a:ln>
            <a:effectLst>
              <a:outerShdw sx="1000" sy="1000" algn="bl" rotWithShape="0">
                <a:srgbClr val="000000"/>
              </a:outerShdw>
            </a:effectLst>
          </p:spPr>
        </p:pic>
      </p:grpSp>
      <p:grpSp>
        <p:nvGrpSpPr>
          <p:cNvPr id="9" name="Group 8">
            <a:extLst>
              <a:ext uri="{FF2B5EF4-FFF2-40B4-BE49-F238E27FC236}">
                <a16:creationId xmlns:a16="http://schemas.microsoft.com/office/drawing/2014/main" id="{9FC3E159-E50F-BB4C-CAD8-20104CF42090}"/>
              </a:ext>
            </a:extLst>
          </p:cNvPr>
          <p:cNvGrpSpPr/>
          <p:nvPr/>
        </p:nvGrpSpPr>
        <p:grpSpPr>
          <a:xfrm>
            <a:off x="-1322149" y="4639828"/>
            <a:ext cx="1077588" cy="1022154"/>
            <a:chOff x="169335" y="5554541"/>
            <a:chExt cx="1293106" cy="1226585"/>
          </a:xfrm>
        </p:grpSpPr>
        <p:sp>
          <p:nvSpPr>
            <p:cNvPr id="10" name="Oval 9">
              <a:extLst>
                <a:ext uri="{FF2B5EF4-FFF2-40B4-BE49-F238E27FC236}">
                  <a16:creationId xmlns:a16="http://schemas.microsoft.com/office/drawing/2014/main" id="{440FC524-08C4-61C8-E3A9-2F4543B64088}"/>
                </a:ext>
              </a:extLst>
            </p:cNvPr>
            <p:cNvSpPr/>
            <p:nvPr/>
          </p:nvSpPr>
          <p:spPr>
            <a:xfrm>
              <a:off x="215217" y="5646775"/>
              <a:ext cx="1218327" cy="1049580"/>
            </a:xfrm>
            <a:prstGeom prst="ellipse">
              <a:avLst/>
            </a:prstGeom>
            <a:solidFill>
              <a:schemeClr val="bg1"/>
            </a:solidFill>
            <a:ln w="539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sz="1500">
                <a:solidFill>
                  <a:prstClr val="white"/>
                </a:solidFill>
                <a:latin typeface="Calibri" panose="020F0502020204030204"/>
              </a:endParaRPr>
            </a:p>
          </p:txBody>
        </p:sp>
        <p:pic>
          <p:nvPicPr>
            <p:cNvPr id="11" name="Picture 10">
              <a:extLst>
                <a:ext uri="{FF2B5EF4-FFF2-40B4-BE49-F238E27FC236}">
                  <a16:creationId xmlns:a16="http://schemas.microsoft.com/office/drawing/2014/main" id="{F392652A-283E-77BF-2639-62C8B72CDAAA}"/>
                </a:ext>
              </a:extLst>
            </p:cNvPr>
            <p:cNvPicPr>
              <a:picLocks noChangeAspect="1" noChangeArrowheads="1"/>
            </p:cNvPicPr>
            <p:nvPr/>
          </p:nvPicPr>
          <p:blipFill>
            <a:blip r:embed="rId7" cstate="email">
              <a:duotone>
                <a:prstClr val="black"/>
                <a:schemeClr val="accent6">
                  <a:lumMod val="75000"/>
                  <a:tint val="45000"/>
                  <a:satMod val="400000"/>
                </a:schemeClr>
              </a:duotone>
              <a:extLst>
                <a:ext uri="{28A0092B-C50C-407E-A947-70E740481C1C}">
                  <a14:useLocalDpi xmlns:a14="http://schemas.microsoft.com/office/drawing/2010/main"/>
                </a:ext>
              </a:extLst>
            </a:blip>
            <a:srcRect/>
            <a:stretch/>
          </p:blipFill>
          <p:spPr bwMode="auto">
            <a:xfrm>
              <a:off x="169335" y="5554541"/>
              <a:ext cx="1293106" cy="1226585"/>
            </a:xfrm>
            <a:custGeom>
              <a:avLst/>
              <a:gdLst/>
              <a:ahLst/>
              <a:cxnLst/>
              <a:rect l="l" t="t" r="r" b="b"/>
              <a:pathLst>
                <a:path w="1587684" h="1470190">
                  <a:moveTo>
                    <a:pt x="1186786" y="717625"/>
                  </a:moveTo>
                  <a:cubicBezTo>
                    <a:pt x="1198252" y="717625"/>
                    <a:pt x="1207985" y="721858"/>
                    <a:pt x="1215984" y="730325"/>
                  </a:cubicBezTo>
                  <a:cubicBezTo>
                    <a:pt x="1223984" y="738791"/>
                    <a:pt x="1228183" y="751157"/>
                    <a:pt x="1228583" y="767422"/>
                  </a:cubicBezTo>
                  <a:lnTo>
                    <a:pt x="1144588" y="767422"/>
                  </a:lnTo>
                  <a:cubicBezTo>
                    <a:pt x="1144455" y="752090"/>
                    <a:pt x="1148388" y="739957"/>
                    <a:pt x="1156388" y="731025"/>
                  </a:cubicBezTo>
                  <a:cubicBezTo>
                    <a:pt x="1164387" y="722092"/>
                    <a:pt x="1174520" y="717625"/>
                    <a:pt x="1186786" y="717625"/>
                  </a:cubicBezTo>
                  <a:close/>
                  <a:moveTo>
                    <a:pt x="1307192" y="679428"/>
                  </a:moveTo>
                  <a:lnTo>
                    <a:pt x="1380588" y="782421"/>
                  </a:lnTo>
                  <a:lnTo>
                    <a:pt x="1303993" y="891815"/>
                  </a:lnTo>
                  <a:lnTo>
                    <a:pt x="1369789" y="891815"/>
                  </a:lnTo>
                  <a:lnTo>
                    <a:pt x="1413386" y="826019"/>
                  </a:lnTo>
                  <a:lnTo>
                    <a:pt x="1456583" y="891815"/>
                  </a:lnTo>
                  <a:lnTo>
                    <a:pt x="1525579" y="891815"/>
                  </a:lnTo>
                  <a:lnTo>
                    <a:pt x="1446984" y="780022"/>
                  </a:lnTo>
                  <a:lnTo>
                    <a:pt x="1518980" y="679428"/>
                  </a:lnTo>
                  <a:lnTo>
                    <a:pt x="1452984" y="679428"/>
                  </a:lnTo>
                  <a:lnTo>
                    <a:pt x="1413386" y="737824"/>
                  </a:lnTo>
                  <a:lnTo>
                    <a:pt x="1375788" y="679428"/>
                  </a:lnTo>
                  <a:close/>
                  <a:moveTo>
                    <a:pt x="396341" y="679428"/>
                  </a:moveTo>
                  <a:lnTo>
                    <a:pt x="396341" y="813820"/>
                  </a:lnTo>
                  <a:cubicBezTo>
                    <a:pt x="396341" y="833818"/>
                    <a:pt x="398874" y="849484"/>
                    <a:pt x="403940" y="860817"/>
                  </a:cubicBezTo>
                  <a:cubicBezTo>
                    <a:pt x="409007" y="872149"/>
                    <a:pt x="417206" y="880949"/>
                    <a:pt x="428539" y="887215"/>
                  </a:cubicBezTo>
                  <a:cubicBezTo>
                    <a:pt x="439872" y="893481"/>
                    <a:pt x="452671" y="896614"/>
                    <a:pt x="466937" y="896614"/>
                  </a:cubicBezTo>
                  <a:cubicBezTo>
                    <a:pt x="480936" y="896614"/>
                    <a:pt x="494235" y="893348"/>
                    <a:pt x="506834" y="886815"/>
                  </a:cubicBezTo>
                  <a:cubicBezTo>
                    <a:pt x="519433" y="880282"/>
                    <a:pt x="529599" y="871349"/>
                    <a:pt x="537332" y="860017"/>
                  </a:cubicBezTo>
                  <a:lnTo>
                    <a:pt x="537332" y="891815"/>
                  </a:lnTo>
                  <a:lnTo>
                    <a:pt x="589529" y="891815"/>
                  </a:lnTo>
                  <a:lnTo>
                    <a:pt x="589529" y="679428"/>
                  </a:lnTo>
                  <a:lnTo>
                    <a:pt x="533333" y="679428"/>
                  </a:lnTo>
                  <a:lnTo>
                    <a:pt x="533333" y="769022"/>
                  </a:lnTo>
                  <a:cubicBezTo>
                    <a:pt x="533333" y="799420"/>
                    <a:pt x="531933" y="818519"/>
                    <a:pt x="529133" y="826319"/>
                  </a:cubicBezTo>
                  <a:cubicBezTo>
                    <a:pt x="526333" y="834118"/>
                    <a:pt x="521133" y="840651"/>
                    <a:pt x="513534" y="845918"/>
                  </a:cubicBezTo>
                  <a:cubicBezTo>
                    <a:pt x="505934" y="851184"/>
                    <a:pt x="497335" y="853817"/>
                    <a:pt x="487735" y="853817"/>
                  </a:cubicBezTo>
                  <a:cubicBezTo>
                    <a:pt x="479336" y="853817"/>
                    <a:pt x="472403" y="851851"/>
                    <a:pt x="466937" y="847917"/>
                  </a:cubicBezTo>
                  <a:cubicBezTo>
                    <a:pt x="461470" y="843984"/>
                    <a:pt x="457704" y="838651"/>
                    <a:pt x="455637" y="831918"/>
                  </a:cubicBezTo>
                  <a:cubicBezTo>
                    <a:pt x="453571" y="825185"/>
                    <a:pt x="452537" y="806887"/>
                    <a:pt x="452537" y="777022"/>
                  </a:cubicBezTo>
                  <a:lnTo>
                    <a:pt x="452537" y="679428"/>
                  </a:lnTo>
                  <a:close/>
                  <a:moveTo>
                    <a:pt x="1183386" y="674628"/>
                  </a:moveTo>
                  <a:cubicBezTo>
                    <a:pt x="1155254" y="674628"/>
                    <a:pt x="1131989" y="684594"/>
                    <a:pt x="1113590" y="704526"/>
                  </a:cubicBezTo>
                  <a:cubicBezTo>
                    <a:pt x="1095191" y="724458"/>
                    <a:pt x="1085992" y="752023"/>
                    <a:pt x="1085992" y="787221"/>
                  </a:cubicBezTo>
                  <a:cubicBezTo>
                    <a:pt x="1085992" y="816686"/>
                    <a:pt x="1092992" y="841084"/>
                    <a:pt x="1106991" y="860417"/>
                  </a:cubicBezTo>
                  <a:cubicBezTo>
                    <a:pt x="1124723" y="884549"/>
                    <a:pt x="1152055" y="896614"/>
                    <a:pt x="1188986" y="896614"/>
                  </a:cubicBezTo>
                  <a:cubicBezTo>
                    <a:pt x="1212318" y="896614"/>
                    <a:pt x="1231750" y="891248"/>
                    <a:pt x="1247282" y="880515"/>
                  </a:cubicBezTo>
                  <a:cubicBezTo>
                    <a:pt x="1262814" y="869783"/>
                    <a:pt x="1274180" y="854150"/>
                    <a:pt x="1281380" y="833618"/>
                  </a:cubicBezTo>
                  <a:lnTo>
                    <a:pt x="1225383" y="824219"/>
                  </a:lnTo>
                  <a:cubicBezTo>
                    <a:pt x="1222317" y="834885"/>
                    <a:pt x="1217784" y="842618"/>
                    <a:pt x="1211784" y="847417"/>
                  </a:cubicBezTo>
                  <a:cubicBezTo>
                    <a:pt x="1205785" y="852217"/>
                    <a:pt x="1198385" y="854617"/>
                    <a:pt x="1189586" y="854617"/>
                  </a:cubicBezTo>
                  <a:cubicBezTo>
                    <a:pt x="1176653" y="854617"/>
                    <a:pt x="1165854" y="849984"/>
                    <a:pt x="1157188" y="840718"/>
                  </a:cubicBezTo>
                  <a:cubicBezTo>
                    <a:pt x="1148521" y="831452"/>
                    <a:pt x="1143988" y="818486"/>
                    <a:pt x="1143588" y="801820"/>
                  </a:cubicBezTo>
                  <a:lnTo>
                    <a:pt x="1284380" y="801820"/>
                  </a:lnTo>
                  <a:cubicBezTo>
                    <a:pt x="1285180" y="758756"/>
                    <a:pt x="1276447" y="726792"/>
                    <a:pt x="1258181" y="705926"/>
                  </a:cubicBezTo>
                  <a:cubicBezTo>
                    <a:pt x="1239916" y="685061"/>
                    <a:pt x="1214984" y="674628"/>
                    <a:pt x="1183386" y="674628"/>
                  </a:cubicBezTo>
                  <a:close/>
                  <a:moveTo>
                    <a:pt x="951186" y="674628"/>
                  </a:moveTo>
                  <a:cubicBezTo>
                    <a:pt x="920655" y="674628"/>
                    <a:pt x="898123" y="680894"/>
                    <a:pt x="883590" y="693427"/>
                  </a:cubicBezTo>
                  <a:cubicBezTo>
                    <a:pt x="869058" y="705959"/>
                    <a:pt x="861792" y="721425"/>
                    <a:pt x="861792" y="739824"/>
                  </a:cubicBezTo>
                  <a:cubicBezTo>
                    <a:pt x="861792" y="760223"/>
                    <a:pt x="870191" y="776155"/>
                    <a:pt x="886990" y="787621"/>
                  </a:cubicBezTo>
                  <a:cubicBezTo>
                    <a:pt x="899123" y="795887"/>
                    <a:pt x="927854" y="805020"/>
                    <a:pt x="973185" y="815019"/>
                  </a:cubicBezTo>
                  <a:cubicBezTo>
                    <a:pt x="982918" y="817286"/>
                    <a:pt x="989184" y="819752"/>
                    <a:pt x="991984" y="822419"/>
                  </a:cubicBezTo>
                  <a:cubicBezTo>
                    <a:pt x="994650" y="825219"/>
                    <a:pt x="995983" y="828752"/>
                    <a:pt x="995983" y="833018"/>
                  </a:cubicBezTo>
                  <a:cubicBezTo>
                    <a:pt x="995983" y="839285"/>
                    <a:pt x="993517" y="844284"/>
                    <a:pt x="988584" y="848017"/>
                  </a:cubicBezTo>
                  <a:cubicBezTo>
                    <a:pt x="981251" y="853350"/>
                    <a:pt x="970318" y="856017"/>
                    <a:pt x="955786" y="856017"/>
                  </a:cubicBezTo>
                  <a:cubicBezTo>
                    <a:pt x="942587" y="856017"/>
                    <a:pt x="932321" y="853184"/>
                    <a:pt x="924988" y="847517"/>
                  </a:cubicBezTo>
                  <a:cubicBezTo>
                    <a:pt x="917655" y="841851"/>
                    <a:pt x="912788" y="833552"/>
                    <a:pt x="910389" y="822619"/>
                  </a:cubicBezTo>
                  <a:lnTo>
                    <a:pt x="853992" y="831218"/>
                  </a:lnTo>
                  <a:cubicBezTo>
                    <a:pt x="859192" y="851351"/>
                    <a:pt x="870224" y="867283"/>
                    <a:pt x="887090" y="879016"/>
                  </a:cubicBezTo>
                  <a:cubicBezTo>
                    <a:pt x="903956" y="890748"/>
                    <a:pt x="926854" y="896614"/>
                    <a:pt x="955786" y="896614"/>
                  </a:cubicBezTo>
                  <a:cubicBezTo>
                    <a:pt x="987651" y="896614"/>
                    <a:pt x="1011716" y="889615"/>
                    <a:pt x="1027981" y="875616"/>
                  </a:cubicBezTo>
                  <a:cubicBezTo>
                    <a:pt x="1044247" y="861617"/>
                    <a:pt x="1052380" y="844884"/>
                    <a:pt x="1052380" y="825419"/>
                  </a:cubicBezTo>
                  <a:cubicBezTo>
                    <a:pt x="1052380" y="807553"/>
                    <a:pt x="1046514" y="793621"/>
                    <a:pt x="1034781" y="783621"/>
                  </a:cubicBezTo>
                  <a:cubicBezTo>
                    <a:pt x="1022915" y="773755"/>
                    <a:pt x="1002016" y="765422"/>
                    <a:pt x="972085" y="758623"/>
                  </a:cubicBezTo>
                  <a:cubicBezTo>
                    <a:pt x="942153" y="751823"/>
                    <a:pt x="924654" y="746557"/>
                    <a:pt x="919588" y="742824"/>
                  </a:cubicBezTo>
                  <a:cubicBezTo>
                    <a:pt x="915855" y="740024"/>
                    <a:pt x="913988" y="736624"/>
                    <a:pt x="913988" y="732624"/>
                  </a:cubicBezTo>
                  <a:cubicBezTo>
                    <a:pt x="913988" y="727958"/>
                    <a:pt x="916122" y="724158"/>
                    <a:pt x="920388" y="721225"/>
                  </a:cubicBezTo>
                  <a:cubicBezTo>
                    <a:pt x="926788" y="717092"/>
                    <a:pt x="937387" y="715026"/>
                    <a:pt x="952186" y="715026"/>
                  </a:cubicBezTo>
                  <a:cubicBezTo>
                    <a:pt x="963919" y="715026"/>
                    <a:pt x="972951" y="717225"/>
                    <a:pt x="979284" y="721625"/>
                  </a:cubicBezTo>
                  <a:cubicBezTo>
                    <a:pt x="985617" y="726025"/>
                    <a:pt x="989917" y="732358"/>
                    <a:pt x="992184" y="740624"/>
                  </a:cubicBezTo>
                  <a:lnTo>
                    <a:pt x="1045180" y="730825"/>
                  </a:lnTo>
                  <a:cubicBezTo>
                    <a:pt x="1039847" y="712292"/>
                    <a:pt x="1030115" y="698293"/>
                    <a:pt x="1015982" y="688827"/>
                  </a:cubicBezTo>
                  <a:cubicBezTo>
                    <a:pt x="1001850" y="679361"/>
                    <a:pt x="980251" y="674628"/>
                    <a:pt x="951186" y="674628"/>
                  </a:cubicBezTo>
                  <a:close/>
                  <a:moveTo>
                    <a:pt x="722586" y="674628"/>
                  </a:moveTo>
                  <a:cubicBezTo>
                    <a:pt x="692055" y="674628"/>
                    <a:pt x="669523" y="680894"/>
                    <a:pt x="654990" y="693427"/>
                  </a:cubicBezTo>
                  <a:cubicBezTo>
                    <a:pt x="640458" y="705959"/>
                    <a:pt x="633192" y="721425"/>
                    <a:pt x="633192" y="739824"/>
                  </a:cubicBezTo>
                  <a:cubicBezTo>
                    <a:pt x="633192" y="760223"/>
                    <a:pt x="641591" y="776155"/>
                    <a:pt x="658390" y="787621"/>
                  </a:cubicBezTo>
                  <a:cubicBezTo>
                    <a:pt x="670523" y="795887"/>
                    <a:pt x="699254" y="805020"/>
                    <a:pt x="744585" y="815019"/>
                  </a:cubicBezTo>
                  <a:cubicBezTo>
                    <a:pt x="754318" y="817286"/>
                    <a:pt x="760584" y="819752"/>
                    <a:pt x="763384" y="822419"/>
                  </a:cubicBezTo>
                  <a:cubicBezTo>
                    <a:pt x="766050" y="825219"/>
                    <a:pt x="767383" y="828752"/>
                    <a:pt x="767383" y="833018"/>
                  </a:cubicBezTo>
                  <a:cubicBezTo>
                    <a:pt x="767383" y="839285"/>
                    <a:pt x="764917" y="844284"/>
                    <a:pt x="759984" y="848017"/>
                  </a:cubicBezTo>
                  <a:cubicBezTo>
                    <a:pt x="752651" y="853350"/>
                    <a:pt x="741718" y="856017"/>
                    <a:pt x="727186" y="856017"/>
                  </a:cubicBezTo>
                  <a:cubicBezTo>
                    <a:pt x="713987" y="856017"/>
                    <a:pt x="703721" y="853184"/>
                    <a:pt x="696388" y="847517"/>
                  </a:cubicBezTo>
                  <a:cubicBezTo>
                    <a:pt x="689055" y="841851"/>
                    <a:pt x="684188" y="833552"/>
                    <a:pt x="681789" y="822619"/>
                  </a:cubicBezTo>
                  <a:lnTo>
                    <a:pt x="625392" y="831218"/>
                  </a:lnTo>
                  <a:cubicBezTo>
                    <a:pt x="630592" y="851351"/>
                    <a:pt x="641624" y="867283"/>
                    <a:pt x="658490" y="879016"/>
                  </a:cubicBezTo>
                  <a:cubicBezTo>
                    <a:pt x="675356" y="890748"/>
                    <a:pt x="698254" y="896614"/>
                    <a:pt x="727186" y="896614"/>
                  </a:cubicBezTo>
                  <a:cubicBezTo>
                    <a:pt x="759051" y="896614"/>
                    <a:pt x="783116" y="889615"/>
                    <a:pt x="799381" y="875616"/>
                  </a:cubicBezTo>
                  <a:cubicBezTo>
                    <a:pt x="815647" y="861617"/>
                    <a:pt x="823780" y="844884"/>
                    <a:pt x="823780" y="825419"/>
                  </a:cubicBezTo>
                  <a:cubicBezTo>
                    <a:pt x="823780" y="807553"/>
                    <a:pt x="817914" y="793621"/>
                    <a:pt x="806181" y="783621"/>
                  </a:cubicBezTo>
                  <a:cubicBezTo>
                    <a:pt x="794315" y="773755"/>
                    <a:pt x="773416" y="765422"/>
                    <a:pt x="743485" y="758623"/>
                  </a:cubicBezTo>
                  <a:cubicBezTo>
                    <a:pt x="713553" y="751823"/>
                    <a:pt x="696054" y="746557"/>
                    <a:pt x="690988" y="742824"/>
                  </a:cubicBezTo>
                  <a:cubicBezTo>
                    <a:pt x="687255" y="740024"/>
                    <a:pt x="685388" y="736624"/>
                    <a:pt x="685388" y="732624"/>
                  </a:cubicBezTo>
                  <a:cubicBezTo>
                    <a:pt x="685388" y="727958"/>
                    <a:pt x="687522" y="724158"/>
                    <a:pt x="691788" y="721225"/>
                  </a:cubicBezTo>
                  <a:cubicBezTo>
                    <a:pt x="698188" y="717092"/>
                    <a:pt x="708787" y="715026"/>
                    <a:pt x="723586" y="715026"/>
                  </a:cubicBezTo>
                  <a:cubicBezTo>
                    <a:pt x="735319" y="715026"/>
                    <a:pt x="744351" y="717225"/>
                    <a:pt x="750684" y="721625"/>
                  </a:cubicBezTo>
                  <a:cubicBezTo>
                    <a:pt x="757017" y="726025"/>
                    <a:pt x="761317" y="732358"/>
                    <a:pt x="763584" y="740624"/>
                  </a:cubicBezTo>
                  <a:lnTo>
                    <a:pt x="816580" y="730825"/>
                  </a:lnTo>
                  <a:cubicBezTo>
                    <a:pt x="811247" y="712292"/>
                    <a:pt x="801515" y="698293"/>
                    <a:pt x="787382" y="688827"/>
                  </a:cubicBezTo>
                  <a:cubicBezTo>
                    <a:pt x="773250" y="679361"/>
                    <a:pt x="751651" y="674628"/>
                    <a:pt x="722586" y="674628"/>
                  </a:cubicBezTo>
                  <a:close/>
                  <a:moveTo>
                    <a:pt x="224310" y="593633"/>
                  </a:moveTo>
                  <a:cubicBezTo>
                    <a:pt x="201778" y="593633"/>
                    <a:pt x="182545" y="597033"/>
                    <a:pt x="166613" y="603832"/>
                  </a:cubicBezTo>
                  <a:cubicBezTo>
                    <a:pt x="150681" y="610632"/>
                    <a:pt x="138481" y="620531"/>
                    <a:pt x="130015" y="633531"/>
                  </a:cubicBezTo>
                  <a:cubicBezTo>
                    <a:pt x="121549" y="646530"/>
                    <a:pt x="117316" y="660496"/>
                    <a:pt x="117316" y="675428"/>
                  </a:cubicBezTo>
                  <a:cubicBezTo>
                    <a:pt x="117316" y="698627"/>
                    <a:pt x="126316" y="718292"/>
                    <a:pt x="144314" y="734424"/>
                  </a:cubicBezTo>
                  <a:cubicBezTo>
                    <a:pt x="157114" y="745890"/>
                    <a:pt x="179379" y="755556"/>
                    <a:pt x="211110" y="763423"/>
                  </a:cubicBezTo>
                  <a:cubicBezTo>
                    <a:pt x="235776" y="769556"/>
                    <a:pt x="251575" y="773822"/>
                    <a:pt x="258507" y="776222"/>
                  </a:cubicBezTo>
                  <a:cubicBezTo>
                    <a:pt x="268640" y="779822"/>
                    <a:pt x="275740" y="784055"/>
                    <a:pt x="279806" y="788921"/>
                  </a:cubicBezTo>
                  <a:cubicBezTo>
                    <a:pt x="283873" y="793787"/>
                    <a:pt x="285906" y="799687"/>
                    <a:pt x="285906" y="806620"/>
                  </a:cubicBezTo>
                  <a:cubicBezTo>
                    <a:pt x="285906" y="817419"/>
                    <a:pt x="281073" y="826852"/>
                    <a:pt x="271407" y="834918"/>
                  </a:cubicBezTo>
                  <a:cubicBezTo>
                    <a:pt x="261741" y="842984"/>
                    <a:pt x="247375" y="847017"/>
                    <a:pt x="228309" y="847017"/>
                  </a:cubicBezTo>
                  <a:cubicBezTo>
                    <a:pt x="210310" y="847017"/>
                    <a:pt x="196011" y="842484"/>
                    <a:pt x="185412" y="833418"/>
                  </a:cubicBezTo>
                  <a:cubicBezTo>
                    <a:pt x="174813" y="824352"/>
                    <a:pt x="167780" y="810153"/>
                    <a:pt x="164313" y="790821"/>
                  </a:cubicBezTo>
                  <a:lnTo>
                    <a:pt x="106717" y="796421"/>
                  </a:lnTo>
                  <a:cubicBezTo>
                    <a:pt x="110583" y="829219"/>
                    <a:pt x="122449" y="854184"/>
                    <a:pt x="142315" y="871316"/>
                  </a:cubicBezTo>
                  <a:cubicBezTo>
                    <a:pt x="162180" y="888448"/>
                    <a:pt x="190645" y="897014"/>
                    <a:pt x="227709" y="897014"/>
                  </a:cubicBezTo>
                  <a:cubicBezTo>
                    <a:pt x="253174" y="897014"/>
                    <a:pt x="274440" y="893448"/>
                    <a:pt x="291505" y="886315"/>
                  </a:cubicBezTo>
                  <a:cubicBezTo>
                    <a:pt x="308571" y="879182"/>
                    <a:pt x="321770" y="868283"/>
                    <a:pt x="331103" y="853617"/>
                  </a:cubicBezTo>
                  <a:cubicBezTo>
                    <a:pt x="340436" y="838951"/>
                    <a:pt x="345102" y="823219"/>
                    <a:pt x="345102" y="806420"/>
                  </a:cubicBezTo>
                  <a:cubicBezTo>
                    <a:pt x="345102" y="787888"/>
                    <a:pt x="341202" y="772322"/>
                    <a:pt x="333403" y="759723"/>
                  </a:cubicBezTo>
                  <a:cubicBezTo>
                    <a:pt x="325603" y="747124"/>
                    <a:pt x="314804" y="737191"/>
                    <a:pt x="301005" y="729925"/>
                  </a:cubicBezTo>
                  <a:cubicBezTo>
                    <a:pt x="287206" y="722658"/>
                    <a:pt x="265907" y="715626"/>
                    <a:pt x="237109" y="708826"/>
                  </a:cubicBezTo>
                  <a:cubicBezTo>
                    <a:pt x="208311" y="702026"/>
                    <a:pt x="190178" y="695493"/>
                    <a:pt x="182712" y="689227"/>
                  </a:cubicBezTo>
                  <a:cubicBezTo>
                    <a:pt x="176846" y="684294"/>
                    <a:pt x="173913" y="678361"/>
                    <a:pt x="173913" y="671428"/>
                  </a:cubicBezTo>
                  <a:cubicBezTo>
                    <a:pt x="173913" y="663829"/>
                    <a:pt x="177046" y="657762"/>
                    <a:pt x="183312" y="653229"/>
                  </a:cubicBezTo>
                  <a:cubicBezTo>
                    <a:pt x="193045" y="646163"/>
                    <a:pt x="206511" y="642630"/>
                    <a:pt x="223710" y="642630"/>
                  </a:cubicBezTo>
                  <a:cubicBezTo>
                    <a:pt x="240375" y="642630"/>
                    <a:pt x="252874" y="645930"/>
                    <a:pt x="261207" y="652529"/>
                  </a:cubicBezTo>
                  <a:cubicBezTo>
                    <a:pt x="269540" y="659129"/>
                    <a:pt x="274973" y="669962"/>
                    <a:pt x="277506" y="685027"/>
                  </a:cubicBezTo>
                  <a:lnTo>
                    <a:pt x="336703" y="682428"/>
                  </a:lnTo>
                  <a:cubicBezTo>
                    <a:pt x="335769" y="655496"/>
                    <a:pt x="326003" y="633964"/>
                    <a:pt x="307405" y="617831"/>
                  </a:cubicBezTo>
                  <a:cubicBezTo>
                    <a:pt x="288806" y="601699"/>
                    <a:pt x="261107" y="593633"/>
                    <a:pt x="224310" y="593633"/>
                  </a:cubicBezTo>
                  <a:close/>
                  <a:moveTo>
                    <a:pt x="793842" y="0"/>
                  </a:moveTo>
                  <a:cubicBezTo>
                    <a:pt x="1232269" y="0"/>
                    <a:pt x="1587684" y="329113"/>
                    <a:pt x="1587684" y="735095"/>
                  </a:cubicBezTo>
                  <a:cubicBezTo>
                    <a:pt x="1587684" y="1141077"/>
                    <a:pt x="1232269" y="1470190"/>
                    <a:pt x="793842" y="1470190"/>
                  </a:cubicBezTo>
                  <a:cubicBezTo>
                    <a:pt x="355415" y="1470190"/>
                    <a:pt x="0" y="1141077"/>
                    <a:pt x="0" y="735095"/>
                  </a:cubicBezTo>
                  <a:cubicBezTo>
                    <a:pt x="0" y="329113"/>
                    <a:pt x="355415" y="0"/>
                    <a:pt x="793842" y="0"/>
                  </a:cubicBezTo>
                  <a:close/>
                </a:path>
              </a:pathLst>
            </a:custGeom>
            <a:ln w="53975" cap="rnd">
              <a:solidFill>
                <a:schemeClr val="bg1"/>
              </a:solidFill>
              <a:prstDash val="solid"/>
            </a:ln>
            <a:effectLst>
              <a:outerShdw sx="1000" sy="1000" algn="bl" rotWithShape="0">
                <a:srgbClr val="000000"/>
              </a:outerShdw>
            </a:effectLst>
            <a:extLst>
              <a:ext uri="{909E8E84-426E-40DD-AFC4-6F175D3DCCD1}">
                <a14:hiddenFill xmlns:a14="http://schemas.microsoft.com/office/drawing/2010/main">
                  <a:solidFill>
                    <a:srgbClr val="FFFFFF"/>
                  </a:solidFill>
                </a14:hiddenFill>
              </a:ext>
            </a:extLst>
          </p:spPr>
        </p:pic>
      </p:grpSp>
      <p:grpSp>
        <p:nvGrpSpPr>
          <p:cNvPr id="15" name="Group 14">
            <a:extLst>
              <a:ext uri="{FF2B5EF4-FFF2-40B4-BE49-F238E27FC236}">
                <a16:creationId xmlns:a16="http://schemas.microsoft.com/office/drawing/2014/main" id="{08EA0F51-97DA-213C-393B-8605FA6F359E}"/>
              </a:ext>
            </a:extLst>
          </p:cNvPr>
          <p:cNvGrpSpPr/>
          <p:nvPr/>
        </p:nvGrpSpPr>
        <p:grpSpPr>
          <a:xfrm>
            <a:off x="-1297302" y="3519401"/>
            <a:ext cx="1060374" cy="1020313"/>
            <a:chOff x="169335" y="4210029"/>
            <a:chExt cx="1272449" cy="1224375"/>
          </a:xfrm>
        </p:grpSpPr>
        <p:sp>
          <p:nvSpPr>
            <p:cNvPr id="17" name="Oval 16">
              <a:extLst>
                <a:ext uri="{FF2B5EF4-FFF2-40B4-BE49-F238E27FC236}">
                  <a16:creationId xmlns:a16="http://schemas.microsoft.com/office/drawing/2014/main" id="{2184E72A-E22C-C468-7A28-DC9BC1DC199B}"/>
                </a:ext>
              </a:extLst>
            </p:cNvPr>
            <p:cNvSpPr/>
            <p:nvPr/>
          </p:nvSpPr>
          <p:spPr>
            <a:xfrm>
              <a:off x="234673" y="4305677"/>
              <a:ext cx="1155267" cy="1049580"/>
            </a:xfrm>
            <a:prstGeom prst="ellipse">
              <a:avLst/>
            </a:prstGeom>
            <a:solidFill>
              <a:schemeClr val="bg1"/>
            </a:solidFill>
            <a:ln w="539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sz="1500">
                <a:solidFill>
                  <a:prstClr val="white"/>
                </a:solidFill>
                <a:latin typeface="Calibri" panose="020F0502020204030204"/>
              </a:endParaRPr>
            </a:p>
          </p:txBody>
        </p:sp>
        <p:pic>
          <p:nvPicPr>
            <p:cNvPr id="18" name="Picture 17">
              <a:extLst>
                <a:ext uri="{FF2B5EF4-FFF2-40B4-BE49-F238E27FC236}">
                  <a16:creationId xmlns:a16="http://schemas.microsoft.com/office/drawing/2014/main" id="{342EB0AC-7832-F8DD-E350-3FCC487549B4}"/>
                </a:ext>
              </a:extLst>
            </p:cNvPr>
            <p:cNvPicPr>
              <a:picLocks noChangeAspect="1"/>
            </p:cNvPicPr>
            <p:nvPr/>
          </p:nvPicPr>
          <p:blipFill>
            <a:blip r:embed="rId8" cstate="email">
              <a:alphaModFix/>
              <a:duotone>
                <a:prstClr val="black"/>
                <a:srgbClr val="FF969E">
                  <a:tint val="45000"/>
                  <a:satMod val="400000"/>
                </a:srgbClr>
              </a:duotone>
              <a:extLst>
                <a:ext uri="{28A0092B-C50C-407E-A947-70E740481C1C}">
                  <a14:useLocalDpi xmlns:a14="http://schemas.microsoft.com/office/drawing/2010/main"/>
                </a:ext>
                <a:ext uri="{837473B0-CC2E-450A-ABE3-18F120FF3D39}">
                  <a1611:picAttrSrcUrl xmlns:a1611="http://schemas.microsoft.com/office/drawing/2016/11/main" r:id="rId9"/>
                </a:ext>
              </a:extLst>
            </a:blip>
            <a:srcRect/>
            <a:stretch/>
          </p:blipFill>
          <p:spPr>
            <a:xfrm>
              <a:off x="169335" y="4210029"/>
              <a:ext cx="1272449" cy="1224375"/>
            </a:xfrm>
            <a:custGeom>
              <a:avLst/>
              <a:gdLst/>
              <a:ahLst/>
              <a:cxnLst/>
              <a:rect l="l" t="t" r="r" b="b"/>
              <a:pathLst>
                <a:path w="1475716" h="1419962">
                  <a:moveTo>
                    <a:pt x="1041060" y="576731"/>
                  </a:moveTo>
                  <a:lnTo>
                    <a:pt x="1041060" y="869913"/>
                  </a:lnTo>
                  <a:lnTo>
                    <a:pt x="1264047" y="869913"/>
                  </a:lnTo>
                  <a:lnTo>
                    <a:pt x="1264047" y="820516"/>
                  </a:lnTo>
                  <a:lnTo>
                    <a:pt x="1100257" y="820516"/>
                  </a:lnTo>
                  <a:lnTo>
                    <a:pt x="1100257" y="740721"/>
                  </a:lnTo>
                  <a:lnTo>
                    <a:pt x="1247448" y="740721"/>
                  </a:lnTo>
                  <a:lnTo>
                    <a:pt x="1247448" y="691324"/>
                  </a:lnTo>
                  <a:lnTo>
                    <a:pt x="1100257" y="691324"/>
                  </a:lnTo>
                  <a:lnTo>
                    <a:pt x="1100257" y="626328"/>
                  </a:lnTo>
                  <a:lnTo>
                    <a:pt x="1258447" y="626328"/>
                  </a:lnTo>
                  <a:lnTo>
                    <a:pt x="1258447" y="576731"/>
                  </a:lnTo>
                  <a:close/>
                  <a:moveTo>
                    <a:pt x="764835" y="576731"/>
                  </a:moveTo>
                  <a:lnTo>
                    <a:pt x="764835" y="869913"/>
                  </a:lnTo>
                  <a:lnTo>
                    <a:pt x="987822" y="869913"/>
                  </a:lnTo>
                  <a:lnTo>
                    <a:pt x="987822" y="820516"/>
                  </a:lnTo>
                  <a:lnTo>
                    <a:pt x="824032" y="820516"/>
                  </a:lnTo>
                  <a:lnTo>
                    <a:pt x="824032" y="740721"/>
                  </a:lnTo>
                  <a:lnTo>
                    <a:pt x="971223" y="740721"/>
                  </a:lnTo>
                  <a:lnTo>
                    <a:pt x="971223" y="691324"/>
                  </a:lnTo>
                  <a:lnTo>
                    <a:pt x="824032" y="691324"/>
                  </a:lnTo>
                  <a:lnTo>
                    <a:pt x="824032" y="626328"/>
                  </a:lnTo>
                  <a:lnTo>
                    <a:pt x="982222" y="626328"/>
                  </a:lnTo>
                  <a:lnTo>
                    <a:pt x="982222" y="576731"/>
                  </a:lnTo>
                  <a:close/>
                  <a:moveTo>
                    <a:pt x="470160" y="576731"/>
                  </a:moveTo>
                  <a:lnTo>
                    <a:pt x="470160" y="869913"/>
                  </a:lnTo>
                  <a:lnTo>
                    <a:pt x="525157" y="869913"/>
                  </a:lnTo>
                  <a:lnTo>
                    <a:pt x="525157" y="678725"/>
                  </a:lnTo>
                  <a:lnTo>
                    <a:pt x="643350" y="869913"/>
                  </a:lnTo>
                  <a:lnTo>
                    <a:pt x="702746" y="869913"/>
                  </a:lnTo>
                  <a:lnTo>
                    <a:pt x="702746" y="576731"/>
                  </a:lnTo>
                  <a:lnTo>
                    <a:pt x="647749" y="576731"/>
                  </a:lnTo>
                  <a:lnTo>
                    <a:pt x="647749" y="772519"/>
                  </a:lnTo>
                  <a:lnTo>
                    <a:pt x="527757" y="576731"/>
                  </a:lnTo>
                  <a:close/>
                  <a:moveTo>
                    <a:pt x="295929" y="571731"/>
                  </a:moveTo>
                  <a:cubicBezTo>
                    <a:pt x="273397" y="571731"/>
                    <a:pt x="254165" y="575131"/>
                    <a:pt x="238233" y="581931"/>
                  </a:cubicBezTo>
                  <a:cubicBezTo>
                    <a:pt x="222300" y="588730"/>
                    <a:pt x="210101" y="598630"/>
                    <a:pt x="201635" y="611629"/>
                  </a:cubicBezTo>
                  <a:cubicBezTo>
                    <a:pt x="193169" y="624628"/>
                    <a:pt x="188935" y="638594"/>
                    <a:pt x="188935" y="653526"/>
                  </a:cubicBezTo>
                  <a:cubicBezTo>
                    <a:pt x="188935" y="676725"/>
                    <a:pt x="197935" y="696391"/>
                    <a:pt x="215934" y="712523"/>
                  </a:cubicBezTo>
                  <a:cubicBezTo>
                    <a:pt x="228733" y="723989"/>
                    <a:pt x="250998" y="733655"/>
                    <a:pt x="282730" y="741521"/>
                  </a:cubicBezTo>
                  <a:cubicBezTo>
                    <a:pt x="307395" y="747654"/>
                    <a:pt x="323194" y="751920"/>
                    <a:pt x="330127" y="754320"/>
                  </a:cubicBezTo>
                  <a:cubicBezTo>
                    <a:pt x="340260" y="757920"/>
                    <a:pt x="347359" y="762153"/>
                    <a:pt x="351426" y="767020"/>
                  </a:cubicBezTo>
                  <a:cubicBezTo>
                    <a:pt x="355492" y="771886"/>
                    <a:pt x="357525" y="777786"/>
                    <a:pt x="357525" y="784718"/>
                  </a:cubicBezTo>
                  <a:cubicBezTo>
                    <a:pt x="357525" y="795518"/>
                    <a:pt x="352692" y="804951"/>
                    <a:pt x="343026" y="813017"/>
                  </a:cubicBezTo>
                  <a:cubicBezTo>
                    <a:pt x="333360" y="821083"/>
                    <a:pt x="318994" y="825116"/>
                    <a:pt x="299929" y="825116"/>
                  </a:cubicBezTo>
                  <a:cubicBezTo>
                    <a:pt x="281930" y="825116"/>
                    <a:pt x="267631" y="820583"/>
                    <a:pt x="257031" y="811517"/>
                  </a:cubicBezTo>
                  <a:cubicBezTo>
                    <a:pt x="246432" y="802451"/>
                    <a:pt x="239399" y="788252"/>
                    <a:pt x="235933" y="768919"/>
                  </a:cubicBezTo>
                  <a:lnTo>
                    <a:pt x="178336" y="774519"/>
                  </a:lnTo>
                  <a:cubicBezTo>
                    <a:pt x="182203" y="807317"/>
                    <a:pt x="194069" y="832282"/>
                    <a:pt x="213934" y="849414"/>
                  </a:cubicBezTo>
                  <a:cubicBezTo>
                    <a:pt x="233799" y="866547"/>
                    <a:pt x="262264" y="875113"/>
                    <a:pt x="299329" y="875113"/>
                  </a:cubicBezTo>
                  <a:cubicBezTo>
                    <a:pt x="324794" y="875113"/>
                    <a:pt x="346059" y="871546"/>
                    <a:pt x="363125" y="864414"/>
                  </a:cubicBezTo>
                  <a:cubicBezTo>
                    <a:pt x="380190" y="857281"/>
                    <a:pt x="393390" y="846381"/>
                    <a:pt x="402722" y="831716"/>
                  </a:cubicBezTo>
                  <a:cubicBezTo>
                    <a:pt x="412055" y="817050"/>
                    <a:pt x="416722" y="801317"/>
                    <a:pt x="416722" y="784518"/>
                  </a:cubicBezTo>
                  <a:cubicBezTo>
                    <a:pt x="416722" y="765986"/>
                    <a:pt x="412822" y="750421"/>
                    <a:pt x="405022" y="737821"/>
                  </a:cubicBezTo>
                  <a:cubicBezTo>
                    <a:pt x="397223" y="725222"/>
                    <a:pt x="386423" y="715289"/>
                    <a:pt x="372624" y="708023"/>
                  </a:cubicBezTo>
                  <a:cubicBezTo>
                    <a:pt x="358825" y="700757"/>
                    <a:pt x="337526" y="693724"/>
                    <a:pt x="308728" y="686924"/>
                  </a:cubicBezTo>
                  <a:cubicBezTo>
                    <a:pt x="279930" y="680125"/>
                    <a:pt x="261798" y="673592"/>
                    <a:pt x="254332" y="667326"/>
                  </a:cubicBezTo>
                  <a:cubicBezTo>
                    <a:pt x="248465" y="662393"/>
                    <a:pt x="245532" y="656460"/>
                    <a:pt x="245532" y="649527"/>
                  </a:cubicBezTo>
                  <a:cubicBezTo>
                    <a:pt x="245532" y="641927"/>
                    <a:pt x="248665" y="635861"/>
                    <a:pt x="254931" y="631328"/>
                  </a:cubicBezTo>
                  <a:cubicBezTo>
                    <a:pt x="264664" y="624262"/>
                    <a:pt x="278130" y="620728"/>
                    <a:pt x="295329" y="620728"/>
                  </a:cubicBezTo>
                  <a:cubicBezTo>
                    <a:pt x="311995" y="620728"/>
                    <a:pt x="324494" y="624028"/>
                    <a:pt x="332827" y="630628"/>
                  </a:cubicBezTo>
                  <a:cubicBezTo>
                    <a:pt x="341160" y="637227"/>
                    <a:pt x="346593" y="648060"/>
                    <a:pt x="349126" y="663126"/>
                  </a:cubicBezTo>
                  <a:lnTo>
                    <a:pt x="408322" y="660526"/>
                  </a:lnTo>
                  <a:cubicBezTo>
                    <a:pt x="407389" y="633594"/>
                    <a:pt x="397623" y="612062"/>
                    <a:pt x="379024" y="595930"/>
                  </a:cubicBezTo>
                  <a:cubicBezTo>
                    <a:pt x="360425" y="579798"/>
                    <a:pt x="332727" y="571731"/>
                    <a:pt x="295929" y="571731"/>
                  </a:cubicBezTo>
                  <a:close/>
                  <a:moveTo>
                    <a:pt x="737858" y="0"/>
                  </a:moveTo>
                  <a:cubicBezTo>
                    <a:pt x="1145366" y="0"/>
                    <a:pt x="1475716" y="317869"/>
                    <a:pt x="1475716" y="709981"/>
                  </a:cubicBezTo>
                  <a:cubicBezTo>
                    <a:pt x="1475716" y="1102093"/>
                    <a:pt x="1145366" y="1419962"/>
                    <a:pt x="737858" y="1419962"/>
                  </a:cubicBezTo>
                  <a:cubicBezTo>
                    <a:pt x="330350" y="1419962"/>
                    <a:pt x="0" y="1102093"/>
                    <a:pt x="0" y="709981"/>
                  </a:cubicBezTo>
                  <a:cubicBezTo>
                    <a:pt x="0" y="317869"/>
                    <a:pt x="330350" y="0"/>
                    <a:pt x="737858" y="0"/>
                  </a:cubicBezTo>
                  <a:close/>
                </a:path>
              </a:pathLst>
            </a:custGeom>
            <a:ln w="53975">
              <a:solidFill>
                <a:schemeClr val="bg1"/>
              </a:solidFill>
            </a:ln>
          </p:spPr>
        </p:pic>
      </p:grpSp>
      <p:grpSp>
        <p:nvGrpSpPr>
          <p:cNvPr id="19" name="Group 18">
            <a:extLst>
              <a:ext uri="{FF2B5EF4-FFF2-40B4-BE49-F238E27FC236}">
                <a16:creationId xmlns:a16="http://schemas.microsoft.com/office/drawing/2014/main" id="{6997970C-7CDC-0311-BD59-80233A9C9CF3}"/>
              </a:ext>
            </a:extLst>
          </p:cNvPr>
          <p:cNvGrpSpPr/>
          <p:nvPr/>
        </p:nvGrpSpPr>
        <p:grpSpPr>
          <a:xfrm>
            <a:off x="-1322149" y="5760255"/>
            <a:ext cx="1069721" cy="996064"/>
            <a:chOff x="169335" y="6899053"/>
            <a:chExt cx="1283665" cy="1195277"/>
          </a:xfrm>
        </p:grpSpPr>
        <p:sp>
          <p:nvSpPr>
            <p:cNvPr id="20" name="Oval 19">
              <a:extLst>
                <a:ext uri="{FF2B5EF4-FFF2-40B4-BE49-F238E27FC236}">
                  <a16:creationId xmlns:a16="http://schemas.microsoft.com/office/drawing/2014/main" id="{D8F042B0-12CF-189C-520B-9164EE0A5128}"/>
                </a:ext>
              </a:extLst>
            </p:cNvPr>
            <p:cNvSpPr/>
            <p:nvPr/>
          </p:nvSpPr>
          <p:spPr>
            <a:xfrm>
              <a:off x="234673" y="6975240"/>
              <a:ext cx="1155267" cy="1049580"/>
            </a:xfrm>
            <a:prstGeom prst="ellipse">
              <a:avLst/>
            </a:prstGeom>
            <a:solidFill>
              <a:schemeClr val="bg1"/>
            </a:solidFill>
            <a:ln w="539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sz="1500">
                <a:solidFill>
                  <a:prstClr val="white"/>
                </a:solidFill>
                <a:latin typeface="Calibri" panose="020F0502020204030204"/>
              </a:endParaRPr>
            </a:p>
          </p:txBody>
        </p:sp>
        <p:pic>
          <p:nvPicPr>
            <p:cNvPr id="21" name="Picture 20" descr="Visit Broadstairs - quintessential seaside town on the Kent coast - Visit  Thanet">
              <a:extLst>
                <a:ext uri="{FF2B5EF4-FFF2-40B4-BE49-F238E27FC236}">
                  <a16:creationId xmlns:a16="http://schemas.microsoft.com/office/drawing/2014/main" id="{369A4BED-9CF9-987C-EE7F-382E85DE5247}"/>
                </a:ext>
              </a:extLst>
            </p:cNvPr>
            <p:cNvPicPr>
              <a:picLocks noChangeAspect="1" noChangeArrowheads="1"/>
            </p:cNvPicPr>
            <p:nvPr/>
          </p:nvPicPr>
          <p:blipFill>
            <a:blip r:embed="rId10" cstate="email">
              <a:duotone>
                <a:prstClr val="black"/>
                <a:schemeClr val="accent2">
                  <a:lumMod val="60000"/>
                  <a:lumOff val="40000"/>
                  <a:tint val="45000"/>
                  <a:satMod val="400000"/>
                </a:schemeClr>
              </a:duotone>
              <a:extLst>
                <a:ext uri="{28A0092B-C50C-407E-A947-70E740481C1C}">
                  <a14:useLocalDpi xmlns:a14="http://schemas.microsoft.com/office/drawing/2010/main"/>
                </a:ext>
              </a:extLst>
            </a:blip>
            <a:srcRect/>
            <a:stretch/>
          </p:blipFill>
          <p:spPr bwMode="auto">
            <a:xfrm>
              <a:off x="169335" y="6899053"/>
              <a:ext cx="1283665" cy="1195277"/>
            </a:xfrm>
            <a:custGeom>
              <a:avLst/>
              <a:gdLst/>
              <a:ahLst/>
              <a:cxnLst/>
              <a:rect l="l" t="t" r="r" b="b"/>
              <a:pathLst>
                <a:path w="1488724" h="1386216">
                  <a:moveTo>
                    <a:pt x="693640" y="714168"/>
                  </a:moveTo>
                  <a:lnTo>
                    <a:pt x="750836" y="784763"/>
                  </a:lnTo>
                  <a:cubicBezTo>
                    <a:pt x="741237" y="792763"/>
                    <a:pt x="732371" y="798496"/>
                    <a:pt x="724238" y="801962"/>
                  </a:cubicBezTo>
                  <a:cubicBezTo>
                    <a:pt x="716105" y="805429"/>
                    <a:pt x="707639" y="807162"/>
                    <a:pt x="698839" y="807162"/>
                  </a:cubicBezTo>
                  <a:cubicBezTo>
                    <a:pt x="685507" y="807162"/>
                    <a:pt x="674874" y="803329"/>
                    <a:pt x="666941" y="795663"/>
                  </a:cubicBezTo>
                  <a:cubicBezTo>
                    <a:pt x="659008" y="787997"/>
                    <a:pt x="655042" y="778097"/>
                    <a:pt x="655042" y="765964"/>
                  </a:cubicBezTo>
                  <a:cubicBezTo>
                    <a:pt x="655042" y="756365"/>
                    <a:pt x="658242" y="746966"/>
                    <a:pt x="664641" y="737766"/>
                  </a:cubicBezTo>
                  <a:cubicBezTo>
                    <a:pt x="671041" y="728567"/>
                    <a:pt x="680707" y="720701"/>
                    <a:pt x="693640" y="714168"/>
                  </a:cubicBezTo>
                  <a:close/>
                  <a:moveTo>
                    <a:pt x="717638" y="589775"/>
                  </a:moveTo>
                  <a:cubicBezTo>
                    <a:pt x="726838" y="589775"/>
                    <a:pt x="734137" y="592308"/>
                    <a:pt x="739537" y="597375"/>
                  </a:cubicBezTo>
                  <a:cubicBezTo>
                    <a:pt x="744936" y="602441"/>
                    <a:pt x="747636" y="608574"/>
                    <a:pt x="747636" y="615774"/>
                  </a:cubicBezTo>
                  <a:cubicBezTo>
                    <a:pt x="747636" y="624307"/>
                    <a:pt x="742037" y="632906"/>
                    <a:pt x="730837" y="641572"/>
                  </a:cubicBezTo>
                  <a:lnTo>
                    <a:pt x="715638" y="653171"/>
                  </a:lnTo>
                  <a:lnTo>
                    <a:pt x="701839" y="637172"/>
                  </a:lnTo>
                  <a:cubicBezTo>
                    <a:pt x="693306" y="627306"/>
                    <a:pt x="689040" y="618907"/>
                    <a:pt x="689040" y="611974"/>
                  </a:cubicBezTo>
                  <a:cubicBezTo>
                    <a:pt x="689040" y="606108"/>
                    <a:pt x="691573" y="600941"/>
                    <a:pt x="696639" y="596475"/>
                  </a:cubicBezTo>
                  <a:cubicBezTo>
                    <a:pt x="701706" y="592008"/>
                    <a:pt x="708705" y="589775"/>
                    <a:pt x="717638" y="589775"/>
                  </a:cubicBezTo>
                  <a:close/>
                  <a:moveTo>
                    <a:pt x="894195" y="555177"/>
                  </a:moveTo>
                  <a:lnTo>
                    <a:pt x="894195" y="848359"/>
                  </a:lnTo>
                  <a:lnTo>
                    <a:pt x="949191" y="848359"/>
                  </a:lnTo>
                  <a:lnTo>
                    <a:pt x="949191" y="617574"/>
                  </a:lnTo>
                  <a:lnTo>
                    <a:pt x="1007188" y="848359"/>
                  </a:lnTo>
                  <a:lnTo>
                    <a:pt x="1064184" y="848359"/>
                  </a:lnTo>
                  <a:lnTo>
                    <a:pt x="1122381" y="617574"/>
                  </a:lnTo>
                  <a:lnTo>
                    <a:pt x="1122381" y="848359"/>
                  </a:lnTo>
                  <a:lnTo>
                    <a:pt x="1177377" y="848359"/>
                  </a:lnTo>
                  <a:lnTo>
                    <a:pt x="1177377" y="555177"/>
                  </a:lnTo>
                  <a:lnTo>
                    <a:pt x="1088583" y="555177"/>
                  </a:lnTo>
                  <a:lnTo>
                    <a:pt x="1035986" y="755165"/>
                  </a:lnTo>
                  <a:lnTo>
                    <a:pt x="982789" y="555177"/>
                  </a:lnTo>
                  <a:close/>
                  <a:moveTo>
                    <a:pt x="324295" y="555177"/>
                  </a:moveTo>
                  <a:lnTo>
                    <a:pt x="324295" y="848359"/>
                  </a:lnTo>
                  <a:lnTo>
                    <a:pt x="383491" y="848359"/>
                  </a:lnTo>
                  <a:lnTo>
                    <a:pt x="383491" y="759765"/>
                  </a:lnTo>
                  <a:lnTo>
                    <a:pt x="431488" y="710768"/>
                  </a:lnTo>
                  <a:lnTo>
                    <a:pt x="512083" y="848359"/>
                  </a:lnTo>
                  <a:lnTo>
                    <a:pt x="588679" y="848359"/>
                  </a:lnTo>
                  <a:lnTo>
                    <a:pt x="472286" y="669370"/>
                  </a:lnTo>
                  <a:lnTo>
                    <a:pt x="582679" y="555177"/>
                  </a:lnTo>
                  <a:lnTo>
                    <a:pt x="503084" y="555177"/>
                  </a:lnTo>
                  <a:lnTo>
                    <a:pt x="383491" y="685369"/>
                  </a:lnTo>
                  <a:lnTo>
                    <a:pt x="383491" y="555177"/>
                  </a:lnTo>
                  <a:close/>
                  <a:moveTo>
                    <a:pt x="716238" y="550178"/>
                  </a:moveTo>
                  <a:cubicBezTo>
                    <a:pt x="689973" y="550178"/>
                    <a:pt x="669741" y="556344"/>
                    <a:pt x="655542" y="568677"/>
                  </a:cubicBezTo>
                  <a:cubicBezTo>
                    <a:pt x="641343" y="581009"/>
                    <a:pt x="634243" y="596042"/>
                    <a:pt x="634243" y="613774"/>
                  </a:cubicBezTo>
                  <a:cubicBezTo>
                    <a:pt x="634243" y="623373"/>
                    <a:pt x="636776" y="633539"/>
                    <a:pt x="641843" y="644272"/>
                  </a:cubicBezTo>
                  <a:cubicBezTo>
                    <a:pt x="646909" y="655005"/>
                    <a:pt x="654442" y="666304"/>
                    <a:pt x="664441" y="678170"/>
                  </a:cubicBezTo>
                  <a:cubicBezTo>
                    <a:pt x="642176" y="689236"/>
                    <a:pt x="625444" y="702268"/>
                    <a:pt x="614244" y="717268"/>
                  </a:cubicBezTo>
                  <a:cubicBezTo>
                    <a:pt x="603045" y="732267"/>
                    <a:pt x="597445" y="749166"/>
                    <a:pt x="597445" y="767964"/>
                  </a:cubicBezTo>
                  <a:cubicBezTo>
                    <a:pt x="597445" y="788630"/>
                    <a:pt x="604578" y="806895"/>
                    <a:pt x="618844" y="822761"/>
                  </a:cubicBezTo>
                  <a:cubicBezTo>
                    <a:pt x="637243" y="843293"/>
                    <a:pt x="664708" y="853559"/>
                    <a:pt x="701239" y="853559"/>
                  </a:cubicBezTo>
                  <a:cubicBezTo>
                    <a:pt x="719638" y="853559"/>
                    <a:pt x="735504" y="851026"/>
                    <a:pt x="748836" y="845960"/>
                  </a:cubicBezTo>
                  <a:cubicBezTo>
                    <a:pt x="762169" y="840893"/>
                    <a:pt x="774768" y="833027"/>
                    <a:pt x="786634" y="822361"/>
                  </a:cubicBezTo>
                  <a:cubicBezTo>
                    <a:pt x="801966" y="836627"/>
                    <a:pt x="817965" y="847826"/>
                    <a:pt x="834631" y="855959"/>
                  </a:cubicBezTo>
                  <a:lnTo>
                    <a:pt x="868629" y="812562"/>
                  </a:lnTo>
                  <a:cubicBezTo>
                    <a:pt x="863962" y="810295"/>
                    <a:pt x="856663" y="805662"/>
                    <a:pt x="846730" y="798663"/>
                  </a:cubicBezTo>
                  <a:cubicBezTo>
                    <a:pt x="836798" y="791663"/>
                    <a:pt x="828698" y="785230"/>
                    <a:pt x="822432" y="779364"/>
                  </a:cubicBezTo>
                  <a:cubicBezTo>
                    <a:pt x="826698" y="773764"/>
                    <a:pt x="830698" y="766798"/>
                    <a:pt x="834431" y="758465"/>
                  </a:cubicBezTo>
                  <a:cubicBezTo>
                    <a:pt x="838164" y="750132"/>
                    <a:pt x="842564" y="736966"/>
                    <a:pt x="847630" y="718967"/>
                  </a:cubicBezTo>
                  <a:lnTo>
                    <a:pt x="796833" y="707368"/>
                  </a:lnTo>
                  <a:cubicBezTo>
                    <a:pt x="793367" y="721101"/>
                    <a:pt x="789234" y="732233"/>
                    <a:pt x="784434" y="740766"/>
                  </a:cubicBezTo>
                  <a:lnTo>
                    <a:pt x="743637" y="686969"/>
                  </a:lnTo>
                  <a:cubicBezTo>
                    <a:pt x="765102" y="673504"/>
                    <a:pt x="779368" y="661438"/>
                    <a:pt x="786434" y="650772"/>
                  </a:cubicBezTo>
                  <a:cubicBezTo>
                    <a:pt x="793500" y="640106"/>
                    <a:pt x="797033" y="628840"/>
                    <a:pt x="797033" y="616974"/>
                  </a:cubicBezTo>
                  <a:cubicBezTo>
                    <a:pt x="797033" y="598308"/>
                    <a:pt x="789900" y="582509"/>
                    <a:pt x="775635" y="569577"/>
                  </a:cubicBezTo>
                  <a:cubicBezTo>
                    <a:pt x="761369" y="556644"/>
                    <a:pt x="741570" y="550178"/>
                    <a:pt x="716238" y="550178"/>
                  </a:cubicBezTo>
                  <a:close/>
                  <a:moveTo>
                    <a:pt x="744362" y="0"/>
                  </a:moveTo>
                  <a:cubicBezTo>
                    <a:pt x="1155462" y="0"/>
                    <a:pt x="1488724" y="310315"/>
                    <a:pt x="1488724" y="693108"/>
                  </a:cubicBezTo>
                  <a:cubicBezTo>
                    <a:pt x="1488724" y="1075901"/>
                    <a:pt x="1155462" y="1386216"/>
                    <a:pt x="744362" y="1386216"/>
                  </a:cubicBezTo>
                  <a:cubicBezTo>
                    <a:pt x="333262" y="1386216"/>
                    <a:pt x="0" y="1075901"/>
                    <a:pt x="0" y="693108"/>
                  </a:cubicBezTo>
                  <a:cubicBezTo>
                    <a:pt x="0" y="310315"/>
                    <a:pt x="333262" y="0"/>
                    <a:pt x="744362" y="0"/>
                  </a:cubicBezTo>
                  <a:close/>
                </a:path>
              </a:pathLst>
            </a:custGeom>
            <a:ln w="53975" cap="rnd">
              <a:solidFill>
                <a:schemeClr val="bg1"/>
              </a:solidFill>
              <a:prstDash val="solid"/>
            </a:ln>
            <a:effectLst>
              <a:outerShdw sx="1000" sy="1000" algn="bl" rotWithShape="0">
                <a:srgbClr val="000000"/>
              </a:outerShdw>
            </a:effectLst>
            <a:extLst>
              <a:ext uri="{909E8E84-426E-40DD-AFC4-6F175D3DCCD1}">
                <a14:hiddenFill xmlns:a14="http://schemas.microsoft.com/office/drawing/2010/main">
                  <a:solidFill>
                    <a:srgbClr val="FFFFFF"/>
                  </a:solidFill>
                </a14:hiddenFill>
              </a:ext>
            </a:extLst>
          </p:spPr>
        </p:pic>
      </p:grpSp>
      <p:sp>
        <p:nvSpPr>
          <p:cNvPr id="3" name="Freeform 2">
            <a:extLst>
              <a:ext uri="{FF2B5EF4-FFF2-40B4-BE49-F238E27FC236}">
                <a16:creationId xmlns:a16="http://schemas.microsoft.com/office/drawing/2014/main" id="{7CC8F770-0676-CA02-F556-76F9DACA7004}"/>
              </a:ext>
            </a:extLst>
          </p:cNvPr>
          <p:cNvSpPr/>
          <p:nvPr/>
        </p:nvSpPr>
        <p:spPr>
          <a:xfrm>
            <a:off x="0" y="-7512264"/>
            <a:ext cx="1481428" cy="18127083"/>
          </a:xfrm>
          <a:custGeom>
            <a:avLst/>
            <a:gdLst>
              <a:gd name="connsiteX0" fmla="*/ 1773841 w 1773841"/>
              <a:gd name="connsiteY0" fmla="*/ 0 h 15819120"/>
              <a:gd name="connsiteX1" fmla="*/ 1773841 w 1773841"/>
              <a:gd name="connsiteY1" fmla="*/ 6233093 h 15819120"/>
              <a:gd name="connsiteX2" fmla="*/ 909496 w 1773841"/>
              <a:gd name="connsiteY2" fmla="*/ 7129609 h 15819120"/>
              <a:gd name="connsiteX3" fmla="*/ 909496 w 1773841"/>
              <a:gd name="connsiteY3" fmla="*/ 7272960 h 15819120"/>
              <a:gd name="connsiteX4" fmla="*/ 1773841 w 1773841"/>
              <a:gd name="connsiteY4" fmla="*/ 8169476 h 15819120"/>
              <a:gd name="connsiteX5" fmla="*/ 1773841 w 1773841"/>
              <a:gd name="connsiteY5" fmla="*/ 15819120 h 15819120"/>
              <a:gd name="connsiteX6" fmla="*/ 0 w 1773841"/>
              <a:gd name="connsiteY6" fmla="*/ 15819120 h 15819120"/>
              <a:gd name="connsiteX7" fmla="*/ 0 w 1773841"/>
              <a:gd name="connsiteY7" fmla="*/ 0 h 15819120"/>
              <a:gd name="connsiteX0" fmla="*/ 1773841 w 1773841"/>
              <a:gd name="connsiteY0" fmla="*/ 0 h 15819120"/>
              <a:gd name="connsiteX1" fmla="*/ 1773841 w 1773841"/>
              <a:gd name="connsiteY1" fmla="*/ 6233093 h 15819120"/>
              <a:gd name="connsiteX2" fmla="*/ 909496 w 1773841"/>
              <a:gd name="connsiteY2" fmla="*/ 7129609 h 15819120"/>
              <a:gd name="connsiteX3" fmla="*/ 909496 w 1773841"/>
              <a:gd name="connsiteY3" fmla="*/ 7272960 h 15819120"/>
              <a:gd name="connsiteX4" fmla="*/ 1773841 w 1773841"/>
              <a:gd name="connsiteY4" fmla="*/ 8169476 h 15819120"/>
              <a:gd name="connsiteX5" fmla="*/ 1773841 w 1773841"/>
              <a:gd name="connsiteY5" fmla="*/ 15819120 h 15819120"/>
              <a:gd name="connsiteX6" fmla="*/ 0 w 1773841"/>
              <a:gd name="connsiteY6" fmla="*/ 15819120 h 15819120"/>
              <a:gd name="connsiteX7" fmla="*/ 0 w 1773841"/>
              <a:gd name="connsiteY7" fmla="*/ 0 h 15819120"/>
              <a:gd name="connsiteX8" fmla="*/ 1773841 w 1773841"/>
              <a:gd name="connsiteY8" fmla="*/ 0 h 15819120"/>
              <a:gd name="connsiteX0" fmla="*/ 1773841 w 1773841"/>
              <a:gd name="connsiteY0" fmla="*/ 0 h 15819120"/>
              <a:gd name="connsiteX1" fmla="*/ 1773841 w 1773841"/>
              <a:gd name="connsiteY1" fmla="*/ 6233093 h 15819120"/>
              <a:gd name="connsiteX2" fmla="*/ 909496 w 1773841"/>
              <a:gd name="connsiteY2" fmla="*/ 7129609 h 15819120"/>
              <a:gd name="connsiteX3" fmla="*/ 909496 w 1773841"/>
              <a:gd name="connsiteY3" fmla="*/ 7272960 h 15819120"/>
              <a:gd name="connsiteX4" fmla="*/ 1773841 w 1773841"/>
              <a:gd name="connsiteY4" fmla="*/ 8169476 h 15819120"/>
              <a:gd name="connsiteX5" fmla="*/ 1773841 w 1773841"/>
              <a:gd name="connsiteY5" fmla="*/ 15819120 h 15819120"/>
              <a:gd name="connsiteX6" fmla="*/ 0 w 1773841"/>
              <a:gd name="connsiteY6" fmla="*/ 15819120 h 15819120"/>
              <a:gd name="connsiteX7" fmla="*/ 0 w 1773841"/>
              <a:gd name="connsiteY7" fmla="*/ 0 h 15819120"/>
              <a:gd name="connsiteX8" fmla="*/ 1773841 w 1773841"/>
              <a:gd name="connsiteY8" fmla="*/ 0 h 15819120"/>
              <a:gd name="connsiteX0" fmla="*/ 1773841 w 1777714"/>
              <a:gd name="connsiteY0" fmla="*/ 0 h 15819120"/>
              <a:gd name="connsiteX1" fmla="*/ 1773841 w 1777714"/>
              <a:gd name="connsiteY1" fmla="*/ 6233093 h 15819120"/>
              <a:gd name="connsiteX2" fmla="*/ 909496 w 1777714"/>
              <a:gd name="connsiteY2" fmla="*/ 7129609 h 15819120"/>
              <a:gd name="connsiteX3" fmla="*/ 909496 w 1777714"/>
              <a:gd name="connsiteY3" fmla="*/ 7272960 h 15819120"/>
              <a:gd name="connsiteX4" fmla="*/ 1773841 w 1777714"/>
              <a:gd name="connsiteY4" fmla="*/ 8169476 h 15819120"/>
              <a:gd name="connsiteX5" fmla="*/ 1773841 w 1777714"/>
              <a:gd name="connsiteY5" fmla="*/ 15819120 h 15819120"/>
              <a:gd name="connsiteX6" fmla="*/ 0 w 1777714"/>
              <a:gd name="connsiteY6" fmla="*/ 15819120 h 15819120"/>
              <a:gd name="connsiteX7" fmla="*/ 0 w 1777714"/>
              <a:gd name="connsiteY7" fmla="*/ 0 h 15819120"/>
              <a:gd name="connsiteX8" fmla="*/ 1773841 w 1777714"/>
              <a:gd name="connsiteY8" fmla="*/ 0 h 15819120"/>
              <a:gd name="connsiteX0" fmla="*/ 1773841 w 1777714"/>
              <a:gd name="connsiteY0" fmla="*/ 0 h 15819120"/>
              <a:gd name="connsiteX1" fmla="*/ 1773841 w 1777714"/>
              <a:gd name="connsiteY1" fmla="*/ 6233093 h 15819120"/>
              <a:gd name="connsiteX2" fmla="*/ 909496 w 1777714"/>
              <a:gd name="connsiteY2" fmla="*/ 7129609 h 15819120"/>
              <a:gd name="connsiteX3" fmla="*/ 909496 w 1777714"/>
              <a:gd name="connsiteY3" fmla="*/ 7272960 h 15819120"/>
              <a:gd name="connsiteX4" fmla="*/ 1773841 w 1777714"/>
              <a:gd name="connsiteY4" fmla="*/ 8169476 h 15819120"/>
              <a:gd name="connsiteX5" fmla="*/ 1773841 w 1777714"/>
              <a:gd name="connsiteY5" fmla="*/ 15819120 h 15819120"/>
              <a:gd name="connsiteX6" fmla="*/ 0 w 1777714"/>
              <a:gd name="connsiteY6" fmla="*/ 15819120 h 15819120"/>
              <a:gd name="connsiteX7" fmla="*/ 0 w 1777714"/>
              <a:gd name="connsiteY7" fmla="*/ 0 h 15819120"/>
              <a:gd name="connsiteX8" fmla="*/ 1773841 w 1777714"/>
              <a:gd name="connsiteY8" fmla="*/ 0 h 15819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7714" h="15819120">
                <a:moveTo>
                  <a:pt x="1773841" y="0"/>
                </a:moveTo>
                <a:cubicBezTo>
                  <a:pt x="1773841" y="2077698"/>
                  <a:pt x="1782556" y="5985053"/>
                  <a:pt x="1773841" y="6233093"/>
                </a:cubicBezTo>
                <a:cubicBezTo>
                  <a:pt x="1765126" y="6481133"/>
                  <a:pt x="909747" y="6822304"/>
                  <a:pt x="909496" y="7129609"/>
                </a:cubicBezTo>
                <a:cubicBezTo>
                  <a:pt x="909245" y="7436914"/>
                  <a:pt x="909245" y="6880986"/>
                  <a:pt x="909496" y="7272960"/>
                </a:cubicBezTo>
                <a:cubicBezTo>
                  <a:pt x="909747" y="7664934"/>
                  <a:pt x="1773593" y="7819837"/>
                  <a:pt x="1773841" y="8169476"/>
                </a:cubicBezTo>
                <a:cubicBezTo>
                  <a:pt x="1774089" y="8519115"/>
                  <a:pt x="1773841" y="13269239"/>
                  <a:pt x="1773841" y="15819120"/>
                </a:cubicBezTo>
                <a:lnTo>
                  <a:pt x="0" y="15819120"/>
                </a:lnTo>
                <a:lnTo>
                  <a:pt x="0" y="0"/>
                </a:lnTo>
                <a:lnTo>
                  <a:pt x="1773841"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defTabSz="761970"/>
            <a:endParaRPr lang="en-GB" sz="1500">
              <a:solidFill>
                <a:prstClr val="white"/>
              </a:solidFill>
              <a:latin typeface="Calibri" panose="020F0502020204030204"/>
            </a:endParaRPr>
          </a:p>
        </p:txBody>
      </p:sp>
      <p:pic>
        <p:nvPicPr>
          <p:cNvPr id="52" name="Picture 51">
            <a:extLst>
              <a:ext uri="{FF2B5EF4-FFF2-40B4-BE49-F238E27FC236}">
                <a16:creationId xmlns:a16="http://schemas.microsoft.com/office/drawing/2014/main" id="{90F9303F-A2B4-DD38-20FD-456C4000B9C9}"/>
              </a:ext>
            </a:extLst>
          </p:cNvPr>
          <p:cNvPicPr>
            <a:picLocks noChangeAspect="1"/>
          </p:cNvPicPr>
          <p:nvPr/>
        </p:nvPicPr>
        <p:blipFill>
          <a:blip r:embed="rId5" cstate="email">
            <a:alphaModFix amt="85000"/>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a:xfrm>
            <a:off x="142894" y="1296348"/>
            <a:ext cx="1068059" cy="1022154"/>
          </a:xfrm>
          <a:custGeom>
            <a:avLst/>
            <a:gdLst/>
            <a:ahLst/>
            <a:cxnLst/>
            <a:rect l="l" t="t" r="r" b="b"/>
            <a:pathLst>
              <a:path w="1486412" h="1422526">
                <a:moveTo>
                  <a:pt x="491851" y="655834"/>
                </a:moveTo>
                <a:lnTo>
                  <a:pt x="491851" y="868221"/>
                </a:lnTo>
                <a:lnTo>
                  <a:pt x="548048" y="868221"/>
                </a:lnTo>
                <a:lnTo>
                  <a:pt x="548048" y="655834"/>
                </a:lnTo>
                <a:close/>
                <a:moveTo>
                  <a:pt x="1159797" y="651034"/>
                </a:moveTo>
                <a:cubicBezTo>
                  <a:pt x="1129265" y="651034"/>
                  <a:pt x="1106733" y="657300"/>
                  <a:pt x="1092201" y="669833"/>
                </a:cubicBezTo>
                <a:cubicBezTo>
                  <a:pt x="1077668" y="682365"/>
                  <a:pt x="1070402" y="697831"/>
                  <a:pt x="1070402" y="716230"/>
                </a:cubicBezTo>
                <a:cubicBezTo>
                  <a:pt x="1070402" y="736629"/>
                  <a:pt x="1078802" y="752561"/>
                  <a:pt x="1095601" y="764027"/>
                </a:cubicBezTo>
                <a:cubicBezTo>
                  <a:pt x="1107733" y="772293"/>
                  <a:pt x="1136465" y="781426"/>
                  <a:pt x="1181795" y="791425"/>
                </a:cubicBezTo>
                <a:cubicBezTo>
                  <a:pt x="1191528" y="793692"/>
                  <a:pt x="1197794" y="796158"/>
                  <a:pt x="1200594" y="798825"/>
                </a:cubicBezTo>
                <a:cubicBezTo>
                  <a:pt x="1203261" y="801625"/>
                  <a:pt x="1204594" y="805158"/>
                  <a:pt x="1204594" y="809424"/>
                </a:cubicBezTo>
                <a:cubicBezTo>
                  <a:pt x="1204594" y="815691"/>
                  <a:pt x="1202127" y="820690"/>
                  <a:pt x="1197194" y="824423"/>
                </a:cubicBezTo>
                <a:cubicBezTo>
                  <a:pt x="1189861" y="829756"/>
                  <a:pt x="1178929" y="832423"/>
                  <a:pt x="1164396" y="832423"/>
                </a:cubicBezTo>
                <a:cubicBezTo>
                  <a:pt x="1151197" y="832423"/>
                  <a:pt x="1140931" y="829590"/>
                  <a:pt x="1133598" y="823923"/>
                </a:cubicBezTo>
                <a:cubicBezTo>
                  <a:pt x="1126265" y="818257"/>
                  <a:pt x="1121399" y="809958"/>
                  <a:pt x="1118999" y="799025"/>
                </a:cubicBezTo>
                <a:lnTo>
                  <a:pt x="1062603" y="807624"/>
                </a:lnTo>
                <a:cubicBezTo>
                  <a:pt x="1067802" y="827756"/>
                  <a:pt x="1078835" y="843689"/>
                  <a:pt x="1095701" y="855421"/>
                </a:cubicBezTo>
                <a:cubicBezTo>
                  <a:pt x="1112566" y="867154"/>
                  <a:pt x="1135465" y="873020"/>
                  <a:pt x="1164396" y="873020"/>
                </a:cubicBezTo>
                <a:cubicBezTo>
                  <a:pt x="1196261" y="873020"/>
                  <a:pt x="1220326" y="866021"/>
                  <a:pt x="1236592" y="852022"/>
                </a:cubicBezTo>
                <a:cubicBezTo>
                  <a:pt x="1252858" y="838023"/>
                  <a:pt x="1260991" y="821290"/>
                  <a:pt x="1260991" y="801825"/>
                </a:cubicBezTo>
                <a:cubicBezTo>
                  <a:pt x="1260991" y="783959"/>
                  <a:pt x="1255124" y="770027"/>
                  <a:pt x="1243392" y="760027"/>
                </a:cubicBezTo>
                <a:cubicBezTo>
                  <a:pt x="1231526" y="750161"/>
                  <a:pt x="1210627" y="741828"/>
                  <a:pt x="1180695" y="735029"/>
                </a:cubicBezTo>
                <a:cubicBezTo>
                  <a:pt x="1150764" y="728229"/>
                  <a:pt x="1133265" y="722963"/>
                  <a:pt x="1128199" y="719230"/>
                </a:cubicBezTo>
                <a:cubicBezTo>
                  <a:pt x="1124465" y="716430"/>
                  <a:pt x="1122599" y="713030"/>
                  <a:pt x="1122599" y="709030"/>
                </a:cubicBezTo>
                <a:cubicBezTo>
                  <a:pt x="1122599" y="704364"/>
                  <a:pt x="1124732" y="700564"/>
                  <a:pt x="1128999" y="697631"/>
                </a:cubicBezTo>
                <a:cubicBezTo>
                  <a:pt x="1135398" y="693498"/>
                  <a:pt x="1145998" y="691431"/>
                  <a:pt x="1160797" y="691431"/>
                </a:cubicBezTo>
                <a:cubicBezTo>
                  <a:pt x="1172529" y="691431"/>
                  <a:pt x="1181562" y="693631"/>
                  <a:pt x="1187895" y="698031"/>
                </a:cubicBezTo>
                <a:cubicBezTo>
                  <a:pt x="1194228" y="702431"/>
                  <a:pt x="1198528" y="708764"/>
                  <a:pt x="1200794" y="717030"/>
                </a:cubicBezTo>
                <a:lnTo>
                  <a:pt x="1253791" y="707230"/>
                </a:lnTo>
                <a:cubicBezTo>
                  <a:pt x="1248458" y="688698"/>
                  <a:pt x="1238725" y="674699"/>
                  <a:pt x="1224593" y="665233"/>
                </a:cubicBezTo>
                <a:cubicBezTo>
                  <a:pt x="1210460" y="655767"/>
                  <a:pt x="1188862" y="651034"/>
                  <a:pt x="1159797" y="651034"/>
                </a:cubicBezTo>
                <a:close/>
                <a:moveTo>
                  <a:pt x="944396" y="651034"/>
                </a:moveTo>
                <a:cubicBezTo>
                  <a:pt x="912798" y="651034"/>
                  <a:pt x="887733" y="660800"/>
                  <a:pt x="869200" y="680332"/>
                </a:cubicBezTo>
                <a:cubicBezTo>
                  <a:pt x="850668" y="699864"/>
                  <a:pt x="841402" y="727163"/>
                  <a:pt x="841402" y="762227"/>
                </a:cubicBezTo>
                <a:cubicBezTo>
                  <a:pt x="841402" y="796892"/>
                  <a:pt x="850635" y="824023"/>
                  <a:pt x="869100" y="843622"/>
                </a:cubicBezTo>
                <a:cubicBezTo>
                  <a:pt x="887566" y="863221"/>
                  <a:pt x="912331" y="873020"/>
                  <a:pt x="943396" y="873020"/>
                </a:cubicBezTo>
                <a:cubicBezTo>
                  <a:pt x="970728" y="873020"/>
                  <a:pt x="992526" y="866554"/>
                  <a:pt x="1008792" y="853622"/>
                </a:cubicBezTo>
                <a:cubicBezTo>
                  <a:pt x="1025057" y="840689"/>
                  <a:pt x="1036057" y="821557"/>
                  <a:pt x="1041790" y="796225"/>
                </a:cubicBezTo>
                <a:lnTo>
                  <a:pt x="986593" y="786826"/>
                </a:lnTo>
                <a:cubicBezTo>
                  <a:pt x="983793" y="801625"/>
                  <a:pt x="978994" y="812057"/>
                  <a:pt x="972194" y="818124"/>
                </a:cubicBezTo>
                <a:cubicBezTo>
                  <a:pt x="965395" y="824190"/>
                  <a:pt x="956662" y="827223"/>
                  <a:pt x="945996" y="827223"/>
                </a:cubicBezTo>
                <a:cubicBezTo>
                  <a:pt x="931730" y="827223"/>
                  <a:pt x="920364" y="822023"/>
                  <a:pt x="911898" y="811624"/>
                </a:cubicBezTo>
                <a:cubicBezTo>
                  <a:pt x="903432" y="801225"/>
                  <a:pt x="899199" y="783426"/>
                  <a:pt x="899199" y="758227"/>
                </a:cubicBezTo>
                <a:cubicBezTo>
                  <a:pt x="899199" y="735562"/>
                  <a:pt x="903365" y="719396"/>
                  <a:pt x="911698" y="709730"/>
                </a:cubicBezTo>
                <a:cubicBezTo>
                  <a:pt x="920031" y="700064"/>
                  <a:pt x="931197" y="695231"/>
                  <a:pt x="945196" y="695231"/>
                </a:cubicBezTo>
                <a:cubicBezTo>
                  <a:pt x="955728" y="695231"/>
                  <a:pt x="964295" y="698031"/>
                  <a:pt x="970894" y="703631"/>
                </a:cubicBezTo>
                <a:cubicBezTo>
                  <a:pt x="977494" y="709230"/>
                  <a:pt x="981727" y="717563"/>
                  <a:pt x="983593" y="728629"/>
                </a:cubicBezTo>
                <a:lnTo>
                  <a:pt x="1038990" y="718630"/>
                </a:lnTo>
                <a:cubicBezTo>
                  <a:pt x="1032324" y="695831"/>
                  <a:pt x="1021358" y="678866"/>
                  <a:pt x="1006092" y="667733"/>
                </a:cubicBezTo>
                <a:cubicBezTo>
                  <a:pt x="990826" y="656600"/>
                  <a:pt x="970261" y="651034"/>
                  <a:pt x="944396" y="651034"/>
                </a:cubicBezTo>
                <a:close/>
                <a:moveTo>
                  <a:pt x="727944" y="651034"/>
                </a:moveTo>
                <a:cubicBezTo>
                  <a:pt x="699812" y="651034"/>
                  <a:pt x="676480" y="663033"/>
                  <a:pt x="657948" y="687032"/>
                </a:cubicBezTo>
                <a:lnTo>
                  <a:pt x="657948" y="655834"/>
                </a:lnTo>
                <a:lnTo>
                  <a:pt x="605751" y="655834"/>
                </a:lnTo>
                <a:lnTo>
                  <a:pt x="605751" y="868221"/>
                </a:lnTo>
                <a:lnTo>
                  <a:pt x="661948" y="868221"/>
                </a:lnTo>
                <a:lnTo>
                  <a:pt x="661948" y="772027"/>
                </a:lnTo>
                <a:cubicBezTo>
                  <a:pt x="661948" y="748295"/>
                  <a:pt x="663381" y="732029"/>
                  <a:pt x="666248" y="723229"/>
                </a:cubicBezTo>
                <a:cubicBezTo>
                  <a:pt x="669114" y="714430"/>
                  <a:pt x="674414" y="707364"/>
                  <a:pt x="682147" y="702031"/>
                </a:cubicBezTo>
                <a:cubicBezTo>
                  <a:pt x="689880" y="696698"/>
                  <a:pt x="698612" y="694031"/>
                  <a:pt x="708345" y="694031"/>
                </a:cubicBezTo>
                <a:cubicBezTo>
                  <a:pt x="715945" y="694031"/>
                  <a:pt x="722444" y="695898"/>
                  <a:pt x="727844" y="699631"/>
                </a:cubicBezTo>
                <a:cubicBezTo>
                  <a:pt x="733244" y="703364"/>
                  <a:pt x="737143" y="708597"/>
                  <a:pt x="739543" y="715330"/>
                </a:cubicBezTo>
                <a:cubicBezTo>
                  <a:pt x="741943" y="722063"/>
                  <a:pt x="743143" y="736895"/>
                  <a:pt x="743143" y="759827"/>
                </a:cubicBezTo>
                <a:lnTo>
                  <a:pt x="743143" y="868221"/>
                </a:lnTo>
                <a:lnTo>
                  <a:pt x="799340" y="868221"/>
                </a:lnTo>
                <a:lnTo>
                  <a:pt x="799340" y="736229"/>
                </a:lnTo>
                <a:cubicBezTo>
                  <a:pt x="799340" y="719830"/>
                  <a:pt x="798306" y="707230"/>
                  <a:pt x="796240" y="698431"/>
                </a:cubicBezTo>
                <a:cubicBezTo>
                  <a:pt x="794173" y="689632"/>
                  <a:pt x="790507" y="681765"/>
                  <a:pt x="785240" y="674832"/>
                </a:cubicBezTo>
                <a:cubicBezTo>
                  <a:pt x="779974" y="667900"/>
                  <a:pt x="772208" y="662200"/>
                  <a:pt x="761942" y="657733"/>
                </a:cubicBezTo>
                <a:cubicBezTo>
                  <a:pt x="751676" y="653267"/>
                  <a:pt x="740343" y="651034"/>
                  <a:pt x="727944" y="651034"/>
                </a:cubicBezTo>
                <a:close/>
                <a:moveTo>
                  <a:pt x="246201" y="577438"/>
                </a:moveTo>
                <a:lnTo>
                  <a:pt x="246201" y="868221"/>
                </a:lnTo>
                <a:lnTo>
                  <a:pt x="452589" y="868221"/>
                </a:lnTo>
                <a:lnTo>
                  <a:pt x="452589" y="818824"/>
                </a:lnTo>
                <a:lnTo>
                  <a:pt x="305398" y="818824"/>
                </a:lnTo>
                <a:lnTo>
                  <a:pt x="305398" y="577438"/>
                </a:lnTo>
                <a:close/>
                <a:moveTo>
                  <a:pt x="491851" y="575039"/>
                </a:moveTo>
                <a:lnTo>
                  <a:pt x="491851" y="627035"/>
                </a:lnTo>
                <a:lnTo>
                  <a:pt x="548048" y="627035"/>
                </a:lnTo>
                <a:lnTo>
                  <a:pt x="548048" y="575039"/>
                </a:lnTo>
                <a:close/>
                <a:moveTo>
                  <a:pt x="743206" y="0"/>
                </a:moveTo>
                <a:cubicBezTo>
                  <a:pt x="1153667" y="0"/>
                  <a:pt x="1486412" y="318443"/>
                  <a:pt x="1486412" y="711263"/>
                </a:cubicBezTo>
                <a:cubicBezTo>
                  <a:pt x="1486412" y="1104083"/>
                  <a:pt x="1153667" y="1422526"/>
                  <a:pt x="743206" y="1422526"/>
                </a:cubicBezTo>
                <a:cubicBezTo>
                  <a:pt x="332745" y="1422526"/>
                  <a:pt x="0" y="1104083"/>
                  <a:pt x="0" y="711263"/>
                </a:cubicBezTo>
                <a:cubicBezTo>
                  <a:pt x="0" y="318443"/>
                  <a:pt x="332745" y="0"/>
                  <a:pt x="743206" y="0"/>
                </a:cubicBezTo>
                <a:close/>
              </a:path>
            </a:pathLst>
          </a:custGeom>
          <a:ln w="190500" cap="rnd">
            <a:noFill/>
            <a:prstDash val="solid"/>
          </a:ln>
          <a:effectLst>
            <a:outerShdw blurRad="127000" sx="1000" sy="1000" algn="bl" rotWithShape="0">
              <a:srgbClr val="000000"/>
            </a:outerShdw>
          </a:effectLst>
        </p:spPr>
      </p:pic>
      <p:pic>
        <p:nvPicPr>
          <p:cNvPr id="51" name="Picture 50">
            <a:extLst>
              <a:ext uri="{FF2B5EF4-FFF2-40B4-BE49-F238E27FC236}">
                <a16:creationId xmlns:a16="http://schemas.microsoft.com/office/drawing/2014/main" id="{1DAC3050-E16D-014C-48B0-5B243EE0C384}"/>
              </a:ext>
            </a:extLst>
          </p:cNvPr>
          <p:cNvPicPr>
            <a:picLocks noChangeAspect="1"/>
          </p:cNvPicPr>
          <p:nvPr/>
        </p:nvPicPr>
        <p:blipFill>
          <a:blip r:embed="rId11" cstate="email">
            <a:alphaModFix amt="85000"/>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141113" y="2385742"/>
            <a:ext cx="1077588" cy="1040695"/>
          </a:xfrm>
          <a:custGeom>
            <a:avLst/>
            <a:gdLst/>
            <a:ahLst/>
            <a:cxnLst/>
            <a:rect l="l" t="t" r="r" b="b"/>
            <a:pathLst>
              <a:path w="1475716" h="1425192">
                <a:moveTo>
                  <a:pt x="523390" y="694660"/>
                </a:moveTo>
                <a:cubicBezTo>
                  <a:pt x="536010" y="694660"/>
                  <a:pt x="546593" y="699478"/>
                  <a:pt x="555139" y="709115"/>
                </a:cubicBezTo>
                <a:cubicBezTo>
                  <a:pt x="563686" y="718751"/>
                  <a:pt x="567960" y="732518"/>
                  <a:pt x="567960" y="750415"/>
                </a:cubicBezTo>
                <a:cubicBezTo>
                  <a:pt x="567960" y="768770"/>
                  <a:pt x="563686" y="782766"/>
                  <a:pt x="555139" y="792403"/>
                </a:cubicBezTo>
                <a:cubicBezTo>
                  <a:pt x="546593" y="802039"/>
                  <a:pt x="536010" y="806858"/>
                  <a:pt x="523390" y="806858"/>
                </a:cubicBezTo>
                <a:cubicBezTo>
                  <a:pt x="510771" y="806858"/>
                  <a:pt x="500159" y="802039"/>
                  <a:pt x="491555" y="792403"/>
                </a:cubicBezTo>
                <a:cubicBezTo>
                  <a:pt x="482951" y="782766"/>
                  <a:pt x="478649" y="768885"/>
                  <a:pt x="478649" y="750759"/>
                </a:cubicBezTo>
                <a:cubicBezTo>
                  <a:pt x="478649" y="732633"/>
                  <a:pt x="482951" y="718751"/>
                  <a:pt x="491555" y="709115"/>
                </a:cubicBezTo>
                <a:cubicBezTo>
                  <a:pt x="500159" y="699478"/>
                  <a:pt x="510771" y="694660"/>
                  <a:pt x="523390" y="694660"/>
                </a:cubicBezTo>
                <a:close/>
                <a:moveTo>
                  <a:pt x="1065343" y="692251"/>
                </a:moveTo>
                <a:cubicBezTo>
                  <a:pt x="1075209" y="692251"/>
                  <a:pt x="1083584" y="695893"/>
                  <a:pt x="1090467" y="703178"/>
                </a:cubicBezTo>
                <a:cubicBezTo>
                  <a:pt x="1097351" y="710463"/>
                  <a:pt x="1100964" y="721103"/>
                  <a:pt x="1101308" y="735099"/>
                </a:cubicBezTo>
                <a:lnTo>
                  <a:pt x="1029034" y="735099"/>
                </a:lnTo>
                <a:cubicBezTo>
                  <a:pt x="1028919" y="721906"/>
                  <a:pt x="1032303" y="711467"/>
                  <a:pt x="1039187" y="703780"/>
                </a:cubicBezTo>
                <a:cubicBezTo>
                  <a:pt x="1046070" y="696094"/>
                  <a:pt x="1054789" y="692251"/>
                  <a:pt x="1065343" y="692251"/>
                </a:cubicBezTo>
                <a:close/>
                <a:moveTo>
                  <a:pt x="1062418" y="655253"/>
                </a:moveTo>
                <a:cubicBezTo>
                  <a:pt x="1038211" y="655253"/>
                  <a:pt x="1018193" y="663828"/>
                  <a:pt x="1002361" y="680979"/>
                </a:cubicBezTo>
                <a:cubicBezTo>
                  <a:pt x="986529" y="698130"/>
                  <a:pt x="978614" y="721849"/>
                  <a:pt x="978614" y="752135"/>
                </a:cubicBezTo>
                <a:cubicBezTo>
                  <a:pt x="978614" y="777489"/>
                  <a:pt x="984636" y="798483"/>
                  <a:pt x="996682" y="815118"/>
                </a:cubicBezTo>
                <a:cubicBezTo>
                  <a:pt x="1011940" y="835882"/>
                  <a:pt x="1035458" y="846265"/>
                  <a:pt x="1067236" y="846265"/>
                </a:cubicBezTo>
                <a:cubicBezTo>
                  <a:pt x="1087312" y="846265"/>
                  <a:pt x="1104033" y="841647"/>
                  <a:pt x="1117398" y="832412"/>
                </a:cubicBezTo>
                <a:cubicBezTo>
                  <a:pt x="1130763" y="823177"/>
                  <a:pt x="1140543" y="809726"/>
                  <a:pt x="1146738" y="792059"/>
                </a:cubicBezTo>
                <a:lnTo>
                  <a:pt x="1098555" y="783971"/>
                </a:lnTo>
                <a:cubicBezTo>
                  <a:pt x="1095916" y="793148"/>
                  <a:pt x="1092016" y="799802"/>
                  <a:pt x="1086854" y="803932"/>
                </a:cubicBezTo>
                <a:cubicBezTo>
                  <a:pt x="1081691" y="808062"/>
                  <a:pt x="1075324" y="810127"/>
                  <a:pt x="1067752" y="810127"/>
                </a:cubicBezTo>
                <a:cubicBezTo>
                  <a:pt x="1056624" y="810127"/>
                  <a:pt x="1047332" y="806141"/>
                  <a:pt x="1039875" y="798168"/>
                </a:cubicBezTo>
                <a:cubicBezTo>
                  <a:pt x="1032418" y="790194"/>
                  <a:pt x="1028518" y="779038"/>
                  <a:pt x="1028173" y="764697"/>
                </a:cubicBezTo>
                <a:lnTo>
                  <a:pt x="1149319" y="764697"/>
                </a:lnTo>
                <a:cubicBezTo>
                  <a:pt x="1150008" y="727642"/>
                  <a:pt x="1142493" y="700138"/>
                  <a:pt x="1126777" y="682184"/>
                </a:cubicBezTo>
                <a:cubicBezTo>
                  <a:pt x="1111060" y="664230"/>
                  <a:pt x="1089607" y="655253"/>
                  <a:pt x="1062418" y="655253"/>
                </a:cubicBezTo>
                <a:close/>
                <a:moveTo>
                  <a:pt x="859295" y="655253"/>
                </a:moveTo>
                <a:cubicBezTo>
                  <a:pt x="833024" y="655253"/>
                  <a:pt x="813636" y="660645"/>
                  <a:pt x="801131" y="671429"/>
                </a:cubicBezTo>
                <a:cubicBezTo>
                  <a:pt x="788627" y="682213"/>
                  <a:pt x="782374" y="695520"/>
                  <a:pt x="782374" y="711352"/>
                </a:cubicBezTo>
                <a:cubicBezTo>
                  <a:pt x="782374" y="728904"/>
                  <a:pt x="789602" y="742614"/>
                  <a:pt x="804057" y="752480"/>
                </a:cubicBezTo>
                <a:cubicBezTo>
                  <a:pt x="814496" y="759592"/>
                  <a:pt x="839219" y="767451"/>
                  <a:pt x="878224" y="776055"/>
                </a:cubicBezTo>
                <a:cubicBezTo>
                  <a:pt x="886599" y="778005"/>
                  <a:pt x="891991" y="780128"/>
                  <a:pt x="894400" y="782422"/>
                </a:cubicBezTo>
                <a:cubicBezTo>
                  <a:pt x="896694" y="784831"/>
                  <a:pt x="897842" y="787871"/>
                  <a:pt x="897842" y="791542"/>
                </a:cubicBezTo>
                <a:cubicBezTo>
                  <a:pt x="897842" y="796934"/>
                  <a:pt x="895719" y="801236"/>
                  <a:pt x="891475" y="804449"/>
                </a:cubicBezTo>
                <a:cubicBezTo>
                  <a:pt x="885165" y="809037"/>
                  <a:pt x="875758" y="811332"/>
                  <a:pt x="863253" y="811332"/>
                </a:cubicBezTo>
                <a:cubicBezTo>
                  <a:pt x="851896" y="811332"/>
                  <a:pt x="843062" y="808894"/>
                  <a:pt x="836752" y="804018"/>
                </a:cubicBezTo>
                <a:cubicBezTo>
                  <a:pt x="830443" y="799143"/>
                  <a:pt x="826255" y="792001"/>
                  <a:pt x="824190" y="782594"/>
                </a:cubicBezTo>
                <a:lnTo>
                  <a:pt x="775663" y="789994"/>
                </a:lnTo>
                <a:cubicBezTo>
                  <a:pt x="780137" y="807317"/>
                  <a:pt x="789630" y="821026"/>
                  <a:pt x="804143" y="831121"/>
                </a:cubicBezTo>
                <a:cubicBezTo>
                  <a:pt x="818655" y="841217"/>
                  <a:pt x="838358" y="846265"/>
                  <a:pt x="863253" y="846265"/>
                </a:cubicBezTo>
                <a:cubicBezTo>
                  <a:pt x="890672" y="846265"/>
                  <a:pt x="911379" y="840242"/>
                  <a:pt x="925375" y="828196"/>
                </a:cubicBezTo>
                <a:cubicBezTo>
                  <a:pt x="939371" y="816150"/>
                  <a:pt x="946369" y="801753"/>
                  <a:pt x="946369" y="785003"/>
                </a:cubicBezTo>
                <a:cubicBezTo>
                  <a:pt x="946369" y="769631"/>
                  <a:pt x="941321" y="757642"/>
                  <a:pt x="931226" y="749038"/>
                </a:cubicBezTo>
                <a:cubicBezTo>
                  <a:pt x="921015" y="740549"/>
                  <a:pt x="903033" y="733378"/>
                  <a:pt x="877278" y="727528"/>
                </a:cubicBezTo>
                <a:cubicBezTo>
                  <a:pt x="851523" y="721677"/>
                  <a:pt x="836466" y="717145"/>
                  <a:pt x="832106" y="713933"/>
                </a:cubicBezTo>
                <a:cubicBezTo>
                  <a:pt x="828894" y="711524"/>
                  <a:pt x="827288" y="708599"/>
                  <a:pt x="827288" y="705157"/>
                </a:cubicBezTo>
                <a:cubicBezTo>
                  <a:pt x="827288" y="701142"/>
                  <a:pt x="829123" y="697872"/>
                  <a:pt x="832794" y="695348"/>
                </a:cubicBezTo>
                <a:cubicBezTo>
                  <a:pt x="838301" y="691792"/>
                  <a:pt x="847422" y="690014"/>
                  <a:pt x="860156" y="690014"/>
                </a:cubicBezTo>
                <a:cubicBezTo>
                  <a:pt x="870251" y="690014"/>
                  <a:pt x="878023" y="691907"/>
                  <a:pt x="883473" y="695692"/>
                </a:cubicBezTo>
                <a:cubicBezTo>
                  <a:pt x="888922" y="699478"/>
                  <a:pt x="892622" y="704928"/>
                  <a:pt x="894572" y="712040"/>
                </a:cubicBezTo>
                <a:lnTo>
                  <a:pt x="940174" y="703608"/>
                </a:lnTo>
                <a:cubicBezTo>
                  <a:pt x="935585" y="687662"/>
                  <a:pt x="927210" y="675616"/>
                  <a:pt x="915050" y="667471"/>
                </a:cubicBezTo>
                <a:cubicBezTo>
                  <a:pt x="902889" y="659326"/>
                  <a:pt x="884304" y="655253"/>
                  <a:pt x="859295" y="655253"/>
                </a:cubicBezTo>
                <a:close/>
                <a:moveTo>
                  <a:pt x="743842" y="655253"/>
                </a:moveTo>
                <a:cubicBezTo>
                  <a:pt x="736041" y="655253"/>
                  <a:pt x="729071" y="657203"/>
                  <a:pt x="722934" y="661104"/>
                </a:cubicBezTo>
                <a:cubicBezTo>
                  <a:pt x="716796" y="665004"/>
                  <a:pt x="709884" y="673092"/>
                  <a:pt x="702198" y="685367"/>
                </a:cubicBezTo>
                <a:lnTo>
                  <a:pt x="702198" y="659383"/>
                </a:lnTo>
                <a:lnTo>
                  <a:pt x="657284" y="659383"/>
                </a:lnTo>
                <a:lnTo>
                  <a:pt x="657284" y="842135"/>
                </a:lnTo>
                <a:lnTo>
                  <a:pt x="705639" y="842135"/>
                </a:lnTo>
                <a:lnTo>
                  <a:pt x="705639" y="785692"/>
                </a:lnTo>
                <a:cubicBezTo>
                  <a:pt x="705639" y="754602"/>
                  <a:pt x="706987" y="734182"/>
                  <a:pt x="709683" y="724430"/>
                </a:cubicBezTo>
                <a:cubicBezTo>
                  <a:pt x="712379" y="714679"/>
                  <a:pt x="716079" y="707939"/>
                  <a:pt x="720783" y="704210"/>
                </a:cubicBezTo>
                <a:cubicBezTo>
                  <a:pt x="725486" y="700482"/>
                  <a:pt x="731222" y="698618"/>
                  <a:pt x="737991" y="698618"/>
                </a:cubicBezTo>
                <a:cubicBezTo>
                  <a:pt x="744989" y="698618"/>
                  <a:pt x="752561" y="701256"/>
                  <a:pt x="760706" y="706534"/>
                </a:cubicBezTo>
                <a:lnTo>
                  <a:pt x="775677" y="664373"/>
                </a:lnTo>
                <a:cubicBezTo>
                  <a:pt x="765467" y="658293"/>
                  <a:pt x="754855" y="655253"/>
                  <a:pt x="743842" y="655253"/>
                </a:cubicBezTo>
                <a:close/>
                <a:moveTo>
                  <a:pt x="523218" y="655253"/>
                </a:moveTo>
                <a:cubicBezTo>
                  <a:pt x="505322" y="655253"/>
                  <a:pt x="489117" y="659211"/>
                  <a:pt x="474605" y="667127"/>
                </a:cubicBezTo>
                <a:cubicBezTo>
                  <a:pt x="460092" y="675043"/>
                  <a:pt x="448878" y="686515"/>
                  <a:pt x="440963" y="701543"/>
                </a:cubicBezTo>
                <a:cubicBezTo>
                  <a:pt x="433047" y="716572"/>
                  <a:pt x="429089" y="732117"/>
                  <a:pt x="429089" y="748178"/>
                </a:cubicBezTo>
                <a:cubicBezTo>
                  <a:pt x="429089" y="769172"/>
                  <a:pt x="433047" y="786982"/>
                  <a:pt x="440963" y="801609"/>
                </a:cubicBezTo>
                <a:cubicBezTo>
                  <a:pt x="448878" y="816236"/>
                  <a:pt x="460437" y="827336"/>
                  <a:pt x="475637" y="834907"/>
                </a:cubicBezTo>
                <a:cubicBezTo>
                  <a:pt x="490838" y="842479"/>
                  <a:pt x="506813" y="846265"/>
                  <a:pt x="523562" y="846265"/>
                </a:cubicBezTo>
                <a:cubicBezTo>
                  <a:pt x="550637" y="846265"/>
                  <a:pt x="573093" y="837173"/>
                  <a:pt x="590933" y="818990"/>
                </a:cubicBezTo>
                <a:cubicBezTo>
                  <a:pt x="608772" y="800806"/>
                  <a:pt x="617691" y="777891"/>
                  <a:pt x="617691" y="750243"/>
                </a:cubicBezTo>
                <a:cubicBezTo>
                  <a:pt x="617691" y="722824"/>
                  <a:pt x="608858" y="700138"/>
                  <a:pt x="591191" y="682184"/>
                </a:cubicBezTo>
                <a:cubicBezTo>
                  <a:pt x="573524" y="664230"/>
                  <a:pt x="550866" y="655253"/>
                  <a:pt x="523218" y="655253"/>
                </a:cubicBezTo>
                <a:close/>
                <a:moveTo>
                  <a:pt x="234208" y="632538"/>
                </a:moveTo>
                <a:lnTo>
                  <a:pt x="257095" y="632538"/>
                </a:lnTo>
                <a:cubicBezTo>
                  <a:pt x="277859" y="632538"/>
                  <a:pt x="291798" y="633341"/>
                  <a:pt x="298911" y="634947"/>
                </a:cubicBezTo>
                <a:cubicBezTo>
                  <a:pt x="308433" y="637012"/>
                  <a:pt x="316291" y="640970"/>
                  <a:pt x="322486" y="646821"/>
                </a:cubicBezTo>
                <a:cubicBezTo>
                  <a:pt x="328681" y="652672"/>
                  <a:pt x="333499" y="660817"/>
                  <a:pt x="336941" y="671257"/>
                </a:cubicBezTo>
                <a:cubicBezTo>
                  <a:pt x="340383" y="681696"/>
                  <a:pt x="342104" y="696668"/>
                  <a:pt x="342104" y="716170"/>
                </a:cubicBezTo>
                <a:cubicBezTo>
                  <a:pt x="342104" y="735673"/>
                  <a:pt x="340383" y="751074"/>
                  <a:pt x="336941" y="762374"/>
                </a:cubicBezTo>
                <a:cubicBezTo>
                  <a:pt x="333499" y="773674"/>
                  <a:pt x="329054" y="781791"/>
                  <a:pt x="323605" y="786724"/>
                </a:cubicBezTo>
                <a:cubicBezTo>
                  <a:pt x="318155" y="791657"/>
                  <a:pt x="311301" y="795156"/>
                  <a:pt x="303041" y="797221"/>
                </a:cubicBezTo>
                <a:cubicBezTo>
                  <a:pt x="296731" y="798827"/>
                  <a:pt x="286464" y="799630"/>
                  <a:pt x="272238" y="799630"/>
                </a:cubicBezTo>
                <a:lnTo>
                  <a:pt x="234208" y="799630"/>
                </a:lnTo>
                <a:close/>
                <a:moveTo>
                  <a:pt x="1243514" y="594852"/>
                </a:moveTo>
                <a:lnTo>
                  <a:pt x="1194986" y="623074"/>
                </a:lnTo>
                <a:lnTo>
                  <a:pt x="1194986" y="659383"/>
                </a:lnTo>
                <a:lnTo>
                  <a:pt x="1172788" y="659383"/>
                </a:lnTo>
                <a:lnTo>
                  <a:pt x="1172788" y="697929"/>
                </a:lnTo>
                <a:lnTo>
                  <a:pt x="1194986" y="697929"/>
                </a:lnTo>
                <a:lnTo>
                  <a:pt x="1194986" y="777604"/>
                </a:lnTo>
                <a:cubicBezTo>
                  <a:pt x="1194986" y="794697"/>
                  <a:pt x="1195503" y="806055"/>
                  <a:pt x="1196535" y="811676"/>
                </a:cubicBezTo>
                <a:cubicBezTo>
                  <a:pt x="1197797" y="819592"/>
                  <a:pt x="1200063" y="825873"/>
                  <a:pt x="1203332" y="830519"/>
                </a:cubicBezTo>
                <a:cubicBezTo>
                  <a:pt x="1206602" y="835165"/>
                  <a:pt x="1211736" y="838951"/>
                  <a:pt x="1218734" y="841877"/>
                </a:cubicBezTo>
                <a:cubicBezTo>
                  <a:pt x="1225732" y="844802"/>
                  <a:pt x="1233590" y="846265"/>
                  <a:pt x="1242309" y="846265"/>
                </a:cubicBezTo>
                <a:cubicBezTo>
                  <a:pt x="1256535" y="846265"/>
                  <a:pt x="1269269" y="843855"/>
                  <a:pt x="1280511" y="839037"/>
                </a:cubicBezTo>
                <a:lnTo>
                  <a:pt x="1276381" y="801523"/>
                </a:lnTo>
                <a:cubicBezTo>
                  <a:pt x="1267892" y="804621"/>
                  <a:pt x="1261410" y="806169"/>
                  <a:pt x="1256936" y="806169"/>
                </a:cubicBezTo>
                <a:cubicBezTo>
                  <a:pt x="1253724" y="806169"/>
                  <a:pt x="1250999" y="805366"/>
                  <a:pt x="1248762" y="803760"/>
                </a:cubicBezTo>
                <a:cubicBezTo>
                  <a:pt x="1246525" y="802154"/>
                  <a:pt x="1245091" y="800118"/>
                  <a:pt x="1244460" y="797651"/>
                </a:cubicBezTo>
                <a:cubicBezTo>
                  <a:pt x="1243829" y="795185"/>
                  <a:pt x="1243514" y="786495"/>
                  <a:pt x="1243514" y="771581"/>
                </a:cubicBezTo>
                <a:lnTo>
                  <a:pt x="1243514" y="697929"/>
                </a:lnTo>
                <a:lnTo>
                  <a:pt x="1276554" y="697929"/>
                </a:lnTo>
                <a:lnTo>
                  <a:pt x="1276554" y="659383"/>
                </a:lnTo>
                <a:lnTo>
                  <a:pt x="1243514" y="659383"/>
                </a:lnTo>
                <a:close/>
                <a:moveTo>
                  <a:pt x="183271" y="589862"/>
                </a:moveTo>
                <a:lnTo>
                  <a:pt x="183271" y="842135"/>
                </a:lnTo>
                <a:lnTo>
                  <a:pt x="279121" y="842135"/>
                </a:lnTo>
                <a:cubicBezTo>
                  <a:pt x="297936" y="842135"/>
                  <a:pt x="312964" y="840356"/>
                  <a:pt x="324207" y="836800"/>
                </a:cubicBezTo>
                <a:cubicBezTo>
                  <a:pt x="339236" y="831982"/>
                  <a:pt x="351167" y="825271"/>
                  <a:pt x="360000" y="816666"/>
                </a:cubicBezTo>
                <a:cubicBezTo>
                  <a:pt x="371702" y="805309"/>
                  <a:pt x="380707" y="790453"/>
                  <a:pt x="387017" y="772097"/>
                </a:cubicBezTo>
                <a:cubicBezTo>
                  <a:pt x="392180" y="757069"/>
                  <a:pt x="394761" y="739172"/>
                  <a:pt x="394761" y="718407"/>
                </a:cubicBezTo>
                <a:cubicBezTo>
                  <a:pt x="394761" y="694775"/>
                  <a:pt x="392007" y="674899"/>
                  <a:pt x="386501" y="658781"/>
                </a:cubicBezTo>
                <a:cubicBezTo>
                  <a:pt x="380994" y="642662"/>
                  <a:pt x="372964" y="629039"/>
                  <a:pt x="362409" y="617911"/>
                </a:cubicBezTo>
                <a:cubicBezTo>
                  <a:pt x="351855" y="606783"/>
                  <a:pt x="339178" y="599039"/>
                  <a:pt x="324379" y="594680"/>
                </a:cubicBezTo>
                <a:cubicBezTo>
                  <a:pt x="313366" y="591468"/>
                  <a:pt x="297362" y="589862"/>
                  <a:pt x="276368" y="589862"/>
                </a:cubicBezTo>
                <a:close/>
                <a:moveTo>
                  <a:pt x="737858" y="0"/>
                </a:moveTo>
                <a:cubicBezTo>
                  <a:pt x="1145366" y="0"/>
                  <a:pt x="1475716" y="319040"/>
                  <a:pt x="1475716" y="712596"/>
                </a:cubicBezTo>
                <a:cubicBezTo>
                  <a:pt x="1475716" y="1106152"/>
                  <a:pt x="1145366" y="1425192"/>
                  <a:pt x="737858" y="1425192"/>
                </a:cubicBezTo>
                <a:cubicBezTo>
                  <a:pt x="330350" y="1425192"/>
                  <a:pt x="0" y="1106152"/>
                  <a:pt x="0" y="712596"/>
                </a:cubicBezTo>
                <a:cubicBezTo>
                  <a:pt x="0" y="319040"/>
                  <a:pt x="330350" y="0"/>
                  <a:pt x="737858" y="0"/>
                </a:cubicBezTo>
                <a:close/>
              </a:path>
            </a:pathLst>
          </a:custGeom>
          <a:ln w="190500" cap="rnd">
            <a:noFill/>
            <a:prstDash val="solid"/>
          </a:ln>
          <a:effectLst>
            <a:outerShdw sx="1000" sy="1000" algn="bl" rotWithShape="0">
              <a:srgbClr val="000000"/>
            </a:outerShdw>
          </a:effectLst>
        </p:spPr>
      </p:pic>
      <p:pic>
        <p:nvPicPr>
          <p:cNvPr id="55" name="Picture 54">
            <a:extLst>
              <a:ext uri="{FF2B5EF4-FFF2-40B4-BE49-F238E27FC236}">
                <a16:creationId xmlns:a16="http://schemas.microsoft.com/office/drawing/2014/main" id="{BB9898DA-00D4-FD2E-FAA4-FCB0E2A358CE}"/>
              </a:ext>
            </a:extLst>
          </p:cNvPr>
          <p:cNvPicPr>
            <a:picLocks noChangeAspect="1" noChangeArrowheads="1"/>
          </p:cNvPicPr>
          <p:nvPr/>
        </p:nvPicPr>
        <p:blipFill>
          <a:blip r:embed="rId7" cstate="email">
            <a:duotone>
              <a:schemeClr val="bg2">
                <a:shade val="45000"/>
                <a:satMod val="135000"/>
              </a:schemeClr>
              <a:prstClr val="white"/>
            </a:duotone>
            <a:extLst>
              <a:ext uri="{28A0092B-C50C-407E-A947-70E740481C1C}">
                <a14:useLocalDpi xmlns:a14="http://schemas.microsoft.com/office/drawing/2010/main"/>
              </a:ext>
            </a:extLst>
          </a:blip>
          <a:srcRect/>
          <a:stretch/>
        </p:blipFill>
        <p:spPr bwMode="auto">
          <a:xfrm>
            <a:off x="141113" y="4628785"/>
            <a:ext cx="1077588" cy="1022154"/>
          </a:xfrm>
          <a:custGeom>
            <a:avLst/>
            <a:gdLst/>
            <a:ahLst/>
            <a:cxnLst/>
            <a:rect l="l" t="t" r="r" b="b"/>
            <a:pathLst>
              <a:path w="1587684" h="1470190">
                <a:moveTo>
                  <a:pt x="1186786" y="717625"/>
                </a:moveTo>
                <a:cubicBezTo>
                  <a:pt x="1198252" y="717625"/>
                  <a:pt x="1207985" y="721858"/>
                  <a:pt x="1215984" y="730325"/>
                </a:cubicBezTo>
                <a:cubicBezTo>
                  <a:pt x="1223984" y="738791"/>
                  <a:pt x="1228183" y="751157"/>
                  <a:pt x="1228583" y="767422"/>
                </a:cubicBezTo>
                <a:lnTo>
                  <a:pt x="1144588" y="767422"/>
                </a:lnTo>
                <a:cubicBezTo>
                  <a:pt x="1144455" y="752090"/>
                  <a:pt x="1148388" y="739957"/>
                  <a:pt x="1156388" y="731025"/>
                </a:cubicBezTo>
                <a:cubicBezTo>
                  <a:pt x="1164387" y="722092"/>
                  <a:pt x="1174520" y="717625"/>
                  <a:pt x="1186786" y="717625"/>
                </a:cubicBezTo>
                <a:close/>
                <a:moveTo>
                  <a:pt x="1307192" y="679428"/>
                </a:moveTo>
                <a:lnTo>
                  <a:pt x="1380588" y="782421"/>
                </a:lnTo>
                <a:lnTo>
                  <a:pt x="1303993" y="891815"/>
                </a:lnTo>
                <a:lnTo>
                  <a:pt x="1369789" y="891815"/>
                </a:lnTo>
                <a:lnTo>
                  <a:pt x="1413386" y="826019"/>
                </a:lnTo>
                <a:lnTo>
                  <a:pt x="1456583" y="891815"/>
                </a:lnTo>
                <a:lnTo>
                  <a:pt x="1525579" y="891815"/>
                </a:lnTo>
                <a:lnTo>
                  <a:pt x="1446984" y="780022"/>
                </a:lnTo>
                <a:lnTo>
                  <a:pt x="1518980" y="679428"/>
                </a:lnTo>
                <a:lnTo>
                  <a:pt x="1452984" y="679428"/>
                </a:lnTo>
                <a:lnTo>
                  <a:pt x="1413386" y="737824"/>
                </a:lnTo>
                <a:lnTo>
                  <a:pt x="1375788" y="679428"/>
                </a:lnTo>
                <a:close/>
                <a:moveTo>
                  <a:pt x="396341" y="679428"/>
                </a:moveTo>
                <a:lnTo>
                  <a:pt x="396341" y="813820"/>
                </a:lnTo>
                <a:cubicBezTo>
                  <a:pt x="396341" y="833818"/>
                  <a:pt x="398874" y="849484"/>
                  <a:pt x="403940" y="860817"/>
                </a:cubicBezTo>
                <a:cubicBezTo>
                  <a:pt x="409007" y="872149"/>
                  <a:pt x="417206" y="880949"/>
                  <a:pt x="428539" y="887215"/>
                </a:cubicBezTo>
                <a:cubicBezTo>
                  <a:pt x="439872" y="893481"/>
                  <a:pt x="452671" y="896614"/>
                  <a:pt x="466937" y="896614"/>
                </a:cubicBezTo>
                <a:cubicBezTo>
                  <a:pt x="480936" y="896614"/>
                  <a:pt x="494235" y="893348"/>
                  <a:pt x="506834" y="886815"/>
                </a:cubicBezTo>
                <a:cubicBezTo>
                  <a:pt x="519433" y="880282"/>
                  <a:pt x="529599" y="871349"/>
                  <a:pt x="537332" y="860017"/>
                </a:cubicBezTo>
                <a:lnTo>
                  <a:pt x="537332" y="891815"/>
                </a:lnTo>
                <a:lnTo>
                  <a:pt x="589529" y="891815"/>
                </a:lnTo>
                <a:lnTo>
                  <a:pt x="589529" y="679428"/>
                </a:lnTo>
                <a:lnTo>
                  <a:pt x="533333" y="679428"/>
                </a:lnTo>
                <a:lnTo>
                  <a:pt x="533333" y="769022"/>
                </a:lnTo>
                <a:cubicBezTo>
                  <a:pt x="533333" y="799420"/>
                  <a:pt x="531933" y="818519"/>
                  <a:pt x="529133" y="826319"/>
                </a:cubicBezTo>
                <a:cubicBezTo>
                  <a:pt x="526333" y="834118"/>
                  <a:pt x="521133" y="840651"/>
                  <a:pt x="513534" y="845918"/>
                </a:cubicBezTo>
                <a:cubicBezTo>
                  <a:pt x="505934" y="851184"/>
                  <a:pt x="497335" y="853817"/>
                  <a:pt x="487735" y="853817"/>
                </a:cubicBezTo>
                <a:cubicBezTo>
                  <a:pt x="479336" y="853817"/>
                  <a:pt x="472403" y="851851"/>
                  <a:pt x="466937" y="847917"/>
                </a:cubicBezTo>
                <a:cubicBezTo>
                  <a:pt x="461470" y="843984"/>
                  <a:pt x="457704" y="838651"/>
                  <a:pt x="455637" y="831918"/>
                </a:cubicBezTo>
                <a:cubicBezTo>
                  <a:pt x="453571" y="825185"/>
                  <a:pt x="452537" y="806887"/>
                  <a:pt x="452537" y="777022"/>
                </a:cubicBezTo>
                <a:lnTo>
                  <a:pt x="452537" y="679428"/>
                </a:lnTo>
                <a:close/>
                <a:moveTo>
                  <a:pt x="1183386" y="674628"/>
                </a:moveTo>
                <a:cubicBezTo>
                  <a:pt x="1155254" y="674628"/>
                  <a:pt x="1131989" y="684594"/>
                  <a:pt x="1113590" y="704526"/>
                </a:cubicBezTo>
                <a:cubicBezTo>
                  <a:pt x="1095191" y="724458"/>
                  <a:pt x="1085992" y="752023"/>
                  <a:pt x="1085992" y="787221"/>
                </a:cubicBezTo>
                <a:cubicBezTo>
                  <a:pt x="1085992" y="816686"/>
                  <a:pt x="1092992" y="841084"/>
                  <a:pt x="1106991" y="860417"/>
                </a:cubicBezTo>
                <a:cubicBezTo>
                  <a:pt x="1124723" y="884549"/>
                  <a:pt x="1152055" y="896614"/>
                  <a:pt x="1188986" y="896614"/>
                </a:cubicBezTo>
                <a:cubicBezTo>
                  <a:pt x="1212318" y="896614"/>
                  <a:pt x="1231750" y="891248"/>
                  <a:pt x="1247282" y="880515"/>
                </a:cubicBezTo>
                <a:cubicBezTo>
                  <a:pt x="1262814" y="869783"/>
                  <a:pt x="1274180" y="854150"/>
                  <a:pt x="1281380" y="833618"/>
                </a:cubicBezTo>
                <a:lnTo>
                  <a:pt x="1225383" y="824219"/>
                </a:lnTo>
                <a:cubicBezTo>
                  <a:pt x="1222317" y="834885"/>
                  <a:pt x="1217784" y="842618"/>
                  <a:pt x="1211784" y="847417"/>
                </a:cubicBezTo>
                <a:cubicBezTo>
                  <a:pt x="1205785" y="852217"/>
                  <a:pt x="1198385" y="854617"/>
                  <a:pt x="1189586" y="854617"/>
                </a:cubicBezTo>
                <a:cubicBezTo>
                  <a:pt x="1176653" y="854617"/>
                  <a:pt x="1165854" y="849984"/>
                  <a:pt x="1157188" y="840718"/>
                </a:cubicBezTo>
                <a:cubicBezTo>
                  <a:pt x="1148521" y="831452"/>
                  <a:pt x="1143988" y="818486"/>
                  <a:pt x="1143588" y="801820"/>
                </a:cubicBezTo>
                <a:lnTo>
                  <a:pt x="1284380" y="801820"/>
                </a:lnTo>
                <a:cubicBezTo>
                  <a:pt x="1285180" y="758756"/>
                  <a:pt x="1276447" y="726792"/>
                  <a:pt x="1258181" y="705926"/>
                </a:cubicBezTo>
                <a:cubicBezTo>
                  <a:pt x="1239916" y="685061"/>
                  <a:pt x="1214984" y="674628"/>
                  <a:pt x="1183386" y="674628"/>
                </a:cubicBezTo>
                <a:close/>
                <a:moveTo>
                  <a:pt x="951186" y="674628"/>
                </a:moveTo>
                <a:cubicBezTo>
                  <a:pt x="920655" y="674628"/>
                  <a:pt x="898123" y="680894"/>
                  <a:pt x="883590" y="693427"/>
                </a:cubicBezTo>
                <a:cubicBezTo>
                  <a:pt x="869058" y="705959"/>
                  <a:pt x="861792" y="721425"/>
                  <a:pt x="861792" y="739824"/>
                </a:cubicBezTo>
                <a:cubicBezTo>
                  <a:pt x="861792" y="760223"/>
                  <a:pt x="870191" y="776155"/>
                  <a:pt x="886990" y="787621"/>
                </a:cubicBezTo>
                <a:cubicBezTo>
                  <a:pt x="899123" y="795887"/>
                  <a:pt x="927854" y="805020"/>
                  <a:pt x="973185" y="815019"/>
                </a:cubicBezTo>
                <a:cubicBezTo>
                  <a:pt x="982918" y="817286"/>
                  <a:pt x="989184" y="819752"/>
                  <a:pt x="991984" y="822419"/>
                </a:cubicBezTo>
                <a:cubicBezTo>
                  <a:pt x="994650" y="825219"/>
                  <a:pt x="995983" y="828752"/>
                  <a:pt x="995983" y="833018"/>
                </a:cubicBezTo>
                <a:cubicBezTo>
                  <a:pt x="995983" y="839285"/>
                  <a:pt x="993517" y="844284"/>
                  <a:pt x="988584" y="848017"/>
                </a:cubicBezTo>
                <a:cubicBezTo>
                  <a:pt x="981251" y="853350"/>
                  <a:pt x="970318" y="856017"/>
                  <a:pt x="955786" y="856017"/>
                </a:cubicBezTo>
                <a:cubicBezTo>
                  <a:pt x="942587" y="856017"/>
                  <a:pt x="932321" y="853184"/>
                  <a:pt x="924988" y="847517"/>
                </a:cubicBezTo>
                <a:cubicBezTo>
                  <a:pt x="917655" y="841851"/>
                  <a:pt x="912788" y="833552"/>
                  <a:pt x="910389" y="822619"/>
                </a:cubicBezTo>
                <a:lnTo>
                  <a:pt x="853992" y="831218"/>
                </a:lnTo>
                <a:cubicBezTo>
                  <a:pt x="859192" y="851351"/>
                  <a:pt x="870224" y="867283"/>
                  <a:pt x="887090" y="879016"/>
                </a:cubicBezTo>
                <a:cubicBezTo>
                  <a:pt x="903956" y="890748"/>
                  <a:pt x="926854" y="896614"/>
                  <a:pt x="955786" y="896614"/>
                </a:cubicBezTo>
                <a:cubicBezTo>
                  <a:pt x="987651" y="896614"/>
                  <a:pt x="1011716" y="889615"/>
                  <a:pt x="1027981" y="875616"/>
                </a:cubicBezTo>
                <a:cubicBezTo>
                  <a:pt x="1044247" y="861617"/>
                  <a:pt x="1052380" y="844884"/>
                  <a:pt x="1052380" y="825419"/>
                </a:cubicBezTo>
                <a:cubicBezTo>
                  <a:pt x="1052380" y="807553"/>
                  <a:pt x="1046514" y="793621"/>
                  <a:pt x="1034781" y="783621"/>
                </a:cubicBezTo>
                <a:cubicBezTo>
                  <a:pt x="1022915" y="773755"/>
                  <a:pt x="1002016" y="765422"/>
                  <a:pt x="972085" y="758623"/>
                </a:cubicBezTo>
                <a:cubicBezTo>
                  <a:pt x="942153" y="751823"/>
                  <a:pt x="924654" y="746557"/>
                  <a:pt x="919588" y="742824"/>
                </a:cubicBezTo>
                <a:cubicBezTo>
                  <a:pt x="915855" y="740024"/>
                  <a:pt x="913988" y="736624"/>
                  <a:pt x="913988" y="732624"/>
                </a:cubicBezTo>
                <a:cubicBezTo>
                  <a:pt x="913988" y="727958"/>
                  <a:pt x="916122" y="724158"/>
                  <a:pt x="920388" y="721225"/>
                </a:cubicBezTo>
                <a:cubicBezTo>
                  <a:pt x="926788" y="717092"/>
                  <a:pt x="937387" y="715026"/>
                  <a:pt x="952186" y="715026"/>
                </a:cubicBezTo>
                <a:cubicBezTo>
                  <a:pt x="963919" y="715026"/>
                  <a:pt x="972951" y="717225"/>
                  <a:pt x="979284" y="721625"/>
                </a:cubicBezTo>
                <a:cubicBezTo>
                  <a:pt x="985617" y="726025"/>
                  <a:pt x="989917" y="732358"/>
                  <a:pt x="992184" y="740624"/>
                </a:cubicBezTo>
                <a:lnTo>
                  <a:pt x="1045180" y="730825"/>
                </a:lnTo>
                <a:cubicBezTo>
                  <a:pt x="1039847" y="712292"/>
                  <a:pt x="1030115" y="698293"/>
                  <a:pt x="1015982" y="688827"/>
                </a:cubicBezTo>
                <a:cubicBezTo>
                  <a:pt x="1001850" y="679361"/>
                  <a:pt x="980251" y="674628"/>
                  <a:pt x="951186" y="674628"/>
                </a:cubicBezTo>
                <a:close/>
                <a:moveTo>
                  <a:pt x="722586" y="674628"/>
                </a:moveTo>
                <a:cubicBezTo>
                  <a:pt x="692055" y="674628"/>
                  <a:pt x="669523" y="680894"/>
                  <a:pt x="654990" y="693427"/>
                </a:cubicBezTo>
                <a:cubicBezTo>
                  <a:pt x="640458" y="705959"/>
                  <a:pt x="633192" y="721425"/>
                  <a:pt x="633192" y="739824"/>
                </a:cubicBezTo>
                <a:cubicBezTo>
                  <a:pt x="633192" y="760223"/>
                  <a:pt x="641591" y="776155"/>
                  <a:pt x="658390" y="787621"/>
                </a:cubicBezTo>
                <a:cubicBezTo>
                  <a:pt x="670523" y="795887"/>
                  <a:pt x="699254" y="805020"/>
                  <a:pt x="744585" y="815019"/>
                </a:cubicBezTo>
                <a:cubicBezTo>
                  <a:pt x="754318" y="817286"/>
                  <a:pt x="760584" y="819752"/>
                  <a:pt x="763384" y="822419"/>
                </a:cubicBezTo>
                <a:cubicBezTo>
                  <a:pt x="766050" y="825219"/>
                  <a:pt x="767383" y="828752"/>
                  <a:pt x="767383" y="833018"/>
                </a:cubicBezTo>
                <a:cubicBezTo>
                  <a:pt x="767383" y="839285"/>
                  <a:pt x="764917" y="844284"/>
                  <a:pt x="759984" y="848017"/>
                </a:cubicBezTo>
                <a:cubicBezTo>
                  <a:pt x="752651" y="853350"/>
                  <a:pt x="741718" y="856017"/>
                  <a:pt x="727186" y="856017"/>
                </a:cubicBezTo>
                <a:cubicBezTo>
                  <a:pt x="713987" y="856017"/>
                  <a:pt x="703721" y="853184"/>
                  <a:pt x="696388" y="847517"/>
                </a:cubicBezTo>
                <a:cubicBezTo>
                  <a:pt x="689055" y="841851"/>
                  <a:pt x="684188" y="833552"/>
                  <a:pt x="681789" y="822619"/>
                </a:cubicBezTo>
                <a:lnTo>
                  <a:pt x="625392" y="831218"/>
                </a:lnTo>
                <a:cubicBezTo>
                  <a:pt x="630592" y="851351"/>
                  <a:pt x="641624" y="867283"/>
                  <a:pt x="658490" y="879016"/>
                </a:cubicBezTo>
                <a:cubicBezTo>
                  <a:pt x="675356" y="890748"/>
                  <a:pt x="698254" y="896614"/>
                  <a:pt x="727186" y="896614"/>
                </a:cubicBezTo>
                <a:cubicBezTo>
                  <a:pt x="759051" y="896614"/>
                  <a:pt x="783116" y="889615"/>
                  <a:pt x="799381" y="875616"/>
                </a:cubicBezTo>
                <a:cubicBezTo>
                  <a:pt x="815647" y="861617"/>
                  <a:pt x="823780" y="844884"/>
                  <a:pt x="823780" y="825419"/>
                </a:cubicBezTo>
                <a:cubicBezTo>
                  <a:pt x="823780" y="807553"/>
                  <a:pt x="817914" y="793621"/>
                  <a:pt x="806181" y="783621"/>
                </a:cubicBezTo>
                <a:cubicBezTo>
                  <a:pt x="794315" y="773755"/>
                  <a:pt x="773416" y="765422"/>
                  <a:pt x="743485" y="758623"/>
                </a:cubicBezTo>
                <a:cubicBezTo>
                  <a:pt x="713553" y="751823"/>
                  <a:pt x="696054" y="746557"/>
                  <a:pt x="690988" y="742824"/>
                </a:cubicBezTo>
                <a:cubicBezTo>
                  <a:pt x="687255" y="740024"/>
                  <a:pt x="685388" y="736624"/>
                  <a:pt x="685388" y="732624"/>
                </a:cubicBezTo>
                <a:cubicBezTo>
                  <a:pt x="685388" y="727958"/>
                  <a:pt x="687522" y="724158"/>
                  <a:pt x="691788" y="721225"/>
                </a:cubicBezTo>
                <a:cubicBezTo>
                  <a:pt x="698188" y="717092"/>
                  <a:pt x="708787" y="715026"/>
                  <a:pt x="723586" y="715026"/>
                </a:cubicBezTo>
                <a:cubicBezTo>
                  <a:pt x="735319" y="715026"/>
                  <a:pt x="744351" y="717225"/>
                  <a:pt x="750684" y="721625"/>
                </a:cubicBezTo>
                <a:cubicBezTo>
                  <a:pt x="757017" y="726025"/>
                  <a:pt x="761317" y="732358"/>
                  <a:pt x="763584" y="740624"/>
                </a:cubicBezTo>
                <a:lnTo>
                  <a:pt x="816580" y="730825"/>
                </a:lnTo>
                <a:cubicBezTo>
                  <a:pt x="811247" y="712292"/>
                  <a:pt x="801515" y="698293"/>
                  <a:pt x="787382" y="688827"/>
                </a:cubicBezTo>
                <a:cubicBezTo>
                  <a:pt x="773250" y="679361"/>
                  <a:pt x="751651" y="674628"/>
                  <a:pt x="722586" y="674628"/>
                </a:cubicBezTo>
                <a:close/>
                <a:moveTo>
                  <a:pt x="224310" y="593633"/>
                </a:moveTo>
                <a:cubicBezTo>
                  <a:pt x="201778" y="593633"/>
                  <a:pt x="182545" y="597033"/>
                  <a:pt x="166613" y="603832"/>
                </a:cubicBezTo>
                <a:cubicBezTo>
                  <a:pt x="150681" y="610632"/>
                  <a:pt x="138481" y="620531"/>
                  <a:pt x="130015" y="633531"/>
                </a:cubicBezTo>
                <a:cubicBezTo>
                  <a:pt x="121549" y="646530"/>
                  <a:pt x="117316" y="660496"/>
                  <a:pt x="117316" y="675428"/>
                </a:cubicBezTo>
                <a:cubicBezTo>
                  <a:pt x="117316" y="698627"/>
                  <a:pt x="126316" y="718292"/>
                  <a:pt x="144314" y="734424"/>
                </a:cubicBezTo>
                <a:cubicBezTo>
                  <a:pt x="157114" y="745890"/>
                  <a:pt x="179379" y="755556"/>
                  <a:pt x="211110" y="763423"/>
                </a:cubicBezTo>
                <a:cubicBezTo>
                  <a:pt x="235776" y="769556"/>
                  <a:pt x="251575" y="773822"/>
                  <a:pt x="258507" y="776222"/>
                </a:cubicBezTo>
                <a:cubicBezTo>
                  <a:pt x="268640" y="779822"/>
                  <a:pt x="275740" y="784055"/>
                  <a:pt x="279806" y="788921"/>
                </a:cubicBezTo>
                <a:cubicBezTo>
                  <a:pt x="283873" y="793787"/>
                  <a:pt x="285906" y="799687"/>
                  <a:pt x="285906" y="806620"/>
                </a:cubicBezTo>
                <a:cubicBezTo>
                  <a:pt x="285906" y="817419"/>
                  <a:pt x="281073" y="826852"/>
                  <a:pt x="271407" y="834918"/>
                </a:cubicBezTo>
                <a:cubicBezTo>
                  <a:pt x="261741" y="842984"/>
                  <a:pt x="247375" y="847017"/>
                  <a:pt x="228309" y="847017"/>
                </a:cubicBezTo>
                <a:cubicBezTo>
                  <a:pt x="210310" y="847017"/>
                  <a:pt x="196011" y="842484"/>
                  <a:pt x="185412" y="833418"/>
                </a:cubicBezTo>
                <a:cubicBezTo>
                  <a:pt x="174813" y="824352"/>
                  <a:pt x="167780" y="810153"/>
                  <a:pt x="164313" y="790821"/>
                </a:cubicBezTo>
                <a:lnTo>
                  <a:pt x="106717" y="796421"/>
                </a:lnTo>
                <a:cubicBezTo>
                  <a:pt x="110583" y="829219"/>
                  <a:pt x="122449" y="854184"/>
                  <a:pt x="142315" y="871316"/>
                </a:cubicBezTo>
                <a:cubicBezTo>
                  <a:pt x="162180" y="888448"/>
                  <a:pt x="190645" y="897014"/>
                  <a:pt x="227709" y="897014"/>
                </a:cubicBezTo>
                <a:cubicBezTo>
                  <a:pt x="253174" y="897014"/>
                  <a:pt x="274440" y="893448"/>
                  <a:pt x="291505" y="886315"/>
                </a:cubicBezTo>
                <a:cubicBezTo>
                  <a:pt x="308571" y="879182"/>
                  <a:pt x="321770" y="868283"/>
                  <a:pt x="331103" y="853617"/>
                </a:cubicBezTo>
                <a:cubicBezTo>
                  <a:pt x="340436" y="838951"/>
                  <a:pt x="345102" y="823219"/>
                  <a:pt x="345102" y="806420"/>
                </a:cubicBezTo>
                <a:cubicBezTo>
                  <a:pt x="345102" y="787888"/>
                  <a:pt x="341202" y="772322"/>
                  <a:pt x="333403" y="759723"/>
                </a:cubicBezTo>
                <a:cubicBezTo>
                  <a:pt x="325603" y="747124"/>
                  <a:pt x="314804" y="737191"/>
                  <a:pt x="301005" y="729925"/>
                </a:cubicBezTo>
                <a:cubicBezTo>
                  <a:pt x="287206" y="722658"/>
                  <a:pt x="265907" y="715626"/>
                  <a:pt x="237109" y="708826"/>
                </a:cubicBezTo>
                <a:cubicBezTo>
                  <a:pt x="208311" y="702026"/>
                  <a:pt x="190178" y="695493"/>
                  <a:pt x="182712" y="689227"/>
                </a:cubicBezTo>
                <a:cubicBezTo>
                  <a:pt x="176846" y="684294"/>
                  <a:pt x="173913" y="678361"/>
                  <a:pt x="173913" y="671428"/>
                </a:cubicBezTo>
                <a:cubicBezTo>
                  <a:pt x="173913" y="663829"/>
                  <a:pt x="177046" y="657762"/>
                  <a:pt x="183312" y="653229"/>
                </a:cubicBezTo>
                <a:cubicBezTo>
                  <a:pt x="193045" y="646163"/>
                  <a:pt x="206511" y="642630"/>
                  <a:pt x="223710" y="642630"/>
                </a:cubicBezTo>
                <a:cubicBezTo>
                  <a:pt x="240375" y="642630"/>
                  <a:pt x="252874" y="645930"/>
                  <a:pt x="261207" y="652529"/>
                </a:cubicBezTo>
                <a:cubicBezTo>
                  <a:pt x="269540" y="659129"/>
                  <a:pt x="274973" y="669962"/>
                  <a:pt x="277506" y="685027"/>
                </a:cubicBezTo>
                <a:lnTo>
                  <a:pt x="336703" y="682428"/>
                </a:lnTo>
                <a:cubicBezTo>
                  <a:pt x="335769" y="655496"/>
                  <a:pt x="326003" y="633964"/>
                  <a:pt x="307405" y="617831"/>
                </a:cubicBezTo>
                <a:cubicBezTo>
                  <a:pt x="288806" y="601699"/>
                  <a:pt x="261107" y="593633"/>
                  <a:pt x="224310" y="593633"/>
                </a:cubicBezTo>
                <a:close/>
                <a:moveTo>
                  <a:pt x="793842" y="0"/>
                </a:moveTo>
                <a:cubicBezTo>
                  <a:pt x="1232269" y="0"/>
                  <a:pt x="1587684" y="329113"/>
                  <a:pt x="1587684" y="735095"/>
                </a:cubicBezTo>
                <a:cubicBezTo>
                  <a:pt x="1587684" y="1141077"/>
                  <a:pt x="1232269" y="1470190"/>
                  <a:pt x="793842" y="1470190"/>
                </a:cubicBezTo>
                <a:cubicBezTo>
                  <a:pt x="355415" y="1470190"/>
                  <a:pt x="0" y="1141077"/>
                  <a:pt x="0" y="735095"/>
                </a:cubicBezTo>
                <a:cubicBezTo>
                  <a:pt x="0" y="329113"/>
                  <a:pt x="355415" y="0"/>
                  <a:pt x="793842" y="0"/>
                </a:cubicBezTo>
                <a:close/>
              </a:path>
            </a:pathLst>
          </a:custGeom>
          <a:ln w="190500" cap="rnd">
            <a:noFill/>
            <a:prstDash val="solid"/>
          </a:ln>
          <a:effectLst>
            <a:outerShdw sx="1000" sy="1000" algn="bl" rotWithShape="0">
              <a:srgbClr val="000000"/>
            </a:outerShdw>
          </a:effectLst>
          <a:extLst>
            <a:ext uri="{909E8E84-426E-40DD-AFC4-6F175D3DCCD1}">
              <a14:hiddenFill xmlns:a14="http://schemas.microsoft.com/office/drawing/2010/main">
                <a:solidFill>
                  <a:srgbClr val="FFFFFF"/>
                </a:solidFill>
              </a14:hiddenFill>
            </a:ext>
          </a:extLst>
        </p:spPr>
      </p:pic>
      <p:pic>
        <p:nvPicPr>
          <p:cNvPr id="57" name="Picture 56">
            <a:extLst>
              <a:ext uri="{FF2B5EF4-FFF2-40B4-BE49-F238E27FC236}">
                <a16:creationId xmlns:a16="http://schemas.microsoft.com/office/drawing/2014/main" id="{F8AD01FD-4C37-2C9E-4A37-7302C9921A39}"/>
              </a:ext>
            </a:extLst>
          </p:cNvPr>
          <p:cNvPicPr>
            <a:picLocks noChangeAspect="1"/>
          </p:cNvPicPr>
          <p:nvPr/>
        </p:nvPicPr>
        <p:blipFill>
          <a:blip r:embed="rId8" cstate="email">
            <a:alphaModFix/>
            <a:duotone>
              <a:schemeClr val="bg2">
                <a:shade val="45000"/>
                <a:satMod val="135000"/>
              </a:schemeClr>
              <a:prstClr val="white"/>
            </a:duotone>
            <a:extLst>
              <a:ext uri="{28A0092B-C50C-407E-A947-70E740481C1C}">
                <a14:useLocalDpi xmlns:a14="http://schemas.microsoft.com/office/drawing/2010/main"/>
              </a:ext>
              <a:ext uri="{837473B0-CC2E-450A-ABE3-18F120FF3D39}">
                <a1611:picAttrSrcUrl xmlns:a1611="http://schemas.microsoft.com/office/drawing/2016/11/main" r:id="rId9"/>
              </a:ext>
            </a:extLst>
          </a:blip>
          <a:srcRect/>
          <a:stretch/>
        </p:blipFill>
        <p:spPr>
          <a:xfrm>
            <a:off x="141113" y="3508358"/>
            <a:ext cx="1060374" cy="1020313"/>
          </a:xfrm>
          <a:custGeom>
            <a:avLst/>
            <a:gdLst/>
            <a:ahLst/>
            <a:cxnLst/>
            <a:rect l="l" t="t" r="r" b="b"/>
            <a:pathLst>
              <a:path w="1475716" h="1419962">
                <a:moveTo>
                  <a:pt x="1041060" y="576731"/>
                </a:moveTo>
                <a:lnTo>
                  <a:pt x="1041060" y="869913"/>
                </a:lnTo>
                <a:lnTo>
                  <a:pt x="1264047" y="869913"/>
                </a:lnTo>
                <a:lnTo>
                  <a:pt x="1264047" y="820516"/>
                </a:lnTo>
                <a:lnTo>
                  <a:pt x="1100257" y="820516"/>
                </a:lnTo>
                <a:lnTo>
                  <a:pt x="1100257" y="740721"/>
                </a:lnTo>
                <a:lnTo>
                  <a:pt x="1247448" y="740721"/>
                </a:lnTo>
                <a:lnTo>
                  <a:pt x="1247448" y="691324"/>
                </a:lnTo>
                <a:lnTo>
                  <a:pt x="1100257" y="691324"/>
                </a:lnTo>
                <a:lnTo>
                  <a:pt x="1100257" y="626328"/>
                </a:lnTo>
                <a:lnTo>
                  <a:pt x="1258447" y="626328"/>
                </a:lnTo>
                <a:lnTo>
                  <a:pt x="1258447" y="576731"/>
                </a:lnTo>
                <a:close/>
                <a:moveTo>
                  <a:pt x="764835" y="576731"/>
                </a:moveTo>
                <a:lnTo>
                  <a:pt x="764835" y="869913"/>
                </a:lnTo>
                <a:lnTo>
                  <a:pt x="987822" y="869913"/>
                </a:lnTo>
                <a:lnTo>
                  <a:pt x="987822" y="820516"/>
                </a:lnTo>
                <a:lnTo>
                  <a:pt x="824032" y="820516"/>
                </a:lnTo>
                <a:lnTo>
                  <a:pt x="824032" y="740721"/>
                </a:lnTo>
                <a:lnTo>
                  <a:pt x="971223" y="740721"/>
                </a:lnTo>
                <a:lnTo>
                  <a:pt x="971223" y="691324"/>
                </a:lnTo>
                <a:lnTo>
                  <a:pt x="824032" y="691324"/>
                </a:lnTo>
                <a:lnTo>
                  <a:pt x="824032" y="626328"/>
                </a:lnTo>
                <a:lnTo>
                  <a:pt x="982222" y="626328"/>
                </a:lnTo>
                <a:lnTo>
                  <a:pt x="982222" y="576731"/>
                </a:lnTo>
                <a:close/>
                <a:moveTo>
                  <a:pt x="470160" y="576731"/>
                </a:moveTo>
                <a:lnTo>
                  <a:pt x="470160" y="869913"/>
                </a:lnTo>
                <a:lnTo>
                  <a:pt x="525157" y="869913"/>
                </a:lnTo>
                <a:lnTo>
                  <a:pt x="525157" y="678725"/>
                </a:lnTo>
                <a:lnTo>
                  <a:pt x="643350" y="869913"/>
                </a:lnTo>
                <a:lnTo>
                  <a:pt x="702746" y="869913"/>
                </a:lnTo>
                <a:lnTo>
                  <a:pt x="702746" y="576731"/>
                </a:lnTo>
                <a:lnTo>
                  <a:pt x="647749" y="576731"/>
                </a:lnTo>
                <a:lnTo>
                  <a:pt x="647749" y="772519"/>
                </a:lnTo>
                <a:lnTo>
                  <a:pt x="527757" y="576731"/>
                </a:lnTo>
                <a:close/>
                <a:moveTo>
                  <a:pt x="295929" y="571731"/>
                </a:moveTo>
                <a:cubicBezTo>
                  <a:pt x="273397" y="571731"/>
                  <a:pt x="254165" y="575131"/>
                  <a:pt x="238233" y="581931"/>
                </a:cubicBezTo>
                <a:cubicBezTo>
                  <a:pt x="222300" y="588730"/>
                  <a:pt x="210101" y="598630"/>
                  <a:pt x="201635" y="611629"/>
                </a:cubicBezTo>
                <a:cubicBezTo>
                  <a:pt x="193169" y="624628"/>
                  <a:pt x="188935" y="638594"/>
                  <a:pt x="188935" y="653526"/>
                </a:cubicBezTo>
                <a:cubicBezTo>
                  <a:pt x="188935" y="676725"/>
                  <a:pt x="197935" y="696391"/>
                  <a:pt x="215934" y="712523"/>
                </a:cubicBezTo>
                <a:cubicBezTo>
                  <a:pt x="228733" y="723989"/>
                  <a:pt x="250998" y="733655"/>
                  <a:pt x="282730" y="741521"/>
                </a:cubicBezTo>
                <a:cubicBezTo>
                  <a:pt x="307395" y="747654"/>
                  <a:pt x="323194" y="751920"/>
                  <a:pt x="330127" y="754320"/>
                </a:cubicBezTo>
                <a:cubicBezTo>
                  <a:pt x="340260" y="757920"/>
                  <a:pt x="347359" y="762153"/>
                  <a:pt x="351426" y="767020"/>
                </a:cubicBezTo>
                <a:cubicBezTo>
                  <a:pt x="355492" y="771886"/>
                  <a:pt x="357525" y="777786"/>
                  <a:pt x="357525" y="784718"/>
                </a:cubicBezTo>
                <a:cubicBezTo>
                  <a:pt x="357525" y="795518"/>
                  <a:pt x="352692" y="804951"/>
                  <a:pt x="343026" y="813017"/>
                </a:cubicBezTo>
                <a:cubicBezTo>
                  <a:pt x="333360" y="821083"/>
                  <a:pt x="318994" y="825116"/>
                  <a:pt x="299929" y="825116"/>
                </a:cubicBezTo>
                <a:cubicBezTo>
                  <a:pt x="281930" y="825116"/>
                  <a:pt x="267631" y="820583"/>
                  <a:pt x="257031" y="811517"/>
                </a:cubicBezTo>
                <a:cubicBezTo>
                  <a:pt x="246432" y="802451"/>
                  <a:pt x="239399" y="788252"/>
                  <a:pt x="235933" y="768919"/>
                </a:cubicBezTo>
                <a:lnTo>
                  <a:pt x="178336" y="774519"/>
                </a:lnTo>
                <a:cubicBezTo>
                  <a:pt x="182203" y="807317"/>
                  <a:pt x="194069" y="832282"/>
                  <a:pt x="213934" y="849414"/>
                </a:cubicBezTo>
                <a:cubicBezTo>
                  <a:pt x="233799" y="866547"/>
                  <a:pt x="262264" y="875113"/>
                  <a:pt x="299329" y="875113"/>
                </a:cubicBezTo>
                <a:cubicBezTo>
                  <a:pt x="324794" y="875113"/>
                  <a:pt x="346059" y="871546"/>
                  <a:pt x="363125" y="864414"/>
                </a:cubicBezTo>
                <a:cubicBezTo>
                  <a:pt x="380190" y="857281"/>
                  <a:pt x="393390" y="846381"/>
                  <a:pt x="402722" y="831716"/>
                </a:cubicBezTo>
                <a:cubicBezTo>
                  <a:pt x="412055" y="817050"/>
                  <a:pt x="416722" y="801317"/>
                  <a:pt x="416722" y="784518"/>
                </a:cubicBezTo>
                <a:cubicBezTo>
                  <a:pt x="416722" y="765986"/>
                  <a:pt x="412822" y="750421"/>
                  <a:pt x="405022" y="737821"/>
                </a:cubicBezTo>
                <a:cubicBezTo>
                  <a:pt x="397223" y="725222"/>
                  <a:pt x="386423" y="715289"/>
                  <a:pt x="372624" y="708023"/>
                </a:cubicBezTo>
                <a:cubicBezTo>
                  <a:pt x="358825" y="700757"/>
                  <a:pt x="337526" y="693724"/>
                  <a:pt x="308728" y="686924"/>
                </a:cubicBezTo>
                <a:cubicBezTo>
                  <a:pt x="279930" y="680125"/>
                  <a:pt x="261798" y="673592"/>
                  <a:pt x="254332" y="667326"/>
                </a:cubicBezTo>
                <a:cubicBezTo>
                  <a:pt x="248465" y="662393"/>
                  <a:pt x="245532" y="656460"/>
                  <a:pt x="245532" y="649527"/>
                </a:cubicBezTo>
                <a:cubicBezTo>
                  <a:pt x="245532" y="641927"/>
                  <a:pt x="248665" y="635861"/>
                  <a:pt x="254931" y="631328"/>
                </a:cubicBezTo>
                <a:cubicBezTo>
                  <a:pt x="264664" y="624262"/>
                  <a:pt x="278130" y="620728"/>
                  <a:pt x="295329" y="620728"/>
                </a:cubicBezTo>
                <a:cubicBezTo>
                  <a:pt x="311995" y="620728"/>
                  <a:pt x="324494" y="624028"/>
                  <a:pt x="332827" y="630628"/>
                </a:cubicBezTo>
                <a:cubicBezTo>
                  <a:pt x="341160" y="637227"/>
                  <a:pt x="346593" y="648060"/>
                  <a:pt x="349126" y="663126"/>
                </a:cubicBezTo>
                <a:lnTo>
                  <a:pt x="408322" y="660526"/>
                </a:lnTo>
                <a:cubicBezTo>
                  <a:pt x="407389" y="633594"/>
                  <a:pt x="397623" y="612062"/>
                  <a:pt x="379024" y="595930"/>
                </a:cubicBezTo>
                <a:cubicBezTo>
                  <a:pt x="360425" y="579798"/>
                  <a:pt x="332727" y="571731"/>
                  <a:pt x="295929" y="571731"/>
                </a:cubicBezTo>
                <a:close/>
                <a:moveTo>
                  <a:pt x="737858" y="0"/>
                </a:moveTo>
                <a:cubicBezTo>
                  <a:pt x="1145366" y="0"/>
                  <a:pt x="1475716" y="317869"/>
                  <a:pt x="1475716" y="709981"/>
                </a:cubicBezTo>
                <a:cubicBezTo>
                  <a:pt x="1475716" y="1102093"/>
                  <a:pt x="1145366" y="1419962"/>
                  <a:pt x="737858" y="1419962"/>
                </a:cubicBezTo>
                <a:cubicBezTo>
                  <a:pt x="330350" y="1419962"/>
                  <a:pt x="0" y="1102093"/>
                  <a:pt x="0" y="709981"/>
                </a:cubicBezTo>
                <a:cubicBezTo>
                  <a:pt x="0" y="317869"/>
                  <a:pt x="330350" y="0"/>
                  <a:pt x="737858" y="0"/>
                </a:cubicBezTo>
                <a:close/>
              </a:path>
            </a:pathLst>
          </a:custGeom>
        </p:spPr>
      </p:pic>
      <p:pic>
        <p:nvPicPr>
          <p:cNvPr id="58" name="Picture 57" descr="Visit Broadstairs - quintessential seaside town on the Kent coast - Visit  Thanet">
            <a:extLst>
              <a:ext uri="{FF2B5EF4-FFF2-40B4-BE49-F238E27FC236}">
                <a16:creationId xmlns:a16="http://schemas.microsoft.com/office/drawing/2014/main" id="{4AD0C726-B5D7-B418-16E8-DF8837CD8028}"/>
              </a:ext>
            </a:extLst>
          </p:cNvPr>
          <p:cNvPicPr>
            <a:picLocks noChangeAspect="1" noChangeArrowheads="1"/>
          </p:cNvPicPr>
          <p:nvPr/>
        </p:nvPicPr>
        <p:blipFill>
          <a:blip r:embed="rId10" cstate="email">
            <a:duotone>
              <a:schemeClr val="bg2">
                <a:shade val="45000"/>
                <a:satMod val="135000"/>
              </a:schemeClr>
              <a:prstClr val="white"/>
            </a:duotone>
            <a:extLst>
              <a:ext uri="{28A0092B-C50C-407E-A947-70E740481C1C}">
                <a14:useLocalDpi xmlns:a14="http://schemas.microsoft.com/office/drawing/2010/main"/>
              </a:ext>
            </a:extLst>
          </a:blip>
          <a:srcRect/>
          <a:stretch/>
        </p:blipFill>
        <p:spPr bwMode="auto">
          <a:xfrm>
            <a:off x="141113" y="5749211"/>
            <a:ext cx="1069721" cy="996064"/>
          </a:xfrm>
          <a:custGeom>
            <a:avLst/>
            <a:gdLst/>
            <a:ahLst/>
            <a:cxnLst/>
            <a:rect l="l" t="t" r="r" b="b"/>
            <a:pathLst>
              <a:path w="1488724" h="1386216">
                <a:moveTo>
                  <a:pt x="693640" y="714168"/>
                </a:moveTo>
                <a:lnTo>
                  <a:pt x="750836" y="784763"/>
                </a:lnTo>
                <a:cubicBezTo>
                  <a:pt x="741237" y="792763"/>
                  <a:pt x="732371" y="798496"/>
                  <a:pt x="724238" y="801962"/>
                </a:cubicBezTo>
                <a:cubicBezTo>
                  <a:pt x="716105" y="805429"/>
                  <a:pt x="707639" y="807162"/>
                  <a:pt x="698839" y="807162"/>
                </a:cubicBezTo>
                <a:cubicBezTo>
                  <a:pt x="685507" y="807162"/>
                  <a:pt x="674874" y="803329"/>
                  <a:pt x="666941" y="795663"/>
                </a:cubicBezTo>
                <a:cubicBezTo>
                  <a:pt x="659008" y="787997"/>
                  <a:pt x="655042" y="778097"/>
                  <a:pt x="655042" y="765964"/>
                </a:cubicBezTo>
                <a:cubicBezTo>
                  <a:pt x="655042" y="756365"/>
                  <a:pt x="658242" y="746966"/>
                  <a:pt x="664641" y="737766"/>
                </a:cubicBezTo>
                <a:cubicBezTo>
                  <a:pt x="671041" y="728567"/>
                  <a:pt x="680707" y="720701"/>
                  <a:pt x="693640" y="714168"/>
                </a:cubicBezTo>
                <a:close/>
                <a:moveTo>
                  <a:pt x="717638" y="589775"/>
                </a:moveTo>
                <a:cubicBezTo>
                  <a:pt x="726838" y="589775"/>
                  <a:pt x="734137" y="592308"/>
                  <a:pt x="739537" y="597375"/>
                </a:cubicBezTo>
                <a:cubicBezTo>
                  <a:pt x="744936" y="602441"/>
                  <a:pt x="747636" y="608574"/>
                  <a:pt x="747636" y="615774"/>
                </a:cubicBezTo>
                <a:cubicBezTo>
                  <a:pt x="747636" y="624307"/>
                  <a:pt x="742037" y="632906"/>
                  <a:pt x="730837" y="641572"/>
                </a:cubicBezTo>
                <a:lnTo>
                  <a:pt x="715638" y="653171"/>
                </a:lnTo>
                <a:lnTo>
                  <a:pt x="701839" y="637172"/>
                </a:lnTo>
                <a:cubicBezTo>
                  <a:pt x="693306" y="627306"/>
                  <a:pt x="689040" y="618907"/>
                  <a:pt x="689040" y="611974"/>
                </a:cubicBezTo>
                <a:cubicBezTo>
                  <a:pt x="689040" y="606108"/>
                  <a:pt x="691573" y="600941"/>
                  <a:pt x="696639" y="596475"/>
                </a:cubicBezTo>
                <a:cubicBezTo>
                  <a:pt x="701706" y="592008"/>
                  <a:pt x="708705" y="589775"/>
                  <a:pt x="717638" y="589775"/>
                </a:cubicBezTo>
                <a:close/>
                <a:moveTo>
                  <a:pt x="894195" y="555177"/>
                </a:moveTo>
                <a:lnTo>
                  <a:pt x="894195" y="848359"/>
                </a:lnTo>
                <a:lnTo>
                  <a:pt x="949191" y="848359"/>
                </a:lnTo>
                <a:lnTo>
                  <a:pt x="949191" y="617574"/>
                </a:lnTo>
                <a:lnTo>
                  <a:pt x="1007188" y="848359"/>
                </a:lnTo>
                <a:lnTo>
                  <a:pt x="1064184" y="848359"/>
                </a:lnTo>
                <a:lnTo>
                  <a:pt x="1122381" y="617574"/>
                </a:lnTo>
                <a:lnTo>
                  <a:pt x="1122381" y="848359"/>
                </a:lnTo>
                <a:lnTo>
                  <a:pt x="1177377" y="848359"/>
                </a:lnTo>
                <a:lnTo>
                  <a:pt x="1177377" y="555177"/>
                </a:lnTo>
                <a:lnTo>
                  <a:pt x="1088583" y="555177"/>
                </a:lnTo>
                <a:lnTo>
                  <a:pt x="1035986" y="755165"/>
                </a:lnTo>
                <a:lnTo>
                  <a:pt x="982789" y="555177"/>
                </a:lnTo>
                <a:close/>
                <a:moveTo>
                  <a:pt x="324295" y="555177"/>
                </a:moveTo>
                <a:lnTo>
                  <a:pt x="324295" y="848359"/>
                </a:lnTo>
                <a:lnTo>
                  <a:pt x="383491" y="848359"/>
                </a:lnTo>
                <a:lnTo>
                  <a:pt x="383491" y="759765"/>
                </a:lnTo>
                <a:lnTo>
                  <a:pt x="431488" y="710768"/>
                </a:lnTo>
                <a:lnTo>
                  <a:pt x="512083" y="848359"/>
                </a:lnTo>
                <a:lnTo>
                  <a:pt x="588679" y="848359"/>
                </a:lnTo>
                <a:lnTo>
                  <a:pt x="472286" y="669370"/>
                </a:lnTo>
                <a:lnTo>
                  <a:pt x="582679" y="555177"/>
                </a:lnTo>
                <a:lnTo>
                  <a:pt x="503084" y="555177"/>
                </a:lnTo>
                <a:lnTo>
                  <a:pt x="383491" y="685369"/>
                </a:lnTo>
                <a:lnTo>
                  <a:pt x="383491" y="555177"/>
                </a:lnTo>
                <a:close/>
                <a:moveTo>
                  <a:pt x="716238" y="550178"/>
                </a:moveTo>
                <a:cubicBezTo>
                  <a:pt x="689973" y="550178"/>
                  <a:pt x="669741" y="556344"/>
                  <a:pt x="655542" y="568677"/>
                </a:cubicBezTo>
                <a:cubicBezTo>
                  <a:pt x="641343" y="581009"/>
                  <a:pt x="634243" y="596042"/>
                  <a:pt x="634243" y="613774"/>
                </a:cubicBezTo>
                <a:cubicBezTo>
                  <a:pt x="634243" y="623373"/>
                  <a:pt x="636776" y="633539"/>
                  <a:pt x="641843" y="644272"/>
                </a:cubicBezTo>
                <a:cubicBezTo>
                  <a:pt x="646909" y="655005"/>
                  <a:pt x="654442" y="666304"/>
                  <a:pt x="664441" y="678170"/>
                </a:cubicBezTo>
                <a:cubicBezTo>
                  <a:pt x="642176" y="689236"/>
                  <a:pt x="625444" y="702268"/>
                  <a:pt x="614244" y="717268"/>
                </a:cubicBezTo>
                <a:cubicBezTo>
                  <a:pt x="603045" y="732267"/>
                  <a:pt x="597445" y="749166"/>
                  <a:pt x="597445" y="767964"/>
                </a:cubicBezTo>
                <a:cubicBezTo>
                  <a:pt x="597445" y="788630"/>
                  <a:pt x="604578" y="806895"/>
                  <a:pt x="618844" y="822761"/>
                </a:cubicBezTo>
                <a:cubicBezTo>
                  <a:pt x="637243" y="843293"/>
                  <a:pt x="664708" y="853559"/>
                  <a:pt x="701239" y="853559"/>
                </a:cubicBezTo>
                <a:cubicBezTo>
                  <a:pt x="719638" y="853559"/>
                  <a:pt x="735504" y="851026"/>
                  <a:pt x="748836" y="845960"/>
                </a:cubicBezTo>
                <a:cubicBezTo>
                  <a:pt x="762169" y="840893"/>
                  <a:pt x="774768" y="833027"/>
                  <a:pt x="786634" y="822361"/>
                </a:cubicBezTo>
                <a:cubicBezTo>
                  <a:pt x="801966" y="836627"/>
                  <a:pt x="817965" y="847826"/>
                  <a:pt x="834631" y="855959"/>
                </a:cubicBezTo>
                <a:lnTo>
                  <a:pt x="868629" y="812562"/>
                </a:lnTo>
                <a:cubicBezTo>
                  <a:pt x="863962" y="810295"/>
                  <a:pt x="856663" y="805662"/>
                  <a:pt x="846730" y="798663"/>
                </a:cubicBezTo>
                <a:cubicBezTo>
                  <a:pt x="836798" y="791663"/>
                  <a:pt x="828698" y="785230"/>
                  <a:pt x="822432" y="779364"/>
                </a:cubicBezTo>
                <a:cubicBezTo>
                  <a:pt x="826698" y="773764"/>
                  <a:pt x="830698" y="766798"/>
                  <a:pt x="834431" y="758465"/>
                </a:cubicBezTo>
                <a:cubicBezTo>
                  <a:pt x="838164" y="750132"/>
                  <a:pt x="842564" y="736966"/>
                  <a:pt x="847630" y="718967"/>
                </a:cubicBezTo>
                <a:lnTo>
                  <a:pt x="796833" y="707368"/>
                </a:lnTo>
                <a:cubicBezTo>
                  <a:pt x="793367" y="721101"/>
                  <a:pt x="789234" y="732233"/>
                  <a:pt x="784434" y="740766"/>
                </a:cubicBezTo>
                <a:lnTo>
                  <a:pt x="743637" y="686969"/>
                </a:lnTo>
                <a:cubicBezTo>
                  <a:pt x="765102" y="673504"/>
                  <a:pt x="779368" y="661438"/>
                  <a:pt x="786434" y="650772"/>
                </a:cubicBezTo>
                <a:cubicBezTo>
                  <a:pt x="793500" y="640106"/>
                  <a:pt x="797033" y="628840"/>
                  <a:pt x="797033" y="616974"/>
                </a:cubicBezTo>
                <a:cubicBezTo>
                  <a:pt x="797033" y="598308"/>
                  <a:pt x="789900" y="582509"/>
                  <a:pt x="775635" y="569577"/>
                </a:cubicBezTo>
                <a:cubicBezTo>
                  <a:pt x="761369" y="556644"/>
                  <a:pt x="741570" y="550178"/>
                  <a:pt x="716238" y="550178"/>
                </a:cubicBezTo>
                <a:close/>
                <a:moveTo>
                  <a:pt x="744362" y="0"/>
                </a:moveTo>
                <a:cubicBezTo>
                  <a:pt x="1155462" y="0"/>
                  <a:pt x="1488724" y="310315"/>
                  <a:pt x="1488724" y="693108"/>
                </a:cubicBezTo>
                <a:cubicBezTo>
                  <a:pt x="1488724" y="1075901"/>
                  <a:pt x="1155462" y="1386216"/>
                  <a:pt x="744362" y="1386216"/>
                </a:cubicBezTo>
                <a:cubicBezTo>
                  <a:pt x="333262" y="1386216"/>
                  <a:pt x="0" y="1075901"/>
                  <a:pt x="0" y="693108"/>
                </a:cubicBezTo>
                <a:cubicBezTo>
                  <a:pt x="0" y="310315"/>
                  <a:pt x="333262" y="0"/>
                  <a:pt x="744362" y="0"/>
                </a:cubicBezTo>
                <a:close/>
              </a:path>
            </a:pathLst>
          </a:custGeom>
          <a:ln w="190500" cap="rnd">
            <a:noFill/>
            <a:prstDash val="solid"/>
          </a:ln>
          <a:effectLst>
            <a:outerShdw sx="1000" sy="1000" algn="bl" rotWithShape="0">
              <a:srgbClr val="000000"/>
            </a:outerShdw>
          </a:effectLst>
          <a:extLst>
            <a:ext uri="{909E8E84-426E-40DD-AFC4-6F175D3DCCD1}">
              <a14:hiddenFill xmlns:a14="http://schemas.microsoft.com/office/drawing/2010/main">
                <a:solidFill>
                  <a:srgbClr val="FFFFFF"/>
                </a:solidFill>
              </a14:hiddenFill>
            </a:ext>
          </a:extLst>
        </p:spPr>
      </p:pic>
      <p:pic>
        <p:nvPicPr>
          <p:cNvPr id="22" name="Picture 21" descr="Breaking Barriers Innovations">
            <a:extLst>
              <a:ext uri="{FF2B5EF4-FFF2-40B4-BE49-F238E27FC236}">
                <a16:creationId xmlns:a16="http://schemas.microsoft.com/office/drawing/2014/main" id="{4B9E0015-5BF5-DA5E-E048-AA5344F82C66}"/>
              </a:ext>
            </a:extLst>
          </p:cNvPr>
          <p:cNvPicPr>
            <a:picLocks noChangeAspect="1" noChangeArrowheads="1"/>
          </p:cNvPicPr>
          <p:nvPr/>
        </p:nvPicPr>
        <p:blipFill>
          <a:blip r:embed="rId12" cstate="email">
            <a:duotone>
              <a:prstClr val="black"/>
              <a:schemeClr val="bg1">
                <a:tint val="45000"/>
                <a:satMod val="400000"/>
              </a:schemeClr>
            </a:duotone>
            <a:extLst>
              <a:ext uri="{BEBA8EAE-BF5A-486C-A8C5-ECC9F3942E4B}">
                <a14:imgProps xmlns:a14="http://schemas.microsoft.com/office/drawing/2010/main">
                  <a14:imgLayer r:embed="rId13">
                    <a14:imgEffect>
                      <a14:sharpenSoften amount="58000"/>
                    </a14:imgEffect>
                    <a14:imgEffect>
                      <a14:brightnessContrast bright="100000" contrast="100000"/>
                    </a14:imgEffect>
                  </a14:imgLayer>
                </a14:imgProps>
              </a:ext>
              <a:ext uri="{28A0092B-C50C-407E-A947-70E740481C1C}">
                <a14:useLocalDpi xmlns:a14="http://schemas.microsoft.com/office/drawing/2010/main"/>
              </a:ext>
            </a:extLst>
          </a:blip>
          <a:srcRect/>
          <a:stretch>
            <a:fillRect/>
          </a:stretch>
        </p:blipFill>
        <p:spPr bwMode="auto">
          <a:xfrm>
            <a:off x="10854199" y="95701"/>
            <a:ext cx="1344606" cy="109361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East Coast College | Start Your Journey">
            <a:extLst>
              <a:ext uri="{FF2B5EF4-FFF2-40B4-BE49-F238E27FC236}">
                <a16:creationId xmlns:a16="http://schemas.microsoft.com/office/drawing/2014/main" id="{AC8DEC78-0AE5-F5C0-AEB6-31559C22AA66}"/>
              </a:ext>
            </a:extLst>
          </p:cNvPr>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10374139" y="1569191"/>
            <a:ext cx="1614626" cy="105273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NHS England Logo - Beacon CHC - Beacon CHC">
            <a:extLst>
              <a:ext uri="{FF2B5EF4-FFF2-40B4-BE49-F238E27FC236}">
                <a16:creationId xmlns:a16="http://schemas.microsoft.com/office/drawing/2014/main" id="{8E882749-E942-A775-F5F0-7DBA04314F0F}"/>
              </a:ext>
            </a:extLst>
          </p:cNvPr>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7369674" y="1779362"/>
            <a:ext cx="1170859" cy="729083"/>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descr="General Surgery – James Paget University Hospitals NHS Foundation Trust –  My Planned Care NHS">
            <a:extLst>
              <a:ext uri="{FF2B5EF4-FFF2-40B4-BE49-F238E27FC236}">
                <a16:creationId xmlns:a16="http://schemas.microsoft.com/office/drawing/2014/main" id="{69B674BA-F543-67C3-190B-2ED68AA62DDB}"/>
              </a:ext>
            </a:extLst>
          </p:cNvPr>
          <p:cNvPicPr>
            <a:picLocks noChangeAspect="1" noChangeArrowheads="1"/>
          </p:cNvPicPr>
          <p:nvPr/>
        </p:nvPicPr>
        <p:blipFill>
          <a:blip r:embed="rId16" cstate="email">
            <a:extLst>
              <a:ext uri="{BEBA8EAE-BF5A-486C-A8C5-ECC9F3942E4B}">
                <a14:imgProps xmlns:a14="http://schemas.microsoft.com/office/drawing/2010/main">
                  <a14:imgLayer r:embed="rId17">
                    <a14:imgEffect>
                      <a14:colorTemperature colorTemp="4700"/>
                    </a14:imgEffect>
                  </a14:imgLayer>
                </a14:imgProps>
              </a:ext>
              <a:ext uri="{28A0092B-C50C-407E-A947-70E740481C1C}">
                <a14:useLocalDpi xmlns:a14="http://schemas.microsoft.com/office/drawing/2010/main"/>
              </a:ext>
            </a:extLst>
          </a:blip>
          <a:srcRect/>
          <a:stretch>
            <a:fillRect/>
          </a:stretch>
        </p:blipFill>
        <p:spPr bwMode="auto">
          <a:xfrm>
            <a:off x="8570549" y="1658433"/>
            <a:ext cx="1730386" cy="838232"/>
          </a:xfrm>
          <a:prstGeom prst="rect">
            <a:avLst/>
          </a:prstGeom>
          <a:noFill/>
          <a:extLst>
            <a:ext uri="{909E8E84-426E-40DD-AFC4-6F175D3DCCD1}">
              <a14:hiddenFill xmlns:a14="http://schemas.microsoft.com/office/drawing/2010/main">
                <a:solidFill>
                  <a:srgbClr val="FFFFFF"/>
                </a:solidFill>
              </a14:hiddenFill>
            </a:ext>
          </a:extLst>
        </p:spPr>
      </p:pic>
      <p:sp>
        <p:nvSpPr>
          <p:cNvPr id="30" name="Rounded Rectangle 29">
            <a:extLst>
              <a:ext uri="{FF2B5EF4-FFF2-40B4-BE49-F238E27FC236}">
                <a16:creationId xmlns:a16="http://schemas.microsoft.com/office/drawing/2014/main" id="{921A3327-02AA-90FC-4B94-C3EAC366B41B}"/>
              </a:ext>
            </a:extLst>
          </p:cNvPr>
          <p:cNvSpPr/>
          <p:nvPr/>
        </p:nvSpPr>
        <p:spPr>
          <a:xfrm>
            <a:off x="6850323" y="1000065"/>
            <a:ext cx="2219281" cy="406531"/>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defRPr/>
            </a:pPr>
            <a:r>
              <a:rPr lang="en-GB" sz="2160" b="1">
                <a:solidFill>
                  <a:prstClr val="white"/>
                </a:solidFill>
                <a:latin typeface="Arial" panose="020B0604020202020204" pitchFamily="34" charset="0"/>
                <a:cs typeface="Arial" panose="020B0604020202020204" pitchFamily="34" charset="0"/>
              </a:rPr>
              <a:t>Key Partners</a:t>
            </a:r>
          </a:p>
        </p:txBody>
      </p:sp>
      <p:sp>
        <p:nvSpPr>
          <p:cNvPr id="31" name="Rounded Rectangle 30">
            <a:extLst>
              <a:ext uri="{FF2B5EF4-FFF2-40B4-BE49-F238E27FC236}">
                <a16:creationId xmlns:a16="http://schemas.microsoft.com/office/drawing/2014/main" id="{1DDFFE0E-90A2-A206-84F7-1C93F4FD4F66}"/>
              </a:ext>
            </a:extLst>
          </p:cNvPr>
          <p:cNvSpPr/>
          <p:nvPr/>
        </p:nvSpPr>
        <p:spPr>
          <a:xfrm>
            <a:off x="1689006" y="2629858"/>
            <a:ext cx="2219281" cy="406531"/>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097280">
              <a:defRPr/>
            </a:pPr>
            <a:r>
              <a:rPr lang="en-GB" sz="2160" b="1">
                <a:solidFill>
                  <a:schemeClr val="bg1"/>
                </a:solidFill>
                <a:latin typeface="Arial" panose="020B0604020202020204" pitchFamily="34" charset="0"/>
                <a:cs typeface="Arial" panose="020B0604020202020204" pitchFamily="34" charset="0"/>
              </a:rPr>
              <a:t>Area Profile</a:t>
            </a:r>
          </a:p>
        </p:txBody>
      </p:sp>
      <p:sp>
        <p:nvSpPr>
          <p:cNvPr id="32" name="Rounded Rectangle 31">
            <a:extLst>
              <a:ext uri="{FF2B5EF4-FFF2-40B4-BE49-F238E27FC236}">
                <a16:creationId xmlns:a16="http://schemas.microsoft.com/office/drawing/2014/main" id="{949724F7-F20B-6EC9-E10E-49E0BF231EF4}"/>
              </a:ext>
            </a:extLst>
          </p:cNvPr>
          <p:cNvSpPr/>
          <p:nvPr/>
        </p:nvSpPr>
        <p:spPr>
          <a:xfrm>
            <a:off x="2401482" y="3071309"/>
            <a:ext cx="4487051" cy="676020"/>
          </a:xfrm>
          <a:prstGeom prst="roundRect">
            <a:avLst/>
          </a:prstGeom>
          <a:solidFill>
            <a:srgbClr val="66547F"/>
          </a:solidFill>
          <a:ln>
            <a:noFill/>
          </a:ln>
        </p:spPr>
        <p:style>
          <a:lnRef idx="2">
            <a:schemeClr val="accent1">
              <a:shade val="15000"/>
            </a:schemeClr>
          </a:lnRef>
          <a:fillRef idx="1">
            <a:schemeClr val="accent1"/>
          </a:fillRef>
          <a:effectRef idx="0">
            <a:schemeClr val="accent1"/>
          </a:effectRef>
          <a:fontRef idx="minor">
            <a:schemeClr val="lt1"/>
          </a:fontRef>
        </p:style>
        <p:txBody>
          <a:bodyPr lIns="172800" rtlCol="0" anchor="ctr"/>
          <a:lstStyle/>
          <a:p>
            <a:pPr defTabSz="1097280">
              <a:defRPr/>
            </a:pPr>
            <a:r>
              <a:rPr lang="en-US" sz="2000" b="1">
                <a:solidFill>
                  <a:prstClr val="white"/>
                </a:solidFill>
                <a:latin typeface="Arial" panose="020B0604020202020204" pitchFamily="34" charset="0"/>
                <a:cs typeface="Arial" panose="020B0604020202020204" pitchFamily="34" charset="0"/>
              </a:rPr>
              <a:t>of people with no qualifications – </a:t>
            </a:r>
          </a:p>
          <a:p>
            <a:pPr defTabSz="1097280">
              <a:defRPr/>
            </a:pPr>
            <a:r>
              <a:rPr lang="en-US" sz="2000">
                <a:solidFill>
                  <a:prstClr val="white"/>
                </a:solidFill>
                <a:latin typeface="Arial" panose="020B0604020202020204" pitchFamily="34" charset="0"/>
                <a:cs typeface="Arial" panose="020B0604020202020204" pitchFamily="34" charset="0"/>
              </a:rPr>
              <a:t>6th worst performing LA nationally</a:t>
            </a:r>
          </a:p>
        </p:txBody>
      </p:sp>
      <p:sp>
        <p:nvSpPr>
          <p:cNvPr id="33" name="Rounded Rectangle 32">
            <a:extLst>
              <a:ext uri="{FF2B5EF4-FFF2-40B4-BE49-F238E27FC236}">
                <a16:creationId xmlns:a16="http://schemas.microsoft.com/office/drawing/2014/main" id="{25D24291-3E1F-8ABA-CB49-EF9B75448DBA}"/>
              </a:ext>
            </a:extLst>
          </p:cNvPr>
          <p:cNvSpPr/>
          <p:nvPr/>
        </p:nvSpPr>
        <p:spPr>
          <a:xfrm>
            <a:off x="2390764" y="3949173"/>
            <a:ext cx="4487051" cy="676020"/>
          </a:xfrm>
          <a:prstGeom prst="roundRect">
            <a:avLst/>
          </a:prstGeom>
          <a:solidFill>
            <a:srgbClr val="66547F"/>
          </a:solidFill>
          <a:ln>
            <a:noFill/>
          </a:ln>
        </p:spPr>
        <p:style>
          <a:lnRef idx="2">
            <a:schemeClr val="accent1">
              <a:shade val="15000"/>
            </a:schemeClr>
          </a:lnRef>
          <a:fillRef idx="1">
            <a:schemeClr val="accent1"/>
          </a:fillRef>
          <a:effectRef idx="0">
            <a:schemeClr val="accent1"/>
          </a:effectRef>
          <a:fontRef idx="minor">
            <a:schemeClr val="lt1"/>
          </a:fontRef>
        </p:style>
        <p:txBody>
          <a:bodyPr lIns="172800" rtlCol="0" anchor="ctr"/>
          <a:lstStyle/>
          <a:p>
            <a:pPr defTabSz="1097280">
              <a:defRPr/>
            </a:pPr>
            <a:r>
              <a:rPr lang="en-GB" sz="2000" b="1">
                <a:solidFill>
                  <a:prstClr val="white"/>
                </a:solidFill>
                <a:latin typeface="Arial" panose="020B0604020202020204" pitchFamily="34" charset="0"/>
                <a:cs typeface="Arial" panose="020B0604020202020204" pitchFamily="34" charset="0"/>
              </a:rPr>
              <a:t>economically inactive</a:t>
            </a:r>
          </a:p>
        </p:txBody>
      </p:sp>
      <p:sp>
        <p:nvSpPr>
          <p:cNvPr id="34" name="Rounded Rectangle 33">
            <a:extLst>
              <a:ext uri="{FF2B5EF4-FFF2-40B4-BE49-F238E27FC236}">
                <a16:creationId xmlns:a16="http://schemas.microsoft.com/office/drawing/2014/main" id="{E5E88914-27B5-E879-9075-567F3A8FEA19}"/>
              </a:ext>
            </a:extLst>
          </p:cNvPr>
          <p:cNvSpPr/>
          <p:nvPr/>
        </p:nvSpPr>
        <p:spPr>
          <a:xfrm>
            <a:off x="2380372" y="4812209"/>
            <a:ext cx="4487051" cy="676020"/>
          </a:xfrm>
          <a:prstGeom prst="roundRect">
            <a:avLst/>
          </a:prstGeom>
          <a:solidFill>
            <a:srgbClr val="66547F"/>
          </a:solidFill>
          <a:ln>
            <a:noFill/>
          </a:ln>
        </p:spPr>
        <p:style>
          <a:lnRef idx="2">
            <a:schemeClr val="accent1">
              <a:shade val="15000"/>
            </a:schemeClr>
          </a:lnRef>
          <a:fillRef idx="1">
            <a:schemeClr val="accent1"/>
          </a:fillRef>
          <a:effectRef idx="0">
            <a:schemeClr val="accent1"/>
          </a:effectRef>
          <a:fontRef idx="minor">
            <a:schemeClr val="lt1"/>
          </a:fontRef>
        </p:style>
        <p:txBody>
          <a:bodyPr lIns="172800" rtlCol="0" anchor="ctr"/>
          <a:lstStyle/>
          <a:p>
            <a:pPr defTabSz="1097280">
              <a:defRPr/>
            </a:pPr>
            <a:r>
              <a:rPr lang="en-US" sz="2000" b="1">
                <a:solidFill>
                  <a:prstClr val="white"/>
                </a:solidFill>
                <a:latin typeface="Arial" panose="020B0604020202020204" pitchFamily="34" charset="0"/>
                <a:cs typeface="Arial" panose="020B0604020202020204" pitchFamily="34" charset="0"/>
              </a:rPr>
              <a:t>average GCSE attainment </a:t>
            </a:r>
            <a:r>
              <a:rPr lang="en-US" sz="2000">
                <a:solidFill>
                  <a:prstClr val="white"/>
                </a:solidFill>
                <a:latin typeface="Arial" panose="020B0604020202020204" pitchFamily="34" charset="0"/>
                <a:cs typeface="Arial" panose="020B0604020202020204" pitchFamily="34" charset="0"/>
              </a:rPr>
              <a:t>– significantly below national average</a:t>
            </a:r>
            <a:r>
              <a:rPr lang="en-US" sz="2000" b="1">
                <a:solidFill>
                  <a:prstClr val="white"/>
                </a:solidFill>
                <a:latin typeface="Arial" panose="020B0604020202020204" pitchFamily="34" charset="0"/>
                <a:cs typeface="Arial" panose="020B0604020202020204" pitchFamily="34" charset="0"/>
              </a:rPr>
              <a:t> </a:t>
            </a:r>
            <a:endParaRPr lang="en-GB" sz="2000" b="1">
              <a:solidFill>
                <a:prstClr val="white"/>
              </a:solidFill>
              <a:latin typeface="Arial" panose="020B0604020202020204" pitchFamily="34" charset="0"/>
              <a:cs typeface="Arial" panose="020B0604020202020204" pitchFamily="34" charset="0"/>
            </a:endParaRPr>
          </a:p>
        </p:txBody>
      </p:sp>
      <p:sp>
        <p:nvSpPr>
          <p:cNvPr id="35" name="Oval 34">
            <a:extLst>
              <a:ext uri="{FF2B5EF4-FFF2-40B4-BE49-F238E27FC236}">
                <a16:creationId xmlns:a16="http://schemas.microsoft.com/office/drawing/2014/main" id="{E87FEF16-CA60-474C-21BC-CF2953C61548}"/>
              </a:ext>
            </a:extLst>
          </p:cNvPr>
          <p:cNvSpPr/>
          <p:nvPr/>
        </p:nvSpPr>
        <p:spPr>
          <a:xfrm>
            <a:off x="1626661" y="3088426"/>
            <a:ext cx="753711" cy="676021"/>
          </a:xfrm>
          <a:prstGeom prst="ellipse">
            <a:avLst/>
          </a:prstGeom>
          <a:solidFill>
            <a:srgbClr val="1E263E"/>
          </a:solidFill>
          <a:ln w="317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defTabSz="1097280">
              <a:defRPr/>
            </a:pPr>
            <a:r>
              <a:rPr lang="en-GB" sz="2000" b="1">
                <a:solidFill>
                  <a:prstClr val="white"/>
                </a:solidFill>
                <a:latin typeface="Arial" panose="020B0604020202020204" pitchFamily="34" charset="0"/>
                <a:cs typeface="Arial" panose="020B0604020202020204" pitchFamily="34" charset="0"/>
              </a:rPr>
              <a:t>26%</a:t>
            </a:r>
          </a:p>
        </p:txBody>
      </p:sp>
      <p:sp>
        <p:nvSpPr>
          <p:cNvPr id="36" name="Oval 35">
            <a:extLst>
              <a:ext uri="{FF2B5EF4-FFF2-40B4-BE49-F238E27FC236}">
                <a16:creationId xmlns:a16="http://schemas.microsoft.com/office/drawing/2014/main" id="{FB28D430-0B83-0F2A-B087-838535989DB0}"/>
              </a:ext>
            </a:extLst>
          </p:cNvPr>
          <p:cNvSpPr/>
          <p:nvPr/>
        </p:nvSpPr>
        <p:spPr>
          <a:xfrm>
            <a:off x="1657062" y="3951463"/>
            <a:ext cx="753711" cy="676021"/>
          </a:xfrm>
          <a:prstGeom prst="ellipse">
            <a:avLst/>
          </a:prstGeom>
          <a:solidFill>
            <a:srgbClr val="1E263E"/>
          </a:solidFill>
          <a:ln w="317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defTabSz="1097280">
              <a:defRPr/>
            </a:pPr>
            <a:r>
              <a:rPr lang="en-GB" sz="2000" b="1">
                <a:solidFill>
                  <a:prstClr val="white"/>
                </a:solidFill>
                <a:latin typeface="Arial" panose="020B0604020202020204" pitchFamily="34" charset="0"/>
                <a:cs typeface="Arial" panose="020B0604020202020204" pitchFamily="34" charset="0"/>
              </a:rPr>
              <a:t>44.7%</a:t>
            </a:r>
          </a:p>
        </p:txBody>
      </p:sp>
      <p:sp>
        <p:nvSpPr>
          <p:cNvPr id="37" name="Oval 36">
            <a:extLst>
              <a:ext uri="{FF2B5EF4-FFF2-40B4-BE49-F238E27FC236}">
                <a16:creationId xmlns:a16="http://schemas.microsoft.com/office/drawing/2014/main" id="{8F174302-5A6C-064A-65E4-11C745CB1C66}"/>
              </a:ext>
            </a:extLst>
          </p:cNvPr>
          <p:cNvSpPr/>
          <p:nvPr/>
        </p:nvSpPr>
        <p:spPr>
          <a:xfrm>
            <a:off x="1632959" y="4779580"/>
            <a:ext cx="753711" cy="676021"/>
          </a:xfrm>
          <a:prstGeom prst="ellipse">
            <a:avLst/>
          </a:prstGeom>
          <a:solidFill>
            <a:srgbClr val="1E263E"/>
          </a:solidFill>
          <a:ln w="317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b"/>
          <a:lstStyle/>
          <a:p>
            <a:pPr algn="ctr" defTabSz="1097280">
              <a:defRPr/>
            </a:pPr>
            <a:r>
              <a:rPr lang="en-US" sz="2800" b="1" baseline="30000">
                <a:solidFill>
                  <a:prstClr val="white"/>
                </a:solidFill>
                <a:latin typeface="Arial" panose="020B0604020202020204" pitchFamily="34" charset="0"/>
                <a:cs typeface="Arial" panose="020B0604020202020204" pitchFamily="34" charset="0"/>
              </a:rPr>
              <a:t>44%</a:t>
            </a:r>
            <a:endParaRPr lang="en-GB" sz="2800" b="1" baseline="30000">
              <a:solidFill>
                <a:prstClr val="white"/>
              </a:solidFill>
              <a:latin typeface="Arial" panose="020B0604020202020204" pitchFamily="34" charset="0"/>
              <a:cs typeface="Arial" panose="020B0604020202020204" pitchFamily="34" charset="0"/>
            </a:endParaRPr>
          </a:p>
        </p:txBody>
      </p:sp>
      <p:sp>
        <p:nvSpPr>
          <p:cNvPr id="38" name="Rounded Rectangle 37">
            <a:extLst>
              <a:ext uri="{FF2B5EF4-FFF2-40B4-BE49-F238E27FC236}">
                <a16:creationId xmlns:a16="http://schemas.microsoft.com/office/drawing/2014/main" id="{2B32E9F2-BB31-042F-37D9-3302BA81FE49}"/>
              </a:ext>
            </a:extLst>
          </p:cNvPr>
          <p:cNvSpPr/>
          <p:nvPr/>
        </p:nvSpPr>
        <p:spPr>
          <a:xfrm>
            <a:off x="3969809" y="5972650"/>
            <a:ext cx="8228996" cy="802973"/>
          </a:xfrm>
          <a:prstGeom prst="roundRect">
            <a:avLst>
              <a:gd name="adj" fmla="val 0"/>
            </a:avLst>
          </a:prstGeom>
          <a:solidFill>
            <a:srgbClr val="66547F"/>
          </a:solidFill>
          <a:ln>
            <a:noFill/>
          </a:ln>
        </p:spPr>
        <p:style>
          <a:lnRef idx="2">
            <a:schemeClr val="accent1">
              <a:shade val="15000"/>
            </a:schemeClr>
          </a:lnRef>
          <a:fillRef idx="1">
            <a:schemeClr val="accent1"/>
          </a:fillRef>
          <a:effectRef idx="0">
            <a:schemeClr val="accent1"/>
          </a:effectRef>
          <a:fontRef idx="minor">
            <a:schemeClr val="lt1"/>
          </a:fontRef>
        </p:style>
        <p:txBody>
          <a:bodyPr lIns="251999" rIns="259200" rtlCol="0" anchor="ctr"/>
          <a:lstStyle/>
          <a:p>
            <a:pPr defTabSz="1097280">
              <a:defRPr/>
            </a:pPr>
            <a:r>
              <a:rPr lang="en-US" b="1" dirty="0">
                <a:solidFill>
                  <a:prstClr val="white"/>
                </a:solidFill>
                <a:latin typeface="Arial" panose="020B0604020202020204" pitchFamily="34" charset="0"/>
                <a:cs typeface="Arial" panose="020B0604020202020204" pitchFamily="34" charset="0"/>
              </a:rPr>
              <a:t>Address challenge of poor attainment and seasonal employment through joining up </a:t>
            </a:r>
            <a:r>
              <a:rPr lang="en-US" b="1" dirty="0" err="1">
                <a:solidFill>
                  <a:prstClr val="white"/>
                </a:solidFill>
                <a:latin typeface="Arial" panose="020B0604020202020204" pitchFamily="34" charset="0"/>
                <a:cs typeface="Arial" panose="020B0604020202020204" pitchFamily="34" charset="0"/>
              </a:rPr>
              <a:t>neighbourhood</a:t>
            </a:r>
            <a:r>
              <a:rPr lang="en-US" b="1" dirty="0">
                <a:solidFill>
                  <a:prstClr val="white"/>
                </a:solidFill>
                <a:latin typeface="Arial" panose="020B0604020202020204" pitchFamily="34" charset="0"/>
                <a:cs typeface="Arial" panose="020B0604020202020204" pitchFamily="34" charset="0"/>
              </a:rPr>
              <a:t> initiatives and connecting them with new </a:t>
            </a:r>
            <a:r>
              <a:rPr lang="en-US" b="1" dirty="0" err="1">
                <a:solidFill>
                  <a:prstClr val="white"/>
                </a:solidFill>
                <a:latin typeface="Arial" panose="020B0604020202020204" pitchFamily="34" charset="0"/>
                <a:cs typeface="Arial" panose="020B0604020202020204" pitchFamily="34" charset="0"/>
              </a:rPr>
              <a:t>programmes</a:t>
            </a:r>
            <a:r>
              <a:rPr lang="en-US" b="1" dirty="0">
                <a:solidFill>
                  <a:prstClr val="white"/>
                </a:solidFill>
                <a:latin typeface="Arial" panose="020B0604020202020204" pitchFamily="34" charset="0"/>
                <a:cs typeface="Arial" panose="020B0604020202020204" pitchFamily="34" charset="0"/>
              </a:rPr>
              <a:t> e.g. seasonal apprenticeships model</a:t>
            </a:r>
            <a:endParaRPr lang="en-GB" b="1" dirty="0">
              <a:solidFill>
                <a:prstClr val="white"/>
              </a:solidFill>
              <a:latin typeface="Arial" panose="020B0604020202020204" pitchFamily="34" charset="0"/>
              <a:cs typeface="Arial" panose="020B0604020202020204" pitchFamily="34" charset="0"/>
            </a:endParaRPr>
          </a:p>
        </p:txBody>
      </p:sp>
      <p:sp>
        <p:nvSpPr>
          <p:cNvPr id="39" name="Rounded Rectangle 38">
            <a:extLst>
              <a:ext uri="{FF2B5EF4-FFF2-40B4-BE49-F238E27FC236}">
                <a16:creationId xmlns:a16="http://schemas.microsoft.com/office/drawing/2014/main" id="{F008784B-6C26-3763-EE23-AE64B0E16158}"/>
              </a:ext>
            </a:extLst>
          </p:cNvPr>
          <p:cNvSpPr/>
          <p:nvPr/>
        </p:nvSpPr>
        <p:spPr>
          <a:xfrm>
            <a:off x="1996751" y="5972650"/>
            <a:ext cx="1911536" cy="783669"/>
          </a:xfrm>
          <a:prstGeom prst="roundRect">
            <a:avLst>
              <a:gd name="adj" fmla="val 0"/>
            </a:avLst>
          </a:prstGeom>
          <a:solidFill>
            <a:srgbClr val="1E263E"/>
          </a:solidFill>
          <a:ln w="222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defRPr/>
            </a:pPr>
            <a:r>
              <a:rPr lang="en-GB" sz="2000" b="1">
                <a:solidFill>
                  <a:prstClr val="white"/>
                </a:solidFill>
                <a:latin typeface="Arial" panose="020B0604020202020204" pitchFamily="34" charset="0"/>
                <a:cs typeface="Arial" panose="020B0604020202020204" pitchFamily="34" charset="0"/>
              </a:rPr>
              <a:t>Opportunity:</a:t>
            </a:r>
          </a:p>
        </p:txBody>
      </p:sp>
      <p:sp>
        <p:nvSpPr>
          <p:cNvPr id="40" name="Rounded Rectangle 39">
            <a:extLst>
              <a:ext uri="{FF2B5EF4-FFF2-40B4-BE49-F238E27FC236}">
                <a16:creationId xmlns:a16="http://schemas.microsoft.com/office/drawing/2014/main" id="{E7086C1F-BEE5-AA6A-B5FB-79C9D8924469}"/>
              </a:ext>
            </a:extLst>
          </p:cNvPr>
          <p:cNvSpPr/>
          <p:nvPr/>
        </p:nvSpPr>
        <p:spPr>
          <a:xfrm>
            <a:off x="6898925" y="3737274"/>
            <a:ext cx="2577581" cy="406531"/>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defRPr/>
            </a:pPr>
            <a:r>
              <a:rPr lang="en-GB" sz="2160" b="1">
                <a:solidFill>
                  <a:schemeClr val="bg1"/>
                </a:solidFill>
                <a:latin typeface="Arial" panose="020B0604020202020204" pitchFamily="34" charset="0"/>
                <a:cs typeface="Arial" panose="020B0604020202020204" pitchFamily="34" charset="0"/>
              </a:rPr>
              <a:t>Areas of Focus</a:t>
            </a:r>
          </a:p>
        </p:txBody>
      </p:sp>
      <p:sp>
        <p:nvSpPr>
          <p:cNvPr id="41" name="Rectangle 40">
            <a:extLst>
              <a:ext uri="{FF2B5EF4-FFF2-40B4-BE49-F238E27FC236}">
                <a16:creationId xmlns:a16="http://schemas.microsoft.com/office/drawing/2014/main" id="{8B08F832-CDDD-DD2E-846E-66EDDB90AC7A}"/>
              </a:ext>
            </a:extLst>
          </p:cNvPr>
          <p:cNvSpPr/>
          <p:nvPr/>
        </p:nvSpPr>
        <p:spPr>
          <a:xfrm>
            <a:off x="7061150" y="4132783"/>
            <a:ext cx="2515478" cy="496518"/>
          </a:xfrm>
          <a:prstGeom prst="rect">
            <a:avLst/>
          </a:prstGeom>
          <a:solidFill>
            <a:srgbClr val="66547F"/>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rIns="0" rtlCol="0" anchor="ctr"/>
          <a:lstStyle/>
          <a:p>
            <a:pPr defTabSz="1097280">
              <a:defRPr/>
            </a:pPr>
            <a:r>
              <a:rPr lang="en-US" b="1">
                <a:solidFill>
                  <a:prstClr val="white"/>
                </a:solidFill>
                <a:latin typeface="Arial" panose="020B0604020202020204" pitchFamily="34" charset="0"/>
                <a:cs typeface="Arial" panose="020B0604020202020204" pitchFamily="34" charset="0"/>
              </a:rPr>
              <a:t>Education Providers </a:t>
            </a:r>
            <a:endParaRPr lang="en-GB" b="1">
              <a:solidFill>
                <a:prstClr val="white"/>
              </a:solidFill>
              <a:latin typeface="Arial" panose="020B0604020202020204" pitchFamily="34" charset="0"/>
              <a:cs typeface="Arial" panose="020B0604020202020204" pitchFamily="34" charset="0"/>
            </a:endParaRPr>
          </a:p>
        </p:txBody>
      </p:sp>
      <p:sp>
        <p:nvSpPr>
          <p:cNvPr id="42" name="Rectangle 41">
            <a:extLst>
              <a:ext uri="{FF2B5EF4-FFF2-40B4-BE49-F238E27FC236}">
                <a16:creationId xmlns:a16="http://schemas.microsoft.com/office/drawing/2014/main" id="{BD56FB2A-EBF9-8EED-8CE3-E0F029C3235F}"/>
              </a:ext>
            </a:extLst>
          </p:cNvPr>
          <p:cNvSpPr/>
          <p:nvPr/>
        </p:nvSpPr>
        <p:spPr>
          <a:xfrm>
            <a:off x="7061150" y="4723360"/>
            <a:ext cx="2515477" cy="496518"/>
          </a:xfrm>
          <a:prstGeom prst="rect">
            <a:avLst/>
          </a:prstGeom>
          <a:solidFill>
            <a:srgbClr val="66547F"/>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rIns="0" rtlCol="0" anchor="ctr"/>
          <a:lstStyle/>
          <a:p>
            <a:pPr defTabSz="1097280">
              <a:defRPr/>
            </a:pPr>
            <a:r>
              <a:rPr lang="en-US" b="1">
                <a:solidFill>
                  <a:prstClr val="white"/>
                </a:solidFill>
                <a:latin typeface="Arial" panose="020B0604020202020204" pitchFamily="34" charset="0"/>
                <a:cs typeface="Arial" panose="020B0604020202020204" pitchFamily="34" charset="0"/>
              </a:rPr>
              <a:t>Social Care Providers </a:t>
            </a:r>
            <a:endParaRPr lang="en-GB" b="1">
              <a:solidFill>
                <a:prstClr val="white"/>
              </a:solidFill>
              <a:latin typeface="Arial" panose="020B0604020202020204" pitchFamily="34" charset="0"/>
              <a:cs typeface="Arial" panose="020B0604020202020204" pitchFamily="34" charset="0"/>
            </a:endParaRPr>
          </a:p>
        </p:txBody>
      </p:sp>
      <p:sp>
        <p:nvSpPr>
          <p:cNvPr id="43" name="Rectangle 42">
            <a:extLst>
              <a:ext uri="{FF2B5EF4-FFF2-40B4-BE49-F238E27FC236}">
                <a16:creationId xmlns:a16="http://schemas.microsoft.com/office/drawing/2014/main" id="{D7DE425E-F4BF-0AA5-22EE-9EA9422E9A0C}"/>
              </a:ext>
            </a:extLst>
          </p:cNvPr>
          <p:cNvSpPr/>
          <p:nvPr/>
        </p:nvSpPr>
        <p:spPr>
          <a:xfrm>
            <a:off x="7061150" y="5315899"/>
            <a:ext cx="2515478" cy="496518"/>
          </a:xfrm>
          <a:prstGeom prst="rect">
            <a:avLst/>
          </a:prstGeom>
          <a:solidFill>
            <a:srgbClr val="66547F"/>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rIns="0" rtlCol="0" anchor="ctr"/>
          <a:lstStyle/>
          <a:p>
            <a:pPr defTabSz="1097280">
              <a:defRPr/>
            </a:pPr>
            <a:r>
              <a:rPr lang="en-US" b="1">
                <a:solidFill>
                  <a:prstClr val="white"/>
                </a:solidFill>
                <a:latin typeface="Arial" panose="020B0604020202020204" pitchFamily="34" charset="0"/>
                <a:cs typeface="Arial" panose="020B0604020202020204" pitchFamily="34" charset="0"/>
              </a:rPr>
              <a:t>Local Trust</a:t>
            </a:r>
            <a:endParaRPr lang="en-GB" b="1">
              <a:solidFill>
                <a:prstClr val="white"/>
              </a:solidFill>
              <a:latin typeface="Arial" panose="020B0604020202020204" pitchFamily="34" charset="0"/>
              <a:cs typeface="Arial" panose="020B0604020202020204" pitchFamily="34" charset="0"/>
            </a:endParaRPr>
          </a:p>
        </p:txBody>
      </p:sp>
      <p:sp>
        <p:nvSpPr>
          <p:cNvPr id="44" name="Rectangle 43">
            <a:extLst>
              <a:ext uri="{FF2B5EF4-FFF2-40B4-BE49-F238E27FC236}">
                <a16:creationId xmlns:a16="http://schemas.microsoft.com/office/drawing/2014/main" id="{4C49C7C5-D12C-4CA7-D8A9-32178FAA5D66}"/>
              </a:ext>
            </a:extLst>
          </p:cNvPr>
          <p:cNvSpPr/>
          <p:nvPr/>
        </p:nvSpPr>
        <p:spPr>
          <a:xfrm>
            <a:off x="9676521" y="4128675"/>
            <a:ext cx="2344978" cy="496518"/>
          </a:xfrm>
          <a:prstGeom prst="rect">
            <a:avLst/>
          </a:prstGeom>
          <a:solidFill>
            <a:srgbClr val="6654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097280">
              <a:defRPr/>
            </a:pPr>
            <a:r>
              <a:rPr lang="en-US">
                <a:solidFill>
                  <a:prstClr val="white"/>
                </a:solidFill>
                <a:latin typeface="Arial" panose="020B0604020202020204" pitchFamily="34" charset="0"/>
                <a:cs typeface="Arial" panose="020B0604020202020204" pitchFamily="34" charset="0"/>
              </a:rPr>
              <a:t>Mentoring</a:t>
            </a:r>
            <a:endParaRPr lang="en-GB">
              <a:solidFill>
                <a:prstClr val="white"/>
              </a:solidFill>
              <a:latin typeface="Arial" panose="020B0604020202020204" pitchFamily="34" charset="0"/>
              <a:cs typeface="Arial" panose="020B0604020202020204" pitchFamily="34" charset="0"/>
            </a:endParaRPr>
          </a:p>
        </p:txBody>
      </p:sp>
      <p:sp>
        <p:nvSpPr>
          <p:cNvPr id="45" name="Rectangle 44">
            <a:extLst>
              <a:ext uri="{FF2B5EF4-FFF2-40B4-BE49-F238E27FC236}">
                <a16:creationId xmlns:a16="http://schemas.microsoft.com/office/drawing/2014/main" id="{A63FF97C-6275-CED0-793E-98F254B0657A}"/>
              </a:ext>
            </a:extLst>
          </p:cNvPr>
          <p:cNvSpPr/>
          <p:nvPr/>
        </p:nvSpPr>
        <p:spPr>
          <a:xfrm>
            <a:off x="9676524" y="4723360"/>
            <a:ext cx="2344976" cy="496518"/>
          </a:xfrm>
          <a:prstGeom prst="rect">
            <a:avLst/>
          </a:prstGeom>
          <a:solidFill>
            <a:srgbClr val="6654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097280">
              <a:defRPr/>
            </a:pPr>
            <a:r>
              <a:rPr lang="en-US">
                <a:solidFill>
                  <a:prstClr val="white"/>
                </a:solidFill>
                <a:latin typeface="Arial" panose="020B0604020202020204" pitchFamily="34" charset="0"/>
                <a:cs typeface="Arial" panose="020B0604020202020204" pitchFamily="34" charset="0"/>
              </a:rPr>
              <a:t>Employment Opportunities</a:t>
            </a:r>
            <a:endParaRPr lang="en-GB">
              <a:solidFill>
                <a:prstClr val="white"/>
              </a:solidFill>
              <a:latin typeface="Arial" panose="020B0604020202020204" pitchFamily="34" charset="0"/>
              <a:cs typeface="Arial" panose="020B0604020202020204" pitchFamily="34" charset="0"/>
            </a:endParaRPr>
          </a:p>
        </p:txBody>
      </p:sp>
      <p:sp>
        <p:nvSpPr>
          <p:cNvPr id="46" name="Rectangle 45">
            <a:extLst>
              <a:ext uri="{FF2B5EF4-FFF2-40B4-BE49-F238E27FC236}">
                <a16:creationId xmlns:a16="http://schemas.microsoft.com/office/drawing/2014/main" id="{0DF3002C-1A77-3FCA-DAEC-ECE7909DADE2}"/>
              </a:ext>
            </a:extLst>
          </p:cNvPr>
          <p:cNvSpPr/>
          <p:nvPr/>
        </p:nvSpPr>
        <p:spPr>
          <a:xfrm>
            <a:off x="9676522" y="5315899"/>
            <a:ext cx="2344978" cy="507845"/>
          </a:xfrm>
          <a:prstGeom prst="rect">
            <a:avLst/>
          </a:prstGeom>
          <a:solidFill>
            <a:srgbClr val="6654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097280">
              <a:defRPr/>
            </a:pPr>
            <a:r>
              <a:rPr lang="en-US">
                <a:solidFill>
                  <a:prstClr val="white"/>
                </a:solidFill>
                <a:latin typeface="Arial" panose="020B0604020202020204" pitchFamily="34" charset="0"/>
                <a:cs typeface="Arial" panose="020B0604020202020204" pitchFamily="34" charset="0"/>
              </a:rPr>
              <a:t>Training Opportunities </a:t>
            </a:r>
            <a:r>
              <a:rPr lang="en-GB">
                <a:solidFill>
                  <a:prstClr val="white"/>
                </a:solidFill>
                <a:latin typeface="Arial" panose="020B0604020202020204" pitchFamily="34" charset="0"/>
                <a:cs typeface="Arial" panose="020B0604020202020204" pitchFamily="34" charset="0"/>
              </a:rPr>
              <a:t>  </a:t>
            </a:r>
          </a:p>
        </p:txBody>
      </p:sp>
      <p:sp>
        <p:nvSpPr>
          <p:cNvPr id="47" name="Text 0">
            <a:extLst>
              <a:ext uri="{FF2B5EF4-FFF2-40B4-BE49-F238E27FC236}">
                <a16:creationId xmlns:a16="http://schemas.microsoft.com/office/drawing/2014/main" id="{F0F254B9-3CF9-72EA-3F10-AF89626DEFD3}"/>
              </a:ext>
            </a:extLst>
          </p:cNvPr>
          <p:cNvSpPr/>
          <p:nvPr/>
        </p:nvSpPr>
        <p:spPr>
          <a:xfrm>
            <a:off x="2416367" y="339707"/>
            <a:ext cx="8326973" cy="714878"/>
          </a:xfrm>
          <a:prstGeom prst="rect">
            <a:avLst/>
          </a:prstGeom>
          <a:noFill/>
          <a:ln/>
        </p:spPr>
        <p:txBody>
          <a:bodyPr wrap="square" lIns="120000" tIns="0" rIns="0" bIns="0" rtlCol="0" anchor="t"/>
          <a:lstStyle/>
          <a:p>
            <a:pPr defTabSz="761970">
              <a:lnSpc>
                <a:spcPts val="4625"/>
              </a:lnSpc>
            </a:pPr>
            <a:r>
              <a:rPr lang="en-US" sz="3600" b="1">
                <a:solidFill>
                  <a:prstClr val="white"/>
                </a:solidFill>
                <a:latin typeface="Arial" panose="020B0604020202020204" pitchFamily="34" charset="0"/>
                <a:ea typeface="Poppins Light" pitchFamily="34" charset="-122"/>
                <a:cs typeface="Arial" panose="020B0604020202020204" pitchFamily="34" charset="0"/>
              </a:rPr>
              <a:t>Case Study Focus</a:t>
            </a:r>
            <a:endParaRPr lang="en-US" sz="3600" b="1">
              <a:solidFill>
                <a:prstClr val="white"/>
              </a:solidFill>
              <a:latin typeface="Arial" panose="020B0604020202020204" pitchFamily="34" charset="0"/>
              <a:cs typeface="Arial" panose="020B0604020202020204" pitchFamily="34" charset="0"/>
            </a:endParaRPr>
          </a:p>
        </p:txBody>
      </p:sp>
      <p:sp>
        <p:nvSpPr>
          <p:cNvPr id="48" name="Content Placeholder 2">
            <a:extLst>
              <a:ext uri="{FF2B5EF4-FFF2-40B4-BE49-F238E27FC236}">
                <a16:creationId xmlns:a16="http://schemas.microsoft.com/office/drawing/2014/main" id="{51FEE773-EC71-C428-019C-DF382CE23801}"/>
              </a:ext>
            </a:extLst>
          </p:cNvPr>
          <p:cNvSpPr txBox="1">
            <a:spLocks/>
          </p:cNvSpPr>
          <p:nvPr/>
        </p:nvSpPr>
        <p:spPr>
          <a:xfrm>
            <a:off x="2427402" y="1079839"/>
            <a:ext cx="4176599" cy="1115787"/>
          </a:xfrm>
          <a:prstGeom prst="rect">
            <a:avLst/>
          </a:prstGeom>
          <a:noFill/>
        </p:spPr>
        <p:txBody>
          <a:bodyPr lIns="12960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097280">
              <a:lnSpc>
                <a:spcPct val="100000"/>
              </a:lnSpc>
              <a:spcBef>
                <a:spcPts val="1200"/>
              </a:spcBef>
              <a:spcAft>
                <a:spcPts val="960"/>
              </a:spcAft>
              <a:buNone/>
              <a:defRPr/>
            </a:pPr>
            <a:r>
              <a:rPr lang="en-GB" b="1" dirty="0">
                <a:solidFill>
                  <a:prstClr val="white"/>
                </a:solidFill>
                <a:latin typeface="Arial" panose="020B0604020202020204" pitchFamily="34" charset="0"/>
                <a:ea typeface="Calibri" panose="020F0502020204030204" pitchFamily="34" charset="0"/>
                <a:cs typeface="Arial" panose="020B0604020202020204" pitchFamily="34" charset="0"/>
              </a:rPr>
              <a:t>Great Yarmouth: </a:t>
            </a:r>
            <a:r>
              <a:rPr lang="en-GB" sz="2400" dirty="0">
                <a:solidFill>
                  <a:srgbClr val="4571C4"/>
                </a:solidFill>
                <a:latin typeface="Arial" panose="020B0604020202020204" pitchFamily="34" charset="0"/>
                <a:ea typeface="Calibri" panose="020F0502020204030204" pitchFamily="34" charset="0"/>
                <a:cs typeface="Arial" panose="020B0604020202020204" pitchFamily="34" charset="0"/>
              </a:rPr>
              <a:t>Maximising Employment Opportunities </a:t>
            </a:r>
          </a:p>
        </p:txBody>
      </p:sp>
      <p:pic>
        <p:nvPicPr>
          <p:cNvPr id="1026" name="Picture 2" descr="NHS Norfolk and Waveney Integrated Care Board (ICB)">
            <a:extLst>
              <a:ext uri="{FF2B5EF4-FFF2-40B4-BE49-F238E27FC236}">
                <a16:creationId xmlns:a16="http://schemas.microsoft.com/office/drawing/2014/main" id="{7AAFE82F-70C3-FA8E-36DB-5AB74E44A928}"/>
              </a:ext>
            </a:extLst>
          </p:cNvPr>
          <p:cNvPicPr>
            <a:picLocks noChangeAspect="1" noChangeArrowheads="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7349927" y="2541103"/>
            <a:ext cx="2570549" cy="12295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9845145"/>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0B3249"/>
        </a:solidFill>
        <a:effectLst/>
      </p:bgPr>
    </p:bg>
    <p:spTree>
      <p:nvGrpSpPr>
        <p:cNvPr id="1" name="">
          <a:extLst>
            <a:ext uri="{FF2B5EF4-FFF2-40B4-BE49-F238E27FC236}">
              <a16:creationId xmlns:a16="http://schemas.microsoft.com/office/drawing/2014/main" id="{1C193E98-3915-35FA-EEA5-986C6C9DA675}"/>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1DCAEFCF-06BE-4988-6510-37BBA7EDDE42}"/>
              </a:ext>
            </a:extLst>
          </p:cNvPr>
          <p:cNvGrpSpPr/>
          <p:nvPr/>
        </p:nvGrpSpPr>
        <p:grpSpPr>
          <a:xfrm>
            <a:off x="-1295521" y="1307391"/>
            <a:ext cx="1068059" cy="1022154"/>
            <a:chOff x="171472" y="1555617"/>
            <a:chExt cx="1281671" cy="1226585"/>
          </a:xfrm>
        </p:grpSpPr>
        <p:sp>
          <p:nvSpPr>
            <p:cNvPr id="4" name="Oval 3">
              <a:extLst>
                <a:ext uri="{FF2B5EF4-FFF2-40B4-BE49-F238E27FC236}">
                  <a16:creationId xmlns:a16="http://schemas.microsoft.com/office/drawing/2014/main" id="{A9626A16-1B49-4DE4-5536-0B7BD0F14767}"/>
                </a:ext>
              </a:extLst>
            </p:cNvPr>
            <p:cNvSpPr/>
            <p:nvPr/>
          </p:nvSpPr>
          <p:spPr>
            <a:xfrm>
              <a:off x="234673" y="1644119"/>
              <a:ext cx="1155267" cy="1049580"/>
            </a:xfrm>
            <a:prstGeom prst="ellipse">
              <a:avLst/>
            </a:prstGeom>
            <a:solidFill>
              <a:schemeClr val="bg1"/>
            </a:solidFill>
            <a:ln w="539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sz="1500">
                <a:solidFill>
                  <a:prstClr val="white"/>
                </a:solidFill>
                <a:latin typeface="Calibri" panose="020F0502020204030204"/>
              </a:endParaRPr>
            </a:p>
          </p:txBody>
        </p:sp>
        <p:pic>
          <p:nvPicPr>
            <p:cNvPr id="5" name="Picture 4">
              <a:extLst>
                <a:ext uri="{FF2B5EF4-FFF2-40B4-BE49-F238E27FC236}">
                  <a16:creationId xmlns:a16="http://schemas.microsoft.com/office/drawing/2014/main" id="{D8F55DFF-3CE1-B8AD-9736-8EFC5ED1F8CA}"/>
                </a:ext>
              </a:extLst>
            </p:cNvPr>
            <p:cNvPicPr>
              <a:picLocks noChangeAspect="1"/>
            </p:cNvPicPr>
            <p:nvPr/>
          </p:nvPicPr>
          <p:blipFill>
            <a:blip r:embed="rId3" cstate="email">
              <a:alphaModFix amt="85000"/>
              <a:duotone>
                <a:prstClr val="black"/>
                <a:srgbClr val="FFC000">
                  <a:tint val="45000"/>
                  <a:satMod val="400000"/>
                </a:srgbClr>
              </a:duotone>
              <a:extLst>
                <a:ext uri="{28A0092B-C50C-407E-A947-70E740481C1C}">
                  <a14:useLocalDpi xmlns:a14="http://schemas.microsoft.com/office/drawing/2010/main"/>
                </a:ext>
              </a:extLst>
            </a:blip>
            <a:srcRect/>
            <a:stretch>
              <a:fillRect/>
            </a:stretch>
          </p:blipFill>
          <p:spPr>
            <a:xfrm>
              <a:off x="171472" y="1555617"/>
              <a:ext cx="1281671" cy="1226585"/>
            </a:xfrm>
            <a:custGeom>
              <a:avLst/>
              <a:gdLst/>
              <a:ahLst/>
              <a:cxnLst/>
              <a:rect l="l" t="t" r="r" b="b"/>
              <a:pathLst>
                <a:path w="1486412" h="1422526">
                  <a:moveTo>
                    <a:pt x="491851" y="655834"/>
                  </a:moveTo>
                  <a:lnTo>
                    <a:pt x="491851" y="868221"/>
                  </a:lnTo>
                  <a:lnTo>
                    <a:pt x="548048" y="868221"/>
                  </a:lnTo>
                  <a:lnTo>
                    <a:pt x="548048" y="655834"/>
                  </a:lnTo>
                  <a:close/>
                  <a:moveTo>
                    <a:pt x="1159797" y="651034"/>
                  </a:moveTo>
                  <a:cubicBezTo>
                    <a:pt x="1129265" y="651034"/>
                    <a:pt x="1106733" y="657300"/>
                    <a:pt x="1092201" y="669833"/>
                  </a:cubicBezTo>
                  <a:cubicBezTo>
                    <a:pt x="1077668" y="682365"/>
                    <a:pt x="1070402" y="697831"/>
                    <a:pt x="1070402" y="716230"/>
                  </a:cubicBezTo>
                  <a:cubicBezTo>
                    <a:pt x="1070402" y="736629"/>
                    <a:pt x="1078802" y="752561"/>
                    <a:pt x="1095601" y="764027"/>
                  </a:cubicBezTo>
                  <a:cubicBezTo>
                    <a:pt x="1107733" y="772293"/>
                    <a:pt x="1136465" y="781426"/>
                    <a:pt x="1181795" y="791425"/>
                  </a:cubicBezTo>
                  <a:cubicBezTo>
                    <a:pt x="1191528" y="793692"/>
                    <a:pt x="1197794" y="796158"/>
                    <a:pt x="1200594" y="798825"/>
                  </a:cubicBezTo>
                  <a:cubicBezTo>
                    <a:pt x="1203261" y="801625"/>
                    <a:pt x="1204594" y="805158"/>
                    <a:pt x="1204594" y="809424"/>
                  </a:cubicBezTo>
                  <a:cubicBezTo>
                    <a:pt x="1204594" y="815691"/>
                    <a:pt x="1202127" y="820690"/>
                    <a:pt x="1197194" y="824423"/>
                  </a:cubicBezTo>
                  <a:cubicBezTo>
                    <a:pt x="1189861" y="829756"/>
                    <a:pt x="1178929" y="832423"/>
                    <a:pt x="1164396" y="832423"/>
                  </a:cubicBezTo>
                  <a:cubicBezTo>
                    <a:pt x="1151197" y="832423"/>
                    <a:pt x="1140931" y="829590"/>
                    <a:pt x="1133598" y="823923"/>
                  </a:cubicBezTo>
                  <a:cubicBezTo>
                    <a:pt x="1126265" y="818257"/>
                    <a:pt x="1121399" y="809958"/>
                    <a:pt x="1118999" y="799025"/>
                  </a:cubicBezTo>
                  <a:lnTo>
                    <a:pt x="1062603" y="807624"/>
                  </a:lnTo>
                  <a:cubicBezTo>
                    <a:pt x="1067802" y="827756"/>
                    <a:pt x="1078835" y="843689"/>
                    <a:pt x="1095701" y="855421"/>
                  </a:cubicBezTo>
                  <a:cubicBezTo>
                    <a:pt x="1112566" y="867154"/>
                    <a:pt x="1135465" y="873020"/>
                    <a:pt x="1164396" y="873020"/>
                  </a:cubicBezTo>
                  <a:cubicBezTo>
                    <a:pt x="1196261" y="873020"/>
                    <a:pt x="1220326" y="866021"/>
                    <a:pt x="1236592" y="852022"/>
                  </a:cubicBezTo>
                  <a:cubicBezTo>
                    <a:pt x="1252858" y="838023"/>
                    <a:pt x="1260991" y="821290"/>
                    <a:pt x="1260991" y="801825"/>
                  </a:cubicBezTo>
                  <a:cubicBezTo>
                    <a:pt x="1260991" y="783959"/>
                    <a:pt x="1255124" y="770027"/>
                    <a:pt x="1243392" y="760027"/>
                  </a:cubicBezTo>
                  <a:cubicBezTo>
                    <a:pt x="1231526" y="750161"/>
                    <a:pt x="1210627" y="741828"/>
                    <a:pt x="1180695" y="735029"/>
                  </a:cubicBezTo>
                  <a:cubicBezTo>
                    <a:pt x="1150764" y="728229"/>
                    <a:pt x="1133265" y="722963"/>
                    <a:pt x="1128199" y="719230"/>
                  </a:cubicBezTo>
                  <a:cubicBezTo>
                    <a:pt x="1124465" y="716430"/>
                    <a:pt x="1122599" y="713030"/>
                    <a:pt x="1122599" y="709030"/>
                  </a:cubicBezTo>
                  <a:cubicBezTo>
                    <a:pt x="1122599" y="704364"/>
                    <a:pt x="1124732" y="700564"/>
                    <a:pt x="1128999" y="697631"/>
                  </a:cubicBezTo>
                  <a:cubicBezTo>
                    <a:pt x="1135398" y="693498"/>
                    <a:pt x="1145998" y="691431"/>
                    <a:pt x="1160797" y="691431"/>
                  </a:cubicBezTo>
                  <a:cubicBezTo>
                    <a:pt x="1172529" y="691431"/>
                    <a:pt x="1181562" y="693631"/>
                    <a:pt x="1187895" y="698031"/>
                  </a:cubicBezTo>
                  <a:cubicBezTo>
                    <a:pt x="1194228" y="702431"/>
                    <a:pt x="1198528" y="708764"/>
                    <a:pt x="1200794" y="717030"/>
                  </a:cubicBezTo>
                  <a:lnTo>
                    <a:pt x="1253791" y="707230"/>
                  </a:lnTo>
                  <a:cubicBezTo>
                    <a:pt x="1248458" y="688698"/>
                    <a:pt x="1238725" y="674699"/>
                    <a:pt x="1224593" y="665233"/>
                  </a:cubicBezTo>
                  <a:cubicBezTo>
                    <a:pt x="1210460" y="655767"/>
                    <a:pt x="1188862" y="651034"/>
                    <a:pt x="1159797" y="651034"/>
                  </a:cubicBezTo>
                  <a:close/>
                  <a:moveTo>
                    <a:pt x="944396" y="651034"/>
                  </a:moveTo>
                  <a:cubicBezTo>
                    <a:pt x="912798" y="651034"/>
                    <a:pt x="887733" y="660800"/>
                    <a:pt x="869200" y="680332"/>
                  </a:cubicBezTo>
                  <a:cubicBezTo>
                    <a:pt x="850668" y="699864"/>
                    <a:pt x="841402" y="727163"/>
                    <a:pt x="841402" y="762227"/>
                  </a:cubicBezTo>
                  <a:cubicBezTo>
                    <a:pt x="841402" y="796892"/>
                    <a:pt x="850635" y="824023"/>
                    <a:pt x="869100" y="843622"/>
                  </a:cubicBezTo>
                  <a:cubicBezTo>
                    <a:pt x="887566" y="863221"/>
                    <a:pt x="912331" y="873020"/>
                    <a:pt x="943396" y="873020"/>
                  </a:cubicBezTo>
                  <a:cubicBezTo>
                    <a:pt x="970728" y="873020"/>
                    <a:pt x="992526" y="866554"/>
                    <a:pt x="1008792" y="853622"/>
                  </a:cubicBezTo>
                  <a:cubicBezTo>
                    <a:pt x="1025057" y="840689"/>
                    <a:pt x="1036057" y="821557"/>
                    <a:pt x="1041790" y="796225"/>
                  </a:cubicBezTo>
                  <a:lnTo>
                    <a:pt x="986593" y="786826"/>
                  </a:lnTo>
                  <a:cubicBezTo>
                    <a:pt x="983793" y="801625"/>
                    <a:pt x="978994" y="812057"/>
                    <a:pt x="972194" y="818124"/>
                  </a:cubicBezTo>
                  <a:cubicBezTo>
                    <a:pt x="965395" y="824190"/>
                    <a:pt x="956662" y="827223"/>
                    <a:pt x="945996" y="827223"/>
                  </a:cubicBezTo>
                  <a:cubicBezTo>
                    <a:pt x="931730" y="827223"/>
                    <a:pt x="920364" y="822023"/>
                    <a:pt x="911898" y="811624"/>
                  </a:cubicBezTo>
                  <a:cubicBezTo>
                    <a:pt x="903432" y="801225"/>
                    <a:pt x="899199" y="783426"/>
                    <a:pt x="899199" y="758227"/>
                  </a:cubicBezTo>
                  <a:cubicBezTo>
                    <a:pt x="899199" y="735562"/>
                    <a:pt x="903365" y="719396"/>
                    <a:pt x="911698" y="709730"/>
                  </a:cubicBezTo>
                  <a:cubicBezTo>
                    <a:pt x="920031" y="700064"/>
                    <a:pt x="931197" y="695231"/>
                    <a:pt x="945196" y="695231"/>
                  </a:cubicBezTo>
                  <a:cubicBezTo>
                    <a:pt x="955728" y="695231"/>
                    <a:pt x="964295" y="698031"/>
                    <a:pt x="970894" y="703631"/>
                  </a:cubicBezTo>
                  <a:cubicBezTo>
                    <a:pt x="977494" y="709230"/>
                    <a:pt x="981727" y="717563"/>
                    <a:pt x="983593" y="728629"/>
                  </a:cubicBezTo>
                  <a:lnTo>
                    <a:pt x="1038990" y="718630"/>
                  </a:lnTo>
                  <a:cubicBezTo>
                    <a:pt x="1032324" y="695831"/>
                    <a:pt x="1021358" y="678866"/>
                    <a:pt x="1006092" y="667733"/>
                  </a:cubicBezTo>
                  <a:cubicBezTo>
                    <a:pt x="990826" y="656600"/>
                    <a:pt x="970261" y="651034"/>
                    <a:pt x="944396" y="651034"/>
                  </a:cubicBezTo>
                  <a:close/>
                  <a:moveTo>
                    <a:pt x="727944" y="651034"/>
                  </a:moveTo>
                  <a:cubicBezTo>
                    <a:pt x="699812" y="651034"/>
                    <a:pt x="676480" y="663033"/>
                    <a:pt x="657948" y="687032"/>
                  </a:cubicBezTo>
                  <a:lnTo>
                    <a:pt x="657948" y="655834"/>
                  </a:lnTo>
                  <a:lnTo>
                    <a:pt x="605751" y="655834"/>
                  </a:lnTo>
                  <a:lnTo>
                    <a:pt x="605751" y="868221"/>
                  </a:lnTo>
                  <a:lnTo>
                    <a:pt x="661948" y="868221"/>
                  </a:lnTo>
                  <a:lnTo>
                    <a:pt x="661948" y="772027"/>
                  </a:lnTo>
                  <a:cubicBezTo>
                    <a:pt x="661948" y="748295"/>
                    <a:pt x="663381" y="732029"/>
                    <a:pt x="666248" y="723229"/>
                  </a:cubicBezTo>
                  <a:cubicBezTo>
                    <a:pt x="669114" y="714430"/>
                    <a:pt x="674414" y="707364"/>
                    <a:pt x="682147" y="702031"/>
                  </a:cubicBezTo>
                  <a:cubicBezTo>
                    <a:pt x="689880" y="696698"/>
                    <a:pt x="698612" y="694031"/>
                    <a:pt x="708345" y="694031"/>
                  </a:cubicBezTo>
                  <a:cubicBezTo>
                    <a:pt x="715945" y="694031"/>
                    <a:pt x="722444" y="695898"/>
                    <a:pt x="727844" y="699631"/>
                  </a:cubicBezTo>
                  <a:cubicBezTo>
                    <a:pt x="733244" y="703364"/>
                    <a:pt x="737143" y="708597"/>
                    <a:pt x="739543" y="715330"/>
                  </a:cubicBezTo>
                  <a:cubicBezTo>
                    <a:pt x="741943" y="722063"/>
                    <a:pt x="743143" y="736895"/>
                    <a:pt x="743143" y="759827"/>
                  </a:cubicBezTo>
                  <a:lnTo>
                    <a:pt x="743143" y="868221"/>
                  </a:lnTo>
                  <a:lnTo>
                    <a:pt x="799340" y="868221"/>
                  </a:lnTo>
                  <a:lnTo>
                    <a:pt x="799340" y="736229"/>
                  </a:lnTo>
                  <a:cubicBezTo>
                    <a:pt x="799340" y="719830"/>
                    <a:pt x="798306" y="707230"/>
                    <a:pt x="796240" y="698431"/>
                  </a:cubicBezTo>
                  <a:cubicBezTo>
                    <a:pt x="794173" y="689632"/>
                    <a:pt x="790507" y="681765"/>
                    <a:pt x="785240" y="674832"/>
                  </a:cubicBezTo>
                  <a:cubicBezTo>
                    <a:pt x="779974" y="667900"/>
                    <a:pt x="772208" y="662200"/>
                    <a:pt x="761942" y="657733"/>
                  </a:cubicBezTo>
                  <a:cubicBezTo>
                    <a:pt x="751676" y="653267"/>
                    <a:pt x="740343" y="651034"/>
                    <a:pt x="727944" y="651034"/>
                  </a:cubicBezTo>
                  <a:close/>
                  <a:moveTo>
                    <a:pt x="246201" y="577438"/>
                  </a:moveTo>
                  <a:lnTo>
                    <a:pt x="246201" y="868221"/>
                  </a:lnTo>
                  <a:lnTo>
                    <a:pt x="452589" y="868221"/>
                  </a:lnTo>
                  <a:lnTo>
                    <a:pt x="452589" y="818824"/>
                  </a:lnTo>
                  <a:lnTo>
                    <a:pt x="305398" y="818824"/>
                  </a:lnTo>
                  <a:lnTo>
                    <a:pt x="305398" y="577438"/>
                  </a:lnTo>
                  <a:close/>
                  <a:moveTo>
                    <a:pt x="491851" y="575039"/>
                  </a:moveTo>
                  <a:lnTo>
                    <a:pt x="491851" y="627035"/>
                  </a:lnTo>
                  <a:lnTo>
                    <a:pt x="548048" y="627035"/>
                  </a:lnTo>
                  <a:lnTo>
                    <a:pt x="548048" y="575039"/>
                  </a:lnTo>
                  <a:close/>
                  <a:moveTo>
                    <a:pt x="743206" y="0"/>
                  </a:moveTo>
                  <a:cubicBezTo>
                    <a:pt x="1153667" y="0"/>
                    <a:pt x="1486412" y="318443"/>
                    <a:pt x="1486412" y="711263"/>
                  </a:cubicBezTo>
                  <a:cubicBezTo>
                    <a:pt x="1486412" y="1104083"/>
                    <a:pt x="1153667" y="1422526"/>
                    <a:pt x="743206" y="1422526"/>
                  </a:cubicBezTo>
                  <a:cubicBezTo>
                    <a:pt x="332745" y="1422526"/>
                    <a:pt x="0" y="1104083"/>
                    <a:pt x="0" y="711263"/>
                  </a:cubicBezTo>
                  <a:cubicBezTo>
                    <a:pt x="0" y="318443"/>
                    <a:pt x="332745" y="0"/>
                    <a:pt x="743206" y="0"/>
                  </a:cubicBezTo>
                  <a:close/>
                </a:path>
              </a:pathLst>
            </a:custGeom>
            <a:ln w="53975" cap="rnd">
              <a:solidFill>
                <a:schemeClr val="bg1"/>
              </a:solidFill>
              <a:prstDash val="solid"/>
            </a:ln>
            <a:effectLst>
              <a:outerShdw blurRad="127000" sx="1000" sy="1000" algn="bl" rotWithShape="0">
                <a:srgbClr val="000000"/>
              </a:outerShdw>
            </a:effectLst>
          </p:spPr>
        </p:pic>
      </p:grpSp>
      <p:grpSp>
        <p:nvGrpSpPr>
          <p:cNvPr id="6" name="Group 5">
            <a:extLst>
              <a:ext uri="{FF2B5EF4-FFF2-40B4-BE49-F238E27FC236}">
                <a16:creationId xmlns:a16="http://schemas.microsoft.com/office/drawing/2014/main" id="{DAD86A4E-186C-CBDD-B5B0-2ECB1C8D33CA}"/>
              </a:ext>
            </a:extLst>
          </p:cNvPr>
          <p:cNvGrpSpPr/>
          <p:nvPr/>
        </p:nvGrpSpPr>
        <p:grpSpPr>
          <a:xfrm>
            <a:off x="-1305584" y="2413410"/>
            <a:ext cx="1060374" cy="1024070"/>
            <a:chOff x="169335" y="2882840"/>
            <a:chExt cx="1272449" cy="1228884"/>
          </a:xfrm>
        </p:grpSpPr>
        <p:sp>
          <p:nvSpPr>
            <p:cNvPr id="7" name="Oval 6">
              <a:extLst>
                <a:ext uri="{FF2B5EF4-FFF2-40B4-BE49-F238E27FC236}">
                  <a16:creationId xmlns:a16="http://schemas.microsoft.com/office/drawing/2014/main" id="{D3438DFD-689A-A0AF-DFDF-3F4BCF66910B}"/>
                </a:ext>
              </a:extLst>
            </p:cNvPr>
            <p:cNvSpPr/>
            <p:nvPr/>
          </p:nvSpPr>
          <p:spPr>
            <a:xfrm>
              <a:off x="234673" y="2983064"/>
              <a:ext cx="1155267" cy="1049580"/>
            </a:xfrm>
            <a:prstGeom prst="ellipse">
              <a:avLst/>
            </a:prstGeom>
            <a:solidFill>
              <a:schemeClr val="bg1"/>
            </a:solidFill>
            <a:ln w="539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sz="1500">
                <a:solidFill>
                  <a:prstClr val="white"/>
                </a:solidFill>
                <a:latin typeface="Calibri" panose="020F0502020204030204"/>
              </a:endParaRPr>
            </a:p>
          </p:txBody>
        </p:sp>
        <p:pic>
          <p:nvPicPr>
            <p:cNvPr id="8" name="Picture 7">
              <a:extLst>
                <a:ext uri="{FF2B5EF4-FFF2-40B4-BE49-F238E27FC236}">
                  <a16:creationId xmlns:a16="http://schemas.microsoft.com/office/drawing/2014/main" id="{9B98C4B0-5972-8101-9E13-C47865DDDC9E}"/>
                </a:ext>
              </a:extLst>
            </p:cNvPr>
            <p:cNvPicPr>
              <a:picLocks noChangeAspect="1"/>
            </p:cNvPicPr>
            <p:nvPr/>
          </p:nvPicPr>
          <p:blipFill>
            <a:blip r:embed="rId4" cstate="email">
              <a:alphaModFix amt="85000"/>
              <a:duotone>
                <a:prstClr val="black"/>
                <a:srgbClr val="0070C0">
                  <a:tint val="45000"/>
                  <a:satMod val="400000"/>
                </a:srgbClr>
              </a:duotone>
              <a:extLst>
                <a:ext uri="{28A0092B-C50C-407E-A947-70E740481C1C}">
                  <a14:useLocalDpi xmlns:a14="http://schemas.microsoft.com/office/drawing/2010/main"/>
                </a:ext>
              </a:extLst>
            </a:blip>
            <a:srcRect/>
            <a:stretch/>
          </p:blipFill>
          <p:spPr>
            <a:xfrm>
              <a:off x="169335" y="2882840"/>
              <a:ext cx="1272449" cy="1228884"/>
            </a:xfrm>
            <a:custGeom>
              <a:avLst/>
              <a:gdLst/>
              <a:ahLst/>
              <a:cxnLst/>
              <a:rect l="l" t="t" r="r" b="b"/>
              <a:pathLst>
                <a:path w="1475716" h="1425192">
                  <a:moveTo>
                    <a:pt x="523390" y="694660"/>
                  </a:moveTo>
                  <a:cubicBezTo>
                    <a:pt x="536010" y="694660"/>
                    <a:pt x="546593" y="699478"/>
                    <a:pt x="555139" y="709115"/>
                  </a:cubicBezTo>
                  <a:cubicBezTo>
                    <a:pt x="563686" y="718751"/>
                    <a:pt x="567960" y="732518"/>
                    <a:pt x="567960" y="750415"/>
                  </a:cubicBezTo>
                  <a:cubicBezTo>
                    <a:pt x="567960" y="768770"/>
                    <a:pt x="563686" y="782766"/>
                    <a:pt x="555139" y="792403"/>
                  </a:cubicBezTo>
                  <a:cubicBezTo>
                    <a:pt x="546593" y="802039"/>
                    <a:pt x="536010" y="806858"/>
                    <a:pt x="523390" y="806858"/>
                  </a:cubicBezTo>
                  <a:cubicBezTo>
                    <a:pt x="510771" y="806858"/>
                    <a:pt x="500159" y="802039"/>
                    <a:pt x="491555" y="792403"/>
                  </a:cubicBezTo>
                  <a:cubicBezTo>
                    <a:pt x="482951" y="782766"/>
                    <a:pt x="478649" y="768885"/>
                    <a:pt x="478649" y="750759"/>
                  </a:cubicBezTo>
                  <a:cubicBezTo>
                    <a:pt x="478649" y="732633"/>
                    <a:pt x="482951" y="718751"/>
                    <a:pt x="491555" y="709115"/>
                  </a:cubicBezTo>
                  <a:cubicBezTo>
                    <a:pt x="500159" y="699478"/>
                    <a:pt x="510771" y="694660"/>
                    <a:pt x="523390" y="694660"/>
                  </a:cubicBezTo>
                  <a:close/>
                  <a:moveTo>
                    <a:pt x="1065343" y="692251"/>
                  </a:moveTo>
                  <a:cubicBezTo>
                    <a:pt x="1075209" y="692251"/>
                    <a:pt x="1083584" y="695893"/>
                    <a:pt x="1090467" y="703178"/>
                  </a:cubicBezTo>
                  <a:cubicBezTo>
                    <a:pt x="1097351" y="710463"/>
                    <a:pt x="1100964" y="721103"/>
                    <a:pt x="1101308" y="735099"/>
                  </a:cubicBezTo>
                  <a:lnTo>
                    <a:pt x="1029034" y="735099"/>
                  </a:lnTo>
                  <a:cubicBezTo>
                    <a:pt x="1028919" y="721906"/>
                    <a:pt x="1032303" y="711467"/>
                    <a:pt x="1039187" y="703780"/>
                  </a:cubicBezTo>
                  <a:cubicBezTo>
                    <a:pt x="1046070" y="696094"/>
                    <a:pt x="1054789" y="692251"/>
                    <a:pt x="1065343" y="692251"/>
                  </a:cubicBezTo>
                  <a:close/>
                  <a:moveTo>
                    <a:pt x="1062418" y="655253"/>
                  </a:moveTo>
                  <a:cubicBezTo>
                    <a:pt x="1038211" y="655253"/>
                    <a:pt x="1018193" y="663828"/>
                    <a:pt x="1002361" y="680979"/>
                  </a:cubicBezTo>
                  <a:cubicBezTo>
                    <a:pt x="986529" y="698130"/>
                    <a:pt x="978614" y="721849"/>
                    <a:pt x="978614" y="752135"/>
                  </a:cubicBezTo>
                  <a:cubicBezTo>
                    <a:pt x="978614" y="777489"/>
                    <a:pt x="984636" y="798483"/>
                    <a:pt x="996682" y="815118"/>
                  </a:cubicBezTo>
                  <a:cubicBezTo>
                    <a:pt x="1011940" y="835882"/>
                    <a:pt x="1035458" y="846265"/>
                    <a:pt x="1067236" y="846265"/>
                  </a:cubicBezTo>
                  <a:cubicBezTo>
                    <a:pt x="1087312" y="846265"/>
                    <a:pt x="1104033" y="841647"/>
                    <a:pt x="1117398" y="832412"/>
                  </a:cubicBezTo>
                  <a:cubicBezTo>
                    <a:pt x="1130763" y="823177"/>
                    <a:pt x="1140543" y="809726"/>
                    <a:pt x="1146738" y="792059"/>
                  </a:cubicBezTo>
                  <a:lnTo>
                    <a:pt x="1098555" y="783971"/>
                  </a:lnTo>
                  <a:cubicBezTo>
                    <a:pt x="1095916" y="793148"/>
                    <a:pt x="1092016" y="799802"/>
                    <a:pt x="1086854" y="803932"/>
                  </a:cubicBezTo>
                  <a:cubicBezTo>
                    <a:pt x="1081691" y="808062"/>
                    <a:pt x="1075324" y="810127"/>
                    <a:pt x="1067752" y="810127"/>
                  </a:cubicBezTo>
                  <a:cubicBezTo>
                    <a:pt x="1056624" y="810127"/>
                    <a:pt x="1047332" y="806141"/>
                    <a:pt x="1039875" y="798168"/>
                  </a:cubicBezTo>
                  <a:cubicBezTo>
                    <a:pt x="1032418" y="790194"/>
                    <a:pt x="1028518" y="779038"/>
                    <a:pt x="1028173" y="764697"/>
                  </a:cubicBezTo>
                  <a:lnTo>
                    <a:pt x="1149319" y="764697"/>
                  </a:lnTo>
                  <a:cubicBezTo>
                    <a:pt x="1150008" y="727642"/>
                    <a:pt x="1142493" y="700138"/>
                    <a:pt x="1126777" y="682184"/>
                  </a:cubicBezTo>
                  <a:cubicBezTo>
                    <a:pt x="1111060" y="664230"/>
                    <a:pt x="1089607" y="655253"/>
                    <a:pt x="1062418" y="655253"/>
                  </a:cubicBezTo>
                  <a:close/>
                  <a:moveTo>
                    <a:pt x="859295" y="655253"/>
                  </a:moveTo>
                  <a:cubicBezTo>
                    <a:pt x="833024" y="655253"/>
                    <a:pt x="813636" y="660645"/>
                    <a:pt x="801131" y="671429"/>
                  </a:cubicBezTo>
                  <a:cubicBezTo>
                    <a:pt x="788627" y="682213"/>
                    <a:pt x="782374" y="695520"/>
                    <a:pt x="782374" y="711352"/>
                  </a:cubicBezTo>
                  <a:cubicBezTo>
                    <a:pt x="782374" y="728904"/>
                    <a:pt x="789602" y="742614"/>
                    <a:pt x="804057" y="752480"/>
                  </a:cubicBezTo>
                  <a:cubicBezTo>
                    <a:pt x="814496" y="759592"/>
                    <a:pt x="839219" y="767451"/>
                    <a:pt x="878224" y="776055"/>
                  </a:cubicBezTo>
                  <a:cubicBezTo>
                    <a:pt x="886599" y="778005"/>
                    <a:pt x="891991" y="780128"/>
                    <a:pt x="894400" y="782422"/>
                  </a:cubicBezTo>
                  <a:cubicBezTo>
                    <a:pt x="896694" y="784831"/>
                    <a:pt x="897842" y="787871"/>
                    <a:pt x="897842" y="791542"/>
                  </a:cubicBezTo>
                  <a:cubicBezTo>
                    <a:pt x="897842" y="796934"/>
                    <a:pt x="895719" y="801236"/>
                    <a:pt x="891475" y="804449"/>
                  </a:cubicBezTo>
                  <a:cubicBezTo>
                    <a:pt x="885165" y="809037"/>
                    <a:pt x="875758" y="811332"/>
                    <a:pt x="863253" y="811332"/>
                  </a:cubicBezTo>
                  <a:cubicBezTo>
                    <a:pt x="851896" y="811332"/>
                    <a:pt x="843062" y="808894"/>
                    <a:pt x="836752" y="804018"/>
                  </a:cubicBezTo>
                  <a:cubicBezTo>
                    <a:pt x="830443" y="799143"/>
                    <a:pt x="826255" y="792001"/>
                    <a:pt x="824190" y="782594"/>
                  </a:cubicBezTo>
                  <a:lnTo>
                    <a:pt x="775663" y="789994"/>
                  </a:lnTo>
                  <a:cubicBezTo>
                    <a:pt x="780137" y="807317"/>
                    <a:pt x="789630" y="821026"/>
                    <a:pt x="804143" y="831121"/>
                  </a:cubicBezTo>
                  <a:cubicBezTo>
                    <a:pt x="818655" y="841217"/>
                    <a:pt x="838358" y="846265"/>
                    <a:pt x="863253" y="846265"/>
                  </a:cubicBezTo>
                  <a:cubicBezTo>
                    <a:pt x="890672" y="846265"/>
                    <a:pt x="911379" y="840242"/>
                    <a:pt x="925375" y="828196"/>
                  </a:cubicBezTo>
                  <a:cubicBezTo>
                    <a:pt x="939371" y="816150"/>
                    <a:pt x="946369" y="801753"/>
                    <a:pt x="946369" y="785003"/>
                  </a:cubicBezTo>
                  <a:cubicBezTo>
                    <a:pt x="946369" y="769631"/>
                    <a:pt x="941321" y="757642"/>
                    <a:pt x="931226" y="749038"/>
                  </a:cubicBezTo>
                  <a:cubicBezTo>
                    <a:pt x="921015" y="740549"/>
                    <a:pt x="903033" y="733378"/>
                    <a:pt x="877278" y="727528"/>
                  </a:cubicBezTo>
                  <a:cubicBezTo>
                    <a:pt x="851523" y="721677"/>
                    <a:pt x="836466" y="717145"/>
                    <a:pt x="832106" y="713933"/>
                  </a:cubicBezTo>
                  <a:cubicBezTo>
                    <a:pt x="828894" y="711524"/>
                    <a:pt x="827288" y="708599"/>
                    <a:pt x="827288" y="705157"/>
                  </a:cubicBezTo>
                  <a:cubicBezTo>
                    <a:pt x="827288" y="701142"/>
                    <a:pt x="829123" y="697872"/>
                    <a:pt x="832794" y="695348"/>
                  </a:cubicBezTo>
                  <a:cubicBezTo>
                    <a:pt x="838301" y="691792"/>
                    <a:pt x="847422" y="690014"/>
                    <a:pt x="860156" y="690014"/>
                  </a:cubicBezTo>
                  <a:cubicBezTo>
                    <a:pt x="870251" y="690014"/>
                    <a:pt x="878023" y="691907"/>
                    <a:pt x="883473" y="695692"/>
                  </a:cubicBezTo>
                  <a:cubicBezTo>
                    <a:pt x="888922" y="699478"/>
                    <a:pt x="892622" y="704928"/>
                    <a:pt x="894572" y="712040"/>
                  </a:cubicBezTo>
                  <a:lnTo>
                    <a:pt x="940174" y="703608"/>
                  </a:lnTo>
                  <a:cubicBezTo>
                    <a:pt x="935585" y="687662"/>
                    <a:pt x="927210" y="675616"/>
                    <a:pt x="915050" y="667471"/>
                  </a:cubicBezTo>
                  <a:cubicBezTo>
                    <a:pt x="902889" y="659326"/>
                    <a:pt x="884304" y="655253"/>
                    <a:pt x="859295" y="655253"/>
                  </a:cubicBezTo>
                  <a:close/>
                  <a:moveTo>
                    <a:pt x="743842" y="655253"/>
                  </a:moveTo>
                  <a:cubicBezTo>
                    <a:pt x="736041" y="655253"/>
                    <a:pt x="729071" y="657203"/>
                    <a:pt x="722934" y="661104"/>
                  </a:cubicBezTo>
                  <a:cubicBezTo>
                    <a:pt x="716796" y="665004"/>
                    <a:pt x="709884" y="673092"/>
                    <a:pt x="702198" y="685367"/>
                  </a:cubicBezTo>
                  <a:lnTo>
                    <a:pt x="702198" y="659383"/>
                  </a:lnTo>
                  <a:lnTo>
                    <a:pt x="657284" y="659383"/>
                  </a:lnTo>
                  <a:lnTo>
                    <a:pt x="657284" y="842135"/>
                  </a:lnTo>
                  <a:lnTo>
                    <a:pt x="705639" y="842135"/>
                  </a:lnTo>
                  <a:lnTo>
                    <a:pt x="705639" y="785692"/>
                  </a:lnTo>
                  <a:cubicBezTo>
                    <a:pt x="705639" y="754602"/>
                    <a:pt x="706987" y="734182"/>
                    <a:pt x="709683" y="724430"/>
                  </a:cubicBezTo>
                  <a:cubicBezTo>
                    <a:pt x="712379" y="714679"/>
                    <a:pt x="716079" y="707939"/>
                    <a:pt x="720783" y="704210"/>
                  </a:cubicBezTo>
                  <a:cubicBezTo>
                    <a:pt x="725486" y="700482"/>
                    <a:pt x="731222" y="698618"/>
                    <a:pt x="737991" y="698618"/>
                  </a:cubicBezTo>
                  <a:cubicBezTo>
                    <a:pt x="744989" y="698618"/>
                    <a:pt x="752561" y="701256"/>
                    <a:pt x="760706" y="706534"/>
                  </a:cubicBezTo>
                  <a:lnTo>
                    <a:pt x="775677" y="664373"/>
                  </a:lnTo>
                  <a:cubicBezTo>
                    <a:pt x="765467" y="658293"/>
                    <a:pt x="754855" y="655253"/>
                    <a:pt x="743842" y="655253"/>
                  </a:cubicBezTo>
                  <a:close/>
                  <a:moveTo>
                    <a:pt x="523218" y="655253"/>
                  </a:moveTo>
                  <a:cubicBezTo>
                    <a:pt x="505322" y="655253"/>
                    <a:pt x="489117" y="659211"/>
                    <a:pt x="474605" y="667127"/>
                  </a:cubicBezTo>
                  <a:cubicBezTo>
                    <a:pt x="460092" y="675043"/>
                    <a:pt x="448878" y="686515"/>
                    <a:pt x="440963" y="701543"/>
                  </a:cubicBezTo>
                  <a:cubicBezTo>
                    <a:pt x="433047" y="716572"/>
                    <a:pt x="429089" y="732117"/>
                    <a:pt x="429089" y="748178"/>
                  </a:cubicBezTo>
                  <a:cubicBezTo>
                    <a:pt x="429089" y="769172"/>
                    <a:pt x="433047" y="786982"/>
                    <a:pt x="440963" y="801609"/>
                  </a:cubicBezTo>
                  <a:cubicBezTo>
                    <a:pt x="448878" y="816236"/>
                    <a:pt x="460437" y="827336"/>
                    <a:pt x="475637" y="834907"/>
                  </a:cubicBezTo>
                  <a:cubicBezTo>
                    <a:pt x="490838" y="842479"/>
                    <a:pt x="506813" y="846265"/>
                    <a:pt x="523562" y="846265"/>
                  </a:cubicBezTo>
                  <a:cubicBezTo>
                    <a:pt x="550637" y="846265"/>
                    <a:pt x="573093" y="837173"/>
                    <a:pt x="590933" y="818990"/>
                  </a:cubicBezTo>
                  <a:cubicBezTo>
                    <a:pt x="608772" y="800806"/>
                    <a:pt x="617691" y="777891"/>
                    <a:pt x="617691" y="750243"/>
                  </a:cubicBezTo>
                  <a:cubicBezTo>
                    <a:pt x="617691" y="722824"/>
                    <a:pt x="608858" y="700138"/>
                    <a:pt x="591191" y="682184"/>
                  </a:cubicBezTo>
                  <a:cubicBezTo>
                    <a:pt x="573524" y="664230"/>
                    <a:pt x="550866" y="655253"/>
                    <a:pt x="523218" y="655253"/>
                  </a:cubicBezTo>
                  <a:close/>
                  <a:moveTo>
                    <a:pt x="234208" y="632538"/>
                  </a:moveTo>
                  <a:lnTo>
                    <a:pt x="257095" y="632538"/>
                  </a:lnTo>
                  <a:cubicBezTo>
                    <a:pt x="277859" y="632538"/>
                    <a:pt x="291798" y="633341"/>
                    <a:pt x="298911" y="634947"/>
                  </a:cubicBezTo>
                  <a:cubicBezTo>
                    <a:pt x="308433" y="637012"/>
                    <a:pt x="316291" y="640970"/>
                    <a:pt x="322486" y="646821"/>
                  </a:cubicBezTo>
                  <a:cubicBezTo>
                    <a:pt x="328681" y="652672"/>
                    <a:pt x="333499" y="660817"/>
                    <a:pt x="336941" y="671257"/>
                  </a:cubicBezTo>
                  <a:cubicBezTo>
                    <a:pt x="340383" y="681696"/>
                    <a:pt x="342104" y="696668"/>
                    <a:pt x="342104" y="716170"/>
                  </a:cubicBezTo>
                  <a:cubicBezTo>
                    <a:pt x="342104" y="735673"/>
                    <a:pt x="340383" y="751074"/>
                    <a:pt x="336941" y="762374"/>
                  </a:cubicBezTo>
                  <a:cubicBezTo>
                    <a:pt x="333499" y="773674"/>
                    <a:pt x="329054" y="781791"/>
                    <a:pt x="323605" y="786724"/>
                  </a:cubicBezTo>
                  <a:cubicBezTo>
                    <a:pt x="318155" y="791657"/>
                    <a:pt x="311301" y="795156"/>
                    <a:pt x="303041" y="797221"/>
                  </a:cubicBezTo>
                  <a:cubicBezTo>
                    <a:pt x="296731" y="798827"/>
                    <a:pt x="286464" y="799630"/>
                    <a:pt x="272238" y="799630"/>
                  </a:cubicBezTo>
                  <a:lnTo>
                    <a:pt x="234208" y="799630"/>
                  </a:lnTo>
                  <a:close/>
                  <a:moveTo>
                    <a:pt x="1243514" y="594852"/>
                  </a:moveTo>
                  <a:lnTo>
                    <a:pt x="1194986" y="623074"/>
                  </a:lnTo>
                  <a:lnTo>
                    <a:pt x="1194986" y="659383"/>
                  </a:lnTo>
                  <a:lnTo>
                    <a:pt x="1172788" y="659383"/>
                  </a:lnTo>
                  <a:lnTo>
                    <a:pt x="1172788" y="697929"/>
                  </a:lnTo>
                  <a:lnTo>
                    <a:pt x="1194986" y="697929"/>
                  </a:lnTo>
                  <a:lnTo>
                    <a:pt x="1194986" y="777604"/>
                  </a:lnTo>
                  <a:cubicBezTo>
                    <a:pt x="1194986" y="794697"/>
                    <a:pt x="1195503" y="806055"/>
                    <a:pt x="1196535" y="811676"/>
                  </a:cubicBezTo>
                  <a:cubicBezTo>
                    <a:pt x="1197797" y="819592"/>
                    <a:pt x="1200063" y="825873"/>
                    <a:pt x="1203332" y="830519"/>
                  </a:cubicBezTo>
                  <a:cubicBezTo>
                    <a:pt x="1206602" y="835165"/>
                    <a:pt x="1211736" y="838951"/>
                    <a:pt x="1218734" y="841877"/>
                  </a:cubicBezTo>
                  <a:cubicBezTo>
                    <a:pt x="1225732" y="844802"/>
                    <a:pt x="1233590" y="846265"/>
                    <a:pt x="1242309" y="846265"/>
                  </a:cubicBezTo>
                  <a:cubicBezTo>
                    <a:pt x="1256535" y="846265"/>
                    <a:pt x="1269269" y="843855"/>
                    <a:pt x="1280511" y="839037"/>
                  </a:cubicBezTo>
                  <a:lnTo>
                    <a:pt x="1276381" y="801523"/>
                  </a:lnTo>
                  <a:cubicBezTo>
                    <a:pt x="1267892" y="804621"/>
                    <a:pt x="1261410" y="806169"/>
                    <a:pt x="1256936" y="806169"/>
                  </a:cubicBezTo>
                  <a:cubicBezTo>
                    <a:pt x="1253724" y="806169"/>
                    <a:pt x="1250999" y="805366"/>
                    <a:pt x="1248762" y="803760"/>
                  </a:cubicBezTo>
                  <a:cubicBezTo>
                    <a:pt x="1246525" y="802154"/>
                    <a:pt x="1245091" y="800118"/>
                    <a:pt x="1244460" y="797651"/>
                  </a:cubicBezTo>
                  <a:cubicBezTo>
                    <a:pt x="1243829" y="795185"/>
                    <a:pt x="1243514" y="786495"/>
                    <a:pt x="1243514" y="771581"/>
                  </a:cubicBezTo>
                  <a:lnTo>
                    <a:pt x="1243514" y="697929"/>
                  </a:lnTo>
                  <a:lnTo>
                    <a:pt x="1276554" y="697929"/>
                  </a:lnTo>
                  <a:lnTo>
                    <a:pt x="1276554" y="659383"/>
                  </a:lnTo>
                  <a:lnTo>
                    <a:pt x="1243514" y="659383"/>
                  </a:lnTo>
                  <a:close/>
                  <a:moveTo>
                    <a:pt x="183271" y="589862"/>
                  </a:moveTo>
                  <a:lnTo>
                    <a:pt x="183271" y="842135"/>
                  </a:lnTo>
                  <a:lnTo>
                    <a:pt x="279121" y="842135"/>
                  </a:lnTo>
                  <a:cubicBezTo>
                    <a:pt x="297936" y="842135"/>
                    <a:pt x="312964" y="840356"/>
                    <a:pt x="324207" y="836800"/>
                  </a:cubicBezTo>
                  <a:cubicBezTo>
                    <a:pt x="339236" y="831982"/>
                    <a:pt x="351167" y="825271"/>
                    <a:pt x="360000" y="816666"/>
                  </a:cubicBezTo>
                  <a:cubicBezTo>
                    <a:pt x="371702" y="805309"/>
                    <a:pt x="380707" y="790453"/>
                    <a:pt x="387017" y="772097"/>
                  </a:cubicBezTo>
                  <a:cubicBezTo>
                    <a:pt x="392180" y="757069"/>
                    <a:pt x="394761" y="739172"/>
                    <a:pt x="394761" y="718407"/>
                  </a:cubicBezTo>
                  <a:cubicBezTo>
                    <a:pt x="394761" y="694775"/>
                    <a:pt x="392007" y="674899"/>
                    <a:pt x="386501" y="658781"/>
                  </a:cubicBezTo>
                  <a:cubicBezTo>
                    <a:pt x="380994" y="642662"/>
                    <a:pt x="372964" y="629039"/>
                    <a:pt x="362409" y="617911"/>
                  </a:cubicBezTo>
                  <a:cubicBezTo>
                    <a:pt x="351855" y="606783"/>
                    <a:pt x="339178" y="599039"/>
                    <a:pt x="324379" y="594680"/>
                  </a:cubicBezTo>
                  <a:cubicBezTo>
                    <a:pt x="313366" y="591468"/>
                    <a:pt x="297362" y="589862"/>
                    <a:pt x="276368" y="589862"/>
                  </a:cubicBezTo>
                  <a:close/>
                  <a:moveTo>
                    <a:pt x="737858" y="0"/>
                  </a:moveTo>
                  <a:cubicBezTo>
                    <a:pt x="1145366" y="0"/>
                    <a:pt x="1475716" y="319040"/>
                    <a:pt x="1475716" y="712596"/>
                  </a:cubicBezTo>
                  <a:cubicBezTo>
                    <a:pt x="1475716" y="1106152"/>
                    <a:pt x="1145366" y="1425192"/>
                    <a:pt x="737858" y="1425192"/>
                  </a:cubicBezTo>
                  <a:cubicBezTo>
                    <a:pt x="330350" y="1425192"/>
                    <a:pt x="0" y="1106152"/>
                    <a:pt x="0" y="712596"/>
                  </a:cubicBezTo>
                  <a:cubicBezTo>
                    <a:pt x="0" y="319040"/>
                    <a:pt x="330350" y="0"/>
                    <a:pt x="737858" y="0"/>
                  </a:cubicBezTo>
                  <a:close/>
                </a:path>
              </a:pathLst>
            </a:custGeom>
            <a:ln w="53975" cap="rnd">
              <a:solidFill>
                <a:schemeClr val="bg1"/>
              </a:solidFill>
              <a:prstDash val="solid"/>
            </a:ln>
            <a:effectLst>
              <a:outerShdw sx="1000" sy="1000" algn="bl" rotWithShape="0">
                <a:srgbClr val="000000"/>
              </a:outerShdw>
            </a:effectLst>
          </p:spPr>
        </p:pic>
      </p:grpSp>
      <p:grpSp>
        <p:nvGrpSpPr>
          <p:cNvPr id="9" name="Group 8">
            <a:extLst>
              <a:ext uri="{FF2B5EF4-FFF2-40B4-BE49-F238E27FC236}">
                <a16:creationId xmlns:a16="http://schemas.microsoft.com/office/drawing/2014/main" id="{067CEB71-6601-2FE5-3F8E-C7ADF2CD2C30}"/>
              </a:ext>
            </a:extLst>
          </p:cNvPr>
          <p:cNvGrpSpPr/>
          <p:nvPr/>
        </p:nvGrpSpPr>
        <p:grpSpPr>
          <a:xfrm>
            <a:off x="-1322149" y="4639828"/>
            <a:ext cx="1077588" cy="1022154"/>
            <a:chOff x="169335" y="5554541"/>
            <a:chExt cx="1293106" cy="1226585"/>
          </a:xfrm>
        </p:grpSpPr>
        <p:sp>
          <p:nvSpPr>
            <p:cNvPr id="10" name="Oval 9">
              <a:extLst>
                <a:ext uri="{FF2B5EF4-FFF2-40B4-BE49-F238E27FC236}">
                  <a16:creationId xmlns:a16="http://schemas.microsoft.com/office/drawing/2014/main" id="{B269E79C-192E-78BD-1449-21F401FA392B}"/>
                </a:ext>
              </a:extLst>
            </p:cNvPr>
            <p:cNvSpPr/>
            <p:nvPr/>
          </p:nvSpPr>
          <p:spPr>
            <a:xfrm>
              <a:off x="215217" y="5646775"/>
              <a:ext cx="1218327" cy="1049580"/>
            </a:xfrm>
            <a:prstGeom prst="ellipse">
              <a:avLst/>
            </a:prstGeom>
            <a:solidFill>
              <a:schemeClr val="bg1"/>
            </a:solidFill>
            <a:ln w="539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sz="1500">
                <a:solidFill>
                  <a:prstClr val="white"/>
                </a:solidFill>
                <a:latin typeface="Calibri" panose="020F0502020204030204"/>
              </a:endParaRPr>
            </a:p>
          </p:txBody>
        </p:sp>
        <p:pic>
          <p:nvPicPr>
            <p:cNvPr id="11" name="Picture 10">
              <a:extLst>
                <a:ext uri="{FF2B5EF4-FFF2-40B4-BE49-F238E27FC236}">
                  <a16:creationId xmlns:a16="http://schemas.microsoft.com/office/drawing/2014/main" id="{E8DB3515-7436-3F30-D414-2519DDB1DDB3}"/>
                </a:ext>
              </a:extLst>
            </p:cNvPr>
            <p:cNvPicPr>
              <a:picLocks noChangeAspect="1" noChangeArrowheads="1"/>
            </p:cNvPicPr>
            <p:nvPr/>
          </p:nvPicPr>
          <p:blipFill>
            <a:blip r:embed="rId5" cstate="email">
              <a:duotone>
                <a:prstClr val="black"/>
                <a:schemeClr val="accent6">
                  <a:lumMod val="75000"/>
                  <a:tint val="45000"/>
                  <a:satMod val="400000"/>
                </a:schemeClr>
              </a:duotone>
              <a:extLst>
                <a:ext uri="{28A0092B-C50C-407E-A947-70E740481C1C}">
                  <a14:useLocalDpi xmlns:a14="http://schemas.microsoft.com/office/drawing/2010/main"/>
                </a:ext>
              </a:extLst>
            </a:blip>
            <a:srcRect/>
            <a:stretch/>
          </p:blipFill>
          <p:spPr bwMode="auto">
            <a:xfrm>
              <a:off x="169335" y="5554541"/>
              <a:ext cx="1293106" cy="1226585"/>
            </a:xfrm>
            <a:custGeom>
              <a:avLst/>
              <a:gdLst/>
              <a:ahLst/>
              <a:cxnLst/>
              <a:rect l="l" t="t" r="r" b="b"/>
              <a:pathLst>
                <a:path w="1587684" h="1470190">
                  <a:moveTo>
                    <a:pt x="1186786" y="717625"/>
                  </a:moveTo>
                  <a:cubicBezTo>
                    <a:pt x="1198252" y="717625"/>
                    <a:pt x="1207985" y="721858"/>
                    <a:pt x="1215984" y="730325"/>
                  </a:cubicBezTo>
                  <a:cubicBezTo>
                    <a:pt x="1223984" y="738791"/>
                    <a:pt x="1228183" y="751157"/>
                    <a:pt x="1228583" y="767422"/>
                  </a:cubicBezTo>
                  <a:lnTo>
                    <a:pt x="1144588" y="767422"/>
                  </a:lnTo>
                  <a:cubicBezTo>
                    <a:pt x="1144455" y="752090"/>
                    <a:pt x="1148388" y="739957"/>
                    <a:pt x="1156388" y="731025"/>
                  </a:cubicBezTo>
                  <a:cubicBezTo>
                    <a:pt x="1164387" y="722092"/>
                    <a:pt x="1174520" y="717625"/>
                    <a:pt x="1186786" y="717625"/>
                  </a:cubicBezTo>
                  <a:close/>
                  <a:moveTo>
                    <a:pt x="1307192" y="679428"/>
                  </a:moveTo>
                  <a:lnTo>
                    <a:pt x="1380588" y="782421"/>
                  </a:lnTo>
                  <a:lnTo>
                    <a:pt x="1303993" y="891815"/>
                  </a:lnTo>
                  <a:lnTo>
                    <a:pt x="1369789" y="891815"/>
                  </a:lnTo>
                  <a:lnTo>
                    <a:pt x="1413386" y="826019"/>
                  </a:lnTo>
                  <a:lnTo>
                    <a:pt x="1456583" y="891815"/>
                  </a:lnTo>
                  <a:lnTo>
                    <a:pt x="1525579" y="891815"/>
                  </a:lnTo>
                  <a:lnTo>
                    <a:pt x="1446984" y="780022"/>
                  </a:lnTo>
                  <a:lnTo>
                    <a:pt x="1518980" y="679428"/>
                  </a:lnTo>
                  <a:lnTo>
                    <a:pt x="1452984" y="679428"/>
                  </a:lnTo>
                  <a:lnTo>
                    <a:pt x="1413386" y="737824"/>
                  </a:lnTo>
                  <a:lnTo>
                    <a:pt x="1375788" y="679428"/>
                  </a:lnTo>
                  <a:close/>
                  <a:moveTo>
                    <a:pt x="396341" y="679428"/>
                  </a:moveTo>
                  <a:lnTo>
                    <a:pt x="396341" y="813820"/>
                  </a:lnTo>
                  <a:cubicBezTo>
                    <a:pt x="396341" y="833818"/>
                    <a:pt x="398874" y="849484"/>
                    <a:pt x="403940" y="860817"/>
                  </a:cubicBezTo>
                  <a:cubicBezTo>
                    <a:pt x="409007" y="872149"/>
                    <a:pt x="417206" y="880949"/>
                    <a:pt x="428539" y="887215"/>
                  </a:cubicBezTo>
                  <a:cubicBezTo>
                    <a:pt x="439872" y="893481"/>
                    <a:pt x="452671" y="896614"/>
                    <a:pt x="466937" y="896614"/>
                  </a:cubicBezTo>
                  <a:cubicBezTo>
                    <a:pt x="480936" y="896614"/>
                    <a:pt x="494235" y="893348"/>
                    <a:pt x="506834" y="886815"/>
                  </a:cubicBezTo>
                  <a:cubicBezTo>
                    <a:pt x="519433" y="880282"/>
                    <a:pt x="529599" y="871349"/>
                    <a:pt x="537332" y="860017"/>
                  </a:cubicBezTo>
                  <a:lnTo>
                    <a:pt x="537332" y="891815"/>
                  </a:lnTo>
                  <a:lnTo>
                    <a:pt x="589529" y="891815"/>
                  </a:lnTo>
                  <a:lnTo>
                    <a:pt x="589529" y="679428"/>
                  </a:lnTo>
                  <a:lnTo>
                    <a:pt x="533333" y="679428"/>
                  </a:lnTo>
                  <a:lnTo>
                    <a:pt x="533333" y="769022"/>
                  </a:lnTo>
                  <a:cubicBezTo>
                    <a:pt x="533333" y="799420"/>
                    <a:pt x="531933" y="818519"/>
                    <a:pt x="529133" y="826319"/>
                  </a:cubicBezTo>
                  <a:cubicBezTo>
                    <a:pt x="526333" y="834118"/>
                    <a:pt x="521133" y="840651"/>
                    <a:pt x="513534" y="845918"/>
                  </a:cubicBezTo>
                  <a:cubicBezTo>
                    <a:pt x="505934" y="851184"/>
                    <a:pt x="497335" y="853817"/>
                    <a:pt x="487735" y="853817"/>
                  </a:cubicBezTo>
                  <a:cubicBezTo>
                    <a:pt x="479336" y="853817"/>
                    <a:pt x="472403" y="851851"/>
                    <a:pt x="466937" y="847917"/>
                  </a:cubicBezTo>
                  <a:cubicBezTo>
                    <a:pt x="461470" y="843984"/>
                    <a:pt x="457704" y="838651"/>
                    <a:pt x="455637" y="831918"/>
                  </a:cubicBezTo>
                  <a:cubicBezTo>
                    <a:pt x="453571" y="825185"/>
                    <a:pt x="452537" y="806887"/>
                    <a:pt x="452537" y="777022"/>
                  </a:cubicBezTo>
                  <a:lnTo>
                    <a:pt x="452537" y="679428"/>
                  </a:lnTo>
                  <a:close/>
                  <a:moveTo>
                    <a:pt x="1183386" y="674628"/>
                  </a:moveTo>
                  <a:cubicBezTo>
                    <a:pt x="1155254" y="674628"/>
                    <a:pt x="1131989" y="684594"/>
                    <a:pt x="1113590" y="704526"/>
                  </a:cubicBezTo>
                  <a:cubicBezTo>
                    <a:pt x="1095191" y="724458"/>
                    <a:pt x="1085992" y="752023"/>
                    <a:pt x="1085992" y="787221"/>
                  </a:cubicBezTo>
                  <a:cubicBezTo>
                    <a:pt x="1085992" y="816686"/>
                    <a:pt x="1092992" y="841084"/>
                    <a:pt x="1106991" y="860417"/>
                  </a:cubicBezTo>
                  <a:cubicBezTo>
                    <a:pt x="1124723" y="884549"/>
                    <a:pt x="1152055" y="896614"/>
                    <a:pt x="1188986" y="896614"/>
                  </a:cubicBezTo>
                  <a:cubicBezTo>
                    <a:pt x="1212318" y="896614"/>
                    <a:pt x="1231750" y="891248"/>
                    <a:pt x="1247282" y="880515"/>
                  </a:cubicBezTo>
                  <a:cubicBezTo>
                    <a:pt x="1262814" y="869783"/>
                    <a:pt x="1274180" y="854150"/>
                    <a:pt x="1281380" y="833618"/>
                  </a:cubicBezTo>
                  <a:lnTo>
                    <a:pt x="1225383" y="824219"/>
                  </a:lnTo>
                  <a:cubicBezTo>
                    <a:pt x="1222317" y="834885"/>
                    <a:pt x="1217784" y="842618"/>
                    <a:pt x="1211784" y="847417"/>
                  </a:cubicBezTo>
                  <a:cubicBezTo>
                    <a:pt x="1205785" y="852217"/>
                    <a:pt x="1198385" y="854617"/>
                    <a:pt x="1189586" y="854617"/>
                  </a:cubicBezTo>
                  <a:cubicBezTo>
                    <a:pt x="1176653" y="854617"/>
                    <a:pt x="1165854" y="849984"/>
                    <a:pt x="1157188" y="840718"/>
                  </a:cubicBezTo>
                  <a:cubicBezTo>
                    <a:pt x="1148521" y="831452"/>
                    <a:pt x="1143988" y="818486"/>
                    <a:pt x="1143588" y="801820"/>
                  </a:cubicBezTo>
                  <a:lnTo>
                    <a:pt x="1284380" y="801820"/>
                  </a:lnTo>
                  <a:cubicBezTo>
                    <a:pt x="1285180" y="758756"/>
                    <a:pt x="1276447" y="726792"/>
                    <a:pt x="1258181" y="705926"/>
                  </a:cubicBezTo>
                  <a:cubicBezTo>
                    <a:pt x="1239916" y="685061"/>
                    <a:pt x="1214984" y="674628"/>
                    <a:pt x="1183386" y="674628"/>
                  </a:cubicBezTo>
                  <a:close/>
                  <a:moveTo>
                    <a:pt x="951186" y="674628"/>
                  </a:moveTo>
                  <a:cubicBezTo>
                    <a:pt x="920655" y="674628"/>
                    <a:pt x="898123" y="680894"/>
                    <a:pt x="883590" y="693427"/>
                  </a:cubicBezTo>
                  <a:cubicBezTo>
                    <a:pt x="869058" y="705959"/>
                    <a:pt x="861792" y="721425"/>
                    <a:pt x="861792" y="739824"/>
                  </a:cubicBezTo>
                  <a:cubicBezTo>
                    <a:pt x="861792" y="760223"/>
                    <a:pt x="870191" y="776155"/>
                    <a:pt x="886990" y="787621"/>
                  </a:cubicBezTo>
                  <a:cubicBezTo>
                    <a:pt x="899123" y="795887"/>
                    <a:pt x="927854" y="805020"/>
                    <a:pt x="973185" y="815019"/>
                  </a:cubicBezTo>
                  <a:cubicBezTo>
                    <a:pt x="982918" y="817286"/>
                    <a:pt x="989184" y="819752"/>
                    <a:pt x="991984" y="822419"/>
                  </a:cubicBezTo>
                  <a:cubicBezTo>
                    <a:pt x="994650" y="825219"/>
                    <a:pt x="995983" y="828752"/>
                    <a:pt x="995983" y="833018"/>
                  </a:cubicBezTo>
                  <a:cubicBezTo>
                    <a:pt x="995983" y="839285"/>
                    <a:pt x="993517" y="844284"/>
                    <a:pt x="988584" y="848017"/>
                  </a:cubicBezTo>
                  <a:cubicBezTo>
                    <a:pt x="981251" y="853350"/>
                    <a:pt x="970318" y="856017"/>
                    <a:pt x="955786" y="856017"/>
                  </a:cubicBezTo>
                  <a:cubicBezTo>
                    <a:pt x="942587" y="856017"/>
                    <a:pt x="932321" y="853184"/>
                    <a:pt x="924988" y="847517"/>
                  </a:cubicBezTo>
                  <a:cubicBezTo>
                    <a:pt x="917655" y="841851"/>
                    <a:pt x="912788" y="833552"/>
                    <a:pt x="910389" y="822619"/>
                  </a:cubicBezTo>
                  <a:lnTo>
                    <a:pt x="853992" y="831218"/>
                  </a:lnTo>
                  <a:cubicBezTo>
                    <a:pt x="859192" y="851351"/>
                    <a:pt x="870224" y="867283"/>
                    <a:pt x="887090" y="879016"/>
                  </a:cubicBezTo>
                  <a:cubicBezTo>
                    <a:pt x="903956" y="890748"/>
                    <a:pt x="926854" y="896614"/>
                    <a:pt x="955786" y="896614"/>
                  </a:cubicBezTo>
                  <a:cubicBezTo>
                    <a:pt x="987651" y="896614"/>
                    <a:pt x="1011716" y="889615"/>
                    <a:pt x="1027981" y="875616"/>
                  </a:cubicBezTo>
                  <a:cubicBezTo>
                    <a:pt x="1044247" y="861617"/>
                    <a:pt x="1052380" y="844884"/>
                    <a:pt x="1052380" y="825419"/>
                  </a:cubicBezTo>
                  <a:cubicBezTo>
                    <a:pt x="1052380" y="807553"/>
                    <a:pt x="1046514" y="793621"/>
                    <a:pt x="1034781" y="783621"/>
                  </a:cubicBezTo>
                  <a:cubicBezTo>
                    <a:pt x="1022915" y="773755"/>
                    <a:pt x="1002016" y="765422"/>
                    <a:pt x="972085" y="758623"/>
                  </a:cubicBezTo>
                  <a:cubicBezTo>
                    <a:pt x="942153" y="751823"/>
                    <a:pt x="924654" y="746557"/>
                    <a:pt x="919588" y="742824"/>
                  </a:cubicBezTo>
                  <a:cubicBezTo>
                    <a:pt x="915855" y="740024"/>
                    <a:pt x="913988" y="736624"/>
                    <a:pt x="913988" y="732624"/>
                  </a:cubicBezTo>
                  <a:cubicBezTo>
                    <a:pt x="913988" y="727958"/>
                    <a:pt x="916122" y="724158"/>
                    <a:pt x="920388" y="721225"/>
                  </a:cubicBezTo>
                  <a:cubicBezTo>
                    <a:pt x="926788" y="717092"/>
                    <a:pt x="937387" y="715026"/>
                    <a:pt x="952186" y="715026"/>
                  </a:cubicBezTo>
                  <a:cubicBezTo>
                    <a:pt x="963919" y="715026"/>
                    <a:pt x="972951" y="717225"/>
                    <a:pt x="979284" y="721625"/>
                  </a:cubicBezTo>
                  <a:cubicBezTo>
                    <a:pt x="985617" y="726025"/>
                    <a:pt x="989917" y="732358"/>
                    <a:pt x="992184" y="740624"/>
                  </a:cubicBezTo>
                  <a:lnTo>
                    <a:pt x="1045180" y="730825"/>
                  </a:lnTo>
                  <a:cubicBezTo>
                    <a:pt x="1039847" y="712292"/>
                    <a:pt x="1030115" y="698293"/>
                    <a:pt x="1015982" y="688827"/>
                  </a:cubicBezTo>
                  <a:cubicBezTo>
                    <a:pt x="1001850" y="679361"/>
                    <a:pt x="980251" y="674628"/>
                    <a:pt x="951186" y="674628"/>
                  </a:cubicBezTo>
                  <a:close/>
                  <a:moveTo>
                    <a:pt x="722586" y="674628"/>
                  </a:moveTo>
                  <a:cubicBezTo>
                    <a:pt x="692055" y="674628"/>
                    <a:pt x="669523" y="680894"/>
                    <a:pt x="654990" y="693427"/>
                  </a:cubicBezTo>
                  <a:cubicBezTo>
                    <a:pt x="640458" y="705959"/>
                    <a:pt x="633192" y="721425"/>
                    <a:pt x="633192" y="739824"/>
                  </a:cubicBezTo>
                  <a:cubicBezTo>
                    <a:pt x="633192" y="760223"/>
                    <a:pt x="641591" y="776155"/>
                    <a:pt x="658390" y="787621"/>
                  </a:cubicBezTo>
                  <a:cubicBezTo>
                    <a:pt x="670523" y="795887"/>
                    <a:pt x="699254" y="805020"/>
                    <a:pt x="744585" y="815019"/>
                  </a:cubicBezTo>
                  <a:cubicBezTo>
                    <a:pt x="754318" y="817286"/>
                    <a:pt x="760584" y="819752"/>
                    <a:pt x="763384" y="822419"/>
                  </a:cubicBezTo>
                  <a:cubicBezTo>
                    <a:pt x="766050" y="825219"/>
                    <a:pt x="767383" y="828752"/>
                    <a:pt x="767383" y="833018"/>
                  </a:cubicBezTo>
                  <a:cubicBezTo>
                    <a:pt x="767383" y="839285"/>
                    <a:pt x="764917" y="844284"/>
                    <a:pt x="759984" y="848017"/>
                  </a:cubicBezTo>
                  <a:cubicBezTo>
                    <a:pt x="752651" y="853350"/>
                    <a:pt x="741718" y="856017"/>
                    <a:pt x="727186" y="856017"/>
                  </a:cubicBezTo>
                  <a:cubicBezTo>
                    <a:pt x="713987" y="856017"/>
                    <a:pt x="703721" y="853184"/>
                    <a:pt x="696388" y="847517"/>
                  </a:cubicBezTo>
                  <a:cubicBezTo>
                    <a:pt x="689055" y="841851"/>
                    <a:pt x="684188" y="833552"/>
                    <a:pt x="681789" y="822619"/>
                  </a:cubicBezTo>
                  <a:lnTo>
                    <a:pt x="625392" y="831218"/>
                  </a:lnTo>
                  <a:cubicBezTo>
                    <a:pt x="630592" y="851351"/>
                    <a:pt x="641624" y="867283"/>
                    <a:pt x="658490" y="879016"/>
                  </a:cubicBezTo>
                  <a:cubicBezTo>
                    <a:pt x="675356" y="890748"/>
                    <a:pt x="698254" y="896614"/>
                    <a:pt x="727186" y="896614"/>
                  </a:cubicBezTo>
                  <a:cubicBezTo>
                    <a:pt x="759051" y="896614"/>
                    <a:pt x="783116" y="889615"/>
                    <a:pt x="799381" y="875616"/>
                  </a:cubicBezTo>
                  <a:cubicBezTo>
                    <a:pt x="815647" y="861617"/>
                    <a:pt x="823780" y="844884"/>
                    <a:pt x="823780" y="825419"/>
                  </a:cubicBezTo>
                  <a:cubicBezTo>
                    <a:pt x="823780" y="807553"/>
                    <a:pt x="817914" y="793621"/>
                    <a:pt x="806181" y="783621"/>
                  </a:cubicBezTo>
                  <a:cubicBezTo>
                    <a:pt x="794315" y="773755"/>
                    <a:pt x="773416" y="765422"/>
                    <a:pt x="743485" y="758623"/>
                  </a:cubicBezTo>
                  <a:cubicBezTo>
                    <a:pt x="713553" y="751823"/>
                    <a:pt x="696054" y="746557"/>
                    <a:pt x="690988" y="742824"/>
                  </a:cubicBezTo>
                  <a:cubicBezTo>
                    <a:pt x="687255" y="740024"/>
                    <a:pt x="685388" y="736624"/>
                    <a:pt x="685388" y="732624"/>
                  </a:cubicBezTo>
                  <a:cubicBezTo>
                    <a:pt x="685388" y="727958"/>
                    <a:pt x="687522" y="724158"/>
                    <a:pt x="691788" y="721225"/>
                  </a:cubicBezTo>
                  <a:cubicBezTo>
                    <a:pt x="698188" y="717092"/>
                    <a:pt x="708787" y="715026"/>
                    <a:pt x="723586" y="715026"/>
                  </a:cubicBezTo>
                  <a:cubicBezTo>
                    <a:pt x="735319" y="715026"/>
                    <a:pt x="744351" y="717225"/>
                    <a:pt x="750684" y="721625"/>
                  </a:cubicBezTo>
                  <a:cubicBezTo>
                    <a:pt x="757017" y="726025"/>
                    <a:pt x="761317" y="732358"/>
                    <a:pt x="763584" y="740624"/>
                  </a:cubicBezTo>
                  <a:lnTo>
                    <a:pt x="816580" y="730825"/>
                  </a:lnTo>
                  <a:cubicBezTo>
                    <a:pt x="811247" y="712292"/>
                    <a:pt x="801515" y="698293"/>
                    <a:pt x="787382" y="688827"/>
                  </a:cubicBezTo>
                  <a:cubicBezTo>
                    <a:pt x="773250" y="679361"/>
                    <a:pt x="751651" y="674628"/>
                    <a:pt x="722586" y="674628"/>
                  </a:cubicBezTo>
                  <a:close/>
                  <a:moveTo>
                    <a:pt x="224310" y="593633"/>
                  </a:moveTo>
                  <a:cubicBezTo>
                    <a:pt x="201778" y="593633"/>
                    <a:pt x="182545" y="597033"/>
                    <a:pt x="166613" y="603832"/>
                  </a:cubicBezTo>
                  <a:cubicBezTo>
                    <a:pt x="150681" y="610632"/>
                    <a:pt x="138481" y="620531"/>
                    <a:pt x="130015" y="633531"/>
                  </a:cubicBezTo>
                  <a:cubicBezTo>
                    <a:pt x="121549" y="646530"/>
                    <a:pt x="117316" y="660496"/>
                    <a:pt x="117316" y="675428"/>
                  </a:cubicBezTo>
                  <a:cubicBezTo>
                    <a:pt x="117316" y="698627"/>
                    <a:pt x="126316" y="718292"/>
                    <a:pt x="144314" y="734424"/>
                  </a:cubicBezTo>
                  <a:cubicBezTo>
                    <a:pt x="157114" y="745890"/>
                    <a:pt x="179379" y="755556"/>
                    <a:pt x="211110" y="763423"/>
                  </a:cubicBezTo>
                  <a:cubicBezTo>
                    <a:pt x="235776" y="769556"/>
                    <a:pt x="251575" y="773822"/>
                    <a:pt x="258507" y="776222"/>
                  </a:cubicBezTo>
                  <a:cubicBezTo>
                    <a:pt x="268640" y="779822"/>
                    <a:pt x="275740" y="784055"/>
                    <a:pt x="279806" y="788921"/>
                  </a:cubicBezTo>
                  <a:cubicBezTo>
                    <a:pt x="283873" y="793787"/>
                    <a:pt x="285906" y="799687"/>
                    <a:pt x="285906" y="806620"/>
                  </a:cubicBezTo>
                  <a:cubicBezTo>
                    <a:pt x="285906" y="817419"/>
                    <a:pt x="281073" y="826852"/>
                    <a:pt x="271407" y="834918"/>
                  </a:cubicBezTo>
                  <a:cubicBezTo>
                    <a:pt x="261741" y="842984"/>
                    <a:pt x="247375" y="847017"/>
                    <a:pt x="228309" y="847017"/>
                  </a:cubicBezTo>
                  <a:cubicBezTo>
                    <a:pt x="210310" y="847017"/>
                    <a:pt x="196011" y="842484"/>
                    <a:pt x="185412" y="833418"/>
                  </a:cubicBezTo>
                  <a:cubicBezTo>
                    <a:pt x="174813" y="824352"/>
                    <a:pt x="167780" y="810153"/>
                    <a:pt x="164313" y="790821"/>
                  </a:cubicBezTo>
                  <a:lnTo>
                    <a:pt x="106717" y="796421"/>
                  </a:lnTo>
                  <a:cubicBezTo>
                    <a:pt x="110583" y="829219"/>
                    <a:pt x="122449" y="854184"/>
                    <a:pt x="142315" y="871316"/>
                  </a:cubicBezTo>
                  <a:cubicBezTo>
                    <a:pt x="162180" y="888448"/>
                    <a:pt x="190645" y="897014"/>
                    <a:pt x="227709" y="897014"/>
                  </a:cubicBezTo>
                  <a:cubicBezTo>
                    <a:pt x="253174" y="897014"/>
                    <a:pt x="274440" y="893448"/>
                    <a:pt x="291505" y="886315"/>
                  </a:cubicBezTo>
                  <a:cubicBezTo>
                    <a:pt x="308571" y="879182"/>
                    <a:pt x="321770" y="868283"/>
                    <a:pt x="331103" y="853617"/>
                  </a:cubicBezTo>
                  <a:cubicBezTo>
                    <a:pt x="340436" y="838951"/>
                    <a:pt x="345102" y="823219"/>
                    <a:pt x="345102" y="806420"/>
                  </a:cubicBezTo>
                  <a:cubicBezTo>
                    <a:pt x="345102" y="787888"/>
                    <a:pt x="341202" y="772322"/>
                    <a:pt x="333403" y="759723"/>
                  </a:cubicBezTo>
                  <a:cubicBezTo>
                    <a:pt x="325603" y="747124"/>
                    <a:pt x="314804" y="737191"/>
                    <a:pt x="301005" y="729925"/>
                  </a:cubicBezTo>
                  <a:cubicBezTo>
                    <a:pt x="287206" y="722658"/>
                    <a:pt x="265907" y="715626"/>
                    <a:pt x="237109" y="708826"/>
                  </a:cubicBezTo>
                  <a:cubicBezTo>
                    <a:pt x="208311" y="702026"/>
                    <a:pt x="190178" y="695493"/>
                    <a:pt x="182712" y="689227"/>
                  </a:cubicBezTo>
                  <a:cubicBezTo>
                    <a:pt x="176846" y="684294"/>
                    <a:pt x="173913" y="678361"/>
                    <a:pt x="173913" y="671428"/>
                  </a:cubicBezTo>
                  <a:cubicBezTo>
                    <a:pt x="173913" y="663829"/>
                    <a:pt x="177046" y="657762"/>
                    <a:pt x="183312" y="653229"/>
                  </a:cubicBezTo>
                  <a:cubicBezTo>
                    <a:pt x="193045" y="646163"/>
                    <a:pt x="206511" y="642630"/>
                    <a:pt x="223710" y="642630"/>
                  </a:cubicBezTo>
                  <a:cubicBezTo>
                    <a:pt x="240375" y="642630"/>
                    <a:pt x="252874" y="645930"/>
                    <a:pt x="261207" y="652529"/>
                  </a:cubicBezTo>
                  <a:cubicBezTo>
                    <a:pt x="269540" y="659129"/>
                    <a:pt x="274973" y="669962"/>
                    <a:pt x="277506" y="685027"/>
                  </a:cubicBezTo>
                  <a:lnTo>
                    <a:pt x="336703" y="682428"/>
                  </a:lnTo>
                  <a:cubicBezTo>
                    <a:pt x="335769" y="655496"/>
                    <a:pt x="326003" y="633964"/>
                    <a:pt x="307405" y="617831"/>
                  </a:cubicBezTo>
                  <a:cubicBezTo>
                    <a:pt x="288806" y="601699"/>
                    <a:pt x="261107" y="593633"/>
                    <a:pt x="224310" y="593633"/>
                  </a:cubicBezTo>
                  <a:close/>
                  <a:moveTo>
                    <a:pt x="793842" y="0"/>
                  </a:moveTo>
                  <a:cubicBezTo>
                    <a:pt x="1232269" y="0"/>
                    <a:pt x="1587684" y="329113"/>
                    <a:pt x="1587684" y="735095"/>
                  </a:cubicBezTo>
                  <a:cubicBezTo>
                    <a:pt x="1587684" y="1141077"/>
                    <a:pt x="1232269" y="1470190"/>
                    <a:pt x="793842" y="1470190"/>
                  </a:cubicBezTo>
                  <a:cubicBezTo>
                    <a:pt x="355415" y="1470190"/>
                    <a:pt x="0" y="1141077"/>
                    <a:pt x="0" y="735095"/>
                  </a:cubicBezTo>
                  <a:cubicBezTo>
                    <a:pt x="0" y="329113"/>
                    <a:pt x="355415" y="0"/>
                    <a:pt x="793842" y="0"/>
                  </a:cubicBezTo>
                  <a:close/>
                </a:path>
              </a:pathLst>
            </a:custGeom>
            <a:ln w="53975" cap="rnd">
              <a:solidFill>
                <a:schemeClr val="bg1"/>
              </a:solidFill>
              <a:prstDash val="solid"/>
            </a:ln>
            <a:effectLst>
              <a:outerShdw sx="1000" sy="1000" algn="bl" rotWithShape="0">
                <a:srgbClr val="000000"/>
              </a:outerShdw>
            </a:effectLst>
            <a:extLst>
              <a:ext uri="{909E8E84-426E-40DD-AFC4-6F175D3DCCD1}">
                <a14:hiddenFill xmlns:a14="http://schemas.microsoft.com/office/drawing/2010/main">
                  <a:solidFill>
                    <a:srgbClr val="FFFFFF"/>
                  </a:solidFill>
                </a14:hiddenFill>
              </a:ext>
            </a:extLst>
          </p:spPr>
        </p:pic>
      </p:grpSp>
      <p:grpSp>
        <p:nvGrpSpPr>
          <p:cNvPr id="15" name="Group 14">
            <a:extLst>
              <a:ext uri="{FF2B5EF4-FFF2-40B4-BE49-F238E27FC236}">
                <a16:creationId xmlns:a16="http://schemas.microsoft.com/office/drawing/2014/main" id="{5AC9ECC0-DBAD-F901-33AD-A087F26FFBAD}"/>
              </a:ext>
            </a:extLst>
          </p:cNvPr>
          <p:cNvGrpSpPr/>
          <p:nvPr/>
        </p:nvGrpSpPr>
        <p:grpSpPr>
          <a:xfrm>
            <a:off x="-1297302" y="3519401"/>
            <a:ext cx="1060374" cy="1020313"/>
            <a:chOff x="169335" y="4210029"/>
            <a:chExt cx="1272449" cy="1224375"/>
          </a:xfrm>
        </p:grpSpPr>
        <p:sp>
          <p:nvSpPr>
            <p:cNvPr id="17" name="Oval 16">
              <a:extLst>
                <a:ext uri="{FF2B5EF4-FFF2-40B4-BE49-F238E27FC236}">
                  <a16:creationId xmlns:a16="http://schemas.microsoft.com/office/drawing/2014/main" id="{E0833ED1-2683-BE32-4473-916D4B1B7CB5}"/>
                </a:ext>
              </a:extLst>
            </p:cNvPr>
            <p:cNvSpPr/>
            <p:nvPr/>
          </p:nvSpPr>
          <p:spPr>
            <a:xfrm>
              <a:off x="234673" y="4305677"/>
              <a:ext cx="1155267" cy="1049580"/>
            </a:xfrm>
            <a:prstGeom prst="ellipse">
              <a:avLst/>
            </a:prstGeom>
            <a:solidFill>
              <a:schemeClr val="bg1"/>
            </a:solidFill>
            <a:ln w="539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sz="1500">
                <a:solidFill>
                  <a:prstClr val="white"/>
                </a:solidFill>
                <a:latin typeface="Calibri" panose="020F0502020204030204"/>
              </a:endParaRPr>
            </a:p>
          </p:txBody>
        </p:sp>
        <p:pic>
          <p:nvPicPr>
            <p:cNvPr id="18" name="Picture 17">
              <a:extLst>
                <a:ext uri="{FF2B5EF4-FFF2-40B4-BE49-F238E27FC236}">
                  <a16:creationId xmlns:a16="http://schemas.microsoft.com/office/drawing/2014/main" id="{B67DE0C6-3844-F717-535A-1368025DFCF7}"/>
                </a:ext>
              </a:extLst>
            </p:cNvPr>
            <p:cNvPicPr>
              <a:picLocks noChangeAspect="1"/>
            </p:cNvPicPr>
            <p:nvPr/>
          </p:nvPicPr>
          <p:blipFill>
            <a:blip r:embed="rId6" cstate="email">
              <a:alphaModFix/>
              <a:duotone>
                <a:prstClr val="black"/>
                <a:srgbClr val="FF969E">
                  <a:tint val="45000"/>
                  <a:satMod val="400000"/>
                </a:srgbClr>
              </a:duotone>
              <a:extLst>
                <a:ext uri="{28A0092B-C50C-407E-A947-70E740481C1C}">
                  <a14:useLocalDpi xmlns:a14="http://schemas.microsoft.com/office/drawing/2010/main"/>
                </a:ext>
                <a:ext uri="{837473B0-CC2E-450A-ABE3-18F120FF3D39}">
                  <a1611:picAttrSrcUrl xmlns:a1611="http://schemas.microsoft.com/office/drawing/2016/11/main" r:id="rId7"/>
                </a:ext>
              </a:extLst>
            </a:blip>
            <a:srcRect/>
            <a:stretch/>
          </p:blipFill>
          <p:spPr>
            <a:xfrm>
              <a:off x="169335" y="4210029"/>
              <a:ext cx="1272449" cy="1224375"/>
            </a:xfrm>
            <a:custGeom>
              <a:avLst/>
              <a:gdLst/>
              <a:ahLst/>
              <a:cxnLst/>
              <a:rect l="l" t="t" r="r" b="b"/>
              <a:pathLst>
                <a:path w="1475716" h="1419962">
                  <a:moveTo>
                    <a:pt x="1041060" y="576731"/>
                  </a:moveTo>
                  <a:lnTo>
                    <a:pt x="1041060" y="869913"/>
                  </a:lnTo>
                  <a:lnTo>
                    <a:pt x="1264047" y="869913"/>
                  </a:lnTo>
                  <a:lnTo>
                    <a:pt x="1264047" y="820516"/>
                  </a:lnTo>
                  <a:lnTo>
                    <a:pt x="1100257" y="820516"/>
                  </a:lnTo>
                  <a:lnTo>
                    <a:pt x="1100257" y="740721"/>
                  </a:lnTo>
                  <a:lnTo>
                    <a:pt x="1247448" y="740721"/>
                  </a:lnTo>
                  <a:lnTo>
                    <a:pt x="1247448" y="691324"/>
                  </a:lnTo>
                  <a:lnTo>
                    <a:pt x="1100257" y="691324"/>
                  </a:lnTo>
                  <a:lnTo>
                    <a:pt x="1100257" y="626328"/>
                  </a:lnTo>
                  <a:lnTo>
                    <a:pt x="1258447" y="626328"/>
                  </a:lnTo>
                  <a:lnTo>
                    <a:pt x="1258447" y="576731"/>
                  </a:lnTo>
                  <a:close/>
                  <a:moveTo>
                    <a:pt x="764835" y="576731"/>
                  </a:moveTo>
                  <a:lnTo>
                    <a:pt x="764835" y="869913"/>
                  </a:lnTo>
                  <a:lnTo>
                    <a:pt x="987822" y="869913"/>
                  </a:lnTo>
                  <a:lnTo>
                    <a:pt x="987822" y="820516"/>
                  </a:lnTo>
                  <a:lnTo>
                    <a:pt x="824032" y="820516"/>
                  </a:lnTo>
                  <a:lnTo>
                    <a:pt x="824032" y="740721"/>
                  </a:lnTo>
                  <a:lnTo>
                    <a:pt x="971223" y="740721"/>
                  </a:lnTo>
                  <a:lnTo>
                    <a:pt x="971223" y="691324"/>
                  </a:lnTo>
                  <a:lnTo>
                    <a:pt x="824032" y="691324"/>
                  </a:lnTo>
                  <a:lnTo>
                    <a:pt x="824032" y="626328"/>
                  </a:lnTo>
                  <a:lnTo>
                    <a:pt x="982222" y="626328"/>
                  </a:lnTo>
                  <a:lnTo>
                    <a:pt x="982222" y="576731"/>
                  </a:lnTo>
                  <a:close/>
                  <a:moveTo>
                    <a:pt x="470160" y="576731"/>
                  </a:moveTo>
                  <a:lnTo>
                    <a:pt x="470160" y="869913"/>
                  </a:lnTo>
                  <a:lnTo>
                    <a:pt x="525157" y="869913"/>
                  </a:lnTo>
                  <a:lnTo>
                    <a:pt x="525157" y="678725"/>
                  </a:lnTo>
                  <a:lnTo>
                    <a:pt x="643350" y="869913"/>
                  </a:lnTo>
                  <a:lnTo>
                    <a:pt x="702746" y="869913"/>
                  </a:lnTo>
                  <a:lnTo>
                    <a:pt x="702746" y="576731"/>
                  </a:lnTo>
                  <a:lnTo>
                    <a:pt x="647749" y="576731"/>
                  </a:lnTo>
                  <a:lnTo>
                    <a:pt x="647749" y="772519"/>
                  </a:lnTo>
                  <a:lnTo>
                    <a:pt x="527757" y="576731"/>
                  </a:lnTo>
                  <a:close/>
                  <a:moveTo>
                    <a:pt x="295929" y="571731"/>
                  </a:moveTo>
                  <a:cubicBezTo>
                    <a:pt x="273397" y="571731"/>
                    <a:pt x="254165" y="575131"/>
                    <a:pt x="238233" y="581931"/>
                  </a:cubicBezTo>
                  <a:cubicBezTo>
                    <a:pt x="222300" y="588730"/>
                    <a:pt x="210101" y="598630"/>
                    <a:pt x="201635" y="611629"/>
                  </a:cubicBezTo>
                  <a:cubicBezTo>
                    <a:pt x="193169" y="624628"/>
                    <a:pt x="188935" y="638594"/>
                    <a:pt x="188935" y="653526"/>
                  </a:cubicBezTo>
                  <a:cubicBezTo>
                    <a:pt x="188935" y="676725"/>
                    <a:pt x="197935" y="696391"/>
                    <a:pt x="215934" y="712523"/>
                  </a:cubicBezTo>
                  <a:cubicBezTo>
                    <a:pt x="228733" y="723989"/>
                    <a:pt x="250998" y="733655"/>
                    <a:pt x="282730" y="741521"/>
                  </a:cubicBezTo>
                  <a:cubicBezTo>
                    <a:pt x="307395" y="747654"/>
                    <a:pt x="323194" y="751920"/>
                    <a:pt x="330127" y="754320"/>
                  </a:cubicBezTo>
                  <a:cubicBezTo>
                    <a:pt x="340260" y="757920"/>
                    <a:pt x="347359" y="762153"/>
                    <a:pt x="351426" y="767020"/>
                  </a:cubicBezTo>
                  <a:cubicBezTo>
                    <a:pt x="355492" y="771886"/>
                    <a:pt x="357525" y="777786"/>
                    <a:pt x="357525" y="784718"/>
                  </a:cubicBezTo>
                  <a:cubicBezTo>
                    <a:pt x="357525" y="795518"/>
                    <a:pt x="352692" y="804951"/>
                    <a:pt x="343026" y="813017"/>
                  </a:cubicBezTo>
                  <a:cubicBezTo>
                    <a:pt x="333360" y="821083"/>
                    <a:pt x="318994" y="825116"/>
                    <a:pt x="299929" y="825116"/>
                  </a:cubicBezTo>
                  <a:cubicBezTo>
                    <a:pt x="281930" y="825116"/>
                    <a:pt x="267631" y="820583"/>
                    <a:pt x="257031" y="811517"/>
                  </a:cubicBezTo>
                  <a:cubicBezTo>
                    <a:pt x="246432" y="802451"/>
                    <a:pt x="239399" y="788252"/>
                    <a:pt x="235933" y="768919"/>
                  </a:cubicBezTo>
                  <a:lnTo>
                    <a:pt x="178336" y="774519"/>
                  </a:lnTo>
                  <a:cubicBezTo>
                    <a:pt x="182203" y="807317"/>
                    <a:pt x="194069" y="832282"/>
                    <a:pt x="213934" y="849414"/>
                  </a:cubicBezTo>
                  <a:cubicBezTo>
                    <a:pt x="233799" y="866547"/>
                    <a:pt x="262264" y="875113"/>
                    <a:pt x="299329" y="875113"/>
                  </a:cubicBezTo>
                  <a:cubicBezTo>
                    <a:pt x="324794" y="875113"/>
                    <a:pt x="346059" y="871546"/>
                    <a:pt x="363125" y="864414"/>
                  </a:cubicBezTo>
                  <a:cubicBezTo>
                    <a:pt x="380190" y="857281"/>
                    <a:pt x="393390" y="846381"/>
                    <a:pt x="402722" y="831716"/>
                  </a:cubicBezTo>
                  <a:cubicBezTo>
                    <a:pt x="412055" y="817050"/>
                    <a:pt x="416722" y="801317"/>
                    <a:pt x="416722" y="784518"/>
                  </a:cubicBezTo>
                  <a:cubicBezTo>
                    <a:pt x="416722" y="765986"/>
                    <a:pt x="412822" y="750421"/>
                    <a:pt x="405022" y="737821"/>
                  </a:cubicBezTo>
                  <a:cubicBezTo>
                    <a:pt x="397223" y="725222"/>
                    <a:pt x="386423" y="715289"/>
                    <a:pt x="372624" y="708023"/>
                  </a:cubicBezTo>
                  <a:cubicBezTo>
                    <a:pt x="358825" y="700757"/>
                    <a:pt x="337526" y="693724"/>
                    <a:pt x="308728" y="686924"/>
                  </a:cubicBezTo>
                  <a:cubicBezTo>
                    <a:pt x="279930" y="680125"/>
                    <a:pt x="261798" y="673592"/>
                    <a:pt x="254332" y="667326"/>
                  </a:cubicBezTo>
                  <a:cubicBezTo>
                    <a:pt x="248465" y="662393"/>
                    <a:pt x="245532" y="656460"/>
                    <a:pt x="245532" y="649527"/>
                  </a:cubicBezTo>
                  <a:cubicBezTo>
                    <a:pt x="245532" y="641927"/>
                    <a:pt x="248665" y="635861"/>
                    <a:pt x="254931" y="631328"/>
                  </a:cubicBezTo>
                  <a:cubicBezTo>
                    <a:pt x="264664" y="624262"/>
                    <a:pt x="278130" y="620728"/>
                    <a:pt x="295329" y="620728"/>
                  </a:cubicBezTo>
                  <a:cubicBezTo>
                    <a:pt x="311995" y="620728"/>
                    <a:pt x="324494" y="624028"/>
                    <a:pt x="332827" y="630628"/>
                  </a:cubicBezTo>
                  <a:cubicBezTo>
                    <a:pt x="341160" y="637227"/>
                    <a:pt x="346593" y="648060"/>
                    <a:pt x="349126" y="663126"/>
                  </a:cubicBezTo>
                  <a:lnTo>
                    <a:pt x="408322" y="660526"/>
                  </a:lnTo>
                  <a:cubicBezTo>
                    <a:pt x="407389" y="633594"/>
                    <a:pt x="397623" y="612062"/>
                    <a:pt x="379024" y="595930"/>
                  </a:cubicBezTo>
                  <a:cubicBezTo>
                    <a:pt x="360425" y="579798"/>
                    <a:pt x="332727" y="571731"/>
                    <a:pt x="295929" y="571731"/>
                  </a:cubicBezTo>
                  <a:close/>
                  <a:moveTo>
                    <a:pt x="737858" y="0"/>
                  </a:moveTo>
                  <a:cubicBezTo>
                    <a:pt x="1145366" y="0"/>
                    <a:pt x="1475716" y="317869"/>
                    <a:pt x="1475716" y="709981"/>
                  </a:cubicBezTo>
                  <a:cubicBezTo>
                    <a:pt x="1475716" y="1102093"/>
                    <a:pt x="1145366" y="1419962"/>
                    <a:pt x="737858" y="1419962"/>
                  </a:cubicBezTo>
                  <a:cubicBezTo>
                    <a:pt x="330350" y="1419962"/>
                    <a:pt x="0" y="1102093"/>
                    <a:pt x="0" y="709981"/>
                  </a:cubicBezTo>
                  <a:cubicBezTo>
                    <a:pt x="0" y="317869"/>
                    <a:pt x="330350" y="0"/>
                    <a:pt x="737858" y="0"/>
                  </a:cubicBezTo>
                  <a:close/>
                </a:path>
              </a:pathLst>
            </a:custGeom>
            <a:ln w="53975">
              <a:solidFill>
                <a:schemeClr val="bg1"/>
              </a:solidFill>
            </a:ln>
          </p:spPr>
        </p:pic>
      </p:grpSp>
      <p:pic>
        <p:nvPicPr>
          <p:cNvPr id="22" name="Picture 21" descr="Breaking Barriers Innovations">
            <a:extLst>
              <a:ext uri="{FF2B5EF4-FFF2-40B4-BE49-F238E27FC236}">
                <a16:creationId xmlns:a16="http://schemas.microsoft.com/office/drawing/2014/main" id="{18D7AE4A-76AF-BDB3-83F6-1C8B9DD6F74E}"/>
              </a:ext>
            </a:extLst>
          </p:cNvPr>
          <p:cNvPicPr>
            <a:picLocks noChangeAspect="1" noChangeArrowheads="1"/>
          </p:cNvPicPr>
          <p:nvPr/>
        </p:nvPicPr>
        <p:blipFill>
          <a:blip r:embed="rId8" cstate="email">
            <a:duotone>
              <a:prstClr val="black"/>
              <a:schemeClr val="bg1">
                <a:tint val="45000"/>
                <a:satMod val="400000"/>
              </a:schemeClr>
            </a:duotone>
            <a:extLst>
              <a:ext uri="{BEBA8EAE-BF5A-486C-A8C5-ECC9F3942E4B}">
                <a14:imgProps xmlns:a14="http://schemas.microsoft.com/office/drawing/2010/main">
                  <a14:imgLayer r:embed="rId9">
                    <a14:imgEffect>
                      <a14:sharpenSoften amount="58000"/>
                    </a14:imgEffect>
                    <a14:imgEffect>
                      <a14:brightnessContrast bright="100000" contrast="100000"/>
                    </a14:imgEffect>
                  </a14:imgLayer>
                </a14:imgProps>
              </a:ext>
              <a:ext uri="{28A0092B-C50C-407E-A947-70E740481C1C}">
                <a14:useLocalDpi xmlns:a14="http://schemas.microsoft.com/office/drawing/2010/main"/>
              </a:ext>
            </a:extLst>
          </a:blip>
          <a:srcRect/>
          <a:stretch>
            <a:fillRect/>
          </a:stretch>
        </p:blipFill>
        <p:spPr bwMode="auto">
          <a:xfrm>
            <a:off x="10854199" y="95701"/>
            <a:ext cx="1344606" cy="1093613"/>
          </a:xfrm>
          <a:prstGeom prst="rect">
            <a:avLst/>
          </a:prstGeom>
          <a:noFill/>
          <a:extLst>
            <a:ext uri="{909E8E84-426E-40DD-AFC4-6F175D3DCCD1}">
              <a14:hiddenFill xmlns:a14="http://schemas.microsoft.com/office/drawing/2010/main">
                <a:solidFill>
                  <a:srgbClr val="FFFFFF"/>
                </a:solidFill>
              </a14:hiddenFill>
            </a:ext>
          </a:extLst>
        </p:spPr>
      </p:pic>
      <p:grpSp>
        <p:nvGrpSpPr>
          <p:cNvPr id="62" name="Group 61">
            <a:extLst>
              <a:ext uri="{FF2B5EF4-FFF2-40B4-BE49-F238E27FC236}">
                <a16:creationId xmlns:a16="http://schemas.microsoft.com/office/drawing/2014/main" id="{034F2125-24FB-7B33-CD67-02EB084EDA17}"/>
              </a:ext>
            </a:extLst>
          </p:cNvPr>
          <p:cNvGrpSpPr/>
          <p:nvPr/>
        </p:nvGrpSpPr>
        <p:grpSpPr>
          <a:xfrm>
            <a:off x="1073677" y="159607"/>
            <a:ext cx="1096368" cy="1048554"/>
            <a:chOff x="139825" y="280858"/>
            <a:chExt cx="1315641" cy="1258265"/>
          </a:xfrm>
        </p:grpSpPr>
        <p:sp>
          <p:nvSpPr>
            <p:cNvPr id="63" name="Oval 62">
              <a:extLst>
                <a:ext uri="{FF2B5EF4-FFF2-40B4-BE49-F238E27FC236}">
                  <a16:creationId xmlns:a16="http://schemas.microsoft.com/office/drawing/2014/main" id="{1DAA3998-8CA7-5777-1739-2EF4E2D746C6}"/>
                </a:ext>
              </a:extLst>
            </p:cNvPr>
            <p:cNvSpPr/>
            <p:nvPr/>
          </p:nvSpPr>
          <p:spPr>
            <a:xfrm>
              <a:off x="218322" y="401115"/>
              <a:ext cx="1155267" cy="1049580"/>
            </a:xfrm>
            <a:prstGeom prst="ellipse">
              <a:avLst/>
            </a:prstGeom>
            <a:solidFill>
              <a:schemeClr val="bg1"/>
            </a:solidFill>
            <a:ln w="635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sz="1500">
                <a:solidFill>
                  <a:prstClr val="white"/>
                </a:solidFill>
                <a:latin typeface="Calibri" panose="020F0502020204030204"/>
              </a:endParaRPr>
            </a:p>
          </p:txBody>
        </p:sp>
        <p:pic>
          <p:nvPicPr>
            <p:cNvPr id="1024" name="Picture 1023">
              <a:extLst>
                <a:ext uri="{FF2B5EF4-FFF2-40B4-BE49-F238E27FC236}">
                  <a16:creationId xmlns:a16="http://schemas.microsoft.com/office/drawing/2014/main" id="{15D51A9E-943A-26FA-DA33-129E7EC957BF}"/>
                </a:ext>
              </a:extLst>
            </p:cNvPr>
            <p:cNvPicPr>
              <a:picLocks noChangeAspect="1"/>
            </p:cNvPicPr>
            <p:nvPr/>
          </p:nvPicPr>
          <p:blipFill>
            <a:blip r:embed="rId10" cstate="email">
              <a:duotone>
                <a:prstClr val="black"/>
                <a:srgbClr val="7030A0">
                  <a:tint val="45000"/>
                  <a:satMod val="400000"/>
                </a:srgbClr>
              </a:duotone>
              <a:extLst>
                <a:ext uri="{28A0092B-C50C-407E-A947-70E740481C1C}">
                  <a14:useLocalDpi xmlns:a14="http://schemas.microsoft.com/office/drawing/2010/main"/>
                </a:ext>
              </a:extLst>
            </a:blip>
            <a:srcRect/>
            <a:stretch>
              <a:fillRect/>
            </a:stretch>
          </p:blipFill>
          <p:spPr>
            <a:xfrm>
              <a:off x="139825" y="280858"/>
              <a:ext cx="1315641" cy="1258265"/>
            </a:xfrm>
            <a:custGeom>
              <a:avLst/>
              <a:gdLst/>
              <a:ahLst/>
              <a:cxnLst/>
              <a:rect l="l" t="t" r="r" b="b"/>
              <a:pathLst>
                <a:path w="1525808" h="1459266">
                  <a:moveTo>
                    <a:pt x="677955" y="762168"/>
                  </a:moveTo>
                  <a:lnTo>
                    <a:pt x="735152" y="832763"/>
                  </a:lnTo>
                  <a:cubicBezTo>
                    <a:pt x="725552" y="840763"/>
                    <a:pt x="716686" y="846496"/>
                    <a:pt x="708553" y="849962"/>
                  </a:cubicBezTo>
                  <a:cubicBezTo>
                    <a:pt x="700420" y="853429"/>
                    <a:pt x="691954" y="855162"/>
                    <a:pt x="683155" y="855162"/>
                  </a:cubicBezTo>
                  <a:cubicBezTo>
                    <a:pt x="669822" y="855162"/>
                    <a:pt x="659190" y="851329"/>
                    <a:pt x="651257" y="843663"/>
                  </a:cubicBezTo>
                  <a:cubicBezTo>
                    <a:pt x="643324" y="835997"/>
                    <a:pt x="639357" y="826097"/>
                    <a:pt x="639357" y="813965"/>
                  </a:cubicBezTo>
                  <a:cubicBezTo>
                    <a:pt x="639357" y="804365"/>
                    <a:pt x="642557" y="794966"/>
                    <a:pt x="648957" y="785766"/>
                  </a:cubicBezTo>
                  <a:cubicBezTo>
                    <a:pt x="655356" y="776567"/>
                    <a:pt x="665023" y="768701"/>
                    <a:pt x="677955" y="762168"/>
                  </a:cubicBezTo>
                  <a:close/>
                  <a:moveTo>
                    <a:pt x="701954" y="637775"/>
                  </a:moveTo>
                  <a:cubicBezTo>
                    <a:pt x="711153" y="637775"/>
                    <a:pt x="718453" y="640309"/>
                    <a:pt x="723852" y="645375"/>
                  </a:cubicBezTo>
                  <a:cubicBezTo>
                    <a:pt x="729252" y="650441"/>
                    <a:pt x="731952" y="656574"/>
                    <a:pt x="731952" y="663774"/>
                  </a:cubicBezTo>
                  <a:cubicBezTo>
                    <a:pt x="731952" y="672307"/>
                    <a:pt x="726352" y="680906"/>
                    <a:pt x="715153" y="689572"/>
                  </a:cubicBezTo>
                  <a:lnTo>
                    <a:pt x="699954" y="701171"/>
                  </a:lnTo>
                  <a:lnTo>
                    <a:pt x="686155" y="685172"/>
                  </a:lnTo>
                  <a:cubicBezTo>
                    <a:pt x="677622" y="675306"/>
                    <a:pt x="673355" y="666907"/>
                    <a:pt x="673355" y="659974"/>
                  </a:cubicBezTo>
                  <a:cubicBezTo>
                    <a:pt x="673355" y="654108"/>
                    <a:pt x="675889" y="648941"/>
                    <a:pt x="680955" y="644475"/>
                  </a:cubicBezTo>
                  <a:cubicBezTo>
                    <a:pt x="686021" y="640009"/>
                    <a:pt x="693021" y="637775"/>
                    <a:pt x="701954" y="637775"/>
                  </a:cubicBezTo>
                  <a:close/>
                  <a:moveTo>
                    <a:pt x="860437" y="603177"/>
                  </a:moveTo>
                  <a:lnTo>
                    <a:pt x="930433" y="896360"/>
                  </a:lnTo>
                  <a:lnTo>
                    <a:pt x="994629" y="896360"/>
                  </a:lnTo>
                  <a:lnTo>
                    <a:pt x="1052825" y="677173"/>
                  </a:lnTo>
                  <a:lnTo>
                    <a:pt x="1111222" y="896360"/>
                  </a:lnTo>
                  <a:lnTo>
                    <a:pt x="1174018" y="896360"/>
                  </a:lnTo>
                  <a:lnTo>
                    <a:pt x="1245214" y="603177"/>
                  </a:lnTo>
                  <a:lnTo>
                    <a:pt x="1185617" y="603177"/>
                  </a:lnTo>
                  <a:lnTo>
                    <a:pt x="1140620" y="807965"/>
                  </a:lnTo>
                  <a:lnTo>
                    <a:pt x="1089223" y="603177"/>
                  </a:lnTo>
                  <a:lnTo>
                    <a:pt x="1018827" y="603177"/>
                  </a:lnTo>
                  <a:lnTo>
                    <a:pt x="965231" y="804565"/>
                  </a:lnTo>
                  <a:lnTo>
                    <a:pt x="921033" y="603177"/>
                  </a:lnTo>
                  <a:close/>
                  <a:moveTo>
                    <a:pt x="298885" y="603177"/>
                  </a:moveTo>
                  <a:lnTo>
                    <a:pt x="298885" y="896360"/>
                  </a:lnTo>
                  <a:lnTo>
                    <a:pt x="353882" y="896360"/>
                  </a:lnTo>
                  <a:lnTo>
                    <a:pt x="353882" y="705171"/>
                  </a:lnTo>
                  <a:lnTo>
                    <a:pt x="472075" y="896360"/>
                  </a:lnTo>
                  <a:lnTo>
                    <a:pt x="531471" y="896360"/>
                  </a:lnTo>
                  <a:lnTo>
                    <a:pt x="531471" y="603177"/>
                  </a:lnTo>
                  <a:lnTo>
                    <a:pt x="476474" y="603177"/>
                  </a:lnTo>
                  <a:lnTo>
                    <a:pt x="476474" y="798965"/>
                  </a:lnTo>
                  <a:lnTo>
                    <a:pt x="356482" y="603177"/>
                  </a:lnTo>
                  <a:close/>
                  <a:moveTo>
                    <a:pt x="700554" y="598178"/>
                  </a:moveTo>
                  <a:cubicBezTo>
                    <a:pt x="674289" y="598178"/>
                    <a:pt x="654056" y="604344"/>
                    <a:pt x="639857" y="616677"/>
                  </a:cubicBezTo>
                  <a:cubicBezTo>
                    <a:pt x="625658" y="629009"/>
                    <a:pt x="618559" y="644042"/>
                    <a:pt x="618559" y="661774"/>
                  </a:cubicBezTo>
                  <a:cubicBezTo>
                    <a:pt x="618559" y="671373"/>
                    <a:pt x="621092" y="681539"/>
                    <a:pt x="626158" y="692272"/>
                  </a:cubicBezTo>
                  <a:cubicBezTo>
                    <a:pt x="631225" y="703005"/>
                    <a:pt x="638757" y="714304"/>
                    <a:pt x="648757" y="726170"/>
                  </a:cubicBezTo>
                  <a:cubicBezTo>
                    <a:pt x="626492" y="737236"/>
                    <a:pt x="609759" y="750268"/>
                    <a:pt x="598560" y="765268"/>
                  </a:cubicBezTo>
                  <a:cubicBezTo>
                    <a:pt x="587361" y="780267"/>
                    <a:pt x="581761" y="797166"/>
                    <a:pt x="581761" y="815964"/>
                  </a:cubicBezTo>
                  <a:cubicBezTo>
                    <a:pt x="581761" y="836630"/>
                    <a:pt x="588894" y="854895"/>
                    <a:pt x="603160" y="870761"/>
                  </a:cubicBezTo>
                  <a:cubicBezTo>
                    <a:pt x="621559" y="891293"/>
                    <a:pt x="649023" y="901559"/>
                    <a:pt x="685555" y="901559"/>
                  </a:cubicBezTo>
                  <a:cubicBezTo>
                    <a:pt x="703953" y="901559"/>
                    <a:pt x="719819" y="899026"/>
                    <a:pt x="733152" y="893960"/>
                  </a:cubicBezTo>
                  <a:cubicBezTo>
                    <a:pt x="746484" y="888893"/>
                    <a:pt x="759083" y="881027"/>
                    <a:pt x="770949" y="870361"/>
                  </a:cubicBezTo>
                  <a:cubicBezTo>
                    <a:pt x="786282" y="884627"/>
                    <a:pt x="802281" y="895826"/>
                    <a:pt x="818946" y="903959"/>
                  </a:cubicBezTo>
                  <a:lnTo>
                    <a:pt x="852944" y="860562"/>
                  </a:lnTo>
                  <a:cubicBezTo>
                    <a:pt x="848278" y="858295"/>
                    <a:pt x="840978" y="853662"/>
                    <a:pt x="831046" y="846663"/>
                  </a:cubicBezTo>
                  <a:cubicBezTo>
                    <a:pt x="821113" y="839663"/>
                    <a:pt x="813013" y="833230"/>
                    <a:pt x="806747" y="827364"/>
                  </a:cubicBezTo>
                  <a:cubicBezTo>
                    <a:pt x="811014" y="821764"/>
                    <a:pt x="815013" y="814798"/>
                    <a:pt x="818746" y="806465"/>
                  </a:cubicBezTo>
                  <a:cubicBezTo>
                    <a:pt x="822479" y="798132"/>
                    <a:pt x="826879" y="784966"/>
                    <a:pt x="831946" y="766967"/>
                  </a:cubicBezTo>
                  <a:lnTo>
                    <a:pt x="781149" y="755368"/>
                  </a:lnTo>
                  <a:cubicBezTo>
                    <a:pt x="777682" y="769101"/>
                    <a:pt x="773549" y="780233"/>
                    <a:pt x="768749" y="788766"/>
                  </a:cubicBezTo>
                  <a:lnTo>
                    <a:pt x="727952" y="734969"/>
                  </a:lnTo>
                  <a:cubicBezTo>
                    <a:pt x="749417" y="721504"/>
                    <a:pt x="763683" y="709438"/>
                    <a:pt x="770749" y="698772"/>
                  </a:cubicBezTo>
                  <a:cubicBezTo>
                    <a:pt x="777816" y="688106"/>
                    <a:pt x="781349" y="676840"/>
                    <a:pt x="781349" y="664974"/>
                  </a:cubicBezTo>
                  <a:cubicBezTo>
                    <a:pt x="781349" y="646308"/>
                    <a:pt x="774216" y="630509"/>
                    <a:pt x="759950" y="617577"/>
                  </a:cubicBezTo>
                  <a:cubicBezTo>
                    <a:pt x="745684" y="604644"/>
                    <a:pt x="725885" y="598178"/>
                    <a:pt x="700554" y="598178"/>
                  </a:cubicBezTo>
                  <a:close/>
                  <a:moveTo>
                    <a:pt x="762904" y="0"/>
                  </a:moveTo>
                  <a:cubicBezTo>
                    <a:pt x="1184244" y="0"/>
                    <a:pt x="1525808" y="326668"/>
                    <a:pt x="1525808" y="729633"/>
                  </a:cubicBezTo>
                  <a:cubicBezTo>
                    <a:pt x="1525808" y="1132598"/>
                    <a:pt x="1184244" y="1459266"/>
                    <a:pt x="762904" y="1459266"/>
                  </a:cubicBezTo>
                  <a:cubicBezTo>
                    <a:pt x="341564" y="1459266"/>
                    <a:pt x="0" y="1132598"/>
                    <a:pt x="0" y="729633"/>
                  </a:cubicBezTo>
                  <a:cubicBezTo>
                    <a:pt x="0" y="326668"/>
                    <a:pt x="341564" y="0"/>
                    <a:pt x="762904" y="0"/>
                  </a:cubicBezTo>
                  <a:close/>
                </a:path>
              </a:pathLst>
            </a:custGeom>
            <a:ln w="63500" cap="rnd">
              <a:solidFill>
                <a:schemeClr val="bg1"/>
              </a:solidFill>
              <a:prstDash val="solid"/>
            </a:ln>
            <a:effectLst>
              <a:outerShdw sx="1000" sy="1000" algn="bl" rotWithShape="0">
                <a:srgbClr val="000000"/>
              </a:outerShdw>
            </a:effectLst>
          </p:spPr>
        </p:pic>
      </p:grpSp>
      <p:sp>
        <p:nvSpPr>
          <p:cNvPr id="1025" name="Freeform 1024">
            <a:extLst>
              <a:ext uri="{FF2B5EF4-FFF2-40B4-BE49-F238E27FC236}">
                <a16:creationId xmlns:a16="http://schemas.microsoft.com/office/drawing/2014/main" id="{94864AD3-B215-9128-8CF4-9887EB415603}"/>
              </a:ext>
            </a:extLst>
          </p:cNvPr>
          <p:cNvSpPr/>
          <p:nvPr/>
        </p:nvSpPr>
        <p:spPr>
          <a:xfrm>
            <a:off x="0" y="-7512264"/>
            <a:ext cx="1481428" cy="18127083"/>
          </a:xfrm>
          <a:custGeom>
            <a:avLst/>
            <a:gdLst>
              <a:gd name="connsiteX0" fmla="*/ 1773841 w 1773841"/>
              <a:gd name="connsiteY0" fmla="*/ 0 h 15819120"/>
              <a:gd name="connsiteX1" fmla="*/ 1773841 w 1773841"/>
              <a:gd name="connsiteY1" fmla="*/ 6233093 h 15819120"/>
              <a:gd name="connsiteX2" fmla="*/ 909496 w 1773841"/>
              <a:gd name="connsiteY2" fmla="*/ 7129609 h 15819120"/>
              <a:gd name="connsiteX3" fmla="*/ 909496 w 1773841"/>
              <a:gd name="connsiteY3" fmla="*/ 7272960 h 15819120"/>
              <a:gd name="connsiteX4" fmla="*/ 1773841 w 1773841"/>
              <a:gd name="connsiteY4" fmla="*/ 8169476 h 15819120"/>
              <a:gd name="connsiteX5" fmla="*/ 1773841 w 1773841"/>
              <a:gd name="connsiteY5" fmla="*/ 15819120 h 15819120"/>
              <a:gd name="connsiteX6" fmla="*/ 0 w 1773841"/>
              <a:gd name="connsiteY6" fmla="*/ 15819120 h 15819120"/>
              <a:gd name="connsiteX7" fmla="*/ 0 w 1773841"/>
              <a:gd name="connsiteY7" fmla="*/ 0 h 15819120"/>
              <a:gd name="connsiteX0" fmla="*/ 1773841 w 1773841"/>
              <a:gd name="connsiteY0" fmla="*/ 0 h 15819120"/>
              <a:gd name="connsiteX1" fmla="*/ 1773841 w 1773841"/>
              <a:gd name="connsiteY1" fmla="*/ 6233093 h 15819120"/>
              <a:gd name="connsiteX2" fmla="*/ 909496 w 1773841"/>
              <a:gd name="connsiteY2" fmla="*/ 7129609 h 15819120"/>
              <a:gd name="connsiteX3" fmla="*/ 909496 w 1773841"/>
              <a:gd name="connsiteY3" fmla="*/ 7272960 h 15819120"/>
              <a:gd name="connsiteX4" fmla="*/ 1773841 w 1773841"/>
              <a:gd name="connsiteY4" fmla="*/ 8169476 h 15819120"/>
              <a:gd name="connsiteX5" fmla="*/ 1773841 w 1773841"/>
              <a:gd name="connsiteY5" fmla="*/ 15819120 h 15819120"/>
              <a:gd name="connsiteX6" fmla="*/ 0 w 1773841"/>
              <a:gd name="connsiteY6" fmla="*/ 15819120 h 15819120"/>
              <a:gd name="connsiteX7" fmla="*/ 0 w 1773841"/>
              <a:gd name="connsiteY7" fmla="*/ 0 h 15819120"/>
              <a:gd name="connsiteX8" fmla="*/ 1773841 w 1773841"/>
              <a:gd name="connsiteY8" fmla="*/ 0 h 15819120"/>
              <a:gd name="connsiteX0" fmla="*/ 1773841 w 1773841"/>
              <a:gd name="connsiteY0" fmla="*/ 0 h 15819120"/>
              <a:gd name="connsiteX1" fmla="*/ 1773841 w 1773841"/>
              <a:gd name="connsiteY1" fmla="*/ 6233093 h 15819120"/>
              <a:gd name="connsiteX2" fmla="*/ 909496 w 1773841"/>
              <a:gd name="connsiteY2" fmla="*/ 7129609 h 15819120"/>
              <a:gd name="connsiteX3" fmla="*/ 909496 w 1773841"/>
              <a:gd name="connsiteY3" fmla="*/ 7272960 h 15819120"/>
              <a:gd name="connsiteX4" fmla="*/ 1773841 w 1773841"/>
              <a:gd name="connsiteY4" fmla="*/ 8169476 h 15819120"/>
              <a:gd name="connsiteX5" fmla="*/ 1773841 w 1773841"/>
              <a:gd name="connsiteY5" fmla="*/ 15819120 h 15819120"/>
              <a:gd name="connsiteX6" fmla="*/ 0 w 1773841"/>
              <a:gd name="connsiteY6" fmla="*/ 15819120 h 15819120"/>
              <a:gd name="connsiteX7" fmla="*/ 0 w 1773841"/>
              <a:gd name="connsiteY7" fmla="*/ 0 h 15819120"/>
              <a:gd name="connsiteX8" fmla="*/ 1773841 w 1773841"/>
              <a:gd name="connsiteY8" fmla="*/ 0 h 15819120"/>
              <a:gd name="connsiteX0" fmla="*/ 1773841 w 1777714"/>
              <a:gd name="connsiteY0" fmla="*/ 0 h 15819120"/>
              <a:gd name="connsiteX1" fmla="*/ 1773841 w 1777714"/>
              <a:gd name="connsiteY1" fmla="*/ 6233093 h 15819120"/>
              <a:gd name="connsiteX2" fmla="*/ 909496 w 1777714"/>
              <a:gd name="connsiteY2" fmla="*/ 7129609 h 15819120"/>
              <a:gd name="connsiteX3" fmla="*/ 909496 w 1777714"/>
              <a:gd name="connsiteY3" fmla="*/ 7272960 h 15819120"/>
              <a:gd name="connsiteX4" fmla="*/ 1773841 w 1777714"/>
              <a:gd name="connsiteY4" fmla="*/ 8169476 h 15819120"/>
              <a:gd name="connsiteX5" fmla="*/ 1773841 w 1777714"/>
              <a:gd name="connsiteY5" fmla="*/ 15819120 h 15819120"/>
              <a:gd name="connsiteX6" fmla="*/ 0 w 1777714"/>
              <a:gd name="connsiteY6" fmla="*/ 15819120 h 15819120"/>
              <a:gd name="connsiteX7" fmla="*/ 0 w 1777714"/>
              <a:gd name="connsiteY7" fmla="*/ 0 h 15819120"/>
              <a:gd name="connsiteX8" fmla="*/ 1773841 w 1777714"/>
              <a:gd name="connsiteY8" fmla="*/ 0 h 15819120"/>
              <a:gd name="connsiteX0" fmla="*/ 1773841 w 1777714"/>
              <a:gd name="connsiteY0" fmla="*/ 0 h 15819120"/>
              <a:gd name="connsiteX1" fmla="*/ 1773841 w 1777714"/>
              <a:gd name="connsiteY1" fmla="*/ 6233093 h 15819120"/>
              <a:gd name="connsiteX2" fmla="*/ 909496 w 1777714"/>
              <a:gd name="connsiteY2" fmla="*/ 7129609 h 15819120"/>
              <a:gd name="connsiteX3" fmla="*/ 909496 w 1777714"/>
              <a:gd name="connsiteY3" fmla="*/ 7272960 h 15819120"/>
              <a:gd name="connsiteX4" fmla="*/ 1773841 w 1777714"/>
              <a:gd name="connsiteY4" fmla="*/ 8169476 h 15819120"/>
              <a:gd name="connsiteX5" fmla="*/ 1773841 w 1777714"/>
              <a:gd name="connsiteY5" fmla="*/ 15819120 h 15819120"/>
              <a:gd name="connsiteX6" fmla="*/ 0 w 1777714"/>
              <a:gd name="connsiteY6" fmla="*/ 15819120 h 15819120"/>
              <a:gd name="connsiteX7" fmla="*/ 0 w 1777714"/>
              <a:gd name="connsiteY7" fmla="*/ 0 h 15819120"/>
              <a:gd name="connsiteX8" fmla="*/ 1773841 w 1777714"/>
              <a:gd name="connsiteY8" fmla="*/ 0 h 15819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7714" h="15819120">
                <a:moveTo>
                  <a:pt x="1773841" y="0"/>
                </a:moveTo>
                <a:cubicBezTo>
                  <a:pt x="1773841" y="2077698"/>
                  <a:pt x="1782556" y="5985053"/>
                  <a:pt x="1773841" y="6233093"/>
                </a:cubicBezTo>
                <a:cubicBezTo>
                  <a:pt x="1765126" y="6481133"/>
                  <a:pt x="909747" y="6822304"/>
                  <a:pt x="909496" y="7129609"/>
                </a:cubicBezTo>
                <a:cubicBezTo>
                  <a:pt x="909245" y="7436914"/>
                  <a:pt x="909245" y="6880986"/>
                  <a:pt x="909496" y="7272960"/>
                </a:cubicBezTo>
                <a:cubicBezTo>
                  <a:pt x="909747" y="7664934"/>
                  <a:pt x="1773593" y="7819837"/>
                  <a:pt x="1773841" y="8169476"/>
                </a:cubicBezTo>
                <a:cubicBezTo>
                  <a:pt x="1774089" y="8519115"/>
                  <a:pt x="1773841" y="13269239"/>
                  <a:pt x="1773841" y="15819120"/>
                </a:cubicBezTo>
                <a:lnTo>
                  <a:pt x="0" y="15819120"/>
                </a:lnTo>
                <a:lnTo>
                  <a:pt x="0" y="0"/>
                </a:lnTo>
                <a:lnTo>
                  <a:pt x="1773841"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defTabSz="761970"/>
            <a:endParaRPr lang="en-GB" sz="1500">
              <a:solidFill>
                <a:prstClr val="white"/>
              </a:solidFill>
              <a:latin typeface="Calibri" panose="020F0502020204030204"/>
            </a:endParaRPr>
          </a:p>
        </p:txBody>
      </p:sp>
      <p:pic>
        <p:nvPicPr>
          <p:cNvPr id="1027" name="Picture 1026">
            <a:extLst>
              <a:ext uri="{FF2B5EF4-FFF2-40B4-BE49-F238E27FC236}">
                <a16:creationId xmlns:a16="http://schemas.microsoft.com/office/drawing/2014/main" id="{03CF8970-142A-F930-236C-4CA8332351CF}"/>
              </a:ext>
            </a:extLst>
          </p:cNvPr>
          <p:cNvPicPr>
            <a:picLocks noChangeAspect="1"/>
          </p:cNvPicPr>
          <p:nvPr/>
        </p:nvPicPr>
        <p:blipFill>
          <a:blip r:embed="rId3" cstate="email">
            <a:alphaModFix amt="85000"/>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a:xfrm>
            <a:off x="142894" y="1296348"/>
            <a:ext cx="1068059" cy="1022154"/>
          </a:xfrm>
          <a:custGeom>
            <a:avLst/>
            <a:gdLst/>
            <a:ahLst/>
            <a:cxnLst/>
            <a:rect l="l" t="t" r="r" b="b"/>
            <a:pathLst>
              <a:path w="1486412" h="1422526">
                <a:moveTo>
                  <a:pt x="491851" y="655834"/>
                </a:moveTo>
                <a:lnTo>
                  <a:pt x="491851" y="868221"/>
                </a:lnTo>
                <a:lnTo>
                  <a:pt x="548048" y="868221"/>
                </a:lnTo>
                <a:lnTo>
                  <a:pt x="548048" y="655834"/>
                </a:lnTo>
                <a:close/>
                <a:moveTo>
                  <a:pt x="1159797" y="651034"/>
                </a:moveTo>
                <a:cubicBezTo>
                  <a:pt x="1129265" y="651034"/>
                  <a:pt x="1106733" y="657300"/>
                  <a:pt x="1092201" y="669833"/>
                </a:cubicBezTo>
                <a:cubicBezTo>
                  <a:pt x="1077668" y="682365"/>
                  <a:pt x="1070402" y="697831"/>
                  <a:pt x="1070402" y="716230"/>
                </a:cubicBezTo>
                <a:cubicBezTo>
                  <a:pt x="1070402" y="736629"/>
                  <a:pt x="1078802" y="752561"/>
                  <a:pt x="1095601" y="764027"/>
                </a:cubicBezTo>
                <a:cubicBezTo>
                  <a:pt x="1107733" y="772293"/>
                  <a:pt x="1136465" y="781426"/>
                  <a:pt x="1181795" y="791425"/>
                </a:cubicBezTo>
                <a:cubicBezTo>
                  <a:pt x="1191528" y="793692"/>
                  <a:pt x="1197794" y="796158"/>
                  <a:pt x="1200594" y="798825"/>
                </a:cubicBezTo>
                <a:cubicBezTo>
                  <a:pt x="1203261" y="801625"/>
                  <a:pt x="1204594" y="805158"/>
                  <a:pt x="1204594" y="809424"/>
                </a:cubicBezTo>
                <a:cubicBezTo>
                  <a:pt x="1204594" y="815691"/>
                  <a:pt x="1202127" y="820690"/>
                  <a:pt x="1197194" y="824423"/>
                </a:cubicBezTo>
                <a:cubicBezTo>
                  <a:pt x="1189861" y="829756"/>
                  <a:pt x="1178929" y="832423"/>
                  <a:pt x="1164396" y="832423"/>
                </a:cubicBezTo>
                <a:cubicBezTo>
                  <a:pt x="1151197" y="832423"/>
                  <a:pt x="1140931" y="829590"/>
                  <a:pt x="1133598" y="823923"/>
                </a:cubicBezTo>
                <a:cubicBezTo>
                  <a:pt x="1126265" y="818257"/>
                  <a:pt x="1121399" y="809958"/>
                  <a:pt x="1118999" y="799025"/>
                </a:cubicBezTo>
                <a:lnTo>
                  <a:pt x="1062603" y="807624"/>
                </a:lnTo>
                <a:cubicBezTo>
                  <a:pt x="1067802" y="827756"/>
                  <a:pt x="1078835" y="843689"/>
                  <a:pt x="1095701" y="855421"/>
                </a:cubicBezTo>
                <a:cubicBezTo>
                  <a:pt x="1112566" y="867154"/>
                  <a:pt x="1135465" y="873020"/>
                  <a:pt x="1164396" y="873020"/>
                </a:cubicBezTo>
                <a:cubicBezTo>
                  <a:pt x="1196261" y="873020"/>
                  <a:pt x="1220326" y="866021"/>
                  <a:pt x="1236592" y="852022"/>
                </a:cubicBezTo>
                <a:cubicBezTo>
                  <a:pt x="1252858" y="838023"/>
                  <a:pt x="1260991" y="821290"/>
                  <a:pt x="1260991" y="801825"/>
                </a:cubicBezTo>
                <a:cubicBezTo>
                  <a:pt x="1260991" y="783959"/>
                  <a:pt x="1255124" y="770027"/>
                  <a:pt x="1243392" y="760027"/>
                </a:cubicBezTo>
                <a:cubicBezTo>
                  <a:pt x="1231526" y="750161"/>
                  <a:pt x="1210627" y="741828"/>
                  <a:pt x="1180695" y="735029"/>
                </a:cubicBezTo>
                <a:cubicBezTo>
                  <a:pt x="1150764" y="728229"/>
                  <a:pt x="1133265" y="722963"/>
                  <a:pt x="1128199" y="719230"/>
                </a:cubicBezTo>
                <a:cubicBezTo>
                  <a:pt x="1124465" y="716430"/>
                  <a:pt x="1122599" y="713030"/>
                  <a:pt x="1122599" y="709030"/>
                </a:cubicBezTo>
                <a:cubicBezTo>
                  <a:pt x="1122599" y="704364"/>
                  <a:pt x="1124732" y="700564"/>
                  <a:pt x="1128999" y="697631"/>
                </a:cubicBezTo>
                <a:cubicBezTo>
                  <a:pt x="1135398" y="693498"/>
                  <a:pt x="1145998" y="691431"/>
                  <a:pt x="1160797" y="691431"/>
                </a:cubicBezTo>
                <a:cubicBezTo>
                  <a:pt x="1172529" y="691431"/>
                  <a:pt x="1181562" y="693631"/>
                  <a:pt x="1187895" y="698031"/>
                </a:cubicBezTo>
                <a:cubicBezTo>
                  <a:pt x="1194228" y="702431"/>
                  <a:pt x="1198528" y="708764"/>
                  <a:pt x="1200794" y="717030"/>
                </a:cubicBezTo>
                <a:lnTo>
                  <a:pt x="1253791" y="707230"/>
                </a:lnTo>
                <a:cubicBezTo>
                  <a:pt x="1248458" y="688698"/>
                  <a:pt x="1238725" y="674699"/>
                  <a:pt x="1224593" y="665233"/>
                </a:cubicBezTo>
                <a:cubicBezTo>
                  <a:pt x="1210460" y="655767"/>
                  <a:pt x="1188862" y="651034"/>
                  <a:pt x="1159797" y="651034"/>
                </a:cubicBezTo>
                <a:close/>
                <a:moveTo>
                  <a:pt x="944396" y="651034"/>
                </a:moveTo>
                <a:cubicBezTo>
                  <a:pt x="912798" y="651034"/>
                  <a:pt x="887733" y="660800"/>
                  <a:pt x="869200" y="680332"/>
                </a:cubicBezTo>
                <a:cubicBezTo>
                  <a:pt x="850668" y="699864"/>
                  <a:pt x="841402" y="727163"/>
                  <a:pt x="841402" y="762227"/>
                </a:cubicBezTo>
                <a:cubicBezTo>
                  <a:pt x="841402" y="796892"/>
                  <a:pt x="850635" y="824023"/>
                  <a:pt x="869100" y="843622"/>
                </a:cubicBezTo>
                <a:cubicBezTo>
                  <a:pt x="887566" y="863221"/>
                  <a:pt x="912331" y="873020"/>
                  <a:pt x="943396" y="873020"/>
                </a:cubicBezTo>
                <a:cubicBezTo>
                  <a:pt x="970728" y="873020"/>
                  <a:pt x="992526" y="866554"/>
                  <a:pt x="1008792" y="853622"/>
                </a:cubicBezTo>
                <a:cubicBezTo>
                  <a:pt x="1025057" y="840689"/>
                  <a:pt x="1036057" y="821557"/>
                  <a:pt x="1041790" y="796225"/>
                </a:cubicBezTo>
                <a:lnTo>
                  <a:pt x="986593" y="786826"/>
                </a:lnTo>
                <a:cubicBezTo>
                  <a:pt x="983793" y="801625"/>
                  <a:pt x="978994" y="812057"/>
                  <a:pt x="972194" y="818124"/>
                </a:cubicBezTo>
                <a:cubicBezTo>
                  <a:pt x="965395" y="824190"/>
                  <a:pt x="956662" y="827223"/>
                  <a:pt x="945996" y="827223"/>
                </a:cubicBezTo>
                <a:cubicBezTo>
                  <a:pt x="931730" y="827223"/>
                  <a:pt x="920364" y="822023"/>
                  <a:pt x="911898" y="811624"/>
                </a:cubicBezTo>
                <a:cubicBezTo>
                  <a:pt x="903432" y="801225"/>
                  <a:pt x="899199" y="783426"/>
                  <a:pt x="899199" y="758227"/>
                </a:cubicBezTo>
                <a:cubicBezTo>
                  <a:pt x="899199" y="735562"/>
                  <a:pt x="903365" y="719396"/>
                  <a:pt x="911698" y="709730"/>
                </a:cubicBezTo>
                <a:cubicBezTo>
                  <a:pt x="920031" y="700064"/>
                  <a:pt x="931197" y="695231"/>
                  <a:pt x="945196" y="695231"/>
                </a:cubicBezTo>
                <a:cubicBezTo>
                  <a:pt x="955728" y="695231"/>
                  <a:pt x="964295" y="698031"/>
                  <a:pt x="970894" y="703631"/>
                </a:cubicBezTo>
                <a:cubicBezTo>
                  <a:pt x="977494" y="709230"/>
                  <a:pt x="981727" y="717563"/>
                  <a:pt x="983593" y="728629"/>
                </a:cubicBezTo>
                <a:lnTo>
                  <a:pt x="1038990" y="718630"/>
                </a:lnTo>
                <a:cubicBezTo>
                  <a:pt x="1032324" y="695831"/>
                  <a:pt x="1021358" y="678866"/>
                  <a:pt x="1006092" y="667733"/>
                </a:cubicBezTo>
                <a:cubicBezTo>
                  <a:pt x="990826" y="656600"/>
                  <a:pt x="970261" y="651034"/>
                  <a:pt x="944396" y="651034"/>
                </a:cubicBezTo>
                <a:close/>
                <a:moveTo>
                  <a:pt x="727944" y="651034"/>
                </a:moveTo>
                <a:cubicBezTo>
                  <a:pt x="699812" y="651034"/>
                  <a:pt x="676480" y="663033"/>
                  <a:pt x="657948" y="687032"/>
                </a:cubicBezTo>
                <a:lnTo>
                  <a:pt x="657948" y="655834"/>
                </a:lnTo>
                <a:lnTo>
                  <a:pt x="605751" y="655834"/>
                </a:lnTo>
                <a:lnTo>
                  <a:pt x="605751" y="868221"/>
                </a:lnTo>
                <a:lnTo>
                  <a:pt x="661948" y="868221"/>
                </a:lnTo>
                <a:lnTo>
                  <a:pt x="661948" y="772027"/>
                </a:lnTo>
                <a:cubicBezTo>
                  <a:pt x="661948" y="748295"/>
                  <a:pt x="663381" y="732029"/>
                  <a:pt x="666248" y="723229"/>
                </a:cubicBezTo>
                <a:cubicBezTo>
                  <a:pt x="669114" y="714430"/>
                  <a:pt x="674414" y="707364"/>
                  <a:pt x="682147" y="702031"/>
                </a:cubicBezTo>
                <a:cubicBezTo>
                  <a:pt x="689880" y="696698"/>
                  <a:pt x="698612" y="694031"/>
                  <a:pt x="708345" y="694031"/>
                </a:cubicBezTo>
                <a:cubicBezTo>
                  <a:pt x="715945" y="694031"/>
                  <a:pt x="722444" y="695898"/>
                  <a:pt x="727844" y="699631"/>
                </a:cubicBezTo>
                <a:cubicBezTo>
                  <a:pt x="733244" y="703364"/>
                  <a:pt x="737143" y="708597"/>
                  <a:pt x="739543" y="715330"/>
                </a:cubicBezTo>
                <a:cubicBezTo>
                  <a:pt x="741943" y="722063"/>
                  <a:pt x="743143" y="736895"/>
                  <a:pt x="743143" y="759827"/>
                </a:cubicBezTo>
                <a:lnTo>
                  <a:pt x="743143" y="868221"/>
                </a:lnTo>
                <a:lnTo>
                  <a:pt x="799340" y="868221"/>
                </a:lnTo>
                <a:lnTo>
                  <a:pt x="799340" y="736229"/>
                </a:lnTo>
                <a:cubicBezTo>
                  <a:pt x="799340" y="719830"/>
                  <a:pt x="798306" y="707230"/>
                  <a:pt x="796240" y="698431"/>
                </a:cubicBezTo>
                <a:cubicBezTo>
                  <a:pt x="794173" y="689632"/>
                  <a:pt x="790507" y="681765"/>
                  <a:pt x="785240" y="674832"/>
                </a:cubicBezTo>
                <a:cubicBezTo>
                  <a:pt x="779974" y="667900"/>
                  <a:pt x="772208" y="662200"/>
                  <a:pt x="761942" y="657733"/>
                </a:cubicBezTo>
                <a:cubicBezTo>
                  <a:pt x="751676" y="653267"/>
                  <a:pt x="740343" y="651034"/>
                  <a:pt x="727944" y="651034"/>
                </a:cubicBezTo>
                <a:close/>
                <a:moveTo>
                  <a:pt x="246201" y="577438"/>
                </a:moveTo>
                <a:lnTo>
                  <a:pt x="246201" y="868221"/>
                </a:lnTo>
                <a:lnTo>
                  <a:pt x="452589" y="868221"/>
                </a:lnTo>
                <a:lnTo>
                  <a:pt x="452589" y="818824"/>
                </a:lnTo>
                <a:lnTo>
                  <a:pt x="305398" y="818824"/>
                </a:lnTo>
                <a:lnTo>
                  <a:pt x="305398" y="577438"/>
                </a:lnTo>
                <a:close/>
                <a:moveTo>
                  <a:pt x="491851" y="575039"/>
                </a:moveTo>
                <a:lnTo>
                  <a:pt x="491851" y="627035"/>
                </a:lnTo>
                <a:lnTo>
                  <a:pt x="548048" y="627035"/>
                </a:lnTo>
                <a:lnTo>
                  <a:pt x="548048" y="575039"/>
                </a:lnTo>
                <a:close/>
                <a:moveTo>
                  <a:pt x="743206" y="0"/>
                </a:moveTo>
                <a:cubicBezTo>
                  <a:pt x="1153667" y="0"/>
                  <a:pt x="1486412" y="318443"/>
                  <a:pt x="1486412" y="711263"/>
                </a:cubicBezTo>
                <a:cubicBezTo>
                  <a:pt x="1486412" y="1104083"/>
                  <a:pt x="1153667" y="1422526"/>
                  <a:pt x="743206" y="1422526"/>
                </a:cubicBezTo>
                <a:cubicBezTo>
                  <a:pt x="332745" y="1422526"/>
                  <a:pt x="0" y="1104083"/>
                  <a:pt x="0" y="711263"/>
                </a:cubicBezTo>
                <a:cubicBezTo>
                  <a:pt x="0" y="318443"/>
                  <a:pt x="332745" y="0"/>
                  <a:pt x="743206" y="0"/>
                </a:cubicBezTo>
                <a:close/>
              </a:path>
            </a:pathLst>
          </a:custGeom>
          <a:ln w="190500" cap="rnd">
            <a:noFill/>
            <a:prstDash val="solid"/>
          </a:ln>
          <a:effectLst>
            <a:outerShdw blurRad="127000" sx="1000" sy="1000" algn="bl" rotWithShape="0">
              <a:srgbClr val="000000"/>
            </a:outerShdw>
          </a:effectLst>
        </p:spPr>
      </p:pic>
      <p:pic>
        <p:nvPicPr>
          <p:cNvPr id="1029" name="Picture 1028">
            <a:extLst>
              <a:ext uri="{FF2B5EF4-FFF2-40B4-BE49-F238E27FC236}">
                <a16:creationId xmlns:a16="http://schemas.microsoft.com/office/drawing/2014/main" id="{7FB7FE1E-FDC8-748A-DE39-44AAED2EF95B}"/>
              </a:ext>
            </a:extLst>
          </p:cNvPr>
          <p:cNvPicPr>
            <a:picLocks noChangeAspect="1"/>
          </p:cNvPicPr>
          <p:nvPr/>
        </p:nvPicPr>
        <p:blipFill>
          <a:blip r:embed="rId11" cstate="email">
            <a:alphaModFix amt="85000"/>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141113" y="2385742"/>
            <a:ext cx="1077588" cy="1040695"/>
          </a:xfrm>
          <a:custGeom>
            <a:avLst/>
            <a:gdLst/>
            <a:ahLst/>
            <a:cxnLst/>
            <a:rect l="l" t="t" r="r" b="b"/>
            <a:pathLst>
              <a:path w="1475716" h="1425192">
                <a:moveTo>
                  <a:pt x="523390" y="694660"/>
                </a:moveTo>
                <a:cubicBezTo>
                  <a:pt x="536010" y="694660"/>
                  <a:pt x="546593" y="699478"/>
                  <a:pt x="555139" y="709115"/>
                </a:cubicBezTo>
                <a:cubicBezTo>
                  <a:pt x="563686" y="718751"/>
                  <a:pt x="567960" y="732518"/>
                  <a:pt x="567960" y="750415"/>
                </a:cubicBezTo>
                <a:cubicBezTo>
                  <a:pt x="567960" y="768770"/>
                  <a:pt x="563686" y="782766"/>
                  <a:pt x="555139" y="792403"/>
                </a:cubicBezTo>
                <a:cubicBezTo>
                  <a:pt x="546593" y="802039"/>
                  <a:pt x="536010" y="806858"/>
                  <a:pt x="523390" y="806858"/>
                </a:cubicBezTo>
                <a:cubicBezTo>
                  <a:pt x="510771" y="806858"/>
                  <a:pt x="500159" y="802039"/>
                  <a:pt x="491555" y="792403"/>
                </a:cubicBezTo>
                <a:cubicBezTo>
                  <a:pt x="482951" y="782766"/>
                  <a:pt x="478649" y="768885"/>
                  <a:pt x="478649" y="750759"/>
                </a:cubicBezTo>
                <a:cubicBezTo>
                  <a:pt x="478649" y="732633"/>
                  <a:pt x="482951" y="718751"/>
                  <a:pt x="491555" y="709115"/>
                </a:cubicBezTo>
                <a:cubicBezTo>
                  <a:pt x="500159" y="699478"/>
                  <a:pt x="510771" y="694660"/>
                  <a:pt x="523390" y="694660"/>
                </a:cubicBezTo>
                <a:close/>
                <a:moveTo>
                  <a:pt x="1065343" y="692251"/>
                </a:moveTo>
                <a:cubicBezTo>
                  <a:pt x="1075209" y="692251"/>
                  <a:pt x="1083584" y="695893"/>
                  <a:pt x="1090467" y="703178"/>
                </a:cubicBezTo>
                <a:cubicBezTo>
                  <a:pt x="1097351" y="710463"/>
                  <a:pt x="1100964" y="721103"/>
                  <a:pt x="1101308" y="735099"/>
                </a:cubicBezTo>
                <a:lnTo>
                  <a:pt x="1029034" y="735099"/>
                </a:lnTo>
                <a:cubicBezTo>
                  <a:pt x="1028919" y="721906"/>
                  <a:pt x="1032303" y="711467"/>
                  <a:pt x="1039187" y="703780"/>
                </a:cubicBezTo>
                <a:cubicBezTo>
                  <a:pt x="1046070" y="696094"/>
                  <a:pt x="1054789" y="692251"/>
                  <a:pt x="1065343" y="692251"/>
                </a:cubicBezTo>
                <a:close/>
                <a:moveTo>
                  <a:pt x="1062418" y="655253"/>
                </a:moveTo>
                <a:cubicBezTo>
                  <a:pt x="1038211" y="655253"/>
                  <a:pt x="1018193" y="663828"/>
                  <a:pt x="1002361" y="680979"/>
                </a:cubicBezTo>
                <a:cubicBezTo>
                  <a:pt x="986529" y="698130"/>
                  <a:pt x="978614" y="721849"/>
                  <a:pt x="978614" y="752135"/>
                </a:cubicBezTo>
                <a:cubicBezTo>
                  <a:pt x="978614" y="777489"/>
                  <a:pt x="984636" y="798483"/>
                  <a:pt x="996682" y="815118"/>
                </a:cubicBezTo>
                <a:cubicBezTo>
                  <a:pt x="1011940" y="835882"/>
                  <a:pt x="1035458" y="846265"/>
                  <a:pt x="1067236" y="846265"/>
                </a:cubicBezTo>
                <a:cubicBezTo>
                  <a:pt x="1087312" y="846265"/>
                  <a:pt x="1104033" y="841647"/>
                  <a:pt x="1117398" y="832412"/>
                </a:cubicBezTo>
                <a:cubicBezTo>
                  <a:pt x="1130763" y="823177"/>
                  <a:pt x="1140543" y="809726"/>
                  <a:pt x="1146738" y="792059"/>
                </a:cubicBezTo>
                <a:lnTo>
                  <a:pt x="1098555" y="783971"/>
                </a:lnTo>
                <a:cubicBezTo>
                  <a:pt x="1095916" y="793148"/>
                  <a:pt x="1092016" y="799802"/>
                  <a:pt x="1086854" y="803932"/>
                </a:cubicBezTo>
                <a:cubicBezTo>
                  <a:pt x="1081691" y="808062"/>
                  <a:pt x="1075324" y="810127"/>
                  <a:pt x="1067752" y="810127"/>
                </a:cubicBezTo>
                <a:cubicBezTo>
                  <a:pt x="1056624" y="810127"/>
                  <a:pt x="1047332" y="806141"/>
                  <a:pt x="1039875" y="798168"/>
                </a:cubicBezTo>
                <a:cubicBezTo>
                  <a:pt x="1032418" y="790194"/>
                  <a:pt x="1028518" y="779038"/>
                  <a:pt x="1028173" y="764697"/>
                </a:cubicBezTo>
                <a:lnTo>
                  <a:pt x="1149319" y="764697"/>
                </a:lnTo>
                <a:cubicBezTo>
                  <a:pt x="1150008" y="727642"/>
                  <a:pt x="1142493" y="700138"/>
                  <a:pt x="1126777" y="682184"/>
                </a:cubicBezTo>
                <a:cubicBezTo>
                  <a:pt x="1111060" y="664230"/>
                  <a:pt x="1089607" y="655253"/>
                  <a:pt x="1062418" y="655253"/>
                </a:cubicBezTo>
                <a:close/>
                <a:moveTo>
                  <a:pt x="859295" y="655253"/>
                </a:moveTo>
                <a:cubicBezTo>
                  <a:pt x="833024" y="655253"/>
                  <a:pt x="813636" y="660645"/>
                  <a:pt x="801131" y="671429"/>
                </a:cubicBezTo>
                <a:cubicBezTo>
                  <a:pt x="788627" y="682213"/>
                  <a:pt x="782374" y="695520"/>
                  <a:pt x="782374" y="711352"/>
                </a:cubicBezTo>
                <a:cubicBezTo>
                  <a:pt x="782374" y="728904"/>
                  <a:pt x="789602" y="742614"/>
                  <a:pt x="804057" y="752480"/>
                </a:cubicBezTo>
                <a:cubicBezTo>
                  <a:pt x="814496" y="759592"/>
                  <a:pt x="839219" y="767451"/>
                  <a:pt x="878224" y="776055"/>
                </a:cubicBezTo>
                <a:cubicBezTo>
                  <a:pt x="886599" y="778005"/>
                  <a:pt x="891991" y="780128"/>
                  <a:pt x="894400" y="782422"/>
                </a:cubicBezTo>
                <a:cubicBezTo>
                  <a:pt x="896694" y="784831"/>
                  <a:pt x="897842" y="787871"/>
                  <a:pt x="897842" y="791542"/>
                </a:cubicBezTo>
                <a:cubicBezTo>
                  <a:pt x="897842" y="796934"/>
                  <a:pt x="895719" y="801236"/>
                  <a:pt x="891475" y="804449"/>
                </a:cubicBezTo>
                <a:cubicBezTo>
                  <a:pt x="885165" y="809037"/>
                  <a:pt x="875758" y="811332"/>
                  <a:pt x="863253" y="811332"/>
                </a:cubicBezTo>
                <a:cubicBezTo>
                  <a:pt x="851896" y="811332"/>
                  <a:pt x="843062" y="808894"/>
                  <a:pt x="836752" y="804018"/>
                </a:cubicBezTo>
                <a:cubicBezTo>
                  <a:pt x="830443" y="799143"/>
                  <a:pt x="826255" y="792001"/>
                  <a:pt x="824190" y="782594"/>
                </a:cubicBezTo>
                <a:lnTo>
                  <a:pt x="775663" y="789994"/>
                </a:lnTo>
                <a:cubicBezTo>
                  <a:pt x="780137" y="807317"/>
                  <a:pt x="789630" y="821026"/>
                  <a:pt x="804143" y="831121"/>
                </a:cubicBezTo>
                <a:cubicBezTo>
                  <a:pt x="818655" y="841217"/>
                  <a:pt x="838358" y="846265"/>
                  <a:pt x="863253" y="846265"/>
                </a:cubicBezTo>
                <a:cubicBezTo>
                  <a:pt x="890672" y="846265"/>
                  <a:pt x="911379" y="840242"/>
                  <a:pt x="925375" y="828196"/>
                </a:cubicBezTo>
                <a:cubicBezTo>
                  <a:pt x="939371" y="816150"/>
                  <a:pt x="946369" y="801753"/>
                  <a:pt x="946369" y="785003"/>
                </a:cubicBezTo>
                <a:cubicBezTo>
                  <a:pt x="946369" y="769631"/>
                  <a:pt x="941321" y="757642"/>
                  <a:pt x="931226" y="749038"/>
                </a:cubicBezTo>
                <a:cubicBezTo>
                  <a:pt x="921015" y="740549"/>
                  <a:pt x="903033" y="733378"/>
                  <a:pt x="877278" y="727528"/>
                </a:cubicBezTo>
                <a:cubicBezTo>
                  <a:pt x="851523" y="721677"/>
                  <a:pt x="836466" y="717145"/>
                  <a:pt x="832106" y="713933"/>
                </a:cubicBezTo>
                <a:cubicBezTo>
                  <a:pt x="828894" y="711524"/>
                  <a:pt x="827288" y="708599"/>
                  <a:pt x="827288" y="705157"/>
                </a:cubicBezTo>
                <a:cubicBezTo>
                  <a:pt x="827288" y="701142"/>
                  <a:pt x="829123" y="697872"/>
                  <a:pt x="832794" y="695348"/>
                </a:cubicBezTo>
                <a:cubicBezTo>
                  <a:pt x="838301" y="691792"/>
                  <a:pt x="847422" y="690014"/>
                  <a:pt x="860156" y="690014"/>
                </a:cubicBezTo>
                <a:cubicBezTo>
                  <a:pt x="870251" y="690014"/>
                  <a:pt x="878023" y="691907"/>
                  <a:pt x="883473" y="695692"/>
                </a:cubicBezTo>
                <a:cubicBezTo>
                  <a:pt x="888922" y="699478"/>
                  <a:pt x="892622" y="704928"/>
                  <a:pt x="894572" y="712040"/>
                </a:cubicBezTo>
                <a:lnTo>
                  <a:pt x="940174" y="703608"/>
                </a:lnTo>
                <a:cubicBezTo>
                  <a:pt x="935585" y="687662"/>
                  <a:pt x="927210" y="675616"/>
                  <a:pt x="915050" y="667471"/>
                </a:cubicBezTo>
                <a:cubicBezTo>
                  <a:pt x="902889" y="659326"/>
                  <a:pt x="884304" y="655253"/>
                  <a:pt x="859295" y="655253"/>
                </a:cubicBezTo>
                <a:close/>
                <a:moveTo>
                  <a:pt x="743842" y="655253"/>
                </a:moveTo>
                <a:cubicBezTo>
                  <a:pt x="736041" y="655253"/>
                  <a:pt x="729071" y="657203"/>
                  <a:pt x="722934" y="661104"/>
                </a:cubicBezTo>
                <a:cubicBezTo>
                  <a:pt x="716796" y="665004"/>
                  <a:pt x="709884" y="673092"/>
                  <a:pt x="702198" y="685367"/>
                </a:cubicBezTo>
                <a:lnTo>
                  <a:pt x="702198" y="659383"/>
                </a:lnTo>
                <a:lnTo>
                  <a:pt x="657284" y="659383"/>
                </a:lnTo>
                <a:lnTo>
                  <a:pt x="657284" y="842135"/>
                </a:lnTo>
                <a:lnTo>
                  <a:pt x="705639" y="842135"/>
                </a:lnTo>
                <a:lnTo>
                  <a:pt x="705639" y="785692"/>
                </a:lnTo>
                <a:cubicBezTo>
                  <a:pt x="705639" y="754602"/>
                  <a:pt x="706987" y="734182"/>
                  <a:pt x="709683" y="724430"/>
                </a:cubicBezTo>
                <a:cubicBezTo>
                  <a:pt x="712379" y="714679"/>
                  <a:pt x="716079" y="707939"/>
                  <a:pt x="720783" y="704210"/>
                </a:cubicBezTo>
                <a:cubicBezTo>
                  <a:pt x="725486" y="700482"/>
                  <a:pt x="731222" y="698618"/>
                  <a:pt x="737991" y="698618"/>
                </a:cubicBezTo>
                <a:cubicBezTo>
                  <a:pt x="744989" y="698618"/>
                  <a:pt x="752561" y="701256"/>
                  <a:pt x="760706" y="706534"/>
                </a:cubicBezTo>
                <a:lnTo>
                  <a:pt x="775677" y="664373"/>
                </a:lnTo>
                <a:cubicBezTo>
                  <a:pt x="765467" y="658293"/>
                  <a:pt x="754855" y="655253"/>
                  <a:pt x="743842" y="655253"/>
                </a:cubicBezTo>
                <a:close/>
                <a:moveTo>
                  <a:pt x="523218" y="655253"/>
                </a:moveTo>
                <a:cubicBezTo>
                  <a:pt x="505322" y="655253"/>
                  <a:pt x="489117" y="659211"/>
                  <a:pt x="474605" y="667127"/>
                </a:cubicBezTo>
                <a:cubicBezTo>
                  <a:pt x="460092" y="675043"/>
                  <a:pt x="448878" y="686515"/>
                  <a:pt x="440963" y="701543"/>
                </a:cubicBezTo>
                <a:cubicBezTo>
                  <a:pt x="433047" y="716572"/>
                  <a:pt x="429089" y="732117"/>
                  <a:pt x="429089" y="748178"/>
                </a:cubicBezTo>
                <a:cubicBezTo>
                  <a:pt x="429089" y="769172"/>
                  <a:pt x="433047" y="786982"/>
                  <a:pt x="440963" y="801609"/>
                </a:cubicBezTo>
                <a:cubicBezTo>
                  <a:pt x="448878" y="816236"/>
                  <a:pt x="460437" y="827336"/>
                  <a:pt x="475637" y="834907"/>
                </a:cubicBezTo>
                <a:cubicBezTo>
                  <a:pt x="490838" y="842479"/>
                  <a:pt x="506813" y="846265"/>
                  <a:pt x="523562" y="846265"/>
                </a:cubicBezTo>
                <a:cubicBezTo>
                  <a:pt x="550637" y="846265"/>
                  <a:pt x="573093" y="837173"/>
                  <a:pt x="590933" y="818990"/>
                </a:cubicBezTo>
                <a:cubicBezTo>
                  <a:pt x="608772" y="800806"/>
                  <a:pt x="617691" y="777891"/>
                  <a:pt x="617691" y="750243"/>
                </a:cubicBezTo>
                <a:cubicBezTo>
                  <a:pt x="617691" y="722824"/>
                  <a:pt x="608858" y="700138"/>
                  <a:pt x="591191" y="682184"/>
                </a:cubicBezTo>
                <a:cubicBezTo>
                  <a:pt x="573524" y="664230"/>
                  <a:pt x="550866" y="655253"/>
                  <a:pt x="523218" y="655253"/>
                </a:cubicBezTo>
                <a:close/>
                <a:moveTo>
                  <a:pt x="234208" y="632538"/>
                </a:moveTo>
                <a:lnTo>
                  <a:pt x="257095" y="632538"/>
                </a:lnTo>
                <a:cubicBezTo>
                  <a:pt x="277859" y="632538"/>
                  <a:pt x="291798" y="633341"/>
                  <a:pt x="298911" y="634947"/>
                </a:cubicBezTo>
                <a:cubicBezTo>
                  <a:pt x="308433" y="637012"/>
                  <a:pt x="316291" y="640970"/>
                  <a:pt x="322486" y="646821"/>
                </a:cubicBezTo>
                <a:cubicBezTo>
                  <a:pt x="328681" y="652672"/>
                  <a:pt x="333499" y="660817"/>
                  <a:pt x="336941" y="671257"/>
                </a:cubicBezTo>
                <a:cubicBezTo>
                  <a:pt x="340383" y="681696"/>
                  <a:pt x="342104" y="696668"/>
                  <a:pt x="342104" y="716170"/>
                </a:cubicBezTo>
                <a:cubicBezTo>
                  <a:pt x="342104" y="735673"/>
                  <a:pt x="340383" y="751074"/>
                  <a:pt x="336941" y="762374"/>
                </a:cubicBezTo>
                <a:cubicBezTo>
                  <a:pt x="333499" y="773674"/>
                  <a:pt x="329054" y="781791"/>
                  <a:pt x="323605" y="786724"/>
                </a:cubicBezTo>
                <a:cubicBezTo>
                  <a:pt x="318155" y="791657"/>
                  <a:pt x="311301" y="795156"/>
                  <a:pt x="303041" y="797221"/>
                </a:cubicBezTo>
                <a:cubicBezTo>
                  <a:pt x="296731" y="798827"/>
                  <a:pt x="286464" y="799630"/>
                  <a:pt x="272238" y="799630"/>
                </a:cubicBezTo>
                <a:lnTo>
                  <a:pt x="234208" y="799630"/>
                </a:lnTo>
                <a:close/>
                <a:moveTo>
                  <a:pt x="1243514" y="594852"/>
                </a:moveTo>
                <a:lnTo>
                  <a:pt x="1194986" y="623074"/>
                </a:lnTo>
                <a:lnTo>
                  <a:pt x="1194986" y="659383"/>
                </a:lnTo>
                <a:lnTo>
                  <a:pt x="1172788" y="659383"/>
                </a:lnTo>
                <a:lnTo>
                  <a:pt x="1172788" y="697929"/>
                </a:lnTo>
                <a:lnTo>
                  <a:pt x="1194986" y="697929"/>
                </a:lnTo>
                <a:lnTo>
                  <a:pt x="1194986" y="777604"/>
                </a:lnTo>
                <a:cubicBezTo>
                  <a:pt x="1194986" y="794697"/>
                  <a:pt x="1195503" y="806055"/>
                  <a:pt x="1196535" y="811676"/>
                </a:cubicBezTo>
                <a:cubicBezTo>
                  <a:pt x="1197797" y="819592"/>
                  <a:pt x="1200063" y="825873"/>
                  <a:pt x="1203332" y="830519"/>
                </a:cubicBezTo>
                <a:cubicBezTo>
                  <a:pt x="1206602" y="835165"/>
                  <a:pt x="1211736" y="838951"/>
                  <a:pt x="1218734" y="841877"/>
                </a:cubicBezTo>
                <a:cubicBezTo>
                  <a:pt x="1225732" y="844802"/>
                  <a:pt x="1233590" y="846265"/>
                  <a:pt x="1242309" y="846265"/>
                </a:cubicBezTo>
                <a:cubicBezTo>
                  <a:pt x="1256535" y="846265"/>
                  <a:pt x="1269269" y="843855"/>
                  <a:pt x="1280511" y="839037"/>
                </a:cubicBezTo>
                <a:lnTo>
                  <a:pt x="1276381" y="801523"/>
                </a:lnTo>
                <a:cubicBezTo>
                  <a:pt x="1267892" y="804621"/>
                  <a:pt x="1261410" y="806169"/>
                  <a:pt x="1256936" y="806169"/>
                </a:cubicBezTo>
                <a:cubicBezTo>
                  <a:pt x="1253724" y="806169"/>
                  <a:pt x="1250999" y="805366"/>
                  <a:pt x="1248762" y="803760"/>
                </a:cubicBezTo>
                <a:cubicBezTo>
                  <a:pt x="1246525" y="802154"/>
                  <a:pt x="1245091" y="800118"/>
                  <a:pt x="1244460" y="797651"/>
                </a:cubicBezTo>
                <a:cubicBezTo>
                  <a:pt x="1243829" y="795185"/>
                  <a:pt x="1243514" y="786495"/>
                  <a:pt x="1243514" y="771581"/>
                </a:cubicBezTo>
                <a:lnTo>
                  <a:pt x="1243514" y="697929"/>
                </a:lnTo>
                <a:lnTo>
                  <a:pt x="1276554" y="697929"/>
                </a:lnTo>
                <a:lnTo>
                  <a:pt x="1276554" y="659383"/>
                </a:lnTo>
                <a:lnTo>
                  <a:pt x="1243514" y="659383"/>
                </a:lnTo>
                <a:close/>
                <a:moveTo>
                  <a:pt x="183271" y="589862"/>
                </a:moveTo>
                <a:lnTo>
                  <a:pt x="183271" y="842135"/>
                </a:lnTo>
                <a:lnTo>
                  <a:pt x="279121" y="842135"/>
                </a:lnTo>
                <a:cubicBezTo>
                  <a:pt x="297936" y="842135"/>
                  <a:pt x="312964" y="840356"/>
                  <a:pt x="324207" y="836800"/>
                </a:cubicBezTo>
                <a:cubicBezTo>
                  <a:pt x="339236" y="831982"/>
                  <a:pt x="351167" y="825271"/>
                  <a:pt x="360000" y="816666"/>
                </a:cubicBezTo>
                <a:cubicBezTo>
                  <a:pt x="371702" y="805309"/>
                  <a:pt x="380707" y="790453"/>
                  <a:pt x="387017" y="772097"/>
                </a:cubicBezTo>
                <a:cubicBezTo>
                  <a:pt x="392180" y="757069"/>
                  <a:pt x="394761" y="739172"/>
                  <a:pt x="394761" y="718407"/>
                </a:cubicBezTo>
                <a:cubicBezTo>
                  <a:pt x="394761" y="694775"/>
                  <a:pt x="392007" y="674899"/>
                  <a:pt x="386501" y="658781"/>
                </a:cubicBezTo>
                <a:cubicBezTo>
                  <a:pt x="380994" y="642662"/>
                  <a:pt x="372964" y="629039"/>
                  <a:pt x="362409" y="617911"/>
                </a:cubicBezTo>
                <a:cubicBezTo>
                  <a:pt x="351855" y="606783"/>
                  <a:pt x="339178" y="599039"/>
                  <a:pt x="324379" y="594680"/>
                </a:cubicBezTo>
                <a:cubicBezTo>
                  <a:pt x="313366" y="591468"/>
                  <a:pt x="297362" y="589862"/>
                  <a:pt x="276368" y="589862"/>
                </a:cubicBezTo>
                <a:close/>
                <a:moveTo>
                  <a:pt x="737858" y="0"/>
                </a:moveTo>
                <a:cubicBezTo>
                  <a:pt x="1145366" y="0"/>
                  <a:pt x="1475716" y="319040"/>
                  <a:pt x="1475716" y="712596"/>
                </a:cubicBezTo>
                <a:cubicBezTo>
                  <a:pt x="1475716" y="1106152"/>
                  <a:pt x="1145366" y="1425192"/>
                  <a:pt x="737858" y="1425192"/>
                </a:cubicBezTo>
                <a:cubicBezTo>
                  <a:pt x="330350" y="1425192"/>
                  <a:pt x="0" y="1106152"/>
                  <a:pt x="0" y="712596"/>
                </a:cubicBezTo>
                <a:cubicBezTo>
                  <a:pt x="0" y="319040"/>
                  <a:pt x="330350" y="0"/>
                  <a:pt x="737858" y="0"/>
                </a:cubicBezTo>
                <a:close/>
              </a:path>
            </a:pathLst>
          </a:custGeom>
          <a:ln w="190500" cap="rnd">
            <a:noFill/>
            <a:prstDash val="solid"/>
          </a:ln>
          <a:effectLst>
            <a:outerShdw sx="1000" sy="1000" algn="bl" rotWithShape="0">
              <a:srgbClr val="000000"/>
            </a:outerShdw>
          </a:effectLst>
        </p:spPr>
      </p:pic>
      <p:pic>
        <p:nvPicPr>
          <p:cNvPr id="1031" name="Picture 1030">
            <a:extLst>
              <a:ext uri="{FF2B5EF4-FFF2-40B4-BE49-F238E27FC236}">
                <a16:creationId xmlns:a16="http://schemas.microsoft.com/office/drawing/2014/main" id="{2D83FDCF-DA2B-2D30-5850-936D18DC5C7F}"/>
              </a:ext>
            </a:extLst>
          </p:cNvPr>
          <p:cNvPicPr>
            <a:picLocks noChangeAspect="1" noChangeArrowheads="1"/>
          </p:cNvPicPr>
          <p:nvPr/>
        </p:nvPicPr>
        <p:blipFill>
          <a:blip r:embed="rId5" cstate="email">
            <a:duotone>
              <a:schemeClr val="bg2">
                <a:shade val="45000"/>
                <a:satMod val="135000"/>
              </a:schemeClr>
              <a:prstClr val="white"/>
            </a:duotone>
            <a:extLst>
              <a:ext uri="{28A0092B-C50C-407E-A947-70E740481C1C}">
                <a14:useLocalDpi xmlns:a14="http://schemas.microsoft.com/office/drawing/2010/main"/>
              </a:ext>
            </a:extLst>
          </a:blip>
          <a:srcRect/>
          <a:stretch/>
        </p:blipFill>
        <p:spPr bwMode="auto">
          <a:xfrm>
            <a:off x="141113" y="4628785"/>
            <a:ext cx="1077588" cy="1022154"/>
          </a:xfrm>
          <a:custGeom>
            <a:avLst/>
            <a:gdLst/>
            <a:ahLst/>
            <a:cxnLst/>
            <a:rect l="l" t="t" r="r" b="b"/>
            <a:pathLst>
              <a:path w="1587684" h="1470190">
                <a:moveTo>
                  <a:pt x="1186786" y="717625"/>
                </a:moveTo>
                <a:cubicBezTo>
                  <a:pt x="1198252" y="717625"/>
                  <a:pt x="1207985" y="721858"/>
                  <a:pt x="1215984" y="730325"/>
                </a:cubicBezTo>
                <a:cubicBezTo>
                  <a:pt x="1223984" y="738791"/>
                  <a:pt x="1228183" y="751157"/>
                  <a:pt x="1228583" y="767422"/>
                </a:cubicBezTo>
                <a:lnTo>
                  <a:pt x="1144588" y="767422"/>
                </a:lnTo>
                <a:cubicBezTo>
                  <a:pt x="1144455" y="752090"/>
                  <a:pt x="1148388" y="739957"/>
                  <a:pt x="1156388" y="731025"/>
                </a:cubicBezTo>
                <a:cubicBezTo>
                  <a:pt x="1164387" y="722092"/>
                  <a:pt x="1174520" y="717625"/>
                  <a:pt x="1186786" y="717625"/>
                </a:cubicBezTo>
                <a:close/>
                <a:moveTo>
                  <a:pt x="1307192" y="679428"/>
                </a:moveTo>
                <a:lnTo>
                  <a:pt x="1380588" y="782421"/>
                </a:lnTo>
                <a:lnTo>
                  <a:pt x="1303993" y="891815"/>
                </a:lnTo>
                <a:lnTo>
                  <a:pt x="1369789" y="891815"/>
                </a:lnTo>
                <a:lnTo>
                  <a:pt x="1413386" y="826019"/>
                </a:lnTo>
                <a:lnTo>
                  <a:pt x="1456583" y="891815"/>
                </a:lnTo>
                <a:lnTo>
                  <a:pt x="1525579" y="891815"/>
                </a:lnTo>
                <a:lnTo>
                  <a:pt x="1446984" y="780022"/>
                </a:lnTo>
                <a:lnTo>
                  <a:pt x="1518980" y="679428"/>
                </a:lnTo>
                <a:lnTo>
                  <a:pt x="1452984" y="679428"/>
                </a:lnTo>
                <a:lnTo>
                  <a:pt x="1413386" y="737824"/>
                </a:lnTo>
                <a:lnTo>
                  <a:pt x="1375788" y="679428"/>
                </a:lnTo>
                <a:close/>
                <a:moveTo>
                  <a:pt x="396341" y="679428"/>
                </a:moveTo>
                <a:lnTo>
                  <a:pt x="396341" y="813820"/>
                </a:lnTo>
                <a:cubicBezTo>
                  <a:pt x="396341" y="833818"/>
                  <a:pt x="398874" y="849484"/>
                  <a:pt x="403940" y="860817"/>
                </a:cubicBezTo>
                <a:cubicBezTo>
                  <a:pt x="409007" y="872149"/>
                  <a:pt x="417206" y="880949"/>
                  <a:pt x="428539" y="887215"/>
                </a:cubicBezTo>
                <a:cubicBezTo>
                  <a:pt x="439872" y="893481"/>
                  <a:pt x="452671" y="896614"/>
                  <a:pt x="466937" y="896614"/>
                </a:cubicBezTo>
                <a:cubicBezTo>
                  <a:pt x="480936" y="896614"/>
                  <a:pt x="494235" y="893348"/>
                  <a:pt x="506834" y="886815"/>
                </a:cubicBezTo>
                <a:cubicBezTo>
                  <a:pt x="519433" y="880282"/>
                  <a:pt x="529599" y="871349"/>
                  <a:pt x="537332" y="860017"/>
                </a:cubicBezTo>
                <a:lnTo>
                  <a:pt x="537332" y="891815"/>
                </a:lnTo>
                <a:lnTo>
                  <a:pt x="589529" y="891815"/>
                </a:lnTo>
                <a:lnTo>
                  <a:pt x="589529" y="679428"/>
                </a:lnTo>
                <a:lnTo>
                  <a:pt x="533333" y="679428"/>
                </a:lnTo>
                <a:lnTo>
                  <a:pt x="533333" y="769022"/>
                </a:lnTo>
                <a:cubicBezTo>
                  <a:pt x="533333" y="799420"/>
                  <a:pt x="531933" y="818519"/>
                  <a:pt x="529133" y="826319"/>
                </a:cubicBezTo>
                <a:cubicBezTo>
                  <a:pt x="526333" y="834118"/>
                  <a:pt x="521133" y="840651"/>
                  <a:pt x="513534" y="845918"/>
                </a:cubicBezTo>
                <a:cubicBezTo>
                  <a:pt x="505934" y="851184"/>
                  <a:pt x="497335" y="853817"/>
                  <a:pt x="487735" y="853817"/>
                </a:cubicBezTo>
                <a:cubicBezTo>
                  <a:pt x="479336" y="853817"/>
                  <a:pt x="472403" y="851851"/>
                  <a:pt x="466937" y="847917"/>
                </a:cubicBezTo>
                <a:cubicBezTo>
                  <a:pt x="461470" y="843984"/>
                  <a:pt x="457704" y="838651"/>
                  <a:pt x="455637" y="831918"/>
                </a:cubicBezTo>
                <a:cubicBezTo>
                  <a:pt x="453571" y="825185"/>
                  <a:pt x="452537" y="806887"/>
                  <a:pt x="452537" y="777022"/>
                </a:cubicBezTo>
                <a:lnTo>
                  <a:pt x="452537" y="679428"/>
                </a:lnTo>
                <a:close/>
                <a:moveTo>
                  <a:pt x="1183386" y="674628"/>
                </a:moveTo>
                <a:cubicBezTo>
                  <a:pt x="1155254" y="674628"/>
                  <a:pt x="1131989" y="684594"/>
                  <a:pt x="1113590" y="704526"/>
                </a:cubicBezTo>
                <a:cubicBezTo>
                  <a:pt x="1095191" y="724458"/>
                  <a:pt x="1085992" y="752023"/>
                  <a:pt x="1085992" y="787221"/>
                </a:cubicBezTo>
                <a:cubicBezTo>
                  <a:pt x="1085992" y="816686"/>
                  <a:pt x="1092992" y="841084"/>
                  <a:pt x="1106991" y="860417"/>
                </a:cubicBezTo>
                <a:cubicBezTo>
                  <a:pt x="1124723" y="884549"/>
                  <a:pt x="1152055" y="896614"/>
                  <a:pt x="1188986" y="896614"/>
                </a:cubicBezTo>
                <a:cubicBezTo>
                  <a:pt x="1212318" y="896614"/>
                  <a:pt x="1231750" y="891248"/>
                  <a:pt x="1247282" y="880515"/>
                </a:cubicBezTo>
                <a:cubicBezTo>
                  <a:pt x="1262814" y="869783"/>
                  <a:pt x="1274180" y="854150"/>
                  <a:pt x="1281380" y="833618"/>
                </a:cubicBezTo>
                <a:lnTo>
                  <a:pt x="1225383" y="824219"/>
                </a:lnTo>
                <a:cubicBezTo>
                  <a:pt x="1222317" y="834885"/>
                  <a:pt x="1217784" y="842618"/>
                  <a:pt x="1211784" y="847417"/>
                </a:cubicBezTo>
                <a:cubicBezTo>
                  <a:pt x="1205785" y="852217"/>
                  <a:pt x="1198385" y="854617"/>
                  <a:pt x="1189586" y="854617"/>
                </a:cubicBezTo>
                <a:cubicBezTo>
                  <a:pt x="1176653" y="854617"/>
                  <a:pt x="1165854" y="849984"/>
                  <a:pt x="1157188" y="840718"/>
                </a:cubicBezTo>
                <a:cubicBezTo>
                  <a:pt x="1148521" y="831452"/>
                  <a:pt x="1143988" y="818486"/>
                  <a:pt x="1143588" y="801820"/>
                </a:cubicBezTo>
                <a:lnTo>
                  <a:pt x="1284380" y="801820"/>
                </a:lnTo>
                <a:cubicBezTo>
                  <a:pt x="1285180" y="758756"/>
                  <a:pt x="1276447" y="726792"/>
                  <a:pt x="1258181" y="705926"/>
                </a:cubicBezTo>
                <a:cubicBezTo>
                  <a:pt x="1239916" y="685061"/>
                  <a:pt x="1214984" y="674628"/>
                  <a:pt x="1183386" y="674628"/>
                </a:cubicBezTo>
                <a:close/>
                <a:moveTo>
                  <a:pt x="951186" y="674628"/>
                </a:moveTo>
                <a:cubicBezTo>
                  <a:pt x="920655" y="674628"/>
                  <a:pt x="898123" y="680894"/>
                  <a:pt x="883590" y="693427"/>
                </a:cubicBezTo>
                <a:cubicBezTo>
                  <a:pt x="869058" y="705959"/>
                  <a:pt x="861792" y="721425"/>
                  <a:pt x="861792" y="739824"/>
                </a:cubicBezTo>
                <a:cubicBezTo>
                  <a:pt x="861792" y="760223"/>
                  <a:pt x="870191" y="776155"/>
                  <a:pt x="886990" y="787621"/>
                </a:cubicBezTo>
                <a:cubicBezTo>
                  <a:pt x="899123" y="795887"/>
                  <a:pt x="927854" y="805020"/>
                  <a:pt x="973185" y="815019"/>
                </a:cubicBezTo>
                <a:cubicBezTo>
                  <a:pt x="982918" y="817286"/>
                  <a:pt x="989184" y="819752"/>
                  <a:pt x="991984" y="822419"/>
                </a:cubicBezTo>
                <a:cubicBezTo>
                  <a:pt x="994650" y="825219"/>
                  <a:pt x="995983" y="828752"/>
                  <a:pt x="995983" y="833018"/>
                </a:cubicBezTo>
                <a:cubicBezTo>
                  <a:pt x="995983" y="839285"/>
                  <a:pt x="993517" y="844284"/>
                  <a:pt x="988584" y="848017"/>
                </a:cubicBezTo>
                <a:cubicBezTo>
                  <a:pt x="981251" y="853350"/>
                  <a:pt x="970318" y="856017"/>
                  <a:pt x="955786" y="856017"/>
                </a:cubicBezTo>
                <a:cubicBezTo>
                  <a:pt x="942587" y="856017"/>
                  <a:pt x="932321" y="853184"/>
                  <a:pt x="924988" y="847517"/>
                </a:cubicBezTo>
                <a:cubicBezTo>
                  <a:pt x="917655" y="841851"/>
                  <a:pt x="912788" y="833552"/>
                  <a:pt x="910389" y="822619"/>
                </a:cubicBezTo>
                <a:lnTo>
                  <a:pt x="853992" y="831218"/>
                </a:lnTo>
                <a:cubicBezTo>
                  <a:pt x="859192" y="851351"/>
                  <a:pt x="870224" y="867283"/>
                  <a:pt x="887090" y="879016"/>
                </a:cubicBezTo>
                <a:cubicBezTo>
                  <a:pt x="903956" y="890748"/>
                  <a:pt x="926854" y="896614"/>
                  <a:pt x="955786" y="896614"/>
                </a:cubicBezTo>
                <a:cubicBezTo>
                  <a:pt x="987651" y="896614"/>
                  <a:pt x="1011716" y="889615"/>
                  <a:pt x="1027981" y="875616"/>
                </a:cubicBezTo>
                <a:cubicBezTo>
                  <a:pt x="1044247" y="861617"/>
                  <a:pt x="1052380" y="844884"/>
                  <a:pt x="1052380" y="825419"/>
                </a:cubicBezTo>
                <a:cubicBezTo>
                  <a:pt x="1052380" y="807553"/>
                  <a:pt x="1046514" y="793621"/>
                  <a:pt x="1034781" y="783621"/>
                </a:cubicBezTo>
                <a:cubicBezTo>
                  <a:pt x="1022915" y="773755"/>
                  <a:pt x="1002016" y="765422"/>
                  <a:pt x="972085" y="758623"/>
                </a:cubicBezTo>
                <a:cubicBezTo>
                  <a:pt x="942153" y="751823"/>
                  <a:pt x="924654" y="746557"/>
                  <a:pt x="919588" y="742824"/>
                </a:cubicBezTo>
                <a:cubicBezTo>
                  <a:pt x="915855" y="740024"/>
                  <a:pt x="913988" y="736624"/>
                  <a:pt x="913988" y="732624"/>
                </a:cubicBezTo>
                <a:cubicBezTo>
                  <a:pt x="913988" y="727958"/>
                  <a:pt x="916122" y="724158"/>
                  <a:pt x="920388" y="721225"/>
                </a:cubicBezTo>
                <a:cubicBezTo>
                  <a:pt x="926788" y="717092"/>
                  <a:pt x="937387" y="715026"/>
                  <a:pt x="952186" y="715026"/>
                </a:cubicBezTo>
                <a:cubicBezTo>
                  <a:pt x="963919" y="715026"/>
                  <a:pt x="972951" y="717225"/>
                  <a:pt x="979284" y="721625"/>
                </a:cubicBezTo>
                <a:cubicBezTo>
                  <a:pt x="985617" y="726025"/>
                  <a:pt x="989917" y="732358"/>
                  <a:pt x="992184" y="740624"/>
                </a:cubicBezTo>
                <a:lnTo>
                  <a:pt x="1045180" y="730825"/>
                </a:lnTo>
                <a:cubicBezTo>
                  <a:pt x="1039847" y="712292"/>
                  <a:pt x="1030115" y="698293"/>
                  <a:pt x="1015982" y="688827"/>
                </a:cubicBezTo>
                <a:cubicBezTo>
                  <a:pt x="1001850" y="679361"/>
                  <a:pt x="980251" y="674628"/>
                  <a:pt x="951186" y="674628"/>
                </a:cubicBezTo>
                <a:close/>
                <a:moveTo>
                  <a:pt x="722586" y="674628"/>
                </a:moveTo>
                <a:cubicBezTo>
                  <a:pt x="692055" y="674628"/>
                  <a:pt x="669523" y="680894"/>
                  <a:pt x="654990" y="693427"/>
                </a:cubicBezTo>
                <a:cubicBezTo>
                  <a:pt x="640458" y="705959"/>
                  <a:pt x="633192" y="721425"/>
                  <a:pt x="633192" y="739824"/>
                </a:cubicBezTo>
                <a:cubicBezTo>
                  <a:pt x="633192" y="760223"/>
                  <a:pt x="641591" y="776155"/>
                  <a:pt x="658390" y="787621"/>
                </a:cubicBezTo>
                <a:cubicBezTo>
                  <a:pt x="670523" y="795887"/>
                  <a:pt x="699254" y="805020"/>
                  <a:pt x="744585" y="815019"/>
                </a:cubicBezTo>
                <a:cubicBezTo>
                  <a:pt x="754318" y="817286"/>
                  <a:pt x="760584" y="819752"/>
                  <a:pt x="763384" y="822419"/>
                </a:cubicBezTo>
                <a:cubicBezTo>
                  <a:pt x="766050" y="825219"/>
                  <a:pt x="767383" y="828752"/>
                  <a:pt x="767383" y="833018"/>
                </a:cubicBezTo>
                <a:cubicBezTo>
                  <a:pt x="767383" y="839285"/>
                  <a:pt x="764917" y="844284"/>
                  <a:pt x="759984" y="848017"/>
                </a:cubicBezTo>
                <a:cubicBezTo>
                  <a:pt x="752651" y="853350"/>
                  <a:pt x="741718" y="856017"/>
                  <a:pt x="727186" y="856017"/>
                </a:cubicBezTo>
                <a:cubicBezTo>
                  <a:pt x="713987" y="856017"/>
                  <a:pt x="703721" y="853184"/>
                  <a:pt x="696388" y="847517"/>
                </a:cubicBezTo>
                <a:cubicBezTo>
                  <a:pt x="689055" y="841851"/>
                  <a:pt x="684188" y="833552"/>
                  <a:pt x="681789" y="822619"/>
                </a:cubicBezTo>
                <a:lnTo>
                  <a:pt x="625392" y="831218"/>
                </a:lnTo>
                <a:cubicBezTo>
                  <a:pt x="630592" y="851351"/>
                  <a:pt x="641624" y="867283"/>
                  <a:pt x="658490" y="879016"/>
                </a:cubicBezTo>
                <a:cubicBezTo>
                  <a:pt x="675356" y="890748"/>
                  <a:pt x="698254" y="896614"/>
                  <a:pt x="727186" y="896614"/>
                </a:cubicBezTo>
                <a:cubicBezTo>
                  <a:pt x="759051" y="896614"/>
                  <a:pt x="783116" y="889615"/>
                  <a:pt x="799381" y="875616"/>
                </a:cubicBezTo>
                <a:cubicBezTo>
                  <a:pt x="815647" y="861617"/>
                  <a:pt x="823780" y="844884"/>
                  <a:pt x="823780" y="825419"/>
                </a:cubicBezTo>
                <a:cubicBezTo>
                  <a:pt x="823780" y="807553"/>
                  <a:pt x="817914" y="793621"/>
                  <a:pt x="806181" y="783621"/>
                </a:cubicBezTo>
                <a:cubicBezTo>
                  <a:pt x="794315" y="773755"/>
                  <a:pt x="773416" y="765422"/>
                  <a:pt x="743485" y="758623"/>
                </a:cubicBezTo>
                <a:cubicBezTo>
                  <a:pt x="713553" y="751823"/>
                  <a:pt x="696054" y="746557"/>
                  <a:pt x="690988" y="742824"/>
                </a:cubicBezTo>
                <a:cubicBezTo>
                  <a:pt x="687255" y="740024"/>
                  <a:pt x="685388" y="736624"/>
                  <a:pt x="685388" y="732624"/>
                </a:cubicBezTo>
                <a:cubicBezTo>
                  <a:pt x="685388" y="727958"/>
                  <a:pt x="687522" y="724158"/>
                  <a:pt x="691788" y="721225"/>
                </a:cubicBezTo>
                <a:cubicBezTo>
                  <a:pt x="698188" y="717092"/>
                  <a:pt x="708787" y="715026"/>
                  <a:pt x="723586" y="715026"/>
                </a:cubicBezTo>
                <a:cubicBezTo>
                  <a:pt x="735319" y="715026"/>
                  <a:pt x="744351" y="717225"/>
                  <a:pt x="750684" y="721625"/>
                </a:cubicBezTo>
                <a:cubicBezTo>
                  <a:pt x="757017" y="726025"/>
                  <a:pt x="761317" y="732358"/>
                  <a:pt x="763584" y="740624"/>
                </a:cubicBezTo>
                <a:lnTo>
                  <a:pt x="816580" y="730825"/>
                </a:lnTo>
                <a:cubicBezTo>
                  <a:pt x="811247" y="712292"/>
                  <a:pt x="801515" y="698293"/>
                  <a:pt x="787382" y="688827"/>
                </a:cubicBezTo>
                <a:cubicBezTo>
                  <a:pt x="773250" y="679361"/>
                  <a:pt x="751651" y="674628"/>
                  <a:pt x="722586" y="674628"/>
                </a:cubicBezTo>
                <a:close/>
                <a:moveTo>
                  <a:pt x="224310" y="593633"/>
                </a:moveTo>
                <a:cubicBezTo>
                  <a:pt x="201778" y="593633"/>
                  <a:pt x="182545" y="597033"/>
                  <a:pt x="166613" y="603832"/>
                </a:cubicBezTo>
                <a:cubicBezTo>
                  <a:pt x="150681" y="610632"/>
                  <a:pt x="138481" y="620531"/>
                  <a:pt x="130015" y="633531"/>
                </a:cubicBezTo>
                <a:cubicBezTo>
                  <a:pt x="121549" y="646530"/>
                  <a:pt x="117316" y="660496"/>
                  <a:pt x="117316" y="675428"/>
                </a:cubicBezTo>
                <a:cubicBezTo>
                  <a:pt x="117316" y="698627"/>
                  <a:pt x="126316" y="718292"/>
                  <a:pt x="144314" y="734424"/>
                </a:cubicBezTo>
                <a:cubicBezTo>
                  <a:pt x="157114" y="745890"/>
                  <a:pt x="179379" y="755556"/>
                  <a:pt x="211110" y="763423"/>
                </a:cubicBezTo>
                <a:cubicBezTo>
                  <a:pt x="235776" y="769556"/>
                  <a:pt x="251575" y="773822"/>
                  <a:pt x="258507" y="776222"/>
                </a:cubicBezTo>
                <a:cubicBezTo>
                  <a:pt x="268640" y="779822"/>
                  <a:pt x="275740" y="784055"/>
                  <a:pt x="279806" y="788921"/>
                </a:cubicBezTo>
                <a:cubicBezTo>
                  <a:pt x="283873" y="793787"/>
                  <a:pt x="285906" y="799687"/>
                  <a:pt x="285906" y="806620"/>
                </a:cubicBezTo>
                <a:cubicBezTo>
                  <a:pt x="285906" y="817419"/>
                  <a:pt x="281073" y="826852"/>
                  <a:pt x="271407" y="834918"/>
                </a:cubicBezTo>
                <a:cubicBezTo>
                  <a:pt x="261741" y="842984"/>
                  <a:pt x="247375" y="847017"/>
                  <a:pt x="228309" y="847017"/>
                </a:cubicBezTo>
                <a:cubicBezTo>
                  <a:pt x="210310" y="847017"/>
                  <a:pt x="196011" y="842484"/>
                  <a:pt x="185412" y="833418"/>
                </a:cubicBezTo>
                <a:cubicBezTo>
                  <a:pt x="174813" y="824352"/>
                  <a:pt x="167780" y="810153"/>
                  <a:pt x="164313" y="790821"/>
                </a:cubicBezTo>
                <a:lnTo>
                  <a:pt x="106717" y="796421"/>
                </a:lnTo>
                <a:cubicBezTo>
                  <a:pt x="110583" y="829219"/>
                  <a:pt x="122449" y="854184"/>
                  <a:pt x="142315" y="871316"/>
                </a:cubicBezTo>
                <a:cubicBezTo>
                  <a:pt x="162180" y="888448"/>
                  <a:pt x="190645" y="897014"/>
                  <a:pt x="227709" y="897014"/>
                </a:cubicBezTo>
                <a:cubicBezTo>
                  <a:pt x="253174" y="897014"/>
                  <a:pt x="274440" y="893448"/>
                  <a:pt x="291505" y="886315"/>
                </a:cubicBezTo>
                <a:cubicBezTo>
                  <a:pt x="308571" y="879182"/>
                  <a:pt x="321770" y="868283"/>
                  <a:pt x="331103" y="853617"/>
                </a:cubicBezTo>
                <a:cubicBezTo>
                  <a:pt x="340436" y="838951"/>
                  <a:pt x="345102" y="823219"/>
                  <a:pt x="345102" y="806420"/>
                </a:cubicBezTo>
                <a:cubicBezTo>
                  <a:pt x="345102" y="787888"/>
                  <a:pt x="341202" y="772322"/>
                  <a:pt x="333403" y="759723"/>
                </a:cubicBezTo>
                <a:cubicBezTo>
                  <a:pt x="325603" y="747124"/>
                  <a:pt x="314804" y="737191"/>
                  <a:pt x="301005" y="729925"/>
                </a:cubicBezTo>
                <a:cubicBezTo>
                  <a:pt x="287206" y="722658"/>
                  <a:pt x="265907" y="715626"/>
                  <a:pt x="237109" y="708826"/>
                </a:cubicBezTo>
                <a:cubicBezTo>
                  <a:pt x="208311" y="702026"/>
                  <a:pt x="190178" y="695493"/>
                  <a:pt x="182712" y="689227"/>
                </a:cubicBezTo>
                <a:cubicBezTo>
                  <a:pt x="176846" y="684294"/>
                  <a:pt x="173913" y="678361"/>
                  <a:pt x="173913" y="671428"/>
                </a:cubicBezTo>
                <a:cubicBezTo>
                  <a:pt x="173913" y="663829"/>
                  <a:pt x="177046" y="657762"/>
                  <a:pt x="183312" y="653229"/>
                </a:cubicBezTo>
                <a:cubicBezTo>
                  <a:pt x="193045" y="646163"/>
                  <a:pt x="206511" y="642630"/>
                  <a:pt x="223710" y="642630"/>
                </a:cubicBezTo>
                <a:cubicBezTo>
                  <a:pt x="240375" y="642630"/>
                  <a:pt x="252874" y="645930"/>
                  <a:pt x="261207" y="652529"/>
                </a:cubicBezTo>
                <a:cubicBezTo>
                  <a:pt x="269540" y="659129"/>
                  <a:pt x="274973" y="669962"/>
                  <a:pt x="277506" y="685027"/>
                </a:cubicBezTo>
                <a:lnTo>
                  <a:pt x="336703" y="682428"/>
                </a:lnTo>
                <a:cubicBezTo>
                  <a:pt x="335769" y="655496"/>
                  <a:pt x="326003" y="633964"/>
                  <a:pt x="307405" y="617831"/>
                </a:cubicBezTo>
                <a:cubicBezTo>
                  <a:pt x="288806" y="601699"/>
                  <a:pt x="261107" y="593633"/>
                  <a:pt x="224310" y="593633"/>
                </a:cubicBezTo>
                <a:close/>
                <a:moveTo>
                  <a:pt x="793842" y="0"/>
                </a:moveTo>
                <a:cubicBezTo>
                  <a:pt x="1232269" y="0"/>
                  <a:pt x="1587684" y="329113"/>
                  <a:pt x="1587684" y="735095"/>
                </a:cubicBezTo>
                <a:cubicBezTo>
                  <a:pt x="1587684" y="1141077"/>
                  <a:pt x="1232269" y="1470190"/>
                  <a:pt x="793842" y="1470190"/>
                </a:cubicBezTo>
                <a:cubicBezTo>
                  <a:pt x="355415" y="1470190"/>
                  <a:pt x="0" y="1141077"/>
                  <a:pt x="0" y="735095"/>
                </a:cubicBezTo>
                <a:cubicBezTo>
                  <a:pt x="0" y="329113"/>
                  <a:pt x="355415" y="0"/>
                  <a:pt x="793842" y="0"/>
                </a:cubicBezTo>
                <a:close/>
              </a:path>
            </a:pathLst>
          </a:custGeom>
          <a:ln w="190500" cap="rnd">
            <a:noFill/>
            <a:prstDash val="solid"/>
          </a:ln>
          <a:effectLst>
            <a:outerShdw sx="1000" sy="1000" algn="bl" rotWithShape="0">
              <a:srgbClr val="000000"/>
            </a:outerShdw>
          </a:effectLst>
          <a:extLst>
            <a:ext uri="{909E8E84-426E-40DD-AFC4-6F175D3DCCD1}">
              <a14:hiddenFill xmlns:a14="http://schemas.microsoft.com/office/drawing/2010/main">
                <a:solidFill>
                  <a:srgbClr val="FFFFFF"/>
                </a:solidFill>
              </a14:hiddenFill>
            </a:ext>
          </a:extLst>
        </p:spPr>
      </p:pic>
      <p:pic>
        <p:nvPicPr>
          <p:cNvPr id="1033" name="Picture 1032">
            <a:extLst>
              <a:ext uri="{FF2B5EF4-FFF2-40B4-BE49-F238E27FC236}">
                <a16:creationId xmlns:a16="http://schemas.microsoft.com/office/drawing/2014/main" id="{4DA47460-A79D-9DCC-D462-69D14C2D1A39}"/>
              </a:ext>
            </a:extLst>
          </p:cNvPr>
          <p:cNvPicPr>
            <a:picLocks noChangeAspect="1"/>
          </p:cNvPicPr>
          <p:nvPr/>
        </p:nvPicPr>
        <p:blipFill>
          <a:blip r:embed="rId6" cstate="email">
            <a:alphaModFix/>
            <a:duotone>
              <a:schemeClr val="bg2">
                <a:shade val="45000"/>
                <a:satMod val="135000"/>
              </a:schemeClr>
              <a:prstClr val="white"/>
            </a:duotone>
            <a:extLst>
              <a:ext uri="{28A0092B-C50C-407E-A947-70E740481C1C}">
                <a14:useLocalDpi xmlns:a14="http://schemas.microsoft.com/office/drawing/2010/main"/>
              </a:ext>
              <a:ext uri="{837473B0-CC2E-450A-ABE3-18F120FF3D39}">
                <a1611:picAttrSrcUrl xmlns:a1611="http://schemas.microsoft.com/office/drawing/2016/11/main" r:id="rId7"/>
              </a:ext>
            </a:extLst>
          </a:blip>
          <a:srcRect/>
          <a:stretch/>
        </p:blipFill>
        <p:spPr>
          <a:xfrm>
            <a:off x="141113" y="3508358"/>
            <a:ext cx="1060374" cy="1020313"/>
          </a:xfrm>
          <a:custGeom>
            <a:avLst/>
            <a:gdLst/>
            <a:ahLst/>
            <a:cxnLst/>
            <a:rect l="l" t="t" r="r" b="b"/>
            <a:pathLst>
              <a:path w="1475716" h="1419962">
                <a:moveTo>
                  <a:pt x="1041060" y="576731"/>
                </a:moveTo>
                <a:lnTo>
                  <a:pt x="1041060" y="869913"/>
                </a:lnTo>
                <a:lnTo>
                  <a:pt x="1264047" y="869913"/>
                </a:lnTo>
                <a:lnTo>
                  <a:pt x="1264047" y="820516"/>
                </a:lnTo>
                <a:lnTo>
                  <a:pt x="1100257" y="820516"/>
                </a:lnTo>
                <a:lnTo>
                  <a:pt x="1100257" y="740721"/>
                </a:lnTo>
                <a:lnTo>
                  <a:pt x="1247448" y="740721"/>
                </a:lnTo>
                <a:lnTo>
                  <a:pt x="1247448" y="691324"/>
                </a:lnTo>
                <a:lnTo>
                  <a:pt x="1100257" y="691324"/>
                </a:lnTo>
                <a:lnTo>
                  <a:pt x="1100257" y="626328"/>
                </a:lnTo>
                <a:lnTo>
                  <a:pt x="1258447" y="626328"/>
                </a:lnTo>
                <a:lnTo>
                  <a:pt x="1258447" y="576731"/>
                </a:lnTo>
                <a:close/>
                <a:moveTo>
                  <a:pt x="764835" y="576731"/>
                </a:moveTo>
                <a:lnTo>
                  <a:pt x="764835" y="869913"/>
                </a:lnTo>
                <a:lnTo>
                  <a:pt x="987822" y="869913"/>
                </a:lnTo>
                <a:lnTo>
                  <a:pt x="987822" y="820516"/>
                </a:lnTo>
                <a:lnTo>
                  <a:pt x="824032" y="820516"/>
                </a:lnTo>
                <a:lnTo>
                  <a:pt x="824032" y="740721"/>
                </a:lnTo>
                <a:lnTo>
                  <a:pt x="971223" y="740721"/>
                </a:lnTo>
                <a:lnTo>
                  <a:pt x="971223" y="691324"/>
                </a:lnTo>
                <a:lnTo>
                  <a:pt x="824032" y="691324"/>
                </a:lnTo>
                <a:lnTo>
                  <a:pt x="824032" y="626328"/>
                </a:lnTo>
                <a:lnTo>
                  <a:pt x="982222" y="626328"/>
                </a:lnTo>
                <a:lnTo>
                  <a:pt x="982222" y="576731"/>
                </a:lnTo>
                <a:close/>
                <a:moveTo>
                  <a:pt x="470160" y="576731"/>
                </a:moveTo>
                <a:lnTo>
                  <a:pt x="470160" y="869913"/>
                </a:lnTo>
                <a:lnTo>
                  <a:pt x="525157" y="869913"/>
                </a:lnTo>
                <a:lnTo>
                  <a:pt x="525157" y="678725"/>
                </a:lnTo>
                <a:lnTo>
                  <a:pt x="643350" y="869913"/>
                </a:lnTo>
                <a:lnTo>
                  <a:pt x="702746" y="869913"/>
                </a:lnTo>
                <a:lnTo>
                  <a:pt x="702746" y="576731"/>
                </a:lnTo>
                <a:lnTo>
                  <a:pt x="647749" y="576731"/>
                </a:lnTo>
                <a:lnTo>
                  <a:pt x="647749" y="772519"/>
                </a:lnTo>
                <a:lnTo>
                  <a:pt x="527757" y="576731"/>
                </a:lnTo>
                <a:close/>
                <a:moveTo>
                  <a:pt x="295929" y="571731"/>
                </a:moveTo>
                <a:cubicBezTo>
                  <a:pt x="273397" y="571731"/>
                  <a:pt x="254165" y="575131"/>
                  <a:pt x="238233" y="581931"/>
                </a:cubicBezTo>
                <a:cubicBezTo>
                  <a:pt x="222300" y="588730"/>
                  <a:pt x="210101" y="598630"/>
                  <a:pt x="201635" y="611629"/>
                </a:cubicBezTo>
                <a:cubicBezTo>
                  <a:pt x="193169" y="624628"/>
                  <a:pt x="188935" y="638594"/>
                  <a:pt x="188935" y="653526"/>
                </a:cubicBezTo>
                <a:cubicBezTo>
                  <a:pt x="188935" y="676725"/>
                  <a:pt x="197935" y="696391"/>
                  <a:pt x="215934" y="712523"/>
                </a:cubicBezTo>
                <a:cubicBezTo>
                  <a:pt x="228733" y="723989"/>
                  <a:pt x="250998" y="733655"/>
                  <a:pt x="282730" y="741521"/>
                </a:cubicBezTo>
                <a:cubicBezTo>
                  <a:pt x="307395" y="747654"/>
                  <a:pt x="323194" y="751920"/>
                  <a:pt x="330127" y="754320"/>
                </a:cubicBezTo>
                <a:cubicBezTo>
                  <a:pt x="340260" y="757920"/>
                  <a:pt x="347359" y="762153"/>
                  <a:pt x="351426" y="767020"/>
                </a:cubicBezTo>
                <a:cubicBezTo>
                  <a:pt x="355492" y="771886"/>
                  <a:pt x="357525" y="777786"/>
                  <a:pt x="357525" y="784718"/>
                </a:cubicBezTo>
                <a:cubicBezTo>
                  <a:pt x="357525" y="795518"/>
                  <a:pt x="352692" y="804951"/>
                  <a:pt x="343026" y="813017"/>
                </a:cubicBezTo>
                <a:cubicBezTo>
                  <a:pt x="333360" y="821083"/>
                  <a:pt x="318994" y="825116"/>
                  <a:pt x="299929" y="825116"/>
                </a:cubicBezTo>
                <a:cubicBezTo>
                  <a:pt x="281930" y="825116"/>
                  <a:pt x="267631" y="820583"/>
                  <a:pt x="257031" y="811517"/>
                </a:cubicBezTo>
                <a:cubicBezTo>
                  <a:pt x="246432" y="802451"/>
                  <a:pt x="239399" y="788252"/>
                  <a:pt x="235933" y="768919"/>
                </a:cubicBezTo>
                <a:lnTo>
                  <a:pt x="178336" y="774519"/>
                </a:lnTo>
                <a:cubicBezTo>
                  <a:pt x="182203" y="807317"/>
                  <a:pt x="194069" y="832282"/>
                  <a:pt x="213934" y="849414"/>
                </a:cubicBezTo>
                <a:cubicBezTo>
                  <a:pt x="233799" y="866547"/>
                  <a:pt x="262264" y="875113"/>
                  <a:pt x="299329" y="875113"/>
                </a:cubicBezTo>
                <a:cubicBezTo>
                  <a:pt x="324794" y="875113"/>
                  <a:pt x="346059" y="871546"/>
                  <a:pt x="363125" y="864414"/>
                </a:cubicBezTo>
                <a:cubicBezTo>
                  <a:pt x="380190" y="857281"/>
                  <a:pt x="393390" y="846381"/>
                  <a:pt x="402722" y="831716"/>
                </a:cubicBezTo>
                <a:cubicBezTo>
                  <a:pt x="412055" y="817050"/>
                  <a:pt x="416722" y="801317"/>
                  <a:pt x="416722" y="784518"/>
                </a:cubicBezTo>
                <a:cubicBezTo>
                  <a:pt x="416722" y="765986"/>
                  <a:pt x="412822" y="750421"/>
                  <a:pt x="405022" y="737821"/>
                </a:cubicBezTo>
                <a:cubicBezTo>
                  <a:pt x="397223" y="725222"/>
                  <a:pt x="386423" y="715289"/>
                  <a:pt x="372624" y="708023"/>
                </a:cubicBezTo>
                <a:cubicBezTo>
                  <a:pt x="358825" y="700757"/>
                  <a:pt x="337526" y="693724"/>
                  <a:pt x="308728" y="686924"/>
                </a:cubicBezTo>
                <a:cubicBezTo>
                  <a:pt x="279930" y="680125"/>
                  <a:pt x="261798" y="673592"/>
                  <a:pt x="254332" y="667326"/>
                </a:cubicBezTo>
                <a:cubicBezTo>
                  <a:pt x="248465" y="662393"/>
                  <a:pt x="245532" y="656460"/>
                  <a:pt x="245532" y="649527"/>
                </a:cubicBezTo>
                <a:cubicBezTo>
                  <a:pt x="245532" y="641927"/>
                  <a:pt x="248665" y="635861"/>
                  <a:pt x="254931" y="631328"/>
                </a:cubicBezTo>
                <a:cubicBezTo>
                  <a:pt x="264664" y="624262"/>
                  <a:pt x="278130" y="620728"/>
                  <a:pt x="295329" y="620728"/>
                </a:cubicBezTo>
                <a:cubicBezTo>
                  <a:pt x="311995" y="620728"/>
                  <a:pt x="324494" y="624028"/>
                  <a:pt x="332827" y="630628"/>
                </a:cubicBezTo>
                <a:cubicBezTo>
                  <a:pt x="341160" y="637227"/>
                  <a:pt x="346593" y="648060"/>
                  <a:pt x="349126" y="663126"/>
                </a:cubicBezTo>
                <a:lnTo>
                  <a:pt x="408322" y="660526"/>
                </a:lnTo>
                <a:cubicBezTo>
                  <a:pt x="407389" y="633594"/>
                  <a:pt x="397623" y="612062"/>
                  <a:pt x="379024" y="595930"/>
                </a:cubicBezTo>
                <a:cubicBezTo>
                  <a:pt x="360425" y="579798"/>
                  <a:pt x="332727" y="571731"/>
                  <a:pt x="295929" y="571731"/>
                </a:cubicBezTo>
                <a:close/>
                <a:moveTo>
                  <a:pt x="737858" y="0"/>
                </a:moveTo>
                <a:cubicBezTo>
                  <a:pt x="1145366" y="0"/>
                  <a:pt x="1475716" y="317869"/>
                  <a:pt x="1475716" y="709981"/>
                </a:cubicBezTo>
                <a:cubicBezTo>
                  <a:pt x="1475716" y="1102093"/>
                  <a:pt x="1145366" y="1419962"/>
                  <a:pt x="737858" y="1419962"/>
                </a:cubicBezTo>
                <a:cubicBezTo>
                  <a:pt x="330350" y="1419962"/>
                  <a:pt x="0" y="1102093"/>
                  <a:pt x="0" y="709981"/>
                </a:cubicBezTo>
                <a:cubicBezTo>
                  <a:pt x="0" y="317869"/>
                  <a:pt x="330350" y="0"/>
                  <a:pt x="737858" y="0"/>
                </a:cubicBezTo>
                <a:close/>
              </a:path>
            </a:pathLst>
          </a:custGeom>
        </p:spPr>
      </p:pic>
      <p:pic>
        <p:nvPicPr>
          <p:cNvPr id="1035" name="Picture 1034" descr="Visit Broadstairs - quintessential seaside town on the Kent coast - Visit  Thanet">
            <a:extLst>
              <a:ext uri="{FF2B5EF4-FFF2-40B4-BE49-F238E27FC236}">
                <a16:creationId xmlns:a16="http://schemas.microsoft.com/office/drawing/2014/main" id="{A054770A-1401-F04C-3B6A-106816DDB1B7}"/>
              </a:ext>
            </a:extLst>
          </p:cNvPr>
          <p:cNvPicPr>
            <a:picLocks noChangeAspect="1" noChangeArrowheads="1"/>
          </p:cNvPicPr>
          <p:nvPr/>
        </p:nvPicPr>
        <p:blipFill>
          <a:blip r:embed="rId12" cstate="email">
            <a:duotone>
              <a:schemeClr val="bg2">
                <a:shade val="45000"/>
                <a:satMod val="135000"/>
              </a:schemeClr>
              <a:prstClr val="white"/>
            </a:duotone>
            <a:extLst>
              <a:ext uri="{28A0092B-C50C-407E-A947-70E740481C1C}">
                <a14:useLocalDpi xmlns:a14="http://schemas.microsoft.com/office/drawing/2010/main"/>
              </a:ext>
            </a:extLst>
          </a:blip>
          <a:srcRect/>
          <a:stretch/>
        </p:blipFill>
        <p:spPr bwMode="auto">
          <a:xfrm>
            <a:off x="141113" y="5749211"/>
            <a:ext cx="1069721" cy="996064"/>
          </a:xfrm>
          <a:custGeom>
            <a:avLst/>
            <a:gdLst/>
            <a:ahLst/>
            <a:cxnLst/>
            <a:rect l="l" t="t" r="r" b="b"/>
            <a:pathLst>
              <a:path w="1488724" h="1386216">
                <a:moveTo>
                  <a:pt x="693640" y="714168"/>
                </a:moveTo>
                <a:lnTo>
                  <a:pt x="750836" y="784763"/>
                </a:lnTo>
                <a:cubicBezTo>
                  <a:pt x="741237" y="792763"/>
                  <a:pt x="732371" y="798496"/>
                  <a:pt x="724238" y="801962"/>
                </a:cubicBezTo>
                <a:cubicBezTo>
                  <a:pt x="716105" y="805429"/>
                  <a:pt x="707639" y="807162"/>
                  <a:pt x="698839" y="807162"/>
                </a:cubicBezTo>
                <a:cubicBezTo>
                  <a:pt x="685507" y="807162"/>
                  <a:pt x="674874" y="803329"/>
                  <a:pt x="666941" y="795663"/>
                </a:cubicBezTo>
                <a:cubicBezTo>
                  <a:pt x="659008" y="787997"/>
                  <a:pt x="655042" y="778097"/>
                  <a:pt x="655042" y="765964"/>
                </a:cubicBezTo>
                <a:cubicBezTo>
                  <a:pt x="655042" y="756365"/>
                  <a:pt x="658242" y="746966"/>
                  <a:pt x="664641" y="737766"/>
                </a:cubicBezTo>
                <a:cubicBezTo>
                  <a:pt x="671041" y="728567"/>
                  <a:pt x="680707" y="720701"/>
                  <a:pt x="693640" y="714168"/>
                </a:cubicBezTo>
                <a:close/>
                <a:moveTo>
                  <a:pt x="717638" y="589775"/>
                </a:moveTo>
                <a:cubicBezTo>
                  <a:pt x="726838" y="589775"/>
                  <a:pt x="734137" y="592308"/>
                  <a:pt x="739537" y="597375"/>
                </a:cubicBezTo>
                <a:cubicBezTo>
                  <a:pt x="744936" y="602441"/>
                  <a:pt x="747636" y="608574"/>
                  <a:pt x="747636" y="615774"/>
                </a:cubicBezTo>
                <a:cubicBezTo>
                  <a:pt x="747636" y="624307"/>
                  <a:pt x="742037" y="632906"/>
                  <a:pt x="730837" y="641572"/>
                </a:cubicBezTo>
                <a:lnTo>
                  <a:pt x="715638" y="653171"/>
                </a:lnTo>
                <a:lnTo>
                  <a:pt x="701839" y="637172"/>
                </a:lnTo>
                <a:cubicBezTo>
                  <a:pt x="693306" y="627306"/>
                  <a:pt x="689040" y="618907"/>
                  <a:pt x="689040" y="611974"/>
                </a:cubicBezTo>
                <a:cubicBezTo>
                  <a:pt x="689040" y="606108"/>
                  <a:pt x="691573" y="600941"/>
                  <a:pt x="696639" y="596475"/>
                </a:cubicBezTo>
                <a:cubicBezTo>
                  <a:pt x="701706" y="592008"/>
                  <a:pt x="708705" y="589775"/>
                  <a:pt x="717638" y="589775"/>
                </a:cubicBezTo>
                <a:close/>
                <a:moveTo>
                  <a:pt x="894195" y="555177"/>
                </a:moveTo>
                <a:lnTo>
                  <a:pt x="894195" y="848359"/>
                </a:lnTo>
                <a:lnTo>
                  <a:pt x="949191" y="848359"/>
                </a:lnTo>
                <a:lnTo>
                  <a:pt x="949191" y="617574"/>
                </a:lnTo>
                <a:lnTo>
                  <a:pt x="1007188" y="848359"/>
                </a:lnTo>
                <a:lnTo>
                  <a:pt x="1064184" y="848359"/>
                </a:lnTo>
                <a:lnTo>
                  <a:pt x="1122381" y="617574"/>
                </a:lnTo>
                <a:lnTo>
                  <a:pt x="1122381" y="848359"/>
                </a:lnTo>
                <a:lnTo>
                  <a:pt x="1177377" y="848359"/>
                </a:lnTo>
                <a:lnTo>
                  <a:pt x="1177377" y="555177"/>
                </a:lnTo>
                <a:lnTo>
                  <a:pt x="1088583" y="555177"/>
                </a:lnTo>
                <a:lnTo>
                  <a:pt x="1035986" y="755165"/>
                </a:lnTo>
                <a:lnTo>
                  <a:pt x="982789" y="555177"/>
                </a:lnTo>
                <a:close/>
                <a:moveTo>
                  <a:pt x="324295" y="555177"/>
                </a:moveTo>
                <a:lnTo>
                  <a:pt x="324295" y="848359"/>
                </a:lnTo>
                <a:lnTo>
                  <a:pt x="383491" y="848359"/>
                </a:lnTo>
                <a:lnTo>
                  <a:pt x="383491" y="759765"/>
                </a:lnTo>
                <a:lnTo>
                  <a:pt x="431488" y="710768"/>
                </a:lnTo>
                <a:lnTo>
                  <a:pt x="512083" y="848359"/>
                </a:lnTo>
                <a:lnTo>
                  <a:pt x="588679" y="848359"/>
                </a:lnTo>
                <a:lnTo>
                  <a:pt x="472286" y="669370"/>
                </a:lnTo>
                <a:lnTo>
                  <a:pt x="582679" y="555177"/>
                </a:lnTo>
                <a:lnTo>
                  <a:pt x="503084" y="555177"/>
                </a:lnTo>
                <a:lnTo>
                  <a:pt x="383491" y="685369"/>
                </a:lnTo>
                <a:lnTo>
                  <a:pt x="383491" y="555177"/>
                </a:lnTo>
                <a:close/>
                <a:moveTo>
                  <a:pt x="716238" y="550178"/>
                </a:moveTo>
                <a:cubicBezTo>
                  <a:pt x="689973" y="550178"/>
                  <a:pt x="669741" y="556344"/>
                  <a:pt x="655542" y="568677"/>
                </a:cubicBezTo>
                <a:cubicBezTo>
                  <a:pt x="641343" y="581009"/>
                  <a:pt x="634243" y="596042"/>
                  <a:pt x="634243" y="613774"/>
                </a:cubicBezTo>
                <a:cubicBezTo>
                  <a:pt x="634243" y="623373"/>
                  <a:pt x="636776" y="633539"/>
                  <a:pt x="641843" y="644272"/>
                </a:cubicBezTo>
                <a:cubicBezTo>
                  <a:pt x="646909" y="655005"/>
                  <a:pt x="654442" y="666304"/>
                  <a:pt x="664441" y="678170"/>
                </a:cubicBezTo>
                <a:cubicBezTo>
                  <a:pt x="642176" y="689236"/>
                  <a:pt x="625444" y="702268"/>
                  <a:pt x="614244" y="717268"/>
                </a:cubicBezTo>
                <a:cubicBezTo>
                  <a:pt x="603045" y="732267"/>
                  <a:pt x="597445" y="749166"/>
                  <a:pt x="597445" y="767964"/>
                </a:cubicBezTo>
                <a:cubicBezTo>
                  <a:pt x="597445" y="788630"/>
                  <a:pt x="604578" y="806895"/>
                  <a:pt x="618844" y="822761"/>
                </a:cubicBezTo>
                <a:cubicBezTo>
                  <a:pt x="637243" y="843293"/>
                  <a:pt x="664708" y="853559"/>
                  <a:pt x="701239" y="853559"/>
                </a:cubicBezTo>
                <a:cubicBezTo>
                  <a:pt x="719638" y="853559"/>
                  <a:pt x="735504" y="851026"/>
                  <a:pt x="748836" y="845960"/>
                </a:cubicBezTo>
                <a:cubicBezTo>
                  <a:pt x="762169" y="840893"/>
                  <a:pt x="774768" y="833027"/>
                  <a:pt x="786634" y="822361"/>
                </a:cubicBezTo>
                <a:cubicBezTo>
                  <a:pt x="801966" y="836627"/>
                  <a:pt x="817965" y="847826"/>
                  <a:pt x="834631" y="855959"/>
                </a:cubicBezTo>
                <a:lnTo>
                  <a:pt x="868629" y="812562"/>
                </a:lnTo>
                <a:cubicBezTo>
                  <a:pt x="863962" y="810295"/>
                  <a:pt x="856663" y="805662"/>
                  <a:pt x="846730" y="798663"/>
                </a:cubicBezTo>
                <a:cubicBezTo>
                  <a:pt x="836798" y="791663"/>
                  <a:pt x="828698" y="785230"/>
                  <a:pt x="822432" y="779364"/>
                </a:cubicBezTo>
                <a:cubicBezTo>
                  <a:pt x="826698" y="773764"/>
                  <a:pt x="830698" y="766798"/>
                  <a:pt x="834431" y="758465"/>
                </a:cubicBezTo>
                <a:cubicBezTo>
                  <a:pt x="838164" y="750132"/>
                  <a:pt x="842564" y="736966"/>
                  <a:pt x="847630" y="718967"/>
                </a:cubicBezTo>
                <a:lnTo>
                  <a:pt x="796833" y="707368"/>
                </a:lnTo>
                <a:cubicBezTo>
                  <a:pt x="793367" y="721101"/>
                  <a:pt x="789234" y="732233"/>
                  <a:pt x="784434" y="740766"/>
                </a:cubicBezTo>
                <a:lnTo>
                  <a:pt x="743637" y="686969"/>
                </a:lnTo>
                <a:cubicBezTo>
                  <a:pt x="765102" y="673504"/>
                  <a:pt x="779368" y="661438"/>
                  <a:pt x="786434" y="650772"/>
                </a:cubicBezTo>
                <a:cubicBezTo>
                  <a:pt x="793500" y="640106"/>
                  <a:pt x="797033" y="628840"/>
                  <a:pt x="797033" y="616974"/>
                </a:cubicBezTo>
                <a:cubicBezTo>
                  <a:pt x="797033" y="598308"/>
                  <a:pt x="789900" y="582509"/>
                  <a:pt x="775635" y="569577"/>
                </a:cubicBezTo>
                <a:cubicBezTo>
                  <a:pt x="761369" y="556644"/>
                  <a:pt x="741570" y="550178"/>
                  <a:pt x="716238" y="550178"/>
                </a:cubicBezTo>
                <a:close/>
                <a:moveTo>
                  <a:pt x="744362" y="0"/>
                </a:moveTo>
                <a:cubicBezTo>
                  <a:pt x="1155462" y="0"/>
                  <a:pt x="1488724" y="310315"/>
                  <a:pt x="1488724" y="693108"/>
                </a:cubicBezTo>
                <a:cubicBezTo>
                  <a:pt x="1488724" y="1075901"/>
                  <a:pt x="1155462" y="1386216"/>
                  <a:pt x="744362" y="1386216"/>
                </a:cubicBezTo>
                <a:cubicBezTo>
                  <a:pt x="333262" y="1386216"/>
                  <a:pt x="0" y="1075901"/>
                  <a:pt x="0" y="693108"/>
                </a:cubicBezTo>
                <a:cubicBezTo>
                  <a:pt x="0" y="310315"/>
                  <a:pt x="333262" y="0"/>
                  <a:pt x="744362" y="0"/>
                </a:cubicBezTo>
                <a:close/>
              </a:path>
            </a:pathLst>
          </a:custGeom>
          <a:ln w="190500" cap="rnd">
            <a:noFill/>
            <a:prstDash val="solid"/>
          </a:ln>
          <a:effectLst>
            <a:outerShdw sx="1000" sy="1000" algn="bl" rotWithShape="0">
              <a:srgbClr val="000000"/>
            </a:outerShdw>
          </a:effectLst>
          <a:extLst>
            <a:ext uri="{909E8E84-426E-40DD-AFC4-6F175D3DCCD1}">
              <a14:hiddenFill xmlns:a14="http://schemas.microsoft.com/office/drawing/2010/main">
                <a:solidFill>
                  <a:srgbClr val="FFFFFF"/>
                </a:solidFill>
              </a14:hiddenFill>
            </a:ext>
          </a:extLst>
        </p:spPr>
      </p:pic>
      <p:sp>
        <p:nvSpPr>
          <p:cNvPr id="14" name="Right Arrow 13">
            <a:extLst>
              <a:ext uri="{FF2B5EF4-FFF2-40B4-BE49-F238E27FC236}">
                <a16:creationId xmlns:a16="http://schemas.microsoft.com/office/drawing/2014/main" id="{8268E1DC-0717-C528-AF28-0B2F81F2E0F0}"/>
              </a:ext>
            </a:extLst>
          </p:cNvPr>
          <p:cNvSpPr/>
          <p:nvPr/>
        </p:nvSpPr>
        <p:spPr>
          <a:xfrm>
            <a:off x="4453782" y="3062725"/>
            <a:ext cx="6177133" cy="1849821"/>
          </a:xfrm>
          <a:prstGeom prst="rightArrow">
            <a:avLst/>
          </a:prstGeom>
          <a:gradFill flip="none" rotWithShape="1">
            <a:gsLst>
              <a:gs pos="0">
                <a:srgbClr val="C01E00"/>
              </a:gs>
              <a:gs pos="100000">
                <a:srgbClr val="1E263E"/>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3">
              <a:defRPr/>
            </a:pPr>
            <a:endParaRPr lang="en-GB">
              <a:solidFill>
                <a:prstClr val="white"/>
              </a:solidFill>
              <a:latin typeface="Aptos" panose="02110004020202020204"/>
            </a:endParaRPr>
          </a:p>
        </p:txBody>
      </p:sp>
      <p:sp>
        <p:nvSpPr>
          <p:cNvPr id="16" name="Rounded Rectangle 15">
            <a:extLst>
              <a:ext uri="{FF2B5EF4-FFF2-40B4-BE49-F238E27FC236}">
                <a16:creationId xmlns:a16="http://schemas.microsoft.com/office/drawing/2014/main" id="{0361BAF7-A134-8A9A-006F-DC816BD8E290}"/>
              </a:ext>
            </a:extLst>
          </p:cNvPr>
          <p:cNvSpPr/>
          <p:nvPr/>
        </p:nvSpPr>
        <p:spPr>
          <a:xfrm>
            <a:off x="2347740" y="1494170"/>
            <a:ext cx="2309209" cy="4995351"/>
          </a:xfrm>
          <a:prstGeom prst="roundRect">
            <a:avLst>
              <a:gd name="adj" fmla="val 0"/>
            </a:avLst>
          </a:prstGeom>
          <a:solidFill>
            <a:srgbClr val="102635"/>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108000" tIns="108000" rIns="72000" rtlCol="0" anchor="t" anchorCtr="0"/>
          <a:lstStyle/>
          <a:p>
            <a:pPr algn="ctr" defTabSz="914363">
              <a:defRPr/>
            </a:pPr>
            <a:r>
              <a:rPr lang="en-GB" sz="2400" b="1">
                <a:solidFill>
                  <a:prstClr val="white"/>
                </a:solidFill>
                <a:latin typeface="Arial" panose="020B0604020202020204" pitchFamily="34" charset="0"/>
                <a:cs typeface="Arial" panose="020B0604020202020204" pitchFamily="34" charset="0"/>
              </a:rPr>
              <a:t>The Issue</a:t>
            </a:r>
          </a:p>
          <a:p>
            <a:pPr algn="ctr" defTabSz="914363">
              <a:defRPr/>
            </a:pPr>
            <a:endParaRPr lang="en-GB" sz="2400" b="1">
              <a:solidFill>
                <a:prstClr val="white"/>
              </a:solidFill>
              <a:latin typeface="Arial" panose="020B0604020202020204" pitchFamily="34" charset="0"/>
              <a:cs typeface="Arial" panose="020B0604020202020204" pitchFamily="34" charset="0"/>
            </a:endParaRPr>
          </a:p>
          <a:p>
            <a:pPr algn="ctr" defTabSz="914363">
              <a:defRPr/>
            </a:pPr>
            <a:endParaRPr lang="en-GB" sz="400">
              <a:solidFill>
                <a:prstClr val="white"/>
              </a:solidFill>
              <a:latin typeface="Arial" panose="020B0604020202020204" pitchFamily="34" charset="0"/>
              <a:cs typeface="Arial" panose="020B0604020202020204" pitchFamily="34" charset="0"/>
            </a:endParaRPr>
          </a:p>
          <a:p>
            <a:pPr algn="ctr" defTabSz="914363">
              <a:defRPr/>
            </a:pPr>
            <a:r>
              <a:rPr lang="en-GB">
                <a:solidFill>
                  <a:prstClr val="white"/>
                </a:solidFill>
                <a:latin typeface="Arial" panose="020B0604020202020204" pitchFamily="34" charset="0"/>
                <a:cs typeface="Arial" panose="020B0604020202020204" pitchFamily="34" charset="0"/>
              </a:rPr>
              <a:t>Poor attainment levels leading to low-skilled workforce and a large economically inactive population exacerbated by seasonal roles</a:t>
            </a:r>
          </a:p>
        </p:txBody>
      </p:sp>
      <p:sp>
        <p:nvSpPr>
          <p:cNvPr id="20" name="Round Same-side Corner of Rectangle 19">
            <a:extLst>
              <a:ext uri="{FF2B5EF4-FFF2-40B4-BE49-F238E27FC236}">
                <a16:creationId xmlns:a16="http://schemas.microsoft.com/office/drawing/2014/main" id="{59AD4C5C-7FC2-E730-117A-8B23DF6BE498}"/>
              </a:ext>
            </a:extLst>
          </p:cNvPr>
          <p:cNvSpPr/>
          <p:nvPr/>
        </p:nvSpPr>
        <p:spPr>
          <a:xfrm>
            <a:off x="2518718" y="6108178"/>
            <a:ext cx="2014780" cy="381344"/>
          </a:xfrm>
          <a:prstGeom prst="round2SameRect">
            <a:avLst/>
          </a:prstGeom>
          <a:solidFill>
            <a:srgbClr val="C01E00"/>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3">
              <a:defRPr/>
            </a:pPr>
            <a:endParaRPr lang="en-GB">
              <a:solidFill>
                <a:prstClr val="white"/>
              </a:solidFill>
              <a:latin typeface="Aptos" panose="02110004020202020204"/>
            </a:endParaRPr>
          </a:p>
        </p:txBody>
      </p:sp>
      <p:sp>
        <p:nvSpPr>
          <p:cNvPr id="31" name="Rounded Rectangle 30">
            <a:extLst>
              <a:ext uri="{FF2B5EF4-FFF2-40B4-BE49-F238E27FC236}">
                <a16:creationId xmlns:a16="http://schemas.microsoft.com/office/drawing/2014/main" id="{CB245670-6911-65B1-F91E-D4FFFA5C3669}"/>
              </a:ext>
            </a:extLst>
          </p:cNvPr>
          <p:cNvSpPr/>
          <p:nvPr/>
        </p:nvSpPr>
        <p:spPr>
          <a:xfrm>
            <a:off x="4789208" y="1504501"/>
            <a:ext cx="2309209" cy="4995351"/>
          </a:xfrm>
          <a:prstGeom prst="roundRect">
            <a:avLst>
              <a:gd name="adj" fmla="val 0"/>
            </a:avLst>
          </a:prstGeom>
          <a:solidFill>
            <a:srgbClr val="102635"/>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rtlCol="0" anchor="t" anchorCtr="0"/>
          <a:lstStyle/>
          <a:p>
            <a:pPr algn="ctr" defTabSz="914363">
              <a:defRPr/>
            </a:pPr>
            <a:r>
              <a:rPr lang="en-GB" sz="2400" b="1">
                <a:solidFill>
                  <a:prstClr val="white"/>
                </a:solidFill>
                <a:latin typeface="Arial" panose="020B0604020202020204" pitchFamily="34" charset="0"/>
                <a:cs typeface="Arial" panose="020B0604020202020204" pitchFamily="34" charset="0"/>
              </a:rPr>
              <a:t>Evidence Base</a:t>
            </a:r>
          </a:p>
          <a:p>
            <a:pPr algn="ctr" defTabSz="914363">
              <a:defRPr/>
            </a:pPr>
            <a:endParaRPr lang="en-GB" sz="2400" b="1">
              <a:solidFill>
                <a:prstClr val="white"/>
              </a:solidFill>
              <a:latin typeface="Arial" panose="020B0604020202020204" pitchFamily="34" charset="0"/>
              <a:cs typeface="Arial" panose="020B0604020202020204" pitchFamily="34" charset="0"/>
            </a:endParaRPr>
          </a:p>
          <a:p>
            <a:pPr algn="ctr" defTabSz="914363">
              <a:defRPr/>
            </a:pPr>
            <a:endParaRPr lang="en-GB" sz="400" b="1">
              <a:solidFill>
                <a:prstClr val="white"/>
              </a:solidFill>
              <a:latin typeface="Arial" panose="020B0604020202020204" pitchFamily="34" charset="0"/>
              <a:cs typeface="Arial" panose="020B0604020202020204" pitchFamily="34" charset="0"/>
            </a:endParaRPr>
          </a:p>
          <a:p>
            <a:pPr algn="ctr" defTabSz="914363">
              <a:defRPr/>
            </a:pPr>
            <a:r>
              <a:rPr lang="en-US">
                <a:solidFill>
                  <a:prstClr val="white"/>
                </a:solidFill>
                <a:latin typeface="Arial" panose="020B0604020202020204" pitchFamily="34" charset="0"/>
                <a:cs typeface="Arial" panose="020B0604020202020204" pitchFamily="34" charset="0"/>
              </a:rPr>
              <a:t>Apollo – 274 participants into social care roles in first 10 months   </a:t>
            </a:r>
          </a:p>
          <a:p>
            <a:pPr algn="ctr" defTabSz="914363">
              <a:defRPr/>
            </a:pPr>
            <a:endParaRPr lang="en-US">
              <a:solidFill>
                <a:prstClr val="white"/>
              </a:solidFill>
              <a:latin typeface="Arial" panose="020B0604020202020204" pitchFamily="34" charset="0"/>
              <a:cs typeface="Arial" panose="020B0604020202020204" pitchFamily="34" charset="0"/>
            </a:endParaRPr>
          </a:p>
          <a:p>
            <a:pPr algn="ctr" defTabSz="914363">
              <a:defRPr/>
            </a:pPr>
            <a:r>
              <a:rPr lang="en-US">
                <a:solidFill>
                  <a:prstClr val="white"/>
                </a:solidFill>
                <a:latin typeface="Arial" panose="020B0604020202020204" pitchFamily="34" charset="0"/>
                <a:cs typeface="Arial" panose="020B0604020202020204" pitchFamily="34" charset="0"/>
              </a:rPr>
              <a:t>Volunteer to Career – new pathways in employment</a:t>
            </a:r>
          </a:p>
          <a:p>
            <a:pPr algn="ctr" defTabSz="914363">
              <a:defRPr/>
            </a:pPr>
            <a:endParaRPr lang="en-US">
              <a:solidFill>
                <a:prstClr val="white"/>
              </a:solidFill>
              <a:latin typeface="Arial" panose="020B0604020202020204" pitchFamily="34" charset="0"/>
              <a:cs typeface="Arial" panose="020B0604020202020204" pitchFamily="34" charset="0"/>
            </a:endParaRPr>
          </a:p>
          <a:p>
            <a:pPr algn="ctr" defTabSz="914363">
              <a:defRPr/>
            </a:pPr>
            <a:r>
              <a:rPr lang="en-US">
                <a:solidFill>
                  <a:prstClr val="white"/>
                </a:solidFill>
                <a:latin typeface="Arial" panose="020B0604020202020204" pitchFamily="34" charset="0"/>
                <a:cs typeface="Arial" panose="020B0604020202020204" pitchFamily="34" charset="0"/>
              </a:rPr>
              <a:t> Educational investment into area including new university campus</a:t>
            </a:r>
            <a:endParaRPr lang="en-US" sz="2400" b="1">
              <a:solidFill>
                <a:prstClr val="white"/>
              </a:solidFill>
              <a:latin typeface="Arial" panose="020B0604020202020204" pitchFamily="34" charset="0"/>
              <a:cs typeface="Arial" panose="020B0604020202020204" pitchFamily="34" charset="0"/>
            </a:endParaRPr>
          </a:p>
          <a:p>
            <a:pPr algn="ctr" defTabSz="914363">
              <a:defRPr/>
            </a:pPr>
            <a:endParaRPr lang="en-US" sz="2400" b="1">
              <a:solidFill>
                <a:prstClr val="white"/>
              </a:solidFill>
              <a:latin typeface="Arial" panose="020B0604020202020204" pitchFamily="34" charset="0"/>
              <a:cs typeface="Arial" panose="020B0604020202020204" pitchFamily="34" charset="0"/>
            </a:endParaRPr>
          </a:p>
          <a:p>
            <a:pPr algn="ctr" defTabSz="914363">
              <a:defRPr/>
            </a:pPr>
            <a:endParaRPr lang="en-US" sz="2400" b="1">
              <a:solidFill>
                <a:prstClr val="white"/>
              </a:solidFill>
              <a:latin typeface="Arial" panose="020B0604020202020204" pitchFamily="34" charset="0"/>
              <a:cs typeface="Arial" panose="020B0604020202020204" pitchFamily="34" charset="0"/>
            </a:endParaRPr>
          </a:p>
        </p:txBody>
      </p:sp>
      <p:sp>
        <p:nvSpPr>
          <p:cNvPr id="35" name="Round Same-side Corner of Rectangle 34">
            <a:extLst>
              <a:ext uri="{FF2B5EF4-FFF2-40B4-BE49-F238E27FC236}">
                <a16:creationId xmlns:a16="http://schemas.microsoft.com/office/drawing/2014/main" id="{47A7A0CE-6CC0-F397-E77A-C187441B363D}"/>
              </a:ext>
            </a:extLst>
          </p:cNvPr>
          <p:cNvSpPr/>
          <p:nvPr/>
        </p:nvSpPr>
        <p:spPr>
          <a:xfrm>
            <a:off x="4934428" y="6118509"/>
            <a:ext cx="2014780" cy="381344"/>
          </a:xfrm>
          <a:prstGeom prst="round2SameRect">
            <a:avLst/>
          </a:prstGeom>
          <a:solidFill>
            <a:srgbClr val="FFC000"/>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3">
              <a:defRPr/>
            </a:pPr>
            <a:endParaRPr lang="en-GB">
              <a:solidFill>
                <a:prstClr val="white"/>
              </a:solidFill>
              <a:latin typeface="Aptos" panose="02110004020202020204"/>
            </a:endParaRPr>
          </a:p>
        </p:txBody>
      </p:sp>
      <p:sp>
        <p:nvSpPr>
          <p:cNvPr id="37" name="Rounded Rectangle 36">
            <a:extLst>
              <a:ext uri="{FF2B5EF4-FFF2-40B4-BE49-F238E27FC236}">
                <a16:creationId xmlns:a16="http://schemas.microsoft.com/office/drawing/2014/main" id="{F794A4F7-99EA-08B1-7941-500537C8E753}"/>
              </a:ext>
            </a:extLst>
          </p:cNvPr>
          <p:cNvSpPr/>
          <p:nvPr/>
        </p:nvSpPr>
        <p:spPr>
          <a:xfrm>
            <a:off x="7240748" y="1504501"/>
            <a:ext cx="2309209" cy="4995351"/>
          </a:xfrm>
          <a:prstGeom prst="roundRect">
            <a:avLst>
              <a:gd name="adj" fmla="val 0"/>
            </a:avLst>
          </a:prstGeom>
          <a:solidFill>
            <a:srgbClr val="102635"/>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36000" tIns="108000" rIns="36000" rtlCol="0" anchor="t" anchorCtr="0"/>
          <a:lstStyle/>
          <a:p>
            <a:pPr algn="ctr" defTabSz="914363">
              <a:defRPr/>
            </a:pPr>
            <a:r>
              <a:rPr lang="en-GB" sz="2400" b="1">
                <a:solidFill>
                  <a:prstClr val="white"/>
                </a:solidFill>
                <a:latin typeface="Arial" panose="020B0604020202020204" pitchFamily="34" charset="0"/>
                <a:cs typeface="Arial" panose="020B0604020202020204" pitchFamily="34" charset="0"/>
              </a:rPr>
              <a:t>Intervention</a:t>
            </a:r>
          </a:p>
          <a:p>
            <a:pPr algn="ctr" defTabSz="914363">
              <a:defRPr/>
            </a:pPr>
            <a:endParaRPr lang="en-GB" sz="2400" b="1">
              <a:solidFill>
                <a:prstClr val="white"/>
              </a:solidFill>
              <a:latin typeface="Arial" panose="020B0604020202020204" pitchFamily="34" charset="0"/>
              <a:cs typeface="Arial" panose="020B0604020202020204" pitchFamily="34" charset="0"/>
            </a:endParaRPr>
          </a:p>
          <a:p>
            <a:pPr algn="ctr" defTabSz="914363">
              <a:defRPr/>
            </a:pPr>
            <a:endParaRPr lang="en-GB" sz="400">
              <a:solidFill>
                <a:prstClr val="white"/>
              </a:solidFill>
              <a:latin typeface="Arial" panose="020B0604020202020204" pitchFamily="34" charset="0"/>
              <a:cs typeface="Arial" panose="020B0604020202020204" pitchFamily="34" charset="0"/>
            </a:endParaRPr>
          </a:p>
          <a:p>
            <a:pPr algn="ctr" defTabSz="914363">
              <a:defRPr/>
            </a:pPr>
            <a:r>
              <a:rPr lang="en-GB">
                <a:solidFill>
                  <a:prstClr val="white"/>
                </a:solidFill>
                <a:latin typeface="Arial" panose="020B0604020202020204" pitchFamily="34" charset="0"/>
                <a:cs typeface="Arial" panose="020B0604020202020204" pitchFamily="34" charset="0"/>
              </a:rPr>
              <a:t>Join up existing programmes e.g. Apollo, which offer upskilling opportunities with new interventions to address seasonality of roles </a:t>
            </a:r>
          </a:p>
        </p:txBody>
      </p:sp>
      <p:sp>
        <p:nvSpPr>
          <p:cNvPr id="38" name="Round Same-side Corner of Rectangle 37">
            <a:extLst>
              <a:ext uri="{FF2B5EF4-FFF2-40B4-BE49-F238E27FC236}">
                <a16:creationId xmlns:a16="http://schemas.microsoft.com/office/drawing/2014/main" id="{80533B4F-EEF1-A745-3716-4D984DE146BD}"/>
              </a:ext>
            </a:extLst>
          </p:cNvPr>
          <p:cNvSpPr/>
          <p:nvPr/>
        </p:nvSpPr>
        <p:spPr>
          <a:xfrm>
            <a:off x="7391947" y="6118509"/>
            <a:ext cx="2014780" cy="381344"/>
          </a:xfrm>
          <a:prstGeom prst="round2SameRect">
            <a:avLst/>
          </a:prstGeom>
          <a:solidFill>
            <a:srgbClr val="3671C1"/>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3">
              <a:defRPr/>
            </a:pPr>
            <a:endParaRPr lang="en-GB">
              <a:solidFill>
                <a:prstClr val="white"/>
              </a:solidFill>
              <a:latin typeface="Aptos" panose="02110004020202020204"/>
            </a:endParaRPr>
          </a:p>
        </p:txBody>
      </p:sp>
      <p:sp>
        <p:nvSpPr>
          <p:cNvPr id="39" name="Rounded Rectangle 38">
            <a:extLst>
              <a:ext uri="{FF2B5EF4-FFF2-40B4-BE49-F238E27FC236}">
                <a16:creationId xmlns:a16="http://schemas.microsoft.com/office/drawing/2014/main" id="{2B3334AA-085D-0493-5FFD-4A39CD45DDB1}"/>
              </a:ext>
            </a:extLst>
          </p:cNvPr>
          <p:cNvSpPr/>
          <p:nvPr/>
        </p:nvSpPr>
        <p:spPr>
          <a:xfrm>
            <a:off x="9719659" y="1517983"/>
            <a:ext cx="2309209" cy="4995351"/>
          </a:xfrm>
          <a:prstGeom prst="roundRect">
            <a:avLst>
              <a:gd name="adj" fmla="val 0"/>
            </a:avLst>
          </a:prstGeom>
          <a:solidFill>
            <a:srgbClr val="102635"/>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0" tIns="108000" rIns="0" rtlCol="0" anchor="t" anchorCtr="0"/>
          <a:lstStyle/>
          <a:p>
            <a:pPr algn="ctr" defTabSz="914363">
              <a:defRPr/>
            </a:pPr>
            <a:r>
              <a:rPr lang="en-GB" sz="2400" b="1">
                <a:solidFill>
                  <a:prstClr val="white"/>
                </a:solidFill>
                <a:latin typeface="Arial" panose="020B0604020202020204" pitchFamily="34" charset="0"/>
                <a:cs typeface="Arial" panose="020B0604020202020204" pitchFamily="34" charset="0"/>
              </a:rPr>
              <a:t>ROI</a:t>
            </a:r>
          </a:p>
          <a:p>
            <a:pPr algn="ctr" defTabSz="914363">
              <a:defRPr/>
            </a:pPr>
            <a:endParaRPr lang="en-GB" sz="500" b="1">
              <a:solidFill>
                <a:prstClr val="white"/>
              </a:solidFill>
              <a:latin typeface="Arial" panose="020B0604020202020204" pitchFamily="34" charset="0"/>
              <a:cs typeface="Arial" panose="020B0604020202020204" pitchFamily="34" charset="0"/>
            </a:endParaRPr>
          </a:p>
          <a:p>
            <a:pPr algn="ctr" defTabSz="914363">
              <a:defRPr/>
            </a:pPr>
            <a:endParaRPr lang="en-GB" spc="-100">
              <a:solidFill>
                <a:prstClr val="white"/>
              </a:solidFill>
              <a:latin typeface="Arial" panose="020B0604020202020204" pitchFamily="34" charset="0"/>
              <a:cs typeface="Arial" panose="020B0604020202020204" pitchFamily="34" charset="0"/>
            </a:endParaRPr>
          </a:p>
          <a:p>
            <a:pPr algn="ctr" defTabSz="914363">
              <a:defRPr/>
            </a:pPr>
            <a:endParaRPr lang="en-GB" sz="400" spc="-100">
              <a:solidFill>
                <a:prstClr val="white"/>
              </a:solidFill>
              <a:latin typeface="Arial" panose="020B0604020202020204" pitchFamily="34" charset="0"/>
              <a:cs typeface="Arial" panose="020B0604020202020204" pitchFamily="34" charset="0"/>
            </a:endParaRPr>
          </a:p>
          <a:p>
            <a:pPr lvl="0" algn="ctr">
              <a:defRPr/>
            </a:pPr>
            <a:r>
              <a:rPr lang="en-GB" spc="-40">
                <a:latin typeface="Arial" panose="020B0604020202020204" pitchFamily="34" charset="0"/>
                <a:cs typeface="Arial" panose="020B0604020202020204" pitchFamily="34" charset="0"/>
              </a:rPr>
              <a:t>Accessible career pathways, reduced reliance on seasonal jobs, and supported local health and social care recruitment, improving long-term workforce stability</a:t>
            </a:r>
            <a:endParaRPr lang="en-GB" b="1" spc="-40">
              <a:solidFill>
                <a:prstClr val="white"/>
              </a:solidFill>
              <a:latin typeface="Arial" panose="020B0604020202020204" pitchFamily="34" charset="0"/>
              <a:cs typeface="Arial" panose="020B0604020202020204" pitchFamily="34" charset="0"/>
            </a:endParaRPr>
          </a:p>
        </p:txBody>
      </p:sp>
      <p:sp>
        <p:nvSpPr>
          <p:cNvPr id="40" name="Round Same-side Corner of Rectangle 39">
            <a:extLst>
              <a:ext uri="{FF2B5EF4-FFF2-40B4-BE49-F238E27FC236}">
                <a16:creationId xmlns:a16="http://schemas.microsoft.com/office/drawing/2014/main" id="{6AEE1584-FEC3-057C-5172-8E9D77F70D14}"/>
              </a:ext>
            </a:extLst>
          </p:cNvPr>
          <p:cNvSpPr/>
          <p:nvPr/>
        </p:nvSpPr>
        <p:spPr>
          <a:xfrm>
            <a:off x="9867408" y="6131991"/>
            <a:ext cx="2014780" cy="381344"/>
          </a:xfrm>
          <a:prstGeom prst="round2SameRect">
            <a:avLst/>
          </a:prstGeom>
          <a:solidFill>
            <a:srgbClr val="7030A0"/>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3">
              <a:defRPr/>
            </a:pPr>
            <a:endParaRPr lang="en-GB">
              <a:solidFill>
                <a:prstClr val="white"/>
              </a:solidFill>
              <a:latin typeface="Aptos" panose="02110004020202020204"/>
            </a:endParaRPr>
          </a:p>
        </p:txBody>
      </p:sp>
      <p:cxnSp>
        <p:nvCxnSpPr>
          <p:cNvPr id="45" name="Straight Connector 44">
            <a:extLst>
              <a:ext uri="{FF2B5EF4-FFF2-40B4-BE49-F238E27FC236}">
                <a16:creationId xmlns:a16="http://schemas.microsoft.com/office/drawing/2014/main" id="{98A0E1D8-D1A9-1DB8-4016-7B7DE8ABF855}"/>
              </a:ext>
            </a:extLst>
          </p:cNvPr>
          <p:cNvCxnSpPr>
            <a:cxnSpLocks/>
          </p:cNvCxnSpPr>
          <p:nvPr/>
        </p:nvCxnSpPr>
        <p:spPr>
          <a:xfrm>
            <a:off x="4985944" y="3614870"/>
            <a:ext cx="1888953"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id="{23139EA8-A539-D189-6F5B-C5EA6B3CEB87}"/>
              </a:ext>
            </a:extLst>
          </p:cNvPr>
          <p:cNvCxnSpPr>
            <a:cxnSpLocks/>
          </p:cNvCxnSpPr>
          <p:nvPr/>
        </p:nvCxnSpPr>
        <p:spPr>
          <a:xfrm>
            <a:off x="4985944" y="4745656"/>
            <a:ext cx="1917116"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pic>
        <p:nvPicPr>
          <p:cNvPr id="47" name="Graphic 46" descr="No sign with solid fill">
            <a:extLst>
              <a:ext uri="{FF2B5EF4-FFF2-40B4-BE49-F238E27FC236}">
                <a16:creationId xmlns:a16="http://schemas.microsoft.com/office/drawing/2014/main" id="{7DE4413A-1CD9-423C-A897-C6F815E5E3E3}"/>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312911" y="6099725"/>
            <a:ext cx="429309" cy="392359"/>
          </a:xfrm>
          <a:prstGeom prst="rect">
            <a:avLst/>
          </a:prstGeom>
        </p:spPr>
      </p:pic>
      <p:pic>
        <p:nvPicPr>
          <p:cNvPr id="49" name="Graphic 48" descr="Bar chart with solid fill">
            <a:extLst>
              <a:ext uri="{FF2B5EF4-FFF2-40B4-BE49-F238E27FC236}">
                <a16:creationId xmlns:a16="http://schemas.microsoft.com/office/drawing/2014/main" id="{D8D98728-2F2F-BA46-66D9-30C72FADE443}"/>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flipH="1">
            <a:off x="5422046" y="6131729"/>
            <a:ext cx="511005" cy="381344"/>
          </a:xfrm>
          <a:prstGeom prst="rect">
            <a:avLst/>
          </a:prstGeom>
        </p:spPr>
      </p:pic>
      <p:pic>
        <p:nvPicPr>
          <p:cNvPr id="50" name="Graphic 49" descr="Statistics with solid fill">
            <a:extLst>
              <a:ext uri="{FF2B5EF4-FFF2-40B4-BE49-F238E27FC236}">
                <a16:creationId xmlns:a16="http://schemas.microsoft.com/office/drawing/2014/main" id="{37537F76-62DD-F307-9EC1-F75A6201911E}"/>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5932764" y="6127810"/>
            <a:ext cx="483365" cy="381237"/>
          </a:xfrm>
          <a:prstGeom prst="rect">
            <a:avLst/>
          </a:prstGeom>
        </p:spPr>
      </p:pic>
      <p:pic>
        <p:nvPicPr>
          <p:cNvPr id="51" name="Graphic 50" descr="Playbook with solid fill">
            <a:extLst>
              <a:ext uri="{FF2B5EF4-FFF2-40B4-BE49-F238E27FC236}">
                <a16:creationId xmlns:a16="http://schemas.microsoft.com/office/drawing/2014/main" id="{6F2FA2F5-5005-4D59-17E0-0EFFD5481AB3}"/>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8107076" y="6093945"/>
            <a:ext cx="475604" cy="432268"/>
          </a:xfrm>
          <a:prstGeom prst="rect">
            <a:avLst/>
          </a:prstGeom>
        </p:spPr>
      </p:pic>
      <p:pic>
        <p:nvPicPr>
          <p:cNvPr id="1036" name="Graphic 1035" descr="Business Growth with solid fill">
            <a:extLst>
              <a:ext uri="{FF2B5EF4-FFF2-40B4-BE49-F238E27FC236}">
                <a16:creationId xmlns:a16="http://schemas.microsoft.com/office/drawing/2014/main" id="{03CBAB3D-EE95-5390-BAF7-2748F33E4823}"/>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0642679" y="6105388"/>
            <a:ext cx="437038" cy="437038"/>
          </a:xfrm>
          <a:prstGeom prst="rect">
            <a:avLst/>
          </a:prstGeom>
        </p:spPr>
      </p:pic>
      <p:sp>
        <p:nvSpPr>
          <p:cNvPr id="12" name="Text 0">
            <a:extLst>
              <a:ext uri="{FF2B5EF4-FFF2-40B4-BE49-F238E27FC236}">
                <a16:creationId xmlns:a16="http://schemas.microsoft.com/office/drawing/2014/main" id="{4C64B2D7-EDDA-15E4-5B0D-6F0348029D20}"/>
              </a:ext>
            </a:extLst>
          </p:cNvPr>
          <p:cNvSpPr/>
          <p:nvPr/>
        </p:nvSpPr>
        <p:spPr>
          <a:xfrm>
            <a:off x="2414746" y="816946"/>
            <a:ext cx="6462536" cy="782430"/>
          </a:xfrm>
          <a:prstGeom prst="rect">
            <a:avLst/>
          </a:prstGeom>
          <a:noFill/>
          <a:ln/>
        </p:spPr>
        <p:txBody>
          <a:bodyPr wrap="square" lIns="120000" tIns="0" rIns="0" bIns="0" rtlCol="0" anchor="t"/>
          <a:lstStyle/>
          <a:p>
            <a:pPr defTabSz="761970">
              <a:lnSpc>
                <a:spcPts val="4625"/>
              </a:lnSpc>
            </a:pPr>
            <a:r>
              <a:rPr lang="en-US" sz="3200">
                <a:solidFill>
                  <a:schemeClr val="accent5">
                    <a:lumMod val="75000"/>
                  </a:schemeClr>
                </a:solidFill>
                <a:latin typeface="Arial" panose="020B0604020202020204" pitchFamily="34" charset="0"/>
                <a:ea typeface="Poppins Light" pitchFamily="34" charset="-122"/>
                <a:cs typeface="Arial" panose="020B0604020202020204" pitchFamily="34" charset="0"/>
              </a:rPr>
              <a:t>Return on Investment</a:t>
            </a:r>
            <a:endParaRPr lang="en-US" sz="3200">
              <a:solidFill>
                <a:schemeClr val="accent5">
                  <a:lumMod val="75000"/>
                </a:schemeClr>
              </a:solidFill>
              <a:latin typeface="Arial" panose="020B0604020202020204" pitchFamily="34" charset="0"/>
              <a:cs typeface="Arial" panose="020B0604020202020204" pitchFamily="34" charset="0"/>
            </a:endParaRPr>
          </a:p>
        </p:txBody>
      </p:sp>
      <p:sp>
        <p:nvSpPr>
          <p:cNvPr id="13" name="Text 0">
            <a:extLst>
              <a:ext uri="{FF2B5EF4-FFF2-40B4-BE49-F238E27FC236}">
                <a16:creationId xmlns:a16="http://schemas.microsoft.com/office/drawing/2014/main" id="{6A77C235-A7E3-9693-B686-18E6BD586FAE}"/>
              </a:ext>
            </a:extLst>
          </p:cNvPr>
          <p:cNvSpPr/>
          <p:nvPr/>
        </p:nvSpPr>
        <p:spPr>
          <a:xfrm>
            <a:off x="2416367" y="339707"/>
            <a:ext cx="8326973" cy="714878"/>
          </a:xfrm>
          <a:prstGeom prst="rect">
            <a:avLst/>
          </a:prstGeom>
          <a:noFill/>
          <a:ln/>
        </p:spPr>
        <p:txBody>
          <a:bodyPr wrap="square" lIns="120000" tIns="0" rIns="0" bIns="0" rtlCol="0" anchor="t"/>
          <a:lstStyle/>
          <a:p>
            <a:pPr defTabSz="761970">
              <a:lnSpc>
                <a:spcPts val="4625"/>
              </a:lnSpc>
            </a:pPr>
            <a:r>
              <a:rPr lang="en-US" sz="3600" b="1">
                <a:solidFill>
                  <a:prstClr val="white"/>
                </a:solidFill>
                <a:latin typeface="Arial" panose="020B0604020202020204" pitchFamily="34" charset="0"/>
                <a:ea typeface="Poppins Light" pitchFamily="34" charset="-122"/>
                <a:cs typeface="Arial" panose="020B0604020202020204" pitchFamily="34" charset="0"/>
              </a:rPr>
              <a:t>Case Study Focus</a:t>
            </a:r>
            <a:endParaRPr lang="en-US" sz="3600" b="1">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80124808"/>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0B3249"/>
        </a:solidFill>
        <a:effectLst/>
      </p:bgPr>
    </p:bg>
    <p:spTree>
      <p:nvGrpSpPr>
        <p:cNvPr id="1" name="">
          <a:extLst>
            <a:ext uri="{FF2B5EF4-FFF2-40B4-BE49-F238E27FC236}">
              <a16:creationId xmlns:a16="http://schemas.microsoft.com/office/drawing/2014/main" id="{EFFC532B-B093-8E7B-E6CA-FD77F20B4D8B}"/>
            </a:ext>
          </a:extLst>
        </p:cNvPr>
        <p:cNvGrpSpPr/>
        <p:nvPr/>
      </p:nvGrpSpPr>
      <p:grpSpPr>
        <a:xfrm>
          <a:off x="0" y="0"/>
          <a:ext cx="0" cy="0"/>
          <a:chOff x="0" y="0"/>
          <a:chExt cx="0" cy="0"/>
        </a:xfrm>
      </p:grpSpPr>
      <p:grpSp>
        <p:nvGrpSpPr>
          <p:cNvPr id="12" name="Group 11">
            <a:extLst>
              <a:ext uri="{FF2B5EF4-FFF2-40B4-BE49-F238E27FC236}">
                <a16:creationId xmlns:a16="http://schemas.microsoft.com/office/drawing/2014/main" id="{4958DDF4-6BB8-00C0-E76C-65BEAFA3159E}"/>
              </a:ext>
            </a:extLst>
          </p:cNvPr>
          <p:cNvGrpSpPr/>
          <p:nvPr/>
        </p:nvGrpSpPr>
        <p:grpSpPr>
          <a:xfrm>
            <a:off x="1073677" y="159607"/>
            <a:ext cx="1096368" cy="1048554"/>
            <a:chOff x="139825" y="280858"/>
            <a:chExt cx="1315641" cy="1258265"/>
          </a:xfrm>
        </p:grpSpPr>
        <p:sp>
          <p:nvSpPr>
            <p:cNvPr id="13" name="Oval 12">
              <a:extLst>
                <a:ext uri="{FF2B5EF4-FFF2-40B4-BE49-F238E27FC236}">
                  <a16:creationId xmlns:a16="http://schemas.microsoft.com/office/drawing/2014/main" id="{0E84C9CA-39D0-1202-388D-6F3F49BF02DC}"/>
                </a:ext>
              </a:extLst>
            </p:cNvPr>
            <p:cNvSpPr/>
            <p:nvPr/>
          </p:nvSpPr>
          <p:spPr>
            <a:xfrm>
              <a:off x="218322" y="401115"/>
              <a:ext cx="1155267" cy="1049580"/>
            </a:xfrm>
            <a:prstGeom prst="ellipse">
              <a:avLst/>
            </a:prstGeom>
            <a:solidFill>
              <a:schemeClr val="bg1"/>
            </a:solidFill>
            <a:ln w="635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sz="1500">
                <a:solidFill>
                  <a:prstClr val="white"/>
                </a:solidFill>
                <a:latin typeface="Calibri" panose="020F0502020204030204"/>
              </a:endParaRPr>
            </a:p>
          </p:txBody>
        </p:sp>
        <p:pic>
          <p:nvPicPr>
            <p:cNvPr id="14" name="Picture 13">
              <a:extLst>
                <a:ext uri="{FF2B5EF4-FFF2-40B4-BE49-F238E27FC236}">
                  <a16:creationId xmlns:a16="http://schemas.microsoft.com/office/drawing/2014/main" id="{9C16928E-C4FB-7754-CE9F-2335B10290CC}"/>
                </a:ext>
              </a:extLst>
            </p:cNvPr>
            <p:cNvPicPr>
              <a:picLocks noChangeAspect="1"/>
            </p:cNvPicPr>
            <p:nvPr/>
          </p:nvPicPr>
          <p:blipFill>
            <a:blip r:embed="rId3" cstate="email">
              <a:duotone>
                <a:prstClr val="black"/>
                <a:srgbClr val="7030A0">
                  <a:tint val="45000"/>
                  <a:satMod val="400000"/>
                </a:srgbClr>
              </a:duotone>
              <a:extLst>
                <a:ext uri="{28A0092B-C50C-407E-A947-70E740481C1C}">
                  <a14:useLocalDpi xmlns:a14="http://schemas.microsoft.com/office/drawing/2010/main"/>
                </a:ext>
              </a:extLst>
            </a:blip>
            <a:srcRect/>
            <a:stretch>
              <a:fillRect/>
            </a:stretch>
          </p:blipFill>
          <p:spPr>
            <a:xfrm>
              <a:off x="139825" y="280858"/>
              <a:ext cx="1315641" cy="1258265"/>
            </a:xfrm>
            <a:custGeom>
              <a:avLst/>
              <a:gdLst/>
              <a:ahLst/>
              <a:cxnLst/>
              <a:rect l="l" t="t" r="r" b="b"/>
              <a:pathLst>
                <a:path w="1525808" h="1459266">
                  <a:moveTo>
                    <a:pt x="677955" y="762168"/>
                  </a:moveTo>
                  <a:lnTo>
                    <a:pt x="735152" y="832763"/>
                  </a:lnTo>
                  <a:cubicBezTo>
                    <a:pt x="725552" y="840763"/>
                    <a:pt x="716686" y="846496"/>
                    <a:pt x="708553" y="849962"/>
                  </a:cubicBezTo>
                  <a:cubicBezTo>
                    <a:pt x="700420" y="853429"/>
                    <a:pt x="691954" y="855162"/>
                    <a:pt x="683155" y="855162"/>
                  </a:cubicBezTo>
                  <a:cubicBezTo>
                    <a:pt x="669822" y="855162"/>
                    <a:pt x="659190" y="851329"/>
                    <a:pt x="651257" y="843663"/>
                  </a:cubicBezTo>
                  <a:cubicBezTo>
                    <a:pt x="643324" y="835997"/>
                    <a:pt x="639357" y="826097"/>
                    <a:pt x="639357" y="813965"/>
                  </a:cubicBezTo>
                  <a:cubicBezTo>
                    <a:pt x="639357" y="804365"/>
                    <a:pt x="642557" y="794966"/>
                    <a:pt x="648957" y="785766"/>
                  </a:cubicBezTo>
                  <a:cubicBezTo>
                    <a:pt x="655356" y="776567"/>
                    <a:pt x="665023" y="768701"/>
                    <a:pt x="677955" y="762168"/>
                  </a:cubicBezTo>
                  <a:close/>
                  <a:moveTo>
                    <a:pt x="701954" y="637775"/>
                  </a:moveTo>
                  <a:cubicBezTo>
                    <a:pt x="711153" y="637775"/>
                    <a:pt x="718453" y="640309"/>
                    <a:pt x="723852" y="645375"/>
                  </a:cubicBezTo>
                  <a:cubicBezTo>
                    <a:pt x="729252" y="650441"/>
                    <a:pt x="731952" y="656574"/>
                    <a:pt x="731952" y="663774"/>
                  </a:cubicBezTo>
                  <a:cubicBezTo>
                    <a:pt x="731952" y="672307"/>
                    <a:pt x="726352" y="680906"/>
                    <a:pt x="715153" y="689572"/>
                  </a:cubicBezTo>
                  <a:lnTo>
                    <a:pt x="699954" y="701171"/>
                  </a:lnTo>
                  <a:lnTo>
                    <a:pt x="686155" y="685172"/>
                  </a:lnTo>
                  <a:cubicBezTo>
                    <a:pt x="677622" y="675306"/>
                    <a:pt x="673355" y="666907"/>
                    <a:pt x="673355" y="659974"/>
                  </a:cubicBezTo>
                  <a:cubicBezTo>
                    <a:pt x="673355" y="654108"/>
                    <a:pt x="675889" y="648941"/>
                    <a:pt x="680955" y="644475"/>
                  </a:cubicBezTo>
                  <a:cubicBezTo>
                    <a:pt x="686021" y="640009"/>
                    <a:pt x="693021" y="637775"/>
                    <a:pt x="701954" y="637775"/>
                  </a:cubicBezTo>
                  <a:close/>
                  <a:moveTo>
                    <a:pt x="860437" y="603177"/>
                  </a:moveTo>
                  <a:lnTo>
                    <a:pt x="930433" y="896360"/>
                  </a:lnTo>
                  <a:lnTo>
                    <a:pt x="994629" y="896360"/>
                  </a:lnTo>
                  <a:lnTo>
                    <a:pt x="1052825" y="677173"/>
                  </a:lnTo>
                  <a:lnTo>
                    <a:pt x="1111222" y="896360"/>
                  </a:lnTo>
                  <a:lnTo>
                    <a:pt x="1174018" y="896360"/>
                  </a:lnTo>
                  <a:lnTo>
                    <a:pt x="1245214" y="603177"/>
                  </a:lnTo>
                  <a:lnTo>
                    <a:pt x="1185617" y="603177"/>
                  </a:lnTo>
                  <a:lnTo>
                    <a:pt x="1140620" y="807965"/>
                  </a:lnTo>
                  <a:lnTo>
                    <a:pt x="1089223" y="603177"/>
                  </a:lnTo>
                  <a:lnTo>
                    <a:pt x="1018827" y="603177"/>
                  </a:lnTo>
                  <a:lnTo>
                    <a:pt x="965231" y="804565"/>
                  </a:lnTo>
                  <a:lnTo>
                    <a:pt x="921033" y="603177"/>
                  </a:lnTo>
                  <a:close/>
                  <a:moveTo>
                    <a:pt x="298885" y="603177"/>
                  </a:moveTo>
                  <a:lnTo>
                    <a:pt x="298885" y="896360"/>
                  </a:lnTo>
                  <a:lnTo>
                    <a:pt x="353882" y="896360"/>
                  </a:lnTo>
                  <a:lnTo>
                    <a:pt x="353882" y="705171"/>
                  </a:lnTo>
                  <a:lnTo>
                    <a:pt x="472075" y="896360"/>
                  </a:lnTo>
                  <a:lnTo>
                    <a:pt x="531471" y="896360"/>
                  </a:lnTo>
                  <a:lnTo>
                    <a:pt x="531471" y="603177"/>
                  </a:lnTo>
                  <a:lnTo>
                    <a:pt x="476474" y="603177"/>
                  </a:lnTo>
                  <a:lnTo>
                    <a:pt x="476474" y="798965"/>
                  </a:lnTo>
                  <a:lnTo>
                    <a:pt x="356482" y="603177"/>
                  </a:lnTo>
                  <a:close/>
                  <a:moveTo>
                    <a:pt x="700554" y="598178"/>
                  </a:moveTo>
                  <a:cubicBezTo>
                    <a:pt x="674289" y="598178"/>
                    <a:pt x="654056" y="604344"/>
                    <a:pt x="639857" y="616677"/>
                  </a:cubicBezTo>
                  <a:cubicBezTo>
                    <a:pt x="625658" y="629009"/>
                    <a:pt x="618559" y="644042"/>
                    <a:pt x="618559" y="661774"/>
                  </a:cubicBezTo>
                  <a:cubicBezTo>
                    <a:pt x="618559" y="671373"/>
                    <a:pt x="621092" y="681539"/>
                    <a:pt x="626158" y="692272"/>
                  </a:cubicBezTo>
                  <a:cubicBezTo>
                    <a:pt x="631225" y="703005"/>
                    <a:pt x="638757" y="714304"/>
                    <a:pt x="648757" y="726170"/>
                  </a:cubicBezTo>
                  <a:cubicBezTo>
                    <a:pt x="626492" y="737236"/>
                    <a:pt x="609759" y="750268"/>
                    <a:pt x="598560" y="765268"/>
                  </a:cubicBezTo>
                  <a:cubicBezTo>
                    <a:pt x="587361" y="780267"/>
                    <a:pt x="581761" y="797166"/>
                    <a:pt x="581761" y="815964"/>
                  </a:cubicBezTo>
                  <a:cubicBezTo>
                    <a:pt x="581761" y="836630"/>
                    <a:pt x="588894" y="854895"/>
                    <a:pt x="603160" y="870761"/>
                  </a:cubicBezTo>
                  <a:cubicBezTo>
                    <a:pt x="621559" y="891293"/>
                    <a:pt x="649023" y="901559"/>
                    <a:pt x="685555" y="901559"/>
                  </a:cubicBezTo>
                  <a:cubicBezTo>
                    <a:pt x="703953" y="901559"/>
                    <a:pt x="719819" y="899026"/>
                    <a:pt x="733152" y="893960"/>
                  </a:cubicBezTo>
                  <a:cubicBezTo>
                    <a:pt x="746484" y="888893"/>
                    <a:pt x="759083" y="881027"/>
                    <a:pt x="770949" y="870361"/>
                  </a:cubicBezTo>
                  <a:cubicBezTo>
                    <a:pt x="786282" y="884627"/>
                    <a:pt x="802281" y="895826"/>
                    <a:pt x="818946" y="903959"/>
                  </a:cubicBezTo>
                  <a:lnTo>
                    <a:pt x="852944" y="860562"/>
                  </a:lnTo>
                  <a:cubicBezTo>
                    <a:pt x="848278" y="858295"/>
                    <a:pt x="840978" y="853662"/>
                    <a:pt x="831046" y="846663"/>
                  </a:cubicBezTo>
                  <a:cubicBezTo>
                    <a:pt x="821113" y="839663"/>
                    <a:pt x="813013" y="833230"/>
                    <a:pt x="806747" y="827364"/>
                  </a:cubicBezTo>
                  <a:cubicBezTo>
                    <a:pt x="811014" y="821764"/>
                    <a:pt x="815013" y="814798"/>
                    <a:pt x="818746" y="806465"/>
                  </a:cubicBezTo>
                  <a:cubicBezTo>
                    <a:pt x="822479" y="798132"/>
                    <a:pt x="826879" y="784966"/>
                    <a:pt x="831946" y="766967"/>
                  </a:cubicBezTo>
                  <a:lnTo>
                    <a:pt x="781149" y="755368"/>
                  </a:lnTo>
                  <a:cubicBezTo>
                    <a:pt x="777682" y="769101"/>
                    <a:pt x="773549" y="780233"/>
                    <a:pt x="768749" y="788766"/>
                  </a:cubicBezTo>
                  <a:lnTo>
                    <a:pt x="727952" y="734969"/>
                  </a:lnTo>
                  <a:cubicBezTo>
                    <a:pt x="749417" y="721504"/>
                    <a:pt x="763683" y="709438"/>
                    <a:pt x="770749" y="698772"/>
                  </a:cubicBezTo>
                  <a:cubicBezTo>
                    <a:pt x="777816" y="688106"/>
                    <a:pt x="781349" y="676840"/>
                    <a:pt x="781349" y="664974"/>
                  </a:cubicBezTo>
                  <a:cubicBezTo>
                    <a:pt x="781349" y="646308"/>
                    <a:pt x="774216" y="630509"/>
                    <a:pt x="759950" y="617577"/>
                  </a:cubicBezTo>
                  <a:cubicBezTo>
                    <a:pt x="745684" y="604644"/>
                    <a:pt x="725885" y="598178"/>
                    <a:pt x="700554" y="598178"/>
                  </a:cubicBezTo>
                  <a:close/>
                  <a:moveTo>
                    <a:pt x="762904" y="0"/>
                  </a:moveTo>
                  <a:cubicBezTo>
                    <a:pt x="1184244" y="0"/>
                    <a:pt x="1525808" y="326668"/>
                    <a:pt x="1525808" y="729633"/>
                  </a:cubicBezTo>
                  <a:cubicBezTo>
                    <a:pt x="1525808" y="1132598"/>
                    <a:pt x="1184244" y="1459266"/>
                    <a:pt x="762904" y="1459266"/>
                  </a:cubicBezTo>
                  <a:cubicBezTo>
                    <a:pt x="341564" y="1459266"/>
                    <a:pt x="0" y="1132598"/>
                    <a:pt x="0" y="729633"/>
                  </a:cubicBezTo>
                  <a:cubicBezTo>
                    <a:pt x="0" y="326668"/>
                    <a:pt x="341564" y="0"/>
                    <a:pt x="762904" y="0"/>
                  </a:cubicBezTo>
                  <a:close/>
                </a:path>
              </a:pathLst>
            </a:custGeom>
            <a:ln w="63500" cap="rnd">
              <a:solidFill>
                <a:schemeClr val="bg1"/>
              </a:solidFill>
              <a:prstDash val="solid"/>
            </a:ln>
            <a:effectLst>
              <a:outerShdw sx="1000" sy="1000" algn="bl" rotWithShape="0">
                <a:srgbClr val="000000"/>
              </a:outerShdw>
            </a:effectLst>
          </p:spPr>
        </p:pic>
      </p:grpSp>
      <p:grpSp>
        <p:nvGrpSpPr>
          <p:cNvPr id="2" name="Group 1">
            <a:extLst>
              <a:ext uri="{FF2B5EF4-FFF2-40B4-BE49-F238E27FC236}">
                <a16:creationId xmlns:a16="http://schemas.microsoft.com/office/drawing/2014/main" id="{D98A1F66-63D2-83A8-50A0-844768735DB4}"/>
              </a:ext>
            </a:extLst>
          </p:cNvPr>
          <p:cNvGrpSpPr/>
          <p:nvPr/>
        </p:nvGrpSpPr>
        <p:grpSpPr>
          <a:xfrm>
            <a:off x="-1295521" y="1307391"/>
            <a:ext cx="1068059" cy="1022154"/>
            <a:chOff x="171472" y="1555617"/>
            <a:chExt cx="1281671" cy="1226585"/>
          </a:xfrm>
        </p:grpSpPr>
        <p:sp>
          <p:nvSpPr>
            <p:cNvPr id="4" name="Oval 3">
              <a:extLst>
                <a:ext uri="{FF2B5EF4-FFF2-40B4-BE49-F238E27FC236}">
                  <a16:creationId xmlns:a16="http://schemas.microsoft.com/office/drawing/2014/main" id="{6A582373-6574-3766-D414-6DFACF48A2F6}"/>
                </a:ext>
              </a:extLst>
            </p:cNvPr>
            <p:cNvSpPr/>
            <p:nvPr/>
          </p:nvSpPr>
          <p:spPr>
            <a:xfrm>
              <a:off x="234673" y="1644119"/>
              <a:ext cx="1155267" cy="1049580"/>
            </a:xfrm>
            <a:prstGeom prst="ellipse">
              <a:avLst/>
            </a:prstGeom>
            <a:solidFill>
              <a:schemeClr val="bg1"/>
            </a:solidFill>
            <a:ln w="539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sz="1500">
                <a:solidFill>
                  <a:prstClr val="white"/>
                </a:solidFill>
                <a:latin typeface="Calibri" panose="020F0502020204030204"/>
              </a:endParaRPr>
            </a:p>
          </p:txBody>
        </p:sp>
        <p:pic>
          <p:nvPicPr>
            <p:cNvPr id="5" name="Picture 4">
              <a:extLst>
                <a:ext uri="{FF2B5EF4-FFF2-40B4-BE49-F238E27FC236}">
                  <a16:creationId xmlns:a16="http://schemas.microsoft.com/office/drawing/2014/main" id="{92EF7B0F-E3C2-2AAE-DE29-0B543E82DFB0}"/>
                </a:ext>
              </a:extLst>
            </p:cNvPr>
            <p:cNvPicPr>
              <a:picLocks noChangeAspect="1"/>
            </p:cNvPicPr>
            <p:nvPr/>
          </p:nvPicPr>
          <p:blipFill>
            <a:blip r:embed="rId4" cstate="email">
              <a:alphaModFix amt="85000"/>
              <a:duotone>
                <a:prstClr val="black"/>
                <a:srgbClr val="FFC000">
                  <a:tint val="45000"/>
                  <a:satMod val="400000"/>
                </a:srgbClr>
              </a:duotone>
              <a:extLst>
                <a:ext uri="{28A0092B-C50C-407E-A947-70E740481C1C}">
                  <a14:useLocalDpi xmlns:a14="http://schemas.microsoft.com/office/drawing/2010/main"/>
                </a:ext>
              </a:extLst>
            </a:blip>
            <a:srcRect/>
            <a:stretch>
              <a:fillRect/>
            </a:stretch>
          </p:blipFill>
          <p:spPr>
            <a:xfrm>
              <a:off x="171472" y="1555617"/>
              <a:ext cx="1281671" cy="1226585"/>
            </a:xfrm>
            <a:custGeom>
              <a:avLst/>
              <a:gdLst/>
              <a:ahLst/>
              <a:cxnLst/>
              <a:rect l="l" t="t" r="r" b="b"/>
              <a:pathLst>
                <a:path w="1486412" h="1422526">
                  <a:moveTo>
                    <a:pt x="491851" y="655834"/>
                  </a:moveTo>
                  <a:lnTo>
                    <a:pt x="491851" y="868221"/>
                  </a:lnTo>
                  <a:lnTo>
                    <a:pt x="548048" y="868221"/>
                  </a:lnTo>
                  <a:lnTo>
                    <a:pt x="548048" y="655834"/>
                  </a:lnTo>
                  <a:close/>
                  <a:moveTo>
                    <a:pt x="1159797" y="651034"/>
                  </a:moveTo>
                  <a:cubicBezTo>
                    <a:pt x="1129265" y="651034"/>
                    <a:pt x="1106733" y="657300"/>
                    <a:pt x="1092201" y="669833"/>
                  </a:cubicBezTo>
                  <a:cubicBezTo>
                    <a:pt x="1077668" y="682365"/>
                    <a:pt x="1070402" y="697831"/>
                    <a:pt x="1070402" y="716230"/>
                  </a:cubicBezTo>
                  <a:cubicBezTo>
                    <a:pt x="1070402" y="736629"/>
                    <a:pt x="1078802" y="752561"/>
                    <a:pt x="1095601" y="764027"/>
                  </a:cubicBezTo>
                  <a:cubicBezTo>
                    <a:pt x="1107733" y="772293"/>
                    <a:pt x="1136465" y="781426"/>
                    <a:pt x="1181795" y="791425"/>
                  </a:cubicBezTo>
                  <a:cubicBezTo>
                    <a:pt x="1191528" y="793692"/>
                    <a:pt x="1197794" y="796158"/>
                    <a:pt x="1200594" y="798825"/>
                  </a:cubicBezTo>
                  <a:cubicBezTo>
                    <a:pt x="1203261" y="801625"/>
                    <a:pt x="1204594" y="805158"/>
                    <a:pt x="1204594" y="809424"/>
                  </a:cubicBezTo>
                  <a:cubicBezTo>
                    <a:pt x="1204594" y="815691"/>
                    <a:pt x="1202127" y="820690"/>
                    <a:pt x="1197194" y="824423"/>
                  </a:cubicBezTo>
                  <a:cubicBezTo>
                    <a:pt x="1189861" y="829756"/>
                    <a:pt x="1178929" y="832423"/>
                    <a:pt x="1164396" y="832423"/>
                  </a:cubicBezTo>
                  <a:cubicBezTo>
                    <a:pt x="1151197" y="832423"/>
                    <a:pt x="1140931" y="829590"/>
                    <a:pt x="1133598" y="823923"/>
                  </a:cubicBezTo>
                  <a:cubicBezTo>
                    <a:pt x="1126265" y="818257"/>
                    <a:pt x="1121399" y="809958"/>
                    <a:pt x="1118999" y="799025"/>
                  </a:cubicBezTo>
                  <a:lnTo>
                    <a:pt x="1062603" y="807624"/>
                  </a:lnTo>
                  <a:cubicBezTo>
                    <a:pt x="1067802" y="827756"/>
                    <a:pt x="1078835" y="843689"/>
                    <a:pt x="1095701" y="855421"/>
                  </a:cubicBezTo>
                  <a:cubicBezTo>
                    <a:pt x="1112566" y="867154"/>
                    <a:pt x="1135465" y="873020"/>
                    <a:pt x="1164396" y="873020"/>
                  </a:cubicBezTo>
                  <a:cubicBezTo>
                    <a:pt x="1196261" y="873020"/>
                    <a:pt x="1220326" y="866021"/>
                    <a:pt x="1236592" y="852022"/>
                  </a:cubicBezTo>
                  <a:cubicBezTo>
                    <a:pt x="1252858" y="838023"/>
                    <a:pt x="1260991" y="821290"/>
                    <a:pt x="1260991" y="801825"/>
                  </a:cubicBezTo>
                  <a:cubicBezTo>
                    <a:pt x="1260991" y="783959"/>
                    <a:pt x="1255124" y="770027"/>
                    <a:pt x="1243392" y="760027"/>
                  </a:cubicBezTo>
                  <a:cubicBezTo>
                    <a:pt x="1231526" y="750161"/>
                    <a:pt x="1210627" y="741828"/>
                    <a:pt x="1180695" y="735029"/>
                  </a:cubicBezTo>
                  <a:cubicBezTo>
                    <a:pt x="1150764" y="728229"/>
                    <a:pt x="1133265" y="722963"/>
                    <a:pt x="1128199" y="719230"/>
                  </a:cubicBezTo>
                  <a:cubicBezTo>
                    <a:pt x="1124465" y="716430"/>
                    <a:pt x="1122599" y="713030"/>
                    <a:pt x="1122599" y="709030"/>
                  </a:cubicBezTo>
                  <a:cubicBezTo>
                    <a:pt x="1122599" y="704364"/>
                    <a:pt x="1124732" y="700564"/>
                    <a:pt x="1128999" y="697631"/>
                  </a:cubicBezTo>
                  <a:cubicBezTo>
                    <a:pt x="1135398" y="693498"/>
                    <a:pt x="1145998" y="691431"/>
                    <a:pt x="1160797" y="691431"/>
                  </a:cubicBezTo>
                  <a:cubicBezTo>
                    <a:pt x="1172529" y="691431"/>
                    <a:pt x="1181562" y="693631"/>
                    <a:pt x="1187895" y="698031"/>
                  </a:cubicBezTo>
                  <a:cubicBezTo>
                    <a:pt x="1194228" y="702431"/>
                    <a:pt x="1198528" y="708764"/>
                    <a:pt x="1200794" y="717030"/>
                  </a:cubicBezTo>
                  <a:lnTo>
                    <a:pt x="1253791" y="707230"/>
                  </a:lnTo>
                  <a:cubicBezTo>
                    <a:pt x="1248458" y="688698"/>
                    <a:pt x="1238725" y="674699"/>
                    <a:pt x="1224593" y="665233"/>
                  </a:cubicBezTo>
                  <a:cubicBezTo>
                    <a:pt x="1210460" y="655767"/>
                    <a:pt x="1188862" y="651034"/>
                    <a:pt x="1159797" y="651034"/>
                  </a:cubicBezTo>
                  <a:close/>
                  <a:moveTo>
                    <a:pt x="944396" y="651034"/>
                  </a:moveTo>
                  <a:cubicBezTo>
                    <a:pt x="912798" y="651034"/>
                    <a:pt x="887733" y="660800"/>
                    <a:pt x="869200" y="680332"/>
                  </a:cubicBezTo>
                  <a:cubicBezTo>
                    <a:pt x="850668" y="699864"/>
                    <a:pt x="841402" y="727163"/>
                    <a:pt x="841402" y="762227"/>
                  </a:cubicBezTo>
                  <a:cubicBezTo>
                    <a:pt x="841402" y="796892"/>
                    <a:pt x="850635" y="824023"/>
                    <a:pt x="869100" y="843622"/>
                  </a:cubicBezTo>
                  <a:cubicBezTo>
                    <a:pt x="887566" y="863221"/>
                    <a:pt x="912331" y="873020"/>
                    <a:pt x="943396" y="873020"/>
                  </a:cubicBezTo>
                  <a:cubicBezTo>
                    <a:pt x="970728" y="873020"/>
                    <a:pt x="992526" y="866554"/>
                    <a:pt x="1008792" y="853622"/>
                  </a:cubicBezTo>
                  <a:cubicBezTo>
                    <a:pt x="1025057" y="840689"/>
                    <a:pt x="1036057" y="821557"/>
                    <a:pt x="1041790" y="796225"/>
                  </a:cubicBezTo>
                  <a:lnTo>
                    <a:pt x="986593" y="786826"/>
                  </a:lnTo>
                  <a:cubicBezTo>
                    <a:pt x="983793" y="801625"/>
                    <a:pt x="978994" y="812057"/>
                    <a:pt x="972194" y="818124"/>
                  </a:cubicBezTo>
                  <a:cubicBezTo>
                    <a:pt x="965395" y="824190"/>
                    <a:pt x="956662" y="827223"/>
                    <a:pt x="945996" y="827223"/>
                  </a:cubicBezTo>
                  <a:cubicBezTo>
                    <a:pt x="931730" y="827223"/>
                    <a:pt x="920364" y="822023"/>
                    <a:pt x="911898" y="811624"/>
                  </a:cubicBezTo>
                  <a:cubicBezTo>
                    <a:pt x="903432" y="801225"/>
                    <a:pt x="899199" y="783426"/>
                    <a:pt x="899199" y="758227"/>
                  </a:cubicBezTo>
                  <a:cubicBezTo>
                    <a:pt x="899199" y="735562"/>
                    <a:pt x="903365" y="719396"/>
                    <a:pt x="911698" y="709730"/>
                  </a:cubicBezTo>
                  <a:cubicBezTo>
                    <a:pt x="920031" y="700064"/>
                    <a:pt x="931197" y="695231"/>
                    <a:pt x="945196" y="695231"/>
                  </a:cubicBezTo>
                  <a:cubicBezTo>
                    <a:pt x="955728" y="695231"/>
                    <a:pt x="964295" y="698031"/>
                    <a:pt x="970894" y="703631"/>
                  </a:cubicBezTo>
                  <a:cubicBezTo>
                    <a:pt x="977494" y="709230"/>
                    <a:pt x="981727" y="717563"/>
                    <a:pt x="983593" y="728629"/>
                  </a:cubicBezTo>
                  <a:lnTo>
                    <a:pt x="1038990" y="718630"/>
                  </a:lnTo>
                  <a:cubicBezTo>
                    <a:pt x="1032324" y="695831"/>
                    <a:pt x="1021358" y="678866"/>
                    <a:pt x="1006092" y="667733"/>
                  </a:cubicBezTo>
                  <a:cubicBezTo>
                    <a:pt x="990826" y="656600"/>
                    <a:pt x="970261" y="651034"/>
                    <a:pt x="944396" y="651034"/>
                  </a:cubicBezTo>
                  <a:close/>
                  <a:moveTo>
                    <a:pt x="727944" y="651034"/>
                  </a:moveTo>
                  <a:cubicBezTo>
                    <a:pt x="699812" y="651034"/>
                    <a:pt x="676480" y="663033"/>
                    <a:pt x="657948" y="687032"/>
                  </a:cubicBezTo>
                  <a:lnTo>
                    <a:pt x="657948" y="655834"/>
                  </a:lnTo>
                  <a:lnTo>
                    <a:pt x="605751" y="655834"/>
                  </a:lnTo>
                  <a:lnTo>
                    <a:pt x="605751" y="868221"/>
                  </a:lnTo>
                  <a:lnTo>
                    <a:pt x="661948" y="868221"/>
                  </a:lnTo>
                  <a:lnTo>
                    <a:pt x="661948" y="772027"/>
                  </a:lnTo>
                  <a:cubicBezTo>
                    <a:pt x="661948" y="748295"/>
                    <a:pt x="663381" y="732029"/>
                    <a:pt x="666248" y="723229"/>
                  </a:cubicBezTo>
                  <a:cubicBezTo>
                    <a:pt x="669114" y="714430"/>
                    <a:pt x="674414" y="707364"/>
                    <a:pt x="682147" y="702031"/>
                  </a:cubicBezTo>
                  <a:cubicBezTo>
                    <a:pt x="689880" y="696698"/>
                    <a:pt x="698612" y="694031"/>
                    <a:pt x="708345" y="694031"/>
                  </a:cubicBezTo>
                  <a:cubicBezTo>
                    <a:pt x="715945" y="694031"/>
                    <a:pt x="722444" y="695898"/>
                    <a:pt x="727844" y="699631"/>
                  </a:cubicBezTo>
                  <a:cubicBezTo>
                    <a:pt x="733244" y="703364"/>
                    <a:pt x="737143" y="708597"/>
                    <a:pt x="739543" y="715330"/>
                  </a:cubicBezTo>
                  <a:cubicBezTo>
                    <a:pt x="741943" y="722063"/>
                    <a:pt x="743143" y="736895"/>
                    <a:pt x="743143" y="759827"/>
                  </a:cubicBezTo>
                  <a:lnTo>
                    <a:pt x="743143" y="868221"/>
                  </a:lnTo>
                  <a:lnTo>
                    <a:pt x="799340" y="868221"/>
                  </a:lnTo>
                  <a:lnTo>
                    <a:pt x="799340" y="736229"/>
                  </a:lnTo>
                  <a:cubicBezTo>
                    <a:pt x="799340" y="719830"/>
                    <a:pt x="798306" y="707230"/>
                    <a:pt x="796240" y="698431"/>
                  </a:cubicBezTo>
                  <a:cubicBezTo>
                    <a:pt x="794173" y="689632"/>
                    <a:pt x="790507" y="681765"/>
                    <a:pt x="785240" y="674832"/>
                  </a:cubicBezTo>
                  <a:cubicBezTo>
                    <a:pt x="779974" y="667900"/>
                    <a:pt x="772208" y="662200"/>
                    <a:pt x="761942" y="657733"/>
                  </a:cubicBezTo>
                  <a:cubicBezTo>
                    <a:pt x="751676" y="653267"/>
                    <a:pt x="740343" y="651034"/>
                    <a:pt x="727944" y="651034"/>
                  </a:cubicBezTo>
                  <a:close/>
                  <a:moveTo>
                    <a:pt x="246201" y="577438"/>
                  </a:moveTo>
                  <a:lnTo>
                    <a:pt x="246201" y="868221"/>
                  </a:lnTo>
                  <a:lnTo>
                    <a:pt x="452589" y="868221"/>
                  </a:lnTo>
                  <a:lnTo>
                    <a:pt x="452589" y="818824"/>
                  </a:lnTo>
                  <a:lnTo>
                    <a:pt x="305398" y="818824"/>
                  </a:lnTo>
                  <a:lnTo>
                    <a:pt x="305398" y="577438"/>
                  </a:lnTo>
                  <a:close/>
                  <a:moveTo>
                    <a:pt x="491851" y="575039"/>
                  </a:moveTo>
                  <a:lnTo>
                    <a:pt x="491851" y="627035"/>
                  </a:lnTo>
                  <a:lnTo>
                    <a:pt x="548048" y="627035"/>
                  </a:lnTo>
                  <a:lnTo>
                    <a:pt x="548048" y="575039"/>
                  </a:lnTo>
                  <a:close/>
                  <a:moveTo>
                    <a:pt x="743206" y="0"/>
                  </a:moveTo>
                  <a:cubicBezTo>
                    <a:pt x="1153667" y="0"/>
                    <a:pt x="1486412" y="318443"/>
                    <a:pt x="1486412" y="711263"/>
                  </a:cubicBezTo>
                  <a:cubicBezTo>
                    <a:pt x="1486412" y="1104083"/>
                    <a:pt x="1153667" y="1422526"/>
                    <a:pt x="743206" y="1422526"/>
                  </a:cubicBezTo>
                  <a:cubicBezTo>
                    <a:pt x="332745" y="1422526"/>
                    <a:pt x="0" y="1104083"/>
                    <a:pt x="0" y="711263"/>
                  </a:cubicBezTo>
                  <a:cubicBezTo>
                    <a:pt x="0" y="318443"/>
                    <a:pt x="332745" y="0"/>
                    <a:pt x="743206" y="0"/>
                  </a:cubicBezTo>
                  <a:close/>
                </a:path>
              </a:pathLst>
            </a:custGeom>
            <a:ln w="53975" cap="rnd">
              <a:solidFill>
                <a:schemeClr val="bg1"/>
              </a:solidFill>
              <a:prstDash val="solid"/>
            </a:ln>
            <a:effectLst>
              <a:outerShdw blurRad="127000" sx="1000" sy="1000" algn="bl" rotWithShape="0">
                <a:srgbClr val="000000"/>
              </a:outerShdw>
            </a:effectLst>
          </p:spPr>
        </p:pic>
      </p:grpSp>
      <p:grpSp>
        <p:nvGrpSpPr>
          <p:cNvPr id="6" name="Group 5">
            <a:extLst>
              <a:ext uri="{FF2B5EF4-FFF2-40B4-BE49-F238E27FC236}">
                <a16:creationId xmlns:a16="http://schemas.microsoft.com/office/drawing/2014/main" id="{4C461342-C9CB-144C-C6C5-0DA4E5C62F5E}"/>
              </a:ext>
            </a:extLst>
          </p:cNvPr>
          <p:cNvGrpSpPr/>
          <p:nvPr/>
        </p:nvGrpSpPr>
        <p:grpSpPr>
          <a:xfrm>
            <a:off x="-1305584" y="2413410"/>
            <a:ext cx="1060374" cy="1024070"/>
            <a:chOff x="169335" y="2882840"/>
            <a:chExt cx="1272449" cy="1228884"/>
          </a:xfrm>
        </p:grpSpPr>
        <p:sp>
          <p:nvSpPr>
            <p:cNvPr id="7" name="Oval 6">
              <a:extLst>
                <a:ext uri="{FF2B5EF4-FFF2-40B4-BE49-F238E27FC236}">
                  <a16:creationId xmlns:a16="http://schemas.microsoft.com/office/drawing/2014/main" id="{2ECEE861-831E-7B5B-4F5B-FC7374D3BA05}"/>
                </a:ext>
              </a:extLst>
            </p:cNvPr>
            <p:cNvSpPr/>
            <p:nvPr/>
          </p:nvSpPr>
          <p:spPr>
            <a:xfrm>
              <a:off x="234673" y="2983064"/>
              <a:ext cx="1155267" cy="1049580"/>
            </a:xfrm>
            <a:prstGeom prst="ellipse">
              <a:avLst/>
            </a:prstGeom>
            <a:solidFill>
              <a:schemeClr val="bg1"/>
            </a:solidFill>
            <a:ln w="539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sz="1500">
                <a:solidFill>
                  <a:prstClr val="white"/>
                </a:solidFill>
                <a:latin typeface="Calibri" panose="020F0502020204030204"/>
              </a:endParaRPr>
            </a:p>
          </p:txBody>
        </p:sp>
        <p:pic>
          <p:nvPicPr>
            <p:cNvPr id="8" name="Picture 7">
              <a:extLst>
                <a:ext uri="{FF2B5EF4-FFF2-40B4-BE49-F238E27FC236}">
                  <a16:creationId xmlns:a16="http://schemas.microsoft.com/office/drawing/2014/main" id="{CBB5DEF1-1A92-EE6D-E0EE-AD54A4DD27F5}"/>
                </a:ext>
              </a:extLst>
            </p:cNvPr>
            <p:cNvPicPr>
              <a:picLocks noChangeAspect="1"/>
            </p:cNvPicPr>
            <p:nvPr/>
          </p:nvPicPr>
          <p:blipFill>
            <a:blip r:embed="rId5" cstate="email">
              <a:alphaModFix amt="85000"/>
              <a:duotone>
                <a:prstClr val="black"/>
                <a:srgbClr val="0070C0">
                  <a:tint val="45000"/>
                  <a:satMod val="400000"/>
                </a:srgbClr>
              </a:duotone>
              <a:extLst>
                <a:ext uri="{28A0092B-C50C-407E-A947-70E740481C1C}">
                  <a14:useLocalDpi xmlns:a14="http://schemas.microsoft.com/office/drawing/2010/main"/>
                </a:ext>
              </a:extLst>
            </a:blip>
            <a:srcRect/>
            <a:stretch/>
          </p:blipFill>
          <p:spPr>
            <a:xfrm>
              <a:off x="169335" y="2882840"/>
              <a:ext cx="1272449" cy="1228884"/>
            </a:xfrm>
            <a:custGeom>
              <a:avLst/>
              <a:gdLst/>
              <a:ahLst/>
              <a:cxnLst/>
              <a:rect l="l" t="t" r="r" b="b"/>
              <a:pathLst>
                <a:path w="1475716" h="1425192">
                  <a:moveTo>
                    <a:pt x="523390" y="694660"/>
                  </a:moveTo>
                  <a:cubicBezTo>
                    <a:pt x="536010" y="694660"/>
                    <a:pt x="546593" y="699478"/>
                    <a:pt x="555139" y="709115"/>
                  </a:cubicBezTo>
                  <a:cubicBezTo>
                    <a:pt x="563686" y="718751"/>
                    <a:pt x="567960" y="732518"/>
                    <a:pt x="567960" y="750415"/>
                  </a:cubicBezTo>
                  <a:cubicBezTo>
                    <a:pt x="567960" y="768770"/>
                    <a:pt x="563686" y="782766"/>
                    <a:pt x="555139" y="792403"/>
                  </a:cubicBezTo>
                  <a:cubicBezTo>
                    <a:pt x="546593" y="802039"/>
                    <a:pt x="536010" y="806858"/>
                    <a:pt x="523390" y="806858"/>
                  </a:cubicBezTo>
                  <a:cubicBezTo>
                    <a:pt x="510771" y="806858"/>
                    <a:pt x="500159" y="802039"/>
                    <a:pt x="491555" y="792403"/>
                  </a:cubicBezTo>
                  <a:cubicBezTo>
                    <a:pt x="482951" y="782766"/>
                    <a:pt x="478649" y="768885"/>
                    <a:pt x="478649" y="750759"/>
                  </a:cubicBezTo>
                  <a:cubicBezTo>
                    <a:pt x="478649" y="732633"/>
                    <a:pt x="482951" y="718751"/>
                    <a:pt x="491555" y="709115"/>
                  </a:cubicBezTo>
                  <a:cubicBezTo>
                    <a:pt x="500159" y="699478"/>
                    <a:pt x="510771" y="694660"/>
                    <a:pt x="523390" y="694660"/>
                  </a:cubicBezTo>
                  <a:close/>
                  <a:moveTo>
                    <a:pt x="1065343" y="692251"/>
                  </a:moveTo>
                  <a:cubicBezTo>
                    <a:pt x="1075209" y="692251"/>
                    <a:pt x="1083584" y="695893"/>
                    <a:pt x="1090467" y="703178"/>
                  </a:cubicBezTo>
                  <a:cubicBezTo>
                    <a:pt x="1097351" y="710463"/>
                    <a:pt x="1100964" y="721103"/>
                    <a:pt x="1101308" y="735099"/>
                  </a:cubicBezTo>
                  <a:lnTo>
                    <a:pt x="1029034" y="735099"/>
                  </a:lnTo>
                  <a:cubicBezTo>
                    <a:pt x="1028919" y="721906"/>
                    <a:pt x="1032303" y="711467"/>
                    <a:pt x="1039187" y="703780"/>
                  </a:cubicBezTo>
                  <a:cubicBezTo>
                    <a:pt x="1046070" y="696094"/>
                    <a:pt x="1054789" y="692251"/>
                    <a:pt x="1065343" y="692251"/>
                  </a:cubicBezTo>
                  <a:close/>
                  <a:moveTo>
                    <a:pt x="1062418" y="655253"/>
                  </a:moveTo>
                  <a:cubicBezTo>
                    <a:pt x="1038211" y="655253"/>
                    <a:pt x="1018193" y="663828"/>
                    <a:pt x="1002361" y="680979"/>
                  </a:cubicBezTo>
                  <a:cubicBezTo>
                    <a:pt x="986529" y="698130"/>
                    <a:pt x="978614" y="721849"/>
                    <a:pt x="978614" y="752135"/>
                  </a:cubicBezTo>
                  <a:cubicBezTo>
                    <a:pt x="978614" y="777489"/>
                    <a:pt x="984636" y="798483"/>
                    <a:pt x="996682" y="815118"/>
                  </a:cubicBezTo>
                  <a:cubicBezTo>
                    <a:pt x="1011940" y="835882"/>
                    <a:pt x="1035458" y="846265"/>
                    <a:pt x="1067236" y="846265"/>
                  </a:cubicBezTo>
                  <a:cubicBezTo>
                    <a:pt x="1087312" y="846265"/>
                    <a:pt x="1104033" y="841647"/>
                    <a:pt x="1117398" y="832412"/>
                  </a:cubicBezTo>
                  <a:cubicBezTo>
                    <a:pt x="1130763" y="823177"/>
                    <a:pt x="1140543" y="809726"/>
                    <a:pt x="1146738" y="792059"/>
                  </a:cubicBezTo>
                  <a:lnTo>
                    <a:pt x="1098555" y="783971"/>
                  </a:lnTo>
                  <a:cubicBezTo>
                    <a:pt x="1095916" y="793148"/>
                    <a:pt x="1092016" y="799802"/>
                    <a:pt x="1086854" y="803932"/>
                  </a:cubicBezTo>
                  <a:cubicBezTo>
                    <a:pt x="1081691" y="808062"/>
                    <a:pt x="1075324" y="810127"/>
                    <a:pt x="1067752" y="810127"/>
                  </a:cubicBezTo>
                  <a:cubicBezTo>
                    <a:pt x="1056624" y="810127"/>
                    <a:pt x="1047332" y="806141"/>
                    <a:pt x="1039875" y="798168"/>
                  </a:cubicBezTo>
                  <a:cubicBezTo>
                    <a:pt x="1032418" y="790194"/>
                    <a:pt x="1028518" y="779038"/>
                    <a:pt x="1028173" y="764697"/>
                  </a:cubicBezTo>
                  <a:lnTo>
                    <a:pt x="1149319" y="764697"/>
                  </a:lnTo>
                  <a:cubicBezTo>
                    <a:pt x="1150008" y="727642"/>
                    <a:pt x="1142493" y="700138"/>
                    <a:pt x="1126777" y="682184"/>
                  </a:cubicBezTo>
                  <a:cubicBezTo>
                    <a:pt x="1111060" y="664230"/>
                    <a:pt x="1089607" y="655253"/>
                    <a:pt x="1062418" y="655253"/>
                  </a:cubicBezTo>
                  <a:close/>
                  <a:moveTo>
                    <a:pt x="859295" y="655253"/>
                  </a:moveTo>
                  <a:cubicBezTo>
                    <a:pt x="833024" y="655253"/>
                    <a:pt x="813636" y="660645"/>
                    <a:pt x="801131" y="671429"/>
                  </a:cubicBezTo>
                  <a:cubicBezTo>
                    <a:pt x="788627" y="682213"/>
                    <a:pt x="782374" y="695520"/>
                    <a:pt x="782374" y="711352"/>
                  </a:cubicBezTo>
                  <a:cubicBezTo>
                    <a:pt x="782374" y="728904"/>
                    <a:pt x="789602" y="742614"/>
                    <a:pt x="804057" y="752480"/>
                  </a:cubicBezTo>
                  <a:cubicBezTo>
                    <a:pt x="814496" y="759592"/>
                    <a:pt x="839219" y="767451"/>
                    <a:pt x="878224" y="776055"/>
                  </a:cubicBezTo>
                  <a:cubicBezTo>
                    <a:pt x="886599" y="778005"/>
                    <a:pt x="891991" y="780128"/>
                    <a:pt x="894400" y="782422"/>
                  </a:cubicBezTo>
                  <a:cubicBezTo>
                    <a:pt x="896694" y="784831"/>
                    <a:pt x="897842" y="787871"/>
                    <a:pt x="897842" y="791542"/>
                  </a:cubicBezTo>
                  <a:cubicBezTo>
                    <a:pt x="897842" y="796934"/>
                    <a:pt x="895719" y="801236"/>
                    <a:pt x="891475" y="804449"/>
                  </a:cubicBezTo>
                  <a:cubicBezTo>
                    <a:pt x="885165" y="809037"/>
                    <a:pt x="875758" y="811332"/>
                    <a:pt x="863253" y="811332"/>
                  </a:cubicBezTo>
                  <a:cubicBezTo>
                    <a:pt x="851896" y="811332"/>
                    <a:pt x="843062" y="808894"/>
                    <a:pt x="836752" y="804018"/>
                  </a:cubicBezTo>
                  <a:cubicBezTo>
                    <a:pt x="830443" y="799143"/>
                    <a:pt x="826255" y="792001"/>
                    <a:pt x="824190" y="782594"/>
                  </a:cubicBezTo>
                  <a:lnTo>
                    <a:pt x="775663" y="789994"/>
                  </a:lnTo>
                  <a:cubicBezTo>
                    <a:pt x="780137" y="807317"/>
                    <a:pt x="789630" y="821026"/>
                    <a:pt x="804143" y="831121"/>
                  </a:cubicBezTo>
                  <a:cubicBezTo>
                    <a:pt x="818655" y="841217"/>
                    <a:pt x="838358" y="846265"/>
                    <a:pt x="863253" y="846265"/>
                  </a:cubicBezTo>
                  <a:cubicBezTo>
                    <a:pt x="890672" y="846265"/>
                    <a:pt x="911379" y="840242"/>
                    <a:pt x="925375" y="828196"/>
                  </a:cubicBezTo>
                  <a:cubicBezTo>
                    <a:pt x="939371" y="816150"/>
                    <a:pt x="946369" y="801753"/>
                    <a:pt x="946369" y="785003"/>
                  </a:cubicBezTo>
                  <a:cubicBezTo>
                    <a:pt x="946369" y="769631"/>
                    <a:pt x="941321" y="757642"/>
                    <a:pt x="931226" y="749038"/>
                  </a:cubicBezTo>
                  <a:cubicBezTo>
                    <a:pt x="921015" y="740549"/>
                    <a:pt x="903033" y="733378"/>
                    <a:pt x="877278" y="727528"/>
                  </a:cubicBezTo>
                  <a:cubicBezTo>
                    <a:pt x="851523" y="721677"/>
                    <a:pt x="836466" y="717145"/>
                    <a:pt x="832106" y="713933"/>
                  </a:cubicBezTo>
                  <a:cubicBezTo>
                    <a:pt x="828894" y="711524"/>
                    <a:pt x="827288" y="708599"/>
                    <a:pt x="827288" y="705157"/>
                  </a:cubicBezTo>
                  <a:cubicBezTo>
                    <a:pt x="827288" y="701142"/>
                    <a:pt x="829123" y="697872"/>
                    <a:pt x="832794" y="695348"/>
                  </a:cubicBezTo>
                  <a:cubicBezTo>
                    <a:pt x="838301" y="691792"/>
                    <a:pt x="847422" y="690014"/>
                    <a:pt x="860156" y="690014"/>
                  </a:cubicBezTo>
                  <a:cubicBezTo>
                    <a:pt x="870251" y="690014"/>
                    <a:pt x="878023" y="691907"/>
                    <a:pt x="883473" y="695692"/>
                  </a:cubicBezTo>
                  <a:cubicBezTo>
                    <a:pt x="888922" y="699478"/>
                    <a:pt x="892622" y="704928"/>
                    <a:pt x="894572" y="712040"/>
                  </a:cubicBezTo>
                  <a:lnTo>
                    <a:pt x="940174" y="703608"/>
                  </a:lnTo>
                  <a:cubicBezTo>
                    <a:pt x="935585" y="687662"/>
                    <a:pt x="927210" y="675616"/>
                    <a:pt x="915050" y="667471"/>
                  </a:cubicBezTo>
                  <a:cubicBezTo>
                    <a:pt x="902889" y="659326"/>
                    <a:pt x="884304" y="655253"/>
                    <a:pt x="859295" y="655253"/>
                  </a:cubicBezTo>
                  <a:close/>
                  <a:moveTo>
                    <a:pt x="743842" y="655253"/>
                  </a:moveTo>
                  <a:cubicBezTo>
                    <a:pt x="736041" y="655253"/>
                    <a:pt x="729071" y="657203"/>
                    <a:pt x="722934" y="661104"/>
                  </a:cubicBezTo>
                  <a:cubicBezTo>
                    <a:pt x="716796" y="665004"/>
                    <a:pt x="709884" y="673092"/>
                    <a:pt x="702198" y="685367"/>
                  </a:cubicBezTo>
                  <a:lnTo>
                    <a:pt x="702198" y="659383"/>
                  </a:lnTo>
                  <a:lnTo>
                    <a:pt x="657284" y="659383"/>
                  </a:lnTo>
                  <a:lnTo>
                    <a:pt x="657284" y="842135"/>
                  </a:lnTo>
                  <a:lnTo>
                    <a:pt x="705639" y="842135"/>
                  </a:lnTo>
                  <a:lnTo>
                    <a:pt x="705639" y="785692"/>
                  </a:lnTo>
                  <a:cubicBezTo>
                    <a:pt x="705639" y="754602"/>
                    <a:pt x="706987" y="734182"/>
                    <a:pt x="709683" y="724430"/>
                  </a:cubicBezTo>
                  <a:cubicBezTo>
                    <a:pt x="712379" y="714679"/>
                    <a:pt x="716079" y="707939"/>
                    <a:pt x="720783" y="704210"/>
                  </a:cubicBezTo>
                  <a:cubicBezTo>
                    <a:pt x="725486" y="700482"/>
                    <a:pt x="731222" y="698618"/>
                    <a:pt x="737991" y="698618"/>
                  </a:cubicBezTo>
                  <a:cubicBezTo>
                    <a:pt x="744989" y="698618"/>
                    <a:pt x="752561" y="701256"/>
                    <a:pt x="760706" y="706534"/>
                  </a:cubicBezTo>
                  <a:lnTo>
                    <a:pt x="775677" y="664373"/>
                  </a:lnTo>
                  <a:cubicBezTo>
                    <a:pt x="765467" y="658293"/>
                    <a:pt x="754855" y="655253"/>
                    <a:pt x="743842" y="655253"/>
                  </a:cubicBezTo>
                  <a:close/>
                  <a:moveTo>
                    <a:pt x="523218" y="655253"/>
                  </a:moveTo>
                  <a:cubicBezTo>
                    <a:pt x="505322" y="655253"/>
                    <a:pt x="489117" y="659211"/>
                    <a:pt x="474605" y="667127"/>
                  </a:cubicBezTo>
                  <a:cubicBezTo>
                    <a:pt x="460092" y="675043"/>
                    <a:pt x="448878" y="686515"/>
                    <a:pt x="440963" y="701543"/>
                  </a:cubicBezTo>
                  <a:cubicBezTo>
                    <a:pt x="433047" y="716572"/>
                    <a:pt x="429089" y="732117"/>
                    <a:pt x="429089" y="748178"/>
                  </a:cubicBezTo>
                  <a:cubicBezTo>
                    <a:pt x="429089" y="769172"/>
                    <a:pt x="433047" y="786982"/>
                    <a:pt x="440963" y="801609"/>
                  </a:cubicBezTo>
                  <a:cubicBezTo>
                    <a:pt x="448878" y="816236"/>
                    <a:pt x="460437" y="827336"/>
                    <a:pt x="475637" y="834907"/>
                  </a:cubicBezTo>
                  <a:cubicBezTo>
                    <a:pt x="490838" y="842479"/>
                    <a:pt x="506813" y="846265"/>
                    <a:pt x="523562" y="846265"/>
                  </a:cubicBezTo>
                  <a:cubicBezTo>
                    <a:pt x="550637" y="846265"/>
                    <a:pt x="573093" y="837173"/>
                    <a:pt x="590933" y="818990"/>
                  </a:cubicBezTo>
                  <a:cubicBezTo>
                    <a:pt x="608772" y="800806"/>
                    <a:pt x="617691" y="777891"/>
                    <a:pt x="617691" y="750243"/>
                  </a:cubicBezTo>
                  <a:cubicBezTo>
                    <a:pt x="617691" y="722824"/>
                    <a:pt x="608858" y="700138"/>
                    <a:pt x="591191" y="682184"/>
                  </a:cubicBezTo>
                  <a:cubicBezTo>
                    <a:pt x="573524" y="664230"/>
                    <a:pt x="550866" y="655253"/>
                    <a:pt x="523218" y="655253"/>
                  </a:cubicBezTo>
                  <a:close/>
                  <a:moveTo>
                    <a:pt x="234208" y="632538"/>
                  </a:moveTo>
                  <a:lnTo>
                    <a:pt x="257095" y="632538"/>
                  </a:lnTo>
                  <a:cubicBezTo>
                    <a:pt x="277859" y="632538"/>
                    <a:pt x="291798" y="633341"/>
                    <a:pt x="298911" y="634947"/>
                  </a:cubicBezTo>
                  <a:cubicBezTo>
                    <a:pt x="308433" y="637012"/>
                    <a:pt x="316291" y="640970"/>
                    <a:pt x="322486" y="646821"/>
                  </a:cubicBezTo>
                  <a:cubicBezTo>
                    <a:pt x="328681" y="652672"/>
                    <a:pt x="333499" y="660817"/>
                    <a:pt x="336941" y="671257"/>
                  </a:cubicBezTo>
                  <a:cubicBezTo>
                    <a:pt x="340383" y="681696"/>
                    <a:pt x="342104" y="696668"/>
                    <a:pt x="342104" y="716170"/>
                  </a:cubicBezTo>
                  <a:cubicBezTo>
                    <a:pt x="342104" y="735673"/>
                    <a:pt x="340383" y="751074"/>
                    <a:pt x="336941" y="762374"/>
                  </a:cubicBezTo>
                  <a:cubicBezTo>
                    <a:pt x="333499" y="773674"/>
                    <a:pt x="329054" y="781791"/>
                    <a:pt x="323605" y="786724"/>
                  </a:cubicBezTo>
                  <a:cubicBezTo>
                    <a:pt x="318155" y="791657"/>
                    <a:pt x="311301" y="795156"/>
                    <a:pt x="303041" y="797221"/>
                  </a:cubicBezTo>
                  <a:cubicBezTo>
                    <a:pt x="296731" y="798827"/>
                    <a:pt x="286464" y="799630"/>
                    <a:pt x="272238" y="799630"/>
                  </a:cubicBezTo>
                  <a:lnTo>
                    <a:pt x="234208" y="799630"/>
                  </a:lnTo>
                  <a:close/>
                  <a:moveTo>
                    <a:pt x="1243514" y="594852"/>
                  </a:moveTo>
                  <a:lnTo>
                    <a:pt x="1194986" y="623074"/>
                  </a:lnTo>
                  <a:lnTo>
                    <a:pt x="1194986" y="659383"/>
                  </a:lnTo>
                  <a:lnTo>
                    <a:pt x="1172788" y="659383"/>
                  </a:lnTo>
                  <a:lnTo>
                    <a:pt x="1172788" y="697929"/>
                  </a:lnTo>
                  <a:lnTo>
                    <a:pt x="1194986" y="697929"/>
                  </a:lnTo>
                  <a:lnTo>
                    <a:pt x="1194986" y="777604"/>
                  </a:lnTo>
                  <a:cubicBezTo>
                    <a:pt x="1194986" y="794697"/>
                    <a:pt x="1195503" y="806055"/>
                    <a:pt x="1196535" y="811676"/>
                  </a:cubicBezTo>
                  <a:cubicBezTo>
                    <a:pt x="1197797" y="819592"/>
                    <a:pt x="1200063" y="825873"/>
                    <a:pt x="1203332" y="830519"/>
                  </a:cubicBezTo>
                  <a:cubicBezTo>
                    <a:pt x="1206602" y="835165"/>
                    <a:pt x="1211736" y="838951"/>
                    <a:pt x="1218734" y="841877"/>
                  </a:cubicBezTo>
                  <a:cubicBezTo>
                    <a:pt x="1225732" y="844802"/>
                    <a:pt x="1233590" y="846265"/>
                    <a:pt x="1242309" y="846265"/>
                  </a:cubicBezTo>
                  <a:cubicBezTo>
                    <a:pt x="1256535" y="846265"/>
                    <a:pt x="1269269" y="843855"/>
                    <a:pt x="1280511" y="839037"/>
                  </a:cubicBezTo>
                  <a:lnTo>
                    <a:pt x="1276381" y="801523"/>
                  </a:lnTo>
                  <a:cubicBezTo>
                    <a:pt x="1267892" y="804621"/>
                    <a:pt x="1261410" y="806169"/>
                    <a:pt x="1256936" y="806169"/>
                  </a:cubicBezTo>
                  <a:cubicBezTo>
                    <a:pt x="1253724" y="806169"/>
                    <a:pt x="1250999" y="805366"/>
                    <a:pt x="1248762" y="803760"/>
                  </a:cubicBezTo>
                  <a:cubicBezTo>
                    <a:pt x="1246525" y="802154"/>
                    <a:pt x="1245091" y="800118"/>
                    <a:pt x="1244460" y="797651"/>
                  </a:cubicBezTo>
                  <a:cubicBezTo>
                    <a:pt x="1243829" y="795185"/>
                    <a:pt x="1243514" y="786495"/>
                    <a:pt x="1243514" y="771581"/>
                  </a:cubicBezTo>
                  <a:lnTo>
                    <a:pt x="1243514" y="697929"/>
                  </a:lnTo>
                  <a:lnTo>
                    <a:pt x="1276554" y="697929"/>
                  </a:lnTo>
                  <a:lnTo>
                    <a:pt x="1276554" y="659383"/>
                  </a:lnTo>
                  <a:lnTo>
                    <a:pt x="1243514" y="659383"/>
                  </a:lnTo>
                  <a:close/>
                  <a:moveTo>
                    <a:pt x="183271" y="589862"/>
                  </a:moveTo>
                  <a:lnTo>
                    <a:pt x="183271" y="842135"/>
                  </a:lnTo>
                  <a:lnTo>
                    <a:pt x="279121" y="842135"/>
                  </a:lnTo>
                  <a:cubicBezTo>
                    <a:pt x="297936" y="842135"/>
                    <a:pt x="312964" y="840356"/>
                    <a:pt x="324207" y="836800"/>
                  </a:cubicBezTo>
                  <a:cubicBezTo>
                    <a:pt x="339236" y="831982"/>
                    <a:pt x="351167" y="825271"/>
                    <a:pt x="360000" y="816666"/>
                  </a:cubicBezTo>
                  <a:cubicBezTo>
                    <a:pt x="371702" y="805309"/>
                    <a:pt x="380707" y="790453"/>
                    <a:pt x="387017" y="772097"/>
                  </a:cubicBezTo>
                  <a:cubicBezTo>
                    <a:pt x="392180" y="757069"/>
                    <a:pt x="394761" y="739172"/>
                    <a:pt x="394761" y="718407"/>
                  </a:cubicBezTo>
                  <a:cubicBezTo>
                    <a:pt x="394761" y="694775"/>
                    <a:pt x="392007" y="674899"/>
                    <a:pt x="386501" y="658781"/>
                  </a:cubicBezTo>
                  <a:cubicBezTo>
                    <a:pt x="380994" y="642662"/>
                    <a:pt x="372964" y="629039"/>
                    <a:pt x="362409" y="617911"/>
                  </a:cubicBezTo>
                  <a:cubicBezTo>
                    <a:pt x="351855" y="606783"/>
                    <a:pt x="339178" y="599039"/>
                    <a:pt x="324379" y="594680"/>
                  </a:cubicBezTo>
                  <a:cubicBezTo>
                    <a:pt x="313366" y="591468"/>
                    <a:pt x="297362" y="589862"/>
                    <a:pt x="276368" y="589862"/>
                  </a:cubicBezTo>
                  <a:close/>
                  <a:moveTo>
                    <a:pt x="737858" y="0"/>
                  </a:moveTo>
                  <a:cubicBezTo>
                    <a:pt x="1145366" y="0"/>
                    <a:pt x="1475716" y="319040"/>
                    <a:pt x="1475716" y="712596"/>
                  </a:cubicBezTo>
                  <a:cubicBezTo>
                    <a:pt x="1475716" y="1106152"/>
                    <a:pt x="1145366" y="1425192"/>
                    <a:pt x="737858" y="1425192"/>
                  </a:cubicBezTo>
                  <a:cubicBezTo>
                    <a:pt x="330350" y="1425192"/>
                    <a:pt x="0" y="1106152"/>
                    <a:pt x="0" y="712596"/>
                  </a:cubicBezTo>
                  <a:cubicBezTo>
                    <a:pt x="0" y="319040"/>
                    <a:pt x="330350" y="0"/>
                    <a:pt x="737858" y="0"/>
                  </a:cubicBezTo>
                  <a:close/>
                </a:path>
              </a:pathLst>
            </a:custGeom>
            <a:ln w="53975" cap="rnd">
              <a:solidFill>
                <a:schemeClr val="bg1"/>
              </a:solidFill>
              <a:prstDash val="solid"/>
            </a:ln>
            <a:effectLst>
              <a:outerShdw sx="1000" sy="1000" algn="bl" rotWithShape="0">
                <a:srgbClr val="000000"/>
              </a:outerShdw>
            </a:effectLst>
          </p:spPr>
        </p:pic>
      </p:grpSp>
      <p:grpSp>
        <p:nvGrpSpPr>
          <p:cNvPr id="9" name="Group 8">
            <a:extLst>
              <a:ext uri="{FF2B5EF4-FFF2-40B4-BE49-F238E27FC236}">
                <a16:creationId xmlns:a16="http://schemas.microsoft.com/office/drawing/2014/main" id="{79528E4C-14DD-B7A0-B79F-BF7DD3862F89}"/>
              </a:ext>
            </a:extLst>
          </p:cNvPr>
          <p:cNvGrpSpPr/>
          <p:nvPr/>
        </p:nvGrpSpPr>
        <p:grpSpPr>
          <a:xfrm>
            <a:off x="-1322149" y="4639828"/>
            <a:ext cx="1077588" cy="1022154"/>
            <a:chOff x="169335" y="5554541"/>
            <a:chExt cx="1293106" cy="1226585"/>
          </a:xfrm>
        </p:grpSpPr>
        <p:sp>
          <p:nvSpPr>
            <p:cNvPr id="10" name="Oval 9">
              <a:extLst>
                <a:ext uri="{FF2B5EF4-FFF2-40B4-BE49-F238E27FC236}">
                  <a16:creationId xmlns:a16="http://schemas.microsoft.com/office/drawing/2014/main" id="{BCDE492C-131F-CAED-2676-5E5930FB11FF}"/>
                </a:ext>
              </a:extLst>
            </p:cNvPr>
            <p:cNvSpPr/>
            <p:nvPr/>
          </p:nvSpPr>
          <p:spPr>
            <a:xfrm>
              <a:off x="215217" y="5646775"/>
              <a:ext cx="1218327" cy="1049580"/>
            </a:xfrm>
            <a:prstGeom prst="ellipse">
              <a:avLst/>
            </a:prstGeom>
            <a:solidFill>
              <a:schemeClr val="bg1"/>
            </a:solidFill>
            <a:ln w="539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sz="1500">
                <a:solidFill>
                  <a:prstClr val="white"/>
                </a:solidFill>
                <a:latin typeface="Calibri" panose="020F0502020204030204"/>
              </a:endParaRPr>
            </a:p>
          </p:txBody>
        </p:sp>
        <p:pic>
          <p:nvPicPr>
            <p:cNvPr id="11" name="Picture 10">
              <a:extLst>
                <a:ext uri="{FF2B5EF4-FFF2-40B4-BE49-F238E27FC236}">
                  <a16:creationId xmlns:a16="http://schemas.microsoft.com/office/drawing/2014/main" id="{B71423A5-544A-319D-9016-DF7628BD1FB2}"/>
                </a:ext>
              </a:extLst>
            </p:cNvPr>
            <p:cNvPicPr>
              <a:picLocks noChangeAspect="1" noChangeArrowheads="1"/>
            </p:cNvPicPr>
            <p:nvPr/>
          </p:nvPicPr>
          <p:blipFill>
            <a:blip r:embed="rId6" cstate="email">
              <a:duotone>
                <a:prstClr val="black"/>
                <a:schemeClr val="accent6">
                  <a:lumMod val="75000"/>
                  <a:tint val="45000"/>
                  <a:satMod val="400000"/>
                </a:schemeClr>
              </a:duotone>
              <a:extLst>
                <a:ext uri="{28A0092B-C50C-407E-A947-70E740481C1C}">
                  <a14:useLocalDpi xmlns:a14="http://schemas.microsoft.com/office/drawing/2010/main"/>
                </a:ext>
              </a:extLst>
            </a:blip>
            <a:srcRect/>
            <a:stretch/>
          </p:blipFill>
          <p:spPr bwMode="auto">
            <a:xfrm>
              <a:off x="169335" y="5554541"/>
              <a:ext cx="1293106" cy="1226585"/>
            </a:xfrm>
            <a:custGeom>
              <a:avLst/>
              <a:gdLst/>
              <a:ahLst/>
              <a:cxnLst/>
              <a:rect l="l" t="t" r="r" b="b"/>
              <a:pathLst>
                <a:path w="1587684" h="1470190">
                  <a:moveTo>
                    <a:pt x="1186786" y="717625"/>
                  </a:moveTo>
                  <a:cubicBezTo>
                    <a:pt x="1198252" y="717625"/>
                    <a:pt x="1207985" y="721858"/>
                    <a:pt x="1215984" y="730325"/>
                  </a:cubicBezTo>
                  <a:cubicBezTo>
                    <a:pt x="1223984" y="738791"/>
                    <a:pt x="1228183" y="751157"/>
                    <a:pt x="1228583" y="767422"/>
                  </a:cubicBezTo>
                  <a:lnTo>
                    <a:pt x="1144588" y="767422"/>
                  </a:lnTo>
                  <a:cubicBezTo>
                    <a:pt x="1144455" y="752090"/>
                    <a:pt x="1148388" y="739957"/>
                    <a:pt x="1156388" y="731025"/>
                  </a:cubicBezTo>
                  <a:cubicBezTo>
                    <a:pt x="1164387" y="722092"/>
                    <a:pt x="1174520" y="717625"/>
                    <a:pt x="1186786" y="717625"/>
                  </a:cubicBezTo>
                  <a:close/>
                  <a:moveTo>
                    <a:pt x="1307192" y="679428"/>
                  </a:moveTo>
                  <a:lnTo>
                    <a:pt x="1380588" y="782421"/>
                  </a:lnTo>
                  <a:lnTo>
                    <a:pt x="1303993" y="891815"/>
                  </a:lnTo>
                  <a:lnTo>
                    <a:pt x="1369789" y="891815"/>
                  </a:lnTo>
                  <a:lnTo>
                    <a:pt x="1413386" y="826019"/>
                  </a:lnTo>
                  <a:lnTo>
                    <a:pt x="1456583" y="891815"/>
                  </a:lnTo>
                  <a:lnTo>
                    <a:pt x="1525579" y="891815"/>
                  </a:lnTo>
                  <a:lnTo>
                    <a:pt x="1446984" y="780022"/>
                  </a:lnTo>
                  <a:lnTo>
                    <a:pt x="1518980" y="679428"/>
                  </a:lnTo>
                  <a:lnTo>
                    <a:pt x="1452984" y="679428"/>
                  </a:lnTo>
                  <a:lnTo>
                    <a:pt x="1413386" y="737824"/>
                  </a:lnTo>
                  <a:lnTo>
                    <a:pt x="1375788" y="679428"/>
                  </a:lnTo>
                  <a:close/>
                  <a:moveTo>
                    <a:pt x="396341" y="679428"/>
                  </a:moveTo>
                  <a:lnTo>
                    <a:pt x="396341" y="813820"/>
                  </a:lnTo>
                  <a:cubicBezTo>
                    <a:pt x="396341" y="833818"/>
                    <a:pt x="398874" y="849484"/>
                    <a:pt x="403940" y="860817"/>
                  </a:cubicBezTo>
                  <a:cubicBezTo>
                    <a:pt x="409007" y="872149"/>
                    <a:pt x="417206" y="880949"/>
                    <a:pt x="428539" y="887215"/>
                  </a:cubicBezTo>
                  <a:cubicBezTo>
                    <a:pt x="439872" y="893481"/>
                    <a:pt x="452671" y="896614"/>
                    <a:pt x="466937" y="896614"/>
                  </a:cubicBezTo>
                  <a:cubicBezTo>
                    <a:pt x="480936" y="896614"/>
                    <a:pt x="494235" y="893348"/>
                    <a:pt x="506834" y="886815"/>
                  </a:cubicBezTo>
                  <a:cubicBezTo>
                    <a:pt x="519433" y="880282"/>
                    <a:pt x="529599" y="871349"/>
                    <a:pt x="537332" y="860017"/>
                  </a:cubicBezTo>
                  <a:lnTo>
                    <a:pt x="537332" y="891815"/>
                  </a:lnTo>
                  <a:lnTo>
                    <a:pt x="589529" y="891815"/>
                  </a:lnTo>
                  <a:lnTo>
                    <a:pt x="589529" y="679428"/>
                  </a:lnTo>
                  <a:lnTo>
                    <a:pt x="533333" y="679428"/>
                  </a:lnTo>
                  <a:lnTo>
                    <a:pt x="533333" y="769022"/>
                  </a:lnTo>
                  <a:cubicBezTo>
                    <a:pt x="533333" y="799420"/>
                    <a:pt x="531933" y="818519"/>
                    <a:pt x="529133" y="826319"/>
                  </a:cubicBezTo>
                  <a:cubicBezTo>
                    <a:pt x="526333" y="834118"/>
                    <a:pt x="521133" y="840651"/>
                    <a:pt x="513534" y="845918"/>
                  </a:cubicBezTo>
                  <a:cubicBezTo>
                    <a:pt x="505934" y="851184"/>
                    <a:pt x="497335" y="853817"/>
                    <a:pt x="487735" y="853817"/>
                  </a:cubicBezTo>
                  <a:cubicBezTo>
                    <a:pt x="479336" y="853817"/>
                    <a:pt x="472403" y="851851"/>
                    <a:pt x="466937" y="847917"/>
                  </a:cubicBezTo>
                  <a:cubicBezTo>
                    <a:pt x="461470" y="843984"/>
                    <a:pt x="457704" y="838651"/>
                    <a:pt x="455637" y="831918"/>
                  </a:cubicBezTo>
                  <a:cubicBezTo>
                    <a:pt x="453571" y="825185"/>
                    <a:pt x="452537" y="806887"/>
                    <a:pt x="452537" y="777022"/>
                  </a:cubicBezTo>
                  <a:lnTo>
                    <a:pt x="452537" y="679428"/>
                  </a:lnTo>
                  <a:close/>
                  <a:moveTo>
                    <a:pt x="1183386" y="674628"/>
                  </a:moveTo>
                  <a:cubicBezTo>
                    <a:pt x="1155254" y="674628"/>
                    <a:pt x="1131989" y="684594"/>
                    <a:pt x="1113590" y="704526"/>
                  </a:cubicBezTo>
                  <a:cubicBezTo>
                    <a:pt x="1095191" y="724458"/>
                    <a:pt x="1085992" y="752023"/>
                    <a:pt x="1085992" y="787221"/>
                  </a:cubicBezTo>
                  <a:cubicBezTo>
                    <a:pt x="1085992" y="816686"/>
                    <a:pt x="1092992" y="841084"/>
                    <a:pt x="1106991" y="860417"/>
                  </a:cubicBezTo>
                  <a:cubicBezTo>
                    <a:pt x="1124723" y="884549"/>
                    <a:pt x="1152055" y="896614"/>
                    <a:pt x="1188986" y="896614"/>
                  </a:cubicBezTo>
                  <a:cubicBezTo>
                    <a:pt x="1212318" y="896614"/>
                    <a:pt x="1231750" y="891248"/>
                    <a:pt x="1247282" y="880515"/>
                  </a:cubicBezTo>
                  <a:cubicBezTo>
                    <a:pt x="1262814" y="869783"/>
                    <a:pt x="1274180" y="854150"/>
                    <a:pt x="1281380" y="833618"/>
                  </a:cubicBezTo>
                  <a:lnTo>
                    <a:pt x="1225383" y="824219"/>
                  </a:lnTo>
                  <a:cubicBezTo>
                    <a:pt x="1222317" y="834885"/>
                    <a:pt x="1217784" y="842618"/>
                    <a:pt x="1211784" y="847417"/>
                  </a:cubicBezTo>
                  <a:cubicBezTo>
                    <a:pt x="1205785" y="852217"/>
                    <a:pt x="1198385" y="854617"/>
                    <a:pt x="1189586" y="854617"/>
                  </a:cubicBezTo>
                  <a:cubicBezTo>
                    <a:pt x="1176653" y="854617"/>
                    <a:pt x="1165854" y="849984"/>
                    <a:pt x="1157188" y="840718"/>
                  </a:cubicBezTo>
                  <a:cubicBezTo>
                    <a:pt x="1148521" y="831452"/>
                    <a:pt x="1143988" y="818486"/>
                    <a:pt x="1143588" y="801820"/>
                  </a:cubicBezTo>
                  <a:lnTo>
                    <a:pt x="1284380" y="801820"/>
                  </a:lnTo>
                  <a:cubicBezTo>
                    <a:pt x="1285180" y="758756"/>
                    <a:pt x="1276447" y="726792"/>
                    <a:pt x="1258181" y="705926"/>
                  </a:cubicBezTo>
                  <a:cubicBezTo>
                    <a:pt x="1239916" y="685061"/>
                    <a:pt x="1214984" y="674628"/>
                    <a:pt x="1183386" y="674628"/>
                  </a:cubicBezTo>
                  <a:close/>
                  <a:moveTo>
                    <a:pt x="951186" y="674628"/>
                  </a:moveTo>
                  <a:cubicBezTo>
                    <a:pt x="920655" y="674628"/>
                    <a:pt x="898123" y="680894"/>
                    <a:pt x="883590" y="693427"/>
                  </a:cubicBezTo>
                  <a:cubicBezTo>
                    <a:pt x="869058" y="705959"/>
                    <a:pt x="861792" y="721425"/>
                    <a:pt x="861792" y="739824"/>
                  </a:cubicBezTo>
                  <a:cubicBezTo>
                    <a:pt x="861792" y="760223"/>
                    <a:pt x="870191" y="776155"/>
                    <a:pt x="886990" y="787621"/>
                  </a:cubicBezTo>
                  <a:cubicBezTo>
                    <a:pt x="899123" y="795887"/>
                    <a:pt x="927854" y="805020"/>
                    <a:pt x="973185" y="815019"/>
                  </a:cubicBezTo>
                  <a:cubicBezTo>
                    <a:pt x="982918" y="817286"/>
                    <a:pt x="989184" y="819752"/>
                    <a:pt x="991984" y="822419"/>
                  </a:cubicBezTo>
                  <a:cubicBezTo>
                    <a:pt x="994650" y="825219"/>
                    <a:pt x="995983" y="828752"/>
                    <a:pt x="995983" y="833018"/>
                  </a:cubicBezTo>
                  <a:cubicBezTo>
                    <a:pt x="995983" y="839285"/>
                    <a:pt x="993517" y="844284"/>
                    <a:pt x="988584" y="848017"/>
                  </a:cubicBezTo>
                  <a:cubicBezTo>
                    <a:pt x="981251" y="853350"/>
                    <a:pt x="970318" y="856017"/>
                    <a:pt x="955786" y="856017"/>
                  </a:cubicBezTo>
                  <a:cubicBezTo>
                    <a:pt x="942587" y="856017"/>
                    <a:pt x="932321" y="853184"/>
                    <a:pt x="924988" y="847517"/>
                  </a:cubicBezTo>
                  <a:cubicBezTo>
                    <a:pt x="917655" y="841851"/>
                    <a:pt x="912788" y="833552"/>
                    <a:pt x="910389" y="822619"/>
                  </a:cubicBezTo>
                  <a:lnTo>
                    <a:pt x="853992" y="831218"/>
                  </a:lnTo>
                  <a:cubicBezTo>
                    <a:pt x="859192" y="851351"/>
                    <a:pt x="870224" y="867283"/>
                    <a:pt x="887090" y="879016"/>
                  </a:cubicBezTo>
                  <a:cubicBezTo>
                    <a:pt x="903956" y="890748"/>
                    <a:pt x="926854" y="896614"/>
                    <a:pt x="955786" y="896614"/>
                  </a:cubicBezTo>
                  <a:cubicBezTo>
                    <a:pt x="987651" y="896614"/>
                    <a:pt x="1011716" y="889615"/>
                    <a:pt x="1027981" y="875616"/>
                  </a:cubicBezTo>
                  <a:cubicBezTo>
                    <a:pt x="1044247" y="861617"/>
                    <a:pt x="1052380" y="844884"/>
                    <a:pt x="1052380" y="825419"/>
                  </a:cubicBezTo>
                  <a:cubicBezTo>
                    <a:pt x="1052380" y="807553"/>
                    <a:pt x="1046514" y="793621"/>
                    <a:pt x="1034781" y="783621"/>
                  </a:cubicBezTo>
                  <a:cubicBezTo>
                    <a:pt x="1022915" y="773755"/>
                    <a:pt x="1002016" y="765422"/>
                    <a:pt x="972085" y="758623"/>
                  </a:cubicBezTo>
                  <a:cubicBezTo>
                    <a:pt x="942153" y="751823"/>
                    <a:pt x="924654" y="746557"/>
                    <a:pt x="919588" y="742824"/>
                  </a:cubicBezTo>
                  <a:cubicBezTo>
                    <a:pt x="915855" y="740024"/>
                    <a:pt x="913988" y="736624"/>
                    <a:pt x="913988" y="732624"/>
                  </a:cubicBezTo>
                  <a:cubicBezTo>
                    <a:pt x="913988" y="727958"/>
                    <a:pt x="916122" y="724158"/>
                    <a:pt x="920388" y="721225"/>
                  </a:cubicBezTo>
                  <a:cubicBezTo>
                    <a:pt x="926788" y="717092"/>
                    <a:pt x="937387" y="715026"/>
                    <a:pt x="952186" y="715026"/>
                  </a:cubicBezTo>
                  <a:cubicBezTo>
                    <a:pt x="963919" y="715026"/>
                    <a:pt x="972951" y="717225"/>
                    <a:pt x="979284" y="721625"/>
                  </a:cubicBezTo>
                  <a:cubicBezTo>
                    <a:pt x="985617" y="726025"/>
                    <a:pt x="989917" y="732358"/>
                    <a:pt x="992184" y="740624"/>
                  </a:cubicBezTo>
                  <a:lnTo>
                    <a:pt x="1045180" y="730825"/>
                  </a:lnTo>
                  <a:cubicBezTo>
                    <a:pt x="1039847" y="712292"/>
                    <a:pt x="1030115" y="698293"/>
                    <a:pt x="1015982" y="688827"/>
                  </a:cubicBezTo>
                  <a:cubicBezTo>
                    <a:pt x="1001850" y="679361"/>
                    <a:pt x="980251" y="674628"/>
                    <a:pt x="951186" y="674628"/>
                  </a:cubicBezTo>
                  <a:close/>
                  <a:moveTo>
                    <a:pt x="722586" y="674628"/>
                  </a:moveTo>
                  <a:cubicBezTo>
                    <a:pt x="692055" y="674628"/>
                    <a:pt x="669523" y="680894"/>
                    <a:pt x="654990" y="693427"/>
                  </a:cubicBezTo>
                  <a:cubicBezTo>
                    <a:pt x="640458" y="705959"/>
                    <a:pt x="633192" y="721425"/>
                    <a:pt x="633192" y="739824"/>
                  </a:cubicBezTo>
                  <a:cubicBezTo>
                    <a:pt x="633192" y="760223"/>
                    <a:pt x="641591" y="776155"/>
                    <a:pt x="658390" y="787621"/>
                  </a:cubicBezTo>
                  <a:cubicBezTo>
                    <a:pt x="670523" y="795887"/>
                    <a:pt x="699254" y="805020"/>
                    <a:pt x="744585" y="815019"/>
                  </a:cubicBezTo>
                  <a:cubicBezTo>
                    <a:pt x="754318" y="817286"/>
                    <a:pt x="760584" y="819752"/>
                    <a:pt x="763384" y="822419"/>
                  </a:cubicBezTo>
                  <a:cubicBezTo>
                    <a:pt x="766050" y="825219"/>
                    <a:pt x="767383" y="828752"/>
                    <a:pt x="767383" y="833018"/>
                  </a:cubicBezTo>
                  <a:cubicBezTo>
                    <a:pt x="767383" y="839285"/>
                    <a:pt x="764917" y="844284"/>
                    <a:pt x="759984" y="848017"/>
                  </a:cubicBezTo>
                  <a:cubicBezTo>
                    <a:pt x="752651" y="853350"/>
                    <a:pt x="741718" y="856017"/>
                    <a:pt x="727186" y="856017"/>
                  </a:cubicBezTo>
                  <a:cubicBezTo>
                    <a:pt x="713987" y="856017"/>
                    <a:pt x="703721" y="853184"/>
                    <a:pt x="696388" y="847517"/>
                  </a:cubicBezTo>
                  <a:cubicBezTo>
                    <a:pt x="689055" y="841851"/>
                    <a:pt x="684188" y="833552"/>
                    <a:pt x="681789" y="822619"/>
                  </a:cubicBezTo>
                  <a:lnTo>
                    <a:pt x="625392" y="831218"/>
                  </a:lnTo>
                  <a:cubicBezTo>
                    <a:pt x="630592" y="851351"/>
                    <a:pt x="641624" y="867283"/>
                    <a:pt x="658490" y="879016"/>
                  </a:cubicBezTo>
                  <a:cubicBezTo>
                    <a:pt x="675356" y="890748"/>
                    <a:pt x="698254" y="896614"/>
                    <a:pt x="727186" y="896614"/>
                  </a:cubicBezTo>
                  <a:cubicBezTo>
                    <a:pt x="759051" y="896614"/>
                    <a:pt x="783116" y="889615"/>
                    <a:pt x="799381" y="875616"/>
                  </a:cubicBezTo>
                  <a:cubicBezTo>
                    <a:pt x="815647" y="861617"/>
                    <a:pt x="823780" y="844884"/>
                    <a:pt x="823780" y="825419"/>
                  </a:cubicBezTo>
                  <a:cubicBezTo>
                    <a:pt x="823780" y="807553"/>
                    <a:pt x="817914" y="793621"/>
                    <a:pt x="806181" y="783621"/>
                  </a:cubicBezTo>
                  <a:cubicBezTo>
                    <a:pt x="794315" y="773755"/>
                    <a:pt x="773416" y="765422"/>
                    <a:pt x="743485" y="758623"/>
                  </a:cubicBezTo>
                  <a:cubicBezTo>
                    <a:pt x="713553" y="751823"/>
                    <a:pt x="696054" y="746557"/>
                    <a:pt x="690988" y="742824"/>
                  </a:cubicBezTo>
                  <a:cubicBezTo>
                    <a:pt x="687255" y="740024"/>
                    <a:pt x="685388" y="736624"/>
                    <a:pt x="685388" y="732624"/>
                  </a:cubicBezTo>
                  <a:cubicBezTo>
                    <a:pt x="685388" y="727958"/>
                    <a:pt x="687522" y="724158"/>
                    <a:pt x="691788" y="721225"/>
                  </a:cubicBezTo>
                  <a:cubicBezTo>
                    <a:pt x="698188" y="717092"/>
                    <a:pt x="708787" y="715026"/>
                    <a:pt x="723586" y="715026"/>
                  </a:cubicBezTo>
                  <a:cubicBezTo>
                    <a:pt x="735319" y="715026"/>
                    <a:pt x="744351" y="717225"/>
                    <a:pt x="750684" y="721625"/>
                  </a:cubicBezTo>
                  <a:cubicBezTo>
                    <a:pt x="757017" y="726025"/>
                    <a:pt x="761317" y="732358"/>
                    <a:pt x="763584" y="740624"/>
                  </a:cubicBezTo>
                  <a:lnTo>
                    <a:pt x="816580" y="730825"/>
                  </a:lnTo>
                  <a:cubicBezTo>
                    <a:pt x="811247" y="712292"/>
                    <a:pt x="801515" y="698293"/>
                    <a:pt x="787382" y="688827"/>
                  </a:cubicBezTo>
                  <a:cubicBezTo>
                    <a:pt x="773250" y="679361"/>
                    <a:pt x="751651" y="674628"/>
                    <a:pt x="722586" y="674628"/>
                  </a:cubicBezTo>
                  <a:close/>
                  <a:moveTo>
                    <a:pt x="224310" y="593633"/>
                  </a:moveTo>
                  <a:cubicBezTo>
                    <a:pt x="201778" y="593633"/>
                    <a:pt x="182545" y="597033"/>
                    <a:pt x="166613" y="603832"/>
                  </a:cubicBezTo>
                  <a:cubicBezTo>
                    <a:pt x="150681" y="610632"/>
                    <a:pt x="138481" y="620531"/>
                    <a:pt x="130015" y="633531"/>
                  </a:cubicBezTo>
                  <a:cubicBezTo>
                    <a:pt x="121549" y="646530"/>
                    <a:pt x="117316" y="660496"/>
                    <a:pt x="117316" y="675428"/>
                  </a:cubicBezTo>
                  <a:cubicBezTo>
                    <a:pt x="117316" y="698627"/>
                    <a:pt x="126316" y="718292"/>
                    <a:pt x="144314" y="734424"/>
                  </a:cubicBezTo>
                  <a:cubicBezTo>
                    <a:pt x="157114" y="745890"/>
                    <a:pt x="179379" y="755556"/>
                    <a:pt x="211110" y="763423"/>
                  </a:cubicBezTo>
                  <a:cubicBezTo>
                    <a:pt x="235776" y="769556"/>
                    <a:pt x="251575" y="773822"/>
                    <a:pt x="258507" y="776222"/>
                  </a:cubicBezTo>
                  <a:cubicBezTo>
                    <a:pt x="268640" y="779822"/>
                    <a:pt x="275740" y="784055"/>
                    <a:pt x="279806" y="788921"/>
                  </a:cubicBezTo>
                  <a:cubicBezTo>
                    <a:pt x="283873" y="793787"/>
                    <a:pt x="285906" y="799687"/>
                    <a:pt x="285906" y="806620"/>
                  </a:cubicBezTo>
                  <a:cubicBezTo>
                    <a:pt x="285906" y="817419"/>
                    <a:pt x="281073" y="826852"/>
                    <a:pt x="271407" y="834918"/>
                  </a:cubicBezTo>
                  <a:cubicBezTo>
                    <a:pt x="261741" y="842984"/>
                    <a:pt x="247375" y="847017"/>
                    <a:pt x="228309" y="847017"/>
                  </a:cubicBezTo>
                  <a:cubicBezTo>
                    <a:pt x="210310" y="847017"/>
                    <a:pt x="196011" y="842484"/>
                    <a:pt x="185412" y="833418"/>
                  </a:cubicBezTo>
                  <a:cubicBezTo>
                    <a:pt x="174813" y="824352"/>
                    <a:pt x="167780" y="810153"/>
                    <a:pt x="164313" y="790821"/>
                  </a:cubicBezTo>
                  <a:lnTo>
                    <a:pt x="106717" y="796421"/>
                  </a:lnTo>
                  <a:cubicBezTo>
                    <a:pt x="110583" y="829219"/>
                    <a:pt x="122449" y="854184"/>
                    <a:pt x="142315" y="871316"/>
                  </a:cubicBezTo>
                  <a:cubicBezTo>
                    <a:pt x="162180" y="888448"/>
                    <a:pt x="190645" y="897014"/>
                    <a:pt x="227709" y="897014"/>
                  </a:cubicBezTo>
                  <a:cubicBezTo>
                    <a:pt x="253174" y="897014"/>
                    <a:pt x="274440" y="893448"/>
                    <a:pt x="291505" y="886315"/>
                  </a:cubicBezTo>
                  <a:cubicBezTo>
                    <a:pt x="308571" y="879182"/>
                    <a:pt x="321770" y="868283"/>
                    <a:pt x="331103" y="853617"/>
                  </a:cubicBezTo>
                  <a:cubicBezTo>
                    <a:pt x="340436" y="838951"/>
                    <a:pt x="345102" y="823219"/>
                    <a:pt x="345102" y="806420"/>
                  </a:cubicBezTo>
                  <a:cubicBezTo>
                    <a:pt x="345102" y="787888"/>
                    <a:pt x="341202" y="772322"/>
                    <a:pt x="333403" y="759723"/>
                  </a:cubicBezTo>
                  <a:cubicBezTo>
                    <a:pt x="325603" y="747124"/>
                    <a:pt x="314804" y="737191"/>
                    <a:pt x="301005" y="729925"/>
                  </a:cubicBezTo>
                  <a:cubicBezTo>
                    <a:pt x="287206" y="722658"/>
                    <a:pt x="265907" y="715626"/>
                    <a:pt x="237109" y="708826"/>
                  </a:cubicBezTo>
                  <a:cubicBezTo>
                    <a:pt x="208311" y="702026"/>
                    <a:pt x="190178" y="695493"/>
                    <a:pt x="182712" y="689227"/>
                  </a:cubicBezTo>
                  <a:cubicBezTo>
                    <a:pt x="176846" y="684294"/>
                    <a:pt x="173913" y="678361"/>
                    <a:pt x="173913" y="671428"/>
                  </a:cubicBezTo>
                  <a:cubicBezTo>
                    <a:pt x="173913" y="663829"/>
                    <a:pt x="177046" y="657762"/>
                    <a:pt x="183312" y="653229"/>
                  </a:cubicBezTo>
                  <a:cubicBezTo>
                    <a:pt x="193045" y="646163"/>
                    <a:pt x="206511" y="642630"/>
                    <a:pt x="223710" y="642630"/>
                  </a:cubicBezTo>
                  <a:cubicBezTo>
                    <a:pt x="240375" y="642630"/>
                    <a:pt x="252874" y="645930"/>
                    <a:pt x="261207" y="652529"/>
                  </a:cubicBezTo>
                  <a:cubicBezTo>
                    <a:pt x="269540" y="659129"/>
                    <a:pt x="274973" y="669962"/>
                    <a:pt x="277506" y="685027"/>
                  </a:cubicBezTo>
                  <a:lnTo>
                    <a:pt x="336703" y="682428"/>
                  </a:lnTo>
                  <a:cubicBezTo>
                    <a:pt x="335769" y="655496"/>
                    <a:pt x="326003" y="633964"/>
                    <a:pt x="307405" y="617831"/>
                  </a:cubicBezTo>
                  <a:cubicBezTo>
                    <a:pt x="288806" y="601699"/>
                    <a:pt x="261107" y="593633"/>
                    <a:pt x="224310" y="593633"/>
                  </a:cubicBezTo>
                  <a:close/>
                  <a:moveTo>
                    <a:pt x="793842" y="0"/>
                  </a:moveTo>
                  <a:cubicBezTo>
                    <a:pt x="1232269" y="0"/>
                    <a:pt x="1587684" y="329113"/>
                    <a:pt x="1587684" y="735095"/>
                  </a:cubicBezTo>
                  <a:cubicBezTo>
                    <a:pt x="1587684" y="1141077"/>
                    <a:pt x="1232269" y="1470190"/>
                    <a:pt x="793842" y="1470190"/>
                  </a:cubicBezTo>
                  <a:cubicBezTo>
                    <a:pt x="355415" y="1470190"/>
                    <a:pt x="0" y="1141077"/>
                    <a:pt x="0" y="735095"/>
                  </a:cubicBezTo>
                  <a:cubicBezTo>
                    <a:pt x="0" y="329113"/>
                    <a:pt x="355415" y="0"/>
                    <a:pt x="793842" y="0"/>
                  </a:cubicBezTo>
                  <a:close/>
                </a:path>
              </a:pathLst>
            </a:custGeom>
            <a:ln w="53975" cap="rnd">
              <a:solidFill>
                <a:schemeClr val="bg1"/>
              </a:solidFill>
              <a:prstDash val="solid"/>
            </a:ln>
            <a:effectLst>
              <a:outerShdw sx="1000" sy="1000" algn="bl" rotWithShape="0">
                <a:srgbClr val="000000"/>
              </a:outerShdw>
            </a:effectLst>
            <a:extLst>
              <a:ext uri="{909E8E84-426E-40DD-AFC4-6F175D3DCCD1}">
                <a14:hiddenFill xmlns:a14="http://schemas.microsoft.com/office/drawing/2010/main">
                  <a:solidFill>
                    <a:srgbClr val="FFFFFF"/>
                  </a:solidFill>
                </a14:hiddenFill>
              </a:ext>
            </a:extLst>
          </p:spPr>
        </p:pic>
      </p:grpSp>
      <p:grpSp>
        <p:nvGrpSpPr>
          <p:cNvPr id="15" name="Group 14">
            <a:extLst>
              <a:ext uri="{FF2B5EF4-FFF2-40B4-BE49-F238E27FC236}">
                <a16:creationId xmlns:a16="http://schemas.microsoft.com/office/drawing/2014/main" id="{25BD98ED-C429-EBA2-9E10-76E61C6CCDD9}"/>
              </a:ext>
            </a:extLst>
          </p:cNvPr>
          <p:cNvGrpSpPr/>
          <p:nvPr/>
        </p:nvGrpSpPr>
        <p:grpSpPr>
          <a:xfrm>
            <a:off x="-1297302" y="3519401"/>
            <a:ext cx="1060374" cy="1020313"/>
            <a:chOff x="169335" y="4210029"/>
            <a:chExt cx="1272449" cy="1224375"/>
          </a:xfrm>
        </p:grpSpPr>
        <p:sp>
          <p:nvSpPr>
            <p:cNvPr id="17" name="Oval 16">
              <a:extLst>
                <a:ext uri="{FF2B5EF4-FFF2-40B4-BE49-F238E27FC236}">
                  <a16:creationId xmlns:a16="http://schemas.microsoft.com/office/drawing/2014/main" id="{C6DD1B43-6C3C-3DE3-3E1C-A176FDAE95CF}"/>
                </a:ext>
              </a:extLst>
            </p:cNvPr>
            <p:cNvSpPr/>
            <p:nvPr/>
          </p:nvSpPr>
          <p:spPr>
            <a:xfrm>
              <a:off x="234673" y="4305677"/>
              <a:ext cx="1155267" cy="1049580"/>
            </a:xfrm>
            <a:prstGeom prst="ellipse">
              <a:avLst/>
            </a:prstGeom>
            <a:solidFill>
              <a:schemeClr val="bg1"/>
            </a:solidFill>
            <a:ln w="539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sz="1500">
                <a:solidFill>
                  <a:prstClr val="white"/>
                </a:solidFill>
                <a:latin typeface="Calibri" panose="020F0502020204030204"/>
              </a:endParaRPr>
            </a:p>
          </p:txBody>
        </p:sp>
        <p:pic>
          <p:nvPicPr>
            <p:cNvPr id="18" name="Picture 17">
              <a:extLst>
                <a:ext uri="{FF2B5EF4-FFF2-40B4-BE49-F238E27FC236}">
                  <a16:creationId xmlns:a16="http://schemas.microsoft.com/office/drawing/2014/main" id="{E8A600EC-3919-6B4C-5828-D4C31477E680}"/>
                </a:ext>
              </a:extLst>
            </p:cNvPr>
            <p:cNvPicPr>
              <a:picLocks noChangeAspect="1"/>
            </p:cNvPicPr>
            <p:nvPr/>
          </p:nvPicPr>
          <p:blipFill>
            <a:blip r:embed="rId7" cstate="email">
              <a:alphaModFix/>
              <a:duotone>
                <a:prstClr val="black"/>
                <a:srgbClr val="FF969E">
                  <a:tint val="45000"/>
                  <a:satMod val="400000"/>
                </a:srgbClr>
              </a:duotone>
              <a:extLst>
                <a:ext uri="{28A0092B-C50C-407E-A947-70E740481C1C}">
                  <a14:useLocalDpi xmlns:a14="http://schemas.microsoft.com/office/drawing/2010/main"/>
                </a:ext>
                <a:ext uri="{837473B0-CC2E-450A-ABE3-18F120FF3D39}">
                  <a1611:picAttrSrcUrl xmlns:a1611="http://schemas.microsoft.com/office/drawing/2016/11/main" r:id="rId8"/>
                </a:ext>
              </a:extLst>
            </a:blip>
            <a:srcRect/>
            <a:stretch/>
          </p:blipFill>
          <p:spPr>
            <a:xfrm>
              <a:off x="169335" y="4210029"/>
              <a:ext cx="1272449" cy="1224375"/>
            </a:xfrm>
            <a:custGeom>
              <a:avLst/>
              <a:gdLst/>
              <a:ahLst/>
              <a:cxnLst/>
              <a:rect l="l" t="t" r="r" b="b"/>
              <a:pathLst>
                <a:path w="1475716" h="1419962">
                  <a:moveTo>
                    <a:pt x="1041060" y="576731"/>
                  </a:moveTo>
                  <a:lnTo>
                    <a:pt x="1041060" y="869913"/>
                  </a:lnTo>
                  <a:lnTo>
                    <a:pt x="1264047" y="869913"/>
                  </a:lnTo>
                  <a:lnTo>
                    <a:pt x="1264047" y="820516"/>
                  </a:lnTo>
                  <a:lnTo>
                    <a:pt x="1100257" y="820516"/>
                  </a:lnTo>
                  <a:lnTo>
                    <a:pt x="1100257" y="740721"/>
                  </a:lnTo>
                  <a:lnTo>
                    <a:pt x="1247448" y="740721"/>
                  </a:lnTo>
                  <a:lnTo>
                    <a:pt x="1247448" y="691324"/>
                  </a:lnTo>
                  <a:lnTo>
                    <a:pt x="1100257" y="691324"/>
                  </a:lnTo>
                  <a:lnTo>
                    <a:pt x="1100257" y="626328"/>
                  </a:lnTo>
                  <a:lnTo>
                    <a:pt x="1258447" y="626328"/>
                  </a:lnTo>
                  <a:lnTo>
                    <a:pt x="1258447" y="576731"/>
                  </a:lnTo>
                  <a:close/>
                  <a:moveTo>
                    <a:pt x="764835" y="576731"/>
                  </a:moveTo>
                  <a:lnTo>
                    <a:pt x="764835" y="869913"/>
                  </a:lnTo>
                  <a:lnTo>
                    <a:pt x="987822" y="869913"/>
                  </a:lnTo>
                  <a:lnTo>
                    <a:pt x="987822" y="820516"/>
                  </a:lnTo>
                  <a:lnTo>
                    <a:pt x="824032" y="820516"/>
                  </a:lnTo>
                  <a:lnTo>
                    <a:pt x="824032" y="740721"/>
                  </a:lnTo>
                  <a:lnTo>
                    <a:pt x="971223" y="740721"/>
                  </a:lnTo>
                  <a:lnTo>
                    <a:pt x="971223" y="691324"/>
                  </a:lnTo>
                  <a:lnTo>
                    <a:pt x="824032" y="691324"/>
                  </a:lnTo>
                  <a:lnTo>
                    <a:pt x="824032" y="626328"/>
                  </a:lnTo>
                  <a:lnTo>
                    <a:pt x="982222" y="626328"/>
                  </a:lnTo>
                  <a:lnTo>
                    <a:pt x="982222" y="576731"/>
                  </a:lnTo>
                  <a:close/>
                  <a:moveTo>
                    <a:pt x="470160" y="576731"/>
                  </a:moveTo>
                  <a:lnTo>
                    <a:pt x="470160" y="869913"/>
                  </a:lnTo>
                  <a:lnTo>
                    <a:pt x="525157" y="869913"/>
                  </a:lnTo>
                  <a:lnTo>
                    <a:pt x="525157" y="678725"/>
                  </a:lnTo>
                  <a:lnTo>
                    <a:pt x="643350" y="869913"/>
                  </a:lnTo>
                  <a:lnTo>
                    <a:pt x="702746" y="869913"/>
                  </a:lnTo>
                  <a:lnTo>
                    <a:pt x="702746" y="576731"/>
                  </a:lnTo>
                  <a:lnTo>
                    <a:pt x="647749" y="576731"/>
                  </a:lnTo>
                  <a:lnTo>
                    <a:pt x="647749" y="772519"/>
                  </a:lnTo>
                  <a:lnTo>
                    <a:pt x="527757" y="576731"/>
                  </a:lnTo>
                  <a:close/>
                  <a:moveTo>
                    <a:pt x="295929" y="571731"/>
                  </a:moveTo>
                  <a:cubicBezTo>
                    <a:pt x="273397" y="571731"/>
                    <a:pt x="254165" y="575131"/>
                    <a:pt x="238233" y="581931"/>
                  </a:cubicBezTo>
                  <a:cubicBezTo>
                    <a:pt x="222300" y="588730"/>
                    <a:pt x="210101" y="598630"/>
                    <a:pt x="201635" y="611629"/>
                  </a:cubicBezTo>
                  <a:cubicBezTo>
                    <a:pt x="193169" y="624628"/>
                    <a:pt x="188935" y="638594"/>
                    <a:pt x="188935" y="653526"/>
                  </a:cubicBezTo>
                  <a:cubicBezTo>
                    <a:pt x="188935" y="676725"/>
                    <a:pt x="197935" y="696391"/>
                    <a:pt x="215934" y="712523"/>
                  </a:cubicBezTo>
                  <a:cubicBezTo>
                    <a:pt x="228733" y="723989"/>
                    <a:pt x="250998" y="733655"/>
                    <a:pt x="282730" y="741521"/>
                  </a:cubicBezTo>
                  <a:cubicBezTo>
                    <a:pt x="307395" y="747654"/>
                    <a:pt x="323194" y="751920"/>
                    <a:pt x="330127" y="754320"/>
                  </a:cubicBezTo>
                  <a:cubicBezTo>
                    <a:pt x="340260" y="757920"/>
                    <a:pt x="347359" y="762153"/>
                    <a:pt x="351426" y="767020"/>
                  </a:cubicBezTo>
                  <a:cubicBezTo>
                    <a:pt x="355492" y="771886"/>
                    <a:pt x="357525" y="777786"/>
                    <a:pt x="357525" y="784718"/>
                  </a:cubicBezTo>
                  <a:cubicBezTo>
                    <a:pt x="357525" y="795518"/>
                    <a:pt x="352692" y="804951"/>
                    <a:pt x="343026" y="813017"/>
                  </a:cubicBezTo>
                  <a:cubicBezTo>
                    <a:pt x="333360" y="821083"/>
                    <a:pt x="318994" y="825116"/>
                    <a:pt x="299929" y="825116"/>
                  </a:cubicBezTo>
                  <a:cubicBezTo>
                    <a:pt x="281930" y="825116"/>
                    <a:pt x="267631" y="820583"/>
                    <a:pt x="257031" y="811517"/>
                  </a:cubicBezTo>
                  <a:cubicBezTo>
                    <a:pt x="246432" y="802451"/>
                    <a:pt x="239399" y="788252"/>
                    <a:pt x="235933" y="768919"/>
                  </a:cubicBezTo>
                  <a:lnTo>
                    <a:pt x="178336" y="774519"/>
                  </a:lnTo>
                  <a:cubicBezTo>
                    <a:pt x="182203" y="807317"/>
                    <a:pt x="194069" y="832282"/>
                    <a:pt x="213934" y="849414"/>
                  </a:cubicBezTo>
                  <a:cubicBezTo>
                    <a:pt x="233799" y="866547"/>
                    <a:pt x="262264" y="875113"/>
                    <a:pt x="299329" y="875113"/>
                  </a:cubicBezTo>
                  <a:cubicBezTo>
                    <a:pt x="324794" y="875113"/>
                    <a:pt x="346059" y="871546"/>
                    <a:pt x="363125" y="864414"/>
                  </a:cubicBezTo>
                  <a:cubicBezTo>
                    <a:pt x="380190" y="857281"/>
                    <a:pt x="393390" y="846381"/>
                    <a:pt x="402722" y="831716"/>
                  </a:cubicBezTo>
                  <a:cubicBezTo>
                    <a:pt x="412055" y="817050"/>
                    <a:pt x="416722" y="801317"/>
                    <a:pt x="416722" y="784518"/>
                  </a:cubicBezTo>
                  <a:cubicBezTo>
                    <a:pt x="416722" y="765986"/>
                    <a:pt x="412822" y="750421"/>
                    <a:pt x="405022" y="737821"/>
                  </a:cubicBezTo>
                  <a:cubicBezTo>
                    <a:pt x="397223" y="725222"/>
                    <a:pt x="386423" y="715289"/>
                    <a:pt x="372624" y="708023"/>
                  </a:cubicBezTo>
                  <a:cubicBezTo>
                    <a:pt x="358825" y="700757"/>
                    <a:pt x="337526" y="693724"/>
                    <a:pt x="308728" y="686924"/>
                  </a:cubicBezTo>
                  <a:cubicBezTo>
                    <a:pt x="279930" y="680125"/>
                    <a:pt x="261798" y="673592"/>
                    <a:pt x="254332" y="667326"/>
                  </a:cubicBezTo>
                  <a:cubicBezTo>
                    <a:pt x="248465" y="662393"/>
                    <a:pt x="245532" y="656460"/>
                    <a:pt x="245532" y="649527"/>
                  </a:cubicBezTo>
                  <a:cubicBezTo>
                    <a:pt x="245532" y="641927"/>
                    <a:pt x="248665" y="635861"/>
                    <a:pt x="254931" y="631328"/>
                  </a:cubicBezTo>
                  <a:cubicBezTo>
                    <a:pt x="264664" y="624262"/>
                    <a:pt x="278130" y="620728"/>
                    <a:pt x="295329" y="620728"/>
                  </a:cubicBezTo>
                  <a:cubicBezTo>
                    <a:pt x="311995" y="620728"/>
                    <a:pt x="324494" y="624028"/>
                    <a:pt x="332827" y="630628"/>
                  </a:cubicBezTo>
                  <a:cubicBezTo>
                    <a:pt x="341160" y="637227"/>
                    <a:pt x="346593" y="648060"/>
                    <a:pt x="349126" y="663126"/>
                  </a:cubicBezTo>
                  <a:lnTo>
                    <a:pt x="408322" y="660526"/>
                  </a:lnTo>
                  <a:cubicBezTo>
                    <a:pt x="407389" y="633594"/>
                    <a:pt x="397623" y="612062"/>
                    <a:pt x="379024" y="595930"/>
                  </a:cubicBezTo>
                  <a:cubicBezTo>
                    <a:pt x="360425" y="579798"/>
                    <a:pt x="332727" y="571731"/>
                    <a:pt x="295929" y="571731"/>
                  </a:cubicBezTo>
                  <a:close/>
                  <a:moveTo>
                    <a:pt x="737858" y="0"/>
                  </a:moveTo>
                  <a:cubicBezTo>
                    <a:pt x="1145366" y="0"/>
                    <a:pt x="1475716" y="317869"/>
                    <a:pt x="1475716" y="709981"/>
                  </a:cubicBezTo>
                  <a:cubicBezTo>
                    <a:pt x="1475716" y="1102093"/>
                    <a:pt x="1145366" y="1419962"/>
                    <a:pt x="737858" y="1419962"/>
                  </a:cubicBezTo>
                  <a:cubicBezTo>
                    <a:pt x="330350" y="1419962"/>
                    <a:pt x="0" y="1102093"/>
                    <a:pt x="0" y="709981"/>
                  </a:cubicBezTo>
                  <a:cubicBezTo>
                    <a:pt x="0" y="317869"/>
                    <a:pt x="330350" y="0"/>
                    <a:pt x="737858" y="0"/>
                  </a:cubicBezTo>
                  <a:close/>
                </a:path>
              </a:pathLst>
            </a:custGeom>
            <a:ln w="53975">
              <a:solidFill>
                <a:schemeClr val="bg1"/>
              </a:solidFill>
            </a:ln>
          </p:spPr>
        </p:pic>
      </p:grpSp>
      <p:grpSp>
        <p:nvGrpSpPr>
          <p:cNvPr id="19" name="Group 18">
            <a:extLst>
              <a:ext uri="{FF2B5EF4-FFF2-40B4-BE49-F238E27FC236}">
                <a16:creationId xmlns:a16="http://schemas.microsoft.com/office/drawing/2014/main" id="{8B675CEA-45B9-06B2-B58F-EB4F511182EE}"/>
              </a:ext>
            </a:extLst>
          </p:cNvPr>
          <p:cNvGrpSpPr/>
          <p:nvPr/>
        </p:nvGrpSpPr>
        <p:grpSpPr>
          <a:xfrm>
            <a:off x="-1322149" y="5760255"/>
            <a:ext cx="1069721" cy="996064"/>
            <a:chOff x="169335" y="6899053"/>
            <a:chExt cx="1283665" cy="1195277"/>
          </a:xfrm>
        </p:grpSpPr>
        <p:sp>
          <p:nvSpPr>
            <p:cNvPr id="20" name="Oval 19">
              <a:extLst>
                <a:ext uri="{FF2B5EF4-FFF2-40B4-BE49-F238E27FC236}">
                  <a16:creationId xmlns:a16="http://schemas.microsoft.com/office/drawing/2014/main" id="{5D7A1A3A-395D-EA14-3CCF-AF014FC53A48}"/>
                </a:ext>
              </a:extLst>
            </p:cNvPr>
            <p:cNvSpPr/>
            <p:nvPr/>
          </p:nvSpPr>
          <p:spPr>
            <a:xfrm>
              <a:off x="234673" y="6975240"/>
              <a:ext cx="1155267" cy="1049580"/>
            </a:xfrm>
            <a:prstGeom prst="ellipse">
              <a:avLst/>
            </a:prstGeom>
            <a:solidFill>
              <a:schemeClr val="bg1"/>
            </a:solidFill>
            <a:ln w="539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sz="1500">
                <a:solidFill>
                  <a:prstClr val="white"/>
                </a:solidFill>
                <a:latin typeface="Calibri" panose="020F0502020204030204"/>
              </a:endParaRPr>
            </a:p>
          </p:txBody>
        </p:sp>
        <p:pic>
          <p:nvPicPr>
            <p:cNvPr id="21" name="Picture 20" descr="Visit Broadstairs - quintessential seaside town on the Kent coast - Visit  Thanet">
              <a:extLst>
                <a:ext uri="{FF2B5EF4-FFF2-40B4-BE49-F238E27FC236}">
                  <a16:creationId xmlns:a16="http://schemas.microsoft.com/office/drawing/2014/main" id="{E141C6B1-7228-34F6-52BA-7C398C682722}"/>
                </a:ext>
              </a:extLst>
            </p:cNvPr>
            <p:cNvPicPr>
              <a:picLocks noChangeAspect="1" noChangeArrowheads="1"/>
            </p:cNvPicPr>
            <p:nvPr/>
          </p:nvPicPr>
          <p:blipFill>
            <a:blip r:embed="rId9" cstate="email">
              <a:duotone>
                <a:prstClr val="black"/>
                <a:schemeClr val="accent2">
                  <a:lumMod val="60000"/>
                  <a:lumOff val="40000"/>
                  <a:tint val="45000"/>
                  <a:satMod val="400000"/>
                </a:schemeClr>
              </a:duotone>
              <a:extLst>
                <a:ext uri="{28A0092B-C50C-407E-A947-70E740481C1C}">
                  <a14:useLocalDpi xmlns:a14="http://schemas.microsoft.com/office/drawing/2010/main"/>
                </a:ext>
              </a:extLst>
            </a:blip>
            <a:srcRect/>
            <a:stretch/>
          </p:blipFill>
          <p:spPr bwMode="auto">
            <a:xfrm>
              <a:off x="169335" y="6899053"/>
              <a:ext cx="1283665" cy="1195277"/>
            </a:xfrm>
            <a:custGeom>
              <a:avLst/>
              <a:gdLst/>
              <a:ahLst/>
              <a:cxnLst/>
              <a:rect l="l" t="t" r="r" b="b"/>
              <a:pathLst>
                <a:path w="1488724" h="1386216">
                  <a:moveTo>
                    <a:pt x="693640" y="714168"/>
                  </a:moveTo>
                  <a:lnTo>
                    <a:pt x="750836" y="784763"/>
                  </a:lnTo>
                  <a:cubicBezTo>
                    <a:pt x="741237" y="792763"/>
                    <a:pt x="732371" y="798496"/>
                    <a:pt x="724238" y="801962"/>
                  </a:cubicBezTo>
                  <a:cubicBezTo>
                    <a:pt x="716105" y="805429"/>
                    <a:pt x="707639" y="807162"/>
                    <a:pt x="698839" y="807162"/>
                  </a:cubicBezTo>
                  <a:cubicBezTo>
                    <a:pt x="685507" y="807162"/>
                    <a:pt x="674874" y="803329"/>
                    <a:pt x="666941" y="795663"/>
                  </a:cubicBezTo>
                  <a:cubicBezTo>
                    <a:pt x="659008" y="787997"/>
                    <a:pt x="655042" y="778097"/>
                    <a:pt x="655042" y="765964"/>
                  </a:cubicBezTo>
                  <a:cubicBezTo>
                    <a:pt x="655042" y="756365"/>
                    <a:pt x="658242" y="746966"/>
                    <a:pt x="664641" y="737766"/>
                  </a:cubicBezTo>
                  <a:cubicBezTo>
                    <a:pt x="671041" y="728567"/>
                    <a:pt x="680707" y="720701"/>
                    <a:pt x="693640" y="714168"/>
                  </a:cubicBezTo>
                  <a:close/>
                  <a:moveTo>
                    <a:pt x="717638" y="589775"/>
                  </a:moveTo>
                  <a:cubicBezTo>
                    <a:pt x="726838" y="589775"/>
                    <a:pt x="734137" y="592308"/>
                    <a:pt x="739537" y="597375"/>
                  </a:cubicBezTo>
                  <a:cubicBezTo>
                    <a:pt x="744936" y="602441"/>
                    <a:pt x="747636" y="608574"/>
                    <a:pt x="747636" y="615774"/>
                  </a:cubicBezTo>
                  <a:cubicBezTo>
                    <a:pt x="747636" y="624307"/>
                    <a:pt x="742037" y="632906"/>
                    <a:pt x="730837" y="641572"/>
                  </a:cubicBezTo>
                  <a:lnTo>
                    <a:pt x="715638" y="653171"/>
                  </a:lnTo>
                  <a:lnTo>
                    <a:pt x="701839" y="637172"/>
                  </a:lnTo>
                  <a:cubicBezTo>
                    <a:pt x="693306" y="627306"/>
                    <a:pt x="689040" y="618907"/>
                    <a:pt x="689040" y="611974"/>
                  </a:cubicBezTo>
                  <a:cubicBezTo>
                    <a:pt x="689040" y="606108"/>
                    <a:pt x="691573" y="600941"/>
                    <a:pt x="696639" y="596475"/>
                  </a:cubicBezTo>
                  <a:cubicBezTo>
                    <a:pt x="701706" y="592008"/>
                    <a:pt x="708705" y="589775"/>
                    <a:pt x="717638" y="589775"/>
                  </a:cubicBezTo>
                  <a:close/>
                  <a:moveTo>
                    <a:pt x="894195" y="555177"/>
                  </a:moveTo>
                  <a:lnTo>
                    <a:pt x="894195" y="848359"/>
                  </a:lnTo>
                  <a:lnTo>
                    <a:pt x="949191" y="848359"/>
                  </a:lnTo>
                  <a:lnTo>
                    <a:pt x="949191" y="617574"/>
                  </a:lnTo>
                  <a:lnTo>
                    <a:pt x="1007188" y="848359"/>
                  </a:lnTo>
                  <a:lnTo>
                    <a:pt x="1064184" y="848359"/>
                  </a:lnTo>
                  <a:lnTo>
                    <a:pt x="1122381" y="617574"/>
                  </a:lnTo>
                  <a:lnTo>
                    <a:pt x="1122381" y="848359"/>
                  </a:lnTo>
                  <a:lnTo>
                    <a:pt x="1177377" y="848359"/>
                  </a:lnTo>
                  <a:lnTo>
                    <a:pt x="1177377" y="555177"/>
                  </a:lnTo>
                  <a:lnTo>
                    <a:pt x="1088583" y="555177"/>
                  </a:lnTo>
                  <a:lnTo>
                    <a:pt x="1035986" y="755165"/>
                  </a:lnTo>
                  <a:lnTo>
                    <a:pt x="982789" y="555177"/>
                  </a:lnTo>
                  <a:close/>
                  <a:moveTo>
                    <a:pt x="324295" y="555177"/>
                  </a:moveTo>
                  <a:lnTo>
                    <a:pt x="324295" y="848359"/>
                  </a:lnTo>
                  <a:lnTo>
                    <a:pt x="383491" y="848359"/>
                  </a:lnTo>
                  <a:lnTo>
                    <a:pt x="383491" y="759765"/>
                  </a:lnTo>
                  <a:lnTo>
                    <a:pt x="431488" y="710768"/>
                  </a:lnTo>
                  <a:lnTo>
                    <a:pt x="512083" y="848359"/>
                  </a:lnTo>
                  <a:lnTo>
                    <a:pt x="588679" y="848359"/>
                  </a:lnTo>
                  <a:lnTo>
                    <a:pt x="472286" y="669370"/>
                  </a:lnTo>
                  <a:lnTo>
                    <a:pt x="582679" y="555177"/>
                  </a:lnTo>
                  <a:lnTo>
                    <a:pt x="503084" y="555177"/>
                  </a:lnTo>
                  <a:lnTo>
                    <a:pt x="383491" y="685369"/>
                  </a:lnTo>
                  <a:lnTo>
                    <a:pt x="383491" y="555177"/>
                  </a:lnTo>
                  <a:close/>
                  <a:moveTo>
                    <a:pt x="716238" y="550178"/>
                  </a:moveTo>
                  <a:cubicBezTo>
                    <a:pt x="689973" y="550178"/>
                    <a:pt x="669741" y="556344"/>
                    <a:pt x="655542" y="568677"/>
                  </a:cubicBezTo>
                  <a:cubicBezTo>
                    <a:pt x="641343" y="581009"/>
                    <a:pt x="634243" y="596042"/>
                    <a:pt x="634243" y="613774"/>
                  </a:cubicBezTo>
                  <a:cubicBezTo>
                    <a:pt x="634243" y="623373"/>
                    <a:pt x="636776" y="633539"/>
                    <a:pt x="641843" y="644272"/>
                  </a:cubicBezTo>
                  <a:cubicBezTo>
                    <a:pt x="646909" y="655005"/>
                    <a:pt x="654442" y="666304"/>
                    <a:pt x="664441" y="678170"/>
                  </a:cubicBezTo>
                  <a:cubicBezTo>
                    <a:pt x="642176" y="689236"/>
                    <a:pt x="625444" y="702268"/>
                    <a:pt x="614244" y="717268"/>
                  </a:cubicBezTo>
                  <a:cubicBezTo>
                    <a:pt x="603045" y="732267"/>
                    <a:pt x="597445" y="749166"/>
                    <a:pt x="597445" y="767964"/>
                  </a:cubicBezTo>
                  <a:cubicBezTo>
                    <a:pt x="597445" y="788630"/>
                    <a:pt x="604578" y="806895"/>
                    <a:pt x="618844" y="822761"/>
                  </a:cubicBezTo>
                  <a:cubicBezTo>
                    <a:pt x="637243" y="843293"/>
                    <a:pt x="664708" y="853559"/>
                    <a:pt x="701239" y="853559"/>
                  </a:cubicBezTo>
                  <a:cubicBezTo>
                    <a:pt x="719638" y="853559"/>
                    <a:pt x="735504" y="851026"/>
                    <a:pt x="748836" y="845960"/>
                  </a:cubicBezTo>
                  <a:cubicBezTo>
                    <a:pt x="762169" y="840893"/>
                    <a:pt x="774768" y="833027"/>
                    <a:pt x="786634" y="822361"/>
                  </a:cubicBezTo>
                  <a:cubicBezTo>
                    <a:pt x="801966" y="836627"/>
                    <a:pt x="817965" y="847826"/>
                    <a:pt x="834631" y="855959"/>
                  </a:cubicBezTo>
                  <a:lnTo>
                    <a:pt x="868629" y="812562"/>
                  </a:lnTo>
                  <a:cubicBezTo>
                    <a:pt x="863962" y="810295"/>
                    <a:pt x="856663" y="805662"/>
                    <a:pt x="846730" y="798663"/>
                  </a:cubicBezTo>
                  <a:cubicBezTo>
                    <a:pt x="836798" y="791663"/>
                    <a:pt x="828698" y="785230"/>
                    <a:pt x="822432" y="779364"/>
                  </a:cubicBezTo>
                  <a:cubicBezTo>
                    <a:pt x="826698" y="773764"/>
                    <a:pt x="830698" y="766798"/>
                    <a:pt x="834431" y="758465"/>
                  </a:cubicBezTo>
                  <a:cubicBezTo>
                    <a:pt x="838164" y="750132"/>
                    <a:pt x="842564" y="736966"/>
                    <a:pt x="847630" y="718967"/>
                  </a:cubicBezTo>
                  <a:lnTo>
                    <a:pt x="796833" y="707368"/>
                  </a:lnTo>
                  <a:cubicBezTo>
                    <a:pt x="793367" y="721101"/>
                    <a:pt x="789234" y="732233"/>
                    <a:pt x="784434" y="740766"/>
                  </a:cubicBezTo>
                  <a:lnTo>
                    <a:pt x="743637" y="686969"/>
                  </a:lnTo>
                  <a:cubicBezTo>
                    <a:pt x="765102" y="673504"/>
                    <a:pt x="779368" y="661438"/>
                    <a:pt x="786434" y="650772"/>
                  </a:cubicBezTo>
                  <a:cubicBezTo>
                    <a:pt x="793500" y="640106"/>
                    <a:pt x="797033" y="628840"/>
                    <a:pt x="797033" y="616974"/>
                  </a:cubicBezTo>
                  <a:cubicBezTo>
                    <a:pt x="797033" y="598308"/>
                    <a:pt x="789900" y="582509"/>
                    <a:pt x="775635" y="569577"/>
                  </a:cubicBezTo>
                  <a:cubicBezTo>
                    <a:pt x="761369" y="556644"/>
                    <a:pt x="741570" y="550178"/>
                    <a:pt x="716238" y="550178"/>
                  </a:cubicBezTo>
                  <a:close/>
                  <a:moveTo>
                    <a:pt x="744362" y="0"/>
                  </a:moveTo>
                  <a:cubicBezTo>
                    <a:pt x="1155462" y="0"/>
                    <a:pt x="1488724" y="310315"/>
                    <a:pt x="1488724" y="693108"/>
                  </a:cubicBezTo>
                  <a:cubicBezTo>
                    <a:pt x="1488724" y="1075901"/>
                    <a:pt x="1155462" y="1386216"/>
                    <a:pt x="744362" y="1386216"/>
                  </a:cubicBezTo>
                  <a:cubicBezTo>
                    <a:pt x="333262" y="1386216"/>
                    <a:pt x="0" y="1075901"/>
                    <a:pt x="0" y="693108"/>
                  </a:cubicBezTo>
                  <a:cubicBezTo>
                    <a:pt x="0" y="310315"/>
                    <a:pt x="333262" y="0"/>
                    <a:pt x="744362" y="0"/>
                  </a:cubicBezTo>
                  <a:close/>
                </a:path>
              </a:pathLst>
            </a:custGeom>
            <a:ln w="53975" cap="rnd">
              <a:solidFill>
                <a:schemeClr val="bg1"/>
              </a:solidFill>
              <a:prstDash val="solid"/>
            </a:ln>
            <a:effectLst>
              <a:outerShdw sx="1000" sy="1000" algn="bl" rotWithShape="0">
                <a:srgbClr val="000000"/>
              </a:outerShdw>
            </a:effectLst>
            <a:extLst>
              <a:ext uri="{909E8E84-426E-40DD-AFC4-6F175D3DCCD1}">
                <a14:hiddenFill xmlns:a14="http://schemas.microsoft.com/office/drawing/2010/main">
                  <a:solidFill>
                    <a:srgbClr val="FFFFFF"/>
                  </a:solidFill>
                </a14:hiddenFill>
              </a:ext>
            </a:extLst>
          </p:spPr>
        </p:pic>
      </p:grpSp>
      <p:sp>
        <p:nvSpPr>
          <p:cNvPr id="3" name="Freeform 2">
            <a:extLst>
              <a:ext uri="{FF2B5EF4-FFF2-40B4-BE49-F238E27FC236}">
                <a16:creationId xmlns:a16="http://schemas.microsoft.com/office/drawing/2014/main" id="{FAF4C1C3-CB4A-6610-7D07-38FFB68B22A5}"/>
              </a:ext>
            </a:extLst>
          </p:cNvPr>
          <p:cNvSpPr/>
          <p:nvPr/>
        </p:nvSpPr>
        <p:spPr>
          <a:xfrm>
            <a:off x="0" y="-7512264"/>
            <a:ext cx="1481428" cy="18127083"/>
          </a:xfrm>
          <a:custGeom>
            <a:avLst/>
            <a:gdLst>
              <a:gd name="connsiteX0" fmla="*/ 1773841 w 1773841"/>
              <a:gd name="connsiteY0" fmla="*/ 0 h 15819120"/>
              <a:gd name="connsiteX1" fmla="*/ 1773841 w 1773841"/>
              <a:gd name="connsiteY1" fmla="*/ 6233093 h 15819120"/>
              <a:gd name="connsiteX2" fmla="*/ 909496 w 1773841"/>
              <a:gd name="connsiteY2" fmla="*/ 7129609 h 15819120"/>
              <a:gd name="connsiteX3" fmla="*/ 909496 w 1773841"/>
              <a:gd name="connsiteY3" fmla="*/ 7272960 h 15819120"/>
              <a:gd name="connsiteX4" fmla="*/ 1773841 w 1773841"/>
              <a:gd name="connsiteY4" fmla="*/ 8169476 h 15819120"/>
              <a:gd name="connsiteX5" fmla="*/ 1773841 w 1773841"/>
              <a:gd name="connsiteY5" fmla="*/ 15819120 h 15819120"/>
              <a:gd name="connsiteX6" fmla="*/ 0 w 1773841"/>
              <a:gd name="connsiteY6" fmla="*/ 15819120 h 15819120"/>
              <a:gd name="connsiteX7" fmla="*/ 0 w 1773841"/>
              <a:gd name="connsiteY7" fmla="*/ 0 h 15819120"/>
              <a:gd name="connsiteX0" fmla="*/ 1773841 w 1773841"/>
              <a:gd name="connsiteY0" fmla="*/ 0 h 15819120"/>
              <a:gd name="connsiteX1" fmla="*/ 1773841 w 1773841"/>
              <a:gd name="connsiteY1" fmla="*/ 6233093 h 15819120"/>
              <a:gd name="connsiteX2" fmla="*/ 909496 w 1773841"/>
              <a:gd name="connsiteY2" fmla="*/ 7129609 h 15819120"/>
              <a:gd name="connsiteX3" fmla="*/ 909496 w 1773841"/>
              <a:gd name="connsiteY3" fmla="*/ 7272960 h 15819120"/>
              <a:gd name="connsiteX4" fmla="*/ 1773841 w 1773841"/>
              <a:gd name="connsiteY4" fmla="*/ 8169476 h 15819120"/>
              <a:gd name="connsiteX5" fmla="*/ 1773841 w 1773841"/>
              <a:gd name="connsiteY5" fmla="*/ 15819120 h 15819120"/>
              <a:gd name="connsiteX6" fmla="*/ 0 w 1773841"/>
              <a:gd name="connsiteY6" fmla="*/ 15819120 h 15819120"/>
              <a:gd name="connsiteX7" fmla="*/ 0 w 1773841"/>
              <a:gd name="connsiteY7" fmla="*/ 0 h 15819120"/>
              <a:gd name="connsiteX8" fmla="*/ 1773841 w 1773841"/>
              <a:gd name="connsiteY8" fmla="*/ 0 h 15819120"/>
              <a:gd name="connsiteX0" fmla="*/ 1773841 w 1773841"/>
              <a:gd name="connsiteY0" fmla="*/ 0 h 15819120"/>
              <a:gd name="connsiteX1" fmla="*/ 1773841 w 1773841"/>
              <a:gd name="connsiteY1" fmla="*/ 6233093 h 15819120"/>
              <a:gd name="connsiteX2" fmla="*/ 909496 w 1773841"/>
              <a:gd name="connsiteY2" fmla="*/ 7129609 h 15819120"/>
              <a:gd name="connsiteX3" fmla="*/ 909496 w 1773841"/>
              <a:gd name="connsiteY3" fmla="*/ 7272960 h 15819120"/>
              <a:gd name="connsiteX4" fmla="*/ 1773841 w 1773841"/>
              <a:gd name="connsiteY4" fmla="*/ 8169476 h 15819120"/>
              <a:gd name="connsiteX5" fmla="*/ 1773841 w 1773841"/>
              <a:gd name="connsiteY5" fmla="*/ 15819120 h 15819120"/>
              <a:gd name="connsiteX6" fmla="*/ 0 w 1773841"/>
              <a:gd name="connsiteY6" fmla="*/ 15819120 h 15819120"/>
              <a:gd name="connsiteX7" fmla="*/ 0 w 1773841"/>
              <a:gd name="connsiteY7" fmla="*/ 0 h 15819120"/>
              <a:gd name="connsiteX8" fmla="*/ 1773841 w 1773841"/>
              <a:gd name="connsiteY8" fmla="*/ 0 h 15819120"/>
              <a:gd name="connsiteX0" fmla="*/ 1773841 w 1777714"/>
              <a:gd name="connsiteY0" fmla="*/ 0 h 15819120"/>
              <a:gd name="connsiteX1" fmla="*/ 1773841 w 1777714"/>
              <a:gd name="connsiteY1" fmla="*/ 6233093 h 15819120"/>
              <a:gd name="connsiteX2" fmla="*/ 909496 w 1777714"/>
              <a:gd name="connsiteY2" fmla="*/ 7129609 h 15819120"/>
              <a:gd name="connsiteX3" fmla="*/ 909496 w 1777714"/>
              <a:gd name="connsiteY3" fmla="*/ 7272960 h 15819120"/>
              <a:gd name="connsiteX4" fmla="*/ 1773841 w 1777714"/>
              <a:gd name="connsiteY4" fmla="*/ 8169476 h 15819120"/>
              <a:gd name="connsiteX5" fmla="*/ 1773841 w 1777714"/>
              <a:gd name="connsiteY5" fmla="*/ 15819120 h 15819120"/>
              <a:gd name="connsiteX6" fmla="*/ 0 w 1777714"/>
              <a:gd name="connsiteY6" fmla="*/ 15819120 h 15819120"/>
              <a:gd name="connsiteX7" fmla="*/ 0 w 1777714"/>
              <a:gd name="connsiteY7" fmla="*/ 0 h 15819120"/>
              <a:gd name="connsiteX8" fmla="*/ 1773841 w 1777714"/>
              <a:gd name="connsiteY8" fmla="*/ 0 h 15819120"/>
              <a:gd name="connsiteX0" fmla="*/ 1773841 w 1777714"/>
              <a:gd name="connsiteY0" fmla="*/ 0 h 15819120"/>
              <a:gd name="connsiteX1" fmla="*/ 1773841 w 1777714"/>
              <a:gd name="connsiteY1" fmla="*/ 6233093 h 15819120"/>
              <a:gd name="connsiteX2" fmla="*/ 909496 w 1777714"/>
              <a:gd name="connsiteY2" fmla="*/ 7129609 h 15819120"/>
              <a:gd name="connsiteX3" fmla="*/ 909496 w 1777714"/>
              <a:gd name="connsiteY3" fmla="*/ 7272960 h 15819120"/>
              <a:gd name="connsiteX4" fmla="*/ 1773841 w 1777714"/>
              <a:gd name="connsiteY4" fmla="*/ 8169476 h 15819120"/>
              <a:gd name="connsiteX5" fmla="*/ 1773841 w 1777714"/>
              <a:gd name="connsiteY5" fmla="*/ 15819120 h 15819120"/>
              <a:gd name="connsiteX6" fmla="*/ 0 w 1777714"/>
              <a:gd name="connsiteY6" fmla="*/ 15819120 h 15819120"/>
              <a:gd name="connsiteX7" fmla="*/ 0 w 1777714"/>
              <a:gd name="connsiteY7" fmla="*/ 0 h 15819120"/>
              <a:gd name="connsiteX8" fmla="*/ 1773841 w 1777714"/>
              <a:gd name="connsiteY8" fmla="*/ 0 h 15819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7714" h="15819120">
                <a:moveTo>
                  <a:pt x="1773841" y="0"/>
                </a:moveTo>
                <a:cubicBezTo>
                  <a:pt x="1773841" y="2077698"/>
                  <a:pt x="1782556" y="5985053"/>
                  <a:pt x="1773841" y="6233093"/>
                </a:cubicBezTo>
                <a:cubicBezTo>
                  <a:pt x="1765126" y="6481133"/>
                  <a:pt x="909747" y="6822304"/>
                  <a:pt x="909496" y="7129609"/>
                </a:cubicBezTo>
                <a:cubicBezTo>
                  <a:pt x="909245" y="7436914"/>
                  <a:pt x="909245" y="6880986"/>
                  <a:pt x="909496" y="7272960"/>
                </a:cubicBezTo>
                <a:cubicBezTo>
                  <a:pt x="909747" y="7664934"/>
                  <a:pt x="1773593" y="7819837"/>
                  <a:pt x="1773841" y="8169476"/>
                </a:cubicBezTo>
                <a:cubicBezTo>
                  <a:pt x="1774089" y="8519115"/>
                  <a:pt x="1773841" y="13269239"/>
                  <a:pt x="1773841" y="15819120"/>
                </a:cubicBezTo>
                <a:lnTo>
                  <a:pt x="0" y="15819120"/>
                </a:lnTo>
                <a:lnTo>
                  <a:pt x="0" y="0"/>
                </a:lnTo>
                <a:lnTo>
                  <a:pt x="1773841"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defTabSz="761970"/>
            <a:endParaRPr lang="en-GB" sz="1500">
              <a:solidFill>
                <a:prstClr val="white"/>
              </a:solidFill>
              <a:latin typeface="Calibri" panose="020F0502020204030204"/>
            </a:endParaRPr>
          </a:p>
        </p:txBody>
      </p:sp>
      <p:pic>
        <p:nvPicPr>
          <p:cNvPr id="52" name="Picture 51">
            <a:extLst>
              <a:ext uri="{FF2B5EF4-FFF2-40B4-BE49-F238E27FC236}">
                <a16:creationId xmlns:a16="http://schemas.microsoft.com/office/drawing/2014/main" id="{B91DCA3E-D8AA-07E9-6502-0D529A2ADBD9}"/>
              </a:ext>
            </a:extLst>
          </p:cNvPr>
          <p:cNvPicPr>
            <a:picLocks noChangeAspect="1"/>
          </p:cNvPicPr>
          <p:nvPr/>
        </p:nvPicPr>
        <p:blipFill>
          <a:blip r:embed="rId4" cstate="email">
            <a:alphaModFix amt="85000"/>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a:xfrm>
            <a:off x="142894" y="1296348"/>
            <a:ext cx="1068059" cy="1022154"/>
          </a:xfrm>
          <a:custGeom>
            <a:avLst/>
            <a:gdLst/>
            <a:ahLst/>
            <a:cxnLst/>
            <a:rect l="l" t="t" r="r" b="b"/>
            <a:pathLst>
              <a:path w="1486412" h="1422526">
                <a:moveTo>
                  <a:pt x="491851" y="655834"/>
                </a:moveTo>
                <a:lnTo>
                  <a:pt x="491851" y="868221"/>
                </a:lnTo>
                <a:lnTo>
                  <a:pt x="548048" y="868221"/>
                </a:lnTo>
                <a:lnTo>
                  <a:pt x="548048" y="655834"/>
                </a:lnTo>
                <a:close/>
                <a:moveTo>
                  <a:pt x="1159797" y="651034"/>
                </a:moveTo>
                <a:cubicBezTo>
                  <a:pt x="1129265" y="651034"/>
                  <a:pt x="1106733" y="657300"/>
                  <a:pt x="1092201" y="669833"/>
                </a:cubicBezTo>
                <a:cubicBezTo>
                  <a:pt x="1077668" y="682365"/>
                  <a:pt x="1070402" y="697831"/>
                  <a:pt x="1070402" y="716230"/>
                </a:cubicBezTo>
                <a:cubicBezTo>
                  <a:pt x="1070402" y="736629"/>
                  <a:pt x="1078802" y="752561"/>
                  <a:pt x="1095601" y="764027"/>
                </a:cubicBezTo>
                <a:cubicBezTo>
                  <a:pt x="1107733" y="772293"/>
                  <a:pt x="1136465" y="781426"/>
                  <a:pt x="1181795" y="791425"/>
                </a:cubicBezTo>
                <a:cubicBezTo>
                  <a:pt x="1191528" y="793692"/>
                  <a:pt x="1197794" y="796158"/>
                  <a:pt x="1200594" y="798825"/>
                </a:cubicBezTo>
                <a:cubicBezTo>
                  <a:pt x="1203261" y="801625"/>
                  <a:pt x="1204594" y="805158"/>
                  <a:pt x="1204594" y="809424"/>
                </a:cubicBezTo>
                <a:cubicBezTo>
                  <a:pt x="1204594" y="815691"/>
                  <a:pt x="1202127" y="820690"/>
                  <a:pt x="1197194" y="824423"/>
                </a:cubicBezTo>
                <a:cubicBezTo>
                  <a:pt x="1189861" y="829756"/>
                  <a:pt x="1178929" y="832423"/>
                  <a:pt x="1164396" y="832423"/>
                </a:cubicBezTo>
                <a:cubicBezTo>
                  <a:pt x="1151197" y="832423"/>
                  <a:pt x="1140931" y="829590"/>
                  <a:pt x="1133598" y="823923"/>
                </a:cubicBezTo>
                <a:cubicBezTo>
                  <a:pt x="1126265" y="818257"/>
                  <a:pt x="1121399" y="809958"/>
                  <a:pt x="1118999" y="799025"/>
                </a:cubicBezTo>
                <a:lnTo>
                  <a:pt x="1062603" y="807624"/>
                </a:lnTo>
                <a:cubicBezTo>
                  <a:pt x="1067802" y="827756"/>
                  <a:pt x="1078835" y="843689"/>
                  <a:pt x="1095701" y="855421"/>
                </a:cubicBezTo>
                <a:cubicBezTo>
                  <a:pt x="1112566" y="867154"/>
                  <a:pt x="1135465" y="873020"/>
                  <a:pt x="1164396" y="873020"/>
                </a:cubicBezTo>
                <a:cubicBezTo>
                  <a:pt x="1196261" y="873020"/>
                  <a:pt x="1220326" y="866021"/>
                  <a:pt x="1236592" y="852022"/>
                </a:cubicBezTo>
                <a:cubicBezTo>
                  <a:pt x="1252858" y="838023"/>
                  <a:pt x="1260991" y="821290"/>
                  <a:pt x="1260991" y="801825"/>
                </a:cubicBezTo>
                <a:cubicBezTo>
                  <a:pt x="1260991" y="783959"/>
                  <a:pt x="1255124" y="770027"/>
                  <a:pt x="1243392" y="760027"/>
                </a:cubicBezTo>
                <a:cubicBezTo>
                  <a:pt x="1231526" y="750161"/>
                  <a:pt x="1210627" y="741828"/>
                  <a:pt x="1180695" y="735029"/>
                </a:cubicBezTo>
                <a:cubicBezTo>
                  <a:pt x="1150764" y="728229"/>
                  <a:pt x="1133265" y="722963"/>
                  <a:pt x="1128199" y="719230"/>
                </a:cubicBezTo>
                <a:cubicBezTo>
                  <a:pt x="1124465" y="716430"/>
                  <a:pt x="1122599" y="713030"/>
                  <a:pt x="1122599" y="709030"/>
                </a:cubicBezTo>
                <a:cubicBezTo>
                  <a:pt x="1122599" y="704364"/>
                  <a:pt x="1124732" y="700564"/>
                  <a:pt x="1128999" y="697631"/>
                </a:cubicBezTo>
                <a:cubicBezTo>
                  <a:pt x="1135398" y="693498"/>
                  <a:pt x="1145998" y="691431"/>
                  <a:pt x="1160797" y="691431"/>
                </a:cubicBezTo>
                <a:cubicBezTo>
                  <a:pt x="1172529" y="691431"/>
                  <a:pt x="1181562" y="693631"/>
                  <a:pt x="1187895" y="698031"/>
                </a:cubicBezTo>
                <a:cubicBezTo>
                  <a:pt x="1194228" y="702431"/>
                  <a:pt x="1198528" y="708764"/>
                  <a:pt x="1200794" y="717030"/>
                </a:cubicBezTo>
                <a:lnTo>
                  <a:pt x="1253791" y="707230"/>
                </a:lnTo>
                <a:cubicBezTo>
                  <a:pt x="1248458" y="688698"/>
                  <a:pt x="1238725" y="674699"/>
                  <a:pt x="1224593" y="665233"/>
                </a:cubicBezTo>
                <a:cubicBezTo>
                  <a:pt x="1210460" y="655767"/>
                  <a:pt x="1188862" y="651034"/>
                  <a:pt x="1159797" y="651034"/>
                </a:cubicBezTo>
                <a:close/>
                <a:moveTo>
                  <a:pt x="944396" y="651034"/>
                </a:moveTo>
                <a:cubicBezTo>
                  <a:pt x="912798" y="651034"/>
                  <a:pt x="887733" y="660800"/>
                  <a:pt x="869200" y="680332"/>
                </a:cubicBezTo>
                <a:cubicBezTo>
                  <a:pt x="850668" y="699864"/>
                  <a:pt x="841402" y="727163"/>
                  <a:pt x="841402" y="762227"/>
                </a:cubicBezTo>
                <a:cubicBezTo>
                  <a:pt x="841402" y="796892"/>
                  <a:pt x="850635" y="824023"/>
                  <a:pt x="869100" y="843622"/>
                </a:cubicBezTo>
                <a:cubicBezTo>
                  <a:pt x="887566" y="863221"/>
                  <a:pt x="912331" y="873020"/>
                  <a:pt x="943396" y="873020"/>
                </a:cubicBezTo>
                <a:cubicBezTo>
                  <a:pt x="970728" y="873020"/>
                  <a:pt x="992526" y="866554"/>
                  <a:pt x="1008792" y="853622"/>
                </a:cubicBezTo>
                <a:cubicBezTo>
                  <a:pt x="1025057" y="840689"/>
                  <a:pt x="1036057" y="821557"/>
                  <a:pt x="1041790" y="796225"/>
                </a:cubicBezTo>
                <a:lnTo>
                  <a:pt x="986593" y="786826"/>
                </a:lnTo>
                <a:cubicBezTo>
                  <a:pt x="983793" y="801625"/>
                  <a:pt x="978994" y="812057"/>
                  <a:pt x="972194" y="818124"/>
                </a:cubicBezTo>
                <a:cubicBezTo>
                  <a:pt x="965395" y="824190"/>
                  <a:pt x="956662" y="827223"/>
                  <a:pt x="945996" y="827223"/>
                </a:cubicBezTo>
                <a:cubicBezTo>
                  <a:pt x="931730" y="827223"/>
                  <a:pt x="920364" y="822023"/>
                  <a:pt x="911898" y="811624"/>
                </a:cubicBezTo>
                <a:cubicBezTo>
                  <a:pt x="903432" y="801225"/>
                  <a:pt x="899199" y="783426"/>
                  <a:pt x="899199" y="758227"/>
                </a:cubicBezTo>
                <a:cubicBezTo>
                  <a:pt x="899199" y="735562"/>
                  <a:pt x="903365" y="719396"/>
                  <a:pt x="911698" y="709730"/>
                </a:cubicBezTo>
                <a:cubicBezTo>
                  <a:pt x="920031" y="700064"/>
                  <a:pt x="931197" y="695231"/>
                  <a:pt x="945196" y="695231"/>
                </a:cubicBezTo>
                <a:cubicBezTo>
                  <a:pt x="955728" y="695231"/>
                  <a:pt x="964295" y="698031"/>
                  <a:pt x="970894" y="703631"/>
                </a:cubicBezTo>
                <a:cubicBezTo>
                  <a:pt x="977494" y="709230"/>
                  <a:pt x="981727" y="717563"/>
                  <a:pt x="983593" y="728629"/>
                </a:cubicBezTo>
                <a:lnTo>
                  <a:pt x="1038990" y="718630"/>
                </a:lnTo>
                <a:cubicBezTo>
                  <a:pt x="1032324" y="695831"/>
                  <a:pt x="1021358" y="678866"/>
                  <a:pt x="1006092" y="667733"/>
                </a:cubicBezTo>
                <a:cubicBezTo>
                  <a:pt x="990826" y="656600"/>
                  <a:pt x="970261" y="651034"/>
                  <a:pt x="944396" y="651034"/>
                </a:cubicBezTo>
                <a:close/>
                <a:moveTo>
                  <a:pt x="727944" y="651034"/>
                </a:moveTo>
                <a:cubicBezTo>
                  <a:pt x="699812" y="651034"/>
                  <a:pt x="676480" y="663033"/>
                  <a:pt x="657948" y="687032"/>
                </a:cubicBezTo>
                <a:lnTo>
                  <a:pt x="657948" y="655834"/>
                </a:lnTo>
                <a:lnTo>
                  <a:pt x="605751" y="655834"/>
                </a:lnTo>
                <a:lnTo>
                  <a:pt x="605751" y="868221"/>
                </a:lnTo>
                <a:lnTo>
                  <a:pt x="661948" y="868221"/>
                </a:lnTo>
                <a:lnTo>
                  <a:pt x="661948" y="772027"/>
                </a:lnTo>
                <a:cubicBezTo>
                  <a:pt x="661948" y="748295"/>
                  <a:pt x="663381" y="732029"/>
                  <a:pt x="666248" y="723229"/>
                </a:cubicBezTo>
                <a:cubicBezTo>
                  <a:pt x="669114" y="714430"/>
                  <a:pt x="674414" y="707364"/>
                  <a:pt x="682147" y="702031"/>
                </a:cubicBezTo>
                <a:cubicBezTo>
                  <a:pt x="689880" y="696698"/>
                  <a:pt x="698612" y="694031"/>
                  <a:pt x="708345" y="694031"/>
                </a:cubicBezTo>
                <a:cubicBezTo>
                  <a:pt x="715945" y="694031"/>
                  <a:pt x="722444" y="695898"/>
                  <a:pt x="727844" y="699631"/>
                </a:cubicBezTo>
                <a:cubicBezTo>
                  <a:pt x="733244" y="703364"/>
                  <a:pt x="737143" y="708597"/>
                  <a:pt x="739543" y="715330"/>
                </a:cubicBezTo>
                <a:cubicBezTo>
                  <a:pt x="741943" y="722063"/>
                  <a:pt x="743143" y="736895"/>
                  <a:pt x="743143" y="759827"/>
                </a:cubicBezTo>
                <a:lnTo>
                  <a:pt x="743143" y="868221"/>
                </a:lnTo>
                <a:lnTo>
                  <a:pt x="799340" y="868221"/>
                </a:lnTo>
                <a:lnTo>
                  <a:pt x="799340" y="736229"/>
                </a:lnTo>
                <a:cubicBezTo>
                  <a:pt x="799340" y="719830"/>
                  <a:pt x="798306" y="707230"/>
                  <a:pt x="796240" y="698431"/>
                </a:cubicBezTo>
                <a:cubicBezTo>
                  <a:pt x="794173" y="689632"/>
                  <a:pt x="790507" y="681765"/>
                  <a:pt x="785240" y="674832"/>
                </a:cubicBezTo>
                <a:cubicBezTo>
                  <a:pt x="779974" y="667900"/>
                  <a:pt x="772208" y="662200"/>
                  <a:pt x="761942" y="657733"/>
                </a:cubicBezTo>
                <a:cubicBezTo>
                  <a:pt x="751676" y="653267"/>
                  <a:pt x="740343" y="651034"/>
                  <a:pt x="727944" y="651034"/>
                </a:cubicBezTo>
                <a:close/>
                <a:moveTo>
                  <a:pt x="246201" y="577438"/>
                </a:moveTo>
                <a:lnTo>
                  <a:pt x="246201" y="868221"/>
                </a:lnTo>
                <a:lnTo>
                  <a:pt x="452589" y="868221"/>
                </a:lnTo>
                <a:lnTo>
                  <a:pt x="452589" y="818824"/>
                </a:lnTo>
                <a:lnTo>
                  <a:pt x="305398" y="818824"/>
                </a:lnTo>
                <a:lnTo>
                  <a:pt x="305398" y="577438"/>
                </a:lnTo>
                <a:close/>
                <a:moveTo>
                  <a:pt x="491851" y="575039"/>
                </a:moveTo>
                <a:lnTo>
                  <a:pt x="491851" y="627035"/>
                </a:lnTo>
                <a:lnTo>
                  <a:pt x="548048" y="627035"/>
                </a:lnTo>
                <a:lnTo>
                  <a:pt x="548048" y="575039"/>
                </a:lnTo>
                <a:close/>
                <a:moveTo>
                  <a:pt x="743206" y="0"/>
                </a:moveTo>
                <a:cubicBezTo>
                  <a:pt x="1153667" y="0"/>
                  <a:pt x="1486412" y="318443"/>
                  <a:pt x="1486412" y="711263"/>
                </a:cubicBezTo>
                <a:cubicBezTo>
                  <a:pt x="1486412" y="1104083"/>
                  <a:pt x="1153667" y="1422526"/>
                  <a:pt x="743206" y="1422526"/>
                </a:cubicBezTo>
                <a:cubicBezTo>
                  <a:pt x="332745" y="1422526"/>
                  <a:pt x="0" y="1104083"/>
                  <a:pt x="0" y="711263"/>
                </a:cubicBezTo>
                <a:cubicBezTo>
                  <a:pt x="0" y="318443"/>
                  <a:pt x="332745" y="0"/>
                  <a:pt x="743206" y="0"/>
                </a:cubicBezTo>
                <a:close/>
              </a:path>
            </a:pathLst>
          </a:custGeom>
          <a:ln w="190500" cap="rnd">
            <a:noFill/>
            <a:prstDash val="solid"/>
          </a:ln>
          <a:effectLst>
            <a:outerShdw blurRad="127000" sx="1000" sy="1000" algn="bl" rotWithShape="0">
              <a:srgbClr val="000000"/>
            </a:outerShdw>
          </a:effectLst>
        </p:spPr>
      </p:pic>
      <p:pic>
        <p:nvPicPr>
          <p:cNvPr id="51" name="Picture 50">
            <a:extLst>
              <a:ext uri="{FF2B5EF4-FFF2-40B4-BE49-F238E27FC236}">
                <a16:creationId xmlns:a16="http://schemas.microsoft.com/office/drawing/2014/main" id="{DA11EB71-C7F8-FF41-02B1-6ACD54EAFD75}"/>
              </a:ext>
            </a:extLst>
          </p:cNvPr>
          <p:cNvPicPr>
            <a:picLocks noChangeAspect="1"/>
          </p:cNvPicPr>
          <p:nvPr/>
        </p:nvPicPr>
        <p:blipFill>
          <a:blip r:embed="rId10" cstate="email">
            <a:alphaModFix amt="85000"/>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141113" y="2385742"/>
            <a:ext cx="1077588" cy="1040695"/>
          </a:xfrm>
          <a:custGeom>
            <a:avLst/>
            <a:gdLst/>
            <a:ahLst/>
            <a:cxnLst/>
            <a:rect l="l" t="t" r="r" b="b"/>
            <a:pathLst>
              <a:path w="1475716" h="1425192">
                <a:moveTo>
                  <a:pt x="523390" y="694660"/>
                </a:moveTo>
                <a:cubicBezTo>
                  <a:pt x="536010" y="694660"/>
                  <a:pt x="546593" y="699478"/>
                  <a:pt x="555139" y="709115"/>
                </a:cubicBezTo>
                <a:cubicBezTo>
                  <a:pt x="563686" y="718751"/>
                  <a:pt x="567960" y="732518"/>
                  <a:pt x="567960" y="750415"/>
                </a:cubicBezTo>
                <a:cubicBezTo>
                  <a:pt x="567960" y="768770"/>
                  <a:pt x="563686" y="782766"/>
                  <a:pt x="555139" y="792403"/>
                </a:cubicBezTo>
                <a:cubicBezTo>
                  <a:pt x="546593" y="802039"/>
                  <a:pt x="536010" y="806858"/>
                  <a:pt x="523390" y="806858"/>
                </a:cubicBezTo>
                <a:cubicBezTo>
                  <a:pt x="510771" y="806858"/>
                  <a:pt x="500159" y="802039"/>
                  <a:pt x="491555" y="792403"/>
                </a:cubicBezTo>
                <a:cubicBezTo>
                  <a:pt x="482951" y="782766"/>
                  <a:pt x="478649" y="768885"/>
                  <a:pt x="478649" y="750759"/>
                </a:cubicBezTo>
                <a:cubicBezTo>
                  <a:pt x="478649" y="732633"/>
                  <a:pt x="482951" y="718751"/>
                  <a:pt x="491555" y="709115"/>
                </a:cubicBezTo>
                <a:cubicBezTo>
                  <a:pt x="500159" y="699478"/>
                  <a:pt x="510771" y="694660"/>
                  <a:pt x="523390" y="694660"/>
                </a:cubicBezTo>
                <a:close/>
                <a:moveTo>
                  <a:pt x="1065343" y="692251"/>
                </a:moveTo>
                <a:cubicBezTo>
                  <a:pt x="1075209" y="692251"/>
                  <a:pt x="1083584" y="695893"/>
                  <a:pt x="1090467" y="703178"/>
                </a:cubicBezTo>
                <a:cubicBezTo>
                  <a:pt x="1097351" y="710463"/>
                  <a:pt x="1100964" y="721103"/>
                  <a:pt x="1101308" y="735099"/>
                </a:cubicBezTo>
                <a:lnTo>
                  <a:pt x="1029034" y="735099"/>
                </a:lnTo>
                <a:cubicBezTo>
                  <a:pt x="1028919" y="721906"/>
                  <a:pt x="1032303" y="711467"/>
                  <a:pt x="1039187" y="703780"/>
                </a:cubicBezTo>
                <a:cubicBezTo>
                  <a:pt x="1046070" y="696094"/>
                  <a:pt x="1054789" y="692251"/>
                  <a:pt x="1065343" y="692251"/>
                </a:cubicBezTo>
                <a:close/>
                <a:moveTo>
                  <a:pt x="1062418" y="655253"/>
                </a:moveTo>
                <a:cubicBezTo>
                  <a:pt x="1038211" y="655253"/>
                  <a:pt x="1018193" y="663828"/>
                  <a:pt x="1002361" y="680979"/>
                </a:cubicBezTo>
                <a:cubicBezTo>
                  <a:pt x="986529" y="698130"/>
                  <a:pt x="978614" y="721849"/>
                  <a:pt x="978614" y="752135"/>
                </a:cubicBezTo>
                <a:cubicBezTo>
                  <a:pt x="978614" y="777489"/>
                  <a:pt x="984636" y="798483"/>
                  <a:pt x="996682" y="815118"/>
                </a:cubicBezTo>
                <a:cubicBezTo>
                  <a:pt x="1011940" y="835882"/>
                  <a:pt x="1035458" y="846265"/>
                  <a:pt x="1067236" y="846265"/>
                </a:cubicBezTo>
                <a:cubicBezTo>
                  <a:pt x="1087312" y="846265"/>
                  <a:pt x="1104033" y="841647"/>
                  <a:pt x="1117398" y="832412"/>
                </a:cubicBezTo>
                <a:cubicBezTo>
                  <a:pt x="1130763" y="823177"/>
                  <a:pt x="1140543" y="809726"/>
                  <a:pt x="1146738" y="792059"/>
                </a:cubicBezTo>
                <a:lnTo>
                  <a:pt x="1098555" y="783971"/>
                </a:lnTo>
                <a:cubicBezTo>
                  <a:pt x="1095916" y="793148"/>
                  <a:pt x="1092016" y="799802"/>
                  <a:pt x="1086854" y="803932"/>
                </a:cubicBezTo>
                <a:cubicBezTo>
                  <a:pt x="1081691" y="808062"/>
                  <a:pt x="1075324" y="810127"/>
                  <a:pt x="1067752" y="810127"/>
                </a:cubicBezTo>
                <a:cubicBezTo>
                  <a:pt x="1056624" y="810127"/>
                  <a:pt x="1047332" y="806141"/>
                  <a:pt x="1039875" y="798168"/>
                </a:cubicBezTo>
                <a:cubicBezTo>
                  <a:pt x="1032418" y="790194"/>
                  <a:pt x="1028518" y="779038"/>
                  <a:pt x="1028173" y="764697"/>
                </a:cubicBezTo>
                <a:lnTo>
                  <a:pt x="1149319" y="764697"/>
                </a:lnTo>
                <a:cubicBezTo>
                  <a:pt x="1150008" y="727642"/>
                  <a:pt x="1142493" y="700138"/>
                  <a:pt x="1126777" y="682184"/>
                </a:cubicBezTo>
                <a:cubicBezTo>
                  <a:pt x="1111060" y="664230"/>
                  <a:pt x="1089607" y="655253"/>
                  <a:pt x="1062418" y="655253"/>
                </a:cubicBezTo>
                <a:close/>
                <a:moveTo>
                  <a:pt x="859295" y="655253"/>
                </a:moveTo>
                <a:cubicBezTo>
                  <a:pt x="833024" y="655253"/>
                  <a:pt x="813636" y="660645"/>
                  <a:pt x="801131" y="671429"/>
                </a:cubicBezTo>
                <a:cubicBezTo>
                  <a:pt x="788627" y="682213"/>
                  <a:pt x="782374" y="695520"/>
                  <a:pt x="782374" y="711352"/>
                </a:cubicBezTo>
                <a:cubicBezTo>
                  <a:pt x="782374" y="728904"/>
                  <a:pt x="789602" y="742614"/>
                  <a:pt x="804057" y="752480"/>
                </a:cubicBezTo>
                <a:cubicBezTo>
                  <a:pt x="814496" y="759592"/>
                  <a:pt x="839219" y="767451"/>
                  <a:pt x="878224" y="776055"/>
                </a:cubicBezTo>
                <a:cubicBezTo>
                  <a:pt x="886599" y="778005"/>
                  <a:pt x="891991" y="780128"/>
                  <a:pt x="894400" y="782422"/>
                </a:cubicBezTo>
                <a:cubicBezTo>
                  <a:pt x="896694" y="784831"/>
                  <a:pt x="897842" y="787871"/>
                  <a:pt x="897842" y="791542"/>
                </a:cubicBezTo>
                <a:cubicBezTo>
                  <a:pt x="897842" y="796934"/>
                  <a:pt x="895719" y="801236"/>
                  <a:pt x="891475" y="804449"/>
                </a:cubicBezTo>
                <a:cubicBezTo>
                  <a:pt x="885165" y="809037"/>
                  <a:pt x="875758" y="811332"/>
                  <a:pt x="863253" y="811332"/>
                </a:cubicBezTo>
                <a:cubicBezTo>
                  <a:pt x="851896" y="811332"/>
                  <a:pt x="843062" y="808894"/>
                  <a:pt x="836752" y="804018"/>
                </a:cubicBezTo>
                <a:cubicBezTo>
                  <a:pt x="830443" y="799143"/>
                  <a:pt x="826255" y="792001"/>
                  <a:pt x="824190" y="782594"/>
                </a:cubicBezTo>
                <a:lnTo>
                  <a:pt x="775663" y="789994"/>
                </a:lnTo>
                <a:cubicBezTo>
                  <a:pt x="780137" y="807317"/>
                  <a:pt x="789630" y="821026"/>
                  <a:pt x="804143" y="831121"/>
                </a:cubicBezTo>
                <a:cubicBezTo>
                  <a:pt x="818655" y="841217"/>
                  <a:pt x="838358" y="846265"/>
                  <a:pt x="863253" y="846265"/>
                </a:cubicBezTo>
                <a:cubicBezTo>
                  <a:pt x="890672" y="846265"/>
                  <a:pt x="911379" y="840242"/>
                  <a:pt x="925375" y="828196"/>
                </a:cubicBezTo>
                <a:cubicBezTo>
                  <a:pt x="939371" y="816150"/>
                  <a:pt x="946369" y="801753"/>
                  <a:pt x="946369" y="785003"/>
                </a:cubicBezTo>
                <a:cubicBezTo>
                  <a:pt x="946369" y="769631"/>
                  <a:pt x="941321" y="757642"/>
                  <a:pt x="931226" y="749038"/>
                </a:cubicBezTo>
                <a:cubicBezTo>
                  <a:pt x="921015" y="740549"/>
                  <a:pt x="903033" y="733378"/>
                  <a:pt x="877278" y="727528"/>
                </a:cubicBezTo>
                <a:cubicBezTo>
                  <a:pt x="851523" y="721677"/>
                  <a:pt x="836466" y="717145"/>
                  <a:pt x="832106" y="713933"/>
                </a:cubicBezTo>
                <a:cubicBezTo>
                  <a:pt x="828894" y="711524"/>
                  <a:pt x="827288" y="708599"/>
                  <a:pt x="827288" y="705157"/>
                </a:cubicBezTo>
                <a:cubicBezTo>
                  <a:pt x="827288" y="701142"/>
                  <a:pt x="829123" y="697872"/>
                  <a:pt x="832794" y="695348"/>
                </a:cubicBezTo>
                <a:cubicBezTo>
                  <a:pt x="838301" y="691792"/>
                  <a:pt x="847422" y="690014"/>
                  <a:pt x="860156" y="690014"/>
                </a:cubicBezTo>
                <a:cubicBezTo>
                  <a:pt x="870251" y="690014"/>
                  <a:pt x="878023" y="691907"/>
                  <a:pt x="883473" y="695692"/>
                </a:cubicBezTo>
                <a:cubicBezTo>
                  <a:pt x="888922" y="699478"/>
                  <a:pt x="892622" y="704928"/>
                  <a:pt x="894572" y="712040"/>
                </a:cubicBezTo>
                <a:lnTo>
                  <a:pt x="940174" y="703608"/>
                </a:lnTo>
                <a:cubicBezTo>
                  <a:pt x="935585" y="687662"/>
                  <a:pt x="927210" y="675616"/>
                  <a:pt x="915050" y="667471"/>
                </a:cubicBezTo>
                <a:cubicBezTo>
                  <a:pt x="902889" y="659326"/>
                  <a:pt x="884304" y="655253"/>
                  <a:pt x="859295" y="655253"/>
                </a:cubicBezTo>
                <a:close/>
                <a:moveTo>
                  <a:pt x="743842" y="655253"/>
                </a:moveTo>
                <a:cubicBezTo>
                  <a:pt x="736041" y="655253"/>
                  <a:pt x="729071" y="657203"/>
                  <a:pt x="722934" y="661104"/>
                </a:cubicBezTo>
                <a:cubicBezTo>
                  <a:pt x="716796" y="665004"/>
                  <a:pt x="709884" y="673092"/>
                  <a:pt x="702198" y="685367"/>
                </a:cubicBezTo>
                <a:lnTo>
                  <a:pt x="702198" y="659383"/>
                </a:lnTo>
                <a:lnTo>
                  <a:pt x="657284" y="659383"/>
                </a:lnTo>
                <a:lnTo>
                  <a:pt x="657284" y="842135"/>
                </a:lnTo>
                <a:lnTo>
                  <a:pt x="705639" y="842135"/>
                </a:lnTo>
                <a:lnTo>
                  <a:pt x="705639" y="785692"/>
                </a:lnTo>
                <a:cubicBezTo>
                  <a:pt x="705639" y="754602"/>
                  <a:pt x="706987" y="734182"/>
                  <a:pt x="709683" y="724430"/>
                </a:cubicBezTo>
                <a:cubicBezTo>
                  <a:pt x="712379" y="714679"/>
                  <a:pt x="716079" y="707939"/>
                  <a:pt x="720783" y="704210"/>
                </a:cubicBezTo>
                <a:cubicBezTo>
                  <a:pt x="725486" y="700482"/>
                  <a:pt x="731222" y="698618"/>
                  <a:pt x="737991" y="698618"/>
                </a:cubicBezTo>
                <a:cubicBezTo>
                  <a:pt x="744989" y="698618"/>
                  <a:pt x="752561" y="701256"/>
                  <a:pt x="760706" y="706534"/>
                </a:cubicBezTo>
                <a:lnTo>
                  <a:pt x="775677" y="664373"/>
                </a:lnTo>
                <a:cubicBezTo>
                  <a:pt x="765467" y="658293"/>
                  <a:pt x="754855" y="655253"/>
                  <a:pt x="743842" y="655253"/>
                </a:cubicBezTo>
                <a:close/>
                <a:moveTo>
                  <a:pt x="523218" y="655253"/>
                </a:moveTo>
                <a:cubicBezTo>
                  <a:pt x="505322" y="655253"/>
                  <a:pt x="489117" y="659211"/>
                  <a:pt x="474605" y="667127"/>
                </a:cubicBezTo>
                <a:cubicBezTo>
                  <a:pt x="460092" y="675043"/>
                  <a:pt x="448878" y="686515"/>
                  <a:pt x="440963" y="701543"/>
                </a:cubicBezTo>
                <a:cubicBezTo>
                  <a:pt x="433047" y="716572"/>
                  <a:pt x="429089" y="732117"/>
                  <a:pt x="429089" y="748178"/>
                </a:cubicBezTo>
                <a:cubicBezTo>
                  <a:pt x="429089" y="769172"/>
                  <a:pt x="433047" y="786982"/>
                  <a:pt x="440963" y="801609"/>
                </a:cubicBezTo>
                <a:cubicBezTo>
                  <a:pt x="448878" y="816236"/>
                  <a:pt x="460437" y="827336"/>
                  <a:pt x="475637" y="834907"/>
                </a:cubicBezTo>
                <a:cubicBezTo>
                  <a:pt x="490838" y="842479"/>
                  <a:pt x="506813" y="846265"/>
                  <a:pt x="523562" y="846265"/>
                </a:cubicBezTo>
                <a:cubicBezTo>
                  <a:pt x="550637" y="846265"/>
                  <a:pt x="573093" y="837173"/>
                  <a:pt x="590933" y="818990"/>
                </a:cubicBezTo>
                <a:cubicBezTo>
                  <a:pt x="608772" y="800806"/>
                  <a:pt x="617691" y="777891"/>
                  <a:pt x="617691" y="750243"/>
                </a:cubicBezTo>
                <a:cubicBezTo>
                  <a:pt x="617691" y="722824"/>
                  <a:pt x="608858" y="700138"/>
                  <a:pt x="591191" y="682184"/>
                </a:cubicBezTo>
                <a:cubicBezTo>
                  <a:pt x="573524" y="664230"/>
                  <a:pt x="550866" y="655253"/>
                  <a:pt x="523218" y="655253"/>
                </a:cubicBezTo>
                <a:close/>
                <a:moveTo>
                  <a:pt x="234208" y="632538"/>
                </a:moveTo>
                <a:lnTo>
                  <a:pt x="257095" y="632538"/>
                </a:lnTo>
                <a:cubicBezTo>
                  <a:pt x="277859" y="632538"/>
                  <a:pt x="291798" y="633341"/>
                  <a:pt x="298911" y="634947"/>
                </a:cubicBezTo>
                <a:cubicBezTo>
                  <a:pt x="308433" y="637012"/>
                  <a:pt x="316291" y="640970"/>
                  <a:pt x="322486" y="646821"/>
                </a:cubicBezTo>
                <a:cubicBezTo>
                  <a:pt x="328681" y="652672"/>
                  <a:pt x="333499" y="660817"/>
                  <a:pt x="336941" y="671257"/>
                </a:cubicBezTo>
                <a:cubicBezTo>
                  <a:pt x="340383" y="681696"/>
                  <a:pt x="342104" y="696668"/>
                  <a:pt x="342104" y="716170"/>
                </a:cubicBezTo>
                <a:cubicBezTo>
                  <a:pt x="342104" y="735673"/>
                  <a:pt x="340383" y="751074"/>
                  <a:pt x="336941" y="762374"/>
                </a:cubicBezTo>
                <a:cubicBezTo>
                  <a:pt x="333499" y="773674"/>
                  <a:pt x="329054" y="781791"/>
                  <a:pt x="323605" y="786724"/>
                </a:cubicBezTo>
                <a:cubicBezTo>
                  <a:pt x="318155" y="791657"/>
                  <a:pt x="311301" y="795156"/>
                  <a:pt x="303041" y="797221"/>
                </a:cubicBezTo>
                <a:cubicBezTo>
                  <a:pt x="296731" y="798827"/>
                  <a:pt x="286464" y="799630"/>
                  <a:pt x="272238" y="799630"/>
                </a:cubicBezTo>
                <a:lnTo>
                  <a:pt x="234208" y="799630"/>
                </a:lnTo>
                <a:close/>
                <a:moveTo>
                  <a:pt x="1243514" y="594852"/>
                </a:moveTo>
                <a:lnTo>
                  <a:pt x="1194986" y="623074"/>
                </a:lnTo>
                <a:lnTo>
                  <a:pt x="1194986" y="659383"/>
                </a:lnTo>
                <a:lnTo>
                  <a:pt x="1172788" y="659383"/>
                </a:lnTo>
                <a:lnTo>
                  <a:pt x="1172788" y="697929"/>
                </a:lnTo>
                <a:lnTo>
                  <a:pt x="1194986" y="697929"/>
                </a:lnTo>
                <a:lnTo>
                  <a:pt x="1194986" y="777604"/>
                </a:lnTo>
                <a:cubicBezTo>
                  <a:pt x="1194986" y="794697"/>
                  <a:pt x="1195503" y="806055"/>
                  <a:pt x="1196535" y="811676"/>
                </a:cubicBezTo>
                <a:cubicBezTo>
                  <a:pt x="1197797" y="819592"/>
                  <a:pt x="1200063" y="825873"/>
                  <a:pt x="1203332" y="830519"/>
                </a:cubicBezTo>
                <a:cubicBezTo>
                  <a:pt x="1206602" y="835165"/>
                  <a:pt x="1211736" y="838951"/>
                  <a:pt x="1218734" y="841877"/>
                </a:cubicBezTo>
                <a:cubicBezTo>
                  <a:pt x="1225732" y="844802"/>
                  <a:pt x="1233590" y="846265"/>
                  <a:pt x="1242309" y="846265"/>
                </a:cubicBezTo>
                <a:cubicBezTo>
                  <a:pt x="1256535" y="846265"/>
                  <a:pt x="1269269" y="843855"/>
                  <a:pt x="1280511" y="839037"/>
                </a:cubicBezTo>
                <a:lnTo>
                  <a:pt x="1276381" y="801523"/>
                </a:lnTo>
                <a:cubicBezTo>
                  <a:pt x="1267892" y="804621"/>
                  <a:pt x="1261410" y="806169"/>
                  <a:pt x="1256936" y="806169"/>
                </a:cubicBezTo>
                <a:cubicBezTo>
                  <a:pt x="1253724" y="806169"/>
                  <a:pt x="1250999" y="805366"/>
                  <a:pt x="1248762" y="803760"/>
                </a:cubicBezTo>
                <a:cubicBezTo>
                  <a:pt x="1246525" y="802154"/>
                  <a:pt x="1245091" y="800118"/>
                  <a:pt x="1244460" y="797651"/>
                </a:cubicBezTo>
                <a:cubicBezTo>
                  <a:pt x="1243829" y="795185"/>
                  <a:pt x="1243514" y="786495"/>
                  <a:pt x="1243514" y="771581"/>
                </a:cubicBezTo>
                <a:lnTo>
                  <a:pt x="1243514" y="697929"/>
                </a:lnTo>
                <a:lnTo>
                  <a:pt x="1276554" y="697929"/>
                </a:lnTo>
                <a:lnTo>
                  <a:pt x="1276554" y="659383"/>
                </a:lnTo>
                <a:lnTo>
                  <a:pt x="1243514" y="659383"/>
                </a:lnTo>
                <a:close/>
                <a:moveTo>
                  <a:pt x="183271" y="589862"/>
                </a:moveTo>
                <a:lnTo>
                  <a:pt x="183271" y="842135"/>
                </a:lnTo>
                <a:lnTo>
                  <a:pt x="279121" y="842135"/>
                </a:lnTo>
                <a:cubicBezTo>
                  <a:pt x="297936" y="842135"/>
                  <a:pt x="312964" y="840356"/>
                  <a:pt x="324207" y="836800"/>
                </a:cubicBezTo>
                <a:cubicBezTo>
                  <a:pt x="339236" y="831982"/>
                  <a:pt x="351167" y="825271"/>
                  <a:pt x="360000" y="816666"/>
                </a:cubicBezTo>
                <a:cubicBezTo>
                  <a:pt x="371702" y="805309"/>
                  <a:pt x="380707" y="790453"/>
                  <a:pt x="387017" y="772097"/>
                </a:cubicBezTo>
                <a:cubicBezTo>
                  <a:pt x="392180" y="757069"/>
                  <a:pt x="394761" y="739172"/>
                  <a:pt x="394761" y="718407"/>
                </a:cubicBezTo>
                <a:cubicBezTo>
                  <a:pt x="394761" y="694775"/>
                  <a:pt x="392007" y="674899"/>
                  <a:pt x="386501" y="658781"/>
                </a:cubicBezTo>
                <a:cubicBezTo>
                  <a:pt x="380994" y="642662"/>
                  <a:pt x="372964" y="629039"/>
                  <a:pt x="362409" y="617911"/>
                </a:cubicBezTo>
                <a:cubicBezTo>
                  <a:pt x="351855" y="606783"/>
                  <a:pt x="339178" y="599039"/>
                  <a:pt x="324379" y="594680"/>
                </a:cubicBezTo>
                <a:cubicBezTo>
                  <a:pt x="313366" y="591468"/>
                  <a:pt x="297362" y="589862"/>
                  <a:pt x="276368" y="589862"/>
                </a:cubicBezTo>
                <a:close/>
                <a:moveTo>
                  <a:pt x="737858" y="0"/>
                </a:moveTo>
                <a:cubicBezTo>
                  <a:pt x="1145366" y="0"/>
                  <a:pt x="1475716" y="319040"/>
                  <a:pt x="1475716" y="712596"/>
                </a:cubicBezTo>
                <a:cubicBezTo>
                  <a:pt x="1475716" y="1106152"/>
                  <a:pt x="1145366" y="1425192"/>
                  <a:pt x="737858" y="1425192"/>
                </a:cubicBezTo>
                <a:cubicBezTo>
                  <a:pt x="330350" y="1425192"/>
                  <a:pt x="0" y="1106152"/>
                  <a:pt x="0" y="712596"/>
                </a:cubicBezTo>
                <a:cubicBezTo>
                  <a:pt x="0" y="319040"/>
                  <a:pt x="330350" y="0"/>
                  <a:pt x="737858" y="0"/>
                </a:cubicBezTo>
                <a:close/>
              </a:path>
            </a:pathLst>
          </a:custGeom>
          <a:ln w="190500" cap="rnd">
            <a:noFill/>
            <a:prstDash val="solid"/>
          </a:ln>
          <a:effectLst>
            <a:outerShdw sx="1000" sy="1000" algn="bl" rotWithShape="0">
              <a:srgbClr val="000000"/>
            </a:outerShdw>
          </a:effectLst>
        </p:spPr>
      </p:pic>
      <p:pic>
        <p:nvPicPr>
          <p:cNvPr id="55" name="Picture 54">
            <a:extLst>
              <a:ext uri="{FF2B5EF4-FFF2-40B4-BE49-F238E27FC236}">
                <a16:creationId xmlns:a16="http://schemas.microsoft.com/office/drawing/2014/main" id="{C381E009-8DF2-766F-8D7A-8C34985EC45F}"/>
              </a:ext>
            </a:extLst>
          </p:cNvPr>
          <p:cNvPicPr>
            <a:picLocks noChangeAspect="1" noChangeArrowheads="1"/>
          </p:cNvPicPr>
          <p:nvPr/>
        </p:nvPicPr>
        <p:blipFill>
          <a:blip r:embed="rId6" cstate="email">
            <a:duotone>
              <a:schemeClr val="bg2">
                <a:shade val="45000"/>
                <a:satMod val="135000"/>
              </a:schemeClr>
              <a:prstClr val="white"/>
            </a:duotone>
            <a:extLst>
              <a:ext uri="{28A0092B-C50C-407E-A947-70E740481C1C}">
                <a14:useLocalDpi xmlns:a14="http://schemas.microsoft.com/office/drawing/2010/main"/>
              </a:ext>
            </a:extLst>
          </a:blip>
          <a:srcRect/>
          <a:stretch/>
        </p:blipFill>
        <p:spPr bwMode="auto">
          <a:xfrm>
            <a:off x="141113" y="4628785"/>
            <a:ext cx="1077588" cy="1022154"/>
          </a:xfrm>
          <a:custGeom>
            <a:avLst/>
            <a:gdLst/>
            <a:ahLst/>
            <a:cxnLst/>
            <a:rect l="l" t="t" r="r" b="b"/>
            <a:pathLst>
              <a:path w="1587684" h="1470190">
                <a:moveTo>
                  <a:pt x="1186786" y="717625"/>
                </a:moveTo>
                <a:cubicBezTo>
                  <a:pt x="1198252" y="717625"/>
                  <a:pt x="1207985" y="721858"/>
                  <a:pt x="1215984" y="730325"/>
                </a:cubicBezTo>
                <a:cubicBezTo>
                  <a:pt x="1223984" y="738791"/>
                  <a:pt x="1228183" y="751157"/>
                  <a:pt x="1228583" y="767422"/>
                </a:cubicBezTo>
                <a:lnTo>
                  <a:pt x="1144588" y="767422"/>
                </a:lnTo>
                <a:cubicBezTo>
                  <a:pt x="1144455" y="752090"/>
                  <a:pt x="1148388" y="739957"/>
                  <a:pt x="1156388" y="731025"/>
                </a:cubicBezTo>
                <a:cubicBezTo>
                  <a:pt x="1164387" y="722092"/>
                  <a:pt x="1174520" y="717625"/>
                  <a:pt x="1186786" y="717625"/>
                </a:cubicBezTo>
                <a:close/>
                <a:moveTo>
                  <a:pt x="1307192" y="679428"/>
                </a:moveTo>
                <a:lnTo>
                  <a:pt x="1380588" y="782421"/>
                </a:lnTo>
                <a:lnTo>
                  <a:pt x="1303993" y="891815"/>
                </a:lnTo>
                <a:lnTo>
                  <a:pt x="1369789" y="891815"/>
                </a:lnTo>
                <a:lnTo>
                  <a:pt x="1413386" y="826019"/>
                </a:lnTo>
                <a:lnTo>
                  <a:pt x="1456583" y="891815"/>
                </a:lnTo>
                <a:lnTo>
                  <a:pt x="1525579" y="891815"/>
                </a:lnTo>
                <a:lnTo>
                  <a:pt x="1446984" y="780022"/>
                </a:lnTo>
                <a:lnTo>
                  <a:pt x="1518980" y="679428"/>
                </a:lnTo>
                <a:lnTo>
                  <a:pt x="1452984" y="679428"/>
                </a:lnTo>
                <a:lnTo>
                  <a:pt x="1413386" y="737824"/>
                </a:lnTo>
                <a:lnTo>
                  <a:pt x="1375788" y="679428"/>
                </a:lnTo>
                <a:close/>
                <a:moveTo>
                  <a:pt x="396341" y="679428"/>
                </a:moveTo>
                <a:lnTo>
                  <a:pt x="396341" y="813820"/>
                </a:lnTo>
                <a:cubicBezTo>
                  <a:pt x="396341" y="833818"/>
                  <a:pt x="398874" y="849484"/>
                  <a:pt x="403940" y="860817"/>
                </a:cubicBezTo>
                <a:cubicBezTo>
                  <a:pt x="409007" y="872149"/>
                  <a:pt x="417206" y="880949"/>
                  <a:pt x="428539" y="887215"/>
                </a:cubicBezTo>
                <a:cubicBezTo>
                  <a:pt x="439872" y="893481"/>
                  <a:pt x="452671" y="896614"/>
                  <a:pt x="466937" y="896614"/>
                </a:cubicBezTo>
                <a:cubicBezTo>
                  <a:pt x="480936" y="896614"/>
                  <a:pt x="494235" y="893348"/>
                  <a:pt x="506834" y="886815"/>
                </a:cubicBezTo>
                <a:cubicBezTo>
                  <a:pt x="519433" y="880282"/>
                  <a:pt x="529599" y="871349"/>
                  <a:pt x="537332" y="860017"/>
                </a:cubicBezTo>
                <a:lnTo>
                  <a:pt x="537332" y="891815"/>
                </a:lnTo>
                <a:lnTo>
                  <a:pt x="589529" y="891815"/>
                </a:lnTo>
                <a:lnTo>
                  <a:pt x="589529" y="679428"/>
                </a:lnTo>
                <a:lnTo>
                  <a:pt x="533333" y="679428"/>
                </a:lnTo>
                <a:lnTo>
                  <a:pt x="533333" y="769022"/>
                </a:lnTo>
                <a:cubicBezTo>
                  <a:pt x="533333" y="799420"/>
                  <a:pt x="531933" y="818519"/>
                  <a:pt x="529133" y="826319"/>
                </a:cubicBezTo>
                <a:cubicBezTo>
                  <a:pt x="526333" y="834118"/>
                  <a:pt x="521133" y="840651"/>
                  <a:pt x="513534" y="845918"/>
                </a:cubicBezTo>
                <a:cubicBezTo>
                  <a:pt x="505934" y="851184"/>
                  <a:pt x="497335" y="853817"/>
                  <a:pt x="487735" y="853817"/>
                </a:cubicBezTo>
                <a:cubicBezTo>
                  <a:pt x="479336" y="853817"/>
                  <a:pt x="472403" y="851851"/>
                  <a:pt x="466937" y="847917"/>
                </a:cubicBezTo>
                <a:cubicBezTo>
                  <a:pt x="461470" y="843984"/>
                  <a:pt x="457704" y="838651"/>
                  <a:pt x="455637" y="831918"/>
                </a:cubicBezTo>
                <a:cubicBezTo>
                  <a:pt x="453571" y="825185"/>
                  <a:pt x="452537" y="806887"/>
                  <a:pt x="452537" y="777022"/>
                </a:cubicBezTo>
                <a:lnTo>
                  <a:pt x="452537" y="679428"/>
                </a:lnTo>
                <a:close/>
                <a:moveTo>
                  <a:pt x="1183386" y="674628"/>
                </a:moveTo>
                <a:cubicBezTo>
                  <a:pt x="1155254" y="674628"/>
                  <a:pt x="1131989" y="684594"/>
                  <a:pt x="1113590" y="704526"/>
                </a:cubicBezTo>
                <a:cubicBezTo>
                  <a:pt x="1095191" y="724458"/>
                  <a:pt x="1085992" y="752023"/>
                  <a:pt x="1085992" y="787221"/>
                </a:cubicBezTo>
                <a:cubicBezTo>
                  <a:pt x="1085992" y="816686"/>
                  <a:pt x="1092992" y="841084"/>
                  <a:pt x="1106991" y="860417"/>
                </a:cubicBezTo>
                <a:cubicBezTo>
                  <a:pt x="1124723" y="884549"/>
                  <a:pt x="1152055" y="896614"/>
                  <a:pt x="1188986" y="896614"/>
                </a:cubicBezTo>
                <a:cubicBezTo>
                  <a:pt x="1212318" y="896614"/>
                  <a:pt x="1231750" y="891248"/>
                  <a:pt x="1247282" y="880515"/>
                </a:cubicBezTo>
                <a:cubicBezTo>
                  <a:pt x="1262814" y="869783"/>
                  <a:pt x="1274180" y="854150"/>
                  <a:pt x="1281380" y="833618"/>
                </a:cubicBezTo>
                <a:lnTo>
                  <a:pt x="1225383" y="824219"/>
                </a:lnTo>
                <a:cubicBezTo>
                  <a:pt x="1222317" y="834885"/>
                  <a:pt x="1217784" y="842618"/>
                  <a:pt x="1211784" y="847417"/>
                </a:cubicBezTo>
                <a:cubicBezTo>
                  <a:pt x="1205785" y="852217"/>
                  <a:pt x="1198385" y="854617"/>
                  <a:pt x="1189586" y="854617"/>
                </a:cubicBezTo>
                <a:cubicBezTo>
                  <a:pt x="1176653" y="854617"/>
                  <a:pt x="1165854" y="849984"/>
                  <a:pt x="1157188" y="840718"/>
                </a:cubicBezTo>
                <a:cubicBezTo>
                  <a:pt x="1148521" y="831452"/>
                  <a:pt x="1143988" y="818486"/>
                  <a:pt x="1143588" y="801820"/>
                </a:cubicBezTo>
                <a:lnTo>
                  <a:pt x="1284380" y="801820"/>
                </a:lnTo>
                <a:cubicBezTo>
                  <a:pt x="1285180" y="758756"/>
                  <a:pt x="1276447" y="726792"/>
                  <a:pt x="1258181" y="705926"/>
                </a:cubicBezTo>
                <a:cubicBezTo>
                  <a:pt x="1239916" y="685061"/>
                  <a:pt x="1214984" y="674628"/>
                  <a:pt x="1183386" y="674628"/>
                </a:cubicBezTo>
                <a:close/>
                <a:moveTo>
                  <a:pt x="951186" y="674628"/>
                </a:moveTo>
                <a:cubicBezTo>
                  <a:pt x="920655" y="674628"/>
                  <a:pt x="898123" y="680894"/>
                  <a:pt x="883590" y="693427"/>
                </a:cubicBezTo>
                <a:cubicBezTo>
                  <a:pt x="869058" y="705959"/>
                  <a:pt x="861792" y="721425"/>
                  <a:pt x="861792" y="739824"/>
                </a:cubicBezTo>
                <a:cubicBezTo>
                  <a:pt x="861792" y="760223"/>
                  <a:pt x="870191" y="776155"/>
                  <a:pt x="886990" y="787621"/>
                </a:cubicBezTo>
                <a:cubicBezTo>
                  <a:pt x="899123" y="795887"/>
                  <a:pt x="927854" y="805020"/>
                  <a:pt x="973185" y="815019"/>
                </a:cubicBezTo>
                <a:cubicBezTo>
                  <a:pt x="982918" y="817286"/>
                  <a:pt x="989184" y="819752"/>
                  <a:pt x="991984" y="822419"/>
                </a:cubicBezTo>
                <a:cubicBezTo>
                  <a:pt x="994650" y="825219"/>
                  <a:pt x="995983" y="828752"/>
                  <a:pt x="995983" y="833018"/>
                </a:cubicBezTo>
                <a:cubicBezTo>
                  <a:pt x="995983" y="839285"/>
                  <a:pt x="993517" y="844284"/>
                  <a:pt x="988584" y="848017"/>
                </a:cubicBezTo>
                <a:cubicBezTo>
                  <a:pt x="981251" y="853350"/>
                  <a:pt x="970318" y="856017"/>
                  <a:pt x="955786" y="856017"/>
                </a:cubicBezTo>
                <a:cubicBezTo>
                  <a:pt x="942587" y="856017"/>
                  <a:pt x="932321" y="853184"/>
                  <a:pt x="924988" y="847517"/>
                </a:cubicBezTo>
                <a:cubicBezTo>
                  <a:pt x="917655" y="841851"/>
                  <a:pt x="912788" y="833552"/>
                  <a:pt x="910389" y="822619"/>
                </a:cubicBezTo>
                <a:lnTo>
                  <a:pt x="853992" y="831218"/>
                </a:lnTo>
                <a:cubicBezTo>
                  <a:pt x="859192" y="851351"/>
                  <a:pt x="870224" y="867283"/>
                  <a:pt x="887090" y="879016"/>
                </a:cubicBezTo>
                <a:cubicBezTo>
                  <a:pt x="903956" y="890748"/>
                  <a:pt x="926854" y="896614"/>
                  <a:pt x="955786" y="896614"/>
                </a:cubicBezTo>
                <a:cubicBezTo>
                  <a:pt x="987651" y="896614"/>
                  <a:pt x="1011716" y="889615"/>
                  <a:pt x="1027981" y="875616"/>
                </a:cubicBezTo>
                <a:cubicBezTo>
                  <a:pt x="1044247" y="861617"/>
                  <a:pt x="1052380" y="844884"/>
                  <a:pt x="1052380" y="825419"/>
                </a:cubicBezTo>
                <a:cubicBezTo>
                  <a:pt x="1052380" y="807553"/>
                  <a:pt x="1046514" y="793621"/>
                  <a:pt x="1034781" y="783621"/>
                </a:cubicBezTo>
                <a:cubicBezTo>
                  <a:pt x="1022915" y="773755"/>
                  <a:pt x="1002016" y="765422"/>
                  <a:pt x="972085" y="758623"/>
                </a:cubicBezTo>
                <a:cubicBezTo>
                  <a:pt x="942153" y="751823"/>
                  <a:pt x="924654" y="746557"/>
                  <a:pt x="919588" y="742824"/>
                </a:cubicBezTo>
                <a:cubicBezTo>
                  <a:pt x="915855" y="740024"/>
                  <a:pt x="913988" y="736624"/>
                  <a:pt x="913988" y="732624"/>
                </a:cubicBezTo>
                <a:cubicBezTo>
                  <a:pt x="913988" y="727958"/>
                  <a:pt x="916122" y="724158"/>
                  <a:pt x="920388" y="721225"/>
                </a:cubicBezTo>
                <a:cubicBezTo>
                  <a:pt x="926788" y="717092"/>
                  <a:pt x="937387" y="715026"/>
                  <a:pt x="952186" y="715026"/>
                </a:cubicBezTo>
                <a:cubicBezTo>
                  <a:pt x="963919" y="715026"/>
                  <a:pt x="972951" y="717225"/>
                  <a:pt x="979284" y="721625"/>
                </a:cubicBezTo>
                <a:cubicBezTo>
                  <a:pt x="985617" y="726025"/>
                  <a:pt x="989917" y="732358"/>
                  <a:pt x="992184" y="740624"/>
                </a:cubicBezTo>
                <a:lnTo>
                  <a:pt x="1045180" y="730825"/>
                </a:lnTo>
                <a:cubicBezTo>
                  <a:pt x="1039847" y="712292"/>
                  <a:pt x="1030115" y="698293"/>
                  <a:pt x="1015982" y="688827"/>
                </a:cubicBezTo>
                <a:cubicBezTo>
                  <a:pt x="1001850" y="679361"/>
                  <a:pt x="980251" y="674628"/>
                  <a:pt x="951186" y="674628"/>
                </a:cubicBezTo>
                <a:close/>
                <a:moveTo>
                  <a:pt x="722586" y="674628"/>
                </a:moveTo>
                <a:cubicBezTo>
                  <a:pt x="692055" y="674628"/>
                  <a:pt x="669523" y="680894"/>
                  <a:pt x="654990" y="693427"/>
                </a:cubicBezTo>
                <a:cubicBezTo>
                  <a:pt x="640458" y="705959"/>
                  <a:pt x="633192" y="721425"/>
                  <a:pt x="633192" y="739824"/>
                </a:cubicBezTo>
                <a:cubicBezTo>
                  <a:pt x="633192" y="760223"/>
                  <a:pt x="641591" y="776155"/>
                  <a:pt x="658390" y="787621"/>
                </a:cubicBezTo>
                <a:cubicBezTo>
                  <a:pt x="670523" y="795887"/>
                  <a:pt x="699254" y="805020"/>
                  <a:pt x="744585" y="815019"/>
                </a:cubicBezTo>
                <a:cubicBezTo>
                  <a:pt x="754318" y="817286"/>
                  <a:pt x="760584" y="819752"/>
                  <a:pt x="763384" y="822419"/>
                </a:cubicBezTo>
                <a:cubicBezTo>
                  <a:pt x="766050" y="825219"/>
                  <a:pt x="767383" y="828752"/>
                  <a:pt x="767383" y="833018"/>
                </a:cubicBezTo>
                <a:cubicBezTo>
                  <a:pt x="767383" y="839285"/>
                  <a:pt x="764917" y="844284"/>
                  <a:pt x="759984" y="848017"/>
                </a:cubicBezTo>
                <a:cubicBezTo>
                  <a:pt x="752651" y="853350"/>
                  <a:pt x="741718" y="856017"/>
                  <a:pt x="727186" y="856017"/>
                </a:cubicBezTo>
                <a:cubicBezTo>
                  <a:pt x="713987" y="856017"/>
                  <a:pt x="703721" y="853184"/>
                  <a:pt x="696388" y="847517"/>
                </a:cubicBezTo>
                <a:cubicBezTo>
                  <a:pt x="689055" y="841851"/>
                  <a:pt x="684188" y="833552"/>
                  <a:pt x="681789" y="822619"/>
                </a:cubicBezTo>
                <a:lnTo>
                  <a:pt x="625392" y="831218"/>
                </a:lnTo>
                <a:cubicBezTo>
                  <a:pt x="630592" y="851351"/>
                  <a:pt x="641624" y="867283"/>
                  <a:pt x="658490" y="879016"/>
                </a:cubicBezTo>
                <a:cubicBezTo>
                  <a:pt x="675356" y="890748"/>
                  <a:pt x="698254" y="896614"/>
                  <a:pt x="727186" y="896614"/>
                </a:cubicBezTo>
                <a:cubicBezTo>
                  <a:pt x="759051" y="896614"/>
                  <a:pt x="783116" y="889615"/>
                  <a:pt x="799381" y="875616"/>
                </a:cubicBezTo>
                <a:cubicBezTo>
                  <a:pt x="815647" y="861617"/>
                  <a:pt x="823780" y="844884"/>
                  <a:pt x="823780" y="825419"/>
                </a:cubicBezTo>
                <a:cubicBezTo>
                  <a:pt x="823780" y="807553"/>
                  <a:pt x="817914" y="793621"/>
                  <a:pt x="806181" y="783621"/>
                </a:cubicBezTo>
                <a:cubicBezTo>
                  <a:pt x="794315" y="773755"/>
                  <a:pt x="773416" y="765422"/>
                  <a:pt x="743485" y="758623"/>
                </a:cubicBezTo>
                <a:cubicBezTo>
                  <a:pt x="713553" y="751823"/>
                  <a:pt x="696054" y="746557"/>
                  <a:pt x="690988" y="742824"/>
                </a:cubicBezTo>
                <a:cubicBezTo>
                  <a:pt x="687255" y="740024"/>
                  <a:pt x="685388" y="736624"/>
                  <a:pt x="685388" y="732624"/>
                </a:cubicBezTo>
                <a:cubicBezTo>
                  <a:pt x="685388" y="727958"/>
                  <a:pt x="687522" y="724158"/>
                  <a:pt x="691788" y="721225"/>
                </a:cubicBezTo>
                <a:cubicBezTo>
                  <a:pt x="698188" y="717092"/>
                  <a:pt x="708787" y="715026"/>
                  <a:pt x="723586" y="715026"/>
                </a:cubicBezTo>
                <a:cubicBezTo>
                  <a:pt x="735319" y="715026"/>
                  <a:pt x="744351" y="717225"/>
                  <a:pt x="750684" y="721625"/>
                </a:cubicBezTo>
                <a:cubicBezTo>
                  <a:pt x="757017" y="726025"/>
                  <a:pt x="761317" y="732358"/>
                  <a:pt x="763584" y="740624"/>
                </a:cubicBezTo>
                <a:lnTo>
                  <a:pt x="816580" y="730825"/>
                </a:lnTo>
                <a:cubicBezTo>
                  <a:pt x="811247" y="712292"/>
                  <a:pt x="801515" y="698293"/>
                  <a:pt x="787382" y="688827"/>
                </a:cubicBezTo>
                <a:cubicBezTo>
                  <a:pt x="773250" y="679361"/>
                  <a:pt x="751651" y="674628"/>
                  <a:pt x="722586" y="674628"/>
                </a:cubicBezTo>
                <a:close/>
                <a:moveTo>
                  <a:pt x="224310" y="593633"/>
                </a:moveTo>
                <a:cubicBezTo>
                  <a:pt x="201778" y="593633"/>
                  <a:pt x="182545" y="597033"/>
                  <a:pt x="166613" y="603832"/>
                </a:cubicBezTo>
                <a:cubicBezTo>
                  <a:pt x="150681" y="610632"/>
                  <a:pt x="138481" y="620531"/>
                  <a:pt x="130015" y="633531"/>
                </a:cubicBezTo>
                <a:cubicBezTo>
                  <a:pt x="121549" y="646530"/>
                  <a:pt x="117316" y="660496"/>
                  <a:pt x="117316" y="675428"/>
                </a:cubicBezTo>
                <a:cubicBezTo>
                  <a:pt x="117316" y="698627"/>
                  <a:pt x="126316" y="718292"/>
                  <a:pt x="144314" y="734424"/>
                </a:cubicBezTo>
                <a:cubicBezTo>
                  <a:pt x="157114" y="745890"/>
                  <a:pt x="179379" y="755556"/>
                  <a:pt x="211110" y="763423"/>
                </a:cubicBezTo>
                <a:cubicBezTo>
                  <a:pt x="235776" y="769556"/>
                  <a:pt x="251575" y="773822"/>
                  <a:pt x="258507" y="776222"/>
                </a:cubicBezTo>
                <a:cubicBezTo>
                  <a:pt x="268640" y="779822"/>
                  <a:pt x="275740" y="784055"/>
                  <a:pt x="279806" y="788921"/>
                </a:cubicBezTo>
                <a:cubicBezTo>
                  <a:pt x="283873" y="793787"/>
                  <a:pt x="285906" y="799687"/>
                  <a:pt x="285906" y="806620"/>
                </a:cubicBezTo>
                <a:cubicBezTo>
                  <a:pt x="285906" y="817419"/>
                  <a:pt x="281073" y="826852"/>
                  <a:pt x="271407" y="834918"/>
                </a:cubicBezTo>
                <a:cubicBezTo>
                  <a:pt x="261741" y="842984"/>
                  <a:pt x="247375" y="847017"/>
                  <a:pt x="228309" y="847017"/>
                </a:cubicBezTo>
                <a:cubicBezTo>
                  <a:pt x="210310" y="847017"/>
                  <a:pt x="196011" y="842484"/>
                  <a:pt x="185412" y="833418"/>
                </a:cubicBezTo>
                <a:cubicBezTo>
                  <a:pt x="174813" y="824352"/>
                  <a:pt x="167780" y="810153"/>
                  <a:pt x="164313" y="790821"/>
                </a:cubicBezTo>
                <a:lnTo>
                  <a:pt x="106717" y="796421"/>
                </a:lnTo>
                <a:cubicBezTo>
                  <a:pt x="110583" y="829219"/>
                  <a:pt x="122449" y="854184"/>
                  <a:pt x="142315" y="871316"/>
                </a:cubicBezTo>
                <a:cubicBezTo>
                  <a:pt x="162180" y="888448"/>
                  <a:pt x="190645" y="897014"/>
                  <a:pt x="227709" y="897014"/>
                </a:cubicBezTo>
                <a:cubicBezTo>
                  <a:pt x="253174" y="897014"/>
                  <a:pt x="274440" y="893448"/>
                  <a:pt x="291505" y="886315"/>
                </a:cubicBezTo>
                <a:cubicBezTo>
                  <a:pt x="308571" y="879182"/>
                  <a:pt x="321770" y="868283"/>
                  <a:pt x="331103" y="853617"/>
                </a:cubicBezTo>
                <a:cubicBezTo>
                  <a:pt x="340436" y="838951"/>
                  <a:pt x="345102" y="823219"/>
                  <a:pt x="345102" y="806420"/>
                </a:cubicBezTo>
                <a:cubicBezTo>
                  <a:pt x="345102" y="787888"/>
                  <a:pt x="341202" y="772322"/>
                  <a:pt x="333403" y="759723"/>
                </a:cubicBezTo>
                <a:cubicBezTo>
                  <a:pt x="325603" y="747124"/>
                  <a:pt x="314804" y="737191"/>
                  <a:pt x="301005" y="729925"/>
                </a:cubicBezTo>
                <a:cubicBezTo>
                  <a:pt x="287206" y="722658"/>
                  <a:pt x="265907" y="715626"/>
                  <a:pt x="237109" y="708826"/>
                </a:cubicBezTo>
                <a:cubicBezTo>
                  <a:pt x="208311" y="702026"/>
                  <a:pt x="190178" y="695493"/>
                  <a:pt x="182712" y="689227"/>
                </a:cubicBezTo>
                <a:cubicBezTo>
                  <a:pt x="176846" y="684294"/>
                  <a:pt x="173913" y="678361"/>
                  <a:pt x="173913" y="671428"/>
                </a:cubicBezTo>
                <a:cubicBezTo>
                  <a:pt x="173913" y="663829"/>
                  <a:pt x="177046" y="657762"/>
                  <a:pt x="183312" y="653229"/>
                </a:cubicBezTo>
                <a:cubicBezTo>
                  <a:pt x="193045" y="646163"/>
                  <a:pt x="206511" y="642630"/>
                  <a:pt x="223710" y="642630"/>
                </a:cubicBezTo>
                <a:cubicBezTo>
                  <a:pt x="240375" y="642630"/>
                  <a:pt x="252874" y="645930"/>
                  <a:pt x="261207" y="652529"/>
                </a:cubicBezTo>
                <a:cubicBezTo>
                  <a:pt x="269540" y="659129"/>
                  <a:pt x="274973" y="669962"/>
                  <a:pt x="277506" y="685027"/>
                </a:cubicBezTo>
                <a:lnTo>
                  <a:pt x="336703" y="682428"/>
                </a:lnTo>
                <a:cubicBezTo>
                  <a:pt x="335769" y="655496"/>
                  <a:pt x="326003" y="633964"/>
                  <a:pt x="307405" y="617831"/>
                </a:cubicBezTo>
                <a:cubicBezTo>
                  <a:pt x="288806" y="601699"/>
                  <a:pt x="261107" y="593633"/>
                  <a:pt x="224310" y="593633"/>
                </a:cubicBezTo>
                <a:close/>
                <a:moveTo>
                  <a:pt x="793842" y="0"/>
                </a:moveTo>
                <a:cubicBezTo>
                  <a:pt x="1232269" y="0"/>
                  <a:pt x="1587684" y="329113"/>
                  <a:pt x="1587684" y="735095"/>
                </a:cubicBezTo>
                <a:cubicBezTo>
                  <a:pt x="1587684" y="1141077"/>
                  <a:pt x="1232269" y="1470190"/>
                  <a:pt x="793842" y="1470190"/>
                </a:cubicBezTo>
                <a:cubicBezTo>
                  <a:pt x="355415" y="1470190"/>
                  <a:pt x="0" y="1141077"/>
                  <a:pt x="0" y="735095"/>
                </a:cubicBezTo>
                <a:cubicBezTo>
                  <a:pt x="0" y="329113"/>
                  <a:pt x="355415" y="0"/>
                  <a:pt x="793842" y="0"/>
                </a:cubicBezTo>
                <a:close/>
              </a:path>
            </a:pathLst>
          </a:custGeom>
          <a:ln w="190500" cap="rnd">
            <a:noFill/>
            <a:prstDash val="solid"/>
          </a:ln>
          <a:effectLst>
            <a:outerShdw sx="1000" sy="1000" algn="bl" rotWithShape="0">
              <a:srgbClr val="000000"/>
            </a:outerShdw>
          </a:effectLst>
          <a:extLst>
            <a:ext uri="{909E8E84-426E-40DD-AFC4-6F175D3DCCD1}">
              <a14:hiddenFill xmlns:a14="http://schemas.microsoft.com/office/drawing/2010/main">
                <a:solidFill>
                  <a:srgbClr val="FFFFFF"/>
                </a:solidFill>
              </a14:hiddenFill>
            </a:ext>
          </a:extLst>
        </p:spPr>
      </p:pic>
      <p:pic>
        <p:nvPicPr>
          <p:cNvPr id="57" name="Picture 56">
            <a:extLst>
              <a:ext uri="{FF2B5EF4-FFF2-40B4-BE49-F238E27FC236}">
                <a16:creationId xmlns:a16="http://schemas.microsoft.com/office/drawing/2014/main" id="{3DAF1F4E-CEF6-8A90-1C2C-46DEFEA9B858}"/>
              </a:ext>
            </a:extLst>
          </p:cNvPr>
          <p:cNvPicPr>
            <a:picLocks noChangeAspect="1"/>
          </p:cNvPicPr>
          <p:nvPr/>
        </p:nvPicPr>
        <p:blipFill>
          <a:blip r:embed="rId7" cstate="email">
            <a:alphaModFix/>
            <a:duotone>
              <a:schemeClr val="bg2">
                <a:shade val="45000"/>
                <a:satMod val="135000"/>
              </a:schemeClr>
              <a:prstClr val="white"/>
            </a:duotone>
            <a:extLst>
              <a:ext uri="{28A0092B-C50C-407E-A947-70E740481C1C}">
                <a14:useLocalDpi xmlns:a14="http://schemas.microsoft.com/office/drawing/2010/main"/>
              </a:ext>
              <a:ext uri="{837473B0-CC2E-450A-ABE3-18F120FF3D39}">
                <a1611:picAttrSrcUrl xmlns:a1611="http://schemas.microsoft.com/office/drawing/2016/11/main" r:id="rId8"/>
              </a:ext>
            </a:extLst>
          </a:blip>
          <a:srcRect/>
          <a:stretch/>
        </p:blipFill>
        <p:spPr>
          <a:xfrm>
            <a:off x="141113" y="3508358"/>
            <a:ext cx="1060374" cy="1020313"/>
          </a:xfrm>
          <a:custGeom>
            <a:avLst/>
            <a:gdLst/>
            <a:ahLst/>
            <a:cxnLst/>
            <a:rect l="l" t="t" r="r" b="b"/>
            <a:pathLst>
              <a:path w="1475716" h="1419962">
                <a:moveTo>
                  <a:pt x="1041060" y="576731"/>
                </a:moveTo>
                <a:lnTo>
                  <a:pt x="1041060" y="869913"/>
                </a:lnTo>
                <a:lnTo>
                  <a:pt x="1264047" y="869913"/>
                </a:lnTo>
                <a:lnTo>
                  <a:pt x="1264047" y="820516"/>
                </a:lnTo>
                <a:lnTo>
                  <a:pt x="1100257" y="820516"/>
                </a:lnTo>
                <a:lnTo>
                  <a:pt x="1100257" y="740721"/>
                </a:lnTo>
                <a:lnTo>
                  <a:pt x="1247448" y="740721"/>
                </a:lnTo>
                <a:lnTo>
                  <a:pt x="1247448" y="691324"/>
                </a:lnTo>
                <a:lnTo>
                  <a:pt x="1100257" y="691324"/>
                </a:lnTo>
                <a:lnTo>
                  <a:pt x="1100257" y="626328"/>
                </a:lnTo>
                <a:lnTo>
                  <a:pt x="1258447" y="626328"/>
                </a:lnTo>
                <a:lnTo>
                  <a:pt x="1258447" y="576731"/>
                </a:lnTo>
                <a:close/>
                <a:moveTo>
                  <a:pt x="764835" y="576731"/>
                </a:moveTo>
                <a:lnTo>
                  <a:pt x="764835" y="869913"/>
                </a:lnTo>
                <a:lnTo>
                  <a:pt x="987822" y="869913"/>
                </a:lnTo>
                <a:lnTo>
                  <a:pt x="987822" y="820516"/>
                </a:lnTo>
                <a:lnTo>
                  <a:pt x="824032" y="820516"/>
                </a:lnTo>
                <a:lnTo>
                  <a:pt x="824032" y="740721"/>
                </a:lnTo>
                <a:lnTo>
                  <a:pt x="971223" y="740721"/>
                </a:lnTo>
                <a:lnTo>
                  <a:pt x="971223" y="691324"/>
                </a:lnTo>
                <a:lnTo>
                  <a:pt x="824032" y="691324"/>
                </a:lnTo>
                <a:lnTo>
                  <a:pt x="824032" y="626328"/>
                </a:lnTo>
                <a:lnTo>
                  <a:pt x="982222" y="626328"/>
                </a:lnTo>
                <a:lnTo>
                  <a:pt x="982222" y="576731"/>
                </a:lnTo>
                <a:close/>
                <a:moveTo>
                  <a:pt x="470160" y="576731"/>
                </a:moveTo>
                <a:lnTo>
                  <a:pt x="470160" y="869913"/>
                </a:lnTo>
                <a:lnTo>
                  <a:pt x="525157" y="869913"/>
                </a:lnTo>
                <a:lnTo>
                  <a:pt x="525157" y="678725"/>
                </a:lnTo>
                <a:lnTo>
                  <a:pt x="643350" y="869913"/>
                </a:lnTo>
                <a:lnTo>
                  <a:pt x="702746" y="869913"/>
                </a:lnTo>
                <a:lnTo>
                  <a:pt x="702746" y="576731"/>
                </a:lnTo>
                <a:lnTo>
                  <a:pt x="647749" y="576731"/>
                </a:lnTo>
                <a:lnTo>
                  <a:pt x="647749" y="772519"/>
                </a:lnTo>
                <a:lnTo>
                  <a:pt x="527757" y="576731"/>
                </a:lnTo>
                <a:close/>
                <a:moveTo>
                  <a:pt x="295929" y="571731"/>
                </a:moveTo>
                <a:cubicBezTo>
                  <a:pt x="273397" y="571731"/>
                  <a:pt x="254165" y="575131"/>
                  <a:pt x="238233" y="581931"/>
                </a:cubicBezTo>
                <a:cubicBezTo>
                  <a:pt x="222300" y="588730"/>
                  <a:pt x="210101" y="598630"/>
                  <a:pt x="201635" y="611629"/>
                </a:cubicBezTo>
                <a:cubicBezTo>
                  <a:pt x="193169" y="624628"/>
                  <a:pt x="188935" y="638594"/>
                  <a:pt x="188935" y="653526"/>
                </a:cubicBezTo>
                <a:cubicBezTo>
                  <a:pt x="188935" y="676725"/>
                  <a:pt x="197935" y="696391"/>
                  <a:pt x="215934" y="712523"/>
                </a:cubicBezTo>
                <a:cubicBezTo>
                  <a:pt x="228733" y="723989"/>
                  <a:pt x="250998" y="733655"/>
                  <a:pt x="282730" y="741521"/>
                </a:cubicBezTo>
                <a:cubicBezTo>
                  <a:pt x="307395" y="747654"/>
                  <a:pt x="323194" y="751920"/>
                  <a:pt x="330127" y="754320"/>
                </a:cubicBezTo>
                <a:cubicBezTo>
                  <a:pt x="340260" y="757920"/>
                  <a:pt x="347359" y="762153"/>
                  <a:pt x="351426" y="767020"/>
                </a:cubicBezTo>
                <a:cubicBezTo>
                  <a:pt x="355492" y="771886"/>
                  <a:pt x="357525" y="777786"/>
                  <a:pt x="357525" y="784718"/>
                </a:cubicBezTo>
                <a:cubicBezTo>
                  <a:pt x="357525" y="795518"/>
                  <a:pt x="352692" y="804951"/>
                  <a:pt x="343026" y="813017"/>
                </a:cubicBezTo>
                <a:cubicBezTo>
                  <a:pt x="333360" y="821083"/>
                  <a:pt x="318994" y="825116"/>
                  <a:pt x="299929" y="825116"/>
                </a:cubicBezTo>
                <a:cubicBezTo>
                  <a:pt x="281930" y="825116"/>
                  <a:pt x="267631" y="820583"/>
                  <a:pt x="257031" y="811517"/>
                </a:cubicBezTo>
                <a:cubicBezTo>
                  <a:pt x="246432" y="802451"/>
                  <a:pt x="239399" y="788252"/>
                  <a:pt x="235933" y="768919"/>
                </a:cubicBezTo>
                <a:lnTo>
                  <a:pt x="178336" y="774519"/>
                </a:lnTo>
                <a:cubicBezTo>
                  <a:pt x="182203" y="807317"/>
                  <a:pt x="194069" y="832282"/>
                  <a:pt x="213934" y="849414"/>
                </a:cubicBezTo>
                <a:cubicBezTo>
                  <a:pt x="233799" y="866547"/>
                  <a:pt x="262264" y="875113"/>
                  <a:pt x="299329" y="875113"/>
                </a:cubicBezTo>
                <a:cubicBezTo>
                  <a:pt x="324794" y="875113"/>
                  <a:pt x="346059" y="871546"/>
                  <a:pt x="363125" y="864414"/>
                </a:cubicBezTo>
                <a:cubicBezTo>
                  <a:pt x="380190" y="857281"/>
                  <a:pt x="393390" y="846381"/>
                  <a:pt x="402722" y="831716"/>
                </a:cubicBezTo>
                <a:cubicBezTo>
                  <a:pt x="412055" y="817050"/>
                  <a:pt x="416722" y="801317"/>
                  <a:pt x="416722" y="784518"/>
                </a:cubicBezTo>
                <a:cubicBezTo>
                  <a:pt x="416722" y="765986"/>
                  <a:pt x="412822" y="750421"/>
                  <a:pt x="405022" y="737821"/>
                </a:cubicBezTo>
                <a:cubicBezTo>
                  <a:pt x="397223" y="725222"/>
                  <a:pt x="386423" y="715289"/>
                  <a:pt x="372624" y="708023"/>
                </a:cubicBezTo>
                <a:cubicBezTo>
                  <a:pt x="358825" y="700757"/>
                  <a:pt x="337526" y="693724"/>
                  <a:pt x="308728" y="686924"/>
                </a:cubicBezTo>
                <a:cubicBezTo>
                  <a:pt x="279930" y="680125"/>
                  <a:pt x="261798" y="673592"/>
                  <a:pt x="254332" y="667326"/>
                </a:cubicBezTo>
                <a:cubicBezTo>
                  <a:pt x="248465" y="662393"/>
                  <a:pt x="245532" y="656460"/>
                  <a:pt x="245532" y="649527"/>
                </a:cubicBezTo>
                <a:cubicBezTo>
                  <a:pt x="245532" y="641927"/>
                  <a:pt x="248665" y="635861"/>
                  <a:pt x="254931" y="631328"/>
                </a:cubicBezTo>
                <a:cubicBezTo>
                  <a:pt x="264664" y="624262"/>
                  <a:pt x="278130" y="620728"/>
                  <a:pt x="295329" y="620728"/>
                </a:cubicBezTo>
                <a:cubicBezTo>
                  <a:pt x="311995" y="620728"/>
                  <a:pt x="324494" y="624028"/>
                  <a:pt x="332827" y="630628"/>
                </a:cubicBezTo>
                <a:cubicBezTo>
                  <a:pt x="341160" y="637227"/>
                  <a:pt x="346593" y="648060"/>
                  <a:pt x="349126" y="663126"/>
                </a:cubicBezTo>
                <a:lnTo>
                  <a:pt x="408322" y="660526"/>
                </a:lnTo>
                <a:cubicBezTo>
                  <a:pt x="407389" y="633594"/>
                  <a:pt x="397623" y="612062"/>
                  <a:pt x="379024" y="595930"/>
                </a:cubicBezTo>
                <a:cubicBezTo>
                  <a:pt x="360425" y="579798"/>
                  <a:pt x="332727" y="571731"/>
                  <a:pt x="295929" y="571731"/>
                </a:cubicBezTo>
                <a:close/>
                <a:moveTo>
                  <a:pt x="737858" y="0"/>
                </a:moveTo>
                <a:cubicBezTo>
                  <a:pt x="1145366" y="0"/>
                  <a:pt x="1475716" y="317869"/>
                  <a:pt x="1475716" y="709981"/>
                </a:cubicBezTo>
                <a:cubicBezTo>
                  <a:pt x="1475716" y="1102093"/>
                  <a:pt x="1145366" y="1419962"/>
                  <a:pt x="737858" y="1419962"/>
                </a:cubicBezTo>
                <a:cubicBezTo>
                  <a:pt x="330350" y="1419962"/>
                  <a:pt x="0" y="1102093"/>
                  <a:pt x="0" y="709981"/>
                </a:cubicBezTo>
                <a:cubicBezTo>
                  <a:pt x="0" y="317869"/>
                  <a:pt x="330350" y="0"/>
                  <a:pt x="737858" y="0"/>
                </a:cubicBezTo>
                <a:close/>
              </a:path>
            </a:pathLst>
          </a:custGeom>
        </p:spPr>
      </p:pic>
      <p:pic>
        <p:nvPicPr>
          <p:cNvPr id="58" name="Picture 57" descr="Visit Broadstairs - quintessential seaside town on the Kent coast - Visit  Thanet">
            <a:extLst>
              <a:ext uri="{FF2B5EF4-FFF2-40B4-BE49-F238E27FC236}">
                <a16:creationId xmlns:a16="http://schemas.microsoft.com/office/drawing/2014/main" id="{3C0C07B2-7408-543F-F4BD-BA8BC94D92DE}"/>
              </a:ext>
            </a:extLst>
          </p:cNvPr>
          <p:cNvPicPr>
            <a:picLocks noChangeAspect="1" noChangeArrowheads="1"/>
          </p:cNvPicPr>
          <p:nvPr/>
        </p:nvPicPr>
        <p:blipFill>
          <a:blip r:embed="rId9" cstate="email">
            <a:duotone>
              <a:schemeClr val="bg2">
                <a:shade val="45000"/>
                <a:satMod val="135000"/>
              </a:schemeClr>
              <a:prstClr val="white"/>
            </a:duotone>
            <a:extLst>
              <a:ext uri="{28A0092B-C50C-407E-A947-70E740481C1C}">
                <a14:useLocalDpi xmlns:a14="http://schemas.microsoft.com/office/drawing/2010/main"/>
              </a:ext>
            </a:extLst>
          </a:blip>
          <a:srcRect/>
          <a:stretch/>
        </p:blipFill>
        <p:spPr bwMode="auto">
          <a:xfrm>
            <a:off x="141113" y="5749211"/>
            <a:ext cx="1069721" cy="996064"/>
          </a:xfrm>
          <a:custGeom>
            <a:avLst/>
            <a:gdLst/>
            <a:ahLst/>
            <a:cxnLst/>
            <a:rect l="l" t="t" r="r" b="b"/>
            <a:pathLst>
              <a:path w="1488724" h="1386216">
                <a:moveTo>
                  <a:pt x="693640" y="714168"/>
                </a:moveTo>
                <a:lnTo>
                  <a:pt x="750836" y="784763"/>
                </a:lnTo>
                <a:cubicBezTo>
                  <a:pt x="741237" y="792763"/>
                  <a:pt x="732371" y="798496"/>
                  <a:pt x="724238" y="801962"/>
                </a:cubicBezTo>
                <a:cubicBezTo>
                  <a:pt x="716105" y="805429"/>
                  <a:pt x="707639" y="807162"/>
                  <a:pt x="698839" y="807162"/>
                </a:cubicBezTo>
                <a:cubicBezTo>
                  <a:pt x="685507" y="807162"/>
                  <a:pt x="674874" y="803329"/>
                  <a:pt x="666941" y="795663"/>
                </a:cubicBezTo>
                <a:cubicBezTo>
                  <a:pt x="659008" y="787997"/>
                  <a:pt x="655042" y="778097"/>
                  <a:pt x="655042" y="765964"/>
                </a:cubicBezTo>
                <a:cubicBezTo>
                  <a:pt x="655042" y="756365"/>
                  <a:pt x="658242" y="746966"/>
                  <a:pt x="664641" y="737766"/>
                </a:cubicBezTo>
                <a:cubicBezTo>
                  <a:pt x="671041" y="728567"/>
                  <a:pt x="680707" y="720701"/>
                  <a:pt x="693640" y="714168"/>
                </a:cubicBezTo>
                <a:close/>
                <a:moveTo>
                  <a:pt x="717638" y="589775"/>
                </a:moveTo>
                <a:cubicBezTo>
                  <a:pt x="726838" y="589775"/>
                  <a:pt x="734137" y="592308"/>
                  <a:pt x="739537" y="597375"/>
                </a:cubicBezTo>
                <a:cubicBezTo>
                  <a:pt x="744936" y="602441"/>
                  <a:pt x="747636" y="608574"/>
                  <a:pt x="747636" y="615774"/>
                </a:cubicBezTo>
                <a:cubicBezTo>
                  <a:pt x="747636" y="624307"/>
                  <a:pt x="742037" y="632906"/>
                  <a:pt x="730837" y="641572"/>
                </a:cubicBezTo>
                <a:lnTo>
                  <a:pt x="715638" y="653171"/>
                </a:lnTo>
                <a:lnTo>
                  <a:pt x="701839" y="637172"/>
                </a:lnTo>
                <a:cubicBezTo>
                  <a:pt x="693306" y="627306"/>
                  <a:pt x="689040" y="618907"/>
                  <a:pt x="689040" y="611974"/>
                </a:cubicBezTo>
                <a:cubicBezTo>
                  <a:pt x="689040" y="606108"/>
                  <a:pt x="691573" y="600941"/>
                  <a:pt x="696639" y="596475"/>
                </a:cubicBezTo>
                <a:cubicBezTo>
                  <a:pt x="701706" y="592008"/>
                  <a:pt x="708705" y="589775"/>
                  <a:pt x="717638" y="589775"/>
                </a:cubicBezTo>
                <a:close/>
                <a:moveTo>
                  <a:pt x="894195" y="555177"/>
                </a:moveTo>
                <a:lnTo>
                  <a:pt x="894195" y="848359"/>
                </a:lnTo>
                <a:lnTo>
                  <a:pt x="949191" y="848359"/>
                </a:lnTo>
                <a:lnTo>
                  <a:pt x="949191" y="617574"/>
                </a:lnTo>
                <a:lnTo>
                  <a:pt x="1007188" y="848359"/>
                </a:lnTo>
                <a:lnTo>
                  <a:pt x="1064184" y="848359"/>
                </a:lnTo>
                <a:lnTo>
                  <a:pt x="1122381" y="617574"/>
                </a:lnTo>
                <a:lnTo>
                  <a:pt x="1122381" y="848359"/>
                </a:lnTo>
                <a:lnTo>
                  <a:pt x="1177377" y="848359"/>
                </a:lnTo>
                <a:lnTo>
                  <a:pt x="1177377" y="555177"/>
                </a:lnTo>
                <a:lnTo>
                  <a:pt x="1088583" y="555177"/>
                </a:lnTo>
                <a:lnTo>
                  <a:pt x="1035986" y="755165"/>
                </a:lnTo>
                <a:lnTo>
                  <a:pt x="982789" y="555177"/>
                </a:lnTo>
                <a:close/>
                <a:moveTo>
                  <a:pt x="324295" y="555177"/>
                </a:moveTo>
                <a:lnTo>
                  <a:pt x="324295" y="848359"/>
                </a:lnTo>
                <a:lnTo>
                  <a:pt x="383491" y="848359"/>
                </a:lnTo>
                <a:lnTo>
                  <a:pt x="383491" y="759765"/>
                </a:lnTo>
                <a:lnTo>
                  <a:pt x="431488" y="710768"/>
                </a:lnTo>
                <a:lnTo>
                  <a:pt x="512083" y="848359"/>
                </a:lnTo>
                <a:lnTo>
                  <a:pt x="588679" y="848359"/>
                </a:lnTo>
                <a:lnTo>
                  <a:pt x="472286" y="669370"/>
                </a:lnTo>
                <a:lnTo>
                  <a:pt x="582679" y="555177"/>
                </a:lnTo>
                <a:lnTo>
                  <a:pt x="503084" y="555177"/>
                </a:lnTo>
                <a:lnTo>
                  <a:pt x="383491" y="685369"/>
                </a:lnTo>
                <a:lnTo>
                  <a:pt x="383491" y="555177"/>
                </a:lnTo>
                <a:close/>
                <a:moveTo>
                  <a:pt x="716238" y="550178"/>
                </a:moveTo>
                <a:cubicBezTo>
                  <a:pt x="689973" y="550178"/>
                  <a:pt x="669741" y="556344"/>
                  <a:pt x="655542" y="568677"/>
                </a:cubicBezTo>
                <a:cubicBezTo>
                  <a:pt x="641343" y="581009"/>
                  <a:pt x="634243" y="596042"/>
                  <a:pt x="634243" y="613774"/>
                </a:cubicBezTo>
                <a:cubicBezTo>
                  <a:pt x="634243" y="623373"/>
                  <a:pt x="636776" y="633539"/>
                  <a:pt x="641843" y="644272"/>
                </a:cubicBezTo>
                <a:cubicBezTo>
                  <a:pt x="646909" y="655005"/>
                  <a:pt x="654442" y="666304"/>
                  <a:pt x="664441" y="678170"/>
                </a:cubicBezTo>
                <a:cubicBezTo>
                  <a:pt x="642176" y="689236"/>
                  <a:pt x="625444" y="702268"/>
                  <a:pt x="614244" y="717268"/>
                </a:cubicBezTo>
                <a:cubicBezTo>
                  <a:pt x="603045" y="732267"/>
                  <a:pt x="597445" y="749166"/>
                  <a:pt x="597445" y="767964"/>
                </a:cubicBezTo>
                <a:cubicBezTo>
                  <a:pt x="597445" y="788630"/>
                  <a:pt x="604578" y="806895"/>
                  <a:pt x="618844" y="822761"/>
                </a:cubicBezTo>
                <a:cubicBezTo>
                  <a:pt x="637243" y="843293"/>
                  <a:pt x="664708" y="853559"/>
                  <a:pt x="701239" y="853559"/>
                </a:cubicBezTo>
                <a:cubicBezTo>
                  <a:pt x="719638" y="853559"/>
                  <a:pt x="735504" y="851026"/>
                  <a:pt x="748836" y="845960"/>
                </a:cubicBezTo>
                <a:cubicBezTo>
                  <a:pt x="762169" y="840893"/>
                  <a:pt x="774768" y="833027"/>
                  <a:pt x="786634" y="822361"/>
                </a:cubicBezTo>
                <a:cubicBezTo>
                  <a:pt x="801966" y="836627"/>
                  <a:pt x="817965" y="847826"/>
                  <a:pt x="834631" y="855959"/>
                </a:cubicBezTo>
                <a:lnTo>
                  <a:pt x="868629" y="812562"/>
                </a:lnTo>
                <a:cubicBezTo>
                  <a:pt x="863962" y="810295"/>
                  <a:pt x="856663" y="805662"/>
                  <a:pt x="846730" y="798663"/>
                </a:cubicBezTo>
                <a:cubicBezTo>
                  <a:pt x="836798" y="791663"/>
                  <a:pt x="828698" y="785230"/>
                  <a:pt x="822432" y="779364"/>
                </a:cubicBezTo>
                <a:cubicBezTo>
                  <a:pt x="826698" y="773764"/>
                  <a:pt x="830698" y="766798"/>
                  <a:pt x="834431" y="758465"/>
                </a:cubicBezTo>
                <a:cubicBezTo>
                  <a:pt x="838164" y="750132"/>
                  <a:pt x="842564" y="736966"/>
                  <a:pt x="847630" y="718967"/>
                </a:cubicBezTo>
                <a:lnTo>
                  <a:pt x="796833" y="707368"/>
                </a:lnTo>
                <a:cubicBezTo>
                  <a:pt x="793367" y="721101"/>
                  <a:pt x="789234" y="732233"/>
                  <a:pt x="784434" y="740766"/>
                </a:cubicBezTo>
                <a:lnTo>
                  <a:pt x="743637" y="686969"/>
                </a:lnTo>
                <a:cubicBezTo>
                  <a:pt x="765102" y="673504"/>
                  <a:pt x="779368" y="661438"/>
                  <a:pt x="786434" y="650772"/>
                </a:cubicBezTo>
                <a:cubicBezTo>
                  <a:pt x="793500" y="640106"/>
                  <a:pt x="797033" y="628840"/>
                  <a:pt x="797033" y="616974"/>
                </a:cubicBezTo>
                <a:cubicBezTo>
                  <a:pt x="797033" y="598308"/>
                  <a:pt x="789900" y="582509"/>
                  <a:pt x="775635" y="569577"/>
                </a:cubicBezTo>
                <a:cubicBezTo>
                  <a:pt x="761369" y="556644"/>
                  <a:pt x="741570" y="550178"/>
                  <a:pt x="716238" y="550178"/>
                </a:cubicBezTo>
                <a:close/>
                <a:moveTo>
                  <a:pt x="744362" y="0"/>
                </a:moveTo>
                <a:cubicBezTo>
                  <a:pt x="1155462" y="0"/>
                  <a:pt x="1488724" y="310315"/>
                  <a:pt x="1488724" y="693108"/>
                </a:cubicBezTo>
                <a:cubicBezTo>
                  <a:pt x="1488724" y="1075901"/>
                  <a:pt x="1155462" y="1386216"/>
                  <a:pt x="744362" y="1386216"/>
                </a:cubicBezTo>
                <a:cubicBezTo>
                  <a:pt x="333262" y="1386216"/>
                  <a:pt x="0" y="1075901"/>
                  <a:pt x="0" y="693108"/>
                </a:cubicBezTo>
                <a:cubicBezTo>
                  <a:pt x="0" y="310315"/>
                  <a:pt x="333262" y="0"/>
                  <a:pt x="744362" y="0"/>
                </a:cubicBezTo>
                <a:close/>
              </a:path>
            </a:pathLst>
          </a:custGeom>
          <a:ln w="190500" cap="rnd">
            <a:noFill/>
            <a:prstDash val="solid"/>
          </a:ln>
          <a:effectLst>
            <a:outerShdw sx="1000" sy="1000" algn="bl" rotWithShape="0">
              <a:srgbClr val="000000"/>
            </a:outerShdw>
          </a:effectLst>
          <a:extLst>
            <a:ext uri="{909E8E84-426E-40DD-AFC4-6F175D3DCCD1}">
              <a14:hiddenFill xmlns:a14="http://schemas.microsoft.com/office/drawing/2010/main">
                <a:solidFill>
                  <a:srgbClr val="FFFFFF"/>
                </a:solidFill>
              </a14:hiddenFill>
            </a:ext>
          </a:extLst>
        </p:spPr>
      </p:pic>
      <p:pic>
        <p:nvPicPr>
          <p:cNvPr id="22" name="Picture 21" descr="Breaking Barriers Innovations">
            <a:extLst>
              <a:ext uri="{FF2B5EF4-FFF2-40B4-BE49-F238E27FC236}">
                <a16:creationId xmlns:a16="http://schemas.microsoft.com/office/drawing/2014/main" id="{96612504-66B3-081A-C35D-BDA10B054E6A}"/>
              </a:ext>
            </a:extLst>
          </p:cNvPr>
          <p:cNvPicPr>
            <a:picLocks noChangeAspect="1" noChangeArrowheads="1"/>
          </p:cNvPicPr>
          <p:nvPr/>
        </p:nvPicPr>
        <p:blipFill>
          <a:blip r:embed="rId11" cstate="email">
            <a:duotone>
              <a:prstClr val="black"/>
              <a:schemeClr val="bg1">
                <a:tint val="45000"/>
                <a:satMod val="400000"/>
              </a:schemeClr>
            </a:duotone>
            <a:extLst>
              <a:ext uri="{BEBA8EAE-BF5A-486C-A8C5-ECC9F3942E4B}">
                <a14:imgProps xmlns:a14="http://schemas.microsoft.com/office/drawing/2010/main">
                  <a14:imgLayer r:embed="rId12">
                    <a14:imgEffect>
                      <a14:sharpenSoften amount="58000"/>
                    </a14:imgEffect>
                    <a14:imgEffect>
                      <a14:brightnessContrast bright="100000" contrast="100000"/>
                    </a14:imgEffect>
                  </a14:imgLayer>
                </a14:imgProps>
              </a:ext>
              <a:ext uri="{28A0092B-C50C-407E-A947-70E740481C1C}">
                <a14:useLocalDpi xmlns:a14="http://schemas.microsoft.com/office/drawing/2010/main"/>
              </a:ext>
            </a:extLst>
          </a:blip>
          <a:srcRect/>
          <a:stretch>
            <a:fillRect/>
          </a:stretch>
        </p:blipFill>
        <p:spPr bwMode="auto">
          <a:xfrm>
            <a:off x="10854199" y="95701"/>
            <a:ext cx="1344606" cy="1093613"/>
          </a:xfrm>
          <a:prstGeom prst="rect">
            <a:avLst/>
          </a:prstGeom>
          <a:noFill/>
          <a:extLst>
            <a:ext uri="{909E8E84-426E-40DD-AFC4-6F175D3DCCD1}">
              <a14:hiddenFill xmlns:a14="http://schemas.microsoft.com/office/drawing/2010/main">
                <a:solidFill>
                  <a:srgbClr val="FFFFFF"/>
                </a:solidFill>
              </a14:hiddenFill>
            </a:ext>
          </a:extLst>
        </p:spPr>
      </p:pic>
      <p:sp>
        <p:nvSpPr>
          <p:cNvPr id="34" name="Content Placeholder 2">
            <a:extLst>
              <a:ext uri="{FF2B5EF4-FFF2-40B4-BE49-F238E27FC236}">
                <a16:creationId xmlns:a16="http://schemas.microsoft.com/office/drawing/2014/main" id="{AE3E9AC2-7518-6B30-EC19-5F4119C1A7E9}"/>
              </a:ext>
            </a:extLst>
          </p:cNvPr>
          <p:cNvSpPr txBox="1">
            <a:spLocks/>
          </p:cNvSpPr>
          <p:nvPr/>
        </p:nvSpPr>
        <p:spPr>
          <a:xfrm>
            <a:off x="2490082" y="1489890"/>
            <a:ext cx="4602062" cy="890435"/>
          </a:xfrm>
          <a:prstGeom prst="roundRect">
            <a:avLst>
              <a:gd name="adj" fmla="val 0"/>
            </a:avLst>
          </a:prstGeom>
          <a:solidFill>
            <a:srgbClr val="4F4062"/>
          </a:solidFill>
          <a:ln w="25400">
            <a:solidFill>
              <a:schemeClr val="bg1"/>
            </a:solidFill>
          </a:ln>
        </p:spPr>
        <p:txBody>
          <a:bodyPr lIns="21600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097280">
              <a:lnSpc>
                <a:spcPct val="107000"/>
              </a:lnSpc>
              <a:spcBef>
                <a:spcPts val="1200"/>
              </a:spcBef>
              <a:spcAft>
                <a:spcPts val="960"/>
              </a:spcAft>
              <a:buNone/>
              <a:defRPr/>
            </a:pPr>
            <a:r>
              <a:rPr lang="en-GB" sz="3200" b="1">
                <a:solidFill>
                  <a:prstClr val="white"/>
                </a:solidFill>
                <a:latin typeface="Arial" panose="020B0604020202020204" pitchFamily="34" charset="0"/>
                <a:ea typeface="Calibri" panose="020F0502020204030204" pitchFamily="34" charset="0"/>
                <a:cs typeface="Arial" panose="020B0604020202020204" pitchFamily="34" charset="0"/>
              </a:rPr>
              <a:t>Apollo Programme</a:t>
            </a:r>
          </a:p>
        </p:txBody>
      </p:sp>
      <p:sp>
        <p:nvSpPr>
          <p:cNvPr id="35" name="Rectangle 34">
            <a:extLst>
              <a:ext uri="{FF2B5EF4-FFF2-40B4-BE49-F238E27FC236}">
                <a16:creationId xmlns:a16="http://schemas.microsoft.com/office/drawing/2014/main" id="{83845799-40AD-68C5-55BF-FABFEA113D5A}"/>
              </a:ext>
            </a:extLst>
          </p:cNvPr>
          <p:cNvSpPr/>
          <p:nvPr/>
        </p:nvSpPr>
        <p:spPr>
          <a:xfrm>
            <a:off x="2490082" y="2671370"/>
            <a:ext cx="4602062" cy="931817"/>
          </a:xfrm>
          <a:prstGeom prst="rect">
            <a:avLst/>
          </a:prstGeom>
          <a:solidFill>
            <a:srgbClr val="4F406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36000" rIns="0" rtlCol="0" anchor="ctr" anchorCtr="0"/>
          <a:lstStyle/>
          <a:p>
            <a:pPr algn="ctr" defTabSz="1097280">
              <a:defRPr/>
            </a:pPr>
            <a:r>
              <a:rPr lang="en-US" b="1">
                <a:solidFill>
                  <a:prstClr val="white"/>
                </a:solidFill>
                <a:latin typeface="Arial" panose="020B0604020202020204" pitchFamily="34" charset="0"/>
                <a:cs typeface="Arial" panose="020B0604020202020204" pitchFamily="34" charset="0"/>
              </a:rPr>
              <a:t>Innovative interventions to address recruitment and retention challenges in health and social care</a:t>
            </a:r>
            <a:endParaRPr lang="en-GB" b="1">
              <a:solidFill>
                <a:prstClr val="white"/>
              </a:solidFill>
              <a:latin typeface="Arial" panose="020B0604020202020204" pitchFamily="34" charset="0"/>
              <a:cs typeface="Arial" panose="020B0604020202020204" pitchFamily="34" charset="0"/>
            </a:endParaRPr>
          </a:p>
        </p:txBody>
      </p:sp>
      <p:sp>
        <p:nvSpPr>
          <p:cNvPr id="36" name="Rectangle 35">
            <a:extLst>
              <a:ext uri="{FF2B5EF4-FFF2-40B4-BE49-F238E27FC236}">
                <a16:creationId xmlns:a16="http://schemas.microsoft.com/office/drawing/2014/main" id="{7E2E4408-E706-A1F4-BFAB-F36A842208C9}"/>
              </a:ext>
            </a:extLst>
          </p:cNvPr>
          <p:cNvSpPr/>
          <p:nvPr/>
        </p:nvSpPr>
        <p:spPr>
          <a:xfrm>
            <a:off x="2465116" y="3880710"/>
            <a:ext cx="4602062" cy="931817"/>
          </a:xfrm>
          <a:prstGeom prst="rect">
            <a:avLst/>
          </a:prstGeom>
          <a:solidFill>
            <a:srgbClr val="4F406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36000" rIns="0" rtlCol="0" anchor="ctr" anchorCtr="0"/>
          <a:lstStyle/>
          <a:p>
            <a:pPr algn="ctr" defTabSz="1097280">
              <a:defRPr/>
            </a:pPr>
            <a:r>
              <a:rPr lang="en-US" sz="1800" b="1">
                <a:solidFill>
                  <a:prstClr val="white"/>
                </a:solidFill>
                <a:latin typeface="Arial" panose="020B0604020202020204" pitchFamily="34" charset="0"/>
                <a:cs typeface="Arial" panose="020B0604020202020204" pitchFamily="34" charset="0"/>
              </a:rPr>
              <a:t>Offers solutions to high unemployment rates, poor attainment rates and seasonal roles</a:t>
            </a:r>
            <a:endParaRPr lang="en-GB" b="1">
              <a:solidFill>
                <a:prstClr val="white"/>
              </a:solidFill>
              <a:latin typeface="Arial" panose="020B0604020202020204" pitchFamily="34" charset="0"/>
              <a:cs typeface="Arial" panose="020B0604020202020204" pitchFamily="34" charset="0"/>
            </a:endParaRPr>
          </a:p>
        </p:txBody>
      </p:sp>
      <p:sp>
        <p:nvSpPr>
          <p:cNvPr id="37" name="Rectangle 36">
            <a:extLst>
              <a:ext uri="{FF2B5EF4-FFF2-40B4-BE49-F238E27FC236}">
                <a16:creationId xmlns:a16="http://schemas.microsoft.com/office/drawing/2014/main" id="{7BFB3A10-DCB8-79B2-8D75-AF2AA4BEC442}"/>
              </a:ext>
            </a:extLst>
          </p:cNvPr>
          <p:cNvSpPr/>
          <p:nvPr/>
        </p:nvSpPr>
        <p:spPr>
          <a:xfrm>
            <a:off x="2490082" y="5141292"/>
            <a:ext cx="4602062" cy="1105452"/>
          </a:xfrm>
          <a:prstGeom prst="rect">
            <a:avLst/>
          </a:prstGeom>
          <a:solidFill>
            <a:srgbClr val="4F406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36000" rIns="0" rtlCol="0" anchor="ctr" anchorCtr="0"/>
          <a:lstStyle/>
          <a:p>
            <a:pPr algn="ctr" defTabSz="1097280">
              <a:defRPr/>
            </a:pPr>
            <a:r>
              <a:rPr lang="en-US" sz="1800" b="1">
                <a:solidFill>
                  <a:prstClr val="white"/>
                </a:solidFill>
                <a:latin typeface="Arial" panose="020B0604020202020204" pitchFamily="34" charset="0"/>
                <a:cs typeface="Arial" panose="020B0604020202020204" pitchFamily="34" charset="0"/>
              </a:rPr>
              <a:t>Supporting people new to health and care into first roles, people looking to retrain and change direction and employers seeking to upskill the workforce </a:t>
            </a:r>
            <a:endParaRPr lang="en-GB" sz="1800" b="1">
              <a:solidFill>
                <a:prstClr val="white"/>
              </a:solidFill>
              <a:latin typeface="Arial" panose="020B0604020202020204" pitchFamily="34" charset="0"/>
              <a:cs typeface="Arial" panose="020B0604020202020204" pitchFamily="34" charset="0"/>
            </a:endParaRPr>
          </a:p>
        </p:txBody>
      </p:sp>
      <p:sp>
        <p:nvSpPr>
          <p:cNvPr id="39" name="Rounded Rectangle 38">
            <a:extLst>
              <a:ext uri="{FF2B5EF4-FFF2-40B4-BE49-F238E27FC236}">
                <a16:creationId xmlns:a16="http://schemas.microsoft.com/office/drawing/2014/main" id="{43CF9268-3865-F408-7136-4E922AAB544D}"/>
              </a:ext>
            </a:extLst>
          </p:cNvPr>
          <p:cNvSpPr/>
          <p:nvPr/>
        </p:nvSpPr>
        <p:spPr>
          <a:xfrm>
            <a:off x="7270595" y="2671370"/>
            <a:ext cx="4688948" cy="927737"/>
          </a:xfrm>
          <a:prstGeom prst="roundRect">
            <a:avLst>
              <a:gd name="adj" fmla="val 0"/>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defRPr/>
            </a:pPr>
            <a:r>
              <a:rPr lang="en-US" sz="2000" b="1">
                <a:solidFill>
                  <a:prstClr val="white"/>
                </a:solidFill>
                <a:latin typeface="Arial" panose="020B0604020202020204" pitchFamily="34" charset="0"/>
                <a:cs typeface="Arial" panose="020B0604020202020204" pitchFamily="34" charset="0"/>
              </a:rPr>
              <a:t>3680 participants engaged so far</a:t>
            </a:r>
            <a:endParaRPr lang="en-GB" sz="2000" b="1">
              <a:solidFill>
                <a:prstClr val="white"/>
              </a:solidFill>
              <a:latin typeface="Arial" panose="020B0604020202020204" pitchFamily="34" charset="0"/>
              <a:cs typeface="Arial" panose="020B0604020202020204" pitchFamily="34" charset="0"/>
            </a:endParaRPr>
          </a:p>
        </p:txBody>
      </p:sp>
      <p:sp>
        <p:nvSpPr>
          <p:cNvPr id="40" name="Rectangle 39">
            <a:extLst>
              <a:ext uri="{FF2B5EF4-FFF2-40B4-BE49-F238E27FC236}">
                <a16:creationId xmlns:a16="http://schemas.microsoft.com/office/drawing/2014/main" id="{98B8AA5E-F2E6-9C5F-4F57-269B1A3DC363}"/>
              </a:ext>
            </a:extLst>
          </p:cNvPr>
          <p:cNvSpPr/>
          <p:nvPr/>
        </p:nvSpPr>
        <p:spPr>
          <a:xfrm>
            <a:off x="7270595" y="3887388"/>
            <a:ext cx="2154718" cy="927737"/>
          </a:xfrm>
          <a:prstGeom prst="rect">
            <a:avLst/>
          </a:prstGeom>
          <a:solidFill>
            <a:srgbClr val="4F406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defRPr/>
            </a:pPr>
            <a:r>
              <a:rPr lang="en-US" sz="2800" b="1">
                <a:solidFill>
                  <a:prstClr val="white"/>
                </a:solidFill>
                <a:latin typeface="Arial" panose="020B0604020202020204" pitchFamily="34" charset="0"/>
                <a:cs typeface="Arial" panose="020B0604020202020204" pitchFamily="34" charset="0"/>
              </a:rPr>
              <a:t>420</a:t>
            </a:r>
          </a:p>
          <a:p>
            <a:pPr algn="ctr" defTabSz="1097280">
              <a:defRPr/>
            </a:pPr>
            <a:r>
              <a:rPr lang="en-US">
                <a:solidFill>
                  <a:prstClr val="white"/>
                </a:solidFill>
                <a:latin typeface="Arial" panose="020B0604020202020204" pitchFamily="34" charset="0"/>
                <a:cs typeface="Arial" panose="020B0604020202020204" pitchFamily="34" charset="0"/>
              </a:rPr>
              <a:t>Courses completed to date</a:t>
            </a:r>
            <a:endParaRPr lang="en-GB">
              <a:solidFill>
                <a:prstClr val="white"/>
              </a:solidFill>
              <a:latin typeface="Arial" panose="020B0604020202020204" pitchFamily="34" charset="0"/>
              <a:cs typeface="Arial" panose="020B0604020202020204" pitchFamily="34" charset="0"/>
            </a:endParaRPr>
          </a:p>
        </p:txBody>
      </p:sp>
      <p:sp>
        <p:nvSpPr>
          <p:cNvPr id="41" name="Rectangle 40">
            <a:extLst>
              <a:ext uri="{FF2B5EF4-FFF2-40B4-BE49-F238E27FC236}">
                <a16:creationId xmlns:a16="http://schemas.microsoft.com/office/drawing/2014/main" id="{2107ECC7-85D3-ACBA-A944-AB0870FCA3FD}"/>
              </a:ext>
            </a:extLst>
          </p:cNvPr>
          <p:cNvSpPr/>
          <p:nvPr/>
        </p:nvSpPr>
        <p:spPr>
          <a:xfrm>
            <a:off x="9626374" y="3884790"/>
            <a:ext cx="2333169" cy="927737"/>
          </a:xfrm>
          <a:prstGeom prst="rect">
            <a:avLst/>
          </a:prstGeom>
          <a:solidFill>
            <a:srgbClr val="4F406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defRPr/>
            </a:pPr>
            <a:r>
              <a:rPr lang="en-US" sz="2800" b="1">
                <a:solidFill>
                  <a:prstClr val="white"/>
                </a:solidFill>
                <a:latin typeface="Arial" panose="020B0604020202020204" pitchFamily="34" charset="0"/>
                <a:cs typeface="Arial" panose="020B0604020202020204" pitchFamily="34" charset="0"/>
              </a:rPr>
              <a:t>1774</a:t>
            </a:r>
          </a:p>
          <a:p>
            <a:pPr algn="ctr" defTabSz="1097280">
              <a:defRPr/>
            </a:pPr>
            <a:r>
              <a:rPr lang="en-US" sz="1800">
                <a:solidFill>
                  <a:prstClr val="white"/>
                </a:solidFill>
                <a:latin typeface="Arial" panose="020B0604020202020204" pitchFamily="34" charset="0"/>
                <a:cs typeface="Arial" panose="020B0604020202020204" pitchFamily="34" charset="0"/>
              </a:rPr>
              <a:t>Participants engaged in work experience </a:t>
            </a:r>
            <a:endParaRPr lang="en-GB" sz="1800">
              <a:solidFill>
                <a:prstClr val="white"/>
              </a:solidFill>
              <a:latin typeface="Arial" panose="020B0604020202020204" pitchFamily="34" charset="0"/>
              <a:cs typeface="Arial" panose="020B0604020202020204" pitchFamily="34" charset="0"/>
            </a:endParaRPr>
          </a:p>
        </p:txBody>
      </p:sp>
      <p:sp>
        <p:nvSpPr>
          <p:cNvPr id="42" name="Rectangle 41">
            <a:extLst>
              <a:ext uri="{FF2B5EF4-FFF2-40B4-BE49-F238E27FC236}">
                <a16:creationId xmlns:a16="http://schemas.microsoft.com/office/drawing/2014/main" id="{CDF51A33-7932-0058-5FF0-9C603BD19B54}"/>
              </a:ext>
            </a:extLst>
          </p:cNvPr>
          <p:cNvSpPr/>
          <p:nvPr/>
        </p:nvSpPr>
        <p:spPr>
          <a:xfrm>
            <a:off x="7270595" y="5143890"/>
            <a:ext cx="2154718" cy="1105452"/>
          </a:xfrm>
          <a:prstGeom prst="rect">
            <a:avLst/>
          </a:prstGeom>
          <a:solidFill>
            <a:srgbClr val="4F406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defRPr/>
            </a:pPr>
            <a:r>
              <a:rPr lang="en-US" sz="2800" b="1">
                <a:solidFill>
                  <a:prstClr val="white"/>
                </a:solidFill>
                <a:latin typeface="Arial" panose="020B0604020202020204" pitchFamily="34" charset="0"/>
                <a:cs typeface="Arial" panose="020B0604020202020204" pitchFamily="34" charset="0"/>
              </a:rPr>
              <a:t>440</a:t>
            </a:r>
          </a:p>
          <a:p>
            <a:pPr algn="ctr" defTabSz="1097280">
              <a:defRPr/>
            </a:pPr>
            <a:r>
              <a:rPr lang="en-US">
                <a:solidFill>
                  <a:prstClr val="white"/>
                </a:solidFill>
                <a:latin typeface="Arial" panose="020B0604020202020204" pitchFamily="34" charset="0"/>
                <a:cs typeface="Arial" panose="020B0604020202020204" pitchFamily="34" charset="0"/>
              </a:rPr>
              <a:t>Supported into employment</a:t>
            </a:r>
            <a:endParaRPr lang="en-US" sz="1800">
              <a:solidFill>
                <a:prstClr val="white"/>
              </a:solidFill>
              <a:latin typeface="Arial" panose="020B0604020202020204" pitchFamily="34" charset="0"/>
              <a:cs typeface="Arial" panose="020B0604020202020204" pitchFamily="34" charset="0"/>
            </a:endParaRPr>
          </a:p>
        </p:txBody>
      </p:sp>
      <p:sp>
        <p:nvSpPr>
          <p:cNvPr id="43" name="Rectangle 42">
            <a:extLst>
              <a:ext uri="{FF2B5EF4-FFF2-40B4-BE49-F238E27FC236}">
                <a16:creationId xmlns:a16="http://schemas.microsoft.com/office/drawing/2014/main" id="{0A681095-7052-267E-A47C-02A153C8A2B7}"/>
              </a:ext>
            </a:extLst>
          </p:cNvPr>
          <p:cNvSpPr/>
          <p:nvPr/>
        </p:nvSpPr>
        <p:spPr>
          <a:xfrm>
            <a:off x="9626374" y="5141292"/>
            <a:ext cx="2333169" cy="1105452"/>
          </a:xfrm>
          <a:prstGeom prst="rect">
            <a:avLst/>
          </a:prstGeom>
          <a:solidFill>
            <a:srgbClr val="4F406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defRPr/>
            </a:pPr>
            <a:r>
              <a:rPr lang="en-US" sz="2800" b="1">
                <a:solidFill>
                  <a:prstClr val="white"/>
                </a:solidFill>
                <a:latin typeface="Arial" panose="020B0604020202020204" pitchFamily="34" charset="0"/>
                <a:cs typeface="Arial" panose="020B0604020202020204" pitchFamily="34" charset="0"/>
              </a:rPr>
              <a:t>661</a:t>
            </a:r>
          </a:p>
          <a:p>
            <a:pPr algn="ctr" defTabSz="1097280">
              <a:defRPr/>
            </a:pPr>
            <a:r>
              <a:rPr lang="en-US" sz="1800">
                <a:solidFill>
                  <a:prstClr val="white"/>
                </a:solidFill>
                <a:latin typeface="Arial" panose="020B0604020202020204" pitchFamily="34" charset="0"/>
                <a:cs typeface="Arial" panose="020B0604020202020204" pitchFamily="34" charset="0"/>
              </a:rPr>
              <a:t>Employers engaged so far</a:t>
            </a:r>
            <a:endParaRPr lang="en-GB" sz="1800">
              <a:solidFill>
                <a:prstClr val="white"/>
              </a:solidFill>
              <a:latin typeface="Arial" panose="020B0604020202020204" pitchFamily="34" charset="0"/>
              <a:cs typeface="Arial" panose="020B0604020202020204" pitchFamily="34" charset="0"/>
            </a:endParaRPr>
          </a:p>
        </p:txBody>
      </p:sp>
      <p:sp>
        <p:nvSpPr>
          <p:cNvPr id="24" name="Text 0">
            <a:extLst>
              <a:ext uri="{FF2B5EF4-FFF2-40B4-BE49-F238E27FC236}">
                <a16:creationId xmlns:a16="http://schemas.microsoft.com/office/drawing/2014/main" id="{8BA60681-E8F5-166D-A84F-451D55150CA0}"/>
              </a:ext>
            </a:extLst>
          </p:cNvPr>
          <p:cNvSpPr/>
          <p:nvPr/>
        </p:nvSpPr>
        <p:spPr>
          <a:xfrm>
            <a:off x="2414746" y="816946"/>
            <a:ext cx="6462536" cy="782430"/>
          </a:xfrm>
          <a:prstGeom prst="rect">
            <a:avLst/>
          </a:prstGeom>
          <a:noFill/>
          <a:ln/>
        </p:spPr>
        <p:txBody>
          <a:bodyPr wrap="square" lIns="120000" tIns="0" rIns="0" bIns="0" rtlCol="0" anchor="t"/>
          <a:lstStyle/>
          <a:p>
            <a:pPr defTabSz="761970">
              <a:lnSpc>
                <a:spcPts val="4625"/>
              </a:lnSpc>
            </a:pPr>
            <a:r>
              <a:rPr lang="en-US" sz="3200">
                <a:solidFill>
                  <a:schemeClr val="accent5">
                    <a:lumMod val="75000"/>
                  </a:schemeClr>
                </a:solidFill>
                <a:latin typeface="Arial" panose="020B0604020202020204" pitchFamily="34" charset="0"/>
                <a:ea typeface="Poppins Light" pitchFamily="34" charset="-122"/>
                <a:cs typeface="Arial" panose="020B0604020202020204" pitchFamily="34" charset="0"/>
              </a:rPr>
              <a:t>Interventions</a:t>
            </a:r>
            <a:endParaRPr lang="en-US" sz="3200">
              <a:solidFill>
                <a:schemeClr val="accent5">
                  <a:lumMod val="75000"/>
                </a:schemeClr>
              </a:solidFill>
              <a:latin typeface="Arial" panose="020B0604020202020204" pitchFamily="34" charset="0"/>
              <a:cs typeface="Arial" panose="020B0604020202020204" pitchFamily="34" charset="0"/>
            </a:endParaRPr>
          </a:p>
        </p:txBody>
      </p:sp>
      <p:sp>
        <p:nvSpPr>
          <p:cNvPr id="25" name="Text 0">
            <a:extLst>
              <a:ext uri="{FF2B5EF4-FFF2-40B4-BE49-F238E27FC236}">
                <a16:creationId xmlns:a16="http://schemas.microsoft.com/office/drawing/2014/main" id="{60BBFB61-5089-454C-492B-5BB363AE55F0}"/>
              </a:ext>
            </a:extLst>
          </p:cNvPr>
          <p:cNvSpPr/>
          <p:nvPr/>
        </p:nvSpPr>
        <p:spPr>
          <a:xfrm>
            <a:off x="2416367" y="339707"/>
            <a:ext cx="8326973" cy="714878"/>
          </a:xfrm>
          <a:prstGeom prst="rect">
            <a:avLst/>
          </a:prstGeom>
          <a:noFill/>
          <a:ln/>
        </p:spPr>
        <p:txBody>
          <a:bodyPr wrap="square" lIns="120000" tIns="0" rIns="0" bIns="0" rtlCol="0" anchor="t"/>
          <a:lstStyle/>
          <a:p>
            <a:pPr defTabSz="761970">
              <a:lnSpc>
                <a:spcPts val="4625"/>
              </a:lnSpc>
            </a:pPr>
            <a:r>
              <a:rPr lang="en-US" sz="3600" b="1">
                <a:solidFill>
                  <a:prstClr val="white"/>
                </a:solidFill>
                <a:latin typeface="Arial" panose="020B0604020202020204" pitchFamily="34" charset="0"/>
                <a:ea typeface="Poppins Light" pitchFamily="34" charset="-122"/>
                <a:cs typeface="Arial" panose="020B0604020202020204" pitchFamily="34" charset="0"/>
              </a:rPr>
              <a:t>Case Study Focus</a:t>
            </a:r>
            <a:endParaRPr lang="en-US" sz="3600" b="1">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50386941"/>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C48520-E313-12A6-8A86-3429BC0C54A0}"/>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69201574-FF48-E081-48B2-DBB228691F93}"/>
              </a:ext>
            </a:extLst>
          </p:cNvPr>
          <p:cNvGrpSpPr/>
          <p:nvPr/>
        </p:nvGrpSpPr>
        <p:grpSpPr>
          <a:xfrm>
            <a:off x="-1295521" y="1307391"/>
            <a:ext cx="1068059" cy="1022154"/>
            <a:chOff x="171472" y="1555617"/>
            <a:chExt cx="1281671" cy="1226585"/>
          </a:xfrm>
        </p:grpSpPr>
        <p:sp>
          <p:nvSpPr>
            <p:cNvPr id="4" name="Oval 3">
              <a:extLst>
                <a:ext uri="{FF2B5EF4-FFF2-40B4-BE49-F238E27FC236}">
                  <a16:creationId xmlns:a16="http://schemas.microsoft.com/office/drawing/2014/main" id="{5F20BD96-C486-B685-BD82-98020D2D046E}"/>
                </a:ext>
              </a:extLst>
            </p:cNvPr>
            <p:cNvSpPr/>
            <p:nvPr/>
          </p:nvSpPr>
          <p:spPr>
            <a:xfrm>
              <a:off x="234673" y="1644119"/>
              <a:ext cx="1155267" cy="1049580"/>
            </a:xfrm>
            <a:prstGeom prst="ellipse">
              <a:avLst/>
            </a:prstGeom>
            <a:solidFill>
              <a:schemeClr val="bg1"/>
            </a:solidFill>
            <a:ln w="539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sz="1500">
                <a:solidFill>
                  <a:prstClr val="white"/>
                </a:solidFill>
                <a:latin typeface="Calibri" panose="020F0502020204030204"/>
              </a:endParaRPr>
            </a:p>
          </p:txBody>
        </p:sp>
        <p:pic>
          <p:nvPicPr>
            <p:cNvPr id="5" name="Picture 4">
              <a:extLst>
                <a:ext uri="{FF2B5EF4-FFF2-40B4-BE49-F238E27FC236}">
                  <a16:creationId xmlns:a16="http://schemas.microsoft.com/office/drawing/2014/main" id="{F9F6711E-1B45-0FA1-929C-C8CE88812BB9}"/>
                </a:ext>
              </a:extLst>
            </p:cNvPr>
            <p:cNvPicPr>
              <a:picLocks noChangeAspect="1"/>
            </p:cNvPicPr>
            <p:nvPr/>
          </p:nvPicPr>
          <p:blipFill>
            <a:blip r:embed="rId3" cstate="email">
              <a:alphaModFix amt="85000"/>
              <a:duotone>
                <a:prstClr val="black"/>
                <a:srgbClr val="FFC000">
                  <a:tint val="45000"/>
                  <a:satMod val="400000"/>
                </a:srgbClr>
              </a:duotone>
              <a:extLst>
                <a:ext uri="{28A0092B-C50C-407E-A947-70E740481C1C}">
                  <a14:useLocalDpi xmlns:a14="http://schemas.microsoft.com/office/drawing/2010/main"/>
                </a:ext>
              </a:extLst>
            </a:blip>
            <a:srcRect/>
            <a:stretch>
              <a:fillRect/>
            </a:stretch>
          </p:blipFill>
          <p:spPr>
            <a:xfrm>
              <a:off x="171472" y="1555617"/>
              <a:ext cx="1281671" cy="1226585"/>
            </a:xfrm>
            <a:custGeom>
              <a:avLst/>
              <a:gdLst/>
              <a:ahLst/>
              <a:cxnLst/>
              <a:rect l="l" t="t" r="r" b="b"/>
              <a:pathLst>
                <a:path w="1486412" h="1422526">
                  <a:moveTo>
                    <a:pt x="491851" y="655834"/>
                  </a:moveTo>
                  <a:lnTo>
                    <a:pt x="491851" y="868221"/>
                  </a:lnTo>
                  <a:lnTo>
                    <a:pt x="548048" y="868221"/>
                  </a:lnTo>
                  <a:lnTo>
                    <a:pt x="548048" y="655834"/>
                  </a:lnTo>
                  <a:close/>
                  <a:moveTo>
                    <a:pt x="1159797" y="651034"/>
                  </a:moveTo>
                  <a:cubicBezTo>
                    <a:pt x="1129265" y="651034"/>
                    <a:pt x="1106733" y="657300"/>
                    <a:pt x="1092201" y="669833"/>
                  </a:cubicBezTo>
                  <a:cubicBezTo>
                    <a:pt x="1077668" y="682365"/>
                    <a:pt x="1070402" y="697831"/>
                    <a:pt x="1070402" y="716230"/>
                  </a:cubicBezTo>
                  <a:cubicBezTo>
                    <a:pt x="1070402" y="736629"/>
                    <a:pt x="1078802" y="752561"/>
                    <a:pt x="1095601" y="764027"/>
                  </a:cubicBezTo>
                  <a:cubicBezTo>
                    <a:pt x="1107733" y="772293"/>
                    <a:pt x="1136465" y="781426"/>
                    <a:pt x="1181795" y="791425"/>
                  </a:cubicBezTo>
                  <a:cubicBezTo>
                    <a:pt x="1191528" y="793692"/>
                    <a:pt x="1197794" y="796158"/>
                    <a:pt x="1200594" y="798825"/>
                  </a:cubicBezTo>
                  <a:cubicBezTo>
                    <a:pt x="1203261" y="801625"/>
                    <a:pt x="1204594" y="805158"/>
                    <a:pt x="1204594" y="809424"/>
                  </a:cubicBezTo>
                  <a:cubicBezTo>
                    <a:pt x="1204594" y="815691"/>
                    <a:pt x="1202127" y="820690"/>
                    <a:pt x="1197194" y="824423"/>
                  </a:cubicBezTo>
                  <a:cubicBezTo>
                    <a:pt x="1189861" y="829756"/>
                    <a:pt x="1178929" y="832423"/>
                    <a:pt x="1164396" y="832423"/>
                  </a:cubicBezTo>
                  <a:cubicBezTo>
                    <a:pt x="1151197" y="832423"/>
                    <a:pt x="1140931" y="829590"/>
                    <a:pt x="1133598" y="823923"/>
                  </a:cubicBezTo>
                  <a:cubicBezTo>
                    <a:pt x="1126265" y="818257"/>
                    <a:pt x="1121399" y="809958"/>
                    <a:pt x="1118999" y="799025"/>
                  </a:cubicBezTo>
                  <a:lnTo>
                    <a:pt x="1062603" y="807624"/>
                  </a:lnTo>
                  <a:cubicBezTo>
                    <a:pt x="1067802" y="827756"/>
                    <a:pt x="1078835" y="843689"/>
                    <a:pt x="1095701" y="855421"/>
                  </a:cubicBezTo>
                  <a:cubicBezTo>
                    <a:pt x="1112566" y="867154"/>
                    <a:pt x="1135465" y="873020"/>
                    <a:pt x="1164396" y="873020"/>
                  </a:cubicBezTo>
                  <a:cubicBezTo>
                    <a:pt x="1196261" y="873020"/>
                    <a:pt x="1220326" y="866021"/>
                    <a:pt x="1236592" y="852022"/>
                  </a:cubicBezTo>
                  <a:cubicBezTo>
                    <a:pt x="1252858" y="838023"/>
                    <a:pt x="1260991" y="821290"/>
                    <a:pt x="1260991" y="801825"/>
                  </a:cubicBezTo>
                  <a:cubicBezTo>
                    <a:pt x="1260991" y="783959"/>
                    <a:pt x="1255124" y="770027"/>
                    <a:pt x="1243392" y="760027"/>
                  </a:cubicBezTo>
                  <a:cubicBezTo>
                    <a:pt x="1231526" y="750161"/>
                    <a:pt x="1210627" y="741828"/>
                    <a:pt x="1180695" y="735029"/>
                  </a:cubicBezTo>
                  <a:cubicBezTo>
                    <a:pt x="1150764" y="728229"/>
                    <a:pt x="1133265" y="722963"/>
                    <a:pt x="1128199" y="719230"/>
                  </a:cubicBezTo>
                  <a:cubicBezTo>
                    <a:pt x="1124465" y="716430"/>
                    <a:pt x="1122599" y="713030"/>
                    <a:pt x="1122599" y="709030"/>
                  </a:cubicBezTo>
                  <a:cubicBezTo>
                    <a:pt x="1122599" y="704364"/>
                    <a:pt x="1124732" y="700564"/>
                    <a:pt x="1128999" y="697631"/>
                  </a:cubicBezTo>
                  <a:cubicBezTo>
                    <a:pt x="1135398" y="693498"/>
                    <a:pt x="1145998" y="691431"/>
                    <a:pt x="1160797" y="691431"/>
                  </a:cubicBezTo>
                  <a:cubicBezTo>
                    <a:pt x="1172529" y="691431"/>
                    <a:pt x="1181562" y="693631"/>
                    <a:pt x="1187895" y="698031"/>
                  </a:cubicBezTo>
                  <a:cubicBezTo>
                    <a:pt x="1194228" y="702431"/>
                    <a:pt x="1198528" y="708764"/>
                    <a:pt x="1200794" y="717030"/>
                  </a:cubicBezTo>
                  <a:lnTo>
                    <a:pt x="1253791" y="707230"/>
                  </a:lnTo>
                  <a:cubicBezTo>
                    <a:pt x="1248458" y="688698"/>
                    <a:pt x="1238725" y="674699"/>
                    <a:pt x="1224593" y="665233"/>
                  </a:cubicBezTo>
                  <a:cubicBezTo>
                    <a:pt x="1210460" y="655767"/>
                    <a:pt x="1188862" y="651034"/>
                    <a:pt x="1159797" y="651034"/>
                  </a:cubicBezTo>
                  <a:close/>
                  <a:moveTo>
                    <a:pt x="944396" y="651034"/>
                  </a:moveTo>
                  <a:cubicBezTo>
                    <a:pt x="912798" y="651034"/>
                    <a:pt x="887733" y="660800"/>
                    <a:pt x="869200" y="680332"/>
                  </a:cubicBezTo>
                  <a:cubicBezTo>
                    <a:pt x="850668" y="699864"/>
                    <a:pt x="841402" y="727163"/>
                    <a:pt x="841402" y="762227"/>
                  </a:cubicBezTo>
                  <a:cubicBezTo>
                    <a:pt x="841402" y="796892"/>
                    <a:pt x="850635" y="824023"/>
                    <a:pt x="869100" y="843622"/>
                  </a:cubicBezTo>
                  <a:cubicBezTo>
                    <a:pt x="887566" y="863221"/>
                    <a:pt x="912331" y="873020"/>
                    <a:pt x="943396" y="873020"/>
                  </a:cubicBezTo>
                  <a:cubicBezTo>
                    <a:pt x="970728" y="873020"/>
                    <a:pt x="992526" y="866554"/>
                    <a:pt x="1008792" y="853622"/>
                  </a:cubicBezTo>
                  <a:cubicBezTo>
                    <a:pt x="1025057" y="840689"/>
                    <a:pt x="1036057" y="821557"/>
                    <a:pt x="1041790" y="796225"/>
                  </a:cubicBezTo>
                  <a:lnTo>
                    <a:pt x="986593" y="786826"/>
                  </a:lnTo>
                  <a:cubicBezTo>
                    <a:pt x="983793" y="801625"/>
                    <a:pt x="978994" y="812057"/>
                    <a:pt x="972194" y="818124"/>
                  </a:cubicBezTo>
                  <a:cubicBezTo>
                    <a:pt x="965395" y="824190"/>
                    <a:pt x="956662" y="827223"/>
                    <a:pt x="945996" y="827223"/>
                  </a:cubicBezTo>
                  <a:cubicBezTo>
                    <a:pt x="931730" y="827223"/>
                    <a:pt x="920364" y="822023"/>
                    <a:pt x="911898" y="811624"/>
                  </a:cubicBezTo>
                  <a:cubicBezTo>
                    <a:pt x="903432" y="801225"/>
                    <a:pt x="899199" y="783426"/>
                    <a:pt x="899199" y="758227"/>
                  </a:cubicBezTo>
                  <a:cubicBezTo>
                    <a:pt x="899199" y="735562"/>
                    <a:pt x="903365" y="719396"/>
                    <a:pt x="911698" y="709730"/>
                  </a:cubicBezTo>
                  <a:cubicBezTo>
                    <a:pt x="920031" y="700064"/>
                    <a:pt x="931197" y="695231"/>
                    <a:pt x="945196" y="695231"/>
                  </a:cubicBezTo>
                  <a:cubicBezTo>
                    <a:pt x="955728" y="695231"/>
                    <a:pt x="964295" y="698031"/>
                    <a:pt x="970894" y="703631"/>
                  </a:cubicBezTo>
                  <a:cubicBezTo>
                    <a:pt x="977494" y="709230"/>
                    <a:pt x="981727" y="717563"/>
                    <a:pt x="983593" y="728629"/>
                  </a:cubicBezTo>
                  <a:lnTo>
                    <a:pt x="1038990" y="718630"/>
                  </a:lnTo>
                  <a:cubicBezTo>
                    <a:pt x="1032324" y="695831"/>
                    <a:pt x="1021358" y="678866"/>
                    <a:pt x="1006092" y="667733"/>
                  </a:cubicBezTo>
                  <a:cubicBezTo>
                    <a:pt x="990826" y="656600"/>
                    <a:pt x="970261" y="651034"/>
                    <a:pt x="944396" y="651034"/>
                  </a:cubicBezTo>
                  <a:close/>
                  <a:moveTo>
                    <a:pt x="727944" y="651034"/>
                  </a:moveTo>
                  <a:cubicBezTo>
                    <a:pt x="699812" y="651034"/>
                    <a:pt x="676480" y="663033"/>
                    <a:pt x="657948" y="687032"/>
                  </a:cubicBezTo>
                  <a:lnTo>
                    <a:pt x="657948" y="655834"/>
                  </a:lnTo>
                  <a:lnTo>
                    <a:pt x="605751" y="655834"/>
                  </a:lnTo>
                  <a:lnTo>
                    <a:pt x="605751" y="868221"/>
                  </a:lnTo>
                  <a:lnTo>
                    <a:pt x="661948" y="868221"/>
                  </a:lnTo>
                  <a:lnTo>
                    <a:pt x="661948" y="772027"/>
                  </a:lnTo>
                  <a:cubicBezTo>
                    <a:pt x="661948" y="748295"/>
                    <a:pt x="663381" y="732029"/>
                    <a:pt x="666248" y="723229"/>
                  </a:cubicBezTo>
                  <a:cubicBezTo>
                    <a:pt x="669114" y="714430"/>
                    <a:pt x="674414" y="707364"/>
                    <a:pt x="682147" y="702031"/>
                  </a:cubicBezTo>
                  <a:cubicBezTo>
                    <a:pt x="689880" y="696698"/>
                    <a:pt x="698612" y="694031"/>
                    <a:pt x="708345" y="694031"/>
                  </a:cubicBezTo>
                  <a:cubicBezTo>
                    <a:pt x="715945" y="694031"/>
                    <a:pt x="722444" y="695898"/>
                    <a:pt x="727844" y="699631"/>
                  </a:cubicBezTo>
                  <a:cubicBezTo>
                    <a:pt x="733244" y="703364"/>
                    <a:pt x="737143" y="708597"/>
                    <a:pt x="739543" y="715330"/>
                  </a:cubicBezTo>
                  <a:cubicBezTo>
                    <a:pt x="741943" y="722063"/>
                    <a:pt x="743143" y="736895"/>
                    <a:pt x="743143" y="759827"/>
                  </a:cubicBezTo>
                  <a:lnTo>
                    <a:pt x="743143" y="868221"/>
                  </a:lnTo>
                  <a:lnTo>
                    <a:pt x="799340" y="868221"/>
                  </a:lnTo>
                  <a:lnTo>
                    <a:pt x="799340" y="736229"/>
                  </a:lnTo>
                  <a:cubicBezTo>
                    <a:pt x="799340" y="719830"/>
                    <a:pt x="798306" y="707230"/>
                    <a:pt x="796240" y="698431"/>
                  </a:cubicBezTo>
                  <a:cubicBezTo>
                    <a:pt x="794173" y="689632"/>
                    <a:pt x="790507" y="681765"/>
                    <a:pt x="785240" y="674832"/>
                  </a:cubicBezTo>
                  <a:cubicBezTo>
                    <a:pt x="779974" y="667900"/>
                    <a:pt x="772208" y="662200"/>
                    <a:pt x="761942" y="657733"/>
                  </a:cubicBezTo>
                  <a:cubicBezTo>
                    <a:pt x="751676" y="653267"/>
                    <a:pt x="740343" y="651034"/>
                    <a:pt x="727944" y="651034"/>
                  </a:cubicBezTo>
                  <a:close/>
                  <a:moveTo>
                    <a:pt x="246201" y="577438"/>
                  </a:moveTo>
                  <a:lnTo>
                    <a:pt x="246201" y="868221"/>
                  </a:lnTo>
                  <a:lnTo>
                    <a:pt x="452589" y="868221"/>
                  </a:lnTo>
                  <a:lnTo>
                    <a:pt x="452589" y="818824"/>
                  </a:lnTo>
                  <a:lnTo>
                    <a:pt x="305398" y="818824"/>
                  </a:lnTo>
                  <a:lnTo>
                    <a:pt x="305398" y="577438"/>
                  </a:lnTo>
                  <a:close/>
                  <a:moveTo>
                    <a:pt x="491851" y="575039"/>
                  </a:moveTo>
                  <a:lnTo>
                    <a:pt x="491851" y="627035"/>
                  </a:lnTo>
                  <a:lnTo>
                    <a:pt x="548048" y="627035"/>
                  </a:lnTo>
                  <a:lnTo>
                    <a:pt x="548048" y="575039"/>
                  </a:lnTo>
                  <a:close/>
                  <a:moveTo>
                    <a:pt x="743206" y="0"/>
                  </a:moveTo>
                  <a:cubicBezTo>
                    <a:pt x="1153667" y="0"/>
                    <a:pt x="1486412" y="318443"/>
                    <a:pt x="1486412" y="711263"/>
                  </a:cubicBezTo>
                  <a:cubicBezTo>
                    <a:pt x="1486412" y="1104083"/>
                    <a:pt x="1153667" y="1422526"/>
                    <a:pt x="743206" y="1422526"/>
                  </a:cubicBezTo>
                  <a:cubicBezTo>
                    <a:pt x="332745" y="1422526"/>
                    <a:pt x="0" y="1104083"/>
                    <a:pt x="0" y="711263"/>
                  </a:cubicBezTo>
                  <a:cubicBezTo>
                    <a:pt x="0" y="318443"/>
                    <a:pt x="332745" y="0"/>
                    <a:pt x="743206" y="0"/>
                  </a:cubicBezTo>
                  <a:close/>
                </a:path>
              </a:pathLst>
            </a:custGeom>
            <a:ln w="53975" cap="rnd">
              <a:solidFill>
                <a:schemeClr val="bg1"/>
              </a:solidFill>
              <a:prstDash val="solid"/>
            </a:ln>
            <a:effectLst>
              <a:outerShdw blurRad="127000" sx="1000" sy="1000" algn="bl" rotWithShape="0">
                <a:srgbClr val="000000"/>
              </a:outerShdw>
            </a:effectLst>
          </p:spPr>
        </p:pic>
      </p:grpSp>
      <p:grpSp>
        <p:nvGrpSpPr>
          <p:cNvPr id="6" name="Group 5">
            <a:extLst>
              <a:ext uri="{FF2B5EF4-FFF2-40B4-BE49-F238E27FC236}">
                <a16:creationId xmlns:a16="http://schemas.microsoft.com/office/drawing/2014/main" id="{91FC6B02-B45A-BA49-B87D-8C92F209477F}"/>
              </a:ext>
            </a:extLst>
          </p:cNvPr>
          <p:cNvGrpSpPr/>
          <p:nvPr/>
        </p:nvGrpSpPr>
        <p:grpSpPr>
          <a:xfrm>
            <a:off x="-1305584" y="2413410"/>
            <a:ext cx="1060374" cy="1024070"/>
            <a:chOff x="169335" y="2882840"/>
            <a:chExt cx="1272449" cy="1228884"/>
          </a:xfrm>
        </p:grpSpPr>
        <p:sp>
          <p:nvSpPr>
            <p:cNvPr id="7" name="Oval 6">
              <a:extLst>
                <a:ext uri="{FF2B5EF4-FFF2-40B4-BE49-F238E27FC236}">
                  <a16:creationId xmlns:a16="http://schemas.microsoft.com/office/drawing/2014/main" id="{B995B9BD-58EE-E346-5258-BFEA3ACA42E0}"/>
                </a:ext>
              </a:extLst>
            </p:cNvPr>
            <p:cNvSpPr/>
            <p:nvPr/>
          </p:nvSpPr>
          <p:spPr>
            <a:xfrm>
              <a:off x="234673" y="2983064"/>
              <a:ext cx="1155267" cy="1049580"/>
            </a:xfrm>
            <a:prstGeom prst="ellipse">
              <a:avLst/>
            </a:prstGeom>
            <a:solidFill>
              <a:schemeClr val="bg1"/>
            </a:solidFill>
            <a:ln w="539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sz="1500">
                <a:solidFill>
                  <a:prstClr val="white"/>
                </a:solidFill>
                <a:latin typeface="Calibri" panose="020F0502020204030204"/>
              </a:endParaRPr>
            </a:p>
          </p:txBody>
        </p:sp>
        <p:pic>
          <p:nvPicPr>
            <p:cNvPr id="8" name="Picture 7">
              <a:extLst>
                <a:ext uri="{FF2B5EF4-FFF2-40B4-BE49-F238E27FC236}">
                  <a16:creationId xmlns:a16="http://schemas.microsoft.com/office/drawing/2014/main" id="{76A7E260-27A2-C4E7-32EA-D8F6428A7678}"/>
                </a:ext>
              </a:extLst>
            </p:cNvPr>
            <p:cNvPicPr>
              <a:picLocks noChangeAspect="1"/>
            </p:cNvPicPr>
            <p:nvPr/>
          </p:nvPicPr>
          <p:blipFill>
            <a:blip r:embed="rId4" cstate="email">
              <a:alphaModFix amt="85000"/>
              <a:duotone>
                <a:prstClr val="black"/>
                <a:srgbClr val="0070C0">
                  <a:tint val="45000"/>
                  <a:satMod val="400000"/>
                </a:srgbClr>
              </a:duotone>
              <a:extLst>
                <a:ext uri="{28A0092B-C50C-407E-A947-70E740481C1C}">
                  <a14:useLocalDpi xmlns:a14="http://schemas.microsoft.com/office/drawing/2010/main"/>
                </a:ext>
              </a:extLst>
            </a:blip>
            <a:srcRect/>
            <a:stretch/>
          </p:blipFill>
          <p:spPr>
            <a:xfrm>
              <a:off x="169335" y="2882840"/>
              <a:ext cx="1272449" cy="1228884"/>
            </a:xfrm>
            <a:custGeom>
              <a:avLst/>
              <a:gdLst/>
              <a:ahLst/>
              <a:cxnLst/>
              <a:rect l="l" t="t" r="r" b="b"/>
              <a:pathLst>
                <a:path w="1475716" h="1425192">
                  <a:moveTo>
                    <a:pt x="523390" y="694660"/>
                  </a:moveTo>
                  <a:cubicBezTo>
                    <a:pt x="536010" y="694660"/>
                    <a:pt x="546593" y="699478"/>
                    <a:pt x="555139" y="709115"/>
                  </a:cubicBezTo>
                  <a:cubicBezTo>
                    <a:pt x="563686" y="718751"/>
                    <a:pt x="567960" y="732518"/>
                    <a:pt x="567960" y="750415"/>
                  </a:cubicBezTo>
                  <a:cubicBezTo>
                    <a:pt x="567960" y="768770"/>
                    <a:pt x="563686" y="782766"/>
                    <a:pt x="555139" y="792403"/>
                  </a:cubicBezTo>
                  <a:cubicBezTo>
                    <a:pt x="546593" y="802039"/>
                    <a:pt x="536010" y="806858"/>
                    <a:pt x="523390" y="806858"/>
                  </a:cubicBezTo>
                  <a:cubicBezTo>
                    <a:pt x="510771" y="806858"/>
                    <a:pt x="500159" y="802039"/>
                    <a:pt x="491555" y="792403"/>
                  </a:cubicBezTo>
                  <a:cubicBezTo>
                    <a:pt x="482951" y="782766"/>
                    <a:pt x="478649" y="768885"/>
                    <a:pt x="478649" y="750759"/>
                  </a:cubicBezTo>
                  <a:cubicBezTo>
                    <a:pt x="478649" y="732633"/>
                    <a:pt x="482951" y="718751"/>
                    <a:pt x="491555" y="709115"/>
                  </a:cubicBezTo>
                  <a:cubicBezTo>
                    <a:pt x="500159" y="699478"/>
                    <a:pt x="510771" y="694660"/>
                    <a:pt x="523390" y="694660"/>
                  </a:cubicBezTo>
                  <a:close/>
                  <a:moveTo>
                    <a:pt x="1065343" y="692251"/>
                  </a:moveTo>
                  <a:cubicBezTo>
                    <a:pt x="1075209" y="692251"/>
                    <a:pt x="1083584" y="695893"/>
                    <a:pt x="1090467" y="703178"/>
                  </a:cubicBezTo>
                  <a:cubicBezTo>
                    <a:pt x="1097351" y="710463"/>
                    <a:pt x="1100964" y="721103"/>
                    <a:pt x="1101308" y="735099"/>
                  </a:cubicBezTo>
                  <a:lnTo>
                    <a:pt x="1029034" y="735099"/>
                  </a:lnTo>
                  <a:cubicBezTo>
                    <a:pt x="1028919" y="721906"/>
                    <a:pt x="1032303" y="711467"/>
                    <a:pt x="1039187" y="703780"/>
                  </a:cubicBezTo>
                  <a:cubicBezTo>
                    <a:pt x="1046070" y="696094"/>
                    <a:pt x="1054789" y="692251"/>
                    <a:pt x="1065343" y="692251"/>
                  </a:cubicBezTo>
                  <a:close/>
                  <a:moveTo>
                    <a:pt x="1062418" y="655253"/>
                  </a:moveTo>
                  <a:cubicBezTo>
                    <a:pt x="1038211" y="655253"/>
                    <a:pt x="1018193" y="663828"/>
                    <a:pt x="1002361" y="680979"/>
                  </a:cubicBezTo>
                  <a:cubicBezTo>
                    <a:pt x="986529" y="698130"/>
                    <a:pt x="978614" y="721849"/>
                    <a:pt x="978614" y="752135"/>
                  </a:cubicBezTo>
                  <a:cubicBezTo>
                    <a:pt x="978614" y="777489"/>
                    <a:pt x="984636" y="798483"/>
                    <a:pt x="996682" y="815118"/>
                  </a:cubicBezTo>
                  <a:cubicBezTo>
                    <a:pt x="1011940" y="835882"/>
                    <a:pt x="1035458" y="846265"/>
                    <a:pt x="1067236" y="846265"/>
                  </a:cubicBezTo>
                  <a:cubicBezTo>
                    <a:pt x="1087312" y="846265"/>
                    <a:pt x="1104033" y="841647"/>
                    <a:pt x="1117398" y="832412"/>
                  </a:cubicBezTo>
                  <a:cubicBezTo>
                    <a:pt x="1130763" y="823177"/>
                    <a:pt x="1140543" y="809726"/>
                    <a:pt x="1146738" y="792059"/>
                  </a:cubicBezTo>
                  <a:lnTo>
                    <a:pt x="1098555" y="783971"/>
                  </a:lnTo>
                  <a:cubicBezTo>
                    <a:pt x="1095916" y="793148"/>
                    <a:pt x="1092016" y="799802"/>
                    <a:pt x="1086854" y="803932"/>
                  </a:cubicBezTo>
                  <a:cubicBezTo>
                    <a:pt x="1081691" y="808062"/>
                    <a:pt x="1075324" y="810127"/>
                    <a:pt x="1067752" y="810127"/>
                  </a:cubicBezTo>
                  <a:cubicBezTo>
                    <a:pt x="1056624" y="810127"/>
                    <a:pt x="1047332" y="806141"/>
                    <a:pt x="1039875" y="798168"/>
                  </a:cubicBezTo>
                  <a:cubicBezTo>
                    <a:pt x="1032418" y="790194"/>
                    <a:pt x="1028518" y="779038"/>
                    <a:pt x="1028173" y="764697"/>
                  </a:cubicBezTo>
                  <a:lnTo>
                    <a:pt x="1149319" y="764697"/>
                  </a:lnTo>
                  <a:cubicBezTo>
                    <a:pt x="1150008" y="727642"/>
                    <a:pt x="1142493" y="700138"/>
                    <a:pt x="1126777" y="682184"/>
                  </a:cubicBezTo>
                  <a:cubicBezTo>
                    <a:pt x="1111060" y="664230"/>
                    <a:pt x="1089607" y="655253"/>
                    <a:pt x="1062418" y="655253"/>
                  </a:cubicBezTo>
                  <a:close/>
                  <a:moveTo>
                    <a:pt x="859295" y="655253"/>
                  </a:moveTo>
                  <a:cubicBezTo>
                    <a:pt x="833024" y="655253"/>
                    <a:pt x="813636" y="660645"/>
                    <a:pt x="801131" y="671429"/>
                  </a:cubicBezTo>
                  <a:cubicBezTo>
                    <a:pt x="788627" y="682213"/>
                    <a:pt x="782374" y="695520"/>
                    <a:pt x="782374" y="711352"/>
                  </a:cubicBezTo>
                  <a:cubicBezTo>
                    <a:pt x="782374" y="728904"/>
                    <a:pt x="789602" y="742614"/>
                    <a:pt x="804057" y="752480"/>
                  </a:cubicBezTo>
                  <a:cubicBezTo>
                    <a:pt x="814496" y="759592"/>
                    <a:pt x="839219" y="767451"/>
                    <a:pt x="878224" y="776055"/>
                  </a:cubicBezTo>
                  <a:cubicBezTo>
                    <a:pt x="886599" y="778005"/>
                    <a:pt x="891991" y="780128"/>
                    <a:pt x="894400" y="782422"/>
                  </a:cubicBezTo>
                  <a:cubicBezTo>
                    <a:pt x="896694" y="784831"/>
                    <a:pt x="897842" y="787871"/>
                    <a:pt x="897842" y="791542"/>
                  </a:cubicBezTo>
                  <a:cubicBezTo>
                    <a:pt x="897842" y="796934"/>
                    <a:pt x="895719" y="801236"/>
                    <a:pt x="891475" y="804449"/>
                  </a:cubicBezTo>
                  <a:cubicBezTo>
                    <a:pt x="885165" y="809037"/>
                    <a:pt x="875758" y="811332"/>
                    <a:pt x="863253" y="811332"/>
                  </a:cubicBezTo>
                  <a:cubicBezTo>
                    <a:pt x="851896" y="811332"/>
                    <a:pt x="843062" y="808894"/>
                    <a:pt x="836752" y="804018"/>
                  </a:cubicBezTo>
                  <a:cubicBezTo>
                    <a:pt x="830443" y="799143"/>
                    <a:pt x="826255" y="792001"/>
                    <a:pt x="824190" y="782594"/>
                  </a:cubicBezTo>
                  <a:lnTo>
                    <a:pt x="775663" y="789994"/>
                  </a:lnTo>
                  <a:cubicBezTo>
                    <a:pt x="780137" y="807317"/>
                    <a:pt x="789630" y="821026"/>
                    <a:pt x="804143" y="831121"/>
                  </a:cubicBezTo>
                  <a:cubicBezTo>
                    <a:pt x="818655" y="841217"/>
                    <a:pt x="838358" y="846265"/>
                    <a:pt x="863253" y="846265"/>
                  </a:cubicBezTo>
                  <a:cubicBezTo>
                    <a:pt x="890672" y="846265"/>
                    <a:pt x="911379" y="840242"/>
                    <a:pt x="925375" y="828196"/>
                  </a:cubicBezTo>
                  <a:cubicBezTo>
                    <a:pt x="939371" y="816150"/>
                    <a:pt x="946369" y="801753"/>
                    <a:pt x="946369" y="785003"/>
                  </a:cubicBezTo>
                  <a:cubicBezTo>
                    <a:pt x="946369" y="769631"/>
                    <a:pt x="941321" y="757642"/>
                    <a:pt x="931226" y="749038"/>
                  </a:cubicBezTo>
                  <a:cubicBezTo>
                    <a:pt x="921015" y="740549"/>
                    <a:pt x="903033" y="733378"/>
                    <a:pt x="877278" y="727528"/>
                  </a:cubicBezTo>
                  <a:cubicBezTo>
                    <a:pt x="851523" y="721677"/>
                    <a:pt x="836466" y="717145"/>
                    <a:pt x="832106" y="713933"/>
                  </a:cubicBezTo>
                  <a:cubicBezTo>
                    <a:pt x="828894" y="711524"/>
                    <a:pt x="827288" y="708599"/>
                    <a:pt x="827288" y="705157"/>
                  </a:cubicBezTo>
                  <a:cubicBezTo>
                    <a:pt x="827288" y="701142"/>
                    <a:pt x="829123" y="697872"/>
                    <a:pt x="832794" y="695348"/>
                  </a:cubicBezTo>
                  <a:cubicBezTo>
                    <a:pt x="838301" y="691792"/>
                    <a:pt x="847422" y="690014"/>
                    <a:pt x="860156" y="690014"/>
                  </a:cubicBezTo>
                  <a:cubicBezTo>
                    <a:pt x="870251" y="690014"/>
                    <a:pt x="878023" y="691907"/>
                    <a:pt x="883473" y="695692"/>
                  </a:cubicBezTo>
                  <a:cubicBezTo>
                    <a:pt x="888922" y="699478"/>
                    <a:pt x="892622" y="704928"/>
                    <a:pt x="894572" y="712040"/>
                  </a:cubicBezTo>
                  <a:lnTo>
                    <a:pt x="940174" y="703608"/>
                  </a:lnTo>
                  <a:cubicBezTo>
                    <a:pt x="935585" y="687662"/>
                    <a:pt x="927210" y="675616"/>
                    <a:pt x="915050" y="667471"/>
                  </a:cubicBezTo>
                  <a:cubicBezTo>
                    <a:pt x="902889" y="659326"/>
                    <a:pt x="884304" y="655253"/>
                    <a:pt x="859295" y="655253"/>
                  </a:cubicBezTo>
                  <a:close/>
                  <a:moveTo>
                    <a:pt x="743842" y="655253"/>
                  </a:moveTo>
                  <a:cubicBezTo>
                    <a:pt x="736041" y="655253"/>
                    <a:pt x="729071" y="657203"/>
                    <a:pt x="722934" y="661104"/>
                  </a:cubicBezTo>
                  <a:cubicBezTo>
                    <a:pt x="716796" y="665004"/>
                    <a:pt x="709884" y="673092"/>
                    <a:pt x="702198" y="685367"/>
                  </a:cubicBezTo>
                  <a:lnTo>
                    <a:pt x="702198" y="659383"/>
                  </a:lnTo>
                  <a:lnTo>
                    <a:pt x="657284" y="659383"/>
                  </a:lnTo>
                  <a:lnTo>
                    <a:pt x="657284" y="842135"/>
                  </a:lnTo>
                  <a:lnTo>
                    <a:pt x="705639" y="842135"/>
                  </a:lnTo>
                  <a:lnTo>
                    <a:pt x="705639" y="785692"/>
                  </a:lnTo>
                  <a:cubicBezTo>
                    <a:pt x="705639" y="754602"/>
                    <a:pt x="706987" y="734182"/>
                    <a:pt x="709683" y="724430"/>
                  </a:cubicBezTo>
                  <a:cubicBezTo>
                    <a:pt x="712379" y="714679"/>
                    <a:pt x="716079" y="707939"/>
                    <a:pt x="720783" y="704210"/>
                  </a:cubicBezTo>
                  <a:cubicBezTo>
                    <a:pt x="725486" y="700482"/>
                    <a:pt x="731222" y="698618"/>
                    <a:pt x="737991" y="698618"/>
                  </a:cubicBezTo>
                  <a:cubicBezTo>
                    <a:pt x="744989" y="698618"/>
                    <a:pt x="752561" y="701256"/>
                    <a:pt x="760706" y="706534"/>
                  </a:cubicBezTo>
                  <a:lnTo>
                    <a:pt x="775677" y="664373"/>
                  </a:lnTo>
                  <a:cubicBezTo>
                    <a:pt x="765467" y="658293"/>
                    <a:pt x="754855" y="655253"/>
                    <a:pt x="743842" y="655253"/>
                  </a:cubicBezTo>
                  <a:close/>
                  <a:moveTo>
                    <a:pt x="523218" y="655253"/>
                  </a:moveTo>
                  <a:cubicBezTo>
                    <a:pt x="505322" y="655253"/>
                    <a:pt x="489117" y="659211"/>
                    <a:pt x="474605" y="667127"/>
                  </a:cubicBezTo>
                  <a:cubicBezTo>
                    <a:pt x="460092" y="675043"/>
                    <a:pt x="448878" y="686515"/>
                    <a:pt x="440963" y="701543"/>
                  </a:cubicBezTo>
                  <a:cubicBezTo>
                    <a:pt x="433047" y="716572"/>
                    <a:pt x="429089" y="732117"/>
                    <a:pt x="429089" y="748178"/>
                  </a:cubicBezTo>
                  <a:cubicBezTo>
                    <a:pt x="429089" y="769172"/>
                    <a:pt x="433047" y="786982"/>
                    <a:pt x="440963" y="801609"/>
                  </a:cubicBezTo>
                  <a:cubicBezTo>
                    <a:pt x="448878" y="816236"/>
                    <a:pt x="460437" y="827336"/>
                    <a:pt x="475637" y="834907"/>
                  </a:cubicBezTo>
                  <a:cubicBezTo>
                    <a:pt x="490838" y="842479"/>
                    <a:pt x="506813" y="846265"/>
                    <a:pt x="523562" y="846265"/>
                  </a:cubicBezTo>
                  <a:cubicBezTo>
                    <a:pt x="550637" y="846265"/>
                    <a:pt x="573093" y="837173"/>
                    <a:pt x="590933" y="818990"/>
                  </a:cubicBezTo>
                  <a:cubicBezTo>
                    <a:pt x="608772" y="800806"/>
                    <a:pt x="617691" y="777891"/>
                    <a:pt x="617691" y="750243"/>
                  </a:cubicBezTo>
                  <a:cubicBezTo>
                    <a:pt x="617691" y="722824"/>
                    <a:pt x="608858" y="700138"/>
                    <a:pt x="591191" y="682184"/>
                  </a:cubicBezTo>
                  <a:cubicBezTo>
                    <a:pt x="573524" y="664230"/>
                    <a:pt x="550866" y="655253"/>
                    <a:pt x="523218" y="655253"/>
                  </a:cubicBezTo>
                  <a:close/>
                  <a:moveTo>
                    <a:pt x="234208" y="632538"/>
                  </a:moveTo>
                  <a:lnTo>
                    <a:pt x="257095" y="632538"/>
                  </a:lnTo>
                  <a:cubicBezTo>
                    <a:pt x="277859" y="632538"/>
                    <a:pt x="291798" y="633341"/>
                    <a:pt x="298911" y="634947"/>
                  </a:cubicBezTo>
                  <a:cubicBezTo>
                    <a:pt x="308433" y="637012"/>
                    <a:pt x="316291" y="640970"/>
                    <a:pt x="322486" y="646821"/>
                  </a:cubicBezTo>
                  <a:cubicBezTo>
                    <a:pt x="328681" y="652672"/>
                    <a:pt x="333499" y="660817"/>
                    <a:pt x="336941" y="671257"/>
                  </a:cubicBezTo>
                  <a:cubicBezTo>
                    <a:pt x="340383" y="681696"/>
                    <a:pt x="342104" y="696668"/>
                    <a:pt x="342104" y="716170"/>
                  </a:cubicBezTo>
                  <a:cubicBezTo>
                    <a:pt x="342104" y="735673"/>
                    <a:pt x="340383" y="751074"/>
                    <a:pt x="336941" y="762374"/>
                  </a:cubicBezTo>
                  <a:cubicBezTo>
                    <a:pt x="333499" y="773674"/>
                    <a:pt x="329054" y="781791"/>
                    <a:pt x="323605" y="786724"/>
                  </a:cubicBezTo>
                  <a:cubicBezTo>
                    <a:pt x="318155" y="791657"/>
                    <a:pt x="311301" y="795156"/>
                    <a:pt x="303041" y="797221"/>
                  </a:cubicBezTo>
                  <a:cubicBezTo>
                    <a:pt x="296731" y="798827"/>
                    <a:pt x="286464" y="799630"/>
                    <a:pt x="272238" y="799630"/>
                  </a:cubicBezTo>
                  <a:lnTo>
                    <a:pt x="234208" y="799630"/>
                  </a:lnTo>
                  <a:close/>
                  <a:moveTo>
                    <a:pt x="1243514" y="594852"/>
                  </a:moveTo>
                  <a:lnTo>
                    <a:pt x="1194986" y="623074"/>
                  </a:lnTo>
                  <a:lnTo>
                    <a:pt x="1194986" y="659383"/>
                  </a:lnTo>
                  <a:lnTo>
                    <a:pt x="1172788" y="659383"/>
                  </a:lnTo>
                  <a:lnTo>
                    <a:pt x="1172788" y="697929"/>
                  </a:lnTo>
                  <a:lnTo>
                    <a:pt x="1194986" y="697929"/>
                  </a:lnTo>
                  <a:lnTo>
                    <a:pt x="1194986" y="777604"/>
                  </a:lnTo>
                  <a:cubicBezTo>
                    <a:pt x="1194986" y="794697"/>
                    <a:pt x="1195503" y="806055"/>
                    <a:pt x="1196535" y="811676"/>
                  </a:cubicBezTo>
                  <a:cubicBezTo>
                    <a:pt x="1197797" y="819592"/>
                    <a:pt x="1200063" y="825873"/>
                    <a:pt x="1203332" y="830519"/>
                  </a:cubicBezTo>
                  <a:cubicBezTo>
                    <a:pt x="1206602" y="835165"/>
                    <a:pt x="1211736" y="838951"/>
                    <a:pt x="1218734" y="841877"/>
                  </a:cubicBezTo>
                  <a:cubicBezTo>
                    <a:pt x="1225732" y="844802"/>
                    <a:pt x="1233590" y="846265"/>
                    <a:pt x="1242309" y="846265"/>
                  </a:cubicBezTo>
                  <a:cubicBezTo>
                    <a:pt x="1256535" y="846265"/>
                    <a:pt x="1269269" y="843855"/>
                    <a:pt x="1280511" y="839037"/>
                  </a:cubicBezTo>
                  <a:lnTo>
                    <a:pt x="1276381" y="801523"/>
                  </a:lnTo>
                  <a:cubicBezTo>
                    <a:pt x="1267892" y="804621"/>
                    <a:pt x="1261410" y="806169"/>
                    <a:pt x="1256936" y="806169"/>
                  </a:cubicBezTo>
                  <a:cubicBezTo>
                    <a:pt x="1253724" y="806169"/>
                    <a:pt x="1250999" y="805366"/>
                    <a:pt x="1248762" y="803760"/>
                  </a:cubicBezTo>
                  <a:cubicBezTo>
                    <a:pt x="1246525" y="802154"/>
                    <a:pt x="1245091" y="800118"/>
                    <a:pt x="1244460" y="797651"/>
                  </a:cubicBezTo>
                  <a:cubicBezTo>
                    <a:pt x="1243829" y="795185"/>
                    <a:pt x="1243514" y="786495"/>
                    <a:pt x="1243514" y="771581"/>
                  </a:cubicBezTo>
                  <a:lnTo>
                    <a:pt x="1243514" y="697929"/>
                  </a:lnTo>
                  <a:lnTo>
                    <a:pt x="1276554" y="697929"/>
                  </a:lnTo>
                  <a:lnTo>
                    <a:pt x="1276554" y="659383"/>
                  </a:lnTo>
                  <a:lnTo>
                    <a:pt x="1243514" y="659383"/>
                  </a:lnTo>
                  <a:close/>
                  <a:moveTo>
                    <a:pt x="183271" y="589862"/>
                  </a:moveTo>
                  <a:lnTo>
                    <a:pt x="183271" y="842135"/>
                  </a:lnTo>
                  <a:lnTo>
                    <a:pt x="279121" y="842135"/>
                  </a:lnTo>
                  <a:cubicBezTo>
                    <a:pt x="297936" y="842135"/>
                    <a:pt x="312964" y="840356"/>
                    <a:pt x="324207" y="836800"/>
                  </a:cubicBezTo>
                  <a:cubicBezTo>
                    <a:pt x="339236" y="831982"/>
                    <a:pt x="351167" y="825271"/>
                    <a:pt x="360000" y="816666"/>
                  </a:cubicBezTo>
                  <a:cubicBezTo>
                    <a:pt x="371702" y="805309"/>
                    <a:pt x="380707" y="790453"/>
                    <a:pt x="387017" y="772097"/>
                  </a:cubicBezTo>
                  <a:cubicBezTo>
                    <a:pt x="392180" y="757069"/>
                    <a:pt x="394761" y="739172"/>
                    <a:pt x="394761" y="718407"/>
                  </a:cubicBezTo>
                  <a:cubicBezTo>
                    <a:pt x="394761" y="694775"/>
                    <a:pt x="392007" y="674899"/>
                    <a:pt x="386501" y="658781"/>
                  </a:cubicBezTo>
                  <a:cubicBezTo>
                    <a:pt x="380994" y="642662"/>
                    <a:pt x="372964" y="629039"/>
                    <a:pt x="362409" y="617911"/>
                  </a:cubicBezTo>
                  <a:cubicBezTo>
                    <a:pt x="351855" y="606783"/>
                    <a:pt x="339178" y="599039"/>
                    <a:pt x="324379" y="594680"/>
                  </a:cubicBezTo>
                  <a:cubicBezTo>
                    <a:pt x="313366" y="591468"/>
                    <a:pt x="297362" y="589862"/>
                    <a:pt x="276368" y="589862"/>
                  </a:cubicBezTo>
                  <a:close/>
                  <a:moveTo>
                    <a:pt x="737858" y="0"/>
                  </a:moveTo>
                  <a:cubicBezTo>
                    <a:pt x="1145366" y="0"/>
                    <a:pt x="1475716" y="319040"/>
                    <a:pt x="1475716" y="712596"/>
                  </a:cubicBezTo>
                  <a:cubicBezTo>
                    <a:pt x="1475716" y="1106152"/>
                    <a:pt x="1145366" y="1425192"/>
                    <a:pt x="737858" y="1425192"/>
                  </a:cubicBezTo>
                  <a:cubicBezTo>
                    <a:pt x="330350" y="1425192"/>
                    <a:pt x="0" y="1106152"/>
                    <a:pt x="0" y="712596"/>
                  </a:cubicBezTo>
                  <a:cubicBezTo>
                    <a:pt x="0" y="319040"/>
                    <a:pt x="330350" y="0"/>
                    <a:pt x="737858" y="0"/>
                  </a:cubicBezTo>
                  <a:close/>
                </a:path>
              </a:pathLst>
            </a:custGeom>
            <a:ln w="53975" cap="rnd">
              <a:solidFill>
                <a:schemeClr val="bg1"/>
              </a:solidFill>
              <a:prstDash val="solid"/>
            </a:ln>
            <a:effectLst>
              <a:outerShdw sx="1000" sy="1000" algn="bl" rotWithShape="0">
                <a:srgbClr val="000000"/>
              </a:outerShdw>
            </a:effectLst>
          </p:spPr>
        </p:pic>
      </p:grpSp>
      <p:grpSp>
        <p:nvGrpSpPr>
          <p:cNvPr id="9" name="Group 8">
            <a:extLst>
              <a:ext uri="{FF2B5EF4-FFF2-40B4-BE49-F238E27FC236}">
                <a16:creationId xmlns:a16="http://schemas.microsoft.com/office/drawing/2014/main" id="{CCCAA62D-4D0C-3087-6990-31C0BB79D395}"/>
              </a:ext>
            </a:extLst>
          </p:cNvPr>
          <p:cNvGrpSpPr/>
          <p:nvPr/>
        </p:nvGrpSpPr>
        <p:grpSpPr>
          <a:xfrm>
            <a:off x="-1322149" y="4639828"/>
            <a:ext cx="1077588" cy="1022154"/>
            <a:chOff x="169335" y="5554541"/>
            <a:chExt cx="1293106" cy="1226585"/>
          </a:xfrm>
        </p:grpSpPr>
        <p:sp>
          <p:nvSpPr>
            <p:cNvPr id="10" name="Oval 9">
              <a:extLst>
                <a:ext uri="{FF2B5EF4-FFF2-40B4-BE49-F238E27FC236}">
                  <a16:creationId xmlns:a16="http://schemas.microsoft.com/office/drawing/2014/main" id="{91C01313-9AE2-B94D-EE16-18800430A801}"/>
                </a:ext>
              </a:extLst>
            </p:cNvPr>
            <p:cNvSpPr/>
            <p:nvPr/>
          </p:nvSpPr>
          <p:spPr>
            <a:xfrm>
              <a:off x="215217" y="5646775"/>
              <a:ext cx="1218327" cy="1049580"/>
            </a:xfrm>
            <a:prstGeom prst="ellipse">
              <a:avLst/>
            </a:prstGeom>
            <a:solidFill>
              <a:schemeClr val="bg1"/>
            </a:solidFill>
            <a:ln w="539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sz="1500">
                <a:solidFill>
                  <a:prstClr val="white"/>
                </a:solidFill>
                <a:latin typeface="Calibri" panose="020F0502020204030204"/>
              </a:endParaRPr>
            </a:p>
          </p:txBody>
        </p:sp>
        <p:pic>
          <p:nvPicPr>
            <p:cNvPr id="11" name="Picture 10">
              <a:extLst>
                <a:ext uri="{FF2B5EF4-FFF2-40B4-BE49-F238E27FC236}">
                  <a16:creationId xmlns:a16="http://schemas.microsoft.com/office/drawing/2014/main" id="{76DFF6B3-1978-C53A-E09D-10F2A29CE19F}"/>
                </a:ext>
              </a:extLst>
            </p:cNvPr>
            <p:cNvPicPr>
              <a:picLocks noChangeAspect="1" noChangeArrowheads="1"/>
            </p:cNvPicPr>
            <p:nvPr/>
          </p:nvPicPr>
          <p:blipFill>
            <a:blip r:embed="rId5" cstate="email">
              <a:duotone>
                <a:prstClr val="black"/>
                <a:schemeClr val="accent6">
                  <a:lumMod val="75000"/>
                  <a:tint val="45000"/>
                  <a:satMod val="400000"/>
                </a:schemeClr>
              </a:duotone>
              <a:extLst>
                <a:ext uri="{28A0092B-C50C-407E-A947-70E740481C1C}">
                  <a14:useLocalDpi xmlns:a14="http://schemas.microsoft.com/office/drawing/2010/main"/>
                </a:ext>
              </a:extLst>
            </a:blip>
            <a:srcRect/>
            <a:stretch/>
          </p:blipFill>
          <p:spPr bwMode="auto">
            <a:xfrm>
              <a:off x="169335" y="5554541"/>
              <a:ext cx="1293106" cy="1226585"/>
            </a:xfrm>
            <a:custGeom>
              <a:avLst/>
              <a:gdLst/>
              <a:ahLst/>
              <a:cxnLst/>
              <a:rect l="l" t="t" r="r" b="b"/>
              <a:pathLst>
                <a:path w="1587684" h="1470190">
                  <a:moveTo>
                    <a:pt x="1186786" y="717625"/>
                  </a:moveTo>
                  <a:cubicBezTo>
                    <a:pt x="1198252" y="717625"/>
                    <a:pt x="1207985" y="721858"/>
                    <a:pt x="1215984" y="730325"/>
                  </a:cubicBezTo>
                  <a:cubicBezTo>
                    <a:pt x="1223984" y="738791"/>
                    <a:pt x="1228183" y="751157"/>
                    <a:pt x="1228583" y="767422"/>
                  </a:cubicBezTo>
                  <a:lnTo>
                    <a:pt x="1144588" y="767422"/>
                  </a:lnTo>
                  <a:cubicBezTo>
                    <a:pt x="1144455" y="752090"/>
                    <a:pt x="1148388" y="739957"/>
                    <a:pt x="1156388" y="731025"/>
                  </a:cubicBezTo>
                  <a:cubicBezTo>
                    <a:pt x="1164387" y="722092"/>
                    <a:pt x="1174520" y="717625"/>
                    <a:pt x="1186786" y="717625"/>
                  </a:cubicBezTo>
                  <a:close/>
                  <a:moveTo>
                    <a:pt x="1307192" y="679428"/>
                  </a:moveTo>
                  <a:lnTo>
                    <a:pt x="1380588" y="782421"/>
                  </a:lnTo>
                  <a:lnTo>
                    <a:pt x="1303993" y="891815"/>
                  </a:lnTo>
                  <a:lnTo>
                    <a:pt x="1369789" y="891815"/>
                  </a:lnTo>
                  <a:lnTo>
                    <a:pt x="1413386" y="826019"/>
                  </a:lnTo>
                  <a:lnTo>
                    <a:pt x="1456583" y="891815"/>
                  </a:lnTo>
                  <a:lnTo>
                    <a:pt x="1525579" y="891815"/>
                  </a:lnTo>
                  <a:lnTo>
                    <a:pt x="1446984" y="780022"/>
                  </a:lnTo>
                  <a:lnTo>
                    <a:pt x="1518980" y="679428"/>
                  </a:lnTo>
                  <a:lnTo>
                    <a:pt x="1452984" y="679428"/>
                  </a:lnTo>
                  <a:lnTo>
                    <a:pt x="1413386" y="737824"/>
                  </a:lnTo>
                  <a:lnTo>
                    <a:pt x="1375788" y="679428"/>
                  </a:lnTo>
                  <a:close/>
                  <a:moveTo>
                    <a:pt x="396341" y="679428"/>
                  </a:moveTo>
                  <a:lnTo>
                    <a:pt x="396341" y="813820"/>
                  </a:lnTo>
                  <a:cubicBezTo>
                    <a:pt x="396341" y="833818"/>
                    <a:pt x="398874" y="849484"/>
                    <a:pt x="403940" y="860817"/>
                  </a:cubicBezTo>
                  <a:cubicBezTo>
                    <a:pt x="409007" y="872149"/>
                    <a:pt x="417206" y="880949"/>
                    <a:pt x="428539" y="887215"/>
                  </a:cubicBezTo>
                  <a:cubicBezTo>
                    <a:pt x="439872" y="893481"/>
                    <a:pt x="452671" y="896614"/>
                    <a:pt x="466937" y="896614"/>
                  </a:cubicBezTo>
                  <a:cubicBezTo>
                    <a:pt x="480936" y="896614"/>
                    <a:pt x="494235" y="893348"/>
                    <a:pt x="506834" y="886815"/>
                  </a:cubicBezTo>
                  <a:cubicBezTo>
                    <a:pt x="519433" y="880282"/>
                    <a:pt x="529599" y="871349"/>
                    <a:pt x="537332" y="860017"/>
                  </a:cubicBezTo>
                  <a:lnTo>
                    <a:pt x="537332" y="891815"/>
                  </a:lnTo>
                  <a:lnTo>
                    <a:pt x="589529" y="891815"/>
                  </a:lnTo>
                  <a:lnTo>
                    <a:pt x="589529" y="679428"/>
                  </a:lnTo>
                  <a:lnTo>
                    <a:pt x="533333" y="679428"/>
                  </a:lnTo>
                  <a:lnTo>
                    <a:pt x="533333" y="769022"/>
                  </a:lnTo>
                  <a:cubicBezTo>
                    <a:pt x="533333" y="799420"/>
                    <a:pt x="531933" y="818519"/>
                    <a:pt x="529133" y="826319"/>
                  </a:cubicBezTo>
                  <a:cubicBezTo>
                    <a:pt x="526333" y="834118"/>
                    <a:pt x="521133" y="840651"/>
                    <a:pt x="513534" y="845918"/>
                  </a:cubicBezTo>
                  <a:cubicBezTo>
                    <a:pt x="505934" y="851184"/>
                    <a:pt x="497335" y="853817"/>
                    <a:pt x="487735" y="853817"/>
                  </a:cubicBezTo>
                  <a:cubicBezTo>
                    <a:pt x="479336" y="853817"/>
                    <a:pt x="472403" y="851851"/>
                    <a:pt x="466937" y="847917"/>
                  </a:cubicBezTo>
                  <a:cubicBezTo>
                    <a:pt x="461470" y="843984"/>
                    <a:pt x="457704" y="838651"/>
                    <a:pt x="455637" y="831918"/>
                  </a:cubicBezTo>
                  <a:cubicBezTo>
                    <a:pt x="453571" y="825185"/>
                    <a:pt x="452537" y="806887"/>
                    <a:pt x="452537" y="777022"/>
                  </a:cubicBezTo>
                  <a:lnTo>
                    <a:pt x="452537" y="679428"/>
                  </a:lnTo>
                  <a:close/>
                  <a:moveTo>
                    <a:pt x="1183386" y="674628"/>
                  </a:moveTo>
                  <a:cubicBezTo>
                    <a:pt x="1155254" y="674628"/>
                    <a:pt x="1131989" y="684594"/>
                    <a:pt x="1113590" y="704526"/>
                  </a:cubicBezTo>
                  <a:cubicBezTo>
                    <a:pt x="1095191" y="724458"/>
                    <a:pt x="1085992" y="752023"/>
                    <a:pt x="1085992" y="787221"/>
                  </a:cubicBezTo>
                  <a:cubicBezTo>
                    <a:pt x="1085992" y="816686"/>
                    <a:pt x="1092992" y="841084"/>
                    <a:pt x="1106991" y="860417"/>
                  </a:cubicBezTo>
                  <a:cubicBezTo>
                    <a:pt x="1124723" y="884549"/>
                    <a:pt x="1152055" y="896614"/>
                    <a:pt x="1188986" y="896614"/>
                  </a:cubicBezTo>
                  <a:cubicBezTo>
                    <a:pt x="1212318" y="896614"/>
                    <a:pt x="1231750" y="891248"/>
                    <a:pt x="1247282" y="880515"/>
                  </a:cubicBezTo>
                  <a:cubicBezTo>
                    <a:pt x="1262814" y="869783"/>
                    <a:pt x="1274180" y="854150"/>
                    <a:pt x="1281380" y="833618"/>
                  </a:cubicBezTo>
                  <a:lnTo>
                    <a:pt x="1225383" y="824219"/>
                  </a:lnTo>
                  <a:cubicBezTo>
                    <a:pt x="1222317" y="834885"/>
                    <a:pt x="1217784" y="842618"/>
                    <a:pt x="1211784" y="847417"/>
                  </a:cubicBezTo>
                  <a:cubicBezTo>
                    <a:pt x="1205785" y="852217"/>
                    <a:pt x="1198385" y="854617"/>
                    <a:pt x="1189586" y="854617"/>
                  </a:cubicBezTo>
                  <a:cubicBezTo>
                    <a:pt x="1176653" y="854617"/>
                    <a:pt x="1165854" y="849984"/>
                    <a:pt x="1157188" y="840718"/>
                  </a:cubicBezTo>
                  <a:cubicBezTo>
                    <a:pt x="1148521" y="831452"/>
                    <a:pt x="1143988" y="818486"/>
                    <a:pt x="1143588" y="801820"/>
                  </a:cubicBezTo>
                  <a:lnTo>
                    <a:pt x="1284380" y="801820"/>
                  </a:lnTo>
                  <a:cubicBezTo>
                    <a:pt x="1285180" y="758756"/>
                    <a:pt x="1276447" y="726792"/>
                    <a:pt x="1258181" y="705926"/>
                  </a:cubicBezTo>
                  <a:cubicBezTo>
                    <a:pt x="1239916" y="685061"/>
                    <a:pt x="1214984" y="674628"/>
                    <a:pt x="1183386" y="674628"/>
                  </a:cubicBezTo>
                  <a:close/>
                  <a:moveTo>
                    <a:pt x="951186" y="674628"/>
                  </a:moveTo>
                  <a:cubicBezTo>
                    <a:pt x="920655" y="674628"/>
                    <a:pt x="898123" y="680894"/>
                    <a:pt x="883590" y="693427"/>
                  </a:cubicBezTo>
                  <a:cubicBezTo>
                    <a:pt x="869058" y="705959"/>
                    <a:pt x="861792" y="721425"/>
                    <a:pt x="861792" y="739824"/>
                  </a:cubicBezTo>
                  <a:cubicBezTo>
                    <a:pt x="861792" y="760223"/>
                    <a:pt x="870191" y="776155"/>
                    <a:pt x="886990" y="787621"/>
                  </a:cubicBezTo>
                  <a:cubicBezTo>
                    <a:pt x="899123" y="795887"/>
                    <a:pt x="927854" y="805020"/>
                    <a:pt x="973185" y="815019"/>
                  </a:cubicBezTo>
                  <a:cubicBezTo>
                    <a:pt x="982918" y="817286"/>
                    <a:pt x="989184" y="819752"/>
                    <a:pt x="991984" y="822419"/>
                  </a:cubicBezTo>
                  <a:cubicBezTo>
                    <a:pt x="994650" y="825219"/>
                    <a:pt x="995983" y="828752"/>
                    <a:pt x="995983" y="833018"/>
                  </a:cubicBezTo>
                  <a:cubicBezTo>
                    <a:pt x="995983" y="839285"/>
                    <a:pt x="993517" y="844284"/>
                    <a:pt x="988584" y="848017"/>
                  </a:cubicBezTo>
                  <a:cubicBezTo>
                    <a:pt x="981251" y="853350"/>
                    <a:pt x="970318" y="856017"/>
                    <a:pt x="955786" y="856017"/>
                  </a:cubicBezTo>
                  <a:cubicBezTo>
                    <a:pt x="942587" y="856017"/>
                    <a:pt x="932321" y="853184"/>
                    <a:pt x="924988" y="847517"/>
                  </a:cubicBezTo>
                  <a:cubicBezTo>
                    <a:pt x="917655" y="841851"/>
                    <a:pt x="912788" y="833552"/>
                    <a:pt x="910389" y="822619"/>
                  </a:cubicBezTo>
                  <a:lnTo>
                    <a:pt x="853992" y="831218"/>
                  </a:lnTo>
                  <a:cubicBezTo>
                    <a:pt x="859192" y="851351"/>
                    <a:pt x="870224" y="867283"/>
                    <a:pt x="887090" y="879016"/>
                  </a:cubicBezTo>
                  <a:cubicBezTo>
                    <a:pt x="903956" y="890748"/>
                    <a:pt x="926854" y="896614"/>
                    <a:pt x="955786" y="896614"/>
                  </a:cubicBezTo>
                  <a:cubicBezTo>
                    <a:pt x="987651" y="896614"/>
                    <a:pt x="1011716" y="889615"/>
                    <a:pt x="1027981" y="875616"/>
                  </a:cubicBezTo>
                  <a:cubicBezTo>
                    <a:pt x="1044247" y="861617"/>
                    <a:pt x="1052380" y="844884"/>
                    <a:pt x="1052380" y="825419"/>
                  </a:cubicBezTo>
                  <a:cubicBezTo>
                    <a:pt x="1052380" y="807553"/>
                    <a:pt x="1046514" y="793621"/>
                    <a:pt x="1034781" y="783621"/>
                  </a:cubicBezTo>
                  <a:cubicBezTo>
                    <a:pt x="1022915" y="773755"/>
                    <a:pt x="1002016" y="765422"/>
                    <a:pt x="972085" y="758623"/>
                  </a:cubicBezTo>
                  <a:cubicBezTo>
                    <a:pt x="942153" y="751823"/>
                    <a:pt x="924654" y="746557"/>
                    <a:pt x="919588" y="742824"/>
                  </a:cubicBezTo>
                  <a:cubicBezTo>
                    <a:pt x="915855" y="740024"/>
                    <a:pt x="913988" y="736624"/>
                    <a:pt x="913988" y="732624"/>
                  </a:cubicBezTo>
                  <a:cubicBezTo>
                    <a:pt x="913988" y="727958"/>
                    <a:pt x="916122" y="724158"/>
                    <a:pt x="920388" y="721225"/>
                  </a:cubicBezTo>
                  <a:cubicBezTo>
                    <a:pt x="926788" y="717092"/>
                    <a:pt x="937387" y="715026"/>
                    <a:pt x="952186" y="715026"/>
                  </a:cubicBezTo>
                  <a:cubicBezTo>
                    <a:pt x="963919" y="715026"/>
                    <a:pt x="972951" y="717225"/>
                    <a:pt x="979284" y="721625"/>
                  </a:cubicBezTo>
                  <a:cubicBezTo>
                    <a:pt x="985617" y="726025"/>
                    <a:pt x="989917" y="732358"/>
                    <a:pt x="992184" y="740624"/>
                  </a:cubicBezTo>
                  <a:lnTo>
                    <a:pt x="1045180" y="730825"/>
                  </a:lnTo>
                  <a:cubicBezTo>
                    <a:pt x="1039847" y="712292"/>
                    <a:pt x="1030115" y="698293"/>
                    <a:pt x="1015982" y="688827"/>
                  </a:cubicBezTo>
                  <a:cubicBezTo>
                    <a:pt x="1001850" y="679361"/>
                    <a:pt x="980251" y="674628"/>
                    <a:pt x="951186" y="674628"/>
                  </a:cubicBezTo>
                  <a:close/>
                  <a:moveTo>
                    <a:pt x="722586" y="674628"/>
                  </a:moveTo>
                  <a:cubicBezTo>
                    <a:pt x="692055" y="674628"/>
                    <a:pt x="669523" y="680894"/>
                    <a:pt x="654990" y="693427"/>
                  </a:cubicBezTo>
                  <a:cubicBezTo>
                    <a:pt x="640458" y="705959"/>
                    <a:pt x="633192" y="721425"/>
                    <a:pt x="633192" y="739824"/>
                  </a:cubicBezTo>
                  <a:cubicBezTo>
                    <a:pt x="633192" y="760223"/>
                    <a:pt x="641591" y="776155"/>
                    <a:pt x="658390" y="787621"/>
                  </a:cubicBezTo>
                  <a:cubicBezTo>
                    <a:pt x="670523" y="795887"/>
                    <a:pt x="699254" y="805020"/>
                    <a:pt x="744585" y="815019"/>
                  </a:cubicBezTo>
                  <a:cubicBezTo>
                    <a:pt x="754318" y="817286"/>
                    <a:pt x="760584" y="819752"/>
                    <a:pt x="763384" y="822419"/>
                  </a:cubicBezTo>
                  <a:cubicBezTo>
                    <a:pt x="766050" y="825219"/>
                    <a:pt x="767383" y="828752"/>
                    <a:pt x="767383" y="833018"/>
                  </a:cubicBezTo>
                  <a:cubicBezTo>
                    <a:pt x="767383" y="839285"/>
                    <a:pt x="764917" y="844284"/>
                    <a:pt x="759984" y="848017"/>
                  </a:cubicBezTo>
                  <a:cubicBezTo>
                    <a:pt x="752651" y="853350"/>
                    <a:pt x="741718" y="856017"/>
                    <a:pt x="727186" y="856017"/>
                  </a:cubicBezTo>
                  <a:cubicBezTo>
                    <a:pt x="713987" y="856017"/>
                    <a:pt x="703721" y="853184"/>
                    <a:pt x="696388" y="847517"/>
                  </a:cubicBezTo>
                  <a:cubicBezTo>
                    <a:pt x="689055" y="841851"/>
                    <a:pt x="684188" y="833552"/>
                    <a:pt x="681789" y="822619"/>
                  </a:cubicBezTo>
                  <a:lnTo>
                    <a:pt x="625392" y="831218"/>
                  </a:lnTo>
                  <a:cubicBezTo>
                    <a:pt x="630592" y="851351"/>
                    <a:pt x="641624" y="867283"/>
                    <a:pt x="658490" y="879016"/>
                  </a:cubicBezTo>
                  <a:cubicBezTo>
                    <a:pt x="675356" y="890748"/>
                    <a:pt x="698254" y="896614"/>
                    <a:pt x="727186" y="896614"/>
                  </a:cubicBezTo>
                  <a:cubicBezTo>
                    <a:pt x="759051" y="896614"/>
                    <a:pt x="783116" y="889615"/>
                    <a:pt x="799381" y="875616"/>
                  </a:cubicBezTo>
                  <a:cubicBezTo>
                    <a:pt x="815647" y="861617"/>
                    <a:pt x="823780" y="844884"/>
                    <a:pt x="823780" y="825419"/>
                  </a:cubicBezTo>
                  <a:cubicBezTo>
                    <a:pt x="823780" y="807553"/>
                    <a:pt x="817914" y="793621"/>
                    <a:pt x="806181" y="783621"/>
                  </a:cubicBezTo>
                  <a:cubicBezTo>
                    <a:pt x="794315" y="773755"/>
                    <a:pt x="773416" y="765422"/>
                    <a:pt x="743485" y="758623"/>
                  </a:cubicBezTo>
                  <a:cubicBezTo>
                    <a:pt x="713553" y="751823"/>
                    <a:pt x="696054" y="746557"/>
                    <a:pt x="690988" y="742824"/>
                  </a:cubicBezTo>
                  <a:cubicBezTo>
                    <a:pt x="687255" y="740024"/>
                    <a:pt x="685388" y="736624"/>
                    <a:pt x="685388" y="732624"/>
                  </a:cubicBezTo>
                  <a:cubicBezTo>
                    <a:pt x="685388" y="727958"/>
                    <a:pt x="687522" y="724158"/>
                    <a:pt x="691788" y="721225"/>
                  </a:cubicBezTo>
                  <a:cubicBezTo>
                    <a:pt x="698188" y="717092"/>
                    <a:pt x="708787" y="715026"/>
                    <a:pt x="723586" y="715026"/>
                  </a:cubicBezTo>
                  <a:cubicBezTo>
                    <a:pt x="735319" y="715026"/>
                    <a:pt x="744351" y="717225"/>
                    <a:pt x="750684" y="721625"/>
                  </a:cubicBezTo>
                  <a:cubicBezTo>
                    <a:pt x="757017" y="726025"/>
                    <a:pt x="761317" y="732358"/>
                    <a:pt x="763584" y="740624"/>
                  </a:cubicBezTo>
                  <a:lnTo>
                    <a:pt x="816580" y="730825"/>
                  </a:lnTo>
                  <a:cubicBezTo>
                    <a:pt x="811247" y="712292"/>
                    <a:pt x="801515" y="698293"/>
                    <a:pt x="787382" y="688827"/>
                  </a:cubicBezTo>
                  <a:cubicBezTo>
                    <a:pt x="773250" y="679361"/>
                    <a:pt x="751651" y="674628"/>
                    <a:pt x="722586" y="674628"/>
                  </a:cubicBezTo>
                  <a:close/>
                  <a:moveTo>
                    <a:pt x="224310" y="593633"/>
                  </a:moveTo>
                  <a:cubicBezTo>
                    <a:pt x="201778" y="593633"/>
                    <a:pt x="182545" y="597033"/>
                    <a:pt x="166613" y="603832"/>
                  </a:cubicBezTo>
                  <a:cubicBezTo>
                    <a:pt x="150681" y="610632"/>
                    <a:pt x="138481" y="620531"/>
                    <a:pt x="130015" y="633531"/>
                  </a:cubicBezTo>
                  <a:cubicBezTo>
                    <a:pt x="121549" y="646530"/>
                    <a:pt x="117316" y="660496"/>
                    <a:pt x="117316" y="675428"/>
                  </a:cubicBezTo>
                  <a:cubicBezTo>
                    <a:pt x="117316" y="698627"/>
                    <a:pt x="126316" y="718292"/>
                    <a:pt x="144314" y="734424"/>
                  </a:cubicBezTo>
                  <a:cubicBezTo>
                    <a:pt x="157114" y="745890"/>
                    <a:pt x="179379" y="755556"/>
                    <a:pt x="211110" y="763423"/>
                  </a:cubicBezTo>
                  <a:cubicBezTo>
                    <a:pt x="235776" y="769556"/>
                    <a:pt x="251575" y="773822"/>
                    <a:pt x="258507" y="776222"/>
                  </a:cubicBezTo>
                  <a:cubicBezTo>
                    <a:pt x="268640" y="779822"/>
                    <a:pt x="275740" y="784055"/>
                    <a:pt x="279806" y="788921"/>
                  </a:cubicBezTo>
                  <a:cubicBezTo>
                    <a:pt x="283873" y="793787"/>
                    <a:pt x="285906" y="799687"/>
                    <a:pt x="285906" y="806620"/>
                  </a:cubicBezTo>
                  <a:cubicBezTo>
                    <a:pt x="285906" y="817419"/>
                    <a:pt x="281073" y="826852"/>
                    <a:pt x="271407" y="834918"/>
                  </a:cubicBezTo>
                  <a:cubicBezTo>
                    <a:pt x="261741" y="842984"/>
                    <a:pt x="247375" y="847017"/>
                    <a:pt x="228309" y="847017"/>
                  </a:cubicBezTo>
                  <a:cubicBezTo>
                    <a:pt x="210310" y="847017"/>
                    <a:pt x="196011" y="842484"/>
                    <a:pt x="185412" y="833418"/>
                  </a:cubicBezTo>
                  <a:cubicBezTo>
                    <a:pt x="174813" y="824352"/>
                    <a:pt x="167780" y="810153"/>
                    <a:pt x="164313" y="790821"/>
                  </a:cubicBezTo>
                  <a:lnTo>
                    <a:pt x="106717" y="796421"/>
                  </a:lnTo>
                  <a:cubicBezTo>
                    <a:pt x="110583" y="829219"/>
                    <a:pt x="122449" y="854184"/>
                    <a:pt x="142315" y="871316"/>
                  </a:cubicBezTo>
                  <a:cubicBezTo>
                    <a:pt x="162180" y="888448"/>
                    <a:pt x="190645" y="897014"/>
                    <a:pt x="227709" y="897014"/>
                  </a:cubicBezTo>
                  <a:cubicBezTo>
                    <a:pt x="253174" y="897014"/>
                    <a:pt x="274440" y="893448"/>
                    <a:pt x="291505" y="886315"/>
                  </a:cubicBezTo>
                  <a:cubicBezTo>
                    <a:pt x="308571" y="879182"/>
                    <a:pt x="321770" y="868283"/>
                    <a:pt x="331103" y="853617"/>
                  </a:cubicBezTo>
                  <a:cubicBezTo>
                    <a:pt x="340436" y="838951"/>
                    <a:pt x="345102" y="823219"/>
                    <a:pt x="345102" y="806420"/>
                  </a:cubicBezTo>
                  <a:cubicBezTo>
                    <a:pt x="345102" y="787888"/>
                    <a:pt x="341202" y="772322"/>
                    <a:pt x="333403" y="759723"/>
                  </a:cubicBezTo>
                  <a:cubicBezTo>
                    <a:pt x="325603" y="747124"/>
                    <a:pt x="314804" y="737191"/>
                    <a:pt x="301005" y="729925"/>
                  </a:cubicBezTo>
                  <a:cubicBezTo>
                    <a:pt x="287206" y="722658"/>
                    <a:pt x="265907" y="715626"/>
                    <a:pt x="237109" y="708826"/>
                  </a:cubicBezTo>
                  <a:cubicBezTo>
                    <a:pt x="208311" y="702026"/>
                    <a:pt x="190178" y="695493"/>
                    <a:pt x="182712" y="689227"/>
                  </a:cubicBezTo>
                  <a:cubicBezTo>
                    <a:pt x="176846" y="684294"/>
                    <a:pt x="173913" y="678361"/>
                    <a:pt x="173913" y="671428"/>
                  </a:cubicBezTo>
                  <a:cubicBezTo>
                    <a:pt x="173913" y="663829"/>
                    <a:pt x="177046" y="657762"/>
                    <a:pt x="183312" y="653229"/>
                  </a:cubicBezTo>
                  <a:cubicBezTo>
                    <a:pt x="193045" y="646163"/>
                    <a:pt x="206511" y="642630"/>
                    <a:pt x="223710" y="642630"/>
                  </a:cubicBezTo>
                  <a:cubicBezTo>
                    <a:pt x="240375" y="642630"/>
                    <a:pt x="252874" y="645930"/>
                    <a:pt x="261207" y="652529"/>
                  </a:cubicBezTo>
                  <a:cubicBezTo>
                    <a:pt x="269540" y="659129"/>
                    <a:pt x="274973" y="669962"/>
                    <a:pt x="277506" y="685027"/>
                  </a:cubicBezTo>
                  <a:lnTo>
                    <a:pt x="336703" y="682428"/>
                  </a:lnTo>
                  <a:cubicBezTo>
                    <a:pt x="335769" y="655496"/>
                    <a:pt x="326003" y="633964"/>
                    <a:pt x="307405" y="617831"/>
                  </a:cubicBezTo>
                  <a:cubicBezTo>
                    <a:pt x="288806" y="601699"/>
                    <a:pt x="261107" y="593633"/>
                    <a:pt x="224310" y="593633"/>
                  </a:cubicBezTo>
                  <a:close/>
                  <a:moveTo>
                    <a:pt x="793842" y="0"/>
                  </a:moveTo>
                  <a:cubicBezTo>
                    <a:pt x="1232269" y="0"/>
                    <a:pt x="1587684" y="329113"/>
                    <a:pt x="1587684" y="735095"/>
                  </a:cubicBezTo>
                  <a:cubicBezTo>
                    <a:pt x="1587684" y="1141077"/>
                    <a:pt x="1232269" y="1470190"/>
                    <a:pt x="793842" y="1470190"/>
                  </a:cubicBezTo>
                  <a:cubicBezTo>
                    <a:pt x="355415" y="1470190"/>
                    <a:pt x="0" y="1141077"/>
                    <a:pt x="0" y="735095"/>
                  </a:cubicBezTo>
                  <a:cubicBezTo>
                    <a:pt x="0" y="329113"/>
                    <a:pt x="355415" y="0"/>
                    <a:pt x="793842" y="0"/>
                  </a:cubicBezTo>
                  <a:close/>
                </a:path>
              </a:pathLst>
            </a:custGeom>
            <a:ln w="53975" cap="rnd">
              <a:solidFill>
                <a:schemeClr val="bg1"/>
              </a:solidFill>
              <a:prstDash val="solid"/>
            </a:ln>
            <a:effectLst>
              <a:outerShdw sx="1000" sy="1000" algn="bl" rotWithShape="0">
                <a:srgbClr val="000000"/>
              </a:outerShdw>
            </a:effectLst>
            <a:extLst>
              <a:ext uri="{909E8E84-426E-40DD-AFC4-6F175D3DCCD1}">
                <a14:hiddenFill xmlns:a14="http://schemas.microsoft.com/office/drawing/2010/main">
                  <a:solidFill>
                    <a:srgbClr val="FFFFFF"/>
                  </a:solidFill>
                </a14:hiddenFill>
              </a:ext>
            </a:extLst>
          </p:spPr>
        </p:pic>
      </p:grpSp>
      <p:grpSp>
        <p:nvGrpSpPr>
          <p:cNvPr id="15" name="Group 14">
            <a:extLst>
              <a:ext uri="{FF2B5EF4-FFF2-40B4-BE49-F238E27FC236}">
                <a16:creationId xmlns:a16="http://schemas.microsoft.com/office/drawing/2014/main" id="{71315A16-9B7E-64F1-3FE7-2167B3675D94}"/>
              </a:ext>
            </a:extLst>
          </p:cNvPr>
          <p:cNvGrpSpPr/>
          <p:nvPr/>
        </p:nvGrpSpPr>
        <p:grpSpPr>
          <a:xfrm>
            <a:off x="-1297302" y="3519401"/>
            <a:ext cx="1060374" cy="1020313"/>
            <a:chOff x="169335" y="4210029"/>
            <a:chExt cx="1272449" cy="1224375"/>
          </a:xfrm>
        </p:grpSpPr>
        <p:sp>
          <p:nvSpPr>
            <p:cNvPr id="17" name="Oval 16">
              <a:extLst>
                <a:ext uri="{FF2B5EF4-FFF2-40B4-BE49-F238E27FC236}">
                  <a16:creationId xmlns:a16="http://schemas.microsoft.com/office/drawing/2014/main" id="{69239CCA-101C-B2F2-B548-5B43C6B9FC84}"/>
                </a:ext>
              </a:extLst>
            </p:cNvPr>
            <p:cNvSpPr/>
            <p:nvPr/>
          </p:nvSpPr>
          <p:spPr>
            <a:xfrm>
              <a:off x="234673" y="4305677"/>
              <a:ext cx="1155267" cy="1049580"/>
            </a:xfrm>
            <a:prstGeom prst="ellipse">
              <a:avLst/>
            </a:prstGeom>
            <a:solidFill>
              <a:schemeClr val="bg1"/>
            </a:solidFill>
            <a:ln w="539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sz="1500">
                <a:solidFill>
                  <a:prstClr val="white"/>
                </a:solidFill>
                <a:latin typeface="Calibri" panose="020F0502020204030204"/>
              </a:endParaRPr>
            </a:p>
          </p:txBody>
        </p:sp>
        <p:pic>
          <p:nvPicPr>
            <p:cNvPr id="18" name="Picture 17">
              <a:extLst>
                <a:ext uri="{FF2B5EF4-FFF2-40B4-BE49-F238E27FC236}">
                  <a16:creationId xmlns:a16="http://schemas.microsoft.com/office/drawing/2014/main" id="{5018AAA2-A44D-4453-82ED-32C724A2B750}"/>
                </a:ext>
              </a:extLst>
            </p:cNvPr>
            <p:cNvPicPr>
              <a:picLocks noChangeAspect="1"/>
            </p:cNvPicPr>
            <p:nvPr/>
          </p:nvPicPr>
          <p:blipFill>
            <a:blip r:embed="rId6" cstate="email">
              <a:alphaModFix/>
              <a:duotone>
                <a:prstClr val="black"/>
                <a:srgbClr val="FF969E">
                  <a:tint val="45000"/>
                  <a:satMod val="400000"/>
                </a:srgbClr>
              </a:duotone>
              <a:extLst>
                <a:ext uri="{28A0092B-C50C-407E-A947-70E740481C1C}">
                  <a14:useLocalDpi xmlns:a14="http://schemas.microsoft.com/office/drawing/2010/main"/>
                </a:ext>
                <a:ext uri="{837473B0-CC2E-450A-ABE3-18F120FF3D39}">
                  <a1611:picAttrSrcUrl xmlns:a1611="http://schemas.microsoft.com/office/drawing/2016/11/main" r:id="rId7"/>
                </a:ext>
              </a:extLst>
            </a:blip>
            <a:srcRect/>
            <a:stretch/>
          </p:blipFill>
          <p:spPr>
            <a:xfrm>
              <a:off x="169335" y="4210029"/>
              <a:ext cx="1272449" cy="1224375"/>
            </a:xfrm>
            <a:custGeom>
              <a:avLst/>
              <a:gdLst/>
              <a:ahLst/>
              <a:cxnLst/>
              <a:rect l="l" t="t" r="r" b="b"/>
              <a:pathLst>
                <a:path w="1475716" h="1419962">
                  <a:moveTo>
                    <a:pt x="1041060" y="576731"/>
                  </a:moveTo>
                  <a:lnTo>
                    <a:pt x="1041060" y="869913"/>
                  </a:lnTo>
                  <a:lnTo>
                    <a:pt x="1264047" y="869913"/>
                  </a:lnTo>
                  <a:lnTo>
                    <a:pt x="1264047" y="820516"/>
                  </a:lnTo>
                  <a:lnTo>
                    <a:pt x="1100257" y="820516"/>
                  </a:lnTo>
                  <a:lnTo>
                    <a:pt x="1100257" y="740721"/>
                  </a:lnTo>
                  <a:lnTo>
                    <a:pt x="1247448" y="740721"/>
                  </a:lnTo>
                  <a:lnTo>
                    <a:pt x="1247448" y="691324"/>
                  </a:lnTo>
                  <a:lnTo>
                    <a:pt x="1100257" y="691324"/>
                  </a:lnTo>
                  <a:lnTo>
                    <a:pt x="1100257" y="626328"/>
                  </a:lnTo>
                  <a:lnTo>
                    <a:pt x="1258447" y="626328"/>
                  </a:lnTo>
                  <a:lnTo>
                    <a:pt x="1258447" y="576731"/>
                  </a:lnTo>
                  <a:close/>
                  <a:moveTo>
                    <a:pt x="764835" y="576731"/>
                  </a:moveTo>
                  <a:lnTo>
                    <a:pt x="764835" y="869913"/>
                  </a:lnTo>
                  <a:lnTo>
                    <a:pt x="987822" y="869913"/>
                  </a:lnTo>
                  <a:lnTo>
                    <a:pt x="987822" y="820516"/>
                  </a:lnTo>
                  <a:lnTo>
                    <a:pt x="824032" y="820516"/>
                  </a:lnTo>
                  <a:lnTo>
                    <a:pt x="824032" y="740721"/>
                  </a:lnTo>
                  <a:lnTo>
                    <a:pt x="971223" y="740721"/>
                  </a:lnTo>
                  <a:lnTo>
                    <a:pt x="971223" y="691324"/>
                  </a:lnTo>
                  <a:lnTo>
                    <a:pt x="824032" y="691324"/>
                  </a:lnTo>
                  <a:lnTo>
                    <a:pt x="824032" y="626328"/>
                  </a:lnTo>
                  <a:lnTo>
                    <a:pt x="982222" y="626328"/>
                  </a:lnTo>
                  <a:lnTo>
                    <a:pt x="982222" y="576731"/>
                  </a:lnTo>
                  <a:close/>
                  <a:moveTo>
                    <a:pt x="470160" y="576731"/>
                  </a:moveTo>
                  <a:lnTo>
                    <a:pt x="470160" y="869913"/>
                  </a:lnTo>
                  <a:lnTo>
                    <a:pt x="525157" y="869913"/>
                  </a:lnTo>
                  <a:lnTo>
                    <a:pt x="525157" y="678725"/>
                  </a:lnTo>
                  <a:lnTo>
                    <a:pt x="643350" y="869913"/>
                  </a:lnTo>
                  <a:lnTo>
                    <a:pt x="702746" y="869913"/>
                  </a:lnTo>
                  <a:lnTo>
                    <a:pt x="702746" y="576731"/>
                  </a:lnTo>
                  <a:lnTo>
                    <a:pt x="647749" y="576731"/>
                  </a:lnTo>
                  <a:lnTo>
                    <a:pt x="647749" y="772519"/>
                  </a:lnTo>
                  <a:lnTo>
                    <a:pt x="527757" y="576731"/>
                  </a:lnTo>
                  <a:close/>
                  <a:moveTo>
                    <a:pt x="295929" y="571731"/>
                  </a:moveTo>
                  <a:cubicBezTo>
                    <a:pt x="273397" y="571731"/>
                    <a:pt x="254165" y="575131"/>
                    <a:pt x="238233" y="581931"/>
                  </a:cubicBezTo>
                  <a:cubicBezTo>
                    <a:pt x="222300" y="588730"/>
                    <a:pt x="210101" y="598630"/>
                    <a:pt x="201635" y="611629"/>
                  </a:cubicBezTo>
                  <a:cubicBezTo>
                    <a:pt x="193169" y="624628"/>
                    <a:pt x="188935" y="638594"/>
                    <a:pt x="188935" y="653526"/>
                  </a:cubicBezTo>
                  <a:cubicBezTo>
                    <a:pt x="188935" y="676725"/>
                    <a:pt x="197935" y="696391"/>
                    <a:pt x="215934" y="712523"/>
                  </a:cubicBezTo>
                  <a:cubicBezTo>
                    <a:pt x="228733" y="723989"/>
                    <a:pt x="250998" y="733655"/>
                    <a:pt x="282730" y="741521"/>
                  </a:cubicBezTo>
                  <a:cubicBezTo>
                    <a:pt x="307395" y="747654"/>
                    <a:pt x="323194" y="751920"/>
                    <a:pt x="330127" y="754320"/>
                  </a:cubicBezTo>
                  <a:cubicBezTo>
                    <a:pt x="340260" y="757920"/>
                    <a:pt x="347359" y="762153"/>
                    <a:pt x="351426" y="767020"/>
                  </a:cubicBezTo>
                  <a:cubicBezTo>
                    <a:pt x="355492" y="771886"/>
                    <a:pt x="357525" y="777786"/>
                    <a:pt x="357525" y="784718"/>
                  </a:cubicBezTo>
                  <a:cubicBezTo>
                    <a:pt x="357525" y="795518"/>
                    <a:pt x="352692" y="804951"/>
                    <a:pt x="343026" y="813017"/>
                  </a:cubicBezTo>
                  <a:cubicBezTo>
                    <a:pt x="333360" y="821083"/>
                    <a:pt x="318994" y="825116"/>
                    <a:pt x="299929" y="825116"/>
                  </a:cubicBezTo>
                  <a:cubicBezTo>
                    <a:pt x="281930" y="825116"/>
                    <a:pt x="267631" y="820583"/>
                    <a:pt x="257031" y="811517"/>
                  </a:cubicBezTo>
                  <a:cubicBezTo>
                    <a:pt x="246432" y="802451"/>
                    <a:pt x="239399" y="788252"/>
                    <a:pt x="235933" y="768919"/>
                  </a:cubicBezTo>
                  <a:lnTo>
                    <a:pt x="178336" y="774519"/>
                  </a:lnTo>
                  <a:cubicBezTo>
                    <a:pt x="182203" y="807317"/>
                    <a:pt x="194069" y="832282"/>
                    <a:pt x="213934" y="849414"/>
                  </a:cubicBezTo>
                  <a:cubicBezTo>
                    <a:pt x="233799" y="866547"/>
                    <a:pt x="262264" y="875113"/>
                    <a:pt x="299329" y="875113"/>
                  </a:cubicBezTo>
                  <a:cubicBezTo>
                    <a:pt x="324794" y="875113"/>
                    <a:pt x="346059" y="871546"/>
                    <a:pt x="363125" y="864414"/>
                  </a:cubicBezTo>
                  <a:cubicBezTo>
                    <a:pt x="380190" y="857281"/>
                    <a:pt x="393390" y="846381"/>
                    <a:pt x="402722" y="831716"/>
                  </a:cubicBezTo>
                  <a:cubicBezTo>
                    <a:pt x="412055" y="817050"/>
                    <a:pt x="416722" y="801317"/>
                    <a:pt x="416722" y="784518"/>
                  </a:cubicBezTo>
                  <a:cubicBezTo>
                    <a:pt x="416722" y="765986"/>
                    <a:pt x="412822" y="750421"/>
                    <a:pt x="405022" y="737821"/>
                  </a:cubicBezTo>
                  <a:cubicBezTo>
                    <a:pt x="397223" y="725222"/>
                    <a:pt x="386423" y="715289"/>
                    <a:pt x="372624" y="708023"/>
                  </a:cubicBezTo>
                  <a:cubicBezTo>
                    <a:pt x="358825" y="700757"/>
                    <a:pt x="337526" y="693724"/>
                    <a:pt x="308728" y="686924"/>
                  </a:cubicBezTo>
                  <a:cubicBezTo>
                    <a:pt x="279930" y="680125"/>
                    <a:pt x="261798" y="673592"/>
                    <a:pt x="254332" y="667326"/>
                  </a:cubicBezTo>
                  <a:cubicBezTo>
                    <a:pt x="248465" y="662393"/>
                    <a:pt x="245532" y="656460"/>
                    <a:pt x="245532" y="649527"/>
                  </a:cubicBezTo>
                  <a:cubicBezTo>
                    <a:pt x="245532" y="641927"/>
                    <a:pt x="248665" y="635861"/>
                    <a:pt x="254931" y="631328"/>
                  </a:cubicBezTo>
                  <a:cubicBezTo>
                    <a:pt x="264664" y="624262"/>
                    <a:pt x="278130" y="620728"/>
                    <a:pt x="295329" y="620728"/>
                  </a:cubicBezTo>
                  <a:cubicBezTo>
                    <a:pt x="311995" y="620728"/>
                    <a:pt x="324494" y="624028"/>
                    <a:pt x="332827" y="630628"/>
                  </a:cubicBezTo>
                  <a:cubicBezTo>
                    <a:pt x="341160" y="637227"/>
                    <a:pt x="346593" y="648060"/>
                    <a:pt x="349126" y="663126"/>
                  </a:cubicBezTo>
                  <a:lnTo>
                    <a:pt x="408322" y="660526"/>
                  </a:lnTo>
                  <a:cubicBezTo>
                    <a:pt x="407389" y="633594"/>
                    <a:pt x="397623" y="612062"/>
                    <a:pt x="379024" y="595930"/>
                  </a:cubicBezTo>
                  <a:cubicBezTo>
                    <a:pt x="360425" y="579798"/>
                    <a:pt x="332727" y="571731"/>
                    <a:pt x="295929" y="571731"/>
                  </a:cubicBezTo>
                  <a:close/>
                  <a:moveTo>
                    <a:pt x="737858" y="0"/>
                  </a:moveTo>
                  <a:cubicBezTo>
                    <a:pt x="1145366" y="0"/>
                    <a:pt x="1475716" y="317869"/>
                    <a:pt x="1475716" y="709981"/>
                  </a:cubicBezTo>
                  <a:cubicBezTo>
                    <a:pt x="1475716" y="1102093"/>
                    <a:pt x="1145366" y="1419962"/>
                    <a:pt x="737858" y="1419962"/>
                  </a:cubicBezTo>
                  <a:cubicBezTo>
                    <a:pt x="330350" y="1419962"/>
                    <a:pt x="0" y="1102093"/>
                    <a:pt x="0" y="709981"/>
                  </a:cubicBezTo>
                  <a:cubicBezTo>
                    <a:pt x="0" y="317869"/>
                    <a:pt x="330350" y="0"/>
                    <a:pt x="737858" y="0"/>
                  </a:cubicBezTo>
                  <a:close/>
                </a:path>
              </a:pathLst>
            </a:custGeom>
            <a:ln w="53975">
              <a:solidFill>
                <a:schemeClr val="bg1"/>
              </a:solidFill>
            </a:ln>
          </p:spPr>
        </p:pic>
      </p:grpSp>
      <p:pic>
        <p:nvPicPr>
          <p:cNvPr id="22" name="Picture 21" descr="Breaking Barriers Innovations">
            <a:extLst>
              <a:ext uri="{FF2B5EF4-FFF2-40B4-BE49-F238E27FC236}">
                <a16:creationId xmlns:a16="http://schemas.microsoft.com/office/drawing/2014/main" id="{CC4E7373-051D-99DB-D0F6-2F296D4DC0B3}"/>
              </a:ext>
            </a:extLst>
          </p:cNvPr>
          <p:cNvPicPr>
            <a:picLocks noChangeAspect="1" noChangeArrowheads="1"/>
          </p:cNvPicPr>
          <p:nvPr/>
        </p:nvPicPr>
        <p:blipFill>
          <a:blip r:embed="rId8" cstate="email">
            <a:duotone>
              <a:prstClr val="black"/>
              <a:schemeClr val="bg1">
                <a:tint val="45000"/>
                <a:satMod val="400000"/>
              </a:schemeClr>
            </a:duotone>
            <a:extLst>
              <a:ext uri="{BEBA8EAE-BF5A-486C-A8C5-ECC9F3942E4B}">
                <a14:imgProps xmlns:a14="http://schemas.microsoft.com/office/drawing/2010/main">
                  <a14:imgLayer r:embed="rId9">
                    <a14:imgEffect>
                      <a14:sharpenSoften amount="58000"/>
                    </a14:imgEffect>
                    <a14:imgEffect>
                      <a14:brightnessContrast bright="100000" contrast="100000"/>
                    </a14:imgEffect>
                  </a14:imgLayer>
                </a14:imgProps>
              </a:ext>
              <a:ext uri="{28A0092B-C50C-407E-A947-70E740481C1C}">
                <a14:useLocalDpi xmlns:a14="http://schemas.microsoft.com/office/drawing/2010/main"/>
              </a:ext>
            </a:extLst>
          </a:blip>
          <a:srcRect/>
          <a:stretch>
            <a:fillRect/>
          </a:stretch>
        </p:blipFill>
        <p:spPr bwMode="auto">
          <a:xfrm>
            <a:off x="10854199" y="95701"/>
            <a:ext cx="1344606" cy="1093613"/>
          </a:xfrm>
          <a:prstGeom prst="rect">
            <a:avLst/>
          </a:prstGeom>
          <a:noFill/>
          <a:extLst>
            <a:ext uri="{909E8E84-426E-40DD-AFC4-6F175D3DCCD1}">
              <a14:hiddenFill xmlns:a14="http://schemas.microsoft.com/office/drawing/2010/main">
                <a:solidFill>
                  <a:srgbClr val="FFFFFF"/>
                </a:solidFill>
              </a14:hiddenFill>
            </a:ext>
          </a:extLst>
        </p:spPr>
      </p:pic>
      <p:sp>
        <p:nvSpPr>
          <p:cNvPr id="25" name="Text 0">
            <a:extLst>
              <a:ext uri="{FF2B5EF4-FFF2-40B4-BE49-F238E27FC236}">
                <a16:creationId xmlns:a16="http://schemas.microsoft.com/office/drawing/2014/main" id="{832939A5-9395-2765-5420-73A63727524B}"/>
              </a:ext>
            </a:extLst>
          </p:cNvPr>
          <p:cNvSpPr/>
          <p:nvPr/>
        </p:nvSpPr>
        <p:spPr>
          <a:xfrm>
            <a:off x="2298459" y="141532"/>
            <a:ext cx="2618949" cy="782430"/>
          </a:xfrm>
          <a:prstGeom prst="rect">
            <a:avLst/>
          </a:prstGeom>
          <a:noFill/>
          <a:ln/>
        </p:spPr>
        <p:txBody>
          <a:bodyPr wrap="square" lIns="120000" tIns="0" rIns="0" bIns="0" rtlCol="0" anchor="t"/>
          <a:lstStyle/>
          <a:p>
            <a:pPr defTabSz="761970">
              <a:lnSpc>
                <a:spcPts val="4625"/>
              </a:lnSpc>
            </a:pPr>
            <a:r>
              <a:rPr lang="en-US" sz="3708" b="1">
                <a:solidFill>
                  <a:prstClr val="white"/>
                </a:solidFill>
                <a:latin typeface="Arial" panose="020B0604020202020204" pitchFamily="34" charset="0"/>
                <a:ea typeface="Poppins Light" pitchFamily="34" charset="-122"/>
                <a:cs typeface="Arial" panose="020B0604020202020204" pitchFamily="34" charset="0"/>
              </a:rPr>
              <a:t>Site Visit</a:t>
            </a:r>
            <a:endParaRPr lang="en-US" sz="3708">
              <a:solidFill>
                <a:prstClr val="white"/>
              </a:solidFill>
              <a:latin typeface="Arial" panose="020B0604020202020204" pitchFamily="34" charset="0"/>
              <a:cs typeface="Arial" panose="020B0604020202020204" pitchFamily="34" charset="0"/>
            </a:endParaRPr>
          </a:p>
        </p:txBody>
      </p:sp>
      <p:sp>
        <p:nvSpPr>
          <p:cNvPr id="33" name="Text 0">
            <a:extLst>
              <a:ext uri="{FF2B5EF4-FFF2-40B4-BE49-F238E27FC236}">
                <a16:creationId xmlns:a16="http://schemas.microsoft.com/office/drawing/2014/main" id="{C20C7040-8135-6011-5BEF-151C176F02B8}"/>
              </a:ext>
            </a:extLst>
          </p:cNvPr>
          <p:cNvSpPr/>
          <p:nvPr/>
        </p:nvSpPr>
        <p:spPr>
          <a:xfrm>
            <a:off x="2298459" y="623001"/>
            <a:ext cx="6462536" cy="782430"/>
          </a:xfrm>
          <a:prstGeom prst="rect">
            <a:avLst/>
          </a:prstGeom>
          <a:noFill/>
          <a:ln/>
        </p:spPr>
        <p:txBody>
          <a:bodyPr wrap="square" lIns="120000" tIns="0" rIns="0" bIns="0" rtlCol="0" anchor="t"/>
          <a:lstStyle/>
          <a:p>
            <a:pPr defTabSz="761970">
              <a:lnSpc>
                <a:spcPts val="4625"/>
              </a:lnSpc>
            </a:pPr>
            <a:r>
              <a:rPr lang="en-US" sz="3200">
                <a:solidFill>
                  <a:srgbClr val="416BBB"/>
                </a:solidFill>
                <a:latin typeface="Arial" panose="020B0604020202020204" pitchFamily="34" charset="0"/>
                <a:ea typeface="Poppins Light" pitchFamily="34" charset="-122"/>
                <a:cs typeface="Arial" panose="020B0604020202020204" pitchFamily="34" charset="0"/>
              </a:rPr>
              <a:t>What’s making a difference?</a:t>
            </a:r>
            <a:endParaRPr lang="en-US" sz="3200">
              <a:solidFill>
                <a:srgbClr val="416BBB"/>
              </a:solidFill>
              <a:latin typeface="Arial" panose="020B0604020202020204" pitchFamily="34" charset="0"/>
              <a:cs typeface="Arial" panose="020B0604020202020204" pitchFamily="34" charset="0"/>
            </a:endParaRPr>
          </a:p>
        </p:txBody>
      </p:sp>
      <p:sp>
        <p:nvSpPr>
          <p:cNvPr id="38" name="Rectangle 37">
            <a:extLst>
              <a:ext uri="{FF2B5EF4-FFF2-40B4-BE49-F238E27FC236}">
                <a16:creationId xmlns:a16="http://schemas.microsoft.com/office/drawing/2014/main" id="{AA43AB77-9BA9-01DC-8DA2-E3AE31520523}"/>
              </a:ext>
            </a:extLst>
          </p:cNvPr>
          <p:cNvSpPr/>
          <p:nvPr/>
        </p:nvSpPr>
        <p:spPr>
          <a:xfrm>
            <a:off x="6228237" y="5399867"/>
            <a:ext cx="3935900" cy="109270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GB" sz="1400" b="1" i="1">
                <a:latin typeface="Arial" panose="020B0604020202020204" pitchFamily="34" charset="0"/>
                <a:ea typeface="Aptos" panose="020B0004020202020204" pitchFamily="34" charset="0"/>
                <a:cs typeface="Arial" panose="020B0604020202020204" pitchFamily="34" charset="0"/>
              </a:rPr>
              <a:t>“</a:t>
            </a:r>
            <a:r>
              <a:rPr lang="en-US" sz="1400" b="1" i="1">
                <a:latin typeface="Arial" panose="020B0604020202020204" pitchFamily="34" charset="0"/>
                <a:ea typeface="Aptos" panose="020B0004020202020204" pitchFamily="34" charset="0"/>
                <a:cs typeface="Arial" panose="020B0604020202020204" pitchFamily="34" charset="0"/>
              </a:rPr>
              <a:t>The programme has helped the Trust to further integrate volunteering into workforce strategies and aided the development of effective career pathways for volunteers</a:t>
            </a:r>
            <a:r>
              <a:rPr lang="en-GB" sz="1400" b="1" i="1">
                <a:effectLst/>
                <a:latin typeface="Arial" panose="020B0604020202020204" pitchFamily="34" charset="0"/>
                <a:ea typeface="Aptos" panose="020B0004020202020204" pitchFamily="34" charset="0"/>
                <a:cs typeface="Arial" panose="020B0604020202020204" pitchFamily="34" charset="0"/>
              </a:rPr>
              <a:t>”</a:t>
            </a:r>
            <a:r>
              <a:rPr lang="en-GB" sz="1400" b="1" i="1">
                <a:effectLst/>
                <a:latin typeface="Arial" panose="020B0604020202020204" pitchFamily="34" charset="0"/>
                <a:cs typeface="Arial" panose="020B0604020202020204" pitchFamily="34" charset="0"/>
              </a:rPr>
              <a:t> </a:t>
            </a:r>
            <a:endParaRPr lang="en-GB" sz="1400" b="1" i="1">
              <a:latin typeface="Arial" panose="020B0604020202020204" pitchFamily="34" charset="0"/>
              <a:cs typeface="Arial" panose="020B0604020202020204" pitchFamily="34" charset="0"/>
            </a:endParaRPr>
          </a:p>
        </p:txBody>
      </p:sp>
      <p:sp>
        <p:nvSpPr>
          <p:cNvPr id="37" name="Rectangle 36">
            <a:extLst>
              <a:ext uri="{FF2B5EF4-FFF2-40B4-BE49-F238E27FC236}">
                <a16:creationId xmlns:a16="http://schemas.microsoft.com/office/drawing/2014/main" id="{72EDCB8A-CA95-0B18-4FAA-459658217068}"/>
              </a:ext>
            </a:extLst>
          </p:cNvPr>
          <p:cNvSpPr/>
          <p:nvPr/>
        </p:nvSpPr>
        <p:spPr>
          <a:xfrm>
            <a:off x="4599126" y="1279297"/>
            <a:ext cx="4896828" cy="782428"/>
          </a:xfrm>
          <a:prstGeom prst="rect">
            <a:avLst/>
          </a:prstGeom>
          <a:solidFill>
            <a:srgbClr val="66547F">
              <a:alpha val="33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400">
                <a:latin typeface="Arial" panose="020B0604020202020204" pitchFamily="34" charset="0"/>
                <a:cs typeface="Arial" panose="020B0604020202020204" pitchFamily="34" charset="0"/>
              </a:rPr>
              <a:t>The Apollo Project is a two-year workforce programme designed to address recruitment and retention challenges faced within the health and social care sector </a:t>
            </a:r>
            <a:endParaRPr lang="en-GB" sz="1400">
              <a:latin typeface="Arial" panose="020B0604020202020204" pitchFamily="34" charset="0"/>
              <a:cs typeface="Arial" panose="020B0604020202020204" pitchFamily="34" charset="0"/>
            </a:endParaRPr>
          </a:p>
        </p:txBody>
      </p:sp>
      <p:cxnSp>
        <p:nvCxnSpPr>
          <p:cNvPr id="46" name="Straight Connector 45">
            <a:extLst>
              <a:ext uri="{FF2B5EF4-FFF2-40B4-BE49-F238E27FC236}">
                <a16:creationId xmlns:a16="http://schemas.microsoft.com/office/drawing/2014/main" id="{414C17D0-ED8A-A19C-4DA0-141CEE5A5328}"/>
              </a:ext>
            </a:extLst>
          </p:cNvPr>
          <p:cNvCxnSpPr/>
          <p:nvPr/>
        </p:nvCxnSpPr>
        <p:spPr>
          <a:xfrm>
            <a:off x="2258748" y="4185850"/>
            <a:ext cx="9083389" cy="0"/>
          </a:xfrm>
          <a:prstGeom prst="line">
            <a:avLst/>
          </a:prstGeom>
          <a:ln w="22225"/>
        </p:spPr>
        <p:style>
          <a:lnRef idx="1">
            <a:schemeClr val="accent1"/>
          </a:lnRef>
          <a:fillRef idx="0">
            <a:schemeClr val="accent1"/>
          </a:fillRef>
          <a:effectRef idx="0">
            <a:schemeClr val="accent1"/>
          </a:effectRef>
          <a:fontRef idx="minor">
            <a:schemeClr val="tx1"/>
          </a:fontRef>
        </p:style>
      </p:cxnSp>
      <p:sp>
        <p:nvSpPr>
          <p:cNvPr id="47" name="Oval 46">
            <a:extLst>
              <a:ext uri="{FF2B5EF4-FFF2-40B4-BE49-F238E27FC236}">
                <a16:creationId xmlns:a16="http://schemas.microsoft.com/office/drawing/2014/main" id="{3A8C9097-E92B-3BA6-F031-BDC78B3E2064}"/>
              </a:ext>
            </a:extLst>
          </p:cNvPr>
          <p:cNvSpPr/>
          <p:nvPr/>
        </p:nvSpPr>
        <p:spPr>
          <a:xfrm>
            <a:off x="6531044" y="4066300"/>
            <a:ext cx="269399" cy="239100"/>
          </a:xfrm>
          <a:prstGeom prst="ellipse">
            <a:avLst/>
          </a:prstGeom>
          <a:solidFill>
            <a:schemeClr val="bg1"/>
          </a:solidFill>
          <a:ln w="25400">
            <a:solidFill>
              <a:srgbClr val="44579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cxnSp>
        <p:nvCxnSpPr>
          <p:cNvPr id="50" name="Straight Connector 49">
            <a:extLst>
              <a:ext uri="{FF2B5EF4-FFF2-40B4-BE49-F238E27FC236}">
                <a16:creationId xmlns:a16="http://schemas.microsoft.com/office/drawing/2014/main" id="{2CB75C8D-6A77-0491-183A-BCF1EFFAF31B}"/>
              </a:ext>
            </a:extLst>
          </p:cNvPr>
          <p:cNvCxnSpPr/>
          <p:nvPr/>
        </p:nvCxnSpPr>
        <p:spPr>
          <a:xfrm>
            <a:off x="2302022" y="6667037"/>
            <a:ext cx="9083389" cy="0"/>
          </a:xfrm>
          <a:prstGeom prst="line">
            <a:avLst/>
          </a:prstGeom>
          <a:ln w="22225"/>
        </p:spPr>
        <p:style>
          <a:lnRef idx="1">
            <a:schemeClr val="accent1"/>
          </a:lnRef>
          <a:fillRef idx="0">
            <a:schemeClr val="accent1"/>
          </a:fillRef>
          <a:effectRef idx="0">
            <a:schemeClr val="accent1"/>
          </a:effectRef>
          <a:fontRef idx="minor">
            <a:schemeClr val="tx1"/>
          </a:fontRef>
        </p:style>
      </p:cxnSp>
      <p:sp>
        <p:nvSpPr>
          <p:cNvPr id="53" name="Oval 52">
            <a:extLst>
              <a:ext uri="{FF2B5EF4-FFF2-40B4-BE49-F238E27FC236}">
                <a16:creationId xmlns:a16="http://schemas.microsoft.com/office/drawing/2014/main" id="{5BFA3EE8-46E1-A81D-EF7E-AEBF87763300}"/>
              </a:ext>
            </a:extLst>
          </p:cNvPr>
          <p:cNvSpPr/>
          <p:nvPr/>
        </p:nvSpPr>
        <p:spPr>
          <a:xfrm>
            <a:off x="6531044" y="6550726"/>
            <a:ext cx="269399" cy="239100"/>
          </a:xfrm>
          <a:prstGeom prst="ellipse">
            <a:avLst/>
          </a:prstGeom>
          <a:solidFill>
            <a:schemeClr val="bg1"/>
          </a:solidFill>
          <a:ln w="25400">
            <a:solidFill>
              <a:srgbClr val="44579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sp>
        <p:nvSpPr>
          <p:cNvPr id="56" name="TextBox 55">
            <a:extLst>
              <a:ext uri="{FF2B5EF4-FFF2-40B4-BE49-F238E27FC236}">
                <a16:creationId xmlns:a16="http://schemas.microsoft.com/office/drawing/2014/main" id="{6BA24C08-6454-F25F-895F-BB92166A243A}"/>
              </a:ext>
            </a:extLst>
          </p:cNvPr>
          <p:cNvSpPr txBox="1"/>
          <p:nvPr/>
        </p:nvSpPr>
        <p:spPr>
          <a:xfrm>
            <a:off x="4754880" y="4377280"/>
            <a:ext cx="2891226" cy="523220"/>
          </a:xfrm>
          <a:prstGeom prst="rect">
            <a:avLst/>
          </a:prstGeom>
          <a:noFill/>
          <a:ln>
            <a:noFill/>
          </a:ln>
        </p:spPr>
        <p:txBody>
          <a:bodyPr wrap="square">
            <a:spAutoFit/>
          </a:bodyPr>
          <a:lstStyle/>
          <a:p>
            <a:pPr algn="r">
              <a:buNone/>
            </a:pPr>
            <a:r>
              <a:rPr lang="en-US" sz="1400" b="1" i="1" u="none" strike="noStrike">
                <a:solidFill>
                  <a:schemeClr val="bg1"/>
                </a:solidFill>
                <a:effectLst/>
                <a:latin typeface="Arial" panose="020B0604020202020204" pitchFamily="34" charset="0"/>
                <a:cs typeface="Arial" panose="020B0604020202020204" pitchFamily="34" charset="0"/>
              </a:rPr>
              <a:t>“Volunteering was 100% the thing that helped me get a job.”</a:t>
            </a:r>
            <a:endParaRPr lang="en-GB" sz="1400" b="0" i="1" u="none" strike="noStrike">
              <a:solidFill>
                <a:schemeClr val="bg1"/>
              </a:solidFill>
              <a:effectLst/>
              <a:latin typeface="Arial" panose="020B0604020202020204" pitchFamily="34" charset="0"/>
              <a:cs typeface="Arial" panose="020B0604020202020204" pitchFamily="34" charset="0"/>
            </a:endParaRPr>
          </a:p>
        </p:txBody>
      </p:sp>
      <p:sp>
        <p:nvSpPr>
          <p:cNvPr id="60" name="Rectangle 59">
            <a:extLst>
              <a:ext uri="{FF2B5EF4-FFF2-40B4-BE49-F238E27FC236}">
                <a16:creationId xmlns:a16="http://schemas.microsoft.com/office/drawing/2014/main" id="{1924135F-E49C-5C8C-D1A3-10E1E39876BF}"/>
              </a:ext>
            </a:extLst>
          </p:cNvPr>
          <p:cNvSpPr/>
          <p:nvPr/>
        </p:nvSpPr>
        <p:spPr>
          <a:xfrm>
            <a:off x="6531044" y="3125463"/>
            <a:ext cx="5476426" cy="93498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buNone/>
            </a:pPr>
            <a:r>
              <a:rPr lang="en-GB" sz="1400" b="1" i="1" kern="100">
                <a:latin typeface="Arial" panose="020B0604020202020204" pitchFamily="34" charset="0"/>
                <a:ea typeface="Aptos" panose="020B0004020202020204" pitchFamily="34" charset="0"/>
                <a:cs typeface="Arial" panose="020B0604020202020204" pitchFamily="34" charset="0"/>
              </a:rPr>
              <a:t>“</a:t>
            </a:r>
            <a:r>
              <a:rPr lang="en-US" sz="1400" b="1" i="1" kern="100">
                <a:latin typeface="Arial" panose="020B0604020202020204" pitchFamily="34" charset="0"/>
                <a:ea typeface="Aptos" panose="020B0004020202020204" pitchFamily="34" charset="0"/>
                <a:cs typeface="Arial" panose="020B0604020202020204" pitchFamily="34" charset="0"/>
              </a:rPr>
              <a:t>The Apollo Project is indeed here to launch people into a future they too may never have imagined. It is here to show that, no matter your background, your experience, or where you thought your career would take you, you can make a difference.”</a:t>
            </a:r>
            <a:endParaRPr lang="en-GB" sz="1400" b="1" i="1">
              <a:latin typeface="Arial" panose="020B0604020202020204" pitchFamily="34" charset="0"/>
              <a:cs typeface="Arial" panose="020B0604020202020204" pitchFamily="34" charset="0"/>
            </a:endParaRPr>
          </a:p>
        </p:txBody>
      </p:sp>
      <p:sp>
        <p:nvSpPr>
          <p:cNvPr id="61" name="Rectangle 60">
            <a:extLst>
              <a:ext uri="{FF2B5EF4-FFF2-40B4-BE49-F238E27FC236}">
                <a16:creationId xmlns:a16="http://schemas.microsoft.com/office/drawing/2014/main" id="{0BC08739-E110-E660-E021-D62C2F492500}"/>
              </a:ext>
            </a:extLst>
          </p:cNvPr>
          <p:cNvSpPr/>
          <p:nvPr/>
        </p:nvSpPr>
        <p:spPr>
          <a:xfrm>
            <a:off x="2222023" y="5074966"/>
            <a:ext cx="3769313" cy="1308748"/>
          </a:xfrm>
          <a:prstGeom prst="rect">
            <a:avLst/>
          </a:prstGeom>
          <a:solidFill>
            <a:srgbClr val="66547F">
              <a:alpha val="33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400">
                <a:latin typeface="Arial" panose="020B0604020202020204" pitchFamily="34" charset="0"/>
                <a:cs typeface="Arial" panose="020B0604020202020204" pitchFamily="34" charset="0"/>
              </a:rPr>
              <a:t>Offers three-to-six-month volunteering opportunities with 1-2-1 mentoring throughout the programme and a range of opportunities to meet health professionals including, nurses, healthcare assistants and physiotherapists</a:t>
            </a:r>
            <a:endParaRPr lang="en-GB" sz="1400">
              <a:latin typeface="Arial" panose="020B0604020202020204" pitchFamily="34" charset="0"/>
              <a:cs typeface="Arial" panose="020B0604020202020204" pitchFamily="34" charset="0"/>
            </a:endParaRPr>
          </a:p>
        </p:txBody>
      </p:sp>
      <p:grpSp>
        <p:nvGrpSpPr>
          <p:cNvPr id="62" name="Group 61">
            <a:extLst>
              <a:ext uri="{FF2B5EF4-FFF2-40B4-BE49-F238E27FC236}">
                <a16:creationId xmlns:a16="http://schemas.microsoft.com/office/drawing/2014/main" id="{995D5990-231A-88DB-4AED-C706F8AF2DDF}"/>
              </a:ext>
            </a:extLst>
          </p:cNvPr>
          <p:cNvGrpSpPr/>
          <p:nvPr/>
        </p:nvGrpSpPr>
        <p:grpSpPr>
          <a:xfrm>
            <a:off x="1073677" y="159607"/>
            <a:ext cx="1096368" cy="1048554"/>
            <a:chOff x="139825" y="280858"/>
            <a:chExt cx="1315641" cy="1258265"/>
          </a:xfrm>
        </p:grpSpPr>
        <p:sp>
          <p:nvSpPr>
            <p:cNvPr id="63" name="Oval 62">
              <a:extLst>
                <a:ext uri="{FF2B5EF4-FFF2-40B4-BE49-F238E27FC236}">
                  <a16:creationId xmlns:a16="http://schemas.microsoft.com/office/drawing/2014/main" id="{05963A97-7C7A-B647-D8DD-63478F9B6ED3}"/>
                </a:ext>
              </a:extLst>
            </p:cNvPr>
            <p:cNvSpPr/>
            <p:nvPr/>
          </p:nvSpPr>
          <p:spPr>
            <a:xfrm>
              <a:off x="218322" y="401115"/>
              <a:ext cx="1155267" cy="1049580"/>
            </a:xfrm>
            <a:prstGeom prst="ellipse">
              <a:avLst/>
            </a:prstGeom>
            <a:solidFill>
              <a:schemeClr val="bg1"/>
            </a:solidFill>
            <a:ln w="635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sz="1500">
                <a:solidFill>
                  <a:prstClr val="white"/>
                </a:solidFill>
                <a:latin typeface="Calibri" panose="020F0502020204030204"/>
              </a:endParaRPr>
            </a:p>
          </p:txBody>
        </p:sp>
        <p:pic>
          <p:nvPicPr>
            <p:cNvPr id="1024" name="Picture 1023">
              <a:extLst>
                <a:ext uri="{FF2B5EF4-FFF2-40B4-BE49-F238E27FC236}">
                  <a16:creationId xmlns:a16="http://schemas.microsoft.com/office/drawing/2014/main" id="{5DFBC6D6-4F00-0EB2-A235-76C7C7594B0D}"/>
                </a:ext>
              </a:extLst>
            </p:cNvPr>
            <p:cNvPicPr>
              <a:picLocks noChangeAspect="1"/>
            </p:cNvPicPr>
            <p:nvPr/>
          </p:nvPicPr>
          <p:blipFill>
            <a:blip r:embed="rId10" cstate="email">
              <a:duotone>
                <a:prstClr val="black"/>
                <a:srgbClr val="7030A0">
                  <a:tint val="45000"/>
                  <a:satMod val="400000"/>
                </a:srgbClr>
              </a:duotone>
              <a:extLst>
                <a:ext uri="{28A0092B-C50C-407E-A947-70E740481C1C}">
                  <a14:useLocalDpi xmlns:a14="http://schemas.microsoft.com/office/drawing/2010/main"/>
                </a:ext>
              </a:extLst>
            </a:blip>
            <a:srcRect/>
            <a:stretch>
              <a:fillRect/>
            </a:stretch>
          </p:blipFill>
          <p:spPr>
            <a:xfrm>
              <a:off x="139825" y="280858"/>
              <a:ext cx="1315641" cy="1258265"/>
            </a:xfrm>
            <a:custGeom>
              <a:avLst/>
              <a:gdLst/>
              <a:ahLst/>
              <a:cxnLst/>
              <a:rect l="l" t="t" r="r" b="b"/>
              <a:pathLst>
                <a:path w="1525808" h="1459266">
                  <a:moveTo>
                    <a:pt x="677955" y="762168"/>
                  </a:moveTo>
                  <a:lnTo>
                    <a:pt x="735152" y="832763"/>
                  </a:lnTo>
                  <a:cubicBezTo>
                    <a:pt x="725552" y="840763"/>
                    <a:pt x="716686" y="846496"/>
                    <a:pt x="708553" y="849962"/>
                  </a:cubicBezTo>
                  <a:cubicBezTo>
                    <a:pt x="700420" y="853429"/>
                    <a:pt x="691954" y="855162"/>
                    <a:pt x="683155" y="855162"/>
                  </a:cubicBezTo>
                  <a:cubicBezTo>
                    <a:pt x="669822" y="855162"/>
                    <a:pt x="659190" y="851329"/>
                    <a:pt x="651257" y="843663"/>
                  </a:cubicBezTo>
                  <a:cubicBezTo>
                    <a:pt x="643324" y="835997"/>
                    <a:pt x="639357" y="826097"/>
                    <a:pt x="639357" y="813965"/>
                  </a:cubicBezTo>
                  <a:cubicBezTo>
                    <a:pt x="639357" y="804365"/>
                    <a:pt x="642557" y="794966"/>
                    <a:pt x="648957" y="785766"/>
                  </a:cubicBezTo>
                  <a:cubicBezTo>
                    <a:pt x="655356" y="776567"/>
                    <a:pt x="665023" y="768701"/>
                    <a:pt x="677955" y="762168"/>
                  </a:cubicBezTo>
                  <a:close/>
                  <a:moveTo>
                    <a:pt x="701954" y="637775"/>
                  </a:moveTo>
                  <a:cubicBezTo>
                    <a:pt x="711153" y="637775"/>
                    <a:pt x="718453" y="640309"/>
                    <a:pt x="723852" y="645375"/>
                  </a:cubicBezTo>
                  <a:cubicBezTo>
                    <a:pt x="729252" y="650441"/>
                    <a:pt x="731952" y="656574"/>
                    <a:pt x="731952" y="663774"/>
                  </a:cubicBezTo>
                  <a:cubicBezTo>
                    <a:pt x="731952" y="672307"/>
                    <a:pt x="726352" y="680906"/>
                    <a:pt x="715153" y="689572"/>
                  </a:cubicBezTo>
                  <a:lnTo>
                    <a:pt x="699954" y="701171"/>
                  </a:lnTo>
                  <a:lnTo>
                    <a:pt x="686155" y="685172"/>
                  </a:lnTo>
                  <a:cubicBezTo>
                    <a:pt x="677622" y="675306"/>
                    <a:pt x="673355" y="666907"/>
                    <a:pt x="673355" y="659974"/>
                  </a:cubicBezTo>
                  <a:cubicBezTo>
                    <a:pt x="673355" y="654108"/>
                    <a:pt x="675889" y="648941"/>
                    <a:pt x="680955" y="644475"/>
                  </a:cubicBezTo>
                  <a:cubicBezTo>
                    <a:pt x="686021" y="640009"/>
                    <a:pt x="693021" y="637775"/>
                    <a:pt x="701954" y="637775"/>
                  </a:cubicBezTo>
                  <a:close/>
                  <a:moveTo>
                    <a:pt x="860437" y="603177"/>
                  </a:moveTo>
                  <a:lnTo>
                    <a:pt x="930433" y="896360"/>
                  </a:lnTo>
                  <a:lnTo>
                    <a:pt x="994629" y="896360"/>
                  </a:lnTo>
                  <a:lnTo>
                    <a:pt x="1052825" y="677173"/>
                  </a:lnTo>
                  <a:lnTo>
                    <a:pt x="1111222" y="896360"/>
                  </a:lnTo>
                  <a:lnTo>
                    <a:pt x="1174018" y="896360"/>
                  </a:lnTo>
                  <a:lnTo>
                    <a:pt x="1245214" y="603177"/>
                  </a:lnTo>
                  <a:lnTo>
                    <a:pt x="1185617" y="603177"/>
                  </a:lnTo>
                  <a:lnTo>
                    <a:pt x="1140620" y="807965"/>
                  </a:lnTo>
                  <a:lnTo>
                    <a:pt x="1089223" y="603177"/>
                  </a:lnTo>
                  <a:lnTo>
                    <a:pt x="1018827" y="603177"/>
                  </a:lnTo>
                  <a:lnTo>
                    <a:pt x="965231" y="804565"/>
                  </a:lnTo>
                  <a:lnTo>
                    <a:pt x="921033" y="603177"/>
                  </a:lnTo>
                  <a:close/>
                  <a:moveTo>
                    <a:pt x="298885" y="603177"/>
                  </a:moveTo>
                  <a:lnTo>
                    <a:pt x="298885" y="896360"/>
                  </a:lnTo>
                  <a:lnTo>
                    <a:pt x="353882" y="896360"/>
                  </a:lnTo>
                  <a:lnTo>
                    <a:pt x="353882" y="705171"/>
                  </a:lnTo>
                  <a:lnTo>
                    <a:pt x="472075" y="896360"/>
                  </a:lnTo>
                  <a:lnTo>
                    <a:pt x="531471" y="896360"/>
                  </a:lnTo>
                  <a:lnTo>
                    <a:pt x="531471" y="603177"/>
                  </a:lnTo>
                  <a:lnTo>
                    <a:pt x="476474" y="603177"/>
                  </a:lnTo>
                  <a:lnTo>
                    <a:pt x="476474" y="798965"/>
                  </a:lnTo>
                  <a:lnTo>
                    <a:pt x="356482" y="603177"/>
                  </a:lnTo>
                  <a:close/>
                  <a:moveTo>
                    <a:pt x="700554" y="598178"/>
                  </a:moveTo>
                  <a:cubicBezTo>
                    <a:pt x="674289" y="598178"/>
                    <a:pt x="654056" y="604344"/>
                    <a:pt x="639857" y="616677"/>
                  </a:cubicBezTo>
                  <a:cubicBezTo>
                    <a:pt x="625658" y="629009"/>
                    <a:pt x="618559" y="644042"/>
                    <a:pt x="618559" y="661774"/>
                  </a:cubicBezTo>
                  <a:cubicBezTo>
                    <a:pt x="618559" y="671373"/>
                    <a:pt x="621092" y="681539"/>
                    <a:pt x="626158" y="692272"/>
                  </a:cubicBezTo>
                  <a:cubicBezTo>
                    <a:pt x="631225" y="703005"/>
                    <a:pt x="638757" y="714304"/>
                    <a:pt x="648757" y="726170"/>
                  </a:cubicBezTo>
                  <a:cubicBezTo>
                    <a:pt x="626492" y="737236"/>
                    <a:pt x="609759" y="750268"/>
                    <a:pt x="598560" y="765268"/>
                  </a:cubicBezTo>
                  <a:cubicBezTo>
                    <a:pt x="587361" y="780267"/>
                    <a:pt x="581761" y="797166"/>
                    <a:pt x="581761" y="815964"/>
                  </a:cubicBezTo>
                  <a:cubicBezTo>
                    <a:pt x="581761" y="836630"/>
                    <a:pt x="588894" y="854895"/>
                    <a:pt x="603160" y="870761"/>
                  </a:cubicBezTo>
                  <a:cubicBezTo>
                    <a:pt x="621559" y="891293"/>
                    <a:pt x="649023" y="901559"/>
                    <a:pt x="685555" y="901559"/>
                  </a:cubicBezTo>
                  <a:cubicBezTo>
                    <a:pt x="703953" y="901559"/>
                    <a:pt x="719819" y="899026"/>
                    <a:pt x="733152" y="893960"/>
                  </a:cubicBezTo>
                  <a:cubicBezTo>
                    <a:pt x="746484" y="888893"/>
                    <a:pt x="759083" y="881027"/>
                    <a:pt x="770949" y="870361"/>
                  </a:cubicBezTo>
                  <a:cubicBezTo>
                    <a:pt x="786282" y="884627"/>
                    <a:pt x="802281" y="895826"/>
                    <a:pt x="818946" y="903959"/>
                  </a:cubicBezTo>
                  <a:lnTo>
                    <a:pt x="852944" y="860562"/>
                  </a:lnTo>
                  <a:cubicBezTo>
                    <a:pt x="848278" y="858295"/>
                    <a:pt x="840978" y="853662"/>
                    <a:pt x="831046" y="846663"/>
                  </a:cubicBezTo>
                  <a:cubicBezTo>
                    <a:pt x="821113" y="839663"/>
                    <a:pt x="813013" y="833230"/>
                    <a:pt x="806747" y="827364"/>
                  </a:cubicBezTo>
                  <a:cubicBezTo>
                    <a:pt x="811014" y="821764"/>
                    <a:pt x="815013" y="814798"/>
                    <a:pt x="818746" y="806465"/>
                  </a:cubicBezTo>
                  <a:cubicBezTo>
                    <a:pt x="822479" y="798132"/>
                    <a:pt x="826879" y="784966"/>
                    <a:pt x="831946" y="766967"/>
                  </a:cubicBezTo>
                  <a:lnTo>
                    <a:pt x="781149" y="755368"/>
                  </a:lnTo>
                  <a:cubicBezTo>
                    <a:pt x="777682" y="769101"/>
                    <a:pt x="773549" y="780233"/>
                    <a:pt x="768749" y="788766"/>
                  </a:cubicBezTo>
                  <a:lnTo>
                    <a:pt x="727952" y="734969"/>
                  </a:lnTo>
                  <a:cubicBezTo>
                    <a:pt x="749417" y="721504"/>
                    <a:pt x="763683" y="709438"/>
                    <a:pt x="770749" y="698772"/>
                  </a:cubicBezTo>
                  <a:cubicBezTo>
                    <a:pt x="777816" y="688106"/>
                    <a:pt x="781349" y="676840"/>
                    <a:pt x="781349" y="664974"/>
                  </a:cubicBezTo>
                  <a:cubicBezTo>
                    <a:pt x="781349" y="646308"/>
                    <a:pt x="774216" y="630509"/>
                    <a:pt x="759950" y="617577"/>
                  </a:cubicBezTo>
                  <a:cubicBezTo>
                    <a:pt x="745684" y="604644"/>
                    <a:pt x="725885" y="598178"/>
                    <a:pt x="700554" y="598178"/>
                  </a:cubicBezTo>
                  <a:close/>
                  <a:moveTo>
                    <a:pt x="762904" y="0"/>
                  </a:moveTo>
                  <a:cubicBezTo>
                    <a:pt x="1184244" y="0"/>
                    <a:pt x="1525808" y="326668"/>
                    <a:pt x="1525808" y="729633"/>
                  </a:cubicBezTo>
                  <a:cubicBezTo>
                    <a:pt x="1525808" y="1132598"/>
                    <a:pt x="1184244" y="1459266"/>
                    <a:pt x="762904" y="1459266"/>
                  </a:cubicBezTo>
                  <a:cubicBezTo>
                    <a:pt x="341564" y="1459266"/>
                    <a:pt x="0" y="1132598"/>
                    <a:pt x="0" y="729633"/>
                  </a:cubicBezTo>
                  <a:cubicBezTo>
                    <a:pt x="0" y="326668"/>
                    <a:pt x="341564" y="0"/>
                    <a:pt x="762904" y="0"/>
                  </a:cubicBezTo>
                  <a:close/>
                </a:path>
              </a:pathLst>
            </a:custGeom>
            <a:ln w="63500" cap="rnd">
              <a:solidFill>
                <a:schemeClr val="bg1"/>
              </a:solidFill>
              <a:prstDash val="solid"/>
            </a:ln>
            <a:effectLst>
              <a:outerShdw sx="1000" sy="1000" algn="bl" rotWithShape="0">
                <a:srgbClr val="000000"/>
              </a:outerShdw>
            </a:effectLst>
          </p:spPr>
        </p:pic>
      </p:grpSp>
      <p:sp>
        <p:nvSpPr>
          <p:cNvPr id="1025" name="Freeform 1024">
            <a:extLst>
              <a:ext uri="{FF2B5EF4-FFF2-40B4-BE49-F238E27FC236}">
                <a16:creationId xmlns:a16="http://schemas.microsoft.com/office/drawing/2014/main" id="{EE67B9BF-A21E-473D-E192-B0ED723136ED}"/>
              </a:ext>
            </a:extLst>
          </p:cNvPr>
          <p:cNvSpPr/>
          <p:nvPr/>
        </p:nvSpPr>
        <p:spPr>
          <a:xfrm>
            <a:off x="0" y="-7512264"/>
            <a:ext cx="1481428" cy="18127083"/>
          </a:xfrm>
          <a:custGeom>
            <a:avLst/>
            <a:gdLst>
              <a:gd name="connsiteX0" fmla="*/ 1773841 w 1773841"/>
              <a:gd name="connsiteY0" fmla="*/ 0 h 15819120"/>
              <a:gd name="connsiteX1" fmla="*/ 1773841 w 1773841"/>
              <a:gd name="connsiteY1" fmla="*/ 6233093 h 15819120"/>
              <a:gd name="connsiteX2" fmla="*/ 909496 w 1773841"/>
              <a:gd name="connsiteY2" fmla="*/ 7129609 h 15819120"/>
              <a:gd name="connsiteX3" fmla="*/ 909496 w 1773841"/>
              <a:gd name="connsiteY3" fmla="*/ 7272960 h 15819120"/>
              <a:gd name="connsiteX4" fmla="*/ 1773841 w 1773841"/>
              <a:gd name="connsiteY4" fmla="*/ 8169476 h 15819120"/>
              <a:gd name="connsiteX5" fmla="*/ 1773841 w 1773841"/>
              <a:gd name="connsiteY5" fmla="*/ 15819120 h 15819120"/>
              <a:gd name="connsiteX6" fmla="*/ 0 w 1773841"/>
              <a:gd name="connsiteY6" fmla="*/ 15819120 h 15819120"/>
              <a:gd name="connsiteX7" fmla="*/ 0 w 1773841"/>
              <a:gd name="connsiteY7" fmla="*/ 0 h 15819120"/>
              <a:gd name="connsiteX0" fmla="*/ 1773841 w 1773841"/>
              <a:gd name="connsiteY0" fmla="*/ 0 h 15819120"/>
              <a:gd name="connsiteX1" fmla="*/ 1773841 w 1773841"/>
              <a:gd name="connsiteY1" fmla="*/ 6233093 h 15819120"/>
              <a:gd name="connsiteX2" fmla="*/ 909496 w 1773841"/>
              <a:gd name="connsiteY2" fmla="*/ 7129609 h 15819120"/>
              <a:gd name="connsiteX3" fmla="*/ 909496 w 1773841"/>
              <a:gd name="connsiteY3" fmla="*/ 7272960 h 15819120"/>
              <a:gd name="connsiteX4" fmla="*/ 1773841 w 1773841"/>
              <a:gd name="connsiteY4" fmla="*/ 8169476 h 15819120"/>
              <a:gd name="connsiteX5" fmla="*/ 1773841 w 1773841"/>
              <a:gd name="connsiteY5" fmla="*/ 15819120 h 15819120"/>
              <a:gd name="connsiteX6" fmla="*/ 0 w 1773841"/>
              <a:gd name="connsiteY6" fmla="*/ 15819120 h 15819120"/>
              <a:gd name="connsiteX7" fmla="*/ 0 w 1773841"/>
              <a:gd name="connsiteY7" fmla="*/ 0 h 15819120"/>
              <a:gd name="connsiteX8" fmla="*/ 1773841 w 1773841"/>
              <a:gd name="connsiteY8" fmla="*/ 0 h 15819120"/>
              <a:gd name="connsiteX0" fmla="*/ 1773841 w 1773841"/>
              <a:gd name="connsiteY0" fmla="*/ 0 h 15819120"/>
              <a:gd name="connsiteX1" fmla="*/ 1773841 w 1773841"/>
              <a:gd name="connsiteY1" fmla="*/ 6233093 h 15819120"/>
              <a:gd name="connsiteX2" fmla="*/ 909496 w 1773841"/>
              <a:gd name="connsiteY2" fmla="*/ 7129609 h 15819120"/>
              <a:gd name="connsiteX3" fmla="*/ 909496 w 1773841"/>
              <a:gd name="connsiteY3" fmla="*/ 7272960 h 15819120"/>
              <a:gd name="connsiteX4" fmla="*/ 1773841 w 1773841"/>
              <a:gd name="connsiteY4" fmla="*/ 8169476 h 15819120"/>
              <a:gd name="connsiteX5" fmla="*/ 1773841 w 1773841"/>
              <a:gd name="connsiteY5" fmla="*/ 15819120 h 15819120"/>
              <a:gd name="connsiteX6" fmla="*/ 0 w 1773841"/>
              <a:gd name="connsiteY6" fmla="*/ 15819120 h 15819120"/>
              <a:gd name="connsiteX7" fmla="*/ 0 w 1773841"/>
              <a:gd name="connsiteY7" fmla="*/ 0 h 15819120"/>
              <a:gd name="connsiteX8" fmla="*/ 1773841 w 1773841"/>
              <a:gd name="connsiteY8" fmla="*/ 0 h 15819120"/>
              <a:gd name="connsiteX0" fmla="*/ 1773841 w 1777714"/>
              <a:gd name="connsiteY0" fmla="*/ 0 h 15819120"/>
              <a:gd name="connsiteX1" fmla="*/ 1773841 w 1777714"/>
              <a:gd name="connsiteY1" fmla="*/ 6233093 h 15819120"/>
              <a:gd name="connsiteX2" fmla="*/ 909496 w 1777714"/>
              <a:gd name="connsiteY2" fmla="*/ 7129609 h 15819120"/>
              <a:gd name="connsiteX3" fmla="*/ 909496 w 1777714"/>
              <a:gd name="connsiteY3" fmla="*/ 7272960 h 15819120"/>
              <a:gd name="connsiteX4" fmla="*/ 1773841 w 1777714"/>
              <a:gd name="connsiteY4" fmla="*/ 8169476 h 15819120"/>
              <a:gd name="connsiteX5" fmla="*/ 1773841 w 1777714"/>
              <a:gd name="connsiteY5" fmla="*/ 15819120 h 15819120"/>
              <a:gd name="connsiteX6" fmla="*/ 0 w 1777714"/>
              <a:gd name="connsiteY6" fmla="*/ 15819120 h 15819120"/>
              <a:gd name="connsiteX7" fmla="*/ 0 w 1777714"/>
              <a:gd name="connsiteY7" fmla="*/ 0 h 15819120"/>
              <a:gd name="connsiteX8" fmla="*/ 1773841 w 1777714"/>
              <a:gd name="connsiteY8" fmla="*/ 0 h 15819120"/>
              <a:gd name="connsiteX0" fmla="*/ 1773841 w 1777714"/>
              <a:gd name="connsiteY0" fmla="*/ 0 h 15819120"/>
              <a:gd name="connsiteX1" fmla="*/ 1773841 w 1777714"/>
              <a:gd name="connsiteY1" fmla="*/ 6233093 h 15819120"/>
              <a:gd name="connsiteX2" fmla="*/ 909496 w 1777714"/>
              <a:gd name="connsiteY2" fmla="*/ 7129609 h 15819120"/>
              <a:gd name="connsiteX3" fmla="*/ 909496 w 1777714"/>
              <a:gd name="connsiteY3" fmla="*/ 7272960 h 15819120"/>
              <a:gd name="connsiteX4" fmla="*/ 1773841 w 1777714"/>
              <a:gd name="connsiteY4" fmla="*/ 8169476 h 15819120"/>
              <a:gd name="connsiteX5" fmla="*/ 1773841 w 1777714"/>
              <a:gd name="connsiteY5" fmla="*/ 15819120 h 15819120"/>
              <a:gd name="connsiteX6" fmla="*/ 0 w 1777714"/>
              <a:gd name="connsiteY6" fmla="*/ 15819120 h 15819120"/>
              <a:gd name="connsiteX7" fmla="*/ 0 w 1777714"/>
              <a:gd name="connsiteY7" fmla="*/ 0 h 15819120"/>
              <a:gd name="connsiteX8" fmla="*/ 1773841 w 1777714"/>
              <a:gd name="connsiteY8" fmla="*/ 0 h 15819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7714" h="15819120">
                <a:moveTo>
                  <a:pt x="1773841" y="0"/>
                </a:moveTo>
                <a:cubicBezTo>
                  <a:pt x="1773841" y="2077698"/>
                  <a:pt x="1782556" y="5985053"/>
                  <a:pt x="1773841" y="6233093"/>
                </a:cubicBezTo>
                <a:cubicBezTo>
                  <a:pt x="1765126" y="6481133"/>
                  <a:pt x="909747" y="6822304"/>
                  <a:pt x="909496" y="7129609"/>
                </a:cubicBezTo>
                <a:cubicBezTo>
                  <a:pt x="909245" y="7436914"/>
                  <a:pt x="909245" y="6880986"/>
                  <a:pt x="909496" y="7272960"/>
                </a:cubicBezTo>
                <a:cubicBezTo>
                  <a:pt x="909747" y="7664934"/>
                  <a:pt x="1773593" y="7819837"/>
                  <a:pt x="1773841" y="8169476"/>
                </a:cubicBezTo>
                <a:cubicBezTo>
                  <a:pt x="1774089" y="8519115"/>
                  <a:pt x="1773841" y="13269239"/>
                  <a:pt x="1773841" y="15819120"/>
                </a:cubicBezTo>
                <a:lnTo>
                  <a:pt x="0" y="15819120"/>
                </a:lnTo>
                <a:lnTo>
                  <a:pt x="0" y="0"/>
                </a:lnTo>
                <a:lnTo>
                  <a:pt x="1773841"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defTabSz="761970"/>
            <a:endParaRPr lang="en-GB" sz="1500">
              <a:solidFill>
                <a:prstClr val="white"/>
              </a:solidFill>
              <a:latin typeface="Calibri" panose="020F0502020204030204"/>
            </a:endParaRPr>
          </a:p>
        </p:txBody>
      </p:sp>
      <p:pic>
        <p:nvPicPr>
          <p:cNvPr id="1027" name="Picture 1026">
            <a:extLst>
              <a:ext uri="{FF2B5EF4-FFF2-40B4-BE49-F238E27FC236}">
                <a16:creationId xmlns:a16="http://schemas.microsoft.com/office/drawing/2014/main" id="{9BB04E40-928C-8BC9-B5E8-D46D7F03A908}"/>
              </a:ext>
            </a:extLst>
          </p:cNvPr>
          <p:cNvPicPr>
            <a:picLocks noChangeAspect="1"/>
          </p:cNvPicPr>
          <p:nvPr/>
        </p:nvPicPr>
        <p:blipFill>
          <a:blip r:embed="rId3" cstate="email">
            <a:alphaModFix amt="85000"/>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a:xfrm>
            <a:off x="142894" y="1296348"/>
            <a:ext cx="1068059" cy="1022154"/>
          </a:xfrm>
          <a:custGeom>
            <a:avLst/>
            <a:gdLst/>
            <a:ahLst/>
            <a:cxnLst/>
            <a:rect l="l" t="t" r="r" b="b"/>
            <a:pathLst>
              <a:path w="1486412" h="1422526">
                <a:moveTo>
                  <a:pt x="491851" y="655834"/>
                </a:moveTo>
                <a:lnTo>
                  <a:pt x="491851" y="868221"/>
                </a:lnTo>
                <a:lnTo>
                  <a:pt x="548048" y="868221"/>
                </a:lnTo>
                <a:lnTo>
                  <a:pt x="548048" y="655834"/>
                </a:lnTo>
                <a:close/>
                <a:moveTo>
                  <a:pt x="1159797" y="651034"/>
                </a:moveTo>
                <a:cubicBezTo>
                  <a:pt x="1129265" y="651034"/>
                  <a:pt x="1106733" y="657300"/>
                  <a:pt x="1092201" y="669833"/>
                </a:cubicBezTo>
                <a:cubicBezTo>
                  <a:pt x="1077668" y="682365"/>
                  <a:pt x="1070402" y="697831"/>
                  <a:pt x="1070402" y="716230"/>
                </a:cubicBezTo>
                <a:cubicBezTo>
                  <a:pt x="1070402" y="736629"/>
                  <a:pt x="1078802" y="752561"/>
                  <a:pt x="1095601" y="764027"/>
                </a:cubicBezTo>
                <a:cubicBezTo>
                  <a:pt x="1107733" y="772293"/>
                  <a:pt x="1136465" y="781426"/>
                  <a:pt x="1181795" y="791425"/>
                </a:cubicBezTo>
                <a:cubicBezTo>
                  <a:pt x="1191528" y="793692"/>
                  <a:pt x="1197794" y="796158"/>
                  <a:pt x="1200594" y="798825"/>
                </a:cubicBezTo>
                <a:cubicBezTo>
                  <a:pt x="1203261" y="801625"/>
                  <a:pt x="1204594" y="805158"/>
                  <a:pt x="1204594" y="809424"/>
                </a:cubicBezTo>
                <a:cubicBezTo>
                  <a:pt x="1204594" y="815691"/>
                  <a:pt x="1202127" y="820690"/>
                  <a:pt x="1197194" y="824423"/>
                </a:cubicBezTo>
                <a:cubicBezTo>
                  <a:pt x="1189861" y="829756"/>
                  <a:pt x="1178929" y="832423"/>
                  <a:pt x="1164396" y="832423"/>
                </a:cubicBezTo>
                <a:cubicBezTo>
                  <a:pt x="1151197" y="832423"/>
                  <a:pt x="1140931" y="829590"/>
                  <a:pt x="1133598" y="823923"/>
                </a:cubicBezTo>
                <a:cubicBezTo>
                  <a:pt x="1126265" y="818257"/>
                  <a:pt x="1121399" y="809958"/>
                  <a:pt x="1118999" y="799025"/>
                </a:cubicBezTo>
                <a:lnTo>
                  <a:pt x="1062603" y="807624"/>
                </a:lnTo>
                <a:cubicBezTo>
                  <a:pt x="1067802" y="827756"/>
                  <a:pt x="1078835" y="843689"/>
                  <a:pt x="1095701" y="855421"/>
                </a:cubicBezTo>
                <a:cubicBezTo>
                  <a:pt x="1112566" y="867154"/>
                  <a:pt x="1135465" y="873020"/>
                  <a:pt x="1164396" y="873020"/>
                </a:cubicBezTo>
                <a:cubicBezTo>
                  <a:pt x="1196261" y="873020"/>
                  <a:pt x="1220326" y="866021"/>
                  <a:pt x="1236592" y="852022"/>
                </a:cubicBezTo>
                <a:cubicBezTo>
                  <a:pt x="1252858" y="838023"/>
                  <a:pt x="1260991" y="821290"/>
                  <a:pt x="1260991" y="801825"/>
                </a:cubicBezTo>
                <a:cubicBezTo>
                  <a:pt x="1260991" y="783959"/>
                  <a:pt x="1255124" y="770027"/>
                  <a:pt x="1243392" y="760027"/>
                </a:cubicBezTo>
                <a:cubicBezTo>
                  <a:pt x="1231526" y="750161"/>
                  <a:pt x="1210627" y="741828"/>
                  <a:pt x="1180695" y="735029"/>
                </a:cubicBezTo>
                <a:cubicBezTo>
                  <a:pt x="1150764" y="728229"/>
                  <a:pt x="1133265" y="722963"/>
                  <a:pt x="1128199" y="719230"/>
                </a:cubicBezTo>
                <a:cubicBezTo>
                  <a:pt x="1124465" y="716430"/>
                  <a:pt x="1122599" y="713030"/>
                  <a:pt x="1122599" y="709030"/>
                </a:cubicBezTo>
                <a:cubicBezTo>
                  <a:pt x="1122599" y="704364"/>
                  <a:pt x="1124732" y="700564"/>
                  <a:pt x="1128999" y="697631"/>
                </a:cubicBezTo>
                <a:cubicBezTo>
                  <a:pt x="1135398" y="693498"/>
                  <a:pt x="1145998" y="691431"/>
                  <a:pt x="1160797" y="691431"/>
                </a:cubicBezTo>
                <a:cubicBezTo>
                  <a:pt x="1172529" y="691431"/>
                  <a:pt x="1181562" y="693631"/>
                  <a:pt x="1187895" y="698031"/>
                </a:cubicBezTo>
                <a:cubicBezTo>
                  <a:pt x="1194228" y="702431"/>
                  <a:pt x="1198528" y="708764"/>
                  <a:pt x="1200794" y="717030"/>
                </a:cubicBezTo>
                <a:lnTo>
                  <a:pt x="1253791" y="707230"/>
                </a:lnTo>
                <a:cubicBezTo>
                  <a:pt x="1248458" y="688698"/>
                  <a:pt x="1238725" y="674699"/>
                  <a:pt x="1224593" y="665233"/>
                </a:cubicBezTo>
                <a:cubicBezTo>
                  <a:pt x="1210460" y="655767"/>
                  <a:pt x="1188862" y="651034"/>
                  <a:pt x="1159797" y="651034"/>
                </a:cubicBezTo>
                <a:close/>
                <a:moveTo>
                  <a:pt x="944396" y="651034"/>
                </a:moveTo>
                <a:cubicBezTo>
                  <a:pt x="912798" y="651034"/>
                  <a:pt x="887733" y="660800"/>
                  <a:pt x="869200" y="680332"/>
                </a:cubicBezTo>
                <a:cubicBezTo>
                  <a:pt x="850668" y="699864"/>
                  <a:pt x="841402" y="727163"/>
                  <a:pt x="841402" y="762227"/>
                </a:cubicBezTo>
                <a:cubicBezTo>
                  <a:pt x="841402" y="796892"/>
                  <a:pt x="850635" y="824023"/>
                  <a:pt x="869100" y="843622"/>
                </a:cubicBezTo>
                <a:cubicBezTo>
                  <a:pt x="887566" y="863221"/>
                  <a:pt x="912331" y="873020"/>
                  <a:pt x="943396" y="873020"/>
                </a:cubicBezTo>
                <a:cubicBezTo>
                  <a:pt x="970728" y="873020"/>
                  <a:pt x="992526" y="866554"/>
                  <a:pt x="1008792" y="853622"/>
                </a:cubicBezTo>
                <a:cubicBezTo>
                  <a:pt x="1025057" y="840689"/>
                  <a:pt x="1036057" y="821557"/>
                  <a:pt x="1041790" y="796225"/>
                </a:cubicBezTo>
                <a:lnTo>
                  <a:pt x="986593" y="786826"/>
                </a:lnTo>
                <a:cubicBezTo>
                  <a:pt x="983793" y="801625"/>
                  <a:pt x="978994" y="812057"/>
                  <a:pt x="972194" y="818124"/>
                </a:cubicBezTo>
                <a:cubicBezTo>
                  <a:pt x="965395" y="824190"/>
                  <a:pt x="956662" y="827223"/>
                  <a:pt x="945996" y="827223"/>
                </a:cubicBezTo>
                <a:cubicBezTo>
                  <a:pt x="931730" y="827223"/>
                  <a:pt x="920364" y="822023"/>
                  <a:pt x="911898" y="811624"/>
                </a:cubicBezTo>
                <a:cubicBezTo>
                  <a:pt x="903432" y="801225"/>
                  <a:pt x="899199" y="783426"/>
                  <a:pt x="899199" y="758227"/>
                </a:cubicBezTo>
                <a:cubicBezTo>
                  <a:pt x="899199" y="735562"/>
                  <a:pt x="903365" y="719396"/>
                  <a:pt x="911698" y="709730"/>
                </a:cubicBezTo>
                <a:cubicBezTo>
                  <a:pt x="920031" y="700064"/>
                  <a:pt x="931197" y="695231"/>
                  <a:pt x="945196" y="695231"/>
                </a:cubicBezTo>
                <a:cubicBezTo>
                  <a:pt x="955728" y="695231"/>
                  <a:pt x="964295" y="698031"/>
                  <a:pt x="970894" y="703631"/>
                </a:cubicBezTo>
                <a:cubicBezTo>
                  <a:pt x="977494" y="709230"/>
                  <a:pt x="981727" y="717563"/>
                  <a:pt x="983593" y="728629"/>
                </a:cubicBezTo>
                <a:lnTo>
                  <a:pt x="1038990" y="718630"/>
                </a:lnTo>
                <a:cubicBezTo>
                  <a:pt x="1032324" y="695831"/>
                  <a:pt x="1021358" y="678866"/>
                  <a:pt x="1006092" y="667733"/>
                </a:cubicBezTo>
                <a:cubicBezTo>
                  <a:pt x="990826" y="656600"/>
                  <a:pt x="970261" y="651034"/>
                  <a:pt x="944396" y="651034"/>
                </a:cubicBezTo>
                <a:close/>
                <a:moveTo>
                  <a:pt x="727944" y="651034"/>
                </a:moveTo>
                <a:cubicBezTo>
                  <a:pt x="699812" y="651034"/>
                  <a:pt x="676480" y="663033"/>
                  <a:pt x="657948" y="687032"/>
                </a:cubicBezTo>
                <a:lnTo>
                  <a:pt x="657948" y="655834"/>
                </a:lnTo>
                <a:lnTo>
                  <a:pt x="605751" y="655834"/>
                </a:lnTo>
                <a:lnTo>
                  <a:pt x="605751" y="868221"/>
                </a:lnTo>
                <a:lnTo>
                  <a:pt x="661948" y="868221"/>
                </a:lnTo>
                <a:lnTo>
                  <a:pt x="661948" y="772027"/>
                </a:lnTo>
                <a:cubicBezTo>
                  <a:pt x="661948" y="748295"/>
                  <a:pt x="663381" y="732029"/>
                  <a:pt x="666248" y="723229"/>
                </a:cubicBezTo>
                <a:cubicBezTo>
                  <a:pt x="669114" y="714430"/>
                  <a:pt x="674414" y="707364"/>
                  <a:pt x="682147" y="702031"/>
                </a:cubicBezTo>
                <a:cubicBezTo>
                  <a:pt x="689880" y="696698"/>
                  <a:pt x="698612" y="694031"/>
                  <a:pt x="708345" y="694031"/>
                </a:cubicBezTo>
                <a:cubicBezTo>
                  <a:pt x="715945" y="694031"/>
                  <a:pt x="722444" y="695898"/>
                  <a:pt x="727844" y="699631"/>
                </a:cubicBezTo>
                <a:cubicBezTo>
                  <a:pt x="733244" y="703364"/>
                  <a:pt x="737143" y="708597"/>
                  <a:pt x="739543" y="715330"/>
                </a:cubicBezTo>
                <a:cubicBezTo>
                  <a:pt x="741943" y="722063"/>
                  <a:pt x="743143" y="736895"/>
                  <a:pt x="743143" y="759827"/>
                </a:cubicBezTo>
                <a:lnTo>
                  <a:pt x="743143" y="868221"/>
                </a:lnTo>
                <a:lnTo>
                  <a:pt x="799340" y="868221"/>
                </a:lnTo>
                <a:lnTo>
                  <a:pt x="799340" y="736229"/>
                </a:lnTo>
                <a:cubicBezTo>
                  <a:pt x="799340" y="719830"/>
                  <a:pt x="798306" y="707230"/>
                  <a:pt x="796240" y="698431"/>
                </a:cubicBezTo>
                <a:cubicBezTo>
                  <a:pt x="794173" y="689632"/>
                  <a:pt x="790507" y="681765"/>
                  <a:pt x="785240" y="674832"/>
                </a:cubicBezTo>
                <a:cubicBezTo>
                  <a:pt x="779974" y="667900"/>
                  <a:pt x="772208" y="662200"/>
                  <a:pt x="761942" y="657733"/>
                </a:cubicBezTo>
                <a:cubicBezTo>
                  <a:pt x="751676" y="653267"/>
                  <a:pt x="740343" y="651034"/>
                  <a:pt x="727944" y="651034"/>
                </a:cubicBezTo>
                <a:close/>
                <a:moveTo>
                  <a:pt x="246201" y="577438"/>
                </a:moveTo>
                <a:lnTo>
                  <a:pt x="246201" y="868221"/>
                </a:lnTo>
                <a:lnTo>
                  <a:pt x="452589" y="868221"/>
                </a:lnTo>
                <a:lnTo>
                  <a:pt x="452589" y="818824"/>
                </a:lnTo>
                <a:lnTo>
                  <a:pt x="305398" y="818824"/>
                </a:lnTo>
                <a:lnTo>
                  <a:pt x="305398" y="577438"/>
                </a:lnTo>
                <a:close/>
                <a:moveTo>
                  <a:pt x="491851" y="575039"/>
                </a:moveTo>
                <a:lnTo>
                  <a:pt x="491851" y="627035"/>
                </a:lnTo>
                <a:lnTo>
                  <a:pt x="548048" y="627035"/>
                </a:lnTo>
                <a:lnTo>
                  <a:pt x="548048" y="575039"/>
                </a:lnTo>
                <a:close/>
                <a:moveTo>
                  <a:pt x="743206" y="0"/>
                </a:moveTo>
                <a:cubicBezTo>
                  <a:pt x="1153667" y="0"/>
                  <a:pt x="1486412" y="318443"/>
                  <a:pt x="1486412" y="711263"/>
                </a:cubicBezTo>
                <a:cubicBezTo>
                  <a:pt x="1486412" y="1104083"/>
                  <a:pt x="1153667" y="1422526"/>
                  <a:pt x="743206" y="1422526"/>
                </a:cubicBezTo>
                <a:cubicBezTo>
                  <a:pt x="332745" y="1422526"/>
                  <a:pt x="0" y="1104083"/>
                  <a:pt x="0" y="711263"/>
                </a:cubicBezTo>
                <a:cubicBezTo>
                  <a:pt x="0" y="318443"/>
                  <a:pt x="332745" y="0"/>
                  <a:pt x="743206" y="0"/>
                </a:cubicBezTo>
                <a:close/>
              </a:path>
            </a:pathLst>
          </a:custGeom>
          <a:ln w="190500" cap="rnd">
            <a:noFill/>
            <a:prstDash val="solid"/>
          </a:ln>
          <a:effectLst>
            <a:outerShdw blurRad="127000" sx="1000" sy="1000" algn="bl" rotWithShape="0">
              <a:srgbClr val="000000"/>
            </a:outerShdw>
          </a:effectLst>
        </p:spPr>
      </p:pic>
      <p:pic>
        <p:nvPicPr>
          <p:cNvPr id="1029" name="Picture 1028">
            <a:extLst>
              <a:ext uri="{FF2B5EF4-FFF2-40B4-BE49-F238E27FC236}">
                <a16:creationId xmlns:a16="http://schemas.microsoft.com/office/drawing/2014/main" id="{8DBE387E-4F4B-7196-54F1-E4FF977DD875}"/>
              </a:ext>
            </a:extLst>
          </p:cNvPr>
          <p:cNvPicPr>
            <a:picLocks noChangeAspect="1"/>
          </p:cNvPicPr>
          <p:nvPr/>
        </p:nvPicPr>
        <p:blipFill>
          <a:blip r:embed="rId11" cstate="email">
            <a:alphaModFix amt="85000"/>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141113" y="2385742"/>
            <a:ext cx="1077588" cy="1040695"/>
          </a:xfrm>
          <a:custGeom>
            <a:avLst/>
            <a:gdLst/>
            <a:ahLst/>
            <a:cxnLst/>
            <a:rect l="l" t="t" r="r" b="b"/>
            <a:pathLst>
              <a:path w="1475716" h="1425192">
                <a:moveTo>
                  <a:pt x="523390" y="694660"/>
                </a:moveTo>
                <a:cubicBezTo>
                  <a:pt x="536010" y="694660"/>
                  <a:pt x="546593" y="699478"/>
                  <a:pt x="555139" y="709115"/>
                </a:cubicBezTo>
                <a:cubicBezTo>
                  <a:pt x="563686" y="718751"/>
                  <a:pt x="567960" y="732518"/>
                  <a:pt x="567960" y="750415"/>
                </a:cubicBezTo>
                <a:cubicBezTo>
                  <a:pt x="567960" y="768770"/>
                  <a:pt x="563686" y="782766"/>
                  <a:pt x="555139" y="792403"/>
                </a:cubicBezTo>
                <a:cubicBezTo>
                  <a:pt x="546593" y="802039"/>
                  <a:pt x="536010" y="806858"/>
                  <a:pt x="523390" y="806858"/>
                </a:cubicBezTo>
                <a:cubicBezTo>
                  <a:pt x="510771" y="806858"/>
                  <a:pt x="500159" y="802039"/>
                  <a:pt x="491555" y="792403"/>
                </a:cubicBezTo>
                <a:cubicBezTo>
                  <a:pt x="482951" y="782766"/>
                  <a:pt x="478649" y="768885"/>
                  <a:pt x="478649" y="750759"/>
                </a:cubicBezTo>
                <a:cubicBezTo>
                  <a:pt x="478649" y="732633"/>
                  <a:pt x="482951" y="718751"/>
                  <a:pt x="491555" y="709115"/>
                </a:cubicBezTo>
                <a:cubicBezTo>
                  <a:pt x="500159" y="699478"/>
                  <a:pt x="510771" y="694660"/>
                  <a:pt x="523390" y="694660"/>
                </a:cubicBezTo>
                <a:close/>
                <a:moveTo>
                  <a:pt x="1065343" y="692251"/>
                </a:moveTo>
                <a:cubicBezTo>
                  <a:pt x="1075209" y="692251"/>
                  <a:pt x="1083584" y="695893"/>
                  <a:pt x="1090467" y="703178"/>
                </a:cubicBezTo>
                <a:cubicBezTo>
                  <a:pt x="1097351" y="710463"/>
                  <a:pt x="1100964" y="721103"/>
                  <a:pt x="1101308" y="735099"/>
                </a:cubicBezTo>
                <a:lnTo>
                  <a:pt x="1029034" y="735099"/>
                </a:lnTo>
                <a:cubicBezTo>
                  <a:pt x="1028919" y="721906"/>
                  <a:pt x="1032303" y="711467"/>
                  <a:pt x="1039187" y="703780"/>
                </a:cubicBezTo>
                <a:cubicBezTo>
                  <a:pt x="1046070" y="696094"/>
                  <a:pt x="1054789" y="692251"/>
                  <a:pt x="1065343" y="692251"/>
                </a:cubicBezTo>
                <a:close/>
                <a:moveTo>
                  <a:pt x="1062418" y="655253"/>
                </a:moveTo>
                <a:cubicBezTo>
                  <a:pt x="1038211" y="655253"/>
                  <a:pt x="1018193" y="663828"/>
                  <a:pt x="1002361" y="680979"/>
                </a:cubicBezTo>
                <a:cubicBezTo>
                  <a:pt x="986529" y="698130"/>
                  <a:pt x="978614" y="721849"/>
                  <a:pt x="978614" y="752135"/>
                </a:cubicBezTo>
                <a:cubicBezTo>
                  <a:pt x="978614" y="777489"/>
                  <a:pt x="984636" y="798483"/>
                  <a:pt x="996682" y="815118"/>
                </a:cubicBezTo>
                <a:cubicBezTo>
                  <a:pt x="1011940" y="835882"/>
                  <a:pt x="1035458" y="846265"/>
                  <a:pt x="1067236" y="846265"/>
                </a:cubicBezTo>
                <a:cubicBezTo>
                  <a:pt x="1087312" y="846265"/>
                  <a:pt x="1104033" y="841647"/>
                  <a:pt x="1117398" y="832412"/>
                </a:cubicBezTo>
                <a:cubicBezTo>
                  <a:pt x="1130763" y="823177"/>
                  <a:pt x="1140543" y="809726"/>
                  <a:pt x="1146738" y="792059"/>
                </a:cubicBezTo>
                <a:lnTo>
                  <a:pt x="1098555" y="783971"/>
                </a:lnTo>
                <a:cubicBezTo>
                  <a:pt x="1095916" y="793148"/>
                  <a:pt x="1092016" y="799802"/>
                  <a:pt x="1086854" y="803932"/>
                </a:cubicBezTo>
                <a:cubicBezTo>
                  <a:pt x="1081691" y="808062"/>
                  <a:pt x="1075324" y="810127"/>
                  <a:pt x="1067752" y="810127"/>
                </a:cubicBezTo>
                <a:cubicBezTo>
                  <a:pt x="1056624" y="810127"/>
                  <a:pt x="1047332" y="806141"/>
                  <a:pt x="1039875" y="798168"/>
                </a:cubicBezTo>
                <a:cubicBezTo>
                  <a:pt x="1032418" y="790194"/>
                  <a:pt x="1028518" y="779038"/>
                  <a:pt x="1028173" y="764697"/>
                </a:cubicBezTo>
                <a:lnTo>
                  <a:pt x="1149319" y="764697"/>
                </a:lnTo>
                <a:cubicBezTo>
                  <a:pt x="1150008" y="727642"/>
                  <a:pt x="1142493" y="700138"/>
                  <a:pt x="1126777" y="682184"/>
                </a:cubicBezTo>
                <a:cubicBezTo>
                  <a:pt x="1111060" y="664230"/>
                  <a:pt x="1089607" y="655253"/>
                  <a:pt x="1062418" y="655253"/>
                </a:cubicBezTo>
                <a:close/>
                <a:moveTo>
                  <a:pt x="859295" y="655253"/>
                </a:moveTo>
                <a:cubicBezTo>
                  <a:pt x="833024" y="655253"/>
                  <a:pt x="813636" y="660645"/>
                  <a:pt x="801131" y="671429"/>
                </a:cubicBezTo>
                <a:cubicBezTo>
                  <a:pt x="788627" y="682213"/>
                  <a:pt x="782374" y="695520"/>
                  <a:pt x="782374" y="711352"/>
                </a:cubicBezTo>
                <a:cubicBezTo>
                  <a:pt x="782374" y="728904"/>
                  <a:pt x="789602" y="742614"/>
                  <a:pt x="804057" y="752480"/>
                </a:cubicBezTo>
                <a:cubicBezTo>
                  <a:pt x="814496" y="759592"/>
                  <a:pt x="839219" y="767451"/>
                  <a:pt x="878224" y="776055"/>
                </a:cubicBezTo>
                <a:cubicBezTo>
                  <a:pt x="886599" y="778005"/>
                  <a:pt x="891991" y="780128"/>
                  <a:pt x="894400" y="782422"/>
                </a:cubicBezTo>
                <a:cubicBezTo>
                  <a:pt x="896694" y="784831"/>
                  <a:pt x="897842" y="787871"/>
                  <a:pt x="897842" y="791542"/>
                </a:cubicBezTo>
                <a:cubicBezTo>
                  <a:pt x="897842" y="796934"/>
                  <a:pt x="895719" y="801236"/>
                  <a:pt x="891475" y="804449"/>
                </a:cubicBezTo>
                <a:cubicBezTo>
                  <a:pt x="885165" y="809037"/>
                  <a:pt x="875758" y="811332"/>
                  <a:pt x="863253" y="811332"/>
                </a:cubicBezTo>
                <a:cubicBezTo>
                  <a:pt x="851896" y="811332"/>
                  <a:pt x="843062" y="808894"/>
                  <a:pt x="836752" y="804018"/>
                </a:cubicBezTo>
                <a:cubicBezTo>
                  <a:pt x="830443" y="799143"/>
                  <a:pt x="826255" y="792001"/>
                  <a:pt x="824190" y="782594"/>
                </a:cubicBezTo>
                <a:lnTo>
                  <a:pt x="775663" y="789994"/>
                </a:lnTo>
                <a:cubicBezTo>
                  <a:pt x="780137" y="807317"/>
                  <a:pt x="789630" y="821026"/>
                  <a:pt x="804143" y="831121"/>
                </a:cubicBezTo>
                <a:cubicBezTo>
                  <a:pt x="818655" y="841217"/>
                  <a:pt x="838358" y="846265"/>
                  <a:pt x="863253" y="846265"/>
                </a:cubicBezTo>
                <a:cubicBezTo>
                  <a:pt x="890672" y="846265"/>
                  <a:pt x="911379" y="840242"/>
                  <a:pt x="925375" y="828196"/>
                </a:cubicBezTo>
                <a:cubicBezTo>
                  <a:pt x="939371" y="816150"/>
                  <a:pt x="946369" y="801753"/>
                  <a:pt x="946369" y="785003"/>
                </a:cubicBezTo>
                <a:cubicBezTo>
                  <a:pt x="946369" y="769631"/>
                  <a:pt x="941321" y="757642"/>
                  <a:pt x="931226" y="749038"/>
                </a:cubicBezTo>
                <a:cubicBezTo>
                  <a:pt x="921015" y="740549"/>
                  <a:pt x="903033" y="733378"/>
                  <a:pt x="877278" y="727528"/>
                </a:cubicBezTo>
                <a:cubicBezTo>
                  <a:pt x="851523" y="721677"/>
                  <a:pt x="836466" y="717145"/>
                  <a:pt x="832106" y="713933"/>
                </a:cubicBezTo>
                <a:cubicBezTo>
                  <a:pt x="828894" y="711524"/>
                  <a:pt x="827288" y="708599"/>
                  <a:pt x="827288" y="705157"/>
                </a:cubicBezTo>
                <a:cubicBezTo>
                  <a:pt x="827288" y="701142"/>
                  <a:pt x="829123" y="697872"/>
                  <a:pt x="832794" y="695348"/>
                </a:cubicBezTo>
                <a:cubicBezTo>
                  <a:pt x="838301" y="691792"/>
                  <a:pt x="847422" y="690014"/>
                  <a:pt x="860156" y="690014"/>
                </a:cubicBezTo>
                <a:cubicBezTo>
                  <a:pt x="870251" y="690014"/>
                  <a:pt x="878023" y="691907"/>
                  <a:pt x="883473" y="695692"/>
                </a:cubicBezTo>
                <a:cubicBezTo>
                  <a:pt x="888922" y="699478"/>
                  <a:pt x="892622" y="704928"/>
                  <a:pt x="894572" y="712040"/>
                </a:cubicBezTo>
                <a:lnTo>
                  <a:pt x="940174" y="703608"/>
                </a:lnTo>
                <a:cubicBezTo>
                  <a:pt x="935585" y="687662"/>
                  <a:pt x="927210" y="675616"/>
                  <a:pt x="915050" y="667471"/>
                </a:cubicBezTo>
                <a:cubicBezTo>
                  <a:pt x="902889" y="659326"/>
                  <a:pt x="884304" y="655253"/>
                  <a:pt x="859295" y="655253"/>
                </a:cubicBezTo>
                <a:close/>
                <a:moveTo>
                  <a:pt x="743842" y="655253"/>
                </a:moveTo>
                <a:cubicBezTo>
                  <a:pt x="736041" y="655253"/>
                  <a:pt x="729071" y="657203"/>
                  <a:pt x="722934" y="661104"/>
                </a:cubicBezTo>
                <a:cubicBezTo>
                  <a:pt x="716796" y="665004"/>
                  <a:pt x="709884" y="673092"/>
                  <a:pt x="702198" y="685367"/>
                </a:cubicBezTo>
                <a:lnTo>
                  <a:pt x="702198" y="659383"/>
                </a:lnTo>
                <a:lnTo>
                  <a:pt x="657284" y="659383"/>
                </a:lnTo>
                <a:lnTo>
                  <a:pt x="657284" y="842135"/>
                </a:lnTo>
                <a:lnTo>
                  <a:pt x="705639" y="842135"/>
                </a:lnTo>
                <a:lnTo>
                  <a:pt x="705639" y="785692"/>
                </a:lnTo>
                <a:cubicBezTo>
                  <a:pt x="705639" y="754602"/>
                  <a:pt x="706987" y="734182"/>
                  <a:pt x="709683" y="724430"/>
                </a:cubicBezTo>
                <a:cubicBezTo>
                  <a:pt x="712379" y="714679"/>
                  <a:pt x="716079" y="707939"/>
                  <a:pt x="720783" y="704210"/>
                </a:cubicBezTo>
                <a:cubicBezTo>
                  <a:pt x="725486" y="700482"/>
                  <a:pt x="731222" y="698618"/>
                  <a:pt x="737991" y="698618"/>
                </a:cubicBezTo>
                <a:cubicBezTo>
                  <a:pt x="744989" y="698618"/>
                  <a:pt x="752561" y="701256"/>
                  <a:pt x="760706" y="706534"/>
                </a:cubicBezTo>
                <a:lnTo>
                  <a:pt x="775677" y="664373"/>
                </a:lnTo>
                <a:cubicBezTo>
                  <a:pt x="765467" y="658293"/>
                  <a:pt x="754855" y="655253"/>
                  <a:pt x="743842" y="655253"/>
                </a:cubicBezTo>
                <a:close/>
                <a:moveTo>
                  <a:pt x="523218" y="655253"/>
                </a:moveTo>
                <a:cubicBezTo>
                  <a:pt x="505322" y="655253"/>
                  <a:pt x="489117" y="659211"/>
                  <a:pt x="474605" y="667127"/>
                </a:cubicBezTo>
                <a:cubicBezTo>
                  <a:pt x="460092" y="675043"/>
                  <a:pt x="448878" y="686515"/>
                  <a:pt x="440963" y="701543"/>
                </a:cubicBezTo>
                <a:cubicBezTo>
                  <a:pt x="433047" y="716572"/>
                  <a:pt x="429089" y="732117"/>
                  <a:pt x="429089" y="748178"/>
                </a:cubicBezTo>
                <a:cubicBezTo>
                  <a:pt x="429089" y="769172"/>
                  <a:pt x="433047" y="786982"/>
                  <a:pt x="440963" y="801609"/>
                </a:cubicBezTo>
                <a:cubicBezTo>
                  <a:pt x="448878" y="816236"/>
                  <a:pt x="460437" y="827336"/>
                  <a:pt x="475637" y="834907"/>
                </a:cubicBezTo>
                <a:cubicBezTo>
                  <a:pt x="490838" y="842479"/>
                  <a:pt x="506813" y="846265"/>
                  <a:pt x="523562" y="846265"/>
                </a:cubicBezTo>
                <a:cubicBezTo>
                  <a:pt x="550637" y="846265"/>
                  <a:pt x="573093" y="837173"/>
                  <a:pt x="590933" y="818990"/>
                </a:cubicBezTo>
                <a:cubicBezTo>
                  <a:pt x="608772" y="800806"/>
                  <a:pt x="617691" y="777891"/>
                  <a:pt x="617691" y="750243"/>
                </a:cubicBezTo>
                <a:cubicBezTo>
                  <a:pt x="617691" y="722824"/>
                  <a:pt x="608858" y="700138"/>
                  <a:pt x="591191" y="682184"/>
                </a:cubicBezTo>
                <a:cubicBezTo>
                  <a:pt x="573524" y="664230"/>
                  <a:pt x="550866" y="655253"/>
                  <a:pt x="523218" y="655253"/>
                </a:cubicBezTo>
                <a:close/>
                <a:moveTo>
                  <a:pt x="234208" y="632538"/>
                </a:moveTo>
                <a:lnTo>
                  <a:pt x="257095" y="632538"/>
                </a:lnTo>
                <a:cubicBezTo>
                  <a:pt x="277859" y="632538"/>
                  <a:pt x="291798" y="633341"/>
                  <a:pt x="298911" y="634947"/>
                </a:cubicBezTo>
                <a:cubicBezTo>
                  <a:pt x="308433" y="637012"/>
                  <a:pt x="316291" y="640970"/>
                  <a:pt x="322486" y="646821"/>
                </a:cubicBezTo>
                <a:cubicBezTo>
                  <a:pt x="328681" y="652672"/>
                  <a:pt x="333499" y="660817"/>
                  <a:pt x="336941" y="671257"/>
                </a:cubicBezTo>
                <a:cubicBezTo>
                  <a:pt x="340383" y="681696"/>
                  <a:pt x="342104" y="696668"/>
                  <a:pt x="342104" y="716170"/>
                </a:cubicBezTo>
                <a:cubicBezTo>
                  <a:pt x="342104" y="735673"/>
                  <a:pt x="340383" y="751074"/>
                  <a:pt x="336941" y="762374"/>
                </a:cubicBezTo>
                <a:cubicBezTo>
                  <a:pt x="333499" y="773674"/>
                  <a:pt x="329054" y="781791"/>
                  <a:pt x="323605" y="786724"/>
                </a:cubicBezTo>
                <a:cubicBezTo>
                  <a:pt x="318155" y="791657"/>
                  <a:pt x="311301" y="795156"/>
                  <a:pt x="303041" y="797221"/>
                </a:cubicBezTo>
                <a:cubicBezTo>
                  <a:pt x="296731" y="798827"/>
                  <a:pt x="286464" y="799630"/>
                  <a:pt x="272238" y="799630"/>
                </a:cubicBezTo>
                <a:lnTo>
                  <a:pt x="234208" y="799630"/>
                </a:lnTo>
                <a:close/>
                <a:moveTo>
                  <a:pt x="1243514" y="594852"/>
                </a:moveTo>
                <a:lnTo>
                  <a:pt x="1194986" y="623074"/>
                </a:lnTo>
                <a:lnTo>
                  <a:pt x="1194986" y="659383"/>
                </a:lnTo>
                <a:lnTo>
                  <a:pt x="1172788" y="659383"/>
                </a:lnTo>
                <a:lnTo>
                  <a:pt x="1172788" y="697929"/>
                </a:lnTo>
                <a:lnTo>
                  <a:pt x="1194986" y="697929"/>
                </a:lnTo>
                <a:lnTo>
                  <a:pt x="1194986" y="777604"/>
                </a:lnTo>
                <a:cubicBezTo>
                  <a:pt x="1194986" y="794697"/>
                  <a:pt x="1195503" y="806055"/>
                  <a:pt x="1196535" y="811676"/>
                </a:cubicBezTo>
                <a:cubicBezTo>
                  <a:pt x="1197797" y="819592"/>
                  <a:pt x="1200063" y="825873"/>
                  <a:pt x="1203332" y="830519"/>
                </a:cubicBezTo>
                <a:cubicBezTo>
                  <a:pt x="1206602" y="835165"/>
                  <a:pt x="1211736" y="838951"/>
                  <a:pt x="1218734" y="841877"/>
                </a:cubicBezTo>
                <a:cubicBezTo>
                  <a:pt x="1225732" y="844802"/>
                  <a:pt x="1233590" y="846265"/>
                  <a:pt x="1242309" y="846265"/>
                </a:cubicBezTo>
                <a:cubicBezTo>
                  <a:pt x="1256535" y="846265"/>
                  <a:pt x="1269269" y="843855"/>
                  <a:pt x="1280511" y="839037"/>
                </a:cubicBezTo>
                <a:lnTo>
                  <a:pt x="1276381" y="801523"/>
                </a:lnTo>
                <a:cubicBezTo>
                  <a:pt x="1267892" y="804621"/>
                  <a:pt x="1261410" y="806169"/>
                  <a:pt x="1256936" y="806169"/>
                </a:cubicBezTo>
                <a:cubicBezTo>
                  <a:pt x="1253724" y="806169"/>
                  <a:pt x="1250999" y="805366"/>
                  <a:pt x="1248762" y="803760"/>
                </a:cubicBezTo>
                <a:cubicBezTo>
                  <a:pt x="1246525" y="802154"/>
                  <a:pt x="1245091" y="800118"/>
                  <a:pt x="1244460" y="797651"/>
                </a:cubicBezTo>
                <a:cubicBezTo>
                  <a:pt x="1243829" y="795185"/>
                  <a:pt x="1243514" y="786495"/>
                  <a:pt x="1243514" y="771581"/>
                </a:cubicBezTo>
                <a:lnTo>
                  <a:pt x="1243514" y="697929"/>
                </a:lnTo>
                <a:lnTo>
                  <a:pt x="1276554" y="697929"/>
                </a:lnTo>
                <a:lnTo>
                  <a:pt x="1276554" y="659383"/>
                </a:lnTo>
                <a:lnTo>
                  <a:pt x="1243514" y="659383"/>
                </a:lnTo>
                <a:close/>
                <a:moveTo>
                  <a:pt x="183271" y="589862"/>
                </a:moveTo>
                <a:lnTo>
                  <a:pt x="183271" y="842135"/>
                </a:lnTo>
                <a:lnTo>
                  <a:pt x="279121" y="842135"/>
                </a:lnTo>
                <a:cubicBezTo>
                  <a:pt x="297936" y="842135"/>
                  <a:pt x="312964" y="840356"/>
                  <a:pt x="324207" y="836800"/>
                </a:cubicBezTo>
                <a:cubicBezTo>
                  <a:pt x="339236" y="831982"/>
                  <a:pt x="351167" y="825271"/>
                  <a:pt x="360000" y="816666"/>
                </a:cubicBezTo>
                <a:cubicBezTo>
                  <a:pt x="371702" y="805309"/>
                  <a:pt x="380707" y="790453"/>
                  <a:pt x="387017" y="772097"/>
                </a:cubicBezTo>
                <a:cubicBezTo>
                  <a:pt x="392180" y="757069"/>
                  <a:pt x="394761" y="739172"/>
                  <a:pt x="394761" y="718407"/>
                </a:cubicBezTo>
                <a:cubicBezTo>
                  <a:pt x="394761" y="694775"/>
                  <a:pt x="392007" y="674899"/>
                  <a:pt x="386501" y="658781"/>
                </a:cubicBezTo>
                <a:cubicBezTo>
                  <a:pt x="380994" y="642662"/>
                  <a:pt x="372964" y="629039"/>
                  <a:pt x="362409" y="617911"/>
                </a:cubicBezTo>
                <a:cubicBezTo>
                  <a:pt x="351855" y="606783"/>
                  <a:pt x="339178" y="599039"/>
                  <a:pt x="324379" y="594680"/>
                </a:cubicBezTo>
                <a:cubicBezTo>
                  <a:pt x="313366" y="591468"/>
                  <a:pt x="297362" y="589862"/>
                  <a:pt x="276368" y="589862"/>
                </a:cubicBezTo>
                <a:close/>
                <a:moveTo>
                  <a:pt x="737858" y="0"/>
                </a:moveTo>
                <a:cubicBezTo>
                  <a:pt x="1145366" y="0"/>
                  <a:pt x="1475716" y="319040"/>
                  <a:pt x="1475716" y="712596"/>
                </a:cubicBezTo>
                <a:cubicBezTo>
                  <a:pt x="1475716" y="1106152"/>
                  <a:pt x="1145366" y="1425192"/>
                  <a:pt x="737858" y="1425192"/>
                </a:cubicBezTo>
                <a:cubicBezTo>
                  <a:pt x="330350" y="1425192"/>
                  <a:pt x="0" y="1106152"/>
                  <a:pt x="0" y="712596"/>
                </a:cubicBezTo>
                <a:cubicBezTo>
                  <a:pt x="0" y="319040"/>
                  <a:pt x="330350" y="0"/>
                  <a:pt x="737858" y="0"/>
                </a:cubicBezTo>
                <a:close/>
              </a:path>
            </a:pathLst>
          </a:custGeom>
          <a:ln w="190500" cap="rnd">
            <a:noFill/>
            <a:prstDash val="solid"/>
          </a:ln>
          <a:effectLst>
            <a:outerShdw sx="1000" sy="1000" algn="bl" rotWithShape="0">
              <a:srgbClr val="000000"/>
            </a:outerShdw>
          </a:effectLst>
        </p:spPr>
      </p:pic>
      <p:pic>
        <p:nvPicPr>
          <p:cNvPr id="1031" name="Picture 1030">
            <a:extLst>
              <a:ext uri="{FF2B5EF4-FFF2-40B4-BE49-F238E27FC236}">
                <a16:creationId xmlns:a16="http://schemas.microsoft.com/office/drawing/2014/main" id="{B0F10C4C-0840-873C-9D5B-EEAEF8B70973}"/>
              </a:ext>
            </a:extLst>
          </p:cNvPr>
          <p:cNvPicPr>
            <a:picLocks noChangeAspect="1" noChangeArrowheads="1"/>
          </p:cNvPicPr>
          <p:nvPr/>
        </p:nvPicPr>
        <p:blipFill>
          <a:blip r:embed="rId5" cstate="email">
            <a:duotone>
              <a:schemeClr val="bg2">
                <a:shade val="45000"/>
                <a:satMod val="135000"/>
              </a:schemeClr>
              <a:prstClr val="white"/>
            </a:duotone>
            <a:extLst>
              <a:ext uri="{28A0092B-C50C-407E-A947-70E740481C1C}">
                <a14:useLocalDpi xmlns:a14="http://schemas.microsoft.com/office/drawing/2010/main"/>
              </a:ext>
            </a:extLst>
          </a:blip>
          <a:srcRect/>
          <a:stretch/>
        </p:blipFill>
        <p:spPr bwMode="auto">
          <a:xfrm>
            <a:off x="141113" y="4628785"/>
            <a:ext cx="1077588" cy="1022154"/>
          </a:xfrm>
          <a:custGeom>
            <a:avLst/>
            <a:gdLst/>
            <a:ahLst/>
            <a:cxnLst/>
            <a:rect l="l" t="t" r="r" b="b"/>
            <a:pathLst>
              <a:path w="1587684" h="1470190">
                <a:moveTo>
                  <a:pt x="1186786" y="717625"/>
                </a:moveTo>
                <a:cubicBezTo>
                  <a:pt x="1198252" y="717625"/>
                  <a:pt x="1207985" y="721858"/>
                  <a:pt x="1215984" y="730325"/>
                </a:cubicBezTo>
                <a:cubicBezTo>
                  <a:pt x="1223984" y="738791"/>
                  <a:pt x="1228183" y="751157"/>
                  <a:pt x="1228583" y="767422"/>
                </a:cubicBezTo>
                <a:lnTo>
                  <a:pt x="1144588" y="767422"/>
                </a:lnTo>
                <a:cubicBezTo>
                  <a:pt x="1144455" y="752090"/>
                  <a:pt x="1148388" y="739957"/>
                  <a:pt x="1156388" y="731025"/>
                </a:cubicBezTo>
                <a:cubicBezTo>
                  <a:pt x="1164387" y="722092"/>
                  <a:pt x="1174520" y="717625"/>
                  <a:pt x="1186786" y="717625"/>
                </a:cubicBezTo>
                <a:close/>
                <a:moveTo>
                  <a:pt x="1307192" y="679428"/>
                </a:moveTo>
                <a:lnTo>
                  <a:pt x="1380588" y="782421"/>
                </a:lnTo>
                <a:lnTo>
                  <a:pt x="1303993" y="891815"/>
                </a:lnTo>
                <a:lnTo>
                  <a:pt x="1369789" y="891815"/>
                </a:lnTo>
                <a:lnTo>
                  <a:pt x="1413386" y="826019"/>
                </a:lnTo>
                <a:lnTo>
                  <a:pt x="1456583" y="891815"/>
                </a:lnTo>
                <a:lnTo>
                  <a:pt x="1525579" y="891815"/>
                </a:lnTo>
                <a:lnTo>
                  <a:pt x="1446984" y="780022"/>
                </a:lnTo>
                <a:lnTo>
                  <a:pt x="1518980" y="679428"/>
                </a:lnTo>
                <a:lnTo>
                  <a:pt x="1452984" y="679428"/>
                </a:lnTo>
                <a:lnTo>
                  <a:pt x="1413386" y="737824"/>
                </a:lnTo>
                <a:lnTo>
                  <a:pt x="1375788" y="679428"/>
                </a:lnTo>
                <a:close/>
                <a:moveTo>
                  <a:pt x="396341" y="679428"/>
                </a:moveTo>
                <a:lnTo>
                  <a:pt x="396341" y="813820"/>
                </a:lnTo>
                <a:cubicBezTo>
                  <a:pt x="396341" y="833818"/>
                  <a:pt x="398874" y="849484"/>
                  <a:pt x="403940" y="860817"/>
                </a:cubicBezTo>
                <a:cubicBezTo>
                  <a:pt x="409007" y="872149"/>
                  <a:pt x="417206" y="880949"/>
                  <a:pt x="428539" y="887215"/>
                </a:cubicBezTo>
                <a:cubicBezTo>
                  <a:pt x="439872" y="893481"/>
                  <a:pt x="452671" y="896614"/>
                  <a:pt x="466937" y="896614"/>
                </a:cubicBezTo>
                <a:cubicBezTo>
                  <a:pt x="480936" y="896614"/>
                  <a:pt x="494235" y="893348"/>
                  <a:pt x="506834" y="886815"/>
                </a:cubicBezTo>
                <a:cubicBezTo>
                  <a:pt x="519433" y="880282"/>
                  <a:pt x="529599" y="871349"/>
                  <a:pt x="537332" y="860017"/>
                </a:cubicBezTo>
                <a:lnTo>
                  <a:pt x="537332" y="891815"/>
                </a:lnTo>
                <a:lnTo>
                  <a:pt x="589529" y="891815"/>
                </a:lnTo>
                <a:lnTo>
                  <a:pt x="589529" y="679428"/>
                </a:lnTo>
                <a:lnTo>
                  <a:pt x="533333" y="679428"/>
                </a:lnTo>
                <a:lnTo>
                  <a:pt x="533333" y="769022"/>
                </a:lnTo>
                <a:cubicBezTo>
                  <a:pt x="533333" y="799420"/>
                  <a:pt x="531933" y="818519"/>
                  <a:pt x="529133" y="826319"/>
                </a:cubicBezTo>
                <a:cubicBezTo>
                  <a:pt x="526333" y="834118"/>
                  <a:pt x="521133" y="840651"/>
                  <a:pt x="513534" y="845918"/>
                </a:cubicBezTo>
                <a:cubicBezTo>
                  <a:pt x="505934" y="851184"/>
                  <a:pt x="497335" y="853817"/>
                  <a:pt x="487735" y="853817"/>
                </a:cubicBezTo>
                <a:cubicBezTo>
                  <a:pt x="479336" y="853817"/>
                  <a:pt x="472403" y="851851"/>
                  <a:pt x="466937" y="847917"/>
                </a:cubicBezTo>
                <a:cubicBezTo>
                  <a:pt x="461470" y="843984"/>
                  <a:pt x="457704" y="838651"/>
                  <a:pt x="455637" y="831918"/>
                </a:cubicBezTo>
                <a:cubicBezTo>
                  <a:pt x="453571" y="825185"/>
                  <a:pt x="452537" y="806887"/>
                  <a:pt x="452537" y="777022"/>
                </a:cubicBezTo>
                <a:lnTo>
                  <a:pt x="452537" y="679428"/>
                </a:lnTo>
                <a:close/>
                <a:moveTo>
                  <a:pt x="1183386" y="674628"/>
                </a:moveTo>
                <a:cubicBezTo>
                  <a:pt x="1155254" y="674628"/>
                  <a:pt x="1131989" y="684594"/>
                  <a:pt x="1113590" y="704526"/>
                </a:cubicBezTo>
                <a:cubicBezTo>
                  <a:pt x="1095191" y="724458"/>
                  <a:pt x="1085992" y="752023"/>
                  <a:pt x="1085992" y="787221"/>
                </a:cubicBezTo>
                <a:cubicBezTo>
                  <a:pt x="1085992" y="816686"/>
                  <a:pt x="1092992" y="841084"/>
                  <a:pt x="1106991" y="860417"/>
                </a:cubicBezTo>
                <a:cubicBezTo>
                  <a:pt x="1124723" y="884549"/>
                  <a:pt x="1152055" y="896614"/>
                  <a:pt x="1188986" y="896614"/>
                </a:cubicBezTo>
                <a:cubicBezTo>
                  <a:pt x="1212318" y="896614"/>
                  <a:pt x="1231750" y="891248"/>
                  <a:pt x="1247282" y="880515"/>
                </a:cubicBezTo>
                <a:cubicBezTo>
                  <a:pt x="1262814" y="869783"/>
                  <a:pt x="1274180" y="854150"/>
                  <a:pt x="1281380" y="833618"/>
                </a:cubicBezTo>
                <a:lnTo>
                  <a:pt x="1225383" y="824219"/>
                </a:lnTo>
                <a:cubicBezTo>
                  <a:pt x="1222317" y="834885"/>
                  <a:pt x="1217784" y="842618"/>
                  <a:pt x="1211784" y="847417"/>
                </a:cubicBezTo>
                <a:cubicBezTo>
                  <a:pt x="1205785" y="852217"/>
                  <a:pt x="1198385" y="854617"/>
                  <a:pt x="1189586" y="854617"/>
                </a:cubicBezTo>
                <a:cubicBezTo>
                  <a:pt x="1176653" y="854617"/>
                  <a:pt x="1165854" y="849984"/>
                  <a:pt x="1157188" y="840718"/>
                </a:cubicBezTo>
                <a:cubicBezTo>
                  <a:pt x="1148521" y="831452"/>
                  <a:pt x="1143988" y="818486"/>
                  <a:pt x="1143588" y="801820"/>
                </a:cubicBezTo>
                <a:lnTo>
                  <a:pt x="1284380" y="801820"/>
                </a:lnTo>
                <a:cubicBezTo>
                  <a:pt x="1285180" y="758756"/>
                  <a:pt x="1276447" y="726792"/>
                  <a:pt x="1258181" y="705926"/>
                </a:cubicBezTo>
                <a:cubicBezTo>
                  <a:pt x="1239916" y="685061"/>
                  <a:pt x="1214984" y="674628"/>
                  <a:pt x="1183386" y="674628"/>
                </a:cubicBezTo>
                <a:close/>
                <a:moveTo>
                  <a:pt x="951186" y="674628"/>
                </a:moveTo>
                <a:cubicBezTo>
                  <a:pt x="920655" y="674628"/>
                  <a:pt x="898123" y="680894"/>
                  <a:pt x="883590" y="693427"/>
                </a:cubicBezTo>
                <a:cubicBezTo>
                  <a:pt x="869058" y="705959"/>
                  <a:pt x="861792" y="721425"/>
                  <a:pt x="861792" y="739824"/>
                </a:cubicBezTo>
                <a:cubicBezTo>
                  <a:pt x="861792" y="760223"/>
                  <a:pt x="870191" y="776155"/>
                  <a:pt x="886990" y="787621"/>
                </a:cubicBezTo>
                <a:cubicBezTo>
                  <a:pt x="899123" y="795887"/>
                  <a:pt x="927854" y="805020"/>
                  <a:pt x="973185" y="815019"/>
                </a:cubicBezTo>
                <a:cubicBezTo>
                  <a:pt x="982918" y="817286"/>
                  <a:pt x="989184" y="819752"/>
                  <a:pt x="991984" y="822419"/>
                </a:cubicBezTo>
                <a:cubicBezTo>
                  <a:pt x="994650" y="825219"/>
                  <a:pt x="995983" y="828752"/>
                  <a:pt x="995983" y="833018"/>
                </a:cubicBezTo>
                <a:cubicBezTo>
                  <a:pt x="995983" y="839285"/>
                  <a:pt x="993517" y="844284"/>
                  <a:pt x="988584" y="848017"/>
                </a:cubicBezTo>
                <a:cubicBezTo>
                  <a:pt x="981251" y="853350"/>
                  <a:pt x="970318" y="856017"/>
                  <a:pt x="955786" y="856017"/>
                </a:cubicBezTo>
                <a:cubicBezTo>
                  <a:pt x="942587" y="856017"/>
                  <a:pt x="932321" y="853184"/>
                  <a:pt x="924988" y="847517"/>
                </a:cubicBezTo>
                <a:cubicBezTo>
                  <a:pt x="917655" y="841851"/>
                  <a:pt x="912788" y="833552"/>
                  <a:pt x="910389" y="822619"/>
                </a:cubicBezTo>
                <a:lnTo>
                  <a:pt x="853992" y="831218"/>
                </a:lnTo>
                <a:cubicBezTo>
                  <a:pt x="859192" y="851351"/>
                  <a:pt x="870224" y="867283"/>
                  <a:pt x="887090" y="879016"/>
                </a:cubicBezTo>
                <a:cubicBezTo>
                  <a:pt x="903956" y="890748"/>
                  <a:pt x="926854" y="896614"/>
                  <a:pt x="955786" y="896614"/>
                </a:cubicBezTo>
                <a:cubicBezTo>
                  <a:pt x="987651" y="896614"/>
                  <a:pt x="1011716" y="889615"/>
                  <a:pt x="1027981" y="875616"/>
                </a:cubicBezTo>
                <a:cubicBezTo>
                  <a:pt x="1044247" y="861617"/>
                  <a:pt x="1052380" y="844884"/>
                  <a:pt x="1052380" y="825419"/>
                </a:cubicBezTo>
                <a:cubicBezTo>
                  <a:pt x="1052380" y="807553"/>
                  <a:pt x="1046514" y="793621"/>
                  <a:pt x="1034781" y="783621"/>
                </a:cubicBezTo>
                <a:cubicBezTo>
                  <a:pt x="1022915" y="773755"/>
                  <a:pt x="1002016" y="765422"/>
                  <a:pt x="972085" y="758623"/>
                </a:cubicBezTo>
                <a:cubicBezTo>
                  <a:pt x="942153" y="751823"/>
                  <a:pt x="924654" y="746557"/>
                  <a:pt x="919588" y="742824"/>
                </a:cubicBezTo>
                <a:cubicBezTo>
                  <a:pt x="915855" y="740024"/>
                  <a:pt x="913988" y="736624"/>
                  <a:pt x="913988" y="732624"/>
                </a:cubicBezTo>
                <a:cubicBezTo>
                  <a:pt x="913988" y="727958"/>
                  <a:pt x="916122" y="724158"/>
                  <a:pt x="920388" y="721225"/>
                </a:cubicBezTo>
                <a:cubicBezTo>
                  <a:pt x="926788" y="717092"/>
                  <a:pt x="937387" y="715026"/>
                  <a:pt x="952186" y="715026"/>
                </a:cubicBezTo>
                <a:cubicBezTo>
                  <a:pt x="963919" y="715026"/>
                  <a:pt x="972951" y="717225"/>
                  <a:pt x="979284" y="721625"/>
                </a:cubicBezTo>
                <a:cubicBezTo>
                  <a:pt x="985617" y="726025"/>
                  <a:pt x="989917" y="732358"/>
                  <a:pt x="992184" y="740624"/>
                </a:cubicBezTo>
                <a:lnTo>
                  <a:pt x="1045180" y="730825"/>
                </a:lnTo>
                <a:cubicBezTo>
                  <a:pt x="1039847" y="712292"/>
                  <a:pt x="1030115" y="698293"/>
                  <a:pt x="1015982" y="688827"/>
                </a:cubicBezTo>
                <a:cubicBezTo>
                  <a:pt x="1001850" y="679361"/>
                  <a:pt x="980251" y="674628"/>
                  <a:pt x="951186" y="674628"/>
                </a:cubicBezTo>
                <a:close/>
                <a:moveTo>
                  <a:pt x="722586" y="674628"/>
                </a:moveTo>
                <a:cubicBezTo>
                  <a:pt x="692055" y="674628"/>
                  <a:pt x="669523" y="680894"/>
                  <a:pt x="654990" y="693427"/>
                </a:cubicBezTo>
                <a:cubicBezTo>
                  <a:pt x="640458" y="705959"/>
                  <a:pt x="633192" y="721425"/>
                  <a:pt x="633192" y="739824"/>
                </a:cubicBezTo>
                <a:cubicBezTo>
                  <a:pt x="633192" y="760223"/>
                  <a:pt x="641591" y="776155"/>
                  <a:pt x="658390" y="787621"/>
                </a:cubicBezTo>
                <a:cubicBezTo>
                  <a:pt x="670523" y="795887"/>
                  <a:pt x="699254" y="805020"/>
                  <a:pt x="744585" y="815019"/>
                </a:cubicBezTo>
                <a:cubicBezTo>
                  <a:pt x="754318" y="817286"/>
                  <a:pt x="760584" y="819752"/>
                  <a:pt x="763384" y="822419"/>
                </a:cubicBezTo>
                <a:cubicBezTo>
                  <a:pt x="766050" y="825219"/>
                  <a:pt x="767383" y="828752"/>
                  <a:pt x="767383" y="833018"/>
                </a:cubicBezTo>
                <a:cubicBezTo>
                  <a:pt x="767383" y="839285"/>
                  <a:pt x="764917" y="844284"/>
                  <a:pt x="759984" y="848017"/>
                </a:cubicBezTo>
                <a:cubicBezTo>
                  <a:pt x="752651" y="853350"/>
                  <a:pt x="741718" y="856017"/>
                  <a:pt x="727186" y="856017"/>
                </a:cubicBezTo>
                <a:cubicBezTo>
                  <a:pt x="713987" y="856017"/>
                  <a:pt x="703721" y="853184"/>
                  <a:pt x="696388" y="847517"/>
                </a:cubicBezTo>
                <a:cubicBezTo>
                  <a:pt x="689055" y="841851"/>
                  <a:pt x="684188" y="833552"/>
                  <a:pt x="681789" y="822619"/>
                </a:cubicBezTo>
                <a:lnTo>
                  <a:pt x="625392" y="831218"/>
                </a:lnTo>
                <a:cubicBezTo>
                  <a:pt x="630592" y="851351"/>
                  <a:pt x="641624" y="867283"/>
                  <a:pt x="658490" y="879016"/>
                </a:cubicBezTo>
                <a:cubicBezTo>
                  <a:pt x="675356" y="890748"/>
                  <a:pt x="698254" y="896614"/>
                  <a:pt x="727186" y="896614"/>
                </a:cubicBezTo>
                <a:cubicBezTo>
                  <a:pt x="759051" y="896614"/>
                  <a:pt x="783116" y="889615"/>
                  <a:pt x="799381" y="875616"/>
                </a:cubicBezTo>
                <a:cubicBezTo>
                  <a:pt x="815647" y="861617"/>
                  <a:pt x="823780" y="844884"/>
                  <a:pt x="823780" y="825419"/>
                </a:cubicBezTo>
                <a:cubicBezTo>
                  <a:pt x="823780" y="807553"/>
                  <a:pt x="817914" y="793621"/>
                  <a:pt x="806181" y="783621"/>
                </a:cubicBezTo>
                <a:cubicBezTo>
                  <a:pt x="794315" y="773755"/>
                  <a:pt x="773416" y="765422"/>
                  <a:pt x="743485" y="758623"/>
                </a:cubicBezTo>
                <a:cubicBezTo>
                  <a:pt x="713553" y="751823"/>
                  <a:pt x="696054" y="746557"/>
                  <a:pt x="690988" y="742824"/>
                </a:cubicBezTo>
                <a:cubicBezTo>
                  <a:pt x="687255" y="740024"/>
                  <a:pt x="685388" y="736624"/>
                  <a:pt x="685388" y="732624"/>
                </a:cubicBezTo>
                <a:cubicBezTo>
                  <a:pt x="685388" y="727958"/>
                  <a:pt x="687522" y="724158"/>
                  <a:pt x="691788" y="721225"/>
                </a:cubicBezTo>
                <a:cubicBezTo>
                  <a:pt x="698188" y="717092"/>
                  <a:pt x="708787" y="715026"/>
                  <a:pt x="723586" y="715026"/>
                </a:cubicBezTo>
                <a:cubicBezTo>
                  <a:pt x="735319" y="715026"/>
                  <a:pt x="744351" y="717225"/>
                  <a:pt x="750684" y="721625"/>
                </a:cubicBezTo>
                <a:cubicBezTo>
                  <a:pt x="757017" y="726025"/>
                  <a:pt x="761317" y="732358"/>
                  <a:pt x="763584" y="740624"/>
                </a:cubicBezTo>
                <a:lnTo>
                  <a:pt x="816580" y="730825"/>
                </a:lnTo>
                <a:cubicBezTo>
                  <a:pt x="811247" y="712292"/>
                  <a:pt x="801515" y="698293"/>
                  <a:pt x="787382" y="688827"/>
                </a:cubicBezTo>
                <a:cubicBezTo>
                  <a:pt x="773250" y="679361"/>
                  <a:pt x="751651" y="674628"/>
                  <a:pt x="722586" y="674628"/>
                </a:cubicBezTo>
                <a:close/>
                <a:moveTo>
                  <a:pt x="224310" y="593633"/>
                </a:moveTo>
                <a:cubicBezTo>
                  <a:pt x="201778" y="593633"/>
                  <a:pt x="182545" y="597033"/>
                  <a:pt x="166613" y="603832"/>
                </a:cubicBezTo>
                <a:cubicBezTo>
                  <a:pt x="150681" y="610632"/>
                  <a:pt x="138481" y="620531"/>
                  <a:pt x="130015" y="633531"/>
                </a:cubicBezTo>
                <a:cubicBezTo>
                  <a:pt x="121549" y="646530"/>
                  <a:pt x="117316" y="660496"/>
                  <a:pt x="117316" y="675428"/>
                </a:cubicBezTo>
                <a:cubicBezTo>
                  <a:pt x="117316" y="698627"/>
                  <a:pt x="126316" y="718292"/>
                  <a:pt x="144314" y="734424"/>
                </a:cubicBezTo>
                <a:cubicBezTo>
                  <a:pt x="157114" y="745890"/>
                  <a:pt x="179379" y="755556"/>
                  <a:pt x="211110" y="763423"/>
                </a:cubicBezTo>
                <a:cubicBezTo>
                  <a:pt x="235776" y="769556"/>
                  <a:pt x="251575" y="773822"/>
                  <a:pt x="258507" y="776222"/>
                </a:cubicBezTo>
                <a:cubicBezTo>
                  <a:pt x="268640" y="779822"/>
                  <a:pt x="275740" y="784055"/>
                  <a:pt x="279806" y="788921"/>
                </a:cubicBezTo>
                <a:cubicBezTo>
                  <a:pt x="283873" y="793787"/>
                  <a:pt x="285906" y="799687"/>
                  <a:pt x="285906" y="806620"/>
                </a:cubicBezTo>
                <a:cubicBezTo>
                  <a:pt x="285906" y="817419"/>
                  <a:pt x="281073" y="826852"/>
                  <a:pt x="271407" y="834918"/>
                </a:cubicBezTo>
                <a:cubicBezTo>
                  <a:pt x="261741" y="842984"/>
                  <a:pt x="247375" y="847017"/>
                  <a:pt x="228309" y="847017"/>
                </a:cubicBezTo>
                <a:cubicBezTo>
                  <a:pt x="210310" y="847017"/>
                  <a:pt x="196011" y="842484"/>
                  <a:pt x="185412" y="833418"/>
                </a:cubicBezTo>
                <a:cubicBezTo>
                  <a:pt x="174813" y="824352"/>
                  <a:pt x="167780" y="810153"/>
                  <a:pt x="164313" y="790821"/>
                </a:cubicBezTo>
                <a:lnTo>
                  <a:pt x="106717" y="796421"/>
                </a:lnTo>
                <a:cubicBezTo>
                  <a:pt x="110583" y="829219"/>
                  <a:pt x="122449" y="854184"/>
                  <a:pt x="142315" y="871316"/>
                </a:cubicBezTo>
                <a:cubicBezTo>
                  <a:pt x="162180" y="888448"/>
                  <a:pt x="190645" y="897014"/>
                  <a:pt x="227709" y="897014"/>
                </a:cubicBezTo>
                <a:cubicBezTo>
                  <a:pt x="253174" y="897014"/>
                  <a:pt x="274440" y="893448"/>
                  <a:pt x="291505" y="886315"/>
                </a:cubicBezTo>
                <a:cubicBezTo>
                  <a:pt x="308571" y="879182"/>
                  <a:pt x="321770" y="868283"/>
                  <a:pt x="331103" y="853617"/>
                </a:cubicBezTo>
                <a:cubicBezTo>
                  <a:pt x="340436" y="838951"/>
                  <a:pt x="345102" y="823219"/>
                  <a:pt x="345102" y="806420"/>
                </a:cubicBezTo>
                <a:cubicBezTo>
                  <a:pt x="345102" y="787888"/>
                  <a:pt x="341202" y="772322"/>
                  <a:pt x="333403" y="759723"/>
                </a:cubicBezTo>
                <a:cubicBezTo>
                  <a:pt x="325603" y="747124"/>
                  <a:pt x="314804" y="737191"/>
                  <a:pt x="301005" y="729925"/>
                </a:cubicBezTo>
                <a:cubicBezTo>
                  <a:pt x="287206" y="722658"/>
                  <a:pt x="265907" y="715626"/>
                  <a:pt x="237109" y="708826"/>
                </a:cubicBezTo>
                <a:cubicBezTo>
                  <a:pt x="208311" y="702026"/>
                  <a:pt x="190178" y="695493"/>
                  <a:pt x="182712" y="689227"/>
                </a:cubicBezTo>
                <a:cubicBezTo>
                  <a:pt x="176846" y="684294"/>
                  <a:pt x="173913" y="678361"/>
                  <a:pt x="173913" y="671428"/>
                </a:cubicBezTo>
                <a:cubicBezTo>
                  <a:pt x="173913" y="663829"/>
                  <a:pt x="177046" y="657762"/>
                  <a:pt x="183312" y="653229"/>
                </a:cubicBezTo>
                <a:cubicBezTo>
                  <a:pt x="193045" y="646163"/>
                  <a:pt x="206511" y="642630"/>
                  <a:pt x="223710" y="642630"/>
                </a:cubicBezTo>
                <a:cubicBezTo>
                  <a:pt x="240375" y="642630"/>
                  <a:pt x="252874" y="645930"/>
                  <a:pt x="261207" y="652529"/>
                </a:cubicBezTo>
                <a:cubicBezTo>
                  <a:pt x="269540" y="659129"/>
                  <a:pt x="274973" y="669962"/>
                  <a:pt x="277506" y="685027"/>
                </a:cubicBezTo>
                <a:lnTo>
                  <a:pt x="336703" y="682428"/>
                </a:lnTo>
                <a:cubicBezTo>
                  <a:pt x="335769" y="655496"/>
                  <a:pt x="326003" y="633964"/>
                  <a:pt x="307405" y="617831"/>
                </a:cubicBezTo>
                <a:cubicBezTo>
                  <a:pt x="288806" y="601699"/>
                  <a:pt x="261107" y="593633"/>
                  <a:pt x="224310" y="593633"/>
                </a:cubicBezTo>
                <a:close/>
                <a:moveTo>
                  <a:pt x="793842" y="0"/>
                </a:moveTo>
                <a:cubicBezTo>
                  <a:pt x="1232269" y="0"/>
                  <a:pt x="1587684" y="329113"/>
                  <a:pt x="1587684" y="735095"/>
                </a:cubicBezTo>
                <a:cubicBezTo>
                  <a:pt x="1587684" y="1141077"/>
                  <a:pt x="1232269" y="1470190"/>
                  <a:pt x="793842" y="1470190"/>
                </a:cubicBezTo>
                <a:cubicBezTo>
                  <a:pt x="355415" y="1470190"/>
                  <a:pt x="0" y="1141077"/>
                  <a:pt x="0" y="735095"/>
                </a:cubicBezTo>
                <a:cubicBezTo>
                  <a:pt x="0" y="329113"/>
                  <a:pt x="355415" y="0"/>
                  <a:pt x="793842" y="0"/>
                </a:cubicBezTo>
                <a:close/>
              </a:path>
            </a:pathLst>
          </a:custGeom>
          <a:ln w="190500" cap="rnd">
            <a:noFill/>
            <a:prstDash val="solid"/>
          </a:ln>
          <a:effectLst>
            <a:outerShdw sx="1000" sy="1000" algn="bl" rotWithShape="0">
              <a:srgbClr val="000000"/>
            </a:outerShdw>
          </a:effectLst>
          <a:extLst>
            <a:ext uri="{909E8E84-426E-40DD-AFC4-6F175D3DCCD1}">
              <a14:hiddenFill xmlns:a14="http://schemas.microsoft.com/office/drawing/2010/main">
                <a:solidFill>
                  <a:srgbClr val="FFFFFF"/>
                </a:solidFill>
              </a14:hiddenFill>
            </a:ext>
          </a:extLst>
        </p:spPr>
      </p:pic>
      <p:pic>
        <p:nvPicPr>
          <p:cNvPr id="1033" name="Picture 1032">
            <a:extLst>
              <a:ext uri="{FF2B5EF4-FFF2-40B4-BE49-F238E27FC236}">
                <a16:creationId xmlns:a16="http://schemas.microsoft.com/office/drawing/2014/main" id="{2A7B61EB-7ED4-50F5-E684-2BCDE6D66975}"/>
              </a:ext>
            </a:extLst>
          </p:cNvPr>
          <p:cNvPicPr>
            <a:picLocks noChangeAspect="1"/>
          </p:cNvPicPr>
          <p:nvPr/>
        </p:nvPicPr>
        <p:blipFill>
          <a:blip r:embed="rId6" cstate="email">
            <a:alphaModFix/>
            <a:duotone>
              <a:schemeClr val="bg2">
                <a:shade val="45000"/>
                <a:satMod val="135000"/>
              </a:schemeClr>
              <a:prstClr val="white"/>
            </a:duotone>
            <a:extLst>
              <a:ext uri="{28A0092B-C50C-407E-A947-70E740481C1C}">
                <a14:useLocalDpi xmlns:a14="http://schemas.microsoft.com/office/drawing/2010/main"/>
              </a:ext>
              <a:ext uri="{837473B0-CC2E-450A-ABE3-18F120FF3D39}">
                <a1611:picAttrSrcUrl xmlns:a1611="http://schemas.microsoft.com/office/drawing/2016/11/main" r:id="rId7"/>
              </a:ext>
            </a:extLst>
          </a:blip>
          <a:srcRect/>
          <a:stretch/>
        </p:blipFill>
        <p:spPr>
          <a:xfrm>
            <a:off x="141113" y="3508358"/>
            <a:ext cx="1060374" cy="1020313"/>
          </a:xfrm>
          <a:custGeom>
            <a:avLst/>
            <a:gdLst/>
            <a:ahLst/>
            <a:cxnLst/>
            <a:rect l="l" t="t" r="r" b="b"/>
            <a:pathLst>
              <a:path w="1475716" h="1419962">
                <a:moveTo>
                  <a:pt x="1041060" y="576731"/>
                </a:moveTo>
                <a:lnTo>
                  <a:pt x="1041060" y="869913"/>
                </a:lnTo>
                <a:lnTo>
                  <a:pt x="1264047" y="869913"/>
                </a:lnTo>
                <a:lnTo>
                  <a:pt x="1264047" y="820516"/>
                </a:lnTo>
                <a:lnTo>
                  <a:pt x="1100257" y="820516"/>
                </a:lnTo>
                <a:lnTo>
                  <a:pt x="1100257" y="740721"/>
                </a:lnTo>
                <a:lnTo>
                  <a:pt x="1247448" y="740721"/>
                </a:lnTo>
                <a:lnTo>
                  <a:pt x="1247448" y="691324"/>
                </a:lnTo>
                <a:lnTo>
                  <a:pt x="1100257" y="691324"/>
                </a:lnTo>
                <a:lnTo>
                  <a:pt x="1100257" y="626328"/>
                </a:lnTo>
                <a:lnTo>
                  <a:pt x="1258447" y="626328"/>
                </a:lnTo>
                <a:lnTo>
                  <a:pt x="1258447" y="576731"/>
                </a:lnTo>
                <a:close/>
                <a:moveTo>
                  <a:pt x="764835" y="576731"/>
                </a:moveTo>
                <a:lnTo>
                  <a:pt x="764835" y="869913"/>
                </a:lnTo>
                <a:lnTo>
                  <a:pt x="987822" y="869913"/>
                </a:lnTo>
                <a:lnTo>
                  <a:pt x="987822" y="820516"/>
                </a:lnTo>
                <a:lnTo>
                  <a:pt x="824032" y="820516"/>
                </a:lnTo>
                <a:lnTo>
                  <a:pt x="824032" y="740721"/>
                </a:lnTo>
                <a:lnTo>
                  <a:pt x="971223" y="740721"/>
                </a:lnTo>
                <a:lnTo>
                  <a:pt x="971223" y="691324"/>
                </a:lnTo>
                <a:lnTo>
                  <a:pt x="824032" y="691324"/>
                </a:lnTo>
                <a:lnTo>
                  <a:pt x="824032" y="626328"/>
                </a:lnTo>
                <a:lnTo>
                  <a:pt x="982222" y="626328"/>
                </a:lnTo>
                <a:lnTo>
                  <a:pt x="982222" y="576731"/>
                </a:lnTo>
                <a:close/>
                <a:moveTo>
                  <a:pt x="470160" y="576731"/>
                </a:moveTo>
                <a:lnTo>
                  <a:pt x="470160" y="869913"/>
                </a:lnTo>
                <a:lnTo>
                  <a:pt x="525157" y="869913"/>
                </a:lnTo>
                <a:lnTo>
                  <a:pt x="525157" y="678725"/>
                </a:lnTo>
                <a:lnTo>
                  <a:pt x="643350" y="869913"/>
                </a:lnTo>
                <a:lnTo>
                  <a:pt x="702746" y="869913"/>
                </a:lnTo>
                <a:lnTo>
                  <a:pt x="702746" y="576731"/>
                </a:lnTo>
                <a:lnTo>
                  <a:pt x="647749" y="576731"/>
                </a:lnTo>
                <a:lnTo>
                  <a:pt x="647749" y="772519"/>
                </a:lnTo>
                <a:lnTo>
                  <a:pt x="527757" y="576731"/>
                </a:lnTo>
                <a:close/>
                <a:moveTo>
                  <a:pt x="295929" y="571731"/>
                </a:moveTo>
                <a:cubicBezTo>
                  <a:pt x="273397" y="571731"/>
                  <a:pt x="254165" y="575131"/>
                  <a:pt x="238233" y="581931"/>
                </a:cubicBezTo>
                <a:cubicBezTo>
                  <a:pt x="222300" y="588730"/>
                  <a:pt x="210101" y="598630"/>
                  <a:pt x="201635" y="611629"/>
                </a:cubicBezTo>
                <a:cubicBezTo>
                  <a:pt x="193169" y="624628"/>
                  <a:pt x="188935" y="638594"/>
                  <a:pt x="188935" y="653526"/>
                </a:cubicBezTo>
                <a:cubicBezTo>
                  <a:pt x="188935" y="676725"/>
                  <a:pt x="197935" y="696391"/>
                  <a:pt x="215934" y="712523"/>
                </a:cubicBezTo>
                <a:cubicBezTo>
                  <a:pt x="228733" y="723989"/>
                  <a:pt x="250998" y="733655"/>
                  <a:pt x="282730" y="741521"/>
                </a:cubicBezTo>
                <a:cubicBezTo>
                  <a:pt x="307395" y="747654"/>
                  <a:pt x="323194" y="751920"/>
                  <a:pt x="330127" y="754320"/>
                </a:cubicBezTo>
                <a:cubicBezTo>
                  <a:pt x="340260" y="757920"/>
                  <a:pt x="347359" y="762153"/>
                  <a:pt x="351426" y="767020"/>
                </a:cubicBezTo>
                <a:cubicBezTo>
                  <a:pt x="355492" y="771886"/>
                  <a:pt x="357525" y="777786"/>
                  <a:pt x="357525" y="784718"/>
                </a:cubicBezTo>
                <a:cubicBezTo>
                  <a:pt x="357525" y="795518"/>
                  <a:pt x="352692" y="804951"/>
                  <a:pt x="343026" y="813017"/>
                </a:cubicBezTo>
                <a:cubicBezTo>
                  <a:pt x="333360" y="821083"/>
                  <a:pt x="318994" y="825116"/>
                  <a:pt x="299929" y="825116"/>
                </a:cubicBezTo>
                <a:cubicBezTo>
                  <a:pt x="281930" y="825116"/>
                  <a:pt x="267631" y="820583"/>
                  <a:pt x="257031" y="811517"/>
                </a:cubicBezTo>
                <a:cubicBezTo>
                  <a:pt x="246432" y="802451"/>
                  <a:pt x="239399" y="788252"/>
                  <a:pt x="235933" y="768919"/>
                </a:cubicBezTo>
                <a:lnTo>
                  <a:pt x="178336" y="774519"/>
                </a:lnTo>
                <a:cubicBezTo>
                  <a:pt x="182203" y="807317"/>
                  <a:pt x="194069" y="832282"/>
                  <a:pt x="213934" y="849414"/>
                </a:cubicBezTo>
                <a:cubicBezTo>
                  <a:pt x="233799" y="866547"/>
                  <a:pt x="262264" y="875113"/>
                  <a:pt x="299329" y="875113"/>
                </a:cubicBezTo>
                <a:cubicBezTo>
                  <a:pt x="324794" y="875113"/>
                  <a:pt x="346059" y="871546"/>
                  <a:pt x="363125" y="864414"/>
                </a:cubicBezTo>
                <a:cubicBezTo>
                  <a:pt x="380190" y="857281"/>
                  <a:pt x="393390" y="846381"/>
                  <a:pt x="402722" y="831716"/>
                </a:cubicBezTo>
                <a:cubicBezTo>
                  <a:pt x="412055" y="817050"/>
                  <a:pt x="416722" y="801317"/>
                  <a:pt x="416722" y="784518"/>
                </a:cubicBezTo>
                <a:cubicBezTo>
                  <a:pt x="416722" y="765986"/>
                  <a:pt x="412822" y="750421"/>
                  <a:pt x="405022" y="737821"/>
                </a:cubicBezTo>
                <a:cubicBezTo>
                  <a:pt x="397223" y="725222"/>
                  <a:pt x="386423" y="715289"/>
                  <a:pt x="372624" y="708023"/>
                </a:cubicBezTo>
                <a:cubicBezTo>
                  <a:pt x="358825" y="700757"/>
                  <a:pt x="337526" y="693724"/>
                  <a:pt x="308728" y="686924"/>
                </a:cubicBezTo>
                <a:cubicBezTo>
                  <a:pt x="279930" y="680125"/>
                  <a:pt x="261798" y="673592"/>
                  <a:pt x="254332" y="667326"/>
                </a:cubicBezTo>
                <a:cubicBezTo>
                  <a:pt x="248465" y="662393"/>
                  <a:pt x="245532" y="656460"/>
                  <a:pt x="245532" y="649527"/>
                </a:cubicBezTo>
                <a:cubicBezTo>
                  <a:pt x="245532" y="641927"/>
                  <a:pt x="248665" y="635861"/>
                  <a:pt x="254931" y="631328"/>
                </a:cubicBezTo>
                <a:cubicBezTo>
                  <a:pt x="264664" y="624262"/>
                  <a:pt x="278130" y="620728"/>
                  <a:pt x="295329" y="620728"/>
                </a:cubicBezTo>
                <a:cubicBezTo>
                  <a:pt x="311995" y="620728"/>
                  <a:pt x="324494" y="624028"/>
                  <a:pt x="332827" y="630628"/>
                </a:cubicBezTo>
                <a:cubicBezTo>
                  <a:pt x="341160" y="637227"/>
                  <a:pt x="346593" y="648060"/>
                  <a:pt x="349126" y="663126"/>
                </a:cubicBezTo>
                <a:lnTo>
                  <a:pt x="408322" y="660526"/>
                </a:lnTo>
                <a:cubicBezTo>
                  <a:pt x="407389" y="633594"/>
                  <a:pt x="397623" y="612062"/>
                  <a:pt x="379024" y="595930"/>
                </a:cubicBezTo>
                <a:cubicBezTo>
                  <a:pt x="360425" y="579798"/>
                  <a:pt x="332727" y="571731"/>
                  <a:pt x="295929" y="571731"/>
                </a:cubicBezTo>
                <a:close/>
                <a:moveTo>
                  <a:pt x="737858" y="0"/>
                </a:moveTo>
                <a:cubicBezTo>
                  <a:pt x="1145366" y="0"/>
                  <a:pt x="1475716" y="317869"/>
                  <a:pt x="1475716" y="709981"/>
                </a:cubicBezTo>
                <a:cubicBezTo>
                  <a:pt x="1475716" y="1102093"/>
                  <a:pt x="1145366" y="1419962"/>
                  <a:pt x="737858" y="1419962"/>
                </a:cubicBezTo>
                <a:cubicBezTo>
                  <a:pt x="330350" y="1419962"/>
                  <a:pt x="0" y="1102093"/>
                  <a:pt x="0" y="709981"/>
                </a:cubicBezTo>
                <a:cubicBezTo>
                  <a:pt x="0" y="317869"/>
                  <a:pt x="330350" y="0"/>
                  <a:pt x="737858" y="0"/>
                </a:cubicBezTo>
                <a:close/>
              </a:path>
            </a:pathLst>
          </a:custGeom>
        </p:spPr>
      </p:pic>
      <p:pic>
        <p:nvPicPr>
          <p:cNvPr id="1035" name="Picture 1034" descr="Visit Broadstairs - quintessential seaside town on the Kent coast - Visit  Thanet">
            <a:extLst>
              <a:ext uri="{FF2B5EF4-FFF2-40B4-BE49-F238E27FC236}">
                <a16:creationId xmlns:a16="http://schemas.microsoft.com/office/drawing/2014/main" id="{A581C90A-58ED-90EE-2B9C-62A9466F7B33}"/>
              </a:ext>
            </a:extLst>
          </p:cNvPr>
          <p:cNvPicPr>
            <a:picLocks noChangeAspect="1" noChangeArrowheads="1"/>
          </p:cNvPicPr>
          <p:nvPr/>
        </p:nvPicPr>
        <p:blipFill>
          <a:blip r:embed="rId12" cstate="email">
            <a:duotone>
              <a:schemeClr val="bg2">
                <a:shade val="45000"/>
                <a:satMod val="135000"/>
              </a:schemeClr>
              <a:prstClr val="white"/>
            </a:duotone>
            <a:extLst>
              <a:ext uri="{28A0092B-C50C-407E-A947-70E740481C1C}">
                <a14:useLocalDpi xmlns:a14="http://schemas.microsoft.com/office/drawing/2010/main"/>
              </a:ext>
            </a:extLst>
          </a:blip>
          <a:srcRect/>
          <a:stretch/>
        </p:blipFill>
        <p:spPr bwMode="auto">
          <a:xfrm>
            <a:off x="141113" y="5749211"/>
            <a:ext cx="1069721" cy="996064"/>
          </a:xfrm>
          <a:custGeom>
            <a:avLst/>
            <a:gdLst/>
            <a:ahLst/>
            <a:cxnLst/>
            <a:rect l="l" t="t" r="r" b="b"/>
            <a:pathLst>
              <a:path w="1488724" h="1386216">
                <a:moveTo>
                  <a:pt x="693640" y="714168"/>
                </a:moveTo>
                <a:lnTo>
                  <a:pt x="750836" y="784763"/>
                </a:lnTo>
                <a:cubicBezTo>
                  <a:pt x="741237" y="792763"/>
                  <a:pt x="732371" y="798496"/>
                  <a:pt x="724238" y="801962"/>
                </a:cubicBezTo>
                <a:cubicBezTo>
                  <a:pt x="716105" y="805429"/>
                  <a:pt x="707639" y="807162"/>
                  <a:pt x="698839" y="807162"/>
                </a:cubicBezTo>
                <a:cubicBezTo>
                  <a:pt x="685507" y="807162"/>
                  <a:pt x="674874" y="803329"/>
                  <a:pt x="666941" y="795663"/>
                </a:cubicBezTo>
                <a:cubicBezTo>
                  <a:pt x="659008" y="787997"/>
                  <a:pt x="655042" y="778097"/>
                  <a:pt x="655042" y="765964"/>
                </a:cubicBezTo>
                <a:cubicBezTo>
                  <a:pt x="655042" y="756365"/>
                  <a:pt x="658242" y="746966"/>
                  <a:pt x="664641" y="737766"/>
                </a:cubicBezTo>
                <a:cubicBezTo>
                  <a:pt x="671041" y="728567"/>
                  <a:pt x="680707" y="720701"/>
                  <a:pt x="693640" y="714168"/>
                </a:cubicBezTo>
                <a:close/>
                <a:moveTo>
                  <a:pt x="717638" y="589775"/>
                </a:moveTo>
                <a:cubicBezTo>
                  <a:pt x="726838" y="589775"/>
                  <a:pt x="734137" y="592308"/>
                  <a:pt x="739537" y="597375"/>
                </a:cubicBezTo>
                <a:cubicBezTo>
                  <a:pt x="744936" y="602441"/>
                  <a:pt x="747636" y="608574"/>
                  <a:pt x="747636" y="615774"/>
                </a:cubicBezTo>
                <a:cubicBezTo>
                  <a:pt x="747636" y="624307"/>
                  <a:pt x="742037" y="632906"/>
                  <a:pt x="730837" y="641572"/>
                </a:cubicBezTo>
                <a:lnTo>
                  <a:pt x="715638" y="653171"/>
                </a:lnTo>
                <a:lnTo>
                  <a:pt x="701839" y="637172"/>
                </a:lnTo>
                <a:cubicBezTo>
                  <a:pt x="693306" y="627306"/>
                  <a:pt x="689040" y="618907"/>
                  <a:pt x="689040" y="611974"/>
                </a:cubicBezTo>
                <a:cubicBezTo>
                  <a:pt x="689040" y="606108"/>
                  <a:pt x="691573" y="600941"/>
                  <a:pt x="696639" y="596475"/>
                </a:cubicBezTo>
                <a:cubicBezTo>
                  <a:pt x="701706" y="592008"/>
                  <a:pt x="708705" y="589775"/>
                  <a:pt x="717638" y="589775"/>
                </a:cubicBezTo>
                <a:close/>
                <a:moveTo>
                  <a:pt x="894195" y="555177"/>
                </a:moveTo>
                <a:lnTo>
                  <a:pt x="894195" y="848359"/>
                </a:lnTo>
                <a:lnTo>
                  <a:pt x="949191" y="848359"/>
                </a:lnTo>
                <a:lnTo>
                  <a:pt x="949191" y="617574"/>
                </a:lnTo>
                <a:lnTo>
                  <a:pt x="1007188" y="848359"/>
                </a:lnTo>
                <a:lnTo>
                  <a:pt x="1064184" y="848359"/>
                </a:lnTo>
                <a:lnTo>
                  <a:pt x="1122381" y="617574"/>
                </a:lnTo>
                <a:lnTo>
                  <a:pt x="1122381" y="848359"/>
                </a:lnTo>
                <a:lnTo>
                  <a:pt x="1177377" y="848359"/>
                </a:lnTo>
                <a:lnTo>
                  <a:pt x="1177377" y="555177"/>
                </a:lnTo>
                <a:lnTo>
                  <a:pt x="1088583" y="555177"/>
                </a:lnTo>
                <a:lnTo>
                  <a:pt x="1035986" y="755165"/>
                </a:lnTo>
                <a:lnTo>
                  <a:pt x="982789" y="555177"/>
                </a:lnTo>
                <a:close/>
                <a:moveTo>
                  <a:pt x="324295" y="555177"/>
                </a:moveTo>
                <a:lnTo>
                  <a:pt x="324295" y="848359"/>
                </a:lnTo>
                <a:lnTo>
                  <a:pt x="383491" y="848359"/>
                </a:lnTo>
                <a:lnTo>
                  <a:pt x="383491" y="759765"/>
                </a:lnTo>
                <a:lnTo>
                  <a:pt x="431488" y="710768"/>
                </a:lnTo>
                <a:lnTo>
                  <a:pt x="512083" y="848359"/>
                </a:lnTo>
                <a:lnTo>
                  <a:pt x="588679" y="848359"/>
                </a:lnTo>
                <a:lnTo>
                  <a:pt x="472286" y="669370"/>
                </a:lnTo>
                <a:lnTo>
                  <a:pt x="582679" y="555177"/>
                </a:lnTo>
                <a:lnTo>
                  <a:pt x="503084" y="555177"/>
                </a:lnTo>
                <a:lnTo>
                  <a:pt x="383491" y="685369"/>
                </a:lnTo>
                <a:lnTo>
                  <a:pt x="383491" y="555177"/>
                </a:lnTo>
                <a:close/>
                <a:moveTo>
                  <a:pt x="716238" y="550178"/>
                </a:moveTo>
                <a:cubicBezTo>
                  <a:pt x="689973" y="550178"/>
                  <a:pt x="669741" y="556344"/>
                  <a:pt x="655542" y="568677"/>
                </a:cubicBezTo>
                <a:cubicBezTo>
                  <a:pt x="641343" y="581009"/>
                  <a:pt x="634243" y="596042"/>
                  <a:pt x="634243" y="613774"/>
                </a:cubicBezTo>
                <a:cubicBezTo>
                  <a:pt x="634243" y="623373"/>
                  <a:pt x="636776" y="633539"/>
                  <a:pt x="641843" y="644272"/>
                </a:cubicBezTo>
                <a:cubicBezTo>
                  <a:pt x="646909" y="655005"/>
                  <a:pt x="654442" y="666304"/>
                  <a:pt x="664441" y="678170"/>
                </a:cubicBezTo>
                <a:cubicBezTo>
                  <a:pt x="642176" y="689236"/>
                  <a:pt x="625444" y="702268"/>
                  <a:pt x="614244" y="717268"/>
                </a:cubicBezTo>
                <a:cubicBezTo>
                  <a:pt x="603045" y="732267"/>
                  <a:pt x="597445" y="749166"/>
                  <a:pt x="597445" y="767964"/>
                </a:cubicBezTo>
                <a:cubicBezTo>
                  <a:pt x="597445" y="788630"/>
                  <a:pt x="604578" y="806895"/>
                  <a:pt x="618844" y="822761"/>
                </a:cubicBezTo>
                <a:cubicBezTo>
                  <a:pt x="637243" y="843293"/>
                  <a:pt x="664708" y="853559"/>
                  <a:pt x="701239" y="853559"/>
                </a:cubicBezTo>
                <a:cubicBezTo>
                  <a:pt x="719638" y="853559"/>
                  <a:pt x="735504" y="851026"/>
                  <a:pt x="748836" y="845960"/>
                </a:cubicBezTo>
                <a:cubicBezTo>
                  <a:pt x="762169" y="840893"/>
                  <a:pt x="774768" y="833027"/>
                  <a:pt x="786634" y="822361"/>
                </a:cubicBezTo>
                <a:cubicBezTo>
                  <a:pt x="801966" y="836627"/>
                  <a:pt x="817965" y="847826"/>
                  <a:pt x="834631" y="855959"/>
                </a:cubicBezTo>
                <a:lnTo>
                  <a:pt x="868629" y="812562"/>
                </a:lnTo>
                <a:cubicBezTo>
                  <a:pt x="863962" y="810295"/>
                  <a:pt x="856663" y="805662"/>
                  <a:pt x="846730" y="798663"/>
                </a:cubicBezTo>
                <a:cubicBezTo>
                  <a:pt x="836798" y="791663"/>
                  <a:pt x="828698" y="785230"/>
                  <a:pt x="822432" y="779364"/>
                </a:cubicBezTo>
                <a:cubicBezTo>
                  <a:pt x="826698" y="773764"/>
                  <a:pt x="830698" y="766798"/>
                  <a:pt x="834431" y="758465"/>
                </a:cubicBezTo>
                <a:cubicBezTo>
                  <a:pt x="838164" y="750132"/>
                  <a:pt x="842564" y="736966"/>
                  <a:pt x="847630" y="718967"/>
                </a:cubicBezTo>
                <a:lnTo>
                  <a:pt x="796833" y="707368"/>
                </a:lnTo>
                <a:cubicBezTo>
                  <a:pt x="793367" y="721101"/>
                  <a:pt x="789234" y="732233"/>
                  <a:pt x="784434" y="740766"/>
                </a:cubicBezTo>
                <a:lnTo>
                  <a:pt x="743637" y="686969"/>
                </a:lnTo>
                <a:cubicBezTo>
                  <a:pt x="765102" y="673504"/>
                  <a:pt x="779368" y="661438"/>
                  <a:pt x="786434" y="650772"/>
                </a:cubicBezTo>
                <a:cubicBezTo>
                  <a:pt x="793500" y="640106"/>
                  <a:pt x="797033" y="628840"/>
                  <a:pt x="797033" y="616974"/>
                </a:cubicBezTo>
                <a:cubicBezTo>
                  <a:pt x="797033" y="598308"/>
                  <a:pt x="789900" y="582509"/>
                  <a:pt x="775635" y="569577"/>
                </a:cubicBezTo>
                <a:cubicBezTo>
                  <a:pt x="761369" y="556644"/>
                  <a:pt x="741570" y="550178"/>
                  <a:pt x="716238" y="550178"/>
                </a:cubicBezTo>
                <a:close/>
                <a:moveTo>
                  <a:pt x="744362" y="0"/>
                </a:moveTo>
                <a:cubicBezTo>
                  <a:pt x="1155462" y="0"/>
                  <a:pt x="1488724" y="310315"/>
                  <a:pt x="1488724" y="693108"/>
                </a:cubicBezTo>
                <a:cubicBezTo>
                  <a:pt x="1488724" y="1075901"/>
                  <a:pt x="1155462" y="1386216"/>
                  <a:pt x="744362" y="1386216"/>
                </a:cubicBezTo>
                <a:cubicBezTo>
                  <a:pt x="333262" y="1386216"/>
                  <a:pt x="0" y="1075901"/>
                  <a:pt x="0" y="693108"/>
                </a:cubicBezTo>
                <a:cubicBezTo>
                  <a:pt x="0" y="310315"/>
                  <a:pt x="333262" y="0"/>
                  <a:pt x="744362" y="0"/>
                </a:cubicBezTo>
                <a:close/>
              </a:path>
            </a:pathLst>
          </a:custGeom>
          <a:ln w="190500" cap="rnd">
            <a:noFill/>
            <a:prstDash val="solid"/>
          </a:ln>
          <a:effectLst>
            <a:outerShdw sx="1000" sy="1000" algn="bl" rotWithShape="0">
              <a:srgbClr val="000000"/>
            </a:outerShdw>
          </a:effectLst>
          <a:extLst>
            <a:ext uri="{909E8E84-426E-40DD-AFC4-6F175D3DCCD1}">
              <a14:hiddenFill xmlns:a14="http://schemas.microsoft.com/office/drawing/2010/main">
                <a:solidFill>
                  <a:srgbClr val="FFFFFF"/>
                </a:solidFill>
              </a14:hiddenFill>
            </a:ext>
          </a:extLst>
        </p:spPr>
      </p:pic>
      <p:pic>
        <p:nvPicPr>
          <p:cNvPr id="14" name="Picture 13" descr="A group of people sitting in a room&#10;&#10;AI-generated content may be incorrect.">
            <a:extLst>
              <a:ext uri="{FF2B5EF4-FFF2-40B4-BE49-F238E27FC236}">
                <a16:creationId xmlns:a16="http://schemas.microsoft.com/office/drawing/2014/main" id="{4FE425B5-41BB-F821-690E-B909E28399AB}"/>
              </a:ext>
            </a:extLst>
          </p:cNvPr>
          <p:cNvPicPr>
            <a:picLocks noChangeAspect="1"/>
          </p:cNvPicPr>
          <p:nvPr/>
        </p:nvPicPr>
        <p:blipFill>
          <a:blip r:embed="rId13" cstate="email">
            <a:extLst>
              <a:ext uri="{28A0092B-C50C-407E-A947-70E740481C1C}">
                <a14:useLocalDpi xmlns:a14="http://schemas.microsoft.com/office/drawing/2010/main"/>
              </a:ext>
            </a:extLst>
          </a:blip>
          <a:srcRect/>
          <a:stretch/>
        </p:blipFill>
        <p:spPr>
          <a:xfrm>
            <a:off x="9577498" y="1289224"/>
            <a:ext cx="2448903" cy="1717314"/>
          </a:xfrm>
          <a:prstGeom prst="rect">
            <a:avLst/>
          </a:prstGeom>
        </p:spPr>
      </p:pic>
      <p:pic>
        <p:nvPicPr>
          <p:cNvPr id="16" name="Picture 4" descr="East Coast College | LinkedIn">
            <a:extLst>
              <a:ext uri="{FF2B5EF4-FFF2-40B4-BE49-F238E27FC236}">
                <a16:creationId xmlns:a16="http://schemas.microsoft.com/office/drawing/2014/main" id="{B226386E-5338-3004-77BF-6583E38E6AD2}"/>
              </a:ext>
            </a:extLst>
          </p:cNvPr>
          <p:cNvPicPr>
            <a:picLocks noChangeAspect="1" noChangeArrowheads="1"/>
          </p:cNvPicPr>
          <p:nvPr/>
        </p:nvPicPr>
        <p:blipFill rotWithShape="1">
          <a:blip r:embed="rId14" cstate="email">
            <a:extLst>
              <a:ext uri="{28A0092B-C50C-407E-A947-70E740481C1C}">
                <a14:useLocalDpi xmlns:a14="http://schemas.microsoft.com/office/drawing/2010/main"/>
              </a:ext>
            </a:extLst>
          </a:blip>
          <a:srcRect/>
          <a:stretch/>
        </p:blipFill>
        <p:spPr bwMode="auto">
          <a:xfrm>
            <a:off x="6542764" y="2215682"/>
            <a:ext cx="963981" cy="75450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31B10E7C-EABE-225E-1108-E5C625033555}"/>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2243197" y="4363126"/>
            <a:ext cx="2588560" cy="551528"/>
          </a:xfrm>
          <a:prstGeom prst="rect">
            <a:avLst/>
          </a:prstGeom>
        </p:spPr>
      </p:pic>
      <p:pic>
        <p:nvPicPr>
          <p:cNvPr id="31" name="Picture 30">
            <a:extLst>
              <a:ext uri="{FF2B5EF4-FFF2-40B4-BE49-F238E27FC236}">
                <a16:creationId xmlns:a16="http://schemas.microsoft.com/office/drawing/2014/main" id="{1BC01896-2E2F-69CD-46F3-DFF33C822CC7}"/>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7550203" y="2215682"/>
            <a:ext cx="1885226" cy="718351"/>
          </a:xfrm>
          <a:prstGeom prst="rect">
            <a:avLst/>
          </a:prstGeom>
        </p:spPr>
      </p:pic>
      <p:sp>
        <p:nvSpPr>
          <p:cNvPr id="35" name="Rectangle 34">
            <a:extLst>
              <a:ext uri="{FF2B5EF4-FFF2-40B4-BE49-F238E27FC236}">
                <a16:creationId xmlns:a16="http://schemas.microsoft.com/office/drawing/2014/main" id="{45173AD1-F761-44F3-15D0-0936C80A587D}"/>
              </a:ext>
            </a:extLst>
          </p:cNvPr>
          <p:cNvSpPr/>
          <p:nvPr/>
        </p:nvSpPr>
        <p:spPr>
          <a:xfrm>
            <a:off x="10232072" y="4323255"/>
            <a:ext cx="1814708" cy="2160148"/>
          </a:xfrm>
          <a:prstGeom prst="rect">
            <a:avLst/>
          </a:prstGeom>
          <a:solidFill>
            <a:srgbClr val="66547F">
              <a:alpha val="33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400">
                <a:latin typeface="Arial" panose="020B0604020202020204" pitchFamily="34" charset="0"/>
                <a:cs typeface="Arial" panose="020B0604020202020204" pitchFamily="34" charset="0"/>
              </a:rPr>
              <a:t>Proven that volunteering pathways can add value in primary care settings, and reduce organisational reluctance due to perception of resources required</a:t>
            </a:r>
            <a:endParaRPr lang="en-GB" sz="1400">
              <a:latin typeface="Arial" panose="020B0604020202020204" pitchFamily="34" charset="0"/>
              <a:cs typeface="Arial" panose="020B0604020202020204" pitchFamily="34" charset="0"/>
            </a:endParaRPr>
          </a:p>
        </p:txBody>
      </p:sp>
      <p:sp>
        <p:nvSpPr>
          <p:cNvPr id="39" name="Rectangle 38">
            <a:extLst>
              <a:ext uri="{FF2B5EF4-FFF2-40B4-BE49-F238E27FC236}">
                <a16:creationId xmlns:a16="http://schemas.microsoft.com/office/drawing/2014/main" id="{6B0C48C9-8FEF-71C9-CC9E-725FD3B82437}"/>
              </a:ext>
            </a:extLst>
          </p:cNvPr>
          <p:cNvSpPr/>
          <p:nvPr/>
        </p:nvSpPr>
        <p:spPr>
          <a:xfrm>
            <a:off x="7685148" y="4377280"/>
            <a:ext cx="2357001" cy="969911"/>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pic>
        <p:nvPicPr>
          <p:cNvPr id="40" name="Picture 39" descr="A group of colorful circles with arrows&#10;&#10;Description automatically generated">
            <a:extLst>
              <a:ext uri="{FF2B5EF4-FFF2-40B4-BE49-F238E27FC236}">
                <a16:creationId xmlns:a16="http://schemas.microsoft.com/office/drawing/2014/main" id="{E71127BF-31D9-4D8E-EC95-950434DD87B6}"/>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7739288" y="4451491"/>
            <a:ext cx="2230057" cy="838847"/>
          </a:xfrm>
          <a:prstGeom prst="rect">
            <a:avLst/>
          </a:prstGeom>
        </p:spPr>
      </p:pic>
      <p:pic>
        <p:nvPicPr>
          <p:cNvPr id="45" name="Picture 44" descr="A sign in a building&#10;&#10;AI-generated content may be incorrect.">
            <a:extLst>
              <a:ext uri="{FF2B5EF4-FFF2-40B4-BE49-F238E27FC236}">
                <a16:creationId xmlns:a16="http://schemas.microsoft.com/office/drawing/2014/main" id="{FBD9F4CC-1B35-7C8E-C067-7288FCF8480C}"/>
              </a:ext>
            </a:extLst>
          </p:cNvPr>
          <p:cNvPicPr>
            <a:picLocks noChangeAspect="1"/>
          </p:cNvPicPr>
          <p:nvPr/>
        </p:nvPicPr>
        <p:blipFill>
          <a:blip r:embed="rId18" cstate="email">
            <a:extLst>
              <a:ext uri="{28A0092B-C50C-407E-A947-70E740481C1C}">
                <a14:useLocalDpi xmlns:a14="http://schemas.microsoft.com/office/drawing/2010/main"/>
              </a:ext>
            </a:extLst>
          </a:blip>
          <a:srcRect/>
          <a:stretch/>
        </p:blipFill>
        <p:spPr>
          <a:xfrm>
            <a:off x="2328653" y="1278121"/>
            <a:ext cx="2164378" cy="1561770"/>
          </a:xfrm>
          <a:prstGeom prst="rect">
            <a:avLst/>
          </a:prstGeom>
        </p:spPr>
      </p:pic>
      <p:sp>
        <p:nvSpPr>
          <p:cNvPr id="52" name="Rectangle 51">
            <a:extLst>
              <a:ext uri="{FF2B5EF4-FFF2-40B4-BE49-F238E27FC236}">
                <a16:creationId xmlns:a16="http://schemas.microsoft.com/office/drawing/2014/main" id="{1D2CD07D-93B4-CA7D-2B7C-EA5510397D76}"/>
              </a:ext>
            </a:extLst>
          </p:cNvPr>
          <p:cNvSpPr/>
          <p:nvPr/>
        </p:nvSpPr>
        <p:spPr>
          <a:xfrm>
            <a:off x="2328653" y="3058194"/>
            <a:ext cx="2068671" cy="93498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buNone/>
            </a:pPr>
            <a:r>
              <a:rPr lang="en-US" sz="1400" b="1" i="1" kern="100" dirty="0">
                <a:latin typeface="Arial" panose="020B0604020202020204" pitchFamily="34" charset="0"/>
                <a:ea typeface="Aptos" panose="020B0004020202020204" pitchFamily="34" charset="0"/>
                <a:cs typeface="Arial" panose="020B0604020202020204" pitchFamily="34" charset="0"/>
              </a:rPr>
              <a:t>“[Previous employment support] made me feel worse. Apollo didn’t pressure me, they helped me breathe and start again”</a:t>
            </a:r>
            <a:endParaRPr lang="en-GB" sz="1400" b="1" i="1" dirty="0">
              <a:latin typeface="Arial" panose="020B0604020202020204" pitchFamily="34" charset="0"/>
              <a:cs typeface="Arial" panose="020B0604020202020204" pitchFamily="34" charset="0"/>
            </a:endParaRPr>
          </a:p>
        </p:txBody>
      </p:sp>
      <p:sp>
        <p:nvSpPr>
          <p:cNvPr id="55" name="Rectangle 54">
            <a:extLst>
              <a:ext uri="{FF2B5EF4-FFF2-40B4-BE49-F238E27FC236}">
                <a16:creationId xmlns:a16="http://schemas.microsoft.com/office/drawing/2014/main" id="{BE82A654-829A-BEB6-A885-D17D169E9647}"/>
              </a:ext>
            </a:extLst>
          </p:cNvPr>
          <p:cNvSpPr/>
          <p:nvPr/>
        </p:nvSpPr>
        <p:spPr>
          <a:xfrm>
            <a:off x="4667708" y="2212322"/>
            <a:ext cx="1621489" cy="1848225"/>
          </a:xfrm>
          <a:prstGeom prst="rect">
            <a:avLst/>
          </a:prstGeom>
          <a:solidFill>
            <a:srgbClr val="66547F">
              <a:alpha val="33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400">
                <a:latin typeface="Arial" panose="020B0604020202020204" pitchFamily="34" charset="0"/>
                <a:cs typeface="Arial" panose="020B0604020202020204" pitchFamily="34" charset="0"/>
              </a:rPr>
              <a:t>The Apollo mode, personalised, embedded, and compassionate— has stood in stark contrast to generic provision</a:t>
            </a:r>
            <a:endParaRPr lang="en-GB" sz="14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66797997"/>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5D6818-8900-66F8-B84F-94DCF34194E5}"/>
            </a:ext>
          </a:extLst>
        </p:cNvPr>
        <p:cNvGrpSpPr/>
        <p:nvPr/>
      </p:nvGrpSpPr>
      <p:grpSpPr>
        <a:xfrm>
          <a:off x="0" y="0"/>
          <a:ext cx="0" cy="0"/>
          <a:chOff x="0" y="0"/>
          <a:chExt cx="0" cy="0"/>
        </a:xfrm>
      </p:grpSpPr>
      <p:pic>
        <p:nvPicPr>
          <p:cNvPr id="22" name="Picture 21" descr="Breaking Barriers Innovations">
            <a:extLst>
              <a:ext uri="{FF2B5EF4-FFF2-40B4-BE49-F238E27FC236}">
                <a16:creationId xmlns:a16="http://schemas.microsoft.com/office/drawing/2014/main" id="{1FE82840-988E-7386-0E7E-876ECD1D1366}"/>
              </a:ext>
            </a:extLst>
          </p:cNvPr>
          <p:cNvPicPr>
            <a:picLocks noChangeAspect="1" noChangeArrowheads="1"/>
          </p:cNvPicPr>
          <p:nvPr/>
        </p:nvPicPr>
        <p:blipFill>
          <a:blip r:embed="rId3" cstate="email">
            <a:duotone>
              <a:prstClr val="black"/>
              <a:schemeClr val="bg1">
                <a:tint val="45000"/>
                <a:satMod val="400000"/>
              </a:schemeClr>
            </a:duotone>
            <a:extLst>
              <a:ext uri="{BEBA8EAE-BF5A-486C-A8C5-ECC9F3942E4B}">
                <a14:imgProps xmlns:a14="http://schemas.microsoft.com/office/drawing/2010/main">
                  <a14:imgLayer r:embed="rId4">
                    <a14:imgEffect>
                      <a14:sharpenSoften amount="58000"/>
                    </a14:imgEffect>
                    <a14:imgEffect>
                      <a14:brightnessContrast bright="100000" contrast="100000"/>
                    </a14:imgEffect>
                  </a14:imgLayer>
                </a14:imgProps>
              </a:ext>
              <a:ext uri="{28A0092B-C50C-407E-A947-70E740481C1C}">
                <a14:useLocalDpi xmlns:a14="http://schemas.microsoft.com/office/drawing/2010/main"/>
              </a:ext>
            </a:extLst>
          </a:blip>
          <a:srcRect/>
          <a:stretch>
            <a:fillRect/>
          </a:stretch>
        </p:blipFill>
        <p:spPr bwMode="auto">
          <a:xfrm>
            <a:off x="10854199" y="95701"/>
            <a:ext cx="1344606" cy="109361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0F60EE6B-217B-281E-D3A2-46B5E833DB4F}"/>
              </a:ext>
            </a:extLst>
          </p:cNvPr>
          <p:cNvSpPr txBox="1"/>
          <p:nvPr/>
        </p:nvSpPr>
        <p:spPr>
          <a:xfrm>
            <a:off x="5897107" y="2429814"/>
            <a:ext cx="5198273" cy="3539430"/>
          </a:xfrm>
          <a:prstGeom prst="rect">
            <a:avLst/>
          </a:prstGeom>
          <a:noFill/>
        </p:spPr>
        <p:txBody>
          <a:bodyPr wrap="square">
            <a:spAutoFit/>
          </a:bodyPr>
          <a:lstStyle/>
          <a:p>
            <a:pPr algn="r"/>
            <a:r>
              <a:rPr lang="en-GB" sz="3200" i="1">
                <a:solidFill>
                  <a:schemeClr val="bg1"/>
                </a:solidFill>
                <a:latin typeface="Arial" panose="020B0604020202020204" pitchFamily="34" charset="0"/>
                <a:cs typeface="Arial" panose="020B0604020202020204" pitchFamily="34" charset="0"/>
              </a:rPr>
              <a:t>“There’s no employment focus. No decent pathway young people can believe in or see themselves in. </a:t>
            </a:r>
            <a:r>
              <a:rPr lang="en-GB" sz="3200" i="1">
                <a:solidFill>
                  <a:schemeClr val="bg1"/>
                </a:solidFill>
                <a:highlight>
                  <a:srgbClr val="C00000"/>
                </a:highlight>
                <a:latin typeface="Arial" panose="020B0604020202020204" pitchFamily="34" charset="0"/>
                <a:cs typeface="Arial" panose="020B0604020202020204" pitchFamily="34" charset="0"/>
              </a:rPr>
              <a:t>They’re discounting themselves before they’ve even started.”</a:t>
            </a:r>
          </a:p>
        </p:txBody>
      </p:sp>
      <p:pic>
        <p:nvPicPr>
          <p:cNvPr id="25" name="Picture 24">
            <a:extLst>
              <a:ext uri="{FF2B5EF4-FFF2-40B4-BE49-F238E27FC236}">
                <a16:creationId xmlns:a16="http://schemas.microsoft.com/office/drawing/2014/main" id="{2BB8E4C7-21D6-AC24-AF2E-A5307B57FEDD}"/>
              </a:ext>
            </a:extLst>
          </p:cNvPr>
          <p:cNvPicPr>
            <a:picLocks noChangeAspect="1"/>
          </p:cNvPicPr>
          <p:nvPr/>
        </p:nvPicPr>
        <p:blipFill>
          <a:blip r:embed="rId5" cstate="email">
            <a:duotone>
              <a:prstClr val="black"/>
              <a:srgbClr val="C00000">
                <a:tint val="45000"/>
                <a:satMod val="400000"/>
              </a:srgbClr>
            </a:duotone>
            <a:extLst>
              <a:ext uri="{28A0092B-C50C-407E-A947-70E740481C1C}">
                <a14:useLocalDpi xmlns:a14="http://schemas.microsoft.com/office/drawing/2010/main"/>
              </a:ext>
            </a:extLst>
          </a:blip>
          <a:stretch>
            <a:fillRect/>
          </a:stretch>
        </p:blipFill>
        <p:spPr>
          <a:xfrm>
            <a:off x="2567399" y="2428111"/>
            <a:ext cx="2758329" cy="3717540"/>
          </a:xfrm>
          <a:prstGeom prst="rect">
            <a:avLst/>
          </a:prstGeom>
          <a:ln w="34925">
            <a:solidFill>
              <a:schemeClr val="bg1"/>
            </a:solidFill>
          </a:ln>
        </p:spPr>
      </p:pic>
      <p:sp>
        <p:nvSpPr>
          <p:cNvPr id="16" name="Text 0">
            <a:extLst>
              <a:ext uri="{FF2B5EF4-FFF2-40B4-BE49-F238E27FC236}">
                <a16:creationId xmlns:a16="http://schemas.microsoft.com/office/drawing/2014/main" id="{BABD690A-B6A5-F88F-5DB8-1ADA2257F092}"/>
              </a:ext>
            </a:extLst>
          </p:cNvPr>
          <p:cNvSpPr/>
          <p:nvPr/>
        </p:nvSpPr>
        <p:spPr>
          <a:xfrm>
            <a:off x="2417171" y="339707"/>
            <a:ext cx="4247903" cy="714878"/>
          </a:xfrm>
          <a:prstGeom prst="rect">
            <a:avLst/>
          </a:prstGeom>
          <a:noFill/>
          <a:ln/>
        </p:spPr>
        <p:txBody>
          <a:bodyPr wrap="square" lIns="120000" tIns="0" rIns="0" bIns="0" rtlCol="0" anchor="t"/>
          <a:lstStyle/>
          <a:p>
            <a:pPr defTabSz="761970">
              <a:lnSpc>
                <a:spcPts val="4625"/>
              </a:lnSpc>
            </a:pPr>
            <a:r>
              <a:rPr lang="en-US" sz="3600" b="1">
                <a:solidFill>
                  <a:prstClr val="white"/>
                </a:solidFill>
                <a:latin typeface="Arial" panose="020B0604020202020204" pitchFamily="34" charset="0"/>
                <a:ea typeface="Poppins Light" pitchFamily="34" charset="-122"/>
                <a:cs typeface="Arial" panose="020B0604020202020204" pitchFamily="34" charset="0"/>
              </a:rPr>
              <a:t>Case Study Focus</a:t>
            </a:r>
            <a:endParaRPr lang="en-US" sz="3600" b="1">
              <a:solidFill>
                <a:prstClr val="white"/>
              </a:solidFill>
              <a:latin typeface="Arial" panose="020B0604020202020204" pitchFamily="34" charset="0"/>
              <a:cs typeface="Arial" panose="020B0604020202020204" pitchFamily="34" charset="0"/>
            </a:endParaRPr>
          </a:p>
        </p:txBody>
      </p:sp>
      <p:sp>
        <p:nvSpPr>
          <p:cNvPr id="23" name="Content Placeholder 2">
            <a:extLst>
              <a:ext uri="{FF2B5EF4-FFF2-40B4-BE49-F238E27FC236}">
                <a16:creationId xmlns:a16="http://schemas.microsoft.com/office/drawing/2014/main" id="{AA832E93-8776-DE84-4652-5F9E641D708F}"/>
              </a:ext>
            </a:extLst>
          </p:cNvPr>
          <p:cNvSpPr txBox="1">
            <a:spLocks/>
          </p:cNvSpPr>
          <p:nvPr/>
        </p:nvSpPr>
        <p:spPr>
          <a:xfrm>
            <a:off x="2428207" y="1079839"/>
            <a:ext cx="3516198" cy="1115787"/>
          </a:xfrm>
          <a:prstGeom prst="rect">
            <a:avLst/>
          </a:prstGeom>
          <a:noFill/>
        </p:spPr>
        <p:txBody>
          <a:bodyPr lIns="12960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097280">
              <a:lnSpc>
                <a:spcPct val="100000"/>
              </a:lnSpc>
              <a:spcBef>
                <a:spcPts val="1200"/>
              </a:spcBef>
              <a:spcAft>
                <a:spcPts val="960"/>
              </a:spcAft>
              <a:buNone/>
              <a:defRPr/>
            </a:pPr>
            <a:r>
              <a:rPr lang="en-GB" b="1">
                <a:solidFill>
                  <a:prstClr val="white"/>
                </a:solidFill>
                <a:latin typeface="Arial" panose="020B0604020202020204" pitchFamily="34" charset="0"/>
                <a:ea typeface="Calibri" panose="020F0502020204030204" pitchFamily="34" charset="0"/>
                <a:cs typeface="Arial" panose="020B0604020202020204" pitchFamily="34" charset="0"/>
              </a:rPr>
              <a:t>Felixstowe:              </a:t>
            </a:r>
            <a:r>
              <a:rPr lang="en-GB" sz="2400" b="1">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Young People, Drugs, and Crime</a:t>
            </a:r>
            <a:endParaRPr lang="en-GB" sz="240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endParaRPr>
          </a:p>
        </p:txBody>
      </p:sp>
      <p:sp>
        <p:nvSpPr>
          <p:cNvPr id="13" name="Freeform 12">
            <a:extLst>
              <a:ext uri="{FF2B5EF4-FFF2-40B4-BE49-F238E27FC236}">
                <a16:creationId xmlns:a16="http://schemas.microsoft.com/office/drawing/2014/main" id="{294D544B-8A07-1DE3-A503-7E836232D796}"/>
              </a:ext>
            </a:extLst>
          </p:cNvPr>
          <p:cNvSpPr/>
          <p:nvPr/>
        </p:nvSpPr>
        <p:spPr>
          <a:xfrm>
            <a:off x="0" y="-4234684"/>
            <a:ext cx="1481428" cy="18127083"/>
          </a:xfrm>
          <a:custGeom>
            <a:avLst/>
            <a:gdLst>
              <a:gd name="connsiteX0" fmla="*/ 1773841 w 1773841"/>
              <a:gd name="connsiteY0" fmla="*/ 0 h 15819120"/>
              <a:gd name="connsiteX1" fmla="*/ 1773841 w 1773841"/>
              <a:gd name="connsiteY1" fmla="*/ 6233093 h 15819120"/>
              <a:gd name="connsiteX2" fmla="*/ 909496 w 1773841"/>
              <a:gd name="connsiteY2" fmla="*/ 7129609 h 15819120"/>
              <a:gd name="connsiteX3" fmla="*/ 909496 w 1773841"/>
              <a:gd name="connsiteY3" fmla="*/ 7272960 h 15819120"/>
              <a:gd name="connsiteX4" fmla="*/ 1773841 w 1773841"/>
              <a:gd name="connsiteY4" fmla="*/ 8169476 h 15819120"/>
              <a:gd name="connsiteX5" fmla="*/ 1773841 w 1773841"/>
              <a:gd name="connsiteY5" fmla="*/ 15819120 h 15819120"/>
              <a:gd name="connsiteX6" fmla="*/ 0 w 1773841"/>
              <a:gd name="connsiteY6" fmla="*/ 15819120 h 15819120"/>
              <a:gd name="connsiteX7" fmla="*/ 0 w 1773841"/>
              <a:gd name="connsiteY7" fmla="*/ 0 h 15819120"/>
              <a:gd name="connsiteX0" fmla="*/ 1773841 w 1773841"/>
              <a:gd name="connsiteY0" fmla="*/ 0 h 15819120"/>
              <a:gd name="connsiteX1" fmla="*/ 1773841 w 1773841"/>
              <a:gd name="connsiteY1" fmla="*/ 6233093 h 15819120"/>
              <a:gd name="connsiteX2" fmla="*/ 909496 w 1773841"/>
              <a:gd name="connsiteY2" fmla="*/ 7129609 h 15819120"/>
              <a:gd name="connsiteX3" fmla="*/ 909496 w 1773841"/>
              <a:gd name="connsiteY3" fmla="*/ 7272960 h 15819120"/>
              <a:gd name="connsiteX4" fmla="*/ 1773841 w 1773841"/>
              <a:gd name="connsiteY4" fmla="*/ 8169476 h 15819120"/>
              <a:gd name="connsiteX5" fmla="*/ 1773841 w 1773841"/>
              <a:gd name="connsiteY5" fmla="*/ 15819120 h 15819120"/>
              <a:gd name="connsiteX6" fmla="*/ 0 w 1773841"/>
              <a:gd name="connsiteY6" fmla="*/ 15819120 h 15819120"/>
              <a:gd name="connsiteX7" fmla="*/ 0 w 1773841"/>
              <a:gd name="connsiteY7" fmla="*/ 0 h 15819120"/>
              <a:gd name="connsiteX8" fmla="*/ 1773841 w 1773841"/>
              <a:gd name="connsiteY8" fmla="*/ 0 h 15819120"/>
              <a:gd name="connsiteX0" fmla="*/ 1773841 w 1773841"/>
              <a:gd name="connsiteY0" fmla="*/ 0 h 15819120"/>
              <a:gd name="connsiteX1" fmla="*/ 1773841 w 1773841"/>
              <a:gd name="connsiteY1" fmla="*/ 6233093 h 15819120"/>
              <a:gd name="connsiteX2" fmla="*/ 909496 w 1773841"/>
              <a:gd name="connsiteY2" fmla="*/ 7129609 h 15819120"/>
              <a:gd name="connsiteX3" fmla="*/ 909496 w 1773841"/>
              <a:gd name="connsiteY3" fmla="*/ 7272960 h 15819120"/>
              <a:gd name="connsiteX4" fmla="*/ 1773841 w 1773841"/>
              <a:gd name="connsiteY4" fmla="*/ 8169476 h 15819120"/>
              <a:gd name="connsiteX5" fmla="*/ 1773841 w 1773841"/>
              <a:gd name="connsiteY5" fmla="*/ 15819120 h 15819120"/>
              <a:gd name="connsiteX6" fmla="*/ 0 w 1773841"/>
              <a:gd name="connsiteY6" fmla="*/ 15819120 h 15819120"/>
              <a:gd name="connsiteX7" fmla="*/ 0 w 1773841"/>
              <a:gd name="connsiteY7" fmla="*/ 0 h 15819120"/>
              <a:gd name="connsiteX8" fmla="*/ 1773841 w 1773841"/>
              <a:gd name="connsiteY8" fmla="*/ 0 h 15819120"/>
              <a:gd name="connsiteX0" fmla="*/ 1773841 w 1777714"/>
              <a:gd name="connsiteY0" fmla="*/ 0 h 15819120"/>
              <a:gd name="connsiteX1" fmla="*/ 1773841 w 1777714"/>
              <a:gd name="connsiteY1" fmla="*/ 6233093 h 15819120"/>
              <a:gd name="connsiteX2" fmla="*/ 909496 w 1777714"/>
              <a:gd name="connsiteY2" fmla="*/ 7129609 h 15819120"/>
              <a:gd name="connsiteX3" fmla="*/ 909496 w 1777714"/>
              <a:gd name="connsiteY3" fmla="*/ 7272960 h 15819120"/>
              <a:gd name="connsiteX4" fmla="*/ 1773841 w 1777714"/>
              <a:gd name="connsiteY4" fmla="*/ 8169476 h 15819120"/>
              <a:gd name="connsiteX5" fmla="*/ 1773841 w 1777714"/>
              <a:gd name="connsiteY5" fmla="*/ 15819120 h 15819120"/>
              <a:gd name="connsiteX6" fmla="*/ 0 w 1777714"/>
              <a:gd name="connsiteY6" fmla="*/ 15819120 h 15819120"/>
              <a:gd name="connsiteX7" fmla="*/ 0 w 1777714"/>
              <a:gd name="connsiteY7" fmla="*/ 0 h 15819120"/>
              <a:gd name="connsiteX8" fmla="*/ 1773841 w 1777714"/>
              <a:gd name="connsiteY8" fmla="*/ 0 h 15819120"/>
              <a:gd name="connsiteX0" fmla="*/ 1773841 w 1777714"/>
              <a:gd name="connsiteY0" fmla="*/ 0 h 15819120"/>
              <a:gd name="connsiteX1" fmla="*/ 1773841 w 1777714"/>
              <a:gd name="connsiteY1" fmla="*/ 6233093 h 15819120"/>
              <a:gd name="connsiteX2" fmla="*/ 909496 w 1777714"/>
              <a:gd name="connsiteY2" fmla="*/ 7129609 h 15819120"/>
              <a:gd name="connsiteX3" fmla="*/ 909496 w 1777714"/>
              <a:gd name="connsiteY3" fmla="*/ 7272960 h 15819120"/>
              <a:gd name="connsiteX4" fmla="*/ 1773841 w 1777714"/>
              <a:gd name="connsiteY4" fmla="*/ 8169476 h 15819120"/>
              <a:gd name="connsiteX5" fmla="*/ 1773841 w 1777714"/>
              <a:gd name="connsiteY5" fmla="*/ 15819120 h 15819120"/>
              <a:gd name="connsiteX6" fmla="*/ 0 w 1777714"/>
              <a:gd name="connsiteY6" fmla="*/ 15819120 h 15819120"/>
              <a:gd name="connsiteX7" fmla="*/ 0 w 1777714"/>
              <a:gd name="connsiteY7" fmla="*/ 0 h 15819120"/>
              <a:gd name="connsiteX8" fmla="*/ 1773841 w 1777714"/>
              <a:gd name="connsiteY8" fmla="*/ 0 h 15819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7714" h="15819120">
                <a:moveTo>
                  <a:pt x="1773841" y="0"/>
                </a:moveTo>
                <a:cubicBezTo>
                  <a:pt x="1773841" y="2077698"/>
                  <a:pt x="1782556" y="5985053"/>
                  <a:pt x="1773841" y="6233093"/>
                </a:cubicBezTo>
                <a:cubicBezTo>
                  <a:pt x="1765126" y="6481133"/>
                  <a:pt x="909747" y="6822304"/>
                  <a:pt x="909496" y="7129609"/>
                </a:cubicBezTo>
                <a:cubicBezTo>
                  <a:pt x="909245" y="7436914"/>
                  <a:pt x="909245" y="6880986"/>
                  <a:pt x="909496" y="7272960"/>
                </a:cubicBezTo>
                <a:cubicBezTo>
                  <a:pt x="909747" y="7664934"/>
                  <a:pt x="1773593" y="7819837"/>
                  <a:pt x="1773841" y="8169476"/>
                </a:cubicBezTo>
                <a:cubicBezTo>
                  <a:pt x="1774089" y="8519115"/>
                  <a:pt x="1773841" y="13269239"/>
                  <a:pt x="1773841" y="15819120"/>
                </a:cubicBezTo>
                <a:lnTo>
                  <a:pt x="0" y="15819120"/>
                </a:lnTo>
                <a:lnTo>
                  <a:pt x="0" y="0"/>
                </a:lnTo>
                <a:lnTo>
                  <a:pt x="1773841"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defTabSz="761970"/>
            <a:endParaRPr lang="en-GB" sz="1500">
              <a:solidFill>
                <a:prstClr val="white"/>
              </a:solidFill>
              <a:latin typeface="Calibri" panose="020F0502020204030204"/>
            </a:endParaRPr>
          </a:p>
        </p:txBody>
      </p:sp>
      <p:pic>
        <p:nvPicPr>
          <p:cNvPr id="14" name="Picture 13">
            <a:extLst>
              <a:ext uri="{FF2B5EF4-FFF2-40B4-BE49-F238E27FC236}">
                <a16:creationId xmlns:a16="http://schemas.microsoft.com/office/drawing/2014/main" id="{E068CD51-35E9-9935-FF23-BE9BAF7837CC}"/>
              </a:ext>
            </a:extLst>
          </p:cNvPr>
          <p:cNvPicPr>
            <a:picLocks noChangeAspect="1"/>
          </p:cNvPicPr>
          <p:nvPr/>
        </p:nvPicPr>
        <p:blipFill>
          <a:blip r:embed="rId6" cstate="email">
            <a:alphaModFix amt="85000"/>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a:xfrm>
            <a:off x="142894" y="1296348"/>
            <a:ext cx="1068059" cy="1022154"/>
          </a:xfrm>
          <a:custGeom>
            <a:avLst/>
            <a:gdLst/>
            <a:ahLst/>
            <a:cxnLst/>
            <a:rect l="l" t="t" r="r" b="b"/>
            <a:pathLst>
              <a:path w="1486412" h="1422526">
                <a:moveTo>
                  <a:pt x="491851" y="655834"/>
                </a:moveTo>
                <a:lnTo>
                  <a:pt x="491851" y="868221"/>
                </a:lnTo>
                <a:lnTo>
                  <a:pt x="548048" y="868221"/>
                </a:lnTo>
                <a:lnTo>
                  <a:pt x="548048" y="655834"/>
                </a:lnTo>
                <a:close/>
                <a:moveTo>
                  <a:pt x="1159797" y="651034"/>
                </a:moveTo>
                <a:cubicBezTo>
                  <a:pt x="1129265" y="651034"/>
                  <a:pt x="1106733" y="657300"/>
                  <a:pt x="1092201" y="669833"/>
                </a:cubicBezTo>
                <a:cubicBezTo>
                  <a:pt x="1077668" y="682365"/>
                  <a:pt x="1070402" y="697831"/>
                  <a:pt x="1070402" y="716230"/>
                </a:cubicBezTo>
                <a:cubicBezTo>
                  <a:pt x="1070402" y="736629"/>
                  <a:pt x="1078802" y="752561"/>
                  <a:pt x="1095601" y="764027"/>
                </a:cubicBezTo>
                <a:cubicBezTo>
                  <a:pt x="1107733" y="772293"/>
                  <a:pt x="1136465" y="781426"/>
                  <a:pt x="1181795" y="791425"/>
                </a:cubicBezTo>
                <a:cubicBezTo>
                  <a:pt x="1191528" y="793692"/>
                  <a:pt x="1197794" y="796158"/>
                  <a:pt x="1200594" y="798825"/>
                </a:cubicBezTo>
                <a:cubicBezTo>
                  <a:pt x="1203261" y="801625"/>
                  <a:pt x="1204594" y="805158"/>
                  <a:pt x="1204594" y="809424"/>
                </a:cubicBezTo>
                <a:cubicBezTo>
                  <a:pt x="1204594" y="815691"/>
                  <a:pt x="1202127" y="820690"/>
                  <a:pt x="1197194" y="824423"/>
                </a:cubicBezTo>
                <a:cubicBezTo>
                  <a:pt x="1189861" y="829756"/>
                  <a:pt x="1178929" y="832423"/>
                  <a:pt x="1164396" y="832423"/>
                </a:cubicBezTo>
                <a:cubicBezTo>
                  <a:pt x="1151197" y="832423"/>
                  <a:pt x="1140931" y="829590"/>
                  <a:pt x="1133598" y="823923"/>
                </a:cubicBezTo>
                <a:cubicBezTo>
                  <a:pt x="1126265" y="818257"/>
                  <a:pt x="1121399" y="809958"/>
                  <a:pt x="1118999" y="799025"/>
                </a:cubicBezTo>
                <a:lnTo>
                  <a:pt x="1062603" y="807624"/>
                </a:lnTo>
                <a:cubicBezTo>
                  <a:pt x="1067802" y="827756"/>
                  <a:pt x="1078835" y="843689"/>
                  <a:pt x="1095701" y="855421"/>
                </a:cubicBezTo>
                <a:cubicBezTo>
                  <a:pt x="1112566" y="867154"/>
                  <a:pt x="1135465" y="873020"/>
                  <a:pt x="1164396" y="873020"/>
                </a:cubicBezTo>
                <a:cubicBezTo>
                  <a:pt x="1196261" y="873020"/>
                  <a:pt x="1220326" y="866021"/>
                  <a:pt x="1236592" y="852022"/>
                </a:cubicBezTo>
                <a:cubicBezTo>
                  <a:pt x="1252858" y="838023"/>
                  <a:pt x="1260991" y="821290"/>
                  <a:pt x="1260991" y="801825"/>
                </a:cubicBezTo>
                <a:cubicBezTo>
                  <a:pt x="1260991" y="783959"/>
                  <a:pt x="1255124" y="770027"/>
                  <a:pt x="1243392" y="760027"/>
                </a:cubicBezTo>
                <a:cubicBezTo>
                  <a:pt x="1231526" y="750161"/>
                  <a:pt x="1210627" y="741828"/>
                  <a:pt x="1180695" y="735029"/>
                </a:cubicBezTo>
                <a:cubicBezTo>
                  <a:pt x="1150764" y="728229"/>
                  <a:pt x="1133265" y="722963"/>
                  <a:pt x="1128199" y="719230"/>
                </a:cubicBezTo>
                <a:cubicBezTo>
                  <a:pt x="1124465" y="716430"/>
                  <a:pt x="1122599" y="713030"/>
                  <a:pt x="1122599" y="709030"/>
                </a:cubicBezTo>
                <a:cubicBezTo>
                  <a:pt x="1122599" y="704364"/>
                  <a:pt x="1124732" y="700564"/>
                  <a:pt x="1128999" y="697631"/>
                </a:cubicBezTo>
                <a:cubicBezTo>
                  <a:pt x="1135398" y="693498"/>
                  <a:pt x="1145998" y="691431"/>
                  <a:pt x="1160797" y="691431"/>
                </a:cubicBezTo>
                <a:cubicBezTo>
                  <a:pt x="1172529" y="691431"/>
                  <a:pt x="1181562" y="693631"/>
                  <a:pt x="1187895" y="698031"/>
                </a:cubicBezTo>
                <a:cubicBezTo>
                  <a:pt x="1194228" y="702431"/>
                  <a:pt x="1198528" y="708764"/>
                  <a:pt x="1200794" y="717030"/>
                </a:cubicBezTo>
                <a:lnTo>
                  <a:pt x="1253791" y="707230"/>
                </a:lnTo>
                <a:cubicBezTo>
                  <a:pt x="1248458" y="688698"/>
                  <a:pt x="1238725" y="674699"/>
                  <a:pt x="1224593" y="665233"/>
                </a:cubicBezTo>
                <a:cubicBezTo>
                  <a:pt x="1210460" y="655767"/>
                  <a:pt x="1188862" y="651034"/>
                  <a:pt x="1159797" y="651034"/>
                </a:cubicBezTo>
                <a:close/>
                <a:moveTo>
                  <a:pt x="944396" y="651034"/>
                </a:moveTo>
                <a:cubicBezTo>
                  <a:pt x="912798" y="651034"/>
                  <a:pt x="887733" y="660800"/>
                  <a:pt x="869200" y="680332"/>
                </a:cubicBezTo>
                <a:cubicBezTo>
                  <a:pt x="850668" y="699864"/>
                  <a:pt x="841402" y="727163"/>
                  <a:pt x="841402" y="762227"/>
                </a:cubicBezTo>
                <a:cubicBezTo>
                  <a:pt x="841402" y="796892"/>
                  <a:pt x="850635" y="824023"/>
                  <a:pt x="869100" y="843622"/>
                </a:cubicBezTo>
                <a:cubicBezTo>
                  <a:pt x="887566" y="863221"/>
                  <a:pt x="912331" y="873020"/>
                  <a:pt x="943396" y="873020"/>
                </a:cubicBezTo>
                <a:cubicBezTo>
                  <a:pt x="970728" y="873020"/>
                  <a:pt x="992526" y="866554"/>
                  <a:pt x="1008792" y="853622"/>
                </a:cubicBezTo>
                <a:cubicBezTo>
                  <a:pt x="1025057" y="840689"/>
                  <a:pt x="1036057" y="821557"/>
                  <a:pt x="1041790" y="796225"/>
                </a:cubicBezTo>
                <a:lnTo>
                  <a:pt x="986593" y="786826"/>
                </a:lnTo>
                <a:cubicBezTo>
                  <a:pt x="983793" y="801625"/>
                  <a:pt x="978994" y="812057"/>
                  <a:pt x="972194" y="818124"/>
                </a:cubicBezTo>
                <a:cubicBezTo>
                  <a:pt x="965395" y="824190"/>
                  <a:pt x="956662" y="827223"/>
                  <a:pt x="945996" y="827223"/>
                </a:cubicBezTo>
                <a:cubicBezTo>
                  <a:pt x="931730" y="827223"/>
                  <a:pt x="920364" y="822023"/>
                  <a:pt x="911898" y="811624"/>
                </a:cubicBezTo>
                <a:cubicBezTo>
                  <a:pt x="903432" y="801225"/>
                  <a:pt x="899199" y="783426"/>
                  <a:pt x="899199" y="758227"/>
                </a:cubicBezTo>
                <a:cubicBezTo>
                  <a:pt x="899199" y="735562"/>
                  <a:pt x="903365" y="719396"/>
                  <a:pt x="911698" y="709730"/>
                </a:cubicBezTo>
                <a:cubicBezTo>
                  <a:pt x="920031" y="700064"/>
                  <a:pt x="931197" y="695231"/>
                  <a:pt x="945196" y="695231"/>
                </a:cubicBezTo>
                <a:cubicBezTo>
                  <a:pt x="955728" y="695231"/>
                  <a:pt x="964295" y="698031"/>
                  <a:pt x="970894" y="703631"/>
                </a:cubicBezTo>
                <a:cubicBezTo>
                  <a:pt x="977494" y="709230"/>
                  <a:pt x="981727" y="717563"/>
                  <a:pt x="983593" y="728629"/>
                </a:cubicBezTo>
                <a:lnTo>
                  <a:pt x="1038990" y="718630"/>
                </a:lnTo>
                <a:cubicBezTo>
                  <a:pt x="1032324" y="695831"/>
                  <a:pt x="1021358" y="678866"/>
                  <a:pt x="1006092" y="667733"/>
                </a:cubicBezTo>
                <a:cubicBezTo>
                  <a:pt x="990826" y="656600"/>
                  <a:pt x="970261" y="651034"/>
                  <a:pt x="944396" y="651034"/>
                </a:cubicBezTo>
                <a:close/>
                <a:moveTo>
                  <a:pt x="727944" y="651034"/>
                </a:moveTo>
                <a:cubicBezTo>
                  <a:pt x="699812" y="651034"/>
                  <a:pt x="676480" y="663033"/>
                  <a:pt x="657948" y="687032"/>
                </a:cubicBezTo>
                <a:lnTo>
                  <a:pt x="657948" y="655834"/>
                </a:lnTo>
                <a:lnTo>
                  <a:pt x="605751" y="655834"/>
                </a:lnTo>
                <a:lnTo>
                  <a:pt x="605751" y="868221"/>
                </a:lnTo>
                <a:lnTo>
                  <a:pt x="661948" y="868221"/>
                </a:lnTo>
                <a:lnTo>
                  <a:pt x="661948" y="772027"/>
                </a:lnTo>
                <a:cubicBezTo>
                  <a:pt x="661948" y="748295"/>
                  <a:pt x="663381" y="732029"/>
                  <a:pt x="666248" y="723229"/>
                </a:cubicBezTo>
                <a:cubicBezTo>
                  <a:pt x="669114" y="714430"/>
                  <a:pt x="674414" y="707364"/>
                  <a:pt x="682147" y="702031"/>
                </a:cubicBezTo>
                <a:cubicBezTo>
                  <a:pt x="689880" y="696698"/>
                  <a:pt x="698612" y="694031"/>
                  <a:pt x="708345" y="694031"/>
                </a:cubicBezTo>
                <a:cubicBezTo>
                  <a:pt x="715945" y="694031"/>
                  <a:pt x="722444" y="695898"/>
                  <a:pt x="727844" y="699631"/>
                </a:cubicBezTo>
                <a:cubicBezTo>
                  <a:pt x="733244" y="703364"/>
                  <a:pt x="737143" y="708597"/>
                  <a:pt x="739543" y="715330"/>
                </a:cubicBezTo>
                <a:cubicBezTo>
                  <a:pt x="741943" y="722063"/>
                  <a:pt x="743143" y="736895"/>
                  <a:pt x="743143" y="759827"/>
                </a:cubicBezTo>
                <a:lnTo>
                  <a:pt x="743143" y="868221"/>
                </a:lnTo>
                <a:lnTo>
                  <a:pt x="799340" y="868221"/>
                </a:lnTo>
                <a:lnTo>
                  <a:pt x="799340" y="736229"/>
                </a:lnTo>
                <a:cubicBezTo>
                  <a:pt x="799340" y="719830"/>
                  <a:pt x="798306" y="707230"/>
                  <a:pt x="796240" y="698431"/>
                </a:cubicBezTo>
                <a:cubicBezTo>
                  <a:pt x="794173" y="689632"/>
                  <a:pt x="790507" y="681765"/>
                  <a:pt x="785240" y="674832"/>
                </a:cubicBezTo>
                <a:cubicBezTo>
                  <a:pt x="779974" y="667900"/>
                  <a:pt x="772208" y="662200"/>
                  <a:pt x="761942" y="657733"/>
                </a:cubicBezTo>
                <a:cubicBezTo>
                  <a:pt x="751676" y="653267"/>
                  <a:pt x="740343" y="651034"/>
                  <a:pt x="727944" y="651034"/>
                </a:cubicBezTo>
                <a:close/>
                <a:moveTo>
                  <a:pt x="246201" y="577438"/>
                </a:moveTo>
                <a:lnTo>
                  <a:pt x="246201" y="868221"/>
                </a:lnTo>
                <a:lnTo>
                  <a:pt x="452589" y="868221"/>
                </a:lnTo>
                <a:lnTo>
                  <a:pt x="452589" y="818824"/>
                </a:lnTo>
                <a:lnTo>
                  <a:pt x="305398" y="818824"/>
                </a:lnTo>
                <a:lnTo>
                  <a:pt x="305398" y="577438"/>
                </a:lnTo>
                <a:close/>
                <a:moveTo>
                  <a:pt x="491851" y="575039"/>
                </a:moveTo>
                <a:lnTo>
                  <a:pt x="491851" y="627035"/>
                </a:lnTo>
                <a:lnTo>
                  <a:pt x="548048" y="627035"/>
                </a:lnTo>
                <a:lnTo>
                  <a:pt x="548048" y="575039"/>
                </a:lnTo>
                <a:close/>
                <a:moveTo>
                  <a:pt x="743206" y="0"/>
                </a:moveTo>
                <a:cubicBezTo>
                  <a:pt x="1153667" y="0"/>
                  <a:pt x="1486412" y="318443"/>
                  <a:pt x="1486412" y="711263"/>
                </a:cubicBezTo>
                <a:cubicBezTo>
                  <a:pt x="1486412" y="1104083"/>
                  <a:pt x="1153667" y="1422526"/>
                  <a:pt x="743206" y="1422526"/>
                </a:cubicBezTo>
                <a:cubicBezTo>
                  <a:pt x="332745" y="1422526"/>
                  <a:pt x="0" y="1104083"/>
                  <a:pt x="0" y="711263"/>
                </a:cubicBezTo>
                <a:cubicBezTo>
                  <a:pt x="0" y="318443"/>
                  <a:pt x="332745" y="0"/>
                  <a:pt x="743206" y="0"/>
                </a:cubicBezTo>
                <a:close/>
              </a:path>
            </a:pathLst>
          </a:custGeom>
          <a:ln w="190500" cap="rnd">
            <a:noFill/>
            <a:prstDash val="solid"/>
          </a:ln>
          <a:effectLst>
            <a:outerShdw blurRad="127000" sx="1000" sy="1000" algn="bl" rotWithShape="0">
              <a:srgbClr val="000000"/>
            </a:outerShdw>
          </a:effectLst>
        </p:spPr>
      </p:pic>
      <p:pic>
        <p:nvPicPr>
          <p:cNvPr id="24" name="Picture 23">
            <a:extLst>
              <a:ext uri="{FF2B5EF4-FFF2-40B4-BE49-F238E27FC236}">
                <a16:creationId xmlns:a16="http://schemas.microsoft.com/office/drawing/2014/main" id="{29134460-99B4-922B-BAB7-66E4F3DE1217}"/>
              </a:ext>
            </a:extLst>
          </p:cNvPr>
          <p:cNvPicPr>
            <a:picLocks noChangeAspect="1"/>
          </p:cNvPicPr>
          <p:nvPr/>
        </p:nvPicPr>
        <p:blipFill>
          <a:blip r:embed="rId7" cstate="email">
            <a:alphaModFix amt="85000"/>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141113" y="2385742"/>
            <a:ext cx="1077588" cy="1040695"/>
          </a:xfrm>
          <a:custGeom>
            <a:avLst/>
            <a:gdLst/>
            <a:ahLst/>
            <a:cxnLst/>
            <a:rect l="l" t="t" r="r" b="b"/>
            <a:pathLst>
              <a:path w="1475716" h="1425192">
                <a:moveTo>
                  <a:pt x="523390" y="694660"/>
                </a:moveTo>
                <a:cubicBezTo>
                  <a:pt x="536010" y="694660"/>
                  <a:pt x="546593" y="699478"/>
                  <a:pt x="555139" y="709115"/>
                </a:cubicBezTo>
                <a:cubicBezTo>
                  <a:pt x="563686" y="718751"/>
                  <a:pt x="567960" y="732518"/>
                  <a:pt x="567960" y="750415"/>
                </a:cubicBezTo>
                <a:cubicBezTo>
                  <a:pt x="567960" y="768770"/>
                  <a:pt x="563686" y="782766"/>
                  <a:pt x="555139" y="792403"/>
                </a:cubicBezTo>
                <a:cubicBezTo>
                  <a:pt x="546593" y="802039"/>
                  <a:pt x="536010" y="806858"/>
                  <a:pt x="523390" y="806858"/>
                </a:cubicBezTo>
                <a:cubicBezTo>
                  <a:pt x="510771" y="806858"/>
                  <a:pt x="500159" y="802039"/>
                  <a:pt x="491555" y="792403"/>
                </a:cubicBezTo>
                <a:cubicBezTo>
                  <a:pt x="482951" y="782766"/>
                  <a:pt x="478649" y="768885"/>
                  <a:pt x="478649" y="750759"/>
                </a:cubicBezTo>
                <a:cubicBezTo>
                  <a:pt x="478649" y="732633"/>
                  <a:pt x="482951" y="718751"/>
                  <a:pt x="491555" y="709115"/>
                </a:cubicBezTo>
                <a:cubicBezTo>
                  <a:pt x="500159" y="699478"/>
                  <a:pt x="510771" y="694660"/>
                  <a:pt x="523390" y="694660"/>
                </a:cubicBezTo>
                <a:close/>
                <a:moveTo>
                  <a:pt x="1065343" y="692251"/>
                </a:moveTo>
                <a:cubicBezTo>
                  <a:pt x="1075209" y="692251"/>
                  <a:pt x="1083584" y="695893"/>
                  <a:pt x="1090467" y="703178"/>
                </a:cubicBezTo>
                <a:cubicBezTo>
                  <a:pt x="1097351" y="710463"/>
                  <a:pt x="1100964" y="721103"/>
                  <a:pt x="1101308" y="735099"/>
                </a:cubicBezTo>
                <a:lnTo>
                  <a:pt x="1029034" y="735099"/>
                </a:lnTo>
                <a:cubicBezTo>
                  <a:pt x="1028919" y="721906"/>
                  <a:pt x="1032303" y="711467"/>
                  <a:pt x="1039187" y="703780"/>
                </a:cubicBezTo>
                <a:cubicBezTo>
                  <a:pt x="1046070" y="696094"/>
                  <a:pt x="1054789" y="692251"/>
                  <a:pt x="1065343" y="692251"/>
                </a:cubicBezTo>
                <a:close/>
                <a:moveTo>
                  <a:pt x="1062418" y="655253"/>
                </a:moveTo>
                <a:cubicBezTo>
                  <a:pt x="1038211" y="655253"/>
                  <a:pt x="1018193" y="663828"/>
                  <a:pt x="1002361" y="680979"/>
                </a:cubicBezTo>
                <a:cubicBezTo>
                  <a:pt x="986529" y="698130"/>
                  <a:pt x="978614" y="721849"/>
                  <a:pt x="978614" y="752135"/>
                </a:cubicBezTo>
                <a:cubicBezTo>
                  <a:pt x="978614" y="777489"/>
                  <a:pt x="984636" y="798483"/>
                  <a:pt x="996682" y="815118"/>
                </a:cubicBezTo>
                <a:cubicBezTo>
                  <a:pt x="1011940" y="835882"/>
                  <a:pt x="1035458" y="846265"/>
                  <a:pt x="1067236" y="846265"/>
                </a:cubicBezTo>
                <a:cubicBezTo>
                  <a:pt x="1087312" y="846265"/>
                  <a:pt x="1104033" y="841647"/>
                  <a:pt x="1117398" y="832412"/>
                </a:cubicBezTo>
                <a:cubicBezTo>
                  <a:pt x="1130763" y="823177"/>
                  <a:pt x="1140543" y="809726"/>
                  <a:pt x="1146738" y="792059"/>
                </a:cubicBezTo>
                <a:lnTo>
                  <a:pt x="1098555" y="783971"/>
                </a:lnTo>
                <a:cubicBezTo>
                  <a:pt x="1095916" y="793148"/>
                  <a:pt x="1092016" y="799802"/>
                  <a:pt x="1086854" y="803932"/>
                </a:cubicBezTo>
                <a:cubicBezTo>
                  <a:pt x="1081691" y="808062"/>
                  <a:pt x="1075324" y="810127"/>
                  <a:pt x="1067752" y="810127"/>
                </a:cubicBezTo>
                <a:cubicBezTo>
                  <a:pt x="1056624" y="810127"/>
                  <a:pt x="1047332" y="806141"/>
                  <a:pt x="1039875" y="798168"/>
                </a:cubicBezTo>
                <a:cubicBezTo>
                  <a:pt x="1032418" y="790194"/>
                  <a:pt x="1028518" y="779038"/>
                  <a:pt x="1028173" y="764697"/>
                </a:cubicBezTo>
                <a:lnTo>
                  <a:pt x="1149319" y="764697"/>
                </a:lnTo>
                <a:cubicBezTo>
                  <a:pt x="1150008" y="727642"/>
                  <a:pt x="1142493" y="700138"/>
                  <a:pt x="1126777" y="682184"/>
                </a:cubicBezTo>
                <a:cubicBezTo>
                  <a:pt x="1111060" y="664230"/>
                  <a:pt x="1089607" y="655253"/>
                  <a:pt x="1062418" y="655253"/>
                </a:cubicBezTo>
                <a:close/>
                <a:moveTo>
                  <a:pt x="859295" y="655253"/>
                </a:moveTo>
                <a:cubicBezTo>
                  <a:pt x="833024" y="655253"/>
                  <a:pt x="813636" y="660645"/>
                  <a:pt x="801131" y="671429"/>
                </a:cubicBezTo>
                <a:cubicBezTo>
                  <a:pt x="788627" y="682213"/>
                  <a:pt x="782374" y="695520"/>
                  <a:pt x="782374" y="711352"/>
                </a:cubicBezTo>
                <a:cubicBezTo>
                  <a:pt x="782374" y="728904"/>
                  <a:pt x="789602" y="742614"/>
                  <a:pt x="804057" y="752480"/>
                </a:cubicBezTo>
                <a:cubicBezTo>
                  <a:pt x="814496" y="759592"/>
                  <a:pt x="839219" y="767451"/>
                  <a:pt x="878224" y="776055"/>
                </a:cubicBezTo>
                <a:cubicBezTo>
                  <a:pt x="886599" y="778005"/>
                  <a:pt x="891991" y="780128"/>
                  <a:pt x="894400" y="782422"/>
                </a:cubicBezTo>
                <a:cubicBezTo>
                  <a:pt x="896694" y="784831"/>
                  <a:pt x="897842" y="787871"/>
                  <a:pt x="897842" y="791542"/>
                </a:cubicBezTo>
                <a:cubicBezTo>
                  <a:pt x="897842" y="796934"/>
                  <a:pt x="895719" y="801236"/>
                  <a:pt x="891475" y="804449"/>
                </a:cubicBezTo>
                <a:cubicBezTo>
                  <a:pt x="885165" y="809037"/>
                  <a:pt x="875758" y="811332"/>
                  <a:pt x="863253" y="811332"/>
                </a:cubicBezTo>
                <a:cubicBezTo>
                  <a:pt x="851896" y="811332"/>
                  <a:pt x="843062" y="808894"/>
                  <a:pt x="836752" y="804018"/>
                </a:cubicBezTo>
                <a:cubicBezTo>
                  <a:pt x="830443" y="799143"/>
                  <a:pt x="826255" y="792001"/>
                  <a:pt x="824190" y="782594"/>
                </a:cubicBezTo>
                <a:lnTo>
                  <a:pt x="775663" y="789994"/>
                </a:lnTo>
                <a:cubicBezTo>
                  <a:pt x="780137" y="807317"/>
                  <a:pt x="789630" y="821026"/>
                  <a:pt x="804143" y="831121"/>
                </a:cubicBezTo>
                <a:cubicBezTo>
                  <a:pt x="818655" y="841217"/>
                  <a:pt x="838358" y="846265"/>
                  <a:pt x="863253" y="846265"/>
                </a:cubicBezTo>
                <a:cubicBezTo>
                  <a:pt x="890672" y="846265"/>
                  <a:pt x="911379" y="840242"/>
                  <a:pt x="925375" y="828196"/>
                </a:cubicBezTo>
                <a:cubicBezTo>
                  <a:pt x="939371" y="816150"/>
                  <a:pt x="946369" y="801753"/>
                  <a:pt x="946369" y="785003"/>
                </a:cubicBezTo>
                <a:cubicBezTo>
                  <a:pt x="946369" y="769631"/>
                  <a:pt x="941321" y="757642"/>
                  <a:pt x="931226" y="749038"/>
                </a:cubicBezTo>
                <a:cubicBezTo>
                  <a:pt x="921015" y="740549"/>
                  <a:pt x="903033" y="733378"/>
                  <a:pt x="877278" y="727528"/>
                </a:cubicBezTo>
                <a:cubicBezTo>
                  <a:pt x="851523" y="721677"/>
                  <a:pt x="836466" y="717145"/>
                  <a:pt x="832106" y="713933"/>
                </a:cubicBezTo>
                <a:cubicBezTo>
                  <a:pt x="828894" y="711524"/>
                  <a:pt x="827288" y="708599"/>
                  <a:pt x="827288" y="705157"/>
                </a:cubicBezTo>
                <a:cubicBezTo>
                  <a:pt x="827288" y="701142"/>
                  <a:pt x="829123" y="697872"/>
                  <a:pt x="832794" y="695348"/>
                </a:cubicBezTo>
                <a:cubicBezTo>
                  <a:pt x="838301" y="691792"/>
                  <a:pt x="847422" y="690014"/>
                  <a:pt x="860156" y="690014"/>
                </a:cubicBezTo>
                <a:cubicBezTo>
                  <a:pt x="870251" y="690014"/>
                  <a:pt x="878023" y="691907"/>
                  <a:pt x="883473" y="695692"/>
                </a:cubicBezTo>
                <a:cubicBezTo>
                  <a:pt x="888922" y="699478"/>
                  <a:pt x="892622" y="704928"/>
                  <a:pt x="894572" y="712040"/>
                </a:cubicBezTo>
                <a:lnTo>
                  <a:pt x="940174" y="703608"/>
                </a:lnTo>
                <a:cubicBezTo>
                  <a:pt x="935585" y="687662"/>
                  <a:pt x="927210" y="675616"/>
                  <a:pt x="915050" y="667471"/>
                </a:cubicBezTo>
                <a:cubicBezTo>
                  <a:pt x="902889" y="659326"/>
                  <a:pt x="884304" y="655253"/>
                  <a:pt x="859295" y="655253"/>
                </a:cubicBezTo>
                <a:close/>
                <a:moveTo>
                  <a:pt x="743842" y="655253"/>
                </a:moveTo>
                <a:cubicBezTo>
                  <a:pt x="736041" y="655253"/>
                  <a:pt x="729071" y="657203"/>
                  <a:pt x="722934" y="661104"/>
                </a:cubicBezTo>
                <a:cubicBezTo>
                  <a:pt x="716796" y="665004"/>
                  <a:pt x="709884" y="673092"/>
                  <a:pt x="702198" y="685367"/>
                </a:cubicBezTo>
                <a:lnTo>
                  <a:pt x="702198" y="659383"/>
                </a:lnTo>
                <a:lnTo>
                  <a:pt x="657284" y="659383"/>
                </a:lnTo>
                <a:lnTo>
                  <a:pt x="657284" y="842135"/>
                </a:lnTo>
                <a:lnTo>
                  <a:pt x="705639" y="842135"/>
                </a:lnTo>
                <a:lnTo>
                  <a:pt x="705639" y="785692"/>
                </a:lnTo>
                <a:cubicBezTo>
                  <a:pt x="705639" y="754602"/>
                  <a:pt x="706987" y="734182"/>
                  <a:pt x="709683" y="724430"/>
                </a:cubicBezTo>
                <a:cubicBezTo>
                  <a:pt x="712379" y="714679"/>
                  <a:pt x="716079" y="707939"/>
                  <a:pt x="720783" y="704210"/>
                </a:cubicBezTo>
                <a:cubicBezTo>
                  <a:pt x="725486" y="700482"/>
                  <a:pt x="731222" y="698618"/>
                  <a:pt x="737991" y="698618"/>
                </a:cubicBezTo>
                <a:cubicBezTo>
                  <a:pt x="744989" y="698618"/>
                  <a:pt x="752561" y="701256"/>
                  <a:pt x="760706" y="706534"/>
                </a:cubicBezTo>
                <a:lnTo>
                  <a:pt x="775677" y="664373"/>
                </a:lnTo>
                <a:cubicBezTo>
                  <a:pt x="765467" y="658293"/>
                  <a:pt x="754855" y="655253"/>
                  <a:pt x="743842" y="655253"/>
                </a:cubicBezTo>
                <a:close/>
                <a:moveTo>
                  <a:pt x="523218" y="655253"/>
                </a:moveTo>
                <a:cubicBezTo>
                  <a:pt x="505322" y="655253"/>
                  <a:pt x="489117" y="659211"/>
                  <a:pt x="474605" y="667127"/>
                </a:cubicBezTo>
                <a:cubicBezTo>
                  <a:pt x="460092" y="675043"/>
                  <a:pt x="448878" y="686515"/>
                  <a:pt x="440963" y="701543"/>
                </a:cubicBezTo>
                <a:cubicBezTo>
                  <a:pt x="433047" y="716572"/>
                  <a:pt x="429089" y="732117"/>
                  <a:pt x="429089" y="748178"/>
                </a:cubicBezTo>
                <a:cubicBezTo>
                  <a:pt x="429089" y="769172"/>
                  <a:pt x="433047" y="786982"/>
                  <a:pt x="440963" y="801609"/>
                </a:cubicBezTo>
                <a:cubicBezTo>
                  <a:pt x="448878" y="816236"/>
                  <a:pt x="460437" y="827336"/>
                  <a:pt x="475637" y="834907"/>
                </a:cubicBezTo>
                <a:cubicBezTo>
                  <a:pt x="490838" y="842479"/>
                  <a:pt x="506813" y="846265"/>
                  <a:pt x="523562" y="846265"/>
                </a:cubicBezTo>
                <a:cubicBezTo>
                  <a:pt x="550637" y="846265"/>
                  <a:pt x="573093" y="837173"/>
                  <a:pt x="590933" y="818990"/>
                </a:cubicBezTo>
                <a:cubicBezTo>
                  <a:pt x="608772" y="800806"/>
                  <a:pt x="617691" y="777891"/>
                  <a:pt x="617691" y="750243"/>
                </a:cubicBezTo>
                <a:cubicBezTo>
                  <a:pt x="617691" y="722824"/>
                  <a:pt x="608858" y="700138"/>
                  <a:pt x="591191" y="682184"/>
                </a:cubicBezTo>
                <a:cubicBezTo>
                  <a:pt x="573524" y="664230"/>
                  <a:pt x="550866" y="655253"/>
                  <a:pt x="523218" y="655253"/>
                </a:cubicBezTo>
                <a:close/>
                <a:moveTo>
                  <a:pt x="234208" y="632538"/>
                </a:moveTo>
                <a:lnTo>
                  <a:pt x="257095" y="632538"/>
                </a:lnTo>
                <a:cubicBezTo>
                  <a:pt x="277859" y="632538"/>
                  <a:pt x="291798" y="633341"/>
                  <a:pt x="298911" y="634947"/>
                </a:cubicBezTo>
                <a:cubicBezTo>
                  <a:pt x="308433" y="637012"/>
                  <a:pt x="316291" y="640970"/>
                  <a:pt x="322486" y="646821"/>
                </a:cubicBezTo>
                <a:cubicBezTo>
                  <a:pt x="328681" y="652672"/>
                  <a:pt x="333499" y="660817"/>
                  <a:pt x="336941" y="671257"/>
                </a:cubicBezTo>
                <a:cubicBezTo>
                  <a:pt x="340383" y="681696"/>
                  <a:pt x="342104" y="696668"/>
                  <a:pt x="342104" y="716170"/>
                </a:cubicBezTo>
                <a:cubicBezTo>
                  <a:pt x="342104" y="735673"/>
                  <a:pt x="340383" y="751074"/>
                  <a:pt x="336941" y="762374"/>
                </a:cubicBezTo>
                <a:cubicBezTo>
                  <a:pt x="333499" y="773674"/>
                  <a:pt x="329054" y="781791"/>
                  <a:pt x="323605" y="786724"/>
                </a:cubicBezTo>
                <a:cubicBezTo>
                  <a:pt x="318155" y="791657"/>
                  <a:pt x="311301" y="795156"/>
                  <a:pt x="303041" y="797221"/>
                </a:cubicBezTo>
                <a:cubicBezTo>
                  <a:pt x="296731" y="798827"/>
                  <a:pt x="286464" y="799630"/>
                  <a:pt x="272238" y="799630"/>
                </a:cubicBezTo>
                <a:lnTo>
                  <a:pt x="234208" y="799630"/>
                </a:lnTo>
                <a:close/>
                <a:moveTo>
                  <a:pt x="1243514" y="594852"/>
                </a:moveTo>
                <a:lnTo>
                  <a:pt x="1194986" y="623074"/>
                </a:lnTo>
                <a:lnTo>
                  <a:pt x="1194986" y="659383"/>
                </a:lnTo>
                <a:lnTo>
                  <a:pt x="1172788" y="659383"/>
                </a:lnTo>
                <a:lnTo>
                  <a:pt x="1172788" y="697929"/>
                </a:lnTo>
                <a:lnTo>
                  <a:pt x="1194986" y="697929"/>
                </a:lnTo>
                <a:lnTo>
                  <a:pt x="1194986" y="777604"/>
                </a:lnTo>
                <a:cubicBezTo>
                  <a:pt x="1194986" y="794697"/>
                  <a:pt x="1195503" y="806055"/>
                  <a:pt x="1196535" y="811676"/>
                </a:cubicBezTo>
                <a:cubicBezTo>
                  <a:pt x="1197797" y="819592"/>
                  <a:pt x="1200063" y="825873"/>
                  <a:pt x="1203332" y="830519"/>
                </a:cubicBezTo>
                <a:cubicBezTo>
                  <a:pt x="1206602" y="835165"/>
                  <a:pt x="1211736" y="838951"/>
                  <a:pt x="1218734" y="841877"/>
                </a:cubicBezTo>
                <a:cubicBezTo>
                  <a:pt x="1225732" y="844802"/>
                  <a:pt x="1233590" y="846265"/>
                  <a:pt x="1242309" y="846265"/>
                </a:cubicBezTo>
                <a:cubicBezTo>
                  <a:pt x="1256535" y="846265"/>
                  <a:pt x="1269269" y="843855"/>
                  <a:pt x="1280511" y="839037"/>
                </a:cubicBezTo>
                <a:lnTo>
                  <a:pt x="1276381" y="801523"/>
                </a:lnTo>
                <a:cubicBezTo>
                  <a:pt x="1267892" y="804621"/>
                  <a:pt x="1261410" y="806169"/>
                  <a:pt x="1256936" y="806169"/>
                </a:cubicBezTo>
                <a:cubicBezTo>
                  <a:pt x="1253724" y="806169"/>
                  <a:pt x="1250999" y="805366"/>
                  <a:pt x="1248762" y="803760"/>
                </a:cubicBezTo>
                <a:cubicBezTo>
                  <a:pt x="1246525" y="802154"/>
                  <a:pt x="1245091" y="800118"/>
                  <a:pt x="1244460" y="797651"/>
                </a:cubicBezTo>
                <a:cubicBezTo>
                  <a:pt x="1243829" y="795185"/>
                  <a:pt x="1243514" y="786495"/>
                  <a:pt x="1243514" y="771581"/>
                </a:cubicBezTo>
                <a:lnTo>
                  <a:pt x="1243514" y="697929"/>
                </a:lnTo>
                <a:lnTo>
                  <a:pt x="1276554" y="697929"/>
                </a:lnTo>
                <a:lnTo>
                  <a:pt x="1276554" y="659383"/>
                </a:lnTo>
                <a:lnTo>
                  <a:pt x="1243514" y="659383"/>
                </a:lnTo>
                <a:close/>
                <a:moveTo>
                  <a:pt x="183271" y="589862"/>
                </a:moveTo>
                <a:lnTo>
                  <a:pt x="183271" y="842135"/>
                </a:lnTo>
                <a:lnTo>
                  <a:pt x="279121" y="842135"/>
                </a:lnTo>
                <a:cubicBezTo>
                  <a:pt x="297936" y="842135"/>
                  <a:pt x="312964" y="840356"/>
                  <a:pt x="324207" y="836800"/>
                </a:cubicBezTo>
                <a:cubicBezTo>
                  <a:pt x="339236" y="831982"/>
                  <a:pt x="351167" y="825271"/>
                  <a:pt x="360000" y="816666"/>
                </a:cubicBezTo>
                <a:cubicBezTo>
                  <a:pt x="371702" y="805309"/>
                  <a:pt x="380707" y="790453"/>
                  <a:pt x="387017" y="772097"/>
                </a:cubicBezTo>
                <a:cubicBezTo>
                  <a:pt x="392180" y="757069"/>
                  <a:pt x="394761" y="739172"/>
                  <a:pt x="394761" y="718407"/>
                </a:cubicBezTo>
                <a:cubicBezTo>
                  <a:pt x="394761" y="694775"/>
                  <a:pt x="392007" y="674899"/>
                  <a:pt x="386501" y="658781"/>
                </a:cubicBezTo>
                <a:cubicBezTo>
                  <a:pt x="380994" y="642662"/>
                  <a:pt x="372964" y="629039"/>
                  <a:pt x="362409" y="617911"/>
                </a:cubicBezTo>
                <a:cubicBezTo>
                  <a:pt x="351855" y="606783"/>
                  <a:pt x="339178" y="599039"/>
                  <a:pt x="324379" y="594680"/>
                </a:cubicBezTo>
                <a:cubicBezTo>
                  <a:pt x="313366" y="591468"/>
                  <a:pt x="297362" y="589862"/>
                  <a:pt x="276368" y="589862"/>
                </a:cubicBezTo>
                <a:close/>
                <a:moveTo>
                  <a:pt x="737858" y="0"/>
                </a:moveTo>
                <a:cubicBezTo>
                  <a:pt x="1145366" y="0"/>
                  <a:pt x="1475716" y="319040"/>
                  <a:pt x="1475716" y="712596"/>
                </a:cubicBezTo>
                <a:cubicBezTo>
                  <a:pt x="1475716" y="1106152"/>
                  <a:pt x="1145366" y="1425192"/>
                  <a:pt x="737858" y="1425192"/>
                </a:cubicBezTo>
                <a:cubicBezTo>
                  <a:pt x="330350" y="1425192"/>
                  <a:pt x="0" y="1106152"/>
                  <a:pt x="0" y="712596"/>
                </a:cubicBezTo>
                <a:cubicBezTo>
                  <a:pt x="0" y="319040"/>
                  <a:pt x="330350" y="0"/>
                  <a:pt x="737858" y="0"/>
                </a:cubicBezTo>
                <a:close/>
              </a:path>
            </a:pathLst>
          </a:custGeom>
          <a:ln w="190500" cap="rnd">
            <a:noFill/>
            <a:prstDash val="solid"/>
          </a:ln>
          <a:effectLst>
            <a:outerShdw sx="1000" sy="1000" algn="bl" rotWithShape="0">
              <a:srgbClr val="000000"/>
            </a:outerShdw>
          </a:effectLst>
        </p:spPr>
      </p:pic>
      <p:pic>
        <p:nvPicPr>
          <p:cNvPr id="29" name="Picture 28">
            <a:extLst>
              <a:ext uri="{FF2B5EF4-FFF2-40B4-BE49-F238E27FC236}">
                <a16:creationId xmlns:a16="http://schemas.microsoft.com/office/drawing/2014/main" id="{8187598B-92AC-8EB9-1B3F-D62062027CF9}"/>
              </a:ext>
            </a:extLst>
          </p:cNvPr>
          <p:cNvPicPr>
            <a:picLocks noChangeAspect="1" noChangeArrowheads="1"/>
          </p:cNvPicPr>
          <p:nvPr/>
        </p:nvPicPr>
        <p:blipFill>
          <a:blip r:embed="rId8" cstate="email">
            <a:duotone>
              <a:schemeClr val="bg2">
                <a:shade val="45000"/>
                <a:satMod val="135000"/>
              </a:schemeClr>
              <a:prstClr val="white"/>
            </a:duotone>
            <a:extLst>
              <a:ext uri="{28A0092B-C50C-407E-A947-70E740481C1C}">
                <a14:useLocalDpi xmlns:a14="http://schemas.microsoft.com/office/drawing/2010/main"/>
              </a:ext>
            </a:extLst>
          </a:blip>
          <a:srcRect/>
          <a:stretch/>
        </p:blipFill>
        <p:spPr bwMode="auto">
          <a:xfrm>
            <a:off x="141113" y="4628785"/>
            <a:ext cx="1077588" cy="1022154"/>
          </a:xfrm>
          <a:custGeom>
            <a:avLst/>
            <a:gdLst/>
            <a:ahLst/>
            <a:cxnLst/>
            <a:rect l="l" t="t" r="r" b="b"/>
            <a:pathLst>
              <a:path w="1587684" h="1470190">
                <a:moveTo>
                  <a:pt x="1186786" y="717625"/>
                </a:moveTo>
                <a:cubicBezTo>
                  <a:pt x="1198252" y="717625"/>
                  <a:pt x="1207985" y="721858"/>
                  <a:pt x="1215984" y="730325"/>
                </a:cubicBezTo>
                <a:cubicBezTo>
                  <a:pt x="1223984" y="738791"/>
                  <a:pt x="1228183" y="751157"/>
                  <a:pt x="1228583" y="767422"/>
                </a:cubicBezTo>
                <a:lnTo>
                  <a:pt x="1144588" y="767422"/>
                </a:lnTo>
                <a:cubicBezTo>
                  <a:pt x="1144455" y="752090"/>
                  <a:pt x="1148388" y="739957"/>
                  <a:pt x="1156388" y="731025"/>
                </a:cubicBezTo>
                <a:cubicBezTo>
                  <a:pt x="1164387" y="722092"/>
                  <a:pt x="1174520" y="717625"/>
                  <a:pt x="1186786" y="717625"/>
                </a:cubicBezTo>
                <a:close/>
                <a:moveTo>
                  <a:pt x="1307192" y="679428"/>
                </a:moveTo>
                <a:lnTo>
                  <a:pt x="1380588" y="782421"/>
                </a:lnTo>
                <a:lnTo>
                  <a:pt x="1303993" y="891815"/>
                </a:lnTo>
                <a:lnTo>
                  <a:pt x="1369789" y="891815"/>
                </a:lnTo>
                <a:lnTo>
                  <a:pt x="1413386" y="826019"/>
                </a:lnTo>
                <a:lnTo>
                  <a:pt x="1456583" y="891815"/>
                </a:lnTo>
                <a:lnTo>
                  <a:pt x="1525579" y="891815"/>
                </a:lnTo>
                <a:lnTo>
                  <a:pt x="1446984" y="780022"/>
                </a:lnTo>
                <a:lnTo>
                  <a:pt x="1518980" y="679428"/>
                </a:lnTo>
                <a:lnTo>
                  <a:pt x="1452984" y="679428"/>
                </a:lnTo>
                <a:lnTo>
                  <a:pt x="1413386" y="737824"/>
                </a:lnTo>
                <a:lnTo>
                  <a:pt x="1375788" y="679428"/>
                </a:lnTo>
                <a:close/>
                <a:moveTo>
                  <a:pt x="396341" y="679428"/>
                </a:moveTo>
                <a:lnTo>
                  <a:pt x="396341" y="813820"/>
                </a:lnTo>
                <a:cubicBezTo>
                  <a:pt x="396341" y="833818"/>
                  <a:pt x="398874" y="849484"/>
                  <a:pt x="403940" y="860817"/>
                </a:cubicBezTo>
                <a:cubicBezTo>
                  <a:pt x="409007" y="872149"/>
                  <a:pt x="417206" y="880949"/>
                  <a:pt x="428539" y="887215"/>
                </a:cubicBezTo>
                <a:cubicBezTo>
                  <a:pt x="439872" y="893481"/>
                  <a:pt x="452671" y="896614"/>
                  <a:pt x="466937" y="896614"/>
                </a:cubicBezTo>
                <a:cubicBezTo>
                  <a:pt x="480936" y="896614"/>
                  <a:pt x="494235" y="893348"/>
                  <a:pt x="506834" y="886815"/>
                </a:cubicBezTo>
                <a:cubicBezTo>
                  <a:pt x="519433" y="880282"/>
                  <a:pt x="529599" y="871349"/>
                  <a:pt x="537332" y="860017"/>
                </a:cubicBezTo>
                <a:lnTo>
                  <a:pt x="537332" y="891815"/>
                </a:lnTo>
                <a:lnTo>
                  <a:pt x="589529" y="891815"/>
                </a:lnTo>
                <a:lnTo>
                  <a:pt x="589529" y="679428"/>
                </a:lnTo>
                <a:lnTo>
                  <a:pt x="533333" y="679428"/>
                </a:lnTo>
                <a:lnTo>
                  <a:pt x="533333" y="769022"/>
                </a:lnTo>
                <a:cubicBezTo>
                  <a:pt x="533333" y="799420"/>
                  <a:pt x="531933" y="818519"/>
                  <a:pt x="529133" y="826319"/>
                </a:cubicBezTo>
                <a:cubicBezTo>
                  <a:pt x="526333" y="834118"/>
                  <a:pt x="521133" y="840651"/>
                  <a:pt x="513534" y="845918"/>
                </a:cubicBezTo>
                <a:cubicBezTo>
                  <a:pt x="505934" y="851184"/>
                  <a:pt x="497335" y="853817"/>
                  <a:pt x="487735" y="853817"/>
                </a:cubicBezTo>
                <a:cubicBezTo>
                  <a:pt x="479336" y="853817"/>
                  <a:pt x="472403" y="851851"/>
                  <a:pt x="466937" y="847917"/>
                </a:cubicBezTo>
                <a:cubicBezTo>
                  <a:pt x="461470" y="843984"/>
                  <a:pt x="457704" y="838651"/>
                  <a:pt x="455637" y="831918"/>
                </a:cubicBezTo>
                <a:cubicBezTo>
                  <a:pt x="453571" y="825185"/>
                  <a:pt x="452537" y="806887"/>
                  <a:pt x="452537" y="777022"/>
                </a:cubicBezTo>
                <a:lnTo>
                  <a:pt x="452537" y="679428"/>
                </a:lnTo>
                <a:close/>
                <a:moveTo>
                  <a:pt x="1183386" y="674628"/>
                </a:moveTo>
                <a:cubicBezTo>
                  <a:pt x="1155254" y="674628"/>
                  <a:pt x="1131989" y="684594"/>
                  <a:pt x="1113590" y="704526"/>
                </a:cubicBezTo>
                <a:cubicBezTo>
                  <a:pt x="1095191" y="724458"/>
                  <a:pt x="1085992" y="752023"/>
                  <a:pt x="1085992" y="787221"/>
                </a:cubicBezTo>
                <a:cubicBezTo>
                  <a:pt x="1085992" y="816686"/>
                  <a:pt x="1092992" y="841084"/>
                  <a:pt x="1106991" y="860417"/>
                </a:cubicBezTo>
                <a:cubicBezTo>
                  <a:pt x="1124723" y="884549"/>
                  <a:pt x="1152055" y="896614"/>
                  <a:pt x="1188986" y="896614"/>
                </a:cubicBezTo>
                <a:cubicBezTo>
                  <a:pt x="1212318" y="896614"/>
                  <a:pt x="1231750" y="891248"/>
                  <a:pt x="1247282" y="880515"/>
                </a:cubicBezTo>
                <a:cubicBezTo>
                  <a:pt x="1262814" y="869783"/>
                  <a:pt x="1274180" y="854150"/>
                  <a:pt x="1281380" y="833618"/>
                </a:cubicBezTo>
                <a:lnTo>
                  <a:pt x="1225383" y="824219"/>
                </a:lnTo>
                <a:cubicBezTo>
                  <a:pt x="1222317" y="834885"/>
                  <a:pt x="1217784" y="842618"/>
                  <a:pt x="1211784" y="847417"/>
                </a:cubicBezTo>
                <a:cubicBezTo>
                  <a:pt x="1205785" y="852217"/>
                  <a:pt x="1198385" y="854617"/>
                  <a:pt x="1189586" y="854617"/>
                </a:cubicBezTo>
                <a:cubicBezTo>
                  <a:pt x="1176653" y="854617"/>
                  <a:pt x="1165854" y="849984"/>
                  <a:pt x="1157188" y="840718"/>
                </a:cubicBezTo>
                <a:cubicBezTo>
                  <a:pt x="1148521" y="831452"/>
                  <a:pt x="1143988" y="818486"/>
                  <a:pt x="1143588" y="801820"/>
                </a:cubicBezTo>
                <a:lnTo>
                  <a:pt x="1284380" y="801820"/>
                </a:lnTo>
                <a:cubicBezTo>
                  <a:pt x="1285180" y="758756"/>
                  <a:pt x="1276447" y="726792"/>
                  <a:pt x="1258181" y="705926"/>
                </a:cubicBezTo>
                <a:cubicBezTo>
                  <a:pt x="1239916" y="685061"/>
                  <a:pt x="1214984" y="674628"/>
                  <a:pt x="1183386" y="674628"/>
                </a:cubicBezTo>
                <a:close/>
                <a:moveTo>
                  <a:pt x="951186" y="674628"/>
                </a:moveTo>
                <a:cubicBezTo>
                  <a:pt x="920655" y="674628"/>
                  <a:pt x="898123" y="680894"/>
                  <a:pt x="883590" y="693427"/>
                </a:cubicBezTo>
                <a:cubicBezTo>
                  <a:pt x="869058" y="705959"/>
                  <a:pt x="861792" y="721425"/>
                  <a:pt x="861792" y="739824"/>
                </a:cubicBezTo>
                <a:cubicBezTo>
                  <a:pt x="861792" y="760223"/>
                  <a:pt x="870191" y="776155"/>
                  <a:pt x="886990" y="787621"/>
                </a:cubicBezTo>
                <a:cubicBezTo>
                  <a:pt x="899123" y="795887"/>
                  <a:pt x="927854" y="805020"/>
                  <a:pt x="973185" y="815019"/>
                </a:cubicBezTo>
                <a:cubicBezTo>
                  <a:pt x="982918" y="817286"/>
                  <a:pt x="989184" y="819752"/>
                  <a:pt x="991984" y="822419"/>
                </a:cubicBezTo>
                <a:cubicBezTo>
                  <a:pt x="994650" y="825219"/>
                  <a:pt x="995983" y="828752"/>
                  <a:pt x="995983" y="833018"/>
                </a:cubicBezTo>
                <a:cubicBezTo>
                  <a:pt x="995983" y="839285"/>
                  <a:pt x="993517" y="844284"/>
                  <a:pt x="988584" y="848017"/>
                </a:cubicBezTo>
                <a:cubicBezTo>
                  <a:pt x="981251" y="853350"/>
                  <a:pt x="970318" y="856017"/>
                  <a:pt x="955786" y="856017"/>
                </a:cubicBezTo>
                <a:cubicBezTo>
                  <a:pt x="942587" y="856017"/>
                  <a:pt x="932321" y="853184"/>
                  <a:pt x="924988" y="847517"/>
                </a:cubicBezTo>
                <a:cubicBezTo>
                  <a:pt x="917655" y="841851"/>
                  <a:pt x="912788" y="833552"/>
                  <a:pt x="910389" y="822619"/>
                </a:cubicBezTo>
                <a:lnTo>
                  <a:pt x="853992" y="831218"/>
                </a:lnTo>
                <a:cubicBezTo>
                  <a:pt x="859192" y="851351"/>
                  <a:pt x="870224" y="867283"/>
                  <a:pt x="887090" y="879016"/>
                </a:cubicBezTo>
                <a:cubicBezTo>
                  <a:pt x="903956" y="890748"/>
                  <a:pt x="926854" y="896614"/>
                  <a:pt x="955786" y="896614"/>
                </a:cubicBezTo>
                <a:cubicBezTo>
                  <a:pt x="987651" y="896614"/>
                  <a:pt x="1011716" y="889615"/>
                  <a:pt x="1027981" y="875616"/>
                </a:cubicBezTo>
                <a:cubicBezTo>
                  <a:pt x="1044247" y="861617"/>
                  <a:pt x="1052380" y="844884"/>
                  <a:pt x="1052380" y="825419"/>
                </a:cubicBezTo>
                <a:cubicBezTo>
                  <a:pt x="1052380" y="807553"/>
                  <a:pt x="1046514" y="793621"/>
                  <a:pt x="1034781" y="783621"/>
                </a:cubicBezTo>
                <a:cubicBezTo>
                  <a:pt x="1022915" y="773755"/>
                  <a:pt x="1002016" y="765422"/>
                  <a:pt x="972085" y="758623"/>
                </a:cubicBezTo>
                <a:cubicBezTo>
                  <a:pt x="942153" y="751823"/>
                  <a:pt x="924654" y="746557"/>
                  <a:pt x="919588" y="742824"/>
                </a:cubicBezTo>
                <a:cubicBezTo>
                  <a:pt x="915855" y="740024"/>
                  <a:pt x="913988" y="736624"/>
                  <a:pt x="913988" y="732624"/>
                </a:cubicBezTo>
                <a:cubicBezTo>
                  <a:pt x="913988" y="727958"/>
                  <a:pt x="916122" y="724158"/>
                  <a:pt x="920388" y="721225"/>
                </a:cubicBezTo>
                <a:cubicBezTo>
                  <a:pt x="926788" y="717092"/>
                  <a:pt x="937387" y="715026"/>
                  <a:pt x="952186" y="715026"/>
                </a:cubicBezTo>
                <a:cubicBezTo>
                  <a:pt x="963919" y="715026"/>
                  <a:pt x="972951" y="717225"/>
                  <a:pt x="979284" y="721625"/>
                </a:cubicBezTo>
                <a:cubicBezTo>
                  <a:pt x="985617" y="726025"/>
                  <a:pt x="989917" y="732358"/>
                  <a:pt x="992184" y="740624"/>
                </a:cubicBezTo>
                <a:lnTo>
                  <a:pt x="1045180" y="730825"/>
                </a:lnTo>
                <a:cubicBezTo>
                  <a:pt x="1039847" y="712292"/>
                  <a:pt x="1030115" y="698293"/>
                  <a:pt x="1015982" y="688827"/>
                </a:cubicBezTo>
                <a:cubicBezTo>
                  <a:pt x="1001850" y="679361"/>
                  <a:pt x="980251" y="674628"/>
                  <a:pt x="951186" y="674628"/>
                </a:cubicBezTo>
                <a:close/>
                <a:moveTo>
                  <a:pt x="722586" y="674628"/>
                </a:moveTo>
                <a:cubicBezTo>
                  <a:pt x="692055" y="674628"/>
                  <a:pt x="669523" y="680894"/>
                  <a:pt x="654990" y="693427"/>
                </a:cubicBezTo>
                <a:cubicBezTo>
                  <a:pt x="640458" y="705959"/>
                  <a:pt x="633192" y="721425"/>
                  <a:pt x="633192" y="739824"/>
                </a:cubicBezTo>
                <a:cubicBezTo>
                  <a:pt x="633192" y="760223"/>
                  <a:pt x="641591" y="776155"/>
                  <a:pt x="658390" y="787621"/>
                </a:cubicBezTo>
                <a:cubicBezTo>
                  <a:pt x="670523" y="795887"/>
                  <a:pt x="699254" y="805020"/>
                  <a:pt x="744585" y="815019"/>
                </a:cubicBezTo>
                <a:cubicBezTo>
                  <a:pt x="754318" y="817286"/>
                  <a:pt x="760584" y="819752"/>
                  <a:pt x="763384" y="822419"/>
                </a:cubicBezTo>
                <a:cubicBezTo>
                  <a:pt x="766050" y="825219"/>
                  <a:pt x="767383" y="828752"/>
                  <a:pt x="767383" y="833018"/>
                </a:cubicBezTo>
                <a:cubicBezTo>
                  <a:pt x="767383" y="839285"/>
                  <a:pt x="764917" y="844284"/>
                  <a:pt x="759984" y="848017"/>
                </a:cubicBezTo>
                <a:cubicBezTo>
                  <a:pt x="752651" y="853350"/>
                  <a:pt x="741718" y="856017"/>
                  <a:pt x="727186" y="856017"/>
                </a:cubicBezTo>
                <a:cubicBezTo>
                  <a:pt x="713987" y="856017"/>
                  <a:pt x="703721" y="853184"/>
                  <a:pt x="696388" y="847517"/>
                </a:cubicBezTo>
                <a:cubicBezTo>
                  <a:pt x="689055" y="841851"/>
                  <a:pt x="684188" y="833552"/>
                  <a:pt x="681789" y="822619"/>
                </a:cubicBezTo>
                <a:lnTo>
                  <a:pt x="625392" y="831218"/>
                </a:lnTo>
                <a:cubicBezTo>
                  <a:pt x="630592" y="851351"/>
                  <a:pt x="641624" y="867283"/>
                  <a:pt x="658490" y="879016"/>
                </a:cubicBezTo>
                <a:cubicBezTo>
                  <a:pt x="675356" y="890748"/>
                  <a:pt x="698254" y="896614"/>
                  <a:pt x="727186" y="896614"/>
                </a:cubicBezTo>
                <a:cubicBezTo>
                  <a:pt x="759051" y="896614"/>
                  <a:pt x="783116" y="889615"/>
                  <a:pt x="799381" y="875616"/>
                </a:cubicBezTo>
                <a:cubicBezTo>
                  <a:pt x="815647" y="861617"/>
                  <a:pt x="823780" y="844884"/>
                  <a:pt x="823780" y="825419"/>
                </a:cubicBezTo>
                <a:cubicBezTo>
                  <a:pt x="823780" y="807553"/>
                  <a:pt x="817914" y="793621"/>
                  <a:pt x="806181" y="783621"/>
                </a:cubicBezTo>
                <a:cubicBezTo>
                  <a:pt x="794315" y="773755"/>
                  <a:pt x="773416" y="765422"/>
                  <a:pt x="743485" y="758623"/>
                </a:cubicBezTo>
                <a:cubicBezTo>
                  <a:pt x="713553" y="751823"/>
                  <a:pt x="696054" y="746557"/>
                  <a:pt x="690988" y="742824"/>
                </a:cubicBezTo>
                <a:cubicBezTo>
                  <a:pt x="687255" y="740024"/>
                  <a:pt x="685388" y="736624"/>
                  <a:pt x="685388" y="732624"/>
                </a:cubicBezTo>
                <a:cubicBezTo>
                  <a:pt x="685388" y="727958"/>
                  <a:pt x="687522" y="724158"/>
                  <a:pt x="691788" y="721225"/>
                </a:cubicBezTo>
                <a:cubicBezTo>
                  <a:pt x="698188" y="717092"/>
                  <a:pt x="708787" y="715026"/>
                  <a:pt x="723586" y="715026"/>
                </a:cubicBezTo>
                <a:cubicBezTo>
                  <a:pt x="735319" y="715026"/>
                  <a:pt x="744351" y="717225"/>
                  <a:pt x="750684" y="721625"/>
                </a:cubicBezTo>
                <a:cubicBezTo>
                  <a:pt x="757017" y="726025"/>
                  <a:pt x="761317" y="732358"/>
                  <a:pt x="763584" y="740624"/>
                </a:cubicBezTo>
                <a:lnTo>
                  <a:pt x="816580" y="730825"/>
                </a:lnTo>
                <a:cubicBezTo>
                  <a:pt x="811247" y="712292"/>
                  <a:pt x="801515" y="698293"/>
                  <a:pt x="787382" y="688827"/>
                </a:cubicBezTo>
                <a:cubicBezTo>
                  <a:pt x="773250" y="679361"/>
                  <a:pt x="751651" y="674628"/>
                  <a:pt x="722586" y="674628"/>
                </a:cubicBezTo>
                <a:close/>
                <a:moveTo>
                  <a:pt x="224310" y="593633"/>
                </a:moveTo>
                <a:cubicBezTo>
                  <a:pt x="201778" y="593633"/>
                  <a:pt x="182545" y="597033"/>
                  <a:pt x="166613" y="603832"/>
                </a:cubicBezTo>
                <a:cubicBezTo>
                  <a:pt x="150681" y="610632"/>
                  <a:pt x="138481" y="620531"/>
                  <a:pt x="130015" y="633531"/>
                </a:cubicBezTo>
                <a:cubicBezTo>
                  <a:pt x="121549" y="646530"/>
                  <a:pt x="117316" y="660496"/>
                  <a:pt x="117316" y="675428"/>
                </a:cubicBezTo>
                <a:cubicBezTo>
                  <a:pt x="117316" y="698627"/>
                  <a:pt x="126316" y="718292"/>
                  <a:pt x="144314" y="734424"/>
                </a:cubicBezTo>
                <a:cubicBezTo>
                  <a:pt x="157114" y="745890"/>
                  <a:pt x="179379" y="755556"/>
                  <a:pt x="211110" y="763423"/>
                </a:cubicBezTo>
                <a:cubicBezTo>
                  <a:pt x="235776" y="769556"/>
                  <a:pt x="251575" y="773822"/>
                  <a:pt x="258507" y="776222"/>
                </a:cubicBezTo>
                <a:cubicBezTo>
                  <a:pt x="268640" y="779822"/>
                  <a:pt x="275740" y="784055"/>
                  <a:pt x="279806" y="788921"/>
                </a:cubicBezTo>
                <a:cubicBezTo>
                  <a:pt x="283873" y="793787"/>
                  <a:pt x="285906" y="799687"/>
                  <a:pt x="285906" y="806620"/>
                </a:cubicBezTo>
                <a:cubicBezTo>
                  <a:pt x="285906" y="817419"/>
                  <a:pt x="281073" y="826852"/>
                  <a:pt x="271407" y="834918"/>
                </a:cubicBezTo>
                <a:cubicBezTo>
                  <a:pt x="261741" y="842984"/>
                  <a:pt x="247375" y="847017"/>
                  <a:pt x="228309" y="847017"/>
                </a:cubicBezTo>
                <a:cubicBezTo>
                  <a:pt x="210310" y="847017"/>
                  <a:pt x="196011" y="842484"/>
                  <a:pt x="185412" y="833418"/>
                </a:cubicBezTo>
                <a:cubicBezTo>
                  <a:pt x="174813" y="824352"/>
                  <a:pt x="167780" y="810153"/>
                  <a:pt x="164313" y="790821"/>
                </a:cubicBezTo>
                <a:lnTo>
                  <a:pt x="106717" y="796421"/>
                </a:lnTo>
                <a:cubicBezTo>
                  <a:pt x="110583" y="829219"/>
                  <a:pt x="122449" y="854184"/>
                  <a:pt x="142315" y="871316"/>
                </a:cubicBezTo>
                <a:cubicBezTo>
                  <a:pt x="162180" y="888448"/>
                  <a:pt x="190645" y="897014"/>
                  <a:pt x="227709" y="897014"/>
                </a:cubicBezTo>
                <a:cubicBezTo>
                  <a:pt x="253174" y="897014"/>
                  <a:pt x="274440" y="893448"/>
                  <a:pt x="291505" y="886315"/>
                </a:cubicBezTo>
                <a:cubicBezTo>
                  <a:pt x="308571" y="879182"/>
                  <a:pt x="321770" y="868283"/>
                  <a:pt x="331103" y="853617"/>
                </a:cubicBezTo>
                <a:cubicBezTo>
                  <a:pt x="340436" y="838951"/>
                  <a:pt x="345102" y="823219"/>
                  <a:pt x="345102" y="806420"/>
                </a:cubicBezTo>
                <a:cubicBezTo>
                  <a:pt x="345102" y="787888"/>
                  <a:pt x="341202" y="772322"/>
                  <a:pt x="333403" y="759723"/>
                </a:cubicBezTo>
                <a:cubicBezTo>
                  <a:pt x="325603" y="747124"/>
                  <a:pt x="314804" y="737191"/>
                  <a:pt x="301005" y="729925"/>
                </a:cubicBezTo>
                <a:cubicBezTo>
                  <a:pt x="287206" y="722658"/>
                  <a:pt x="265907" y="715626"/>
                  <a:pt x="237109" y="708826"/>
                </a:cubicBezTo>
                <a:cubicBezTo>
                  <a:pt x="208311" y="702026"/>
                  <a:pt x="190178" y="695493"/>
                  <a:pt x="182712" y="689227"/>
                </a:cubicBezTo>
                <a:cubicBezTo>
                  <a:pt x="176846" y="684294"/>
                  <a:pt x="173913" y="678361"/>
                  <a:pt x="173913" y="671428"/>
                </a:cubicBezTo>
                <a:cubicBezTo>
                  <a:pt x="173913" y="663829"/>
                  <a:pt x="177046" y="657762"/>
                  <a:pt x="183312" y="653229"/>
                </a:cubicBezTo>
                <a:cubicBezTo>
                  <a:pt x="193045" y="646163"/>
                  <a:pt x="206511" y="642630"/>
                  <a:pt x="223710" y="642630"/>
                </a:cubicBezTo>
                <a:cubicBezTo>
                  <a:pt x="240375" y="642630"/>
                  <a:pt x="252874" y="645930"/>
                  <a:pt x="261207" y="652529"/>
                </a:cubicBezTo>
                <a:cubicBezTo>
                  <a:pt x="269540" y="659129"/>
                  <a:pt x="274973" y="669962"/>
                  <a:pt x="277506" y="685027"/>
                </a:cubicBezTo>
                <a:lnTo>
                  <a:pt x="336703" y="682428"/>
                </a:lnTo>
                <a:cubicBezTo>
                  <a:pt x="335769" y="655496"/>
                  <a:pt x="326003" y="633964"/>
                  <a:pt x="307405" y="617831"/>
                </a:cubicBezTo>
                <a:cubicBezTo>
                  <a:pt x="288806" y="601699"/>
                  <a:pt x="261107" y="593633"/>
                  <a:pt x="224310" y="593633"/>
                </a:cubicBezTo>
                <a:close/>
                <a:moveTo>
                  <a:pt x="793842" y="0"/>
                </a:moveTo>
                <a:cubicBezTo>
                  <a:pt x="1232269" y="0"/>
                  <a:pt x="1587684" y="329113"/>
                  <a:pt x="1587684" y="735095"/>
                </a:cubicBezTo>
                <a:cubicBezTo>
                  <a:pt x="1587684" y="1141077"/>
                  <a:pt x="1232269" y="1470190"/>
                  <a:pt x="793842" y="1470190"/>
                </a:cubicBezTo>
                <a:cubicBezTo>
                  <a:pt x="355415" y="1470190"/>
                  <a:pt x="0" y="1141077"/>
                  <a:pt x="0" y="735095"/>
                </a:cubicBezTo>
                <a:cubicBezTo>
                  <a:pt x="0" y="329113"/>
                  <a:pt x="355415" y="0"/>
                  <a:pt x="793842" y="0"/>
                </a:cubicBezTo>
                <a:close/>
              </a:path>
            </a:pathLst>
          </a:custGeom>
          <a:ln w="190500" cap="rnd">
            <a:noFill/>
            <a:prstDash val="solid"/>
          </a:ln>
          <a:effectLst>
            <a:outerShdw sx="1000" sy="1000" algn="bl" rotWithShape="0">
              <a:srgbClr val="000000"/>
            </a:outerShdw>
          </a:effectLst>
          <a:extLst>
            <a:ext uri="{909E8E84-426E-40DD-AFC4-6F175D3DCCD1}">
              <a14:hiddenFill xmlns:a14="http://schemas.microsoft.com/office/drawing/2010/main">
                <a:solidFill>
                  <a:srgbClr val="FFFFFF"/>
                </a:solidFill>
              </a14:hiddenFill>
            </a:ext>
          </a:extLst>
        </p:spPr>
      </p:pic>
      <p:pic>
        <p:nvPicPr>
          <p:cNvPr id="30" name="Picture 29" descr="Visit Broadstairs - quintessential seaside town on the Kent coast - Visit  Thanet">
            <a:extLst>
              <a:ext uri="{FF2B5EF4-FFF2-40B4-BE49-F238E27FC236}">
                <a16:creationId xmlns:a16="http://schemas.microsoft.com/office/drawing/2014/main" id="{D160AD7A-C9AE-BEEA-BE53-928B4B16902D}"/>
              </a:ext>
            </a:extLst>
          </p:cNvPr>
          <p:cNvPicPr>
            <a:picLocks noChangeAspect="1" noChangeArrowheads="1"/>
          </p:cNvPicPr>
          <p:nvPr/>
        </p:nvPicPr>
        <p:blipFill>
          <a:blip r:embed="rId9" cstate="email">
            <a:duotone>
              <a:schemeClr val="bg2">
                <a:shade val="45000"/>
                <a:satMod val="135000"/>
              </a:schemeClr>
              <a:prstClr val="white"/>
            </a:duotone>
            <a:extLst>
              <a:ext uri="{28A0092B-C50C-407E-A947-70E740481C1C}">
                <a14:useLocalDpi xmlns:a14="http://schemas.microsoft.com/office/drawing/2010/main"/>
              </a:ext>
            </a:extLst>
          </a:blip>
          <a:srcRect/>
          <a:stretch/>
        </p:blipFill>
        <p:spPr bwMode="auto">
          <a:xfrm>
            <a:off x="141113" y="5749211"/>
            <a:ext cx="1069721" cy="996064"/>
          </a:xfrm>
          <a:custGeom>
            <a:avLst/>
            <a:gdLst/>
            <a:ahLst/>
            <a:cxnLst/>
            <a:rect l="l" t="t" r="r" b="b"/>
            <a:pathLst>
              <a:path w="1488724" h="1386216">
                <a:moveTo>
                  <a:pt x="693640" y="714168"/>
                </a:moveTo>
                <a:lnTo>
                  <a:pt x="750836" y="784763"/>
                </a:lnTo>
                <a:cubicBezTo>
                  <a:pt x="741237" y="792763"/>
                  <a:pt x="732371" y="798496"/>
                  <a:pt x="724238" y="801962"/>
                </a:cubicBezTo>
                <a:cubicBezTo>
                  <a:pt x="716105" y="805429"/>
                  <a:pt x="707639" y="807162"/>
                  <a:pt x="698839" y="807162"/>
                </a:cubicBezTo>
                <a:cubicBezTo>
                  <a:pt x="685507" y="807162"/>
                  <a:pt x="674874" y="803329"/>
                  <a:pt x="666941" y="795663"/>
                </a:cubicBezTo>
                <a:cubicBezTo>
                  <a:pt x="659008" y="787997"/>
                  <a:pt x="655042" y="778097"/>
                  <a:pt x="655042" y="765964"/>
                </a:cubicBezTo>
                <a:cubicBezTo>
                  <a:pt x="655042" y="756365"/>
                  <a:pt x="658242" y="746966"/>
                  <a:pt x="664641" y="737766"/>
                </a:cubicBezTo>
                <a:cubicBezTo>
                  <a:pt x="671041" y="728567"/>
                  <a:pt x="680707" y="720701"/>
                  <a:pt x="693640" y="714168"/>
                </a:cubicBezTo>
                <a:close/>
                <a:moveTo>
                  <a:pt x="717638" y="589775"/>
                </a:moveTo>
                <a:cubicBezTo>
                  <a:pt x="726838" y="589775"/>
                  <a:pt x="734137" y="592308"/>
                  <a:pt x="739537" y="597375"/>
                </a:cubicBezTo>
                <a:cubicBezTo>
                  <a:pt x="744936" y="602441"/>
                  <a:pt x="747636" y="608574"/>
                  <a:pt x="747636" y="615774"/>
                </a:cubicBezTo>
                <a:cubicBezTo>
                  <a:pt x="747636" y="624307"/>
                  <a:pt x="742037" y="632906"/>
                  <a:pt x="730837" y="641572"/>
                </a:cubicBezTo>
                <a:lnTo>
                  <a:pt x="715638" y="653171"/>
                </a:lnTo>
                <a:lnTo>
                  <a:pt x="701839" y="637172"/>
                </a:lnTo>
                <a:cubicBezTo>
                  <a:pt x="693306" y="627306"/>
                  <a:pt x="689040" y="618907"/>
                  <a:pt x="689040" y="611974"/>
                </a:cubicBezTo>
                <a:cubicBezTo>
                  <a:pt x="689040" y="606108"/>
                  <a:pt x="691573" y="600941"/>
                  <a:pt x="696639" y="596475"/>
                </a:cubicBezTo>
                <a:cubicBezTo>
                  <a:pt x="701706" y="592008"/>
                  <a:pt x="708705" y="589775"/>
                  <a:pt x="717638" y="589775"/>
                </a:cubicBezTo>
                <a:close/>
                <a:moveTo>
                  <a:pt x="894195" y="555177"/>
                </a:moveTo>
                <a:lnTo>
                  <a:pt x="894195" y="848359"/>
                </a:lnTo>
                <a:lnTo>
                  <a:pt x="949191" y="848359"/>
                </a:lnTo>
                <a:lnTo>
                  <a:pt x="949191" y="617574"/>
                </a:lnTo>
                <a:lnTo>
                  <a:pt x="1007188" y="848359"/>
                </a:lnTo>
                <a:lnTo>
                  <a:pt x="1064184" y="848359"/>
                </a:lnTo>
                <a:lnTo>
                  <a:pt x="1122381" y="617574"/>
                </a:lnTo>
                <a:lnTo>
                  <a:pt x="1122381" y="848359"/>
                </a:lnTo>
                <a:lnTo>
                  <a:pt x="1177377" y="848359"/>
                </a:lnTo>
                <a:lnTo>
                  <a:pt x="1177377" y="555177"/>
                </a:lnTo>
                <a:lnTo>
                  <a:pt x="1088583" y="555177"/>
                </a:lnTo>
                <a:lnTo>
                  <a:pt x="1035986" y="755165"/>
                </a:lnTo>
                <a:lnTo>
                  <a:pt x="982789" y="555177"/>
                </a:lnTo>
                <a:close/>
                <a:moveTo>
                  <a:pt x="324295" y="555177"/>
                </a:moveTo>
                <a:lnTo>
                  <a:pt x="324295" y="848359"/>
                </a:lnTo>
                <a:lnTo>
                  <a:pt x="383491" y="848359"/>
                </a:lnTo>
                <a:lnTo>
                  <a:pt x="383491" y="759765"/>
                </a:lnTo>
                <a:lnTo>
                  <a:pt x="431488" y="710768"/>
                </a:lnTo>
                <a:lnTo>
                  <a:pt x="512083" y="848359"/>
                </a:lnTo>
                <a:lnTo>
                  <a:pt x="588679" y="848359"/>
                </a:lnTo>
                <a:lnTo>
                  <a:pt x="472286" y="669370"/>
                </a:lnTo>
                <a:lnTo>
                  <a:pt x="582679" y="555177"/>
                </a:lnTo>
                <a:lnTo>
                  <a:pt x="503084" y="555177"/>
                </a:lnTo>
                <a:lnTo>
                  <a:pt x="383491" y="685369"/>
                </a:lnTo>
                <a:lnTo>
                  <a:pt x="383491" y="555177"/>
                </a:lnTo>
                <a:close/>
                <a:moveTo>
                  <a:pt x="716238" y="550178"/>
                </a:moveTo>
                <a:cubicBezTo>
                  <a:pt x="689973" y="550178"/>
                  <a:pt x="669741" y="556344"/>
                  <a:pt x="655542" y="568677"/>
                </a:cubicBezTo>
                <a:cubicBezTo>
                  <a:pt x="641343" y="581009"/>
                  <a:pt x="634243" y="596042"/>
                  <a:pt x="634243" y="613774"/>
                </a:cubicBezTo>
                <a:cubicBezTo>
                  <a:pt x="634243" y="623373"/>
                  <a:pt x="636776" y="633539"/>
                  <a:pt x="641843" y="644272"/>
                </a:cubicBezTo>
                <a:cubicBezTo>
                  <a:pt x="646909" y="655005"/>
                  <a:pt x="654442" y="666304"/>
                  <a:pt x="664441" y="678170"/>
                </a:cubicBezTo>
                <a:cubicBezTo>
                  <a:pt x="642176" y="689236"/>
                  <a:pt x="625444" y="702268"/>
                  <a:pt x="614244" y="717268"/>
                </a:cubicBezTo>
                <a:cubicBezTo>
                  <a:pt x="603045" y="732267"/>
                  <a:pt x="597445" y="749166"/>
                  <a:pt x="597445" y="767964"/>
                </a:cubicBezTo>
                <a:cubicBezTo>
                  <a:pt x="597445" y="788630"/>
                  <a:pt x="604578" y="806895"/>
                  <a:pt x="618844" y="822761"/>
                </a:cubicBezTo>
                <a:cubicBezTo>
                  <a:pt x="637243" y="843293"/>
                  <a:pt x="664708" y="853559"/>
                  <a:pt x="701239" y="853559"/>
                </a:cubicBezTo>
                <a:cubicBezTo>
                  <a:pt x="719638" y="853559"/>
                  <a:pt x="735504" y="851026"/>
                  <a:pt x="748836" y="845960"/>
                </a:cubicBezTo>
                <a:cubicBezTo>
                  <a:pt x="762169" y="840893"/>
                  <a:pt x="774768" y="833027"/>
                  <a:pt x="786634" y="822361"/>
                </a:cubicBezTo>
                <a:cubicBezTo>
                  <a:pt x="801966" y="836627"/>
                  <a:pt x="817965" y="847826"/>
                  <a:pt x="834631" y="855959"/>
                </a:cubicBezTo>
                <a:lnTo>
                  <a:pt x="868629" y="812562"/>
                </a:lnTo>
                <a:cubicBezTo>
                  <a:pt x="863962" y="810295"/>
                  <a:pt x="856663" y="805662"/>
                  <a:pt x="846730" y="798663"/>
                </a:cubicBezTo>
                <a:cubicBezTo>
                  <a:pt x="836798" y="791663"/>
                  <a:pt x="828698" y="785230"/>
                  <a:pt x="822432" y="779364"/>
                </a:cubicBezTo>
                <a:cubicBezTo>
                  <a:pt x="826698" y="773764"/>
                  <a:pt x="830698" y="766798"/>
                  <a:pt x="834431" y="758465"/>
                </a:cubicBezTo>
                <a:cubicBezTo>
                  <a:pt x="838164" y="750132"/>
                  <a:pt x="842564" y="736966"/>
                  <a:pt x="847630" y="718967"/>
                </a:cubicBezTo>
                <a:lnTo>
                  <a:pt x="796833" y="707368"/>
                </a:lnTo>
                <a:cubicBezTo>
                  <a:pt x="793367" y="721101"/>
                  <a:pt x="789234" y="732233"/>
                  <a:pt x="784434" y="740766"/>
                </a:cubicBezTo>
                <a:lnTo>
                  <a:pt x="743637" y="686969"/>
                </a:lnTo>
                <a:cubicBezTo>
                  <a:pt x="765102" y="673504"/>
                  <a:pt x="779368" y="661438"/>
                  <a:pt x="786434" y="650772"/>
                </a:cubicBezTo>
                <a:cubicBezTo>
                  <a:pt x="793500" y="640106"/>
                  <a:pt x="797033" y="628840"/>
                  <a:pt x="797033" y="616974"/>
                </a:cubicBezTo>
                <a:cubicBezTo>
                  <a:pt x="797033" y="598308"/>
                  <a:pt x="789900" y="582509"/>
                  <a:pt x="775635" y="569577"/>
                </a:cubicBezTo>
                <a:cubicBezTo>
                  <a:pt x="761369" y="556644"/>
                  <a:pt x="741570" y="550178"/>
                  <a:pt x="716238" y="550178"/>
                </a:cubicBezTo>
                <a:close/>
                <a:moveTo>
                  <a:pt x="744362" y="0"/>
                </a:moveTo>
                <a:cubicBezTo>
                  <a:pt x="1155462" y="0"/>
                  <a:pt x="1488724" y="310315"/>
                  <a:pt x="1488724" y="693108"/>
                </a:cubicBezTo>
                <a:cubicBezTo>
                  <a:pt x="1488724" y="1075901"/>
                  <a:pt x="1155462" y="1386216"/>
                  <a:pt x="744362" y="1386216"/>
                </a:cubicBezTo>
                <a:cubicBezTo>
                  <a:pt x="333262" y="1386216"/>
                  <a:pt x="0" y="1075901"/>
                  <a:pt x="0" y="693108"/>
                </a:cubicBezTo>
                <a:cubicBezTo>
                  <a:pt x="0" y="310315"/>
                  <a:pt x="333262" y="0"/>
                  <a:pt x="744362" y="0"/>
                </a:cubicBezTo>
                <a:close/>
              </a:path>
            </a:pathLst>
          </a:custGeom>
          <a:ln w="190500" cap="rnd">
            <a:noFill/>
            <a:prstDash val="solid"/>
          </a:ln>
          <a:effectLst>
            <a:outerShdw sx="1000" sy="1000" algn="bl" rotWithShape="0">
              <a:srgbClr val="000000"/>
            </a:outerShdw>
          </a:effectLst>
          <a:extLst>
            <a:ext uri="{909E8E84-426E-40DD-AFC4-6F175D3DCCD1}">
              <a14:hiddenFill xmlns:a14="http://schemas.microsoft.com/office/drawing/2010/main">
                <a:solidFill>
                  <a:srgbClr val="FFFFFF"/>
                </a:solidFill>
              </a14:hiddenFill>
            </a:ext>
          </a:extLst>
        </p:spPr>
      </p:pic>
      <p:pic>
        <p:nvPicPr>
          <p:cNvPr id="31" name="Picture 30">
            <a:extLst>
              <a:ext uri="{FF2B5EF4-FFF2-40B4-BE49-F238E27FC236}">
                <a16:creationId xmlns:a16="http://schemas.microsoft.com/office/drawing/2014/main" id="{6CC8B754-C3FE-2A8C-4759-A846128E9EDE}"/>
              </a:ext>
            </a:extLst>
          </p:cNvPr>
          <p:cNvPicPr>
            <a:picLocks noChangeAspect="1"/>
          </p:cNvPicPr>
          <p:nvPr/>
        </p:nvPicPr>
        <p:blipFill>
          <a:blip r:embed="rId10" cstate="email">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a:xfrm>
            <a:off x="141113" y="176449"/>
            <a:ext cx="1096368" cy="1048554"/>
          </a:xfrm>
          <a:custGeom>
            <a:avLst/>
            <a:gdLst/>
            <a:ahLst/>
            <a:cxnLst/>
            <a:rect l="l" t="t" r="r" b="b"/>
            <a:pathLst>
              <a:path w="1525808" h="1459266">
                <a:moveTo>
                  <a:pt x="677955" y="762168"/>
                </a:moveTo>
                <a:lnTo>
                  <a:pt x="735152" y="832763"/>
                </a:lnTo>
                <a:cubicBezTo>
                  <a:pt x="725552" y="840763"/>
                  <a:pt x="716686" y="846496"/>
                  <a:pt x="708553" y="849962"/>
                </a:cubicBezTo>
                <a:cubicBezTo>
                  <a:pt x="700420" y="853429"/>
                  <a:pt x="691954" y="855162"/>
                  <a:pt x="683155" y="855162"/>
                </a:cubicBezTo>
                <a:cubicBezTo>
                  <a:pt x="669822" y="855162"/>
                  <a:pt x="659190" y="851329"/>
                  <a:pt x="651257" y="843663"/>
                </a:cubicBezTo>
                <a:cubicBezTo>
                  <a:pt x="643324" y="835997"/>
                  <a:pt x="639357" y="826097"/>
                  <a:pt x="639357" y="813965"/>
                </a:cubicBezTo>
                <a:cubicBezTo>
                  <a:pt x="639357" y="804365"/>
                  <a:pt x="642557" y="794966"/>
                  <a:pt x="648957" y="785766"/>
                </a:cubicBezTo>
                <a:cubicBezTo>
                  <a:pt x="655356" y="776567"/>
                  <a:pt x="665023" y="768701"/>
                  <a:pt x="677955" y="762168"/>
                </a:cubicBezTo>
                <a:close/>
                <a:moveTo>
                  <a:pt x="701954" y="637775"/>
                </a:moveTo>
                <a:cubicBezTo>
                  <a:pt x="711153" y="637775"/>
                  <a:pt x="718453" y="640309"/>
                  <a:pt x="723852" y="645375"/>
                </a:cubicBezTo>
                <a:cubicBezTo>
                  <a:pt x="729252" y="650441"/>
                  <a:pt x="731952" y="656574"/>
                  <a:pt x="731952" y="663774"/>
                </a:cubicBezTo>
                <a:cubicBezTo>
                  <a:pt x="731952" y="672307"/>
                  <a:pt x="726352" y="680906"/>
                  <a:pt x="715153" y="689572"/>
                </a:cubicBezTo>
                <a:lnTo>
                  <a:pt x="699954" y="701171"/>
                </a:lnTo>
                <a:lnTo>
                  <a:pt x="686155" y="685172"/>
                </a:lnTo>
                <a:cubicBezTo>
                  <a:pt x="677622" y="675306"/>
                  <a:pt x="673355" y="666907"/>
                  <a:pt x="673355" y="659974"/>
                </a:cubicBezTo>
                <a:cubicBezTo>
                  <a:pt x="673355" y="654108"/>
                  <a:pt x="675889" y="648941"/>
                  <a:pt x="680955" y="644475"/>
                </a:cubicBezTo>
                <a:cubicBezTo>
                  <a:pt x="686021" y="640009"/>
                  <a:pt x="693021" y="637775"/>
                  <a:pt x="701954" y="637775"/>
                </a:cubicBezTo>
                <a:close/>
                <a:moveTo>
                  <a:pt x="860437" y="603177"/>
                </a:moveTo>
                <a:lnTo>
                  <a:pt x="930433" y="896360"/>
                </a:lnTo>
                <a:lnTo>
                  <a:pt x="994629" y="896360"/>
                </a:lnTo>
                <a:lnTo>
                  <a:pt x="1052825" y="677173"/>
                </a:lnTo>
                <a:lnTo>
                  <a:pt x="1111222" y="896360"/>
                </a:lnTo>
                <a:lnTo>
                  <a:pt x="1174018" y="896360"/>
                </a:lnTo>
                <a:lnTo>
                  <a:pt x="1245214" y="603177"/>
                </a:lnTo>
                <a:lnTo>
                  <a:pt x="1185617" y="603177"/>
                </a:lnTo>
                <a:lnTo>
                  <a:pt x="1140620" y="807965"/>
                </a:lnTo>
                <a:lnTo>
                  <a:pt x="1089223" y="603177"/>
                </a:lnTo>
                <a:lnTo>
                  <a:pt x="1018827" y="603177"/>
                </a:lnTo>
                <a:lnTo>
                  <a:pt x="965231" y="804565"/>
                </a:lnTo>
                <a:lnTo>
                  <a:pt x="921033" y="603177"/>
                </a:lnTo>
                <a:close/>
                <a:moveTo>
                  <a:pt x="298885" y="603177"/>
                </a:moveTo>
                <a:lnTo>
                  <a:pt x="298885" y="896360"/>
                </a:lnTo>
                <a:lnTo>
                  <a:pt x="353882" y="896360"/>
                </a:lnTo>
                <a:lnTo>
                  <a:pt x="353882" y="705171"/>
                </a:lnTo>
                <a:lnTo>
                  <a:pt x="472075" y="896360"/>
                </a:lnTo>
                <a:lnTo>
                  <a:pt x="531471" y="896360"/>
                </a:lnTo>
                <a:lnTo>
                  <a:pt x="531471" y="603177"/>
                </a:lnTo>
                <a:lnTo>
                  <a:pt x="476474" y="603177"/>
                </a:lnTo>
                <a:lnTo>
                  <a:pt x="476474" y="798965"/>
                </a:lnTo>
                <a:lnTo>
                  <a:pt x="356482" y="603177"/>
                </a:lnTo>
                <a:close/>
                <a:moveTo>
                  <a:pt x="700554" y="598178"/>
                </a:moveTo>
                <a:cubicBezTo>
                  <a:pt x="674289" y="598178"/>
                  <a:pt x="654056" y="604344"/>
                  <a:pt x="639857" y="616677"/>
                </a:cubicBezTo>
                <a:cubicBezTo>
                  <a:pt x="625658" y="629009"/>
                  <a:pt x="618559" y="644042"/>
                  <a:pt x="618559" y="661774"/>
                </a:cubicBezTo>
                <a:cubicBezTo>
                  <a:pt x="618559" y="671373"/>
                  <a:pt x="621092" y="681539"/>
                  <a:pt x="626158" y="692272"/>
                </a:cubicBezTo>
                <a:cubicBezTo>
                  <a:pt x="631225" y="703005"/>
                  <a:pt x="638757" y="714304"/>
                  <a:pt x="648757" y="726170"/>
                </a:cubicBezTo>
                <a:cubicBezTo>
                  <a:pt x="626492" y="737236"/>
                  <a:pt x="609759" y="750268"/>
                  <a:pt x="598560" y="765268"/>
                </a:cubicBezTo>
                <a:cubicBezTo>
                  <a:pt x="587361" y="780267"/>
                  <a:pt x="581761" y="797166"/>
                  <a:pt x="581761" y="815964"/>
                </a:cubicBezTo>
                <a:cubicBezTo>
                  <a:pt x="581761" y="836630"/>
                  <a:pt x="588894" y="854895"/>
                  <a:pt x="603160" y="870761"/>
                </a:cubicBezTo>
                <a:cubicBezTo>
                  <a:pt x="621559" y="891293"/>
                  <a:pt x="649023" y="901559"/>
                  <a:pt x="685555" y="901559"/>
                </a:cubicBezTo>
                <a:cubicBezTo>
                  <a:pt x="703953" y="901559"/>
                  <a:pt x="719819" y="899026"/>
                  <a:pt x="733152" y="893960"/>
                </a:cubicBezTo>
                <a:cubicBezTo>
                  <a:pt x="746484" y="888893"/>
                  <a:pt x="759083" y="881027"/>
                  <a:pt x="770949" y="870361"/>
                </a:cubicBezTo>
                <a:cubicBezTo>
                  <a:pt x="786282" y="884627"/>
                  <a:pt x="802281" y="895826"/>
                  <a:pt x="818946" y="903959"/>
                </a:cubicBezTo>
                <a:lnTo>
                  <a:pt x="852944" y="860562"/>
                </a:lnTo>
                <a:cubicBezTo>
                  <a:pt x="848278" y="858295"/>
                  <a:pt x="840978" y="853662"/>
                  <a:pt x="831046" y="846663"/>
                </a:cubicBezTo>
                <a:cubicBezTo>
                  <a:pt x="821113" y="839663"/>
                  <a:pt x="813013" y="833230"/>
                  <a:pt x="806747" y="827364"/>
                </a:cubicBezTo>
                <a:cubicBezTo>
                  <a:pt x="811014" y="821764"/>
                  <a:pt x="815013" y="814798"/>
                  <a:pt x="818746" y="806465"/>
                </a:cubicBezTo>
                <a:cubicBezTo>
                  <a:pt x="822479" y="798132"/>
                  <a:pt x="826879" y="784966"/>
                  <a:pt x="831946" y="766967"/>
                </a:cubicBezTo>
                <a:lnTo>
                  <a:pt x="781149" y="755368"/>
                </a:lnTo>
                <a:cubicBezTo>
                  <a:pt x="777682" y="769101"/>
                  <a:pt x="773549" y="780233"/>
                  <a:pt x="768749" y="788766"/>
                </a:cubicBezTo>
                <a:lnTo>
                  <a:pt x="727952" y="734969"/>
                </a:lnTo>
                <a:cubicBezTo>
                  <a:pt x="749417" y="721504"/>
                  <a:pt x="763683" y="709438"/>
                  <a:pt x="770749" y="698772"/>
                </a:cubicBezTo>
                <a:cubicBezTo>
                  <a:pt x="777816" y="688106"/>
                  <a:pt x="781349" y="676840"/>
                  <a:pt x="781349" y="664974"/>
                </a:cubicBezTo>
                <a:cubicBezTo>
                  <a:pt x="781349" y="646308"/>
                  <a:pt x="774216" y="630509"/>
                  <a:pt x="759950" y="617577"/>
                </a:cubicBezTo>
                <a:cubicBezTo>
                  <a:pt x="745684" y="604644"/>
                  <a:pt x="725885" y="598178"/>
                  <a:pt x="700554" y="598178"/>
                </a:cubicBezTo>
                <a:close/>
                <a:moveTo>
                  <a:pt x="762904" y="0"/>
                </a:moveTo>
                <a:cubicBezTo>
                  <a:pt x="1184244" y="0"/>
                  <a:pt x="1525808" y="326668"/>
                  <a:pt x="1525808" y="729633"/>
                </a:cubicBezTo>
                <a:cubicBezTo>
                  <a:pt x="1525808" y="1132598"/>
                  <a:pt x="1184244" y="1459266"/>
                  <a:pt x="762904" y="1459266"/>
                </a:cubicBezTo>
                <a:cubicBezTo>
                  <a:pt x="341564" y="1459266"/>
                  <a:pt x="0" y="1132598"/>
                  <a:pt x="0" y="729633"/>
                </a:cubicBezTo>
                <a:cubicBezTo>
                  <a:pt x="0" y="326668"/>
                  <a:pt x="341564" y="0"/>
                  <a:pt x="762904" y="0"/>
                </a:cubicBezTo>
                <a:close/>
              </a:path>
            </a:pathLst>
          </a:custGeom>
          <a:ln w="190500" cap="rnd">
            <a:noFill/>
            <a:prstDash val="solid"/>
          </a:ln>
          <a:effectLst>
            <a:outerShdw sx="1000" sy="1000" algn="bl" rotWithShape="0">
              <a:srgbClr val="000000"/>
            </a:outerShdw>
          </a:effectLst>
        </p:spPr>
      </p:pic>
      <p:grpSp>
        <p:nvGrpSpPr>
          <p:cNvPr id="32" name="Group 31">
            <a:extLst>
              <a:ext uri="{FF2B5EF4-FFF2-40B4-BE49-F238E27FC236}">
                <a16:creationId xmlns:a16="http://schemas.microsoft.com/office/drawing/2014/main" id="{381C7319-AF70-8A5D-7BAF-FDC26287914C}"/>
              </a:ext>
            </a:extLst>
          </p:cNvPr>
          <p:cNvGrpSpPr/>
          <p:nvPr/>
        </p:nvGrpSpPr>
        <p:grpSpPr>
          <a:xfrm>
            <a:off x="-1112641" y="1307391"/>
            <a:ext cx="1068059" cy="1022154"/>
            <a:chOff x="171472" y="1555617"/>
            <a:chExt cx="1281671" cy="1226585"/>
          </a:xfrm>
        </p:grpSpPr>
        <p:sp>
          <p:nvSpPr>
            <p:cNvPr id="33" name="Oval 32">
              <a:extLst>
                <a:ext uri="{FF2B5EF4-FFF2-40B4-BE49-F238E27FC236}">
                  <a16:creationId xmlns:a16="http://schemas.microsoft.com/office/drawing/2014/main" id="{7BD384BA-7C1E-826C-98B7-3FEB3A62E8FB}"/>
                </a:ext>
              </a:extLst>
            </p:cNvPr>
            <p:cNvSpPr/>
            <p:nvPr/>
          </p:nvSpPr>
          <p:spPr>
            <a:xfrm>
              <a:off x="234673" y="1644119"/>
              <a:ext cx="1155267" cy="1049580"/>
            </a:xfrm>
            <a:prstGeom prst="ellipse">
              <a:avLst/>
            </a:prstGeom>
            <a:solidFill>
              <a:schemeClr val="bg1"/>
            </a:solidFill>
            <a:ln w="539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sz="1500">
                <a:solidFill>
                  <a:prstClr val="white"/>
                </a:solidFill>
                <a:latin typeface="Calibri" panose="020F0502020204030204"/>
              </a:endParaRPr>
            </a:p>
          </p:txBody>
        </p:sp>
        <p:pic>
          <p:nvPicPr>
            <p:cNvPr id="34" name="Picture 33">
              <a:extLst>
                <a:ext uri="{FF2B5EF4-FFF2-40B4-BE49-F238E27FC236}">
                  <a16:creationId xmlns:a16="http://schemas.microsoft.com/office/drawing/2014/main" id="{1DA157F4-ADB8-E947-1E5F-C0133665D4F3}"/>
                </a:ext>
              </a:extLst>
            </p:cNvPr>
            <p:cNvPicPr>
              <a:picLocks noChangeAspect="1"/>
            </p:cNvPicPr>
            <p:nvPr/>
          </p:nvPicPr>
          <p:blipFill>
            <a:blip r:embed="rId6" cstate="email">
              <a:alphaModFix amt="85000"/>
              <a:duotone>
                <a:prstClr val="black"/>
                <a:srgbClr val="FFC000">
                  <a:tint val="45000"/>
                  <a:satMod val="400000"/>
                </a:srgbClr>
              </a:duotone>
              <a:extLst>
                <a:ext uri="{28A0092B-C50C-407E-A947-70E740481C1C}">
                  <a14:useLocalDpi xmlns:a14="http://schemas.microsoft.com/office/drawing/2010/main"/>
                </a:ext>
              </a:extLst>
            </a:blip>
            <a:srcRect/>
            <a:stretch>
              <a:fillRect/>
            </a:stretch>
          </p:blipFill>
          <p:spPr>
            <a:xfrm>
              <a:off x="171472" y="1555617"/>
              <a:ext cx="1281671" cy="1226585"/>
            </a:xfrm>
            <a:custGeom>
              <a:avLst/>
              <a:gdLst/>
              <a:ahLst/>
              <a:cxnLst/>
              <a:rect l="l" t="t" r="r" b="b"/>
              <a:pathLst>
                <a:path w="1486412" h="1422526">
                  <a:moveTo>
                    <a:pt x="491851" y="655834"/>
                  </a:moveTo>
                  <a:lnTo>
                    <a:pt x="491851" y="868221"/>
                  </a:lnTo>
                  <a:lnTo>
                    <a:pt x="548048" y="868221"/>
                  </a:lnTo>
                  <a:lnTo>
                    <a:pt x="548048" y="655834"/>
                  </a:lnTo>
                  <a:close/>
                  <a:moveTo>
                    <a:pt x="1159797" y="651034"/>
                  </a:moveTo>
                  <a:cubicBezTo>
                    <a:pt x="1129265" y="651034"/>
                    <a:pt x="1106733" y="657300"/>
                    <a:pt x="1092201" y="669833"/>
                  </a:cubicBezTo>
                  <a:cubicBezTo>
                    <a:pt x="1077668" y="682365"/>
                    <a:pt x="1070402" y="697831"/>
                    <a:pt x="1070402" y="716230"/>
                  </a:cubicBezTo>
                  <a:cubicBezTo>
                    <a:pt x="1070402" y="736629"/>
                    <a:pt x="1078802" y="752561"/>
                    <a:pt x="1095601" y="764027"/>
                  </a:cubicBezTo>
                  <a:cubicBezTo>
                    <a:pt x="1107733" y="772293"/>
                    <a:pt x="1136465" y="781426"/>
                    <a:pt x="1181795" y="791425"/>
                  </a:cubicBezTo>
                  <a:cubicBezTo>
                    <a:pt x="1191528" y="793692"/>
                    <a:pt x="1197794" y="796158"/>
                    <a:pt x="1200594" y="798825"/>
                  </a:cubicBezTo>
                  <a:cubicBezTo>
                    <a:pt x="1203261" y="801625"/>
                    <a:pt x="1204594" y="805158"/>
                    <a:pt x="1204594" y="809424"/>
                  </a:cubicBezTo>
                  <a:cubicBezTo>
                    <a:pt x="1204594" y="815691"/>
                    <a:pt x="1202127" y="820690"/>
                    <a:pt x="1197194" y="824423"/>
                  </a:cubicBezTo>
                  <a:cubicBezTo>
                    <a:pt x="1189861" y="829756"/>
                    <a:pt x="1178929" y="832423"/>
                    <a:pt x="1164396" y="832423"/>
                  </a:cubicBezTo>
                  <a:cubicBezTo>
                    <a:pt x="1151197" y="832423"/>
                    <a:pt x="1140931" y="829590"/>
                    <a:pt x="1133598" y="823923"/>
                  </a:cubicBezTo>
                  <a:cubicBezTo>
                    <a:pt x="1126265" y="818257"/>
                    <a:pt x="1121399" y="809958"/>
                    <a:pt x="1118999" y="799025"/>
                  </a:cubicBezTo>
                  <a:lnTo>
                    <a:pt x="1062603" y="807624"/>
                  </a:lnTo>
                  <a:cubicBezTo>
                    <a:pt x="1067802" y="827756"/>
                    <a:pt x="1078835" y="843689"/>
                    <a:pt x="1095701" y="855421"/>
                  </a:cubicBezTo>
                  <a:cubicBezTo>
                    <a:pt x="1112566" y="867154"/>
                    <a:pt x="1135465" y="873020"/>
                    <a:pt x="1164396" y="873020"/>
                  </a:cubicBezTo>
                  <a:cubicBezTo>
                    <a:pt x="1196261" y="873020"/>
                    <a:pt x="1220326" y="866021"/>
                    <a:pt x="1236592" y="852022"/>
                  </a:cubicBezTo>
                  <a:cubicBezTo>
                    <a:pt x="1252858" y="838023"/>
                    <a:pt x="1260991" y="821290"/>
                    <a:pt x="1260991" y="801825"/>
                  </a:cubicBezTo>
                  <a:cubicBezTo>
                    <a:pt x="1260991" y="783959"/>
                    <a:pt x="1255124" y="770027"/>
                    <a:pt x="1243392" y="760027"/>
                  </a:cubicBezTo>
                  <a:cubicBezTo>
                    <a:pt x="1231526" y="750161"/>
                    <a:pt x="1210627" y="741828"/>
                    <a:pt x="1180695" y="735029"/>
                  </a:cubicBezTo>
                  <a:cubicBezTo>
                    <a:pt x="1150764" y="728229"/>
                    <a:pt x="1133265" y="722963"/>
                    <a:pt x="1128199" y="719230"/>
                  </a:cubicBezTo>
                  <a:cubicBezTo>
                    <a:pt x="1124465" y="716430"/>
                    <a:pt x="1122599" y="713030"/>
                    <a:pt x="1122599" y="709030"/>
                  </a:cubicBezTo>
                  <a:cubicBezTo>
                    <a:pt x="1122599" y="704364"/>
                    <a:pt x="1124732" y="700564"/>
                    <a:pt x="1128999" y="697631"/>
                  </a:cubicBezTo>
                  <a:cubicBezTo>
                    <a:pt x="1135398" y="693498"/>
                    <a:pt x="1145998" y="691431"/>
                    <a:pt x="1160797" y="691431"/>
                  </a:cubicBezTo>
                  <a:cubicBezTo>
                    <a:pt x="1172529" y="691431"/>
                    <a:pt x="1181562" y="693631"/>
                    <a:pt x="1187895" y="698031"/>
                  </a:cubicBezTo>
                  <a:cubicBezTo>
                    <a:pt x="1194228" y="702431"/>
                    <a:pt x="1198528" y="708764"/>
                    <a:pt x="1200794" y="717030"/>
                  </a:cubicBezTo>
                  <a:lnTo>
                    <a:pt x="1253791" y="707230"/>
                  </a:lnTo>
                  <a:cubicBezTo>
                    <a:pt x="1248458" y="688698"/>
                    <a:pt x="1238725" y="674699"/>
                    <a:pt x="1224593" y="665233"/>
                  </a:cubicBezTo>
                  <a:cubicBezTo>
                    <a:pt x="1210460" y="655767"/>
                    <a:pt x="1188862" y="651034"/>
                    <a:pt x="1159797" y="651034"/>
                  </a:cubicBezTo>
                  <a:close/>
                  <a:moveTo>
                    <a:pt x="944396" y="651034"/>
                  </a:moveTo>
                  <a:cubicBezTo>
                    <a:pt x="912798" y="651034"/>
                    <a:pt x="887733" y="660800"/>
                    <a:pt x="869200" y="680332"/>
                  </a:cubicBezTo>
                  <a:cubicBezTo>
                    <a:pt x="850668" y="699864"/>
                    <a:pt x="841402" y="727163"/>
                    <a:pt x="841402" y="762227"/>
                  </a:cubicBezTo>
                  <a:cubicBezTo>
                    <a:pt x="841402" y="796892"/>
                    <a:pt x="850635" y="824023"/>
                    <a:pt x="869100" y="843622"/>
                  </a:cubicBezTo>
                  <a:cubicBezTo>
                    <a:pt x="887566" y="863221"/>
                    <a:pt x="912331" y="873020"/>
                    <a:pt x="943396" y="873020"/>
                  </a:cubicBezTo>
                  <a:cubicBezTo>
                    <a:pt x="970728" y="873020"/>
                    <a:pt x="992526" y="866554"/>
                    <a:pt x="1008792" y="853622"/>
                  </a:cubicBezTo>
                  <a:cubicBezTo>
                    <a:pt x="1025057" y="840689"/>
                    <a:pt x="1036057" y="821557"/>
                    <a:pt x="1041790" y="796225"/>
                  </a:cubicBezTo>
                  <a:lnTo>
                    <a:pt x="986593" y="786826"/>
                  </a:lnTo>
                  <a:cubicBezTo>
                    <a:pt x="983793" y="801625"/>
                    <a:pt x="978994" y="812057"/>
                    <a:pt x="972194" y="818124"/>
                  </a:cubicBezTo>
                  <a:cubicBezTo>
                    <a:pt x="965395" y="824190"/>
                    <a:pt x="956662" y="827223"/>
                    <a:pt x="945996" y="827223"/>
                  </a:cubicBezTo>
                  <a:cubicBezTo>
                    <a:pt x="931730" y="827223"/>
                    <a:pt x="920364" y="822023"/>
                    <a:pt x="911898" y="811624"/>
                  </a:cubicBezTo>
                  <a:cubicBezTo>
                    <a:pt x="903432" y="801225"/>
                    <a:pt x="899199" y="783426"/>
                    <a:pt x="899199" y="758227"/>
                  </a:cubicBezTo>
                  <a:cubicBezTo>
                    <a:pt x="899199" y="735562"/>
                    <a:pt x="903365" y="719396"/>
                    <a:pt x="911698" y="709730"/>
                  </a:cubicBezTo>
                  <a:cubicBezTo>
                    <a:pt x="920031" y="700064"/>
                    <a:pt x="931197" y="695231"/>
                    <a:pt x="945196" y="695231"/>
                  </a:cubicBezTo>
                  <a:cubicBezTo>
                    <a:pt x="955728" y="695231"/>
                    <a:pt x="964295" y="698031"/>
                    <a:pt x="970894" y="703631"/>
                  </a:cubicBezTo>
                  <a:cubicBezTo>
                    <a:pt x="977494" y="709230"/>
                    <a:pt x="981727" y="717563"/>
                    <a:pt x="983593" y="728629"/>
                  </a:cubicBezTo>
                  <a:lnTo>
                    <a:pt x="1038990" y="718630"/>
                  </a:lnTo>
                  <a:cubicBezTo>
                    <a:pt x="1032324" y="695831"/>
                    <a:pt x="1021358" y="678866"/>
                    <a:pt x="1006092" y="667733"/>
                  </a:cubicBezTo>
                  <a:cubicBezTo>
                    <a:pt x="990826" y="656600"/>
                    <a:pt x="970261" y="651034"/>
                    <a:pt x="944396" y="651034"/>
                  </a:cubicBezTo>
                  <a:close/>
                  <a:moveTo>
                    <a:pt x="727944" y="651034"/>
                  </a:moveTo>
                  <a:cubicBezTo>
                    <a:pt x="699812" y="651034"/>
                    <a:pt x="676480" y="663033"/>
                    <a:pt x="657948" y="687032"/>
                  </a:cubicBezTo>
                  <a:lnTo>
                    <a:pt x="657948" y="655834"/>
                  </a:lnTo>
                  <a:lnTo>
                    <a:pt x="605751" y="655834"/>
                  </a:lnTo>
                  <a:lnTo>
                    <a:pt x="605751" y="868221"/>
                  </a:lnTo>
                  <a:lnTo>
                    <a:pt x="661948" y="868221"/>
                  </a:lnTo>
                  <a:lnTo>
                    <a:pt x="661948" y="772027"/>
                  </a:lnTo>
                  <a:cubicBezTo>
                    <a:pt x="661948" y="748295"/>
                    <a:pt x="663381" y="732029"/>
                    <a:pt x="666248" y="723229"/>
                  </a:cubicBezTo>
                  <a:cubicBezTo>
                    <a:pt x="669114" y="714430"/>
                    <a:pt x="674414" y="707364"/>
                    <a:pt x="682147" y="702031"/>
                  </a:cubicBezTo>
                  <a:cubicBezTo>
                    <a:pt x="689880" y="696698"/>
                    <a:pt x="698612" y="694031"/>
                    <a:pt x="708345" y="694031"/>
                  </a:cubicBezTo>
                  <a:cubicBezTo>
                    <a:pt x="715945" y="694031"/>
                    <a:pt x="722444" y="695898"/>
                    <a:pt x="727844" y="699631"/>
                  </a:cubicBezTo>
                  <a:cubicBezTo>
                    <a:pt x="733244" y="703364"/>
                    <a:pt x="737143" y="708597"/>
                    <a:pt x="739543" y="715330"/>
                  </a:cubicBezTo>
                  <a:cubicBezTo>
                    <a:pt x="741943" y="722063"/>
                    <a:pt x="743143" y="736895"/>
                    <a:pt x="743143" y="759827"/>
                  </a:cubicBezTo>
                  <a:lnTo>
                    <a:pt x="743143" y="868221"/>
                  </a:lnTo>
                  <a:lnTo>
                    <a:pt x="799340" y="868221"/>
                  </a:lnTo>
                  <a:lnTo>
                    <a:pt x="799340" y="736229"/>
                  </a:lnTo>
                  <a:cubicBezTo>
                    <a:pt x="799340" y="719830"/>
                    <a:pt x="798306" y="707230"/>
                    <a:pt x="796240" y="698431"/>
                  </a:cubicBezTo>
                  <a:cubicBezTo>
                    <a:pt x="794173" y="689632"/>
                    <a:pt x="790507" y="681765"/>
                    <a:pt x="785240" y="674832"/>
                  </a:cubicBezTo>
                  <a:cubicBezTo>
                    <a:pt x="779974" y="667900"/>
                    <a:pt x="772208" y="662200"/>
                    <a:pt x="761942" y="657733"/>
                  </a:cubicBezTo>
                  <a:cubicBezTo>
                    <a:pt x="751676" y="653267"/>
                    <a:pt x="740343" y="651034"/>
                    <a:pt x="727944" y="651034"/>
                  </a:cubicBezTo>
                  <a:close/>
                  <a:moveTo>
                    <a:pt x="246201" y="577438"/>
                  </a:moveTo>
                  <a:lnTo>
                    <a:pt x="246201" y="868221"/>
                  </a:lnTo>
                  <a:lnTo>
                    <a:pt x="452589" y="868221"/>
                  </a:lnTo>
                  <a:lnTo>
                    <a:pt x="452589" y="818824"/>
                  </a:lnTo>
                  <a:lnTo>
                    <a:pt x="305398" y="818824"/>
                  </a:lnTo>
                  <a:lnTo>
                    <a:pt x="305398" y="577438"/>
                  </a:lnTo>
                  <a:close/>
                  <a:moveTo>
                    <a:pt x="491851" y="575039"/>
                  </a:moveTo>
                  <a:lnTo>
                    <a:pt x="491851" y="627035"/>
                  </a:lnTo>
                  <a:lnTo>
                    <a:pt x="548048" y="627035"/>
                  </a:lnTo>
                  <a:lnTo>
                    <a:pt x="548048" y="575039"/>
                  </a:lnTo>
                  <a:close/>
                  <a:moveTo>
                    <a:pt x="743206" y="0"/>
                  </a:moveTo>
                  <a:cubicBezTo>
                    <a:pt x="1153667" y="0"/>
                    <a:pt x="1486412" y="318443"/>
                    <a:pt x="1486412" y="711263"/>
                  </a:cubicBezTo>
                  <a:cubicBezTo>
                    <a:pt x="1486412" y="1104083"/>
                    <a:pt x="1153667" y="1422526"/>
                    <a:pt x="743206" y="1422526"/>
                  </a:cubicBezTo>
                  <a:cubicBezTo>
                    <a:pt x="332745" y="1422526"/>
                    <a:pt x="0" y="1104083"/>
                    <a:pt x="0" y="711263"/>
                  </a:cubicBezTo>
                  <a:cubicBezTo>
                    <a:pt x="0" y="318443"/>
                    <a:pt x="332745" y="0"/>
                    <a:pt x="743206" y="0"/>
                  </a:cubicBezTo>
                  <a:close/>
                </a:path>
              </a:pathLst>
            </a:custGeom>
            <a:ln w="53975" cap="rnd">
              <a:solidFill>
                <a:schemeClr val="bg1"/>
              </a:solidFill>
              <a:prstDash val="solid"/>
            </a:ln>
            <a:effectLst>
              <a:outerShdw blurRad="127000" sx="1000" sy="1000" algn="bl" rotWithShape="0">
                <a:srgbClr val="000000"/>
              </a:outerShdw>
            </a:effectLst>
          </p:spPr>
        </p:pic>
      </p:grpSp>
      <p:grpSp>
        <p:nvGrpSpPr>
          <p:cNvPr id="35" name="Group 34">
            <a:extLst>
              <a:ext uri="{FF2B5EF4-FFF2-40B4-BE49-F238E27FC236}">
                <a16:creationId xmlns:a16="http://schemas.microsoft.com/office/drawing/2014/main" id="{E8C1730A-2CFB-B706-6CFF-E0003185E1F8}"/>
              </a:ext>
            </a:extLst>
          </p:cNvPr>
          <p:cNvGrpSpPr/>
          <p:nvPr/>
        </p:nvGrpSpPr>
        <p:grpSpPr>
          <a:xfrm>
            <a:off x="-1122704" y="2413410"/>
            <a:ext cx="1060374" cy="1024070"/>
            <a:chOff x="169335" y="2882840"/>
            <a:chExt cx="1272449" cy="1228884"/>
          </a:xfrm>
        </p:grpSpPr>
        <p:sp>
          <p:nvSpPr>
            <p:cNvPr id="36" name="Oval 35">
              <a:extLst>
                <a:ext uri="{FF2B5EF4-FFF2-40B4-BE49-F238E27FC236}">
                  <a16:creationId xmlns:a16="http://schemas.microsoft.com/office/drawing/2014/main" id="{04129414-28F3-C9D5-3DE6-B1EB1534DF50}"/>
                </a:ext>
              </a:extLst>
            </p:cNvPr>
            <p:cNvSpPr/>
            <p:nvPr/>
          </p:nvSpPr>
          <p:spPr>
            <a:xfrm>
              <a:off x="234673" y="2983064"/>
              <a:ext cx="1155267" cy="1049580"/>
            </a:xfrm>
            <a:prstGeom prst="ellipse">
              <a:avLst/>
            </a:prstGeom>
            <a:solidFill>
              <a:schemeClr val="bg1"/>
            </a:solidFill>
            <a:ln w="539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sz="1500">
                <a:solidFill>
                  <a:prstClr val="white"/>
                </a:solidFill>
                <a:latin typeface="Calibri" panose="020F0502020204030204"/>
              </a:endParaRPr>
            </a:p>
          </p:txBody>
        </p:sp>
        <p:pic>
          <p:nvPicPr>
            <p:cNvPr id="37" name="Picture 36">
              <a:extLst>
                <a:ext uri="{FF2B5EF4-FFF2-40B4-BE49-F238E27FC236}">
                  <a16:creationId xmlns:a16="http://schemas.microsoft.com/office/drawing/2014/main" id="{168FFCE3-6BE6-0B42-46A6-3812C9F03543}"/>
                </a:ext>
              </a:extLst>
            </p:cNvPr>
            <p:cNvPicPr>
              <a:picLocks noChangeAspect="1"/>
            </p:cNvPicPr>
            <p:nvPr/>
          </p:nvPicPr>
          <p:blipFill>
            <a:blip r:embed="rId11" cstate="email">
              <a:alphaModFix amt="85000"/>
              <a:duotone>
                <a:prstClr val="black"/>
                <a:srgbClr val="0070C0">
                  <a:tint val="45000"/>
                  <a:satMod val="400000"/>
                </a:srgbClr>
              </a:duotone>
              <a:extLst>
                <a:ext uri="{28A0092B-C50C-407E-A947-70E740481C1C}">
                  <a14:useLocalDpi xmlns:a14="http://schemas.microsoft.com/office/drawing/2010/main"/>
                </a:ext>
              </a:extLst>
            </a:blip>
            <a:srcRect/>
            <a:stretch/>
          </p:blipFill>
          <p:spPr>
            <a:xfrm>
              <a:off x="169335" y="2882840"/>
              <a:ext cx="1272449" cy="1228884"/>
            </a:xfrm>
            <a:custGeom>
              <a:avLst/>
              <a:gdLst/>
              <a:ahLst/>
              <a:cxnLst/>
              <a:rect l="l" t="t" r="r" b="b"/>
              <a:pathLst>
                <a:path w="1475716" h="1425192">
                  <a:moveTo>
                    <a:pt x="523390" y="694660"/>
                  </a:moveTo>
                  <a:cubicBezTo>
                    <a:pt x="536010" y="694660"/>
                    <a:pt x="546593" y="699478"/>
                    <a:pt x="555139" y="709115"/>
                  </a:cubicBezTo>
                  <a:cubicBezTo>
                    <a:pt x="563686" y="718751"/>
                    <a:pt x="567960" y="732518"/>
                    <a:pt x="567960" y="750415"/>
                  </a:cubicBezTo>
                  <a:cubicBezTo>
                    <a:pt x="567960" y="768770"/>
                    <a:pt x="563686" y="782766"/>
                    <a:pt x="555139" y="792403"/>
                  </a:cubicBezTo>
                  <a:cubicBezTo>
                    <a:pt x="546593" y="802039"/>
                    <a:pt x="536010" y="806858"/>
                    <a:pt x="523390" y="806858"/>
                  </a:cubicBezTo>
                  <a:cubicBezTo>
                    <a:pt x="510771" y="806858"/>
                    <a:pt x="500159" y="802039"/>
                    <a:pt x="491555" y="792403"/>
                  </a:cubicBezTo>
                  <a:cubicBezTo>
                    <a:pt x="482951" y="782766"/>
                    <a:pt x="478649" y="768885"/>
                    <a:pt x="478649" y="750759"/>
                  </a:cubicBezTo>
                  <a:cubicBezTo>
                    <a:pt x="478649" y="732633"/>
                    <a:pt x="482951" y="718751"/>
                    <a:pt x="491555" y="709115"/>
                  </a:cubicBezTo>
                  <a:cubicBezTo>
                    <a:pt x="500159" y="699478"/>
                    <a:pt x="510771" y="694660"/>
                    <a:pt x="523390" y="694660"/>
                  </a:cubicBezTo>
                  <a:close/>
                  <a:moveTo>
                    <a:pt x="1065343" y="692251"/>
                  </a:moveTo>
                  <a:cubicBezTo>
                    <a:pt x="1075209" y="692251"/>
                    <a:pt x="1083584" y="695893"/>
                    <a:pt x="1090467" y="703178"/>
                  </a:cubicBezTo>
                  <a:cubicBezTo>
                    <a:pt x="1097351" y="710463"/>
                    <a:pt x="1100964" y="721103"/>
                    <a:pt x="1101308" y="735099"/>
                  </a:cubicBezTo>
                  <a:lnTo>
                    <a:pt x="1029034" y="735099"/>
                  </a:lnTo>
                  <a:cubicBezTo>
                    <a:pt x="1028919" y="721906"/>
                    <a:pt x="1032303" y="711467"/>
                    <a:pt x="1039187" y="703780"/>
                  </a:cubicBezTo>
                  <a:cubicBezTo>
                    <a:pt x="1046070" y="696094"/>
                    <a:pt x="1054789" y="692251"/>
                    <a:pt x="1065343" y="692251"/>
                  </a:cubicBezTo>
                  <a:close/>
                  <a:moveTo>
                    <a:pt x="1062418" y="655253"/>
                  </a:moveTo>
                  <a:cubicBezTo>
                    <a:pt x="1038211" y="655253"/>
                    <a:pt x="1018193" y="663828"/>
                    <a:pt x="1002361" y="680979"/>
                  </a:cubicBezTo>
                  <a:cubicBezTo>
                    <a:pt x="986529" y="698130"/>
                    <a:pt x="978614" y="721849"/>
                    <a:pt x="978614" y="752135"/>
                  </a:cubicBezTo>
                  <a:cubicBezTo>
                    <a:pt x="978614" y="777489"/>
                    <a:pt x="984636" y="798483"/>
                    <a:pt x="996682" y="815118"/>
                  </a:cubicBezTo>
                  <a:cubicBezTo>
                    <a:pt x="1011940" y="835882"/>
                    <a:pt x="1035458" y="846265"/>
                    <a:pt x="1067236" y="846265"/>
                  </a:cubicBezTo>
                  <a:cubicBezTo>
                    <a:pt x="1087312" y="846265"/>
                    <a:pt x="1104033" y="841647"/>
                    <a:pt x="1117398" y="832412"/>
                  </a:cubicBezTo>
                  <a:cubicBezTo>
                    <a:pt x="1130763" y="823177"/>
                    <a:pt x="1140543" y="809726"/>
                    <a:pt x="1146738" y="792059"/>
                  </a:cubicBezTo>
                  <a:lnTo>
                    <a:pt x="1098555" y="783971"/>
                  </a:lnTo>
                  <a:cubicBezTo>
                    <a:pt x="1095916" y="793148"/>
                    <a:pt x="1092016" y="799802"/>
                    <a:pt x="1086854" y="803932"/>
                  </a:cubicBezTo>
                  <a:cubicBezTo>
                    <a:pt x="1081691" y="808062"/>
                    <a:pt x="1075324" y="810127"/>
                    <a:pt x="1067752" y="810127"/>
                  </a:cubicBezTo>
                  <a:cubicBezTo>
                    <a:pt x="1056624" y="810127"/>
                    <a:pt x="1047332" y="806141"/>
                    <a:pt x="1039875" y="798168"/>
                  </a:cubicBezTo>
                  <a:cubicBezTo>
                    <a:pt x="1032418" y="790194"/>
                    <a:pt x="1028518" y="779038"/>
                    <a:pt x="1028173" y="764697"/>
                  </a:cubicBezTo>
                  <a:lnTo>
                    <a:pt x="1149319" y="764697"/>
                  </a:lnTo>
                  <a:cubicBezTo>
                    <a:pt x="1150008" y="727642"/>
                    <a:pt x="1142493" y="700138"/>
                    <a:pt x="1126777" y="682184"/>
                  </a:cubicBezTo>
                  <a:cubicBezTo>
                    <a:pt x="1111060" y="664230"/>
                    <a:pt x="1089607" y="655253"/>
                    <a:pt x="1062418" y="655253"/>
                  </a:cubicBezTo>
                  <a:close/>
                  <a:moveTo>
                    <a:pt x="859295" y="655253"/>
                  </a:moveTo>
                  <a:cubicBezTo>
                    <a:pt x="833024" y="655253"/>
                    <a:pt x="813636" y="660645"/>
                    <a:pt x="801131" y="671429"/>
                  </a:cubicBezTo>
                  <a:cubicBezTo>
                    <a:pt x="788627" y="682213"/>
                    <a:pt x="782374" y="695520"/>
                    <a:pt x="782374" y="711352"/>
                  </a:cubicBezTo>
                  <a:cubicBezTo>
                    <a:pt x="782374" y="728904"/>
                    <a:pt x="789602" y="742614"/>
                    <a:pt x="804057" y="752480"/>
                  </a:cubicBezTo>
                  <a:cubicBezTo>
                    <a:pt x="814496" y="759592"/>
                    <a:pt x="839219" y="767451"/>
                    <a:pt x="878224" y="776055"/>
                  </a:cubicBezTo>
                  <a:cubicBezTo>
                    <a:pt x="886599" y="778005"/>
                    <a:pt x="891991" y="780128"/>
                    <a:pt x="894400" y="782422"/>
                  </a:cubicBezTo>
                  <a:cubicBezTo>
                    <a:pt x="896694" y="784831"/>
                    <a:pt x="897842" y="787871"/>
                    <a:pt x="897842" y="791542"/>
                  </a:cubicBezTo>
                  <a:cubicBezTo>
                    <a:pt x="897842" y="796934"/>
                    <a:pt x="895719" y="801236"/>
                    <a:pt x="891475" y="804449"/>
                  </a:cubicBezTo>
                  <a:cubicBezTo>
                    <a:pt x="885165" y="809037"/>
                    <a:pt x="875758" y="811332"/>
                    <a:pt x="863253" y="811332"/>
                  </a:cubicBezTo>
                  <a:cubicBezTo>
                    <a:pt x="851896" y="811332"/>
                    <a:pt x="843062" y="808894"/>
                    <a:pt x="836752" y="804018"/>
                  </a:cubicBezTo>
                  <a:cubicBezTo>
                    <a:pt x="830443" y="799143"/>
                    <a:pt x="826255" y="792001"/>
                    <a:pt x="824190" y="782594"/>
                  </a:cubicBezTo>
                  <a:lnTo>
                    <a:pt x="775663" y="789994"/>
                  </a:lnTo>
                  <a:cubicBezTo>
                    <a:pt x="780137" y="807317"/>
                    <a:pt x="789630" y="821026"/>
                    <a:pt x="804143" y="831121"/>
                  </a:cubicBezTo>
                  <a:cubicBezTo>
                    <a:pt x="818655" y="841217"/>
                    <a:pt x="838358" y="846265"/>
                    <a:pt x="863253" y="846265"/>
                  </a:cubicBezTo>
                  <a:cubicBezTo>
                    <a:pt x="890672" y="846265"/>
                    <a:pt x="911379" y="840242"/>
                    <a:pt x="925375" y="828196"/>
                  </a:cubicBezTo>
                  <a:cubicBezTo>
                    <a:pt x="939371" y="816150"/>
                    <a:pt x="946369" y="801753"/>
                    <a:pt x="946369" y="785003"/>
                  </a:cubicBezTo>
                  <a:cubicBezTo>
                    <a:pt x="946369" y="769631"/>
                    <a:pt x="941321" y="757642"/>
                    <a:pt x="931226" y="749038"/>
                  </a:cubicBezTo>
                  <a:cubicBezTo>
                    <a:pt x="921015" y="740549"/>
                    <a:pt x="903033" y="733378"/>
                    <a:pt x="877278" y="727528"/>
                  </a:cubicBezTo>
                  <a:cubicBezTo>
                    <a:pt x="851523" y="721677"/>
                    <a:pt x="836466" y="717145"/>
                    <a:pt x="832106" y="713933"/>
                  </a:cubicBezTo>
                  <a:cubicBezTo>
                    <a:pt x="828894" y="711524"/>
                    <a:pt x="827288" y="708599"/>
                    <a:pt x="827288" y="705157"/>
                  </a:cubicBezTo>
                  <a:cubicBezTo>
                    <a:pt x="827288" y="701142"/>
                    <a:pt x="829123" y="697872"/>
                    <a:pt x="832794" y="695348"/>
                  </a:cubicBezTo>
                  <a:cubicBezTo>
                    <a:pt x="838301" y="691792"/>
                    <a:pt x="847422" y="690014"/>
                    <a:pt x="860156" y="690014"/>
                  </a:cubicBezTo>
                  <a:cubicBezTo>
                    <a:pt x="870251" y="690014"/>
                    <a:pt x="878023" y="691907"/>
                    <a:pt x="883473" y="695692"/>
                  </a:cubicBezTo>
                  <a:cubicBezTo>
                    <a:pt x="888922" y="699478"/>
                    <a:pt x="892622" y="704928"/>
                    <a:pt x="894572" y="712040"/>
                  </a:cubicBezTo>
                  <a:lnTo>
                    <a:pt x="940174" y="703608"/>
                  </a:lnTo>
                  <a:cubicBezTo>
                    <a:pt x="935585" y="687662"/>
                    <a:pt x="927210" y="675616"/>
                    <a:pt x="915050" y="667471"/>
                  </a:cubicBezTo>
                  <a:cubicBezTo>
                    <a:pt x="902889" y="659326"/>
                    <a:pt x="884304" y="655253"/>
                    <a:pt x="859295" y="655253"/>
                  </a:cubicBezTo>
                  <a:close/>
                  <a:moveTo>
                    <a:pt x="743842" y="655253"/>
                  </a:moveTo>
                  <a:cubicBezTo>
                    <a:pt x="736041" y="655253"/>
                    <a:pt x="729071" y="657203"/>
                    <a:pt x="722934" y="661104"/>
                  </a:cubicBezTo>
                  <a:cubicBezTo>
                    <a:pt x="716796" y="665004"/>
                    <a:pt x="709884" y="673092"/>
                    <a:pt x="702198" y="685367"/>
                  </a:cubicBezTo>
                  <a:lnTo>
                    <a:pt x="702198" y="659383"/>
                  </a:lnTo>
                  <a:lnTo>
                    <a:pt x="657284" y="659383"/>
                  </a:lnTo>
                  <a:lnTo>
                    <a:pt x="657284" y="842135"/>
                  </a:lnTo>
                  <a:lnTo>
                    <a:pt x="705639" y="842135"/>
                  </a:lnTo>
                  <a:lnTo>
                    <a:pt x="705639" y="785692"/>
                  </a:lnTo>
                  <a:cubicBezTo>
                    <a:pt x="705639" y="754602"/>
                    <a:pt x="706987" y="734182"/>
                    <a:pt x="709683" y="724430"/>
                  </a:cubicBezTo>
                  <a:cubicBezTo>
                    <a:pt x="712379" y="714679"/>
                    <a:pt x="716079" y="707939"/>
                    <a:pt x="720783" y="704210"/>
                  </a:cubicBezTo>
                  <a:cubicBezTo>
                    <a:pt x="725486" y="700482"/>
                    <a:pt x="731222" y="698618"/>
                    <a:pt x="737991" y="698618"/>
                  </a:cubicBezTo>
                  <a:cubicBezTo>
                    <a:pt x="744989" y="698618"/>
                    <a:pt x="752561" y="701256"/>
                    <a:pt x="760706" y="706534"/>
                  </a:cubicBezTo>
                  <a:lnTo>
                    <a:pt x="775677" y="664373"/>
                  </a:lnTo>
                  <a:cubicBezTo>
                    <a:pt x="765467" y="658293"/>
                    <a:pt x="754855" y="655253"/>
                    <a:pt x="743842" y="655253"/>
                  </a:cubicBezTo>
                  <a:close/>
                  <a:moveTo>
                    <a:pt x="523218" y="655253"/>
                  </a:moveTo>
                  <a:cubicBezTo>
                    <a:pt x="505322" y="655253"/>
                    <a:pt x="489117" y="659211"/>
                    <a:pt x="474605" y="667127"/>
                  </a:cubicBezTo>
                  <a:cubicBezTo>
                    <a:pt x="460092" y="675043"/>
                    <a:pt x="448878" y="686515"/>
                    <a:pt x="440963" y="701543"/>
                  </a:cubicBezTo>
                  <a:cubicBezTo>
                    <a:pt x="433047" y="716572"/>
                    <a:pt x="429089" y="732117"/>
                    <a:pt x="429089" y="748178"/>
                  </a:cubicBezTo>
                  <a:cubicBezTo>
                    <a:pt x="429089" y="769172"/>
                    <a:pt x="433047" y="786982"/>
                    <a:pt x="440963" y="801609"/>
                  </a:cubicBezTo>
                  <a:cubicBezTo>
                    <a:pt x="448878" y="816236"/>
                    <a:pt x="460437" y="827336"/>
                    <a:pt x="475637" y="834907"/>
                  </a:cubicBezTo>
                  <a:cubicBezTo>
                    <a:pt x="490838" y="842479"/>
                    <a:pt x="506813" y="846265"/>
                    <a:pt x="523562" y="846265"/>
                  </a:cubicBezTo>
                  <a:cubicBezTo>
                    <a:pt x="550637" y="846265"/>
                    <a:pt x="573093" y="837173"/>
                    <a:pt x="590933" y="818990"/>
                  </a:cubicBezTo>
                  <a:cubicBezTo>
                    <a:pt x="608772" y="800806"/>
                    <a:pt x="617691" y="777891"/>
                    <a:pt x="617691" y="750243"/>
                  </a:cubicBezTo>
                  <a:cubicBezTo>
                    <a:pt x="617691" y="722824"/>
                    <a:pt x="608858" y="700138"/>
                    <a:pt x="591191" y="682184"/>
                  </a:cubicBezTo>
                  <a:cubicBezTo>
                    <a:pt x="573524" y="664230"/>
                    <a:pt x="550866" y="655253"/>
                    <a:pt x="523218" y="655253"/>
                  </a:cubicBezTo>
                  <a:close/>
                  <a:moveTo>
                    <a:pt x="234208" y="632538"/>
                  </a:moveTo>
                  <a:lnTo>
                    <a:pt x="257095" y="632538"/>
                  </a:lnTo>
                  <a:cubicBezTo>
                    <a:pt x="277859" y="632538"/>
                    <a:pt x="291798" y="633341"/>
                    <a:pt x="298911" y="634947"/>
                  </a:cubicBezTo>
                  <a:cubicBezTo>
                    <a:pt x="308433" y="637012"/>
                    <a:pt x="316291" y="640970"/>
                    <a:pt x="322486" y="646821"/>
                  </a:cubicBezTo>
                  <a:cubicBezTo>
                    <a:pt x="328681" y="652672"/>
                    <a:pt x="333499" y="660817"/>
                    <a:pt x="336941" y="671257"/>
                  </a:cubicBezTo>
                  <a:cubicBezTo>
                    <a:pt x="340383" y="681696"/>
                    <a:pt x="342104" y="696668"/>
                    <a:pt x="342104" y="716170"/>
                  </a:cubicBezTo>
                  <a:cubicBezTo>
                    <a:pt x="342104" y="735673"/>
                    <a:pt x="340383" y="751074"/>
                    <a:pt x="336941" y="762374"/>
                  </a:cubicBezTo>
                  <a:cubicBezTo>
                    <a:pt x="333499" y="773674"/>
                    <a:pt x="329054" y="781791"/>
                    <a:pt x="323605" y="786724"/>
                  </a:cubicBezTo>
                  <a:cubicBezTo>
                    <a:pt x="318155" y="791657"/>
                    <a:pt x="311301" y="795156"/>
                    <a:pt x="303041" y="797221"/>
                  </a:cubicBezTo>
                  <a:cubicBezTo>
                    <a:pt x="296731" y="798827"/>
                    <a:pt x="286464" y="799630"/>
                    <a:pt x="272238" y="799630"/>
                  </a:cubicBezTo>
                  <a:lnTo>
                    <a:pt x="234208" y="799630"/>
                  </a:lnTo>
                  <a:close/>
                  <a:moveTo>
                    <a:pt x="1243514" y="594852"/>
                  </a:moveTo>
                  <a:lnTo>
                    <a:pt x="1194986" y="623074"/>
                  </a:lnTo>
                  <a:lnTo>
                    <a:pt x="1194986" y="659383"/>
                  </a:lnTo>
                  <a:lnTo>
                    <a:pt x="1172788" y="659383"/>
                  </a:lnTo>
                  <a:lnTo>
                    <a:pt x="1172788" y="697929"/>
                  </a:lnTo>
                  <a:lnTo>
                    <a:pt x="1194986" y="697929"/>
                  </a:lnTo>
                  <a:lnTo>
                    <a:pt x="1194986" y="777604"/>
                  </a:lnTo>
                  <a:cubicBezTo>
                    <a:pt x="1194986" y="794697"/>
                    <a:pt x="1195503" y="806055"/>
                    <a:pt x="1196535" y="811676"/>
                  </a:cubicBezTo>
                  <a:cubicBezTo>
                    <a:pt x="1197797" y="819592"/>
                    <a:pt x="1200063" y="825873"/>
                    <a:pt x="1203332" y="830519"/>
                  </a:cubicBezTo>
                  <a:cubicBezTo>
                    <a:pt x="1206602" y="835165"/>
                    <a:pt x="1211736" y="838951"/>
                    <a:pt x="1218734" y="841877"/>
                  </a:cubicBezTo>
                  <a:cubicBezTo>
                    <a:pt x="1225732" y="844802"/>
                    <a:pt x="1233590" y="846265"/>
                    <a:pt x="1242309" y="846265"/>
                  </a:cubicBezTo>
                  <a:cubicBezTo>
                    <a:pt x="1256535" y="846265"/>
                    <a:pt x="1269269" y="843855"/>
                    <a:pt x="1280511" y="839037"/>
                  </a:cubicBezTo>
                  <a:lnTo>
                    <a:pt x="1276381" y="801523"/>
                  </a:lnTo>
                  <a:cubicBezTo>
                    <a:pt x="1267892" y="804621"/>
                    <a:pt x="1261410" y="806169"/>
                    <a:pt x="1256936" y="806169"/>
                  </a:cubicBezTo>
                  <a:cubicBezTo>
                    <a:pt x="1253724" y="806169"/>
                    <a:pt x="1250999" y="805366"/>
                    <a:pt x="1248762" y="803760"/>
                  </a:cubicBezTo>
                  <a:cubicBezTo>
                    <a:pt x="1246525" y="802154"/>
                    <a:pt x="1245091" y="800118"/>
                    <a:pt x="1244460" y="797651"/>
                  </a:cubicBezTo>
                  <a:cubicBezTo>
                    <a:pt x="1243829" y="795185"/>
                    <a:pt x="1243514" y="786495"/>
                    <a:pt x="1243514" y="771581"/>
                  </a:cubicBezTo>
                  <a:lnTo>
                    <a:pt x="1243514" y="697929"/>
                  </a:lnTo>
                  <a:lnTo>
                    <a:pt x="1276554" y="697929"/>
                  </a:lnTo>
                  <a:lnTo>
                    <a:pt x="1276554" y="659383"/>
                  </a:lnTo>
                  <a:lnTo>
                    <a:pt x="1243514" y="659383"/>
                  </a:lnTo>
                  <a:close/>
                  <a:moveTo>
                    <a:pt x="183271" y="589862"/>
                  </a:moveTo>
                  <a:lnTo>
                    <a:pt x="183271" y="842135"/>
                  </a:lnTo>
                  <a:lnTo>
                    <a:pt x="279121" y="842135"/>
                  </a:lnTo>
                  <a:cubicBezTo>
                    <a:pt x="297936" y="842135"/>
                    <a:pt x="312964" y="840356"/>
                    <a:pt x="324207" y="836800"/>
                  </a:cubicBezTo>
                  <a:cubicBezTo>
                    <a:pt x="339236" y="831982"/>
                    <a:pt x="351167" y="825271"/>
                    <a:pt x="360000" y="816666"/>
                  </a:cubicBezTo>
                  <a:cubicBezTo>
                    <a:pt x="371702" y="805309"/>
                    <a:pt x="380707" y="790453"/>
                    <a:pt x="387017" y="772097"/>
                  </a:cubicBezTo>
                  <a:cubicBezTo>
                    <a:pt x="392180" y="757069"/>
                    <a:pt x="394761" y="739172"/>
                    <a:pt x="394761" y="718407"/>
                  </a:cubicBezTo>
                  <a:cubicBezTo>
                    <a:pt x="394761" y="694775"/>
                    <a:pt x="392007" y="674899"/>
                    <a:pt x="386501" y="658781"/>
                  </a:cubicBezTo>
                  <a:cubicBezTo>
                    <a:pt x="380994" y="642662"/>
                    <a:pt x="372964" y="629039"/>
                    <a:pt x="362409" y="617911"/>
                  </a:cubicBezTo>
                  <a:cubicBezTo>
                    <a:pt x="351855" y="606783"/>
                    <a:pt x="339178" y="599039"/>
                    <a:pt x="324379" y="594680"/>
                  </a:cubicBezTo>
                  <a:cubicBezTo>
                    <a:pt x="313366" y="591468"/>
                    <a:pt x="297362" y="589862"/>
                    <a:pt x="276368" y="589862"/>
                  </a:cubicBezTo>
                  <a:close/>
                  <a:moveTo>
                    <a:pt x="737858" y="0"/>
                  </a:moveTo>
                  <a:cubicBezTo>
                    <a:pt x="1145366" y="0"/>
                    <a:pt x="1475716" y="319040"/>
                    <a:pt x="1475716" y="712596"/>
                  </a:cubicBezTo>
                  <a:cubicBezTo>
                    <a:pt x="1475716" y="1106152"/>
                    <a:pt x="1145366" y="1425192"/>
                    <a:pt x="737858" y="1425192"/>
                  </a:cubicBezTo>
                  <a:cubicBezTo>
                    <a:pt x="330350" y="1425192"/>
                    <a:pt x="0" y="1106152"/>
                    <a:pt x="0" y="712596"/>
                  </a:cubicBezTo>
                  <a:cubicBezTo>
                    <a:pt x="0" y="319040"/>
                    <a:pt x="330350" y="0"/>
                    <a:pt x="737858" y="0"/>
                  </a:cubicBezTo>
                  <a:close/>
                </a:path>
              </a:pathLst>
            </a:custGeom>
            <a:ln w="53975" cap="rnd">
              <a:solidFill>
                <a:schemeClr val="bg1"/>
              </a:solidFill>
              <a:prstDash val="solid"/>
            </a:ln>
            <a:effectLst>
              <a:outerShdw sx="1000" sy="1000" algn="bl" rotWithShape="0">
                <a:srgbClr val="000000"/>
              </a:outerShdw>
            </a:effectLst>
          </p:spPr>
        </p:pic>
      </p:grpSp>
      <p:grpSp>
        <p:nvGrpSpPr>
          <p:cNvPr id="38" name="Group 37">
            <a:extLst>
              <a:ext uri="{FF2B5EF4-FFF2-40B4-BE49-F238E27FC236}">
                <a16:creationId xmlns:a16="http://schemas.microsoft.com/office/drawing/2014/main" id="{D2C833DF-A931-22AF-E50D-F87AD746BC21}"/>
              </a:ext>
            </a:extLst>
          </p:cNvPr>
          <p:cNvGrpSpPr/>
          <p:nvPr/>
        </p:nvGrpSpPr>
        <p:grpSpPr>
          <a:xfrm>
            <a:off x="-1139269" y="4639828"/>
            <a:ext cx="1077588" cy="1022154"/>
            <a:chOff x="169335" y="5554541"/>
            <a:chExt cx="1293106" cy="1226585"/>
          </a:xfrm>
        </p:grpSpPr>
        <p:sp>
          <p:nvSpPr>
            <p:cNvPr id="39" name="Oval 38">
              <a:extLst>
                <a:ext uri="{FF2B5EF4-FFF2-40B4-BE49-F238E27FC236}">
                  <a16:creationId xmlns:a16="http://schemas.microsoft.com/office/drawing/2014/main" id="{A649A2F3-D65B-C348-36DA-0A407440F7F1}"/>
                </a:ext>
              </a:extLst>
            </p:cNvPr>
            <p:cNvSpPr/>
            <p:nvPr/>
          </p:nvSpPr>
          <p:spPr>
            <a:xfrm>
              <a:off x="215217" y="5646775"/>
              <a:ext cx="1218327" cy="1049580"/>
            </a:xfrm>
            <a:prstGeom prst="ellipse">
              <a:avLst/>
            </a:prstGeom>
            <a:solidFill>
              <a:schemeClr val="bg1"/>
            </a:solidFill>
            <a:ln w="539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sz="1500">
                <a:solidFill>
                  <a:prstClr val="white"/>
                </a:solidFill>
                <a:latin typeface="Calibri" panose="020F0502020204030204"/>
              </a:endParaRPr>
            </a:p>
          </p:txBody>
        </p:sp>
        <p:pic>
          <p:nvPicPr>
            <p:cNvPr id="40" name="Picture 39">
              <a:extLst>
                <a:ext uri="{FF2B5EF4-FFF2-40B4-BE49-F238E27FC236}">
                  <a16:creationId xmlns:a16="http://schemas.microsoft.com/office/drawing/2014/main" id="{9033EB42-E2E1-32A3-2B03-B4BC33E14EDA}"/>
                </a:ext>
              </a:extLst>
            </p:cNvPr>
            <p:cNvPicPr>
              <a:picLocks noChangeAspect="1" noChangeArrowheads="1"/>
            </p:cNvPicPr>
            <p:nvPr/>
          </p:nvPicPr>
          <p:blipFill>
            <a:blip r:embed="rId8" cstate="email">
              <a:duotone>
                <a:prstClr val="black"/>
                <a:schemeClr val="accent6">
                  <a:lumMod val="75000"/>
                  <a:tint val="45000"/>
                  <a:satMod val="400000"/>
                </a:schemeClr>
              </a:duotone>
              <a:extLst>
                <a:ext uri="{28A0092B-C50C-407E-A947-70E740481C1C}">
                  <a14:useLocalDpi xmlns:a14="http://schemas.microsoft.com/office/drawing/2010/main"/>
                </a:ext>
              </a:extLst>
            </a:blip>
            <a:srcRect/>
            <a:stretch/>
          </p:blipFill>
          <p:spPr bwMode="auto">
            <a:xfrm>
              <a:off x="169335" y="5554541"/>
              <a:ext cx="1293106" cy="1226585"/>
            </a:xfrm>
            <a:custGeom>
              <a:avLst/>
              <a:gdLst/>
              <a:ahLst/>
              <a:cxnLst/>
              <a:rect l="l" t="t" r="r" b="b"/>
              <a:pathLst>
                <a:path w="1587684" h="1470190">
                  <a:moveTo>
                    <a:pt x="1186786" y="717625"/>
                  </a:moveTo>
                  <a:cubicBezTo>
                    <a:pt x="1198252" y="717625"/>
                    <a:pt x="1207985" y="721858"/>
                    <a:pt x="1215984" y="730325"/>
                  </a:cubicBezTo>
                  <a:cubicBezTo>
                    <a:pt x="1223984" y="738791"/>
                    <a:pt x="1228183" y="751157"/>
                    <a:pt x="1228583" y="767422"/>
                  </a:cubicBezTo>
                  <a:lnTo>
                    <a:pt x="1144588" y="767422"/>
                  </a:lnTo>
                  <a:cubicBezTo>
                    <a:pt x="1144455" y="752090"/>
                    <a:pt x="1148388" y="739957"/>
                    <a:pt x="1156388" y="731025"/>
                  </a:cubicBezTo>
                  <a:cubicBezTo>
                    <a:pt x="1164387" y="722092"/>
                    <a:pt x="1174520" y="717625"/>
                    <a:pt x="1186786" y="717625"/>
                  </a:cubicBezTo>
                  <a:close/>
                  <a:moveTo>
                    <a:pt x="1307192" y="679428"/>
                  </a:moveTo>
                  <a:lnTo>
                    <a:pt x="1380588" y="782421"/>
                  </a:lnTo>
                  <a:lnTo>
                    <a:pt x="1303993" y="891815"/>
                  </a:lnTo>
                  <a:lnTo>
                    <a:pt x="1369789" y="891815"/>
                  </a:lnTo>
                  <a:lnTo>
                    <a:pt x="1413386" y="826019"/>
                  </a:lnTo>
                  <a:lnTo>
                    <a:pt x="1456583" y="891815"/>
                  </a:lnTo>
                  <a:lnTo>
                    <a:pt x="1525579" y="891815"/>
                  </a:lnTo>
                  <a:lnTo>
                    <a:pt x="1446984" y="780022"/>
                  </a:lnTo>
                  <a:lnTo>
                    <a:pt x="1518980" y="679428"/>
                  </a:lnTo>
                  <a:lnTo>
                    <a:pt x="1452984" y="679428"/>
                  </a:lnTo>
                  <a:lnTo>
                    <a:pt x="1413386" y="737824"/>
                  </a:lnTo>
                  <a:lnTo>
                    <a:pt x="1375788" y="679428"/>
                  </a:lnTo>
                  <a:close/>
                  <a:moveTo>
                    <a:pt x="396341" y="679428"/>
                  </a:moveTo>
                  <a:lnTo>
                    <a:pt x="396341" y="813820"/>
                  </a:lnTo>
                  <a:cubicBezTo>
                    <a:pt x="396341" y="833818"/>
                    <a:pt x="398874" y="849484"/>
                    <a:pt x="403940" y="860817"/>
                  </a:cubicBezTo>
                  <a:cubicBezTo>
                    <a:pt x="409007" y="872149"/>
                    <a:pt x="417206" y="880949"/>
                    <a:pt x="428539" y="887215"/>
                  </a:cubicBezTo>
                  <a:cubicBezTo>
                    <a:pt x="439872" y="893481"/>
                    <a:pt x="452671" y="896614"/>
                    <a:pt x="466937" y="896614"/>
                  </a:cubicBezTo>
                  <a:cubicBezTo>
                    <a:pt x="480936" y="896614"/>
                    <a:pt x="494235" y="893348"/>
                    <a:pt x="506834" y="886815"/>
                  </a:cubicBezTo>
                  <a:cubicBezTo>
                    <a:pt x="519433" y="880282"/>
                    <a:pt x="529599" y="871349"/>
                    <a:pt x="537332" y="860017"/>
                  </a:cubicBezTo>
                  <a:lnTo>
                    <a:pt x="537332" y="891815"/>
                  </a:lnTo>
                  <a:lnTo>
                    <a:pt x="589529" y="891815"/>
                  </a:lnTo>
                  <a:lnTo>
                    <a:pt x="589529" y="679428"/>
                  </a:lnTo>
                  <a:lnTo>
                    <a:pt x="533333" y="679428"/>
                  </a:lnTo>
                  <a:lnTo>
                    <a:pt x="533333" y="769022"/>
                  </a:lnTo>
                  <a:cubicBezTo>
                    <a:pt x="533333" y="799420"/>
                    <a:pt x="531933" y="818519"/>
                    <a:pt x="529133" y="826319"/>
                  </a:cubicBezTo>
                  <a:cubicBezTo>
                    <a:pt x="526333" y="834118"/>
                    <a:pt x="521133" y="840651"/>
                    <a:pt x="513534" y="845918"/>
                  </a:cubicBezTo>
                  <a:cubicBezTo>
                    <a:pt x="505934" y="851184"/>
                    <a:pt x="497335" y="853817"/>
                    <a:pt x="487735" y="853817"/>
                  </a:cubicBezTo>
                  <a:cubicBezTo>
                    <a:pt x="479336" y="853817"/>
                    <a:pt x="472403" y="851851"/>
                    <a:pt x="466937" y="847917"/>
                  </a:cubicBezTo>
                  <a:cubicBezTo>
                    <a:pt x="461470" y="843984"/>
                    <a:pt x="457704" y="838651"/>
                    <a:pt x="455637" y="831918"/>
                  </a:cubicBezTo>
                  <a:cubicBezTo>
                    <a:pt x="453571" y="825185"/>
                    <a:pt x="452537" y="806887"/>
                    <a:pt x="452537" y="777022"/>
                  </a:cubicBezTo>
                  <a:lnTo>
                    <a:pt x="452537" y="679428"/>
                  </a:lnTo>
                  <a:close/>
                  <a:moveTo>
                    <a:pt x="1183386" y="674628"/>
                  </a:moveTo>
                  <a:cubicBezTo>
                    <a:pt x="1155254" y="674628"/>
                    <a:pt x="1131989" y="684594"/>
                    <a:pt x="1113590" y="704526"/>
                  </a:cubicBezTo>
                  <a:cubicBezTo>
                    <a:pt x="1095191" y="724458"/>
                    <a:pt x="1085992" y="752023"/>
                    <a:pt x="1085992" y="787221"/>
                  </a:cubicBezTo>
                  <a:cubicBezTo>
                    <a:pt x="1085992" y="816686"/>
                    <a:pt x="1092992" y="841084"/>
                    <a:pt x="1106991" y="860417"/>
                  </a:cubicBezTo>
                  <a:cubicBezTo>
                    <a:pt x="1124723" y="884549"/>
                    <a:pt x="1152055" y="896614"/>
                    <a:pt x="1188986" y="896614"/>
                  </a:cubicBezTo>
                  <a:cubicBezTo>
                    <a:pt x="1212318" y="896614"/>
                    <a:pt x="1231750" y="891248"/>
                    <a:pt x="1247282" y="880515"/>
                  </a:cubicBezTo>
                  <a:cubicBezTo>
                    <a:pt x="1262814" y="869783"/>
                    <a:pt x="1274180" y="854150"/>
                    <a:pt x="1281380" y="833618"/>
                  </a:cubicBezTo>
                  <a:lnTo>
                    <a:pt x="1225383" y="824219"/>
                  </a:lnTo>
                  <a:cubicBezTo>
                    <a:pt x="1222317" y="834885"/>
                    <a:pt x="1217784" y="842618"/>
                    <a:pt x="1211784" y="847417"/>
                  </a:cubicBezTo>
                  <a:cubicBezTo>
                    <a:pt x="1205785" y="852217"/>
                    <a:pt x="1198385" y="854617"/>
                    <a:pt x="1189586" y="854617"/>
                  </a:cubicBezTo>
                  <a:cubicBezTo>
                    <a:pt x="1176653" y="854617"/>
                    <a:pt x="1165854" y="849984"/>
                    <a:pt x="1157188" y="840718"/>
                  </a:cubicBezTo>
                  <a:cubicBezTo>
                    <a:pt x="1148521" y="831452"/>
                    <a:pt x="1143988" y="818486"/>
                    <a:pt x="1143588" y="801820"/>
                  </a:cubicBezTo>
                  <a:lnTo>
                    <a:pt x="1284380" y="801820"/>
                  </a:lnTo>
                  <a:cubicBezTo>
                    <a:pt x="1285180" y="758756"/>
                    <a:pt x="1276447" y="726792"/>
                    <a:pt x="1258181" y="705926"/>
                  </a:cubicBezTo>
                  <a:cubicBezTo>
                    <a:pt x="1239916" y="685061"/>
                    <a:pt x="1214984" y="674628"/>
                    <a:pt x="1183386" y="674628"/>
                  </a:cubicBezTo>
                  <a:close/>
                  <a:moveTo>
                    <a:pt x="951186" y="674628"/>
                  </a:moveTo>
                  <a:cubicBezTo>
                    <a:pt x="920655" y="674628"/>
                    <a:pt x="898123" y="680894"/>
                    <a:pt x="883590" y="693427"/>
                  </a:cubicBezTo>
                  <a:cubicBezTo>
                    <a:pt x="869058" y="705959"/>
                    <a:pt x="861792" y="721425"/>
                    <a:pt x="861792" y="739824"/>
                  </a:cubicBezTo>
                  <a:cubicBezTo>
                    <a:pt x="861792" y="760223"/>
                    <a:pt x="870191" y="776155"/>
                    <a:pt x="886990" y="787621"/>
                  </a:cubicBezTo>
                  <a:cubicBezTo>
                    <a:pt x="899123" y="795887"/>
                    <a:pt x="927854" y="805020"/>
                    <a:pt x="973185" y="815019"/>
                  </a:cubicBezTo>
                  <a:cubicBezTo>
                    <a:pt x="982918" y="817286"/>
                    <a:pt x="989184" y="819752"/>
                    <a:pt x="991984" y="822419"/>
                  </a:cubicBezTo>
                  <a:cubicBezTo>
                    <a:pt x="994650" y="825219"/>
                    <a:pt x="995983" y="828752"/>
                    <a:pt x="995983" y="833018"/>
                  </a:cubicBezTo>
                  <a:cubicBezTo>
                    <a:pt x="995983" y="839285"/>
                    <a:pt x="993517" y="844284"/>
                    <a:pt x="988584" y="848017"/>
                  </a:cubicBezTo>
                  <a:cubicBezTo>
                    <a:pt x="981251" y="853350"/>
                    <a:pt x="970318" y="856017"/>
                    <a:pt x="955786" y="856017"/>
                  </a:cubicBezTo>
                  <a:cubicBezTo>
                    <a:pt x="942587" y="856017"/>
                    <a:pt x="932321" y="853184"/>
                    <a:pt x="924988" y="847517"/>
                  </a:cubicBezTo>
                  <a:cubicBezTo>
                    <a:pt x="917655" y="841851"/>
                    <a:pt x="912788" y="833552"/>
                    <a:pt x="910389" y="822619"/>
                  </a:cubicBezTo>
                  <a:lnTo>
                    <a:pt x="853992" y="831218"/>
                  </a:lnTo>
                  <a:cubicBezTo>
                    <a:pt x="859192" y="851351"/>
                    <a:pt x="870224" y="867283"/>
                    <a:pt x="887090" y="879016"/>
                  </a:cubicBezTo>
                  <a:cubicBezTo>
                    <a:pt x="903956" y="890748"/>
                    <a:pt x="926854" y="896614"/>
                    <a:pt x="955786" y="896614"/>
                  </a:cubicBezTo>
                  <a:cubicBezTo>
                    <a:pt x="987651" y="896614"/>
                    <a:pt x="1011716" y="889615"/>
                    <a:pt x="1027981" y="875616"/>
                  </a:cubicBezTo>
                  <a:cubicBezTo>
                    <a:pt x="1044247" y="861617"/>
                    <a:pt x="1052380" y="844884"/>
                    <a:pt x="1052380" y="825419"/>
                  </a:cubicBezTo>
                  <a:cubicBezTo>
                    <a:pt x="1052380" y="807553"/>
                    <a:pt x="1046514" y="793621"/>
                    <a:pt x="1034781" y="783621"/>
                  </a:cubicBezTo>
                  <a:cubicBezTo>
                    <a:pt x="1022915" y="773755"/>
                    <a:pt x="1002016" y="765422"/>
                    <a:pt x="972085" y="758623"/>
                  </a:cubicBezTo>
                  <a:cubicBezTo>
                    <a:pt x="942153" y="751823"/>
                    <a:pt x="924654" y="746557"/>
                    <a:pt x="919588" y="742824"/>
                  </a:cubicBezTo>
                  <a:cubicBezTo>
                    <a:pt x="915855" y="740024"/>
                    <a:pt x="913988" y="736624"/>
                    <a:pt x="913988" y="732624"/>
                  </a:cubicBezTo>
                  <a:cubicBezTo>
                    <a:pt x="913988" y="727958"/>
                    <a:pt x="916122" y="724158"/>
                    <a:pt x="920388" y="721225"/>
                  </a:cubicBezTo>
                  <a:cubicBezTo>
                    <a:pt x="926788" y="717092"/>
                    <a:pt x="937387" y="715026"/>
                    <a:pt x="952186" y="715026"/>
                  </a:cubicBezTo>
                  <a:cubicBezTo>
                    <a:pt x="963919" y="715026"/>
                    <a:pt x="972951" y="717225"/>
                    <a:pt x="979284" y="721625"/>
                  </a:cubicBezTo>
                  <a:cubicBezTo>
                    <a:pt x="985617" y="726025"/>
                    <a:pt x="989917" y="732358"/>
                    <a:pt x="992184" y="740624"/>
                  </a:cubicBezTo>
                  <a:lnTo>
                    <a:pt x="1045180" y="730825"/>
                  </a:lnTo>
                  <a:cubicBezTo>
                    <a:pt x="1039847" y="712292"/>
                    <a:pt x="1030115" y="698293"/>
                    <a:pt x="1015982" y="688827"/>
                  </a:cubicBezTo>
                  <a:cubicBezTo>
                    <a:pt x="1001850" y="679361"/>
                    <a:pt x="980251" y="674628"/>
                    <a:pt x="951186" y="674628"/>
                  </a:cubicBezTo>
                  <a:close/>
                  <a:moveTo>
                    <a:pt x="722586" y="674628"/>
                  </a:moveTo>
                  <a:cubicBezTo>
                    <a:pt x="692055" y="674628"/>
                    <a:pt x="669523" y="680894"/>
                    <a:pt x="654990" y="693427"/>
                  </a:cubicBezTo>
                  <a:cubicBezTo>
                    <a:pt x="640458" y="705959"/>
                    <a:pt x="633192" y="721425"/>
                    <a:pt x="633192" y="739824"/>
                  </a:cubicBezTo>
                  <a:cubicBezTo>
                    <a:pt x="633192" y="760223"/>
                    <a:pt x="641591" y="776155"/>
                    <a:pt x="658390" y="787621"/>
                  </a:cubicBezTo>
                  <a:cubicBezTo>
                    <a:pt x="670523" y="795887"/>
                    <a:pt x="699254" y="805020"/>
                    <a:pt x="744585" y="815019"/>
                  </a:cubicBezTo>
                  <a:cubicBezTo>
                    <a:pt x="754318" y="817286"/>
                    <a:pt x="760584" y="819752"/>
                    <a:pt x="763384" y="822419"/>
                  </a:cubicBezTo>
                  <a:cubicBezTo>
                    <a:pt x="766050" y="825219"/>
                    <a:pt x="767383" y="828752"/>
                    <a:pt x="767383" y="833018"/>
                  </a:cubicBezTo>
                  <a:cubicBezTo>
                    <a:pt x="767383" y="839285"/>
                    <a:pt x="764917" y="844284"/>
                    <a:pt x="759984" y="848017"/>
                  </a:cubicBezTo>
                  <a:cubicBezTo>
                    <a:pt x="752651" y="853350"/>
                    <a:pt x="741718" y="856017"/>
                    <a:pt x="727186" y="856017"/>
                  </a:cubicBezTo>
                  <a:cubicBezTo>
                    <a:pt x="713987" y="856017"/>
                    <a:pt x="703721" y="853184"/>
                    <a:pt x="696388" y="847517"/>
                  </a:cubicBezTo>
                  <a:cubicBezTo>
                    <a:pt x="689055" y="841851"/>
                    <a:pt x="684188" y="833552"/>
                    <a:pt x="681789" y="822619"/>
                  </a:cubicBezTo>
                  <a:lnTo>
                    <a:pt x="625392" y="831218"/>
                  </a:lnTo>
                  <a:cubicBezTo>
                    <a:pt x="630592" y="851351"/>
                    <a:pt x="641624" y="867283"/>
                    <a:pt x="658490" y="879016"/>
                  </a:cubicBezTo>
                  <a:cubicBezTo>
                    <a:pt x="675356" y="890748"/>
                    <a:pt x="698254" y="896614"/>
                    <a:pt x="727186" y="896614"/>
                  </a:cubicBezTo>
                  <a:cubicBezTo>
                    <a:pt x="759051" y="896614"/>
                    <a:pt x="783116" y="889615"/>
                    <a:pt x="799381" y="875616"/>
                  </a:cubicBezTo>
                  <a:cubicBezTo>
                    <a:pt x="815647" y="861617"/>
                    <a:pt x="823780" y="844884"/>
                    <a:pt x="823780" y="825419"/>
                  </a:cubicBezTo>
                  <a:cubicBezTo>
                    <a:pt x="823780" y="807553"/>
                    <a:pt x="817914" y="793621"/>
                    <a:pt x="806181" y="783621"/>
                  </a:cubicBezTo>
                  <a:cubicBezTo>
                    <a:pt x="794315" y="773755"/>
                    <a:pt x="773416" y="765422"/>
                    <a:pt x="743485" y="758623"/>
                  </a:cubicBezTo>
                  <a:cubicBezTo>
                    <a:pt x="713553" y="751823"/>
                    <a:pt x="696054" y="746557"/>
                    <a:pt x="690988" y="742824"/>
                  </a:cubicBezTo>
                  <a:cubicBezTo>
                    <a:pt x="687255" y="740024"/>
                    <a:pt x="685388" y="736624"/>
                    <a:pt x="685388" y="732624"/>
                  </a:cubicBezTo>
                  <a:cubicBezTo>
                    <a:pt x="685388" y="727958"/>
                    <a:pt x="687522" y="724158"/>
                    <a:pt x="691788" y="721225"/>
                  </a:cubicBezTo>
                  <a:cubicBezTo>
                    <a:pt x="698188" y="717092"/>
                    <a:pt x="708787" y="715026"/>
                    <a:pt x="723586" y="715026"/>
                  </a:cubicBezTo>
                  <a:cubicBezTo>
                    <a:pt x="735319" y="715026"/>
                    <a:pt x="744351" y="717225"/>
                    <a:pt x="750684" y="721625"/>
                  </a:cubicBezTo>
                  <a:cubicBezTo>
                    <a:pt x="757017" y="726025"/>
                    <a:pt x="761317" y="732358"/>
                    <a:pt x="763584" y="740624"/>
                  </a:cubicBezTo>
                  <a:lnTo>
                    <a:pt x="816580" y="730825"/>
                  </a:lnTo>
                  <a:cubicBezTo>
                    <a:pt x="811247" y="712292"/>
                    <a:pt x="801515" y="698293"/>
                    <a:pt x="787382" y="688827"/>
                  </a:cubicBezTo>
                  <a:cubicBezTo>
                    <a:pt x="773250" y="679361"/>
                    <a:pt x="751651" y="674628"/>
                    <a:pt x="722586" y="674628"/>
                  </a:cubicBezTo>
                  <a:close/>
                  <a:moveTo>
                    <a:pt x="224310" y="593633"/>
                  </a:moveTo>
                  <a:cubicBezTo>
                    <a:pt x="201778" y="593633"/>
                    <a:pt x="182545" y="597033"/>
                    <a:pt x="166613" y="603832"/>
                  </a:cubicBezTo>
                  <a:cubicBezTo>
                    <a:pt x="150681" y="610632"/>
                    <a:pt x="138481" y="620531"/>
                    <a:pt x="130015" y="633531"/>
                  </a:cubicBezTo>
                  <a:cubicBezTo>
                    <a:pt x="121549" y="646530"/>
                    <a:pt x="117316" y="660496"/>
                    <a:pt x="117316" y="675428"/>
                  </a:cubicBezTo>
                  <a:cubicBezTo>
                    <a:pt x="117316" y="698627"/>
                    <a:pt x="126316" y="718292"/>
                    <a:pt x="144314" y="734424"/>
                  </a:cubicBezTo>
                  <a:cubicBezTo>
                    <a:pt x="157114" y="745890"/>
                    <a:pt x="179379" y="755556"/>
                    <a:pt x="211110" y="763423"/>
                  </a:cubicBezTo>
                  <a:cubicBezTo>
                    <a:pt x="235776" y="769556"/>
                    <a:pt x="251575" y="773822"/>
                    <a:pt x="258507" y="776222"/>
                  </a:cubicBezTo>
                  <a:cubicBezTo>
                    <a:pt x="268640" y="779822"/>
                    <a:pt x="275740" y="784055"/>
                    <a:pt x="279806" y="788921"/>
                  </a:cubicBezTo>
                  <a:cubicBezTo>
                    <a:pt x="283873" y="793787"/>
                    <a:pt x="285906" y="799687"/>
                    <a:pt x="285906" y="806620"/>
                  </a:cubicBezTo>
                  <a:cubicBezTo>
                    <a:pt x="285906" y="817419"/>
                    <a:pt x="281073" y="826852"/>
                    <a:pt x="271407" y="834918"/>
                  </a:cubicBezTo>
                  <a:cubicBezTo>
                    <a:pt x="261741" y="842984"/>
                    <a:pt x="247375" y="847017"/>
                    <a:pt x="228309" y="847017"/>
                  </a:cubicBezTo>
                  <a:cubicBezTo>
                    <a:pt x="210310" y="847017"/>
                    <a:pt x="196011" y="842484"/>
                    <a:pt x="185412" y="833418"/>
                  </a:cubicBezTo>
                  <a:cubicBezTo>
                    <a:pt x="174813" y="824352"/>
                    <a:pt x="167780" y="810153"/>
                    <a:pt x="164313" y="790821"/>
                  </a:cubicBezTo>
                  <a:lnTo>
                    <a:pt x="106717" y="796421"/>
                  </a:lnTo>
                  <a:cubicBezTo>
                    <a:pt x="110583" y="829219"/>
                    <a:pt x="122449" y="854184"/>
                    <a:pt x="142315" y="871316"/>
                  </a:cubicBezTo>
                  <a:cubicBezTo>
                    <a:pt x="162180" y="888448"/>
                    <a:pt x="190645" y="897014"/>
                    <a:pt x="227709" y="897014"/>
                  </a:cubicBezTo>
                  <a:cubicBezTo>
                    <a:pt x="253174" y="897014"/>
                    <a:pt x="274440" y="893448"/>
                    <a:pt x="291505" y="886315"/>
                  </a:cubicBezTo>
                  <a:cubicBezTo>
                    <a:pt x="308571" y="879182"/>
                    <a:pt x="321770" y="868283"/>
                    <a:pt x="331103" y="853617"/>
                  </a:cubicBezTo>
                  <a:cubicBezTo>
                    <a:pt x="340436" y="838951"/>
                    <a:pt x="345102" y="823219"/>
                    <a:pt x="345102" y="806420"/>
                  </a:cubicBezTo>
                  <a:cubicBezTo>
                    <a:pt x="345102" y="787888"/>
                    <a:pt x="341202" y="772322"/>
                    <a:pt x="333403" y="759723"/>
                  </a:cubicBezTo>
                  <a:cubicBezTo>
                    <a:pt x="325603" y="747124"/>
                    <a:pt x="314804" y="737191"/>
                    <a:pt x="301005" y="729925"/>
                  </a:cubicBezTo>
                  <a:cubicBezTo>
                    <a:pt x="287206" y="722658"/>
                    <a:pt x="265907" y="715626"/>
                    <a:pt x="237109" y="708826"/>
                  </a:cubicBezTo>
                  <a:cubicBezTo>
                    <a:pt x="208311" y="702026"/>
                    <a:pt x="190178" y="695493"/>
                    <a:pt x="182712" y="689227"/>
                  </a:cubicBezTo>
                  <a:cubicBezTo>
                    <a:pt x="176846" y="684294"/>
                    <a:pt x="173913" y="678361"/>
                    <a:pt x="173913" y="671428"/>
                  </a:cubicBezTo>
                  <a:cubicBezTo>
                    <a:pt x="173913" y="663829"/>
                    <a:pt x="177046" y="657762"/>
                    <a:pt x="183312" y="653229"/>
                  </a:cubicBezTo>
                  <a:cubicBezTo>
                    <a:pt x="193045" y="646163"/>
                    <a:pt x="206511" y="642630"/>
                    <a:pt x="223710" y="642630"/>
                  </a:cubicBezTo>
                  <a:cubicBezTo>
                    <a:pt x="240375" y="642630"/>
                    <a:pt x="252874" y="645930"/>
                    <a:pt x="261207" y="652529"/>
                  </a:cubicBezTo>
                  <a:cubicBezTo>
                    <a:pt x="269540" y="659129"/>
                    <a:pt x="274973" y="669962"/>
                    <a:pt x="277506" y="685027"/>
                  </a:cubicBezTo>
                  <a:lnTo>
                    <a:pt x="336703" y="682428"/>
                  </a:lnTo>
                  <a:cubicBezTo>
                    <a:pt x="335769" y="655496"/>
                    <a:pt x="326003" y="633964"/>
                    <a:pt x="307405" y="617831"/>
                  </a:cubicBezTo>
                  <a:cubicBezTo>
                    <a:pt x="288806" y="601699"/>
                    <a:pt x="261107" y="593633"/>
                    <a:pt x="224310" y="593633"/>
                  </a:cubicBezTo>
                  <a:close/>
                  <a:moveTo>
                    <a:pt x="793842" y="0"/>
                  </a:moveTo>
                  <a:cubicBezTo>
                    <a:pt x="1232269" y="0"/>
                    <a:pt x="1587684" y="329113"/>
                    <a:pt x="1587684" y="735095"/>
                  </a:cubicBezTo>
                  <a:cubicBezTo>
                    <a:pt x="1587684" y="1141077"/>
                    <a:pt x="1232269" y="1470190"/>
                    <a:pt x="793842" y="1470190"/>
                  </a:cubicBezTo>
                  <a:cubicBezTo>
                    <a:pt x="355415" y="1470190"/>
                    <a:pt x="0" y="1141077"/>
                    <a:pt x="0" y="735095"/>
                  </a:cubicBezTo>
                  <a:cubicBezTo>
                    <a:pt x="0" y="329113"/>
                    <a:pt x="355415" y="0"/>
                    <a:pt x="793842" y="0"/>
                  </a:cubicBezTo>
                  <a:close/>
                </a:path>
              </a:pathLst>
            </a:custGeom>
            <a:ln w="53975" cap="rnd">
              <a:solidFill>
                <a:schemeClr val="bg1"/>
              </a:solidFill>
              <a:prstDash val="solid"/>
            </a:ln>
            <a:effectLst>
              <a:outerShdw sx="1000" sy="1000" algn="bl" rotWithShape="0">
                <a:srgbClr val="000000"/>
              </a:outerShdw>
            </a:effectLst>
            <a:extLst>
              <a:ext uri="{909E8E84-426E-40DD-AFC4-6F175D3DCCD1}">
                <a14:hiddenFill xmlns:a14="http://schemas.microsoft.com/office/drawing/2010/main">
                  <a:solidFill>
                    <a:srgbClr val="FFFFFF"/>
                  </a:solidFill>
                </a14:hiddenFill>
              </a:ext>
            </a:extLst>
          </p:spPr>
        </p:pic>
      </p:grpSp>
      <p:grpSp>
        <p:nvGrpSpPr>
          <p:cNvPr id="41" name="Group 40">
            <a:extLst>
              <a:ext uri="{FF2B5EF4-FFF2-40B4-BE49-F238E27FC236}">
                <a16:creationId xmlns:a16="http://schemas.microsoft.com/office/drawing/2014/main" id="{075E9347-B49B-78A5-A014-11EB93B4A895}"/>
              </a:ext>
            </a:extLst>
          </p:cNvPr>
          <p:cNvGrpSpPr/>
          <p:nvPr/>
        </p:nvGrpSpPr>
        <p:grpSpPr>
          <a:xfrm>
            <a:off x="-1112641" y="3508358"/>
            <a:ext cx="1060374" cy="1020313"/>
            <a:chOff x="169335" y="4210029"/>
            <a:chExt cx="1272449" cy="1224375"/>
          </a:xfrm>
        </p:grpSpPr>
        <p:sp>
          <p:nvSpPr>
            <p:cNvPr id="42" name="Oval 41">
              <a:extLst>
                <a:ext uri="{FF2B5EF4-FFF2-40B4-BE49-F238E27FC236}">
                  <a16:creationId xmlns:a16="http://schemas.microsoft.com/office/drawing/2014/main" id="{E16676B8-09A9-E73C-EF75-190AB798E755}"/>
                </a:ext>
              </a:extLst>
            </p:cNvPr>
            <p:cNvSpPr/>
            <p:nvPr/>
          </p:nvSpPr>
          <p:spPr>
            <a:xfrm>
              <a:off x="234673" y="4305677"/>
              <a:ext cx="1155267" cy="1049580"/>
            </a:xfrm>
            <a:prstGeom prst="ellipse">
              <a:avLst/>
            </a:prstGeom>
            <a:solidFill>
              <a:schemeClr val="bg1"/>
            </a:solidFill>
            <a:ln w="539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sz="1500">
                <a:solidFill>
                  <a:prstClr val="white"/>
                </a:solidFill>
                <a:latin typeface="Calibri" panose="020F0502020204030204"/>
              </a:endParaRPr>
            </a:p>
          </p:txBody>
        </p:sp>
        <p:pic>
          <p:nvPicPr>
            <p:cNvPr id="43" name="Picture 42">
              <a:extLst>
                <a:ext uri="{FF2B5EF4-FFF2-40B4-BE49-F238E27FC236}">
                  <a16:creationId xmlns:a16="http://schemas.microsoft.com/office/drawing/2014/main" id="{B5099F12-FB38-C3AC-2164-794EBA218116}"/>
                </a:ext>
              </a:extLst>
            </p:cNvPr>
            <p:cNvPicPr>
              <a:picLocks noChangeAspect="1"/>
            </p:cNvPicPr>
            <p:nvPr/>
          </p:nvPicPr>
          <p:blipFill>
            <a:blip r:embed="rId12" cstate="email">
              <a:alphaModFix/>
              <a:duotone>
                <a:prstClr val="black"/>
                <a:srgbClr val="FF969E">
                  <a:tint val="45000"/>
                  <a:satMod val="400000"/>
                </a:srgbClr>
              </a:duotone>
              <a:extLst>
                <a:ext uri="{28A0092B-C50C-407E-A947-70E740481C1C}">
                  <a14:useLocalDpi xmlns:a14="http://schemas.microsoft.com/office/drawing/2010/main"/>
                </a:ext>
                <a:ext uri="{837473B0-CC2E-450A-ABE3-18F120FF3D39}">
                  <a1611:picAttrSrcUrl xmlns:a1611="http://schemas.microsoft.com/office/drawing/2016/11/main" r:id="rId13"/>
                </a:ext>
              </a:extLst>
            </a:blip>
            <a:srcRect/>
            <a:stretch/>
          </p:blipFill>
          <p:spPr>
            <a:xfrm>
              <a:off x="169335" y="4210029"/>
              <a:ext cx="1272449" cy="1224375"/>
            </a:xfrm>
            <a:custGeom>
              <a:avLst/>
              <a:gdLst/>
              <a:ahLst/>
              <a:cxnLst/>
              <a:rect l="l" t="t" r="r" b="b"/>
              <a:pathLst>
                <a:path w="1475716" h="1419962">
                  <a:moveTo>
                    <a:pt x="1041060" y="576731"/>
                  </a:moveTo>
                  <a:lnTo>
                    <a:pt x="1041060" y="869913"/>
                  </a:lnTo>
                  <a:lnTo>
                    <a:pt x="1264047" y="869913"/>
                  </a:lnTo>
                  <a:lnTo>
                    <a:pt x="1264047" y="820516"/>
                  </a:lnTo>
                  <a:lnTo>
                    <a:pt x="1100257" y="820516"/>
                  </a:lnTo>
                  <a:lnTo>
                    <a:pt x="1100257" y="740721"/>
                  </a:lnTo>
                  <a:lnTo>
                    <a:pt x="1247448" y="740721"/>
                  </a:lnTo>
                  <a:lnTo>
                    <a:pt x="1247448" y="691324"/>
                  </a:lnTo>
                  <a:lnTo>
                    <a:pt x="1100257" y="691324"/>
                  </a:lnTo>
                  <a:lnTo>
                    <a:pt x="1100257" y="626328"/>
                  </a:lnTo>
                  <a:lnTo>
                    <a:pt x="1258447" y="626328"/>
                  </a:lnTo>
                  <a:lnTo>
                    <a:pt x="1258447" y="576731"/>
                  </a:lnTo>
                  <a:close/>
                  <a:moveTo>
                    <a:pt x="764835" y="576731"/>
                  </a:moveTo>
                  <a:lnTo>
                    <a:pt x="764835" y="869913"/>
                  </a:lnTo>
                  <a:lnTo>
                    <a:pt x="987822" y="869913"/>
                  </a:lnTo>
                  <a:lnTo>
                    <a:pt x="987822" y="820516"/>
                  </a:lnTo>
                  <a:lnTo>
                    <a:pt x="824032" y="820516"/>
                  </a:lnTo>
                  <a:lnTo>
                    <a:pt x="824032" y="740721"/>
                  </a:lnTo>
                  <a:lnTo>
                    <a:pt x="971223" y="740721"/>
                  </a:lnTo>
                  <a:lnTo>
                    <a:pt x="971223" y="691324"/>
                  </a:lnTo>
                  <a:lnTo>
                    <a:pt x="824032" y="691324"/>
                  </a:lnTo>
                  <a:lnTo>
                    <a:pt x="824032" y="626328"/>
                  </a:lnTo>
                  <a:lnTo>
                    <a:pt x="982222" y="626328"/>
                  </a:lnTo>
                  <a:lnTo>
                    <a:pt x="982222" y="576731"/>
                  </a:lnTo>
                  <a:close/>
                  <a:moveTo>
                    <a:pt x="470160" y="576731"/>
                  </a:moveTo>
                  <a:lnTo>
                    <a:pt x="470160" y="869913"/>
                  </a:lnTo>
                  <a:lnTo>
                    <a:pt x="525157" y="869913"/>
                  </a:lnTo>
                  <a:lnTo>
                    <a:pt x="525157" y="678725"/>
                  </a:lnTo>
                  <a:lnTo>
                    <a:pt x="643350" y="869913"/>
                  </a:lnTo>
                  <a:lnTo>
                    <a:pt x="702746" y="869913"/>
                  </a:lnTo>
                  <a:lnTo>
                    <a:pt x="702746" y="576731"/>
                  </a:lnTo>
                  <a:lnTo>
                    <a:pt x="647749" y="576731"/>
                  </a:lnTo>
                  <a:lnTo>
                    <a:pt x="647749" y="772519"/>
                  </a:lnTo>
                  <a:lnTo>
                    <a:pt x="527757" y="576731"/>
                  </a:lnTo>
                  <a:close/>
                  <a:moveTo>
                    <a:pt x="295929" y="571731"/>
                  </a:moveTo>
                  <a:cubicBezTo>
                    <a:pt x="273397" y="571731"/>
                    <a:pt x="254165" y="575131"/>
                    <a:pt x="238233" y="581931"/>
                  </a:cubicBezTo>
                  <a:cubicBezTo>
                    <a:pt x="222300" y="588730"/>
                    <a:pt x="210101" y="598630"/>
                    <a:pt x="201635" y="611629"/>
                  </a:cubicBezTo>
                  <a:cubicBezTo>
                    <a:pt x="193169" y="624628"/>
                    <a:pt x="188935" y="638594"/>
                    <a:pt x="188935" y="653526"/>
                  </a:cubicBezTo>
                  <a:cubicBezTo>
                    <a:pt x="188935" y="676725"/>
                    <a:pt x="197935" y="696391"/>
                    <a:pt x="215934" y="712523"/>
                  </a:cubicBezTo>
                  <a:cubicBezTo>
                    <a:pt x="228733" y="723989"/>
                    <a:pt x="250998" y="733655"/>
                    <a:pt x="282730" y="741521"/>
                  </a:cubicBezTo>
                  <a:cubicBezTo>
                    <a:pt x="307395" y="747654"/>
                    <a:pt x="323194" y="751920"/>
                    <a:pt x="330127" y="754320"/>
                  </a:cubicBezTo>
                  <a:cubicBezTo>
                    <a:pt x="340260" y="757920"/>
                    <a:pt x="347359" y="762153"/>
                    <a:pt x="351426" y="767020"/>
                  </a:cubicBezTo>
                  <a:cubicBezTo>
                    <a:pt x="355492" y="771886"/>
                    <a:pt x="357525" y="777786"/>
                    <a:pt x="357525" y="784718"/>
                  </a:cubicBezTo>
                  <a:cubicBezTo>
                    <a:pt x="357525" y="795518"/>
                    <a:pt x="352692" y="804951"/>
                    <a:pt x="343026" y="813017"/>
                  </a:cubicBezTo>
                  <a:cubicBezTo>
                    <a:pt x="333360" y="821083"/>
                    <a:pt x="318994" y="825116"/>
                    <a:pt x="299929" y="825116"/>
                  </a:cubicBezTo>
                  <a:cubicBezTo>
                    <a:pt x="281930" y="825116"/>
                    <a:pt x="267631" y="820583"/>
                    <a:pt x="257031" y="811517"/>
                  </a:cubicBezTo>
                  <a:cubicBezTo>
                    <a:pt x="246432" y="802451"/>
                    <a:pt x="239399" y="788252"/>
                    <a:pt x="235933" y="768919"/>
                  </a:cubicBezTo>
                  <a:lnTo>
                    <a:pt x="178336" y="774519"/>
                  </a:lnTo>
                  <a:cubicBezTo>
                    <a:pt x="182203" y="807317"/>
                    <a:pt x="194069" y="832282"/>
                    <a:pt x="213934" y="849414"/>
                  </a:cubicBezTo>
                  <a:cubicBezTo>
                    <a:pt x="233799" y="866547"/>
                    <a:pt x="262264" y="875113"/>
                    <a:pt x="299329" y="875113"/>
                  </a:cubicBezTo>
                  <a:cubicBezTo>
                    <a:pt x="324794" y="875113"/>
                    <a:pt x="346059" y="871546"/>
                    <a:pt x="363125" y="864414"/>
                  </a:cubicBezTo>
                  <a:cubicBezTo>
                    <a:pt x="380190" y="857281"/>
                    <a:pt x="393390" y="846381"/>
                    <a:pt x="402722" y="831716"/>
                  </a:cubicBezTo>
                  <a:cubicBezTo>
                    <a:pt x="412055" y="817050"/>
                    <a:pt x="416722" y="801317"/>
                    <a:pt x="416722" y="784518"/>
                  </a:cubicBezTo>
                  <a:cubicBezTo>
                    <a:pt x="416722" y="765986"/>
                    <a:pt x="412822" y="750421"/>
                    <a:pt x="405022" y="737821"/>
                  </a:cubicBezTo>
                  <a:cubicBezTo>
                    <a:pt x="397223" y="725222"/>
                    <a:pt x="386423" y="715289"/>
                    <a:pt x="372624" y="708023"/>
                  </a:cubicBezTo>
                  <a:cubicBezTo>
                    <a:pt x="358825" y="700757"/>
                    <a:pt x="337526" y="693724"/>
                    <a:pt x="308728" y="686924"/>
                  </a:cubicBezTo>
                  <a:cubicBezTo>
                    <a:pt x="279930" y="680125"/>
                    <a:pt x="261798" y="673592"/>
                    <a:pt x="254332" y="667326"/>
                  </a:cubicBezTo>
                  <a:cubicBezTo>
                    <a:pt x="248465" y="662393"/>
                    <a:pt x="245532" y="656460"/>
                    <a:pt x="245532" y="649527"/>
                  </a:cubicBezTo>
                  <a:cubicBezTo>
                    <a:pt x="245532" y="641927"/>
                    <a:pt x="248665" y="635861"/>
                    <a:pt x="254931" y="631328"/>
                  </a:cubicBezTo>
                  <a:cubicBezTo>
                    <a:pt x="264664" y="624262"/>
                    <a:pt x="278130" y="620728"/>
                    <a:pt x="295329" y="620728"/>
                  </a:cubicBezTo>
                  <a:cubicBezTo>
                    <a:pt x="311995" y="620728"/>
                    <a:pt x="324494" y="624028"/>
                    <a:pt x="332827" y="630628"/>
                  </a:cubicBezTo>
                  <a:cubicBezTo>
                    <a:pt x="341160" y="637227"/>
                    <a:pt x="346593" y="648060"/>
                    <a:pt x="349126" y="663126"/>
                  </a:cubicBezTo>
                  <a:lnTo>
                    <a:pt x="408322" y="660526"/>
                  </a:lnTo>
                  <a:cubicBezTo>
                    <a:pt x="407389" y="633594"/>
                    <a:pt x="397623" y="612062"/>
                    <a:pt x="379024" y="595930"/>
                  </a:cubicBezTo>
                  <a:cubicBezTo>
                    <a:pt x="360425" y="579798"/>
                    <a:pt x="332727" y="571731"/>
                    <a:pt x="295929" y="571731"/>
                  </a:cubicBezTo>
                  <a:close/>
                  <a:moveTo>
                    <a:pt x="737858" y="0"/>
                  </a:moveTo>
                  <a:cubicBezTo>
                    <a:pt x="1145366" y="0"/>
                    <a:pt x="1475716" y="317869"/>
                    <a:pt x="1475716" y="709981"/>
                  </a:cubicBezTo>
                  <a:cubicBezTo>
                    <a:pt x="1475716" y="1102093"/>
                    <a:pt x="1145366" y="1419962"/>
                    <a:pt x="737858" y="1419962"/>
                  </a:cubicBezTo>
                  <a:cubicBezTo>
                    <a:pt x="330350" y="1419962"/>
                    <a:pt x="0" y="1102093"/>
                    <a:pt x="0" y="709981"/>
                  </a:cubicBezTo>
                  <a:cubicBezTo>
                    <a:pt x="0" y="317869"/>
                    <a:pt x="330350" y="0"/>
                    <a:pt x="737858" y="0"/>
                  </a:cubicBezTo>
                  <a:close/>
                </a:path>
              </a:pathLst>
            </a:custGeom>
            <a:ln w="53975">
              <a:solidFill>
                <a:schemeClr val="bg1"/>
              </a:solidFill>
            </a:ln>
          </p:spPr>
        </p:pic>
      </p:grpSp>
      <p:grpSp>
        <p:nvGrpSpPr>
          <p:cNvPr id="44" name="Group 43">
            <a:extLst>
              <a:ext uri="{FF2B5EF4-FFF2-40B4-BE49-F238E27FC236}">
                <a16:creationId xmlns:a16="http://schemas.microsoft.com/office/drawing/2014/main" id="{5624B198-679C-DBF3-EF5C-F015C1DECDB3}"/>
              </a:ext>
            </a:extLst>
          </p:cNvPr>
          <p:cNvGrpSpPr/>
          <p:nvPr/>
        </p:nvGrpSpPr>
        <p:grpSpPr>
          <a:xfrm>
            <a:off x="-1139269" y="5760255"/>
            <a:ext cx="1069721" cy="996064"/>
            <a:chOff x="169335" y="6899053"/>
            <a:chExt cx="1283665" cy="1195277"/>
          </a:xfrm>
        </p:grpSpPr>
        <p:sp>
          <p:nvSpPr>
            <p:cNvPr id="45" name="Oval 44">
              <a:extLst>
                <a:ext uri="{FF2B5EF4-FFF2-40B4-BE49-F238E27FC236}">
                  <a16:creationId xmlns:a16="http://schemas.microsoft.com/office/drawing/2014/main" id="{FB219144-8A66-A6FB-1ADF-644B6FC90D2B}"/>
                </a:ext>
              </a:extLst>
            </p:cNvPr>
            <p:cNvSpPr/>
            <p:nvPr/>
          </p:nvSpPr>
          <p:spPr>
            <a:xfrm>
              <a:off x="234673" y="6975240"/>
              <a:ext cx="1155267" cy="1049580"/>
            </a:xfrm>
            <a:prstGeom prst="ellipse">
              <a:avLst/>
            </a:prstGeom>
            <a:solidFill>
              <a:schemeClr val="bg1"/>
            </a:solidFill>
            <a:ln w="539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sz="1500">
                <a:solidFill>
                  <a:prstClr val="white"/>
                </a:solidFill>
                <a:latin typeface="Calibri" panose="020F0502020204030204"/>
              </a:endParaRPr>
            </a:p>
          </p:txBody>
        </p:sp>
        <p:pic>
          <p:nvPicPr>
            <p:cNvPr id="46" name="Picture 45" descr="Visit Broadstairs - quintessential seaside town on the Kent coast - Visit  Thanet">
              <a:extLst>
                <a:ext uri="{FF2B5EF4-FFF2-40B4-BE49-F238E27FC236}">
                  <a16:creationId xmlns:a16="http://schemas.microsoft.com/office/drawing/2014/main" id="{19653CE7-DC24-6004-A48F-266412CB7BA0}"/>
                </a:ext>
              </a:extLst>
            </p:cNvPr>
            <p:cNvPicPr>
              <a:picLocks noChangeAspect="1" noChangeArrowheads="1"/>
            </p:cNvPicPr>
            <p:nvPr/>
          </p:nvPicPr>
          <p:blipFill>
            <a:blip r:embed="rId9" cstate="email">
              <a:duotone>
                <a:prstClr val="black"/>
                <a:schemeClr val="accent2">
                  <a:lumMod val="60000"/>
                  <a:lumOff val="40000"/>
                  <a:tint val="45000"/>
                  <a:satMod val="400000"/>
                </a:schemeClr>
              </a:duotone>
              <a:extLst>
                <a:ext uri="{28A0092B-C50C-407E-A947-70E740481C1C}">
                  <a14:useLocalDpi xmlns:a14="http://schemas.microsoft.com/office/drawing/2010/main"/>
                </a:ext>
              </a:extLst>
            </a:blip>
            <a:srcRect/>
            <a:stretch/>
          </p:blipFill>
          <p:spPr bwMode="auto">
            <a:xfrm>
              <a:off x="169335" y="6899053"/>
              <a:ext cx="1283665" cy="1195277"/>
            </a:xfrm>
            <a:custGeom>
              <a:avLst/>
              <a:gdLst/>
              <a:ahLst/>
              <a:cxnLst/>
              <a:rect l="l" t="t" r="r" b="b"/>
              <a:pathLst>
                <a:path w="1488724" h="1386216">
                  <a:moveTo>
                    <a:pt x="693640" y="714168"/>
                  </a:moveTo>
                  <a:lnTo>
                    <a:pt x="750836" y="784763"/>
                  </a:lnTo>
                  <a:cubicBezTo>
                    <a:pt x="741237" y="792763"/>
                    <a:pt x="732371" y="798496"/>
                    <a:pt x="724238" y="801962"/>
                  </a:cubicBezTo>
                  <a:cubicBezTo>
                    <a:pt x="716105" y="805429"/>
                    <a:pt x="707639" y="807162"/>
                    <a:pt x="698839" y="807162"/>
                  </a:cubicBezTo>
                  <a:cubicBezTo>
                    <a:pt x="685507" y="807162"/>
                    <a:pt x="674874" y="803329"/>
                    <a:pt x="666941" y="795663"/>
                  </a:cubicBezTo>
                  <a:cubicBezTo>
                    <a:pt x="659008" y="787997"/>
                    <a:pt x="655042" y="778097"/>
                    <a:pt x="655042" y="765964"/>
                  </a:cubicBezTo>
                  <a:cubicBezTo>
                    <a:pt x="655042" y="756365"/>
                    <a:pt x="658242" y="746966"/>
                    <a:pt x="664641" y="737766"/>
                  </a:cubicBezTo>
                  <a:cubicBezTo>
                    <a:pt x="671041" y="728567"/>
                    <a:pt x="680707" y="720701"/>
                    <a:pt x="693640" y="714168"/>
                  </a:cubicBezTo>
                  <a:close/>
                  <a:moveTo>
                    <a:pt x="717638" y="589775"/>
                  </a:moveTo>
                  <a:cubicBezTo>
                    <a:pt x="726838" y="589775"/>
                    <a:pt x="734137" y="592308"/>
                    <a:pt x="739537" y="597375"/>
                  </a:cubicBezTo>
                  <a:cubicBezTo>
                    <a:pt x="744936" y="602441"/>
                    <a:pt x="747636" y="608574"/>
                    <a:pt x="747636" y="615774"/>
                  </a:cubicBezTo>
                  <a:cubicBezTo>
                    <a:pt x="747636" y="624307"/>
                    <a:pt x="742037" y="632906"/>
                    <a:pt x="730837" y="641572"/>
                  </a:cubicBezTo>
                  <a:lnTo>
                    <a:pt x="715638" y="653171"/>
                  </a:lnTo>
                  <a:lnTo>
                    <a:pt x="701839" y="637172"/>
                  </a:lnTo>
                  <a:cubicBezTo>
                    <a:pt x="693306" y="627306"/>
                    <a:pt x="689040" y="618907"/>
                    <a:pt x="689040" y="611974"/>
                  </a:cubicBezTo>
                  <a:cubicBezTo>
                    <a:pt x="689040" y="606108"/>
                    <a:pt x="691573" y="600941"/>
                    <a:pt x="696639" y="596475"/>
                  </a:cubicBezTo>
                  <a:cubicBezTo>
                    <a:pt x="701706" y="592008"/>
                    <a:pt x="708705" y="589775"/>
                    <a:pt x="717638" y="589775"/>
                  </a:cubicBezTo>
                  <a:close/>
                  <a:moveTo>
                    <a:pt x="894195" y="555177"/>
                  </a:moveTo>
                  <a:lnTo>
                    <a:pt x="894195" y="848359"/>
                  </a:lnTo>
                  <a:lnTo>
                    <a:pt x="949191" y="848359"/>
                  </a:lnTo>
                  <a:lnTo>
                    <a:pt x="949191" y="617574"/>
                  </a:lnTo>
                  <a:lnTo>
                    <a:pt x="1007188" y="848359"/>
                  </a:lnTo>
                  <a:lnTo>
                    <a:pt x="1064184" y="848359"/>
                  </a:lnTo>
                  <a:lnTo>
                    <a:pt x="1122381" y="617574"/>
                  </a:lnTo>
                  <a:lnTo>
                    <a:pt x="1122381" y="848359"/>
                  </a:lnTo>
                  <a:lnTo>
                    <a:pt x="1177377" y="848359"/>
                  </a:lnTo>
                  <a:lnTo>
                    <a:pt x="1177377" y="555177"/>
                  </a:lnTo>
                  <a:lnTo>
                    <a:pt x="1088583" y="555177"/>
                  </a:lnTo>
                  <a:lnTo>
                    <a:pt x="1035986" y="755165"/>
                  </a:lnTo>
                  <a:lnTo>
                    <a:pt x="982789" y="555177"/>
                  </a:lnTo>
                  <a:close/>
                  <a:moveTo>
                    <a:pt x="324295" y="555177"/>
                  </a:moveTo>
                  <a:lnTo>
                    <a:pt x="324295" y="848359"/>
                  </a:lnTo>
                  <a:lnTo>
                    <a:pt x="383491" y="848359"/>
                  </a:lnTo>
                  <a:lnTo>
                    <a:pt x="383491" y="759765"/>
                  </a:lnTo>
                  <a:lnTo>
                    <a:pt x="431488" y="710768"/>
                  </a:lnTo>
                  <a:lnTo>
                    <a:pt x="512083" y="848359"/>
                  </a:lnTo>
                  <a:lnTo>
                    <a:pt x="588679" y="848359"/>
                  </a:lnTo>
                  <a:lnTo>
                    <a:pt x="472286" y="669370"/>
                  </a:lnTo>
                  <a:lnTo>
                    <a:pt x="582679" y="555177"/>
                  </a:lnTo>
                  <a:lnTo>
                    <a:pt x="503084" y="555177"/>
                  </a:lnTo>
                  <a:lnTo>
                    <a:pt x="383491" y="685369"/>
                  </a:lnTo>
                  <a:lnTo>
                    <a:pt x="383491" y="555177"/>
                  </a:lnTo>
                  <a:close/>
                  <a:moveTo>
                    <a:pt x="716238" y="550178"/>
                  </a:moveTo>
                  <a:cubicBezTo>
                    <a:pt x="689973" y="550178"/>
                    <a:pt x="669741" y="556344"/>
                    <a:pt x="655542" y="568677"/>
                  </a:cubicBezTo>
                  <a:cubicBezTo>
                    <a:pt x="641343" y="581009"/>
                    <a:pt x="634243" y="596042"/>
                    <a:pt x="634243" y="613774"/>
                  </a:cubicBezTo>
                  <a:cubicBezTo>
                    <a:pt x="634243" y="623373"/>
                    <a:pt x="636776" y="633539"/>
                    <a:pt x="641843" y="644272"/>
                  </a:cubicBezTo>
                  <a:cubicBezTo>
                    <a:pt x="646909" y="655005"/>
                    <a:pt x="654442" y="666304"/>
                    <a:pt x="664441" y="678170"/>
                  </a:cubicBezTo>
                  <a:cubicBezTo>
                    <a:pt x="642176" y="689236"/>
                    <a:pt x="625444" y="702268"/>
                    <a:pt x="614244" y="717268"/>
                  </a:cubicBezTo>
                  <a:cubicBezTo>
                    <a:pt x="603045" y="732267"/>
                    <a:pt x="597445" y="749166"/>
                    <a:pt x="597445" y="767964"/>
                  </a:cubicBezTo>
                  <a:cubicBezTo>
                    <a:pt x="597445" y="788630"/>
                    <a:pt x="604578" y="806895"/>
                    <a:pt x="618844" y="822761"/>
                  </a:cubicBezTo>
                  <a:cubicBezTo>
                    <a:pt x="637243" y="843293"/>
                    <a:pt x="664708" y="853559"/>
                    <a:pt x="701239" y="853559"/>
                  </a:cubicBezTo>
                  <a:cubicBezTo>
                    <a:pt x="719638" y="853559"/>
                    <a:pt x="735504" y="851026"/>
                    <a:pt x="748836" y="845960"/>
                  </a:cubicBezTo>
                  <a:cubicBezTo>
                    <a:pt x="762169" y="840893"/>
                    <a:pt x="774768" y="833027"/>
                    <a:pt x="786634" y="822361"/>
                  </a:cubicBezTo>
                  <a:cubicBezTo>
                    <a:pt x="801966" y="836627"/>
                    <a:pt x="817965" y="847826"/>
                    <a:pt x="834631" y="855959"/>
                  </a:cubicBezTo>
                  <a:lnTo>
                    <a:pt x="868629" y="812562"/>
                  </a:lnTo>
                  <a:cubicBezTo>
                    <a:pt x="863962" y="810295"/>
                    <a:pt x="856663" y="805662"/>
                    <a:pt x="846730" y="798663"/>
                  </a:cubicBezTo>
                  <a:cubicBezTo>
                    <a:pt x="836798" y="791663"/>
                    <a:pt x="828698" y="785230"/>
                    <a:pt x="822432" y="779364"/>
                  </a:cubicBezTo>
                  <a:cubicBezTo>
                    <a:pt x="826698" y="773764"/>
                    <a:pt x="830698" y="766798"/>
                    <a:pt x="834431" y="758465"/>
                  </a:cubicBezTo>
                  <a:cubicBezTo>
                    <a:pt x="838164" y="750132"/>
                    <a:pt x="842564" y="736966"/>
                    <a:pt x="847630" y="718967"/>
                  </a:cubicBezTo>
                  <a:lnTo>
                    <a:pt x="796833" y="707368"/>
                  </a:lnTo>
                  <a:cubicBezTo>
                    <a:pt x="793367" y="721101"/>
                    <a:pt x="789234" y="732233"/>
                    <a:pt x="784434" y="740766"/>
                  </a:cubicBezTo>
                  <a:lnTo>
                    <a:pt x="743637" y="686969"/>
                  </a:lnTo>
                  <a:cubicBezTo>
                    <a:pt x="765102" y="673504"/>
                    <a:pt x="779368" y="661438"/>
                    <a:pt x="786434" y="650772"/>
                  </a:cubicBezTo>
                  <a:cubicBezTo>
                    <a:pt x="793500" y="640106"/>
                    <a:pt x="797033" y="628840"/>
                    <a:pt x="797033" y="616974"/>
                  </a:cubicBezTo>
                  <a:cubicBezTo>
                    <a:pt x="797033" y="598308"/>
                    <a:pt x="789900" y="582509"/>
                    <a:pt x="775635" y="569577"/>
                  </a:cubicBezTo>
                  <a:cubicBezTo>
                    <a:pt x="761369" y="556644"/>
                    <a:pt x="741570" y="550178"/>
                    <a:pt x="716238" y="550178"/>
                  </a:cubicBezTo>
                  <a:close/>
                  <a:moveTo>
                    <a:pt x="744362" y="0"/>
                  </a:moveTo>
                  <a:cubicBezTo>
                    <a:pt x="1155462" y="0"/>
                    <a:pt x="1488724" y="310315"/>
                    <a:pt x="1488724" y="693108"/>
                  </a:cubicBezTo>
                  <a:cubicBezTo>
                    <a:pt x="1488724" y="1075901"/>
                    <a:pt x="1155462" y="1386216"/>
                    <a:pt x="744362" y="1386216"/>
                  </a:cubicBezTo>
                  <a:cubicBezTo>
                    <a:pt x="333262" y="1386216"/>
                    <a:pt x="0" y="1075901"/>
                    <a:pt x="0" y="693108"/>
                  </a:cubicBezTo>
                  <a:cubicBezTo>
                    <a:pt x="0" y="310315"/>
                    <a:pt x="333262" y="0"/>
                    <a:pt x="744362" y="0"/>
                  </a:cubicBezTo>
                  <a:close/>
                </a:path>
              </a:pathLst>
            </a:custGeom>
            <a:ln w="53975" cap="rnd">
              <a:solidFill>
                <a:schemeClr val="bg1"/>
              </a:solidFill>
              <a:prstDash val="solid"/>
            </a:ln>
            <a:effectLst>
              <a:outerShdw sx="1000" sy="1000" algn="bl" rotWithShape="0">
                <a:srgbClr val="000000"/>
              </a:outerShdw>
            </a:effectLst>
            <a:extLst>
              <a:ext uri="{909E8E84-426E-40DD-AFC4-6F175D3DCCD1}">
                <a14:hiddenFill xmlns:a14="http://schemas.microsoft.com/office/drawing/2010/main">
                  <a:solidFill>
                    <a:srgbClr val="FFFFFF"/>
                  </a:solidFill>
                </a14:hiddenFill>
              </a:ext>
            </a:extLst>
          </p:spPr>
        </p:pic>
      </p:grpSp>
      <p:grpSp>
        <p:nvGrpSpPr>
          <p:cNvPr id="47" name="Group 46">
            <a:extLst>
              <a:ext uri="{FF2B5EF4-FFF2-40B4-BE49-F238E27FC236}">
                <a16:creationId xmlns:a16="http://schemas.microsoft.com/office/drawing/2014/main" id="{28C8B1C5-4F17-4D5B-1DF0-7E67D71C75F7}"/>
              </a:ext>
            </a:extLst>
          </p:cNvPr>
          <p:cNvGrpSpPr/>
          <p:nvPr/>
        </p:nvGrpSpPr>
        <p:grpSpPr>
          <a:xfrm>
            <a:off x="-1112641" y="159606"/>
            <a:ext cx="1096368" cy="1048554"/>
            <a:chOff x="139825" y="280858"/>
            <a:chExt cx="1315641" cy="1258265"/>
          </a:xfrm>
        </p:grpSpPr>
        <p:sp>
          <p:nvSpPr>
            <p:cNvPr id="48" name="Oval 47">
              <a:extLst>
                <a:ext uri="{FF2B5EF4-FFF2-40B4-BE49-F238E27FC236}">
                  <a16:creationId xmlns:a16="http://schemas.microsoft.com/office/drawing/2014/main" id="{E02DC415-0604-B548-2C76-E9AADD11E3B0}"/>
                </a:ext>
              </a:extLst>
            </p:cNvPr>
            <p:cNvSpPr/>
            <p:nvPr/>
          </p:nvSpPr>
          <p:spPr>
            <a:xfrm>
              <a:off x="218322" y="401115"/>
              <a:ext cx="1155267" cy="1049580"/>
            </a:xfrm>
            <a:prstGeom prst="ellipse">
              <a:avLst/>
            </a:prstGeom>
            <a:solidFill>
              <a:schemeClr val="bg1"/>
            </a:solidFill>
            <a:ln w="635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sz="1500">
                <a:solidFill>
                  <a:prstClr val="white"/>
                </a:solidFill>
                <a:latin typeface="Calibri" panose="020F0502020204030204"/>
              </a:endParaRPr>
            </a:p>
          </p:txBody>
        </p:sp>
        <p:pic>
          <p:nvPicPr>
            <p:cNvPr id="49" name="Picture 48">
              <a:extLst>
                <a:ext uri="{FF2B5EF4-FFF2-40B4-BE49-F238E27FC236}">
                  <a16:creationId xmlns:a16="http://schemas.microsoft.com/office/drawing/2014/main" id="{3BE3E642-654C-E8E7-53F4-9ECBB8794635}"/>
                </a:ext>
              </a:extLst>
            </p:cNvPr>
            <p:cNvPicPr>
              <a:picLocks noChangeAspect="1"/>
            </p:cNvPicPr>
            <p:nvPr/>
          </p:nvPicPr>
          <p:blipFill>
            <a:blip r:embed="rId10" cstate="email">
              <a:duotone>
                <a:prstClr val="black"/>
                <a:srgbClr val="7030A0">
                  <a:tint val="45000"/>
                  <a:satMod val="400000"/>
                </a:srgbClr>
              </a:duotone>
              <a:extLst>
                <a:ext uri="{28A0092B-C50C-407E-A947-70E740481C1C}">
                  <a14:useLocalDpi xmlns:a14="http://schemas.microsoft.com/office/drawing/2010/main"/>
                </a:ext>
              </a:extLst>
            </a:blip>
            <a:srcRect/>
            <a:stretch>
              <a:fillRect/>
            </a:stretch>
          </p:blipFill>
          <p:spPr>
            <a:xfrm>
              <a:off x="139825" y="280858"/>
              <a:ext cx="1315641" cy="1258265"/>
            </a:xfrm>
            <a:custGeom>
              <a:avLst/>
              <a:gdLst/>
              <a:ahLst/>
              <a:cxnLst/>
              <a:rect l="l" t="t" r="r" b="b"/>
              <a:pathLst>
                <a:path w="1525808" h="1459266">
                  <a:moveTo>
                    <a:pt x="677955" y="762168"/>
                  </a:moveTo>
                  <a:lnTo>
                    <a:pt x="735152" y="832763"/>
                  </a:lnTo>
                  <a:cubicBezTo>
                    <a:pt x="725552" y="840763"/>
                    <a:pt x="716686" y="846496"/>
                    <a:pt x="708553" y="849962"/>
                  </a:cubicBezTo>
                  <a:cubicBezTo>
                    <a:pt x="700420" y="853429"/>
                    <a:pt x="691954" y="855162"/>
                    <a:pt x="683155" y="855162"/>
                  </a:cubicBezTo>
                  <a:cubicBezTo>
                    <a:pt x="669822" y="855162"/>
                    <a:pt x="659190" y="851329"/>
                    <a:pt x="651257" y="843663"/>
                  </a:cubicBezTo>
                  <a:cubicBezTo>
                    <a:pt x="643324" y="835997"/>
                    <a:pt x="639357" y="826097"/>
                    <a:pt x="639357" y="813965"/>
                  </a:cubicBezTo>
                  <a:cubicBezTo>
                    <a:pt x="639357" y="804365"/>
                    <a:pt x="642557" y="794966"/>
                    <a:pt x="648957" y="785766"/>
                  </a:cubicBezTo>
                  <a:cubicBezTo>
                    <a:pt x="655356" y="776567"/>
                    <a:pt x="665023" y="768701"/>
                    <a:pt x="677955" y="762168"/>
                  </a:cubicBezTo>
                  <a:close/>
                  <a:moveTo>
                    <a:pt x="701954" y="637775"/>
                  </a:moveTo>
                  <a:cubicBezTo>
                    <a:pt x="711153" y="637775"/>
                    <a:pt x="718453" y="640309"/>
                    <a:pt x="723852" y="645375"/>
                  </a:cubicBezTo>
                  <a:cubicBezTo>
                    <a:pt x="729252" y="650441"/>
                    <a:pt x="731952" y="656574"/>
                    <a:pt x="731952" y="663774"/>
                  </a:cubicBezTo>
                  <a:cubicBezTo>
                    <a:pt x="731952" y="672307"/>
                    <a:pt x="726352" y="680906"/>
                    <a:pt x="715153" y="689572"/>
                  </a:cubicBezTo>
                  <a:lnTo>
                    <a:pt x="699954" y="701171"/>
                  </a:lnTo>
                  <a:lnTo>
                    <a:pt x="686155" y="685172"/>
                  </a:lnTo>
                  <a:cubicBezTo>
                    <a:pt x="677622" y="675306"/>
                    <a:pt x="673355" y="666907"/>
                    <a:pt x="673355" y="659974"/>
                  </a:cubicBezTo>
                  <a:cubicBezTo>
                    <a:pt x="673355" y="654108"/>
                    <a:pt x="675889" y="648941"/>
                    <a:pt x="680955" y="644475"/>
                  </a:cubicBezTo>
                  <a:cubicBezTo>
                    <a:pt x="686021" y="640009"/>
                    <a:pt x="693021" y="637775"/>
                    <a:pt x="701954" y="637775"/>
                  </a:cubicBezTo>
                  <a:close/>
                  <a:moveTo>
                    <a:pt x="860437" y="603177"/>
                  </a:moveTo>
                  <a:lnTo>
                    <a:pt x="930433" y="896360"/>
                  </a:lnTo>
                  <a:lnTo>
                    <a:pt x="994629" y="896360"/>
                  </a:lnTo>
                  <a:lnTo>
                    <a:pt x="1052825" y="677173"/>
                  </a:lnTo>
                  <a:lnTo>
                    <a:pt x="1111222" y="896360"/>
                  </a:lnTo>
                  <a:lnTo>
                    <a:pt x="1174018" y="896360"/>
                  </a:lnTo>
                  <a:lnTo>
                    <a:pt x="1245214" y="603177"/>
                  </a:lnTo>
                  <a:lnTo>
                    <a:pt x="1185617" y="603177"/>
                  </a:lnTo>
                  <a:lnTo>
                    <a:pt x="1140620" y="807965"/>
                  </a:lnTo>
                  <a:lnTo>
                    <a:pt x="1089223" y="603177"/>
                  </a:lnTo>
                  <a:lnTo>
                    <a:pt x="1018827" y="603177"/>
                  </a:lnTo>
                  <a:lnTo>
                    <a:pt x="965231" y="804565"/>
                  </a:lnTo>
                  <a:lnTo>
                    <a:pt x="921033" y="603177"/>
                  </a:lnTo>
                  <a:close/>
                  <a:moveTo>
                    <a:pt x="298885" y="603177"/>
                  </a:moveTo>
                  <a:lnTo>
                    <a:pt x="298885" y="896360"/>
                  </a:lnTo>
                  <a:lnTo>
                    <a:pt x="353882" y="896360"/>
                  </a:lnTo>
                  <a:lnTo>
                    <a:pt x="353882" y="705171"/>
                  </a:lnTo>
                  <a:lnTo>
                    <a:pt x="472075" y="896360"/>
                  </a:lnTo>
                  <a:lnTo>
                    <a:pt x="531471" y="896360"/>
                  </a:lnTo>
                  <a:lnTo>
                    <a:pt x="531471" y="603177"/>
                  </a:lnTo>
                  <a:lnTo>
                    <a:pt x="476474" y="603177"/>
                  </a:lnTo>
                  <a:lnTo>
                    <a:pt x="476474" y="798965"/>
                  </a:lnTo>
                  <a:lnTo>
                    <a:pt x="356482" y="603177"/>
                  </a:lnTo>
                  <a:close/>
                  <a:moveTo>
                    <a:pt x="700554" y="598178"/>
                  </a:moveTo>
                  <a:cubicBezTo>
                    <a:pt x="674289" y="598178"/>
                    <a:pt x="654056" y="604344"/>
                    <a:pt x="639857" y="616677"/>
                  </a:cubicBezTo>
                  <a:cubicBezTo>
                    <a:pt x="625658" y="629009"/>
                    <a:pt x="618559" y="644042"/>
                    <a:pt x="618559" y="661774"/>
                  </a:cubicBezTo>
                  <a:cubicBezTo>
                    <a:pt x="618559" y="671373"/>
                    <a:pt x="621092" y="681539"/>
                    <a:pt x="626158" y="692272"/>
                  </a:cubicBezTo>
                  <a:cubicBezTo>
                    <a:pt x="631225" y="703005"/>
                    <a:pt x="638757" y="714304"/>
                    <a:pt x="648757" y="726170"/>
                  </a:cubicBezTo>
                  <a:cubicBezTo>
                    <a:pt x="626492" y="737236"/>
                    <a:pt x="609759" y="750268"/>
                    <a:pt x="598560" y="765268"/>
                  </a:cubicBezTo>
                  <a:cubicBezTo>
                    <a:pt x="587361" y="780267"/>
                    <a:pt x="581761" y="797166"/>
                    <a:pt x="581761" y="815964"/>
                  </a:cubicBezTo>
                  <a:cubicBezTo>
                    <a:pt x="581761" y="836630"/>
                    <a:pt x="588894" y="854895"/>
                    <a:pt x="603160" y="870761"/>
                  </a:cubicBezTo>
                  <a:cubicBezTo>
                    <a:pt x="621559" y="891293"/>
                    <a:pt x="649023" y="901559"/>
                    <a:pt x="685555" y="901559"/>
                  </a:cubicBezTo>
                  <a:cubicBezTo>
                    <a:pt x="703953" y="901559"/>
                    <a:pt x="719819" y="899026"/>
                    <a:pt x="733152" y="893960"/>
                  </a:cubicBezTo>
                  <a:cubicBezTo>
                    <a:pt x="746484" y="888893"/>
                    <a:pt x="759083" y="881027"/>
                    <a:pt x="770949" y="870361"/>
                  </a:cubicBezTo>
                  <a:cubicBezTo>
                    <a:pt x="786282" y="884627"/>
                    <a:pt x="802281" y="895826"/>
                    <a:pt x="818946" y="903959"/>
                  </a:cubicBezTo>
                  <a:lnTo>
                    <a:pt x="852944" y="860562"/>
                  </a:lnTo>
                  <a:cubicBezTo>
                    <a:pt x="848278" y="858295"/>
                    <a:pt x="840978" y="853662"/>
                    <a:pt x="831046" y="846663"/>
                  </a:cubicBezTo>
                  <a:cubicBezTo>
                    <a:pt x="821113" y="839663"/>
                    <a:pt x="813013" y="833230"/>
                    <a:pt x="806747" y="827364"/>
                  </a:cubicBezTo>
                  <a:cubicBezTo>
                    <a:pt x="811014" y="821764"/>
                    <a:pt x="815013" y="814798"/>
                    <a:pt x="818746" y="806465"/>
                  </a:cubicBezTo>
                  <a:cubicBezTo>
                    <a:pt x="822479" y="798132"/>
                    <a:pt x="826879" y="784966"/>
                    <a:pt x="831946" y="766967"/>
                  </a:cubicBezTo>
                  <a:lnTo>
                    <a:pt x="781149" y="755368"/>
                  </a:lnTo>
                  <a:cubicBezTo>
                    <a:pt x="777682" y="769101"/>
                    <a:pt x="773549" y="780233"/>
                    <a:pt x="768749" y="788766"/>
                  </a:cubicBezTo>
                  <a:lnTo>
                    <a:pt x="727952" y="734969"/>
                  </a:lnTo>
                  <a:cubicBezTo>
                    <a:pt x="749417" y="721504"/>
                    <a:pt x="763683" y="709438"/>
                    <a:pt x="770749" y="698772"/>
                  </a:cubicBezTo>
                  <a:cubicBezTo>
                    <a:pt x="777816" y="688106"/>
                    <a:pt x="781349" y="676840"/>
                    <a:pt x="781349" y="664974"/>
                  </a:cubicBezTo>
                  <a:cubicBezTo>
                    <a:pt x="781349" y="646308"/>
                    <a:pt x="774216" y="630509"/>
                    <a:pt x="759950" y="617577"/>
                  </a:cubicBezTo>
                  <a:cubicBezTo>
                    <a:pt x="745684" y="604644"/>
                    <a:pt x="725885" y="598178"/>
                    <a:pt x="700554" y="598178"/>
                  </a:cubicBezTo>
                  <a:close/>
                  <a:moveTo>
                    <a:pt x="762904" y="0"/>
                  </a:moveTo>
                  <a:cubicBezTo>
                    <a:pt x="1184244" y="0"/>
                    <a:pt x="1525808" y="326668"/>
                    <a:pt x="1525808" y="729633"/>
                  </a:cubicBezTo>
                  <a:cubicBezTo>
                    <a:pt x="1525808" y="1132598"/>
                    <a:pt x="1184244" y="1459266"/>
                    <a:pt x="762904" y="1459266"/>
                  </a:cubicBezTo>
                  <a:cubicBezTo>
                    <a:pt x="341564" y="1459266"/>
                    <a:pt x="0" y="1132598"/>
                    <a:pt x="0" y="729633"/>
                  </a:cubicBezTo>
                  <a:cubicBezTo>
                    <a:pt x="0" y="326668"/>
                    <a:pt x="341564" y="0"/>
                    <a:pt x="762904" y="0"/>
                  </a:cubicBezTo>
                  <a:close/>
                </a:path>
              </a:pathLst>
            </a:custGeom>
            <a:ln w="63500" cap="rnd">
              <a:solidFill>
                <a:schemeClr val="bg1"/>
              </a:solidFill>
              <a:prstDash val="solid"/>
            </a:ln>
            <a:effectLst>
              <a:outerShdw sx="1000" sy="1000" algn="bl" rotWithShape="0">
                <a:srgbClr val="000000"/>
              </a:outerShdw>
            </a:effectLst>
          </p:spPr>
        </p:pic>
      </p:grpSp>
      <p:grpSp>
        <p:nvGrpSpPr>
          <p:cNvPr id="56" name="Group 55">
            <a:extLst>
              <a:ext uri="{FF2B5EF4-FFF2-40B4-BE49-F238E27FC236}">
                <a16:creationId xmlns:a16="http://schemas.microsoft.com/office/drawing/2014/main" id="{8E5CA291-BD9C-CF05-4F57-D1D34A0EB1DF}"/>
              </a:ext>
            </a:extLst>
          </p:cNvPr>
          <p:cNvGrpSpPr/>
          <p:nvPr/>
        </p:nvGrpSpPr>
        <p:grpSpPr>
          <a:xfrm>
            <a:off x="968030" y="3477480"/>
            <a:ext cx="1060374" cy="1020313"/>
            <a:chOff x="169335" y="4210029"/>
            <a:chExt cx="1272449" cy="1224375"/>
          </a:xfrm>
        </p:grpSpPr>
        <p:sp>
          <p:nvSpPr>
            <p:cNvPr id="59" name="Oval 58">
              <a:extLst>
                <a:ext uri="{FF2B5EF4-FFF2-40B4-BE49-F238E27FC236}">
                  <a16:creationId xmlns:a16="http://schemas.microsoft.com/office/drawing/2014/main" id="{5278D2FD-7EE2-53AA-20C6-CF8453127276}"/>
                </a:ext>
              </a:extLst>
            </p:cNvPr>
            <p:cNvSpPr/>
            <p:nvPr/>
          </p:nvSpPr>
          <p:spPr>
            <a:xfrm>
              <a:off x="234673" y="4305677"/>
              <a:ext cx="1155267" cy="1049580"/>
            </a:xfrm>
            <a:prstGeom prst="ellipse">
              <a:avLst/>
            </a:prstGeom>
            <a:solidFill>
              <a:schemeClr val="bg1"/>
            </a:solidFill>
            <a:ln w="539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sz="1500">
                <a:solidFill>
                  <a:prstClr val="white"/>
                </a:solidFill>
                <a:latin typeface="Calibri" panose="020F0502020204030204"/>
              </a:endParaRPr>
            </a:p>
          </p:txBody>
        </p:sp>
        <p:pic>
          <p:nvPicPr>
            <p:cNvPr id="60" name="Picture 59">
              <a:extLst>
                <a:ext uri="{FF2B5EF4-FFF2-40B4-BE49-F238E27FC236}">
                  <a16:creationId xmlns:a16="http://schemas.microsoft.com/office/drawing/2014/main" id="{20F19E43-D587-862F-AAC8-F556C7C5A220}"/>
                </a:ext>
              </a:extLst>
            </p:cNvPr>
            <p:cNvPicPr>
              <a:picLocks noChangeAspect="1"/>
            </p:cNvPicPr>
            <p:nvPr/>
          </p:nvPicPr>
          <p:blipFill>
            <a:blip r:embed="rId12" cstate="email">
              <a:alphaModFix/>
              <a:duotone>
                <a:prstClr val="black"/>
                <a:srgbClr val="FF969E">
                  <a:tint val="45000"/>
                  <a:satMod val="400000"/>
                </a:srgbClr>
              </a:duotone>
              <a:extLst>
                <a:ext uri="{28A0092B-C50C-407E-A947-70E740481C1C}">
                  <a14:useLocalDpi xmlns:a14="http://schemas.microsoft.com/office/drawing/2010/main"/>
                </a:ext>
                <a:ext uri="{837473B0-CC2E-450A-ABE3-18F120FF3D39}">
                  <a1611:picAttrSrcUrl xmlns:a1611="http://schemas.microsoft.com/office/drawing/2016/11/main" r:id="rId13"/>
                </a:ext>
              </a:extLst>
            </a:blip>
            <a:srcRect/>
            <a:stretch/>
          </p:blipFill>
          <p:spPr>
            <a:xfrm>
              <a:off x="169335" y="4210029"/>
              <a:ext cx="1272449" cy="1224375"/>
            </a:xfrm>
            <a:custGeom>
              <a:avLst/>
              <a:gdLst/>
              <a:ahLst/>
              <a:cxnLst/>
              <a:rect l="l" t="t" r="r" b="b"/>
              <a:pathLst>
                <a:path w="1475716" h="1419962">
                  <a:moveTo>
                    <a:pt x="1041060" y="576731"/>
                  </a:moveTo>
                  <a:lnTo>
                    <a:pt x="1041060" y="869913"/>
                  </a:lnTo>
                  <a:lnTo>
                    <a:pt x="1264047" y="869913"/>
                  </a:lnTo>
                  <a:lnTo>
                    <a:pt x="1264047" y="820516"/>
                  </a:lnTo>
                  <a:lnTo>
                    <a:pt x="1100257" y="820516"/>
                  </a:lnTo>
                  <a:lnTo>
                    <a:pt x="1100257" y="740721"/>
                  </a:lnTo>
                  <a:lnTo>
                    <a:pt x="1247448" y="740721"/>
                  </a:lnTo>
                  <a:lnTo>
                    <a:pt x="1247448" y="691324"/>
                  </a:lnTo>
                  <a:lnTo>
                    <a:pt x="1100257" y="691324"/>
                  </a:lnTo>
                  <a:lnTo>
                    <a:pt x="1100257" y="626328"/>
                  </a:lnTo>
                  <a:lnTo>
                    <a:pt x="1258447" y="626328"/>
                  </a:lnTo>
                  <a:lnTo>
                    <a:pt x="1258447" y="576731"/>
                  </a:lnTo>
                  <a:close/>
                  <a:moveTo>
                    <a:pt x="764835" y="576731"/>
                  </a:moveTo>
                  <a:lnTo>
                    <a:pt x="764835" y="869913"/>
                  </a:lnTo>
                  <a:lnTo>
                    <a:pt x="987822" y="869913"/>
                  </a:lnTo>
                  <a:lnTo>
                    <a:pt x="987822" y="820516"/>
                  </a:lnTo>
                  <a:lnTo>
                    <a:pt x="824032" y="820516"/>
                  </a:lnTo>
                  <a:lnTo>
                    <a:pt x="824032" y="740721"/>
                  </a:lnTo>
                  <a:lnTo>
                    <a:pt x="971223" y="740721"/>
                  </a:lnTo>
                  <a:lnTo>
                    <a:pt x="971223" y="691324"/>
                  </a:lnTo>
                  <a:lnTo>
                    <a:pt x="824032" y="691324"/>
                  </a:lnTo>
                  <a:lnTo>
                    <a:pt x="824032" y="626328"/>
                  </a:lnTo>
                  <a:lnTo>
                    <a:pt x="982222" y="626328"/>
                  </a:lnTo>
                  <a:lnTo>
                    <a:pt x="982222" y="576731"/>
                  </a:lnTo>
                  <a:close/>
                  <a:moveTo>
                    <a:pt x="470160" y="576731"/>
                  </a:moveTo>
                  <a:lnTo>
                    <a:pt x="470160" y="869913"/>
                  </a:lnTo>
                  <a:lnTo>
                    <a:pt x="525157" y="869913"/>
                  </a:lnTo>
                  <a:lnTo>
                    <a:pt x="525157" y="678725"/>
                  </a:lnTo>
                  <a:lnTo>
                    <a:pt x="643350" y="869913"/>
                  </a:lnTo>
                  <a:lnTo>
                    <a:pt x="702746" y="869913"/>
                  </a:lnTo>
                  <a:lnTo>
                    <a:pt x="702746" y="576731"/>
                  </a:lnTo>
                  <a:lnTo>
                    <a:pt x="647749" y="576731"/>
                  </a:lnTo>
                  <a:lnTo>
                    <a:pt x="647749" y="772519"/>
                  </a:lnTo>
                  <a:lnTo>
                    <a:pt x="527757" y="576731"/>
                  </a:lnTo>
                  <a:close/>
                  <a:moveTo>
                    <a:pt x="295929" y="571731"/>
                  </a:moveTo>
                  <a:cubicBezTo>
                    <a:pt x="273397" y="571731"/>
                    <a:pt x="254165" y="575131"/>
                    <a:pt x="238233" y="581931"/>
                  </a:cubicBezTo>
                  <a:cubicBezTo>
                    <a:pt x="222300" y="588730"/>
                    <a:pt x="210101" y="598630"/>
                    <a:pt x="201635" y="611629"/>
                  </a:cubicBezTo>
                  <a:cubicBezTo>
                    <a:pt x="193169" y="624628"/>
                    <a:pt x="188935" y="638594"/>
                    <a:pt x="188935" y="653526"/>
                  </a:cubicBezTo>
                  <a:cubicBezTo>
                    <a:pt x="188935" y="676725"/>
                    <a:pt x="197935" y="696391"/>
                    <a:pt x="215934" y="712523"/>
                  </a:cubicBezTo>
                  <a:cubicBezTo>
                    <a:pt x="228733" y="723989"/>
                    <a:pt x="250998" y="733655"/>
                    <a:pt x="282730" y="741521"/>
                  </a:cubicBezTo>
                  <a:cubicBezTo>
                    <a:pt x="307395" y="747654"/>
                    <a:pt x="323194" y="751920"/>
                    <a:pt x="330127" y="754320"/>
                  </a:cubicBezTo>
                  <a:cubicBezTo>
                    <a:pt x="340260" y="757920"/>
                    <a:pt x="347359" y="762153"/>
                    <a:pt x="351426" y="767020"/>
                  </a:cubicBezTo>
                  <a:cubicBezTo>
                    <a:pt x="355492" y="771886"/>
                    <a:pt x="357525" y="777786"/>
                    <a:pt x="357525" y="784718"/>
                  </a:cubicBezTo>
                  <a:cubicBezTo>
                    <a:pt x="357525" y="795518"/>
                    <a:pt x="352692" y="804951"/>
                    <a:pt x="343026" y="813017"/>
                  </a:cubicBezTo>
                  <a:cubicBezTo>
                    <a:pt x="333360" y="821083"/>
                    <a:pt x="318994" y="825116"/>
                    <a:pt x="299929" y="825116"/>
                  </a:cubicBezTo>
                  <a:cubicBezTo>
                    <a:pt x="281930" y="825116"/>
                    <a:pt x="267631" y="820583"/>
                    <a:pt x="257031" y="811517"/>
                  </a:cubicBezTo>
                  <a:cubicBezTo>
                    <a:pt x="246432" y="802451"/>
                    <a:pt x="239399" y="788252"/>
                    <a:pt x="235933" y="768919"/>
                  </a:cubicBezTo>
                  <a:lnTo>
                    <a:pt x="178336" y="774519"/>
                  </a:lnTo>
                  <a:cubicBezTo>
                    <a:pt x="182203" y="807317"/>
                    <a:pt x="194069" y="832282"/>
                    <a:pt x="213934" y="849414"/>
                  </a:cubicBezTo>
                  <a:cubicBezTo>
                    <a:pt x="233799" y="866547"/>
                    <a:pt x="262264" y="875113"/>
                    <a:pt x="299329" y="875113"/>
                  </a:cubicBezTo>
                  <a:cubicBezTo>
                    <a:pt x="324794" y="875113"/>
                    <a:pt x="346059" y="871546"/>
                    <a:pt x="363125" y="864414"/>
                  </a:cubicBezTo>
                  <a:cubicBezTo>
                    <a:pt x="380190" y="857281"/>
                    <a:pt x="393390" y="846381"/>
                    <a:pt x="402722" y="831716"/>
                  </a:cubicBezTo>
                  <a:cubicBezTo>
                    <a:pt x="412055" y="817050"/>
                    <a:pt x="416722" y="801317"/>
                    <a:pt x="416722" y="784518"/>
                  </a:cubicBezTo>
                  <a:cubicBezTo>
                    <a:pt x="416722" y="765986"/>
                    <a:pt x="412822" y="750421"/>
                    <a:pt x="405022" y="737821"/>
                  </a:cubicBezTo>
                  <a:cubicBezTo>
                    <a:pt x="397223" y="725222"/>
                    <a:pt x="386423" y="715289"/>
                    <a:pt x="372624" y="708023"/>
                  </a:cubicBezTo>
                  <a:cubicBezTo>
                    <a:pt x="358825" y="700757"/>
                    <a:pt x="337526" y="693724"/>
                    <a:pt x="308728" y="686924"/>
                  </a:cubicBezTo>
                  <a:cubicBezTo>
                    <a:pt x="279930" y="680125"/>
                    <a:pt x="261798" y="673592"/>
                    <a:pt x="254332" y="667326"/>
                  </a:cubicBezTo>
                  <a:cubicBezTo>
                    <a:pt x="248465" y="662393"/>
                    <a:pt x="245532" y="656460"/>
                    <a:pt x="245532" y="649527"/>
                  </a:cubicBezTo>
                  <a:cubicBezTo>
                    <a:pt x="245532" y="641927"/>
                    <a:pt x="248665" y="635861"/>
                    <a:pt x="254931" y="631328"/>
                  </a:cubicBezTo>
                  <a:cubicBezTo>
                    <a:pt x="264664" y="624262"/>
                    <a:pt x="278130" y="620728"/>
                    <a:pt x="295329" y="620728"/>
                  </a:cubicBezTo>
                  <a:cubicBezTo>
                    <a:pt x="311995" y="620728"/>
                    <a:pt x="324494" y="624028"/>
                    <a:pt x="332827" y="630628"/>
                  </a:cubicBezTo>
                  <a:cubicBezTo>
                    <a:pt x="341160" y="637227"/>
                    <a:pt x="346593" y="648060"/>
                    <a:pt x="349126" y="663126"/>
                  </a:cubicBezTo>
                  <a:lnTo>
                    <a:pt x="408322" y="660526"/>
                  </a:lnTo>
                  <a:cubicBezTo>
                    <a:pt x="407389" y="633594"/>
                    <a:pt x="397623" y="612062"/>
                    <a:pt x="379024" y="595930"/>
                  </a:cubicBezTo>
                  <a:cubicBezTo>
                    <a:pt x="360425" y="579798"/>
                    <a:pt x="332727" y="571731"/>
                    <a:pt x="295929" y="571731"/>
                  </a:cubicBezTo>
                  <a:close/>
                  <a:moveTo>
                    <a:pt x="737858" y="0"/>
                  </a:moveTo>
                  <a:cubicBezTo>
                    <a:pt x="1145366" y="0"/>
                    <a:pt x="1475716" y="317869"/>
                    <a:pt x="1475716" y="709981"/>
                  </a:cubicBezTo>
                  <a:cubicBezTo>
                    <a:pt x="1475716" y="1102093"/>
                    <a:pt x="1145366" y="1419962"/>
                    <a:pt x="737858" y="1419962"/>
                  </a:cubicBezTo>
                  <a:cubicBezTo>
                    <a:pt x="330350" y="1419962"/>
                    <a:pt x="0" y="1102093"/>
                    <a:pt x="0" y="709981"/>
                  </a:cubicBezTo>
                  <a:cubicBezTo>
                    <a:pt x="0" y="317869"/>
                    <a:pt x="330350" y="0"/>
                    <a:pt x="737858" y="0"/>
                  </a:cubicBezTo>
                  <a:close/>
                </a:path>
              </a:pathLst>
            </a:custGeom>
            <a:ln w="53975">
              <a:solidFill>
                <a:schemeClr val="bg1"/>
              </a:solidFill>
            </a:ln>
          </p:spPr>
        </p:pic>
      </p:grpSp>
      <p:sp>
        <p:nvSpPr>
          <p:cNvPr id="2" name="TextBox 1">
            <a:extLst>
              <a:ext uri="{FF2B5EF4-FFF2-40B4-BE49-F238E27FC236}">
                <a16:creationId xmlns:a16="http://schemas.microsoft.com/office/drawing/2014/main" id="{E2FC3183-61B9-8877-3717-93D49630D1DB}"/>
              </a:ext>
            </a:extLst>
          </p:cNvPr>
          <p:cNvSpPr txBox="1"/>
          <p:nvPr/>
        </p:nvSpPr>
        <p:spPr>
          <a:xfrm>
            <a:off x="6780719" y="6203116"/>
            <a:ext cx="4314661" cy="369332"/>
          </a:xfrm>
          <a:prstGeom prst="rect">
            <a:avLst/>
          </a:prstGeom>
          <a:noFill/>
        </p:spPr>
        <p:txBody>
          <a:bodyPr wrap="square">
            <a:spAutoFit/>
          </a:bodyPr>
          <a:lstStyle/>
          <a:p>
            <a:pPr algn="r"/>
            <a:r>
              <a:rPr lang="en-GB" i="1" dirty="0">
                <a:solidFill>
                  <a:schemeClr val="bg1"/>
                </a:solidFill>
                <a:latin typeface="Arial" panose="020B0604020202020204" pitchFamily="34" charset="0"/>
                <a:cs typeface="Arial" panose="020B0604020202020204" pitchFamily="34" charset="0"/>
              </a:rPr>
              <a:t>Voluntary Sector Chief Executive</a:t>
            </a:r>
          </a:p>
        </p:txBody>
      </p:sp>
    </p:spTree>
    <p:extLst>
      <p:ext uri="{BB962C8B-B14F-4D97-AF65-F5344CB8AC3E}">
        <p14:creationId xmlns:p14="http://schemas.microsoft.com/office/powerpoint/2010/main" val="2398095967"/>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763F0E-8FCC-695D-2F8D-E8D858F5C0C2}"/>
            </a:ext>
          </a:extLst>
        </p:cNvPr>
        <p:cNvGrpSpPr/>
        <p:nvPr/>
      </p:nvGrpSpPr>
      <p:grpSpPr>
        <a:xfrm>
          <a:off x="0" y="0"/>
          <a:ext cx="0" cy="0"/>
          <a:chOff x="0" y="0"/>
          <a:chExt cx="0" cy="0"/>
        </a:xfrm>
      </p:grpSpPr>
      <p:pic>
        <p:nvPicPr>
          <p:cNvPr id="6148" name="Picture 4" descr="Mind Body &amp; Sea">
            <a:extLst>
              <a:ext uri="{FF2B5EF4-FFF2-40B4-BE49-F238E27FC236}">
                <a16:creationId xmlns:a16="http://schemas.microsoft.com/office/drawing/2014/main" id="{D7B3054C-5F43-3693-FB11-53D7728A0CD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611126" y="2105869"/>
            <a:ext cx="1019263" cy="1019263"/>
          </a:xfrm>
          <a:prstGeom prst="ellipse">
            <a:avLst/>
          </a:prstGeom>
          <a:noFill/>
          <a:extLst>
            <a:ext uri="{909E8E84-426E-40DD-AFC4-6F175D3DCCD1}">
              <a14:hiddenFill xmlns:a14="http://schemas.microsoft.com/office/drawing/2010/main">
                <a:solidFill>
                  <a:srgbClr val="FFFFFF"/>
                </a:solidFill>
              </a14:hiddenFill>
            </a:ext>
          </a:extLst>
        </p:spPr>
      </p:pic>
      <p:pic>
        <p:nvPicPr>
          <p:cNvPr id="22" name="Picture 21" descr="Breaking Barriers Innovations">
            <a:extLst>
              <a:ext uri="{FF2B5EF4-FFF2-40B4-BE49-F238E27FC236}">
                <a16:creationId xmlns:a16="http://schemas.microsoft.com/office/drawing/2014/main" id="{18762C53-77E0-0B1D-6883-416A7D2CC7DB}"/>
              </a:ext>
            </a:extLst>
          </p:cNvPr>
          <p:cNvPicPr>
            <a:picLocks noChangeAspect="1" noChangeArrowheads="1"/>
          </p:cNvPicPr>
          <p:nvPr/>
        </p:nvPicPr>
        <p:blipFill>
          <a:blip r:embed="rId4" cstate="email">
            <a:duotone>
              <a:prstClr val="black"/>
              <a:schemeClr val="bg1">
                <a:tint val="45000"/>
                <a:satMod val="400000"/>
              </a:schemeClr>
            </a:duotone>
            <a:extLst>
              <a:ext uri="{BEBA8EAE-BF5A-486C-A8C5-ECC9F3942E4B}">
                <a14:imgProps xmlns:a14="http://schemas.microsoft.com/office/drawing/2010/main">
                  <a14:imgLayer r:embed="rId5">
                    <a14:imgEffect>
                      <a14:sharpenSoften amount="58000"/>
                    </a14:imgEffect>
                    <a14:imgEffect>
                      <a14:brightnessContrast bright="100000" contrast="100000"/>
                    </a14:imgEffect>
                  </a14:imgLayer>
                </a14:imgProps>
              </a:ext>
              <a:ext uri="{28A0092B-C50C-407E-A947-70E740481C1C}">
                <a14:useLocalDpi xmlns:a14="http://schemas.microsoft.com/office/drawing/2010/main"/>
              </a:ext>
            </a:extLst>
          </a:blip>
          <a:srcRect/>
          <a:stretch>
            <a:fillRect/>
          </a:stretch>
        </p:blipFill>
        <p:spPr bwMode="auto">
          <a:xfrm>
            <a:off x="10914659" y="95701"/>
            <a:ext cx="1284145" cy="1093613"/>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a:extLst>
              <a:ext uri="{FF2B5EF4-FFF2-40B4-BE49-F238E27FC236}">
                <a16:creationId xmlns:a16="http://schemas.microsoft.com/office/drawing/2014/main" id="{E9F5886B-124A-28CE-DC4D-CA992984B33C}"/>
              </a:ext>
            </a:extLst>
          </p:cNvPr>
          <p:cNvSpPr/>
          <p:nvPr/>
        </p:nvSpPr>
        <p:spPr>
          <a:xfrm>
            <a:off x="2391800" y="2363888"/>
            <a:ext cx="2219281" cy="406531"/>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097280">
              <a:defRPr/>
            </a:pPr>
            <a:r>
              <a:rPr lang="en-GB" sz="2160" b="1">
                <a:solidFill>
                  <a:schemeClr val="bg1"/>
                </a:solidFill>
                <a:latin typeface="Arial" panose="020B0604020202020204" pitchFamily="34" charset="0"/>
                <a:cs typeface="Arial" panose="020B0604020202020204" pitchFamily="34" charset="0"/>
              </a:rPr>
              <a:t>Area Profile</a:t>
            </a:r>
          </a:p>
        </p:txBody>
      </p:sp>
      <p:pic>
        <p:nvPicPr>
          <p:cNvPr id="32" name="Picture 31">
            <a:extLst>
              <a:ext uri="{FF2B5EF4-FFF2-40B4-BE49-F238E27FC236}">
                <a16:creationId xmlns:a16="http://schemas.microsoft.com/office/drawing/2014/main" id="{50BCA246-567F-7EF5-8E50-AB68656EE23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381656" y="1355758"/>
            <a:ext cx="1108997" cy="527264"/>
          </a:xfrm>
          <a:prstGeom prst="rect">
            <a:avLst/>
          </a:prstGeom>
        </p:spPr>
      </p:pic>
      <p:pic>
        <p:nvPicPr>
          <p:cNvPr id="34" name="Picture 33">
            <a:extLst>
              <a:ext uri="{FF2B5EF4-FFF2-40B4-BE49-F238E27FC236}">
                <a16:creationId xmlns:a16="http://schemas.microsoft.com/office/drawing/2014/main" id="{D5392F87-98AA-F40B-38FC-24D660390D3B}"/>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709258" y="1340984"/>
            <a:ext cx="1222326" cy="542038"/>
          </a:xfrm>
          <a:prstGeom prst="rect">
            <a:avLst/>
          </a:prstGeom>
          <a:solidFill>
            <a:schemeClr val="tx1"/>
          </a:solidFill>
        </p:spPr>
      </p:pic>
      <p:pic>
        <p:nvPicPr>
          <p:cNvPr id="35" name="Picture 34" descr="A purple heart with orange and white text&#10;&#10;Description automatically generated">
            <a:extLst>
              <a:ext uri="{FF2B5EF4-FFF2-40B4-BE49-F238E27FC236}">
                <a16:creationId xmlns:a16="http://schemas.microsoft.com/office/drawing/2014/main" id="{F4DBA2DB-825D-0DF2-7806-03BFD60C1204}"/>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632288" y="1391917"/>
            <a:ext cx="1333603" cy="1184794"/>
          </a:xfrm>
          <a:prstGeom prst="rect">
            <a:avLst/>
          </a:prstGeom>
        </p:spPr>
      </p:pic>
      <p:pic>
        <p:nvPicPr>
          <p:cNvPr id="36" name="Picture 35" descr="A blue and yellow logo&#10;&#10;Description automatically generated">
            <a:extLst>
              <a:ext uri="{FF2B5EF4-FFF2-40B4-BE49-F238E27FC236}">
                <a16:creationId xmlns:a16="http://schemas.microsoft.com/office/drawing/2014/main" id="{E68F4D6C-4A23-C667-5B97-7D49A37C31E6}"/>
              </a:ext>
            </a:extLst>
          </p:cNvPr>
          <p:cNvPicPr>
            <a:picLocks noChangeAspect="1"/>
          </p:cNvPicPr>
          <p:nvPr/>
        </p:nvPicPr>
        <p:blipFill>
          <a:blip r:embed="rId9" cstate="email">
            <a:extLst>
              <a:ext uri="{28A0092B-C50C-407E-A947-70E740481C1C}">
                <a14:useLocalDpi xmlns:a14="http://schemas.microsoft.com/office/drawing/2010/main"/>
              </a:ext>
            </a:extLst>
          </a:blip>
          <a:srcRect l="15613" r="16309"/>
          <a:stretch/>
        </p:blipFill>
        <p:spPr>
          <a:xfrm>
            <a:off x="10709259" y="2626738"/>
            <a:ext cx="1301433" cy="520328"/>
          </a:xfrm>
          <a:prstGeom prst="rect">
            <a:avLst/>
          </a:prstGeom>
        </p:spPr>
      </p:pic>
      <p:pic>
        <p:nvPicPr>
          <p:cNvPr id="37" name="Picture 36" descr="A black and white logo">
            <a:extLst>
              <a:ext uri="{FF2B5EF4-FFF2-40B4-BE49-F238E27FC236}">
                <a16:creationId xmlns:a16="http://schemas.microsoft.com/office/drawing/2014/main" id="{069788D9-F7F8-C264-277A-C28C69C32E8A}"/>
              </a:ext>
            </a:extLst>
          </p:cNvPr>
          <p:cNvPicPr>
            <a:picLocks noChangeAspect="1"/>
          </p:cNvPicPr>
          <p:nvPr/>
        </p:nvPicPr>
        <p:blipFill>
          <a:blip r:embed="rId10" cstate="email">
            <a:extLst>
              <a:ext uri="{28A0092B-C50C-407E-A947-70E740481C1C}">
                <a14:useLocalDpi xmlns:a14="http://schemas.microsoft.com/office/drawing/2010/main"/>
              </a:ext>
              <a:ext uri="{837473B0-CC2E-450A-ABE3-18F120FF3D39}">
                <a1611:picAttrSrcUrl xmlns:a1611="http://schemas.microsoft.com/office/drawing/2016/11/main" r:id="rId11"/>
              </a:ext>
            </a:extLst>
          </a:blip>
          <a:stretch>
            <a:fillRect/>
          </a:stretch>
        </p:blipFill>
        <p:spPr>
          <a:xfrm>
            <a:off x="7382962" y="2581671"/>
            <a:ext cx="1108998" cy="531069"/>
          </a:xfrm>
          <a:prstGeom prst="rect">
            <a:avLst/>
          </a:prstGeom>
        </p:spPr>
      </p:pic>
      <p:pic>
        <p:nvPicPr>
          <p:cNvPr id="38" name="Picture 37" descr="A logo with a triangle and white text&#10;&#10;Description automatically generated">
            <a:extLst>
              <a:ext uri="{FF2B5EF4-FFF2-40B4-BE49-F238E27FC236}">
                <a16:creationId xmlns:a16="http://schemas.microsoft.com/office/drawing/2014/main" id="{81C23691-3A0D-8217-9688-4C4771FADFD5}"/>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0709258" y="1925181"/>
            <a:ext cx="994777" cy="631366"/>
          </a:xfrm>
          <a:prstGeom prst="rect">
            <a:avLst/>
          </a:prstGeom>
          <a:solidFill>
            <a:schemeClr val="accent1"/>
          </a:solidFill>
        </p:spPr>
      </p:pic>
      <p:pic>
        <p:nvPicPr>
          <p:cNvPr id="39" name="Picture 38">
            <a:extLst>
              <a:ext uri="{FF2B5EF4-FFF2-40B4-BE49-F238E27FC236}">
                <a16:creationId xmlns:a16="http://schemas.microsoft.com/office/drawing/2014/main" id="{212ECAF2-0605-299F-6D7C-5B477EDC2DA7}"/>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7381656" y="1950520"/>
            <a:ext cx="1108997" cy="542038"/>
          </a:xfrm>
          <a:prstGeom prst="rect">
            <a:avLst/>
          </a:prstGeom>
        </p:spPr>
      </p:pic>
      <p:sp>
        <p:nvSpPr>
          <p:cNvPr id="49" name="Rounded Rectangle 48">
            <a:extLst>
              <a:ext uri="{FF2B5EF4-FFF2-40B4-BE49-F238E27FC236}">
                <a16:creationId xmlns:a16="http://schemas.microsoft.com/office/drawing/2014/main" id="{7DCFD48D-C0CD-B978-5207-78E99BF106CE}"/>
              </a:ext>
            </a:extLst>
          </p:cNvPr>
          <p:cNvSpPr/>
          <p:nvPr/>
        </p:nvSpPr>
        <p:spPr>
          <a:xfrm>
            <a:off x="6956895" y="886006"/>
            <a:ext cx="2219281" cy="406531"/>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defRPr/>
            </a:pPr>
            <a:r>
              <a:rPr lang="en-GB" sz="2160" b="1">
                <a:solidFill>
                  <a:prstClr val="white"/>
                </a:solidFill>
                <a:latin typeface="Arial" panose="020B0604020202020204" pitchFamily="34" charset="0"/>
                <a:cs typeface="Arial" panose="020B0604020202020204" pitchFamily="34" charset="0"/>
              </a:rPr>
              <a:t>Key Partners</a:t>
            </a:r>
          </a:p>
        </p:txBody>
      </p:sp>
      <p:sp>
        <p:nvSpPr>
          <p:cNvPr id="50" name="Rounded Rectangle 49">
            <a:extLst>
              <a:ext uri="{FF2B5EF4-FFF2-40B4-BE49-F238E27FC236}">
                <a16:creationId xmlns:a16="http://schemas.microsoft.com/office/drawing/2014/main" id="{551F2667-E38D-1093-0950-A4EDDAE507EB}"/>
              </a:ext>
            </a:extLst>
          </p:cNvPr>
          <p:cNvSpPr/>
          <p:nvPr/>
        </p:nvSpPr>
        <p:spPr>
          <a:xfrm>
            <a:off x="3004840" y="4887825"/>
            <a:ext cx="4123727" cy="714878"/>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172800" rtlCol="0" anchor="ctr"/>
          <a:lstStyle/>
          <a:p>
            <a:pPr defTabSz="1097280">
              <a:defRPr/>
            </a:pPr>
            <a:r>
              <a:rPr lang="en-GB" b="1">
                <a:solidFill>
                  <a:prstClr val="white"/>
                </a:solidFill>
                <a:latin typeface="Arial" panose="020B0604020202020204" pitchFamily="34" charset="0"/>
                <a:cs typeface="Arial" panose="020B0604020202020204" pitchFamily="34" charset="0"/>
              </a:rPr>
              <a:t>of drug service users are unemployed</a:t>
            </a:r>
          </a:p>
        </p:txBody>
      </p:sp>
      <p:sp>
        <p:nvSpPr>
          <p:cNvPr id="53" name="Rounded Rectangle 52">
            <a:extLst>
              <a:ext uri="{FF2B5EF4-FFF2-40B4-BE49-F238E27FC236}">
                <a16:creationId xmlns:a16="http://schemas.microsoft.com/office/drawing/2014/main" id="{6EBD26E3-FA66-30FE-6F27-D60EF5ADFD66}"/>
              </a:ext>
            </a:extLst>
          </p:cNvPr>
          <p:cNvSpPr/>
          <p:nvPr/>
        </p:nvSpPr>
        <p:spPr>
          <a:xfrm>
            <a:off x="3013248" y="3914006"/>
            <a:ext cx="4123727" cy="710689"/>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172800" rtlCol="0" anchor="ctr"/>
          <a:lstStyle/>
          <a:p>
            <a:pPr defTabSz="1097280">
              <a:defRPr/>
            </a:pPr>
            <a:r>
              <a:rPr lang="en-GB" b="1">
                <a:solidFill>
                  <a:prstClr val="white"/>
                </a:solidFill>
                <a:latin typeface="Arial" panose="020B0604020202020204" pitchFamily="34" charset="0"/>
                <a:cs typeface="Arial" panose="020B0604020202020204" pitchFamily="34" charset="0"/>
              </a:rPr>
              <a:t>are Long-Term Sick/Disabled</a:t>
            </a:r>
          </a:p>
        </p:txBody>
      </p:sp>
      <p:sp>
        <p:nvSpPr>
          <p:cNvPr id="54" name="Rounded Rectangle 53">
            <a:extLst>
              <a:ext uri="{FF2B5EF4-FFF2-40B4-BE49-F238E27FC236}">
                <a16:creationId xmlns:a16="http://schemas.microsoft.com/office/drawing/2014/main" id="{22CFD0C1-F2B0-3C93-DDC0-231293FEF5F3}"/>
              </a:ext>
            </a:extLst>
          </p:cNvPr>
          <p:cNvSpPr/>
          <p:nvPr/>
        </p:nvSpPr>
        <p:spPr>
          <a:xfrm>
            <a:off x="3004840" y="2946615"/>
            <a:ext cx="4123727" cy="710688"/>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172800" rtlCol="0" anchor="ctr"/>
          <a:lstStyle/>
          <a:p>
            <a:pPr defTabSz="1097280">
              <a:defRPr/>
            </a:pPr>
            <a:r>
              <a:rPr lang="en-GB" b="1">
                <a:solidFill>
                  <a:prstClr val="white"/>
                </a:solidFill>
                <a:latin typeface="Arial" panose="020B0604020202020204" pitchFamily="34" charset="0"/>
                <a:cs typeface="Arial" panose="020B0604020202020204" pitchFamily="34" charset="0"/>
              </a:rPr>
              <a:t>highest rate of hospital admissions due to drug overdose in the East of England</a:t>
            </a:r>
          </a:p>
        </p:txBody>
      </p:sp>
      <p:sp>
        <p:nvSpPr>
          <p:cNvPr id="56" name="Oval 55">
            <a:extLst>
              <a:ext uri="{FF2B5EF4-FFF2-40B4-BE49-F238E27FC236}">
                <a16:creationId xmlns:a16="http://schemas.microsoft.com/office/drawing/2014/main" id="{17A0D97E-7ABF-D577-BFDE-28A5000B89D3}"/>
              </a:ext>
            </a:extLst>
          </p:cNvPr>
          <p:cNvSpPr/>
          <p:nvPr/>
        </p:nvSpPr>
        <p:spPr>
          <a:xfrm>
            <a:off x="2368867" y="4915532"/>
            <a:ext cx="706356" cy="710689"/>
          </a:xfrm>
          <a:prstGeom prst="ellipse">
            <a:avLst/>
          </a:prstGeom>
          <a:solidFill>
            <a:srgbClr val="1E263E"/>
          </a:solidFill>
          <a:ln w="317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defTabSz="1097280">
              <a:defRPr/>
            </a:pPr>
            <a:r>
              <a:rPr lang="en-GB" b="1">
                <a:solidFill>
                  <a:srgbClr val="416BBB"/>
                </a:solidFill>
                <a:latin typeface="Arial" panose="020B0604020202020204" pitchFamily="34" charset="0"/>
                <a:cs typeface="Arial" panose="020B0604020202020204" pitchFamily="34" charset="0"/>
              </a:rPr>
              <a:t>40%</a:t>
            </a:r>
          </a:p>
        </p:txBody>
      </p:sp>
      <p:sp>
        <p:nvSpPr>
          <p:cNvPr id="59" name="Oval 58">
            <a:extLst>
              <a:ext uri="{FF2B5EF4-FFF2-40B4-BE49-F238E27FC236}">
                <a16:creationId xmlns:a16="http://schemas.microsoft.com/office/drawing/2014/main" id="{9E00F170-19D1-5C5A-D6D9-42923D8CFDAD}"/>
              </a:ext>
            </a:extLst>
          </p:cNvPr>
          <p:cNvSpPr/>
          <p:nvPr/>
        </p:nvSpPr>
        <p:spPr>
          <a:xfrm>
            <a:off x="2364520" y="3914064"/>
            <a:ext cx="706356" cy="710689"/>
          </a:xfrm>
          <a:prstGeom prst="ellipse">
            <a:avLst/>
          </a:prstGeom>
          <a:solidFill>
            <a:srgbClr val="1E263E"/>
          </a:solidFill>
          <a:ln w="317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defTabSz="1097280">
              <a:defRPr/>
            </a:pPr>
            <a:r>
              <a:rPr lang="en-GB" b="1">
                <a:solidFill>
                  <a:srgbClr val="416BBB"/>
                </a:solidFill>
                <a:latin typeface="Arial" panose="020B0604020202020204" pitchFamily="34" charset="0"/>
                <a:cs typeface="Arial" panose="020B0604020202020204" pitchFamily="34" charset="0"/>
              </a:rPr>
              <a:t>29%</a:t>
            </a:r>
          </a:p>
        </p:txBody>
      </p:sp>
      <p:sp>
        <p:nvSpPr>
          <p:cNvPr id="60" name="Oval 59">
            <a:extLst>
              <a:ext uri="{FF2B5EF4-FFF2-40B4-BE49-F238E27FC236}">
                <a16:creationId xmlns:a16="http://schemas.microsoft.com/office/drawing/2014/main" id="{DF700135-0348-97A4-7DCE-5314A80E66F3}"/>
              </a:ext>
            </a:extLst>
          </p:cNvPr>
          <p:cNvSpPr/>
          <p:nvPr/>
        </p:nvSpPr>
        <p:spPr>
          <a:xfrm>
            <a:off x="2359563" y="2955344"/>
            <a:ext cx="706356" cy="710689"/>
          </a:xfrm>
          <a:prstGeom prst="ellipse">
            <a:avLst/>
          </a:prstGeom>
          <a:solidFill>
            <a:srgbClr val="1E263E"/>
          </a:solidFill>
          <a:ln w="317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defTabSz="1097280">
              <a:defRPr/>
            </a:pPr>
            <a:r>
              <a:rPr lang="en-GB" b="1">
                <a:solidFill>
                  <a:srgbClr val="416BBB"/>
                </a:solidFill>
                <a:latin typeface="Arial" panose="020B0604020202020204" pitchFamily="34" charset="0"/>
                <a:cs typeface="Arial" panose="020B0604020202020204" pitchFamily="34" charset="0"/>
              </a:rPr>
              <a:t>2</a:t>
            </a:r>
            <a:r>
              <a:rPr lang="en-GB" b="1" baseline="30000">
                <a:solidFill>
                  <a:srgbClr val="416BBB"/>
                </a:solidFill>
                <a:latin typeface="Arial" panose="020B0604020202020204" pitchFamily="34" charset="0"/>
                <a:cs typeface="Arial" panose="020B0604020202020204" pitchFamily="34" charset="0"/>
              </a:rPr>
              <a:t>nd</a:t>
            </a:r>
          </a:p>
        </p:txBody>
      </p:sp>
      <p:sp>
        <p:nvSpPr>
          <p:cNvPr id="61" name="Rounded Rectangle 60">
            <a:extLst>
              <a:ext uri="{FF2B5EF4-FFF2-40B4-BE49-F238E27FC236}">
                <a16:creationId xmlns:a16="http://schemas.microsoft.com/office/drawing/2014/main" id="{04ED3DE7-0ED4-1A81-A14D-7F6134D10F71}"/>
              </a:ext>
            </a:extLst>
          </p:cNvPr>
          <p:cNvSpPr/>
          <p:nvPr/>
        </p:nvSpPr>
        <p:spPr>
          <a:xfrm>
            <a:off x="4118372" y="5971565"/>
            <a:ext cx="7932516" cy="794365"/>
          </a:xfrm>
          <a:prstGeom prst="roundRect">
            <a:avLst>
              <a:gd name="adj" fmla="val 0"/>
            </a:avLst>
          </a:prstGeom>
          <a:solidFill>
            <a:srgbClr val="C00000">
              <a:alpha val="99000"/>
            </a:srgbClr>
          </a:solidFill>
          <a:ln>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lIns="108000" rIns="259200" rtlCol="0" anchor="ctr"/>
          <a:lstStyle/>
          <a:p>
            <a:pPr defTabSz="1097280">
              <a:defRPr/>
            </a:pPr>
            <a:r>
              <a:rPr lang="en-GB" sz="2000" b="1">
                <a:solidFill>
                  <a:prstClr val="white"/>
                </a:solidFill>
                <a:latin typeface="Arial" panose="020B0604020202020204" pitchFamily="34" charset="0"/>
                <a:cs typeface="Arial" panose="020B0604020202020204" pitchFamily="34" charset="0"/>
              </a:rPr>
              <a:t>To divert younger people at risk from substance misuse and crime into local employment and skills development </a:t>
            </a:r>
          </a:p>
        </p:txBody>
      </p:sp>
      <p:sp>
        <p:nvSpPr>
          <p:cNvPr id="62" name="Rounded Rectangle 61">
            <a:extLst>
              <a:ext uri="{FF2B5EF4-FFF2-40B4-BE49-F238E27FC236}">
                <a16:creationId xmlns:a16="http://schemas.microsoft.com/office/drawing/2014/main" id="{C55A6C9A-F0A0-1510-F903-96F710D6C0BF}"/>
              </a:ext>
            </a:extLst>
          </p:cNvPr>
          <p:cNvSpPr/>
          <p:nvPr/>
        </p:nvSpPr>
        <p:spPr>
          <a:xfrm>
            <a:off x="2175427" y="5971564"/>
            <a:ext cx="1922163" cy="794366"/>
          </a:xfrm>
          <a:prstGeom prst="roundRect">
            <a:avLst>
              <a:gd name="adj" fmla="val 0"/>
            </a:avLst>
          </a:prstGeom>
          <a:solidFill>
            <a:srgbClr val="1E263E"/>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defRPr/>
            </a:pPr>
            <a:r>
              <a:rPr lang="en-GB" sz="2000" b="1" dirty="0">
                <a:solidFill>
                  <a:prstClr val="white"/>
                </a:solidFill>
                <a:latin typeface="Arial" panose="020B0604020202020204" pitchFamily="34" charset="0"/>
                <a:cs typeface="Arial" panose="020B0604020202020204" pitchFamily="34" charset="0"/>
              </a:rPr>
              <a:t>Opportunity:</a:t>
            </a:r>
          </a:p>
        </p:txBody>
      </p:sp>
      <p:sp>
        <p:nvSpPr>
          <p:cNvPr id="63" name="Rectangle 62">
            <a:extLst>
              <a:ext uri="{FF2B5EF4-FFF2-40B4-BE49-F238E27FC236}">
                <a16:creationId xmlns:a16="http://schemas.microsoft.com/office/drawing/2014/main" id="{8BCD5B0F-29D0-5ABB-FF07-AC6B2F39F98E}"/>
              </a:ext>
            </a:extLst>
          </p:cNvPr>
          <p:cNvSpPr/>
          <p:nvPr/>
        </p:nvSpPr>
        <p:spPr>
          <a:xfrm>
            <a:off x="7253316" y="3624334"/>
            <a:ext cx="1499921" cy="667764"/>
          </a:xfrm>
          <a:prstGeom prst="rect">
            <a:avLst/>
          </a:prstGeom>
          <a:solidFill>
            <a:srgbClr val="C0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72000" rIns="0" rtlCol="0" anchor="ctr"/>
          <a:lstStyle/>
          <a:p>
            <a:pPr defTabSz="1097280">
              <a:defRPr/>
            </a:pPr>
            <a:r>
              <a:rPr lang="en-GB" sz="1600" b="1">
                <a:solidFill>
                  <a:prstClr val="white"/>
                </a:solidFill>
                <a:latin typeface="Arial" panose="020B0604020202020204" pitchFamily="34" charset="0"/>
                <a:cs typeface="Arial" panose="020B0604020202020204" pitchFamily="34" charset="0"/>
              </a:rPr>
              <a:t>Prevent</a:t>
            </a:r>
          </a:p>
        </p:txBody>
      </p:sp>
      <p:sp>
        <p:nvSpPr>
          <p:cNvPr id="64" name="Rectangle 63">
            <a:extLst>
              <a:ext uri="{FF2B5EF4-FFF2-40B4-BE49-F238E27FC236}">
                <a16:creationId xmlns:a16="http://schemas.microsoft.com/office/drawing/2014/main" id="{318A01EA-FAC0-34EB-D858-EABAE52E6B57}"/>
              </a:ext>
            </a:extLst>
          </p:cNvPr>
          <p:cNvSpPr/>
          <p:nvPr/>
        </p:nvSpPr>
        <p:spPr>
          <a:xfrm>
            <a:off x="7253316" y="4381211"/>
            <a:ext cx="1499921" cy="667764"/>
          </a:xfrm>
          <a:prstGeom prst="rect">
            <a:avLst/>
          </a:prstGeom>
          <a:solidFill>
            <a:srgbClr val="C0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72000" rIns="0" rtlCol="0" anchor="ctr"/>
          <a:lstStyle/>
          <a:p>
            <a:pPr defTabSz="1097280">
              <a:defRPr/>
            </a:pPr>
            <a:r>
              <a:rPr lang="en-GB" sz="1600" b="1">
                <a:solidFill>
                  <a:prstClr val="white"/>
                </a:solidFill>
                <a:latin typeface="Arial" panose="020B0604020202020204" pitchFamily="34" charset="0"/>
                <a:cs typeface="Arial" panose="020B0604020202020204" pitchFamily="34" charset="0"/>
              </a:rPr>
              <a:t>Attract to service</a:t>
            </a:r>
          </a:p>
        </p:txBody>
      </p:sp>
      <p:sp>
        <p:nvSpPr>
          <p:cNvPr id="65" name="Rectangle 64">
            <a:extLst>
              <a:ext uri="{FF2B5EF4-FFF2-40B4-BE49-F238E27FC236}">
                <a16:creationId xmlns:a16="http://schemas.microsoft.com/office/drawing/2014/main" id="{41E78EFA-2A4C-EF65-FFF0-DD462DCF6DC6}"/>
              </a:ext>
            </a:extLst>
          </p:cNvPr>
          <p:cNvSpPr/>
          <p:nvPr/>
        </p:nvSpPr>
        <p:spPr>
          <a:xfrm>
            <a:off x="7264026" y="5170530"/>
            <a:ext cx="1499921" cy="667764"/>
          </a:xfrm>
          <a:prstGeom prst="rect">
            <a:avLst/>
          </a:prstGeom>
          <a:solidFill>
            <a:srgbClr val="C0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72000" rIns="0" rtlCol="0" anchor="ctr"/>
          <a:lstStyle/>
          <a:p>
            <a:pPr defTabSz="1097280">
              <a:defRPr/>
            </a:pPr>
            <a:r>
              <a:rPr lang="en-GB" sz="1600" b="1">
                <a:solidFill>
                  <a:prstClr val="white"/>
                </a:solidFill>
                <a:latin typeface="Arial" panose="020B0604020202020204" pitchFamily="34" charset="0"/>
                <a:cs typeface="Arial" panose="020B0604020202020204" pitchFamily="34" charset="0"/>
              </a:rPr>
              <a:t>Intervene/</a:t>
            </a:r>
          </a:p>
          <a:p>
            <a:pPr defTabSz="1097280">
              <a:defRPr/>
            </a:pPr>
            <a:r>
              <a:rPr lang="en-GB" sz="1600" b="1">
                <a:solidFill>
                  <a:prstClr val="white"/>
                </a:solidFill>
                <a:latin typeface="Arial" panose="020B0604020202020204" pitchFamily="34" charset="0"/>
                <a:cs typeface="Arial" panose="020B0604020202020204" pitchFamily="34" charset="0"/>
              </a:rPr>
              <a:t>Diversion</a:t>
            </a:r>
          </a:p>
        </p:txBody>
      </p:sp>
      <p:sp>
        <p:nvSpPr>
          <p:cNvPr id="66" name="Rounded Rectangle 65">
            <a:extLst>
              <a:ext uri="{FF2B5EF4-FFF2-40B4-BE49-F238E27FC236}">
                <a16:creationId xmlns:a16="http://schemas.microsoft.com/office/drawing/2014/main" id="{2AE7D250-9830-B3A0-8D34-14D5FC5D7895}"/>
              </a:ext>
            </a:extLst>
          </p:cNvPr>
          <p:cNvSpPr/>
          <p:nvPr/>
        </p:nvSpPr>
        <p:spPr>
          <a:xfrm>
            <a:off x="6957431" y="3207337"/>
            <a:ext cx="2577581" cy="406531"/>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defRPr/>
            </a:pPr>
            <a:r>
              <a:rPr lang="en-GB" sz="2160" b="1">
                <a:solidFill>
                  <a:schemeClr val="bg1"/>
                </a:solidFill>
                <a:latin typeface="Arial" panose="020B0604020202020204" pitchFamily="34" charset="0"/>
                <a:cs typeface="Arial" panose="020B0604020202020204" pitchFamily="34" charset="0"/>
              </a:rPr>
              <a:t>Areas of Focus</a:t>
            </a:r>
          </a:p>
        </p:txBody>
      </p:sp>
      <p:sp>
        <p:nvSpPr>
          <p:cNvPr id="67" name="Rectangle 66">
            <a:extLst>
              <a:ext uri="{FF2B5EF4-FFF2-40B4-BE49-F238E27FC236}">
                <a16:creationId xmlns:a16="http://schemas.microsoft.com/office/drawing/2014/main" id="{9A5C6D04-61D6-4052-43E5-BE30D8A556F6}"/>
              </a:ext>
            </a:extLst>
          </p:cNvPr>
          <p:cNvSpPr/>
          <p:nvPr/>
        </p:nvSpPr>
        <p:spPr>
          <a:xfrm>
            <a:off x="8865728" y="4386975"/>
            <a:ext cx="1433602" cy="667764"/>
          </a:xfrm>
          <a:prstGeom prst="rect">
            <a:avLst/>
          </a:prstGeom>
          <a:solidFill>
            <a:srgbClr val="C0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72000" rIns="0" rtlCol="0" anchor="ctr"/>
          <a:lstStyle/>
          <a:p>
            <a:pPr defTabSz="1097280">
              <a:defRPr/>
            </a:pPr>
            <a:r>
              <a:rPr lang="en-GB" sz="1600" b="1">
                <a:solidFill>
                  <a:prstClr val="white"/>
                </a:solidFill>
                <a:latin typeface="Arial" panose="020B0604020202020204" pitchFamily="34" charset="0"/>
                <a:cs typeface="Arial" panose="020B0604020202020204" pitchFamily="34" charset="0"/>
              </a:rPr>
              <a:t>Youth </a:t>
            </a:r>
          </a:p>
          <a:p>
            <a:pPr defTabSz="1097280">
              <a:defRPr/>
            </a:pPr>
            <a:r>
              <a:rPr lang="en-GB" sz="1600" b="1">
                <a:solidFill>
                  <a:prstClr val="white"/>
                </a:solidFill>
                <a:latin typeface="Arial" panose="020B0604020202020204" pitchFamily="34" charset="0"/>
                <a:cs typeface="Arial" panose="020B0604020202020204" pitchFamily="34" charset="0"/>
              </a:rPr>
              <a:t>Services</a:t>
            </a:r>
          </a:p>
        </p:txBody>
      </p:sp>
      <p:sp>
        <p:nvSpPr>
          <p:cNvPr id="68" name="Rectangle 67">
            <a:extLst>
              <a:ext uri="{FF2B5EF4-FFF2-40B4-BE49-F238E27FC236}">
                <a16:creationId xmlns:a16="http://schemas.microsoft.com/office/drawing/2014/main" id="{1E62F0BB-2BCD-8224-5666-F98A44F32672}"/>
              </a:ext>
            </a:extLst>
          </p:cNvPr>
          <p:cNvSpPr/>
          <p:nvPr/>
        </p:nvSpPr>
        <p:spPr>
          <a:xfrm>
            <a:off x="8870235" y="5173593"/>
            <a:ext cx="1433602" cy="667764"/>
          </a:xfrm>
          <a:prstGeom prst="rect">
            <a:avLst/>
          </a:prstGeom>
          <a:solidFill>
            <a:srgbClr val="C0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72000" rIns="0" rtlCol="0" anchor="ctr"/>
          <a:lstStyle/>
          <a:p>
            <a:pPr defTabSz="1097280">
              <a:defRPr/>
            </a:pPr>
            <a:r>
              <a:rPr lang="en-GB" sz="1600" b="1">
                <a:solidFill>
                  <a:prstClr val="white"/>
                </a:solidFill>
                <a:latin typeface="Arial" panose="020B0604020202020204" pitchFamily="34" charset="0"/>
                <a:cs typeface="Arial" panose="020B0604020202020204" pitchFamily="34" charset="0"/>
              </a:rPr>
              <a:t>INT Social Prescribers</a:t>
            </a:r>
          </a:p>
        </p:txBody>
      </p:sp>
      <p:sp>
        <p:nvSpPr>
          <p:cNvPr id="69" name="Rectangle 68">
            <a:extLst>
              <a:ext uri="{FF2B5EF4-FFF2-40B4-BE49-F238E27FC236}">
                <a16:creationId xmlns:a16="http://schemas.microsoft.com/office/drawing/2014/main" id="{D397DD76-E6E5-2CB7-3C5F-F108081C4A66}"/>
              </a:ext>
            </a:extLst>
          </p:cNvPr>
          <p:cNvSpPr/>
          <p:nvPr/>
        </p:nvSpPr>
        <p:spPr>
          <a:xfrm>
            <a:off x="8865728" y="3618397"/>
            <a:ext cx="1433602" cy="667764"/>
          </a:xfrm>
          <a:prstGeom prst="rect">
            <a:avLst/>
          </a:prstGeom>
          <a:solidFill>
            <a:srgbClr val="C0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72000" rIns="0" rtlCol="0" anchor="ctr"/>
          <a:lstStyle/>
          <a:p>
            <a:pPr defTabSz="1097280">
              <a:defRPr/>
            </a:pPr>
            <a:r>
              <a:rPr lang="en-GB" sz="1600" b="1">
                <a:solidFill>
                  <a:prstClr val="white"/>
                </a:solidFill>
                <a:latin typeface="Arial" panose="020B0604020202020204" pitchFamily="34" charset="0"/>
                <a:cs typeface="Arial" panose="020B0604020202020204" pitchFamily="34" charset="0"/>
              </a:rPr>
              <a:t>Schools</a:t>
            </a:r>
          </a:p>
        </p:txBody>
      </p:sp>
      <p:sp>
        <p:nvSpPr>
          <p:cNvPr id="70" name="Rectangle 69">
            <a:extLst>
              <a:ext uri="{FF2B5EF4-FFF2-40B4-BE49-F238E27FC236}">
                <a16:creationId xmlns:a16="http://schemas.microsoft.com/office/drawing/2014/main" id="{77CF256F-5E25-A805-3609-2C2DBB204C9F}"/>
              </a:ext>
            </a:extLst>
          </p:cNvPr>
          <p:cNvSpPr/>
          <p:nvPr/>
        </p:nvSpPr>
        <p:spPr>
          <a:xfrm>
            <a:off x="10395574" y="4386975"/>
            <a:ext cx="1670092" cy="667764"/>
          </a:xfrm>
          <a:prstGeom prst="rect">
            <a:avLst/>
          </a:prstGeom>
          <a:solidFill>
            <a:srgbClr val="C0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43200" rIns="0" rtlCol="0" anchor="ctr"/>
          <a:lstStyle/>
          <a:p>
            <a:pPr defTabSz="1097280">
              <a:defRPr/>
            </a:pPr>
            <a:r>
              <a:rPr lang="en-GB" sz="1600" b="1">
                <a:solidFill>
                  <a:prstClr val="white"/>
                </a:solidFill>
                <a:latin typeface="Arial" panose="020B0604020202020204" pitchFamily="34" charset="0"/>
                <a:cs typeface="Arial" panose="020B0604020202020204" pitchFamily="34" charset="0"/>
              </a:rPr>
              <a:t>Skills – Level 2 Media Suite</a:t>
            </a:r>
          </a:p>
        </p:txBody>
      </p:sp>
      <p:sp>
        <p:nvSpPr>
          <p:cNvPr id="71" name="Rectangle 70">
            <a:extLst>
              <a:ext uri="{FF2B5EF4-FFF2-40B4-BE49-F238E27FC236}">
                <a16:creationId xmlns:a16="http://schemas.microsoft.com/office/drawing/2014/main" id="{6D01E9C3-8710-BC7E-32B2-1A683378043C}"/>
              </a:ext>
            </a:extLst>
          </p:cNvPr>
          <p:cNvSpPr/>
          <p:nvPr/>
        </p:nvSpPr>
        <p:spPr>
          <a:xfrm>
            <a:off x="10386866" y="5172248"/>
            <a:ext cx="1661383" cy="667764"/>
          </a:xfrm>
          <a:prstGeom prst="rect">
            <a:avLst/>
          </a:prstGeom>
          <a:solidFill>
            <a:srgbClr val="C0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43200" rIns="0" rtlCol="0" anchor="ctr"/>
          <a:lstStyle/>
          <a:p>
            <a:pPr defTabSz="1097280">
              <a:defRPr/>
            </a:pPr>
            <a:r>
              <a:rPr lang="en-GB" sz="1600" b="1">
                <a:solidFill>
                  <a:prstClr val="white"/>
                </a:solidFill>
                <a:latin typeface="Arial" panose="020B0604020202020204" pitchFamily="34" charset="0"/>
                <a:cs typeface="Arial" panose="020B0604020202020204" pitchFamily="34" charset="0"/>
              </a:rPr>
              <a:t>Pre-employment support</a:t>
            </a:r>
          </a:p>
        </p:txBody>
      </p:sp>
      <p:sp>
        <p:nvSpPr>
          <p:cNvPr id="72" name="Rectangle 71">
            <a:extLst>
              <a:ext uri="{FF2B5EF4-FFF2-40B4-BE49-F238E27FC236}">
                <a16:creationId xmlns:a16="http://schemas.microsoft.com/office/drawing/2014/main" id="{487653CE-D6F2-5E95-031E-E9CDC2400CDA}"/>
              </a:ext>
            </a:extLst>
          </p:cNvPr>
          <p:cNvSpPr/>
          <p:nvPr/>
        </p:nvSpPr>
        <p:spPr>
          <a:xfrm>
            <a:off x="10404283" y="3609688"/>
            <a:ext cx="1661383" cy="667764"/>
          </a:xfrm>
          <a:prstGeom prst="rect">
            <a:avLst/>
          </a:prstGeom>
          <a:solidFill>
            <a:srgbClr val="C0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43200" rIns="0" rtlCol="0" anchor="ctr"/>
          <a:lstStyle/>
          <a:p>
            <a:pPr defTabSz="1097280">
              <a:defRPr/>
            </a:pPr>
            <a:r>
              <a:rPr lang="en-GB" sz="1600" b="1">
                <a:solidFill>
                  <a:prstClr val="white"/>
                </a:solidFill>
                <a:latin typeface="Arial" panose="020B0604020202020204" pitchFamily="34" charset="0"/>
                <a:cs typeface="Arial" panose="020B0604020202020204" pitchFamily="34" charset="0"/>
              </a:rPr>
              <a:t>Education to Apprenticeship</a:t>
            </a:r>
          </a:p>
        </p:txBody>
      </p:sp>
      <p:sp>
        <p:nvSpPr>
          <p:cNvPr id="73" name="Right Arrow 72">
            <a:extLst>
              <a:ext uri="{FF2B5EF4-FFF2-40B4-BE49-F238E27FC236}">
                <a16:creationId xmlns:a16="http://schemas.microsoft.com/office/drawing/2014/main" id="{FDBBA73B-6635-7486-DCE7-A89BBFA917C1}"/>
              </a:ext>
            </a:extLst>
          </p:cNvPr>
          <p:cNvSpPr/>
          <p:nvPr/>
        </p:nvSpPr>
        <p:spPr>
          <a:xfrm>
            <a:off x="8404052" y="3823320"/>
            <a:ext cx="323183" cy="282599"/>
          </a:xfrm>
          <a:prstGeom prst="right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097280">
              <a:defRPr/>
            </a:pPr>
            <a:endParaRPr lang="en-GB">
              <a:solidFill>
                <a:prstClr val="white"/>
              </a:solidFill>
              <a:latin typeface="Aptos" panose="02110004020202020204"/>
            </a:endParaRPr>
          </a:p>
        </p:txBody>
      </p:sp>
      <p:sp>
        <p:nvSpPr>
          <p:cNvPr id="74" name="Right Arrow 73">
            <a:extLst>
              <a:ext uri="{FF2B5EF4-FFF2-40B4-BE49-F238E27FC236}">
                <a16:creationId xmlns:a16="http://schemas.microsoft.com/office/drawing/2014/main" id="{2A5F1FF2-4DB5-94D1-D294-1687767010E0}"/>
              </a:ext>
            </a:extLst>
          </p:cNvPr>
          <p:cNvSpPr/>
          <p:nvPr/>
        </p:nvSpPr>
        <p:spPr>
          <a:xfrm>
            <a:off x="8407573" y="4574772"/>
            <a:ext cx="323183" cy="282599"/>
          </a:xfrm>
          <a:prstGeom prst="right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097280">
              <a:defRPr/>
            </a:pPr>
            <a:endParaRPr lang="en-GB">
              <a:solidFill>
                <a:prstClr val="white"/>
              </a:solidFill>
              <a:latin typeface="Aptos" panose="02110004020202020204"/>
            </a:endParaRPr>
          </a:p>
        </p:txBody>
      </p:sp>
      <p:sp>
        <p:nvSpPr>
          <p:cNvPr id="75" name="Right Arrow 74">
            <a:extLst>
              <a:ext uri="{FF2B5EF4-FFF2-40B4-BE49-F238E27FC236}">
                <a16:creationId xmlns:a16="http://schemas.microsoft.com/office/drawing/2014/main" id="{22560D13-EC4C-D68B-3617-822B9E20A05E}"/>
              </a:ext>
            </a:extLst>
          </p:cNvPr>
          <p:cNvSpPr/>
          <p:nvPr/>
        </p:nvSpPr>
        <p:spPr>
          <a:xfrm>
            <a:off x="8425081" y="5379175"/>
            <a:ext cx="323183" cy="282599"/>
          </a:xfrm>
          <a:prstGeom prst="right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097280">
              <a:defRPr/>
            </a:pPr>
            <a:endParaRPr lang="en-GB">
              <a:solidFill>
                <a:prstClr val="white"/>
              </a:solidFill>
              <a:latin typeface="Aptos" panose="02110004020202020204"/>
            </a:endParaRPr>
          </a:p>
        </p:txBody>
      </p:sp>
      <p:sp>
        <p:nvSpPr>
          <p:cNvPr id="79" name="Right Arrow 78">
            <a:extLst>
              <a:ext uri="{FF2B5EF4-FFF2-40B4-BE49-F238E27FC236}">
                <a16:creationId xmlns:a16="http://schemas.microsoft.com/office/drawing/2014/main" id="{E3E51DCD-BA60-F580-53BC-2D468B687E4D}"/>
              </a:ext>
            </a:extLst>
          </p:cNvPr>
          <p:cNvSpPr/>
          <p:nvPr/>
        </p:nvSpPr>
        <p:spPr>
          <a:xfrm>
            <a:off x="9954208" y="3818887"/>
            <a:ext cx="323183" cy="282599"/>
          </a:xfrm>
          <a:prstGeom prst="right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097280">
              <a:defRPr/>
            </a:pPr>
            <a:endParaRPr lang="en-GB">
              <a:solidFill>
                <a:prstClr val="white"/>
              </a:solidFill>
              <a:latin typeface="Aptos" panose="02110004020202020204"/>
            </a:endParaRPr>
          </a:p>
        </p:txBody>
      </p:sp>
      <p:sp>
        <p:nvSpPr>
          <p:cNvPr id="80" name="Right Arrow 79">
            <a:extLst>
              <a:ext uri="{FF2B5EF4-FFF2-40B4-BE49-F238E27FC236}">
                <a16:creationId xmlns:a16="http://schemas.microsoft.com/office/drawing/2014/main" id="{D565075F-802B-6C61-9222-25EC42F89491}"/>
              </a:ext>
            </a:extLst>
          </p:cNvPr>
          <p:cNvSpPr/>
          <p:nvPr/>
        </p:nvSpPr>
        <p:spPr>
          <a:xfrm>
            <a:off x="9960515" y="4591882"/>
            <a:ext cx="323183" cy="282599"/>
          </a:xfrm>
          <a:prstGeom prst="right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097280">
              <a:defRPr/>
            </a:pPr>
            <a:endParaRPr lang="en-GB">
              <a:solidFill>
                <a:prstClr val="white"/>
              </a:solidFill>
              <a:latin typeface="Aptos" panose="02110004020202020204"/>
            </a:endParaRPr>
          </a:p>
        </p:txBody>
      </p:sp>
      <p:sp>
        <p:nvSpPr>
          <p:cNvPr id="81" name="Right Arrow 80">
            <a:extLst>
              <a:ext uri="{FF2B5EF4-FFF2-40B4-BE49-F238E27FC236}">
                <a16:creationId xmlns:a16="http://schemas.microsoft.com/office/drawing/2014/main" id="{0A44CF3D-5026-2B46-B7B0-DCA2EB0FD755}"/>
              </a:ext>
            </a:extLst>
          </p:cNvPr>
          <p:cNvSpPr/>
          <p:nvPr/>
        </p:nvSpPr>
        <p:spPr>
          <a:xfrm>
            <a:off x="9968651" y="5373320"/>
            <a:ext cx="323183" cy="282599"/>
          </a:xfrm>
          <a:prstGeom prst="right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097280">
              <a:defRPr/>
            </a:pPr>
            <a:endParaRPr lang="en-GB">
              <a:solidFill>
                <a:prstClr val="white"/>
              </a:solidFill>
              <a:latin typeface="Aptos" panose="02110004020202020204"/>
            </a:endParaRPr>
          </a:p>
        </p:txBody>
      </p:sp>
      <p:sp>
        <p:nvSpPr>
          <p:cNvPr id="13" name="Freeform 12">
            <a:extLst>
              <a:ext uri="{FF2B5EF4-FFF2-40B4-BE49-F238E27FC236}">
                <a16:creationId xmlns:a16="http://schemas.microsoft.com/office/drawing/2014/main" id="{DC8A0BE2-DE16-896D-C359-00021364C3A0}"/>
              </a:ext>
            </a:extLst>
          </p:cNvPr>
          <p:cNvSpPr/>
          <p:nvPr/>
        </p:nvSpPr>
        <p:spPr>
          <a:xfrm>
            <a:off x="0" y="-4234684"/>
            <a:ext cx="1481428" cy="18127083"/>
          </a:xfrm>
          <a:custGeom>
            <a:avLst/>
            <a:gdLst>
              <a:gd name="connsiteX0" fmla="*/ 1773841 w 1773841"/>
              <a:gd name="connsiteY0" fmla="*/ 0 h 15819120"/>
              <a:gd name="connsiteX1" fmla="*/ 1773841 w 1773841"/>
              <a:gd name="connsiteY1" fmla="*/ 6233093 h 15819120"/>
              <a:gd name="connsiteX2" fmla="*/ 909496 w 1773841"/>
              <a:gd name="connsiteY2" fmla="*/ 7129609 h 15819120"/>
              <a:gd name="connsiteX3" fmla="*/ 909496 w 1773841"/>
              <a:gd name="connsiteY3" fmla="*/ 7272960 h 15819120"/>
              <a:gd name="connsiteX4" fmla="*/ 1773841 w 1773841"/>
              <a:gd name="connsiteY4" fmla="*/ 8169476 h 15819120"/>
              <a:gd name="connsiteX5" fmla="*/ 1773841 w 1773841"/>
              <a:gd name="connsiteY5" fmla="*/ 15819120 h 15819120"/>
              <a:gd name="connsiteX6" fmla="*/ 0 w 1773841"/>
              <a:gd name="connsiteY6" fmla="*/ 15819120 h 15819120"/>
              <a:gd name="connsiteX7" fmla="*/ 0 w 1773841"/>
              <a:gd name="connsiteY7" fmla="*/ 0 h 15819120"/>
              <a:gd name="connsiteX0" fmla="*/ 1773841 w 1773841"/>
              <a:gd name="connsiteY0" fmla="*/ 0 h 15819120"/>
              <a:gd name="connsiteX1" fmla="*/ 1773841 w 1773841"/>
              <a:gd name="connsiteY1" fmla="*/ 6233093 h 15819120"/>
              <a:gd name="connsiteX2" fmla="*/ 909496 w 1773841"/>
              <a:gd name="connsiteY2" fmla="*/ 7129609 h 15819120"/>
              <a:gd name="connsiteX3" fmla="*/ 909496 w 1773841"/>
              <a:gd name="connsiteY3" fmla="*/ 7272960 h 15819120"/>
              <a:gd name="connsiteX4" fmla="*/ 1773841 w 1773841"/>
              <a:gd name="connsiteY4" fmla="*/ 8169476 h 15819120"/>
              <a:gd name="connsiteX5" fmla="*/ 1773841 w 1773841"/>
              <a:gd name="connsiteY5" fmla="*/ 15819120 h 15819120"/>
              <a:gd name="connsiteX6" fmla="*/ 0 w 1773841"/>
              <a:gd name="connsiteY6" fmla="*/ 15819120 h 15819120"/>
              <a:gd name="connsiteX7" fmla="*/ 0 w 1773841"/>
              <a:gd name="connsiteY7" fmla="*/ 0 h 15819120"/>
              <a:gd name="connsiteX8" fmla="*/ 1773841 w 1773841"/>
              <a:gd name="connsiteY8" fmla="*/ 0 h 15819120"/>
              <a:gd name="connsiteX0" fmla="*/ 1773841 w 1773841"/>
              <a:gd name="connsiteY0" fmla="*/ 0 h 15819120"/>
              <a:gd name="connsiteX1" fmla="*/ 1773841 w 1773841"/>
              <a:gd name="connsiteY1" fmla="*/ 6233093 h 15819120"/>
              <a:gd name="connsiteX2" fmla="*/ 909496 w 1773841"/>
              <a:gd name="connsiteY2" fmla="*/ 7129609 h 15819120"/>
              <a:gd name="connsiteX3" fmla="*/ 909496 w 1773841"/>
              <a:gd name="connsiteY3" fmla="*/ 7272960 h 15819120"/>
              <a:gd name="connsiteX4" fmla="*/ 1773841 w 1773841"/>
              <a:gd name="connsiteY4" fmla="*/ 8169476 h 15819120"/>
              <a:gd name="connsiteX5" fmla="*/ 1773841 w 1773841"/>
              <a:gd name="connsiteY5" fmla="*/ 15819120 h 15819120"/>
              <a:gd name="connsiteX6" fmla="*/ 0 w 1773841"/>
              <a:gd name="connsiteY6" fmla="*/ 15819120 h 15819120"/>
              <a:gd name="connsiteX7" fmla="*/ 0 w 1773841"/>
              <a:gd name="connsiteY7" fmla="*/ 0 h 15819120"/>
              <a:gd name="connsiteX8" fmla="*/ 1773841 w 1773841"/>
              <a:gd name="connsiteY8" fmla="*/ 0 h 15819120"/>
              <a:gd name="connsiteX0" fmla="*/ 1773841 w 1777714"/>
              <a:gd name="connsiteY0" fmla="*/ 0 h 15819120"/>
              <a:gd name="connsiteX1" fmla="*/ 1773841 w 1777714"/>
              <a:gd name="connsiteY1" fmla="*/ 6233093 h 15819120"/>
              <a:gd name="connsiteX2" fmla="*/ 909496 w 1777714"/>
              <a:gd name="connsiteY2" fmla="*/ 7129609 h 15819120"/>
              <a:gd name="connsiteX3" fmla="*/ 909496 w 1777714"/>
              <a:gd name="connsiteY3" fmla="*/ 7272960 h 15819120"/>
              <a:gd name="connsiteX4" fmla="*/ 1773841 w 1777714"/>
              <a:gd name="connsiteY4" fmla="*/ 8169476 h 15819120"/>
              <a:gd name="connsiteX5" fmla="*/ 1773841 w 1777714"/>
              <a:gd name="connsiteY5" fmla="*/ 15819120 h 15819120"/>
              <a:gd name="connsiteX6" fmla="*/ 0 w 1777714"/>
              <a:gd name="connsiteY6" fmla="*/ 15819120 h 15819120"/>
              <a:gd name="connsiteX7" fmla="*/ 0 w 1777714"/>
              <a:gd name="connsiteY7" fmla="*/ 0 h 15819120"/>
              <a:gd name="connsiteX8" fmla="*/ 1773841 w 1777714"/>
              <a:gd name="connsiteY8" fmla="*/ 0 h 15819120"/>
              <a:gd name="connsiteX0" fmla="*/ 1773841 w 1777714"/>
              <a:gd name="connsiteY0" fmla="*/ 0 h 15819120"/>
              <a:gd name="connsiteX1" fmla="*/ 1773841 w 1777714"/>
              <a:gd name="connsiteY1" fmla="*/ 6233093 h 15819120"/>
              <a:gd name="connsiteX2" fmla="*/ 909496 w 1777714"/>
              <a:gd name="connsiteY2" fmla="*/ 7129609 h 15819120"/>
              <a:gd name="connsiteX3" fmla="*/ 909496 w 1777714"/>
              <a:gd name="connsiteY3" fmla="*/ 7272960 h 15819120"/>
              <a:gd name="connsiteX4" fmla="*/ 1773841 w 1777714"/>
              <a:gd name="connsiteY4" fmla="*/ 8169476 h 15819120"/>
              <a:gd name="connsiteX5" fmla="*/ 1773841 w 1777714"/>
              <a:gd name="connsiteY5" fmla="*/ 15819120 h 15819120"/>
              <a:gd name="connsiteX6" fmla="*/ 0 w 1777714"/>
              <a:gd name="connsiteY6" fmla="*/ 15819120 h 15819120"/>
              <a:gd name="connsiteX7" fmla="*/ 0 w 1777714"/>
              <a:gd name="connsiteY7" fmla="*/ 0 h 15819120"/>
              <a:gd name="connsiteX8" fmla="*/ 1773841 w 1777714"/>
              <a:gd name="connsiteY8" fmla="*/ 0 h 15819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7714" h="15819120">
                <a:moveTo>
                  <a:pt x="1773841" y="0"/>
                </a:moveTo>
                <a:cubicBezTo>
                  <a:pt x="1773841" y="2077698"/>
                  <a:pt x="1782556" y="5985053"/>
                  <a:pt x="1773841" y="6233093"/>
                </a:cubicBezTo>
                <a:cubicBezTo>
                  <a:pt x="1765126" y="6481133"/>
                  <a:pt x="909747" y="6822304"/>
                  <a:pt x="909496" y="7129609"/>
                </a:cubicBezTo>
                <a:cubicBezTo>
                  <a:pt x="909245" y="7436914"/>
                  <a:pt x="909245" y="6880986"/>
                  <a:pt x="909496" y="7272960"/>
                </a:cubicBezTo>
                <a:cubicBezTo>
                  <a:pt x="909747" y="7664934"/>
                  <a:pt x="1773593" y="7819837"/>
                  <a:pt x="1773841" y="8169476"/>
                </a:cubicBezTo>
                <a:cubicBezTo>
                  <a:pt x="1774089" y="8519115"/>
                  <a:pt x="1773841" y="13269239"/>
                  <a:pt x="1773841" y="15819120"/>
                </a:cubicBezTo>
                <a:lnTo>
                  <a:pt x="0" y="15819120"/>
                </a:lnTo>
                <a:lnTo>
                  <a:pt x="0" y="0"/>
                </a:lnTo>
                <a:lnTo>
                  <a:pt x="1773841"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defTabSz="761970"/>
            <a:endParaRPr lang="en-GB" sz="1500">
              <a:solidFill>
                <a:prstClr val="white"/>
              </a:solidFill>
              <a:latin typeface="Calibri" panose="020F0502020204030204"/>
            </a:endParaRPr>
          </a:p>
        </p:txBody>
      </p:sp>
      <p:pic>
        <p:nvPicPr>
          <p:cNvPr id="23" name="Picture 22">
            <a:extLst>
              <a:ext uri="{FF2B5EF4-FFF2-40B4-BE49-F238E27FC236}">
                <a16:creationId xmlns:a16="http://schemas.microsoft.com/office/drawing/2014/main" id="{70BD5067-DDC1-B72C-F635-C1AD199B01A3}"/>
              </a:ext>
            </a:extLst>
          </p:cNvPr>
          <p:cNvPicPr>
            <a:picLocks noChangeAspect="1"/>
          </p:cNvPicPr>
          <p:nvPr/>
        </p:nvPicPr>
        <p:blipFill>
          <a:blip r:embed="rId14" cstate="email">
            <a:alphaModFix amt="85000"/>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a:xfrm>
            <a:off x="142894" y="1296348"/>
            <a:ext cx="1068059" cy="1022154"/>
          </a:xfrm>
          <a:custGeom>
            <a:avLst/>
            <a:gdLst/>
            <a:ahLst/>
            <a:cxnLst/>
            <a:rect l="l" t="t" r="r" b="b"/>
            <a:pathLst>
              <a:path w="1486412" h="1422526">
                <a:moveTo>
                  <a:pt x="491851" y="655834"/>
                </a:moveTo>
                <a:lnTo>
                  <a:pt x="491851" y="868221"/>
                </a:lnTo>
                <a:lnTo>
                  <a:pt x="548048" y="868221"/>
                </a:lnTo>
                <a:lnTo>
                  <a:pt x="548048" y="655834"/>
                </a:lnTo>
                <a:close/>
                <a:moveTo>
                  <a:pt x="1159797" y="651034"/>
                </a:moveTo>
                <a:cubicBezTo>
                  <a:pt x="1129265" y="651034"/>
                  <a:pt x="1106733" y="657300"/>
                  <a:pt x="1092201" y="669833"/>
                </a:cubicBezTo>
                <a:cubicBezTo>
                  <a:pt x="1077668" y="682365"/>
                  <a:pt x="1070402" y="697831"/>
                  <a:pt x="1070402" y="716230"/>
                </a:cubicBezTo>
                <a:cubicBezTo>
                  <a:pt x="1070402" y="736629"/>
                  <a:pt x="1078802" y="752561"/>
                  <a:pt x="1095601" y="764027"/>
                </a:cubicBezTo>
                <a:cubicBezTo>
                  <a:pt x="1107733" y="772293"/>
                  <a:pt x="1136465" y="781426"/>
                  <a:pt x="1181795" y="791425"/>
                </a:cubicBezTo>
                <a:cubicBezTo>
                  <a:pt x="1191528" y="793692"/>
                  <a:pt x="1197794" y="796158"/>
                  <a:pt x="1200594" y="798825"/>
                </a:cubicBezTo>
                <a:cubicBezTo>
                  <a:pt x="1203261" y="801625"/>
                  <a:pt x="1204594" y="805158"/>
                  <a:pt x="1204594" y="809424"/>
                </a:cubicBezTo>
                <a:cubicBezTo>
                  <a:pt x="1204594" y="815691"/>
                  <a:pt x="1202127" y="820690"/>
                  <a:pt x="1197194" y="824423"/>
                </a:cubicBezTo>
                <a:cubicBezTo>
                  <a:pt x="1189861" y="829756"/>
                  <a:pt x="1178929" y="832423"/>
                  <a:pt x="1164396" y="832423"/>
                </a:cubicBezTo>
                <a:cubicBezTo>
                  <a:pt x="1151197" y="832423"/>
                  <a:pt x="1140931" y="829590"/>
                  <a:pt x="1133598" y="823923"/>
                </a:cubicBezTo>
                <a:cubicBezTo>
                  <a:pt x="1126265" y="818257"/>
                  <a:pt x="1121399" y="809958"/>
                  <a:pt x="1118999" y="799025"/>
                </a:cubicBezTo>
                <a:lnTo>
                  <a:pt x="1062603" y="807624"/>
                </a:lnTo>
                <a:cubicBezTo>
                  <a:pt x="1067802" y="827756"/>
                  <a:pt x="1078835" y="843689"/>
                  <a:pt x="1095701" y="855421"/>
                </a:cubicBezTo>
                <a:cubicBezTo>
                  <a:pt x="1112566" y="867154"/>
                  <a:pt x="1135465" y="873020"/>
                  <a:pt x="1164396" y="873020"/>
                </a:cubicBezTo>
                <a:cubicBezTo>
                  <a:pt x="1196261" y="873020"/>
                  <a:pt x="1220326" y="866021"/>
                  <a:pt x="1236592" y="852022"/>
                </a:cubicBezTo>
                <a:cubicBezTo>
                  <a:pt x="1252858" y="838023"/>
                  <a:pt x="1260991" y="821290"/>
                  <a:pt x="1260991" y="801825"/>
                </a:cubicBezTo>
                <a:cubicBezTo>
                  <a:pt x="1260991" y="783959"/>
                  <a:pt x="1255124" y="770027"/>
                  <a:pt x="1243392" y="760027"/>
                </a:cubicBezTo>
                <a:cubicBezTo>
                  <a:pt x="1231526" y="750161"/>
                  <a:pt x="1210627" y="741828"/>
                  <a:pt x="1180695" y="735029"/>
                </a:cubicBezTo>
                <a:cubicBezTo>
                  <a:pt x="1150764" y="728229"/>
                  <a:pt x="1133265" y="722963"/>
                  <a:pt x="1128199" y="719230"/>
                </a:cubicBezTo>
                <a:cubicBezTo>
                  <a:pt x="1124465" y="716430"/>
                  <a:pt x="1122599" y="713030"/>
                  <a:pt x="1122599" y="709030"/>
                </a:cubicBezTo>
                <a:cubicBezTo>
                  <a:pt x="1122599" y="704364"/>
                  <a:pt x="1124732" y="700564"/>
                  <a:pt x="1128999" y="697631"/>
                </a:cubicBezTo>
                <a:cubicBezTo>
                  <a:pt x="1135398" y="693498"/>
                  <a:pt x="1145998" y="691431"/>
                  <a:pt x="1160797" y="691431"/>
                </a:cubicBezTo>
                <a:cubicBezTo>
                  <a:pt x="1172529" y="691431"/>
                  <a:pt x="1181562" y="693631"/>
                  <a:pt x="1187895" y="698031"/>
                </a:cubicBezTo>
                <a:cubicBezTo>
                  <a:pt x="1194228" y="702431"/>
                  <a:pt x="1198528" y="708764"/>
                  <a:pt x="1200794" y="717030"/>
                </a:cubicBezTo>
                <a:lnTo>
                  <a:pt x="1253791" y="707230"/>
                </a:lnTo>
                <a:cubicBezTo>
                  <a:pt x="1248458" y="688698"/>
                  <a:pt x="1238725" y="674699"/>
                  <a:pt x="1224593" y="665233"/>
                </a:cubicBezTo>
                <a:cubicBezTo>
                  <a:pt x="1210460" y="655767"/>
                  <a:pt x="1188862" y="651034"/>
                  <a:pt x="1159797" y="651034"/>
                </a:cubicBezTo>
                <a:close/>
                <a:moveTo>
                  <a:pt x="944396" y="651034"/>
                </a:moveTo>
                <a:cubicBezTo>
                  <a:pt x="912798" y="651034"/>
                  <a:pt x="887733" y="660800"/>
                  <a:pt x="869200" y="680332"/>
                </a:cubicBezTo>
                <a:cubicBezTo>
                  <a:pt x="850668" y="699864"/>
                  <a:pt x="841402" y="727163"/>
                  <a:pt x="841402" y="762227"/>
                </a:cubicBezTo>
                <a:cubicBezTo>
                  <a:pt x="841402" y="796892"/>
                  <a:pt x="850635" y="824023"/>
                  <a:pt x="869100" y="843622"/>
                </a:cubicBezTo>
                <a:cubicBezTo>
                  <a:pt x="887566" y="863221"/>
                  <a:pt x="912331" y="873020"/>
                  <a:pt x="943396" y="873020"/>
                </a:cubicBezTo>
                <a:cubicBezTo>
                  <a:pt x="970728" y="873020"/>
                  <a:pt x="992526" y="866554"/>
                  <a:pt x="1008792" y="853622"/>
                </a:cubicBezTo>
                <a:cubicBezTo>
                  <a:pt x="1025057" y="840689"/>
                  <a:pt x="1036057" y="821557"/>
                  <a:pt x="1041790" y="796225"/>
                </a:cubicBezTo>
                <a:lnTo>
                  <a:pt x="986593" y="786826"/>
                </a:lnTo>
                <a:cubicBezTo>
                  <a:pt x="983793" y="801625"/>
                  <a:pt x="978994" y="812057"/>
                  <a:pt x="972194" y="818124"/>
                </a:cubicBezTo>
                <a:cubicBezTo>
                  <a:pt x="965395" y="824190"/>
                  <a:pt x="956662" y="827223"/>
                  <a:pt x="945996" y="827223"/>
                </a:cubicBezTo>
                <a:cubicBezTo>
                  <a:pt x="931730" y="827223"/>
                  <a:pt x="920364" y="822023"/>
                  <a:pt x="911898" y="811624"/>
                </a:cubicBezTo>
                <a:cubicBezTo>
                  <a:pt x="903432" y="801225"/>
                  <a:pt x="899199" y="783426"/>
                  <a:pt x="899199" y="758227"/>
                </a:cubicBezTo>
                <a:cubicBezTo>
                  <a:pt x="899199" y="735562"/>
                  <a:pt x="903365" y="719396"/>
                  <a:pt x="911698" y="709730"/>
                </a:cubicBezTo>
                <a:cubicBezTo>
                  <a:pt x="920031" y="700064"/>
                  <a:pt x="931197" y="695231"/>
                  <a:pt x="945196" y="695231"/>
                </a:cubicBezTo>
                <a:cubicBezTo>
                  <a:pt x="955728" y="695231"/>
                  <a:pt x="964295" y="698031"/>
                  <a:pt x="970894" y="703631"/>
                </a:cubicBezTo>
                <a:cubicBezTo>
                  <a:pt x="977494" y="709230"/>
                  <a:pt x="981727" y="717563"/>
                  <a:pt x="983593" y="728629"/>
                </a:cubicBezTo>
                <a:lnTo>
                  <a:pt x="1038990" y="718630"/>
                </a:lnTo>
                <a:cubicBezTo>
                  <a:pt x="1032324" y="695831"/>
                  <a:pt x="1021358" y="678866"/>
                  <a:pt x="1006092" y="667733"/>
                </a:cubicBezTo>
                <a:cubicBezTo>
                  <a:pt x="990826" y="656600"/>
                  <a:pt x="970261" y="651034"/>
                  <a:pt x="944396" y="651034"/>
                </a:cubicBezTo>
                <a:close/>
                <a:moveTo>
                  <a:pt x="727944" y="651034"/>
                </a:moveTo>
                <a:cubicBezTo>
                  <a:pt x="699812" y="651034"/>
                  <a:pt x="676480" y="663033"/>
                  <a:pt x="657948" y="687032"/>
                </a:cubicBezTo>
                <a:lnTo>
                  <a:pt x="657948" y="655834"/>
                </a:lnTo>
                <a:lnTo>
                  <a:pt x="605751" y="655834"/>
                </a:lnTo>
                <a:lnTo>
                  <a:pt x="605751" y="868221"/>
                </a:lnTo>
                <a:lnTo>
                  <a:pt x="661948" y="868221"/>
                </a:lnTo>
                <a:lnTo>
                  <a:pt x="661948" y="772027"/>
                </a:lnTo>
                <a:cubicBezTo>
                  <a:pt x="661948" y="748295"/>
                  <a:pt x="663381" y="732029"/>
                  <a:pt x="666248" y="723229"/>
                </a:cubicBezTo>
                <a:cubicBezTo>
                  <a:pt x="669114" y="714430"/>
                  <a:pt x="674414" y="707364"/>
                  <a:pt x="682147" y="702031"/>
                </a:cubicBezTo>
                <a:cubicBezTo>
                  <a:pt x="689880" y="696698"/>
                  <a:pt x="698612" y="694031"/>
                  <a:pt x="708345" y="694031"/>
                </a:cubicBezTo>
                <a:cubicBezTo>
                  <a:pt x="715945" y="694031"/>
                  <a:pt x="722444" y="695898"/>
                  <a:pt x="727844" y="699631"/>
                </a:cubicBezTo>
                <a:cubicBezTo>
                  <a:pt x="733244" y="703364"/>
                  <a:pt x="737143" y="708597"/>
                  <a:pt x="739543" y="715330"/>
                </a:cubicBezTo>
                <a:cubicBezTo>
                  <a:pt x="741943" y="722063"/>
                  <a:pt x="743143" y="736895"/>
                  <a:pt x="743143" y="759827"/>
                </a:cubicBezTo>
                <a:lnTo>
                  <a:pt x="743143" y="868221"/>
                </a:lnTo>
                <a:lnTo>
                  <a:pt x="799340" y="868221"/>
                </a:lnTo>
                <a:lnTo>
                  <a:pt x="799340" y="736229"/>
                </a:lnTo>
                <a:cubicBezTo>
                  <a:pt x="799340" y="719830"/>
                  <a:pt x="798306" y="707230"/>
                  <a:pt x="796240" y="698431"/>
                </a:cubicBezTo>
                <a:cubicBezTo>
                  <a:pt x="794173" y="689632"/>
                  <a:pt x="790507" y="681765"/>
                  <a:pt x="785240" y="674832"/>
                </a:cubicBezTo>
                <a:cubicBezTo>
                  <a:pt x="779974" y="667900"/>
                  <a:pt x="772208" y="662200"/>
                  <a:pt x="761942" y="657733"/>
                </a:cubicBezTo>
                <a:cubicBezTo>
                  <a:pt x="751676" y="653267"/>
                  <a:pt x="740343" y="651034"/>
                  <a:pt x="727944" y="651034"/>
                </a:cubicBezTo>
                <a:close/>
                <a:moveTo>
                  <a:pt x="246201" y="577438"/>
                </a:moveTo>
                <a:lnTo>
                  <a:pt x="246201" y="868221"/>
                </a:lnTo>
                <a:lnTo>
                  <a:pt x="452589" y="868221"/>
                </a:lnTo>
                <a:lnTo>
                  <a:pt x="452589" y="818824"/>
                </a:lnTo>
                <a:lnTo>
                  <a:pt x="305398" y="818824"/>
                </a:lnTo>
                <a:lnTo>
                  <a:pt x="305398" y="577438"/>
                </a:lnTo>
                <a:close/>
                <a:moveTo>
                  <a:pt x="491851" y="575039"/>
                </a:moveTo>
                <a:lnTo>
                  <a:pt x="491851" y="627035"/>
                </a:lnTo>
                <a:lnTo>
                  <a:pt x="548048" y="627035"/>
                </a:lnTo>
                <a:lnTo>
                  <a:pt x="548048" y="575039"/>
                </a:lnTo>
                <a:close/>
                <a:moveTo>
                  <a:pt x="743206" y="0"/>
                </a:moveTo>
                <a:cubicBezTo>
                  <a:pt x="1153667" y="0"/>
                  <a:pt x="1486412" y="318443"/>
                  <a:pt x="1486412" y="711263"/>
                </a:cubicBezTo>
                <a:cubicBezTo>
                  <a:pt x="1486412" y="1104083"/>
                  <a:pt x="1153667" y="1422526"/>
                  <a:pt x="743206" y="1422526"/>
                </a:cubicBezTo>
                <a:cubicBezTo>
                  <a:pt x="332745" y="1422526"/>
                  <a:pt x="0" y="1104083"/>
                  <a:pt x="0" y="711263"/>
                </a:cubicBezTo>
                <a:cubicBezTo>
                  <a:pt x="0" y="318443"/>
                  <a:pt x="332745" y="0"/>
                  <a:pt x="743206" y="0"/>
                </a:cubicBezTo>
                <a:close/>
              </a:path>
            </a:pathLst>
          </a:custGeom>
          <a:ln w="190500" cap="rnd">
            <a:noFill/>
            <a:prstDash val="solid"/>
          </a:ln>
          <a:effectLst>
            <a:outerShdw blurRad="127000" sx="1000" sy="1000" algn="bl" rotWithShape="0">
              <a:srgbClr val="000000"/>
            </a:outerShdw>
          </a:effectLst>
        </p:spPr>
      </p:pic>
      <p:pic>
        <p:nvPicPr>
          <p:cNvPr id="24" name="Picture 23">
            <a:extLst>
              <a:ext uri="{FF2B5EF4-FFF2-40B4-BE49-F238E27FC236}">
                <a16:creationId xmlns:a16="http://schemas.microsoft.com/office/drawing/2014/main" id="{6FA60AFA-ECCB-0791-5697-88FEE0A6051F}"/>
              </a:ext>
            </a:extLst>
          </p:cNvPr>
          <p:cNvPicPr>
            <a:picLocks noChangeAspect="1"/>
          </p:cNvPicPr>
          <p:nvPr/>
        </p:nvPicPr>
        <p:blipFill>
          <a:blip r:embed="rId15" cstate="email">
            <a:alphaModFix amt="85000"/>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141113" y="2385742"/>
            <a:ext cx="1077588" cy="1040695"/>
          </a:xfrm>
          <a:custGeom>
            <a:avLst/>
            <a:gdLst/>
            <a:ahLst/>
            <a:cxnLst/>
            <a:rect l="l" t="t" r="r" b="b"/>
            <a:pathLst>
              <a:path w="1475716" h="1425192">
                <a:moveTo>
                  <a:pt x="523390" y="694660"/>
                </a:moveTo>
                <a:cubicBezTo>
                  <a:pt x="536010" y="694660"/>
                  <a:pt x="546593" y="699478"/>
                  <a:pt x="555139" y="709115"/>
                </a:cubicBezTo>
                <a:cubicBezTo>
                  <a:pt x="563686" y="718751"/>
                  <a:pt x="567960" y="732518"/>
                  <a:pt x="567960" y="750415"/>
                </a:cubicBezTo>
                <a:cubicBezTo>
                  <a:pt x="567960" y="768770"/>
                  <a:pt x="563686" y="782766"/>
                  <a:pt x="555139" y="792403"/>
                </a:cubicBezTo>
                <a:cubicBezTo>
                  <a:pt x="546593" y="802039"/>
                  <a:pt x="536010" y="806858"/>
                  <a:pt x="523390" y="806858"/>
                </a:cubicBezTo>
                <a:cubicBezTo>
                  <a:pt x="510771" y="806858"/>
                  <a:pt x="500159" y="802039"/>
                  <a:pt x="491555" y="792403"/>
                </a:cubicBezTo>
                <a:cubicBezTo>
                  <a:pt x="482951" y="782766"/>
                  <a:pt x="478649" y="768885"/>
                  <a:pt x="478649" y="750759"/>
                </a:cubicBezTo>
                <a:cubicBezTo>
                  <a:pt x="478649" y="732633"/>
                  <a:pt x="482951" y="718751"/>
                  <a:pt x="491555" y="709115"/>
                </a:cubicBezTo>
                <a:cubicBezTo>
                  <a:pt x="500159" y="699478"/>
                  <a:pt x="510771" y="694660"/>
                  <a:pt x="523390" y="694660"/>
                </a:cubicBezTo>
                <a:close/>
                <a:moveTo>
                  <a:pt x="1065343" y="692251"/>
                </a:moveTo>
                <a:cubicBezTo>
                  <a:pt x="1075209" y="692251"/>
                  <a:pt x="1083584" y="695893"/>
                  <a:pt x="1090467" y="703178"/>
                </a:cubicBezTo>
                <a:cubicBezTo>
                  <a:pt x="1097351" y="710463"/>
                  <a:pt x="1100964" y="721103"/>
                  <a:pt x="1101308" y="735099"/>
                </a:cubicBezTo>
                <a:lnTo>
                  <a:pt x="1029034" y="735099"/>
                </a:lnTo>
                <a:cubicBezTo>
                  <a:pt x="1028919" y="721906"/>
                  <a:pt x="1032303" y="711467"/>
                  <a:pt x="1039187" y="703780"/>
                </a:cubicBezTo>
                <a:cubicBezTo>
                  <a:pt x="1046070" y="696094"/>
                  <a:pt x="1054789" y="692251"/>
                  <a:pt x="1065343" y="692251"/>
                </a:cubicBezTo>
                <a:close/>
                <a:moveTo>
                  <a:pt x="1062418" y="655253"/>
                </a:moveTo>
                <a:cubicBezTo>
                  <a:pt x="1038211" y="655253"/>
                  <a:pt x="1018193" y="663828"/>
                  <a:pt x="1002361" y="680979"/>
                </a:cubicBezTo>
                <a:cubicBezTo>
                  <a:pt x="986529" y="698130"/>
                  <a:pt x="978614" y="721849"/>
                  <a:pt x="978614" y="752135"/>
                </a:cubicBezTo>
                <a:cubicBezTo>
                  <a:pt x="978614" y="777489"/>
                  <a:pt x="984636" y="798483"/>
                  <a:pt x="996682" y="815118"/>
                </a:cubicBezTo>
                <a:cubicBezTo>
                  <a:pt x="1011940" y="835882"/>
                  <a:pt x="1035458" y="846265"/>
                  <a:pt x="1067236" y="846265"/>
                </a:cubicBezTo>
                <a:cubicBezTo>
                  <a:pt x="1087312" y="846265"/>
                  <a:pt x="1104033" y="841647"/>
                  <a:pt x="1117398" y="832412"/>
                </a:cubicBezTo>
                <a:cubicBezTo>
                  <a:pt x="1130763" y="823177"/>
                  <a:pt x="1140543" y="809726"/>
                  <a:pt x="1146738" y="792059"/>
                </a:cubicBezTo>
                <a:lnTo>
                  <a:pt x="1098555" y="783971"/>
                </a:lnTo>
                <a:cubicBezTo>
                  <a:pt x="1095916" y="793148"/>
                  <a:pt x="1092016" y="799802"/>
                  <a:pt x="1086854" y="803932"/>
                </a:cubicBezTo>
                <a:cubicBezTo>
                  <a:pt x="1081691" y="808062"/>
                  <a:pt x="1075324" y="810127"/>
                  <a:pt x="1067752" y="810127"/>
                </a:cubicBezTo>
                <a:cubicBezTo>
                  <a:pt x="1056624" y="810127"/>
                  <a:pt x="1047332" y="806141"/>
                  <a:pt x="1039875" y="798168"/>
                </a:cubicBezTo>
                <a:cubicBezTo>
                  <a:pt x="1032418" y="790194"/>
                  <a:pt x="1028518" y="779038"/>
                  <a:pt x="1028173" y="764697"/>
                </a:cubicBezTo>
                <a:lnTo>
                  <a:pt x="1149319" y="764697"/>
                </a:lnTo>
                <a:cubicBezTo>
                  <a:pt x="1150008" y="727642"/>
                  <a:pt x="1142493" y="700138"/>
                  <a:pt x="1126777" y="682184"/>
                </a:cubicBezTo>
                <a:cubicBezTo>
                  <a:pt x="1111060" y="664230"/>
                  <a:pt x="1089607" y="655253"/>
                  <a:pt x="1062418" y="655253"/>
                </a:cubicBezTo>
                <a:close/>
                <a:moveTo>
                  <a:pt x="859295" y="655253"/>
                </a:moveTo>
                <a:cubicBezTo>
                  <a:pt x="833024" y="655253"/>
                  <a:pt x="813636" y="660645"/>
                  <a:pt x="801131" y="671429"/>
                </a:cubicBezTo>
                <a:cubicBezTo>
                  <a:pt x="788627" y="682213"/>
                  <a:pt x="782374" y="695520"/>
                  <a:pt x="782374" y="711352"/>
                </a:cubicBezTo>
                <a:cubicBezTo>
                  <a:pt x="782374" y="728904"/>
                  <a:pt x="789602" y="742614"/>
                  <a:pt x="804057" y="752480"/>
                </a:cubicBezTo>
                <a:cubicBezTo>
                  <a:pt x="814496" y="759592"/>
                  <a:pt x="839219" y="767451"/>
                  <a:pt x="878224" y="776055"/>
                </a:cubicBezTo>
                <a:cubicBezTo>
                  <a:pt x="886599" y="778005"/>
                  <a:pt x="891991" y="780128"/>
                  <a:pt x="894400" y="782422"/>
                </a:cubicBezTo>
                <a:cubicBezTo>
                  <a:pt x="896694" y="784831"/>
                  <a:pt x="897842" y="787871"/>
                  <a:pt x="897842" y="791542"/>
                </a:cubicBezTo>
                <a:cubicBezTo>
                  <a:pt x="897842" y="796934"/>
                  <a:pt x="895719" y="801236"/>
                  <a:pt x="891475" y="804449"/>
                </a:cubicBezTo>
                <a:cubicBezTo>
                  <a:pt x="885165" y="809037"/>
                  <a:pt x="875758" y="811332"/>
                  <a:pt x="863253" y="811332"/>
                </a:cubicBezTo>
                <a:cubicBezTo>
                  <a:pt x="851896" y="811332"/>
                  <a:pt x="843062" y="808894"/>
                  <a:pt x="836752" y="804018"/>
                </a:cubicBezTo>
                <a:cubicBezTo>
                  <a:pt x="830443" y="799143"/>
                  <a:pt x="826255" y="792001"/>
                  <a:pt x="824190" y="782594"/>
                </a:cubicBezTo>
                <a:lnTo>
                  <a:pt x="775663" y="789994"/>
                </a:lnTo>
                <a:cubicBezTo>
                  <a:pt x="780137" y="807317"/>
                  <a:pt x="789630" y="821026"/>
                  <a:pt x="804143" y="831121"/>
                </a:cubicBezTo>
                <a:cubicBezTo>
                  <a:pt x="818655" y="841217"/>
                  <a:pt x="838358" y="846265"/>
                  <a:pt x="863253" y="846265"/>
                </a:cubicBezTo>
                <a:cubicBezTo>
                  <a:pt x="890672" y="846265"/>
                  <a:pt x="911379" y="840242"/>
                  <a:pt x="925375" y="828196"/>
                </a:cubicBezTo>
                <a:cubicBezTo>
                  <a:pt x="939371" y="816150"/>
                  <a:pt x="946369" y="801753"/>
                  <a:pt x="946369" y="785003"/>
                </a:cubicBezTo>
                <a:cubicBezTo>
                  <a:pt x="946369" y="769631"/>
                  <a:pt x="941321" y="757642"/>
                  <a:pt x="931226" y="749038"/>
                </a:cubicBezTo>
                <a:cubicBezTo>
                  <a:pt x="921015" y="740549"/>
                  <a:pt x="903033" y="733378"/>
                  <a:pt x="877278" y="727528"/>
                </a:cubicBezTo>
                <a:cubicBezTo>
                  <a:pt x="851523" y="721677"/>
                  <a:pt x="836466" y="717145"/>
                  <a:pt x="832106" y="713933"/>
                </a:cubicBezTo>
                <a:cubicBezTo>
                  <a:pt x="828894" y="711524"/>
                  <a:pt x="827288" y="708599"/>
                  <a:pt x="827288" y="705157"/>
                </a:cubicBezTo>
                <a:cubicBezTo>
                  <a:pt x="827288" y="701142"/>
                  <a:pt x="829123" y="697872"/>
                  <a:pt x="832794" y="695348"/>
                </a:cubicBezTo>
                <a:cubicBezTo>
                  <a:pt x="838301" y="691792"/>
                  <a:pt x="847422" y="690014"/>
                  <a:pt x="860156" y="690014"/>
                </a:cubicBezTo>
                <a:cubicBezTo>
                  <a:pt x="870251" y="690014"/>
                  <a:pt x="878023" y="691907"/>
                  <a:pt x="883473" y="695692"/>
                </a:cubicBezTo>
                <a:cubicBezTo>
                  <a:pt x="888922" y="699478"/>
                  <a:pt x="892622" y="704928"/>
                  <a:pt x="894572" y="712040"/>
                </a:cubicBezTo>
                <a:lnTo>
                  <a:pt x="940174" y="703608"/>
                </a:lnTo>
                <a:cubicBezTo>
                  <a:pt x="935585" y="687662"/>
                  <a:pt x="927210" y="675616"/>
                  <a:pt x="915050" y="667471"/>
                </a:cubicBezTo>
                <a:cubicBezTo>
                  <a:pt x="902889" y="659326"/>
                  <a:pt x="884304" y="655253"/>
                  <a:pt x="859295" y="655253"/>
                </a:cubicBezTo>
                <a:close/>
                <a:moveTo>
                  <a:pt x="743842" y="655253"/>
                </a:moveTo>
                <a:cubicBezTo>
                  <a:pt x="736041" y="655253"/>
                  <a:pt x="729071" y="657203"/>
                  <a:pt x="722934" y="661104"/>
                </a:cubicBezTo>
                <a:cubicBezTo>
                  <a:pt x="716796" y="665004"/>
                  <a:pt x="709884" y="673092"/>
                  <a:pt x="702198" y="685367"/>
                </a:cubicBezTo>
                <a:lnTo>
                  <a:pt x="702198" y="659383"/>
                </a:lnTo>
                <a:lnTo>
                  <a:pt x="657284" y="659383"/>
                </a:lnTo>
                <a:lnTo>
                  <a:pt x="657284" y="842135"/>
                </a:lnTo>
                <a:lnTo>
                  <a:pt x="705639" y="842135"/>
                </a:lnTo>
                <a:lnTo>
                  <a:pt x="705639" y="785692"/>
                </a:lnTo>
                <a:cubicBezTo>
                  <a:pt x="705639" y="754602"/>
                  <a:pt x="706987" y="734182"/>
                  <a:pt x="709683" y="724430"/>
                </a:cubicBezTo>
                <a:cubicBezTo>
                  <a:pt x="712379" y="714679"/>
                  <a:pt x="716079" y="707939"/>
                  <a:pt x="720783" y="704210"/>
                </a:cubicBezTo>
                <a:cubicBezTo>
                  <a:pt x="725486" y="700482"/>
                  <a:pt x="731222" y="698618"/>
                  <a:pt x="737991" y="698618"/>
                </a:cubicBezTo>
                <a:cubicBezTo>
                  <a:pt x="744989" y="698618"/>
                  <a:pt x="752561" y="701256"/>
                  <a:pt x="760706" y="706534"/>
                </a:cubicBezTo>
                <a:lnTo>
                  <a:pt x="775677" y="664373"/>
                </a:lnTo>
                <a:cubicBezTo>
                  <a:pt x="765467" y="658293"/>
                  <a:pt x="754855" y="655253"/>
                  <a:pt x="743842" y="655253"/>
                </a:cubicBezTo>
                <a:close/>
                <a:moveTo>
                  <a:pt x="523218" y="655253"/>
                </a:moveTo>
                <a:cubicBezTo>
                  <a:pt x="505322" y="655253"/>
                  <a:pt x="489117" y="659211"/>
                  <a:pt x="474605" y="667127"/>
                </a:cubicBezTo>
                <a:cubicBezTo>
                  <a:pt x="460092" y="675043"/>
                  <a:pt x="448878" y="686515"/>
                  <a:pt x="440963" y="701543"/>
                </a:cubicBezTo>
                <a:cubicBezTo>
                  <a:pt x="433047" y="716572"/>
                  <a:pt x="429089" y="732117"/>
                  <a:pt x="429089" y="748178"/>
                </a:cubicBezTo>
                <a:cubicBezTo>
                  <a:pt x="429089" y="769172"/>
                  <a:pt x="433047" y="786982"/>
                  <a:pt x="440963" y="801609"/>
                </a:cubicBezTo>
                <a:cubicBezTo>
                  <a:pt x="448878" y="816236"/>
                  <a:pt x="460437" y="827336"/>
                  <a:pt x="475637" y="834907"/>
                </a:cubicBezTo>
                <a:cubicBezTo>
                  <a:pt x="490838" y="842479"/>
                  <a:pt x="506813" y="846265"/>
                  <a:pt x="523562" y="846265"/>
                </a:cubicBezTo>
                <a:cubicBezTo>
                  <a:pt x="550637" y="846265"/>
                  <a:pt x="573093" y="837173"/>
                  <a:pt x="590933" y="818990"/>
                </a:cubicBezTo>
                <a:cubicBezTo>
                  <a:pt x="608772" y="800806"/>
                  <a:pt x="617691" y="777891"/>
                  <a:pt x="617691" y="750243"/>
                </a:cubicBezTo>
                <a:cubicBezTo>
                  <a:pt x="617691" y="722824"/>
                  <a:pt x="608858" y="700138"/>
                  <a:pt x="591191" y="682184"/>
                </a:cubicBezTo>
                <a:cubicBezTo>
                  <a:pt x="573524" y="664230"/>
                  <a:pt x="550866" y="655253"/>
                  <a:pt x="523218" y="655253"/>
                </a:cubicBezTo>
                <a:close/>
                <a:moveTo>
                  <a:pt x="234208" y="632538"/>
                </a:moveTo>
                <a:lnTo>
                  <a:pt x="257095" y="632538"/>
                </a:lnTo>
                <a:cubicBezTo>
                  <a:pt x="277859" y="632538"/>
                  <a:pt x="291798" y="633341"/>
                  <a:pt x="298911" y="634947"/>
                </a:cubicBezTo>
                <a:cubicBezTo>
                  <a:pt x="308433" y="637012"/>
                  <a:pt x="316291" y="640970"/>
                  <a:pt x="322486" y="646821"/>
                </a:cubicBezTo>
                <a:cubicBezTo>
                  <a:pt x="328681" y="652672"/>
                  <a:pt x="333499" y="660817"/>
                  <a:pt x="336941" y="671257"/>
                </a:cubicBezTo>
                <a:cubicBezTo>
                  <a:pt x="340383" y="681696"/>
                  <a:pt x="342104" y="696668"/>
                  <a:pt x="342104" y="716170"/>
                </a:cubicBezTo>
                <a:cubicBezTo>
                  <a:pt x="342104" y="735673"/>
                  <a:pt x="340383" y="751074"/>
                  <a:pt x="336941" y="762374"/>
                </a:cubicBezTo>
                <a:cubicBezTo>
                  <a:pt x="333499" y="773674"/>
                  <a:pt x="329054" y="781791"/>
                  <a:pt x="323605" y="786724"/>
                </a:cubicBezTo>
                <a:cubicBezTo>
                  <a:pt x="318155" y="791657"/>
                  <a:pt x="311301" y="795156"/>
                  <a:pt x="303041" y="797221"/>
                </a:cubicBezTo>
                <a:cubicBezTo>
                  <a:pt x="296731" y="798827"/>
                  <a:pt x="286464" y="799630"/>
                  <a:pt x="272238" y="799630"/>
                </a:cubicBezTo>
                <a:lnTo>
                  <a:pt x="234208" y="799630"/>
                </a:lnTo>
                <a:close/>
                <a:moveTo>
                  <a:pt x="1243514" y="594852"/>
                </a:moveTo>
                <a:lnTo>
                  <a:pt x="1194986" y="623074"/>
                </a:lnTo>
                <a:lnTo>
                  <a:pt x="1194986" y="659383"/>
                </a:lnTo>
                <a:lnTo>
                  <a:pt x="1172788" y="659383"/>
                </a:lnTo>
                <a:lnTo>
                  <a:pt x="1172788" y="697929"/>
                </a:lnTo>
                <a:lnTo>
                  <a:pt x="1194986" y="697929"/>
                </a:lnTo>
                <a:lnTo>
                  <a:pt x="1194986" y="777604"/>
                </a:lnTo>
                <a:cubicBezTo>
                  <a:pt x="1194986" y="794697"/>
                  <a:pt x="1195503" y="806055"/>
                  <a:pt x="1196535" y="811676"/>
                </a:cubicBezTo>
                <a:cubicBezTo>
                  <a:pt x="1197797" y="819592"/>
                  <a:pt x="1200063" y="825873"/>
                  <a:pt x="1203332" y="830519"/>
                </a:cubicBezTo>
                <a:cubicBezTo>
                  <a:pt x="1206602" y="835165"/>
                  <a:pt x="1211736" y="838951"/>
                  <a:pt x="1218734" y="841877"/>
                </a:cubicBezTo>
                <a:cubicBezTo>
                  <a:pt x="1225732" y="844802"/>
                  <a:pt x="1233590" y="846265"/>
                  <a:pt x="1242309" y="846265"/>
                </a:cubicBezTo>
                <a:cubicBezTo>
                  <a:pt x="1256535" y="846265"/>
                  <a:pt x="1269269" y="843855"/>
                  <a:pt x="1280511" y="839037"/>
                </a:cubicBezTo>
                <a:lnTo>
                  <a:pt x="1276381" y="801523"/>
                </a:lnTo>
                <a:cubicBezTo>
                  <a:pt x="1267892" y="804621"/>
                  <a:pt x="1261410" y="806169"/>
                  <a:pt x="1256936" y="806169"/>
                </a:cubicBezTo>
                <a:cubicBezTo>
                  <a:pt x="1253724" y="806169"/>
                  <a:pt x="1250999" y="805366"/>
                  <a:pt x="1248762" y="803760"/>
                </a:cubicBezTo>
                <a:cubicBezTo>
                  <a:pt x="1246525" y="802154"/>
                  <a:pt x="1245091" y="800118"/>
                  <a:pt x="1244460" y="797651"/>
                </a:cubicBezTo>
                <a:cubicBezTo>
                  <a:pt x="1243829" y="795185"/>
                  <a:pt x="1243514" y="786495"/>
                  <a:pt x="1243514" y="771581"/>
                </a:cubicBezTo>
                <a:lnTo>
                  <a:pt x="1243514" y="697929"/>
                </a:lnTo>
                <a:lnTo>
                  <a:pt x="1276554" y="697929"/>
                </a:lnTo>
                <a:lnTo>
                  <a:pt x="1276554" y="659383"/>
                </a:lnTo>
                <a:lnTo>
                  <a:pt x="1243514" y="659383"/>
                </a:lnTo>
                <a:close/>
                <a:moveTo>
                  <a:pt x="183271" y="589862"/>
                </a:moveTo>
                <a:lnTo>
                  <a:pt x="183271" y="842135"/>
                </a:lnTo>
                <a:lnTo>
                  <a:pt x="279121" y="842135"/>
                </a:lnTo>
                <a:cubicBezTo>
                  <a:pt x="297936" y="842135"/>
                  <a:pt x="312964" y="840356"/>
                  <a:pt x="324207" y="836800"/>
                </a:cubicBezTo>
                <a:cubicBezTo>
                  <a:pt x="339236" y="831982"/>
                  <a:pt x="351167" y="825271"/>
                  <a:pt x="360000" y="816666"/>
                </a:cubicBezTo>
                <a:cubicBezTo>
                  <a:pt x="371702" y="805309"/>
                  <a:pt x="380707" y="790453"/>
                  <a:pt x="387017" y="772097"/>
                </a:cubicBezTo>
                <a:cubicBezTo>
                  <a:pt x="392180" y="757069"/>
                  <a:pt x="394761" y="739172"/>
                  <a:pt x="394761" y="718407"/>
                </a:cubicBezTo>
                <a:cubicBezTo>
                  <a:pt x="394761" y="694775"/>
                  <a:pt x="392007" y="674899"/>
                  <a:pt x="386501" y="658781"/>
                </a:cubicBezTo>
                <a:cubicBezTo>
                  <a:pt x="380994" y="642662"/>
                  <a:pt x="372964" y="629039"/>
                  <a:pt x="362409" y="617911"/>
                </a:cubicBezTo>
                <a:cubicBezTo>
                  <a:pt x="351855" y="606783"/>
                  <a:pt x="339178" y="599039"/>
                  <a:pt x="324379" y="594680"/>
                </a:cubicBezTo>
                <a:cubicBezTo>
                  <a:pt x="313366" y="591468"/>
                  <a:pt x="297362" y="589862"/>
                  <a:pt x="276368" y="589862"/>
                </a:cubicBezTo>
                <a:close/>
                <a:moveTo>
                  <a:pt x="737858" y="0"/>
                </a:moveTo>
                <a:cubicBezTo>
                  <a:pt x="1145366" y="0"/>
                  <a:pt x="1475716" y="319040"/>
                  <a:pt x="1475716" y="712596"/>
                </a:cubicBezTo>
                <a:cubicBezTo>
                  <a:pt x="1475716" y="1106152"/>
                  <a:pt x="1145366" y="1425192"/>
                  <a:pt x="737858" y="1425192"/>
                </a:cubicBezTo>
                <a:cubicBezTo>
                  <a:pt x="330350" y="1425192"/>
                  <a:pt x="0" y="1106152"/>
                  <a:pt x="0" y="712596"/>
                </a:cubicBezTo>
                <a:cubicBezTo>
                  <a:pt x="0" y="319040"/>
                  <a:pt x="330350" y="0"/>
                  <a:pt x="737858" y="0"/>
                </a:cubicBezTo>
                <a:close/>
              </a:path>
            </a:pathLst>
          </a:custGeom>
          <a:ln w="190500" cap="rnd">
            <a:noFill/>
            <a:prstDash val="solid"/>
          </a:ln>
          <a:effectLst>
            <a:outerShdw sx="1000" sy="1000" algn="bl" rotWithShape="0">
              <a:srgbClr val="000000"/>
            </a:outerShdw>
          </a:effectLst>
        </p:spPr>
      </p:pic>
      <p:pic>
        <p:nvPicPr>
          <p:cNvPr id="25" name="Picture 24">
            <a:extLst>
              <a:ext uri="{FF2B5EF4-FFF2-40B4-BE49-F238E27FC236}">
                <a16:creationId xmlns:a16="http://schemas.microsoft.com/office/drawing/2014/main" id="{27E5FB26-51AC-34CA-F9D5-67CF93317A92}"/>
              </a:ext>
            </a:extLst>
          </p:cNvPr>
          <p:cNvPicPr>
            <a:picLocks noChangeAspect="1" noChangeArrowheads="1"/>
          </p:cNvPicPr>
          <p:nvPr/>
        </p:nvPicPr>
        <p:blipFill>
          <a:blip r:embed="rId16" cstate="email">
            <a:duotone>
              <a:schemeClr val="bg2">
                <a:shade val="45000"/>
                <a:satMod val="135000"/>
              </a:schemeClr>
              <a:prstClr val="white"/>
            </a:duotone>
            <a:extLst>
              <a:ext uri="{28A0092B-C50C-407E-A947-70E740481C1C}">
                <a14:useLocalDpi xmlns:a14="http://schemas.microsoft.com/office/drawing/2010/main"/>
              </a:ext>
            </a:extLst>
          </a:blip>
          <a:srcRect/>
          <a:stretch/>
        </p:blipFill>
        <p:spPr bwMode="auto">
          <a:xfrm>
            <a:off x="141113" y="4628785"/>
            <a:ext cx="1077588" cy="1022154"/>
          </a:xfrm>
          <a:custGeom>
            <a:avLst/>
            <a:gdLst/>
            <a:ahLst/>
            <a:cxnLst/>
            <a:rect l="l" t="t" r="r" b="b"/>
            <a:pathLst>
              <a:path w="1587684" h="1470190">
                <a:moveTo>
                  <a:pt x="1186786" y="717625"/>
                </a:moveTo>
                <a:cubicBezTo>
                  <a:pt x="1198252" y="717625"/>
                  <a:pt x="1207985" y="721858"/>
                  <a:pt x="1215984" y="730325"/>
                </a:cubicBezTo>
                <a:cubicBezTo>
                  <a:pt x="1223984" y="738791"/>
                  <a:pt x="1228183" y="751157"/>
                  <a:pt x="1228583" y="767422"/>
                </a:cubicBezTo>
                <a:lnTo>
                  <a:pt x="1144588" y="767422"/>
                </a:lnTo>
                <a:cubicBezTo>
                  <a:pt x="1144455" y="752090"/>
                  <a:pt x="1148388" y="739957"/>
                  <a:pt x="1156388" y="731025"/>
                </a:cubicBezTo>
                <a:cubicBezTo>
                  <a:pt x="1164387" y="722092"/>
                  <a:pt x="1174520" y="717625"/>
                  <a:pt x="1186786" y="717625"/>
                </a:cubicBezTo>
                <a:close/>
                <a:moveTo>
                  <a:pt x="1307192" y="679428"/>
                </a:moveTo>
                <a:lnTo>
                  <a:pt x="1380588" y="782421"/>
                </a:lnTo>
                <a:lnTo>
                  <a:pt x="1303993" y="891815"/>
                </a:lnTo>
                <a:lnTo>
                  <a:pt x="1369789" y="891815"/>
                </a:lnTo>
                <a:lnTo>
                  <a:pt x="1413386" y="826019"/>
                </a:lnTo>
                <a:lnTo>
                  <a:pt x="1456583" y="891815"/>
                </a:lnTo>
                <a:lnTo>
                  <a:pt x="1525579" y="891815"/>
                </a:lnTo>
                <a:lnTo>
                  <a:pt x="1446984" y="780022"/>
                </a:lnTo>
                <a:lnTo>
                  <a:pt x="1518980" y="679428"/>
                </a:lnTo>
                <a:lnTo>
                  <a:pt x="1452984" y="679428"/>
                </a:lnTo>
                <a:lnTo>
                  <a:pt x="1413386" y="737824"/>
                </a:lnTo>
                <a:lnTo>
                  <a:pt x="1375788" y="679428"/>
                </a:lnTo>
                <a:close/>
                <a:moveTo>
                  <a:pt x="396341" y="679428"/>
                </a:moveTo>
                <a:lnTo>
                  <a:pt x="396341" y="813820"/>
                </a:lnTo>
                <a:cubicBezTo>
                  <a:pt x="396341" y="833818"/>
                  <a:pt x="398874" y="849484"/>
                  <a:pt x="403940" y="860817"/>
                </a:cubicBezTo>
                <a:cubicBezTo>
                  <a:pt x="409007" y="872149"/>
                  <a:pt x="417206" y="880949"/>
                  <a:pt x="428539" y="887215"/>
                </a:cubicBezTo>
                <a:cubicBezTo>
                  <a:pt x="439872" y="893481"/>
                  <a:pt x="452671" y="896614"/>
                  <a:pt x="466937" y="896614"/>
                </a:cubicBezTo>
                <a:cubicBezTo>
                  <a:pt x="480936" y="896614"/>
                  <a:pt x="494235" y="893348"/>
                  <a:pt x="506834" y="886815"/>
                </a:cubicBezTo>
                <a:cubicBezTo>
                  <a:pt x="519433" y="880282"/>
                  <a:pt x="529599" y="871349"/>
                  <a:pt x="537332" y="860017"/>
                </a:cubicBezTo>
                <a:lnTo>
                  <a:pt x="537332" y="891815"/>
                </a:lnTo>
                <a:lnTo>
                  <a:pt x="589529" y="891815"/>
                </a:lnTo>
                <a:lnTo>
                  <a:pt x="589529" y="679428"/>
                </a:lnTo>
                <a:lnTo>
                  <a:pt x="533333" y="679428"/>
                </a:lnTo>
                <a:lnTo>
                  <a:pt x="533333" y="769022"/>
                </a:lnTo>
                <a:cubicBezTo>
                  <a:pt x="533333" y="799420"/>
                  <a:pt x="531933" y="818519"/>
                  <a:pt x="529133" y="826319"/>
                </a:cubicBezTo>
                <a:cubicBezTo>
                  <a:pt x="526333" y="834118"/>
                  <a:pt x="521133" y="840651"/>
                  <a:pt x="513534" y="845918"/>
                </a:cubicBezTo>
                <a:cubicBezTo>
                  <a:pt x="505934" y="851184"/>
                  <a:pt x="497335" y="853817"/>
                  <a:pt x="487735" y="853817"/>
                </a:cubicBezTo>
                <a:cubicBezTo>
                  <a:pt x="479336" y="853817"/>
                  <a:pt x="472403" y="851851"/>
                  <a:pt x="466937" y="847917"/>
                </a:cubicBezTo>
                <a:cubicBezTo>
                  <a:pt x="461470" y="843984"/>
                  <a:pt x="457704" y="838651"/>
                  <a:pt x="455637" y="831918"/>
                </a:cubicBezTo>
                <a:cubicBezTo>
                  <a:pt x="453571" y="825185"/>
                  <a:pt x="452537" y="806887"/>
                  <a:pt x="452537" y="777022"/>
                </a:cubicBezTo>
                <a:lnTo>
                  <a:pt x="452537" y="679428"/>
                </a:lnTo>
                <a:close/>
                <a:moveTo>
                  <a:pt x="1183386" y="674628"/>
                </a:moveTo>
                <a:cubicBezTo>
                  <a:pt x="1155254" y="674628"/>
                  <a:pt x="1131989" y="684594"/>
                  <a:pt x="1113590" y="704526"/>
                </a:cubicBezTo>
                <a:cubicBezTo>
                  <a:pt x="1095191" y="724458"/>
                  <a:pt x="1085992" y="752023"/>
                  <a:pt x="1085992" y="787221"/>
                </a:cubicBezTo>
                <a:cubicBezTo>
                  <a:pt x="1085992" y="816686"/>
                  <a:pt x="1092992" y="841084"/>
                  <a:pt x="1106991" y="860417"/>
                </a:cubicBezTo>
                <a:cubicBezTo>
                  <a:pt x="1124723" y="884549"/>
                  <a:pt x="1152055" y="896614"/>
                  <a:pt x="1188986" y="896614"/>
                </a:cubicBezTo>
                <a:cubicBezTo>
                  <a:pt x="1212318" y="896614"/>
                  <a:pt x="1231750" y="891248"/>
                  <a:pt x="1247282" y="880515"/>
                </a:cubicBezTo>
                <a:cubicBezTo>
                  <a:pt x="1262814" y="869783"/>
                  <a:pt x="1274180" y="854150"/>
                  <a:pt x="1281380" y="833618"/>
                </a:cubicBezTo>
                <a:lnTo>
                  <a:pt x="1225383" y="824219"/>
                </a:lnTo>
                <a:cubicBezTo>
                  <a:pt x="1222317" y="834885"/>
                  <a:pt x="1217784" y="842618"/>
                  <a:pt x="1211784" y="847417"/>
                </a:cubicBezTo>
                <a:cubicBezTo>
                  <a:pt x="1205785" y="852217"/>
                  <a:pt x="1198385" y="854617"/>
                  <a:pt x="1189586" y="854617"/>
                </a:cubicBezTo>
                <a:cubicBezTo>
                  <a:pt x="1176653" y="854617"/>
                  <a:pt x="1165854" y="849984"/>
                  <a:pt x="1157188" y="840718"/>
                </a:cubicBezTo>
                <a:cubicBezTo>
                  <a:pt x="1148521" y="831452"/>
                  <a:pt x="1143988" y="818486"/>
                  <a:pt x="1143588" y="801820"/>
                </a:cubicBezTo>
                <a:lnTo>
                  <a:pt x="1284380" y="801820"/>
                </a:lnTo>
                <a:cubicBezTo>
                  <a:pt x="1285180" y="758756"/>
                  <a:pt x="1276447" y="726792"/>
                  <a:pt x="1258181" y="705926"/>
                </a:cubicBezTo>
                <a:cubicBezTo>
                  <a:pt x="1239916" y="685061"/>
                  <a:pt x="1214984" y="674628"/>
                  <a:pt x="1183386" y="674628"/>
                </a:cubicBezTo>
                <a:close/>
                <a:moveTo>
                  <a:pt x="951186" y="674628"/>
                </a:moveTo>
                <a:cubicBezTo>
                  <a:pt x="920655" y="674628"/>
                  <a:pt x="898123" y="680894"/>
                  <a:pt x="883590" y="693427"/>
                </a:cubicBezTo>
                <a:cubicBezTo>
                  <a:pt x="869058" y="705959"/>
                  <a:pt x="861792" y="721425"/>
                  <a:pt x="861792" y="739824"/>
                </a:cubicBezTo>
                <a:cubicBezTo>
                  <a:pt x="861792" y="760223"/>
                  <a:pt x="870191" y="776155"/>
                  <a:pt x="886990" y="787621"/>
                </a:cubicBezTo>
                <a:cubicBezTo>
                  <a:pt x="899123" y="795887"/>
                  <a:pt x="927854" y="805020"/>
                  <a:pt x="973185" y="815019"/>
                </a:cubicBezTo>
                <a:cubicBezTo>
                  <a:pt x="982918" y="817286"/>
                  <a:pt x="989184" y="819752"/>
                  <a:pt x="991984" y="822419"/>
                </a:cubicBezTo>
                <a:cubicBezTo>
                  <a:pt x="994650" y="825219"/>
                  <a:pt x="995983" y="828752"/>
                  <a:pt x="995983" y="833018"/>
                </a:cubicBezTo>
                <a:cubicBezTo>
                  <a:pt x="995983" y="839285"/>
                  <a:pt x="993517" y="844284"/>
                  <a:pt x="988584" y="848017"/>
                </a:cubicBezTo>
                <a:cubicBezTo>
                  <a:pt x="981251" y="853350"/>
                  <a:pt x="970318" y="856017"/>
                  <a:pt x="955786" y="856017"/>
                </a:cubicBezTo>
                <a:cubicBezTo>
                  <a:pt x="942587" y="856017"/>
                  <a:pt x="932321" y="853184"/>
                  <a:pt x="924988" y="847517"/>
                </a:cubicBezTo>
                <a:cubicBezTo>
                  <a:pt x="917655" y="841851"/>
                  <a:pt x="912788" y="833552"/>
                  <a:pt x="910389" y="822619"/>
                </a:cubicBezTo>
                <a:lnTo>
                  <a:pt x="853992" y="831218"/>
                </a:lnTo>
                <a:cubicBezTo>
                  <a:pt x="859192" y="851351"/>
                  <a:pt x="870224" y="867283"/>
                  <a:pt x="887090" y="879016"/>
                </a:cubicBezTo>
                <a:cubicBezTo>
                  <a:pt x="903956" y="890748"/>
                  <a:pt x="926854" y="896614"/>
                  <a:pt x="955786" y="896614"/>
                </a:cubicBezTo>
                <a:cubicBezTo>
                  <a:pt x="987651" y="896614"/>
                  <a:pt x="1011716" y="889615"/>
                  <a:pt x="1027981" y="875616"/>
                </a:cubicBezTo>
                <a:cubicBezTo>
                  <a:pt x="1044247" y="861617"/>
                  <a:pt x="1052380" y="844884"/>
                  <a:pt x="1052380" y="825419"/>
                </a:cubicBezTo>
                <a:cubicBezTo>
                  <a:pt x="1052380" y="807553"/>
                  <a:pt x="1046514" y="793621"/>
                  <a:pt x="1034781" y="783621"/>
                </a:cubicBezTo>
                <a:cubicBezTo>
                  <a:pt x="1022915" y="773755"/>
                  <a:pt x="1002016" y="765422"/>
                  <a:pt x="972085" y="758623"/>
                </a:cubicBezTo>
                <a:cubicBezTo>
                  <a:pt x="942153" y="751823"/>
                  <a:pt x="924654" y="746557"/>
                  <a:pt x="919588" y="742824"/>
                </a:cubicBezTo>
                <a:cubicBezTo>
                  <a:pt x="915855" y="740024"/>
                  <a:pt x="913988" y="736624"/>
                  <a:pt x="913988" y="732624"/>
                </a:cubicBezTo>
                <a:cubicBezTo>
                  <a:pt x="913988" y="727958"/>
                  <a:pt x="916122" y="724158"/>
                  <a:pt x="920388" y="721225"/>
                </a:cubicBezTo>
                <a:cubicBezTo>
                  <a:pt x="926788" y="717092"/>
                  <a:pt x="937387" y="715026"/>
                  <a:pt x="952186" y="715026"/>
                </a:cubicBezTo>
                <a:cubicBezTo>
                  <a:pt x="963919" y="715026"/>
                  <a:pt x="972951" y="717225"/>
                  <a:pt x="979284" y="721625"/>
                </a:cubicBezTo>
                <a:cubicBezTo>
                  <a:pt x="985617" y="726025"/>
                  <a:pt x="989917" y="732358"/>
                  <a:pt x="992184" y="740624"/>
                </a:cubicBezTo>
                <a:lnTo>
                  <a:pt x="1045180" y="730825"/>
                </a:lnTo>
                <a:cubicBezTo>
                  <a:pt x="1039847" y="712292"/>
                  <a:pt x="1030115" y="698293"/>
                  <a:pt x="1015982" y="688827"/>
                </a:cubicBezTo>
                <a:cubicBezTo>
                  <a:pt x="1001850" y="679361"/>
                  <a:pt x="980251" y="674628"/>
                  <a:pt x="951186" y="674628"/>
                </a:cubicBezTo>
                <a:close/>
                <a:moveTo>
                  <a:pt x="722586" y="674628"/>
                </a:moveTo>
                <a:cubicBezTo>
                  <a:pt x="692055" y="674628"/>
                  <a:pt x="669523" y="680894"/>
                  <a:pt x="654990" y="693427"/>
                </a:cubicBezTo>
                <a:cubicBezTo>
                  <a:pt x="640458" y="705959"/>
                  <a:pt x="633192" y="721425"/>
                  <a:pt x="633192" y="739824"/>
                </a:cubicBezTo>
                <a:cubicBezTo>
                  <a:pt x="633192" y="760223"/>
                  <a:pt x="641591" y="776155"/>
                  <a:pt x="658390" y="787621"/>
                </a:cubicBezTo>
                <a:cubicBezTo>
                  <a:pt x="670523" y="795887"/>
                  <a:pt x="699254" y="805020"/>
                  <a:pt x="744585" y="815019"/>
                </a:cubicBezTo>
                <a:cubicBezTo>
                  <a:pt x="754318" y="817286"/>
                  <a:pt x="760584" y="819752"/>
                  <a:pt x="763384" y="822419"/>
                </a:cubicBezTo>
                <a:cubicBezTo>
                  <a:pt x="766050" y="825219"/>
                  <a:pt x="767383" y="828752"/>
                  <a:pt x="767383" y="833018"/>
                </a:cubicBezTo>
                <a:cubicBezTo>
                  <a:pt x="767383" y="839285"/>
                  <a:pt x="764917" y="844284"/>
                  <a:pt x="759984" y="848017"/>
                </a:cubicBezTo>
                <a:cubicBezTo>
                  <a:pt x="752651" y="853350"/>
                  <a:pt x="741718" y="856017"/>
                  <a:pt x="727186" y="856017"/>
                </a:cubicBezTo>
                <a:cubicBezTo>
                  <a:pt x="713987" y="856017"/>
                  <a:pt x="703721" y="853184"/>
                  <a:pt x="696388" y="847517"/>
                </a:cubicBezTo>
                <a:cubicBezTo>
                  <a:pt x="689055" y="841851"/>
                  <a:pt x="684188" y="833552"/>
                  <a:pt x="681789" y="822619"/>
                </a:cubicBezTo>
                <a:lnTo>
                  <a:pt x="625392" y="831218"/>
                </a:lnTo>
                <a:cubicBezTo>
                  <a:pt x="630592" y="851351"/>
                  <a:pt x="641624" y="867283"/>
                  <a:pt x="658490" y="879016"/>
                </a:cubicBezTo>
                <a:cubicBezTo>
                  <a:pt x="675356" y="890748"/>
                  <a:pt x="698254" y="896614"/>
                  <a:pt x="727186" y="896614"/>
                </a:cubicBezTo>
                <a:cubicBezTo>
                  <a:pt x="759051" y="896614"/>
                  <a:pt x="783116" y="889615"/>
                  <a:pt x="799381" y="875616"/>
                </a:cubicBezTo>
                <a:cubicBezTo>
                  <a:pt x="815647" y="861617"/>
                  <a:pt x="823780" y="844884"/>
                  <a:pt x="823780" y="825419"/>
                </a:cubicBezTo>
                <a:cubicBezTo>
                  <a:pt x="823780" y="807553"/>
                  <a:pt x="817914" y="793621"/>
                  <a:pt x="806181" y="783621"/>
                </a:cubicBezTo>
                <a:cubicBezTo>
                  <a:pt x="794315" y="773755"/>
                  <a:pt x="773416" y="765422"/>
                  <a:pt x="743485" y="758623"/>
                </a:cubicBezTo>
                <a:cubicBezTo>
                  <a:pt x="713553" y="751823"/>
                  <a:pt x="696054" y="746557"/>
                  <a:pt x="690988" y="742824"/>
                </a:cubicBezTo>
                <a:cubicBezTo>
                  <a:pt x="687255" y="740024"/>
                  <a:pt x="685388" y="736624"/>
                  <a:pt x="685388" y="732624"/>
                </a:cubicBezTo>
                <a:cubicBezTo>
                  <a:pt x="685388" y="727958"/>
                  <a:pt x="687522" y="724158"/>
                  <a:pt x="691788" y="721225"/>
                </a:cubicBezTo>
                <a:cubicBezTo>
                  <a:pt x="698188" y="717092"/>
                  <a:pt x="708787" y="715026"/>
                  <a:pt x="723586" y="715026"/>
                </a:cubicBezTo>
                <a:cubicBezTo>
                  <a:pt x="735319" y="715026"/>
                  <a:pt x="744351" y="717225"/>
                  <a:pt x="750684" y="721625"/>
                </a:cubicBezTo>
                <a:cubicBezTo>
                  <a:pt x="757017" y="726025"/>
                  <a:pt x="761317" y="732358"/>
                  <a:pt x="763584" y="740624"/>
                </a:cubicBezTo>
                <a:lnTo>
                  <a:pt x="816580" y="730825"/>
                </a:lnTo>
                <a:cubicBezTo>
                  <a:pt x="811247" y="712292"/>
                  <a:pt x="801515" y="698293"/>
                  <a:pt x="787382" y="688827"/>
                </a:cubicBezTo>
                <a:cubicBezTo>
                  <a:pt x="773250" y="679361"/>
                  <a:pt x="751651" y="674628"/>
                  <a:pt x="722586" y="674628"/>
                </a:cubicBezTo>
                <a:close/>
                <a:moveTo>
                  <a:pt x="224310" y="593633"/>
                </a:moveTo>
                <a:cubicBezTo>
                  <a:pt x="201778" y="593633"/>
                  <a:pt x="182545" y="597033"/>
                  <a:pt x="166613" y="603832"/>
                </a:cubicBezTo>
                <a:cubicBezTo>
                  <a:pt x="150681" y="610632"/>
                  <a:pt x="138481" y="620531"/>
                  <a:pt x="130015" y="633531"/>
                </a:cubicBezTo>
                <a:cubicBezTo>
                  <a:pt x="121549" y="646530"/>
                  <a:pt x="117316" y="660496"/>
                  <a:pt x="117316" y="675428"/>
                </a:cubicBezTo>
                <a:cubicBezTo>
                  <a:pt x="117316" y="698627"/>
                  <a:pt x="126316" y="718292"/>
                  <a:pt x="144314" y="734424"/>
                </a:cubicBezTo>
                <a:cubicBezTo>
                  <a:pt x="157114" y="745890"/>
                  <a:pt x="179379" y="755556"/>
                  <a:pt x="211110" y="763423"/>
                </a:cubicBezTo>
                <a:cubicBezTo>
                  <a:pt x="235776" y="769556"/>
                  <a:pt x="251575" y="773822"/>
                  <a:pt x="258507" y="776222"/>
                </a:cubicBezTo>
                <a:cubicBezTo>
                  <a:pt x="268640" y="779822"/>
                  <a:pt x="275740" y="784055"/>
                  <a:pt x="279806" y="788921"/>
                </a:cubicBezTo>
                <a:cubicBezTo>
                  <a:pt x="283873" y="793787"/>
                  <a:pt x="285906" y="799687"/>
                  <a:pt x="285906" y="806620"/>
                </a:cubicBezTo>
                <a:cubicBezTo>
                  <a:pt x="285906" y="817419"/>
                  <a:pt x="281073" y="826852"/>
                  <a:pt x="271407" y="834918"/>
                </a:cubicBezTo>
                <a:cubicBezTo>
                  <a:pt x="261741" y="842984"/>
                  <a:pt x="247375" y="847017"/>
                  <a:pt x="228309" y="847017"/>
                </a:cubicBezTo>
                <a:cubicBezTo>
                  <a:pt x="210310" y="847017"/>
                  <a:pt x="196011" y="842484"/>
                  <a:pt x="185412" y="833418"/>
                </a:cubicBezTo>
                <a:cubicBezTo>
                  <a:pt x="174813" y="824352"/>
                  <a:pt x="167780" y="810153"/>
                  <a:pt x="164313" y="790821"/>
                </a:cubicBezTo>
                <a:lnTo>
                  <a:pt x="106717" y="796421"/>
                </a:lnTo>
                <a:cubicBezTo>
                  <a:pt x="110583" y="829219"/>
                  <a:pt x="122449" y="854184"/>
                  <a:pt x="142315" y="871316"/>
                </a:cubicBezTo>
                <a:cubicBezTo>
                  <a:pt x="162180" y="888448"/>
                  <a:pt x="190645" y="897014"/>
                  <a:pt x="227709" y="897014"/>
                </a:cubicBezTo>
                <a:cubicBezTo>
                  <a:pt x="253174" y="897014"/>
                  <a:pt x="274440" y="893448"/>
                  <a:pt x="291505" y="886315"/>
                </a:cubicBezTo>
                <a:cubicBezTo>
                  <a:pt x="308571" y="879182"/>
                  <a:pt x="321770" y="868283"/>
                  <a:pt x="331103" y="853617"/>
                </a:cubicBezTo>
                <a:cubicBezTo>
                  <a:pt x="340436" y="838951"/>
                  <a:pt x="345102" y="823219"/>
                  <a:pt x="345102" y="806420"/>
                </a:cubicBezTo>
                <a:cubicBezTo>
                  <a:pt x="345102" y="787888"/>
                  <a:pt x="341202" y="772322"/>
                  <a:pt x="333403" y="759723"/>
                </a:cubicBezTo>
                <a:cubicBezTo>
                  <a:pt x="325603" y="747124"/>
                  <a:pt x="314804" y="737191"/>
                  <a:pt x="301005" y="729925"/>
                </a:cubicBezTo>
                <a:cubicBezTo>
                  <a:pt x="287206" y="722658"/>
                  <a:pt x="265907" y="715626"/>
                  <a:pt x="237109" y="708826"/>
                </a:cubicBezTo>
                <a:cubicBezTo>
                  <a:pt x="208311" y="702026"/>
                  <a:pt x="190178" y="695493"/>
                  <a:pt x="182712" y="689227"/>
                </a:cubicBezTo>
                <a:cubicBezTo>
                  <a:pt x="176846" y="684294"/>
                  <a:pt x="173913" y="678361"/>
                  <a:pt x="173913" y="671428"/>
                </a:cubicBezTo>
                <a:cubicBezTo>
                  <a:pt x="173913" y="663829"/>
                  <a:pt x="177046" y="657762"/>
                  <a:pt x="183312" y="653229"/>
                </a:cubicBezTo>
                <a:cubicBezTo>
                  <a:pt x="193045" y="646163"/>
                  <a:pt x="206511" y="642630"/>
                  <a:pt x="223710" y="642630"/>
                </a:cubicBezTo>
                <a:cubicBezTo>
                  <a:pt x="240375" y="642630"/>
                  <a:pt x="252874" y="645930"/>
                  <a:pt x="261207" y="652529"/>
                </a:cubicBezTo>
                <a:cubicBezTo>
                  <a:pt x="269540" y="659129"/>
                  <a:pt x="274973" y="669962"/>
                  <a:pt x="277506" y="685027"/>
                </a:cubicBezTo>
                <a:lnTo>
                  <a:pt x="336703" y="682428"/>
                </a:lnTo>
                <a:cubicBezTo>
                  <a:pt x="335769" y="655496"/>
                  <a:pt x="326003" y="633964"/>
                  <a:pt x="307405" y="617831"/>
                </a:cubicBezTo>
                <a:cubicBezTo>
                  <a:pt x="288806" y="601699"/>
                  <a:pt x="261107" y="593633"/>
                  <a:pt x="224310" y="593633"/>
                </a:cubicBezTo>
                <a:close/>
                <a:moveTo>
                  <a:pt x="793842" y="0"/>
                </a:moveTo>
                <a:cubicBezTo>
                  <a:pt x="1232269" y="0"/>
                  <a:pt x="1587684" y="329113"/>
                  <a:pt x="1587684" y="735095"/>
                </a:cubicBezTo>
                <a:cubicBezTo>
                  <a:pt x="1587684" y="1141077"/>
                  <a:pt x="1232269" y="1470190"/>
                  <a:pt x="793842" y="1470190"/>
                </a:cubicBezTo>
                <a:cubicBezTo>
                  <a:pt x="355415" y="1470190"/>
                  <a:pt x="0" y="1141077"/>
                  <a:pt x="0" y="735095"/>
                </a:cubicBezTo>
                <a:cubicBezTo>
                  <a:pt x="0" y="329113"/>
                  <a:pt x="355415" y="0"/>
                  <a:pt x="793842" y="0"/>
                </a:cubicBezTo>
                <a:close/>
              </a:path>
            </a:pathLst>
          </a:custGeom>
          <a:ln w="190500" cap="rnd">
            <a:noFill/>
            <a:prstDash val="solid"/>
          </a:ln>
          <a:effectLst>
            <a:outerShdw sx="1000" sy="1000" algn="bl" rotWithShape="0">
              <a:srgbClr val="000000"/>
            </a:outerShdw>
          </a:effectLst>
          <a:extLst>
            <a:ext uri="{909E8E84-426E-40DD-AFC4-6F175D3DCCD1}">
              <a14:hiddenFill xmlns:a14="http://schemas.microsoft.com/office/drawing/2010/main">
                <a:solidFill>
                  <a:srgbClr val="FFFFFF"/>
                </a:solidFill>
              </a14:hiddenFill>
            </a:ext>
          </a:extLst>
        </p:spPr>
      </p:pic>
      <p:pic>
        <p:nvPicPr>
          <p:cNvPr id="29" name="Picture 28" descr="Visit Broadstairs - quintessential seaside town on the Kent coast - Visit  Thanet">
            <a:extLst>
              <a:ext uri="{FF2B5EF4-FFF2-40B4-BE49-F238E27FC236}">
                <a16:creationId xmlns:a16="http://schemas.microsoft.com/office/drawing/2014/main" id="{85BB9EF0-05D1-3C6D-9E9D-628FF5CC2424}"/>
              </a:ext>
            </a:extLst>
          </p:cNvPr>
          <p:cNvPicPr>
            <a:picLocks noChangeAspect="1" noChangeArrowheads="1"/>
          </p:cNvPicPr>
          <p:nvPr/>
        </p:nvPicPr>
        <p:blipFill>
          <a:blip r:embed="rId17" cstate="email">
            <a:duotone>
              <a:schemeClr val="bg2">
                <a:shade val="45000"/>
                <a:satMod val="135000"/>
              </a:schemeClr>
              <a:prstClr val="white"/>
            </a:duotone>
            <a:extLst>
              <a:ext uri="{28A0092B-C50C-407E-A947-70E740481C1C}">
                <a14:useLocalDpi xmlns:a14="http://schemas.microsoft.com/office/drawing/2010/main"/>
              </a:ext>
            </a:extLst>
          </a:blip>
          <a:srcRect/>
          <a:stretch/>
        </p:blipFill>
        <p:spPr bwMode="auto">
          <a:xfrm>
            <a:off x="141113" y="5749211"/>
            <a:ext cx="1069721" cy="996064"/>
          </a:xfrm>
          <a:custGeom>
            <a:avLst/>
            <a:gdLst/>
            <a:ahLst/>
            <a:cxnLst/>
            <a:rect l="l" t="t" r="r" b="b"/>
            <a:pathLst>
              <a:path w="1488724" h="1386216">
                <a:moveTo>
                  <a:pt x="693640" y="714168"/>
                </a:moveTo>
                <a:lnTo>
                  <a:pt x="750836" y="784763"/>
                </a:lnTo>
                <a:cubicBezTo>
                  <a:pt x="741237" y="792763"/>
                  <a:pt x="732371" y="798496"/>
                  <a:pt x="724238" y="801962"/>
                </a:cubicBezTo>
                <a:cubicBezTo>
                  <a:pt x="716105" y="805429"/>
                  <a:pt x="707639" y="807162"/>
                  <a:pt x="698839" y="807162"/>
                </a:cubicBezTo>
                <a:cubicBezTo>
                  <a:pt x="685507" y="807162"/>
                  <a:pt x="674874" y="803329"/>
                  <a:pt x="666941" y="795663"/>
                </a:cubicBezTo>
                <a:cubicBezTo>
                  <a:pt x="659008" y="787997"/>
                  <a:pt x="655042" y="778097"/>
                  <a:pt x="655042" y="765964"/>
                </a:cubicBezTo>
                <a:cubicBezTo>
                  <a:pt x="655042" y="756365"/>
                  <a:pt x="658242" y="746966"/>
                  <a:pt x="664641" y="737766"/>
                </a:cubicBezTo>
                <a:cubicBezTo>
                  <a:pt x="671041" y="728567"/>
                  <a:pt x="680707" y="720701"/>
                  <a:pt x="693640" y="714168"/>
                </a:cubicBezTo>
                <a:close/>
                <a:moveTo>
                  <a:pt x="717638" y="589775"/>
                </a:moveTo>
                <a:cubicBezTo>
                  <a:pt x="726838" y="589775"/>
                  <a:pt x="734137" y="592308"/>
                  <a:pt x="739537" y="597375"/>
                </a:cubicBezTo>
                <a:cubicBezTo>
                  <a:pt x="744936" y="602441"/>
                  <a:pt x="747636" y="608574"/>
                  <a:pt x="747636" y="615774"/>
                </a:cubicBezTo>
                <a:cubicBezTo>
                  <a:pt x="747636" y="624307"/>
                  <a:pt x="742037" y="632906"/>
                  <a:pt x="730837" y="641572"/>
                </a:cubicBezTo>
                <a:lnTo>
                  <a:pt x="715638" y="653171"/>
                </a:lnTo>
                <a:lnTo>
                  <a:pt x="701839" y="637172"/>
                </a:lnTo>
                <a:cubicBezTo>
                  <a:pt x="693306" y="627306"/>
                  <a:pt x="689040" y="618907"/>
                  <a:pt x="689040" y="611974"/>
                </a:cubicBezTo>
                <a:cubicBezTo>
                  <a:pt x="689040" y="606108"/>
                  <a:pt x="691573" y="600941"/>
                  <a:pt x="696639" y="596475"/>
                </a:cubicBezTo>
                <a:cubicBezTo>
                  <a:pt x="701706" y="592008"/>
                  <a:pt x="708705" y="589775"/>
                  <a:pt x="717638" y="589775"/>
                </a:cubicBezTo>
                <a:close/>
                <a:moveTo>
                  <a:pt x="894195" y="555177"/>
                </a:moveTo>
                <a:lnTo>
                  <a:pt x="894195" y="848359"/>
                </a:lnTo>
                <a:lnTo>
                  <a:pt x="949191" y="848359"/>
                </a:lnTo>
                <a:lnTo>
                  <a:pt x="949191" y="617574"/>
                </a:lnTo>
                <a:lnTo>
                  <a:pt x="1007188" y="848359"/>
                </a:lnTo>
                <a:lnTo>
                  <a:pt x="1064184" y="848359"/>
                </a:lnTo>
                <a:lnTo>
                  <a:pt x="1122381" y="617574"/>
                </a:lnTo>
                <a:lnTo>
                  <a:pt x="1122381" y="848359"/>
                </a:lnTo>
                <a:lnTo>
                  <a:pt x="1177377" y="848359"/>
                </a:lnTo>
                <a:lnTo>
                  <a:pt x="1177377" y="555177"/>
                </a:lnTo>
                <a:lnTo>
                  <a:pt x="1088583" y="555177"/>
                </a:lnTo>
                <a:lnTo>
                  <a:pt x="1035986" y="755165"/>
                </a:lnTo>
                <a:lnTo>
                  <a:pt x="982789" y="555177"/>
                </a:lnTo>
                <a:close/>
                <a:moveTo>
                  <a:pt x="324295" y="555177"/>
                </a:moveTo>
                <a:lnTo>
                  <a:pt x="324295" y="848359"/>
                </a:lnTo>
                <a:lnTo>
                  <a:pt x="383491" y="848359"/>
                </a:lnTo>
                <a:lnTo>
                  <a:pt x="383491" y="759765"/>
                </a:lnTo>
                <a:lnTo>
                  <a:pt x="431488" y="710768"/>
                </a:lnTo>
                <a:lnTo>
                  <a:pt x="512083" y="848359"/>
                </a:lnTo>
                <a:lnTo>
                  <a:pt x="588679" y="848359"/>
                </a:lnTo>
                <a:lnTo>
                  <a:pt x="472286" y="669370"/>
                </a:lnTo>
                <a:lnTo>
                  <a:pt x="582679" y="555177"/>
                </a:lnTo>
                <a:lnTo>
                  <a:pt x="503084" y="555177"/>
                </a:lnTo>
                <a:lnTo>
                  <a:pt x="383491" y="685369"/>
                </a:lnTo>
                <a:lnTo>
                  <a:pt x="383491" y="555177"/>
                </a:lnTo>
                <a:close/>
                <a:moveTo>
                  <a:pt x="716238" y="550178"/>
                </a:moveTo>
                <a:cubicBezTo>
                  <a:pt x="689973" y="550178"/>
                  <a:pt x="669741" y="556344"/>
                  <a:pt x="655542" y="568677"/>
                </a:cubicBezTo>
                <a:cubicBezTo>
                  <a:pt x="641343" y="581009"/>
                  <a:pt x="634243" y="596042"/>
                  <a:pt x="634243" y="613774"/>
                </a:cubicBezTo>
                <a:cubicBezTo>
                  <a:pt x="634243" y="623373"/>
                  <a:pt x="636776" y="633539"/>
                  <a:pt x="641843" y="644272"/>
                </a:cubicBezTo>
                <a:cubicBezTo>
                  <a:pt x="646909" y="655005"/>
                  <a:pt x="654442" y="666304"/>
                  <a:pt x="664441" y="678170"/>
                </a:cubicBezTo>
                <a:cubicBezTo>
                  <a:pt x="642176" y="689236"/>
                  <a:pt x="625444" y="702268"/>
                  <a:pt x="614244" y="717268"/>
                </a:cubicBezTo>
                <a:cubicBezTo>
                  <a:pt x="603045" y="732267"/>
                  <a:pt x="597445" y="749166"/>
                  <a:pt x="597445" y="767964"/>
                </a:cubicBezTo>
                <a:cubicBezTo>
                  <a:pt x="597445" y="788630"/>
                  <a:pt x="604578" y="806895"/>
                  <a:pt x="618844" y="822761"/>
                </a:cubicBezTo>
                <a:cubicBezTo>
                  <a:pt x="637243" y="843293"/>
                  <a:pt x="664708" y="853559"/>
                  <a:pt x="701239" y="853559"/>
                </a:cubicBezTo>
                <a:cubicBezTo>
                  <a:pt x="719638" y="853559"/>
                  <a:pt x="735504" y="851026"/>
                  <a:pt x="748836" y="845960"/>
                </a:cubicBezTo>
                <a:cubicBezTo>
                  <a:pt x="762169" y="840893"/>
                  <a:pt x="774768" y="833027"/>
                  <a:pt x="786634" y="822361"/>
                </a:cubicBezTo>
                <a:cubicBezTo>
                  <a:pt x="801966" y="836627"/>
                  <a:pt x="817965" y="847826"/>
                  <a:pt x="834631" y="855959"/>
                </a:cubicBezTo>
                <a:lnTo>
                  <a:pt x="868629" y="812562"/>
                </a:lnTo>
                <a:cubicBezTo>
                  <a:pt x="863962" y="810295"/>
                  <a:pt x="856663" y="805662"/>
                  <a:pt x="846730" y="798663"/>
                </a:cubicBezTo>
                <a:cubicBezTo>
                  <a:pt x="836798" y="791663"/>
                  <a:pt x="828698" y="785230"/>
                  <a:pt x="822432" y="779364"/>
                </a:cubicBezTo>
                <a:cubicBezTo>
                  <a:pt x="826698" y="773764"/>
                  <a:pt x="830698" y="766798"/>
                  <a:pt x="834431" y="758465"/>
                </a:cubicBezTo>
                <a:cubicBezTo>
                  <a:pt x="838164" y="750132"/>
                  <a:pt x="842564" y="736966"/>
                  <a:pt x="847630" y="718967"/>
                </a:cubicBezTo>
                <a:lnTo>
                  <a:pt x="796833" y="707368"/>
                </a:lnTo>
                <a:cubicBezTo>
                  <a:pt x="793367" y="721101"/>
                  <a:pt x="789234" y="732233"/>
                  <a:pt x="784434" y="740766"/>
                </a:cubicBezTo>
                <a:lnTo>
                  <a:pt x="743637" y="686969"/>
                </a:lnTo>
                <a:cubicBezTo>
                  <a:pt x="765102" y="673504"/>
                  <a:pt x="779368" y="661438"/>
                  <a:pt x="786434" y="650772"/>
                </a:cubicBezTo>
                <a:cubicBezTo>
                  <a:pt x="793500" y="640106"/>
                  <a:pt x="797033" y="628840"/>
                  <a:pt x="797033" y="616974"/>
                </a:cubicBezTo>
                <a:cubicBezTo>
                  <a:pt x="797033" y="598308"/>
                  <a:pt x="789900" y="582509"/>
                  <a:pt x="775635" y="569577"/>
                </a:cubicBezTo>
                <a:cubicBezTo>
                  <a:pt x="761369" y="556644"/>
                  <a:pt x="741570" y="550178"/>
                  <a:pt x="716238" y="550178"/>
                </a:cubicBezTo>
                <a:close/>
                <a:moveTo>
                  <a:pt x="744362" y="0"/>
                </a:moveTo>
                <a:cubicBezTo>
                  <a:pt x="1155462" y="0"/>
                  <a:pt x="1488724" y="310315"/>
                  <a:pt x="1488724" y="693108"/>
                </a:cubicBezTo>
                <a:cubicBezTo>
                  <a:pt x="1488724" y="1075901"/>
                  <a:pt x="1155462" y="1386216"/>
                  <a:pt x="744362" y="1386216"/>
                </a:cubicBezTo>
                <a:cubicBezTo>
                  <a:pt x="333262" y="1386216"/>
                  <a:pt x="0" y="1075901"/>
                  <a:pt x="0" y="693108"/>
                </a:cubicBezTo>
                <a:cubicBezTo>
                  <a:pt x="0" y="310315"/>
                  <a:pt x="333262" y="0"/>
                  <a:pt x="744362" y="0"/>
                </a:cubicBezTo>
                <a:close/>
              </a:path>
            </a:pathLst>
          </a:custGeom>
          <a:ln w="190500" cap="rnd">
            <a:noFill/>
            <a:prstDash val="solid"/>
          </a:ln>
          <a:effectLst>
            <a:outerShdw sx="1000" sy="1000" algn="bl" rotWithShape="0">
              <a:srgbClr val="000000"/>
            </a:outerShdw>
          </a:effectLst>
          <a:extLst>
            <a:ext uri="{909E8E84-426E-40DD-AFC4-6F175D3DCCD1}">
              <a14:hiddenFill xmlns:a14="http://schemas.microsoft.com/office/drawing/2010/main">
                <a:solidFill>
                  <a:srgbClr val="FFFFFF"/>
                </a:solidFill>
              </a14:hiddenFill>
            </a:ext>
          </a:extLst>
        </p:spPr>
      </p:pic>
      <p:pic>
        <p:nvPicPr>
          <p:cNvPr id="31" name="Picture 30">
            <a:extLst>
              <a:ext uri="{FF2B5EF4-FFF2-40B4-BE49-F238E27FC236}">
                <a16:creationId xmlns:a16="http://schemas.microsoft.com/office/drawing/2014/main" id="{8E65490D-BF0E-0606-6575-E933219FDD3D}"/>
              </a:ext>
            </a:extLst>
          </p:cNvPr>
          <p:cNvPicPr>
            <a:picLocks noChangeAspect="1"/>
          </p:cNvPicPr>
          <p:nvPr/>
        </p:nvPicPr>
        <p:blipFill>
          <a:blip r:embed="rId18" cstate="email">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a:xfrm>
            <a:off x="141113" y="176449"/>
            <a:ext cx="1096368" cy="1048554"/>
          </a:xfrm>
          <a:custGeom>
            <a:avLst/>
            <a:gdLst/>
            <a:ahLst/>
            <a:cxnLst/>
            <a:rect l="l" t="t" r="r" b="b"/>
            <a:pathLst>
              <a:path w="1525808" h="1459266">
                <a:moveTo>
                  <a:pt x="677955" y="762168"/>
                </a:moveTo>
                <a:lnTo>
                  <a:pt x="735152" y="832763"/>
                </a:lnTo>
                <a:cubicBezTo>
                  <a:pt x="725552" y="840763"/>
                  <a:pt x="716686" y="846496"/>
                  <a:pt x="708553" y="849962"/>
                </a:cubicBezTo>
                <a:cubicBezTo>
                  <a:pt x="700420" y="853429"/>
                  <a:pt x="691954" y="855162"/>
                  <a:pt x="683155" y="855162"/>
                </a:cubicBezTo>
                <a:cubicBezTo>
                  <a:pt x="669822" y="855162"/>
                  <a:pt x="659190" y="851329"/>
                  <a:pt x="651257" y="843663"/>
                </a:cubicBezTo>
                <a:cubicBezTo>
                  <a:pt x="643324" y="835997"/>
                  <a:pt x="639357" y="826097"/>
                  <a:pt x="639357" y="813965"/>
                </a:cubicBezTo>
                <a:cubicBezTo>
                  <a:pt x="639357" y="804365"/>
                  <a:pt x="642557" y="794966"/>
                  <a:pt x="648957" y="785766"/>
                </a:cubicBezTo>
                <a:cubicBezTo>
                  <a:pt x="655356" y="776567"/>
                  <a:pt x="665023" y="768701"/>
                  <a:pt x="677955" y="762168"/>
                </a:cubicBezTo>
                <a:close/>
                <a:moveTo>
                  <a:pt x="701954" y="637775"/>
                </a:moveTo>
                <a:cubicBezTo>
                  <a:pt x="711153" y="637775"/>
                  <a:pt x="718453" y="640309"/>
                  <a:pt x="723852" y="645375"/>
                </a:cubicBezTo>
                <a:cubicBezTo>
                  <a:pt x="729252" y="650441"/>
                  <a:pt x="731952" y="656574"/>
                  <a:pt x="731952" y="663774"/>
                </a:cubicBezTo>
                <a:cubicBezTo>
                  <a:pt x="731952" y="672307"/>
                  <a:pt x="726352" y="680906"/>
                  <a:pt x="715153" y="689572"/>
                </a:cubicBezTo>
                <a:lnTo>
                  <a:pt x="699954" y="701171"/>
                </a:lnTo>
                <a:lnTo>
                  <a:pt x="686155" y="685172"/>
                </a:lnTo>
                <a:cubicBezTo>
                  <a:pt x="677622" y="675306"/>
                  <a:pt x="673355" y="666907"/>
                  <a:pt x="673355" y="659974"/>
                </a:cubicBezTo>
                <a:cubicBezTo>
                  <a:pt x="673355" y="654108"/>
                  <a:pt x="675889" y="648941"/>
                  <a:pt x="680955" y="644475"/>
                </a:cubicBezTo>
                <a:cubicBezTo>
                  <a:pt x="686021" y="640009"/>
                  <a:pt x="693021" y="637775"/>
                  <a:pt x="701954" y="637775"/>
                </a:cubicBezTo>
                <a:close/>
                <a:moveTo>
                  <a:pt x="860437" y="603177"/>
                </a:moveTo>
                <a:lnTo>
                  <a:pt x="930433" y="896360"/>
                </a:lnTo>
                <a:lnTo>
                  <a:pt x="994629" y="896360"/>
                </a:lnTo>
                <a:lnTo>
                  <a:pt x="1052825" y="677173"/>
                </a:lnTo>
                <a:lnTo>
                  <a:pt x="1111222" y="896360"/>
                </a:lnTo>
                <a:lnTo>
                  <a:pt x="1174018" y="896360"/>
                </a:lnTo>
                <a:lnTo>
                  <a:pt x="1245214" y="603177"/>
                </a:lnTo>
                <a:lnTo>
                  <a:pt x="1185617" y="603177"/>
                </a:lnTo>
                <a:lnTo>
                  <a:pt x="1140620" y="807965"/>
                </a:lnTo>
                <a:lnTo>
                  <a:pt x="1089223" y="603177"/>
                </a:lnTo>
                <a:lnTo>
                  <a:pt x="1018827" y="603177"/>
                </a:lnTo>
                <a:lnTo>
                  <a:pt x="965231" y="804565"/>
                </a:lnTo>
                <a:lnTo>
                  <a:pt x="921033" y="603177"/>
                </a:lnTo>
                <a:close/>
                <a:moveTo>
                  <a:pt x="298885" y="603177"/>
                </a:moveTo>
                <a:lnTo>
                  <a:pt x="298885" y="896360"/>
                </a:lnTo>
                <a:lnTo>
                  <a:pt x="353882" y="896360"/>
                </a:lnTo>
                <a:lnTo>
                  <a:pt x="353882" y="705171"/>
                </a:lnTo>
                <a:lnTo>
                  <a:pt x="472075" y="896360"/>
                </a:lnTo>
                <a:lnTo>
                  <a:pt x="531471" y="896360"/>
                </a:lnTo>
                <a:lnTo>
                  <a:pt x="531471" y="603177"/>
                </a:lnTo>
                <a:lnTo>
                  <a:pt x="476474" y="603177"/>
                </a:lnTo>
                <a:lnTo>
                  <a:pt x="476474" y="798965"/>
                </a:lnTo>
                <a:lnTo>
                  <a:pt x="356482" y="603177"/>
                </a:lnTo>
                <a:close/>
                <a:moveTo>
                  <a:pt x="700554" y="598178"/>
                </a:moveTo>
                <a:cubicBezTo>
                  <a:pt x="674289" y="598178"/>
                  <a:pt x="654056" y="604344"/>
                  <a:pt x="639857" y="616677"/>
                </a:cubicBezTo>
                <a:cubicBezTo>
                  <a:pt x="625658" y="629009"/>
                  <a:pt x="618559" y="644042"/>
                  <a:pt x="618559" y="661774"/>
                </a:cubicBezTo>
                <a:cubicBezTo>
                  <a:pt x="618559" y="671373"/>
                  <a:pt x="621092" y="681539"/>
                  <a:pt x="626158" y="692272"/>
                </a:cubicBezTo>
                <a:cubicBezTo>
                  <a:pt x="631225" y="703005"/>
                  <a:pt x="638757" y="714304"/>
                  <a:pt x="648757" y="726170"/>
                </a:cubicBezTo>
                <a:cubicBezTo>
                  <a:pt x="626492" y="737236"/>
                  <a:pt x="609759" y="750268"/>
                  <a:pt x="598560" y="765268"/>
                </a:cubicBezTo>
                <a:cubicBezTo>
                  <a:pt x="587361" y="780267"/>
                  <a:pt x="581761" y="797166"/>
                  <a:pt x="581761" y="815964"/>
                </a:cubicBezTo>
                <a:cubicBezTo>
                  <a:pt x="581761" y="836630"/>
                  <a:pt x="588894" y="854895"/>
                  <a:pt x="603160" y="870761"/>
                </a:cubicBezTo>
                <a:cubicBezTo>
                  <a:pt x="621559" y="891293"/>
                  <a:pt x="649023" y="901559"/>
                  <a:pt x="685555" y="901559"/>
                </a:cubicBezTo>
                <a:cubicBezTo>
                  <a:pt x="703953" y="901559"/>
                  <a:pt x="719819" y="899026"/>
                  <a:pt x="733152" y="893960"/>
                </a:cubicBezTo>
                <a:cubicBezTo>
                  <a:pt x="746484" y="888893"/>
                  <a:pt x="759083" y="881027"/>
                  <a:pt x="770949" y="870361"/>
                </a:cubicBezTo>
                <a:cubicBezTo>
                  <a:pt x="786282" y="884627"/>
                  <a:pt x="802281" y="895826"/>
                  <a:pt x="818946" y="903959"/>
                </a:cubicBezTo>
                <a:lnTo>
                  <a:pt x="852944" y="860562"/>
                </a:lnTo>
                <a:cubicBezTo>
                  <a:pt x="848278" y="858295"/>
                  <a:pt x="840978" y="853662"/>
                  <a:pt x="831046" y="846663"/>
                </a:cubicBezTo>
                <a:cubicBezTo>
                  <a:pt x="821113" y="839663"/>
                  <a:pt x="813013" y="833230"/>
                  <a:pt x="806747" y="827364"/>
                </a:cubicBezTo>
                <a:cubicBezTo>
                  <a:pt x="811014" y="821764"/>
                  <a:pt x="815013" y="814798"/>
                  <a:pt x="818746" y="806465"/>
                </a:cubicBezTo>
                <a:cubicBezTo>
                  <a:pt x="822479" y="798132"/>
                  <a:pt x="826879" y="784966"/>
                  <a:pt x="831946" y="766967"/>
                </a:cubicBezTo>
                <a:lnTo>
                  <a:pt x="781149" y="755368"/>
                </a:lnTo>
                <a:cubicBezTo>
                  <a:pt x="777682" y="769101"/>
                  <a:pt x="773549" y="780233"/>
                  <a:pt x="768749" y="788766"/>
                </a:cubicBezTo>
                <a:lnTo>
                  <a:pt x="727952" y="734969"/>
                </a:lnTo>
                <a:cubicBezTo>
                  <a:pt x="749417" y="721504"/>
                  <a:pt x="763683" y="709438"/>
                  <a:pt x="770749" y="698772"/>
                </a:cubicBezTo>
                <a:cubicBezTo>
                  <a:pt x="777816" y="688106"/>
                  <a:pt x="781349" y="676840"/>
                  <a:pt x="781349" y="664974"/>
                </a:cubicBezTo>
                <a:cubicBezTo>
                  <a:pt x="781349" y="646308"/>
                  <a:pt x="774216" y="630509"/>
                  <a:pt x="759950" y="617577"/>
                </a:cubicBezTo>
                <a:cubicBezTo>
                  <a:pt x="745684" y="604644"/>
                  <a:pt x="725885" y="598178"/>
                  <a:pt x="700554" y="598178"/>
                </a:cubicBezTo>
                <a:close/>
                <a:moveTo>
                  <a:pt x="762904" y="0"/>
                </a:moveTo>
                <a:cubicBezTo>
                  <a:pt x="1184244" y="0"/>
                  <a:pt x="1525808" y="326668"/>
                  <a:pt x="1525808" y="729633"/>
                </a:cubicBezTo>
                <a:cubicBezTo>
                  <a:pt x="1525808" y="1132598"/>
                  <a:pt x="1184244" y="1459266"/>
                  <a:pt x="762904" y="1459266"/>
                </a:cubicBezTo>
                <a:cubicBezTo>
                  <a:pt x="341564" y="1459266"/>
                  <a:pt x="0" y="1132598"/>
                  <a:pt x="0" y="729633"/>
                </a:cubicBezTo>
                <a:cubicBezTo>
                  <a:pt x="0" y="326668"/>
                  <a:pt x="341564" y="0"/>
                  <a:pt x="762904" y="0"/>
                </a:cubicBezTo>
                <a:close/>
              </a:path>
            </a:pathLst>
          </a:custGeom>
          <a:ln w="190500" cap="rnd">
            <a:noFill/>
            <a:prstDash val="solid"/>
          </a:ln>
          <a:effectLst>
            <a:outerShdw sx="1000" sy="1000" algn="bl" rotWithShape="0">
              <a:srgbClr val="000000"/>
            </a:outerShdw>
          </a:effectLst>
        </p:spPr>
      </p:pic>
      <p:grpSp>
        <p:nvGrpSpPr>
          <p:cNvPr id="33" name="Group 32">
            <a:extLst>
              <a:ext uri="{FF2B5EF4-FFF2-40B4-BE49-F238E27FC236}">
                <a16:creationId xmlns:a16="http://schemas.microsoft.com/office/drawing/2014/main" id="{0683ED31-5326-D3DD-25A9-CE1D033DD9B3}"/>
              </a:ext>
            </a:extLst>
          </p:cNvPr>
          <p:cNvGrpSpPr/>
          <p:nvPr/>
        </p:nvGrpSpPr>
        <p:grpSpPr>
          <a:xfrm>
            <a:off x="-1112641" y="1307391"/>
            <a:ext cx="1068059" cy="1022154"/>
            <a:chOff x="171472" y="1555617"/>
            <a:chExt cx="1281671" cy="1226585"/>
          </a:xfrm>
        </p:grpSpPr>
        <p:sp>
          <p:nvSpPr>
            <p:cNvPr id="40" name="Oval 39">
              <a:extLst>
                <a:ext uri="{FF2B5EF4-FFF2-40B4-BE49-F238E27FC236}">
                  <a16:creationId xmlns:a16="http://schemas.microsoft.com/office/drawing/2014/main" id="{68992239-FD7C-37ED-7080-83C62AFBC133}"/>
                </a:ext>
              </a:extLst>
            </p:cNvPr>
            <p:cNvSpPr/>
            <p:nvPr/>
          </p:nvSpPr>
          <p:spPr>
            <a:xfrm>
              <a:off x="234673" y="1644119"/>
              <a:ext cx="1155267" cy="1049580"/>
            </a:xfrm>
            <a:prstGeom prst="ellipse">
              <a:avLst/>
            </a:prstGeom>
            <a:solidFill>
              <a:schemeClr val="bg1"/>
            </a:solidFill>
            <a:ln w="539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sz="1500">
                <a:solidFill>
                  <a:prstClr val="white"/>
                </a:solidFill>
                <a:latin typeface="Calibri" panose="020F0502020204030204"/>
              </a:endParaRPr>
            </a:p>
          </p:txBody>
        </p:sp>
        <p:pic>
          <p:nvPicPr>
            <p:cNvPr id="41" name="Picture 40">
              <a:extLst>
                <a:ext uri="{FF2B5EF4-FFF2-40B4-BE49-F238E27FC236}">
                  <a16:creationId xmlns:a16="http://schemas.microsoft.com/office/drawing/2014/main" id="{6D7B1F35-54EA-35AD-A714-6A46FDF00A75}"/>
                </a:ext>
              </a:extLst>
            </p:cNvPr>
            <p:cNvPicPr>
              <a:picLocks noChangeAspect="1"/>
            </p:cNvPicPr>
            <p:nvPr/>
          </p:nvPicPr>
          <p:blipFill>
            <a:blip r:embed="rId14" cstate="email">
              <a:alphaModFix amt="85000"/>
              <a:duotone>
                <a:prstClr val="black"/>
                <a:srgbClr val="FFC000">
                  <a:tint val="45000"/>
                  <a:satMod val="400000"/>
                </a:srgbClr>
              </a:duotone>
              <a:extLst>
                <a:ext uri="{28A0092B-C50C-407E-A947-70E740481C1C}">
                  <a14:useLocalDpi xmlns:a14="http://schemas.microsoft.com/office/drawing/2010/main"/>
                </a:ext>
              </a:extLst>
            </a:blip>
            <a:srcRect/>
            <a:stretch>
              <a:fillRect/>
            </a:stretch>
          </p:blipFill>
          <p:spPr>
            <a:xfrm>
              <a:off x="171472" y="1555617"/>
              <a:ext cx="1281671" cy="1226585"/>
            </a:xfrm>
            <a:custGeom>
              <a:avLst/>
              <a:gdLst/>
              <a:ahLst/>
              <a:cxnLst/>
              <a:rect l="l" t="t" r="r" b="b"/>
              <a:pathLst>
                <a:path w="1486412" h="1422526">
                  <a:moveTo>
                    <a:pt x="491851" y="655834"/>
                  </a:moveTo>
                  <a:lnTo>
                    <a:pt x="491851" y="868221"/>
                  </a:lnTo>
                  <a:lnTo>
                    <a:pt x="548048" y="868221"/>
                  </a:lnTo>
                  <a:lnTo>
                    <a:pt x="548048" y="655834"/>
                  </a:lnTo>
                  <a:close/>
                  <a:moveTo>
                    <a:pt x="1159797" y="651034"/>
                  </a:moveTo>
                  <a:cubicBezTo>
                    <a:pt x="1129265" y="651034"/>
                    <a:pt x="1106733" y="657300"/>
                    <a:pt x="1092201" y="669833"/>
                  </a:cubicBezTo>
                  <a:cubicBezTo>
                    <a:pt x="1077668" y="682365"/>
                    <a:pt x="1070402" y="697831"/>
                    <a:pt x="1070402" y="716230"/>
                  </a:cubicBezTo>
                  <a:cubicBezTo>
                    <a:pt x="1070402" y="736629"/>
                    <a:pt x="1078802" y="752561"/>
                    <a:pt x="1095601" y="764027"/>
                  </a:cubicBezTo>
                  <a:cubicBezTo>
                    <a:pt x="1107733" y="772293"/>
                    <a:pt x="1136465" y="781426"/>
                    <a:pt x="1181795" y="791425"/>
                  </a:cubicBezTo>
                  <a:cubicBezTo>
                    <a:pt x="1191528" y="793692"/>
                    <a:pt x="1197794" y="796158"/>
                    <a:pt x="1200594" y="798825"/>
                  </a:cubicBezTo>
                  <a:cubicBezTo>
                    <a:pt x="1203261" y="801625"/>
                    <a:pt x="1204594" y="805158"/>
                    <a:pt x="1204594" y="809424"/>
                  </a:cubicBezTo>
                  <a:cubicBezTo>
                    <a:pt x="1204594" y="815691"/>
                    <a:pt x="1202127" y="820690"/>
                    <a:pt x="1197194" y="824423"/>
                  </a:cubicBezTo>
                  <a:cubicBezTo>
                    <a:pt x="1189861" y="829756"/>
                    <a:pt x="1178929" y="832423"/>
                    <a:pt x="1164396" y="832423"/>
                  </a:cubicBezTo>
                  <a:cubicBezTo>
                    <a:pt x="1151197" y="832423"/>
                    <a:pt x="1140931" y="829590"/>
                    <a:pt x="1133598" y="823923"/>
                  </a:cubicBezTo>
                  <a:cubicBezTo>
                    <a:pt x="1126265" y="818257"/>
                    <a:pt x="1121399" y="809958"/>
                    <a:pt x="1118999" y="799025"/>
                  </a:cubicBezTo>
                  <a:lnTo>
                    <a:pt x="1062603" y="807624"/>
                  </a:lnTo>
                  <a:cubicBezTo>
                    <a:pt x="1067802" y="827756"/>
                    <a:pt x="1078835" y="843689"/>
                    <a:pt x="1095701" y="855421"/>
                  </a:cubicBezTo>
                  <a:cubicBezTo>
                    <a:pt x="1112566" y="867154"/>
                    <a:pt x="1135465" y="873020"/>
                    <a:pt x="1164396" y="873020"/>
                  </a:cubicBezTo>
                  <a:cubicBezTo>
                    <a:pt x="1196261" y="873020"/>
                    <a:pt x="1220326" y="866021"/>
                    <a:pt x="1236592" y="852022"/>
                  </a:cubicBezTo>
                  <a:cubicBezTo>
                    <a:pt x="1252858" y="838023"/>
                    <a:pt x="1260991" y="821290"/>
                    <a:pt x="1260991" y="801825"/>
                  </a:cubicBezTo>
                  <a:cubicBezTo>
                    <a:pt x="1260991" y="783959"/>
                    <a:pt x="1255124" y="770027"/>
                    <a:pt x="1243392" y="760027"/>
                  </a:cubicBezTo>
                  <a:cubicBezTo>
                    <a:pt x="1231526" y="750161"/>
                    <a:pt x="1210627" y="741828"/>
                    <a:pt x="1180695" y="735029"/>
                  </a:cubicBezTo>
                  <a:cubicBezTo>
                    <a:pt x="1150764" y="728229"/>
                    <a:pt x="1133265" y="722963"/>
                    <a:pt x="1128199" y="719230"/>
                  </a:cubicBezTo>
                  <a:cubicBezTo>
                    <a:pt x="1124465" y="716430"/>
                    <a:pt x="1122599" y="713030"/>
                    <a:pt x="1122599" y="709030"/>
                  </a:cubicBezTo>
                  <a:cubicBezTo>
                    <a:pt x="1122599" y="704364"/>
                    <a:pt x="1124732" y="700564"/>
                    <a:pt x="1128999" y="697631"/>
                  </a:cubicBezTo>
                  <a:cubicBezTo>
                    <a:pt x="1135398" y="693498"/>
                    <a:pt x="1145998" y="691431"/>
                    <a:pt x="1160797" y="691431"/>
                  </a:cubicBezTo>
                  <a:cubicBezTo>
                    <a:pt x="1172529" y="691431"/>
                    <a:pt x="1181562" y="693631"/>
                    <a:pt x="1187895" y="698031"/>
                  </a:cubicBezTo>
                  <a:cubicBezTo>
                    <a:pt x="1194228" y="702431"/>
                    <a:pt x="1198528" y="708764"/>
                    <a:pt x="1200794" y="717030"/>
                  </a:cubicBezTo>
                  <a:lnTo>
                    <a:pt x="1253791" y="707230"/>
                  </a:lnTo>
                  <a:cubicBezTo>
                    <a:pt x="1248458" y="688698"/>
                    <a:pt x="1238725" y="674699"/>
                    <a:pt x="1224593" y="665233"/>
                  </a:cubicBezTo>
                  <a:cubicBezTo>
                    <a:pt x="1210460" y="655767"/>
                    <a:pt x="1188862" y="651034"/>
                    <a:pt x="1159797" y="651034"/>
                  </a:cubicBezTo>
                  <a:close/>
                  <a:moveTo>
                    <a:pt x="944396" y="651034"/>
                  </a:moveTo>
                  <a:cubicBezTo>
                    <a:pt x="912798" y="651034"/>
                    <a:pt x="887733" y="660800"/>
                    <a:pt x="869200" y="680332"/>
                  </a:cubicBezTo>
                  <a:cubicBezTo>
                    <a:pt x="850668" y="699864"/>
                    <a:pt x="841402" y="727163"/>
                    <a:pt x="841402" y="762227"/>
                  </a:cubicBezTo>
                  <a:cubicBezTo>
                    <a:pt x="841402" y="796892"/>
                    <a:pt x="850635" y="824023"/>
                    <a:pt x="869100" y="843622"/>
                  </a:cubicBezTo>
                  <a:cubicBezTo>
                    <a:pt x="887566" y="863221"/>
                    <a:pt x="912331" y="873020"/>
                    <a:pt x="943396" y="873020"/>
                  </a:cubicBezTo>
                  <a:cubicBezTo>
                    <a:pt x="970728" y="873020"/>
                    <a:pt x="992526" y="866554"/>
                    <a:pt x="1008792" y="853622"/>
                  </a:cubicBezTo>
                  <a:cubicBezTo>
                    <a:pt x="1025057" y="840689"/>
                    <a:pt x="1036057" y="821557"/>
                    <a:pt x="1041790" y="796225"/>
                  </a:cubicBezTo>
                  <a:lnTo>
                    <a:pt x="986593" y="786826"/>
                  </a:lnTo>
                  <a:cubicBezTo>
                    <a:pt x="983793" y="801625"/>
                    <a:pt x="978994" y="812057"/>
                    <a:pt x="972194" y="818124"/>
                  </a:cubicBezTo>
                  <a:cubicBezTo>
                    <a:pt x="965395" y="824190"/>
                    <a:pt x="956662" y="827223"/>
                    <a:pt x="945996" y="827223"/>
                  </a:cubicBezTo>
                  <a:cubicBezTo>
                    <a:pt x="931730" y="827223"/>
                    <a:pt x="920364" y="822023"/>
                    <a:pt x="911898" y="811624"/>
                  </a:cubicBezTo>
                  <a:cubicBezTo>
                    <a:pt x="903432" y="801225"/>
                    <a:pt x="899199" y="783426"/>
                    <a:pt x="899199" y="758227"/>
                  </a:cubicBezTo>
                  <a:cubicBezTo>
                    <a:pt x="899199" y="735562"/>
                    <a:pt x="903365" y="719396"/>
                    <a:pt x="911698" y="709730"/>
                  </a:cubicBezTo>
                  <a:cubicBezTo>
                    <a:pt x="920031" y="700064"/>
                    <a:pt x="931197" y="695231"/>
                    <a:pt x="945196" y="695231"/>
                  </a:cubicBezTo>
                  <a:cubicBezTo>
                    <a:pt x="955728" y="695231"/>
                    <a:pt x="964295" y="698031"/>
                    <a:pt x="970894" y="703631"/>
                  </a:cubicBezTo>
                  <a:cubicBezTo>
                    <a:pt x="977494" y="709230"/>
                    <a:pt x="981727" y="717563"/>
                    <a:pt x="983593" y="728629"/>
                  </a:cubicBezTo>
                  <a:lnTo>
                    <a:pt x="1038990" y="718630"/>
                  </a:lnTo>
                  <a:cubicBezTo>
                    <a:pt x="1032324" y="695831"/>
                    <a:pt x="1021358" y="678866"/>
                    <a:pt x="1006092" y="667733"/>
                  </a:cubicBezTo>
                  <a:cubicBezTo>
                    <a:pt x="990826" y="656600"/>
                    <a:pt x="970261" y="651034"/>
                    <a:pt x="944396" y="651034"/>
                  </a:cubicBezTo>
                  <a:close/>
                  <a:moveTo>
                    <a:pt x="727944" y="651034"/>
                  </a:moveTo>
                  <a:cubicBezTo>
                    <a:pt x="699812" y="651034"/>
                    <a:pt x="676480" y="663033"/>
                    <a:pt x="657948" y="687032"/>
                  </a:cubicBezTo>
                  <a:lnTo>
                    <a:pt x="657948" y="655834"/>
                  </a:lnTo>
                  <a:lnTo>
                    <a:pt x="605751" y="655834"/>
                  </a:lnTo>
                  <a:lnTo>
                    <a:pt x="605751" y="868221"/>
                  </a:lnTo>
                  <a:lnTo>
                    <a:pt x="661948" y="868221"/>
                  </a:lnTo>
                  <a:lnTo>
                    <a:pt x="661948" y="772027"/>
                  </a:lnTo>
                  <a:cubicBezTo>
                    <a:pt x="661948" y="748295"/>
                    <a:pt x="663381" y="732029"/>
                    <a:pt x="666248" y="723229"/>
                  </a:cubicBezTo>
                  <a:cubicBezTo>
                    <a:pt x="669114" y="714430"/>
                    <a:pt x="674414" y="707364"/>
                    <a:pt x="682147" y="702031"/>
                  </a:cubicBezTo>
                  <a:cubicBezTo>
                    <a:pt x="689880" y="696698"/>
                    <a:pt x="698612" y="694031"/>
                    <a:pt x="708345" y="694031"/>
                  </a:cubicBezTo>
                  <a:cubicBezTo>
                    <a:pt x="715945" y="694031"/>
                    <a:pt x="722444" y="695898"/>
                    <a:pt x="727844" y="699631"/>
                  </a:cubicBezTo>
                  <a:cubicBezTo>
                    <a:pt x="733244" y="703364"/>
                    <a:pt x="737143" y="708597"/>
                    <a:pt x="739543" y="715330"/>
                  </a:cubicBezTo>
                  <a:cubicBezTo>
                    <a:pt x="741943" y="722063"/>
                    <a:pt x="743143" y="736895"/>
                    <a:pt x="743143" y="759827"/>
                  </a:cubicBezTo>
                  <a:lnTo>
                    <a:pt x="743143" y="868221"/>
                  </a:lnTo>
                  <a:lnTo>
                    <a:pt x="799340" y="868221"/>
                  </a:lnTo>
                  <a:lnTo>
                    <a:pt x="799340" y="736229"/>
                  </a:lnTo>
                  <a:cubicBezTo>
                    <a:pt x="799340" y="719830"/>
                    <a:pt x="798306" y="707230"/>
                    <a:pt x="796240" y="698431"/>
                  </a:cubicBezTo>
                  <a:cubicBezTo>
                    <a:pt x="794173" y="689632"/>
                    <a:pt x="790507" y="681765"/>
                    <a:pt x="785240" y="674832"/>
                  </a:cubicBezTo>
                  <a:cubicBezTo>
                    <a:pt x="779974" y="667900"/>
                    <a:pt x="772208" y="662200"/>
                    <a:pt x="761942" y="657733"/>
                  </a:cubicBezTo>
                  <a:cubicBezTo>
                    <a:pt x="751676" y="653267"/>
                    <a:pt x="740343" y="651034"/>
                    <a:pt x="727944" y="651034"/>
                  </a:cubicBezTo>
                  <a:close/>
                  <a:moveTo>
                    <a:pt x="246201" y="577438"/>
                  </a:moveTo>
                  <a:lnTo>
                    <a:pt x="246201" y="868221"/>
                  </a:lnTo>
                  <a:lnTo>
                    <a:pt x="452589" y="868221"/>
                  </a:lnTo>
                  <a:lnTo>
                    <a:pt x="452589" y="818824"/>
                  </a:lnTo>
                  <a:lnTo>
                    <a:pt x="305398" y="818824"/>
                  </a:lnTo>
                  <a:lnTo>
                    <a:pt x="305398" y="577438"/>
                  </a:lnTo>
                  <a:close/>
                  <a:moveTo>
                    <a:pt x="491851" y="575039"/>
                  </a:moveTo>
                  <a:lnTo>
                    <a:pt x="491851" y="627035"/>
                  </a:lnTo>
                  <a:lnTo>
                    <a:pt x="548048" y="627035"/>
                  </a:lnTo>
                  <a:lnTo>
                    <a:pt x="548048" y="575039"/>
                  </a:lnTo>
                  <a:close/>
                  <a:moveTo>
                    <a:pt x="743206" y="0"/>
                  </a:moveTo>
                  <a:cubicBezTo>
                    <a:pt x="1153667" y="0"/>
                    <a:pt x="1486412" y="318443"/>
                    <a:pt x="1486412" y="711263"/>
                  </a:cubicBezTo>
                  <a:cubicBezTo>
                    <a:pt x="1486412" y="1104083"/>
                    <a:pt x="1153667" y="1422526"/>
                    <a:pt x="743206" y="1422526"/>
                  </a:cubicBezTo>
                  <a:cubicBezTo>
                    <a:pt x="332745" y="1422526"/>
                    <a:pt x="0" y="1104083"/>
                    <a:pt x="0" y="711263"/>
                  </a:cubicBezTo>
                  <a:cubicBezTo>
                    <a:pt x="0" y="318443"/>
                    <a:pt x="332745" y="0"/>
                    <a:pt x="743206" y="0"/>
                  </a:cubicBezTo>
                  <a:close/>
                </a:path>
              </a:pathLst>
            </a:custGeom>
            <a:ln w="53975" cap="rnd">
              <a:solidFill>
                <a:schemeClr val="bg1"/>
              </a:solidFill>
              <a:prstDash val="solid"/>
            </a:ln>
            <a:effectLst>
              <a:outerShdw blurRad="127000" sx="1000" sy="1000" algn="bl" rotWithShape="0">
                <a:srgbClr val="000000"/>
              </a:outerShdw>
            </a:effectLst>
          </p:spPr>
        </p:pic>
      </p:grpSp>
      <p:grpSp>
        <p:nvGrpSpPr>
          <p:cNvPr id="42" name="Group 41">
            <a:extLst>
              <a:ext uri="{FF2B5EF4-FFF2-40B4-BE49-F238E27FC236}">
                <a16:creationId xmlns:a16="http://schemas.microsoft.com/office/drawing/2014/main" id="{2E5272AB-AF17-7036-4CB1-D341B7B60816}"/>
              </a:ext>
            </a:extLst>
          </p:cNvPr>
          <p:cNvGrpSpPr/>
          <p:nvPr/>
        </p:nvGrpSpPr>
        <p:grpSpPr>
          <a:xfrm>
            <a:off x="-1122704" y="2413410"/>
            <a:ext cx="1060374" cy="1024070"/>
            <a:chOff x="169335" y="2882840"/>
            <a:chExt cx="1272449" cy="1228884"/>
          </a:xfrm>
        </p:grpSpPr>
        <p:sp>
          <p:nvSpPr>
            <p:cNvPr id="43" name="Oval 42">
              <a:extLst>
                <a:ext uri="{FF2B5EF4-FFF2-40B4-BE49-F238E27FC236}">
                  <a16:creationId xmlns:a16="http://schemas.microsoft.com/office/drawing/2014/main" id="{86855308-1036-9A55-6379-167D129D7FCF}"/>
                </a:ext>
              </a:extLst>
            </p:cNvPr>
            <p:cNvSpPr/>
            <p:nvPr/>
          </p:nvSpPr>
          <p:spPr>
            <a:xfrm>
              <a:off x="234673" y="2983064"/>
              <a:ext cx="1155267" cy="1049580"/>
            </a:xfrm>
            <a:prstGeom prst="ellipse">
              <a:avLst/>
            </a:prstGeom>
            <a:solidFill>
              <a:schemeClr val="bg1"/>
            </a:solidFill>
            <a:ln w="539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sz="1500">
                <a:solidFill>
                  <a:prstClr val="white"/>
                </a:solidFill>
                <a:latin typeface="Calibri" panose="020F0502020204030204"/>
              </a:endParaRPr>
            </a:p>
          </p:txBody>
        </p:sp>
        <p:pic>
          <p:nvPicPr>
            <p:cNvPr id="44" name="Picture 43">
              <a:extLst>
                <a:ext uri="{FF2B5EF4-FFF2-40B4-BE49-F238E27FC236}">
                  <a16:creationId xmlns:a16="http://schemas.microsoft.com/office/drawing/2014/main" id="{D03CC35A-89B6-13E4-9B3F-55AE7B928286}"/>
                </a:ext>
              </a:extLst>
            </p:cNvPr>
            <p:cNvPicPr>
              <a:picLocks noChangeAspect="1"/>
            </p:cNvPicPr>
            <p:nvPr/>
          </p:nvPicPr>
          <p:blipFill>
            <a:blip r:embed="rId19" cstate="email">
              <a:alphaModFix amt="85000"/>
              <a:duotone>
                <a:prstClr val="black"/>
                <a:srgbClr val="0070C0">
                  <a:tint val="45000"/>
                  <a:satMod val="400000"/>
                </a:srgbClr>
              </a:duotone>
              <a:extLst>
                <a:ext uri="{28A0092B-C50C-407E-A947-70E740481C1C}">
                  <a14:useLocalDpi xmlns:a14="http://schemas.microsoft.com/office/drawing/2010/main"/>
                </a:ext>
              </a:extLst>
            </a:blip>
            <a:srcRect/>
            <a:stretch/>
          </p:blipFill>
          <p:spPr>
            <a:xfrm>
              <a:off x="169335" y="2882840"/>
              <a:ext cx="1272449" cy="1228884"/>
            </a:xfrm>
            <a:custGeom>
              <a:avLst/>
              <a:gdLst/>
              <a:ahLst/>
              <a:cxnLst/>
              <a:rect l="l" t="t" r="r" b="b"/>
              <a:pathLst>
                <a:path w="1475716" h="1425192">
                  <a:moveTo>
                    <a:pt x="523390" y="694660"/>
                  </a:moveTo>
                  <a:cubicBezTo>
                    <a:pt x="536010" y="694660"/>
                    <a:pt x="546593" y="699478"/>
                    <a:pt x="555139" y="709115"/>
                  </a:cubicBezTo>
                  <a:cubicBezTo>
                    <a:pt x="563686" y="718751"/>
                    <a:pt x="567960" y="732518"/>
                    <a:pt x="567960" y="750415"/>
                  </a:cubicBezTo>
                  <a:cubicBezTo>
                    <a:pt x="567960" y="768770"/>
                    <a:pt x="563686" y="782766"/>
                    <a:pt x="555139" y="792403"/>
                  </a:cubicBezTo>
                  <a:cubicBezTo>
                    <a:pt x="546593" y="802039"/>
                    <a:pt x="536010" y="806858"/>
                    <a:pt x="523390" y="806858"/>
                  </a:cubicBezTo>
                  <a:cubicBezTo>
                    <a:pt x="510771" y="806858"/>
                    <a:pt x="500159" y="802039"/>
                    <a:pt x="491555" y="792403"/>
                  </a:cubicBezTo>
                  <a:cubicBezTo>
                    <a:pt x="482951" y="782766"/>
                    <a:pt x="478649" y="768885"/>
                    <a:pt x="478649" y="750759"/>
                  </a:cubicBezTo>
                  <a:cubicBezTo>
                    <a:pt x="478649" y="732633"/>
                    <a:pt x="482951" y="718751"/>
                    <a:pt x="491555" y="709115"/>
                  </a:cubicBezTo>
                  <a:cubicBezTo>
                    <a:pt x="500159" y="699478"/>
                    <a:pt x="510771" y="694660"/>
                    <a:pt x="523390" y="694660"/>
                  </a:cubicBezTo>
                  <a:close/>
                  <a:moveTo>
                    <a:pt x="1065343" y="692251"/>
                  </a:moveTo>
                  <a:cubicBezTo>
                    <a:pt x="1075209" y="692251"/>
                    <a:pt x="1083584" y="695893"/>
                    <a:pt x="1090467" y="703178"/>
                  </a:cubicBezTo>
                  <a:cubicBezTo>
                    <a:pt x="1097351" y="710463"/>
                    <a:pt x="1100964" y="721103"/>
                    <a:pt x="1101308" y="735099"/>
                  </a:cubicBezTo>
                  <a:lnTo>
                    <a:pt x="1029034" y="735099"/>
                  </a:lnTo>
                  <a:cubicBezTo>
                    <a:pt x="1028919" y="721906"/>
                    <a:pt x="1032303" y="711467"/>
                    <a:pt x="1039187" y="703780"/>
                  </a:cubicBezTo>
                  <a:cubicBezTo>
                    <a:pt x="1046070" y="696094"/>
                    <a:pt x="1054789" y="692251"/>
                    <a:pt x="1065343" y="692251"/>
                  </a:cubicBezTo>
                  <a:close/>
                  <a:moveTo>
                    <a:pt x="1062418" y="655253"/>
                  </a:moveTo>
                  <a:cubicBezTo>
                    <a:pt x="1038211" y="655253"/>
                    <a:pt x="1018193" y="663828"/>
                    <a:pt x="1002361" y="680979"/>
                  </a:cubicBezTo>
                  <a:cubicBezTo>
                    <a:pt x="986529" y="698130"/>
                    <a:pt x="978614" y="721849"/>
                    <a:pt x="978614" y="752135"/>
                  </a:cubicBezTo>
                  <a:cubicBezTo>
                    <a:pt x="978614" y="777489"/>
                    <a:pt x="984636" y="798483"/>
                    <a:pt x="996682" y="815118"/>
                  </a:cubicBezTo>
                  <a:cubicBezTo>
                    <a:pt x="1011940" y="835882"/>
                    <a:pt x="1035458" y="846265"/>
                    <a:pt x="1067236" y="846265"/>
                  </a:cubicBezTo>
                  <a:cubicBezTo>
                    <a:pt x="1087312" y="846265"/>
                    <a:pt x="1104033" y="841647"/>
                    <a:pt x="1117398" y="832412"/>
                  </a:cubicBezTo>
                  <a:cubicBezTo>
                    <a:pt x="1130763" y="823177"/>
                    <a:pt x="1140543" y="809726"/>
                    <a:pt x="1146738" y="792059"/>
                  </a:cubicBezTo>
                  <a:lnTo>
                    <a:pt x="1098555" y="783971"/>
                  </a:lnTo>
                  <a:cubicBezTo>
                    <a:pt x="1095916" y="793148"/>
                    <a:pt x="1092016" y="799802"/>
                    <a:pt x="1086854" y="803932"/>
                  </a:cubicBezTo>
                  <a:cubicBezTo>
                    <a:pt x="1081691" y="808062"/>
                    <a:pt x="1075324" y="810127"/>
                    <a:pt x="1067752" y="810127"/>
                  </a:cubicBezTo>
                  <a:cubicBezTo>
                    <a:pt x="1056624" y="810127"/>
                    <a:pt x="1047332" y="806141"/>
                    <a:pt x="1039875" y="798168"/>
                  </a:cubicBezTo>
                  <a:cubicBezTo>
                    <a:pt x="1032418" y="790194"/>
                    <a:pt x="1028518" y="779038"/>
                    <a:pt x="1028173" y="764697"/>
                  </a:cubicBezTo>
                  <a:lnTo>
                    <a:pt x="1149319" y="764697"/>
                  </a:lnTo>
                  <a:cubicBezTo>
                    <a:pt x="1150008" y="727642"/>
                    <a:pt x="1142493" y="700138"/>
                    <a:pt x="1126777" y="682184"/>
                  </a:cubicBezTo>
                  <a:cubicBezTo>
                    <a:pt x="1111060" y="664230"/>
                    <a:pt x="1089607" y="655253"/>
                    <a:pt x="1062418" y="655253"/>
                  </a:cubicBezTo>
                  <a:close/>
                  <a:moveTo>
                    <a:pt x="859295" y="655253"/>
                  </a:moveTo>
                  <a:cubicBezTo>
                    <a:pt x="833024" y="655253"/>
                    <a:pt x="813636" y="660645"/>
                    <a:pt x="801131" y="671429"/>
                  </a:cubicBezTo>
                  <a:cubicBezTo>
                    <a:pt x="788627" y="682213"/>
                    <a:pt x="782374" y="695520"/>
                    <a:pt x="782374" y="711352"/>
                  </a:cubicBezTo>
                  <a:cubicBezTo>
                    <a:pt x="782374" y="728904"/>
                    <a:pt x="789602" y="742614"/>
                    <a:pt x="804057" y="752480"/>
                  </a:cubicBezTo>
                  <a:cubicBezTo>
                    <a:pt x="814496" y="759592"/>
                    <a:pt x="839219" y="767451"/>
                    <a:pt x="878224" y="776055"/>
                  </a:cubicBezTo>
                  <a:cubicBezTo>
                    <a:pt x="886599" y="778005"/>
                    <a:pt x="891991" y="780128"/>
                    <a:pt x="894400" y="782422"/>
                  </a:cubicBezTo>
                  <a:cubicBezTo>
                    <a:pt x="896694" y="784831"/>
                    <a:pt x="897842" y="787871"/>
                    <a:pt x="897842" y="791542"/>
                  </a:cubicBezTo>
                  <a:cubicBezTo>
                    <a:pt x="897842" y="796934"/>
                    <a:pt x="895719" y="801236"/>
                    <a:pt x="891475" y="804449"/>
                  </a:cubicBezTo>
                  <a:cubicBezTo>
                    <a:pt x="885165" y="809037"/>
                    <a:pt x="875758" y="811332"/>
                    <a:pt x="863253" y="811332"/>
                  </a:cubicBezTo>
                  <a:cubicBezTo>
                    <a:pt x="851896" y="811332"/>
                    <a:pt x="843062" y="808894"/>
                    <a:pt x="836752" y="804018"/>
                  </a:cubicBezTo>
                  <a:cubicBezTo>
                    <a:pt x="830443" y="799143"/>
                    <a:pt x="826255" y="792001"/>
                    <a:pt x="824190" y="782594"/>
                  </a:cubicBezTo>
                  <a:lnTo>
                    <a:pt x="775663" y="789994"/>
                  </a:lnTo>
                  <a:cubicBezTo>
                    <a:pt x="780137" y="807317"/>
                    <a:pt x="789630" y="821026"/>
                    <a:pt x="804143" y="831121"/>
                  </a:cubicBezTo>
                  <a:cubicBezTo>
                    <a:pt x="818655" y="841217"/>
                    <a:pt x="838358" y="846265"/>
                    <a:pt x="863253" y="846265"/>
                  </a:cubicBezTo>
                  <a:cubicBezTo>
                    <a:pt x="890672" y="846265"/>
                    <a:pt x="911379" y="840242"/>
                    <a:pt x="925375" y="828196"/>
                  </a:cubicBezTo>
                  <a:cubicBezTo>
                    <a:pt x="939371" y="816150"/>
                    <a:pt x="946369" y="801753"/>
                    <a:pt x="946369" y="785003"/>
                  </a:cubicBezTo>
                  <a:cubicBezTo>
                    <a:pt x="946369" y="769631"/>
                    <a:pt x="941321" y="757642"/>
                    <a:pt x="931226" y="749038"/>
                  </a:cubicBezTo>
                  <a:cubicBezTo>
                    <a:pt x="921015" y="740549"/>
                    <a:pt x="903033" y="733378"/>
                    <a:pt x="877278" y="727528"/>
                  </a:cubicBezTo>
                  <a:cubicBezTo>
                    <a:pt x="851523" y="721677"/>
                    <a:pt x="836466" y="717145"/>
                    <a:pt x="832106" y="713933"/>
                  </a:cubicBezTo>
                  <a:cubicBezTo>
                    <a:pt x="828894" y="711524"/>
                    <a:pt x="827288" y="708599"/>
                    <a:pt x="827288" y="705157"/>
                  </a:cubicBezTo>
                  <a:cubicBezTo>
                    <a:pt x="827288" y="701142"/>
                    <a:pt x="829123" y="697872"/>
                    <a:pt x="832794" y="695348"/>
                  </a:cubicBezTo>
                  <a:cubicBezTo>
                    <a:pt x="838301" y="691792"/>
                    <a:pt x="847422" y="690014"/>
                    <a:pt x="860156" y="690014"/>
                  </a:cubicBezTo>
                  <a:cubicBezTo>
                    <a:pt x="870251" y="690014"/>
                    <a:pt x="878023" y="691907"/>
                    <a:pt x="883473" y="695692"/>
                  </a:cubicBezTo>
                  <a:cubicBezTo>
                    <a:pt x="888922" y="699478"/>
                    <a:pt x="892622" y="704928"/>
                    <a:pt x="894572" y="712040"/>
                  </a:cubicBezTo>
                  <a:lnTo>
                    <a:pt x="940174" y="703608"/>
                  </a:lnTo>
                  <a:cubicBezTo>
                    <a:pt x="935585" y="687662"/>
                    <a:pt x="927210" y="675616"/>
                    <a:pt x="915050" y="667471"/>
                  </a:cubicBezTo>
                  <a:cubicBezTo>
                    <a:pt x="902889" y="659326"/>
                    <a:pt x="884304" y="655253"/>
                    <a:pt x="859295" y="655253"/>
                  </a:cubicBezTo>
                  <a:close/>
                  <a:moveTo>
                    <a:pt x="743842" y="655253"/>
                  </a:moveTo>
                  <a:cubicBezTo>
                    <a:pt x="736041" y="655253"/>
                    <a:pt x="729071" y="657203"/>
                    <a:pt x="722934" y="661104"/>
                  </a:cubicBezTo>
                  <a:cubicBezTo>
                    <a:pt x="716796" y="665004"/>
                    <a:pt x="709884" y="673092"/>
                    <a:pt x="702198" y="685367"/>
                  </a:cubicBezTo>
                  <a:lnTo>
                    <a:pt x="702198" y="659383"/>
                  </a:lnTo>
                  <a:lnTo>
                    <a:pt x="657284" y="659383"/>
                  </a:lnTo>
                  <a:lnTo>
                    <a:pt x="657284" y="842135"/>
                  </a:lnTo>
                  <a:lnTo>
                    <a:pt x="705639" y="842135"/>
                  </a:lnTo>
                  <a:lnTo>
                    <a:pt x="705639" y="785692"/>
                  </a:lnTo>
                  <a:cubicBezTo>
                    <a:pt x="705639" y="754602"/>
                    <a:pt x="706987" y="734182"/>
                    <a:pt x="709683" y="724430"/>
                  </a:cubicBezTo>
                  <a:cubicBezTo>
                    <a:pt x="712379" y="714679"/>
                    <a:pt x="716079" y="707939"/>
                    <a:pt x="720783" y="704210"/>
                  </a:cubicBezTo>
                  <a:cubicBezTo>
                    <a:pt x="725486" y="700482"/>
                    <a:pt x="731222" y="698618"/>
                    <a:pt x="737991" y="698618"/>
                  </a:cubicBezTo>
                  <a:cubicBezTo>
                    <a:pt x="744989" y="698618"/>
                    <a:pt x="752561" y="701256"/>
                    <a:pt x="760706" y="706534"/>
                  </a:cubicBezTo>
                  <a:lnTo>
                    <a:pt x="775677" y="664373"/>
                  </a:lnTo>
                  <a:cubicBezTo>
                    <a:pt x="765467" y="658293"/>
                    <a:pt x="754855" y="655253"/>
                    <a:pt x="743842" y="655253"/>
                  </a:cubicBezTo>
                  <a:close/>
                  <a:moveTo>
                    <a:pt x="523218" y="655253"/>
                  </a:moveTo>
                  <a:cubicBezTo>
                    <a:pt x="505322" y="655253"/>
                    <a:pt x="489117" y="659211"/>
                    <a:pt x="474605" y="667127"/>
                  </a:cubicBezTo>
                  <a:cubicBezTo>
                    <a:pt x="460092" y="675043"/>
                    <a:pt x="448878" y="686515"/>
                    <a:pt x="440963" y="701543"/>
                  </a:cubicBezTo>
                  <a:cubicBezTo>
                    <a:pt x="433047" y="716572"/>
                    <a:pt x="429089" y="732117"/>
                    <a:pt x="429089" y="748178"/>
                  </a:cubicBezTo>
                  <a:cubicBezTo>
                    <a:pt x="429089" y="769172"/>
                    <a:pt x="433047" y="786982"/>
                    <a:pt x="440963" y="801609"/>
                  </a:cubicBezTo>
                  <a:cubicBezTo>
                    <a:pt x="448878" y="816236"/>
                    <a:pt x="460437" y="827336"/>
                    <a:pt x="475637" y="834907"/>
                  </a:cubicBezTo>
                  <a:cubicBezTo>
                    <a:pt x="490838" y="842479"/>
                    <a:pt x="506813" y="846265"/>
                    <a:pt x="523562" y="846265"/>
                  </a:cubicBezTo>
                  <a:cubicBezTo>
                    <a:pt x="550637" y="846265"/>
                    <a:pt x="573093" y="837173"/>
                    <a:pt x="590933" y="818990"/>
                  </a:cubicBezTo>
                  <a:cubicBezTo>
                    <a:pt x="608772" y="800806"/>
                    <a:pt x="617691" y="777891"/>
                    <a:pt x="617691" y="750243"/>
                  </a:cubicBezTo>
                  <a:cubicBezTo>
                    <a:pt x="617691" y="722824"/>
                    <a:pt x="608858" y="700138"/>
                    <a:pt x="591191" y="682184"/>
                  </a:cubicBezTo>
                  <a:cubicBezTo>
                    <a:pt x="573524" y="664230"/>
                    <a:pt x="550866" y="655253"/>
                    <a:pt x="523218" y="655253"/>
                  </a:cubicBezTo>
                  <a:close/>
                  <a:moveTo>
                    <a:pt x="234208" y="632538"/>
                  </a:moveTo>
                  <a:lnTo>
                    <a:pt x="257095" y="632538"/>
                  </a:lnTo>
                  <a:cubicBezTo>
                    <a:pt x="277859" y="632538"/>
                    <a:pt x="291798" y="633341"/>
                    <a:pt x="298911" y="634947"/>
                  </a:cubicBezTo>
                  <a:cubicBezTo>
                    <a:pt x="308433" y="637012"/>
                    <a:pt x="316291" y="640970"/>
                    <a:pt x="322486" y="646821"/>
                  </a:cubicBezTo>
                  <a:cubicBezTo>
                    <a:pt x="328681" y="652672"/>
                    <a:pt x="333499" y="660817"/>
                    <a:pt x="336941" y="671257"/>
                  </a:cubicBezTo>
                  <a:cubicBezTo>
                    <a:pt x="340383" y="681696"/>
                    <a:pt x="342104" y="696668"/>
                    <a:pt x="342104" y="716170"/>
                  </a:cubicBezTo>
                  <a:cubicBezTo>
                    <a:pt x="342104" y="735673"/>
                    <a:pt x="340383" y="751074"/>
                    <a:pt x="336941" y="762374"/>
                  </a:cubicBezTo>
                  <a:cubicBezTo>
                    <a:pt x="333499" y="773674"/>
                    <a:pt x="329054" y="781791"/>
                    <a:pt x="323605" y="786724"/>
                  </a:cubicBezTo>
                  <a:cubicBezTo>
                    <a:pt x="318155" y="791657"/>
                    <a:pt x="311301" y="795156"/>
                    <a:pt x="303041" y="797221"/>
                  </a:cubicBezTo>
                  <a:cubicBezTo>
                    <a:pt x="296731" y="798827"/>
                    <a:pt x="286464" y="799630"/>
                    <a:pt x="272238" y="799630"/>
                  </a:cubicBezTo>
                  <a:lnTo>
                    <a:pt x="234208" y="799630"/>
                  </a:lnTo>
                  <a:close/>
                  <a:moveTo>
                    <a:pt x="1243514" y="594852"/>
                  </a:moveTo>
                  <a:lnTo>
                    <a:pt x="1194986" y="623074"/>
                  </a:lnTo>
                  <a:lnTo>
                    <a:pt x="1194986" y="659383"/>
                  </a:lnTo>
                  <a:lnTo>
                    <a:pt x="1172788" y="659383"/>
                  </a:lnTo>
                  <a:lnTo>
                    <a:pt x="1172788" y="697929"/>
                  </a:lnTo>
                  <a:lnTo>
                    <a:pt x="1194986" y="697929"/>
                  </a:lnTo>
                  <a:lnTo>
                    <a:pt x="1194986" y="777604"/>
                  </a:lnTo>
                  <a:cubicBezTo>
                    <a:pt x="1194986" y="794697"/>
                    <a:pt x="1195503" y="806055"/>
                    <a:pt x="1196535" y="811676"/>
                  </a:cubicBezTo>
                  <a:cubicBezTo>
                    <a:pt x="1197797" y="819592"/>
                    <a:pt x="1200063" y="825873"/>
                    <a:pt x="1203332" y="830519"/>
                  </a:cubicBezTo>
                  <a:cubicBezTo>
                    <a:pt x="1206602" y="835165"/>
                    <a:pt x="1211736" y="838951"/>
                    <a:pt x="1218734" y="841877"/>
                  </a:cubicBezTo>
                  <a:cubicBezTo>
                    <a:pt x="1225732" y="844802"/>
                    <a:pt x="1233590" y="846265"/>
                    <a:pt x="1242309" y="846265"/>
                  </a:cubicBezTo>
                  <a:cubicBezTo>
                    <a:pt x="1256535" y="846265"/>
                    <a:pt x="1269269" y="843855"/>
                    <a:pt x="1280511" y="839037"/>
                  </a:cubicBezTo>
                  <a:lnTo>
                    <a:pt x="1276381" y="801523"/>
                  </a:lnTo>
                  <a:cubicBezTo>
                    <a:pt x="1267892" y="804621"/>
                    <a:pt x="1261410" y="806169"/>
                    <a:pt x="1256936" y="806169"/>
                  </a:cubicBezTo>
                  <a:cubicBezTo>
                    <a:pt x="1253724" y="806169"/>
                    <a:pt x="1250999" y="805366"/>
                    <a:pt x="1248762" y="803760"/>
                  </a:cubicBezTo>
                  <a:cubicBezTo>
                    <a:pt x="1246525" y="802154"/>
                    <a:pt x="1245091" y="800118"/>
                    <a:pt x="1244460" y="797651"/>
                  </a:cubicBezTo>
                  <a:cubicBezTo>
                    <a:pt x="1243829" y="795185"/>
                    <a:pt x="1243514" y="786495"/>
                    <a:pt x="1243514" y="771581"/>
                  </a:cubicBezTo>
                  <a:lnTo>
                    <a:pt x="1243514" y="697929"/>
                  </a:lnTo>
                  <a:lnTo>
                    <a:pt x="1276554" y="697929"/>
                  </a:lnTo>
                  <a:lnTo>
                    <a:pt x="1276554" y="659383"/>
                  </a:lnTo>
                  <a:lnTo>
                    <a:pt x="1243514" y="659383"/>
                  </a:lnTo>
                  <a:close/>
                  <a:moveTo>
                    <a:pt x="183271" y="589862"/>
                  </a:moveTo>
                  <a:lnTo>
                    <a:pt x="183271" y="842135"/>
                  </a:lnTo>
                  <a:lnTo>
                    <a:pt x="279121" y="842135"/>
                  </a:lnTo>
                  <a:cubicBezTo>
                    <a:pt x="297936" y="842135"/>
                    <a:pt x="312964" y="840356"/>
                    <a:pt x="324207" y="836800"/>
                  </a:cubicBezTo>
                  <a:cubicBezTo>
                    <a:pt x="339236" y="831982"/>
                    <a:pt x="351167" y="825271"/>
                    <a:pt x="360000" y="816666"/>
                  </a:cubicBezTo>
                  <a:cubicBezTo>
                    <a:pt x="371702" y="805309"/>
                    <a:pt x="380707" y="790453"/>
                    <a:pt x="387017" y="772097"/>
                  </a:cubicBezTo>
                  <a:cubicBezTo>
                    <a:pt x="392180" y="757069"/>
                    <a:pt x="394761" y="739172"/>
                    <a:pt x="394761" y="718407"/>
                  </a:cubicBezTo>
                  <a:cubicBezTo>
                    <a:pt x="394761" y="694775"/>
                    <a:pt x="392007" y="674899"/>
                    <a:pt x="386501" y="658781"/>
                  </a:cubicBezTo>
                  <a:cubicBezTo>
                    <a:pt x="380994" y="642662"/>
                    <a:pt x="372964" y="629039"/>
                    <a:pt x="362409" y="617911"/>
                  </a:cubicBezTo>
                  <a:cubicBezTo>
                    <a:pt x="351855" y="606783"/>
                    <a:pt x="339178" y="599039"/>
                    <a:pt x="324379" y="594680"/>
                  </a:cubicBezTo>
                  <a:cubicBezTo>
                    <a:pt x="313366" y="591468"/>
                    <a:pt x="297362" y="589862"/>
                    <a:pt x="276368" y="589862"/>
                  </a:cubicBezTo>
                  <a:close/>
                  <a:moveTo>
                    <a:pt x="737858" y="0"/>
                  </a:moveTo>
                  <a:cubicBezTo>
                    <a:pt x="1145366" y="0"/>
                    <a:pt x="1475716" y="319040"/>
                    <a:pt x="1475716" y="712596"/>
                  </a:cubicBezTo>
                  <a:cubicBezTo>
                    <a:pt x="1475716" y="1106152"/>
                    <a:pt x="1145366" y="1425192"/>
                    <a:pt x="737858" y="1425192"/>
                  </a:cubicBezTo>
                  <a:cubicBezTo>
                    <a:pt x="330350" y="1425192"/>
                    <a:pt x="0" y="1106152"/>
                    <a:pt x="0" y="712596"/>
                  </a:cubicBezTo>
                  <a:cubicBezTo>
                    <a:pt x="0" y="319040"/>
                    <a:pt x="330350" y="0"/>
                    <a:pt x="737858" y="0"/>
                  </a:cubicBezTo>
                  <a:close/>
                </a:path>
              </a:pathLst>
            </a:custGeom>
            <a:ln w="53975" cap="rnd">
              <a:solidFill>
                <a:schemeClr val="bg1"/>
              </a:solidFill>
              <a:prstDash val="solid"/>
            </a:ln>
            <a:effectLst>
              <a:outerShdw sx="1000" sy="1000" algn="bl" rotWithShape="0">
                <a:srgbClr val="000000"/>
              </a:outerShdw>
            </a:effectLst>
          </p:spPr>
        </p:pic>
      </p:grpSp>
      <p:grpSp>
        <p:nvGrpSpPr>
          <p:cNvPr id="45" name="Group 44">
            <a:extLst>
              <a:ext uri="{FF2B5EF4-FFF2-40B4-BE49-F238E27FC236}">
                <a16:creationId xmlns:a16="http://schemas.microsoft.com/office/drawing/2014/main" id="{BED89948-45D0-653B-0888-1FEBD0C86286}"/>
              </a:ext>
            </a:extLst>
          </p:cNvPr>
          <p:cNvGrpSpPr/>
          <p:nvPr/>
        </p:nvGrpSpPr>
        <p:grpSpPr>
          <a:xfrm>
            <a:off x="-1139269" y="4639828"/>
            <a:ext cx="1077588" cy="1022154"/>
            <a:chOff x="169335" y="5554541"/>
            <a:chExt cx="1293106" cy="1226585"/>
          </a:xfrm>
        </p:grpSpPr>
        <p:sp>
          <p:nvSpPr>
            <p:cNvPr id="46" name="Oval 45">
              <a:extLst>
                <a:ext uri="{FF2B5EF4-FFF2-40B4-BE49-F238E27FC236}">
                  <a16:creationId xmlns:a16="http://schemas.microsoft.com/office/drawing/2014/main" id="{6F3E335E-E819-E8B9-A976-B813111C2863}"/>
                </a:ext>
              </a:extLst>
            </p:cNvPr>
            <p:cNvSpPr/>
            <p:nvPr/>
          </p:nvSpPr>
          <p:spPr>
            <a:xfrm>
              <a:off x="215217" y="5646775"/>
              <a:ext cx="1218327" cy="1049580"/>
            </a:xfrm>
            <a:prstGeom prst="ellipse">
              <a:avLst/>
            </a:prstGeom>
            <a:solidFill>
              <a:schemeClr val="bg1"/>
            </a:solidFill>
            <a:ln w="539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sz="1500">
                <a:solidFill>
                  <a:prstClr val="white"/>
                </a:solidFill>
                <a:latin typeface="Calibri" panose="020F0502020204030204"/>
              </a:endParaRPr>
            </a:p>
          </p:txBody>
        </p:sp>
        <p:pic>
          <p:nvPicPr>
            <p:cNvPr id="47" name="Picture 46">
              <a:extLst>
                <a:ext uri="{FF2B5EF4-FFF2-40B4-BE49-F238E27FC236}">
                  <a16:creationId xmlns:a16="http://schemas.microsoft.com/office/drawing/2014/main" id="{97BEABE1-E74E-329E-5F13-27A8F3188043}"/>
                </a:ext>
              </a:extLst>
            </p:cNvPr>
            <p:cNvPicPr>
              <a:picLocks noChangeAspect="1" noChangeArrowheads="1"/>
            </p:cNvPicPr>
            <p:nvPr/>
          </p:nvPicPr>
          <p:blipFill>
            <a:blip r:embed="rId16" cstate="email">
              <a:duotone>
                <a:prstClr val="black"/>
                <a:schemeClr val="accent6">
                  <a:lumMod val="75000"/>
                  <a:tint val="45000"/>
                  <a:satMod val="400000"/>
                </a:schemeClr>
              </a:duotone>
              <a:extLst>
                <a:ext uri="{28A0092B-C50C-407E-A947-70E740481C1C}">
                  <a14:useLocalDpi xmlns:a14="http://schemas.microsoft.com/office/drawing/2010/main"/>
                </a:ext>
              </a:extLst>
            </a:blip>
            <a:srcRect/>
            <a:stretch/>
          </p:blipFill>
          <p:spPr bwMode="auto">
            <a:xfrm>
              <a:off x="169335" y="5554541"/>
              <a:ext cx="1293106" cy="1226585"/>
            </a:xfrm>
            <a:custGeom>
              <a:avLst/>
              <a:gdLst/>
              <a:ahLst/>
              <a:cxnLst/>
              <a:rect l="l" t="t" r="r" b="b"/>
              <a:pathLst>
                <a:path w="1587684" h="1470190">
                  <a:moveTo>
                    <a:pt x="1186786" y="717625"/>
                  </a:moveTo>
                  <a:cubicBezTo>
                    <a:pt x="1198252" y="717625"/>
                    <a:pt x="1207985" y="721858"/>
                    <a:pt x="1215984" y="730325"/>
                  </a:cubicBezTo>
                  <a:cubicBezTo>
                    <a:pt x="1223984" y="738791"/>
                    <a:pt x="1228183" y="751157"/>
                    <a:pt x="1228583" y="767422"/>
                  </a:cubicBezTo>
                  <a:lnTo>
                    <a:pt x="1144588" y="767422"/>
                  </a:lnTo>
                  <a:cubicBezTo>
                    <a:pt x="1144455" y="752090"/>
                    <a:pt x="1148388" y="739957"/>
                    <a:pt x="1156388" y="731025"/>
                  </a:cubicBezTo>
                  <a:cubicBezTo>
                    <a:pt x="1164387" y="722092"/>
                    <a:pt x="1174520" y="717625"/>
                    <a:pt x="1186786" y="717625"/>
                  </a:cubicBezTo>
                  <a:close/>
                  <a:moveTo>
                    <a:pt x="1307192" y="679428"/>
                  </a:moveTo>
                  <a:lnTo>
                    <a:pt x="1380588" y="782421"/>
                  </a:lnTo>
                  <a:lnTo>
                    <a:pt x="1303993" y="891815"/>
                  </a:lnTo>
                  <a:lnTo>
                    <a:pt x="1369789" y="891815"/>
                  </a:lnTo>
                  <a:lnTo>
                    <a:pt x="1413386" y="826019"/>
                  </a:lnTo>
                  <a:lnTo>
                    <a:pt x="1456583" y="891815"/>
                  </a:lnTo>
                  <a:lnTo>
                    <a:pt x="1525579" y="891815"/>
                  </a:lnTo>
                  <a:lnTo>
                    <a:pt x="1446984" y="780022"/>
                  </a:lnTo>
                  <a:lnTo>
                    <a:pt x="1518980" y="679428"/>
                  </a:lnTo>
                  <a:lnTo>
                    <a:pt x="1452984" y="679428"/>
                  </a:lnTo>
                  <a:lnTo>
                    <a:pt x="1413386" y="737824"/>
                  </a:lnTo>
                  <a:lnTo>
                    <a:pt x="1375788" y="679428"/>
                  </a:lnTo>
                  <a:close/>
                  <a:moveTo>
                    <a:pt x="396341" y="679428"/>
                  </a:moveTo>
                  <a:lnTo>
                    <a:pt x="396341" y="813820"/>
                  </a:lnTo>
                  <a:cubicBezTo>
                    <a:pt x="396341" y="833818"/>
                    <a:pt x="398874" y="849484"/>
                    <a:pt x="403940" y="860817"/>
                  </a:cubicBezTo>
                  <a:cubicBezTo>
                    <a:pt x="409007" y="872149"/>
                    <a:pt x="417206" y="880949"/>
                    <a:pt x="428539" y="887215"/>
                  </a:cubicBezTo>
                  <a:cubicBezTo>
                    <a:pt x="439872" y="893481"/>
                    <a:pt x="452671" y="896614"/>
                    <a:pt x="466937" y="896614"/>
                  </a:cubicBezTo>
                  <a:cubicBezTo>
                    <a:pt x="480936" y="896614"/>
                    <a:pt x="494235" y="893348"/>
                    <a:pt x="506834" y="886815"/>
                  </a:cubicBezTo>
                  <a:cubicBezTo>
                    <a:pt x="519433" y="880282"/>
                    <a:pt x="529599" y="871349"/>
                    <a:pt x="537332" y="860017"/>
                  </a:cubicBezTo>
                  <a:lnTo>
                    <a:pt x="537332" y="891815"/>
                  </a:lnTo>
                  <a:lnTo>
                    <a:pt x="589529" y="891815"/>
                  </a:lnTo>
                  <a:lnTo>
                    <a:pt x="589529" y="679428"/>
                  </a:lnTo>
                  <a:lnTo>
                    <a:pt x="533333" y="679428"/>
                  </a:lnTo>
                  <a:lnTo>
                    <a:pt x="533333" y="769022"/>
                  </a:lnTo>
                  <a:cubicBezTo>
                    <a:pt x="533333" y="799420"/>
                    <a:pt x="531933" y="818519"/>
                    <a:pt x="529133" y="826319"/>
                  </a:cubicBezTo>
                  <a:cubicBezTo>
                    <a:pt x="526333" y="834118"/>
                    <a:pt x="521133" y="840651"/>
                    <a:pt x="513534" y="845918"/>
                  </a:cubicBezTo>
                  <a:cubicBezTo>
                    <a:pt x="505934" y="851184"/>
                    <a:pt x="497335" y="853817"/>
                    <a:pt x="487735" y="853817"/>
                  </a:cubicBezTo>
                  <a:cubicBezTo>
                    <a:pt x="479336" y="853817"/>
                    <a:pt x="472403" y="851851"/>
                    <a:pt x="466937" y="847917"/>
                  </a:cubicBezTo>
                  <a:cubicBezTo>
                    <a:pt x="461470" y="843984"/>
                    <a:pt x="457704" y="838651"/>
                    <a:pt x="455637" y="831918"/>
                  </a:cubicBezTo>
                  <a:cubicBezTo>
                    <a:pt x="453571" y="825185"/>
                    <a:pt x="452537" y="806887"/>
                    <a:pt x="452537" y="777022"/>
                  </a:cubicBezTo>
                  <a:lnTo>
                    <a:pt x="452537" y="679428"/>
                  </a:lnTo>
                  <a:close/>
                  <a:moveTo>
                    <a:pt x="1183386" y="674628"/>
                  </a:moveTo>
                  <a:cubicBezTo>
                    <a:pt x="1155254" y="674628"/>
                    <a:pt x="1131989" y="684594"/>
                    <a:pt x="1113590" y="704526"/>
                  </a:cubicBezTo>
                  <a:cubicBezTo>
                    <a:pt x="1095191" y="724458"/>
                    <a:pt x="1085992" y="752023"/>
                    <a:pt x="1085992" y="787221"/>
                  </a:cubicBezTo>
                  <a:cubicBezTo>
                    <a:pt x="1085992" y="816686"/>
                    <a:pt x="1092992" y="841084"/>
                    <a:pt x="1106991" y="860417"/>
                  </a:cubicBezTo>
                  <a:cubicBezTo>
                    <a:pt x="1124723" y="884549"/>
                    <a:pt x="1152055" y="896614"/>
                    <a:pt x="1188986" y="896614"/>
                  </a:cubicBezTo>
                  <a:cubicBezTo>
                    <a:pt x="1212318" y="896614"/>
                    <a:pt x="1231750" y="891248"/>
                    <a:pt x="1247282" y="880515"/>
                  </a:cubicBezTo>
                  <a:cubicBezTo>
                    <a:pt x="1262814" y="869783"/>
                    <a:pt x="1274180" y="854150"/>
                    <a:pt x="1281380" y="833618"/>
                  </a:cubicBezTo>
                  <a:lnTo>
                    <a:pt x="1225383" y="824219"/>
                  </a:lnTo>
                  <a:cubicBezTo>
                    <a:pt x="1222317" y="834885"/>
                    <a:pt x="1217784" y="842618"/>
                    <a:pt x="1211784" y="847417"/>
                  </a:cubicBezTo>
                  <a:cubicBezTo>
                    <a:pt x="1205785" y="852217"/>
                    <a:pt x="1198385" y="854617"/>
                    <a:pt x="1189586" y="854617"/>
                  </a:cubicBezTo>
                  <a:cubicBezTo>
                    <a:pt x="1176653" y="854617"/>
                    <a:pt x="1165854" y="849984"/>
                    <a:pt x="1157188" y="840718"/>
                  </a:cubicBezTo>
                  <a:cubicBezTo>
                    <a:pt x="1148521" y="831452"/>
                    <a:pt x="1143988" y="818486"/>
                    <a:pt x="1143588" y="801820"/>
                  </a:cubicBezTo>
                  <a:lnTo>
                    <a:pt x="1284380" y="801820"/>
                  </a:lnTo>
                  <a:cubicBezTo>
                    <a:pt x="1285180" y="758756"/>
                    <a:pt x="1276447" y="726792"/>
                    <a:pt x="1258181" y="705926"/>
                  </a:cubicBezTo>
                  <a:cubicBezTo>
                    <a:pt x="1239916" y="685061"/>
                    <a:pt x="1214984" y="674628"/>
                    <a:pt x="1183386" y="674628"/>
                  </a:cubicBezTo>
                  <a:close/>
                  <a:moveTo>
                    <a:pt x="951186" y="674628"/>
                  </a:moveTo>
                  <a:cubicBezTo>
                    <a:pt x="920655" y="674628"/>
                    <a:pt x="898123" y="680894"/>
                    <a:pt x="883590" y="693427"/>
                  </a:cubicBezTo>
                  <a:cubicBezTo>
                    <a:pt x="869058" y="705959"/>
                    <a:pt x="861792" y="721425"/>
                    <a:pt x="861792" y="739824"/>
                  </a:cubicBezTo>
                  <a:cubicBezTo>
                    <a:pt x="861792" y="760223"/>
                    <a:pt x="870191" y="776155"/>
                    <a:pt x="886990" y="787621"/>
                  </a:cubicBezTo>
                  <a:cubicBezTo>
                    <a:pt x="899123" y="795887"/>
                    <a:pt x="927854" y="805020"/>
                    <a:pt x="973185" y="815019"/>
                  </a:cubicBezTo>
                  <a:cubicBezTo>
                    <a:pt x="982918" y="817286"/>
                    <a:pt x="989184" y="819752"/>
                    <a:pt x="991984" y="822419"/>
                  </a:cubicBezTo>
                  <a:cubicBezTo>
                    <a:pt x="994650" y="825219"/>
                    <a:pt x="995983" y="828752"/>
                    <a:pt x="995983" y="833018"/>
                  </a:cubicBezTo>
                  <a:cubicBezTo>
                    <a:pt x="995983" y="839285"/>
                    <a:pt x="993517" y="844284"/>
                    <a:pt x="988584" y="848017"/>
                  </a:cubicBezTo>
                  <a:cubicBezTo>
                    <a:pt x="981251" y="853350"/>
                    <a:pt x="970318" y="856017"/>
                    <a:pt x="955786" y="856017"/>
                  </a:cubicBezTo>
                  <a:cubicBezTo>
                    <a:pt x="942587" y="856017"/>
                    <a:pt x="932321" y="853184"/>
                    <a:pt x="924988" y="847517"/>
                  </a:cubicBezTo>
                  <a:cubicBezTo>
                    <a:pt x="917655" y="841851"/>
                    <a:pt x="912788" y="833552"/>
                    <a:pt x="910389" y="822619"/>
                  </a:cubicBezTo>
                  <a:lnTo>
                    <a:pt x="853992" y="831218"/>
                  </a:lnTo>
                  <a:cubicBezTo>
                    <a:pt x="859192" y="851351"/>
                    <a:pt x="870224" y="867283"/>
                    <a:pt x="887090" y="879016"/>
                  </a:cubicBezTo>
                  <a:cubicBezTo>
                    <a:pt x="903956" y="890748"/>
                    <a:pt x="926854" y="896614"/>
                    <a:pt x="955786" y="896614"/>
                  </a:cubicBezTo>
                  <a:cubicBezTo>
                    <a:pt x="987651" y="896614"/>
                    <a:pt x="1011716" y="889615"/>
                    <a:pt x="1027981" y="875616"/>
                  </a:cubicBezTo>
                  <a:cubicBezTo>
                    <a:pt x="1044247" y="861617"/>
                    <a:pt x="1052380" y="844884"/>
                    <a:pt x="1052380" y="825419"/>
                  </a:cubicBezTo>
                  <a:cubicBezTo>
                    <a:pt x="1052380" y="807553"/>
                    <a:pt x="1046514" y="793621"/>
                    <a:pt x="1034781" y="783621"/>
                  </a:cubicBezTo>
                  <a:cubicBezTo>
                    <a:pt x="1022915" y="773755"/>
                    <a:pt x="1002016" y="765422"/>
                    <a:pt x="972085" y="758623"/>
                  </a:cubicBezTo>
                  <a:cubicBezTo>
                    <a:pt x="942153" y="751823"/>
                    <a:pt x="924654" y="746557"/>
                    <a:pt x="919588" y="742824"/>
                  </a:cubicBezTo>
                  <a:cubicBezTo>
                    <a:pt x="915855" y="740024"/>
                    <a:pt x="913988" y="736624"/>
                    <a:pt x="913988" y="732624"/>
                  </a:cubicBezTo>
                  <a:cubicBezTo>
                    <a:pt x="913988" y="727958"/>
                    <a:pt x="916122" y="724158"/>
                    <a:pt x="920388" y="721225"/>
                  </a:cubicBezTo>
                  <a:cubicBezTo>
                    <a:pt x="926788" y="717092"/>
                    <a:pt x="937387" y="715026"/>
                    <a:pt x="952186" y="715026"/>
                  </a:cubicBezTo>
                  <a:cubicBezTo>
                    <a:pt x="963919" y="715026"/>
                    <a:pt x="972951" y="717225"/>
                    <a:pt x="979284" y="721625"/>
                  </a:cubicBezTo>
                  <a:cubicBezTo>
                    <a:pt x="985617" y="726025"/>
                    <a:pt x="989917" y="732358"/>
                    <a:pt x="992184" y="740624"/>
                  </a:cubicBezTo>
                  <a:lnTo>
                    <a:pt x="1045180" y="730825"/>
                  </a:lnTo>
                  <a:cubicBezTo>
                    <a:pt x="1039847" y="712292"/>
                    <a:pt x="1030115" y="698293"/>
                    <a:pt x="1015982" y="688827"/>
                  </a:cubicBezTo>
                  <a:cubicBezTo>
                    <a:pt x="1001850" y="679361"/>
                    <a:pt x="980251" y="674628"/>
                    <a:pt x="951186" y="674628"/>
                  </a:cubicBezTo>
                  <a:close/>
                  <a:moveTo>
                    <a:pt x="722586" y="674628"/>
                  </a:moveTo>
                  <a:cubicBezTo>
                    <a:pt x="692055" y="674628"/>
                    <a:pt x="669523" y="680894"/>
                    <a:pt x="654990" y="693427"/>
                  </a:cubicBezTo>
                  <a:cubicBezTo>
                    <a:pt x="640458" y="705959"/>
                    <a:pt x="633192" y="721425"/>
                    <a:pt x="633192" y="739824"/>
                  </a:cubicBezTo>
                  <a:cubicBezTo>
                    <a:pt x="633192" y="760223"/>
                    <a:pt x="641591" y="776155"/>
                    <a:pt x="658390" y="787621"/>
                  </a:cubicBezTo>
                  <a:cubicBezTo>
                    <a:pt x="670523" y="795887"/>
                    <a:pt x="699254" y="805020"/>
                    <a:pt x="744585" y="815019"/>
                  </a:cubicBezTo>
                  <a:cubicBezTo>
                    <a:pt x="754318" y="817286"/>
                    <a:pt x="760584" y="819752"/>
                    <a:pt x="763384" y="822419"/>
                  </a:cubicBezTo>
                  <a:cubicBezTo>
                    <a:pt x="766050" y="825219"/>
                    <a:pt x="767383" y="828752"/>
                    <a:pt x="767383" y="833018"/>
                  </a:cubicBezTo>
                  <a:cubicBezTo>
                    <a:pt x="767383" y="839285"/>
                    <a:pt x="764917" y="844284"/>
                    <a:pt x="759984" y="848017"/>
                  </a:cubicBezTo>
                  <a:cubicBezTo>
                    <a:pt x="752651" y="853350"/>
                    <a:pt x="741718" y="856017"/>
                    <a:pt x="727186" y="856017"/>
                  </a:cubicBezTo>
                  <a:cubicBezTo>
                    <a:pt x="713987" y="856017"/>
                    <a:pt x="703721" y="853184"/>
                    <a:pt x="696388" y="847517"/>
                  </a:cubicBezTo>
                  <a:cubicBezTo>
                    <a:pt x="689055" y="841851"/>
                    <a:pt x="684188" y="833552"/>
                    <a:pt x="681789" y="822619"/>
                  </a:cubicBezTo>
                  <a:lnTo>
                    <a:pt x="625392" y="831218"/>
                  </a:lnTo>
                  <a:cubicBezTo>
                    <a:pt x="630592" y="851351"/>
                    <a:pt x="641624" y="867283"/>
                    <a:pt x="658490" y="879016"/>
                  </a:cubicBezTo>
                  <a:cubicBezTo>
                    <a:pt x="675356" y="890748"/>
                    <a:pt x="698254" y="896614"/>
                    <a:pt x="727186" y="896614"/>
                  </a:cubicBezTo>
                  <a:cubicBezTo>
                    <a:pt x="759051" y="896614"/>
                    <a:pt x="783116" y="889615"/>
                    <a:pt x="799381" y="875616"/>
                  </a:cubicBezTo>
                  <a:cubicBezTo>
                    <a:pt x="815647" y="861617"/>
                    <a:pt x="823780" y="844884"/>
                    <a:pt x="823780" y="825419"/>
                  </a:cubicBezTo>
                  <a:cubicBezTo>
                    <a:pt x="823780" y="807553"/>
                    <a:pt x="817914" y="793621"/>
                    <a:pt x="806181" y="783621"/>
                  </a:cubicBezTo>
                  <a:cubicBezTo>
                    <a:pt x="794315" y="773755"/>
                    <a:pt x="773416" y="765422"/>
                    <a:pt x="743485" y="758623"/>
                  </a:cubicBezTo>
                  <a:cubicBezTo>
                    <a:pt x="713553" y="751823"/>
                    <a:pt x="696054" y="746557"/>
                    <a:pt x="690988" y="742824"/>
                  </a:cubicBezTo>
                  <a:cubicBezTo>
                    <a:pt x="687255" y="740024"/>
                    <a:pt x="685388" y="736624"/>
                    <a:pt x="685388" y="732624"/>
                  </a:cubicBezTo>
                  <a:cubicBezTo>
                    <a:pt x="685388" y="727958"/>
                    <a:pt x="687522" y="724158"/>
                    <a:pt x="691788" y="721225"/>
                  </a:cubicBezTo>
                  <a:cubicBezTo>
                    <a:pt x="698188" y="717092"/>
                    <a:pt x="708787" y="715026"/>
                    <a:pt x="723586" y="715026"/>
                  </a:cubicBezTo>
                  <a:cubicBezTo>
                    <a:pt x="735319" y="715026"/>
                    <a:pt x="744351" y="717225"/>
                    <a:pt x="750684" y="721625"/>
                  </a:cubicBezTo>
                  <a:cubicBezTo>
                    <a:pt x="757017" y="726025"/>
                    <a:pt x="761317" y="732358"/>
                    <a:pt x="763584" y="740624"/>
                  </a:cubicBezTo>
                  <a:lnTo>
                    <a:pt x="816580" y="730825"/>
                  </a:lnTo>
                  <a:cubicBezTo>
                    <a:pt x="811247" y="712292"/>
                    <a:pt x="801515" y="698293"/>
                    <a:pt x="787382" y="688827"/>
                  </a:cubicBezTo>
                  <a:cubicBezTo>
                    <a:pt x="773250" y="679361"/>
                    <a:pt x="751651" y="674628"/>
                    <a:pt x="722586" y="674628"/>
                  </a:cubicBezTo>
                  <a:close/>
                  <a:moveTo>
                    <a:pt x="224310" y="593633"/>
                  </a:moveTo>
                  <a:cubicBezTo>
                    <a:pt x="201778" y="593633"/>
                    <a:pt x="182545" y="597033"/>
                    <a:pt x="166613" y="603832"/>
                  </a:cubicBezTo>
                  <a:cubicBezTo>
                    <a:pt x="150681" y="610632"/>
                    <a:pt x="138481" y="620531"/>
                    <a:pt x="130015" y="633531"/>
                  </a:cubicBezTo>
                  <a:cubicBezTo>
                    <a:pt x="121549" y="646530"/>
                    <a:pt x="117316" y="660496"/>
                    <a:pt x="117316" y="675428"/>
                  </a:cubicBezTo>
                  <a:cubicBezTo>
                    <a:pt x="117316" y="698627"/>
                    <a:pt x="126316" y="718292"/>
                    <a:pt x="144314" y="734424"/>
                  </a:cubicBezTo>
                  <a:cubicBezTo>
                    <a:pt x="157114" y="745890"/>
                    <a:pt x="179379" y="755556"/>
                    <a:pt x="211110" y="763423"/>
                  </a:cubicBezTo>
                  <a:cubicBezTo>
                    <a:pt x="235776" y="769556"/>
                    <a:pt x="251575" y="773822"/>
                    <a:pt x="258507" y="776222"/>
                  </a:cubicBezTo>
                  <a:cubicBezTo>
                    <a:pt x="268640" y="779822"/>
                    <a:pt x="275740" y="784055"/>
                    <a:pt x="279806" y="788921"/>
                  </a:cubicBezTo>
                  <a:cubicBezTo>
                    <a:pt x="283873" y="793787"/>
                    <a:pt x="285906" y="799687"/>
                    <a:pt x="285906" y="806620"/>
                  </a:cubicBezTo>
                  <a:cubicBezTo>
                    <a:pt x="285906" y="817419"/>
                    <a:pt x="281073" y="826852"/>
                    <a:pt x="271407" y="834918"/>
                  </a:cubicBezTo>
                  <a:cubicBezTo>
                    <a:pt x="261741" y="842984"/>
                    <a:pt x="247375" y="847017"/>
                    <a:pt x="228309" y="847017"/>
                  </a:cubicBezTo>
                  <a:cubicBezTo>
                    <a:pt x="210310" y="847017"/>
                    <a:pt x="196011" y="842484"/>
                    <a:pt x="185412" y="833418"/>
                  </a:cubicBezTo>
                  <a:cubicBezTo>
                    <a:pt x="174813" y="824352"/>
                    <a:pt x="167780" y="810153"/>
                    <a:pt x="164313" y="790821"/>
                  </a:cubicBezTo>
                  <a:lnTo>
                    <a:pt x="106717" y="796421"/>
                  </a:lnTo>
                  <a:cubicBezTo>
                    <a:pt x="110583" y="829219"/>
                    <a:pt x="122449" y="854184"/>
                    <a:pt x="142315" y="871316"/>
                  </a:cubicBezTo>
                  <a:cubicBezTo>
                    <a:pt x="162180" y="888448"/>
                    <a:pt x="190645" y="897014"/>
                    <a:pt x="227709" y="897014"/>
                  </a:cubicBezTo>
                  <a:cubicBezTo>
                    <a:pt x="253174" y="897014"/>
                    <a:pt x="274440" y="893448"/>
                    <a:pt x="291505" y="886315"/>
                  </a:cubicBezTo>
                  <a:cubicBezTo>
                    <a:pt x="308571" y="879182"/>
                    <a:pt x="321770" y="868283"/>
                    <a:pt x="331103" y="853617"/>
                  </a:cubicBezTo>
                  <a:cubicBezTo>
                    <a:pt x="340436" y="838951"/>
                    <a:pt x="345102" y="823219"/>
                    <a:pt x="345102" y="806420"/>
                  </a:cubicBezTo>
                  <a:cubicBezTo>
                    <a:pt x="345102" y="787888"/>
                    <a:pt x="341202" y="772322"/>
                    <a:pt x="333403" y="759723"/>
                  </a:cubicBezTo>
                  <a:cubicBezTo>
                    <a:pt x="325603" y="747124"/>
                    <a:pt x="314804" y="737191"/>
                    <a:pt x="301005" y="729925"/>
                  </a:cubicBezTo>
                  <a:cubicBezTo>
                    <a:pt x="287206" y="722658"/>
                    <a:pt x="265907" y="715626"/>
                    <a:pt x="237109" y="708826"/>
                  </a:cubicBezTo>
                  <a:cubicBezTo>
                    <a:pt x="208311" y="702026"/>
                    <a:pt x="190178" y="695493"/>
                    <a:pt x="182712" y="689227"/>
                  </a:cubicBezTo>
                  <a:cubicBezTo>
                    <a:pt x="176846" y="684294"/>
                    <a:pt x="173913" y="678361"/>
                    <a:pt x="173913" y="671428"/>
                  </a:cubicBezTo>
                  <a:cubicBezTo>
                    <a:pt x="173913" y="663829"/>
                    <a:pt x="177046" y="657762"/>
                    <a:pt x="183312" y="653229"/>
                  </a:cubicBezTo>
                  <a:cubicBezTo>
                    <a:pt x="193045" y="646163"/>
                    <a:pt x="206511" y="642630"/>
                    <a:pt x="223710" y="642630"/>
                  </a:cubicBezTo>
                  <a:cubicBezTo>
                    <a:pt x="240375" y="642630"/>
                    <a:pt x="252874" y="645930"/>
                    <a:pt x="261207" y="652529"/>
                  </a:cubicBezTo>
                  <a:cubicBezTo>
                    <a:pt x="269540" y="659129"/>
                    <a:pt x="274973" y="669962"/>
                    <a:pt x="277506" y="685027"/>
                  </a:cubicBezTo>
                  <a:lnTo>
                    <a:pt x="336703" y="682428"/>
                  </a:lnTo>
                  <a:cubicBezTo>
                    <a:pt x="335769" y="655496"/>
                    <a:pt x="326003" y="633964"/>
                    <a:pt x="307405" y="617831"/>
                  </a:cubicBezTo>
                  <a:cubicBezTo>
                    <a:pt x="288806" y="601699"/>
                    <a:pt x="261107" y="593633"/>
                    <a:pt x="224310" y="593633"/>
                  </a:cubicBezTo>
                  <a:close/>
                  <a:moveTo>
                    <a:pt x="793842" y="0"/>
                  </a:moveTo>
                  <a:cubicBezTo>
                    <a:pt x="1232269" y="0"/>
                    <a:pt x="1587684" y="329113"/>
                    <a:pt x="1587684" y="735095"/>
                  </a:cubicBezTo>
                  <a:cubicBezTo>
                    <a:pt x="1587684" y="1141077"/>
                    <a:pt x="1232269" y="1470190"/>
                    <a:pt x="793842" y="1470190"/>
                  </a:cubicBezTo>
                  <a:cubicBezTo>
                    <a:pt x="355415" y="1470190"/>
                    <a:pt x="0" y="1141077"/>
                    <a:pt x="0" y="735095"/>
                  </a:cubicBezTo>
                  <a:cubicBezTo>
                    <a:pt x="0" y="329113"/>
                    <a:pt x="355415" y="0"/>
                    <a:pt x="793842" y="0"/>
                  </a:cubicBezTo>
                  <a:close/>
                </a:path>
              </a:pathLst>
            </a:custGeom>
            <a:ln w="53975" cap="rnd">
              <a:solidFill>
                <a:schemeClr val="bg1"/>
              </a:solidFill>
              <a:prstDash val="solid"/>
            </a:ln>
            <a:effectLst>
              <a:outerShdw sx="1000" sy="1000" algn="bl" rotWithShape="0">
                <a:srgbClr val="000000"/>
              </a:outerShdw>
            </a:effectLst>
            <a:extLst>
              <a:ext uri="{909E8E84-426E-40DD-AFC4-6F175D3DCCD1}">
                <a14:hiddenFill xmlns:a14="http://schemas.microsoft.com/office/drawing/2010/main">
                  <a:solidFill>
                    <a:srgbClr val="FFFFFF"/>
                  </a:solidFill>
                </a14:hiddenFill>
              </a:ext>
            </a:extLst>
          </p:spPr>
        </p:pic>
      </p:grpSp>
      <p:grpSp>
        <p:nvGrpSpPr>
          <p:cNvPr id="48" name="Group 47">
            <a:extLst>
              <a:ext uri="{FF2B5EF4-FFF2-40B4-BE49-F238E27FC236}">
                <a16:creationId xmlns:a16="http://schemas.microsoft.com/office/drawing/2014/main" id="{8B719CFB-50DD-99A1-C0B7-79C1552E6E2A}"/>
              </a:ext>
            </a:extLst>
          </p:cNvPr>
          <p:cNvGrpSpPr/>
          <p:nvPr/>
        </p:nvGrpSpPr>
        <p:grpSpPr>
          <a:xfrm>
            <a:off x="-1112641" y="3508358"/>
            <a:ext cx="1060374" cy="1020313"/>
            <a:chOff x="169335" y="4210029"/>
            <a:chExt cx="1272449" cy="1224375"/>
          </a:xfrm>
        </p:grpSpPr>
        <p:sp>
          <p:nvSpPr>
            <p:cNvPr id="76" name="Oval 75">
              <a:extLst>
                <a:ext uri="{FF2B5EF4-FFF2-40B4-BE49-F238E27FC236}">
                  <a16:creationId xmlns:a16="http://schemas.microsoft.com/office/drawing/2014/main" id="{16833818-C394-2D46-D94A-D33D3FBDC6F5}"/>
                </a:ext>
              </a:extLst>
            </p:cNvPr>
            <p:cNvSpPr/>
            <p:nvPr/>
          </p:nvSpPr>
          <p:spPr>
            <a:xfrm>
              <a:off x="234673" y="4305677"/>
              <a:ext cx="1155267" cy="1049580"/>
            </a:xfrm>
            <a:prstGeom prst="ellipse">
              <a:avLst/>
            </a:prstGeom>
            <a:solidFill>
              <a:schemeClr val="bg1"/>
            </a:solidFill>
            <a:ln w="539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sz="1500">
                <a:solidFill>
                  <a:prstClr val="white"/>
                </a:solidFill>
                <a:latin typeface="Calibri" panose="020F0502020204030204"/>
              </a:endParaRPr>
            </a:p>
          </p:txBody>
        </p:sp>
        <p:pic>
          <p:nvPicPr>
            <p:cNvPr id="77" name="Picture 76">
              <a:extLst>
                <a:ext uri="{FF2B5EF4-FFF2-40B4-BE49-F238E27FC236}">
                  <a16:creationId xmlns:a16="http://schemas.microsoft.com/office/drawing/2014/main" id="{3A739B00-45D5-726D-9D55-0CDAE91C7D97}"/>
                </a:ext>
              </a:extLst>
            </p:cNvPr>
            <p:cNvPicPr>
              <a:picLocks noChangeAspect="1"/>
            </p:cNvPicPr>
            <p:nvPr/>
          </p:nvPicPr>
          <p:blipFill>
            <a:blip r:embed="rId20" cstate="email">
              <a:alphaModFix/>
              <a:duotone>
                <a:prstClr val="black"/>
                <a:srgbClr val="FF969E">
                  <a:tint val="45000"/>
                  <a:satMod val="400000"/>
                </a:srgbClr>
              </a:duotone>
              <a:extLst>
                <a:ext uri="{28A0092B-C50C-407E-A947-70E740481C1C}">
                  <a14:useLocalDpi xmlns:a14="http://schemas.microsoft.com/office/drawing/2010/main"/>
                </a:ext>
                <a:ext uri="{837473B0-CC2E-450A-ABE3-18F120FF3D39}">
                  <a1611:picAttrSrcUrl xmlns:a1611="http://schemas.microsoft.com/office/drawing/2016/11/main" r:id="rId21"/>
                </a:ext>
              </a:extLst>
            </a:blip>
            <a:srcRect/>
            <a:stretch/>
          </p:blipFill>
          <p:spPr>
            <a:xfrm>
              <a:off x="169335" y="4210029"/>
              <a:ext cx="1272449" cy="1224375"/>
            </a:xfrm>
            <a:custGeom>
              <a:avLst/>
              <a:gdLst/>
              <a:ahLst/>
              <a:cxnLst/>
              <a:rect l="l" t="t" r="r" b="b"/>
              <a:pathLst>
                <a:path w="1475716" h="1419962">
                  <a:moveTo>
                    <a:pt x="1041060" y="576731"/>
                  </a:moveTo>
                  <a:lnTo>
                    <a:pt x="1041060" y="869913"/>
                  </a:lnTo>
                  <a:lnTo>
                    <a:pt x="1264047" y="869913"/>
                  </a:lnTo>
                  <a:lnTo>
                    <a:pt x="1264047" y="820516"/>
                  </a:lnTo>
                  <a:lnTo>
                    <a:pt x="1100257" y="820516"/>
                  </a:lnTo>
                  <a:lnTo>
                    <a:pt x="1100257" y="740721"/>
                  </a:lnTo>
                  <a:lnTo>
                    <a:pt x="1247448" y="740721"/>
                  </a:lnTo>
                  <a:lnTo>
                    <a:pt x="1247448" y="691324"/>
                  </a:lnTo>
                  <a:lnTo>
                    <a:pt x="1100257" y="691324"/>
                  </a:lnTo>
                  <a:lnTo>
                    <a:pt x="1100257" y="626328"/>
                  </a:lnTo>
                  <a:lnTo>
                    <a:pt x="1258447" y="626328"/>
                  </a:lnTo>
                  <a:lnTo>
                    <a:pt x="1258447" y="576731"/>
                  </a:lnTo>
                  <a:close/>
                  <a:moveTo>
                    <a:pt x="764835" y="576731"/>
                  </a:moveTo>
                  <a:lnTo>
                    <a:pt x="764835" y="869913"/>
                  </a:lnTo>
                  <a:lnTo>
                    <a:pt x="987822" y="869913"/>
                  </a:lnTo>
                  <a:lnTo>
                    <a:pt x="987822" y="820516"/>
                  </a:lnTo>
                  <a:lnTo>
                    <a:pt x="824032" y="820516"/>
                  </a:lnTo>
                  <a:lnTo>
                    <a:pt x="824032" y="740721"/>
                  </a:lnTo>
                  <a:lnTo>
                    <a:pt x="971223" y="740721"/>
                  </a:lnTo>
                  <a:lnTo>
                    <a:pt x="971223" y="691324"/>
                  </a:lnTo>
                  <a:lnTo>
                    <a:pt x="824032" y="691324"/>
                  </a:lnTo>
                  <a:lnTo>
                    <a:pt x="824032" y="626328"/>
                  </a:lnTo>
                  <a:lnTo>
                    <a:pt x="982222" y="626328"/>
                  </a:lnTo>
                  <a:lnTo>
                    <a:pt x="982222" y="576731"/>
                  </a:lnTo>
                  <a:close/>
                  <a:moveTo>
                    <a:pt x="470160" y="576731"/>
                  </a:moveTo>
                  <a:lnTo>
                    <a:pt x="470160" y="869913"/>
                  </a:lnTo>
                  <a:lnTo>
                    <a:pt x="525157" y="869913"/>
                  </a:lnTo>
                  <a:lnTo>
                    <a:pt x="525157" y="678725"/>
                  </a:lnTo>
                  <a:lnTo>
                    <a:pt x="643350" y="869913"/>
                  </a:lnTo>
                  <a:lnTo>
                    <a:pt x="702746" y="869913"/>
                  </a:lnTo>
                  <a:lnTo>
                    <a:pt x="702746" y="576731"/>
                  </a:lnTo>
                  <a:lnTo>
                    <a:pt x="647749" y="576731"/>
                  </a:lnTo>
                  <a:lnTo>
                    <a:pt x="647749" y="772519"/>
                  </a:lnTo>
                  <a:lnTo>
                    <a:pt x="527757" y="576731"/>
                  </a:lnTo>
                  <a:close/>
                  <a:moveTo>
                    <a:pt x="295929" y="571731"/>
                  </a:moveTo>
                  <a:cubicBezTo>
                    <a:pt x="273397" y="571731"/>
                    <a:pt x="254165" y="575131"/>
                    <a:pt x="238233" y="581931"/>
                  </a:cubicBezTo>
                  <a:cubicBezTo>
                    <a:pt x="222300" y="588730"/>
                    <a:pt x="210101" y="598630"/>
                    <a:pt x="201635" y="611629"/>
                  </a:cubicBezTo>
                  <a:cubicBezTo>
                    <a:pt x="193169" y="624628"/>
                    <a:pt x="188935" y="638594"/>
                    <a:pt x="188935" y="653526"/>
                  </a:cubicBezTo>
                  <a:cubicBezTo>
                    <a:pt x="188935" y="676725"/>
                    <a:pt x="197935" y="696391"/>
                    <a:pt x="215934" y="712523"/>
                  </a:cubicBezTo>
                  <a:cubicBezTo>
                    <a:pt x="228733" y="723989"/>
                    <a:pt x="250998" y="733655"/>
                    <a:pt x="282730" y="741521"/>
                  </a:cubicBezTo>
                  <a:cubicBezTo>
                    <a:pt x="307395" y="747654"/>
                    <a:pt x="323194" y="751920"/>
                    <a:pt x="330127" y="754320"/>
                  </a:cubicBezTo>
                  <a:cubicBezTo>
                    <a:pt x="340260" y="757920"/>
                    <a:pt x="347359" y="762153"/>
                    <a:pt x="351426" y="767020"/>
                  </a:cubicBezTo>
                  <a:cubicBezTo>
                    <a:pt x="355492" y="771886"/>
                    <a:pt x="357525" y="777786"/>
                    <a:pt x="357525" y="784718"/>
                  </a:cubicBezTo>
                  <a:cubicBezTo>
                    <a:pt x="357525" y="795518"/>
                    <a:pt x="352692" y="804951"/>
                    <a:pt x="343026" y="813017"/>
                  </a:cubicBezTo>
                  <a:cubicBezTo>
                    <a:pt x="333360" y="821083"/>
                    <a:pt x="318994" y="825116"/>
                    <a:pt x="299929" y="825116"/>
                  </a:cubicBezTo>
                  <a:cubicBezTo>
                    <a:pt x="281930" y="825116"/>
                    <a:pt x="267631" y="820583"/>
                    <a:pt x="257031" y="811517"/>
                  </a:cubicBezTo>
                  <a:cubicBezTo>
                    <a:pt x="246432" y="802451"/>
                    <a:pt x="239399" y="788252"/>
                    <a:pt x="235933" y="768919"/>
                  </a:cubicBezTo>
                  <a:lnTo>
                    <a:pt x="178336" y="774519"/>
                  </a:lnTo>
                  <a:cubicBezTo>
                    <a:pt x="182203" y="807317"/>
                    <a:pt x="194069" y="832282"/>
                    <a:pt x="213934" y="849414"/>
                  </a:cubicBezTo>
                  <a:cubicBezTo>
                    <a:pt x="233799" y="866547"/>
                    <a:pt x="262264" y="875113"/>
                    <a:pt x="299329" y="875113"/>
                  </a:cubicBezTo>
                  <a:cubicBezTo>
                    <a:pt x="324794" y="875113"/>
                    <a:pt x="346059" y="871546"/>
                    <a:pt x="363125" y="864414"/>
                  </a:cubicBezTo>
                  <a:cubicBezTo>
                    <a:pt x="380190" y="857281"/>
                    <a:pt x="393390" y="846381"/>
                    <a:pt x="402722" y="831716"/>
                  </a:cubicBezTo>
                  <a:cubicBezTo>
                    <a:pt x="412055" y="817050"/>
                    <a:pt x="416722" y="801317"/>
                    <a:pt x="416722" y="784518"/>
                  </a:cubicBezTo>
                  <a:cubicBezTo>
                    <a:pt x="416722" y="765986"/>
                    <a:pt x="412822" y="750421"/>
                    <a:pt x="405022" y="737821"/>
                  </a:cubicBezTo>
                  <a:cubicBezTo>
                    <a:pt x="397223" y="725222"/>
                    <a:pt x="386423" y="715289"/>
                    <a:pt x="372624" y="708023"/>
                  </a:cubicBezTo>
                  <a:cubicBezTo>
                    <a:pt x="358825" y="700757"/>
                    <a:pt x="337526" y="693724"/>
                    <a:pt x="308728" y="686924"/>
                  </a:cubicBezTo>
                  <a:cubicBezTo>
                    <a:pt x="279930" y="680125"/>
                    <a:pt x="261798" y="673592"/>
                    <a:pt x="254332" y="667326"/>
                  </a:cubicBezTo>
                  <a:cubicBezTo>
                    <a:pt x="248465" y="662393"/>
                    <a:pt x="245532" y="656460"/>
                    <a:pt x="245532" y="649527"/>
                  </a:cubicBezTo>
                  <a:cubicBezTo>
                    <a:pt x="245532" y="641927"/>
                    <a:pt x="248665" y="635861"/>
                    <a:pt x="254931" y="631328"/>
                  </a:cubicBezTo>
                  <a:cubicBezTo>
                    <a:pt x="264664" y="624262"/>
                    <a:pt x="278130" y="620728"/>
                    <a:pt x="295329" y="620728"/>
                  </a:cubicBezTo>
                  <a:cubicBezTo>
                    <a:pt x="311995" y="620728"/>
                    <a:pt x="324494" y="624028"/>
                    <a:pt x="332827" y="630628"/>
                  </a:cubicBezTo>
                  <a:cubicBezTo>
                    <a:pt x="341160" y="637227"/>
                    <a:pt x="346593" y="648060"/>
                    <a:pt x="349126" y="663126"/>
                  </a:cubicBezTo>
                  <a:lnTo>
                    <a:pt x="408322" y="660526"/>
                  </a:lnTo>
                  <a:cubicBezTo>
                    <a:pt x="407389" y="633594"/>
                    <a:pt x="397623" y="612062"/>
                    <a:pt x="379024" y="595930"/>
                  </a:cubicBezTo>
                  <a:cubicBezTo>
                    <a:pt x="360425" y="579798"/>
                    <a:pt x="332727" y="571731"/>
                    <a:pt x="295929" y="571731"/>
                  </a:cubicBezTo>
                  <a:close/>
                  <a:moveTo>
                    <a:pt x="737858" y="0"/>
                  </a:moveTo>
                  <a:cubicBezTo>
                    <a:pt x="1145366" y="0"/>
                    <a:pt x="1475716" y="317869"/>
                    <a:pt x="1475716" y="709981"/>
                  </a:cubicBezTo>
                  <a:cubicBezTo>
                    <a:pt x="1475716" y="1102093"/>
                    <a:pt x="1145366" y="1419962"/>
                    <a:pt x="737858" y="1419962"/>
                  </a:cubicBezTo>
                  <a:cubicBezTo>
                    <a:pt x="330350" y="1419962"/>
                    <a:pt x="0" y="1102093"/>
                    <a:pt x="0" y="709981"/>
                  </a:cubicBezTo>
                  <a:cubicBezTo>
                    <a:pt x="0" y="317869"/>
                    <a:pt x="330350" y="0"/>
                    <a:pt x="737858" y="0"/>
                  </a:cubicBezTo>
                  <a:close/>
                </a:path>
              </a:pathLst>
            </a:custGeom>
            <a:ln w="53975">
              <a:solidFill>
                <a:schemeClr val="bg1"/>
              </a:solidFill>
            </a:ln>
          </p:spPr>
        </p:pic>
      </p:grpSp>
      <p:grpSp>
        <p:nvGrpSpPr>
          <p:cNvPr id="78" name="Group 77">
            <a:extLst>
              <a:ext uri="{FF2B5EF4-FFF2-40B4-BE49-F238E27FC236}">
                <a16:creationId xmlns:a16="http://schemas.microsoft.com/office/drawing/2014/main" id="{59C42095-05BB-2126-D24D-DD30CA5AE87F}"/>
              </a:ext>
            </a:extLst>
          </p:cNvPr>
          <p:cNvGrpSpPr/>
          <p:nvPr/>
        </p:nvGrpSpPr>
        <p:grpSpPr>
          <a:xfrm>
            <a:off x="-1139269" y="5760255"/>
            <a:ext cx="1069721" cy="996064"/>
            <a:chOff x="169335" y="6899053"/>
            <a:chExt cx="1283665" cy="1195277"/>
          </a:xfrm>
        </p:grpSpPr>
        <p:sp>
          <p:nvSpPr>
            <p:cNvPr id="82" name="Oval 81">
              <a:extLst>
                <a:ext uri="{FF2B5EF4-FFF2-40B4-BE49-F238E27FC236}">
                  <a16:creationId xmlns:a16="http://schemas.microsoft.com/office/drawing/2014/main" id="{4268C557-CC8C-5BD8-9C72-8A2EC624BAAE}"/>
                </a:ext>
              </a:extLst>
            </p:cNvPr>
            <p:cNvSpPr/>
            <p:nvPr/>
          </p:nvSpPr>
          <p:spPr>
            <a:xfrm>
              <a:off x="234673" y="6975240"/>
              <a:ext cx="1155267" cy="1049580"/>
            </a:xfrm>
            <a:prstGeom prst="ellipse">
              <a:avLst/>
            </a:prstGeom>
            <a:solidFill>
              <a:schemeClr val="bg1"/>
            </a:solidFill>
            <a:ln w="539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sz="1500">
                <a:solidFill>
                  <a:prstClr val="white"/>
                </a:solidFill>
                <a:latin typeface="Calibri" panose="020F0502020204030204"/>
              </a:endParaRPr>
            </a:p>
          </p:txBody>
        </p:sp>
        <p:pic>
          <p:nvPicPr>
            <p:cNvPr id="83" name="Picture 82" descr="Visit Broadstairs - quintessential seaside town on the Kent coast - Visit  Thanet">
              <a:extLst>
                <a:ext uri="{FF2B5EF4-FFF2-40B4-BE49-F238E27FC236}">
                  <a16:creationId xmlns:a16="http://schemas.microsoft.com/office/drawing/2014/main" id="{3F37106E-BF0F-1B17-6EEF-CF9AF00AB227}"/>
                </a:ext>
              </a:extLst>
            </p:cNvPr>
            <p:cNvPicPr>
              <a:picLocks noChangeAspect="1" noChangeArrowheads="1"/>
            </p:cNvPicPr>
            <p:nvPr/>
          </p:nvPicPr>
          <p:blipFill>
            <a:blip r:embed="rId17" cstate="email">
              <a:duotone>
                <a:prstClr val="black"/>
                <a:schemeClr val="accent2">
                  <a:lumMod val="60000"/>
                  <a:lumOff val="40000"/>
                  <a:tint val="45000"/>
                  <a:satMod val="400000"/>
                </a:schemeClr>
              </a:duotone>
              <a:extLst>
                <a:ext uri="{28A0092B-C50C-407E-A947-70E740481C1C}">
                  <a14:useLocalDpi xmlns:a14="http://schemas.microsoft.com/office/drawing/2010/main"/>
                </a:ext>
              </a:extLst>
            </a:blip>
            <a:srcRect/>
            <a:stretch/>
          </p:blipFill>
          <p:spPr bwMode="auto">
            <a:xfrm>
              <a:off x="169335" y="6899053"/>
              <a:ext cx="1283665" cy="1195277"/>
            </a:xfrm>
            <a:custGeom>
              <a:avLst/>
              <a:gdLst/>
              <a:ahLst/>
              <a:cxnLst/>
              <a:rect l="l" t="t" r="r" b="b"/>
              <a:pathLst>
                <a:path w="1488724" h="1386216">
                  <a:moveTo>
                    <a:pt x="693640" y="714168"/>
                  </a:moveTo>
                  <a:lnTo>
                    <a:pt x="750836" y="784763"/>
                  </a:lnTo>
                  <a:cubicBezTo>
                    <a:pt x="741237" y="792763"/>
                    <a:pt x="732371" y="798496"/>
                    <a:pt x="724238" y="801962"/>
                  </a:cubicBezTo>
                  <a:cubicBezTo>
                    <a:pt x="716105" y="805429"/>
                    <a:pt x="707639" y="807162"/>
                    <a:pt x="698839" y="807162"/>
                  </a:cubicBezTo>
                  <a:cubicBezTo>
                    <a:pt x="685507" y="807162"/>
                    <a:pt x="674874" y="803329"/>
                    <a:pt x="666941" y="795663"/>
                  </a:cubicBezTo>
                  <a:cubicBezTo>
                    <a:pt x="659008" y="787997"/>
                    <a:pt x="655042" y="778097"/>
                    <a:pt x="655042" y="765964"/>
                  </a:cubicBezTo>
                  <a:cubicBezTo>
                    <a:pt x="655042" y="756365"/>
                    <a:pt x="658242" y="746966"/>
                    <a:pt x="664641" y="737766"/>
                  </a:cubicBezTo>
                  <a:cubicBezTo>
                    <a:pt x="671041" y="728567"/>
                    <a:pt x="680707" y="720701"/>
                    <a:pt x="693640" y="714168"/>
                  </a:cubicBezTo>
                  <a:close/>
                  <a:moveTo>
                    <a:pt x="717638" y="589775"/>
                  </a:moveTo>
                  <a:cubicBezTo>
                    <a:pt x="726838" y="589775"/>
                    <a:pt x="734137" y="592308"/>
                    <a:pt x="739537" y="597375"/>
                  </a:cubicBezTo>
                  <a:cubicBezTo>
                    <a:pt x="744936" y="602441"/>
                    <a:pt x="747636" y="608574"/>
                    <a:pt x="747636" y="615774"/>
                  </a:cubicBezTo>
                  <a:cubicBezTo>
                    <a:pt x="747636" y="624307"/>
                    <a:pt x="742037" y="632906"/>
                    <a:pt x="730837" y="641572"/>
                  </a:cubicBezTo>
                  <a:lnTo>
                    <a:pt x="715638" y="653171"/>
                  </a:lnTo>
                  <a:lnTo>
                    <a:pt x="701839" y="637172"/>
                  </a:lnTo>
                  <a:cubicBezTo>
                    <a:pt x="693306" y="627306"/>
                    <a:pt x="689040" y="618907"/>
                    <a:pt x="689040" y="611974"/>
                  </a:cubicBezTo>
                  <a:cubicBezTo>
                    <a:pt x="689040" y="606108"/>
                    <a:pt x="691573" y="600941"/>
                    <a:pt x="696639" y="596475"/>
                  </a:cubicBezTo>
                  <a:cubicBezTo>
                    <a:pt x="701706" y="592008"/>
                    <a:pt x="708705" y="589775"/>
                    <a:pt x="717638" y="589775"/>
                  </a:cubicBezTo>
                  <a:close/>
                  <a:moveTo>
                    <a:pt x="894195" y="555177"/>
                  </a:moveTo>
                  <a:lnTo>
                    <a:pt x="894195" y="848359"/>
                  </a:lnTo>
                  <a:lnTo>
                    <a:pt x="949191" y="848359"/>
                  </a:lnTo>
                  <a:lnTo>
                    <a:pt x="949191" y="617574"/>
                  </a:lnTo>
                  <a:lnTo>
                    <a:pt x="1007188" y="848359"/>
                  </a:lnTo>
                  <a:lnTo>
                    <a:pt x="1064184" y="848359"/>
                  </a:lnTo>
                  <a:lnTo>
                    <a:pt x="1122381" y="617574"/>
                  </a:lnTo>
                  <a:lnTo>
                    <a:pt x="1122381" y="848359"/>
                  </a:lnTo>
                  <a:lnTo>
                    <a:pt x="1177377" y="848359"/>
                  </a:lnTo>
                  <a:lnTo>
                    <a:pt x="1177377" y="555177"/>
                  </a:lnTo>
                  <a:lnTo>
                    <a:pt x="1088583" y="555177"/>
                  </a:lnTo>
                  <a:lnTo>
                    <a:pt x="1035986" y="755165"/>
                  </a:lnTo>
                  <a:lnTo>
                    <a:pt x="982789" y="555177"/>
                  </a:lnTo>
                  <a:close/>
                  <a:moveTo>
                    <a:pt x="324295" y="555177"/>
                  </a:moveTo>
                  <a:lnTo>
                    <a:pt x="324295" y="848359"/>
                  </a:lnTo>
                  <a:lnTo>
                    <a:pt x="383491" y="848359"/>
                  </a:lnTo>
                  <a:lnTo>
                    <a:pt x="383491" y="759765"/>
                  </a:lnTo>
                  <a:lnTo>
                    <a:pt x="431488" y="710768"/>
                  </a:lnTo>
                  <a:lnTo>
                    <a:pt x="512083" y="848359"/>
                  </a:lnTo>
                  <a:lnTo>
                    <a:pt x="588679" y="848359"/>
                  </a:lnTo>
                  <a:lnTo>
                    <a:pt x="472286" y="669370"/>
                  </a:lnTo>
                  <a:lnTo>
                    <a:pt x="582679" y="555177"/>
                  </a:lnTo>
                  <a:lnTo>
                    <a:pt x="503084" y="555177"/>
                  </a:lnTo>
                  <a:lnTo>
                    <a:pt x="383491" y="685369"/>
                  </a:lnTo>
                  <a:lnTo>
                    <a:pt x="383491" y="555177"/>
                  </a:lnTo>
                  <a:close/>
                  <a:moveTo>
                    <a:pt x="716238" y="550178"/>
                  </a:moveTo>
                  <a:cubicBezTo>
                    <a:pt x="689973" y="550178"/>
                    <a:pt x="669741" y="556344"/>
                    <a:pt x="655542" y="568677"/>
                  </a:cubicBezTo>
                  <a:cubicBezTo>
                    <a:pt x="641343" y="581009"/>
                    <a:pt x="634243" y="596042"/>
                    <a:pt x="634243" y="613774"/>
                  </a:cubicBezTo>
                  <a:cubicBezTo>
                    <a:pt x="634243" y="623373"/>
                    <a:pt x="636776" y="633539"/>
                    <a:pt x="641843" y="644272"/>
                  </a:cubicBezTo>
                  <a:cubicBezTo>
                    <a:pt x="646909" y="655005"/>
                    <a:pt x="654442" y="666304"/>
                    <a:pt x="664441" y="678170"/>
                  </a:cubicBezTo>
                  <a:cubicBezTo>
                    <a:pt x="642176" y="689236"/>
                    <a:pt x="625444" y="702268"/>
                    <a:pt x="614244" y="717268"/>
                  </a:cubicBezTo>
                  <a:cubicBezTo>
                    <a:pt x="603045" y="732267"/>
                    <a:pt x="597445" y="749166"/>
                    <a:pt x="597445" y="767964"/>
                  </a:cubicBezTo>
                  <a:cubicBezTo>
                    <a:pt x="597445" y="788630"/>
                    <a:pt x="604578" y="806895"/>
                    <a:pt x="618844" y="822761"/>
                  </a:cubicBezTo>
                  <a:cubicBezTo>
                    <a:pt x="637243" y="843293"/>
                    <a:pt x="664708" y="853559"/>
                    <a:pt x="701239" y="853559"/>
                  </a:cubicBezTo>
                  <a:cubicBezTo>
                    <a:pt x="719638" y="853559"/>
                    <a:pt x="735504" y="851026"/>
                    <a:pt x="748836" y="845960"/>
                  </a:cubicBezTo>
                  <a:cubicBezTo>
                    <a:pt x="762169" y="840893"/>
                    <a:pt x="774768" y="833027"/>
                    <a:pt x="786634" y="822361"/>
                  </a:cubicBezTo>
                  <a:cubicBezTo>
                    <a:pt x="801966" y="836627"/>
                    <a:pt x="817965" y="847826"/>
                    <a:pt x="834631" y="855959"/>
                  </a:cubicBezTo>
                  <a:lnTo>
                    <a:pt x="868629" y="812562"/>
                  </a:lnTo>
                  <a:cubicBezTo>
                    <a:pt x="863962" y="810295"/>
                    <a:pt x="856663" y="805662"/>
                    <a:pt x="846730" y="798663"/>
                  </a:cubicBezTo>
                  <a:cubicBezTo>
                    <a:pt x="836798" y="791663"/>
                    <a:pt x="828698" y="785230"/>
                    <a:pt x="822432" y="779364"/>
                  </a:cubicBezTo>
                  <a:cubicBezTo>
                    <a:pt x="826698" y="773764"/>
                    <a:pt x="830698" y="766798"/>
                    <a:pt x="834431" y="758465"/>
                  </a:cubicBezTo>
                  <a:cubicBezTo>
                    <a:pt x="838164" y="750132"/>
                    <a:pt x="842564" y="736966"/>
                    <a:pt x="847630" y="718967"/>
                  </a:cubicBezTo>
                  <a:lnTo>
                    <a:pt x="796833" y="707368"/>
                  </a:lnTo>
                  <a:cubicBezTo>
                    <a:pt x="793367" y="721101"/>
                    <a:pt x="789234" y="732233"/>
                    <a:pt x="784434" y="740766"/>
                  </a:cubicBezTo>
                  <a:lnTo>
                    <a:pt x="743637" y="686969"/>
                  </a:lnTo>
                  <a:cubicBezTo>
                    <a:pt x="765102" y="673504"/>
                    <a:pt x="779368" y="661438"/>
                    <a:pt x="786434" y="650772"/>
                  </a:cubicBezTo>
                  <a:cubicBezTo>
                    <a:pt x="793500" y="640106"/>
                    <a:pt x="797033" y="628840"/>
                    <a:pt x="797033" y="616974"/>
                  </a:cubicBezTo>
                  <a:cubicBezTo>
                    <a:pt x="797033" y="598308"/>
                    <a:pt x="789900" y="582509"/>
                    <a:pt x="775635" y="569577"/>
                  </a:cubicBezTo>
                  <a:cubicBezTo>
                    <a:pt x="761369" y="556644"/>
                    <a:pt x="741570" y="550178"/>
                    <a:pt x="716238" y="550178"/>
                  </a:cubicBezTo>
                  <a:close/>
                  <a:moveTo>
                    <a:pt x="744362" y="0"/>
                  </a:moveTo>
                  <a:cubicBezTo>
                    <a:pt x="1155462" y="0"/>
                    <a:pt x="1488724" y="310315"/>
                    <a:pt x="1488724" y="693108"/>
                  </a:cubicBezTo>
                  <a:cubicBezTo>
                    <a:pt x="1488724" y="1075901"/>
                    <a:pt x="1155462" y="1386216"/>
                    <a:pt x="744362" y="1386216"/>
                  </a:cubicBezTo>
                  <a:cubicBezTo>
                    <a:pt x="333262" y="1386216"/>
                    <a:pt x="0" y="1075901"/>
                    <a:pt x="0" y="693108"/>
                  </a:cubicBezTo>
                  <a:cubicBezTo>
                    <a:pt x="0" y="310315"/>
                    <a:pt x="333262" y="0"/>
                    <a:pt x="744362" y="0"/>
                  </a:cubicBezTo>
                  <a:close/>
                </a:path>
              </a:pathLst>
            </a:custGeom>
            <a:ln w="53975" cap="rnd">
              <a:solidFill>
                <a:schemeClr val="bg1"/>
              </a:solidFill>
              <a:prstDash val="solid"/>
            </a:ln>
            <a:effectLst>
              <a:outerShdw sx="1000" sy="1000" algn="bl" rotWithShape="0">
                <a:srgbClr val="000000"/>
              </a:outerShdw>
            </a:effectLst>
            <a:extLst>
              <a:ext uri="{909E8E84-426E-40DD-AFC4-6F175D3DCCD1}">
                <a14:hiddenFill xmlns:a14="http://schemas.microsoft.com/office/drawing/2010/main">
                  <a:solidFill>
                    <a:srgbClr val="FFFFFF"/>
                  </a:solidFill>
                </a14:hiddenFill>
              </a:ext>
            </a:extLst>
          </p:spPr>
        </p:pic>
      </p:grpSp>
      <p:grpSp>
        <p:nvGrpSpPr>
          <p:cNvPr id="84" name="Group 83">
            <a:extLst>
              <a:ext uri="{FF2B5EF4-FFF2-40B4-BE49-F238E27FC236}">
                <a16:creationId xmlns:a16="http://schemas.microsoft.com/office/drawing/2014/main" id="{41316C4B-3848-8A7B-2E44-80B78C2F9521}"/>
              </a:ext>
            </a:extLst>
          </p:cNvPr>
          <p:cNvGrpSpPr/>
          <p:nvPr/>
        </p:nvGrpSpPr>
        <p:grpSpPr>
          <a:xfrm>
            <a:off x="-1112641" y="159606"/>
            <a:ext cx="1096368" cy="1048554"/>
            <a:chOff x="139825" y="280858"/>
            <a:chExt cx="1315641" cy="1258265"/>
          </a:xfrm>
        </p:grpSpPr>
        <p:sp>
          <p:nvSpPr>
            <p:cNvPr id="85" name="Oval 84">
              <a:extLst>
                <a:ext uri="{FF2B5EF4-FFF2-40B4-BE49-F238E27FC236}">
                  <a16:creationId xmlns:a16="http://schemas.microsoft.com/office/drawing/2014/main" id="{23B67E7E-344B-4838-4ADA-0531DCE8DAF4}"/>
                </a:ext>
              </a:extLst>
            </p:cNvPr>
            <p:cNvSpPr/>
            <p:nvPr/>
          </p:nvSpPr>
          <p:spPr>
            <a:xfrm>
              <a:off x="218322" y="401115"/>
              <a:ext cx="1155267" cy="1049580"/>
            </a:xfrm>
            <a:prstGeom prst="ellipse">
              <a:avLst/>
            </a:prstGeom>
            <a:solidFill>
              <a:schemeClr val="bg1"/>
            </a:solidFill>
            <a:ln w="635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sz="1500">
                <a:solidFill>
                  <a:prstClr val="white"/>
                </a:solidFill>
                <a:latin typeface="Calibri" panose="020F0502020204030204"/>
              </a:endParaRPr>
            </a:p>
          </p:txBody>
        </p:sp>
        <p:pic>
          <p:nvPicPr>
            <p:cNvPr id="86" name="Picture 85">
              <a:extLst>
                <a:ext uri="{FF2B5EF4-FFF2-40B4-BE49-F238E27FC236}">
                  <a16:creationId xmlns:a16="http://schemas.microsoft.com/office/drawing/2014/main" id="{D72407A1-C01E-D86F-A7CA-2062440D1DC4}"/>
                </a:ext>
              </a:extLst>
            </p:cNvPr>
            <p:cNvPicPr>
              <a:picLocks noChangeAspect="1"/>
            </p:cNvPicPr>
            <p:nvPr/>
          </p:nvPicPr>
          <p:blipFill>
            <a:blip r:embed="rId18" cstate="email">
              <a:duotone>
                <a:prstClr val="black"/>
                <a:srgbClr val="7030A0">
                  <a:tint val="45000"/>
                  <a:satMod val="400000"/>
                </a:srgbClr>
              </a:duotone>
              <a:extLst>
                <a:ext uri="{28A0092B-C50C-407E-A947-70E740481C1C}">
                  <a14:useLocalDpi xmlns:a14="http://schemas.microsoft.com/office/drawing/2010/main"/>
                </a:ext>
              </a:extLst>
            </a:blip>
            <a:srcRect/>
            <a:stretch>
              <a:fillRect/>
            </a:stretch>
          </p:blipFill>
          <p:spPr>
            <a:xfrm>
              <a:off x="139825" y="280858"/>
              <a:ext cx="1315641" cy="1258265"/>
            </a:xfrm>
            <a:custGeom>
              <a:avLst/>
              <a:gdLst/>
              <a:ahLst/>
              <a:cxnLst/>
              <a:rect l="l" t="t" r="r" b="b"/>
              <a:pathLst>
                <a:path w="1525808" h="1459266">
                  <a:moveTo>
                    <a:pt x="677955" y="762168"/>
                  </a:moveTo>
                  <a:lnTo>
                    <a:pt x="735152" y="832763"/>
                  </a:lnTo>
                  <a:cubicBezTo>
                    <a:pt x="725552" y="840763"/>
                    <a:pt x="716686" y="846496"/>
                    <a:pt x="708553" y="849962"/>
                  </a:cubicBezTo>
                  <a:cubicBezTo>
                    <a:pt x="700420" y="853429"/>
                    <a:pt x="691954" y="855162"/>
                    <a:pt x="683155" y="855162"/>
                  </a:cubicBezTo>
                  <a:cubicBezTo>
                    <a:pt x="669822" y="855162"/>
                    <a:pt x="659190" y="851329"/>
                    <a:pt x="651257" y="843663"/>
                  </a:cubicBezTo>
                  <a:cubicBezTo>
                    <a:pt x="643324" y="835997"/>
                    <a:pt x="639357" y="826097"/>
                    <a:pt x="639357" y="813965"/>
                  </a:cubicBezTo>
                  <a:cubicBezTo>
                    <a:pt x="639357" y="804365"/>
                    <a:pt x="642557" y="794966"/>
                    <a:pt x="648957" y="785766"/>
                  </a:cubicBezTo>
                  <a:cubicBezTo>
                    <a:pt x="655356" y="776567"/>
                    <a:pt x="665023" y="768701"/>
                    <a:pt x="677955" y="762168"/>
                  </a:cubicBezTo>
                  <a:close/>
                  <a:moveTo>
                    <a:pt x="701954" y="637775"/>
                  </a:moveTo>
                  <a:cubicBezTo>
                    <a:pt x="711153" y="637775"/>
                    <a:pt x="718453" y="640309"/>
                    <a:pt x="723852" y="645375"/>
                  </a:cubicBezTo>
                  <a:cubicBezTo>
                    <a:pt x="729252" y="650441"/>
                    <a:pt x="731952" y="656574"/>
                    <a:pt x="731952" y="663774"/>
                  </a:cubicBezTo>
                  <a:cubicBezTo>
                    <a:pt x="731952" y="672307"/>
                    <a:pt x="726352" y="680906"/>
                    <a:pt x="715153" y="689572"/>
                  </a:cubicBezTo>
                  <a:lnTo>
                    <a:pt x="699954" y="701171"/>
                  </a:lnTo>
                  <a:lnTo>
                    <a:pt x="686155" y="685172"/>
                  </a:lnTo>
                  <a:cubicBezTo>
                    <a:pt x="677622" y="675306"/>
                    <a:pt x="673355" y="666907"/>
                    <a:pt x="673355" y="659974"/>
                  </a:cubicBezTo>
                  <a:cubicBezTo>
                    <a:pt x="673355" y="654108"/>
                    <a:pt x="675889" y="648941"/>
                    <a:pt x="680955" y="644475"/>
                  </a:cubicBezTo>
                  <a:cubicBezTo>
                    <a:pt x="686021" y="640009"/>
                    <a:pt x="693021" y="637775"/>
                    <a:pt x="701954" y="637775"/>
                  </a:cubicBezTo>
                  <a:close/>
                  <a:moveTo>
                    <a:pt x="860437" y="603177"/>
                  </a:moveTo>
                  <a:lnTo>
                    <a:pt x="930433" y="896360"/>
                  </a:lnTo>
                  <a:lnTo>
                    <a:pt x="994629" y="896360"/>
                  </a:lnTo>
                  <a:lnTo>
                    <a:pt x="1052825" y="677173"/>
                  </a:lnTo>
                  <a:lnTo>
                    <a:pt x="1111222" y="896360"/>
                  </a:lnTo>
                  <a:lnTo>
                    <a:pt x="1174018" y="896360"/>
                  </a:lnTo>
                  <a:lnTo>
                    <a:pt x="1245214" y="603177"/>
                  </a:lnTo>
                  <a:lnTo>
                    <a:pt x="1185617" y="603177"/>
                  </a:lnTo>
                  <a:lnTo>
                    <a:pt x="1140620" y="807965"/>
                  </a:lnTo>
                  <a:lnTo>
                    <a:pt x="1089223" y="603177"/>
                  </a:lnTo>
                  <a:lnTo>
                    <a:pt x="1018827" y="603177"/>
                  </a:lnTo>
                  <a:lnTo>
                    <a:pt x="965231" y="804565"/>
                  </a:lnTo>
                  <a:lnTo>
                    <a:pt x="921033" y="603177"/>
                  </a:lnTo>
                  <a:close/>
                  <a:moveTo>
                    <a:pt x="298885" y="603177"/>
                  </a:moveTo>
                  <a:lnTo>
                    <a:pt x="298885" y="896360"/>
                  </a:lnTo>
                  <a:lnTo>
                    <a:pt x="353882" y="896360"/>
                  </a:lnTo>
                  <a:lnTo>
                    <a:pt x="353882" y="705171"/>
                  </a:lnTo>
                  <a:lnTo>
                    <a:pt x="472075" y="896360"/>
                  </a:lnTo>
                  <a:lnTo>
                    <a:pt x="531471" y="896360"/>
                  </a:lnTo>
                  <a:lnTo>
                    <a:pt x="531471" y="603177"/>
                  </a:lnTo>
                  <a:lnTo>
                    <a:pt x="476474" y="603177"/>
                  </a:lnTo>
                  <a:lnTo>
                    <a:pt x="476474" y="798965"/>
                  </a:lnTo>
                  <a:lnTo>
                    <a:pt x="356482" y="603177"/>
                  </a:lnTo>
                  <a:close/>
                  <a:moveTo>
                    <a:pt x="700554" y="598178"/>
                  </a:moveTo>
                  <a:cubicBezTo>
                    <a:pt x="674289" y="598178"/>
                    <a:pt x="654056" y="604344"/>
                    <a:pt x="639857" y="616677"/>
                  </a:cubicBezTo>
                  <a:cubicBezTo>
                    <a:pt x="625658" y="629009"/>
                    <a:pt x="618559" y="644042"/>
                    <a:pt x="618559" y="661774"/>
                  </a:cubicBezTo>
                  <a:cubicBezTo>
                    <a:pt x="618559" y="671373"/>
                    <a:pt x="621092" y="681539"/>
                    <a:pt x="626158" y="692272"/>
                  </a:cubicBezTo>
                  <a:cubicBezTo>
                    <a:pt x="631225" y="703005"/>
                    <a:pt x="638757" y="714304"/>
                    <a:pt x="648757" y="726170"/>
                  </a:cubicBezTo>
                  <a:cubicBezTo>
                    <a:pt x="626492" y="737236"/>
                    <a:pt x="609759" y="750268"/>
                    <a:pt x="598560" y="765268"/>
                  </a:cubicBezTo>
                  <a:cubicBezTo>
                    <a:pt x="587361" y="780267"/>
                    <a:pt x="581761" y="797166"/>
                    <a:pt x="581761" y="815964"/>
                  </a:cubicBezTo>
                  <a:cubicBezTo>
                    <a:pt x="581761" y="836630"/>
                    <a:pt x="588894" y="854895"/>
                    <a:pt x="603160" y="870761"/>
                  </a:cubicBezTo>
                  <a:cubicBezTo>
                    <a:pt x="621559" y="891293"/>
                    <a:pt x="649023" y="901559"/>
                    <a:pt x="685555" y="901559"/>
                  </a:cubicBezTo>
                  <a:cubicBezTo>
                    <a:pt x="703953" y="901559"/>
                    <a:pt x="719819" y="899026"/>
                    <a:pt x="733152" y="893960"/>
                  </a:cubicBezTo>
                  <a:cubicBezTo>
                    <a:pt x="746484" y="888893"/>
                    <a:pt x="759083" y="881027"/>
                    <a:pt x="770949" y="870361"/>
                  </a:cubicBezTo>
                  <a:cubicBezTo>
                    <a:pt x="786282" y="884627"/>
                    <a:pt x="802281" y="895826"/>
                    <a:pt x="818946" y="903959"/>
                  </a:cubicBezTo>
                  <a:lnTo>
                    <a:pt x="852944" y="860562"/>
                  </a:lnTo>
                  <a:cubicBezTo>
                    <a:pt x="848278" y="858295"/>
                    <a:pt x="840978" y="853662"/>
                    <a:pt x="831046" y="846663"/>
                  </a:cubicBezTo>
                  <a:cubicBezTo>
                    <a:pt x="821113" y="839663"/>
                    <a:pt x="813013" y="833230"/>
                    <a:pt x="806747" y="827364"/>
                  </a:cubicBezTo>
                  <a:cubicBezTo>
                    <a:pt x="811014" y="821764"/>
                    <a:pt x="815013" y="814798"/>
                    <a:pt x="818746" y="806465"/>
                  </a:cubicBezTo>
                  <a:cubicBezTo>
                    <a:pt x="822479" y="798132"/>
                    <a:pt x="826879" y="784966"/>
                    <a:pt x="831946" y="766967"/>
                  </a:cubicBezTo>
                  <a:lnTo>
                    <a:pt x="781149" y="755368"/>
                  </a:lnTo>
                  <a:cubicBezTo>
                    <a:pt x="777682" y="769101"/>
                    <a:pt x="773549" y="780233"/>
                    <a:pt x="768749" y="788766"/>
                  </a:cubicBezTo>
                  <a:lnTo>
                    <a:pt x="727952" y="734969"/>
                  </a:lnTo>
                  <a:cubicBezTo>
                    <a:pt x="749417" y="721504"/>
                    <a:pt x="763683" y="709438"/>
                    <a:pt x="770749" y="698772"/>
                  </a:cubicBezTo>
                  <a:cubicBezTo>
                    <a:pt x="777816" y="688106"/>
                    <a:pt x="781349" y="676840"/>
                    <a:pt x="781349" y="664974"/>
                  </a:cubicBezTo>
                  <a:cubicBezTo>
                    <a:pt x="781349" y="646308"/>
                    <a:pt x="774216" y="630509"/>
                    <a:pt x="759950" y="617577"/>
                  </a:cubicBezTo>
                  <a:cubicBezTo>
                    <a:pt x="745684" y="604644"/>
                    <a:pt x="725885" y="598178"/>
                    <a:pt x="700554" y="598178"/>
                  </a:cubicBezTo>
                  <a:close/>
                  <a:moveTo>
                    <a:pt x="762904" y="0"/>
                  </a:moveTo>
                  <a:cubicBezTo>
                    <a:pt x="1184244" y="0"/>
                    <a:pt x="1525808" y="326668"/>
                    <a:pt x="1525808" y="729633"/>
                  </a:cubicBezTo>
                  <a:cubicBezTo>
                    <a:pt x="1525808" y="1132598"/>
                    <a:pt x="1184244" y="1459266"/>
                    <a:pt x="762904" y="1459266"/>
                  </a:cubicBezTo>
                  <a:cubicBezTo>
                    <a:pt x="341564" y="1459266"/>
                    <a:pt x="0" y="1132598"/>
                    <a:pt x="0" y="729633"/>
                  </a:cubicBezTo>
                  <a:cubicBezTo>
                    <a:pt x="0" y="326668"/>
                    <a:pt x="341564" y="0"/>
                    <a:pt x="762904" y="0"/>
                  </a:cubicBezTo>
                  <a:close/>
                </a:path>
              </a:pathLst>
            </a:custGeom>
            <a:ln w="63500" cap="rnd">
              <a:solidFill>
                <a:schemeClr val="bg1"/>
              </a:solidFill>
              <a:prstDash val="solid"/>
            </a:ln>
            <a:effectLst>
              <a:outerShdw sx="1000" sy="1000" algn="bl" rotWithShape="0">
                <a:srgbClr val="000000"/>
              </a:outerShdw>
            </a:effectLst>
          </p:spPr>
        </p:pic>
      </p:grpSp>
      <p:grpSp>
        <p:nvGrpSpPr>
          <p:cNvPr id="90" name="Group 89">
            <a:extLst>
              <a:ext uri="{FF2B5EF4-FFF2-40B4-BE49-F238E27FC236}">
                <a16:creationId xmlns:a16="http://schemas.microsoft.com/office/drawing/2014/main" id="{174CD2BB-DC06-DBE2-1FC3-08231C28B5A7}"/>
              </a:ext>
            </a:extLst>
          </p:cNvPr>
          <p:cNvGrpSpPr/>
          <p:nvPr/>
        </p:nvGrpSpPr>
        <p:grpSpPr>
          <a:xfrm>
            <a:off x="968030" y="3477480"/>
            <a:ext cx="1060374" cy="1020313"/>
            <a:chOff x="169335" y="4210029"/>
            <a:chExt cx="1272449" cy="1224375"/>
          </a:xfrm>
        </p:grpSpPr>
        <p:sp>
          <p:nvSpPr>
            <p:cNvPr id="91" name="Oval 90">
              <a:extLst>
                <a:ext uri="{FF2B5EF4-FFF2-40B4-BE49-F238E27FC236}">
                  <a16:creationId xmlns:a16="http://schemas.microsoft.com/office/drawing/2014/main" id="{7296A510-42DB-6373-5365-7387D3C826F0}"/>
                </a:ext>
              </a:extLst>
            </p:cNvPr>
            <p:cNvSpPr/>
            <p:nvPr/>
          </p:nvSpPr>
          <p:spPr>
            <a:xfrm>
              <a:off x="234673" y="4305677"/>
              <a:ext cx="1155267" cy="1049580"/>
            </a:xfrm>
            <a:prstGeom prst="ellipse">
              <a:avLst/>
            </a:prstGeom>
            <a:solidFill>
              <a:schemeClr val="bg1"/>
            </a:solidFill>
            <a:ln w="539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sz="1500">
                <a:solidFill>
                  <a:prstClr val="white"/>
                </a:solidFill>
                <a:latin typeface="Calibri" panose="020F0502020204030204"/>
              </a:endParaRPr>
            </a:p>
          </p:txBody>
        </p:sp>
        <p:pic>
          <p:nvPicPr>
            <p:cNvPr id="92" name="Picture 91">
              <a:extLst>
                <a:ext uri="{FF2B5EF4-FFF2-40B4-BE49-F238E27FC236}">
                  <a16:creationId xmlns:a16="http://schemas.microsoft.com/office/drawing/2014/main" id="{70AA65C3-C918-042C-A6B0-DBD5266F7CB5}"/>
                </a:ext>
              </a:extLst>
            </p:cNvPr>
            <p:cNvPicPr>
              <a:picLocks noChangeAspect="1"/>
            </p:cNvPicPr>
            <p:nvPr/>
          </p:nvPicPr>
          <p:blipFill>
            <a:blip r:embed="rId20" cstate="email">
              <a:alphaModFix/>
              <a:duotone>
                <a:prstClr val="black"/>
                <a:srgbClr val="FF969E">
                  <a:tint val="45000"/>
                  <a:satMod val="400000"/>
                </a:srgbClr>
              </a:duotone>
              <a:extLst>
                <a:ext uri="{28A0092B-C50C-407E-A947-70E740481C1C}">
                  <a14:useLocalDpi xmlns:a14="http://schemas.microsoft.com/office/drawing/2010/main"/>
                </a:ext>
                <a:ext uri="{837473B0-CC2E-450A-ABE3-18F120FF3D39}">
                  <a1611:picAttrSrcUrl xmlns:a1611="http://schemas.microsoft.com/office/drawing/2016/11/main" r:id="rId21"/>
                </a:ext>
              </a:extLst>
            </a:blip>
            <a:srcRect/>
            <a:stretch/>
          </p:blipFill>
          <p:spPr>
            <a:xfrm>
              <a:off x="169335" y="4210029"/>
              <a:ext cx="1272449" cy="1224375"/>
            </a:xfrm>
            <a:custGeom>
              <a:avLst/>
              <a:gdLst/>
              <a:ahLst/>
              <a:cxnLst/>
              <a:rect l="l" t="t" r="r" b="b"/>
              <a:pathLst>
                <a:path w="1475716" h="1419962">
                  <a:moveTo>
                    <a:pt x="1041060" y="576731"/>
                  </a:moveTo>
                  <a:lnTo>
                    <a:pt x="1041060" y="869913"/>
                  </a:lnTo>
                  <a:lnTo>
                    <a:pt x="1264047" y="869913"/>
                  </a:lnTo>
                  <a:lnTo>
                    <a:pt x="1264047" y="820516"/>
                  </a:lnTo>
                  <a:lnTo>
                    <a:pt x="1100257" y="820516"/>
                  </a:lnTo>
                  <a:lnTo>
                    <a:pt x="1100257" y="740721"/>
                  </a:lnTo>
                  <a:lnTo>
                    <a:pt x="1247448" y="740721"/>
                  </a:lnTo>
                  <a:lnTo>
                    <a:pt x="1247448" y="691324"/>
                  </a:lnTo>
                  <a:lnTo>
                    <a:pt x="1100257" y="691324"/>
                  </a:lnTo>
                  <a:lnTo>
                    <a:pt x="1100257" y="626328"/>
                  </a:lnTo>
                  <a:lnTo>
                    <a:pt x="1258447" y="626328"/>
                  </a:lnTo>
                  <a:lnTo>
                    <a:pt x="1258447" y="576731"/>
                  </a:lnTo>
                  <a:close/>
                  <a:moveTo>
                    <a:pt x="764835" y="576731"/>
                  </a:moveTo>
                  <a:lnTo>
                    <a:pt x="764835" y="869913"/>
                  </a:lnTo>
                  <a:lnTo>
                    <a:pt x="987822" y="869913"/>
                  </a:lnTo>
                  <a:lnTo>
                    <a:pt x="987822" y="820516"/>
                  </a:lnTo>
                  <a:lnTo>
                    <a:pt x="824032" y="820516"/>
                  </a:lnTo>
                  <a:lnTo>
                    <a:pt x="824032" y="740721"/>
                  </a:lnTo>
                  <a:lnTo>
                    <a:pt x="971223" y="740721"/>
                  </a:lnTo>
                  <a:lnTo>
                    <a:pt x="971223" y="691324"/>
                  </a:lnTo>
                  <a:lnTo>
                    <a:pt x="824032" y="691324"/>
                  </a:lnTo>
                  <a:lnTo>
                    <a:pt x="824032" y="626328"/>
                  </a:lnTo>
                  <a:lnTo>
                    <a:pt x="982222" y="626328"/>
                  </a:lnTo>
                  <a:lnTo>
                    <a:pt x="982222" y="576731"/>
                  </a:lnTo>
                  <a:close/>
                  <a:moveTo>
                    <a:pt x="470160" y="576731"/>
                  </a:moveTo>
                  <a:lnTo>
                    <a:pt x="470160" y="869913"/>
                  </a:lnTo>
                  <a:lnTo>
                    <a:pt x="525157" y="869913"/>
                  </a:lnTo>
                  <a:lnTo>
                    <a:pt x="525157" y="678725"/>
                  </a:lnTo>
                  <a:lnTo>
                    <a:pt x="643350" y="869913"/>
                  </a:lnTo>
                  <a:lnTo>
                    <a:pt x="702746" y="869913"/>
                  </a:lnTo>
                  <a:lnTo>
                    <a:pt x="702746" y="576731"/>
                  </a:lnTo>
                  <a:lnTo>
                    <a:pt x="647749" y="576731"/>
                  </a:lnTo>
                  <a:lnTo>
                    <a:pt x="647749" y="772519"/>
                  </a:lnTo>
                  <a:lnTo>
                    <a:pt x="527757" y="576731"/>
                  </a:lnTo>
                  <a:close/>
                  <a:moveTo>
                    <a:pt x="295929" y="571731"/>
                  </a:moveTo>
                  <a:cubicBezTo>
                    <a:pt x="273397" y="571731"/>
                    <a:pt x="254165" y="575131"/>
                    <a:pt x="238233" y="581931"/>
                  </a:cubicBezTo>
                  <a:cubicBezTo>
                    <a:pt x="222300" y="588730"/>
                    <a:pt x="210101" y="598630"/>
                    <a:pt x="201635" y="611629"/>
                  </a:cubicBezTo>
                  <a:cubicBezTo>
                    <a:pt x="193169" y="624628"/>
                    <a:pt x="188935" y="638594"/>
                    <a:pt x="188935" y="653526"/>
                  </a:cubicBezTo>
                  <a:cubicBezTo>
                    <a:pt x="188935" y="676725"/>
                    <a:pt x="197935" y="696391"/>
                    <a:pt x="215934" y="712523"/>
                  </a:cubicBezTo>
                  <a:cubicBezTo>
                    <a:pt x="228733" y="723989"/>
                    <a:pt x="250998" y="733655"/>
                    <a:pt x="282730" y="741521"/>
                  </a:cubicBezTo>
                  <a:cubicBezTo>
                    <a:pt x="307395" y="747654"/>
                    <a:pt x="323194" y="751920"/>
                    <a:pt x="330127" y="754320"/>
                  </a:cubicBezTo>
                  <a:cubicBezTo>
                    <a:pt x="340260" y="757920"/>
                    <a:pt x="347359" y="762153"/>
                    <a:pt x="351426" y="767020"/>
                  </a:cubicBezTo>
                  <a:cubicBezTo>
                    <a:pt x="355492" y="771886"/>
                    <a:pt x="357525" y="777786"/>
                    <a:pt x="357525" y="784718"/>
                  </a:cubicBezTo>
                  <a:cubicBezTo>
                    <a:pt x="357525" y="795518"/>
                    <a:pt x="352692" y="804951"/>
                    <a:pt x="343026" y="813017"/>
                  </a:cubicBezTo>
                  <a:cubicBezTo>
                    <a:pt x="333360" y="821083"/>
                    <a:pt x="318994" y="825116"/>
                    <a:pt x="299929" y="825116"/>
                  </a:cubicBezTo>
                  <a:cubicBezTo>
                    <a:pt x="281930" y="825116"/>
                    <a:pt x="267631" y="820583"/>
                    <a:pt x="257031" y="811517"/>
                  </a:cubicBezTo>
                  <a:cubicBezTo>
                    <a:pt x="246432" y="802451"/>
                    <a:pt x="239399" y="788252"/>
                    <a:pt x="235933" y="768919"/>
                  </a:cubicBezTo>
                  <a:lnTo>
                    <a:pt x="178336" y="774519"/>
                  </a:lnTo>
                  <a:cubicBezTo>
                    <a:pt x="182203" y="807317"/>
                    <a:pt x="194069" y="832282"/>
                    <a:pt x="213934" y="849414"/>
                  </a:cubicBezTo>
                  <a:cubicBezTo>
                    <a:pt x="233799" y="866547"/>
                    <a:pt x="262264" y="875113"/>
                    <a:pt x="299329" y="875113"/>
                  </a:cubicBezTo>
                  <a:cubicBezTo>
                    <a:pt x="324794" y="875113"/>
                    <a:pt x="346059" y="871546"/>
                    <a:pt x="363125" y="864414"/>
                  </a:cubicBezTo>
                  <a:cubicBezTo>
                    <a:pt x="380190" y="857281"/>
                    <a:pt x="393390" y="846381"/>
                    <a:pt x="402722" y="831716"/>
                  </a:cubicBezTo>
                  <a:cubicBezTo>
                    <a:pt x="412055" y="817050"/>
                    <a:pt x="416722" y="801317"/>
                    <a:pt x="416722" y="784518"/>
                  </a:cubicBezTo>
                  <a:cubicBezTo>
                    <a:pt x="416722" y="765986"/>
                    <a:pt x="412822" y="750421"/>
                    <a:pt x="405022" y="737821"/>
                  </a:cubicBezTo>
                  <a:cubicBezTo>
                    <a:pt x="397223" y="725222"/>
                    <a:pt x="386423" y="715289"/>
                    <a:pt x="372624" y="708023"/>
                  </a:cubicBezTo>
                  <a:cubicBezTo>
                    <a:pt x="358825" y="700757"/>
                    <a:pt x="337526" y="693724"/>
                    <a:pt x="308728" y="686924"/>
                  </a:cubicBezTo>
                  <a:cubicBezTo>
                    <a:pt x="279930" y="680125"/>
                    <a:pt x="261798" y="673592"/>
                    <a:pt x="254332" y="667326"/>
                  </a:cubicBezTo>
                  <a:cubicBezTo>
                    <a:pt x="248465" y="662393"/>
                    <a:pt x="245532" y="656460"/>
                    <a:pt x="245532" y="649527"/>
                  </a:cubicBezTo>
                  <a:cubicBezTo>
                    <a:pt x="245532" y="641927"/>
                    <a:pt x="248665" y="635861"/>
                    <a:pt x="254931" y="631328"/>
                  </a:cubicBezTo>
                  <a:cubicBezTo>
                    <a:pt x="264664" y="624262"/>
                    <a:pt x="278130" y="620728"/>
                    <a:pt x="295329" y="620728"/>
                  </a:cubicBezTo>
                  <a:cubicBezTo>
                    <a:pt x="311995" y="620728"/>
                    <a:pt x="324494" y="624028"/>
                    <a:pt x="332827" y="630628"/>
                  </a:cubicBezTo>
                  <a:cubicBezTo>
                    <a:pt x="341160" y="637227"/>
                    <a:pt x="346593" y="648060"/>
                    <a:pt x="349126" y="663126"/>
                  </a:cubicBezTo>
                  <a:lnTo>
                    <a:pt x="408322" y="660526"/>
                  </a:lnTo>
                  <a:cubicBezTo>
                    <a:pt x="407389" y="633594"/>
                    <a:pt x="397623" y="612062"/>
                    <a:pt x="379024" y="595930"/>
                  </a:cubicBezTo>
                  <a:cubicBezTo>
                    <a:pt x="360425" y="579798"/>
                    <a:pt x="332727" y="571731"/>
                    <a:pt x="295929" y="571731"/>
                  </a:cubicBezTo>
                  <a:close/>
                  <a:moveTo>
                    <a:pt x="737858" y="0"/>
                  </a:moveTo>
                  <a:cubicBezTo>
                    <a:pt x="1145366" y="0"/>
                    <a:pt x="1475716" y="317869"/>
                    <a:pt x="1475716" y="709981"/>
                  </a:cubicBezTo>
                  <a:cubicBezTo>
                    <a:pt x="1475716" y="1102093"/>
                    <a:pt x="1145366" y="1419962"/>
                    <a:pt x="737858" y="1419962"/>
                  </a:cubicBezTo>
                  <a:cubicBezTo>
                    <a:pt x="330350" y="1419962"/>
                    <a:pt x="0" y="1102093"/>
                    <a:pt x="0" y="709981"/>
                  </a:cubicBezTo>
                  <a:cubicBezTo>
                    <a:pt x="0" y="317869"/>
                    <a:pt x="330350" y="0"/>
                    <a:pt x="737858" y="0"/>
                  </a:cubicBezTo>
                  <a:close/>
                </a:path>
              </a:pathLst>
            </a:custGeom>
            <a:ln w="53975">
              <a:solidFill>
                <a:schemeClr val="bg1"/>
              </a:solidFill>
            </a:ln>
          </p:spPr>
        </p:pic>
      </p:grpSp>
      <p:sp>
        <p:nvSpPr>
          <p:cNvPr id="3" name="Text 0">
            <a:extLst>
              <a:ext uri="{FF2B5EF4-FFF2-40B4-BE49-F238E27FC236}">
                <a16:creationId xmlns:a16="http://schemas.microsoft.com/office/drawing/2014/main" id="{5A6E14DE-CCFF-ABC0-3FE3-BEEC737B1F17}"/>
              </a:ext>
            </a:extLst>
          </p:cNvPr>
          <p:cNvSpPr/>
          <p:nvPr/>
        </p:nvSpPr>
        <p:spPr>
          <a:xfrm>
            <a:off x="2417171" y="339707"/>
            <a:ext cx="4247903" cy="714878"/>
          </a:xfrm>
          <a:prstGeom prst="rect">
            <a:avLst/>
          </a:prstGeom>
          <a:noFill/>
          <a:ln/>
        </p:spPr>
        <p:txBody>
          <a:bodyPr wrap="square" lIns="120000" tIns="0" rIns="0" bIns="0" rtlCol="0" anchor="t"/>
          <a:lstStyle/>
          <a:p>
            <a:pPr defTabSz="761970">
              <a:lnSpc>
                <a:spcPts val="4625"/>
              </a:lnSpc>
            </a:pPr>
            <a:r>
              <a:rPr lang="en-US" sz="3600" b="1">
                <a:solidFill>
                  <a:prstClr val="white"/>
                </a:solidFill>
                <a:latin typeface="Arial" panose="020B0604020202020204" pitchFamily="34" charset="0"/>
                <a:ea typeface="Poppins Light" pitchFamily="34" charset="-122"/>
                <a:cs typeface="Arial" panose="020B0604020202020204" pitchFamily="34" charset="0"/>
              </a:rPr>
              <a:t>Case Study Focus</a:t>
            </a:r>
            <a:endParaRPr lang="en-US" sz="3600" b="1">
              <a:solidFill>
                <a:prstClr val="white"/>
              </a:solidFill>
              <a:latin typeface="Arial" panose="020B0604020202020204" pitchFamily="34" charset="0"/>
              <a:cs typeface="Arial" panose="020B0604020202020204" pitchFamily="34" charset="0"/>
            </a:endParaRPr>
          </a:p>
        </p:txBody>
      </p:sp>
      <p:sp>
        <p:nvSpPr>
          <p:cNvPr id="4" name="Content Placeholder 2">
            <a:extLst>
              <a:ext uri="{FF2B5EF4-FFF2-40B4-BE49-F238E27FC236}">
                <a16:creationId xmlns:a16="http://schemas.microsoft.com/office/drawing/2014/main" id="{3CEB7E3E-C16A-5973-E847-B65279D66AF5}"/>
              </a:ext>
            </a:extLst>
          </p:cNvPr>
          <p:cNvSpPr txBox="1">
            <a:spLocks/>
          </p:cNvSpPr>
          <p:nvPr/>
        </p:nvSpPr>
        <p:spPr>
          <a:xfrm>
            <a:off x="2428207" y="1079839"/>
            <a:ext cx="3516198" cy="1115787"/>
          </a:xfrm>
          <a:prstGeom prst="rect">
            <a:avLst/>
          </a:prstGeom>
          <a:noFill/>
        </p:spPr>
        <p:txBody>
          <a:bodyPr lIns="12960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097280">
              <a:lnSpc>
                <a:spcPct val="100000"/>
              </a:lnSpc>
              <a:spcBef>
                <a:spcPts val="1200"/>
              </a:spcBef>
              <a:spcAft>
                <a:spcPts val="960"/>
              </a:spcAft>
              <a:buNone/>
              <a:defRPr/>
            </a:pPr>
            <a:r>
              <a:rPr lang="en-GB" b="1">
                <a:solidFill>
                  <a:prstClr val="white"/>
                </a:solidFill>
                <a:latin typeface="Arial" panose="020B0604020202020204" pitchFamily="34" charset="0"/>
                <a:ea typeface="Calibri" panose="020F0502020204030204" pitchFamily="34" charset="0"/>
                <a:cs typeface="Arial" panose="020B0604020202020204" pitchFamily="34" charset="0"/>
              </a:rPr>
              <a:t>Felixstowe:              </a:t>
            </a:r>
            <a:r>
              <a:rPr lang="en-GB" sz="2400" b="1">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Young People, Drugs, and Crime</a:t>
            </a:r>
            <a:endParaRPr lang="en-GB" sz="240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endParaRPr>
          </a:p>
        </p:txBody>
      </p:sp>
      <p:sp>
        <p:nvSpPr>
          <p:cNvPr id="30" name="Content Placeholder 2">
            <a:extLst>
              <a:ext uri="{FF2B5EF4-FFF2-40B4-BE49-F238E27FC236}">
                <a16:creationId xmlns:a16="http://schemas.microsoft.com/office/drawing/2014/main" id="{457A64A1-8DB1-253C-9A32-2B4245B06BB2}"/>
              </a:ext>
            </a:extLst>
          </p:cNvPr>
          <p:cNvSpPr txBox="1">
            <a:spLocks/>
          </p:cNvSpPr>
          <p:nvPr/>
        </p:nvSpPr>
        <p:spPr>
          <a:xfrm>
            <a:off x="7241058" y="1296348"/>
            <a:ext cx="4824607" cy="1916409"/>
          </a:xfrm>
          <a:prstGeom prst="roundRect">
            <a:avLst>
              <a:gd name="adj" fmla="val 0"/>
            </a:avLst>
          </a:prstGeom>
          <a:solidFill>
            <a:srgbClr val="BD1E00">
              <a:alpha val="25000"/>
            </a:srgbClr>
          </a:solidFill>
        </p:spPr>
        <p:txBody>
          <a:bodyPr lIns="12960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097280">
              <a:lnSpc>
                <a:spcPct val="107000"/>
              </a:lnSpc>
              <a:spcBef>
                <a:spcPts val="1200"/>
              </a:spcBef>
              <a:spcAft>
                <a:spcPts val="960"/>
              </a:spcAft>
              <a:buNone/>
              <a:defRPr/>
            </a:pPr>
            <a:r>
              <a:rPr lang="en-GB" sz="4320" b="1" dirty="0">
                <a:noFill/>
                <a:latin typeface="Arial" panose="020B0604020202020204" pitchFamily="34" charset="0"/>
                <a:ea typeface="Calibri" panose="020F0502020204030204" pitchFamily="34" charset="0"/>
                <a:cs typeface="Arial" panose="020B0604020202020204" pitchFamily="34" charset="0"/>
              </a:rPr>
              <a:t>Boscombe &amp; Portland:</a:t>
            </a:r>
          </a:p>
        </p:txBody>
      </p:sp>
    </p:spTree>
    <p:extLst>
      <p:ext uri="{BB962C8B-B14F-4D97-AF65-F5344CB8AC3E}">
        <p14:creationId xmlns:p14="http://schemas.microsoft.com/office/powerpoint/2010/main" val="3337924058"/>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652888-A479-B29B-05E7-946D96C21EFF}"/>
            </a:ext>
          </a:extLst>
        </p:cNvPr>
        <p:cNvGrpSpPr/>
        <p:nvPr/>
      </p:nvGrpSpPr>
      <p:grpSpPr>
        <a:xfrm>
          <a:off x="0" y="0"/>
          <a:ext cx="0" cy="0"/>
          <a:chOff x="0" y="0"/>
          <a:chExt cx="0" cy="0"/>
        </a:xfrm>
      </p:grpSpPr>
      <p:pic>
        <p:nvPicPr>
          <p:cNvPr id="22" name="Picture 21" descr="Breaking Barriers Innovations">
            <a:extLst>
              <a:ext uri="{FF2B5EF4-FFF2-40B4-BE49-F238E27FC236}">
                <a16:creationId xmlns:a16="http://schemas.microsoft.com/office/drawing/2014/main" id="{572F61E9-2A9D-48E0-35DF-E893B08E156B}"/>
              </a:ext>
            </a:extLst>
          </p:cNvPr>
          <p:cNvPicPr>
            <a:picLocks noChangeAspect="1" noChangeArrowheads="1"/>
          </p:cNvPicPr>
          <p:nvPr/>
        </p:nvPicPr>
        <p:blipFill>
          <a:blip r:embed="rId3" cstate="email">
            <a:duotone>
              <a:prstClr val="black"/>
              <a:schemeClr val="bg1">
                <a:tint val="45000"/>
                <a:satMod val="400000"/>
              </a:schemeClr>
            </a:duotone>
            <a:extLst>
              <a:ext uri="{BEBA8EAE-BF5A-486C-A8C5-ECC9F3942E4B}">
                <a14:imgProps xmlns:a14="http://schemas.microsoft.com/office/drawing/2010/main">
                  <a14:imgLayer r:embed="rId4">
                    <a14:imgEffect>
                      <a14:sharpenSoften amount="58000"/>
                    </a14:imgEffect>
                    <a14:imgEffect>
                      <a14:brightnessContrast bright="100000" contrast="100000"/>
                    </a14:imgEffect>
                  </a14:imgLayer>
                </a14:imgProps>
              </a:ext>
              <a:ext uri="{28A0092B-C50C-407E-A947-70E740481C1C}">
                <a14:useLocalDpi xmlns:a14="http://schemas.microsoft.com/office/drawing/2010/main"/>
              </a:ext>
            </a:extLst>
          </a:blip>
          <a:srcRect/>
          <a:stretch>
            <a:fillRect/>
          </a:stretch>
        </p:blipFill>
        <p:spPr bwMode="auto">
          <a:xfrm>
            <a:off x="10854199" y="95701"/>
            <a:ext cx="1344606" cy="1093613"/>
          </a:xfrm>
          <a:prstGeom prst="rect">
            <a:avLst/>
          </a:prstGeom>
          <a:noFill/>
          <a:extLst>
            <a:ext uri="{909E8E84-426E-40DD-AFC4-6F175D3DCCD1}">
              <a14:hiddenFill xmlns:a14="http://schemas.microsoft.com/office/drawing/2010/main">
                <a:solidFill>
                  <a:srgbClr val="FFFFFF"/>
                </a:solidFill>
              </a14:hiddenFill>
            </a:ext>
          </a:extLst>
        </p:spPr>
      </p:pic>
      <p:sp>
        <p:nvSpPr>
          <p:cNvPr id="54" name="Freeform 53">
            <a:extLst>
              <a:ext uri="{FF2B5EF4-FFF2-40B4-BE49-F238E27FC236}">
                <a16:creationId xmlns:a16="http://schemas.microsoft.com/office/drawing/2014/main" id="{3ED9829C-A74D-8372-8A91-AC430BB4C4EB}"/>
              </a:ext>
            </a:extLst>
          </p:cNvPr>
          <p:cNvSpPr/>
          <p:nvPr/>
        </p:nvSpPr>
        <p:spPr>
          <a:xfrm>
            <a:off x="0" y="-4234684"/>
            <a:ext cx="1481428" cy="18127083"/>
          </a:xfrm>
          <a:custGeom>
            <a:avLst/>
            <a:gdLst>
              <a:gd name="connsiteX0" fmla="*/ 1773841 w 1773841"/>
              <a:gd name="connsiteY0" fmla="*/ 0 h 15819120"/>
              <a:gd name="connsiteX1" fmla="*/ 1773841 w 1773841"/>
              <a:gd name="connsiteY1" fmla="*/ 6233093 h 15819120"/>
              <a:gd name="connsiteX2" fmla="*/ 909496 w 1773841"/>
              <a:gd name="connsiteY2" fmla="*/ 7129609 h 15819120"/>
              <a:gd name="connsiteX3" fmla="*/ 909496 w 1773841"/>
              <a:gd name="connsiteY3" fmla="*/ 7272960 h 15819120"/>
              <a:gd name="connsiteX4" fmla="*/ 1773841 w 1773841"/>
              <a:gd name="connsiteY4" fmla="*/ 8169476 h 15819120"/>
              <a:gd name="connsiteX5" fmla="*/ 1773841 w 1773841"/>
              <a:gd name="connsiteY5" fmla="*/ 15819120 h 15819120"/>
              <a:gd name="connsiteX6" fmla="*/ 0 w 1773841"/>
              <a:gd name="connsiteY6" fmla="*/ 15819120 h 15819120"/>
              <a:gd name="connsiteX7" fmla="*/ 0 w 1773841"/>
              <a:gd name="connsiteY7" fmla="*/ 0 h 15819120"/>
              <a:gd name="connsiteX0" fmla="*/ 1773841 w 1773841"/>
              <a:gd name="connsiteY0" fmla="*/ 0 h 15819120"/>
              <a:gd name="connsiteX1" fmla="*/ 1773841 w 1773841"/>
              <a:gd name="connsiteY1" fmla="*/ 6233093 h 15819120"/>
              <a:gd name="connsiteX2" fmla="*/ 909496 w 1773841"/>
              <a:gd name="connsiteY2" fmla="*/ 7129609 h 15819120"/>
              <a:gd name="connsiteX3" fmla="*/ 909496 w 1773841"/>
              <a:gd name="connsiteY3" fmla="*/ 7272960 h 15819120"/>
              <a:gd name="connsiteX4" fmla="*/ 1773841 w 1773841"/>
              <a:gd name="connsiteY4" fmla="*/ 8169476 h 15819120"/>
              <a:gd name="connsiteX5" fmla="*/ 1773841 w 1773841"/>
              <a:gd name="connsiteY5" fmla="*/ 15819120 h 15819120"/>
              <a:gd name="connsiteX6" fmla="*/ 0 w 1773841"/>
              <a:gd name="connsiteY6" fmla="*/ 15819120 h 15819120"/>
              <a:gd name="connsiteX7" fmla="*/ 0 w 1773841"/>
              <a:gd name="connsiteY7" fmla="*/ 0 h 15819120"/>
              <a:gd name="connsiteX8" fmla="*/ 1773841 w 1773841"/>
              <a:gd name="connsiteY8" fmla="*/ 0 h 15819120"/>
              <a:gd name="connsiteX0" fmla="*/ 1773841 w 1773841"/>
              <a:gd name="connsiteY0" fmla="*/ 0 h 15819120"/>
              <a:gd name="connsiteX1" fmla="*/ 1773841 w 1773841"/>
              <a:gd name="connsiteY1" fmla="*/ 6233093 h 15819120"/>
              <a:gd name="connsiteX2" fmla="*/ 909496 w 1773841"/>
              <a:gd name="connsiteY2" fmla="*/ 7129609 h 15819120"/>
              <a:gd name="connsiteX3" fmla="*/ 909496 w 1773841"/>
              <a:gd name="connsiteY3" fmla="*/ 7272960 h 15819120"/>
              <a:gd name="connsiteX4" fmla="*/ 1773841 w 1773841"/>
              <a:gd name="connsiteY4" fmla="*/ 8169476 h 15819120"/>
              <a:gd name="connsiteX5" fmla="*/ 1773841 w 1773841"/>
              <a:gd name="connsiteY5" fmla="*/ 15819120 h 15819120"/>
              <a:gd name="connsiteX6" fmla="*/ 0 w 1773841"/>
              <a:gd name="connsiteY6" fmla="*/ 15819120 h 15819120"/>
              <a:gd name="connsiteX7" fmla="*/ 0 w 1773841"/>
              <a:gd name="connsiteY7" fmla="*/ 0 h 15819120"/>
              <a:gd name="connsiteX8" fmla="*/ 1773841 w 1773841"/>
              <a:gd name="connsiteY8" fmla="*/ 0 h 15819120"/>
              <a:gd name="connsiteX0" fmla="*/ 1773841 w 1777714"/>
              <a:gd name="connsiteY0" fmla="*/ 0 h 15819120"/>
              <a:gd name="connsiteX1" fmla="*/ 1773841 w 1777714"/>
              <a:gd name="connsiteY1" fmla="*/ 6233093 h 15819120"/>
              <a:gd name="connsiteX2" fmla="*/ 909496 w 1777714"/>
              <a:gd name="connsiteY2" fmla="*/ 7129609 h 15819120"/>
              <a:gd name="connsiteX3" fmla="*/ 909496 w 1777714"/>
              <a:gd name="connsiteY3" fmla="*/ 7272960 h 15819120"/>
              <a:gd name="connsiteX4" fmla="*/ 1773841 w 1777714"/>
              <a:gd name="connsiteY4" fmla="*/ 8169476 h 15819120"/>
              <a:gd name="connsiteX5" fmla="*/ 1773841 w 1777714"/>
              <a:gd name="connsiteY5" fmla="*/ 15819120 h 15819120"/>
              <a:gd name="connsiteX6" fmla="*/ 0 w 1777714"/>
              <a:gd name="connsiteY6" fmla="*/ 15819120 h 15819120"/>
              <a:gd name="connsiteX7" fmla="*/ 0 w 1777714"/>
              <a:gd name="connsiteY7" fmla="*/ 0 h 15819120"/>
              <a:gd name="connsiteX8" fmla="*/ 1773841 w 1777714"/>
              <a:gd name="connsiteY8" fmla="*/ 0 h 15819120"/>
              <a:gd name="connsiteX0" fmla="*/ 1773841 w 1777714"/>
              <a:gd name="connsiteY0" fmla="*/ 0 h 15819120"/>
              <a:gd name="connsiteX1" fmla="*/ 1773841 w 1777714"/>
              <a:gd name="connsiteY1" fmla="*/ 6233093 h 15819120"/>
              <a:gd name="connsiteX2" fmla="*/ 909496 w 1777714"/>
              <a:gd name="connsiteY2" fmla="*/ 7129609 h 15819120"/>
              <a:gd name="connsiteX3" fmla="*/ 909496 w 1777714"/>
              <a:gd name="connsiteY3" fmla="*/ 7272960 h 15819120"/>
              <a:gd name="connsiteX4" fmla="*/ 1773841 w 1777714"/>
              <a:gd name="connsiteY4" fmla="*/ 8169476 h 15819120"/>
              <a:gd name="connsiteX5" fmla="*/ 1773841 w 1777714"/>
              <a:gd name="connsiteY5" fmla="*/ 15819120 h 15819120"/>
              <a:gd name="connsiteX6" fmla="*/ 0 w 1777714"/>
              <a:gd name="connsiteY6" fmla="*/ 15819120 h 15819120"/>
              <a:gd name="connsiteX7" fmla="*/ 0 w 1777714"/>
              <a:gd name="connsiteY7" fmla="*/ 0 h 15819120"/>
              <a:gd name="connsiteX8" fmla="*/ 1773841 w 1777714"/>
              <a:gd name="connsiteY8" fmla="*/ 0 h 15819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7714" h="15819120">
                <a:moveTo>
                  <a:pt x="1773841" y="0"/>
                </a:moveTo>
                <a:cubicBezTo>
                  <a:pt x="1773841" y="2077698"/>
                  <a:pt x="1782556" y="5985053"/>
                  <a:pt x="1773841" y="6233093"/>
                </a:cubicBezTo>
                <a:cubicBezTo>
                  <a:pt x="1765126" y="6481133"/>
                  <a:pt x="909747" y="6822304"/>
                  <a:pt x="909496" y="7129609"/>
                </a:cubicBezTo>
                <a:cubicBezTo>
                  <a:pt x="909245" y="7436914"/>
                  <a:pt x="909245" y="6880986"/>
                  <a:pt x="909496" y="7272960"/>
                </a:cubicBezTo>
                <a:cubicBezTo>
                  <a:pt x="909747" y="7664934"/>
                  <a:pt x="1773593" y="7819837"/>
                  <a:pt x="1773841" y="8169476"/>
                </a:cubicBezTo>
                <a:cubicBezTo>
                  <a:pt x="1774089" y="8519115"/>
                  <a:pt x="1773841" y="13269239"/>
                  <a:pt x="1773841" y="15819120"/>
                </a:cubicBezTo>
                <a:lnTo>
                  <a:pt x="0" y="15819120"/>
                </a:lnTo>
                <a:lnTo>
                  <a:pt x="0" y="0"/>
                </a:lnTo>
                <a:lnTo>
                  <a:pt x="1773841"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defTabSz="761970"/>
            <a:endParaRPr lang="en-GB" sz="1500">
              <a:solidFill>
                <a:prstClr val="white"/>
              </a:solidFill>
              <a:latin typeface="Calibri" panose="020F0502020204030204"/>
            </a:endParaRPr>
          </a:p>
        </p:txBody>
      </p:sp>
      <p:pic>
        <p:nvPicPr>
          <p:cNvPr id="56" name="Picture 55">
            <a:extLst>
              <a:ext uri="{FF2B5EF4-FFF2-40B4-BE49-F238E27FC236}">
                <a16:creationId xmlns:a16="http://schemas.microsoft.com/office/drawing/2014/main" id="{A3855700-2274-EE06-6BC1-E9C0A7D1A089}"/>
              </a:ext>
            </a:extLst>
          </p:cNvPr>
          <p:cNvPicPr>
            <a:picLocks noChangeAspect="1"/>
          </p:cNvPicPr>
          <p:nvPr/>
        </p:nvPicPr>
        <p:blipFill>
          <a:blip r:embed="rId5" cstate="email">
            <a:alphaModFix amt="85000"/>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a:xfrm>
            <a:off x="142894" y="1296348"/>
            <a:ext cx="1068059" cy="1022154"/>
          </a:xfrm>
          <a:custGeom>
            <a:avLst/>
            <a:gdLst/>
            <a:ahLst/>
            <a:cxnLst/>
            <a:rect l="l" t="t" r="r" b="b"/>
            <a:pathLst>
              <a:path w="1486412" h="1422526">
                <a:moveTo>
                  <a:pt x="491851" y="655834"/>
                </a:moveTo>
                <a:lnTo>
                  <a:pt x="491851" y="868221"/>
                </a:lnTo>
                <a:lnTo>
                  <a:pt x="548048" y="868221"/>
                </a:lnTo>
                <a:lnTo>
                  <a:pt x="548048" y="655834"/>
                </a:lnTo>
                <a:close/>
                <a:moveTo>
                  <a:pt x="1159797" y="651034"/>
                </a:moveTo>
                <a:cubicBezTo>
                  <a:pt x="1129265" y="651034"/>
                  <a:pt x="1106733" y="657300"/>
                  <a:pt x="1092201" y="669833"/>
                </a:cubicBezTo>
                <a:cubicBezTo>
                  <a:pt x="1077668" y="682365"/>
                  <a:pt x="1070402" y="697831"/>
                  <a:pt x="1070402" y="716230"/>
                </a:cubicBezTo>
                <a:cubicBezTo>
                  <a:pt x="1070402" y="736629"/>
                  <a:pt x="1078802" y="752561"/>
                  <a:pt x="1095601" y="764027"/>
                </a:cubicBezTo>
                <a:cubicBezTo>
                  <a:pt x="1107733" y="772293"/>
                  <a:pt x="1136465" y="781426"/>
                  <a:pt x="1181795" y="791425"/>
                </a:cubicBezTo>
                <a:cubicBezTo>
                  <a:pt x="1191528" y="793692"/>
                  <a:pt x="1197794" y="796158"/>
                  <a:pt x="1200594" y="798825"/>
                </a:cubicBezTo>
                <a:cubicBezTo>
                  <a:pt x="1203261" y="801625"/>
                  <a:pt x="1204594" y="805158"/>
                  <a:pt x="1204594" y="809424"/>
                </a:cubicBezTo>
                <a:cubicBezTo>
                  <a:pt x="1204594" y="815691"/>
                  <a:pt x="1202127" y="820690"/>
                  <a:pt x="1197194" y="824423"/>
                </a:cubicBezTo>
                <a:cubicBezTo>
                  <a:pt x="1189861" y="829756"/>
                  <a:pt x="1178929" y="832423"/>
                  <a:pt x="1164396" y="832423"/>
                </a:cubicBezTo>
                <a:cubicBezTo>
                  <a:pt x="1151197" y="832423"/>
                  <a:pt x="1140931" y="829590"/>
                  <a:pt x="1133598" y="823923"/>
                </a:cubicBezTo>
                <a:cubicBezTo>
                  <a:pt x="1126265" y="818257"/>
                  <a:pt x="1121399" y="809958"/>
                  <a:pt x="1118999" y="799025"/>
                </a:cubicBezTo>
                <a:lnTo>
                  <a:pt x="1062603" y="807624"/>
                </a:lnTo>
                <a:cubicBezTo>
                  <a:pt x="1067802" y="827756"/>
                  <a:pt x="1078835" y="843689"/>
                  <a:pt x="1095701" y="855421"/>
                </a:cubicBezTo>
                <a:cubicBezTo>
                  <a:pt x="1112566" y="867154"/>
                  <a:pt x="1135465" y="873020"/>
                  <a:pt x="1164396" y="873020"/>
                </a:cubicBezTo>
                <a:cubicBezTo>
                  <a:pt x="1196261" y="873020"/>
                  <a:pt x="1220326" y="866021"/>
                  <a:pt x="1236592" y="852022"/>
                </a:cubicBezTo>
                <a:cubicBezTo>
                  <a:pt x="1252858" y="838023"/>
                  <a:pt x="1260991" y="821290"/>
                  <a:pt x="1260991" y="801825"/>
                </a:cubicBezTo>
                <a:cubicBezTo>
                  <a:pt x="1260991" y="783959"/>
                  <a:pt x="1255124" y="770027"/>
                  <a:pt x="1243392" y="760027"/>
                </a:cubicBezTo>
                <a:cubicBezTo>
                  <a:pt x="1231526" y="750161"/>
                  <a:pt x="1210627" y="741828"/>
                  <a:pt x="1180695" y="735029"/>
                </a:cubicBezTo>
                <a:cubicBezTo>
                  <a:pt x="1150764" y="728229"/>
                  <a:pt x="1133265" y="722963"/>
                  <a:pt x="1128199" y="719230"/>
                </a:cubicBezTo>
                <a:cubicBezTo>
                  <a:pt x="1124465" y="716430"/>
                  <a:pt x="1122599" y="713030"/>
                  <a:pt x="1122599" y="709030"/>
                </a:cubicBezTo>
                <a:cubicBezTo>
                  <a:pt x="1122599" y="704364"/>
                  <a:pt x="1124732" y="700564"/>
                  <a:pt x="1128999" y="697631"/>
                </a:cubicBezTo>
                <a:cubicBezTo>
                  <a:pt x="1135398" y="693498"/>
                  <a:pt x="1145998" y="691431"/>
                  <a:pt x="1160797" y="691431"/>
                </a:cubicBezTo>
                <a:cubicBezTo>
                  <a:pt x="1172529" y="691431"/>
                  <a:pt x="1181562" y="693631"/>
                  <a:pt x="1187895" y="698031"/>
                </a:cubicBezTo>
                <a:cubicBezTo>
                  <a:pt x="1194228" y="702431"/>
                  <a:pt x="1198528" y="708764"/>
                  <a:pt x="1200794" y="717030"/>
                </a:cubicBezTo>
                <a:lnTo>
                  <a:pt x="1253791" y="707230"/>
                </a:lnTo>
                <a:cubicBezTo>
                  <a:pt x="1248458" y="688698"/>
                  <a:pt x="1238725" y="674699"/>
                  <a:pt x="1224593" y="665233"/>
                </a:cubicBezTo>
                <a:cubicBezTo>
                  <a:pt x="1210460" y="655767"/>
                  <a:pt x="1188862" y="651034"/>
                  <a:pt x="1159797" y="651034"/>
                </a:cubicBezTo>
                <a:close/>
                <a:moveTo>
                  <a:pt x="944396" y="651034"/>
                </a:moveTo>
                <a:cubicBezTo>
                  <a:pt x="912798" y="651034"/>
                  <a:pt x="887733" y="660800"/>
                  <a:pt x="869200" y="680332"/>
                </a:cubicBezTo>
                <a:cubicBezTo>
                  <a:pt x="850668" y="699864"/>
                  <a:pt x="841402" y="727163"/>
                  <a:pt x="841402" y="762227"/>
                </a:cubicBezTo>
                <a:cubicBezTo>
                  <a:pt x="841402" y="796892"/>
                  <a:pt x="850635" y="824023"/>
                  <a:pt x="869100" y="843622"/>
                </a:cubicBezTo>
                <a:cubicBezTo>
                  <a:pt x="887566" y="863221"/>
                  <a:pt x="912331" y="873020"/>
                  <a:pt x="943396" y="873020"/>
                </a:cubicBezTo>
                <a:cubicBezTo>
                  <a:pt x="970728" y="873020"/>
                  <a:pt x="992526" y="866554"/>
                  <a:pt x="1008792" y="853622"/>
                </a:cubicBezTo>
                <a:cubicBezTo>
                  <a:pt x="1025057" y="840689"/>
                  <a:pt x="1036057" y="821557"/>
                  <a:pt x="1041790" y="796225"/>
                </a:cubicBezTo>
                <a:lnTo>
                  <a:pt x="986593" y="786826"/>
                </a:lnTo>
                <a:cubicBezTo>
                  <a:pt x="983793" y="801625"/>
                  <a:pt x="978994" y="812057"/>
                  <a:pt x="972194" y="818124"/>
                </a:cubicBezTo>
                <a:cubicBezTo>
                  <a:pt x="965395" y="824190"/>
                  <a:pt x="956662" y="827223"/>
                  <a:pt x="945996" y="827223"/>
                </a:cubicBezTo>
                <a:cubicBezTo>
                  <a:pt x="931730" y="827223"/>
                  <a:pt x="920364" y="822023"/>
                  <a:pt x="911898" y="811624"/>
                </a:cubicBezTo>
                <a:cubicBezTo>
                  <a:pt x="903432" y="801225"/>
                  <a:pt x="899199" y="783426"/>
                  <a:pt x="899199" y="758227"/>
                </a:cubicBezTo>
                <a:cubicBezTo>
                  <a:pt x="899199" y="735562"/>
                  <a:pt x="903365" y="719396"/>
                  <a:pt x="911698" y="709730"/>
                </a:cubicBezTo>
                <a:cubicBezTo>
                  <a:pt x="920031" y="700064"/>
                  <a:pt x="931197" y="695231"/>
                  <a:pt x="945196" y="695231"/>
                </a:cubicBezTo>
                <a:cubicBezTo>
                  <a:pt x="955728" y="695231"/>
                  <a:pt x="964295" y="698031"/>
                  <a:pt x="970894" y="703631"/>
                </a:cubicBezTo>
                <a:cubicBezTo>
                  <a:pt x="977494" y="709230"/>
                  <a:pt x="981727" y="717563"/>
                  <a:pt x="983593" y="728629"/>
                </a:cubicBezTo>
                <a:lnTo>
                  <a:pt x="1038990" y="718630"/>
                </a:lnTo>
                <a:cubicBezTo>
                  <a:pt x="1032324" y="695831"/>
                  <a:pt x="1021358" y="678866"/>
                  <a:pt x="1006092" y="667733"/>
                </a:cubicBezTo>
                <a:cubicBezTo>
                  <a:pt x="990826" y="656600"/>
                  <a:pt x="970261" y="651034"/>
                  <a:pt x="944396" y="651034"/>
                </a:cubicBezTo>
                <a:close/>
                <a:moveTo>
                  <a:pt x="727944" y="651034"/>
                </a:moveTo>
                <a:cubicBezTo>
                  <a:pt x="699812" y="651034"/>
                  <a:pt x="676480" y="663033"/>
                  <a:pt x="657948" y="687032"/>
                </a:cubicBezTo>
                <a:lnTo>
                  <a:pt x="657948" y="655834"/>
                </a:lnTo>
                <a:lnTo>
                  <a:pt x="605751" y="655834"/>
                </a:lnTo>
                <a:lnTo>
                  <a:pt x="605751" y="868221"/>
                </a:lnTo>
                <a:lnTo>
                  <a:pt x="661948" y="868221"/>
                </a:lnTo>
                <a:lnTo>
                  <a:pt x="661948" y="772027"/>
                </a:lnTo>
                <a:cubicBezTo>
                  <a:pt x="661948" y="748295"/>
                  <a:pt x="663381" y="732029"/>
                  <a:pt x="666248" y="723229"/>
                </a:cubicBezTo>
                <a:cubicBezTo>
                  <a:pt x="669114" y="714430"/>
                  <a:pt x="674414" y="707364"/>
                  <a:pt x="682147" y="702031"/>
                </a:cubicBezTo>
                <a:cubicBezTo>
                  <a:pt x="689880" y="696698"/>
                  <a:pt x="698612" y="694031"/>
                  <a:pt x="708345" y="694031"/>
                </a:cubicBezTo>
                <a:cubicBezTo>
                  <a:pt x="715945" y="694031"/>
                  <a:pt x="722444" y="695898"/>
                  <a:pt x="727844" y="699631"/>
                </a:cubicBezTo>
                <a:cubicBezTo>
                  <a:pt x="733244" y="703364"/>
                  <a:pt x="737143" y="708597"/>
                  <a:pt x="739543" y="715330"/>
                </a:cubicBezTo>
                <a:cubicBezTo>
                  <a:pt x="741943" y="722063"/>
                  <a:pt x="743143" y="736895"/>
                  <a:pt x="743143" y="759827"/>
                </a:cubicBezTo>
                <a:lnTo>
                  <a:pt x="743143" y="868221"/>
                </a:lnTo>
                <a:lnTo>
                  <a:pt x="799340" y="868221"/>
                </a:lnTo>
                <a:lnTo>
                  <a:pt x="799340" y="736229"/>
                </a:lnTo>
                <a:cubicBezTo>
                  <a:pt x="799340" y="719830"/>
                  <a:pt x="798306" y="707230"/>
                  <a:pt x="796240" y="698431"/>
                </a:cubicBezTo>
                <a:cubicBezTo>
                  <a:pt x="794173" y="689632"/>
                  <a:pt x="790507" y="681765"/>
                  <a:pt x="785240" y="674832"/>
                </a:cubicBezTo>
                <a:cubicBezTo>
                  <a:pt x="779974" y="667900"/>
                  <a:pt x="772208" y="662200"/>
                  <a:pt x="761942" y="657733"/>
                </a:cubicBezTo>
                <a:cubicBezTo>
                  <a:pt x="751676" y="653267"/>
                  <a:pt x="740343" y="651034"/>
                  <a:pt x="727944" y="651034"/>
                </a:cubicBezTo>
                <a:close/>
                <a:moveTo>
                  <a:pt x="246201" y="577438"/>
                </a:moveTo>
                <a:lnTo>
                  <a:pt x="246201" y="868221"/>
                </a:lnTo>
                <a:lnTo>
                  <a:pt x="452589" y="868221"/>
                </a:lnTo>
                <a:lnTo>
                  <a:pt x="452589" y="818824"/>
                </a:lnTo>
                <a:lnTo>
                  <a:pt x="305398" y="818824"/>
                </a:lnTo>
                <a:lnTo>
                  <a:pt x="305398" y="577438"/>
                </a:lnTo>
                <a:close/>
                <a:moveTo>
                  <a:pt x="491851" y="575039"/>
                </a:moveTo>
                <a:lnTo>
                  <a:pt x="491851" y="627035"/>
                </a:lnTo>
                <a:lnTo>
                  <a:pt x="548048" y="627035"/>
                </a:lnTo>
                <a:lnTo>
                  <a:pt x="548048" y="575039"/>
                </a:lnTo>
                <a:close/>
                <a:moveTo>
                  <a:pt x="743206" y="0"/>
                </a:moveTo>
                <a:cubicBezTo>
                  <a:pt x="1153667" y="0"/>
                  <a:pt x="1486412" y="318443"/>
                  <a:pt x="1486412" y="711263"/>
                </a:cubicBezTo>
                <a:cubicBezTo>
                  <a:pt x="1486412" y="1104083"/>
                  <a:pt x="1153667" y="1422526"/>
                  <a:pt x="743206" y="1422526"/>
                </a:cubicBezTo>
                <a:cubicBezTo>
                  <a:pt x="332745" y="1422526"/>
                  <a:pt x="0" y="1104083"/>
                  <a:pt x="0" y="711263"/>
                </a:cubicBezTo>
                <a:cubicBezTo>
                  <a:pt x="0" y="318443"/>
                  <a:pt x="332745" y="0"/>
                  <a:pt x="743206" y="0"/>
                </a:cubicBezTo>
                <a:close/>
              </a:path>
            </a:pathLst>
          </a:custGeom>
          <a:ln w="190500" cap="rnd">
            <a:noFill/>
            <a:prstDash val="solid"/>
          </a:ln>
          <a:effectLst>
            <a:outerShdw blurRad="127000" sx="1000" sy="1000" algn="bl" rotWithShape="0">
              <a:srgbClr val="000000"/>
            </a:outerShdw>
          </a:effectLst>
        </p:spPr>
      </p:pic>
      <p:pic>
        <p:nvPicPr>
          <p:cNvPr id="57" name="Picture 56">
            <a:extLst>
              <a:ext uri="{FF2B5EF4-FFF2-40B4-BE49-F238E27FC236}">
                <a16:creationId xmlns:a16="http://schemas.microsoft.com/office/drawing/2014/main" id="{922F0E7F-7E7E-F1EB-8F20-3EF3AAB71A4A}"/>
              </a:ext>
            </a:extLst>
          </p:cNvPr>
          <p:cNvPicPr>
            <a:picLocks noChangeAspect="1"/>
          </p:cNvPicPr>
          <p:nvPr/>
        </p:nvPicPr>
        <p:blipFill>
          <a:blip r:embed="rId6" cstate="email">
            <a:alphaModFix amt="85000"/>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141113" y="2385742"/>
            <a:ext cx="1077588" cy="1040695"/>
          </a:xfrm>
          <a:custGeom>
            <a:avLst/>
            <a:gdLst/>
            <a:ahLst/>
            <a:cxnLst/>
            <a:rect l="l" t="t" r="r" b="b"/>
            <a:pathLst>
              <a:path w="1475716" h="1425192">
                <a:moveTo>
                  <a:pt x="523390" y="694660"/>
                </a:moveTo>
                <a:cubicBezTo>
                  <a:pt x="536010" y="694660"/>
                  <a:pt x="546593" y="699478"/>
                  <a:pt x="555139" y="709115"/>
                </a:cubicBezTo>
                <a:cubicBezTo>
                  <a:pt x="563686" y="718751"/>
                  <a:pt x="567960" y="732518"/>
                  <a:pt x="567960" y="750415"/>
                </a:cubicBezTo>
                <a:cubicBezTo>
                  <a:pt x="567960" y="768770"/>
                  <a:pt x="563686" y="782766"/>
                  <a:pt x="555139" y="792403"/>
                </a:cubicBezTo>
                <a:cubicBezTo>
                  <a:pt x="546593" y="802039"/>
                  <a:pt x="536010" y="806858"/>
                  <a:pt x="523390" y="806858"/>
                </a:cubicBezTo>
                <a:cubicBezTo>
                  <a:pt x="510771" y="806858"/>
                  <a:pt x="500159" y="802039"/>
                  <a:pt x="491555" y="792403"/>
                </a:cubicBezTo>
                <a:cubicBezTo>
                  <a:pt x="482951" y="782766"/>
                  <a:pt x="478649" y="768885"/>
                  <a:pt x="478649" y="750759"/>
                </a:cubicBezTo>
                <a:cubicBezTo>
                  <a:pt x="478649" y="732633"/>
                  <a:pt x="482951" y="718751"/>
                  <a:pt x="491555" y="709115"/>
                </a:cubicBezTo>
                <a:cubicBezTo>
                  <a:pt x="500159" y="699478"/>
                  <a:pt x="510771" y="694660"/>
                  <a:pt x="523390" y="694660"/>
                </a:cubicBezTo>
                <a:close/>
                <a:moveTo>
                  <a:pt x="1065343" y="692251"/>
                </a:moveTo>
                <a:cubicBezTo>
                  <a:pt x="1075209" y="692251"/>
                  <a:pt x="1083584" y="695893"/>
                  <a:pt x="1090467" y="703178"/>
                </a:cubicBezTo>
                <a:cubicBezTo>
                  <a:pt x="1097351" y="710463"/>
                  <a:pt x="1100964" y="721103"/>
                  <a:pt x="1101308" y="735099"/>
                </a:cubicBezTo>
                <a:lnTo>
                  <a:pt x="1029034" y="735099"/>
                </a:lnTo>
                <a:cubicBezTo>
                  <a:pt x="1028919" y="721906"/>
                  <a:pt x="1032303" y="711467"/>
                  <a:pt x="1039187" y="703780"/>
                </a:cubicBezTo>
                <a:cubicBezTo>
                  <a:pt x="1046070" y="696094"/>
                  <a:pt x="1054789" y="692251"/>
                  <a:pt x="1065343" y="692251"/>
                </a:cubicBezTo>
                <a:close/>
                <a:moveTo>
                  <a:pt x="1062418" y="655253"/>
                </a:moveTo>
                <a:cubicBezTo>
                  <a:pt x="1038211" y="655253"/>
                  <a:pt x="1018193" y="663828"/>
                  <a:pt x="1002361" y="680979"/>
                </a:cubicBezTo>
                <a:cubicBezTo>
                  <a:pt x="986529" y="698130"/>
                  <a:pt x="978614" y="721849"/>
                  <a:pt x="978614" y="752135"/>
                </a:cubicBezTo>
                <a:cubicBezTo>
                  <a:pt x="978614" y="777489"/>
                  <a:pt x="984636" y="798483"/>
                  <a:pt x="996682" y="815118"/>
                </a:cubicBezTo>
                <a:cubicBezTo>
                  <a:pt x="1011940" y="835882"/>
                  <a:pt x="1035458" y="846265"/>
                  <a:pt x="1067236" y="846265"/>
                </a:cubicBezTo>
                <a:cubicBezTo>
                  <a:pt x="1087312" y="846265"/>
                  <a:pt x="1104033" y="841647"/>
                  <a:pt x="1117398" y="832412"/>
                </a:cubicBezTo>
                <a:cubicBezTo>
                  <a:pt x="1130763" y="823177"/>
                  <a:pt x="1140543" y="809726"/>
                  <a:pt x="1146738" y="792059"/>
                </a:cubicBezTo>
                <a:lnTo>
                  <a:pt x="1098555" y="783971"/>
                </a:lnTo>
                <a:cubicBezTo>
                  <a:pt x="1095916" y="793148"/>
                  <a:pt x="1092016" y="799802"/>
                  <a:pt x="1086854" y="803932"/>
                </a:cubicBezTo>
                <a:cubicBezTo>
                  <a:pt x="1081691" y="808062"/>
                  <a:pt x="1075324" y="810127"/>
                  <a:pt x="1067752" y="810127"/>
                </a:cubicBezTo>
                <a:cubicBezTo>
                  <a:pt x="1056624" y="810127"/>
                  <a:pt x="1047332" y="806141"/>
                  <a:pt x="1039875" y="798168"/>
                </a:cubicBezTo>
                <a:cubicBezTo>
                  <a:pt x="1032418" y="790194"/>
                  <a:pt x="1028518" y="779038"/>
                  <a:pt x="1028173" y="764697"/>
                </a:cubicBezTo>
                <a:lnTo>
                  <a:pt x="1149319" y="764697"/>
                </a:lnTo>
                <a:cubicBezTo>
                  <a:pt x="1150008" y="727642"/>
                  <a:pt x="1142493" y="700138"/>
                  <a:pt x="1126777" y="682184"/>
                </a:cubicBezTo>
                <a:cubicBezTo>
                  <a:pt x="1111060" y="664230"/>
                  <a:pt x="1089607" y="655253"/>
                  <a:pt x="1062418" y="655253"/>
                </a:cubicBezTo>
                <a:close/>
                <a:moveTo>
                  <a:pt x="859295" y="655253"/>
                </a:moveTo>
                <a:cubicBezTo>
                  <a:pt x="833024" y="655253"/>
                  <a:pt x="813636" y="660645"/>
                  <a:pt x="801131" y="671429"/>
                </a:cubicBezTo>
                <a:cubicBezTo>
                  <a:pt x="788627" y="682213"/>
                  <a:pt x="782374" y="695520"/>
                  <a:pt x="782374" y="711352"/>
                </a:cubicBezTo>
                <a:cubicBezTo>
                  <a:pt x="782374" y="728904"/>
                  <a:pt x="789602" y="742614"/>
                  <a:pt x="804057" y="752480"/>
                </a:cubicBezTo>
                <a:cubicBezTo>
                  <a:pt x="814496" y="759592"/>
                  <a:pt x="839219" y="767451"/>
                  <a:pt x="878224" y="776055"/>
                </a:cubicBezTo>
                <a:cubicBezTo>
                  <a:pt x="886599" y="778005"/>
                  <a:pt x="891991" y="780128"/>
                  <a:pt x="894400" y="782422"/>
                </a:cubicBezTo>
                <a:cubicBezTo>
                  <a:pt x="896694" y="784831"/>
                  <a:pt x="897842" y="787871"/>
                  <a:pt x="897842" y="791542"/>
                </a:cubicBezTo>
                <a:cubicBezTo>
                  <a:pt x="897842" y="796934"/>
                  <a:pt x="895719" y="801236"/>
                  <a:pt x="891475" y="804449"/>
                </a:cubicBezTo>
                <a:cubicBezTo>
                  <a:pt x="885165" y="809037"/>
                  <a:pt x="875758" y="811332"/>
                  <a:pt x="863253" y="811332"/>
                </a:cubicBezTo>
                <a:cubicBezTo>
                  <a:pt x="851896" y="811332"/>
                  <a:pt x="843062" y="808894"/>
                  <a:pt x="836752" y="804018"/>
                </a:cubicBezTo>
                <a:cubicBezTo>
                  <a:pt x="830443" y="799143"/>
                  <a:pt x="826255" y="792001"/>
                  <a:pt x="824190" y="782594"/>
                </a:cubicBezTo>
                <a:lnTo>
                  <a:pt x="775663" y="789994"/>
                </a:lnTo>
                <a:cubicBezTo>
                  <a:pt x="780137" y="807317"/>
                  <a:pt x="789630" y="821026"/>
                  <a:pt x="804143" y="831121"/>
                </a:cubicBezTo>
                <a:cubicBezTo>
                  <a:pt x="818655" y="841217"/>
                  <a:pt x="838358" y="846265"/>
                  <a:pt x="863253" y="846265"/>
                </a:cubicBezTo>
                <a:cubicBezTo>
                  <a:pt x="890672" y="846265"/>
                  <a:pt x="911379" y="840242"/>
                  <a:pt x="925375" y="828196"/>
                </a:cubicBezTo>
                <a:cubicBezTo>
                  <a:pt x="939371" y="816150"/>
                  <a:pt x="946369" y="801753"/>
                  <a:pt x="946369" y="785003"/>
                </a:cubicBezTo>
                <a:cubicBezTo>
                  <a:pt x="946369" y="769631"/>
                  <a:pt x="941321" y="757642"/>
                  <a:pt x="931226" y="749038"/>
                </a:cubicBezTo>
                <a:cubicBezTo>
                  <a:pt x="921015" y="740549"/>
                  <a:pt x="903033" y="733378"/>
                  <a:pt x="877278" y="727528"/>
                </a:cubicBezTo>
                <a:cubicBezTo>
                  <a:pt x="851523" y="721677"/>
                  <a:pt x="836466" y="717145"/>
                  <a:pt x="832106" y="713933"/>
                </a:cubicBezTo>
                <a:cubicBezTo>
                  <a:pt x="828894" y="711524"/>
                  <a:pt x="827288" y="708599"/>
                  <a:pt x="827288" y="705157"/>
                </a:cubicBezTo>
                <a:cubicBezTo>
                  <a:pt x="827288" y="701142"/>
                  <a:pt x="829123" y="697872"/>
                  <a:pt x="832794" y="695348"/>
                </a:cubicBezTo>
                <a:cubicBezTo>
                  <a:pt x="838301" y="691792"/>
                  <a:pt x="847422" y="690014"/>
                  <a:pt x="860156" y="690014"/>
                </a:cubicBezTo>
                <a:cubicBezTo>
                  <a:pt x="870251" y="690014"/>
                  <a:pt x="878023" y="691907"/>
                  <a:pt x="883473" y="695692"/>
                </a:cubicBezTo>
                <a:cubicBezTo>
                  <a:pt x="888922" y="699478"/>
                  <a:pt x="892622" y="704928"/>
                  <a:pt x="894572" y="712040"/>
                </a:cubicBezTo>
                <a:lnTo>
                  <a:pt x="940174" y="703608"/>
                </a:lnTo>
                <a:cubicBezTo>
                  <a:pt x="935585" y="687662"/>
                  <a:pt x="927210" y="675616"/>
                  <a:pt x="915050" y="667471"/>
                </a:cubicBezTo>
                <a:cubicBezTo>
                  <a:pt x="902889" y="659326"/>
                  <a:pt x="884304" y="655253"/>
                  <a:pt x="859295" y="655253"/>
                </a:cubicBezTo>
                <a:close/>
                <a:moveTo>
                  <a:pt x="743842" y="655253"/>
                </a:moveTo>
                <a:cubicBezTo>
                  <a:pt x="736041" y="655253"/>
                  <a:pt x="729071" y="657203"/>
                  <a:pt x="722934" y="661104"/>
                </a:cubicBezTo>
                <a:cubicBezTo>
                  <a:pt x="716796" y="665004"/>
                  <a:pt x="709884" y="673092"/>
                  <a:pt x="702198" y="685367"/>
                </a:cubicBezTo>
                <a:lnTo>
                  <a:pt x="702198" y="659383"/>
                </a:lnTo>
                <a:lnTo>
                  <a:pt x="657284" y="659383"/>
                </a:lnTo>
                <a:lnTo>
                  <a:pt x="657284" y="842135"/>
                </a:lnTo>
                <a:lnTo>
                  <a:pt x="705639" y="842135"/>
                </a:lnTo>
                <a:lnTo>
                  <a:pt x="705639" y="785692"/>
                </a:lnTo>
                <a:cubicBezTo>
                  <a:pt x="705639" y="754602"/>
                  <a:pt x="706987" y="734182"/>
                  <a:pt x="709683" y="724430"/>
                </a:cubicBezTo>
                <a:cubicBezTo>
                  <a:pt x="712379" y="714679"/>
                  <a:pt x="716079" y="707939"/>
                  <a:pt x="720783" y="704210"/>
                </a:cubicBezTo>
                <a:cubicBezTo>
                  <a:pt x="725486" y="700482"/>
                  <a:pt x="731222" y="698618"/>
                  <a:pt x="737991" y="698618"/>
                </a:cubicBezTo>
                <a:cubicBezTo>
                  <a:pt x="744989" y="698618"/>
                  <a:pt x="752561" y="701256"/>
                  <a:pt x="760706" y="706534"/>
                </a:cubicBezTo>
                <a:lnTo>
                  <a:pt x="775677" y="664373"/>
                </a:lnTo>
                <a:cubicBezTo>
                  <a:pt x="765467" y="658293"/>
                  <a:pt x="754855" y="655253"/>
                  <a:pt x="743842" y="655253"/>
                </a:cubicBezTo>
                <a:close/>
                <a:moveTo>
                  <a:pt x="523218" y="655253"/>
                </a:moveTo>
                <a:cubicBezTo>
                  <a:pt x="505322" y="655253"/>
                  <a:pt x="489117" y="659211"/>
                  <a:pt x="474605" y="667127"/>
                </a:cubicBezTo>
                <a:cubicBezTo>
                  <a:pt x="460092" y="675043"/>
                  <a:pt x="448878" y="686515"/>
                  <a:pt x="440963" y="701543"/>
                </a:cubicBezTo>
                <a:cubicBezTo>
                  <a:pt x="433047" y="716572"/>
                  <a:pt x="429089" y="732117"/>
                  <a:pt x="429089" y="748178"/>
                </a:cubicBezTo>
                <a:cubicBezTo>
                  <a:pt x="429089" y="769172"/>
                  <a:pt x="433047" y="786982"/>
                  <a:pt x="440963" y="801609"/>
                </a:cubicBezTo>
                <a:cubicBezTo>
                  <a:pt x="448878" y="816236"/>
                  <a:pt x="460437" y="827336"/>
                  <a:pt x="475637" y="834907"/>
                </a:cubicBezTo>
                <a:cubicBezTo>
                  <a:pt x="490838" y="842479"/>
                  <a:pt x="506813" y="846265"/>
                  <a:pt x="523562" y="846265"/>
                </a:cubicBezTo>
                <a:cubicBezTo>
                  <a:pt x="550637" y="846265"/>
                  <a:pt x="573093" y="837173"/>
                  <a:pt x="590933" y="818990"/>
                </a:cubicBezTo>
                <a:cubicBezTo>
                  <a:pt x="608772" y="800806"/>
                  <a:pt x="617691" y="777891"/>
                  <a:pt x="617691" y="750243"/>
                </a:cubicBezTo>
                <a:cubicBezTo>
                  <a:pt x="617691" y="722824"/>
                  <a:pt x="608858" y="700138"/>
                  <a:pt x="591191" y="682184"/>
                </a:cubicBezTo>
                <a:cubicBezTo>
                  <a:pt x="573524" y="664230"/>
                  <a:pt x="550866" y="655253"/>
                  <a:pt x="523218" y="655253"/>
                </a:cubicBezTo>
                <a:close/>
                <a:moveTo>
                  <a:pt x="234208" y="632538"/>
                </a:moveTo>
                <a:lnTo>
                  <a:pt x="257095" y="632538"/>
                </a:lnTo>
                <a:cubicBezTo>
                  <a:pt x="277859" y="632538"/>
                  <a:pt x="291798" y="633341"/>
                  <a:pt x="298911" y="634947"/>
                </a:cubicBezTo>
                <a:cubicBezTo>
                  <a:pt x="308433" y="637012"/>
                  <a:pt x="316291" y="640970"/>
                  <a:pt x="322486" y="646821"/>
                </a:cubicBezTo>
                <a:cubicBezTo>
                  <a:pt x="328681" y="652672"/>
                  <a:pt x="333499" y="660817"/>
                  <a:pt x="336941" y="671257"/>
                </a:cubicBezTo>
                <a:cubicBezTo>
                  <a:pt x="340383" y="681696"/>
                  <a:pt x="342104" y="696668"/>
                  <a:pt x="342104" y="716170"/>
                </a:cubicBezTo>
                <a:cubicBezTo>
                  <a:pt x="342104" y="735673"/>
                  <a:pt x="340383" y="751074"/>
                  <a:pt x="336941" y="762374"/>
                </a:cubicBezTo>
                <a:cubicBezTo>
                  <a:pt x="333499" y="773674"/>
                  <a:pt x="329054" y="781791"/>
                  <a:pt x="323605" y="786724"/>
                </a:cubicBezTo>
                <a:cubicBezTo>
                  <a:pt x="318155" y="791657"/>
                  <a:pt x="311301" y="795156"/>
                  <a:pt x="303041" y="797221"/>
                </a:cubicBezTo>
                <a:cubicBezTo>
                  <a:pt x="296731" y="798827"/>
                  <a:pt x="286464" y="799630"/>
                  <a:pt x="272238" y="799630"/>
                </a:cubicBezTo>
                <a:lnTo>
                  <a:pt x="234208" y="799630"/>
                </a:lnTo>
                <a:close/>
                <a:moveTo>
                  <a:pt x="1243514" y="594852"/>
                </a:moveTo>
                <a:lnTo>
                  <a:pt x="1194986" y="623074"/>
                </a:lnTo>
                <a:lnTo>
                  <a:pt x="1194986" y="659383"/>
                </a:lnTo>
                <a:lnTo>
                  <a:pt x="1172788" y="659383"/>
                </a:lnTo>
                <a:lnTo>
                  <a:pt x="1172788" y="697929"/>
                </a:lnTo>
                <a:lnTo>
                  <a:pt x="1194986" y="697929"/>
                </a:lnTo>
                <a:lnTo>
                  <a:pt x="1194986" y="777604"/>
                </a:lnTo>
                <a:cubicBezTo>
                  <a:pt x="1194986" y="794697"/>
                  <a:pt x="1195503" y="806055"/>
                  <a:pt x="1196535" y="811676"/>
                </a:cubicBezTo>
                <a:cubicBezTo>
                  <a:pt x="1197797" y="819592"/>
                  <a:pt x="1200063" y="825873"/>
                  <a:pt x="1203332" y="830519"/>
                </a:cubicBezTo>
                <a:cubicBezTo>
                  <a:pt x="1206602" y="835165"/>
                  <a:pt x="1211736" y="838951"/>
                  <a:pt x="1218734" y="841877"/>
                </a:cubicBezTo>
                <a:cubicBezTo>
                  <a:pt x="1225732" y="844802"/>
                  <a:pt x="1233590" y="846265"/>
                  <a:pt x="1242309" y="846265"/>
                </a:cubicBezTo>
                <a:cubicBezTo>
                  <a:pt x="1256535" y="846265"/>
                  <a:pt x="1269269" y="843855"/>
                  <a:pt x="1280511" y="839037"/>
                </a:cubicBezTo>
                <a:lnTo>
                  <a:pt x="1276381" y="801523"/>
                </a:lnTo>
                <a:cubicBezTo>
                  <a:pt x="1267892" y="804621"/>
                  <a:pt x="1261410" y="806169"/>
                  <a:pt x="1256936" y="806169"/>
                </a:cubicBezTo>
                <a:cubicBezTo>
                  <a:pt x="1253724" y="806169"/>
                  <a:pt x="1250999" y="805366"/>
                  <a:pt x="1248762" y="803760"/>
                </a:cubicBezTo>
                <a:cubicBezTo>
                  <a:pt x="1246525" y="802154"/>
                  <a:pt x="1245091" y="800118"/>
                  <a:pt x="1244460" y="797651"/>
                </a:cubicBezTo>
                <a:cubicBezTo>
                  <a:pt x="1243829" y="795185"/>
                  <a:pt x="1243514" y="786495"/>
                  <a:pt x="1243514" y="771581"/>
                </a:cubicBezTo>
                <a:lnTo>
                  <a:pt x="1243514" y="697929"/>
                </a:lnTo>
                <a:lnTo>
                  <a:pt x="1276554" y="697929"/>
                </a:lnTo>
                <a:lnTo>
                  <a:pt x="1276554" y="659383"/>
                </a:lnTo>
                <a:lnTo>
                  <a:pt x="1243514" y="659383"/>
                </a:lnTo>
                <a:close/>
                <a:moveTo>
                  <a:pt x="183271" y="589862"/>
                </a:moveTo>
                <a:lnTo>
                  <a:pt x="183271" y="842135"/>
                </a:lnTo>
                <a:lnTo>
                  <a:pt x="279121" y="842135"/>
                </a:lnTo>
                <a:cubicBezTo>
                  <a:pt x="297936" y="842135"/>
                  <a:pt x="312964" y="840356"/>
                  <a:pt x="324207" y="836800"/>
                </a:cubicBezTo>
                <a:cubicBezTo>
                  <a:pt x="339236" y="831982"/>
                  <a:pt x="351167" y="825271"/>
                  <a:pt x="360000" y="816666"/>
                </a:cubicBezTo>
                <a:cubicBezTo>
                  <a:pt x="371702" y="805309"/>
                  <a:pt x="380707" y="790453"/>
                  <a:pt x="387017" y="772097"/>
                </a:cubicBezTo>
                <a:cubicBezTo>
                  <a:pt x="392180" y="757069"/>
                  <a:pt x="394761" y="739172"/>
                  <a:pt x="394761" y="718407"/>
                </a:cubicBezTo>
                <a:cubicBezTo>
                  <a:pt x="394761" y="694775"/>
                  <a:pt x="392007" y="674899"/>
                  <a:pt x="386501" y="658781"/>
                </a:cubicBezTo>
                <a:cubicBezTo>
                  <a:pt x="380994" y="642662"/>
                  <a:pt x="372964" y="629039"/>
                  <a:pt x="362409" y="617911"/>
                </a:cubicBezTo>
                <a:cubicBezTo>
                  <a:pt x="351855" y="606783"/>
                  <a:pt x="339178" y="599039"/>
                  <a:pt x="324379" y="594680"/>
                </a:cubicBezTo>
                <a:cubicBezTo>
                  <a:pt x="313366" y="591468"/>
                  <a:pt x="297362" y="589862"/>
                  <a:pt x="276368" y="589862"/>
                </a:cubicBezTo>
                <a:close/>
                <a:moveTo>
                  <a:pt x="737858" y="0"/>
                </a:moveTo>
                <a:cubicBezTo>
                  <a:pt x="1145366" y="0"/>
                  <a:pt x="1475716" y="319040"/>
                  <a:pt x="1475716" y="712596"/>
                </a:cubicBezTo>
                <a:cubicBezTo>
                  <a:pt x="1475716" y="1106152"/>
                  <a:pt x="1145366" y="1425192"/>
                  <a:pt x="737858" y="1425192"/>
                </a:cubicBezTo>
                <a:cubicBezTo>
                  <a:pt x="330350" y="1425192"/>
                  <a:pt x="0" y="1106152"/>
                  <a:pt x="0" y="712596"/>
                </a:cubicBezTo>
                <a:cubicBezTo>
                  <a:pt x="0" y="319040"/>
                  <a:pt x="330350" y="0"/>
                  <a:pt x="737858" y="0"/>
                </a:cubicBezTo>
                <a:close/>
              </a:path>
            </a:pathLst>
          </a:custGeom>
          <a:ln w="190500" cap="rnd">
            <a:noFill/>
            <a:prstDash val="solid"/>
          </a:ln>
          <a:effectLst>
            <a:outerShdw sx="1000" sy="1000" algn="bl" rotWithShape="0">
              <a:srgbClr val="000000"/>
            </a:outerShdw>
          </a:effectLst>
        </p:spPr>
      </p:pic>
      <p:pic>
        <p:nvPicPr>
          <p:cNvPr id="58" name="Picture 57">
            <a:extLst>
              <a:ext uri="{FF2B5EF4-FFF2-40B4-BE49-F238E27FC236}">
                <a16:creationId xmlns:a16="http://schemas.microsoft.com/office/drawing/2014/main" id="{1C3AC7BB-FE5C-63B9-3BB5-D8B0D9F5FF3D}"/>
              </a:ext>
            </a:extLst>
          </p:cNvPr>
          <p:cNvPicPr>
            <a:picLocks noChangeAspect="1" noChangeArrowheads="1"/>
          </p:cNvPicPr>
          <p:nvPr/>
        </p:nvPicPr>
        <p:blipFill>
          <a:blip r:embed="rId7" cstate="email">
            <a:duotone>
              <a:schemeClr val="bg2">
                <a:shade val="45000"/>
                <a:satMod val="135000"/>
              </a:schemeClr>
              <a:prstClr val="white"/>
            </a:duotone>
            <a:extLst>
              <a:ext uri="{28A0092B-C50C-407E-A947-70E740481C1C}">
                <a14:useLocalDpi xmlns:a14="http://schemas.microsoft.com/office/drawing/2010/main"/>
              </a:ext>
            </a:extLst>
          </a:blip>
          <a:srcRect/>
          <a:stretch/>
        </p:blipFill>
        <p:spPr bwMode="auto">
          <a:xfrm>
            <a:off x="141113" y="4628785"/>
            <a:ext cx="1077588" cy="1022154"/>
          </a:xfrm>
          <a:custGeom>
            <a:avLst/>
            <a:gdLst/>
            <a:ahLst/>
            <a:cxnLst/>
            <a:rect l="l" t="t" r="r" b="b"/>
            <a:pathLst>
              <a:path w="1587684" h="1470190">
                <a:moveTo>
                  <a:pt x="1186786" y="717625"/>
                </a:moveTo>
                <a:cubicBezTo>
                  <a:pt x="1198252" y="717625"/>
                  <a:pt x="1207985" y="721858"/>
                  <a:pt x="1215984" y="730325"/>
                </a:cubicBezTo>
                <a:cubicBezTo>
                  <a:pt x="1223984" y="738791"/>
                  <a:pt x="1228183" y="751157"/>
                  <a:pt x="1228583" y="767422"/>
                </a:cubicBezTo>
                <a:lnTo>
                  <a:pt x="1144588" y="767422"/>
                </a:lnTo>
                <a:cubicBezTo>
                  <a:pt x="1144455" y="752090"/>
                  <a:pt x="1148388" y="739957"/>
                  <a:pt x="1156388" y="731025"/>
                </a:cubicBezTo>
                <a:cubicBezTo>
                  <a:pt x="1164387" y="722092"/>
                  <a:pt x="1174520" y="717625"/>
                  <a:pt x="1186786" y="717625"/>
                </a:cubicBezTo>
                <a:close/>
                <a:moveTo>
                  <a:pt x="1307192" y="679428"/>
                </a:moveTo>
                <a:lnTo>
                  <a:pt x="1380588" y="782421"/>
                </a:lnTo>
                <a:lnTo>
                  <a:pt x="1303993" y="891815"/>
                </a:lnTo>
                <a:lnTo>
                  <a:pt x="1369789" y="891815"/>
                </a:lnTo>
                <a:lnTo>
                  <a:pt x="1413386" y="826019"/>
                </a:lnTo>
                <a:lnTo>
                  <a:pt x="1456583" y="891815"/>
                </a:lnTo>
                <a:lnTo>
                  <a:pt x="1525579" y="891815"/>
                </a:lnTo>
                <a:lnTo>
                  <a:pt x="1446984" y="780022"/>
                </a:lnTo>
                <a:lnTo>
                  <a:pt x="1518980" y="679428"/>
                </a:lnTo>
                <a:lnTo>
                  <a:pt x="1452984" y="679428"/>
                </a:lnTo>
                <a:lnTo>
                  <a:pt x="1413386" y="737824"/>
                </a:lnTo>
                <a:lnTo>
                  <a:pt x="1375788" y="679428"/>
                </a:lnTo>
                <a:close/>
                <a:moveTo>
                  <a:pt x="396341" y="679428"/>
                </a:moveTo>
                <a:lnTo>
                  <a:pt x="396341" y="813820"/>
                </a:lnTo>
                <a:cubicBezTo>
                  <a:pt x="396341" y="833818"/>
                  <a:pt x="398874" y="849484"/>
                  <a:pt x="403940" y="860817"/>
                </a:cubicBezTo>
                <a:cubicBezTo>
                  <a:pt x="409007" y="872149"/>
                  <a:pt x="417206" y="880949"/>
                  <a:pt x="428539" y="887215"/>
                </a:cubicBezTo>
                <a:cubicBezTo>
                  <a:pt x="439872" y="893481"/>
                  <a:pt x="452671" y="896614"/>
                  <a:pt x="466937" y="896614"/>
                </a:cubicBezTo>
                <a:cubicBezTo>
                  <a:pt x="480936" y="896614"/>
                  <a:pt x="494235" y="893348"/>
                  <a:pt x="506834" y="886815"/>
                </a:cubicBezTo>
                <a:cubicBezTo>
                  <a:pt x="519433" y="880282"/>
                  <a:pt x="529599" y="871349"/>
                  <a:pt x="537332" y="860017"/>
                </a:cubicBezTo>
                <a:lnTo>
                  <a:pt x="537332" y="891815"/>
                </a:lnTo>
                <a:lnTo>
                  <a:pt x="589529" y="891815"/>
                </a:lnTo>
                <a:lnTo>
                  <a:pt x="589529" y="679428"/>
                </a:lnTo>
                <a:lnTo>
                  <a:pt x="533333" y="679428"/>
                </a:lnTo>
                <a:lnTo>
                  <a:pt x="533333" y="769022"/>
                </a:lnTo>
                <a:cubicBezTo>
                  <a:pt x="533333" y="799420"/>
                  <a:pt x="531933" y="818519"/>
                  <a:pt x="529133" y="826319"/>
                </a:cubicBezTo>
                <a:cubicBezTo>
                  <a:pt x="526333" y="834118"/>
                  <a:pt x="521133" y="840651"/>
                  <a:pt x="513534" y="845918"/>
                </a:cubicBezTo>
                <a:cubicBezTo>
                  <a:pt x="505934" y="851184"/>
                  <a:pt x="497335" y="853817"/>
                  <a:pt x="487735" y="853817"/>
                </a:cubicBezTo>
                <a:cubicBezTo>
                  <a:pt x="479336" y="853817"/>
                  <a:pt x="472403" y="851851"/>
                  <a:pt x="466937" y="847917"/>
                </a:cubicBezTo>
                <a:cubicBezTo>
                  <a:pt x="461470" y="843984"/>
                  <a:pt x="457704" y="838651"/>
                  <a:pt x="455637" y="831918"/>
                </a:cubicBezTo>
                <a:cubicBezTo>
                  <a:pt x="453571" y="825185"/>
                  <a:pt x="452537" y="806887"/>
                  <a:pt x="452537" y="777022"/>
                </a:cubicBezTo>
                <a:lnTo>
                  <a:pt x="452537" y="679428"/>
                </a:lnTo>
                <a:close/>
                <a:moveTo>
                  <a:pt x="1183386" y="674628"/>
                </a:moveTo>
                <a:cubicBezTo>
                  <a:pt x="1155254" y="674628"/>
                  <a:pt x="1131989" y="684594"/>
                  <a:pt x="1113590" y="704526"/>
                </a:cubicBezTo>
                <a:cubicBezTo>
                  <a:pt x="1095191" y="724458"/>
                  <a:pt x="1085992" y="752023"/>
                  <a:pt x="1085992" y="787221"/>
                </a:cubicBezTo>
                <a:cubicBezTo>
                  <a:pt x="1085992" y="816686"/>
                  <a:pt x="1092992" y="841084"/>
                  <a:pt x="1106991" y="860417"/>
                </a:cubicBezTo>
                <a:cubicBezTo>
                  <a:pt x="1124723" y="884549"/>
                  <a:pt x="1152055" y="896614"/>
                  <a:pt x="1188986" y="896614"/>
                </a:cubicBezTo>
                <a:cubicBezTo>
                  <a:pt x="1212318" y="896614"/>
                  <a:pt x="1231750" y="891248"/>
                  <a:pt x="1247282" y="880515"/>
                </a:cubicBezTo>
                <a:cubicBezTo>
                  <a:pt x="1262814" y="869783"/>
                  <a:pt x="1274180" y="854150"/>
                  <a:pt x="1281380" y="833618"/>
                </a:cubicBezTo>
                <a:lnTo>
                  <a:pt x="1225383" y="824219"/>
                </a:lnTo>
                <a:cubicBezTo>
                  <a:pt x="1222317" y="834885"/>
                  <a:pt x="1217784" y="842618"/>
                  <a:pt x="1211784" y="847417"/>
                </a:cubicBezTo>
                <a:cubicBezTo>
                  <a:pt x="1205785" y="852217"/>
                  <a:pt x="1198385" y="854617"/>
                  <a:pt x="1189586" y="854617"/>
                </a:cubicBezTo>
                <a:cubicBezTo>
                  <a:pt x="1176653" y="854617"/>
                  <a:pt x="1165854" y="849984"/>
                  <a:pt x="1157188" y="840718"/>
                </a:cubicBezTo>
                <a:cubicBezTo>
                  <a:pt x="1148521" y="831452"/>
                  <a:pt x="1143988" y="818486"/>
                  <a:pt x="1143588" y="801820"/>
                </a:cubicBezTo>
                <a:lnTo>
                  <a:pt x="1284380" y="801820"/>
                </a:lnTo>
                <a:cubicBezTo>
                  <a:pt x="1285180" y="758756"/>
                  <a:pt x="1276447" y="726792"/>
                  <a:pt x="1258181" y="705926"/>
                </a:cubicBezTo>
                <a:cubicBezTo>
                  <a:pt x="1239916" y="685061"/>
                  <a:pt x="1214984" y="674628"/>
                  <a:pt x="1183386" y="674628"/>
                </a:cubicBezTo>
                <a:close/>
                <a:moveTo>
                  <a:pt x="951186" y="674628"/>
                </a:moveTo>
                <a:cubicBezTo>
                  <a:pt x="920655" y="674628"/>
                  <a:pt x="898123" y="680894"/>
                  <a:pt x="883590" y="693427"/>
                </a:cubicBezTo>
                <a:cubicBezTo>
                  <a:pt x="869058" y="705959"/>
                  <a:pt x="861792" y="721425"/>
                  <a:pt x="861792" y="739824"/>
                </a:cubicBezTo>
                <a:cubicBezTo>
                  <a:pt x="861792" y="760223"/>
                  <a:pt x="870191" y="776155"/>
                  <a:pt x="886990" y="787621"/>
                </a:cubicBezTo>
                <a:cubicBezTo>
                  <a:pt x="899123" y="795887"/>
                  <a:pt x="927854" y="805020"/>
                  <a:pt x="973185" y="815019"/>
                </a:cubicBezTo>
                <a:cubicBezTo>
                  <a:pt x="982918" y="817286"/>
                  <a:pt x="989184" y="819752"/>
                  <a:pt x="991984" y="822419"/>
                </a:cubicBezTo>
                <a:cubicBezTo>
                  <a:pt x="994650" y="825219"/>
                  <a:pt x="995983" y="828752"/>
                  <a:pt x="995983" y="833018"/>
                </a:cubicBezTo>
                <a:cubicBezTo>
                  <a:pt x="995983" y="839285"/>
                  <a:pt x="993517" y="844284"/>
                  <a:pt x="988584" y="848017"/>
                </a:cubicBezTo>
                <a:cubicBezTo>
                  <a:pt x="981251" y="853350"/>
                  <a:pt x="970318" y="856017"/>
                  <a:pt x="955786" y="856017"/>
                </a:cubicBezTo>
                <a:cubicBezTo>
                  <a:pt x="942587" y="856017"/>
                  <a:pt x="932321" y="853184"/>
                  <a:pt x="924988" y="847517"/>
                </a:cubicBezTo>
                <a:cubicBezTo>
                  <a:pt x="917655" y="841851"/>
                  <a:pt x="912788" y="833552"/>
                  <a:pt x="910389" y="822619"/>
                </a:cubicBezTo>
                <a:lnTo>
                  <a:pt x="853992" y="831218"/>
                </a:lnTo>
                <a:cubicBezTo>
                  <a:pt x="859192" y="851351"/>
                  <a:pt x="870224" y="867283"/>
                  <a:pt x="887090" y="879016"/>
                </a:cubicBezTo>
                <a:cubicBezTo>
                  <a:pt x="903956" y="890748"/>
                  <a:pt x="926854" y="896614"/>
                  <a:pt x="955786" y="896614"/>
                </a:cubicBezTo>
                <a:cubicBezTo>
                  <a:pt x="987651" y="896614"/>
                  <a:pt x="1011716" y="889615"/>
                  <a:pt x="1027981" y="875616"/>
                </a:cubicBezTo>
                <a:cubicBezTo>
                  <a:pt x="1044247" y="861617"/>
                  <a:pt x="1052380" y="844884"/>
                  <a:pt x="1052380" y="825419"/>
                </a:cubicBezTo>
                <a:cubicBezTo>
                  <a:pt x="1052380" y="807553"/>
                  <a:pt x="1046514" y="793621"/>
                  <a:pt x="1034781" y="783621"/>
                </a:cubicBezTo>
                <a:cubicBezTo>
                  <a:pt x="1022915" y="773755"/>
                  <a:pt x="1002016" y="765422"/>
                  <a:pt x="972085" y="758623"/>
                </a:cubicBezTo>
                <a:cubicBezTo>
                  <a:pt x="942153" y="751823"/>
                  <a:pt x="924654" y="746557"/>
                  <a:pt x="919588" y="742824"/>
                </a:cubicBezTo>
                <a:cubicBezTo>
                  <a:pt x="915855" y="740024"/>
                  <a:pt x="913988" y="736624"/>
                  <a:pt x="913988" y="732624"/>
                </a:cubicBezTo>
                <a:cubicBezTo>
                  <a:pt x="913988" y="727958"/>
                  <a:pt x="916122" y="724158"/>
                  <a:pt x="920388" y="721225"/>
                </a:cubicBezTo>
                <a:cubicBezTo>
                  <a:pt x="926788" y="717092"/>
                  <a:pt x="937387" y="715026"/>
                  <a:pt x="952186" y="715026"/>
                </a:cubicBezTo>
                <a:cubicBezTo>
                  <a:pt x="963919" y="715026"/>
                  <a:pt x="972951" y="717225"/>
                  <a:pt x="979284" y="721625"/>
                </a:cubicBezTo>
                <a:cubicBezTo>
                  <a:pt x="985617" y="726025"/>
                  <a:pt x="989917" y="732358"/>
                  <a:pt x="992184" y="740624"/>
                </a:cubicBezTo>
                <a:lnTo>
                  <a:pt x="1045180" y="730825"/>
                </a:lnTo>
                <a:cubicBezTo>
                  <a:pt x="1039847" y="712292"/>
                  <a:pt x="1030115" y="698293"/>
                  <a:pt x="1015982" y="688827"/>
                </a:cubicBezTo>
                <a:cubicBezTo>
                  <a:pt x="1001850" y="679361"/>
                  <a:pt x="980251" y="674628"/>
                  <a:pt x="951186" y="674628"/>
                </a:cubicBezTo>
                <a:close/>
                <a:moveTo>
                  <a:pt x="722586" y="674628"/>
                </a:moveTo>
                <a:cubicBezTo>
                  <a:pt x="692055" y="674628"/>
                  <a:pt x="669523" y="680894"/>
                  <a:pt x="654990" y="693427"/>
                </a:cubicBezTo>
                <a:cubicBezTo>
                  <a:pt x="640458" y="705959"/>
                  <a:pt x="633192" y="721425"/>
                  <a:pt x="633192" y="739824"/>
                </a:cubicBezTo>
                <a:cubicBezTo>
                  <a:pt x="633192" y="760223"/>
                  <a:pt x="641591" y="776155"/>
                  <a:pt x="658390" y="787621"/>
                </a:cubicBezTo>
                <a:cubicBezTo>
                  <a:pt x="670523" y="795887"/>
                  <a:pt x="699254" y="805020"/>
                  <a:pt x="744585" y="815019"/>
                </a:cubicBezTo>
                <a:cubicBezTo>
                  <a:pt x="754318" y="817286"/>
                  <a:pt x="760584" y="819752"/>
                  <a:pt x="763384" y="822419"/>
                </a:cubicBezTo>
                <a:cubicBezTo>
                  <a:pt x="766050" y="825219"/>
                  <a:pt x="767383" y="828752"/>
                  <a:pt x="767383" y="833018"/>
                </a:cubicBezTo>
                <a:cubicBezTo>
                  <a:pt x="767383" y="839285"/>
                  <a:pt x="764917" y="844284"/>
                  <a:pt x="759984" y="848017"/>
                </a:cubicBezTo>
                <a:cubicBezTo>
                  <a:pt x="752651" y="853350"/>
                  <a:pt x="741718" y="856017"/>
                  <a:pt x="727186" y="856017"/>
                </a:cubicBezTo>
                <a:cubicBezTo>
                  <a:pt x="713987" y="856017"/>
                  <a:pt x="703721" y="853184"/>
                  <a:pt x="696388" y="847517"/>
                </a:cubicBezTo>
                <a:cubicBezTo>
                  <a:pt x="689055" y="841851"/>
                  <a:pt x="684188" y="833552"/>
                  <a:pt x="681789" y="822619"/>
                </a:cubicBezTo>
                <a:lnTo>
                  <a:pt x="625392" y="831218"/>
                </a:lnTo>
                <a:cubicBezTo>
                  <a:pt x="630592" y="851351"/>
                  <a:pt x="641624" y="867283"/>
                  <a:pt x="658490" y="879016"/>
                </a:cubicBezTo>
                <a:cubicBezTo>
                  <a:pt x="675356" y="890748"/>
                  <a:pt x="698254" y="896614"/>
                  <a:pt x="727186" y="896614"/>
                </a:cubicBezTo>
                <a:cubicBezTo>
                  <a:pt x="759051" y="896614"/>
                  <a:pt x="783116" y="889615"/>
                  <a:pt x="799381" y="875616"/>
                </a:cubicBezTo>
                <a:cubicBezTo>
                  <a:pt x="815647" y="861617"/>
                  <a:pt x="823780" y="844884"/>
                  <a:pt x="823780" y="825419"/>
                </a:cubicBezTo>
                <a:cubicBezTo>
                  <a:pt x="823780" y="807553"/>
                  <a:pt x="817914" y="793621"/>
                  <a:pt x="806181" y="783621"/>
                </a:cubicBezTo>
                <a:cubicBezTo>
                  <a:pt x="794315" y="773755"/>
                  <a:pt x="773416" y="765422"/>
                  <a:pt x="743485" y="758623"/>
                </a:cubicBezTo>
                <a:cubicBezTo>
                  <a:pt x="713553" y="751823"/>
                  <a:pt x="696054" y="746557"/>
                  <a:pt x="690988" y="742824"/>
                </a:cubicBezTo>
                <a:cubicBezTo>
                  <a:pt x="687255" y="740024"/>
                  <a:pt x="685388" y="736624"/>
                  <a:pt x="685388" y="732624"/>
                </a:cubicBezTo>
                <a:cubicBezTo>
                  <a:pt x="685388" y="727958"/>
                  <a:pt x="687522" y="724158"/>
                  <a:pt x="691788" y="721225"/>
                </a:cubicBezTo>
                <a:cubicBezTo>
                  <a:pt x="698188" y="717092"/>
                  <a:pt x="708787" y="715026"/>
                  <a:pt x="723586" y="715026"/>
                </a:cubicBezTo>
                <a:cubicBezTo>
                  <a:pt x="735319" y="715026"/>
                  <a:pt x="744351" y="717225"/>
                  <a:pt x="750684" y="721625"/>
                </a:cubicBezTo>
                <a:cubicBezTo>
                  <a:pt x="757017" y="726025"/>
                  <a:pt x="761317" y="732358"/>
                  <a:pt x="763584" y="740624"/>
                </a:cubicBezTo>
                <a:lnTo>
                  <a:pt x="816580" y="730825"/>
                </a:lnTo>
                <a:cubicBezTo>
                  <a:pt x="811247" y="712292"/>
                  <a:pt x="801515" y="698293"/>
                  <a:pt x="787382" y="688827"/>
                </a:cubicBezTo>
                <a:cubicBezTo>
                  <a:pt x="773250" y="679361"/>
                  <a:pt x="751651" y="674628"/>
                  <a:pt x="722586" y="674628"/>
                </a:cubicBezTo>
                <a:close/>
                <a:moveTo>
                  <a:pt x="224310" y="593633"/>
                </a:moveTo>
                <a:cubicBezTo>
                  <a:pt x="201778" y="593633"/>
                  <a:pt x="182545" y="597033"/>
                  <a:pt x="166613" y="603832"/>
                </a:cubicBezTo>
                <a:cubicBezTo>
                  <a:pt x="150681" y="610632"/>
                  <a:pt x="138481" y="620531"/>
                  <a:pt x="130015" y="633531"/>
                </a:cubicBezTo>
                <a:cubicBezTo>
                  <a:pt x="121549" y="646530"/>
                  <a:pt x="117316" y="660496"/>
                  <a:pt x="117316" y="675428"/>
                </a:cubicBezTo>
                <a:cubicBezTo>
                  <a:pt x="117316" y="698627"/>
                  <a:pt x="126316" y="718292"/>
                  <a:pt x="144314" y="734424"/>
                </a:cubicBezTo>
                <a:cubicBezTo>
                  <a:pt x="157114" y="745890"/>
                  <a:pt x="179379" y="755556"/>
                  <a:pt x="211110" y="763423"/>
                </a:cubicBezTo>
                <a:cubicBezTo>
                  <a:pt x="235776" y="769556"/>
                  <a:pt x="251575" y="773822"/>
                  <a:pt x="258507" y="776222"/>
                </a:cubicBezTo>
                <a:cubicBezTo>
                  <a:pt x="268640" y="779822"/>
                  <a:pt x="275740" y="784055"/>
                  <a:pt x="279806" y="788921"/>
                </a:cubicBezTo>
                <a:cubicBezTo>
                  <a:pt x="283873" y="793787"/>
                  <a:pt x="285906" y="799687"/>
                  <a:pt x="285906" y="806620"/>
                </a:cubicBezTo>
                <a:cubicBezTo>
                  <a:pt x="285906" y="817419"/>
                  <a:pt x="281073" y="826852"/>
                  <a:pt x="271407" y="834918"/>
                </a:cubicBezTo>
                <a:cubicBezTo>
                  <a:pt x="261741" y="842984"/>
                  <a:pt x="247375" y="847017"/>
                  <a:pt x="228309" y="847017"/>
                </a:cubicBezTo>
                <a:cubicBezTo>
                  <a:pt x="210310" y="847017"/>
                  <a:pt x="196011" y="842484"/>
                  <a:pt x="185412" y="833418"/>
                </a:cubicBezTo>
                <a:cubicBezTo>
                  <a:pt x="174813" y="824352"/>
                  <a:pt x="167780" y="810153"/>
                  <a:pt x="164313" y="790821"/>
                </a:cubicBezTo>
                <a:lnTo>
                  <a:pt x="106717" y="796421"/>
                </a:lnTo>
                <a:cubicBezTo>
                  <a:pt x="110583" y="829219"/>
                  <a:pt x="122449" y="854184"/>
                  <a:pt x="142315" y="871316"/>
                </a:cubicBezTo>
                <a:cubicBezTo>
                  <a:pt x="162180" y="888448"/>
                  <a:pt x="190645" y="897014"/>
                  <a:pt x="227709" y="897014"/>
                </a:cubicBezTo>
                <a:cubicBezTo>
                  <a:pt x="253174" y="897014"/>
                  <a:pt x="274440" y="893448"/>
                  <a:pt x="291505" y="886315"/>
                </a:cubicBezTo>
                <a:cubicBezTo>
                  <a:pt x="308571" y="879182"/>
                  <a:pt x="321770" y="868283"/>
                  <a:pt x="331103" y="853617"/>
                </a:cubicBezTo>
                <a:cubicBezTo>
                  <a:pt x="340436" y="838951"/>
                  <a:pt x="345102" y="823219"/>
                  <a:pt x="345102" y="806420"/>
                </a:cubicBezTo>
                <a:cubicBezTo>
                  <a:pt x="345102" y="787888"/>
                  <a:pt x="341202" y="772322"/>
                  <a:pt x="333403" y="759723"/>
                </a:cubicBezTo>
                <a:cubicBezTo>
                  <a:pt x="325603" y="747124"/>
                  <a:pt x="314804" y="737191"/>
                  <a:pt x="301005" y="729925"/>
                </a:cubicBezTo>
                <a:cubicBezTo>
                  <a:pt x="287206" y="722658"/>
                  <a:pt x="265907" y="715626"/>
                  <a:pt x="237109" y="708826"/>
                </a:cubicBezTo>
                <a:cubicBezTo>
                  <a:pt x="208311" y="702026"/>
                  <a:pt x="190178" y="695493"/>
                  <a:pt x="182712" y="689227"/>
                </a:cubicBezTo>
                <a:cubicBezTo>
                  <a:pt x="176846" y="684294"/>
                  <a:pt x="173913" y="678361"/>
                  <a:pt x="173913" y="671428"/>
                </a:cubicBezTo>
                <a:cubicBezTo>
                  <a:pt x="173913" y="663829"/>
                  <a:pt x="177046" y="657762"/>
                  <a:pt x="183312" y="653229"/>
                </a:cubicBezTo>
                <a:cubicBezTo>
                  <a:pt x="193045" y="646163"/>
                  <a:pt x="206511" y="642630"/>
                  <a:pt x="223710" y="642630"/>
                </a:cubicBezTo>
                <a:cubicBezTo>
                  <a:pt x="240375" y="642630"/>
                  <a:pt x="252874" y="645930"/>
                  <a:pt x="261207" y="652529"/>
                </a:cubicBezTo>
                <a:cubicBezTo>
                  <a:pt x="269540" y="659129"/>
                  <a:pt x="274973" y="669962"/>
                  <a:pt x="277506" y="685027"/>
                </a:cubicBezTo>
                <a:lnTo>
                  <a:pt x="336703" y="682428"/>
                </a:lnTo>
                <a:cubicBezTo>
                  <a:pt x="335769" y="655496"/>
                  <a:pt x="326003" y="633964"/>
                  <a:pt x="307405" y="617831"/>
                </a:cubicBezTo>
                <a:cubicBezTo>
                  <a:pt x="288806" y="601699"/>
                  <a:pt x="261107" y="593633"/>
                  <a:pt x="224310" y="593633"/>
                </a:cubicBezTo>
                <a:close/>
                <a:moveTo>
                  <a:pt x="793842" y="0"/>
                </a:moveTo>
                <a:cubicBezTo>
                  <a:pt x="1232269" y="0"/>
                  <a:pt x="1587684" y="329113"/>
                  <a:pt x="1587684" y="735095"/>
                </a:cubicBezTo>
                <a:cubicBezTo>
                  <a:pt x="1587684" y="1141077"/>
                  <a:pt x="1232269" y="1470190"/>
                  <a:pt x="793842" y="1470190"/>
                </a:cubicBezTo>
                <a:cubicBezTo>
                  <a:pt x="355415" y="1470190"/>
                  <a:pt x="0" y="1141077"/>
                  <a:pt x="0" y="735095"/>
                </a:cubicBezTo>
                <a:cubicBezTo>
                  <a:pt x="0" y="329113"/>
                  <a:pt x="355415" y="0"/>
                  <a:pt x="793842" y="0"/>
                </a:cubicBezTo>
                <a:close/>
              </a:path>
            </a:pathLst>
          </a:custGeom>
          <a:ln w="190500" cap="rnd">
            <a:noFill/>
            <a:prstDash val="solid"/>
          </a:ln>
          <a:effectLst>
            <a:outerShdw sx="1000" sy="1000" algn="bl" rotWithShape="0">
              <a:srgbClr val="000000"/>
            </a:outerShdw>
          </a:effectLst>
          <a:extLst>
            <a:ext uri="{909E8E84-426E-40DD-AFC4-6F175D3DCCD1}">
              <a14:hiddenFill xmlns:a14="http://schemas.microsoft.com/office/drawing/2010/main">
                <a:solidFill>
                  <a:srgbClr val="FFFFFF"/>
                </a:solidFill>
              </a14:hiddenFill>
            </a:ext>
          </a:extLst>
        </p:spPr>
      </p:pic>
      <p:pic>
        <p:nvPicPr>
          <p:cNvPr id="60" name="Picture 59" descr="Visit Broadstairs - quintessential seaside town on the Kent coast - Visit  Thanet">
            <a:extLst>
              <a:ext uri="{FF2B5EF4-FFF2-40B4-BE49-F238E27FC236}">
                <a16:creationId xmlns:a16="http://schemas.microsoft.com/office/drawing/2014/main" id="{5B3C0BAE-E32C-D3E5-27C6-ECA7B2CA6734}"/>
              </a:ext>
            </a:extLst>
          </p:cNvPr>
          <p:cNvPicPr>
            <a:picLocks noChangeAspect="1" noChangeArrowheads="1"/>
          </p:cNvPicPr>
          <p:nvPr/>
        </p:nvPicPr>
        <p:blipFill>
          <a:blip r:embed="rId8" cstate="email">
            <a:duotone>
              <a:schemeClr val="bg2">
                <a:shade val="45000"/>
                <a:satMod val="135000"/>
              </a:schemeClr>
              <a:prstClr val="white"/>
            </a:duotone>
            <a:extLst>
              <a:ext uri="{28A0092B-C50C-407E-A947-70E740481C1C}">
                <a14:useLocalDpi xmlns:a14="http://schemas.microsoft.com/office/drawing/2010/main"/>
              </a:ext>
            </a:extLst>
          </a:blip>
          <a:srcRect/>
          <a:stretch/>
        </p:blipFill>
        <p:spPr bwMode="auto">
          <a:xfrm>
            <a:off x="141113" y="5749211"/>
            <a:ext cx="1069721" cy="996064"/>
          </a:xfrm>
          <a:custGeom>
            <a:avLst/>
            <a:gdLst/>
            <a:ahLst/>
            <a:cxnLst/>
            <a:rect l="l" t="t" r="r" b="b"/>
            <a:pathLst>
              <a:path w="1488724" h="1386216">
                <a:moveTo>
                  <a:pt x="693640" y="714168"/>
                </a:moveTo>
                <a:lnTo>
                  <a:pt x="750836" y="784763"/>
                </a:lnTo>
                <a:cubicBezTo>
                  <a:pt x="741237" y="792763"/>
                  <a:pt x="732371" y="798496"/>
                  <a:pt x="724238" y="801962"/>
                </a:cubicBezTo>
                <a:cubicBezTo>
                  <a:pt x="716105" y="805429"/>
                  <a:pt x="707639" y="807162"/>
                  <a:pt x="698839" y="807162"/>
                </a:cubicBezTo>
                <a:cubicBezTo>
                  <a:pt x="685507" y="807162"/>
                  <a:pt x="674874" y="803329"/>
                  <a:pt x="666941" y="795663"/>
                </a:cubicBezTo>
                <a:cubicBezTo>
                  <a:pt x="659008" y="787997"/>
                  <a:pt x="655042" y="778097"/>
                  <a:pt x="655042" y="765964"/>
                </a:cubicBezTo>
                <a:cubicBezTo>
                  <a:pt x="655042" y="756365"/>
                  <a:pt x="658242" y="746966"/>
                  <a:pt x="664641" y="737766"/>
                </a:cubicBezTo>
                <a:cubicBezTo>
                  <a:pt x="671041" y="728567"/>
                  <a:pt x="680707" y="720701"/>
                  <a:pt x="693640" y="714168"/>
                </a:cubicBezTo>
                <a:close/>
                <a:moveTo>
                  <a:pt x="717638" y="589775"/>
                </a:moveTo>
                <a:cubicBezTo>
                  <a:pt x="726838" y="589775"/>
                  <a:pt x="734137" y="592308"/>
                  <a:pt x="739537" y="597375"/>
                </a:cubicBezTo>
                <a:cubicBezTo>
                  <a:pt x="744936" y="602441"/>
                  <a:pt x="747636" y="608574"/>
                  <a:pt x="747636" y="615774"/>
                </a:cubicBezTo>
                <a:cubicBezTo>
                  <a:pt x="747636" y="624307"/>
                  <a:pt x="742037" y="632906"/>
                  <a:pt x="730837" y="641572"/>
                </a:cubicBezTo>
                <a:lnTo>
                  <a:pt x="715638" y="653171"/>
                </a:lnTo>
                <a:lnTo>
                  <a:pt x="701839" y="637172"/>
                </a:lnTo>
                <a:cubicBezTo>
                  <a:pt x="693306" y="627306"/>
                  <a:pt x="689040" y="618907"/>
                  <a:pt x="689040" y="611974"/>
                </a:cubicBezTo>
                <a:cubicBezTo>
                  <a:pt x="689040" y="606108"/>
                  <a:pt x="691573" y="600941"/>
                  <a:pt x="696639" y="596475"/>
                </a:cubicBezTo>
                <a:cubicBezTo>
                  <a:pt x="701706" y="592008"/>
                  <a:pt x="708705" y="589775"/>
                  <a:pt x="717638" y="589775"/>
                </a:cubicBezTo>
                <a:close/>
                <a:moveTo>
                  <a:pt x="894195" y="555177"/>
                </a:moveTo>
                <a:lnTo>
                  <a:pt x="894195" y="848359"/>
                </a:lnTo>
                <a:lnTo>
                  <a:pt x="949191" y="848359"/>
                </a:lnTo>
                <a:lnTo>
                  <a:pt x="949191" y="617574"/>
                </a:lnTo>
                <a:lnTo>
                  <a:pt x="1007188" y="848359"/>
                </a:lnTo>
                <a:lnTo>
                  <a:pt x="1064184" y="848359"/>
                </a:lnTo>
                <a:lnTo>
                  <a:pt x="1122381" y="617574"/>
                </a:lnTo>
                <a:lnTo>
                  <a:pt x="1122381" y="848359"/>
                </a:lnTo>
                <a:lnTo>
                  <a:pt x="1177377" y="848359"/>
                </a:lnTo>
                <a:lnTo>
                  <a:pt x="1177377" y="555177"/>
                </a:lnTo>
                <a:lnTo>
                  <a:pt x="1088583" y="555177"/>
                </a:lnTo>
                <a:lnTo>
                  <a:pt x="1035986" y="755165"/>
                </a:lnTo>
                <a:lnTo>
                  <a:pt x="982789" y="555177"/>
                </a:lnTo>
                <a:close/>
                <a:moveTo>
                  <a:pt x="324295" y="555177"/>
                </a:moveTo>
                <a:lnTo>
                  <a:pt x="324295" y="848359"/>
                </a:lnTo>
                <a:lnTo>
                  <a:pt x="383491" y="848359"/>
                </a:lnTo>
                <a:lnTo>
                  <a:pt x="383491" y="759765"/>
                </a:lnTo>
                <a:lnTo>
                  <a:pt x="431488" y="710768"/>
                </a:lnTo>
                <a:lnTo>
                  <a:pt x="512083" y="848359"/>
                </a:lnTo>
                <a:lnTo>
                  <a:pt x="588679" y="848359"/>
                </a:lnTo>
                <a:lnTo>
                  <a:pt x="472286" y="669370"/>
                </a:lnTo>
                <a:lnTo>
                  <a:pt x="582679" y="555177"/>
                </a:lnTo>
                <a:lnTo>
                  <a:pt x="503084" y="555177"/>
                </a:lnTo>
                <a:lnTo>
                  <a:pt x="383491" y="685369"/>
                </a:lnTo>
                <a:lnTo>
                  <a:pt x="383491" y="555177"/>
                </a:lnTo>
                <a:close/>
                <a:moveTo>
                  <a:pt x="716238" y="550178"/>
                </a:moveTo>
                <a:cubicBezTo>
                  <a:pt x="689973" y="550178"/>
                  <a:pt x="669741" y="556344"/>
                  <a:pt x="655542" y="568677"/>
                </a:cubicBezTo>
                <a:cubicBezTo>
                  <a:pt x="641343" y="581009"/>
                  <a:pt x="634243" y="596042"/>
                  <a:pt x="634243" y="613774"/>
                </a:cubicBezTo>
                <a:cubicBezTo>
                  <a:pt x="634243" y="623373"/>
                  <a:pt x="636776" y="633539"/>
                  <a:pt x="641843" y="644272"/>
                </a:cubicBezTo>
                <a:cubicBezTo>
                  <a:pt x="646909" y="655005"/>
                  <a:pt x="654442" y="666304"/>
                  <a:pt x="664441" y="678170"/>
                </a:cubicBezTo>
                <a:cubicBezTo>
                  <a:pt x="642176" y="689236"/>
                  <a:pt x="625444" y="702268"/>
                  <a:pt x="614244" y="717268"/>
                </a:cubicBezTo>
                <a:cubicBezTo>
                  <a:pt x="603045" y="732267"/>
                  <a:pt x="597445" y="749166"/>
                  <a:pt x="597445" y="767964"/>
                </a:cubicBezTo>
                <a:cubicBezTo>
                  <a:pt x="597445" y="788630"/>
                  <a:pt x="604578" y="806895"/>
                  <a:pt x="618844" y="822761"/>
                </a:cubicBezTo>
                <a:cubicBezTo>
                  <a:pt x="637243" y="843293"/>
                  <a:pt x="664708" y="853559"/>
                  <a:pt x="701239" y="853559"/>
                </a:cubicBezTo>
                <a:cubicBezTo>
                  <a:pt x="719638" y="853559"/>
                  <a:pt x="735504" y="851026"/>
                  <a:pt x="748836" y="845960"/>
                </a:cubicBezTo>
                <a:cubicBezTo>
                  <a:pt x="762169" y="840893"/>
                  <a:pt x="774768" y="833027"/>
                  <a:pt x="786634" y="822361"/>
                </a:cubicBezTo>
                <a:cubicBezTo>
                  <a:pt x="801966" y="836627"/>
                  <a:pt x="817965" y="847826"/>
                  <a:pt x="834631" y="855959"/>
                </a:cubicBezTo>
                <a:lnTo>
                  <a:pt x="868629" y="812562"/>
                </a:lnTo>
                <a:cubicBezTo>
                  <a:pt x="863962" y="810295"/>
                  <a:pt x="856663" y="805662"/>
                  <a:pt x="846730" y="798663"/>
                </a:cubicBezTo>
                <a:cubicBezTo>
                  <a:pt x="836798" y="791663"/>
                  <a:pt x="828698" y="785230"/>
                  <a:pt x="822432" y="779364"/>
                </a:cubicBezTo>
                <a:cubicBezTo>
                  <a:pt x="826698" y="773764"/>
                  <a:pt x="830698" y="766798"/>
                  <a:pt x="834431" y="758465"/>
                </a:cubicBezTo>
                <a:cubicBezTo>
                  <a:pt x="838164" y="750132"/>
                  <a:pt x="842564" y="736966"/>
                  <a:pt x="847630" y="718967"/>
                </a:cubicBezTo>
                <a:lnTo>
                  <a:pt x="796833" y="707368"/>
                </a:lnTo>
                <a:cubicBezTo>
                  <a:pt x="793367" y="721101"/>
                  <a:pt x="789234" y="732233"/>
                  <a:pt x="784434" y="740766"/>
                </a:cubicBezTo>
                <a:lnTo>
                  <a:pt x="743637" y="686969"/>
                </a:lnTo>
                <a:cubicBezTo>
                  <a:pt x="765102" y="673504"/>
                  <a:pt x="779368" y="661438"/>
                  <a:pt x="786434" y="650772"/>
                </a:cubicBezTo>
                <a:cubicBezTo>
                  <a:pt x="793500" y="640106"/>
                  <a:pt x="797033" y="628840"/>
                  <a:pt x="797033" y="616974"/>
                </a:cubicBezTo>
                <a:cubicBezTo>
                  <a:pt x="797033" y="598308"/>
                  <a:pt x="789900" y="582509"/>
                  <a:pt x="775635" y="569577"/>
                </a:cubicBezTo>
                <a:cubicBezTo>
                  <a:pt x="761369" y="556644"/>
                  <a:pt x="741570" y="550178"/>
                  <a:pt x="716238" y="550178"/>
                </a:cubicBezTo>
                <a:close/>
                <a:moveTo>
                  <a:pt x="744362" y="0"/>
                </a:moveTo>
                <a:cubicBezTo>
                  <a:pt x="1155462" y="0"/>
                  <a:pt x="1488724" y="310315"/>
                  <a:pt x="1488724" y="693108"/>
                </a:cubicBezTo>
                <a:cubicBezTo>
                  <a:pt x="1488724" y="1075901"/>
                  <a:pt x="1155462" y="1386216"/>
                  <a:pt x="744362" y="1386216"/>
                </a:cubicBezTo>
                <a:cubicBezTo>
                  <a:pt x="333262" y="1386216"/>
                  <a:pt x="0" y="1075901"/>
                  <a:pt x="0" y="693108"/>
                </a:cubicBezTo>
                <a:cubicBezTo>
                  <a:pt x="0" y="310315"/>
                  <a:pt x="333262" y="0"/>
                  <a:pt x="744362" y="0"/>
                </a:cubicBezTo>
                <a:close/>
              </a:path>
            </a:pathLst>
          </a:custGeom>
          <a:ln w="190500" cap="rnd">
            <a:noFill/>
            <a:prstDash val="solid"/>
          </a:ln>
          <a:effectLst>
            <a:outerShdw sx="1000" sy="1000" algn="bl" rotWithShape="0">
              <a:srgbClr val="000000"/>
            </a:outerShdw>
          </a:effectLst>
          <a:extLst>
            <a:ext uri="{909E8E84-426E-40DD-AFC4-6F175D3DCCD1}">
              <a14:hiddenFill xmlns:a14="http://schemas.microsoft.com/office/drawing/2010/main">
                <a:solidFill>
                  <a:srgbClr val="FFFFFF"/>
                </a:solidFill>
              </a14:hiddenFill>
            </a:ext>
          </a:extLst>
        </p:spPr>
      </p:pic>
      <p:pic>
        <p:nvPicPr>
          <p:cNvPr id="64" name="Picture 63">
            <a:extLst>
              <a:ext uri="{FF2B5EF4-FFF2-40B4-BE49-F238E27FC236}">
                <a16:creationId xmlns:a16="http://schemas.microsoft.com/office/drawing/2014/main" id="{774845D9-7640-2CF3-9C39-439B11632D58}"/>
              </a:ext>
            </a:extLst>
          </p:cNvPr>
          <p:cNvPicPr>
            <a:picLocks noChangeAspect="1"/>
          </p:cNvPicPr>
          <p:nvPr/>
        </p:nvPicPr>
        <p:blipFill>
          <a:blip r:embed="rId9" cstate="email">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a:xfrm>
            <a:off x="141113" y="176449"/>
            <a:ext cx="1096368" cy="1048554"/>
          </a:xfrm>
          <a:custGeom>
            <a:avLst/>
            <a:gdLst/>
            <a:ahLst/>
            <a:cxnLst/>
            <a:rect l="l" t="t" r="r" b="b"/>
            <a:pathLst>
              <a:path w="1525808" h="1459266">
                <a:moveTo>
                  <a:pt x="677955" y="762168"/>
                </a:moveTo>
                <a:lnTo>
                  <a:pt x="735152" y="832763"/>
                </a:lnTo>
                <a:cubicBezTo>
                  <a:pt x="725552" y="840763"/>
                  <a:pt x="716686" y="846496"/>
                  <a:pt x="708553" y="849962"/>
                </a:cubicBezTo>
                <a:cubicBezTo>
                  <a:pt x="700420" y="853429"/>
                  <a:pt x="691954" y="855162"/>
                  <a:pt x="683155" y="855162"/>
                </a:cubicBezTo>
                <a:cubicBezTo>
                  <a:pt x="669822" y="855162"/>
                  <a:pt x="659190" y="851329"/>
                  <a:pt x="651257" y="843663"/>
                </a:cubicBezTo>
                <a:cubicBezTo>
                  <a:pt x="643324" y="835997"/>
                  <a:pt x="639357" y="826097"/>
                  <a:pt x="639357" y="813965"/>
                </a:cubicBezTo>
                <a:cubicBezTo>
                  <a:pt x="639357" y="804365"/>
                  <a:pt x="642557" y="794966"/>
                  <a:pt x="648957" y="785766"/>
                </a:cubicBezTo>
                <a:cubicBezTo>
                  <a:pt x="655356" y="776567"/>
                  <a:pt x="665023" y="768701"/>
                  <a:pt x="677955" y="762168"/>
                </a:cubicBezTo>
                <a:close/>
                <a:moveTo>
                  <a:pt x="701954" y="637775"/>
                </a:moveTo>
                <a:cubicBezTo>
                  <a:pt x="711153" y="637775"/>
                  <a:pt x="718453" y="640309"/>
                  <a:pt x="723852" y="645375"/>
                </a:cubicBezTo>
                <a:cubicBezTo>
                  <a:pt x="729252" y="650441"/>
                  <a:pt x="731952" y="656574"/>
                  <a:pt x="731952" y="663774"/>
                </a:cubicBezTo>
                <a:cubicBezTo>
                  <a:pt x="731952" y="672307"/>
                  <a:pt x="726352" y="680906"/>
                  <a:pt x="715153" y="689572"/>
                </a:cubicBezTo>
                <a:lnTo>
                  <a:pt x="699954" y="701171"/>
                </a:lnTo>
                <a:lnTo>
                  <a:pt x="686155" y="685172"/>
                </a:lnTo>
                <a:cubicBezTo>
                  <a:pt x="677622" y="675306"/>
                  <a:pt x="673355" y="666907"/>
                  <a:pt x="673355" y="659974"/>
                </a:cubicBezTo>
                <a:cubicBezTo>
                  <a:pt x="673355" y="654108"/>
                  <a:pt x="675889" y="648941"/>
                  <a:pt x="680955" y="644475"/>
                </a:cubicBezTo>
                <a:cubicBezTo>
                  <a:pt x="686021" y="640009"/>
                  <a:pt x="693021" y="637775"/>
                  <a:pt x="701954" y="637775"/>
                </a:cubicBezTo>
                <a:close/>
                <a:moveTo>
                  <a:pt x="860437" y="603177"/>
                </a:moveTo>
                <a:lnTo>
                  <a:pt x="930433" y="896360"/>
                </a:lnTo>
                <a:lnTo>
                  <a:pt x="994629" y="896360"/>
                </a:lnTo>
                <a:lnTo>
                  <a:pt x="1052825" y="677173"/>
                </a:lnTo>
                <a:lnTo>
                  <a:pt x="1111222" y="896360"/>
                </a:lnTo>
                <a:lnTo>
                  <a:pt x="1174018" y="896360"/>
                </a:lnTo>
                <a:lnTo>
                  <a:pt x="1245214" y="603177"/>
                </a:lnTo>
                <a:lnTo>
                  <a:pt x="1185617" y="603177"/>
                </a:lnTo>
                <a:lnTo>
                  <a:pt x="1140620" y="807965"/>
                </a:lnTo>
                <a:lnTo>
                  <a:pt x="1089223" y="603177"/>
                </a:lnTo>
                <a:lnTo>
                  <a:pt x="1018827" y="603177"/>
                </a:lnTo>
                <a:lnTo>
                  <a:pt x="965231" y="804565"/>
                </a:lnTo>
                <a:lnTo>
                  <a:pt x="921033" y="603177"/>
                </a:lnTo>
                <a:close/>
                <a:moveTo>
                  <a:pt x="298885" y="603177"/>
                </a:moveTo>
                <a:lnTo>
                  <a:pt x="298885" y="896360"/>
                </a:lnTo>
                <a:lnTo>
                  <a:pt x="353882" y="896360"/>
                </a:lnTo>
                <a:lnTo>
                  <a:pt x="353882" y="705171"/>
                </a:lnTo>
                <a:lnTo>
                  <a:pt x="472075" y="896360"/>
                </a:lnTo>
                <a:lnTo>
                  <a:pt x="531471" y="896360"/>
                </a:lnTo>
                <a:lnTo>
                  <a:pt x="531471" y="603177"/>
                </a:lnTo>
                <a:lnTo>
                  <a:pt x="476474" y="603177"/>
                </a:lnTo>
                <a:lnTo>
                  <a:pt x="476474" y="798965"/>
                </a:lnTo>
                <a:lnTo>
                  <a:pt x="356482" y="603177"/>
                </a:lnTo>
                <a:close/>
                <a:moveTo>
                  <a:pt x="700554" y="598178"/>
                </a:moveTo>
                <a:cubicBezTo>
                  <a:pt x="674289" y="598178"/>
                  <a:pt x="654056" y="604344"/>
                  <a:pt x="639857" y="616677"/>
                </a:cubicBezTo>
                <a:cubicBezTo>
                  <a:pt x="625658" y="629009"/>
                  <a:pt x="618559" y="644042"/>
                  <a:pt x="618559" y="661774"/>
                </a:cubicBezTo>
                <a:cubicBezTo>
                  <a:pt x="618559" y="671373"/>
                  <a:pt x="621092" y="681539"/>
                  <a:pt x="626158" y="692272"/>
                </a:cubicBezTo>
                <a:cubicBezTo>
                  <a:pt x="631225" y="703005"/>
                  <a:pt x="638757" y="714304"/>
                  <a:pt x="648757" y="726170"/>
                </a:cubicBezTo>
                <a:cubicBezTo>
                  <a:pt x="626492" y="737236"/>
                  <a:pt x="609759" y="750268"/>
                  <a:pt x="598560" y="765268"/>
                </a:cubicBezTo>
                <a:cubicBezTo>
                  <a:pt x="587361" y="780267"/>
                  <a:pt x="581761" y="797166"/>
                  <a:pt x="581761" y="815964"/>
                </a:cubicBezTo>
                <a:cubicBezTo>
                  <a:pt x="581761" y="836630"/>
                  <a:pt x="588894" y="854895"/>
                  <a:pt x="603160" y="870761"/>
                </a:cubicBezTo>
                <a:cubicBezTo>
                  <a:pt x="621559" y="891293"/>
                  <a:pt x="649023" y="901559"/>
                  <a:pt x="685555" y="901559"/>
                </a:cubicBezTo>
                <a:cubicBezTo>
                  <a:pt x="703953" y="901559"/>
                  <a:pt x="719819" y="899026"/>
                  <a:pt x="733152" y="893960"/>
                </a:cubicBezTo>
                <a:cubicBezTo>
                  <a:pt x="746484" y="888893"/>
                  <a:pt x="759083" y="881027"/>
                  <a:pt x="770949" y="870361"/>
                </a:cubicBezTo>
                <a:cubicBezTo>
                  <a:pt x="786282" y="884627"/>
                  <a:pt x="802281" y="895826"/>
                  <a:pt x="818946" y="903959"/>
                </a:cubicBezTo>
                <a:lnTo>
                  <a:pt x="852944" y="860562"/>
                </a:lnTo>
                <a:cubicBezTo>
                  <a:pt x="848278" y="858295"/>
                  <a:pt x="840978" y="853662"/>
                  <a:pt x="831046" y="846663"/>
                </a:cubicBezTo>
                <a:cubicBezTo>
                  <a:pt x="821113" y="839663"/>
                  <a:pt x="813013" y="833230"/>
                  <a:pt x="806747" y="827364"/>
                </a:cubicBezTo>
                <a:cubicBezTo>
                  <a:pt x="811014" y="821764"/>
                  <a:pt x="815013" y="814798"/>
                  <a:pt x="818746" y="806465"/>
                </a:cubicBezTo>
                <a:cubicBezTo>
                  <a:pt x="822479" y="798132"/>
                  <a:pt x="826879" y="784966"/>
                  <a:pt x="831946" y="766967"/>
                </a:cubicBezTo>
                <a:lnTo>
                  <a:pt x="781149" y="755368"/>
                </a:lnTo>
                <a:cubicBezTo>
                  <a:pt x="777682" y="769101"/>
                  <a:pt x="773549" y="780233"/>
                  <a:pt x="768749" y="788766"/>
                </a:cubicBezTo>
                <a:lnTo>
                  <a:pt x="727952" y="734969"/>
                </a:lnTo>
                <a:cubicBezTo>
                  <a:pt x="749417" y="721504"/>
                  <a:pt x="763683" y="709438"/>
                  <a:pt x="770749" y="698772"/>
                </a:cubicBezTo>
                <a:cubicBezTo>
                  <a:pt x="777816" y="688106"/>
                  <a:pt x="781349" y="676840"/>
                  <a:pt x="781349" y="664974"/>
                </a:cubicBezTo>
                <a:cubicBezTo>
                  <a:pt x="781349" y="646308"/>
                  <a:pt x="774216" y="630509"/>
                  <a:pt x="759950" y="617577"/>
                </a:cubicBezTo>
                <a:cubicBezTo>
                  <a:pt x="745684" y="604644"/>
                  <a:pt x="725885" y="598178"/>
                  <a:pt x="700554" y="598178"/>
                </a:cubicBezTo>
                <a:close/>
                <a:moveTo>
                  <a:pt x="762904" y="0"/>
                </a:moveTo>
                <a:cubicBezTo>
                  <a:pt x="1184244" y="0"/>
                  <a:pt x="1525808" y="326668"/>
                  <a:pt x="1525808" y="729633"/>
                </a:cubicBezTo>
                <a:cubicBezTo>
                  <a:pt x="1525808" y="1132598"/>
                  <a:pt x="1184244" y="1459266"/>
                  <a:pt x="762904" y="1459266"/>
                </a:cubicBezTo>
                <a:cubicBezTo>
                  <a:pt x="341564" y="1459266"/>
                  <a:pt x="0" y="1132598"/>
                  <a:pt x="0" y="729633"/>
                </a:cubicBezTo>
                <a:cubicBezTo>
                  <a:pt x="0" y="326668"/>
                  <a:pt x="341564" y="0"/>
                  <a:pt x="762904" y="0"/>
                </a:cubicBezTo>
                <a:close/>
              </a:path>
            </a:pathLst>
          </a:custGeom>
          <a:ln w="190500" cap="rnd">
            <a:noFill/>
            <a:prstDash val="solid"/>
          </a:ln>
          <a:effectLst>
            <a:outerShdw sx="1000" sy="1000" algn="bl" rotWithShape="0">
              <a:srgbClr val="000000"/>
            </a:outerShdw>
          </a:effectLst>
        </p:spPr>
      </p:pic>
      <p:grpSp>
        <p:nvGrpSpPr>
          <p:cNvPr id="28" name="Group 27">
            <a:extLst>
              <a:ext uri="{FF2B5EF4-FFF2-40B4-BE49-F238E27FC236}">
                <a16:creationId xmlns:a16="http://schemas.microsoft.com/office/drawing/2014/main" id="{9A92D8A1-69EC-D153-0D8A-6FD0EEF2590C}"/>
              </a:ext>
            </a:extLst>
          </p:cNvPr>
          <p:cNvGrpSpPr/>
          <p:nvPr/>
        </p:nvGrpSpPr>
        <p:grpSpPr>
          <a:xfrm>
            <a:off x="-1112641" y="1307391"/>
            <a:ext cx="1068059" cy="1022154"/>
            <a:chOff x="171472" y="1555617"/>
            <a:chExt cx="1281671" cy="1226585"/>
          </a:xfrm>
        </p:grpSpPr>
        <p:sp>
          <p:nvSpPr>
            <p:cNvPr id="30" name="Oval 29">
              <a:extLst>
                <a:ext uri="{FF2B5EF4-FFF2-40B4-BE49-F238E27FC236}">
                  <a16:creationId xmlns:a16="http://schemas.microsoft.com/office/drawing/2014/main" id="{F315F3CF-356C-95D2-1333-16D18B8B4209}"/>
                </a:ext>
              </a:extLst>
            </p:cNvPr>
            <p:cNvSpPr/>
            <p:nvPr/>
          </p:nvSpPr>
          <p:spPr>
            <a:xfrm>
              <a:off x="234673" y="1644119"/>
              <a:ext cx="1155267" cy="1049580"/>
            </a:xfrm>
            <a:prstGeom prst="ellipse">
              <a:avLst/>
            </a:prstGeom>
            <a:solidFill>
              <a:schemeClr val="bg1"/>
            </a:solidFill>
            <a:ln w="539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sz="1500">
                <a:solidFill>
                  <a:prstClr val="white"/>
                </a:solidFill>
                <a:latin typeface="Calibri" panose="020F0502020204030204"/>
              </a:endParaRPr>
            </a:p>
          </p:txBody>
        </p:sp>
        <p:pic>
          <p:nvPicPr>
            <p:cNvPr id="35" name="Picture 34">
              <a:extLst>
                <a:ext uri="{FF2B5EF4-FFF2-40B4-BE49-F238E27FC236}">
                  <a16:creationId xmlns:a16="http://schemas.microsoft.com/office/drawing/2014/main" id="{08E26722-7A63-927B-ED57-DECCBEDF9753}"/>
                </a:ext>
              </a:extLst>
            </p:cNvPr>
            <p:cNvPicPr>
              <a:picLocks noChangeAspect="1"/>
            </p:cNvPicPr>
            <p:nvPr/>
          </p:nvPicPr>
          <p:blipFill>
            <a:blip r:embed="rId5" cstate="email">
              <a:alphaModFix amt="85000"/>
              <a:duotone>
                <a:prstClr val="black"/>
                <a:srgbClr val="FFC000">
                  <a:tint val="45000"/>
                  <a:satMod val="400000"/>
                </a:srgbClr>
              </a:duotone>
              <a:extLst>
                <a:ext uri="{28A0092B-C50C-407E-A947-70E740481C1C}">
                  <a14:useLocalDpi xmlns:a14="http://schemas.microsoft.com/office/drawing/2010/main"/>
                </a:ext>
              </a:extLst>
            </a:blip>
            <a:srcRect/>
            <a:stretch>
              <a:fillRect/>
            </a:stretch>
          </p:blipFill>
          <p:spPr>
            <a:xfrm>
              <a:off x="171472" y="1555617"/>
              <a:ext cx="1281671" cy="1226585"/>
            </a:xfrm>
            <a:custGeom>
              <a:avLst/>
              <a:gdLst/>
              <a:ahLst/>
              <a:cxnLst/>
              <a:rect l="l" t="t" r="r" b="b"/>
              <a:pathLst>
                <a:path w="1486412" h="1422526">
                  <a:moveTo>
                    <a:pt x="491851" y="655834"/>
                  </a:moveTo>
                  <a:lnTo>
                    <a:pt x="491851" y="868221"/>
                  </a:lnTo>
                  <a:lnTo>
                    <a:pt x="548048" y="868221"/>
                  </a:lnTo>
                  <a:lnTo>
                    <a:pt x="548048" y="655834"/>
                  </a:lnTo>
                  <a:close/>
                  <a:moveTo>
                    <a:pt x="1159797" y="651034"/>
                  </a:moveTo>
                  <a:cubicBezTo>
                    <a:pt x="1129265" y="651034"/>
                    <a:pt x="1106733" y="657300"/>
                    <a:pt x="1092201" y="669833"/>
                  </a:cubicBezTo>
                  <a:cubicBezTo>
                    <a:pt x="1077668" y="682365"/>
                    <a:pt x="1070402" y="697831"/>
                    <a:pt x="1070402" y="716230"/>
                  </a:cubicBezTo>
                  <a:cubicBezTo>
                    <a:pt x="1070402" y="736629"/>
                    <a:pt x="1078802" y="752561"/>
                    <a:pt x="1095601" y="764027"/>
                  </a:cubicBezTo>
                  <a:cubicBezTo>
                    <a:pt x="1107733" y="772293"/>
                    <a:pt x="1136465" y="781426"/>
                    <a:pt x="1181795" y="791425"/>
                  </a:cubicBezTo>
                  <a:cubicBezTo>
                    <a:pt x="1191528" y="793692"/>
                    <a:pt x="1197794" y="796158"/>
                    <a:pt x="1200594" y="798825"/>
                  </a:cubicBezTo>
                  <a:cubicBezTo>
                    <a:pt x="1203261" y="801625"/>
                    <a:pt x="1204594" y="805158"/>
                    <a:pt x="1204594" y="809424"/>
                  </a:cubicBezTo>
                  <a:cubicBezTo>
                    <a:pt x="1204594" y="815691"/>
                    <a:pt x="1202127" y="820690"/>
                    <a:pt x="1197194" y="824423"/>
                  </a:cubicBezTo>
                  <a:cubicBezTo>
                    <a:pt x="1189861" y="829756"/>
                    <a:pt x="1178929" y="832423"/>
                    <a:pt x="1164396" y="832423"/>
                  </a:cubicBezTo>
                  <a:cubicBezTo>
                    <a:pt x="1151197" y="832423"/>
                    <a:pt x="1140931" y="829590"/>
                    <a:pt x="1133598" y="823923"/>
                  </a:cubicBezTo>
                  <a:cubicBezTo>
                    <a:pt x="1126265" y="818257"/>
                    <a:pt x="1121399" y="809958"/>
                    <a:pt x="1118999" y="799025"/>
                  </a:cubicBezTo>
                  <a:lnTo>
                    <a:pt x="1062603" y="807624"/>
                  </a:lnTo>
                  <a:cubicBezTo>
                    <a:pt x="1067802" y="827756"/>
                    <a:pt x="1078835" y="843689"/>
                    <a:pt x="1095701" y="855421"/>
                  </a:cubicBezTo>
                  <a:cubicBezTo>
                    <a:pt x="1112566" y="867154"/>
                    <a:pt x="1135465" y="873020"/>
                    <a:pt x="1164396" y="873020"/>
                  </a:cubicBezTo>
                  <a:cubicBezTo>
                    <a:pt x="1196261" y="873020"/>
                    <a:pt x="1220326" y="866021"/>
                    <a:pt x="1236592" y="852022"/>
                  </a:cubicBezTo>
                  <a:cubicBezTo>
                    <a:pt x="1252858" y="838023"/>
                    <a:pt x="1260991" y="821290"/>
                    <a:pt x="1260991" y="801825"/>
                  </a:cubicBezTo>
                  <a:cubicBezTo>
                    <a:pt x="1260991" y="783959"/>
                    <a:pt x="1255124" y="770027"/>
                    <a:pt x="1243392" y="760027"/>
                  </a:cubicBezTo>
                  <a:cubicBezTo>
                    <a:pt x="1231526" y="750161"/>
                    <a:pt x="1210627" y="741828"/>
                    <a:pt x="1180695" y="735029"/>
                  </a:cubicBezTo>
                  <a:cubicBezTo>
                    <a:pt x="1150764" y="728229"/>
                    <a:pt x="1133265" y="722963"/>
                    <a:pt x="1128199" y="719230"/>
                  </a:cubicBezTo>
                  <a:cubicBezTo>
                    <a:pt x="1124465" y="716430"/>
                    <a:pt x="1122599" y="713030"/>
                    <a:pt x="1122599" y="709030"/>
                  </a:cubicBezTo>
                  <a:cubicBezTo>
                    <a:pt x="1122599" y="704364"/>
                    <a:pt x="1124732" y="700564"/>
                    <a:pt x="1128999" y="697631"/>
                  </a:cubicBezTo>
                  <a:cubicBezTo>
                    <a:pt x="1135398" y="693498"/>
                    <a:pt x="1145998" y="691431"/>
                    <a:pt x="1160797" y="691431"/>
                  </a:cubicBezTo>
                  <a:cubicBezTo>
                    <a:pt x="1172529" y="691431"/>
                    <a:pt x="1181562" y="693631"/>
                    <a:pt x="1187895" y="698031"/>
                  </a:cubicBezTo>
                  <a:cubicBezTo>
                    <a:pt x="1194228" y="702431"/>
                    <a:pt x="1198528" y="708764"/>
                    <a:pt x="1200794" y="717030"/>
                  </a:cubicBezTo>
                  <a:lnTo>
                    <a:pt x="1253791" y="707230"/>
                  </a:lnTo>
                  <a:cubicBezTo>
                    <a:pt x="1248458" y="688698"/>
                    <a:pt x="1238725" y="674699"/>
                    <a:pt x="1224593" y="665233"/>
                  </a:cubicBezTo>
                  <a:cubicBezTo>
                    <a:pt x="1210460" y="655767"/>
                    <a:pt x="1188862" y="651034"/>
                    <a:pt x="1159797" y="651034"/>
                  </a:cubicBezTo>
                  <a:close/>
                  <a:moveTo>
                    <a:pt x="944396" y="651034"/>
                  </a:moveTo>
                  <a:cubicBezTo>
                    <a:pt x="912798" y="651034"/>
                    <a:pt x="887733" y="660800"/>
                    <a:pt x="869200" y="680332"/>
                  </a:cubicBezTo>
                  <a:cubicBezTo>
                    <a:pt x="850668" y="699864"/>
                    <a:pt x="841402" y="727163"/>
                    <a:pt x="841402" y="762227"/>
                  </a:cubicBezTo>
                  <a:cubicBezTo>
                    <a:pt x="841402" y="796892"/>
                    <a:pt x="850635" y="824023"/>
                    <a:pt x="869100" y="843622"/>
                  </a:cubicBezTo>
                  <a:cubicBezTo>
                    <a:pt x="887566" y="863221"/>
                    <a:pt x="912331" y="873020"/>
                    <a:pt x="943396" y="873020"/>
                  </a:cubicBezTo>
                  <a:cubicBezTo>
                    <a:pt x="970728" y="873020"/>
                    <a:pt x="992526" y="866554"/>
                    <a:pt x="1008792" y="853622"/>
                  </a:cubicBezTo>
                  <a:cubicBezTo>
                    <a:pt x="1025057" y="840689"/>
                    <a:pt x="1036057" y="821557"/>
                    <a:pt x="1041790" y="796225"/>
                  </a:cubicBezTo>
                  <a:lnTo>
                    <a:pt x="986593" y="786826"/>
                  </a:lnTo>
                  <a:cubicBezTo>
                    <a:pt x="983793" y="801625"/>
                    <a:pt x="978994" y="812057"/>
                    <a:pt x="972194" y="818124"/>
                  </a:cubicBezTo>
                  <a:cubicBezTo>
                    <a:pt x="965395" y="824190"/>
                    <a:pt x="956662" y="827223"/>
                    <a:pt x="945996" y="827223"/>
                  </a:cubicBezTo>
                  <a:cubicBezTo>
                    <a:pt x="931730" y="827223"/>
                    <a:pt x="920364" y="822023"/>
                    <a:pt x="911898" y="811624"/>
                  </a:cubicBezTo>
                  <a:cubicBezTo>
                    <a:pt x="903432" y="801225"/>
                    <a:pt x="899199" y="783426"/>
                    <a:pt x="899199" y="758227"/>
                  </a:cubicBezTo>
                  <a:cubicBezTo>
                    <a:pt x="899199" y="735562"/>
                    <a:pt x="903365" y="719396"/>
                    <a:pt x="911698" y="709730"/>
                  </a:cubicBezTo>
                  <a:cubicBezTo>
                    <a:pt x="920031" y="700064"/>
                    <a:pt x="931197" y="695231"/>
                    <a:pt x="945196" y="695231"/>
                  </a:cubicBezTo>
                  <a:cubicBezTo>
                    <a:pt x="955728" y="695231"/>
                    <a:pt x="964295" y="698031"/>
                    <a:pt x="970894" y="703631"/>
                  </a:cubicBezTo>
                  <a:cubicBezTo>
                    <a:pt x="977494" y="709230"/>
                    <a:pt x="981727" y="717563"/>
                    <a:pt x="983593" y="728629"/>
                  </a:cubicBezTo>
                  <a:lnTo>
                    <a:pt x="1038990" y="718630"/>
                  </a:lnTo>
                  <a:cubicBezTo>
                    <a:pt x="1032324" y="695831"/>
                    <a:pt x="1021358" y="678866"/>
                    <a:pt x="1006092" y="667733"/>
                  </a:cubicBezTo>
                  <a:cubicBezTo>
                    <a:pt x="990826" y="656600"/>
                    <a:pt x="970261" y="651034"/>
                    <a:pt x="944396" y="651034"/>
                  </a:cubicBezTo>
                  <a:close/>
                  <a:moveTo>
                    <a:pt x="727944" y="651034"/>
                  </a:moveTo>
                  <a:cubicBezTo>
                    <a:pt x="699812" y="651034"/>
                    <a:pt x="676480" y="663033"/>
                    <a:pt x="657948" y="687032"/>
                  </a:cubicBezTo>
                  <a:lnTo>
                    <a:pt x="657948" y="655834"/>
                  </a:lnTo>
                  <a:lnTo>
                    <a:pt x="605751" y="655834"/>
                  </a:lnTo>
                  <a:lnTo>
                    <a:pt x="605751" y="868221"/>
                  </a:lnTo>
                  <a:lnTo>
                    <a:pt x="661948" y="868221"/>
                  </a:lnTo>
                  <a:lnTo>
                    <a:pt x="661948" y="772027"/>
                  </a:lnTo>
                  <a:cubicBezTo>
                    <a:pt x="661948" y="748295"/>
                    <a:pt x="663381" y="732029"/>
                    <a:pt x="666248" y="723229"/>
                  </a:cubicBezTo>
                  <a:cubicBezTo>
                    <a:pt x="669114" y="714430"/>
                    <a:pt x="674414" y="707364"/>
                    <a:pt x="682147" y="702031"/>
                  </a:cubicBezTo>
                  <a:cubicBezTo>
                    <a:pt x="689880" y="696698"/>
                    <a:pt x="698612" y="694031"/>
                    <a:pt x="708345" y="694031"/>
                  </a:cubicBezTo>
                  <a:cubicBezTo>
                    <a:pt x="715945" y="694031"/>
                    <a:pt x="722444" y="695898"/>
                    <a:pt x="727844" y="699631"/>
                  </a:cubicBezTo>
                  <a:cubicBezTo>
                    <a:pt x="733244" y="703364"/>
                    <a:pt x="737143" y="708597"/>
                    <a:pt x="739543" y="715330"/>
                  </a:cubicBezTo>
                  <a:cubicBezTo>
                    <a:pt x="741943" y="722063"/>
                    <a:pt x="743143" y="736895"/>
                    <a:pt x="743143" y="759827"/>
                  </a:cubicBezTo>
                  <a:lnTo>
                    <a:pt x="743143" y="868221"/>
                  </a:lnTo>
                  <a:lnTo>
                    <a:pt x="799340" y="868221"/>
                  </a:lnTo>
                  <a:lnTo>
                    <a:pt x="799340" y="736229"/>
                  </a:lnTo>
                  <a:cubicBezTo>
                    <a:pt x="799340" y="719830"/>
                    <a:pt x="798306" y="707230"/>
                    <a:pt x="796240" y="698431"/>
                  </a:cubicBezTo>
                  <a:cubicBezTo>
                    <a:pt x="794173" y="689632"/>
                    <a:pt x="790507" y="681765"/>
                    <a:pt x="785240" y="674832"/>
                  </a:cubicBezTo>
                  <a:cubicBezTo>
                    <a:pt x="779974" y="667900"/>
                    <a:pt x="772208" y="662200"/>
                    <a:pt x="761942" y="657733"/>
                  </a:cubicBezTo>
                  <a:cubicBezTo>
                    <a:pt x="751676" y="653267"/>
                    <a:pt x="740343" y="651034"/>
                    <a:pt x="727944" y="651034"/>
                  </a:cubicBezTo>
                  <a:close/>
                  <a:moveTo>
                    <a:pt x="246201" y="577438"/>
                  </a:moveTo>
                  <a:lnTo>
                    <a:pt x="246201" y="868221"/>
                  </a:lnTo>
                  <a:lnTo>
                    <a:pt x="452589" y="868221"/>
                  </a:lnTo>
                  <a:lnTo>
                    <a:pt x="452589" y="818824"/>
                  </a:lnTo>
                  <a:lnTo>
                    <a:pt x="305398" y="818824"/>
                  </a:lnTo>
                  <a:lnTo>
                    <a:pt x="305398" y="577438"/>
                  </a:lnTo>
                  <a:close/>
                  <a:moveTo>
                    <a:pt x="491851" y="575039"/>
                  </a:moveTo>
                  <a:lnTo>
                    <a:pt x="491851" y="627035"/>
                  </a:lnTo>
                  <a:lnTo>
                    <a:pt x="548048" y="627035"/>
                  </a:lnTo>
                  <a:lnTo>
                    <a:pt x="548048" y="575039"/>
                  </a:lnTo>
                  <a:close/>
                  <a:moveTo>
                    <a:pt x="743206" y="0"/>
                  </a:moveTo>
                  <a:cubicBezTo>
                    <a:pt x="1153667" y="0"/>
                    <a:pt x="1486412" y="318443"/>
                    <a:pt x="1486412" y="711263"/>
                  </a:cubicBezTo>
                  <a:cubicBezTo>
                    <a:pt x="1486412" y="1104083"/>
                    <a:pt x="1153667" y="1422526"/>
                    <a:pt x="743206" y="1422526"/>
                  </a:cubicBezTo>
                  <a:cubicBezTo>
                    <a:pt x="332745" y="1422526"/>
                    <a:pt x="0" y="1104083"/>
                    <a:pt x="0" y="711263"/>
                  </a:cubicBezTo>
                  <a:cubicBezTo>
                    <a:pt x="0" y="318443"/>
                    <a:pt x="332745" y="0"/>
                    <a:pt x="743206" y="0"/>
                  </a:cubicBezTo>
                  <a:close/>
                </a:path>
              </a:pathLst>
            </a:custGeom>
            <a:ln w="53975" cap="rnd">
              <a:solidFill>
                <a:schemeClr val="bg1"/>
              </a:solidFill>
              <a:prstDash val="solid"/>
            </a:ln>
            <a:effectLst>
              <a:outerShdw blurRad="127000" sx="1000" sy="1000" algn="bl" rotWithShape="0">
                <a:srgbClr val="000000"/>
              </a:outerShdw>
            </a:effectLst>
          </p:spPr>
        </p:pic>
      </p:grpSp>
      <p:grpSp>
        <p:nvGrpSpPr>
          <p:cNvPr id="36" name="Group 35">
            <a:extLst>
              <a:ext uri="{FF2B5EF4-FFF2-40B4-BE49-F238E27FC236}">
                <a16:creationId xmlns:a16="http://schemas.microsoft.com/office/drawing/2014/main" id="{9319C88A-0755-56D8-1A96-E534D7A6CBA9}"/>
              </a:ext>
            </a:extLst>
          </p:cNvPr>
          <p:cNvGrpSpPr/>
          <p:nvPr/>
        </p:nvGrpSpPr>
        <p:grpSpPr>
          <a:xfrm>
            <a:off x="-1122704" y="2413410"/>
            <a:ext cx="1060374" cy="1024070"/>
            <a:chOff x="169335" y="2882840"/>
            <a:chExt cx="1272449" cy="1228884"/>
          </a:xfrm>
        </p:grpSpPr>
        <p:sp>
          <p:nvSpPr>
            <p:cNvPr id="37" name="Oval 36">
              <a:extLst>
                <a:ext uri="{FF2B5EF4-FFF2-40B4-BE49-F238E27FC236}">
                  <a16:creationId xmlns:a16="http://schemas.microsoft.com/office/drawing/2014/main" id="{BEB6F032-DD89-7559-4339-C4A5F2C8EF15}"/>
                </a:ext>
              </a:extLst>
            </p:cNvPr>
            <p:cNvSpPr/>
            <p:nvPr/>
          </p:nvSpPr>
          <p:spPr>
            <a:xfrm>
              <a:off x="234673" y="2983064"/>
              <a:ext cx="1155267" cy="1049580"/>
            </a:xfrm>
            <a:prstGeom prst="ellipse">
              <a:avLst/>
            </a:prstGeom>
            <a:solidFill>
              <a:schemeClr val="bg1"/>
            </a:solidFill>
            <a:ln w="539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sz="1500">
                <a:solidFill>
                  <a:prstClr val="white"/>
                </a:solidFill>
                <a:latin typeface="Calibri" panose="020F0502020204030204"/>
              </a:endParaRPr>
            </a:p>
          </p:txBody>
        </p:sp>
        <p:pic>
          <p:nvPicPr>
            <p:cNvPr id="38" name="Picture 37">
              <a:extLst>
                <a:ext uri="{FF2B5EF4-FFF2-40B4-BE49-F238E27FC236}">
                  <a16:creationId xmlns:a16="http://schemas.microsoft.com/office/drawing/2014/main" id="{5E3C2EE9-9ECC-4C23-71EC-7A3AA182BA2C}"/>
                </a:ext>
              </a:extLst>
            </p:cNvPr>
            <p:cNvPicPr>
              <a:picLocks noChangeAspect="1"/>
            </p:cNvPicPr>
            <p:nvPr/>
          </p:nvPicPr>
          <p:blipFill>
            <a:blip r:embed="rId10" cstate="email">
              <a:alphaModFix amt="85000"/>
              <a:duotone>
                <a:prstClr val="black"/>
                <a:srgbClr val="0070C0">
                  <a:tint val="45000"/>
                  <a:satMod val="400000"/>
                </a:srgbClr>
              </a:duotone>
              <a:extLst>
                <a:ext uri="{28A0092B-C50C-407E-A947-70E740481C1C}">
                  <a14:useLocalDpi xmlns:a14="http://schemas.microsoft.com/office/drawing/2010/main"/>
                </a:ext>
              </a:extLst>
            </a:blip>
            <a:srcRect/>
            <a:stretch/>
          </p:blipFill>
          <p:spPr>
            <a:xfrm>
              <a:off x="169335" y="2882840"/>
              <a:ext cx="1272449" cy="1228884"/>
            </a:xfrm>
            <a:custGeom>
              <a:avLst/>
              <a:gdLst/>
              <a:ahLst/>
              <a:cxnLst/>
              <a:rect l="l" t="t" r="r" b="b"/>
              <a:pathLst>
                <a:path w="1475716" h="1425192">
                  <a:moveTo>
                    <a:pt x="523390" y="694660"/>
                  </a:moveTo>
                  <a:cubicBezTo>
                    <a:pt x="536010" y="694660"/>
                    <a:pt x="546593" y="699478"/>
                    <a:pt x="555139" y="709115"/>
                  </a:cubicBezTo>
                  <a:cubicBezTo>
                    <a:pt x="563686" y="718751"/>
                    <a:pt x="567960" y="732518"/>
                    <a:pt x="567960" y="750415"/>
                  </a:cubicBezTo>
                  <a:cubicBezTo>
                    <a:pt x="567960" y="768770"/>
                    <a:pt x="563686" y="782766"/>
                    <a:pt x="555139" y="792403"/>
                  </a:cubicBezTo>
                  <a:cubicBezTo>
                    <a:pt x="546593" y="802039"/>
                    <a:pt x="536010" y="806858"/>
                    <a:pt x="523390" y="806858"/>
                  </a:cubicBezTo>
                  <a:cubicBezTo>
                    <a:pt x="510771" y="806858"/>
                    <a:pt x="500159" y="802039"/>
                    <a:pt x="491555" y="792403"/>
                  </a:cubicBezTo>
                  <a:cubicBezTo>
                    <a:pt x="482951" y="782766"/>
                    <a:pt x="478649" y="768885"/>
                    <a:pt x="478649" y="750759"/>
                  </a:cubicBezTo>
                  <a:cubicBezTo>
                    <a:pt x="478649" y="732633"/>
                    <a:pt x="482951" y="718751"/>
                    <a:pt x="491555" y="709115"/>
                  </a:cubicBezTo>
                  <a:cubicBezTo>
                    <a:pt x="500159" y="699478"/>
                    <a:pt x="510771" y="694660"/>
                    <a:pt x="523390" y="694660"/>
                  </a:cubicBezTo>
                  <a:close/>
                  <a:moveTo>
                    <a:pt x="1065343" y="692251"/>
                  </a:moveTo>
                  <a:cubicBezTo>
                    <a:pt x="1075209" y="692251"/>
                    <a:pt x="1083584" y="695893"/>
                    <a:pt x="1090467" y="703178"/>
                  </a:cubicBezTo>
                  <a:cubicBezTo>
                    <a:pt x="1097351" y="710463"/>
                    <a:pt x="1100964" y="721103"/>
                    <a:pt x="1101308" y="735099"/>
                  </a:cubicBezTo>
                  <a:lnTo>
                    <a:pt x="1029034" y="735099"/>
                  </a:lnTo>
                  <a:cubicBezTo>
                    <a:pt x="1028919" y="721906"/>
                    <a:pt x="1032303" y="711467"/>
                    <a:pt x="1039187" y="703780"/>
                  </a:cubicBezTo>
                  <a:cubicBezTo>
                    <a:pt x="1046070" y="696094"/>
                    <a:pt x="1054789" y="692251"/>
                    <a:pt x="1065343" y="692251"/>
                  </a:cubicBezTo>
                  <a:close/>
                  <a:moveTo>
                    <a:pt x="1062418" y="655253"/>
                  </a:moveTo>
                  <a:cubicBezTo>
                    <a:pt x="1038211" y="655253"/>
                    <a:pt x="1018193" y="663828"/>
                    <a:pt x="1002361" y="680979"/>
                  </a:cubicBezTo>
                  <a:cubicBezTo>
                    <a:pt x="986529" y="698130"/>
                    <a:pt x="978614" y="721849"/>
                    <a:pt x="978614" y="752135"/>
                  </a:cubicBezTo>
                  <a:cubicBezTo>
                    <a:pt x="978614" y="777489"/>
                    <a:pt x="984636" y="798483"/>
                    <a:pt x="996682" y="815118"/>
                  </a:cubicBezTo>
                  <a:cubicBezTo>
                    <a:pt x="1011940" y="835882"/>
                    <a:pt x="1035458" y="846265"/>
                    <a:pt x="1067236" y="846265"/>
                  </a:cubicBezTo>
                  <a:cubicBezTo>
                    <a:pt x="1087312" y="846265"/>
                    <a:pt x="1104033" y="841647"/>
                    <a:pt x="1117398" y="832412"/>
                  </a:cubicBezTo>
                  <a:cubicBezTo>
                    <a:pt x="1130763" y="823177"/>
                    <a:pt x="1140543" y="809726"/>
                    <a:pt x="1146738" y="792059"/>
                  </a:cubicBezTo>
                  <a:lnTo>
                    <a:pt x="1098555" y="783971"/>
                  </a:lnTo>
                  <a:cubicBezTo>
                    <a:pt x="1095916" y="793148"/>
                    <a:pt x="1092016" y="799802"/>
                    <a:pt x="1086854" y="803932"/>
                  </a:cubicBezTo>
                  <a:cubicBezTo>
                    <a:pt x="1081691" y="808062"/>
                    <a:pt x="1075324" y="810127"/>
                    <a:pt x="1067752" y="810127"/>
                  </a:cubicBezTo>
                  <a:cubicBezTo>
                    <a:pt x="1056624" y="810127"/>
                    <a:pt x="1047332" y="806141"/>
                    <a:pt x="1039875" y="798168"/>
                  </a:cubicBezTo>
                  <a:cubicBezTo>
                    <a:pt x="1032418" y="790194"/>
                    <a:pt x="1028518" y="779038"/>
                    <a:pt x="1028173" y="764697"/>
                  </a:cubicBezTo>
                  <a:lnTo>
                    <a:pt x="1149319" y="764697"/>
                  </a:lnTo>
                  <a:cubicBezTo>
                    <a:pt x="1150008" y="727642"/>
                    <a:pt x="1142493" y="700138"/>
                    <a:pt x="1126777" y="682184"/>
                  </a:cubicBezTo>
                  <a:cubicBezTo>
                    <a:pt x="1111060" y="664230"/>
                    <a:pt x="1089607" y="655253"/>
                    <a:pt x="1062418" y="655253"/>
                  </a:cubicBezTo>
                  <a:close/>
                  <a:moveTo>
                    <a:pt x="859295" y="655253"/>
                  </a:moveTo>
                  <a:cubicBezTo>
                    <a:pt x="833024" y="655253"/>
                    <a:pt x="813636" y="660645"/>
                    <a:pt x="801131" y="671429"/>
                  </a:cubicBezTo>
                  <a:cubicBezTo>
                    <a:pt x="788627" y="682213"/>
                    <a:pt x="782374" y="695520"/>
                    <a:pt x="782374" y="711352"/>
                  </a:cubicBezTo>
                  <a:cubicBezTo>
                    <a:pt x="782374" y="728904"/>
                    <a:pt x="789602" y="742614"/>
                    <a:pt x="804057" y="752480"/>
                  </a:cubicBezTo>
                  <a:cubicBezTo>
                    <a:pt x="814496" y="759592"/>
                    <a:pt x="839219" y="767451"/>
                    <a:pt x="878224" y="776055"/>
                  </a:cubicBezTo>
                  <a:cubicBezTo>
                    <a:pt x="886599" y="778005"/>
                    <a:pt x="891991" y="780128"/>
                    <a:pt x="894400" y="782422"/>
                  </a:cubicBezTo>
                  <a:cubicBezTo>
                    <a:pt x="896694" y="784831"/>
                    <a:pt x="897842" y="787871"/>
                    <a:pt x="897842" y="791542"/>
                  </a:cubicBezTo>
                  <a:cubicBezTo>
                    <a:pt x="897842" y="796934"/>
                    <a:pt x="895719" y="801236"/>
                    <a:pt x="891475" y="804449"/>
                  </a:cubicBezTo>
                  <a:cubicBezTo>
                    <a:pt x="885165" y="809037"/>
                    <a:pt x="875758" y="811332"/>
                    <a:pt x="863253" y="811332"/>
                  </a:cubicBezTo>
                  <a:cubicBezTo>
                    <a:pt x="851896" y="811332"/>
                    <a:pt x="843062" y="808894"/>
                    <a:pt x="836752" y="804018"/>
                  </a:cubicBezTo>
                  <a:cubicBezTo>
                    <a:pt x="830443" y="799143"/>
                    <a:pt x="826255" y="792001"/>
                    <a:pt x="824190" y="782594"/>
                  </a:cubicBezTo>
                  <a:lnTo>
                    <a:pt x="775663" y="789994"/>
                  </a:lnTo>
                  <a:cubicBezTo>
                    <a:pt x="780137" y="807317"/>
                    <a:pt x="789630" y="821026"/>
                    <a:pt x="804143" y="831121"/>
                  </a:cubicBezTo>
                  <a:cubicBezTo>
                    <a:pt x="818655" y="841217"/>
                    <a:pt x="838358" y="846265"/>
                    <a:pt x="863253" y="846265"/>
                  </a:cubicBezTo>
                  <a:cubicBezTo>
                    <a:pt x="890672" y="846265"/>
                    <a:pt x="911379" y="840242"/>
                    <a:pt x="925375" y="828196"/>
                  </a:cubicBezTo>
                  <a:cubicBezTo>
                    <a:pt x="939371" y="816150"/>
                    <a:pt x="946369" y="801753"/>
                    <a:pt x="946369" y="785003"/>
                  </a:cubicBezTo>
                  <a:cubicBezTo>
                    <a:pt x="946369" y="769631"/>
                    <a:pt x="941321" y="757642"/>
                    <a:pt x="931226" y="749038"/>
                  </a:cubicBezTo>
                  <a:cubicBezTo>
                    <a:pt x="921015" y="740549"/>
                    <a:pt x="903033" y="733378"/>
                    <a:pt x="877278" y="727528"/>
                  </a:cubicBezTo>
                  <a:cubicBezTo>
                    <a:pt x="851523" y="721677"/>
                    <a:pt x="836466" y="717145"/>
                    <a:pt x="832106" y="713933"/>
                  </a:cubicBezTo>
                  <a:cubicBezTo>
                    <a:pt x="828894" y="711524"/>
                    <a:pt x="827288" y="708599"/>
                    <a:pt x="827288" y="705157"/>
                  </a:cubicBezTo>
                  <a:cubicBezTo>
                    <a:pt x="827288" y="701142"/>
                    <a:pt x="829123" y="697872"/>
                    <a:pt x="832794" y="695348"/>
                  </a:cubicBezTo>
                  <a:cubicBezTo>
                    <a:pt x="838301" y="691792"/>
                    <a:pt x="847422" y="690014"/>
                    <a:pt x="860156" y="690014"/>
                  </a:cubicBezTo>
                  <a:cubicBezTo>
                    <a:pt x="870251" y="690014"/>
                    <a:pt x="878023" y="691907"/>
                    <a:pt x="883473" y="695692"/>
                  </a:cubicBezTo>
                  <a:cubicBezTo>
                    <a:pt x="888922" y="699478"/>
                    <a:pt x="892622" y="704928"/>
                    <a:pt x="894572" y="712040"/>
                  </a:cubicBezTo>
                  <a:lnTo>
                    <a:pt x="940174" y="703608"/>
                  </a:lnTo>
                  <a:cubicBezTo>
                    <a:pt x="935585" y="687662"/>
                    <a:pt x="927210" y="675616"/>
                    <a:pt x="915050" y="667471"/>
                  </a:cubicBezTo>
                  <a:cubicBezTo>
                    <a:pt x="902889" y="659326"/>
                    <a:pt x="884304" y="655253"/>
                    <a:pt x="859295" y="655253"/>
                  </a:cubicBezTo>
                  <a:close/>
                  <a:moveTo>
                    <a:pt x="743842" y="655253"/>
                  </a:moveTo>
                  <a:cubicBezTo>
                    <a:pt x="736041" y="655253"/>
                    <a:pt x="729071" y="657203"/>
                    <a:pt x="722934" y="661104"/>
                  </a:cubicBezTo>
                  <a:cubicBezTo>
                    <a:pt x="716796" y="665004"/>
                    <a:pt x="709884" y="673092"/>
                    <a:pt x="702198" y="685367"/>
                  </a:cubicBezTo>
                  <a:lnTo>
                    <a:pt x="702198" y="659383"/>
                  </a:lnTo>
                  <a:lnTo>
                    <a:pt x="657284" y="659383"/>
                  </a:lnTo>
                  <a:lnTo>
                    <a:pt x="657284" y="842135"/>
                  </a:lnTo>
                  <a:lnTo>
                    <a:pt x="705639" y="842135"/>
                  </a:lnTo>
                  <a:lnTo>
                    <a:pt x="705639" y="785692"/>
                  </a:lnTo>
                  <a:cubicBezTo>
                    <a:pt x="705639" y="754602"/>
                    <a:pt x="706987" y="734182"/>
                    <a:pt x="709683" y="724430"/>
                  </a:cubicBezTo>
                  <a:cubicBezTo>
                    <a:pt x="712379" y="714679"/>
                    <a:pt x="716079" y="707939"/>
                    <a:pt x="720783" y="704210"/>
                  </a:cubicBezTo>
                  <a:cubicBezTo>
                    <a:pt x="725486" y="700482"/>
                    <a:pt x="731222" y="698618"/>
                    <a:pt x="737991" y="698618"/>
                  </a:cubicBezTo>
                  <a:cubicBezTo>
                    <a:pt x="744989" y="698618"/>
                    <a:pt x="752561" y="701256"/>
                    <a:pt x="760706" y="706534"/>
                  </a:cubicBezTo>
                  <a:lnTo>
                    <a:pt x="775677" y="664373"/>
                  </a:lnTo>
                  <a:cubicBezTo>
                    <a:pt x="765467" y="658293"/>
                    <a:pt x="754855" y="655253"/>
                    <a:pt x="743842" y="655253"/>
                  </a:cubicBezTo>
                  <a:close/>
                  <a:moveTo>
                    <a:pt x="523218" y="655253"/>
                  </a:moveTo>
                  <a:cubicBezTo>
                    <a:pt x="505322" y="655253"/>
                    <a:pt x="489117" y="659211"/>
                    <a:pt x="474605" y="667127"/>
                  </a:cubicBezTo>
                  <a:cubicBezTo>
                    <a:pt x="460092" y="675043"/>
                    <a:pt x="448878" y="686515"/>
                    <a:pt x="440963" y="701543"/>
                  </a:cubicBezTo>
                  <a:cubicBezTo>
                    <a:pt x="433047" y="716572"/>
                    <a:pt x="429089" y="732117"/>
                    <a:pt x="429089" y="748178"/>
                  </a:cubicBezTo>
                  <a:cubicBezTo>
                    <a:pt x="429089" y="769172"/>
                    <a:pt x="433047" y="786982"/>
                    <a:pt x="440963" y="801609"/>
                  </a:cubicBezTo>
                  <a:cubicBezTo>
                    <a:pt x="448878" y="816236"/>
                    <a:pt x="460437" y="827336"/>
                    <a:pt x="475637" y="834907"/>
                  </a:cubicBezTo>
                  <a:cubicBezTo>
                    <a:pt x="490838" y="842479"/>
                    <a:pt x="506813" y="846265"/>
                    <a:pt x="523562" y="846265"/>
                  </a:cubicBezTo>
                  <a:cubicBezTo>
                    <a:pt x="550637" y="846265"/>
                    <a:pt x="573093" y="837173"/>
                    <a:pt x="590933" y="818990"/>
                  </a:cubicBezTo>
                  <a:cubicBezTo>
                    <a:pt x="608772" y="800806"/>
                    <a:pt x="617691" y="777891"/>
                    <a:pt x="617691" y="750243"/>
                  </a:cubicBezTo>
                  <a:cubicBezTo>
                    <a:pt x="617691" y="722824"/>
                    <a:pt x="608858" y="700138"/>
                    <a:pt x="591191" y="682184"/>
                  </a:cubicBezTo>
                  <a:cubicBezTo>
                    <a:pt x="573524" y="664230"/>
                    <a:pt x="550866" y="655253"/>
                    <a:pt x="523218" y="655253"/>
                  </a:cubicBezTo>
                  <a:close/>
                  <a:moveTo>
                    <a:pt x="234208" y="632538"/>
                  </a:moveTo>
                  <a:lnTo>
                    <a:pt x="257095" y="632538"/>
                  </a:lnTo>
                  <a:cubicBezTo>
                    <a:pt x="277859" y="632538"/>
                    <a:pt x="291798" y="633341"/>
                    <a:pt x="298911" y="634947"/>
                  </a:cubicBezTo>
                  <a:cubicBezTo>
                    <a:pt x="308433" y="637012"/>
                    <a:pt x="316291" y="640970"/>
                    <a:pt x="322486" y="646821"/>
                  </a:cubicBezTo>
                  <a:cubicBezTo>
                    <a:pt x="328681" y="652672"/>
                    <a:pt x="333499" y="660817"/>
                    <a:pt x="336941" y="671257"/>
                  </a:cubicBezTo>
                  <a:cubicBezTo>
                    <a:pt x="340383" y="681696"/>
                    <a:pt x="342104" y="696668"/>
                    <a:pt x="342104" y="716170"/>
                  </a:cubicBezTo>
                  <a:cubicBezTo>
                    <a:pt x="342104" y="735673"/>
                    <a:pt x="340383" y="751074"/>
                    <a:pt x="336941" y="762374"/>
                  </a:cubicBezTo>
                  <a:cubicBezTo>
                    <a:pt x="333499" y="773674"/>
                    <a:pt x="329054" y="781791"/>
                    <a:pt x="323605" y="786724"/>
                  </a:cubicBezTo>
                  <a:cubicBezTo>
                    <a:pt x="318155" y="791657"/>
                    <a:pt x="311301" y="795156"/>
                    <a:pt x="303041" y="797221"/>
                  </a:cubicBezTo>
                  <a:cubicBezTo>
                    <a:pt x="296731" y="798827"/>
                    <a:pt x="286464" y="799630"/>
                    <a:pt x="272238" y="799630"/>
                  </a:cubicBezTo>
                  <a:lnTo>
                    <a:pt x="234208" y="799630"/>
                  </a:lnTo>
                  <a:close/>
                  <a:moveTo>
                    <a:pt x="1243514" y="594852"/>
                  </a:moveTo>
                  <a:lnTo>
                    <a:pt x="1194986" y="623074"/>
                  </a:lnTo>
                  <a:lnTo>
                    <a:pt x="1194986" y="659383"/>
                  </a:lnTo>
                  <a:lnTo>
                    <a:pt x="1172788" y="659383"/>
                  </a:lnTo>
                  <a:lnTo>
                    <a:pt x="1172788" y="697929"/>
                  </a:lnTo>
                  <a:lnTo>
                    <a:pt x="1194986" y="697929"/>
                  </a:lnTo>
                  <a:lnTo>
                    <a:pt x="1194986" y="777604"/>
                  </a:lnTo>
                  <a:cubicBezTo>
                    <a:pt x="1194986" y="794697"/>
                    <a:pt x="1195503" y="806055"/>
                    <a:pt x="1196535" y="811676"/>
                  </a:cubicBezTo>
                  <a:cubicBezTo>
                    <a:pt x="1197797" y="819592"/>
                    <a:pt x="1200063" y="825873"/>
                    <a:pt x="1203332" y="830519"/>
                  </a:cubicBezTo>
                  <a:cubicBezTo>
                    <a:pt x="1206602" y="835165"/>
                    <a:pt x="1211736" y="838951"/>
                    <a:pt x="1218734" y="841877"/>
                  </a:cubicBezTo>
                  <a:cubicBezTo>
                    <a:pt x="1225732" y="844802"/>
                    <a:pt x="1233590" y="846265"/>
                    <a:pt x="1242309" y="846265"/>
                  </a:cubicBezTo>
                  <a:cubicBezTo>
                    <a:pt x="1256535" y="846265"/>
                    <a:pt x="1269269" y="843855"/>
                    <a:pt x="1280511" y="839037"/>
                  </a:cubicBezTo>
                  <a:lnTo>
                    <a:pt x="1276381" y="801523"/>
                  </a:lnTo>
                  <a:cubicBezTo>
                    <a:pt x="1267892" y="804621"/>
                    <a:pt x="1261410" y="806169"/>
                    <a:pt x="1256936" y="806169"/>
                  </a:cubicBezTo>
                  <a:cubicBezTo>
                    <a:pt x="1253724" y="806169"/>
                    <a:pt x="1250999" y="805366"/>
                    <a:pt x="1248762" y="803760"/>
                  </a:cubicBezTo>
                  <a:cubicBezTo>
                    <a:pt x="1246525" y="802154"/>
                    <a:pt x="1245091" y="800118"/>
                    <a:pt x="1244460" y="797651"/>
                  </a:cubicBezTo>
                  <a:cubicBezTo>
                    <a:pt x="1243829" y="795185"/>
                    <a:pt x="1243514" y="786495"/>
                    <a:pt x="1243514" y="771581"/>
                  </a:cubicBezTo>
                  <a:lnTo>
                    <a:pt x="1243514" y="697929"/>
                  </a:lnTo>
                  <a:lnTo>
                    <a:pt x="1276554" y="697929"/>
                  </a:lnTo>
                  <a:lnTo>
                    <a:pt x="1276554" y="659383"/>
                  </a:lnTo>
                  <a:lnTo>
                    <a:pt x="1243514" y="659383"/>
                  </a:lnTo>
                  <a:close/>
                  <a:moveTo>
                    <a:pt x="183271" y="589862"/>
                  </a:moveTo>
                  <a:lnTo>
                    <a:pt x="183271" y="842135"/>
                  </a:lnTo>
                  <a:lnTo>
                    <a:pt x="279121" y="842135"/>
                  </a:lnTo>
                  <a:cubicBezTo>
                    <a:pt x="297936" y="842135"/>
                    <a:pt x="312964" y="840356"/>
                    <a:pt x="324207" y="836800"/>
                  </a:cubicBezTo>
                  <a:cubicBezTo>
                    <a:pt x="339236" y="831982"/>
                    <a:pt x="351167" y="825271"/>
                    <a:pt x="360000" y="816666"/>
                  </a:cubicBezTo>
                  <a:cubicBezTo>
                    <a:pt x="371702" y="805309"/>
                    <a:pt x="380707" y="790453"/>
                    <a:pt x="387017" y="772097"/>
                  </a:cubicBezTo>
                  <a:cubicBezTo>
                    <a:pt x="392180" y="757069"/>
                    <a:pt x="394761" y="739172"/>
                    <a:pt x="394761" y="718407"/>
                  </a:cubicBezTo>
                  <a:cubicBezTo>
                    <a:pt x="394761" y="694775"/>
                    <a:pt x="392007" y="674899"/>
                    <a:pt x="386501" y="658781"/>
                  </a:cubicBezTo>
                  <a:cubicBezTo>
                    <a:pt x="380994" y="642662"/>
                    <a:pt x="372964" y="629039"/>
                    <a:pt x="362409" y="617911"/>
                  </a:cubicBezTo>
                  <a:cubicBezTo>
                    <a:pt x="351855" y="606783"/>
                    <a:pt x="339178" y="599039"/>
                    <a:pt x="324379" y="594680"/>
                  </a:cubicBezTo>
                  <a:cubicBezTo>
                    <a:pt x="313366" y="591468"/>
                    <a:pt x="297362" y="589862"/>
                    <a:pt x="276368" y="589862"/>
                  </a:cubicBezTo>
                  <a:close/>
                  <a:moveTo>
                    <a:pt x="737858" y="0"/>
                  </a:moveTo>
                  <a:cubicBezTo>
                    <a:pt x="1145366" y="0"/>
                    <a:pt x="1475716" y="319040"/>
                    <a:pt x="1475716" y="712596"/>
                  </a:cubicBezTo>
                  <a:cubicBezTo>
                    <a:pt x="1475716" y="1106152"/>
                    <a:pt x="1145366" y="1425192"/>
                    <a:pt x="737858" y="1425192"/>
                  </a:cubicBezTo>
                  <a:cubicBezTo>
                    <a:pt x="330350" y="1425192"/>
                    <a:pt x="0" y="1106152"/>
                    <a:pt x="0" y="712596"/>
                  </a:cubicBezTo>
                  <a:cubicBezTo>
                    <a:pt x="0" y="319040"/>
                    <a:pt x="330350" y="0"/>
                    <a:pt x="737858" y="0"/>
                  </a:cubicBezTo>
                  <a:close/>
                </a:path>
              </a:pathLst>
            </a:custGeom>
            <a:ln w="53975" cap="rnd">
              <a:solidFill>
                <a:schemeClr val="bg1"/>
              </a:solidFill>
              <a:prstDash val="solid"/>
            </a:ln>
            <a:effectLst>
              <a:outerShdw sx="1000" sy="1000" algn="bl" rotWithShape="0">
                <a:srgbClr val="000000"/>
              </a:outerShdw>
            </a:effectLst>
          </p:spPr>
        </p:pic>
      </p:grpSp>
      <p:grpSp>
        <p:nvGrpSpPr>
          <p:cNvPr id="39" name="Group 38">
            <a:extLst>
              <a:ext uri="{FF2B5EF4-FFF2-40B4-BE49-F238E27FC236}">
                <a16:creationId xmlns:a16="http://schemas.microsoft.com/office/drawing/2014/main" id="{69642423-B7BB-A058-A26E-04A7953BB84A}"/>
              </a:ext>
            </a:extLst>
          </p:cNvPr>
          <p:cNvGrpSpPr/>
          <p:nvPr/>
        </p:nvGrpSpPr>
        <p:grpSpPr>
          <a:xfrm>
            <a:off x="-1139269" y="4639828"/>
            <a:ext cx="1077588" cy="1022154"/>
            <a:chOff x="169335" y="5554541"/>
            <a:chExt cx="1293106" cy="1226585"/>
          </a:xfrm>
        </p:grpSpPr>
        <p:sp>
          <p:nvSpPr>
            <p:cNvPr id="40" name="Oval 39">
              <a:extLst>
                <a:ext uri="{FF2B5EF4-FFF2-40B4-BE49-F238E27FC236}">
                  <a16:creationId xmlns:a16="http://schemas.microsoft.com/office/drawing/2014/main" id="{A844BDEB-D555-30A0-0442-2918BB6D8CFA}"/>
                </a:ext>
              </a:extLst>
            </p:cNvPr>
            <p:cNvSpPr/>
            <p:nvPr/>
          </p:nvSpPr>
          <p:spPr>
            <a:xfrm>
              <a:off x="215217" y="5646775"/>
              <a:ext cx="1218327" cy="1049580"/>
            </a:xfrm>
            <a:prstGeom prst="ellipse">
              <a:avLst/>
            </a:prstGeom>
            <a:solidFill>
              <a:schemeClr val="bg1"/>
            </a:solidFill>
            <a:ln w="539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sz="1500">
                <a:solidFill>
                  <a:prstClr val="white"/>
                </a:solidFill>
                <a:latin typeface="Calibri" panose="020F0502020204030204"/>
              </a:endParaRPr>
            </a:p>
          </p:txBody>
        </p:sp>
        <p:pic>
          <p:nvPicPr>
            <p:cNvPr id="45" name="Picture 44">
              <a:extLst>
                <a:ext uri="{FF2B5EF4-FFF2-40B4-BE49-F238E27FC236}">
                  <a16:creationId xmlns:a16="http://schemas.microsoft.com/office/drawing/2014/main" id="{33CCDD17-AE74-A03F-27E3-2C20EFAC5598}"/>
                </a:ext>
              </a:extLst>
            </p:cNvPr>
            <p:cNvPicPr>
              <a:picLocks noChangeAspect="1" noChangeArrowheads="1"/>
            </p:cNvPicPr>
            <p:nvPr/>
          </p:nvPicPr>
          <p:blipFill>
            <a:blip r:embed="rId7" cstate="email">
              <a:duotone>
                <a:prstClr val="black"/>
                <a:schemeClr val="accent6">
                  <a:lumMod val="75000"/>
                  <a:tint val="45000"/>
                  <a:satMod val="400000"/>
                </a:schemeClr>
              </a:duotone>
              <a:extLst>
                <a:ext uri="{28A0092B-C50C-407E-A947-70E740481C1C}">
                  <a14:useLocalDpi xmlns:a14="http://schemas.microsoft.com/office/drawing/2010/main"/>
                </a:ext>
              </a:extLst>
            </a:blip>
            <a:srcRect/>
            <a:stretch/>
          </p:blipFill>
          <p:spPr bwMode="auto">
            <a:xfrm>
              <a:off x="169335" y="5554541"/>
              <a:ext cx="1293106" cy="1226585"/>
            </a:xfrm>
            <a:custGeom>
              <a:avLst/>
              <a:gdLst/>
              <a:ahLst/>
              <a:cxnLst/>
              <a:rect l="l" t="t" r="r" b="b"/>
              <a:pathLst>
                <a:path w="1587684" h="1470190">
                  <a:moveTo>
                    <a:pt x="1186786" y="717625"/>
                  </a:moveTo>
                  <a:cubicBezTo>
                    <a:pt x="1198252" y="717625"/>
                    <a:pt x="1207985" y="721858"/>
                    <a:pt x="1215984" y="730325"/>
                  </a:cubicBezTo>
                  <a:cubicBezTo>
                    <a:pt x="1223984" y="738791"/>
                    <a:pt x="1228183" y="751157"/>
                    <a:pt x="1228583" y="767422"/>
                  </a:cubicBezTo>
                  <a:lnTo>
                    <a:pt x="1144588" y="767422"/>
                  </a:lnTo>
                  <a:cubicBezTo>
                    <a:pt x="1144455" y="752090"/>
                    <a:pt x="1148388" y="739957"/>
                    <a:pt x="1156388" y="731025"/>
                  </a:cubicBezTo>
                  <a:cubicBezTo>
                    <a:pt x="1164387" y="722092"/>
                    <a:pt x="1174520" y="717625"/>
                    <a:pt x="1186786" y="717625"/>
                  </a:cubicBezTo>
                  <a:close/>
                  <a:moveTo>
                    <a:pt x="1307192" y="679428"/>
                  </a:moveTo>
                  <a:lnTo>
                    <a:pt x="1380588" y="782421"/>
                  </a:lnTo>
                  <a:lnTo>
                    <a:pt x="1303993" y="891815"/>
                  </a:lnTo>
                  <a:lnTo>
                    <a:pt x="1369789" y="891815"/>
                  </a:lnTo>
                  <a:lnTo>
                    <a:pt x="1413386" y="826019"/>
                  </a:lnTo>
                  <a:lnTo>
                    <a:pt x="1456583" y="891815"/>
                  </a:lnTo>
                  <a:lnTo>
                    <a:pt x="1525579" y="891815"/>
                  </a:lnTo>
                  <a:lnTo>
                    <a:pt x="1446984" y="780022"/>
                  </a:lnTo>
                  <a:lnTo>
                    <a:pt x="1518980" y="679428"/>
                  </a:lnTo>
                  <a:lnTo>
                    <a:pt x="1452984" y="679428"/>
                  </a:lnTo>
                  <a:lnTo>
                    <a:pt x="1413386" y="737824"/>
                  </a:lnTo>
                  <a:lnTo>
                    <a:pt x="1375788" y="679428"/>
                  </a:lnTo>
                  <a:close/>
                  <a:moveTo>
                    <a:pt x="396341" y="679428"/>
                  </a:moveTo>
                  <a:lnTo>
                    <a:pt x="396341" y="813820"/>
                  </a:lnTo>
                  <a:cubicBezTo>
                    <a:pt x="396341" y="833818"/>
                    <a:pt x="398874" y="849484"/>
                    <a:pt x="403940" y="860817"/>
                  </a:cubicBezTo>
                  <a:cubicBezTo>
                    <a:pt x="409007" y="872149"/>
                    <a:pt x="417206" y="880949"/>
                    <a:pt x="428539" y="887215"/>
                  </a:cubicBezTo>
                  <a:cubicBezTo>
                    <a:pt x="439872" y="893481"/>
                    <a:pt x="452671" y="896614"/>
                    <a:pt x="466937" y="896614"/>
                  </a:cubicBezTo>
                  <a:cubicBezTo>
                    <a:pt x="480936" y="896614"/>
                    <a:pt x="494235" y="893348"/>
                    <a:pt x="506834" y="886815"/>
                  </a:cubicBezTo>
                  <a:cubicBezTo>
                    <a:pt x="519433" y="880282"/>
                    <a:pt x="529599" y="871349"/>
                    <a:pt x="537332" y="860017"/>
                  </a:cubicBezTo>
                  <a:lnTo>
                    <a:pt x="537332" y="891815"/>
                  </a:lnTo>
                  <a:lnTo>
                    <a:pt x="589529" y="891815"/>
                  </a:lnTo>
                  <a:lnTo>
                    <a:pt x="589529" y="679428"/>
                  </a:lnTo>
                  <a:lnTo>
                    <a:pt x="533333" y="679428"/>
                  </a:lnTo>
                  <a:lnTo>
                    <a:pt x="533333" y="769022"/>
                  </a:lnTo>
                  <a:cubicBezTo>
                    <a:pt x="533333" y="799420"/>
                    <a:pt x="531933" y="818519"/>
                    <a:pt x="529133" y="826319"/>
                  </a:cubicBezTo>
                  <a:cubicBezTo>
                    <a:pt x="526333" y="834118"/>
                    <a:pt x="521133" y="840651"/>
                    <a:pt x="513534" y="845918"/>
                  </a:cubicBezTo>
                  <a:cubicBezTo>
                    <a:pt x="505934" y="851184"/>
                    <a:pt x="497335" y="853817"/>
                    <a:pt x="487735" y="853817"/>
                  </a:cubicBezTo>
                  <a:cubicBezTo>
                    <a:pt x="479336" y="853817"/>
                    <a:pt x="472403" y="851851"/>
                    <a:pt x="466937" y="847917"/>
                  </a:cubicBezTo>
                  <a:cubicBezTo>
                    <a:pt x="461470" y="843984"/>
                    <a:pt x="457704" y="838651"/>
                    <a:pt x="455637" y="831918"/>
                  </a:cubicBezTo>
                  <a:cubicBezTo>
                    <a:pt x="453571" y="825185"/>
                    <a:pt x="452537" y="806887"/>
                    <a:pt x="452537" y="777022"/>
                  </a:cubicBezTo>
                  <a:lnTo>
                    <a:pt x="452537" y="679428"/>
                  </a:lnTo>
                  <a:close/>
                  <a:moveTo>
                    <a:pt x="1183386" y="674628"/>
                  </a:moveTo>
                  <a:cubicBezTo>
                    <a:pt x="1155254" y="674628"/>
                    <a:pt x="1131989" y="684594"/>
                    <a:pt x="1113590" y="704526"/>
                  </a:cubicBezTo>
                  <a:cubicBezTo>
                    <a:pt x="1095191" y="724458"/>
                    <a:pt x="1085992" y="752023"/>
                    <a:pt x="1085992" y="787221"/>
                  </a:cubicBezTo>
                  <a:cubicBezTo>
                    <a:pt x="1085992" y="816686"/>
                    <a:pt x="1092992" y="841084"/>
                    <a:pt x="1106991" y="860417"/>
                  </a:cubicBezTo>
                  <a:cubicBezTo>
                    <a:pt x="1124723" y="884549"/>
                    <a:pt x="1152055" y="896614"/>
                    <a:pt x="1188986" y="896614"/>
                  </a:cubicBezTo>
                  <a:cubicBezTo>
                    <a:pt x="1212318" y="896614"/>
                    <a:pt x="1231750" y="891248"/>
                    <a:pt x="1247282" y="880515"/>
                  </a:cubicBezTo>
                  <a:cubicBezTo>
                    <a:pt x="1262814" y="869783"/>
                    <a:pt x="1274180" y="854150"/>
                    <a:pt x="1281380" y="833618"/>
                  </a:cubicBezTo>
                  <a:lnTo>
                    <a:pt x="1225383" y="824219"/>
                  </a:lnTo>
                  <a:cubicBezTo>
                    <a:pt x="1222317" y="834885"/>
                    <a:pt x="1217784" y="842618"/>
                    <a:pt x="1211784" y="847417"/>
                  </a:cubicBezTo>
                  <a:cubicBezTo>
                    <a:pt x="1205785" y="852217"/>
                    <a:pt x="1198385" y="854617"/>
                    <a:pt x="1189586" y="854617"/>
                  </a:cubicBezTo>
                  <a:cubicBezTo>
                    <a:pt x="1176653" y="854617"/>
                    <a:pt x="1165854" y="849984"/>
                    <a:pt x="1157188" y="840718"/>
                  </a:cubicBezTo>
                  <a:cubicBezTo>
                    <a:pt x="1148521" y="831452"/>
                    <a:pt x="1143988" y="818486"/>
                    <a:pt x="1143588" y="801820"/>
                  </a:cubicBezTo>
                  <a:lnTo>
                    <a:pt x="1284380" y="801820"/>
                  </a:lnTo>
                  <a:cubicBezTo>
                    <a:pt x="1285180" y="758756"/>
                    <a:pt x="1276447" y="726792"/>
                    <a:pt x="1258181" y="705926"/>
                  </a:cubicBezTo>
                  <a:cubicBezTo>
                    <a:pt x="1239916" y="685061"/>
                    <a:pt x="1214984" y="674628"/>
                    <a:pt x="1183386" y="674628"/>
                  </a:cubicBezTo>
                  <a:close/>
                  <a:moveTo>
                    <a:pt x="951186" y="674628"/>
                  </a:moveTo>
                  <a:cubicBezTo>
                    <a:pt x="920655" y="674628"/>
                    <a:pt x="898123" y="680894"/>
                    <a:pt x="883590" y="693427"/>
                  </a:cubicBezTo>
                  <a:cubicBezTo>
                    <a:pt x="869058" y="705959"/>
                    <a:pt x="861792" y="721425"/>
                    <a:pt x="861792" y="739824"/>
                  </a:cubicBezTo>
                  <a:cubicBezTo>
                    <a:pt x="861792" y="760223"/>
                    <a:pt x="870191" y="776155"/>
                    <a:pt x="886990" y="787621"/>
                  </a:cubicBezTo>
                  <a:cubicBezTo>
                    <a:pt x="899123" y="795887"/>
                    <a:pt x="927854" y="805020"/>
                    <a:pt x="973185" y="815019"/>
                  </a:cubicBezTo>
                  <a:cubicBezTo>
                    <a:pt x="982918" y="817286"/>
                    <a:pt x="989184" y="819752"/>
                    <a:pt x="991984" y="822419"/>
                  </a:cubicBezTo>
                  <a:cubicBezTo>
                    <a:pt x="994650" y="825219"/>
                    <a:pt x="995983" y="828752"/>
                    <a:pt x="995983" y="833018"/>
                  </a:cubicBezTo>
                  <a:cubicBezTo>
                    <a:pt x="995983" y="839285"/>
                    <a:pt x="993517" y="844284"/>
                    <a:pt x="988584" y="848017"/>
                  </a:cubicBezTo>
                  <a:cubicBezTo>
                    <a:pt x="981251" y="853350"/>
                    <a:pt x="970318" y="856017"/>
                    <a:pt x="955786" y="856017"/>
                  </a:cubicBezTo>
                  <a:cubicBezTo>
                    <a:pt x="942587" y="856017"/>
                    <a:pt x="932321" y="853184"/>
                    <a:pt x="924988" y="847517"/>
                  </a:cubicBezTo>
                  <a:cubicBezTo>
                    <a:pt x="917655" y="841851"/>
                    <a:pt x="912788" y="833552"/>
                    <a:pt x="910389" y="822619"/>
                  </a:cubicBezTo>
                  <a:lnTo>
                    <a:pt x="853992" y="831218"/>
                  </a:lnTo>
                  <a:cubicBezTo>
                    <a:pt x="859192" y="851351"/>
                    <a:pt x="870224" y="867283"/>
                    <a:pt x="887090" y="879016"/>
                  </a:cubicBezTo>
                  <a:cubicBezTo>
                    <a:pt x="903956" y="890748"/>
                    <a:pt x="926854" y="896614"/>
                    <a:pt x="955786" y="896614"/>
                  </a:cubicBezTo>
                  <a:cubicBezTo>
                    <a:pt x="987651" y="896614"/>
                    <a:pt x="1011716" y="889615"/>
                    <a:pt x="1027981" y="875616"/>
                  </a:cubicBezTo>
                  <a:cubicBezTo>
                    <a:pt x="1044247" y="861617"/>
                    <a:pt x="1052380" y="844884"/>
                    <a:pt x="1052380" y="825419"/>
                  </a:cubicBezTo>
                  <a:cubicBezTo>
                    <a:pt x="1052380" y="807553"/>
                    <a:pt x="1046514" y="793621"/>
                    <a:pt x="1034781" y="783621"/>
                  </a:cubicBezTo>
                  <a:cubicBezTo>
                    <a:pt x="1022915" y="773755"/>
                    <a:pt x="1002016" y="765422"/>
                    <a:pt x="972085" y="758623"/>
                  </a:cubicBezTo>
                  <a:cubicBezTo>
                    <a:pt x="942153" y="751823"/>
                    <a:pt x="924654" y="746557"/>
                    <a:pt x="919588" y="742824"/>
                  </a:cubicBezTo>
                  <a:cubicBezTo>
                    <a:pt x="915855" y="740024"/>
                    <a:pt x="913988" y="736624"/>
                    <a:pt x="913988" y="732624"/>
                  </a:cubicBezTo>
                  <a:cubicBezTo>
                    <a:pt x="913988" y="727958"/>
                    <a:pt x="916122" y="724158"/>
                    <a:pt x="920388" y="721225"/>
                  </a:cubicBezTo>
                  <a:cubicBezTo>
                    <a:pt x="926788" y="717092"/>
                    <a:pt x="937387" y="715026"/>
                    <a:pt x="952186" y="715026"/>
                  </a:cubicBezTo>
                  <a:cubicBezTo>
                    <a:pt x="963919" y="715026"/>
                    <a:pt x="972951" y="717225"/>
                    <a:pt x="979284" y="721625"/>
                  </a:cubicBezTo>
                  <a:cubicBezTo>
                    <a:pt x="985617" y="726025"/>
                    <a:pt x="989917" y="732358"/>
                    <a:pt x="992184" y="740624"/>
                  </a:cubicBezTo>
                  <a:lnTo>
                    <a:pt x="1045180" y="730825"/>
                  </a:lnTo>
                  <a:cubicBezTo>
                    <a:pt x="1039847" y="712292"/>
                    <a:pt x="1030115" y="698293"/>
                    <a:pt x="1015982" y="688827"/>
                  </a:cubicBezTo>
                  <a:cubicBezTo>
                    <a:pt x="1001850" y="679361"/>
                    <a:pt x="980251" y="674628"/>
                    <a:pt x="951186" y="674628"/>
                  </a:cubicBezTo>
                  <a:close/>
                  <a:moveTo>
                    <a:pt x="722586" y="674628"/>
                  </a:moveTo>
                  <a:cubicBezTo>
                    <a:pt x="692055" y="674628"/>
                    <a:pt x="669523" y="680894"/>
                    <a:pt x="654990" y="693427"/>
                  </a:cubicBezTo>
                  <a:cubicBezTo>
                    <a:pt x="640458" y="705959"/>
                    <a:pt x="633192" y="721425"/>
                    <a:pt x="633192" y="739824"/>
                  </a:cubicBezTo>
                  <a:cubicBezTo>
                    <a:pt x="633192" y="760223"/>
                    <a:pt x="641591" y="776155"/>
                    <a:pt x="658390" y="787621"/>
                  </a:cubicBezTo>
                  <a:cubicBezTo>
                    <a:pt x="670523" y="795887"/>
                    <a:pt x="699254" y="805020"/>
                    <a:pt x="744585" y="815019"/>
                  </a:cubicBezTo>
                  <a:cubicBezTo>
                    <a:pt x="754318" y="817286"/>
                    <a:pt x="760584" y="819752"/>
                    <a:pt x="763384" y="822419"/>
                  </a:cubicBezTo>
                  <a:cubicBezTo>
                    <a:pt x="766050" y="825219"/>
                    <a:pt x="767383" y="828752"/>
                    <a:pt x="767383" y="833018"/>
                  </a:cubicBezTo>
                  <a:cubicBezTo>
                    <a:pt x="767383" y="839285"/>
                    <a:pt x="764917" y="844284"/>
                    <a:pt x="759984" y="848017"/>
                  </a:cubicBezTo>
                  <a:cubicBezTo>
                    <a:pt x="752651" y="853350"/>
                    <a:pt x="741718" y="856017"/>
                    <a:pt x="727186" y="856017"/>
                  </a:cubicBezTo>
                  <a:cubicBezTo>
                    <a:pt x="713987" y="856017"/>
                    <a:pt x="703721" y="853184"/>
                    <a:pt x="696388" y="847517"/>
                  </a:cubicBezTo>
                  <a:cubicBezTo>
                    <a:pt x="689055" y="841851"/>
                    <a:pt x="684188" y="833552"/>
                    <a:pt x="681789" y="822619"/>
                  </a:cubicBezTo>
                  <a:lnTo>
                    <a:pt x="625392" y="831218"/>
                  </a:lnTo>
                  <a:cubicBezTo>
                    <a:pt x="630592" y="851351"/>
                    <a:pt x="641624" y="867283"/>
                    <a:pt x="658490" y="879016"/>
                  </a:cubicBezTo>
                  <a:cubicBezTo>
                    <a:pt x="675356" y="890748"/>
                    <a:pt x="698254" y="896614"/>
                    <a:pt x="727186" y="896614"/>
                  </a:cubicBezTo>
                  <a:cubicBezTo>
                    <a:pt x="759051" y="896614"/>
                    <a:pt x="783116" y="889615"/>
                    <a:pt x="799381" y="875616"/>
                  </a:cubicBezTo>
                  <a:cubicBezTo>
                    <a:pt x="815647" y="861617"/>
                    <a:pt x="823780" y="844884"/>
                    <a:pt x="823780" y="825419"/>
                  </a:cubicBezTo>
                  <a:cubicBezTo>
                    <a:pt x="823780" y="807553"/>
                    <a:pt x="817914" y="793621"/>
                    <a:pt x="806181" y="783621"/>
                  </a:cubicBezTo>
                  <a:cubicBezTo>
                    <a:pt x="794315" y="773755"/>
                    <a:pt x="773416" y="765422"/>
                    <a:pt x="743485" y="758623"/>
                  </a:cubicBezTo>
                  <a:cubicBezTo>
                    <a:pt x="713553" y="751823"/>
                    <a:pt x="696054" y="746557"/>
                    <a:pt x="690988" y="742824"/>
                  </a:cubicBezTo>
                  <a:cubicBezTo>
                    <a:pt x="687255" y="740024"/>
                    <a:pt x="685388" y="736624"/>
                    <a:pt x="685388" y="732624"/>
                  </a:cubicBezTo>
                  <a:cubicBezTo>
                    <a:pt x="685388" y="727958"/>
                    <a:pt x="687522" y="724158"/>
                    <a:pt x="691788" y="721225"/>
                  </a:cubicBezTo>
                  <a:cubicBezTo>
                    <a:pt x="698188" y="717092"/>
                    <a:pt x="708787" y="715026"/>
                    <a:pt x="723586" y="715026"/>
                  </a:cubicBezTo>
                  <a:cubicBezTo>
                    <a:pt x="735319" y="715026"/>
                    <a:pt x="744351" y="717225"/>
                    <a:pt x="750684" y="721625"/>
                  </a:cubicBezTo>
                  <a:cubicBezTo>
                    <a:pt x="757017" y="726025"/>
                    <a:pt x="761317" y="732358"/>
                    <a:pt x="763584" y="740624"/>
                  </a:cubicBezTo>
                  <a:lnTo>
                    <a:pt x="816580" y="730825"/>
                  </a:lnTo>
                  <a:cubicBezTo>
                    <a:pt x="811247" y="712292"/>
                    <a:pt x="801515" y="698293"/>
                    <a:pt x="787382" y="688827"/>
                  </a:cubicBezTo>
                  <a:cubicBezTo>
                    <a:pt x="773250" y="679361"/>
                    <a:pt x="751651" y="674628"/>
                    <a:pt x="722586" y="674628"/>
                  </a:cubicBezTo>
                  <a:close/>
                  <a:moveTo>
                    <a:pt x="224310" y="593633"/>
                  </a:moveTo>
                  <a:cubicBezTo>
                    <a:pt x="201778" y="593633"/>
                    <a:pt x="182545" y="597033"/>
                    <a:pt x="166613" y="603832"/>
                  </a:cubicBezTo>
                  <a:cubicBezTo>
                    <a:pt x="150681" y="610632"/>
                    <a:pt x="138481" y="620531"/>
                    <a:pt x="130015" y="633531"/>
                  </a:cubicBezTo>
                  <a:cubicBezTo>
                    <a:pt x="121549" y="646530"/>
                    <a:pt x="117316" y="660496"/>
                    <a:pt x="117316" y="675428"/>
                  </a:cubicBezTo>
                  <a:cubicBezTo>
                    <a:pt x="117316" y="698627"/>
                    <a:pt x="126316" y="718292"/>
                    <a:pt x="144314" y="734424"/>
                  </a:cubicBezTo>
                  <a:cubicBezTo>
                    <a:pt x="157114" y="745890"/>
                    <a:pt x="179379" y="755556"/>
                    <a:pt x="211110" y="763423"/>
                  </a:cubicBezTo>
                  <a:cubicBezTo>
                    <a:pt x="235776" y="769556"/>
                    <a:pt x="251575" y="773822"/>
                    <a:pt x="258507" y="776222"/>
                  </a:cubicBezTo>
                  <a:cubicBezTo>
                    <a:pt x="268640" y="779822"/>
                    <a:pt x="275740" y="784055"/>
                    <a:pt x="279806" y="788921"/>
                  </a:cubicBezTo>
                  <a:cubicBezTo>
                    <a:pt x="283873" y="793787"/>
                    <a:pt x="285906" y="799687"/>
                    <a:pt x="285906" y="806620"/>
                  </a:cubicBezTo>
                  <a:cubicBezTo>
                    <a:pt x="285906" y="817419"/>
                    <a:pt x="281073" y="826852"/>
                    <a:pt x="271407" y="834918"/>
                  </a:cubicBezTo>
                  <a:cubicBezTo>
                    <a:pt x="261741" y="842984"/>
                    <a:pt x="247375" y="847017"/>
                    <a:pt x="228309" y="847017"/>
                  </a:cubicBezTo>
                  <a:cubicBezTo>
                    <a:pt x="210310" y="847017"/>
                    <a:pt x="196011" y="842484"/>
                    <a:pt x="185412" y="833418"/>
                  </a:cubicBezTo>
                  <a:cubicBezTo>
                    <a:pt x="174813" y="824352"/>
                    <a:pt x="167780" y="810153"/>
                    <a:pt x="164313" y="790821"/>
                  </a:cubicBezTo>
                  <a:lnTo>
                    <a:pt x="106717" y="796421"/>
                  </a:lnTo>
                  <a:cubicBezTo>
                    <a:pt x="110583" y="829219"/>
                    <a:pt x="122449" y="854184"/>
                    <a:pt x="142315" y="871316"/>
                  </a:cubicBezTo>
                  <a:cubicBezTo>
                    <a:pt x="162180" y="888448"/>
                    <a:pt x="190645" y="897014"/>
                    <a:pt x="227709" y="897014"/>
                  </a:cubicBezTo>
                  <a:cubicBezTo>
                    <a:pt x="253174" y="897014"/>
                    <a:pt x="274440" y="893448"/>
                    <a:pt x="291505" y="886315"/>
                  </a:cubicBezTo>
                  <a:cubicBezTo>
                    <a:pt x="308571" y="879182"/>
                    <a:pt x="321770" y="868283"/>
                    <a:pt x="331103" y="853617"/>
                  </a:cubicBezTo>
                  <a:cubicBezTo>
                    <a:pt x="340436" y="838951"/>
                    <a:pt x="345102" y="823219"/>
                    <a:pt x="345102" y="806420"/>
                  </a:cubicBezTo>
                  <a:cubicBezTo>
                    <a:pt x="345102" y="787888"/>
                    <a:pt x="341202" y="772322"/>
                    <a:pt x="333403" y="759723"/>
                  </a:cubicBezTo>
                  <a:cubicBezTo>
                    <a:pt x="325603" y="747124"/>
                    <a:pt x="314804" y="737191"/>
                    <a:pt x="301005" y="729925"/>
                  </a:cubicBezTo>
                  <a:cubicBezTo>
                    <a:pt x="287206" y="722658"/>
                    <a:pt x="265907" y="715626"/>
                    <a:pt x="237109" y="708826"/>
                  </a:cubicBezTo>
                  <a:cubicBezTo>
                    <a:pt x="208311" y="702026"/>
                    <a:pt x="190178" y="695493"/>
                    <a:pt x="182712" y="689227"/>
                  </a:cubicBezTo>
                  <a:cubicBezTo>
                    <a:pt x="176846" y="684294"/>
                    <a:pt x="173913" y="678361"/>
                    <a:pt x="173913" y="671428"/>
                  </a:cubicBezTo>
                  <a:cubicBezTo>
                    <a:pt x="173913" y="663829"/>
                    <a:pt x="177046" y="657762"/>
                    <a:pt x="183312" y="653229"/>
                  </a:cubicBezTo>
                  <a:cubicBezTo>
                    <a:pt x="193045" y="646163"/>
                    <a:pt x="206511" y="642630"/>
                    <a:pt x="223710" y="642630"/>
                  </a:cubicBezTo>
                  <a:cubicBezTo>
                    <a:pt x="240375" y="642630"/>
                    <a:pt x="252874" y="645930"/>
                    <a:pt x="261207" y="652529"/>
                  </a:cubicBezTo>
                  <a:cubicBezTo>
                    <a:pt x="269540" y="659129"/>
                    <a:pt x="274973" y="669962"/>
                    <a:pt x="277506" y="685027"/>
                  </a:cubicBezTo>
                  <a:lnTo>
                    <a:pt x="336703" y="682428"/>
                  </a:lnTo>
                  <a:cubicBezTo>
                    <a:pt x="335769" y="655496"/>
                    <a:pt x="326003" y="633964"/>
                    <a:pt x="307405" y="617831"/>
                  </a:cubicBezTo>
                  <a:cubicBezTo>
                    <a:pt x="288806" y="601699"/>
                    <a:pt x="261107" y="593633"/>
                    <a:pt x="224310" y="593633"/>
                  </a:cubicBezTo>
                  <a:close/>
                  <a:moveTo>
                    <a:pt x="793842" y="0"/>
                  </a:moveTo>
                  <a:cubicBezTo>
                    <a:pt x="1232269" y="0"/>
                    <a:pt x="1587684" y="329113"/>
                    <a:pt x="1587684" y="735095"/>
                  </a:cubicBezTo>
                  <a:cubicBezTo>
                    <a:pt x="1587684" y="1141077"/>
                    <a:pt x="1232269" y="1470190"/>
                    <a:pt x="793842" y="1470190"/>
                  </a:cubicBezTo>
                  <a:cubicBezTo>
                    <a:pt x="355415" y="1470190"/>
                    <a:pt x="0" y="1141077"/>
                    <a:pt x="0" y="735095"/>
                  </a:cubicBezTo>
                  <a:cubicBezTo>
                    <a:pt x="0" y="329113"/>
                    <a:pt x="355415" y="0"/>
                    <a:pt x="793842" y="0"/>
                  </a:cubicBezTo>
                  <a:close/>
                </a:path>
              </a:pathLst>
            </a:custGeom>
            <a:ln w="53975" cap="rnd">
              <a:solidFill>
                <a:schemeClr val="bg1"/>
              </a:solidFill>
              <a:prstDash val="solid"/>
            </a:ln>
            <a:effectLst>
              <a:outerShdw sx="1000" sy="1000" algn="bl" rotWithShape="0">
                <a:srgbClr val="000000"/>
              </a:outerShdw>
            </a:effectLst>
            <a:extLst>
              <a:ext uri="{909E8E84-426E-40DD-AFC4-6F175D3DCCD1}">
                <a14:hiddenFill xmlns:a14="http://schemas.microsoft.com/office/drawing/2010/main">
                  <a:solidFill>
                    <a:srgbClr val="FFFFFF"/>
                  </a:solidFill>
                </a14:hiddenFill>
              </a:ext>
            </a:extLst>
          </p:spPr>
        </p:pic>
      </p:grpSp>
      <p:grpSp>
        <p:nvGrpSpPr>
          <p:cNvPr id="46" name="Group 45">
            <a:extLst>
              <a:ext uri="{FF2B5EF4-FFF2-40B4-BE49-F238E27FC236}">
                <a16:creationId xmlns:a16="http://schemas.microsoft.com/office/drawing/2014/main" id="{7524886A-22AF-B583-DCDB-50245D49CF26}"/>
              </a:ext>
            </a:extLst>
          </p:cNvPr>
          <p:cNvGrpSpPr/>
          <p:nvPr/>
        </p:nvGrpSpPr>
        <p:grpSpPr>
          <a:xfrm>
            <a:off x="-1112641" y="3508358"/>
            <a:ext cx="1060374" cy="1020313"/>
            <a:chOff x="169335" y="4210029"/>
            <a:chExt cx="1272449" cy="1224375"/>
          </a:xfrm>
        </p:grpSpPr>
        <p:sp>
          <p:nvSpPr>
            <p:cNvPr id="47" name="Oval 46">
              <a:extLst>
                <a:ext uri="{FF2B5EF4-FFF2-40B4-BE49-F238E27FC236}">
                  <a16:creationId xmlns:a16="http://schemas.microsoft.com/office/drawing/2014/main" id="{6A460DAD-D711-C770-3D9C-1D52457A5204}"/>
                </a:ext>
              </a:extLst>
            </p:cNvPr>
            <p:cNvSpPr/>
            <p:nvPr/>
          </p:nvSpPr>
          <p:spPr>
            <a:xfrm>
              <a:off x="234673" y="4305677"/>
              <a:ext cx="1155267" cy="1049580"/>
            </a:xfrm>
            <a:prstGeom prst="ellipse">
              <a:avLst/>
            </a:prstGeom>
            <a:solidFill>
              <a:schemeClr val="bg1"/>
            </a:solidFill>
            <a:ln w="539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sz="1500">
                <a:solidFill>
                  <a:prstClr val="white"/>
                </a:solidFill>
                <a:latin typeface="Calibri" panose="020F0502020204030204"/>
              </a:endParaRPr>
            </a:p>
          </p:txBody>
        </p:sp>
        <p:pic>
          <p:nvPicPr>
            <p:cNvPr id="48" name="Picture 47">
              <a:extLst>
                <a:ext uri="{FF2B5EF4-FFF2-40B4-BE49-F238E27FC236}">
                  <a16:creationId xmlns:a16="http://schemas.microsoft.com/office/drawing/2014/main" id="{36C4AB41-F2DD-A9C3-DA6C-4299BD018DC0}"/>
                </a:ext>
              </a:extLst>
            </p:cNvPr>
            <p:cNvPicPr>
              <a:picLocks noChangeAspect="1"/>
            </p:cNvPicPr>
            <p:nvPr/>
          </p:nvPicPr>
          <p:blipFill>
            <a:blip r:embed="rId11" cstate="email">
              <a:alphaModFix/>
              <a:duotone>
                <a:prstClr val="black"/>
                <a:srgbClr val="FF969E">
                  <a:tint val="45000"/>
                  <a:satMod val="400000"/>
                </a:srgbClr>
              </a:duotone>
              <a:extLst>
                <a:ext uri="{28A0092B-C50C-407E-A947-70E740481C1C}">
                  <a14:useLocalDpi xmlns:a14="http://schemas.microsoft.com/office/drawing/2010/main"/>
                </a:ext>
                <a:ext uri="{837473B0-CC2E-450A-ABE3-18F120FF3D39}">
                  <a1611:picAttrSrcUrl xmlns:a1611="http://schemas.microsoft.com/office/drawing/2016/11/main" r:id="rId12"/>
                </a:ext>
              </a:extLst>
            </a:blip>
            <a:srcRect/>
            <a:stretch/>
          </p:blipFill>
          <p:spPr>
            <a:xfrm>
              <a:off x="169335" y="4210029"/>
              <a:ext cx="1272449" cy="1224375"/>
            </a:xfrm>
            <a:custGeom>
              <a:avLst/>
              <a:gdLst/>
              <a:ahLst/>
              <a:cxnLst/>
              <a:rect l="l" t="t" r="r" b="b"/>
              <a:pathLst>
                <a:path w="1475716" h="1419962">
                  <a:moveTo>
                    <a:pt x="1041060" y="576731"/>
                  </a:moveTo>
                  <a:lnTo>
                    <a:pt x="1041060" y="869913"/>
                  </a:lnTo>
                  <a:lnTo>
                    <a:pt x="1264047" y="869913"/>
                  </a:lnTo>
                  <a:lnTo>
                    <a:pt x="1264047" y="820516"/>
                  </a:lnTo>
                  <a:lnTo>
                    <a:pt x="1100257" y="820516"/>
                  </a:lnTo>
                  <a:lnTo>
                    <a:pt x="1100257" y="740721"/>
                  </a:lnTo>
                  <a:lnTo>
                    <a:pt x="1247448" y="740721"/>
                  </a:lnTo>
                  <a:lnTo>
                    <a:pt x="1247448" y="691324"/>
                  </a:lnTo>
                  <a:lnTo>
                    <a:pt x="1100257" y="691324"/>
                  </a:lnTo>
                  <a:lnTo>
                    <a:pt x="1100257" y="626328"/>
                  </a:lnTo>
                  <a:lnTo>
                    <a:pt x="1258447" y="626328"/>
                  </a:lnTo>
                  <a:lnTo>
                    <a:pt x="1258447" y="576731"/>
                  </a:lnTo>
                  <a:close/>
                  <a:moveTo>
                    <a:pt x="764835" y="576731"/>
                  </a:moveTo>
                  <a:lnTo>
                    <a:pt x="764835" y="869913"/>
                  </a:lnTo>
                  <a:lnTo>
                    <a:pt x="987822" y="869913"/>
                  </a:lnTo>
                  <a:lnTo>
                    <a:pt x="987822" y="820516"/>
                  </a:lnTo>
                  <a:lnTo>
                    <a:pt x="824032" y="820516"/>
                  </a:lnTo>
                  <a:lnTo>
                    <a:pt x="824032" y="740721"/>
                  </a:lnTo>
                  <a:lnTo>
                    <a:pt x="971223" y="740721"/>
                  </a:lnTo>
                  <a:lnTo>
                    <a:pt x="971223" y="691324"/>
                  </a:lnTo>
                  <a:lnTo>
                    <a:pt x="824032" y="691324"/>
                  </a:lnTo>
                  <a:lnTo>
                    <a:pt x="824032" y="626328"/>
                  </a:lnTo>
                  <a:lnTo>
                    <a:pt x="982222" y="626328"/>
                  </a:lnTo>
                  <a:lnTo>
                    <a:pt x="982222" y="576731"/>
                  </a:lnTo>
                  <a:close/>
                  <a:moveTo>
                    <a:pt x="470160" y="576731"/>
                  </a:moveTo>
                  <a:lnTo>
                    <a:pt x="470160" y="869913"/>
                  </a:lnTo>
                  <a:lnTo>
                    <a:pt x="525157" y="869913"/>
                  </a:lnTo>
                  <a:lnTo>
                    <a:pt x="525157" y="678725"/>
                  </a:lnTo>
                  <a:lnTo>
                    <a:pt x="643350" y="869913"/>
                  </a:lnTo>
                  <a:lnTo>
                    <a:pt x="702746" y="869913"/>
                  </a:lnTo>
                  <a:lnTo>
                    <a:pt x="702746" y="576731"/>
                  </a:lnTo>
                  <a:lnTo>
                    <a:pt x="647749" y="576731"/>
                  </a:lnTo>
                  <a:lnTo>
                    <a:pt x="647749" y="772519"/>
                  </a:lnTo>
                  <a:lnTo>
                    <a:pt x="527757" y="576731"/>
                  </a:lnTo>
                  <a:close/>
                  <a:moveTo>
                    <a:pt x="295929" y="571731"/>
                  </a:moveTo>
                  <a:cubicBezTo>
                    <a:pt x="273397" y="571731"/>
                    <a:pt x="254165" y="575131"/>
                    <a:pt x="238233" y="581931"/>
                  </a:cubicBezTo>
                  <a:cubicBezTo>
                    <a:pt x="222300" y="588730"/>
                    <a:pt x="210101" y="598630"/>
                    <a:pt x="201635" y="611629"/>
                  </a:cubicBezTo>
                  <a:cubicBezTo>
                    <a:pt x="193169" y="624628"/>
                    <a:pt x="188935" y="638594"/>
                    <a:pt x="188935" y="653526"/>
                  </a:cubicBezTo>
                  <a:cubicBezTo>
                    <a:pt x="188935" y="676725"/>
                    <a:pt x="197935" y="696391"/>
                    <a:pt x="215934" y="712523"/>
                  </a:cubicBezTo>
                  <a:cubicBezTo>
                    <a:pt x="228733" y="723989"/>
                    <a:pt x="250998" y="733655"/>
                    <a:pt x="282730" y="741521"/>
                  </a:cubicBezTo>
                  <a:cubicBezTo>
                    <a:pt x="307395" y="747654"/>
                    <a:pt x="323194" y="751920"/>
                    <a:pt x="330127" y="754320"/>
                  </a:cubicBezTo>
                  <a:cubicBezTo>
                    <a:pt x="340260" y="757920"/>
                    <a:pt x="347359" y="762153"/>
                    <a:pt x="351426" y="767020"/>
                  </a:cubicBezTo>
                  <a:cubicBezTo>
                    <a:pt x="355492" y="771886"/>
                    <a:pt x="357525" y="777786"/>
                    <a:pt x="357525" y="784718"/>
                  </a:cubicBezTo>
                  <a:cubicBezTo>
                    <a:pt x="357525" y="795518"/>
                    <a:pt x="352692" y="804951"/>
                    <a:pt x="343026" y="813017"/>
                  </a:cubicBezTo>
                  <a:cubicBezTo>
                    <a:pt x="333360" y="821083"/>
                    <a:pt x="318994" y="825116"/>
                    <a:pt x="299929" y="825116"/>
                  </a:cubicBezTo>
                  <a:cubicBezTo>
                    <a:pt x="281930" y="825116"/>
                    <a:pt x="267631" y="820583"/>
                    <a:pt x="257031" y="811517"/>
                  </a:cubicBezTo>
                  <a:cubicBezTo>
                    <a:pt x="246432" y="802451"/>
                    <a:pt x="239399" y="788252"/>
                    <a:pt x="235933" y="768919"/>
                  </a:cubicBezTo>
                  <a:lnTo>
                    <a:pt x="178336" y="774519"/>
                  </a:lnTo>
                  <a:cubicBezTo>
                    <a:pt x="182203" y="807317"/>
                    <a:pt x="194069" y="832282"/>
                    <a:pt x="213934" y="849414"/>
                  </a:cubicBezTo>
                  <a:cubicBezTo>
                    <a:pt x="233799" y="866547"/>
                    <a:pt x="262264" y="875113"/>
                    <a:pt x="299329" y="875113"/>
                  </a:cubicBezTo>
                  <a:cubicBezTo>
                    <a:pt x="324794" y="875113"/>
                    <a:pt x="346059" y="871546"/>
                    <a:pt x="363125" y="864414"/>
                  </a:cubicBezTo>
                  <a:cubicBezTo>
                    <a:pt x="380190" y="857281"/>
                    <a:pt x="393390" y="846381"/>
                    <a:pt x="402722" y="831716"/>
                  </a:cubicBezTo>
                  <a:cubicBezTo>
                    <a:pt x="412055" y="817050"/>
                    <a:pt x="416722" y="801317"/>
                    <a:pt x="416722" y="784518"/>
                  </a:cubicBezTo>
                  <a:cubicBezTo>
                    <a:pt x="416722" y="765986"/>
                    <a:pt x="412822" y="750421"/>
                    <a:pt x="405022" y="737821"/>
                  </a:cubicBezTo>
                  <a:cubicBezTo>
                    <a:pt x="397223" y="725222"/>
                    <a:pt x="386423" y="715289"/>
                    <a:pt x="372624" y="708023"/>
                  </a:cubicBezTo>
                  <a:cubicBezTo>
                    <a:pt x="358825" y="700757"/>
                    <a:pt x="337526" y="693724"/>
                    <a:pt x="308728" y="686924"/>
                  </a:cubicBezTo>
                  <a:cubicBezTo>
                    <a:pt x="279930" y="680125"/>
                    <a:pt x="261798" y="673592"/>
                    <a:pt x="254332" y="667326"/>
                  </a:cubicBezTo>
                  <a:cubicBezTo>
                    <a:pt x="248465" y="662393"/>
                    <a:pt x="245532" y="656460"/>
                    <a:pt x="245532" y="649527"/>
                  </a:cubicBezTo>
                  <a:cubicBezTo>
                    <a:pt x="245532" y="641927"/>
                    <a:pt x="248665" y="635861"/>
                    <a:pt x="254931" y="631328"/>
                  </a:cubicBezTo>
                  <a:cubicBezTo>
                    <a:pt x="264664" y="624262"/>
                    <a:pt x="278130" y="620728"/>
                    <a:pt x="295329" y="620728"/>
                  </a:cubicBezTo>
                  <a:cubicBezTo>
                    <a:pt x="311995" y="620728"/>
                    <a:pt x="324494" y="624028"/>
                    <a:pt x="332827" y="630628"/>
                  </a:cubicBezTo>
                  <a:cubicBezTo>
                    <a:pt x="341160" y="637227"/>
                    <a:pt x="346593" y="648060"/>
                    <a:pt x="349126" y="663126"/>
                  </a:cubicBezTo>
                  <a:lnTo>
                    <a:pt x="408322" y="660526"/>
                  </a:lnTo>
                  <a:cubicBezTo>
                    <a:pt x="407389" y="633594"/>
                    <a:pt x="397623" y="612062"/>
                    <a:pt x="379024" y="595930"/>
                  </a:cubicBezTo>
                  <a:cubicBezTo>
                    <a:pt x="360425" y="579798"/>
                    <a:pt x="332727" y="571731"/>
                    <a:pt x="295929" y="571731"/>
                  </a:cubicBezTo>
                  <a:close/>
                  <a:moveTo>
                    <a:pt x="737858" y="0"/>
                  </a:moveTo>
                  <a:cubicBezTo>
                    <a:pt x="1145366" y="0"/>
                    <a:pt x="1475716" y="317869"/>
                    <a:pt x="1475716" y="709981"/>
                  </a:cubicBezTo>
                  <a:cubicBezTo>
                    <a:pt x="1475716" y="1102093"/>
                    <a:pt x="1145366" y="1419962"/>
                    <a:pt x="737858" y="1419962"/>
                  </a:cubicBezTo>
                  <a:cubicBezTo>
                    <a:pt x="330350" y="1419962"/>
                    <a:pt x="0" y="1102093"/>
                    <a:pt x="0" y="709981"/>
                  </a:cubicBezTo>
                  <a:cubicBezTo>
                    <a:pt x="0" y="317869"/>
                    <a:pt x="330350" y="0"/>
                    <a:pt x="737858" y="0"/>
                  </a:cubicBezTo>
                  <a:close/>
                </a:path>
              </a:pathLst>
            </a:custGeom>
            <a:ln w="53975">
              <a:solidFill>
                <a:schemeClr val="bg1"/>
              </a:solidFill>
            </a:ln>
          </p:spPr>
        </p:pic>
      </p:grpSp>
      <p:grpSp>
        <p:nvGrpSpPr>
          <p:cNvPr id="49" name="Group 48">
            <a:extLst>
              <a:ext uri="{FF2B5EF4-FFF2-40B4-BE49-F238E27FC236}">
                <a16:creationId xmlns:a16="http://schemas.microsoft.com/office/drawing/2014/main" id="{443DE799-AF06-900C-403B-0BFE17B38EA5}"/>
              </a:ext>
            </a:extLst>
          </p:cNvPr>
          <p:cNvGrpSpPr/>
          <p:nvPr/>
        </p:nvGrpSpPr>
        <p:grpSpPr>
          <a:xfrm>
            <a:off x="-1139269" y="5760255"/>
            <a:ext cx="1069721" cy="996064"/>
            <a:chOff x="169335" y="6899053"/>
            <a:chExt cx="1283665" cy="1195277"/>
          </a:xfrm>
        </p:grpSpPr>
        <p:sp>
          <p:nvSpPr>
            <p:cNvPr id="50" name="Oval 49">
              <a:extLst>
                <a:ext uri="{FF2B5EF4-FFF2-40B4-BE49-F238E27FC236}">
                  <a16:creationId xmlns:a16="http://schemas.microsoft.com/office/drawing/2014/main" id="{8340E090-113E-DFF0-B17F-6197271AF455}"/>
                </a:ext>
              </a:extLst>
            </p:cNvPr>
            <p:cNvSpPr/>
            <p:nvPr/>
          </p:nvSpPr>
          <p:spPr>
            <a:xfrm>
              <a:off x="234673" y="6975240"/>
              <a:ext cx="1155267" cy="1049580"/>
            </a:xfrm>
            <a:prstGeom prst="ellipse">
              <a:avLst/>
            </a:prstGeom>
            <a:solidFill>
              <a:schemeClr val="bg1"/>
            </a:solidFill>
            <a:ln w="539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sz="1500">
                <a:solidFill>
                  <a:prstClr val="white"/>
                </a:solidFill>
                <a:latin typeface="Calibri" panose="020F0502020204030204"/>
              </a:endParaRPr>
            </a:p>
          </p:txBody>
        </p:sp>
        <p:pic>
          <p:nvPicPr>
            <p:cNvPr id="53" name="Picture 52" descr="Visit Broadstairs - quintessential seaside town on the Kent coast - Visit  Thanet">
              <a:extLst>
                <a:ext uri="{FF2B5EF4-FFF2-40B4-BE49-F238E27FC236}">
                  <a16:creationId xmlns:a16="http://schemas.microsoft.com/office/drawing/2014/main" id="{1262062C-D4E8-03D8-8716-D9AD796FD397}"/>
                </a:ext>
              </a:extLst>
            </p:cNvPr>
            <p:cNvPicPr>
              <a:picLocks noChangeAspect="1" noChangeArrowheads="1"/>
            </p:cNvPicPr>
            <p:nvPr/>
          </p:nvPicPr>
          <p:blipFill>
            <a:blip r:embed="rId8" cstate="email">
              <a:duotone>
                <a:prstClr val="black"/>
                <a:schemeClr val="accent2">
                  <a:lumMod val="60000"/>
                  <a:lumOff val="40000"/>
                  <a:tint val="45000"/>
                  <a:satMod val="400000"/>
                </a:schemeClr>
              </a:duotone>
              <a:extLst>
                <a:ext uri="{28A0092B-C50C-407E-A947-70E740481C1C}">
                  <a14:useLocalDpi xmlns:a14="http://schemas.microsoft.com/office/drawing/2010/main"/>
                </a:ext>
              </a:extLst>
            </a:blip>
            <a:srcRect/>
            <a:stretch/>
          </p:blipFill>
          <p:spPr bwMode="auto">
            <a:xfrm>
              <a:off x="169335" y="6899053"/>
              <a:ext cx="1283665" cy="1195277"/>
            </a:xfrm>
            <a:custGeom>
              <a:avLst/>
              <a:gdLst/>
              <a:ahLst/>
              <a:cxnLst/>
              <a:rect l="l" t="t" r="r" b="b"/>
              <a:pathLst>
                <a:path w="1488724" h="1386216">
                  <a:moveTo>
                    <a:pt x="693640" y="714168"/>
                  </a:moveTo>
                  <a:lnTo>
                    <a:pt x="750836" y="784763"/>
                  </a:lnTo>
                  <a:cubicBezTo>
                    <a:pt x="741237" y="792763"/>
                    <a:pt x="732371" y="798496"/>
                    <a:pt x="724238" y="801962"/>
                  </a:cubicBezTo>
                  <a:cubicBezTo>
                    <a:pt x="716105" y="805429"/>
                    <a:pt x="707639" y="807162"/>
                    <a:pt x="698839" y="807162"/>
                  </a:cubicBezTo>
                  <a:cubicBezTo>
                    <a:pt x="685507" y="807162"/>
                    <a:pt x="674874" y="803329"/>
                    <a:pt x="666941" y="795663"/>
                  </a:cubicBezTo>
                  <a:cubicBezTo>
                    <a:pt x="659008" y="787997"/>
                    <a:pt x="655042" y="778097"/>
                    <a:pt x="655042" y="765964"/>
                  </a:cubicBezTo>
                  <a:cubicBezTo>
                    <a:pt x="655042" y="756365"/>
                    <a:pt x="658242" y="746966"/>
                    <a:pt x="664641" y="737766"/>
                  </a:cubicBezTo>
                  <a:cubicBezTo>
                    <a:pt x="671041" y="728567"/>
                    <a:pt x="680707" y="720701"/>
                    <a:pt x="693640" y="714168"/>
                  </a:cubicBezTo>
                  <a:close/>
                  <a:moveTo>
                    <a:pt x="717638" y="589775"/>
                  </a:moveTo>
                  <a:cubicBezTo>
                    <a:pt x="726838" y="589775"/>
                    <a:pt x="734137" y="592308"/>
                    <a:pt x="739537" y="597375"/>
                  </a:cubicBezTo>
                  <a:cubicBezTo>
                    <a:pt x="744936" y="602441"/>
                    <a:pt x="747636" y="608574"/>
                    <a:pt x="747636" y="615774"/>
                  </a:cubicBezTo>
                  <a:cubicBezTo>
                    <a:pt x="747636" y="624307"/>
                    <a:pt x="742037" y="632906"/>
                    <a:pt x="730837" y="641572"/>
                  </a:cubicBezTo>
                  <a:lnTo>
                    <a:pt x="715638" y="653171"/>
                  </a:lnTo>
                  <a:lnTo>
                    <a:pt x="701839" y="637172"/>
                  </a:lnTo>
                  <a:cubicBezTo>
                    <a:pt x="693306" y="627306"/>
                    <a:pt x="689040" y="618907"/>
                    <a:pt x="689040" y="611974"/>
                  </a:cubicBezTo>
                  <a:cubicBezTo>
                    <a:pt x="689040" y="606108"/>
                    <a:pt x="691573" y="600941"/>
                    <a:pt x="696639" y="596475"/>
                  </a:cubicBezTo>
                  <a:cubicBezTo>
                    <a:pt x="701706" y="592008"/>
                    <a:pt x="708705" y="589775"/>
                    <a:pt x="717638" y="589775"/>
                  </a:cubicBezTo>
                  <a:close/>
                  <a:moveTo>
                    <a:pt x="894195" y="555177"/>
                  </a:moveTo>
                  <a:lnTo>
                    <a:pt x="894195" y="848359"/>
                  </a:lnTo>
                  <a:lnTo>
                    <a:pt x="949191" y="848359"/>
                  </a:lnTo>
                  <a:lnTo>
                    <a:pt x="949191" y="617574"/>
                  </a:lnTo>
                  <a:lnTo>
                    <a:pt x="1007188" y="848359"/>
                  </a:lnTo>
                  <a:lnTo>
                    <a:pt x="1064184" y="848359"/>
                  </a:lnTo>
                  <a:lnTo>
                    <a:pt x="1122381" y="617574"/>
                  </a:lnTo>
                  <a:lnTo>
                    <a:pt x="1122381" y="848359"/>
                  </a:lnTo>
                  <a:lnTo>
                    <a:pt x="1177377" y="848359"/>
                  </a:lnTo>
                  <a:lnTo>
                    <a:pt x="1177377" y="555177"/>
                  </a:lnTo>
                  <a:lnTo>
                    <a:pt x="1088583" y="555177"/>
                  </a:lnTo>
                  <a:lnTo>
                    <a:pt x="1035986" y="755165"/>
                  </a:lnTo>
                  <a:lnTo>
                    <a:pt x="982789" y="555177"/>
                  </a:lnTo>
                  <a:close/>
                  <a:moveTo>
                    <a:pt x="324295" y="555177"/>
                  </a:moveTo>
                  <a:lnTo>
                    <a:pt x="324295" y="848359"/>
                  </a:lnTo>
                  <a:lnTo>
                    <a:pt x="383491" y="848359"/>
                  </a:lnTo>
                  <a:lnTo>
                    <a:pt x="383491" y="759765"/>
                  </a:lnTo>
                  <a:lnTo>
                    <a:pt x="431488" y="710768"/>
                  </a:lnTo>
                  <a:lnTo>
                    <a:pt x="512083" y="848359"/>
                  </a:lnTo>
                  <a:lnTo>
                    <a:pt x="588679" y="848359"/>
                  </a:lnTo>
                  <a:lnTo>
                    <a:pt x="472286" y="669370"/>
                  </a:lnTo>
                  <a:lnTo>
                    <a:pt x="582679" y="555177"/>
                  </a:lnTo>
                  <a:lnTo>
                    <a:pt x="503084" y="555177"/>
                  </a:lnTo>
                  <a:lnTo>
                    <a:pt x="383491" y="685369"/>
                  </a:lnTo>
                  <a:lnTo>
                    <a:pt x="383491" y="555177"/>
                  </a:lnTo>
                  <a:close/>
                  <a:moveTo>
                    <a:pt x="716238" y="550178"/>
                  </a:moveTo>
                  <a:cubicBezTo>
                    <a:pt x="689973" y="550178"/>
                    <a:pt x="669741" y="556344"/>
                    <a:pt x="655542" y="568677"/>
                  </a:cubicBezTo>
                  <a:cubicBezTo>
                    <a:pt x="641343" y="581009"/>
                    <a:pt x="634243" y="596042"/>
                    <a:pt x="634243" y="613774"/>
                  </a:cubicBezTo>
                  <a:cubicBezTo>
                    <a:pt x="634243" y="623373"/>
                    <a:pt x="636776" y="633539"/>
                    <a:pt x="641843" y="644272"/>
                  </a:cubicBezTo>
                  <a:cubicBezTo>
                    <a:pt x="646909" y="655005"/>
                    <a:pt x="654442" y="666304"/>
                    <a:pt x="664441" y="678170"/>
                  </a:cubicBezTo>
                  <a:cubicBezTo>
                    <a:pt x="642176" y="689236"/>
                    <a:pt x="625444" y="702268"/>
                    <a:pt x="614244" y="717268"/>
                  </a:cubicBezTo>
                  <a:cubicBezTo>
                    <a:pt x="603045" y="732267"/>
                    <a:pt x="597445" y="749166"/>
                    <a:pt x="597445" y="767964"/>
                  </a:cubicBezTo>
                  <a:cubicBezTo>
                    <a:pt x="597445" y="788630"/>
                    <a:pt x="604578" y="806895"/>
                    <a:pt x="618844" y="822761"/>
                  </a:cubicBezTo>
                  <a:cubicBezTo>
                    <a:pt x="637243" y="843293"/>
                    <a:pt x="664708" y="853559"/>
                    <a:pt x="701239" y="853559"/>
                  </a:cubicBezTo>
                  <a:cubicBezTo>
                    <a:pt x="719638" y="853559"/>
                    <a:pt x="735504" y="851026"/>
                    <a:pt x="748836" y="845960"/>
                  </a:cubicBezTo>
                  <a:cubicBezTo>
                    <a:pt x="762169" y="840893"/>
                    <a:pt x="774768" y="833027"/>
                    <a:pt x="786634" y="822361"/>
                  </a:cubicBezTo>
                  <a:cubicBezTo>
                    <a:pt x="801966" y="836627"/>
                    <a:pt x="817965" y="847826"/>
                    <a:pt x="834631" y="855959"/>
                  </a:cubicBezTo>
                  <a:lnTo>
                    <a:pt x="868629" y="812562"/>
                  </a:lnTo>
                  <a:cubicBezTo>
                    <a:pt x="863962" y="810295"/>
                    <a:pt x="856663" y="805662"/>
                    <a:pt x="846730" y="798663"/>
                  </a:cubicBezTo>
                  <a:cubicBezTo>
                    <a:pt x="836798" y="791663"/>
                    <a:pt x="828698" y="785230"/>
                    <a:pt x="822432" y="779364"/>
                  </a:cubicBezTo>
                  <a:cubicBezTo>
                    <a:pt x="826698" y="773764"/>
                    <a:pt x="830698" y="766798"/>
                    <a:pt x="834431" y="758465"/>
                  </a:cubicBezTo>
                  <a:cubicBezTo>
                    <a:pt x="838164" y="750132"/>
                    <a:pt x="842564" y="736966"/>
                    <a:pt x="847630" y="718967"/>
                  </a:cubicBezTo>
                  <a:lnTo>
                    <a:pt x="796833" y="707368"/>
                  </a:lnTo>
                  <a:cubicBezTo>
                    <a:pt x="793367" y="721101"/>
                    <a:pt x="789234" y="732233"/>
                    <a:pt x="784434" y="740766"/>
                  </a:cubicBezTo>
                  <a:lnTo>
                    <a:pt x="743637" y="686969"/>
                  </a:lnTo>
                  <a:cubicBezTo>
                    <a:pt x="765102" y="673504"/>
                    <a:pt x="779368" y="661438"/>
                    <a:pt x="786434" y="650772"/>
                  </a:cubicBezTo>
                  <a:cubicBezTo>
                    <a:pt x="793500" y="640106"/>
                    <a:pt x="797033" y="628840"/>
                    <a:pt x="797033" y="616974"/>
                  </a:cubicBezTo>
                  <a:cubicBezTo>
                    <a:pt x="797033" y="598308"/>
                    <a:pt x="789900" y="582509"/>
                    <a:pt x="775635" y="569577"/>
                  </a:cubicBezTo>
                  <a:cubicBezTo>
                    <a:pt x="761369" y="556644"/>
                    <a:pt x="741570" y="550178"/>
                    <a:pt x="716238" y="550178"/>
                  </a:cubicBezTo>
                  <a:close/>
                  <a:moveTo>
                    <a:pt x="744362" y="0"/>
                  </a:moveTo>
                  <a:cubicBezTo>
                    <a:pt x="1155462" y="0"/>
                    <a:pt x="1488724" y="310315"/>
                    <a:pt x="1488724" y="693108"/>
                  </a:cubicBezTo>
                  <a:cubicBezTo>
                    <a:pt x="1488724" y="1075901"/>
                    <a:pt x="1155462" y="1386216"/>
                    <a:pt x="744362" y="1386216"/>
                  </a:cubicBezTo>
                  <a:cubicBezTo>
                    <a:pt x="333262" y="1386216"/>
                    <a:pt x="0" y="1075901"/>
                    <a:pt x="0" y="693108"/>
                  </a:cubicBezTo>
                  <a:cubicBezTo>
                    <a:pt x="0" y="310315"/>
                    <a:pt x="333262" y="0"/>
                    <a:pt x="744362" y="0"/>
                  </a:cubicBezTo>
                  <a:close/>
                </a:path>
              </a:pathLst>
            </a:custGeom>
            <a:ln w="53975" cap="rnd">
              <a:solidFill>
                <a:schemeClr val="bg1"/>
              </a:solidFill>
              <a:prstDash val="solid"/>
            </a:ln>
            <a:effectLst>
              <a:outerShdw sx="1000" sy="1000" algn="bl" rotWithShape="0">
                <a:srgbClr val="000000"/>
              </a:outerShdw>
            </a:effectLst>
            <a:extLst>
              <a:ext uri="{909E8E84-426E-40DD-AFC4-6F175D3DCCD1}">
                <a14:hiddenFill xmlns:a14="http://schemas.microsoft.com/office/drawing/2010/main">
                  <a:solidFill>
                    <a:srgbClr val="FFFFFF"/>
                  </a:solidFill>
                </a14:hiddenFill>
              </a:ext>
            </a:extLst>
          </p:spPr>
        </p:pic>
      </p:grpSp>
      <p:grpSp>
        <p:nvGrpSpPr>
          <p:cNvPr id="65" name="Group 64">
            <a:extLst>
              <a:ext uri="{FF2B5EF4-FFF2-40B4-BE49-F238E27FC236}">
                <a16:creationId xmlns:a16="http://schemas.microsoft.com/office/drawing/2014/main" id="{2CDAE8D3-F9C2-F3C6-9DB4-2DA4F12880AA}"/>
              </a:ext>
            </a:extLst>
          </p:cNvPr>
          <p:cNvGrpSpPr/>
          <p:nvPr/>
        </p:nvGrpSpPr>
        <p:grpSpPr>
          <a:xfrm>
            <a:off x="-1112641" y="159606"/>
            <a:ext cx="1096368" cy="1048554"/>
            <a:chOff x="139825" y="280858"/>
            <a:chExt cx="1315641" cy="1258265"/>
          </a:xfrm>
        </p:grpSpPr>
        <p:sp>
          <p:nvSpPr>
            <p:cNvPr id="66" name="Oval 65">
              <a:extLst>
                <a:ext uri="{FF2B5EF4-FFF2-40B4-BE49-F238E27FC236}">
                  <a16:creationId xmlns:a16="http://schemas.microsoft.com/office/drawing/2014/main" id="{53DFC0DB-7F9B-A8E6-E179-FE1C36C82040}"/>
                </a:ext>
              </a:extLst>
            </p:cNvPr>
            <p:cNvSpPr/>
            <p:nvPr/>
          </p:nvSpPr>
          <p:spPr>
            <a:xfrm>
              <a:off x="218322" y="401115"/>
              <a:ext cx="1155267" cy="1049580"/>
            </a:xfrm>
            <a:prstGeom prst="ellipse">
              <a:avLst/>
            </a:prstGeom>
            <a:solidFill>
              <a:schemeClr val="bg1"/>
            </a:solidFill>
            <a:ln w="635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sz="1500">
                <a:solidFill>
                  <a:prstClr val="white"/>
                </a:solidFill>
                <a:latin typeface="Calibri" panose="020F0502020204030204"/>
              </a:endParaRPr>
            </a:p>
          </p:txBody>
        </p:sp>
        <p:pic>
          <p:nvPicPr>
            <p:cNvPr id="67" name="Picture 66">
              <a:extLst>
                <a:ext uri="{FF2B5EF4-FFF2-40B4-BE49-F238E27FC236}">
                  <a16:creationId xmlns:a16="http://schemas.microsoft.com/office/drawing/2014/main" id="{47EB5D51-A5BF-B44C-1A43-F93E0603DA87}"/>
                </a:ext>
              </a:extLst>
            </p:cNvPr>
            <p:cNvPicPr>
              <a:picLocks noChangeAspect="1"/>
            </p:cNvPicPr>
            <p:nvPr/>
          </p:nvPicPr>
          <p:blipFill>
            <a:blip r:embed="rId9" cstate="email">
              <a:duotone>
                <a:prstClr val="black"/>
                <a:srgbClr val="7030A0">
                  <a:tint val="45000"/>
                  <a:satMod val="400000"/>
                </a:srgbClr>
              </a:duotone>
              <a:extLst>
                <a:ext uri="{28A0092B-C50C-407E-A947-70E740481C1C}">
                  <a14:useLocalDpi xmlns:a14="http://schemas.microsoft.com/office/drawing/2010/main"/>
                </a:ext>
              </a:extLst>
            </a:blip>
            <a:srcRect/>
            <a:stretch>
              <a:fillRect/>
            </a:stretch>
          </p:blipFill>
          <p:spPr>
            <a:xfrm>
              <a:off x="139825" y="280858"/>
              <a:ext cx="1315641" cy="1258265"/>
            </a:xfrm>
            <a:custGeom>
              <a:avLst/>
              <a:gdLst/>
              <a:ahLst/>
              <a:cxnLst/>
              <a:rect l="l" t="t" r="r" b="b"/>
              <a:pathLst>
                <a:path w="1525808" h="1459266">
                  <a:moveTo>
                    <a:pt x="677955" y="762168"/>
                  </a:moveTo>
                  <a:lnTo>
                    <a:pt x="735152" y="832763"/>
                  </a:lnTo>
                  <a:cubicBezTo>
                    <a:pt x="725552" y="840763"/>
                    <a:pt x="716686" y="846496"/>
                    <a:pt x="708553" y="849962"/>
                  </a:cubicBezTo>
                  <a:cubicBezTo>
                    <a:pt x="700420" y="853429"/>
                    <a:pt x="691954" y="855162"/>
                    <a:pt x="683155" y="855162"/>
                  </a:cubicBezTo>
                  <a:cubicBezTo>
                    <a:pt x="669822" y="855162"/>
                    <a:pt x="659190" y="851329"/>
                    <a:pt x="651257" y="843663"/>
                  </a:cubicBezTo>
                  <a:cubicBezTo>
                    <a:pt x="643324" y="835997"/>
                    <a:pt x="639357" y="826097"/>
                    <a:pt x="639357" y="813965"/>
                  </a:cubicBezTo>
                  <a:cubicBezTo>
                    <a:pt x="639357" y="804365"/>
                    <a:pt x="642557" y="794966"/>
                    <a:pt x="648957" y="785766"/>
                  </a:cubicBezTo>
                  <a:cubicBezTo>
                    <a:pt x="655356" y="776567"/>
                    <a:pt x="665023" y="768701"/>
                    <a:pt x="677955" y="762168"/>
                  </a:cubicBezTo>
                  <a:close/>
                  <a:moveTo>
                    <a:pt x="701954" y="637775"/>
                  </a:moveTo>
                  <a:cubicBezTo>
                    <a:pt x="711153" y="637775"/>
                    <a:pt x="718453" y="640309"/>
                    <a:pt x="723852" y="645375"/>
                  </a:cubicBezTo>
                  <a:cubicBezTo>
                    <a:pt x="729252" y="650441"/>
                    <a:pt x="731952" y="656574"/>
                    <a:pt x="731952" y="663774"/>
                  </a:cubicBezTo>
                  <a:cubicBezTo>
                    <a:pt x="731952" y="672307"/>
                    <a:pt x="726352" y="680906"/>
                    <a:pt x="715153" y="689572"/>
                  </a:cubicBezTo>
                  <a:lnTo>
                    <a:pt x="699954" y="701171"/>
                  </a:lnTo>
                  <a:lnTo>
                    <a:pt x="686155" y="685172"/>
                  </a:lnTo>
                  <a:cubicBezTo>
                    <a:pt x="677622" y="675306"/>
                    <a:pt x="673355" y="666907"/>
                    <a:pt x="673355" y="659974"/>
                  </a:cubicBezTo>
                  <a:cubicBezTo>
                    <a:pt x="673355" y="654108"/>
                    <a:pt x="675889" y="648941"/>
                    <a:pt x="680955" y="644475"/>
                  </a:cubicBezTo>
                  <a:cubicBezTo>
                    <a:pt x="686021" y="640009"/>
                    <a:pt x="693021" y="637775"/>
                    <a:pt x="701954" y="637775"/>
                  </a:cubicBezTo>
                  <a:close/>
                  <a:moveTo>
                    <a:pt x="860437" y="603177"/>
                  </a:moveTo>
                  <a:lnTo>
                    <a:pt x="930433" y="896360"/>
                  </a:lnTo>
                  <a:lnTo>
                    <a:pt x="994629" y="896360"/>
                  </a:lnTo>
                  <a:lnTo>
                    <a:pt x="1052825" y="677173"/>
                  </a:lnTo>
                  <a:lnTo>
                    <a:pt x="1111222" y="896360"/>
                  </a:lnTo>
                  <a:lnTo>
                    <a:pt x="1174018" y="896360"/>
                  </a:lnTo>
                  <a:lnTo>
                    <a:pt x="1245214" y="603177"/>
                  </a:lnTo>
                  <a:lnTo>
                    <a:pt x="1185617" y="603177"/>
                  </a:lnTo>
                  <a:lnTo>
                    <a:pt x="1140620" y="807965"/>
                  </a:lnTo>
                  <a:lnTo>
                    <a:pt x="1089223" y="603177"/>
                  </a:lnTo>
                  <a:lnTo>
                    <a:pt x="1018827" y="603177"/>
                  </a:lnTo>
                  <a:lnTo>
                    <a:pt x="965231" y="804565"/>
                  </a:lnTo>
                  <a:lnTo>
                    <a:pt x="921033" y="603177"/>
                  </a:lnTo>
                  <a:close/>
                  <a:moveTo>
                    <a:pt x="298885" y="603177"/>
                  </a:moveTo>
                  <a:lnTo>
                    <a:pt x="298885" y="896360"/>
                  </a:lnTo>
                  <a:lnTo>
                    <a:pt x="353882" y="896360"/>
                  </a:lnTo>
                  <a:lnTo>
                    <a:pt x="353882" y="705171"/>
                  </a:lnTo>
                  <a:lnTo>
                    <a:pt x="472075" y="896360"/>
                  </a:lnTo>
                  <a:lnTo>
                    <a:pt x="531471" y="896360"/>
                  </a:lnTo>
                  <a:lnTo>
                    <a:pt x="531471" y="603177"/>
                  </a:lnTo>
                  <a:lnTo>
                    <a:pt x="476474" y="603177"/>
                  </a:lnTo>
                  <a:lnTo>
                    <a:pt x="476474" y="798965"/>
                  </a:lnTo>
                  <a:lnTo>
                    <a:pt x="356482" y="603177"/>
                  </a:lnTo>
                  <a:close/>
                  <a:moveTo>
                    <a:pt x="700554" y="598178"/>
                  </a:moveTo>
                  <a:cubicBezTo>
                    <a:pt x="674289" y="598178"/>
                    <a:pt x="654056" y="604344"/>
                    <a:pt x="639857" y="616677"/>
                  </a:cubicBezTo>
                  <a:cubicBezTo>
                    <a:pt x="625658" y="629009"/>
                    <a:pt x="618559" y="644042"/>
                    <a:pt x="618559" y="661774"/>
                  </a:cubicBezTo>
                  <a:cubicBezTo>
                    <a:pt x="618559" y="671373"/>
                    <a:pt x="621092" y="681539"/>
                    <a:pt x="626158" y="692272"/>
                  </a:cubicBezTo>
                  <a:cubicBezTo>
                    <a:pt x="631225" y="703005"/>
                    <a:pt x="638757" y="714304"/>
                    <a:pt x="648757" y="726170"/>
                  </a:cubicBezTo>
                  <a:cubicBezTo>
                    <a:pt x="626492" y="737236"/>
                    <a:pt x="609759" y="750268"/>
                    <a:pt x="598560" y="765268"/>
                  </a:cubicBezTo>
                  <a:cubicBezTo>
                    <a:pt x="587361" y="780267"/>
                    <a:pt x="581761" y="797166"/>
                    <a:pt x="581761" y="815964"/>
                  </a:cubicBezTo>
                  <a:cubicBezTo>
                    <a:pt x="581761" y="836630"/>
                    <a:pt x="588894" y="854895"/>
                    <a:pt x="603160" y="870761"/>
                  </a:cubicBezTo>
                  <a:cubicBezTo>
                    <a:pt x="621559" y="891293"/>
                    <a:pt x="649023" y="901559"/>
                    <a:pt x="685555" y="901559"/>
                  </a:cubicBezTo>
                  <a:cubicBezTo>
                    <a:pt x="703953" y="901559"/>
                    <a:pt x="719819" y="899026"/>
                    <a:pt x="733152" y="893960"/>
                  </a:cubicBezTo>
                  <a:cubicBezTo>
                    <a:pt x="746484" y="888893"/>
                    <a:pt x="759083" y="881027"/>
                    <a:pt x="770949" y="870361"/>
                  </a:cubicBezTo>
                  <a:cubicBezTo>
                    <a:pt x="786282" y="884627"/>
                    <a:pt x="802281" y="895826"/>
                    <a:pt x="818946" y="903959"/>
                  </a:cubicBezTo>
                  <a:lnTo>
                    <a:pt x="852944" y="860562"/>
                  </a:lnTo>
                  <a:cubicBezTo>
                    <a:pt x="848278" y="858295"/>
                    <a:pt x="840978" y="853662"/>
                    <a:pt x="831046" y="846663"/>
                  </a:cubicBezTo>
                  <a:cubicBezTo>
                    <a:pt x="821113" y="839663"/>
                    <a:pt x="813013" y="833230"/>
                    <a:pt x="806747" y="827364"/>
                  </a:cubicBezTo>
                  <a:cubicBezTo>
                    <a:pt x="811014" y="821764"/>
                    <a:pt x="815013" y="814798"/>
                    <a:pt x="818746" y="806465"/>
                  </a:cubicBezTo>
                  <a:cubicBezTo>
                    <a:pt x="822479" y="798132"/>
                    <a:pt x="826879" y="784966"/>
                    <a:pt x="831946" y="766967"/>
                  </a:cubicBezTo>
                  <a:lnTo>
                    <a:pt x="781149" y="755368"/>
                  </a:lnTo>
                  <a:cubicBezTo>
                    <a:pt x="777682" y="769101"/>
                    <a:pt x="773549" y="780233"/>
                    <a:pt x="768749" y="788766"/>
                  </a:cubicBezTo>
                  <a:lnTo>
                    <a:pt x="727952" y="734969"/>
                  </a:lnTo>
                  <a:cubicBezTo>
                    <a:pt x="749417" y="721504"/>
                    <a:pt x="763683" y="709438"/>
                    <a:pt x="770749" y="698772"/>
                  </a:cubicBezTo>
                  <a:cubicBezTo>
                    <a:pt x="777816" y="688106"/>
                    <a:pt x="781349" y="676840"/>
                    <a:pt x="781349" y="664974"/>
                  </a:cubicBezTo>
                  <a:cubicBezTo>
                    <a:pt x="781349" y="646308"/>
                    <a:pt x="774216" y="630509"/>
                    <a:pt x="759950" y="617577"/>
                  </a:cubicBezTo>
                  <a:cubicBezTo>
                    <a:pt x="745684" y="604644"/>
                    <a:pt x="725885" y="598178"/>
                    <a:pt x="700554" y="598178"/>
                  </a:cubicBezTo>
                  <a:close/>
                  <a:moveTo>
                    <a:pt x="762904" y="0"/>
                  </a:moveTo>
                  <a:cubicBezTo>
                    <a:pt x="1184244" y="0"/>
                    <a:pt x="1525808" y="326668"/>
                    <a:pt x="1525808" y="729633"/>
                  </a:cubicBezTo>
                  <a:cubicBezTo>
                    <a:pt x="1525808" y="1132598"/>
                    <a:pt x="1184244" y="1459266"/>
                    <a:pt x="762904" y="1459266"/>
                  </a:cubicBezTo>
                  <a:cubicBezTo>
                    <a:pt x="341564" y="1459266"/>
                    <a:pt x="0" y="1132598"/>
                    <a:pt x="0" y="729633"/>
                  </a:cubicBezTo>
                  <a:cubicBezTo>
                    <a:pt x="0" y="326668"/>
                    <a:pt x="341564" y="0"/>
                    <a:pt x="762904" y="0"/>
                  </a:cubicBezTo>
                  <a:close/>
                </a:path>
              </a:pathLst>
            </a:custGeom>
            <a:ln w="63500" cap="rnd">
              <a:solidFill>
                <a:schemeClr val="bg1"/>
              </a:solidFill>
              <a:prstDash val="solid"/>
            </a:ln>
            <a:effectLst>
              <a:outerShdw sx="1000" sy="1000" algn="bl" rotWithShape="0">
                <a:srgbClr val="000000"/>
              </a:outerShdw>
            </a:effectLst>
          </p:spPr>
        </p:pic>
      </p:grpSp>
      <p:grpSp>
        <p:nvGrpSpPr>
          <p:cNvPr id="61" name="Group 60">
            <a:extLst>
              <a:ext uri="{FF2B5EF4-FFF2-40B4-BE49-F238E27FC236}">
                <a16:creationId xmlns:a16="http://schemas.microsoft.com/office/drawing/2014/main" id="{1FF108F3-5B7E-7C0B-36B2-6E4A7965838B}"/>
              </a:ext>
            </a:extLst>
          </p:cNvPr>
          <p:cNvGrpSpPr/>
          <p:nvPr/>
        </p:nvGrpSpPr>
        <p:grpSpPr>
          <a:xfrm>
            <a:off x="968030" y="3477480"/>
            <a:ext cx="1060374" cy="1020313"/>
            <a:chOff x="169335" y="4210029"/>
            <a:chExt cx="1272449" cy="1224375"/>
          </a:xfrm>
        </p:grpSpPr>
        <p:sp>
          <p:nvSpPr>
            <p:cNvPr id="62" name="Oval 61">
              <a:extLst>
                <a:ext uri="{FF2B5EF4-FFF2-40B4-BE49-F238E27FC236}">
                  <a16:creationId xmlns:a16="http://schemas.microsoft.com/office/drawing/2014/main" id="{52A6C01D-A6AF-1CB7-D850-D9E1C2BB34FC}"/>
                </a:ext>
              </a:extLst>
            </p:cNvPr>
            <p:cNvSpPr/>
            <p:nvPr/>
          </p:nvSpPr>
          <p:spPr>
            <a:xfrm>
              <a:off x="234673" y="4305677"/>
              <a:ext cx="1155267" cy="1049580"/>
            </a:xfrm>
            <a:prstGeom prst="ellipse">
              <a:avLst/>
            </a:prstGeom>
            <a:solidFill>
              <a:schemeClr val="bg1"/>
            </a:solidFill>
            <a:ln w="539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sz="1500">
                <a:solidFill>
                  <a:prstClr val="white"/>
                </a:solidFill>
                <a:latin typeface="Calibri" panose="020F0502020204030204"/>
              </a:endParaRPr>
            </a:p>
          </p:txBody>
        </p:sp>
        <p:pic>
          <p:nvPicPr>
            <p:cNvPr id="63" name="Picture 62">
              <a:extLst>
                <a:ext uri="{FF2B5EF4-FFF2-40B4-BE49-F238E27FC236}">
                  <a16:creationId xmlns:a16="http://schemas.microsoft.com/office/drawing/2014/main" id="{53087C2D-901E-4B66-818A-EEC4169150F8}"/>
                </a:ext>
              </a:extLst>
            </p:cNvPr>
            <p:cNvPicPr>
              <a:picLocks noChangeAspect="1"/>
            </p:cNvPicPr>
            <p:nvPr/>
          </p:nvPicPr>
          <p:blipFill>
            <a:blip r:embed="rId11" cstate="email">
              <a:alphaModFix/>
              <a:duotone>
                <a:prstClr val="black"/>
                <a:srgbClr val="FF969E">
                  <a:tint val="45000"/>
                  <a:satMod val="400000"/>
                </a:srgbClr>
              </a:duotone>
              <a:extLst>
                <a:ext uri="{28A0092B-C50C-407E-A947-70E740481C1C}">
                  <a14:useLocalDpi xmlns:a14="http://schemas.microsoft.com/office/drawing/2010/main"/>
                </a:ext>
                <a:ext uri="{837473B0-CC2E-450A-ABE3-18F120FF3D39}">
                  <a1611:picAttrSrcUrl xmlns:a1611="http://schemas.microsoft.com/office/drawing/2016/11/main" r:id="rId12"/>
                </a:ext>
              </a:extLst>
            </a:blip>
            <a:srcRect/>
            <a:stretch/>
          </p:blipFill>
          <p:spPr>
            <a:xfrm>
              <a:off x="169335" y="4210029"/>
              <a:ext cx="1272449" cy="1224375"/>
            </a:xfrm>
            <a:custGeom>
              <a:avLst/>
              <a:gdLst/>
              <a:ahLst/>
              <a:cxnLst/>
              <a:rect l="l" t="t" r="r" b="b"/>
              <a:pathLst>
                <a:path w="1475716" h="1419962">
                  <a:moveTo>
                    <a:pt x="1041060" y="576731"/>
                  </a:moveTo>
                  <a:lnTo>
                    <a:pt x="1041060" y="869913"/>
                  </a:lnTo>
                  <a:lnTo>
                    <a:pt x="1264047" y="869913"/>
                  </a:lnTo>
                  <a:lnTo>
                    <a:pt x="1264047" y="820516"/>
                  </a:lnTo>
                  <a:lnTo>
                    <a:pt x="1100257" y="820516"/>
                  </a:lnTo>
                  <a:lnTo>
                    <a:pt x="1100257" y="740721"/>
                  </a:lnTo>
                  <a:lnTo>
                    <a:pt x="1247448" y="740721"/>
                  </a:lnTo>
                  <a:lnTo>
                    <a:pt x="1247448" y="691324"/>
                  </a:lnTo>
                  <a:lnTo>
                    <a:pt x="1100257" y="691324"/>
                  </a:lnTo>
                  <a:lnTo>
                    <a:pt x="1100257" y="626328"/>
                  </a:lnTo>
                  <a:lnTo>
                    <a:pt x="1258447" y="626328"/>
                  </a:lnTo>
                  <a:lnTo>
                    <a:pt x="1258447" y="576731"/>
                  </a:lnTo>
                  <a:close/>
                  <a:moveTo>
                    <a:pt x="764835" y="576731"/>
                  </a:moveTo>
                  <a:lnTo>
                    <a:pt x="764835" y="869913"/>
                  </a:lnTo>
                  <a:lnTo>
                    <a:pt x="987822" y="869913"/>
                  </a:lnTo>
                  <a:lnTo>
                    <a:pt x="987822" y="820516"/>
                  </a:lnTo>
                  <a:lnTo>
                    <a:pt x="824032" y="820516"/>
                  </a:lnTo>
                  <a:lnTo>
                    <a:pt x="824032" y="740721"/>
                  </a:lnTo>
                  <a:lnTo>
                    <a:pt x="971223" y="740721"/>
                  </a:lnTo>
                  <a:lnTo>
                    <a:pt x="971223" y="691324"/>
                  </a:lnTo>
                  <a:lnTo>
                    <a:pt x="824032" y="691324"/>
                  </a:lnTo>
                  <a:lnTo>
                    <a:pt x="824032" y="626328"/>
                  </a:lnTo>
                  <a:lnTo>
                    <a:pt x="982222" y="626328"/>
                  </a:lnTo>
                  <a:lnTo>
                    <a:pt x="982222" y="576731"/>
                  </a:lnTo>
                  <a:close/>
                  <a:moveTo>
                    <a:pt x="470160" y="576731"/>
                  </a:moveTo>
                  <a:lnTo>
                    <a:pt x="470160" y="869913"/>
                  </a:lnTo>
                  <a:lnTo>
                    <a:pt x="525157" y="869913"/>
                  </a:lnTo>
                  <a:lnTo>
                    <a:pt x="525157" y="678725"/>
                  </a:lnTo>
                  <a:lnTo>
                    <a:pt x="643350" y="869913"/>
                  </a:lnTo>
                  <a:lnTo>
                    <a:pt x="702746" y="869913"/>
                  </a:lnTo>
                  <a:lnTo>
                    <a:pt x="702746" y="576731"/>
                  </a:lnTo>
                  <a:lnTo>
                    <a:pt x="647749" y="576731"/>
                  </a:lnTo>
                  <a:lnTo>
                    <a:pt x="647749" y="772519"/>
                  </a:lnTo>
                  <a:lnTo>
                    <a:pt x="527757" y="576731"/>
                  </a:lnTo>
                  <a:close/>
                  <a:moveTo>
                    <a:pt x="295929" y="571731"/>
                  </a:moveTo>
                  <a:cubicBezTo>
                    <a:pt x="273397" y="571731"/>
                    <a:pt x="254165" y="575131"/>
                    <a:pt x="238233" y="581931"/>
                  </a:cubicBezTo>
                  <a:cubicBezTo>
                    <a:pt x="222300" y="588730"/>
                    <a:pt x="210101" y="598630"/>
                    <a:pt x="201635" y="611629"/>
                  </a:cubicBezTo>
                  <a:cubicBezTo>
                    <a:pt x="193169" y="624628"/>
                    <a:pt x="188935" y="638594"/>
                    <a:pt x="188935" y="653526"/>
                  </a:cubicBezTo>
                  <a:cubicBezTo>
                    <a:pt x="188935" y="676725"/>
                    <a:pt x="197935" y="696391"/>
                    <a:pt x="215934" y="712523"/>
                  </a:cubicBezTo>
                  <a:cubicBezTo>
                    <a:pt x="228733" y="723989"/>
                    <a:pt x="250998" y="733655"/>
                    <a:pt x="282730" y="741521"/>
                  </a:cubicBezTo>
                  <a:cubicBezTo>
                    <a:pt x="307395" y="747654"/>
                    <a:pt x="323194" y="751920"/>
                    <a:pt x="330127" y="754320"/>
                  </a:cubicBezTo>
                  <a:cubicBezTo>
                    <a:pt x="340260" y="757920"/>
                    <a:pt x="347359" y="762153"/>
                    <a:pt x="351426" y="767020"/>
                  </a:cubicBezTo>
                  <a:cubicBezTo>
                    <a:pt x="355492" y="771886"/>
                    <a:pt x="357525" y="777786"/>
                    <a:pt x="357525" y="784718"/>
                  </a:cubicBezTo>
                  <a:cubicBezTo>
                    <a:pt x="357525" y="795518"/>
                    <a:pt x="352692" y="804951"/>
                    <a:pt x="343026" y="813017"/>
                  </a:cubicBezTo>
                  <a:cubicBezTo>
                    <a:pt x="333360" y="821083"/>
                    <a:pt x="318994" y="825116"/>
                    <a:pt x="299929" y="825116"/>
                  </a:cubicBezTo>
                  <a:cubicBezTo>
                    <a:pt x="281930" y="825116"/>
                    <a:pt x="267631" y="820583"/>
                    <a:pt x="257031" y="811517"/>
                  </a:cubicBezTo>
                  <a:cubicBezTo>
                    <a:pt x="246432" y="802451"/>
                    <a:pt x="239399" y="788252"/>
                    <a:pt x="235933" y="768919"/>
                  </a:cubicBezTo>
                  <a:lnTo>
                    <a:pt x="178336" y="774519"/>
                  </a:lnTo>
                  <a:cubicBezTo>
                    <a:pt x="182203" y="807317"/>
                    <a:pt x="194069" y="832282"/>
                    <a:pt x="213934" y="849414"/>
                  </a:cubicBezTo>
                  <a:cubicBezTo>
                    <a:pt x="233799" y="866547"/>
                    <a:pt x="262264" y="875113"/>
                    <a:pt x="299329" y="875113"/>
                  </a:cubicBezTo>
                  <a:cubicBezTo>
                    <a:pt x="324794" y="875113"/>
                    <a:pt x="346059" y="871546"/>
                    <a:pt x="363125" y="864414"/>
                  </a:cubicBezTo>
                  <a:cubicBezTo>
                    <a:pt x="380190" y="857281"/>
                    <a:pt x="393390" y="846381"/>
                    <a:pt x="402722" y="831716"/>
                  </a:cubicBezTo>
                  <a:cubicBezTo>
                    <a:pt x="412055" y="817050"/>
                    <a:pt x="416722" y="801317"/>
                    <a:pt x="416722" y="784518"/>
                  </a:cubicBezTo>
                  <a:cubicBezTo>
                    <a:pt x="416722" y="765986"/>
                    <a:pt x="412822" y="750421"/>
                    <a:pt x="405022" y="737821"/>
                  </a:cubicBezTo>
                  <a:cubicBezTo>
                    <a:pt x="397223" y="725222"/>
                    <a:pt x="386423" y="715289"/>
                    <a:pt x="372624" y="708023"/>
                  </a:cubicBezTo>
                  <a:cubicBezTo>
                    <a:pt x="358825" y="700757"/>
                    <a:pt x="337526" y="693724"/>
                    <a:pt x="308728" y="686924"/>
                  </a:cubicBezTo>
                  <a:cubicBezTo>
                    <a:pt x="279930" y="680125"/>
                    <a:pt x="261798" y="673592"/>
                    <a:pt x="254332" y="667326"/>
                  </a:cubicBezTo>
                  <a:cubicBezTo>
                    <a:pt x="248465" y="662393"/>
                    <a:pt x="245532" y="656460"/>
                    <a:pt x="245532" y="649527"/>
                  </a:cubicBezTo>
                  <a:cubicBezTo>
                    <a:pt x="245532" y="641927"/>
                    <a:pt x="248665" y="635861"/>
                    <a:pt x="254931" y="631328"/>
                  </a:cubicBezTo>
                  <a:cubicBezTo>
                    <a:pt x="264664" y="624262"/>
                    <a:pt x="278130" y="620728"/>
                    <a:pt x="295329" y="620728"/>
                  </a:cubicBezTo>
                  <a:cubicBezTo>
                    <a:pt x="311995" y="620728"/>
                    <a:pt x="324494" y="624028"/>
                    <a:pt x="332827" y="630628"/>
                  </a:cubicBezTo>
                  <a:cubicBezTo>
                    <a:pt x="341160" y="637227"/>
                    <a:pt x="346593" y="648060"/>
                    <a:pt x="349126" y="663126"/>
                  </a:cubicBezTo>
                  <a:lnTo>
                    <a:pt x="408322" y="660526"/>
                  </a:lnTo>
                  <a:cubicBezTo>
                    <a:pt x="407389" y="633594"/>
                    <a:pt x="397623" y="612062"/>
                    <a:pt x="379024" y="595930"/>
                  </a:cubicBezTo>
                  <a:cubicBezTo>
                    <a:pt x="360425" y="579798"/>
                    <a:pt x="332727" y="571731"/>
                    <a:pt x="295929" y="571731"/>
                  </a:cubicBezTo>
                  <a:close/>
                  <a:moveTo>
                    <a:pt x="737858" y="0"/>
                  </a:moveTo>
                  <a:cubicBezTo>
                    <a:pt x="1145366" y="0"/>
                    <a:pt x="1475716" y="317869"/>
                    <a:pt x="1475716" y="709981"/>
                  </a:cubicBezTo>
                  <a:cubicBezTo>
                    <a:pt x="1475716" y="1102093"/>
                    <a:pt x="1145366" y="1419962"/>
                    <a:pt x="737858" y="1419962"/>
                  </a:cubicBezTo>
                  <a:cubicBezTo>
                    <a:pt x="330350" y="1419962"/>
                    <a:pt x="0" y="1102093"/>
                    <a:pt x="0" y="709981"/>
                  </a:cubicBezTo>
                  <a:cubicBezTo>
                    <a:pt x="0" y="317869"/>
                    <a:pt x="330350" y="0"/>
                    <a:pt x="737858" y="0"/>
                  </a:cubicBezTo>
                  <a:close/>
                </a:path>
              </a:pathLst>
            </a:custGeom>
            <a:ln w="53975">
              <a:solidFill>
                <a:schemeClr val="bg1"/>
              </a:solidFill>
            </a:ln>
          </p:spPr>
        </p:pic>
      </p:grpSp>
      <p:sp>
        <p:nvSpPr>
          <p:cNvPr id="2" name="Right Arrow 1">
            <a:extLst>
              <a:ext uri="{FF2B5EF4-FFF2-40B4-BE49-F238E27FC236}">
                <a16:creationId xmlns:a16="http://schemas.microsoft.com/office/drawing/2014/main" id="{74FF60E9-1B8C-DF4C-D009-95A50380DDF4}"/>
              </a:ext>
            </a:extLst>
          </p:cNvPr>
          <p:cNvSpPr/>
          <p:nvPr/>
        </p:nvSpPr>
        <p:spPr>
          <a:xfrm>
            <a:off x="4453782" y="3062725"/>
            <a:ext cx="6177133" cy="1849821"/>
          </a:xfrm>
          <a:prstGeom prst="rightArrow">
            <a:avLst/>
          </a:prstGeom>
          <a:gradFill flip="none" rotWithShape="1">
            <a:gsLst>
              <a:gs pos="0">
                <a:srgbClr val="C01E00"/>
              </a:gs>
              <a:gs pos="100000">
                <a:srgbClr val="1E263E"/>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3">
              <a:defRPr/>
            </a:pPr>
            <a:endParaRPr lang="en-GB">
              <a:solidFill>
                <a:prstClr val="white"/>
              </a:solidFill>
              <a:latin typeface="Aptos" panose="02110004020202020204"/>
            </a:endParaRPr>
          </a:p>
        </p:txBody>
      </p:sp>
      <p:sp>
        <p:nvSpPr>
          <p:cNvPr id="3" name="Rounded Rectangle 2">
            <a:extLst>
              <a:ext uri="{FF2B5EF4-FFF2-40B4-BE49-F238E27FC236}">
                <a16:creationId xmlns:a16="http://schemas.microsoft.com/office/drawing/2014/main" id="{BF3EDDE7-C5B2-4C0C-87AF-D613EF8F6794}"/>
              </a:ext>
            </a:extLst>
          </p:cNvPr>
          <p:cNvSpPr/>
          <p:nvPr/>
        </p:nvSpPr>
        <p:spPr>
          <a:xfrm>
            <a:off x="2347740" y="1494170"/>
            <a:ext cx="2309209" cy="4995351"/>
          </a:xfrm>
          <a:prstGeom prst="roundRect">
            <a:avLst>
              <a:gd name="adj" fmla="val 0"/>
            </a:avLst>
          </a:prstGeom>
          <a:solidFill>
            <a:srgbClr val="102635"/>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108000" tIns="108000" rIns="72000" rtlCol="0" anchor="t" anchorCtr="0"/>
          <a:lstStyle/>
          <a:p>
            <a:pPr algn="ctr" defTabSz="914363">
              <a:defRPr/>
            </a:pPr>
            <a:r>
              <a:rPr lang="en-GB" sz="2400" b="1">
                <a:solidFill>
                  <a:prstClr val="white"/>
                </a:solidFill>
                <a:latin typeface="Arial" panose="020B0604020202020204" pitchFamily="34" charset="0"/>
                <a:cs typeface="Arial" panose="020B0604020202020204" pitchFamily="34" charset="0"/>
              </a:rPr>
              <a:t>The Issue</a:t>
            </a:r>
          </a:p>
          <a:p>
            <a:pPr algn="ctr" defTabSz="914363">
              <a:defRPr/>
            </a:pPr>
            <a:endParaRPr lang="en-GB" sz="2800" b="1">
              <a:solidFill>
                <a:prstClr val="white"/>
              </a:solidFill>
              <a:latin typeface="Arial" panose="020B0604020202020204" pitchFamily="34" charset="0"/>
              <a:cs typeface="Arial" panose="020B0604020202020204" pitchFamily="34" charset="0"/>
            </a:endParaRPr>
          </a:p>
          <a:p>
            <a:pPr algn="ctr" defTabSz="914363">
              <a:defRPr/>
            </a:pPr>
            <a:endParaRPr lang="en-GB" sz="1400">
              <a:solidFill>
                <a:prstClr val="white"/>
              </a:solidFill>
              <a:latin typeface="Arial" panose="020B0604020202020204" pitchFamily="34" charset="0"/>
              <a:cs typeface="Arial" panose="020B0604020202020204" pitchFamily="34" charset="0"/>
            </a:endParaRPr>
          </a:p>
          <a:p>
            <a:pPr algn="ctr" defTabSz="914363">
              <a:defRPr/>
            </a:pPr>
            <a:r>
              <a:rPr lang="en-GB">
                <a:solidFill>
                  <a:prstClr val="white"/>
                </a:solidFill>
                <a:latin typeface="Arial" panose="020B0604020202020204" pitchFamily="34" charset="0"/>
                <a:cs typeface="Arial" panose="020B0604020202020204" pitchFamily="34" charset="0"/>
              </a:rPr>
              <a:t>Felixstowe faces rising youth substance use, few jobs, and limited diversionary activities, fuelling antisocial behaviour</a:t>
            </a:r>
          </a:p>
        </p:txBody>
      </p:sp>
      <p:sp>
        <p:nvSpPr>
          <p:cNvPr id="9" name="Round Same-side Corner of Rectangle 8">
            <a:extLst>
              <a:ext uri="{FF2B5EF4-FFF2-40B4-BE49-F238E27FC236}">
                <a16:creationId xmlns:a16="http://schemas.microsoft.com/office/drawing/2014/main" id="{F94F7D1B-FAD0-79BB-E8F7-47396FAC8699}"/>
              </a:ext>
            </a:extLst>
          </p:cNvPr>
          <p:cNvSpPr/>
          <p:nvPr/>
        </p:nvSpPr>
        <p:spPr>
          <a:xfrm>
            <a:off x="2518718" y="6108178"/>
            <a:ext cx="2014780" cy="381344"/>
          </a:xfrm>
          <a:prstGeom prst="round2SameRect">
            <a:avLst/>
          </a:prstGeom>
          <a:solidFill>
            <a:srgbClr val="C01E00"/>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3">
              <a:defRPr/>
            </a:pPr>
            <a:endParaRPr lang="en-GB">
              <a:solidFill>
                <a:prstClr val="white"/>
              </a:solidFill>
              <a:latin typeface="Aptos" panose="02110004020202020204"/>
            </a:endParaRPr>
          </a:p>
        </p:txBody>
      </p:sp>
      <p:sp>
        <p:nvSpPr>
          <p:cNvPr id="10" name="Rounded Rectangle 9">
            <a:extLst>
              <a:ext uri="{FF2B5EF4-FFF2-40B4-BE49-F238E27FC236}">
                <a16:creationId xmlns:a16="http://schemas.microsoft.com/office/drawing/2014/main" id="{10752C3A-BB8D-99DF-4F63-A237829F5A2E}"/>
              </a:ext>
            </a:extLst>
          </p:cNvPr>
          <p:cNvSpPr/>
          <p:nvPr/>
        </p:nvSpPr>
        <p:spPr>
          <a:xfrm>
            <a:off x="4789208" y="1504501"/>
            <a:ext cx="2309209" cy="4995351"/>
          </a:xfrm>
          <a:prstGeom prst="roundRect">
            <a:avLst>
              <a:gd name="adj" fmla="val 0"/>
            </a:avLst>
          </a:prstGeom>
          <a:solidFill>
            <a:srgbClr val="102635"/>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rtlCol="0" anchor="t" anchorCtr="0"/>
          <a:lstStyle/>
          <a:p>
            <a:pPr algn="ctr" defTabSz="914363">
              <a:defRPr/>
            </a:pPr>
            <a:r>
              <a:rPr lang="en-GB" sz="2400" b="1">
                <a:solidFill>
                  <a:prstClr val="white"/>
                </a:solidFill>
                <a:latin typeface="Arial" panose="020B0604020202020204" pitchFamily="34" charset="0"/>
                <a:cs typeface="Arial" panose="020B0604020202020204" pitchFamily="34" charset="0"/>
              </a:rPr>
              <a:t>Evidence Base</a:t>
            </a:r>
          </a:p>
          <a:p>
            <a:pPr algn="ctr" defTabSz="914363">
              <a:defRPr/>
            </a:pPr>
            <a:endParaRPr lang="en-GB" b="1">
              <a:solidFill>
                <a:prstClr val="white"/>
              </a:solidFill>
              <a:latin typeface="Arial" panose="020B0604020202020204" pitchFamily="34" charset="0"/>
              <a:cs typeface="Arial" panose="020B0604020202020204" pitchFamily="34" charset="0"/>
            </a:endParaRPr>
          </a:p>
          <a:p>
            <a:pPr algn="ctr" defTabSz="914363">
              <a:defRPr/>
            </a:pPr>
            <a:endParaRPr lang="en-GB" sz="2200" b="1">
              <a:solidFill>
                <a:prstClr val="white"/>
              </a:solidFill>
              <a:latin typeface="Arial" panose="020B0604020202020204" pitchFamily="34" charset="0"/>
              <a:cs typeface="Arial" panose="020B0604020202020204" pitchFamily="34" charset="0"/>
            </a:endParaRPr>
          </a:p>
          <a:p>
            <a:pPr algn="ctr" defTabSz="914363">
              <a:defRPr/>
            </a:pPr>
            <a:r>
              <a:rPr lang="en-US">
                <a:solidFill>
                  <a:prstClr val="white"/>
                </a:solidFill>
                <a:latin typeface="Arial" panose="020B0604020202020204" pitchFamily="34" charset="0"/>
                <a:cs typeface="Arial" panose="020B0604020202020204" pitchFamily="34" charset="0"/>
              </a:rPr>
              <a:t>Higher rate of admission to A&amp;E for drug overdose</a:t>
            </a:r>
          </a:p>
          <a:p>
            <a:pPr algn="ctr" defTabSz="914363">
              <a:defRPr/>
            </a:pPr>
            <a:endParaRPr lang="en-US">
              <a:solidFill>
                <a:prstClr val="white"/>
              </a:solidFill>
              <a:latin typeface="Arial" panose="020B0604020202020204" pitchFamily="34" charset="0"/>
              <a:cs typeface="Arial" panose="020B0604020202020204" pitchFamily="34" charset="0"/>
            </a:endParaRPr>
          </a:p>
          <a:p>
            <a:pPr algn="ctr" defTabSz="914363">
              <a:defRPr/>
            </a:pPr>
            <a:r>
              <a:rPr lang="en-US">
                <a:solidFill>
                  <a:prstClr val="white"/>
                </a:solidFill>
                <a:latin typeface="Arial" panose="020B0604020202020204" pitchFamily="34" charset="0"/>
                <a:cs typeface="Arial" panose="020B0604020202020204" pitchFamily="34" charset="0"/>
              </a:rPr>
              <a:t>Increasing numbers of youth involved in county lines</a:t>
            </a:r>
          </a:p>
          <a:p>
            <a:pPr algn="ctr" defTabSz="914363">
              <a:defRPr/>
            </a:pPr>
            <a:endParaRPr lang="en-US">
              <a:solidFill>
                <a:prstClr val="white"/>
              </a:solidFill>
              <a:latin typeface="Arial" panose="020B0604020202020204" pitchFamily="34" charset="0"/>
              <a:cs typeface="Arial" panose="020B0604020202020204" pitchFamily="34" charset="0"/>
            </a:endParaRPr>
          </a:p>
          <a:p>
            <a:pPr algn="ctr" defTabSz="914363">
              <a:defRPr/>
            </a:pPr>
            <a:r>
              <a:rPr lang="en-US">
                <a:solidFill>
                  <a:prstClr val="white"/>
                </a:solidFill>
                <a:latin typeface="Arial" panose="020B0604020202020204" pitchFamily="34" charset="0"/>
                <a:cs typeface="Arial" panose="020B0604020202020204" pitchFamily="34" charset="0"/>
              </a:rPr>
              <a:t>Limited access to local early intervention</a:t>
            </a:r>
          </a:p>
          <a:p>
            <a:pPr algn="ctr" defTabSz="914363">
              <a:defRPr/>
            </a:pPr>
            <a:endParaRPr lang="en-US" sz="2400" b="1">
              <a:solidFill>
                <a:prstClr val="white"/>
              </a:solidFill>
              <a:latin typeface="Arial" panose="020B0604020202020204" pitchFamily="34" charset="0"/>
              <a:cs typeface="Arial" panose="020B0604020202020204" pitchFamily="34" charset="0"/>
            </a:endParaRPr>
          </a:p>
          <a:p>
            <a:pPr algn="ctr" defTabSz="914363">
              <a:defRPr/>
            </a:pPr>
            <a:endParaRPr lang="en-US" sz="2400" b="1">
              <a:solidFill>
                <a:prstClr val="white"/>
              </a:solidFill>
              <a:latin typeface="Arial" panose="020B0604020202020204" pitchFamily="34" charset="0"/>
              <a:cs typeface="Arial" panose="020B0604020202020204" pitchFamily="34" charset="0"/>
            </a:endParaRPr>
          </a:p>
        </p:txBody>
      </p:sp>
      <p:sp>
        <p:nvSpPr>
          <p:cNvPr id="11" name="Round Same-side Corner of Rectangle 10">
            <a:extLst>
              <a:ext uri="{FF2B5EF4-FFF2-40B4-BE49-F238E27FC236}">
                <a16:creationId xmlns:a16="http://schemas.microsoft.com/office/drawing/2014/main" id="{FBDE7F6F-9118-8D9D-9388-C4F211080DDB}"/>
              </a:ext>
            </a:extLst>
          </p:cNvPr>
          <p:cNvSpPr/>
          <p:nvPr/>
        </p:nvSpPr>
        <p:spPr>
          <a:xfrm>
            <a:off x="4934428" y="6118509"/>
            <a:ext cx="2014780" cy="381344"/>
          </a:xfrm>
          <a:prstGeom prst="round2SameRect">
            <a:avLst/>
          </a:prstGeom>
          <a:solidFill>
            <a:srgbClr val="FFC000"/>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3">
              <a:defRPr/>
            </a:pPr>
            <a:endParaRPr lang="en-GB">
              <a:solidFill>
                <a:prstClr val="white"/>
              </a:solidFill>
              <a:latin typeface="Aptos" panose="02110004020202020204"/>
            </a:endParaRPr>
          </a:p>
        </p:txBody>
      </p:sp>
      <p:sp>
        <p:nvSpPr>
          <p:cNvPr id="12" name="Rounded Rectangle 11">
            <a:extLst>
              <a:ext uri="{FF2B5EF4-FFF2-40B4-BE49-F238E27FC236}">
                <a16:creationId xmlns:a16="http://schemas.microsoft.com/office/drawing/2014/main" id="{3F78B734-BF2C-968D-DAA7-1CC84F0305E7}"/>
              </a:ext>
            </a:extLst>
          </p:cNvPr>
          <p:cNvSpPr/>
          <p:nvPr/>
        </p:nvSpPr>
        <p:spPr>
          <a:xfrm>
            <a:off x="7240748" y="1504501"/>
            <a:ext cx="2309209" cy="4995351"/>
          </a:xfrm>
          <a:prstGeom prst="roundRect">
            <a:avLst>
              <a:gd name="adj" fmla="val 0"/>
            </a:avLst>
          </a:prstGeom>
          <a:solidFill>
            <a:srgbClr val="102635"/>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36000" tIns="108000" rIns="36000" rtlCol="0" anchor="t" anchorCtr="0"/>
          <a:lstStyle/>
          <a:p>
            <a:pPr algn="ctr" defTabSz="914363">
              <a:defRPr/>
            </a:pPr>
            <a:r>
              <a:rPr lang="en-GB" sz="2400" b="1">
                <a:solidFill>
                  <a:prstClr val="white"/>
                </a:solidFill>
                <a:latin typeface="Arial" panose="020B0604020202020204" pitchFamily="34" charset="0"/>
                <a:cs typeface="Arial" panose="020B0604020202020204" pitchFamily="34" charset="0"/>
              </a:rPr>
              <a:t>Intervention</a:t>
            </a:r>
          </a:p>
          <a:p>
            <a:pPr algn="ctr" defTabSz="914363">
              <a:defRPr/>
            </a:pPr>
            <a:endParaRPr lang="en-GB" sz="2800" b="1">
              <a:solidFill>
                <a:prstClr val="white"/>
              </a:solidFill>
              <a:latin typeface="Arial" panose="020B0604020202020204" pitchFamily="34" charset="0"/>
              <a:cs typeface="Arial" panose="020B0604020202020204" pitchFamily="34" charset="0"/>
            </a:endParaRPr>
          </a:p>
          <a:p>
            <a:pPr algn="ctr" defTabSz="914363">
              <a:defRPr/>
            </a:pPr>
            <a:endParaRPr lang="en-GB" sz="1200">
              <a:solidFill>
                <a:prstClr val="white"/>
              </a:solidFill>
              <a:latin typeface="Arial" panose="020B0604020202020204" pitchFamily="34" charset="0"/>
              <a:cs typeface="Arial" panose="020B0604020202020204" pitchFamily="34" charset="0"/>
            </a:endParaRPr>
          </a:p>
          <a:p>
            <a:pPr algn="ctr" defTabSz="914363">
              <a:defRPr/>
            </a:pPr>
            <a:r>
              <a:rPr lang="en-GB">
                <a:solidFill>
                  <a:prstClr val="white"/>
                </a:solidFill>
                <a:latin typeface="Arial" panose="020B0604020202020204" pitchFamily="34" charset="0"/>
                <a:cs typeface="Arial" panose="020B0604020202020204" pitchFamily="34" charset="0"/>
              </a:rPr>
              <a:t>Community-based drug prevention and diversion with Level Two Youth Hub and Mind, Body &amp; Sea, alongside tailored job training initiatives</a:t>
            </a:r>
          </a:p>
        </p:txBody>
      </p:sp>
      <p:sp>
        <p:nvSpPr>
          <p:cNvPr id="13" name="Round Same-side Corner of Rectangle 12">
            <a:extLst>
              <a:ext uri="{FF2B5EF4-FFF2-40B4-BE49-F238E27FC236}">
                <a16:creationId xmlns:a16="http://schemas.microsoft.com/office/drawing/2014/main" id="{83559775-A017-ADA7-6F23-DBC166ED916C}"/>
              </a:ext>
            </a:extLst>
          </p:cNvPr>
          <p:cNvSpPr/>
          <p:nvPr/>
        </p:nvSpPr>
        <p:spPr>
          <a:xfrm>
            <a:off x="7391947" y="6118509"/>
            <a:ext cx="2014780" cy="381344"/>
          </a:xfrm>
          <a:prstGeom prst="round2SameRect">
            <a:avLst/>
          </a:prstGeom>
          <a:solidFill>
            <a:srgbClr val="3671C1"/>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3">
              <a:defRPr/>
            </a:pPr>
            <a:endParaRPr lang="en-GB">
              <a:solidFill>
                <a:prstClr val="white"/>
              </a:solidFill>
              <a:latin typeface="Aptos" panose="02110004020202020204"/>
            </a:endParaRPr>
          </a:p>
        </p:txBody>
      </p:sp>
      <p:sp>
        <p:nvSpPr>
          <p:cNvPr id="14" name="Rounded Rectangle 13">
            <a:extLst>
              <a:ext uri="{FF2B5EF4-FFF2-40B4-BE49-F238E27FC236}">
                <a16:creationId xmlns:a16="http://schemas.microsoft.com/office/drawing/2014/main" id="{42D1FF60-AFF8-E217-314E-4F24385DB272}"/>
              </a:ext>
            </a:extLst>
          </p:cNvPr>
          <p:cNvSpPr/>
          <p:nvPr/>
        </p:nvSpPr>
        <p:spPr>
          <a:xfrm>
            <a:off x="9719659" y="1517983"/>
            <a:ext cx="2309209" cy="4995351"/>
          </a:xfrm>
          <a:prstGeom prst="roundRect">
            <a:avLst>
              <a:gd name="adj" fmla="val 0"/>
            </a:avLst>
          </a:prstGeom>
          <a:solidFill>
            <a:srgbClr val="102635"/>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0" tIns="108000" rIns="0" rtlCol="0" anchor="t" anchorCtr="0"/>
          <a:lstStyle/>
          <a:p>
            <a:pPr algn="ctr" defTabSz="914363">
              <a:defRPr/>
            </a:pPr>
            <a:r>
              <a:rPr lang="en-GB" sz="2400" b="1">
                <a:solidFill>
                  <a:prstClr val="white"/>
                </a:solidFill>
                <a:latin typeface="Arial" panose="020B0604020202020204" pitchFamily="34" charset="0"/>
                <a:cs typeface="Arial" panose="020B0604020202020204" pitchFamily="34" charset="0"/>
              </a:rPr>
              <a:t>ROI</a:t>
            </a:r>
          </a:p>
          <a:p>
            <a:pPr algn="ctr" defTabSz="914363">
              <a:defRPr/>
            </a:pPr>
            <a:endParaRPr lang="en-GB" sz="500" b="1">
              <a:solidFill>
                <a:prstClr val="white"/>
              </a:solidFill>
              <a:latin typeface="Arial" panose="020B0604020202020204" pitchFamily="34" charset="0"/>
              <a:cs typeface="Arial" panose="020B0604020202020204" pitchFamily="34" charset="0"/>
            </a:endParaRPr>
          </a:p>
          <a:p>
            <a:pPr algn="ctr" defTabSz="914363">
              <a:defRPr/>
            </a:pPr>
            <a:endParaRPr lang="en-GB" spc="-100">
              <a:solidFill>
                <a:prstClr val="white"/>
              </a:solidFill>
              <a:latin typeface="Arial" panose="020B0604020202020204" pitchFamily="34" charset="0"/>
              <a:cs typeface="Arial" panose="020B0604020202020204" pitchFamily="34" charset="0"/>
            </a:endParaRPr>
          </a:p>
          <a:p>
            <a:pPr algn="ctr" defTabSz="914363">
              <a:defRPr/>
            </a:pPr>
            <a:endParaRPr lang="en-GB" spc="-100">
              <a:solidFill>
                <a:prstClr val="white"/>
              </a:solidFill>
              <a:latin typeface="Arial" panose="020B0604020202020204" pitchFamily="34" charset="0"/>
              <a:cs typeface="Arial" panose="020B0604020202020204" pitchFamily="34" charset="0"/>
            </a:endParaRPr>
          </a:p>
          <a:p>
            <a:pPr algn="ctr" defTabSz="914363">
              <a:defRPr/>
            </a:pPr>
            <a:r>
              <a:rPr lang="en-GB" spc="-100">
                <a:solidFill>
                  <a:prstClr val="white"/>
                </a:solidFill>
                <a:latin typeface="Arial" panose="020B0604020202020204" pitchFamily="34" charset="0"/>
                <a:cs typeface="Arial" panose="020B0604020202020204" pitchFamily="34" charset="0"/>
              </a:rPr>
              <a:t>Improved social and health outcomes, reduce long-term economic inactivity (46.7%), and create pathways for at-risk youth to access employment and skills development, helping to address the third-highest drug overdose admissions rate in the East of England</a:t>
            </a:r>
            <a:endParaRPr lang="en-GB" b="1" spc="-100">
              <a:solidFill>
                <a:prstClr val="white"/>
              </a:solidFill>
              <a:latin typeface="Arial" panose="020B0604020202020204" pitchFamily="34" charset="0"/>
              <a:cs typeface="Arial" panose="020B0604020202020204" pitchFamily="34" charset="0"/>
            </a:endParaRPr>
          </a:p>
        </p:txBody>
      </p:sp>
      <p:sp>
        <p:nvSpPr>
          <p:cNvPr id="15" name="Round Same-side Corner of Rectangle 14">
            <a:extLst>
              <a:ext uri="{FF2B5EF4-FFF2-40B4-BE49-F238E27FC236}">
                <a16:creationId xmlns:a16="http://schemas.microsoft.com/office/drawing/2014/main" id="{E73AC56D-0F61-C6B4-823A-410D5B327630}"/>
              </a:ext>
            </a:extLst>
          </p:cNvPr>
          <p:cNvSpPr/>
          <p:nvPr/>
        </p:nvSpPr>
        <p:spPr>
          <a:xfrm>
            <a:off x="9867408" y="6131991"/>
            <a:ext cx="2014780" cy="381344"/>
          </a:xfrm>
          <a:prstGeom prst="round2SameRect">
            <a:avLst/>
          </a:prstGeom>
          <a:solidFill>
            <a:srgbClr val="7030A0"/>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3">
              <a:defRPr/>
            </a:pPr>
            <a:endParaRPr lang="en-GB">
              <a:solidFill>
                <a:prstClr val="white"/>
              </a:solidFill>
              <a:latin typeface="Aptos" panose="02110004020202020204"/>
            </a:endParaRPr>
          </a:p>
        </p:txBody>
      </p:sp>
      <p:cxnSp>
        <p:nvCxnSpPr>
          <p:cNvPr id="17" name="Straight Connector 16">
            <a:extLst>
              <a:ext uri="{FF2B5EF4-FFF2-40B4-BE49-F238E27FC236}">
                <a16:creationId xmlns:a16="http://schemas.microsoft.com/office/drawing/2014/main" id="{46A6A4F7-A5AC-171D-60EA-AC08FC05EF38}"/>
              </a:ext>
            </a:extLst>
          </p:cNvPr>
          <p:cNvCxnSpPr>
            <a:cxnSpLocks/>
          </p:cNvCxnSpPr>
          <p:nvPr/>
        </p:nvCxnSpPr>
        <p:spPr>
          <a:xfrm>
            <a:off x="4985944" y="3495124"/>
            <a:ext cx="1888953"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2284D6A8-676B-0E2C-890C-0B3B56264F1C}"/>
              </a:ext>
            </a:extLst>
          </p:cNvPr>
          <p:cNvCxnSpPr>
            <a:cxnSpLocks/>
          </p:cNvCxnSpPr>
          <p:nvPr/>
        </p:nvCxnSpPr>
        <p:spPr>
          <a:xfrm>
            <a:off x="4985944" y="4625910"/>
            <a:ext cx="1917116"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pic>
        <p:nvPicPr>
          <p:cNvPr id="4" name="Graphic 3" descr="No sign with solid fill">
            <a:extLst>
              <a:ext uri="{FF2B5EF4-FFF2-40B4-BE49-F238E27FC236}">
                <a16:creationId xmlns:a16="http://schemas.microsoft.com/office/drawing/2014/main" id="{805C8154-92EF-82F5-1429-0B8CC3772447}"/>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312911" y="6099725"/>
            <a:ext cx="429309" cy="392359"/>
          </a:xfrm>
          <a:prstGeom prst="rect">
            <a:avLst/>
          </a:prstGeom>
        </p:spPr>
      </p:pic>
      <p:pic>
        <p:nvPicPr>
          <p:cNvPr id="5" name="Graphic 4" descr="Bar chart with solid fill">
            <a:extLst>
              <a:ext uri="{FF2B5EF4-FFF2-40B4-BE49-F238E27FC236}">
                <a16:creationId xmlns:a16="http://schemas.microsoft.com/office/drawing/2014/main" id="{51D86822-BA66-028F-0335-32A069A41DF9}"/>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flipH="1">
            <a:off x="5422046" y="6131729"/>
            <a:ext cx="511005" cy="381344"/>
          </a:xfrm>
          <a:prstGeom prst="rect">
            <a:avLst/>
          </a:prstGeom>
        </p:spPr>
      </p:pic>
      <p:pic>
        <p:nvPicPr>
          <p:cNvPr id="6" name="Graphic 5" descr="Statistics with solid fill">
            <a:extLst>
              <a:ext uri="{FF2B5EF4-FFF2-40B4-BE49-F238E27FC236}">
                <a16:creationId xmlns:a16="http://schemas.microsoft.com/office/drawing/2014/main" id="{DCC267CE-12C8-AC3D-D4D0-82C78138BD90}"/>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5932764" y="6127810"/>
            <a:ext cx="483365" cy="381237"/>
          </a:xfrm>
          <a:prstGeom prst="rect">
            <a:avLst/>
          </a:prstGeom>
        </p:spPr>
      </p:pic>
      <p:pic>
        <p:nvPicPr>
          <p:cNvPr id="7" name="Graphic 6" descr="Playbook with solid fill">
            <a:extLst>
              <a:ext uri="{FF2B5EF4-FFF2-40B4-BE49-F238E27FC236}">
                <a16:creationId xmlns:a16="http://schemas.microsoft.com/office/drawing/2014/main" id="{5A789AB9-33B3-1987-71A5-1671CBB74416}"/>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8107076" y="6093945"/>
            <a:ext cx="475604" cy="432268"/>
          </a:xfrm>
          <a:prstGeom prst="rect">
            <a:avLst/>
          </a:prstGeom>
        </p:spPr>
      </p:pic>
      <p:pic>
        <p:nvPicPr>
          <p:cNvPr id="8" name="Graphic 7" descr="Business Growth with solid fill">
            <a:extLst>
              <a:ext uri="{FF2B5EF4-FFF2-40B4-BE49-F238E27FC236}">
                <a16:creationId xmlns:a16="http://schemas.microsoft.com/office/drawing/2014/main" id="{1990C1EE-5A2E-2FB8-5C95-2285968FF125}"/>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0642679" y="6105388"/>
            <a:ext cx="437038" cy="437038"/>
          </a:xfrm>
          <a:prstGeom prst="rect">
            <a:avLst/>
          </a:prstGeom>
        </p:spPr>
      </p:pic>
      <p:sp>
        <p:nvSpPr>
          <p:cNvPr id="20" name="Text 0">
            <a:extLst>
              <a:ext uri="{FF2B5EF4-FFF2-40B4-BE49-F238E27FC236}">
                <a16:creationId xmlns:a16="http://schemas.microsoft.com/office/drawing/2014/main" id="{69150D0B-DE4B-FACC-30A0-2339FAF92037}"/>
              </a:ext>
            </a:extLst>
          </p:cNvPr>
          <p:cNvSpPr/>
          <p:nvPr/>
        </p:nvSpPr>
        <p:spPr>
          <a:xfrm>
            <a:off x="2414746" y="816946"/>
            <a:ext cx="6462536" cy="782430"/>
          </a:xfrm>
          <a:prstGeom prst="rect">
            <a:avLst/>
          </a:prstGeom>
          <a:noFill/>
          <a:ln/>
        </p:spPr>
        <p:txBody>
          <a:bodyPr wrap="square" lIns="120000" tIns="0" rIns="0" bIns="0" rtlCol="0" anchor="t"/>
          <a:lstStyle/>
          <a:p>
            <a:pPr defTabSz="761970">
              <a:lnSpc>
                <a:spcPts val="4625"/>
              </a:lnSpc>
            </a:pPr>
            <a:r>
              <a:rPr lang="en-US" sz="3200">
                <a:solidFill>
                  <a:schemeClr val="accent5">
                    <a:lumMod val="75000"/>
                  </a:schemeClr>
                </a:solidFill>
                <a:latin typeface="Arial" panose="020B0604020202020204" pitchFamily="34" charset="0"/>
                <a:ea typeface="Poppins Light" pitchFamily="34" charset="-122"/>
                <a:cs typeface="Arial" panose="020B0604020202020204" pitchFamily="34" charset="0"/>
              </a:rPr>
              <a:t>Return on Investment</a:t>
            </a:r>
            <a:endParaRPr lang="en-US" sz="3200">
              <a:solidFill>
                <a:schemeClr val="accent5">
                  <a:lumMod val="75000"/>
                </a:schemeClr>
              </a:solidFill>
              <a:latin typeface="Arial" panose="020B0604020202020204" pitchFamily="34" charset="0"/>
              <a:cs typeface="Arial" panose="020B0604020202020204" pitchFamily="34" charset="0"/>
            </a:endParaRPr>
          </a:p>
        </p:txBody>
      </p:sp>
      <p:sp>
        <p:nvSpPr>
          <p:cNvPr id="21" name="Text 0">
            <a:extLst>
              <a:ext uri="{FF2B5EF4-FFF2-40B4-BE49-F238E27FC236}">
                <a16:creationId xmlns:a16="http://schemas.microsoft.com/office/drawing/2014/main" id="{25D2F1EF-71CE-B393-0103-99C7B967CAB6}"/>
              </a:ext>
            </a:extLst>
          </p:cNvPr>
          <p:cNvSpPr/>
          <p:nvPr/>
        </p:nvSpPr>
        <p:spPr>
          <a:xfrm>
            <a:off x="2416367" y="339707"/>
            <a:ext cx="8326973" cy="714878"/>
          </a:xfrm>
          <a:prstGeom prst="rect">
            <a:avLst/>
          </a:prstGeom>
          <a:noFill/>
          <a:ln/>
        </p:spPr>
        <p:txBody>
          <a:bodyPr wrap="square" lIns="120000" tIns="0" rIns="0" bIns="0" rtlCol="0" anchor="t"/>
          <a:lstStyle/>
          <a:p>
            <a:pPr defTabSz="761970">
              <a:lnSpc>
                <a:spcPts val="4625"/>
              </a:lnSpc>
            </a:pPr>
            <a:r>
              <a:rPr lang="en-US" sz="3600" b="1">
                <a:solidFill>
                  <a:prstClr val="white"/>
                </a:solidFill>
                <a:latin typeface="Arial" panose="020B0604020202020204" pitchFamily="34" charset="0"/>
                <a:ea typeface="Poppins Light" pitchFamily="34" charset="-122"/>
                <a:cs typeface="Arial" panose="020B0604020202020204" pitchFamily="34" charset="0"/>
              </a:rPr>
              <a:t>Case Study Focus</a:t>
            </a:r>
            <a:endParaRPr lang="en-US" sz="3600" b="1">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39289964"/>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588C00-C01E-04D9-D088-C7CD7E6DD91F}"/>
            </a:ext>
          </a:extLst>
        </p:cNvPr>
        <p:cNvGrpSpPr/>
        <p:nvPr/>
      </p:nvGrpSpPr>
      <p:grpSpPr>
        <a:xfrm>
          <a:off x="0" y="0"/>
          <a:ext cx="0" cy="0"/>
          <a:chOff x="0" y="0"/>
          <a:chExt cx="0" cy="0"/>
        </a:xfrm>
      </p:grpSpPr>
      <p:pic>
        <p:nvPicPr>
          <p:cNvPr id="22" name="Picture 21" descr="Breaking Barriers Innovations">
            <a:extLst>
              <a:ext uri="{FF2B5EF4-FFF2-40B4-BE49-F238E27FC236}">
                <a16:creationId xmlns:a16="http://schemas.microsoft.com/office/drawing/2014/main" id="{6F98DD7A-D31E-A733-F131-76D49BA5BF0C}"/>
              </a:ext>
            </a:extLst>
          </p:cNvPr>
          <p:cNvPicPr>
            <a:picLocks noChangeAspect="1" noChangeArrowheads="1"/>
          </p:cNvPicPr>
          <p:nvPr/>
        </p:nvPicPr>
        <p:blipFill>
          <a:blip r:embed="rId3" cstate="email">
            <a:duotone>
              <a:prstClr val="black"/>
              <a:schemeClr val="bg1">
                <a:tint val="45000"/>
                <a:satMod val="400000"/>
              </a:schemeClr>
            </a:duotone>
            <a:extLst>
              <a:ext uri="{BEBA8EAE-BF5A-486C-A8C5-ECC9F3942E4B}">
                <a14:imgProps xmlns:a14="http://schemas.microsoft.com/office/drawing/2010/main">
                  <a14:imgLayer r:embed="rId4">
                    <a14:imgEffect>
                      <a14:sharpenSoften amount="58000"/>
                    </a14:imgEffect>
                    <a14:imgEffect>
                      <a14:brightnessContrast bright="100000" contrast="100000"/>
                    </a14:imgEffect>
                  </a14:imgLayer>
                </a14:imgProps>
              </a:ext>
              <a:ext uri="{28A0092B-C50C-407E-A947-70E740481C1C}">
                <a14:useLocalDpi xmlns:a14="http://schemas.microsoft.com/office/drawing/2010/main"/>
              </a:ext>
            </a:extLst>
          </a:blip>
          <a:srcRect/>
          <a:stretch>
            <a:fillRect/>
          </a:stretch>
        </p:blipFill>
        <p:spPr bwMode="auto">
          <a:xfrm>
            <a:off x="10854199" y="95701"/>
            <a:ext cx="1344606" cy="1093613"/>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FFE1D403-E17F-B6B5-16DB-C87EBC258321}"/>
              </a:ext>
            </a:extLst>
          </p:cNvPr>
          <p:cNvSpPr/>
          <p:nvPr/>
        </p:nvSpPr>
        <p:spPr>
          <a:xfrm>
            <a:off x="2400600" y="1529883"/>
            <a:ext cx="3418535" cy="677124"/>
          </a:xfrm>
          <a:prstGeom prst="rect">
            <a:avLst/>
          </a:prstGeom>
          <a:solidFill>
            <a:srgbClr val="C0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914363">
              <a:defRPr/>
            </a:pPr>
            <a:r>
              <a:rPr lang="en-GB" b="1">
                <a:solidFill>
                  <a:prstClr val="white"/>
                </a:solidFill>
                <a:latin typeface="Arial" panose="020B0604020202020204" pitchFamily="34" charset="0"/>
                <a:cs typeface="Arial" panose="020B0604020202020204" pitchFamily="34" charset="0"/>
              </a:rPr>
              <a:t>Integrated Neighbourhood Team</a:t>
            </a:r>
          </a:p>
        </p:txBody>
      </p:sp>
      <p:sp>
        <p:nvSpPr>
          <p:cNvPr id="26" name="Rectangle 25">
            <a:extLst>
              <a:ext uri="{FF2B5EF4-FFF2-40B4-BE49-F238E27FC236}">
                <a16:creationId xmlns:a16="http://schemas.microsoft.com/office/drawing/2014/main" id="{7CD07FDD-52A5-A399-B13F-2ED3843B34E6}"/>
              </a:ext>
            </a:extLst>
          </p:cNvPr>
          <p:cNvSpPr/>
          <p:nvPr/>
        </p:nvSpPr>
        <p:spPr>
          <a:xfrm>
            <a:off x="6067211" y="1531825"/>
            <a:ext cx="5904667" cy="677124"/>
          </a:xfrm>
          <a:prstGeom prst="rect">
            <a:avLst/>
          </a:prstGeom>
          <a:solidFill>
            <a:srgbClr val="C0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914363">
              <a:defRPr/>
            </a:pPr>
            <a:r>
              <a:rPr lang="en-GB" b="1">
                <a:solidFill>
                  <a:prstClr val="white"/>
                </a:solidFill>
                <a:latin typeface="Arial" panose="020B0604020202020204" pitchFamily="34" charset="0"/>
                <a:cs typeface="Arial" panose="020B0604020202020204" pitchFamily="34" charset="0"/>
              </a:rPr>
              <a:t>Patients recorded with alcohol and substance abuse: 3,716 </a:t>
            </a:r>
          </a:p>
        </p:txBody>
      </p:sp>
      <p:sp>
        <p:nvSpPr>
          <p:cNvPr id="27" name="Rectangle 26">
            <a:extLst>
              <a:ext uri="{FF2B5EF4-FFF2-40B4-BE49-F238E27FC236}">
                <a16:creationId xmlns:a16="http://schemas.microsoft.com/office/drawing/2014/main" id="{18255E7A-78F1-A32F-FD77-4483B3D0C7FB}"/>
              </a:ext>
            </a:extLst>
          </p:cNvPr>
          <p:cNvSpPr/>
          <p:nvPr/>
        </p:nvSpPr>
        <p:spPr>
          <a:xfrm>
            <a:off x="2397212" y="2329897"/>
            <a:ext cx="6307800" cy="476994"/>
          </a:xfrm>
          <a:prstGeom prst="rect">
            <a:avLst/>
          </a:prstGeom>
          <a:solidFill>
            <a:srgbClr val="C0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914363">
              <a:defRPr/>
            </a:pPr>
            <a:r>
              <a:rPr lang="en-GB" b="1">
                <a:solidFill>
                  <a:prstClr val="white"/>
                </a:solidFill>
                <a:latin typeface="Arial" panose="020B0604020202020204" pitchFamily="34" charset="0"/>
                <a:cs typeface="Arial" panose="020B0604020202020204" pitchFamily="34" charset="0"/>
              </a:rPr>
              <a:t>Finance and activity measures</a:t>
            </a:r>
          </a:p>
        </p:txBody>
      </p:sp>
      <p:sp>
        <p:nvSpPr>
          <p:cNvPr id="29" name="Rectangle 28">
            <a:extLst>
              <a:ext uri="{FF2B5EF4-FFF2-40B4-BE49-F238E27FC236}">
                <a16:creationId xmlns:a16="http://schemas.microsoft.com/office/drawing/2014/main" id="{BF1E2B8E-FD9D-002B-49D4-640E155D8252}"/>
              </a:ext>
            </a:extLst>
          </p:cNvPr>
          <p:cNvSpPr/>
          <p:nvPr/>
        </p:nvSpPr>
        <p:spPr>
          <a:xfrm>
            <a:off x="8981824" y="2496325"/>
            <a:ext cx="2839957" cy="614549"/>
          </a:xfrm>
          <a:prstGeom prst="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lIns="36000" rIns="0" rtlCol="0" anchor="ctr"/>
          <a:lstStyle/>
          <a:p>
            <a:pPr defTabSz="914363">
              <a:defRPr/>
            </a:pPr>
            <a:r>
              <a:rPr lang="en-GB">
                <a:solidFill>
                  <a:prstClr val="white"/>
                </a:solidFill>
                <a:latin typeface="Arial" panose="020B0604020202020204" pitchFamily="34" charset="0"/>
                <a:cs typeface="Arial" panose="020B0604020202020204" pitchFamily="34" charset="0"/>
              </a:rPr>
              <a:t>Young People aged 0 – 19 = </a:t>
            </a:r>
            <a:r>
              <a:rPr lang="en-GB" b="1">
                <a:solidFill>
                  <a:prstClr val="white"/>
                </a:solidFill>
                <a:latin typeface="Arial" panose="020B0604020202020204" pitchFamily="34" charset="0"/>
                <a:cs typeface="Arial" panose="020B0604020202020204" pitchFamily="34" charset="0"/>
              </a:rPr>
              <a:t>(4,525)</a:t>
            </a:r>
          </a:p>
        </p:txBody>
      </p:sp>
      <p:graphicFrame>
        <p:nvGraphicFramePr>
          <p:cNvPr id="31" name="Table 30">
            <a:extLst>
              <a:ext uri="{FF2B5EF4-FFF2-40B4-BE49-F238E27FC236}">
                <a16:creationId xmlns:a16="http://schemas.microsoft.com/office/drawing/2014/main" id="{D2CC5389-672C-0E33-D20C-F99CB844CB74}"/>
              </a:ext>
            </a:extLst>
          </p:cNvPr>
          <p:cNvGraphicFramePr>
            <a:graphicFrameLocks noGrp="1"/>
          </p:cNvGraphicFramePr>
          <p:nvPr>
            <p:extLst>
              <p:ext uri="{D42A27DB-BD31-4B8C-83A1-F6EECF244321}">
                <p14:modId xmlns:p14="http://schemas.microsoft.com/office/powerpoint/2010/main" val="1376503920"/>
              </p:ext>
            </p:extLst>
          </p:nvPr>
        </p:nvGraphicFramePr>
        <p:xfrm>
          <a:off x="2397210" y="2906089"/>
          <a:ext cx="6317583" cy="3640836"/>
        </p:xfrm>
        <a:graphic>
          <a:graphicData uri="http://schemas.openxmlformats.org/drawingml/2006/table">
            <a:tbl>
              <a:tblPr firstRow="1" bandRow="1">
                <a:tableStyleId>{5C22544A-7EE6-4342-B048-85BDC9FD1C3A}</a:tableStyleId>
              </a:tblPr>
              <a:tblGrid>
                <a:gridCol w="1901825">
                  <a:extLst>
                    <a:ext uri="{9D8B030D-6E8A-4147-A177-3AD203B41FA5}">
                      <a16:colId xmlns:a16="http://schemas.microsoft.com/office/drawing/2014/main" val="2188542264"/>
                    </a:ext>
                  </a:extLst>
                </a:gridCol>
                <a:gridCol w="851464">
                  <a:extLst>
                    <a:ext uri="{9D8B030D-6E8A-4147-A177-3AD203B41FA5}">
                      <a16:colId xmlns:a16="http://schemas.microsoft.com/office/drawing/2014/main" val="790310084"/>
                    </a:ext>
                  </a:extLst>
                </a:gridCol>
                <a:gridCol w="1810138">
                  <a:extLst>
                    <a:ext uri="{9D8B030D-6E8A-4147-A177-3AD203B41FA5}">
                      <a16:colId xmlns:a16="http://schemas.microsoft.com/office/drawing/2014/main" val="1913417714"/>
                    </a:ext>
                  </a:extLst>
                </a:gridCol>
                <a:gridCol w="1754156">
                  <a:extLst>
                    <a:ext uri="{9D8B030D-6E8A-4147-A177-3AD203B41FA5}">
                      <a16:colId xmlns:a16="http://schemas.microsoft.com/office/drawing/2014/main" val="2555514470"/>
                    </a:ext>
                  </a:extLst>
                </a:gridCol>
              </a:tblGrid>
              <a:tr h="340964">
                <a:tc rowSpan="2" gridSpan="2">
                  <a:txBody>
                    <a:bodyPr/>
                    <a:lstStyle/>
                    <a:p>
                      <a:r>
                        <a:rPr lang="en-GB" sz="1600">
                          <a:latin typeface="Arial" panose="020B0604020202020204" pitchFamily="34" charset="0"/>
                          <a:cs typeface="Arial" panose="020B0604020202020204" pitchFamily="34" charset="0"/>
                        </a:rPr>
                        <a:t>PPPY – Total = £2,489</a:t>
                      </a:r>
                    </a:p>
                  </a:txBody>
                  <a:tcPr anchor="ctr">
                    <a:solidFill>
                      <a:srgbClr val="C00000"/>
                    </a:solidFill>
                  </a:tcPr>
                </a:tc>
                <a:tc rowSpan="2" hMerge="1">
                  <a:txBody>
                    <a:bodyPr/>
                    <a:lstStyle/>
                    <a:p>
                      <a:endParaRPr/>
                    </a:p>
                  </a:txBody>
                  <a:tcPr/>
                </a:tc>
                <a:tc>
                  <a:txBody>
                    <a:bodyPr/>
                    <a:lstStyle/>
                    <a:p>
                      <a:r>
                        <a:rPr lang="en-GB" sz="1600">
                          <a:latin typeface="Arial" panose="020B0604020202020204" pitchFamily="34" charset="0"/>
                          <a:cs typeface="Arial" panose="020B0604020202020204" pitchFamily="34" charset="0"/>
                        </a:rPr>
                        <a:t>10% Reduction</a:t>
                      </a:r>
                    </a:p>
                  </a:txBody>
                  <a:tcPr>
                    <a:solidFill>
                      <a:srgbClr val="C00000"/>
                    </a:solidFill>
                  </a:tcPr>
                </a:tc>
                <a:tc>
                  <a:txBody>
                    <a:bodyPr/>
                    <a:lstStyle/>
                    <a:p>
                      <a:r>
                        <a:rPr lang="en-GB" sz="1600">
                          <a:latin typeface="Arial" panose="020B0604020202020204" pitchFamily="34" charset="0"/>
                          <a:cs typeface="Arial" panose="020B0604020202020204" pitchFamily="34" charset="0"/>
                        </a:rPr>
                        <a:t>20% Reduction</a:t>
                      </a:r>
                    </a:p>
                  </a:txBody>
                  <a:tcPr>
                    <a:solidFill>
                      <a:srgbClr val="C00000"/>
                    </a:solidFill>
                  </a:tcPr>
                </a:tc>
                <a:extLst>
                  <a:ext uri="{0D108BD9-81ED-4DB2-BD59-A6C34878D82A}">
                    <a16:rowId xmlns:a16="http://schemas.microsoft.com/office/drawing/2014/main" val="2630341344"/>
                  </a:ext>
                </a:extLst>
              </a:tr>
              <a:tr h="0">
                <a:tc gridSpan="2" vMerge="1">
                  <a:txBody>
                    <a:bodyPr/>
                    <a:lstStyle/>
                    <a:p>
                      <a:endParaRPr lang="en-GB">
                        <a:latin typeface="Arial" panose="020B0604020202020204" pitchFamily="34" charset="0"/>
                        <a:cs typeface="Arial" panose="020B0604020202020204" pitchFamily="34" charset="0"/>
                      </a:endParaRPr>
                    </a:p>
                  </a:txBody>
                  <a:tcPr/>
                </a:tc>
                <a:tc hMerge="1" vMerge="1">
                  <a:txBody>
                    <a:bodyPr/>
                    <a:lstStyle/>
                    <a:p>
                      <a:endParaRPr lang="en-GB">
                        <a:latin typeface="Arial" panose="020B0604020202020204" pitchFamily="34" charset="0"/>
                        <a:cs typeface="Arial" panose="020B0604020202020204" pitchFamily="34" charset="0"/>
                      </a:endParaRPr>
                    </a:p>
                  </a:txBody>
                  <a:tcPr/>
                </a:tc>
                <a:tc>
                  <a:txBody>
                    <a:bodyPr/>
                    <a:lstStyle/>
                    <a:p>
                      <a:r>
                        <a:rPr lang="en-GB" sz="1600" b="1" i="1">
                          <a:latin typeface="Arial" panose="020B0604020202020204" pitchFamily="34" charset="0"/>
                          <a:cs typeface="Arial" panose="020B0604020202020204" pitchFamily="34" charset="0"/>
                        </a:rPr>
                        <a:t>Years 1 - 2</a:t>
                      </a:r>
                    </a:p>
                  </a:txBody>
                  <a:tcPr/>
                </a:tc>
                <a:tc>
                  <a:txBody>
                    <a:bodyPr/>
                    <a:lstStyle/>
                    <a:p>
                      <a:r>
                        <a:rPr lang="en-GB" sz="1600" b="1" i="1">
                          <a:latin typeface="Arial" panose="020B0604020202020204" pitchFamily="34" charset="0"/>
                          <a:cs typeface="Arial" panose="020B0604020202020204" pitchFamily="34" charset="0"/>
                        </a:rPr>
                        <a:t>Years 3 - 5</a:t>
                      </a:r>
                    </a:p>
                  </a:txBody>
                  <a:tcPr/>
                </a:tc>
                <a:extLst>
                  <a:ext uri="{0D108BD9-81ED-4DB2-BD59-A6C34878D82A}">
                    <a16:rowId xmlns:a16="http://schemas.microsoft.com/office/drawing/2014/main" val="804811332"/>
                  </a:ext>
                </a:extLst>
              </a:tr>
              <a:tr h="0">
                <a:tc>
                  <a:txBody>
                    <a:bodyPr/>
                    <a:lstStyle/>
                    <a:p>
                      <a:r>
                        <a:rPr lang="en-GB" sz="1600">
                          <a:latin typeface="Arial" panose="020B0604020202020204" pitchFamily="34" charset="0"/>
                          <a:cs typeface="Arial" panose="020B0604020202020204" pitchFamily="34" charset="0"/>
                        </a:rPr>
                        <a:t>Acute elective</a:t>
                      </a:r>
                    </a:p>
                  </a:txBody>
                  <a:tcPr marL="36000" marR="0"/>
                </a:tc>
                <a:tc>
                  <a:txBody>
                    <a:bodyPr/>
                    <a:lstStyle/>
                    <a:p>
                      <a:r>
                        <a:rPr lang="en-GB" sz="1600">
                          <a:latin typeface="Arial" panose="020B0604020202020204" pitchFamily="34" charset="0"/>
                          <a:cs typeface="Arial" panose="020B0604020202020204" pitchFamily="34" charset="0"/>
                        </a:rPr>
                        <a:t>£600</a:t>
                      </a:r>
                    </a:p>
                  </a:txBody>
                  <a:tcPr/>
                </a:tc>
                <a:tc>
                  <a:txBody>
                    <a:bodyPr/>
                    <a:lstStyle/>
                    <a:p>
                      <a:r>
                        <a:rPr lang="en-GB" sz="1600">
                          <a:latin typeface="Arial" panose="020B0604020202020204" pitchFamily="34" charset="0"/>
                          <a:cs typeface="Arial" panose="020B0604020202020204" pitchFamily="34" charset="0"/>
                        </a:rPr>
                        <a:t>£540</a:t>
                      </a:r>
                    </a:p>
                  </a:txBody>
                  <a:tcPr/>
                </a:tc>
                <a:tc>
                  <a:txBody>
                    <a:bodyPr/>
                    <a:lstStyle/>
                    <a:p>
                      <a:r>
                        <a:rPr lang="en-GB" sz="1600">
                          <a:latin typeface="Arial" panose="020B0604020202020204" pitchFamily="34" charset="0"/>
                          <a:cs typeface="Arial" panose="020B0604020202020204" pitchFamily="34" charset="0"/>
                        </a:rPr>
                        <a:t>£480</a:t>
                      </a:r>
                    </a:p>
                  </a:txBody>
                  <a:tcPr/>
                </a:tc>
                <a:extLst>
                  <a:ext uri="{0D108BD9-81ED-4DB2-BD59-A6C34878D82A}">
                    <a16:rowId xmlns:a16="http://schemas.microsoft.com/office/drawing/2014/main" val="2735105056"/>
                  </a:ext>
                </a:extLst>
              </a:tr>
              <a:tr h="210647">
                <a:tc>
                  <a:txBody>
                    <a:bodyPr/>
                    <a:lstStyle/>
                    <a:p>
                      <a:r>
                        <a:rPr lang="en-GB" sz="1600">
                          <a:latin typeface="Arial" panose="020B0604020202020204" pitchFamily="34" charset="0"/>
                          <a:cs typeface="Arial" panose="020B0604020202020204" pitchFamily="34" charset="0"/>
                        </a:rPr>
                        <a:t>Acute Non-elective</a:t>
                      </a:r>
                    </a:p>
                  </a:txBody>
                  <a:tcPr marL="36000" marR="0"/>
                </a:tc>
                <a:tc>
                  <a:txBody>
                    <a:bodyPr/>
                    <a:lstStyle/>
                    <a:p>
                      <a:r>
                        <a:rPr lang="en-GB" sz="1600">
                          <a:latin typeface="Arial" panose="020B0604020202020204" pitchFamily="34" charset="0"/>
                          <a:cs typeface="Arial" panose="020B0604020202020204" pitchFamily="34" charset="0"/>
                        </a:rPr>
                        <a:t>£787</a:t>
                      </a:r>
                    </a:p>
                  </a:txBody>
                  <a:tcPr/>
                </a:tc>
                <a:tc>
                  <a:txBody>
                    <a:bodyPr/>
                    <a:lstStyle/>
                    <a:p>
                      <a:r>
                        <a:rPr lang="en-GB" sz="1600">
                          <a:latin typeface="Arial" panose="020B0604020202020204" pitchFamily="34" charset="0"/>
                          <a:cs typeface="Arial" panose="020B0604020202020204" pitchFamily="34" charset="0"/>
                        </a:rPr>
                        <a:t>£709</a:t>
                      </a:r>
                    </a:p>
                  </a:txBody>
                  <a:tcPr/>
                </a:tc>
                <a:tc>
                  <a:txBody>
                    <a:bodyPr/>
                    <a:lstStyle/>
                    <a:p>
                      <a:r>
                        <a:rPr lang="en-GB" sz="1600">
                          <a:latin typeface="Arial" panose="020B0604020202020204" pitchFamily="34" charset="0"/>
                          <a:cs typeface="Arial" panose="020B0604020202020204" pitchFamily="34" charset="0"/>
                        </a:rPr>
                        <a:t>£630</a:t>
                      </a:r>
                    </a:p>
                  </a:txBody>
                  <a:tcPr/>
                </a:tc>
                <a:extLst>
                  <a:ext uri="{0D108BD9-81ED-4DB2-BD59-A6C34878D82A}">
                    <a16:rowId xmlns:a16="http://schemas.microsoft.com/office/drawing/2014/main" val="722999966"/>
                  </a:ext>
                </a:extLst>
              </a:tr>
              <a:tr h="345318">
                <a:tc>
                  <a:txBody>
                    <a:bodyPr/>
                    <a:lstStyle/>
                    <a:p>
                      <a:r>
                        <a:rPr lang="en-GB" sz="1600">
                          <a:latin typeface="Arial" panose="020B0604020202020204" pitchFamily="34" charset="0"/>
                          <a:cs typeface="Arial" panose="020B0604020202020204" pitchFamily="34" charset="0"/>
                        </a:rPr>
                        <a:t>GP Encounters</a:t>
                      </a:r>
                    </a:p>
                  </a:txBody>
                  <a:tcPr marL="36000" marR="0"/>
                </a:tc>
                <a:tc>
                  <a:txBody>
                    <a:bodyPr/>
                    <a:lstStyle/>
                    <a:p>
                      <a:r>
                        <a:rPr lang="en-GB" sz="1600">
                          <a:latin typeface="Arial" panose="020B0604020202020204" pitchFamily="34" charset="0"/>
                          <a:cs typeface="Arial" panose="020B0604020202020204" pitchFamily="34" charset="0"/>
                        </a:rPr>
                        <a:t>£332</a:t>
                      </a:r>
                    </a:p>
                  </a:txBody>
                  <a:tcPr/>
                </a:tc>
                <a:tc>
                  <a:txBody>
                    <a:bodyPr/>
                    <a:lstStyle/>
                    <a:p>
                      <a:r>
                        <a:rPr lang="en-GB" sz="1600">
                          <a:latin typeface="Arial" panose="020B0604020202020204" pitchFamily="34" charset="0"/>
                          <a:cs typeface="Arial" panose="020B0604020202020204" pitchFamily="34" charset="0"/>
                        </a:rPr>
                        <a:t>£299</a:t>
                      </a:r>
                    </a:p>
                  </a:txBody>
                  <a:tcPr/>
                </a:tc>
                <a:tc>
                  <a:txBody>
                    <a:bodyPr/>
                    <a:lstStyle/>
                    <a:p>
                      <a:r>
                        <a:rPr lang="en-GB" sz="1600">
                          <a:latin typeface="Arial" panose="020B0604020202020204" pitchFamily="34" charset="0"/>
                          <a:cs typeface="Arial" panose="020B0604020202020204" pitchFamily="34" charset="0"/>
                        </a:rPr>
                        <a:t>£266</a:t>
                      </a:r>
                    </a:p>
                  </a:txBody>
                  <a:tcPr/>
                </a:tc>
                <a:extLst>
                  <a:ext uri="{0D108BD9-81ED-4DB2-BD59-A6C34878D82A}">
                    <a16:rowId xmlns:a16="http://schemas.microsoft.com/office/drawing/2014/main" val="1251533634"/>
                  </a:ext>
                </a:extLst>
              </a:tr>
              <a:tr h="246621">
                <a:tc>
                  <a:txBody>
                    <a:bodyPr/>
                    <a:lstStyle/>
                    <a:p>
                      <a:r>
                        <a:rPr lang="en-GB" sz="1600">
                          <a:latin typeface="Arial" panose="020B0604020202020204" pitchFamily="34" charset="0"/>
                          <a:cs typeface="Arial" panose="020B0604020202020204" pitchFamily="34" charset="0"/>
                        </a:rPr>
                        <a:t>Community</a:t>
                      </a:r>
                    </a:p>
                  </a:txBody>
                  <a:tcPr marL="36000" marR="0"/>
                </a:tc>
                <a:tc>
                  <a:txBody>
                    <a:bodyPr/>
                    <a:lstStyle/>
                    <a:p>
                      <a:r>
                        <a:rPr lang="en-GB" sz="1600">
                          <a:latin typeface="Arial" panose="020B0604020202020204" pitchFamily="34" charset="0"/>
                          <a:cs typeface="Arial" panose="020B0604020202020204" pitchFamily="34" charset="0"/>
                        </a:rPr>
                        <a:t>£183</a:t>
                      </a:r>
                    </a:p>
                  </a:txBody>
                  <a:tcPr/>
                </a:tc>
                <a:tc>
                  <a:txBody>
                    <a:bodyPr/>
                    <a:lstStyle/>
                    <a:p>
                      <a:r>
                        <a:rPr lang="en-GB" sz="1600">
                          <a:latin typeface="Arial" panose="020B0604020202020204" pitchFamily="34" charset="0"/>
                          <a:cs typeface="Arial" panose="020B0604020202020204" pitchFamily="34" charset="0"/>
                        </a:rPr>
                        <a:t>£165</a:t>
                      </a:r>
                    </a:p>
                  </a:txBody>
                  <a:tcPr/>
                </a:tc>
                <a:tc>
                  <a:txBody>
                    <a:bodyPr/>
                    <a:lstStyle/>
                    <a:p>
                      <a:r>
                        <a:rPr lang="en-GB" sz="1600">
                          <a:latin typeface="Arial" panose="020B0604020202020204" pitchFamily="34" charset="0"/>
                          <a:cs typeface="Arial" panose="020B0604020202020204" pitchFamily="34" charset="0"/>
                        </a:rPr>
                        <a:t>£147</a:t>
                      </a:r>
                    </a:p>
                  </a:txBody>
                  <a:tcPr/>
                </a:tc>
                <a:extLst>
                  <a:ext uri="{0D108BD9-81ED-4DB2-BD59-A6C34878D82A}">
                    <a16:rowId xmlns:a16="http://schemas.microsoft.com/office/drawing/2014/main" val="1528880586"/>
                  </a:ext>
                </a:extLst>
              </a:tr>
              <a:tr h="272851">
                <a:tc>
                  <a:txBody>
                    <a:bodyPr/>
                    <a:lstStyle/>
                    <a:p>
                      <a:r>
                        <a:rPr lang="en-GB" sz="1600">
                          <a:latin typeface="Arial" panose="020B0604020202020204" pitchFamily="34" charset="0"/>
                          <a:cs typeface="Arial" panose="020B0604020202020204" pitchFamily="34" charset="0"/>
                        </a:rPr>
                        <a:t>Mental Health</a:t>
                      </a:r>
                    </a:p>
                  </a:txBody>
                  <a:tcPr marL="36000" marR="0"/>
                </a:tc>
                <a:tc>
                  <a:txBody>
                    <a:bodyPr/>
                    <a:lstStyle/>
                    <a:p>
                      <a:r>
                        <a:rPr lang="en-GB" sz="1600">
                          <a:latin typeface="Arial" panose="020B0604020202020204" pitchFamily="34" charset="0"/>
                          <a:cs typeface="Arial" panose="020B0604020202020204" pitchFamily="34" charset="0"/>
                        </a:rPr>
                        <a:t>£249</a:t>
                      </a:r>
                    </a:p>
                  </a:txBody>
                  <a:tcPr/>
                </a:tc>
                <a:tc>
                  <a:txBody>
                    <a:bodyPr/>
                    <a:lstStyle/>
                    <a:p>
                      <a:r>
                        <a:rPr lang="en-GB" sz="1600">
                          <a:latin typeface="Arial" panose="020B0604020202020204" pitchFamily="34" charset="0"/>
                          <a:cs typeface="Arial" panose="020B0604020202020204" pitchFamily="34" charset="0"/>
                        </a:rPr>
                        <a:t>£224</a:t>
                      </a:r>
                    </a:p>
                  </a:txBody>
                  <a:tcPr/>
                </a:tc>
                <a:tc>
                  <a:txBody>
                    <a:bodyPr/>
                    <a:lstStyle/>
                    <a:p>
                      <a:r>
                        <a:rPr lang="en-GB" sz="1600">
                          <a:latin typeface="Arial" panose="020B0604020202020204" pitchFamily="34" charset="0"/>
                          <a:cs typeface="Arial" panose="020B0604020202020204" pitchFamily="34" charset="0"/>
                        </a:rPr>
                        <a:t>£199</a:t>
                      </a:r>
                    </a:p>
                  </a:txBody>
                  <a:tcPr/>
                </a:tc>
                <a:extLst>
                  <a:ext uri="{0D108BD9-81ED-4DB2-BD59-A6C34878D82A}">
                    <a16:rowId xmlns:a16="http://schemas.microsoft.com/office/drawing/2014/main" val="1389092432"/>
                  </a:ext>
                </a:extLst>
              </a:tr>
              <a:tr h="336402">
                <a:tc>
                  <a:txBody>
                    <a:bodyPr/>
                    <a:lstStyle/>
                    <a:p>
                      <a:r>
                        <a:rPr lang="en-GB" sz="1600">
                          <a:latin typeface="Arial" panose="020B0604020202020204" pitchFamily="34" charset="0"/>
                          <a:cs typeface="Arial" panose="020B0604020202020204" pitchFamily="34" charset="0"/>
                        </a:rPr>
                        <a:t>Social Care</a:t>
                      </a:r>
                    </a:p>
                  </a:txBody>
                  <a:tcPr marL="36000" marR="0"/>
                </a:tc>
                <a:tc>
                  <a:txBody>
                    <a:bodyPr/>
                    <a:lstStyle/>
                    <a:p>
                      <a:r>
                        <a:rPr lang="en-GB" sz="1600">
                          <a:latin typeface="Arial" panose="020B0604020202020204" pitchFamily="34" charset="0"/>
                          <a:cs typeface="Arial" panose="020B0604020202020204" pitchFamily="34" charset="0"/>
                        </a:rPr>
                        <a:t>£337</a:t>
                      </a:r>
                    </a:p>
                  </a:txBody>
                  <a:tcPr/>
                </a:tc>
                <a:tc>
                  <a:txBody>
                    <a:bodyPr/>
                    <a:lstStyle/>
                    <a:p>
                      <a:r>
                        <a:rPr lang="en-GB" sz="1600">
                          <a:latin typeface="Arial" panose="020B0604020202020204" pitchFamily="34" charset="0"/>
                          <a:cs typeface="Arial" panose="020B0604020202020204" pitchFamily="34" charset="0"/>
                        </a:rPr>
                        <a:t>£303</a:t>
                      </a:r>
                    </a:p>
                  </a:txBody>
                  <a:tcPr/>
                </a:tc>
                <a:tc>
                  <a:txBody>
                    <a:bodyPr/>
                    <a:lstStyle/>
                    <a:p>
                      <a:r>
                        <a:rPr lang="en-GB" sz="1600">
                          <a:latin typeface="Arial" panose="020B0604020202020204" pitchFamily="34" charset="0"/>
                          <a:cs typeface="Arial" panose="020B0604020202020204" pitchFamily="34" charset="0"/>
                        </a:rPr>
                        <a:t>£270</a:t>
                      </a:r>
                    </a:p>
                  </a:txBody>
                  <a:tcPr/>
                </a:tc>
                <a:extLst>
                  <a:ext uri="{0D108BD9-81ED-4DB2-BD59-A6C34878D82A}">
                    <a16:rowId xmlns:a16="http://schemas.microsoft.com/office/drawing/2014/main" val="1368778345"/>
                  </a:ext>
                </a:extLst>
              </a:tr>
              <a:tr h="362632">
                <a:tc>
                  <a:txBody>
                    <a:bodyPr/>
                    <a:lstStyle/>
                    <a:p>
                      <a:endParaRPr lang="en-GB" sz="1600" b="1">
                        <a:latin typeface="Arial" panose="020B0604020202020204" pitchFamily="34" charset="0"/>
                        <a:cs typeface="Arial" panose="020B0604020202020204" pitchFamily="34" charset="0"/>
                      </a:endParaRPr>
                    </a:p>
                  </a:txBody>
                  <a:tcPr/>
                </a:tc>
                <a:tc>
                  <a:txBody>
                    <a:bodyPr/>
                    <a:lstStyle/>
                    <a:p>
                      <a:endParaRPr lang="en-GB" sz="1600" b="1">
                        <a:latin typeface="Arial" panose="020B0604020202020204" pitchFamily="34" charset="0"/>
                        <a:cs typeface="Arial" panose="020B0604020202020204" pitchFamily="34" charset="0"/>
                      </a:endParaRPr>
                    </a:p>
                  </a:txBody>
                  <a:tcPr/>
                </a:tc>
                <a:tc>
                  <a:txBody>
                    <a:bodyPr/>
                    <a:lstStyle/>
                    <a:p>
                      <a:r>
                        <a:rPr lang="en-GB" sz="1600" b="1">
                          <a:latin typeface="Arial" panose="020B0604020202020204" pitchFamily="34" charset="0"/>
                          <a:cs typeface="Arial" panose="020B0604020202020204" pitchFamily="34" charset="0"/>
                        </a:rPr>
                        <a:t>£2,240 PPPY</a:t>
                      </a:r>
                    </a:p>
                  </a:txBody>
                  <a:tcPr/>
                </a:tc>
                <a:tc>
                  <a:txBody>
                    <a:bodyPr/>
                    <a:lstStyle/>
                    <a:p>
                      <a:r>
                        <a:rPr lang="en-GB" sz="1600" b="1">
                          <a:latin typeface="Arial" panose="020B0604020202020204" pitchFamily="34" charset="0"/>
                          <a:cs typeface="Arial" panose="020B0604020202020204" pitchFamily="34" charset="0"/>
                        </a:rPr>
                        <a:t>£1,992 PPPY</a:t>
                      </a:r>
                    </a:p>
                  </a:txBody>
                  <a:tcPr/>
                </a:tc>
                <a:extLst>
                  <a:ext uri="{0D108BD9-81ED-4DB2-BD59-A6C34878D82A}">
                    <a16:rowId xmlns:a16="http://schemas.microsoft.com/office/drawing/2014/main" val="2810565056"/>
                  </a:ext>
                </a:extLst>
              </a:tr>
              <a:tr h="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a:latin typeface="Arial" panose="020B0604020202020204" pitchFamily="34" charset="0"/>
                          <a:cs typeface="Arial" panose="020B0604020202020204" pitchFamily="34" charset="0"/>
                        </a:rPr>
                        <a:t>Total for population £9.3 million</a:t>
                      </a:r>
                    </a:p>
                  </a:txBody>
                  <a:tcPr/>
                </a:tc>
                <a:tc hMerge="1">
                  <a:txBody>
                    <a:bodyPr/>
                    <a:lstStyle/>
                    <a:p>
                      <a:endParaRPr lang="en-GB" b="1">
                        <a:latin typeface="Arial" panose="020B0604020202020204" pitchFamily="34" charset="0"/>
                        <a:cs typeface="Arial" panose="020B0604020202020204" pitchFamily="34" charset="0"/>
                      </a:endParaRPr>
                    </a:p>
                  </a:txBody>
                  <a:tcPr/>
                </a:tc>
                <a:tc gridSpan="2">
                  <a:txBody>
                    <a:bodyPr/>
                    <a:lstStyle/>
                    <a:p>
                      <a:r>
                        <a:rPr lang="en-GB" sz="1600" b="1">
                          <a:latin typeface="Arial" panose="020B0604020202020204" pitchFamily="34" charset="0"/>
                          <a:cs typeface="Arial" panose="020B0604020202020204" pitchFamily="34" charset="0"/>
                        </a:rPr>
                        <a:t>Total cost saving year 5 </a:t>
                      </a:r>
                    </a:p>
                    <a:p>
                      <a:r>
                        <a:rPr lang="en-GB" sz="1600" b="1">
                          <a:latin typeface="Arial" panose="020B0604020202020204" pitchFamily="34" charset="0"/>
                          <a:cs typeface="Arial" panose="020B0604020202020204" pitchFamily="34" charset="0"/>
                        </a:rPr>
                        <a:t>£1.8 million</a:t>
                      </a:r>
                    </a:p>
                  </a:txBody>
                  <a:tcPr/>
                </a:tc>
                <a:tc hMerge="1">
                  <a:txBody>
                    <a:bodyPr/>
                    <a:lstStyle/>
                    <a:p>
                      <a:endParaRPr lang="en-GB" b="1">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126214499"/>
                  </a:ext>
                </a:extLst>
              </a:tr>
            </a:tbl>
          </a:graphicData>
        </a:graphic>
      </p:graphicFrame>
      <p:sp>
        <p:nvSpPr>
          <p:cNvPr id="32" name="Rectangle 31">
            <a:extLst>
              <a:ext uri="{FF2B5EF4-FFF2-40B4-BE49-F238E27FC236}">
                <a16:creationId xmlns:a16="http://schemas.microsoft.com/office/drawing/2014/main" id="{A19FCFAA-EBB4-39E0-0DB6-A2BB5EF985BC}"/>
              </a:ext>
            </a:extLst>
          </p:cNvPr>
          <p:cNvSpPr/>
          <p:nvPr/>
        </p:nvSpPr>
        <p:spPr>
          <a:xfrm>
            <a:off x="8981824" y="3211234"/>
            <a:ext cx="2839957" cy="591861"/>
          </a:xfrm>
          <a:prstGeom prst="rect">
            <a:avLst/>
          </a:prstGeom>
          <a:solidFill>
            <a:srgbClr val="2F5597"/>
          </a:solidFill>
        </p:spPr>
        <p:style>
          <a:lnRef idx="2">
            <a:schemeClr val="accent1">
              <a:shade val="15000"/>
            </a:schemeClr>
          </a:lnRef>
          <a:fillRef idx="1">
            <a:schemeClr val="accent1"/>
          </a:fillRef>
          <a:effectRef idx="0">
            <a:schemeClr val="accent1"/>
          </a:effectRef>
          <a:fontRef idx="minor">
            <a:schemeClr val="lt1"/>
          </a:fontRef>
        </p:style>
        <p:txBody>
          <a:bodyPr wrap="none" lIns="36000" tIns="0" rtlCol="0" anchor="ctr"/>
          <a:lstStyle/>
          <a:p>
            <a:pPr defTabSz="914363">
              <a:defRPr/>
            </a:pPr>
            <a:r>
              <a:rPr lang="en-GB">
                <a:solidFill>
                  <a:prstClr val="white"/>
                </a:solidFill>
                <a:latin typeface="Arial" panose="020B0604020202020204" pitchFamily="34" charset="0"/>
                <a:cs typeface="Arial" panose="020B0604020202020204" pitchFamily="34" charset="0"/>
              </a:rPr>
              <a:t>Alcohol and substance use </a:t>
            </a:r>
          </a:p>
          <a:p>
            <a:pPr defTabSz="914363">
              <a:defRPr/>
            </a:pPr>
            <a:r>
              <a:rPr lang="en-GB" b="1">
                <a:solidFill>
                  <a:prstClr val="white"/>
                </a:solidFill>
                <a:latin typeface="Arial" panose="020B0604020202020204" pitchFamily="34" charset="0"/>
                <a:cs typeface="Arial" panose="020B0604020202020204" pitchFamily="34" charset="0"/>
              </a:rPr>
              <a:t>= 64 (1.4%)</a:t>
            </a:r>
          </a:p>
        </p:txBody>
      </p:sp>
      <p:sp>
        <p:nvSpPr>
          <p:cNvPr id="34" name="Rectangle 33">
            <a:extLst>
              <a:ext uri="{FF2B5EF4-FFF2-40B4-BE49-F238E27FC236}">
                <a16:creationId xmlns:a16="http://schemas.microsoft.com/office/drawing/2014/main" id="{6BEFD90A-8EB8-1A55-9E84-29077567E3F2}"/>
              </a:ext>
            </a:extLst>
          </p:cNvPr>
          <p:cNvSpPr/>
          <p:nvPr/>
        </p:nvSpPr>
        <p:spPr>
          <a:xfrm>
            <a:off x="8981823" y="4614311"/>
            <a:ext cx="1638793" cy="476994"/>
          </a:xfrm>
          <a:prstGeom prst="rect">
            <a:avLst/>
          </a:prstGeom>
          <a:solidFill>
            <a:srgbClr val="2F559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914363">
              <a:defRPr/>
            </a:pPr>
            <a:r>
              <a:rPr lang="en-GB" b="1">
                <a:solidFill>
                  <a:prstClr val="white"/>
                </a:solidFill>
                <a:latin typeface="Arial" panose="020B0604020202020204" pitchFamily="34" charset="0"/>
                <a:cs typeface="Arial" panose="020B0604020202020204" pitchFamily="34" charset="0"/>
              </a:rPr>
              <a:t>£1,664 </a:t>
            </a:r>
            <a:r>
              <a:rPr lang="en-GB">
                <a:solidFill>
                  <a:prstClr val="white"/>
                </a:solidFill>
                <a:latin typeface="Arial" panose="020B0604020202020204" pitchFamily="34" charset="0"/>
                <a:cs typeface="Arial" panose="020B0604020202020204" pitchFamily="34" charset="0"/>
              </a:rPr>
              <a:t>PPPY</a:t>
            </a:r>
          </a:p>
        </p:txBody>
      </p:sp>
      <p:sp>
        <p:nvSpPr>
          <p:cNvPr id="41" name="Rectangle 40">
            <a:extLst>
              <a:ext uri="{FF2B5EF4-FFF2-40B4-BE49-F238E27FC236}">
                <a16:creationId xmlns:a16="http://schemas.microsoft.com/office/drawing/2014/main" id="{77FB4A86-CFB7-0E3C-CFF9-94B1E474D829}"/>
              </a:ext>
            </a:extLst>
          </p:cNvPr>
          <p:cNvSpPr/>
          <p:nvPr/>
        </p:nvSpPr>
        <p:spPr>
          <a:xfrm>
            <a:off x="8981823" y="3918348"/>
            <a:ext cx="2839957" cy="591861"/>
          </a:xfrm>
          <a:prstGeom prst="rect">
            <a:avLst/>
          </a:prstGeom>
          <a:solidFill>
            <a:srgbClr val="2F559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914363">
              <a:defRPr/>
            </a:pPr>
            <a:r>
              <a:rPr lang="en-GB">
                <a:solidFill>
                  <a:prstClr val="white"/>
                </a:solidFill>
                <a:latin typeface="Arial" panose="020B0604020202020204" pitchFamily="34" charset="0"/>
                <a:cs typeface="Arial" panose="020B0604020202020204" pitchFamily="34" charset="0"/>
              </a:rPr>
              <a:t>Activity spend: </a:t>
            </a:r>
            <a:r>
              <a:rPr lang="en-GB" b="1">
                <a:solidFill>
                  <a:prstClr val="white"/>
                </a:solidFill>
                <a:latin typeface="Arial" panose="020B0604020202020204" pitchFamily="34" charset="0"/>
                <a:cs typeface="Arial" panose="020B0604020202020204" pitchFamily="34" charset="0"/>
              </a:rPr>
              <a:t>£106,497 </a:t>
            </a:r>
            <a:r>
              <a:rPr lang="en-GB">
                <a:solidFill>
                  <a:prstClr val="white"/>
                </a:solidFill>
                <a:latin typeface="Arial" panose="020B0604020202020204" pitchFamily="34" charset="0"/>
                <a:cs typeface="Arial" panose="020B0604020202020204" pitchFamily="34" charset="0"/>
              </a:rPr>
              <a:t>In total </a:t>
            </a:r>
            <a:r>
              <a:rPr lang="en-GB" b="1">
                <a:solidFill>
                  <a:prstClr val="white"/>
                </a:solidFill>
                <a:latin typeface="Arial" panose="020B0604020202020204" pitchFamily="34" charset="0"/>
                <a:cs typeface="Arial" panose="020B0604020202020204" pitchFamily="34" charset="0"/>
              </a:rPr>
              <a:t>= 1.2% </a:t>
            </a:r>
          </a:p>
        </p:txBody>
      </p:sp>
      <p:sp>
        <p:nvSpPr>
          <p:cNvPr id="42" name="Rectangle 41">
            <a:extLst>
              <a:ext uri="{FF2B5EF4-FFF2-40B4-BE49-F238E27FC236}">
                <a16:creationId xmlns:a16="http://schemas.microsoft.com/office/drawing/2014/main" id="{ACAE1971-29EE-69DF-194F-E6097590E37E}"/>
              </a:ext>
            </a:extLst>
          </p:cNvPr>
          <p:cNvSpPr/>
          <p:nvPr/>
        </p:nvSpPr>
        <p:spPr>
          <a:xfrm>
            <a:off x="8981824" y="5262313"/>
            <a:ext cx="2927677" cy="476994"/>
          </a:xfrm>
          <a:prstGeom prst="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914363">
              <a:defRPr/>
            </a:pPr>
            <a:r>
              <a:rPr lang="en-GB">
                <a:solidFill>
                  <a:prstClr val="white"/>
                </a:solidFill>
                <a:latin typeface="Arial" panose="020B0604020202020204" pitchFamily="34" charset="0"/>
                <a:cs typeface="Arial" panose="020B0604020202020204" pitchFamily="34" charset="0"/>
              </a:rPr>
              <a:t>Target: </a:t>
            </a:r>
          </a:p>
          <a:p>
            <a:pPr defTabSz="914363">
              <a:defRPr/>
            </a:pPr>
            <a:r>
              <a:rPr lang="en-GB" b="1">
                <a:solidFill>
                  <a:prstClr val="white"/>
                </a:solidFill>
                <a:latin typeface="Arial" panose="020B0604020202020204" pitchFamily="34" charset="0"/>
                <a:cs typeface="Arial" panose="020B0604020202020204" pitchFamily="34" charset="0"/>
              </a:rPr>
              <a:t>Reduction of 50%</a:t>
            </a:r>
          </a:p>
        </p:txBody>
      </p:sp>
      <p:sp>
        <p:nvSpPr>
          <p:cNvPr id="43" name="Rectangle 42">
            <a:extLst>
              <a:ext uri="{FF2B5EF4-FFF2-40B4-BE49-F238E27FC236}">
                <a16:creationId xmlns:a16="http://schemas.microsoft.com/office/drawing/2014/main" id="{1998B515-EA5F-CF9C-9BDE-6DC1DB2296E9}"/>
              </a:ext>
            </a:extLst>
          </p:cNvPr>
          <p:cNvSpPr/>
          <p:nvPr/>
        </p:nvSpPr>
        <p:spPr>
          <a:xfrm>
            <a:off x="8981824" y="5876862"/>
            <a:ext cx="2927677" cy="476994"/>
          </a:xfrm>
          <a:prstGeom prst="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914363">
              <a:defRPr/>
            </a:pPr>
            <a:r>
              <a:rPr lang="en-GB">
                <a:solidFill>
                  <a:prstClr val="white"/>
                </a:solidFill>
                <a:latin typeface="Arial" panose="020B0604020202020204" pitchFamily="34" charset="0"/>
                <a:cs typeface="Arial" panose="020B0604020202020204" pitchFamily="34" charset="0"/>
              </a:rPr>
              <a:t>Cost Savings = </a:t>
            </a:r>
          </a:p>
          <a:p>
            <a:pPr defTabSz="914363">
              <a:defRPr/>
            </a:pPr>
            <a:r>
              <a:rPr lang="en-GB" b="1">
                <a:solidFill>
                  <a:prstClr val="white"/>
                </a:solidFill>
                <a:latin typeface="Arial" panose="020B0604020202020204" pitchFamily="34" charset="0"/>
                <a:cs typeface="Arial" panose="020B0604020202020204" pitchFamily="34" charset="0"/>
              </a:rPr>
              <a:t>£53,248 Per year</a:t>
            </a:r>
          </a:p>
        </p:txBody>
      </p:sp>
      <p:sp>
        <p:nvSpPr>
          <p:cNvPr id="44" name="Rectangle 43">
            <a:extLst>
              <a:ext uri="{FF2B5EF4-FFF2-40B4-BE49-F238E27FC236}">
                <a16:creationId xmlns:a16="http://schemas.microsoft.com/office/drawing/2014/main" id="{4D452188-5D0C-255C-F052-8BD04CBC71E7}"/>
              </a:ext>
            </a:extLst>
          </p:cNvPr>
          <p:cNvSpPr/>
          <p:nvPr/>
        </p:nvSpPr>
        <p:spPr>
          <a:xfrm>
            <a:off x="8853594" y="2379957"/>
            <a:ext cx="3078768" cy="4151870"/>
          </a:xfrm>
          <a:prstGeom prst="rect">
            <a:avLst/>
          </a:prstGeom>
          <a:noFill/>
          <a:ln w="50800">
            <a:solidFill>
              <a:srgbClr val="C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3">
              <a:defRPr/>
            </a:pPr>
            <a:endParaRPr lang="en-GB">
              <a:solidFill>
                <a:prstClr val="white"/>
              </a:solidFill>
              <a:latin typeface="Aptos" panose="02110004020202020204"/>
            </a:endParaRPr>
          </a:p>
        </p:txBody>
      </p:sp>
      <p:sp>
        <p:nvSpPr>
          <p:cNvPr id="54" name="Freeform 53">
            <a:extLst>
              <a:ext uri="{FF2B5EF4-FFF2-40B4-BE49-F238E27FC236}">
                <a16:creationId xmlns:a16="http://schemas.microsoft.com/office/drawing/2014/main" id="{1A9146F5-E647-B8C9-5DBE-EF04A2D422A4}"/>
              </a:ext>
            </a:extLst>
          </p:cNvPr>
          <p:cNvSpPr/>
          <p:nvPr/>
        </p:nvSpPr>
        <p:spPr>
          <a:xfrm>
            <a:off x="0" y="-4234684"/>
            <a:ext cx="1481428" cy="18127083"/>
          </a:xfrm>
          <a:custGeom>
            <a:avLst/>
            <a:gdLst>
              <a:gd name="connsiteX0" fmla="*/ 1773841 w 1773841"/>
              <a:gd name="connsiteY0" fmla="*/ 0 h 15819120"/>
              <a:gd name="connsiteX1" fmla="*/ 1773841 w 1773841"/>
              <a:gd name="connsiteY1" fmla="*/ 6233093 h 15819120"/>
              <a:gd name="connsiteX2" fmla="*/ 909496 w 1773841"/>
              <a:gd name="connsiteY2" fmla="*/ 7129609 h 15819120"/>
              <a:gd name="connsiteX3" fmla="*/ 909496 w 1773841"/>
              <a:gd name="connsiteY3" fmla="*/ 7272960 h 15819120"/>
              <a:gd name="connsiteX4" fmla="*/ 1773841 w 1773841"/>
              <a:gd name="connsiteY4" fmla="*/ 8169476 h 15819120"/>
              <a:gd name="connsiteX5" fmla="*/ 1773841 w 1773841"/>
              <a:gd name="connsiteY5" fmla="*/ 15819120 h 15819120"/>
              <a:gd name="connsiteX6" fmla="*/ 0 w 1773841"/>
              <a:gd name="connsiteY6" fmla="*/ 15819120 h 15819120"/>
              <a:gd name="connsiteX7" fmla="*/ 0 w 1773841"/>
              <a:gd name="connsiteY7" fmla="*/ 0 h 15819120"/>
              <a:gd name="connsiteX0" fmla="*/ 1773841 w 1773841"/>
              <a:gd name="connsiteY0" fmla="*/ 0 h 15819120"/>
              <a:gd name="connsiteX1" fmla="*/ 1773841 w 1773841"/>
              <a:gd name="connsiteY1" fmla="*/ 6233093 h 15819120"/>
              <a:gd name="connsiteX2" fmla="*/ 909496 w 1773841"/>
              <a:gd name="connsiteY2" fmla="*/ 7129609 h 15819120"/>
              <a:gd name="connsiteX3" fmla="*/ 909496 w 1773841"/>
              <a:gd name="connsiteY3" fmla="*/ 7272960 h 15819120"/>
              <a:gd name="connsiteX4" fmla="*/ 1773841 w 1773841"/>
              <a:gd name="connsiteY4" fmla="*/ 8169476 h 15819120"/>
              <a:gd name="connsiteX5" fmla="*/ 1773841 w 1773841"/>
              <a:gd name="connsiteY5" fmla="*/ 15819120 h 15819120"/>
              <a:gd name="connsiteX6" fmla="*/ 0 w 1773841"/>
              <a:gd name="connsiteY6" fmla="*/ 15819120 h 15819120"/>
              <a:gd name="connsiteX7" fmla="*/ 0 w 1773841"/>
              <a:gd name="connsiteY7" fmla="*/ 0 h 15819120"/>
              <a:gd name="connsiteX8" fmla="*/ 1773841 w 1773841"/>
              <a:gd name="connsiteY8" fmla="*/ 0 h 15819120"/>
              <a:gd name="connsiteX0" fmla="*/ 1773841 w 1773841"/>
              <a:gd name="connsiteY0" fmla="*/ 0 h 15819120"/>
              <a:gd name="connsiteX1" fmla="*/ 1773841 w 1773841"/>
              <a:gd name="connsiteY1" fmla="*/ 6233093 h 15819120"/>
              <a:gd name="connsiteX2" fmla="*/ 909496 w 1773841"/>
              <a:gd name="connsiteY2" fmla="*/ 7129609 h 15819120"/>
              <a:gd name="connsiteX3" fmla="*/ 909496 w 1773841"/>
              <a:gd name="connsiteY3" fmla="*/ 7272960 h 15819120"/>
              <a:gd name="connsiteX4" fmla="*/ 1773841 w 1773841"/>
              <a:gd name="connsiteY4" fmla="*/ 8169476 h 15819120"/>
              <a:gd name="connsiteX5" fmla="*/ 1773841 w 1773841"/>
              <a:gd name="connsiteY5" fmla="*/ 15819120 h 15819120"/>
              <a:gd name="connsiteX6" fmla="*/ 0 w 1773841"/>
              <a:gd name="connsiteY6" fmla="*/ 15819120 h 15819120"/>
              <a:gd name="connsiteX7" fmla="*/ 0 w 1773841"/>
              <a:gd name="connsiteY7" fmla="*/ 0 h 15819120"/>
              <a:gd name="connsiteX8" fmla="*/ 1773841 w 1773841"/>
              <a:gd name="connsiteY8" fmla="*/ 0 h 15819120"/>
              <a:gd name="connsiteX0" fmla="*/ 1773841 w 1777714"/>
              <a:gd name="connsiteY0" fmla="*/ 0 h 15819120"/>
              <a:gd name="connsiteX1" fmla="*/ 1773841 w 1777714"/>
              <a:gd name="connsiteY1" fmla="*/ 6233093 h 15819120"/>
              <a:gd name="connsiteX2" fmla="*/ 909496 w 1777714"/>
              <a:gd name="connsiteY2" fmla="*/ 7129609 h 15819120"/>
              <a:gd name="connsiteX3" fmla="*/ 909496 w 1777714"/>
              <a:gd name="connsiteY3" fmla="*/ 7272960 h 15819120"/>
              <a:gd name="connsiteX4" fmla="*/ 1773841 w 1777714"/>
              <a:gd name="connsiteY4" fmla="*/ 8169476 h 15819120"/>
              <a:gd name="connsiteX5" fmla="*/ 1773841 w 1777714"/>
              <a:gd name="connsiteY5" fmla="*/ 15819120 h 15819120"/>
              <a:gd name="connsiteX6" fmla="*/ 0 w 1777714"/>
              <a:gd name="connsiteY6" fmla="*/ 15819120 h 15819120"/>
              <a:gd name="connsiteX7" fmla="*/ 0 w 1777714"/>
              <a:gd name="connsiteY7" fmla="*/ 0 h 15819120"/>
              <a:gd name="connsiteX8" fmla="*/ 1773841 w 1777714"/>
              <a:gd name="connsiteY8" fmla="*/ 0 h 15819120"/>
              <a:gd name="connsiteX0" fmla="*/ 1773841 w 1777714"/>
              <a:gd name="connsiteY0" fmla="*/ 0 h 15819120"/>
              <a:gd name="connsiteX1" fmla="*/ 1773841 w 1777714"/>
              <a:gd name="connsiteY1" fmla="*/ 6233093 h 15819120"/>
              <a:gd name="connsiteX2" fmla="*/ 909496 w 1777714"/>
              <a:gd name="connsiteY2" fmla="*/ 7129609 h 15819120"/>
              <a:gd name="connsiteX3" fmla="*/ 909496 w 1777714"/>
              <a:gd name="connsiteY3" fmla="*/ 7272960 h 15819120"/>
              <a:gd name="connsiteX4" fmla="*/ 1773841 w 1777714"/>
              <a:gd name="connsiteY4" fmla="*/ 8169476 h 15819120"/>
              <a:gd name="connsiteX5" fmla="*/ 1773841 w 1777714"/>
              <a:gd name="connsiteY5" fmla="*/ 15819120 h 15819120"/>
              <a:gd name="connsiteX6" fmla="*/ 0 w 1777714"/>
              <a:gd name="connsiteY6" fmla="*/ 15819120 h 15819120"/>
              <a:gd name="connsiteX7" fmla="*/ 0 w 1777714"/>
              <a:gd name="connsiteY7" fmla="*/ 0 h 15819120"/>
              <a:gd name="connsiteX8" fmla="*/ 1773841 w 1777714"/>
              <a:gd name="connsiteY8" fmla="*/ 0 h 15819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7714" h="15819120">
                <a:moveTo>
                  <a:pt x="1773841" y="0"/>
                </a:moveTo>
                <a:cubicBezTo>
                  <a:pt x="1773841" y="2077698"/>
                  <a:pt x="1782556" y="5985053"/>
                  <a:pt x="1773841" y="6233093"/>
                </a:cubicBezTo>
                <a:cubicBezTo>
                  <a:pt x="1765126" y="6481133"/>
                  <a:pt x="909747" y="6822304"/>
                  <a:pt x="909496" y="7129609"/>
                </a:cubicBezTo>
                <a:cubicBezTo>
                  <a:pt x="909245" y="7436914"/>
                  <a:pt x="909245" y="6880986"/>
                  <a:pt x="909496" y="7272960"/>
                </a:cubicBezTo>
                <a:cubicBezTo>
                  <a:pt x="909747" y="7664934"/>
                  <a:pt x="1773593" y="7819837"/>
                  <a:pt x="1773841" y="8169476"/>
                </a:cubicBezTo>
                <a:cubicBezTo>
                  <a:pt x="1774089" y="8519115"/>
                  <a:pt x="1773841" y="13269239"/>
                  <a:pt x="1773841" y="15819120"/>
                </a:cubicBezTo>
                <a:lnTo>
                  <a:pt x="0" y="15819120"/>
                </a:lnTo>
                <a:lnTo>
                  <a:pt x="0" y="0"/>
                </a:lnTo>
                <a:lnTo>
                  <a:pt x="1773841"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defTabSz="761970"/>
            <a:endParaRPr lang="en-GB" sz="1500">
              <a:solidFill>
                <a:prstClr val="white"/>
              </a:solidFill>
              <a:latin typeface="Calibri" panose="020F0502020204030204"/>
            </a:endParaRPr>
          </a:p>
        </p:txBody>
      </p:sp>
      <p:pic>
        <p:nvPicPr>
          <p:cNvPr id="56" name="Picture 55">
            <a:extLst>
              <a:ext uri="{FF2B5EF4-FFF2-40B4-BE49-F238E27FC236}">
                <a16:creationId xmlns:a16="http://schemas.microsoft.com/office/drawing/2014/main" id="{33ECFE1D-136B-3CF0-9046-C675B509D860}"/>
              </a:ext>
            </a:extLst>
          </p:cNvPr>
          <p:cNvPicPr>
            <a:picLocks noChangeAspect="1"/>
          </p:cNvPicPr>
          <p:nvPr/>
        </p:nvPicPr>
        <p:blipFill>
          <a:blip r:embed="rId5" cstate="email">
            <a:alphaModFix amt="85000"/>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a:xfrm>
            <a:off x="142894" y="1296348"/>
            <a:ext cx="1068059" cy="1022154"/>
          </a:xfrm>
          <a:custGeom>
            <a:avLst/>
            <a:gdLst/>
            <a:ahLst/>
            <a:cxnLst/>
            <a:rect l="l" t="t" r="r" b="b"/>
            <a:pathLst>
              <a:path w="1486412" h="1422526">
                <a:moveTo>
                  <a:pt x="491851" y="655834"/>
                </a:moveTo>
                <a:lnTo>
                  <a:pt x="491851" y="868221"/>
                </a:lnTo>
                <a:lnTo>
                  <a:pt x="548048" y="868221"/>
                </a:lnTo>
                <a:lnTo>
                  <a:pt x="548048" y="655834"/>
                </a:lnTo>
                <a:close/>
                <a:moveTo>
                  <a:pt x="1159797" y="651034"/>
                </a:moveTo>
                <a:cubicBezTo>
                  <a:pt x="1129265" y="651034"/>
                  <a:pt x="1106733" y="657300"/>
                  <a:pt x="1092201" y="669833"/>
                </a:cubicBezTo>
                <a:cubicBezTo>
                  <a:pt x="1077668" y="682365"/>
                  <a:pt x="1070402" y="697831"/>
                  <a:pt x="1070402" y="716230"/>
                </a:cubicBezTo>
                <a:cubicBezTo>
                  <a:pt x="1070402" y="736629"/>
                  <a:pt x="1078802" y="752561"/>
                  <a:pt x="1095601" y="764027"/>
                </a:cubicBezTo>
                <a:cubicBezTo>
                  <a:pt x="1107733" y="772293"/>
                  <a:pt x="1136465" y="781426"/>
                  <a:pt x="1181795" y="791425"/>
                </a:cubicBezTo>
                <a:cubicBezTo>
                  <a:pt x="1191528" y="793692"/>
                  <a:pt x="1197794" y="796158"/>
                  <a:pt x="1200594" y="798825"/>
                </a:cubicBezTo>
                <a:cubicBezTo>
                  <a:pt x="1203261" y="801625"/>
                  <a:pt x="1204594" y="805158"/>
                  <a:pt x="1204594" y="809424"/>
                </a:cubicBezTo>
                <a:cubicBezTo>
                  <a:pt x="1204594" y="815691"/>
                  <a:pt x="1202127" y="820690"/>
                  <a:pt x="1197194" y="824423"/>
                </a:cubicBezTo>
                <a:cubicBezTo>
                  <a:pt x="1189861" y="829756"/>
                  <a:pt x="1178929" y="832423"/>
                  <a:pt x="1164396" y="832423"/>
                </a:cubicBezTo>
                <a:cubicBezTo>
                  <a:pt x="1151197" y="832423"/>
                  <a:pt x="1140931" y="829590"/>
                  <a:pt x="1133598" y="823923"/>
                </a:cubicBezTo>
                <a:cubicBezTo>
                  <a:pt x="1126265" y="818257"/>
                  <a:pt x="1121399" y="809958"/>
                  <a:pt x="1118999" y="799025"/>
                </a:cubicBezTo>
                <a:lnTo>
                  <a:pt x="1062603" y="807624"/>
                </a:lnTo>
                <a:cubicBezTo>
                  <a:pt x="1067802" y="827756"/>
                  <a:pt x="1078835" y="843689"/>
                  <a:pt x="1095701" y="855421"/>
                </a:cubicBezTo>
                <a:cubicBezTo>
                  <a:pt x="1112566" y="867154"/>
                  <a:pt x="1135465" y="873020"/>
                  <a:pt x="1164396" y="873020"/>
                </a:cubicBezTo>
                <a:cubicBezTo>
                  <a:pt x="1196261" y="873020"/>
                  <a:pt x="1220326" y="866021"/>
                  <a:pt x="1236592" y="852022"/>
                </a:cubicBezTo>
                <a:cubicBezTo>
                  <a:pt x="1252858" y="838023"/>
                  <a:pt x="1260991" y="821290"/>
                  <a:pt x="1260991" y="801825"/>
                </a:cubicBezTo>
                <a:cubicBezTo>
                  <a:pt x="1260991" y="783959"/>
                  <a:pt x="1255124" y="770027"/>
                  <a:pt x="1243392" y="760027"/>
                </a:cubicBezTo>
                <a:cubicBezTo>
                  <a:pt x="1231526" y="750161"/>
                  <a:pt x="1210627" y="741828"/>
                  <a:pt x="1180695" y="735029"/>
                </a:cubicBezTo>
                <a:cubicBezTo>
                  <a:pt x="1150764" y="728229"/>
                  <a:pt x="1133265" y="722963"/>
                  <a:pt x="1128199" y="719230"/>
                </a:cubicBezTo>
                <a:cubicBezTo>
                  <a:pt x="1124465" y="716430"/>
                  <a:pt x="1122599" y="713030"/>
                  <a:pt x="1122599" y="709030"/>
                </a:cubicBezTo>
                <a:cubicBezTo>
                  <a:pt x="1122599" y="704364"/>
                  <a:pt x="1124732" y="700564"/>
                  <a:pt x="1128999" y="697631"/>
                </a:cubicBezTo>
                <a:cubicBezTo>
                  <a:pt x="1135398" y="693498"/>
                  <a:pt x="1145998" y="691431"/>
                  <a:pt x="1160797" y="691431"/>
                </a:cubicBezTo>
                <a:cubicBezTo>
                  <a:pt x="1172529" y="691431"/>
                  <a:pt x="1181562" y="693631"/>
                  <a:pt x="1187895" y="698031"/>
                </a:cubicBezTo>
                <a:cubicBezTo>
                  <a:pt x="1194228" y="702431"/>
                  <a:pt x="1198528" y="708764"/>
                  <a:pt x="1200794" y="717030"/>
                </a:cubicBezTo>
                <a:lnTo>
                  <a:pt x="1253791" y="707230"/>
                </a:lnTo>
                <a:cubicBezTo>
                  <a:pt x="1248458" y="688698"/>
                  <a:pt x="1238725" y="674699"/>
                  <a:pt x="1224593" y="665233"/>
                </a:cubicBezTo>
                <a:cubicBezTo>
                  <a:pt x="1210460" y="655767"/>
                  <a:pt x="1188862" y="651034"/>
                  <a:pt x="1159797" y="651034"/>
                </a:cubicBezTo>
                <a:close/>
                <a:moveTo>
                  <a:pt x="944396" y="651034"/>
                </a:moveTo>
                <a:cubicBezTo>
                  <a:pt x="912798" y="651034"/>
                  <a:pt x="887733" y="660800"/>
                  <a:pt x="869200" y="680332"/>
                </a:cubicBezTo>
                <a:cubicBezTo>
                  <a:pt x="850668" y="699864"/>
                  <a:pt x="841402" y="727163"/>
                  <a:pt x="841402" y="762227"/>
                </a:cubicBezTo>
                <a:cubicBezTo>
                  <a:pt x="841402" y="796892"/>
                  <a:pt x="850635" y="824023"/>
                  <a:pt x="869100" y="843622"/>
                </a:cubicBezTo>
                <a:cubicBezTo>
                  <a:pt x="887566" y="863221"/>
                  <a:pt x="912331" y="873020"/>
                  <a:pt x="943396" y="873020"/>
                </a:cubicBezTo>
                <a:cubicBezTo>
                  <a:pt x="970728" y="873020"/>
                  <a:pt x="992526" y="866554"/>
                  <a:pt x="1008792" y="853622"/>
                </a:cubicBezTo>
                <a:cubicBezTo>
                  <a:pt x="1025057" y="840689"/>
                  <a:pt x="1036057" y="821557"/>
                  <a:pt x="1041790" y="796225"/>
                </a:cubicBezTo>
                <a:lnTo>
                  <a:pt x="986593" y="786826"/>
                </a:lnTo>
                <a:cubicBezTo>
                  <a:pt x="983793" y="801625"/>
                  <a:pt x="978994" y="812057"/>
                  <a:pt x="972194" y="818124"/>
                </a:cubicBezTo>
                <a:cubicBezTo>
                  <a:pt x="965395" y="824190"/>
                  <a:pt x="956662" y="827223"/>
                  <a:pt x="945996" y="827223"/>
                </a:cubicBezTo>
                <a:cubicBezTo>
                  <a:pt x="931730" y="827223"/>
                  <a:pt x="920364" y="822023"/>
                  <a:pt x="911898" y="811624"/>
                </a:cubicBezTo>
                <a:cubicBezTo>
                  <a:pt x="903432" y="801225"/>
                  <a:pt x="899199" y="783426"/>
                  <a:pt x="899199" y="758227"/>
                </a:cubicBezTo>
                <a:cubicBezTo>
                  <a:pt x="899199" y="735562"/>
                  <a:pt x="903365" y="719396"/>
                  <a:pt x="911698" y="709730"/>
                </a:cubicBezTo>
                <a:cubicBezTo>
                  <a:pt x="920031" y="700064"/>
                  <a:pt x="931197" y="695231"/>
                  <a:pt x="945196" y="695231"/>
                </a:cubicBezTo>
                <a:cubicBezTo>
                  <a:pt x="955728" y="695231"/>
                  <a:pt x="964295" y="698031"/>
                  <a:pt x="970894" y="703631"/>
                </a:cubicBezTo>
                <a:cubicBezTo>
                  <a:pt x="977494" y="709230"/>
                  <a:pt x="981727" y="717563"/>
                  <a:pt x="983593" y="728629"/>
                </a:cubicBezTo>
                <a:lnTo>
                  <a:pt x="1038990" y="718630"/>
                </a:lnTo>
                <a:cubicBezTo>
                  <a:pt x="1032324" y="695831"/>
                  <a:pt x="1021358" y="678866"/>
                  <a:pt x="1006092" y="667733"/>
                </a:cubicBezTo>
                <a:cubicBezTo>
                  <a:pt x="990826" y="656600"/>
                  <a:pt x="970261" y="651034"/>
                  <a:pt x="944396" y="651034"/>
                </a:cubicBezTo>
                <a:close/>
                <a:moveTo>
                  <a:pt x="727944" y="651034"/>
                </a:moveTo>
                <a:cubicBezTo>
                  <a:pt x="699812" y="651034"/>
                  <a:pt x="676480" y="663033"/>
                  <a:pt x="657948" y="687032"/>
                </a:cubicBezTo>
                <a:lnTo>
                  <a:pt x="657948" y="655834"/>
                </a:lnTo>
                <a:lnTo>
                  <a:pt x="605751" y="655834"/>
                </a:lnTo>
                <a:lnTo>
                  <a:pt x="605751" y="868221"/>
                </a:lnTo>
                <a:lnTo>
                  <a:pt x="661948" y="868221"/>
                </a:lnTo>
                <a:lnTo>
                  <a:pt x="661948" y="772027"/>
                </a:lnTo>
                <a:cubicBezTo>
                  <a:pt x="661948" y="748295"/>
                  <a:pt x="663381" y="732029"/>
                  <a:pt x="666248" y="723229"/>
                </a:cubicBezTo>
                <a:cubicBezTo>
                  <a:pt x="669114" y="714430"/>
                  <a:pt x="674414" y="707364"/>
                  <a:pt x="682147" y="702031"/>
                </a:cubicBezTo>
                <a:cubicBezTo>
                  <a:pt x="689880" y="696698"/>
                  <a:pt x="698612" y="694031"/>
                  <a:pt x="708345" y="694031"/>
                </a:cubicBezTo>
                <a:cubicBezTo>
                  <a:pt x="715945" y="694031"/>
                  <a:pt x="722444" y="695898"/>
                  <a:pt x="727844" y="699631"/>
                </a:cubicBezTo>
                <a:cubicBezTo>
                  <a:pt x="733244" y="703364"/>
                  <a:pt x="737143" y="708597"/>
                  <a:pt x="739543" y="715330"/>
                </a:cubicBezTo>
                <a:cubicBezTo>
                  <a:pt x="741943" y="722063"/>
                  <a:pt x="743143" y="736895"/>
                  <a:pt x="743143" y="759827"/>
                </a:cubicBezTo>
                <a:lnTo>
                  <a:pt x="743143" y="868221"/>
                </a:lnTo>
                <a:lnTo>
                  <a:pt x="799340" y="868221"/>
                </a:lnTo>
                <a:lnTo>
                  <a:pt x="799340" y="736229"/>
                </a:lnTo>
                <a:cubicBezTo>
                  <a:pt x="799340" y="719830"/>
                  <a:pt x="798306" y="707230"/>
                  <a:pt x="796240" y="698431"/>
                </a:cubicBezTo>
                <a:cubicBezTo>
                  <a:pt x="794173" y="689632"/>
                  <a:pt x="790507" y="681765"/>
                  <a:pt x="785240" y="674832"/>
                </a:cubicBezTo>
                <a:cubicBezTo>
                  <a:pt x="779974" y="667900"/>
                  <a:pt x="772208" y="662200"/>
                  <a:pt x="761942" y="657733"/>
                </a:cubicBezTo>
                <a:cubicBezTo>
                  <a:pt x="751676" y="653267"/>
                  <a:pt x="740343" y="651034"/>
                  <a:pt x="727944" y="651034"/>
                </a:cubicBezTo>
                <a:close/>
                <a:moveTo>
                  <a:pt x="246201" y="577438"/>
                </a:moveTo>
                <a:lnTo>
                  <a:pt x="246201" y="868221"/>
                </a:lnTo>
                <a:lnTo>
                  <a:pt x="452589" y="868221"/>
                </a:lnTo>
                <a:lnTo>
                  <a:pt x="452589" y="818824"/>
                </a:lnTo>
                <a:lnTo>
                  <a:pt x="305398" y="818824"/>
                </a:lnTo>
                <a:lnTo>
                  <a:pt x="305398" y="577438"/>
                </a:lnTo>
                <a:close/>
                <a:moveTo>
                  <a:pt x="491851" y="575039"/>
                </a:moveTo>
                <a:lnTo>
                  <a:pt x="491851" y="627035"/>
                </a:lnTo>
                <a:lnTo>
                  <a:pt x="548048" y="627035"/>
                </a:lnTo>
                <a:lnTo>
                  <a:pt x="548048" y="575039"/>
                </a:lnTo>
                <a:close/>
                <a:moveTo>
                  <a:pt x="743206" y="0"/>
                </a:moveTo>
                <a:cubicBezTo>
                  <a:pt x="1153667" y="0"/>
                  <a:pt x="1486412" y="318443"/>
                  <a:pt x="1486412" y="711263"/>
                </a:cubicBezTo>
                <a:cubicBezTo>
                  <a:pt x="1486412" y="1104083"/>
                  <a:pt x="1153667" y="1422526"/>
                  <a:pt x="743206" y="1422526"/>
                </a:cubicBezTo>
                <a:cubicBezTo>
                  <a:pt x="332745" y="1422526"/>
                  <a:pt x="0" y="1104083"/>
                  <a:pt x="0" y="711263"/>
                </a:cubicBezTo>
                <a:cubicBezTo>
                  <a:pt x="0" y="318443"/>
                  <a:pt x="332745" y="0"/>
                  <a:pt x="743206" y="0"/>
                </a:cubicBezTo>
                <a:close/>
              </a:path>
            </a:pathLst>
          </a:custGeom>
          <a:ln w="190500" cap="rnd">
            <a:noFill/>
            <a:prstDash val="solid"/>
          </a:ln>
          <a:effectLst>
            <a:outerShdw blurRad="127000" sx="1000" sy="1000" algn="bl" rotWithShape="0">
              <a:srgbClr val="000000"/>
            </a:outerShdw>
          </a:effectLst>
        </p:spPr>
      </p:pic>
      <p:pic>
        <p:nvPicPr>
          <p:cNvPr id="57" name="Picture 56">
            <a:extLst>
              <a:ext uri="{FF2B5EF4-FFF2-40B4-BE49-F238E27FC236}">
                <a16:creationId xmlns:a16="http://schemas.microsoft.com/office/drawing/2014/main" id="{560D0EB5-E44F-F505-B5D7-5C325B2F4347}"/>
              </a:ext>
            </a:extLst>
          </p:cNvPr>
          <p:cNvPicPr>
            <a:picLocks noChangeAspect="1"/>
          </p:cNvPicPr>
          <p:nvPr/>
        </p:nvPicPr>
        <p:blipFill>
          <a:blip r:embed="rId6" cstate="email">
            <a:alphaModFix amt="85000"/>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141113" y="2385742"/>
            <a:ext cx="1077588" cy="1040695"/>
          </a:xfrm>
          <a:custGeom>
            <a:avLst/>
            <a:gdLst/>
            <a:ahLst/>
            <a:cxnLst/>
            <a:rect l="l" t="t" r="r" b="b"/>
            <a:pathLst>
              <a:path w="1475716" h="1425192">
                <a:moveTo>
                  <a:pt x="523390" y="694660"/>
                </a:moveTo>
                <a:cubicBezTo>
                  <a:pt x="536010" y="694660"/>
                  <a:pt x="546593" y="699478"/>
                  <a:pt x="555139" y="709115"/>
                </a:cubicBezTo>
                <a:cubicBezTo>
                  <a:pt x="563686" y="718751"/>
                  <a:pt x="567960" y="732518"/>
                  <a:pt x="567960" y="750415"/>
                </a:cubicBezTo>
                <a:cubicBezTo>
                  <a:pt x="567960" y="768770"/>
                  <a:pt x="563686" y="782766"/>
                  <a:pt x="555139" y="792403"/>
                </a:cubicBezTo>
                <a:cubicBezTo>
                  <a:pt x="546593" y="802039"/>
                  <a:pt x="536010" y="806858"/>
                  <a:pt x="523390" y="806858"/>
                </a:cubicBezTo>
                <a:cubicBezTo>
                  <a:pt x="510771" y="806858"/>
                  <a:pt x="500159" y="802039"/>
                  <a:pt x="491555" y="792403"/>
                </a:cubicBezTo>
                <a:cubicBezTo>
                  <a:pt x="482951" y="782766"/>
                  <a:pt x="478649" y="768885"/>
                  <a:pt x="478649" y="750759"/>
                </a:cubicBezTo>
                <a:cubicBezTo>
                  <a:pt x="478649" y="732633"/>
                  <a:pt x="482951" y="718751"/>
                  <a:pt x="491555" y="709115"/>
                </a:cubicBezTo>
                <a:cubicBezTo>
                  <a:pt x="500159" y="699478"/>
                  <a:pt x="510771" y="694660"/>
                  <a:pt x="523390" y="694660"/>
                </a:cubicBezTo>
                <a:close/>
                <a:moveTo>
                  <a:pt x="1065343" y="692251"/>
                </a:moveTo>
                <a:cubicBezTo>
                  <a:pt x="1075209" y="692251"/>
                  <a:pt x="1083584" y="695893"/>
                  <a:pt x="1090467" y="703178"/>
                </a:cubicBezTo>
                <a:cubicBezTo>
                  <a:pt x="1097351" y="710463"/>
                  <a:pt x="1100964" y="721103"/>
                  <a:pt x="1101308" y="735099"/>
                </a:cubicBezTo>
                <a:lnTo>
                  <a:pt x="1029034" y="735099"/>
                </a:lnTo>
                <a:cubicBezTo>
                  <a:pt x="1028919" y="721906"/>
                  <a:pt x="1032303" y="711467"/>
                  <a:pt x="1039187" y="703780"/>
                </a:cubicBezTo>
                <a:cubicBezTo>
                  <a:pt x="1046070" y="696094"/>
                  <a:pt x="1054789" y="692251"/>
                  <a:pt x="1065343" y="692251"/>
                </a:cubicBezTo>
                <a:close/>
                <a:moveTo>
                  <a:pt x="1062418" y="655253"/>
                </a:moveTo>
                <a:cubicBezTo>
                  <a:pt x="1038211" y="655253"/>
                  <a:pt x="1018193" y="663828"/>
                  <a:pt x="1002361" y="680979"/>
                </a:cubicBezTo>
                <a:cubicBezTo>
                  <a:pt x="986529" y="698130"/>
                  <a:pt x="978614" y="721849"/>
                  <a:pt x="978614" y="752135"/>
                </a:cubicBezTo>
                <a:cubicBezTo>
                  <a:pt x="978614" y="777489"/>
                  <a:pt x="984636" y="798483"/>
                  <a:pt x="996682" y="815118"/>
                </a:cubicBezTo>
                <a:cubicBezTo>
                  <a:pt x="1011940" y="835882"/>
                  <a:pt x="1035458" y="846265"/>
                  <a:pt x="1067236" y="846265"/>
                </a:cubicBezTo>
                <a:cubicBezTo>
                  <a:pt x="1087312" y="846265"/>
                  <a:pt x="1104033" y="841647"/>
                  <a:pt x="1117398" y="832412"/>
                </a:cubicBezTo>
                <a:cubicBezTo>
                  <a:pt x="1130763" y="823177"/>
                  <a:pt x="1140543" y="809726"/>
                  <a:pt x="1146738" y="792059"/>
                </a:cubicBezTo>
                <a:lnTo>
                  <a:pt x="1098555" y="783971"/>
                </a:lnTo>
                <a:cubicBezTo>
                  <a:pt x="1095916" y="793148"/>
                  <a:pt x="1092016" y="799802"/>
                  <a:pt x="1086854" y="803932"/>
                </a:cubicBezTo>
                <a:cubicBezTo>
                  <a:pt x="1081691" y="808062"/>
                  <a:pt x="1075324" y="810127"/>
                  <a:pt x="1067752" y="810127"/>
                </a:cubicBezTo>
                <a:cubicBezTo>
                  <a:pt x="1056624" y="810127"/>
                  <a:pt x="1047332" y="806141"/>
                  <a:pt x="1039875" y="798168"/>
                </a:cubicBezTo>
                <a:cubicBezTo>
                  <a:pt x="1032418" y="790194"/>
                  <a:pt x="1028518" y="779038"/>
                  <a:pt x="1028173" y="764697"/>
                </a:cubicBezTo>
                <a:lnTo>
                  <a:pt x="1149319" y="764697"/>
                </a:lnTo>
                <a:cubicBezTo>
                  <a:pt x="1150008" y="727642"/>
                  <a:pt x="1142493" y="700138"/>
                  <a:pt x="1126777" y="682184"/>
                </a:cubicBezTo>
                <a:cubicBezTo>
                  <a:pt x="1111060" y="664230"/>
                  <a:pt x="1089607" y="655253"/>
                  <a:pt x="1062418" y="655253"/>
                </a:cubicBezTo>
                <a:close/>
                <a:moveTo>
                  <a:pt x="859295" y="655253"/>
                </a:moveTo>
                <a:cubicBezTo>
                  <a:pt x="833024" y="655253"/>
                  <a:pt x="813636" y="660645"/>
                  <a:pt x="801131" y="671429"/>
                </a:cubicBezTo>
                <a:cubicBezTo>
                  <a:pt x="788627" y="682213"/>
                  <a:pt x="782374" y="695520"/>
                  <a:pt x="782374" y="711352"/>
                </a:cubicBezTo>
                <a:cubicBezTo>
                  <a:pt x="782374" y="728904"/>
                  <a:pt x="789602" y="742614"/>
                  <a:pt x="804057" y="752480"/>
                </a:cubicBezTo>
                <a:cubicBezTo>
                  <a:pt x="814496" y="759592"/>
                  <a:pt x="839219" y="767451"/>
                  <a:pt x="878224" y="776055"/>
                </a:cubicBezTo>
                <a:cubicBezTo>
                  <a:pt x="886599" y="778005"/>
                  <a:pt x="891991" y="780128"/>
                  <a:pt x="894400" y="782422"/>
                </a:cubicBezTo>
                <a:cubicBezTo>
                  <a:pt x="896694" y="784831"/>
                  <a:pt x="897842" y="787871"/>
                  <a:pt x="897842" y="791542"/>
                </a:cubicBezTo>
                <a:cubicBezTo>
                  <a:pt x="897842" y="796934"/>
                  <a:pt x="895719" y="801236"/>
                  <a:pt x="891475" y="804449"/>
                </a:cubicBezTo>
                <a:cubicBezTo>
                  <a:pt x="885165" y="809037"/>
                  <a:pt x="875758" y="811332"/>
                  <a:pt x="863253" y="811332"/>
                </a:cubicBezTo>
                <a:cubicBezTo>
                  <a:pt x="851896" y="811332"/>
                  <a:pt x="843062" y="808894"/>
                  <a:pt x="836752" y="804018"/>
                </a:cubicBezTo>
                <a:cubicBezTo>
                  <a:pt x="830443" y="799143"/>
                  <a:pt x="826255" y="792001"/>
                  <a:pt x="824190" y="782594"/>
                </a:cubicBezTo>
                <a:lnTo>
                  <a:pt x="775663" y="789994"/>
                </a:lnTo>
                <a:cubicBezTo>
                  <a:pt x="780137" y="807317"/>
                  <a:pt x="789630" y="821026"/>
                  <a:pt x="804143" y="831121"/>
                </a:cubicBezTo>
                <a:cubicBezTo>
                  <a:pt x="818655" y="841217"/>
                  <a:pt x="838358" y="846265"/>
                  <a:pt x="863253" y="846265"/>
                </a:cubicBezTo>
                <a:cubicBezTo>
                  <a:pt x="890672" y="846265"/>
                  <a:pt x="911379" y="840242"/>
                  <a:pt x="925375" y="828196"/>
                </a:cubicBezTo>
                <a:cubicBezTo>
                  <a:pt x="939371" y="816150"/>
                  <a:pt x="946369" y="801753"/>
                  <a:pt x="946369" y="785003"/>
                </a:cubicBezTo>
                <a:cubicBezTo>
                  <a:pt x="946369" y="769631"/>
                  <a:pt x="941321" y="757642"/>
                  <a:pt x="931226" y="749038"/>
                </a:cubicBezTo>
                <a:cubicBezTo>
                  <a:pt x="921015" y="740549"/>
                  <a:pt x="903033" y="733378"/>
                  <a:pt x="877278" y="727528"/>
                </a:cubicBezTo>
                <a:cubicBezTo>
                  <a:pt x="851523" y="721677"/>
                  <a:pt x="836466" y="717145"/>
                  <a:pt x="832106" y="713933"/>
                </a:cubicBezTo>
                <a:cubicBezTo>
                  <a:pt x="828894" y="711524"/>
                  <a:pt x="827288" y="708599"/>
                  <a:pt x="827288" y="705157"/>
                </a:cubicBezTo>
                <a:cubicBezTo>
                  <a:pt x="827288" y="701142"/>
                  <a:pt x="829123" y="697872"/>
                  <a:pt x="832794" y="695348"/>
                </a:cubicBezTo>
                <a:cubicBezTo>
                  <a:pt x="838301" y="691792"/>
                  <a:pt x="847422" y="690014"/>
                  <a:pt x="860156" y="690014"/>
                </a:cubicBezTo>
                <a:cubicBezTo>
                  <a:pt x="870251" y="690014"/>
                  <a:pt x="878023" y="691907"/>
                  <a:pt x="883473" y="695692"/>
                </a:cubicBezTo>
                <a:cubicBezTo>
                  <a:pt x="888922" y="699478"/>
                  <a:pt x="892622" y="704928"/>
                  <a:pt x="894572" y="712040"/>
                </a:cubicBezTo>
                <a:lnTo>
                  <a:pt x="940174" y="703608"/>
                </a:lnTo>
                <a:cubicBezTo>
                  <a:pt x="935585" y="687662"/>
                  <a:pt x="927210" y="675616"/>
                  <a:pt x="915050" y="667471"/>
                </a:cubicBezTo>
                <a:cubicBezTo>
                  <a:pt x="902889" y="659326"/>
                  <a:pt x="884304" y="655253"/>
                  <a:pt x="859295" y="655253"/>
                </a:cubicBezTo>
                <a:close/>
                <a:moveTo>
                  <a:pt x="743842" y="655253"/>
                </a:moveTo>
                <a:cubicBezTo>
                  <a:pt x="736041" y="655253"/>
                  <a:pt x="729071" y="657203"/>
                  <a:pt x="722934" y="661104"/>
                </a:cubicBezTo>
                <a:cubicBezTo>
                  <a:pt x="716796" y="665004"/>
                  <a:pt x="709884" y="673092"/>
                  <a:pt x="702198" y="685367"/>
                </a:cubicBezTo>
                <a:lnTo>
                  <a:pt x="702198" y="659383"/>
                </a:lnTo>
                <a:lnTo>
                  <a:pt x="657284" y="659383"/>
                </a:lnTo>
                <a:lnTo>
                  <a:pt x="657284" y="842135"/>
                </a:lnTo>
                <a:lnTo>
                  <a:pt x="705639" y="842135"/>
                </a:lnTo>
                <a:lnTo>
                  <a:pt x="705639" y="785692"/>
                </a:lnTo>
                <a:cubicBezTo>
                  <a:pt x="705639" y="754602"/>
                  <a:pt x="706987" y="734182"/>
                  <a:pt x="709683" y="724430"/>
                </a:cubicBezTo>
                <a:cubicBezTo>
                  <a:pt x="712379" y="714679"/>
                  <a:pt x="716079" y="707939"/>
                  <a:pt x="720783" y="704210"/>
                </a:cubicBezTo>
                <a:cubicBezTo>
                  <a:pt x="725486" y="700482"/>
                  <a:pt x="731222" y="698618"/>
                  <a:pt x="737991" y="698618"/>
                </a:cubicBezTo>
                <a:cubicBezTo>
                  <a:pt x="744989" y="698618"/>
                  <a:pt x="752561" y="701256"/>
                  <a:pt x="760706" y="706534"/>
                </a:cubicBezTo>
                <a:lnTo>
                  <a:pt x="775677" y="664373"/>
                </a:lnTo>
                <a:cubicBezTo>
                  <a:pt x="765467" y="658293"/>
                  <a:pt x="754855" y="655253"/>
                  <a:pt x="743842" y="655253"/>
                </a:cubicBezTo>
                <a:close/>
                <a:moveTo>
                  <a:pt x="523218" y="655253"/>
                </a:moveTo>
                <a:cubicBezTo>
                  <a:pt x="505322" y="655253"/>
                  <a:pt x="489117" y="659211"/>
                  <a:pt x="474605" y="667127"/>
                </a:cubicBezTo>
                <a:cubicBezTo>
                  <a:pt x="460092" y="675043"/>
                  <a:pt x="448878" y="686515"/>
                  <a:pt x="440963" y="701543"/>
                </a:cubicBezTo>
                <a:cubicBezTo>
                  <a:pt x="433047" y="716572"/>
                  <a:pt x="429089" y="732117"/>
                  <a:pt x="429089" y="748178"/>
                </a:cubicBezTo>
                <a:cubicBezTo>
                  <a:pt x="429089" y="769172"/>
                  <a:pt x="433047" y="786982"/>
                  <a:pt x="440963" y="801609"/>
                </a:cubicBezTo>
                <a:cubicBezTo>
                  <a:pt x="448878" y="816236"/>
                  <a:pt x="460437" y="827336"/>
                  <a:pt x="475637" y="834907"/>
                </a:cubicBezTo>
                <a:cubicBezTo>
                  <a:pt x="490838" y="842479"/>
                  <a:pt x="506813" y="846265"/>
                  <a:pt x="523562" y="846265"/>
                </a:cubicBezTo>
                <a:cubicBezTo>
                  <a:pt x="550637" y="846265"/>
                  <a:pt x="573093" y="837173"/>
                  <a:pt x="590933" y="818990"/>
                </a:cubicBezTo>
                <a:cubicBezTo>
                  <a:pt x="608772" y="800806"/>
                  <a:pt x="617691" y="777891"/>
                  <a:pt x="617691" y="750243"/>
                </a:cubicBezTo>
                <a:cubicBezTo>
                  <a:pt x="617691" y="722824"/>
                  <a:pt x="608858" y="700138"/>
                  <a:pt x="591191" y="682184"/>
                </a:cubicBezTo>
                <a:cubicBezTo>
                  <a:pt x="573524" y="664230"/>
                  <a:pt x="550866" y="655253"/>
                  <a:pt x="523218" y="655253"/>
                </a:cubicBezTo>
                <a:close/>
                <a:moveTo>
                  <a:pt x="234208" y="632538"/>
                </a:moveTo>
                <a:lnTo>
                  <a:pt x="257095" y="632538"/>
                </a:lnTo>
                <a:cubicBezTo>
                  <a:pt x="277859" y="632538"/>
                  <a:pt x="291798" y="633341"/>
                  <a:pt x="298911" y="634947"/>
                </a:cubicBezTo>
                <a:cubicBezTo>
                  <a:pt x="308433" y="637012"/>
                  <a:pt x="316291" y="640970"/>
                  <a:pt x="322486" y="646821"/>
                </a:cubicBezTo>
                <a:cubicBezTo>
                  <a:pt x="328681" y="652672"/>
                  <a:pt x="333499" y="660817"/>
                  <a:pt x="336941" y="671257"/>
                </a:cubicBezTo>
                <a:cubicBezTo>
                  <a:pt x="340383" y="681696"/>
                  <a:pt x="342104" y="696668"/>
                  <a:pt x="342104" y="716170"/>
                </a:cubicBezTo>
                <a:cubicBezTo>
                  <a:pt x="342104" y="735673"/>
                  <a:pt x="340383" y="751074"/>
                  <a:pt x="336941" y="762374"/>
                </a:cubicBezTo>
                <a:cubicBezTo>
                  <a:pt x="333499" y="773674"/>
                  <a:pt x="329054" y="781791"/>
                  <a:pt x="323605" y="786724"/>
                </a:cubicBezTo>
                <a:cubicBezTo>
                  <a:pt x="318155" y="791657"/>
                  <a:pt x="311301" y="795156"/>
                  <a:pt x="303041" y="797221"/>
                </a:cubicBezTo>
                <a:cubicBezTo>
                  <a:pt x="296731" y="798827"/>
                  <a:pt x="286464" y="799630"/>
                  <a:pt x="272238" y="799630"/>
                </a:cubicBezTo>
                <a:lnTo>
                  <a:pt x="234208" y="799630"/>
                </a:lnTo>
                <a:close/>
                <a:moveTo>
                  <a:pt x="1243514" y="594852"/>
                </a:moveTo>
                <a:lnTo>
                  <a:pt x="1194986" y="623074"/>
                </a:lnTo>
                <a:lnTo>
                  <a:pt x="1194986" y="659383"/>
                </a:lnTo>
                <a:lnTo>
                  <a:pt x="1172788" y="659383"/>
                </a:lnTo>
                <a:lnTo>
                  <a:pt x="1172788" y="697929"/>
                </a:lnTo>
                <a:lnTo>
                  <a:pt x="1194986" y="697929"/>
                </a:lnTo>
                <a:lnTo>
                  <a:pt x="1194986" y="777604"/>
                </a:lnTo>
                <a:cubicBezTo>
                  <a:pt x="1194986" y="794697"/>
                  <a:pt x="1195503" y="806055"/>
                  <a:pt x="1196535" y="811676"/>
                </a:cubicBezTo>
                <a:cubicBezTo>
                  <a:pt x="1197797" y="819592"/>
                  <a:pt x="1200063" y="825873"/>
                  <a:pt x="1203332" y="830519"/>
                </a:cubicBezTo>
                <a:cubicBezTo>
                  <a:pt x="1206602" y="835165"/>
                  <a:pt x="1211736" y="838951"/>
                  <a:pt x="1218734" y="841877"/>
                </a:cubicBezTo>
                <a:cubicBezTo>
                  <a:pt x="1225732" y="844802"/>
                  <a:pt x="1233590" y="846265"/>
                  <a:pt x="1242309" y="846265"/>
                </a:cubicBezTo>
                <a:cubicBezTo>
                  <a:pt x="1256535" y="846265"/>
                  <a:pt x="1269269" y="843855"/>
                  <a:pt x="1280511" y="839037"/>
                </a:cubicBezTo>
                <a:lnTo>
                  <a:pt x="1276381" y="801523"/>
                </a:lnTo>
                <a:cubicBezTo>
                  <a:pt x="1267892" y="804621"/>
                  <a:pt x="1261410" y="806169"/>
                  <a:pt x="1256936" y="806169"/>
                </a:cubicBezTo>
                <a:cubicBezTo>
                  <a:pt x="1253724" y="806169"/>
                  <a:pt x="1250999" y="805366"/>
                  <a:pt x="1248762" y="803760"/>
                </a:cubicBezTo>
                <a:cubicBezTo>
                  <a:pt x="1246525" y="802154"/>
                  <a:pt x="1245091" y="800118"/>
                  <a:pt x="1244460" y="797651"/>
                </a:cubicBezTo>
                <a:cubicBezTo>
                  <a:pt x="1243829" y="795185"/>
                  <a:pt x="1243514" y="786495"/>
                  <a:pt x="1243514" y="771581"/>
                </a:cubicBezTo>
                <a:lnTo>
                  <a:pt x="1243514" y="697929"/>
                </a:lnTo>
                <a:lnTo>
                  <a:pt x="1276554" y="697929"/>
                </a:lnTo>
                <a:lnTo>
                  <a:pt x="1276554" y="659383"/>
                </a:lnTo>
                <a:lnTo>
                  <a:pt x="1243514" y="659383"/>
                </a:lnTo>
                <a:close/>
                <a:moveTo>
                  <a:pt x="183271" y="589862"/>
                </a:moveTo>
                <a:lnTo>
                  <a:pt x="183271" y="842135"/>
                </a:lnTo>
                <a:lnTo>
                  <a:pt x="279121" y="842135"/>
                </a:lnTo>
                <a:cubicBezTo>
                  <a:pt x="297936" y="842135"/>
                  <a:pt x="312964" y="840356"/>
                  <a:pt x="324207" y="836800"/>
                </a:cubicBezTo>
                <a:cubicBezTo>
                  <a:pt x="339236" y="831982"/>
                  <a:pt x="351167" y="825271"/>
                  <a:pt x="360000" y="816666"/>
                </a:cubicBezTo>
                <a:cubicBezTo>
                  <a:pt x="371702" y="805309"/>
                  <a:pt x="380707" y="790453"/>
                  <a:pt x="387017" y="772097"/>
                </a:cubicBezTo>
                <a:cubicBezTo>
                  <a:pt x="392180" y="757069"/>
                  <a:pt x="394761" y="739172"/>
                  <a:pt x="394761" y="718407"/>
                </a:cubicBezTo>
                <a:cubicBezTo>
                  <a:pt x="394761" y="694775"/>
                  <a:pt x="392007" y="674899"/>
                  <a:pt x="386501" y="658781"/>
                </a:cubicBezTo>
                <a:cubicBezTo>
                  <a:pt x="380994" y="642662"/>
                  <a:pt x="372964" y="629039"/>
                  <a:pt x="362409" y="617911"/>
                </a:cubicBezTo>
                <a:cubicBezTo>
                  <a:pt x="351855" y="606783"/>
                  <a:pt x="339178" y="599039"/>
                  <a:pt x="324379" y="594680"/>
                </a:cubicBezTo>
                <a:cubicBezTo>
                  <a:pt x="313366" y="591468"/>
                  <a:pt x="297362" y="589862"/>
                  <a:pt x="276368" y="589862"/>
                </a:cubicBezTo>
                <a:close/>
                <a:moveTo>
                  <a:pt x="737858" y="0"/>
                </a:moveTo>
                <a:cubicBezTo>
                  <a:pt x="1145366" y="0"/>
                  <a:pt x="1475716" y="319040"/>
                  <a:pt x="1475716" y="712596"/>
                </a:cubicBezTo>
                <a:cubicBezTo>
                  <a:pt x="1475716" y="1106152"/>
                  <a:pt x="1145366" y="1425192"/>
                  <a:pt x="737858" y="1425192"/>
                </a:cubicBezTo>
                <a:cubicBezTo>
                  <a:pt x="330350" y="1425192"/>
                  <a:pt x="0" y="1106152"/>
                  <a:pt x="0" y="712596"/>
                </a:cubicBezTo>
                <a:cubicBezTo>
                  <a:pt x="0" y="319040"/>
                  <a:pt x="330350" y="0"/>
                  <a:pt x="737858" y="0"/>
                </a:cubicBezTo>
                <a:close/>
              </a:path>
            </a:pathLst>
          </a:custGeom>
          <a:ln w="190500" cap="rnd">
            <a:noFill/>
            <a:prstDash val="solid"/>
          </a:ln>
          <a:effectLst>
            <a:outerShdw sx="1000" sy="1000" algn="bl" rotWithShape="0">
              <a:srgbClr val="000000"/>
            </a:outerShdw>
          </a:effectLst>
        </p:spPr>
      </p:pic>
      <p:pic>
        <p:nvPicPr>
          <p:cNvPr id="58" name="Picture 57">
            <a:extLst>
              <a:ext uri="{FF2B5EF4-FFF2-40B4-BE49-F238E27FC236}">
                <a16:creationId xmlns:a16="http://schemas.microsoft.com/office/drawing/2014/main" id="{03FB900F-185D-A22B-6EE7-730B107078EE}"/>
              </a:ext>
            </a:extLst>
          </p:cNvPr>
          <p:cNvPicPr>
            <a:picLocks noChangeAspect="1" noChangeArrowheads="1"/>
          </p:cNvPicPr>
          <p:nvPr/>
        </p:nvPicPr>
        <p:blipFill>
          <a:blip r:embed="rId7" cstate="email">
            <a:duotone>
              <a:schemeClr val="bg2">
                <a:shade val="45000"/>
                <a:satMod val="135000"/>
              </a:schemeClr>
              <a:prstClr val="white"/>
            </a:duotone>
            <a:extLst>
              <a:ext uri="{28A0092B-C50C-407E-A947-70E740481C1C}">
                <a14:useLocalDpi xmlns:a14="http://schemas.microsoft.com/office/drawing/2010/main"/>
              </a:ext>
            </a:extLst>
          </a:blip>
          <a:srcRect/>
          <a:stretch/>
        </p:blipFill>
        <p:spPr bwMode="auto">
          <a:xfrm>
            <a:off x="141113" y="4628785"/>
            <a:ext cx="1077588" cy="1022154"/>
          </a:xfrm>
          <a:custGeom>
            <a:avLst/>
            <a:gdLst/>
            <a:ahLst/>
            <a:cxnLst/>
            <a:rect l="l" t="t" r="r" b="b"/>
            <a:pathLst>
              <a:path w="1587684" h="1470190">
                <a:moveTo>
                  <a:pt x="1186786" y="717625"/>
                </a:moveTo>
                <a:cubicBezTo>
                  <a:pt x="1198252" y="717625"/>
                  <a:pt x="1207985" y="721858"/>
                  <a:pt x="1215984" y="730325"/>
                </a:cubicBezTo>
                <a:cubicBezTo>
                  <a:pt x="1223984" y="738791"/>
                  <a:pt x="1228183" y="751157"/>
                  <a:pt x="1228583" y="767422"/>
                </a:cubicBezTo>
                <a:lnTo>
                  <a:pt x="1144588" y="767422"/>
                </a:lnTo>
                <a:cubicBezTo>
                  <a:pt x="1144455" y="752090"/>
                  <a:pt x="1148388" y="739957"/>
                  <a:pt x="1156388" y="731025"/>
                </a:cubicBezTo>
                <a:cubicBezTo>
                  <a:pt x="1164387" y="722092"/>
                  <a:pt x="1174520" y="717625"/>
                  <a:pt x="1186786" y="717625"/>
                </a:cubicBezTo>
                <a:close/>
                <a:moveTo>
                  <a:pt x="1307192" y="679428"/>
                </a:moveTo>
                <a:lnTo>
                  <a:pt x="1380588" y="782421"/>
                </a:lnTo>
                <a:lnTo>
                  <a:pt x="1303993" y="891815"/>
                </a:lnTo>
                <a:lnTo>
                  <a:pt x="1369789" y="891815"/>
                </a:lnTo>
                <a:lnTo>
                  <a:pt x="1413386" y="826019"/>
                </a:lnTo>
                <a:lnTo>
                  <a:pt x="1456583" y="891815"/>
                </a:lnTo>
                <a:lnTo>
                  <a:pt x="1525579" y="891815"/>
                </a:lnTo>
                <a:lnTo>
                  <a:pt x="1446984" y="780022"/>
                </a:lnTo>
                <a:lnTo>
                  <a:pt x="1518980" y="679428"/>
                </a:lnTo>
                <a:lnTo>
                  <a:pt x="1452984" y="679428"/>
                </a:lnTo>
                <a:lnTo>
                  <a:pt x="1413386" y="737824"/>
                </a:lnTo>
                <a:lnTo>
                  <a:pt x="1375788" y="679428"/>
                </a:lnTo>
                <a:close/>
                <a:moveTo>
                  <a:pt x="396341" y="679428"/>
                </a:moveTo>
                <a:lnTo>
                  <a:pt x="396341" y="813820"/>
                </a:lnTo>
                <a:cubicBezTo>
                  <a:pt x="396341" y="833818"/>
                  <a:pt x="398874" y="849484"/>
                  <a:pt x="403940" y="860817"/>
                </a:cubicBezTo>
                <a:cubicBezTo>
                  <a:pt x="409007" y="872149"/>
                  <a:pt x="417206" y="880949"/>
                  <a:pt x="428539" y="887215"/>
                </a:cubicBezTo>
                <a:cubicBezTo>
                  <a:pt x="439872" y="893481"/>
                  <a:pt x="452671" y="896614"/>
                  <a:pt x="466937" y="896614"/>
                </a:cubicBezTo>
                <a:cubicBezTo>
                  <a:pt x="480936" y="896614"/>
                  <a:pt x="494235" y="893348"/>
                  <a:pt x="506834" y="886815"/>
                </a:cubicBezTo>
                <a:cubicBezTo>
                  <a:pt x="519433" y="880282"/>
                  <a:pt x="529599" y="871349"/>
                  <a:pt x="537332" y="860017"/>
                </a:cubicBezTo>
                <a:lnTo>
                  <a:pt x="537332" y="891815"/>
                </a:lnTo>
                <a:lnTo>
                  <a:pt x="589529" y="891815"/>
                </a:lnTo>
                <a:lnTo>
                  <a:pt x="589529" y="679428"/>
                </a:lnTo>
                <a:lnTo>
                  <a:pt x="533333" y="679428"/>
                </a:lnTo>
                <a:lnTo>
                  <a:pt x="533333" y="769022"/>
                </a:lnTo>
                <a:cubicBezTo>
                  <a:pt x="533333" y="799420"/>
                  <a:pt x="531933" y="818519"/>
                  <a:pt x="529133" y="826319"/>
                </a:cubicBezTo>
                <a:cubicBezTo>
                  <a:pt x="526333" y="834118"/>
                  <a:pt x="521133" y="840651"/>
                  <a:pt x="513534" y="845918"/>
                </a:cubicBezTo>
                <a:cubicBezTo>
                  <a:pt x="505934" y="851184"/>
                  <a:pt x="497335" y="853817"/>
                  <a:pt x="487735" y="853817"/>
                </a:cubicBezTo>
                <a:cubicBezTo>
                  <a:pt x="479336" y="853817"/>
                  <a:pt x="472403" y="851851"/>
                  <a:pt x="466937" y="847917"/>
                </a:cubicBezTo>
                <a:cubicBezTo>
                  <a:pt x="461470" y="843984"/>
                  <a:pt x="457704" y="838651"/>
                  <a:pt x="455637" y="831918"/>
                </a:cubicBezTo>
                <a:cubicBezTo>
                  <a:pt x="453571" y="825185"/>
                  <a:pt x="452537" y="806887"/>
                  <a:pt x="452537" y="777022"/>
                </a:cubicBezTo>
                <a:lnTo>
                  <a:pt x="452537" y="679428"/>
                </a:lnTo>
                <a:close/>
                <a:moveTo>
                  <a:pt x="1183386" y="674628"/>
                </a:moveTo>
                <a:cubicBezTo>
                  <a:pt x="1155254" y="674628"/>
                  <a:pt x="1131989" y="684594"/>
                  <a:pt x="1113590" y="704526"/>
                </a:cubicBezTo>
                <a:cubicBezTo>
                  <a:pt x="1095191" y="724458"/>
                  <a:pt x="1085992" y="752023"/>
                  <a:pt x="1085992" y="787221"/>
                </a:cubicBezTo>
                <a:cubicBezTo>
                  <a:pt x="1085992" y="816686"/>
                  <a:pt x="1092992" y="841084"/>
                  <a:pt x="1106991" y="860417"/>
                </a:cubicBezTo>
                <a:cubicBezTo>
                  <a:pt x="1124723" y="884549"/>
                  <a:pt x="1152055" y="896614"/>
                  <a:pt x="1188986" y="896614"/>
                </a:cubicBezTo>
                <a:cubicBezTo>
                  <a:pt x="1212318" y="896614"/>
                  <a:pt x="1231750" y="891248"/>
                  <a:pt x="1247282" y="880515"/>
                </a:cubicBezTo>
                <a:cubicBezTo>
                  <a:pt x="1262814" y="869783"/>
                  <a:pt x="1274180" y="854150"/>
                  <a:pt x="1281380" y="833618"/>
                </a:cubicBezTo>
                <a:lnTo>
                  <a:pt x="1225383" y="824219"/>
                </a:lnTo>
                <a:cubicBezTo>
                  <a:pt x="1222317" y="834885"/>
                  <a:pt x="1217784" y="842618"/>
                  <a:pt x="1211784" y="847417"/>
                </a:cubicBezTo>
                <a:cubicBezTo>
                  <a:pt x="1205785" y="852217"/>
                  <a:pt x="1198385" y="854617"/>
                  <a:pt x="1189586" y="854617"/>
                </a:cubicBezTo>
                <a:cubicBezTo>
                  <a:pt x="1176653" y="854617"/>
                  <a:pt x="1165854" y="849984"/>
                  <a:pt x="1157188" y="840718"/>
                </a:cubicBezTo>
                <a:cubicBezTo>
                  <a:pt x="1148521" y="831452"/>
                  <a:pt x="1143988" y="818486"/>
                  <a:pt x="1143588" y="801820"/>
                </a:cubicBezTo>
                <a:lnTo>
                  <a:pt x="1284380" y="801820"/>
                </a:lnTo>
                <a:cubicBezTo>
                  <a:pt x="1285180" y="758756"/>
                  <a:pt x="1276447" y="726792"/>
                  <a:pt x="1258181" y="705926"/>
                </a:cubicBezTo>
                <a:cubicBezTo>
                  <a:pt x="1239916" y="685061"/>
                  <a:pt x="1214984" y="674628"/>
                  <a:pt x="1183386" y="674628"/>
                </a:cubicBezTo>
                <a:close/>
                <a:moveTo>
                  <a:pt x="951186" y="674628"/>
                </a:moveTo>
                <a:cubicBezTo>
                  <a:pt x="920655" y="674628"/>
                  <a:pt x="898123" y="680894"/>
                  <a:pt x="883590" y="693427"/>
                </a:cubicBezTo>
                <a:cubicBezTo>
                  <a:pt x="869058" y="705959"/>
                  <a:pt x="861792" y="721425"/>
                  <a:pt x="861792" y="739824"/>
                </a:cubicBezTo>
                <a:cubicBezTo>
                  <a:pt x="861792" y="760223"/>
                  <a:pt x="870191" y="776155"/>
                  <a:pt x="886990" y="787621"/>
                </a:cubicBezTo>
                <a:cubicBezTo>
                  <a:pt x="899123" y="795887"/>
                  <a:pt x="927854" y="805020"/>
                  <a:pt x="973185" y="815019"/>
                </a:cubicBezTo>
                <a:cubicBezTo>
                  <a:pt x="982918" y="817286"/>
                  <a:pt x="989184" y="819752"/>
                  <a:pt x="991984" y="822419"/>
                </a:cubicBezTo>
                <a:cubicBezTo>
                  <a:pt x="994650" y="825219"/>
                  <a:pt x="995983" y="828752"/>
                  <a:pt x="995983" y="833018"/>
                </a:cubicBezTo>
                <a:cubicBezTo>
                  <a:pt x="995983" y="839285"/>
                  <a:pt x="993517" y="844284"/>
                  <a:pt x="988584" y="848017"/>
                </a:cubicBezTo>
                <a:cubicBezTo>
                  <a:pt x="981251" y="853350"/>
                  <a:pt x="970318" y="856017"/>
                  <a:pt x="955786" y="856017"/>
                </a:cubicBezTo>
                <a:cubicBezTo>
                  <a:pt x="942587" y="856017"/>
                  <a:pt x="932321" y="853184"/>
                  <a:pt x="924988" y="847517"/>
                </a:cubicBezTo>
                <a:cubicBezTo>
                  <a:pt x="917655" y="841851"/>
                  <a:pt x="912788" y="833552"/>
                  <a:pt x="910389" y="822619"/>
                </a:cubicBezTo>
                <a:lnTo>
                  <a:pt x="853992" y="831218"/>
                </a:lnTo>
                <a:cubicBezTo>
                  <a:pt x="859192" y="851351"/>
                  <a:pt x="870224" y="867283"/>
                  <a:pt x="887090" y="879016"/>
                </a:cubicBezTo>
                <a:cubicBezTo>
                  <a:pt x="903956" y="890748"/>
                  <a:pt x="926854" y="896614"/>
                  <a:pt x="955786" y="896614"/>
                </a:cubicBezTo>
                <a:cubicBezTo>
                  <a:pt x="987651" y="896614"/>
                  <a:pt x="1011716" y="889615"/>
                  <a:pt x="1027981" y="875616"/>
                </a:cubicBezTo>
                <a:cubicBezTo>
                  <a:pt x="1044247" y="861617"/>
                  <a:pt x="1052380" y="844884"/>
                  <a:pt x="1052380" y="825419"/>
                </a:cubicBezTo>
                <a:cubicBezTo>
                  <a:pt x="1052380" y="807553"/>
                  <a:pt x="1046514" y="793621"/>
                  <a:pt x="1034781" y="783621"/>
                </a:cubicBezTo>
                <a:cubicBezTo>
                  <a:pt x="1022915" y="773755"/>
                  <a:pt x="1002016" y="765422"/>
                  <a:pt x="972085" y="758623"/>
                </a:cubicBezTo>
                <a:cubicBezTo>
                  <a:pt x="942153" y="751823"/>
                  <a:pt x="924654" y="746557"/>
                  <a:pt x="919588" y="742824"/>
                </a:cubicBezTo>
                <a:cubicBezTo>
                  <a:pt x="915855" y="740024"/>
                  <a:pt x="913988" y="736624"/>
                  <a:pt x="913988" y="732624"/>
                </a:cubicBezTo>
                <a:cubicBezTo>
                  <a:pt x="913988" y="727958"/>
                  <a:pt x="916122" y="724158"/>
                  <a:pt x="920388" y="721225"/>
                </a:cubicBezTo>
                <a:cubicBezTo>
                  <a:pt x="926788" y="717092"/>
                  <a:pt x="937387" y="715026"/>
                  <a:pt x="952186" y="715026"/>
                </a:cubicBezTo>
                <a:cubicBezTo>
                  <a:pt x="963919" y="715026"/>
                  <a:pt x="972951" y="717225"/>
                  <a:pt x="979284" y="721625"/>
                </a:cubicBezTo>
                <a:cubicBezTo>
                  <a:pt x="985617" y="726025"/>
                  <a:pt x="989917" y="732358"/>
                  <a:pt x="992184" y="740624"/>
                </a:cubicBezTo>
                <a:lnTo>
                  <a:pt x="1045180" y="730825"/>
                </a:lnTo>
                <a:cubicBezTo>
                  <a:pt x="1039847" y="712292"/>
                  <a:pt x="1030115" y="698293"/>
                  <a:pt x="1015982" y="688827"/>
                </a:cubicBezTo>
                <a:cubicBezTo>
                  <a:pt x="1001850" y="679361"/>
                  <a:pt x="980251" y="674628"/>
                  <a:pt x="951186" y="674628"/>
                </a:cubicBezTo>
                <a:close/>
                <a:moveTo>
                  <a:pt x="722586" y="674628"/>
                </a:moveTo>
                <a:cubicBezTo>
                  <a:pt x="692055" y="674628"/>
                  <a:pt x="669523" y="680894"/>
                  <a:pt x="654990" y="693427"/>
                </a:cubicBezTo>
                <a:cubicBezTo>
                  <a:pt x="640458" y="705959"/>
                  <a:pt x="633192" y="721425"/>
                  <a:pt x="633192" y="739824"/>
                </a:cubicBezTo>
                <a:cubicBezTo>
                  <a:pt x="633192" y="760223"/>
                  <a:pt x="641591" y="776155"/>
                  <a:pt x="658390" y="787621"/>
                </a:cubicBezTo>
                <a:cubicBezTo>
                  <a:pt x="670523" y="795887"/>
                  <a:pt x="699254" y="805020"/>
                  <a:pt x="744585" y="815019"/>
                </a:cubicBezTo>
                <a:cubicBezTo>
                  <a:pt x="754318" y="817286"/>
                  <a:pt x="760584" y="819752"/>
                  <a:pt x="763384" y="822419"/>
                </a:cubicBezTo>
                <a:cubicBezTo>
                  <a:pt x="766050" y="825219"/>
                  <a:pt x="767383" y="828752"/>
                  <a:pt x="767383" y="833018"/>
                </a:cubicBezTo>
                <a:cubicBezTo>
                  <a:pt x="767383" y="839285"/>
                  <a:pt x="764917" y="844284"/>
                  <a:pt x="759984" y="848017"/>
                </a:cubicBezTo>
                <a:cubicBezTo>
                  <a:pt x="752651" y="853350"/>
                  <a:pt x="741718" y="856017"/>
                  <a:pt x="727186" y="856017"/>
                </a:cubicBezTo>
                <a:cubicBezTo>
                  <a:pt x="713987" y="856017"/>
                  <a:pt x="703721" y="853184"/>
                  <a:pt x="696388" y="847517"/>
                </a:cubicBezTo>
                <a:cubicBezTo>
                  <a:pt x="689055" y="841851"/>
                  <a:pt x="684188" y="833552"/>
                  <a:pt x="681789" y="822619"/>
                </a:cubicBezTo>
                <a:lnTo>
                  <a:pt x="625392" y="831218"/>
                </a:lnTo>
                <a:cubicBezTo>
                  <a:pt x="630592" y="851351"/>
                  <a:pt x="641624" y="867283"/>
                  <a:pt x="658490" y="879016"/>
                </a:cubicBezTo>
                <a:cubicBezTo>
                  <a:pt x="675356" y="890748"/>
                  <a:pt x="698254" y="896614"/>
                  <a:pt x="727186" y="896614"/>
                </a:cubicBezTo>
                <a:cubicBezTo>
                  <a:pt x="759051" y="896614"/>
                  <a:pt x="783116" y="889615"/>
                  <a:pt x="799381" y="875616"/>
                </a:cubicBezTo>
                <a:cubicBezTo>
                  <a:pt x="815647" y="861617"/>
                  <a:pt x="823780" y="844884"/>
                  <a:pt x="823780" y="825419"/>
                </a:cubicBezTo>
                <a:cubicBezTo>
                  <a:pt x="823780" y="807553"/>
                  <a:pt x="817914" y="793621"/>
                  <a:pt x="806181" y="783621"/>
                </a:cubicBezTo>
                <a:cubicBezTo>
                  <a:pt x="794315" y="773755"/>
                  <a:pt x="773416" y="765422"/>
                  <a:pt x="743485" y="758623"/>
                </a:cubicBezTo>
                <a:cubicBezTo>
                  <a:pt x="713553" y="751823"/>
                  <a:pt x="696054" y="746557"/>
                  <a:pt x="690988" y="742824"/>
                </a:cubicBezTo>
                <a:cubicBezTo>
                  <a:pt x="687255" y="740024"/>
                  <a:pt x="685388" y="736624"/>
                  <a:pt x="685388" y="732624"/>
                </a:cubicBezTo>
                <a:cubicBezTo>
                  <a:pt x="685388" y="727958"/>
                  <a:pt x="687522" y="724158"/>
                  <a:pt x="691788" y="721225"/>
                </a:cubicBezTo>
                <a:cubicBezTo>
                  <a:pt x="698188" y="717092"/>
                  <a:pt x="708787" y="715026"/>
                  <a:pt x="723586" y="715026"/>
                </a:cubicBezTo>
                <a:cubicBezTo>
                  <a:pt x="735319" y="715026"/>
                  <a:pt x="744351" y="717225"/>
                  <a:pt x="750684" y="721625"/>
                </a:cubicBezTo>
                <a:cubicBezTo>
                  <a:pt x="757017" y="726025"/>
                  <a:pt x="761317" y="732358"/>
                  <a:pt x="763584" y="740624"/>
                </a:cubicBezTo>
                <a:lnTo>
                  <a:pt x="816580" y="730825"/>
                </a:lnTo>
                <a:cubicBezTo>
                  <a:pt x="811247" y="712292"/>
                  <a:pt x="801515" y="698293"/>
                  <a:pt x="787382" y="688827"/>
                </a:cubicBezTo>
                <a:cubicBezTo>
                  <a:pt x="773250" y="679361"/>
                  <a:pt x="751651" y="674628"/>
                  <a:pt x="722586" y="674628"/>
                </a:cubicBezTo>
                <a:close/>
                <a:moveTo>
                  <a:pt x="224310" y="593633"/>
                </a:moveTo>
                <a:cubicBezTo>
                  <a:pt x="201778" y="593633"/>
                  <a:pt x="182545" y="597033"/>
                  <a:pt x="166613" y="603832"/>
                </a:cubicBezTo>
                <a:cubicBezTo>
                  <a:pt x="150681" y="610632"/>
                  <a:pt x="138481" y="620531"/>
                  <a:pt x="130015" y="633531"/>
                </a:cubicBezTo>
                <a:cubicBezTo>
                  <a:pt x="121549" y="646530"/>
                  <a:pt x="117316" y="660496"/>
                  <a:pt x="117316" y="675428"/>
                </a:cubicBezTo>
                <a:cubicBezTo>
                  <a:pt x="117316" y="698627"/>
                  <a:pt x="126316" y="718292"/>
                  <a:pt x="144314" y="734424"/>
                </a:cubicBezTo>
                <a:cubicBezTo>
                  <a:pt x="157114" y="745890"/>
                  <a:pt x="179379" y="755556"/>
                  <a:pt x="211110" y="763423"/>
                </a:cubicBezTo>
                <a:cubicBezTo>
                  <a:pt x="235776" y="769556"/>
                  <a:pt x="251575" y="773822"/>
                  <a:pt x="258507" y="776222"/>
                </a:cubicBezTo>
                <a:cubicBezTo>
                  <a:pt x="268640" y="779822"/>
                  <a:pt x="275740" y="784055"/>
                  <a:pt x="279806" y="788921"/>
                </a:cubicBezTo>
                <a:cubicBezTo>
                  <a:pt x="283873" y="793787"/>
                  <a:pt x="285906" y="799687"/>
                  <a:pt x="285906" y="806620"/>
                </a:cubicBezTo>
                <a:cubicBezTo>
                  <a:pt x="285906" y="817419"/>
                  <a:pt x="281073" y="826852"/>
                  <a:pt x="271407" y="834918"/>
                </a:cubicBezTo>
                <a:cubicBezTo>
                  <a:pt x="261741" y="842984"/>
                  <a:pt x="247375" y="847017"/>
                  <a:pt x="228309" y="847017"/>
                </a:cubicBezTo>
                <a:cubicBezTo>
                  <a:pt x="210310" y="847017"/>
                  <a:pt x="196011" y="842484"/>
                  <a:pt x="185412" y="833418"/>
                </a:cubicBezTo>
                <a:cubicBezTo>
                  <a:pt x="174813" y="824352"/>
                  <a:pt x="167780" y="810153"/>
                  <a:pt x="164313" y="790821"/>
                </a:cubicBezTo>
                <a:lnTo>
                  <a:pt x="106717" y="796421"/>
                </a:lnTo>
                <a:cubicBezTo>
                  <a:pt x="110583" y="829219"/>
                  <a:pt x="122449" y="854184"/>
                  <a:pt x="142315" y="871316"/>
                </a:cubicBezTo>
                <a:cubicBezTo>
                  <a:pt x="162180" y="888448"/>
                  <a:pt x="190645" y="897014"/>
                  <a:pt x="227709" y="897014"/>
                </a:cubicBezTo>
                <a:cubicBezTo>
                  <a:pt x="253174" y="897014"/>
                  <a:pt x="274440" y="893448"/>
                  <a:pt x="291505" y="886315"/>
                </a:cubicBezTo>
                <a:cubicBezTo>
                  <a:pt x="308571" y="879182"/>
                  <a:pt x="321770" y="868283"/>
                  <a:pt x="331103" y="853617"/>
                </a:cubicBezTo>
                <a:cubicBezTo>
                  <a:pt x="340436" y="838951"/>
                  <a:pt x="345102" y="823219"/>
                  <a:pt x="345102" y="806420"/>
                </a:cubicBezTo>
                <a:cubicBezTo>
                  <a:pt x="345102" y="787888"/>
                  <a:pt x="341202" y="772322"/>
                  <a:pt x="333403" y="759723"/>
                </a:cubicBezTo>
                <a:cubicBezTo>
                  <a:pt x="325603" y="747124"/>
                  <a:pt x="314804" y="737191"/>
                  <a:pt x="301005" y="729925"/>
                </a:cubicBezTo>
                <a:cubicBezTo>
                  <a:pt x="287206" y="722658"/>
                  <a:pt x="265907" y="715626"/>
                  <a:pt x="237109" y="708826"/>
                </a:cubicBezTo>
                <a:cubicBezTo>
                  <a:pt x="208311" y="702026"/>
                  <a:pt x="190178" y="695493"/>
                  <a:pt x="182712" y="689227"/>
                </a:cubicBezTo>
                <a:cubicBezTo>
                  <a:pt x="176846" y="684294"/>
                  <a:pt x="173913" y="678361"/>
                  <a:pt x="173913" y="671428"/>
                </a:cubicBezTo>
                <a:cubicBezTo>
                  <a:pt x="173913" y="663829"/>
                  <a:pt x="177046" y="657762"/>
                  <a:pt x="183312" y="653229"/>
                </a:cubicBezTo>
                <a:cubicBezTo>
                  <a:pt x="193045" y="646163"/>
                  <a:pt x="206511" y="642630"/>
                  <a:pt x="223710" y="642630"/>
                </a:cubicBezTo>
                <a:cubicBezTo>
                  <a:pt x="240375" y="642630"/>
                  <a:pt x="252874" y="645930"/>
                  <a:pt x="261207" y="652529"/>
                </a:cubicBezTo>
                <a:cubicBezTo>
                  <a:pt x="269540" y="659129"/>
                  <a:pt x="274973" y="669962"/>
                  <a:pt x="277506" y="685027"/>
                </a:cubicBezTo>
                <a:lnTo>
                  <a:pt x="336703" y="682428"/>
                </a:lnTo>
                <a:cubicBezTo>
                  <a:pt x="335769" y="655496"/>
                  <a:pt x="326003" y="633964"/>
                  <a:pt x="307405" y="617831"/>
                </a:cubicBezTo>
                <a:cubicBezTo>
                  <a:pt x="288806" y="601699"/>
                  <a:pt x="261107" y="593633"/>
                  <a:pt x="224310" y="593633"/>
                </a:cubicBezTo>
                <a:close/>
                <a:moveTo>
                  <a:pt x="793842" y="0"/>
                </a:moveTo>
                <a:cubicBezTo>
                  <a:pt x="1232269" y="0"/>
                  <a:pt x="1587684" y="329113"/>
                  <a:pt x="1587684" y="735095"/>
                </a:cubicBezTo>
                <a:cubicBezTo>
                  <a:pt x="1587684" y="1141077"/>
                  <a:pt x="1232269" y="1470190"/>
                  <a:pt x="793842" y="1470190"/>
                </a:cubicBezTo>
                <a:cubicBezTo>
                  <a:pt x="355415" y="1470190"/>
                  <a:pt x="0" y="1141077"/>
                  <a:pt x="0" y="735095"/>
                </a:cubicBezTo>
                <a:cubicBezTo>
                  <a:pt x="0" y="329113"/>
                  <a:pt x="355415" y="0"/>
                  <a:pt x="793842" y="0"/>
                </a:cubicBezTo>
                <a:close/>
              </a:path>
            </a:pathLst>
          </a:custGeom>
          <a:ln w="190500" cap="rnd">
            <a:noFill/>
            <a:prstDash val="solid"/>
          </a:ln>
          <a:effectLst>
            <a:outerShdw sx="1000" sy="1000" algn="bl" rotWithShape="0">
              <a:srgbClr val="000000"/>
            </a:outerShdw>
          </a:effectLst>
          <a:extLst>
            <a:ext uri="{909E8E84-426E-40DD-AFC4-6F175D3DCCD1}">
              <a14:hiddenFill xmlns:a14="http://schemas.microsoft.com/office/drawing/2010/main">
                <a:solidFill>
                  <a:srgbClr val="FFFFFF"/>
                </a:solidFill>
              </a14:hiddenFill>
            </a:ext>
          </a:extLst>
        </p:spPr>
      </p:pic>
      <p:pic>
        <p:nvPicPr>
          <p:cNvPr id="60" name="Picture 59" descr="Visit Broadstairs - quintessential seaside town on the Kent coast - Visit  Thanet">
            <a:extLst>
              <a:ext uri="{FF2B5EF4-FFF2-40B4-BE49-F238E27FC236}">
                <a16:creationId xmlns:a16="http://schemas.microsoft.com/office/drawing/2014/main" id="{2B747E86-7E6A-38A1-17C0-14E25B88DE35}"/>
              </a:ext>
            </a:extLst>
          </p:cNvPr>
          <p:cNvPicPr>
            <a:picLocks noChangeAspect="1" noChangeArrowheads="1"/>
          </p:cNvPicPr>
          <p:nvPr/>
        </p:nvPicPr>
        <p:blipFill>
          <a:blip r:embed="rId8" cstate="email">
            <a:duotone>
              <a:schemeClr val="bg2">
                <a:shade val="45000"/>
                <a:satMod val="135000"/>
              </a:schemeClr>
              <a:prstClr val="white"/>
            </a:duotone>
            <a:extLst>
              <a:ext uri="{28A0092B-C50C-407E-A947-70E740481C1C}">
                <a14:useLocalDpi xmlns:a14="http://schemas.microsoft.com/office/drawing/2010/main"/>
              </a:ext>
            </a:extLst>
          </a:blip>
          <a:srcRect/>
          <a:stretch/>
        </p:blipFill>
        <p:spPr bwMode="auto">
          <a:xfrm>
            <a:off x="141113" y="5749211"/>
            <a:ext cx="1069721" cy="996064"/>
          </a:xfrm>
          <a:custGeom>
            <a:avLst/>
            <a:gdLst/>
            <a:ahLst/>
            <a:cxnLst/>
            <a:rect l="l" t="t" r="r" b="b"/>
            <a:pathLst>
              <a:path w="1488724" h="1386216">
                <a:moveTo>
                  <a:pt x="693640" y="714168"/>
                </a:moveTo>
                <a:lnTo>
                  <a:pt x="750836" y="784763"/>
                </a:lnTo>
                <a:cubicBezTo>
                  <a:pt x="741237" y="792763"/>
                  <a:pt x="732371" y="798496"/>
                  <a:pt x="724238" y="801962"/>
                </a:cubicBezTo>
                <a:cubicBezTo>
                  <a:pt x="716105" y="805429"/>
                  <a:pt x="707639" y="807162"/>
                  <a:pt x="698839" y="807162"/>
                </a:cubicBezTo>
                <a:cubicBezTo>
                  <a:pt x="685507" y="807162"/>
                  <a:pt x="674874" y="803329"/>
                  <a:pt x="666941" y="795663"/>
                </a:cubicBezTo>
                <a:cubicBezTo>
                  <a:pt x="659008" y="787997"/>
                  <a:pt x="655042" y="778097"/>
                  <a:pt x="655042" y="765964"/>
                </a:cubicBezTo>
                <a:cubicBezTo>
                  <a:pt x="655042" y="756365"/>
                  <a:pt x="658242" y="746966"/>
                  <a:pt x="664641" y="737766"/>
                </a:cubicBezTo>
                <a:cubicBezTo>
                  <a:pt x="671041" y="728567"/>
                  <a:pt x="680707" y="720701"/>
                  <a:pt x="693640" y="714168"/>
                </a:cubicBezTo>
                <a:close/>
                <a:moveTo>
                  <a:pt x="717638" y="589775"/>
                </a:moveTo>
                <a:cubicBezTo>
                  <a:pt x="726838" y="589775"/>
                  <a:pt x="734137" y="592308"/>
                  <a:pt x="739537" y="597375"/>
                </a:cubicBezTo>
                <a:cubicBezTo>
                  <a:pt x="744936" y="602441"/>
                  <a:pt x="747636" y="608574"/>
                  <a:pt x="747636" y="615774"/>
                </a:cubicBezTo>
                <a:cubicBezTo>
                  <a:pt x="747636" y="624307"/>
                  <a:pt x="742037" y="632906"/>
                  <a:pt x="730837" y="641572"/>
                </a:cubicBezTo>
                <a:lnTo>
                  <a:pt x="715638" y="653171"/>
                </a:lnTo>
                <a:lnTo>
                  <a:pt x="701839" y="637172"/>
                </a:lnTo>
                <a:cubicBezTo>
                  <a:pt x="693306" y="627306"/>
                  <a:pt x="689040" y="618907"/>
                  <a:pt x="689040" y="611974"/>
                </a:cubicBezTo>
                <a:cubicBezTo>
                  <a:pt x="689040" y="606108"/>
                  <a:pt x="691573" y="600941"/>
                  <a:pt x="696639" y="596475"/>
                </a:cubicBezTo>
                <a:cubicBezTo>
                  <a:pt x="701706" y="592008"/>
                  <a:pt x="708705" y="589775"/>
                  <a:pt x="717638" y="589775"/>
                </a:cubicBezTo>
                <a:close/>
                <a:moveTo>
                  <a:pt x="894195" y="555177"/>
                </a:moveTo>
                <a:lnTo>
                  <a:pt x="894195" y="848359"/>
                </a:lnTo>
                <a:lnTo>
                  <a:pt x="949191" y="848359"/>
                </a:lnTo>
                <a:lnTo>
                  <a:pt x="949191" y="617574"/>
                </a:lnTo>
                <a:lnTo>
                  <a:pt x="1007188" y="848359"/>
                </a:lnTo>
                <a:lnTo>
                  <a:pt x="1064184" y="848359"/>
                </a:lnTo>
                <a:lnTo>
                  <a:pt x="1122381" y="617574"/>
                </a:lnTo>
                <a:lnTo>
                  <a:pt x="1122381" y="848359"/>
                </a:lnTo>
                <a:lnTo>
                  <a:pt x="1177377" y="848359"/>
                </a:lnTo>
                <a:lnTo>
                  <a:pt x="1177377" y="555177"/>
                </a:lnTo>
                <a:lnTo>
                  <a:pt x="1088583" y="555177"/>
                </a:lnTo>
                <a:lnTo>
                  <a:pt x="1035986" y="755165"/>
                </a:lnTo>
                <a:lnTo>
                  <a:pt x="982789" y="555177"/>
                </a:lnTo>
                <a:close/>
                <a:moveTo>
                  <a:pt x="324295" y="555177"/>
                </a:moveTo>
                <a:lnTo>
                  <a:pt x="324295" y="848359"/>
                </a:lnTo>
                <a:lnTo>
                  <a:pt x="383491" y="848359"/>
                </a:lnTo>
                <a:lnTo>
                  <a:pt x="383491" y="759765"/>
                </a:lnTo>
                <a:lnTo>
                  <a:pt x="431488" y="710768"/>
                </a:lnTo>
                <a:lnTo>
                  <a:pt x="512083" y="848359"/>
                </a:lnTo>
                <a:lnTo>
                  <a:pt x="588679" y="848359"/>
                </a:lnTo>
                <a:lnTo>
                  <a:pt x="472286" y="669370"/>
                </a:lnTo>
                <a:lnTo>
                  <a:pt x="582679" y="555177"/>
                </a:lnTo>
                <a:lnTo>
                  <a:pt x="503084" y="555177"/>
                </a:lnTo>
                <a:lnTo>
                  <a:pt x="383491" y="685369"/>
                </a:lnTo>
                <a:lnTo>
                  <a:pt x="383491" y="555177"/>
                </a:lnTo>
                <a:close/>
                <a:moveTo>
                  <a:pt x="716238" y="550178"/>
                </a:moveTo>
                <a:cubicBezTo>
                  <a:pt x="689973" y="550178"/>
                  <a:pt x="669741" y="556344"/>
                  <a:pt x="655542" y="568677"/>
                </a:cubicBezTo>
                <a:cubicBezTo>
                  <a:pt x="641343" y="581009"/>
                  <a:pt x="634243" y="596042"/>
                  <a:pt x="634243" y="613774"/>
                </a:cubicBezTo>
                <a:cubicBezTo>
                  <a:pt x="634243" y="623373"/>
                  <a:pt x="636776" y="633539"/>
                  <a:pt x="641843" y="644272"/>
                </a:cubicBezTo>
                <a:cubicBezTo>
                  <a:pt x="646909" y="655005"/>
                  <a:pt x="654442" y="666304"/>
                  <a:pt x="664441" y="678170"/>
                </a:cubicBezTo>
                <a:cubicBezTo>
                  <a:pt x="642176" y="689236"/>
                  <a:pt x="625444" y="702268"/>
                  <a:pt x="614244" y="717268"/>
                </a:cubicBezTo>
                <a:cubicBezTo>
                  <a:pt x="603045" y="732267"/>
                  <a:pt x="597445" y="749166"/>
                  <a:pt x="597445" y="767964"/>
                </a:cubicBezTo>
                <a:cubicBezTo>
                  <a:pt x="597445" y="788630"/>
                  <a:pt x="604578" y="806895"/>
                  <a:pt x="618844" y="822761"/>
                </a:cubicBezTo>
                <a:cubicBezTo>
                  <a:pt x="637243" y="843293"/>
                  <a:pt x="664708" y="853559"/>
                  <a:pt x="701239" y="853559"/>
                </a:cubicBezTo>
                <a:cubicBezTo>
                  <a:pt x="719638" y="853559"/>
                  <a:pt x="735504" y="851026"/>
                  <a:pt x="748836" y="845960"/>
                </a:cubicBezTo>
                <a:cubicBezTo>
                  <a:pt x="762169" y="840893"/>
                  <a:pt x="774768" y="833027"/>
                  <a:pt x="786634" y="822361"/>
                </a:cubicBezTo>
                <a:cubicBezTo>
                  <a:pt x="801966" y="836627"/>
                  <a:pt x="817965" y="847826"/>
                  <a:pt x="834631" y="855959"/>
                </a:cubicBezTo>
                <a:lnTo>
                  <a:pt x="868629" y="812562"/>
                </a:lnTo>
                <a:cubicBezTo>
                  <a:pt x="863962" y="810295"/>
                  <a:pt x="856663" y="805662"/>
                  <a:pt x="846730" y="798663"/>
                </a:cubicBezTo>
                <a:cubicBezTo>
                  <a:pt x="836798" y="791663"/>
                  <a:pt x="828698" y="785230"/>
                  <a:pt x="822432" y="779364"/>
                </a:cubicBezTo>
                <a:cubicBezTo>
                  <a:pt x="826698" y="773764"/>
                  <a:pt x="830698" y="766798"/>
                  <a:pt x="834431" y="758465"/>
                </a:cubicBezTo>
                <a:cubicBezTo>
                  <a:pt x="838164" y="750132"/>
                  <a:pt x="842564" y="736966"/>
                  <a:pt x="847630" y="718967"/>
                </a:cubicBezTo>
                <a:lnTo>
                  <a:pt x="796833" y="707368"/>
                </a:lnTo>
                <a:cubicBezTo>
                  <a:pt x="793367" y="721101"/>
                  <a:pt x="789234" y="732233"/>
                  <a:pt x="784434" y="740766"/>
                </a:cubicBezTo>
                <a:lnTo>
                  <a:pt x="743637" y="686969"/>
                </a:lnTo>
                <a:cubicBezTo>
                  <a:pt x="765102" y="673504"/>
                  <a:pt x="779368" y="661438"/>
                  <a:pt x="786434" y="650772"/>
                </a:cubicBezTo>
                <a:cubicBezTo>
                  <a:pt x="793500" y="640106"/>
                  <a:pt x="797033" y="628840"/>
                  <a:pt x="797033" y="616974"/>
                </a:cubicBezTo>
                <a:cubicBezTo>
                  <a:pt x="797033" y="598308"/>
                  <a:pt x="789900" y="582509"/>
                  <a:pt x="775635" y="569577"/>
                </a:cubicBezTo>
                <a:cubicBezTo>
                  <a:pt x="761369" y="556644"/>
                  <a:pt x="741570" y="550178"/>
                  <a:pt x="716238" y="550178"/>
                </a:cubicBezTo>
                <a:close/>
                <a:moveTo>
                  <a:pt x="744362" y="0"/>
                </a:moveTo>
                <a:cubicBezTo>
                  <a:pt x="1155462" y="0"/>
                  <a:pt x="1488724" y="310315"/>
                  <a:pt x="1488724" y="693108"/>
                </a:cubicBezTo>
                <a:cubicBezTo>
                  <a:pt x="1488724" y="1075901"/>
                  <a:pt x="1155462" y="1386216"/>
                  <a:pt x="744362" y="1386216"/>
                </a:cubicBezTo>
                <a:cubicBezTo>
                  <a:pt x="333262" y="1386216"/>
                  <a:pt x="0" y="1075901"/>
                  <a:pt x="0" y="693108"/>
                </a:cubicBezTo>
                <a:cubicBezTo>
                  <a:pt x="0" y="310315"/>
                  <a:pt x="333262" y="0"/>
                  <a:pt x="744362" y="0"/>
                </a:cubicBezTo>
                <a:close/>
              </a:path>
            </a:pathLst>
          </a:custGeom>
          <a:ln w="190500" cap="rnd">
            <a:noFill/>
            <a:prstDash val="solid"/>
          </a:ln>
          <a:effectLst>
            <a:outerShdw sx="1000" sy="1000" algn="bl" rotWithShape="0">
              <a:srgbClr val="000000"/>
            </a:outerShdw>
          </a:effectLst>
          <a:extLst>
            <a:ext uri="{909E8E84-426E-40DD-AFC4-6F175D3DCCD1}">
              <a14:hiddenFill xmlns:a14="http://schemas.microsoft.com/office/drawing/2010/main">
                <a:solidFill>
                  <a:srgbClr val="FFFFFF"/>
                </a:solidFill>
              </a14:hiddenFill>
            </a:ext>
          </a:extLst>
        </p:spPr>
      </p:pic>
      <p:pic>
        <p:nvPicPr>
          <p:cNvPr id="64" name="Picture 63">
            <a:extLst>
              <a:ext uri="{FF2B5EF4-FFF2-40B4-BE49-F238E27FC236}">
                <a16:creationId xmlns:a16="http://schemas.microsoft.com/office/drawing/2014/main" id="{353FC6BA-14E6-42D6-AFA5-7769B91FA840}"/>
              </a:ext>
            </a:extLst>
          </p:cNvPr>
          <p:cNvPicPr>
            <a:picLocks noChangeAspect="1"/>
          </p:cNvPicPr>
          <p:nvPr/>
        </p:nvPicPr>
        <p:blipFill>
          <a:blip r:embed="rId9" cstate="email">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a:xfrm>
            <a:off x="141113" y="176449"/>
            <a:ext cx="1096368" cy="1048554"/>
          </a:xfrm>
          <a:custGeom>
            <a:avLst/>
            <a:gdLst/>
            <a:ahLst/>
            <a:cxnLst/>
            <a:rect l="l" t="t" r="r" b="b"/>
            <a:pathLst>
              <a:path w="1525808" h="1459266">
                <a:moveTo>
                  <a:pt x="677955" y="762168"/>
                </a:moveTo>
                <a:lnTo>
                  <a:pt x="735152" y="832763"/>
                </a:lnTo>
                <a:cubicBezTo>
                  <a:pt x="725552" y="840763"/>
                  <a:pt x="716686" y="846496"/>
                  <a:pt x="708553" y="849962"/>
                </a:cubicBezTo>
                <a:cubicBezTo>
                  <a:pt x="700420" y="853429"/>
                  <a:pt x="691954" y="855162"/>
                  <a:pt x="683155" y="855162"/>
                </a:cubicBezTo>
                <a:cubicBezTo>
                  <a:pt x="669822" y="855162"/>
                  <a:pt x="659190" y="851329"/>
                  <a:pt x="651257" y="843663"/>
                </a:cubicBezTo>
                <a:cubicBezTo>
                  <a:pt x="643324" y="835997"/>
                  <a:pt x="639357" y="826097"/>
                  <a:pt x="639357" y="813965"/>
                </a:cubicBezTo>
                <a:cubicBezTo>
                  <a:pt x="639357" y="804365"/>
                  <a:pt x="642557" y="794966"/>
                  <a:pt x="648957" y="785766"/>
                </a:cubicBezTo>
                <a:cubicBezTo>
                  <a:pt x="655356" y="776567"/>
                  <a:pt x="665023" y="768701"/>
                  <a:pt x="677955" y="762168"/>
                </a:cubicBezTo>
                <a:close/>
                <a:moveTo>
                  <a:pt x="701954" y="637775"/>
                </a:moveTo>
                <a:cubicBezTo>
                  <a:pt x="711153" y="637775"/>
                  <a:pt x="718453" y="640309"/>
                  <a:pt x="723852" y="645375"/>
                </a:cubicBezTo>
                <a:cubicBezTo>
                  <a:pt x="729252" y="650441"/>
                  <a:pt x="731952" y="656574"/>
                  <a:pt x="731952" y="663774"/>
                </a:cubicBezTo>
                <a:cubicBezTo>
                  <a:pt x="731952" y="672307"/>
                  <a:pt x="726352" y="680906"/>
                  <a:pt x="715153" y="689572"/>
                </a:cubicBezTo>
                <a:lnTo>
                  <a:pt x="699954" y="701171"/>
                </a:lnTo>
                <a:lnTo>
                  <a:pt x="686155" y="685172"/>
                </a:lnTo>
                <a:cubicBezTo>
                  <a:pt x="677622" y="675306"/>
                  <a:pt x="673355" y="666907"/>
                  <a:pt x="673355" y="659974"/>
                </a:cubicBezTo>
                <a:cubicBezTo>
                  <a:pt x="673355" y="654108"/>
                  <a:pt x="675889" y="648941"/>
                  <a:pt x="680955" y="644475"/>
                </a:cubicBezTo>
                <a:cubicBezTo>
                  <a:pt x="686021" y="640009"/>
                  <a:pt x="693021" y="637775"/>
                  <a:pt x="701954" y="637775"/>
                </a:cubicBezTo>
                <a:close/>
                <a:moveTo>
                  <a:pt x="860437" y="603177"/>
                </a:moveTo>
                <a:lnTo>
                  <a:pt x="930433" y="896360"/>
                </a:lnTo>
                <a:lnTo>
                  <a:pt x="994629" y="896360"/>
                </a:lnTo>
                <a:lnTo>
                  <a:pt x="1052825" y="677173"/>
                </a:lnTo>
                <a:lnTo>
                  <a:pt x="1111222" y="896360"/>
                </a:lnTo>
                <a:lnTo>
                  <a:pt x="1174018" y="896360"/>
                </a:lnTo>
                <a:lnTo>
                  <a:pt x="1245214" y="603177"/>
                </a:lnTo>
                <a:lnTo>
                  <a:pt x="1185617" y="603177"/>
                </a:lnTo>
                <a:lnTo>
                  <a:pt x="1140620" y="807965"/>
                </a:lnTo>
                <a:lnTo>
                  <a:pt x="1089223" y="603177"/>
                </a:lnTo>
                <a:lnTo>
                  <a:pt x="1018827" y="603177"/>
                </a:lnTo>
                <a:lnTo>
                  <a:pt x="965231" y="804565"/>
                </a:lnTo>
                <a:lnTo>
                  <a:pt x="921033" y="603177"/>
                </a:lnTo>
                <a:close/>
                <a:moveTo>
                  <a:pt x="298885" y="603177"/>
                </a:moveTo>
                <a:lnTo>
                  <a:pt x="298885" y="896360"/>
                </a:lnTo>
                <a:lnTo>
                  <a:pt x="353882" y="896360"/>
                </a:lnTo>
                <a:lnTo>
                  <a:pt x="353882" y="705171"/>
                </a:lnTo>
                <a:lnTo>
                  <a:pt x="472075" y="896360"/>
                </a:lnTo>
                <a:lnTo>
                  <a:pt x="531471" y="896360"/>
                </a:lnTo>
                <a:lnTo>
                  <a:pt x="531471" y="603177"/>
                </a:lnTo>
                <a:lnTo>
                  <a:pt x="476474" y="603177"/>
                </a:lnTo>
                <a:lnTo>
                  <a:pt x="476474" y="798965"/>
                </a:lnTo>
                <a:lnTo>
                  <a:pt x="356482" y="603177"/>
                </a:lnTo>
                <a:close/>
                <a:moveTo>
                  <a:pt x="700554" y="598178"/>
                </a:moveTo>
                <a:cubicBezTo>
                  <a:pt x="674289" y="598178"/>
                  <a:pt x="654056" y="604344"/>
                  <a:pt x="639857" y="616677"/>
                </a:cubicBezTo>
                <a:cubicBezTo>
                  <a:pt x="625658" y="629009"/>
                  <a:pt x="618559" y="644042"/>
                  <a:pt x="618559" y="661774"/>
                </a:cubicBezTo>
                <a:cubicBezTo>
                  <a:pt x="618559" y="671373"/>
                  <a:pt x="621092" y="681539"/>
                  <a:pt x="626158" y="692272"/>
                </a:cubicBezTo>
                <a:cubicBezTo>
                  <a:pt x="631225" y="703005"/>
                  <a:pt x="638757" y="714304"/>
                  <a:pt x="648757" y="726170"/>
                </a:cubicBezTo>
                <a:cubicBezTo>
                  <a:pt x="626492" y="737236"/>
                  <a:pt x="609759" y="750268"/>
                  <a:pt x="598560" y="765268"/>
                </a:cubicBezTo>
                <a:cubicBezTo>
                  <a:pt x="587361" y="780267"/>
                  <a:pt x="581761" y="797166"/>
                  <a:pt x="581761" y="815964"/>
                </a:cubicBezTo>
                <a:cubicBezTo>
                  <a:pt x="581761" y="836630"/>
                  <a:pt x="588894" y="854895"/>
                  <a:pt x="603160" y="870761"/>
                </a:cubicBezTo>
                <a:cubicBezTo>
                  <a:pt x="621559" y="891293"/>
                  <a:pt x="649023" y="901559"/>
                  <a:pt x="685555" y="901559"/>
                </a:cubicBezTo>
                <a:cubicBezTo>
                  <a:pt x="703953" y="901559"/>
                  <a:pt x="719819" y="899026"/>
                  <a:pt x="733152" y="893960"/>
                </a:cubicBezTo>
                <a:cubicBezTo>
                  <a:pt x="746484" y="888893"/>
                  <a:pt x="759083" y="881027"/>
                  <a:pt x="770949" y="870361"/>
                </a:cubicBezTo>
                <a:cubicBezTo>
                  <a:pt x="786282" y="884627"/>
                  <a:pt x="802281" y="895826"/>
                  <a:pt x="818946" y="903959"/>
                </a:cubicBezTo>
                <a:lnTo>
                  <a:pt x="852944" y="860562"/>
                </a:lnTo>
                <a:cubicBezTo>
                  <a:pt x="848278" y="858295"/>
                  <a:pt x="840978" y="853662"/>
                  <a:pt x="831046" y="846663"/>
                </a:cubicBezTo>
                <a:cubicBezTo>
                  <a:pt x="821113" y="839663"/>
                  <a:pt x="813013" y="833230"/>
                  <a:pt x="806747" y="827364"/>
                </a:cubicBezTo>
                <a:cubicBezTo>
                  <a:pt x="811014" y="821764"/>
                  <a:pt x="815013" y="814798"/>
                  <a:pt x="818746" y="806465"/>
                </a:cubicBezTo>
                <a:cubicBezTo>
                  <a:pt x="822479" y="798132"/>
                  <a:pt x="826879" y="784966"/>
                  <a:pt x="831946" y="766967"/>
                </a:cubicBezTo>
                <a:lnTo>
                  <a:pt x="781149" y="755368"/>
                </a:lnTo>
                <a:cubicBezTo>
                  <a:pt x="777682" y="769101"/>
                  <a:pt x="773549" y="780233"/>
                  <a:pt x="768749" y="788766"/>
                </a:cubicBezTo>
                <a:lnTo>
                  <a:pt x="727952" y="734969"/>
                </a:lnTo>
                <a:cubicBezTo>
                  <a:pt x="749417" y="721504"/>
                  <a:pt x="763683" y="709438"/>
                  <a:pt x="770749" y="698772"/>
                </a:cubicBezTo>
                <a:cubicBezTo>
                  <a:pt x="777816" y="688106"/>
                  <a:pt x="781349" y="676840"/>
                  <a:pt x="781349" y="664974"/>
                </a:cubicBezTo>
                <a:cubicBezTo>
                  <a:pt x="781349" y="646308"/>
                  <a:pt x="774216" y="630509"/>
                  <a:pt x="759950" y="617577"/>
                </a:cubicBezTo>
                <a:cubicBezTo>
                  <a:pt x="745684" y="604644"/>
                  <a:pt x="725885" y="598178"/>
                  <a:pt x="700554" y="598178"/>
                </a:cubicBezTo>
                <a:close/>
                <a:moveTo>
                  <a:pt x="762904" y="0"/>
                </a:moveTo>
                <a:cubicBezTo>
                  <a:pt x="1184244" y="0"/>
                  <a:pt x="1525808" y="326668"/>
                  <a:pt x="1525808" y="729633"/>
                </a:cubicBezTo>
                <a:cubicBezTo>
                  <a:pt x="1525808" y="1132598"/>
                  <a:pt x="1184244" y="1459266"/>
                  <a:pt x="762904" y="1459266"/>
                </a:cubicBezTo>
                <a:cubicBezTo>
                  <a:pt x="341564" y="1459266"/>
                  <a:pt x="0" y="1132598"/>
                  <a:pt x="0" y="729633"/>
                </a:cubicBezTo>
                <a:cubicBezTo>
                  <a:pt x="0" y="326668"/>
                  <a:pt x="341564" y="0"/>
                  <a:pt x="762904" y="0"/>
                </a:cubicBezTo>
                <a:close/>
              </a:path>
            </a:pathLst>
          </a:custGeom>
          <a:ln w="190500" cap="rnd">
            <a:noFill/>
            <a:prstDash val="solid"/>
          </a:ln>
          <a:effectLst>
            <a:outerShdw sx="1000" sy="1000" algn="bl" rotWithShape="0">
              <a:srgbClr val="000000"/>
            </a:outerShdw>
          </a:effectLst>
        </p:spPr>
      </p:pic>
      <p:grpSp>
        <p:nvGrpSpPr>
          <p:cNvPr id="28" name="Group 27">
            <a:extLst>
              <a:ext uri="{FF2B5EF4-FFF2-40B4-BE49-F238E27FC236}">
                <a16:creationId xmlns:a16="http://schemas.microsoft.com/office/drawing/2014/main" id="{70117464-1196-29BB-4F6D-3E2B53F9EA3D}"/>
              </a:ext>
            </a:extLst>
          </p:cNvPr>
          <p:cNvGrpSpPr/>
          <p:nvPr/>
        </p:nvGrpSpPr>
        <p:grpSpPr>
          <a:xfrm>
            <a:off x="-1112641" y="1307391"/>
            <a:ext cx="1068059" cy="1022154"/>
            <a:chOff x="171472" y="1555617"/>
            <a:chExt cx="1281671" cy="1226585"/>
          </a:xfrm>
        </p:grpSpPr>
        <p:sp>
          <p:nvSpPr>
            <p:cNvPr id="30" name="Oval 29">
              <a:extLst>
                <a:ext uri="{FF2B5EF4-FFF2-40B4-BE49-F238E27FC236}">
                  <a16:creationId xmlns:a16="http://schemas.microsoft.com/office/drawing/2014/main" id="{7113E326-52CE-17FC-601E-F4296AB88FFE}"/>
                </a:ext>
              </a:extLst>
            </p:cNvPr>
            <p:cNvSpPr/>
            <p:nvPr/>
          </p:nvSpPr>
          <p:spPr>
            <a:xfrm>
              <a:off x="234673" y="1644119"/>
              <a:ext cx="1155267" cy="1049580"/>
            </a:xfrm>
            <a:prstGeom prst="ellipse">
              <a:avLst/>
            </a:prstGeom>
            <a:solidFill>
              <a:schemeClr val="bg1"/>
            </a:solidFill>
            <a:ln w="539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sz="1500">
                <a:solidFill>
                  <a:prstClr val="white"/>
                </a:solidFill>
                <a:latin typeface="Calibri" panose="020F0502020204030204"/>
              </a:endParaRPr>
            </a:p>
          </p:txBody>
        </p:sp>
        <p:pic>
          <p:nvPicPr>
            <p:cNvPr id="35" name="Picture 34">
              <a:extLst>
                <a:ext uri="{FF2B5EF4-FFF2-40B4-BE49-F238E27FC236}">
                  <a16:creationId xmlns:a16="http://schemas.microsoft.com/office/drawing/2014/main" id="{35FB642C-FE9C-A29A-7B2B-98BCEB685808}"/>
                </a:ext>
              </a:extLst>
            </p:cNvPr>
            <p:cNvPicPr>
              <a:picLocks noChangeAspect="1"/>
            </p:cNvPicPr>
            <p:nvPr/>
          </p:nvPicPr>
          <p:blipFill>
            <a:blip r:embed="rId5" cstate="email">
              <a:alphaModFix amt="85000"/>
              <a:duotone>
                <a:prstClr val="black"/>
                <a:srgbClr val="FFC000">
                  <a:tint val="45000"/>
                  <a:satMod val="400000"/>
                </a:srgbClr>
              </a:duotone>
              <a:extLst>
                <a:ext uri="{28A0092B-C50C-407E-A947-70E740481C1C}">
                  <a14:useLocalDpi xmlns:a14="http://schemas.microsoft.com/office/drawing/2010/main"/>
                </a:ext>
              </a:extLst>
            </a:blip>
            <a:srcRect/>
            <a:stretch>
              <a:fillRect/>
            </a:stretch>
          </p:blipFill>
          <p:spPr>
            <a:xfrm>
              <a:off x="171472" y="1555617"/>
              <a:ext cx="1281671" cy="1226585"/>
            </a:xfrm>
            <a:custGeom>
              <a:avLst/>
              <a:gdLst/>
              <a:ahLst/>
              <a:cxnLst/>
              <a:rect l="l" t="t" r="r" b="b"/>
              <a:pathLst>
                <a:path w="1486412" h="1422526">
                  <a:moveTo>
                    <a:pt x="491851" y="655834"/>
                  </a:moveTo>
                  <a:lnTo>
                    <a:pt x="491851" y="868221"/>
                  </a:lnTo>
                  <a:lnTo>
                    <a:pt x="548048" y="868221"/>
                  </a:lnTo>
                  <a:lnTo>
                    <a:pt x="548048" y="655834"/>
                  </a:lnTo>
                  <a:close/>
                  <a:moveTo>
                    <a:pt x="1159797" y="651034"/>
                  </a:moveTo>
                  <a:cubicBezTo>
                    <a:pt x="1129265" y="651034"/>
                    <a:pt x="1106733" y="657300"/>
                    <a:pt x="1092201" y="669833"/>
                  </a:cubicBezTo>
                  <a:cubicBezTo>
                    <a:pt x="1077668" y="682365"/>
                    <a:pt x="1070402" y="697831"/>
                    <a:pt x="1070402" y="716230"/>
                  </a:cubicBezTo>
                  <a:cubicBezTo>
                    <a:pt x="1070402" y="736629"/>
                    <a:pt x="1078802" y="752561"/>
                    <a:pt x="1095601" y="764027"/>
                  </a:cubicBezTo>
                  <a:cubicBezTo>
                    <a:pt x="1107733" y="772293"/>
                    <a:pt x="1136465" y="781426"/>
                    <a:pt x="1181795" y="791425"/>
                  </a:cubicBezTo>
                  <a:cubicBezTo>
                    <a:pt x="1191528" y="793692"/>
                    <a:pt x="1197794" y="796158"/>
                    <a:pt x="1200594" y="798825"/>
                  </a:cubicBezTo>
                  <a:cubicBezTo>
                    <a:pt x="1203261" y="801625"/>
                    <a:pt x="1204594" y="805158"/>
                    <a:pt x="1204594" y="809424"/>
                  </a:cubicBezTo>
                  <a:cubicBezTo>
                    <a:pt x="1204594" y="815691"/>
                    <a:pt x="1202127" y="820690"/>
                    <a:pt x="1197194" y="824423"/>
                  </a:cubicBezTo>
                  <a:cubicBezTo>
                    <a:pt x="1189861" y="829756"/>
                    <a:pt x="1178929" y="832423"/>
                    <a:pt x="1164396" y="832423"/>
                  </a:cubicBezTo>
                  <a:cubicBezTo>
                    <a:pt x="1151197" y="832423"/>
                    <a:pt x="1140931" y="829590"/>
                    <a:pt x="1133598" y="823923"/>
                  </a:cubicBezTo>
                  <a:cubicBezTo>
                    <a:pt x="1126265" y="818257"/>
                    <a:pt x="1121399" y="809958"/>
                    <a:pt x="1118999" y="799025"/>
                  </a:cubicBezTo>
                  <a:lnTo>
                    <a:pt x="1062603" y="807624"/>
                  </a:lnTo>
                  <a:cubicBezTo>
                    <a:pt x="1067802" y="827756"/>
                    <a:pt x="1078835" y="843689"/>
                    <a:pt x="1095701" y="855421"/>
                  </a:cubicBezTo>
                  <a:cubicBezTo>
                    <a:pt x="1112566" y="867154"/>
                    <a:pt x="1135465" y="873020"/>
                    <a:pt x="1164396" y="873020"/>
                  </a:cubicBezTo>
                  <a:cubicBezTo>
                    <a:pt x="1196261" y="873020"/>
                    <a:pt x="1220326" y="866021"/>
                    <a:pt x="1236592" y="852022"/>
                  </a:cubicBezTo>
                  <a:cubicBezTo>
                    <a:pt x="1252858" y="838023"/>
                    <a:pt x="1260991" y="821290"/>
                    <a:pt x="1260991" y="801825"/>
                  </a:cubicBezTo>
                  <a:cubicBezTo>
                    <a:pt x="1260991" y="783959"/>
                    <a:pt x="1255124" y="770027"/>
                    <a:pt x="1243392" y="760027"/>
                  </a:cubicBezTo>
                  <a:cubicBezTo>
                    <a:pt x="1231526" y="750161"/>
                    <a:pt x="1210627" y="741828"/>
                    <a:pt x="1180695" y="735029"/>
                  </a:cubicBezTo>
                  <a:cubicBezTo>
                    <a:pt x="1150764" y="728229"/>
                    <a:pt x="1133265" y="722963"/>
                    <a:pt x="1128199" y="719230"/>
                  </a:cubicBezTo>
                  <a:cubicBezTo>
                    <a:pt x="1124465" y="716430"/>
                    <a:pt x="1122599" y="713030"/>
                    <a:pt x="1122599" y="709030"/>
                  </a:cubicBezTo>
                  <a:cubicBezTo>
                    <a:pt x="1122599" y="704364"/>
                    <a:pt x="1124732" y="700564"/>
                    <a:pt x="1128999" y="697631"/>
                  </a:cubicBezTo>
                  <a:cubicBezTo>
                    <a:pt x="1135398" y="693498"/>
                    <a:pt x="1145998" y="691431"/>
                    <a:pt x="1160797" y="691431"/>
                  </a:cubicBezTo>
                  <a:cubicBezTo>
                    <a:pt x="1172529" y="691431"/>
                    <a:pt x="1181562" y="693631"/>
                    <a:pt x="1187895" y="698031"/>
                  </a:cubicBezTo>
                  <a:cubicBezTo>
                    <a:pt x="1194228" y="702431"/>
                    <a:pt x="1198528" y="708764"/>
                    <a:pt x="1200794" y="717030"/>
                  </a:cubicBezTo>
                  <a:lnTo>
                    <a:pt x="1253791" y="707230"/>
                  </a:lnTo>
                  <a:cubicBezTo>
                    <a:pt x="1248458" y="688698"/>
                    <a:pt x="1238725" y="674699"/>
                    <a:pt x="1224593" y="665233"/>
                  </a:cubicBezTo>
                  <a:cubicBezTo>
                    <a:pt x="1210460" y="655767"/>
                    <a:pt x="1188862" y="651034"/>
                    <a:pt x="1159797" y="651034"/>
                  </a:cubicBezTo>
                  <a:close/>
                  <a:moveTo>
                    <a:pt x="944396" y="651034"/>
                  </a:moveTo>
                  <a:cubicBezTo>
                    <a:pt x="912798" y="651034"/>
                    <a:pt x="887733" y="660800"/>
                    <a:pt x="869200" y="680332"/>
                  </a:cubicBezTo>
                  <a:cubicBezTo>
                    <a:pt x="850668" y="699864"/>
                    <a:pt x="841402" y="727163"/>
                    <a:pt x="841402" y="762227"/>
                  </a:cubicBezTo>
                  <a:cubicBezTo>
                    <a:pt x="841402" y="796892"/>
                    <a:pt x="850635" y="824023"/>
                    <a:pt x="869100" y="843622"/>
                  </a:cubicBezTo>
                  <a:cubicBezTo>
                    <a:pt x="887566" y="863221"/>
                    <a:pt x="912331" y="873020"/>
                    <a:pt x="943396" y="873020"/>
                  </a:cubicBezTo>
                  <a:cubicBezTo>
                    <a:pt x="970728" y="873020"/>
                    <a:pt x="992526" y="866554"/>
                    <a:pt x="1008792" y="853622"/>
                  </a:cubicBezTo>
                  <a:cubicBezTo>
                    <a:pt x="1025057" y="840689"/>
                    <a:pt x="1036057" y="821557"/>
                    <a:pt x="1041790" y="796225"/>
                  </a:cubicBezTo>
                  <a:lnTo>
                    <a:pt x="986593" y="786826"/>
                  </a:lnTo>
                  <a:cubicBezTo>
                    <a:pt x="983793" y="801625"/>
                    <a:pt x="978994" y="812057"/>
                    <a:pt x="972194" y="818124"/>
                  </a:cubicBezTo>
                  <a:cubicBezTo>
                    <a:pt x="965395" y="824190"/>
                    <a:pt x="956662" y="827223"/>
                    <a:pt x="945996" y="827223"/>
                  </a:cubicBezTo>
                  <a:cubicBezTo>
                    <a:pt x="931730" y="827223"/>
                    <a:pt x="920364" y="822023"/>
                    <a:pt x="911898" y="811624"/>
                  </a:cubicBezTo>
                  <a:cubicBezTo>
                    <a:pt x="903432" y="801225"/>
                    <a:pt x="899199" y="783426"/>
                    <a:pt x="899199" y="758227"/>
                  </a:cubicBezTo>
                  <a:cubicBezTo>
                    <a:pt x="899199" y="735562"/>
                    <a:pt x="903365" y="719396"/>
                    <a:pt x="911698" y="709730"/>
                  </a:cubicBezTo>
                  <a:cubicBezTo>
                    <a:pt x="920031" y="700064"/>
                    <a:pt x="931197" y="695231"/>
                    <a:pt x="945196" y="695231"/>
                  </a:cubicBezTo>
                  <a:cubicBezTo>
                    <a:pt x="955728" y="695231"/>
                    <a:pt x="964295" y="698031"/>
                    <a:pt x="970894" y="703631"/>
                  </a:cubicBezTo>
                  <a:cubicBezTo>
                    <a:pt x="977494" y="709230"/>
                    <a:pt x="981727" y="717563"/>
                    <a:pt x="983593" y="728629"/>
                  </a:cubicBezTo>
                  <a:lnTo>
                    <a:pt x="1038990" y="718630"/>
                  </a:lnTo>
                  <a:cubicBezTo>
                    <a:pt x="1032324" y="695831"/>
                    <a:pt x="1021358" y="678866"/>
                    <a:pt x="1006092" y="667733"/>
                  </a:cubicBezTo>
                  <a:cubicBezTo>
                    <a:pt x="990826" y="656600"/>
                    <a:pt x="970261" y="651034"/>
                    <a:pt x="944396" y="651034"/>
                  </a:cubicBezTo>
                  <a:close/>
                  <a:moveTo>
                    <a:pt x="727944" y="651034"/>
                  </a:moveTo>
                  <a:cubicBezTo>
                    <a:pt x="699812" y="651034"/>
                    <a:pt x="676480" y="663033"/>
                    <a:pt x="657948" y="687032"/>
                  </a:cubicBezTo>
                  <a:lnTo>
                    <a:pt x="657948" y="655834"/>
                  </a:lnTo>
                  <a:lnTo>
                    <a:pt x="605751" y="655834"/>
                  </a:lnTo>
                  <a:lnTo>
                    <a:pt x="605751" y="868221"/>
                  </a:lnTo>
                  <a:lnTo>
                    <a:pt x="661948" y="868221"/>
                  </a:lnTo>
                  <a:lnTo>
                    <a:pt x="661948" y="772027"/>
                  </a:lnTo>
                  <a:cubicBezTo>
                    <a:pt x="661948" y="748295"/>
                    <a:pt x="663381" y="732029"/>
                    <a:pt x="666248" y="723229"/>
                  </a:cubicBezTo>
                  <a:cubicBezTo>
                    <a:pt x="669114" y="714430"/>
                    <a:pt x="674414" y="707364"/>
                    <a:pt x="682147" y="702031"/>
                  </a:cubicBezTo>
                  <a:cubicBezTo>
                    <a:pt x="689880" y="696698"/>
                    <a:pt x="698612" y="694031"/>
                    <a:pt x="708345" y="694031"/>
                  </a:cubicBezTo>
                  <a:cubicBezTo>
                    <a:pt x="715945" y="694031"/>
                    <a:pt x="722444" y="695898"/>
                    <a:pt x="727844" y="699631"/>
                  </a:cubicBezTo>
                  <a:cubicBezTo>
                    <a:pt x="733244" y="703364"/>
                    <a:pt x="737143" y="708597"/>
                    <a:pt x="739543" y="715330"/>
                  </a:cubicBezTo>
                  <a:cubicBezTo>
                    <a:pt x="741943" y="722063"/>
                    <a:pt x="743143" y="736895"/>
                    <a:pt x="743143" y="759827"/>
                  </a:cubicBezTo>
                  <a:lnTo>
                    <a:pt x="743143" y="868221"/>
                  </a:lnTo>
                  <a:lnTo>
                    <a:pt x="799340" y="868221"/>
                  </a:lnTo>
                  <a:lnTo>
                    <a:pt x="799340" y="736229"/>
                  </a:lnTo>
                  <a:cubicBezTo>
                    <a:pt x="799340" y="719830"/>
                    <a:pt x="798306" y="707230"/>
                    <a:pt x="796240" y="698431"/>
                  </a:cubicBezTo>
                  <a:cubicBezTo>
                    <a:pt x="794173" y="689632"/>
                    <a:pt x="790507" y="681765"/>
                    <a:pt x="785240" y="674832"/>
                  </a:cubicBezTo>
                  <a:cubicBezTo>
                    <a:pt x="779974" y="667900"/>
                    <a:pt x="772208" y="662200"/>
                    <a:pt x="761942" y="657733"/>
                  </a:cubicBezTo>
                  <a:cubicBezTo>
                    <a:pt x="751676" y="653267"/>
                    <a:pt x="740343" y="651034"/>
                    <a:pt x="727944" y="651034"/>
                  </a:cubicBezTo>
                  <a:close/>
                  <a:moveTo>
                    <a:pt x="246201" y="577438"/>
                  </a:moveTo>
                  <a:lnTo>
                    <a:pt x="246201" y="868221"/>
                  </a:lnTo>
                  <a:lnTo>
                    <a:pt x="452589" y="868221"/>
                  </a:lnTo>
                  <a:lnTo>
                    <a:pt x="452589" y="818824"/>
                  </a:lnTo>
                  <a:lnTo>
                    <a:pt x="305398" y="818824"/>
                  </a:lnTo>
                  <a:lnTo>
                    <a:pt x="305398" y="577438"/>
                  </a:lnTo>
                  <a:close/>
                  <a:moveTo>
                    <a:pt x="491851" y="575039"/>
                  </a:moveTo>
                  <a:lnTo>
                    <a:pt x="491851" y="627035"/>
                  </a:lnTo>
                  <a:lnTo>
                    <a:pt x="548048" y="627035"/>
                  </a:lnTo>
                  <a:lnTo>
                    <a:pt x="548048" y="575039"/>
                  </a:lnTo>
                  <a:close/>
                  <a:moveTo>
                    <a:pt x="743206" y="0"/>
                  </a:moveTo>
                  <a:cubicBezTo>
                    <a:pt x="1153667" y="0"/>
                    <a:pt x="1486412" y="318443"/>
                    <a:pt x="1486412" y="711263"/>
                  </a:cubicBezTo>
                  <a:cubicBezTo>
                    <a:pt x="1486412" y="1104083"/>
                    <a:pt x="1153667" y="1422526"/>
                    <a:pt x="743206" y="1422526"/>
                  </a:cubicBezTo>
                  <a:cubicBezTo>
                    <a:pt x="332745" y="1422526"/>
                    <a:pt x="0" y="1104083"/>
                    <a:pt x="0" y="711263"/>
                  </a:cubicBezTo>
                  <a:cubicBezTo>
                    <a:pt x="0" y="318443"/>
                    <a:pt x="332745" y="0"/>
                    <a:pt x="743206" y="0"/>
                  </a:cubicBezTo>
                  <a:close/>
                </a:path>
              </a:pathLst>
            </a:custGeom>
            <a:ln w="53975" cap="rnd">
              <a:solidFill>
                <a:schemeClr val="bg1"/>
              </a:solidFill>
              <a:prstDash val="solid"/>
            </a:ln>
            <a:effectLst>
              <a:outerShdw blurRad="127000" sx="1000" sy="1000" algn="bl" rotWithShape="0">
                <a:srgbClr val="000000"/>
              </a:outerShdw>
            </a:effectLst>
          </p:spPr>
        </p:pic>
      </p:grpSp>
      <p:grpSp>
        <p:nvGrpSpPr>
          <p:cNvPr id="36" name="Group 35">
            <a:extLst>
              <a:ext uri="{FF2B5EF4-FFF2-40B4-BE49-F238E27FC236}">
                <a16:creationId xmlns:a16="http://schemas.microsoft.com/office/drawing/2014/main" id="{19518059-3699-8DD5-DF25-1E98A75BBE0A}"/>
              </a:ext>
            </a:extLst>
          </p:cNvPr>
          <p:cNvGrpSpPr/>
          <p:nvPr/>
        </p:nvGrpSpPr>
        <p:grpSpPr>
          <a:xfrm>
            <a:off x="-1122704" y="2413410"/>
            <a:ext cx="1060374" cy="1024070"/>
            <a:chOff x="169335" y="2882840"/>
            <a:chExt cx="1272449" cy="1228884"/>
          </a:xfrm>
        </p:grpSpPr>
        <p:sp>
          <p:nvSpPr>
            <p:cNvPr id="37" name="Oval 36">
              <a:extLst>
                <a:ext uri="{FF2B5EF4-FFF2-40B4-BE49-F238E27FC236}">
                  <a16:creationId xmlns:a16="http://schemas.microsoft.com/office/drawing/2014/main" id="{82A48774-FB11-D5DB-394D-960C0DAF7362}"/>
                </a:ext>
              </a:extLst>
            </p:cNvPr>
            <p:cNvSpPr/>
            <p:nvPr/>
          </p:nvSpPr>
          <p:spPr>
            <a:xfrm>
              <a:off x="234673" y="2983064"/>
              <a:ext cx="1155267" cy="1049580"/>
            </a:xfrm>
            <a:prstGeom prst="ellipse">
              <a:avLst/>
            </a:prstGeom>
            <a:solidFill>
              <a:schemeClr val="bg1"/>
            </a:solidFill>
            <a:ln w="539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sz="1500">
                <a:solidFill>
                  <a:prstClr val="white"/>
                </a:solidFill>
                <a:latin typeface="Calibri" panose="020F0502020204030204"/>
              </a:endParaRPr>
            </a:p>
          </p:txBody>
        </p:sp>
        <p:pic>
          <p:nvPicPr>
            <p:cNvPr id="38" name="Picture 37">
              <a:extLst>
                <a:ext uri="{FF2B5EF4-FFF2-40B4-BE49-F238E27FC236}">
                  <a16:creationId xmlns:a16="http://schemas.microsoft.com/office/drawing/2014/main" id="{0A70FF9E-EA5D-FE89-6857-1539F2A53A7D}"/>
                </a:ext>
              </a:extLst>
            </p:cNvPr>
            <p:cNvPicPr>
              <a:picLocks noChangeAspect="1"/>
            </p:cNvPicPr>
            <p:nvPr/>
          </p:nvPicPr>
          <p:blipFill>
            <a:blip r:embed="rId10" cstate="email">
              <a:alphaModFix amt="85000"/>
              <a:duotone>
                <a:prstClr val="black"/>
                <a:srgbClr val="0070C0">
                  <a:tint val="45000"/>
                  <a:satMod val="400000"/>
                </a:srgbClr>
              </a:duotone>
              <a:extLst>
                <a:ext uri="{28A0092B-C50C-407E-A947-70E740481C1C}">
                  <a14:useLocalDpi xmlns:a14="http://schemas.microsoft.com/office/drawing/2010/main"/>
                </a:ext>
              </a:extLst>
            </a:blip>
            <a:srcRect/>
            <a:stretch/>
          </p:blipFill>
          <p:spPr>
            <a:xfrm>
              <a:off x="169335" y="2882840"/>
              <a:ext cx="1272449" cy="1228884"/>
            </a:xfrm>
            <a:custGeom>
              <a:avLst/>
              <a:gdLst/>
              <a:ahLst/>
              <a:cxnLst/>
              <a:rect l="l" t="t" r="r" b="b"/>
              <a:pathLst>
                <a:path w="1475716" h="1425192">
                  <a:moveTo>
                    <a:pt x="523390" y="694660"/>
                  </a:moveTo>
                  <a:cubicBezTo>
                    <a:pt x="536010" y="694660"/>
                    <a:pt x="546593" y="699478"/>
                    <a:pt x="555139" y="709115"/>
                  </a:cubicBezTo>
                  <a:cubicBezTo>
                    <a:pt x="563686" y="718751"/>
                    <a:pt x="567960" y="732518"/>
                    <a:pt x="567960" y="750415"/>
                  </a:cubicBezTo>
                  <a:cubicBezTo>
                    <a:pt x="567960" y="768770"/>
                    <a:pt x="563686" y="782766"/>
                    <a:pt x="555139" y="792403"/>
                  </a:cubicBezTo>
                  <a:cubicBezTo>
                    <a:pt x="546593" y="802039"/>
                    <a:pt x="536010" y="806858"/>
                    <a:pt x="523390" y="806858"/>
                  </a:cubicBezTo>
                  <a:cubicBezTo>
                    <a:pt x="510771" y="806858"/>
                    <a:pt x="500159" y="802039"/>
                    <a:pt x="491555" y="792403"/>
                  </a:cubicBezTo>
                  <a:cubicBezTo>
                    <a:pt x="482951" y="782766"/>
                    <a:pt x="478649" y="768885"/>
                    <a:pt x="478649" y="750759"/>
                  </a:cubicBezTo>
                  <a:cubicBezTo>
                    <a:pt x="478649" y="732633"/>
                    <a:pt x="482951" y="718751"/>
                    <a:pt x="491555" y="709115"/>
                  </a:cubicBezTo>
                  <a:cubicBezTo>
                    <a:pt x="500159" y="699478"/>
                    <a:pt x="510771" y="694660"/>
                    <a:pt x="523390" y="694660"/>
                  </a:cubicBezTo>
                  <a:close/>
                  <a:moveTo>
                    <a:pt x="1065343" y="692251"/>
                  </a:moveTo>
                  <a:cubicBezTo>
                    <a:pt x="1075209" y="692251"/>
                    <a:pt x="1083584" y="695893"/>
                    <a:pt x="1090467" y="703178"/>
                  </a:cubicBezTo>
                  <a:cubicBezTo>
                    <a:pt x="1097351" y="710463"/>
                    <a:pt x="1100964" y="721103"/>
                    <a:pt x="1101308" y="735099"/>
                  </a:cubicBezTo>
                  <a:lnTo>
                    <a:pt x="1029034" y="735099"/>
                  </a:lnTo>
                  <a:cubicBezTo>
                    <a:pt x="1028919" y="721906"/>
                    <a:pt x="1032303" y="711467"/>
                    <a:pt x="1039187" y="703780"/>
                  </a:cubicBezTo>
                  <a:cubicBezTo>
                    <a:pt x="1046070" y="696094"/>
                    <a:pt x="1054789" y="692251"/>
                    <a:pt x="1065343" y="692251"/>
                  </a:cubicBezTo>
                  <a:close/>
                  <a:moveTo>
                    <a:pt x="1062418" y="655253"/>
                  </a:moveTo>
                  <a:cubicBezTo>
                    <a:pt x="1038211" y="655253"/>
                    <a:pt x="1018193" y="663828"/>
                    <a:pt x="1002361" y="680979"/>
                  </a:cubicBezTo>
                  <a:cubicBezTo>
                    <a:pt x="986529" y="698130"/>
                    <a:pt x="978614" y="721849"/>
                    <a:pt x="978614" y="752135"/>
                  </a:cubicBezTo>
                  <a:cubicBezTo>
                    <a:pt x="978614" y="777489"/>
                    <a:pt x="984636" y="798483"/>
                    <a:pt x="996682" y="815118"/>
                  </a:cubicBezTo>
                  <a:cubicBezTo>
                    <a:pt x="1011940" y="835882"/>
                    <a:pt x="1035458" y="846265"/>
                    <a:pt x="1067236" y="846265"/>
                  </a:cubicBezTo>
                  <a:cubicBezTo>
                    <a:pt x="1087312" y="846265"/>
                    <a:pt x="1104033" y="841647"/>
                    <a:pt x="1117398" y="832412"/>
                  </a:cubicBezTo>
                  <a:cubicBezTo>
                    <a:pt x="1130763" y="823177"/>
                    <a:pt x="1140543" y="809726"/>
                    <a:pt x="1146738" y="792059"/>
                  </a:cubicBezTo>
                  <a:lnTo>
                    <a:pt x="1098555" y="783971"/>
                  </a:lnTo>
                  <a:cubicBezTo>
                    <a:pt x="1095916" y="793148"/>
                    <a:pt x="1092016" y="799802"/>
                    <a:pt x="1086854" y="803932"/>
                  </a:cubicBezTo>
                  <a:cubicBezTo>
                    <a:pt x="1081691" y="808062"/>
                    <a:pt x="1075324" y="810127"/>
                    <a:pt x="1067752" y="810127"/>
                  </a:cubicBezTo>
                  <a:cubicBezTo>
                    <a:pt x="1056624" y="810127"/>
                    <a:pt x="1047332" y="806141"/>
                    <a:pt x="1039875" y="798168"/>
                  </a:cubicBezTo>
                  <a:cubicBezTo>
                    <a:pt x="1032418" y="790194"/>
                    <a:pt x="1028518" y="779038"/>
                    <a:pt x="1028173" y="764697"/>
                  </a:cubicBezTo>
                  <a:lnTo>
                    <a:pt x="1149319" y="764697"/>
                  </a:lnTo>
                  <a:cubicBezTo>
                    <a:pt x="1150008" y="727642"/>
                    <a:pt x="1142493" y="700138"/>
                    <a:pt x="1126777" y="682184"/>
                  </a:cubicBezTo>
                  <a:cubicBezTo>
                    <a:pt x="1111060" y="664230"/>
                    <a:pt x="1089607" y="655253"/>
                    <a:pt x="1062418" y="655253"/>
                  </a:cubicBezTo>
                  <a:close/>
                  <a:moveTo>
                    <a:pt x="859295" y="655253"/>
                  </a:moveTo>
                  <a:cubicBezTo>
                    <a:pt x="833024" y="655253"/>
                    <a:pt x="813636" y="660645"/>
                    <a:pt x="801131" y="671429"/>
                  </a:cubicBezTo>
                  <a:cubicBezTo>
                    <a:pt x="788627" y="682213"/>
                    <a:pt x="782374" y="695520"/>
                    <a:pt x="782374" y="711352"/>
                  </a:cubicBezTo>
                  <a:cubicBezTo>
                    <a:pt x="782374" y="728904"/>
                    <a:pt x="789602" y="742614"/>
                    <a:pt x="804057" y="752480"/>
                  </a:cubicBezTo>
                  <a:cubicBezTo>
                    <a:pt x="814496" y="759592"/>
                    <a:pt x="839219" y="767451"/>
                    <a:pt x="878224" y="776055"/>
                  </a:cubicBezTo>
                  <a:cubicBezTo>
                    <a:pt x="886599" y="778005"/>
                    <a:pt x="891991" y="780128"/>
                    <a:pt x="894400" y="782422"/>
                  </a:cubicBezTo>
                  <a:cubicBezTo>
                    <a:pt x="896694" y="784831"/>
                    <a:pt x="897842" y="787871"/>
                    <a:pt x="897842" y="791542"/>
                  </a:cubicBezTo>
                  <a:cubicBezTo>
                    <a:pt x="897842" y="796934"/>
                    <a:pt x="895719" y="801236"/>
                    <a:pt x="891475" y="804449"/>
                  </a:cubicBezTo>
                  <a:cubicBezTo>
                    <a:pt x="885165" y="809037"/>
                    <a:pt x="875758" y="811332"/>
                    <a:pt x="863253" y="811332"/>
                  </a:cubicBezTo>
                  <a:cubicBezTo>
                    <a:pt x="851896" y="811332"/>
                    <a:pt x="843062" y="808894"/>
                    <a:pt x="836752" y="804018"/>
                  </a:cubicBezTo>
                  <a:cubicBezTo>
                    <a:pt x="830443" y="799143"/>
                    <a:pt x="826255" y="792001"/>
                    <a:pt x="824190" y="782594"/>
                  </a:cubicBezTo>
                  <a:lnTo>
                    <a:pt x="775663" y="789994"/>
                  </a:lnTo>
                  <a:cubicBezTo>
                    <a:pt x="780137" y="807317"/>
                    <a:pt x="789630" y="821026"/>
                    <a:pt x="804143" y="831121"/>
                  </a:cubicBezTo>
                  <a:cubicBezTo>
                    <a:pt x="818655" y="841217"/>
                    <a:pt x="838358" y="846265"/>
                    <a:pt x="863253" y="846265"/>
                  </a:cubicBezTo>
                  <a:cubicBezTo>
                    <a:pt x="890672" y="846265"/>
                    <a:pt x="911379" y="840242"/>
                    <a:pt x="925375" y="828196"/>
                  </a:cubicBezTo>
                  <a:cubicBezTo>
                    <a:pt x="939371" y="816150"/>
                    <a:pt x="946369" y="801753"/>
                    <a:pt x="946369" y="785003"/>
                  </a:cubicBezTo>
                  <a:cubicBezTo>
                    <a:pt x="946369" y="769631"/>
                    <a:pt x="941321" y="757642"/>
                    <a:pt x="931226" y="749038"/>
                  </a:cubicBezTo>
                  <a:cubicBezTo>
                    <a:pt x="921015" y="740549"/>
                    <a:pt x="903033" y="733378"/>
                    <a:pt x="877278" y="727528"/>
                  </a:cubicBezTo>
                  <a:cubicBezTo>
                    <a:pt x="851523" y="721677"/>
                    <a:pt x="836466" y="717145"/>
                    <a:pt x="832106" y="713933"/>
                  </a:cubicBezTo>
                  <a:cubicBezTo>
                    <a:pt x="828894" y="711524"/>
                    <a:pt x="827288" y="708599"/>
                    <a:pt x="827288" y="705157"/>
                  </a:cubicBezTo>
                  <a:cubicBezTo>
                    <a:pt x="827288" y="701142"/>
                    <a:pt x="829123" y="697872"/>
                    <a:pt x="832794" y="695348"/>
                  </a:cubicBezTo>
                  <a:cubicBezTo>
                    <a:pt x="838301" y="691792"/>
                    <a:pt x="847422" y="690014"/>
                    <a:pt x="860156" y="690014"/>
                  </a:cubicBezTo>
                  <a:cubicBezTo>
                    <a:pt x="870251" y="690014"/>
                    <a:pt x="878023" y="691907"/>
                    <a:pt x="883473" y="695692"/>
                  </a:cubicBezTo>
                  <a:cubicBezTo>
                    <a:pt x="888922" y="699478"/>
                    <a:pt x="892622" y="704928"/>
                    <a:pt x="894572" y="712040"/>
                  </a:cubicBezTo>
                  <a:lnTo>
                    <a:pt x="940174" y="703608"/>
                  </a:lnTo>
                  <a:cubicBezTo>
                    <a:pt x="935585" y="687662"/>
                    <a:pt x="927210" y="675616"/>
                    <a:pt x="915050" y="667471"/>
                  </a:cubicBezTo>
                  <a:cubicBezTo>
                    <a:pt x="902889" y="659326"/>
                    <a:pt x="884304" y="655253"/>
                    <a:pt x="859295" y="655253"/>
                  </a:cubicBezTo>
                  <a:close/>
                  <a:moveTo>
                    <a:pt x="743842" y="655253"/>
                  </a:moveTo>
                  <a:cubicBezTo>
                    <a:pt x="736041" y="655253"/>
                    <a:pt x="729071" y="657203"/>
                    <a:pt x="722934" y="661104"/>
                  </a:cubicBezTo>
                  <a:cubicBezTo>
                    <a:pt x="716796" y="665004"/>
                    <a:pt x="709884" y="673092"/>
                    <a:pt x="702198" y="685367"/>
                  </a:cubicBezTo>
                  <a:lnTo>
                    <a:pt x="702198" y="659383"/>
                  </a:lnTo>
                  <a:lnTo>
                    <a:pt x="657284" y="659383"/>
                  </a:lnTo>
                  <a:lnTo>
                    <a:pt x="657284" y="842135"/>
                  </a:lnTo>
                  <a:lnTo>
                    <a:pt x="705639" y="842135"/>
                  </a:lnTo>
                  <a:lnTo>
                    <a:pt x="705639" y="785692"/>
                  </a:lnTo>
                  <a:cubicBezTo>
                    <a:pt x="705639" y="754602"/>
                    <a:pt x="706987" y="734182"/>
                    <a:pt x="709683" y="724430"/>
                  </a:cubicBezTo>
                  <a:cubicBezTo>
                    <a:pt x="712379" y="714679"/>
                    <a:pt x="716079" y="707939"/>
                    <a:pt x="720783" y="704210"/>
                  </a:cubicBezTo>
                  <a:cubicBezTo>
                    <a:pt x="725486" y="700482"/>
                    <a:pt x="731222" y="698618"/>
                    <a:pt x="737991" y="698618"/>
                  </a:cubicBezTo>
                  <a:cubicBezTo>
                    <a:pt x="744989" y="698618"/>
                    <a:pt x="752561" y="701256"/>
                    <a:pt x="760706" y="706534"/>
                  </a:cubicBezTo>
                  <a:lnTo>
                    <a:pt x="775677" y="664373"/>
                  </a:lnTo>
                  <a:cubicBezTo>
                    <a:pt x="765467" y="658293"/>
                    <a:pt x="754855" y="655253"/>
                    <a:pt x="743842" y="655253"/>
                  </a:cubicBezTo>
                  <a:close/>
                  <a:moveTo>
                    <a:pt x="523218" y="655253"/>
                  </a:moveTo>
                  <a:cubicBezTo>
                    <a:pt x="505322" y="655253"/>
                    <a:pt x="489117" y="659211"/>
                    <a:pt x="474605" y="667127"/>
                  </a:cubicBezTo>
                  <a:cubicBezTo>
                    <a:pt x="460092" y="675043"/>
                    <a:pt x="448878" y="686515"/>
                    <a:pt x="440963" y="701543"/>
                  </a:cubicBezTo>
                  <a:cubicBezTo>
                    <a:pt x="433047" y="716572"/>
                    <a:pt x="429089" y="732117"/>
                    <a:pt x="429089" y="748178"/>
                  </a:cubicBezTo>
                  <a:cubicBezTo>
                    <a:pt x="429089" y="769172"/>
                    <a:pt x="433047" y="786982"/>
                    <a:pt x="440963" y="801609"/>
                  </a:cubicBezTo>
                  <a:cubicBezTo>
                    <a:pt x="448878" y="816236"/>
                    <a:pt x="460437" y="827336"/>
                    <a:pt x="475637" y="834907"/>
                  </a:cubicBezTo>
                  <a:cubicBezTo>
                    <a:pt x="490838" y="842479"/>
                    <a:pt x="506813" y="846265"/>
                    <a:pt x="523562" y="846265"/>
                  </a:cubicBezTo>
                  <a:cubicBezTo>
                    <a:pt x="550637" y="846265"/>
                    <a:pt x="573093" y="837173"/>
                    <a:pt x="590933" y="818990"/>
                  </a:cubicBezTo>
                  <a:cubicBezTo>
                    <a:pt x="608772" y="800806"/>
                    <a:pt x="617691" y="777891"/>
                    <a:pt x="617691" y="750243"/>
                  </a:cubicBezTo>
                  <a:cubicBezTo>
                    <a:pt x="617691" y="722824"/>
                    <a:pt x="608858" y="700138"/>
                    <a:pt x="591191" y="682184"/>
                  </a:cubicBezTo>
                  <a:cubicBezTo>
                    <a:pt x="573524" y="664230"/>
                    <a:pt x="550866" y="655253"/>
                    <a:pt x="523218" y="655253"/>
                  </a:cubicBezTo>
                  <a:close/>
                  <a:moveTo>
                    <a:pt x="234208" y="632538"/>
                  </a:moveTo>
                  <a:lnTo>
                    <a:pt x="257095" y="632538"/>
                  </a:lnTo>
                  <a:cubicBezTo>
                    <a:pt x="277859" y="632538"/>
                    <a:pt x="291798" y="633341"/>
                    <a:pt x="298911" y="634947"/>
                  </a:cubicBezTo>
                  <a:cubicBezTo>
                    <a:pt x="308433" y="637012"/>
                    <a:pt x="316291" y="640970"/>
                    <a:pt x="322486" y="646821"/>
                  </a:cubicBezTo>
                  <a:cubicBezTo>
                    <a:pt x="328681" y="652672"/>
                    <a:pt x="333499" y="660817"/>
                    <a:pt x="336941" y="671257"/>
                  </a:cubicBezTo>
                  <a:cubicBezTo>
                    <a:pt x="340383" y="681696"/>
                    <a:pt x="342104" y="696668"/>
                    <a:pt x="342104" y="716170"/>
                  </a:cubicBezTo>
                  <a:cubicBezTo>
                    <a:pt x="342104" y="735673"/>
                    <a:pt x="340383" y="751074"/>
                    <a:pt x="336941" y="762374"/>
                  </a:cubicBezTo>
                  <a:cubicBezTo>
                    <a:pt x="333499" y="773674"/>
                    <a:pt x="329054" y="781791"/>
                    <a:pt x="323605" y="786724"/>
                  </a:cubicBezTo>
                  <a:cubicBezTo>
                    <a:pt x="318155" y="791657"/>
                    <a:pt x="311301" y="795156"/>
                    <a:pt x="303041" y="797221"/>
                  </a:cubicBezTo>
                  <a:cubicBezTo>
                    <a:pt x="296731" y="798827"/>
                    <a:pt x="286464" y="799630"/>
                    <a:pt x="272238" y="799630"/>
                  </a:cubicBezTo>
                  <a:lnTo>
                    <a:pt x="234208" y="799630"/>
                  </a:lnTo>
                  <a:close/>
                  <a:moveTo>
                    <a:pt x="1243514" y="594852"/>
                  </a:moveTo>
                  <a:lnTo>
                    <a:pt x="1194986" y="623074"/>
                  </a:lnTo>
                  <a:lnTo>
                    <a:pt x="1194986" y="659383"/>
                  </a:lnTo>
                  <a:lnTo>
                    <a:pt x="1172788" y="659383"/>
                  </a:lnTo>
                  <a:lnTo>
                    <a:pt x="1172788" y="697929"/>
                  </a:lnTo>
                  <a:lnTo>
                    <a:pt x="1194986" y="697929"/>
                  </a:lnTo>
                  <a:lnTo>
                    <a:pt x="1194986" y="777604"/>
                  </a:lnTo>
                  <a:cubicBezTo>
                    <a:pt x="1194986" y="794697"/>
                    <a:pt x="1195503" y="806055"/>
                    <a:pt x="1196535" y="811676"/>
                  </a:cubicBezTo>
                  <a:cubicBezTo>
                    <a:pt x="1197797" y="819592"/>
                    <a:pt x="1200063" y="825873"/>
                    <a:pt x="1203332" y="830519"/>
                  </a:cubicBezTo>
                  <a:cubicBezTo>
                    <a:pt x="1206602" y="835165"/>
                    <a:pt x="1211736" y="838951"/>
                    <a:pt x="1218734" y="841877"/>
                  </a:cubicBezTo>
                  <a:cubicBezTo>
                    <a:pt x="1225732" y="844802"/>
                    <a:pt x="1233590" y="846265"/>
                    <a:pt x="1242309" y="846265"/>
                  </a:cubicBezTo>
                  <a:cubicBezTo>
                    <a:pt x="1256535" y="846265"/>
                    <a:pt x="1269269" y="843855"/>
                    <a:pt x="1280511" y="839037"/>
                  </a:cubicBezTo>
                  <a:lnTo>
                    <a:pt x="1276381" y="801523"/>
                  </a:lnTo>
                  <a:cubicBezTo>
                    <a:pt x="1267892" y="804621"/>
                    <a:pt x="1261410" y="806169"/>
                    <a:pt x="1256936" y="806169"/>
                  </a:cubicBezTo>
                  <a:cubicBezTo>
                    <a:pt x="1253724" y="806169"/>
                    <a:pt x="1250999" y="805366"/>
                    <a:pt x="1248762" y="803760"/>
                  </a:cubicBezTo>
                  <a:cubicBezTo>
                    <a:pt x="1246525" y="802154"/>
                    <a:pt x="1245091" y="800118"/>
                    <a:pt x="1244460" y="797651"/>
                  </a:cubicBezTo>
                  <a:cubicBezTo>
                    <a:pt x="1243829" y="795185"/>
                    <a:pt x="1243514" y="786495"/>
                    <a:pt x="1243514" y="771581"/>
                  </a:cubicBezTo>
                  <a:lnTo>
                    <a:pt x="1243514" y="697929"/>
                  </a:lnTo>
                  <a:lnTo>
                    <a:pt x="1276554" y="697929"/>
                  </a:lnTo>
                  <a:lnTo>
                    <a:pt x="1276554" y="659383"/>
                  </a:lnTo>
                  <a:lnTo>
                    <a:pt x="1243514" y="659383"/>
                  </a:lnTo>
                  <a:close/>
                  <a:moveTo>
                    <a:pt x="183271" y="589862"/>
                  </a:moveTo>
                  <a:lnTo>
                    <a:pt x="183271" y="842135"/>
                  </a:lnTo>
                  <a:lnTo>
                    <a:pt x="279121" y="842135"/>
                  </a:lnTo>
                  <a:cubicBezTo>
                    <a:pt x="297936" y="842135"/>
                    <a:pt x="312964" y="840356"/>
                    <a:pt x="324207" y="836800"/>
                  </a:cubicBezTo>
                  <a:cubicBezTo>
                    <a:pt x="339236" y="831982"/>
                    <a:pt x="351167" y="825271"/>
                    <a:pt x="360000" y="816666"/>
                  </a:cubicBezTo>
                  <a:cubicBezTo>
                    <a:pt x="371702" y="805309"/>
                    <a:pt x="380707" y="790453"/>
                    <a:pt x="387017" y="772097"/>
                  </a:cubicBezTo>
                  <a:cubicBezTo>
                    <a:pt x="392180" y="757069"/>
                    <a:pt x="394761" y="739172"/>
                    <a:pt x="394761" y="718407"/>
                  </a:cubicBezTo>
                  <a:cubicBezTo>
                    <a:pt x="394761" y="694775"/>
                    <a:pt x="392007" y="674899"/>
                    <a:pt x="386501" y="658781"/>
                  </a:cubicBezTo>
                  <a:cubicBezTo>
                    <a:pt x="380994" y="642662"/>
                    <a:pt x="372964" y="629039"/>
                    <a:pt x="362409" y="617911"/>
                  </a:cubicBezTo>
                  <a:cubicBezTo>
                    <a:pt x="351855" y="606783"/>
                    <a:pt x="339178" y="599039"/>
                    <a:pt x="324379" y="594680"/>
                  </a:cubicBezTo>
                  <a:cubicBezTo>
                    <a:pt x="313366" y="591468"/>
                    <a:pt x="297362" y="589862"/>
                    <a:pt x="276368" y="589862"/>
                  </a:cubicBezTo>
                  <a:close/>
                  <a:moveTo>
                    <a:pt x="737858" y="0"/>
                  </a:moveTo>
                  <a:cubicBezTo>
                    <a:pt x="1145366" y="0"/>
                    <a:pt x="1475716" y="319040"/>
                    <a:pt x="1475716" y="712596"/>
                  </a:cubicBezTo>
                  <a:cubicBezTo>
                    <a:pt x="1475716" y="1106152"/>
                    <a:pt x="1145366" y="1425192"/>
                    <a:pt x="737858" y="1425192"/>
                  </a:cubicBezTo>
                  <a:cubicBezTo>
                    <a:pt x="330350" y="1425192"/>
                    <a:pt x="0" y="1106152"/>
                    <a:pt x="0" y="712596"/>
                  </a:cubicBezTo>
                  <a:cubicBezTo>
                    <a:pt x="0" y="319040"/>
                    <a:pt x="330350" y="0"/>
                    <a:pt x="737858" y="0"/>
                  </a:cubicBezTo>
                  <a:close/>
                </a:path>
              </a:pathLst>
            </a:custGeom>
            <a:ln w="53975" cap="rnd">
              <a:solidFill>
                <a:schemeClr val="bg1"/>
              </a:solidFill>
              <a:prstDash val="solid"/>
            </a:ln>
            <a:effectLst>
              <a:outerShdw sx="1000" sy="1000" algn="bl" rotWithShape="0">
                <a:srgbClr val="000000"/>
              </a:outerShdw>
            </a:effectLst>
          </p:spPr>
        </p:pic>
      </p:grpSp>
      <p:grpSp>
        <p:nvGrpSpPr>
          <p:cNvPr id="39" name="Group 38">
            <a:extLst>
              <a:ext uri="{FF2B5EF4-FFF2-40B4-BE49-F238E27FC236}">
                <a16:creationId xmlns:a16="http://schemas.microsoft.com/office/drawing/2014/main" id="{15F68531-3380-98E1-7EA0-508476BA1383}"/>
              </a:ext>
            </a:extLst>
          </p:cNvPr>
          <p:cNvGrpSpPr/>
          <p:nvPr/>
        </p:nvGrpSpPr>
        <p:grpSpPr>
          <a:xfrm>
            <a:off x="-1139269" y="4639828"/>
            <a:ext cx="1077588" cy="1022154"/>
            <a:chOff x="169335" y="5554541"/>
            <a:chExt cx="1293106" cy="1226585"/>
          </a:xfrm>
        </p:grpSpPr>
        <p:sp>
          <p:nvSpPr>
            <p:cNvPr id="40" name="Oval 39">
              <a:extLst>
                <a:ext uri="{FF2B5EF4-FFF2-40B4-BE49-F238E27FC236}">
                  <a16:creationId xmlns:a16="http://schemas.microsoft.com/office/drawing/2014/main" id="{20739724-4BBF-CDE6-F622-71548307D160}"/>
                </a:ext>
              </a:extLst>
            </p:cNvPr>
            <p:cNvSpPr/>
            <p:nvPr/>
          </p:nvSpPr>
          <p:spPr>
            <a:xfrm>
              <a:off x="215217" y="5646775"/>
              <a:ext cx="1218327" cy="1049580"/>
            </a:xfrm>
            <a:prstGeom prst="ellipse">
              <a:avLst/>
            </a:prstGeom>
            <a:solidFill>
              <a:schemeClr val="bg1"/>
            </a:solidFill>
            <a:ln w="539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sz="1500">
                <a:solidFill>
                  <a:prstClr val="white"/>
                </a:solidFill>
                <a:latin typeface="Calibri" panose="020F0502020204030204"/>
              </a:endParaRPr>
            </a:p>
          </p:txBody>
        </p:sp>
        <p:pic>
          <p:nvPicPr>
            <p:cNvPr id="45" name="Picture 44">
              <a:extLst>
                <a:ext uri="{FF2B5EF4-FFF2-40B4-BE49-F238E27FC236}">
                  <a16:creationId xmlns:a16="http://schemas.microsoft.com/office/drawing/2014/main" id="{9B9F240E-AAA6-51A2-0B00-89EED1737211}"/>
                </a:ext>
              </a:extLst>
            </p:cNvPr>
            <p:cNvPicPr>
              <a:picLocks noChangeAspect="1" noChangeArrowheads="1"/>
            </p:cNvPicPr>
            <p:nvPr/>
          </p:nvPicPr>
          <p:blipFill>
            <a:blip r:embed="rId7" cstate="email">
              <a:duotone>
                <a:prstClr val="black"/>
                <a:schemeClr val="accent6">
                  <a:lumMod val="75000"/>
                  <a:tint val="45000"/>
                  <a:satMod val="400000"/>
                </a:schemeClr>
              </a:duotone>
              <a:extLst>
                <a:ext uri="{28A0092B-C50C-407E-A947-70E740481C1C}">
                  <a14:useLocalDpi xmlns:a14="http://schemas.microsoft.com/office/drawing/2010/main"/>
                </a:ext>
              </a:extLst>
            </a:blip>
            <a:srcRect/>
            <a:stretch/>
          </p:blipFill>
          <p:spPr bwMode="auto">
            <a:xfrm>
              <a:off x="169335" y="5554541"/>
              <a:ext cx="1293106" cy="1226585"/>
            </a:xfrm>
            <a:custGeom>
              <a:avLst/>
              <a:gdLst/>
              <a:ahLst/>
              <a:cxnLst/>
              <a:rect l="l" t="t" r="r" b="b"/>
              <a:pathLst>
                <a:path w="1587684" h="1470190">
                  <a:moveTo>
                    <a:pt x="1186786" y="717625"/>
                  </a:moveTo>
                  <a:cubicBezTo>
                    <a:pt x="1198252" y="717625"/>
                    <a:pt x="1207985" y="721858"/>
                    <a:pt x="1215984" y="730325"/>
                  </a:cubicBezTo>
                  <a:cubicBezTo>
                    <a:pt x="1223984" y="738791"/>
                    <a:pt x="1228183" y="751157"/>
                    <a:pt x="1228583" y="767422"/>
                  </a:cubicBezTo>
                  <a:lnTo>
                    <a:pt x="1144588" y="767422"/>
                  </a:lnTo>
                  <a:cubicBezTo>
                    <a:pt x="1144455" y="752090"/>
                    <a:pt x="1148388" y="739957"/>
                    <a:pt x="1156388" y="731025"/>
                  </a:cubicBezTo>
                  <a:cubicBezTo>
                    <a:pt x="1164387" y="722092"/>
                    <a:pt x="1174520" y="717625"/>
                    <a:pt x="1186786" y="717625"/>
                  </a:cubicBezTo>
                  <a:close/>
                  <a:moveTo>
                    <a:pt x="1307192" y="679428"/>
                  </a:moveTo>
                  <a:lnTo>
                    <a:pt x="1380588" y="782421"/>
                  </a:lnTo>
                  <a:lnTo>
                    <a:pt x="1303993" y="891815"/>
                  </a:lnTo>
                  <a:lnTo>
                    <a:pt x="1369789" y="891815"/>
                  </a:lnTo>
                  <a:lnTo>
                    <a:pt x="1413386" y="826019"/>
                  </a:lnTo>
                  <a:lnTo>
                    <a:pt x="1456583" y="891815"/>
                  </a:lnTo>
                  <a:lnTo>
                    <a:pt x="1525579" y="891815"/>
                  </a:lnTo>
                  <a:lnTo>
                    <a:pt x="1446984" y="780022"/>
                  </a:lnTo>
                  <a:lnTo>
                    <a:pt x="1518980" y="679428"/>
                  </a:lnTo>
                  <a:lnTo>
                    <a:pt x="1452984" y="679428"/>
                  </a:lnTo>
                  <a:lnTo>
                    <a:pt x="1413386" y="737824"/>
                  </a:lnTo>
                  <a:lnTo>
                    <a:pt x="1375788" y="679428"/>
                  </a:lnTo>
                  <a:close/>
                  <a:moveTo>
                    <a:pt x="396341" y="679428"/>
                  </a:moveTo>
                  <a:lnTo>
                    <a:pt x="396341" y="813820"/>
                  </a:lnTo>
                  <a:cubicBezTo>
                    <a:pt x="396341" y="833818"/>
                    <a:pt x="398874" y="849484"/>
                    <a:pt x="403940" y="860817"/>
                  </a:cubicBezTo>
                  <a:cubicBezTo>
                    <a:pt x="409007" y="872149"/>
                    <a:pt x="417206" y="880949"/>
                    <a:pt x="428539" y="887215"/>
                  </a:cubicBezTo>
                  <a:cubicBezTo>
                    <a:pt x="439872" y="893481"/>
                    <a:pt x="452671" y="896614"/>
                    <a:pt x="466937" y="896614"/>
                  </a:cubicBezTo>
                  <a:cubicBezTo>
                    <a:pt x="480936" y="896614"/>
                    <a:pt x="494235" y="893348"/>
                    <a:pt x="506834" y="886815"/>
                  </a:cubicBezTo>
                  <a:cubicBezTo>
                    <a:pt x="519433" y="880282"/>
                    <a:pt x="529599" y="871349"/>
                    <a:pt x="537332" y="860017"/>
                  </a:cubicBezTo>
                  <a:lnTo>
                    <a:pt x="537332" y="891815"/>
                  </a:lnTo>
                  <a:lnTo>
                    <a:pt x="589529" y="891815"/>
                  </a:lnTo>
                  <a:lnTo>
                    <a:pt x="589529" y="679428"/>
                  </a:lnTo>
                  <a:lnTo>
                    <a:pt x="533333" y="679428"/>
                  </a:lnTo>
                  <a:lnTo>
                    <a:pt x="533333" y="769022"/>
                  </a:lnTo>
                  <a:cubicBezTo>
                    <a:pt x="533333" y="799420"/>
                    <a:pt x="531933" y="818519"/>
                    <a:pt x="529133" y="826319"/>
                  </a:cubicBezTo>
                  <a:cubicBezTo>
                    <a:pt x="526333" y="834118"/>
                    <a:pt x="521133" y="840651"/>
                    <a:pt x="513534" y="845918"/>
                  </a:cubicBezTo>
                  <a:cubicBezTo>
                    <a:pt x="505934" y="851184"/>
                    <a:pt x="497335" y="853817"/>
                    <a:pt x="487735" y="853817"/>
                  </a:cubicBezTo>
                  <a:cubicBezTo>
                    <a:pt x="479336" y="853817"/>
                    <a:pt x="472403" y="851851"/>
                    <a:pt x="466937" y="847917"/>
                  </a:cubicBezTo>
                  <a:cubicBezTo>
                    <a:pt x="461470" y="843984"/>
                    <a:pt x="457704" y="838651"/>
                    <a:pt x="455637" y="831918"/>
                  </a:cubicBezTo>
                  <a:cubicBezTo>
                    <a:pt x="453571" y="825185"/>
                    <a:pt x="452537" y="806887"/>
                    <a:pt x="452537" y="777022"/>
                  </a:cubicBezTo>
                  <a:lnTo>
                    <a:pt x="452537" y="679428"/>
                  </a:lnTo>
                  <a:close/>
                  <a:moveTo>
                    <a:pt x="1183386" y="674628"/>
                  </a:moveTo>
                  <a:cubicBezTo>
                    <a:pt x="1155254" y="674628"/>
                    <a:pt x="1131989" y="684594"/>
                    <a:pt x="1113590" y="704526"/>
                  </a:cubicBezTo>
                  <a:cubicBezTo>
                    <a:pt x="1095191" y="724458"/>
                    <a:pt x="1085992" y="752023"/>
                    <a:pt x="1085992" y="787221"/>
                  </a:cubicBezTo>
                  <a:cubicBezTo>
                    <a:pt x="1085992" y="816686"/>
                    <a:pt x="1092992" y="841084"/>
                    <a:pt x="1106991" y="860417"/>
                  </a:cubicBezTo>
                  <a:cubicBezTo>
                    <a:pt x="1124723" y="884549"/>
                    <a:pt x="1152055" y="896614"/>
                    <a:pt x="1188986" y="896614"/>
                  </a:cubicBezTo>
                  <a:cubicBezTo>
                    <a:pt x="1212318" y="896614"/>
                    <a:pt x="1231750" y="891248"/>
                    <a:pt x="1247282" y="880515"/>
                  </a:cubicBezTo>
                  <a:cubicBezTo>
                    <a:pt x="1262814" y="869783"/>
                    <a:pt x="1274180" y="854150"/>
                    <a:pt x="1281380" y="833618"/>
                  </a:cubicBezTo>
                  <a:lnTo>
                    <a:pt x="1225383" y="824219"/>
                  </a:lnTo>
                  <a:cubicBezTo>
                    <a:pt x="1222317" y="834885"/>
                    <a:pt x="1217784" y="842618"/>
                    <a:pt x="1211784" y="847417"/>
                  </a:cubicBezTo>
                  <a:cubicBezTo>
                    <a:pt x="1205785" y="852217"/>
                    <a:pt x="1198385" y="854617"/>
                    <a:pt x="1189586" y="854617"/>
                  </a:cubicBezTo>
                  <a:cubicBezTo>
                    <a:pt x="1176653" y="854617"/>
                    <a:pt x="1165854" y="849984"/>
                    <a:pt x="1157188" y="840718"/>
                  </a:cubicBezTo>
                  <a:cubicBezTo>
                    <a:pt x="1148521" y="831452"/>
                    <a:pt x="1143988" y="818486"/>
                    <a:pt x="1143588" y="801820"/>
                  </a:cubicBezTo>
                  <a:lnTo>
                    <a:pt x="1284380" y="801820"/>
                  </a:lnTo>
                  <a:cubicBezTo>
                    <a:pt x="1285180" y="758756"/>
                    <a:pt x="1276447" y="726792"/>
                    <a:pt x="1258181" y="705926"/>
                  </a:cubicBezTo>
                  <a:cubicBezTo>
                    <a:pt x="1239916" y="685061"/>
                    <a:pt x="1214984" y="674628"/>
                    <a:pt x="1183386" y="674628"/>
                  </a:cubicBezTo>
                  <a:close/>
                  <a:moveTo>
                    <a:pt x="951186" y="674628"/>
                  </a:moveTo>
                  <a:cubicBezTo>
                    <a:pt x="920655" y="674628"/>
                    <a:pt x="898123" y="680894"/>
                    <a:pt x="883590" y="693427"/>
                  </a:cubicBezTo>
                  <a:cubicBezTo>
                    <a:pt x="869058" y="705959"/>
                    <a:pt x="861792" y="721425"/>
                    <a:pt x="861792" y="739824"/>
                  </a:cubicBezTo>
                  <a:cubicBezTo>
                    <a:pt x="861792" y="760223"/>
                    <a:pt x="870191" y="776155"/>
                    <a:pt x="886990" y="787621"/>
                  </a:cubicBezTo>
                  <a:cubicBezTo>
                    <a:pt x="899123" y="795887"/>
                    <a:pt x="927854" y="805020"/>
                    <a:pt x="973185" y="815019"/>
                  </a:cubicBezTo>
                  <a:cubicBezTo>
                    <a:pt x="982918" y="817286"/>
                    <a:pt x="989184" y="819752"/>
                    <a:pt x="991984" y="822419"/>
                  </a:cubicBezTo>
                  <a:cubicBezTo>
                    <a:pt x="994650" y="825219"/>
                    <a:pt x="995983" y="828752"/>
                    <a:pt x="995983" y="833018"/>
                  </a:cubicBezTo>
                  <a:cubicBezTo>
                    <a:pt x="995983" y="839285"/>
                    <a:pt x="993517" y="844284"/>
                    <a:pt x="988584" y="848017"/>
                  </a:cubicBezTo>
                  <a:cubicBezTo>
                    <a:pt x="981251" y="853350"/>
                    <a:pt x="970318" y="856017"/>
                    <a:pt x="955786" y="856017"/>
                  </a:cubicBezTo>
                  <a:cubicBezTo>
                    <a:pt x="942587" y="856017"/>
                    <a:pt x="932321" y="853184"/>
                    <a:pt x="924988" y="847517"/>
                  </a:cubicBezTo>
                  <a:cubicBezTo>
                    <a:pt x="917655" y="841851"/>
                    <a:pt x="912788" y="833552"/>
                    <a:pt x="910389" y="822619"/>
                  </a:cubicBezTo>
                  <a:lnTo>
                    <a:pt x="853992" y="831218"/>
                  </a:lnTo>
                  <a:cubicBezTo>
                    <a:pt x="859192" y="851351"/>
                    <a:pt x="870224" y="867283"/>
                    <a:pt x="887090" y="879016"/>
                  </a:cubicBezTo>
                  <a:cubicBezTo>
                    <a:pt x="903956" y="890748"/>
                    <a:pt x="926854" y="896614"/>
                    <a:pt x="955786" y="896614"/>
                  </a:cubicBezTo>
                  <a:cubicBezTo>
                    <a:pt x="987651" y="896614"/>
                    <a:pt x="1011716" y="889615"/>
                    <a:pt x="1027981" y="875616"/>
                  </a:cubicBezTo>
                  <a:cubicBezTo>
                    <a:pt x="1044247" y="861617"/>
                    <a:pt x="1052380" y="844884"/>
                    <a:pt x="1052380" y="825419"/>
                  </a:cubicBezTo>
                  <a:cubicBezTo>
                    <a:pt x="1052380" y="807553"/>
                    <a:pt x="1046514" y="793621"/>
                    <a:pt x="1034781" y="783621"/>
                  </a:cubicBezTo>
                  <a:cubicBezTo>
                    <a:pt x="1022915" y="773755"/>
                    <a:pt x="1002016" y="765422"/>
                    <a:pt x="972085" y="758623"/>
                  </a:cubicBezTo>
                  <a:cubicBezTo>
                    <a:pt x="942153" y="751823"/>
                    <a:pt x="924654" y="746557"/>
                    <a:pt x="919588" y="742824"/>
                  </a:cubicBezTo>
                  <a:cubicBezTo>
                    <a:pt x="915855" y="740024"/>
                    <a:pt x="913988" y="736624"/>
                    <a:pt x="913988" y="732624"/>
                  </a:cubicBezTo>
                  <a:cubicBezTo>
                    <a:pt x="913988" y="727958"/>
                    <a:pt x="916122" y="724158"/>
                    <a:pt x="920388" y="721225"/>
                  </a:cubicBezTo>
                  <a:cubicBezTo>
                    <a:pt x="926788" y="717092"/>
                    <a:pt x="937387" y="715026"/>
                    <a:pt x="952186" y="715026"/>
                  </a:cubicBezTo>
                  <a:cubicBezTo>
                    <a:pt x="963919" y="715026"/>
                    <a:pt x="972951" y="717225"/>
                    <a:pt x="979284" y="721625"/>
                  </a:cubicBezTo>
                  <a:cubicBezTo>
                    <a:pt x="985617" y="726025"/>
                    <a:pt x="989917" y="732358"/>
                    <a:pt x="992184" y="740624"/>
                  </a:cubicBezTo>
                  <a:lnTo>
                    <a:pt x="1045180" y="730825"/>
                  </a:lnTo>
                  <a:cubicBezTo>
                    <a:pt x="1039847" y="712292"/>
                    <a:pt x="1030115" y="698293"/>
                    <a:pt x="1015982" y="688827"/>
                  </a:cubicBezTo>
                  <a:cubicBezTo>
                    <a:pt x="1001850" y="679361"/>
                    <a:pt x="980251" y="674628"/>
                    <a:pt x="951186" y="674628"/>
                  </a:cubicBezTo>
                  <a:close/>
                  <a:moveTo>
                    <a:pt x="722586" y="674628"/>
                  </a:moveTo>
                  <a:cubicBezTo>
                    <a:pt x="692055" y="674628"/>
                    <a:pt x="669523" y="680894"/>
                    <a:pt x="654990" y="693427"/>
                  </a:cubicBezTo>
                  <a:cubicBezTo>
                    <a:pt x="640458" y="705959"/>
                    <a:pt x="633192" y="721425"/>
                    <a:pt x="633192" y="739824"/>
                  </a:cubicBezTo>
                  <a:cubicBezTo>
                    <a:pt x="633192" y="760223"/>
                    <a:pt x="641591" y="776155"/>
                    <a:pt x="658390" y="787621"/>
                  </a:cubicBezTo>
                  <a:cubicBezTo>
                    <a:pt x="670523" y="795887"/>
                    <a:pt x="699254" y="805020"/>
                    <a:pt x="744585" y="815019"/>
                  </a:cubicBezTo>
                  <a:cubicBezTo>
                    <a:pt x="754318" y="817286"/>
                    <a:pt x="760584" y="819752"/>
                    <a:pt x="763384" y="822419"/>
                  </a:cubicBezTo>
                  <a:cubicBezTo>
                    <a:pt x="766050" y="825219"/>
                    <a:pt x="767383" y="828752"/>
                    <a:pt x="767383" y="833018"/>
                  </a:cubicBezTo>
                  <a:cubicBezTo>
                    <a:pt x="767383" y="839285"/>
                    <a:pt x="764917" y="844284"/>
                    <a:pt x="759984" y="848017"/>
                  </a:cubicBezTo>
                  <a:cubicBezTo>
                    <a:pt x="752651" y="853350"/>
                    <a:pt x="741718" y="856017"/>
                    <a:pt x="727186" y="856017"/>
                  </a:cubicBezTo>
                  <a:cubicBezTo>
                    <a:pt x="713987" y="856017"/>
                    <a:pt x="703721" y="853184"/>
                    <a:pt x="696388" y="847517"/>
                  </a:cubicBezTo>
                  <a:cubicBezTo>
                    <a:pt x="689055" y="841851"/>
                    <a:pt x="684188" y="833552"/>
                    <a:pt x="681789" y="822619"/>
                  </a:cubicBezTo>
                  <a:lnTo>
                    <a:pt x="625392" y="831218"/>
                  </a:lnTo>
                  <a:cubicBezTo>
                    <a:pt x="630592" y="851351"/>
                    <a:pt x="641624" y="867283"/>
                    <a:pt x="658490" y="879016"/>
                  </a:cubicBezTo>
                  <a:cubicBezTo>
                    <a:pt x="675356" y="890748"/>
                    <a:pt x="698254" y="896614"/>
                    <a:pt x="727186" y="896614"/>
                  </a:cubicBezTo>
                  <a:cubicBezTo>
                    <a:pt x="759051" y="896614"/>
                    <a:pt x="783116" y="889615"/>
                    <a:pt x="799381" y="875616"/>
                  </a:cubicBezTo>
                  <a:cubicBezTo>
                    <a:pt x="815647" y="861617"/>
                    <a:pt x="823780" y="844884"/>
                    <a:pt x="823780" y="825419"/>
                  </a:cubicBezTo>
                  <a:cubicBezTo>
                    <a:pt x="823780" y="807553"/>
                    <a:pt x="817914" y="793621"/>
                    <a:pt x="806181" y="783621"/>
                  </a:cubicBezTo>
                  <a:cubicBezTo>
                    <a:pt x="794315" y="773755"/>
                    <a:pt x="773416" y="765422"/>
                    <a:pt x="743485" y="758623"/>
                  </a:cubicBezTo>
                  <a:cubicBezTo>
                    <a:pt x="713553" y="751823"/>
                    <a:pt x="696054" y="746557"/>
                    <a:pt x="690988" y="742824"/>
                  </a:cubicBezTo>
                  <a:cubicBezTo>
                    <a:pt x="687255" y="740024"/>
                    <a:pt x="685388" y="736624"/>
                    <a:pt x="685388" y="732624"/>
                  </a:cubicBezTo>
                  <a:cubicBezTo>
                    <a:pt x="685388" y="727958"/>
                    <a:pt x="687522" y="724158"/>
                    <a:pt x="691788" y="721225"/>
                  </a:cubicBezTo>
                  <a:cubicBezTo>
                    <a:pt x="698188" y="717092"/>
                    <a:pt x="708787" y="715026"/>
                    <a:pt x="723586" y="715026"/>
                  </a:cubicBezTo>
                  <a:cubicBezTo>
                    <a:pt x="735319" y="715026"/>
                    <a:pt x="744351" y="717225"/>
                    <a:pt x="750684" y="721625"/>
                  </a:cubicBezTo>
                  <a:cubicBezTo>
                    <a:pt x="757017" y="726025"/>
                    <a:pt x="761317" y="732358"/>
                    <a:pt x="763584" y="740624"/>
                  </a:cubicBezTo>
                  <a:lnTo>
                    <a:pt x="816580" y="730825"/>
                  </a:lnTo>
                  <a:cubicBezTo>
                    <a:pt x="811247" y="712292"/>
                    <a:pt x="801515" y="698293"/>
                    <a:pt x="787382" y="688827"/>
                  </a:cubicBezTo>
                  <a:cubicBezTo>
                    <a:pt x="773250" y="679361"/>
                    <a:pt x="751651" y="674628"/>
                    <a:pt x="722586" y="674628"/>
                  </a:cubicBezTo>
                  <a:close/>
                  <a:moveTo>
                    <a:pt x="224310" y="593633"/>
                  </a:moveTo>
                  <a:cubicBezTo>
                    <a:pt x="201778" y="593633"/>
                    <a:pt x="182545" y="597033"/>
                    <a:pt x="166613" y="603832"/>
                  </a:cubicBezTo>
                  <a:cubicBezTo>
                    <a:pt x="150681" y="610632"/>
                    <a:pt x="138481" y="620531"/>
                    <a:pt x="130015" y="633531"/>
                  </a:cubicBezTo>
                  <a:cubicBezTo>
                    <a:pt x="121549" y="646530"/>
                    <a:pt x="117316" y="660496"/>
                    <a:pt x="117316" y="675428"/>
                  </a:cubicBezTo>
                  <a:cubicBezTo>
                    <a:pt x="117316" y="698627"/>
                    <a:pt x="126316" y="718292"/>
                    <a:pt x="144314" y="734424"/>
                  </a:cubicBezTo>
                  <a:cubicBezTo>
                    <a:pt x="157114" y="745890"/>
                    <a:pt x="179379" y="755556"/>
                    <a:pt x="211110" y="763423"/>
                  </a:cubicBezTo>
                  <a:cubicBezTo>
                    <a:pt x="235776" y="769556"/>
                    <a:pt x="251575" y="773822"/>
                    <a:pt x="258507" y="776222"/>
                  </a:cubicBezTo>
                  <a:cubicBezTo>
                    <a:pt x="268640" y="779822"/>
                    <a:pt x="275740" y="784055"/>
                    <a:pt x="279806" y="788921"/>
                  </a:cubicBezTo>
                  <a:cubicBezTo>
                    <a:pt x="283873" y="793787"/>
                    <a:pt x="285906" y="799687"/>
                    <a:pt x="285906" y="806620"/>
                  </a:cubicBezTo>
                  <a:cubicBezTo>
                    <a:pt x="285906" y="817419"/>
                    <a:pt x="281073" y="826852"/>
                    <a:pt x="271407" y="834918"/>
                  </a:cubicBezTo>
                  <a:cubicBezTo>
                    <a:pt x="261741" y="842984"/>
                    <a:pt x="247375" y="847017"/>
                    <a:pt x="228309" y="847017"/>
                  </a:cubicBezTo>
                  <a:cubicBezTo>
                    <a:pt x="210310" y="847017"/>
                    <a:pt x="196011" y="842484"/>
                    <a:pt x="185412" y="833418"/>
                  </a:cubicBezTo>
                  <a:cubicBezTo>
                    <a:pt x="174813" y="824352"/>
                    <a:pt x="167780" y="810153"/>
                    <a:pt x="164313" y="790821"/>
                  </a:cubicBezTo>
                  <a:lnTo>
                    <a:pt x="106717" y="796421"/>
                  </a:lnTo>
                  <a:cubicBezTo>
                    <a:pt x="110583" y="829219"/>
                    <a:pt x="122449" y="854184"/>
                    <a:pt x="142315" y="871316"/>
                  </a:cubicBezTo>
                  <a:cubicBezTo>
                    <a:pt x="162180" y="888448"/>
                    <a:pt x="190645" y="897014"/>
                    <a:pt x="227709" y="897014"/>
                  </a:cubicBezTo>
                  <a:cubicBezTo>
                    <a:pt x="253174" y="897014"/>
                    <a:pt x="274440" y="893448"/>
                    <a:pt x="291505" y="886315"/>
                  </a:cubicBezTo>
                  <a:cubicBezTo>
                    <a:pt x="308571" y="879182"/>
                    <a:pt x="321770" y="868283"/>
                    <a:pt x="331103" y="853617"/>
                  </a:cubicBezTo>
                  <a:cubicBezTo>
                    <a:pt x="340436" y="838951"/>
                    <a:pt x="345102" y="823219"/>
                    <a:pt x="345102" y="806420"/>
                  </a:cubicBezTo>
                  <a:cubicBezTo>
                    <a:pt x="345102" y="787888"/>
                    <a:pt x="341202" y="772322"/>
                    <a:pt x="333403" y="759723"/>
                  </a:cubicBezTo>
                  <a:cubicBezTo>
                    <a:pt x="325603" y="747124"/>
                    <a:pt x="314804" y="737191"/>
                    <a:pt x="301005" y="729925"/>
                  </a:cubicBezTo>
                  <a:cubicBezTo>
                    <a:pt x="287206" y="722658"/>
                    <a:pt x="265907" y="715626"/>
                    <a:pt x="237109" y="708826"/>
                  </a:cubicBezTo>
                  <a:cubicBezTo>
                    <a:pt x="208311" y="702026"/>
                    <a:pt x="190178" y="695493"/>
                    <a:pt x="182712" y="689227"/>
                  </a:cubicBezTo>
                  <a:cubicBezTo>
                    <a:pt x="176846" y="684294"/>
                    <a:pt x="173913" y="678361"/>
                    <a:pt x="173913" y="671428"/>
                  </a:cubicBezTo>
                  <a:cubicBezTo>
                    <a:pt x="173913" y="663829"/>
                    <a:pt x="177046" y="657762"/>
                    <a:pt x="183312" y="653229"/>
                  </a:cubicBezTo>
                  <a:cubicBezTo>
                    <a:pt x="193045" y="646163"/>
                    <a:pt x="206511" y="642630"/>
                    <a:pt x="223710" y="642630"/>
                  </a:cubicBezTo>
                  <a:cubicBezTo>
                    <a:pt x="240375" y="642630"/>
                    <a:pt x="252874" y="645930"/>
                    <a:pt x="261207" y="652529"/>
                  </a:cubicBezTo>
                  <a:cubicBezTo>
                    <a:pt x="269540" y="659129"/>
                    <a:pt x="274973" y="669962"/>
                    <a:pt x="277506" y="685027"/>
                  </a:cubicBezTo>
                  <a:lnTo>
                    <a:pt x="336703" y="682428"/>
                  </a:lnTo>
                  <a:cubicBezTo>
                    <a:pt x="335769" y="655496"/>
                    <a:pt x="326003" y="633964"/>
                    <a:pt x="307405" y="617831"/>
                  </a:cubicBezTo>
                  <a:cubicBezTo>
                    <a:pt x="288806" y="601699"/>
                    <a:pt x="261107" y="593633"/>
                    <a:pt x="224310" y="593633"/>
                  </a:cubicBezTo>
                  <a:close/>
                  <a:moveTo>
                    <a:pt x="793842" y="0"/>
                  </a:moveTo>
                  <a:cubicBezTo>
                    <a:pt x="1232269" y="0"/>
                    <a:pt x="1587684" y="329113"/>
                    <a:pt x="1587684" y="735095"/>
                  </a:cubicBezTo>
                  <a:cubicBezTo>
                    <a:pt x="1587684" y="1141077"/>
                    <a:pt x="1232269" y="1470190"/>
                    <a:pt x="793842" y="1470190"/>
                  </a:cubicBezTo>
                  <a:cubicBezTo>
                    <a:pt x="355415" y="1470190"/>
                    <a:pt x="0" y="1141077"/>
                    <a:pt x="0" y="735095"/>
                  </a:cubicBezTo>
                  <a:cubicBezTo>
                    <a:pt x="0" y="329113"/>
                    <a:pt x="355415" y="0"/>
                    <a:pt x="793842" y="0"/>
                  </a:cubicBezTo>
                  <a:close/>
                </a:path>
              </a:pathLst>
            </a:custGeom>
            <a:ln w="53975" cap="rnd">
              <a:solidFill>
                <a:schemeClr val="bg1"/>
              </a:solidFill>
              <a:prstDash val="solid"/>
            </a:ln>
            <a:effectLst>
              <a:outerShdw sx="1000" sy="1000" algn="bl" rotWithShape="0">
                <a:srgbClr val="000000"/>
              </a:outerShdw>
            </a:effectLst>
            <a:extLst>
              <a:ext uri="{909E8E84-426E-40DD-AFC4-6F175D3DCCD1}">
                <a14:hiddenFill xmlns:a14="http://schemas.microsoft.com/office/drawing/2010/main">
                  <a:solidFill>
                    <a:srgbClr val="FFFFFF"/>
                  </a:solidFill>
                </a14:hiddenFill>
              </a:ext>
            </a:extLst>
          </p:spPr>
        </p:pic>
      </p:grpSp>
      <p:grpSp>
        <p:nvGrpSpPr>
          <p:cNvPr id="46" name="Group 45">
            <a:extLst>
              <a:ext uri="{FF2B5EF4-FFF2-40B4-BE49-F238E27FC236}">
                <a16:creationId xmlns:a16="http://schemas.microsoft.com/office/drawing/2014/main" id="{95504F09-B8FE-E1E6-B8FC-E9A7FD20F66A}"/>
              </a:ext>
            </a:extLst>
          </p:cNvPr>
          <p:cNvGrpSpPr/>
          <p:nvPr/>
        </p:nvGrpSpPr>
        <p:grpSpPr>
          <a:xfrm>
            <a:off x="-1112641" y="3508358"/>
            <a:ext cx="1060374" cy="1020313"/>
            <a:chOff x="169335" y="4210029"/>
            <a:chExt cx="1272449" cy="1224375"/>
          </a:xfrm>
        </p:grpSpPr>
        <p:sp>
          <p:nvSpPr>
            <p:cNvPr id="47" name="Oval 46">
              <a:extLst>
                <a:ext uri="{FF2B5EF4-FFF2-40B4-BE49-F238E27FC236}">
                  <a16:creationId xmlns:a16="http://schemas.microsoft.com/office/drawing/2014/main" id="{0C51FBD8-F398-C7E6-33D2-71C8A933D219}"/>
                </a:ext>
              </a:extLst>
            </p:cNvPr>
            <p:cNvSpPr/>
            <p:nvPr/>
          </p:nvSpPr>
          <p:spPr>
            <a:xfrm>
              <a:off x="234673" y="4305677"/>
              <a:ext cx="1155267" cy="1049580"/>
            </a:xfrm>
            <a:prstGeom prst="ellipse">
              <a:avLst/>
            </a:prstGeom>
            <a:solidFill>
              <a:schemeClr val="bg1"/>
            </a:solidFill>
            <a:ln w="539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sz="1500">
                <a:solidFill>
                  <a:prstClr val="white"/>
                </a:solidFill>
                <a:latin typeface="Calibri" panose="020F0502020204030204"/>
              </a:endParaRPr>
            </a:p>
          </p:txBody>
        </p:sp>
        <p:pic>
          <p:nvPicPr>
            <p:cNvPr id="48" name="Picture 47">
              <a:extLst>
                <a:ext uri="{FF2B5EF4-FFF2-40B4-BE49-F238E27FC236}">
                  <a16:creationId xmlns:a16="http://schemas.microsoft.com/office/drawing/2014/main" id="{EEA27DFA-E72A-AE7A-940F-22ECE1CEF6AE}"/>
                </a:ext>
              </a:extLst>
            </p:cNvPr>
            <p:cNvPicPr>
              <a:picLocks noChangeAspect="1"/>
            </p:cNvPicPr>
            <p:nvPr/>
          </p:nvPicPr>
          <p:blipFill>
            <a:blip r:embed="rId11" cstate="email">
              <a:alphaModFix/>
              <a:duotone>
                <a:prstClr val="black"/>
                <a:srgbClr val="FF969E">
                  <a:tint val="45000"/>
                  <a:satMod val="400000"/>
                </a:srgbClr>
              </a:duotone>
              <a:extLst>
                <a:ext uri="{28A0092B-C50C-407E-A947-70E740481C1C}">
                  <a14:useLocalDpi xmlns:a14="http://schemas.microsoft.com/office/drawing/2010/main"/>
                </a:ext>
                <a:ext uri="{837473B0-CC2E-450A-ABE3-18F120FF3D39}">
                  <a1611:picAttrSrcUrl xmlns:a1611="http://schemas.microsoft.com/office/drawing/2016/11/main" r:id="rId12"/>
                </a:ext>
              </a:extLst>
            </a:blip>
            <a:srcRect/>
            <a:stretch/>
          </p:blipFill>
          <p:spPr>
            <a:xfrm>
              <a:off x="169335" y="4210029"/>
              <a:ext cx="1272449" cy="1224375"/>
            </a:xfrm>
            <a:custGeom>
              <a:avLst/>
              <a:gdLst/>
              <a:ahLst/>
              <a:cxnLst/>
              <a:rect l="l" t="t" r="r" b="b"/>
              <a:pathLst>
                <a:path w="1475716" h="1419962">
                  <a:moveTo>
                    <a:pt x="1041060" y="576731"/>
                  </a:moveTo>
                  <a:lnTo>
                    <a:pt x="1041060" y="869913"/>
                  </a:lnTo>
                  <a:lnTo>
                    <a:pt x="1264047" y="869913"/>
                  </a:lnTo>
                  <a:lnTo>
                    <a:pt x="1264047" y="820516"/>
                  </a:lnTo>
                  <a:lnTo>
                    <a:pt x="1100257" y="820516"/>
                  </a:lnTo>
                  <a:lnTo>
                    <a:pt x="1100257" y="740721"/>
                  </a:lnTo>
                  <a:lnTo>
                    <a:pt x="1247448" y="740721"/>
                  </a:lnTo>
                  <a:lnTo>
                    <a:pt x="1247448" y="691324"/>
                  </a:lnTo>
                  <a:lnTo>
                    <a:pt x="1100257" y="691324"/>
                  </a:lnTo>
                  <a:lnTo>
                    <a:pt x="1100257" y="626328"/>
                  </a:lnTo>
                  <a:lnTo>
                    <a:pt x="1258447" y="626328"/>
                  </a:lnTo>
                  <a:lnTo>
                    <a:pt x="1258447" y="576731"/>
                  </a:lnTo>
                  <a:close/>
                  <a:moveTo>
                    <a:pt x="764835" y="576731"/>
                  </a:moveTo>
                  <a:lnTo>
                    <a:pt x="764835" y="869913"/>
                  </a:lnTo>
                  <a:lnTo>
                    <a:pt x="987822" y="869913"/>
                  </a:lnTo>
                  <a:lnTo>
                    <a:pt x="987822" y="820516"/>
                  </a:lnTo>
                  <a:lnTo>
                    <a:pt x="824032" y="820516"/>
                  </a:lnTo>
                  <a:lnTo>
                    <a:pt x="824032" y="740721"/>
                  </a:lnTo>
                  <a:lnTo>
                    <a:pt x="971223" y="740721"/>
                  </a:lnTo>
                  <a:lnTo>
                    <a:pt x="971223" y="691324"/>
                  </a:lnTo>
                  <a:lnTo>
                    <a:pt x="824032" y="691324"/>
                  </a:lnTo>
                  <a:lnTo>
                    <a:pt x="824032" y="626328"/>
                  </a:lnTo>
                  <a:lnTo>
                    <a:pt x="982222" y="626328"/>
                  </a:lnTo>
                  <a:lnTo>
                    <a:pt x="982222" y="576731"/>
                  </a:lnTo>
                  <a:close/>
                  <a:moveTo>
                    <a:pt x="470160" y="576731"/>
                  </a:moveTo>
                  <a:lnTo>
                    <a:pt x="470160" y="869913"/>
                  </a:lnTo>
                  <a:lnTo>
                    <a:pt x="525157" y="869913"/>
                  </a:lnTo>
                  <a:lnTo>
                    <a:pt x="525157" y="678725"/>
                  </a:lnTo>
                  <a:lnTo>
                    <a:pt x="643350" y="869913"/>
                  </a:lnTo>
                  <a:lnTo>
                    <a:pt x="702746" y="869913"/>
                  </a:lnTo>
                  <a:lnTo>
                    <a:pt x="702746" y="576731"/>
                  </a:lnTo>
                  <a:lnTo>
                    <a:pt x="647749" y="576731"/>
                  </a:lnTo>
                  <a:lnTo>
                    <a:pt x="647749" y="772519"/>
                  </a:lnTo>
                  <a:lnTo>
                    <a:pt x="527757" y="576731"/>
                  </a:lnTo>
                  <a:close/>
                  <a:moveTo>
                    <a:pt x="295929" y="571731"/>
                  </a:moveTo>
                  <a:cubicBezTo>
                    <a:pt x="273397" y="571731"/>
                    <a:pt x="254165" y="575131"/>
                    <a:pt x="238233" y="581931"/>
                  </a:cubicBezTo>
                  <a:cubicBezTo>
                    <a:pt x="222300" y="588730"/>
                    <a:pt x="210101" y="598630"/>
                    <a:pt x="201635" y="611629"/>
                  </a:cubicBezTo>
                  <a:cubicBezTo>
                    <a:pt x="193169" y="624628"/>
                    <a:pt x="188935" y="638594"/>
                    <a:pt x="188935" y="653526"/>
                  </a:cubicBezTo>
                  <a:cubicBezTo>
                    <a:pt x="188935" y="676725"/>
                    <a:pt x="197935" y="696391"/>
                    <a:pt x="215934" y="712523"/>
                  </a:cubicBezTo>
                  <a:cubicBezTo>
                    <a:pt x="228733" y="723989"/>
                    <a:pt x="250998" y="733655"/>
                    <a:pt x="282730" y="741521"/>
                  </a:cubicBezTo>
                  <a:cubicBezTo>
                    <a:pt x="307395" y="747654"/>
                    <a:pt x="323194" y="751920"/>
                    <a:pt x="330127" y="754320"/>
                  </a:cubicBezTo>
                  <a:cubicBezTo>
                    <a:pt x="340260" y="757920"/>
                    <a:pt x="347359" y="762153"/>
                    <a:pt x="351426" y="767020"/>
                  </a:cubicBezTo>
                  <a:cubicBezTo>
                    <a:pt x="355492" y="771886"/>
                    <a:pt x="357525" y="777786"/>
                    <a:pt x="357525" y="784718"/>
                  </a:cubicBezTo>
                  <a:cubicBezTo>
                    <a:pt x="357525" y="795518"/>
                    <a:pt x="352692" y="804951"/>
                    <a:pt x="343026" y="813017"/>
                  </a:cubicBezTo>
                  <a:cubicBezTo>
                    <a:pt x="333360" y="821083"/>
                    <a:pt x="318994" y="825116"/>
                    <a:pt x="299929" y="825116"/>
                  </a:cubicBezTo>
                  <a:cubicBezTo>
                    <a:pt x="281930" y="825116"/>
                    <a:pt x="267631" y="820583"/>
                    <a:pt x="257031" y="811517"/>
                  </a:cubicBezTo>
                  <a:cubicBezTo>
                    <a:pt x="246432" y="802451"/>
                    <a:pt x="239399" y="788252"/>
                    <a:pt x="235933" y="768919"/>
                  </a:cubicBezTo>
                  <a:lnTo>
                    <a:pt x="178336" y="774519"/>
                  </a:lnTo>
                  <a:cubicBezTo>
                    <a:pt x="182203" y="807317"/>
                    <a:pt x="194069" y="832282"/>
                    <a:pt x="213934" y="849414"/>
                  </a:cubicBezTo>
                  <a:cubicBezTo>
                    <a:pt x="233799" y="866547"/>
                    <a:pt x="262264" y="875113"/>
                    <a:pt x="299329" y="875113"/>
                  </a:cubicBezTo>
                  <a:cubicBezTo>
                    <a:pt x="324794" y="875113"/>
                    <a:pt x="346059" y="871546"/>
                    <a:pt x="363125" y="864414"/>
                  </a:cubicBezTo>
                  <a:cubicBezTo>
                    <a:pt x="380190" y="857281"/>
                    <a:pt x="393390" y="846381"/>
                    <a:pt x="402722" y="831716"/>
                  </a:cubicBezTo>
                  <a:cubicBezTo>
                    <a:pt x="412055" y="817050"/>
                    <a:pt x="416722" y="801317"/>
                    <a:pt x="416722" y="784518"/>
                  </a:cubicBezTo>
                  <a:cubicBezTo>
                    <a:pt x="416722" y="765986"/>
                    <a:pt x="412822" y="750421"/>
                    <a:pt x="405022" y="737821"/>
                  </a:cubicBezTo>
                  <a:cubicBezTo>
                    <a:pt x="397223" y="725222"/>
                    <a:pt x="386423" y="715289"/>
                    <a:pt x="372624" y="708023"/>
                  </a:cubicBezTo>
                  <a:cubicBezTo>
                    <a:pt x="358825" y="700757"/>
                    <a:pt x="337526" y="693724"/>
                    <a:pt x="308728" y="686924"/>
                  </a:cubicBezTo>
                  <a:cubicBezTo>
                    <a:pt x="279930" y="680125"/>
                    <a:pt x="261798" y="673592"/>
                    <a:pt x="254332" y="667326"/>
                  </a:cubicBezTo>
                  <a:cubicBezTo>
                    <a:pt x="248465" y="662393"/>
                    <a:pt x="245532" y="656460"/>
                    <a:pt x="245532" y="649527"/>
                  </a:cubicBezTo>
                  <a:cubicBezTo>
                    <a:pt x="245532" y="641927"/>
                    <a:pt x="248665" y="635861"/>
                    <a:pt x="254931" y="631328"/>
                  </a:cubicBezTo>
                  <a:cubicBezTo>
                    <a:pt x="264664" y="624262"/>
                    <a:pt x="278130" y="620728"/>
                    <a:pt x="295329" y="620728"/>
                  </a:cubicBezTo>
                  <a:cubicBezTo>
                    <a:pt x="311995" y="620728"/>
                    <a:pt x="324494" y="624028"/>
                    <a:pt x="332827" y="630628"/>
                  </a:cubicBezTo>
                  <a:cubicBezTo>
                    <a:pt x="341160" y="637227"/>
                    <a:pt x="346593" y="648060"/>
                    <a:pt x="349126" y="663126"/>
                  </a:cubicBezTo>
                  <a:lnTo>
                    <a:pt x="408322" y="660526"/>
                  </a:lnTo>
                  <a:cubicBezTo>
                    <a:pt x="407389" y="633594"/>
                    <a:pt x="397623" y="612062"/>
                    <a:pt x="379024" y="595930"/>
                  </a:cubicBezTo>
                  <a:cubicBezTo>
                    <a:pt x="360425" y="579798"/>
                    <a:pt x="332727" y="571731"/>
                    <a:pt x="295929" y="571731"/>
                  </a:cubicBezTo>
                  <a:close/>
                  <a:moveTo>
                    <a:pt x="737858" y="0"/>
                  </a:moveTo>
                  <a:cubicBezTo>
                    <a:pt x="1145366" y="0"/>
                    <a:pt x="1475716" y="317869"/>
                    <a:pt x="1475716" y="709981"/>
                  </a:cubicBezTo>
                  <a:cubicBezTo>
                    <a:pt x="1475716" y="1102093"/>
                    <a:pt x="1145366" y="1419962"/>
                    <a:pt x="737858" y="1419962"/>
                  </a:cubicBezTo>
                  <a:cubicBezTo>
                    <a:pt x="330350" y="1419962"/>
                    <a:pt x="0" y="1102093"/>
                    <a:pt x="0" y="709981"/>
                  </a:cubicBezTo>
                  <a:cubicBezTo>
                    <a:pt x="0" y="317869"/>
                    <a:pt x="330350" y="0"/>
                    <a:pt x="737858" y="0"/>
                  </a:cubicBezTo>
                  <a:close/>
                </a:path>
              </a:pathLst>
            </a:custGeom>
            <a:ln w="53975">
              <a:solidFill>
                <a:schemeClr val="bg1"/>
              </a:solidFill>
            </a:ln>
          </p:spPr>
        </p:pic>
      </p:grpSp>
      <p:grpSp>
        <p:nvGrpSpPr>
          <p:cNvPr id="49" name="Group 48">
            <a:extLst>
              <a:ext uri="{FF2B5EF4-FFF2-40B4-BE49-F238E27FC236}">
                <a16:creationId xmlns:a16="http://schemas.microsoft.com/office/drawing/2014/main" id="{619AEE26-6AAE-1C06-C415-062EAC9ECBF8}"/>
              </a:ext>
            </a:extLst>
          </p:cNvPr>
          <p:cNvGrpSpPr/>
          <p:nvPr/>
        </p:nvGrpSpPr>
        <p:grpSpPr>
          <a:xfrm>
            <a:off x="-1139269" y="5760255"/>
            <a:ext cx="1069721" cy="996064"/>
            <a:chOff x="169335" y="6899053"/>
            <a:chExt cx="1283665" cy="1195277"/>
          </a:xfrm>
        </p:grpSpPr>
        <p:sp>
          <p:nvSpPr>
            <p:cNvPr id="50" name="Oval 49">
              <a:extLst>
                <a:ext uri="{FF2B5EF4-FFF2-40B4-BE49-F238E27FC236}">
                  <a16:creationId xmlns:a16="http://schemas.microsoft.com/office/drawing/2014/main" id="{4C8C51BA-1108-53BF-12DF-307A09AABCAA}"/>
                </a:ext>
              </a:extLst>
            </p:cNvPr>
            <p:cNvSpPr/>
            <p:nvPr/>
          </p:nvSpPr>
          <p:spPr>
            <a:xfrm>
              <a:off x="234673" y="6975240"/>
              <a:ext cx="1155267" cy="1049580"/>
            </a:xfrm>
            <a:prstGeom prst="ellipse">
              <a:avLst/>
            </a:prstGeom>
            <a:solidFill>
              <a:schemeClr val="bg1"/>
            </a:solidFill>
            <a:ln w="539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sz="1500">
                <a:solidFill>
                  <a:prstClr val="white"/>
                </a:solidFill>
                <a:latin typeface="Calibri" panose="020F0502020204030204"/>
              </a:endParaRPr>
            </a:p>
          </p:txBody>
        </p:sp>
        <p:pic>
          <p:nvPicPr>
            <p:cNvPr id="53" name="Picture 52" descr="Visit Broadstairs - quintessential seaside town on the Kent coast - Visit  Thanet">
              <a:extLst>
                <a:ext uri="{FF2B5EF4-FFF2-40B4-BE49-F238E27FC236}">
                  <a16:creationId xmlns:a16="http://schemas.microsoft.com/office/drawing/2014/main" id="{120171A6-8B2C-D582-A62C-3D4E08C4A256}"/>
                </a:ext>
              </a:extLst>
            </p:cNvPr>
            <p:cNvPicPr>
              <a:picLocks noChangeAspect="1" noChangeArrowheads="1"/>
            </p:cNvPicPr>
            <p:nvPr/>
          </p:nvPicPr>
          <p:blipFill>
            <a:blip r:embed="rId8" cstate="email">
              <a:duotone>
                <a:prstClr val="black"/>
                <a:schemeClr val="accent2">
                  <a:lumMod val="60000"/>
                  <a:lumOff val="40000"/>
                  <a:tint val="45000"/>
                  <a:satMod val="400000"/>
                </a:schemeClr>
              </a:duotone>
              <a:extLst>
                <a:ext uri="{28A0092B-C50C-407E-A947-70E740481C1C}">
                  <a14:useLocalDpi xmlns:a14="http://schemas.microsoft.com/office/drawing/2010/main"/>
                </a:ext>
              </a:extLst>
            </a:blip>
            <a:srcRect/>
            <a:stretch/>
          </p:blipFill>
          <p:spPr bwMode="auto">
            <a:xfrm>
              <a:off x="169335" y="6899053"/>
              <a:ext cx="1283665" cy="1195277"/>
            </a:xfrm>
            <a:custGeom>
              <a:avLst/>
              <a:gdLst/>
              <a:ahLst/>
              <a:cxnLst/>
              <a:rect l="l" t="t" r="r" b="b"/>
              <a:pathLst>
                <a:path w="1488724" h="1386216">
                  <a:moveTo>
                    <a:pt x="693640" y="714168"/>
                  </a:moveTo>
                  <a:lnTo>
                    <a:pt x="750836" y="784763"/>
                  </a:lnTo>
                  <a:cubicBezTo>
                    <a:pt x="741237" y="792763"/>
                    <a:pt x="732371" y="798496"/>
                    <a:pt x="724238" y="801962"/>
                  </a:cubicBezTo>
                  <a:cubicBezTo>
                    <a:pt x="716105" y="805429"/>
                    <a:pt x="707639" y="807162"/>
                    <a:pt x="698839" y="807162"/>
                  </a:cubicBezTo>
                  <a:cubicBezTo>
                    <a:pt x="685507" y="807162"/>
                    <a:pt x="674874" y="803329"/>
                    <a:pt x="666941" y="795663"/>
                  </a:cubicBezTo>
                  <a:cubicBezTo>
                    <a:pt x="659008" y="787997"/>
                    <a:pt x="655042" y="778097"/>
                    <a:pt x="655042" y="765964"/>
                  </a:cubicBezTo>
                  <a:cubicBezTo>
                    <a:pt x="655042" y="756365"/>
                    <a:pt x="658242" y="746966"/>
                    <a:pt x="664641" y="737766"/>
                  </a:cubicBezTo>
                  <a:cubicBezTo>
                    <a:pt x="671041" y="728567"/>
                    <a:pt x="680707" y="720701"/>
                    <a:pt x="693640" y="714168"/>
                  </a:cubicBezTo>
                  <a:close/>
                  <a:moveTo>
                    <a:pt x="717638" y="589775"/>
                  </a:moveTo>
                  <a:cubicBezTo>
                    <a:pt x="726838" y="589775"/>
                    <a:pt x="734137" y="592308"/>
                    <a:pt x="739537" y="597375"/>
                  </a:cubicBezTo>
                  <a:cubicBezTo>
                    <a:pt x="744936" y="602441"/>
                    <a:pt x="747636" y="608574"/>
                    <a:pt x="747636" y="615774"/>
                  </a:cubicBezTo>
                  <a:cubicBezTo>
                    <a:pt x="747636" y="624307"/>
                    <a:pt x="742037" y="632906"/>
                    <a:pt x="730837" y="641572"/>
                  </a:cubicBezTo>
                  <a:lnTo>
                    <a:pt x="715638" y="653171"/>
                  </a:lnTo>
                  <a:lnTo>
                    <a:pt x="701839" y="637172"/>
                  </a:lnTo>
                  <a:cubicBezTo>
                    <a:pt x="693306" y="627306"/>
                    <a:pt x="689040" y="618907"/>
                    <a:pt x="689040" y="611974"/>
                  </a:cubicBezTo>
                  <a:cubicBezTo>
                    <a:pt x="689040" y="606108"/>
                    <a:pt x="691573" y="600941"/>
                    <a:pt x="696639" y="596475"/>
                  </a:cubicBezTo>
                  <a:cubicBezTo>
                    <a:pt x="701706" y="592008"/>
                    <a:pt x="708705" y="589775"/>
                    <a:pt x="717638" y="589775"/>
                  </a:cubicBezTo>
                  <a:close/>
                  <a:moveTo>
                    <a:pt x="894195" y="555177"/>
                  </a:moveTo>
                  <a:lnTo>
                    <a:pt x="894195" y="848359"/>
                  </a:lnTo>
                  <a:lnTo>
                    <a:pt x="949191" y="848359"/>
                  </a:lnTo>
                  <a:lnTo>
                    <a:pt x="949191" y="617574"/>
                  </a:lnTo>
                  <a:lnTo>
                    <a:pt x="1007188" y="848359"/>
                  </a:lnTo>
                  <a:lnTo>
                    <a:pt x="1064184" y="848359"/>
                  </a:lnTo>
                  <a:lnTo>
                    <a:pt x="1122381" y="617574"/>
                  </a:lnTo>
                  <a:lnTo>
                    <a:pt x="1122381" y="848359"/>
                  </a:lnTo>
                  <a:lnTo>
                    <a:pt x="1177377" y="848359"/>
                  </a:lnTo>
                  <a:lnTo>
                    <a:pt x="1177377" y="555177"/>
                  </a:lnTo>
                  <a:lnTo>
                    <a:pt x="1088583" y="555177"/>
                  </a:lnTo>
                  <a:lnTo>
                    <a:pt x="1035986" y="755165"/>
                  </a:lnTo>
                  <a:lnTo>
                    <a:pt x="982789" y="555177"/>
                  </a:lnTo>
                  <a:close/>
                  <a:moveTo>
                    <a:pt x="324295" y="555177"/>
                  </a:moveTo>
                  <a:lnTo>
                    <a:pt x="324295" y="848359"/>
                  </a:lnTo>
                  <a:lnTo>
                    <a:pt x="383491" y="848359"/>
                  </a:lnTo>
                  <a:lnTo>
                    <a:pt x="383491" y="759765"/>
                  </a:lnTo>
                  <a:lnTo>
                    <a:pt x="431488" y="710768"/>
                  </a:lnTo>
                  <a:lnTo>
                    <a:pt x="512083" y="848359"/>
                  </a:lnTo>
                  <a:lnTo>
                    <a:pt x="588679" y="848359"/>
                  </a:lnTo>
                  <a:lnTo>
                    <a:pt x="472286" y="669370"/>
                  </a:lnTo>
                  <a:lnTo>
                    <a:pt x="582679" y="555177"/>
                  </a:lnTo>
                  <a:lnTo>
                    <a:pt x="503084" y="555177"/>
                  </a:lnTo>
                  <a:lnTo>
                    <a:pt x="383491" y="685369"/>
                  </a:lnTo>
                  <a:lnTo>
                    <a:pt x="383491" y="555177"/>
                  </a:lnTo>
                  <a:close/>
                  <a:moveTo>
                    <a:pt x="716238" y="550178"/>
                  </a:moveTo>
                  <a:cubicBezTo>
                    <a:pt x="689973" y="550178"/>
                    <a:pt x="669741" y="556344"/>
                    <a:pt x="655542" y="568677"/>
                  </a:cubicBezTo>
                  <a:cubicBezTo>
                    <a:pt x="641343" y="581009"/>
                    <a:pt x="634243" y="596042"/>
                    <a:pt x="634243" y="613774"/>
                  </a:cubicBezTo>
                  <a:cubicBezTo>
                    <a:pt x="634243" y="623373"/>
                    <a:pt x="636776" y="633539"/>
                    <a:pt x="641843" y="644272"/>
                  </a:cubicBezTo>
                  <a:cubicBezTo>
                    <a:pt x="646909" y="655005"/>
                    <a:pt x="654442" y="666304"/>
                    <a:pt x="664441" y="678170"/>
                  </a:cubicBezTo>
                  <a:cubicBezTo>
                    <a:pt x="642176" y="689236"/>
                    <a:pt x="625444" y="702268"/>
                    <a:pt x="614244" y="717268"/>
                  </a:cubicBezTo>
                  <a:cubicBezTo>
                    <a:pt x="603045" y="732267"/>
                    <a:pt x="597445" y="749166"/>
                    <a:pt x="597445" y="767964"/>
                  </a:cubicBezTo>
                  <a:cubicBezTo>
                    <a:pt x="597445" y="788630"/>
                    <a:pt x="604578" y="806895"/>
                    <a:pt x="618844" y="822761"/>
                  </a:cubicBezTo>
                  <a:cubicBezTo>
                    <a:pt x="637243" y="843293"/>
                    <a:pt x="664708" y="853559"/>
                    <a:pt x="701239" y="853559"/>
                  </a:cubicBezTo>
                  <a:cubicBezTo>
                    <a:pt x="719638" y="853559"/>
                    <a:pt x="735504" y="851026"/>
                    <a:pt x="748836" y="845960"/>
                  </a:cubicBezTo>
                  <a:cubicBezTo>
                    <a:pt x="762169" y="840893"/>
                    <a:pt x="774768" y="833027"/>
                    <a:pt x="786634" y="822361"/>
                  </a:cubicBezTo>
                  <a:cubicBezTo>
                    <a:pt x="801966" y="836627"/>
                    <a:pt x="817965" y="847826"/>
                    <a:pt x="834631" y="855959"/>
                  </a:cubicBezTo>
                  <a:lnTo>
                    <a:pt x="868629" y="812562"/>
                  </a:lnTo>
                  <a:cubicBezTo>
                    <a:pt x="863962" y="810295"/>
                    <a:pt x="856663" y="805662"/>
                    <a:pt x="846730" y="798663"/>
                  </a:cubicBezTo>
                  <a:cubicBezTo>
                    <a:pt x="836798" y="791663"/>
                    <a:pt x="828698" y="785230"/>
                    <a:pt x="822432" y="779364"/>
                  </a:cubicBezTo>
                  <a:cubicBezTo>
                    <a:pt x="826698" y="773764"/>
                    <a:pt x="830698" y="766798"/>
                    <a:pt x="834431" y="758465"/>
                  </a:cubicBezTo>
                  <a:cubicBezTo>
                    <a:pt x="838164" y="750132"/>
                    <a:pt x="842564" y="736966"/>
                    <a:pt x="847630" y="718967"/>
                  </a:cubicBezTo>
                  <a:lnTo>
                    <a:pt x="796833" y="707368"/>
                  </a:lnTo>
                  <a:cubicBezTo>
                    <a:pt x="793367" y="721101"/>
                    <a:pt x="789234" y="732233"/>
                    <a:pt x="784434" y="740766"/>
                  </a:cubicBezTo>
                  <a:lnTo>
                    <a:pt x="743637" y="686969"/>
                  </a:lnTo>
                  <a:cubicBezTo>
                    <a:pt x="765102" y="673504"/>
                    <a:pt x="779368" y="661438"/>
                    <a:pt x="786434" y="650772"/>
                  </a:cubicBezTo>
                  <a:cubicBezTo>
                    <a:pt x="793500" y="640106"/>
                    <a:pt x="797033" y="628840"/>
                    <a:pt x="797033" y="616974"/>
                  </a:cubicBezTo>
                  <a:cubicBezTo>
                    <a:pt x="797033" y="598308"/>
                    <a:pt x="789900" y="582509"/>
                    <a:pt x="775635" y="569577"/>
                  </a:cubicBezTo>
                  <a:cubicBezTo>
                    <a:pt x="761369" y="556644"/>
                    <a:pt x="741570" y="550178"/>
                    <a:pt x="716238" y="550178"/>
                  </a:cubicBezTo>
                  <a:close/>
                  <a:moveTo>
                    <a:pt x="744362" y="0"/>
                  </a:moveTo>
                  <a:cubicBezTo>
                    <a:pt x="1155462" y="0"/>
                    <a:pt x="1488724" y="310315"/>
                    <a:pt x="1488724" y="693108"/>
                  </a:cubicBezTo>
                  <a:cubicBezTo>
                    <a:pt x="1488724" y="1075901"/>
                    <a:pt x="1155462" y="1386216"/>
                    <a:pt x="744362" y="1386216"/>
                  </a:cubicBezTo>
                  <a:cubicBezTo>
                    <a:pt x="333262" y="1386216"/>
                    <a:pt x="0" y="1075901"/>
                    <a:pt x="0" y="693108"/>
                  </a:cubicBezTo>
                  <a:cubicBezTo>
                    <a:pt x="0" y="310315"/>
                    <a:pt x="333262" y="0"/>
                    <a:pt x="744362" y="0"/>
                  </a:cubicBezTo>
                  <a:close/>
                </a:path>
              </a:pathLst>
            </a:custGeom>
            <a:ln w="53975" cap="rnd">
              <a:solidFill>
                <a:schemeClr val="bg1"/>
              </a:solidFill>
              <a:prstDash val="solid"/>
            </a:ln>
            <a:effectLst>
              <a:outerShdw sx="1000" sy="1000" algn="bl" rotWithShape="0">
                <a:srgbClr val="000000"/>
              </a:outerShdw>
            </a:effectLst>
            <a:extLst>
              <a:ext uri="{909E8E84-426E-40DD-AFC4-6F175D3DCCD1}">
                <a14:hiddenFill xmlns:a14="http://schemas.microsoft.com/office/drawing/2010/main">
                  <a:solidFill>
                    <a:srgbClr val="FFFFFF"/>
                  </a:solidFill>
                </a14:hiddenFill>
              </a:ext>
            </a:extLst>
          </p:spPr>
        </p:pic>
      </p:grpSp>
      <p:grpSp>
        <p:nvGrpSpPr>
          <p:cNvPr id="65" name="Group 64">
            <a:extLst>
              <a:ext uri="{FF2B5EF4-FFF2-40B4-BE49-F238E27FC236}">
                <a16:creationId xmlns:a16="http://schemas.microsoft.com/office/drawing/2014/main" id="{55D2ACC3-83DD-A953-42D4-CEFAB7C3EE45}"/>
              </a:ext>
            </a:extLst>
          </p:cNvPr>
          <p:cNvGrpSpPr/>
          <p:nvPr/>
        </p:nvGrpSpPr>
        <p:grpSpPr>
          <a:xfrm>
            <a:off x="-1112641" y="159606"/>
            <a:ext cx="1096368" cy="1048554"/>
            <a:chOff x="139825" y="280858"/>
            <a:chExt cx="1315641" cy="1258265"/>
          </a:xfrm>
        </p:grpSpPr>
        <p:sp>
          <p:nvSpPr>
            <p:cNvPr id="66" name="Oval 65">
              <a:extLst>
                <a:ext uri="{FF2B5EF4-FFF2-40B4-BE49-F238E27FC236}">
                  <a16:creationId xmlns:a16="http://schemas.microsoft.com/office/drawing/2014/main" id="{D481F8E3-474D-593B-2E12-FF732EB77B4D}"/>
                </a:ext>
              </a:extLst>
            </p:cNvPr>
            <p:cNvSpPr/>
            <p:nvPr/>
          </p:nvSpPr>
          <p:spPr>
            <a:xfrm>
              <a:off x="218322" y="401115"/>
              <a:ext cx="1155267" cy="1049580"/>
            </a:xfrm>
            <a:prstGeom prst="ellipse">
              <a:avLst/>
            </a:prstGeom>
            <a:solidFill>
              <a:schemeClr val="bg1"/>
            </a:solidFill>
            <a:ln w="635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sz="1500">
                <a:solidFill>
                  <a:prstClr val="white"/>
                </a:solidFill>
                <a:latin typeface="Calibri" panose="020F0502020204030204"/>
              </a:endParaRPr>
            </a:p>
          </p:txBody>
        </p:sp>
        <p:pic>
          <p:nvPicPr>
            <p:cNvPr id="67" name="Picture 66">
              <a:extLst>
                <a:ext uri="{FF2B5EF4-FFF2-40B4-BE49-F238E27FC236}">
                  <a16:creationId xmlns:a16="http://schemas.microsoft.com/office/drawing/2014/main" id="{2643247B-1612-5215-2A98-9E63ECE4B4A5}"/>
                </a:ext>
              </a:extLst>
            </p:cNvPr>
            <p:cNvPicPr>
              <a:picLocks noChangeAspect="1"/>
            </p:cNvPicPr>
            <p:nvPr/>
          </p:nvPicPr>
          <p:blipFill>
            <a:blip r:embed="rId9" cstate="email">
              <a:duotone>
                <a:prstClr val="black"/>
                <a:srgbClr val="7030A0">
                  <a:tint val="45000"/>
                  <a:satMod val="400000"/>
                </a:srgbClr>
              </a:duotone>
              <a:extLst>
                <a:ext uri="{28A0092B-C50C-407E-A947-70E740481C1C}">
                  <a14:useLocalDpi xmlns:a14="http://schemas.microsoft.com/office/drawing/2010/main"/>
                </a:ext>
              </a:extLst>
            </a:blip>
            <a:srcRect/>
            <a:stretch>
              <a:fillRect/>
            </a:stretch>
          </p:blipFill>
          <p:spPr>
            <a:xfrm>
              <a:off x="139825" y="280858"/>
              <a:ext cx="1315641" cy="1258265"/>
            </a:xfrm>
            <a:custGeom>
              <a:avLst/>
              <a:gdLst/>
              <a:ahLst/>
              <a:cxnLst/>
              <a:rect l="l" t="t" r="r" b="b"/>
              <a:pathLst>
                <a:path w="1525808" h="1459266">
                  <a:moveTo>
                    <a:pt x="677955" y="762168"/>
                  </a:moveTo>
                  <a:lnTo>
                    <a:pt x="735152" y="832763"/>
                  </a:lnTo>
                  <a:cubicBezTo>
                    <a:pt x="725552" y="840763"/>
                    <a:pt x="716686" y="846496"/>
                    <a:pt x="708553" y="849962"/>
                  </a:cubicBezTo>
                  <a:cubicBezTo>
                    <a:pt x="700420" y="853429"/>
                    <a:pt x="691954" y="855162"/>
                    <a:pt x="683155" y="855162"/>
                  </a:cubicBezTo>
                  <a:cubicBezTo>
                    <a:pt x="669822" y="855162"/>
                    <a:pt x="659190" y="851329"/>
                    <a:pt x="651257" y="843663"/>
                  </a:cubicBezTo>
                  <a:cubicBezTo>
                    <a:pt x="643324" y="835997"/>
                    <a:pt x="639357" y="826097"/>
                    <a:pt x="639357" y="813965"/>
                  </a:cubicBezTo>
                  <a:cubicBezTo>
                    <a:pt x="639357" y="804365"/>
                    <a:pt x="642557" y="794966"/>
                    <a:pt x="648957" y="785766"/>
                  </a:cubicBezTo>
                  <a:cubicBezTo>
                    <a:pt x="655356" y="776567"/>
                    <a:pt x="665023" y="768701"/>
                    <a:pt x="677955" y="762168"/>
                  </a:cubicBezTo>
                  <a:close/>
                  <a:moveTo>
                    <a:pt x="701954" y="637775"/>
                  </a:moveTo>
                  <a:cubicBezTo>
                    <a:pt x="711153" y="637775"/>
                    <a:pt x="718453" y="640309"/>
                    <a:pt x="723852" y="645375"/>
                  </a:cubicBezTo>
                  <a:cubicBezTo>
                    <a:pt x="729252" y="650441"/>
                    <a:pt x="731952" y="656574"/>
                    <a:pt x="731952" y="663774"/>
                  </a:cubicBezTo>
                  <a:cubicBezTo>
                    <a:pt x="731952" y="672307"/>
                    <a:pt x="726352" y="680906"/>
                    <a:pt x="715153" y="689572"/>
                  </a:cubicBezTo>
                  <a:lnTo>
                    <a:pt x="699954" y="701171"/>
                  </a:lnTo>
                  <a:lnTo>
                    <a:pt x="686155" y="685172"/>
                  </a:lnTo>
                  <a:cubicBezTo>
                    <a:pt x="677622" y="675306"/>
                    <a:pt x="673355" y="666907"/>
                    <a:pt x="673355" y="659974"/>
                  </a:cubicBezTo>
                  <a:cubicBezTo>
                    <a:pt x="673355" y="654108"/>
                    <a:pt x="675889" y="648941"/>
                    <a:pt x="680955" y="644475"/>
                  </a:cubicBezTo>
                  <a:cubicBezTo>
                    <a:pt x="686021" y="640009"/>
                    <a:pt x="693021" y="637775"/>
                    <a:pt x="701954" y="637775"/>
                  </a:cubicBezTo>
                  <a:close/>
                  <a:moveTo>
                    <a:pt x="860437" y="603177"/>
                  </a:moveTo>
                  <a:lnTo>
                    <a:pt x="930433" y="896360"/>
                  </a:lnTo>
                  <a:lnTo>
                    <a:pt x="994629" y="896360"/>
                  </a:lnTo>
                  <a:lnTo>
                    <a:pt x="1052825" y="677173"/>
                  </a:lnTo>
                  <a:lnTo>
                    <a:pt x="1111222" y="896360"/>
                  </a:lnTo>
                  <a:lnTo>
                    <a:pt x="1174018" y="896360"/>
                  </a:lnTo>
                  <a:lnTo>
                    <a:pt x="1245214" y="603177"/>
                  </a:lnTo>
                  <a:lnTo>
                    <a:pt x="1185617" y="603177"/>
                  </a:lnTo>
                  <a:lnTo>
                    <a:pt x="1140620" y="807965"/>
                  </a:lnTo>
                  <a:lnTo>
                    <a:pt x="1089223" y="603177"/>
                  </a:lnTo>
                  <a:lnTo>
                    <a:pt x="1018827" y="603177"/>
                  </a:lnTo>
                  <a:lnTo>
                    <a:pt x="965231" y="804565"/>
                  </a:lnTo>
                  <a:lnTo>
                    <a:pt x="921033" y="603177"/>
                  </a:lnTo>
                  <a:close/>
                  <a:moveTo>
                    <a:pt x="298885" y="603177"/>
                  </a:moveTo>
                  <a:lnTo>
                    <a:pt x="298885" y="896360"/>
                  </a:lnTo>
                  <a:lnTo>
                    <a:pt x="353882" y="896360"/>
                  </a:lnTo>
                  <a:lnTo>
                    <a:pt x="353882" y="705171"/>
                  </a:lnTo>
                  <a:lnTo>
                    <a:pt x="472075" y="896360"/>
                  </a:lnTo>
                  <a:lnTo>
                    <a:pt x="531471" y="896360"/>
                  </a:lnTo>
                  <a:lnTo>
                    <a:pt x="531471" y="603177"/>
                  </a:lnTo>
                  <a:lnTo>
                    <a:pt x="476474" y="603177"/>
                  </a:lnTo>
                  <a:lnTo>
                    <a:pt x="476474" y="798965"/>
                  </a:lnTo>
                  <a:lnTo>
                    <a:pt x="356482" y="603177"/>
                  </a:lnTo>
                  <a:close/>
                  <a:moveTo>
                    <a:pt x="700554" y="598178"/>
                  </a:moveTo>
                  <a:cubicBezTo>
                    <a:pt x="674289" y="598178"/>
                    <a:pt x="654056" y="604344"/>
                    <a:pt x="639857" y="616677"/>
                  </a:cubicBezTo>
                  <a:cubicBezTo>
                    <a:pt x="625658" y="629009"/>
                    <a:pt x="618559" y="644042"/>
                    <a:pt x="618559" y="661774"/>
                  </a:cubicBezTo>
                  <a:cubicBezTo>
                    <a:pt x="618559" y="671373"/>
                    <a:pt x="621092" y="681539"/>
                    <a:pt x="626158" y="692272"/>
                  </a:cubicBezTo>
                  <a:cubicBezTo>
                    <a:pt x="631225" y="703005"/>
                    <a:pt x="638757" y="714304"/>
                    <a:pt x="648757" y="726170"/>
                  </a:cubicBezTo>
                  <a:cubicBezTo>
                    <a:pt x="626492" y="737236"/>
                    <a:pt x="609759" y="750268"/>
                    <a:pt x="598560" y="765268"/>
                  </a:cubicBezTo>
                  <a:cubicBezTo>
                    <a:pt x="587361" y="780267"/>
                    <a:pt x="581761" y="797166"/>
                    <a:pt x="581761" y="815964"/>
                  </a:cubicBezTo>
                  <a:cubicBezTo>
                    <a:pt x="581761" y="836630"/>
                    <a:pt x="588894" y="854895"/>
                    <a:pt x="603160" y="870761"/>
                  </a:cubicBezTo>
                  <a:cubicBezTo>
                    <a:pt x="621559" y="891293"/>
                    <a:pt x="649023" y="901559"/>
                    <a:pt x="685555" y="901559"/>
                  </a:cubicBezTo>
                  <a:cubicBezTo>
                    <a:pt x="703953" y="901559"/>
                    <a:pt x="719819" y="899026"/>
                    <a:pt x="733152" y="893960"/>
                  </a:cubicBezTo>
                  <a:cubicBezTo>
                    <a:pt x="746484" y="888893"/>
                    <a:pt x="759083" y="881027"/>
                    <a:pt x="770949" y="870361"/>
                  </a:cubicBezTo>
                  <a:cubicBezTo>
                    <a:pt x="786282" y="884627"/>
                    <a:pt x="802281" y="895826"/>
                    <a:pt x="818946" y="903959"/>
                  </a:cubicBezTo>
                  <a:lnTo>
                    <a:pt x="852944" y="860562"/>
                  </a:lnTo>
                  <a:cubicBezTo>
                    <a:pt x="848278" y="858295"/>
                    <a:pt x="840978" y="853662"/>
                    <a:pt x="831046" y="846663"/>
                  </a:cubicBezTo>
                  <a:cubicBezTo>
                    <a:pt x="821113" y="839663"/>
                    <a:pt x="813013" y="833230"/>
                    <a:pt x="806747" y="827364"/>
                  </a:cubicBezTo>
                  <a:cubicBezTo>
                    <a:pt x="811014" y="821764"/>
                    <a:pt x="815013" y="814798"/>
                    <a:pt x="818746" y="806465"/>
                  </a:cubicBezTo>
                  <a:cubicBezTo>
                    <a:pt x="822479" y="798132"/>
                    <a:pt x="826879" y="784966"/>
                    <a:pt x="831946" y="766967"/>
                  </a:cubicBezTo>
                  <a:lnTo>
                    <a:pt x="781149" y="755368"/>
                  </a:lnTo>
                  <a:cubicBezTo>
                    <a:pt x="777682" y="769101"/>
                    <a:pt x="773549" y="780233"/>
                    <a:pt x="768749" y="788766"/>
                  </a:cubicBezTo>
                  <a:lnTo>
                    <a:pt x="727952" y="734969"/>
                  </a:lnTo>
                  <a:cubicBezTo>
                    <a:pt x="749417" y="721504"/>
                    <a:pt x="763683" y="709438"/>
                    <a:pt x="770749" y="698772"/>
                  </a:cubicBezTo>
                  <a:cubicBezTo>
                    <a:pt x="777816" y="688106"/>
                    <a:pt x="781349" y="676840"/>
                    <a:pt x="781349" y="664974"/>
                  </a:cubicBezTo>
                  <a:cubicBezTo>
                    <a:pt x="781349" y="646308"/>
                    <a:pt x="774216" y="630509"/>
                    <a:pt x="759950" y="617577"/>
                  </a:cubicBezTo>
                  <a:cubicBezTo>
                    <a:pt x="745684" y="604644"/>
                    <a:pt x="725885" y="598178"/>
                    <a:pt x="700554" y="598178"/>
                  </a:cubicBezTo>
                  <a:close/>
                  <a:moveTo>
                    <a:pt x="762904" y="0"/>
                  </a:moveTo>
                  <a:cubicBezTo>
                    <a:pt x="1184244" y="0"/>
                    <a:pt x="1525808" y="326668"/>
                    <a:pt x="1525808" y="729633"/>
                  </a:cubicBezTo>
                  <a:cubicBezTo>
                    <a:pt x="1525808" y="1132598"/>
                    <a:pt x="1184244" y="1459266"/>
                    <a:pt x="762904" y="1459266"/>
                  </a:cubicBezTo>
                  <a:cubicBezTo>
                    <a:pt x="341564" y="1459266"/>
                    <a:pt x="0" y="1132598"/>
                    <a:pt x="0" y="729633"/>
                  </a:cubicBezTo>
                  <a:cubicBezTo>
                    <a:pt x="0" y="326668"/>
                    <a:pt x="341564" y="0"/>
                    <a:pt x="762904" y="0"/>
                  </a:cubicBezTo>
                  <a:close/>
                </a:path>
              </a:pathLst>
            </a:custGeom>
            <a:ln w="63500" cap="rnd">
              <a:solidFill>
                <a:schemeClr val="bg1"/>
              </a:solidFill>
              <a:prstDash val="solid"/>
            </a:ln>
            <a:effectLst>
              <a:outerShdw sx="1000" sy="1000" algn="bl" rotWithShape="0">
                <a:srgbClr val="000000"/>
              </a:outerShdw>
            </a:effectLst>
          </p:spPr>
        </p:pic>
      </p:grpSp>
      <p:grpSp>
        <p:nvGrpSpPr>
          <p:cNvPr id="2" name="Group 1">
            <a:extLst>
              <a:ext uri="{FF2B5EF4-FFF2-40B4-BE49-F238E27FC236}">
                <a16:creationId xmlns:a16="http://schemas.microsoft.com/office/drawing/2014/main" id="{A5D83D75-1C73-FE86-6838-E16A0F8A40F7}"/>
              </a:ext>
            </a:extLst>
          </p:cNvPr>
          <p:cNvGrpSpPr/>
          <p:nvPr/>
        </p:nvGrpSpPr>
        <p:grpSpPr>
          <a:xfrm>
            <a:off x="968030" y="3477480"/>
            <a:ext cx="1060374" cy="1020313"/>
            <a:chOff x="169335" y="4210029"/>
            <a:chExt cx="1272449" cy="1224375"/>
          </a:xfrm>
        </p:grpSpPr>
        <p:sp>
          <p:nvSpPr>
            <p:cNvPr id="3" name="Oval 2">
              <a:extLst>
                <a:ext uri="{FF2B5EF4-FFF2-40B4-BE49-F238E27FC236}">
                  <a16:creationId xmlns:a16="http://schemas.microsoft.com/office/drawing/2014/main" id="{F07719A9-7D4D-EA9B-9402-98EBE3D2E593}"/>
                </a:ext>
              </a:extLst>
            </p:cNvPr>
            <p:cNvSpPr/>
            <p:nvPr/>
          </p:nvSpPr>
          <p:spPr>
            <a:xfrm>
              <a:off x="234673" y="4305677"/>
              <a:ext cx="1155267" cy="1049580"/>
            </a:xfrm>
            <a:prstGeom prst="ellipse">
              <a:avLst/>
            </a:prstGeom>
            <a:solidFill>
              <a:schemeClr val="bg1"/>
            </a:solidFill>
            <a:ln w="539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sz="1500">
                <a:solidFill>
                  <a:prstClr val="white"/>
                </a:solidFill>
                <a:latin typeface="Calibri" panose="020F0502020204030204"/>
              </a:endParaRPr>
            </a:p>
          </p:txBody>
        </p:sp>
        <p:pic>
          <p:nvPicPr>
            <p:cNvPr id="4" name="Picture 3">
              <a:extLst>
                <a:ext uri="{FF2B5EF4-FFF2-40B4-BE49-F238E27FC236}">
                  <a16:creationId xmlns:a16="http://schemas.microsoft.com/office/drawing/2014/main" id="{972997B3-07FD-E411-5D28-866C4297A390}"/>
                </a:ext>
              </a:extLst>
            </p:cNvPr>
            <p:cNvPicPr>
              <a:picLocks noChangeAspect="1"/>
            </p:cNvPicPr>
            <p:nvPr/>
          </p:nvPicPr>
          <p:blipFill>
            <a:blip r:embed="rId11" cstate="email">
              <a:alphaModFix/>
              <a:duotone>
                <a:prstClr val="black"/>
                <a:srgbClr val="FF969E">
                  <a:tint val="45000"/>
                  <a:satMod val="400000"/>
                </a:srgbClr>
              </a:duotone>
              <a:extLst>
                <a:ext uri="{28A0092B-C50C-407E-A947-70E740481C1C}">
                  <a14:useLocalDpi xmlns:a14="http://schemas.microsoft.com/office/drawing/2010/main"/>
                </a:ext>
                <a:ext uri="{837473B0-CC2E-450A-ABE3-18F120FF3D39}">
                  <a1611:picAttrSrcUrl xmlns:a1611="http://schemas.microsoft.com/office/drawing/2016/11/main" r:id="rId12"/>
                </a:ext>
              </a:extLst>
            </a:blip>
            <a:srcRect/>
            <a:stretch/>
          </p:blipFill>
          <p:spPr>
            <a:xfrm>
              <a:off x="169335" y="4210029"/>
              <a:ext cx="1272449" cy="1224375"/>
            </a:xfrm>
            <a:custGeom>
              <a:avLst/>
              <a:gdLst/>
              <a:ahLst/>
              <a:cxnLst/>
              <a:rect l="l" t="t" r="r" b="b"/>
              <a:pathLst>
                <a:path w="1475716" h="1419962">
                  <a:moveTo>
                    <a:pt x="1041060" y="576731"/>
                  </a:moveTo>
                  <a:lnTo>
                    <a:pt x="1041060" y="869913"/>
                  </a:lnTo>
                  <a:lnTo>
                    <a:pt x="1264047" y="869913"/>
                  </a:lnTo>
                  <a:lnTo>
                    <a:pt x="1264047" y="820516"/>
                  </a:lnTo>
                  <a:lnTo>
                    <a:pt x="1100257" y="820516"/>
                  </a:lnTo>
                  <a:lnTo>
                    <a:pt x="1100257" y="740721"/>
                  </a:lnTo>
                  <a:lnTo>
                    <a:pt x="1247448" y="740721"/>
                  </a:lnTo>
                  <a:lnTo>
                    <a:pt x="1247448" y="691324"/>
                  </a:lnTo>
                  <a:lnTo>
                    <a:pt x="1100257" y="691324"/>
                  </a:lnTo>
                  <a:lnTo>
                    <a:pt x="1100257" y="626328"/>
                  </a:lnTo>
                  <a:lnTo>
                    <a:pt x="1258447" y="626328"/>
                  </a:lnTo>
                  <a:lnTo>
                    <a:pt x="1258447" y="576731"/>
                  </a:lnTo>
                  <a:close/>
                  <a:moveTo>
                    <a:pt x="764835" y="576731"/>
                  </a:moveTo>
                  <a:lnTo>
                    <a:pt x="764835" y="869913"/>
                  </a:lnTo>
                  <a:lnTo>
                    <a:pt x="987822" y="869913"/>
                  </a:lnTo>
                  <a:lnTo>
                    <a:pt x="987822" y="820516"/>
                  </a:lnTo>
                  <a:lnTo>
                    <a:pt x="824032" y="820516"/>
                  </a:lnTo>
                  <a:lnTo>
                    <a:pt x="824032" y="740721"/>
                  </a:lnTo>
                  <a:lnTo>
                    <a:pt x="971223" y="740721"/>
                  </a:lnTo>
                  <a:lnTo>
                    <a:pt x="971223" y="691324"/>
                  </a:lnTo>
                  <a:lnTo>
                    <a:pt x="824032" y="691324"/>
                  </a:lnTo>
                  <a:lnTo>
                    <a:pt x="824032" y="626328"/>
                  </a:lnTo>
                  <a:lnTo>
                    <a:pt x="982222" y="626328"/>
                  </a:lnTo>
                  <a:lnTo>
                    <a:pt x="982222" y="576731"/>
                  </a:lnTo>
                  <a:close/>
                  <a:moveTo>
                    <a:pt x="470160" y="576731"/>
                  </a:moveTo>
                  <a:lnTo>
                    <a:pt x="470160" y="869913"/>
                  </a:lnTo>
                  <a:lnTo>
                    <a:pt x="525157" y="869913"/>
                  </a:lnTo>
                  <a:lnTo>
                    <a:pt x="525157" y="678725"/>
                  </a:lnTo>
                  <a:lnTo>
                    <a:pt x="643350" y="869913"/>
                  </a:lnTo>
                  <a:lnTo>
                    <a:pt x="702746" y="869913"/>
                  </a:lnTo>
                  <a:lnTo>
                    <a:pt x="702746" y="576731"/>
                  </a:lnTo>
                  <a:lnTo>
                    <a:pt x="647749" y="576731"/>
                  </a:lnTo>
                  <a:lnTo>
                    <a:pt x="647749" y="772519"/>
                  </a:lnTo>
                  <a:lnTo>
                    <a:pt x="527757" y="576731"/>
                  </a:lnTo>
                  <a:close/>
                  <a:moveTo>
                    <a:pt x="295929" y="571731"/>
                  </a:moveTo>
                  <a:cubicBezTo>
                    <a:pt x="273397" y="571731"/>
                    <a:pt x="254165" y="575131"/>
                    <a:pt x="238233" y="581931"/>
                  </a:cubicBezTo>
                  <a:cubicBezTo>
                    <a:pt x="222300" y="588730"/>
                    <a:pt x="210101" y="598630"/>
                    <a:pt x="201635" y="611629"/>
                  </a:cubicBezTo>
                  <a:cubicBezTo>
                    <a:pt x="193169" y="624628"/>
                    <a:pt x="188935" y="638594"/>
                    <a:pt x="188935" y="653526"/>
                  </a:cubicBezTo>
                  <a:cubicBezTo>
                    <a:pt x="188935" y="676725"/>
                    <a:pt x="197935" y="696391"/>
                    <a:pt x="215934" y="712523"/>
                  </a:cubicBezTo>
                  <a:cubicBezTo>
                    <a:pt x="228733" y="723989"/>
                    <a:pt x="250998" y="733655"/>
                    <a:pt x="282730" y="741521"/>
                  </a:cubicBezTo>
                  <a:cubicBezTo>
                    <a:pt x="307395" y="747654"/>
                    <a:pt x="323194" y="751920"/>
                    <a:pt x="330127" y="754320"/>
                  </a:cubicBezTo>
                  <a:cubicBezTo>
                    <a:pt x="340260" y="757920"/>
                    <a:pt x="347359" y="762153"/>
                    <a:pt x="351426" y="767020"/>
                  </a:cubicBezTo>
                  <a:cubicBezTo>
                    <a:pt x="355492" y="771886"/>
                    <a:pt x="357525" y="777786"/>
                    <a:pt x="357525" y="784718"/>
                  </a:cubicBezTo>
                  <a:cubicBezTo>
                    <a:pt x="357525" y="795518"/>
                    <a:pt x="352692" y="804951"/>
                    <a:pt x="343026" y="813017"/>
                  </a:cubicBezTo>
                  <a:cubicBezTo>
                    <a:pt x="333360" y="821083"/>
                    <a:pt x="318994" y="825116"/>
                    <a:pt x="299929" y="825116"/>
                  </a:cubicBezTo>
                  <a:cubicBezTo>
                    <a:pt x="281930" y="825116"/>
                    <a:pt x="267631" y="820583"/>
                    <a:pt x="257031" y="811517"/>
                  </a:cubicBezTo>
                  <a:cubicBezTo>
                    <a:pt x="246432" y="802451"/>
                    <a:pt x="239399" y="788252"/>
                    <a:pt x="235933" y="768919"/>
                  </a:cubicBezTo>
                  <a:lnTo>
                    <a:pt x="178336" y="774519"/>
                  </a:lnTo>
                  <a:cubicBezTo>
                    <a:pt x="182203" y="807317"/>
                    <a:pt x="194069" y="832282"/>
                    <a:pt x="213934" y="849414"/>
                  </a:cubicBezTo>
                  <a:cubicBezTo>
                    <a:pt x="233799" y="866547"/>
                    <a:pt x="262264" y="875113"/>
                    <a:pt x="299329" y="875113"/>
                  </a:cubicBezTo>
                  <a:cubicBezTo>
                    <a:pt x="324794" y="875113"/>
                    <a:pt x="346059" y="871546"/>
                    <a:pt x="363125" y="864414"/>
                  </a:cubicBezTo>
                  <a:cubicBezTo>
                    <a:pt x="380190" y="857281"/>
                    <a:pt x="393390" y="846381"/>
                    <a:pt x="402722" y="831716"/>
                  </a:cubicBezTo>
                  <a:cubicBezTo>
                    <a:pt x="412055" y="817050"/>
                    <a:pt x="416722" y="801317"/>
                    <a:pt x="416722" y="784518"/>
                  </a:cubicBezTo>
                  <a:cubicBezTo>
                    <a:pt x="416722" y="765986"/>
                    <a:pt x="412822" y="750421"/>
                    <a:pt x="405022" y="737821"/>
                  </a:cubicBezTo>
                  <a:cubicBezTo>
                    <a:pt x="397223" y="725222"/>
                    <a:pt x="386423" y="715289"/>
                    <a:pt x="372624" y="708023"/>
                  </a:cubicBezTo>
                  <a:cubicBezTo>
                    <a:pt x="358825" y="700757"/>
                    <a:pt x="337526" y="693724"/>
                    <a:pt x="308728" y="686924"/>
                  </a:cubicBezTo>
                  <a:cubicBezTo>
                    <a:pt x="279930" y="680125"/>
                    <a:pt x="261798" y="673592"/>
                    <a:pt x="254332" y="667326"/>
                  </a:cubicBezTo>
                  <a:cubicBezTo>
                    <a:pt x="248465" y="662393"/>
                    <a:pt x="245532" y="656460"/>
                    <a:pt x="245532" y="649527"/>
                  </a:cubicBezTo>
                  <a:cubicBezTo>
                    <a:pt x="245532" y="641927"/>
                    <a:pt x="248665" y="635861"/>
                    <a:pt x="254931" y="631328"/>
                  </a:cubicBezTo>
                  <a:cubicBezTo>
                    <a:pt x="264664" y="624262"/>
                    <a:pt x="278130" y="620728"/>
                    <a:pt x="295329" y="620728"/>
                  </a:cubicBezTo>
                  <a:cubicBezTo>
                    <a:pt x="311995" y="620728"/>
                    <a:pt x="324494" y="624028"/>
                    <a:pt x="332827" y="630628"/>
                  </a:cubicBezTo>
                  <a:cubicBezTo>
                    <a:pt x="341160" y="637227"/>
                    <a:pt x="346593" y="648060"/>
                    <a:pt x="349126" y="663126"/>
                  </a:cubicBezTo>
                  <a:lnTo>
                    <a:pt x="408322" y="660526"/>
                  </a:lnTo>
                  <a:cubicBezTo>
                    <a:pt x="407389" y="633594"/>
                    <a:pt x="397623" y="612062"/>
                    <a:pt x="379024" y="595930"/>
                  </a:cubicBezTo>
                  <a:cubicBezTo>
                    <a:pt x="360425" y="579798"/>
                    <a:pt x="332727" y="571731"/>
                    <a:pt x="295929" y="571731"/>
                  </a:cubicBezTo>
                  <a:close/>
                  <a:moveTo>
                    <a:pt x="737858" y="0"/>
                  </a:moveTo>
                  <a:cubicBezTo>
                    <a:pt x="1145366" y="0"/>
                    <a:pt x="1475716" y="317869"/>
                    <a:pt x="1475716" y="709981"/>
                  </a:cubicBezTo>
                  <a:cubicBezTo>
                    <a:pt x="1475716" y="1102093"/>
                    <a:pt x="1145366" y="1419962"/>
                    <a:pt x="737858" y="1419962"/>
                  </a:cubicBezTo>
                  <a:cubicBezTo>
                    <a:pt x="330350" y="1419962"/>
                    <a:pt x="0" y="1102093"/>
                    <a:pt x="0" y="709981"/>
                  </a:cubicBezTo>
                  <a:cubicBezTo>
                    <a:pt x="0" y="317869"/>
                    <a:pt x="330350" y="0"/>
                    <a:pt x="737858" y="0"/>
                  </a:cubicBezTo>
                  <a:close/>
                </a:path>
              </a:pathLst>
            </a:custGeom>
            <a:ln w="53975">
              <a:solidFill>
                <a:schemeClr val="bg1"/>
              </a:solidFill>
            </a:ln>
          </p:spPr>
        </p:pic>
      </p:grpSp>
      <p:sp>
        <p:nvSpPr>
          <p:cNvPr id="7" name="Text 0">
            <a:extLst>
              <a:ext uri="{FF2B5EF4-FFF2-40B4-BE49-F238E27FC236}">
                <a16:creationId xmlns:a16="http://schemas.microsoft.com/office/drawing/2014/main" id="{82B5B45E-C027-2300-3B89-68050CBD56D5}"/>
              </a:ext>
            </a:extLst>
          </p:cNvPr>
          <p:cNvSpPr/>
          <p:nvPr/>
        </p:nvSpPr>
        <p:spPr>
          <a:xfrm>
            <a:off x="2414746" y="816946"/>
            <a:ext cx="6462536" cy="782430"/>
          </a:xfrm>
          <a:prstGeom prst="rect">
            <a:avLst/>
          </a:prstGeom>
          <a:noFill/>
          <a:ln/>
        </p:spPr>
        <p:txBody>
          <a:bodyPr wrap="square" lIns="120000" tIns="0" rIns="0" bIns="0" rtlCol="0" anchor="t"/>
          <a:lstStyle/>
          <a:p>
            <a:pPr defTabSz="761970">
              <a:lnSpc>
                <a:spcPts val="4625"/>
              </a:lnSpc>
            </a:pPr>
            <a:r>
              <a:rPr lang="en-US" sz="3200">
                <a:solidFill>
                  <a:schemeClr val="accent5">
                    <a:lumMod val="75000"/>
                  </a:schemeClr>
                </a:solidFill>
                <a:latin typeface="Arial" panose="020B0604020202020204" pitchFamily="34" charset="0"/>
                <a:ea typeface="Poppins Light" pitchFamily="34" charset="-122"/>
                <a:cs typeface="Arial" panose="020B0604020202020204" pitchFamily="34" charset="0"/>
              </a:rPr>
              <a:t>Return on Investment</a:t>
            </a:r>
            <a:endParaRPr lang="en-US" sz="3200">
              <a:solidFill>
                <a:schemeClr val="accent5">
                  <a:lumMod val="75000"/>
                </a:schemeClr>
              </a:solidFill>
              <a:latin typeface="Arial" panose="020B0604020202020204" pitchFamily="34" charset="0"/>
              <a:cs typeface="Arial" panose="020B0604020202020204" pitchFamily="34" charset="0"/>
            </a:endParaRPr>
          </a:p>
        </p:txBody>
      </p:sp>
      <p:sp>
        <p:nvSpPr>
          <p:cNvPr id="8" name="Text 0">
            <a:extLst>
              <a:ext uri="{FF2B5EF4-FFF2-40B4-BE49-F238E27FC236}">
                <a16:creationId xmlns:a16="http://schemas.microsoft.com/office/drawing/2014/main" id="{7B3D1E76-8CC6-3B2A-C2B4-5A606C3B9C61}"/>
              </a:ext>
            </a:extLst>
          </p:cNvPr>
          <p:cNvSpPr/>
          <p:nvPr/>
        </p:nvSpPr>
        <p:spPr>
          <a:xfrm>
            <a:off x="2416367" y="339707"/>
            <a:ext cx="8326973" cy="714878"/>
          </a:xfrm>
          <a:prstGeom prst="rect">
            <a:avLst/>
          </a:prstGeom>
          <a:noFill/>
          <a:ln/>
        </p:spPr>
        <p:txBody>
          <a:bodyPr wrap="square" lIns="120000" tIns="0" rIns="0" bIns="0" rtlCol="0" anchor="t"/>
          <a:lstStyle/>
          <a:p>
            <a:pPr defTabSz="761970">
              <a:lnSpc>
                <a:spcPts val="4625"/>
              </a:lnSpc>
            </a:pPr>
            <a:r>
              <a:rPr lang="en-US" sz="3600" b="1">
                <a:solidFill>
                  <a:prstClr val="white"/>
                </a:solidFill>
                <a:latin typeface="Arial" panose="020B0604020202020204" pitchFamily="34" charset="0"/>
                <a:ea typeface="Poppins Light" pitchFamily="34" charset="-122"/>
                <a:cs typeface="Arial" panose="020B0604020202020204" pitchFamily="34" charset="0"/>
              </a:rPr>
              <a:t>Case Study Focus</a:t>
            </a:r>
            <a:endParaRPr lang="en-US" sz="3600" b="1">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94247689"/>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A3EA1C-CEA1-8668-F273-4801AE9CE3A7}"/>
            </a:ext>
          </a:extLst>
        </p:cNvPr>
        <p:cNvGrpSpPr/>
        <p:nvPr/>
      </p:nvGrpSpPr>
      <p:grpSpPr>
        <a:xfrm>
          <a:off x="0" y="0"/>
          <a:ext cx="0" cy="0"/>
          <a:chOff x="0" y="0"/>
          <a:chExt cx="0" cy="0"/>
        </a:xfrm>
      </p:grpSpPr>
      <p:pic>
        <p:nvPicPr>
          <p:cNvPr id="14" name="Image 0">
            <a:extLst>
              <a:ext uri="{FF2B5EF4-FFF2-40B4-BE49-F238E27FC236}">
                <a16:creationId xmlns:a16="http://schemas.microsoft.com/office/drawing/2014/main" id="{D6B0D324-7D07-60C1-D9A2-1A8AF4A8B259}"/>
              </a:ext>
            </a:extLst>
          </p:cNvPr>
          <p:cNvPicPr>
            <a:picLocks noChangeAspect="1"/>
          </p:cNvPicPr>
          <p:nvPr/>
        </p:nvPicPr>
        <p:blipFill>
          <a:blip r:embed="rId3" cstate="email">
            <a:alphaModFix amt="15000"/>
            <a:extLst>
              <a:ext uri="{28A0092B-C50C-407E-A947-70E740481C1C}">
                <a14:useLocalDpi xmlns:a14="http://schemas.microsoft.com/office/drawing/2010/main"/>
              </a:ext>
              <a:ext uri="{837473B0-CC2E-450A-ABE3-18F120FF3D39}">
                <a1611:picAttrSrcUrl xmlns:a1611="http://schemas.microsoft.com/office/drawing/2016/11/main" r:id="rId4"/>
              </a:ext>
            </a:extLst>
          </a:blip>
          <a:srcRect/>
          <a:stretch/>
        </p:blipFill>
        <p:spPr>
          <a:xfrm>
            <a:off x="-21885" y="-16006"/>
            <a:ext cx="12235770" cy="6862797"/>
          </a:xfrm>
          <a:prstGeom prst="rect">
            <a:avLst/>
          </a:prstGeom>
        </p:spPr>
      </p:pic>
      <p:sp>
        <p:nvSpPr>
          <p:cNvPr id="16" name="TextBox 15">
            <a:extLst>
              <a:ext uri="{FF2B5EF4-FFF2-40B4-BE49-F238E27FC236}">
                <a16:creationId xmlns:a16="http://schemas.microsoft.com/office/drawing/2014/main" id="{AB53A43B-6CB8-D8F1-D617-714F2AFB91DF}"/>
              </a:ext>
            </a:extLst>
          </p:cNvPr>
          <p:cNvSpPr txBox="1"/>
          <p:nvPr/>
        </p:nvSpPr>
        <p:spPr>
          <a:xfrm>
            <a:off x="432949" y="1459942"/>
            <a:ext cx="8163938" cy="5141763"/>
          </a:xfrm>
          <a:prstGeom prst="roundRect">
            <a:avLst>
              <a:gd name="adj" fmla="val 3710"/>
            </a:avLst>
          </a:prstGeom>
          <a:solidFill>
            <a:srgbClr val="123249"/>
          </a:solidFill>
        </p:spPr>
        <p:txBody>
          <a:bodyPr wrap="square" lIns="0" rIns="0">
            <a:noAutofit/>
          </a:bodyPr>
          <a:lstStyle/>
          <a:p>
            <a:r>
              <a:rPr lang="en-GB" sz="1400" dirty="0">
                <a:solidFill>
                  <a:schemeClr val="bg1"/>
                </a:solidFill>
                <a:latin typeface="Arial" panose="020B0604020202020204" pitchFamily="34" charset="0"/>
                <a:cs typeface="Arial" panose="020B0604020202020204" pitchFamily="34" charset="0"/>
              </a:rPr>
              <a:t>The Coastal Navigators’ Network was established in 2024 as a community of practice between six ICBs and NHS England, with a shared goal of reducing health inequalities on the coast.</a:t>
            </a:r>
          </a:p>
          <a:p>
            <a:r>
              <a:rPr lang="en-GB" sz="1400" dirty="0">
                <a:solidFill>
                  <a:schemeClr val="bg1"/>
                </a:solidFill>
                <a:latin typeface="Arial" panose="020B0604020202020204" pitchFamily="34" charset="0"/>
                <a:cs typeface="Arial" panose="020B0604020202020204" pitchFamily="34" charset="0"/>
              </a:rPr>
              <a:t>For this first prospectus, we’ve chosen to focus on economic inactivity. </a:t>
            </a:r>
          </a:p>
          <a:p>
            <a:endParaRPr lang="en-GB" sz="1400" dirty="0">
              <a:solidFill>
                <a:schemeClr val="bg1"/>
              </a:solidFill>
              <a:latin typeface="Arial" panose="020B0604020202020204" pitchFamily="34" charset="0"/>
              <a:cs typeface="Arial" panose="020B0604020202020204" pitchFamily="34" charset="0"/>
            </a:endParaRPr>
          </a:p>
          <a:p>
            <a:r>
              <a:rPr lang="en-GB" sz="1400" dirty="0">
                <a:solidFill>
                  <a:schemeClr val="bg1"/>
                </a:solidFill>
                <a:latin typeface="Arial" panose="020B0604020202020204" pitchFamily="34" charset="0"/>
                <a:cs typeface="Arial" panose="020B0604020202020204" pitchFamily="34" charset="0"/>
              </a:rPr>
              <a:t>While we fully recognise it’s only one piece of the puzzle, it is — by some margin — the most dominant thread across our work so far. Crucially, it is also the opportunity that can begin to solve itself.</a:t>
            </a:r>
          </a:p>
          <a:p>
            <a:endParaRPr lang="en-GB" sz="1400" dirty="0">
              <a:solidFill>
                <a:schemeClr val="bg1"/>
              </a:solidFill>
              <a:latin typeface="Arial" panose="020B0604020202020204" pitchFamily="34" charset="0"/>
              <a:cs typeface="Arial" panose="020B0604020202020204" pitchFamily="34" charset="0"/>
            </a:endParaRPr>
          </a:p>
          <a:p>
            <a:r>
              <a:rPr lang="en-GB" sz="1400" dirty="0">
                <a:solidFill>
                  <a:schemeClr val="bg1"/>
                </a:solidFill>
                <a:latin typeface="Arial" panose="020B0604020202020204" pitchFamily="34" charset="0"/>
                <a:cs typeface="Arial" panose="020B0604020202020204" pitchFamily="34" charset="0"/>
              </a:rPr>
              <a:t>Coastal communities haven’t ended up in this position by accident. Many were once thriving seaside economies, built on tourism and seasonal work. As those patterns changed, they left behind communities with deep roots but fewer routes into new opportunities — especially in energy, care, and the digital economy, where non-office roles are now growing alongside more traditional sectors like tourism and hospitality.</a:t>
            </a:r>
          </a:p>
          <a:p>
            <a:endParaRPr lang="en-GB" sz="1400" dirty="0">
              <a:solidFill>
                <a:schemeClr val="bg1"/>
              </a:solidFill>
              <a:latin typeface="Arial" panose="020B0604020202020204" pitchFamily="34" charset="0"/>
              <a:cs typeface="Arial" panose="020B0604020202020204" pitchFamily="34" charset="0"/>
            </a:endParaRPr>
          </a:p>
          <a:p>
            <a:r>
              <a:rPr lang="en-GB" sz="1400" dirty="0">
                <a:solidFill>
                  <a:schemeClr val="bg1"/>
                </a:solidFill>
                <a:latin typeface="Arial" panose="020B0604020202020204" pitchFamily="34" charset="0"/>
                <a:cs typeface="Arial" panose="020B0604020202020204" pitchFamily="34" charset="0"/>
              </a:rPr>
              <a:t>Put simply: we have employers with vacancies and people without jobs. And we know that if you're unemployed, you're five times more likely to be in poor health. So from a strategic perspective, this is where we can have the biggest impact — particularly by building inclusive pathways into essential roles like health and care, which themselves face chronic workforce shortages.</a:t>
            </a:r>
          </a:p>
          <a:p>
            <a:endParaRPr lang="en-GB" sz="1400" dirty="0">
              <a:solidFill>
                <a:schemeClr val="bg1"/>
              </a:solidFill>
              <a:latin typeface="Arial" panose="020B0604020202020204" pitchFamily="34" charset="0"/>
              <a:cs typeface="Arial" panose="020B0604020202020204" pitchFamily="34" charset="0"/>
            </a:endParaRPr>
          </a:p>
          <a:p>
            <a:r>
              <a:rPr lang="en-GB" sz="1400" dirty="0">
                <a:solidFill>
                  <a:schemeClr val="bg1"/>
                </a:solidFill>
                <a:latin typeface="Arial" panose="020B0604020202020204" pitchFamily="34" charset="0"/>
                <a:cs typeface="Arial" panose="020B0604020202020204" pitchFamily="34" charset="0"/>
              </a:rPr>
              <a:t>It’s also the case that in all six areas, employment — or routes into employment — formed a key part of each project’s prevention or recovery strategy. Whether it’s tackling insecure housing in Bexhill, youth substance misuse in Felixstowe, or suicide prevention in Thanet, employment isn’t separate from health — it’s embedded within it.</a:t>
            </a:r>
          </a:p>
          <a:p>
            <a:pPr algn="r"/>
            <a:endParaRPr lang="en-GB" sz="1400" dirty="0">
              <a:solidFill>
                <a:schemeClr val="bg1"/>
              </a:solidFill>
              <a:latin typeface="Arial" panose="020B0604020202020204" pitchFamily="34" charset="0"/>
              <a:cs typeface="Arial" panose="020B0604020202020204" pitchFamily="34" charset="0"/>
            </a:endParaRPr>
          </a:p>
        </p:txBody>
      </p:sp>
      <p:sp>
        <p:nvSpPr>
          <p:cNvPr id="6" name="!!Intervention">
            <a:extLst>
              <a:ext uri="{FF2B5EF4-FFF2-40B4-BE49-F238E27FC236}">
                <a16:creationId xmlns:a16="http://schemas.microsoft.com/office/drawing/2014/main" id="{81F5DB7C-8B5F-A3F5-3A3B-61ED2FC2E556}"/>
              </a:ext>
            </a:extLst>
          </p:cNvPr>
          <p:cNvSpPr txBox="1">
            <a:spLocks/>
          </p:cNvSpPr>
          <p:nvPr/>
        </p:nvSpPr>
        <p:spPr>
          <a:xfrm>
            <a:off x="0" y="-4796"/>
            <a:ext cx="12192000" cy="1112335"/>
          </a:xfrm>
          <a:prstGeom prst="rect">
            <a:avLst/>
          </a:prstGeom>
          <a:solidFill>
            <a:srgbClr val="0F2836"/>
          </a:solidFill>
        </p:spPr>
        <p:txBody>
          <a:bodyPr vert="horz" lIns="324000" tIns="14400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914363">
              <a:defRPr/>
            </a:pPr>
            <a:endParaRPr lang="en-GB" sz="3600" b="1" spc="-100">
              <a:solidFill>
                <a:schemeClr val="bg1"/>
              </a:solidFill>
              <a:uFill>
                <a:solidFill>
                  <a:srgbClr val="D6043B"/>
                </a:solidFill>
              </a:uFill>
              <a:latin typeface="Arial" panose="020B0604020202020204" pitchFamily="34" charset="0"/>
              <a:cs typeface="Arial" panose="020B0604020202020204" pitchFamily="34" charset="0"/>
            </a:endParaRPr>
          </a:p>
        </p:txBody>
      </p:sp>
      <p:pic>
        <p:nvPicPr>
          <p:cNvPr id="7" name="Graphic 6" descr="Playbook with solid fill">
            <a:extLst>
              <a:ext uri="{FF2B5EF4-FFF2-40B4-BE49-F238E27FC236}">
                <a16:creationId xmlns:a16="http://schemas.microsoft.com/office/drawing/2014/main" id="{2A240BED-5D10-3D14-CD7D-5BFAB20545FE}"/>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62517" y="52150"/>
            <a:ext cx="998704" cy="998704"/>
          </a:xfrm>
          <a:prstGeom prst="rect">
            <a:avLst/>
          </a:prstGeom>
        </p:spPr>
      </p:pic>
      <p:sp>
        <p:nvSpPr>
          <p:cNvPr id="8" name="!!Intervention">
            <a:extLst>
              <a:ext uri="{FF2B5EF4-FFF2-40B4-BE49-F238E27FC236}">
                <a16:creationId xmlns:a16="http://schemas.microsoft.com/office/drawing/2014/main" id="{185BCABE-8EA1-8D21-487F-21575896B8CB}"/>
              </a:ext>
            </a:extLst>
          </p:cNvPr>
          <p:cNvSpPr txBox="1">
            <a:spLocks/>
          </p:cNvSpPr>
          <p:nvPr/>
        </p:nvSpPr>
        <p:spPr>
          <a:xfrm flipV="1">
            <a:off x="101105" y="44136"/>
            <a:ext cx="1139552" cy="1015779"/>
          </a:xfrm>
          <a:prstGeom prst="ellipse">
            <a:avLst/>
          </a:prstGeom>
          <a:solidFill>
            <a:schemeClr val="bg1">
              <a:alpha val="0"/>
            </a:schemeClr>
          </a:solidFill>
          <a:ln w="60325">
            <a:solidFill>
              <a:schemeClr val="bg1"/>
            </a:solidFill>
          </a:ln>
        </p:spPr>
        <p:txBody>
          <a:bodyPr vert="horz" wrap="square" lIns="0" tIns="36000" rIns="0" bIns="4572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914363">
              <a:defRPr/>
            </a:pPr>
            <a:endParaRPr lang="en-GB" sz="5400" b="1">
              <a:noFill/>
              <a:uFill>
                <a:solidFill>
                  <a:srgbClr val="D6043B"/>
                </a:solidFill>
              </a:uFill>
              <a:latin typeface="Arial" panose="020B0604020202020204" pitchFamily="34" charset="0"/>
              <a:cs typeface="Arial" panose="020B0604020202020204" pitchFamily="34" charset="0"/>
            </a:endParaRPr>
          </a:p>
        </p:txBody>
      </p:sp>
      <p:pic>
        <p:nvPicPr>
          <p:cNvPr id="11" name="Picture 10" descr="Breaking Barriers Innovations">
            <a:extLst>
              <a:ext uri="{FF2B5EF4-FFF2-40B4-BE49-F238E27FC236}">
                <a16:creationId xmlns:a16="http://schemas.microsoft.com/office/drawing/2014/main" id="{4B6DA1B0-DBC5-FB57-8A5C-B02F528BBB1D}"/>
              </a:ext>
            </a:extLst>
          </p:cNvPr>
          <p:cNvPicPr>
            <a:picLocks noChangeAspect="1" noChangeArrowheads="1"/>
          </p:cNvPicPr>
          <p:nvPr/>
        </p:nvPicPr>
        <p:blipFill>
          <a:blip r:embed="rId7" cstate="email">
            <a:duotone>
              <a:prstClr val="black"/>
              <a:schemeClr val="bg1">
                <a:tint val="45000"/>
                <a:satMod val="400000"/>
              </a:schemeClr>
            </a:duotone>
            <a:extLst>
              <a:ext uri="{BEBA8EAE-BF5A-486C-A8C5-ECC9F3942E4B}">
                <a14:imgProps xmlns:a14="http://schemas.microsoft.com/office/drawing/2010/main">
                  <a14:imgLayer r:embed="rId8">
                    <a14:imgEffect>
                      <a14:sharpenSoften amount="58000"/>
                    </a14:imgEffect>
                    <a14:imgEffect>
                      <a14:brightnessContrast bright="100000" contrast="100000"/>
                    </a14:imgEffect>
                  </a14:imgLayer>
                </a14:imgProps>
              </a:ext>
              <a:ext uri="{28A0092B-C50C-407E-A947-70E740481C1C}">
                <a14:useLocalDpi xmlns:a14="http://schemas.microsoft.com/office/drawing/2010/main"/>
              </a:ext>
            </a:extLst>
          </a:blip>
          <a:srcRect/>
          <a:stretch>
            <a:fillRect/>
          </a:stretch>
        </p:blipFill>
        <p:spPr bwMode="auto">
          <a:xfrm>
            <a:off x="10707393" y="11209"/>
            <a:ext cx="1367627" cy="1112336"/>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77DE33B6-EA33-E60B-EE1F-AEA219634F46}"/>
              </a:ext>
            </a:extLst>
          </p:cNvPr>
          <p:cNvSpPr/>
          <p:nvPr/>
        </p:nvSpPr>
        <p:spPr>
          <a:xfrm>
            <a:off x="1997726" y="347607"/>
            <a:ext cx="8204356" cy="594924"/>
          </a:xfrm>
          <a:prstGeom prst="rect">
            <a:avLst/>
          </a:prstGeom>
          <a:solidFill>
            <a:srgbClr val="1D263E"/>
          </a:solidFill>
          <a:ln w="317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defTabSz="761970"/>
            <a:endParaRPr lang="en-GB" sz="2800">
              <a:solidFill>
                <a:prstClr val="white"/>
              </a:solidFill>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9A3B97F3-800F-0DF6-999C-62E2B9868DF4}"/>
              </a:ext>
            </a:extLst>
          </p:cNvPr>
          <p:cNvSpPr/>
          <p:nvPr/>
        </p:nvSpPr>
        <p:spPr>
          <a:xfrm>
            <a:off x="1873902" y="223783"/>
            <a:ext cx="8204356" cy="594924"/>
          </a:xfrm>
          <a:prstGeom prst="rect">
            <a:avLst/>
          </a:prstGeom>
          <a:solidFill>
            <a:srgbClr val="BF0100">
              <a:alpha val="98000"/>
            </a:srgbClr>
          </a:solidFill>
          <a:ln w="317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defTabSz="914363">
              <a:defRPr/>
            </a:pPr>
            <a:r>
              <a:rPr lang="en-GB" sz="3200" b="1" spc="-100" dirty="0">
                <a:solidFill>
                  <a:schemeClr val="bg1"/>
                </a:solidFill>
                <a:uFill>
                  <a:solidFill>
                    <a:srgbClr val="D6043B"/>
                  </a:solidFill>
                </a:uFill>
                <a:latin typeface="Arial" panose="020B0604020202020204" pitchFamily="34" charset="0"/>
                <a:cs typeface="Arial" panose="020B0604020202020204" pitchFamily="34" charset="0"/>
              </a:rPr>
              <a:t>Chair’s Note – Why Economic Inactivity</a:t>
            </a:r>
          </a:p>
        </p:txBody>
      </p:sp>
      <p:sp>
        <p:nvSpPr>
          <p:cNvPr id="3" name="TextBox 2">
            <a:extLst>
              <a:ext uri="{FF2B5EF4-FFF2-40B4-BE49-F238E27FC236}">
                <a16:creationId xmlns:a16="http://schemas.microsoft.com/office/drawing/2014/main" id="{B19EFDF0-0630-9F66-4561-30154C294216}"/>
              </a:ext>
            </a:extLst>
          </p:cNvPr>
          <p:cNvSpPr txBox="1"/>
          <p:nvPr/>
        </p:nvSpPr>
        <p:spPr>
          <a:xfrm>
            <a:off x="9060379" y="4095037"/>
            <a:ext cx="2837212" cy="2506668"/>
          </a:xfrm>
          <a:prstGeom prst="roundRect">
            <a:avLst>
              <a:gd name="adj" fmla="val 5443"/>
            </a:avLst>
          </a:prstGeom>
          <a:solidFill>
            <a:schemeClr val="bg1"/>
          </a:solidFill>
        </p:spPr>
        <p:txBody>
          <a:bodyPr wrap="square" tIns="251999" anchor="ctr" anchorCtr="0">
            <a:noAutofit/>
          </a:bodyPr>
          <a:lstStyle/>
          <a:p>
            <a:pPr>
              <a:defRPr/>
            </a:pPr>
            <a:r>
              <a:rPr lang="en-GB" sz="2800" b="1">
                <a:solidFill>
                  <a:srgbClr val="8E1437"/>
                </a:solidFill>
                <a:latin typeface="Arial" panose="020B0604020202020204" pitchFamily="34" charset="0"/>
                <a:cs typeface="Arial" panose="020B0604020202020204" pitchFamily="34" charset="0"/>
              </a:rPr>
              <a:t>The Professor Lord Patel of Bradford OBE</a:t>
            </a:r>
          </a:p>
          <a:p>
            <a:pPr>
              <a:defRPr/>
            </a:pPr>
            <a:r>
              <a:rPr lang="en-GB" sz="2400">
                <a:solidFill>
                  <a:srgbClr val="8E1437"/>
                </a:solidFill>
                <a:latin typeface="Arial" panose="020B0604020202020204" pitchFamily="34" charset="0"/>
                <a:cs typeface="Arial" panose="020B0604020202020204" pitchFamily="34" charset="0"/>
              </a:rPr>
              <a:t>CNN Chair</a:t>
            </a:r>
          </a:p>
        </p:txBody>
      </p:sp>
      <p:pic>
        <p:nvPicPr>
          <p:cNvPr id="4" name="Picture 2">
            <a:extLst>
              <a:ext uri="{FF2B5EF4-FFF2-40B4-BE49-F238E27FC236}">
                <a16:creationId xmlns:a16="http://schemas.microsoft.com/office/drawing/2014/main" id="{372949A5-8758-9AE1-2108-B676CC6D472A}"/>
              </a:ext>
            </a:extLst>
          </p:cNvPr>
          <p:cNvPicPr>
            <a:picLocks noChangeAspect="1" noChangeArrowheads="1"/>
          </p:cNvPicPr>
          <p:nvPr/>
        </p:nvPicPr>
        <p:blipFill>
          <a:blip r:embed="rId9"/>
          <a:srcRect t="10764" b="10764"/>
          <a:stretch/>
        </p:blipFill>
        <p:spPr bwMode="auto">
          <a:xfrm>
            <a:off x="9089819" y="1494801"/>
            <a:ext cx="2743941" cy="2870998"/>
          </a:xfrm>
          <a:prstGeom prst="roundRect">
            <a:avLst>
              <a:gd name="adj" fmla="val 5416"/>
            </a:avLst>
          </a:prstGeom>
          <a:noFill/>
          <a:ln w="47625">
            <a:solidFill>
              <a:schemeClr val="bg1"/>
            </a:solidFill>
          </a:ln>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A77EB91-D7CF-E417-7956-0E2FC00387E2}"/>
              </a:ext>
            </a:extLst>
          </p:cNvPr>
          <p:cNvSpPr txBox="1"/>
          <p:nvPr/>
        </p:nvSpPr>
        <p:spPr>
          <a:xfrm>
            <a:off x="432949" y="6970615"/>
            <a:ext cx="8163938" cy="5141763"/>
          </a:xfrm>
          <a:prstGeom prst="roundRect">
            <a:avLst>
              <a:gd name="adj" fmla="val 3710"/>
            </a:avLst>
          </a:prstGeom>
          <a:noFill/>
        </p:spPr>
        <p:txBody>
          <a:bodyPr wrap="square" lIns="36000" rIns="36000">
            <a:noAutofit/>
          </a:bodyPr>
          <a:lstStyle/>
          <a:p>
            <a:r>
              <a:rPr lang="en-GB" sz="1400">
                <a:solidFill>
                  <a:schemeClr val="tx1">
                    <a:alpha val="0"/>
                  </a:schemeClr>
                </a:solidFill>
                <a:latin typeface="Arial" panose="020B0604020202020204" pitchFamily="34" charset="0"/>
                <a:cs typeface="Arial" panose="020B0604020202020204" pitchFamily="34" charset="0"/>
              </a:rPr>
              <a:t>So it makes sense to begin our shared learning here: how coastal communities can support each other to avoid reinventing the wheel, and instead share what works. It also makes sense operationally. With initiatives like </a:t>
            </a:r>
            <a:r>
              <a:rPr lang="en-GB" sz="1400" i="1">
                <a:solidFill>
                  <a:schemeClr val="tx1">
                    <a:alpha val="0"/>
                  </a:schemeClr>
                </a:solidFill>
                <a:latin typeface="Arial" panose="020B0604020202020204" pitchFamily="34" charset="0"/>
                <a:cs typeface="Arial" panose="020B0604020202020204" pitchFamily="34" charset="0"/>
              </a:rPr>
              <a:t>Connect to Work</a:t>
            </a:r>
            <a:r>
              <a:rPr lang="en-GB" sz="1400">
                <a:solidFill>
                  <a:schemeClr val="tx1">
                    <a:alpha val="0"/>
                  </a:schemeClr>
                </a:solidFill>
                <a:latin typeface="Arial" panose="020B0604020202020204" pitchFamily="34" charset="0"/>
                <a:cs typeface="Arial" panose="020B0604020202020204" pitchFamily="34" charset="0"/>
              </a:rPr>
              <a:t> gaining traction — and local flexibility and targeted resources on offer — there is a real window to show that coastal areas are ready to go further, faster.</a:t>
            </a:r>
          </a:p>
          <a:p>
            <a:endParaRPr lang="en-GB" sz="1400">
              <a:solidFill>
                <a:schemeClr val="tx1">
                  <a:alpha val="0"/>
                </a:schemeClr>
              </a:solidFill>
              <a:latin typeface="Arial" panose="020B0604020202020204" pitchFamily="34" charset="0"/>
              <a:cs typeface="Arial" panose="020B0604020202020204" pitchFamily="34" charset="0"/>
            </a:endParaRPr>
          </a:p>
          <a:p>
            <a:r>
              <a:rPr lang="en-GB" sz="1400">
                <a:solidFill>
                  <a:schemeClr val="tx1">
                    <a:alpha val="0"/>
                  </a:schemeClr>
                </a:solidFill>
                <a:latin typeface="Arial" panose="020B0604020202020204" pitchFamily="34" charset="0"/>
                <a:cs typeface="Arial" panose="020B0604020202020204" pitchFamily="34" charset="0"/>
              </a:rPr>
              <a:t>However, the risk is that the levers for many of these new funding opportunities sit inland — often with Combined Authorities that do not include coastal voices. That’s why the visibility of CNN and its members matters. Together, we can ensure that these 55 towns are recognised and resourced — not overlooked.</a:t>
            </a:r>
          </a:p>
          <a:p>
            <a:endParaRPr lang="en-GB" sz="1400">
              <a:solidFill>
                <a:schemeClr val="tx1">
                  <a:alpha val="0"/>
                </a:schemeClr>
              </a:solidFill>
              <a:latin typeface="Arial" panose="020B0604020202020204" pitchFamily="34" charset="0"/>
              <a:cs typeface="Arial" panose="020B0604020202020204" pitchFamily="34" charset="0"/>
            </a:endParaRPr>
          </a:p>
          <a:p>
            <a:r>
              <a:rPr lang="en-GB" sz="1400">
                <a:solidFill>
                  <a:schemeClr val="tx1">
                    <a:alpha val="0"/>
                  </a:schemeClr>
                </a:solidFill>
                <a:latin typeface="Arial" panose="020B0604020202020204" pitchFamily="34" charset="0"/>
                <a:cs typeface="Arial" panose="020B0604020202020204" pitchFamily="34" charset="0"/>
              </a:rPr>
              <a:t>Focusing on economic inactivity eight months into the journey gives us a strong foundation. But we know it run in parallel with changes in housing (which often moves in lockstep with employment and recovery), in care tech (which can modernise delivery and workforce models in remote locations), and in creating better packages to attract and retain health and care staff in coastal areas.</a:t>
            </a:r>
          </a:p>
          <a:p>
            <a:endParaRPr lang="en-GB" sz="1400">
              <a:solidFill>
                <a:schemeClr val="tx1">
                  <a:alpha val="0"/>
                </a:schemeClr>
              </a:solidFill>
              <a:latin typeface="Arial" panose="020B0604020202020204" pitchFamily="34" charset="0"/>
              <a:cs typeface="Arial" panose="020B0604020202020204" pitchFamily="34" charset="0"/>
            </a:endParaRPr>
          </a:p>
          <a:p>
            <a:r>
              <a:rPr lang="en-GB" sz="1400">
                <a:solidFill>
                  <a:schemeClr val="tx1">
                    <a:alpha val="0"/>
                  </a:schemeClr>
                </a:solidFill>
                <a:latin typeface="Arial" panose="020B0604020202020204" pitchFamily="34" charset="0"/>
                <a:cs typeface="Arial" panose="020B0604020202020204" pitchFamily="34" charset="0"/>
              </a:rPr>
              <a:t>We see CNN’s role as helping shape and share the solutions — not owning them. The examples in this prospectus are existing initiatives selected by the six ICB areas and their brilliant local partners, including local authorities and VCSE organisations for inclusion. Our job is to learn from them, amplify them, and help make connections so that good work doesn’t sit in silos.</a:t>
            </a:r>
          </a:p>
          <a:p>
            <a:endParaRPr lang="en-GB" sz="1400">
              <a:solidFill>
                <a:schemeClr val="tx1">
                  <a:alpha val="0"/>
                </a:schemeClr>
              </a:solidFill>
              <a:latin typeface="Arial" panose="020B0604020202020204" pitchFamily="34" charset="0"/>
              <a:cs typeface="Arial" panose="020B0604020202020204" pitchFamily="34" charset="0"/>
            </a:endParaRPr>
          </a:p>
          <a:p>
            <a:r>
              <a:rPr lang="en-GB" sz="1400">
                <a:solidFill>
                  <a:schemeClr val="tx1">
                    <a:alpha val="0"/>
                  </a:schemeClr>
                </a:solidFill>
                <a:latin typeface="Arial" panose="020B0604020202020204" pitchFamily="34" charset="0"/>
                <a:cs typeface="Arial" panose="020B0604020202020204" pitchFamily="34" charset="0"/>
              </a:rPr>
              <a:t>Most of all, we want to recognise the individuals on the ground who are often spinning straw into gold. We hope this prospectus does justice to their work — and sets the stage for even more to come.</a:t>
            </a:r>
          </a:p>
          <a:p>
            <a:pPr algn="r"/>
            <a:r>
              <a:rPr lang="en-GB" sz="1400">
                <a:solidFill>
                  <a:schemeClr val="tx1">
                    <a:alpha val="0"/>
                  </a:schemeClr>
                </a:solidFill>
                <a:latin typeface="Arial" panose="020B0604020202020204" pitchFamily="34" charset="0"/>
                <a:cs typeface="Arial" panose="020B0604020202020204" pitchFamily="34" charset="0"/>
              </a:rPr>
              <a:t>2/2</a:t>
            </a:r>
          </a:p>
        </p:txBody>
      </p:sp>
      <p:sp>
        <p:nvSpPr>
          <p:cNvPr id="12" name="TextBox 11">
            <a:extLst>
              <a:ext uri="{FF2B5EF4-FFF2-40B4-BE49-F238E27FC236}">
                <a16:creationId xmlns:a16="http://schemas.microsoft.com/office/drawing/2014/main" id="{D1C0B8A2-5A94-FA39-C199-4CD9C495CF8C}"/>
              </a:ext>
            </a:extLst>
          </p:cNvPr>
          <p:cNvSpPr txBox="1"/>
          <p:nvPr/>
        </p:nvSpPr>
        <p:spPr>
          <a:xfrm>
            <a:off x="432948" y="1147880"/>
            <a:ext cx="11400811" cy="263438"/>
          </a:xfrm>
          <a:prstGeom prst="rect">
            <a:avLst/>
          </a:prstGeom>
          <a:solidFill>
            <a:srgbClr val="BD1E00"/>
          </a:solidFill>
        </p:spPr>
        <p:txBody>
          <a:bodyPr wrap="square" anchor="ctr" anchorCtr="0">
            <a:noAutofit/>
          </a:bodyPr>
          <a:lstStyle/>
          <a:p>
            <a:pPr algn="ctr"/>
            <a:r>
              <a:rPr lang="en-GB" dirty="0">
                <a:solidFill>
                  <a:schemeClr val="bg1"/>
                </a:solidFill>
                <a:latin typeface="Arial" panose="020B0604020202020204" pitchFamily="34" charset="0"/>
                <a:cs typeface="Arial" panose="020B0604020202020204" pitchFamily="34" charset="0"/>
                <a:hlinkClick r:id="rId10"/>
              </a:rPr>
              <a:t>Click here for YouTube link to full reading by our Chair (Fullscreen Mode Only)</a:t>
            </a:r>
            <a:endParaRPr lang="en-GB"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837460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83041E-4E7D-CB5E-5D30-E47A7504E433}"/>
            </a:ext>
          </a:extLst>
        </p:cNvPr>
        <p:cNvGrpSpPr/>
        <p:nvPr/>
      </p:nvGrpSpPr>
      <p:grpSpPr>
        <a:xfrm>
          <a:off x="0" y="0"/>
          <a:ext cx="0" cy="0"/>
          <a:chOff x="0" y="0"/>
          <a:chExt cx="0" cy="0"/>
        </a:xfrm>
      </p:grpSpPr>
      <p:pic>
        <p:nvPicPr>
          <p:cNvPr id="22" name="Picture 21" descr="Breaking Barriers Innovations">
            <a:extLst>
              <a:ext uri="{FF2B5EF4-FFF2-40B4-BE49-F238E27FC236}">
                <a16:creationId xmlns:a16="http://schemas.microsoft.com/office/drawing/2014/main" id="{EFBE06F2-2467-7288-DB09-8D12FD02CEC2}"/>
              </a:ext>
            </a:extLst>
          </p:cNvPr>
          <p:cNvPicPr>
            <a:picLocks noChangeAspect="1" noChangeArrowheads="1"/>
          </p:cNvPicPr>
          <p:nvPr/>
        </p:nvPicPr>
        <p:blipFill>
          <a:blip r:embed="rId3" cstate="email">
            <a:duotone>
              <a:prstClr val="black"/>
              <a:schemeClr val="bg1">
                <a:tint val="45000"/>
                <a:satMod val="400000"/>
              </a:schemeClr>
            </a:duotone>
            <a:extLst>
              <a:ext uri="{BEBA8EAE-BF5A-486C-A8C5-ECC9F3942E4B}">
                <a14:imgProps xmlns:a14="http://schemas.microsoft.com/office/drawing/2010/main">
                  <a14:imgLayer r:embed="rId4">
                    <a14:imgEffect>
                      <a14:sharpenSoften amount="58000"/>
                    </a14:imgEffect>
                    <a14:imgEffect>
                      <a14:brightnessContrast bright="100000" contrast="100000"/>
                    </a14:imgEffect>
                  </a14:imgLayer>
                </a14:imgProps>
              </a:ext>
              <a:ext uri="{28A0092B-C50C-407E-A947-70E740481C1C}">
                <a14:useLocalDpi xmlns:a14="http://schemas.microsoft.com/office/drawing/2010/main"/>
              </a:ext>
            </a:extLst>
          </a:blip>
          <a:srcRect/>
          <a:stretch>
            <a:fillRect/>
          </a:stretch>
        </p:blipFill>
        <p:spPr bwMode="auto">
          <a:xfrm>
            <a:off x="10854199" y="95701"/>
            <a:ext cx="1344606" cy="1093613"/>
          </a:xfrm>
          <a:prstGeom prst="rect">
            <a:avLst/>
          </a:prstGeom>
          <a:noFill/>
          <a:extLst>
            <a:ext uri="{909E8E84-426E-40DD-AFC4-6F175D3DCCD1}">
              <a14:hiddenFill xmlns:a14="http://schemas.microsoft.com/office/drawing/2010/main">
                <a:solidFill>
                  <a:srgbClr val="FFFFFF"/>
                </a:solidFill>
              </a14:hiddenFill>
            </a:ext>
          </a:extLst>
        </p:spPr>
      </p:pic>
      <p:sp>
        <p:nvSpPr>
          <p:cNvPr id="25" name="Text 0">
            <a:extLst>
              <a:ext uri="{FF2B5EF4-FFF2-40B4-BE49-F238E27FC236}">
                <a16:creationId xmlns:a16="http://schemas.microsoft.com/office/drawing/2014/main" id="{C780732B-67FE-52F3-F4C8-FAD58C960981}"/>
              </a:ext>
            </a:extLst>
          </p:cNvPr>
          <p:cNvSpPr/>
          <p:nvPr/>
        </p:nvSpPr>
        <p:spPr>
          <a:xfrm>
            <a:off x="2414746" y="280388"/>
            <a:ext cx="8359939" cy="782430"/>
          </a:xfrm>
          <a:prstGeom prst="rect">
            <a:avLst/>
          </a:prstGeom>
          <a:noFill/>
          <a:ln/>
        </p:spPr>
        <p:txBody>
          <a:bodyPr wrap="square" lIns="120000" tIns="0" rIns="0" bIns="0" rtlCol="0" anchor="t"/>
          <a:lstStyle/>
          <a:p>
            <a:pPr defTabSz="761970">
              <a:lnSpc>
                <a:spcPts val="4625"/>
              </a:lnSpc>
            </a:pPr>
            <a:r>
              <a:rPr lang="en-US" sz="3200" b="1">
                <a:solidFill>
                  <a:prstClr val="white"/>
                </a:solidFill>
                <a:latin typeface="Arial" panose="020B0604020202020204" pitchFamily="34" charset="0"/>
                <a:ea typeface="Poppins Light" pitchFamily="34" charset="-122"/>
                <a:cs typeface="Arial" panose="020B0604020202020204" pitchFamily="34" charset="0"/>
              </a:rPr>
              <a:t>Applied Across 55 Coastal Towns</a:t>
            </a:r>
            <a:endParaRPr lang="en-US" sz="3200">
              <a:solidFill>
                <a:prstClr val="white"/>
              </a:solidFill>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5E1F91E3-F2EC-BCDA-0038-0A1D7721FCDD}"/>
              </a:ext>
            </a:extLst>
          </p:cNvPr>
          <p:cNvSpPr/>
          <p:nvPr/>
        </p:nvSpPr>
        <p:spPr>
          <a:xfrm>
            <a:off x="2414746" y="1475727"/>
            <a:ext cx="3443844" cy="735344"/>
          </a:xfrm>
          <a:prstGeom prst="rect">
            <a:avLst/>
          </a:prstGeom>
          <a:solidFill>
            <a:srgbClr val="102635"/>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914363">
              <a:defRPr/>
            </a:pPr>
            <a:r>
              <a:rPr lang="en-GB" b="1">
                <a:solidFill>
                  <a:prstClr val="white"/>
                </a:solidFill>
                <a:latin typeface="Arial" panose="020B0604020202020204" pitchFamily="34" charset="0"/>
                <a:cs typeface="Arial" panose="020B0604020202020204" pitchFamily="34" charset="0"/>
              </a:rPr>
              <a:t>Integrated Neighbourhood Team</a:t>
            </a:r>
          </a:p>
        </p:txBody>
      </p:sp>
      <p:sp>
        <p:nvSpPr>
          <p:cNvPr id="26" name="Rectangle 25">
            <a:extLst>
              <a:ext uri="{FF2B5EF4-FFF2-40B4-BE49-F238E27FC236}">
                <a16:creationId xmlns:a16="http://schemas.microsoft.com/office/drawing/2014/main" id="{4BB4728F-4601-7ABF-6C72-359F8ADD8409}"/>
              </a:ext>
            </a:extLst>
          </p:cNvPr>
          <p:cNvSpPr/>
          <p:nvPr/>
        </p:nvSpPr>
        <p:spPr>
          <a:xfrm>
            <a:off x="6122013" y="1465155"/>
            <a:ext cx="5904667" cy="735344"/>
          </a:xfrm>
          <a:prstGeom prst="rect">
            <a:avLst/>
          </a:prstGeom>
          <a:solidFill>
            <a:srgbClr val="102635"/>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914363">
              <a:defRPr/>
            </a:pPr>
            <a:r>
              <a:rPr lang="en-GB" b="1">
                <a:solidFill>
                  <a:prstClr val="white"/>
                </a:solidFill>
                <a:latin typeface="Arial" panose="020B0604020202020204" pitchFamily="34" charset="0"/>
                <a:cs typeface="Arial" panose="020B0604020202020204" pitchFamily="34" charset="0"/>
              </a:rPr>
              <a:t>Patients recorded with alcohol and substance abuse: average = 10% which is 270,000</a:t>
            </a:r>
          </a:p>
        </p:txBody>
      </p:sp>
      <p:sp>
        <p:nvSpPr>
          <p:cNvPr id="27" name="Rectangle 26">
            <a:extLst>
              <a:ext uri="{FF2B5EF4-FFF2-40B4-BE49-F238E27FC236}">
                <a16:creationId xmlns:a16="http://schemas.microsoft.com/office/drawing/2014/main" id="{486EA9E3-1A21-C180-EEC4-B707BD5D0C31}"/>
              </a:ext>
            </a:extLst>
          </p:cNvPr>
          <p:cNvSpPr/>
          <p:nvPr/>
        </p:nvSpPr>
        <p:spPr>
          <a:xfrm>
            <a:off x="2414746" y="2329897"/>
            <a:ext cx="6290266" cy="476994"/>
          </a:xfrm>
          <a:prstGeom prst="rect">
            <a:avLst/>
          </a:prstGeom>
          <a:solidFill>
            <a:srgbClr val="102635"/>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914363">
              <a:defRPr/>
            </a:pPr>
            <a:r>
              <a:rPr lang="en-GB" b="1">
                <a:solidFill>
                  <a:prstClr val="white"/>
                </a:solidFill>
                <a:latin typeface="Arial" panose="020B0604020202020204" pitchFamily="34" charset="0"/>
                <a:cs typeface="Arial" panose="020B0604020202020204" pitchFamily="34" charset="0"/>
              </a:rPr>
              <a:t>Finance and activity measures</a:t>
            </a:r>
          </a:p>
        </p:txBody>
      </p:sp>
      <p:sp>
        <p:nvSpPr>
          <p:cNvPr id="29" name="Rectangle 28">
            <a:extLst>
              <a:ext uri="{FF2B5EF4-FFF2-40B4-BE49-F238E27FC236}">
                <a16:creationId xmlns:a16="http://schemas.microsoft.com/office/drawing/2014/main" id="{538D2982-D695-B501-61F4-666D9B3DB24F}"/>
              </a:ext>
            </a:extLst>
          </p:cNvPr>
          <p:cNvSpPr/>
          <p:nvPr/>
        </p:nvSpPr>
        <p:spPr>
          <a:xfrm>
            <a:off x="8981824" y="2496325"/>
            <a:ext cx="2839957" cy="614549"/>
          </a:xfrm>
          <a:prstGeom prst="rect">
            <a:avLst/>
          </a:prstGeom>
          <a:solidFill>
            <a:srgbClr val="102635"/>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36000" rIns="0" rtlCol="0" anchor="ctr"/>
          <a:lstStyle/>
          <a:p>
            <a:pPr defTabSz="914363">
              <a:defRPr/>
            </a:pPr>
            <a:r>
              <a:rPr lang="en-GB">
                <a:solidFill>
                  <a:prstClr val="white"/>
                </a:solidFill>
                <a:latin typeface="Arial" panose="020B0604020202020204" pitchFamily="34" charset="0"/>
                <a:cs typeface="Arial" panose="020B0604020202020204" pitchFamily="34" charset="0"/>
              </a:rPr>
              <a:t>Young People aged 0 – 19 = </a:t>
            </a:r>
            <a:r>
              <a:rPr lang="en-GB" b="1">
                <a:solidFill>
                  <a:prstClr val="white"/>
                </a:solidFill>
                <a:latin typeface="Arial" panose="020B0604020202020204" pitchFamily="34" charset="0"/>
                <a:cs typeface="Arial" panose="020B0604020202020204" pitchFamily="34" charset="0"/>
              </a:rPr>
              <a:t>(428,604)</a:t>
            </a:r>
          </a:p>
        </p:txBody>
      </p:sp>
      <p:graphicFrame>
        <p:nvGraphicFramePr>
          <p:cNvPr id="31" name="Table 30">
            <a:extLst>
              <a:ext uri="{FF2B5EF4-FFF2-40B4-BE49-F238E27FC236}">
                <a16:creationId xmlns:a16="http://schemas.microsoft.com/office/drawing/2014/main" id="{6770005E-9EFD-3B4A-F95E-D01AD82AD257}"/>
              </a:ext>
            </a:extLst>
          </p:cNvPr>
          <p:cNvGraphicFramePr>
            <a:graphicFrameLocks noGrp="1"/>
          </p:cNvGraphicFramePr>
          <p:nvPr>
            <p:extLst>
              <p:ext uri="{D42A27DB-BD31-4B8C-83A1-F6EECF244321}">
                <p14:modId xmlns:p14="http://schemas.microsoft.com/office/powerpoint/2010/main" val="1702111696"/>
              </p:ext>
            </p:extLst>
          </p:nvPr>
        </p:nvGraphicFramePr>
        <p:xfrm>
          <a:off x="2397210" y="2906089"/>
          <a:ext cx="6317583" cy="3640836"/>
        </p:xfrm>
        <a:graphic>
          <a:graphicData uri="http://schemas.openxmlformats.org/drawingml/2006/table">
            <a:tbl>
              <a:tblPr firstRow="1" bandRow="1">
                <a:tableStyleId>{5C22544A-7EE6-4342-B048-85BDC9FD1C3A}</a:tableStyleId>
              </a:tblPr>
              <a:tblGrid>
                <a:gridCol w="1901825">
                  <a:extLst>
                    <a:ext uri="{9D8B030D-6E8A-4147-A177-3AD203B41FA5}">
                      <a16:colId xmlns:a16="http://schemas.microsoft.com/office/drawing/2014/main" val="2188542264"/>
                    </a:ext>
                  </a:extLst>
                </a:gridCol>
                <a:gridCol w="1037240">
                  <a:extLst>
                    <a:ext uri="{9D8B030D-6E8A-4147-A177-3AD203B41FA5}">
                      <a16:colId xmlns:a16="http://schemas.microsoft.com/office/drawing/2014/main" val="790310084"/>
                    </a:ext>
                  </a:extLst>
                </a:gridCol>
                <a:gridCol w="1651379">
                  <a:extLst>
                    <a:ext uri="{9D8B030D-6E8A-4147-A177-3AD203B41FA5}">
                      <a16:colId xmlns:a16="http://schemas.microsoft.com/office/drawing/2014/main" val="1913417714"/>
                    </a:ext>
                  </a:extLst>
                </a:gridCol>
                <a:gridCol w="1727139">
                  <a:extLst>
                    <a:ext uri="{9D8B030D-6E8A-4147-A177-3AD203B41FA5}">
                      <a16:colId xmlns:a16="http://schemas.microsoft.com/office/drawing/2014/main" val="2555514470"/>
                    </a:ext>
                  </a:extLst>
                </a:gridCol>
              </a:tblGrid>
              <a:tr h="340964">
                <a:tc rowSpan="2" gridSpan="2">
                  <a:txBody>
                    <a:bodyPr/>
                    <a:lstStyle/>
                    <a:p>
                      <a:r>
                        <a:rPr lang="en-GB" sz="1600">
                          <a:latin typeface="Arial" panose="020B0604020202020204" pitchFamily="34" charset="0"/>
                          <a:cs typeface="Arial" panose="020B0604020202020204" pitchFamily="34" charset="0"/>
                        </a:rPr>
                        <a:t>PPPY – Total = £2,489</a:t>
                      </a:r>
                    </a:p>
                  </a:txBody>
                  <a:tcPr anchor="ctr">
                    <a:solidFill>
                      <a:srgbClr val="102635"/>
                    </a:solidFill>
                  </a:tcPr>
                </a:tc>
                <a:tc rowSpan="2" hMerge="1">
                  <a:txBody>
                    <a:bodyPr/>
                    <a:lstStyle/>
                    <a:p>
                      <a:endParaRPr/>
                    </a:p>
                  </a:txBody>
                  <a:tcPr/>
                </a:tc>
                <a:tc>
                  <a:txBody>
                    <a:bodyPr/>
                    <a:lstStyle/>
                    <a:p>
                      <a:r>
                        <a:rPr lang="en-GB" sz="1600">
                          <a:latin typeface="Arial" panose="020B0604020202020204" pitchFamily="34" charset="0"/>
                          <a:cs typeface="Arial" panose="020B0604020202020204" pitchFamily="34" charset="0"/>
                        </a:rPr>
                        <a:t>10% Reduction</a:t>
                      </a:r>
                    </a:p>
                  </a:txBody>
                  <a:tcPr>
                    <a:solidFill>
                      <a:srgbClr val="102635"/>
                    </a:solidFill>
                  </a:tcPr>
                </a:tc>
                <a:tc>
                  <a:txBody>
                    <a:bodyPr/>
                    <a:lstStyle/>
                    <a:p>
                      <a:r>
                        <a:rPr lang="en-GB" sz="1600">
                          <a:latin typeface="Arial" panose="020B0604020202020204" pitchFamily="34" charset="0"/>
                          <a:cs typeface="Arial" panose="020B0604020202020204" pitchFamily="34" charset="0"/>
                        </a:rPr>
                        <a:t>20% Reduction</a:t>
                      </a:r>
                    </a:p>
                  </a:txBody>
                  <a:tcPr>
                    <a:solidFill>
                      <a:srgbClr val="102635"/>
                    </a:solidFill>
                  </a:tcPr>
                </a:tc>
                <a:extLst>
                  <a:ext uri="{0D108BD9-81ED-4DB2-BD59-A6C34878D82A}">
                    <a16:rowId xmlns:a16="http://schemas.microsoft.com/office/drawing/2014/main" val="2630341344"/>
                  </a:ext>
                </a:extLst>
              </a:tr>
              <a:tr h="0">
                <a:tc gridSpan="2" vMerge="1">
                  <a:txBody>
                    <a:bodyPr/>
                    <a:lstStyle/>
                    <a:p>
                      <a:endParaRPr lang="en-GB">
                        <a:latin typeface="Arial" panose="020B0604020202020204" pitchFamily="34" charset="0"/>
                        <a:cs typeface="Arial" panose="020B0604020202020204" pitchFamily="34" charset="0"/>
                      </a:endParaRPr>
                    </a:p>
                  </a:txBody>
                  <a:tcPr/>
                </a:tc>
                <a:tc hMerge="1" vMerge="1">
                  <a:txBody>
                    <a:bodyPr/>
                    <a:lstStyle/>
                    <a:p>
                      <a:endParaRPr lang="en-GB">
                        <a:latin typeface="Arial" panose="020B0604020202020204" pitchFamily="34" charset="0"/>
                        <a:cs typeface="Arial" panose="020B0604020202020204" pitchFamily="34" charset="0"/>
                      </a:endParaRPr>
                    </a:p>
                  </a:txBody>
                  <a:tcPr/>
                </a:tc>
                <a:tc>
                  <a:txBody>
                    <a:bodyPr/>
                    <a:lstStyle/>
                    <a:p>
                      <a:r>
                        <a:rPr lang="en-GB" sz="1600" b="1" i="1">
                          <a:latin typeface="Arial" panose="020B0604020202020204" pitchFamily="34" charset="0"/>
                          <a:cs typeface="Arial" panose="020B0604020202020204" pitchFamily="34" charset="0"/>
                        </a:rPr>
                        <a:t>Years 1 - 2</a:t>
                      </a:r>
                    </a:p>
                  </a:txBody>
                  <a:tcPr/>
                </a:tc>
                <a:tc>
                  <a:txBody>
                    <a:bodyPr/>
                    <a:lstStyle/>
                    <a:p>
                      <a:r>
                        <a:rPr lang="en-GB" sz="1600" b="1" i="1">
                          <a:latin typeface="Arial" panose="020B0604020202020204" pitchFamily="34" charset="0"/>
                          <a:cs typeface="Arial" panose="020B0604020202020204" pitchFamily="34" charset="0"/>
                        </a:rPr>
                        <a:t>Years 3 - 5</a:t>
                      </a:r>
                    </a:p>
                  </a:txBody>
                  <a:tcPr/>
                </a:tc>
                <a:extLst>
                  <a:ext uri="{0D108BD9-81ED-4DB2-BD59-A6C34878D82A}">
                    <a16:rowId xmlns:a16="http://schemas.microsoft.com/office/drawing/2014/main" val="804811332"/>
                  </a:ext>
                </a:extLst>
              </a:tr>
              <a:tr h="0">
                <a:tc>
                  <a:txBody>
                    <a:bodyPr/>
                    <a:lstStyle/>
                    <a:p>
                      <a:r>
                        <a:rPr lang="en-GB" sz="1600">
                          <a:latin typeface="Arial" panose="020B0604020202020204" pitchFamily="34" charset="0"/>
                          <a:cs typeface="Arial" panose="020B0604020202020204" pitchFamily="34" charset="0"/>
                        </a:rPr>
                        <a:t>Acute elective</a:t>
                      </a:r>
                    </a:p>
                  </a:txBody>
                  <a:tcPr/>
                </a:tc>
                <a:tc>
                  <a:txBody>
                    <a:bodyPr/>
                    <a:lstStyle/>
                    <a:p>
                      <a:r>
                        <a:rPr lang="en-GB" sz="1600">
                          <a:latin typeface="Arial" panose="020B0604020202020204" pitchFamily="34" charset="0"/>
                          <a:cs typeface="Arial" panose="020B0604020202020204" pitchFamily="34" charset="0"/>
                        </a:rPr>
                        <a:t>£33,000</a:t>
                      </a:r>
                    </a:p>
                  </a:txBody>
                  <a:tcPr/>
                </a:tc>
                <a:tc>
                  <a:txBody>
                    <a:bodyPr/>
                    <a:lstStyle/>
                    <a:p>
                      <a:r>
                        <a:rPr lang="en-GB" sz="1600">
                          <a:latin typeface="Arial" panose="020B0604020202020204" pitchFamily="34" charset="0"/>
                          <a:cs typeface="Arial" panose="020B0604020202020204" pitchFamily="34" charset="0"/>
                        </a:rPr>
                        <a:t>£29,700</a:t>
                      </a:r>
                    </a:p>
                  </a:txBody>
                  <a:tcPr/>
                </a:tc>
                <a:tc>
                  <a:txBody>
                    <a:bodyPr/>
                    <a:lstStyle/>
                    <a:p>
                      <a:r>
                        <a:rPr lang="en-GB" sz="1600">
                          <a:latin typeface="Arial" panose="020B0604020202020204" pitchFamily="34" charset="0"/>
                          <a:cs typeface="Arial" panose="020B0604020202020204" pitchFamily="34" charset="0"/>
                        </a:rPr>
                        <a:t>£26,400</a:t>
                      </a:r>
                    </a:p>
                  </a:txBody>
                  <a:tcPr/>
                </a:tc>
                <a:extLst>
                  <a:ext uri="{0D108BD9-81ED-4DB2-BD59-A6C34878D82A}">
                    <a16:rowId xmlns:a16="http://schemas.microsoft.com/office/drawing/2014/main" val="2735105056"/>
                  </a:ext>
                </a:extLst>
              </a:tr>
              <a:tr h="210647">
                <a:tc>
                  <a:txBody>
                    <a:bodyPr/>
                    <a:lstStyle/>
                    <a:p>
                      <a:r>
                        <a:rPr lang="en-GB" sz="1600">
                          <a:latin typeface="Arial" panose="020B0604020202020204" pitchFamily="34" charset="0"/>
                          <a:cs typeface="Arial" panose="020B0604020202020204" pitchFamily="34" charset="0"/>
                        </a:rPr>
                        <a:t>Acute Non-elective</a:t>
                      </a:r>
                    </a:p>
                  </a:txBody>
                  <a:tcPr/>
                </a:tc>
                <a:tc>
                  <a:txBody>
                    <a:bodyPr/>
                    <a:lstStyle/>
                    <a:p>
                      <a:r>
                        <a:rPr lang="en-GB" sz="1600">
                          <a:latin typeface="Arial" panose="020B0604020202020204" pitchFamily="34" charset="0"/>
                          <a:cs typeface="Arial" panose="020B0604020202020204" pitchFamily="34" charset="0"/>
                        </a:rPr>
                        <a:t>£43,285</a:t>
                      </a:r>
                    </a:p>
                  </a:txBody>
                  <a:tcPr/>
                </a:tc>
                <a:tc>
                  <a:txBody>
                    <a:bodyPr/>
                    <a:lstStyle/>
                    <a:p>
                      <a:r>
                        <a:rPr lang="en-GB" sz="1600">
                          <a:latin typeface="Arial" panose="020B0604020202020204" pitchFamily="34" charset="0"/>
                          <a:cs typeface="Arial" panose="020B0604020202020204" pitchFamily="34" charset="0"/>
                        </a:rPr>
                        <a:t>£38,957</a:t>
                      </a:r>
                    </a:p>
                  </a:txBody>
                  <a:tcPr/>
                </a:tc>
                <a:tc>
                  <a:txBody>
                    <a:bodyPr/>
                    <a:lstStyle/>
                    <a:p>
                      <a:r>
                        <a:rPr lang="en-GB" sz="1600">
                          <a:latin typeface="Arial" panose="020B0604020202020204" pitchFamily="34" charset="0"/>
                          <a:cs typeface="Arial" panose="020B0604020202020204" pitchFamily="34" charset="0"/>
                        </a:rPr>
                        <a:t>£34,628</a:t>
                      </a:r>
                    </a:p>
                  </a:txBody>
                  <a:tcPr/>
                </a:tc>
                <a:extLst>
                  <a:ext uri="{0D108BD9-81ED-4DB2-BD59-A6C34878D82A}">
                    <a16:rowId xmlns:a16="http://schemas.microsoft.com/office/drawing/2014/main" val="722999966"/>
                  </a:ext>
                </a:extLst>
              </a:tr>
              <a:tr h="345318">
                <a:tc>
                  <a:txBody>
                    <a:bodyPr/>
                    <a:lstStyle/>
                    <a:p>
                      <a:r>
                        <a:rPr lang="en-GB" sz="1600">
                          <a:latin typeface="Arial" panose="020B0604020202020204" pitchFamily="34" charset="0"/>
                          <a:cs typeface="Arial" panose="020B0604020202020204" pitchFamily="34" charset="0"/>
                        </a:rPr>
                        <a:t>GP Encounters</a:t>
                      </a:r>
                    </a:p>
                  </a:txBody>
                  <a:tcPr/>
                </a:tc>
                <a:tc>
                  <a:txBody>
                    <a:bodyPr/>
                    <a:lstStyle/>
                    <a:p>
                      <a:r>
                        <a:rPr lang="en-GB" sz="1600">
                          <a:latin typeface="Arial" panose="020B0604020202020204" pitchFamily="34" charset="0"/>
                          <a:cs typeface="Arial" panose="020B0604020202020204" pitchFamily="34" charset="0"/>
                        </a:rPr>
                        <a:t>£18,260</a:t>
                      </a:r>
                    </a:p>
                  </a:txBody>
                  <a:tcPr/>
                </a:tc>
                <a:tc>
                  <a:txBody>
                    <a:bodyPr/>
                    <a:lstStyle/>
                    <a:p>
                      <a:r>
                        <a:rPr lang="en-GB" sz="1600">
                          <a:latin typeface="Arial" panose="020B0604020202020204" pitchFamily="34" charset="0"/>
                          <a:cs typeface="Arial" panose="020B0604020202020204" pitchFamily="34" charset="0"/>
                        </a:rPr>
                        <a:t>£16,434</a:t>
                      </a:r>
                    </a:p>
                  </a:txBody>
                  <a:tcPr/>
                </a:tc>
                <a:tc>
                  <a:txBody>
                    <a:bodyPr/>
                    <a:lstStyle/>
                    <a:p>
                      <a:r>
                        <a:rPr lang="en-GB" sz="1600">
                          <a:latin typeface="Arial" panose="020B0604020202020204" pitchFamily="34" charset="0"/>
                          <a:cs typeface="Arial" panose="020B0604020202020204" pitchFamily="34" charset="0"/>
                        </a:rPr>
                        <a:t>£14,608</a:t>
                      </a:r>
                    </a:p>
                  </a:txBody>
                  <a:tcPr/>
                </a:tc>
                <a:extLst>
                  <a:ext uri="{0D108BD9-81ED-4DB2-BD59-A6C34878D82A}">
                    <a16:rowId xmlns:a16="http://schemas.microsoft.com/office/drawing/2014/main" val="1251533634"/>
                  </a:ext>
                </a:extLst>
              </a:tr>
              <a:tr h="246621">
                <a:tc>
                  <a:txBody>
                    <a:bodyPr/>
                    <a:lstStyle/>
                    <a:p>
                      <a:r>
                        <a:rPr lang="en-GB" sz="1600">
                          <a:latin typeface="Arial" panose="020B0604020202020204" pitchFamily="34" charset="0"/>
                          <a:cs typeface="Arial" panose="020B0604020202020204" pitchFamily="34" charset="0"/>
                        </a:rPr>
                        <a:t>Community</a:t>
                      </a:r>
                    </a:p>
                  </a:txBody>
                  <a:tcPr/>
                </a:tc>
                <a:tc>
                  <a:txBody>
                    <a:bodyPr/>
                    <a:lstStyle/>
                    <a:p>
                      <a:r>
                        <a:rPr lang="en-GB" sz="1600">
                          <a:latin typeface="Arial" panose="020B0604020202020204" pitchFamily="34" charset="0"/>
                          <a:cs typeface="Arial" panose="020B0604020202020204" pitchFamily="34" charset="0"/>
                        </a:rPr>
                        <a:t>£10,065</a:t>
                      </a:r>
                    </a:p>
                  </a:txBody>
                  <a:tcPr/>
                </a:tc>
                <a:tc>
                  <a:txBody>
                    <a:bodyPr/>
                    <a:lstStyle/>
                    <a:p>
                      <a:r>
                        <a:rPr lang="en-GB" sz="1600">
                          <a:latin typeface="Arial" panose="020B0604020202020204" pitchFamily="34" charset="0"/>
                          <a:cs typeface="Arial" panose="020B0604020202020204" pitchFamily="34" charset="0"/>
                        </a:rPr>
                        <a:t>£9,059</a:t>
                      </a:r>
                    </a:p>
                  </a:txBody>
                  <a:tcPr/>
                </a:tc>
                <a:tc>
                  <a:txBody>
                    <a:bodyPr/>
                    <a:lstStyle/>
                    <a:p>
                      <a:r>
                        <a:rPr lang="en-GB" sz="1600">
                          <a:latin typeface="Arial" panose="020B0604020202020204" pitchFamily="34" charset="0"/>
                          <a:cs typeface="Arial" panose="020B0604020202020204" pitchFamily="34" charset="0"/>
                        </a:rPr>
                        <a:t>£8,052</a:t>
                      </a:r>
                    </a:p>
                  </a:txBody>
                  <a:tcPr/>
                </a:tc>
                <a:extLst>
                  <a:ext uri="{0D108BD9-81ED-4DB2-BD59-A6C34878D82A}">
                    <a16:rowId xmlns:a16="http://schemas.microsoft.com/office/drawing/2014/main" val="1528880586"/>
                  </a:ext>
                </a:extLst>
              </a:tr>
              <a:tr h="272851">
                <a:tc>
                  <a:txBody>
                    <a:bodyPr/>
                    <a:lstStyle/>
                    <a:p>
                      <a:r>
                        <a:rPr lang="en-GB" sz="1600">
                          <a:latin typeface="Arial" panose="020B0604020202020204" pitchFamily="34" charset="0"/>
                          <a:cs typeface="Arial" panose="020B0604020202020204" pitchFamily="34" charset="0"/>
                        </a:rPr>
                        <a:t>Mental Health</a:t>
                      </a:r>
                    </a:p>
                  </a:txBody>
                  <a:tcPr/>
                </a:tc>
                <a:tc>
                  <a:txBody>
                    <a:bodyPr/>
                    <a:lstStyle/>
                    <a:p>
                      <a:r>
                        <a:rPr lang="en-GB" sz="1600">
                          <a:latin typeface="Arial" panose="020B0604020202020204" pitchFamily="34" charset="0"/>
                          <a:cs typeface="Arial" panose="020B0604020202020204" pitchFamily="34" charset="0"/>
                        </a:rPr>
                        <a:t>£13,695</a:t>
                      </a:r>
                    </a:p>
                  </a:txBody>
                  <a:tcPr/>
                </a:tc>
                <a:tc>
                  <a:txBody>
                    <a:bodyPr/>
                    <a:lstStyle/>
                    <a:p>
                      <a:r>
                        <a:rPr lang="en-GB" sz="1600">
                          <a:latin typeface="Arial" panose="020B0604020202020204" pitchFamily="34" charset="0"/>
                          <a:cs typeface="Arial" panose="020B0604020202020204" pitchFamily="34" charset="0"/>
                        </a:rPr>
                        <a:t>£12,326</a:t>
                      </a:r>
                    </a:p>
                  </a:txBody>
                  <a:tcPr/>
                </a:tc>
                <a:tc>
                  <a:txBody>
                    <a:bodyPr/>
                    <a:lstStyle/>
                    <a:p>
                      <a:r>
                        <a:rPr lang="en-GB" sz="1600">
                          <a:latin typeface="Arial" panose="020B0604020202020204" pitchFamily="34" charset="0"/>
                          <a:cs typeface="Arial" panose="020B0604020202020204" pitchFamily="34" charset="0"/>
                        </a:rPr>
                        <a:t>£10,956</a:t>
                      </a:r>
                    </a:p>
                  </a:txBody>
                  <a:tcPr/>
                </a:tc>
                <a:extLst>
                  <a:ext uri="{0D108BD9-81ED-4DB2-BD59-A6C34878D82A}">
                    <a16:rowId xmlns:a16="http://schemas.microsoft.com/office/drawing/2014/main" val="1389092432"/>
                  </a:ext>
                </a:extLst>
              </a:tr>
              <a:tr h="336402">
                <a:tc>
                  <a:txBody>
                    <a:bodyPr/>
                    <a:lstStyle/>
                    <a:p>
                      <a:r>
                        <a:rPr lang="en-GB" sz="1600">
                          <a:latin typeface="Arial" panose="020B0604020202020204" pitchFamily="34" charset="0"/>
                          <a:cs typeface="Arial" panose="020B0604020202020204" pitchFamily="34" charset="0"/>
                        </a:rPr>
                        <a:t>Social Care</a:t>
                      </a:r>
                    </a:p>
                  </a:txBody>
                  <a:tcPr/>
                </a:tc>
                <a:tc>
                  <a:txBody>
                    <a:bodyPr/>
                    <a:lstStyle/>
                    <a:p>
                      <a:r>
                        <a:rPr lang="en-GB" sz="1600">
                          <a:latin typeface="Arial" panose="020B0604020202020204" pitchFamily="34" charset="0"/>
                          <a:cs typeface="Arial" panose="020B0604020202020204" pitchFamily="34" charset="0"/>
                        </a:rPr>
                        <a:t>£18,535</a:t>
                      </a:r>
                    </a:p>
                  </a:txBody>
                  <a:tcPr/>
                </a:tc>
                <a:tc>
                  <a:txBody>
                    <a:bodyPr/>
                    <a:lstStyle/>
                    <a:p>
                      <a:r>
                        <a:rPr lang="en-GB" sz="1600">
                          <a:latin typeface="Arial" panose="020B0604020202020204" pitchFamily="34" charset="0"/>
                          <a:cs typeface="Arial" panose="020B0604020202020204" pitchFamily="34" charset="0"/>
                        </a:rPr>
                        <a:t>£16,682</a:t>
                      </a:r>
                    </a:p>
                  </a:txBody>
                  <a:tcPr/>
                </a:tc>
                <a:tc>
                  <a:txBody>
                    <a:bodyPr/>
                    <a:lstStyle/>
                    <a:p>
                      <a:r>
                        <a:rPr lang="en-GB" sz="1600">
                          <a:latin typeface="Arial" panose="020B0604020202020204" pitchFamily="34" charset="0"/>
                          <a:cs typeface="Arial" panose="020B0604020202020204" pitchFamily="34" charset="0"/>
                        </a:rPr>
                        <a:t>£14,828</a:t>
                      </a:r>
                    </a:p>
                  </a:txBody>
                  <a:tcPr/>
                </a:tc>
                <a:extLst>
                  <a:ext uri="{0D108BD9-81ED-4DB2-BD59-A6C34878D82A}">
                    <a16:rowId xmlns:a16="http://schemas.microsoft.com/office/drawing/2014/main" val="1368778345"/>
                  </a:ext>
                </a:extLst>
              </a:tr>
              <a:tr h="362632">
                <a:tc>
                  <a:txBody>
                    <a:bodyPr/>
                    <a:lstStyle/>
                    <a:p>
                      <a:endParaRPr lang="en-GB" sz="1600" b="1">
                        <a:latin typeface="Arial" panose="020B0604020202020204" pitchFamily="34" charset="0"/>
                        <a:cs typeface="Arial" panose="020B0604020202020204" pitchFamily="34" charset="0"/>
                      </a:endParaRPr>
                    </a:p>
                  </a:txBody>
                  <a:tcPr/>
                </a:tc>
                <a:tc>
                  <a:txBody>
                    <a:bodyPr/>
                    <a:lstStyle/>
                    <a:p>
                      <a:r>
                        <a:rPr lang="en-GB" sz="1600" b="1">
                          <a:latin typeface="Arial" panose="020B0604020202020204" pitchFamily="34" charset="0"/>
                          <a:cs typeface="Arial" panose="020B0604020202020204" pitchFamily="34" charset="0"/>
                        </a:rPr>
                        <a:t>£136,840</a:t>
                      </a:r>
                    </a:p>
                  </a:txBody>
                  <a:tcPr/>
                </a:tc>
                <a:tc>
                  <a:txBody>
                    <a:bodyPr/>
                    <a:lstStyle/>
                    <a:p>
                      <a:r>
                        <a:rPr lang="en-GB" sz="1600" b="1">
                          <a:latin typeface="Arial" panose="020B0604020202020204" pitchFamily="34" charset="0"/>
                          <a:cs typeface="Arial" panose="020B0604020202020204" pitchFamily="34" charset="0"/>
                        </a:rPr>
                        <a:t>£2,240 PPPY</a:t>
                      </a:r>
                    </a:p>
                  </a:txBody>
                  <a:tcPr/>
                </a:tc>
                <a:tc>
                  <a:txBody>
                    <a:bodyPr/>
                    <a:lstStyle/>
                    <a:p>
                      <a:r>
                        <a:rPr lang="en-GB" sz="1600" b="1">
                          <a:latin typeface="Arial" panose="020B0604020202020204" pitchFamily="34" charset="0"/>
                          <a:cs typeface="Arial" panose="020B0604020202020204" pitchFamily="34" charset="0"/>
                        </a:rPr>
                        <a:t>£1,992 PPPY</a:t>
                      </a:r>
                    </a:p>
                  </a:txBody>
                  <a:tcPr/>
                </a:tc>
                <a:extLst>
                  <a:ext uri="{0D108BD9-81ED-4DB2-BD59-A6C34878D82A}">
                    <a16:rowId xmlns:a16="http://schemas.microsoft.com/office/drawing/2014/main" val="2810565056"/>
                  </a:ext>
                </a:extLst>
              </a:tr>
              <a:tr h="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a:latin typeface="Arial" panose="020B0604020202020204" pitchFamily="34" charset="0"/>
                          <a:cs typeface="Arial" panose="020B0604020202020204" pitchFamily="34" charset="0"/>
                        </a:rPr>
                        <a:t>Total for population £672 million</a:t>
                      </a:r>
                    </a:p>
                  </a:txBody>
                  <a:tcPr/>
                </a:tc>
                <a:tc hMerge="1">
                  <a:txBody>
                    <a:bodyPr/>
                    <a:lstStyle/>
                    <a:p>
                      <a:endParaRPr lang="en-GB" b="1">
                        <a:latin typeface="Arial" panose="020B0604020202020204" pitchFamily="34" charset="0"/>
                        <a:cs typeface="Arial" panose="020B0604020202020204" pitchFamily="34" charset="0"/>
                      </a:endParaRPr>
                    </a:p>
                  </a:txBody>
                  <a:tcPr/>
                </a:tc>
                <a:tc gridSpan="2">
                  <a:txBody>
                    <a:bodyPr/>
                    <a:lstStyle/>
                    <a:p>
                      <a:r>
                        <a:rPr lang="en-GB" sz="1600" b="1">
                          <a:latin typeface="Arial" panose="020B0604020202020204" pitchFamily="34" charset="0"/>
                          <a:cs typeface="Arial" panose="020B0604020202020204" pitchFamily="34" charset="0"/>
                        </a:rPr>
                        <a:t>Total cost saving year 5 </a:t>
                      </a:r>
                    </a:p>
                    <a:p>
                      <a:r>
                        <a:rPr lang="en-GB" sz="1600" b="1">
                          <a:latin typeface="Arial" panose="020B0604020202020204" pitchFamily="34" charset="0"/>
                          <a:cs typeface="Arial" panose="020B0604020202020204" pitchFamily="34" charset="0"/>
                        </a:rPr>
                        <a:t>£134.5 million</a:t>
                      </a:r>
                    </a:p>
                  </a:txBody>
                  <a:tcPr/>
                </a:tc>
                <a:tc hMerge="1">
                  <a:txBody>
                    <a:bodyPr/>
                    <a:lstStyle/>
                    <a:p>
                      <a:endParaRPr lang="en-GB" b="1">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126214499"/>
                  </a:ext>
                </a:extLst>
              </a:tr>
            </a:tbl>
          </a:graphicData>
        </a:graphic>
      </p:graphicFrame>
      <p:sp>
        <p:nvSpPr>
          <p:cNvPr id="32" name="Rectangle 31">
            <a:extLst>
              <a:ext uri="{FF2B5EF4-FFF2-40B4-BE49-F238E27FC236}">
                <a16:creationId xmlns:a16="http://schemas.microsoft.com/office/drawing/2014/main" id="{E2FD33DD-845E-97A8-E656-4AA778660EBA}"/>
              </a:ext>
            </a:extLst>
          </p:cNvPr>
          <p:cNvSpPr/>
          <p:nvPr/>
        </p:nvSpPr>
        <p:spPr>
          <a:xfrm>
            <a:off x="8981824" y="3211234"/>
            <a:ext cx="2839957" cy="59186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none" lIns="36000" tIns="0" rtlCol="0" anchor="ctr"/>
          <a:lstStyle/>
          <a:p>
            <a:pPr defTabSz="914363">
              <a:defRPr/>
            </a:pPr>
            <a:r>
              <a:rPr lang="en-GB">
                <a:solidFill>
                  <a:prstClr val="white"/>
                </a:solidFill>
                <a:latin typeface="Arial" panose="020B0604020202020204" pitchFamily="34" charset="0"/>
                <a:cs typeface="Arial" panose="020B0604020202020204" pitchFamily="34" charset="0"/>
              </a:rPr>
              <a:t>Alcohol and substance use </a:t>
            </a:r>
          </a:p>
          <a:p>
            <a:pPr defTabSz="914363">
              <a:defRPr/>
            </a:pPr>
            <a:r>
              <a:rPr lang="en-GB" b="1">
                <a:solidFill>
                  <a:prstClr val="white"/>
                </a:solidFill>
                <a:latin typeface="Arial" panose="020B0604020202020204" pitchFamily="34" charset="0"/>
                <a:cs typeface="Arial" panose="020B0604020202020204" pitchFamily="34" charset="0"/>
              </a:rPr>
              <a:t>= 6000 (1.4%)</a:t>
            </a:r>
          </a:p>
        </p:txBody>
      </p:sp>
      <p:sp>
        <p:nvSpPr>
          <p:cNvPr id="34" name="Rectangle 33">
            <a:extLst>
              <a:ext uri="{FF2B5EF4-FFF2-40B4-BE49-F238E27FC236}">
                <a16:creationId xmlns:a16="http://schemas.microsoft.com/office/drawing/2014/main" id="{5CB0EF4C-8563-8471-14CA-241BB68DE31F}"/>
              </a:ext>
            </a:extLst>
          </p:cNvPr>
          <p:cNvSpPr/>
          <p:nvPr/>
        </p:nvSpPr>
        <p:spPr>
          <a:xfrm>
            <a:off x="8981823" y="4614311"/>
            <a:ext cx="1638793" cy="47699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914363">
              <a:defRPr/>
            </a:pPr>
            <a:r>
              <a:rPr lang="en-GB" b="1">
                <a:solidFill>
                  <a:prstClr val="white"/>
                </a:solidFill>
                <a:latin typeface="Arial" panose="020B0604020202020204" pitchFamily="34" charset="0"/>
                <a:cs typeface="Arial" panose="020B0604020202020204" pitchFamily="34" charset="0"/>
              </a:rPr>
              <a:t>£1,664 </a:t>
            </a:r>
            <a:r>
              <a:rPr lang="en-GB">
                <a:solidFill>
                  <a:prstClr val="white"/>
                </a:solidFill>
                <a:latin typeface="Arial" panose="020B0604020202020204" pitchFamily="34" charset="0"/>
                <a:cs typeface="Arial" panose="020B0604020202020204" pitchFamily="34" charset="0"/>
              </a:rPr>
              <a:t>PPPY</a:t>
            </a:r>
          </a:p>
        </p:txBody>
      </p:sp>
      <p:sp>
        <p:nvSpPr>
          <p:cNvPr id="41" name="Rectangle 40">
            <a:extLst>
              <a:ext uri="{FF2B5EF4-FFF2-40B4-BE49-F238E27FC236}">
                <a16:creationId xmlns:a16="http://schemas.microsoft.com/office/drawing/2014/main" id="{08BD20F6-0524-A731-D4D3-7BEF1634F420}"/>
              </a:ext>
            </a:extLst>
          </p:cNvPr>
          <p:cNvSpPr/>
          <p:nvPr/>
        </p:nvSpPr>
        <p:spPr>
          <a:xfrm>
            <a:off x="8981823" y="3918348"/>
            <a:ext cx="2839957" cy="59186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914363">
              <a:defRPr/>
            </a:pPr>
            <a:r>
              <a:rPr lang="en-GB">
                <a:solidFill>
                  <a:prstClr val="white"/>
                </a:solidFill>
                <a:latin typeface="Arial" panose="020B0604020202020204" pitchFamily="34" charset="0"/>
                <a:cs typeface="Arial" panose="020B0604020202020204" pitchFamily="34" charset="0"/>
              </a:rPr>
              <a:t>Activity spend: </a:t>
            </a:r>
            <a:r>
              <a:rPr lang="en-GB" b="1">
                <a:solidFill>
                  <a:prstClr val="white"/>
                </a:solidFill>
                <a:latin typeface="Arial" panose="020B0604020202020204" pitchFamily="34" charset="0"/>
                <a:cs typeface="Arial" panose="020B0604020202020204" pitchFamily="34" charset="0"/>
              </a:rPr>
              <a:t>£9.9M </a:t>
            </a:r>
          </a:p>
          <a:p>
            <a:pPr defTabSz="914363">
              <a:defRPr/>
            </a:pPr>
            <a:r>
              <a:rPr lang="en-GB">
                <a:solidFill>
                  <a:prstClr val="white"/>
                </a:solidFill>
                <a:latin typeface="Arial" panose="020B0604020202020204" pitchFamily="34" charset="0"/>
                <a:cs typeface="Arial" panose="020B0604020202020204" pitchFamily="34" charset="0"/>
              </a:rPr>
              <a:t>In total </a:t>
            </a:r>
            <a:r>
              <a:rPr lang="en-GB" b="1">
                <a:solidFill>
                  <a:prstClr val="white"/>
                </a:solidFill>
                <a:latin typeface="Arial" panose="020B0604020202020204" pitchFamily="34" charset="0"/>
                <a:cs typeface="Arial" panose="020B0604020202020204" pitchFamily="34" charset="0"/>
              </a:rPr>
              <a:t>= 1.2% </a:t>
            </a:r>
          </a:p>
        </p:txBody>
      </p:sp>
      <p:sp>
        <p:nvSpPr>
          <p:cNvPr id="42" name="Rectangle 41">
            <a:extLst>
              <a:ext uri="{FF2B5EF4-FFF2-40B4-BE49-F238E27FC236}">
                <a16:creationId xmlns:a16="http://schemas.microsoft.com/office/drawing/2014/main" id="{A67A6CF3-BFB7-9754-44DF-F75A3F753AF9}"/>
              </a:ext>
            </a:extLst>
          </p:cNvPr>
          <p:cNvSpPr/>
          <p:nvPr/>
        </p:nvSpPr>
        <p:spPr>
          <a:xfrm>
            <a:off x="8981824" y="5262313"/>
            <a:ext cx="2927677" cy="476994"/>
          </a:xfrm>
          <a:prstGeom prst="rect">
            <a:avLst/>
          </a:prstGeom>
          <a:solidFill>
            <a:srgbClr val="102635"/>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914363">
              <a:defRPr/>
            </a:pPr>
            <a:r>
              <a:rPr lang="en-GB">
                <a:solidFill>
                  <a:prstClr val="white"/>
                </a:solidFill>
                <a:latin typeface="Arial" panose="020B0604020202020204" pitchFamily="34" charset="0"/>
                <a:cs typeface="Arial" panose="020B0604020202020204" pitchFamily="34" charset="0"/>
              </a:rPr>
              <a:t>Target: </a:t>
            </a:r>
          </a:p>
          <a:p>
            <a:pPr defTabSz="914363">
              <a:defRPr/>
            </a:pPr>
            <a:r>
              <a:rPr lang="en-GB" b="1">
                <a:solidFill>
                  <a:prstClr val="white"/>
                </a:solidFill>
                <a:latin typeface="Arial" panose="020B0604020202020204" pitchFamily="34" charset="0"/>
                <a:cs typeface="Arial" panose="020B0604020202020204" pitchFamily="34" charset="0"/>
              </a:rPr>
              <a:t>Reduction of 50%</a:t>
            </a:r>
          </a:p>
        </p:txBody>
      </p:sp>
      <p:sp>
        <p:nvSpPr>
          <p:cNvPr id="43" name="Rectangle 42">
            <a:extLst>
              <a:ext uri="{FF2B5EF4-FFF2-40B4-BE49-F238E27FC236}">
                <a16:creationId xmlns:a16="http://schemas.microsoft.com/office/drawing/2014/main" id="{DBCEC357-47C7-144F-26DA-F005B539CCFC}"/>
              </a:ext>
            </a:extLst>
          </p:cNvPr>
          <p:cNvSpPr/>
          <p:nvPr/>
        </p:nvSpPr>
        <p:spPr>
          <a:xfrm>
            <a:off x="8981824" y="5876862"/>
            <a:ext cx="2927677" cy="476994"/>
          </a:xfrm>
          <a:prstGeom prst="rect">
            <a:avLst/>
          </a:prstGeom>
          <a:solidFill>
            <a:srgbClr val="102635"/>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914363">
              <a:defRPr/>
            </a:pPr>
            <a:r>
              <a:rPr lang="en-GB">
                <a:solidFill>
                  <a:prstClr val="white"/>
                </a:solidFill>
                <a:latin typeface="Arial" panose="020B0604020202020204" pitchFamily="34" charset="0"/>
                <a:cs typeface="Arial" panose="020B0604020202020204" pitchFamily="34" charset="0"/>
              </a:rPr>
              <a:t>Cost Savings = </a:t>
            </a:r>
          </a:p>
          <a:p>
            <a:pPr defTabSz="914363">
              <a:defRPr/>
            </a:pPr>
            <a:r>
              <a:rPr lang="en-GB" b="1">
                <a:solidFill>
                  <a:prstClr val="white"/>
                </a:solidFill>
                <a:latin typeface="Arial" panose="020B0604020202020204" pitchFamily="34" charset="0"/>
                <a:cs typeface="Arial" panose="020B0604020202020204" pitchFamily="34" charset="0"/>
              </a:rPr>
              <a:t>£5 Million Per year</a:t>
            </a:r>
          </a:p>
        </p:txBody>
      </p:sp>
      <p:sp>
        <p:nvSpPr>
          <p:cNvPr id="44" name="Rectangle 43">
            <a:extLst>
              <a:ext uri="{FF2B5EF4-FFF2-40B4-BE49-F238E27FC236}">
                <a16:creationId xmlns:a16="http://schemas.microsoft.com/office/drawing/2014/main" id="{17252A9F-42EF-3D72-20F0-DF0A7A3F4BAF}"/>
              </a:ext>
            </a:extLst>
          </p:cNvPr>
          <p:cNvSpPr/>
          <p:nvPr/>
        </p:nvSpPr>
        <p:spPr>
          <a:xfrm>
            <a:off x="8830733" y="2379957"/>
            <a:ext cx="3220153" cy="4151870"/>
          </a:xfrm>
          <a:prstGeom prst="rect">
            <a:avLst/>
          </a:prstGeom>
          <a:noFill/>
          <a:ln w="50800">
            <a:solidFill>
              <a:srgbClr val="C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3">
              <a:defRPr/>
            </a:pPr>
            <a:endParaRPr lang="en-GB">
              <a:solidFill>
                <a:prstClr val="white"/>
              </a:solidFill>
              <a:latin typeface="Aptos" panose="02110004020202020204"/>
            </a:endParaRPr>
          </a:p>
        </p:txBody>
      </p:sp>
      <p:sp>
        <p:nvSpPr>
          <p:cNvPr id="13" name="Freeform 12">
            <a:extLst>
              <a:ext uri="{FF2B5EF4-FFF2-40B4-BE49-F238E27FC236}">
                <a16:creationId xmlns:a16="http://schemas.microsoft.com/office/drawing/2014/main" id="{ACDEF359-AC8C-EBF9-331C-8C788A6E215A}"/>
              </a:ext>
            </a:extLst>
          </p:cNvPr>
          <p:cNvSpPr/>
          <p:nvPr/>
        </p:nvSpPr>
        <p:spPr>
          <a:xfrm>
            <a:off x="0" y="-11170921"/>
            <a:ext cx="1481428" cy="18127083"/>
          </a:xfrm>
          <a:custGeom>
            <a:avLst/>
            <a:gdLst>
              <a:gd name="connsiteX0" fmla="*/ 1773841 w 1773841"/>
              <a:gd name="connsiteY0" fmla="*/ 0 h 15819120"/>
              <a:gd name="connsiteX1" fmla="*/ 1773841 w 1773841"/>
              <a:gd name="connsiteY1" fmla="*/ 6233093 h 15819120"/>
              <a:gd name="connsiteX2" fmla="*/ 909496 w 1773841"/>
              <a:gd name="connsiteY2" fmla="*/ 7129609 h 15819120"/>
              <a:gd name="connsiteX3" fmla="*/ 909496 w 1773841"/>
              <a:gd name="connsiteY3" fmla="*/ 7272960 h 15819120"/>
              <a:gd name="connsiteX4" fmla="*/ 1773841 w 1773841"/>
              <a:gd name="connsiteY4" fmla="*/ 8169476 h 15819120"/>
              <a:gd name="connsiteX5" fmla="*/ 1773841 w 1773841"/>
              <a:gd name="connsiteY5" fmla="*/ 15819120 h 15819120"/>
              <a:gd name="connsiteX6" fmla="*/ 0 w 1773841"/>
              <a:gd name="connsiteY6" fmla="*/ 15819120 h 15819120"/>
              <a:gd name="connsiteX7" fmla="*/ 0 w 1773841"/>
              <a:gd name="connsiteY7" fmla="*/ 0 h 15819120"/>
              <a:gd name="connsiteX0" fmla="*/ 1773841 w 1773841"/>
              <a:gd name="connsiteY0" fmla="*/ 0 h 15819120"/>
              <a:gd name="connsiteX1" fmla="*/ 1773841 w 1773841"/>
              <a:gd name="connsiteY1" fmla="*/ 6233093 h 15819120"/>
              <a:gd name="connsiteX2" fmla="*/ 909496 w 1773841"/>
              <a:gd name="connsiteY2" fmla="*/ 7129609 h 15819120"/>
              <a:gd name="connsiteX3" fmla="*/ 909496 w 1773841"/>
              <a:gd name="connsiteY3" fmla="*/ 7272960 h 15819120"/>
              <a:gd name="connsiteX4" fmla="*/ 1773841 w 1773841"/>
              <a:gd name="connsiteY4" fmla="*/ 8169476 h 15819120"/>
              <a:gd name="connsiteX5" fmla="*/ 1773841 w 1773841"/>
              <a:gd name="connsiteY5" fmla="*/ 15819120 h 15819120"/>
              <a:gd name="connsiteX6" fmla="*/ 0 w 1773841"/>
              <a:gd name="connsiteY6" fmla="*/ 15819120 h 15819120"/>
              <a:gd name="connsiteX7" fmla="*/ 0 w 1773841"/>
              <a:gd name="connsiteY7" fmla="*/ 0 h 15819120"/>
              <a:gd name="connsiteX8" fmla="*/ 1773841 w 1773841"/>
              <a:gd name="connsiteY8" fmla="*/ 0 h 15819120"/>
              <a:gd name="connsiteX0" fmla="*/ 1773841 w 1773841"/>
              <a:gd name="connsiteY0" fmla="*/ 0 h 15819120"/>
              <a:gd name="connsiteX1" fmla="*/ 1773841 w 1773841"/>
              <a:gd name="connsiteY1" fmla="*/ 6233093 h 15819120"/>
              <a:gd name="connsiteX2" fmla="*/ 909496 w 1773841"/>
              <a:gd name="connsiteY2" fmla="*/ 7129609 h 15819120"/>
              <a:gd name="connsiteX3" fmla="*/ 909496 w 1773841"/>
              <a:gd name="connsiteY3" fmla="*/ 7272960 h 15819120"/>
              <a:gd name="connsiteX4" fmla="*/ 1773841 w 1773841"/>
              <a:gd name="connsiteY4" fmla="*/ 8169476 h 15819120"/>
              <a:gd name="connsiteX5" fmla="*/ 1773841 w 1773841"/>
              <a:gd name="connsiteY5" fmla="*/ 15819120 h 15819120"/>
              <a:gd name="connsiteX6" fmla="*/ 0 w 1773841"/>
              <a:gd name="connsiteY6" fmla="*/ 15819120 h 15819120"/>
              <a:gd name="connsiteX7" fmla="*/ 0 w 1773841"/>
              <a:gd name="connsiteY7" fmla="*/ 0 h 15819120"/>
              <a:gd name="connsiteX8" fmla="*/ 1773841 w 1773841"/>
              <a:gd name="connsiteY8" fmla="*/ 0 h 15819120"/>
              <a:gd name="connsiteX0" fmla="*/ 1773841 w 1777714"/>
              <a:gd name="connsiteY0" fmla="*/ 0 h 15819120"/>
              <a:gd name="connsiteX1" fmla="*/ 1773841 w 1777714"/>
              <a:gd name="connsiteY1" fmla="*/ 6233093 h 15819120"/>
              <a:gd name="connsiteX2" fmla="*/ 909496 w 1777714"/>
              <a:gd name="connsiteY2" fmla="*/ 7129609 h 15819120"/>
              <a:gd name="connsiteX3" fmla="*/ 909496 w 1777714"/>
              <a:gd name="connsiteY3" fmla="*/ 7272960 h 15819120"/>
              <a:gd name="connsiteX4" fmla="*/ 1773841 w 1777714"/>
              <a:gd name="connsiteY4" fmla="*/ 8169476 h 15819120"/>
              <a:gd name="connsiteX5" fmla="*/ 1773841 w 1777714"/>
              <a:gd name="connsiteY5" fmla="*/ 15819120 h 15819120"/>
              <a:gd name="connsiteX6" fmla="*/ 0 w 1777714"/>
              <a:gd name="connsiteY6" fmla="*/ 15819120 h 15819120"/>
              <a:gd name="connsiteX7" fmla="*/ 0 w 1777714"/>
              <a:gd name="connsiteY7" fmla="*/ 0 h 15819120"/>
              <a:gd name="connsiteX8" fmla="*/ 1773841 w 1777714"/>
              <a:gd name="connsiteY8" fmla="*/ 0 h 15819120"/>
              <a:gd name="connsiteX0" fmla="*/ 1773841 w 1777714"/>
              <a:gd name="connsiteY0" fmla="*/ 0 h 15819120"/>
              <a:gd name="connsiteX1" fmla="*/ 1773841 w 1777714"/>
              <a:gd name="connsiteY1" fmla="*/ 6233093 h 15819120"/>
              <a:gd name="connsiteX2" fmla="*/ 909496 w 1777714"/>
              <a:gd name="connsiteY2" fmla="*/ 7129609 h 15819120"/>
              <a:gd name="connsiteX3" fmla="*/ 909496 w 1777714"/>
              <a:gd name="connsiteY3" fmla="*/ 7272960 h 15819120"/>
              <a:gd name="connsiteX4" fmla="*/ 1773841 w 1777714"/>
              <a:gd name="connsiteY4" fmla="*/ 8169476 h 15819120"/>
              <a:gd name="connsiteX5" fmla="*/ 1773841 w 1777714"/>
              <a:gd name="connsiteY5" fmla="*/ 15819120 h 15819120"/>
              <a:gd name="connsiteX6" fmla="*/ 0 w 1777714"/>
              <a:gd name="connsiteY6" fmla="*/ 15819120 h 15819120"/>
              <a:gd name="connsiteX7" fmla="*/ 0 w 1777714"/>
              <a:gd name="connsiteY7" fmla="*/ 0 h 15819120"/>
              <a:gd name="connsiteX8" fmla="*/ 1773841 w 1777714"/>
              <a:gd name="connsiteY8" fmla="*/ 0 h 15819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7714" h="15819120">
                <a:moveTo>
                  <a:pt x="1773841" y="0"/>
                </a:moveTo>
                <a:cubicBezTo>
                  <a:pt x="1773841" y="2077698"/>
                  <a:pt x="1782556" y="5985053"/>
                  <a:pt x="1773841" y="6233093"/>
                </a:cubicBezTo>
                <a:cubicBezTo>
                  <a:pt x="1765126" y="6481133"/>
                  <a:pt x="909747" y="6822304"/>
                  <a:pt x="909496" y="7129609"/>
                </a:cubicBezTo>
                <a:cubicBezTo>
                  <a:pt x="909245" y="7436914"/>
                  <a:pt x="909245" y="6880986"/>
                  <a:pt x="909496" y="7272960"/>
                </a:cubicBezTo>
                <a:cubicBezTo>
                  <a:pt x="909747" y="7664934"/>
                  <a:pt x="1773593" y="7819837"/>
                  <a:pt x="1773841" y="8169476"/>
                </a:cubicBezTo>
                <a:cubicBezTo>
                  <a:pt x="1774089" y="8519115"/>
                  <a:pt x="1773841" y="13269239"/>
                  <a:pt x="1773841" y="15819120"/>
                </a:cubicBezTo>
                <a:lnTo>
                  <a:pt x="0" y="15819120"/>
                </a:lnTo>
                <a:lnTo>
                  <a:pt x="0" y="0"/>
                </a:lnTo>
                <a:lnTo>
                  <a:pt x="1773841" y="0"/>
                </a:lnTo>
                <a:close/>
              </a:path>
            </a:pathLst>
          </a:custGeom>
          <a:solidFill>
            <a:srgbClr val="0F2835"/>
          </a:solidFill>
          <a:ln w="412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defTabSz="761970"/>
            <a:endParaRPr lang="en-GB" sz="1500">
              <a:solidFill>
                <a:prstClr val="white"/>
              </a:solidFill>
              <a:latin typeface="Calibri" panose="020F0502020204030204"/>
            </a:endParaRPr>
          </a:p>
        </p:txBody>
      </p:sp>
      <p:grpSp>
        <p:nvGrpSpPr>
          <p:cNvPr id="30" name="Group 29">
            <a:extLst>
              <a:ext uri="{FF2B5EF4-FFF2-40B4-BE49-F238E27FC236}">
                <a16:creationId xmlns:a16="http://schemas.microsoft.com/office/drawing/2014/main" id="{2233B6D9-9D22-DBD3-8B43-F31AA1142FFD}"/>
              </a:ext>
            </a:extLst>
          </p:cNvPr>
          <p:cNvGrpSpPr/>
          <p:nvPr/>
        </p:nvGrpSpPr>
        <p:grpSpPr>
          <a:xfrm>
            <a:off x="193428" y="2413410"/>
            <a:ext cx="1060374" cy="1024070"/>
            <a:chOff x="169335" y="2882840"/>
            <a:chExt cx="1272449" cy="1228884"/>
          </a:xfrm>
        </p:grpSpPr>
        <p:sp>
          <p:nvSpPr>
            <p:cNvPr id="35" name="Oval 34">
              <a:extLst>
                <a:ext uri="{FF2B5EF4-FFF2-40B4-BE49-F238E27FC236}">
                  <a16:creationId xmlns:a16="http://schemas.microsoft.com/office/drawing/2014/main" id="{FBB4D6A8-B8AF-01E1-DAE2-F0496AC3C73E}"/>
                </a:ext>
              </a:extLst>
            </p:cNvPr>
            <p:cNvSpPr/>
            <p:nvPr/>
          </p:nvSpPr>
          <p:spPr>
            <a:xfrm>
              <a:off x="234673" y="2983064"/>
              <a:ext cx="1155267" cy="1049580"/>
            </a:xfrm>
            <a:prstGeom prst="ellipse">
              <a:avLst/>
            </a:prstGeom>
            <a:solidFill>
              <a:schemeClr val="bg1"/>
            </a:solidFill>
            <a:ln w="539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sz="1500">
                <a:solidFill>
                  <a:prstClr val="white"/>
                </a:solidFill>
                <a:latin typeface="Calibri" panose="020F0502020204030204"/>
              </a:endParaRPr>
            </a:p>
          </p:txBody>
        </p:sp>
        <p:pic>
          <p:nvPicPr>
            <p:cNvPr id="36" name="Picture 35">
              <a:extLst>
                <a:ext uri="{FF2B5EF4-FFF2-40B4-BE49-F238E27FC236}">
                  <a16:creationId xmlns:a16="http://schemas.microsoft.com/office/drawing/2014/main" id="{D8385DB4-F175-F46B-9C8B-F2E0404A13D0}"/>
                </a:ext>
              </a:extLst>
            </p:cNvPr>
            <p:cNvPicPr>
              <a:picLocks noChangeAspect="1"/>
            </p:cNvPicPr>
            <p:nvPr/>
          </p:nvPicPr>
          <p:blipFill>
            <a:blip r:embed="rId5" cstate="email">
              <a:alphaModFix amt="85000"/>
              <a:duotone>
                <a:prstClr val="black"/>
                <a:srgbClr val="0070C0">
                  <a:tint val="45000"/>
                  <a:satMod val="400000"/>
                </a:srgbClr>
              </a:duotone>
              <a:extLst>
                <a:ext uri="{28A0092B-C50C-407E-A947-70E740481C1C}">
                  <a14:useLocalDpi xmlns:a14="http://schemas.microsoft.com/office/drawing/2010/main"/>
                </a:ext>
              </a:extLst>
            </a:blip>
            <a:srcRect/>
            <a:stretch/>
          </p:blipFill>
          <p:spPr>
            <a:xfrm>
              <a:off x="169335" y="2882840"/>
              <a:ext cx="1272449" cy="1228884"/>
            </a:xfrm>
            <a:custGeom>
              <a:avLst/>
              <a:gdLst/>
              <a:ahLst/>
              <a:cxnLst/>
              <a:rect l="l" t="t" r="r" b="b"/>
              <a:pathLst>
                <a:path w="1475716" h="1425192">
                  <a:moveTo>
                    <a:pt x="523390" y="694660"/>
                  </a:moveTo>
                  <a:cubicBezTo>
                    <a:pt x="536010" y="694660"/>
                    <a:pt x="546593" y="699478"/>
                    <a:pt x="555139" y="709115"/>
                  </a:cubicBezTo>
                  <a:cubicBezTo>
                    <a:pt x="563686" y="718751"/>
                    <a:pt x="567960" y="732518"/>
                    <a:pt x="567960" y="750415"/>
                  </a:cubicBezTo>
                  <a:cubicBezTo>
                    <a:pt x="567960" y="768770"/>
                    <a:pt x="563686" y="782766"/>
                    <a:pt x="555139" y="792403"/>
                  </a:cubicBezTo>
                  <a:cubicBezTo>
                    <a:pt x="546593" y="802039"/>
                    <a:pt x="536010" y="806858"/>
                    <a:pt x="523390" y="806858"/>
                  </a:cubicBezTo>
                  <a:cubicBezTo>
                    <a:pt x="510771" y="806858"/>
                    <a:pt x="500159" y="802039"/>
                    <a:pt x="491555" y="792403"/>
                  </a:cubicBezTo>
                  <a:cubicBezTo>
                    <a:pt x="482951" y="782766"/>
                    <a:pt x="478649" y="768885"/>
                    <a:pt x="478649" y="750759"/>
                  </a:cubicBezTo>
                  <a:cubicBezTo>
                    <a:pt x="478649" y="732633"/>
                    <a:pt x="482951" y="718751"/>
                    <a:pt x="491555" y="709115"/>
                  </a:cubicBezTo>
                  <a:cubicBezTo>
                    <a:pt x="500159" y="699478"/>
                    <a:pt x="510771" y="694660"/>
                    <a:pt x="523390" y="694660"/>
                  </a:cubicBezTo>
                  <a:close/>
                  <a:moveTo>
                    <a:pt x="1065343" y="692251"/>
                  </a:moveTo>
                  <a:cubicBezTo>
                    <a:pt x="1075209" y="692251"/>
                    <a:pt x="1083584" y="695893"/>
                    <a:pt x="1090467" y="703178"/>
                  </a:cubicBezTo>
                  <a:cubicBezTo>
                    <a:pt x="1097351" y="710463"/>
                    <a:pt x="1100964" y="721103"/>
                    <a:pt x="1101308" y="735099"/>
                  </a:cubicBezTo>
                  <a:lnTo>
                    <a:pt x="1029034" y="735099"/>
                  </a:lnTo>
                  <a:cubicBezTo>
                    <a:pt x="1028919" y="721906"/>
                    <a:pt x="1032303" y="711467"/>
                    <a:pt x="1039187" y="703780"/>
                  </a:cubicBezTo>
                  <a:cubicBezTo>
                    <a:pt x="1046070" y="696094"/>
                    <a:pt x="1054789" y="692251"/>
                    <a:pt x="1065343" y="692251"/>
                  </a:cubicBezTo>
                  <a:close/>
                  <a:moveTo>
                    <a:pt x="1062418" y="655253"/>
                  </a:moveTo>
                  <a:cubicBezTo>
                    <a:pt x="1038211" y="655253"/>
                    <a:pt x="1018193" y="663828"/>
                    <a:pt x="1002361" y="680979"/>
                  </a:cubicBezTo>
                  <a:cubicBezTo>
                    <a:pt x="986529" y="698130"/>
                    <a:pt x="978614" y="721849"/>
                    <a:pt x="978614" y="752135"/>
                  </a:cubicBezTo>
                  <a:cubicBezTo>
                    <a:pt x="978614" y="777489"/>
                    <a:pt x="984636" y="798483"/>
                    <a:pt x="996682" y="815118"/>
                  </a:cubicBezTo>
                  <a:cubicBezTo>
                    <a:pt x="1011940" y="835882"/>
                    <a:pt x="1035458" y="846265"/>
                    <a:pt x="1067236" y="846265"/>
                  </a:cubicBezTo>
                  <a:cubicBezTo>
                    <a:pt x="1087312" y="846265"/>
                    <a:pt x="1104033" y="841647"/>
                    <a:pt x="1117398" y="832412"/>
                  </a:cubicBezTo>
                  <a:cubicBezTo>
                    <a:pt x="1130763" y="823177"/>
                    <a:pt x="1140543" y="809726"/>
                    <a:pt x="1146738" y="792059"/>
                  </a:cubicBezTo>
                  <a:lnTo>
                    <a:pt x="1098555" y="783971"/>
                  </a:lnTo>
                  <a:cubicBezTo>
                    <a:pt x="1095916" y="793148"/>
                    <a:pt x="1092016" y="799802"/>
                    <a:pt x="1086854" y="803932"/>
                  </a:cubicBezTo>
                  <a:cubicBezTo>
                    <a:pt x="1081691" y="808062"/>
                    <a:pt x="1075324" y="810127"/>
                    <a:pt x="1067752" y="810127"/>
                  </a:cubicBezTo>
                  <a:cubicBezTo>
                    <a:pt x="1056624" y="810127"/>
                    <a:pt x="1047332" y="806141"/>
                    <a:pt x="1039875" y="798168"/>
                  </a:cubicBezTo>
                  <a:cubicBezTo>
                    <a:pt x="1032418" y="790194"/>
                    <a:pt x="1028518" y="779038"/>
                    <a:pt x="1028173" y="764697"/>
                  </a:cubicBezTo>
                  <a:lnTo>
                    <a:pt x="1149319" y="764697"/>
                  </a:lnTo>
                  <a:cubicBezTo>
                    <a:pt x="1150008" y="727642"/>
                    <a:pt x="1142493" y="700138"/>
                    <a:pt x="1126777" y="682184"/>
                  </a:cubicBezTo>
                  <a:cubicBezTo>
                    <a:pt x="1111060" y="664230"/>
                    <a:pt x="1089607" y="655253"/>
                    <a:pt x="1062418" y="655253"/>
                  </a:cubicBezTo>
                  <a:close/>
                  <a:moveTo>
                    <a:pt x="859295" y="655253"/>
                  </a:moveTo>
                  <a:cubicBezTo>
                    <a:pt x="833024" y="655253"/>
                    <a:pt x="813636" y="660645"/>
                    <a:pt x="801131" y="671429"/>
                  </a:cubicBezTo>
                  <a:cubicBezTo>
                    <a:pt x="788627" y="682213"/>
                    <a:pt x="782374" y="695520"/>
                    <a:pt x="782374" y="711352"/>
                  </a:cubicBezTo>
                  <a:cubicBezTo>
                    <a:pt x="782374" y="728904"/>
                    <a:pt x="789602" y="742614"/>
                    <a:pt x="804057" y="752480"/>
                  </a:cubicBezTo>
                  <a:cubicBezTo>
                    <a:pt x="814496" y="759592"/>
                    <a:pt x="839219" y="767451"/>
                    <a:pt x="878224" y="776055"/>
                  </a:cubicBezTo>
                  <a:cubicBezTo>
                    <a:pt x="886599" y="778005"/>
                    <a:pt x="891991" y="780128"/>
                    <a:pt x="894400" y="782422"/>
                  </a:cubicBezTo>
                  <a:cubicBezTo>
                    <a:pt x="896694" y="784831"/>
                    <a:pt x="897842" y="787871"/>
                    <a:pt x="897842" y="791542"/>
                  </a:cubicBezTo>
                  <a:cubicBezTo>
                    <a:pt x="897842" y="796934"/>
                    <a:pt x="895719" y="801236"/>
                    <a:pt x="891475" y="804449"/>
                  </a:cubicBezTo>
                  <a:cubicBezTo>
                    <a:pt x="885165" y="809037"/>
                    <a:pt x="875758" y="811332"/>
                    <a:pt x="863253" y="811332"/>
                  </a:cubicBezTo>
                  <a:cubicBezTo>
                    <a:pt x="851896" y="811332"/>
                    <a:pt x="843062" y="808894"/>
                    <a:pt x="836752" y="804018"/>
                  </a:cubicBezTo>
                  <a:cubicBezTo>
                    <a:pt x="830443" y="799143"/>
                    <a:pt x="826255" y="792001"/>
                    <a:pt x="824190" y="782594"/>
                  </a:cubicBezTo>
                  <a:lnTo>
                    <a:pt x="775663" y="789994"/>
                  </a:lnTo>
                  <a:cubicBezTo>
                    <a:pt x="780137" y="807317"/>
                    <a:pt x="789630" y="821026"/>
                    <a:pt x="804143" y="831121"/>
                  </a:cubicBezTo>
                  <a:cubicBezTo>
                    <a:pt x="818655" y="841217"/>
                    <a:pt x="838358" y="846265"/>
                    <a:pt x="863253" y="846265"/>
                  </a:cubicBezTo>
                  <a:cubicBezTo>
                    <a:pt x="890672" y="846265"/>
                    <a:pt x="911379" y="840242"/>
                    <a:pt x="925375" y="828196"/>
                  </a:cubicBezTo>
                  <a:cubicBezTo>
                    <a:pt x="939371" y="816150"/>
                    <a:pt x="946369" y="801753"/>
                    <a:pt x="946369" y="785003"/>
                  </a:cubicBezTo>
                  <a:cubicBezTo>
                    <a:pt x="946369" y="769631"/>
                    <a:pt x="941321" y="757642"/>
                    <a:pt x="931226" y="749038"/>
                  </a:cubicBezTo>
                  <a:cubicBezTo>
                    <a:pt x="921015" y="740549"/>
                    <a:pt x="903033" y="733378"/>
                    <a:pt x="877278" y="727528"/>
                  </a:cubicBezTo>
                  <a:cubicBezTo>
                    <a:pt x="851523" y="721677"/>
                    <a:pt x="836466" y="717145"/>
                    <a:pt x="832106" y="713933"/>
                  </a:cubicBezTo>
                  <a:cubicBezTo>
                    <a:pt x="828894" y="711524"/>
                    <a:pt x="827288" y="708599"/>
                    <a:pt x="827288" y="705157"/>
                  </a:cubicBezTo>
                  <a:cubicBezTo>
                    <a:pt x="827288" y="701142"/>
                    <a:pt x="829123" y="697872"/>
                    <a:pt x="832794" y="695348"/>
                  </a:cubicBezTo>
                  <a:cubicBezTo>
                    <a:pt x="838301" y="691792"/>
                    <a:pt x="847422" y="690014"/>
                    <a:pt x="860156" y="690014"/>
                  </a:cubicBezTo>
                  <a:cubicBezTo>
                    <a:pt x="870251" y="690014"/>
                    <a:pt x="878023" y="691907"/>
                    <a:pt x="883473" y="695692"/>
                  </a:cubicBezTo>
                  <a:cubicBezTo>
                    <a:pt x="888922" y="699478"/>
                    <a:pt x="892622" y="704928"/>
                    <a:pt x="894572" y="712040"/>
                  </a:cubicBezTo>
                  <a:lnTo>
                    <a:pt x="940174" y="703608"/>
                  </a:lnTo>
                  <a:cubicBezTo>
                    <a:pt x="935585" y="687662"/>
                    <a:pt x="927210" y="675616"/>
                    <a:pt x="915050" y="667471"/>
                  </a:cubicBezTo>
                  <a:cubicBezTo>
                    <a:pt x="902889" y="659326"/>
                    <a:pt x="884304" y="655253"/>
                    <a:pt x="859295" y="655253"/>
                  </a:cubicBezTo>
                  <a:close/>
                  <a:moveTo>
                    <a:pt x="743842" y="655253"/>
                  </a:moveTo>
                  <a:cubicBezTo>
                    <a:pt x="736041" y="655253"/>
                    <a:pt x="729071" y="657203"/>
                    <a:pt x="722934" y="661104"/>
                  </a:cubicBezTo>
                  <a:cubicBezTo>
                    <a:pt x="716796" y="665004"/>
                    <a:pt x="709884" y="673092"/>
                    <a:pt x="702198" y="685367"/>
                  </a:cubicBezTo>
                  <a:lnTo>
                    <a:pt x="702198" y="659383"/>
                  </a:lnTo>
                  <a:lnTo>
                    <a:pt x="657284" y="659383"/>
                  </a:lnTo>
                  <a:lnTo>
                    <a:pt x="657284" y="842135"/>
                  </a:lnTo>
                  <a:lnTo>
                    <a:pt x="705639" y="842135"/>
                  </a:lnTo>
                  <a:lnTo>
                    <a:pt x="705639" y="785692"/>
                  </a:lnTo>
                  <a:cubicBezTo>
                    <a:pt x="705639" y="754602"/>
                    <a:pt x="706987" y="734182"/>
                    <a:pt x="709683" y="724430"/>
                  </a:cubicBezTo>
                  <a:cubicBezTo>
                    <a:pt x="712379" y="714679"/>
                    <a:pt x="716079" y="707939"/>
                    <a:pt x="720783" y="704210"/>
                  </a:cubicBezTo>
                  <a:cubicBezTo>
                    <a:pt x="725486" y="700482"/>
                    <a:pt x="731222" y="698618"/>
                    <a:pt x="737991" y="698618"/>
                  </a:cubicBezTo>
                  <a:cubicBezTo>
                    <a:pt x="744989" y="698618"/>
                    <a:pt x="752561" y="701256"/>
                    <a:pt x="760706" y="706534"/>
                  </a:cubicBezTo>
                  <a:lnTo>
                    <a:pt x="775677" y="664373"/>
                  </a:lnTo>
                  <a:cubicBezTo>
                    <a:pt x="765467" y="658293"/>
                    <a:pt x="754855" y="655253"/>
                    <a:pt x="743842" y="655253"/>
                  </a:cubicBezTo>
                  <a:close/>
                  <a:moveTo>
                    <a:pt x="523218" y="655253"/>
                  </a:moveTo>
                  <a:cubicBezTo>
                    <a:pt x="505322" y="655253"/>
                    <a:pt x="489117" y="659211"/>
                    <a:pt x="474605" y="667127"/>
                  </a:cubicBezTo>
                  <a:cubicBezTo>
                    <a:pt x="460092" y="675043"/>
                    <a:pt x="448878" y="686515"/>
                    <a:pt x="440963" y="701543"/>
                  </a:cubicBezTo>
                  <a:cubicBezTo>
                    <a:pt x="433047" y="716572"/>
                    <a:pt x="429089" y="732117"/>
                    <a:pt x="429089" y="748178"/>
                  </a:cubicBezTo>
                  <a:cubicBezTo>
                    <a:pt x="429089" y="769172"/>
                    <a:pt x="433047" y="786982"/>
                    <a:pt x="440963" y="801609"/>
                  </a:cubicBezTo>
                  <a:cubicBezTo>
                    <a:pt x="448878" y="816236"/>
                    <a:pt x="460437" y="827336"/>
                    <a:pt x="475637" y="834907"/>
                  </a:cubicBezTo>
                  <a:cubicBezTo>
                    <a:pt x="490838" y="842479"/>
                    <a:pt x="506813" y="846265"/>
                    <a:pt x="523562" y="846265"/>
                  </a:cubicBezTo>
                  <a:cubicBezTo>
                    <a:pt x="550637" y="846265"/>
                    <a:pt x="573093" y="837173"/>
                    <a:pt x="590933" y="818990"/>
                  </a:cubicBezTo>
                  <a:cubicBezTo>
                    <a:pt x="608772" y="800806"/>
                    <a:pt x="617691" y="777891"/>
                    <a:pt x="617691" y="750243"/>
                  </a:cubicBezTo>
                  <a:cubicBezTo>
                    <a:pt x="617691" y="722824"/>
                    <a:pt x="608858" y="700138"/>
                    <a:pt x="591191" y="682184"/>
                  </a:cubicBezTo>
                  <a:cubicBezTo>
                    <a:pt x="573524" y="664230"/>
                    <a:pt x="550866" y="655253"/>
                    <a:pt x="523218" y="655253"/>
                  </a:cubicBezTo>
                  <a:close/>
                  <a:moveTo>
                    <a:pt x="234208" y="632538"/>
                  </a:moveTo>
                  <a:lnTo>
                    <a:pt x="257095" y="632538"/>
                  </a:lnTo>
                  <a:cubicBezTo>
                    <a:pt x="277859" y="632538"/>
                    <a:pt x="291798" y="633341"/>
                    <a:pt x="298911" y="634947"/>
                  </a:cubicBezTo>
                  <a:cubicBezTo>
                    <a:pt x="308433" y="637012"/>
                    <a:pt x="316291" y="640970"/>
                    <a:pt x="322486" y="646821"/>
                  </a:cubicBezTo>
                  <a:cubicBezTo>
                    <a:pt x="328681" y="652672"/>
                    <a:pt x="333499" y="660817"/>
                    <a:pt x="336941" y="671257"/>
                  </a:cubicBezTo>
                  <a:cubicBezTo>
                    <a:pt x="340383" y="681696"/>
                    <a:pt x="342104" y="696668"/>
                    <a:pt x="342104" y="716170"/>
                  </a:cubicBezTo>
                  <a:cubicBezTo>
                    <a:pt x="342104" y="735673"/>
                    <a:pt x="340383" y="751074"/>
                    <a:pt x="336941" y="762374"/>
                  </a:cubicBezTo>
                  <a:cubicBezTo>
                    <a:pt x="333499" y="773674"/>
                    <a:pt x="329054" y="781791"/>
                    <a:pt x="323605" y="786724"/>
                  </a:cubicBezTo>
                  <a:cubicBezTo>
                    <a:pt x="318155" y="791657"/>
                    <a:pt x="311301" y="795156"/>
                    <a:pt x="303041" y="797221"/>
                  </a:cubicBezTo>
                  <a:cubicBezTo>
                    <a:pt x="296731" y="798827"/>
                    <a:pt x="286464" y="799630"/>
                    <a:pt x="272238" y="799630"/>
                  </a:cubicBezTo>
                  <a:lnTo>
                    <a:pt x="234208" y="799630"/>
                  </a:lnTo>
                  <a:close/>
                  <a:moveTo>
                    <a:pt x="1243514" y="594852"/>
                  </a:moveTo>
                  <a:lnTo>
                    <a:pt x="1194986" y="623074"/>
                  </a:lnTo>
                  <a:lnTo>
                    <a:pt x="1194986" y="659383"/>
                  </a:lnTo>
                  <a:lnTo>
                    <a:pt x="1172788" y="659383"/>
                  </a:lnTo>
                  <a:lnTo>
                    <a:pt x="1172788" y="697929"/>
                  </a:lnTo>
                  <a:lnTo>
                    <a:pt x="1194986" y="697929"/>
                  </a:lnTo>
                  <a:lnTo>
                    <a:pt x="1194986" y="777604"/>
                  </a:lnTo>
                  <a:cubicBezTo>
                    <a:pt x="1194986" y="794697"/>
                    <a:pt x="1195503" y="806055"/>
                    <a:pt x="1196535" y="811676"/>
                  </a:cubicBezTo>
                  <a:cubicBezTo>
                    <a:pt x="1197797" y="819592"/>
                    <a:pt x="1200063" y="825873"/>
                    <a:pt x="1203332" y="830519"/>
                  </a:cubicBezTo>
                  <a:cubicBezTo>
                    <a:pt x="1206602" y="835165"/>
                    <a:pt x="1211736" y="838951"/>
                    <a:pt x="1218734" y="841877"/>
                  </a:cubicBezTo>
                  <a:cubicBezTo>
                    <a:pt x="1225732" y="844802"/>
                    <a:pt x="1233590" y="846265"/>
                    <a:pt x="1242309" y="846265"/>
                  </a:cubicBezTo>
                  <a:cubicBezTo>
                    <a:pt x="1256535" y="846265"/>
                    <a:pt x="1269269" y="843855"/>
                    <a:pt x="1280511" y="839037"/>
                  </a:cubicBezTo>
                  <a:lnTo>
                    <a:pt x="1276381" y="801523"/>
                  </a:lnTo>
                  <a:cubicBezTo>
                    <a:pt x="1267892" y="804621"/>
                    <a:pt x="1261410" y="806169"/>
                    <a:pt x="1256936" y="806169"/>
                  </a:cubicBezTo>
                  <a:cubicBezTo>
                    <a:pt x="1253724" y="806169"/>
                    <a:pt x="1250999" y="805366"/>
                    <a:pt x="1248762" y="803760"/>
                  </a:cubicBezTo>
                  <a:cubicBezTo>
                    <a:pt x="1246525" y="802154"/>
                    <a:pt x="1245091" y="800118"/>
                    <a:pt x="1244460" y="797651"/>
                  </a:cubicBezTo>
                  <a:cubicBezTo>
                    <a:pt x="1243829" y="795185"/>
                    <a:pt x="1243514" y="786495"/>
                    <a:pt x="1243514" y="771581"/>
                  </a:cubicBezTo>
                  <a:lnTo>
                    <a:pt x="1243514" y="697929"/>
                  </a:lnTo>
                  <a:lnTo>
                    <a:pt x="1276554" y="697929"/>
                  </a:lnTo>
                  <a:lnTo>
                    <a:pt x="1276554" y="659383"/>
                  </a:lnTo>
                  <a:lnTo>
                    <a:pt x="1243514" y="659383"/>
                  </a:lnTo>
                  <a:close/>
                  <a:moveTo>
                    <a:pt x="183271" y="589862"/>
                  </a:moveTo>
                  <a:lnTo>
                    <a:pt x="183271" y="842135"/>
                  </a:lnTo>
                  <a:lnTo>
                    <a:pt x="279121" y="842135"/>
                  </a:lnTo>
                  <a:cubicBezTo>
                    <a:pt x="297936" y="842135"/>
                    <a:pt x="312964" y="840356"/>
                    <a:pt x="324207" y="836800"/>
                  </a:cubicBezTo>
                  <a:cubicBezTo>
                    <a:pt x="339236" y="831982"/>
                    <a:pt x="351167" y="825271"/>
                    <a:pt x="360000" y="816666"/>
                  </a:cubicBezTo>
                  <a:cubicBezTo>
                    <a:pt x="371702" y="805309"/>
                    <a:pt x="380707" y="790453"/>
                    <a:pt x="387017" y="772097"/>
                  </a:cubicBezTo>
                  <a:cubicBezTo>
                    <a:pt x="392180" y="757069"/>
                    <a:pt x="394761" y="739172"/>
                    <a:pt x="394761" y="718407"/>
                  </a:cubicBezTo>
                  <a:cubicBezTo>
                    <a:pt x="394761" y="694775"/>
                    <a:pt x="392007" y="674899"/>
                    <a:pt x="386501" y="658781"/>
                  </a:cubicBezTo>
                  <a:cubicBezTo>
                    <a:pt x="380994" y="642662"/>
                    <a:pt x="372964" y="629039"/>
                    <a:pt x="362409" y="617911"/>
                  </a:cubicBezTo>
                  <a:cubicBezTo>
                    <a:pt x="351855" y="606783"/>
                    <a:pt x="339178" y="599039"/>
                    <a:pt x="324379" y="594680"/>
                  </a:cubicBezTo>
                  <a:cubicBezTo>
                    <a:pt x="313366" y="591468"/>
                    <a:pt x="297362" y="589862"/>
                    <a:pt x="276368" y="589862"/>
                  </a:cubicBezTo>
                  <a:close/>
                  <a:moveTo>
                    <a:pt x="737858" y="0"/>
                  </a:moveTo>
                  <a:cubicBezTo>
                    <a:pt x="1145366" y="0"/>
                    <a:pt x="1475716" y="319040"/>
                    <a:pt x="1475716" y="712596"/>
                  </a:cubicBezTo>
                  <a:cubicBezTo>
                    <a:pt x="1475716" y="1106152"/>
                    <a:pt x="1145366" y="1425192"/>
                    <a:pt x="737858" y="1425192"/>
                  </a:cubicBezTo>
                  <a:cubicBezTo>
                    <a:pt x="330350" y="1425192"/>
                    <a:pt x="0" y="1106152"/>
                    <a:pt x="0" y="712596"/>
                  </a:cubicBezTo>
                  <a:cubicBezTo>
                    <a:pt x="0" y="319040"/>
                    <a:pt x="330350" y="0"/>
                    <a:pt x="737858" y="0"/>
                  </a:cubicBezTo>
                  <a:close/>
                </a:path>
              </a:pathLst>
            </a:custGeom>
            <a:ln w="53975" cap="rnd">
              <a:solidFill>
                <a:schemeClr val="bg1"/>
              </a:solidFill>
              <a:prstDash val="solid"/>
            </a:ln>
            <a:effectLst>
              <a:outerShdw sx="1000" sy="1000" algn="bl" rotWithShape="0">
                <a:srgbClr val="000000"/>
              </a:outerShdw>
            </a:effectLst>
          </p:spPr>
        </p:pic>
      </p:grpSp>
      <p:grpSp>
        <p:nvGrpSpPr>
          <p:cNvPr id="37" name="Group 36">
            <a:extLst>
              <a:ext uri="{FF2B5EF4-FFF2-40B4-BE49-F238E27FC236}">
                <a16:creationId xmlns:a16="http://schemas.microsoft.com/office/drawing/2014/main" id="{58227A5A-A879-2F55-E59B-C38C30F1395C}"/>
              </a:ext>
            </a:extLst>
          </p:cNvPr>
          <p:cNvGrpSpPr/>
          <p:nvPr/>
        </p:nvGrpSpPr>
        <p:grpSpPr>
          <a:xfrm>
            <a:off x="176863" y="4639828"/>
            <a:ext cx="1077588" cy="1022154"/>
            <a:chOff x="169335" y="5554541"/>
            <a:chExt cx="1293106" cy="1226585"/>
          </a:xfrm>
        </p:grpSpPr>
        <p:sp>
          <p:nvSpPr>
            <p:cNvPr id="38" name="Oval 37">
              <a:extLst>
                <a:ext uri="{FF2B5EF4-FFF2-40B4-BE49-F238E27FC236}">
                  <a16:creationId xmlns:a16="http://schemas.microsoft.com/office/drawing/2014/main" id="{0060D66B-AE5F-DC66-28F5-85EAE511ADD4}"/>
                </a:ext>
              </a:extLst>
            </p:cNvPr>
            <p:cNvSpPr/>
            <p:nvPr/>
          </p:nvSpPr>
          <p:spPr>
            <a:xfrm>
              <a:off x="215217" y="5646775"/>
              <a:ext cx="1218327" cy="1049580"/>
            </a:xfrm>
            <a:prstGeom prst="ellipse">
              <a:avLst/>
            </a:prstGeom>
            <a:solidFill>
              <a:schemeClr val="bg1"/>
            </a:solidFill>
            <a:ln w="539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sz="1500">
                <a:solidFill>
                  <a:prstClr val="white"/>
                </a:solidFill>
                <a:latin typeface="Calibri" panose="020F0502020204030204"/>
              </a:endParaRPr>
            </a:p>
          </p:txBody>
        </p:sp>
        <p:pic>
          <p:nvPicPr>
            <p:cNvPr id="39" name="Picture 38">
              <a:extLst>
                <a:ext uri="{FF2B5EF4-FFF2-40B4-BE49-F238E27FC236}">
                  <a16:creationId xmlns:a16="http://schemas.microsoft.com/office/drawing/2014/main" id="{693879C5-EB58-3974-EF34-42C104C475B9}"/>
                </a:ext>
              </a:extLst>
            </p:cNvPr>
            <p:cNvPicPr>
              <a:picLocks noChangeAspect="1" noChangeArrowheads="1"/>
            </p:cNvPicPr>
            <p:nvPr/>
          </p:nvPicPr>
          <p:blipFill>
            <a:blip r:embed="rId6" cstate="email">
              <a:duotone>
                <a:prstClr val="black"/>
                <a:schemeClr val="accent6">
                  <a:lumMod val="75000"/>
                  <a:tint val="45000"/>
                  <a:satMod val="400000"/>
                </a:schemeClr>
              </a:duotone>
              <a:extLst>
                <a:ext uri="{28A0092B-C50C-407E-A947-70E740481C1C}">
                  <a14:useLocalDpi xmlns:a14="http://schemas.microsoft.com/office/drawing/2010/main"/>
                </a:ext>
              </a:extLst>
            </a:blip>
            <a:srcRect/>
            <a:stretch/>
          </p:blipFill>
          <p:spPr bwMode="auto">
            <a:xfrm>
              <a:off x="169335" y="5554541"/>
              <a:ext cx="1293106" cy="1226585"/>
            </a:xfrm>
            <a:custGeom>
              <a:avLst/>
              <a:gdLst/>
              <a:ahLst/>
              <a:cxnLst/>
              <a:rect l="l" t="t" r="r" b="b"/>
              <a:pathLst>
                <a:path w="1587684" h="1470190">
                  <a:moveTo>
                    <a:pt x="1186786" y="717625"/>
                  </a:moveTo>
                  <a:cubicBezTo>
                    <a:pt x="1198252" y="717625"/>
                    <a:pt x="1207985" y="721858"/>
                    <a:pt x="1215984" y="730325"/>
                  </a:cubicBezTo>
                  <a:cubicBezTo>
                    <a:pt x="1223984" y="738791"/>
                    <a:pt x="1228183" y="751157"/>
                    <a:pt x="1228583" y="767422"/>
                  </a:cubicBezTo>
                  <a:lnTo>
                    <a:pt x="1144588" y="767422"/>
                  </a:lnTo>
                  <a:cubicBezTo>
                    <a:pt x="1144455" y="752090"/>
                    <a:pt x="1148388" y="739957"/>
                    <a:pt x="1156388" y="731025"/>
                  </a:cubicBezTo>
                  <a:cubicBezTo>
                    <a:pt x="1164387" y="722092"/>
                    <a:pt x="1174520" y="717625"/>
                    <a:pt x="1186786" y="717625"/>
                  </a:cubicBezTo>
                  <a:close/>
                  <a:moveTo>
                    <a:pt x="1307192" y="679428"/>
                  </a:moveTo>
                  <a:lnTo>
                    <a:pt x="1380588" y="782421"/>
                  </a:lnTo>
                  <a:lnTo>
                    <a:pt x="1303993" y="891815"/>
                  </a:lnTo>
                  <a:lnTo>
                    <a:pt x="1369789" y="891815"/>
                  </a:lnTo>
                  <a:lnTo>
                    <a:pt x="1413386" y="826019"/>
                  </a:lnTo>
                  <a:lnTo>
                    <a:pt x="1456583" y="891815"/>
                  </a:lnTo>
                  <a:lnTo>
                    <a:pt x="1525579" y="891815"/>
                  </a:lnTo>
                  <a:lnTo>
                    <a:pt x="1446984" y="780022"/>
                  </a:lnTo>
                  <a:lnTo>
                    <a:pt x="1518980" y="679428"/>
                  </a:lnTo>
                  <a:lnTo>
                    <a:pt x="1452984" y="679428"/>
                  </a:lnTo>
                  <a:lnTo>
                    <a:pt x="1413386" y="737824"/>
                  </a:lnTo>
                  <a:lnTo>
                    <a:pt x="1375788" y="679428"/>
                  </a:lnTo>
                  <a:close/>
                  <a:moveTo>
                    <a:pt x="396341" y="679428"/>
                  </a:moveTo>
                  <a:lnTo>
                    <a:pt x="396341" y="813820"/>
                  </a:lnTo>
                  <a:cubicBezTo>
                    <a:pt x="396341" y="833818"/>
                    <a:pt x="398874" y="849484"/>
                    <a:pt x="403940" y="860817"/>
                  </a:cubicBezTo>
                  <a:cubicBezTo>
                    <a:pt x="409007" y="872149"/>
                    <a:pt x="417206" y="880949"/>
                    <a:pt x="428539" y="887215"/>
                  </a:cubicBezTo>
                  <a:cubicBezTo>
                    <a:pt x="439872" y="893481"/>
                    <a:pt x="452671" y="896614"/>
                    <a:pt x="466937" y="896614"/>
                  </a:cubicBezTo>
                  <a:cubicBezTo>
                    <a:pt x="480936" y="896614"/>
                    <a:pt x="494235" y="893348"/>
                    <a:pt x="506834" y="886815"/>
                  </a:cubicBezTo>
                  <a:cubicBezTo>
                    <a:pt x="519433" y="880282"/>
                    <a:pt x="529599" y="871349"/>
                    <a:pt x="537332" y="860017"/>
                  </a:cubicBezTo>
                  <a:lnTo>
                    <a:pt x="537332" y="891815"/>
                  </a:lnTo>
                  <a:lnTo>
                    <a:pt x="589529" y="891815"/>
                  </a:lnTo>
                  <a:lnTo>
                    <a:pt x="589529" y="679428"/>
                  </a:lnTo>
                  <a:lnTo>
                    <a:pt x="533333" y="679428"/>
                  </a:lnTo>
                  <a:lnTo>
                    <a:pt x="533333" y="769022"/>
                  </a:lnTo>
                  <a:cubicBezTo>
                    <a:pt x="533333" y="799420"/>
                    <a:pt x="531933" y="818519"/>
                    <a:pt x="529133" y="826319"/>
                  </a:cubicBezTo>
                  <a:cubicBezTo>
                    <a:pt x="526333" y="834118"/>
                    <a:pt x="521133" y="840651"/>
                    <a:pt x="513534" y="845918"/>
                  </a:cubicBezTo>
                  <a:cubicBezTo>
                    <a:pt x="505934" y="851184"/>
                    <a:pt x="497335" y="853817"/>
                    <a:pt x="487735" y="853817"/>
                  </a:cubicBezTo>
                  <a:cubicBezTo>
                    <a:pt x="479336" y="853817"/>
                    <a:pt x="472403" y="851851"/>
                    <a:pt x="466937" y="847917"/>
                  </a:cubicBezTo>
                  <a:cubicBezTo>
                    <a:pt x="461470" y="843984"/>
                    <a:pt x="457704" y="838651"/>
                    <a:pt x="455637" y="831918"/>
                  </a:cubicBezTo>
                  <a:cubicBezTo>
                    <a:pt x="453571" y="825185"/>
                    <a:pt x="452537" y="806887"/>
                    <a:pt x="452537" y="777022"/>
                  </a:cubicBezTo>
                  <a:lnTo>
                    <a:pt x="452537" y="679428"/>
                  </a:lnTo>
                  <a:close/>
                  <a:moveTo>
                    <a:pt x="1183386" y="674628"/>
                  </a:moveTo>
                  <a:cubicBezTo>
                    <a:pt x="1155254" y="674628"/>
                    <a:pt x="1131989" y="684594"/>
                    <a:pt x="1113590" y="704526"/>
                  </a:cubicBezTo>
                  <a:cubicBezTo>
                    <a:pt x="1095191" y="724458"/>
                    <a:pt x="1085992" y="752023"/>
                    <a:pt x="1085992" y="787221"/>
                  </a:cubicBezTo>
                  <a:cubicBezTo>
                    <a:pt x="1085992" y="816686"/>
                    <a:pt x="1092992" y="841084"/>
                    <a:pt x="1106991" y="860417"/>
                  </a:cubicBezTo>
                  <a:cubicBezTo>
                    <a:pt x="1124723" y="884549"/>
                    <a:pt x="1152055" y="896614"/>
                    <a:pt x="1188986" y="896614"/>
                  </a:cubicBezTo>
                  <a:cubicBezTo>
                    <a:pt x="1212318" y="896614"/>
                    <a:pt x="1231750" y="891248"/>
                    <a:pt x="1247282" y="880515"/>
                  </a:cubicBezTo>
                  <a:cubicBezTo>
                    <a:pt x="1262814" y="869783"/>
                    <a:pt x="1274180" y="854150"/>
                    <a:pt x="1281380" y="833618"/>
                  </a:cubicBezTo>
                  <a:lnTo>
                    <a:pt x="1225383" y="824219"/>
                  </a:lnTo>
                  <a:cubicBezTo>
                    <a:pt x="1222317" y="834885"/>
                    <a:pt x="1217784" y="842618"/>
                    <a:pt x="1211784" y="847417"/>
                  </a:cubicBezTo>
                  <a:cubicBezTo>
                    <a:pt x="1205785" y="852217"/>
                    <a:pt x="1198385" y="854617"/>
                    <a:pt x="1189586" y="854617"/>
                  </a:cubicBezTo>
                  <a:cubicBezTo>
                    <a:pt x="1176653" y="854617"/>
                    <a:pt x="1165854" y="849984"/>
                    <a:pt x="1157188" y="840718"/>
                  </a:cubicBezTo>
                  <a:cubicBezTo>
                    <a:pt x="1148521" y="831452"/>
                    <a:pt x="1143988" y="818486"/>
                    <a:pt x="1143588" y="801820"/>
                  </a:cubicBezTo>
                  <a:lnTo>
                    <a:pt x="1284380" y="801820"/>
                  </a:lnTo>
                  <a:cubicBezTo>
                    <a:pt x="1285180" y="758756"/>
                    <a:pt x="1276447" y="726792"/>
                    <a:pt x="1258181" y="705926"/>
                  </a:cubicBezTo>
                  <a:cubicBezTo>
                    <a:pt x="1239916" y="685061"/>
                    <a:pt x="1214984" y="674628"/>
                    <a:pt x="1183386" y="674628"/>
                  </a:cubicBezTo>
                  <a:close/>
                  <a:moveTo>
                    <a:pt x="951186" y="674628"/>
                  </a:moveTo>
                  <a:cubicBezTo>
                    <a:pt x="920655" y="674628"/>
                    <a:pt x="898123" y="680894"/>
                    <a:pt x="883590" y="693427"/>
                  </a:cubicBezTo>
                  <a:cubicBezTo>
                    <a:pt x="869058" y="705959"/>
                    <a:pt x="861792" y="721425"/>
                    <a:pt x="861792" y="739824"/>
                  </a:cubicBezTo>
                  <a:cubicBezTo>
                    <a:pt x="861792" y="760223"/>
                    <a:pt x="870191" y="776155"/>
                    <a:pt x="886990" y="787621"/>
                  </a:cubicBezTo>
                  <a:cubicBezTo>
                    <a:pt x="899123" y="795887"/>
                    <a:pt x="927854" y="805020"/>
                    <a:pt x="973185" y="815019"/>
                  </a:cubicBezTo>
                  <a:cubicBezTo>
                    <a:pt x="982918" y="817286"/>
                    <a:pt x="989184" y="819752"/>
                    <a:pt x="991984" y="822419"/>
                  </a:cubicBezTo>
                  <a:cubicBezTo>
                    <a:pt x="994650" y="825219"/>
                    <a:pt x="995983" y="828752"/>
                    <a:pt x="995983" y="833018"/>
                  </a:cubicBezTo>
                  <a:cubicBezTo>
                    <a:pt x="995983" y="839285"/>
                    <a:pt x="993517" y="844284"/>
                    <a:pt x="988584" y="848017"/>
                  </a:cubicBezTo>
                  <a:cubicBezTo>
                    <a:pt x="981251" y="853350"/>
                    <a:pt x="970318" y="856017"/>
                    <a:pt x="955786" y="856017"/>
                  </a:cubicBezTo>
                  <a:cubicBezTo>
                    <a:pt x="942587" y="856017"/>
                    <a:pt x="932321" y="853184"/>
                    <a:pt x="924988" y="847517"/>
                  </a:cubicBezTo>
                  <a:cubicBezTo>
                    <a:pt x="917655" y="841851"/>
                    <a:pt x="912788" y="833552"/>
                    <a:pt x="910389" y="822619"/>
                  </a:cubicBezTo>
                  <a:lnTo>
                    <a:pt x="853992" y="831218"/>
                  </a:lnTo>
                  <a:cubicBezTo>
                    <a:pt x="859192" y="851351"/>
                    <a:pt x="870224" y="867283"/>
                    <a:pt x="887090" y="879016"/>
                  </a:cubicBezTo>
                  <a:cubicBezTo>
                    <a:pt x="903956" y="890748"/>
                    <a:pt x="926854" y="896614"/>
                    <a:pt x="955786" y="896614"/>
                  </a:cubicBezTo>
                  <a:cubicBezTo>
                    <a:pt x="987651" y="896614"/>
                    <a:pt x="1011716" y="889615"/>
                    <a:pt x="1027981" y="875616"/>
                  </a:cubicBezTo>
                  <a:cubicBezTo>
                    <a:pt x="1044247" y="861617"/>
                    <a:pt x="1052380" y="844884"/>
                    <a:pt x="1052380" y="825419"/>
                  </a:cubicBezTo>
                  <a:cubicBezTo>
                    <a:pt x="1052380" y="807553"/>
                    <a:pt x="1046514" y="793621"/>
                    <a:pt x="1034781" y="783621"/>
                  </a:cubicBezTo>
                  <a:cubicBezTo>
                    <a:pt x="1022915" y="773755"/>
                    <a:pt x="1002016" y="765422"/>
                    <a:pt x="972085" y="758623"/>
                  </a:cubicBezTo>
                  <a:cubicBezTo>
                    <a:pt x="942153" y="751823"/>
                    <a:pt x="924654" y="746557"/>
                    <a:pt x="919588" y="742824"/>
                  </a:cubicBezTo>
                  <a:cubicBezTo>
                    <a:pt x="915855" y="740024"/>
                    <a:pt x="913988" y="736624"/>
                    <a:pt x="913988" y="732624"/>
                  </a:cubicBezTo>
                  <a:cubicBezTo>
                    <a:pt x="913988" y="727958"/>
                    <a:pt x="916122" y="724158"/>
                    <a:pt x="920388" y="721225"/>
                  </a:cubicBezTo>
                  <a:cubicBezTo>
                    <a:pt x="926788" y="717092"/>
                    <a:pt x="937387" y="715026"/>
                    <a:pt x="952186" y="715026"/>
                  </a:cubicBezTo>
                  <a:cubicBezTo>
                    <a:pt x="963919" y="715026"/>
                    <a:pt x="972951" y="717225"/>
                    <a:pt x="979284" y="721625"/>
                  </a:cubicBezTo>
                  <a:cubicBezTo>
                    <a:pt x="985617" y="726025"/>
                    <a:pt x="989917" y="732358"/>
                    <a:pt x="992184" y="740624"/>
                  </a:cubicBezTo>
                  <a:lnTo>
                    <a:pt x="1045180" y="730825"/>
                  </a:lnTo>
                  <a:cubicBezTo>
                    <a:pt x="1039847" y="712292"/>
                    <a:pt x="1030115" y="698293"/>
                    <a:pt x="1015982" y="688827"/>
                  </a:cubicBezTo>
                  <a:cubicBezTo>
                    <a:pt x="1001850" y="679361"/>
                    <a:pt x="980251" y="674628"/>
                    <a:pt x="951186" y="674628"/>
                  </a:cubicBezTo>
                  <a:close/>
                  <a:moveTo>
                    <a:pt x="722586" y="674628"/>
                  </a:moveTo>
                  <a:cubicBezTo>
                    <a:pt x="692055" y="674628"/>
                    <a:pt x="669523" y="680894"/>
                    <a:pt x="654990" y="693427"/>
                  </a:cubicBezTo>
                  <a:cubicBezTo>
                    <a:pt x="640458" y="705959"/>
                    <a:pt x="633192" y="721425"/>
                    <a:pt x="633192" y="739824"/>
                  </a:cubicBezTo>
                  <a:cubicBezTo>
                    <a:pt x="633192" y="760223"/>
                    <a:pt x="641591" y="776155"/>
                    <a:pt x="658390" y="787621"/>
                  </a:cubicBezTo>
                  <a:cubicBezTo>
                    <a:pt x="670523" y="795887"/>
                    <a:pt x="699254" y="805020"/>
                    <a:pt x="744585" y="815019"/>
                  </a:cubicBezTo>
                  <a:cubicBezTo>
                    <a:pt x="754318" y="817286"/>
                    <a:pt x="760584" y="819752"/>
                    <a:pt x="763384" y="822419"/>
                  </a:cubicBezTo>
                  <a:cubicBezTo>
                    <a:pt x="766050" y="825219"/>
                    <a:pt x="767383" y="828752"/>
                    <a:pt x="767383" y="833018"/>
                  </a:cubicBezTo>
                  <a:cubicBezTo>
                    <a:pt x="767383" y="839285"/>
                    <a:pt x="764917" y="844284"/>
                    <a:pt x="759984" y="848017"/>
                  </a:cubicBezTo>
                  <a:cubicBezTo>
                    <a:pt x="752651" y="853350"/>
                    <a:pt x="741718" y="856017"/>
                    <a:pt x="727186" y="856017"/>
                  </a:cubicBezTo>
                  <a:cubicBezTo>
                    <a:pt x="713987" y="856017"/>
                    <a:pt x="703721" y="853184"/>
                    <a:pt x="696388" y="847517"/>
                  </a:cubicBezTo>
                  <a:cubicBezTo>
                    <a:pt x="689055" y="841851"/>
                    <a:pt x="684188" y="833552"/>
                    <a:pt x="681789" y="822619"/>
                  </a:cubicBezTo>
                  <a:lnTo>
                    <a:pt x="625392" y="831218"/>
                  </a:lnTo>
                  <a:cubicBezTo>
                    <a:pt x="630592" y="851351"/>
                    <a:pt x="641624" y="867283"/>
                    <a:pt x="658490" y="879016"/>
                  </a:cubicBezTo>
                  <a:cubicBezTo>
                    <a:pt x="675356" y="890748"/>
                    <a:pt x="698254" y="896614"/>
                    <a:pt x="727186" y="896614"/>
                  </a:cubicBezTo>
                  <a:cubicBezTo>
                    <a:pt x="759051" y="896614"/>
                    <a:pt x="783116" y="889615"/>
                    <a:pt x="799381" y="875616"/>
                  </a:cubicBezTo>
                  <a:cubicBezTo>
                    <a:pt x="815647" y="861617"/>
                    <a:pt x="823780" y="844884"/>
                    <a:pt x="823780" y="825419"/>
                  </a:cubicBezTo>
                  <a:cubicBezTo>
                    <a:pt x="823780" y="807553"/>
                    <a:pt x="817914" y="793621"/>
                    <a:pt x="806181" y="783621"/>
                  </a:cubicBezTo>
                  <a:cubicBezTo>
                    <a:pt x="794315" y="773755"/>
                    <a:pt x="773416" y="765422"/>
                    <a:pt x="743485" y="758623"/>
                  </a:cubicBezTo>
                  <a:cubicBezTo>
                    <a:pt x="713553" y="751823"/>
                    <a:pt x="696054" y="746557"/>
                    <a:pt x="690988" y="742824"/>
                  </a:cubicBezTo>
                  <a:cubicBezTo>
                    <a:pt x="687255" y="740024"/>
                    <a:pt x="685388" y="736624"/>
                    <a:pt x="685388" y="732624"/>
                  </a:cubicBezTo>
                  <a:cubicBezTo>
                    <a:pt x="685388" y="727958"/>
                    <a:pt x="687522" y="724158"/>
                    <a:pt x="691788" y="721225"/>
                  </a:cubicBezTo>
                  <a:cubicBezTo>
                    <a:pt x="698188" y="717092"/>
                    <a:pt x="708787" y="715026"/>
                    <a:pt x="723586" y="715026"/>
                  </a:cubicBezTo>
                  <a:cubicBezTo>
                    <a:pt x="735319" y="715026"/>
                    <a:pt x="744351" y="717225"/>
                    <a:pt x="750684" y="721625"/>
                  </a:cubicBezTo>
                  <a:cubicBezTo>
                    <a:pt x="757017" y="726025"/>
                    <a:pt x="761317" y="732358"/>
                    <a:pt x="763584" y="740624"/>
                  </a:cubicBezTo>
                  <a:lnTo>
                    <a:pt x="816580" y="730825"/>
                  </a:lnTo>
                  <a:cubicBezTo>
                    <a:pt x="811247" y="712292"/>
                    <a:pt x="801515" y="698293"/>
                    <a:pt x="787382" y="688827"/>
                  </a:cubicBezTo>
                  <a:cubicBezTo>
                    <a:pt x="773250" y="679361"/>
                    <a:pt x="751651" y="674628"/>
                    <a:pt x="722586" y="674628"/>
                  </a:cubicBezTo>
                  <a:close/>
                  <a:moveTo>
                    <a:pt x="224310" y="593633"/>
                  </a:moveTo>
                  <a:cubicBezTo>
                    <a:pt x="201778" y="593633"/>
                    <a:pt x="182545" y="597033"/>
                    <a:pt x="166613" y="603832"/>
                  </a:cubicBezTo>
                  <a:cubicBezTo>
                    <a:pt x="150681" y="610632"/>
                    <a:pt x="138481" y="620531"/>
                    <a:pt x="130015" y="633531"/>
                  </a:cubicBezTo>
                  <a:cubicBezTo>
                    <a:pt x="121549" y="646530"/>
                    <a:pt x="117316" y="660496"/>
                    <a:pt x="117316" y="675428"/>
                  </a:cubicBezTo>
                  <a:cubicBezTo>
                    <a:pt x="117316" y="698627"/>
                    <a:pt x="126316" y="718292"/>
                    <a:pt x="144314" y="734424"/>
                  </a:cubicBezTo>
                  <a:cubicBezTo>
                    <a:pt x="157114" y="745890"/>
                    <a:pt x="179379" y="755556"/>
                    <a:pt x="211110" y="763423"/>
                  </a:cubicBezTo>
                  <a:cubicBezTo>
                    <a:pt x="235776" y="769556"/>
                    <a:pt x="251575" y="773822"/>
                    <a:pt x="258507" y="776222"/>
                  </a:cubicBezTo>
                  <a:cubicBezTo>
                    <a:pt x="268640" y="779822"/>
                    <a:pt x="275740" y="784055"/>
                    <a:pt x="279806" y="788921"/>
                  </a:cubicBezTo>
                  <a:cubicBezTo>
                    <a:pt x="283873" y="793787"/>
                    <a:pt x="285906" y="799687"/>
                    <a:pt x="285906" y="806620"/>
                  </a:cubicBezTo>
                  <a:cubicBezTo>
                    <a:pt x="285906" y="817419"/>
                    <a:pt x="281073" y="826852"/>
                    <a:pt x="271407" y="834918"/>
                  </a:cubicBezTo>
                  <a:cubicBezTo>
                    <a:pt x="261741" y="842984"/>
                    <a:pt x="247375" y="847017"/>
                    <a:pt x="228309" y="847017"/>
                  </a:cubicBezTo>
                  <a:cubicBezTo>
                    <a:pt x="210310" y="847017"/>
                    <a:pt x="196011" y="842484"/>
                    <a:pt x="185412" y="833418"/>
                  </a:cubicBezTo>
                  <a:cubicBezTo>
                    <a:pt x="174813" y="824352"/>
                    <a:pt x="167780" y="810153"/>
                    <a:pt x="164313" y="790821"/>
                  </a:cubicBezTo>
                  <a:lnTo>
                    <a:pt x="106717" y="796421"/>
                  </a:lnTo>
                  <a:cubicBezTo>
                    <a:pt x="110583" y="829219"/>
                    <a:pt x="122449" y="854184"/>
                    <a:pt x="142315" y="871316"/>
                  </a:cubicBezTo>
                  <a:cubicBezTo>
                    <a:pt x="162180" y="888448"/>
                    <a:pt x="190645" y="897014"/>
                    <a:pt x="227709" y="897014"/>
                  </a:cubicBezTo>
                  <a:cubicBezTo>
                    <a:pt x="253174" y="897014"/>
                    <a:pt x="274440" y="893448"/>
                    <a:pt x="291505" y="886315"/>
                  </a:cubicBezTo>
                  <a:cubicBezTo>
                    <a:pt x="308571" y="879182"/>
                    <a:pt x="321770" y="868283"/>
                    <a:pt x="331103" y="853617"/>
                  </a:cubicBezTo>
                  <a:cubicBezTo>
                    <a:pt x="340436" y="838951"/>
                    <a:pt x="345102" y="823219"/>
                    <a:pt x="345102" y="806420"/>
                  </a:cubicBezTo>
                  <a:cubicBezTo>
                    <a:pt x="345102" y="787888"/>
                    <a:pt x="341202" y="772322"/>
                    <a:pt x="333403" y="759723"/>
                  </a:cubicBezTo>
                  <a:cubicBezTo>
                    <a:pt x="325603" y="747124"/>
                    <a:pt x="314804" y="737191"/>
                    <a:pt x="301005" y="729925"/>
                  </a:cubicBezTo>
                  <a:cubicBezTo>
                    <a:pt x="287206" y="722658"/>
                    <a:pt x="265907" y="715626"/>
                    <a:pt x="237109" y="708826"/>
                  </a:cubicBezTo>
                  <a:cubicBezTo>
                    <a:pt x="208311" y="702026"/>
                    <a:pt x="190178" y="695493"/>
                    <a:pt x="182712" y="689227"/>
                  </a:cubicBezTo>
                  <a:cubicBezTo>
                    <a:pt x="176846" y="684294"/>
                    <a:pt x="173913" y="678361"/>
                    <a:pt x="173913" y="671428"/>
                  </a:cubicBezTo>
                  <a:cubicBezTo>
                    <a:pt x="173913" y="663829"/>
                    <a:pt x="177046" y="657762"/>
                    <a:pt x="183312" y="653229"/>
                  </a:cubicBezTo>
                  <a:cubicBezTo>
                    <a:pt x="193045" y="646163"/>
                    <a:pt x="206511" y="642630"/>
                    <a:pt x="223710" y="642630"/>
                  </a:cubicBezTo>
                  <a:cubicBezTo>
                    <a:pt x="240375" y="642630"/>
                    <a:pt x="252874" y="645930"/>
                    <a:pt x="261207" y="652529"/>
                  </a:cubicBezTo>
                  <a:cubicBezTo>
                    <a:pt x="269540" y="659129"/>
                    <a:pt x="274973" y="669962"/>
                    <a:pt x="277506" y="685027"/>
                  </a:cubicBezTo>
                  <a:lnTo>
                    <a:pt x="336703" y="682428"/>
                  </a:lnTo>
                  <a:cubicBezTo>
                    <a:pt x="335769" y="655496"/>
                    <a:pt x="326003" y="633964"/>
                    <a:pt x="307405" y="617831"/>
                  </a:cubicBezTo>
                  <a:cubicBezTo>
                    <a:pt x="288806" y="601699"/>
                    <a:pt x="261107" y="593633"/>
                    <a:pt x="224310" y="593633"/>
                  </a:cubicBezTo>
                  <a:close/>
                  <a:moveTo>
                    <a:pt x="793842" y="0"/>
                  </a:moveTo>
                  <a:cubicBezTo>
                    <a:pt x="1232269" y="0"/>
                    <a:pt x="1587684" y="329113"/>
                    <a:pt x="1587684" y="735095"/>
                  </a:cubicBezTo>
                  <a:cubicBezTo>
                    <a:pt x="1587684" y="1141077"/>
                    <a:pt x="1232269" y="1470190"/>
                    <a:pt x="793842" y="1470190"/>
                  </a:cubicBezTo>
                  <a:cubicBezTo>
                    <a:pt x="355415" y="1470190"/>
                    <a:pt x="0" y="1141077"/>
                    <a:pt x="0" y="735095"/>
                  </a:cubicBezTo>
                  <a:cubicBezTo>
                    <a:pt x="0" y="329113"/>
                    <a:pt x="355415" y="0"/>
                    <a:pt x="793842" y="0"/>
                  </a:cubicBezTo>
                  <a:close/>
                </a:path>
              </a:pathLst>
            </a:custGeom>
            <a:ln w="53975" cap="rnd">
              <a:solidFill>
                <a:schemeClr val="bg1"/>
              </a:solidFill>
              <a:prstDash val="solid"/>
            </a:ln>
            <a:effectLst>
              <a:outerShdw sx="1000" sy="1000" algn="bl" rotWithShape="0">
                <a:srgbClr val="000000"/>
              </a:outerShdw>
            </a:effectLst>
            <a:extLst>
              <a:ext uri="{909E8E84-426E-40DD-AFC4-6F175D3DCCD1}">
                <a14:hiddenFill xmlns:a14="http://schemas.microsoft.com/office/drawing/2010/main">
                  <a:solidFill>
                    <a:srgbClr val="FFFFFF"/>
                  </a:solidFill>
                </a14:hiddenFill>
              </a:ext>
            </a:extLst>
          </p:spPr>
        </p:pic>
      </p:grpSp>
      <p:grpSp>
        <p:nvGrpSpPr>
          <p:cNvPr id="40" name="Group 39">
            <a:extLst>
              <a:ext uri="{FF2B5EF4-FFF2-40B4-BE49-F238E27FC236}">
                <a16:creationId xmlns:a16="http://schemas.microsoft.com/office/drawing/2014/main" id="{CA665703-FA6F-92E4-1E45-AB325C339BFA}"/>
              </a:ext>
            </a:extLst>
          </p:cNvPr>
          <p:cNvGrpSpPr/>
          <p:nvPr/>
        </p:nvGrpSpPr>
        <p:grpSpPr>
          <a:xfrm>
            <a:off x="187997" y="3519401"/>
            <a:ext cx="1060374" cy="1020313"/>
            <a:chOff x="169335" y="4210029"/>
            <a:chExt cx="1272449" cy="1224375"/>
          </a:xfrm>
        </p:grpSpPr>
        <p:sp>
          <p:nvSpPr>
            <p:cNvPr id="45" name="Oval 44">
              <a:extLst>
                <a:ext uri="{FF2B5EF4-FFF2-40B4-BE49-F238E27FC236}">
                  <a16:creationId xmlns:a16="http://schemas.microsoft.com/office/drawing/2014/main" id="{955CB3AA-5AA2-4623-DEF8-F0E6256E99EF}"/>
                </a:ext>
              </a:extLst>
            </p:cNvPr>
            <p:cNvSpPr/>
            <p:nvPr/>
          </p:nvSpPr>
          <p:spPr>
            <a:xfrm>
              <a:off x="234673" y="4305677"/>
              <a:ext cx="1155267" cy="1049580"/>
            </a:xfrm>
            <a:prstGeom prst="ellipse">
              <a:avLst/>
            </a:prstGeom>
            <a:solidFill>
              <a:schemeClr val="bg1"/>
            </a:solidFill>
            <a:ln w="539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sz="1500">
                <a:solidFill>
                  <a:prstClr val="white"/>
                </a:solidFill>
                <a:latin typeface="Calibri" panose="020F0502020204030204"/>
              </a:endParaRPr>
            </a:p>
          </p:txBody>
        </p:sp>
        <p:pic>
          <p:nvPicPr>
            <p:cNvPr id="46" name="Picture 45">
              <a:extLst>
                <a:ext uri="{FF2B5EF4-FFF2-40B4-BE49-F238E27FC236}">
                  <a16:creationId xmlns:a16="http://schemas.microsoft.com/office/drawing/2014/main" id="{C995BAF3-79B2-2FC7-1079-43ADD4AB9B44}"/>
                </a:ext>
              </a:extLst>
            </p:cNvPr>
            <p:cNvPicPr>
              <a:picLocks noChangeAspect="1"/>
            </p:cNvPicPr>
            <p:nvPr/>
          </p:nvPicPr>
          <p:blipFill>
            <a:blip r:embed="rId7" cstate="email">
              <a:alphaModFix/>
              <a:duotone>
                <a:prstClr val="black"/>
                <a:srgbClr val="FF969E">
                  <a:tint val="45000"/>
                  <a:satMod val="400000"/>
                </a:srgbClr>
              </a:duotone>
              <a:extLst>
                <a:ext uri="{28A0092B-C50C-407E-A947-70E740481C1C}">
                  <a14:useLocalDpi xmlns:a14="http://schemas.microsoft.com/office/drawing/2010/main"/>
                </a:ext>
                <a:ext uri="{837473B0-CC2E-450A-ABE3-18F120FF3D39}">
                  <a1611:picAttrSrcUrl xmlns:a1611="http://schemas.microsoft.com/office/drawing/2016/11/main" r:id="rId8"/>
                </a:ext>
              </a:extLst>
            </a:blip>
            <a:srcRect/>
            <a:stretch/>
          </p:blipFill>
          <p:spPr>
            <a:xfrm>
              <a:off x="169335" y="4210029"/>
              <a:ext cx="1272449" cy="1224375"/>
            </a:xfrm>
            <a:custGeom>
              <a:avLst/>
              <a:gdLst/>
              <a:ahLst/>
              <a:cxnLst/>
              <a:rect l="l" t="t" r="r" b="b"/>
              <a:pathLst>
                <a:path w="1475716" h="1419962">
                  <a:moveTo>
                    <a:pt x="1041060" y="576731"/>
                  </a:moveTo>
                  <a:lnTo>
                    <a:pt x="1041060" y="869913"/>
                  </a:lnTo>
                  <a:lnTo>
                    <a:pt x="1264047" y="869913"/>
                  </a:lnTo>
                  <a:lnTo>
                    <a:pt x="1264047" y="820516"/>
                  </a:lnTo>
                  <a:lnTo>
                    <a:pt x="1100257" y="820516"/>
                  </a:lnTo>
                  <a:lnTo>
                    <a:pt x="1100257" y="740721"/>
                  </a:lnTo>
                  <a:lnTo>
                    <a:pt x="1247448" y="740721"/>
                  </a:lnTo>
                  <a:lnTo>
                    <a:pt x="1247448" y="691324"/>
                  </a:lnTo>
                  <a:lnTo>
                    <a:pt x="1100257" y="691324"/>
                  </a:lnTo>
                  <a:lnTo>
                    <a:pt x="1100257" y="626328"/>
                  </a:lnTo>
                  <a:lnTo>
                    <a:pt x="1258447" y="626328"/>
                  </a:lnTo>
                  <a:lnTo>
                    <a:pt x="1258447" y="576731"/>
                  </a:lnTo>
                  <a:close/>
                  <a:moveTo>
                    <a:pt x="764835" y="576731"/>
                  </a:moveTo>
                  <a:lnTo>
                    <a:pt x="764835" y="869913"/>
                  </a:lnTo>
                  <a:lnTo>
                    <a:pt x="987822" y="869913"/>
                  </a:lnTo>
                  <a:lnTo>
                    <a:pt x="987822" y="820516"/>
                  </a:lnTo>
                  <a:lnTo>
                    <a:pt x="824032" y="820516"/>
                  </a:lnTo>
                  <a:lnTo>
                    <a:pt x="824032" y="740721"/>
                  </a:lnTo>
                  <a:lnTo>
                    <a:pt x="971223" y="740721"/>
                  </a:lnTo>
                  <a:lnTo>
                    <a:pt x="971223" y="691324"/>
                  </a:lnTo>
                  <a:lnTo>
                    <a:pt x="824032" y="691324"/>
                  </a:lnTo>
                  <a:lnTo>
                    <a:pt x="824032" y="626328"/>
                  </a:lnTo>
                  <a:lnTo>
                    <a:pt x="982222" y="626328"/>
                  </a:lnTo>
                  <a:lnTo>
                    <a:pt x="982222" y="576731"/>
                  </a:lnTo>
                  <a:close/>
                  <a:moveTo>
                    <a:pt x="470160" y="576731"/>
                  </a:moveTo>
                  <a:lnTo>
                    <a:pt x="470160" y="869913"/>
                  </a:lnTo>
                  <a:lnTo>
                    <a:pt x="525157" y="869913"/>
                  </a:lnTo>
                  <a:lnTo>
                    <a:pt x="525157" y="678725"/>
                  </a:lnTo>
                  <a:lnTo>
                    <a:pt x="643350" y="869913"/>
                  </a:lnTo>
                  <a:lnTo>
                    <a:pt x="702746" y="869913"/>
                  </a:lnTo>
                  <a:lnTo>
                    <a:pt x="702746" y="576731"/>
                  </a:lnTo>
                  <a:lnTo>
                    <a:pt x="647749" y="576731"/>
                  </a:lnTo>
                  <a:lnTo>
                    <a:pt x="647749" y="772519"/>
                  </a:lnTo>
                  <a:lnTo>
                    <a:pt x="527757" y="576731"/>
                  </a:lnTo>
                  <a:close/>
                  <a:moveTo>
                    <a:pt x="295929" y="571731"/>
                  </a:moveTo>
                  <a:cubicBezTo>
                    <a:pt x="273397" y="571731"/>
                    <a:pt x="254165" y="575131"/>
                    <a:pt x="238233" y="581931"/>
                  </a:cubicBezTo>
                  <a:cubicBezTo>
                    <a:pt x="222300" y="588730"/>
                    <a:pt x="210101" y="598630"/>
                    <a:pt x="201635" y="611629"/>
                  </a:cubicBezTo>
                  <a:cubicBezTo>
                    <a:pt x="193169" y="624628"/>
                    <a:pt x="188935" y="638594"/>
                    <a:pt x="188935" y="653526"/>
                  </a:cubicBezTo>
                  <a:cubicBezTo>
                    <a:pt x="188935" y="676725"/>
                    <a:pt x="197935" y="696391"/>
                    <a:pt x="215934" y="712523"/>
                  </a:cubicBezTo>
                  <a:cubicBezTo>
                    <a:pt x="228733" y="723989"/>
                    <a:pt x="250998" y="733655"/>
                    <a:pt x="282730" y="741521"/>
                  </a:cubicBezTo>
                  <a:cubicBezTo>
                    <a:pt x="307395" y="747654"/>
                    <a:pt x="323194" y="751920"/>
                    <a:pt x="330127" y="754320"/>
                  </a:cubicBezTo>
                  <a:cubicBezTo>
                    <a:pt x="340260" y="757920"/>
                    <a:pt x="347359" y="762153"/>
                    <a:pt x="351426" y="767020"/>
                  </a:cubicBezTo>
                  <a:cubicBezTo>
                    <a:pt x="355492" y="771886"/>
                    <a:pt x="357525" y="777786"/>
                    <a:pt x="357525" y="784718"/>
                  </a:cubicBezTo>
                  <a:cubicBezTo>
                    <a:pt x="357525" y="795518"/>
                    <a:pt x="352692" y="804951"/>
                    <a:pt x="343026" y="813017"/>
                  </a:cubicBezTo>
                  <a:cubicBezTo>
                    <a:pt x="333360" y="821083"/>
                    <a:pt x="318994" y="825116"/>
                    <a:pt x="299929" y="825116"/>
                  </a:cubicBezTo>
                  <a:cubicBezTo>
                    <a:pt x="281930" y="825116"/>
                    <a:pt x="267631" y="820583"/>
                    <a:pt x="257031" y="811517"/>
                  </a:cubicBezTo>
                  <a:cubicBezTo>
                    <a:pt x="246432" y="802451"/>
                    <a:pt x="239399" y="788252"/>
                    <a:pt x="235933" y="768919"/>
                  </a:cubicBezTo>
                  <a:lnTo>
                    <a:pt x="178336" y="774519"/>
                  </a:lnTo>
                  <a:cubicBezTo>
                    <a:pt x="182203" y="807317"/>
                    <a:pt x="194069" y="832282"/>
                    <a:pt x="213934" y="849414"/>
                  </a:cubicBezTo>
                  <a:cubicBezTo>
                    <a:pt x="233799" y="866547"/>
                    <a:pt x="262264" y="875113"/>
                    <a:pt x="299329" y="875113"/>
                  </a:cubicBezTo>
                  <a:cubicBezTo>
                    <a:pt x="324794" y="875113"/>
                    <a:pt x="346059" y="871546"/>
                    <a:pt x="363125" y="864414"/>
                  </a:cubicBezTo>
                  <a:cubicBezTo>
                    <a:pt x="380190" y="857281"/>
                    <a:pt x="393390" y="846381"/>
                    <a:pt x="402722" y="831716"/>
                  </a:cubicBezTo>
                  <a:cubicBezTo>
                    <a:pt x="412055" y="817050"/>
                    <a:pt x="416722" y="801317"/>
                    <a:pt x="416722" y="784518"/>
                  </a:cubicBezTo>
                  <a:cubicBezTo>
                    <a:pt x="416722" y="765986"/>
                    <a:pt x="412822" y="750421"/>
                    <a:pt x="405022" y="737821"/>
                  </a:cubicBezTo>
                  <a:cubicBezTo>
                    <a:pt x="397223" y="725222"/>
                    <a:pt x="386423" y="715289"/>
                    <a:pt x="372624" y="708023"/>
                  </a:cubicBezTo>
                  <a:cubicBezTo>
                    <a:pt x="358825" y="700757"/>
                    <a:pt x="337526" y="693724"/>
                    <a:pt x="308728" y="686924"/>
                  </a:cubicBezTo>
                  <a:cubicBezTo>
                    <a:pt x="279930" y="680125"/>
                    <a:pt x="261798" y="673592"/>
                    <a:pt x="254332" y="667326"/>
                  </a:cubicBezTo>
                  <a:cubicBezTo>
                    <a:pt x="248465" y="662393"/>
                    <a:pt x="245532" y="656460"/>
                    <a:pt x="245532" y="649527"/>
                  </a:cubicBezTo>
                  <a:cubicBezTo>
                    <a:pt x="245532" y="641927"/>
                    <a:pt x="248665" y="635861"/>
                    <a:pt x="254931" y="631328"/>
                  </a:cubicBezTo>
                  <a:cubicBezTo>
                    <a:pt x="264664" y="624262"/>
                    <a:pt x="278130" y="620728"/>
                    <a:pt x="295329" y="620728"/>
                  </a:cubicBezTo>
                  <a:cubicBezTo>
                    <a:pt x="311995" y="620728"/>
                    <a:pt x="324494" y="624028"/>
                    <a:pt x="332827" y="630628"/>
                  </a:cubicBezTo>
                  <a:cubicBezTo>
                    <a:pt x="341160" y="637227"/>
                    <a:pt x="346593" y="648060"/>
                    <a:pt x="349126" y="663126"/>
                  </a:cubicBezTo>
                  <a:lnTo>
                    <a:pt x="408322" y="660526"/>
                  </a:lnTo>
                  <a:cubicBezTo>
                    <a:pt x="407389" y="633594"/>
                    <a:pt x="397623" y="612062"/>
                    <a:pt x="379024" y="595930"/>
                  </a:cubicBezTo>
                  <a:cubicBezTo>
                    <a:pt x="360425" y="579798"/>
                    <a:pt x="332727" y="571731"/>
                    <a:pt x="295929" y="571731"/>
                  </a:cubicBezTo>
                  <a:close/>
                  <a:moveTo>
                    <a:pt x="737858" y="0"/>
                  </a:moveTo>
                  <a:cubicBezTo>
                    <a:pt x="1145366" y="0"/>
                    <a:pt x="1475716" y="317869"/>
                    <a:pt x="1475716" y="709981"/>
                  </a:cubicBezTo>
                  <a:cubicBezTo>
                    <a:pt x="1475716" y="1102093"/>
                    <a:pt x="1145366" y="1419962"/>
                    <a:pt x="737858" y="1419962"/>
                  </a:cubicBezTo>
                  <a:cubicBezTo>
                    <a:pt x="330350" y="1419962"/>
                    <a:pt x="0" y="1102093"/>
                    <a:pt x="0" y="709981"/>
                  </a:cubicBezTo>
                  <a:cubicBezTo>
                    <a:pt x="0" y="317869"/>
                    <a:pt x="330350" y="0"/>
                    <a:pt x="737858" y="0"/>
                  </a:cubicBezTo>
                  <a:close/>
                </a:path>
              </a:pathLst>
            </a:custGeom>
            <a:ln w="53975">
              <a:solidFill>
                <a:schemeClr val="bg1"/>
              </a:solidFill>
            </a:ln>
          </p:spPr>
        </p:pic>
      </p:grpSp>
      <p:grpSp>
        <p:nvGrpSpPr>
          <p:cNvPr id="47" name="Group 46">
            <a:extLst>
              <a:ext uri="{FF2B5EF4-FFF2-40B4-BE49-F238E27FC236}">
                <a16:creationId xmlns:a16="http://schemas.microsoft.com/office/drawing/2014/main" id="{A7DFDEF2-35C3-95F5-AE0A-9397F35FD74D}"/>
              </a:ext>
            </a:extLst>
          </p:cNvPr>
          <p:cNvGrpSpPr/>
          <p:nvPr/>
        </p:nvGrpSpPr>
        <p:grpSpPr>
          <a:xfrm>
            <a:off x="187360" y="5760255"/>
            <a:ext cx="1069721" cy="996064"/>
            <a:chOff x="169335" y="6899053"/>
            <a:chExt cx="1283665" cy="1195277"/>
          </a:xfrm>
        </p:grpSpPr>
        <p:sp>
          <p:nvSpPr>
            <p:cNvPr id="48" name="Oval 47">
              <a:extLst>
                <a:ext uri="{FF2B5EF4-FFF2-40B4-BE49-F238E27FC236}">
                  <a16:creationId xmlns:a16="http://schemas.microsoft.com/office/drawing/2014/main" id="{82E83DD8-22B9-B766-1694-1492F8441361}"/>
                </a:ext>
              </a:extLst>
            </p:cNvPr>
            <p:cNvSpPr/>
            <p:nvPr/>
          </p:nvSpPr>
          <p:spPr>
            <a:xfrm>
              <a:off x="234673" y="6975240"/>
              <a:ext cx="1155267" cy="1049580"/>
            </a:xfrm>
            <a:prstGeom prst="ellipse">
              <a:avLst/>
            </a:prstGeom>
            <a:solidFill>
              <a:schemeClr val="bg1"/>
            </a:solidFill>
            <a:ln w="539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sz="1500">
                <a:solidFill>
                  <a:prstClr val="white"/>
                </a:solidFill>
                <a:latin typeface="Calibri" panose="020F0502020204030204"/>
              </a:endParaRPr>
            </a:p>
          </p:txBody>
        </p:sp>
        <p:pic>
          <p:nvPicPr>
            <p:cNvPr id="49" name="Picture 48" descr="Visit Broadstairs - quintessential seaside town on the Kent coast - Visit  Thanet">
              <a:extLst>
                <a:ext uri="{FF2B5EF4-FFF2-40B4-BE49-F238E27FC236}">
                  <a16:creationId xmlns:a16="http://schemas.microsoft.com/office/drawing/2014/main" id="{2169641F-0365-B74F-0B38-95D27E178F90}"/>
                </a:ext>
              </a:extLst>
            </p:cNvPr>
            <p:cNvPicPr>
              <a:picLocks noChangeAspect="1" noChangeArrowheads="1"/>
            </p:cNvPicPr>
            <p:nvPr/>
          </p:nvPicPr>
          <p:blipFill>
            <a:blip r:embed="rId9" cstate="email">
              <a:duotone>
                <a:prstClr val="black"/>
                <a:schemeClr val="accent2">
                  <a:tint val="45000"/>
                  <a:satMod val="400000"/>
                </a:schemeClr>
              </a:duotone>
              <a:extLst>
                <a:ext uri="{BEBA8EAE-BF5A-486C-A8C5-ECC9F3942E4B}">
                  <a14:imgProps xmlns:a14="http://schemas.microsoft.com/office/drawing/2010/main">
                    <a14:imgLayer r:embed="rId10">
                      <a14:imgEffect>
                        <a14:brightnessContrast contrast="20000"/>
                      </a14:imgEffect>
                    </a14:imgLayer>
                  </a14:imgProps>
                </a:ext>
                <a:ext uri="{28A0092B-C50C-407E-A947-70E740481C1C}">
                  <a14:useLocalDpi xmlns:a14="http://schemas.microsoft.com/office/drawing/2010/main"/>
                </a:ext>
              </a:extLst>
            </a:blip>
            <a:srcRect/>
            <a:stretch/>
          </p:blipFill>
          <p:spPr bwMode="auto">
            <a:xfrm>
              <a:off x="169335" y="6899053"/>
              <a:ext cx="1283665" cy="1195277"/>
            </a:xfrm>
            <a:custGeom>
              <a:avLst/>
              <a:gdLst/>
              <a:ahLst/>
              <a:cxnLst/>
              <a:rect l="l" t="t" r="r" b="b"/>
              <a:pathLst>
                <a:path w="1488724" h="1386216">
                  <a:moveTo>
                    <a:pt x="693640" y="714168"/>
                  </a:moveTo>
                  <a:lnTo>
                    <a:pt x="750836" y="784763"/>
                  </a:lnTo>
                  <a:cubicBezTo>
                    <a:pt x="741237" y="792763"/>
                    <a:pt x="732371" y="798496"/>
                    <a:pt x="724238" y="801962"/>
                  </a:cubicBezTo>
                  <a:cubicBezTo>
                    <a:pt x="716105" y="805429"/>
                    <a:pt x="707639" y="807162"/>
                    <a:pt x="698839" y="807162"/>
                  </a:cubicBezTo>
                  <a:cubicBezTo>
                    <a:pt x="685507" y="807162"/>
                    <a:pt x="674874" y="803329"/>
                    <a:pt x="666941" y="795663"/>
                  </a:cubicBezTo>
                  <a:cubicBezTo>
                    <a:pt x="659008" y="787997"/>
                    <a:pt x="655042" y="778097"/>
                    <a:pt x="655042" y="765964"/>
                  </a:cubicBezTo>
                  <a:cubicBezTo>
                    <a:pt x="655042" y="756365"/>
                    <a:pt x="658242" y="746966"/>
                    <a:pt x="664641" y="737766"/>
                  </a:cubicBezTo>
                  <a:cubicBezTo>
                    <a:pt x="671041" y="728567"/>
                    <a:pt x="680707" y="720701"/>
                    <a:pt x="693640" y="714168"/>
                  </a:cubicBezTo>
                  <a:close/>
                  <a:moveTo>
                    <a:pt x="717638" y="589775"/>
                  </a:moveTo>
                  <a:cubicBezTo>
                    <a:pt x="726838" y="589775"/>
                    <a:pt x="734137" y="592308"/>
                    <a:pt x="739537" y="597375"/>
                  </a:cubicBezTo>
                  <a:cubicBezTo>
                    <a:pt x="744936" y="602441"/>
                    <a:pt x="747636" y="608574"/>
                    <a:pt x="747636" y="615774"/>
                  </a:cubicBezTo>
                  <a:cubicBezTo>
                    <a:pt x="747636" y="624307"/>
                    <a:pt x="742037" y="632906"/>
                    <a:pt x="730837" y="641572"/>
                  </a:cubicBezTo>
                  <a:lnTo>
                    <a:pt x="715638" y="653171"/>
                  </a:lnTo>
                  <a:lnTo>
                    <a:pt x="701839" y="637172"/>
                  </a:lnTo>
                  <a:cubicBezTo>
                    <a:pt x="693306" y="627306"/>
                    <a:pt x="689040" y="618907"/>
                    <a:pt x="689040" y="611974"/>
                  </a:cubicBezTo>
                  <a:cubicBezTo>
                    <a:pt x="689040" y="606108"/>
                    <a:pt x="691573" y="600941"/>
                    <a:pt x="696639" y="596475"/>
                  </a:cubicBezTo>
                  <a:cubicBezTo>
                    <a:pt x="701706" y="592008"/>
                    <a:pt x="708705" y="589775"/>
                    <a:pt x="717638" y="589775"/>
                  </a:cubicBezTo>
                  <a:close/>
                  <a:moveTo>
                    <a:pt x="894195" y="555177"/>
                  </a:moveTo>
                  <a:lnTo>
                    <a:pt x="894195" y="848359"/>
                  </a:lnTo>
                  <a:lnTo>
                    <a:pt x="949191" y="848359"/>
                  </a:lnTo>
                  <a:lnTo>
                    <a:pt x="949191" y="617574"/>
                  </a:lnTo>
                  <a:lnTo>
                    <a:pt x="1007188" y="848359"/>
                  </a:lnTo>
                  <a:lnTo>
                    <a:pt x="1064184" y="848359"/>
                  </a:lnTo>
                  <a:lnTo>
                    <a:pt x="1122381" y="617574"/>
                  </a:lnTo>
                  <a:lnTo>
                    <a:pt x="1122381" y="848359"/>
                  </a:lnTo>
                  <a:lnTo>
                    <a:pt x="1177377" y="848359"/>
                  </a:lnTo>
                  <a:lnTo>
                    <a:pt x="1177377" y="555177"/>
                  </a:lnTo>
                  <a:lnTo>
                    <a:pt x="1088583" y="555177"/>
                  </a:lnTo>
                  <a:lnTo>
                    <a:pt x="1035986" y="755165"/>
                  </a:lnTo>
                  <a:lnTo>
                    <a:pt x="982789" y="555177"/>
                  </a:lnTo>
                  <a:close/>
                  <a:moveTo>
                    <a:pt x="324295" y="555177"/>
                  </a:moveTo>
                  <a:lnTo>
                    <a:pt x="324295" y="848359"/>
                  </a:lnTo>
                  <a:lnTo>
                    <a:pt x="383491" y="848359"/>
                  </a:lnTo>
                  <a:lnTo>
                    <a:pt x="383491" y="759765"/>
                  </a:lnTo>
                  <a:lnTo>
                    <a:pt x="431488" y="710768"/>
                  </a:lnTo>
                  <a:lnTo>
                    <a:pt x="512083" y="848359"/>
                  </a:lnTo>
                  <a:lnTo>
                    <a:pt x="588679" y="848359"/>
                  </a:lnTo>
                  <a:lnTo>
                    <a:pt x="472286" y="669370"/>
                  </a:lnTo>
                  <a:lnTo>
                    <a:pt x="582679" y="555177"/>
                  </a:lnTo>
                  <a:lnTo>
                    <a:pt x="503084" y="555177"/>
                  </a:lnTo>
                  <a:lnTo>
                    <a:pt x="383491" y="685369"/>
                  </a:lnTo>
                  <a:lnTo>
                    <a:pt x="383491" y="555177"/>
                  </a:lnTo>
                  <a:close/>
                  <a:moveTo>
                    <a:pt x="716238" y="550178"/>
                  </a:moveTo>
                  <a:cubicBezTo>
                    <a:pt x="689973" y="550178"/>
                    <a:pt x="669741" y="556344"/>
                    <a:pt x="655542" y="568677"/>
                  </a:cubicBezTo>
                  <a:cubicBezTo>
                    <a:pt x="641343" y="581009"/>
                    <a:pt x="634243" y="596042"/>
                    <a:pt x="634243" y="613774"/>
                  </a:cubicBezTo>
                  <a:cubicBezTo>
                    <a:pt x="634243" y="623373"/>
                    <a:pt x="636776" y="633539"/>
                    <a:pt x="641843" y="644272"/>
                  </a:cubicBezTo>
                  <a:cubicBezTo>
                    <a:pt x="646909" y="655005"/>
                    <a:pt x="654442" y="666304"/>
                    <a:pt x="664441" y="678170"/>
                  </a:cubicBezTo>
                  <a:cubicBezTo>
                    <a:pt x="642176" y="689236"/>
                    <a:pt x="625444" y="702268"/>
                    <a:pt x="614244" y="717268"/>
                  </a:cubicBezTo>
                  <a:cubicBezTo>
                    <a:pt x="603045" y="732267"/>
                    <a:pt x="597445" y="749166"/>
                    <a:pt x="597445" y="767964"/>
                  </a:cubicBezTo>
                  <a:cubicBezTo>
                    <a:pt x="597445" y="788630"/>
                    <a:pt x="604578" y="806895"/>
                    <a:pt x="618844" y="822761"/>
                  </a:cubicBezTo>
                  <a:cubicBezTo>
                    <a:pt x="637243" y="843293"/>
                    <a:pt x="664708" y="853559"/>
                    <a:pt x="701239" y="853559"/>
                  </a:cubicBezTo>
                  <a:cubicBezTo>
                    <a:pt x="719638" y="853559"/>
                    <a:pt x="735504" y="851026"/>
                    <a:pt x="748836" y="845960"/>
                  </a:cubicBezTo>
                  <a:cubicBezTo>
                    <a:pt x="762169" y="840893"/>
                    <a:pt x="774768" y="833027"/>
                    <a:pt x="786634" y="822361"/>
                  </a:cubicBezTo>
                  <a:cubicBezTo>
                    <a:pt x="801966" y="836627"/>
                    <a:pt x="817965" y="847826"/>
                    <a:pt x="834631" y="855959"/>
                  </a:cubicBezTo>
                  <a:lnTo>
                    <a:pt x="868629" y="812562"/>
                  </a:lnTo>
                  <a:cubicBezTo>
                    <a:pt x="863962" y="810295"/>
                    <a:pt x="856663" y="805662"/>
                    <a:pt x="846730" y="798663"/>
                  </a:cubicBezTo>
                  <a:cubicBezTo>
                    <a:pt x="836798" y="791663"/>
                    <a:pt x="828698" y="785230"/>
                    <a:pt x="822432" y="779364"/>
                  </a:cubicBezTo>
                  <a:cubicBezTo>
                    <a:pt x="826698" y="773764"/>
                    <a:pt x="830698" y="766798"/>
                    <a:pt x="834431" y="758465"/>
                  </a:cubicBezTo>
                  <a:cubicBezTo>
                    <a:pt x="838164" y="750132"/>
                    <a:pt x="842564" y="736966"/>
                    <a:pt x="847630" y="718967"/>
                  </a:cubicBezTo>
                  <a:lnTo>
                    <a:pt x="796833" y="707368"/>
                  </a:lnTo>
                  <a:cubicBezTo>
                    <a:pt x="793367" y="721101"/>
                    <a:pt x="789234" y="732233"/>
                    <a:pt x="784434" y="740766"/>
                  </a:cubicBezTo>
                  <a:lnTo>
                    <a:pt x="743637" y="686969"/>
                  </a:lnTo>
                  <a:cubicBezTo>
                    <a:pt x="765102" y="673504"/>
                    <a:pt x="779368" y="661438"/>
                    <a:pt x="786434" y="650772"/>
                  </a:cubicBezTo>
                  <a:cubicBezTo>
                    <a:pt x="793500" y="640106"/>
                    <a:pt x="797033" y="628840"/>
                    <a:pt x="797033" y="616974"/>
                  </a:cubicBezTo>
                  <a:cubicBezTo>
                    <a:pt x="797033" y="598308"/>
                    <a:pt x="789900" y="582509"/>
                    <a:pt x="775635" y="569577"/>
                  </a:cubicBezTo>
                  <a:cubicBezTo>
                    <a:pt x="761369" y="556644"/>
                    <a:pt x="741570" y="550178"/>
                    <a:pt x="716238" y="550178"/>
                  </a:cubicBezTo>
                  <a:close/>
                  <a:moveTo>
                    <a:pt x="744362" y="0"/>
                  </a:moveTo>
                  <a:cubicBezTo>
                    <a:pt x="1155462" y="0"/>
                    <a:pt x="1488724" y="310315"/>
                    <a:pt x="1488724" y="693108"/>
                  </a:cubicBezTo>
                  <a:cubicBezTo>
                    <a:pt x="1488724" y="1075901"/>
                    <a:pt x="1155462" y="1386216"/>
                    <a:pt x="744362" y="1386216"/>
                  </a:cubicBezTo>
                  <a:cubicBezTo>
                    <a:pt x="333262" y="1386216"/>
                    <a:pt x="0" y="1075901"/>
                    <a:pt x="0" y="693108"/>
                  </a:cubicBezTo>
                  <a:cubicBezTo>
                    <a:pt x="0" y="310315"/>
                    <a:pt x="333262" y="0"/>
                    <a:pt x="744362" y="0"/>
                  </a:cubicBezTo>
                  <a:close/>
                </a:path>
              </a:pathLst>
            </a:custGeom>
            <a:ln w="53975" cap="rnd">
              <a:solidFill>
                <a:schemeClr val="bg1"/>
              </a:solidFill>
              <a:prstDash val="solid"/>
            </a:ln>
            <a:effectLst>
              <a:outerShdw sx="1000" sy="1000" algn="bl" rotWithShape="0">
                <a:srgbClr val="000000"/>
              </a:outerShdw>
            </a:effectLst>
            <a:extLst>
              <a:ext uri="{909E8E84-426E-40DD-AFC4-6F175D3DCCD1}">
                <a14:hiddenFill xmlns:a14="http://schemas.microsoft.com/office/drawing/2010/main">
                  <a:solidFill>
                    <a:srgbClr val="FFFFFF"/>
                  </a:solidFill>
                </a14:hiddenFill>
              </a:ext>
            </a:extLst>
          </p:spPr>
        </p:pic>
      </p:grpSp>
      <p:grpSp>
        <p:nvGrpSpPr>
          <p:cNvPr id="50" name="Group 49">
            <a:extLst>
              <a:ext uri="{FF2B5EF4-FFF2-40B4-BE49-F238E27FC236}">
                <a16:creationId xmlns:a16="http://schemas.microsoft.com/office/drawing/2014/main" id="{92C2B8D9-CBBA-7C61-5A81-1CA30C66A321}"/>
              </a:ext>
            </a:extLst>
          </p:cNvPr>
          <p:cNvGrpSpPr/>
          <p:nvPr/>
        </p:nvGrpSpPr>
        <p:grpSpPr>
          <a:xfrm>
            <a:off x="189259" y="159607"/>
            <a:ext cx="1096368" cy="1048554"/>
            <a:chOff x="139825" y="280858"/>
            <a:chExt cx="1315641" cy="1258265"/>
          </a:xfrm>
        </p:grpSpPr>
        <p:sp>
          <p:nvSpPr>
            <p:cNvPr id="53" name="Oval 52">
              <a:extLst>
                <a:ext uri="{FF2B5EF4-FFF2-40B4-BE49-F238E27FC236}">
                  <a16:creationId xmlns:a16="http://schemas.microsoft.com/office/drawing/2014/main" id="{3D52A7C0-8FD3-C3A6-8920-0CB8700C8F4E}"/>
                </a:ext>
              </a:extLst>
            </p:cNvPr>
            <p:cNvSpPr/>
            <p:nvPr/>
          </p:nvSpPr>
          <p:spPr>
            <a:xfrm>
              <a:off x="218322" y="401115"/>
              <a:ext cx="1155267" cy="1049580"/>
            </a:xfrm>
            <a:prstGeom prst="ellipse">
              <a:avLst/>
            </a:prstGeom>
            <a:solidFill>
              <a:schemeClr val="bg1"/>
            </a:solidFill>
            <a:ln w="635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sz="1500">
                <a:solidFill>
                  <a:prstClr val="white"/>
                </a:solidFill>
                <a:latin typeface="Calibri" panose="020F0502020204030204"/>
              </a:endParaRPr>
            </a:p>
          </p:txBody>
        </p:sp>
        <p:pic>
          <p:nvPicPr>
            <p:cNvPr id="54" name="Picture 53">
              <a:extLst>
                <a:ext uri="{FF2B5EF4-FFF2-40B4-BE49-F238E27FC236}">
                  <a16:creationId xmlns:a16="http://schemas.microsoft.com/office/drawing/2014/main" id="{0D3FE02E-357B-0DA7-3ABF-BD8581B11C49}"/>
                </a:ext>
              </a:extLst>
            </p:cNvPr>
            <p:cNvPicPr>
              <a:picLocks noChangeAspect="1"/>
            </p:cNvPicPr>
            <p:nvPr/>
          </p:nvPicPr>
          <p:blipFill>
            <a:blip r:embed="rId11" cstate="email">
              <a:duotone>
                <a:prstClr val="black"/>
                <a:srgbClr val="7030A0">
                  <a:tint val="45000"/>
                  <a:satMod val="400000"/>
                </a:srgbClr>
              </a:duotone>
              <a:extLst>
                <a:ext uri="{28A0092B-C50C-407E-A947-70E740481C1C}">
                  <a14:useLocalDpi xmlns:a14="http://schemas.microsoft.com/office/drawing/2010/main"/>
                </a:ext>
              </a:extLst>
            </a:blip>
            <a:srcRect/>
            <a:stretch>
              <a:fillRect/>
            </a:stretch>
          </p:blipFill>
          <p:spPr>
            <a:xfrm>
              <a:off x="139825" y="280858"/>
              <a:ext cx="1315641" cy="1258265"/>
            </a:xfrm>
            <a:custGeom>
              <a:avLst/>
              <a:gdLst/>
              <a:ahLst/>
              <a:cxnLst/>
              <a:rect l="l" t="t" r="r" b="b"/>
              <a:pathLst>
                <a:path w="1525808" h="1459266">
                  <a:moveTo>
                    <a:pt x="677955" y="762168"/>
                  </a:moveTo>
                  <a:lnTo>
                    <a:pt x="735152" y="832763"/>
                  </a:lnTo>
                  <a:cubicBezTo>
                    <a:pt x="725552" y="840763"/>
                    <a:pt x="716686" y="846496"/>
                    <a:pt x="708553" y="849962"/>
                  </a:cubicBezTo>
                  <a:cubicBezTo>
                    <a:pt x="700420" y="853429"/>
                    <a:pt x="691954" y="855162"/>
                    <a:pt x="683155" y="855162"/>
                  </a:cubicBezTo>
                  <a:cubicBezTo>
                    <a:pt x="669822" y="855162"/>
                    <a:pt x="659190" y="851329"/>
                    <a:pt x="651257" y="843663"/>
                  </a:cubicBezTo>
                  <a:cubicBezTo>
                    <a:pt x="643324" y="835997"/>
                    <a:pt x="639357" y="826097"/>
                    <a:pt x="639357" y="813965"/>
                  </a:cubicBezTo>
                  <a:cubicBezTo>
                    <a:pt x="639357" y="804365"/>
                    <a:pt x="642557" y="794966"/>
                    <a:pt x="648957" y="785766"/>
                  </a:cubicBezTo>
                  <a:cubicBezTo>
                    <a:pt x="655356" y="776567"/>
                    <a:pt x="665023" y="768701"/>
                    <a:pt x="677955" y="762168"/>
                  </a:cubicBezTo>
                  <a:close/>
                  <a:moveTo>
                    <a:pt x="701954" y="637775"/>
                  </a:moveTo>
                  <a:cubicBezTo>
                    <a:pt x="711153" y="637775"/>
                    <a:pt x="718453" y="640309"/>
                    <a:pt x="723852" y="645375"/>
                  </a:cubicBezTo>
                  <a:cubicBezTo>
                    <a:pt x="729252" y="650441"/>
                    <a:pt x="731952" y="656574"/>
                    <a:pt x="731952" y="663774"/>
                  </a:cubicBezTo>
                  <a:cubicBezTo>
                    <a:pt x="731952" y="672307"/>
                    <a:pt x="726352" y="680906"/>
                    <a:pt x="715153" y="689572"/>
                  </a:cubicBezTo>
                  <a:lnTo>
                    <a:pt x="699954" y="701171"/>
                  </a:lnTo>
                  <a:lnTo>
                    <a:pt x="686155" y="685172"/>
                  </a:lnTo>
                  <a:cubicBezTo>
                    <a:pt x="677622" y="675306"/>
                    <a:pt x="673355" y="666907"/>
                    <a:pt x="673355" y="659974"/>
                  </a:cubicBezTo>
                  <a:cubicBezTo>
                    <a:pt x="673355" y="654108"/>
                    <a:pt x="675889" y="648941"/>
                    <a:pt x="680955" y="644475"/>
                  </a:cubicBezTo>
                  <a:cubicBezTo>
                    <a:pt x="686021" y="640009"/>
                    <a:pt x="693021" y="637775"/>
                    <a:pt x="701954" y="637775"/>
                  </a:cubicBezTo>
                  <a:close/>
                  <a:moveTo>
                    <a:pt x="860437" y="603177"/>
                  </a:moveTo>
                  <a:lnTo>
                    <a:pt x="930433" y="896360"/>
                  </a:lnTo>
                  <a:lnTo>
                    <a:pt x="994629" y="896360"/>
                  </a:lnTo>
                  <a:lnTo>
                    <a:pt x="1052825" y="677173"/>
                  </a:lnTo>
                  <a:lnTo>
                    <a:pt x="1111222" y="896360"/>
                  </a:lnTo>
                  <a:lnTo>
                    <a:pt x="1174018" y="896360"/>
                  </a:lnTo>
                  <a:lnTo>
                    <a:pt x="1245214" y="603177"/>
                  </a:lnTo>
                  <a:lnTo>
                    <a:pt x="1185617" y="603177"/>
                  </a:lnTo>
                  <a:lnTo>
                    <a:pt x="1140620" y="807965"/>
                  </a:lnTo>
                  <a:lnTo>
                    <a:pt x="1089223" y="603177"/>
                  </a:lnTo>
                  <a:lnTo>
                    <a:pt x="1018827" y="603177"/>
                  </a:lnTo>
                  <a:lnTo>
                    <a:pt x="965231" y="804565"/>
                  </a:lnTo>
                  <a:lnTo>
                    <a:pt x="921033" y="603177"/>
                  </a:lnTo>
                  <a:close/>
                  <a:moveTo>
                    <a:pt x="298885" y="603177"/>
                  </a:moveTo>
                  <a:lnTo>
                    <a:pt x="298885" y="896360"/>
                  </a:lnTo>
                  <a:lnTo>
                    <a:pt x="353882" y="896360"/>
                  </a:lnTo>
                  <a:lnTo>
                    <a:pt x="353882" y="705171"/>
                  </a:lnTo>
                  <a:lnTo>
                    <a:pt x="472075" y="896360"/>
                  </a:lnTo>
                  <a:lnTo>
                    <a:pt x="531471" y="896360"/>
                  </a:lnTo>
                  <a:lnTo>
                    <a:pt x="531471" y="603177"/>
                  </a:lnTo>
                  <a:lnTo>
                    <a:pt x="476474" y="603177"/>
                  </a:lnTo>
                  <a:lnTo>
                    <a:pt x="476474" y="798965"/>
                  </a:lnTo>
                  <a:lnTo>
                    <a:pt x="356482" y="603177"/>
                  </a:lnTo>
                  <a:close/>
                  <a:moveTo>
                    <a:pt x="700554" y="598178"/>
                  </a:moveTo>
                  <a:cubicBezTo>
                    <a:pt x="674289" y="598178"/>
                    <a:pt x="654056" y="604344"/>
                    <a:pt x="639857" y="616677"/>
                  </a:cubicBezTo>
                  <a:cubicBezTo>
                    <a:pt x="625658" y="629009"/>
                    <a:pt x="618559" y="644042"/>
                    <a:pt x="618559" y="661774"/>
                  </a:cubicBezTo>
                  <a:cubicBezTo>
                    <a:pt x="618559" y="671373"/>
                    <a:pt x="621092" y="681539"/>
                    <a:pt x="626158" y="692272"/>
                  </a:cubicBezTo>
                  <a:cubicBezTo>
                    <a:pt x="631225" y="703005"/>
                    <a:pt x="638757" y="714304"/>
                    <a:pt x="648757" y="726170"/>
                  </a:cubicBezTo>
                  <a:cubicBezTo>
                    <a:pt x="626492" y="737236"/>
                    <a:pt x="609759" y="750268"/>
                    <a:pt x="598560" y="765268"/>
                  </a:cubicBezTo>
                  <a:cubicBezTo>
                    <a:pt x="587361" y="780267"/>
                    <a:pt x="581761" y="797166"/>
                    <a:pt x="581761" y="815964"/>
                  </a:cubicBezTo>
                  <a:cubicBezTo>
                    <a:pt x="581761" y="836630"/>
                    <a:pt x="588894" y="854895"/>
                    <a:pt x="603160" y="870761"/>
                  </a:cubicBezTo>
                  <a:cubicBezTo>
                    <a:pt x="621559" y="891293"/>
                    <a:pt x="649023" y="901559"/>
                    <a:pt x="685555" y="901559"/>
                  </a:cubicBezTo>
                  <a:cubicBezTo>
                    <a:pt x="703953" y="901559"/>
                    <a:pt x="719819" y="899026"/>
                    <a:pt x="733152" y="893960"/>
                  </a:cubicBezTo>
                  <a:cubicBezTo>
                    <a:pt x="746484" y="888893"/>
                    <a:pt x="759083" y="881027"/>
                    <a:pt x="770949" y="870361"/>
                  </a:cubicBezTo>
                  <a:cubicBezTo>
                    <a:pt x="786282" y="884627"/>
                    <a:pt x="802281" y="895826"/>
                    <a:pt x="818946" y="903959"/>
                  </a:cubicBezTo>
                  <a:lnTo>
                    <a:pt x="852944" y="860562"/>
                  </a:lnTo>
                  <a:cubicBezTo>
                    <a:pt x="848278" y="858295"/>
                    <a:pt x="840978" y="853662"/>
                    <a:pt x="831046" y="846663"/>
                  </a:cubicBezTo>
                  <a:cubicBezTo>
                    <a:pt x="821113" y="839663"/>
                    <a:pt x="813013" y="833230"/>
                    <a:pt x="806747" y="827364"/>
                  </a:cubicBezTo>
                  <a:cubicBezTo>
                    <a:pt x="811014" y="821764"/>
                    <a:pt x="815013" y="814798"/>
                    <a:pt x="818746" y="806465"/>
                  </a:cubicBezTo>
                  <a:cubicBezTo>
                    <a:pt x="822479" y="798132"/>
                    <a:pt x="826879" y="784966"/>
                    <a:pt x="831946" y="766967"/>
                  </a:cubicBezTo>
                  <a:lnTo>
                    <a:pt x="781149" y="755368"/>
                  </a:lnTo>
                  <a:cubicBezTo>
                    <a:pt x="777682" y="769101"/>
                    <a:pt x="773549" y="780233"/>
                    <a:pt x="768749" y="788766"/>
                  </a:cubicBezTo>
                  <a:lnTo>
                    <a:pt x="727952" y="734969"/>
                  </a:lnTo>
                  <a:cubicBezTo>
                    <a:pt x="749417" y="721504"/>
                    <a:pt x="763683" y="709438"/>
                    <a:pt x="770749" y="698772"/>
                  </a:cubicBezTo>
                  <a:cubicBezTo>
                    <a:pt x="777816" y="688106"/>
                    <a:pt x="781349" y="676840"/>
                    <a:pt x="781349" y="664974"/>
                  </a:cubicBezTo>
                  <a:cubicBezTo>
                    <a:pt x="781349" y="646308"/>
                    <a:pt x="774216" y="630509"/>
                    <a:pt x="759950" y="617577"/>
                  </a:cubicBezTo>
                  <a:cubicBezTo>
                    <a:pt x="745684" y="604644"/>
                    <a:pt x="725885" y="598178"/>
                    <a:pt x="700554" y="598178"/>
                  </a:cubicBezTo>
                  <a:close/>
                  <a:moveTo>
                    <a:pt x="762904" y="0"/>
                  </a:moveTo>
                  <a:cubicBezTo>
                    <a:pt x="1184244" y="0"/>
                    <a:pt x="1525808" y="326668"/>
                    <a:pt x="1525808" y="729633"/>
                  </a:cubicBezTo>
                  <a:cubicBezTo>
                    <a:pt x="1525808" y="1132598"/>
                    <a:pt x="1184244" y="1459266"/>
                    <a:pt x="762904" y="1459266"/>
                  </a:cubicBezTo>
                  <a:cubicBezTo>
                    <a:pt x="341564" y="1459266"/>
                    <a:pt x="0" y="1132598"/>
                    <a:pt x="0" y="729633"/>
                  </a:cubicBezTo>
                  <a:cubicBezTo>
                    <a:pt x="0" y="326668"/>
                    <a:pt x="341564" y="0"/>
                    <a:pt x="762904" y="0"/>
                  </a:cubicBezTo>
                  <a:close/>
                </a:path>
              </a:pathLst>
            </a:custGeom>
            <a:ln w="63500" cap="rnd">
              <a:solidFill>
                <a:schemeClr val="bg1"/>
              </a:solidFill>
              <a:prstDash val="solid"/>
            </a:ln>
            <a:effectLst>
              <a:outerShdw sx="1000" sy="1000" algn="bl" rotWithShape="0">
                <a:srgbClr val="000000"/>
              </a:outerShdw>
            </a:effectLst>
          </p:spPr>
        </p:pic>
      </p:grpSp>
      <p:sp>
        <p:nvSpPr>
          <p:cNvPr id="2" name="Text 0">
            <a:extLst>
              <a:ext uri="{FF2B5EF4-FFF2-40B4-BE49-F238E27FC236}">
                <a16:creationId xmlns:a16="http://schemas.microsoft.com/office/drawing/2014/main" id="{9F681DA8-61E9-1DDA-556D-C35A276B0CEF}"/>
              </a:ext>
            </a:extLst>
          </p:cNvPr>
          <p:cNvSpPr/>
          <p:nvPr/>
        </p:nvSpPr>
        <p:spPr>
          <a:xfrm>
            <a:off x="2414746" y="816946"/>
            <a:ext cx="6462536" cy="782430"/>
          </a:xfrm>
          <a:prstGeom prst="rect">
            <a:avLst/>
          </a:prstGeom>
          <a:noFill/>
          <a:ln/>
        </p:spPr>
        <p:txBody>
          <a:bodyPr wrap="square" lIns="120000" tIns="0" rIns="0" bIns="0" rtlCol="0" anchor="t"/>
          <a:lstStyle/>
          <a:p>
            <a:pPr defTabSz="761970">
              <a:lnSpc>
                <a:spcPts val="4625"/>
              </a:lnSpc>
            </a:pPr>
            <a:r>
              <a:rPr lang="en-US" sz="3200">
                <a:solidFill>
                  <a:schemeClr val="accent5">
                    <a:lumMod val="75000"/>
                  </a:schemeClr>
                </a:solidFill>
                <a:latin typeface="Arial" panose="020B0604020202020204" pitchFamily="34" charset="0"/>
                <a:ea typeface="Poppins Light" pitchFamily="34" charset="-122"/>
                <a:cs typeface="Arial" panose="020B0604020202020204" pitchFamily="34" charset="0"/>
              </a:rPr>
              <a:t>Return on Investment</a:t>
            </a:r>
            <a:endParaRPr lang="en-US" sz="3200">
              <a:solidFill>
                <a:schemeClr val="accent5">
                  <a:lumMod val="75000"/>
                </a:schemeClr>
              </a:solidFill>
              <a:latin typeface="Arial" panose="020B0604020202020204" pitchFamily="34" charset="0"/>
              <a:cs typeface="Arial" panose="020B0604020202020204" pitchFamily="34" charset="0"/>
            </a:endParaRPr>
          </a:p>
        </p:txBody>
      </p:sp>
      <p:grpSp>
        <p:nvGrpSpPr>
          <p:cNvPr id="6" name="Group 5">
            <a:extLst>
              <a:ext uri="{FF2B5EF4-FFF2-40B4-BE49-F238E27FC236}">
                <a16:creationId xmlns:a16="http://schemas.microsoft.com/office/drawing/2014/main" id="{2E25D58F-4B52-1357-B829-53836E2003CD}"/>
              </a:ext>
            </a:extLst>
          </p:cNvPr>
          <p:cNvGrpSpPr/>
          <p:nvPr/>
        </p:nvGrpSpPr>
        <p:grpSpPr>
          <a:xfrm>
            <a:off x="223504" y="1307391"/>
            <a:ext cx="1068059" cy="1022154"/>
            <a:chOff x="171472" y="1555617"/>
            <a:chExt cx="1281671" cy="1226585"/>
          </a:xfrm>
        </p:grpSpPr>
        <p:sp>
          <p:nvSpPr>
            <p:cNvPr id="7" name="Oval 6">
              <a:extLst>
                <a:ext uri="{FF2B5EF4-FFF2-40B4-BE49-F238E27FC236}">
                  <a16:creationId xmlns:a16="http://schemas.microsoft.com/office/drawing/2014/main" id="{D0B5A0BF-4038-91FC-2981-9135125B7453}"/>
                </a:ext>
              </a:extLst>
            </p:cNvPr>
            <p:cNvSpPr/>
            <p:nvPr/>
          </p:nvSpPr>
          <p:spPr>
            <a:xfrm>
              <a:off x="234673" y="1644119"/>
              <a:ext cx="1155267" cy="1049580"/>
            </a:xfrm>
            <a:prstGeom prst="ellipse">
              <a:avLst/>
            </a:prstGeom>
            <a:solidFill>
              <a:schemeClr val="bg1"/>
            </a:solidFill>
            <a:ln w="539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sz="1500">
                <a:solidFill>
                  <a:prstClr val="white"/>
                </a:solidFill>
                <a:latin typeface="Calibri" panose="020F0502020204030204"/>
              </a:endParaRPr>
            </a:p>
          </p:txBody>
        </p:sp>
        <p:pic>
          <p:nvPicPr>
            <p:cNvPr id="8" name="Picture 7">
              <a:extLst>
                <a:ext uri="{FF2B5EF4-FFF2-40B4-BE49-F238E27FC236}">
                  <a16:creationId xmlns:a16="http://schemas.microsoft.com/office/drawing/2014/main" id="{784E6625-D547-E806-A3A8-FDD765EF37E4}"/>
                </a:ext>
              </a:extLst>
            </p:cNvPr>
            <p:cNvPicPr>
              <a:picLocks noChangeAspect="1"/>
            </p:cNvPicPr>
            <p:nvPr/>
          </p:nvPicPr>
          <p:blipFill>
            <a:blip r:embed="rId12" cstate="email">
              <a:alphaModFix amt="85000"/>
              <a:duotone>
                <a:prstClr val="black"/>
                <a:schemeClr val="accent6">
                  <a:tint val="45000"/>
                  <a:satMod val="400000"/>
                </a:schemeClr>
              </a:duotone>
              <a:extLst>
                <a:ext uri="{28A0092B-C50C-407E-A947-70E740481C1C}">
                  <a14:useLocalDpi xmlns:a14="http://schemas.microsoft.com/office/drawing/2010/main"/>
                </a:ext>
              </a:extLst>
            </a:blip>
            <a:srcRect/>
            <a:stretch>
              <a:fillRect/>
            </a:stretch>
          </p:blipFill>
          <p:spPr>
            <a:xfrm>
              <a:off x="171472" y="1555617"/>
              <a:ext cx="1281671" cy="1226585"/>
            </a:xfrm>
            <a:custGeom>
              <a:avLst/>
              <a:gdLst/>
              <a:ahLst/>
              <a:cxnLst/>
              <a:rect l="l" t="t" r="r" b="b"/>
              <a:pathLst>
                <a:path w="1486412" h="1422526">
                  <a:moveTo>
                    <a:pt x="491851" y="655834"/>
                  </a:moveTo>
                  <a:lnTo>
                    <a:pt x="491851" y="868221"/>
                  </a:lnTo>
                  <a:lnTo>
                    <a:pt x="548048" y="868221"/>
                  </a:lnTo>
                  <a:lnTo>
                    <a:pt x="548048" y="655834"/>
                  </a:lnTo>
                  <a:close/>
                  <a:moveTo>
                    <a:pt x="1159797" y="651034"/>
                  </a:moveTo>
                  <a:cubicBezTo>
                    <a:pt x="1129265" y="651034"/>
                    <a:pt x="1106733" y="657300"/>
                    <a:pt x="1092201" y="669833"/>
                  </a:cubicBezTo>
                  <a:cubicBezTo>
                    <a:pt x="1077668" y="682365"/>
                    <a:pt x="1070402" y="697831"/>
                    <a:pt x="1070402" y="716230"/>
                  </a:cubicBezTo>
                  <a:cubicBezTo>
                    <a:pt x="1070402" y="736629"/>
                    <a:pt x="1078802" y="752561"/>
                    <a:pt x="1095601" y="764027"/>
                  </a:cubicBezTo>
                  <a:cubicBezTo>
                    <a:pt x="1107733" y="772293"/>
                    <a:pt x="1136465" y="781426"/>
                    <a:pt x="1181795" y="791425"/>
                  </a:cubicBezTo>
                  <a:cubicBezTo>
                    <a:pt x="1191528" y="793692"/>
                    <a:pt x="1197794" y="796158"/>
                    <a:pt x="1200594" y="798825"/>
                  </a:cubicBezTo>
                  <a:cubicBezTo>
                    <a:pt x="1203261" y="801625"/>
                    <a:pt x="1204594" y="805158"/>
                    <a:pt x="1204594" y="809424"/>
                  </a:cubicBezTo>
                  <a:cubicBezTo>
                    <a:pt x="1204594" y="815691"/>
                    <a:pt x="1202127" y="820690"/>
                    <a:pt x="1197194" y="824423"/>
                  </a:cubicBezTo>
                  <a:cubicBezTo>
                    <a:pt x="1189861" y="829756"/>
                    <a:pt x="1178929" y="832423"/>
                    <a:pt x="1164396" y="832423"/>
                  </a:cubicBezTo>
                  <a:cubicBezTo>
                    <a:pt x="1151197" y="832423"/>
                    <a:pt x="1140931" y="829590"/>
                    <a:pt x="1133598" y="823923"/>
                  </a:cubicBezTo>
                  <a:cubicBezTo>
                    <a:pt x="1126265" y="818257"/>
                    <a:pt x="1121399" y="809958"/>
                    <a:pt x="1118999" y="799025"/>
                  </a:cubicBezTo>
                  <a:lnTo>
                    <a:pt x="1062603" y="807624"/>
                  </a:lnTo>
                  <a:cubicBezTo>
                    <a:pt x="1067802" y="827756"/>
                    <a:pt x="1078835" y="843689"/>
                    <a:pt x="1095701" y="855421"/>
                  </a:cubicBezTo>
                  <a:cubicBezTo>
                    <a:pt x="1112566" y="867154"/>
                    <a:pt x="1135465" y="873020"/>
                    <a:pt x="1164396" y="873020"/>
                  </a:cubicBezTo>
                  <a:cubicBezTo>
                    <a:pt x="1196261" y="873020"/>
                    <a:pt x="1220326" y="866021"/>
                    <a:pt x="1236592" y="852022"/>
                  </a:cubicBezTo>
                  <a:cubicBezTo>
                    <a:pt x="1252858" y="838023"/>
                    <a:pt x="1260991" y="821290"/>
                    <a:pt x="1260991" y="801825"/>
                  </a:cubicBezTo>
                  <a:cubicBezTo>
                    <a:pt x="1260991" y="783959"/>
                    <a:pt x="1255124" y="770027"/>
                    <a:pt x="1243392" y="760027"/>
                  </a:cubicBezTo>
                  <a:cubicBezTo>
                    <a:pt x="1231526" y="750161"/>
                    <a:pt x="1210627" y="741828"/>
                    <a:pt x="1180695" y="735029"/>
                  </a:cubicBezTo>
                  <a:cubicBezTo>
                    <a:pt x="1150764" y="728229"/>
                    <a:pt x="1133265" y="722963"/>
                    <a:pt x="1128199" y="719230"/>
                  </a:cubicBezTo>
                  <a:cubicBezTo>
                    <a:pt x="1124465" y="716430"/>
                    <a:pt x="1122599" y="713030"/>
                    <a:pt x="1122599" y="709030"/>
                  </a:cubicBezTo>
                  <a:cubicBezTo>
                    <a:pt x="1122599" y="704364"/>
                    <a:pt x="1124732" y="700564"/>
                    <a:pt x="1128999" y="697631"/>
                  </a:cubicBezTo>
                  <a:cubicBezTo>
                    <a:pt x="1135398" y="693498"/>
                    <a:pt x="1145998" y="691431"/>
                    <a:pt x="1160797" y="691431"/>
                  </a:cubicBezTo>
                  <a:cubicBezTo>
                    <a:pt x="1172529" y="691431"/>
                    <a:pt x="1181562" y="693631"/>
                    <a:pt x="1187895" y="698031"/>
                  </a:cubicBezTo>
                  <a:cubicBezTo>
                    <a:pt x="1194228" y="702431"/>
                    <a:pt x="1198528" y="708764"/>
                    <a:pt x="1200794" y="717030"/>
                  </a:cubicBezTo>
                  <a:lnTo>
                    <a:pt x="1253791" y="707230"/>
                  </a:lnTo>
                  <a:cubicBezTo>
                    <a:pt x="1248458" y="688698"/>
                    <a:pt x="1238725" y="674699"/>
                    <a:pt x="1224593" y="665233"/>
                  </a:cubicBezTo>
                  <a:cubicBezTo>
                    <a:pt x="1210460" y="655767"/>
                    <a:pt x="1188862" y="651034"/>
                    <a:pt x="1159797" y="651034"/>
                  </a:cubicBezTo>
                  <a:close/>
                  <a:moveTo>
                    <a:pt x="944396" y="651034"/>
                  </a:moveTo>
                  <a:cubicBezTo>
                    <a:pt x="912798" y="651034"/>
                    <a:pt x="887733" y="660800"/>
                    <a:pt x="869200" y="680332"/>
                  </a:cubicBezTo>
                  <a:cubicBezTo>
                    <a:pt x="850668" y="699864"/>
                    <a:pt x="841402" y="727163"/>
                    <a:pt x="841402" y="762227"/>
                  </a:cubicBezTo>
                  <a:cubicBezTo>
                    <a:pt x="841402" y="796892"/>
                    <a:pt x="850635" y="824023"/>
                    <a:pt x="869100" y="843622"/>
                  </a:cubicBezTo>
                  <a:cubicBezTo>
                    <a:pt x="887566" y="863221"/>
                    <a:pt x="912331" y="873020"/>
                    <a:pt x="943396" y="873020"/>
                  </a:cubicBezTo>
                  <a:cubicBezTo>
                    <a:pt x="970728" y="873020"/>
                    <a:pt x="992526" y="866554"/>
                    <a:pt x="1008792" y="853622"/>
                  </a:cubicBezTo>
                  <a:cubicBezTo>
                    <a:pt x="1025057" y="840689"/>
                    <a:pt x="1036057" y="821557"/>
                    <a:pt x="1041790" y="796225"/>
                  </a:cubicBezTo>
                  <a:lnTo>
                    <a:pt x="986593" y="786826"/>
                  </a:lnTo>
                  <a:cubicBezTo>
                    <a:pt x="983793" y="801625"/>
                    <a:pt x="978994" y="812057"/>
                    <a:pt x="972194" y="818124"/>
                  </a:cubicBezTo>
                  <a:cubicBezTo>
                    <a:pt x="965395" y="824190"/>
                    <a:pt x="956662" y="827223"/>
                    <a:pt x="945996" y="827223"/>
                  </a:cubicBezTo>
                  <a:cubicBezTo>
                    <a:pt x="931730" y="827223"/>
                    <a:pt x="920364" y="822023"/>
                    <a:pt x="911898" y="811624"/>
                  </a:cubicBezTo>
                  <a:cubicBezTo>
                    <a:pt x="903432" y="801225"/>
                    <a:pt x="899199" y="783426"/>
                    <a:pt x="899199" y="758227"/>
                  </a:cubicBezTo>
                  <a:cubicBezTo>
                    <a:pt x="899199" y="735562"/>
                    <a:pt x="903365" y="719396"/>
                    <a:pt x="911698" y="709730"/>
                  </a:cubicBezTo>
                  <a:cubicBezTo>
                    <a:pt x="920031" y="700064"/>
                    <a:pt x="931197" y="695231"/>
                    <a:pt x="945196" y="695231"/>
                  </a:cubicBezTo>
                  <a:cubicBezTo>
                    <a:pt x="955728" y="695231"/>
                    <a:pt x="964295" y="698031"/>
                    <a:pt x="970894" y="703631"/>
                  </a:cubicBezTo>
                  <a:cubicBezTo>
                    <a:pt x="977494" y="709230"/>
                    <a:pt x="981727" y="717563"/>
                    <a:pt x="983593" y="728629"/>
                  </a:cubicBezTo>
                  <a:lnTo>
                    <a:pt x="1038990" y="718630"/>
                  </a:lnTo>
                  <a:cubicBezTo>
                    <a:pt x="1032324" y="695831"/>
                    <a:pt x="1021358" y="678866"/>
                    <a:pt x="1006092" y="667733"/>
                  </a:cubicBezTo>
                  <a:cubicBezTo>
                    <a:pt x="990826" y="656600"/>
                    <a:pt x="970261" y="651034"/>
                    <a:pt x="944396" y="651034"/>
                  </a:cubicBezTo>
                  <a:close/>
                  <a:moveTo>
                    <a:pt x="727944" y="651034"/>
                  </a:moveTo>
                  <a:cubicBezTo>
                    <a:pt x="699812" y="651034"/>
                    <a:pt x="676480" y="663033"/>
                    <a:pt x="657948" y="687032"/>
                  </a:cubicBezTo>
                  <a:lnTo>
                    <a:pt x="657948" y="655834"/>
                  </a:lnTo>
                  <a:lnTo>
                    <a:pt x="605751" y="655834"/>
                  </a:lnTo>
                  <a:lnTo>
                    <a:pt x="605751" y="868221"/>
                  </a:lnTo>
                  <a:lnTo>
                    <a:pt x="661948" y="868221"/>
                  </a:lnTo>
                  <a:lnTo>
                    <a:pt x="661948" y="772027"/>
                  </a:lnTo>
                  <a:cubicBezTo>
                    <a:pt x="661948" y="748295"/>
                    <a:pt x="663381" y="732029"/>
                    <a:pt x="666248" y="723229"/>
                  </a:cubicBezTo>
                  <a:cubicBezTo>
                    <a:pt x="669114" y="714430"/>
                    <a:pt x="674414" y="707364"/>
                    <a:pt x="682147" y="702031"/>
                  </a:cubicBezTo>
                  <a:cubicBezTo>
                    <a:pt x="689880" y="696698"/>
                    <a:pt x="698612" y="694031"/>
                    <a:pt x="708345" y="694031"/>
                  </a:cubicBezTo>
                  <a:cubicBezTo>
                    <a:pt x="715945" y="694031"/>
                    <a:pt x="722444" y="695898"/>
                    <a:pt x="727844" y="699631"/>
                  </a:cubicBezTo>
                  <a:cubicBezTo>
                    <a:pt x="733244" y="703364"/>
                    <a:pt x="737143" y="708597"/>
                    <a:pt x="739543" y="715330"/>
                  </a:cubicBezTo>
                  <a:cubicBezTo>
                    <a:pt x="741943" y="722063"/>
                    <a:pt x="743143" y="736895"/>
                    <a:pt x="743143" y="759827"/>
                  </a:cubicBezTo>
                  <a:lnTo>
                    <a:pt x="743143" y="868221"/>
                  </a:lnTo>
                  <a:lnTo>
                    <a:pt x="799340" y="868221"/>
                  </a:lnTo>
                  <a:lnTo>
                    <a:pt x="799340" y="736229"/>
                  </a:lnTo>
                  <a:cubicBezTo>
                    <a:pt x="799340" y="719830"/>
                    <a:pt x="798306" y="707230"/>
                    <a:pt x="796240" y="698431"/>
                  </a:cubicBezTo>
                  <a:cubicBezTo>
                    <a:pt x="794173" y="689632"/>
                    <a:pt x="790507" y="681765"/>
                    <a:pt x="785240" y="674832"/>
                  </a:cubicBezTo>
                  <a:cubicBezTo>
                    <a:pt x="779974" y="667900"/>
                    <a:pt x="772208" y="662200"/>
                    <a:pt x="761942" y="657733"/>
                  </a:cubicBezTo>
                  <a:cubicBezTo>
                    <a:pt x="751676" y="653267"/>
                    <a:pt x="740343" y="651034"/>
                    <a:pt x="727944" y="651034"/>
                  </a:cubicBezTo>
                  <a:close/>
                  <a:moveTo>
                    <a:pt x="246201" y="577438"/>
                  </a:moveTo>
                  <a:lnTo>
                    <a:pt x="246201" y="868221"/>
                  </a:lnTo>
                  <a:lnTo>
                    <a:pt x="452589" y="868221"/>
                  </a:lnTo>
                  <a:lnTo>
                    <a:pt x="452589" y="818824"/>
                  </a:lnTo>
                  <a:lnTo>
                    <a:pt x="305398" y="818824"/>
                  </a:lnTo>
                  <a:lnTo>
                    <a:pt x="305398" y="577438"/>
                  </a:lnTo>
                  <a:close/>
                  <a:moveTo>
                    <a:pt x="491851" y="575039"/>
                  </a:moveTo>
                  <a:lnTo>
                    <a:pt x="491851" y="627035"/>
                  </a:lnTo>
                  <a:lnTo>
                    <a:pt x="548048" y="627035"/>
                  </a:lnTo>
                  <a:lnTo>
                    <a:pt x="548048" y="575039"/>
                  </a:lnTo>
                  <a:close/>
                  <a:moveTo>
                    <a:pt x="743206" y="0"/>
                  </a:moveTo>
                  <a:cubicBezTo>
                    <a:pt x="1153667" y="0"/>
                    <a:pt x="1486412" y="318443"/>
                    <a:pt x="1486412" y="711263"/>
                  </a:cubicBezTo>
                  <a:cubicBezTo>
                    <a:pt x="1486412" y="1104083"/>
                    <a:pt x="1153667" y="1422526"/>
                    <a:pt x="743206" y="1422526"/>
                  </a:cubicBezTo>
                  <a:cubicBezTo>
                    <a:pt x="332745" y="1422526"/>
                    <a:pt x="0" y="1104083"/>
                    <a:pt x="0" y="711263"/>
                  </a:cubicBezTo>
                  <a:cubicBezTo>
                    <a:pt x="0" y="318443"/>
                    <a:pt x="332745" y="0"/>
                    <a:pt x="743206" y="0"/>
                  </a:cubicBezTo>
                  <a:close/>
                </a:path>
              </a:pathLst>
            </a:custGeom>
            <a:ln w="53975" cap="rnd">
              <a:solidFill>
                <a:schemeClr val="bg1"/>
              </a:solidFill>
              <a:prstDash val="solid"/>
            </a:ln>
            <a:effectLst>
              <a:outerShdw blurRad="127000" sx="1000" sy="1000" algn="bl" rotWithShape="0">
                <a:srgbClr val="000000"/>
              </a:outerShdw>
            </a:effectLst>
          </p:spPr>
        </p:pic>
      </p:grpSp>
    </p:spTree>
    <p:extLst>
      <p:ext uri="{BB962C8B-B14F-4D97-AF65-F5344CB8AC3E}">
        <p14:creationId xmlns:p14="http://schemas.microsoft.com/office/powerpoint/2010/main" val="948931976"/>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F64E37-FF56-C995-AB22-2998B611767C}"/>
            </a:ext>
          </a:extLst>
        </p:cNvPr>
        <p:cNvGrpSpPr/>
        <p:nvPr/>
      </p:nvGrpSpPr>
      <p:grpSpPr>
        <a:xfrm>
          <a:off x="0" y="0"/>
          <a:ext cx="0" cy="0"/>
          <a:chOff x="0" y="0"/>
          <a:chExt cx="0" cy="0"/>
        </a:xfrm>
      </p:grpSpPr>
      <p:pic>
        <p:nvPicPr>
          <p:cNvPr id="22" name="Picture 21" descr="Breaking Barriers Innovations">
            <a:extLst>
              <a:ext uri="{FF2B5EF4-FFF2-40B4-BE49-F238E27FC236}">
                <a16:creationId xmlns:a16="http://schemas.microsoft.com/office/drawing/2014/main" id="{9C1F59A0-021E-1F7C-96F4-DBA84E274442}"/>
              </a:ext>
            </a:extLst>
          </p:cNvPr>
          <p:cNvPicPr>
            <a:picLocks noChangeAspect="1" noChangeArrowheads="1"/>
          </p:cNvPicPr>
          <p:nvPr/>
        </p:nvPicPr>
        <p:blipFill>
          <a:blip r:embed="rId3" cstate="email">
            <a:duotone>
              <a:prstClr val="black"/>
              <a:schemeClr val="bg1">
                <a:tint val="45000"/>
                <a:satMod val="400000"/>
              </a:schemeClr>
            </a:duotone>
            <a:extLst>
              <a:ext uri="{BEBA8EAE-BF5A-486C-A8C5-ECC9F3942E4B}">
                <a14:imgProps xmlns:a14="http://schemas.microsoft.com/office/drawing/2010/main">
                  <a14:imgLayer r:embed="rId4">
                    <a14:imgEffect>
                      <a14:sharpenSoften amount="58000"/>
                    </a14:imgEffect>
                    <a14:imgEffect>
                      <a14:brightnessContrast bright="100000" contrast="100000"/>
                    </a14:imgEffect>
                  </a14:imgLayer>
                </a14:imgProps>
              </a:ext>
              <a:ext uri="{28A0092B-C50C-407E-A947-70E740481C1C}">
                <a14:useLocalDpi xmlns:a14="http://schemas.microsoft.com/office/drawing/2010/main"/>
              </a:ext>
            </a:extLst>
          </a:blip>
          <a:srcRect/>
          <a:stretch>
            <a:fillRect/>
          </a:stretch>
        </p:blipFill>
        <p:spPr bwMode="auto">
          <a:xfrm>
            <a:off x="10854199" y="95701"/>
            <a:ext cx="1344606" cy="1093613"/>
          </a:xfrm>
          <a:prstGeom prst="rect">
            <a:avLst/>
          </a:prstGeom>
          <a:noFill/>
          <a:extLst>
            <a:ext uri="{909E8E84-426E-40DD-AFC4-6F175D3DCCD1}">
              <a14:hiddenFill xmlns:a14="http://schemas.microsoft.com/office/drawing/2010/main">
                <a:solidFill>
                  <a:srgbClr val="FFFFFF"/>
                </a:solidFill>
              </a14:hiddenFill>
            </a:ext>
          </a:extLst>
        </p:spPr>
      </p:pic>
      <p:sp>
        <p:nvSpPr>
          <p:cNvPr id="34" name="Content Placeholder 2">
            <a:extLst>
              <a:ext uri="{FF2B5EF4-FFF2-40B4-BE49-F238E27FC236}">
                <a16:creationId xmlns:a16="http://schemas.microsoft.com/office/drawing/2014/main" id="{4D88BE56-ECFB-E3C6-F101-1C7829BF868B}"/>
              </a:ext>
            </a:extLst>
          </p:cNvPr>
          <p:cNvSpPr txBox="1">
            <a:spLocks/>
          </p:cNvSpPr>
          <p:nvPr/>
        </p:nvSpPr>
        <p:spPr>
          <a:xfrm>
            <a:off x="2158889" y="1629681"/>
            <a:ext cx="9331721" cy="473040"/>
          </a:xfrm>
          <a:prstGeom prst="roundRect">
            <a:avLst>
              <a:gd name="adj" fmla="val 0"/>
            </a:avLst>
          </a:prstGeom>
          <a:noFill/>
        </p:spPr>
        <p:txBody>
          <a:bodyPr lIns="34560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097280">
              <a:lnSpc>
                <a:spcPct val="107000"/>
              </a:lnSpc>
              <a:spcBef>
                <a:spcPts val="1200"/>
              </a:spcBef>
              <a:spcAft>
                <a:spcPts val="960"/>
              </a:spcAft>
              <a:buNone/>
              <a:defRPr/>
            </a:pPr>
            <a:r>
              <a:rPr lang="en-GB" b="1">
                <a:solidFill>
                  <a:prstClr val="white"/>
                </a:solidFill>
                <a:latin typeface="Arial" panose="020B0604020202020204" pitchFamily="34" charset="0"/>
                <a:ea typeface="Calibri" panose="020F0502020204030204" pitchFamily="34" charset="0"/>
                <a:cs typeface="Arial" panose="020B0604020202020204" pitchFamily="34" charset="0"/>
              </a:rPr>
              <a:t>Mind, Body and Sea / Level Two – River Project</a:t>
            </a:r>
          </a:p>
        </p:txBody>
      </p:sp>
      <p:sp>
        <p:nvSpPr>
          <p:cNvPr id="35" name="Rounded Rectangle 34">
            <a:extLst>
              <a:ext uri="{FF2B5EF4-FFF2-40B4-BE49-F238E27FC236}">
                <a16:creationId xmlns:a16="http://schemas.microsoft.com/office/drawing/2014/main" id="{742FE97A-F46A-2ADA-6BBB-FEF057C8787A}"/>
              </a:ext>
            </a:extLst>
          </p:cNvPr>
          <p:cNvSpPr/>
          <p:nvPr/>
        </p:nvSpPr>
        <p:spPr>
          <a:xfrm>
            <a:off x="2428875" y="2255793"/>
            <a:ext cx="3951978" cy="1046223"/>
          </a:xfrm>
          <a:prstGeom prst="roundRect">
            <a:avLst>
              <a:gd name="adj" fmla="val 0"/>
            </a:avLst>
          </a:prstGeom>
          <a:solidFill>
            <a:srgbClr val="C0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defTabSz="1097280">
              <a:defRPr/>
            </a:pPr>
            <a:r>
              <a:rPr lang="en-US" b="1">
                <a:solidFill>
                  <a:prstClr val="white"/>
                </a:solidFill>
                <a:latin typeface="Arial" panose="020B0604020202020204" pitchFamily="34" charset="0"/>
                <a:cs typeface="Arial" panose="020B0604020202020204" pitchFamily="34" charset="0"/>
              </a:rPr>
              <a:t>Integrated </a:t>
            </a:r>
            <a:r>
              <a:rPr lang="en-US" b="1" err="1">
                <a:solidFill>
                  <a:prstClr val="white"/>
                </a:solidFill>
                <a:latin typeface="Arial" panose="020B0604020202020204" pitchFamily="34" charset="0"/>
                <a:cs typeface="Arial" panose="020B0604020202020204" pitchFamily="34" charset="0"/>
              </a:rPr>
              <a:t>Neighbourhood</a:t>
            </a:r>
            <a:r>
              <a:rPr lang="en-US" b="1">
                <a:solidFill>
                  <a:prstClr val="white"/>
                </a:solidFill>
                <a:latin typeface="Arial" panose="020B0604020202020204" pitchFamily="34" charset="0"/>
                <a:cs typeface="Arial" panose="020B0604020202020204" pitchFamily="34" charset="0"/>
              </a:rPr>
              <a:t> Team approach to vulnerable youth at risk of substance use and crime</a:t>
            </a:r>
            <a:endParaRPr lang="en-GB" b="1">
              <a:solidFill>
                <a:prstClr val="white"/>
              </a:solidFill>
              <a:latin typeface="Arial" panose="020B0604020202020204" pitchFamily="34" charset="0"/>
              <a:cs typeface="Arial" panose="020B0604020202020204" pitchFamily="34" charset="0"/>
            </a:endParaRPr>
          </a:p>
        </p:txBody>
      </p:sp>
      <p:sp>
        <p:nvSpPr>
          <p:cNvPr id="36" name="Rounded Rectangle 35">
            <a:extLst>
              <a:ext uri="{FF2B5EF4-FFF2-40B4-BE49-F238E27FC236}">
                <a16:creationId xmlns:a16="http://schemas.microsoft.com/office/drawing/2014/main" id="{89A2FAD4-CAE2-C3A9-EAF2-EB3587C53630}"/>
              </a:ext>
            </a:extLst>
          </p:cNvPr>
          <p:cNvSpPr/>
          <p:nvPr/>
        </p:nvSpPr>
        <p:spPr>
          <a:xfrm>
            <a:off x="2427175" y="3610832"/>
            <a:ext cx="3928712" cy="1105452"/>
          </a:xfrm>
          <a:prstGeom prst="roundRect">
            <a:avLst>
              <a:gd name="adj" fmla="val 0"/>
            </a:avLst>
          </a:prstGeom>
          <a:solidFill>
            <a:srgbClr val="C0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defTabSz="1097280">
              <a:defRPr/>
            </a:pPr>
            <a:r>
              <a:rPr lang="en-US" sz="1800" b="1" dirty="0">
                <a:solidFill>
                  <a:prstClr val="white"/>
                </a:solidFill>
                <a:latin typeface="Arial" panose="020B0604020202020204" pitchFamily="34" charset="0"/>
                <a:cs typeface="Arial" panose="020B0604020202020204" pitchFamily="34" charset="0"/>
              </a:rPr>
              <a:t>Developing peer-based resilience through experience to navigate coastal waters on a Catamaran</a:t>
            </a:r>
            <a:endParaRPr lang="en-GB" b="1" dirty="0">
              <a:solidFill>
                <a:prstClr val="white"/>
              </a:solidFill>
              <a:latin typeface="Arial" panose="020B0604020202020204" pitchFamily="34" charset="0"/>
              <a:cs typeface="Arial" panose="020B0604020202020204" pitchFamily="34" charset="0"/>
            </a:endParaRPr>
          </a:p>
        </p:txBody>
      </p:sp>
      <p:sp>
        <p:nvSpPr>
          <p:cNvPr id="37" name="Rounded Rectangle 36">
            <a:extLst>
              <a:ext uri="{FF2B5EF4-FFF2-40B4-BE49-F238E27FC236}">
                <a16:creationId xmlns:a16="http://schemas.microsoft.com/office/drawing/2014/main" id="{8C2A541B-D82F-7BD8-2D70-CE5DCA1737F8}"/>
              </a:ext>
            </a:extLst>
          </p:cNvPr>
          <p:cNvSpPr/>
          <p:nvPr/>
        </p:nvSpPr>
        <p:spPr>
          <a:xfrm>
            <a:off x="2452141" y="4913587"/>
            <a:ext cx="3928712" cy="1514608"/>
          </a:xfrm>
          <a:prstGeom prst="roundRect">
            <a:avLst>
              <a:gd name="adj" fmla="val 0"/>
            </a:avLst>
          </a:prstGeom>
          <a:solidFill>
            <a:srgbClr val="C0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defTabSz="1097280">
              <a:defRPr/>
            </a:pPr>
            <a:r>
              <a:rPr lang="en-US" sz="1800" b="1">
                <a:solidFill>
                  <a:prstClr val="white"/>
                </a:solidFill>
                <a:latin typeface="Arial" panose="020B0604020202020204" pitchFamily="34" charset="0"/>
                <a:cs typeface="Arial" panose="020B0604020202020204" pitchFamily="34" charset="0"/>
              </a:rPr>
              <a:t>Supporting young people to explore new skills and change perspective about local opportunities and employment</a:t>
            </a:r>
            <a:endParaRPr lang="en-GB" sz="1800" b="1">
              <a:solidFill>
                <a:prstClr val="white"/>
              </a:solidFill>
              <a:latin typeface="Arial" panose="020B0604020202020204" pitchFamily="34" charset="0"/>
              <a:cs typeface="Arial" panose="020B0604020202020204" pitchFamily="34" charset="0"/>
            </a:endParaRPr>
          </a:p>
        </p:txBody>
      </p:sp>
      <p:sp>
        <p:nvSpPr>
          <p:cNvPr id="39" name="Rounded Rectangle 38">
            <a:extLst>
              <a:ext uri="{FF2B5EF4-FFF2-40B4-BE49-F238E27FC236}">
                <a16:creationId xmlns:a16="http://schemas.microsoft.com/office/drawing/2014/main" id="{67DCF9C4-FBF0-CCCF-A5DD-F817F97F8D27}"/>
              </a:ext>
            </a:extLst>
          </p:cNvPr>
          <p:cNvSpPr/>
          <p:nvPr/>
        </p:nvSpPr>
        <p:spPr>
          <a:xfrm>
            <a:off x="6939950" y="2255794"/>
            <a:ext cx="4782207" cy="1046222"/>
          </a:xfrm>
          <a:prstGeom prst="roundRect">
            <a:avLst>
              <a:gd name="adj" fmla="val 0"/>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defRPr/>
            </a:pPr>
            <a:r>
              <a:rPr lang="en-US" sz="2000" b="1">
                <a:solidFill>
                  <a:prstClr val="white"/>
                </a:solidFill>
                <a:latin typeface="Arial" panose="020B0604020202020204" pitchFamily="34" charset="0"/>
                <a:cs typeface="Arial" panose="020B0604020202020204" pitchFamily="34" charset="0"/>
              </a:rPr>
              <a:t>800 young people engaged with Level Two youth service</a:t>
            </a:r>
            <a:endParaRPr lang="en-GB" sz="2000" b="1">
              <a:solidFill>
                <a:prstClr val="white"/>
              </a:solidFill>
              <a:latin typeface="Arial" panose="020B0604020202020204" pitchFamily="34" charset="0"/>
              <a:cs typeface="Arial" panose="020B0604020202020204" pitchFamily="34" charset="0"/>
            </a:endParaRPr>
          </a:p>
        </p:txBody>
      </p:sp>
      <p:sp>
        <p:nvSpPr>
          <p:cNvPr id="40" name="Rectangle 39">
            <a:extLst>
              <a:ext uri="{FF2B5EF4-FFF2-40B4-BE49-F238E27FC236}">
                <a16:creationId xmlns:a16="http://schemas.microsoft.com/office/drawing/2014/main" id="{25732930-9CCD-7750-8331-8F045A5FDA75}"/>
              </a:ext>
            </a:extLst>
          </p:cNvPr>
          <p:cNvSpPr/>
          <p:nvPr/>
        </p:nvSpPr>
        <p:spPr>
          <a:xfrm>
            <a:off x="6893197" y="3613430"/>
            <a:ext cx="2333169" cy="1105452"/>
          </a:xfrm>
          <a:prstGeom prst="rect">
            <a:avLst/>
          </a:prstGeom>
          <a:solidFill>
            <a:srgbClr val="C0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defRPr/>
            </a:pPr>
            <a:r>
              <a:rPr lang="en-US" b="1">
                <a:solidFill>
                  <a:prstClr val="white"/>
                </a:solidFill>
                <a:latin typeface="Arial" panose="020B0604020202020204" pitchFamily="34" charset="0"/>
                <a:cs typeface="Arial" panose="020B0604020202020204" pitchFamily="34" charset="0"/>
              </a:rPr>
              <a:t>Diverting from involvement in county lines</a:t>
            </a:r>
            <a:endParaRPr lang="en-GB">
              <a:solidFill>
                <a:prstClr val="white"/>
              </a:solidFill>
              <a:latin typeface="Arial" panose="020B0604020202020204" pitchFamily="34" charset="0"/>
              <a:cs typeface="Arial" panose="020B0604020202020204" pitchFamily="34" charset="0"/>
            </a:endParaRPr>
          </a:p>
        </p:txBody>
      </p:sp>
      <p:sp>
        <p:nvSpPr>
          <p:cNvPr id="41" name="Rectangle 40">
            <a:extLst>
              <a:ext uri="{FF2B5EF4-FFF2-40B4-BE49-F238E27FC236}">
                <a16:creationId xmlns:a16="http://schemas.microsoft.com/office/drawing/2014/main" id="{7A705FB2-250E-FCE9-5FBA-4D601A32B16A}"/>
              </a:ext>
            </a:extLst>
          </p:cNvPr>
          <p:cNvSpPr/>
          <p:nvPr/>
        </p:nvSpPr>
        <p:spPr>
          <a:xfrm>
            <a:off x="9530366" y="3610832"/>
            <a:ext cx="2230230" cy="1105452"/>
          </a:xfrm>
          <a:prstGeom prst="rect">
            <a:avLst/>
          </a:prstGeom>
          <a:solidFill>
            <a:srgbClr val="C0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defRPr/>
            </a:pPr>
            <a:r>
              <a:rPr lang="en-US" b="1">
                <a:solidFill>
                  <a:prstClr val="white"/>
                </a:solidFill>
                <a:latin typeface="Arial" panose="020B0604020202020204" pitchFamily="34" charset="0"/>
                <a:cs typeface="Arial" panose="020B0604020202020204" pitchFamily="34" charset="0"/>
              </a:rPr>
              <a:t>Exposure to multi-media skills and training</a:t>
            </a:r>
            <a:endParaRPr lang="en-GB">
              <a:solidFill>
                <a:prstClr val="white"/>
              </a:solidFill>
              <a:latin typeface="Arial" panose="020B0604020202020204" pitchFamily="34" charset="0"/>
              <a:cs typeface="Arial" panose="020B0604020202020204" pitchFamily="34" charset="0"/>
            </a:endParaRPr>
          </a:p>
        </p:txBody>
      </p:sp>
      <p:sp>
        <p:nvSpPr>
          <p:cNvPr id="42" name="Rectangle 41">
            <a:extLst>
              <a:ext uri="{FF2B5EF4-FFF2-40B4-BE49-F238E27FC236}">
                <a16:creationId xmlns:a16="http://schemas.microsoft.com/office/drawing/2014/main" id="{5EADFE43-F4D2-BAFC-9D91-D23EA9FE2242}"/>
              </a:ext>
            </a:extLst>
          </p:cNvPr>
          <p:cNvSpPr/>
          <p:nvPr/>
        </p:nvSpPr>
        <p:spPr>
          <a:xfrm>
            <a:off x="6893197" y="4916185"/>
            <a:ext cx="2333169" cy="1514608"/>
          </a:xfrm>
          <a:prstGeom prst="rect">
            <a:avLst/>
          </a:prstGeom>
          <a:solidFill>
            <a:srgbClr val="C0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defRPr/>
            </a:pPr>
            <a:r>
              <a:rPr lang="en-US" sz="1800" b="1">
                <a:solidFill>
                  <a:prstClr val="white"/>
                </a:solidFill>
                <a:latin typeface="Arial" panose="020B0604020202020204" pitchFamily="34" charset="0"/>
                <a:cs typeface="Arial" panose="020B0604020202020204" pitchFamily="34" charset="0"/>
              </a:rPr>
              <a:t>Young people in  small cohorts of </a:t>
            </a:r>
          </a:p>
          <a:p>
            <a:pPr algn="ctr" defTabSz="1097280">
              <a:defRPr/>
            </a:pPr>
            <a:r>
              <a:rPr lang="en-US" sz="1800" b="1">
                <a:solidFill>
                  <a:prstClr val="white"/>
                </a:solidFill>
                <a:latin typeface="Arial" panose="020B0604020202020204" pitchFamily="34" charset="0"/>
                <a:cs typeface="Arial" panose="020B0604020202020204" pitchFamily="34" charset="0"/>
              </a:rPr>
              <a:t>6 to do Mind, Body &amp; Sea</a:t>
            </a:r>
          </a:p>
        </p:txBody>
      </p:sp>
      <p:sp>
        <p:nvSpPr>
          <p:cNvPr id="43" name="Rectangle 42">
            <a:extLst>
              <a:ext uri="{FF2B5EF4-FFF2-40B4-BE49-F238E27FC236}">
                <a16:creationId xmlns:a16="http://schemas.microsoft.com/office/drawing/2014/main" id="{AA2F1E80-84AF-33B6-DFE6-A2A30013F3DB}"/>
              </a:ext>
            </a:extLst>
          </p:cNvPr>
          <p:cNvSpPr/>
          <p:nvPr/>
        </p:nvSpPr>
        <p:spPr>
          <a:xfrm>
            <a:off x="9530366" y="4913587"/>
            <a:ext cx="2230230" cy="1514608"/>
          </a:xfrm>
          <a:prstGeom prst="rect">
            <a:avLst/>
          </a:prstGeom>
          <a:solidFill>
            <a:srgbClr val="C0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defRPr/>
            </a:pPr>
            <a:r>
              <a:rPr lang="en-US" sz="1800" b="1">
                <a:solidFill>
                  <a:prstClr val="white"/>
                </a:solidFill>
                <a:latin typeface="Arial" panose="020B0604020202020204" pitchFamily="34" charset="0"/>
                <a:cs typeface="Arial" panose="020B0604020202020204" pitchFamily="34" charset="0"/>
              </a:rPr>
              <a:t>Mentoring and crisis support</a:t>
            </a:r>
            <a:endParaRPr lang="en-GB" sz="1800" b="1">
              <a:solidFill>
                <a:prstClr val="white"/>
              </a:solidFill>
              <a:latin typeface="Arial" panose="020B0604020202020204" pitchFamily="34" charset="0"/>
              <a:cs typeface="Arial" panose="020B0604020202020204" pitchFamily="34" charset="0"/>
            </a:endParaRPr>
          </a:p>
        </p:txBody>
      </p:sp>
      <p:sp>
        <p:nvSpPr>
          <p:cNvPr id="14" name="Freeform 13">
            <a:extLst>
              <a:ext uri="{FF2B5EF4-FFF2-40B4-BE49-F238E27FC236}">
                <a16:creationId xmlns:a16="http://schemas.microsoft.com/office/drawing/2014/main" id="{4B189DB1-0BDB-F421-BFA4-3A94E39532D4}"/>
              </a:ext>
            </a:extLst>
          </p:cNvPr>
          <p:cNvSpPr/>
          <p:nvPr/>
        </p:nvSpPr>
        <p:spPr>
          <a:xfrm>
            <a:off x="0" y="-4234684"/>
            <a:ext cx="1481428" cy="18127083"/>
          </a:xfrm>
          <a:custGeom>
            <a:avLst/>
            <a:gdLst>
              <a:gd name="connsiteX0" fmla="*/ 1773841 w 1773841"/>
              <a:gd name="connsiteY0" fmla="*/ 0 h 15819120"/>
              <a:gd name="connsiteX1" fmla="*/ 1773841 w 1773841"/>
              <a:gd name="connsiteY1" fmla="*/ 6233093 h 15819120"/>
              <a:gd name="connsiteX2" fmla="*/ 909496 w 1773841"/>
              <a:gd name="connsiteY2" fmla="*/ 7129609 h 15819120"/>
              <a:gd name="connsiteX3" fmla="*/ 909496 w 1773841"/>
              <a:gd name="connsiteY3" fmla="*/ 7272960 h 15819120"/>
              <a:gd name="connsiteX4" fmla="*/ 1773841 w 1773841"/>
              <a:gd name="connsiteY4" fmla="*/ 8169476 h 15819120"/>
              <a:gd name="connsiteX5" fmla="*/ 1773841 w 1773841"/>
              <a:gd name="connsiteY5" fmla="*/ 15819120 h 15819120"/>
              <a:gd name="connsiteX6" fmla="*/ 0 w 1773841"/>
              <a:gd name="connsiteY6" fmla="*/ 15819120 h 15819120"/>
              <a:gd name="connsiteX7" fmla="*/ 0 w 1773841"/>
              <a:gd name="connsiteY7" fmla="*/ 0 h 15819120"/>
              <a:gd name="connsiteX0" fmla="*/ 1773841 w 1773841"/>
              <a:gd name="connsiteY0" fmla="*/ 0 h 15819120"/>
              <a:gd name="connsiteX1" fmla="*/ 1773841 w 1773841"/>
              <a:gd name="connsiteY1" fmla="*/ 6233093 h 15819120"/>
              <a:gd name="connsiteX2" fmla="*/ 909496 w 1773841"/>
              <a:gd name="connsiteY2" fmla="*/ 7129609 h 15819120"/>
              <a:gd name="connsiteX3" fmla="*/ 909496 w 1773841"/>
              <a:gd name="connsiteY3" fmla="*/ 7272960 h 15819120"/>
              <a:gd name="connsiteX4" fmla="*/ 1773841 w 1773841"/>
              <a:gd name="connsiteY4" fmla="*/ 8169476 h 15819120"/>
              <a:gd name="connsiteX5" fmla="*/ 1773841 w 1773841"/>
              <a:gd name="connsiteY5" fmla="*/ 15819120 h 15819120"/>
              <a:gd name="connsiteX6" fmla="*/ 0 w 1773841"/>
              <a:gd name="connsiteY6" fmla="*/ 15819120 h 15819120"/>
              <a:gd name="connsiteX7" fmla="*/ 0 w 1773841"/>
              <a:gd name="connsiteY7" fmla="*/ 0 h 15819120"/>
              <a:gd name="connsiteX8" fmla="*/ 1773841 w 1773841"/>
              <a:gd name="connsiteY8" fmla="*/ 0 h 15819120"/>
              <a:gd name="connsiteX0" fmla="*/ 1773841 w 1773841"/>
              <a:gd name="connsiteY0" fmla="*/ 0 h 15819120"/>
              <a:gd name="connsiteX1" fmla="*/ 1773841 w 1773841"/>
              <a:gd name="connsiteY1" fmla="*/ 6233093 h 15819120"/>
              <a:gd name="connsiteX2" fmla="*/ 909496 w 1773841"/>
              <a:gd name="connsiteY2" fmla="*/ 7129609 h 15819120"/>
              <a:gd name="connsiteX3" fmla="*/ 909496 w 1773841"/>
              <a:gd name="connsiteY3" fmla="*/ 7272960 h 15819120"/>
              <a:gd name="connsiteX4" fmla="*/ 1773841 w 1773841"/>
              <a:gd name="connsiteY4" fmla="*/ 8169476 h 15819120"/>
              <a:gd name="connsiteX5" fmla="*/ 1773841 w 1773841"/>
              <a:gd name="connsiteY5" fmla="*/ 15819120 h 15819120"/>
              <a:gd name="connsiteX6" fmla="*/ 0 w 1773841"/>
              <a:gd name="connsiteY6" fmla="*/ 15819120 h 15819120"/>
              <a:gd name="connsiteX7" fmla="*/ 0 w 1773841"/>
              <a:gd name="connsiteY7" fmla="*/ 0 h 15819120"/>
              <a:gd name="connsiteX8" fmla="*/ 1773841 w 1773841"/>
              <a:gd name="connsiteY8" fmla="*/ 0 h 15819120"/>
              <a:gd name="connsiteX0" fmla="*/ 1773841 w 1777714"/>
              <a:gd name="connsiteY0" fmla="*/ 0 h 15819120"/>
              <a:gd name="connsiteX1" fmla="*/ 1773841 w 1777714"/>
              <a:gd name="connsiteY1" fmla="*/ 6233093 h 15819120"/>
              <a:gd name="connsiteX2" fmla="*/ 909496 w 1777714"/>
              <a:gd name="connsiteY2" fmla="*/ 7129609 h 15819120"/>
              <a:gd name="connsiteX3" fmla="*/ 909496 w 1777714"/>
              <a:gd name="connsiteY3" fmla="*/ 7272960 h 15819120"/>
              <a:gd name="connsiteX4" fmla="*/ 1773841 w 1777714"/>
              <a:gd name="connsiteY4" fmla="*/ 8169476 h 15819120"/>
              <a:gd name="connsiteX5" fmla="*/ 1773841 w 1777714"/>
              <a:gd name="connsiteY5" fmla="*/ 15819120 h 15819120"/>
              <a:gd name="connsiteX6" fmla="*/ 0 w 1777714"/>
              <a:gd name="connsiteY6" fmla="*/ 15819120 h 15819120"/>
              <a:gd name="connsiteX7" fmla="*/ 0 w 1777714"/>
              <a:gd name="connsiteY7" fmla="*/ 0 h 15819120"/>
              <a:gd name="connsiteX8" fmla="*/ 1773841 w 1777714"/>
              <a:gd name="connsiteY8" fmla="*/ 0 h 15819120"/>
              <a:gd name="connsiteX0" fmla="*/ 1773841 w 1777714"/>
              <a:gd name="connsiteY0" fmla="*/ 0 h 15819120"/>
              <a:gd name="connsiteX1" fmla="*/ 1773841 w 1777714"/>
              <a:gd name="connsiteY1" fmla="*/ 6233093 h 15819120"/>
              <a:gd name="connsiteX2" fmla="*/ 909496 w 1777714"/>
              <a:gd name="connsiteY2" fmla="*/ 7129609 h 15819120"/>
              <a:gd name="connsiteX3" fmla="*/ 909496 w 1777714"/>
              <a:gd name="connsiteY3" fmla="*/ 7272960 h 15819120"/>
              <a:gd name="connsiteX4" fmla="*/ 1773841 w 1777714"/>
              <a:gd name="connsiteY4" fmla="*/ 8169476 h 15819120"/>
              <a:gd name="connsiteX5" fmla="*/ 1773841 w 1777714"/>
              <a:gd name="connsiteY5" fmla="*/ 15819120 h 15819120"/>
              <a:gd name="connsiteX6" fmla="*/ 0 w 1777714"/>
              <a:gd name="connsiteY6" fmla="*/ 15819120 h 15819120"/>
              <a:gd name="connsiteX7" fmla="*/ 0 w 1777714"/>
              <a:gd name="connsiteY7" fmla="*/ 0 h 15819120"/>
              <a:gd name="connsiteX8" fmla="*/ 1773841 w 1777714"/>
              <a:gd name="connsiteY8" fmla="*/ 0 h 15819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7714" h="15819120">
                <a:moveTo>
                  <a:pt x="1773841" y="0"/>
                </a:moveTo>
                <a:cubicBezTo>
                  <a:pt x="1773841" y="2077698"/>
                  <a:pt x="1782556" y="5985053"/>
                  <a:pt x="1773841" y="6233093"/>
                </a:cubicBezTo>
                <a:cubicBezTo>
                  <a:pt x="1765126" y="6481133"/>
                  <a:pt x="909747" y="6822304"/>
                  <a:pt x="909496" y="7129609"/>
                </a:cubicBezTo>
                <a:cubicBezTo>
                  <a:pt x="909245" y="7436914"/>
                  <a:pt x="909245" y="6880986"/>
                  <a:pt x="909496" y="7272960"/>
                </a:cubicBezTo>
                <a:cubicBezTo>
                  <a:pt x="909747" y="7664934"/>
                  <a:pt x="1773593" y="7819837"/>
                  <a:pt x="1773841" y="8169476"/>
                </a:cubicBezTo>
                <a:cubicBezTo>
                  <a:pt x="1774089" y="8519115"/>
                  <a:pt x="1773841" y="13269239"/>
                  <a:pt x="1773841" y="15819120"/>
                </a:cubicBezTo>
                <a:lnTo>
                  <a:pt x="0" y="15819120"/>
                </a:lnTo>
                <a:lnTo>
                  <a:pt x="0" y="0"/>
                </a:lnTo>
                <a:lnTo>
                  <a:pt x="1773841"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defTabSz="761970"/>
            <a:endParaRPr lang="en-GB" sz="1500">
              <a:solidFill>
                <a:prstClr val="white"/>
              </a:solidFill>
              <a:latin typeface="Calibri" panose="020F0502020204030204"/>
            </a:endParaRPr>
          </a:p>
        </p:txBody>
      </p:sp>
      <p:pic>
        <p:nvPicPr>
          <p:cNvPr id="27" name="Picture 26">
            <a:extLst>
              <a:ext uri="{FF2B5EF4-FFF2-40B4-BE49-F238E27FC236}">
                <a16:creationId xmlns:a16="http://schemas.microsoft.com/office/drawing/2014/main" id="{37ACB5DE-D18E-D22F-B16E-EE23EF95F812}"/>
              </a:ext>
            </a:extLst>
          </p:cNvPr>
          <p:cNvPicPr>
            <a:picLocks noChangeAspect="1"/>
          </p:cNvPicPr>
          <p:nvPr/>
        </p:nvPicPr>
        <p:blipFill>
          <a:blip r:embed="rId5" cstate="email">
            <a:alphaModFix amt="85000"/>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a:xfrm>
            <a:off x="142894" y="1296348"/>
            <a:ext cx="1068059" cy="1022154"/>
          </a:xfrm>
          <a:custGeom>
            <a:avLst/>
            <a:gdLst/>
            <a:ahLst/>
            <a:cxnLst/>
            <a:rect l="l" t="t" r="r" b="b"/>
            <a:pathLst>
              <a:path w="1486412" h="1422526">
                <a:moveTo>
                  <a:pt x="491851" y="655834"/>
                </a:moveTo>
                <a:lnTo>
                  <a:pt x="491851" y="868221"/>
                </a:lnTo>
                <a:lnTo>
                  <a:pt x="548048" y="868221"/>
                </a:lnTo>
                <a:lnTo>
                  <a:pt x="548048" y="655834"/>
                </a:lnTo>
                <a:close/>
                <a:moveTo>
                  <a:pt x="1159797" y="651034"/>
                </a:moveTo>
                <a:cubicBezTo>
                  <a:pt x="1129265" y="651034"/>
                  <a:pt x="1106733" y="657300"/>
                  <a:pt x="1092201" y="669833"/>
                </a:cubicBezTo>
                <a:cubicBezTo>
                  <a:pt x="1077668" y="682365"/>
                  <a:pt x="1070402" y="697831"/>
                  <a:pt x="1070402" y="716230"/>
                </a:cubicBezTo>
                <a:cubicBezTo>
                  <a:pt x="1070402" y="736629"/>
                  <a:pt x="1078802" y="752561"/>
                  <a:pt x="1095601" y="764027"/>
                </a:cubicBezTo>
                <a:cubicBezTo>
                  <a:pt x="1107733" y="772293"/>
                  <a:pt x="1136465" y="781426"/>
                  <a:pt x="1181795" y="791425"/>
                </a:cubicBezTo>
                <a:cubicBezTo>
                  <a:pt x="1191528" y="793692"/>
                  <a:pt x="1197794" y="796158"/>
                  <a:pt x="1200594" y="798825"/>
                </a:cubicBezTo>
                <a:cubicBezTo>
                  <a:pt x="1203261" y="801625"/>
                  <a:pt x="1204594" y="805158"/>
                  <a:pt x="1204594" y="809424"/>
                </a:cubicBezTo>
                <a:cubicBezTo>
                  <a:pt x="1204594" y="815691"/>
                  <a:pt x="1202127" y="820690"/>
                  <a:pt x="1197194" y="824423"/>
                </a:cubicBezTo>
                <a:cubicBezTo>
                  <a:pt x="1189861" y="829756"/>
                  <a:pt x="1178929" y="832423"/>
                  <a:pt x="1164396" y="832423"/>
                </a:cubicBezTo>
                <a:cubicBezTo>
                  <a:pt x="1151197" y="832423"/>
                  <a:pt x="1140931" y="829590"/>
                  <a:pt x="1133598" y="823923"/>
                </a:cubicBezTo>
                <a:cubicBezTo>
                  <a:pt x="1126265" y="818257"/>
                  <a:pt x="1121399" y="809958"/>
                  <a:pt x="1118999" y="799025"/>
                </a:cubicBezTo>
                <a:lnTo>
                  <a:pt x="1062603" y="807624"/>
                </a:lnTo>
                <a:cubicBezTo>
                  <a:pt x="1067802" y="827756"/>
                  <a:pt x="1078835" y="843689"/>
                  <a:pt x="1095701" y="855421"/>
                </a:cubicBezTo>
                <a:cubicBezTo>
                  <a:pt x="1112566" y="867154"/>
                  <a:pt x="1135465" y="873020"/>
                  <a:pt x="1164396" y="873020"/>
                </a:cubicBezTo>
                <a:cubicBezTo>
                  <a:pt x="1196261" y="873020"/>
                  <a:pt x="1220326" y="866021"/>
                  <a:pt x="1236592" y="852022"/>
                </a:cubicBezTo>
                <a:cubicBezTo>
                  <a:pt x="1252858" y="838023"/>
                  <a:pt x="1260991" y="821290"/>
                  <a:pt x="1260991" y="801825"/>
                </a:cubicBezTo>
                <a:cubicBezTo>
                  <a:pt x="1260991" y="783959"/>
                  <a:pt x="1255124" y="770027"/>
                  <a:pt x="1243392" y="760027"/>
                </a:cubicBezTo>
                <a:cubicBezTo>
                  <a:pt x="1231526" y="750161"/>
                  <a:pt x="1210627" y="741828"/>
                  <a:pt x="1180695" y="735029"/>
                </a:cubicBezTo>
                <a:cubicBezTo>
                  <a:pt x="1150764" y="728229"/>
                  <a:pt x="1133265" y="722963"/>
                  <a:pt x="1128199" y="719230"/>
                </a:cubicBezTo>
                <a:cubicBezTo>
                  <a:pt x="1124465" y="716430"/>
                  <a:pt x="1122599" y="713030"/>
                  <a:pt x="1122599" y="709030"/>
                </a:cubicBezTo>
                <a:cubicBezTo>
                  <a:pt x="1122599" y="704364"/>
                  <a:pt x="1124732" y="700564"/>
                  <a:pt x="1128999" y="697631"/>
                </a:cubicBezTo>
                <a:cubicBezTo>
                  <a:pt x="1135398" y="693498"/>
                  <a:pt x="1145998" y="691431"/>
                  <a:pt x="1160797" y="691431"/>
                </a:cubicBezTo>
                <a:cubicBezTo>
                  <a:pt x="1172529" y="691431"/>
                  <a:pt x="1181562" y="693631"/>
                  <a:pt x="1187895" y="698031"/>
                </a:cubicBezTo>
                <a:cubicBezTo>
                  <a:pt x="1194228" y="702431"/>
                  <a:pt x="1198528" y="708764"/>
                  <a:pt x="1200794" y="717030"/>
                </a:cubicBezTo>
                <a:lnTo>
                  <a:pt x="1253791" y="707230"/>
                </a:lnTo>
                <a:cubicBezTo>
                  <a:pt x="1248458" y="688698"/>
                  <a:pt x="1238725" y="674699"/>
                  <a:pt x="1224593" y="665233"/>
                </a:cubicBezTo>
                <a:cubicBezTo>
                  <a:pt x="1210460" y="655767"/>
                  <a:pt x="1188862" y="651034"/>
                  <a:pt x="1159797" y="651034"/>
                </a:cubicBezTo>
                <a:close/>
                <a:moveTo>
                  <a:pt x="944396" y="651034"/>
                </a:moveTo>
                <a:cubicBezTo>
                  <a:pt x="912798" y="651034"/>
                  <a:pt x="887733" y="660800"/>
                  <a:pt x="869200" y="680332"/>
                </a:cubicBezTo>
                <a:cubicBezTo>
                  <a:pt x="850668" y="699864"/>
                  <a:pt x="841402" y="727163"/>
                  <a:pt x="841402" y="762227"/>
                </a:cubicBezTo>
                <a:cubicBezTo>
                  <a:pt x="841402" y="796892"/>
                  <a:pt x="850635" y="824023"/>
                  <a:pt x="869100" y="843622"/>
                </a:cubicBezTo>
                <a:cubicBezTo>
                  <a:pt x="887566" y="863221"/>
                  <a:pt x="912331" y="873020"/>
                  <a:pt x="943396" y="873020"/>
                </a:cubicBezTo>
                <a:cubicBezTo>
                  <a:pt x="970728" y="873020"/>
                  <a:pt x="992526" y="866554"/>
                  <a:pt x="1008792" y="853622"/>
                </a:cubicBezTo>
                <a:cubicBezTo>
                  <a:pt x="1025057" y="840689"/>
                  <a:pt x="1036057" y="821557"/>
                  <a:pt x="1041790" y="796225"/>
                </a:cubicBezTo>
                <a:lnTo>
                  <a:pt x="986593" y="786826"/>
                </a:lnTo>
                <a:cubicBezTo>
                  <a:pt x="983793" y="801625"/>
                  <a:pt x="978994" y="812057"/>
                  <a:pt x="972194" y="818124"/>
                </a:cubicBezTo>
                <a:cubicBezTo>
                  <a:pt x="965395" y="824190"/>
                  <a:pt x="956662" y="827223"/>
                  <a:pt x="945996" y="827223"/>
                </a:cubicBezTo>
                <a:cubicBezTo>
                  <a:pt x="931730" y="827223"/>
                  <a:pt x="920364" y="822023"/>
                  <a:pt x="911898" y="811624"/>
                </a:cubicBezTo>
                <a:cubicBezTo>
                  <a:pt x="903432" y="801225"/>
                  <a:pt x="899199" y="783426"/>
                  <a:pt x="899199" y="758227"/>
                </a:cubicBezTo>
                <a:cubicBezTo>
                  <a:pt x="899199" y="735562"/>
                  <a:pt x="903365" y="719396"/>
                  <a:pt x="911698" y="709730"/>
                </a:cubicBezTo>
                <a:cubicBezTo>
                  <a:pt x="920031" y="700064"/>
                  <a:pt x="931197" y="695231"/>
                  <a:pt x="945196" y="695231"/>
                </a:cubicBezTo>
                <a:cubicBezTo>
                  <a:pt x="955728" y="695231"/>
                  <a:pt x="964295" y="698031"/>
                  <a:pt x="970894" y="703631"/>
                </a:cubicBezTo>
                <a:cubicBezTo>
                  <a:pt x="977494" y="709230"/>
                  <a:pt x="981727" y="717563"/>
                  <a:pt x="983593" y="728629"/>
                </a:cubicBezTo>
                <a:lnTo>
                  <a:pt x="1038990" y="718630"/>
                </a:lnTo>
                <a:cubicBezTo>
                  <a:pt x="1032324" y="695831"/>
                  <a:pt x="1021358" y="678866"/>
                  <a:pt x="1006092" y="667733"/>
                </a:cubicBezTo>
                <a:cubicBezTo>
                  <a:pt x="990826" y="656600"/>
                  <a:pt x="970261" y="651034"/>
                  <a:pt x="944396" y="651034"/>
                </a:cubicBezTo>
                <a:close/>
                <a:moveTo>
                  <a:pt x="727944" y="651034"/>
                </a:moveTo>
                <a:cubicBezTo>
                  <a:pt x="699812" y="651034"/>
                  <a:pt x="676480" y="663033"/>
                  <a:pt x="657948" y="687032"/>
                </a:cubicBezTo>
                <a:lnTo>
                  <a:pt x="657948" y="655834"/>
                </a:lnTo>
                <a:lnTo>
                  <a:pt x="605751" y="655834"/>
                </a:lnTo>
                <a:lnTo>
                  <a:pt x="605751" y="868221"/>
                </a:lnTo>
                <a:lnTo>
                  <a:pt x="661948" y="868221"/>
                </a:lnTo>
                <a:lnTo>
                  <a:pt x="661948" y="772027"/>
                </a:lnTo>
                <a:cubicBezTo>
                  <a:pt x="661948" y="748295"/>
                  <a:pt x="663381" y="732029"/>
                  <a:pt x="666248" y="723229"/>
                </a:cubicBezTo>
                <a:cubicBezTo>
                  <a:pt x="669114" y="714430"/>
                  <a:pt x="674414" y="707364"/>
                  <a:pt x="682147" y="702031"/>
                </a:cubicBezTo>
                <a:cubicBezTo>
                  <a:pt x="689880" y="696698"/>
                  <a:pt x="698612" y="694031"/>
                  <a:pt x="708345" y="694031"/>
                </a:cubicBezTo>
                <a:cubicBezTo>
                  <a:pt x="715945" y="694031"/>
                  <a:pt x="722444" y="695898"/>
                  <a:pt x="727844" y="699631"/>
                </a:cubicBezTo>
                <a:cubicBezTo>
                  <a:pt x="733244" y="703364"/>
                  <a:pt x="737143" y="708597"/>
                  <a:pt x="739543" y="715330"/>
                </a:cubicBezTo>
                <a:cubicBezTo>
                  <a:pt x="741943" y="722063"/>
                  <a:pt x="743143" y="736895"/>
                  <a:pt x="743143" y="759827"/>
                </a:cubicBezTo>
                <a:lnTo>
                  <a:pt x="743143" y="868221"/>
                </a:lnTo>
                <a:lnTo>
                  <a:pt x="799340" y="868221"/>
                </a:lnTo>
                <a:lnTo>
                  <a:pt x="799340" y="736229"/>
                </a:lnTo>
                <a:cubicBezTo>
                  <a:pt x="799340" y="719830"/>
                  <a:pt x="798306" y="707230"/>
                  <a:pt x="796240" y="698431"/>
                </a:cubicBezTo>
                <a:cubicBezTo>
                  <a:pt x="794173" y="689632"/>
                  <a:pt x="790507" y="681765"/>
                  <a:pt x="785240" y="674832"/>
                </a:cubicBezTo>
                <a:cubicBezTo>
                  <a:pt x="779974" y="667900"/>
                  <a:pt x="772208" y="662200"/>
                  <a:pt x="761942" y="657733"/>
                </a:cubicBezTo>
                <a:cubicBezTo>
                  <a:pt x="751676" y="653267"/>
                  <a:pt x="740343" y="651034"/>
                  <a:pt x="727944" y="651034"/>
                </a:cubicBezTo>
                <a:close/>
                <a:moveTo>
                  <a:pt x="246201" y="577438"/>
                </a:moveTo>
                <a:lnTo>
                  <a:pt x="246201" y="868221"/>
                </a:lnTo>
                <a:lnTo>
                  <a:pt x="452589" y="868221"/>
                </a:lnTo>
                <a:lnTo>
                  <a:pt x="452589" y="818824"/>
                </a:lnTo>
                <a:lnTo>
                  <a:pt x="305398" y="818824"/>
                </a:lnTo>
                <a:lnTo>
                  <a:pt x="305398" y="577438"/>
                </a:lnTo>
                <a:close/>
                <a:moveTo>
                  <a:pt x="491851" y="575039"/>
                </a:moveTo>
                <a:lnTo>
                  <a:pt x="491851" y="627035"/>
                </a:lnTo>
                <a:lnTo>
                  <a:pt x="548048" y="627035"/>
                </a:lnTo>
                <a:lnTo>
                  <a:pt x="548048" y="575039"/>
                </a:lnTo>
                <a:close/>
                <a:moveTo>
                  <a:pt x="743206" y="0"/>
                </a:moveTo>
                <a:cubicBezTo>
                  <a:pt x="1153667" y="0"/>
                  <a:pt x="1486412" y="318443"/>
                  <a:pt x="1486412" y="711263"/>
                </a:cubicBezTo>
                <a:cubicBezTo>
                  <a:pt x="1486412" y="1104083"/>
                  <a:pt x="1153667" y="1422526"/>
                  <a:pt x="743206" y="1422526"/>
                </a:cubicBezTo>
                <a:cubicBezTo>
                  <a:pt x="332745" y="1422526"/>
                  <a:pt x="0" y="1104083"/>
                  <a:pt x="0" y="711263"/>
                </a:cubicBezTo>
                <a:cubicBezTo>
                  <a:pt x="0" y="318443"/>
                  <a:pt x="332745" y="0"/>
                  <a:pt x="743206" y="0"/>
                </a:cubicBezTo>
                <a:close/>
              </a:path>
            </a:pathLst>
          </a:custGeom>
          <a:ln w="190500" cap="rnd">
            <a:noFill/>
            <a:prstDash val="solid"/>
          </a:ln>
          <a:effectLst>
            <a:outerShdw blurRad="127000" sx="1000" sy="1000" algn="bl" rotWithShape="0">
              <a:srgbClr val="000000"/>
            </a:outerShdw>
          </a:effectLst>
        </p:spPr>
      </p:pic>
      <p:pic>
        <p:nvPicPr>
          <p:cNvPr id="28" name="Picture 27">
            <a:extLst>
              <a:ext uri="{FF2B5EF4-FFF2-40B4-BE49-F238E27FC236}">
                <a16:creationId xmlns:a16="http://schemas.microsoft.com/office/drawing/2014/main" id="{ABDAE444-FB87-0FAE-F147-6C56652CF4B9}"/>
              </a:ext>
            </a:extLst>
          </p:cNvPr>
          <p:cNvPicPr>
            <a:picLocks noChangeAspect="1"/>
          </p:cNvPicPr>
          <p:nvPr/>
        </p:nvPicPr>
        <p:blipFill>
          <a:blip r:embed="rId6" cstate="email">
            <a:alphaModFix amt="85000"/>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141113" y="2385742"/>
            <a:ext cx="1077588" cy="1040695"/>
          </a:xfrm>
          <a:custGeom>
            <a:avLst/>
            <a:gdLst/>
            <a:ahLst/>
            <a:cxnLst/>
            <a:rect l="l" t="t" r="r" b="b"/>
            <a:pathLst>
              <a:path w="1475716" h="1425192">
                <a:moveTo>
                  <a:pt x="523390" y="694660"/>
                </a:moveTo>
                <a:cubicBezTo>
                  <a:pt x="536010" y="694660"/>
                  <a:pt x="546593" y="699478"/>
                  <a:pt x="555139" y="709115"/>
                </a:cubicBezTo>
                <a:cubicBezTo>
                  <a:pt x="563686" y="718751"/>
                  <a:pt x="567960" y="732518"/>
                  <a:pt x="567960" y="750415"/>
                </a:cubicBezTo>
                <a:cubicBezTo>
                  <a:pt x="567960" y="768770"/>
                  <a:pt x="563686" y="782766"/>
                  <a:pt x="555139" y="792403"/>
                </a:cubicBezTo>
                <a:cubicBezTo>
                  <a:pt x="546593" y="802039"/>
                  <a:pt x="536010" y="806858"/>
                  <a:pt x="523390" y="806858"/>
                </a:cubicBezTo>
                <a:cubicBezTo>
                  <a:pt x="510771" y="806858"/>
                  <a:pt x="500159" y="802039"/>
                  <a:pt x="491555" y="792403"/>
                </a:cubicBezTo>
                <a:cubicBezTo>
                  <a:pt x="482951" y="782766"/>
                  <a:pt x="478649" y="768885"/>
                  <a:pt x="478649" y="750759"/>
                </a:cubicBezTo>
                <a:cubicBezTo>
                  <a:pt x="478649" y="732633"/>
                  <a:pt x="482951" y="718751"/>
                  <a:pt x="491555" y="709115"/>
                </a:cubicBezTo>
                <a:cubicBezTo>
                  <a:pt x="500159" y="699478"/>
                  <a:pt x="510771" y="694660"/>
                  <a:pt x="523390" y="694660"/>
                </a:cubicBezTo>
                <a:close/>
                <a:moveTo>
                  <a:pt x="1065343" y="692251"/>
                </a:moveTo>
                <a:cubicBezTo>
                  <a:pt x="1075209" y="692251"/>
                  <a:pt x="1083584" y="695893"/>
                  <a:pt x="1090467" y="703178"/>
                </a:cubicBezTo>
                <a:cubicBezTo>
                  <a:pt x="1097351" y="710463"/>
                  <a:pt x="1100964" y="721103"/>
                  <a:pt x="1101308" y="735099"/>
                </a:cubicBezTo>
                <a:lnTo>
                  <a:pt x="1029034" y="735099"/>
                </a:lnTo>
                <a:cubicBezTo>
                  <a:pt x="1028919" y="721906"/>
                  <a:pt x="1032303" y="711467"/>
                  <a:pt x="1039187" y="703780"/>
                </a:cubicBezTo>
                <a:cubicBezTo>
                  <a:pt x="1046070" y="696094"/>
                  <a:pt x="1054789" y="692251"/>
                  <a:pt x="1065343" y="692251"/>
                </a:cubicBezTo>
                <a:close/>
                <a:moveTo>
                  <a:pt x="1062418" y="655253"/>
                </a:moveTo>
                <a:cubicBezTo>
                  <a:pt x="1038211" y="655253"/>
                  <a:pt x="1018193" y="663828"/>
                  <a:pt x="1002361" y="680979"/>
                </a:cubicBezTo>
                <a:cubicBezTo>
                  <a:pt x="986529" y="698130"/>
                  <a:pt x="978614" y="721849"/>
                  <a:pt x="978614" y="752135"/>
                </a:cubicBezTo>
                <a:cubicBezTo>
                  <a:pt x="978614" y="777489"/>
                  <a:pt x="984636" y="798483"/>
                  <a:pt x="996682" y="815118"/>
                </a:cubicBezTo>
                <a:cubicBezTo>
                  <a:pt x="1011940" y="835882"/>
                  <a:pt x="1035458" y="846265"/>
                  <a:pt x="1067236" y="846265"/>
                </a:cubicBezTo>
                <a:cubicBezTo>
                  <a:pt x="1087312" y="846265"/>
                  <a:pt x="1104033" y="841647"/>
                  <a:pt x="1117398" y="832412"/>
                </a:cubicBezTo>
                <a:cubicBezTo>
                  <a:pt x="1130763" y="823177"/>
                  <a:pt x="1140543" y="809726"/>
                  <a:pt x="1146738" y="792059"/>
                </a:cubicBezTo>
                <a:lnTo>
                  <a:pt x="1098555" y="783971"/>
                </a:lnTo>
                <a:cubicBezTo>
                  <a:pt x="1095916" y="793148"/>
                  <a:pt x="1092016" y="799802"/>
                  <a:pt x="1086854" y="803932"/>
                </a:cubicBezTo>
                <a:cubicBezTo>
                  <a:pt x="1081691" y="808062"/>
                  <a:pt x="1075324" y="810127"/>
                  <a:pt x="1067752" y="810127"/>
                </a:cubicBezTo>
                <a:cubicBezTo>
                  <a:pt x="1056624" y="810127"/>
                  <a:pt x="1047332" y="806141"/>
                  <a:pt x="1039875" y="798168"/>
                </a:cubicBezTo>
                <a:cubicBezTo>
                  <a:pt x="1032418" y="790194"/>
                  <a:pt x="1028518" y="779038"/>
                  <a:pt x="1028173" y="764697"/>
                </a:cubicBezTo>
                <a:lnTo>
                  <a:pt x="1149319" y="764697"/>
                </a:lnTo>
                <a:cubicBezTo>
                  <a:pt x="1150008" y="727642"/>
                  <a:pt x="1142493" y="700138"/>
                  <a:pt x="1126777" y="682184"/>
                </a:cubicBezTo>
                <a:cubicBezTo>
                  <a:pt x="1111060" y="664230"/>
                  <a:pt x="1089607" y="655253"/>
                  <a:pt x="1062418" y="655253"/>
                </a:cubicBezTo>
                <a:close/>
                <a:moveTo>
                  <a:pt x="859295" y="655253"/>
                </a:moveTo>
                <a:cubicBezTo>
                  <a:pt x="833024" y="655253"/>
                  <a:pt x="813636" y="660645"/>
                  <a:pt x="801131" y="671429"/>
                </a:cubicBezTo>
                <a:cubicBezTo>
                  <a:pt x="788627" y="682213"/>
                  <a:pt x="782374" y="695520"/>
                  <a:pt x="782374" y="711352"/>
                </a:cubicBezTo>
                <a:cubicBezTo>
                  <a:pt x="782374" y="728904"/>
                  <a:pt x="789602" y="742614"/>
                  <a:pt x="804057" y="752480"/>
                </a:cubicBezTo>
                <a:cubicBezTo>
                  <a:pt x="814496" y="759592"/>
                  <a:pt x="839219" y="767451"/>
                  <a:pt x="878224" y="776055"/>
                </a:cubicBezTo>
                <a:cubicBezTo>
                  <a:pt x="886599" y="778005"/>
                  <a:pt x="891991" y="780128"/>
                  <a:pt x="894400" y="782422"/>
                </a:cubicBezTo>
                <a:cubicBezTo>
                  <a:pt x="896694" y="784831"/>
                  <a:pt x="897842" y="787871"/>
                  <a:pt x="897842" y="791542"/>
                </a:cubicBezTo>
                <a:cubicBezTo>
                  <a:pt x="897842" y="796934"/>
                  <a:pt x="895719" y="801236"/>
                  <a:pt x="891475" y="804449"/>
                </a:cubicBezTo>
                <a:cubicBezTo>
                  <a:pt x="885165" y="809037"/>
                  <a:pt x="875758" y="811332"/>
                  <a:pt x="863253" y="811332"/>
                </a:cubicBezTo>
                <a:cubicBezTo>
                  <a:pt x="851896" y="811332"/>
                  <a:pt x="843062" y="808894"/>
                  <a:pt x="836752" y="804018"/>
                </a:cubicBezTo>
                <a:cubicBezTo>
                  <a:pt x="830443" y="799143"/>
                  <a:pt x="826255" y="792001"/>
                  <a:pt x="824190" y="782594"/>
                </a:cubicBezTo>
                <a:lnTo>
                  <a:pt x="775663" y="789994"/>
                </a:lnTo>
                <a:cubicBezTo>
                  <a:pt x="780137" y="807317"/>
                  <a:pt x="789630" y="821026"/>
                  <a:pt x="804143" y="831121"/>
                </a:cubicBezTo>
                <a:cubicBezTo>
                  <a:pt x="818655" y="841217"/>
                  <a:pt x="838358" y="846265"/>
                  <a:pt x="863253" y="846265"/>
                </a:cubicBezTo>
                <a:cubicBezTo>
                  <a:pt x="890672" y="846265"/>
                  <a:pt x="911379" y="840242"/>
                  <a:pt x="925375" y="828196"/>
                </a:cubicBezTo>
                <a:cubicBezTo>
                  <a:pt x="939371" y="816150"/>
                  <a:pt x="946369" y="801753"/>
                  <a:pt x="946369" y="785003"/>
                </a:cubicBezTo>
                <a:cubicBezTo>
                  <a:pt x="946369" y="769631"/>
                  <a:pt x="941321" y="757642"/>
                  <a:pt x="931226" y="749038"/>
                </a:cubicBezTo>
                <a:cubicBezTo>
                  <a:pt x="921015" y="740549"/>
                  <a:pt x="903033" y="733378"/>
                  <a:pt x="877278" y="727528"/>
                </a:cubicBezTo>
                <a:cubicBezTo>
                  <a:pt x="851523" y="721677"/>
                  <a:pt x="836466" y="717145"/>
                  <a:pt x="832106" y="713933"/>
                </a:cubicBezTo>
                <a:cubicBezTo>
                  <a:pt x="828894" y="711524"/>
                  <a:pt x="827288" y="708599"/>
                  <a:pt x="827288" y="705157"/>
                </a:cubicBezTo>
                <a:cubicBezTo>
                  <a:pt x="827288" y="701142"/>
                  <a:pt x="829123" y="697872"/>
                  <a:pt x="832794" y="695348"/>
                </a:cubicBezTo>
                <a:cubicBezTo>
                  <a:pt x="838301" y="691792"/>
                  <a:pt x="847422" y="690014"/>
                  <a:pt x="860156" y="690014"/>
                </a:cubicBezTo>
                <a:cubicBezTo>
                  <a:pt x="870251" y="690014"/>
                  <a:pt x="878023" y="691907"/>
                  <a:pt x="883473" y="695692"/>
                </a:cubicBezTo>
                <a:cubicBezTo>
                  <a:pt x="888922" y="699478"/>
                  <a:pt x="892622" y="704928"/>
                  <a:pt x="894572" y="712040"/>
                </a:cubicBezTo>
                <a:lnTo>
                  <a:pt x="940174" y="703608"/>
                </a:lnTo>
                <a:cubicBezTo>
                  <a:pt x="935585" y="687662"/>
                  <a:pt x="927210" y="675616"/>
                  <a:pt x="915050" y="667471"/>
                </a:cubicBezTo>
                <a:cubicBezTo>
                  <a:pt x="902889" y="659326"/>
                  <a:pt x="884304" y="655253"/>
                  <a:pt x="859295" y="655253"/>
                </a:cubicBezTo>
                <a:close/>
                <a:moveTo>
                  <a:pt x="743842" y="655253"/>
                </a:moveTo>
                <a:cubicBezTo>
                  <a:pt x="736041" y="655253"/>
                  <a:pt x="729071" y="657203"/>
                  <a:pt x="722934" y="661104"/>
                </a:cubicBezTo>
                <a:cubicBezTo>
                  <a:pt x="716796" y="665004"/>
                  <a:pt x="709884" y="673092"/>
                  <a:pt x="702198" y="685367"/>
                </a:cubicBezTo>
                <a:lnTo>
                  <a:pt x="702198" y="659383"/>
                </a:lnTo>
                <a:lnTo>
                  <a:pt x="657284" y="659383"/>
                </a:lnTo>
                <a:lnTo>
                  <a:pt x="657284" y="842135"/>
                </a:lnTo>
                <a:lnTo>
                  <a:pt x="705639" y="842135"/>
                </a:lnTo>
                <a:lnTo>
                  <a:pt x="705639" y="785692"/>
                </a:lnTo>
                <a:cubicBezTo>
                  <a:pt x="705639" y="754602"/>
                  <a:pt x="706987" y="734182"/>
                  <a:pt x="709683" y="724430"/>
                </a:cubicBezTo>
                <a:cubicBezTo>
                  <a:pt x="712379" y="714679"/>
                  <a:pt x="716079" y="707939"/>
                  <a:pt x="720783" y="704210"/>
                </a:cubicBezTo>
                <a:cubicBezTo>
                  <a:pt x="725486" y="700482"/>
                  <a:pt x="731222" y="698618"/>
                  <a:pt x="737991" y="698618"/>
                </a:cubicBezTo>
                <a:cubicBezTo>
                  <a:pt x="744989" y="698618"/>
                  <a:pt x="752561" y="701256"/>
                  <a:pt x="760706" y="706534"/>
                </a:cubicBezTo>
                <a:lnTo>
                  <a:pt x="775677" y="664373"/>
                </a:lnTo>
                <a:cubicBezTo>
                  <a:pt x="765467" y="658293"/>
                  <a:pt x="754855" y="655253"/>
                  <a:pt x="743842" y="655253"/>
                </a:cubicBezTo>
                <a:close/>
                <a:moveTo>
                  <a:pt x="523218" y="655253"/>
                </a:moveTo>
                <a:cubicBezTo>
                  <a:pt x="505322" y="655253"/>
                  <a:pt x="489117" y="659211"/>
                  <a:pt x="474605" y="667127"/>
                </a:cubicBezTo>
                <a:cubicBezTo>
                  <a:pt x="460092" y="675043"/>
                  <a:pt x="448878" y="686515"/>
                  <a:pt x="440963" y="701543"/>
                </a:cubicBezTo>
                <a:cubicBezTo>
                  <a:pt x="433047" y="716572"/>
                  <a:pt x="429089" y="732117"/>
                  <a:pt x="429089" y="748178"/>
                </a:cubicBezTo>
                <a:cubicBezTo>
                  <a:pt x="429089" y="769172"/>
                  <a:pt x="433047" y="786982"/>
                  <a:pt x="440963" y="801609"/>
                </a:cubicBezTo>
                <a:cubicBezTo>
                  <a:pt x="448878" y="816236"/>
                  <a:pt x="460437" y="827336"/>
                  <a:pt x="475637" y="834907"/>
                </a:cubicBezTo>
                <a:cubicBezTo>
                  <a:pt x="490838" y="842479"/>
                  <a:pt x="506813" y="846265"/>
                  <a:pt x="523562" y="846265"/>
                </a:cubicBezTo>
                <a:cubicBezTo>
                  <a:pt x="550637" y="846265"/>
                  <a:pt x="573093" y="837173"/>
                  <a:pt x="590933" y="818990"/>
                </a:cubicBezTo>
                <a:cubicBezTo>
                  <a:pt x="608772" y="800806"/>
                  <a:pt x="617691" y="777891"/>
                  <a:pt x="617691" y="750243"/>
                </a:cubicBezTo>
                <a:cubicBezTo>
                  <a:pt x="617691" y="722824"/>
                  <a:pt x="608858" y="700138"/>
                  <a:pt x="591191" y="682184"/>
                </a:cubicBezTo>
                <a:cubicBezTo>
                  <a:pt x="573524" y="664230"/>
                  <a:pt x="550866" y="655253"/>
                  <a:pt x="523218" y="655253"/>
                </a:cubicBezTo>
                <a:close/>
                <a:moveTo>
                  <a:pt x="234208" y="632538"/>
                </a:moveTo>
                <a:lnTo>
                  <a:pt x="257095" y="632538"/>
                </a:lnTo>
                <a:cubicBezTo>
                  <a:pt x="277859" y="632538"/>
                  <a:pt x="291798" y="633341"/>
                  <a:pt x="298911" y="634947"/>
                </a:cubicBezTo>
                <a:cubicBezTo>
                  <a:pt x="308433" y="637012"/>
                  <a:pt x="316291" y="640970"/>
                  <a:pt x="322486" y="646821"/>
                </a:cubicBezTo>
                <a:cubicBezTo>
                  <a:pt x="328681" y="652672"/>
                  <a:pt x="333499" y="660817"/>
                  <a:pt x="336941" y="671257"/>
                </a:cubicBezTo>
                <a:cubicBezTo>
                  <a:pt x="340383" y="681696"/>
                  <a:pt x="342104" y="696668"/>
                  <a:pt x="342104" y="716170"/>
                </a:cubicBezTo>
                <a:cubicBezTo>
                  <a:pt x="342104" y="735673"/>
                  <a:pt x="340383" y="751074"/>
                  <a:pt x="336941" y="762374"/>
                </a:cubicBezTo>
                <a:cubicBezTo>
                  <a:pt x="333499" y="773674"/>
                  <a:pt x="329054" y="781791"/>
                  <a:pt x="323605" y="786724"/>
                </a:cubicBezTo>
                <a:cubicBezTo>
                  <a:pt x="318155" y="791657"/>
                  <a:pt x="311301" y="795156"/>
                  <a:pt x="303041" y="797221"/>
                </a:cubicBezTo>
                <a:cubicBezTo>
                  <a:pt x="296731" y="798827"/>
                  <a:pt x="286464" y="799630"/>
                  <a:pt x="272238" y="799630"/>
                </a:cubicBezTo>
                <a:lnTo>
                  <a:pt x="234208" y="799630"/>
                </a:lnTo>
                <a:close/>
                <a:moveTo>
                  <a:pt x="1243514" y="594852"/>
                </a:moveTo>
                <a:lnTo>
                  <a:pt x="1194986" y="623074"/>
                </a:lnTo>
                <a:lnTo>
                  <a:pt x="1194986" y="659383"/>
                </a:lnTo>
                <a:lnTo>
                  <a:pt x="1172788" y="659383"/>
                </a:lnTo>
                <a:lnTo>
                  <a:pt x="1172788" y="697929"/>
                </a:lnTo>
                <a:lnTo>
                  <a:pt x="1194986" y="697929"/>
                </a:lnTo>
                <a:lnTo>
                  <a:pt x="1194986" y="777604"/>
                </a:lnTo>
                <a:cubicBezTo>
                  <a:pt x="1194986" y="794697"/>
                  <a:pt x="1195503" y="806055"/>
                  <a:pt x="1196535" y="811676"/>
                </a:cubicBezTo>
                <a:cubicBezTo>
                  <a:pt x="1197797" y="819592"/>
                  <a:pt x="1200063" y="825873"/>
                  <a:pt x="1203332" y="830519"/>
                </a:cubicBezTo>
                <a:cubicBezTo>
                  <a:pt x="1206602" y="835165"/>
                  <a:pt x="1211736" y="838951"/>
                  <a:pt x="1218734" y="841877"/>
                </a:cubicBezTo>
                <a:cubicBezTo>
                  <a:pt x="1225732" y="844802"/>
                  <a:pt x="1233590" y="846265"/>
                  <a:pt x="1242309" y="846265"/>
                </a:cubicBezTo>
                <a:cubicBezTo>
                  <a:pt x="1256535" y="846265"/>
                  <a:pt x="1269269" y="843855"/>
                  <a:pt x="1280511" y="839037"/>
                </a:cubicBezTo>
                <a:lnTo>
                  <a:pt x="1276381" y="801523"/>
                </a:lnTo>
                <a:cubicBezTo>
                  <a:pt x="1267892" y="804621"/>
                  <a:pt x="1261410" y="806169"/>
                  <a:pt x="1256936" y="806169"/>
                </a:cubicBezTo>
                <a:cubicBezTo>
                  <a:pt x="1253724" y="806169"/>
                  <a:pt x="1250999" y="805366"/>
                  <a:pt x="1248762" y="803760"/>
                </a:cubicBezTo>
                <a:cubicBezTo>
                  <a:pt x="1246525" y="802154"/>
                  <a:pt x="1245091" y="800118"/>
                  <a:pt x="1244460" y="797651"/>
                </a:cubicBezTo>
                <a:cubicBezTo>
                  <a:pt x="1243829" y="795185"/>
                  <a:pt x="1243514" y="786495"/>
                  <a:pt x="1243514" y="771581"/>
                </a:cubicBezTo>
                <a:lnTo>
                  <a:pt x="1243514" y="697929"/>
                </a:lnTo>
                <a:lnTo>
                  <a:pt x="1276554" y="697929"/>
                </a:lnTo>
                <a:lnTo>
                  <a:pt x="1276554" y="659383"/>
                </a:lnTo>
                <a:lnTo>
                  <a:pt x="1243514" y="659383"/>
                </a:lnTo>
                <a:close/>
                <a:moveTo>
                  <a:pt x="183271" y="589862"/>
                </a:moveTo>
                <a:lnTo>
                  <a:pt x="183271" y="842135"/>
                </a:lnTo>
                <a:lnTo>
                  <a:pt x="279121" y="842135"/>
                </a:lnTo>
                <a:cubicBezTo>
                  <a:pt x="297936" y="842135"/>
                  <a:pt x="312964" y="840356"/>
                  <a:pt x="324207" y="836800"/>
                </a:cubicBezTo>
                <a:cubicBezTo>
                  <a:pt x="339236" y="831982"/>
                  <a:pt x="351167" y="825271"/>
                  <a:pt x="360000" y="816666"/>
                </a:cubicBezTo>
                <a:cubicBezTo>
                  <a:pt x="371702" y="805309"/>
                  <a:pt x="380707" y="790453"/>
                  <a:pt x="387017" y="772097"/>
                </a:cubicBezTo>
                <a:cubicBezTo>
                  <a:pt x="392180" y="757069"/>
                  <a:pt x="394761" y="739172"/>
                  <a:pt x="394761" y="718407"/>
                </a:cubicBezTo>
                <a:cubicBezTo>
                  <a:pt x="394761" y="694775"/>
                  <a:pt x="392007" y="674899"/>
                  <a:pt x="386501" y="658781"/>
                </a:cubicBezTo>
                <a:cubicBezTo>
                  <a:pt x="380994" y="642662"/>
                  <a:pt x="372964" y="629039"/>
                  <a:pt x="362409" y="617911"/>
                </a:cubicBezTo>
                <a:cubicBezTo>
                  <a:pt x="351855" y="606783"/>
                  <a:pt x="339178" y="599039"/>
                  <a:pt x="324379" y="594680"/>
                </a:cubicBezTo>
                <a:cubicBezTo>
                  <a:pt x="313366" y="591468"/>
                  <a:pt x="297362" y="589862"/>
                  <a:pt x="276368" y="589862"/>
                </a:cubicBezTo>
                <a:close/>
                <a:moveTo>
                  <a:pt x="737858" y="0"/>
                </a:moveTo>
                <a:cubicBezTo>
                  <a:pt x="1145366" y="0"/>
                  <a:pt x="1475716" y="319040"/>
                  <a:pt x="1475716" y="712596"/>
                </a:cubicBezTo>
                <a:cubicBezTo>
                  <a:pt x="1475716" y="1106152"/>
                  <a:pt x="1145366" y="1425192"/>
                  <a:pt x="737858" y="1425192"/>
                </a:cubicBezTo>
                <a:cubicBezTo>
                  <a:pt x="330350" y="1425192"/>
                  <a:pt x="0" y="1106152"/>
                  <a:pt x="0" y="712596"/>
                </a:cubicBezTo>
                <a:cubicBezTo>
                  <a:pt x="0" y="319040"/>
                  <a:pt x="330350" y="0"/>
                  <a:pt x="737858" y="0"/>
                </a:cubicBezTo>
                <a:close/>
              </a:path>
            </a:pathLst>
          </a:custGeom>
          <a:ln w="190500" cap="rnd">
            <a:noFill/>
            <a:prstDash val="solid"/>
          </a:ln>
          <a:effectLst>
            <a:outerShdw sx="1000" sy="1000" algn="bl" rotWithShape="0">
              <a:srgbClr val="000000"/>
            </a:outerShdw>
          </a:effectLst>
        </p:spPr>
      </p:pic>
      <p:pic>
        <p:nvPicPr>
          <p:cNvPr id="29" name="Picture 28">
            <a:extLst>
              <a:ext uri="{FF2B5EF4-FFF2-40B4-BE49-F238E27FC236}">
                <a16:creationId xmlns:a16="http://schemas.microsoft.com/office/drawing/2014/main" id="{0FC64435-24B1-FB02-6A4C-BA5B18FB0790}"/>
              </a:ext>
            </a:extLst>
          </p:cNvPr>
          <p:cNvPicPr>
            <a:picLocks noChangeAspect="1" noChangeArrowheads="1"/>
          </p:cNvPicPr>
          <p:nvPr/>
        </p:nvPicPr>
        <p:blipFill>
          <a:blip r:embed="rId7" cstate="email">
            <a:duotone>
              <a:schemeClr val="bg2">
                <a:shade val="45000"/>
                <a:satMod val="135000"/>
              </a:schemeClr>
              <a:prstClr val="white"/>
            </a:duotone>
            <a:extLst>
              <a:ext uri="{28A0092B-C50C-407E-A947-70E740481C1C}">
                <a14:useLocalDpi xmlns:a14="http://schemas.microsoft.com/office/drawing/2010/main"/>
              </a:ext>
            </a:extLst>
          </a:blip>
          <a:srcRect/>
          <a:stretch/>
        </p:blipFill>
        <p:spPr bwMode="auto">
          <a:xfrm>
            <a:off x="141113" y="4628785"/>
            <a:ext cx="1077588" cy="1022154"/>
          </a:xfrm>
          <a:custGeom>
            <a:avLst/>
            <a:gdLst/>
            <a:ahLst/>
            <a:cxnLst/>
            <a:rect l="l" t="t" r="r" b="b"/>
            <a:pathLst>
              <a:path w="1587684" h="1470190">
                <a:moveTo>
                  <a:pt x="1186786" y="717625"/>
                </a:moveTo>
                <a:cubicBezTo>
                  <a:pt x="1198252" y="717625"/>
                  <a:pt x="1207985" y="721858"/>
                  <a:pt x="1215984" y="730325"/>
                </a:cubicBezTo>
                <a:cubicBezTo>
                  <a:pt x="1223984" y="738791"/>
                  <a:pt x="1228183" y="751157"/>
                  <a:pt x="1228583" y="767422"/>
                </a:cubicBezTo>
                <a:lnTo>
                  <a:pt x="1144588" y="767422"/>
                </a:lnTo>
                <a:cubicBezTo>
                  <a:pt x="1144455" y="752090"/>
                  <a:pt x="1148388" y="739957"/>
                  <a:pt x="1156388" y="731025"/>
                </a:cubicBezTo>
                <a:cubicBezTo>
                  <a:pt x="1164387" y="722092"/>
                  <a:pt x="1174520" y="717625"/>
                  <a:pt x="1186786" y="717625"/>
                </a:cubicBezTo>
                <a:close/>
                <a:moveTo>
                  <a:pt x="1307192" y="679428"/>
                </a:moveTo>
                <a:lnTo>
                  <a:pt x="1380588" y="782421"/>
                </a:lnTo>
                <a:lnTo>
                  <a:pt x="1303993" y="891815"/>
                </a:lnTo>
                <a:lnTo>
                  <a:pt x="1369789" y="891815"/>
                </a:lnTo>
                <a:lnTo>
                  <a:pt x="1413386" y="826019"/>
                </a:lnTo>
                <a:lnTo>
                  <a:pt x="1456583" y="891815"/>
                </a:lnTo>
                <a:lnTo>
                  <a:pt x="1525579" y="891815"/>
                </a:lnTo>
                <a:lnTo>
                  <a:pt x="1446984" y="780022"/>
                </a:lnTo>
                <a:lnTo>
                  <a:pt x="1518980" y="679428"/>
                </a:lnTo>
                <a:lnTo>
                  <a:pt x="1452984" y="679428"/>
                </a:lnTo>
                <a:lnTo>
                  <a:pt x="1413386" y="737824"/>
                </a:lnTo>
                <a:lnTo>
                  <a:pt x="1375788" y="679428"/>
                </a:lnTo>
                <a:close/>
                <a:moveTo>
                  <a:pt x="396341" y="679428"/>
                </a:moveTo>
                <a:lnTo>
                  <a:pt x="396341" y="813820"/>
                </a:lnTo>
                <a:cubicBezTo>
                  <a:pt x="396341" y="833818"/>
                  <a:pt x="398874" y="849484"/>
                  <a:pt x="403940" y="860817"/>
                </a:cubicBezTo>
                <a:cubicBezTo>
                  <a:pt x="409007" y="872149"/>
                  <a:pt x="417206" y="880949"/>
                  <a:pt x="428539" y="887215"/>
                </a:cubicBezTo>
                <a:cubicBezTo>
                  <a:pt x="439872" y="893481"/>
                  <a:pt x="452671" y="896614"/>
                  <a:pt x="466937" y="896614"/>
                </a:cubicBezTo>
                <a:cubicBezTo>
                  <a:pt x="480936" y="896614"/>
                  <a:pt x="494235" y="893348"/>
                  <a:pt x="506834" y="886815"/>
                </a:cubicBezTo>
                <a:cubicBezTo>
                  <a:pt x="519433" y="880282"/>
                  <a:pt x="529599" y="871349"/>
                  <a:pt x="537332" y="860017"/>
                </a:cubicBezTo>
                <a:lnTo>
                  <a:pt x="537332" y="891815"/>
                </a:lnTo>
                <a:lnTo>
                  <a:pt x="589529" y="891815"/>
                </a:lnTo>
                <a:lnTo>
                  <a:pt x="589529" y="679428"/>
                </a:lnTo>
                <a:lnTo>
                  <a:pt x="533333" y="679428"/>
                </a:lnTo>
                <a:lnTo>
                  <a:pt x="533333" y="769022"/>
                </a:lnTo>
                <a:cubicBezTo>
                  <a:pt x="533333" y="799420"/>
                  <a:pt x="531933" y="818519"/>
                  <a:pt x="529133" y="826319"/>
                </a:cubicBezTo>
                <a:cubicBezTo>
                  <a:pt x="526333" y="834118"/>
                  <a:pt x="521133" y="840651"/>
                  <a:pt x="513534" y="845918"/>
                </a:cubicBezTo>
                <a:cubicBezTo>
                  <a:pt x="505934" y="851184"/>
                  <a:pt x="497335" y="853817"/>
                  <a:pt x="487735" y="853817"/>
                </a:cubicBezTo>
                <a:cubicBezTo>
                  <a:pt x="479336" y="853817"/>
                  <a:pt x="472403" y="851851"/>
                  <a:pt x="466937" y="847917"/>
                </a:cubicBezTo>
                <a:cubicBezTo>
                  <a:pt x="461470" y="843984"/>
                  <a:pt x="457704" y="838651"/>
                  <a:pt x="455637" y="831918"/>
                </a:cubicBezTo>
                <a:cubicBezTo>
                  <a:pt x="453571" y="825185"/>
                  <a:pt x="452537" y="806887"/>
                  <a:pt x="452537" y="777022"/>
                </a:cubicBezTo>
                <a:lnTo>
                  <a:pt x="452537" y="679428"/>
                </a:lnTo>
                <a:close/>
                <a:moveTo>
                  <a:pt x="1183386" y="674628"/>
                </a:moveTo>
                <a:cubicBezTo>
                  <a:pt x="1155254" y="674628"/>
                  <a:pt x="1131989" y="684594"/>
                  <a:pt x="1113590" y="704526"/>
                </a:cubicBezTo>
                <a:cubicBezTo>
                  <a:pt x="1095191" y="724458"/>
                  <a:pt x="1085992" y="752023"/>
                  <a:pt x="1085992" y="787221"/>
                </a:cubicBezTo>
                <a:cubicBezTo>
                  <a:pt x="1085992" y="816686"/>
                  <a:pt x="1092992" y="841084"/>
                  <a:pt x="1106991" y="860417"/>
                </a:cubicBezTo>
                <a:cubicBezTo>
                  <a:pt x="1124723" y="884549"/>
                  <a:pt x="1152055" y="896614"/>
                  <a:pt x="1188986" y="896614"/>
                </a:cubicBezTo>
                <a:cubicBezTo>
                  <a:pt x="1212318" y="896614"/>
                  <a:pt x="1231750" y="891248"/>
                  <a:pt x="1247282" y="880515"/>
                </a:cubicBezTo>
                <a:cubicBezTo>
                  <a:pt x="1262814" y="869783"/>
                  <a:pt x="1274180" y="854150"/>
                  <a:pt x="1281380" y="833618"/>
                </a:cubicBezTo>
                <a:lnTo>
                  <a:pt x="1225383" y="824219"/>
                </a:lnTo>
                <a:cubicBezTo>
                  <a:pt x="1222317" y="834885"/>
                  <a:pt x="1217784" y="842618"/>
                  <a:pt x="1211784" y="847417"/>
                </a:cubicBezTo>
                <a:cubicBezTo>
                  <a:pt x="1205785" y="852217"/>
                  <a:pt x="1198385" y="854617"/>
                  <a:pt x="1189586" y="854617"/>
                </a:cubicBezTo>
                <a:cubicBezTo>
                  <a:pt x="1176653" y="854617"/>
                  <a:pt x="1165854" y="849984"/>
                  <a:pt x="1157188" y="840718"/>
                </a:cubicBezTo>
                <a:cubicBezTo>
                  <a:pt x="1148521" y="831452"/>
                  <a:pt x="1143988" y="818486"/>
                  <a:pt x="1143588" y="801820"/>
                </a:cubicBezTo>
                <a:lnTo>
                  <a:pt x="1284380" y="801820"/>
                </a:lnTo>
                <a:cubicBezTo>
                  <a:pt x="1285180" y="758756"/>
                  <a:pt x="1276447" y="726792"/>
                  <a:pt x="1258181" y="705926"/>
                </a:cubicBezTo>
                <a:cubicBezTo>
                  <a:pt x="1239916" y="685061"/>
                  <a:pt x="1214984" y="674628"/>
                  <a:pt x="1183386" y="674628"/>
                </a:cubicBezTo>
                <a:close/>
                <a:moveTo>
                  <a:pt x="951186" y="674628"/>
                </a:moveTo>
                <a:cubicBezTo>
                  <a:pt x="920655" y="674628"/>
                  <a:pt x="898123" y="680894"/>
                  <a:pt x="883590" y="693427"/>
                </a:cubicBezTo>
                <a:cubicBezTo>
                  <a:pt x="869058" y="705959"/>
                  <a:pt x="861792" y="721425"/>
                  <a:pt x="861792" y="739824"/>
                </a:cubicBezTo>
                <a:cubicBezTo>
                  <a:pt x="861792" y="760223"/>
                  <a:pt x="870191" y="776155"/>
                  <a:pt x="886990" y="787621"/>
                </a:cubicBezTo>
                <a:cubicBezTo>
                  <a:pt x="899123" y="795887"/>
                  <a:pt x="927854" y="805020"/>
                  <a:pt x="973185" y="815019"/>
                </a:cubicBezTo>
                <a:cubicBezTo>
                  <a:pt x="982918" y="817286"/>
                  <a:pt x="989184" y="819752"/>
                  <a:pt x="991984" y="822419"/>
                </a:cubicBezTo>
                <a:cubicBezTo>
                  <a:pt x="994650" y="825219"/>
                  <a:pt x="995983" y="828752"/>
                  <a:pt x="995983" y="833018"/>
                </a:cubicBezTo>
                <a:cubicBezTo>
                  <a:pt x="995983" y="839285"/>
                  <a:pt x="993517" y="844284"/>
                  <a:pt x="988584" y="848017"/>
                </a:cubicBezTo>
                <a:cubicBezTo>
                  <a:pt x="981251" y="853350"/>
                  <a:pt x="970318" y="856017"/>
                  <a:pt x="955786" y="856017"/>
                </a:cubicBezTo>
                <a:cubicBezTo>
                  <a:pt x="942587" y="856017"/>
                  <a:pt x="932321" y="853184"/>
                  <a:pt x="924988" y="847517"/>
                </a:cubicBezTo>
                <a:cubicBezTo>
                  <a:pt x="917655" y="841851"/>
                  <a:pt x="912788" y="833552"/>
                  <a:pt x="910389" y="822619"/>
                </a:cubicBezTo>
                <a:lnTo>
                  <a:pt x="853992" y="831218"/>
                </a:lnTo>
                <a:cubicBezTo>
                  <a:pt x="859192" y="851351"/>
                  <a:pt x="870224" y="867283"/>
                  <a:pt x="887090" y="879016"/>
                </a:cubicBezTo>
                <a:cubicBezTo>
                  <a:pt x="903956" y="890748"/>
                  <a:pt x="926854" y="896614"/>
                  <a:pt x="955786" y="896614"/>
                </a:cubicBezTo>
                <a:cubicBezTo>
                  <a:pt x="987651" y="896614"/>
                  <a:pt x="1011716" y="889615"/>
                  <a:pt x="1027981" y="875616"/>
                </a:cubicBezTo>
                <a:cubicBezTo>
                  <a:pt x="1044247" y="861617"/>
                  <a:pt x="1052380" y="844884"/>
                  <a:pt x="1052380" y="825419"/>
                </a:cubicBezTo>
                <a:cubicBezTo>
                  <a:pt x="1052380" y="807553"/>
                  <a:pt x="1046514" y="793621"/>
                  <a:pt x="1034781" y="783621"/>
                </a:cubicBezTo>
                <a:cubicBezTo>
                  <a:pt x="1022915" y="773755"/>
                  <a:pt x="1002016" y="765422"/>
                  <a:pt x="972085" y="758623"/>
                </a:cubicBezTo>
                <a:cubicBezTo>
                  <a:pt x="942153" y="751823"/>
                  <a:pt x="924654" y="746557"/>
                  <a:pt x="919588" y="742824"/>
                </a:cubicBezTo>
                <a:cubicBezTo>
                  <a:pt x="915855" y="740024"/>
                  <a:pt x="913988" y="736624"/>
                  <a:pt x="913988" y="732624"/>
                </a:cubicBezTo>
                <a:cubicBezTo>
                  <a:pt x="913988" y="727958"/>
                  <a:pt x="916122" y="724158"/>
                  <a:pt x="920388" y="721225"/>
                </a:cubicBezTo>
                <a:cubicBezTo>
                  <a:pt x="926788" y="717092"/>
                  <a:pt x="937387" y="715026"/>
                  <a:pt x="952186" y="715026"/>
                </a:cubicBezTo>
                <a:cubicBezTo>
                  <a:pt x="963919" y="715026"/>
                  <a:pt x="972951" y="717225"/>
                  <a:pt x="979284" y="721625"/>
                </a:cubicBezTo>
                <a:cubicBezTo>
                  <a:pt x="985617" y="726025"/>
                  <a:pt x="989917" y="732358"/>
                  <a:pt x="992184" y="740624"/>
                </a:cubicBezTo>
                <a:lnTo>
                  <a:pt x="1045180" y="730825"/>
                </a:lnTo>
                <a:cubicBezTo>
                  <a:pt x="1039847" y="712292"/>
                  <a:pt x="1030115" y="698293"/>
                  <a:pt x="1015982" y="688827"/>
                </a:cubicBezTo>
                <a:cubicBezTo>
                  <a:pt x="1001850" y="679361"/>
                  <a:pt x="980251" y="674628"/>
                  <a:pt x="951186" y="674628"/>
                </a:cubicBezTo>
                <a:close/>
                <a:moveTo>
                  <a:pt x="722586" y="674628"/>
                </a:moveTo>
                <a:cubicBezTo>
                  <a:pt x="692055" y="674628"/>
                  <a:pt x="669523" y="680894"/>
                  <a:pt x="654990" y="693427"/>
                </a:cubicBezTo>
                <a:cubicBezTo>
                  <a:pt x="640458" y="705959"/>
                  <a:pt x="633192" y="721425"/>
                  <a:pt x="633192" y="739824"/>
                </a:cubicBezTo>
                <a:cubicBezTo>
                  <a:pt x="633192" y="760223"/>
                  <a:pt x="641591" y="776155"/>
                  <a:pt x="658390" y="787621"/>
                </a:cubicBezTo>
                <a:cubicBezTo>
                  <a:pt x="670523" y="795887"/>
                  <a:pt x="699254" y="805020"/>
                  <a:pt x="744585" y="815019"/>
                </a:cubicBezTo>
                <a:cubicBezTo>
                  <a:pt x="754318" y="817286"/>
                  <a:pt x="760584" y="819752"/>
                  <a:pt x="763384" y="822419"/>
                </a:cubicBezTo>
                <a:cubicBezTo>
                  <a:pt x="766050" y="825219"/>
                  <a:pt x="767383" y="828752"/>
                  <a:pt x="767383" y="833018"/>
                </a:cubicBezTo>
                <a:cubicBezTo>
                  <a:pt x="767383" y="839285"/>
                  <a:pt x="764917" y="844284"/>
                  <a:pt x="759984" y="848017"/>
                </a:cubicBezTo>
                <a:cubicBezTo>
                  <a:pt x="752651" y="853350"/>
                  <a:pt x="741718" y="856017"/>
                  <a:pt x="727186" y="856017"/>
                </a:cubicBezTo>
                <a:cubicBezTo>
                  <a:pt x="713987" y="856017"/>
                  <a:pt x="703721" y="853184"/>
                  <a:pt x="696388" y="847517"/>
                </a:cubicBezTo>
                <a:cubicBezTo>
                  <a:pt x="689055" y="841851"/>
                  <a:pt x="684188" y="833552"/>
                  <a:pt x="681789" y="822619"/>
                </a:cubicBezTo>
                <a:lnTo>
                  <a:pt x="625392" y="831218"/>
                </a:lnTo>
                <a:cubicBezTo>
                  <a:pt x="630592" y="851351"/>
                  <a:pt x="641624" y="867283"/>
                  <a:pt x="658490" y="879016"/>
                </a:cubicBezTo>
                <a:cubicBezTo>
                  <a:pt x="675356" y="890748"/>
                  <a:pt x="698254" y="896614"/>
                  <a:pt x="727186" y="896614"/>
                </a:cubicBezTo>
                <a:cubicBezTo>
                  <a:pt x="759051" y="896614"/>
                  <a:pt x="783116" y="889615"/>
                  <a:pt x="799381" y="875616"/>
                </a:cubicBezTo>
                <a:cubicBezTo>
                  <a:pt x="815647" y="861617"/>
                  <a:pt x="823780" y="844884"/>
                  <a:pt x="823780" y="825419"/>
                </a:cubicBezTo>
                <a:cubicBezTo>
                  <a:pt x="823780" y="807553"/>
                  <a:pt x="817914" y="793621"/>
                  <a:pt x="806181" y="783621"/>
                </a:cubicBezTo>
                <a:cubicBezTo>
                  <a:pt x="794315" y="773755"/>
                  <a:pt x="773416" y="765422"/>
                  <a:pt x="743485" y="758623"/>
                </a:cubicBezTo>
                <a:cubicBezTo>
                  <a:pt x="713553" y="751823"/>
                  <a:pt x="696054" y="746557"/>
                  <a:pt x="690988" y="742824"/>
                </a:cubicBezTo>
                <a:cubicBezTo>
                  <a:pt x="687255" y="740024"/>
                  <a:pt x="685388" y="736624"/>
                  <a:pt x="685388" y="732624"/>
                </a:cubicBezTo>
                <a:cubicBezTo>
                  <a:pt x="685388" y="727958"/>
                  <a:pt x="687522" y="724158"/>
                  <a:pt x="691788" y="721225"/>
                </a:cubicBezTo>
                <a:cubicBezTo>
                  <a:pt x="698188" y="717092"/>
                  <a:pt x="708787" y="715026"/>
                  <a:pt x="723586" y="715026"/>
                </a:cubicBezTo>
                <a:cubicBezTo>
                  <a:pt x="735319" y="715026"/>
                  <a:pt x="744351" y="717225"/>
                  <a:pt x="750684" y="721625"/>
                </a:cubicBezTo>
                <a:cubicBezTo>
                  <a:pt x="757017" y="726025"/>
                  <a:pt x="761317" y="732358"/>
                  <a:pt x="763584" y="740624"/>
                </a:cubicBezTo>
                <a:lnTo>
                  <a:pt x="816580" y="730825"/>
                </a:lnTo>
                <a:cubicBezTo>
                  <a:pt x="811247" y="712292"/>
                  <a:pt x="801515" y="698293"/>
                  <a:pt x="787382" y="688827"/>
                </a:cubicBezTo>
                <a:cubicBezTo>
                  <a:pt x="773250" y="679361"/>
                  <a:pt x="751651" y="674628"/>
                  <a:pt x="722586" y="674628"/>
                </a:cubicBezTo>
                <a:close/>
                <a:moveTo>
                  <a:pt x="224310" y="593633"/>
                </a:moveTo>
                <a:cubicBezTo>
                  <a:pt x="201778" y="593633"/>
                  <a:pt x="182545" y="597033"/>
                  <a:pt x="166613" y="603832"/>
                </a:cubicBezTo>
                <a:cubicBezTo>
                  <a:pt x="150681" y="610632"/>
                  <a:pt x="138481" y="620531"/>
                  <a:pt x="130015" y="633531"/>
                </a:cubicBezTo>
                <a:cubicBezTo>
                  <a:pt x="121549" y="646530"/>
                  <a:pt x="117316" y="660496"/>
                  <a:pt x="117316" y="675428"/>
                </a:cubicBezTo>
                <a:cubicBezTo>
                  <a:pt x="117316" y="698627"/>
                  <a:pt x="126316" y="718292"/>
                  <a:pt x="144314" y="734424"/>
                </a:cubicBezTo>
                <a:cubicBezTo>
                  <a:pt x="157114" y="745890"/>
                  <a:pt x="179379" y="755556"/>
                  <a:pt x="211110" y="763423"/>
                </a:cubicBezTo>
                <a:cubicBezTo>
                  <a:pt x="235776" y="769556"/>
                  <a:pt x="251575" y="773822"/>
                  <a:pt x="258507" y="776222"/>
                </a:cubicBezTo>
                <a:cubicBezTo>
                  <a:pt x="268640" y="779822"/>
                  <a:pt x="275740" y="784055"/>
                  <a:pt x="279806" y="788921"/>
                </a:cubicBezTo>
                <a:cubicBezTo>
                  <a:pt x="283873" y="793787"/>
                  <a:pt x="285906" y="799687"/>
                  <a:pt x="285906" y="806620"/>
                </a:cubicBezTo>
                <a:cubicBezTo>
                  <a:pt x="285906" y="817419"/>
                  <a:pt x="281073" y="826852"/>
                  <a:pt x="271407" y="834918"/>
                </a:cubicBezTo>
                <a:cubicBezTo>
                  <a:pt x="261741" y="842984"/>
                  <a:pt x="247375" y="847017"/>
                  <a:pt x="228309" y="847017"/>
                </a:cubicBezTo>
                <a:cubicBezTo>
                  <a:pt x="210310" y="847017"/>
                  <a:pt x="196011" y="842484"/>
                  <a:pt x="185412" y="833418"/>
                </a:cubicBezTo>
                <a:cubicBezTo>
                  <a:pt x="174813" y="824352"/>
                  <a:pt x="167780" y="810153"/>
                  <a:pt x="164313" y="790821"/>
                </a:cubicBezTo>
                <a:lnTo>
                  <a:pt x="106717" y="796421"/>
                </a:lnTo>
                <a:cubicBezTo>
                  <a:pt x="110583" y="829219"/>
                  <a:pt x="122449" y="854184"/>
                  <a:pt x="142315" y="871316"/>
                </a:cubicBezTo>
                <a:cubicBezTo>
                  <a:pt x="162180" y="888448"/>
                  <a:pt x="190645" y="897014"/>
                  <a:pt x="227709" y="897014"/>
                </a:cubicBezTo>
                <a:cubicBezTo>
                  <a:pt x="253174" y="897014"/>
                  <a:pt x="274440" y="893448"/>
                  <a:pt x="291505" y="886315"/>
                </a:cubicBezTo>
                <a:cubicBezTo>
                  <a:pt x="308571" y="879182"/>
                  <a:pt x="321770" y="868283"/>
                  <a:pt x="331103" y="853617"/>
                </a:cubicBezTo>
                <a:cubicBezTo>
                  <a:pt x="340436" y="838951"/>
                  <a:pt x="345102" y="823219"/>
                  <a:pt x="345102" y="806420"/>
                </a:cubicBezTo>
                <a:cubicBezTo>
                  <a:pt x="345102" y="787888"/>
                  <a:pt x="341202" y="772322"/>
                  <a:pt x="333403" y="759723"/>
                </a:cubicBezTo>
                <a:cubicBezTo>
                  <a:pt x="325603" y="747124"/>
                  <a:pt x="314804" y="737191"/>
                  <a:pt x="301005" y="729925"/>
                </a:cubicBezTo>
                <a:cubicBezTo>
                  <a:pt x="287206" y="722658"/>
                  <a:pt x="265907" y="715626"/>
                  <a:pt x="237109" y="708826"/>
                </a:cubicBezTo>
                <a:cubicBezTo>
                  <a:pt x="208311" y="702026"/>
                  <a:pt x="190178" y="695493"/>
                  <a:pt x="182712" y="689227"/>
                </a:cubicBezTo>
                <a:cubicBezTo>
                  <a:pt x="176846" y="684294"/>
                  <a:pt x="173913" y="678361"/>
                  <a:pt x="173913" y="671428"/>
                </a:cubicBezTo>
                <a:cubicBezTo>
                  <a:pt x="173913" y="663829"/>
                  <a:pt x="177046" y="657762"/>
                  <a:pt x="183312" y="653229"/>
                </a:cubicBezTo>
                <a:cubicBezTo>
                  <a:pt x="193045" y="646163"/>
                  <a:pt x="206511" y="642630"/>
                  <a:pt x="223710" y="642630"/>
                </a:cubicBezTo>
                <a:cubicBezTo>
                  <a:pt x="240375" y="642630"/>
                  <a:pt x="252874" y="645930"/>
                  <a:pt x="261207" y="652529"/>
                </a:cubicBezTo>
                <a:cubicBezTo>
                  <a:pt x="269540" y="659129"/>
                  <a:pt x="274973" y="669962"/>
                  <a:pt x="277506" y="685027"/>
                </a:cubicBezTo>
                <a:lnTo>
                  <a:pt x="336703" y="682428"/>
                </a:lnTo>
                <a:cubicBezTo>
                  <a:pt x="335769" y="655496"/>
                  <a:pt x="326003" y="633964"/>
                  <a:pt x="307405" y="617831"/>
                </a:cubicBezTo>
                <a:cubicBezTo>
                  <a:pt x="288806" y="601699"/>
                  <a:pt x="261107" y="593633"/>
                  <a:pt x="224310" y="593633"/>
                </a:cubicBezTo>
                <a:close/>
                <a:moveTo>
                  <a:pt x="793842" y="0"/>
                </a:moveTo>
                <a:cubicBezTo>
                  <a:pt x="1232269" y="0"/>
                  <a:pt x="1587684" y="329113"/>
                  <a:pt x="1587684" y="735095"/>
                </a:cubicBezTo>
                <a:cubicBezTo>
                  <a:pt x="1587684" y="1141077"/>
                  <a:pt x="1232269" y="1470190"/>
                  <a:pt x="793842" y="1470190"/>
                </a:cubicBezTo>
                <a:cubicBezTo>
                  <a:pt x="355415" y="1470190"/>
                  <a:pt x="0" y="1141077"/>
                  <a:pt x="0" y="735095"/>
                </a:cubicBezTo>
                <a:cubicBezTo>
                  <a:pt x="0" y="329113"/>
                  <a:pt x="355415" y="0"/>
                  <a:pt x="793842" y="0"/>
                </a:cubicBezTo>
                <a:close/>
              </a:path>
            </a:pathLst>
          </a:custGeom>
          <a:ln w="190500" cap="rnd">
            <a:noFill/>
            <a:prstDash val="solid"/>
          </a:ln>
          <a:effectLst>
            <a:outerShdw sx="1000" sy="1000" algn="bl" rotWithShape="0">
              <a:srgbClr val="000000"/>
            </a:outerShdw>
          </a:effectLst>
          <a:extLst>
            <a:ext uri="{909E8E84-426E-40DD-AFC4-6F175D3DCCD1}">
              <a14:hiddenFill xmlns:a14="http://schemas.microsoft.com/office/drawing/2010/main">
                <a:solidFill>
                  <a:srgbClr val="FFFFFF"/>
                </a:solidFill>
              </a14:hiddenFill>
            </a:ext>
          </a:extLst>
        </p:spPr>
      </p:pic>
      <p:pic>
        <p:nvPicPr>
          <p:cNvPr id="30" name="Picture 29" descr="Visit Broadstairs - quintessential seaside town on the Kent coast - Visit  Thanet">
            <a:extLst>
              <a:ext uri="{FF2B5EF4-FFF2-40B4-BE49-F238E27FC236}">
                <a16:creationId xmlns:a16="http://schemas.microsoft.com/office/drawing/2014/main" id="{B64474DE-1F4F-B866-086F-3F2734B28A04}"/>
              </a:ext>
            </a:extLst>
          </p:cNvPr>
          <p:cNvPicPr>
            <a:picLocks noChangeAspect="1" noChangeArrowheads="1"/>
          </p:cNvPicPr>
          <p:nvPr/>
        </p:nvPicPr>
        <p:blipFill>
          <a:blip r:embed="rId8" cstate="email">
            <a:duotone>
              <a:schemeClr val="bg2">
                <a:shade val="45000"/>
                <a:satMod val="135000"/>
              </a:schemeClr>
              <a:prstClr val="white"/>
            </a:duotone>
            <a:extLst>
              <a:ext uri="{28A0092B-C50C-407E-A947-70E740481C1C}">
                <a14:useLocalDpi xmlns:a14="http://schemas.microsoft.com/office/drawing/2010/main"/>
              </a:ext>
            </a:extLst>
          </a:blip>
          <a:srcRect/>
          <a:stretch/>
        </p:blipFill>
        <p:spPr bwMode="auto">
          <a:xfrm>
            <a:off x="141113" y="5749211"/>
            <a:ext cx="1069721" cy="996064"/>
          </a:xfrm>
          <a:custGeom>
            <a:avLst/>
            <a:gdLst/>
            <a:ahLst/>
            <a:cxnLst/>
            <a:rect l="l" t="t" r="r" b="b"/>
            <a:pathLst>
              <a:path w="1488724" h="1386216">
                <a:moveTo>
                  <a:pt x="693640" y="714168"/>
                </a:moveTo>
                <a:lnTo>
                  <a:pt x="750836" y="784763"/>
                </a:lnTo>
                <a:cubicBezTo>
                  <a:pt x="741237" y="792763"/>
                  <a:pt x="732371" y="798496"/>
                  <a:pt x="724238" y="801962"/>
                </a:cubicBezTo>
                <a:cubicBezTo>
                  <a:pt x="716105" y="805429"/>
                  <a:pt x="707639" y="807162"/>
                  <a:pt x="698839" y="807162"/>
                </a:cubicBezTo>
                <a:cubicBezTo>
                  <a:pt x="685507" y="807162"/>
                  <a:pt x="674874" y="803329"/>
                  <a:pt x="666941" y="795663"/>
                </a:cubicBezTo>
                <a:cubicBezTo>
                  <a:pt x="659008" y="787997"/>
                  <a:pt x="655042" y="778097"/>
                  <a:pt x="655042" y="765964"/>
                </a:cubicBezTo>
                <a:cubicBezTo>
                  <a:pt x="655042" y="756365"/>
                  <a:pt x="658242" y="746966"/>
                  <a:pt x="664641" y="737766"/>
                </a:cubicBezTo>
                <a:cubicBezTo>
                  <a:pt x="671041" y="728567"/>
                  <a:pt x="680707" y="720701"/>
                  <a:pt x="693640" y="714168"/>
                </a:cubicBezTo>
                <a:close/>
                <a:moveTo>
                  <a:pt x="717638" y="589775"/>
                </a:moveTo>
                <a:cubicBezTo>
                  <a:pt x="726838" y="589775"/>
                  <a:pt x="734137" y="592308"/>
                  <a:pt x="739537" y="597375"/>
                </a:cubicBezTo>
                <a:cubicBezTo>
                  <a:pt x="744936" y="602441"/>
                  <a:pt x="747636" y="608574"/>
                  <a:pt x="747636" y="615774"/>
                </a:cubicBezTo>
                <a:cubicBezTo>
                  <a:pt x="747636" y="624307"/>
                  <a:pt x="742037" y="632906"/>
                  <a:pt x="730837" y="641572"/>
                </a:cubicBezTo>
                <a:lnTo>
                  <a:pt x="715638" y="653171"/>
                </a:lnTo>
                <a:lnTo>
                  <a:pt x="701839" y="637172"/>
                </a:lnTo>
                <a:cubicBezTo>
                  <a:pt x="693306" y="627306"/>
                  <a:pt x="689040" y="618907"/>
                  <a:pt x="689040" y="611974"/>
                </a:cubicBezTo>
                <a:cubicBezTo>
                  <a:pt x="689040" y="606108"/>
                  <a:pt x="691573" y="600941"/>
                  <a:pt x="696639" y="596475"/>
                </a:cubicBezTo>
                <a:cubicBezTo>
                  <a:pt x="701706" y="592008"/>
                  <a:pt x="708705" y="589775"/>
                  <a:pt x="717638" y="589775"/>
                </a:cubicBezTo>
                <a:close/>
                <a:moveTo>
                  <a:pt x="894195" y="555177"/>
                </a:moveTo>
                <a:lnTo>
                  <a:pt x="894195" y="848359"/>
                </a:lnTo>
                <a:lnTo>
                  <a:pt x="949191" y="848359"/>
                </a:lnTo>
                <a:lnTo>
                  <a:pt x="949191" y="617574"/>
                </a:lnTo>
                <a:lnTo>
                  <a:pt x="1007188" y="848359"/>
                </a:lnTo>
                <a:lnTo>
                  <a:pt x="1064184" y="848359"/>
                </a:lnTo>
                <a:lnTo>
                  <a:pt x="1122381" y="617574"/>
                </a:lnTo>
                <a:lnTo>
                  <a:pt x="1122381" y="848359"/>
                </a:lnTo>
                <a:lnTo>
                  <a:pt x="1177377" y="848359"/>
                </a:lnTo>
                <a:lnTo>
                  <a:pt x="1177377" y="555177"/>
                </a:lnTo>
                <a:lnTo>
                  <a:pt x="1088583" y="555177"/>
                </a:lnTo>
                <a:lnTo>
                  <a:pt x="1035986" y="755165"/>
                </a:lnTo>
                <a:lnTo>
                  <a:pt x="982789" y="555177"/>
                </a:lnTo>
                <a:close/>
                <a:moveTo>
                  <a:pt x="324295" y="555177"/>
                </a:moveTo>
                <a:lnTo>
                  <a:pt x="324295" y="848359"/>
                </a:lnTo>
                <a:lnTo>
                  <a:pt x="383491" y="848359"/>
                </a:lnTo>
                <a:lnTo>
                  <a:pt x="383491" y="759765"/>
                </a:lnTo>
                <a:lnTo>
                  <a:pt x="431488" y="710768"/>
                </a:lnTo>
                <a:lnTo>
                  <a:pt x="512083" y="848359"/>
                </a:lnTo>
                <a:lnTo>
                  <a:pt x="588679" y="848359"/>
                </a:lnTo>
                <a:lnTo>
                  <a:pt x="472286" y="669370"/>
                </a:lnTo>
                <a:lnTo>
                  <a:pt x="582679" y="555177"/>
                </a:lnTo>
                <a:lnTo>
                  <a:pt x="503084" y="555177"/>
                </a:lnTo>
                <a:lnTo>
                  <a:pt x="383491" y="685369"/>
                </a:lnTo>
                <a:lnTo>
                  <a:pt x="383491" y="555177"/>
                </a:lnTo>
                <a:close/>
                <a:moveTo>
                  <a:pt x="716238" y="550178"/>
                </a:moveTo>
                <a:cubicBezTo>
                  <a:pt x="689973" y="550178"/>
                  <a:pt x="669741" y="556344"/>
                  <a:pt x="655542" y="568677"/>
                </a:cubicBezTo>
                <a:cubicBezTo>
                  <a:pt x="641343" y="581009"/>
                  <a:pt x="634243" y="596042"/>
                  <a:pt x="634243" y="613774"/>
                </a:cubicBezTo>
                <a:cubicBezTo>
                  <a:pt x="634243" y="623373"/>
                  <a:pt x="636776" y="633539"/>
                  <a:pt x="641843" y="644272"/>
                </a:cubicBezTo>
                <a:cubicBezTo>
                  <a:pt x="646909" y="655005"/>
                  <a:pt x="654442" y="666304"/>
                  <a:pt x="664441" y="678170"/>
                </a:cubicBezTo>
                <a:cubicBezTo>
                  <a:pt x="642176" y="689236"/>
                  <a:pt x="625444" y="702268"/>
                  <a:pt x="614244" y="717268"/>
                </a:cubicBezTo>
                <a:cubicBezTo>
                  <a:pt x="603045" y="732267"/>
                  <a:pt x="597445" y="749166"/>
                  <a:pt x="597445" y="767964"/>
                </a:cubicBezTo>
                <a:cubicBezTo>
                  <a:pt x="597445" y="788630"/>
                  <a:pt x="604578" y="806895"/>
                  <a:pt x="618844" y="822761"/>
                </a:cubicBezTo>
                <a:cubicBezTo>
                  <a:pt x="637243" y="843293"/>
                  <a:pt x="664708" y="853559"/>
                  <a:pt x="701239" y="853559"/>
                </a:cubicBezTo>
                <a:cubicBezTo>
                  <a:pt x="719638" y="853559"/>
                  <a:pt x="735504" y="851026"/>
                  <a:pt x="748836" y="845960"/>
                </a:cubicBezTo>
                <a:cubicBezTo>
                  <a:pt x="762169" y="840893"/>
                  <a:pt x="774768" y="833027"/>
                  <a:pt x="786634" y="822361"/>
                </a:cubicBezTo>
                <a:cubicBezTo>
                  <a:pt x="801966" y="836627"/>
                  <a:pt x="817965" y="847826"/>
                  <a:pt x="834631" y="855959"/>
                </a:cubicBezTo>
                <a:lnTo>
                  <a:pt x="868629" y="812562"/>
                </a:lnTo>
                <a:cubicBezTo>
                  <a:pt x="863962" y="810295"/>
                  <a:pt x="856663" y="805662"/>
                  <a:pt x="846730" y="798663"/>
                </a:cubicBezTo>
                <a:cubicBezTo>
                  <a:pt x="836798" y="791663"/>
                  <a:pt x="828698" y="785230"/>
                  <a:pt x="822432" y="779364"/>
                </a:cubicBezTo>
                <a:cubicBezTo>
                  <a:pt x="826698" y="773764"/>
                  <a:pt x="830698" y="766798"/>
                  <a:pt x="834431" y="758465"/>
                </a:cubicBezTo>
                <a:cubicBezTo>
                  <a:pt x="838164" y="750132"/>
                  <a:pt x="842564" y="736966"/>
                  <a:pt x="847630" y="718967"/>
                </a:cubicBezTo>
                <a:lnTo>
                  <a:pt x="796833" y="707368"/>
                </a:lnTo>
                <a:cubicBezTo>
                  <a:pt x="793367" y="721101"/>
                  <a:pt x="789234" y="732233"/>
                  <a:pt x="784434" y="740766"/>
                </a:cubicBezTo>
                <a:lnTo>
                  <a:pt x="743637" y="686969"/>
                </a:lnTo>
                <a:cubicBezTo>
                  <a:pt x="765102" y="673504"/>
                  <a:pt x="779368" y="661438"/>
                  <a:pt x="786434" y="650772"/>
                </a:cubicBezTo>
                <a:cubicBezTo>
                  <a:pt x="793500" y="640106"/>
                  <a:pt x="797033" y="628840"/>
                  <a:pt x="797033" y="616974"/>
                </a:cubicBezTo>
                <a:cubicBezTo>
                  <a:pt x="797033" y="598308"/>
                  <a:pt x="789900" y="582509"/>
                  <a:pt x="775635" y="569577"/>
                </a:cubicBezTo>
                <a:cubicBezTo>
                  <a:pt x="761369" y="556644"/>
                  <a:pt x="741570" y="550178"/>
                  <a:pt x="716238" y="550178"/>
                </a:cubicBezTo>
                <a:close/>
                <a:moveTo>
                  <a:pt x="744362" y="0"/>
                </a:moveTo>
                <a:cubicBezTo>
                  <a:pt x="1155462" y="0"/>
                  <a:pt x="1488724" y="310315"/>
                  <a:pt x="1488724" y="693108"/>
                </a:cubicBezTo>
                <a:cubicBezTo>
                  <a:pt x="1488724" y="1075901"/>
                  <a:pt x="1155462" y="1386216"/>
                  <a:pt x="744362" y="1386216"/>
                </a:cubicBezTo>
                <a:cubicBezTo>
                  <a:pt x="333262" y="1386216"/>
                  <a:pt x="0" y="1075901"/>
                  <a:pt x="0" y="693108"/>
                </a:cubicBezTo>
                <a:cubicBezTo>
                  <a:pt x="0" y="310315"/>
                  <a:pt x="333262" y="0"/>
                  <a:pt x="744362" y="0"/>
                </a:cubicBezTo>
                <a:close/>
              </a:path>
            </a:pathLst>
          </a:custGeom>
          <a:ln w="190500" cap="rnd">
            <a:noFill/>
            <a:prstDash val="solid"/>
          </a:ln>
          <a:effectLst>
            <a:outerShdw sx="1000" sy="1000" algn="bl" rotWithShape="0">
              <a:srgbClr val="000000"/>
            </a:outerShdw>
          </a:effectLst>
          <a:extLst>
            <a:ext uri="{909E8E84-426E-40DD-AFC4-6F175D3DCCD1}">
              <a14:hiddenFill xmlns:a14="http://schemas.microsoft.com/office/drawing/2010/main">
                <a:solidFill>
                  <a:srgbClr val="FFFFFF"/>
                </a:solidFill>
              </a14:hiddenFill>
            </a:ext>
          </a:extLst>
        </p:spPr>
      </p:pic>
      <p:pic>
        <p:nvPicPr>
          <p:cNvPr id="31" name="Picture 30">
            <a:extLst>
              <a:ext uri="{FF2B5EF4-FFF2-40B4-BE49-F238E27FC236}">
                <a16:creationId xmlns:a16="http://schemas.microsoft.com/office/drawing/2014/main" id="{5BE210CF-FB72-FCD6-3F86-8735BDAB916B}"/>
              </a:ext>
            </a:extLst>
          </p:cNvPr>
          <p:cNvPicPr>
            <a:picLocks noChangeAspect="1"/>
          </p:cNvPicPr>
          <p:nvPr/>
        </p:nvPicPr>
        <p:blipFill>
          <a:blip r:embed="rId9" cstate="email">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a:xfrm>
            <a:off x="141113" y="176449"/>
            <a:ext cx="1096368" cy="1048554"/>
          </a:xfrm>
          <a:custGeom>
            <a:avLst/>
            <a:gdLst/>
            <a:ahLst/>
            <a:cxnLst/>
            <a:rect l="l" t="t" r="r" b="b"/>
            <a:pathLst>
              <a:path w="1525808" h="1459266">
                <a:moveTo>
                  <a:pt x="677955" y="762168"/>
                </a:moveTo>
                <a:lnTo>
                  <a:pt x="735152" y="832763"/>
                </a:lnTo>
                <a:cubicBezTo>
                  <a:pt x="725552" y="840763"/>
                  <a:pt x="716686" y="846496"/>
                  <a:pt x="708553" y="849962"/>
                </a:cubicBezTo>
                <a:cubicBezTo>
                  <a:pt x="700420" y="853429"/>
                  <a:pt x="691954" y="855162"/>
                  <a:pt x="683155" y="855162"/>
                </a:cubicBezTo>
                <a:cubicBezTo>
                  <a:pt x="669822" y="855162"/>
                  <a:pt x="659190" y="851329"/>
                  <a:pt x="651257" y="843663"/>
                </a:cubicBezTo>
                <a:cubicBezTo>
                  <a:pt x="643324" y="835997"/>
                  <a:pt x="639357" y="826097"/>
                  <a:pt x="639357" y="813965"/>
                </a:cubicBezTo>
                <a:cubicBezTo>
                  <a:pt x="639357" y="804365"/>
                  <a:pt x="642557" y="794966"/>
                  <a:pt x="648957" y="785766"/>
                </a:cubicBezTo>
                <a:cubicBezTo>
                  <a:pt x="655356" y="776567"/>
                  <a:pt x="665023" y="768701"/>
                  <a:pt x="677955" y="762168"/>
                </a:cubicBezTo>
                <a:close/>
                <a:moveTo>
                  <a:pt x="701954" y="637775"/>
                </a:moveTo>
                <a:cubicBezTo>
                  <a:pt x="711153" y="637775"/>
                  <a:pt x="718453" y="640309"/>
                  <a:pt x="723852" y="645375"/>
                </a:cubicBezTo>
                <a:cubicBezTo>
                  <a:pt x="729252" y="650441"/>
                  <a:pt x="731952" y="656574"/>
                  <a:pt x="731952" y="663774"/>
                </a:cubicBezTo>
                <a:cubicBezTo>
                  <a:pt x="731952" y="672307"/>
                  <a:pt x="726352" y="680906"/>
                  <a:pt x="715153" y="689572"/>
                </a:cubicBezTo>
                <a:lnTo>
                  <a:pt x="699954" y="701171"/>
                </a:lnTo>
                <a:lnTo>
                  <a:pt x="686155" y="685172"/>
                </a:lnTo>
                <a:cubicBezTo>
                  <a:pt x="677622" y="675306"/>
                  <a:pt x="673355" y="666907"/>
                  <a:pt x="673355" y="659974"/>
                </a:cubicBezTo>
                <a:cubicBezTo>
                  <a:pt x="673355" y="654108"/>
                  <a:pt x="675889" y="648941"/>
                  <a:pt x="680955" y="644475"/>
                </a:cubicBezTo>
                <a:cubicBezTo>
                  <a:pt x="686021" y="640009"/>
                  <a:pt x="693021" y="637775"/>
                  <a:pt x="701954" y="637775"/>
                </a:cubicBezTo>
                <a:close/>
                <a:moveTo>
                  <a:pt x="860437" y="603177"/>
                </a:moveTo>
                <a:lnTo>
                  <a:pt x="930433" y="896360"/>
                </a:lnTo>
                <a:lnTo>
                  <a:pt x="994629" y="896360"/>
                </a:lnTo>
                <a:lnTo>
                  <a:pt x="1052825" y="677173"/>
                </a:lnTo>
                <a:lnTo>
                  <a:pt x="1111222" y="896360"/>
                </a:lnTo>
                <a:lnTo>
                  <a:pt x="1174018" y="896360"/>
                </a:lnTo>
                <a:lnTo>
                  <a:pt x="1245214" y="603177"/>
                </a:lnTo>
                <a:lnTo>
                  <a:pt x="1185617" y="603177"/>
                </a:lnTo>
                <a:lnTo>
                  <a:pt x="1140620" y="807965"/>
                </a:lnTo>
                <a:lnTo>
                  <a:pt x="1089223" y="603177"/>
                </a:lnTo>
                <a:lnTo>
                  <a:pt x="1018827" y="603177"/>
                </a:lnTo>
                <a:lnTo>
                  <a:pt x="965231" y="804565"/>
                </a:lnTo>
                <a:lnTo>
                  <a:pt x="921033" y="603177"/>
                </a:lnTo>
                <a:close/>
                <a:moveTo>
                  <a:pt x="298885" y="603177"/>
                </a:moveTo>
                <a:lnTo>
                  <a:pt x="298885" y="896360"/>
                </a:lnTo>
                <a:lnTo>
                  <a:pt x="353882" y="896360"/>
                </a:lnTo>
                <a:lnTo>
                  <a:pt x="353882" y="705171"/>
                </a:lnTo>
                <a:lnTo>
                  <a:pt x="472075" y="896360"/>
                </a:lnTo>
                <a:lnTo>
                  <a:pt x="531471" y="896360"/>
                </a:lnTo>
                <a:lnTo>
                  <a:pt x="531471" y="603177"/>
                </a:lnTo>
                <a:lnTo>
                  <a:pt x="476474" y="603177"/>
                </a:lnTo>
                <a:lnTo>
                  <a:pt x="476474" y="798965"/>
                </a:lnTo>
                <a:lnTo>
                  <a:pt x="356482" y="603177"/>
                </a:lnTo>
                <a:close/>
                <a:moveTo>
                  <a:pt x="700554" y="598178"/>
                </a:moveTo>
                <a:cubicBezTo>
                  <a:pt x="674289" y="598178"/>
                  <a:pt x="654056" y="604344"/>
                  <a:pt x="639857" y="616677"/>
                </a:cubicBezTo>
                <a:cubicBezTo>
                  <a:pt x="625658" y="629009"/>
                  <a:pt x="618559" y="644042"/>
                  <a:pt x="618559" y="661774"/>
                </a:cubicBezTo>
                <a:cubicBezTo>
                  <a:pt x="618559" y="671373"/>
                  <a:pt x="621092" y="681539"/>
                  <a:pt x="626158" y="692272"/>
                </a:cubicBezTo>
                <a:cubicBezTo>
                  <a:pt x="631225" y="703005"/>
                  <a:pt x="638757" y="714304"/>
                  <a:pt x="648757" y="726170"/>
                </a:cubicBezTo>
                <a:cubicBezTo>
                  <a:pt x="626492" y="737236"/>
                  <a:pt x="609759" y="750268"/>
                  <a:pt x="598560" y="765268"/>
                </a:cubicBezTo>
                <a:cubicBezTo>
                  <a:pt x="587361" y="780267"/>
                  <a:pt x="581761" y="797166"/>
                  <a:pt x="581761" y="815964"/>
                </a:cubicBezTo>
                <a:cubicBezTo>
                  <a:pt x="581761" y="836630"/>
                  <a:pt x="588894" y="854895"/>
                  <a:pt x="603160" y="870761"/>
                </a:cubicBezTo>
                <a:cubicBezTo>
                  <a:pt x="621559" y="891293"/>
                  <a:pt x="649023" y="901559"/>
                  <a:pt x="685555" y="901559"/>
                </a:cubicBezTo>
                <a:cubicBezTo>
                  <a:pt x="703953" y="901559"/>
                  <a:pt x="719819" y="899026"/>
                  <a:pt x="733152" y="893960"/>
                </a:cubicBezTo>
                <a:cubicBezTo>
                  <a:pt x="746484" y="888893"/>
                  <a:pt x="759083" y="881027"/>
                  <a:pt x="770949" y="870361"/>
                </a:cubicBezTo>
                <a:cubicBezTo>
                  <a:pt x="786282" y="884627"/>
                  <a:pt x="802281" y="895826"/>
                  <a:pt x="818946" y="903959"/>
                </a:cubicBezTo>
                <a:lnTo>
                  <a:pt x="852944" y="860562"/>
                </a:lnTo>
                <a:cubicBezTo>
                  <a:pt x="848278" y="858295"/>
                  <a:pt x="840978" y="853662"/>
                  <a:pt x="831046" y="846663"/>
                </a:cubicBezTo>
                <a:cubicBezTo>
                  <a:pt x="821113" y="839663"/>
                  <a:pt x="813013" y="833230"/>
                  <a:pt x="806747" y="827364"/>
                </a:cubicBezTo>
                <a:cubicBezTo>
                  <a:pt x="811014" y="821764"/>
                  <a:pt x="815013" y="814798"/>
                  <a:pt x="818746" y="806465"/>
                </a:cubicBezTo>
                <a:cubicBezTo>
                  <a:pt x="822479" y="798132"/>
                  <a:pt x="826879" y="784966"/>
                  <a:pt x="831946" y="766967"/>
                </a:cubicBezTo>
                <a:lnTo>
                  <a:pt x="781149" y="755368"/>
                </a:lnTo>
                <a:cubicBezTo>
                  <a:pt x="777682" y="769101"/>
                  <a:pt x="773549" y="780233"/>
                  <a:pt x="768749" y="788766"/>
                </a:cubicBezTo>
                <a:lnTo>
                  <a:pt x="727952" y="734969"/>
                </a:lnTo>
                <a:cubicBezTo>
                  <a:pt x="749417" y="721504"/>
                  <a:pt x="763683" y="709438"/>
                  <a:pt x="770749" y="698772"/>
                </a:cubicBezTo>
                <a:cubicBezTo>
                  <a:pt x="777816" y="688106"/>
                  <a:pt x="781349" y="676840"/>
                  <a:pt x="781349" y="664974"/>
                </a:cubicBezTo>
                <a:cubicBezTo>
                  <a:pt x="781349" y="646308"/>
                  <a:pt x="774216" y="630509"/>
                  <a:pt x="759950" y="617577"/>
                </a:cubicBezTo>
                <a:cubicBezTo>
                  <a:pt x="745684" y="604644"/>
                  <a:pt x="725885" y="598178"/>
                  <a:pt x="700554" y="598178"/>
                </a:cubicBezTo>
                <a:close/>
                <a:moveTo>
                  <a:pt x="762904" y="0"/>
                </a:moveTo>
                <a:cubicBezTo>
                  <a:pt x="1184244" y="0"/>
                  <a:pt x="1525808" y="326668"/>
                  <a:pt x="1525808" y="729633"/>
                </a:cubicBezTo>
                <a:cubicBezTo>
                  <a:pt x="1525808" y="1132598"/>
                  <a:pt x="1184244" y="1459266"/>
                  <a:pt x="762904" y="1459266"/>
                </a:cubicBezTo>
                <a:cubicBezTo>
                  <a:pt x="341564" y="1459266"/>
                  <a:pt x="0" y="1132598"/>
                  <a:pt x="0" y="729633"/>
                </a:cubicBezTo>
                <a:cubicBezTo>
                  <a:pt x="0" y="326668"/>
                  <a:pt x="341564" y="0"/>
                  <a:pt x="762904" y="0"/>
                </a:cubicBezTo>
                <a:close/>
              </a:path>
            </a:pathLst>
          </a:custGeom>
          <a:ln w="190500" cap="rnd">
            <a:noFill/>
            <a:prstDash val="solid"/>
          </a:ln>
          <a:effectLst>
            <a:outerShdw sx="1000" sy="1000" algn="bl" rotWithShape="0">
              <a:srgbClr val="000000"/>
            </a:outerShdw>
          </a:effectLst>
        </p:spPr>
      </p:pic>
      <p:grpSp>
        <p:nvGrpSpPr>
          <p:cNvPr id="32" name="Group 31">
            <a:extLst>
              <a:ext uri="{FF2B5EF4-FFF2-40B4-BE49-F238E27FC236}">
                <a16:creationId xmlns:a16="http://schemas.microsoft.com/office/drawing/2014/main" id="{C3D725B3-9EBB-8530-600F-8E8A4768C901}"/>
              </a:ext>
            </a:extLst>
          </p:cNvPr>
          <p:cNvGrpSpPr/>
          <p:nvPr/>
        </p:nvGrpSpPr>
        <p:grpSpPr>
          <a:xfrm>
            <a:off x="-1112641" y="1307391"/>
            <a:ext cx="1068059" cy="1022154"/>
            <a:chOff x="171472" y="1555617"/>
            <a:chExt cx="1281671" cy="1226585"/>
          </a:xfrm>
        </p:grpSpPr>
        <p:sp>
          <p:nvSpPr>
            <p:cNvPr id="33" name="Oval 32">
              <a:extLst>
                <a:ext uri="{FF2B5EF4-FFF2-40B4-BE49-F238E27FC236}">
                  <a16:creationId xmlns:a16="http://schemas.microsoft.com/office/drawing/2014/main" id="{848D1843-8AE0-FFCC-8C02-D048CCAEEABC}"/>
                </a:ext>
              </a:extLst>
            </p:cNvPr>
            <p:cNvSpPr/>
            <p:nvPr/>
          </p:nvSpPr>
          <p:spPr>
            <a:xfrm>
              <a:off x="234673" y="1644119"/>
              <a:ext cx="1155267" cy="1049580"/>
            </a:xfrm>
            <a:prstGeom prst="ellipse">
              <a:avLst/>
            </a:prstGeom>
            <a:solidFill>
              <a:schemeClr val="bg1"/>
            </a:solidFill>
            <a:ln w="539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sz="1500">
                <a:solidFill>
                  <a:prstClr val="white"/>
                </a:solidFill>
                <a:latin typeface="Calibri" panose="020F0502020204030204"/>
              </a:endParaRPr>
            </a:p>
          </p:txBody>
        </p:sp>
        <p:pic>
          <p:nvPicPr>
            <p:cNvPr id="44" name="Picture 43">
              <a:extLst>
                <a:ext uri="{FF2B5EF4-FFF2-40B4-BE49-F238E27FC236}">
                  <a16:creationId xmlns:a16="http://schemas.microsoft.com/office/drawing/2014/main" id="{72BD3C84-A6AA-0C00-05D3-94E58FAC867F}"/>
                </a:ext>
              </a:extLst>
            </p:cNvPr>
            <p:cNvPicPr>
              <a:picLocks noChangeAspect="1"/>
            </p:cNvPicPr>
            <p:nvPr/>
          </p:nvPicPr>
          <p:blipFill>
            <a:blip r:embed="rId5" cstate="email">
              <a:alphaModFix amt="85000"/>
              <a:duotone>
                <a:prstClr val="black"/>
                <a:srgbClr val="FFC000">
                  <a:tint val="45000"/>
                  <a:satMod val="400000"/>
                </a:srgbClr>
              </a:duotone>
              <a:extLst>
                <a:ext uri="{28A0092B-C50C-407E-A947-70E740481C1C}">
                  <a14:useLocalDpi xmlns:a14="http://schemas.microsoft.com/office/drawing/2010/main"/>
                </a:ext>
              </a:extLst>
            </a:blip>
            <a:srcRect/>
            <a:stretch>
              <a:fillRect/>
            </a:stretch>
          </p:blipFill>
          <p:spPr>
            <a:xfrm>
              <a:off x="171472" y="1555617"/>
              <a:ext cx="1281671" cy="1226585"/>
            </a:xfrm>
            <a:custGeom>
              <a:avLst/>
              <a:gdLst/>
              <a:ahLst/>
              <a:cxnLst/>
              <a:rect l="l" t="t" r="r" b="b"/>
              <a:pathLst>
                <a:path w="1486412" h="1422526">
                  <a:moveTo>
                    <a:pt x="491851" y="655834"/>
                  </a:moveTo>
                  <a:lnTo>
                    <a:pt x="491851" y="868221"/>
                  </a:lnTo>
                  <a:lnTo>
                    <a:pt x="548048" y="868221"/>
                  </a:lnTo>
                  <a:lnTo>
                    <a:pt x="548048" y="655834"/>
                  </a:lnTo>
                  <a:close/>
                  <a:moveTo>
                    <a:pt x="1159797" y="651034"/>
                  </a:moveTo>
                  <a:cubicBezTo>
                    <a:pt x="1129265" y="651034"/>
                    <a:pt x="1106733" y="657300"/>
                    <a:pt x="1092201" y="669833"/>
                  </a:cubicBezTo>
                  <a:cubicBezTo>
                    <a:pt x="1077668" y="682365"/>
                    <a:pt x="1070402" y="697831"/>
                    <a:pt x="1070402" y="716230"/>
                  </a:cubicBezTo>
                  <a:cubicBezTo>
                    <a:pt x="1070402" y="736629"/>
                    <a:pt x="1078802" y="752561"/>
                    <a:pt x="1095601" y="764027"/>
                  </a:cubicBezTo>
                  <a:cubicBezTo>
                    <a:pt x="1107733" y="772293"/>
                    <a:pt x="1136465" y="781426"/>
                    <a:pt x="1181795" y="791425"/>
                  </a:cubicBezTo>
                  <a:cubicBezTo>
                    <a:pt x="1191528" y="793692"/>
                    <a:pt x="1197794" y="796158"/>
                    <a:pt x="1200594" y="798825"/>
                  </a:cubicBezTo>
                  <a:cubicBezTo>
                    <a:pt x="1203261" y="801625"/>
                    <a:pt x="1204594" y="805158"/>
                    <a:pt x="1204594" y="809424"/>
                  </a:cubicBezTo>
                  <a:cubicBezTo>
                    <a:pt x="1204594" y="815691"/>
                    <a:pt x="1202127" y="820690"/>
                    <a:pt x="1197194" y="824423"/>
                  </a:cubicBezTo>
                  <a:cubicBezTo>
                    <a:pt x="1189861" y="829756"/>
                    <a:pt x="1178929" y="832423"/>
                    <a:pt x="1164396" y="832423"/>
                  </a:cubicBezTo>
                  <a:cubicBezTo>
                    <a:pt x="1151197" y="832423"/>
                    <a:pt x="1140931" y="829590"/>
                    <a:pt x="1133598" y="823923"/>
                  </a:cubicBezTo>
                  <a:cubicBezTo>
                    <a:pt x="1126265" y="818257"/>
                    <a:pt x="1121399" y="809958"/>
                    <a:pt x="1118999" y="799025"/>
                  </a:cubicBezTo>
                  <a:lnTo>
                    <a:pt x="1062603" y="807624"/>
                  </a:lnTo>
                  <a:cubicBezTo>
                    <a:pt x="1067802" y="827756"/>
                    <a:pt x="1078835" y="843689"/>
                    <a:pt x="1095701" y="855421"/>
                  </a:cubicBezTo>
                  <a:cubicBezTo>
                    <a:pt x="1112566" y="867154"/>
                    <a:pt x="1135465" y="873020"/>
                    <a:pt x="1164396" y="873020"/>
                  </a:cubicBezTo>
                  <a:cubicBezTo>
                    <a:pt x="1196261" y="873020"/>
                    <a:pt x="1220326" y="866021"/>
                    <a:pt x="1236592" y="852022"/>
                  </a:cubicBezTo>
                  <a:cubicBezTo>
                    <a:pt x="1252858" y="838023"/>
                    <a:pt x="1260991" y="821290"/>
                    <a:pt x="1260991" y="801825"/>
                  </a:cubicBezTo>
                  <a:cubicBezTo>
                    <a:pt x="1260991" y="783959"/>
                    <a:pt x="1255124" y="770027"/>
                    <a:pt x="1243392" y="760027"/>
                  </a:cubicBezTo>
                  <a:cubicBezTo>
                    <a:pt x="1231526" y="750161"/>
                    <a:pt x="1210627" y="741828"/>
                    <a:pt x="1180695" y="735029"/>
                  </a:cubicBezTo>
                  <a:cubicBezTo>
                    <a:pt x="1150764" y="728229"/>
                    <a:pt x="1133265" y="722963"/>
                    <a:pt x="1128199" y="719230"/>
                  </a:cubicBezTo>
                  <a:cubicBezTo>
                    <a:pt x="1124465" y="716430"/>
                    <a:pt x="1122599" y="713030"/>
                    <a:pt x="1122599" y="709030"/>
                  </a:cubicBezTo>
                  <a:cubicBezTo>
                    <a:pt x="1122599" y="704364"/>
                    <a:pt x="1124732" y="700564"/>
                    <a:pt x="1128999" y="697631"/>
                  </a:cubicBezTo>
                  <a:cubicBezTo>
                    <a:pt x="1135398" y="693498"/>
                    <a:pt x="1145998" y="691431"/>
                    <a:pt x="1160797" y="691431"/>
                  </a:cubicBezTo>
                  <a:cubicBezTo>
                    <a:pt x="1172529" y="691431"/>
                    <a:pt x="1181562" y="693631"/>
                    <a:pt x="1187895" y="698031"/>
                  </a:cubicBezTo>
                  <a:cubicBezTo>
                    <a:pt x="1194228" y="702431"/>
                    <a:pt x="1198528" y="708764"/>
                    <a:pt x="1200794" y="717030"/>
                  </a:cubicBezTo>
                  <a:lnTo>
                    <a:pt x="1253791" y="707230"/>
                  </a:lnTo>
                  <a:cubicBezTo>
                    <a:pt x="1248458" y="688698"/>
                    <a:pt x="1238725" y="674699"/>
                    <a:pt x="1224593" y="665233"/>
                  </a:cubicBezTo>
                  <a:cubicBezTo>
                    <a:pt x="1210460" y="655767"/>
                    <a:pt x="1188862" y="651034"/>
                    <a:pt x="1159797" y="651034"/>
                  </a:cubicBezTo>
                  <a:close/>
                  <a:moveTo>
                    <a:pt x="944396" y="651034"/>
                  </a:moveTo>
                  <a:cubicBezTo>
                    <a:pt x="912798" y="651034"/>
                    <a:pt x="887733" y="660800"/>
                    <a:pt x="869200" y="680332"/>
                  </a:cubicBezTo>
                  <a:cubicBezTo>
                    <a:pt x="850668" y="699864"/>
                    <a:pt x="841402" y="727163"/>
                    <a:pt x="841402" y="762227"/>
                  </a:cubicBezTo>
                  <a:cubicBezTo>
                    <a:pt x="841402" y="796892"/>
                    <a:pt x="850635" y="824023"/>
                    <a:pt x="869100" y="843622"/>
                  </a:cubicBezTo>
                  <a:cubicBezTo>
                    <a:pt x="887566" y="863221"/>
                    <a:pt x="912331" y="873020"/>
                    <a:pt x="943396" y="873020"/>
                  </a:cubicBezTo>
                  <a:cubicBezTo>
                    <a:pt x="970728" y="873020"/>
                    <a:pt x="992526" y="866554"/>
                    <a:pt x="1008792" y="853622"/>
                  </a:cubicBezTo>
                  <a:cubicBezTo>
                    <a:pt x="1025057" y="840689"/>
                    <a:pt x="1036057" y="821557"/>
                    <a:pt x="1041790" y="796225"/>
                  </a:cubicBezTo>
                  <a:lnTo>
                    <a:pt x="986593" y="786826"/>
                  </a:lnTo>
                  <a:cubicBezTo>
                    <a:pt x="983793" y="801625"/>
                    <a:pt x="978994" y="812057"/>
                    <a:pt x="972194" y="818124"/>
                  </a:cubicBezTo>
                  <a:cubicBezTo>
                    <a:pt x="965395" y="824190"/>
                    <a:pt x="956662" y="827223"/>
                    <a:pt x="945996" y="827223"/>
                  </a:cubicBezTo>
                  <a:cubicBezTo>
                    <a:pt x="931730" y="827223"/>
                    <a:pt x="920364" y="822023"/>
                    <a:pt x="911898" y="811624"/>
                  </a:cubicBezTo>
                  <a:cubicBezTo>
                    <a:pt x="903432" y="801225"/>
                    <a:pt x="899199" y="783426"/>
                    <a:pt x="899199" y="758227"/>
                  </a:cubicBezTo>
                  <a:cubicBezTo>
                    <a:pt x="899199" y="735562"/>
                    <a:pt x="903365" y="719396"/>
                    <a:pt x="911698" y="709730"/>
                  </a:cubicBezTo>
                  <a:cubicBezTo>
                    <a:pt x="920031" y="700064"/>
                    <a:pt x="931197" y="695231"/>
                    <a:pt x="945196" y="695231"/>
                  </a:cubicBezTo>
                  <a:cubicBezTo>
                    <a:pt x="955728" y="695231"/>
                    <a:pt x="964295" y="698031"/>
                    <a:pt x="970894" y="703631"/>
                  </a:cubicBezTo>
                  <a:cubicBezTo>
                    <a:pt x="977494" y="709230"/>
                    <a:pt x="981727" y="717563"/>
                    <a:pt x="983593" y="728629"/>
                  </a:cubicBezTo>
                  <a:lnTo>
                    <a:pt x="1038990" y="718630"/>
                  </a:lnTo>
                  <a:cubicBezTo>
                    <a:pt x="1032324" y="695831"/>
                    <a:pt x="1021358" y="678866"/>
                    <a:pt x="1006092" y="667733"/>
                  </a:cubicBezTo>
                  <a:cubicBezTo>
                    <a:pt x="990826" y="656600"/>
                    <a:pt x="970261" y="651034"/>
                    <a:pt x="944396" y="651034"/>
                  </a:cubicBezTo>
                  <a:close/>
                  <a:moveTo>
                    <a:pt x="727944" y="651034"/>
                  </a:moveTo>
                  <a:cubicBezTo>
                    <a:pt x="699812" y="651034"/>
                    <a:pt x="676480" y="663033"/>
                    <a:pt x="657948" y="687032"/>
                  </a:cubicBezTo>
                  <a:lnTo>
                    <a:pt x="657948" y="655834"/>
                  </a:lnTo>
                  <a:lnTo>
                    <a:pt x="605751" y="655834"/>
                  </a:lnTo>
                  <a:lnTo>
                    <a:pt x="605751" y="868221"/>
                  </a:lnTo>
                  <a:lnTo>
                    <a:pt x="661948" y="868221"/>
                  </a:lnTo>
                  <a:lnTo>
                    <a:pt x="661948" y="772027"/>
                  </a:lnTo>
                  <a:cubicBezTo>
                    <a:pt x="661948" y="748295"/>
                    <a:pt x="663381" y="732029"/>
                    <a:pt x="666248" y="723229"/>
                  </a:cubicBezTo>
                  <a:cubicBezTo>
                    <a:pt x="669114" y="714430"/>
                    <a:pt x="674414" y="707364"/>
                    <a:pt x="682147" y="702031"/>
                  </a:cubicBezTo>
                  <a:cubicBezTo>
                    <a:pt x="689880" y="696698"/>
                    <a:pt x="698612" y="694031"/>
                    <a:pt x="708345" y="694031"/>
                  </a:cubicBezTo>
                  <a:cubicBezTo>
                    <a:pt x="715945" y="694031"/>
                    <a:pt x="722444" y="695898"/>
                    <a:pt x="727844" y="699631"/>
                  </a:cubicBezTo>
                  <a:cubicBezTo>
                    <a:pt x="733244" y="703364"/>
                    <a:pt x="737143" y="708597"/>
                    <a:pt x="739543" y="715330"/>
                  </a:cubicBezTo>
                  <a:cubicBezTo>
                    <a:pt x="741943" y="722063"/>
                    <a:pt x="743143" y="736895"/>
                    <a:pt x="743143" y="759827"/>
                  </a:cubicBezTo>
                  <a:lnTo>
                    <a:pt x="743143" y="868221"/>
                  </a:lnTo>
                  <a:lnTo>
                    <a:pt x="799340" y="868221"/>
                  </a:lnTo>
                  <a:lnTo>
                    <a:pt x="799340" y="736229"/>
                  </a:lnTo>
                  <a:cubicBezTo>
                    <a:pt x="799340" y="719830"/>
                    <a:pt x="798306" y="707230"/>
                    <a:pt x="796240" y="698431"/>
                  </a:cubicBezTo>
                  <a:cubicBezTo>
                    <a:pt x="794173" y="689632"/>
                    <a:pt x="790507" y="681765"/>
                    <a:pt x="785240" y="674832"/>
                  </a:cubicBezTo>
                  <a:cubicBezTo>
                    <a:pt x="779974" y="667900"/>
                    <a:pt x="772208" y="662200"/>
                    <a:pt x="761942" y="657733"/>
                  </a:cubicBezTo>
                  <a:cubicBezTo>
                    <a:pt x="751676" y="653267"/>
                    <a:pt x="740343" y="651034"/>
                    <a:pt x="727944" y="651034"/>
                  </a:cubicBezTo>
                  <a:close/>
                  <a:moveTo>
                    <a:pt x="246201" y="577438"/>
                  </a:moveTo>
                  <a:lnTo>
                    <a:pt x="246201" y="868221"/>
                  </a:lnTo>
                  <a:lnTo>
                    <a:pt x="452589" y="868221"/>
                  </a:lnTo>
                  <a:lnTo>
                    <a:pt x="452589" y="818824"/>
                  </a:lnTo>
                  <a:lnTo>
                    <a:pt x="305398" y="818824"/>
                  </a:lnTo>
                  <a:lnTo>
                    <a:pt x="305398" y="577438"/>
                  </a:lnTo>
                  <a:close/>
                  <a:moveTo>
                    <a:pt x="491851" y="575039"/>
                  </a:moveTo>
                  <a:lnTo>
                    <a:pt x="491851" y="627035"/>
                  </a:lnTo>
                  <a:lnTo>
                    <a:pt x="548048" y="627035"/>
                  </a:lnTo>
                  <a:lnTo>
                    <a:pt x="548048" y="575039"/>
                  </a:lnTo>
                  <a:close/>
                  <a:moveTo>
                    <a:pt x="743206" y="0"/>
                  </a:moveTo>
                  <a:cubicBezTo>
                    <a:pt x="1153667" y="0"/>
                    <a:pt x="1486412" y="318443"/>
                    <a:pt x="1486412" y="711263"/>
                  </a:cubicBezTo>
                  <a:cubicBezTo>
                    <a:pt x="1486412" y="1104083"/>
                    <a:pt x="1153667" y="1422526"/>
                    <a:pt x="743206" y="1422526"/>
                  </a:cubicBezTo>
                  <a:cubicBezTo>
                    <a:pt x="332745" y="1422526"/>
                    <a:pt x="0" y="1104083"/>
                    <a:pt x="0" y="711263"/>
                  </a:cubicBezTo>
                  <a:cubicBezTo>
                    <a:pt x="0" y="318443"/>
                    <a:pt x="332745" y="0"/>
                    <a:pt x="743206" y="0"/>
                  </a:cubicBezTo>
                  <a:close/>
                </a:path>
              </a:pathLst>
            </a:custGeom>
            <a:ln w="53975" cap="rnd">
              <a:solidFill>
                <a:schemeClr val="bg1"/>
              </a:solidFill>
              <a:prstDash val="solid"/>
            </a:ln>
            <a:effectLst>
              <a:outerShdw blurRad="127000" sx="1000" sy="1000" algn="bl" rotWithShape="0">
                <a:srgbClr val="000000"/>
              </a:outerShdw>
            </a:effectLst>
          </p:spPr>
        </p:pic>
      </p:grpSp>
      <p:grpSp>
        <p:nvGrpSpPr>
          <p:cNvPr id="45" name="Group 44">
            <a:extLst>
              <a:ext uri="{FF2B5EF4-FFF2-40B4-BE49-F238E27FC236}">
                <a16:creationId xmlns:a16="http://schemas.microsoft.com/office/drawing/2014/main" id="{A5B0855E-2E7C-BF3A-647F-5E1B3A42AF03}"/>
              </a:ext>
            </a:extLst>
          </p:cNvPr>
          <p:cNvGrpSpPr/>
          <p:nvPr/>
        </p:nvGrpSpPr>
        <p:grpSpPr>
          <a:xfrm>
            <a:off x="-1122704" y="2413410"/>
            <a:ext cx="1060374" cy="1024070"/>
            <a:chOff x="169335" y="2882840"/>
            <a:chExt cx="1272449" cy="1228884"/>
          </a:xfrm>
        </p:grpSpPr>
        <p:sp>
          <p:nvSpPr>
            <p:cNvPr id="46" name="Oval 45">
              <a:extLst>
                <a:ext uri="{FF2B5EF4-FFF2-40B4-BE49-F238E27FC236}">
                  <a16:creationId xmlns:a16="http://schemas.microsoft.com/office/drawing/2014/main" id="{9FAC8201-D649-F1AF-0A3F-BD1A48C1780A}"/>
                </a:ext>
              </a:extLst>
            </p:cNvPr>
            <p:cNvSpPr/>
            <p:nvPr/>
          </p:nvSpPr>
          <p:spPr>
            <a:xfrm>
              <a:off x="234673" y="2983064"/>
              <a:ext cx="1155267" cy="1049580"/>
            </a:xfrm>
            <a:prstGeom prst="ellipse">
              <a:avLst/>
            </a:prstGeom>
            <a:solidFill>
              <a:schemeClr val="bg1"/>
            </a:solidFill>
            <a:ln w="539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sz="1500">
                <a:solidFill>
                  <a:prstClr val="white"/>
                </a:solidFill>
                <a:latin typeface="Calibri" panose="020F0502020204030204"/>
              </a:endParaRPr>
            </a:p>
          </p:txBody>
        </p:sp>
        <p:pic>
          <p:nvPicPr>
            <p:cNvPr id="47" name="Picture 46">
              <a:extLst>
                <a:ext uri="{FF2B5EF4-FFF2-40B4-BE49-F238E27FC236}">
                  <a16:creationId xmlns:a16="http://schemas.microsoft.com/office/drawing/2014/main" id="{BBE2DE50-1C64-8734-ECD0-061977F385FE}"/>
                </a:ext>
              </a:extLst>
            </p:cNvPr>
            <p:cNvPicPr>
              <a:picLocks noChangeAspect="1"/>
            </p:cNvPicPr>
            <p:nvPr/>
          </p:nvPicPr>
          <p:blipFill>
            <a:blip r:embed="rId10" cstate="email">
              <a:alphaModFix amt="85000"/>
              <a:duotone>
                <a:prstClr val="black"/>
                <a:srgbClr val="0070C0">
                  <a:tint val="45000"/>
                  <a:satMod val="400000"/>
                </a:srgbClr>
              </a:duotone>
              <a:extLst>
                <a:ext uri="{28A0092B-C50C-407E-A947-70E740481C1C}">
                  <a14:useLocalDpi xmlns:a14="http://schemas.microsoft.com/office/drawing/2010/main"/>
                </a:ext>
              </a:extLst>
            </a:blip>
            <a:srcRect/>
            <a:stretch/>
          </p:blipFill>
          <p:spPr>
            <a:xfrm>
              <a:off x="169335" y="2882840"/>
              <a:ext cx="1272449" cy="1228884"/>
            </a:xfrm>
            <a:custGeom>
              <a:avLst/>
              <a:gdLst/>
              <a:ahLst/>
              <a:cxnLst/>
              <a:rect l="l" t="t" r="r" b="b"/>
              <a:pathLst>
                <a:path w="1475716" h="1425192">
                  <a:moveTo>
                    <a:pt x="523390" y="694660"/>
                  </a:moveTo>
                  <a:cubicBezTo>
                    <a:pt x="536010" y="694660"/>
                    <a:pt x="546593" y="699478"/>
                    <a:pt x="555139" y="709115"/>
                  </a:cubicBezTo>
                  <a:cubicBezTo>
                    <a:pt x="563686" y="718751"/>
                    <a:pt x="567960" y="732518"/>
                    <a:pt x="567960" y="750415"/>
                  </a:cubicBezTo>
                  <a:cubicBezTo>
                    <a:pt x="567960" y="768770"/>
                    <a:pt x="563686" y="782766"/>
                    <a:pt x="555139" y="792403"/>
                  </a:cubicBezTo>
                  <a:cubicBezTo>
                    <a:pt x="546593" y="802039"/>
                    <a:pt x="536010" y="806858"/>
                    <a:pt x="523390" y="806858"/>
                  </a:cubicBezTo>
                  <a:cubicBezTo>
                    <a:pt x="510771" y="806858"/>
                    <a:pt x="500159" y="802039"/>
                    <a:pt x="491555" y="792403"/>
                  </a:cubicBezTo>
                  <a:cubicBezTo>
                    <a:pt x="482951" y="782766"/>
                    <a:pt x="478649" y="768885"/>
                    <a:pt x="478649" y="750759"/>
                  </a:cubicBezTo>
                  <a:cubicBezTo>
                    <a:pt x="478649" y="732633"/>
                    <a:pt x="482951" y="718751"/>
                    <a:pt x="491555" y="709115"/>
                  </a:cubicBezTo>
                  <a:cubicBezTo>
                    <a:pt x="500159" y="699478"/>
                    <a:pt x="510771" y="694660"/>
                    <a:pt x="523390" y="694660"/>
                  </a:cubicBezTo>
                  <a:close/>
                  <a:moveTo>
                    <a:pt x="1065343" y="692251"/>
                  </a:moveTo>
                  <a:cubicBezTo>
                    <a:pt x="1075209" y="692251"/>
                    <a:pt x="1083584" y="695893"/>
                    <a:pt x="1090467" y="703178"/>
                  </a:cubicBezTo>
                  <a:cubicBezTo>
                    <a:pt x="1097351" y="710463"/>
                    <a:pt x="1100964" y="721103"/>
                    <a:pt x="1101308" y="735099"/>
                  </a:cubicBezTo>
                  <a:lnTo>
                    <a:pt x="1029034" y="735099"/>
                  </a:lnTo>
                  <a:cubicBezTo>
                    <a:pt x="1028919" y="721906"/>
                    <a:pt x="1032303" y="711467"/>
                    <a:pt x="1039187" y="703780"/>
                  </a:cubicBezTo>
                  <a:cubicBezTo>
                    <a:pt x="1046070" y="696094"/>
                    <a:pt x="1054789" y="692251"/>
                    <a:pt x="1065343" y="692251"/>
                  </a:cubicBezTo>
                  <a:close/>
                  <a:moveTo>
                    <a:pt x="1062418" y="655253"/>
                  </a:moveTo>
                  <a:cubicBezTo>
                    <a:pt x="1038211" y="655253"/>
                    <a:pt x="1018193" y="663828"/>
                    <a:pt x="1002361" y="680979"/>
                  </a:cubicBezTo>
                  <a:cubicBezTo>
                    <a:pt x="986529" y="698130"/>
                    <a:pt x="978614" y="721849"/>
                    <a:pt x="978614" y="752135"/>
                  </a:cubicBezTo>
                  <a:cubicBezTo>
                    <a:pt x="978614" y="777489"/>
                    <a:pt x="984636" y="798483"/>
                    <a:pt x="996682" y="815118"/>
                  </a:cubicBezTo>
                  <a:cubicBezTo>
                    <a:pt x="1011940" y="835882"/>
                    <a:pt x="1035458" y="846265"/>
                    <a:pt x="1067236" y="846265"/>
                  </a:cubicBezTo>
                  <a:cubicBezTo>
                    <a:pt x="1087312" y="846265"/>
                    <a:pt x="1104033" y="841647"/>
                    <a:pt x="1117398" y="832412"/>
                  </a:cubicBezTo>
                  <a:cubicBezTo>
                    <a:pt x="1130763" y="823177"/>
                    <a:pt x="1140543" y="809726"/>
                    <a:pt x="1146738" y="792059"/>
                  </a:cubicBezTo>
                  <a:lnTo>
                    <a:pt x="1098555" y="783971"/>
                  </a:lnTo>
                  <a:cubicBezTo>
                    <a:pt x="1095916" y="793148"/>
                    <a:pt x="1092016" y="799802"/>
                    <a:pt x="1086854" y="803932"/>
                  </a:cubicBezTo>
                  <a:cubicBezTo>
                    <a:pt x="1081691" y="808062"/>
                    <a:pt x="1075324" y="810127"/>
                    <a:pt x="1067752" y="810127"/>
                  </a:cubicBezTo>
                  <a:cubicBezTo>
                    <a:pt x="1056624" y="810127"/>
                    <a:pt x="1047332" y="806141"/>
                    <a:pt x="1039875" y="798168"/>
                  </a:cubicBezTo>
                  <a:cubicBezTo>
                    <a:pt x="1032418" y="790194"/>
                    <a:pt x="1028518" y="779038"/>
                    <a:pt x="1028173" y="764697"/>
                  </a:cubicBezTo>
                  <a:lnTo>
                    <a:pt x="1149319" y="764697"/>
                  </a:lnTo>
                  <a:cubicBezTo>
                    <a:pt x="1150008" y="727642"/>
                    <a:pt x="1142493" y="700138"/>
                    <a:pt x="1126777" y="682184"/>
                  </a:cubicBezTo>
                  <a:cubicBezTo>
                    <a:pt x="1111060" y="664230"/>
                    <a:pt x="1089607" y="655253"/>
                    <a:pt x="1062418" y="655253"/>
                  </a:cubicBezTo>
                  <a:close/>
                  <a:moveTo>
                    <a:pt x="859295" y="655253"/>
                  </a:moveTo>
                  <a:cubicBezTo>
                    <a:pt x="833024" y="655253"/>
                    <a:pt x="813636" y="660645"/>
                    <a:pt x="801131" y="671429"/>
                  </a:cubicBezTo>
                  <a:cubicBezTo>
                    <a:pt x="788627" y="682213"/>
                    <a:pt x="782374" y="695520"/>
                    <a:pt x="782374" y="711352"/>
                  </a:cubicBezTo>
                  <a:cubicBezTo>
                    <a:pt x="782374" y="728904"/>
                    <a:pt x="789602" y="742614"/>
                    <a:pt x="804057" y="752480"/>
                  </a:cubicBezTo>
                  <a:cubicBezTo>
                    <a:pt x="814496" y="759592"/>
                    <a:pt x="839219" y="767451"/>
                    <a:pt x="878224" y="776055"/>
                  </a:cubicBezTo>
                  <a:cubicBezTo>
                    <a:pt x="886599" y="778005"/>
                    <a:pt x="891991" y="780128"/>
                    <a:pt x="894400" y="782422"/>
                  </a:cubicBezTo>
                  <a:cubicBezTo>
                    <a:pt x="896694" y="784831"/>
                    <a:pt x="897842" y="787871"/>
                    <a:pt x="897842" y="791542"/>
                  </a:cubicBezTo>
                  <a:cubicBezTo>
                    <a:pt x="897842" y="796934"/>
                    <a:pt x="895719" y="801236"/>
                    <a:pt x="891475" y="804449"/>
                  </a:cubicBezTo>
                  <a:cubicBezTo>
                    <a:pt x="885165" y="809037"/>
                    <a:pt x="875758" y="811332"/>
                    <a:pt x="863253" y="811332"/>
                  </a:cubicBezTo>
                  <a:cubicBezTo>
                    <a:pt x="851896" y="811332"/>
                    <a:pt x="843062" y="808894"/>
                    <a:pt x="836752" y="804018"/>
                  </a:cubicBezTo>
                  <a:cubicBezTo>
                    <a:pt x="830443" y="799143"/>
                    <a:pt x="826255" y="792001"/>
                    <a:pt x="824190" y="782594"/>
                  </a:cubicBezTo>
                  <a:lnTo>
                    <a:pt x="775663" y="789994"/>
                  </a:lnTo>
                  <a:cubicBezTo>
                    <a:pt x="780137" y="807317"/>
                    <a:pt x="789630" y="821026"/>
                    <a:pt x="804143" y="831121"/>
                  </a:cubicBezTo>
                  <a:cubicBezTo>
                    <a:pt x="818655" y="841217"/>
                    <a:pt x="838358" y="846265"/>
                    <a:pt x="863253" y="846265"/>
                  </a:cubicBezTo>
                  <a:cubicBezTo>
                    <a:pt x="890672" y="846265"/>
                    <a:pt x="911379" y="840242"/>
                    <a:pt x="925375" y="828196"/>
                  </a:cubicBezTo>
                  <a:cubicBezTo>
                    <a:pt x="939371" y="816150"/>
                    <a:pt x="946369" y="801753"/>
                    <a:pt x="946369" y="785003"/>
                  </a:cubicBezTo>
                  <a:cubicBezTo>
                    <a:pt x="946369" y="769631"/>
                    <a:pt x="941321" y="757642"/>
                    <a:pt x="931226" y="749038"/>
                  </a:cubicBezTo>
                  <a:cubicBezTo>
                    <a:pt x="921015" y="740549"/>
                    <a:pt x="903033" y="733378"/>
                    <a:pt x="877278" y="727528"/>
                  </a:cubicBezTo>
                  <a:cubicBezTo>
                    <a:pt x="851523" y="721677"/>
                    <a:pt x="836466" y="717145"/>
                    <a:pt x="832106" y="713933"/>
                  </a:cubicBezTo>
                  <a:cubicBezTo>
                    <a:pt x="828894" y="711524"/>
                    <a:pt x="827288" y="708599"/>
                    <a:pt x="827288" y="705157"/>
                  </a:cubicBezTo>
                  <a:cubicBezTo>
                    <a:pt x="827288" y="701142"/>
                    <a:pt x="829123" y="697872"/>
                    <a:pt x="832794" y="695348"/>
                  </a:cubicBezTo>
                  <a:cubicBezTo>
                    <a:pt x="838301" y="691792"/>
                    <a:pt x="847422" y="690014"/>
                    <a:pt x="860156" y="690014"/>
                  </a:cubicBezTo>
                  <a:cubicBezTo>
                    <a:pt x="870251" y="690014"/>
                    <a:pt x="878023" y="691907"/>
                    <a:pt x="883473" y="695692"/>
                  </a:cubicBezTo>
                  <a:cubicBezTo>
                    <a:pt x="888922" y="699478"/>
                    <a:pt x="892622" y="704928"/>
                    <a:pt x="894572" y="712040"/>
                  </a:cubicBezTo>
                  <a:lnTo>
                    <a:pt x="940174" y="703608"/>
                  </a:lnTo>
                  <a:cubicBezTo>
                    <a:pt x="935585" y="687662"/>
                    <a:pt x="927210" y="675616"/>
                    <a:pt x="915050" y="667471"/>
                  </a:cubicBezTo>
                  <a:cubicBezTo>
                    <a:pt x="902889" y="659326"/>
                    <a:pt x="884304" y="655253"/>
                    <a:pt x="859295" y="655253"/>
                  </a:cubicBezTo>
                  <a:close/>
                  <a:moveTo>
                    <a:pt x="743842" y="655253"/>
                  </a:moveTo>
                  <a:cubicBezTo>
                    <a:pt x="736041" y="655253"/>
                    <a:pt x="729071" y="657203"/>
                    <a:pt x="722934" y="661104"/>
                  </a:cubicBezTo>
                  <a:cubicBezTo>
                    <a:pt x="716796" y="665004"/>
                    <a:pt x="709884" y="673092"/>
                    <a:pt x="702198" y="685367"/>
                  </a:cubicBezTo>
                  <a:lnTo>
                    <a:pt x="702198" y="659383"/>
                  </a:lnTo>
                  <a:lnTo>
                    <a:pt x="657284" y="659383"/>
                  </a:lnTo>
                  <a:lnTo>
                    <a:pt x="657284" y="842135"/>
                  </a:lnTo>
                  <a:lnTo>
                    <a:pt x="705639" y="842135"/>
                  </a:lnTo>
                  <a:lnTo>
                    <a:pt x="705639" y="785692"/>
                  </a:lnTo>
                  <a:cubicBezTo>
                    <a:pt x="705639" y="754602"/>
                    <a:pt x="706987" y="734182"/>
                    <a:pt x="709683" y="724430"/>
                  </a:cubicBezTo>
                  <a:cubicBezTo>
                    <a:pt x="712379" y="714679"/>
                    <a:pt x="716079" y="707939"/>
                    <a:pt x="720783" y="704210"/>
                  </a:cubicBezTo>
                  <a:cubicBezTo>
                    <a:pt x="725486" y="700482"/>
                    <a:pt x="731222" y="698618"/>
                    <a:pt x="737991" y="698618"/>
                  </a:cubicBezTo>
                  <a:cubicBezTo>
                    <a:pt x="744989" y="698618"/>
                    <a:pt x="752561" y="701256"/>
                    <a:pt x="760706" y="706534"/>
                  </a:cubicBezTo>
                  <a:lnTo>
                    <a:pt x="775677" y="664373"/>
                  </a:lnTo>
                  <a:cubicBezTo>
                    <a:pt x="765467" y="658293"/>
                    <a:pt x="754855" y="655253"/>
                    <a:pt x="743842" y="655253"/>
                  </a:cubicBezTo>
                  <a:close/>
                  <a:moveTo>
                    <a:pt x="523218" y="655253"/>
                  </a:moveTo>
                  <a:cubicBezTo>
                    <a:pt x="505322" y="655253"/>
                    <a:pt x="489117" y="659211"/>
                    <a:pt x="474605" y="667127"/>
                  </a:cubicBezTo>
                  <a:cubicBezTo>
                    <a:pt x="460092" y="675043"/>
                    <a:pt x="448878" y="686515"/>
                    <a:pt x="440963" y="701543"/>
                  </a:cubicBezTo>
                  <a:cubicBezTo>
                    <a:pt x="433047" y="716572"/>
                    <a:pt x="429089" y="732117"/>
                    <a:pt x="429089" y="748178"/>
                  </a:cubicBezTo>
                  <a:cubicBezTo>
                    <a:pt x="429089" y="769172"/>
                    <a:pt x="433047" y="786982"/>
                    <a:pt x="440963" y="801609"/>
                  </a:cubicBezTo>
                  <a:cubicBezTo>
                    <a:pt x="448878" y="816236"/>
                    <a:pt x="460437" y="827336"/>
                    <a:pt x="475637" y="834907"/>
                  </a:cubicBezTo>
                  <a:cubicBezTo>
                    <a:pt x="490838" y="842479"/>
                    <a:pt x="506813" y="846265"/>
                    <a:pt x="523562" y="846265"/>
                  </a:cubicBezTo>
                  <a:cubicBezTo>
                    <a:pt x="550637" y="846265"/>
                    <a:pt x="573093" y="837173"/>
                    <a:pt x="590933" y="818990"/>
                  </a:cubicBezTo>
                  <a:cubicBezTo>
                    <a:pt x="608772" y="800806"/>
                    <a:pt x="617691" y="777891"/>
                    <a:pt x="617691" y="750243"/>
                  </a:cubicBezTo>
                  <a:cubicBezTo>
                    <a:pt x="617691" y="722824"/>
                    <a:pt x="608858" y="700138"/>
                    <a:pt x="591191" y="682184"/>
                  </a:cubicBezTo>
                  <a:cubicBezTo>
                    <a:pt x="573524" y="664230"/>
                    <a:pt x="550866" y="655253"/>
                    <a:pt x="523218" y="655253"/>
                  </a:cubicBezTo>
                  <a:close/>
                  <a:moveTo>
                    <a:pt x="234208" y="632538"/>
                  </a:moveTo>
                  <a:lnTo>
                    <a:pt x="257095" y="632538"/>
                  </a:lnTo>
                  <a:cubicBezTo>
                    <a:pt x="277859" y="632538"/>
                    <a:pt x="291798" y="633341"/>
                    <a:pt x="298911" y="634947"/>
                  </a:cubicBezTo>
                  <a:cubicBezTo>
                    <a:pt x="308433" y="637012"/>
                    <a:pt x="316291" y="640970"/>
                    <a:pt x="322486" y="646821"/>
                  </a:cubicBezTo>
                  <a:cubicBezTo>
                    <a:pt x="328681" y="652672"/>
                    <a:pt x="333499" y="660817"/>
                    <a:pt x="336941" y="671257"/>
                  </a:cubicBezTo>
                  <a:cubicBezTo>
                    <a:pt x="340383" y="681696"/>
                    <a:pt x="342104" y="696668"/>
                    <a:pt x="342104" y="716170"/>
                  </a:cubicBezTo>
                  <a:cubicBezTo>
                    <a:pt x="342104" y="735673"/>
                    <a:pt x="340383" y="751074"/>
                    <a:pt x="336941" y="762374"/>
                  </a:cubicBezTo>
                  <a:cubicBezTo>
                    <a:pt x="333499" y="773674"/>
                    <a:pt x="329054" y="781791"/>
                    <a:pt x="323605" y="786724"/>
                  </a:cubicBezTo>
                  <a:cubicBezTo>
                    <a:pt x="318155" y="791657"/>
                    <a:pt x="311301" y="795156"/>
                    <a:pt x="303041" y="797221"/>
                  </a:cubicBezTo>
                  <a:cubicBezTo>
                    <a:pt x="296731" y="798827"/>
                    <a:pt x="286464" y="799630"/>
                    <a:pt x="272238" y="799630"/>
                  </a:cubicBezTo>
                  <a:lnTo>
                    <a:pt x="234208" y="799630"/>
                  </a:lnTo>
                  <a:close/>
                  <a:moveTo>
                    <a:pt x="1243514" y="594852"/>
                  </a:moveTo>
                  <a:lnTo>
                    <a:pt x="1194986" y="623074"/>
                  </a:lnTo>
                  <a:lnTo>
                    <a:pt x="1194986" y="659383"/>
                  </a:lnTo>
                  <a:lnTo>
                    <a:pt x="1172788" y="659383"/>
                  </a:lnTo>
                  <a:lnTo>
                    <a:pt x="1172788" y="697929"/>
                  </a:lnTo>
                  <a:lnTo>
                    <a:pt x="1194986" y="697929"/>
                  </a:lnTo>
                  <a:lnTo>
                    <a:pt x="1194986" y="777604"/>
                  </a:lnTo>
                  <a:cubicBezTo>
                    <a:pt x="1194986" y="794697"/>
                    <a:pt x="1195503" y="806055"/>
                    <a:pt x="1196535" y="811676"/>
                  </a:cubicBezTo>
                  <a:cubicBezTo>
                    <a:pt x="1197797" y="819592"/>
                    <a:pt x="1200063" y="825873"/>
                    <a:pt x="1203332" y="830519"/>
                  </a:cubicBezTo>
                  <a:cubicBezTo>
                    <a:pt x="1206602" y="835165"/>
                    <a:pt x="1211736" y="838951"/>
                    <a:pt x="1218734" y="841877"/>
                  </a:cubicBezTo>
                  <a:cubicBezTo>
                    <a:pt x="1225732" y="844802"/>
                    <a:pt x="1233590" y="846265"/>
                    <a:pt x="1242309" y="846265"/>
                  </a:cubicBezTo>
                  <a:cubicBezTo>
                    <a:pt x="1256535" y="846265"/>
                    <a:pt x="1269269" y="843855"/>
                    <a:pt x="1280511" y="839037"/>
                  </a:cubicBezTo>
                  <a:lnTo>
                    <a:pt x="1276381" y="801523"/>
                  </a:lnTo>
                  <a:cubicBezTo>
                    <a:pt x="1267892" y="804621"/>
                    <a:pt x="1261410" y="806169"/>
                    <a:pt x="1256936" y="806169"/>
                  </a:cubicBezTo>
                  <a:cubicBezTo>
                    <a:pt x="1253724" y="806169"/>
                    <a:pt x="1250999" y="805366"/>
                    <a:pt x="1248762" y="803760"/>
                  </a:cubicBezTo>
                  <a:cubicBezTo>
                    <a:pt x="1246525" y="802154"/>
                    <a:pt x="1245091" y="800118"/>
                    <a:pt x="1244460" y="797651"/>
                  </a:cubicBezTo>
                  <a:cubicBezTo>
                    <a:pt x="1243829" y="795185"/>
                    <a:pt x="1243514" y="786495"/>
                    <a:pt x="1243514" y="771581"/>
                  </a:cubicBezTo>
                  <a:lnTo>
                    <a:pt x="1243514" y="697929"/>
                  </a:lnTo>
                  <a:lnTo>
                    <a:pt x="1276554" y="697929"/>
                  </a:lnTo>
                  <a:lnTo>
                    <a:pt x="1276554" y="659383"/>
                  </a:lnTo>
                  <a:lnTo>
                    <a:pt x="1243514" y="659383"/>
                  </a:lnTo>
                  <a:close/>
                  <a:moveTo>
                    <a:pt x="183271" y="589862"/>
                  </a:moveTo>
                  <a:lnTo>
                    <a:pt x="183271" y="842135"/>
                  </a:lnTo>
                  <a:lnTo>
                    <a:pt x="279121" y="842135"/>
                  </a:lnTo>
                  <a:cubicBezTo>
                    <a:pt x="297936" y="842135"/>
                    <a:pt x="312964" y="840356"/>
                    <a:pt x="324207" y="836800"/>
                  </a:cubicBezTo>
                  <a:cubicBezTo>
                    <a:pt x="339236" y="831982"/>
                    <a:pt x="351167" y="825271"/>
                    <a:pt x="360000" y="816666"/>
                  </a:cubicBezTo>
                  <a:cubicBezTo>
                    <a:pt x="371702" y="805309"/>
                    <a:pt x="380707" y="790453"/>
                    <a:pt x="387017" y="772097"/>
                  </a:cubicBezTo>
                  <a:cubicBezTo>
                    <a:pt x="392180" y="757069"/>
                    <a:pt x="394761" y="739172"/>
                    <a:pt x="394761" y="718407"/>
                  </a:cubicBezTo>
                  <a:cubicBezTo>
                    <a:pt x="394761" y="694775"/>
                    <a:pt x="392007" y="674899"/>
                    <a:pt x="386501" y="658781"/>
                  </a:cubicBezTo>
                  <a:cubicBezTo>
                    <a:pt x="380994" y="642662"/>
                    <a:pt x="372964" y="629039"/>
                    <a:pt x="362409" y="617911"/>
                  </a:cubicBezTo>
                  <a:cubicBezTo>
                    <a:pt x="351855" y="606783"/>
                    <a:pt x="339178" y="599039"/>
                    <a:pt x="324379" y="594680"/>
                  </a:cubicBezTo>
                  <a:cubicBezTo>
                    <a:pt x="313366" y="591468"/>
                    <a:pt x="297362" y="589862"/>
                    <a:pt x="276368" y="589862"/>
                  </a:cubicBezTo>
                  <a:close/>
                  <a:moveTo>
                    <a:pt x="737858" y="0"/>
                  </a:moveTo>
                  <a:cubicBezTo>
                    <a:pt x="1145366" y="0"/>
                    <a:pt x="1475716" y="319040"/>
                    <a:pt x="1475716" y="712596"/>
                  </a:cubicBezTo>
                  <a:cubicBezTo>
                    <a:pt x="1475716" y="1106152"/>
                    <a:pt x="1145366" y="1425192"/>
                    <a:pt x="737858" y="1425192"/>
                  </a:cubicBezTo>
                  <a:cubicBezTo>
                    <a:pt x="330350" y="1425192"/>
                    <a:pt x="0" y="1106152"/>
                    <a:pt x="0" y="712596"/>
                  </a:cubicBezTo>
                  <a:cubicBezTo>
                    <a:pt x="0" y="319040"/>
                    <a:pt x="330350" y="0"/>
                    <a:pt x="737858" y="0"/>
                  </a:cubicBezTo>
                  <a:close/>
                </a:path>
              </a:pathLst>
            </a:custGeom>
            <a:ln w="53975" cap="rnd">
              <a:solidFill>
                <a:schemeClr val="bg1"/>
              </a:solidFill>
              <a:prstDash val="solid"/>
            </a:ln>
            <a:effectLst>
              <a:outerShdw sx="1000" sy="1000" algn="bl" rotWithShape="0">
                <a:srgbClr val="000000"/>
              </a:outerShdw>
            </a:effectLst>
          </p:spPr>
        </p:pic>
      </p:grpSp>
      <p:grpSp>
        <p:nvGrpSpPr>
          <p:cNvPr id="48" name="Group 47">
            <a:extLst>
              <a:ext uri="{FF2B5EF4-FFF2-40B4-BE49-F238E27FC236}">
                <a16:creationId xmlns:a16="http://schemas.microsoft.com/office/drawing/2014/main" id="{983F2041-006B-E4AA-63FB-EE8369AC8365}"/>
              </a:ext>
            </a:extLst>
          </p:cNvPr>
          <p:cNvGrpSpPr/>
          <p:nvPr/>
        </p:nvGrpSpPr>
        <p:grpSpPr>
          <a:xfrm>
            <a:off x="-1139269" y="4639828"/>
            <a:ext cx="1077588" cy="1022154"/>
            <a:chOff x="169335" y="5554541"/>
            <a:chExt cx="1293106" cy="1226585"/>
          </a:xfrm>
        </p:grpSpPr>
        <p:sp>
          <p:nvSpPr>
            <p:cNvPr id="49" name="Oval 48">
              <a:extLst>
                <a:ext uri="{FF2B5EF4-FFF2-40B4-BE49-F238E27FC236}">
                  <a16:creationId xmlns:a16="http://schemas.microsoft.com/office/drawing/2014/main" id="{B28523A2-15A7-E39D-E173-2322EB01280D}"/>
                </a:ext>
              </a:extLst>
            </p:cNvPr>
            <p:cNvSpPr/>
            <p:nvPr/>
          </p:nvSpPr>
          <p:spPr>
            <a:xfrm>
              <a:off x="215217" y="5646775"/>
              <a:ext cx="1218327" cy="1049580"/>
            </a:xfrm>
            <a:prstGeom prst="ellipse">
              <a:avLst/>
            </a:prstGeom>
            <a:solidFill>
              <a:schemeClr val="bg1"/>
            </a:solidFill>
            <a:ln w="539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sz="1500">
                <a:solidFill>
                  <a:prstClr val="white"/>
                </a:solidFill>
                <a:latin typeface="Calibri" panose="020F0502020204030204"/>
              </a:endParaRPr>
            </a:p>
          </p:txBody>
        </p:sp>
        <p:pic>
          <p:nvPicPr>
            <p:cNvPr id="50" name="Picture 49">
              <a:extLst>
                <a:ext uri="{FF2B5EF4-FFF2-40B4-BE49-F238E27FC236}">
                  <a16:creationId xmlns:a16="http://schemas.microsoft.com/office/drawing/2014/main" id="{58B1C4FB-AD5B-716D-9CA4-AB97F0FBAC2B}"/>
                </a:ext>
              </a:extLst>
            </p:cNvPr>
            <p:cNvPicPr>
              <a:picLocks noChangeAspect="1" noChangeArrowheads="1"/>
            </p:cNvPicPr>
            <p:nvPr/>
          </p:nvPicPr>
          <p:blipFill>
            <a:blip r:embed="rId7" cstate="email">
              <a:duotone>
                <a:prstClr val="black"/>
                <a:schemeClr val="accent6">
                  <a:lumMod val="75000"/>
                  <a:tint val="45000"/>
                  <a:satMod val="400000"/>
                </a:schemeClr>
              </a:duotone>
              <a:extLst>
                <a:ext uri="{28A0092B-C50C-407E-A947-70E740481C1C}">
                  <a14:useLocalDpi xmlns:a14="http://schemas.microsoft.com/office/drawing/2010/main"/>
                </a:ext>
              </a:extLst>
            </a:blip>
            <a:srcRect/>
            <a:stretch/>
          </p:blipFill>
          <p:spPr bwMode="auto">
            <a:xfrm>
              <a:off x="169335" y="5554541"/>
              <a:ext cx="1293106" cy="1226585"/>
            </a:xfrm>
            <a:custGeom>
              <a:avLst/>
              <a:gdLst/>
              <a:ahLst/>
              <a:cxnLst/>
              <a:rect l="l" t="t" r="r" b="b"/>
              <a:pathLst>
                <a:path w="1587684" h="1470190">
                  <a:moveTo>
                    <a:pt x="1186786" y="717625"/>
                  </a:moveTo>
                  <a:cubicBezTo>
                    <a:pt x="1198252" y="717625"/>
                    <a:pt x="1207985" y="721858"/>
                    <a:pt x="1215984" y="730325"/>
                  </a:cubicBezTo>
                  <a:cubicBezTo>
                    <a:pt x="1223984" y="738791"/>
                    <a:pt x="1228183" y="751157"/>
                    <a:pt x="1228583" y="767422"/>
                  </a:cubicBezTo>
                  <a:lnTo>
                    <a:pt x="1144588" y="767422"/>
                  </a:lnTo>
                  <a:cubicBezTo>
                    <a:pt x="1144455" y="752090"/>
                    <a:pt x="1148388" y="739957"/>
                    <a:pt x="1156388" y="731025"/>
                  </a:cubicBezTo>
                  <a:cubicBezTo>
                    <a:pt x="1164387" y="722092"/>
                    <a:pt x="1174520" y="717625"/>
                    <a:pt x="1186786" y="717625"/>
                  </a:cubicBezTo>
                  <a:close/>
                  <a:moveTo>
                    <a:pt x="1307192" y="679428"/>
                  </a:moveTo>
                  <a:lnTo>
                    <a:pt x="1380588" y="782421"/>
                  </a:lnTo>
                  <a:lnTo>
                    <a:pt x="1303993" y="891815"/>
                  </a:lnTo>
                  <a:lnTo>
                    <a:pt x="1369789" y="891815"/>
                  </a:lnTo>
                  <a:lnTo>
                    <a:pt x="1413386" y="826019"/>
                  </a:lnTo>
                  <a:lnTo>
                    <a:pt x="1456583" y="891815"/>
                  </a:lnTo>
                  <a:lnTo>
                    <a:pt x="1525579" y="891815"/>
                  </a:lnTo>
                  <a:lnTo>
                    <a:pt x="1446984" y="780022"/>
                  </a:lnTo>
                  <a:lnTo>
                    <a:pt x="1518980" y="679428"/>
                  </a:lnTo>
                  <a:lnTo>
                    <a:pt x="1452984" y="679428"/>
                  </a:lnTo>
                  <a:lnTo>
                    <a:pt x="1413386" y="737824"/>
                  </a:lnTo>
                  <a:lnTo>
                    <a:pt x="1375788" y="679428"/>
                  </a:lnTo>
                  <a:close/>
                  <a:moveTo>
                    <a:pt x="396341" y="679428"/>
                  </a:moveTo>
                  <a:lnTo>
                    <a:pt x="396341" y="813820"/>
                  </a:lnTo>
                  <a:cubicBezTo>
                    <a:pt x="396341" y="833818"/>
                    <a:pt x="398874" y="849484"/>
                    <a:pt x="403940" y="860817"/>
                  </a:cubicBezTo>
                  <a:cubicBezTo>
                    <a:pt x="409007" y="872149"/>
                    <a:pt x="417206" y="880949"/>
                    <a:pt x="428539" y="887215"/>
                  </a:cubicBezTo>
                  <a:cubicBezTo>
                    <a:pt x="439872" y="893481"/>
                    <a:pt x="452671" y="896614"/>
                    <a:pt x="466937" y="896614"/>
                  </a:cubicBezTo>
                  <a:cubicBezTo>
                    <a:pt x="480936" y="896614"/>
                    <a:pt x="494235" y="893348"/>
                    <a:pt x="506834" y="886815"/>
                  </a:cubicBezTo>
                  <a:cubicBezTo>
                    <a:pt x="519433" y="880282"/>
                    <a:pt x="529599" y="871349"/>
                    <a:pt x="537332" y="860017"/>
                  </a:cubicBezTo>
                  <a:lnTo>
                    <a:pt x="537332" y="891815"/>
                  </a:lnTo>
                  <a:lnTo>
                    <a:pt x="589529" y="891815"/>
                  </a:lnTo>
                  <a:lnTo>
                    <a:pt x="589529" y="679428"/>
                  </a:lnTo>
                  <a:lnTo>
                    <a:pt x="533333" y="679428"/>
                  </a:lnTo>
                  <a:lnTo>
                    <a:pt x="533333" y="769022"/>
                  </a:lnTo>
                  <a:cubicBezTo>
                    <a:pt x="533333" y="799420"/>
                    <a:pt x="531933" y="818519"/>
                    <a:pt x="529133" y="826319"/>
                  </a:cubicBezTo>
                  <a:cubicBezTo>
                    <a:pt x="526333" y="834118"/>
                    <a:pt x="521133" y="840651"/>
                    <a:pt x="513534" y="845918"/>
                  </a:cubicBezTo>
                  <a:cubicBezTo>
                    <a:pt x="505934" y="851184"/>
                    <a:pt x="497335" y="853817"/>
                    <a:pt x="487735" y="853817"/>
                  </a:cubicBezTo>
                  <a:cubicBezTo>
                    <a:pt x="479336" y="853817"/>
                    <a:pt x="472403" y="851851"/>
                    <a:pt x="466937" y="847917"/>
                  </a:cubicBezTo>
                  <a:cubicBezTo>
                    <a:pt x="461470" y="843984"/>
                    <a:pt x="457704" y="838651"/>
                    <a:pt x="455637" y="831918"/>
                  </a:cubicBezTo>
                  <a:cubicBezTo>
                    <a:pt x="453571" y="825185"/>
                    <a:pt x="452537" y="806887"/>
                    <a:pt x="452537" y="777022"/>
                  </a:cubicBezTo>
                  <a:lnTo>
                    <a:pt x="452537" y="679428"/>
                  </a:lnTo>
                  <a:close/>
                  <a:moveTo>
                    <a:pt x="1183386" y="674628"/>
                  </a:moveTo>
                  <a:cubicBezTo>
                    <a:pt x="1155254" y="674628"/>
                    <a:pt x="1131989" y="684594"/>
                    <a:pt x="1113590" y="704526"/>
                  </a:cubicBezTo>
                  <a:cubicBezTo>
                    <a:pt x="1095191" y="724458"/>
                    <a:pt x="1085992" y="752023"/>
                    <a:pt x="1085992" y="787221"/>
                  </a:cubicBezTo>
                  <a:cubicBezTo>
                    <a:pt x="1085992" y="816686"/>
                    <a:pt x="1092992" y="841084"/>
                    <a:pt x="1106991" y="860417"/>
                  </a:cubicBezTo>
                  <a:cubicBezTo>
                    <a:pt x="1124723" y="884549"/>
                    <a:pt x="1152055" y="896614"/>
                    <a:pt x="1188986" y="896614"/>
                  </a:cubicBezTo>
                  <a:cubicBezTo>
                    <a:pt x="1212318" y="896614"/>
                    <a:pt x="1231750" y="891248"/>
                    <a:pt x="1247282" y="880515"/>
                  </a:cubicBezTo>
                  <a:cubicBezTo>
                    <a:pt x="1262814" y="869783"/>
                    <a:pt x="1274180" y="854150"/>
                    <a:pt x="1281380" y="833618"/>
                  </a:cubicBezTo>
                  <a:lnTo>
                    <a:pt x="1225383" y="824219"/>
                  </a:lnTo>
                  <a:cubicBezTo>
                    <a:pt x="1222317" y="834885"/>
                    <a:pt x="1217784" y="842618"/>
                    <a:pt x="1211784" y="847417"/>
                  </a:cubicBezTo>
                  <a:cubicBezTo>
                    <a:pt x="1205785" y="852217"/>
                    <a:pt x="1198385" y="854617"/>
                    <a:pt x="1189586" y="854617"/>
                  </a:cubicBezTo>
                  <a:cubicBezTo>
                    <a:pt x="1176653" y="854617"/>
                    <a:pt x="1165854" y="849984"/>
                    <a:pt x="1157188" y="840718"/>
                  </a:cubicBezTo>
                  <a:cubicBezTo>
                    <a:pt x="1148521" y="831452"/>
                    <a:pt x="1143988" y="818486"/>
                    <a:pt x="1143588" y="801820"/>
                  </a:cubicBezTo>
                  <a:lnTo>
                    <a:pt x="1284380" y="801820"/>
                  </a:lnTo>
                  <a:cubicBezTo>
                    <a:pt x="1285180" y="758756"/>
                    <a:pt x="1276447" y="726792"/>
                    <a:pt x="1258181" y="705926"/>
                  </a:cubicBezTo>
                  <a:cubicBezTo>
                    <a:pt x="1239916" y="685061"/>
                    <a:pt x="1214984" y="674628"/>
                    <a:pt x="1183386" y="674628"/>
                  </a:cubicBezTo>
                  <a:close/>
                  <a:moveTo>
                    <a:pt x="951186" y="674628"/>
                  </a:moveTo>
                  <a:cubicBezTo>
                    <a:pt x="920655" y="674628"/>
                    <a:pt x="898123" y="680894"/>
                    <a:pt x="883590" y="693427"/>
                  </a:cubicBezTo>
                  <a:cubicBezTo>
                    <a:pt x="869058" y="705959"/>
                    <a:pt x="861792" y="721425"/>
                    <a:pt x="861792" y="739824"/>
                  </a:cubicBezTo>
                  <a:cubicBezTo>
                    <a:pt x="861792" y="760223"/>
                    <a:pt x="870191" y="776155"/>
                    <a:pt x="886990" y="787621"/>
                  </a:cubicBezTo>
                  <a:cubicBezTo>
                    <a:pt x="899123" y="795887"/>
                    <a:pt x="927854" y="805020"/>
                    <a:pt x="973185" y="815019"/>
                  </a:cubicBezTo>
                  <a:cubicBezTo>
                    <a:pt x="982918" y="817286"/>
                    <a:pt x="989184" y="819752"/>
                    <a:pt x="991984" y="822419"/>
                  </a:cubicBezTo>
                  <a:cubicBezTo>
                    <a:pt x="994650" y="825219"/>
                    <a:pt x="995983" y="828752"/>
                    <a:pt x="995983" y="833018"/>
                  </a:cubicBezTo>
                  <a:cubicBezTo>
                    <a:pt x="995983" y="839285"/>
                    <a:pt x="993517" y="844284"/>
                    <a:pt x="988584" y="848017"/>
                  </a:cubicBezTo>
                  <a:cubicBezTo>
                    <a:pt x="981251" y="853350"/>
                    <a:pt x="970318" y="856017"/>
                    <a:pt x="955786" y="856017"/>
                  </a:cubicBezTo>
                  <a:cubicBezTo>
                    <a:pt x="942587" y="856017"/>
                    <a:pt x="932321" y="853184"/>
                    <a:pt x="924988" y="847517"/>
                  </a:cubicBezTo>
                  <a:cubicBezTo>
                    <a:pt x="917655" y="841851"/>
                    <a:pt x="912788" y="833552"/>
                    <a:pt x="910389" y="822619"/>
                  </a:cubicBezTo>
                  <a:lnTo>
                    <a:pt x="853992" y="831218"/>
                  </a:lnTo>
                  <a:cubicBezTo>
                    <a:pt x="859192" y="851351"/>
                    <a:pt x="870224" y="867283"/>
                    <a:pt x="887090" y="879016"/>
                  </a:cubicBezTo>
                  <a:cubicBezTo>
                    <a:pt x="903956" y="890748"/>
                    <a:pt x="926854" y="896614"/>
                    <a:pt x="955786" y="896614"/>
                  </a:cubicBezTo>
                  <a:cubicBezTo>
                    <a:pt x="987651" y="896614"/>
                    <a:pt x="1011716" y="889615"/>
                    <a:pt x="1027981" y="875616"/>
                  </a:cubicBezTo>
                  <a:cubicBezTo>
                    <a:pt x="1044247" y="861617"/>
                    <a:pt x="1052380" y="844884"/>
                    <a:pt x="1052380" y="825419"/>
                  </a:cubicBezTo>
                  <a:cubicBezTo>
                    <a:pt x="1052380" y="807553"/>
                    <a:pt x="1046514" y="793621"/>
                    <a:pt x="1034781" y="783621"/>
                  </a:cubicBezTo>
                  <a:cubicBezTo>
                    <a:pt x="1022915" y="773755"/>
                    <a:pt x="1002016" y="765422"/>
                    <a:pt x="972085" y="758623"/>
                  </a:cubicBezTo>
                  <a:cubicBezTo>
                    <a:pt x="942153" y="751823"/>
                    <a:pt x="924654" y="746557"/>
                    <a:pt x="919588" y="742824"/>
                  </a:cubicBezTo>
                  <a:cubicBezTo>
                    <a:pt x="915855" y="740024"/>
                    <a:pt x="913988" y="736624"/>
                    <a:pt x="913988" y="732624"/>
                  </a:cubicBezTo>
                  <a:cubicBezTo>
                    <a:pt x="913988" y="727958"/>
                    <a:pt x="916122" y="724158"/>
                    <a:pt x="920388" y="721225"/>
                  </a:cubicBezTo>
                  <a:cubicBezTo>
                    <a:pt x="926788" y="717092"/>
                    <a:pt x="937387" y="715026"/>
                    <a:pt x="952186" y="715026"/>
                  </a:cubicBezTo>
                  <a:cubicBezTo>
                    <a:pt x="963919" y="715026"/>
                    <a:pt x="972951" y="717225"/>
                    <a:pt x="979284" y="721625"/>
                  </a:cubicBezTo>
                  <a:cubicBezTo>
                    <a:pt x="985617" y="726025"/>
                    <a:pt x="989917" y="732358"/>
                    <a:pt x="992184" y="740624"/>
                  </a:cubicBezTo>
                  <a:lnTo>
                    <a:pt x="1045180" y="730825"/>
                  </a:lnTo>
                  <a:cubicBezTo>
                    <a:pt x="1039847" y="712292"/>
                    <a:pt x="1030115" y="698293"/>
                    <a:pt x="1015982" y="688827"/>
                  </a:cubicBezTo>
                  <a:cubicBezTo>
                    <a:pt x="1001850" y="679361"/>
                    <a:pt x="980251" y="674628"/>
                    <a:pt x="951186" y="674628"/>
                  </a:cubicBezTo>
                  <a:close/>
                  <a:moveTo>
                    <a:pt x="722586" y="674628"/>
                  </a:moveTo>
                  <a:cubicBezTo>
                    <a:pt x="692055" y="674628"/>
                    <a:pt x="669523" y="680894"/>
                    <a:pt x="654990" y="693427"/>
                  </a:cubicBezTo>
                  <a:cubicBezTo>
                    <a:pt x="640458" y="705959"/>
                    <a:pt x="633192" y="721425"/>
                    <a:pt x="633192" y="739824"/>
                  </a:cubicBezTo>
                  <a:cubicBezTo>
                    <a:pt x="633192" y="760223"/>
                    <a:pt x="641591" y="776155"/>
                    <a:pt x="658390" y="787621"/>
                  </a:cubicBezTo>
                  <a:cubicBezTo>
                    <a:pt x="670523" y="795887"/>
                    <a:pt x="699254" y="805020"/>
                    <a:pt x="744585" y="815019"/>
                  </a:cubicBezTo>
                  <a:cubicBezTo>
                    <a:pt x="754318" y="817286"/>
                    <a:pt x="760584" y="819752"/>
                    <a:pt x="763384" y="822419"/>
                  </a:cubicBezTo>
                  <a:cubicBezTo>
                    <a:pt x="766050" y="825219"/>
                    <a:pt x="767383" y="828752"/>
                    <a:pt x="767383" y="833018"/>
                  </a:cubicBezTo>
                  <a:cubicBezTo>
                    <a:pt x="767383" y="839285"/>
                    <a:pt x="764917" y="844284"/>
                    <a:pt x="759984" y="848017"/>
                  </a:cubicBezTo>
                  <a:cubicBezTo>
                    <a:pt x="752651" y="853350"/>
                    <a:pt x="741718" y="856017"/>
                    <a:pt x="727186" y="856017"/>
                  </a:cubicBezTo>
                  <a:cubicBezTo>
                    <a:pt x="713987" y="856017"/>
                    <a:pt x="703721" y="853184"/>
                    <a:pt x="696388" y="847517"/>
                  </a:cubicBezTo>
                  <a:cubicBezTo>
                    <a:pt x="689055" y="841851"/>
                    <a:pt x="684188" y="833552"/>
                    <a:pt x="681789" y="822619"/>
                  </a:cubicBezTo>
                  <a:lnTo>
                    <a:pt x="625392" y="831218"/>
                  </a:lnTo>
                  <a:cubicBezTo>
                    <a:pt x="630592" y="851351"/>
                    <a:pt x="641624" y="867283"/>
                    <a:pt x="658490" y="879016"/>
                  </a:cubicBezTo>
                  <a:cubicBezTo>
                    <a:pt x="675356" y="890748"/>
                    <a:pt x="698254" y="896614"/>
                    <a:pt x="727186" y="896614"/>
                  </a:cubicBezTo>
                  <a:cubicBezTo>
                    <a:pt x="759051" y="896614"/>
                    <a:pt x="783116" y="889615"/>
                    <a:pt x="799381" y="875616"/>
                  </a:cubicBezTo>
                  <a:cubicBezTo>
                    <a:pt x="815647" y="861617"/>
                    <a:pt x="823780" y="844884"/>
                    <a:pt x="823780" y="825419"/>
                  </a:cubicBezTo>
                  <a:cubicBezTo>
                    <a:pt x="823780" y="807553"/>
                    <a:pt x="817914" y="793621"/>
                    <a:pt x="806181" y="783621"/>
                  </a:cubicBezTo>
                  <a:cubicBezTo>
                    <a:pt x="794315" y="773755"/>
                    <a:pt x="773416" y="765422"/>
                    <a:pt x="743485" y="758623"/>
                  </a:cubicBezTo>
                  <a:cubicBezTo>
                    <a:pt x="713553" y="751823"/>
                    <a:pt x="696054" y="746557"/>
                    <a:pt x="690988" y="742824"/>
                  </a:cubicBezTo>
                  <a:cubicBezTo>
                    <a:pt x="687255" y="740024"/>
                    <a:pt x="685388" y="736624"/>
                    <a:pt x="685388" y="732624"/>
                  </a:cubicBezTo>
                  <a:cubicBezTo>
                    <a:pt x="685388" y="727958"/>
                    <a:pt x="687522" y="724158"/>
                    <a:pt x="691788" y="721225"/>
                  </a:cubicBezTo>
                  <a:cubicBezTo>
                    <a:pt x="698188" y="717092"/>
                    <a:pt x="708787" y="715026"/>
                    <a:pt x="723586" y="715026"/>
                  </a:cubicBezTo>
                  <a:cubicBezTo>
                    <a:pt x="735319" y="715026"/>
                    <a:pt x="744351" y="717225"/>
                    <a:pt x="750684" y="721625"/>
                  </a:cubicBezTo>
                  <a:cubicBezTo>
                    <a:pt x="757017" y="726025"/>
                    <a:pt x="761317" y="732358"/>
                    <a:pt x="763584" y="740624"/>
                  </a:cubicBezTo>
                  <a:lnTo>
                    <a:pt x="816580" y="730825"/>
                  </a:lnTo>
                  <a:cubicBezTo>
                    <a:pt x="811247" y="712292"/>
                    <a:pt x="801515" y="698293"/>
                    <a:pt x="787382" y="688827"/>
                  </a:cubicBezTo>
                  <a:cubicBezTo>
                    <a:pt x="773250" y="679361"/>
                    <a:pt x="751651" y="674628"/>
                    <a:pt x="722586" y="674628"/>
                  </a:cubicBezTo>
                  <a:close/>
                  <a:moveTo>
                    <a:pt x="224310" y="593633"/>
                  </a:moveTo>
                  <a:cubicBezTo>
                    <a:pt x="201778" y="593633"/>
                    <a:pt x="182545" y="597033"/>
                    <a:pt x="166613" y="603832"/>
                  </a:cubicBezTo>
                  <a:cubicBezTo>
                    <a:pt x="150681" y="610632"/>
                    <a:pt x="138481" y="620531"/>
                    <a:pt x="130015" y="633531"/>
                  </a:cubicBezTo>
                  <a:cubicBezTo>
                    <a:pt x="121549" y="646530"/>
                    <a:pt x="117316" y="660496"/>
                    <a:pt x="117316" y="675428"/>
                  </a:cubicBezTo>
                  <a:cubicBezTo>
                    <a:pt x="117316" y="698627"/>
                    <a:pt x="126316" y="718292"/>
                    <a:pt x="144314" y="734424"/>
                  </a:cubicBezTo>
                  <a:cubicBezTo>
                    <a:pt x="157114" y="745890"/>
                    <a:pt x="179379" y="755556"/>
                    <a:pt x="211110" y="763423"/>
                  </a:cubicBezTo>
                  <a:cubicBezTo>
                    <a:pt x="235776" y="769556"/>
                    <a:pt x="251575" y="773822"/>
                    <a:pt x="258507" y="776222"/>
                  </a:cubicBezTo>
                  <a:cubicBezTo>
                    <a:pt x="268640" y="779822"/>
                    <a:pt x="275740" y="784055"/>
                    <a:pt x="279806" y="788921"/>
                  </a:cubicBezTo>
                  <a:cubicBezTo>
                    <a:pt x="283873" y="793787"/>
                    <a:pt x="285906" y="799687"/>
                    <a:pt x="285906" y="806620"/>
                  </a:cubicBezTo>
                  <a:cubicBezTo>
                    <a:pt x="285906" y="817419"/>
                    <a:pt x="281073" y="826852"/>
                    <a:pt x="271407" y="834918"/>
                  </a:cubicBezTo>
                  <a:cubicBezTo>
                    <a:pt x="261741" y="842984"/>
                    <a:pt x="247375" y="847017"/>
                    <a:pt x="228309" y="847017"/>
                  </a:cubicBezTo>
                  <a:cubicBezTo>
                    <a:pt x="210310" y="847017"/>
                    <a:pt x="196011" y="842484"/>
                    <a:pt x="185412" y="833418"/>
                  </a:cubicBezTo>
                  <a:cubicBezTo>
                    <a:pt x="174813" y="824352"/>
                    <a:pt x="167780" y="810153"/>
                    <a:pt x="164313" y="790821"/>
                  </a:cubicBezTo>
                  <a:lnTo>
                    <a:pt x="106717" y="796421"/>
                  </a:lnTo>
                  <a:cubicBezTo>
                    <a:pt x="110583" y="829219"/>
                    <a:pt x="122449" y="854184"/>
                    <a:pt x="142315" y="871316"/>
                  </a:cubicBezTo>
                  <a:cubicBezTo>
                    <a:pt x="162180" y="888448"/>
                    <a:pt x="190645" y="897014"/>
                    <a:pt x="227709" y="897014"/>
                  </a:cubicBezTo>
                  <a:cubicBezTo>
                    <a:pt x="253174" y="897014"/>
                    <a:pt x="274440" y="893448"/>
                    <a:pt x="291505" y="886315"/>
                  </a:cubicBezTo>
                  <a:cubicBezTo>
                    <a:pt x="308571" y="879182"/>
                    <a:pt x="321770" y="868283"/>
                    <a:pt x="331103" y="853617"/>
                  </a:cubicBezTo>
                  <a:cubicBezTo>
                    <a:pt x="340436" y="838951"/>
                    <a:pt x="345102" y="823219"/>
                    <a:pt x="345102" y="806420"/>
                  </a:cubicBezTo>
                  <a:cubicBezTo>
                    <a:pt x="345102" y="787888"/>
                    <a:pt x="341202" y="772322"/>
                    <a:pt x="333403" y="759723"/>
                  </a:cubicBezTo>
                  <a:cubicBezTo>
                    <a:pt x="325603" y="747124"/>
                    <a:pt x="314804" y="737191"/>
                    <a:pt x="301005" y="729925"/>
                  </a:cubicBezTo>
                  <a:cubicBezTo>
                    <a:pt x="287206" y="722658"/>
                    <a:pt x="265907" y="715626"/>
                    <a:pt x="237109" y="708826"/>
                  </a:cubicBezTo>
                  <a:cubicBezTo>
                    <a:pt x="208311" y="702026"/>
                    <a:pt x="190178" y="695493"/>
                    <a:pt x="182712" y="689227"/>
                  </a:cubicBezTo>
                  <a:cubicBezTo>
                    <a:pt x="176846" y="684294"/>
                    <a:pt x="173913" y="678361"/>
                    <a:pt x="173913" y="671428"/>
                  </a:cubicBezTo>
                  <a:cubicBezTo>
                    <a:pt x="173913" y="663829"/>
                    <a:pt x="177046" y="657762"/>
                    <a:pt x="183312" y="653229"/>
                  </a:cubicBezTo>
                  <a:cubicBezTo>
                    <a:pt x="193045" y="646163"/>
                    <a:pt x="206511" y="642630"/>
                    <a:pt x="223710" y="642630"/>
                  </a:cubicBezTo>
                  <a:cubicBezTo>
                    <a:pt x="240375" y="642630"/>
                    <a:pt x="252874" y="645930"/>
                    <a:pt x="261207" y="652529"/>
                  </a:cubicBezTo>
                  <a:cubicBezTo>
                    <a:pt x="269540" y="659129"/>
                    <a:pt x="274973" y="669962"/>
                    <a:pt x="277506" y="685027"/>
                  </a:cubicBezTo>
                  <a:lnTo>
                    <a:pt x="336703" y="682428"/>
                  </a:lnTo>
                  <a:cubicBezTo>
                    <a:pt x="335769" y="655496"/>
                    <a:pt x="326003" y="633964"/>
                    <a:pt x="307405" y="617831"/>
                  </a:cubicBezTo>
                  <a:cubicBezTo>
                    <a:pt x="288806" y="601699"/>
                    <a:pt x="261107" y="593633"/>
                    <a:pt x="224310" y="593633"/>
                  </a:cubicBezTo>
                  <a:close/>
                  <a:moveTo>
                    <a:pt x="793842" y="0"/>
                  </a:moveTo>
                  <a:cubicBezTo>
                    <a:pt x="1232269" y="0"/>
                    <a:pt x="1587684" y="329113"/>
                    <a:pt x="1587684" y="735095"/>
                  </a:cubicBezTo>
                  <a:cubicBezTo>
                    <a:pt x="1587684" y="1141077"/>
                    <a:pt x="1232269" y="1470190"/>
                    <a:pt x="793842" y="1470190"/>
                  </a:cubicBezTo>
                  <a:cubicBezTo>
                    <a:pt x="355415" y="1470190"/>
                    <a:pt x="0" y="1141077"/>
                    <a:pt x="0" y="735095"/>
                  </a:cubicBezTo>
                  <a:cubicBezTo>
                    <a:pt x="0" y="329113"/>
                    <a:pt x="355415" y="0"/>
                    <a:pt x="793842" y="0"/>
                  </a:cubicBezTo>
                  <a:close/>
                </a:path>
              </a:pathLst>
            </a:custGeom>
            <a:ln w="53975" cap="rnd">
              <a:solidFill>
                <a:schemeClr val="bg1"/>
              </a:solidFill>
              <a:prstDash val="solid"/>
            </a:ln>
            <a:effectLst>
              <a:outerShdw sx="1000" sy="1000" algn="bl" rotWithShape="0">
                <a:srgbClr val="000000"/>
              </a:outerShdw>
            </a:effectLst>
            <a:extLst>
              <a:ext uri="{909E8E84-426E-40DD-AFC4-6F175D3DCCD1}">
                <a14:hiddenFill xmlns:a14="http://schemas.microsoft.com/office/drawing/2010/main">
                  <a:solidFill>
                    <a:srgbClr val="FFFFFF"/>
                  </a:solidFill>
                </a14:hiddenFill>
              </a:ext>
            </a:extLst>
          </p:spPr>
        </p:pic>
      </p:grpSp>
      <p:grpSp>
        <p:nvGrpSpPr>
          <p:cNvPr id="53" name="Group 52">
            <a:extLst>
              <a:ext uri="{FF2B5EF4-FFF2-40B4-BE49-F238E27FC236}">
                <a16:creationId xmlns:a16="http://schemas.microsoft.com/office/drawing/2014/main" id="{F102BD08-66CA-FC55-91B5-6BC86044D1D7}"/>
              </a:ext>
            </a:extLst>
          </p:cNvPr>
          <p:cNvGrpSpPr/>
          <p:nvPr/>
        </p:nvGrpSpPr>
        <p:grpSpPr>
          <a:xfrm>
            <a:off x="-1112641" y="3508358"/>
            <a:ext cx="1060374" cy="1020313"/>
            <a:chOff x="169335" y="4210029"/>
            <a:chExt cx="1272449" cy="1224375"/>
          </a:xfrm>
        </p:grpSpPr>
        <p:sp>
          <p:nvSpPr>
            <p:cNvPr id="54" name="Oval 53">
              <a:extLst>
                <a:ext uri="{FF2B5EF4-FFF2-40B4-BE49-F238E27FC236}">
                  <a16:creationId xmlns:a16="http://schemas.microsoft.com/office/drawing/2014/main" id="{5D45462E-F894-1FAB-5959-3B9A77825ECF}"/>
                </a:ext>
              </a:extLst>
            </p:cNvPr>
            <p:cNvSpPr/>
            <p:nvPr/>
          </p:nvSpPr>
          <p:spPr>
            <a:xfrm>
              <a:off x="234673" y="4305677"/>
              <a:ext cx="1155267" cy="1049580"/>
            </a:xfrm>
            <a:prstGeom prst="ellipse">
              <a:avLst/>
            </a:prstGeom>
            <a:solidFill>
              <a:schemeClr val="bg1"/>
            </a:solidFill>
            <a:ln w="539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sz="1500">
                <a:solidFill>
                  <a:prstClr val="white"/>
                </a:solidFill>
                <a:latin typeface="Calibri" panose="020F0502020204030204"/>
              </a:endParaRPr>
            </a:p>
          </p:txBody>
        </p:sp>
        <p:pic>
          <p:nvPicPr>
            <p:cNvPr id="56" name="Picture 55">
              <a:extLst>
                <a:ext uri="{FF2B5EF4-FFF2-40B4-BE49-F238E27FC236}">
                  <a16:creationId xmlns:a16="http://schemas.microsoft.com/office/drawing/2014/main" id="{7FE9F32B-0085-2E9E-8E07-4052C57A68E1}"/>
                </a:ext>
              </a:extLst>
            </p:cNvPr>
            <p:cNvPicPr>
              <a:picLocks noChangeAspect="1"/>
            </p:cNvPicPr>
            <p:nvPr/>
          </p:nvPicPr>
          <p:blipFill>
            <a:blip r:embed="rId11" cstate="email">
              <a:alphaModFix/>
              <a:duotone>
                <a:prstClr val="black"/>
                <a:srgbClr val="FF969E">
                  <a:tint val="45000"/>
                  <a:satMod val="400000"/>
                </a:srgbClr>
              </a:duotone>
              <a:extLst>
                <a:ext uri="{28A0092B-C50C-407E-A947-70E740481C1C}">
                  <a14:useLocalDpi xmlns:a14="http://schemas.microsoft.com/office/drawing/2010/main"/>
                </a:ext>
                <a:ext uri="{837473B0-CC2E-450A-ABE3-18F120FF3D39}">
                  <a1611:picAttrSrcUrl xmlns:a1611="http://schemas.microsoft.com/office/drawing/2016/11/main" r:id="rId12"/>
                </a:ext>
              </a:extLst>
            </a:blip>
            <a:srcRect/>
            <a:stretch/>
          </p:blipFill>
          <p:spPr>
            <a:xfrm>
              <a:off x="169335" y="4210029"/>
              <a:ext cx="1272449" cy="1224375"/>
            </a:xfrm>
            <a:custGeom>
              <a:avLst/>
              <a:gdLst/>
              <a:ahLst/>
              <a:cxnLst/>
              <a:rect l="l" t="t" r="r" b="b"/>
              <a:pathLst>
                <a:path w="1475716" h="1419962">
                  <a:moveTo>
                    <a:pt x="1041060" y="576731"/>
                  </a:moveTo>
                  <a:lnTo>
                    <a:pt x="1041060" y="869913"/>
                  </a:lnTo>
                  <a:lnTo>
                    <a:pt x="1264047" y="869913"/>
                  </a:lnTo>
                  <a:lnTo>
                    <a:pt x="1264047" y="820516"/>
                  </a:lnTo>
                  <a:lnTo>
                    <a:pt x="1100257" y="820516"/>
                  </a:lnTo>
                  <a:lnTo>
                    <a:pt x="1100257" y="740721"/>
                  </a:lnTo>
                  <a:lnTo>
                    <a:pt x="1247448" y="740721"/>
                  </a:lnTo>
                  <a:lnTo>
                    <a:pt x="1247448" y="691324"/>
                  </a:lnTo>
                  <a:lnTo>
                    <a:pt x="1100257" y="691324"/>
                  </a:lnTo>
                  <a:lnTo>
                    <a:pt x="1100257" y="626328"/>
                  </a:lnTo>
                  <a:lnTo>
                    <a:pt x="1258447" y="626328"/>
                  </a:lnTo>
                  <a:lnTo>
                    <a:pt x="1258447" y="576731"/>
                  </a:lnTo>
                  <a:close/>
                  <a:moveTo>
                    <a:pt x="764835" y="576731"/>
                  </a:moveTo>
                  <a:lnTo>
                    <a:pt x="764835" y="869913"/>
                  </a:lnTo>
                  <a:lnTo>
                    <a:pt x="987822" y="869913"/>
                  </a:lnTo>
                  <a:lnTo>
                    <a:pt x="987822" y="820516"/>
                  </a:lnTo>
                  <a:lnTo>
                    <a:pt x="824032" y="820516"/>
                  </a:lnTo>
                  <a:lnTo>
                    <a:pt x="824032" y="740721"/>
                  </a:lnTo>
                  <a:lnTo>
                    <a:pt x="971223" y="740721"/>
                  </a:lnTo>
                  <a:lnTo>
                    <a:pt x="971223" y="691324"/>
                  </a:lnTo>
                  <a:lnTo>
                    <a:pt x="824032" y="691324"/>
                  </a:lnTo>
                  <a:lnTo>
                    <a:pt x="824032" y="626328"/>
                  </a:lnTo>
                  <a:lnTo>
                    <a:pt x="982222" y="626328"/>
                  </a:lnTo>
                  <a:lnTo>
                    <a:pt x="982222" y="576731"/>
                  </a:lnTo>
                  <a:close/>
                  <a:moveTo>
                    <a:pt x="470160" y="576731"/>
                  </a:moveTo>
                  <a:lnTo>
                    <a:pt x="470160" y="869913"/>
                  </a:lnTo>
                  <a:lnTo>
                    <a:pt x="525157" y="869913"/>
                  </a:lnTo>
                  <a:lnTo>
                    <a:pt x="525157" y="678725"/>
                  </a:lnTo>
                  <a:lnTo>
                    <a:pt x="643350" y="869913"/>
                  </a:lnTo>
                  <a:lnTo>
                    <a:pt x="702746" y="869913"/>
                  </a:lnTo>
                  <a:lnTo>
                    <a:pt x="702746" y="576731"/>
                  </a:lnTo>
                  <a:lnTo>
                    <a:pt x="647749" y="576731"/>
                  </a:lnTo>
                  <a:lnTo>
                    <a:pt x="647749" y="772519"/>
                  </a:lnTo>
                  <a:lnTo>
                    <a:pt x="527757" y="576731"/>
                  </a:lnTo>
                  <a:close/>
                  <a:moveTo>
                    <a:pt x="295929" y="571731"/>
                  </a:moveTo>
                  <a:cubicBezTo>
                    <a:pt x="273397" y="571731"/>
                    <a:pt x="254165" y="575131"/>
                    <a:pt x="238233" y="581931"/>
                  </a:cubicBezTo>
                  <a:cubicBezTo>
                    <a:pt x="222300" y="588730"/>
                    <a:pt x="210101" y="598630"/>
                    <a:pt x="201635" y="611629"/>
                  </a:cubicBezTo>
                  <a:cubicBezTo>
                    <a:pt x="193169" y="624628"/>
                    <a:pt x="188935" y="638594"/>
                    <a:pt x="188935" y="653526"/>
                  </a:cubicBezTo>
                  <a:cubicBezTo>
                    <a:pt x="188935" y="676725"/>
                    <a:pt x="197935" y="696391"/>
                    <a:pt x="215934" y="712523"/>
                  </a:cubicBezTo>
                  <a:cubicBezTo>
                    <a:pt x="228733" y="723989"/>
                    <a:pt x="250998" y="733655"/>
                    <a:pt x="282730" y="741521"/>
                  </a:cubicBezTo>
                  <a:cubicBezTo>
                    <a:pt x="307395" y="747654"/>
                    <a:pt x="323194" y="751920"/>
                    <a:pt x="330127" y="754320"/>
                  </a:cubicBezTo>
                  <a:cubicBezTo>
                    <a:pt x="340260" y="757920"/>
                    <a:pt x="347359" y="762153"/>
                    <a:pt x="351426" y="767020"/>
                  </a:cubicBezTo>
                  <a:cubicBezTo>
                    <a:pt x="355492" y="771886"/>
                    <a:pt x="357525" y="777786"/>
                    <a:pt x="357525" y="784718"/>
                  </a:cubicBezTo>
                  <a:cubicBezTo>
                    <a:pt x="357525" y="795518"/>
                    <a:pt x="352692" y="804951"/>
                    <a:pt x="343026" y="813017"/>
                  </a:cubicBezTo>
                  <a:cubicBezTo>
                    <a:pt x="333360" y="821083"/>
                    <a:pt x="318994" y="825116"/>
                    <a:pt x="299929" y="825116"/>
                  </a:cubicBezTo>
                  <a:cubicBezTo>
                    <a:pt x="281930" y="825116"/>
                    <a:pt x="267631" y="820583"/>
                    <a:pt x="257031" y="811517"/>
                  </a:cubicBezTo>
                  <a:cubicBezTo>
                    <a:pt x="246432" y="802451"/>
                    <a:pt x="239399" y="788252"/>
                    <a:pt x="235933" y="768919"/>
                  </a:cubicBezTo>
                  <a:lnTo>
                    <a:pt x="178336" y="774519"/>
                  </a:lnTo>
                  <a:cubicBezTo>
                    <a:pt x="182203" y="807317"/>
                    <a:pt x="194069" y="832282"/>
                    <a:pt x="213934" y="849414"/>
                  </a:cubicBezTo>
                  <a:cubicBezTo>
                    <a:pt x="233799" y="866547"/>
                    <a:pt x="262264" y="875113"/>
                    <a:pt x="299329" y="875113"/>
                  </a:cubicBezTo>
                  <a:cubicBezTo>
                    <a:pt x="324794" y="875113"/>
                    <a:pt x="346059" y="871546"/>
                    <a:pt x="363125" y="864414"/>
                  </a:cubicBezTo>
                  <a:cubicBezTo>
                    <a:pt x="380190" y="857281"/>
                    <a:pt x="393390" y="846381"/>
                    <a:pt x="402722" y="831716"/>
                  </a:cubicBezTo>
                  <a:cubicBezTo>
                    <a:pt x="412055" y="817050"/>
                    <a:pt x="416722" y="801317"/>
                    <a:pt x="416722" y="784518"/>
                  </a:cubicBezTo>
                  <a:cubicBezTo>
                    <a:pt x="416722" y="765986"/>
                    <a:pt x="412822" y="750421"/>
                    <a:pt x="405022" y="737821"/>
                  </a:cubicBezTo>
                  <a:cubicBezTo>
                    <a:pt x="397223" y="725222"/>
                    <a:pt x="386423" y="715289"/>
                    <a:pt x="372624" y="708023"/>
                  </a:cubicBezTo>
                  <a:cubicBezTo>
                    <a:pt x="358825" y="700757"/>
                    <a:pt x="337526" y="693724"/>
                    <a:pt x="308728" y="686924"/>
                  </a:cubicBezTo>
                  <a:cubicBezTo>
                    <a:pt x="279930" y="680125"/>
                    <a:pt x="261798" y="673592"/>
                    <a:pt x="254332" y="667326"/>
                  </a:cubicBezTo>
                  <a:cubicBezTo>
                    <a:pt x="248465" y="662393"/>
                    <a:pt x="245532" y="656460"/>
                    <a:pt x="245532" y="649527"/>
                  </a:cubicBezTo>
                  <a:cubicBezTo>
                    <a:pt x="245532" y="641927"/>
                    <a:pt x="248665" y="635861"/>
                    <a:pt x="254931" y="631328"/>
                  </a:cubicBezTo>
                  <a:cubicBezTo>
                    <a:pt x="264664" y="624262"/>
                    <a:pt x="278130" y="620728"/>
                    <a:pt x="295329" y="620728"/>
                  </a:cubicBezTo>
                  <a:cubicBezTo>
                    <a:pt x="311995" y="620728"/>
                    <a:pt x="324494" y="624028"/>
                    <a:pt x="332827" y="630628"/>
                  </a:cubicBezTo>
                  <a:cubicBezTo>
                    <a:pt x="341160" y="637227"/>
                    <a:pt x="346593" y="648060"/>
                    <a:pt x="349126" y="663126"/>
                  </a:cubicBezTo>
                  <a:lnTo>
                    <a:pt x="408322" y="660526"/>
                  </a:lnTo>
                  <a:cubicBezTo>
                    <a:pt x="407389" y="633594"/>
                    <a:pt x="397623" y="612062"/>
                    <a:pt x="379024" y="595930"/>
                  </a:cubicBezTo>
                  <a:cubicBezTo>
                    <a:pt x="360425" y="579798"/>
                    <a:pt x="332727" y="571731"/>
                    <a:pt x="295929" y="571731"/>
                  </a:cubicBezTo>
                  <a:close/>
                  <a:moveTo>
                    <a:pt x="737858" y="0"/>
                  </a:moveTo>
                  <a:cubicBezTo>
                    <a:pt x="1145366" y="0"/>
                    <a:pt x="1475716" y="317869"/>
                    <a:pt x="1475716" y="709981"/>
                  </a:cubicBezTo>
                  <a:cubicBezTo>
                    <a:pt x="1475716" y="1102093"/>
                    <a:pt x="1145366" y="1419962"/>
                    <a:pt x="737858" y="1419962"/>
                  </a:cubicBezTo>
                  <a:cubicBezTo>
                    <a:pt x="330350" y="1419962"/>
                    <a:pt x="0" y="1102093"/>
                    <a:pt x="0" y="709981"/>
                  </a:cubicBezTo>
                  <a:cubicBezTo>
                    <a:pt x="0" y="317869"/>
                    <a:pt x="330350" y="0"/>
                    <a:pt x="737858" y="0"/>
                  </a:cubicBezTo>
                  <a:close/>
                </a:path>
              </a:pathLst>
            </a:custGeom>
            <a:ln w="53975">
              <a:solidFill>
                <a:schemeClr val="bg1"/>
              </a:solidFill>
            </a:ln>
          </p:spPr>
        </p:pic>
      </p:grpSp>
      <p:grpSp>
        <p:nvGrpSpPr>
          <p:cNvPr id="59" name="Group 58">
            <a:extLst>
              <a:ext uri="{FF2B5EF4-FFF2-40B4-BE49-F238E27FC236}">
                <a16:creationId xmlns:a16="http://schemas.microsoft.com/office/drawing/2014/main" id="{DF14475A-C951-B457-8B4E-41CBCFDEEABA}"/>
              </a:ext>
            </a:extLst>
          </p:cNvPr>
          <p:cNvGrpSpPr/>
          <p:nvPr/>
        </p:nvGrpSpPr>
        <p:grpSpPr>
          <a:xfrm>
            <a:off x="-1139269" y="5760255"/>
            <a:ext cx="1069721" cy="996064"/>
            <a:chOff x="169335" y="6899053"/>
            <a:chExt cx="1283665" cy="1195277"/>
          </a:xfrm>
        </p:grpSpPr>
        <p:sp>
          <p:nvSpPr>
            <p:cNvPr id="60" name="Oval 59">
              <a:extLst>
                <a:ext uri="{FF2B5EF4-FFF2-40B4-BE49-F238E27FC236}">
                  <a16:creationId xmlns:a16="http://schemas.microsoft.com/office/drawing/2014/main" id="{09BDB463-7286-2E1E-B777-326A2F0AD2E0}"/>
                </a:ext>
              </a:extLst>
            </p:cNvPr>
            <p:cNvSpPr/>
            <p:nvPr/>
          </p:nvSpPr>
          <p:spPr>
            <a:xfrm>
              <a:off x="234673" y="6975240"/>
              <a:ext cx="1155267" cy="1049580"/>
            </a:xfrm>
            <a:prstGeom prst="ellipse">
              <a:avLst/>
            </a:prstGeom>
            <a:solidFill>
              <a:schemeClr val="bg1"/>
            </a:solidFill>
            <a:ln w="539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sz="1500">
                <a:solidFill>
                  <a:prstClr val="white"/>
                </a:solidFill>
                <a:latin typeface="Calibri" panose="020F0502020204030204"/>
              </a:endParaRPr>
            </a:p>
          </p:txBody>
        </p:sp>
        <p:pic>
          <p:nvPicPr>
            <p:cNvPr id="61" name="Picture 60" descr="Visit Broadstairs - quintessential seaside town on the Kent coast - Visit  Thanet">
              <a:extLst>
                <a:ext uri="{FF2B5EF4-FFF2-40B4-BE49-F238E27FC236}">
                  <a16:creationId xmlns:a16="http://schemas.microsoft.com/office/drawing/2014/main" id="{0AD205DE-7610-D351-61AC-0348BDA27DC6}"/>
                </a:ext>
              </a:extLst>
            </p:cNvPr>
            <p:cNvPicPr>
              <a:picLocks noChangeAspect="1" noChangeArrowheads="1"/>
            </p:cNvPicPr>
            <p:nvPr/>
          </p:nvPicPr>
          <p:blipFill>
            <a:blip r:embed="rId8" cstate="email">
              <a:duotone>
                <a:prstClr val="black"/>
                <a:schemeClr val="accent2">
                  <a:lumMod val="60000"/>
                  <a:lumOff val="40000"/>
                  <a:tint val="45000"/>
                  <a:satMod val="400000"/>
                </a:schemeClr>
              </a:duotone>
              <a:extLst>
                <a:ext uri="{28A0092B-C50C-407E-A947-70E740481C1C}">
                  <a14:useLocalDpi xmlns:a14="http://schemas.microsoft.com/office/drawing/2010/main"/>
                </a:ext>
              </a:extLst>
            </a:blip>
            <a:srcRect/>
            <a:stretch/>
          </p:blipFill>
          <p:spPr bwMode="auto">
            <a:xfrm>
              <a:off x="169335" y="6899053"/>
              <a:ext cx="1283665" cy="1195277"/>
            </a:xfrm>
            <a:custGeom>
              <a:avLst/>
              <a:gdLst/>
              <a:ahLst/>
              <a:cxnLst/>
              <a:rect l="l" t="t" r="r" b="b"/>
              <a:pathLst>
                <a:path w="1488724" h="1386216">
                  <a:moveTo>
                    <a:pt x="693640" y="714168"/>
                  </a:moveTo>
                  <a:lnTo>
                    <a:pt x="750836" y="784763"/>
                  </a:lnTo>
                  <a:cubicBezTo>
                    <a:pt x="741237" y="792763"/>
                    <a:pt x="732371" y="798496"/>
                    <a:pt x="724238" y="801962"/>
                  </a:cubicBezTo>
                  <a:cubicBezTo>
                    <a:pt x="716105" y="805429"/>
                    <a:pt x="707639" y="807162"/>
                    <a:pt x="698839" y="807162"/>
                  </a:cubicBezTo>
                  <a:cubicBezTo>
                    <a:pt x="685507" y="807162"/>
                    <a:pt x="674874" y="803329"/>
                    <a:pt x="666941" y="795663"/>
                  </a:cubicBezTo>
                  <a:cubicBezTo>
                    <a:pt x="659008" y="787997"/>
                    <a:pt x="655042" y="778097"/>
                    <a:pt x="655042" y="765964"/>
                  </a:cubicBezTo>
                  <a:cubicBezTo>
                    <a:pt x="655042" y="756365"/>
                    <a:pt x="658242" y="746966"/>
                    <a:pt x="664641" y="737766"/>
                  </a:cubicBezTo>
                  <a:cubicBezTo>
                    <a:pt x="671041" y="728567"/>
                    <a:pt x="680707" y="720701"/>
                    <a:pt x="693640" y="714168"/>
                  </a:cubicBezTo>
                  <a:close/>
                  <a:moveTo>
                    <a:pt x="717638" y="589775"/>
                  </a:moveTo>
                  <a:cubicBezTo>
                    <a:pt x="726838" y="589775"/>
                    <a:pt x="734137" y="592308"/>
                    <a:pt x="739537" y="597375"/>
                  </a:cubicBezTo>
                  <a:cubicBezTo>
                    <a:pt x="744936" y="602441"/>
                    <a:pt x="747636" y="608574"/>
                    <a:pt x="747636" y="615774"/>
                  </a:cubicBezTo>
                  <a:cubicBezTo>
                    <a:pt x="747636" y="624307"/>
                    <a:pt x="742037" y="632906"/>
                    <a:pt x="730837" y="641572"/>
                  </a:cubicBezTo>
                  <a:lnTo>
                    <a:pt x="715638" y="653171"/>
                  </a:lnTo>
                  <a:lnTo>
                    <a:pt x="701839" y="637172"/>
                  </a:lnTo>
                  <a:cubicBezTo>
                    <a:pt x="693306" y="627306"/>
                    <a:pt x="689040" y="618907"/>
                    <a:pt x="689040" y="611974"/>
                  </a:cubicBezTo>
                  <a:cubicBezTo>
                    <a:pt x="689040" y="606108"/>
                    <a:pt x="691573" y="600941"/>
                    <a:pt x="696639" y="596475"/>
                  </a:cubicBezTo>
                  <a:cubicBezTo>
                    <a:pt x="701706" y="592008"/>
                    <a:pt x="708705" y="589775"/>
                    <a:pt x="717638" y="589775"/>
                  </a:cubicBezTo>
                  <a:close/>
                  <a:moveTo>
                    <a:pt x="894195" y="555177"/>
                  </a:moveTo>
                  <a:lnTo>
                    <a:pt x="894195" y="848359"/>
                  </a:lnTo>
                  <a:lnTo>
                    <a:pt x="949191" y="848359"/>
                  </a:lnTo>
                  <a:lnTo>
                    <a:pt x="949191" y="617574"/>
                  </a:lnTo>
                  <a:lnTo>
                    <a:pt x="1007188" y="848359"/>
                  </a:lnTo>
                  <a:lnTo>
                    <a:pt x="1064184" y="848359"/>
                  </a:lnTo>
                  <a:lnTo>
                    <a:pt x="1122381" y="617574"/>
                  </a:lnTo>
                  <a:lnTo>
                    <a:pt x="1122381" y="848359"/>
                  </a:lnTo>
                  <a:lnTo>
                    <a:pt x="1177377" y="848359"/>
                  </a:lnTo>
                  <a:lnTo>
                    <a:pt x="1177377" y="555177"/>
                  </a:lnTo>
                  <a:lnTo>
                    <a:pt x="1088583" y="555177"/>
                  </a:lnTo>
                  <a:lnTo>
                    <a:pt x="1035986" y="755165"/>
                  </a:lnTo>
                  <a:lnTo>
                    <a:pt x="982789" y="555177"/>
                  </a:lnTo>
                  <a:close/>
                  <a:moveTo>
                    <a:pt x="324295" y="555177"/>
                  </a:moveTo>
                  <a:lnTo>
                    <a:pt x="324295" y="848359"/>
                  </a:lnTo>
                  <a:lnTo>
                    <a:pt x="383491" y="848359"/>
                  </a:lnTo>
                  <a:lnTo>
                    <a:pt x="383491" y="759765"/>
                  </a:lnTo>
                  <a:lnTo>
                    <a:pt x="431488" y="710768"/>
                  </a:lnTo>
                  <a:lnTo>
                    <a:pt x="512083" y="848359"/>
                  </a:lnTo>
                  <a:lnTo>
                    <a:pt x="588679" y="848359"/>
                  </a:lnTo>
                  <a:lnTo>
                    <a:pt x="472286" y="669370"/>
                  </a:lnTo>
                  <a:lnTo>
                    <a:pt x="582679" y="555177"/>
                  </a:lnTo>
                  <a:lnTo>
                    <a:pt x="503084" y="555177"/>
                  </a:lnTo>
                  <a:lnTo>
                    <a:pt x="383491" y="685369"/>
                  </a:lnTo>
                  <a:lnTo>
                    <a:pt x="383491" y="555177"/>
                  </a:lnTo>
                  <a:close/>
                  <a:moveTo>
                    <a:pt x="716238" y="550178"/>
                  </a:moveTo>
                  <a:cubicBezTo>
                    <a:pt x="689973" y="550178"/>
                    <a:pt x="669741" y="556344"/>
                    <a:pt x="655542" y="568677"/>
                  </a:cubicBezTo>
                  <a:cubicBezTo>
                    <a:pt x="641343" y="581009"/>
                    <a:pt x="634243" y="596042"/>
                    <a:pt x="634243" y="613774"/>
                  </a:cubicBezTo>
                  <a:cubicBezTo>
                    <a:pt x="634243" y="623373"/>
                    <a:pt x="636776" y="633539"/>
                    <a:pt x="641843" y="644272"/>
                  </a:cubicBezTo>
                  <a:cubicBezTo>
                    <a:pt x="646909" y="655005"/>
                    <a:pt x="654442" y="666304"/>
                    <a:pt x="664441" y="678170"/>
                  </a:cubicBezTo>
                  <a:cubicBezTo>
                    <a:pt x="642176" y="689236"/>
                    <a:pt x="625444" y="702268"/>
                    <a:pt x="614244" y="717268"/>
                  </a:cubicBezTo>
                  <a:cubicBezTo>
                    <a:pt x="603045" y="732267"/>
                    <a:pt x="597445" y="749166"/>
                    <a:pt x="597445" y="767964"/>
                  </a:cubicBezTo>
                  <a:cubicBezTo>
                    <a:pt x="597445" y="788630"/>
                    <a:pt x="604578" y="806895"/>
                    <a:pt x="618844" y="822761"/>
                  </a:cubicBezTo>
                  <a:cubicBezTo>
                    <a:pt x="637243" y="843293"/>
                    <a:pt x="664708" y="853559"/>
                    <a:pt x="701239" y="853559"/>
                  </a:cubicBezTo>
                  <a:cubicBezTo>
                    <a:pt x="719638" y="853559"/>
                    <a:pt x="735504" y="851026"/>
                    <a:pt x="748836" y="845960"/>
                  </a:cubicBezTo>
                  <a:cubicBezTo>
                    <a:pt x="762169" y="840893"/>
                    <a:pt x="774768" y="833027"/>
                    <a:pt x="786634" y="822361"/>
                  </a:cubicBezTo>
                  <a:cubicBezTo>
                    <a:pt x="801966" y="836627"/>
                    <a:pt x="817965" y="847826"/>
                    <a:pt x="834631" y="855959"/>
                  </a:cubicBezTo>
                  <a:lnTo>
                    <a:pt x="868629" y="812562"/>
                  </a:lnTo>
                  <a:cubicBezTo>
                    <a:pt x="863962" y="810295"/>
                    <a:pt x="856663" y="805662"/>
                    <a:pt x="846730" y="798663"/>
                  </a:cubicBezTo>
                  <a:cubicBezTo>
                    <a:pt x="836798" y="791663"/>
                    <a:pt x="828698" y="785230"/>
                    <a:pt x="822432" y="779364"/>
                  </a:cubicBezTo>
                  <a:cubicBezTo>
                    <a:pt x="826698" y="773764"/>
                    <a:pt x="830698" y="766798"/>
                    <a:pt x="834431" y="758465"/>
                  </a:cubicBezTo>
                  <a:cubicBezTo>
                    <a:pt x="838164" y="750132"/>
                    <a:pt x="842564" y="736966"/>
                    <a:pt x="847630" y="718967"/>
                  </a:cubicBezTo>
                  <a:lnTo>
                    <a:pt x="796833" y="707368"/>
                  </a:lnTo>
                  <a:cubicBezTo>
                    <a:pt x="793367" y="721101"/>
                    <a:pt x="789234" y="732233"/>
                    <a:pt x="784434" y="740766"/>
                  </a:cubicBezTo>
                  <a:lnTo>
                    <a:pt x="743637" y="686969"/>
                  </a:lnTo>
                  <a:cubicBezTo>
                    <a:pt x="765102" y="673504"/>
                    <a:pt x="779368" y="661438"/>
                    <a:pt x="786434" y="650772"/>
                  </a:cubicBezTo>
                  <a:cubicBezTo>
                    <a:pt x="793500" y="640106"/>
                    <a:pt x="797033" y="628840"/>
                    <a:pt x="797033" y="616974"/>
                  </a:cubicBezTo>
                  <a:cubicBezTo>
                    <a:pt x="797033" y="598308"/>
                    <a:pt x="789900" y="582509"/>
                    <a:pt x="775635" y="569577"/>
                  </a:cubicBezTo>
                  <a:cubicBezTo>
                    <a:pt x="761369" y="556644"/>
                    <a:pt x="741570" y="550178"/>
                    <a:pt x="716238" y="550178"/>
                  </a:cubicBezTo>
                  <a:close/>
                  <a:moveTo>
                    <a:pt x="744362" y="0"/>
                  </a:moveTo>
                  <a:cubicBezTo>
                    <a:pt x="1155462" y="0"/>
                    <a:pt x="1488724" y="310315"/>
                    <a:pt x="1488724" y="693108"/>
                  </a:cubicBezTo>
                  <a:cubicBezTo>
                    <a:pt x="1488724" y="1075901"/>
                    <a:pt x="1155462" y="1386216"/>
                    <a:pt x="744362" y="1386216"/>
                  </a:cubicBezTo>
                  <a:cubicBezTo>
                    <a:pt x="333262" y="1386216"/>
                    <a:pt x="0" y="1075901"/>
                    <a:pt x="0" y="693108"/>
                  </a:cubicBezTo>
                  <a:cubicBezTo>
                    <a:pt x="0" y="310315"/>
                    <a:pt x="333262" y="0"/>
                    <a:pt x="744362" y="0"/>
                  </a:cubicBezTo>
                  <a:close/>
                </a:path>
              </a:pathLst>
            </a:custGeom>
            <a:ln w="53975" cap="rnd">
              <a:solidFill>
                <a:schemeClr val="bg1"/>
              </a:solidFill>
              <a:prstDash val="solid"/>
            </a:ln>
            <a:effectLst>
              <a:outerShdw sx="1000" sy="1000" algn="bl" rotWithShape="0">
                <a:srgbClr val="000000"/>
              </a:outerShdw>
            </a:effectLst>
            <a:extLst>
              <a:ext uri="{909E8E84-426E-40DD-AFC4-6F175D3DCCD1}">
                <a14:hiddenFill xmlns:a14="http://schemas.microsoft.com/office/drawing/2010/main">
                  <a:solidFill>
                    <a:srgbClr val="FFFFFF"/>
                  </a:solidFill>
                </a14:hiddenFill>
              </a:ext>
            </a:extLst>
          </p:spPr>
        </p:pic>
      </p:grpSp>
      <p:grpSp>
        <p:nvGrpSpPr>
          <p:cNvPr id="62" name="Group 61">
            <a:extLst>
              <a:ext uri="{FF2B5EF4-FFF2-40B4-BE49-F238E27FC236}">
                <a16:creationId xmlns:a16="http://schemas.microsoft.com/office/drawing/2014/main" id="{A8300D95-E9EE-B62A-0D0C-06AB78F13140}"/>
              </a:ext>
            </a:extLst>
          </p:cNvPr>
          <p:cNvGrpSpPr/>
          <p:nvPr/>
        </p:nvGrpSpPr>
        <p:grpSpPr>
          <a:xfrm>
            <a:off x="-1112641" y="159606"/>
            <a:ext cx="1096368" cy="1048554"/>
            <a:chOff x="139825" y="280858"/>
            <a:chExt cx="1315641" cy="1258265"/>
          </a:xfrm>
        </p:grpSpPr>
        <p:sp>
          <p:nvSpPr>
            <p:cNvPr id="63" name="Oval 62">
              <a:extLst>
                <a:ext uri="{FF2B5EF4-FFF2-40B4-BE49-F238E27FC236}">
                  <a16:creationId xmlns:a16="http://schemas.microsoft.com/office/drawing/2014/main" id="{D8A3EAF8-55FA-318C-F27C-2446C4D12A22}"/>
                </a:ext>
              </a:extLst>
            </p:cNvPr>
            <p:cNvSpPr/>
            <p:nvPr/>
          </p:nvSpPr>
          <p:spPr>
            <a:xfrm>
              <a:off x="218322" y="401115"/>
              <a:ext cx="1155267" cy="1049580"/>
            </a:xfrm>
            <a:prstGeom prst="ellipse">
              <a:avLst/>
            </a:prstGeom>
            <a:solidFill>
              <a:schemeClr val="bg1"/>
            </a:solidFill>
            <a:ln w="635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sz="1500">
                <a:solidFill>
                  <a:prstClr val="white"/>
                </a:solidFill>
                <a:latin typeface="Calibri" panose="020F0502020204030204"/>
              </a:endParaRPr>
            </a:p>
          </p:txBody>
        </p:sp>
        <p:pic>
          <p:nvPicPr>
            <p:cNvPr id="64" name="Picture 63">
              <a:extLst>
                <a:ext uri="{FF2B5EF4-FFF2-40B4-BE49-F238E27FC236}">
                  <a16:creationId xmlns:a16="http://schemas.microsoft.com/office/drawing/2014/main" id="{6B10C68B-6129-DC3E-287A-F48DCD8D312E}"/>
                </a:ext>
              </a:extLst>
            </p:cNvPr>
            <p:cNvPicPr>
              <a:picLocks noChangeAspect="1"/>
            </p:cNvPicPr>
            <p:nvPr/>
          </p:nvPicPr>
          <p:blipFill>
            <a:blip r:embed="rId9" cstate="email">
              <a:duotone>
                <a:prstClr val="black"/>
                <a:srgbClr val="7030A0">
                  <a:tint val="45000"/>
                  <a:satMod val="400000"/>
                </a:srgbClr>
              </a:duotone>
              <a:extLst>
                <a:ext uri="{28A0092B-C50C-407E-A947-70E740481C1C}">
                  <a14:useLocalDpi xmlns:a14="http://schemas.microsoft.com/office/drawing/2010/main"/>
                </a:ext>
              </a:extLst>
            </a:blip>
            <a:srcRect/>
            <a:stretch>
              <a:fillRect/>
            </a:stretch>
          </p:blipFill>
          <p:spPr>
            <a:xfrm>
              <a:off x="139825" y="280858"/>
              <a:ext cx="1315641" cy="1258265"/>
            </a:xfrm>
            <a:custGeom>
              <a:avLst/>
              <a:gdLst/>
              <a:ahLst/>
              <a:cxnLst/>
              <a:rect l="l" t="t" r="r" b="b"/>
              <a:pathLst>
                <a:path w="1525808" h="1459266">
                  <a:moveTo>
                    <a:pt x="677955" y="762168"/>
                  </a:moveTo>
                  <a:lnTo>
                    <a:pt x="735152" y="832763"/>
                  </a:lnTo>
                  <a:cubicBezTo>
                    <a:pt x="725552" y="840763"/>
                    <a:pt x="716686" y="846496"/>
                    <a:pt x="708553" y="849962"/>
                  </a:cubicBezTo>
                  <a:cubicBezTo>
                    <a:pt x="700420" y="853429"/>
                    <a:pt x="691954" y="855162"/>
                    <a:pt x="683155" y="855162"/>
                  </a:cubicBezTo>
                  <a:cubicBezTo>
                    <a:pt x="669822" y="855162"/>
                    <a:pt x="659190" y="851329"/>
                    <a:pt x="651257" y="843663"/>
                  </a:cubicBezTo>
                  <a:cubicBezTo>
                    <a:pt x="643324" y="835997"/>
                    <a:pt x="639357" y="826097"/>
                    <a:pt x="639357" y="813965"/>
                  </a:cubicBezTo>
                  <a:cubicBezTo>
                    <a:pt x="639357" y="804365"/>
                    <a:pt x="642557" y="794966"/>
                    <a:pt x="648957" y="785766"/>
                  </a:cubicBezTo>
                  <a:cubicBezTo>
                    <a:pt x="655356" y="776567"/>
                    <a:pt x="665023" y="768701"/>
                    <a:pt x="677955" y="762168"/>
                  </a:cubicBezTo>
                  <a:close/>
                  <a:moveTo>
                    <a:pt x="701954" y="637775"/>
                  </a:moveTo>
                  <a:cubicBezTo>
                    <a:pt x="711153" y="637775"/>
                    <a:pt x="718453" y="640309"/>
                    <a:pt x="723852" y="645375"/>
                  </a:cubicBezTo>
                  <a:cubicBezTo>
                    <a:pt x="729252" y="650441"/>
                    <a:pt x="731952" y="656574"/>
                    <a:pt x="731952" y="663774"/>
                  </a:cubicBezTo>
                  <a:cubicBezTo>
                    <a:pt x="731952" y="672307"/>
                    <a:pt x="726352" y="680906"/>
                    <a:pt x="715153" y="689572"/>
                  </a:cubicBezTo>
                  <a:lnTo>
                    <a:pt x="699954" y="701171"/>
                  </a:lnTo>
                  <a:lnTo>
                    <a:pt x="686155" y="685172"/>
                  </a:lnTo>
                  <a:cubicBezTo>
                    <a:pt x="677622" y="675306"/>
                    <a:pt x="673355" y="666907"/>
                    <a:pt x="673355" y="659974"/>
                  </a:cubicBezTo>
                  <a:cubicBezTo>
                    <a:pt x="673355" y="654108"/>
                    <a:pt x="675889" y="648941"/>
                    <a:pt x="680955" y="644475"/>
                  </a:cubicBezTo>
                  <a:cubicBezTo>
                    <a:pt x="686021" y="640009"/>
                    <a:pt x="693021" y="637775"/>
                    <a:pt x="701954" y="637775"/>
                  </a:cubicBezTo>
                  <a:close/>
                  <a:moveTo>
                    <a:pt x="860437" y="603177"/>
                  </a:moveTo>
                  <a:lnTo>
                    <a:pt x="930433" y="896360"/>
                  </a:lnTo>
                  <a:lnTo>
                    <a:pt x="994629" y="896360"/>
                  </a:lnTo>
                  <a:lnTo>
                    <a:pt x="1052825" y="677173"/>
                  </a:lnTo>
                  <a:lnTo>
                    <a:pt x="1111222" y="896360"/>
                  </a:lnTo>
                  <a:lnTo>
                    <a:pt x="1174018" y="896360"/>
                  </a:lnTo>
                  <a:lnTo>
                    <a:pt x="1245214" y="603177"/>
                  </a:lnTo>
                  <a:lnTo>
                    <a:pt x="1185617" y="603177"/>
                  </a:lnTo>
                  <a:lnTo>
                    <a:pt x="1140620" y="807965"/>
                  </a:lnTo>
                  <a:lnTo>
                    <a:pt x="1089223" y="603177"/>
                  </a:lnTo>
                  <a:lnTo>
                    <a:pt x="1018827" y="603177"/>
                  </a:lnTo>
                  <a:lnTo>
                    <a:pt x="965231" y="804565"/>
                  </a:lnTo>
                  <a:lnTo>
                    <a:pt x="921033" y="603177"/>
                  </a:lnTo>
                  <a:close/>
                  <a:moveTo>
                    <a:pt x="298885" y="603177"/>
                  </a:moveTo>
                  <a:lnTo>
                    <a:pt x="298885" y="896360"/>
                  </a:lnTo>
                  <a:lnTo>
                    <a:pt x="353882" y="896360"/>
                  </a:lnTo>
                  <a:lnTo>
                    <a:pt x="353882" y="705171"/>
                  </a:lnTo>
                  <a:lnTo>
                    <a:pt x="472075" y="896360"/>
                  </a:lnTo>
                  <a:lnTo>
                    <a:pt x="531471" y="896360"/>
                  </a:lnTo>
                  <a:lnTo>
                    <a:pt x="531471" y="603177"/>
                  </a:lnTo>
                  <a:lnTo>
                    <a:pt x="476474" y="603177"/>
                  </a:lnTo>
                  <a:lnTo>
                    <a:pt x="476474" y="798965"/>
                  </a:lnTo>
                  <a:lnTo>
                    <a:pt x="356482" y="603177"/>
                  </a:lnTo>
                  <a:close/>
                  <a:moveTo>
                    <a:pt x="700554" y="598178"/>
                  </a:moveTo>
                  <a:cubicBezTo>
                    <a:pt x="674289" y="598178"/>
                    <a:pt x="654056" y="604344"/>
                    <a:pt x="639857" y="616677"/>
                  </a:cubicBezTo>
                  <a:cubicBezTo>
                    <a:pt x="625658" y="629009"/>
                    <a:pt x="618559" y="644042"/>
                    <a:pt x="618559" y="661774"/>
                  </a:cubicBezTo>
                  <a:cubicBezTo>
                    <a:pt x="618559" y="671373"/>
                    <a:pt x="621092" y="681539"/>
                    <a:pt x="626158" y="692272"/>
                  </a:cubicBezTo>
                  <a:cubicBezTo>
                    <a:pt x="631225" y="703005"/>
                    <a:pt x="638757" y="714304"/>
                    <a:pt x="648757" y="726170"/>
                  </a:cubicBezTo>
                  <a:cubicBezTo>
                    <a:pt x="626492" y="737236"/>
                    <a:pt x="609759" y="750268"/>
                    <a:pt x="598560" y="765268"/>
                  </a:cubicBezTo>
                  <a:cubicBezTo>
                    <a:pt x="587361" y="780267"/>
                    <a:pt x="581761" y="797166"/>
                    <a:pt x="581761" y="815964"/>
                  </a:cubicBezTo>
                  <a:cubicBezTo>
                    <a:pt x="581761" y="836630"/>
                    <a:pt x="588894" y="854895"/>
                    <a:pt x="603160" y="870761"/>
                  </a:cubicBezTo>
                  <a:cubicBezTo>
                    <a:pt x="621559" y="891293"/>
                    <a:pt x="649023" y="901559"/>
                    <a:pt x="685555" y="901559"/>
                  </a:cubicBezTo>
                  <a:cubicBezTo>
                    <a:pt x="703953" y="901559"/>
                    <a:pt x="719819" y="899026"/>
                    <a:pt x="733152" y="893960"/>
                  </a:cubicBezTo>
                  <a:cubicBezTo>
                    <a:pt x="746484" y="888893"/>
                    <a:pt x="759083" y="881027"/>
                    <a:pt x="770949" y="870361"/>
                  </a:cubicBezTo>
                  <a:cubicBezTo>
                    <a:pt x="786282" y="884627"/>
                    <a:pt x="802281" y="895826"/>
                    <a:pt x="818946" y="903959"/>
                  </a:cubicBezTo>
                  <a:lnTo>
                    <a:pt x="852944" y="860562"/>
                  </a:lnTo>
                  <a:cubicBezTo>
                    <a:pt x="848278" y="858295"/>
                    <a:pt x="840978" y="853662"/>
                    <a:pt x="831046" y="846663"/>
                  </a:cubicBezTo>
                  <a:cubicBezTo>
                    <a:pt x="821113" y="839663"/>
                    <a:pt x="813013" y="833230"/>
                    <a:pt x="806747" y="827364"/>
                  </a:cubicBezTo>
                  <a:cubicBezTo>
                    <a:pt x="811014" y="821764"/>
                    <a:pt x="815013" y="814798"/>
                    <a:pt x="818746" y="806465"/>
                  </a:cubicBezTo>
                  <a:cubicBezTo>
                    <a:pt x="822479" y="798132"/>
                    <a:pt x="826879" y="784966"/>
                    <a:pt x="831946" y="766967"/>
                  </a:cubicBezTo>
                  <a:lnTo>
                    <a:pt x="781149" y="755368"/>
                  </a:lnTo>
                  <a:cubicBezTo>
                    <a:pt x="777682" y="769101"/>
                    <a:pt x="773549" y="780233"/>
                    <a:pt x="768749" y="788766"/>
                  </a:cubicBezTo>
                  <a:lnTo>
                    <a:pt x="727952" y="734969"/>
                  </a:lnTo>
                  <a:cubicBezTo>
                    <a:pt x="749417" y="721504"/>
                    <a:pt x="763683" y="709438"/>
                    <a:pt x="770749" y="698772"/>
                  </a:cubicBezTo>
                  <a:cubicBezTo>
                    <a:pt x="777816" y="688106"/>
                    <a:pt x="781349" y="676840"/>
                    <a:pt x="781349" y="664974"/>
                  </a:cubicBezTo>
                  <a:cubicBezTo>
                    <a:pt x="781349" y="646308"/>
                    <a:pt x="774216" y="630509"/>
                    <a:pt x="759950" y="617577"/>
                  </a:cubicBezTo>
                  <a:cubicBezTo>
                    <a:pt x="745684" y="604644"/>
                    <a:pt x="725885" y="598178"/>
                    <a:pt x="700554" y="598178"/>
                  </a:cubicBezTo>
                  <a:close/>
                  <a:moveTo>
                    <a:pt x="762904" y="0"/>
                  </a:moveTo>
                  <a:cubicBezTo>
                    <a:pt x="1184244" y="0"/>
                    <a:pt x="1525808" y="326668"/>
                    <a:pt x="1525808" y="729633"/>
                  </a:cubicBezTo>
                  <a:cubicBezTo>
                    <a:pt x="1525808" y="1132598"/>
                    <a:pt x="1184244" y="1459266"/>
                    <a:pt x="762904" y="1459266"/>
                  </a:cubicBezTo>
                  <a:cubicBezTo>
                    <a:pt x="341564" y="1459266"/>
                    <a:pt x="0" y="1132598"/>
                    <a:pt x="0" y="729633"/>
                  </a:cubicBezTo>
                  <a:cubicBezTo>
                    <a:pt x="0" y="326668"/>
                    <a:pt x="341564" y="0"/>
                    <a:pt x="762904" y="0"/>
                  </a:cubicBezTo>
                  <a:close/>
                </a:path>
              </a:pathLst>
            </a:custGeom>
            <a:ln w="63500" cap="rnd">
              <a:solidFill>
                <a:schemeClr val="bg1"/>
              </a:solidFill>
              <a:prstDash val="solid"/>
            </a:ln>
            <a:effectLst>
              <a:outerShdw sx="1000" sy="1000" algn="bl" rotWithShape="0">
                <a:srgbClr val="000000"/>
              </a:outerShdw>
            </a:effectLst>
          </p:spPr>
        </p:pic>
      </p:grpSp>
      <p:grpSp>
        <p:nvGrpSpPr>
          <p:cNvPr id="65" name="Group 64">
            <a:extLst>
              <a:ext uri="{FF2B5EF4-FFF2-40B4-BE49-F238E27FC236}">
                <a16:creationId xmlns:a16="http://schemas.microsoft.com/office/drawing/2014/main" id="{D6CAEEB5-0BFD-2653-397A-D20BD55F2196}"/>
              </a:ext>
            </a:extLst>
          </p:cNvPr>
          <p:cNvGrpSpPr/>
          <p:nvPr/>
        </p:nvGrpSpPr>
        <p:grpSpPr>
          <a:xfrm>
            <a:off x="968030" y="3477480"/>
            <a:ext cx="1060374" cy="1020313"/>
            <a:chOff x="169335" y="4210029"/>
            <a:chExt cx="1272449" cy="1224375"/>
          </a:xfrm>
        </p:grpSpPr>
        <p:sp>
          <p:nvSpPr>
            <p:cNvPr id="66" name="Oval 65">
              <a:extLst>
                <a:ext uri="{FF2B5EF4-FFF2-40B4-BE49-F238E27FC236}">
                  <a16:creationId xmlns:a16="http://schemas.microsoft.com/office/drawing/2014/main" id="{0E298FAD-D602-8FD9-0729-D9B82492DB66}"/>
                </a:ext>
              </a:extLst>
            </p:cNvPr>
            <p:cNvSpPr/>
            <p:nvPr/>
          </p:nvSpPr>
          <p:spPr>
            <a:xfrm>
              <a:off x="234673" y="4305677"/>
              <a:ext cx="1155267" cy="1049580"/>
            </a:xfrm>
            <a:prstGeom prst="ellipse">
              <a:avLst/>
            </a:prstGeom>
            <a:solidFill>
              <a:schemeClr val="bg1"/>
            </a:solidFill>
            <a:ln w="539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sz="1500">
                <a:solidFill>
                  <a:prstClr val="white"/>
                </a:solidFill>
                <a:latin typeface="Calibri" panose="020F0502020204030204"/>
              </a:endParaRPr>
            </a:p>
          </p:txBody>
        </p:sp>
        <p:pic>
          <p:nvPicPr>
            <p:cNvPr id="67" name="Picture 66">
              <a:extLst>
                <a:ext uri="{FF2B5EF4-FFF2-40B4-BE49-F238E27FC236}">
                  <a16:creationId xmlns:a16="http://schemas.microsoft.com/office/drawing/2014/main" id="{CB9408D0-2859-FEF7-6EAA-5D23FC8AA63B}"/>
                </a:ext>
              </a:extLst>
            </p:cNvPr>
            <p:cNvPicPr>
              <a:picLocks noChangeAspect="1"/>
            </p:cNvPicPr>
            <p:nvPr/>
          </p:nvPicPr>
          <p:blipFill>
            <a:blip r:embed="rId11" cstate="email">
              <a:alphaModFix/>
              <a:duotone>
                <a:prstClr val="black"/>
                <a:srgbClr val="FF969E">
                  <a:tint val="45000"/>
                  <a:satMod val="400000"/>
                </a:srgbClr>
              </a:duotone>
              <a:extLst>
                <a:ext uri="{28A0092B-C50C-407E-A947-70E740481C1C}">
                  <a14:useLocalDpi xmlns:a14="http://schemas.microsoft.com/office/drawing/2010/main"/>
                </a:ext>
                <a:ext uri="{837473B0-CC2E-450A-ABE3-18F120FF3D39}">
                  <a1611:picAttrSrcUrl xmlns:a1611="http://schemas.microsoft.com/office/drawing/2016/11/main" r:id="rId12"/>
                </a:ext>
              </a:extLst>
            </a:blip>
            <a:srcRect/>
            <a:stretch/>
          </p:blipFill>
          <p:spPr>
            <a:xfrm>
              <a:off x="169335" y="4210029"/>
              <a:ext cx="1272449" cy="1224375"/>
            </a:xfrm>
            <a:custGeom>
              <a:avLst/>
              <a:gdLst/>
              <a:ahLst/>
              <a:cxnLst/>
              <a:rect l="l" t="t" r="r" b="b"/>
              <a:pathLst>
                <a:path w="1475716" h="1419962">
                  <a:moveTo>
                    <a:pt x="1041060" y="576731"/>
                  </a:moveTo>
                  <a:lnTo>
                    <a:pt x="1041060" y="869913"/>
                  </a:lnTo>
                  <a:lnTo>
                    <a:pt x="1264047" y="869913"/>
                  </a:lnTo>
                  <a:lnTo>
                    <a:pt x="1264047" y="820516"/>
                  </a:lnTo>
                  <a:lnTo>
                    <a:pt x="1100257" y="820516"/>
                  </a:lnTo>
                  <a:lnTo>
                    <a:pt x="1100257" y="740721"/>
                  </a:lnTo>
                  <a:lnTo>
                    <a:pt x="1247448" y="740721"/>
                  </a:lnTo>
                  <a:lnTo>
                    <a:pt x="1247448" y="691324"/>
                  </a:lnTo>
                  <a:lnTo>
                    <a:pt x="1100257" y="691324"/>
                  </a:lnTo>
                  <a:lnTo>
                    <a:pt x="1100257" y="626328"/>
                  </a:lnTo>
                  <a:lnTo>
                    <a:pt x="1258447" y="626328"/>
                  </a:lnTo>
                  <a:lnTo>
                    <a:pt x="1258447" y="576731"/>
                  </a:lnTo>
                  <a:close/>
                  <a:moveTo>
                    <a:pt x="764835" y="576731"/>
                  </a:moveTo>
                  <a:lnTo>
                    <a:pt x="764835" y="869913"/>
                  </a:lnTo>
                  <a:lnTo>
                    <a:pt x="987822" y="869913"/>
                  </a:lnTo>
                  <a:lnTo>
                    <a:pt x="987822" y="820516"/>
                  </a:lnTo>
                  <a:lnTo>
                    <a:pt x="824032" y="820516"/>
                  </a:lnTo>
                  <a:lnTo>
                    <a:pt x="824032" y="740721"/>
                  </a:lnTo>
                  <a:lnTo>
                    <a:pt x="971223" y="740721"/>
                  </a:lnTo>
                  <a:lnTo>
                    <a:pt x="971223" y="691324"/>
                  </a:lnTo>
                  <a:lnTo>
                    <a:pt x="824032" y="691324"/>
                  </a:lnTo>
                  <a:lnTo>
                    <a:pt x="824032" y="626328"/>
                  </a:lnTo>
                  <a:lnTo>
                    <a:pt x="982222" y="626328"/>
                  </a:lnTo>
                  <a:lnTo>
                    <a:pt x="982222" y="576731"/>
                  </a:lnTo>
                  <a:close/>
                  <a:moveTo>
                    <a:pt x="470160" y="576731"/>
                  </a:moveTo>
                  <a:lnTo>
                    <a:pt x="470160" y="869913"/>
                  </a:lnTo>
                  <a:lnTo>
                    <a:pt x="525157" y="869913"/>
                  </a:lnTo>
                  <a:lnTo>
                    <a:pt x="525157" y="678725"/>
                  </a:lnTo>
                  <a:lnTo>
                    <a:pt x="643350" y="869913"/>
                  </a:lnTo>
                  <a:lnTo>
                    <a:pt x="702746" y="869913"/>
                  </a:lnTo>
                  <a:lnTo>
                    <a:pt x="702746" y="576731"/>
                  </a:lnTo>
                  <a:lnTo>
                    <a:pt x="647749" y="576731"/>
                  </a:lnTo>
                  <a:lnTo>
                    <a:pt x="647749" y="772519"/>
                  </a:lnTo>
                  <a:lnTo>
                    <a:pt x="527757" y="576731"/>
                  </a:lnTo>
                  <a:close/>
                  <a:moveTo>
                    <a:pt x="295929" y="571731"/>
                  </a:moveTo>
                  <a:cubicBezTo>
                    <a:pt x="273397" y="571731"/>
                    <a:pt x="254165" y="575131"/>
                    <a:pt x="238233" y="581931"/>
                  </a:cubicBezTo>
                  <a:cubicBezTo>
                    <a:pt x="222300" y="588730"/>
                    <a:pt x="210101" y="598630"/>
                    <a:pt x="201635" y="611629"/>
                  </a:cubicBezTo>
                  <a:cubicBezTo>
                    <a:pt x="193169" y="624628"/>
                    <a:pt x="188935" y="638594"/>
                    <a:pt x="188935" y="653526"/>
                  </a:cubicBezTo>
                  <a:cubicBezTo>
                    <a:pt x="188935" y="676725"/>
                    <a:pt x="197935" y="696391"/>
                    <a:pt x="215934" y="712523"/>
                  </a:cubicBezTo>
                  <a:cubicBezTo>
                    <a:pt x="228733" y="723989"/>
                    <a:pt x="250998" y="733655"/>
                    <a:pt x="282730" y="741521"/>
                  </a:cubicBezTo>
                  <a:cubicBezTo>
                    <a:pt x="307395" y="747654"/>
                    <a:pt x="323194" y="751920"/>
                    <a:pt x="330127" y="754320"/>
                  </a:cubicBezTo>
                  <a:cubicBezTo>
                    <a:pt x="340260" y="757920"/>
                    <a:pt x="347359" y="762153"/>
                    <a:pt x="351426" y="767020"/>
                  </a:cubicBezTo>
                  <a:cubicBezTo>
                    <a:pt x="355492" y="771886"/>
                    <a:pt x="357525" y="777786"/>
                    <a:pt x="357525" y="784718"/>
                  </a:cubicBezTo>
                  <a:cubicBezTo>
                    <a:pt x="357525" y="795518"/>
                    <a:pt x="352692" y="804951"/>
                    <a:pt x="343026" y="813017"/>
                  </a:cubicBezTo>
                  <a:cubicBezTo>
                    <a:pt x="333360" y="821083"/>
                    <a:pt x="318994" y="825116"/>
                    <a:pt x="299929" y="825116"/>
                  </a:cubicBezTo>
                  <a:cubicBezTo>
                    <a:pt x="281930" y="825116"/>
                    <a:pt x="267631" y="820583"/>
                    <a:pt x="257031" y="811517"/>
                  </a:cubicBezTo>
                  <a:cubicBezTo>
                    <a:pt x="246432" y="802451"/>
                    <a:pt x="239399" y="788252"/>
                    <a:pt x="235933" y="768919"/>
                  </a:cubicBezTo>
                  <a:lnTo>
                    <a:pt x="178336" y="774519"/>
                  </a:lnTo>
                  <a:cubicBezTo>
                    <a:pt x="182203" y="807317"/>
                    <a:pt x="194069" y="832282"/>
                    <a:pt x="213934" y="849414"/>
                  </a:cubicBezTo>
                  <a:cubicBezTo>
                    <a:pt x="233799" y="866547"/>
                    <a:pt x="262264" y="875113"/>
                    <a:pt x="299329" y="875113"/>
                  </a:cubicBezTo>
                  <a:cubicBezTo>
                    <a:pt x="324794" y="875113"/>
                    <a:pt x="346059" y="871546"/>
                    <a:pt x="363125" y="864414"/>
                  </a:cubicBezTo>
                  <a:cubicBezTo>
                    <a:pt x="380190" y="857281"/>
                    <a:pt x="393390" y="846381"/>
                    <a:pt x="402722" y="831716"/>
                  </a:cubicBezTo>
                  <a:cubicBezTo>
                    <a:pt x="412055" y="817050"/>
                    <a:pt x="416722" y="801317"/>
                    <a:pt x="416722" y="784518"/>
                  </a:cubicBezTo>
                  <a:cubicBezTo>
                    <a:pt x="416722" y="765986"/>
                    <a:pt x="412822" y="750421"/>
                    <a:pt x="405022" y="737821"/>
                  </a:cubicBezTo>
                  <a:cubicBezTo>
                    <a:pt x="397223" y="725222"/>
                    <a:pt x="386423" y="715289"/>
                    <a:pt x="372624" y="708023"/>
                  </a:cubicBezTo>
                  <a:cubicBezTo>
                    <a:pt x="358825" y="700757"/>
                    <a:pt x="337526" y="693724"/>
                    <a:pt x="308728" y="686924"/>
                  </a:cubicBezTo>
                  <a:cubicBezTo>
                    <a:pt x="279930" y="680125"/>
                    <a:pt x="261798" y="673592"/>
                    <a:pt x="254332" y="667326"/>
                  </a:cubicBezTo>
                  <a:cubicBezTo>
                    <a:pt x="248465" y="662393"/>
                    <a:pt x="245532" y="656460"/>
                    <a:pt x="245532" y="649527"/>
                  </a:cubicBezTo>
                  <a:cubicBezTo>
                    <a:pt x="245532" y="641927"/>
                    <a:pt x="248665" y="635861"/>
                    <a:pt x="254931" y="631328"/>
                  </a:cubicBezTo>
                  <a:cubicBezTo>
                    <a:pt x="264664" y="624262"/>
                    <a:pt x="278130" y="620728"/>
                    <a:pt x="295329" y="620728"/>
                  </a:cubicBezTo>
                  <a:cubicBezTo>
                    <a:pt x="311995" y="620728"/>
                    <a:pt x="324494" y="624028"/>
                    <a:pt x="332827" y="630628"/>
                  </a:cubicBezTo>
                  <a:cubicBezTo>
                    <a:pt x="341160" y="637227"/>
                    <a:pt x="346593" y="648060"/>
                    <a:pt x="349126" y="663126"/>
                  </a:cubicBezTo>
                  <a:lnTo>
                    <a:pt x="408322" y="660526"/>
                  </a:lnTo>
                  <a:cubicBezTo>
                    <a:pt x="407389" y="633594"/>
                    <a:pt x="397623" y="612062"/>
                    <a:pt x="379024" y="595930"/>
                  </a:cubicBezTo>
                  <a:cubicBezTo>
                    <a:pt x="360425" y="579798"/>
                    <a:pt x="332727" y="571731"/>
                    <a:pt x="295929" y="571731"/>
                  </a:cubicBezTo>
                  <a:close/>
                  <a:moveTo>
                    <a:pt x="737858" y="0"/>
                  </a:moveTo>
                  <a:cubicBezTo>
                    <a:pt x="1145366" y="0"/>
                    <a:pt x="1475716" y="317869"/>
                    <a:pt x="1475716" y="709981"/>
                  </a:cubicBezTo>
                  <a:cubicBezTo>
                    <a:pt x="1475716" y="1102093"/>
                    <a:pt x="1145366" y="1419962"/>
                    <a:pt x="737858" y="1419962"/>
                  </a:cubicBezTo>
                  <a:cubicBezTo>
                    <a:pt x="330350" y="1419962"/>
                    <a:pt x="0" y="1102093"/>
                    <a:pt x="0" y="709981"/>
                  </a:cubicBezTo>
                  <a:cubicBezTo>
                    <a:pt x="0" y="317869"/>
                    <a:pt x="330350" y="0"/>
                    <a:pt x="737858" y="0"/>
                  </a:cubicBezTo>
                  <a:close/>
                </a:path>
              </a:pathLst>
            </a:custGeom>
            <a:ln w="53975">
              <a:solidFill>
                <a:schemeClr val="bg1"/>
              </a:solidFill>
            </a:ln>
          </p:spPr>
        </p:pic>
      </p:grpSp>
      <p:sp>
        <p:nvSpPr>
          <p:cNvPr id="2" name="Text 0">
            <a:extLst>
              <a:ext uri="{FF2B5EF4-FFF2-40B4-BE49-F238E27FC236}">
                <a16:creationId xmlns:a16="http://schemas.microsoft.com/office/drawing/2014/main" id="{9E3FC1BA-85ED-1856-54C8-20BACE1E40E5}"/>
              </a:ext>
            </a:extLst>
          </p:cNvPr>
          <p:cNvSpPr/>
          <p:nvPr/>
        </p:nvSpPr>
        <p:spPr>
          <a:xfrm>
            <a:off x="2414746" y="816946"/>
            <a:ext cx="6462536" cy="782430"/>
          </a:xfrm>
          <a:prstGeom prst="rect">
            <a:avLst/>
          </a:prstGeom>
          <a:noFill/>
          <a:ln/>
        </p:spPr>
        <p:txBody>
          <a:bodyPr wrap="square" lIns="120000" tIns="0" rIns="0" bIns="0" rtlCol="0" anchor="t"/>
          <a:lstStyle/>
          <a:p>
            <a:pPr defTabSz="761970">
              <a:lnSpc>
                <a:spcPts val="4625"/>
              </a:lnSpc>
            </a:pPr>
            <a:r>
              <a:rPr lang="en-US" sz="3200">
                <a:solidFill>
                  <a:schemeClr val="accent5">
                    <a:lumMod val="75000"/>
                  </a:schemeClr>
                </a:solidFill>
                <a:latin typeface="Arial" panose="020B0604020202020204" pitchFamily="34" charset="0"/>
                <a:ea typeface="Poppins Light" pitchFamily="34" charset="-122"/>
                <a:cs typeface="Arial" panose="020B0604020202020204" pitchFamily="34" charset="0"/>
              </a:rPr>
              <a:t>Interventions</a:t>
            </a:r>
            <a:endParaRPr lang="en-US" sz="3200">
              <a:solidFill>
                <a:schemeClr val="accent5">
                  <a:lumMod val="75000"/>
                </a:schemeClr>
              </a:solidFill>
              <a:latin typeface="Arial" panose="020B0604020202020204" pitchFamily="34" charset="0"/>
              <a:cs typeface="Arial" panose="020B0604020202020204" pitchFamily="34" charset="0"/>
            </a:endParaRPr>
          </a:p>
        </p:txBody>
      </p:sp>
      <p:sp>
        <p:nvSpPr>
          <p:cNvPr id="3" name="Text 0">
            <a:extLst>
              <a:ext uri="{FF2B5EF4-FFF2-40B4-BE49-F238E27FC236}">
                <a16:creationId xmlns:a16="http://schemas.microsoft.com/office/drawing/2014/main" id="{E2F0BFEB-EC9E-D707-020C-AA6AF280AE3C}"/>
              </a:ext>
            </a:extLst>
          </p:cNvPr>
          <p:cNvSpPr/>
          <p:nvPr/>
        </p:nvSpPr>
        <p:spPr>
          <a:xfrm>
            <a:off x="2416367" y="339707"/>
            <a:ext cx="8326973" cy="714878"/>
          </a:xfrm>
          <a:prstGeom prst="rect">
            <a:avLst/>
          </a:prstGeom>
          <a:noFill/>
          <a:ln/>
        </p:spPr>
        <p:txBody>
          <a:bodyPr wrap="square" lIns="120000" tIns="0" rIns="0" bIns="0" rtlCol="0" anchor="t"/>
          <a:lstStyle/>
          <a:p>
            <a:pPr defTabSz="761970">
              <a:lnSpc>
                <a:spcPts val="4625"/>
              </a:lnSpc>
            </a:pPr>
            <a:r>
              <a:rPr lang="en-US" sz="3600" b="1">
                <a:solidFill>
                  <a:prstClr val="white"/>
                </a:solidFill>
                <a:latin typeface="Arial" panose="020B0604020202020204" pitchFamily="34" charset="0"/>
                <a:ea typeface="Poppins Light" pitchFamily="34" charset="-122"/>
                <a:cs typeface="Arial" panose="020B0604020202020204" pitchFamily="34" charset="0"/>
              </a:rPr>
              <a:t>Case Study Focus</a:t>
            </a:r>
            <a:endParaRPr lang="en-US" sz="3600" b="1">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55764258"/>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191FF0-4307-8B09-A799-105135A37626}"/>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DB729EB1-3633-2D26-7937-0FDE449B54DA}"/>
              </a:ext>
            </a:extLst>
          </p:cNvPr>
          <p:cNvGrpSpPr/>
          <p:nvPr/>
        </p:nvGrpSpPr>
        <p:grpSpPr>
          <a:xfrm>
            <a:off x="-1305584" y="2413410"/>
            <a:ext cx="1060374" cy="1024070"/>
            <a:chOff x="169335" y="2882840"/>
            <a:chExt cx="1272449" cy="1228884"/>
          </a:xfrm>
        </p:grpSpPr>
        <p:sp>
          <p:nvSpPr>
            <p:cNvPr id="7" name="Oval 6">
              <a:extLst>
                <a:ext uri="{FF2B5EF4-FFF2-40B4-BE49-F238E27FC236}">
                  <a16:creationId xmlns:a16="http://schemas.microsoft.com/office/drawing/2014/main" id="{D6DC0A9B-EF9C-AB5A-FC75-8EE33DC2F0E1}"/>
                </a:ext>
              </a:extLst>
            </p:cNvPr>
            <p:cNvSpPr/>
            <p:nvPr/>
          </p:nvSpPr>
          <p:spPr>
            <a:xfrm>
              <a:off x="234673" y="2983064"/>
              <a:ext cx="1155267" cy="1049580"/>
            </a:xfrm>
            <a:prstGeom prst="ellipse">
              <a:avLst/>
            </a:prstGeom>
            <a:solidFill>
              <a:schemeClr val="bg1"/>
            </a:solidFill>
            <a:ln w="539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sz="1500">
                <a:solidFill>
                  <a:prstClr val="white"/>
                </a:solidFill>
                <a:latin typeface="Calibri" panose="020F0502020204030204"/>
              </a:endParaRPr>
            </a:p>
          </p:txBody>
        </p:sp>
        <p:pic>
          <p:nvPicPr>
            <p:cNvPr id="8" name="Picture 7">
              <a:extLst>
                <a:ext uri="{FF2B5EF4-FFF2-40B4-BE49-F238E27FC236}">
                  <a16:creationId xmlns:a16="http://schemas.microsoft.com/office/drawing/2014/main" id="{F55B4BA6-6C01-296A-C0B6-BECFA3A1407F}"/>
                </a:ext>
              </a:extLst>
            </p:cNvPr>
            <p:cNvPicPr>
              <a:picLocks noChangeAspect="1"/>
            </p:cNvPicPr>
            <p:nvPr/>
          </p:nvPicPr>
          <p:blipFill>
            <a:blip r:embed="rId3" cstate="email">
              <a:alphaModFix amt="85000"/>
              <a:duotone>
                <a:prstClr val="black"/>
                <a:srgbClr val="0070C0">
                  <a:tint val="45000"/>
                  <a:satMod val="400000"/>
                </a:srgbClr>
              </a:duotone>
              <a:extLst>
                <a:ext uri="{28A0092B-C50C-407E-A947-70E740481C1C}">
                  <a14:useLocalDpi xmlns:a14="http://schemas.microsoft.com/office/drawing/2010/main"/>
                </a:ext>
              </a:extLst>
            </a:blip>
            <a:srcRect/>
            <a:stretch/>
          </p:blipFill>
          <p:spPr>
            <a:xfrm>
              <a:off x="169335" y="2882840"/>
              <a:ext cx="1272449" cy="1228884"/>
            </a:xfrm>
            <a:custGeom>
              <a:avLst/>
              <a:gdLst/>
              <a:ahLst/>
              <a:cxnLst/>
              <a:rect l="l" t="t" r="r" b="b"/>
              <a:pathLst>
                <a:path w="1475716" h="1425192">
                  <a:moveTo>
                    <a:pt x="523390" y="694660"/>
                  </a:moveTo>
                  <a:cubicBezTo>
                    <a:pt x="536010" y="694660"/>
                    <a:pt x="546593" y="699478"/>
                    <a:pt x="555139" y="709115"/>
                  </a:cubicBezTo>
                  <a:cubicBezTo>
                    <a:pt x="563686" y="718751"/>
                    <a:pt x="567960" y="732518"/>
                    <a:pt x="567960" y="750415"/>
                  </a:cubicBezTo>
                  <a:cubicBezTo>
                    <a:pt x="567960" y="768770"/>
                    <a:pt x="563686" y="782766"/>
                    <a:pt x="555139" y="792403"/>
                  </a:cubicBezTo>
                  <a:cubicBezTo>
                    <a:pt x="546593" y="802039"/>
                    <a:pt x="536010" y="806858"/>
                    <a:pt x="523390" y="806858"/>
                  </a:cubicBezTo>
                  <a:cubicBezTo>
                    <a:pt x="510771" y="806858"/>
                    <a:pt x="500159" y="802039"/>
                    <a:pt x="491555" y="792403"/>
                  </a:cubicBezTo>
                  <a:cubicBezTo>
                    <a:pt x="482951" y="782766"/>
                    <a:pt x="478649" y="768885"/>
                    <a:pt x="478649" y="750759"/>
                  </a:cubicBezTo>
                  <a:cubicBezTo>
                    <a:pt x="478649" y="732633"/>
                    <a:pt x="482951" y="718751"/>
                    <a:pt x="491555" y="709115"/>
                  </a:cubicBezTo>
                  <a:cubicBezTo>
                    <a:pt x="500159" y="699478"/>
                    <a:pt x="510771" y="694660"/>
                    <a:pt x="523390" y="694660"/>
                  </a:cubicBezTo>
                  <a:close/>
                  <a:moveTo>
                    <a:pt x="1065343" y="692251"/>
                  </a:moveTo>
                  <a:cubicBezTo>
                    <a:pt x="1075209" y="692251"/>
                    <a:pt x="1083584" y="695893"/>
                    <a:pt x="1090467" y="703178"/>
                  </a:cubicBezTo>
                  <a:cubicBezTo>
                    <a:pt x="1097351" y="710463"/>
                    <a:pt x="1100964" y="721103"/>
                    <a:pt x="1101308" y="735099"/>
                  </a:cubicBezTo>
                  <a:lnTo>
                    <a:pt x="1029034" y="735099"/>
                  </a:lnTo>
                  <a:cubicBezTo>
                    <a:pt x="1028919" y="721906"/>
                    <a:pt x="1032303" y="711467"/>
                    <a:pt x="1039187" y="703780"/>
                  </a:cubicBezTo>
                  <a:cubicBezTo>
                    <a:pt x="1046070" y="696094"/>
                    <a:pt x="1054789" y="692251"/>
                    <a:pt x="1065343" y="692251"/>
                  </a:cubicBezTo>
                  <a:close/>
                  <a:moveTo>
                    <a:pt x="1062418" y="655253"/>
                  </a:moveTo>
                  <a:cubicBezTo>
                    <a:pt x="1038211" y="655253"/>
                    <a:pt x="1018193" y="663828"/>
                    <a:pt x="1002361" y="680979"/>
                  </a:cubicBezTo>
                  <a:cubicBezTo>
                    <a:pt x="986529" y="698130"/>
                    <a:pt x="978614" y="721849"/>
                    <a:pt x="978614" y="752135"/>
                  </a:cubicBezTo>
                  <a:cubicBezTo>
                    <a:pt x="978614" y="777489"/>
                    <a:pt x="984636" y="798483"/>
                    <a:pt x="996682" y="815118"/>
                  </a:cubicBezTo>
                  <a:cubicBezTo>
                    <a:pt x="1011940" y="835882"/>
                    <a:pt x="1035458" y="846265"/>
                    <a:pt x="1067236" y="846265"/>
                  </a:cubicBezTo>
                  <a:cubicBezTo>
                    <a:pt x="1087312" y="846265"/>
                    <a:pt x="1104033" y="841647"/>
                    <a:pt x="1117398" y="832412"/>
                  </a:cubicBezTo>
                  <a:cubicBezTo>
                    <a:pt x="1130763" y="823177"/>
                    <a:pt x="1140543" y="809726"/>
                    <a:pt x="1146738" y="792059"/>
                  </a:cubicBezTo>
                  <a:lnTo>
                    <a:pt x="1098555" y="783971"/>
                  </a:lnTo>
                  <a:cubicBezTo>
                    <a:pt x="1095916" y="793148"/>
                    <a:pt x="1092016" y="799802"/>
                    <a:pt x="1086854" y="803932"/>
                  </a:cubicBezTo>
                  <a:cubicBezTo>
                    <a:pt x="1081691" y="808062"/>
                    <a:pt x="1075324" y="810127"/>
                    <a:pt x="1067752" y="810127"/>
                  </a:cubicBezTo>
                  <a:cubicBezTo>
                    <a:pt x="1056624" y="810127"/>
                    <a:pt x="1047332" y="806141"/>
                    <a:pt x="1039875" y="798168"/>
                  </a:cubicBezTo>
                  <a:cubicBezTo>
                    <a:pt x="1032418" y="790194"/>
                    <a:pt x="1028518" y="779038"/>
                    <a:pt x="1028173" y="764697"/>
                  </a:cubicBezTo>
                  <a:lnTo>
                    <a:pt x="1149319" y="764697"/>
                  </a:lnTo>
                  <a:cubicBezTo>
                    <a:pt x="1150008" y="727642"/>
                    <a:pt x="1142493" y="700138"/>
                    <a:pt x="1126777" y="682184"/>
                  </a:cubicBezTo>
                  <a:cubicBezTo>
                    <a:pt x="1111060" y="664230"/>
                    <a:pt x="1089607" y="655253"/>
                    <a:pt x="1062418" y="655253"/>
                  </a:cubicBezTo>
                  <a:close/>
                  <a:moveTo>
                    <a:pt x="859295" y="655253"/>
                  </a:moveTo>
                  <a:cubicBezTo>
                    <a:pt x="833024" y="655253"/>
                    <a:pt x="813636" y="660645"/>
                    <a:pt x="801131" y="671429"/>
                  </a:cubicBezTo>
                  <a:cubicBezTo>
                    <a:pt x="788627" y="682213"/>
                    <a:pt x="782374" y="695520"/>
                    <a:pt x="782374" y="711352"/>
                  </a:cubicBezTo>
                  <a:cubicBezTo>
                    <a:pt x="782374" y="728904"/>
                    <a:pt x="789602" y="742614"/>
                    <a:pt x="804057" y="752480"/>
                  </a:cubicBezTo>
                  <a:cubicBezTo>
                    <a:pt x="814496" y="759592"/>
                    <a:pt x="839219" y="767451"/>
                    <a:pt x="878224" y="776055"/>
                  </a:cubicBezTo>
                  <a:cubicBezTo>
                    <a:pt x="886599" y="778005"/>
                    <a:pt x="891991" y="780128"/>
                    <a:pt x="894400" y="782422"/>
                  </a:cubicBezTo>
                  <a:cubicBezTo>
                    <a:pt x="896694" y="784831"/>
                    <a:pt x="897842" y="787871"/>
                    <a:pt x="897842" y="791542"/>
                  </a:cubicBezTo>
                  <a:cubicBezTo>
                    <a:pt x="897842" y="796934"/>
                    <a:pt x="895719" y="801236"/>
                    <a:pt x="891475" y="804449"/>
                  </a:cubicBezTo>
                  <a:cubicBezTo>
                    <a:pt x="885165" y="809037"/>
                    <a:pt x="875758" y="811332"/>
                    <a:pt x="863253" y="811332"/>
                  </a:cubicBezTo>
                  <a:cubicBezTo>
                    <a:pt x="851896" y="811332"/>
                    <a:pt x="843062" y="808894"/>
                    <a:pt x="836752" y="804018"/>
                  </a:cubicBezTo>
                  <a:cubicBezTo>
                    <a:pt x="830443" y="799143"/>
                    <a:pt x="826255" y="792001"/>
                    <a:pt x="824190" y="782594"/>
                  </a:cubicBezTo>
                  <a:lnTo>
                    <a:pt x="775663" y="789994"/>
                  </a:lnTo>
                  <a:cubicBezTo>
                    <a:pt x="780137" y="807317"/>
                    <a:pt x="789630" y="821026"/>
                    <a:pt x="804143" y="831121"/>
                  </a:cubicBezTo>
                  <a:cubicBezTo>
                    <a:pt x="818655" y="841217"/>
                    <a:pt x="838358" y="846265"/>
                    <a:pt x="863253" y="846265"/>
                  </a:cubicBezTo>
                  <a:cubicBezTo>
                    <a:pt x="890672" y="846265"/>
                    <a:pt x="911379" y="840242"/>
                    <a:pt x="925375" y="828196"/>
                  </a:cubicBezTo>
                  <a:cubicBezTo>
                    <a:pt x="939371" y="816150"/>
                    <a:pt x="946369" y="801753"/>
                    <a:pt x="946369" y="785003"/>
                  </a:cubicBezTo>
                  <a:cubicBezTo>
                    <a:pt x="946369" y="769631"/>
                    <a:pt x="941321" y="757642"/>
                    <a:pt x="931226" y="749038"/>
                  </a:cubicBezTo>
                  <a:cubicBezTo>
                    <a:pt x="921015" y="740549"/>
                    <a:pt x="903033" y="733378"/>
                    <a:pt x="877278" y="727528"/>
                  </a:cubicBezTo>
                  <a:cubicBezTo>
                    <a:pt x="851523" y="721677"/>
                    <a:pt x="836466" y="717145"/>
                    <a:pt x="832106" y="713933"/>
                  </a:cubicBezTo>
                  <a:cubicBezTo>
                    <a:pt x="828894" y="711524"/>
                    <a:pt x="827288" y="708599"/>
                    <a:pt x="827288" y="705157"/>
                  </a:cubicBezTo>
                  <a:cubicBezTo>
                    <a:pt x="827288" y="701142"/>
                    <a:pt x="829123" y="697872"/>
                    <a:pt x="832794" y="695348"/>
                  </a:cubicBezTo>
                  <a:cubicBezTo>
                    <a:pt x="838301" y="691792"/>
                    <a:pt x="847422" y="690014"/>
                    <a:pt x="860156" y="690014"/>
                  </a:cubicBezTo>
                  <a:cubicBezTo>
                    <a:pt x="870251" y="690014"/>
                    <a:pt x="878023" y="691907"/>
                    <a:pt x="883473" y="695692"/>
                  </a:cubicBezTo>
                  <a:cubicBezTo>
                    <a:pt x="888922" y="699478"/>
                    <a:pt x="892622" y="704928"/>
                    <a:pt x="894572" y="712040"/>
                  </a:cubicBezTo>
                  <a:lnTo>
                    <a:pt x="940174" y="703608"/>
                  </a:lnTo>
                  <a:cubicBezTo>
                    <a:pt x="935585" y="687662"/>
                    <a:pt x="927210" y="675616"/>
                    <a:pt x="915050" y="667471"/>
                  </a:cubicBezTo>
                  <a:cubicBezTo>
                    <a:pt x="902889" y="659326"/>
                    <a:pt x="884304" y="655253"/>
                    <a:pt x="859295" y="655253"/>
                  </a:cubicBezTo>
                  <a:close/>
                  <a:moveTo>
                    <a:pt x="743842" y="655253"/>
                  </a:moveTo>
                  <a:cubicBezTo>
                    <a:pt x="736041" y="655253"/>
                    <a:pt x="729071" y="657203"/>
                    <a:pt x="722934" y="661104"/>
                  </a:cubicBezTo>
                  <a:cubicBezTo>
                    <a:pt x="716796" y="665004"/>
                    <a:pt x="709884" y="673092"/>
                    <a:pt x="702198" y="685367"/>
                  </a:cubicBezTo>
                  <a:lnTo>
                    <a:pt x="702198" y="659383"/>
                  </a:lnTo>
                  <a:lnTo>
                    <a:pt x="657284" y="659383"/>
                  </a:lnTo>
                  <a:lnTo>
                    <a:pt x="657284" y="842135"/>
                  </a:lnTo>
                  <a:lnTo>
                    <a:pt x="705639" y="842135"/>
                  </a:lnTo>
                  <a:lnTo>
                    <a:pt x="705639" y="785692"/>
                  </a:lnTo>
                  <a:cubicBezTo>
                    <a:pt x="705639" y="754602"/>
                    <a:pt x="706987" y="734182"/>
                    <a:pt x="709683" y="724430"/>
                  </a:cubicBezTo>
                  <a:cubicBezTo>
                    <a:pt x="712379" y="714679"/>
                    <a:pt x="716079" y="707939"/>
                    <a:pt x="720783" y="704210"/>
                  </a:cubicBezTo>
                  <a:cubicBezTo>
                    <a:pt x="725486" y="700482"/>
                    <a:pt x="731222" y="698618"/>
                    <a:pt x="737991" y="698618"/>
                  </a:cubicBezTo>
                  <a:cubicBezTo>
                    <a:pt x="744989" y="698618"/>
                    <a:pt x="752561" y="701256"/>
                    <a:pt x="760706" y="706534"/>
                  </a:cubicBezTo>
                  <a:lnTo>
                    <a:pt x="775677" y="664373"/>
                  </a:lnTo>
                  <a:cubicBezTo>
                    <a:pt x="765467" y="658293"/>
                    <a:pt x="754855" y="655253"/>
                    <a:pt x="743842" y="655253"/>
                  </a:cubicBezTo>
                  <a:close/>
                  <a:moveTo>
                    <a:pt x="523218" y="655253"/>
                  </a:moveTo>
                  <a:cubicBezTo>
                    <a:pt x="505322" y="655253"/>
                    <a:pt x="489117" y="659211"/>
                    <a:pt x="474605" y="667127"/>
                  </a:cubicBezTo>
                  <a:cubicBezTo>
                    <a:pt x="460092" y="675043"/>
                    <a:pt x="448878" y="686515"/>
                    <a:pt x="440963" y="701543"/>
                  </a:cubicBezTo>
                  <a:cubicBezTo>
                    <a:pt x="433047" y="716572"/>
                    <a:pt x="429089" y="732117"/>
                    <a:pt x="429089" y="748178"/>
                  </a:cubicBezTo>
                  <a:cubicBezTo>
                    <a:pt x="429089" y="769172"/>
                    <a:pt x="433047" y="786982"/>
                    <a:pt x="440963" y="801609"/>
                  </a:cubicBezTo>
                  <a:cubicBezTo>
                    <a:pt x="448878" y="816236"/>
                    <a:pt x="460437" y="827336"/>
                    <a:pt x="475637" y="834907"/>
                  </a:cubicBezTo>
                  <a:cubicBezTo>
                    <a:pt x="490838" y="842479"/>
                    <a:pt x="506813" y="846265"/>
                    <a:pt x="523562" y="846265"/>
                  </a:cubicBezTo>
                  <a:cubicBezTo>
                    <a:pt x="550637" y="846265"/>
                    <a:pt x="573093" y="837173"/>
                    <a:pt x="590933" y="818990"/>
                  </a:cubicBezTo>
                  <a:cubicBezTo>
                    <a:pt x="608772" y="800806"/>
                    <a:pt x="617691" y="777891"/>
                    <a:pt x="617691" y="750243"/>
                  </a:cubicBezTo>
                  <a:cubicBezTo>
                    <a:pt x="617691" y="722824"/>
                    <a:pt x="608858" y="700138"/>
                    <a:pt x="591191" y="682184"/>
                  </a:cubicBezTo>
                  <a:cubicBezTo>
                    <a:pt x="573524" y="664230"/>
                    <a:pt x="550866" y="655253"/>
                    <a:pt x="523218" y="655253"/>
                  </a:cubicBezTo>
                  <a:close/>
                  <a:moveTo>
                    <a:pt x="234208" y="632538"/>
                  </a:moveTo>
                  <a:lnTo>
                    <a:pt x="257095" y="632538"/>
                  </a:lnTo>
                  <a:cubicBezTo>
                    <a:pt x="277859" y="632538"/>
                    <a:pt x="291798" y="633341"/>
                    <a:pt x="298911" y="634947"/>
                  </a:cubicBezTo>
                  <a:cubicBezTo>
                    <a:pt x="308433" y="637012"/>
                    <a:pt x="316291" y="640970"/>
                    <a:pt x="322486" y="646821"/>
                  </a:cubicBezTo>
                  <a:cubicBezTo>
                    <a:pt x="328681" y="652672"/>
                    <a:pt x="333499" y="660817"/>
                    <a:pt x="336941" y="671257"/>
                  </a:cubicBezTo>
                  <a:cubicBezTo>
                    <a:pt x="340383" y="681696"/>
                    <a:pt x="342104" y="696668"/>
                    <a:pt x="342104" y="716170"/>
                  </a:cubicBezTo>
                  <a:cubicBezTo>
                    <a:pt x="342104" y="735673"/>
                    <a:pt x="340383" y="751074"/>
                    <a:pt x="336941" y="762374"/>
                  </a:cubicBezTo>
                  <a:cubicBezTo>
                    <a:pt x="333499" y="773674"/>
                    <a:pt x="329054" y="781791"/>
                    <a:pt x="323605" y="786724"/>
                  </a:cubicBezTo>
                  <a:cubicBezTo>
                    <a:pt x="318155" y="791657"/>
                    <a:pt x="311301" y="795156"/>
                    <a:pt x="303041" y="797221"/>
                  </a:cubicBezTo>
                  <a:cubicBezTo>
                    <a:pt x="296731" y="798827"/>
                    <a:pt x="286464" y="799630"/>
                    <a:pt x="272238" y="799630"/>
                  </a:cubicBezTo>
                  <a:lnTo>
                    <a:pt x="234208" y="799630"/>
                  </a:lnTo>
                  <a:close/>
                  <a:moveTo>
                    <a:pt x="1243514" y="594852"/>
                  </a:moveTo>
                  <a:lnTo>
                    <a:pt x="1194986" y="623074"/>
                  </a:lnTo>
                  <a:lnTo>
                    <a:pt x="1194986" y="659383"/>
                  </a:lnTo>
                  <a:lnTo>
                    <a:pt x="1172788" y="659383"/>
                  </a:lnTo>
                  <a:lnTo>
                    <a:pt x="1172788" y="697929"/>
                  </a:lnTo>
                  <a:lnTo>
                    <a:pt x="1194986" y="697929"/>
                  </a:lnTo>
                  <a:lnTo>
                    <a:pt x="1194986" y="777604"/>
                  </a:lnTo>
                  <a:cubicBezTo>
                    <a:pt x="1194986" y="794697"/>
                    <a:pt x="1195503" y="806055"/>
                    <a:pt x="1196535" y="811676"/>
                  </a:cubicBezTo>
                  <a:cubicBezTo>
                    <a:pt x="1197797" y="819592"/>
                    <a:pt x="1200063" y="825873"/>
                    <a:pt x="1203332" y="830519"/>
                  </a:cubicBezTo>
                  <a:cubicBezTo>
                    <a:pt x="1206602" y="835165"/>
                    <a:pt x="1211736" y="838951"/>
                    <a:pt x="1218734" y="841877"/>
                  </a:cubicBezTo>
                  <a:cubicBezTo>
                    <a:pt x="1225732" y="844802"/>
                    <a:pt x="1233590" y="846265"/>
                    <a:pt x="1242309" y="846265"/>
                  </a:cubicBezTo>
                  <a:cubicBezTo>
                    <a:pt x="1256535" y="846265"/>
                    <a:pt x="1269269" y="843855"/>
                    <a:pt x="1280511" y="839037"/>
                  </a:cubicBezTo>
                  <a:lnTo>
                    <a:pt x="1276381" y="801523"/>
                  </a:lnTo>
                  <a:cubicBezTo>
                    <a:pt x="1267892" y="804621"/>
                    <a:pt x="1261410" y="806169"/>
                    <a:pt x="1256936" y="806169"/>
                  </a:cubicBezTo>
                  <a:cubicBezTo>
                    <a:pt x="1253724" y="806169"/>
                    <a:pt x="1250999" y="805366"/>
                    <a:pt x="1248762" y="803760"/>
                  </a:cubicBezTo>
                  <a:cubicBezTo>
                    <a:pt x="1246525" y="802154"/>
                    <a:pt x="1245091" y="800118"/>
                    <a:pt x="1244460" y="797651"/>
                  </a:cubicBezTo>
                  <a:cubicBezTo>
                    <a:pt x="1243829" y="795185"/>
                    <a:pt x="1243514" y="786495"/>
                    <a:pt x="1243514" y="771581"/>
                  </a:cubicBezTo>
                  <a:lnTo>
                    <a:pt x="1243514" y="697929"/>
                  </a:lnTo>
                  <a:lnTo>
                    <a:pt x="1276554" y="697929"/>
                  </a:lnTo>
                  <a:lnTo>
                    <a:pt x="1276554" y="659383"/>
                  </a:lnTo>
                  <a:lnTo>
                    <a:pt x="1243514" y="659383"/>
                  </a:lnTo>
                  <a:close/>
                  <a:moveTo>
                    <a:pt x="183271" y="589862"/>
                  </a:moveTo>
                  <a:lnTo>
                    <a:pt x="183271" y="842135"/>
                  </a:lnTo>
                  <a:lnTo>
                    <a:pt x="279121" y="842135"/>
                  </a:lnTo>
                  <a:cubicBezTo>
                    <a:pt x="297936" y="842135"/>
                    <a:pt x="312964" y="840356"/>
                    <a:pt x="324207" y="836800"/>
                  </a:cubicBezTo>
                  <a:cubicBezTo>
                    <a:pt x="339236" y="831982"/>
                    <a:pt x="351167" y="825271"/>
                    <a:pt x="360000" y="816666"/>
                  </a:cubicBezTo>
                  <a:cubicBezTo>
                    <a:pt x="371702" y="805309"/>
                    <a:pt x="380707" y="790453"/>
                    <a:pt x="387017" y="772097"/>
                  </a:cubicBezTo>
                  <a:cubicBezTo>
                    <a:pt x="392180" y="757069"/>
                    <a:pt x="394761" y="739172"/>
                    <a:pt x="394761" y="718407"/>
                  </a:cubicBezTo>
                  <a:cubicBezTo>
                    <a:pt x="394761" y="694775"/>
                    <a:pt x="392007" y="674899"/>
                    <a:pt x="386501" y="658781"/>
                  </a:cubicBezTo>
                  <a:cubicBezTo>
                    <a:pt x="380994" y="642662"/>
                    <a:pt x="372964" y="629039"/>
                    <a:pt x="362409" y="617911"/>
                  </a:cubicBezTo>
                  <a:cubicBezTo>
                    <a:pt x="351855" y="606783"/>
                    <a:pt x="339178" y="599039"/>
                    <a:pt x="324379" y="594680"/>
                  </a:cubicBezTo>
                  <a:cubicBezTo>
                    <a:pt x="313366" y="591468"/>
                    <a:pt x="297362" y="589862"/>
                    <a:pt x="276368" y="589862"/>
                  </a:cubicBezTo>
                  <a:close/>
                  <a:moveTo>
                    <a:pt x="737858" y="0"/>
                  </a:moveTo>
                  <a:cubicBezTo>
                    <a:pt x="1145366" y="0"/>
                    <a:pt x="1475716" y="319040"/>
                    <a:pt x="1475716" y="712596"/>
                  </a:cubicBezTo>
                  <a:cubicBezTo>
                    <a:pt x="1475716" y="1106152"/>
                    <a:pt x="1145366" y="1425192"/>
                    <a:pt x="737858" y="1425192"/>
                  </a:cubicBezTo>
                  <a:cubicBezTo>
                    <a:pt x="330350" y="1425192"/>
                    <a:pt x="0" y="1106152"/>
                    <a:pt x="0" y="712596"/>
                  </a:cubicBezTo>
                  <a:cubicBezTo>
                    <a:pt x="0" y="319040"/>
                    <a:pt x="330350" y="0"/>
                    <a:pt x="737858" y="0"/>
                  </a:cubicBezTo>
                  <a:close/>
                </a:path>
              </a:pathLst>
            </a:custGeom>
            <a:ln w="53975" cap="rnd">
              <a:solidFill>
                <a:schemeClr val="bg1"/>
              </a:solidFill>
              <a:prstDash val="solid"/>
            </a:ln>
            <a:effectLst>
              <a:outerShdw sx="1000" sy="1000" algn="bl" rotWithShape="0">
                <a:srgbClr val="000000"/>
              </a:outerShdw>
            </a:effectLst>
          </p:spPr>
        </p:pic>
      </p:grpSp>
      <p:grpSp>
        <p:nvGrpSpPr>
          <p:cNvPr id="19" name="Group 18">
            <a:extLst>
              <a:ext uri="{FF2B5EF4-FFF2-40B4-BE49-F238E27FC236}">
                <a16:creationId xmlns:a16="http://schemas.microsoft.com/office/drawing/2014/main" id="{CB577D26-1D95-F136-2332-F8AA368A87EA}"/>
              </a:ext>
            </a:extLst>
          </p:cNvPr>
          <p:cNvGrpSpPr/>
          <p:nvPr/>
        </p:nvGrpSpPr>
        <p:grpSpPr>
          <a:xfrm>
            <a:off x="-1311652" y="5760255"/>
            <a:ext cx="1069721" cy="996064"/>
            <a:chOff x="169335" y="6899053"/>
            <a:chExt cx="1283665" cy="1195277"/>
          </a:xfrm>
        </p:grpSpPr>
        <p:sp>
          <p:nvSpPr>
            <p:cNvPr id="20" name="Oval 19">
              <a:extLst>
                <a:ext uri="{FF2B5EF4-FFF2-40B4-BE49-F238E27FC236}">
                  <a16:creationId xmlns:a16="http://schemas.microsoft.com/office/drawing/2014/main" id="{99A574B6-D9CC-6D68-FB2E-D246B1CD9FE3}"/>
                </a:ext>
              </a:extLst>
            </p:cNvPr>
            <p:cNvSpPr/>
            <p:nvPr/>
          </p:nvSpPr>
          <p:spPr>
            <a:xfrm>
              <a:off x="234673" y="6975240"/>
              <a:ext cx="1155267" cy="1049580"/>
            </a:xfrm>
            <a:prstGeom prst="ellipse">
              <a:avLst/>
            </a:prstGeom>
            <a:solidFill>
              <a:schemeClr val="bg1"/>
            </a:solidFill>
            <a:ln w="539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sz="1500">
                <a:solidFill>
                  <a:prstClr val="white"/>
                </a:solidFill>
                <a:latin typeface="Calibri" panose="020F0502020204030204"/>
              </a:endParaRPr>
            </a:p>
          </p:txBody>
        </p:sp>
        <p:pic>
          <p:nvPicPr>
            <p:cNvPr id="21" name="Picture 20" descr="Visit Broadstairs - quintessential seaside town on the Kent coast - Visit  Thanet">
              <a:extLst>
                <a:ext uri="{FF2B5EF4-FFF2-40B4-BE49-F238E27FC236}">
                  <a16:creationId xmlns:a16="http://schemas.microsoft.com/office/drawing/2014/main" id="{FB7C10BC-C89E-1503-6F42-16E23EBA1F60}"/>
                </a:ext>
              </a:extLst>
            </p:cNvPr>
            <p:cNvPicPr>
              <a:picLocks noChangeAspect="1" noChangeArrowheads="1"/>
            </p:cNvPicPr>
            <p:nvPr/>
          </p:nvPicPr>
          <p:blipFill>
            <a:blip r:embed="rId4" cstate="email">
              <a:duotone>
                <a:prstClr val="black"/>
                <a:schemeClr val="accent2">
                  <a:tint val="45000"/>
                  <a:satMod val="400000"/>
                </a:schemeClr>
              </a:duotone>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a:ext>
              </a:extLst>
            </a:blip>
            <a:srcRect/>
            <a:stretch/>
          </p:blipFill>
          <p:spPr bwMode="auto">
            <a:xfrm>
              <a:off x="169335" y="6899053"/>
              <a:ext cx="1283665" cy="1195277"/>
            </a:xfrm>
            <a:custGeom>
              <a:avLst/>
              <a:gdLst/>
              <a:ahLst/>
              <a:cxnLst/>
              <a:rect l="l" t="t" r="r" b="b"/>
              <a:pathLst>
                <a:path w="1488724" h="1386216">
                  <a:moveTo>
                    <a:pt x="693640" y="714168"/>
                  </a:moveTo>
                  <a:lnTo>
                    <a:pt x="750836" y="784763"/>
                  </a:lnTo>
                  <a:cubicBezTo>
                    <a:pt x="741237" y="792763"/>
                    <a:pt x="732371" y="798496"/>
                    <a:pt x="724238" y="801962"/>
                  </a:cubicBezTo>
                  <a:cubicBezTo>
                    <a:pt x="716105" y="805429"/>
                    <a:pt x="707639" y="807162"/>
                    <a:pt x="698839" y="807162"/>
                  </a:cubicBezTo>
                  <a:cubicBezTo>
                    <a:pt x="685507" y="807162"/>
                    <a:pt x="674874" y="803329"/>
                    <a:pt x="666941" y="795663"/>
                  </a:cubicBezTo>
                  <a:cubicBezTo>
                    <a:pt x="659008" y="787997"/>
                    <a:pt x="655042" y="778097"/>
                    <a:pt x="655042" y="765964"/>
                  </a:cubicBezTo>
                  <a:cubicBezTo>
                    <a:pt x="655042" y="756365"/>
                    <a:pt x="658242" y="746966"/>
                    <a:pt x="664641" y="737766"/>
                  </a:cubicBezTo>
                  <a:cubicBezTo>
                    <a:pt x="671041" y="728567"/>
                    <a:pt x="680707" y="720701"/>
                    <a:pt x="693640" y="714168"/>
                  </a:cubicBezTo>
                  <a:close/>
                  <a:moveTo>
                    <a:pt x="717638" y="589775"/>
                  </a:moveTo>
                  <a:cubicBezTo>
                    <a:pt x="726838" y="589775"/>
                    <a:pt x="734137" y="592308"/>
                    <a:pt x="739537" y="597375"/>
                  </a:cubicBezTo>
                  <a:cubicBezTo>
                    <a:pt x="744936" y="602441"/>
                    <a:pt x="747636" y="608574"/>
                    <a:pt x="747636" y="615774"/>
                  </a:cubicBezTo>
                  <a:cubicBezTo>
                    <a:pt x="747636" y="624307"/>
                    <a:pt x="742037" y="632906"/>
                    <a:pt x="730837" y="641572"/>
                  </a:cubicBezTo>
                  <a:lnTo>
                    <a:pt x="715638" y="653171"/>
                  </a:lnTo>
                  <a:lnTo>
                    <a:pt x="701839" y="637172"/>
                  </a:lnTo>
                  <a:cubicBezTo>
                    <a:pt x="693306" y="627306"/>
                    <a:pt x="689040" y="618907"/>
                    <a:pt x="689040" y="611974"/>
                  </a:cubicBezTo>
                  <a:cubicBezTo>
                    <a:pt x="689040" y="606108"/>
                    <a:pt x="691573" y="600941"/>
                    <a:pt x="696639" y="596475"/>
                  </a:cubicBezTo>
                  <a:cubicBezTo>
                    <a:pt x="701706" y="592008"/>
                    <a:pt x="708705" y="589775"/>
                    <a:pt x="717638" y="589775"/>
                  </a:cubicBezTo>
                  <a:close/>
                  <a:moveTo>
                    <a:pt x="894195" y="555177"/>
                  </a:moveTo>
                  <a:lnTo>
                    <a:pt x="894195" y="848359"/>
                  </a:lnTo>
                  <a:lnTo>
                    <a:pt x="949191" y="848359"/>
                  </a:lnTo>
                  <a:lnTo>
                    <a:pt x="949191" y="617574"/>
                  </a:lnTo>
                  <a:lnTo>
                    <a:pt x="1007188" y="848359"/>
                  </a:lnTo>
                  <a:lnTo>
                    <a:pt x="1064184" y="848359"/>
                  </a:lnTo>
                  <a:lnTo>
                    <a:pt x="1122381" y="617574"/>
                  </a:lnTo>
                  <a:lnTo>
                    <a:pt x="1122381" y="848359"/>
                  </a:lnTo>
                  <a:lnTo>
                    <a:pt x="1177377" y="848359"/>
                  </a:lnTo>
                  <a:lnTo>
                    <a:pt x="1177377" y="555177"/>
                  </a:lnTo>
                  <a:lnTo>
                    <a:pt x="1088583" y="555177"/>
                  </a:lnTo>
                  <a:lnTo>
                    <a:pt x="1035986" y="755165"/>
                  </a:lnTo>
                  <a:lnTo>
                    <a:pt x="982789" y="555177"/>
                  </a:lnTo>
                  <a:close/>
                  <a:moveTo>
                    <a:pt x="324295" y="555177"/>
                  </a:moveTo>
                  <a:lnTo>
                    <a:pt x="324295" y="848359"/>
                  </a:lnTo>
                  <a:lnTo>
                    <a:pt x="383491" y="848359"/>
                  </a:lnTo>
                  <a:lnTo>
                    <a:pt x="383491" y="759765"/>
                  </a:lnTo>
                  <a:lnTo>
                    <a:pt x="431488" y="710768"/>
                  </a:lnTo>
                  <a:lnTo>
                    <a:pt x="512083" y="848359"/>
                  </a:lnTo>
                  <a:lnTo>
                    <a:pt x="588679" y="848359"/>
                  </a:lnTo>
                  <a:lnTo>
                    <a:pt x="472286" y="669370"/>
                  </a:lnTo>
                  <a:lnTo>
                    <a:pt x="582679" y="555177"/>
                  </a:lnTo>
                  <a:lnTo>
                    <a:pt x="503084" y="555177"/>
                  </a:lnTo>
                  <a:lnTo>
                    <a:pt x="383491" y="685369"/>
                  </a:lnTo>
                  <a:lnTo>
                    <a:pt x="383491" y="555177"/>
                  </a:lnTo>
                  <a:close/>
                  <a:moveTo>
                    <a:pt x="716238" y="550178"/>
                  </a:moveTo>
                  <a:cubicBezTo>
                    <a:pt x="689973" y="550178"/>
                    <a:pt x="669741" y="556344"/>
                    <a:pt x="655542" y="568677"/>
                  </a:cubicBezTo>
                  <a:cubicBezTo>
                    <a:pt x="641343" y="581009"/>
                    <a:pt x="634243" y="596042"/>
                    <a:pt x="634243" y="613774"/>
                  </a:cubicBezTo>
                  <a:cubicBezTo>
                    <a:pt x="634243" y="623373"/>
                    <a:pt x="636776" y="633539"/>
                    <a:pt x="641843" y="644272"/>
                  </a:cubicBezTo>
                  <a:cubicBezTo>
                    <a:pt x="646909" y="655005"/>
                    <a:pt x="654442" y="666304"/>
                    <a:pt x="664441" y="678170"/>
                  </a:cubicBezTo>
                  <a:cubicBezTo>
                    <a:pt x="642176" y="689236"/>
                    <a:pt x="625444" y="702268"/>
                    <a:pt x="614244" y="717268"/>
                  </a:cubicBezTo>
                  <a:cubicBezTo>
                    <a:pt x="603045" y="732267"/>
                    <a:pt x="597445" y="749166"/>
                    <a:pt x="597445" y="767964"/>
                  </a:cubicBezTo>
                  <a:cubicBezTo>
                    <a:pt x="597445" y="788630"/>
                    <a:pt x="604578" y="806895"/>
                    <a:pt x="618844" y="822761"/>
                  </a:cubicBezTo>
                  <a:cubicBezTo>
                    <a:pt x="637243" y="843293"/>
                    <a:pt x="664708" y="853559"/>
                    <a:pt x="701239" y="853559"/>
                  </a:cubicBezTo>
                  <a:cubicBezTo>
                    <a:pt x="719638" y="853559"/>
                    <a:pt x="735504" y="851026"/>
                    <a:pt x="748836" y="845960"/>
                  </a:cubicBezTo>
                  <a:cubicBezTo>
                    <a:pt x="762169" y="840893"/>
                    <a:pt x="774768" y="833027"/>
                    <a:pt x="786634" y="822361"/>
                  </a:cubicBezTo>
                  <a:cubicBezTo>
                    <a:pt x="801966" y="836627"/>
                    <a:pt x="817965" y="847826"/>
                    <a:pt x="834631" y="855959"/>
                  </a:cubicBezTo>
                  <a:lnTo>
                    <a:pt x="868629" y="812562"/>
                  </a:lnTo>
                  <a:cubicBezTo>
                    <a:pt x="863962" y="810295"/>
                    <a:pt x="856663" y="805662"/>
                    <a:pt x="846730" y="798663"/>
                  </a:cubicBezTo>
                  <a:cubicBezTo>
                    <a:pt x="836798" y="791663"/>
                    <a:pt x="828698" y="785230"/>
                    <a:pt x="822432" y="779364"/>
                  </a:cubicBezTo>
                  <a:cubicBezTo>
                    <a:pt x="826698" y="773764"/>
                    <a:pt x="830698" y="766798"/>
                    <a:pt x="834431" y="758465"/>
                  </a:cubicBezTo>
                  <a:cubicBezTo>
                    <a:pt x="838164" y="750132"/>
                    <a:pt x="842564" y="736966"/>
                    <a:pt x="847630" y="718967"/>
                  </a:cubicBezTo>
                  <a:lnTo>
                    <a:pt x="796833" y="707368"/>
                  </a:lnTo>
                  <a:cubicBezTo>
                    <a:pt x="793367" y="721101"/>
                    <a:pt x="789234" y="732233"/>
                    <a:pt x="784434" y="740766"/>
                  </a:cubicBezTo>
                  <a:lnTo>
                    <a:pt x="743637" y="686969"/>
                  </a:lnTo>
                  <a:cubicBezTo>
                    <a:pt x="765102" y="673504"/>
                    <a:pt x="779368" y="661438"/>
                    <a:pt x="786434" y="650772"/>
                  </a:cubicBezTo>
                  <a:cubicBezTo>
                    <a:pt x="793500" y="640106"/>
                    <a:pt x="797033" y="628840"/>
                    <a:pt x="797033" y="616974"/>
                  </a:cubicBezTo>
                  <a:cubicBezTo>
                    <a:pt x="797033" y="598308"/>
                    <a:pt x="789900" y="582509"/>
                    <a:pt x="775635" y="569577"/>
                  </a:cubicBezTo>
                  <a:cubicBezTo>
                    <a:pt x="761369" y="556644"/>
                    <a:pt x="741570" y="550178"/>
                    <a:pt x="716238" y="550178"/>
                  </a:cubicBezTo>
                  <a:close/>
                  <a:moveTo>
                    <a:pt x="744362" y="0"/>
                  </a:moveTo>
                  <a:cubicBezTo>
                    <a:pt x="1155462" y="0"/>
                    <a:pt x="1488724" y="310315"/>
                    <a:pt x="1488724" y="693108"/>
                  </a:cubicBezTo>
                  <a:cubicBezTo>
                    <a:pt x="1488724" y="1075901"/>
                    <a:pt x="1155462" y="1386216"/>
                    <a:pt x="744362" y="1386216"/>
                  </a:cubicBezTo>
                  <a:cubicBezTo>
                    <a:pt x="333262" y="1386216"/>
                    <a:pt x="0" y="1075901"/>
                    <a:pt x="0" y="693108"/>
                  </a:cubicBezTo>
                  <a:cubicBezTo>
                    <a:pt x="0" y="310315"/>
                    <a:pt x="333262" y="0"/>
                    <a:pt x="744362" y="0"/>
                  </a:cubicBezTo>
                  <a:close/>
                </a:path>
              </a:pathLst>
            </a:custGeom>
            <a:ln w="53975" cap="rnd">
              <a:solidFill>
                <a:schemeClr val="bg1"/>
              </a:solidFill>
              <a:prstDash val="solid"/>
            </a:ln>
            <a:effectLst>
              <a:outerShdw sx="1000" sy="1000" algn="bl" rotWithShape="0">
                <a:srgbClr val="000000"/>
              </a:outerShdw>
            </a:effectLst>
            <a:extLst>
              <a:ext uri="{909E8E84-426E-40DD-AFC4-6F175D3DCCD1}">
                <a14:hiddenFill xmlns:a14="http://schemas.microsoft.com/office/drawing/2010/main">
                  <a:solidFill>
                    <a:srgbClr val="FFFFFF"/>
                  </a:solidFill>
                </a14:hiddenFill>
              </a:ext>
            </a:extLst>
          </p:spPr>
        </p:pic>
      </p:grpSp>
      <p:grpSp>
        <p:nvGrpSpPr>
          <p:cNvPr id="16" name="Group 15">
            <a:extLst>
              <a:ext uri="{FF2B5EF4-FFF2-40B4-BE49-F238E27FC236}">
                <a16:creationId xmlns:a16="http://schemas.microsoft.com/office/drawing/2014/main" id="{225D321C-B121-F803-06D6-09CA6F2BC4BF}"/>
              </a:ext>
            </a:extLst>
          </p:cNvPr>
          <p:cNvGrpSpPr/>
          <p:nvPr/>
        </p:nvGrpSpPr>
        <p:grpSpPr>
          <a:xfrm>
            <a:off x="968030" y="3477480"/>
            <a:ext cx="1060374" cy="1020313"/>
            <a:chOff x="169335" y="4210029"/>
            <a:chExt cx="1272449" cy="1224375"/>
          </a:xfrm>
        </p:grpSpPr>
        <p:sp>
          <p:nvSpPr>
            <p:cNvPr id="26" name="Oval 25">
              <a:extLst>
                <a:ext uri="{FF2B5EF4-FFF2-40B4-BE49-F238E27FC236}">
                  <a16:creationId xmlns:a16="http://schemas.microsoft.com/office/drawing/2014/main" id="{4ED2DE09-23B5-07F4-54E9-1E26CF350314}"/>
                </a:ext>
              </a:extLst>
            </p:cNvPr>
            <p:cNvSpPr/>
            <p:nvPr/>
          </p:nvSpPr>
          <p:spPr>
            <a:xfrm>
              <a:off x="234673" y="4305677"/>
              <a:ext cx="1155267" cy="1049580"/>
            </a:xfrm>
            <a:prstGeom prst="ellipse">
              <a:avLst/>
            </a:prstGeom>
            <a:solidFill>
              <a:schemeClr val="bg1"/>
            </a:solidFill>
            <a:ln w="539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sz="1500">
                <a:solidFill>
                  <a:prstClr val="white"/>
                </a:solidFill>
                <a:latin typeface="Calibri" panose="020F0502020204030204"/>
              </a:endParaRPr>
            </a:p>
          </p:txBody>
        </p:sp>
        <p:pic>
          <p:nvPicPr>
            <p:cNvPr id="27" name="Picture 26">
              <a:extLst>
                <a:ext uri="{FF2B5EF4-FFF2-40B4-BE49-F238E27FC236}">
                  <a16:creationId xmlns:a16="http://schemas.microsoft.com/office/drawing/2014/main" id="{C992DC83-87D2-0F5C-AD00-9B3051338806}"/>
                </a:ext>
              </a:extLst>
            </p:cNvPr>
            <p:cNvPicPr>
              <a:picLocks noChangeAspect="1"/>
            </p:cNvPicPr>
            <p:nvPr/>
          </p:nvPicPr>
          <p:blipFill>
            <a:blip r:embed="rId6" cstate="email">
              <a:alphaModFix/>
              <a:duotone>
                <a:prstClr val="black"/>
                <a:srgbClr val="FF969E">
                  <a:tint val="45000"/>
                  <a:satMod val="400000"/>
                </a:srgbClr>
              </a:duotone>
              <a:extLst>
                <a:ext uri="{28A0092B-C50C-407E-A947-70E740481C1C}">
                  <a14:useLocalDpi xmlns:a14="http://schemas.microsoft.com/office/drawing/2010/main"/>
                </a:ext>
                <a:ext uri="{837473B0-CC2E-450A-ABE3-18F120FF3D39}">
                  <a1611:picAttrSrcUrl xmlns:a1611="http://schemas.microsoft.com/office/drawing/2016/11/main" r:id="rId7"/>
                </a:ext>
              </a:extLst>
            </a:blip>
            <a:srcRect/>
            <a:stretch/>
          </p:blipFill>
          <p:spPr>
            <a:xfrm>
              <a:off x="169335" y="4210029"/>
              <a:ext cx="1272449" cy="1224375"/>
            </a:xfrm>
            <a:custGeom>
              <a:avLst/>
              <a:gdLst/>
              <a:ahLst/>
              <a:cxnLst/>
              <a:rect l="l" t="t" r="r" b="b"/>
              <a:pathLst>
                <a:path w="1475716" h="1419962">
                  <a:moveTo>
                    <a:pt x="1041060" y="576731"/>
                  </a:moveTo>
                  <a:lnTo>
                    <a:pt x="1041060" y="869913"/>
                  </a:lnTo>
                  <a:lnTo>
                    <a:pt x="1264047" y="869913"/>
                  </a:lnTo>
                  <a:lnTo>
                    <a:pt x="1264047" y="820516"/>
                  </a:lnTo>
                  <a:lnTo>
                    <a:pt x="1100257" y="820516"/>
                  </a:lnTo>
                  <a:lnTo>
                    <a:pt x="1100257" y="740721"/>
                  </a:lnTo>
                  <a:lnTo>
                    <a:pt x="1247448" y="740721"/>
                  </a:lnTo>
                  <a:lnTo>
                    <a:pt x="1247448" y="691324"/>
                  </a:lnTo>
                  <a:lnTo>
                    <a:pt x="1100257" y="691324"/>
                  </a:lnTo>
                  <a:lnTo>
                    <a:pt x="1100257" y="626328"/>
                  </a:lnTo>
                  <a:lnTo>
                    <a:pt x="1258447" y="626328"/>
                  </a:lnTo>
                  <a:lnTo>
                    <a:pt x="1258447" y="576731"/>
                  </a:lnTo>
                  <a:close/>
                  <a:moveTo>
                    <a:pt x="764835" y="576731"/>
                  </a:moveTo>
                  <a:lnTo>
                    <a:pt x="764835" y="869913"/>
                  </a:lnTo>
                  <a:lnTo>
                    <a:pt x="987822" y="869913"/>
                  </a:lnTo>
                  <a:lnTo>
                    <a:pt x="987822" y="820516"/>
                  </a:lnTo>
                  <a:lnTo>
                    <a:pt x="824032" y="820516"/>
                  </a:lnTo>
                  <a:lnTo>
                    <a:pt x="824032" y="740721"/>
                  </a:lnTo>
                  <a:lnTo>
                    <a:pt x="971223" y="740721"/>
                  </a:lnTo>
                  <a:lnTo>
                    <a:pt x="971223" y="691324"/>
                  </a:lnTo>
                  <a:lnTo>
                    <a:pt x="824032" y="691324"/>
                  </a:lnTo>
                  <a:lnTo>
                    <a:pt x="824032" y="626328"/>
                  </a:lnTo>
                  <a:lnTo>
                    <a:pt x="982222" y="626328"/>
                  </a:lnTo>
                  <a:lnTo>
                    <a:pt x="982222" y="576731"/>
                  </a:lnTo>
                  <a:close/>
                  <a:moveTo>
                    <a:pt x="470160" y="576731"/>
                  </a:moveTo>
                  <a:lnTo>
                    <a:pt x="470160" y="869913"/>
                  </a:lnTo>
                  <a:lnTo>
                    <a:pt x="525157" y="869913"/>
                  </a:lnTo>
                  <a:lnTo>
                    <a:pt x="525157" y="678725"/>
                  </a:lnTo>
                  <a:lnTo>
                    <a:pt x="643350" y="869913"/>
                  </a:lnTo>
                  <a:lnTo>
                    <a:pt x="702746" y="869913"/>
                  </a:lnTo>
                  <a:lnTo>
                    <a:pt x="702746" y="576731"/>
                  </a:lnTo>
                  <a:lnTo>
                    <a:pt x="647749" y="576731"/>
                  </a:lnTo>
                  <a:lnTo>
                    <a:pt x="647749" y="772519"/>
                  </a:lnTo>
                  <a:lnTo>
                    <a:pt x="527757" y="576731"/>
                  </a:lnTo>
                  <a:close/>
                  <a:moveTo>
                    <a:pt x="295929" y="571731"/>
                  </a:moveTo>
                  <a:cubicBezTo>
                    <a:pt x="273397" y="571731"/>
                    <a:pt x="254165" y="575131"/>
                    <a:pt x="238233" y="581931"/>
                  </a:cubicBezTo>
                  <a:cubicBezTo>
                    <a:pt x="222300" y="588730"/>
                    <a:pt x="210101" y="598630"/>
                    <a:pt x="201635" y="611629"/>
                  </a:cubicBezTo>
                  <a:cubicBezTo>
                    <a:pt x="193169" y="624628"/>
                    <a:pt x="188935" y="638594"/>
                    <a:pt x="188935" y="653526"/>
                  </a:cubicBezTo>
                  <a:cubicBezTo>
                    <a:pt x="188935" y="676725"/>
                    <a:pt x="197935" y="696391"/>
                    <a:pt x="215934" y="712523"/>
                  </a:cubicBezTo>
                  <a:cubicBezTo>
                    <a:pt x="228733" y="723989"/>
                    <a:pt x="250998" y="733655"/>
                    <a:pt x="282730" y="741521"/>
                  </a:cubicBezTo>
                  <a:cubicBezTo>
                    <a:pt x="307395" y="747654"/>
                    <a:pt x="323194" y="751920"/>
                    <a:pt x="330127" y="754320"/>
                  </a:cubicBezTo>
                  <a:cubicBezTo>
                    <a:pt x="340260" y="757920"/>
                    <a:pt x="347359" y="762153"/>
                    <a:pt x="351426" y="767020"/>
                  </a:cubicBezTo>
                  <a:cubicBezTo>
                    <a:pt x="355492" y="771886"/>
                    <a:pt x="357525" y="777786"/>
                    <a:pt x="357525" y="784718"/>
                  </a:cubicBezTo>
                  <a:cubicBezTo>
                    <a:pt x="357525" y="795518"/>
                    <a:pt x="352692" y="804951"/>
                    <a:pt x="343026" y="813017"/>
                  </a:cubicBezTo>
                  <a:cubicBezTo>
                    <a:pt x="333360" y="821083"/>
                    <a:pt x="318994" y="825116"/>
                    <a:pt x="299929" y="825116"/>
                  </a:cubicBezTo>
                  <a:cubicBezTo>
                    <a:pt x="281930" y="825116"/>
                    <a:pt x="267631" y="820583"/>
                    <a:pt x="257031" y="811517"/>
                  </a:cubicBezTo>
                  <a:cubicBezTo>
                    <a:pt x="246432" y="802451"/>
                    <a:pt x="239399" y="788252"/>
                    <a:pt x="235933" y="768919"/>
                  </a:cubicBezTo>
                  <a:lnTo>
                    <a:pt x="178336" y="774519"/>
                  </a:lnTo>
                  <a:cubicBezTo>
                    <a:pt x="182203" y="807317"/>
                    <a:pt x="194069" y="832282"/>
                    <a:pt x="213934" y="849414"/>
                  </a:cubicBezTo>
                  <a:cubicBezTo>
                    <a:pt x="233799" y="866547"/>
                    <a:pt x="262264" y="875113"/>
                    <a:pt x="299329" y="875113"/>
                  </a:cubicBezTo>
                  <a:cubicBezTo>
                    <a:pt x="324794" y="875113"/>
                    <a:pt x="346059" y="871546"/>
                    <a:pt x="363125" y="864414"/>
                  </a:cubicBezTo>
                  <a:cubicBezTo>
                    <a:pt x="380190" y="857281"/>
                    <a:pt x="393390" y="846381"/>
                    <a:pt x="402722" y="831716"/>
                  </a:cubicBezTo>
                  <a:cubicBezTo>
                    <a:pt x="412055" y="817050"/>
                    <a:pt x="416722" y="801317"/>
                    <a:pt x="416722" y="784518"/>
                  </a:cubicBezTo>
                  <a:cubicBezTo>
                    <a:pt x="416722" y="765986"/>
                    <a:pt x="412822" y="750421"/>
                    <a:pt x="405022" y="737821"/>
                  </a:cubicBezTo>
                  <a:cubicBezTo>
                    <a:pt x="397223" y="725222"/>
                    <a:pt x="386423" y="715289"/>
                    <a:pt x="372624" y="708023"/>
                  </a:cubicBezTo>
                  <a:cubicBezTo>
                    <a:pt x="358825" y="700757"/>
                    <a:pt x="337526" y="693724"/>
                    <a:pt x="308728" y="686924"/>
                  </a:cubicBezTo>
                  <a:cubicBezTo>
                    <a:pt x="279930" y="680125"/>
                    <a:pt x="261798" y="673592"/>
                    <a:pt x="254332" y="667326"/>
                  </a:cubicBezTo>
                  <a:cubicBezTo>
                    <a:pt x="248465" y="662393"/>
                    <a:pt x="245532" y="656460"/>
                    <a:pt x="245532" y="649527"/>
                  </a:cubicBezTo>
                  <a:cubicBezTo>
                    <a:pt x="245532" y="641927"/>
                    <a:pt x="248665" y="635861"/>
                    <a:pt x="254931" y="631328"/>
                  </a:cubicBezTo>
                  <a:cubicBezTo>
                    <a:pt x="264664" y="624262"/>
                    <a:pt x="278130" y="620728"/>
                    <a:pt x="295329" y="620728"/>
                  </a:cubicBezTo>
                  <a:cubicBezTo>
                    <a:pt x="311995" y="620728"/>
                    <a:pt x="324494" y="624028"/>
                    <a:pt x="332827" y="630628"/>
                  </a:cubicBezTo>
                  <a:cubicBezTo>
                    <a:pt x="341160" y="637227"/>
                    <a:pt x="346593" y="648060"/>
                    <a:pt x="349126" y="663126"/>
                  </a:cubicBezTo>
                  <a:lnTo>
                    <a:pt x="408322" y="660526"/>
                  </a:lnTo>
                  <a:cubicBezTo>
                    <a:pt x="407389" y="633594"/>
                    <a:pt x="397623" y="612062"/>
                    <a:pt x="379024" y="595930"/>
                  </a:cubicBezTo>
                  <a:cubicBezTo>
                    <a:pt x="360425" y="579798"/>
                    <a:pt x="332727" y="571731"/>
                    <a:pt x="295929" y="571731"/>
                  </a:cubicBezTo>
                  <a:close/>
                  <a:moveTo>
                    <a:pt x="737858" y="0"/>
                  </a:moveTo>
                  <a:cubicBezTo>
                    <a:pt x="1145366" y="0"/>
                    <a:pt x="1475716" y="317869"/>
                    <a:pt x="1475716" y="709981"/>
                  </a:cubicBezTo>
                  <a:cubicBezTo>
                    <a:pt x="1475716" y="1102093"/>
                    <a:pt x="1145366" y="1419962"/>
                    <a:pt x="737858" y="1419962"/>
                  </a:cubicBezTo>
                  <a:cubicBezTo>
                    <a:pt x="330350" y="1419962"/>
                    <a:pt x="0" y="1102093"/>
                    <a:pt x="0" y="709981"/>
                  </a:cubicBezTo>
                  <a:cubicBezTo>
                    <a:pt x="0" y="317869"/>
                    <a:pt x="330350" y="0"/>
                    <a:pt x="737858" y="0"/>
                  </a:cubicBezTo>
                  <a:close/>
                </a:path>
              </a:pathLst>
            </a:custGeom>
            <a:ln w="53975">
              <a:solidFill>
                <a:schemeClr val="bg1"/>
              </a:solidFill>
            </a:ln>
          </p:spPr>
        </p:pic>
      </p:grpSp>
      <p:grpSp>
        <p:nvGrpSpPr>
          <p:cNvPr id="15" name="Group 14">
            <a:extLst>
              <a:ext uri="{FF2B5EF4-FFF2-40B4-BE49-F238E27FC236}">
                <a16:creationId xmlns:a16="http://schemas.microsoft.com/office/drawing/2014/main" id="{899664CA-8055-DF95-DBB7-7A76728A7113}"/>
              </a:ext>
            </a:extLst>
          </p:cNvPr>
          <p:cNvGrpSpPr/>
          <p:nvPr/>
        </p:nvGrpSpPr>
        <p:grpSpPr>
          <a:xfrm>
            <a:off x="-1305130" y="4641276"/>
            <a:ext cx="1077588" cy="1022154"/>
            <a:chOff x="169335" y="5554541"/>
            <a:chExt cx="1293106" cy="1226585"/>
          </a:xfrm>
        </p:grpSpPr>
        <p:sp>
          <p:nvSpPr>
            <p:cNvPr id="17" name="Oval 16">
              <a:extLst>
                <a:ext uri="{FF2B5EF4-FFF2-40B4-BE49-F238E27FC236}">
                  <a16:creationId xmlns:a16="http://schemas.microsoft.com/office/drawing/2014/main" id="{C18753E4-1FBD-499D-F8C9-B8E359BB1506}"/>
                </a:ext>
              </a:extLst>
            </p:cNvPr>
            <p:cNvSpPr/>
            <p:nvPr/>
          </p:nvSpPr>
          <p:spPr>
            <a:xfrm>
              <a:off x="215217" y="5646775"/>
              <a:ext cx="1218327" cy="1049580"/>
            </a:xfrm>
            <a:prstGeom prst="ellipse">
              <a:avLst/>
            </a:prstGeom>
            <a:solidFill>
              <a:schemeClr val="bg1"/>
            </a:solidFill>
            <a:ln w="539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sz="1500">
                <a:solidFill>
                  <a:prstClr val="white"/>
                </a:solidFill>
                <a:latin typeface="Calibri" panose="020F0502020204030204"/>
              </a:endParaRPr>
            </a:p>
          </p:txBody>
        </p:sp>
        <p:pic>
          <p:nvPicPr>
            <p:cNvPr id="18" name="Picture 17">
              <a:extLst>
                <a:ext uri="{FF2B5EF4-FFF2-40B4-BE49-F238E27FC236}">
                  <a16:creationId xmlns:a16="http://schemas.microsoft.com/office/drawing/2014/main" id="{45C1D6DD-9F51-CB54-1F9E-20EB16E3296F}"/>
                </a:ext>
              </a:extLst>
            </p:cNvPr>
            <p:cNvPicPr>
              <a:picLocks noChangeAspect="1" noChangeArrowheads="1"/>
            </p:cNvPicPr>
            <p:nvPr/>
          </p:nvPicPr>
          <p:blipFill>
            <a:blip r:embed="rId8" cstate="email">
              <a:duotone>
                <a:prstClr val="black"/>
                <a:schemeClr val="accent6">
                  <a:lumMod val="75000"/>
                  <a:tint val="45000"/>
                  <a:satMod val="400000"/>
                </a:schemeClr>
              </a:duotone>
              <a:extLst>
                <a:ext uri="{BEBA8EAE-BF5A-486C-A8C5-ECC9F3942E4B}">
                  <a14:imgProps xmlns:a14="http://schemas.microsoft.com/office/drawing/2010/main">
                    <a14:imgLayer r:embed="rId9">
                      <a14:imgEffect>
                        <a14:brightnessContrast bright="-20000" contrast="20000"/>
                      </a14:imgEffect>
                    </a14:imgLayer>
                  </a14:imgProps>
                </a:ext>
                <a:ext uri="{28A0092B-C50C-407E-A947-70E740481C1C}">
                  <a14:useLocalDpi xmlns:a14="http://schemas.microsoft.com/office/drawing/2010/main"/>
                </a:ext>
              </a:extLst>
            </a:blip>
            <a:srcRect/>
            <a:stretch/>
          </p:blipFill>
          <p:spPr bwMode="auto">
            <a:xfrm>
              <a:off x="169335" y="5554541"/>
              <a:ext cx="1293106" cy="1226585"/>
            </a:xfrm>
            <a:custGeom>
              <a:avLst/>
              <a:gdLst/>
              <a:ahLst/>
              <a:cxnLst/>
              <a:rect l="l" t="t" r="r" b="b"/>
              <a:pathLst>
                <a:path w="1587684" h="1470190">
                  <a:moveTo>
                    <a:pt x="1186786" y="717625"/>
                  </a:moveTo>
                  <a:cubicBezTo>
                    <a:pt x="1198252" y="717625"/>
                    <a:pt x="1207985" y="721858"/>
                    <a:pt x="1215984" y="730325"/>
                  </a:cubicBezTo>
                  <a:cubicBezTo>
                    <a:pt x="1223984" y="738791"/>
                    <a:pt x="1228183" y="751157"/>
                    <a:pt x="1228583" y="767422"/>
                  </a:cubicBezTo>
                  <a:lnTo>
                    <a:pt x="1144588" y="767422"/>
                  </a:lnTo>
                  <a:cubicBezTo>
                    <a:pt x="1144455" y="752090"/>
                    <a:pt x="1148388" y="739957"/>
                    <a:pt x="1156388" y="731025"/>
                  </a:cubicBezTo>
                  <a:cubicBezTo>
                    <a:pt x="1164387" y="722092"/>
                    <a:pt x="1174520" y="717625"/>
                    <a:pt x="1186786" y="717625"/>
                  </a:cubicBezTo>
                  <a:close/>
                  <a:moveTo>
                    <a:pt x="1307192" y="679428"/>
                  </a:moveTo>
                  <a:lnTo>
                    <a:pt x="1380588" y="782421"/>
                  </a:lnTo>
                  <a:lnTo>
                    <a:pt x="1303993" y="891815"/>
                  </a:lnTo>
                  <a:lnTo>
                    <a:pt x="1369789" y="891815"/>
                  </a:lnTo>
                  <a:lnTo>
                    <a:pt x="1413386" y="826019"/>
                  </a:lnTo>
                  <a:lnTo>
                    <a:pt x="1456583" y="891815"/>
                  </a:lnTo>
                  <a:lnTo>
                    <a:pt x="1525579" y="891815"/>
                  </a:lnTo>
                  <a:lnTo>
                    <a:pt x="1446984" y="780022"/>
                  </a:lnTo>
                  <a:lnTo>
                    <a:pt x="1518980" y="679428"/>
                  </a:lnTo>
                  <a:lnTo>
                    <a:pt x="1452984" y="679428"/>
                  </a:lnTo>
                  <a:lnTo>
                    <a:pt x="1413386" y="737824"/>
                  </a:lnTo>
                  <a:lnTo>
                    <a:pt x="1375788" y="679428"/>
                  </a:lnTo>
                  <a:close/>
                  <a:moveTo>
                    <a:pt x="396341" y="679428"/>
                  </a:moveTo>
                  <a:lnTo>
                    <a:pt x="396341" y="813820"/>
                  </a:lnTo>
                  <a:cubicBezTo>
                    <a:pt x="396341" y="833818"/>
                    <a:pt x="398874" y="849484"/>
                    <a:pt x="403940" y="860817"/>
                  </a:cubicBezTo>
                  <a:cubicBezTo>
                    <a:pt x="409007" y="872149"/>
                    <a:pt x="417206" y="880949"/>
                    <a:pt x="428539" y="887215"/>
                  </a:cubicBezTo>
                  <a:cubicBezTo>
                    <a:pt x="439872" y="893481"/>
                    <a:pt x="452671" y="896614"/>
                    <a:pt x="466937" y="896614"/>
                  </a:cubicBezTo>
                  <a:cubicBezTo>
                    <a:pt x="480936" y="896614"/>
                    <a:pt x="494235" y="893348"/>
                    <a:pt x="506834" y="886815"/>
                  </a:cubicBezTo>
                  <a:cubicBezTo>
                    <a:pt x="519433" y="880282"/>
                    <a:pt x="529599" y="871349"/>
                    <a:pt x="537332" y="860017"/>
                  </a:cubicBezTo>
                  <a:lnTo>
                    <a:pt x="537332" y="891815"/>
                  </a:lnTo>
                  <a:lnTo>
                    <a:pt x="589529" y="891815"/>
                  </a:lnTo>
                  <a:lnTo>
                    <a:pt x="589529" y="679428"/>
                  </a:lnTo>
                  <a:lnTo>
                    <a:pt x="533333" y="679428"/>
                  </a:lnTo>
                  <a:lnTo>
                    <a:pt x="533333" y="769022"/>
                  </a:lnTo>
                  <a:cubicBezTo>
                    <a:pt x="533333" y="799420"/>
                    <a:pt x="531933" y="818519"/>
                    <a:pt x="529133" y="826319"/>
                  </a:cubicBezTo>
                  <a:cubicBezTo>
                    <a:pt x="526333" y="834118"/>
                    <a:pt x="521133" y="840651"/>
                    <a:pt x="513534" y="845918"/>
                  </a:cubicBezTo>
                  <a:cubicBezTo>
                    <a:pt x="505934" y="851184"/>
                    <a:pt x="497335" y="853817"/>
                    <a:pt x="487735" y="853817"/>
                  </a:cubicBezTo>
                  <a:cubicBezTo>
                    <a:pt x="479336" y="853817"/>
                    <a:pt x="472403" y="851851"/>
                    <a:pt x="466937" y="847917"/>
                  </a:cubicBezTo>
                  <a:cubicBezTo>
                    <a:pt x="461470" y="843984"/>
                    <a:pt x="457704" y="838651"/>
                    <a:pt x="455637" y="831918"/>
                  </a:cubicBezTo>
                  <a:cubicBezTo>
                    <a:pt x="453571" y="825185"/>
                    <a:pt x="452537" y="806887"/>
                    <a:pt x="452537" y="777022"/>
                  </a:cubicBezTo>
                  <a:lnTo>
                    <a:pt x="452537" y="679428"/>
                  </a:lnTo>
                  <a:close/>
                  <a:moveTo>
                    <a:pt x="1183386" y="674628"/>
                  </a:moveTo>
                  <a:cubicBezTo>
                    <a:pt x="1155254" y="674628"/>
                    <a:pt x="1131989" y="684594"/>
                    <a:pt x="1113590" y="704526"/>
                  </a:cubicBezTo>
                  <a:cubicBezTo>
                    <a:pt x="1095191" y="724458"/>
                    <a:pt x="1085992" y="752023"/>
                    <a:pt x="1085992" y="787221"/>
                  </a:cubicBezTo>
                  <a:cubicBezTo>
                    <a:pt x="1085992" y="816686"/>
                    <a:pt x="1092992" y="841084"/>
                    <a:pt x="1106991" y="860417"/>
                  </a:cubicBezTo>
                  <a:cubicBezTo>
                    <a:pt x="1124723" y="884549"/>
                    <a:pt x="1152055" y="896614"/>
                    <a:pt x="1188986" y="896614"/>
                  </a:cubicBezTo>
                  <a:cubicBezTo>
                    <a:pt x="1212318" y="896614"/>
                    <a:pt x="1231750" y="891248"/>
                    <a:pt x="1247282" y="880515"/>
                  </a:cubicBezTo>
                  <a:cubicBezTo>
                    <a:pt x="1262814" y="869783"/>
                    <a:pt x="1274180" y="854150"/>
                    <a:pt x="1281380" y="833618"/>
                  </a:cubicBezTo>
                  <a:lnTo>
                    <a:pt x="1225383" y="824219"/>
                  </a:lnTo>
                  <a:cubicBezTo>
                    <a:pt x="1222317" y="834885"/>
                    <a:pt x="1217784" y="842618"/>
                    <a:pt x="1211784" y="847417"/>
                  </a:cubicBezTo>
                  <a:cubicBezTo>
                    <a:pt x="1205785" y="852217"/>
                    <a:pt x="1198385" y="854617"/>
                    <a:pt x="1189586" y="854617"/>
                  </a:cubicBezTo>
                  <a:cubicBezTo>
                    <a:pt x="1176653" y="854617"/>
                    <a:pt x="1165854" y="849984"/>
                    <a:pt x="1157188" y="840718"/>
                  </a:cubicBezTo>
                  <a:cubicBezTo>
                    <a:pt x="1148521" y="831452"/>
                    <a:pt x="1143988" y="818486"/>
                    <a:pt x="1143588" y="801820"/>
                  </a:cubicBezTo>
                  <a:lnTo>
                    <a:pt x="1284380" y="801820"/>
                  </a:lnTo>
                  <a:cubicBezTo>
                    <a:pt x="1285180" y="758756"/>
                    <a:pt x="1276447" y="726792"/>
                    <a:pt x="1258181" y="705926"/>
                  </a:cubicBezTo>
                  <a:cubicBezTo>
                    <a:pt x="1239916" y="685061"/>
                    <a:pt x="1214984" y="674628"/>
                    <a:pt x="1183386" y="674628"/>
                  </a:cubicBezTo>
                  <a:close/>
                  <a:moveTo>
                    <a:pt x="951186" y="674628"/>
                  </a:moveTo>
                  <a:cubicBezTo>
                    <a:pt x="920655" y="674628"/>
                    <a:pt x="898123" y="680894"/>
                    <a:pt x="883590" y="693427"/>
                  </a:cubicBezTo>
                  <a:cubicBezTo>
                    <a:pt x="869058" y="705959"/>
                    <a:pt x="861792" y="721425"/>
                    <a:pt x="861792" y="739824"/>
                  </a:cubicBezTo>
                  <a:cubicBezTo>
                    <a:pt x="861792" y="760223"/>
                    <a:pt x="870191" y="776155"/>
                    <a:pt x="886990" y="787621"/>
                  </a:cubicBezTo>
                  <a:cubicBezTo>
                    <a:pt x="899123" y="795887"/>
                    <a:pt x="927854" y="805020"/>
                    <a:pt x="973185" y="815019"/>
                  </a:cubicBezTo>
                  <a:cubicBezTo>
                    <a:pt x="982918" y="817286"/>
                    <a:pt x="989184" y="819752"/>
                    <a:pt x="991984" y="822419"/>
                  </a:cubicBezTo>
                  <a:cubicBezTo>
                    <a:pt x="994650" y="825219"/>
                    <a:pt x="995983" y="828752"/>
                    <a:pt x="995983" y="833018"/>
                  </a:cubicBezTo>
                  <a:cubicBezTo>
                    <a:pt x="995983" y="839285"/>
                    <a:pt x="993517" y="844284"/>
                    <a:pt x="988584" y="848017"/>
                  </a:cubicBezTo>
                  <a:cubicBezTo>
                    <a:pt x="981251" y="853350"/>
                    <a:pt x="970318" y="856017"/>
                    <a:pt x="955786" y="856017"/>
                  </a:cubicBezTo>
                  <a:cubicBezTo>
                    <a:pt x="942587" y="856017"/>
                    <a:pt x="932321" y="853184"/>
                    <a:pt x="924988" y="847517"/>
                  </a:cubicBezTo>
                  <a:cubicBezTo>
                    <a:pt x="917655" y="841851"/>
                    <a:pt x="912788" y="833552"/>
                    <a:pt x="910389" y="822619"/>
                  </a:cubicBezTo>
                  <a:lnTo>
                    <a:pt x="853992" y="831218"/>
                  </a:lnTo>
                  <a:cubicBezTo>
                    <a:pt x="859192" y="851351"/>
                    <a:pt x="870224" y="867283"/>
                    <a:pt x="887090" y="879016"/>
                  </a:cubicBezTo>
                  <a:cubicBezTo>
                    <a:pt x="903956" y="890748"/>
                    <a:pt x="926854" y="896614"/>
                    <a:pt x="955786" y="896614"/>
                  </a:cubicBezTo>
                  <a:cubicBezTo>
                    <a:pt x="987651" y="896614"/>
                    <a:pt x="1011716" y="889615"/>
                    <a:pt x="1027981" y="875616"/>
                  </a:cubicBezTo>
                  <a:cubicBezTo>
                    <a:pt x="1044247" y="861617"/>
                    <a:pt x="1052380" y="844884"/>
                    <a:pt x="1052380" y="825419"/>
                  </a:cubicBezTo>
                  <a:cubicBezTo>
                    <a:pt x="1052380" y="807553"/>
                    <a:pt x="1046514" y="793621"/>
                    <a:pt x="1034781" y="783621"/>
                  </a:cubicBezTo>
                  <a:cubicBezTo>
                    <a:pt x="1022915" y="773755"/>
                    <a:pt x="1002016" y="765422"/>
                    <a:pt x="972085" y="758623"/>
                  </a:cubicBezTo>
                  <a:cubicBezTo>
                    <a:pt x="942153" y="751823"/>
                    <a:pt x="924654" y="746557"/>
                    <a:pt x="919588" y="742824"/>
                  </a:cubicBezTo>
                  <a:cubicBezTo>
                    <a:pt x="915855" y="740024"/>
                    <a:pt x="913988" y="736624"/>
                    <a:pt x="913988" y="732624"/>
                  </a:cubicBezTo>
                  <a:cubicBezTo>
                    <a:pt x="913988" y="727958"/>
                    <a:pt x="916122" y="724158"/>
                    <a:pt x="920388" y="721225"/>
                  </a:cubicBezTo>
                  <a:cubicBezTo>
                    <a:pt x="926788" y="717092"/>
                    <a:pt x="937387" y="715026"/>
                    <a:pt x="952186" y="715026"/>
                  </a:cubicBezTo>
                  <a:cubicBezTo>
                    <a:pt x="963919" y="715026"/>
                    <a:pt x="972951" y="717225"/>
                    <a:pt x="979284" y="721625"/>
                  </a:cubicBezTo>
                  <a:cubicBezTo>
                    <a:pt x="985617" y="726025"/>
                    <a:pt x="989917" y="732358"/>
                    <a:pt x="992184" y="740624"/>
                  </a:cubicBezTo>
                  <a:lnTo>
                    <a:pt x="1045180" y="730825"/>
                  </a:lnTo>
                  <a:cubicBezTo>
                    <a:pt x="1039847" y="712292"/>
                    <a:pt x="1030115" y="698293"/>
                    <a:pt x="1015982" y="688827"/>
                  </a:cubicBezTo>
                  <a:cubicBezTo>
                    <a:pt x="1001850" y="679361"/>
                    <a:pt x="980251" y="674628"/>
                    <a:pt x="951186" y="674628"/>
                  </a:cubicBezTo>
                  <a:close/>
                  <a:moveTo>
                    <a:pt x="722586" y="674628"/>
                  </a:moveTo>
                  <a:cubicBezTo>
                    <a:pt x="692055" y="674628"/>
                    <a:pt x="669523" y="680894"/>
                    <a:pt x="654990" y="693427"/>
                  </a:cubicBezTo>
                  <a:cubicBezTo>
                    <a:pt x="640458" y="705959"/>
                    <a:pt x="633192" y="721425"/>
                    <a:pt x="633192" y="739824"/>
                  </a:cubicBezTo>
                  <a:cubicBezTo>
                    <a:pt x="633192" y="760223"/>
                    <a:pt x="641591" y="776155"/>
                    <a:pt x="658390" y="787621"/>
                  </a:cubicBezTo>
                  <a:cubicBezTo>
                    <a:pt x="670523" y="795887"/>
                    <a:pt x="699254" y="805020"/>
                    <a:pt x="744585" y="815019"/>
                  </a:cubicBezTo>
                  <a:cubicBezTo>
                    <a:pt x="754318" y="817286"/>
                    <a:pt x="760584" y="819752"/>
                    <a:pt x="763384" y="822419"/>
                  </a:cubicBezTo>
                  <a:cubicBezTo>
                    <a:pt x="766050" y="825219"/>
                    <a:pt x="767383" y="828752"/>
                    <a:pt x="767383" y="833018"/>
                  </a:cubicBezTo>
                  <a:cubicBezTo>
                    <a:pt x="767383" y="839285"/>
                    <a:pt x="764917" y="844284"/>
                    <a:pt x="759984" y="848017"/>
                  </a:cubicBezTo>
                  <a:cubicBezTo>
                    <a:pt x="752651" y="853350"/>
                    <a:pt x="741718" y="856017"/>
                    <a:pt x="727186" y="856017"/>
                  </a:cubicBezTo>
                  <a:cubicBezTo>
                    <a:pt x="713987" y="856017"/>
                    <a:pt x="703721" y="853184"/>
                    <a:pt x="696388" y="847517"/>
                  </a:cubicBezTo>
                  <a:cubicBezTo>
                    <a:pt x="689055" y="841851"/>
                    <a:pt x="684188" y="833552"/>
                    <a:pt x="681789" y="822619"/>
                  </a:cubicBezTo>
                  <a:lnTo>
                    <a:pt x="625392" y="831218"/>
                  </a:lnTo>
                  <a:cubicBezTo>
                    <a:pt x="630592" y="851351"/>
                    <a:pt x="641624" y="867283"/>
                    <a:pt x="658490" y="879016"/>
                  </a:cubicBezTo>
                  <a:cubicBezTo>
                    <a:pt x="675356" y="890748"/>
                    <a:pt x="698254" y="896614"/>
                    <a:pt x="727186" y="896614"/>
                  </a:cubicBezTo>
                  <a:cubicBezTo>
                    <a:pt x="759051" y="896614"/>
                    <a:pt x="783116" y="889615"/>
                    <a:pt x="799381" y="875616"/>
                  </a:cubicBezTo>
                  <a:cubicBezTo>
                    <a:pt x="815647" y="861617"/>
                    <a:pt x="823780" y="844884"/>
                    <a:pt x="823780" y="825419"/>
                  </a:cubicBezTo>
                  <a:cubicBezTo>
                    <a:pt x="823780" y="807553"/>
                    <a:pt x="817914" y="793621"/>
                    <a:pt x="806181" y="783621"/>
                  </a:cubicBezTo>
                  <a:cubicBezTo>
                    <a:pt x="794315" y="773755"/>
                    <a:pt x="773416" y="765422"/>
                    <a:pt x="743485" y="758623"/>
                  </a:cubicBezTo>
                  <a:cubicBezTo>
                    <a:pt x="713553" y="751823"/>
                    <a:pt x="696054" y="746557"/>
                    <a:pt x="690988" y="742824"/>
                  </a:cubicBezTo>
                  <a:cubicBezTo>
                    <a:pt x="687255" y="740024"/>
                    <a:pt x="685388" y="736624"/>
                    <a:pt x="685388" y="732624"/>
                  </a:cubicBezTo>
                  <a:cubicBezTo>
                    <a:pt x="685388" y="727958"/>
                    <a:pt x="687522" y="724158"/>
                    <a:pt x="691788" y="721225"/>
                  </a:cubicBezTo>
                  <a:cubicBezTo>
                    <a:pt x="698188" y="717092"/>
                    <a:pt x="708787" y="715026"/>
                    <a:pt x="723586" y="715026"/>
                  </a:cubicBezTo>
                  <a:cubicBezTo>
                    <a:pt x="735319" y="715026"/>
                    <a:pt x="744351" y="717225"/>
                    <a:pt x="750684" y="721625"/>
                  </a:cubicBezTo>
                  <a:cubicBezTo>
                    <a:pt x="757017" y="726025"/>
                    <a:pt x="761317" y="732358"/>
                    <a:pt x="763584" y="740624"/>
                  </a:cubicBezTo>
                  <a:lnTo>
                    <a:pt x="816580" y="730825"/>
                  </a:lnTo>
                  <a:cubicBezTo>
                    <a:pt x="811247" y="712292"/>
                    <a:pt x="801515" y="698293"/>
                    <a:pt x="787382" y="688827"/>
                  </a:cubicBezTo>
                  <a:cubicBezTo>
                    <a:pt x="773250" y="679361"/>
                    <a:pt x="751651" y="674628"/>
                    <a:pt x="722586" y="674628"/>
                  </a:cubicBezTo>
                  <a:close/>
                  <a:moveTo>
                    <a:pt x="224310" y="593633"/>
                  </a:moveTo>
                  <a:cubicBezTo>
                    <a:pt x="201778" y="593633"/>
                    <a:pt x="182545" y="597033"/>
                    <a:pt x="166613" y="603832"/>
                  </a:cubicBezTo>
                  <a:cubicBezTo>
                    <a:pt x="150681" y="610632"/>
                    <a:pt x="138481" y="620531"/>
                    <a:pt x="130015" y="633531"/>
                  </a:cubicBezTo>
                  <a:cubicBezTo>
                    <a:pt x="121549" y="646530"/>
                    <a:pt x="117316" y="660496"/>
                    <a:pt x="117316" y="675428"/>
                  </a:cubicBezTo>
                  <a:cubicBezTo>
                    <a:pt x="117316" y="698627"/>
                    <a:pt x="126316" y="718292"/>
                    <a:pt x="144314" y="734424"/>
                  </a:cubicBezTo>
                  <a:cubicBezTo>
                    <a:pt x="157114" y="745890"/>
                    <a:pt x="179379" y="755556"/>
                    <a:pt x="211110" y="763423"/>
                  </a:cubicBezTo>
                  <a:cubicBezTo>
                    <a:pt x="235776" y="769556"/>
                    <a:pt x="251575" y="773822"/>
                    <a:pt x="258507" y="776222"/>
                  </a:cubicBezTo>
                  <a:cubicBezTo>
                    <a:pt x="268640" y="779822"/>
                    <a:pt x="275740" y="784055"/>
                    <a:pt x="279806" y="788921"/>
                  </a:cubicBezTo>
                  <a:cubicBezTo>
                    <a:pt x="283873" y="793787"/>
                    <a:pt x="285906" y="799687"/>
                    <a:pt x="285906" y="806620"/>
                  </a:cubicBezTo>
                  <a:cubicBezTo>
                    <a:pt x="285906" y="817419"/>
                    <a:pt x="281073" y="826852"/>
                    <a:pt x="271407" y="834918"/>
                  </a:cubicBezTo>
                  <a:cubicBezTo>
                    <a:pt x="261741" y="842984"/>
                    <a:pt x="247375" y="847017"/>
                    <a:pt x="228309" y="847017"/>
                  </a:cubicBezTo>
                  <a:cubicBezTo>
                    <a:pt x="210310" y="847017"/>
                    <a:pt x="196011" y="842484"/>
                    <a:pt x="185412" y="833418"/>
                  </a:cubicBezTo>
                  <a:cubicBezTo>
                    <a:pt x="174813" y="824352"/>
                    <a:pt x="167780" y="810153"/>
                    <a:pt x="164313" y="790821"/>
                  </a:cubicBezTo>
                  <a:lnTo>
                    <a:pt x="106717" y="796421"/>
                  </a:lnTo>
                  <a:cubicBezTo>
                    <a:pt x="110583" y="829219"/>
                    <a:pt x="122449" y="854184"/>
                    <a:pt x="142315" y="871316"/>
                  </a:cubicBezTo>
                  <a:cubicBezTo>
                    <a:pt x="162180" y="888448"/>
                    <a:pt x="190645" y="897014"/>
                    <a:pt x="227709" y="897014"/>
                  </a:cubicBezTo>
                  <a:cubicBezTo>
                    <a:pt x="253174" y="897014"/>
                    <a:pt x="274440" y="893448"/>
                    <a:pt x="291505" y="886315"/>
                  </a:cubicBezTo>
                  <a:cubicBezTo>
                    <a:pt x="308571" y="879182"/>
                    <a:pt x="321770" y="868283"/>
                    <a:pt x="331103" y="853617"/>
                  </a:cubicBezTo>
                  <a:cubicBezTo>
                    <a:pt x="340436" y="838951"/>
                    <a:pt x="345102" y="823219"/>
                    <a:pt x="345102" y="806420"/>
                  </a:cubicBezTo>
                  <a:cubicBezTo>
                    <a:pt x="345102" y="787888"/>
                    <a:pt x="341202" y="772322"/>
                    <a:pt x="333403" y="759723"/>
                  </a:cubicBezTo>
                  <a:cubicBezTo>
                    <a:pt x="325603" y="747124"/>
                    <a:pt x="314804" y="737191"/>
                    <a:pt x="301005" y="729925"/>
                  </a:cubicBezTo>
                  <a:cubicBezTo>
                    <a:pt x="287206" y="722658"/>
                    <a:pt x="265907" y="715626"/>
                    <a:pt x="237109" y="708826"/>
                  </a:cubicBezTo>
                  <a:cubicBezTo>
                    <a:pt x="208311" y="702026"/>
                    <a:pt x="190178" y="695493"/>
                    <a:pt x="182712" y="689227"/>
                  </a:cubicBezTo>
                  <a:cubicBezTo>
                    <a:pt x="176846" y="684294"/>
                    <a:pt x="173913" y="678361"/>
                    <a:pt x="173913" y="671428"/>
                  </a:cubicBezTo>
                  <a:cubicBezTo>
                    <a:pt x="173913" y="663829"/>
                    <a:pt x="177046" y="657762"/>
                    <a:pt x="183312" y="653229"/>
                  </a:cubicBezTo>
                  <a:cubicBezTo>
                    <a:pt x="193045" y="646163"/>
                    <a:pt x="206511" y="642630"/>
                    <a:pt x="223710" y="642630"/>
                  </a:cubicBezTo>
                  <a:cubicBezTo>
                    <a:pt x="240375" y="642630"/>
                    <a:pt x="252874" y="645930"/>
                    <a:pt x="261207" y="652529"/>
                  </a:cubicBezTo>
                  <a:cubicBezTo>
                    <a:pt x="269540" y="659129"/>
                    <a:pt x="274973" y="669962"/>
                    <a:pt x="277506" y="685027"/>
                  </a:cubicBezTo>
                  <a:lnTo>
                    <a:pt x="336703" y="682428"/>
                  </a:lnTo>
                  <a:cubicBezTo>
                    <a:pt x="335769" y="655496"/>
                    <a:pt x="326003" y="633964"/>
                    <a:pt x="307405" y="617831"/>
                  </a:cubicBezTo>
                  <a:cubicBezTo>
                    <a:pt x="288806" y="601699"/>
                    <a:pt x="261107" y="593633"/>
                    <a:pt x="224310" y="593633"/>
                  </a:cubicBezTo>
                  <a:close/>
                  <a:moveTo>
                    <a:pt x="793842" y="0"/>
                  </a:moveTo>
                  <a:cubicBezTo>
                    <a:pt x="1232269" y="0"/>
                    <a:pt x="1587684" y="329113"/>
                    <a:pt x="1587684" y="735095"/>
                  </a:cubicBezTo>
                  <a:cubicBezTo>
                    <a:pt x="1587684" y="1141077"/>
                    <a:pt x="1232269" y="1470190"/>
                    <a:pt x="793842" y="1470190"/>
                  </a:cubicBezTo>
                  <a:cubicBezTo>
                    <a:pt x="355415" y="1470190"/>
                    <a:pt x="0" y="1141077"/>
                    <a:pt x="0" y="735095"/>
                  </a:cubicBezTo>
                  <a:cubicBezTo>
                    <a:pt x="0" y="329113"/>
                    <a:pt x="355415" y="0"/>
                    <a:pt x="793842" y="0"/>
                  </a:cubicBezTo>
                  <a:close/>
                </a:path>
              </a:pathLst>
            </a:custGeom>
            <a:ln w="53975" cap="rnd">
              <a:solidFill>
                <a:schemeClr val="bg1"/>
              </a:solidFill>
              <a:prstDash val="solid"/>
            </a:ln>
            <a:effectLst>
              <a:outerShdw sx="1000" sy="1000" algn="bl" rotWithShape="0">
                <a:srgbClr val="000000"/>
              </a:outerShdw>
            </a:effectLst>
            <a:extLst>
              <a:ext uri="{909E8E84-426E-40DD-AFC4-6F175D3DCCD1}">
                <a14:hiddenFill xmlns:a14="http://schemas.microsoft.com/office/drawing/2010/main">
                  <a:solidFill>
                    <a:srgbClr val="FFFFFF"/>
                  </a:solidFill>
                </a14:hiddenFill>
              </a:ext>
            </a:extLst>
          </p:spPr>
        </p:pic>
      </p:grpSp>
      <p:grpSp>
        <p:nvGrpSpPr>
          <p:cNvPr id="29" name="Group 28">
            <a:extLst>
              <a:ext uri="{FF2B5EF4-FFF2-40B4-BE49-F238E27FC236}">
                <a16:creationId xmlns:a16="http://schemas.microsoft.com/office/drawing/2014/main" id="{81DF7F5B-4281-65F5-BE6D-089D29AD752E}"/>
              </a:ext>
            </a:extLst>
          </p:cNvPr>
          <p:cNvGrpSpPr/>
          <p:nvPr/>
        </p:nvGrpSpPr>
        <p:grpSpPr>
          <a:xfrm>
            <a:off x="-1282550" y="1289462"/>
            <a:ext cx="1068059" cy="1022154"/>
            <a:chOff x="171472" y="1555617"/>
            <a:chExt cx="1281671" cy="1226585"/>
          </a:xfrm>
        </p:grpSpPr>
        <p:sp>
          <p:nvSpPr>
            <p:cNvPr id="31" name="Oval 30">
              <a:extLst>
                <a:ext uri="{FF2B5EF4-FFF2-40B4-BE49-F238E27FC236}">
                  <a16:creationId xmlns:a16="http://schemas.microsoft.com/office/drawing/2014/main" id="{90EBEA05-9440-799C-1F41-16A56272201E}"/>
                </a:ext>
              </a:extLst>
            </p:cNvPr>
            <p:cNvSpPr/>
            <p:nvPr/>
          </p:nvSpPr>
          <p:spPr>
            <a:xfrm>
              <a:off x="234673" y="1644119"/>
              <a:ext cx="1155267" cy="1049580"/>
            </a:xfrm>
            <a:prstGeom prst="ellipse">
              <a:avLst/>
            </a:prstGeom>
            <a:solidFill>
              <a:schemeClr val="bg1"/>
            </a:solidFill>
            <a:ln w="539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sz="1500">
                <a:solidFill>
                  <a:prstClr val="white"/>
                </a:solidFill>
                <a:latin typeface="Calibri" panose="020F0502020204030204"/>
              </a:endParaRPr>
            </a:p>
          </p:txBody>
        </p:sp>
        <p:pic>
          <p:nvPicPr>
            <p:cNvPr id="32" name="Picture 31">
              <a:extLst>
                <a:ext uri="{FF2B5EF4-FFF2-40B4-BE49-F238E27FC236}">
                  <a16:creationId xmlns:a16="http://schemas.microsoft.com/office/drawing/2014/main" id="{B6D10A24-0256-35C5-F73E-8691D2E6AD73}"/>
                </a:ext>
              </a:extLst>
            </p:cNvPr>
            <p:cNvPicPr>
              <a:picLocks noChangeAspect="1"/>
            </p:cNvPicPr>
            <p:nvPr/>
          </p:nvPicPr>
          <p:blipFill>
            <a:blip r:embed="rId10" cstate="email">
              <a:alphaModFix amt="85000"/>
              <a:duotone>
                <a:prstClr val="black"/>
                <a:schemeClr val="accent6">
                  <a:tint val="45000"/>
                  <a:satMod val="400000"/>
                </a:schemeClr>
              </a:duotone>
              <a:extLst>
                <a:ext uri="{28A0092B-C50C-407E-A947-70E740481C1C}">
                  <a14:useLocalDpi xmlns:a14="http://schemas.microsoft.com/office/drawing/2010/main"/>
                </a:ext>
              </a:extLst>
            </a:blip>
            <a:srcRect/>
            <a:stretch>
              <a:fillRect/>
            </a:stretch>
          </p:blipFill>
          <p:spPr>
            <a:xfrm>
              <a:off x="171472" y="1555617"/>
              <a:ext cx="1281671" cy="1226585"/>
            </a:xfrm>
            <a:custGeom>
              <a:avLst/>
              <a:gdLst/>
              <a:ahLst/>
              <a:cxnLst/>
              <a:rect l="l" t="t" r="r" b="b"/>
              <a:pathLst>
                <a:path w="1486412" h="1422526">
                  <a:moveTo>
                    <a:pt x="491851" y="655834"/>
                  </a:moveTo>
                  <a:lnTo>
                    <a:pt x="491851" y="868221"/>
                  </a:lnTo>
                  <a:lnTo>
                    <a:pt x="548048" y="868221"/>
                  </a:lnTo>
                  <a:lnTo>
                    <a:pt x="548048" y="655834"/>
                  </a:lnTo>
                  <a:close/>
                  <a:moveTo>
                    <a:pt x="1159797" y="651034"/>
                  </a:moveTo>
                  <a:cubicBezTo>
                    <a:pt x="1129265" y="651034"/>
                    <a:pt x="1106733" y="657300"/>
                    <a:pt x="1092201" y="669833"/>
                  </a:cubicBezTo>
                  <a:cubicBezTo>
                    <a:pt x="1077668" y="682365"/>
                    <a:pt x="1070402" y="697831"/>
                    <a:pt x="1070402" y="716230"/>
                  </a:cubicBezTo>
                  <a:cubicBezTo>
                    <a:pt x="1070402" y="736629"/>
                    <a:pt x="1078802" y="752561"/>
                    <a:pt x="1095601" y="764027"/>
                  </a:cubicBezTo>
                  <a:cubicBezTo>
                    <a:pt x="1107733" y="772293"/>
                    <a:pt x="1136465" y="781426"/>
                    <a:pt x="1181795" y="791425"/>
                  </a:cubicBezTo>
                  <a:cubicBezTo>
                    <a:pt x="1191528" y="793692"/>
                    <a:pt x="1197794" y="796158"/>
                    <a:pt x="1200594" y="798825"/>
                  </a:cubicBezTo>
                  <a:cubicBezTo>
                    <a:pt x="1203261" y="801625"/>
                    <a:pt x="1204594" y="805158"/>
                    <a:pt x="1204594" y="809424"/>
                  </a:cubicBezTo>
                  <a:cubicBezTo>
                    <a:pt x="1204594" y="815691"/>
                    <a:pt x="1202127" y="820690"/>
                    <a:pt x="1197194" y="824423"/>
                  </a:cubicBezTo>
                  <a:cubicBezTo>
                    <a:pt x="1189861" y="829756"/>
                    <a:pt x="1178929" y="832423"/>
                    <a:pt x="1164396" y="832423"/>
                  </a:cubicBezTo>
                  <a:cubicBezTo>
                    <a:pt x="1151197" y="832423"/>
                    <a:pt x="1140931" y="829590"/>
                    <a:pt x="1133598" y="823923"/>
                  </a:cubicBezTo>
                  <a:cubicBezTo>
                    <a:pt x="1126265" y="818257"/>
                    <a:pt x="1121399" y="809958"/>
                    <a:pt x="1118999" y="799025"/>
                  </a:cubicBezTo>
                  <a:lnTo>
                    <a:pt x="1062603" y="807624"/>
                  </a:lnTo>
                  <a:cubicBezTo>
                    <a:pt x="1067802" y="827756"/>
                    <a:pt x="1078835" y="843689"/>
                    <a:pt x="1095701" y="855421"/>
                  </a:cubicBezTo>
                  <a:cubicBezTo>
                    <a:pt x="1112566" y="867154"/>
                    <a:pt x="1135465" y="873020"/>
                    <a:pt x="1164396" y="873020"/>
                  </a:cubicBezTo>
                  <a:cubicBezTo>
                    <a:pt x="1196261" y="873020"/>
                    <a:pt x="1220326" y="866021"/>
                    <a:pt x="1236592" y="852022"/>
                  </a:cubicBezTo>
                  <a:cubicBezTo>
                    <a:pt x="1252858" y="838023"/>
                    <a:pt x="1260991" y="821290"/>
                    <a:pt x="1260991" y="801825"/>
                  </a:cubicBezTo>
                  <a:cubicBezTo>
                    <a:pt x="1260991" y="783959"/>
                    <a:pt x="1255124" y="770027"/>
                    <a:pt x="1243392" y="760027"/>
                  </a:cubicBezTo>
                  <a:cubicBezTo>
                    <a:pt x="1231526" y="750161"/>
                    <a:pt x="1210627" y="741828"/>
                    <a:pt x="1180695" y="735029"/>
                  </a:cubicBezTo>
                  <a:cubicBezTo>
                    <a:pt x="1150764" y="728229"/>
                    <a:pt x="1133265" y="722963"/>
                    <a:pt x="1128199" y="719230"/>
                  </a:cubicBezTo>
                  <a:cubicBezTo>
                    <a:pt x="1124465" y="716430"/>
                    <a:pt x="1122599" y="713030"/>
                    <a:pt x="1122599" y="709030"/>
                  </a:cubicBezTo>
                  <a:cubicBezTo>
                    <a:pt x="1122599" y="704364"/>
                    <a:pt x="1124732" y="700564"/>
                    <a:pt x="1128999" y="697631"/>
                  </a:cubicBezTo>
                  <a:cubicBezTo>
                    <a:pt x="1135398" y="693498"/>
                    <a:pt x="1145998" y="691431"/>
                    <a:pt x="1160797" y="691431"/>
                  </a:cubicBezTo>
                  <a:cubicBezTo>
                    <a:pt x="1172529" y="691431"/>
                    <a:pt x="1181562" y="693631"/>
                    <a:pt x="1187895" y="698031"/>
                  </a:cubicBezTo>
                  <a:cubicBezTo>
                    <a:pt x="1194228" y="702431"/>
                    <a:pt x="1198528" y="708764"/>
                    <a:pt x="1200794" y="717030"/>
                  </a:cubicBezTo>
                  <a:lnTo>
                    <a:pt x="1253791" y="707230"/>
                  </a:lnTo>
                  <a:cubicBezTo>
                    <a:pt x="1248458" y="688698"/>
                    <a:pt x="1238725" y="674699"/>
                    <a:pt x="1224593" y="665233"/>
                  </a:cubicBezTo>
                  <a:cubicBezTo>
                    <a:pt x="1210460" y="655767"/>
                    <a:pt x="1188862" y="651034"/>
                    <a:pt x="1159797" y="651034"/>
                  </a:cubicBezTo>
                  <a:close/>
                  <a:moveTo>
                    <a:pt x="944396" y="651034"/>
                  </a:moveTo>
                  <a:cubicBezTo>
                    <a:pt x="912798" y="651034"/>
                    <a:pt x="887733" y="660800"/>
                    <a:pt x="869200" y="680332"/>
                  </a:cubicBezTo>
                  <a:cubicBezTo>
                    <a:pt x="850668" y="699864"/>
                    <a:pt x="841402" y="727163"/>
                    <a:pt x="841402" y="762227"/>
                  </a:cubicBezTo>
                  <a:cubicBezTo>
                    <a:pt x="841402" y="796892"/>
                    <a:pt x="850635" y="824023"/>
                    <a:pt x="869100" y="843622"/>
                  </a:cubicBezTo>
                  <a:cubicBezTo>
                    <a:pt x="887566" y="863221"/>
                    <a:pt x="912331" y="873020"/>
                    <a:pt x="943396" y="873020"/>
                  </a:cubicBezTo>
                  <a:cubicBezTo>
                    <a:pt x="970728" y="873020"/>
                    <a:pt x="992526" y="866554"/>
                    <a:pt x="1008792" y="853622"/>
                  </a:cubicBezTo>
                  <a:cubicBezTo>
                    <a:pt x="1025057" y="840689"/>
                    <a:pt x="1036057" y="821557"/>
                    <a:pt x="1041790" y="796225"/>
                  </a:cubicBezTo>
                  <a:lnTo>
                    <a:pt x="986593" y="786826"/>
                  </a:lnTo>
                  <a:cubicBezTo>
                    <a:pt x="983793" y="801625"/>
                    <a:pt x="978994" y="812057"/>
                    <a:pt x="972194" y="818124"/>
                  </a:cubicBezTo>
                  <a:cubicBezTo>
                    <a:pt x="965395" y="824190"/>
                    <a:pt x="956662" y="827223"/>
                    <a:pt x="945996" y="827223"/>
                  </a:cubicBezTo>
                  <a:cubicBezTo>
                    <a:pt x="931730" y="827223"/>
                    <a:pt x="920364" y="822023"/>
                    <a:pt x="911898" y="811624"/>
                  </a:cubicBezTo>
                  <a:cubicBezTo>
                    <a:pt x="903432" y="801225"/>
                    <a:pt x="899199" y="783426"/>
                    <a:pt x="899199" y="758227"/>
                  </a:cubicBezTo>
                  <a:cubicBezTo>
                    <a:pt x="899199" y="735562"/>
                    <a:pt x="903365" y="719396"/>
                    <a:pt x="911698" y="709730"/>
                  </a:cubicBezTo>
                  <a:cubicBezTo>
                    <a:pt x="920031" y="700064"/>
                    <a:pt x="931197" y="695231"/>
                    <a:pt x="945196" y="695231"/>
                  </a:cubicBezTo>
                  <a:cubicBezTo>
                    <a:pt x="955728" y="695231"/>
                    <a:pt x="964295" y="698031"/>
                    <a:pt x="970894" y="703631"/>
                  </a:cubicBezTo>
                  <a:cubicBezTo>
                    <a:pt x="977494" y="709230"/>
                    <a:pt x="981727" y="717563"/>
                    <a:pt x="983593" y="728629"/>
                  </a:cubicBezTo>
                  <a:lnTo>
                    <a:pt x="1038990" y="718630"/>
                  </a:lnTo>
                  <a:cubicBezTo>
                    <a:pt x="1032324" y="695831"/>
                    <a:pt x="1021358" y="678866"/>
                    <a:pt x="1006092" y="667733"/>
                  </a:cubicBezTo>
                  <a:cubicBezTo>
                    <a:pt x="990826" y="656600"/>
                    <a:pt x="970261" y="651034"/>
                    <a:pt x="944396" y="651034"/>
                  </a:cubicBezTo>
                  <a:close/>
                  <a:moveTo>
                    <a:pt x="727944" y="651034"/>
                  </a:moveTo>
                  <a:cubicBezTo>
                    <a:pt x="699812" y="651034"/>
                    <a:pt x="676480" y="663033"/>
                    <a:pt x="657948" y="687032"/>
                  </a:cubicBezTo>
                  <a:lnTo>
                    <a:pt x="657948" y="655834"/>
                  </a:lnTo>
                  <a:lnTo>
                    <a:pt x="605751" y="655834"/>
                  </a:lnTo>
                  <a:lnTo>
                    <a:pt x="605751" y="868221"/>
                  </a:lnTo>
                  <a:lnTo>
                    <a:pt x="661948" y="868221"/>
                  </a:lnTo>
                  <a:lnTo>
                    <a:pt x="661948" y="772027"/>
                  </a:lnTo>
                  <a:cubicBezTo>
                    <a:pt x="661948" y="748295"/>
                    <a:pt x="663381" y="732029"/>
                    <a:pt x="666248" y="723229"/>
                  </a:cubicBezTo>
                  <a:cubicBezTo>
                    <a:pt x="669114" y="714430"/>
                    <a:pt x="674414" y="707364"/>
                    <a:pt x="682147" y="702031"/>
                  </a:cubicBezTo>
                  <a:cubicBezTo>
                    <a:pt x="689880" y="696698"/>
                    <a:pt x="698612" y="694031"/>
                    <a:pt x="708345" y="694031"/>
                  </a:cubicBezTo>
                  <a:cubicBezTo>
                    <a:pt x="715945" y="694031"/>
                    <a:pt x="722444" y="695898"/>
                    <a:pt x="727844" y="699631"/>
                  </a:cubicBezTo>
                  <a:cubicBezTo>
                    <a:pt x="733244" y="703364"/>
                    <a:pt x="737143" y="708597"/>
                    <a:pt x="739543" y="715330"/>
                  </a:cubicBezTo>
                  <a:cubicBezTo>
                    <a:pt x="741943" y="722063"/>
                    <a:pt x="743143" y="736895"/>
                    <a:pt x="743143" y="759827"/>
                  </a:cubicBezTo>
                  <a:lnTo>
                    <a:pt x="743143" y="868221"/>
                  </a:lnTo>
                  <a:lnTo>
                    <a:pt x="799340" y="868221"/>
                  </a:lnTo>
                  <a:lnTo>
                    <a:pt x="799340" y="736229"/>
                  </a:lnTo>
                  <a:cubicBezTo>
                    <a:pt x="799340" y="719830"/>
                    <a:pt x="798306" y="707230"/>
                    <a:pt x="796240" y="698431"/>
                  </a:cubicBezTo>
                  <a:cubicBezTo>
                    <a:pt x="794173" y="689632"/>
                    <a:pt x="790507" y="681765"/>
                    <a:pt x="785240" y="674832"/>
                  </a:cubicBezTo>
                  <a:cubicBezTo>
                    <a:pt x="779974" y="667900"/>
                    <a:pt x="772208" y="662200"/>
                    <a:pt x="761942" y="657733"/>
                  </a:cubicBezTo>
                  <a:cubicBezTo>
                    <a:pt x="751676" y="653267"/>
                    <a:pt x="740343" y="651034"/>
                    <a:pt x="727944" y="651034"/>
                  </a:cubicBezTo>
                  <a:close/>
                  <a:moveTo>
                    <a:pt x="246201" y="577438"/>
                  </a:moveTo>
                  <a:lnTo>
                    <a:pt x="246201" y="868221"/>
                  </a:lnTo>
                  <a:lnTo>
                    <a:pt x="452589" y="868221"/>
                  </a:lnTo>
                  <a:lnTo>
                    <a:pt x="452589" y="818824"/>
                  </a:lnTo>
                  <a:lnTo>
                    <a:pt x="305398" y="818824"/>
                  </a:lnTo>
                  <a:lnTo>
                    <a:pt x="305398" y="577438"/>
                  </a:lnTo>
                  <a:close/>
                  <a:moveTo>
                    <a:pt x="491851" y="575039"/>
                  </a:moveTo>
                  <a:lnTo>
                    <a:pt x="491851" y="627035"/>
                  </a:lnTo>
                  <a:lnTo>
                    <a:pt x="548048" y="627035"/>
                  </a:lnTo>
                  <a:lnTo>
                    <a:pt x="548048" y="575039"/>
                  </a:lnTo>
                  <a:close/>
                  <a:moveTo>
                    <a:pt x="743206" y="0"/>
                  </a:moveTo>
                  <a:cubicBezTo>
                    <a:pt x="1153667" y="0"/>
                    <a:pt x="1486412" y="318443"/>
                    <a:pt x="1486412" y="711263"/>
                  </a:cubicBezTo>
                  <a:cubicBezTo>
                    <a:pt x="1486412" y="1104083"/>
                    <a:pt x="1153667" y="1422526"/>
                    <a:pt x="743206" y="1422526"/>
                  </a:cubicBezTo>
                  <a:cubicBezTo>
                    <a:pt x="332745" y="1422526"/>
                    <a:pt x="0" y="1104083"/>
                    <a:pt x="0" y="711263"/>
                  </a:cubicBezTo>
                  <a:cubicBezTo>
                    <a:pt x="0" y="318443"/>
                    <a:pt x="332745" y="0"/>
                    <a:pt x="743206" y="0"/>
                  </a:cubicBezTo>
                  <a:close/>
                </a:path>
              </a:pathLst>
            </a:custGeom>
            <a:ln w="53975" cap="rnd">
              <a:solidFill>
                <a:schemeClr val="bg1"/>
              </a:solidFill>
              <a:prstDash val="solid"/>
            </a:ln>
            <a:effectLst>
              <a:outerShdw blurRad="127000" sx="1000" sy="1000" algn="bl" rotWithShape="0">
                <a:srgbClr val="000000"/>
              </a:outerShdw>
            </a:effectLst>
          </p:spPr>
        </p:pic>
      </p:grpSp>
      <p:sp>
        <p:nvSpPr>
          <p:cNvPr id="39" name="Rectangle 38">
            <a:extLst>
              <a:ext uri="{FF2B5EF4-FFF2-40B4-BE49-F238E27FC236}">
                <a16:creationId xmlns:a16="http://schemas.microsoft.com/office/drawing/2014/main" id="{97CD5003-399A-B1A8-A826-3CBB08B06669}"/>
              </a:ext>
            </a:extLst>
          </p:cNvPr>
          <p:cNvSpPr/>
          <p:nvPr/>
        </p:nvSpPr>
        <p:spPr>
          <a:xfrm>
            <a:off x="2105959" y="5104103"/>
            <a:ext cx="3862034" cy="608635"/>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reeform 2">
            <a:extLst>
              <a:ext uri="{FF2B5EF4-FFF2-40B4-BE49-F238E27FC236}">
                <a16:creationId xmlns:a16="http://schemas.microsoft.com/office/drawing/2014/main" id="{8B1986AC-6CCE-F76D-2A39-D19A349FCE79}"/>
              </a:ext>
            </a:extLst>
          </p:cNvPr>
          <p:cNvSpPr/>
          <p:nvPr/>
        </p:nvSpPr>
        <p:spPr>
          <a:xfrm>
            <a:off x="0" y="-4231247"/>
            <a:ext cx="1481428" cy="18127083"/>
          </a:xfrm>
          <a:custGeom>
            <a:avLst/>
            <a:gdLst>
              <a:gd name="connsiteX0" fmla="*/ 1773841 w 1773841"/>
              <a:gd name="connsiteY0" fmla="*/ 0 h 15819120"/>
              <a:gd name="connsiteX1" fmla="*/ 1773841 w 1773841"/>
              <a:gd name="connsiteY1" fmla="*/ 6233093 h 15819120"/>
              <a:gd name="connsiteX2" fmla="*/ 909496 w 1773841"/>
              <a:gd name="connsiteY2" fmla="*/ 7129609 h 15819120"/>
              <a:gd name="connsiteX3" fmla="*/ 909496 w 1773841"/>
              <a:gd name="connsiteY3" fmla="*/ 7272960 h 15819120"/>
              <a:gd name="connsiteX4" fmla="*/ 1773841 w 1773841"/>
              <a:gd name="connsiteY4" fmla="*/ 8169476 h 15819120"/>
              <a:gd name="connsiteX5" fmla="*/ 1773841 w 1773841"/>
              <a:gd name="connsiteY5" fmla="*/ 15819120 h 15819120"/>
              <a:gd name="connsiteX6" fmla="*/ 0 w 1773841"/>
              <a:gd name="connsiteY6" fmla="*/ 15819120 h 15819120"/>
              <a:gd name="connsiteX7" fmla="*/ 0 w 1773841"/>
              <a:gd name="connsiteY7" fmla="*/ 0 h 15819120"/>
              <a:gd name="connsiteX0" fmla="*/ 1773841 w 1773841"/>
              <a:gd name="connsiteY0" fmla="*/ 0 h 15819120"/>
              <a:gd name="connsiteX1" fmla="*/ 1773841 w 1773841"/>
              <a:gd name="connsiteY1" fmla="*/ 6233093 h 15819120"/>
              <a:gd name="connsiteX2" fmla="*/ 909496 w 1773841"/>
              <a:gd name="connsiteY2" fmla="*/ 7129609 h 15819120"/>
              <a:gd name="connsiteX3" fmla="*/ 909496 w 1773841"/>
              <a:gd name="connsiteY3" fmla="*/ 7272960 h 15819120"/>
              <a:gd name="connsiteX4" fmla="*/ 1773841 w 1773841"/>
              <a:gd name="connsiteY4" fmla="*/ 8169476 h 15819120"/>
              <a:gd name="connsiteX5" fmla="*/ 1773841 w 1773841"/>
              <a:gd name="connsiteY5" fmla="*/ 15819120 h 15819120"/>
              <a:gd name="connsiteX6" fmla="*/ 0 w 1773841"/>
              <a:gd name="connsiteY6" fmla="*/ 15819120 h 15819120"/>
              <a:gd name="connsiteX7" fmla="*/ 0 w 1773841"/>
              <a:gd name="connsiteY7" fmla="*/ 0 h 15819120"/>
              <a:gd name="connsiteX8" fmla="*/ 1773841 w 1773841"/>
              <a:gd name="connsiteY8" fmla="*/ 0 h 15819120"/>
              <a:gd name="connsiteX0" fmla="*/ 1773841 w 1773841"/>
              <a:gd name="connsiteY0" fmla="*/ 0 h 15819120"/>
              <a:gd name="connsiteX1" fmla="*/ 1773841 w 1773841"/>
              <a:gd name="connsiteY1" fmla="*/ 6233093 h 15819120"/>
              <a:gd name="connsiteX2" fmla="*/ 909496 w 1773841"/>
              <a:gd name="connsiteY2" fmla="*/ 7129609 h 15819120"/>
              <a:gd name="connsiteX3" fmla="*/ 909496 w 1773841"/>
              <a:gd name="connsiteY3" fmla="*/ 7272960 h 15819120"/>
              <a:gd name="connsiteX4" fmla="*/ 1773841 w 1773841"/>
              <a:gd name="connsiteY4" fmla="*/ 8169476 h 15819120"/>
              <a:gd name="connsiteX5" fmla="*/ 1773841 w 1773841"/>
              <a:gd name="connsiteY5" fmla="*/ 15819120 h 15819120"/>
              <a:gd name="connsiteX6" fmla="*/ 0 w 1773841"/>
              <a:gd name="connsiteY6" fmla="*/ 15819120 h 15819120"/>
              <a:gd name="connsiteX7" fmla="*/ 0 w 1773841"/>
              <a:gd name="connsiteY7" fmla="*/ 0 h 15819120"/>
              <a:gd name="connsiteX8" fmla="*/ 1773841 w 1773841"/>
              <a:gd name="connsiteY8" fmla="*/ 0 h 15819120"/>
              <a:gd name="connsiteX0" fmla="*/ 1773841 w 1777714"/>
              <a:gd name="connsiteY0" fmla="*/ 0 h 15819120"/>
              <a:gd name="connsiteX1" fmla="*/ 1773841 w 1777714"/>
              <a:gd name="connsiteY1" fmla="*/ 6233093 h 15819120"/>
              <a:gd name="connsiteX2" fmla="*/ 909496 w 1777714"/>
              <a:gd name="connsiteY2" fmla="*/ 7129609 h 15819120"/>
              <a:gd name="connsiteX3" fmla="*/ 909496 w 1777714"/>
              <a:gd name="connsiteY3" fmla="*/ 7272960 h 15819120"/>
              <a:gd name="connsiteX4" fmla="*/ 1773841 w 1777714"/>
              <a:gd name="connsiteY4" fmla="*/ 8169476 h 15819120"/>
              <a:gd name="connsiteX5" fmla="*/ 1773841 w 1777714"/>
              <a:gd name="connsiteY5" fmla="*/ 15819120 h 15819120"/>
              <a:gd name="connsiteX6" fmla="*/ 0 w 1777714"/>
              <a:gd name="connsiteY6" fmla="*/ 15819120 h 15819120"/>
              <a:gd name="connsiteX7" fmla="*/ 0 w 1777714"/>
              <a:gd name="connsiteY7" fmla="*/ 0 h 15819120"/>
              <a:gd name="connsiteX8" fmla="*/ 1773841 w 1777714"/>
              <a:gd name="connsiteY8" fmla="*/ 0 h 15819120"/>
              <a:gd name="connsiteX0" fmla="*/ 1773841 w 1777714"/>
              <a:gd name="connsiteY0" fmla="*/ 0 h 15819120"/>
              <a:gd name="connsiteX1" fmla="*/ 1773841 w 1777714"/>
              <a:gd name="connsiteY1" fmla="*/ 6233093 h 15819120"/>
              <a:gd name="connsiteX2" fmla="*/ 909496 w 1777714"/>
              <a:gd name="connsiteY2" fmla="*/ 7129609 h 15819120"/>
              <a:gd name="connsiteX3" fmla="*/ 909496 w 1777714"/>
              <a:gd name="connsiteY3" fmla="*/ 7272960 h 15819120"/>
              <a:gd name="connsiteX4" fmla="*/ 1773841 w 1777714"/>
              <a:gd name="connsiteY4" fmla="*/ 8169476 h 15819120"/>
              <a:gd name="connsiteX5" fmla="*/ 1773841 w 1777714"/>
              <a:gd name="connsiteY5" fmla="*/ 15819120 h 15819120"/>
              <a:gd name="connsiteX6" fmla="*/ 0 w 1777714"/>
              <a:gd name="connsiteY6" fmla="*/ 15819120 h 15819120"/>
              <a:gd name="connsiteX7" fmla="*/ 0 w 1777714"/>
              <a:gd name="connsiteY7" fmla="*/ 0 h 15819120"/>
              <a:gd name="connsiteX8" fmla="*/ 1773841 w 1777714"/>
              <a:gd name="connsiteY8" fmla="*/ 0 h 15819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7714" h="15819120">
                <a:moveTo>
                  <a:pt x="1773841" y="0"/>
                </a:moveTo>
                <a:cubicBezTo>
                  <a:pt x="1773841" y="2077698"/>
                  <a:pt x="1782556" y="5985053"/>
                  <a:pt x="1773841" y="6233093"/>
                </a:cubicBezTo>
                <a:cubicBezTo>
                  <a:pt x="1765126" y="6481133"/>
                  <a:pt x="909747" y="6822304"/>
                  <a:pt x="909496" y="7129609"/>
                </a:cubicBezTo>
                <a:cubicBezTo>
                  <a:pt x="909245" y="7436914"/>
                  <a:pt x="909245" y="6880986"/>
                  <a:pt x="909496" y="7272960"/>
                </a:cubicBezTo>
                <a:cubicBezTo>
                  <a:pt x="909747" y="7664934"/>
                  <a:pt x="1773593" y="7819837"/>
                  <a:pt x="1773841" y="8169476"/>
                </a:cubicBezTo>
                <a:cubicBezTo>
                  <a:pt x="1774089" y="8519115"/>
                  <a:pt x="1773841" y="13269239"/>
                  <a:pt x="1773841" y="15819120"/>
                </a:cubicBezTo>
                <a:lnTo>
                  <a:pt x="0" y="15819120"/>
                </a:lnTo>
                <a:lnTo>
                  <a:pt x="0" y="0"/>
                </a:lnTo>
                <a:lnTo>
                  <a:pt x="1773841"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defTabSz="761970"/>
            <a:endParaRPr lang="en-GB" sz="1500">
              <a:solidFill>
                <a:prstClr val="white"/>
              </a:solidFill>
              <a:latin typeface="Calibri" panose="020F0502020204030204"/>
            </a:endParaRPr>
          </a:p>
        </p:txBody>
      </p:sp>
      <p:pic>
        <p:nvPicPr>
          <p:cNvPr id="52" name="Picture 51">
            <a:extLst>
              <a:ext uri="{FF2B5EF4-FFF2-40B4-BE49-F238E27FC236}">
                <a16:creationId xmlns:a16="http://schemas.microsoft.com/office/drawing/2014/main" id="{D10330D7-4C59-2A82-E876-CBC4FA8C11AE}"/>
              </a:ext>
            </a:extLst>
          </p:cNvPr>
          <p:cNvPicPr>
            <a:picLocks noChangeAspect="1"/>
          </p:cNvPicPr>
          <p:nvPr/>
        </p:nvPicPr>
        <p:blipFill>
          <a:blip r:embed="rId10" cstate="email">
            <a:alphaModFix amt="85000"/>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a:xfrm>
            <a:off x="142894" y="1296348"/>
            <a:ext cx="1068059" cy="1022154"/>
          </a:xfrm>
          <a:custGeom>
            <a:avLst/>
            <a:gdLst/>
            <a:ahLst/>
            <a:cxnLst/>
            <a:rect l="l" t="t" r="r" b="b"/>
            <a:pathLst>
              <a:path w="1486412" h="1422526">
                <a:moveTo>
                  <a:pt x="491851" y="655834"/>
                </a:moveTo>
                <a:lnTo>
                  <a:pt x="491851" y="868221"/>
                </a:lnTo>
                <a:lnTo>
                  <a:pt x="548048" y="868221"/>
                </a:lnTo>
                <a:lnTo>
                  <a:pt x="548048" y="655834"/>
                </a:lnTo>
                <a:close/>
                <a:moveTo>
                  <a:pt x="1159797" y="651034"/>
                </a:moveTo>
                <a:cubicBezTo>
                  <a:pt x="1129265" y="651034"/>
                  <a:pt x="1106733" y="657300"/>
                  <a:pt x="1092201" y="669833"/>
                </a:cubicBezTo>
                <a:cubicBezTo>
                  <a:pt x="1077668" y="682365"/>
                  <a:pt x="1070402" y="697831"/>
                  <a:pt x="1070402" y="716230"/>
                </a:cubicBezTo>
                <a:cubicBezTo>
                  <a:pt x="1070402" y="736629"/>
                  <a:pt x="1078802" y="752561"/>
                  <a:pt x="1095601" y="764027"/>
                </a:cubicBezTo>
                <a:cubicBezTo>
                  <a:pt x="1107733" y="772293"/>
                  <a:pt x="1136465" y="781426"/>
                  <a:pt x="1181795" y="791425"/>
                </a:cubicBezTo>
                <a:cubicBezTo>
                  <a:pt x="1191528" y="793692"/>
                  <a:pt x="1197794" y="796158"/>
                  <a:pt x="1200594" y="798825"/>
                </a:cubicBezTo>
                <a:cubicBezTo>
                  <a:pt x="1203261" y="801625"/>
                  <a:pt x="1204594" y="805158"/>
                  <a:pt x="1204594" y="809424"/>
                </a:cubicBezTo>
                <a:cubicBezTo>
                  <a:pt x="1204594" y="815691"/>
                  <a:pt x="1202127" y="820690"/>
                  <a:pt x="1197194" y="824423"/>
                </a:cubicBezTo>
                <a:cubicBezTo>
                  <a:pt x="1189861" y="829756"/>
                  <a:pt x="1178929" y="832423"/>
                  <a:pt x="1164396" y="832423"/>
                </a:cubicBezTo>
                <a:cubicBezTo>
                  <a:pt x="1151197" y="832423"/>
                  <a:pt x="1140931" y="829590"/>
                  <a:pt x="1133598" y="823923"/>
                </a:cubicBezTo>
                <a:cubicBezTo>
                  <a:pt x="1126265" y="818257"/>
                  <a:pt x="1121399" y="809958"/>
                  <a:pt x="1118999" y="799025"/>
                </a:cubicBezTo>
                <a:lnTo>
                  <a:pt x="1062603" y="807624"/>
                </a:lnTo>
                <a:cubicBezTo>
                  <a:pt x="1067802" y="827756"/>
                  <a:pt x="1078835" y="843689"/>
                  <a:pt x="1095701" y="855421"/>
                </a:cubicBezTo>
                <a:cubicBezTo>
                  <a:pt x="1112566" y="867154"/>
                  <a:pt x="1135465" y="873020"/>
                  <a:pt x="1164396" y="873020"/>
                </a:cubicBezTo>
                <a:cubicBezTo>
                  <a:pt x="1196261" y="873020"/>
                  <a:pt x="1220326" y="866021"/>
                  <a:pt x="1236592" y="852022"/>
                </a:cubicBezTo>
                <a:cubicBezTo>
                  <a:pt x="1252858" y="838023"/>
                  <a:pt x="1260991" y="821290"/>
                  <a:pt x="1260991" y="801825"/>
                </a:cubicBezTo>
                <a:cubicBezTo>
                  <a:pt x="1260991" y="783959"/>
                  <a:pt x="1255124" y="770027"/>
                  <a:pt x="1243392" y="760027"/>
                </a:cubicBezTo>
                <a:cubicBezTo>
                  <a:pt x="1231526" y="750161"/>
                  <a:pt x="1210627" y="741828"/>
                  <a:pt x="1180695" y="735029"/>
                </a:cubicBezTo>
                <a:cubicBezTo>
                  <a:pt x="1150764" y="728229"/>
                  <a:pt x="1133265" y="722963"/>
                  <a:pt x="1128199" y="719230"/>
                </a:cubicBezTo>
                <a:cubicBezTo>
                  <a:pt x="1124465" y="716430"/>
                  <a:pt x="1122599" y="713030"/>
                  <a:pt x="1122599" y="709030"/>
                </a:cubicBezTo>
                <a:cubicBezTo>
                  <a:pt x="1122599" y="704364"/>
                  <a:pt x="1124732" y="700564"/>
                  <a:pt x="1128999" y="697631"/>
                </a:cubicBezTo>
                <a:cubicBezTo>
                  <a:pt x="1135398" y="693498"/>
                  <a:pt x="1145998" y="691431"/>
                  <a:pt x="1160797" y="691431"/>
                </a:cubicBezTo>
                <a:cubicBezTo>
                  <a:pt x="1172529" y="691431"/>
                  <a:pt x="1181562" y="693631"/>
                  <a:pt x="1187895" y="698031"/>
                </a:cubicBezTo>
                <a:cubicBezTo>
                  <a:pt x="1194228" y="702431"/>
                  <a:pt x="1198528" y="708764"/>
                  <a:pt x="1200794" y="717030"/>
                </a:cubicBezTo>
                <a:lnTo>
                  <a:pt x="1253791" y="707230"/>
                </a:lnTo>
                <a:cubicBezTo>
                  <a:pt x="1248458" y="688698"/>
                  <a:pt x="1238725" y="674699"/>
                  <a:pt x="1224593" y="665233"/>
                </a:cubicBezTo>
                <a:cubicBezTo>
                  <a:pt x="1210460" y="655767"/>
                  <a:pt x="1188862" y="651034"/>
                  <a:pt x="1159797" y="651034"/>
                </a:cubicBezTo>
                <a:close/>
                <a:moveTo>
                  <a:pt x="944396" y="651034"/>
                </a:moveTo>
                <a:cubicBezTo>
                  <a:pt x="912798" y="651034"/>
                  <a:pt x="887733" y="660800"/>
                  <a:pt x="869200" y="680332"/>
                </a:cubicBezTo>
                <a:cubicBezTo>
                  <a:pt x="850668" y="699864"/>
                  <a:pt x="841402" y="727163"/>
                  <a:pt x="841402" y="762227"/>
                </a:cubicBezTo>
                <a:cubicBezTo>
                  <a:pt x="841402" y="796892"/>
                  <a:pt x="850635" y="824023"/>
                  <a:pt x="869100" y="843622"/>
                </a:cubicBezTo>
                <a:cubicBezTo>
                  <a:pt x="887566" y="863221"/>
                  <a:pt x="912331" y="873020"/>
                  <a:pt x="943396" y="873020"/>
                </a:cubicBezTo>
                <a:cubicBezTo>
                  <a:pt x="970728" y="873020"/>
                  <a:pt x="992526" y="866554"/>
                  <a:pt x="1008792" y="853622"/>
                </a:cubicBezTo>
                <a:cubicBezTo>
                  <a:pt x="1025057" y="840689"/>
                  <a:pt x="1036057" y="821557"/>
                  <a:pt x="1041790" y="796225"/>
                </a:cubicBezTo>
                <a:lnTo>
                  <a:pt x="986593" y="786826"/>
                </a:lnTo>
                <a:cubicBezTo>
                  <a:pt x="983793" y="801625"/>
                  <a:pt x="978994" y="812057"/>
                  <a:pt x="972194" y="818124"/>
                </a:cubicBezTo>
                <a:cubicBezTo>
                  <a:pt x="965395" y="824190"/>
                  <a:pt x="956662" y="827223"/>
                  <a:pt x="945996" y="827223"/>
                </a:cubicBezTo>
                <a:cubicBezTo>
                  <a:pt x="931730" y="827223"/>
                  <a:pt x="920364" y="822023"/>
                  <a:pt x="911898" y="811624"/>
                </a:cubicBezTo>
                <a:cubicBezTo>
                  <a:pt x="903432" y="801225"/>
                  <a:pt x="899199" y="783426"/>
                  <a:pt x="899199" y="758227"/>
                </a:cubicBezTo>
                <a:cubicBezTo>
                  <a:pt x="899199" y="735562"/>
                  <a:pt x="903365" y="719396"/>
                  <a:pt x="911698" y="709730"/>
                </a:cubicBezTo>
                <a:cubicBezTo>
                  <a:pt x="920031" y="700064"/>
                  <a:pt x="931197" y="695231"/>
                  <a:pt x="945196" y="695231"/>
                </a:cubicBezTo>
                <a:cubicBezTo>
                  <a:pt x="955728" y="695231"/>
                  <a:pt x="964295" y="698031"/>
                  <a:pt x="970894" y="703631"/>
                </a:cubicBezTo>
                <a:cubicBezTo>
                  <a:pt x="977494" y="709230"/>
                  <a:pt x="981727" y="717563"/>
                  <a:pt x="983593" y="728629"/>
                </a:cubicBezTo>
                <a:lnTo>
                  <a:pt x="1038990" y="718630"/>
                </a:lnTo>
                <a:cubicBezTo>
                  <a:pt x="1032324" y="695831"/>
                  <a:pt x="1021358" y="678866"/>
                  <a:pt x="1006092" y="667733"/>
                </a:cubicBezTo>
                <a:cubicBezTo>
                  <a:pt x="990826" y="656600"/>
                  <a:pt x="970261" y="651034"/>
                  <a:pt x="944396" y="651034"/>
                </a:cubicBezTo>
                <a:close/>
                <a:moveTo>
                  <a:pt x="727944" y="651034"/>
                </a:moveTo>
                <a:cubicBezTo>
                  <a:pt x="699812" y="651034"/>
                  <a:pt x="676480" y="663033"/>
                  <a:pt x="657948" y="687032"/>
                </a:cubicBezTo>
                <a:lnTo>
                  <a:pt x="657948" y="655834"/>
                </a:lnTo>
                <a:lnTo>
                  <a:pt x="605751" y="655834"/>
                </a:lnTo>
                <a:lnTo>
                  <a:pt x="605751" y="868221"/>
                </a:lnTo>
                <a:lnTo>
                  <a:pt x="661948" y="868221"/>
                </a:lnTo>
                <a:lnTo>
                  <a:pt x="661948" y="772027"/>
                </a:lnTo>
                <a:cubicBezTo>
                  <a:pt x="661948" y="748295"/>
                  <a:pt x="663381" y="732029"/>
                  <a:pt x="666248" y="723229"/>
                </a:cubicBezTo>
                <a:cubicBezTo>
                  <a:pt x="669114" y="714430"/>
                  <a:pt x="674414" y="707364"/>
                  <a:pt x="682147" y="702031"/>
                </a:cubicBezTo>
                <a:cubicBezTo>
                  <a:pt x="689880" y="696698"/>
                  <a:pt x="698612" y="694031"/>
                  <a:pt x="708345" y="694031"/>
                </a:cubicBezTo>
                <a:cubicBezTo>
                  <a:pt x="715945" y="694031"/>
                  <a:pt x="722444" y="695898"/>
                  <a:pt x="727844" y="699631"/>
                </a:cubicBezTo>
                <a:cubicBezTo>
                  <a:pt x="733244" y="703364"/>
                  <a:pt x="737143" y="708597"/>
                  <a:pt x="739543" y="715330"/>
                </a:cubicBezTo>
                <a:cubicBezTo>
                  <a:pt x="741943" y="722063"/>
                  <a:pt x="743143" y="736895"/>
                  <a:pt x="743143" y="759827"/>
                </a:cubicBezTo>
                <a:lnTo>
                  <a:pt x="743143" y="868221"/>
                </a:lnTo>
                <a:lnTo>
                  <a:pt x="799340" y="868221"/>
                </a:lnTo>
                <a:lnTo>
                  <a:pt x="799340" y="736229"/>
                </a:lnTo>
                <a:cubicBezTo>
                  <a:pt x="799340" y="719830"/>
                  <a:pt x="798306" y="707230"/>
                  <a:pt x="796240" y="698431"/>
                </a:cubicBezTo>
                <a:cubicBezTo>
                  <a:pt x="794173" y="689632"/>
                  <a:pt x="790507" y="681765"/>
                  <a:pt x="785240" y="674832"/>
                </a:cubicBezTo>
                <a:cubicBezTo>
                  <a:pt x="779974" y="667900"/>
                  <a:pt x="772208" y="662200"/>
                  <a:pt x="761942" y="657733"/>
                </a:cubicBezTo>
                <a:cubicBezTo>
                  <a:pt x="751676" y="653267"/>
                  <a:pt x="740343" y="651034"/>
                  <a:pt x="727944" y="651034"/>
                </a:cubicBezTo>
                <a:close/>
                <a:moveTo>
                  <a:pt x="246201" y="577438"/>
                </a:moveTo>
                <a:lnTo>
                  <a:pt x="246201" y="868221"/>
                </a:lnTo>
                <a:lnTo>
                  <a:pt x="452589" y="868221"/>
                </a:lnTo>
                <a:lnTo>
                  <a:pt x="452589" y="818824"/>
                </a:lnTo>
                <a:lnTo>
                  <a:pt x="305398" y="818824"/>
                </a:lnTo>
                <a:lnTo>
                  <a:pt x="305398" y="577438"/>
                </a:lnTo>
                <a:close/>
                <a:moveTo>
                  <a:pt x="491851" y="575039"/>
                </a:moveTo>
                <a:lnTo>
                  <a:pt x="491851" y="627035"/>
                </a:lnTo>
                <a:lnTo>
                  <a:pt x="548048" y="627035"/>
                </a:lnTo>
                <a:lnTo>
                  <a:pt x="548048" y="575039"/>
                </a:lnTo>
                <a:close/>
                <a:moveTo>
                  <a:pt x="743206" y="0"/>
                </a:moveTo>
                <a:cubicBezTo>
                  <a:pt x="1153667" y="0"/>
                  <a:pt x="1486412" y="318443"/>
                  <a:pt x="1486412" y="711263"/>
                </a:cubicBezTo>
                <a:cubicBezTo>
                  <a:pt x="1486412" y="1104083"/>
                  <a:pt x="1153667" y="1422526"/>
                  <a:pt x="743206" y="1422526"/>
                </a:cubicBezTo>
                <a:cubicBezTo>
                  <a:pt x="332745" y="1422526"/>
                  <a:pt x="0" y="1104083"/>
                  <a:pt x="0" y="711263"/>
                </a:cubicBezTo>
                <a:cubicBezTo>
                  <a:pt x="0" y="318443"/>
                  <a:pt x="332745" y="0"/>
                  <a:pt x="743206" y="0"/>
                </a:cubicBezTo>
                <a:close/>
              </a:path>
            </a:pathLst>
          </a:custGeom>
          <a:ln w="190500" cap="rnd">
            <a:noFill/>
            <a:prstDash val="solid"/>
          </a:ln>
          <a:effectLst>
            <a:outerShdw blurRad="127000" sx="1000" sy="1000" algn="bl" rotWithShape="0">
              <a:srgbClr val="000000"/>
            </a:outerShdw>
          </a:effectLst>
        </p:spPr>
      </p:pic>
      <p:pic>
        <p:nvPicPr>
          <p:cNvPr id="51" name="Picture 50">
            <a:extLst>
              <a:ext uri="{FF2B5EF4-FFF2-40B4-BE49-F238E27FC236}">
                <a16:creationId xmlns:a16="http://schemas.microsoft.com/office/drawing/2014/main" id="{DE362B0A-DCC4-79ED-B374-02DE337C5FD3}"/>
              </a:ext>
            </a:extLst>
          </p:cNvPr>
          <p:cNvPicPr>
            <a:picLocks noChangeAspect="1"/>
          </p:cNvPicPr>
          <p:nvPr/>
        </p:nvPicPr>
        <p:blipFill>
          <a:blip r:embed="rId11" cstate="email">
            <a:alphaModFix amt="85000"/>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141113" y="2385742"/>
            <a:ext cx="1077588" cy="1040695"/>
          </a:xfrm>
          <a:custGeom>
            <a:avLst/>
            <a:gdLst/>
            <a:ahLst/>
            <a:cxnLst/>
            <a:rect l="l" t="t" r="r" b="b"/>
            <a:pathLst>
              <a:path w="1475716" h="1425192">
                <a:moveTo>
                  <a:pt x="523390" y="694660"/>
                </a:moveTo>
                <a:cubicBezTo>
                  <a:pt x="536010" y="694660"/>
                  <a:pt x="546593" y="699478"/>
                  <a:pt x="555139" y="709115"/>
                </a:cubicBezTo>
                <a:cubicBezTo>
                  <a:pt x="563686" y="718751"/>
                  <a:pt x="567960" y="732518"/>
                  <a:pt x="567960" y="750415"/>
                </a:cubicBezTo>
                <a:cubicBezTo>
                  <a:pt x="567960" y="768770"/>
                  <a:pt x="563686" y="782766"/>
                  <a:pt x="555139" y="792403"/>
                </a:cubicBezTo>
                <a:cubicBezTo>
                  <a:pt x="546593" y="802039"/>
                  <a:pt x="536010" y="806858"/>
                  <a:pt x="523390" y="806858"/>
                </a:cubicBezTo>
                <a:cubicBezTo>
                  <a:pt x="510771" y="806858"/>
                  <a:pt x="500159" y="802039"/>
                  <a:pt x="491555" y="792403"/>
                </a:cubicBezTo>
                <a:cubicBezTo>
                  <a:pt x="482951" y="782766"/>
                  <a:pt x="478649" y="768885"/>
                  <a:pt x="478649" y="750759"/>
                </a:cubicBezTo>
                <a:cubicBezTo>
                  <a:pt x="478649" y="732633"/>
                  <a:pt x="482951" y="718751"/>
                  <a:pt x="491555" y="709115"/>
                </a:cubicBezTo>
                <a:cubicBezTo>
                  <a:pt x="500159" y="699478"/>
                  <a:pt x="510771" y="694660"/>
                  <a:pt x="523390" y="694660"/>
                </a:cubicBezTo>
                <a:close/>
                <a:moveTo>
                  <a:pt x="1065343" y="692251"/>
                </a:moveTo>
                <a:cubicBezTo>
                  <a:pt x="1075209" y="692251"/>
                  <a:pt x="1083584" y="695893"/>
                  <a:pt x="1090467" y="703178"/>
                </a:cubicBezTo>
                <a:cubicBezTo>
                  <a:pt x="1097351" y="710463"/>
                  <a:pt x="1100964" y="721103"/>
                  <a:pt x="1101308" y="735099"/>
                </a:cubicBezTo>
                <a:lnTo>
                  <a:pt x="1029034" y="735099"/>
                </a:lnTo>
                <a:cubicBezTo>
                  <a:pt x="1028919" y="721906"/>
                  <a:pt x="1032303" y="711467"/>
                  <a:pt x="1039187" y="703780"/>
                </a:cubicBezTo>
                <a:cubicBezTo>
                  <a:pt x="1046070" y="696094"/>
                  <a:pt x="1054789" y="692251"/>
                  <a:pt x="1065343" y="692251"/>
                </a:cubicBezTo>
                <a:close/>
                <a:moveTo>
                  <a:pt x="1062418" y="655253"/>
                </a:moveTo>
                <a:cubicBezTo>
                  <a:pt x="1038211" y="655253"/>
                  <a:pt x="1018193" y="663828"/>
                  <a:pt x="1002361" y="680979"/>
                </a:cubicBezTo>
                <a:cubicBezTo>
                  <a:pt x="986529" y="698130"/>
                  <a:pt x="978614" y="721849"/>
                  <a:pt x="978614" y="752135"/>
                </a:cubicBezTo>
                <a:cubicBezTo>
                  <a:pt x="978614" y="777489"/>
                  <a:pt x="984636" y="798483"/>
                  <a:pt x="996682" y="815118"/>
                </a:cubicBezTo>
                <a:cubicBezTo>
                  <a:pt x="1011940" y="835882"/>
                  <a:pt x="1035458" y="846265"/>
                  <a:pt x="1067236" y="846265"/>
                </a:cubicBezTo>
                <a:cubicBezTo>
                  <a:pt x="1087312" y="846265"/>
                  <a:pt x="1104033" y="841647"/>
                  <a:pt x="1117398" y="832412"/>
                </a:cubicBezTo>
                <a:cubicBezTo>
                  <a:pt x="1130763" y="823177"/>
                  <a:pt x="1140543" y="809726"/>
                  <a:pt x="1146738" y="792059"/>
                </a:cubicBezTo>
                <a:lnTo>
                  <a:pt x="1098555" y="783971"/>
                </a:lnTo>
                <a:cubicBezTo>
                  <a:pt x="1095916" y="793148"/>
                  <a:pt x="1092016" y="799802"/>
                  <a:pt x="1086854" y="803932"/>
                </a:cubicBezTo>
                <a:cubicBezTo>
                  <a:pt x="1081691" y="808062"/>
                  <a:pt x="1075324" y="810127"/>
                  <a:pt x="1067752" y="810127"/>
                </a:cubicBezTo>
                <a:cubicBezTo>
                  <a:pt x="1056624" y="810127"/>
                  <a:pt x="1047332" y="806141"/>
                  <a:pt x="1039875" y="798168"/>
                </a:cubicBezTo>
                <a:cubicBezTo>
                  <a:pt x="1032418" y="790194"/>
                  <a:pt x="1028518" y="779038"/>
                  <a:pt x="1028173" y="764697"/>
                </a:cubicBezTo>
                <a:lnTo>
                  <a:pt x="1149319" y="764697"/>
                </a:lnTo>
                <a:cubicBezTo>
                  <a:pt x="1150008" y="727642"/>
                  <a:pt x="1142493" y="700138"/>
                  <a:pt x="1126777" y="682184"/>
                </a:cubicBezTo>
                <a:cubicBezTo>
                  <a:pt x="1111060" y="664230"/>
                  <a:pt x="1089607" y="655253"/>
                  <a:pt x="1062418" y="655253"/>
                </a:cubicBezTo>
                <a:close/>
                <a:moveTo>
                  <a:pt x="859295" y="655253"/>
                </a:moveTo>
                <a:cubicBezTo>
                  <a:pt x="833024" y="655253"/>
                  <a:pt x="813636" y="660645"/>
                  <a:pt x="801131" y="671429"/>
                </a:cubicBezTo>
                <a:cubicBezTo>
                  <a:pt x="788627" y="682213"/>
                  <a:pt x="782374" y="695520"/>
                  <a:pt x="782374" y="711352"/>
                </a:cubicBezTo>
                <a:cubicBezTo>
                  <a:pt x="782374" y="728904"/>
                  <a:pt x="789602" y="742614"/>
                  <a:pt x="804057" y="752480"/>
                </a:cubicBezTo>
                <a:cubicBezTo>
                  <a:pt x="814496" y="759592"/>
                  <a:pt x="839219" y="767451"/>
                  <a:pt x="878224" y="776055"/>
                </a:cubicBezTo>
                <a:cubicBezTo>
                  <a:pt x="886599" y="778005"/>
                  <a:pt x="891991" y="780128"/>
                  <a:pt x="894400" y="782422"/>
                </a:cubicBezTo>
                <a:cubicBezTo>
                  <a:pt x="896694" y="784831"/>
                  <a:pt x="897842" y="787871"/>
                  <a:pt x="897842" y="791542"/>
                </a:cubicBezTo>
                <a:cubicBezTo>
                  <a:pt x="897842" y="796934"/>
                  <a:pt x="895719" y="801236"/>
                  <a:pt x="891475" y="804449"/>
                </a:cubicBezTo>
                <a:cubicBezTo>
                  <a:pt x="885165" y="809037"/>
                  <a:pt x="875758" y="811332"/>
                  <a:pt x="863253" y="811332"/>
                </a:cubicBezTo>
                <a:cubicBezTo>
                  <a:pt x="851896" y="811332"/>
                  <a:pt x="843062" y="808894"/>
                  <a:pt x="836752" y="804018"/>
                </a:cubicBezTo>
                <a:cubicBezTo>
                  <a:pt x="830443" y="799143"/>
                  <a:pt x="826255" y="792001"/>
                  <a:pt x="824190" y="782594"/>
                </a:cubicBezTo>
                <a:lnTo>
                  <a:pt x="775663" y="789994"/>
                </a:lnTo>
                <a:cubicBezTo>
                  <a:pt x="780137" y="807317"/>
                  <a:pt x="789630" y="821026"/>
                  <a:pt x="804143" y="831121"/>
                </a:cubicBezTo>
                <a:cubicBezTo>
                  <a:pt x="818655" y="841217"/>
                  <a:pt x="838358" y="846265"/>
                  <a:pt x="863253" y="846265"/>
                </a:cubicBezTo>
                <a:cubicBezTo>
                  <a:pt x="890672" y="846265"/>
                  <a:pt x="911379" y="840242"/>
                  <a:pt x="925375" y="828196"/>
                </a:cubicBezTo>
                <a:cubicBezTo>
                  <a:pt x="939371" y="816150"/>
                  <a:pt x="946369" y="801753"/>
                  <a:pt x="946369" y="785003"/>
                </a:cubicBezTo>
                <a:cubicBezTo>
                  <a:pt x="946369" y="769631"/>
                  <a:pt x="941321" y="757642"/>
                  <a:pt x="931226" y="749038"/>
                </a:cubicBezTo>
                <a:cubicBezTo>
                  <a:pt x="921015" y="740549"/>
                  <a:pt x="903033" y="733378"/>
                  <a:pt x="877278" y="727528"/>
                </a:cubicBezTo>
                <a:cubicBezTo>
                  <a:pt x="851523" y="721677"/>
                  <a:pt x="836466" y="717145"/>
                  <a:pt x="832106" y="713933"/>
                </a:cubicBezTo>
                <a:cubicBezTo>
                  <a:pt x="828894" y="711524"/>
                  <a:pt x="827288" y="708599"/>
                  <a:pt x="827288" y="705157"/>
                </a:cubicBezTo>
                <a:cubicBezTo>
                  <a:pt x="827288" y="701142"/>
                  <a:pt x="829123" y="697872"/>
                  <a:pt x="832794" y="695348"/>
                </a:cubicBezTo>
                <a:cubicBezTo>
                  <a:pt x="838301" y="691792"/>
                  <a:pt x="847422" y="690014"/>
                  <a:pt x="860156" y="690014"/>
                </a:cubicBezTo>
                <a:cubicBezTo>
                  <a:pt x="870251" y="690014"/>
                  <a:pt x="878023" y="691907"/>
                  <a:pt x="883473" y="695692"/>
                </a:cubicBezTo>
                <a:cubicBezTo>
                  <a:pt x="888922" y="699478"/>
                  <a:pt x="892622" y="704928"/>
                  <a:pt x="894572" y="712040"/>
                </a:cubicBezTo>
                <a:lnTo>
                  <a:pt x="940174" y="703608"/>
                </a:lnTo>
                <a:cubicBezTo>
                  <a:pt x="935585" y="687662"/>
                  <a:pt x="927210" y="675616"/>
                  <a:pt x="915050" y="667471"/>
                </a:cubicBezTo>
                <a:cubicBezTo>
                  <a:pt x="902889" y="659326"/>
                  <a:pt x="884304" y="655253"/>
                  <a:pt x="859295" y="655253"/>
                </a:cubicBezTo>
                <a:close/>
                <a:moveTo>
                  <a:pt x="743842" y="655253"/>
                </a:moveTo>
                <a:cubicBezTo>
                  <a:pt x="736041" y="655253"/>
                  <a:pt x="729071" y="657203"/>
                  <a:pt x="722934" y="661104"/>
                </a:cubicBezTo>
                <a:cubicBezTo>
                  <a:pt x="716796" y="665004"/>
                  <a:pt x="709884" y="673092"/>
                  <a:pt x="702198" y="685367"/>
                </a:cubicBezTo>
                <a:lnTo>
                  <a:pt x="702198" y="659383"/>
                </a:lnTo>
                <a:lnTo>
                  <a:pt x="657284" y="659383"/>
                </a:lnTo>
                <a:lnTo>
                  <a:pt x="657284" y="842135"/>
                </a:lnTo>
                <a:lnTo>
                  <a:pt x="705639" y="842135"/>
                </a:lnTo>
                <a:lnTo>
                  <a:pt x="705639" y="785692"/>
                </a:lnTo>
                <a:cubicBezTo>
                  <a:pt x="705639" y="754602"/>
                  <a:pt x="706987" y="734182"/>
                  <a:pt x="709683" y="724430"/>
                </a:cubicBezTo>
                <a:cubicBezTo>
                  <a:pt x="712379" y="714679"/>
                  <a:pt x="716079" y="707939"/>
                  <a:pt x="720783" y="704210"/>
                </a:cubicBezTo>
                <a:cubicBezTo>
                  <a:pt x="725486" y="700482"/>
                  <a:pt x="731222" y="698618"/>
                  <a:pt x="737991" y="698618"/>
                </a:cubicBezTo>
                <a:cubicBezTo>
                  <a:pt x="744989" y="698618"/>
                  <a:pt x="752561" y="701256"/>
                  <a:pt x="760706" y="706534"/>
                </a:cubicBezTo>
                <a:lnTo>
                  <a:pt x="775677" y="664373"/>
                </a:lnTo>
                <a:cubicBezTo>
                  <a:pt x="765467" y="658293"/>
                  <a:pt x="754855" y="655253"/>
                  <a:pt x="743842" y="655253"/>
                </a:cubicBezTo>
                <a:close/>
                <a:moveTo>
                  <a:pt x="523218" y="655253"/>
                </a:moveTo>
                <a:cubicBezTo>
                  <a:pt x="505322" y="655253"/>
                  <a:pt x="489117" y="659211"/>
                  <a:pt x="474605" y="667127"/>
                </a:cubicBezTo>
                <a:cubicBezTo>
                  <a:pt x="460092" y="675043"/>
                  <a:pt x="448878" y="686515"/>
                  <a:pt x="440963" y="701543"/>
                </a:cubicBezTo>
                <a:cubicBezTo>
                  <a:pt x="433047" y="716572"/>
                  <a:pt x="429089" y="732117"/>
                  <a:pt x="429089" y="748178"/>
                </a:cubicBezTo>
                <a:cubicBezTo>
                  <a:pt x="429089" y="769172"/>
                  <a:pt x="433047" y="786982"/>
                  <a:pt x="440963" y="801609"/>
                </a:cubicBezTo>
                <a:cubicBezTo>
                  <a:pt x="448878" y="816236"/>
                  <a:pt x="460437" y="827336"/>
                  <a:pt x="475637" y="834907"/>
                </a:cubicBezTo>
                <a:cubicBezTo>
                  <a:pt x="490838" y="842479"/>
                  <a:pt x="506813" y="846265"/>
                  <a:pt x="523562" y="846265"/>
                </a:cubicBezTo>
                <a:cubicBezTo>
                  <a:pt x="550637" y="846265"/>
                  <a:pt x="573093" y="837173"/>
                  <a:pt x="590933" y="818990"/>
                </a:cubicBezTo>
                <a:cubicBezTo>
                  <a:pt x="608772" y="800806"/>
                  <a:pt x="617691" y="777891"/>
                  <a:pt x="617691" y="750243"/>
                </a:cubicBezTo>
                <a:cubicBezTo>
                  <a:pt x="617691" y="722824"/>
                  <a:pt x="608858" y="700138"/>
                  <a:pt x="591191" y="682184"/>
                </a:cubicBezTo>
                <a:cubicBezTo>
                  <a:pt x="573524" y="664230"/>
                  <a:pt x="550866" y="655253"/>
                  <a:pt x="523218" y="655253"/>
                </a:cubicBezTo>
                <a:close/>
                <a:moveTo>
                  <a:pt x="234208" y="632538"/>
                </a:moveTo>
                <a:lnTo>
                  <a:pt x="257095" y="632538"/>
                </a:lnTo>
                <a:cubicBezTo>
                  <a:pt x="277859" y="632538"/>
                  <a:pt x="291798" y="633341"/>
                  <a:pt x="298911" y="634947"/>
                </a:cubicBezTo>
                <a:cubicBezTo>
                  <a:pt x="308433" y="637012"/>
                  <a:pt x="316291" y="640970"/>
                  <a:pt x="322486" y="646821"/>
                </a:cubicBezTo>
                <a:cubicBezTo>
                  <a:pt x="328681" y="652672"/>
                  <a:pt x="333499" y="660817"/>
                  <a:pt x="336941" y="671257"/>
                </a:cubicBezTo>
                <a:cubicBezTo>
                  <a:pt x="340383" y="681696"/>
                  <a:pt x="342104" y="696668"/>
                  <a:pt x="342104" y="716170"/>
                </a:cubicBezTo>
                <a:cubicBezTo>
                  <a:pt x="342104" y="735673"/>
                  <a:pt x="340383" y="751074"/>
                  <a:pt x="336941" y="762374"/>
                </a:cubicBezTo>
                <a:cubicBezTo>
                  <a:pt x="333499" y="773674"/>
                  <a:pt x="329054" y="781791"/>
                  <a:pt x="323605" y="786724"/>
                </a:cubicBezTo>
                <a:cubicBezTo>
                  <a:pt x="318155" y="791657"/>
                  <a:pt x="311301" y="795156"/>
                  <a:pt x="303041" y="797221"/>
                </a:cubicBezTo>
                <a:cubicBezTo>
                  <a:pt x="296731" y="798827"/>
                  <a:pt x="286464" y="799630"/>
                  <a:pt x="272238" y="799630"/>
                </a:cubicBezTo>
                <a:lnTo>
                  <a:pt x="234208" y="799630"/>
                </a:lnTo>
                <a:close/>
                <a:moveTo>
                  <a:pt x="1243514" y="594852"/>
                </a:moveTo>
                <a:lnTo>
                  <a:pt x="1194986" y="623074"/>
                </a:lnTo>
                <a:lnTo>
                  <a:pt x="1194986" y="659383"/>
                </a:lnTo>
                <a:lnTo>
                  <a:pt x="1172788" y="659383"/>
                </a:lnTo>
                <a:lnTo>
                  <a:pt x="1172788" y="697929"/>
                </a:lnTo>
                <a:lnTo>
                  <a:pt x="1194986" y="697929"/>
                </a:lnTo>
                <a:lnTo>
                  <a:pt x="1194986" y="777604"/>
                </a:lnTo>
                <a:cubicBezTo>
                  <a:pt x="1194986" y="794697"/>
                  <a:pt x="1195503" y="806055"/>
                  <a:pt x="1196535" y="811676"/>
                </a:cubicBezTo>
                <a:cubicBezTo>
                  <a:pt x="1197797" y="819592"/>
                  <a:pt x="1200063" y="825873"/>
                  <a:pt x="1203332" y="830519"/>
                </a:cubicBezTo>
                <a:cubicBezTo>
                  <a:pt x="1206602" y="835165"/>
                  <a:pt x="1211736" y="838951"/>
                  <a:pt x="1218734" y="841877"/>
                </a:cubicBezTo>
                <a:cubicBezTo>
                  <a:pt x="1225732" y="844802"/>
                  <a:pt x="1233590" y="846265"/>
                  <a:pt x="1242309" y="846265"/>
                </a:cubicBezTo>
                <a:cubicBezTo>
                  <a:pt x="1256535" y="846265"/>
                  <a:pt x="1269269" y="843855"/>
                  <a:pt x="1280511" y="839037"/>
                </a:cubicBezTo>
                <a:lnTo>
                  <a:pt x="1276381" y="801523"/>
                </a:lnTo>
                <a:cubicBezTo>
                  <a:pt x="1267892" y="804621"/>
                  <a:pt x="1261410" y="806169"/>
                  <a:pt x="1256936" y="806169"/>
                </a:cubicBezTo>
                <a:cubicBezTo>
                  <a:pt x="1253724" y="806169"/>
                  <a:pt x="1250999" y="805366"/>
                  <a:pt x="1248762" y="803760"/>
                </a:cubicBezTo>
                <a:cubicBezTo>
                  <a:pt x="1246525" y="802154"/>
                  <a:pt x="1245091" y="800118"/>
                  <a:pt x="1244460" y="797651"/>
                </a:cubicBezTo>
                <a:cubicBezTo>
                  <a:pt x="1243829" y="795185"/>
                  <a:pt x="1243514" y="786495"/>
                  <a:pt x="1243514" y="771581"/>
                </a:cubicBezTo>
                <a:lnTo>
                  <a:pt x="1243514" y="697929"/>
                </a:lnTo>
                <a:lnTo>
                  <a:pt x="1276554" y="697929"/>
                </a:lnTo>
                <a:lnTo>
                  <a:pt x="1276554" y="659383"/>
                </a:lnTo>
                <a:lnTo>
                  <a:pt x="1243514" y="659383"/>
                </a:lnTo>
                <a:close/>
                <a:moveTo>
                  <a:pt x="183271" y="589862"/>
                </a:moveTo>
                <a:lnTo>
                  <a:pt x="183271" y="842135"/>
                </a:lnTo>
                <a:lnTo>
                  <a:pt x="279121" y="842135"/>
                </a:lnTo>
                <a:cubicBezTo>
                  <a:pt x="297936" y="842135"/>
                  <a:pt x="312964" y="840356"/>
                  <a:pt x="324207" y="836800"/>
                </a:cubicBezTo>
                <a:cubicBezTo>
                  <a:pt x="339236" y="831982"/>
                  <a:pt x="351167" y="825271"/>
                  <a:pt x="360000" y="816666"/>
                </a:cubicBezTo>
                <a:cubicBezTo>
                  <a:pt x="371702" y="805309"/>
                  <a:pt x="380707" y="790453"/>
                  <a:pt x="387017" y="772097"/>
                </a:cubicBezTo>
                <a:cubicBezTo>
                  <a:pt x="392180" y="757069"/>
                  <a:pt x="394761" y="739172"/>
                  <a:pt x="394761" y="718407"/>
                </a:cubicBezTo>
                <a:cubicBezTo>
                  <a:pt x="394761" y="694775"/>
                  <a:pt x="392007" y="674899"/>
                  <a:pt x="386501" y="658781"/>
                </a:cubicBezTo>
                <a:cubicBezTo>
                  <a:pt x="380994" y="642662"/>
                  <a:pt x="372964" y="629039"/>
                  <a:pt x="362409" y="617911"/>
                </a:cubicBezTo>
                <a:cubicBezTo>
                  <a:pt x="351855" y="606783"/>
                  <a:pt x="339178" y="599039"/>
                  <a:pt x="324379" y="594680"/>
                </a:cubicBezTo>
                <a:cubicBezTo>
                  <a:pt x="313366" y="591468"/>
                  <a:pt x="297362" y="589862"/>
                  <a:pt x="276368" y="589862"/>
                </a:cubicBezTo>
                <a:close/>
                <a:moveTo>
                  <a:pt x="737858" y="0"/>
                </a:moveTo>
                <a:cubicBezTo>
                  <a:pt x="1145366" y="0"/>
                  <a:pt x="1475716" y="319040"/>
                  <a:pt x="1475716" y="712596"/>
                </a:cubicBezTo>
                <a:cubicBezTo>
                  <a:pt x="1475716" y="1106152"/>
                  <a:pt x="1145366" y="1425192"/>
                  <a:pt x="737858" y="1425192"/>
                </a:cubicBezTo>
                <a:cubicBezTo>
                  <a:pt x="330350" y="1425192"/>
                  <a:pt x="0" y="1106152"/>
                  <a:pt x="0" y="712596"/>
                </a:cubicBezTo>
                <a:cubicBezTo>
                  <a:pt x="0" y="319040"/>
                  <a:pt x="330350" y="0"/>
                  <a:pt x="737858" y="0"/>
                </a:cubicBezTo>
                <a:close/>
              </a:path>
            </a:pathLst>
          </a:custGeom>
          <a:ln w="190500" cap="rnd">
            <a:noFill/>
            <a:prstDash val="solid"/>
          </a:ln>
          <a:effectLst>
            <a:outerShdw sx="1000" sy="1000" algn="bl" rotWithShape="0">
              <a:srgbClr val="000000"/>
            </a:outerShdw>
          </a:effectLst>
        </p:spPr>
      </p:pic>
      <p:pic>
        <p:nvPicPr>
          <p:cNvPr id="55" name="Picture 54">
            <a:extLst>
              <a:ext uri="{FF2B5EF4-FFF2-40B4-BE49-F238E27FC236}">
                <a16:creationId xmlns:a16="http://schemas.microsoft.com/office/drawing/2014/main" id="{9EF8878D-CBE6-376A-9F3F-619FCFA0EEBD}"/>
              </a:ext>
            </a:extLst>
          </p:cNvPr>
          <p:cNvPicPr>
            <a:picLocks noChangeAspect="1" noChangeArrowheads="1"/>
          </p:cNvPicPr>
          <p:nvPr/>
        </p:nvPicPr>
        <p:blipFill>
          <a:blip r:embed="rId12" cstate="email">
            <a:duotone>
              <a:schemeClr val="bg2">
                <a:shade val="45000"/>
                <a:satMod val="135000"/>
              </a:schemeClr>
              <a:prstClr val="white"/>
            </a:duotone>
            <a:extLst>
              <a:ext uri="{28A0092B-C50C-407E-A947-70E740481C1C}">
                <a14:useLocalDpi xmlns:a14="http://schemas.microsoft.com/office/drawing/2010/main"/>
              </a:ext>
            </a:extLst>
          </a:blip>
          <a:srcRect/>
          <a:stretch/>
        </p:blipFill>
        <p:spPr bwMode="auto">
          <a:xfrm>
            <a:off x="141113" y="4628785"/>
            <a:ext cx="1077588" cy="1022154"/>
          </a:xfrm>
          <a:custGeom>
            <a:avLst/>
            <a:gdLst/>
            <a:ahLst/>
            <a:cxnLst/>
            <a:rect l="l" t="t" r="r" b="b"/>
            <a:pathLst>
              <a:path w="1587684" h="1470190">
                <a:moveTo>
                  <a:pt x="1186786" y="717625"/>
                </a:moveTo>
                <a:cubicBezTo>
                  <a:pt x="1198252" y="717625"/>
                  <a:pt x="1207985" y="721858"/>
                  <a:pt x="1215984" y="730325"/>
                </a:cubicBezTo>
                <a:cubicBezTo>
                  <a:pt x="1223984" y="738791"/>
                  <a:pt x="1228183" y="751157"/>
                  <a:pt x="1228583" y="767422"/>
                </a:cubicBezTo>
                <a:lnTo>
                  <a:pt x="1144588" y="767422"/>
                </a:lnTo>
                <a:cubicBezTo>
                  <a:pt x="1144455" y="752090"/>
                  <a:pt x="1148388" y="739957"/>
                  <a:pt x="1156388" y="731025"/>
                </a:cubicBezTo>
                <a:cubicBezTo>
                  <a:pt x="1164387" y="722092"/>
                  <a:pt x="1174520" y="717625"/>
                  <a:pt x="1186786" y="717625"/>
                </a:cubicBezTo>
                <a:close/>
                <a:moveTo>
                  <a:pt x="1307192" y="679428"/>
                </a:moveTo>
                <a:lnTo>
                  <a:pt x="1380588" y="782421"/>
                </a:lnTo>
                <a:lnTo>
                  <a:pt x="1303993" y="891815"/>
                </a:lnTo>
                <a:lnTo>
                  <a:pt x="1369789" y="891815"/>
                </a:lnTo>
                <a:lnTo>
                  <a:pt x="1413386" y="826019"/>
                </a:lnTo>
                <a:lnTo>
                  <a:pt x="1456583" y="891815"/>
                </a:lnTo>
                <a:lnTo>
                  <a:pt x="1525579" y="891815"/>
                </a:lnTo>
                <a:lnTo>
                  <a:pt x="1446984" y="780022"/>
                </a:lnTo>
                <a:lnTo>
                  <a:pt x="1518980" y="679428"/>
                </a:lnTo>
                <a:lnTo>
                  <a:pt x="1452984" y="679428"/>
                </a:lnTo>
                <a:lnTo>
                  <a:pt x="1413386" y="737824"/>
                </a:lnTo>
                <a:lnTo>
                  <a:pt x="1375788" y="679428"/>
                </a:lnTo>
                <a:close/>
                <a:moveTo>
                  <a:pt x="396341" y="679428"/>
                </a:moveTo>
                <a:lnTo>
                  <a:pt x="396341" y="813820"/>
                </a:lnTo>
                <a:cubicBezTo>
                  <a:pt x="396341" y="833818"/>
                  <a:pt x="398874" y="849484"/>
                  <a:pt x="403940" y="860817"/>
                </a:cubicBezTo>
                <a:cubicBezTo>
                  <a:pt x="409007" y="872149"/>
                  <a:pt x="417206" y="880949"/>
                  <a:pt x="428539" y="887215"/>
                </a:cubicBezTo>
                <a:cubicBezTo>
                  <a:pt x="439872" y="893481"/>
                  <a:pt x="452671" y="896614"/>
                  <a:pt x="466937" y="896614"/>
                </a:cubicBezTo>
                <a:cubicBezTo>
                  <a:pt x="480936" y="896614"/>
                  <a:pt x="494235" y="893348"/>
                  <a:pt x="506834" y="886815"/>
                </a:cubicBezTo>
                <a:cubicBezTo>
                  <a:pt x="519433" y="880282"/>
                  <a:pt x="529599" y="871349"/>
                  <a:pt x="537332" y="860017"/>
                </a:cubicBezTo>
                <a:lnTo>
                  <a:pt x="537332" y="891815"/>
                </a:lnTo>
                <a:lnTo>
                  <a:pt x="589529" y="891815"/>
                </a:lnTo>
                <a:lnTo>
                  <a:pt x="589529" y="679428"/>
                </a:lnTo>
                <a:lnTo>
                  <a:pt x="533333" y="679428"/>
                </a:lnTo>
                <a:lnTo>
                  <a:pt x="533333" y="769022"/>
                </a:lnTo>
                <a:cubicBezTo>
                  <a:pt x="533333" y="799420"/>
                  <a:pt x="531933" y="818519"/>
                  <a:pt x="529133" y="826319"/>
                </a:cubicBezTo>
                <a:cubicBezTo>
                  <a:pt x="526333" y="834118"/>
                  <a:pt x="521133" y="840651"/>
                  <a:pt x="513534" y="845918"/>
                </a:cubicBezTo>
                <a:cubicBezTo>
                  <a:pt x="505934" y="851184"/>
                  <a:pt x="497335" y="853817"/>
                  <a:pt x="487735" y="853817"/>
                </a:cubicBezTo>
                <a:cubicBezTo>
                  <a:pt x="479336" y="853817"/>
                  <a:pt x="472403" y="851851"/>
                  <a:pt x="466937" y="847917"/>
                </a:cubicBezTo>
                <a:cubicBezTo>
                  <a:pt x="461470" y="843984"/>
                  <a:pt x="457704" y="838651"/>
                  <a:pt x="455637" y="831918"/>
                </a:cubicBezTo>
                <a:cubicBezTo>
                  <a:pt x="453571" y="825185"/>
                  <a:pt x="452537" y="806887"/>
                  <a:pt x="452537" y="777022"/>
                </a:cubicBezTo>
                <a:lnTo>
                  <a:pt x="452537" y="679428"/>
                </a:lnTo>
                <a:close/>
                <a:moveTo>
                  <a:pt x="1183386" y="674628"/>
                </a:moveTo>
                <a:cubicBezTo>
                  <a:pt x="1155254" y="674628"/>
                  <a:pt x="1131989" y="684594"/>
                  <a:pt x="1113590" y="704526"/>
                </a:cubicBezTo>
                <a:cubicBezTo>
                  <a:pt x="1095191" y="724458"/>
                  <a:pt x="1085992" y="752023"/>
                  <a:pt x="1085992" y="787221"/>
                </a:cubicBezTo>
                <a:cubicBezTo>
                  <a:pt x="1085992" y="816686"/>
                  <a:pt x="1092992" y="841084"/>
                  <a:pt x="1106991" y="860417"/>
                </a:cubicBezTo>
                <a:cubicBezTo>
                  <a:pt x="1124723" y="884549"/>
                  <a:pt x="1152055" y="896614"/>
                  <a:pt x="1188986" y="896614"/>
                </a:cubicBezTo>
                <a:cubicBezTo>
                  <a:pt x="1212318" y="896614"/>
                  <a:pt x="1231750" y="891248"/>
                  <a:pt x="1247282" y="880515"/>
                </a:cubicBezTo>
                <a:cubicBezTo>
                  <a:pt x="1262814" y="869783"/>
                  <a:pt x="1274180" y="854150"/>
                  <a:pt x="1281380" y="833618"/>
                </a:cubicBezTo>
                <a:lnTo>
                  <a:pt x="1225383" y="824219"/>
                </a:lnTo>
                <a:cubicBezTo>
                  <a:pt x="1222317" y="834885"/>
                  <a:pt x="1217784" y="842618"/>
                  <a:pt x="1211784" y="847417"/>
                </a:cubicBezTo>
                <a:cubicBezTo>
                  <a:pt x="1205785" y="852217"/>
                  <a:pt x="1198385" y="854617"/>
                  <a:pt x="1189586" y="854617"/>
                </a:cubicBezTo>
                <a:cubicBezTo>
                  <a:pt x="1176653" y="854617"/>
                  <a:pt x="1165854" y="849984"/>
                  <a:pt x="1157188" y="840718"/>
                </a:cubicBezTo>
                <a:cubicBezTo>
                  <a:pt x="1148521" y="831452"/>
                  <a:pt x="1143988" y="818486"/>
                  <a:pt x="1143588" y="801820"/>
                </a:cubicBezTo>
                <a:lnTo>
                  <a:pt x="1284380" y="801820"/>
                </a:lnTo>
                <a:cubicBezTo>
                  <a:pt x="1285180" y="758756"/>
                  <a:pt x="1276447" y="726792"/>
                  <a:pt x="1258181" y="705926"/>
                </a:cubicBezTo>
                <a:cubicBezTo>
                  <a:pt x="1239916" y="685061"/>
                  <a:pt x="1214984" y="674628"/>
                  <a:pt x="1183386" y="674628"/>
                </a:cubicBezTo>
                <a:close/>
                <a:moveTo>
                  <a:pt x="951186" y="674628"/>
                </a:moveTo>
                <a:cubicBezTo>
                  <a:pt x="920655" y="674628"/>
                  <a:pt x="898123" y="680894"/>
                  <a:pt x="883590" y="693427"/>
                </a:cubicBezTo>
                <a:cubicBezTo>
                  <a:pt x="869058" y="705959"/>
                  <a:pt x="861792" y="721425"/>
                  <a:pt x="861792" y="739824"/>
                </a:cubicBezTo>
                <a:cubicBezTo>
                  <a:pt x="861792" y="760223"/>
                  <a:pt x="870191" y="776155"/>
                  <a:pt x="886990" y="787621"/>
                </a:cubicBezTo>
                <a:cubicBezTo>
                  <a:pt x="899123" y="795887"/>
                  <a:pt x="927854" y="805020"/>
                  <a:pt x="973185" y="815019"/>
                </a:cubicBezTo>
                <a:cubicBezTo>
                  <a:pt x="982918" y="817286"/>
                  <a:pt x="989184" y="819752"/>
                  <a:pt x="991984" y="822419"/>
                </a:cubicBezTo>
                <a:cubicBezTo>
                  <a:pt x="994650" y="825219"/>
                  <a:pt x="995983" y="828752"/>
                  <a:pt x="995983" y="833018"/>
                </a:cubicBezTo>
                <a:cubicBezTo>
                  <a:pt x="995983" y="839285"/>
                  <a:pt x="993517" y="844284"/>
                  <a:pt x="988584" y="848017"/>
                </a:cubicBezTo>
                <a:cubicBezTo>
                  <a:pt x="981251" y="853350"/>
                  <a:pt x="970318" y="856017"/>
                  <a:pt x="955786" y="856017"/>
                </a:cubicBezTo>
                <a:cubicBezTo>
                  <a:pt x="942587" y="856017"/>
                  <a:pt x="932321" y="853184"/>
                  <a:pt x="924988" y="847517"/>
                </a:cubicBezTo>
                <a:cubicBezTo>
                  <a:pt x="917655" y="841851"/>
                  <a:pt x="912788" y="833552"/>
                  <a:pt x="910389" y="822619"/>
                </a:cubicBezTo>
                <a:lnTo>
                  <a:pt x="853992" y="831218"/>
                </a:lnTo>
                <a:cubicBezTo>
                  <a:pt x="859192" y="851351"/>
                  <a:pt x="870224" y="867283"/>
                  <a:pt x="887090" y="879016"/>
                </a:cubicBezTo>
                <a:cubicBezTo>
                  <a:pt x="903956" y="890748"/>
                  <a:pt x="926854" y="896614"/>
                  <a:pt x="955786" y="896614"/>
                </a:cubicBezTo>
                <a:cubicBezTo>
                  <a:pt x="987651" y="896614"/>
                  <a:pt x="1011716" y="889615"/>
                  <a:pt x="1027981" y="875616"/>
                </a:cubicBezTo>
                <a:cubicBezTo>
                  <a:pt x="1044247" y="861617"/>
                  <a:pt x="1052380" y="844884"/>
                  <a:pt x="1052380" y="825419"/>
                </a:cubicBezTo>
                <a:cubicBezTo>
                  <a:pt x="1052380" y="807553"/>
                  <a:pt x="1046514" y="793621"/>
                  <a:pt x="1034781" y="783621"/>
                </a:cubicBezTo>
                <a:cubicBezTo>
                  <a:pt x="1022915" y="773755"/>
                  <a:pt x="1002016" y="765422"/>
                  <a:pt x="972085" y="758623"/>
                </a:cubicBezTo>
                <a:cubicBezTo>
                  <a:pt x="942153" y="751823"/>
                  <a:pt x="924654" y="746557"/>
                  <a:pt x="919588" y="742824"/>
                </a:cubicBezTo>
                <a:cubicBezTo>
                  <a:pt x="915855" y="740024"/>
                  <a:pt x="913988" y="736624"/>
                  <a:pt x="913988" y="732624"/>
                </a:cubicBezTo>
                <a:cubicBezTo>
                  <a:pt x="913988" y="727958"/>
                  <a:pt x="916122" y="724158"/>
                  <a:pt x="920388" y="721225"/>
                </a:cubicBezTo>
                <a:cubicBezTo>
                  <a:pt x="926788" y="717092"/>
                  <a:pt x="937387" y="715026"/>
                  <a:pt x="952186" y="715026"/>
                </a:cubicBezTo>
                <a:cubicBezTo>
                  <a:pt x="963919" y="715026"/>
                  <a:pt x="972951" y="717225"/>
                  <a:pt x="979284" y="721625"/>
                </a:cubicBezTo>
                <a:cubicBezTo>
                  <a:pt x="985617" y="726025"/>
                  <a:pt x="989917" y="732358"/>
                  <a:pt x="992184" y="740624"/>
                </a:cubicBezTo>
                <a:lnTo>
                  <a:pt x="1045180" y="730825"/>
                </a:lnTo>
                <a:cubicBezTo>
                  <a:pt x="1039847" y="712292"/>
                  <a:pt x="1030115" y="698293"/>
                  <a:pt x="1015982" y="688827"/>
                </a:cubicBezTo>
                <a:cubicBezTo>
                  <a:pt x="1001850" y="679361"/>
                  <a:pt x="980251" y="674628"/>
                  <a:pt x="951186" y="674628"/>
                </a:cubicBezTo>
                <a:close/>
                <a:moveTo>
                  <a:pt x="722586" y="674628"/>
                </a:moveTo>
                <a:cubicBezTo>
                  <a:pt x="692055" y="674628"/>
                  <a:pt x="669523" y="680894"/>
                  <a:pt x="654990" y="693427"/>
                </a:cubicBezTo>
                <a:cubicBezTo>
                  <a:pt x="640458" y="705959"/>
                  <a:pt x="633192" y="721425"/>
                  <a:pt x="633192" y="739824"/>
                </a:cubicBezTo>
                <a:cubicBezTo>
                  <a:pt x="633192" y="760223"/>
                  <a:pt x="641591" y="776155"/>
                  <a:pt x="658390" y="787621"/>
                </a:cubicBezTo>
                <a:cubicBezTo>
                  <a:pt x="670523" y="795887"/>
                  <a:pt x="699254" y="805020"/>
                  <a:pt x="744585" y="815019"/>
                </a:cubicBezTo>
                <a:cubicBezTo>
                  <a:pt x="754318" y="817286"/>
                  <a:pt x="760584" y="819752"/>
                  <a:pt x="763384" y="822419"/>
                </a:cubicBezTo>
                <a:cubicBezTo>
                  <a:pt x="766050" y="825219"/>
                  <a:pt x="767383" y="828752"/>
                  <a:pt x="767383" y="833018"/>
                </a:cubicBezTo>
                <a:cubicBezTo>
                  <a:pt x="767383" y="839285"/>
                  <a:pt x="764917" y="844284"/>
                  <a:pt x="759984" y="848017"/>
                </a:cubicBezTo>
                <a:cubicBezTo>
                  <a:pt x="752651" y="853350"/>
                  <a:pt x="741718" y="856017"/>
                  <a:pt x="727186" y="856017"/>
                </a:cubicBezTo>
                <a:cubicBezTo>
                  <a:pt x="713987" y="856017"/>
                  <a:pt x="703721" y="853184"/>
                  <a:pt x="696388" y="847517"/>
                </a:cubicBezTo>
                <a:cubicBezTo>
                  <a:pt x="689055" y="841851"/>
                  <a:pt x="684188" y="833552"/>
                  <a:pt x="681789" y="822619"/>
                </a:cubicBezTo>
                <a:lnTo>
                  <a:pt x="625392" y="831218"/>
                </a:lnTo>
                <a:cubicBezTo>
                  <a:pt x="630592" y="851351"/>
                  <a:pt x="641624" y="867283"/>
                  <a:pt x="658490" y="879016"/>
                </a:cubicBezTo>
                <a:cubicBezTo>
                  <a:pt x="675356" y="890748"/>
                  <a:pt x="698254" y="896614"/>
                  <a:pt x="727186" y="896614"/>
                </a:cubicBezTo>
                <a:cubicBezTo>
                  <a:pt x="759051" y="896614"/>
                  <a:pt x="783116" y="889615"/>
                  <a:pt x="799381" y="875616"/>
                </a:cubicBezTo>
                <a:cubicBezTo>
                  <a:pt x="815647" y="861617"/>
                  <a:pt x="823780" y="844884"/>
                  <a:pt x="823780" y="825419"/>
                </a:cubicBezTo>
                <a:cubicBezTo>
                  <a:pt x="823780" y="807553"/>
                  <a:pt x="817914" y="793621"/>
                  <a:pt x="806181" y="783621"/>
                </a:cubicBezTo>
                <a:cubicBezTo>
                  <a:pt x="794315" y="773755"/>
                  <a:pt x="773416" y="765422"/>
                  <a:pt x="743485" y="758623"/>
                </a:cubicBezTo>
                <a:cubicBezTo>
                  <a:pt x="713553" y="751823"/>
                  <a:pt x="696054" y="746557"/>
                  <a:pt x="690988" y="742824"/>
                </a:cubicBezTo>
                <a:cubicBezTo>
                  <a:pt x="687255" y="740024"/>
                  <a:pt x="685388" y="736624"/>
                  <a:pt x="685388" y="732624"/>
                </a:cubicBezTo>
                <a:cubicBezTo>
                  <a:pt x="685388" y="727958"/>
                  <a:pt x="687522" y="724158"/>
                  <a:pt x="691788" y="721225"/>
                </a:cubicBezTo>
                <a:cubicBezTo>
                  <a:pt x="698188" y="717092"/>
                  <a:pt x="708787" y="715026"/>
                  <a:pt x="723586" y="715026"/>
                </a:cubicBezTo>
                <a:cubicBezTo>
                  <a:pt x="735319" y="715026"/>
                  <a:pt x="744351" y="717225"/>
                  <a:pt x="750684" y="721625"/>
                </a:cubicBezTo>
                <a:cubicBezTo>
                  <a:pt x="757017" y="726025"/>
                  <a:pt x="761317" y="732358"/>
                  <a:pt x="763584" y="740624"/>
                </a:cubicBezTo>
                <a:lnTo>
                  <a:pt x="816580" y="730825"/>
                </a:lnTo>
                <a:cubicBezTo>
                  <a:pt x="811247" y="712292"/>
                  <a:pt x="801515" y="698293"/>
                  <a:pt x="787382" y="688827"/>
                </a:cubicBezTo>
                <a:cubicBezTo>
                  <a:pt x="773250" y="679361"/>
                  <a:pt x="751651" y="674628"/>
                  <a:pt x="722586" y="674628"/>
                </a:cubicBezTo>
                <a:close/>
                <a:moveTo>
                  <a:pt x="224310" y="593633"/>
                </a:moveTo>
                <a:cubicBezTo>
                  <a:pt x="201778" y="593633"/>
                  <a:pt x="182545" y="597033"/>
                  <a:pt x="166613" y="603832"/>
                </a:cubicBezTo>
                <a:cubicBezTo>
                  <a:pt x="150681" y="610632"/>
                  <a:pt x="138481" y="620531"/>
                  <a:pt x="130015" y="633531"/>
                </a:cubicBezTo>
                <a:cubicBezTo>
                  <a:pt x="121549" y="646530"/>
                  <a:pt x="117316" y="660496"/>
                  <a:pt x="117316" y="675428"/>
                </a:cubicBezTo>
                <a:cubicBezTo>
                  <a:pt x="117316" y="698627"/>
                  <a:pt x="126316" y="718292"/>
                  <a:pt x="144314" y="734424"/>
                </a:cubicBezTo>
                <a:cubicBezTo>
                  <a:pt x="157114" y="745890"/>
                  <a:pt x="179379" y="755556"/>
                  <a:pt x="211110" y="763423"/>
                </a:cubicBezTo>
                <a:cubicBezTo>
                  <a:pt x="235776" y="769556"/>
                  <a:pt x="251575" y="773822"/>
                  <a:pt x="258507" y="776222"/>
                </a:cubicBezTo>
                <a:cubicBezTo>
                  <a:pt x="268640" y="779822"/>
                  <a:pt x="275740" y="784055"/>
                  <a:pt x="279806" y="788921"/>
                </a:cubicBezTo>
                <a:cubicBezTo>
                  <a:pt x="283873" y="793787"/>
                  <a:pt x="285906" y="799687"/>
                  <a:pt x="285906" y="806620"/>
                </a:cubicBezTo>
                <a:cubicBezTo>
                  <a:pt x="285906" y="817419"/>
                  <a:pt x="281073" y="826852"/>
                  <a:pt x="271407" y="834918"/>
                </a:cubicBezTo>
                <a:cubicBezTo>
                  <a:pt x="261741" y="842984"/>
                  <a:pt x="247375" y="847017"/>
                  <a:pt x="228309" y="847017"/>
                </a:cubicBezTo>
                <a:cubicBezTo>
                  <a:pt x="210310" y="847017"/>
                  <a:pt x="196011" y="842484"/>
                  <a:pt x="185412" y="833418"/>
                </a:cubicBezTo>
                <a:cubicBezTo>
                  <a:pt x="174813" y="824352"/>
                  <a:pt x="167780" y="810153"/>
                  <a:pt x="164313" y="790821"/>
                </a:cubicBezTo>
                <a:lnTo>
                  <a:pt x="106717" y="796421"/>
                </a:lnTo>
                <a:cubicBezTo>
                  <a:pt x="110583" y="829219"/>
                  <a:pt x="122449" y="854184"/>
                  <a:pt x="142315" y="871316"/>
                </a:cubicBezTo>
                <a:cubicBezTo>
                  <a:pt x="162180" y="888448"/>
                  <a:pt x="190645" y="897014"/>
                  <a:pt x="227709" y="897014"/>
                </a:cubicBezTo>
                <a:cubicBezTo>
                  <a:pt x="253174" y="897014"/>
                  <a:pt x="274440" y="893448"/>
                  <a:pt x="291505" y="886315"/>
                </a:cubicBezTo>
                <a:cubicBezTo>
                  <a:pt x="308571" y="879182"/>
                  <a:pt x="321770" y="868283"/>
                  <a:pt x="331103" y="853617"/>
                </a:cubicBezTo>
                <a:cubicBezTo>
                  <a:pt x="340436" y="838951"/>
                  <a:pt x="345102" y="823219"/>
                  <a:pt x="345102" y="806420"/>
                </a:cubicBezTo>
                <a:cubicBezTo>
                  <a:pt x="345102" y="787888"/>
                  <a:pt x="341202" y="772322"/>
                  <a:pt x="333403" y="759723"/>
                </a:cubicBezTo>
                <a:cubicBezTo>
                  <a:pt x="325603" y="747124"/>
                  <a:pt x="314804" y="737191"/>
                  <a:pt x="301005" y="729925"/>
                </a:cubicBezTo>
                <a:cubicBezTo>
                  <a:pt x="287206" y="722658"/>
                  <a:pt x="265907" y="715626"/>
                  <a:pt x="237109" y="708826"/>
                </a:cubicBezTo>
                <a:cubicBezTo>
                  <a:pt x="208311" y="702026"/>
                  <a:pt x="190178" y="695493"/>
                  <a:pt x="182712" y="689227"/>
                </a:cubicBezTo>
                <a:cubicBezTo>
                  <a:pt x="176846" y="684294"/>
                  <a:pt x="173913" y="678361"/>
                  <a:pt x="173913" y="671428"/>
                </a:cubicBezTo>
                <a:cubicBezTo>
                  <a:pt x="173913" y="663829"/>
                  <a:pt x="177046" y="657762"/>
                  <a:pt x="183312" y="653229"/>
                </a:cubicBezTo>
                <a:cubicBezTo>
                  <a:pt x="193045" y="646163"/>
                  <a:pt x="206511" y="642630"/>
                  <a:pt x="223710" y="642630"/>
                </a:cubicBezTo>
                <a:cubicBezTo>
                  <a:pt x="240375" y="642630"/>
                  <a:pt x="252874" y="645930"/>
                  <a:pt x="261207" y="652529"/>
                </a:cubicBezTo>
                <a:cubicBezTo>
                  <a:pt x="269540" y="659129"/>
                  <a:pt x="274973" y="669962"/>
                  <a:pt x="277506" y="685027"/>
                </a:cubicBezTo>
                <a:lnTo>
                  <a:pt x="336703" y="682428"/>
                </a:lnTo>
                <a:cubicBezTo>
                  <a:pt x="335769" y="655496"/>
                  <a:pt x="326003" y="633964"/>
                  <a:pt x="307405" y="617831"/>
                </a:cubicBezTo>
                <a:cubicBezTo>
                  <a:pt x="288806" y="601699"/>
                  <a:pt x="261107" y="593633"/>
                  <a:pt x="224310" y="593633"/>
                </a:cubicBezTo>
                <a:close/>
                <a:moveTo>
                  <a:pt x="793842" y="0"/>
                </a:moveTo>
                <a:cubicBezTo>
                  <a:pt x="1232269" y="0"/>
                  <a:pt x="1587684" y="329113"/>
                  <a:pt x="1587684" y="735095"/>
                </a:cubicBezTo>
                <a:cubicBezTo>
                  <a:pt x="1587684" y="1141077"/>
                  <a:pt x="1232269" y="1470190"/>
                  <a:pt x="793842" y="1470190"/>
                </a:cubicBezTo>
                <a:cubicBezTo>
                  <a:pt x="355415" y="1470190"/>
                  <a:pt x="0" y="1141077"/>
                  <a:pt x="0" y="735095"/>
                </a:cubicBezTo>
                <a:cubicBezTo>
                  <a:pt x="0" y="329113"/>
                  <a:pt x="355415" y="0"/>
                  <a:pt x="793842" y="0"/>
                </a:cubicBezTo>
                <a:close/>
              </a:path>
            </a:pathLst>
          </a:custGeom>
          <a:ln w="190500" cap="rnd">
            <a:noFill/>
            <a:prstDash val="solid"/>
          </a:ln>
          <a:effectLst>
            <a:outerShdw sx="1000" sy="1000" algn="bl" rotWithShape="0">
              <a:srgbClr val="000000"/>
            </a:outerShdw>
          </a:effectLst>
          <a:extLst>
            <a:ext uri="{909E8E84-426E-40DD-AFC4-6F175D3DCCD1}">
              <a14:hiddenFill xmlns:a14="http://schemas.microsoft.com/office/drawing/2010/main">
                <a:solidFill>
                  <a:srgbClr val="FFFFFF"/>
                </a:solidFill>
              </a14:hiddenFill>
            </a:ext>
          </a:extLst>
        </p:spPr>
      </p:pic>
      <p:pic>
        <p:nvPicPr>
          <p:cNvPr id="22" name="Picture 21" descr="Breaking Barriers Innovations">
            <a:extLst>
              <a:ext uri="{FF2B5EF4-FFF2-40B4-BE49-F238E27FC236}">
                <a16:creationId xmlns:a16="http://schemas.microsoft.com/office/drawing/2014/main" id="{590D816E-18F7-2958-41C9-3B34012B0FDA}"/>
              </a:ext>
            </a:extLst>
          </p:cNvPr>
          <p:cNvPicPr>
            <a:picLocks noChangeAspect="1" noChangeArrowheads="1"/>
          </p:cNvPicPr>
          <p:nvPr/>
        </p:nvPicPr>
        <p:blipFill>
          <a:blip r:embed="rId13" cstate="email">
            <a:duotone>
              <a:prstClr val="black"/>
              <a:schemeClr val="bg1">
                <a:tint val="45000"/>
                <a:satMod val="400000"/>
              </a:schemeClr>
            </a:duotone>
            <a:extLst>
              <a:ext uri="{BEBA8EAE-BF5A-486C-A8C5-ECC9F3942E4B}">
                <a14:imgProps xmlns:a14="http://schemas.microsoft.com/office/drawing/2010/main">
                  <a14:imgLayer r:embed="rId14">
                    <a14:imgEffect>
                      <a14:sharpenSoften amount="58000"/>
                    </a14:imgEffect>
                    <a14:imgEffect>
                      <a14:brightnessContrast bright="100000" contrast="100000"/>
                    </a14:imgEffect>
                  </a14:imgLayer>
                </a14:imgProps>
              </a:ext>
              <a:ext uri="{28A0092B-C50C-407E-A947-70E740481C1C}">
                <a14:useLocalDpi xmlns:a14="http://schemas.microsoft.com/office/drawing/2010/main"/>
              </a:ext>
            </a:extLst>
          </a:blip>
          <a:srcRect/>
          <a:stretch>
            <a:fillRect/>
          </a:stretch>
        </p:blipFill>
        <p:spPr bwMode="auto">
          <a:xfrm>
            <a:off x="10854199" y="95701"/>
            <a:ext cx="1344606" cy="1093613"/>
          </a:xfrm>
          <a:prstGeom prst="rect">
            <a:avLst/>
          </a:prstGeom>
          <a:noFill/>
          <a:extLst>
            <a:ext uri="{909E8E84-426E-40DD-AFC4-6F175D3DCCD1}">
              <a14:hiddenFill xmlns:a14="http://schemas.microsoft.com/office/drawing/2010/main">
                <a:solidFill>
                  <a:srgbClr val="FFFFFF"/>
                </a:solidFill>
              </a14:hiddenFill>
            </a:ext>
          </a:extLst>
        </p:spPr>
      </p:pic>
      <p:sp>
        <p:nvSpPr>
          <p:cNvPr id="25" name="Text 0">
            <a:extLst>
              <a:ext uri="{FF2B5EF4-FFF2-40B4-BE49-F238E27FC236}">
                <a16:creationId xmlns:a16="http://schemas.microsoft.com/office/drawing/2014/main" id="{44115D0E-AA22-3F1D-08D1-662B61514645}"/>
              </a:ext>
            </a:extLst>
          </p:cNvPr>
          <p:cNvSpPr/>
          <p:nvPr/>
        </p:nvSpPr>
        <p:spPr>
          <a:xfrm>
            <a:off x="2298459" y="141532"/>
            <a:ext cx="2618949" cy="782430"/>
          </a:xfrm>
          <a:prstGeom prst="rect">
            <a:avLst/>
          </a:prstGeom>
          <a:noFill/>
          <a:ln/>
        </p:spPr>
        <p:txBody>
          <a:bodyPr wrap="square" lIns="120000" tIns="0" rIns="0" bIns="0" rtlCol="0" anchor="t"/>
          <a:lstStyle/>
          <a:p>
            <a:pPr defTabSz="761970">
              <a:lnSpc>
                <a:spcPts val="4625"/>
              </a:lnSpc>
            </a:pPr>
            <a:r>
              <a:rPr lang="en-US" sz="3708" b="1">
                <a:solidFill>
                  <a:prstClr val="white"/>
                </a:solidFill>
                <a:latin typeface="Arial" panose="020B0604020202020204" pitchFamily="34" charset="0"/>
                <a:ea typeface="Poppins Light" pitchFamily="34" charset="-122"/>
                <a:cs typeface="Arial" panose="020B0604020202020204" pitchFamily="34" charset="0"/>
              </a:rPr>
              <a:t>Site Visits</a:t>
            </a:r>
            <a:endParaRPr lang="en-US" sz="3708">
              <a:solidFill>
                <a:prstClr val="white"/>
              </a:solidFill>
              <a:latin typeface="Arial" panose="020B0604020202020204" pitchFamily="34" charset="0"/>
              <a:cs typeface="Arial" panose="020B0604020202020204" pitchFamily="34" charset="0"/>
            </a:endParaRPr>
          </a:p>
        </p:txBody>
      </p:sp>
      <p:pic>
        <p:nvPicPr>
          <p:cNvPr id="23" name="Picture 22">
            <a:extLst>
              <a:ext uri="{FF2B5EF4-FFF2-40B4-BE49-F238E27FC236}">
                <a16:creationId xmlns:a16="http://schemas.microsoft.com/office/drawing/2014/main" id="{35CD7FC7-EA3F-5435-6BA3-9B4C1AA41E6A}"/>
              </a:ext>
            </a:extLst>
          </p:cNvPr>
          <p:cNvPicPr>
            <a:picLocks noChangeAspect="1"/>
          </p:cNvPicPr>
          <p:nvPr/>
        </p:nvPicPr>
        <p:blipFill>
          <a:blip r:embed="rId15" cstate="email">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a:xfrm>
            <a:off x="141113" y="176449"/>
            <a:ext cx="1096368" cy="1048554"/>
          </a:xfrm>
          <a:custGeom>
            <a:avLst/>
            <a:gdLst/>
            <a:ahLst/>
            <a:cxnLst/>
            <a:rect l="l" t="t" r="r" b="b"/>
            <a:pathLst>
              <a:path w="1525808" h="1459266">
                <a:moveTo>
                  <a:pt x="677955" y="762168"/>
                </a:moveTo>
                <a:lnTo>
                  <a:pt x="735152" y="832763"/>
                </a:lnTo>
                <a:cubicBezTo>
                  <a:pt x="725552" y="840763"/>
                  <a:pt x="716686" y="846496"/>
                  <a:pt x="708553" y="849962"/>
                </a:cubicBezTo>
                <a:cubicBezTo>
                  <a:pt x="700420" y="853429"/>
                  <a:pt x="691954" y="855162"/>
                  <a:pt x="683155" y="855162"/>
                </a:cubicBezTo>
                <a:cubicBezTo>
                  <a:pt x="669822" y="855162"/>
                  <a:pt x="659190" y="851329"/>
                  <a:pt x="651257" y="843663"/>
                </a:cubicBezTo>
                <a:cubicBezTo>
                  <a:pt x="643324" y="835997"/>
                  <a:pt x="639357" y="826097"/>
                  <a:pt x="639357" y="813965"/>
                </a:cubicBezTo>
                <a:cubicBezTo>
                  <a:pt x="639357" y="804365"/>
                  <a:pt x="642557" y="794966"/>
                  <a:pt x="648957" y="785766"/>
                </a:cubicBezTo>
                <a:cubicBezTo>
                  <a:pt x="655356" y="776567"/>
                  <a:pt x="665023" y="768701"/>
                  <a:pt x="677955" y="762168"/>
                </a:cubicBezTo>
                <a:close/>
                <a:moveTo>
                  <a:pt x="701954" y="637775"/>
                </a:moveTo>
                <a:cubicBezTo>
                  <a:pt x="711153" y="637775"/>
                  <a:pt x="718453" y="640309"/>
                  <a:pt x="723852" y="645375"/>
                </a:cubicBezTo>
                <a:cubicBezTo>
                  <a:pt x="729252" y="650441"/>
                  <a:pt x="731952" y="656574"/>
                  <a:pt x="731952" y="663774"/>
                </a:cubicBezTo>
                <a:cubicBezTo>
                  <a:pt x="731952" y="672307"/>
                  <a:pt x="726352" y="680906"/>
                  <a:pt x="715153" y="689572"/>
                </a:cubicBezTo>
                <a:lnTo>
                  <a:pt x="699954" y="701171"/>
                </a:lnTo>
                <a:lnTo>
                  <a:pt x="686155" y="685172"/>
                </a:lnTo>
                <a:cubicBezTo>
                  <a:pt x="677622" y="675306"/>
                  <a:pt x="673355" y="666907"/>
                  <a:pt x="673355" y="659974"/>
                </a:cubicBezTo>
                <a:cubicBezTo>
                  <a:pt x="673355" y="654108"/>
                  <a:pt x="675889" y="648941"/>
                  <a:pt x="680955" y="644475"/>
                </a:cubicBezTo>
                <a:cubicBezTo>
                  <a:pt x="686021" y="640009"/>
                  <a:pt x="693021" y="637775"/>
                  <a:pt x="701954" y="637775"/>
                </a:cubicBezTo>
                <a:close/>
                <a:moveTo>
                  <a:pt x="860437" y="603177"/>
                </a:moveTo>
                <a:lnTo>
                  <a:pt x="930433" y="896360"/>
                </a:lnTo>
                <a:lnTo>
                  <a:pt x="994629" y="896360"/>
                </a:lnTo>
                <a:lnTo>
                  <a:pt x="1052825" y="677173"/>
                </a:lnTo>
                <a:lnTo>
                  <a:pt x="1111222" y="896360"/>
                </a:lnTo>
                <a:lnTo>
                  <a:pt x="1174018" y="896360"/>
                </a:lnTo>
                <a:lnTo>
                  <a:pt x="1245214" y="603177"/>
                </a:lnTo>
                <a:lnTo>
                  <a:pt x="1185617" y="603177"/>
                </a:lnTo>
                <a:lnTo>
                  <a:pt x="1140620" y="807965"/>
                </a:lnTo>
                <a:lnTo>
                  <a:pt x="1089223" y="603177"/>
                </a:lnTo>
                <a:lnTo>
                  <a:pt x="1018827" y="603177"/>
                </a:lnTo>
                <a:lnTo>
                  <a:pt x="965231" y="804565"/>
                </a:lnTo>
                <a:lnTo>
                  <a:pt x="921033" y="603177"/>
                </a:lnTo>
                <a:close/>
                <a:moveTo>
                  <a:pt x="298885" y="603177"/>
                </a:moveTo>
                <a:lnTo>
                  <a:pt x="298885" y="896360"/>
                </a:lnTo>
                <a:lnTo>
                  <a:pt x="353882" y="896360"/>
                </a:lnTo>
                <a:lnTo>
                  <a:pt x="353882" y="705171"/>
                </a:lnTo>
                <a:lnTo>
                  <a:pt x="472075" y="896360"/>
                </a:lnTo>
                <a:lnTo>
                  <a:pt x="531471" y="896360"/>
                </a:lnTo>
                <a:lnTo>
                  <a:pt x="531471" y="603177"/>
                </a:lnTo>
                <a:lnTo>
                  <a:pt x="476474" y="603177"/>
                </a:lnTo>
                <a:lnTo>
                  <a:pt x="476474" y="798965"/>
                </a:lnTo>
                <a:lnTo>
                  <a:pt x="356482" y="603177"/>
                </a:lnTo>
                <a:close/>
                <a:moveTo>
                  <a:pt x="700554" y="598178"/>
                </a:moveTo>
                <a:cubicBezTo>
                  <a:pt x="674289" y="598178"/>
                  <a:pt x="654056" y="604344"/>
                  <a:pt x="639857" y="616677"/>
                </a:cubicBezTo>
                <a:cubicBezTo>
                  <a:pt x="625658" y="629009"/>
                  <a:pt x="618559" y="644042"/>
                  <a:pt x="618559" y="661774"/>
                </a:cubicBezTo>
                <a:cubicBezTo>
                  <a:pt x="618559" y="671373"/>
                  <a:pt x="621092" y="681539"/>
                  <a:pt x="626158" y="692272"/>
                </a:cubicBezTo>
                <a:cubicBezTo>
                  <a:pt x="631225" y="703005"/>
                  <a:pt x="638757" y="714304"/>
                  <a:pt x="648757" y="726170"/>
                </a:cubicBezTo>
                <a:cubicBezTo>
                  <a:pt x="626492" y="737236"/>
                  <a:pt x="609759" y="750268"/>
                  <a:pt x="598560" y="765268"/>
                </a:cubicBezTo>
                <a:cubicBezTo>
                  <a:pt x="587361" y="780267"/>
                  <a:pt x="581761" y="797166"/>
                  <a:pt x="581761" y="815964"/>
                </a:cubicBezTo>
                <a:cubicBezTo>
                  <a:pt x="581761" y="836630"/>
                  <a:pt x="588894" y="854895"/>
                  <a:pt x="603160" y="870761"/>
                </a:cubicBezTo>
                <a:cubicBezTo>
                  <a:pt x="621559" y="891293"/>
                  <a:pt x="649023" y="901559"/>
                  <a:pt x="685555" y="901559"/>
                </a:cubicBezTo>
                <a:cubicBezTo>
                  <a:pt x="703953" y="901559"/>
                  <a:pt x="719819" y="899026"/>
                  <a:pt x="733152" y="893960"/>
                </a:cubicBezTo>
                <a:cubicBezTo>
                  <a:pt x="746484" y="888893"/>
                  <a:pt x="759083" y="881027"/>
                  <a:pt x="770949" y="870361"/>
                </a:cubicBezTo>
                <a:cubicBezTo>
                  <a:pt x="786282" y="884627"/>
                  <a:pt x="802281" y="895826"/>
                  <a:pt x="818946" y="903959"/>
                </a:cubicBezTo>
                <a:lnTo>
                  <a:pt x="852944" y="860562"/>
                </a:lnTo>
                <a:cubicBezTo>
                  <a:pt x="848278" y="858295"/>
                  <a:pt x="840978" y="853662"/>
                  <a:pt x="831046" y="846663"/>
                </a:cubicBezTo>
                <a:cubicBezTo>
                  <a:pt x="821113" y="839663"/>
                  <a:pt x="813013" y="833230"/>
                  <a:pt x="806747" y="827364"/>
                </a:cubicBezTo>
                <a:cubicBezTo>
                  <a:pt x="811014" y="821764"/>
                  <a:pt x="815013" y="814798"/>
                  <a:pt x="818746" y="806465"/>
                </a:cubicBezTo>
                <a:cubicBezTo>
                  <a:pt x="822479" y="798132"/>
                  <a:pt x="826879" y="784966"/>
                  <a:pt x="831946" y="766967"/>
                </a:cubicBezTo>
                <a:lnTo>
                  <a:pt x="781149" y="755368"/>
                </a:lnTo>
                <a:cubicBezTo>
                  <a:pt x="777682" y="769101"/>
                  <a:pt x="773549" y="780233"/>
                  <a:pt x="768749" y="788766"/>
                </a:cubicBezTo>
                <a:lnTo>
                  <a:pt x="727952" y="734969"/>
                </a:lnTo>
                <a:cubicBezTo>
                  <a:pt x="749417" y="721504"/>
                  <a:pt x="763683" y="709438"/>
                  <a:pt x="770749" y="698772"/>
                </a:cubicBezTo>
                <a:cubicBezTo>
                  <a:pt x="777816" y="688106"/>
                  <a:pt x="781349" y="676840"/>
                  <a:pt x="781349" y="664974"/>
                </a:cubicBezTo>
                <a:cubicBezTo>
                  <a:pt x="781349" y="646308"/>
                  <a:pt x="774216" y="630509"/>
                  <a:pt x="759950" y="617577"/>
                </a:cubicBezTo>
                <a:cubicBezTo>
                  <a:pt x="745684" y="604644"/>
                  <a:pt x="725885" y="598178"/>
                  <a:pt x="700554" y="598178"/>
                </a:cubicBezTo>
                <a:close/>
                <a:moveTo>
                  <a:pt x="762904" y="0"/>
                </a:moveTo>
                <a:cubicBezTo>
                  <a:pt x="1184244" y="0"/>
                  <a:pt x="1525808" y="326668"/>
                  <a:pt x="1525808" y="729633"/>
                </a:cubicBezTo>
                <a:cubicBezTo>
                  <a:pt x="1525808" y="1132598"/>
                  <a:pt x="1184244" y="1459266"/>
                  <a:pt x="762904" y="1459266"/>
                </a:cubicBezTo>
                <a:cubicBezTo>
                  <a:pt x="341564" y="1459266"/>
                  <a:pt x="0" y="1132598"/>
                  <a:pt x="0" y="729633"/>
                </a:cubicBezTo>
                <a:cubicBezTo>
                  <a:pt x="0" y="326668"/>
                  <a:pt x="341564" y="0"/>
                  <a:pt x="762904" y="0"/>
                </a:cubicBezTo>
                <a:close/>
              </a:path>
            </a:pathLst>
          </a:custGeom>
          <a:ln w="190500" cap="rnd">
            <a:noFill/>
            <a:prstDash val="solid"/>
          </a:ln>
          <a:effectLst>
            <a:outerShdw sx="1000" sy="1000" algn="bl" rotWithShape="0">
              <a:srgbClr val="000000"/>
            </a:outerShdw>
          </a:effectLst>
        </p:spPr>
      </p:pic>
      <p:sp>
        <p:nvSpPr>
          <p:cNvPr id="33" name="Text 0">
            <a:extLst>
              <a:ext uri="{FF2B5EF4-FFF2-40B4-BE49-F238E27FC236}">
                <a16:creationId xmlns:a16="http://schemas.microsoft.com/office/drawing/2014/main" id="{3574B3FF-0B37-2F3E-47C6-2A0C03E6A061}"/>
              </a:ext>
            </a:extLst>
          </p:cNvPr>
          <p:cNvSpPr/>
          <p:nvPr/>
        </p:nvSpPr>
        <p:spPr>
          <a:xfrm>
            <a:off x="2298459" y="661537"/>
            <a:ext cx="6462536" cy="782430"/>
          </a:xfrm>
          <a:prstGeom prst="rect">
            <a:avLst/>
          </a:prstGeom>
          <a:noFill/>
          <a:ln/>
        </p:spPr>
        <p:txBody>
          <a:bodyPr wrap="square" lIns="120000" tIns="0" rIns="0" bIns="0" rtlCol="0" anchor="t"/>
          <a:lstStyle/>
          <a:p>
            <a:pPr defTabSz="761970">
              <a:lnSpc>
                <a:spcPts val="4625"/>
              </a:lnSpc>
            </a:pPr>
            <a:r>
              <a:rPr lang="en-US" sz="3200">
                <a:solidFill>
                  <a:schemeClr val="accent5">
                    <a:lumMod val="75000"/>
                  </a:schemeClr>
                </a:solidFill>
                <a:latin typeface="Arial" panose="020B0604020202020204" pitchFamily="34" charset="0"/>
                <a:ea typeface="Poppins Light" pitchFamily="34" charset="-122"/>
                <a:cs typeface="Arial" panose="020B0604020202020204" pitchFamily="34" charset="0"/>
              </a:rPr>
              <a:t>What’s making a difference?</a:t>
            </a:r>
            <a:endParaRPr lang="en-US" sz="3200">
              <a:solidFill>
                <a:schemeClr val="accent5">
                  <a:lumMod val="75000"/>
                </a:schemeClr>
              </a:solidFill>
              <a:latin typeface="Arial" panose="020B0604020202020204" pitchFamily="34" charset="0"/>
              <a:cs typeface="Arial" panose="020B0604020202020204" pitchFamily="34" charset="0"/>
            </a:endParaRPr>
          </a:p>
        </p:txBody>
      </p:sp>
      <p:sp>
        <p:nvSpPr>
          <p:cNvPr id="36" name="Rectangle 35">
            <a:extLst>
              <a:ext uri="{FF2B5EF4-FFF2-40B4-BE49-F238E27FC236}">
                <a16:creationId xmlns:a16="http://schemas.microsoft.com/office/drawing/2014/main" id="{9EF9DD58-6466-960B-D8B1-F016D3C23DC8}"/>
              </a:ext>
            </a:extLst>
          </p:cNvPr>
          <p:cNvSpPr/>
          <p:nvPr/>
        </p:nvSpPr>
        <p:spPr>
          <a:xfrm>
            <a:off x="4188832" y="4009737"/>
            <a:ext cx="2728983" cy="864184"/>
          </a:xfrm>
          <a:prstGeom prst="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lIns="36000" rIns="36000" rtlCol="0" anchor="ctr"/>
          <a:lstStyle/>
          <a:p>
            <a:r>
              <a:rPr lang="en-GB" sz="1400">
                <a:latin typeface="Arial" panose="020B0604020202020204" pitchFamily="34" charset="0"/>
                <a:cs typeface="Arial" panose="020B0604020202020204" pitchFamily="34" charset="0"/>
              </a:rPr>
              <a:t>The Integrated Neighbourhood Team is leading development of local connections and innovation</a:t>
            </a:r>
          </a:p>
        </p:txBody>
      </p:sp>
      <p:sp>
        <p:nvSpPr>
          <p:cNvPr id="38" name="Rectangle 37">
            <a:extLst>
              <a:ext uri="{FF2B5EF4-FFF2-40B4-BE49-F238E27FC236}">
                <a16:creationId xmlns:a16="http://schemas.microsoft.com/office/drawing/2014/main" id="{D9AA2F19-4931-4AE7-1CF0-B8D60E71905F}"/>
              </a:ext>
            </a:extLst>
          </p:cNvPr>
          <p:cNvSpPr/>
          <p:nvPr/>
        </p:nvSpPr>
        <p:spPr>
          <a:xfrm>
            <a:off x="7220604" y="3330767"/>
            <a:ext cx="3426666" cy="56896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rtlCol="0" anchor="ctr"/>
          <a:lstStyle/>
          <a:p>
            <a:r>
              <a:rPr lang="en-GB" sz="1600" b="1">
                <a:latin typeface="Arial" panose="020B0604020202020204" pitchFamily="34" charset="0"/>
                <a:ea typeface="Aptos" panose="020B0004020202020204" pitchFamily="34" charset="0"/>
                <a:cs typeface="Arial" panose="020B0604020202020204" pitchFamily="34" charset="0"/>
              </a:rPr>
              <a:t>“</a:t>
            </a:r>
            <a:r>
              <a:rPr lang="en-GB" sz="1600" i="1">
                <a:latin typeface="Arial" panose="020B0604020202020204" pitchFamily="34" charset="0"/>
                <a:cs typeface="Arial" panose="020B0604020202020204" pitchFamily="34" charset="0"/>
              </a:rPr>
              <a:t>The nearest post 16 education is one and half hours away.”</a:t>
            </a:r>
            <a:endParaRPr lang="en-GB" sz="1600" b="1">
              <a:latin typeface="Arial" panose="020B0604020202020204" pitchFamily="34" charset="0"/>
              <a:cs typeface="Arial" panose="020B0604020202020204" pitchFamily="34" charset="0"/>
            </a:endParaRPr>
          </a:p>
        </p:txBody>
      </p:sp>
      <p:sp>
        <p:nvSpPr>
          <p:cNvPr id="37" name="Rectangle 36">
            <a:extLst>
              <a:ext uri="{FF2B5EF4-FFF2-40B4-BE49-F238E27FC236}">
                <a16:creationId xmlns:a16="http://schemas.microsoft.com/office/drawing/2014/main" id="{0723BE2E-D118-C47F-D726-B2CCD21B8FB1}"/>
              </a:ext>
            </a:extLst>
          </p:cNvPr>
          <p:cNvSpPr/>
          <p:nvPr/>
        </p:nvSpPr>
        <p:spPr>
          <a:xfrm>
            <a:off x="4244221" y="2316078"/>
            <a:ext cx="4888249" cy="782428"/>
          </a:xfrm>
          <a:prstGeom prst="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400" dirty="0">
                <a:latin typeface="Arial" panose="020B0604020202020204" pitchFamily="34" charset="0"/>
                <a:cs typeface="Arial" panose="020B0604020202020204" pitchFamily="34" charset="0"/>
              </a:rPr>
              <a:t>Taking small peer-based cohorts of vulnerable youth out on a boat to experience challenges, new skills and inspiration</a:t>
            </a:r>
          </a:p>
        </p:txBody>
      </p:sp>
      <p:cxnSp>
        <p:nvCxnSpPr>
          <p:cNvPr id="46" name="Straight Connector 45">
            <a:extLst>
              <a:ext uri="{FF2B5EF4-FFF2-40B4-BE49-F238E27FC236}">
                <a16:creationId xmlns:a16="http://schemas.microsoft.com/office/drawing/2014/main" id="{4F899F87-4E60-34B3-D5DB-E5C9D82240F7}"/>
              </a:ext>
            </a:extLst>
          </p:cNvPr>
          <p:cNvCxnSpPr/>
          <p:nvPr/>
        </p:nvCxnSpPr>
        <p:spPr>
          <a:xfrm>
            <a:off x="2301535" y="3209271"/>
            <a:ext cx="9083389" cy="0"/>
          </a:xfrm>
          <a:prstGeom prst="line">
            <a:avLst/>
          </a:prstGeom>
          <a:ln w="22225"/>
        </p:spPr>
        <p:style>
          <a:lnRef idx="1">
            <a:schemeClr val="accent1"/>
          </a:lnRef>
          <a:fillRef idx="0">
            <a:schemeClr val="accent1"/>
          </a:fillRef>
          <a:effectRef idx="0">
            <a:schemeClr val="accent1"/>
          </a:effectRef>
          <a:fontRef idx="minor">
            <a:schemeClr val="tx1"/>
          </a:fontRef>
        </p:style>
      </p:cxnSp>
      <p:sp>
        <p:nvSpPr>
          <p:cNvPr id="47" name="Oval 46">
            <a:extLst>
              <a:ext uri="{FF2B5EF4-FFF2-40B4-BE49-F238E27FC236}">
                <a16:creationId xmlns:a16="http://schemas.microsoft.com/office/drawing/2014/main" id="{01AC9748-6316-631D-3B77-36250B0AF2FA}"/>
              </a:ext>
            </a:extLst>
          </p:cNvPr>
          <p:cNvSpPr/>
          <p:nvPr/>
        </p:nvSpPr>
        <p:spPr>
          <a:xfrm>
            <a:off x="6530557" y="3092960"/>
            <a:ext cx="269399" cy="239100"/>
          </a:xfrm>
          <a:prstGeom prst="ellipse">
            <a:avLst/>
          </a:prstGeom>
          <a:solidFill>
            <a:schemeClr val="bg1"/>
          </a:solidFill>
          <a:ln w="25400">
            <a:solidFill>
              <a:srgbClr val="44579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8" name="Straight Connector 47">
            <a:extLst>
              <a:ext uri="{FF2B5EF4-FFF2-40B4-BE49-F238E27FC236}">
                <a16:creationId xmlns:a16="http://schemas.microsoft.com/office/drawing/2014/main" id="{40AE4318-303F-793E-A826-967C6A063084}"/>
              </a:ext>
            </a:extLst>
          </p:cNvPr>
          <p:cNvCxnSpPr/>
          <p:nvPr/>
        </p:nvCxnSpPr>
        <p:spPr>
          <a:xfrm>
            <a:off x="2974886" y="4952579"/>
            <a:ext cx="9083389" cy="0"/>
          </a:xfrm>
          <a:prstGeom prst="line">
            <a:avLst/>
          </a:prstGeom>
          <a:ln w="22225"/>
        </p:spPr>
        <p:style>
          <a:lnRef idx="1">
            <a:schemeClr val="accent1"/>
          </a:lnRef>
          <a:fillRef idx="0">
            <a:schemeClr val="accent1"/>
          </a:fillRef>
          <a:effectRef idx="0">
            <a:schemeClr val="accent1"/>
          </a:effectRef>
          <a:fontRef idx="minor">
            <a:schemeClr val="tx1"/>
          </a:fontRef>
        </p:style>
      </p:cxnSp>
      <p:sp>
        <p:nvSpPr>
          <p:cNvPr id="49" name="Oval 48">
            <a:extLst>
              <a:ext uri="{FF2B5EF4-FFF2-40B4-BE49-F238E27FC236}">
                <a16:creationId xmlns:a16="http://schemas.microsoft.com/office/drawing/2014/main" id="{8AEB424B-23C2-9124-9F54-480BAAEC76A6}"/>
              </a:ext>
            </a:extLst>
          </p:cNvPr>
          <p:cNvSpPr/>
          <p:nvPr/>
        </p:nvSpPr>
        <p:spPr>
          <a:xfrm>
            <a:off x="7203908" y="4836268"/>
            <a:ext cx="269399" cy="239100"/>
          </a:xfrm>
          <a:prstGeom prst="ellipse">
            <a:avLst/>
          </a:prstGeom>
          <a:solidFill>
            <a:schemeClr val="bg1"/>
          </a:solidFill>
          <a:ln w="25400">
            <a:solidFill>
              <a:srgbClr val="44579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0" name="Straight Connector 49">
            <a:extLst>
              <a:ext uri="{FF2B5EF4-FFF2-40B4-BE49-F238E27FC236}">
                <a16:creationId xmlns:a16="http://schemas.microsoft.com/office/drawing/2014/main" id="{50D1C58C-B362-9062-2EA6-76456573714B}"/>
              </a:ext>
            </a:extLst>
          </p:cNvPr>
          <p:cNvCxnSpPr/>
          <p:nvPr/>
        </p:nvCxnSpPr>
        <p:spPr>
          <a:xfrm>
            <a:off x="2302022" y="6667037"/>
            <a:ext cx="9083389" cy="0"/>
          </a:xfrm>
          <a:prstGeom prst="line">
            <a:avLst/>
          </a:prstGeom>
          <a:ln w="22225"/>
        </p:spPr>
        <p:style>
          <a:lnRef idx="1">
            <a:schemeClr val="accent1"/>
          </a:lnRef>
          <a:fillRef idx="0">
            <a:schemeClr val="accent1"/>
          </a:fillRef>
          <a:effectRef idx="0">
            <a:schemeClr val="accent1"/>
          </a:effectRef>
          <a:fontRef idx="minor">
            <a:schemeClr val="tx1"/>
          </a:fontRef>
        </p:style>
      </p:cxnSp>
      <p:sp>
        <p:nvSpPr>
          <p:cNvPr id="53" name="Oval 52">
            <a:extLst>
              <a:ext uri="{FF2B5EF4-FFF2-40B4-BE49-F238E27FC236}">
                <a16:creationId xmlns:a16="http://schemas.microsoft.com/office/drawing/2014/main" id="{7318F3BE-EE0F-1842-5E26-0E563E48E094}"/>
              </a:ext>
            </a:extLst>
          </p:cNvPr>
          <p:cNvSpPr/>
          <p:nvPr/>
        </p:nvSpPr>
        <p:spPr>
          <a:xfrm>
            <a:off x="6531044" y="6550726"/>
            <a:ext cx="269399" cy="239100"/>
          </a:xfrm>
          <a:prstGeom prst="ellipse">
            <a:avLst/>
          </a:prstGeom>
          <a:solidFill>
            <a:schemeClr val="bg1"/>
          </a:solidFill>
          <a:ln w="25400">
            <a:solidFill>
              <a:srgbClr val="44579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Rectangle 53">
            <a:extLst>
              <a:ext uri="{FF2B5EF4-FFF2-40B4-BE49-F238E27FC236}">
                <a16:creationId xmlns:a16="http://schemas.microsoft.com/office/drawing/2014/main" id="{31167051-90B2-DB14-23F9-73C3D2F1422A}"/>
              </a:ext>
            </a:extLst>
          </p:cNvPr>
          <p:cNvSpPr/>
          <p:nvPr/>
        </p:nvSpPr>
        <p:spPr>
          <a:xfrm>
            <a:off x="7112449" y="3989567"/>
            <a:ext cx="3297091" cy="801998"/>
          </a:xfrm>
          <a:prstGeom prst="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400">
                <a:latin typeface="Arial" panose="020B0604020202020204" pitchFamily="34" charset="0"/>
                <a:cs typeface="Arial" panose="020B0604020202020204" pitchFamily="34" charset="0"/>
              </a:rPr>
              <a:t>Level Two is providing accredited skills in a range of areas including multi-media and functional skills.</a:t>
            </a:r>
            <a:r>
              <a:rPr lang="en-GB" sz="1400" b="1">
                <a:effectLst/>
                <a:latin typeface="Arial" panose="020B0604020202020204" pitchFamily="34" charset="0"/>
                <a:cs typeface="Arial" panose="020B0604020202020204" pitchFamily="34" charset="0"/>
              </a:rPr>
              <a:t> </a:t>
            </a:r>
            <a:endParaRPr lang="en-GB" sz="1400" b="1">
              <a:latin typeface="Arial" panose="020B0604020202020204" pitchFamily="34" charset="0"/>
              <a:cs typeface="Arial" panose="020B0604020202020204" pitchFamily="34" charset="0"/>
            </a:endParaRPr>
          </a:p>
        </p:txBody>
      </p:sp>
      <p:sp>
        <p:nvSpPr>
          <p:cNvPr id="56" name="TextBox 55">
            <a:extLst>
              <a:ext uri="{FF2B5EF4-FFF2-40B4-BE49-F238E27FC236}">
                <a16:creationId xmlns:a16="http://schemas.microsoft.com/office/drawing/2014/main" id="{CB809D63-0CB9-866A-3A06-18F08DE31BDC}"/>
              </a:ext>
            </a:extLst>
          </p:cNvPr>
          <p:cNvSpPr txBox="1"/>
          <p:nvPr/>
        </p:nvSpPr>
        <p:spPr>
          <a:xfrm>
            <a:off x="6613033" y="5053276"/>
            <a:ext cx="3148273" cy="1323439"/>
          </a:xfrm>
          <a:prstGeom prst="rect">
            <a:avLst/>
          </a:prstGeom>
          <a:noFill/>
          <a:ln>
            <a:noFill/>
          </a:ln>
        </p:spPr>
        <p:txBody>
          <a:bodyPr wrap="square">
            <a:spAutoFit/>
          </a:bodyPr>
          <a:lstStyle/>
          <a:p>
            <a:pPr algn="ctr">
              <a:buNone/>
            </a:pPr>
            <a:r>
              <a:rPr lang="en-GB" sz="1600" b="1" i="1" dirty="0">
                <a:solidFill>
                  <a:schemeClr val="bg1"/>
                </a:solidFill>
                <a:latin typeface="Arial" panose="020B0604020202020204" pitchFamily="34" charset="0"/>
                <a:cs typeface="Arial" panose="020B0604020202020204" pitchFamily="34" charset="0"/>
              </a:rPr>
              <a:t>“</a:t>
            </a:r>
            <a:r>
              <a:rPr lang="en-GB" sz="1600" b="1" i="1" u="none" strike="noStrike" dirty="0">
                <a:solidFill>
                  <a:schemeClr val="bg1"/>
                </a:solidFill>
                <a:effectLst/>
                <a:latin typeface="Arial" panose="020B0604020202020204" pitchFamily="34" charset="0"/>
                <a:cs typeface="Arial" panose="020B0604020202020204" pitchFamily="34" charset="0"/>
              </a:rPr>
              <a:t>We are seeing more younger people involved in drugs and county lines</a:t>
            </a:r>
            <a:r>
              <a:rPr lang="en-GB" sz="1600" b="1" i="0" u="none" strike="noStrike" dirty="0">
                <a:solidFill>
                  <a:schemeClr val="bg1"/>
                </a:solidFill>
                <a:effectLst/>
                <a:latin typeface="Arial" panose="020B0604020202020204" pitchFamily="34" charset="0"/>
                <a:cs typeface="Arial" panose="020B0604020202020204" pitchFamily="34" charset="0"/>
              </a:rPr>
              <a:t>”</a:t>
            </a:r>
            <a:endParaRPr lang="en-GB" sz="1600" b="0" i="0" u="none" strike="noStrike" dirty="0">
              <a:solidFill>
                <a:schemeClr val="bg1"/>
              </a:solidFill>
              <a:effectLst/>
              <a:latin typeface="Arial" panose="020B0604020202020204" pitchFamily="34" charset="0"/>
              <a:cs typeface="Arial" panose="020B0604020202020204" pitchFamily="34" charset="0"/>
            </a:endParaRPr>
          </a:p>
          <a:p>
            <a:pPr algn="r">
              <a:buNone/>
            </a:pPr>
            <a:br>
              <a:rPr lang="en-GB" sz="1600" dirty="0">
                <a:solidFill>
                  <a:schemeClr val="bg1"/>
                </a:solidFill>
                <a:latin typeface="Arial" panose="020B0604020202020204" pitchFamily="34" charset="0"/>
                <a:cs typeface="Arial" panose="020B0604020202020204" pitchFamily="34" charset="0"/>
              </a:rPr>
            </a:br>
            <a:endParaRPr lang="en-GB" sz="1600" dirty="0">
              <a:solidFill>
                <a:schemeClr val="bg1"/>
              </a:solidFill>
              <a:latin typeface="Arial" panose="020B0604020202020204" pitchFamily="34" charset="0"/>
              <a:cs typeface="Arial" panose="020B0604020202020204" pitchFamily="34" charset="0"/>
            </a:endParaRPr>
          </a:p>
        </p:txBody>
      </p:sp>
      <p:sp>
        <p:nvSpPr>
          <p:cNvPr id="59" name="TextBox 58">
            <a:extLst>
              <a:ext uri="{FF2B5EF4-FFF2-40B4-BE49-F238E27FC236}">
                <a16:creationId xmlns:a16="http://schemas.microsoft.com/office/drawing/2014/main" id="{F42E0DB6-B0B6-B3BC-4005-708DFAEE76C5}"/>
              </a:ext>
            </a:extLst>
          </p:cNvPr>
          <p:cNvSpPr txBox="1"/>
          <p:nvPr/>
        </p:nvSpPr>
        <p:spPr>
          <a:xfrm>
            <a:off x="6530557" y="5888055"/>
            <a:ext cx="3145739" cy="738664"/>
          </a:xfrm>
          <a:prstGeom prst="rect">
            <a:avLst/>
          </a:prstGeom>
          <a:solidFill>
            <a:srgbClr val="C00000"/>
          </a:solidFill>
        </p:spPr>
        <p:txBody>
          <a:bodyPr wrap="square" lIns="36000" rIns="36000" rtlCol="0">
            <a:spAutoFit/>
          </a:bodyPr>
          <a:lstStyle/>
          <a:p>
            <a:pPr algn="r"/>
            <a:r>
              <a:rPr lang="en-GB" sz="1400" b="0" i="0" u="none" strike="noStrike">
                <a:solidFill>
                  <a:schemeClr val="bg1"/>
                </a:solidFill>
                <a:effectLst/>
                <a:latin typeface="Arial" panose="020B0604020202020204" pitchFamily="34" charset="0"/>
                <a:cs typeface="Arial" panose="020B0604020202020204" pitchFamily="34" charset="0"/>
              </a:rPr>
              <a:t>Clear, Hold, Build - launched in Felixstowe to tackle drugs, violence and anti-social behaviour</a:t>
            </a:r>
          </a:p>
        </p:txBody>
      </p:sp>
      <p:sp>
        <p:nvSpPr>
          <p:cNvPr id="60" name="Rectangle 59">
            <a:extLst>
              <a:ext uri="{FF2B5EF4-FFF2-40B4-BE49-F238E27FC236}">
                <a16:creationId xmlns:a16="http://schemas.microsoft.com/office/drawing/2014/main" id="{8FF17A0D-600B-C1A2-B923-87239991E5DA}"/>
              </a:ext>
            </a:extLst>
          </p:cNvPr>
          <p:cNvSpPr/>
          <p:nvPr/>
        </p:nvSpPr>
        <p:spPr>
          <a:xfrm>
            <a:off x="4340892" y="1196929"/>
            <a:ext cx="4886384" cy="93498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endParaRPr lang="en-GB" sz="1600" b="1" kern="100">
              <a:latin typeface="Arial" panose="020B0604020202020204" pitchFamily="34" charset="0"/>
              <a:ea typeface="Aptos" panose="020B0004020202020204" pitchFamily="34" charset="0"/>
              <a:cs typeface="Arial" panose="020B0604020202020204" pitchFamily="34" charset="0"/>
            </a:endParaRPr>
          </a:p>
          <a:p>
            <a:r>
              <a:rPr lang="en-GB" sz="1600" b="1" kern="100">
                <a:latin typeface="Arial" panose="020B0604020202020204" pitchFamily="34" charset="0"/>
                <a:ea typeface="Aptos" panose="020B0004020202020204" pitchFamily="34" charset="0"/>
                <a:cs typeface="Arial" panose="020B0604020202020204" pitchFamily="34" charset="0"/>
              </a:rPr>
              <a:t>“</a:t>
            </a:r>
            <a:r>
              <a:rPr lang="en-GB" sz="1600" i="1">
                <a:latin typeface="Arial" panose="020B0604020202020204" pitchFamily="34" charset="0"/>
                <a:cs typeface="Arial" panose="020B0604020202020204" pitchFamily="34" charset="0"/>
              </a:rPr>
              <a:t>Our young people are excluded from the benefits and opportunities of living by the sea – the boat provides them with a new perspective of their home town.”</a:t>
            </a:r>
            <a:r>
              <a:rPr lang="en-GB" sz="1600" b="1">
                <a:effectLst/>
                <a:latin typeface="Arial" panose="020B0604020202020204" pitchFamily="34" charset="0"/>
                <a:cs typeface="Arial" panose="020B0604020202020204" pitchFamily="34" charset="0"/>
              </a:rPr>
              <a:t> </a:t>
            </a:r>
            <a:endParaRPr lang="en-GB" sz="1600" b="1">
              <a:latin typeface="Arial" panose="020B0604020202020204" pitchFamily="34" charset="0"/>
              <a:cs typeface="Arial" panose="020B0604020202020204" pitchFamily="34" charset="0"/>
            </a:endParaRPr>
          </a:p>
        </p:txBody>
      </p:sp>
      <p:sp>
        <p:nvSpPr>
          <p:cNvPr id="61" name="Rectangle 60">
            <a:extLst>
              <a:ext uri="{FF2B5EF4-FFF2-40B4-BE49-F238E27FC236}">
                <a16:creationId xmlns:a16="http://schemas.microsoft.com/office/drawing/2014/main" id="{DC928C14-BACA-4950-C2A4-98C5EF5248A7}"/>
              </a:ext>
            </a:extLst>
          </p:cNvPr>
          <p:cNvSpPr/>
          <p:nvPr/>
        </p:nvSpPr>
        <p:spPr>
          <a:xfrm>
            <a:off x="2375914" y="3320273"/>
            <a:ext cx="1718131" cy="1553648"/>
          </a:xfrm>
          <a:prstGeom prst="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400" i="1">
                <a:latin typeface="Arial" panose="020B0604020202020204" pitchFamily="34" charset="0"/>
                <a:cs typeface="Arial" panose="020B0604020202020204" pitchFamily="34" charset="0"/>
              </a:rPr>
              <a:t>“Neighbourhood health will only come from the ground up, building on local knowledge about the community”</a:t>
            </a:r>
          </a:p>
        </p:txBody>
      </p:sp>
      <p:pic>
        <p:nvPicPr>
          <p:cNvPr id="12" name="Picture 11" descr="Visit Broadstairs - quintessential seaside town on the Kent coast - Visit  Thanet">
            <a:extLst>
              <a:ext uri="{FF2B5EF4-FFF2-40B4-BE49-F238E27FC236}">
                <a16:creationId xmlns:a16="http://schemas.microsoft.com/office/drawing/2014/main" id="{87B88BA6-E1FF-673A-ACD6-F74E1E8EFF50}"/>
              </a:ext>
            </a:extLst>
          </p:cNvPr>
          <p:cNvPicPr>
            <a:picLocks noChangeAspect="1" noChangeArrowheads="1"/>
          </p:cNvPicPr>
          <p:nvPr/>
        </p:nvPicPr>
        <p:blipFill>
          <a:blip r:embed="rId16" cstate="email">
            <a:duotone>
              <a:schemeClr val="bg2">
                <a:shade val="45000"/>
                <a:satMod val="135000"/>
              </a:schemeClr>
              <a:prstClr val="white"/>
            </a:duotone>
            <a:extLst>
              <a:ext uri="{28A0092B-C50C-407E-A947-70E740481C1C}">
                <a14:useLocalDpi xmlns:a14="http://schemas.microsoft.com/office/drawing/2010/main"/>
              </a:ext>
            </a:extLst>
          </a:blip>
          <a:srcRect/>
          <a:stretch/>
        </p:blipFill>
        <p:spPr bwMode="auto">
          <a:xfrm>
            <a:off x="141113" y="5749211"/>
            <a:ext cx="1069721" cy="996064"/>
          </a:xfrm>
          <a:custGeom>
            <a:avLst/>
            <a:gdLst/>
            <a:ahLst/>
            <a:cxnLst/>
            <a:rect l="l" t="t" r="r" b="b"/>
            <a:pathLst>
              <a:path w="1488724" h="1386216">
                <a:moveTo>
                  <a:pt x="693640" y="714168"/>
                </a:moveTo>
                <a:lnTo>
                  <a:pt x="750836" y="784763"/>
                </a:lnTo>
                <a:cubicBezTo>
                  <a:pt x="741237" y="792763"/>
                  <a:pt x="732371" y="798496"/>
                  <a:pt x="724238" y="801962"/>
                </a:cubicBezTo>
                <a:cubicBezTo>
                  <a:pt x="716105" y="805429"/>
                  <a:pt x="707639" y="807162"/>
                  <a:pt x="698839" y="807162"/>
                </a:cubicBezTo>
                <a:cubicBezTo>
                  <a:pt x="685507" y="807162"/>
                  <a:pt x="674874" y="803329"/>
                  <a:pt x="666941" y="795663"/>
                </a:cubicBezTo>
                <a:cubicBezTo>
                  <a:pt x="659008" y="787997"/>
                  <a:pt x="655042" y="778097"/>
                  <a:pt x="655042" y="765964"/>
                </a:cubicBezTo>
                <a:cubicBezTo>
                  <a:pt x="655042" y="756365"/>
                  <a:pt x="658242" y="746966"/>
                  <a:pt x="664641" y="737766"/>
                </a:cubicBezTo>
                <a:cubicBezTo>
                  <a:pt x="671041" y="728567"/>
                  <a:pt x="680707" y="720701"/>
                  <a:pt x="693640" y="714168"/>
                </a:cubicBezTo>
                <a:close/>
                <a:moveTo>
                  <a:pt x="717638" y="589775"/>
                </a:moveTo>
                <a:cubicBezTo>
                  <a:pt x="726838" y="589775"/>
                  <a:pt x="734137" y="592308"/>
                  <a:pt x="739537" y="597375"/>
                </a:cubicBezTo>
                <a:cubicBezTo>
                  <a:pt x="744936" y="602441"/>
                  <a:pt x="747636" y="608574"/>
                  <a:pt x="747636" y="615774"/>
                </a:cubicBezTo>
                <a:cubicBezTo>
                  <a:pt x="747636" y="624307"/>
                  <a:pt x="742037" y="632906"/>
                  <a:pt x="730837" y="641572"/>
                </a:cubicBezTo>
                <a:lnTo>
                  <a:pt x="715638" y="653171"/>
                </a:lnTo>
                <a:lnTo>
                  <a:pt x="701839" y="637172"/>
                </a:lnTo>
                <a:cubicBezTo>
                  <a:pt x="693306" y="627306"/>
                  <a:pt x="689040" y="618907"/>
                  <a:pt x="689040" y="611974"/>
                </a:cubicBezTo>
                <a:cubicBezTo>
                  <a:pt x="689040" y="606108"/>
                  <a:pt x="691573" y="600941"/>
                  <a:pt x="696639" y="596475"/>
                </a:cubicBezTo>
                <a:cubicBezTo>
                  <a:pt x="701706" y="592008"/>
                  <a:pt x="708705" y="589775"/>
                  <a:pt x="717638" y="589775"/>
                </a:cubicBezTo>
                <a:close/>
                <a:moveTo>
                  <a:pt x="894195" y="555177"/>
                </a:moveTo>
                <a:lnTo>
                  <a:pt x="894195" y="848359"/>
                </a:lnTo>
                <a:lnTo>
                  <a:pt x="949191" y="848359"/>
                </a:lnTo>
                <a:lnTo>
                  <a:pt x="949191" y="617574"/>
                </a:lnTo>
                <a:lnTo>
                  <a:pt x="1007188" y="848359"/>
                </a:lnTo>
                <a:lnTo>
                  <a:pt x="1064184" y="848359"/>
                </a:lnTo>
                <a:lnTo>
                  <a:pt x="1122381" y="617574"/>
                </a:lnTo>
                <a:lnTo>
                  <a:pt x="1122381" y="848359"/>
                </a:lnTo>
                <a:lnTo>
                  <a:pt x="1177377" y="848359"/>
                </a:lnTo>
                <a:lnTo>
                  <a:pt x="1177377" y="555177"/>
                </a:lnTo>
                <a:lnTo>
                  <a:pt x="1088583" y="555177"/>
                </a:lnTo>
                <a:lnTo>
                  <a:pt x="1035986" y="755165"/>
                </a:lnTo>
                <a:lnTo>
                  <a:pt x="982789" y="555177"/>
                </a:lnTo>
                <a:close/>
                <a:moveTo>
                  <a:pt x="324295" y="555177"/>
                </a:moveTo>
                <a:lnTo>
                  <a:pt x="324295" y="848359"/>
                </a:lnTo>
                <a:lnTo>
                  <a:pt x="383491" y="848359"/>
                </a:lnTo>
                <a:lnTo>
                  <a:pt x="383491" y="759765"/>
                </a:lnTo>
                <a:lnTo>
                  <a:pt x="431488" y="710768"/>
                </a:lnTo>
                <a:lnTo>
                  <a:pt x="512083" y="848359"/>
                </a:lnTo>
                <a:lnTo>
                  <a:pt x="588679" y="848359"/>
                </a:lnTo>
                <a:lnTo>
                  <a:pt x="472286" y="669370"/>
                </a:lnTo>
                <a:lnTo>
                  <a:pt x="582679" y="555177"/>
                </a:lnTo>
                <a:lnTo>
                  <a:pt x="503084" y="555177"/>
                </a:lnTo>
                <a:lnTo>
                  <a:pt x="383491" y="685369"/>
                </a:lnTo>
                <a:lnTo>
                  <a:pt x="383491" y="555177"/>
                </a:lnTo>
                <a:close/>
                <a:moveTo>
                  <a:pt x="716238" y="550178"/>
                </a:moveTo>
                <a:cubicBezTo>
                  <a:pt x="689973" y="550178"/>
                  <a:pt x="669741" y="556344"/>
                  <a:pt x="655542" y="568677"/>
                </a:cubicBezTo>
                <a:cubicBezTo>
                  <a:pt x="641343" y="581009"/>
                  <a:pt x="634243" y="596042"/>
                  <a:pt x="634243" y="613774"/>
                </a:cubicBezTo>
                <a:cubicBezTo>
                  <a:pt x="634243" y="623373"/>
                  <a:pt x="636776" y="633539"/>
                  <a:pt x="641843" y="644272"/>
                </a:cubicBezTo>
                <a:cubicBezTo>
                  <a:pt x="646909" y="655005"/>
                  <a:pt x="654442" y="666304"/>
                  <a:pt x="664441" y="678170"/>
                </a:cubicBezTo>
                <a:cubicBezTo>
                  <a:pt x="642176" y="689236"/>
                  <a:pt x="625444" y="702268"/>
                  <a:pt x="614244" y="717268"/>
                </a:cubicBezTo>
                <a:cubicBezTo>
                  <a:pt x="603045" y="732267"/>
                  <a:pt x="597445" y="749166"/>
                  <a:pt x="597445" y="767964"/>
                </a:cubicBezTo>
                <a:cubicBezTo>
                  <a:pt x="597445" y="788630"/>
                  <a:pt x="604578" y="806895"/>
                  <a:pt x="618844" y="822761"/>
                </a:cubicBezTo>
                <a:cubicBezTo>
                  <a:pt x="637243" y="843293"/>
                  <a:pt x="664708" y="853559"/>
                  <a:pt x="701239" y="853559"/>
                </a:cubicBezTo>
                <a:cubicBezTo>
                  <a:pt x="719638" y="853559"/>
                  <a:pt x="735504" y="851026"/>
                  <a:pt x="748836" y="845960"/>
                </a:cubicBezTo>
                <a:cubicBezTo>
                  <a:pt x="762169" y="840893"/>
                  <a:pt x="774768" y="833027"/>
                  <a:pt x="786634" y="822361"/>
                </a:cubicBezTo>
                <a:cubicBezTo>
                  <a:pt x="801966" y="836627"/>
                  <a:pt x="817965" y="847826"/>
                  <a:pt x="834631" y="855959"/>
                </a:cubicBezTo>
                <a:lnTo>
                  <a:pt x="868629" y="812562"/>
                </a:lnTo>
                <a:cubicBezTo>
                  <a:pt x="863962" y="810295"/>
                  <a:pt x="856663" y="805662"/>
                  <a:pt x="846730" y="798663"/>
                </a:cubicBezTo>
                <a:cubicBezTo>
                  <a:pt x="836798" y="791663"/>
                  <a:pt x="828698" y="785230"/>
                  <a:pt x="822432" y="779364"/>
                </a:cubicBezTo>
                <a:cubicBezTo>
                  <a:pt x="826698" y="773764"/>
                  <a:pt x="830698" y="766798"/>
                  <a:pt x="834431" y="758465"/>
                </a:cubicBezTo>
                <a:cubicBezTo>
                  <a:pt x="838164" y="750132"/>
                  <a:pt x="842564" y="736966"/>
                  <a:pt x="847630" y="718967"/>
                </a:cubicBezTo>
                <a:lnTo>
                  <a:pt x="796833" y="707368"/>
                </a:lnTo>
                <a:cubicBezTo>
                  <a:pt x="793367" y="721101"/>
                  <a:pt x="789234" y="732233"/>
                  <a:pt x="784434" y="740766"/>
                </a:cubicBezTo>
                <a:lnTo>
                  <a:pt x="743637" y="686969"/>
                </a:lnTo>
                <a:cubicBezTo>
                  <a:pt x="765102" y="673504"/>
                  <a:pt x="779368" y="661438"/>
                  <a:pt x="786434" y="650772"/>
                </a:cubicBezTo>
                <a:cubicBezTo>
                  <a:pt x="793500" y="640106"/>
                  <a:pt x="797033" y="628840"/>
                  <a:pt x="797033" y="616974"/>
                </a:cubicBezTo>
                <a:cubicBezTo>
                  <a:pt x="797033" y="598308"/>
                  <a:pt x="789900" y="582509"/>
                  <a:pt x="775635" y="569577"/>
                </a:cubicBezTo>
                <a:cubicBezTo>
                  <a:pt x="761369" y="556644"/>
                  <a:pt x="741570" y="550178"/>
                  <a:pt x="716238" y="550178"/>
                </a:cubicBezTo>
                <a:close/>
                <a:moveTo>
                  <a:pt x="744362" y="0"/>
                </a:moveTo>
                <a:cubicBezTo>
                  <a:pt x="1155462" y="0"/>
                  <a:pt x="1488724" y="310315"/>
                  <a:pt x="1488724" y="693108"/>
                </a:cubicBezTo>
                <a:cubicBezTo>
                  <a:pt x="1488724" y="1075901"/>
                  <a:pt x="1155462" y="1386216"/>
                  <a:pt x="744362" y="1386216"/>
                </a:cubicBezTo>
                <a:cubicBezTo>
                  <a:pt x="333262" y="1386216"/>
                  <a:pt x="0" y="1075901"/>
                  <a:pt x="0" y="693108"/>
                </a:cubicBezTo>
                <a:cubicBezTo>
                  <a:pt x="0" y="310315"/>
                  <a:pt x="333262" y="0"/>
                  <a:pt x="744362" y="0"/>
                </a:cubicBezTo>
                <a:close/>
              </a:path>
            </a:pathLst>
          </a:custGeom>
          <a:ln w="190500" cap="rnd">
            <a:noFill/>
            <a:prstDash val="solid"/>
          </a:ln>
          <a:effectLst>
            <a:outerShdw sx="1000" sy="1000" algn="bl" rotWithShape="0">
              <a:srgbClr val="000000"/>
            </a:outerShdw>
          </a:effectLst>
          <a:extLst>
            <a:ext uri="{909E8E84-426E-40DD-AFC4-6F175D3DCCD1}">
              <a14:hiddenFill xmlns:a14="http://schemas.microsoft.com/office/drawing/2010/main">
                <a:solidFill>
                  <a:srgbClr val="FFFFFF"/>
                </a:solidFill>
              </a14:hiddenFill>
            </a:ext>
          </a:extLst>
        </p:spPr>
      </p:pic>
      <p:pic>
        <p:nvPicPr>
          <p:cNvPr id="13" name="Picture 12" descr="A boat on the water&#10;&#10;AI-generated content may be incorrect.">
            <a:extLst>
              <a:ext uri="{FF2B5EF4-FFF2-40B4-BE49-F238E27FC236}">
                <a16:creationId xmlns:a16="http://schemas.microsoft.com/office/drawing/2014/main" id="{7356A6CC-7320-FB1F-2C32-3551ED1C0982}"/>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2406347" y="1357511"/>
            <a:ext cx="1687699" cy="1687699"/>
          </a:xfrm>
          <a:prstGeom prst="rect">
            <a:avLst/>
          </a:prstGeom>
        </p:spPr>
      </p:pic>
      <p:pic>
        <p:nvPicPr>
          <p:cNvPr id="14" name="Picture 13" descr="A boat on the water&#10;&#10;AI-generated content may be incorrect.">
            <a:extLst>
              <a:ext uri="{FF2B5EF4-FFF2-40B4-BE49-F238E27FC236}">
                <a16:creationId xmlns:a16="http://schemas.microsoft.com/office/drawing/2014/main" id="{B73D1582-0705-BA7A-9710-70B956C258C6}"/>
              </a:ext>
            </a:extLst>
          </p:cNvPr>
          <p:cNvPicPr>
            <a:picLocks noChangeAspect="1"/>
          </p:cNvPicPr>
          <p:nvPr/>
        </p:nvPicPr>
        <p:blipFill>
          <a:blip r:embed="rId18"/>
          <a:stretch>
            <a:fillRect/>
          </a:stretch>
        </p:blipFill>
        <p:spPr>
          <a:xfrm>
            <a:off x="9333062" y="1312102"/>
            <a:ext cx="2553052" cy="1658545"/>
          </a:xfrm>
          <a:prstGeom prst="rect">
            <a:avLst/>
          </a:prstGeom>
        </p:spPr>
      </p:pic>
      <p:pic>
        <p:nvPicPr>
          <p:cNvPr id="24" name="Picture 23" descr="A purple heart with orange and white text&#10;&#10;AI-generated content may be incorrect.">
            <a:extLst>
              <a:ext uri="{FF2B5EF4-FFF2-40B4-BE49-F238E27FC236}">
                <a16:creationId xmlns:a16="http://schemas.microsoft.com/office/drawing/2014/main" id="{0DC513AA-1164-A171-9B28-97B5936E4D7F}"/>
              </a:ext>
            </a:extLst>
          </p:cNvPr>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10831687" y="3510426"/>
            <a:ext cx="1219200" cy="1219200"/>
          </a:xfrm>
          <a:prstGeom prst="rect">
            <a:avLst/>
          </a:prstGeom>
        </p:spPr>
      </p:pic>
      <p:pic>
        <p:nvPicPr>
          <p:cNvPr id="28" name="Picture 27" descr="A black and white logo with white text&#10;&#10;AI-generated content may be incorrect.">
            <a:extLst>
              <a:ext uri="{FF2B5EF4-FFF2-40B4-BE49-F238E27FC236}">
                <a16:creationId xmlns:a16="http://schemas.microsoft.com/office/drawing/2014/main" id="{D29FF3DA-FBBC-A7A4-7E42-A1FF5CAAF21E}"/>
              </a:ext>
            </a:extLst>
          </p:cNvPr>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4188831" y="3439454"/>
            <a:ext cx="2820699" cy="428013"/>
          </a:xfrm>
          <a:prstGeom prst="rect">
            <a:avLst/>
          </a:prstGeom>
        </p:spPr>
      </p:pic>
      <p:pic>
        <p:nvPicPr>
          <p:cNvPr id="30" name="Picture 29">
            <a:extLst>
              <a:ext uri="{FF2B5EF4-FFF2-40B4-BE49-F238E27FC236}">
                <a16:creationId xmlns:a16="http://schemas.microsoft.com/office/drawing/2014/main" id="{7BEAEC93-27A1-5D5B-2A3B-E5298E818F9F}"/>
              </a:ext>
            </a:extLst>
          </p:cNvPr>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9846317" y="5269906"/>
            <a:ext cx="2165707" cy="980697"/>
          </a:xfrm>
          <a:prstGeom prst="rect">
            <a:avLst/>
          </a:prstGeom>
          <a:solidFill>
            <a:schemeClr val="tx1"/>
          </a:solidFill>
        </p:spPr>
      </p:pic>
      <p:pic>
        <p:nvPicPr>
          <p:cNvPr id="35" name="Graphic 34">
            <a:extLst>
              <a:ext uri="{FF2B5EF4-FFF2-40B4-BE49-F238E27FC236}">
                <a16:creationId xmlns:a16="http://schemas.microsoft.com/office/drawing/2014/main" id="{29F4312A-F804-A59A-346D-67DCB54D421B}"/>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2287652" y="5182904"/>
            <a:ext cx="3035300" cy="431800"/>
          </a:xfrm>
          <a:prstGeom prst="rect">
            <a:avLst/>
          </a:prstGeom>
        </p:spPr>
      </p:pic>
      <p:sp>
        <p:nvSpPr>
          <p:cNvPr id="40" name="TextBox 39">
            <a:extLst>
              <a:ext uri="{FF2B5EF4-FFF2-40B4-BE49-F238E27FC236}">
                <a16:creationId xmlns:a16="http://schemas.microsoft.com/office/drawing/2014/main" id="{A75E6D44-396B-0832-0007-451C739AE4C5}"/>
              </a:ext>
            </a:extLst>
          </p:cNvPr>
          <p:cNvSpPr txBox="1"/>
          <p:nvPr/>
        </p:nvSpPr>
        <p:spPr>
          <a:xfrm>
            <a:off x="1645800" y="5801566"/>
            <a:ext cx="4719898" cy="830997"/>
          </a:xfrm>
          <a:prstGeom prst="rect">
            <a:avLst/>
          </a:prstGeom>
          <a:noFill/>
          <a:ln>
            <a:noFill/>
          </a:ln>
        </p:spPr>
        <p:txBody>
          <a:bodyPr wrap="square">
            <a:spAutoFit/>
          </a:bodyPr>
          <a:lstStyle/>
          <a:p>
            <a:pPr algn="ctr">
              <a:buNone/>
            </a:pPr>
            <a:r>
              <a:rPr lang="en-GB" sz="1600" b="1" i="1">
                <a:solidFill>
                  <a:schemeClr val="bg1"/>
                </a:solidFill>
                <a:latin typeface="Arial" panose="020B0604020202020204" pitchFamily="34" charset="0"/>
                <a:cs typeface="Arial" panose="020B0604020202020204" pitchFamily="34" charset="0"/>
              </a:rPr>
              <a:t>“</a:t>
            </a:r>
            <a:r>
              <a:rPr lang="en-GB" sz="1600" b="1" i="1" u="none" strike="noStrike">
                <a:solidFill>
                  <a:schemeClr val="bg1"/>
                </a:solidFill>
                <a:effectLst/>
                <a:latin typeface="Arial" panose="020B0604020202020204" pitchFamily="34" charset="0"/>
                <a:cs typeface="Arial" panose="020B0604020202020204" pitchFamily="34" charset="0"/>
              </a:rPr>
              <a:t>Sustainability comes from anchor employer engagement – linking this directly to the neighbourhood health approach</a:t>
            </a:r>
            <a:r>
              <a:rPr lang="en-GB" sz="1600" b="1" i="0" u="none" strike="noStrike">
                <a:solidFill>
                  <a:schemeClr val="bg1"/>
                </a:solidFill>
                <a:effectLst/>
                <a:latin typeface="Arial" panose="020B0604020202020204" pitchFamily="34" charset="0"/>
                <a:cs typeface="Arial" panose="020B0604020202020204" pitchFamily="34" charset="0"/>
              </a:rPr>
              <a:t>”</a:t>
            </a:r>
            <a:endParaRPr lang="en-GB" sz="16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93813761"/>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CE7929-D81D-0A2B-B8BE-5C547F94585D}"/>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61C79FC2-F9F2-E744-E4B6-C35125CDDE65}"/>
              </a:ext>
            </a:extLst>
          </p:cNvPr>
          <p:cNvGrpSpPr/>
          <p:nvPr/>
        </p:nvGrpSpPr>
        <p:grpSpPr>
          <a:xfrm>
            <a:off x="-1305584" y="2413410"/>
            <a:ext cx="1060374" cy="1024070"/>
            <a:chOff x="169335" y="2882840"/>
            <a:chExt cx="1272449" cy="1228884"/>
          </a:xfrm>
        </p:grpSpPr>
        <p:sp>
          <p:nvSpPr>
            <p:cNvPr id="7" name="Oval 6">
              <a:extLst>
                <a:ext uri="{FF2B5EF4-FFF2-40B4-BE49-F238E27FC236}">
                  <a16:creationId xmlns:a16="http://schemas.microsoft.com/office/drawing/2014/main" id="{A78C6C17-5F6D-A166-DB59-2F705F5FC7E6}"/>
                </a:ext>
              </a:extLst>
            </p:cNvPr>
            <p:cNvSpPr/>
            <p:nvPr/>
          </p:nvSpPr>
          <p:spPr>
            <a:xfrm>
              <a:off x="234673" y="2983064"/>
              <a:ext cx="1155267" cy="1049580"/>
            </a:xfrm>
            <a:prstGeom prst="ellipse">
              <a:avLst/>
            </a:prstGeom>
            <a:solidFill>
              <a:schemeClr val="bg1"/>
            </a:solidFill>
            <a:ln w="539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sz="1500">
                <a:solidFill>
                  <a:prstClr val="white"/>
                </a:solidFill>
                <a:latin typeface="Calibri" panose="020F0502020204030204"/>
              </a:endParaRPr>
            </a:p>
          </p:txBody>
        </p:sp>
        <p:pic>
          <p:nvPicPr>
            <p:cNvPr id="8" name="Picture 7">
              <a:extLst>
                <a:ext uri="{FF2B5EF4-FFF2-40B4-BE49-F238E27FC236}">
                  <a16:creationId xmlns:a16="http://schemas.microsoft.com/office/drawing/2014/main" id="{560C4547-773E-8353-FC63-7A5E3C9D41BB}"/>
                </a:ext>
              </a:extLst>
            </p:cNvPr>
            <p:cNvPicPr>
              <a:picLocks noChangeAspect="1"/>
            </p:cNvPicPr>
            <p:nvPr/>
          </p:nvPicPr>
          <p:blipFill>
            <a:blip r:embed="rId3" cstate="email">
              <a:alphaModFix amt="85000"/>
              <a:duotone>
                <a:prstClr val="black"/>
                <a:srgbClr val="0070C0">
                  <a:tint val="45000"/>
                  <a:satMod val="400000"/>
                </a:srgbClr>
              </a:duotone>
              <a:extLst>
                <a:ext uri="{28A0092B-C50C-407E-A947-70E740481C1C}">
                  <a14:useLocalDpi xmlns:a14="http://schemas.microsoft.com/office/drawing/2010/main"/>
                </a:ext>
              </a:extLst>
            </a:blip>
            <a:srcRect/>
            <a:stretch/>
          </p:blipFill>
          <p:spPr>
            <a:xfrm>
              <a:off x="169335" y="2882840"/>
              <a:ext cx="1272449" cy="1228884"/>
            </a:xfrm>
            <a:custGeom>
              <a:avLst/>
              <a:gdLst/>
              <a:ahLst/>
              <a:cxnLst/>
              <a:rect l="l" t="t" r="r" b="b"/>
              <a:pathLst>
                <a:path w="1475716" h="1425192">
                  <a:moveTo>
                    <a:pt x="523390" y="694660"/>
                  </a:moveTo>
                  <a:cubicBezTo>
                    <a:pt x="536010" y="694660"/>
                    <a:pt x="546593" y="699478"/>
                    <a:pt x="555139" y="709115"/>
                  </a:cubicBezTo>
                  <a:cubicBezTo>
                    <a:pt x="563686" y="718751"/>
                    <a:pt x="567960" y="732518"/>
                    <a:pt x="567960" y="750415"/>
                  </a:cubicBezTo>
                  <a:cubicBezTo>
                    <a:pt x="567960" y="768770"/>
                    <a:pt x="563686" y="782766"/>
                    <a:pt x="555139" y="792403"/>
                  </a:cubicBezTo>
                  <a:cubicBezTo>
                    <a:pt x="546593" y="802039"/>
                    <a:pt x="536010" y="806858"/>
                    <a:pt x="523390" y="806858"/>
                  </a:cubicBezTo>
                  <a:cubicBezTo>
                    <a:pt x="510771" y="806858"/>
                    <a:pt x="500159" y="802039"/>
                    <a:pt x="491555" y="792403"/>
                  </a:cubicBezTo>
                  <a:cubicBezTo>
                    <a:pt x="482951" y="782766"/>
                    <a:pt x="478649" y="768885"/>
                    <a:pt x="478649" y="750759"/>
                  </a:cubicBezTo>
                  <a:cubicBezTo>
                    <a:pt x="478649" y="732633"/>
                    <a:pt x="482951" y="718751"/>
                    <a:pt x="491555" y="709115"/>
                  </a:cubicBezTo>
                  <a:cubicBezTo>
                    <a:pt x="500159" y="699478"/>
                    <a:pt x="510771" y="694660"/>
                    <a:pt x="523390" y="694660"/>
                  </a:cubicBezTo>
                  <a:close/>
                  <a:moveTo>
                    <a:pt x="1065343" y="692251"/>
                  </a:moveTo>
                  <a:cubicBezTo>
                    <a:pt x="1075209" y="692251"/>
                    <a:pt x="1083584" y="695893"/>
                    <a:pt x="1090467" y="703178"/>
                  </a:cubicBezTo>
                  <a:cubicBezTo>
                    <a:pt x="1097351" y="710463"/>
                    <a:pt x="1100964" y="721103"/>
                    <a:pt x="1101308" y="735099"/>
                  </a:cubicBezTo>
                  <a:lnTo>
                    <a:pt x="1029034" y="735099"/>
                  </a:lnTo>
                  <a:cubicBezTo>
                    <a:pt x="1028919" y="721906"/>
                    <a:pt x="1032303" y="711467"/>
                    <a:pt x="1039187" y="703780"/>
                  </a:cubicBezTo>
                  <a:cubicBezTo>
                    <a:pt x="1046070" y="696094"/>
                    <a:pt x="1054789" y="692251"/>
                    <a:pt x="1065343" y="692251"/>
                  </a:cubicBezTo>
                  <a:close/>
                  <a:moveTo>
                    <a:pt x="1062418" y="655253"/>
                  </a:moveTo>
                  <a:cubicBezTo>
                    <a:pt x="1038211" y="655253"/>
                    <a:pt x="1018193" y="663828"/>
                    <a:pt x="1002361" y="680979"/>
                  </a:cubicBezTo>
                  <a:cubicBezTo>
                    <a:pt x="986529" y="698130"/>
                    <a:pt x="978614" y="721849"/>
                    <a:pt x="978614" y="752135"/>
                  </a:cubicBezTo>
                  <a:cubicBezTo>
                    <a:pt x="978614" y="777489"/>
                    <a:pt x="984636" y="798483"/>
                    <a:pt x="996682" y="815118"/>
                  </a:cubicBezTo>
                  <a:cubicBezTo>
                    <a:pt x="1011940" y="835882"/>
                    <a:pt x="1035458" y="846265"/>
                    <a:pt x="1067236" y="846265"/>
                  </a:cubicBezTo>
                  <a:cubicBezTo>
                    <a:pt x="1087312" y="846265"/>
                    <a:pt x="1104033" y="841647"/>
                    <a:pt x="1117398" y="832412"/>
                  </a:cubicBezTo>
                  <a:cubicBezTo>
                    <a:pt x="1130763" y="823177"/>
                    <a:pt x="1140543" y="809726"/>
                    <a:pt x="1146738" y="792059"/>
                  </a:cubicBezTo>
                  <a:lnTo>
                    <a:pt x="1098555" y="783971"/>
                  </a:lnTo>
                  <a:cubicBezTo>
                    <a:pt x="1095916" y="793148"/>
                    <a:pt x="1092016" y="799802"/>
                    <a:pt x="1086854" y="803932"/>
                  </a:cubicBezTo>
                  <a:cubicBezTo>
                    <a:pt x="1081691" y="808062"/>
                    <a:pt x="1075324" y="810127"/>
                    <a:pt x="1067752" y="810127"/>
                  </a:cubicBezTo>
                  <a:cubicBezTo>
                    <a:pt x="1056624" y="810127"/>
                    <a:pt x="1047332" y="806141"/>
                    <a:pt x="1039875" y="798168"/>
                  </a:cubicBezTo>
                  <a:cubicBezTo>
                    <a:pt x="1032418" y="790194"/>
                    <a:pt x="1028518" y="779038"/>
                    <a:pt x="1028173" y="764697"/>
                  </a:cubicBezTo>
                  <a:lnTo>
                    <a:pt x="1149319" y="764697"/>
                  </a:lnTo>
                  <a:cubicBezTo>
                    <a:pt x="1150008" y="727642"/>
                    <a:pt x="1142493" y="700138"/>
                    <a:pt x="1126777" y="682184"/>
                  </a:cubicBezTo>
                  <a:cubicBezTo>
                    <a:pt x="1111060" y="664230"/>
                    <a:pt x="1089607" y="655253"/>
                    <a:pt x="1062418" y="655253"/>
                  </a:cubicBezTo>
                  <a:close/>
                  <a:moveTo>
                    <a:pt x="859295" y="655253"/>
                  </a:moveTo>
                  <a:cubicBezTo>
                    <a:pt x="833024" y="655253"/>
                    <a:pt x="813636" y="660645"/>
                    <a:pt x="801131" y="671429"/>
                  </a:cubicBezTo>
                  <a:cubicBezTo>
                    <a:pt x="788627" y="682213"/>
                    <a:pt x="782374" y="695520"/>
                    <a:pt x="782374" y="711352"/>
                  </a:cubicBezTo>
                  <a:cubicBezTo>
                    <a:pt x="782374" y="728904"/>
                    <a:pt x="789602" y="742614"/>
                    <a:pt x="804057" y="752480"/>
                  </a:cubicBezTo>
                  <a:cubicBezTo>
                    <a:pt x="814496" y="759592"/>
                    <a:pt x="839219" y="767451"/>
                    <a:pt x="878224" y="776055"/>
                  </a:cubicBezTo>
                  <a:cubicBezTo>
                    <a:pt x="886599" y="778005"/>
                    <a:pt x="891991" y="780128"/>
                    <a:pt x="894400" y="782422"/>
                  </a:cubicBezTo>
                  <a:cubicBezTo>
                    <a:pt x="896694" y="784831"/>
                    <a:pt x="897842" y="787871"/>
                    <a:pt x="897842" y="791542"/>
                  </a:cubicBezTo>
                  <a:cubicBezTo>
                    <a:pt x="897842" y="796934"/>
                    <a:pt x="895719" y="801236"/>
                    <a:pt x="891475" y="804449"/>
                  </a:cubicBezTo>
                  <a:cubicBezTo>
                    <a:pt x="885165" y="809037"/>
                    <a:pt x="875758" y="811332"/>
                    <a:pt x="863253" y="811332"/>
                  </a:cubicBezTo>
                  <a:cubicBezTo>
                    <a:pt x="851896" y="811332"/>
                    <a:pt x="843062" y="808894"/>
                    <a:pt x="836752" y="804018"/>
                  </a:cubicBezTo>
                  <a:cubicBezTo>
                    <a:pt x="830443" y="799143"/>
                    <a:pt x="826255" y="792001"/>
                    <a:pt x="824190" y="782594"/>
                  </a:cubicBezTo>
                  <a:lnTo>
                    <a:pt x="775663" y="789994"/>
                  </a:lnTo>
                  <a:cubicBezTo>
                    <a:pt x="780137" y="807317"/>
                    <a:pt x="789630" y="821026"/>
                    <a:pt x="804143" y="831121"/>
                  </a:cubicBezTo>
                  <a:cubicBezTo>
                    <a:pt x="818655" y="841217"/>
                    <a:pt x="838358" y="846265"/>
                    <a:pt x="863253" y="846265"/>
                  </a:cubicBezTo>
                  <a:cubicBezTo>
                    <a:pt x="890672" y="846265"/>
                    <a:pt x="911379" y="840242"/>
                    <a:pt x="925375" y="828196"/>
                  </a:cubicBezTo>
                  <a:cubicBezTo>
                    <a:pt x="939371" y="816150"/>
                    <a:pt x="946369" y="801753"/>
                    <a:pt x="946369" y="785003"/>
                  </a:cubicBezTo>
                  <a:cubicBezTo>
                    <a:pt x="946369" y="769631"/>
                    <a:pt x="941321" y="757642"/>
                    <a:pt x="931226" y="749038"/>
                  </a:cubicBezTo>
                  <a:cubicBezTo>
                    <a:pt x="921015" y="740549"/>
                    <a:pt x="903033" y="733378"/>
                    <a:pt x="877278" y="727528"/>
                  </a:cubicBezTo>
                  <a:cubicBezTo>
                    <a:pt x="851523" y="721677"/>
                    <a:pt x="836466" y="717145"/>
                    <a:pt x="832106" y="713933"/>
                  </a:cubicBezTo>
                  <a:cubicBezTo>
                    <a:pt x="828894" y="711524"/>
                    <a:pt x="827288" y="708599"/>
                    <a:pt x="827288" y="705157"/>
                  </a:cubicBezTo>
                  <a:cubicBezTo>
                    <a:pt x="827288" y="701142"/>
                    <a:pt x="829123" y="697872"/>
                    <a:pt x="832794" y="695348"/>
                  </a:cubicBezTo>
                  <a:cubicBezTo>
                    <a:pt x="838301" y="691792"/>
                    <a:pt x="847422" y="690014"/>
                    <a:pt x="860156" y="690014"/>
                  </a:cubicBezTo>
                  <a:cubicBezTo>
                    <a:pt x="870251" y="690014"/>
                    <a:pt x="878023" y="691907"/>
                    <a:pt x="883473" y="695692"/>
                  </a:cubicBezTo>
                  <a:cubicBezTo>
                    <a:pt x="888922" y="699478"/>
                    <a:pt x="892622" y="704928"/>
                    <a:pt x="894572" y="712040"/>
                  </a:cubicBezTo>
                  <a:lnTo>
                    <a:pt x="940174" y="703608"/>
                  </a:lnTo>
                  <a:cubicBezTo>
                    <a:pt x="935585" y="687662"/>
                    <a:pt x="927210" y="675616"/>
                    <a:pt x="915050" y="667471"/>
                  </a:cubicBezTo>
                  <a:cubicBezTo>
                    <a:pt x="902889" y="659326"/>
                    <a:pt x="884304" y="655253"/>
                    <a:pt x="859295" y="655253"/>
                  </a:cubicBezTo>
                  <a:close/>
                  <a:moveTo>
                    <a:pt x="743842" y="655253"/>
                  </a:moveTo>
                  <a:cubicBezTo>
                    <a:pt x="736041" y="655253"/>
                    <a:pt x="729071" y="657203"/>
                    <a:pt x="722934" y="661104"/>
                  </a:cubicBezTo>
                  <a:cubicBezTo>
                    <a:pt x="716796" y="665004"/>
                    <a:pt x="709884" y="673092"/>
                    <a:pt x="702198" y="685367"/>
                  </a:cubicBezTo>
                  <a:lnTo>
                    <a:pt x="702198" y="659383"/>
                  </a:lnTo>
                  <a:lnTo>
                    <a:pt x="657284" y="659383"/>
                  </a:lnTo>
                  <a:lnTo>
                    <a:pt x="657284" y="842135"/>
                  </a:lnTo>
                  <a:lnTo>
                    <a:pt x="705639" y="842135"/>
                  </a:lnTo>
                  <a:lnTo>
                    <a:pt x="705639" y="785692"/>
                  </a:lnTo>
                  <a:cubicBezTo>
                    <a:pt x="705639" y="754602"/>
                    <a:pt x="706987" y="734182"/>
                    <a:pt x="709683" y="724430"/>
                  </a:cubicBezTo>
                  <a:cubicBezTo>
                    <a:pt x="712379" y="714679"/>
                    <a:pt x="716079" y="707939"/>
                    <a:pt x="720783" y="704210"/>
                  </a:cubicBezTo>
                  <a:cubicBezTo>
                    <a:pt x="725486" y="700482"/>
                    <a:pt x="731222" y="698618"/>
                    <a:pt x="737991" y="698618"/>
                  </a:cubicBezTo>
                  <a:cubicBezTo>
                    <a:pt x="744989" y="698618"/>
                    <a:pt x="752561" y="701256"/>
                    <a:pt x="760706" y="706534"/>
                  </a:cubicBezTo>
                  <a:lnTo>
                    <a:pt x="775677" y="664373"/>
                  </a:lnTo>
                  <a:cubicBezTo>
                    <a:pt x="765467" y="658293"/>
                    <a:pt x="754855" y="655253"/>
                    <a:pt x="743842" y="655253"/>
                  </a:cubicBezTo>
                  <a:close/>
                  <a:moveTo>
                    <a:pt x="523218" y="655253"/>
                  </a:moveTo>
                  <a:cubicBezTo>
                    <a:pt x="505322" y="655253"/>
                    <a:pt x="489117" y="659211"/>
                    <a:pt x="474605" y="667127"/>
                  </a:cubicBezTo>
                  <a:cubicBezTo>
                    <a:pt x="460092" y="675043"/>
                    <a:pt x="448878" y="686515"/>
                    <a:pt x="440963" y="701543"/>
                  </a:cubicBezTo>
                  <a:cubicBezTo>
                    <a:pt x="433047" y="716572"/>
                    <a:pt x="429089" y="732117"/>
                    <a:pt x="429089" y="748178"/>
                  </a:cubicBezTo>
                  <a:cubicBezTo>
                    <a:pt x="429089" y="769172"/>
                    <a:pt x="433047" y="786982"/>
                    <a:pt x="440963" y="801609"/>
                  </a:cubicBezTo>
                  <a:cubicBezTo>
                    <a:pt x="448878" y="816236"/>
                    <a:pt x="460437" y="827336"/>
                    <a:pt x="475637" y="834907"/>
                  </a:cubicBezTo>
                  <a:cubicBezTo>
                    <a:pt x="490838" y="842479"/>
                    <a:pt x="506813" y="846265"/>
                    <a:pt x="523562" y="846265"/>
                  </a:cubicBezTo>
                  <a:cubicBezTo>
                    <a:pt x="550637" y="846265"/>
                    <a:pt x="573093" y="837173"/>
                    <a:pt x="590933" y="818990"/>
                  </a:cubicBezTo>
                  <a:cubicBezTo>
                    <a:pt x="608772" y="800806"/>
                    <a:pt x="617691" y="777891"/>
                    <a:pt x="617691" y="750243"/>
                  </a:cubicBezTo>
                  <a:cubicBezTo>
                    <a:pt x="617691" y="722824"/>
                    <a:pt x="608858" y="700138"/>
                    <a:pt x="591191" y="682184"/>
                  </a:cubicBezTo>
                  <a:cubicBezTo>
                    <a:pt x="573524" y="664230"/>
                    <a:pt x="550866" y="655253"/>
                    <a:pt x="523218" y="655253"/>
                  </a:cubicBezTo>
                  <a:close/>
                  <a:moveTo>
                    <a:pt x="234208" y="632538"/>
                  </a:moveTo>
                  <a:lnTo>
                    <a:pt x="257095" y="632538"/>
                  </a:lnTo>
                  <a:cubicBezTo>
                    <a:pt x="277859" y="632538"/>
                    <a:pt x="291798" y="633341"/>
                    <a:pt x="298911" y="634947"/>
                  </a:cubicBezTo>
                  <a:cubicBezTo>
                    <a:pt x="308433" y="637012"/>
                    <a:pt x="316291" y="640970"/>
                    <a:pt x="322486" y="646821"/>
                  </a:cubicBezTo>
                  <a:cubicBezTo>
                    <a:pt x="328681" y="652672"/>
                    <a:pt x="333499" y="660817"/>
                    <a:pt x="336941" y="671257"/>
                  </a:cubicBezTo>
                  <a:cubicBezTo>
                    <a:pt x="340383" y="681696"/>
                    <a:pt x="342104" y="696668"/>
                    <a:pt x="342104" y="716170"/>
                  </a:cubicBezTo>
                  <a:cubicBezTo>
                    <a:pt x="342104" y="735673"/>
                    <a:pt x="340383" y="751074"/>
                    <a:pt x="336941" y="762374"/>
                  </a:cubicBezTo>
                  <a:cubicBezTo>
                    <a:pt x="333499" y="773674"/>
                    <a:pt x="329054" y="781791"/>
                    <a:pt x="323605" y="786724"/>
                  </a:cubicBezTo>
                  <a:cubicBezTo>
                    <a:pt x="318155" y="791657"/>
                    <a:pt x="311301" y="795156"/>
                    <a:pt x="303041" y="797221"/>
                  </a:cubicBezTo>
                  <a:cubicBezTo>
                    <a:pt x="296731" y="798827"/>
                    <a:pt x="286464" y="799630"/>
                    <a:pt x="272238" y="799630"/>
                  </a:cubicBezTo>
                  <a:lnTo>
                    <a:pt x="234208" y="799630"/>
                  </a:lnTo>
                  <a:close/>
                  <a:moveTo>
                    <a:pt x="1243514" y="594852"/>
                  </a:moveTo>
                  <a:lnTo>
                    <a:pt x="1194986" y="623074"/>
                  </a:lnTo>
                  <a:lnTo>
                    <a:pt x="1194986" y="659383"/>
                  </a:lnTo>
                  <a:lnTo>
                    <a:pt x="1172788" y="659383"/>
                  </a:lnTo>
                  <a:lnTo>
                    <a:pt x="1172788" y="697929"/>
                  </a:lnTo>
                  <a:lnTo>
                    <a:pt x="1194986" y="697929"/>
                  </a:lnTo>
                  <a:lnTo>
                    <a:pt x="1194986" y="777604"/>
                  </a:lnTo>
                  <a:cubicBezTo>
                    <a:pt x="1194986" y="794697"/>
                    <a:pt x="1195503" y="806055"/>
                    <a:pt x="1196535" y="811676"/>
                  </a:cubicBezTo>
                  <a:cubicBezTo>
                    <a:pt x="1197797" y="819592"/>
                    <a:pt x="1200063" y="825873"/>
                    <a:pt x="1203332" y="830519"/>
                  </a:cubicBezTo>
                  <a:cubicBezTo>
                    <a:pt x="1206602" y="835165"/>
                    <a:pt x="1211736" y="838951"/>
                    <a:pt x="1218734" y="841877"/>
                  </a:cubicBezTo>
                  <a:cubicBezTo>
                    <a:pt x="1225732" y="844802"/>
                    <a:pt x="1233590" y="846265"/>
                    <a:pt x="1242309" y="846265"/>
                  </a:cubicBezTo>
                  <a:cubicBezTo>
                    <a:pt x="1256535" y="846265"/>
                    <a:pt x="1269269" y="843855"/>
                    <a:pt x="1280511" y="839037"/>
                  </a:cubicBezTo>
                  <a:lnTo>
                    <a:pt x="1276381" y="801523"/>
                  </a:lnTo>
                  <a:cubicBezTo>
                    <a:pt x="1267892" y="804621"/>
                    <a:pt x="1261410" y="806169"/>
                    <a:pt x="1256936" y="806169"/>
                  </a:cubicBezTo>
                  <a:cubicBezTo>
                    <a:pt x="1253724" y="806169"/>
                    <a:pt x="1250999" y="805366"/>
                    <a:pt x="1248762" y="803760"/>
                  </a:cubicBezTo>
                  <a:cubicBezTo>
                    <a:pt x="1246525" y="802154"/>
                    <a:pt x="1245091" y="800118"/>
                    <a:pt x="1244460" y="797651"/>
                  </a:cubicBezTo>
                  <a:cubicBezTo>
                    <a:pt x="1243829" y="795185"/>
                    <a:pt x="1243514" y="786495"/>
                    <a:pt x="1243514" y="771581"/>
                  </a:cubicBezTo>
                  <a:lnTo>
                    <a:pt x="1243514" y="697929"/>
                  </a:lnTo>
                  <a:lnTo>
                    <a:pt x="1276554" y="697929"/>
                  </a:lnTo>
                  <a:lnTo>
                    <a:pt x="1276554" y="659383"/>
                  </a:lnTo>
                  <a:lnTo>
                    <a:pt x="1243514" y="659383"/>
                  </a:lnTo>
                  <a:close/>
                  <a:moveTo>
                    <a:pt x="183271" y="589862"/>
                  </a:moveTo>
                  <a:lnTo>
                    <a:pt x="183271" y="842135"/>
                  </a:lnTo>
                  <a:lnTo>
                    <a:pt x="279121" y="842135"/>
                  </a:lnTo>
                  <a:cubicBezTo>
                    <a:pt x="297936" y="842135"/>
                    <a:pt x="312964" y="840356"/>
                    <a:pt x="324207" y="836800"/>
                  </a:cubicBezTo>
                  <a:cubicBezTo>
                    <a:pt x="339236" y="831982"/>
                    <a:pt x="351167" y="825271"/>
                    <a:pt x="360000" y="816666"/>
                  </a:cubicBezTo>
                  <a:cubicBezTo>
                    <a:pt x="371702" y="805309"/>
                    <a:pt x="380707" y="790453"/>
                    <a:pt x="387017" y="772097"/>
                  </a:cubicBezTo>
                  <a:cubicBezTo>
                    <a:pt x="392180" y="757069"/>
                    <a:pt x="394761" y="739172"/>
                    <a:pt x="394761" y="718407"/>
                  </a:cubicBezTo>
                  <a:cubicBezTo>
                    <a:pt x="394761" y="694775"/>
                    <a:pt x="392007" y="674899"/>
                    <a:pt x="386501" y="658781"/>
                  </a:cubicBezTo>
                  <a:cubicBezTo>
                    <a:pt x="380994" y="642662"/>
                    <a:pt x="372964" y="629039"/>
                    <a:pt x="362409" y="617911"/>
                  </a:cubicBezTo>
                  <a:cubicBezTo>
                    <a:pt x="351855" y="606783"/>
                    <a:pt x="339178" y="599039"/>
                    <a:pt x="324379" y="594680"/>
                  </a:cubicBezTo>
                  <a:cubicBezTo>
                    <a:pt x="313366" y="591468"/>
                    <a:pt x="297362" y="589862"/>
                    <a:pt x="276368" y="589862"/>
                  </a:cubicBezTo>
                  <a:close/>
                  <a:moveTo>
                    <a:pt x="737858" y="0"/>
                  </a:moveTo>
                  <a:cubicBezTo>
                    <a:pt x="1145366" y="0"/>
                    <a:pt x="1475716" y="319040"/>
                    <a:pt x="1475716" y="712596"/>
                  </a:cubicBezTo>
                  <a:cubicBezTo>
                    <a:pt x="1475716" y="1106152"/>
                    <a:pt x="1145366" y="1425192"/>
                    <a:pt x="737858" y="1425192"/>
                  </a:cubicBezTo>
                  <a:cubicBezTo>
                    <a:pt x="330350" y="1425192"/>
                    <a:pt x="0" y="1106152"/>
                    <a:pt x="0" y="712596"/>
                  </a:cubicBezTo>
                  <a:cubicBezTo>
                    <a:pt x="0" y="319040"/>
                    <a:pt x="330350" y="0"/>
                    <a:pt x="737858" y="0"/>
                  </a:cubicBezTo>
                  <a:close/>
                </a:path>
              </a:pathLst>
            </a:custGeom>
            <a:ln w="53975" cap="rnd">
              <a:solidFill>
                <a:schemeClr val="bg1"/>
              </a:solidFill>
              <a:prstDash val="solid"/>
            </a:ln>
            <a:effectLst>
              <a:outerShdw sx="1000" sy="1000" algn="bl" rotWithShape="0">
                <a:srgbClr val="000000"/>
              </a:outerShdw>
            </a:effectLst>
          </p:spPr>
        </p:pic>
      </p:grpSp>
      <p:grpSp>
        <p:nvGrpSpPr>
          <p:cNvPr id="9" name="Group 8">
            <a:extLst>
              <a:ext uri="{FF2B5EF4-FFF2-40B4-BE49-F238E27FC236}">
                <a16:creationId xmlns:a16="http://schemas.microsoft.com/office/drawing/2014/main" id="{CE535D77-A32D-4FA1-2984-3484D5BFFC03}"/>
              </a:ext>
            </a:extLst>
          </p:cNvPr>
          <p:cNvGrpSpPr/>
          <p:nvPr/>
        </p:nvGrpSpPr>
        <p:grpSpPr>
          <a:xfrm>
            <a:off x="-1322149" y="4639828"/>
            <a:ext cx="1077588" cy="1022154"/>
            <a:chOff x="169335" y="5554541"/>
            <a:chExt cx="1293106" cy="1226585"/>
          </a:xfrm>
        </p:grpSpPr>
        <p:sp>
          <p:nvSpPr>
            <p:cNvPr id="10" name="Oval 9">
              <a:extLst>
                <a:ext uri="{FF2B5EF4-FFF2-40B4-BE49-F238E27FC236}">
                  <a16:creationId xmlns:a16="http://schemas.microsoft.com/office/drawing/2014/main" id="{78234CE7-4153-8A26-7EE3-262A8C88E07E}"/>
                </a:ext>
              </a:extLst>
            </p:cNvPr>
            <p:cNvSpPr/>
            <p:nvPr/>
          </p:nvSpPr>
          <p:spPr>
            <a:xfrm>
              <a:off x="215217" y="5646775"/>
              <a:ext cx="1218327" cy="1049580"/>
            </a:xfrm>
            <a:prstGeom prst="ellipse">
              <a:avLst/>
            </a:prstGeom>
            <a:solidFill>
              <a:schemeClr val="bg1"/>
            </a:solidFill>
            <a:ln w="539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sz="1500">
                <a:solidFill>
                  <a:prstClr val="white"/>
                </a:solidFill>
                <a:latin typeface="Calibri" panose="020F0502020204030204"/>
              </a:endParaRPr>
            </a:p>
          </p:txBody>
        </p:sp>
        <p:pic>
          <p:nvPicPr>
            <p:cNvPr id="11" name="Picture 10">
              <a:extLst>
                <a:ext uri="{FF2B5EF4-FFF2-40B4-BE49-F238E27FC236}">
                  <a16:creationId xmlns:a16="http://schemas.microsoft.com/office/drawing/2014/main" id="{A1A02A43-1E11-DA37-F1A7-EB5A121A96D5}"/>
                </a:ext>
              </a:extLst>
            </p:cNvPr>
            <p:cNvPicPr>
              <a:picLocks noChangeAspect="1" noChangeArrowheads="1"/>
            </p:cNvPicPr>
            <p:nvPr/>
          </p:nvPicPr>
          <p:blipFill>
            <a:blip r:embed="rId4" cstate="email">
              <a:duotone>
                <a:prstClr val="black"/>
                <a:schemeClr val="accent6">
                  <a:lumMod val="75000"/>
                  <a:tint val="45000"/>
                  <a:satMod val="400000"/>
                </a:schemeClr>
              </a:duotone>
              <a:extLst>
                <a:ext uri="{28A0092B-C50C-407E-A947-70E740481C1C}">
                  <a14:useLocalDpi xmlns:a14="http://schemas.microsoft.com/office/drawing/2010/main"/>
                </a:ext>
              </a:extLst>
            </a:blip>
            <a:srcRect/>
            <a:stretch/>
          </p:blipFill>
          <p:spPr bwMode="auto">
            <a:xfrm>
              <a:off x="169335" y="5554541"/>
              <a:ext cx="1293106" cy="1226585"/>
            </a:xfrm>
            <a:custGeom>
              <a:avLst/>
              <a:gdLst/>
              <a:ahLst/>
              <a:cxnLst/>
              <a:rect l="l" t="t" r="r" b="b"/>
              <a:pathLst>
                <a:path w="1587684" h="1470190">
                  <a:moveTo>
                    <a:pt x="1186786" y="717625"/>
                  </a:moveTo>
                  <a:cubicBezTo>
                    <a:pt x="1198252" y="717625"/>
                    <a:pt x="1207985" y="721858"/>
                    <a:pt x="1215984" y="730325"/>
                  </a:cubicBezTo>
                  <a:cubicBezTo>
                    <a:pt x="1223984" y="738791"/>
                    <a:pt x="1228183" y="751157"/>
                    <a:pt x="1228583" y="767422"/>
                  </a:cubicBezTo>
                  <a:lnTo>
                    <a:pt x="1144588" y="767422"/>
                  </a:lnTo>
                  <a:cubicBezTo>
                    <a:pt x="1144455" y="752090"/>
                    <a:pt x="1148388" y="739957"/>
                    <a:pt x="1156388" y="731025"/>
                  </a:cubicBezTo>
                  <a:cubicBezTo>
                    <a:pt x="1164387" y="722092"/>
                    <a:pt x="1174520" y="717625"/>
                    <a:pt x="1186786" y="717625"/>
                  </a:cubicBezTo>
                  <a:close/>
                  <a:moveTo>
                    <a:pt x="1307192" y="679428"/>
                  </a:moveTo>
                  <a:lnTo>
                    <a:pt x="1380588" y="782421"/>
                  </a:lnTo>
                  <a:lnTo>
                    <a:pt x="1303993" y="891815"/>
                  </a:lnTo>
                  <a:lnTo>
                    <a:pt x="1369789" y="891815"/>
                  </a:lnTo>
                  <a:lnTo>
                    <a:pt x="1413386" y="826019"/>
                  </a:lnTo>
                  <a:lnTo>
                    <a:pt x="1456583" y="891815"/>
                  </a:lnTo>
                  <a:lnTo>
                    <a:pt x="1525579" y="891815"/>
                  </a:lnTo>
                  <a:lnTo>
                    <a:pt x="1446984" y="780022"/>
                  </a:lnTo>
                  <a:lnTo>
                    <a:pt x="1518980" y="679428"/>
                  </a:lnTo>
                  <a:lnTo>
                    <a:pt x="1452984" y="679428"/>
                  </a:lnTo>
                  <a:lnTo>
                    <a:pt x="1413386" y="737824"/>
                  </a:lnTo>
                  <a:lnTo>
                    <a:pt x="1375788" y="679428"/>
                  </a:lnTo>
                  <a:close/>
                  <a:moveTo>
                    <a:pt x="396341" y="679428"/>
                  </a:moveTo>
                  <a:lnTo>
                    <a:pt x="396341" y="813820"/>
                  </a:lnTo>
                  <a:cubicBezTo>
                    <a:pt x="396341" y="833818"/>
                    <a:pt x="398874" y="849484"/>
                    <a:pt x="403940" y="860817"/>
                  </a:cubicBezTo>
                  <a:cubicBezTo>
                    <a:pt x="409007" y="872149"/>
                    <a:pt x="417206" y="880949"/>
                    <a:pt x="428539" y="887215"/>
                  </a:cubicBezTo>
                  <a:cubicBezTo>
                    <a:pt x="439872" y="893481"/>
                    <a:pt x="452671" y="896614"/>
                    <a:pt x="466937" y="896614"/>
                  </a:cubicBezTo>
                  <a:cubicBezTo>
                    <a:pt x="480936" y="896614"/>
                    <a:pt x="494235" y="893348"/>
                    <a:pt x="506834" y="886815"/>
                  </a:cubicBezTo>
                  <a:cubicBezTo>
                    <a:pt x="519433" y="880282"/>
                    <a:pt x="529599" y="871349"/>
                    <a:pt x="537332" y="860017"/>
                  </a:cubicBezTo>
                  <a:lnTo>
                    <a:pt x="537332" y="891815"/>
                  </a:lnTo>
                  <a:lnTo>
                    <a:pt x="589529" y="891815"/>
                  </a:lnTo>
                  <a:lnTo>
                    <a:pt x="589529" y="679428"/>
                  </a:lnTo>
                  <a:lnTo>
                    <a:pt x="533333" y="679428"/>
                  </a:lnTo>
                  <a:lnTo>
                    <a:pt x="533333" y="769022"/>
                  </a:lnTo>
                  <a:cubicBezTo>
                    <a:pt x="533333" y="799420"/>
                    <a:pt x="531933" y="818519"/>
                    <a:pt x="529133" y="826319"/>
                  </a:cubicBezTo>
                  <a:cubicBezTo>
                    <a:pt x="526333" y="834118"/>
                    <a:pt x="521133" y="840651"/>
                    <a:pt x="513534" y="845918"/>
                  </a:cubicBezTo>
                  <a:cubicBezTo>
                    <a:pt x="505934" y="851184"/>
                    <a:pt x="497335" y="853817"/>
                    <a:pt x="487735" y="853817"/>
                  </a:cubicBezTo>
                  <a:cubicBezTo>
                    <a:pt x="479336" y="853817"/>
                    <a:pt x="472403" y="851851"/>
                    <a:pt x="466937" y="847917"/>
                  </a:cubicBezTo>
                  <a:cubicBezTo>
                    <a:pt x="461470" y="843984"/>
                    <a:pt x="457704" y="838651"/>
                    <a:pt x="455637" y="831918"/>
                  </a:cubicBezTo>
                  <a:cubicBezTo>
                    <a:pt x="453571" y="825185"/>
                    <a:pt x="452537" y="806887"/>
                    <a:pt x="452537" y="777022"/>
                  </a:cubicBezTo>
                  <a:lnTo>
                    <a:pt x="452537" y="679428"/>
                  </a:lnTo>
                  <a:close/>
                  <a:moveTo>
                    <a:pt x="1183386" y="674628"/>
                  </a:moveTo>
                  <a:cubicBezTo>
                    <a:pt x="1155254" y="674628"/>
                    <a:pt x="1131989" y="684594"/>
                    <a:pt x="1113590" y="704526"/>
                  </a:cubicBezTo>
                  <a:cubicBezTo>
                    <a:pt x="1095191" y="724458"/>
                    <a:pt x="1085992" y="752023"/>
                    <a:pt x="1085992" y="787221"/>
                  </a:cubicBezTo>
                  <a:cubicBezTo>
                    <a:pt x="1085992" y="816686"/>
                    <a:pt x="1092992" y="841084"/>
                    <a:pt x="1106991" y="860417"/>
                  </a:cubicBezTo>
                  <a:cubicBezTo>
                    <a:pt x="1124723" y="884549"/>
                    <a:pt x="1152055" y="896614"/>
                    <a:pt x="1188986" y="896614"/>
                  </a:cubicBezTo>
                  <a:cubicBezTo>
                    <a:pt x="1212318" y="896614"/>
                    <a:pt x="1231750" y="891248"/>
                    <a:pt x="1247282" y="880515"/>
                  </a:cubicBezTo>
                  <a:cubicBezTo>
                    <a:pt x="1262814" y="869783"/>
                    <a:pt x="1274180" y="854150"/>
                    <a:pt x="1281380" y="833618"/>
                  </a:cubicBezTo>
                  <a:lnTo>
                    <a:pt x="1225383" y="824219"/>
                  </a:lnTo>
                  <a:cubicBezTo>
                    <a:pt x="1222317" y="834885"/>
                    <a:pt x="1217784" y="842618"/>
                    <a:pt x="1211784" y="847417"/>
                  </a:cubicBezTo>
                  <a:cubicBezTo>
                    <a:pt x="1205785" y="852217"/>
                    <a:pt x="1198385" y="854617"/>
                    <a:pt x="1189586" y="854617"/>
                  </a:cubicBezTo>
                  <a:cubicBezTo>
                    <a:pt x="1176653" y="854617"/>
                    <a:pt x="1165854" y="849984"/>
                    <a:pt x="1157188" y="840718"/>
                  </a:cubicBezTo>
                  <a:cubicBezTo>
                    <a:pt x="1148521" y="831452"/>
                    <a:pt x="1143988" y="818486"/>
                    <a:pt x="1143588" y="801820"/>
                  </a:cubicBezTo>
                  <a:lnTo>
                    <a:pt x="1284380" y="801820"/>
                  </a:lnTo>
                  <a:cubicBezTo>
                    <a:pt x="1285180" y="758756"/>
                    <a:pt x="1276447" y="726792"/>
                    <a:pt x="1258181" y="705926"/>
                  </a:cubicBezTo>
                  <a:cubicBezTo>
                    <a:pt x="1239916" y="685061"/>
                    <a:pt x="1214984" y="674628"/>
                    <a:pt x="1183386" y="674628"/>
                  </a:cubicBezTo>
                  <a:close/>
                  <a:moveTo>
                    <a:pt x="951186" y="674628"/>
                  </a:moveTo>
                  <a:cubicBezTo>
                    <a:pt x="920655" y="674628"/>
                    <a:pt x="898123" y="680894"/>
                    <a:pt x="883590" y="693427"/>
                  </a:cubicBezTo>
                  <a:cubicBezTo>
                    <a:pt x="869058" y="705959"/>
                    <a:pt x="861792" y="721425"/>
                    <a:pt x="861792" y="739824"/>
                  </a:cubicBezTo>
                  <a:cubicBezTo>
                    <a:pt x="861792" y="760223"/>
                    <a:pt x="870191" y="776155"/>
                    <a:pt x="886990" y="787621"/>
                  </a:cubicBezTo>
                  <a:cubicBezTo>
                    <a:pt x="899123" y="795887"/>
                    <a:pt x="927854" y="805020"/>
                    <a:pt x="973185" y="815019"/>
                  </a:cubicBezTo>
                  <a:cubicBezTo>
                    <a:pt x="982918" y="817286"/>
                    <a:pt x="989184" y="819752"/>
                    <a:pt x="991984" y="822419"/>
                  </a:cubicBezTo>
                  <a:cubicBezTo>
                    <a:pt x="994650" y="825219"/>
                    <a:pt x="995983" y="828752"/>
                    <a:pt x="995983" y="833018"/>
                  </a:cubicBezTo>
                  <a:cubicBezTo>
                    <a:pt x="995983" y="839285"/>
                    <a:pt x="993517" y="844284"/>
                    <a:pt x="988584" y="848017"/>
                  </a:cubicBezTo>
                  <a:cubicBezTo>
                    <a:pt x="981251" y="853350"/>
                    <a:pt x="970318" y="856017"/>
                    <a:pt x="955786" y="856017"/>
                  </a:cubicBezTo>
                  <a:cubicBezTo>
                    <a:pt x="942587" y="856017"/>
                    <a:pt x="932321" y="853184"/>
                    <a:pt x="924988" y="847517"/>
                  </a:cubicBezTo>
                  <a:cubicBezTo>
                    <a:pt x="917655" y="841851"/>
                    <a:pt x="912788" y="833552"/>
                    <a:pt x="910389" y="822619"/>
                  </a:cubicBezTo>
                  <a:lnTo>
                    <a:pt x="853992" y="831218"/>
                  </a:lnTo>
                  <a:cubicBezTo>
                    <a:pt x="859192" y="851351"/>
                    <a:pt x="870224" y="867283"/>
                    <a:pt x="887090" y="879016"/>
                  </a:cubicBezTo>
                  <a:cubicBezTo>
                    <a:pt x="903956" y="890748"/>
                    <a:pt x="926854" y="896614"/>
                    <a:pt x="955786" y="896614"/>
                  </a:cubicBezTo>
                  <a:cubicBezTo>
                    <a:pt x="987651" y="896614"/>
                    <a:pt x="1011716" y="889615"/>
                    <a:pt x="1027981" y="875616"/>
                  </a:cubicBezTo>
                  <a:cubicBezTo>
                    <a:pt x="1044247" y="861617"/>
                    <a:pt x="1052380" y="844884"/>
                    <a:pt x="1052380" y="825419"/>
                  </a:cubicBezTo>
                  <a:cubicBezTo>
                    <a:pt x="1052380" y="807553"/>
                    <a:pt x="1046514" y="793621"/>
                    <a:pt x="1034781" y="783621"/>
                  </a:cubicBezTo>
                  <a:cubicBezTo>
                    <a:pt x="1022915" y="773755"/>
                    <a:pt x="1002016" y="765422"/>
                    <a:pt x="972085" y="758623"/>
                  </a:cubicBezTo>
                  <a:cubicBezTo>
                    <a:pt x="942153" y="751823"/>
                    <a:pt x="924654" y="746557"/>
                    <a:pt x="919588" y="742824"/>
                  </a:cubicBezTo>
                  <a:cubicBezTo>
                    <a:pt x="915855" y="740024"/>
                    <a:pt x="913988" y="736624"/>
                    <a:pt x="913988" y="732624"/>
                  </a:cubicBezTo>
                  <a:cubicBezTo>
                    <a:pt x="913988" y="727958"/>
                    <a:pt x="916122" y="724158"/>
                    <a:pt x="920388" y="721225"/>
                  </a:cubicBezTo>
                  <a:cubicBezTo>
                    <a:pt x="926788" y="717092"/>
                    <a:pt x="937387" y="715026"/>
                    <a:pt x="952186" y="715026"/>
                  </a:cubicBezTo>
                  <a:cubicBezTo>
                    <a:pt x="963919" y="715026"/>
                    <a:pt x="972951" y="717225"/>
                    <a:pt x="979284" y="721625"/>
                  </a:cubicBezTo>
                  <a:cubicBezTo>
                    <a:pt x="985617" y="726025"/>
                    <a:pt x="989917" y="732358"/>
                    <a:pt x="992184" y="740624"/>
                  </a:cubicBezTo>
                  <a:lnTo>
                    <a:pt x="1045180" y="730825"/>
                  </a:lnTo>
                  <a:cubicBezTo>
                    <a:pt x="1039847" y="712292"/>
                    <a:pt x="1030115" y="698293"/>
                    <a:pt x="1015982" y="688827"/>
                  </a:cubicBezTo>
                  <a:cubicBezTo>
                    <a:pt x="1001850" y="679361"/>
                    <a:pt x="980251" y="674628"/>
                    <a:pt x="951186" y="674628"/>
                  </a:cubicBezTo>
                  <a:close/>
                  <a:moveTo>
                    <a:pt x="722586" y="674628"/>
                  </a:moveTo>
                  <a:cubicBezTo>
                    <a:pt x="692055" y="674628"/>
                    <a:pt x="669523" y="680894"/>
                    <a:pt x="654990" y="693427"/>
                  </a:cubicBezTo>
                  <a:cubicBezTo>
                    <a:pt x="640458" y="705959"/>
                    <a:pt x="633192" y="721425"/>
                    <a:pt x="633192" y="739824"/>
                  </a:cubicBezTo>
                  <a:cubicBezTo>
                    <a:pt x="633192" y="760223"/>
                    <a:pt x="641591" y="776155"/>
                    <a:pt x="658390" y="787621"/>
                  </a:cubicBezTo>
                  <a:cubicBezTo>
                    <a:pt x="670523" y="795887"/>
                    <a:pt x="699254" y="805020"/>
                    <a:pt x="744585" y="815019"/>
                  </a:cubicBezTo>
                  <a:cubicBezTo>
                    <a:pt x="754318" y="817286"/>
                    <a:pt x="760584" y="819752"/>
                    <a:pt x="763384" y="822419"/>
                  </a:cubicBezTo>
                  <a:cubicBezTo>
                    <a:pt x="766050" y="825219"/>
                    <a:pt x="767383" y="828752"/>
                    <a:pt x="767383" y="833018"/>
                  </a:cubicBezTo>
                  <a:cubicBezTo>
                    <a:pt x="767383" y="839285"/>
                    <a:pt x="764917" y="844284"/>
                    <a:pt x="759984" y="848017"/>
                  </a:cubicBezTo>
                  <a:cubicBezTo>
                    <a:pt x="752651" y="853350"/>
                    <a:pt x="741718" y="856017"/>
                    <a:pt x="727186" y="856017"/>
                  </a:cubicBezTo>
                  <a:cubicBezTo>
                    <a:pt x="713987" y="856017"/>
                    <a:pt x="703721" y="853184"/>
                    <a:pt x="696388" y="847517"/>
                  </a:cubicBezTo>
                  <a:cubicBezTo>
                    <a:pt x="689055" y="841851"/>
                    <a:pt x="684188" y="833552"/>
                    <a:pt x="681789" y="822619"/>
                  </a:cubicBezTo>
                  <a:lnTo>
                    <a:pt x="625392" y="831218"/>
                  </a:lnTo>
                  <a:cubicBezTo>
                    <a:pt x="630592" y="851351"/>
                    <a:pt x="641624" y="867283"/>
                    <a:pt x="658490" y="879016"/>
                  </a:cubicBezTo>
                  <a:cubicBezTo>
                    <a:pt x="675356" y="890748"/>
                    <a:pt x="698254" y="896614"/>
                    <a:pt x="727186" y="896614"/>
                  </a:cubicBezTo>
                  <a:cubicBezTo>
                    <a:pt x="759051" y="896614"/>
                    <a:pt x="783116" y="889615"/>
                    <a:pt x="799381" y="875616"/>
                  </a:cubicBezTo>
                  <a:cubicBezTo>
                    <a:pt x="815647" y="861617"/>
                    <a:pt x="823780" y="844884"/>
                    <a:pt x="823780" y="825419"/>
                  </a:cubicBezTo>
                  <a:cubicBezTo>
                    <a:pt x="823780" y="807553"/>
                    <a:pt x="817914" y="793621"/>
                    <a:pt x="806181" y="783621"/>
                  </a:cubicBezTo>
                  <a:cubicBezTo>
                    <a:pt x="794315" y="773755"/>
                    <a:pt x="773416" y="765422"/>
                    <a:pt x="743485" y="758623"/>
                  </a:cubicBezTo>
                  <a:cubicBezTo>
                    <a:pt x="713553" y="751823"/>
                    <a:pt x="696054" y="746557"/>
                    <a:pt x="690988" y="742824"/>
                  </a:cubicBezTo>
                  <a:cubicBezTo>
                    <a:pt x="687255" y="740024"/>
                    <a:pt x="685388" y="736624"/>
                    <a:pt x="685388" y="732624"/>
                  </a:cubicBezTo>
                  <a:cubicBezTo>
                    <a:pt x="685388" y="727958"/>
                    <a:pt x="687522" y="724158"/>
                    <a:pt x="691788" y="721225"/>
                  </a:cubicBezTo>
                  <a:cubicBezTo>
                    <a:pt x="698188" y="717092"/>
                    <a:pt x="708787" y="715026"/>
                    <a:pt x="723586" y="715026"/>
                  </a:cubicBezTo>
                  <a:cubicBezTo>
                    <a:pt x="735319" y="715026"/>
                    <a:pt x="744351" y="717225"/>
                    <a:pt x="750684" y="721625"/>
                  </a:cubicBezTo>
                  <a:cubicBezTo>
                    <a:pt x="757017" y="726025"/>
                    <a:pt x="761317" y="732358"/>
                    <a:pt x="763584" y="740624"/>
                  </a:cubicBezTo>
                  <a:lnTo>
                    <a:pt x="816580" y="730825"/>
                  </a:lnTo>
                  <a:cubicBezTo>
                    <a:pt x="811247" y="712292"/>
                    <a:pt x="801515" y="698293"/>
                    <a:pt x="787382" y="688827"/>
                  </a:cubicBezTo>
                  <a:cubicBezTo>
                    <a:pt x="773250" y="679361"/>
                    <a:pt x="751651" y="674628"/>
                    <a:pt x="722586" y="674628"/>
                  </a:cubicBezTo>
                  <a:close/>
                  <a:moveTo>
                    <a:pt x="224310" y="593633"/>
                  </a:moveTo>
                  <a:cubicBezTo>
                    <a:pt x="201778" y="593633"/>
                    <a:pt x="182545" y="597033"/>
                    <a:pt x="166613" y="603832"/>
                  </a:cubicBezTo>
                  <a:cubicBezTo>
                    <a:pt x="150681" y="610632"/>
                    <a:pt x="138481" y="620531"/>
                    <a:pt x="130015" y="633531"/>
                  </a:cubicBezTo>
                  <a:cubicBezTo>
                    <a:pt x="121549" y="646530"/>
                    <a:pt x="117316" y="660496"/>
                    <a:pt x="117316" y="675428"/>
                  </a:cubicBezTo>
                  <a:cubicBezTo>
                    <a:pt x="117316" y="698627"/>
                    <a:pt x="126316" y="718292"/>
                    <a:pt x="144314" y="734424"/>
                  </a:cubicBezTo>
                  <a:cubicBezTo>
                    <a:pt x="157114" y="745890"/>
                    <a:pt x="179379" y="755556"/>
                    <a:pt x="211110" y="763423"/>
                  </a:cubicBezTo>
                  <a:cubicBezTo>
                    <a:pt x="235776" y="769556"/>
                    <a:pt x="251575" y="773822"/>
                    <a:pt x="258507" y="776222"/>
                  </a:cubicBezTo>
                  <a:cubicBezTo>
                    <a:pt x="268640" y="779822"/>
                    <a:pt x="275740" y="784055"/>
                    <a:pt x="279806" y="788921"/>
                  </a:cubicBezTo>
                  <a:cubicBezTo>
                    <a:pt x="283873" y="793787"/>
                    <a:pt x="285906" y="799687"/>
                    <a:pt x="285906" y="806620"/>
                  </a:cubicBezTo>
                  <a:cubicBezTo>
                    <a:pt x="285906" y="817419"/>
                    <a:pt x="281073" y="826852"/>
                    <a:pt x="271407" y="834918"/>
                  </a:cubicBezTo>
                  <a:cubicBezTo>
                    <a:pt x="261741" y="842984"/>
                    <a:pt x="247375" y="847017"/>
                    <a:pt x="228309" y="847017"/>
                  </a:cubicBezTo>
                  <a:cubicBezTo>
                    <a:pt x="210310" y="847017"/>
                    <a:pt x="196011" y="842484"/>
                    <a:pt x="185412" y="833418"/>
                  </a:cubicBezTo>
                  <a:cubicBezTo>
                    <a:pt x="174813" y="824352"/>
                    <a:pt x="167780" y="810153"/>
                    <a:pt x="164313" y="790821"/>
                  </a:cubicBezTo>
                  <a:lnTo>
                    <a:pt x="106717" y="796421"/>
                  </a:lnTo>
                  <a:cubicBezTo>
                    <a:pt x="110583" y="829219"/>
                    <a:pt x="122449" y="854184"/>
                    <a:pt x="142315" y="871316"/>
                  </a:cubicBezTo>
                  <a:cubicBezTo>
                    <a:pt x="162180" y="888448"/>
                    <a:pt x="190645" y="897014"/>
                    <a:pt x="227709" y="897014"/>
                  </a:cubicBezTo>
                  <a:cubicBezTo>
                    <a:pt x="253174" y="897014"/>
                    <a:pt x="274440" y="893448"/>
                    <a:pt x="291505" y="886315"/>
                  </a:cubicBezTo>
                  <a:cubicBezTo>
                    <a:pt x="308571" y="879182"/>
                    <a:pt x="321770" y="868283"/>
                    <a:pt x="331103" y="853617"/>
                  </a:cubicBezTo>
                  <a:cubicBezTo>
                    <a:pt x="340436" y="838951"/>
                    <a:pt x="345102" y="823219"/>
                    <a:pt x="345102" y="806420"/>
                  </a:cubicBezTo>
                  <a:cubicBezTo>
                    <a:pt x="345102" y="787888"/>
                    <a:pt x="341202" y="772322"/>
                    <a:pt x="333403" y="759723"/>
                  </a:cubicBezTo>
                  <a:cubicBezTo>
                    <a:pt x="325603" y="747124"/>
                    <a:pt x="314804" y="737191"/>
                    <a:pt x="301005" y="729925"/>
                  </a:cubicBezTo>
                  <a:cubicBezTo>
                    <a:pt x="287206" y="722658"/>
                    <a:pt x="265907" y="715626"/>
                    <a:pt x="237109" y="708826"/>
                  </a:cubicBezTo>
                  <a:cubicBezTo>
                    <a:pt x="208311" y="702026"/>
                    <a:pt x="190178" y="695493"/>
                    <a:pt x="182712" y="689227"/>
                  </a:cubicBezTo>
                  <a:cubicBezTo>
                    <a:pt x="176846" y="684294"/>
                    <a:pt x="173913" y="678361"/>
                    <a:pt x="173913" y="671428"/>
                  </a:cubicBezTo>
                  <a:cubicBezTo>
                    <a:pt x="173913" y="663829"/>
                    <a:pt x="177046" y="657762"/>
                    <a:pt x="183312" y="653229"/>
                  </a:cubicBezTo>
                  <a:cubicBezTo>
                    <a:pt x="193045" y="646163"/>
                    <a:pt x="206511" y="642630"/>
                    <a:pt x="223710" y="642630"/>
                  </a:cubicBezTo>
                  <a:cubicBezTo>
                    <a:pt x="240375" y="642630"/>
                    <a:pt x="252874" y="645930"/>
                    <a:pt x="261207" y="652529"/>
                  </a:cubicBezTo>
                  <a:cubicBezTo>
                    <a:pt x="269540" y="659129"/>
                    <a:pt x="274973" y="669962"/>
                    <a:pt x="277506" y="685027"/>
                  </a:cubicBezTo>
                  <a:lnTo>
                    <a:pt x="336703" y="682428"/>
                  </a:lnTo>
                  <a:cubicBezTo>
                    <a:pt x="335769" y="655496"/>
                    <a:pt x="326003" y="633964"/>
                    <a:pt x="307405" y="617831"/>
                  </a:cubicBezTo>
                  <a:cubicBezTo>
                    <a:pt x="288806" y="601699"/>
                    <a:pt x="261107" y="593633"/>
                    <a:pt x="224310" y="593633"/>
                  </a:cubicBezTo>
                  <a:close/>
                  <a:moveTo>
                    <a:pt x="793842" y="0"/>
                  </a:moveTo>
                  <a:cubicBezTo>
                    <a:pt x="1232269" y="0"/>
                    <a:pt x="1587684" y="329113"/>
                    <a:pt x="1587684" y="735095"/>
                  </a:cubicBezTo>
                  <a:cubicBezTo>
                    <a:pt x="1587684" y="1141077"/>
                    <a:pt x="1232269" y="1470190"/>
                    <a:pt x="793842" y="1470190"/>
                  </a:cubicBezTo>
                  <a:cubicBezTo>
                    <a:pt x="355415" y="1470190"/>
                    <a:pt x="0" y="1141077"/>
                    <a:pt x="0" y="735095"/>
                  </a:cubicBezTo>
                  <a:cubicBezTo>
                    <a:pt x="0" y="329113"/>
                    <a:pt x="355415" y="0"/>
                    <a:pt x="793842" y="0"/>
                  </a:cubicBezTo>
                  <a:close/>
                </a:path>
              </a:pathLst>
            </a:custGeom>
            <a:ln w="53975" cap="rnd">
              <a:solidFill>
                <a:schemeClr val="bg1"/>
              </a:solidFill>
              <a:prstDash val="solid"/>
            </a:ln>
            <a:effectLst>
              <a:outerShdw sx="1000" sy="1000" algn="bl" rotWithShape="0">
                <a:srgbClr val="000000"/>
              </a:outerShdw>
            </a:effectLst>
            <a:extLst>
              <a:ext uri="{909E8E84-426E-40DD-AFC4-6F175D3DCCD1}">
                <a14:hiddenFill xmlns:a14="http://schemas.microsoft.com/office/drawing/2010/main">
                  <a:solidFill>
                    <a:srgbClr val="FFFFFF"/>
                  </a:solidFill>
                </a14:hiddenFill>
              </a:ext>
            </a:extLst>
          </p:spPr>
        </p:pic>
      </p:grpSp>
      <p:grpSp>
        <p:nvGrpSpPr>
          <p:cNvPr id="15" name="Group 14">
            <a:extLst>
              <a:ext uri="{FF2B5EF4-FFF2-40B4-BE49-F238E27FC236}">
                <a16:creationId xmlns:a16="http://schemas.microsoft.com/office/drawing/2014/main" id="{D5DDB237-5F98-2100-7A16-D021F4900FDD}"/>
              </a:ext>
            </a:extLst>
          </p:cNvPr>
          <p:cNvGrpSpPr/>
          <p:nvPr/>
        </p:nvGrpSpPr>
        <p:grpSpPr>
          <a:xfrm>
            <a:off x="-1295521" y="3508358"/>
            <a:ext cx="1060374" cy="1020313"/>
            <a:chOff x="169335" y="4210029"/>
            <a:chExt cx="1272449" cy="1224375"/>
          </a:xfrm>
        </p:grpSpPr>
        <p:sp>
          <p:nvSpPr>
            <p:cNvPr id="17" name="Oval 16">
              <a:extLst>
                <a:ext uri="{FF2B5EF4-FFF2-40B4-BE49-F238E27FC236}">
                  <a16:creationId xmlns:a16="http://schemas.microsoft.com/office/drawing/2014/main" id="{EF99E1BC-158B-FB0E-E42E-C83E115A89BD}"/>
                </a:ext>
              </a:extLst>
            </p:cNvPr>
            <p:cNvSpPr/>
            <p:nvPr/>
          </p:nvSpPr>
          <p:spPr>
            <a:xfrm>
              <a:off x="234673" y="4305677"/>
              <a:ext cx="1155267" cy="1049580"/>
            </a:xfrm>
            <a:prstGeom prst="ellipse">
              <a:avLst/>
            </a:prstGeom>
            <a:solidFill>
              <a:schemeClr val="bg1"/>
            </a:solidFill>
            <a:ln w="539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sz="1500">
                <a:solidFill>
                  <a:prstClr val="white"/>
                </a:solidFill>
                <a:latin typeface="Calibri" panose="020F0502020204030204"/>
              </a:endParaRPr>
            </a:p>
          </p:txBody>
        </p:sp>
        <p:pic>
          <p:nvPicPr>
            <p:cNvPr id="18" name="Picture 17">
              <a:extLst>
                <a:ext uri="{FF2B5EF4-FFF2-40B4-BE49-F238E27FC236}">
                  <a16:creationId xmlns:a16="http://schemas.microsoft.com/office/drawing/2014/main" id="{9F08FB31-20C3-3EC9-93DF-7CA076439E0A}"/>
                </a:ext>
              </a:extLst>
            </p:cNvPr>
            <p:cNvPicPr>
              <a:picLocks noChangeAspect="1"/>
            </p:cNvPicPr>
            <p:nvPr/>
          </p:nvPicPr>
          <p:blipFill>
            <a:blip r:embed="rId5" cstate="email">
              <a:alphaModFix/>
              <a:duotone>
                <a:prstClr val="black"/>
                <a:srgbClr val="FF969E">
                  <a:tint val="45000"/>
                  <a:satMod val="400000"/>
                </a:srgbClr>
              </a:duotone>
              <a:extLst>
                <a:ext uri="{28A0092B-C50C-407E-A947-70E740481C1C}">
                  <a14:useLocalDpi xmlns:a14="http://schemas.microsoft.com/office/drawing/2010/main"/>
                </a:ext>
                <a:ext uri="{837473B0-CC2E-450A-ABE3-18F120FF3D39}">
                  <a1611:picAttrSrcUrl xmlns:a1611="http://schemas.microsoft.com/office/drawing/2016/11/main" r:id="rId6"/>
                </a:ext>
              </a:extLst>
            </a:blip>
            <a:srcRect/>
            <a:stretch/>
          </p:blipFill>
          <p:spPr>
            <a:xfrm>
              <a:off x="169335" y="4210029"/>
              <a:ext cx="1272449" cy="1224375"/>
            </a:xfrm>
            <a:custGeom>
              <a:avLst/>
              <a:gdLst/>
              <a:ahLst/>
              <a:cxnLst/>
              <a:rect l="l" t="t" r="r" b="b"/>
              <a:pathLst>
                <a:path w="1475716" h="1419962">
                  <a:moveTo>
                    <a:pt x="1041060" y="576731"/>
                  </a:moveTo>
                  <a:lnTo>
                    <a:pt x="1041060" y="869913"/>
                  </a:lnTo>
                  <a:lnTo>
                    <a:pt x="1264047" y="869913"/>
                  </a:lnTo>
                  <a:lnTo>
                    <a:pt x="1264047" y="820516"/>
                  </a:lnTo>
                  <a:lnTo>
                    <a:pt x="1100257" y="820516"/>
                  </a:lnTo>
                  <a:lnTo>
                    <a:pt x="1100257" y="740721"/>
                  </a:lnTo>
                  <a:lnTo>
                    <a:pt x="1247448" y="740721"/>
                  </a:lnTo>
                  <a:lnTo>
                    <a:pt x="1247448" y="691324"/>
                  </a:lnTo>
                  <a:lnTo>
                    <a:pt x="1100257" y="691324"/>
                  </a:lnTo>
                  <a:lnTo>
                    <a:pt x="1100257" y="626328"/>
                  </a:lnTo>
                  <a:lnTo>
                    <a:pt x="1258447" y="626328"/>
                  </a:lnTo>
                  <a:lnTo>
                    <a:pt x="1258447" y="576731"/>
                  </a:lnTo>
                  <a:close/>
                  <a:moveTo>
                    <a:pt x="764835" y="576731"/>
                  </a:moveTo>
                  <a:lnTo>
                    <a:pt x="764835" y="869913"/>
                  </a:lnTo>
                  <a:lnTo>
                    <a:pt x="987822" y="869913"/>
                  </a:lnTo>
                  <a:lnTo>
                    <a:pt x="987822" y="820516"/>
                  </a:lnTo>
                  <a:lnTo>
                    <a:pt x="824032" y="820516"/>
                  </a:lnTo>
                  <a:lnTo>
                    <a:pt x="824032" y="740721"/>
                  </a:lnTo>
                  <a:lnTo>
                    <a:pt x="971223" y="740721"/>
                  </a:lnTo>
                  <a:lnTo>
                    <a:pt x="971223" y="691324"/>
                  </a:lnTo>
                  <a:lnTo>
                    <a:pt x="824032" y="691324"/>
                  </a:lnTo>
                  <a:lnTo>
                    <a:pt x="824032" y="626328"/>
                  </a:lnTo>
                  <a:lnTo>
                    <a:pt x="982222" y="626328"/>
                  </a:lnTo>
                  <a:lnTo>
                    <a:pt x="982222" y="576731"/>
                  </a:lnTo>
                  <a:close/>
                  <a:moveTo>
                    <a:pt x="470160" y="576731"/>
                  </a:moveTo>
                  <a:lnTo>
                    <a:pt x="470160" y="869913"/>
                  </a:lnTo>
                  <a:lnTo>
                    <a:pt x="525157" y="869913"/>
                  </a:lnTo>
                  <a:lnTo>
                    <a:pt x="525157" y="678725"/>
                  </a:lnTo>
                  <a:lnTo>
                    <a:pt x="643350" y="869913"/>
                  </a:lnTo>
                  <a:lnTo>
                    <a:pt x="702746" y="869913"/>
                  </a:lnTo>
                  <a:lnTo>
                    <a:pt x="702746" y="576731"/>
                  </a:lnTo>
                  <a:lnTo>
                    <a:pt x="647749" y="576731"/>
                  </a:lnTo>
                  <a:lnTo>
                    <a:pt x="647749" y="772519"/>
                  </a:lnTo>
                  <a:lnTo>
                    <a:pt x="527757" y="576731"/>
                  </a:lnTo>
                  <a:close/>
                  <a:moveTo>
                    <a:pt x="295929" y="571731"/>
                  </a:moveTo>
                  <a:cubicBezTo>
                    <a:pt x="273397" y="571731"/>
                    <a:pt x="254165" y="575131"/>
                    <a:pt x="238233" y="581931"/>
                  </a:cubicBezTo>
                  <a:cubicBezTo>
                    <a:pt x="222300" y="588730"/>
                    <a:pt x="210101" y="598630"/>
                    <a:pt x="201635" y="611629"/>
                  </a:cubicBezTo>
                  <a:cubicBezTo>
                    <a:pt x="193169" y="624628"/>
                    <a:pt x="188935" y="638594"/>
                    <a:pt x="188935" y="653526"/>
                  </a:cubicBezTo>
                  <a:cubicBezTo>
                    <a:pt x="188935" y="676725"/>
                    <a:pt x="197935" y="696391"/>
                    <a:pt x="215934" y="712523"/>
                  </a:cubicBezTo>
                  <a:cubicBezTo>
                    <a:pt x="228733" y="723989"/>
                    <a:pt x="250998" y="733655"/>
                    <a:pt x="282730" y="741521"/>
                  </a:cubicBezTo>
                  <a:cubicBezTo>
                    <a:pt x="307395" y="747654"/>
                    <a:pt x="323194" y="751920"/>
                    <a:pt x="330127" y="754320"/>
                  </a:cubicBezTo>
                  <a:cubicBezTo>
                    <a:pt x="340260" y="757920"/>
                    <a:pt x="347359" y="762153"/>
                    <a:pt x="351426" y="767020"/>
                  </a:cubicBezTo>
                  <a:cubicBezTo>
                    <a:pt x="355492" y="771886"/>
                    <a:pt x="357525" y="777786"/>
                    <a:pt x="357525" y="784718"/>
                  </a:cubicBezTo>
                  <a:cubicBezTo>
                    <a:pt x="357525" y="795518"/>
                    <a:pt x="352692" y="804951"/>
                    <a:pt x="343026" y="813017"/>
                  </a:cubicBezTo>
                  <a:cubicBezTo>
                    <a:pt x="333360" y="821083"/>
                    <a:pt x="318994" y="825116"/>
                    <a:pt x="299929" y="825116"/>
                  </a:cubicBezTo>
                  <a:cubicBezTo>
                    <a:pt x="281930" y="825116"/>
                    <a:pt x="267631" y="820583"/>
                    <a:pt x="257031" y="811517"/>
                  </a:cubicBezTo>
                  <a:cubicBezTo>
                    <a:pt x="246432" y="802451"/>
                    <a:pt x="239399" y="788252"/>
                    <a:pt x="235933" y="768919"/>
                  </a:cubicBezTo>
                  <a:lnTo>
                    <a:pt x="178336" y="774519"/>
                  </a:lnTo>
                  <a:cubicBezTo>
                    <a:pt x="182203" y="807317"/>
                    <a:pt x="194069" y="832282"/>
                    <a:pt x="213934" y="849414"/>
                  </a:cubicBezTo>
                  <a:cubicBezTo>
                    <a:pt x="233799" y="866547"/>
                    <a:pt x="262264" y="875113"/>
                    <a:pt x="299329" y="875113"/>
                  </a:cubicBezTo>
                  <a:cubicBezTo>
                    <a:pt x="324794" y="875113"/>
                    <a:pt x="346059" y="871546"/>
                    <a:pt x="363125" y="864414"/>
                  </a:cubicBezTo>
                  <a:cubicBezTo>
                    <a:pt x="380190" y="857281"/>
                    <a:pt x="393390" y="846381"/>
                    <a:pt x="402722" y="831716"/>
                  </a:cubicBezTo>
                  <a:cubicBezTo>
                    <a:pt x="412055" y="817050"/>
                    <a:pt x="416722" y="801317"/>
                    <a:pt x="416722" y="784518"/>
                  </a:cubicBezTo>
                  <a:cubicBezTo>
                    <a:pt x="416722" y="765986"/>
                    <a:pt x="412822" y="750421"/>
                    <a:pt x="405022" y="737821"/>
                  </a:cubicBezTo>
                  <a:cubicBezTo>
                    <a:pt x="397223" y="725222"/>
                    <a:pt x="386423" y="715289"/>
                    <a:pt x="372624" y="708023"/>
                  </a:cubicBezTo>
                  <a:cubicBezTo>
                    <a:pt x="358825" y="700757"/>
                    <a:pt x="337526" y="693724"/>
                    <a:pt x="308728" y="686924"/>
                  </a:cubicBezTo>
                  <a:cubicBezTo>
                    <a:pt x="279930" y="680125"/>
                    <a:pt x="261798" y="673592"/>
                    <a:pt x="254332" y="667326"/>
                  </a:cubicBezTo>
                  <a:cubicBezTo>
                    <a:pt x="248465" y="662393"/>
                    <a:pt x="245532" y="656460"/>
                    <a:pt x="245532" y="649527"/>
                  </a:cubicBezTo>
                  <a:cubicBezTo>
                    <a:pt x="245532" y="641927"/>
                    <a:pt x="248665" y="635861"/>
                    <a:pt x="254931" y="631328"/>
                  </a:cubicBezTo>
                  <a:cubicBezTo>
                    <a:pt x="264664" y="624262"/>
                    <a:pt x="278130" y="620728"/>
                    <a:pt x="295329" y="620728"/>
                  </a:cubicBezTo>
                  <a:cubicBezTo>
                    <a:pt x="311995" y="620728"/>
                    <a:pt x="324494" y="624028"/>
                    <a:pt x="332827" y="630628"/>
                  </a:cubicBezTo>
                  <a:cubicBezTo>
                    <a:pt x="341160" y="637227"/>
                    <a:pt x="346593" y="648060"/>
                    <a:pt x="349126" y="663126"/>
                  </a:cubicBezTo>
                  <a:lnTo>
                    <a:pt x="408322" y="660526"/>
                  </a:lnTo>
                  <a:cubicBezTo>
                    <a:pt x="407389" y="633594"/>
                    <a:pt x="397623" y="612062"/>
                    <a:pt x="379024" y="595930"/>
                  </a:cubicBezTo>
                  <a:cubicBezTo>
                    <a:pt x="360425" y="579798"/>
                    <a:pt x="332727" y="571731"/>
                    <a:pt x="295929" y="571731"/>
                  </a:cubicBezTo>
                  <a:close/>
                  <a:moveTo>
                    <a:pt x="737858" y="0"/>
                  </a:moveTo>
                  <a:cubicBezTo>
                    <a:pt x="1145366" y="0"/>
                    <a:pt x="1475716" y="317869"/>
                    <a:pt x="1475716" y="709981"/>
                  </a:cubicBezTo>
                  <a:cubicBezTo>
                    <a:pt x="1475716" y="1102093"/>
                    <a:pt x="1145366" y="1419962"/>
                    <a:pt x="737858" y="1419962"/>
                  </a:cubicBezTo>
                  <a:cubicBezTo>
                    <a:pt x="330350" y="1419962"/>
                    <a:pt x="0" y="1102093"/>
                    <a:pt x="0" y="709981"/>
                  </a:cubicBezTo>
                  <a:cubicBezTo>
                    <a:pt x="0" y="317869"/>
                    <a:pt x="330350" y="0"/>
                    <a:pt x="737858" y="0"/>
                  </a:cubicBezTo>
                  <a:close/>
                </a:path>
              </a:pathLst>
            </a:custGeom>
            <a:ln w="53975">
              <a:solidFill>
                <a:schemeClr val="bg1"/>
              </a:solidFill>
            </a:ln>
          </p:spPr>
        </p:pic>
      </p:grpSp>
      <p:grpSp>
        <p:nvGrpSpPr>
          <p:cNvPr id="19" name="Group 18">
            <a:extLst>
              <a:ext uri="{FF2B5EF4-FFF2-40B4-BE49-F238E27FC236}">
                <a16:creationId xmlns:a16="http://schemas.microsoft.com/office/drawing/2014/main" id="{3FA213C5-54AD-819E-07B1-F80C3CDAE3F6}"/>
              </a:ext>
            </a:extLst>
          </p:cNvPr>
          <p:cNvGrpSpPr/>
          <p:nvPr/>
        </p:nvGrpSpPr>
        <p:grpSpPr>
          <a:xfrm>
            <a:off x="-1322149" y="5760255"/>
            <a:ext cx="1069721" cy="996064"/>
            <a:chOff x="169335" y="6899053"/>
            <a:chExt cx="1283665" cy="1195277"/>
          </a:xfrm>
        </p:grpSpPr>
        <p:sp>
          <p:nvSpPr>
            <p:cNvPr id="20" name="Oval 19">
              <a:extLst>
                <a:ext uri="{FF2B5EF4-FFF2-40B4-BE49-F238E27FC236}">
                  <a16:creationId xmlns:a16="http://schemas.microsoft.com/office/drawing/2014/main" id="{6FF10377-EC54-DE79-1554-7C346289AFEC}"/>
                </a:ext>
              </a:extLst>
            </p:cNvPr>
            <p:cNvSpPr/>
            <p:nvPr/>
          </p:nvSpPr>
          <p:spPr>
            <a:xfrm>
              <a:off x="234673" y="6975240"/>
              <a:ext cx="1155267" cy="1049580"/>
            </a:xfrm>
            <a:prstGeom prst="ellipse">
              <a:avLst/>
            </a:prstGeom>
            <a:solidFill>
              <a:schemeClr val="bg1"/>
            </a:solidFill>
            <a:ln w="539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sz="1500">
                <a:solidFill>
                  <a:prstClr val="white"/>
                </a:solidFill>
                <a:latin typeface="Calibri" panose="020F0502020204030204"/>
              </a:endParaRPr>
            </a:p>
          </p:txBody>
        </p:sp>
        <p:pic>
          <p:nvPicPr>
            <p:cNvPr id="21" name="Picture 20" descr="Visit Broadstairs - quintessential seaside town on the Kent coast - Visit  Thanet">
              <a:extLst>
                <a:ext uri="{FF2B5EF4-FFF2-40B4-BE49-F238E27FC236}">
                  <a16:creationId xmlns:a16="http://schemas.microsoft.com/office/drawing/2014/main" id="{4DA8A9C4-4A50-3B75-4F5D-ABD8A138A342}"/>
                </a:ext>
              </a:extLst>
            </p:cNvPr>
            <p:cNvPicPr>
              <a:picLocks noChangeAspect="1" noChangeArrowheads="1"/>
            </p:cNvPicPr>
            <p:nvPr/>
          </p:nvPicPr>
          <p:blipFill>
            <a:blip r:embed="rId7" cstate="email">
              <a:duotone>
                <a:prstClr val="black"/>
                <a:schemeClr val="accent2">
                  <a:lumMod val="60000"/>
                  <a:lumOff val="40000"/>
                  <a:tint val="45000"/>
                  <a:satMod val="400000"/>
                </a:schemeClr>
              </a:duotone>
              <a:extLst>
                <a:ext uri="{28A0092B-C50C-407E-A947-70E740481C1C}">
                  <a14:useLocalDpi xmlns:a14="http://schemas.microsoft.com/office/drawing/2010/main"/>
                </a:ext>
              </a:extLst>
            </a:blip>
            <a:srcRect/>
            <a:stretch/>
          </p:blipFill>
          <p:spPr bwMode="auto">
            <a:xfrm>
              <a:off x="169335" y="6899053"/>
              <a:ext cx="1283665" cy="1195277"/>
            </a:xfrm>
            <a:custGeom>
              <a:avLst/>
              <a:gdLst/>
              <a:ahLst/>
              <a:cxnLst/>
              <a:rect l="l" t="t" r="r" b="b"/>
              <a:pathLst>
                <a:path w="1488724" h="1386216">
                  <a:moveTo>
                    <a:pt x="693640" y="714168"/>
                  </a:moveTo>
                  <a:lnTo>
                    <a:pt x="750836" y="784763"/>
                  </a:lnTo>
                  <a:cubicBezTo>
                    <a:pt x="741237" y="792763"/>
                    <a:pt x="732371" y="798496"/>
                    <a:pt x="724238" y="801962"/>
                  </a:cubicBezTo>
                  <a:cubicBezTo>
                    <a:pt x="716105" y="805429"/>
                    <a:pt x="707639" y="807162"/>
                    <a:pt x="698839" y="807162"/>
                  </a:cubicBezTo>
                  <a:cubicBezTo>
                    <a:pt x="685507" y="807162"/>
                    <a:pt x="674874" y="803329"/>
                    <a:pt x="666941" y="795663"/>
                  </a:cubicBezTo>
                  <a:cubicBezTo>
                    <a:pt x="659008" y="787997"/>
                    <a:pt x="655042" y="778097"/>
                    <a:pt x="655042" y="765964"/>
                  </a:cubicBezTo>
                  <a:cubicBezTo>
                    <a:pt x="655042" y="756365"/>
                    <a:pt x="658242" y="746966"/>
                    <a:pt x="664641" y="737766"/>
                  </a:cubicBezTo>
                  <a:cubicBezTo>
                    <a:pt x="671041" y="728567"/>
                    <a:pt x="680707" y="720701"/>
                    <a:pt x="693640" y="714168"/>
                  </a:cubicBezTo>
                  <a:close/>
                  <a:moveTo>
                    <a:pt x="717638" y="589775"/>
                  </a:moveTo>
                  <a:cubicBezTo>
                    <a:pt x="726838" y="589775"/>
                    <a:pt x="734137" y="592308"/>
                    <a:pt x="739537" y="597375"/>
                  </a:cubicBezTo>
                  <a:cubicBezTo>
                    <a:pt x="744936" y="602441"/>
                    <a:pt x="747636" y="608574"/>
                    <a:pt x="747636" y="615774"/>
                  </a:cubicBezTo>
                  <a:cubicBezTo>
                    <a:pt x="747636" y="624307"/>
                    <a:pt x="742037" y="632906"/>
                    <a:pt x="730837" y="641572"/>
                  </a:cubicBezTo>
                  <a:lnTo>
                    <a:pt x="715638" y="653171"/>
                  </a:lnTo>
                  <a:lnTo>
                    <a:pt x="701839" y="637172"/>
                  </a:lnTo>
                  <a:cubicBezTo>
                    <a:pt x="693306" y="627306"/>
                    <a:pt x="689040" y="618907"/>
                    <a:pt x="689040" y="611974"/>
                  </a:cubicBezTo>
                  <a:cubicBezTo>
                    <a:pt x="689040" y="606108"/>
                    <a:pt x="691573" y="600941"/>
                    <a:pt x="696639" y="596475"/>
                  </a:cubicBezTo>
                  <a:cubicBezTo>
                    <a:pt x="701706" y="592008"/>
                    <a:pt x="708705" y="589775"/>
                    <a:pt x="717638" y="589775"/>
                  </a:cubicBezTo>
                  <a:close/>
                  <a:moveTo>
                    <a:pt x="894195" y="555177"/>
                  </a:moveTo>
                  <a:lnTo>
                    <a:pt x="894195" y="848359"/>
                  </a:lnTo>
                  <a:lnTo>
                    <a:pt x="949191" y="848359"/>
                  </a:lnTo>
                  <a:lnTo>
                    <a:pt x="949191" y="617574"/>
                  </a:lnTo>
                  <a:lnTo>
                    <a:pt x="1007188" y="848359"/>
                  </a:lnTo>
                  <a:lnTo>
                    <a:pt x="1064184" y="848359"/>
                  </a:lnTo>
                  <a:lnTo>
                    <a:pt x="1122381" y="617574"/>
                  </a:lnTo>
                  <a:lnTo>
                    <a:pt x="1122381" y="848359"/>
                  </a:lnTo>
                  <a:lnTo>
                    <a:pt x="1177377" y="848359"/>
                  </a:lnTo>
                  <a:lnTo>
                    <a:pt x="1177377" y="555177"/>
                  </a:lnTo>
                  <a:lnTo>
                    <a:pt x="1088583" y="555177"/>
                  </a:lnTo>
                  <a:lnTo>
                    <a:pt x="1035986" y="755165"/>
                  </a:lnTo>
                  <a:lnTo>
                    <a:pt x="982789" y="555177"/>
                  </a:lnTo>
                  <a:close/>
                  <a:moveTo>
                    <a:pt x="324295" y="555177"/>
                  </a:moveTo>
                  <a:lnTo>
                    <a:pt x="324295" y="848359"/>
                  </a:lnTo>
                  <a:lnTo>
                    <a:pt x="383491" y="848359"/>
                  </a:lnTo>
                  <a:lnTo>
                    <a:pt x="383491" y="759765"/>
                  </a:lnTo>
                  <a:lnTo>
                    <a:pt x="431488" y="710768"/>
                  </a:lnTo>
                  <a:lnTo>
                    <a:pt x="512083" y="848359"/>
                  </a:lnTo>
                  <a:lnTo>
                    <a:pt x="588679" y="848359"/>
                  </a:lnTo>
                  <a:lnTo>
                    <a:pt x="472286" y="669370"/>
                  </a:lnTo>
                  <a:lnTo>
                    <a:pt x="582679" y="555177"/>
                  </a:lnTo>
                  <a:lnTo>
                    <a:pt x="503084" y="555177"/>
                  </a:lnTo>
                  <a:lnTo>
                    <a:pt x="383491" y="685369"/>
                  </a:lnTo>
                  <a:lnTo>
                    <a:pt x="383491" y="555177"/>
                  </a:lnTo>
                  <a:close/>
                  <a:moveTo>
                    <a:pt x="716238" y="550178"/>
                  </a:moveTo>
                  <a:cubicBezTo>
                    <a:pt x="689973" y="550178"/>
                    <a:pt x="669741" y="556344"/>
                    <a:pt x="655542" y="568677"/>
                  </a:cubicBezTo>
                  <a:cubicBezTo>
                    <a:pt x="641343" y="581009"/>
                    <a:pt x="634243" y="596042"/>
                    <a:pt x="634243" y="613774"/>
                  </a:cubicBezTo>
                  <a:cubicBezTo>
                    <a:pt x="634243" y="623373"/>
                    <a:pt x="636776" y="633539"/>
                    <a:pt x="641843" y="644272"/>
                  </a:cubicBezTo>
                  <a:cubicBezTo>
                    <a:pt x="646909" y="655005"/>
                    <a:pt x="654442" y="666304"/>
                    <a:pt x="664441" y="678170"/>
                  </a:cubicBezTo>
                  <a:cubicBezTo>
                    <a:pt x="642176" y="689236"/>
                    <a:pt x="625444" y="702268"/>
                    <a:pt x="614244" y="717268"/>
                  </a:cubicBezTo>
                  <a:cubicBezTo>
                    <a:pt x="603045" y="732267"/>
                    <a:pt x="597445" y="749166"/>
                    <a:pt x="597445" y="767964"/>
                  </a:cubicBezTo>
                  <a:cubicBezTo>
                    <a:pt x="597445" y="788630"/>
                    <a:pt x="604578" y="806895"/>
                    <a:pt x="618844" y="822761"/>
                  </a:cubicBezTo>
                  <a:cubicBezTo>
                    <a:pt x="637243" y="843293"/>
                    <a:pt x="664708" y="853559"/>
                    <a:pt x="701239" y="853559"/>
                  </a:cubicBezTo>
                  <a:cubicBezTo>
                    <a:pt x="719638" y="853559"/>
                    <a:pt x="735504" y="851026"/>
                    <a:pt x="748836" y="845960"/>
                  </a:cubicBezTo>
                  <a:cubicBezTo>
                    <a:pt x="762169" y="840893"/>
                    <a:pt x="774768" y="833027"/>
                    <a:pt x="786634" y="822361"/>
                  </a:cubicBezTo>
                  <a:cubicBezTo>
                    <a:pt x="801966" y="836627"/>
                    <a:pt x="817965" y="847826"/>
                    <a:pt x="834631" y="855959"/>
                  </a:cubicBezTo>
                  <a:lnTo>
                    <a:pt x="868629" y="812562"/>
                  </a:lnTo>
                  <a:cubicBezTo>
                    <a:pt x="863962" y="810295"/>
                    <a:pt x="856663" y="805662"/>
                    <a:pt x="846730" y="798663"/>
                  </a:cubicBezTo>
                  <a:cubicBezTo>
                    <a:pt x="836798" y="791663"/>
                    <a:pt x="828698" y="785230"/>
                    <a:pt x="822432" y="779364"/>
                  </a:cubicBezTo>
                  <a:cubicBezTo>
                    <a:pt x="826698" y="773764"/>
                    <a:pt x="830698" y="766798"/>
                    <a:pt x="834431" y="758465"/>
                  </a:cubicBezTo>
                  <a:cubicBezTo>
                    <a:pt x="838164" y="750132"/>
                    <a:pt x="842564" y="736966"/>
                    <a:pt x="847630" y="718967"/>
                  </a:cubicBezTo>
                  <a:lnTo>
                    <a:pt x="796833" y="707368"/>
                  </a:lnTo>
                  <a:cubicBezTo>
                    <a:pt x="793367" y="721101"/>
                    <a:pt x="789234" y="732233"/>
                    <a:pt x="784434" y="740766"/>
                  </a:cubicBezTo>
                  <a:lnTo>
                    <a:pt x="743637" y="686969"/>
                  </a:lnTo>
                  <a:cubicBezTo>
                    <a:pt x="765102" y="673504"/>
                    <a:pt x="779368" y="661438"/>
                    <a:pt x="786434" y="650772"/>
                  </a:cubicBezTo>
                  <a:cubicBezTo>
                    <a:pt x="793500" y="640106"/>
                    <a:pt x="797033" y="628840"/>
                    <a:pt x="797033" y="616974"/>
                  </a:cubicBezTo>
                  <a:cubicBezTo>
                    <a:pt x="797033" y="598308"/>
                    <a:pt x="789900" y="582509"/>
                    <a:pt x="775635" y="569577"/>
                  </a:cubicBezTo>
                  <a:cubicBezTo>
                    <a:pt x="761369" y="556644"/>
                    <a:pt x="741570" y="550178"/>
                    <a:pt x="716238" y="550178"/>
                  </a:cubicBezTo>
                  <a:close/>
                  <a:moveTo>
                    <a:pt x="744362" y="0"/>
                  </a:moveTo>
                  <a:cubicBezTo>
                    <a:pt x="1155462" y="0"/>
                    <a:pt x="1488724" y="310315"/>
                    <a:pt x="1488724" y="693108"/>
                  </a:cubicBezTo>
                  <a:cubicBezTo>
                    <a:pt x="1488724" y="1075901"/>
                    <a:pt x="1155462" y="1386216"/>
                    <a:pt x="744362" y="1386216"/>
                  </a:cubicBezTo>
                  <a:cubicBezTo>
                    <a:pt x="333262" y="1386216"/>
                    <a:pt x="0" y="1075901"/>
                    <a:pt x="0" y="693108"/>
                  </a:cubicBezTo>
                  <a:cubicBezTo>
                    <a:pt x="0" y="310315"/>
                    <a:pt x="333262" y="0"/>
                    <a:pt x="744362" y="0"/>
                  </a:cubicBezTo>
                  <a:close/>
                </a:path>
              </a:pathLst>
            </a:custGeom>
            <a:ln w="53975" cap="rnd">
              <a:solidFill>
                <a:schemeClr val="bg1"/>
              </a:solidFill>
              <a:prstDash val="solid"/>
            </a:ln>
            <a:effectLst>
              <a:outerShdw sx="1000" sy="1000" algn="bl" rotWithShape="0">
                <a:srgbClr val="000000"/>
              </a:outerShdw>
            </a:effectLst>
            <a:extLst>
              <a:ext uri="{909E8E84-426E-40DD-AFC4-6F175D3DCCD1}">
                <a14:hiddenFill xmlns:a14="http://schemas.microsoft.com/office/drawing/2010/main">
                  <a:solidFill>
                    <a:srgbClr val="FFFFFF"/>
                  </a:solidFill>
                </a14:hiddenFill>
              </a:ext>
            </a:extLst>
          </p:spPr>
        </p:pic>
      </p:grpSp>
      <p:grpSp>
        <p:nvGrpSpPr>
          <p:cNvPr id="5" name="Group 4">
            <a:extLst>
              <a:ext uri="{FF2B5EF4-FFF2-40B4-BE49-F238E27FC236}">
                <a16:creationId xmlns:a16="http://schemas.microsoft.com/office/drawing/2014/main" id="{B3038AE7-4A32-20B0-6A49-D7A406CD21FA}"/>
              </a:ext>
            </a:extLst>
          </p:cNvPr>
          <p:cNvGrpSpPr/>
          <p:nvPr/>
        </p:nvGrpSpPr>
        <p:grpSpPr>
          <a:xfrm>
            <a:off x="922744" y="1307391"/>
            <a:ext cx="1068059" cy="1022154"/>
            <a:chOff x="171472" y="1555617"/>
            <a:chExt cx="1281671" cy="1226585"/>
          </a:xfrm>
        </p:grpSpPr>
        <p:sp>
          <p:nvSpPr>
            <p:cNvPr id="12" name="Oval 11">
              <a:extLst>
                <a:ext uri="{FF2B5EF4-FFF2-40B4-BE49-F238E27FC236}">
                  <a16:creationId xmlns:a16="http://schemas.microsoft.com/office/drawing/2014/main" id="{611ECDC5-2A9D-2669-03BD-444AD1AF0026}"/>
                </a:ext>
              </a:extLst>
            </p:cNvPr>
            <p:cNvSpPr/>
            <p:nvPr/>
          </p:nvSpPr>
          <p:spPr>
            <a:xfrm>
              <a:off x="234673" y="1644119"/>
              <a:ext cx="1155267" cy="1049580"/>
            </a:xfrm>
            <a:prstGeom prst="ellipse">
              <a:avLst/>
            </a:prstGeom>
            <a:solidFill>
              <a:schemeClr val="bg1"/>
            </a:solidFill>
            <a:ln w="539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sz="1500">
                <a:solidFill>
                  <a:prstClr val="white"/>
                </a:solidFill>
                <a:latin typeface="Calibri" panose="020F0502020204030204"/>
              </a:endParaRPr>
            </a:p>
          </p:txBody>
        </p:sp>
        <p:pic>
          <p:nvPicPr>
            <p:cNvPr id="13" name="Picture 12">
              <a:extLst>
                <a:ext uri="{FF2B5EF4-FFF2-40B4-BE49-F238E27FC236}">
                  <a16:creationId xmlns:a16="http://schemas.microsoft.com/office/drawing/2014/main" id="{C9D20FCC-46B1-0627-A862-C396ECB37F29}"/>
                </a:ext>
              </a:extLst>
            </p:cNvPr>
            <p:cNvPicPr>
              <a:picLocks noChangeAspect="1"/>
            </p:cNvPicPr>
            <p:nvPr/>
          </p:nvPicPr>
          <p:blipFill>
            <a:blip r:embed="rId8" cstate="email">
              <a:alphaModFix amt="85000"/>
              <a:duotone>
                <a:prstClr val="black"/>
                <a:schemeClr val="accent6">
                  <a:tint val="45000"/>
                  <a:satMod val="400000"/>
                </a:schemeClr>
              </a:duotone>
              <a:extLst>
                <a:ext uri="{28A0092B-C50C-407E-A947-70E740481C1C}">
                  <a14:useLocalDpi xmlns:a14="http://schemas.microsoft.com/office/drawing/2010/main"/>
                </a:ext>
              </a:extLst>
            </a:blip>
            <a:srcRect/>
            <a:stretch>
              <a:fillRect/>
            </a:stretch>
          </p:blipFill>
          <p:spPr>
            <a:xfrm>
              <a:off x="171472" y="1555617"/>
              <a:ext cx="1281671" cy="1226585"/>
            </a:xfrm>
            <a:custGeom>
              <a:avLst/>
              <a:gdLst/>
              <a:ahLst/>
              <a:cxnLst/>
              <a:rect l="l" t="t" r="r" b="b"/>
              <a:pathLst>
                <a:path w="1486412" h="1422526">
                  <a:moveTo>
                    <a:pt x="491851" y="655834"/>
                  </a:moveTo>
                  <a:lnTo>
                    <a:pt x="491851" y="868221"/>
                  </a:lnTo>
                  <a:lnTo>
                    <a:pt x="548048" y="868221"/>
                  </a:lnTo>
                  <a:lnTo>
                    <a:pt x="548048" y="655834"/>
                  </a:lnTo>
                  <a:close/>
                  <a:moveTo>
                    <a:pt x="1159797" y="651034"/>
                  </a:moveTo>
                  <a:cubicBezTo>
                    <a:pt x="1129265" y="651034"/>
                    <a:pt x="1106733" y="657300"/>
                    <a:pt x="1092201" y="669833"/>
                  </a:cubicBezTo>
                  <a:cubicBezTo>
                    <a:pt x="1077668" y="682365"/>
                    <a:pt x="1070402" y="697831"/>
                    <a:pt x="1070402" y="716230"/>
                  </a:cubicBezTo>
                  <a:cubicBezTo>
                    <a:pt x="1070402" y="736629"/>
                    <a:pt x="1078802" y="752561"/>
                    <a:pt x="1095601" y="764027"/>
                  </a:cubicBezTo>
                  <a:cubicBezTo>
                    <a:pt x="1107733" y="772293"/>
                    <a:pt x="1136465" y="781426"/>
                    <a:pt x="1181795" y="791425"/>
                  </a:cubicBezTo>
                  <a:cubicBezTo>
                    <a:pt x="1191528" y="793692"/>
                    <a:pt x="1197794" y="796158"/>
                    <a:pt x="1200594" y="798825"/>
                  </a:cubicBezTo>
                  <a:cubicBezTo>
                    <a:pt x="1203261" y="801625"/>
                    <a:pt x="1204594" y="805158"/>
                    <a:pt x="1204594" y="809424"/>
                  </a:cubicBezTo>
                  <a:cubicBezTo>
                    <a:pt x="1204594" y="815691"/>
                    <a:pt x="1202127" y="820690"/>
                    <a:pt x="1197194" y="824423"/>
                  </a:cubicBezTo>
                  <a:cubicBezTo>
                    <a:pt x="1189861" y="829756"/>
                    <a:pt x="1178929" y="832423"/>
                    <a:pt x="1164396" y="832423"/>
                  </a:cubicBezTo>
                  <a:cubicBezTo>
                    <a:pt x="1151197" y="832423"/>
                    <a:pt x="1140931" y="829590"/>
                    <a:pt x="1133598" y="823923"/>
                  </a:cubicBezTo>
                  <a:cubicBezTo>
                    <a:pt x="1126265" y="818257"/>
                    <a:pt x="1121399" y="809958"/>
                    <a:pt x="1118999" y="799025"/>
                  </a:cubicBezTo>
                  <a:lnTo>
                    <a:pt x="1062603" y="807624"/>
                  </a:lnTo>
                  <a:cubicBezTo>
                    <a:pt x="1067802" y="827756"/>
                    <a:pt x="1078835" y="843689"/>
                    <a:pt x="1095701" y="855421"/>
                  </a:cubicBezTo>
                  <a:cubicBezTo>
                    <a:pt x="1112566" y="867154"/>
                    <a:pt x="1135465" y="873020"/>
                    <a:pt x="1164396" y="873020"/>
                  </a:cubicBezTo>
                  <a:cubicBezTo>
                    <a:pt x="1196261" y="873020"/>
                    <a:pt x="1220326" y="866021"/>
                    <a:pt x="1236592" y="852022"/>
                  </a:cubicBezTo>
                  <a:cubicBezTo>
                    <a:pt x="1252858" y="838023"/>
                    <a:pt x="1260991" y="821290"/>
                    <a:pt x="1260991" y="801825"/>
                  </a:cubicBezTo>
                  <a:cubicBezTo>
                    <a:pt x="1260991" y="783959"/>
                    <a:pt x="1255124" y="770027"/>
                    <a:pt x="1243392" y="760027"/>
                  </a:cubicBezTo>
                  <a:cubicBezTo>
                    <a:pt x="1231526" y="750161"/>
                    <a:pt x="1210627" y="741828"/>
                    <a:pt x="1180695" y="735029"/>
                  </a:cubicBezTo>
                  <a:cubicBezTo>
                    <a:pt x="1150764" y="728229"/>
                    <a:pt x="1133265" y="722963"/>
                    <a:pt x="1128199" y="719230"/>
                  </a:cubicBezTo>
                  <a:cubicBezTo>
                    <a:pt x="1124465" y="716430"/>
                    <a:pt x="1122599" y="713030"/>
                    <a:pt x="1122599" y="709030"/>
                  </a:cubicBezTo>
                  <a:cubicBezTo>
                    <a:pt x="1122599" y="704364"/>
                    <a:pt x="1124732" y="700564"/>
                    <a:pt x="1128999" y="697631"/>
                  </a:cubicBezTo>
                  <a:cubicBezTo>
                    <a:pt x="1135398" y="693498"/>
                    <a:pt x="1145998" y="691431"/>
                    <a:pt x="1160797" y="691431"/>
                  </a:cubicBezTo>
                  <a:cubicBezTo>
                    <a:pt x="1172529" y="691431"/>
                    <a:pt x="1181562" y="693631"/>
                    <a:pt x="1187895" y="698031"/>
                  </a:cubicBezTo>
                  <a:cubicBezTo>
                    <a:pt x="1194228" y="702431"/>
                    <a:pt x="1198528" y="708764"/>
                    <a:pt x="1200794" y="717030"/>
                  </a:cubicBezTo>
                  <a:lnTo>
                    <a:pt x="1253791" y="707230"/>
                  </a:lnTo>
                  <a:cubicBezTo>
                    <a:pt x="1248458" y="688698"/>
                    <a:pt x="1238725" y="674699"/>
                    <a:pt x="1224593" y="665233"/>
                  </a:cubicBezTo>
                  <a:cubicBezTo>
                    <a:pt x="1210460" y="655767"/>
                    <a:pt x="1188862" y="651034"/>
                    <a:pt x="1159797" y="651034"/>
                  </a:cubicBezTo>
                  <a:close/>
                  <a:moveTo>
                    <a:pt x="944396" y="651034"/>
                  </a:moveTo>
                  <a:cubicBezTo>
                    <a:pt x="912798" y="651034"/>
                    <a:pt x="887733" y="660800"/>
                    <a:pt x="869200" y="680332"/>
                  </a:cubicBezTo>
                  <a:cubicBezTo>
                    <a:pt x="850668" y="699864"/>
                    <a:pt x="841402" y="727163"/>
                    <a:pt x="841402" y="762227"/>
                  </a:cubicBezTo>
                  <a:cubicBezTo>
                    <a:pt x="841402" y="796892"/>
                    <a:pt x="850635" y="824023"/>
                    <a:pt x="869100" y="843622"/>
                  </a:cubicBezTo>
                  <a:cubicBezTo>
                    <a:pt x="887566" y="863221"/>
                    <a:pt x="912331" y="873020"/>
                    <a:pt x="943396" y="873020"/>
                  </a:cubicBezTo>
                  <a:cubicBezTo>
                    <a:pt x="970728" y="873020"/>
                    <a:pt x="992526" y="866554"/>
                    <a:pt x="1008792" y="853622"/>
                  </a:cubicBezTo>
                  <a:cubicBezTo>
                    <a:pt x="1025057" y="840689"/>
                    <a:pt x="1036057" y="821557"/>
                    <a:pt x="1041790" y="796225"/>
                  </a:cubicBezTo>
                  <a:lnTo>
                    <a:pt x="986593" y="786826"/>
                  </a:lnTo>
                  <a:cubicBezTo>
                    <a:pt x="983793" y="801625"/>
                    <a:pt x="978994" y="812057"/>
                    <a:pt x="972194" y="818124"/>
                  </a:cubicBezTo>
                  <a:cubicBezTo>
                    <a:pt x="965395" y="824190"/>
                    <a:pt x="956662" y="827223"/>
                    <a:pt x="945996" y="827223"/>
                  </a:cubicBezTo>
                  <a:cubicBezTo>
                    <a:pt x="931730" y="827223"/>
                    <a:pt x="920364" y="822023"/>
                    <a:pt x="911898" y="811624"/>
                  </a:cubicBezTo>
                  <a:cubicBezTo>
                    <a:pt x="903432" y="801225"/>
                    <a:pt x="899199" y="783426"/>
                    <a:pt x="899199" y="758227"/>
                  </a:cubicBezTo>
                  <a:cubicBezTo>
                    <a:pt x="899199" y="735562"/>
                    <a:pt x="903365" y="719396"/>
                    <a:pt x="911698" y="709730"/>
                  </a:cubicBezTo>
                  <a:cubicBezTo>
                    <a:pt x="920031" y="700064"/>
                    <a:pt x="931197" y="695231"/>
                    <a:pt x="945196" y="695231"/>
                  </a:cubicBezTo>
                  <a:cubicBezTo>
                    <a:pt x="955728" y="695231"/>
                    <a:pt x="964295" y="698031"/>
                    <a:pt x="970894" y="703631"/>
                  </a:cubicBezTo>
                  <a:cubicBezTo>
                    <a:pt x="977494" y="709230"/>
                    <a:pt x="981727" y="717563"/>
                    <a:pt x="983593" y="728629"/>
                  </a:cubicBezTo>
                  <a:lnTo>
                    <a:pt x="1038990" y="718630"/>
                  </a:lnTo>
                  <a:cubicBezTo>
                    <a:pt x="1032324" y="695831"/>
                    <a:pt x="1021358" y="678866"/>
                    <a:pt x="1006092" y="667733"/>
                  </a:cubicBezTo>
                  <a:cubicBezTo>
                    <a:pt x="990826" y="656600"/>
                    <a:pt x="970261" y="651034"/>
                    <a:pt x="944396" y="651034"/>
                  </a:cubicBezTo>
                  <a:close/>
                  <a:moveTo>
                    <a:pt x="727944" y="651034"/>
                  </a:moveTo>
                  <a:cubicBezTo>
                    <a:pt x="699812" y="651034"/>
                    <a:pt x="676480" y="663033"/>
                    <a:pt x="657948" y="687032"/>
                  </a:cubicBezTo>
                  <a:lnTo>
                    <a:pt x="657948" y="655834"/>
                  </a:lnTo>
                  <a:lnTo>
                    <a:pt x="605751" y="655834"/>
                  </a:lnTo>
                  <a:lnTo>
                    <a:pt x="605751" y="868221"/>
                  </a:lnTo>
                  <a:lnTo>
                    <a:pt x="661948" y="868221"/>
                  </a:lnTo>
                  <a:lnTo>
                    <a:pt x="661948" y="772027"/>
                  </a:lnTo>
                  <a:cubicBezTo>
                    <a:pt x="661948" y="748295"/>
                    <a:pt x="663381" y="732029"/>
                    <a:pt x="666248" y="723229"/>
                  </a:cubicBezTo>
                  <a:cubicBezTo>
                    <a:pt x="669114" y="714430"/>
                    <a:pt x="674414" y="707364"/>
                    <a:pt x="682147" y="702031"/>
                  </a:cubicBezTo>
                  <a:cubicBezTo>
                    <a:pt x="689880" y="696698"/>
                    <a:pt x="698612" y="694031"/>
                    <a:pt x="708345" y="694031"/>
                  </a:cubicBezTo>
                  <a:cubicBezTo>
                    <a:pt x="715945" y="694031"/>
                    <a:pt x="722444" y="695898"/>
                    <a:pt x="727844" y="699631"/>
                  </a:cubicBezTo>
                  <a:cubicBezTo>
                    <a:pt x="733244" y="703364"/>
                    <a:pt x="737143" y="708597"/>
                    <a:pt x="739543" y="715330"/>
                  </a:cubicBezTo>
                  <a:cubicBezTo>
                    <a:pt x="741943" y="722063"/>
                    <a:pt x="743143" y="736895"/>
                    <a:pt x="743143" y="759827"/>
                  </a:cubicBezTo>
                  <a:lnTo>
                    <a:pt x="743143" y="868221"/>
                  </a:lnTo>
                  <a:lnTo>
                    <a:pt x="799340" y="868221"/>
                  </a:lnTo>
                  <a:lnTo>
                    <a:pt x="799340" y="736229"/>
                  </a:lnTo>
                  <a:cubicBezTo>
                    <a:pt x="799340" y="719830"/>
                    <a:pt x="798306" y="707230"/>
                    <a:pt x="796240" y="698431"/>
                  </a:cubicBezTo>
                  <a:cubicBezTo>
                    <a:pt x="794173" y="689632"/>
                    <a:pt x="790507" y="681765"/>
                    <a:pt x="785240" y="674832"/>
                  </a:cubicBezTo>
                  <a:cubicBezTo>
                    <a:pt x="779974" y="667900"/>
                    <a:pt x="772208" y="662200"/>
                    <a:pt x="761942" y="657733"/>
                  </a:cubicBezTo>
                  <a:cubicBezTo>
                    <a:pt x="751676" y="653267"/>
                    <a:pt x="740343" y="651034"/>
                    <a:pt x="727944" y="651034"/>
                  </a:cubicBezTo>
                  <a:close/>
                  <a:moveTo>
                    <a:pt x="246201" y="577438"/>
                  </a:moveTo>
                  <a:lnTo>
                    <a:pt x="246201" y="868221"/>
                  </a:lnTo>
                  <a:lnTo>
                    <a:pt x="452589" y="868221"/>
                  </a:lnTo>
                  <a:lnTo>
                    <a:pt x="452589" y="818824"/>
                  </a:lnTo>
                  <a:lnTo>
                    <a:pt x="305398" y="818824"/>
                  </a:lnTo>
                  <a:lnTo>
                    <a:pt x="305398" y="577438"/>
                  </a:lnTo>
                  <a:close/>
                  <a:moveTo>
                    <a:pt x="491851" y="575039"/>
                  </a:moveTo>
                  <a:lnTo>
                    <a:pt x="491851" y="627035"/>
                  </a:lnTo>
                  <a:lnTo>
                    <a:pt x="548048" y="627035"/>
                  </a:lnTo>
                  <a:lnTo>
                    <a:pt x="548048" y="575039"/>
                  </a:lnTo>
                  <a:close/>
                  <a:moveTo>
                    <a:pt x="743206" y="0"/>
                  </a:moveTo>
                  <a:cubicBezTo>
                    <a:pt x="1153667" y="0"/>
                    <a:pt x="1486412" y="318443"/>
                    <a:pt x="1486412" y="711263"/>
                  </a:cubicBezTo>
                  <a:cubicBezTo>
                    <a:pt x="1486412" y="1104083"/>
                    <a:pt x="1153667" y="1422526"/>
                    <a:pt x="743206" y="1422526"/>
                  </a:cubicBezTo>
                  <a:cubicBezTo>
                    <a:pt x="332745" y="1422526"/>
                    <a:pt x="0" y="1104083"/>
                    <a:pt x="0" y="711263"/>
                  </a:cubicBezTo>
                  <a:cubicBezTo>
                    <a:pt x="0" y="318443"/>
                    <a:pt x="332745" y="0"/>
                    <a:pt x="743206" y="0"/>
                  </a:cubicBezTo>
                  <a:close/>
                </a:path>
              </a:pathLst>
            </a:custGeom>
            <a:ln w="53975" cap="rnd">
              <a:solidFill>
                <a:schemeClr val="bg1"/>
              </a:solidFill>
              <a:prstDash val="solid"/>
            </a:ln>
            <a:effectLst>
              <a:outerShdw blurRad="127000" sx="1000" sy="1000" algn="bl" rotWithShape="0">
                <a:srgbClr val="000000"/>
              </a:outerShdw>
            </a:effectLst>
          </p:spPr>
        </p:pic>
      </p:grpSp>
      <p:pic>
        <p:nvPicPr>
          <p:cNvPr id="22" name="Picture 21" descr="Breaking Barriers Innovations">
            <a:extLst>
              <a:ext uri="{FF2B5EF4-FFF2-40B4-BE49-F238E27FC236}">
                <a16:creationId xmlns:a16="http://schemas.microsoft.com/office/drawing/2014/main" id="{18C58AE5-C1D3-F1FA-5437-222E351DDEFA}"/>
              </a:ext>
            </a:extLst>
          </p:cNvPr>
          <p:cNvPicPr>
            <a:picLocks noChangeAspect="1" noChangeArrowheads="1"/>
          </p:cNvPicPr>
          <p:nvPr/>
        </p:nvPicPr>
        <p:blipFill>
          <a:blip r:embed="rId9" cstate="email">
            <a:duotone>
              <a:prstClr val="black"/>
              <a:schemeClr val="bg1">
                <a:tint val="45000"/>
                <a:satMod val="400000"/>
              </a:schemeClr>
            </a:duotone>
            <a:extLst>
              <a:ext uri="{BEBA8EAE-BF5A-486C-A8C5-ECC9F3942E4B}">
                <a14:imgProps xmlns:a14="http://schemas.microsoft.com/office/drawing/2010/main">
                  <a14:imgLayer r:embed="rId10">
                    <a14:imgEffect>
                      <a14:sharpenSoften amount="58000"/>
                    </a14:imgEffect>
                    <a14:imgEffect>
                      <a14:brightnessContrast bright="100000" contrast="100000"/>
                    </a14:imgEffect>
                  </a14:imgLayer>
                </a14:imgProps>
              </a:ext>
              <a:ext uri="{28A0092B-C50C-407E-A947-70E740481C1C}">
                <a14:useLocalDpi xmlns:a14="http://schemas.microsoft.com/office/drawing/2010/main"/>
              </a:ext>
            </a:extLst>
          </a:blip>
          <a:srcRect/>
          <a:stretch>
            <a:fillRect/>
          </a:stretch>
        </p:blipFill>
        <p:spPr bwMode="auto">
          <a:xfrm>
            <a:off x="10854199" y="95701"/>
            <a:ext cx="1344606" cy="1093613"/>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65">
            <a:extLst>
              <a:ext uri="{FF2B5EF4-FFF2-40B4-BE49-F238E27FC236}">
                <a16:creationId xmlns:a16="http://schemas.microsoft.com/office/drawing/2014/main" id="{2D04A833-0DA3-122E-9F11-8A0687637877}"/>
              </a:ext>
            </a:extLst>
          </p:cNvPr>
          <p:cNvPicPr>
            <a:picLocks noChangeAspect="1"/>
          </p:cNvPicPr>
          <p:nvPr/>
        </p:nvPicPr>
        <p:blipFill>
          <a:blip r:embed="rId11" cstate="screen">
            <a:duotone>
              <a:prstClr val="black"/>
              <a:schemeClr val="accent6">
                <a:lumMod val="60000"/>
                <a:lumOff val="40000"/>
                <a:tint val="45000"/>
                <a:satMod val="400000"/>
              </a:schemeClr>
            </a:duotone>
            <a:extLst>
              <a:ext uri="{28A0092B-C50C-407E-A947-70E740481C1C}">
                <a14:useLocalDpi xmlns:a14="http://schemas.microsoft.com/office/drawing/2010/main"/>
              </a:ext>
            </a:extLst>
          </a:blip>
          <a:srcRect l="2144" t="-526" r="5816" b="526"/>
          <a:stretch/>
        </p:blipFill>
        <p:spPr>
          <a:xfrm>
            <a:off x="2446945" y="2557309"/>
            <a:ext cx="4008586" cy="3266435"/>
          </a:xfrm>
          <a:prstGeom prst="hexagon">
            <a:avLst/>
          </a:prstGeom>
          <a:ln w="53975">
            <a:solidFill>
              <a:schemeClr val="bg1"/>
            </a:solidFill>
          </a:ln>
        </p:spPr>
      </p:pic>
      <p:sp>
        <p:nvSpPr>
          <p:cNvPr id="23" name="TextBox 22">
            <a:extLst>
              <a:ext uri="{FF2B5EF4-FFF2-40B4-BE49-F238E27FC236}">
                <a16:creationId xmlns:a16="http://schemas.microsoft.com/office/drawing/2014/main" id="{4B58026A-09E9-1700-201A-6DACA7420AF4}"/>
              </a:ext>
            </a:extLst>
          </p:cNvPr>
          <p:cNvSpPr txBox="1"/>
          <p:nvPr/>
        </p:nvSpPr>
        <p:spPr>
          <a:xfrm>
            <a:off x="7258438" y="2859070"/>
            <a:ext cx="3769181" cy="3539430"/>
          </a:xfrm>
          <a:prstGeom prst="rect">
            <a:avLst/>
          </a:prstGeom>
          <a:noFill/>
          <a:ln>
            <a:noFill/>
          </a:ln>
        </p:spPr>
        <p:txBody>
          <a:bodyPr wrap="square">
            <a:spAutoFit/>
          </a:bodyPr>
          <a:lstStyle/>
          <a:p>
            <a:pPr>
              <a:buNone/>
            </a:pPr>
            <a:r>
              <a:rPr lang="en-GB" sz="3200" b="1" dirty="0">
                <a:solidFill>
                  <a:schemeClr val="bg1"/>
                </a:solidFill>
                <a:latin typeface="Arial" panose="020B0604020202020204" pitchFamily="34" charset="0"/>
                <a:cs typeface="Arial" panose="020B0604020202020204" pitchFamily="34" charset="0"/>
              </a:rPr>
              <a:t>“</a:t>
            </a:r>
            <a:r>
              <a:rPr lang="en-GB" sz="3200" b="1" i="0" u="none" strike="noStrike" dirty="0">
                <a:solidFill>
                  <a:schemeClr val="bg1"/>
                </a:solidFill>
                <a:effectLst/>
                <a:latin typeface="Arial" panose="020B0604020202020204" pitchFamily="34" charset="0"/>
                <a:cs typeface="Arial" panose="020B0604020202020204" pitchFamily="34" charset="0"/>
              </a:rPr>
              <a:t>When the </a:t>
            </a:r>
          </a:p>
          <a:p>
            <a:pPr>
              <a:buNone/>
            </a:pPr>
            <a:r>
              <a:rPr lang="en-GB" sz="3200" b="1" i="0" u="none" strike="noStrike" dirty="0">
                <a:solidFill>
                  <a:schemeClr val="bg1"/>
                </a:solidFill>
                <a:effectLst/>
                <a:latin typeface="Arial" panose="020B0604020202020204" pitchFamily="34" charset="0"/>
                <a:cs typeface="Arial" panose="020B0604020202020204" pitchFamily="34" charset="0"/>
              </a:rPr>
              <a:t>Community and the Primary Care Network comes together it works"</a:t>
            </a:r>
            <a:endParaRPr lang="en-GB" sz="3200" b="0" i="0" u="none" strike="noStrike" dirty="0">
              <a:solidFill>
                <a:schemeClr val="bg1"/>
              </a:solidFill>
              <a:effectLst/>
              <a:latin typeface="Arial" panose="020B0604020202020204" pitchFamily="34" charset="0"/>
              <a:cs typeface="Arial" panose="020B0604020202020204" pitchFamily="34" charset="0"/>
            </a:endParaRPr>
          </a:p>
          <a:p>
            <a:pPr>
              <a:buNone/>
            </a:pPr>
            <a:br>
              <a:rPr lang="en-GB" sz="3200" dirty="0">
                <a:solidFill>
                  <a:schemeClr val="bg1"/>
                </a:solidFill>
                <a:latin typeface="Arial" panose="020B0604020202020204" pitchFamily="34" charset="0"/>
                <a:cs typeface="Arial" panose="020B0604020202020204" pitchFamily="34" charset="0"/>
              </a:rPr>
            </a:br>
            <a:endParaRPr lang="en-GB" sz="3200" dirty="0">
              <a:solidFill>
                <a:schemeClr val="bg1"/>
              </a:solidFill>
              <a:latin typeface="Arial" panose="020B0604020202020204" pitchFamily="34" charset="0"/>
              <a:cs typeface="Arial" panose="020B0604020202020204" pitchFamily="34" charset="0"/>
            </a:endParaRPr>
          </a:p>
        </p:txBody>
      </p:sp>
      <p:sp>
        <p:nvSpPr>
          <p:cNvPr id="28" name="Freeform 27">
            <a:extLst>
              <a:ext uri="{FF2B5EF4-FFF2-40B4-BE49-F238E27FC236}">
                <a16:creationId xmlns:a16="http://schemas.microsoft.com/office/drawing/2014/main" id="{985CE5C6-991B-A08A-A190-650F84BD43E5}"/>
              </a:ext>
            </a:extLst>
          </p:cNvPr>
          <p:cNvSpPr/>
          <p:nvPr/>
        </p:nvSpPr>
        <p:spPr>
          <a:xfrm>
            <a:off x="0" y="-6410866"/>
            <a:ext cx="1481428" cy="18127083"/>
          </a:xfrm>
          <a:custGeom>
            <a:avLst/>
            <a:gdLst>
              <a:gd name="connsiteX0" fmla="*/ 1773841 w 1773841"/>
              <a:gd name="connsiteY0" fmla="*/ 0 h 15819120"/>
              <a:gd name="connsiteX1" fmla="*/ 1773841 w 1773841"/>
              <a:gd name="connsiteY1" fmla="*/ 6233093 h 15819120"/>
              <a:gd name="connsiteX2" fmla="*/ 909496 w 1773841"/>
              <a:gd name="connsiteY2" fmla="*/ 7129609 h 15819120"/>
              <a:gd name="connsiteX3" fmla="*/ 909496 w 1773841"/>
              <a:gd name="connsiteY3" fmla="*/ 7272960 h 15819120"/>
              <a:gd name="connsiteX4" fmla="*/ 1773841 w 1773841"/>
              <a:gd name="connsiteY4" fmla="*/ 8169476 h 15819120"/>
              <a:gd name="connsiteX5" fmla="*/ 1773841 w 1773841"/>
              <a:gd name="connsiteY5" fmla="*/ 15819120 h 15819120"/>
              <a:gd name="connsiteX6" fmla="*/ 0 w 1773841"/>
              <a:gd name="connsiteY6" fmla="*/ 15819120 h 15819120"/>
              <a:gd name="connsiteX7" fmla="*/ 0 w 1773841"/>
              <a:gd name="connsiteY7" fmla="*/ 0 h 15819120"/>
              <a:gd name="connsiteX0" fmla="*/ 1773841 w 1773841"/>
              <a:gd name="connsiteY0" fmla="*/ 0 h 15819120"/>
              <a:gd name="connsiteX1" fmla="*/ 1773841 w 1773841"/>
              <a:gd name="connsiteY1" fmla="*/ 6233093 h 15819120"/>
              <a:gd name="connsiteX2" fmla="*/ 909496 w 1773841"/>
              <a:gd name="connsiteY2" fmla="*/ 7129609 h 15819120"/>
              <a:gd name="connsiteX3" fmla="*/ 909496 w 1773841"/>
              <a:gd name="connsiteY3" fmla="*/ 7272960 h 15819120"/>
              <a:gd name="connsiteX4" fmla="*/ 1773841 w 1773841"/>
              <a:gd name="connsiteY4" fmla="*/ 8169476 h 15819120"/>
              <a:gd name="connsiteX5" fmla="*/ 1773841 w 1773841"/>
              <a:gd name="connsiteY5" fmla="*/ 15819120 h 15819120"/>
              <a:gd name="connsiteX6" fmla="*/ 0 w 1773841"/>
              <a:gd name="connsiteY6" fmla="*/ 15819120 h 15819120"/>
              <a:gd name="connsiteX7" fmla="*/ 0 w 1773841"/>
              <a:gd name="connsiteY7" fmla="*/ 0 h 15819120"/>
              <a:gd name="connsiteX8" fmla="*/ 1773841 w 1773841"/>
              <a:gd name="connsiteY8" fmla="*/ 0 h 15819120"/>
              <a:gd name="connsiteX0" fmla="*/ 1773841 w 1773841"/>
              <a:gd name="connsiteY0" fmla="*/ 0 h 15819120"/>
              <a:gd name="connsiteX1" fmla="*/ 1773841 w 1773841"/>
              <a:gd name="connsiteY1" fmla="*/ 6233093 h 15819120"/>
              <a:gd name="connsiteX2" fmla="*/ 909496 w 1773841"/>
              <a:gd name="connsiteY2" fmla="*/ 7129609 h 15819120"/>
              <a:gd name="connsiteX3" fmla="*/ 909496 w 1773841"/>
              <a:gd name="connsiteY3" fmla="*/ 7272960 h 15819120"/>
              <a:gd name="connsiteX4" fmla="*/ 1773841 w 1773841"/>
              <a:gd name="connsiteY4" fmla="*/ 8169476 h 15819120"/>
              <a:gd name="connsiteX5" fmla="*/ 1773841 w 1773841"/>
              <a:gd name="connsiteY5" fmla="*/ 15819120 h 15819120"/>
              <a:gd name="connsiteX6" fmla="*/ 0 w 1773841"/>
              <a:gd name="connsiteY6" fmla="*/ 15819120 h 15819120"/>
              <a:gd name="connsiteX7" fmla="*/ 0 w 1773841"/>
              <a:gd name="connsiteY7" fmla="*/ 0 h 15819120"/>
              <a:gd name="connsiteX8" fmla="*/ 1773841 w 1773841"/>
              <a:gd name="connsiteY8" fmla="*/ 0 h 15819120"/>
              <a:gd name="connsiteX0" fmla="*/ 1773841 w 1777714"/>
              <a:gd name="connsiteY0" fmla="*/ 0 h 15819120"/>
              <a:gd name="connsiteX1" fmla="*/ 1773841 w 1777714"/>
              <a:gd name="connsiteY1" fmla="*/ 6233093 h 15819120"/>
              <a:gd name="connsiteX2" fmla="*/ 909496 w 1777714"/>
              <a:gd name="connsiteY2" fmla="*/ 7129609 h 15819120"/>
              <a:gd name="connsiteX3" fmla="*/ 909496 w 1777714"/>
              <a:gd name="connsiteY3" fmla="*/ 7272960 h 15819120"/>
              <a:gd name="connsiteX4" fmla="*/ 1773841 w 1777714"/>
              <a:gd name="connsiteY4" fmla="*/ 8169476 h 15819120"/>
              <a:gd name="connsiteX5" fmla="*/ 1773841 w 1777714"/>
              <a:gd name="connsiteY5" fmla="*/ 15819120 h 15819120"/>
              <a:gd name="connsiteX6" fmla="*/ 0 w 1777714"/>
              <a:gd name="connsiteY6" fmla="*/ 15819120 h 15819120"/>
              <a:gd name="connsiteX7" fmla="*/ 0 w 1777714"/>
              <a:gd name="connsiteY7" fmla="*/ 0 h 15819120"/>
              <a:gd name="connsiteX8" fmla="*/ 1773841 w 1777714"/>
              <a:gd name="connsiteY8" fmla="*/ 0 h 15819120"/>
              <a:gd name="connsiteX0" fmla="*/ 1773841 w 1777714"/>
              <a:gd name="connsiteY0" fmla="*/ 0 h 15819120"/>
              <a:gd name="connsiteX1" fmla="*/ 1773841 w 1777714"/>
              <a:gd name="connsiteY1" fmla="*/ 6233093 h 15819120"/>
              <a:gd name="connsiteX2" fmla="*/ 909496 w 1777714"/>
              <a:gd name="connsiteY2" fmla="*/ 7129609 h 15819120"/>
              <a:gd name="connsiteX3" fmla="*/ 909496 w 1777714"/>
              <a:gd name="connsiteY3" fmla="*/ 7272960 h 15819120"/>
              <a:gd name="connsiteX4" fmla="*/ 1773841 w 1777714"/>
              <a:gd name="connsiteY4" fmla="*/ 8169476 h 15819120"/>
              <a:gd name="connsiteX5" fmla="*/ 1773841 w 1777714"/>
              <a:gd name="connsiteY5" fmla="*/ 15819120 h 15819120"/>
              <a:gd name="connsiteX6" fmla="*/ 0 w 1777714"/>
              <a:gd name="connsiteY6" fmla="*/ 15819120 h 15819120"/>
              <a:gd name="connsiteX7" fmla="*/ 0 w 1777714"/>
              <a:gd name="connsiteY7" fmla="*/ 0 h 15819120"/>
              <a:gd name="connsiteX8" fmla="*/ 1773841 w 1777714"/>
              <a:gd name="connsiteY8" fmla="*/ 0 h 15819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7714" h="15819120">
                <a:moveTo>
                  <a:pt x="1773841" y="0"/>
                </a:moveTo>
                <a:cubicBezTo>
                  <a:pt x="1773841" y="2077698"/>
                  <a:pt x="1782556" y="5985053"/>
                  <a:pt x="1773841" y="6233093"/>
                </a:cubicBezTo>
                <a:cubicBezTo>
                  <a:pt x="1765126" y="6481133"/>
                  <a:pt x="909747" y="6822304"/>
                  <a:pt x="909496" y="7129609"/>
                </a:cubicBezTo>
                <a:cubicBezTo>
                  <a:pt x="909245" y="7436914"/>
                  <a:pt x="909245" y="6880986"/>
                  <a:pt x="909496" y="7272960"/>
                </a:cubicBezTo>
                <a:cubicBezTo>
                  <a:pt x="909747" y="7664934"/>
                  <a:pt x="1773593" y="7819837"/>
                  <a:pt x="1773841" y="8169476"/>
                </a:cubicBezTo>
                <a:cubicBezTo>
                  <a:pt x="1774089" y="8519115"/>
                  <a:pt x="1773841" y="13269239"/>
                  <a:pt x="1773841" y="15819120"/>
                </a:cubicBezTo>
                <a:lnTo>
                  <a:pt x="0" y="15819120"/>
                </a:lnTo>
                <a:lnTo>
                  <a:pt x="0" y="0"/>
                </a:lnTo>
                <a:lnTo>
                  <a:pt x="1773841"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defTabSz="761970"/>
            <a:endParaRPr lang="en-GB" sz="1500">
              <a:solidFill>
                <a:prstClr val="white"/>
              </a:solidFill>
              <a:latin typeface="Calibri" panose="020F0502020204030204"/>
            </a:endParaRPr>
          </a:p>
        </p:txBody>
      </p:sp>
      <p:pic>
        <p:nvPicPr>
          <p:cNvPr id="29" name="Picture 28">
            <a:extLst>
              <a:ext uri="{FF2B5EF4-FFF2-40B4-BE49-F238E27FC236}">
                <a16:creationId xmlns:a16="http://schemas.microsoft.com/office/drawing/2014/main" id="{CEE75584-DA92-46F9-0529-C28C53406705}"/>
              </a:ext>
            </a:extLst>
          </p:cNvPr>
          <p:cNvPicPr>
            <a:picLocks noChangeAspect="1"/>
          </p:cNvPicPr>
          <p:nvPr/>
        </p:nvPicPr>
        <p:blipFill>
          <a:blip r:embed="rId12" cstate="email">
            <a:alphaModFix amt="85000"/>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141113" y="2385742"/>
            <a:ext cx="1077588" cy="1040695"/>
          </a:xfrm>
          <a:custGeom>
            <a:avLst/>
            <a:gdLst/>
            <a:ahLst/>
            <a:cxnLst/>
            <a:rect l="l" t="t" r="r" b="b"/>
            <a:pathLst>
              <a:path w="1475716" h="1425192">
                <a:moveTo>
                  <a:pt x="523390" y="694660"/>
                </a:moveTo>
                <a:cubicBezTo>
                  <a:pt x="536010" y="694660"/>
                  <a:pt x="546593" y="699478"/>
                  <a:pt x="555139" y="709115"/>
                </a:cubicBezTo>
                <a:cubicBezTo>
                  <a:pt x="563686" y="718751"/>
                  <a:pt x="567960" y="732518"/>
                  <a:pt x="567960" y="750415"/>
                </a:cubicBezTo>
                <a:cubicBezTo>
                  <a:pt x="567960" y="768770"/>
                  <a:pt x="563686" y="782766"/>
                  <a:pt x="555139" y="792403"/>
                </a:cubicBezTo>
                <a:cubicBezTo>
                  <a:pt x="546593" y="802039"/>
                  <a:pt x="536010" y="806858"/>
                  <a:pt x="523390" y="806858"/>
                </a:cubicBezTo>
                <a:cubicBezTo>
                  <a:pt x="510771" y="806858"/>
                  <a:pt x="500159" y="802039"/>
                  <a:pt x="491555" y="792403"/>
                </a:cubicBezTo>
                <a:cubicBezTo>
                  <a:pt x="482951" y="782766"/>
                  <a:pt x="478649" y="768885"/>
                  <a:pt x="478649" y="750759"/>
                </a:cubicBezTo>
                <a:cubicBezTo>
                  <a:pt x="478649" y="732633"/>
                  <a:pt x="482951" y="718751"/>
                  <a:pt x="491555" y="709115"/>
                </a:cubicBezTo>
                <a:cubicBezTo>
                  <a:pt x="500159" y="699478"/>
                  <a:pt x="510771" y="694660"/>
                  <a:pt x="523390" y="694660"/>
                </a:cubicBezTo>
                <a:close/>
                <a:moveTo>
                  <a:pt x="1065343" y="692251"/>
                </a:moveTo>
                <a:cubicBezTo>
                  <a:pt x="1075209" y="692251"/>
                  <a:pt x="1083584" y="695893"/>
                  <a:pt x="1090467" y="703178"/>
                </a:cubicBezTo>
                <a:cubicBezTo>
                  <a:pt x="1097351" y="710463"/>
                  <a:pt x="1100964" y="721103"/>
                  <a:pt x="1101308" y="735099"/>
                </a:cubicBezTo>
                <a:lnTo>
                  <a:pt x="1029034" y="735099"/>
                </a:lnTo>
                <a:cubicBezTo>
                  <a:pt x="1028919" y="721906"/>
                  <a:pt x="1032303" y="711467"/>
                  <a:pt x="1039187" y="703780"/>
                </a:cubicBezTo>
                <a:cubicBezTo>
                  <a:pt x="1046070" y="696094"/>
                  <a:pt x="1054789" y="692251"/>
                  <a:pt x="1065343" y="692251"/>
                </a:cubicBezTo>
                <a:close/>
                <a:moveTo>
                  <a:pt x="1062418" y="655253"/>
                </a:moveTo>
                <a:cubicBezTo>
                  <a:pt x="1038211" y="655253"/>
                  <a:pt x="1018193" y="663828"/>
                  <a:pt x="1002361" y="680979"/>
                </a:cubicBezTo>
                <a:cubicBezTo>
                  <a:pt x="986529" y="698130"/>
                  <a:pt x="978614" y="721849"/>
                  <a:pt x="978614" y="752135"/>
                </a:cubicBezTo>
                <a:cubicBezTo>
                  <a:pt x="978614" y="777489"/>
                  <a:pt x="984636" y="798483"/>
                  <a:pt x="996682" y="815118"/>
                </a:cubicBezTo>
                <a:cubicBezTo>
                  <a:pt x="1011940" y="835882"/>
                  <a:pt x="1035458" y="846265"/>
                  <a:pt x="1067236" y="846265"/>
                </a:cubicBezTo>
                <a:cubicBezTo>
                  <a:pt x="1087312" y="846265"/>
                  <a:pt x="1104033" y="841647"/>
                  <a:pt x="1117398" y="832412"/>
                </a:cubicBezTo>
                <a:cubicBezTo>
                  <a:pt x="1130763" y="823177"/>
                  <a:pt x="1140543" y="809726"/>
                  <a:pt x="1146738" y="792059"/>
                </a:cubicBezTo>
                <a:lnTo>
                  <a:pt x="1098555" y="783971"/>
                </a:lnTo>
                <a:cubicBezTo>
                  <a:pt x="1095916" y="793148"/>
                  <a:pt x="1092016" y="799802"/>
                  <a:pt x="1086854" y="803932"/>
                </a:cubicBezTo>
                <a:cubicBezTo>
                  <a:pt x="1081691" y="808062"/>
                  <a:pt x="1075324" y="810127"/>
                  <a:pt x="1067752" y="810127"/>
                </a:cubicBezTo>
                <a:cubicBezTo>
                  <a:pt x="1056624" y="810127"/>
                  <a:pt x="1047332" y="806141"/>
                  <a:pt x="1039875" y="798168"/>
                </a:cubicBezTo>
                <a:cubicBezTo>
                  <a:pt x="1032418" y="790194"/>
                  <a:pt x="1028518" y="779038"/>
                  <a:pt x="1028173" y="764697"/>
                </a:cubicBezTo>
                <a:lnTo>
                  <a:pt x="1149319" y="764697"/>
                </a:lnTo>
                <a:cubicBezTo>
                  <a:pt x="1150008" y="727642"/>
                  <a:pt x="1142493" y="700138"/>
                  <a:pt x="1126777" y="682184"/>
                </a:cubicBezTo>
                <a:cubicBezTo>
                  <a:pt x="1111060" y="664230"/>
                  <a:pt x="1089607" y="655253"/>
                  <a:pt x="1062418" y="655253"/>
                </a:cubicBezTo>
                <a:close/>
                <a:moveTo>
                  <a:pt x="859295" y="655253"/>
                </a:moveTo>
                <a:cubicBezTo>
                  <a:pt x="833024" y="655253"/>
                  <a:pt x="813636" y="660645"/>
                  <a:pt x="801131" y="671429"/>
                </a:cubicBezTo>
                <a:cubicBezTo>
                  <a:pt x="788627" y="682213"/>
                  <a:pt x="782374" y="695520"/>
                  <a:pt x="782374" y="711352"/>
                </a:cubicBezTo>
                <a:cubicBezTo>
                  <a:pt x="782374" y="728904"/>
                  <a:pt x="789602" y="742614"/>
                  <a:pt x="804057" y="752480"/>
                </a:cubicBezTo>
                <a:cubicBezTo>
                  <a:pt x="814496" y="759592"/>
                  <a:pt x="839219" y="767451"/>
                  <a:pt x="878224" y="776055"/>
                </a:cubicBezTo>
                <a:cubicBezTo>
                  <a:pt x="886599" y="778005"/>
                  <a:pt x="891991" y="780128"/>
                  <a:pt x="894400" y="782422"/>
                </a:cubicBezTo>
                <a:cubicBezTo>
                  <a:pt x="896694" y="784831"/>
                  <a:pt x="897842" y="787871"/>
                  <a:pt x="897842" y="791542"/>
                </a:cubicBezTo>
                <a:cubicBezTo>
                  <a:pt x="897842" y="796934"/>
                  <a:pt x="895719" y="801236"/>
                  <a:pt x="891475" y="804449"/>
                </a:cubicBezTo>
                <a:cubicBezTo>
                  <a:pt x="885165" y="809037"/>
                  <a:pt x="875758" y="811332"/>
                  <a:pt x="863253" y="811332"/>
                </a:cubicBezTo>
                <a:cubicBezTo>
                  <a:pt x="851896" y="811332"/>
                  <a:pt x="843062" y="808894"/>
                  <a:pt x="836752" y="804018"/>
                </a:cubicBezTo>
                <a:cubicBezTo>
                  <a:pt x="830443" y="799143"/>
                  <a:pt x="826255" y="792001"/>
                  <a:pt x="824190" y="782594"/>
                </a:cubicBezTo>
                <a:lnTo>
                  <a:pt x="775663" y="789994"/>
                </a:lnTo>
                <a:cubicBezTo>
                  <a:pt x="780137" y="807317"/>
                  <a:pt x="789630" y="821026"/>
                  <a:pt x="804143" y="831121"/>
                </a:cubicBezTo>
                <a:cubicBezTo>
                  <a:pt x="818655" y="841217"/>
                  <a:pt x="838358" y="846265"/>
                  <a:pt x="863253" y="846265"/>
                </a:cubicBezTo>
                <a:cubicBezTo>
                  <a:pt x="890672" y="846265"/>
                  <a:pt x="911379" y="840242"/>
                  <a:pt x="925375" y="828196"/>
                </a:cubicBezTo>
                <a:cubicBezTo>
                  <a:pt x="939371" y="816150"/>
                  <a:pt x="946369" y="801753"/>
                  <a:pt x="946369" y="785003"/>
                </a:cubicBezTo>
                <a:cubicBezTo>
                  <a:pt x="946369" y="769631"/>
                  <a:pt x="941321" y="757642"/>
                  <a:pt x="931226" y="749038"/>
                </a:cubicBezTo>
                <a:cubicBezTo>
                  <a:pt x="921015" y="740549"/>
                  <a:pt x="903033" y="733378"/>
                  <a:pt x="877278" y="727528"/>
                </a:cubicBezTo>
                <a:cubicBezTo>
                  <a:pt x="851523" y="721677"/>
                  <a:pt x="836466" y="717145"/>
                  <a:pt x="832106" y="713933"/>
                </a:cubicBezTo>
                <a:cubicBezTo>
                  <a:pt x="828894" y="711524"/>
                  <a:pt x="827288" y="708599"/>
                  <a:pt x="827288" y="705157"/>
                </a:cubicBezTo>
                <a:cubicBezTo>
                  <a:pt x="827288" y="701142"/>
                  <a:pt x="829123" y="697872"/>
                  <a:pt x="832794" y="695348"/>
                </a:cubicBezTo>
                <a:cubicBezTo>
                  <a:pt x="838301" y="691792"/>
                  <a:pt x="847422" y="690014"/>
                  <a:pt x="860156" y="690014"/>
                </a:cubicBezTo>
                <a:cubicBezTo>
                  <a:pt x="870251" y="690014"/>
                  <a:pt x="878023" y="691907"/>
                  <a:pt x="883473" y="695692"/>
                </a:cubicBezTo>
                <a:cubicBezTo>
                  <a:pt x="888922" y="699478"/>
                  <a:pt x="892622" y="704928"/>
                  <a:pt x="894572" y="712040"/>
                </a:cubicBezTo>
                <a:lnTo>
                  <a:pt x="940174" y="703608"/>
                </a:lnTo>
                <a:cubicBezTo>
                  <a:pt x="935585" y="687662"/>
                  <a:pt x="927210" y="675616"/>
                  <a:pt x="915050" y="667471"/>
                </a:cubicBezTo>
                <a:cubicBezTo>
                  <a:pt x="902889" y="659326"/>
                  <a:pt x="884304" y="655253"/>
                  <a:pt x="859295" y="655253"/>
                </a:cubicBezTo>
                <a:close/>
                <a:moveTo>
                  <a:pt x="743842" y="655253"/>
                </a:moveTo>
                <a:cubicBezTo>
                  <a:pt x="736041" y="655253"/>
                  <a:pt x="729071" y="657203"/>
                  <a:pt x="722934" y="661104"/>
                </a:cubicBezTo>
                <a:cubicBezTo>
                  <a:pt x="716796" y="665004"/>
                  <a:pt x="709884" y="673092"/>
                  <a:pt x="702198" y="685367"/>
                </a:cubicBezTo>
                <a:lnTo>
                  <a:pt x="702198" y="659383"/>
                </a:lnTo>
                <a:lnTo>
                  <a:pt x="657284" y="659383"/>
                </a:lnTo>
                <a:lnTo>
                  <a:pt x="657284" y="842135"/>
                </a:lnTo>
                <a:lnTo>
                  <a:pt x="705639" y="842135"/>
                </a:lnTo>
                <a:lnTo>
                  <a:pt x="705639" y="785692"/>
                </a:lnTo>
                <a:cubicBezTo>
                  <a:pt x="705639" y="754602"/>
                  <a:pt x="706987" y="734182"/>
                  <a:pt x="709683" y="724430"/>
                </a:cubicBezTo>
                <a:cubicBezTo>
                  <a:pt x="712379" y="714679"/>
                  <a:pt x="716079" y="707939"/>
                  <a:pt x="720783" y="704210"/>
                </a:cubicBezTo>
                <a:cubicBezTo>
                  <a:pt x="725486" y="700482"/>
                  <a:pt x="731222" y="698618"/>
                  <a:pt x="737991" y="698618"/>
                </a:cubicBezTo>
                <a:cubicBezTo>
                  <a:pt x="744989" y="698618"/>
                  <a:pt x="752561" y="701256"/>
                  <a:pt x="760706" y="706534"/>
                </a:cubicBezTo>
                <a:lnTo>
                  <a:pt x="775677" y="664373"/>
                </a:lnTo>
                <a:cubicBezTo>
                  <a:pt x="765467" y="658293"/>
                  <a:pt x="754855" y="655253"/>
                  <a:pt x="743842" y="655253"/>
                </a:cubicBezTo>
                <a:close/>
                <a:moveTo>
                  <a:pt x="523218" y="655253"/>
                </a:moveTo>
                <a:cubicBezTo>
                  <a:pt x="505322" y="655253"/>
                  <a:pt x="489117" y="659211"/>
                  <a:pt x="474605" y="667127"/>
                </a:cubicBezTo>
                <a:cubicBezTo>
                  <a:pt x="460092" y="675043"/>
                  <a:pt x="448878" y="686515"/>
                  <a:pt x="440963" y="701543"/>
                </a:cubicBezTo>
                <a:cubicBezTo>
                  <a:pt x="433047" y="716572"/>
                  <a:pt x="429089" y="732117"/>
                  <a:pt x="429089" y="748178"/>
                </a:cubicBezTo>
                <a:cubicBezTo>
                  <a:pt x="429089" y="769172"/>
                  <a:pt x="433047" y="786982"/>
                  <a:pt x="440963" y="801609"/>
                </a:cubicBezTo>
                <a:cubicBezTo>
                  <a:pt x="448878" y="816236"/>
                  <a:pt x="460437" y="827336"/>
                  <a:pt x="475637" y="834907"/>
                </a:cubicBezTo>
                <a:cubicBezTo>
                  <a:pt x="490838" y="842479"/>
                  <a:pt x="506813" y="846265"/>
                  <a:pt x="523562" y="846265"/>
                </a:cubicBezTo>
                <a:cubicBezTo>
                  <a:pt x="550637" y="846265"/>
                  <a:pt x="573093" y="837173"/>
                  <a:pt x="590933" y="818990"/>
                </a:cubicBezTo>
                <a:cubicBezTo>
                  <a:pt x="608772" y="800806"/>
                  <a:pt x="617691" y="777891"/>
                  <a:pt x="617691" y="750243"/>
                </a:cubicBezTo>
                <a:cubicBezTo>
                  <a:pt x="617691" y="722824"/>
                  <a:pt x="608858" y="700138"/>
                  <a:pt x="591191" y="682184"/>
                </a:cubicBezTo>
                <a:cubicBezTo>
                  <a:pt x="573524" y="664230"/>
                  <a:pt x="550866" y="655253"/>
                  <a:pt x="523218" y="655253"/>
                </a:cubicBezTo>
                <a:close/>
                <a:moveTo>
                  <a:pt x="234208" y="632538"/>
                </a:moveTo>
                <a:lnTo>
                  <a:pt x="257095" y="632538"/>
                </a:lnTo>
                <a:cubicBezTo>
                  <a:pt x="277859" y="632538"/>
                  <a:pt x="291798" y="633341"/>
                  <a:pt x="298911" y="634947"/>
                </a:cubicBezTo>
                <a:cubicBezTo>
                  <a:pt x="308433" y="637012"/>
                  <a:pt x="316291" y="640970"/>
                  <a:pt x="322486" y="646821"/>
                </a:cubicBezTo>
                <a:cubicBezTo>
                  <a:pt x="328681" y="652672"/>
                  <a:pt x="333499" y="660817"/>
                  <a:pt x="336941" y="671257"/>
                </a:cubicBezTo>
                <a:cubicBezTo>
                  <a:pt x="340383" y="681696"/>
                  <a:pt x="342104" y="696668"/>
                  <a:pt x="342104" y="716170"/>
                </a:cubicBezTo>
                <a:cubicBezTo>
                  <a:pt x="342104" y="735673"/>
                  <a:pt x="340383" y="751074"/>
                  <a:pt x="336941" y="762374"/>
                </a:cubicBezTo>
                <a:cubicBezTo>
                  <a:pt x="333499" y="773674"/>
                  <a:pt x="329054" y="781791"/>
                  <a:pt x="323605" y="786724"/>
                </a:cubicBezTo>
                <a:cubicBezTo>
                  <a:pt x="318155" y="791657"/>
                  <a:pt x="311301" y="795156"/>
                  <a:pt x="303041" y="797221"/>
                </a:cubicBezTo>
                <a:cubicBezTo>
                  <a:pt x="296731" y="798827"/>
                  <a:pt x="286464" y="799630"/>
                  <a:pt x="272238" y="799630"/>
                </a:cubicBezTo>
                <a:lnTo>
                  <a:pt x="234208" y="799630"/>
                </a:lnTo>
                <a:close/>
                <a:moveTo>
                  <a:pt x="1243514" y="594852"/>
                </a:moveTo>
                <a:lnTo>
                  <a:pt x="1194986" y="623074"/>
                </a:lnTo>
                <a:lnTo>
                  <a:pt x="1194986" y="659383"/>
                </a:lnTo>
                <a:lnTo>
                  <a:pt x="1172788" y="659383"/>
                </a:lnTo>
                <a:lnTo>
                  <a:pt x="1172788" y="697929"/>
                </a:lnTo>
                <a:lnTo>
                  <a:pt x="1194986" y="697929"/>
                </a:lnTo>
                <a:lnTo>
                  <a:pt x="1194986" y="777604"/>
                </a:lnTo>
                <a:cubicBezTo>
                  <a:pt x="1194986" y="794697"/>
                  <a:pt x="1195503" y="806055"/>
                  <a:pt x="1196535" y="811676"/>
                </a:cubicBezTo>
                <a:cubicBezTo>
                  <a:pt x="1197797" y="819592"/>
                  <a:pt x="1200063" y="825873"/>
                  <a:pt x="1203332" y="830519"/>
                </a:cubicBezTo>
                <a:cubicBezTo>
                  <a:pt x="1206602" y="835165"/>
                  <a:pt x="1211736" y="838951"/>
                  <a:pt x="1218734" y="841877"/>
                </a:cubicBezTo>
                <a:cubicBezTo>
                  <a:pt x="1225732" y="844802"/>
                  <a:pt x="1233590" y="846265"/>
                  <a:pt x="1242309" y="846265"/>
                </a:cubicBezTo>
                <a:cubicBezTo>
                  <a:pt x="1256535" y="846265"/>
                  <a:pt x="1269269" y="843855"/>
                  <a:pt x="1280511" y="839037"/>
                </a:cubicBezTo>
                <a:lnTo>
                  <a:pt x="1276381" y="801523"/>
                </a:lnTo>
                <a:cubicBezTo>
                  <a:pt x="1267892" y="804621"/>
                  <a:pt x="1261410" y="806169"/>
                  <a:pt x="1256936" y="806169"/>
                </a:cubicBezTo>
                <a:cubicBezTo>
                  <a:pt x="1253724" y="806169"/>
                  <a:pt x="1250999" y="805366"/>
                  <a:pt x="1248762" y="803760"/>
                </a:cubicBezTo>
                <a:cubicBezTo>
                  <a:pt x="1246525" y="802154"/>
                  <a:pt x="1245091" y="800118"/>
                  <a:pt x="1244460" y="797651"/>
                </a:cubicBezTo>
                <a:cubicBezTo>
                  <a:pt x="1243829" y="795185"/>
                  <a:pt x="1243514" y="786495"/>
                  <a:pt x="1243514" y="771581"/>
                </a:cubicBezTo>
                <a:lnTo>
                  <a:pt x="1243514" y="697929"/>
                </a:lnTo>
                <a:lnTo>
                  <a:pt x="1276554" y="697929"/>
                </a:lnTo>
                <a:lnTo>
                  <a:pt x="1276554" y="659383"/>
                </a:lnTo>
                <a:lnTo>
                  <a:pt x="1243514" y="659383"/>
                </a:lnTo>
                <a:close/>
                <a:moveTo>
                  <a:pt x="183271" y="589862"/>
                </a:moveTo>
                <a:lnTo>
                  <a:pt x="183271" y="842135"/>
                </a:lnTo>
                <a:lnTo>
                  <a:pt x="279121" y="842135"/>
                </a:lnTo>
                <a:cubicBezTo>
                  <a:pt x="297936" y="842135"/>
                  <a:pt x="312964" y="840356"/>
                  <a:pt x="324207" y="836800"/>
                </a:cubicBezTo>
                <a:cubicBezTo>
                  <a:pt x="339236" y="831982"/>
                  <a:pt x="351167" y="825271"/>
                  <a:pt x="360000" y="816666"/>
                </a:cubicBezTo>
                <a:cubicBezTo>
                  <a:pt x="371702" y="805309"/>
                  <a:pt x="380707" y="790453"/>
                  <a:pt x="387017" y="772097"/>
                </a:cubicBezTo>
                <a:cubicBezTo>
                  <a:pt x="392180" y="757069"/>
                  <a:pt x="394761" y="739172"/>
                  <a:pt x="394761" y="718407"/>
                </a:cubicBezTo>
                <a:cubicBezTo>
                  <a:pt x="394761" y="694775"/>
                  <a:pt x="392007" y="674899"/>
                  <a:pt x="386501" y="658781"/>
                </a:cubicBezTo>
                <a:cubicBezTo>
                  <a:pt x="380994" y="642662"/>
                  <a:pt x="372964" y="629039"/>
                  <a:pt x="362409" y="617911"/>
                </a:cubicBezTo>
                <a:cubicBezTo>
                  <a:pt x="351855" y="606783"/>
                  <a:pt x="339178" y="599039"/>
                  <a:pt x="324379" y="594680"/>
                </a:cubicBezTo>
                <a:cubicBezTo>
                  <a:pt x="313366" y="591468"/>
                  <a:pt x="297362" y="589862"/>
                  <a:pt x="276368" y="589862"/>
                </a:cubicBezTo>
                <a:close/>
                <a:moveTo>
                  <a:pt x="737858" y="0"/>
                </a:moveTo>
                <a:cubicBezTo>
                  <a:pt x="1145366" y="0"/>
                  <a:pt x="1475716" y="319040"/>
                  <a:pt x="1475716" y="712596"/>
                </a:cubicBezTo>
                <a:cubicBezTo>
                  <a:pt x="1475716" y="1106152"/>
                  <a:pt x="1145366" y="1425192"/>
                  <a:pt x="737858" y="1425192"/>
                </a:cubicBezTo>
                <a:cubicBezTo>
                  <a:pt x="330350" y="1425192"/>
                  <a:pt x="0" y="1106152"/>
                  <a:pt x="0" y="712596"/>
                </a:cubicBezTo>
                <a:cubicBezTo>
                  <a:pt x="0" y="319040"/>
                  <a:pt x="330350" y="0"/>
                  <a:pt x="737858" y="0"/>
                </a:cubicBezTo>
                <a:close/>
              </a:path>
            </a:pathLst>
          </a:custGeom>
          <a:ln w="190500" cap="rnd">
            <a:noFill/>
            <a:prstDash val="solid"/>
          </a:ln>
          <a:effectLst>
            <a:outerShdw sx="1000" sy="1000" algn="bl" rotWithShape="0">
              <a:srgbClr val="000000"/>
            </a:outerShdw>
          </a:effectLst>
        </p:spPr>
      </p:pic>
      <p:pic>
        <p:nvPicPr>
          <p:cNvPr id="30" name="Picture 29">
            <a:extLst>
              <a:ext uri="{FF2B5EF4-FFF2-40B4-BE49-F238E27FC236}">
                <a16:creationId xmlns:a16="http://schemas.microsoft.com/office/drawing/2014/main" id="{1BBC5A5D-EF0A-538C-14F2-5FC80785688E}"/>
              </a:ext>
            </a:extLst>
          </p:cNvPr>
          <p:cNvPicPr>
            <a:picLocks noChangeAspect="1" noChangeArrowheads="1"/>
          </p:cNvPicPr>
          <p:nvPr/>
        </p:nvPicPr>
        <p:blipFill>
          <a:blip r:embed="rId4" cstate="email">
            <a:duotone>
              <a:schemeClr val="bg2">
                <a:shade val="45000"/>
                <a:satMod val="135000"/>
              </a:schemeClr>
              <a:prstClr val="white"/>
            </a:duotone>
            <a:extLst>
              <a:ext uri="{28A0092B-C50C-407E-A947-70E740481C1C}">
                <a14:useLocalDpi xmlns:a14="http://schemas.microsoft.com/office/drawing/2010/main"/>
              </a:ext>
            </a:extLst>
          </a:blip>
          <a:srcRect/>
          <a:stretch/>
        </p:blipFill>
        <p:spPr bwMode="auto">
          <a:xfrm>
            <a:off x="141113" y="4628785"/>
            <a:ext cx="1077588" cy="1022154"/>
          </a:xfrm>
          <a:custGeom>
            <a:avLst/>
            <a:gdLst/>
            <a:ahLst/>
            <a:cxnLst/>
            <a:rect l="l" t="t" r="r" b="b"/>
            <a:pathLst>
              <a:path w="1587684" h="1470190">
                <a:moveTo>
                  <a:pt x="1186786" y="717625"/>
                </a:moveTo>
                <a:cubicBezTo>
                  <a:pt x="1198252" y="717625"/>
                  <a:pt x="1207985" y="721858"/>
                  <a:pt x="1215984" y="730325"/>
                </a:cubicBezTo>
                <a:cubicBezTo>
                  <a:pt x="1223984" y="738791"/>
                  <a:pt x="1228183" y="751157"/>
                  <a:pt x="1228583" y="767422"/>
                </a:cubicBezTo>
                <a:lnTo>
                  <a:pt x="1144588" y="767422"/>
                </a:lnTo>
                <a:cubicBezTo>
                  <a:pt x="1144455" y="752090"/>
                  <a:pt x="1148388" y="739957"/>
                  <a:pt x="1156388" y="731025"/>
                </a:cubicBezTo>
                <a:cubicBezTo>
                  <a:pt x="1164387" y="722092"/>
                  <a:pt x="1174520" y="717625"/>
                  <a:pt x="1186786" y="717625"/>
                </a:cubicBezTo>
                <a:close/>
                <a:moveTo>
                  <a:pt x="1307192" y="679428"/>
                </a:moveTo>
                <a:lnTo>
                  <a:pt x="1380588" y="782421"/>
                </a:lnTo>
                <a:lnTo>
                  <a:pt x="1303993" y="891815"/>
                </a:lnTo>
                <a:lnTo>
                  <a:pt x="1369789" y="891815"/>
                </a:lnTo>
                <a:lnTo>
                  <a:pt x="1413386" y="826019"/>
                </a:lnTo>
                <a:lnTo>
                  <a:pt x="1456583" y="891815"/>
                </a:lnTo>
                <a:lnTo>
                  <a:pt x="1525579" y="891815"/>
                </a:lnTo>
                <a:lnTo>
                  <a:pt x="1446984" y="780022"/>
                </a:lnTo>
                <a:lnTo>
                  <a:pt x="1518980" y="679428"/>
                </a:lnTo>
                <a:lnTo>
                  <a:pt x="1452984" y="679428"/>
                </a:lnTo>
                <a:lnTo>
                  <a:pt x="1413386" y="737824"/>
                </a:lnTo>
                <a:lnTo>
                  <a:pt x="1375788" y="679428"/>
                </a:lnTo>
                <a:close/>
                <a:moveTo>
                  <a:pt x="396341" y="679428"/>
                </a:moveTo>
                <a:lnTo>
                  <a:pt x="396341" y="813820"/>
                </a:lnTo>
                <a:cubicBezTo>
                  <a:pt x="396341" y="833818"/>
                  <a:pt x="398874" y="849484"/>
                  <a:pt x="403940" y="860817"/>
                </a:cubicBezTo>
                <a:cubicBezTo>
                  <a:pt x="409007" y="872149"/>
                  <a:pt x="417206" y="880949"/>
                  <a:pt x="428539" y="887215"/>
                </a:cubicBezTo>
                <a:cubicBezTo>
                  <a:pt x="439872" y="893481"/>
                  <a:pt x="452671" y="896614"/>
                  <a:pt x="466937" y="896614"/>
                </a:cubicBezTo>
                <a:cubicBezTo>
                  <a:pt x="480936" y="896614"/>
                  <a:pt x="494235" y="893348"/>
                  <a:pt x="506834" y="886815"/>
                </a:cubicBezTo>
                <a:cubicBezTo>
                  <a:pt x="519433" y="880282"/>
                  <a:pt x="529599" y="871349"/>
                  <a:pt x="537332" y="860017"/>
                </a:cubicBezTo>
                <a:lnTo>
                  <a:pt x="537332" y="891815"/>
                </a:lnTo>
                <a:lnTo>
                  <a:pt x="589529" y="891815"/>
                </a:lnTo>
                <a:lnTo>
                  <a:pt x="589529" y="679428"/>
                </a:lnTo>
                <a:lnTo>
                  <a:pt x="533333" y="679428"/>
                </a:lnTo>
                <a:lnTo>
                  <a:pt x="533333" y="769022"/>
                </a:lnTo>
                <a:cubicBezTo>
                  <a:pt x="533333" y="799420"/>
                  <a:pt x="531933" y="818519"/>
                  <a:pt x="529133" y="826319"/>
                </a:cubicBezTo>
                <a:cubicBezTo>
                  <a:pt x="526333" y="834118"/>
                  <a:pt x="521133" y="840651"/>
                  <a:pt x="513534" y="845918"/>
                </a:cubicBezTo>
                <a:cubicBezTo>
                  <a:pt x="505934" y="851184"/>
                  <a:pt x="497335" y="853817"/>
                  <a:pt x="487735" y="853817"/>
                </a:cubicBezTo>
                <a:cubicBezTo>
                  <a:pt x="479336" y="853817"/>
                  <a:pt x="472403" y="851851"/>
                  <a:pt x="466937" y="847917"/>
                </a:cubicBezTo>
                <a:cubicBezTo>
                  <a:pt x="461470" y="843984"/>
                  <a:pt x="457704" y="838651"/>
                  <a:pt x="455637" y="831918"/>
                </a:cubicBezTo>
                <a:cubicBezTo>
                  <a:pt x="453571" y="825185"/>
                  <a:pt x="452537" y="806887"/>
                  <a:pt x="452537" y="777022"/>
                </a:cubicBezTo>
                <a:lnTo>
                  <a:pt x="452537" y="679428"/>
                </a:lnTo>
                <a:close/>
                <a:moveTo>
                  <a:pt x="1183386" y="674628"/>
                </a:moveTo>
                <a:cubicBezTo>
                  <a:pt x="1155254" y="674628"/>
                  <a:pt x="1131989" y="684594"/>
                  <a:pt x="1113590" y="704526"/>
                </a:cubicBezTo>
                <a:cubicBezTo>
                  <a:pt x="1095191" y="724458"/>
                  <a:pt x="1085992" y="752023"/>
                  <a:pt x="1085992" y="787221"/>
                </a:cubicBezTo>
                <a:cubicBezTo>
                  <a:pt x="1085992" y="816686"/>
                  <a:pt x="1092992" y="841084"/>
                  <a:pt x="1106991" y="860417"/>
                </a:cubicBezTo>
                <a:cubicBezTo>
                  <a:pt x="1124723" y="884549"/>
                  <a:pt x="1152055" y="896614"/>
                  <a:pt x="1188986" y="896614"/>
                </a:cubicBezTo>
                <a:cubicBezTo>
                  <a:pt x="1212318" y="896614"/>
                  <a:pt x="1231750" y="891248"/>
                  <a:pt x="1247282" y="880515"/>
                </a:cubicBezTo>
                <a:cubicBezTo>
                  <a:pt x="1262814" y="869783"/>
                  <a:pt x="1274180" y="854150"/>
                  <a:pt x="1281380" y="833618"/>
                </a:cubicBezTo>
                <a:lnTo>
                  <a:pt x="1225383" y="824219"/>
                </a:lnTo>
                <a:cubicBezTo>
                  <a:pt x="1222317" y="834885"/>
                  <a:pt x="1217784" y="842618"/>
                  <a:pt x="1211784" y="847417"/>
                </a:cubicBezTo>
                <a:cubicBezTo>
                  <a:pt x="1205785" y="852217"/>
                  <a:pt x="1198385" y="854617"/>
                  <a:pt x="1189586" y="854617"/>
                </a:cubicBezTo>
                <a:cubicBezTo>
                  <a:pt x="1176653" y="854617"/>
                  <a:pt x="1165854" y="849984"/>
                  <a:pt x="1157188" y="840718"/>
                </a:cubicBezTo>
                <a:cubicBezTo>
                  <a:pt x="1148521" y="831452"/>
                  <a:pt x="1143988" y="818486"/>
                  <a:pt x="1143588" y="801820"/>
                </a:cubicBezTo>
                <a:lnTo>
                  <a:pt x="1284380" y="801820"/>
                </a:lnTo>
                <a:cubicBezTo>
                  <a:pt x="1285180" y="758756"/>
                  <a:pt x="1276447" y="726792"/>
                  <a:pt x="1258181" y="705926"/>
                </a:cubicBezTo>
                <a:cubicBezTo>
                  <a:pt x="1239916" y="685061"/>
                  <a:pt x="1214984" y="674628"/>
                  <a:pt x="1183386" y="674628"/>
                </a:cubicBezTo>
                <a:close/>
                <a:moveTo>
                  <a:pt x="951186" y="674628"/>
                </a:moveTo>
                <a:cubicBezTo>
                  <a:pt x="920655" y="674628"/>
                  <a:pt x="898123" y="680894"/>
                  <a:pt x="883590" y="693427"/>
                </a:cubicBezTo>
                <a:cubicBezTo>
                  <a:pt x="869058" y="705959"/>
                  <a:pt x="861792" y="721425"/>
                  <a:pt x="861792" y="739824"/>
                </a:cubicBezTo>
                <a:cubicBezTo>
                  <a:pt x="861792" y="760223"/>
                  <a:pt x="870191" y="776155"/>
                  <a:pt x="886990" y="787621"/>
                </a:cubicBezTo>
                <a:cubicBezTo>
                  <a:pt x="899123" y="795887"/>
                  <a:pt x="927854" y="805020"/>
                  <a:pt x="973185" y="815019"/>
                </a:cubicBezTo>
                <a:cubicBezTo>
                  <a:pt x="982918" y="817286"/>
                  <a:pt x="989184" y="819752"/>
                  <a:pt x="991984" y="822419"/>
                </a:cubicBezTo>
                <a:cubicBezTo>
                  <a:pt x="994650" y="825219"/>
                  <a:pt x="995983" y="828752"/>
                  <a:pt x="995983" y="833018"/>
                </a:cubicBezTo>
                <a:cubicBezTo>
                  <a:pt x="995983" y="839285"/>
                  <a:pt x="993517" y="844284"/>
                  <a:pt x="988584" y="848017"/>
                </a:cubicBezTo>
                <a:cubicBezTo>
                  <a:pt x="981251" y="853350"/>
                  <a:pt x="970318" y="856017"/>
                  <a:pt x="955786" y="856017"/>
                </a:cubicBezTo>
                <a:cubicBezTo>
                  <a:pt x="942587" y="856017"/>
                  <a:pt x="932321" y="853184"/>
                  <a:pt x="924988" y="847517"/>
                </a:cubicBezTo>
                <a:cubicBezTo>
                  <a:pt x="917655" y="841851"/>
                  <a:pt x="912788" y="833552"/>
                  <a:pt x="910389" y="822619"/>
                </a:cubicBezTo>
                <a:lnTo>
                  <a:pt x="853992" y="831218"/>
                </a:lnTo>
                <a:cubicBezTo>
                  <a:pt x="859192" y="851351"/>
                  <a:pt x="870224" y="867283"/>
                  <a:pt x="887090" y="879016"/>
                </a:cubicBezTo>
                <a:cubicBezTo>
                  <a:pt x="903956" y="890748"/>
                  <a:pt x="926854" y="896614"/>
                  <a:pt x="955786" y="896614"/>
                </a:cubicBezTo>
                <a:cubicBezTo>
                  <a:pt x="987651" y="896614"/>
                  <a:pt x="1011716" y="889615"/>
                  <a:pt x="1027981" y="875616"/>
                </a:cubicBezTo>
                <a:cubicBezTo>
                  <a:pt x="1044247" y="861617"/>
                  <a:pt x="1052380" y="844884"/>
                  <a:pt x="1052380" y="825419"/>
                </a:cubicBezTo>
                <a:cubicBezTo>
                  <a:pt x="1052380" y="807553"/>
                  <a:pt x="1046514" y="793621"/>
                  <a:pt x="1034781" y="783621"/>
                </a:cubicBezTo>
                <a:cubicBezTo>
                  <a:pt x="1022915" y="773755"/>
                  <a:pt x="1002016" y="765422"/>
                  <a:pt x="972085" y="758623"/>
                </a:cubicBezTo>
                <a:cubicBezTo>
                  <a:pt x="942153" y="751823"/>
                  <a:pt x="924654" y="746557"/>
                  <a:pt x="919588" y="742824"/>
                </a:cubicBezTo>
                <a:cubicBezTo>
                  <a:pt x="915855" y="740024"/>
                  <a:pt x="913988" y="736624"/>
                  <a:pt x="913988" y="732624"/>
                </a:cubicBezTo>
                <a:cubicBezTo>
                  <a:pt x="913988" y="727958"/>
                  <a:pt x="916122" y="724158"/>
                  <a:pt x="920388" y="721225"/>
                </a:cubicBezTo>
                <a:cubicBezTo>
                  <a:pt x="926788" y="717092"/>
                  <a:pt x="937387" y="715026"/>
                  <a:pt x="952186" y="715026"/>
                </a:cubicBezTo>
                <a:cubicBezTo>
                  <a:pt x="963919" y="715026"/>
                  <a:pt x="972951" y="717225"/>
                  <a:pt x="979284" y="721625"/>
                </a:cubicBezTo>
                <a:cubicBezTo>
                  <a:pt x="985617" y="726025"/>
                  <a:pt x="989917" y="732358"/>
                  <a:pt x="992184" y="740624"/>
                </a:cubicBezTo>
                <a:lnTo>
                  <a:pt x="1045180" y="730825"/>
                </a:lnTo>
                <a:cubicBezTo>
                  <a:pt x="1039847" y="712292"/>
                  <a:pt x="1030115" y="698293"/>
                  <a:pt x="1015982" y="688827"/>
                </a:cubicBezTo>
                <a:cubicBezTo>
                  <a:pt x="1001850" y="679361"/>
                  <a:pt x="980251" y="674628"/>
                  <a:pt x="951186" y="674628"/>
                </a:cubicBezTo>
                <a:close/>
                <a:moveTo>
                  <a:pt x="722586" y="674628"/>
                </a:moveTo>
                <a:cubicBezTo>
                  <a:pt x="692055" y="674628"/>
                  <a:pt x="669523" y="680894"/>
                  <a:pt x="654990" y="693427"/>
                </a:cubicBezTo>
                <a:cubicBezTo>
                  <a:pt x="640458" y="705959"/>
                  <a:pt x="633192" y="721425"/>
                  <a:pt x="633192" y="739824"/>
                </a:cubicBezTo>
                <a:cubicBezTo>
                  <a:pt x="633192" y="760223"/>
                  <a:pt x="641591" y="776155"/>
                  <a:pt x="658390" y="787621"/>
                </a:cubicBezTo>
                <a:cubicBezTo>
                  <a:pt x="670523" y="795887"/>
                  <a:pt x="699254" y="805020"/>
                  <a:pt x="744585" y="815019"/>
                </a:cubicBezTo>
                <a:cubicBezTo>
                  <a:pt x="754318" y="817286"/>
                  <a:pt x="760584" y="819752"/>
                  <a:pt x="763384" y="822419"/>
                </a:cubicBezTo>
                <a:cubicBezTo>
                  <a:pt x="766050" y="825219"/>
                  <a:pt x="767383" y="828752"/>
                  <a:pt x="767383" y="833018"/>
                </a:cubicBezTo>
                <a:cubicBezTo>
                  <a:pt x="767383" y="839285"/>
                  <a:pt x="764917" y="844284"/>
                  <a:pt x="759984" y="848017"/>
                </a:cubicBezTo>
                <a:cubicBezTo>
                  <a:pt x="752651" y="853350"/>
                  <a:pt x="741718" y="856017"/>
                  <a:pt x="727186" y="856017"/>
                </a:cubicBezTo>
                <a:cubicBezTo>
                  <a:pt x="713987" y="856017"/>
                  <a:pt x="703721" y="853184"/>
                  <a:pt x="696388" y="847517"/>
                </a:cubicBezTo>
                <a:cubicBezTo>
                  <a:pt x="689055" y="841851"/>
                  <a:pt x="684188" y="833552"/>
                  <a:pt x="681789" y="822619"/>
                </a:cubicBezTo>
                <a:lnTo>
                  <a:pt x="625392" y="831218"/>
                </a:lnTo>
                <a:cubicBezTo>
                  <a:pt x="630592" y="851351"/>
                  <a:pt x="641624" y="867283"/>
                  <a:pt x="658490" y="879016"/>
                </a:cubicBezTo>
                <a:cubicBezTo>
                  <a:pt x="675356" y="890748"/>
                  <a:pt x="698254" y="896614"/>
                  <a:pt x="727186" y="896614"/>
                </a:cubicBezTo>
                <a:cubicBezTo>
                  <a:pt x="759051" y="896614"/>
                  <a:pt x="783116" y="889615"/>
                  <a:pt x="799381" y="875616"/>
                </a:cubicBezTo>
                <a:cubicBezTo>
                  <a:pt x="815647" y="861617"/>
                  <a:pt x="823780" y="844884"/>
                  <a:pt x="823780" y="825419"/>
                </a:cubicBezTo>
                <a:cubicBezTo>
                  <a:pt x="823780" y="807553"/>
                  <a:pt x="817914" y="793621"/>
                  <a:pt x="806181" y="783621"/>
                </a:cubicBezTo>
                <a:cubicBezTo>
                  <a:pt x="794315" y="773755"/>
                  <a:pt x="773416" y="765422"/>
                  <a:pt x="743485" y="758623"/>
                </a:cubicBezTo>
                <a:cubicBezTo>
                  <a:pt x="713553" y="751823"/>
                  <a:pt x="696054" y="746557"/>
                  <a:pt x="690988" y="742824"/>
                </a:cubicBezTo>
                <a:cubicBezTo>
                  <a:pt x="687255" y="740024"/>
                  <a:pt x="685388" y="736624"/>
                  <a:pt x="685388" y="732624"/>
                </a:cubicBezTo>
                <a:cubicBezTo>
                  <a:pt x="685388" y="727958"/>
                  <a:pt x="687522" y="724158"/>
                  <a:pt x="691788" y="721225"/>
                </a:cubicBezTo>
                <a:cubicBezTo>
                  <a:pt x="698188" y="717092"/>
                  <a:pt x="708787" y="715026"/>
                  <a:pt x="723586" y="715026"/>
                </a:cubicBezTo>
                <a:cubicBezTo>
                  <a:pt x="735319" y="715026"/>
                  <a:pt x="744351" y="717225"/>
                  <a:pt x="750684" y="721625"/>
                </a:cubicBezTo>
                <a:cubicBezTo>
                  <a:pt x="757017" y="726025"/>
                  <a:pt x="761317" y="732358"/>
                  <a:pt x="763584" y="740624"/>
                </a:cubicBezTo>
                <a:lnTo>
                  <a:pt x="816580" y="730825"/>
                </a:lnTo>
                <a:cubicBezTo>
                  <a:pt x="811247" y="712292"/>
                  <a:pt x="801515" y="698293"/>
                  <a:pt x="787382" y="688827"/>
                </a:cubicBezTo>
                <a:cubicBezTo>
                  <a:pt x="773250" y="679361"/>
                  <a:pt x="751651" y="674628"/>
                  <a:pt x="722586" y="674628"/>
                </a:cubicBezTo>
                <a:close/>
                <a:moveTo>
                  <a:pt x="224310" y="593633"/>
                </a:moveTo>
                <a:cubicBezTo>
                  <a:pt x="201778" y="593633"/>
                  <a:pt x="182545" y="597033"/>
                  <a:pt x="166613" y="603832"/>
                </a:cubicBezTo>
                <a:cubicBezTo>
                  <a:pt x="150681" y="610632"/>
                  <a:pt x="138481" y="620531"/>
                  <a:pt x="130015" y="633531"/>
                </a:cubicBezTo>
                <a:cubicBezTo>
                  <a:pt x="121549" y="646530"/>
                  <a:pt x="117316" y="660496"/>
                  <a:pt x="117316" y="675428"/>
                </a:cubicBezTo>
                <a:cubicBezTo>
                  <a:pt x="117316" y="698627"/>
                  <a:pt x="126316" y="718292"/>
                  <a:pt x="144314" y="734424"/>
                </a:cubicBezTo>
                <a:cubicBezTo>
                  <a:pt x="157114" y="745890"/>
                  <a:pt x="179379" y="755556"/>
                  <a:pt x="211110" y="763423"/>
                </a:cubicBezTo>
                <a:cubicBezTo>
                  <a:pt x="235776" y="769556"/>
                  <a:pt x="251575" y="773822"/>
                  <a:pt x="258507" y="776222"/>
                </a:cubicBezTo>
                <a:cubicBezTo>
                  <a:pt x="268640" y="779822"/>
                  <a:pt x="275740" y="784055"/>
                  <a:pt x="279806" y="788921"/>
                </a:cubicBezTo>
                <a:cubicBezTo>
                  <a:pt x="283873" y="793787"/>
                  <a:pt x="285906" y="799687"/>
                  <a:pt x="285906" y="806620"/>
                </a:cubicBezTo>
                <a:cubicBezTo>
                  <a:pt x="285906" y="817419"/>
                  <a:pt x="281073" y="826852"/>
                  <a:pt x="271407" y="834918"/>
                </a:cubicBezTo>
                <a:cubicBezTo>
                  <a:pt x="261741" y="842984"/>
                  <a:pt x="247375" y="847017"/>
                  <a:pt x="228309" y="847017"/>
                </a:cubicBezTo>
                <a:cubicBezTo>
                  <a:pt x="210310" y="847017"/>
                  <a:pt x="196011" y="842484"/>
                  <a:pt x="185412" y="833418"/>
                </a:cubicBezTo>
                <a:cubicBezTo>
                  <a:pt x="174813" y="824352"/>
                  <a:pt x="167780" y="810153"/>
                  <a:pt x="164313" y="790821"/>
                </a:cubicBezTo>
                <a:lnTo>
                  <a:pt x="106717" y="796421"/>
                </a:lnTo>
                <a:cubicBezTo>
                  <a:pt x="110583" y="829219"/>
                  <a:pt x="122449" y="854184"/>
                  <a:pt x="142315" y="871316"/>
                </a:cubicBezTo>
                <a:cubicBezTo>
                  <a:pt x="162180" y="888448"/>
                  <a:pt x="190645" y="897014"/>
                  <a:pt x="227709" y="897014"/>
                </a:cubicBezTo>
                <a:cubicBezTo>
                  <a:pt x="253174" y="897014"/>
                  <a:pt x="274440" y="893448"/>
                  <a:pt x="291505" y="886315"/>
                </a:cubicBezTo>
                <a:cubicBezTo>
                  <a:pt x="308571" y="879182"/>
                  <a:pt x="321770" y="868283"/>
                  <a:pt x="331103" y="853617"/>
                </a:cubicBezTo>
                <a:cubicBezTo>
                  <a:pt x="340436" y="838951"/>
                  <a:pt x="345102" y="823219"/>
                  <a:pt x="345102" y="806420"/>
                </a:cubicBezTo>
                <a:cubicBezTo>
                  <a:pt x="345102" y="787888"/>
                  <a:pt x="341202" y="772322"/>
                  <a:pt x="333403" y="759723"/>
                </a:cubicBezTo>
                <a:cubicBezTo>
                  <a:pt x="325603" y="747124"/>
                  <a:pt x="314804" y="737191"/>
                  <a:pt x="301005" y="729925"/>
                </a:cubicBezTo>
                <a:cubicBezTo>
                  <a:pt x="287206" y="722658"/>
                  <a:pt x="265907" y="715626"/>
                  <a:pt x="237109" y="708826"/>
                </a:cubicBezTo>
                <a:cubicBezTo>
                  <a:pt x="208311" y="702026"/>
                  <a:pt x="190178" y="695493"/>
                  <a:pt x="182712" y="689227"/>
                </a:cubicBezTo>
                <a:cubicBezTo>
                  <a:pt x="176846" y="684294"/>
                  <a:pt x="173913" y="678361"/>
                  <a:pt x="173913" y="671428"/>
                </a:cubicBezTo>
                <a:cubicBezTo>
                  <a:pt x="173913" y="663829"/>
                  <a:pt x="177046" y="657762"/>
                  <a:pt x="183312" y="653229"/>
                </a:cubicBezTo>
                <a:cubicBezTo>
                  <a:pt x="193045" y="646163"/>
                  <a:pt x="206511" y="642630"/>
                  <a:pt x="223710" y="642630"/>
                </a:cubicBezTo>
                <a:cubicBezTo>
                  <a:pt x="240375" y="642630"/>
                  <a:pt x="252874" y="645930"/>
                  <a:pt x="261207" y="652529"/>
                </a:cubicBezTo>
                <a:cubicBezTo>
                  <a:pt x="269540" y="659129"/>
                  <a:pt x="274973" y="669962"/>
                  <a:pt x="277506" y="685027"/>
                </a:cubicBezTo>
                <a:lnTo>
                  <a:pt x="336703" y="682428"/>
                </a:lnTo>
                <a:cubicBezTo>
                  <a:pt x="335769" y="655496"/>
                  <a:pt x="326003" y="633964"/>
                  <a:pt x="307405" y="617831"/>
                </a:cubicBezTo>
                <a:cubicBezTo>
                  <a:pt x="288806" y="601699"/>
                  <a:pt x="261107" y="593633"/>
                  <a:pt x="224310" y="593633"/>
                </a:cubicBezTo>
                <a:close/>
                <a:moveTo>
                  <a:pt x="793842" y="0"/>
                </a:moveTo>
                <a:cubicBezTo>
                  <a:pt x="1232269" y="0"/>
                  <a:pt x="1587684" y="329113"/>
                  <a:pt x="1587684" y="735095"/>
                </a:cubicBezTo>
                <a:cubicBezTo>
                  <a:pt x="1587684" y="1141077"/>
                  <a:pt x="1232269" y="1470190"/>
                  <a:pt x="793842" y="1470190"/>
                </a:cubicBezTo>
                <a:cubicBezTo>
                  <a:pt x="355415" y="1470190"/>
                  <a:pt x="0" y="1141077"/>
                  <a:pt x="0" y="735095"/>
                </a:cubicBezTo>
                <a:cubicBezTo>
                  <a:pt x="0" y="329113"/>
                  <a:pt x="355415" y="0"/>
                  <a:pt x="793842" y="0"/>
                </a:cubicBezTo>
                <a:close/>
              </a:path>
            </a:pathLst>
          </a:custGeom>
          <a:ln w="190500" cap="rnd">
            <a:noFill/>
            <a:prstDash val="solid"/>
          </a:ln>
          <a:effectLst>
            <a:outerShdw sx="1000" sy="1000" algn="bl" rotWithShape="0">
              <a:srgbClr val="000000"/>
            </a:outerShdw>
          </a:effectLst>
          <a:extLst>
            <a:ext uri="{909E8E84-426E-40DD-AFC4-6F175D3DCCD1}">
              <a14:hiddenFill xmlns:a14="http://schemas.microsoft.com/office/drawing/2010/main">
                <a:solidFill>
                  <a:srgbClr val="FFFFFF"/>
                </a:solidFill>
              </a14:hiddenFill>
            </a:ext>
          </a:extLst>
        </p:spPr>
      </p:pic>
      <p:pic>
        <p:nvPicPr>
          <p:cNvPr id="31" name="Picture 30">
            <a:extLst>
              <a:ext uri="{FF2B5EF4-FFF2-40B4-BE49-F238E27FC236}">
                <a16:creationId xmlns:a16="http://schemas.microsoft.com/office/drawing/2014/main" id="{5431982D-5181-EA54-C12F-AEE6529149C3}"/>
              </a:ext>
            </a:extLst>
          </p:cNvPr>
          <p:cNvPicPr>
            <a:picLocks noChangeAspect="1"/>
          </p:cNvPicPr>
          <p:nvPr/>
        </p:nvPicPr>
        <p:blipFill>
          <a:blip r:embed="rId5" cstate="email">
            <a:alphaModFix/>
            <a:duotone>
              <a:schemeClr val="bg2">
                <a:shade val="45000"/>
                <a:satMod val="135000"/>
              </a:schemeClr>
              <a:prstClr val="white"/>
            </a:duotone>
            <a:extLst>
              <a:ext uri="{28A0092B-C50C-407E-A947-70E740481C1C}">
                <a14:useLocalDpi xmlns:a14="http://schemas.microsoft.com/office/drawing/2010/main"/>
              </a:ext>
              <a:ext uri="{837473B0-CC2E-450A-ABE3-18F120FF3D39}">
                <a1611:picAttrSrcUrl xmlns:a1611="http://schemas.microsoft.com/office/drawing/2016/11/main" r:id="rId6"/>
              </a:ext>
            </a:extLst>
          </a:blip>
          <a:srcRect/>
          <a:stretch/>
        </p:blipFill>
        <p:spPr>
          <a:xfrm>
            <a:off x="141113" y="3508358"/>
            <a:ext cx="1060374" cy="1020313"/>
          </a:xfrm>
          <a:custGeom>
            <a:avLst/>
            <a:gdLst/>
            <a:ahLst/>
            <a:cxnLst/>
            <a:rect l="l" t="t" r="r" b="b"/>
            <a:pathLst>
              <a:path w="1475716" h="1419962">
                <a:moveTo>
                  <a:pt x="1041060" y="576731"/>
                </a:moveTo>
                <a:lnTo>
                  <a:pt x="1041060" y="869913"/>
                </a:lnTo>
                <a:lnTo>
                  <a:pt x="1264047" y="869913"/>
                </a:lnTo>
                <a:lnTo>
                  <a:pt x="1264047" y="820516"/>
                </a:lnTo>
                <a:lnTo>
                  <a:pt x="1100257" y="820516"/>
                </a:lnTo>
                <a:lnTo>
                  <a:pt x="1100257" y="740721"/>
                </a:lnTo>
                <a:lnTo>
                  <a:pt x="1247448" y="740721"/>
                </a:lnTo>
                <a:lnTo>
                  <a:pt x="1247448" y="691324"/>
                </a:lnTo>
                <a:lnTo>
                  <a:pt x="1100257" y="691324"/>
                </a:lnTo>
                <a:lnTo>
                  <a:pt x="1100257" y="626328"/>
                </a:lnTo>
                <a:lnTo>
                  <a:pt x="1258447" y="626328"/>
                </a:lnTo>
                <a:lnTo>
                  <a:pt x="1258447" y="576731"/>
                </a:lnTo>
                <a:close/>
                <a:moveTo>
                  <a:pt x="764835" y="576731"/>
                </a:moveTo>
                <a:lnTo>
                  <a:pt x="764835" y="869913"/>
                </a:lnTo>
                <a:lnTo>
                  <a:pt x="987822" y="869913"/>
                </a:lnTo>
                <a:lnTo>
                  <a:pt x="987822" y="820516"/>
                </a:lnTo>
                <a:lnTo>
                  <a:pt x="824032" y="820516"/>
                </a:lnTo>
                <a:lnTo>
                  <a:pt x="824032" y="740721"/>
                </a:lnTo>
                <a:lnTo>
                  <a:pt x="971223" y="740721"/>
                </a:lnTo>
                <a:lnTo>
                  <a:pt x="971223" y="691324"/>
                </a:lnTo>
                <a:lnTo>
                  <a:pt x="824032" y="691324"/>
                </a:lnTo>
                <a:lnTo>
                  <a:pt x="824032" y="626328"/>
                </a:lnTo>
                <a:lnTo>
                  <a:pt x="982222" y="626328"/>
                </a:lnTo>
                <a:lnTo>
                  <a:pt x="982222" y="576731"/>
                </a:lnTo>
                <a:close/>
                <a:moveTo>
                  <a:pt x="470160" y="576731"/>
                </a:moveTo>
                <a:lnTo>
                  <a:pt x="470160" y="869913"/>
                </a:lnTo>
                <a:lnTo>
                  <a:pt x="525157" y="869913"/>
                </a:lnTo>
                <a:lnTo>
                  <a:pt x="525157" y="678725"/>
                </a:lnTo>
                <a:lnTo>
                  <a:pt x="643350" y="869913"/>
                </a:lnTo>
                <a:lnTo>
                  <a:pt x="702746" y="869913"/>
                </a:lnTo>
                <a:lnTo>
                  <a:pt x="702746" y="576731"/>
                </a:lnTo>
                <a:lnTo>
                  <a:pt x="647749" y="576731"/>
                </a:lnTo>
                <a:lnTo>
                  <a:pt x="647749" y="772519"/>
                </a:lnTo>
                <a:lnTo>
                  <a:pt x="527757" y="576731"/>
                </a:lnTo>
                <a:close/>
                <a:moveTo>
                  <a:pt x="295929" y="571731"/>
                </a:moveTo>
                <a:cubicBezTo>
                  <a:pt x="273397" y="571731"/>
                  <a:pt x="254165" y="575131"/>
                  <a:pt x="238233" y="581931"/>
                </a:cubicBezTo>
                <a:cubicBezTo>
                  <a:pt x="222300" y="588730"/>
                  <a:pt x="210101" y="598630"/>
                  <a:pt x="201635" y="611629"/>
                </a:cubicBezTo>
                <a:cubicBezTo>
                  <a:pt x="193169" y="624628"/>
                  <a:pt x="188935" y="638594"/>
                  <a:pt x="188935" y="653526"/>
                </a:cubicBezTo>
                <a:cubicBezTo>
                  <a:pt x="188935" y="676725"/>
                  <a:pt x="197935" y="696391"/>
                  <a:pt x="215934" y="712523"/>
                </a:cubicBezTo>
                <a:cubicBezTo>
                  <a:pt x="228733" y="723989"/>
                  <a:pt x="250998" y="733655"/>
                  <a:pt x="282730" y="741521"/>
                </a:cubicBezTo>
                <a:cubicBezTo>
                  <a:pt x="307395" y="747654"/>
                  <a:pt x="323194" y="751920"/>
                  <a:pt x="330127" y="754320"/>
                </a:cubicBezTo>
                <a:cubicBezTo>
                  <a:pt x="340260" y="757920"/>
                  <a:pt x="347359" y="762153"/>
                  <a:pt x="351426" y="767020"/>
                </a:cubicBezTo>
                <a:cubicBezTo>
                  <a:pt x="355492" y="771886"/>
                  <a:pt x="357525" y="777786"/>
                  <a:pt x="357525" y="784718"/>
                </a:cubicBezTo>
                <a:cubicBezTo>
                  <a:pt x="357525" y="795518"/>
                  <a:pt x="352692" y="804951"/>
                  <a:pt x="343026" y="813017"/>
                </a:cubicBezTo>
                <a:cubicBezTo>
                  <a:pt x="333360" y="821083"/>
                  <a:pt x="318994" y="825116"/>
                  <a:pt x="299929" y="825116"/>
                </a:cubicBezTo>
                <a:cubicBezTo>
                  <a:pt x="281930" y="825116"/>
                  <a:pt x="267631" y="820583"/>
                  <a:pt x="257031" y="811517"/>
                </a:cubicBezTo>
                <a:cubicBezTo>
                  <a:pt x="246432" y="802451"/>
                  <a:pt x="239399" y="788252"/>
                  <a:pt x="235933" y="768919"/>
                </a:cubicBezTo>
                <a:lnTo>
                  <a:pt x="178336" y="774519"/>
                </a:lnTo>
                <a:cubicBezTo>
                  <a:pt x="182203" y="807317"/>
                  <a:pt x="194069" y="832282"/>
                  <a:pt x="213934" y="849414"/>
                </a:cubicBezTo>
                <a:cubicBezTo>
                  <a:pt x="233799" y="866547"/>
                  <a:pt x="262264" y="875113"/>
                  <a:pt x="299329" y="875113"/>
                </a:cubicBezTo>
                <a:cubicBezTo>
                  <a:pt x="324794" y="875113"/>
                  <a:pt x="346059" y="871546"/>
                  <a:pt x="363125" y="864414"/>
                </a:cubicBezTo>
                <a:cubicBezTo>
                  <a:pt x="380190" y="857281"/>
                  <a:pt x="393390" y="846381"/>
                  <a:pt x="402722" y="831716"/>
                </a:cubicBezTo>
                <a:cubicBezTo>
                  <a:pt x="412055" y="817050"/>
                  <a:pt x="416722" y="801317"/>
                  <a:pt x="416722" y="784518"/>
                </a:cubicBezTo>
                <a:cubicBezTo>
                  <a:pt x="416722" y="765986"/>
                  <a:pt x="412822" y="750421"/>
                  <a:pt x="405022" y="737821"/>
                </a:cubicBezTo>
                <a:cubicBezTo>
                  <a:pt x="397223" y="725222"/>
                  <a:pt x="386423" y="715289"/>
                  <a:pt x="372624" y="708023"/>
                </a:cubicBezTo>
                <a:cubicBezTo>
                  <a:pt x="358825" y="700757"/>
                  <a:pt x="337526" y="693724"/>
                  <a:pt x="308728" y="686924"/>
                </a:cubicBezTo>
                <a:cubicBezTo>
                  <a:pt x="279930" y="680125"/>
                  <a:pt x="261798" y="673592"/>
                  <a:pt x="254332" y="667326"/>
                </a:cubicBezTo>
                <a:cubicBezTo>
                  <a:pt x="248465" y="662393"/>
                  <a:pt x="245532" y="656460"/>
                  <a:pt x="245532" y="649527"/>
                </a:cubicBezTo>
                <a:cubicBezTo>
                  <a:pt x="245532" y="641927"/>
                  <a:pt x="248665" y="635861"/>
                  <a:pt x="254931" y="631328"/>
                </a:cubicBezTo>
                <a:cubicBezTo>
                  <a:pt x="264664" y="624262"/>
                  <a:pt x="278130" y="620728"/>
                  <a:pt x="295329" y="620728"/>
                </a:cubicBezTo>
                <a:cubicBezTo>
                  <a:pt x="311995" y="620728"/>
                  <a:pt x="324494" y="624028"/>
                  <a:pt x="332827" y="630628"/>
                </a:cubicBezTo>
                <a:cubicBezTo>
                  <a:pt x="341160" y="637227"/>
                  <a:pt x="346593" y="648060"/>
                  <a:pt x="349126" y="663126"/>
                </a:cubicBezTo>
                <a:lnTo>
                  <a:pt x="408322" y="660526"/>
                </a:lnTo>
                <a:cubicBezTo>
                  <a:pt x="407389" y="633594"/>
                  <a:pt x="397623" y="612062"/>
                  <a:pt x="379024" y="595930"/>
                </a:cubicBezTo>
                <a:cubicBezTo>
                  <a:pt x="360425" y="579798"/>
                  <a:pt x="332727" y="571731"/>
                  <a:pt x="295929" y="571731"/>
                </a:cubicBezTo>
                <a:close/>
                <a:moveTo>
                  <a:pt x="737858" y="0"/>
                </a:moveTo>
                <a:cubicBezTo>
                  <a:pt x="1145366" y="0"/>
                  <a:pt x="1475716" y="317869"/>
                  <a:pt x="1475716" y="709981"/>
                </a:cubicBezTo>
                <a:cubicBezTo>
                  <a:pt x="1475716" y="1102093"/>
                  <a:pt x="1145366" y="1419962"/>
                  <a:pt x="737858" y="1419962"/>
                </a:cubicBezTo>
                <a:cubicBezTo>
                  <a:pt x="330350" y="1419962"/>
                  <a:pt x="0" y="1102093"/>
                  <a:pt x="0" y="709981"/>
                </a:cubicBezTo>
                <a:cubicBezTo>
                  <a:pt x="0" y="317869"/>
                  <a:pt x="330350" y="0"/>
                  <a:pt x="737858" y="0"/>
                </a:cubicBezTo>
                <a:close/>
              </a:path>
            </a:pathLst>
          </a:custGeom>
        </p:spPr>
      </p:pic>
      <p:pic>
        <p:nvPicPr>
          <p:cNvPr id="32" name="Picture 31">
            <a:extLst>
              <a:ext uri="{FF2B5EF4-FFF2-40B4-BE49-F238E27FC236}">
                <a16:creationId xmlns:a16="http://schemas.microsoft.com/office/drawing/2014/main" id="{092B261C-11FC-24EC-97C7-E9A7DE016D9C}"/>
              </a:ext>
            </a:extLst>
          </p:cNvPr>
          <p:cNvPicPr>
            <a:picLocks noChangeAspect="1"/>
          </p:cNvPicPr>
          <p:nvPr/>
        </p:nvPicPr>
        <p:blipFill>
          <a:blip r:embed="rId13" cstate="email">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a:xfrm>
            <a:off x="141113" y="176449"/>
            <a:ext cx="1096368" cy="1048554"/>
          </a:xfrm>
          <a:custGeom>
            <a:avLst/>
            <a:gdLst/>
            <a:ahLst/>
            <a:cxnLst/>
            <a:rect l="l" t="t" r="r" b="b"/>
            <a:pathLst>
              <a:path w="1525808" h="1459266">
                <a:moveTo>
                  <a:pt x="677955" y="762168"/>
                </a:moveTo>
                <a:lnTo>
                  <a:pt x="735152" y="832763"/>
                </a:lnTo>
                <a:cubicBezTo>
                  <a:pt x="725552" y="840763"/>
                  <a:pt x="716686" y="846496"/>
                  <a:pt x="708553" y="849962"/>
                </a:cubicBezTo>
                <a:cubicBezTo>
                  <a:pt x="700420" y="853429"/>
                  <a:pt x="691954" y="855162"/>
                  <a:pt x="683155" y="855162"/>
                </a:cubicBezTo>
                <a:cubicBezTo>
                  <a:pt x="669822" y="855162"/>
                  <a:pt x="659190" y="851329"/>
                  <a:pt x="651257" y="843663"/>
                </a:cubicBezTo>
                <a:cubicBezTo>
                  <a:pt x="643324" y="835997"/>
                  <a:pt x="639357" y="826097"/>
                  <a:pt x="639357" y="813965"/>
                </a:cubicBezTo>
                <a:cubicBezTo>
                  <a:pt x="639357" y="804365"/>
                  <a:pt x="642557" y="794966"/>
                  <a:pt x="648957" y="785766"/>
                </a:cubicBezTo>
                <a:cubicBezTo>
                  <a:pt x="655356" y="776567"/>
                  <a:pt x="665023" y="768701"/>
                  <a:pt x="677955" y="762168"/>
                </a:cubicBezTo>
                <a:close/>
                <a:moveTo>
                  <a:pt x="701954" y="637775"/>
                </a:moveTo>
                <a:cubicBezTo>
                  <a:pt x="711153" y="637775"/>
                  <a:pt x="718453" y="640309"/>
                  <a:pt x="723852" y="645375"/>
                </a:cubicBezTo>
                <a:cubicBezTo>
                  <a:pt x="729252" y="650441"/>
                  <a:pt x="731952" y="656574"/>
                  <a:pt x="731952" y="663774"/>
                </a:cubicBezTo>
                <a:cubicBezTo>
                  <a:pt x="731952" y="672307"/>
                  <a:pt x="726352" y="680906"/>
                  <a:pt x="715153" y="689572"/>
                </a:cubicBezTo>
                <a:lnTo>
                  <a:pt x="699954" y="701171"/>
                </a:lnTo>
                <a:lnTo>
                  <a:pt x="686155" y="685172"/>
                </a:lnTo>
                <a:cubicBezTo>
                  <a:pt x="677622" y="675306"/>
                  <a:pt x="673355" y="666907"/>
                  <a:pt x="673355" y="659974"/>
                </a:cubicBezTo>
                <a:cubicBezTo>
                  <a:pt x="673355" y="654108"/>
                  <a:pt x="675889" y="648941"/>
                  <a:pt x="680955" y="644475"/>
                </a:cubicBezTo>
                <a:cubicBezTo>
                  <a:pt x="686021" y="640009"/>
                  <a:pt x="693021" y="637775"/>
                  <a:pt x="701954" y="637775"/>
                </a:cubicBezTo>
                <a:close/>
                <a:moveTo>
                  <a:pt x="860437" y="603177"/>
                </a:moveTo>
                <a:lnTo>
                  <a:pt x="930433" y="896360"/>
                </a:lnTo>
                <a:lnTo>
                  <a:pt x="994629" y="896360"/>
                </a:lnTo>
                <a:lnTo>
                  <a:pt x="1052825" y="677173"/>
                </a:lnTo>
                <a:lnTo>
                  <a:pt x="1111222" y="896360"/>
                </a:lnTo>
                <a:lnTo>
                  <a:pt x="1174018" y="896360"/>
                </a:lnTo>
                <a:lnTo>
                  <a:pt x="1245214" y="603177"/>
                </a:lnTo>
                <a:lnTo>
                  <a:pt x="1185617" y="603177"/>
                </a:lnTo>
                <a:lnTo>
                  <a:pt x="1140620" y="807965"/>
                </a:lnTo>
                <a:lnTo>
                  <a:pt x="1089223" y="603177"/>
                </a:lnTo>
                <a:lnTo>
                  <a:pt x="1018827" y="603177"/>
                </a:lnTo>
                <a:lnTo>
                  <a:pt x="965231" y="804565"/>
                </a:lnTo>
                <a:lnTo>
                  <a:pt x="921033" y="603177"/>
                </a:lnTo>
                <a:close/>
                <a:moveTo>
                  <a:pt x="298885" y="603177"/>
                </a:moveTo>
                <a:lnTo>
                  <a:pt x="298885" y="896360"/>
                </a:lnTo>
                <a:lnTo>
                  <a:pt x="353882" y="896360"/>
                </a:lnTo>
                <a:lnTo>
                  <a:pt x="353882" y="705171"/>
                </a:lnTo>
                <a:lnTo>
                  <a:pt x="472075" y="896360"/>
                </a:lnTo>
                <a:lnTo>
                  <a:pt x="531471" y="896360"/>
                </a:lnTo>
                <a:lnTo>
                  <a:pt x="531471" y="603177"/>
                </a:lnTo>
                <a:lnTo>
                  <a:pt x="476474" y="603177"/>
                </a:lnTo>
                <a:lnTo>
                  <a:pt x="476474" y="798965"/>
                </a:lnTo>
                <a:lnTo>
                  <a:pt x="356482" y="603177"/>
                </a:lnTo>
                <a:close/>
                <a:moveTo>
                  <a:pt x="700554" y="598178"/>
                </a:moveTo>
                <a:cubicBezTo>
                  <a:pt x="674289" y="598178"/>
                  <a:pt x="654056" y="604344"/>
                  <a:pt x="639857" y="616677"/>
                </a:cubicBezTo>
                <a:cubicBezTo>
                  <a:pt x="625658" y="629009"/>
                  <a:pt x="618559" y="644042"/>
                  <a:pt x="618559" y="661774"/>
                </a:cubicBezTo>
                <a:cubicBezTo>
                  <a:pt x="618559" y="671373"/>
                  <a:pt x="621092" y="681539"/>
                  <a:pt x="626158" y="692272"/>
                </a:cubicBezTo>
                <a:cubicBezTo>
                  <a:pt x="631225" y="703005"/>
                  <a:pt x="638757" y="714304"/>
                  <a:pt x="648757" y="726170"/>
                </a:cubicBezTo>
                <a:cubicBezTo>
                  <a:pt x="626492" y="737236"/>
                  <a:pt x="609759" y="750268"/>
                  <a:pt x="598560" y="765268"/>
                </a:cubicBezTo>
                <a:cubicBezTo>
                  <a:pt x="587361" y="780267"/>
                  <a:pt x="581761" y="797166"/>
                  <a:pt x="581761" y="815964"/>
                </a:cubicBezTo>
                <a:cubicBezTo>
                  <a:pt x="581761" y="836630"/>
                  <a:pt x="588894" y="854895"/>
                  <a:pt x="603160" y="870761"/>
                </a:cubicBezTo>
                <a:cubicBezTo>
                  <a:pt x="621559" y="891293"/>
                  <a:pt x="649023" y="901559"/>
                  <a:pt x="685555" y="901559"/>
                </a:cubicBezTo>
                <a:cubicBezTo>
                  <a:pt x="703953" y="901559"/>
                  <a:pt x="719819" y="899026"/>
                  <a:pt x="733152" y="893960"/>
                </a:cubicBezTo>
                <a:cubicBezTo>
                  <a:pt x="746484" y="888893"/>
                  <a:pt x="759083" y="881027"/>
                  <a:pt x="770949" y="870361"/>
                </a:cubicBezTo>
                <a:cubicBezTo>
                  <a:pt x="786282" y="884627"/>
                  <a:pt x="802281" y="895826"/>
                  <a:pt x="818946" y="903959"/>
                </a:cubicBezTo>
                <a:lnTo>
                  <a:pt x="852944" y="860562"/>
                </a:lnTo>
                <a:cubicBezTo>
                  <a:pt x="848278" y="858295"/>
                  <a:pt x="840978" y="853662"/>
                  <a:pt x="831046" y="846663"/>
                </a:cubicBezTo>
                <a:cubicBezTo>
                  <a:pt x="821113" y="839663"/>
                  <a:pt x="813013" y="833230"/>
                  <a:pt x="806747" y="827364"/>
                </a:cubicBezTo>
                <a:cubicBezTo>
                  <a:pt x="811014" y="821764"/>
                  <a:pt x="815013" y="814798"/>
                  <a:pt x="818746" y="806465"/>
                </a:cubicBezTo>
                <a:cubicBezTo>
                  <a:pt x="822479" y="798132"/>
                  <a:pt x="826879" y="784966"/>
                  <a:pt x="831946" y="766967"/>
                </a:cubicBezTo>
                <a:lnTo>
                  <a:pt x="781149" y="755368"/>
                </a:lnTo>
                <a:cubicBezTo>
                  <a:pt x="777682" y="769101"/>
                  <a:pt x="773549" y="780233"/>
                  <a:pt x="768749" y="788766"/>
                </a:cubicBezTo>
                <a:lnTo>
                  <a:pt x="727952" y="734969"/>
                </a:lnTo>
                <a:cubicBezTo>
                  <a:pt x="749417" y="721504"/>
                  <a:pt x="763683" y="709438"/>
                  <a:pt x="770749" y="698772"/>
                </a:cubicBezTo>
                <a:cubicBezTo>
                  <a:pt x="777816" y="688106"/>
                  <a:pt x="781349" y="676840"/>
                  <a:pt x="781349" y="664974"/>
                </a:cubicBezTo>
                <a:cubicBezTo>
                  <a:pt x="781349" y="646308"/>
                  <a:pt x="774216" y="630509"/>
                  <a:pt x="759950" y="617577"/>
                </a:cubicBezTo>
                <a:cubicBezTo>
                  <a:pt x="745684" y="604644"/>
                  <a:pt x="725885" y="598178"/>
                  <a:pt x="700554" y="598178"/>
                </a:cubicBezTo>
                <a:close/>
                <a:moveTo>
                  <a:pt x="762904" y="0"/>
                </a:moveTo>
                <a:cubicBezTo>
                  <a:pt x="1184244" y="0"/>
                  <a:pt x="1525808" y="326668"/>
                  <a:pt x="1525808" y="729633"/>
                </a:cubicBezTo>
                <a:cubicBezTo>
                  <a:pt x="1525808" y="1132598"/>
                  <a:pt x="1184244" y="1459266"/>
                  <a:pt x="762904" y="1459266"/>
                </a:cubicBezTo>
                <a:cubicBezTo>
                  <a:pt x="341564" y="1459266"/>
                  <a:pt x="0" y="1132598"/>
                  <a:pt x="0" y="729633"/>
                </a:cubicBezTo>
                <a:cubicBezTo>
                  <a:pt x="0" y="326668"/>
                  <a:pt x="341564" y="0"/>
                  <a:pt x="762904" y="0"/>
                </a:cubicBezTo>
                <a:close/>
              </a:path>
            </a:pathLst>
          </a:custGeom>
          <a:ln w="190500" cap="rnd">
            <a:noFill/>
            <a:prstDash val="solid"/>
          </a:ln>
          <a:effectLst>
            <a:outerShdw sx="1000" sy="1000" algn="bl" rotWithShape="0">
              <a:srgbClr val="000000"/>
            </a:outerShdw>
          </a:effectLst>
        </p:spPr>
      </p:pic>
      <p:pic>
        <p:nvPicPr>
          <p:cNvPr id="33" name="Picture 32" descr="Visit Broadstairs - quintessential seaside town on the Kent coast - Visit  Thanet">
            <a:extLst>
              <a:ext uri="{FF2B5EF4-FFF2-40B4-BE49-F238E27FC236}">
                <a16:creationId xmlns:a16="http://schemas.microsoft.com/office/drawing/2014/main" id="{A5805720-D6EF-942E-A6C5-798C702C79F4}"/>
              </a:ext>
            </a:extLst>
          </p:cNvPr>
          <p:cNvPicPr>
            <a:picLocks noChangeAspect="1" noChangeArrowheads="1"/>
          </p:cNvPicPr>
          <p:nvPr/>
        </p:nvPicPr>
        <p:blipFill>
          <a:blip r:embed="rId7" cstate="email">
            <a:duotone>
              <a:schemeClr val="bg2">
                <a:shade val="45000"/>
                <a:satMod val="135000"/>
              </a:schemeClr>
              <a:prstClr val="white"/>
            </a:duotone>
            <a:extLst>
              <a:ext uri="{28A0092B-C50C-407E-A947-70E740481C1C}">
                <a14:useLocalDpi xmlns:a14="http://schemas.microsoft.com/office/drawing/2010/main"/>
              </a:ext>
            </a:extLst>
          </a:blip>
          <a:srcRect/>
          <a:stretch/>
        </p:blipFill>
        <p:spPr bwMode="auto">
          <a:xfrm>
            <a:off x="141113" y="5749211"/>
            <a:ext cx="1069721" cy="996064"/>
          </a:xfrm>
          <a:custGeom>
            <a:avLst/>
            <a:gdLst/>
            <a:ahLst/>
            <a:cxnLst/>
            <a:rect l="l" t="t" r="r" b="b"/>
            <a:pathLst>
              <a:path w="1488724" h="1386216">
                <a:moveTo>
                  <a:pt x="693640" y="714168"/>
                </a:moveTo>
                <a:lnTo>
                  <a:pt x="750836" y="784763"/>
                </a:lnTo>
                <a:cubicBezTo>
                  <a:pt x="741237" y="792763"/>
                  <a:pt x="732371" y="798496"/>
                  <a:pt x="724238" y="801962"/>
                </a:cubicBezTo>
                <a:cubicBezTo>
                  <a:pt x="716105" y="805429"/>
                  <a:pt x="707639" y="807162"/>
                  <a:pt x="698839" y="807162"/>
                </a:cubicBezTo>
                <a:cubicBezTo>
                  <a:pt x="685507" y="807162"/>
                  <a:pt x="674874" y="803329"/>
                  <a:pt x="666941" y="795663"/>
                </a:cubicBezTo>
                <a:cubicBezTo>
                  <a:pt x="659008" y="787997"/>
                  <a:pt x="655042" y="778097"/>
                  <a:pt x="655042" y="765964"/>
                </a:cubicBezTo>
                <a:cubicBezTo>
                  <a:pt x="655042" y="756365"/>
                  <a:pt x="658242" y="746966"/>
                  <a:pt x="664641" y="737766"/>
                </a:cubicBezTo>
                <a:cubicBezTo>
                  <a:pt x="671041" y="728567"/>
                  <a:pt x="680707" y="720701"/>
                  <a:pt x="693640" y="714168"/>
                </a:cubicBezTo>
                <a:close/>
                <a:moveTo>
                  <a:pt x="717638" y="589775"/>
                </a:moveTo>
                <a:cubicBezTo>
                  <a:pt x="726838" y="589775"/>
                  <a:pt x="734137" y="592308"/>
                  <a:pt x="739537" y="597375"/>
                </a:cubicBezTo>
                <a:cubicBezTo>
                  <a:pt x="744936" y="602441"/>
                  <a:pt x="747636" y="608574"/>
                  <a:pt x="747636" y="615774"/>
                </a:cubicBezTo>
                <a:cubicBezTo>
                  <a:pt x="747636" y="624307"/>
                  <a:pt x="742037" y="632906"/>
                  <a:pt x="730837" y="641572"/>
                </a:cubicBezTo>
                <a:lnTo>
                  <a:pt x="715638" y="653171"/>
                </a:lnTo>
                <a:lnTo>
                  <a:pt x="701839" y="637172"/>
                </a:lnTo>
                <a:cubicBezTo>
                  <a:pt x="693306" y="627306"/>
                  <a:pt x="689040" y="618907"/>
                  <a:pt x="689040" y="611974"/>
                </a:cubicBezTo>
                <a:cubicBezTo>
                  <a:pt x="689040" y="606108"/>
                  <a:pt x="691573" y="600941"/>
                  <a:pt x="696639" y="596475"/>
                </a:cubicBezTo>
                <a:cubicBezTo>
                  <a:pt x="701706" y="592008"/>
                  <a:pt x="708705" y="589775"/>
                  <a:pt x="717638" y="589775"/>
                </a:cubicBezTo>
                <a:close/>
                <a:moveTo>
                  <a:pt x="894195" y="555177"/>
                </a:moveTo>
                <a:lnTo>
                  <a:pt x="894195" y="848359"/>
                </a:lnTo>
                <a:lnTo>
                  <a:pt x="949191" y="848359"/>
                </a:lnTo>
                <a:lnTo>
                  <a:pt x="949191" y="617574"/>
                </a:lnTo>
                <a:lnTo>
                  <a:pt x="1007188" y="848359"/>
                </a:lnTo>
                <a:lnTo>
                  <a:pt x="1064184" y="848359"/>
                </a:lnTo>
                <a:lnTo>
                  <a:pt x="1122381" y="617574"/>
                </a:lnTo>
                <a:lnTo>
                  <a:pt x="1122381" y="848359"/>
                </a:lnTo>
                <a:lnTo>
                  <a:pt x="1177377" y="848359"/>
                </a:lnTo>
                <a:lnTo>
                  <a:pt x="1177377" y="555177"/>
                </a:lnTo>
                <a:lnTo>
                  <a:pt x="1088583" y="555177"/>
                </a:lnTo>
                <a:lnTo>
                  <a:pt x="1035986" y="755165"/>
                </a:lnTo>
                <a:lnTo>
                  <a:pt x="982789" y="555177"/>
                </a:lnTo>
                <a:close/>
                <a:moveTo>
                  <a:pt x="324295" y="555177"/>
                </a:moveTo>
                <a:lnTo>
                  <a:pt x="324295" y="848359"/>
                </a:lnTo>
                <a:lnTo>
                  <a:pt x="383491" y="848359"/>
                </a:lnTo>
                <a:lnTo>
                  <a:pt x="383491" y="759765"/>
                </a:lnTo>
                <a:lnTo>
                  <a:pt x="431488" y="710768"/>
                </a:lnTo>
                <a:lnTo>
                  <a:pt x="512083" y="848359"/>
                </a:lnTo>
                <a:lnTo>
                  <a:pt x="588679" y="848359"/>
                </a:lnTo>
                <a:lnTo>
                  <a:pt x="472286" y="669370"/>
                </a:lnTo>
                <a:lnTo>
                  <a:pt x="582679" y="555177"/>
                </a:lnTo>
                <a:lnTo>
                  <a:pt x="503084" y="555177"/>
                </a:lnTo>
                <a:lnTo>
                  <a:pt x="383491" y="685369"/>
                </a:lnTo>
                <a:lnTo>
                  <a:pt x="383491" y="555177"/>
                </a:lnTo>
                <a:close/>
                <a:moveTo>
                  <a:pt x="716238" y="550178"/>
                </a:moveTo>
                <a:cubicBezTo>
                  <a:pt x="689973" y="550178"/>
                  <a:pt x="669741" y="556344"/>
                  <a:pt x="655542" y="568677"/>
                </a:cubicBezTo>
                <a:cubicBezTo>
                  <a:pt x="641343" y="581009"/>
                  <a:pt x="634243" y="596042"/>
                  <a:pt x="634243" y="613774"/>
                </a:cubicBezTo>
                <a:cubicBezTo>
                  <a:pt x="634243" y="623373"/>
                  <a:pt x="636776" y="633539"/>
                  <a:pt x="641843" y="644272"/>
                </a:cubicBezTo>
                <a:cubicBezTo>
                  <a:pt x="646909" y="655005"/>
                  <a:pt x="654442" y="666304"/>
                  <a:pt x="664441" y="678170"/>
                </a:cubicBezTo>
                <a:cubicBezTo>
                  <a:pt x="642176" y="689236"/>
                  <a:pt x="625444" y="702268"/>
                  <a:pt x="614244" y="717268"/>
                </a:cubicBezTo>
                <a:cubicBezTo>
                  <a:pt x="603045" y="732267"/>
                  <a:pt x="597445" y="749166"/>
                  <a:pt x="597445" y="767964"/>
                </a:cubicBezTo>
                <a:cubicBezTo>
                  <a:pt x="597445" y="788630"/>
                  <a:pt x="604578" y="806895"/>
                  <a:pt x="618844" y="822761"/>
                </a:cubicBezTo>
                <a:cubicBezTo>
                  <a:pt x="637243" y="843293"/>
                  <a:pt x="664708" y="853559"/>
                  <a:pt x="701239" y="853559"/>
                </a:cubicBezTo>
                <a:cubicBezTo>
                  <a:pt x="719638" y="853559"/>
                  <a:pt x="735504" y="851026"/>
                  <a:pt x="748836" y="845960"/>
                </a:cubicBezTo>
                <a:cubicBezTo>
                  <a:pt x="762169" y="840893"/>
                  <a:pt x="774768" y="833027"/>
                  <a:pt x="786634" y="822361"/>
                </a:cubicBezTo>
                <a:cubicBezTo>
                  <a:pt x="801966" y="836627"/>
                  <a:pt x="817965" y="847826"/>
                  <a:pt x="834631" y="855959"/>
                </a:cubicBezTo>
                <a:lnTo>
                  <a:pt x="868629" y="812562"/>
                </a:lnTo>
                <a:cubicBezTo>
                  <a:pt x="863962" y="810295"/>
                  <a:pt x="856663" y="805662"/>
                  <a:pt x="846730" y="798663"/>
                </a:cubicBezTo>
                <a:cubicBezTo>
                  <a:pt x="836798" y="791663"/>
                  <a:pt x="828698" y="785230"/>
                  <a:pt x="822432" y="779364"/>
                </a:cubicBezTo>
                <a:cubicBezTo>
                  <a:pt x="826698" y="773764"/>
                  <a:pt x="830698" y="766798"/>
                  <a:pt x="834431" y="758465"/>
                </a:cubicBezTo>
                <a:cubicBezTo>
                  <a:pt x="838164" y="750132"/>
                  <a:pt x="842564" y="736966"/>
                  <a:pt x="847630" y="718967"/>
                </a:cubicBezTo>
                <a:lnTo>
                  <a:pt x="796833" y="707368"/>
                </a:lnTo>
                <a:cubicBezTo>
                  <a:pt x="793367" y="721101"/>
                  <a:pt x="789234" y="732233"/>
                  <a:pt x="784434" y="740766"/>
                </a:cubicBezTo>
                <a:lnTo>
                  <a:pt x="743637" y="686969"/>
                </a:lnTo>
                <a:cubicBezTo>
                  <a:pt x="765102" y="673504"/>
                  <a:pt x="779368" y="661438"/>
                  <a:pt x="786434" y="650772"/>
                </a:cubicBezTo>
                <a:cubicBezTo>
                  <a:pt x="793500" y="640106"/>
                  <a:pt x="797033" y="628840"/>
                  <a:pt x="797033" y="616974"/>
                </a:cubicBezTo>
                <a:cubicBezTo>
                  <a:pt x="797033" y="598308"/>
                  <a:pt x="789900" y="582509"/>
                  <a:pt x="775635" y="569577"/>
                </a:cubicBezTo>
                <a:cubicBezTo>
                  <a:pt x="761369" y="556644"/>
                  <a:pt x="741570" y="550178"/>
                  <a:pt x="716238" y="550178"/>
                </a:cubicBezTo>
                <a:close/>
                <a:moveTo>
                  <a:pt x="744362" y="0"/>
                </a:moveTo>
                <a:cubicBezTo>
                  <a:pt x="1155462" y="0"/>
                  <a:pt x="1488724" y="310315"/>
                  <a:pt x="1488724" y="693108"/>
                </a:cubicBezTo>
                <a:cubicBezTo>
                  <a:pt x="1488724" y="1075901"/>
                  <a:pt x="1155462" y="1386216"/>
                  <a:pt x="744362" y="1386216"/>
                </a:cubicBezTo>
                <a:cubicBezTo>
                  <a:pt x="333262" y="1386216"/>
                  <a:pt x="0" y="1075901"/>
                  <a:pt x="0" y="693108"/>
                </a:cubicBezTo>
                <a:cubicBezTo>
                  <a:pt x="0" y="310315"/>
                  <a:pt x="333262" y="0"/>
                  <a:pt x="744362" y="0"/>
                </a:cubicBezTo>
                <a:close/>
              </a:path>
            </a:pathLst>
          </a:custGeom>
          <a:ln w="190500" cap="rnd">
            <a:noFill/>
            <a:prstDash val="solid"/>
          </a:ln>
          <a:effectLst>
            <a:outerShdw sx="1000" sy="1000" algn="bl" rotWithShape="0">
              <a:srgbClr val="000000"/>
            </a:outerShdw>
          </a:effectLst>
          <a:extLst>
            <a:ext uri="{909E8E84-426E-40DD-AFC4-6F175D3DCCD1}">
              <a14:hiddenFill xmlns:a14="http://schemas.microsoft.com/office/drawing/2010/main">
                <a:solidFill>
                  <a:srgbClr val="FFFFFF"/>
                </a:solidFill>
              </a14:hiddenFill>
            </a:ext>
          </a:extLst>
        </p:spPr>
      </p:pic>
      <p:sp>
        <p:nvSpPr>
          <p:cNvPr id="14" name="Content Placeholder 2">
            <a:extLst>
              <a:ext uri="{FF2B5EF4-FFF2-40B4-BE49-F238E27FC236}">
                <a16:creationId xmlns:a16="http://schemas.microsoft.com/office/drawing/2014/main" id="{338819DC-B59E-FB52-BBBA-3F998AA04D4F}"/>
              </a:ext>
            </a:extLst>
          </p:cNvPr>
          <p:cNvSpPr txBox="1">
            <a:spLocks/>
          </p:cNvSpPr>
          <p:nvPr/>
        </p:nvSpPr>
        <p:spPr>
          <a:xfrm>
            <a:off x="2298459" y="845401"/>
            <a:ext cx="3516198" cy="1115787"/>
          </a:xfrm>
          <a:prstGeom prst="rect">
            <a:avLst/>
          </a:prstGeom>
          <a:noFill/>
        </p:spPr>
        <p:txBody>
          <a:bodyPr lIns="12960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097280">
              <a:lnSpc>
                <a:spcPct val="100000"/>
              </a:lnSpc>
              <a:spcBef>
                <a:spcPts val="1200"/>
              </a:spcBef>
              <a:spcAft>
                <a:spcPts val="960"/>
              </a:spcAft>
              <a:buNone/>
              <a:defRPr/>
            </a:pPr>
            <a:r>
              <a:rPr lang="en-GB" b="1">
                <a:solidFill>
                  <a:prstClr val="white"/>
                </a:solidFill>
                <a:latin typeface="Arial" panose="020B0604020202020204" pitchFamily="34" charset="0"/>
                <a:ea typeface="Calibri" panose="020F0502020204030204" pitchFamily="34" charset="0"/>
                <a:cs typeface="Arial" panose="020B0604020202020204" pitchFamily="34" charset="0"/>
              </a:rPr>
              <a:t>Skegness:              </a:t>
            </a:r>
            <a:r>
              <a:rPr lang="en-GB" sz="2400" b="1">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Young People and unemployment</a:t>
            </a:r>
            <a:endParaRPr lang="en-GB" sz="240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endParaRPr>
          </a:p>
        </p:txBody>
      </p:sp>
      <p:sp>
        <p:nvSpPr>
          <p:cNvPr id="34" name="Text 0">
            <a:extLst>
              <a:ext uri="{FF2B5EF4-FFF2-40B4-BE49-F238E27FC236}">
                <a16:creationId xmlns:a16="http://schemas.microsoft.com/office/drawing/2014/main" id="{54C4598F-74FE-07CA-F019-7209D66A832D}"/>
              </a:ext>
            </a:extLst>
          </p:cNvPr>
          <p:cNvSpPr/>
          <p:nvPr/>
        </p:nvSpPr>
        <p:spPr>
          <a:xfrm>
            <a:off x="2298459" y="184407"/>
            <a:ext cx="4424459" cy="714878"/>
          </a:xfrm>
          <a:prstGeom prst="rect">
            <a:avLst/>
          </a:prstGeom>
          <a:noFill/>
          <a:ln/>
        </p:spPr>
        <p:txBody>
          <a:bodyPr wrap="square" lIns="120000" tIns="0" rIns="0" bIns="0" rtlCol="0" anchor="t"/>
          <a:lstStyle/>
          <a:p>
            <a:pPr defTabSz="761970">
              <a:lnSpc>
                <a:spcPts val="4625"/>
              </a:lnSpc>
            </a:pPr>
            <a:r>
              <a:rPr lang="en-US" sz="3600" b="1" dirty="0">
                <a:solidFill>
                  <a:prstClr val="white"/>
                </a:solidFill>
                <a:latin typeface="Arial" panose="020B0604020202020204" pitchFamily="34" charset="0"/>
                <a:ea typeface="Poppins Light" pitchFamily="34" charset="-122"/>
                <a:cs typeface="Arial" panose="020B0604020202020204" pitchFamily="34" charset="0"/>
              </a:rPr>
              <a:t>Case Study Focus</a:t>
            </a:r>
            <a:endParaRPr lang="en-US" sz="3600" b="1" dirty="0">
              <a:solidFill>
                <a:prstClr val="white"/>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2293A0E6-BACF-3C8A-33DB-0EC617E26FAA}"/>
              </a:ext>
            </a:extLst>
          </p:cNvPr>
          <p:cNvSpPr txBox="1"/>
          <p:nvPr/>
        </p:nvSpPr>
        <p:spPr>
          <a:xfrm>
            <a:off x="6670923" y="5823744"/>
            <a:ext cx="4424458" cy="369332"/>
          </a:xfrm>
          <a:prstGeom prst="rect">
            <a:avLst/>
          </a:prstGeom>
          <a:noFill/>
        </p:spPr>
        <p:txBody>
          <a:bodyPr wrap="square">
            <a:spAutoFit/>
          </a:bodyPr>
          <a:lstStyle/>
          <a:p>
            <a:pPr algn="r"/>
            <a:r>
              <a:rPr lang="en-GB" i="1" dirty="0">
                <a:solidFill>
                  <a:schemeClr val="bg1"/>
                </a:solidFill>
                <a:latin typeface="Arial" panose="020B0604020202020204" pitchFamily="34" charset="0"/>
                <a:cs typeface="Arial" panose="020B0604020202020204" pitchFamily="34" charset="0"/>
              </a:rPr>
              <a:t>NHS Lincolnshire Training Hub</a:t>
            </a:r>
          </a:p>
        </p:txBody>
      </p:sp>
    </p:spTree>
    <p:extLst>
      <p:ext uri="{BB962C8B-B14F-4D97-AF65-F5344CB8AC3E}">
        <p14:creationId xmlns:p14="http://schemas.microsoft.com/office/powerpoint/2010/main" val="4168295303"/>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E01E3D-89EE-BBD4-9147-D18B82EDFFE6}"/>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C04CEF9B-7384-317A-9C5D-355FC1AB1C11}"/>
              </a:ext>
            </a:extLst>
          </p:cNvPr>
          <p:cNvGrpSpPr/>
          <p:nvPr/>
        </p:nvGrpSpPr>
        <p:grpSpPr>
          <a:xfrm>
            <a:off x="-1305584" y="2413410"/>
            <a:ext cx="1060374" cy="1024070"/>
            <a:chOff x="169335" y="2882840"/>
            <a:chExt cx="1272449" cy="1228884"/>
          </a:xfrm>
        </p:grpSpPr>
        <p:sp>
          <p:nvSpPr>
            <p:cNvPr id="7" name="Oval 6">
              <a:extLst>
                <a:ext uri="{FF2B5EF4-FFF2-40B4-BE49-F238E27FC236}">
                  <a16:creationId xmlns:a16="http://schemas.microsoft.com/office/drawing/2014/main" id="{93D05A71-84F2-553C-E7FA-D964AD9A909B}"/>
                </a:ext>
              </a:extLst>
            </p:cNvPr>
            <p:cNvSpPr/>
            <p:nvPr/>
          </p:nvSpPr>
          <p:spPr>
            <a:xfrm>
              <a:off x="234673" y="2983064"/>
              <a:ext cx="1155267" cy="1049580"/>
            </a:xfrm>
            <a:prstGeom prst="ellipse">
              <a:avLst/>
            </a:prstGeom>
            <a:solidFill>
              <a:schemeClr val="bg1"/>
            </a:solidFill>
            <a:ln w="539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sz="1500">
                <a:solidFill>
                  <a:prstClr val="white"/>
                </a:solidFill>
                <a:latin typeface="Calibri" panose="020F0502020204030204"/>
              </a:endParaRPr>
            </a:p>
          </p:txBody>
        </p:sp>
        <p:pic>
          <p:nvPicPr>
            <p:cNvPr id="8" name="Picture 7">
              <a:extLst>
                <a:ext uri="{FF2B5EF4-FFF2-40B4-BE49-F238E27FC236}">
                  <a16:creationId xmlns:a16="http://schemas.microsoft.com/office/drawing/2014/main" id="{AF5CD849-E269-230A-2092-C4FDDB17F7D7}"/>
                </a:ext>
              </a:extLst>
            </p:cNvPr>
            <p:cNvPicPr>
              <a:picLocks noChangeAspect="1"/>
            </p:cNvPicPr>
            <p:nvPr/>
          </p:nvPicPr>
          <p:blipFill>
            <a:blip r:embed="rId3" cstate="email">
              <a:alphaModFix amt="85000"/>
              <a:duotone>
                <a:prstClr val="black"/>
                <a:srgbClr val="0070C0">
                  <a:tint val="45000"/>
                  <a:satMod val="400000"/>
                </a:srgbClr>
              </a:duotone>
              <a:extLst>
                <a:ext uri="{28A0092B-C50C-407E-A947-70E740481C1C}">
                  <a14:useLocalDpi xmlns:a14="http://schemas.microsoft.com/office/drawing/2010/main"/>
                </a:ext>
              </a:extLst>
            </a:blip>
            <a:srcRect/>
            <a:stretch/>
          </p:blipFill>
          <p:spPr>
            <a:xfrm>
              <a:off x="169335" y="2882840"/>
              <a:ext cx="1272449" cy="1228884"/>
            </a:xfrm>
            <a:custGeom>
              <a:avLst/>
              <a:gdLst/>
              <a:ahLst/>
              <a:cxnLst/>
              <a:rect l="l" t="t" r="r" b="b"/>
              <a:pathLst>
                <a:path w="1475716" h="1425192">
                  <a:moveTo>
                    <a:pt x="523390" y="694660"/>
                  </a:moveTo>
                  <a:cubicBezTo>
                    <a:pt x="536010" y="694660"/>
                    <a:pt x="546593" y="699478"/>
                    <a:pt x="555139" y="709115"/>
                  </a:cubicBezTo>
                  <a:cubicBezTo>
                    <a:pt x="563686" y="718751"/>
                    <a:pt x="567960" y="732518"/>
                    <a:pt x="567960" y="750415"/>
                  </a:cubicBezTo>
                  <a:cubicBezTo>
                    <a:pt x="567960" y="768770"/>
                    <a:pt x="563686" y="782766"/>
                    <a:pt x="555139" y="792403"/>
                  </a:cubicBezTo>
                  <a:cubicBezTo>
                    <a:pt x="546593" y="802039"/>
                    <a:pt x="536010" y="806858"/>
                    <a:pt x="523390" y="806858"/>
                  </a:cubicBezTo>
                  <a:cubicBezTo>
                    <a:pt x="510771" y="806858"/>
                    <a:pt x="500159" y="802039"/>
                    <a:pt x="491555" y="792403"/>
                  </a:cubicBezTo>
                  <a:cubicBezTo>
                    <a:pt x="482951" y="782766"/>
                    <a:pt x="478649" y="768885"/>
                    <a:pt x="478649" y="750759"/>
                  </a:cubicBezTo>
                  <a:cubicBezTo>
                    <a:pt x="478649" y="732633"/>
                    <a:pt x="482951" y="718751"/>
                    <a:pt x="491555" y="709115"/>
                  </a:cubicBezTo>
                  <a:cubicBezTo>
                    <a:pt x="500159" y="699478"/>
                    <a:pt x="510771" y="694660"/>
                    <a:pt x="523390" y="694660"/>
                  </a:cubicBezTo>
                  <a:close/>
                  <a:moveTo>
                    <a:pt x="1065343" y="692251"/>
                  </a:moveTo>
                  <a:cubicBezTo>
                    <a:pt x="1075209" y="692251"/>
                    <a:pt x="1083584" y="695893"/>
                    <a:pt x="1090467" y="703178"/>
                  </a:cubicBezTo>
                  <a:cubicBezTo>
                    <a:pt x="1097351" y="710463"/>
                    <a:pt x="1100964" y="721103"/>
                    <a:pt x="1101308" y="735099"/>
                  </a:cubicBezTo>
                  <a:lnTo>
                    <a:pt x="1029034" y="735099"/>
                  </a:lnTo>
                  <a:cubicBezTo>
                    <a:pt x="1028919" y="721906"/>
                    <a:pt x="1032303" y="711467"/>
                    <a:pt x="1039187" y="703780"/>
                  </a:cubicBezTo>
                  <a:cubicBezTo>
                    <a:pt x="1046070" y="696094"/>
                    <a:pt x="1054789" y="692251"/>
                    <a:pt x="1065343" y="692251"/>
                  </a:cubicBezTo>
                  <a:close/>
                  <a:moveTo>
                    <a:pt x="1062418" y="655253"/>
                  </a:moveTo>
                  <a:cubicBezTo>
                    <a:pt x="1038211" y="655253"/>
                    <a:pt x="1018193" y="663828"/>
                    <a:pt x="1002361" y="680979"/>
                  </a:cubicBezTo>
                  <a:cubicBezTo>
                    <a:pt x="986529" y="698130"/>
                    <a:pt x="978614" y="721849"/>
                    <a:pt x="978614" y="752135"/>
                  </a:cubicBezTo>
                  <a:cubicBezTo>
                    <a:pt x="978614" y="777489"/>
                    <a:pt x="984636" y="798483"/>
                    <a:pt x="996682" y="815118"/>
                  </a:cubicBezTo>
                  <a:cubicBezTo>
                    <a:pt x="1011940" y="835882"/>
                    <a:pt x="1035458" y="846265"/>
                    <a:pt x="1067236" y="846265"/>
                  </a:cubicBezTo>
                  <a:cubicBezTo>
                    <a:pt x="1087312" y="846265"/>
                    <a:pt x="1104033" y="841647"/>
                    <a:pt x="1117398" y="832412"/>
                  </a:cubicBezTo>
                  <a:cubicBezTo>
                    <a:pt x="1130763" y="823177"/>
                    <a:pt x="1140543" y="809726"/>
                    <a:pt x="1146738" y="792059"/>
                  </a:cubicBezTo>
                  <a:lnTo>
                    <a:pt x="1098555" y="783971"/>
                  </a:lnTo>
                  <a:cubicBezTo>
                    <a:pt x="1095916" y="793148"/>
                    <a:pt x="1092016" y="799802"/>
                    <a:pt x="1086854" y="803932"/>
                  </a:cubicBezTo>
                  <a:cubicBezTo>
                    <a:pt x="1081691" y="808062"/>
                    <a:pt x="1075324" y="810127"/>
                    <a:pt x="1067752" y="810127"/>
                  </a:cubicBezTo>
                  <a:cubicBezTo>
                    <a:pt x="1056624" y="810127"/>
                    <a:pt x="1047332" y="806141"/>
                    <a:pt x="1039875" y="798168"/>
                  </a:cubicBezTo>
                  <a:cubicBezTo>
                    <a:pt x="1032418" y="790194"/>
                    <a:pt x="1028518" y="779038"/>
                    <a:pt x="1028173" y="764697"/>
                  </a:cubicBezTo>
                  <a:lnTo>
                    <a:pt x="1149319" y="764697"/>
                  </a:lnTo>
                  <a:cubicBezTo>
                    <a:pt x="1150008" y="727642"/>
                    <a:pt x="1142493" y="700138"/>
                    <a:pt x="1126777" y="682184"/>
                  </a:cubicBezTo>
                  <a:cubicBezTo>
                    <a:pt x="1111060" y="664230"/>
                    <a:pt x="1089607" y="655253"/>
                    <a:pt x="1062418" y="655253"/>
                  </a:cubicBezTo>
                  <a:close/>
                  <a:moveTo>
                    <a:pt x="859295" y="655253"/>
                  </a:moveTo>
                  <a:cubicBezTo>
                    <a:pt x="833024" y="655253"/>
                    <a:pt x="813636" y="660645"/>
                    <a:pt x="801131" y="671429"/>
                  </a:cubicBezTo>
                  <a:cubicBezTo>
                    <a:pt x="788627" y="682213"/>
                    <a:pt x="782374" y="695520"/>
                    <a:pt x="782374" y="711352"/>
                  </a:cubicBezTo>
                  <a:cubicBezTo>
                    <a:pt x="782374" y="728904"/>
                    <a:pt x="789602" y="742614"/>
                    <a:pt x="804057" y="752480"/>
                  </a:cubicBezTo>
                  <a:cubicBezTo>
                    <a:pt x="814496" y="759592"/>
                    <a:pt x="839219" y="767451"/>
                    <a:pt x="878224" y="776055"/>
                  </a:cubicBezTo>
                  <a:cubicBezTo>
                    <a:pt x="886599" y="778005"/>
                    <a:pt x="891991" y="780128"/>
                    <a:pt x="894400" y="782422"/>
                  </a:cubicBezTo>
                  <a:cubicBezTo>
                    <a:pt x="896694" y="784831"/>
                    <a:pt x="897842" y="787871"/>
                    <a:pt x="897842" y="791542"/>
                  </a:cubicBezTo>
                  <a:cubicBezTo>
                    <a:pt x="897842" y="796934"/>
                    <a:pt x="895719" y="801236"/>
                    <a:pt x="891475" y="804449"/>
                  </a:cubicBezTo>
                  <a:cubicBezTo>
                    <a:pt x="885165" y="809037"/>
                    <a:pt x="875758" y="811332"/>
                    <a:pt x="863253" y="811332"/>
                  </a:cubicBezTo>
                  <a:cubicBezTo>
                    <a:pt x="851896" y="811332"/>
                    <a:pt x="843062" y="808894"/>
                    <a:pt x="836752" y="804018"/>
                  </a:cubicBezTo>
                  <a:cubicBezTo>
                    <a:pt x="830443" y="799143"/>
                    <a:pt x="826255" y="792001"/>
                    <a:pt x="824190" y="782594"/>
                  </a:cubicBezTo>
                  <a:lnTo>
                    <a:pt x="775663" y="789994"/>
                  </a:lnTo>
                  <a:cubicBezTo>
                    <a:pt x="780137" y="807317"/>
                    <a:pt x="789630" y="821026"/>
                    <a:pt x="804143" y="831121"/>
                  </a:cubicBezTo>
                  <a:cubicBezTo>
                    <a:pt x="818655" y="841217"/>
                    <a:pt x="838358" y="846265"/>
                    <a:pt x="863253" y="846265"/>
                  </a:cubicBezTo>
                  <a:cubicBezTo>
                    <a:pt x="890672" y="846265"/>
                    <a:pt x="911379" y="840242"/>
                    <a:pt x="925375" y="828196"/>
                  </a:cubicBezTo>
                  <a:cubicBezTo>
                    <a:pt x="939371" y="816150"/>
                    <a:pt x="946369" y="801753"/>
                    <a:pt x="946369" y="785003"/>
                  </a:cubicBezTo>
                  <a:cubicBezTo>
                    <a:pt x="946369" y="769631"/>
                    <a:pt x="941321" y="757642"/>
                    <a:pt x="931226" y="749038"/>
                  </a:cubicBezTo>
                  <a:cubicBezTo>
                    <a:pt x="921015" y="740549"/>
                    <a:pt x="903033" y="733378"/>
                    <a:pt x="877278" y="727528"/>
                  </a:cubicBezTo>
                  <a:cubicBezTo>
                    <a:pt x="851523" y="721677"/>
                    <a:pt x="836466" y="717145"/>
                    <a:pt x="832106" y="713933"/>
                  </a:cubicBezTo>
                  <a:cubicBezTo>
                    <a:pt x="828894" y="711524"/>
                    <a:pt x="827288" y="708599"/>
                    <a:pt x="827288" y="705157"/>
                  </a:cubicBezTo>
                  <a:cubicBezTo>
                    <a:pt x="827288" y="701142"/>
                    <a:pt x="829123" y="697872"/>
                    <a:pt x="832794" y="695348"/>
                  </a:cubicBezTo>
                  <a:cubicBezTo>
                    <a:pt x="838301" y="691792"/>
                    <a:pt x="847422" y="690014"/>
                    <a:pt x="860156" y="690014"/>
                  </a:cubicBezTo>
                  <a:cubicBezTo>
                    <a:pt x="870251" y="690014"/>
                    <a:pt x="878023" y="691907"/>
                    <a:pt x="883473" y="695692"/>
                  </a:cubicBezTo>
                  <a:cubicBezTo>
                    <a:pt x="888922" y="699478"/>
                    <a:pt x="892622" y="704928"/>
                    <a:pt x="894572" y="712040"/>
                  </a:cubicBezTo>
                  <a:lnTo>
                    <a:pt x="940174" y="703608"/>
                  </a:lnTo>
                  <a:cubicBezTo>
                    <a:pt x="935585" y="687662"/>
                    <a:pt x="927210" y="675616"/>
                    <a:pt x="915050" y="667471"/>
                  </a:cubicBezTo>
                  <a:cubicBezTo>
                    <a:pt x="902889" y="659326"/>
                    <a:pt x="884304" y="655253"/>
                    <a:pt x="859295" y="655253"/>
                  </a:cubicBezTo>
                  <a:close/>
                  <a:moveTo>
                    <a:pt x="743842" y="655253"/>
                  </a:moveTo>
                  <a:cubicBezTo>
                    <a:pt x="736041" y="655253"/>
                    <a:pt x="729071" y="657203"/>
                    <a:pt x="722934" y="661104"/>
                  </a:cubicBezTo>
                  <a:cubicBezTo>
                    <a:pt x="716796" y="665004"/>
                    <a:pt x="709884" y="673092"/>
                    <a:pt x="702198" y="685367"/>
                  </a:cubicBezTo>
                  <a:lnTo>
                    <a:pt x="702198" y="659383"/>
                  </a:lnTo>
                  <a:lnTo>
                    <a:pt x="657284" y="659383"/>
                  </a:lnTo>
                  <a:lnTo>
                    <a:pt x="657284" y="842135"/>
                  </a:lnTo>
                  <a:lnTo>
                    <a:pt x="705639" y="842135"/>
                  </a:lnTo>
                  <a:lnTo>
                    <a:pt x="705639" y="785692"/>
                  </a:lnTo>
                  <a:cubicBezTo>
                    <a:pt x="705639" y="754602"/>
                    <a:pt x="706987" y="734182"/>
                    <a:pt x="709683" y="724430"/>
                  </a:cubicBezTo>
                  <a:cubicBezTo>
                    <a:pt x="712379" y="714679"/>
                    <a:pt x="716079" y="707939"/>
                    <a:pt x="720783" y="704210"/>
                  </a:cubicBezTo>
                  <a:cubicBezTo>
                    <a:pt x="725486" y="700482"/>
                    <a:pt x="731222" y="698618"/>
                    <a:pt x="737991" y="698618"/>
                  </a:cubicBezTo>
                  <a:cubicBezTo>
                    <a:pt x="744989" y="698618"/>
                    <a:pt x="752561" y="701256"/>
                    <a:pt x="760706" y="706534"/>
                  </a:cubicBezTo>
                  <a:lnTo>
                    <a:pt x="775677" y="664373"/>
                  </a:lnTo>
                  <a:cubicBezTo>
                    <a:pt x="765467" y="658293"/>
                    <a:pt x="754855" y="655253"/>
                    <a:pt x="743842" y="655253"/>
                  </a:cubicBezTo>
                  <a:close/>
                  <a:moveTo>
                    <a:pt x="523218" y="655253"/>
                  </a:moveTo>
                  <a:cubicBezTo>
                    <a:pt x="505322" y="655253"/>
                    <a:pt x="489117" y="659211"/>
                    <a:pt x="474605" y="667127"/>
                  </a:cubicBezTo>
                  <a:cubicBezTo>
                    <a:pt x="460092" y="675043"/>
                    <a:pt x="448878" y="686515"/>
                    <a:pt x="440963" y="701543"/>
                  </a:cubicBezTo>
                  <a:cubicBezTo>
                    <a:pt x="433047" y="716572"/>
                    <a:pt x="429089" y="732117"/>
                    <a:pt x="429089" y="748178"/>
                  </a:cubicBezTo>
                  <a:cubicBezTo>
                    <a:pt x="429089" y="769172"/>
                    <a:pt x="433047" y="786982"/>
                    <a:pt x="440963" y="801609"/>
                  </a:cubicBezTo>
                  <a:cubicBezTo>
                    <a:pt x="448878" y="816236"/>
                    <a:pt x="460437" y="827336"/>
                    <a:pt x="475637" y="834907"/>
                  </a:cubicBezTo>
                  <a:cubicBezTo>
                    <a:pt x="490838" y="842479"/>
                    <a:pt x="506813" y="846265"/>
                    <a:pt x="523562" y="846265"/>
                  </a:cubicBezTo>
                  <a:cubicBezTo>
                    <a:pt x="550637" y="846265"/>
                    <a:pt x="573093" y="837173"/>
                    <a:pt x="590933" y="818990"/>
                  </a:cubicBezTo>
                  <a:cubicBezTo>
                    <a:pt x="608772" y="800806"/>
                    <a:pt x="617691" y="777891"/>
                    <a:pt x="617691" y="750243"/>
                  </a:cubicBezTo>
                  <a:cubicBezTo>
                    <a:pt x="617691" y="722824"/>
                    <a:pt x="608858" y="700138"/>
                    <a:pt x="591191" y="682184"/>
                  </a:cubicBezTo>
                  <a:cubicBezTo>
                    <a:pt x="573524" y="664230"/>
                    <a:pt x="550866" y="655253"/>
                    <a:pt x="523218" y="655253"/>
                  </a:cubicBezTo>
                  <a:close/>
                  <a:moveTo>
                    <a:pt x="234208" y="632538"/>
                  </a:moveTo>
                  <a:lnTo>
                    <a:pt x="257095" y="632538"/>
                  </a:lnTo>
                  <a:cubicBezTo>
                    <a:pt x="277859" y="632538"/>
                    <a:pt x="291798" y="633341"/>
                    <a:pt x="298911" y="634947"/>
                  </a:cubicBezTo>
                  <a:cubicBezTo>
                    <a:pt x="308433" y="637012"/>
                    <a:pt x="316291" y="640970"/>
                    <a:pt x="322486" y="646821"/>
                  </a:cubicBezTo>
                  <a:cubicBezTo>
                    <a:pt x="328681" y="652672"/>
                    <a:pt x="333499" y="660817"/>
                    <a:pt x="336941" y="671257"/>
                  </a:cubicBezTo>
                  <a:cubicBezTo>
                    <a:pt x="340383" y="681696"/>
                    <a:pt x="342104" y="696668"/>
                    <a:pt x="342104" y="716170"/>
                  </a:cubicBezTo>
                  <a:cubicBezTo>
                    <a:pt x="342104" y="735673"/>
                    <a:pt x="340383" y="751074"/>
                    <a:pt x="336941" y="762374"/>
                  </a:cubicBezTo>
                  <a:cubicBezTo>
                    <a:pt x="333499" y="773674"/>
                    <a:pt x="329054" y="781791"/>
                    <a:pt x="323605" y="786724"/>
                  </a:cubicBezTo>
                  <a:cubicBezTo>
                    <a:pt x="318155" y="791657"/>
                    <a:pt x="311301" y="795156"/>
                    <a:pt x="303041" y="797221"/>
                  </a:cubicBezTo>
                  <a:cubicBezTo>
                    <a:pt x="296731" y="798827"/>
                    <a:pt x="286464" y="799630"/>
                    <a:pt x="272238" y="799630"/>
                  </a:cubicBezTo>
                  <a:lnTo>
                    <a:pt x="234208" y="799630"/>
                  </a:lnTo>
                  <a:close/>
                  <a:moveTo>
                    <a:pt x="1243514" y="594852"/>
                  </a:moveTo>
                  <a:lnTo>
                    <a:pt x="1194986" y="623074"/>
                  </a:lnTo>
                  <a:lnTo>
                    <a:pt x="1194986" y="659383"/>
                  </a:lnTo>
                  <a:lnTo>
                    <a:pt x="1172788" y="659383"/>
                  </a:lnTo>
                  <a:lnTo>
                    <a:pt x="1172788" y="697929"/>
                  </a:lnTo>
                  <a:lnTo>
                    <a:pt x="1194986" y="697929"/>
                  </a:lnTo>
                  <a:lnTo>
                    <a:pt x="1194986" y="777604"/>
                  </a:lnTo>
                  <a:cubicBezTo>
                    <a:pt x="1194986" y="794697"/>
                    <a:pt x="1195503" y="806055"/>
                    <a:pt x="1196535" y="811676"/>
                  </a:cubicBezTo>
                  <a:cubicBezTo>
                    <a:pt x="1197797" y="819592"/>
                    <a:pt x="1200063" y="825873"/>
                    <a:pt x="1203332" y="830519"/>
                  </a:cubicBezTo>
                  <a:cubicBezTo>
                    <a:pt x="1206602" y="835165"/>
                    <a:pt x="1211736" y="838951"/>
                    <a:pt x="1218734" y="841877"/>
                  </a:cubicBezTo>
                  <a:cubicBezTo>
                    <a:pt x="1225732" y="844802"/>
                    <a:pt x="1233590" y="846265"/>
                    <a:pt x="1242309" y="846265"/>
                  </a:cubicBezTo>
                  <a:cubicBezTo>
                    <a:pt x="1256535" y="846265"/>
                    <a:pt x="1269269" y="843855"/>
                    <a:pt x="1280511" y="839037"/>
                  </a:cubicBezTo>
                  <a:lnTo>
                    <a:pt x="1276381" y="801523"/>
                  </a:lnTo>
                  <a:cubicBezTo>
                    <a:pt x="1267892" y="804621"/>
                    <a:pt x="1261410" y="806169"/>
                    <a:pt x="1256936" y="806169"/>
                  </a:cubicBezTo>
                  <a:cubicBezTo>
                    <a:pt x="1253724" y="806169"/>
                    <a:pt x="1250999" y="805366"/>
                    <a:pt x="1248762" y="803760"/>
                  </a:cubicBezTo>
                  <a:cubicBezTo>
                    <a:pt x="1246525" y="802154"/>
                    <a:pt x="1245091" y="800118"/>
                    <a:pt x="1244460" y="797651"/>
                  </a:cubicBezTo>
                  <a:cubicBezTo>
                    <a:pt x="1243829" y="795185"/>
                    <a:pt x="1243514" y="786495"/>
                    <a:pt x="1243514" y="771581"/>
                  </a:cubicBezTo>
                  <a:lnTo>
                    <a:pt x="1243514" y="697929"/>
                  </a:lnTo>
                  <a:lnTo>
                    <a:pt x="1276554" y="697929"/>
                  </a:lnTo>
                  <a:lnTo>
                    <a:pt x="1276554" y="659383"/>
                  </a:lnTo>
                  <a:lnTo>
                    <a:pt x="1243514" y="659383"/>
                  </a:lnTo>
                  <a:close/>
                  <a:moveTo>
                    <a:pt x="183271" y="589862"/>
                  </a:moveTo>
                  <a:lnTo>
                    <a:pt x="183271" y="842135"/>
                  </a:lnTo>
                  <a:lnTo>
                    <a:pt x="279121" y="842135"/>
                  </a:lnTo>
                  <a:cubicBezTo>
                    <a:pt x="297936" y="842135"/>
                    <a:pt x="312964" y="840356"/>
                    <a:pt x="324207" y="836800"/>
                  </a:cubicBezTo>
                  <a:cubicBezTo>
                    <a:pt x="339236" y="831982"/>
                    <a:pt x="351167" y="825271"/>
                    <a:pt x="360000" y="816666"/>
                  </a:cubicBezTo>
                  <a:cubicBezTo>
                    <a:pt x="371702" y="805309"/>
                    <a:pt x="380707" y="790453"/>
                    <a:pt x="387017" y="772097"/>
                  </a:cubicBezTo>
                  <a:cubicBezTo>
                    <a:pt x="392180" y="757069"/>
                    <a:pt x="394761" y="739172"/>
                    <a:pt x="394761" y="718407"/>
                  </a:cubicBezTo>
                  <a:cubicBezTo>
                    <a:pt x="394761" y="694775"/>
                    <a:pt x="392007" y="674899"/>
                    <a:pt x="386501" y="658781"/>
                  </a:cubicBezTo>
                  <a:cubicBezTo>
                    <a:pt x="380994" y="642662"/>
                    <a:pt x="372964" y="629039"/>
                    <a:pt x="362409" y="617911"/>
                  </a:cubicBezTo>
                  <a:cubicBezTo>
                    <a:pt x="351855" y="606783"/>
                    <a:pt x="339178" y="599039"/>
                    <a:pt x="324379" y="594680"/>
                  </a:cubicBezTo>
                  <a:cubicBezTo>
                    <a:pt x="313366" y="591468"/>
                    <a:pt x="297362" y="589862"/>
                    <a:pt x="276368" y="589862"/>
                  </a:cubicBezTo>
                  <a:close/>
                  <a:moveTo>
                    <a:pt x="737858" y="0"/>
                  </a:moveTo>
                  <a:cubicBezTo>
                    <a:pt x="1145366" y="0"/>
                    <a:pt x="1475716" y="319040"/>
                    <a:pt x="1475716" y="712596"/>
                  </a:cubicBezTo>
                  <a:cubicBezTo>
                    <a:pt x="1475716" y="1106152"/>
                    <a:pt x="1145366" y="1425192"/>
                    <a:pt x="737858" y="1425192"/>
                  </a:cubicBezTo>
                  <a:cubicBezTo>
                    <a:pt x="330350" y="1425192"/>
                    <a:pt x="0" y="1106152"/>
                    <a:pt x="0" y="712596"/>
                  </a:cubicBezTo>
                  <a:cubicBezTo>
                    <a:pt x="0" y="319040"/>
                    <a:pt x="330350" y="0"/>
                    <a:pt x="737858" y="0"/>
                  </a:cubicBezTo>
                  <a:close/>
                </a:path>
              </a:pathLst>
            </a:custGeom>
            <a:ln w="53975" cap="rnd">
              <a:solidFill>
                <a:schemeClr val="bg1"/>
              </a:solidFill>
              <a:prstDash val="solid"/>
            </a:ln>
            <a:effectLst>
              <a:outerShdw sx="1000" sy="1000" algn="bl" rotWithShape="0">
                <a:srgbClr val="000000"/>
              </a:outerShdw>
            </a:effectLst>
          </p:spPr>
        </p:pic>
      </p:grpSp>
      <p:grpSp>
        <p:nvGrpSpPr>
          <p:cNvPr id="9" name="Group 8">
            <a:extLst>
              <a:ext uri="{FF2B5EF4-FFF2-40B4-BE49-F238E27FC236}">
                <a16:creationId xmlns:a16="http://schemas.microsoft.com/office/drawing/2014/main" id="{3BC9D1CE-E7DD-4736-09B6-4319D6E5B0B2}"/>
              </a:ext>
            </a:extLst>
          </p:cNvPr>
          <p:cNvGrpSpPr/>
          <p:nvPr/>
        </p:nvGrpSpPr>
        <p:grpSpPr>
          <a:xfrm>
            <a:off x="-1322149" y="4639828"/>
            <a:ext cx="1077588" cy="1022154"/>
            <a:chOff x="169335" y="5554541"/>
            <a:chExt cx="1293106" cy="1226585"/>
          </a:xfrm>
        </p:grpSpPr>
        <p:sp>
          <p:nvSpPr>
            <p:cNvPr id="10" name="Oval 9">
              <a:extLst>
                <a:ext uri="{FF2B5EF4-FFF2-40B4-BE49-F238E27FC236}">
                  <a16:creationId xmlns:a16="http://schemas.microsoft.com/office/drawing/2014/main" id="{03772645-02BE-F609-00D3-A04AC384AB33}"/>
                </a:ext>
              </a:extLst>
            </p:cNvPr>
            <p:cNvSpPr/>
            <p:nvPr/>
          </p:nvSpPr>
          <p:spPr>
            <a:xfrm>
              <a:off x="215217" y="5646775"/>
              <a:ext cx="1218327" cy="1049580"/>
            </a:xfrm>
            <a:prstGeom prst="ellipse">
              <a:avLst/>
            </a:prstGeom>
            <a:solidFill>
              <a:schemeClr val="bg1"/>
            </a:solidFill>
            <a:ln w="539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sz="1500">
                <a:solidFill>
                  <a:prstClr val="white"/>
                </a:solidFill>
                <a:latin typeface="Calibri" panose="020F0502020204030204"/>
              </a:endParaRPr>
            </a:p>
          </p:txBody>
        </p:sp>
        <p:pic>
          <p:nvPicPr>
            <p:cNvPr id="11" name="Picture 10">
              <a:extLst>
                <a:ext uri="{FF2B5EF4-FFF2-40B4-BE49-F238E27FC236}">
                  <a16:creationId xmlns:a16="http://schemas.microsoft.com/office/drawing/2014/main" id="{24B2996E-9B75-4140-2B70-133BBA62040B}"/>
                </a:ext>
              </a:extLst>
            </p:cNvPr>
            <p:cNvPicPr>
              <a:picLocks noChangeAspect="1" noChangeArrowheads="1"/>
            </p:cNvPicPr>
            <p:nvPr/>
          </p:nvPicPr>
          <p:blipFill>
            <a:blip r:embed="rId4" cstate="email">
              <a:duotone>
                <a:prstClr val="black"/>
                <a:schemeClr val="accent6">
                  <a:lumMod val="75000"/>
                  <a:tint val="45000"/>
                  <a:satMod val="400000"/>
                </a:schemeClr>
              </a:duotone>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a:ext>
              </a:extLst>
            </a:blip>
            <a:srcRect/>
            <a:stretch/>
          </p:blipFill>
          <p:spPr bwMode="auto">
            <a:xfrm>
              <a:off x="169335" y="5554541"/>
              <a:ext cx="1293106" cy="1226585"/>
            </a:xfrm>
            <a:custGeom>
              <a:avLst/>
              <a:gdLst/>
              <a:ahLst/>
              <a:cxnLst/>
              <a:rect l="l" t="t" r="r" b="b"/>
              <a:pathLst>
                <a:path w="1587684" h="1470190">
                  <a:moveTo>
                    <a:pt x="1186786" y="717625"/>
                  </a:moveTo>
                  <a:cubicBezTo>
                    <a:pt x="1198252" y="717625"/>
                    <a:pt x="1207985" y="721858"/>
                    <a:pt x="1215984" y="730325"/>
                  </a:cubicBezTo>
                  <a:cubicBezTo>
                    <a:pt x="1223984" y="738791"/>
                    <a:pt x="1228183" y="751157"/>
                    <a:pt x="1228583" y="767422"/>
                  </a:cubicBezTo>
                  <a:lnTo>
                    <a:pt x="1144588" y="767422"/>
                  </a:lnTo>
                  <a:cubicBezTo>
                    <a:pt x="1144455" y="752090"/>
                    <a:pt x="1148388" y="739957"/>
                    <a:pt x="1156388" y="731025"/>
                  </a:cubicBezTo>
                  <a:cubicBezTo>
                    <a:pt x="1164387" y="722092"/>
                    <a:pt x="1174520" y="717625"/>
                    <a:pt x="1186786" y="717625"/>
                  </a:cubicBezTo>
                  <a:close/>
                  <a:moveTo>
                    <a:pt x="1307192" y="679428"/>
                  </a:moveTo>
                  <a:lnTo>
                    <a:pt x="1380588" y="782421"/>
                  </a:lnTo>
                  <a:lnTo>
                    <a:pt x="1303993" y="891815"/>
                  </a:lnTo>
                  <a:lnTo>
                    <a:pt x="1369789" y="891815"/>
                  </a:lnTo>
                  <a:lnTo>
                    <a:pt x="1413386" y="826019"/>
                  </a:lnTo>
                  <a:lnTo>
                    <a:pt x="1456583" y="891815"/>
                  </a:lnTo>
                  <a:lnTo>
                    <a:pt x="1525579" y="891815"/>
                  </a:lnTo>
                  <a:lnTo>
                    <a:pt x="1446984" y="780022"/>
                  </a:lnTo>
                  <a:lnTo>
                    <a:pt x="1518980" y="679428"/>
                  </a:lnTo>
                  <a:lnTo>
                    <a:pt x="1452984" y="679428"/>
                  </a:lnTo>
                  <a:lnTo>
                    <a:pt x="1413386" y="737824"/>
                  </a:lnTo>
                  <a:lnTo>
                    <a:pt x="1375788" y="679428"/>
                  </a:lnTo>
                  <a:close/>
                  <a:moveTo>
                    <a:pt x="396341" y="679428"/>
                  </a:moveTo>
                  <a:lnTo>
                    <a:pt x="396341" y="813820"/>
                  </a:lnTo>
                  <a:cubicBezTo>
                    <a:pt x="396341" y="833818"/>
                    <a:pt x="398874" y="849484"/>
                    <a:pt x="403940" y="860817"/>
                  </a:cubicBezTo>
                  <a:cubicBezTo>
                    <a:pt x="409007" y="872149"/>
                    <a:pt x="417206" y="880949"/>
                    <a:pt x="428539" y="887215"/>
                  </a:cubicBezTo>
                  <a:cubicBezTo>
                    <a:pt x="439872" y="893481"/>
                    <a:pt x="452671" y="896614"/>
                    <a:pt x="466937" y="896614"/>
                  </a:cubicBezTo>
                  <a:cubicBezTo>
                    <a:pt x="480936" y="896614"/>
                    <a:pt x="494235" y="893348"/>
                    <a:pt x="506834" y="886815"/>
                  </a:cubicBezTo>
                  <a:cubicBezTo>
                    <a:pt x="519433" y="880282"/>
                    <a:pt x="529599" y="871349"/>
                    <a:pt x="537332" y="860017"/>
                  </a:cubicBezTo>
                  <a:lnTo>
                    <a:pt x="537332" y="891815"/>
                  </a:lnTo>
                  <a:lnTo>
                    <a:pt x="589529" y="891815"/>
                  </a:lnTo>
                  <a:lnTo>
                    <a:pt x="589529" y="679428"/>
                  </a:lnTo>
                  <a:lnTo>
                    <a:pt x="533333" y="679428"/>
                  </a:lnTo>
                  <a:lnTo>
                    <a:pt x="533333" y="769022"/>
                  </a:lnTo>
                  <a:cubicBezTo>
                    <a:pt x="533333" y="799420"/>
                    <a:pt x="531933" y="818519"/>
                    <a:pt x="529133" y="826319"/>
                  </a:cubicBezTo>
                  <a:cubicBezTo>
                    <a:pt x="526333" y="834118"/>
                    <a:pt x="521133" y="840651"/>
                    <a:pt x="513534" y="845918"/>
                  </a:cubicBezTo>
                  <a:cubicBezTo>
                    <a:pt x="505934" y="851184"/>
                    <a:pt x="497335" y="853817"/>
                    <a:pt x="487735" y="853817"/>
                  </a:cubicBezTo>
                  <a:cubicBezTo>
                    <a:pt x="479336" y="853817"/>
                    <a:pt x="472403" y="851851"/>
                    <a:pt x="466937" y="847917"/>
                  </a:cubicBezTo>
                  <a:cubicBezTo>
                    <a:pt x="461470" y="843984"/>
                    <a:pt x="457704" y="838651"/>
                    <a:pt x="455637" y="831918"/>
                  </a:cubicBezTo>
                  <a:cubicBezTo>
                    <a:pt x="453571" y="825185"/>
                    <a:pt x="452537" y="806887"/>
                    <a:pt x="452537" y="777022"/>
                  </a:cubicBezTo>
                  <a:lnTo>
                    <a:pt x="452537" y="679428"/>
                  </a:lnTo>
                  <a:close/>
                  <a:moveTo>
                    <a:pt x="1183386" y="674628"/>
                  </a:moveTo>
                  <a:cubicBezTo>
                    <a:pt x="1155254" y="674628"/>
                    <a:pt x="1131989" y="684594"/>
                    <a:pt x="1113590" y="704526"/>
                  </a:cubicBezTo>
                  <a:cubicBezTo>
                    <a:pt x="1095191" y="724458"/>
                    <a:pt x="1085992" y="752023"/>
                    <a:pt x="1085992" y="787221"/>
                  </a:cubicBezTo>
                  <a:cubicBezTo>
                    <a:pt x="1085992" y="816686"/>
                    <a:pt x="1092992" y="841084"/>
                    <a:pt x="1106991" y="860417"/>
                  </a:cubicBezTo>
                  <a:cubicBezTo>
                    <a:pt x="1124723" y="884549"/>
                    <a:pt x="1152055" y="896614"/>
                    <a:pt x="1188986" y="896614"/>
                  </a:cubicBezTo>
                  <a:cubicBezTo>
                    <a:pt x="1212318" y="896614"/>
                    <a:pt x="1231750" y="891248"/>
                    <a:pt x="1247282" y="880515"/>
                  </a:cubicBezTo>
                  <a:cubicBezTo>
                    <a:pt x="1262814" y="869783"/>
                    <a:pt x="1274180" y="854150"/>
                    <a:pt x="1281380" y="833618"/>
                  </a:cubicBezTo>
                  <a:lnTo>
                    <a:pt x="1225383" y="824219"/>
                  </a:lnTo>
                  <a:cubicBezTo>
                    <a:pt x="1222317" y="834885"/>
                    <a:pt x="1217784" y="842618"/>
                    <a:pt x="1211784" y="847417"/>
                  </a:cubicBezTo>
                  <a:cubicBezTo>
                    <a:pt x="1205785" y="852217"/>
                    <a:pt x="1198385" y="854617"/>
                    <a:pt x="1189586" y="854617"/>
                  </a:cubicBezTo>
                  <a:cubicBezTo>
                    <a:pt x="1176653" y="854617"/>
                    <a:pt x="1165854" y="849984"/>
                    <a:pt x="1157188" y="840718"/>
                  </a:cubicBezTo>
                  <a:cubicBezTo>
                    <a:pt x="1148521" y="831452"/>
                    <a:pt x="1143988" y="818486"/>
                    <a:pt x="1143588" y="801820"/>
                  </a:cubicBezTo>
                  <a:lnTo>
                    <a:pt x="1284380" y="801820"/>
                  </a:lnTo>
                  <a:cubicBezTo>
                    <a:pt x="1285180" y="758756"/>
                    <a:pt x="1276447" y="726792"/>
                    <a:pt x="1258181" y="705926"/>
                  </a:cubicBezTo>
                  <a:cubicBezTo>
                    <a:pt x="1239916" y="685061"/>
                    <a:pt x="1214984" y="674628"/>
                    <a:pt x="1183386" y="674628"/>
                  </a:cubicBezTo>
                  <a:close/>
                  <a:moveTo>
                    <a:pt x="951186" y="674628"/>
                  </a:moveTo>
                  <a:cubicBezTo>
                    <a:pt x="920655" y="674628"/>
                    <a:pt x="898123" y="680894"/>
                    <a:pt x="883590" y="693427"/>
                  </a:cubicBezTo>
                  <a:cubicBezTo>
                    <a:pt x="869058" y="705959"/>
                    <a:pt x="861792" y="721425"/>
                    <a:pt x="861792" y="739824"/>
                  </a:cubicBezTo>
                  <a:cubicBezTo>
                    <a:pt x="861792" y="760223"/>
                    <a:pt x="870191" y="776155"/>
                    <a:pt x="886990" y="787621"/>
                  </a:cubicBezTo>
                  <a:cubicBezTo>
                    <a:pt x="899123" y="795887"/>
                    <a:pt x="927854" y="805020"/>
                    <a:pt x="973185" y="815019"/>
                  </a:cubicBezTo>
                  <a:cubicBezTo>
                    <a:pt x="982918" y="817286"/>
                    <a:pt x="989184" y="819752"/>
                    <a:pt x="991984" y="822419"/>
                  </a:cubicBezTo>
                  <a:cubicBezTo>
                    <a:pt x="994650" y="825219"/>
                    <a:pt x="995983" y="828752"/>
                    <a:pt x="995983" y="833018"/>
                  </a:cubicBezTo>
                  <a:cubicBezTo>
                    <a:pt x="995983" y="839285"/>
                    <a:pt x="993517" y="844284"/>
                    <a:pt x="988584" y="848017"/>
                  </a:cubicBezTo>
                  <a:cubicBezTo>
                    <a:pt x="981251" y="853350"/>
                    <a:pt x="970318" y="856017"/>
                    <a:pt x="955786" y="856017"/>
                  </a:cubicBezTo>
                  <a:cubicBezTo>
                    <a:pt x="942587" y="856017"/>
                    <a:pt x="932321" y="853184"/>
                    <a:pt x="924988" y="847517"/>
                  </a:cubicBezTo>
                  <a:cubicBezTo>
                    <a:pt x="917655" y="841851"/>
                    <a:pt x="912788" y="833552"/>
                    <a:pt x="910389" y="822619"/>
                  </a:cubicBezTo>
                  <a:lnTo>
                    <a:pt x="853992" y="831218"/>
                  </a:lnTo>
                  <a:cubicBezTo>
                    <a:pt x="859192" y="851351"/>
                    <a:pt x="870224" y="867283"/>
                    <a:pt x="887090" y="879016"/>
                  </a:cubicBezTo>
                  <a:cubicBezTo>
                    <a:pt x="903956" y="890748"/>
                    <a:pt x="926854" y="896614"/>
                    <a:pt x="955786" y="896614"/>
                  </a:cubicBezTo>
                  <a:cubicBezTo>
                    <a:pt x="987651" y="896614"/>
                    <a:pt x="1011716" y="889615"/>
                    <a:pt x="1027981" y="875616"/>
                  </a:cubicBezTo>
                  <a:cubicBezTo>
                    <a:pt x="1044247" y="861617"/>
                    <a:pt x="1052380" y="844884"/>
                    <a:pt x="1052380" y="825419"/>
                  </a:cubicBezTo>
                  <a:cubicBezTo>
                    <a:pt x="1052380" y="807553"/>
                    <a:pt x="1046514" y="793621"/>
                    <a:pt x="1034781" y="783621"/>
                  </a:cubicBezTo>
                  <a:cubicBezTo>
                    <a:pt x="1022915" y="773755"/>
                    <a:pt x="1002016" y="765422"/>
                    <a:pt x="972085" y="758623"/>
                  </a:cubicBezTo>
                  <a:cubicBezTo>
                    <a:pt x="942153" y="751823"/>
                    <a:pt x="924654" y="746557"/>
                    <a:pt x="919588" y="742824"/>
                  </a:cubicBezTo>
                  <a:cubicBezTo>
                    <a:pt x="915855" y="740024"/>
                    <a:pt x="913988" y="736624"/>
                    <a:pt x="913988" y="732624"/>
                  </a:cubicBezTo>
                  <a:cubicBezTo>
                    <a:pt x="913988" y="727958"/>
                    <a:pt x="916122" y="724158"/>
                    <a:pt x="920388" y="721225"/>
                  </a:cubicBezTo>
                  <a:cubicBezTo>
                    <a:pt x="926788" y="717092"/>
                    <a:pt x="937387" y="715026"/>
                    <a:pt x="952186" y="715026"/>
                  </a:cubicBezTo>
                  <a:cubicBezTo>
                    <a:pt x="963919" y="715026"/>
                    <a:pt x="972951" y="717225"/>
                    <a:pt x="979284" y="721625"/>
                  </a:cubicBezTo>
                  <a:cubicBezTo>
                    <a:pt x="985617" y="726025"/>
                    <a:pt x="989917" y="732358"/>
                    <a:pt x="992184" y="740624"/>
                  </a:cubicBezTo>
                  <a:lnTo>
                    <a:pt x="1045180" y="730825"/>
                  </a:lnTo>
                  <a:cubicBezTo>
                    <a:pt x="1039847" y="712292"/>
                    <a:pt x="1030115" y="698293"/>
                    <a:pt x="1015982" y="688827"/>
                  </a:cubicBezTo>
                  <a:cubicBezTo>
                    <a:pt x="1001850" y="679361"/>
                    <a:pt x="980251" y="674628"/>
                    <a:pt x="951186" y="674628"/>
                  </a:cubicBezTo>
                  <a:close/>
                  <a:moveTo>
                    <a:pt x="722586" y="674628"/>
                  </a:moveTo>
                  <a:cubicBezTo>
                    <a:pt x="692055" y="674628"/>
                    <a:pt x="669523" y="680894"/>
                    <a:pt x="654990" y="693427"/>
                  </a:cubicBezTo>
                  <a:cubicBezTo>
                    <a:pt x="640458" y="705959"/>
                    <a:pt x="633192" y="721425"/>
                    <a:pt x="633192" y="739824"/>
                  </a:cubicBezTo>
                  <a:cubicBezTo>
                    <a:pt x="633192" y="760223"/>
                    <a:pt x="641591" y="776155"/>
                    <a:pt x="658390" y="787621"/>
                  </a:cubicBezTo>
                  <a:cubicBezTo>
                    <a:pt x="670523" y="795887"/>
                    <a:pt x="699254" y="805020"/>
                    <a:pt x="744585" y="815019"/>
                  </a:cubicBezTo>
                  <a:cubicBezTo>
                    <a:pt x="754318" y="817286"/>
                    <a:pt x="760584" y="819752"/>
                    <a:pt x="763384" y="822419"/>
                  </a:cubicBezTo>
                  <a:cubicBezTo>
                    <a:pt x="766050" y="825219"/>
                    <a:pt x="767383" y="828752"/>
                    <a:pt x="767383" y="833018"/>
                  </a:cubicBezTo>
                  <a:cubicBezTo>
                    <a:pt x="767383" y="839285"/>
                    <a:pt x="764917" y="844284"/>
                    <a:pt x="759984" y="848017"/>
                  </a:cubicBezTo>
                  <a:cubicBezTo>
                    <a:pt x="752651" y="853350"/>
                    <a:pt x="741718" y="856017"/>
                    <a:pt x="727186" y="856017"/>
                  </a:cubicBezTo>
                  <a:cubicBezTo>
                    <a:pt x="713987" y="856017"/>
                    <a:pt x="703721" y="853184"/>
                    <a:pt x="696388" y="847517"/>
                  </a:cubicBezTo>
                  <a:cubicBezTo>
                    <a:pt x="689055" y="841851"/>
                    <a:pt x="684188" y="833552"/>
                    <a:pt x="681789" y="822619"/>
                  </a:cubicBezTo>
                  <a:lnTo>
                    <a:pt x="625392" y="831218"/>
                  </a:lnTo>
                  <a:cubicBezTo>
                    <a:pt x="630592" y="851351"/>
                    <a:pt x="641624" y="867283"/>
                    <a:pt x="658490" y="879016"/>
                  </a:cubicBezTo>
                  <a:cubicBezTo>
                    <a:pt x="675356" y="890748"/>
                    <a:pt x="698254" y="896614"/>
                    <a:pt x="727186" y="896614"/>
                  </a:cubicBezTo>
                  <a:cubicBezTo>
                    <a:pt x="759051" y="896614"/>
                    <a:pt x="783116" y="889615"/>
                    <a:pt x="799381" y="875616"/>
                  </a:cubicBezTo>
                  <a:cubicBezTo>
                    <a:pt x="815647" y="861617"/>
                    <a:pt x="823780" y="844884"/>
                    <a:pt x="823780" y="825419"/>
                  </a:cubicBezTo>
                  <a:cubicBezTo>
                    <a:pt x="823780" y="807553"/>
                    <a:pt x="817914" y="793621"/>
                    <a:pt x="806181" y="783621"/>
                  </a:cubicBezTo>
                  <a:cubicBezTo>
                    <a:pt x="794315" y="773755"/>
                    <a:pt x="773416" y="765422"/>
                    <a:pt x="743485" y="758623"/>
                  </a:cubicBezTo>
                  <a:cubicBezTo>
                    <a:pt x="713553" y="751823"/>
                    <a:pt x="696054" y="746557"/>
                    <a:pt x="690988" y="742824"/>
                  </a:cubicBezTo>
                  <a:cubicBezTo>
                    <a:pt x="687255" y="740024"/>
                    <a:pt x="685388" y="736624"/>
                    <a:pt x="685388" y="732624"/>
                  </a:cubicBezTo>
                  <a:cubicBezTo>
                    <a:pt x="685388" y="727958"/>
                    <a:pt x="687522" y="724158"/>
                    <a:pt x="691788" y="721225"/>
                  </a:cubicBezTo>
                  <a:cubicBezTo>
                    <a:pt x="698188" y="717092"/>
                    <a:pt x="708787" y="715026"/>
                    <a:pt x="723586" y="715026"/>
                  </a:cubicBezTo>
                  <a:cubicBezTo>
                    <a:pt x="735319" y="715026"/>
                    <a:pt x="744351" y="717225"/>
                    <a:pt x="750684" y="721625"/>
                  </a:cubicBezTo>
                  <a:cubicBezTo>
                    <a:pt x="757017" y="726025"/>
                    <a:pt x="761317" y="732358"/>
                    <a:pt x="763584" y="740624"/>
                  </a:cubicBezTo>
                  <a:lnTo>
                    <a:pt x="816580" y="730825"/>
                  </a:lnTo>
                  <a:cubicBezTo>
                    <a:pt x="811247" y="712292"/>
                    <a:pt x="801515" y="698293"/>
                    <a:pt x="787382" y="688827"/>
                  </a:cubicBezTo>
                  <a:cubicBezTo>
                    <a:pt x="773250" y="679361"/>
                    <a:pt x="751651" y="674628"/>
                    <a:pt x="722586" y="674628"/>
                  </a:cubicBezTo>
                  <a:close/>
                  <a:moveTo>
                    <a:pt x="224310" y="593633"/>
                  </a:moveTo>
                  <a:cubicBezTo>
                    <a:pt x="201778" y="593633"/>
                    <a:pt x="182545" y="597033"/>
                    <a:pt x="166613" y="603832"/>
                  </a:cubicBezTo>
                  <a:cubicBezTo>
                    <a:pt x="150681" y="610632"/>
                    <a:pt x="138481" y="620531"/>
                    <a:pt x="130015" y="633531"/>
                  </a:cubicBezTo>
                  <a:cubicBezTo>
                    <a:pt x="121549" y="646530"/>
                    <a:pt x="117316" y="660496"/>
                    <a:pt x="117316" y="675428"/>
                  </a:cubicBezTo>
                  <a:cubicBezTo>
                    <a:pt x="117316" y="698627"/>
                    <a:pt x="126316" y="718292"/>
                    <a:pt x="144314" y="734424"/>
                  </a:cubicBezTo>
                  <a:cubicBezTo>
                    <a:pt x="157114" y="745890"/>
                    <a:pt x="179379" y="755556"/>
                    <a:pt x="211110" y="763423"/>
                  </a:cubicBezTo>
                  <a:cubicBezTo>
                    <a:pt x="235776" y="769556"/>
                    <a:pt x="251575" y="773822"/>
                    <a:pt x="258507" y="776222"/>
                  </a:cubicBezTo>
                  <a:cubicBezTo>
                    <a:pt x="268640" y="779822"/>
                    <a:pt x="275740" y="784055"/>
                    <a:pt x="279806" y="788921"/>
                  </a:cubicBezTo>
                  <a:cubicBezTo>
                    <a:pt x="283873" y="793787"/>
                    <a:pt x="285906" y="799687"/>
                    <a:pt x="285906" y="806620"/>
                  </a:cubicBezTo>
                  <a:cubicBezTo>
                    <a:pt x="285906" y="817419"/>
                    <a:pt x="281073" y="826852"/>
                    <a:pt x="271407" y="834918"/>
                  </a:cubicBezTo>
                  <a:cubicBezTo>
                    <a:pt x="261741" y="842984"/>
                    <a:pt x="247375" y="847017"/>
                    <a:pt x="228309" y="847017"/>
                  </a:cubicBezTo>
                  <a:cubicBezTo>
                    <a:pt x="210310" y="847017"/>
                    <a:pt x="196011" y="842484"/>
                    <a:pt x="185412" y="833418"/>
                  </a:cubicBezTo>
                  <a:cubicBezTo>
                    <a:pt x="174813" y="824352"/>
                    <a:pt x="167780" y="810153"/>
                    <a:pt x="164313" y="790821"/>
                  </a:cubicBezTo>
                  <a:lnTo>
                    <a:pt x="106717" y="796421"/>
                  </a:lnTo>
                  <a:cubicBezTo>
                    <a:pt x="110583" y="829219"/>
                    <a:pt x="122449" y="854184"/>
                    <a:pt x="142315" y="871316"/>
                  </a:cubicBezTo>
                  <a:cubicBezTo>
                    <a:pt x="162180" y="888448"/>
                    <a:pt x="190645" y="897014"/>
                    <a:pt x="227709" y="897014"/>
                  </a:cubicBezTo>
                  <a:cubicBezTo>
                    <a:pt x="253174" y="897014"/>
                    <a:pt x="274440" y="893448"/>
                    <a:pt x="291505" y="886315"/>
                  </a:cubicBezTo>
                  <a:cubicBezTo>
                    <a:pt x="308571" y="879182"/>
                    <a:pt x="321770" y="868283"/>
                    <a:pt x="331103" y="853617"/>
                  </a:cubicBezTo>
                  <a:cubicBezTo>
                    <a:pt x="340436" y="838951"/>
                    <a:pt x="345102" y="823219"/>
                    <a:pt x="345102" y="806420"/>
                  </a:cubicBezTo>
                  <a:cubicBezTo>
                    <a:pt x="345102" y="787888"/>
                    <a:pt x="341202" y="772322"/>
                    <a:pt x="333403" y="759723"/>
                  </a:cubicBezTo>
                  <a:cubicBezTo>
                    <a:pt x="325603" y="747124"/>
                    <a:pt x="314804" y="737191"/>
                    <a:pt x="301005" y="729925"/>
                  </a:cubicBezTo>
                  <a:cubicBezTo>
                    <a:pt x="287206" y="722658"/>
                    <a:pt x="265907" y="715626"/>
                    <a:pt x="237109" y="708826"/>
                  </a:cubicBezTo>
                  <a:cubicBezTo>
                    <a:pt x="208311" y="702026"/>
                    <a:pt x="190178" y="695493"/>
                    <a:pt x="182712" y="689227"/>
                  </a:cubicBezTo>
                  <a:cubicBezTo>
                    <a:pt x="176846" y="684294"/>
                    <a:pt x="173913" y="678361"/>
                    <a:pt x="173913" y="671428"/>
                  </a:cubicBezTo>
                  <a:cubicBezTo>
                    <a:pt x="173913" y="663829"/>
                    <a:pt x="177046" y="657762"/>
                    <a:pt x="183312" y="653229"/>
                  </a:cubicBezTo>
                  <a:cubicBezTo>
                    <a:pt x="193045" y="646163"/>
                    <a:pt x="206511" y="642630"/>
                    <a:pt x="223710" y="642630"/>
                  </a:cubicBezTo>
                  <a:cubicBezTo>
                    <a:pt x="240375" y="642630"/>
                    <a:pt x="252874" y="645930"/>
                    <a:pt x="261207" y="652529"/>
                  </a:cubicBezTo>
                  <a:cubicBezTo>
                    <a:pt x="269540" y="659129"/>
                    <a:pt x="274973" y="669962"/>
                    <a:pt x="277506" y="685027"/>
                  </a:cubicBezTo>
                  <a:lnTo>
                    <a:pt x="336703" y="682428"/>
                  </a:lnTo>
                  <a:cubicBezTo>
                    <a:pt x="335769" y="655496"/>
                    <a:pt x="326003" y="633964"/>
                    <a:pt x="307405" y="617831"/>
                  </a:cubicBezTo>
                  <a:cubicBezTo>
                    <a:pt x="288806" y="601699"/>
                    <a:pt x="261107" y="593633"/>
                    <a:pt x="224310" y="593633"/>
                  </a:cubicBezTo>
                  <a:close/>
                  <a:moveTo>
                    <a:pt x="793842" y="0"/>
                  </a:moveTo>
                  <a:cubicBezTo>
                    <a:pt x="1232269" y="0"/>
                    <a:pt x="1587684" y="329113"/>
                    <a:pt x="1587684" y="735095"/>
                  </a:cubicBezTo>
                  <a:cubicBezTo>
                    <a:pt x="1587684" y="1141077"/>
                    <a:pt x="1232269" y="1470190"/>
                    <a:pt x="793842" y="1470190"/>
                  </a:cubicBezTo>
                  <a:cubicBezTo>
                    <a:pt x="355415" y="1470190"/>
                    <a:pt x="0" y="1141077"/>
                    <a:pt x="0" y="735095"/>
                  </a:cubicBezTo>
                  <a:cubicBezTo>
                    <a:pt x="0" y="329113"/>
                    <a:pt x="355415" y="0"/>
                    <a:pt x="793842" y="0"/>
                  </a:cubicBezTo>
                  <a:close/>
                </a:path>
              </a:pathLst>
            </a:custGeom>
            <a:ln w="53975" cap="rnd">
              <a:solidFill>
                <a:schemeClr val="bg1"/>
              </a:solidFill>
              <a:prstDash val="solid"/>
            </a:ln>
            <a:effectLst>
              <a:outerShdw sx="1000" sy="1000" algn="bl" rotWithShape="0">
                <a:srgbClr val="000000"/>
              </a:outerShdw>
            </a:effectLst>
            <a:extLst>
              <a:ext uri="{909E8E84-426E-40DD-AFC4-6F175D3DCCD1}">
                <a14:hiddenFill xmlns:a14="http://schemas.microsoft.com/office/drawing/2010/main">
                  <a:solidFill>
                    <a:srgbClr val="FFFFFF"/>
                  </a:solidFill>
                </a14:hiddenFill>
              </a:ext>
            </a:extLst>
          </p:spPr>
        </p:pic>
      </p:grpSp>
      <p:grpSp>
        <p:nvGrpSpPr>
          <p:cNvPr id="15" name="Group 14">
            <a:extLst>
              <a:ext uri="{FF2B5EF4-FFF2-40B4-BE49-F238E27FC236}">
                <a16:creationId xmlns:a16="http://schemas.microsoft.com/office/drawing/2014/main" id="{F3B19840-8C4E-5AB5-8C32-A10B56A7CFD6}"/>
              </a:ext>
            </a:extLst>
          </p:cNvPr>
          <p:cNvGrpSpPr/>
          <p:nvPr/>
        </p:nvGrpSpPr>
        <p:grpSpPr>
          <a:xfrm>
            <a:off x="-1295521" y="3508358"/>
            <a:ext cx="1060374" cy="1020313"/>
            <a:chOff x="169335" y="4210029"/>
            <a:chExt cx="1272449" cy="1224375"/>
          </a:xfrm>
        </p:grpSpPr>
        <p:sp>
          <p:nvSpPr>
            <p:cNvPr id="17" name="Oval 16">
              <a:extLst>
                <a:ext uri="{FF2B5EF4-FFF2-40B4-BE49-F238E27FC236}">
                  <a16:creationId xmlns:a16="http://schemas.microsoft.com/office/drawing/2014/main" id="{ED536E59-26C9-3DAF-9B64-80DCB8F2EB3D}"/>
                </a:ext>
              </a:extLst>
            </p:cNvPr>
            <p:cNvSpPr/>
            <p:nvPr/>
          </p:nvSpPr>
          <p:spPr>
            <a:xfrm>
              <a:off x="234673" y="4305677"/>
              <a:ext cx="1155267" cy="1049580"/>
            </a:xfrm>
            <a:prstGeom prst="ellipse">
              <a:avLst/>
            </a:prstGeom>
            <a:solidFill>
              <a:schemeClr val="bg1"/>
            </a:solidFill>
            <a:ln w="539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sz="1500">
                <a:solidFill>
                  <a:prstClr val="white"/>
                </a:solidFill>
                <a:latin typeface="Calibri" panose="020F0502020204030204"/>
              </a:endParaRPr>
            </a:p>
          </p:txBody>
        </p:sp>
        <p:pic>
          <p:nvPicPr>
            <p:cNvPr id="18" name="Picture 17">
              <a:extLst>
                <a:ext uri="{FF2B5EF4-FFF2-40B4-BE49-F238E27FC236}">
                  <a16:creationId xmlns:a16="http://schemas.microsoft.com/office/drawing/2014/main" id="{D02CA5B2-0B93-57DD-075A-45CBDC26D831}"/>
                </a:ext>
              </a:extLst>
            </p:cNvPr>
            <p:cNvPicPr>
              <a:picLocks noChangeAspect="1"/>
            </p:cNvPicPr>
            <p:nvPr/>
          </p:nvPicPr>
          <p:blipFill>
            <a:blip r:embed="rId6" cstate="email">
              <a:alphaModFix/>
              <a:duotone>
                <a:prstClr val="black"/>
                <a:srgbClr val="FF969E">
                  <a:tint val="45000"/>
                  <a:satMod val="400000"/>
                </a:srgbClr>
              </a:duotone>
              <a:extLst>
                <a:ext uri="{28A0092B-C50C-407E-A947-70E740481C1C}">
                  <a14:useLocalDpi xmlns:a14="http://schemas.microsoft.com/office/drawing/2010/main"/>
                </a:ext>
                <a:ext uri="{837473B0-CC2E-450A-ABE3-18F120FF3D39}">
                  <a1611:picAttrSrcUrl xmlns:a1611="http://schemas.microsoft.com/office/drawing/2016/11/main" r:id="rId7"/>
                </a:ext>
              </a:extLst>
            </a:blip>
            <a:srcRect/>
            <a:stretch/>
          </p:blipFill>
          <p:spPr>
            <a:xfrm>
              <a:off x="169335" y="4210029"/>
              <a:ext cx="1272449" cy="1224375"/>
            </a:xfrm>
            <a:custGeom>
              <a:avLst/>
              <a:gdLst/>
              <a:ahLst/>
              <a:cxnLst/>
              <a:rect l="l" t="t" r="r" b="b"/>
              <a:pathLst>
                <a:path w="1475716" h="1419962">
                  <a:moveTo>
                    <a:pt x="1041060" y="576731"/>
                  </a:moveTo>
                  <a:lnTo>
                    <a:pt x="1041060" y="869913"/>
                  </a:lnTo>
                  <a:lnTo>
                    <a:pt x="1264047" y="869913"/>
                  </a:lnTo>
                  <a:lnTo>
                    <a:pt x="1264047" y="820516"/>
                  </a:lnTo>
                  <a:lnTo>
                    <a:pt x="1100257" y="820516"/>
                  </a:lnTo>
                  <a:lnTo>
                    <a:pt x="1100257" y="740721"/>
                  </a:lnTo>
                  <a:lnTo>
                    <a:pt x="1247448" y="740721"/>
                  </a:lnTo>
                  <a:lnTo>
                    <a:pt x="1247448" y="691324"/>
                  </a:lnTo>
                  <a:lnTo>
                    <a:pt x="1100257" y="691324"/>
                  </a:lnTo>
                  <a:lnTo>
                    <a:pt x="1100257" y="626328"/>
                  </a:lnTo>
                  <a:lnTo>
                    <a:pt x="1258447" y="626328"/>
                  </a:lnTo>
                  <a:lnTo>
                    <a:pt x="1258447" y="576731"/>
                  </a:lnTo>
                  <a:close/>
                  <a:moveTo>
                    <a:pt x="764835" y="576731"/>
                  </a:moveTo>
                  <a:lnTo>
                    <a:pt x="764835" y="869913"/>
                  </a:lnTo>
                  <a:lnTo>
                    <a:pt x="987822" y="869913"/>
                  </a:lnTo>
                  <a:lnTo>
                    <a:pt x="987822" y="820516"/>
                  </a:lnTo>
                  <a:lnTo>
                    <a:pt x="824032" y="820516"/>
                  </a:lnTo>
                  <a:lnTo>
                    <a:pt x="824032" y="740721"/>
                  </a:lnTo>
                  <a:lnTo>
                    <a:pt x="971223" y="740721"/>
                  </a:lnTo>
                  <a:lnTo>
                    <a:pt x="971223" y="691324"/>
                  </a:lnTo>
                  <a:lnTo>
                    <a:pt x="824032" y="691324"/>
                  </a:lnTo>
                  <a:lnTo>
                    <a:pt x="824032" y="626328"/>
                  </a:lnTo>
                  <a:lnTo>
                    <a:pt x="982222" y="626328"/>
                  </a:lnTo>
                  <a:lnTo>
                    <a:pt x="982222" y="576731"/>
                  </a:lnTo>
                  <a:close/>
                  <a:moveTo>
                    <a:pt x="470160" y="576731"/>
                  </a:moveTo>
                  <a:lnTo>
                    <a:pt x="470160" y="869913"/>
                  </a:lnTo>
                  <a:lnTo>
                    <a:pt x="525157" y="869913"/>
                  </a:lnTo>
                  <a:lnTo>
                    <a:pt x="525157" y="678725"/>
                  </a:lnTo>
                  <a:lnTo>
                    <a:pt x="643350" y="869913"/>
                  </a:lnTo>
                  <a:lnTo>
                    <a:pt x="702746" y="869913"/>
                  </a:lnTo>
                  <a:lnTo>
                    <a:pt x="702746" y="576731"/>
                  </a:lnTo>
                  <a:lnTo>
                    <a:pt x="647749" y="576731"/>
                  </a:lnTo>
                  <a:lnTo>
                    <a:pt x="647749" y="772519"/>
                  </a:lnTo>
                  <a:lnTo>
                    <a:pt x="527757" y="576731"/>
                  </a:lnTo>
                  <a:close/>
                  <a:moveTo>
                    <a:pt x="295929" y="571731"/>
                  </a:moveTo>
                  <a:cubicBezTo>
                    <a:pt x="273397" y="571731"/>
                    <a:pt x="254165" y="575131"/>
                    <a:pt x="238233" y="581931"/>
                  </a:cubicBezTo>
                  <a:cubicBezTo>
                    <a:pt x="222300" y="588730"/>
                    <a:pt x="210101" y="598630"/>
                    <a:pt x="201635" y="611629"/>
                  </a:cubicBezTo>
                  <a:cubicBezTo>
                    <a:pt x="193169" y="624628"/>
                    <a:pt x="188935" y="638594"/>
                    <a:pt x="188935" y="653526"/>
                  </a:cubicBezTo>
                  <a:cubicBezTo>
                    <a:pt x="188935" y="676725"/>
                    <a:pt x="197935" y="696391"/>
                    <a:pt x="215934" y="712523"/>
                  </a:cubicBezTo>
                  <a:cubicBezTo>
                    <a:pt x="228733" y="723989"/>
                    <a:pt x="250998" y="733655"/>
                    <a:pt x="282730" y="741521"/>
                  </a:cubicBezTo>
                  <a:cubicBezTo>
                    <a:pt x="307395" y="747654"/>
                    <a:pt x="323194" y="751920"/>
                    <a:pt x="330127" y="754320"/>
                  </a:cubicBezTo>
                  <a:cubicBezTo>
                    <a:pt x="340260" y="757920"/>
                    <a:pt x="347359" y="762153"/>
                    <a:pt x="351426" y="767020"/>
                  </a:cubicBezTo>
                  <a:cubicBezTo>
                    <a:pt x="355492" y="771886"/>
                    <a:pt x="357525" y="777786"/>
                    <a:pt x="357525" y="784718"/>
                  </a:cubicBezTo>
                  <a:cubicBezTo>
                    <a:pt x="357525" y="795518"/>
                    <a:pt x="352692" y="804951"/>
                    <a:pt x="343026" y="813017"/>
                  </a:cubicBezTo>
                  <a:cubicBezTo>
                    <a:pt x="333360" y="821083"/>
                    <a:pt x="318994" y="825116"/>
                    <a:pt x="299929" y="825116"/>
                  </a:cubicBezTo>
                  <a:cubicBezTo>
                    <a:pt x="281930" y="825116"/>
                    <a:pt x="267631" y="820583"/>
                    <a:pt x="257031" y="811517"/>
                  </a:cubicBezTo>
                  <a:cubicBezTo>
                    <a:pt x="246432" y="802451"/>
                    <a:pt x="239399" y="788252"/>
                    <a:pt x="235933" y="768919"/>
                  </a:cubicBezTo>
                  <a:lnTo>
                    <a:pt x="178336" y="774519"/>
                  </a:lnTo>
                  <a:cubicBezTo>
                    <a:pt x="182203" y="807317"/>
                    <a:pt x="194069" y="832282"/>
                    <a:pt x="213934" y="849414"/>
                  </a:cubicBezTo>
                  <a:cubicBezTo>
                    <a:pt x="233799" y="866547"/>
                    <a:pt x="262264" y="875113"/>
                    <a:pt x="299329" y="875113"/>
                  </a:cubicBezTo>
                  <a:cubicBezTo>
                    <a:pt x="324794" y="875113"/>
                    <a:pt x="346059" y="871546"/>
                    <a:pt x="363125" y="864414"/>
                  </a:cubicBezTo>
                  <a:cubicBezTo>
                    <a:pt x="380190" y="857281"/>
                    <a:pt x="393390" y="846381"/>
                    <a:pt x="402722" y="831716"/>
                  </a:cubicBezTo>
                  <a:cubicBezTo>
                    <a:pt x="412055" y="817050"/>
                    <a:pt x="416722" y="801317"/>
                    <a:pt x="416722" y="784518"/>
                  </a:cubicBezTo>
                  <a:cubicBezTo>
                    <a:pt x="416722" y="765986"/>
                    <a:pt x="412822" y="750421"/>
                    <a:pt x="405022" y="737821"/>
                  </a:cubicBezTo>
                  <a:cubicBezTo>
                    <a:pt x="397223" y="725222"/>
                    <a:pt x="386423" y="715289"/>
                    <a:pt x="372624" y="708023"/>
                  </a:cubicBezTo>
                  <a:cubicBezTo>
                    <a:pt x="358825" y="700757"/>
                    <a:pt x="337526" y="693724"/>
                    <a:pt x="308728" y="686924"/>
                  </a:cubicBezTo>
                  <a:cubicBezTo>
                    <a:pt x="279930" y="680125"/>
                    <a:pt x="261798" y="673592"/>
                    <a:pt x="254332" y="667326"/>
                  </a:cubicBezTo>
                  <a:cubicBezTo>
                    <a:pt x="248465" y="662393"/>
                    <a:pt x="245532" y="656460"/>
                    <a:pt x="245532" y="649527"/>
                  </a:cubicBezTo>
                  <a:cubicBezTo>
                    <a:pt x="245532" y="641927"/>
                    <a:pt x="248665" y="635861"/>
                    <a:pt x="254931" y="631328"/>
                  </a:cubicBezTo>
                  <a:cubicBezTo>
                    <a:pt x="264664" y="624262"/>
                    <a:pt x="278130" y="620728"/>
                    <a:pt x="295329" y="620728"/>
                  </a:cubicBezTo>
                  <a:cubicBezTo>
                    <a:pt x="311995" y="620728"/>
                    <a:pt x="324494" y="624028"/>
                    <a:pt x="332827" y="630628"/>
                  </a:cubicBezTo>
                  <a:cubicBezTo>
                    <a:pt x="341160" y="637227"/>
                    <a:pt x="346593" y="648060"/>
                    <a:pt x="349126" y="663126"/>
                  </a:cubicBezTo>
                  <a:lnTo>
                    <a:pt x="408322" y="660526"/>
                  </a:lnTo>
                  <a:cubicBezTo>
                    <a:pt x="407389" y="633594"/>
                    <a:pt x="397623" y="612062"/>
                    <a:pt x="379024" y="595930"/>
                  </a:cubicBezTo>
                  <a:cubicBezTo>
                    <a:pt x="360425" y="579798"/>
                    <a:pt x="332727" y="571731"/>
                    <a:pt x="295929" y="571731"/>
                  </a:cubicBezTo>
                  <a:close/>
                  <a:moveTo>
                    <a:pt x="737858" y="0"/>
                  </a:moveTo>
                  <a:cubicBezTo>
                    <a:pt x="1145366" y="0"/>
                    <a:pt x="1475716" y="317869"/>
                    <a:pt x="1475716" y="709981"/>
                  </a:cubicBezTo>
                  <a:cubicBezTo>
                    <a:pt x="1475716" y="1102093"/>
                    <a:pt x="1145366" y="1419962"/>
                    <a:pt x="737858" y="1419962"/>
                  </a:cubicBezTo>
                  <a:cubicBezTo>
                    <a:pt x="330350" y="1419962"/>
                    <a:pt x="0" y="1102093"/>
                    <a:pt x="0" y="709981"/>
                  </a:cubicBezTo>
                  <a:cubicBezTo>
                    <a:pt x="0" y="317869"/>
                    <a:pt x="330350" y="0"/>
                    <a:pt x="737858" y="0"/>
                  </a:cubicBezTo>
                  <a:close/>
                </a:path>
              </a:pathLst>
            </a:custGeom>
            <a:ln w="53975">
              <a:solidFill>
                <a:schemeClr val="bg1"/>
              </a:solidFill>
            </a:ln>
          </p:spPr>
        </p:pic>
      </p:grpSp>
      <p:grpSp>
        <p:nvGrpSpPr>
          <p:cNvPr id="19" name="Group 18">
            <a:extLst>
              <a:ext uri="{FF2B5EF4-FFF2-40B4-BE49-F238E27FC236}">
                <a16:creationId xmlns:a16="http://schemas.microsoft.com/office/drawing/2014/main" id="{1CD7DE1E-E232-DA21-73BD-341CDE02E306}"/>
              </a:ext>
            </a:extLst>
          </p:cNvPr>
          <p:cNvGrpSpPr/>
          <p:nvPr/>
        </p:nvGrpSpPr>
        <p:grpSpPr>
          <a:xfrm>
            <a:off x="-1322149" y="5760255"/>
            <a:ext cx="1069721" cy="996064"/>
            <a:chOff x="169335" y="6899053"/>
            <a:chExt cx="1283665" cy="1195277"/>
          </a:xfrm>
        </p:grpSpPr>
        <p:sp>
          <p:nvSpPr>
            <p:cNvPr id="20" name="Oval 19">
              <a:extLst>
                <a:ext uri="{FF2B5EF4-FFF2-40B4-BE49-F238E27FC236}">
                  <a16:creationId xmlns:a16="http://schemas.microsoft.com/office/drawing/2014/main" id="{4879E435-AF5E-410A-A29A-7500F0EDEB90}"/>
                </a:ext>
              </a:extLst>
            </p:cNvPr>
            <p:cNvSpPr/>
            <p:nvPr/>
          </p:nvSpPr>
          <p:spPr>
            <a:xfrm>
              <a:off x="234673" y="6975240"/>
              <a:ext cx="1155267" cy="1049580"/>
            </a:xfrm>
            <a:prstGeom prst="ellipse">
              <a:avLst/>
            </a:prstGeom>
            <a:solidFill>
              <a:schemeClr val="bg1"/>
            </a:solidFill>
            <a:ln w="539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sz="1500">
                <a:solidFill>
                  <a:prstClr val="white"/>
                </a:solidFill>
                <a:latin typeface="Calibri" panose="020F0502020204030204"/>
              </a:endParaRPr>
            </a:p>
          </p:txBody>
        </p:sp>
        <p:pic>
          <p:nvPicPr>
            <p:cNvPr id="21" name="Picture 20" descr="Visit Broadstairs - quintessential seaside town on the Kent coast - Visit  Thanet">
              <a:extLst>
                <a:ext uri="{FF2B5EF4-FFF2-40B4-BE49-F238E27FC236}">
                  <a16:creationId xmlns:a16="http://schemas.microsoft.com/office/drawing/2014/main" id="{6A488649-3C89-E5AF-3E3C-92A00B355182}"/>
                </a:ext>
              </a:extLst>
            </p:cNvPr>
            <p:cNvPicPr>
              <a:picLocks noChangeAspect="1" noChangeArrowheads="1"/>
            </p:cNvPicPr>
            <p:nvPr/>
          </p:nvPicPr>
          <p:blipFill>
            <a:blip r:embed="rId8" cstate="email">
              <a:duotone>
                <a:prstClr val="black"/>
                <a:schemeClr val="accent2">
                  <a:lumMod val="60000"/>
                  <a:lumOff val="40000"/>
                  <a:tint val="45000"/>
                  <a:satMod val="400000"/>
                </a:schemeClr>
              </a:duotone>
              <a:extLst>
                <a:ext uri="{28A0092B-C50C-407E-A947-70E740481C1C}">
                  <a14:useLocalDpi xmlns:a14="http://schemas.microsoft.com/office/drawing/2010/main"/>
                </a:ext>
              </a:extLst>
            </a:blip>
            <a:srcRect/>
            <a:stretch/>
          </p:blipFill>
          <p:spPr bwMode="auto">
            <a:xfrm>
              <a:off x="169335" y="6899053"/>
              <a:ext cx="1283665" cy="1195277"/>
            </a:xfrm>
            <a:custGeom>
              <a:avLst/>
              <a:gdLst/>
              <a:ahLst/>
              <a:cxnLst/>
              <a:rect l="l" t="t" r="r" b="b"/>
              <a:pathLst>
                <a:path w="1488724" h="1386216">
                  <a:moveTo>
                    <a:pt x="693640" y="714168"/>
                  </a:moveTo>
                  <a:lnTo>
                    <a:pt x="750836" y="784763"/>
                  </a:lnTo>
                  <a:cubicBezTo>
                    <a:pt x="741237" y="792763"/>
                    <a:pt x="732371" y="798496"/>
                    <a:pt x="724238" y="801962"/>
                  </a:cubicBezTo>
                  <a:cubicBezTo>
                    <a:pt x="716105" y="805429"/>
                    <a:pt x="707639" y="807162"/>
                    <a:pt x="698839" y="807162"/>
                  </a:cubicBezTo>
                  <a:cubicBezTo>
                    <a:pt x="685507" y="807162"/>
                    <a:pt x="674874" y="803329"/>
                    <a:pt x="666941" y="795663"/>
                  </a:cubicBezTo>
                  <a:cubicBezTo>
                    <a:pt x="659008" y="787997"/>
                    <a:pt x="655042" y="778097"/>
                    <a:pt x="655042" y="765964"/>
                  </a:cubicBezTo>
                  <a:cubicBezTo>
                    <a:pt x="655042" y="756365"/>
                    <a:pt x="658242" y="746966"/>
                    <a:pt x="664641" y="737766"/>
                  </a:cubicBezTo>
                  <a:cubicBezTo>
                    <a:pt x="671041" y="728567"/>
                    <a:pt x="680707" y="720701"/>
                    <a:pt x="693640" y="714168"/>
                  </a:cubicBezTo>
                  <a:close/>
                  <a:moveTo>
                    <a:pt x="717638" y="589775"/>
                  </a:moveTo>
                  <a:cubicBezTo>
                    <a:pt x="726838" y="589775"/>
                    <a:pt x="734137" y="592308"/>
                    <a:pt x="739537" y="597375"/>
                  </a:cubicBezTo>
                  <a:cubicBezTo>
                    <a:pt x="744936" y="602441"/>
                    <a:pt x="747636" y="608574"/>
                    <a:pt x="747636" y="615774"/>
                  </a:cubicBezTo>
                  <a:cubicBezTo>
                    <a:pt x="747636" y="624307"/>
                    <a:pt x="742037" y="632906"/>
                    <a:pt x="730837" y="641572"/>
                  </a:cubicBezTo>
                  <a:lnTo>
                    <a:pt x="715638" y="653171"/>
                  </a:lnTo>
                  <a:lnTo>
                    <a:pt x="701839" y="637172"/>
                  </a:lnTo>
                  <a:cubicBezTo>
                    <a:pt x="693306" y="627306"/>
                    <a:pt x="689040" y="618907"/>
                    <a:pt x="689040" y="611974"/>
                  </a:cubicBezTo>
                  <a:cubicBezTo>
                    <a:pt x="689040" y="606108"/>
                    <a:pt x="691573" y="600941"/>
                    <a:pt x="696639" y="596475"/>
                  </a:cubicBezTo>
                  <a:cubicBezTo>
                    <a:pt x="701706" y="592008"/>
                    <a:pt x="708705" y="589775"/>
                    <a:pt x="717638" y="589775"/>
                  </a:cubicBezTo>
                  <a:close/>
                  <a:moveTo>
                    <a:pt x="894195" y="555177"/>
                  </a:moveTo>
                  <a:lnTo>
                    <a:pt x="894195" y="848359"/>
                  </a:lnTo>
                  <a:lnTo>
                    <a:pt x="949191" y="848359"/>
                  </a:lnTo>
                  <a:lnTo>
                    <a:pt x="949191" y="617574"/>
                  </a:lnTo>
                  <a:lnTo>
                    <a:pt x="1007188" y="848359"/>
                  </a:lnTo>
                  <a:lnTo>
                    <a:pt x="1064184" y="848359"/>
                  </a:lnTo>
                  <a:lnTo>
                    <a:pt x="1122381" y="617574"/>
                  </a:lnTo>
                  <a:lnTo>
                    <a:pt x="1122381" y="848359"/>
                  </a:lnTo>
                  <a:lnTo>
                    <a:pt x="1177377" y="848359"/>
                  </a:lnTo>
                  <a:lnTo>
                    <a:pt x="1177377" y="555177"/>
                  </a:lnTo>
                  <a:lnTo>
                    <a:pt x="1088583" y="555177"/>
                  </a:lnTo>
                  <a:lnTo>
                    <a:pt x="1035986" y="755165"/>
                  </a:lnTo>
                  <a:lnTo>
                    <a:pt x="982789" y="555177"/>
                  </a:lnTo>
                  <a:close/>
                  <a:moveTo>
                    <a:pt x="324295" y="555177"/>
                  </a:moveTo>
                  <a:lnTo>
                    <a:pt x="324295" y="848359"/>
                  </a:lnTo>
                  <a:lnTo>
                    <a:pt x="383491" y="848359"/>
                  </a:lnTo>
                  <a:lnTo>
                    <a:pt x="383491" y="759765"/>
                  </a:lnTo>
                  <a:lnTo>
                    <a:pt x="431488" y="710768"/>
                  </a:lnTo>
                  <a:lnTo>
                    <a:pt x="512083" y="848359"/>
                  </a:lnTo>
                  <a:lnTo>
                    <a:pt x="588679" y="848359"/>
                  </a:lnTo>
                  <a:lnTo>
                    <a:pt x="472286" y="669370"/>
                  </a:lnTo>
                  <a:lnTo>
                    <a:pt x="582679" y="555177"/>
                  </a:lnTo>
                  <a:lnTo>
                    <a:pt x="503084" y="555177"/>
                  </a:lnTo>
                  <a:lnTo>
                    <a:pt x="383491" y="685369"/>
                  </a:lnTo>
                  <a:lnTo>
                    <a:pt x="383491" y="555177"/>
                  </a:lnTo>
                  <a:close/>
                  <a:moveTo>
                    <a:pt x="716238" y="550178"/>
                  </a:moveTo>
                  <a:cubicBezTo>
                    <a:pt x="689973" y="550178"/>
                    <a:pt x="669741" y="556344"/>
                    <a:pt x="655542" y="568677"/>
                  </a:cubicBezTo>
                  <a:cubicBezTo>
                    <a:pt x="641343" y="581009"/>
                    <a:pt x="634243" y="596042"/>
                    <a:pt x="634243" y="613774"/>
                  </a:cubicBezTo>
                  <a:cubicBezTo>
                    <a:pt x="634243" y="623373"/>
                    <a:pt x="636776" y="633539"/>
                    <a:pt x="641843" y="644272"/>
                  </a:cubicBezTo>
                  <a:cubicBezTo>
                    <a:pt x="646909" y="655005"/>
                    <a:pt x="654442" y="666304"/>
                    <a:pt x="664441" y="678170"/>
                  </a:cubicBezTo>
                  <a:cubicBezTo>
                    <a:pt x="642176" y="689236"/>
                    <a:pt x="625444" y="702268"/>
                    <a:pt x="614244" y="717268"/>
                  </a:cubicBezTo>
                  <a:cubicBezTo>
                    <a:pt x="603045" y="732267"/>
                    <a:pt x="597445" y="749166"/>
                    <a:pt x="597445" y="767964"/>
                  </a:cubicBezTo>
                  <a:cubicBezTo>
                    <a:pt x="597445" y="788630"/>
                    <a:pt x="604578" y="806895"/>
                    <a:pt x="618844" y="822761"/>
                  </a:cubicBezTo>
                  <a:cubicBezTo>
                    <a:pt x="637243" y="843293"/>
                    <a:pt x="664708" y="853559"/>
                    <a:pt x="701239" y="853559"/>
                  </a:cubicBezTo>
                  <a:cubicBezTo>
                    <a:pt x="719638" y="853559"/>
                    <a:pt x="735504" y="851026"/>
                    <a:pt x="748836" y="845960"/>
                  </a:cubicBezTo>
                  <a:cubicBezTo>
                    <a:pt x="762169" y="840893"/>
                    <a:pt x="774768" y="833027"/>
                    <a:pt x="786634" y="822361"/>
                  </a:cubicBezTo>
                  <a:cubicBezTo>
                    <a:pt x="801966" y="836627"/>
                    <a:pt x="817965" y="847826"/>
                    <a:pt x="834631" y="855959"/>
                  </a:cubicBezTo>
                  <a:lnTo>
                    <a:pt x="868629" y="812562"/>
                  </a:lnTo>
                  <a:cubicBezTo>
                    <a:pt x="863962" y="810295"/>
                    <a:pt x="856663" y="805662"/>
                    <a:pt x="846730" y="798663"/>
                  </a:cubicBezTo>
                  <a:cubicBezTo>
                    <a:pt x="836798" y="791663"/>
                    <a:pt x="828698" y="785230"/>
                    <a:pt x="822432" y="779364"/>
                  </a:cubicBezTo>
                  <a:cubicBezTo>
                    <a:pt x="826698" y="773764"/>
                    <a:pt x="830698" y="766798"/>
                    <a:pt x="834431" y="758465"/>
                  </a:cubicBezTo>
                  <a:cubicBezTo>
                    <a:pt x="838164" y="750132"/>
                    <a:pt x="842564" y="736966"/>
                    <a:pt x="847630" y="718967"/>
                  </a:cubicBezTo>
                  <a:lnTo>
                    <a:pt x="796833" y="707368"/>
                  </a:lnTo>
                  <a:cubicBezTo>
                    <a:pt x="793367" y="721101"/>
                    <a:pt x="789234" y="732233"/>
                    <a:pt x="784434" y="740766"/>
                  </a:cubicBezTo>
                  <a:lnTo>
                    <a:pt x="743637" y="686969"/>
                  </a:lnTo>
                  <a:cubicBezTo>
                    <a:pt x="765102" y="673504"/>
                    <a:pt x="779368" y="661438"/>
                    <a:pt x="786434" y="650772"/>
                  </a:cubicBezTo>
                  <a:cubicBezTo>
                    <a:pt x="793500" y="640106"/>
                    <a:pt x="797033" y="628840"/>
                    <a:pt x="797033" y="616974"/>
                  </a:cubicBezTo>
                  <a:cubicBezTo>
                    <a:pt x="797033" y="598308"/>
                    <a:pt x="789900" y="582509"/>
                    <a:pt x="775635" y="569577"/>
                  </a:cubicBezTo>
                  <a:cubicBezTo>
                    <a:pt x="761369" y="556644"/>
                    <a:pt x="741570" y="550178"/>
                    <a:pt x="716238" y="550178"/>
                  </a:cubicBezTo>
                  <a:close/>
                  <a:moveTo>
                    <a:pt x="744362" y="0"/>
                  </a:moveTo>
                  <a:cubicBezTo>
                    <a:pt x="1155462" y="0"/>
                    <a:pt x="1488724" y="310315"/>
                    <a:pt x="1488724" y="693108"/>
                  </a:cubicBezTo>
                  <a:cubicBezTo>
                    <a:pt x="1488724" y="1075901"/>
                    <a:pt x="1155462" y="1386216"/>
                    <a:pt x="744362" y="1386216"/>
                  </a:cubicBezTo>
                  <a:cubicBezTo>
                    <a:pt x="333262" y="1386216"/>
                    <a:pt x="0" y="1075901"/>
                    <a:pt x="0" y="693108"/>
                  </a:cubicBezTo>
                  <a:cubicBezTo>
                    <a:pt x="0" y="310315"/>
                    <a:pt x="333262" y="0"/>
                    <a:pt x="744362" y="0"/>
                  </a:cubicBezTo>
                  <a:close/>
                </a:path>
              </a:pathLst>
            </a:custGeom>
            <a:ln w="53975" cap="rnd">
              <a:solidFill>
                <a:schemeClr val="bg1"/>
              </a:solidFill>
              <a:prstDash val="solid"/>
            </a:ln>
            <a:effectLst>
              <a:outerShdw sx="1000" sy="1000" algn="bl" rotWithShape="0">
                <a:srgbClr val="000000"/>
              </a:outerShdw>
            </a:effectLst>
            <a:extLst>
              <a:ext uri="{909E8E84-426E-40DD-AFC4-6F175D3DCCD1}">
                <a14:hiddenFill xmlns:a14="http://schemas.microsoft.com/office/drawing/2010/main">
                  <a:solidFill>
                    <a:srgbClr val="FFFFFF"/>
                  </a:solidFill>
                </a14:hiddenFill>
              </a:ext>
            </a:extLst>
          </p:spPr>
        </p:pic>
      </p:grpSp>
      <p:pic>
        <p:nvPicPr>
          <p:cNvPr id="22" name="Picture 21" descr="Breaking Barriers Innovations">
            <a:extLst>
              <a:ext uri="{FF2B5EF4-FFF2-40B4-BE49-F238E27FC236}">
                <a16:creationId xmlns:a16="http://schemas.microsoft.com/office/drawing/2014/main" id="{4EBFB6BF-FE93-532C-A8AD-9435E97731CF}"/>
              </a:ext>
            </a:extLst>
          </p:cNvPr>
          <p:cNvPicPr>
            <a:picLocks noChangeAspect="1" noChangeArrowheads="1"/>
          </p:cNvPicPr>
          <p:nvPr/>
        </p:nvPicPr>
        <p:blipFill>
          <a:blip r:embed="rId9" cstate="email">
            <a:duotone>
              <a:prstClr val="black"/>
              <a:schemeClr val="bg1">
                <a:tint val="45000"/>
                <a:satMod val="400000"/>
              </a:schemeClr>
            </a:duotone>
            <a:extLst>
              <a:ext uri="{BEBA8EAE-BF5A-486C-A8C5-ECC9F3942E4B}">
                <a14:imgProps xmlns:a14="http://schemas.microsoft.com/office/drawing/2010/main">
                  <a14:imgLayer r:embed="rId10">
                    <a14:imgEffect>
                      <a14:sharpenSoften amount="58000"/>
                    </a14:imgEffect>
                    <a14:imgEffect>
                      <a14:brightnessContrast bright="100000" contrast="100000"/>
                    </a14:imgEffect>
                  </a14:imgLayer>
                </a14:imgProps>
              </a:ext>
              <a:ext uri="{28A0092B-C50C-407E-A947-70E740481C1C}">
                <a14:useLocalDpi xmlns:a14="http://schemas.microsoft.com/office/drawing/2010/main"/>
              </a:ext>
            </a:extLst>
          </a:blip>
          <a:srcRect/>
          <a:stretch>
            <a:fillRect/>
          </a:stretch>
        </p:blipFill>
        <p:spPr bwMode="auto">
          <a:xfrm>
            <a:off x="10854199" y="95701"/>
            <a:ext cx="1344606" cy="1093613"/>
          </a:xfrm>
          <a:prstGeom prst="rect">
            <a:avLst/>
          </a:prstGeom>
          <a:noFill/>
          <a:extLst>
            <a:ext uri="{909E8E84-426E-40DD-AFC4-6F175D3DCCD1}">
              <a14:hiddenFill xmlns:a14="http://schemas.microsoft.com/office/drawing/2010/main">
                <a:solidFill>
                  <a:srgbClr val="FFFFFF"/>
                </a:solidFill>
              </a14:hiddenFill>
            </a:ext>
          </a:extLst>
        </p:spPr>
      </p:pic>
      <p:sp>
        <p:nvSpPr>
          <p:cNvPr id="23" name="Rounded Rectangle 22">
            <a:extLst>
              <a:ext uri="{FF2B5EF4-FFF2-40B4-BE49-F238E27FC236}">
                <a16:creationId xmlns:a16="http://schemas.microsoft.com/office/drawing/2014/main" id="{C3BD341B-0DCA-7C80-5BD3-1B1269C07E0E}"/>
              </a:ext>
            </a:extLst>
          </p:cNvPr>
          <p:cNvSpPr/>
          <p:nvPr/>
        </p:nvSpPr>
        <p:spPr>
          <a:xfrm>
            <a:off x="2319420" y="2450495"/>
            <a:ext cx="2219281" cy="406531"/>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097280">
              <a:defRPr/>
            </a:pPr>
            <a:r>
              <a:rPr lang="en-GB" sz="2160" b="1">
                <a:solidFill>
                  <a:schemeClr val="bg1"/>
                </a:solidFill>
                <a:latin typeface="Arial" panose="020B0604020202020204" pitchFamily="34" charset="0"/>
                <a:cs typeface="Arial" panose="020B0604020202020204" pitchFamily="34" charset="0"/>
              </a:rPr>
              <a:t>Area Profile</a:t>
            </a:r>
          </a:p>
        </p:txBody>
      </p:sp>
      <p:sp>
        <p:nvSpPr>
          <p:cNvPr id="24" name="Rounded Rectangle 23">
            <a:extLst>
              <a:ext uri="{FF2B5EF4-FFF2-40B4-BE49-F238E27FC236}">
                <a16:creationId xmlns:a16="http://schemas.microsoft.com/office/drawing/2014/main" id="{08A54994-2D33-D915-A2DE-07D860AD76E9}"/>
              </a:ext>
            </a:extLst>
          </p:cNvPr>
          <p:cNvSpPr/>
          <p:nvPr/>
        </p:nvSpPr>
        <p:spPr>
          <a:xfrm>
            <a:off x="3019856" y="3001831"/>
            <a:ext cx="4256091" cy="590399"/>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172800" rtlCol="0" anchor="ctr"/>
          <a:lstStyle/>
          <a:p>
            <a:pPr defTabSz="1097280">
              <a:defRPr/>
            </a:pPr>
            <a:r>
              <a:rPr lang="en-GB" sz="2000" b="1">
                <a:solidFill>
                  <a:prstClr val="white"/>
                </a:solidFill>
                <a:latin typeface="Arial" panose="020B0604020202020204" pitchFamily="34" charset="0"/>
                <a:cs typeface="Arial" panose="020B0604020202020204" pitchFamily="34" charset="0"/>
              </a:rPr>
              <a:t>leaving coast as unable to train or gain employment locally</a:t>
            </a:r>
            <a:endParaRPr lang="en-US" sz="2000">
              <a:solidFill>
                <a:prstClr val="white"/>
              </a:solidFill>
              <a:latin typeface="Arial" panose="020B0604020202020204" pitchFamily="34" charset="0"/>
              <a:cs typeface="Arial" panose="020B0604020202020204" pitchFamily="34" charset="0"/>
            </a:endParaRPr>
          </a:p>
        </p:txBody>
      </p:sp>
      <p:sp>
        <p:nvSpPr>
          <p:cNvPr id="25" name="Rounded Rectangle 24">
            <a:extLst>
              <a:ext uri="{FF2B5EF4-FFF2-40B4-BE49-F238E27FC236}">
                <a16:creationId xmlns:a16="http://schemas.microsoft.com/office/drawing/2014/main" id="{851D5B05-2620-1C8A-47BF-71E770E86A92}"/>
              </a:ext>
            </a:extLst>
          </p:cNvPr>
          <p:cNvSpPr/>
          <p:nvPr/>
        </p:nvSpPr>
        <p:spPr>
          <a:xfrm>
            <a:off x="3009881" y="3782208"/>
            <a:ext cx="4256091" cy="590399"/>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172800" rtlCol="0" anchor="ctr"/>
          <a:lstStyle/>
          <a:p>
            <a:pPr defTabSz="1097280">
              <a:defRPr/>
            </a:pPr>
            <a:r>
              <a:rPr lang="en-GB" sz="2000" b="1">
                <a:solidFill>
                  <a:prstClr val="white"/>
                </a:solidFill>
                <a:latin typeface="Arial" panose="020B0604020202020204" pitchFamily="34" charset="0"/>
                <a:cs typeface="Arial" panose="020B0604020202020204" pitchFamily="34" charset="0"/>
              </a:rPr>
              <a:t>economically inactive locally</a:t>
            </a:r>
          </a:p>
        </p:txBody>
      </p:sp>
      <p:sp>
        <p:nvSpPr>
          <p:cNvPr id="26" name="Rounded Rectangle 25">
            <a:extLst>
              <a:ext uri="{FF2B5EF4-FFF2-40B4-BE49-F238E27FC236}">
                <a16:creationId xmlns:a16="http://schemas.microsoft.com/office/drawing/2014/main" id="{1CDC098C-AA24-DDD6-64BA-64C1E95593F7}"/>
              </a:ext>
            </a:extLst>
          </p:cNvPr>
          <p:cNvSpPr/>
          <p:nvPr/>
        </p:nvSpPr>
        <p:spPr>
          <a:xfrm>
            <a:off x="3019857" y="4537435"/>
            <a:ext cx="4256091" cy="590399"/>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172800" rtlCol="0" anchor="ctr"/>
          <a:lstStyle/>
          <a:p>
            <a:pPr defTabSz="1097280">
              <a:defRPr/>
            </a:pPr>
            <a:r>
              <a:rPr lang="en-GB" sz="2000" b="1" dirty="0">
                <a:solidFill>
                  <a:prstClr val="white"/>
                </a:solidFill>
                <a:latin typeface="Arial" panose="020B0604020202020204" pitchFamily="34" charset="0"/>
                <a:cs typeface="Arial" panose="020B0604020202020204" pitchFamily="34" charset="0"/>
              </a:rPr>
              <a:t>working age population have no qualification </a:t>
            </a:r>
            <a:r>
              <a:rPr lang="en-GB" sz="2000" dirty="0">
                <a:solidFill>
                  <a:prstClr val="white"/>
                </a:solidFill>
                <a:latin typeface="Arial" panose="020B0604020202020204" pitchFamily="34" charset="0"/>
                <a:cs typeface="Arial" panose="020B0604020202020204" pitchFamily="34" charset="0"/>
              </a:rPr>
              <a:t>(12% nationally)</a:t>
            </a:r>
          </a:p>
        </p:txBody>
      </p:sp>
      <p:sp>
        <p:nvSpPr>
          <p:cNvPr id="27" name="Oval 26">
            <a:extLst>
              <a:ext uri="{FF2B5EF4-FFF2-40B4-BE49-F238E27FC236}">
                <a16:creationId xmlns:a16="http://schemas.microsoft.com/office/drawing/2014/main" id="{11293211-2541-27A0-A249-2DFB50556020}"/>
              </a:ext>
            </a:extLst>
          </p:cNvPr>
          <p:cNvSpPr/>
          <p:nvPr/>
        </p:nvSpPr>
        <p:spPr>
          <a:xfrm>
            <a:off x="2333799" y="2980947"/>
            <a:ext cx="753710" cy="651526"/>
          </a:xfrm>
          <a:prstGeom prst="ellipse">
            <a:avLst/>
          </a:prstGeom>
          <a:solidFill>
            <a:srgbClr val="1E263E"/>
          </a:solidFill>
          <a:ln w="317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defTabSz="1097280">
              <a:defRPr/>
            </a:pPr>
            <a:r>
              <a:rPr lang="en-GB" sz="1400">
                <a:solidFill>
                  <a:prstClr val="white"/>
                </a:solidFill>
                <a:latin typeface="Arial" panose="020B0604020202020204" pitchFamily="34" charset="0"/>
                <a:cs typeface="Arial" panose="020B0604020202020204" pitchFamily="34" charset="0"/>
              </a:rPr>
              <a:t>Under</a:t>
            </a:r>
          </a:p>
          <a:p>
            <a:pPr algn="ctr" defTabSz="1097280">
              <a:defRPr/>
            </a:pPr>
            <a:r>
              <a:rPr lang="en-GB" sz="2000" b="1">
                <a:solidFill>
                  <a:prstClr val="white"/>
                </a:solidFill>
                <a:latin typeface="Arial" panose="020B0604020202020204" pitchFamily="34" charset="0"/>
                <a:cs typeface="Arial" panose="020B0604020202020204" pitchFamily="34" charset="0"/>
              </a:rPr>
              <a:t>30s</a:t>
            </a:r>
          </a:p>
        </p:txBody>
      </p:sp>
      <p:sp>
        <p:nvSpPr>
          <p:cNvPr id="28" name="Oval 27">
            <a:extLst>
              <a:ext uri="{FF2B5EF4-FFF2-40B4-BE49-F238E27FC236}">
                <a16:creationId xmlns:a16="http://schemas.microsoft.com/office/drawing/2014/main" id="{F486832E-9D70-F5C5-B7A0-254E65C34FC6}"/>
              </a:ext>
            </a:extLst>
          </p:cNvPr>
          <p:cNvSpPr/>
          <p:nvPr/>
        </p:nvSpPr>
        <p:spPr>
          <a:xfrm>
            <a:off x="2339520" y="3768341"/>
            <a:ext cx="753710" cy="651526"/>
          </a:xfrm>
          <a:prstGeom prst="ellipse">
            <a:avLst/>
          </a:prstGeom>
          <a:solidFill>
            <a:srgbClr val="1E263E"/>
          </a:solidFill>
          <a:ln w="317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defTabSz="1097280">
              <a:defRPr/>
            </a:pPr>
            <a:r>
              <a:rPr lang="en-GB" sz="2000" b="1">
                <a:solidFill>
                  <a:prstClr val="white"/>
                </a:solidFill>
                <a:latin typeface="Arial" panose="020B0604020202020204" pitchFamily="34" charset="0"/>
                <a:cs typeface="Arial" panose="020B0604020202020204" pitchFamily="34" charset="0"/>
              </a:rPr>
              <a:t>46.7%</a:t>
            </a:r>
          </a:p>
        </p:txBody>
      </p:sp>
      <p:sp>
        <p:nvSpPr>
          <p:cNvPr id="30" name="Oval 29">
            <a:extLst>
              <a:ext uri="{FF2B5EF4-FFF2-40B4-BE49-F238E27FC236}">
                <a16:creationId xmlns:a16="http://schemas.microsoft.com/office/drawing/2014/main" id="{67AB6435-9CF2-897A-FC6F-E287C7BBB4B4}"/>
              </a:ext>
            </a:extLst>
          </p:cNvPr>
          <p:cNvSpPr/>
          <p:nvPr/>
        </p:nvSpPr>
        <p:spPr>
          <a:xfrm>
            <a:off x="2332076" y="4520148"/>
            <a:ext cx="753710" cy="651526"/>
          </a:xfrm>
          <a:prstGeom prst="ellipse">
            <a:avLst/>
          </a:prstGeom>
          <a:solidFill>
            <a:srgbClr val="1E263E"/>
          </a:solidFill>
          <a:ln w="317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none" tIns="0" bIns="0" rtlCol="0" anchor="b"/>
          <a:lstStyle/>
          <a:p>
            <a:pPr algn="ctr" defTabSz="1097280">
              <a:defRPr/>
            </a:pPr>
            <a:r>
              <a:rPr lang="en-GB" sz="2800" b="1" baseline="30000">
                <a:solidFill>
                  <a:prstClr val="white"/>
                </a:solidFill>
                <a:latin typeface="Arial" panose="020B0604020202020204" pitchFamily="34" charset="0"/>
                <a:cs typeface="Arial" panose="020B0604020202020204" pitchFamily="34" charset="0"/>
              </a:rPr>
              <a:t>23%</a:t>
            </a:r>
          </a:p>
        </p:txBody>
      </p:sp>
      <p:pic>
        <p:nvPicPr>
          <p:cNvPr id="32" name="Picture 31" descr="A logo for a council&#10;&#10;Description automatically generated">
            <a:extLst>
              <a:ext uri="{FF2B5EF4-FFF2-40B4-BE49-F238E27FC236}">
                <a16:creationId xmlns:a16="http://schemas.microsoft.com/office/drawing/2014/main" id="{033C32B1-8152-2C80-772B-9DB7EE7681E1}"/>
              </a:ext>
            </a:extLst>
          </p:cNvPr>
          <p:cNvPicPr>
            <a:picLocks noChangeAspect="1"/>
          </p:cNvPicPr>
          <p:nvPr/>
        </p:nvPicPr>
        <p:blipFill>
          <a:blip r:embed="rId11" cstate="email">
            <a:extLst>
              <a:ext uri="{28A0092B-C50C-407E-A947-70E740481C1C}">
                <a14:useLocalDpi xmlns:a14="http://schemas.microsoft.com/office/drawing/2010/main"/>
              </a:ext>
            </a:extLst>
          </a:blip>
          <a:srcRect l="576" t="6560" r="-576" b="5422"/>
          <a:stretch/>
        </p:blipFill>
        <p:spPr>
          <a:xfrm>
            <a:off x="7314272" y="2173857"/>
            <a:ext cx="675173" cy="594277"/>
          </a:xfrm>
          <a:prstGeom prst="rect">
            <a:avLst/>
          </a:prstGeom>
        </p:spPr>
      </p:pic>
      <p:pic>
        <p:nvPicPr>
          <p:cNvPr id="33" name="Picture 32" descr="A close-up of a logo&#10;&#10;Description automatically generated">
            <a:extLst>
              <a:ext uri="{FF2B5EF4-FFF2-40B4-BE49-F238E27FC236}">
                <a16:creationId xmlns:a16="http://schemas.microsoft.com/office/drawing/2014/main" id="{94DBCE13-F1FB-798F-41AA-F3808F41D0B6}"/>
              </a:ext>
            </a:extLst>
          </p:cNvPr>
          <p:cNvPicPr>
            <a:picLocks noChangeAspect="1"/>
          </p:cNvPicPr>
          <p:nvPr/>
        </p:nvPicPr>
        <p:blipFill>
          <a:blip r:embed="rId12" cstate="email">
            <a:extLst>
              <a:ext uri="{28A0092B-C50C-407E-A947-70E740481C1C}">
                <a14:useLocalDpi xmlns:a14="http://schemas.microsoft.com/office/drawing/2010/main"/>
              </a:ext>
            </a:extLst>
          </a:blip>
          <a:srcRect/>
          <a:stretch/>
        </p:blipFill>
        <p:spPr>
          <a:xfrm>
            <a:off x="10882548" y="1509102"/>
            <a:ext cx="1204850" cy="589398"/>
          </a:xfrm>
          <a:prstGeom prst="rect">
            <a:avLst/>
          </a:prstGeom>
        </p:spPr>
      </p:pic>
      <p:pic>
        <p:nvPicPr>
          <p:cNvPr id="34" name="Picture 33" descr="A close-up of a logo&#10;&#10;Description automatically generated">
            <a:extLst>
              <a:ext uri="{FF2B5EF4-FFF2-40B4-BE49-F238E27FC236}">
                <a16:creationId xmlns:a16="http://schemas.microsoft.com/office/drawing/2014/main" id="{3D00DE14-B4AB-A3EA-B1DB-00619D37B0F5}"/>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0864583" y="2168150"/>
            <a:ext cx="1186304" cy="602886"/>
          </a:xfrm>
          <a:prstGeom prst="rect">
            <a:avLst/>
          </a:prstGeom>
        </p:spPr>
      </p:pic>
      <p:pic>
        <p:nvPicPr>
          <p:cNvPr id="35" name="Picture 34" descr="A close-up of a logo&#10;&#10;Description automatically generated">
            <a:extLst>
              <a:ext uri="{FF2B5EF4-FFF2-40B4-BE49-F238E27FC236}">
                <a16:creationId xmlns:a16="http://schemas.microsoft.com/office/drawing/2014/main" id="{516F4B2C-7672-8242-A159-17335B6BEEF6}"/>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9120961" y="1507384"/>
            <a:ext cx="1355197" cy="590678"/>
          </a:xfrm>
          <a:prstGeom prst="rect">
            <a:avLst/>
          </a:prstGeom>
        </p:spPr>
      </p:pic>
      <p:pic>
        <p:nvPicPr>
          <p:cNvPr id="36" name="Picture 35" descr="A close-up of a logo&#10;&#10;Description automatically generated">
            <a:extLst>
              <a:ext uri="{FF2B5EF4-FFF2-40B4-BE49-F238E27FC236}">
                <a16:creationId xmlns:a16="http://schemas.microsoft.com/office/drawing/2014/main" id="{CBB17237-9FEB-A2A2-97C3-24DE70BB97AF}"/>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7314272" y="1490327"/>
            <a:ext cx="1287270" cy="594277"/>
          </a:xfrm>
          <a:prstGeom prst="rect">
            <a:avLst/>
          </a:prstGeom>
        </p:spPr>
      </p:pic>
      <p:grpSp>
        <p:nvGrpSpPr>
          <p:cNvPr id="37" name="Group 36">
            <a:extLst>
              <a:ext uri="{FF2B5EF4-FFF2-40B4-BE49-F238E27FC236}">
                <a16:creationId xmlns:a16="http://schemas.microsoft.com/office/drawing/2014/main" id="{63CB47CD-4772-F429-49CD-B7E4D7B0411F}"/>
              </a:ext>
            </a:extLst>
          </p:cNvPr>
          <p:cNvGrpSpPr/>
          <p:nvPr/>
        </p:nvGrpSpPr>
        <p:grpSpPr>
          <a:xfrm>
            <a:off x="9120961" y="2099672"/>
            <a:ext cx="1641559" cy="759863"/>
            <a:chOff x="10314690" y="4799731"/>
            <a:chExt cx="1352061" cy="630942"/>
          </a:xfrm>
        </p:grpSpPr>
        <p:pic>
          <p:nvPicPr>
            <p:cNvPr id="38" name="Picture 37" descr="A blue bird flying in the air&#10;&#10;Description automatically generated">
              <a:extLst>
                <a:ext uri="{FF2B5EF4-FFF2-40B4-BE49-F238E27FC236}">
                  <a16:creationId xmlns:a16="http://schemas.microsoft.com/office/drawing/2014/main" id="{20FC6587-5B21-5DDC-4C3A-F9E0B3EF6778}"/>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10314690" y="4854262"/>
              <a:ext cx="1352061" cy="502405"/>
            </a:xfrm>
            <a:prstGeom prst="rect">
              <a:avLst/>
            </a:prstGeom>
          </p:spPr>
        </p:pic>
        <p:sp>
          <p:nvSpPr>
            <p:cNvPr id="39" name="TextBox 38">
              <a:extLst>
                <a:ext uri="{FF2B5EF4-FFF2-40B4-BE49-F238E27FC236}">
                  <a16:creationId xmlns:a16="http://schemas.microsoft.com/office/drawing/2014/main" id="{095422D0-9220-E961-0D50-16D8E47EEB72}"/>
                </a:ext>
              </a:extLst>
            </p:cNvPr>
            <p:cNvSpPr txBox="1"/>
            <p:nvPr/>
          </p:nvSpPr>
          <p:spPr>
            <a:xfrm>
              <a:off x="10926534" y="4799731"/>
              <a:ext cx="740217" cy="630942"/>
            </a:xfrm>
            <a:prstGeom prst="rect">
              <a:avLst/>
            </a:prstGeom>
            <a:noFill/>
          </p:spPr>
          <p:txBody>
            <a:bodyPr wrap="square" rtlCol="0">
              <a:spAutoFit/>
            </a:bodyPr>
            <a:lstStyle/>
            <a:p>
              <a:pPr defTabSz="1097280">
                <a:defRPr/>
              </a:pPr>
              <a:r>
                <a:rPr lang="en-GB" sz="1440">
                  <a:solidFill>
                    <a:prstClr val="black"/>
                  </a:solidFill>
                  <a:latin typeface="Arial" panose="020B0604020202020204" pitchFamily="34" charset="0"/>
                  <a:cs typeface="Arial" panose="020B0604020202020204" pitchFamily="34" charset="0"/>
                </a:rPr>
                <a:t>Marisco </a:t>
              </a:r>
            </a:p>
            <a:p>
              <a:pPr defTabSz="1097280">
                <a:defRPr/>
              </a:pPr>
              <a:r>
                <a:rPr lang="en-GB" sz="1440">
                  <a:solidFill>
                    <a:prstClr val="black"/>
                  </a:solidFill>
                  <a:latin typeface="Arial" panose="020B0604020202020204" pitchFamily="34" charset="0"/>
                  <a:cs typeface="Arial" panose="020B0604020202020204" pitchFamily="34" charset="0"/>
                </a:rPr>
                <a:t>Medical </a:t>
              </a:r>
            </a:p>
            <a:p>
              <a:pPr defTabSz="1097280">
                <a:defRPr/>
              </a:pPr>
              <a:r>
                <a:rPr lang="en-GB" sz="1440">
                  <a:solidFill>
                    <a:prstClr val="black"/>
                  </a:solidFill>
                  <a:latin typeface="Arial" panose="020B0604020202020204" pitchFamily="34" charset="0"/>
                  <a:cs typeface="Arial" panose="020B0604020202020204" pitchFamily="34" charset="0"/>
                </a:rPr>
                <a:t>Practice</a:t>
              </a:r>
            </a:p>
          </p:txBody>
        </p:sp>
      </p:grpSp>
      <p:pic>
        <p:nvPicPr>
          <p:cNvPr id="40" name="Picture 39" descr="A logo for a business network&#10;&#10;Description automatically generated">
            <a:extLst>
              <a:ext uri="{FF2B5EF4-FFF2-40B4-BE49-F238E27FC236}">
                <a16:creationId xmlns:a16="http://schemas.microsoft.com/office/drawing/2014/main" id="{DB83B4EE-2ECB-2C50-981F-369D8E151BD7}"/>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8049343" y="2168150"/>
            <a:ext cx="1011720" cy="582314"/>
          </a:xfrm>
          <a:prstGeom prst="rect">
            <a:avLst/>
          </a:prstGeom>
        </p:spPr>
      </p:pic>
      <p:sp>
        <p:nvSpPr>
          <p:cNvPr id="42" name="Rounded Rectangle 41">
            <a:extLst>
              <a:ext uri="{FF2B5EF4-FFF2-40B4-BE49-F238E27FC236}">
                <a16:creationId xmlns:a16="http://schemas.microsoft.com/office/drawing/2014/main" id="{9964861B-D5F2-2842-A97E-222BD15FA24C}"/>
              </a:ext>
            </a:extLst>
          </p:cNvPr>
          <p:cNvSpPr/>
          <p:nvPr/>
        </p:nvSpPr>
        <p:spPr>
          <a:xfrm>
            <a:off x="7594074" y="1114311"/>
            <a:ext cx="2219281" cy="406531"/>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defRPr/>
            </a:pPr>
            <a:r>
              <a:rPr lang="en-GB" sz="2160" b="1">
                <a:solidFill>
                  <a:prstClr val="white"/>
                </a:solidFill>
                <a:latin typeface="Arial" panose="020B0604020202020204" pitchFamily="34" charset="0"/>
                <a:cs typeface="Arial" panose="020B0604020202020204" pitchFamily="34" charset="0"/>
              </a:rPr>
              <a:t>Key Partners</a:t>
            </a:r>
          </a:p>
        </p:txBody>
      </p:sp>
      <p:sp>
        <p:nvSpPr>
          <p:cNvPr id="43" name="Rounded Rectangle 42">
            <a:extLst>
              <a:ext uri="{FF2B5EF4-FFF2-40B4-BE49-F238E27FC236}">
                <a16:creationId xmlns:a16="http://schemas.microsoft.com/office/drawing/2014/main" id="{1C84C465-36AA-CB49-56D5-A647C327C58B}"/>
              </a:ext>
            </a:extLst>
          </p:cNvPr>
          <p:cNvSpPr/>
          <p:nvPr/>
        </p:nvSpPr>
        <p:spPr>
          <a:xfrm>
            <a:off x="7152027" y="2970703"/>
            <a:ext cx="2577581" cy="406531"/>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defRPr/>
            </a:pPr>
            <a:r>
              <a:rPr lang="en-GB" sz="2160" b="1" dirty="0">
                <a:solidFill>
                  <a:schemeClr val="bg1"/>
                </a:solidFill>
                <a:latin typeface="Arial" panose="020B0604020202020204" pitchFamily="34" charset="0"/>
                <a:cs typeface="Arial" panose="020B0604020202020204" pitchFamily="34" charset="0"/>
              </a:rPr>
              <a:t>Areas of Focus</a:t>
            </a:r>
          </a:p>
        </p:txBody>
      </p:sp>
      <p:sp>
        <p:nvSpPr>
          <p:cNvPr id="44" name="Rectangle 43">
            <a:extLst>
              <a:ext uri="{FF2B5EF4-FFF2-40B4-BE49-F238E27FC236}">
                <a16:creationId xmlns:a16="http://schemas.microsoft.com/office/drawing/2014/main" id="{3CC2A3AF-492B-3B2B-8C5B-11A512D260BC}"/>
              </a:ext>
            </a:extLst>
          </p:cNvPr>
          <p:cNvSpPr/>
          <p:nvPr/>
        </p:nvSpPr>
        <p:spPr>
          <a:xfrm>
            <a:off x="7210036" y="3347525"/>
            <a:ext cx="1499921" cy="620093"/>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defTabSz="1097280">
              <a:defRPr/>
            </a:pPr>
            <a:r>
              <a:rPr lang="en-GB" sz="1600" b="1">
                <a:solidFill>
                  <a:prstClr val="white"/>
                </a:solidFill>
                <a:latin typeface="Arial" panose="020B0604020202020204" pitchFamily="34" charset="0"/>
                <a:cs typeface="Arial" panose="020B0604020202020204" pitchFamily="34" charset="0"/>
              </a:rPr>
              <a:t>System</a:t>
            </a:r>
          </a:p>
        </p:txBody>
      </p:sp>
      <p:sp>
        <p:nvSpPr>
          <p:cNvPr id="45" name="Rectangle 44">
            <a:extLst>
              <a:ext uri="{FF2B5EF4-FFF2-40B4-BE49-F238E27FC236}">
                <a16:creationId xmlns:a16="http://schemas.microsoft.com/office/drawing/2014/main" id="{735B87B5-DC39-8334-17C4-D677B2149278}"/>
              </a:ext>
            </a:extLst>
          </p:cNvPr>
          <p:cNvSpPr/>
          <p:nvPr/>
        </p:nvSpPr>
        <p:spPr>
          <a:xfrm>
            <a:off x="7182227" y="4096628"/>
            <a:ext cx="1499921" cy="658019"/>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defTabSz="1097280">
              <a:defRPr/>
            </a:pPr>
            <a:r>
              <a:rPr lang="en-GB" sz="1600" b="1">
                <a:solidFill>
                  <a:prstClr val="white"/>
                </a:solidFill>
                <a:latin typeface="Arial" panose="020B0604020202020204" pitchFamily="34" charset="0"/>
                <a:cs typeface="Arial" panose="020B0604020202020204" pitchFamily="34" charset="0"/>
              </a:rPr>
              <a:t>Employers</a:t>
            </a:r>
          </a:p>
        </p:txBody>
      </p:sp>
      <p:sp>
        <p:nvSpPr>
          <p:cNvPr id="46" name="Rectangle 45">
            <a:extLst>
              <a:ext uri="{FF2B5EF4-FFF2-40B4-BE49-F238E27FC236}">
                <a16:creationId xmlns:a16="http://schemas.microsoft.com/office/drawing/2014/main" id="{A9E362A6-5733-35D8-6A2A-5F051E656859}"/>
              </a:ext>
            </a:extLst>
          </p:cNvPr>
          <p:cNvSpPr/>
          <p:nvPr/>
        </p:nvSpPr>
        <p:spPr>
          <a:xfrm>
            <a:off x="7182227" y="4927096"/>
            <a:ext cx="1527730" cy="648639"/>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defTabSz="1097280">
              <a:defRPr/>
            </a:pPr>
            <a:r>
              <a:rPr lang="en-GB" sz="1600" b="1">
                <a:solidFill>
                  <a:prstClr val="white"/>
                </a:solidFill>
                <a:latin typeface="Arial" panose="020B0604020202020204" pitchFamily="34" charset="0"/>
                <a:cs typeface="Arial" panose="020B0604020202020204" pitchFamily="34" charset="0"/>
              </a:rPr>
              <a:t>Community</a:t>
            </a:r>
          </a:p>
        </p:txBody>
      </p:sp>
      <p:sp>
        <p:nvSpPr>
          <p:cNvPr id="47" name="Rectangle 46">
            <a:extLst>
              <a:ext uri="{FF2B5EF4-FFF2-40B4-BE49-F238E27FC236}">
                <a16:creationId xmlns:a16="http://schemas.microsoft.com/office/drawing/2014/main" id="{5AB809DA-79D8-490D-3DCE-89DAE5073327}"/>
              </a:ext>
            </a:extLst>
          </p:cNvPr>
          <p:cNvSpPr/>
          <p:nvPr/>
        </p:nvSpPr>
        <p:spPr>
          <a:xfrm>
            <a:off x="8810051" y="4075853"/>
            <a:ext cx="1521696" cy="658218"/>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defTabSz="1097280">
              <a:defRPr/>
            </a:pPr>
            <a:r>
              <a:rPr lang="en-GB" sz="1600" b="1">
                <a:solidFill>
                  <a:prstClr val="white"/>
                </a:solidFill>
                <a:latin typeface="Arial" panose="020B0604020202020204" pitchFamily="34" charset="0"/>
                <a:cs typeface="Arial" panose="020B0604020202020204" pitchFamily="34" charset="0"/>
              </a:rPr>
              <a:t>Incentives</a:t>
            </a:r>
          </a:p>
        </p:txBody>
      </p:sp>
      <p:sp>
        <p:nvSpPr>
          <p:cNvPr id="48" name="Rectangle 47">
            <a:extLst>
              <a:ext uri="{FF2B5EF4-FFF2-40B4-BE49-F238E27FC236}">
                <a16:creationId xmlns:a16="http://schemas.microsoft.com/office/drawing/2014/main" id="{C3031D7E-AE15-D1A3-EA31-2281D4AC0E8C}"/>
              </a:ext>
            </a:extLst>
          </p:cNvPr>
          <p:cNvSpPr/>
          <p:nvPr/>
        </p:nvSpPr>
        <p:spPr>
          <a:xfrm>
            <a:off x="8804017" y="4907971"/>
            <a:ext cx="1527730" cy="667764"/>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defTabSz="1097280">
              <a:defRPr/>
            </a:pPr>
            <a:r>
              <a:rPr lang="en-GB" sz="1600" b="1">
                <a:solidFill>
                  <a:prstClr val="white"/>
                </a:solidFill>
                <a:latin typeface="Arial" panose="020B0604020202020204" pitchFamily="34" charset="0"/>
                <a:cs typeface="Arial" panose="020B0604020202020204" pitchFamily="34" charset="0"/>
              </a:rPr>
              <a:t>Early access to care careers</a:t>
            </a:r>
          </a:p>
        </p:txBody>
      </p:sp>
      <p:sp>
        <p:nvSpPr>
          <p:cNvPr id="49" name="Rectangle 48">
            <a:extLst>
              <a:ext uri="{FF2B5EF4-FFF2-40B4-BE49-F238E27FC236}">
                <a16:creationId xmlns:a16="http://schemas.microsoft.com/office/drawing/2014/main" id="{9FC232FC-23FE-80B6-5FA7-3F10307D81D3}"/>
              </a:ext>
            </a:extLst>
          </p:cNvPr>
          <p:cNvSpPr/>
          <p:nvPr/>
        </p:nvSpPr>
        <p:spPr>
          <a:xfrm>
            <a:off x="8804015" y="3347526"/>
            <a:ext cx="1499921" cy="620092"/>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defTabSz="1097280">
              <a:defRPr/>
            </a:pPr>
            <a:r>
              <a:rPr lang="en-GB" sz="1600" b="1">
                <a:solidFill>
                  <a:prstClr val="white"/>
                </a:solidFill>
                <a:latin typeface="Arial" panose="020B0604020202020204" pitchFamily="34" charset="0"/>
                <a:cs typeface="Arial" panose="020B0604020202020204" pitchFamily="34" charset="0"/>
              </a:rPr>
              <a:t>One </a:t>
            </a:r>
          </a:p>
          <a:p>
            <a:pPr defTabSz="1097280">
              <a:defRPr/>
            </a:pPr>
            <a:r>
              <a:rPr lang="en-GB" sz="1600" b="1">
                <a:solidFill>
                  <a:prstClr val="white"/>
                </a:solidFill>
                <a:latin typeface="Arial" panose="020B0604020202020204" pitchFamily="34" charset="0"/>
                <a:cs typeface="Arial" panose="020B0604020202020204" pitchFamily="34" charset="0"/>
              </a:rPr>
              <a:t>Workforce</a:t>
            </a:r>
          </a:p>
        </p:txBody>
      </p:sp>
      <p:sp>
        <p:nvSpPr>
          <p:cNvPr id="50" name="Rectangle 49">
            <a:extLst>
              <a:ext uri="{FF2B5EF4-FFF2-40B4-BE49-F238E27FC236}">
                <a16:creationId xmlns:a16="http://schemas.microsoft.com/office/drawing/2014/main" id="{E02975E5-B965-DE4F-E1F1-F6DF6EB2529A}"/>
              </a:ext>
            </a:extLst>
          </p:cNvPr>
          <p:cNvSpPr/>
          <p:nvPr/>
        </p:nvSpPr>
        <p:spPr>
          <a:xfrm>
            <a:off x="10446871" y="4062723"/>
            <a:ext cx="1641560" cy="667764"/>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lIns="43200" rIns="43200" rtlCol="0" anchor="ctr"/>
          <a:lstStyle/>
          <a:p>
            <a:pPr defTabSz="1097280">
              <a:defRPr/>
            </a:pPr>
            <a:r>
              <a:rPr lang="en-GB" sz="1600" b="1">
                <a:solidFill>
                  <a:prstClr val="white"/>
                </a:solidFill>
                <a:latin typeface="Arial" panose="020B0604020202020204" pitchFamily="34" charset="0"/>
                <a:cs typeface="Arial" panose="020B0604020202020204" pitchFamily="34" charset="0"/>
              </a:rPr>
              <a:t>Increased local capacity</a:t>
            </a:r>
          </a:p>
        </p:txBody>
      </p:sp>
      <p:sp>
        <p:nvSpPr>
          <p:cNvPr id="53" name="Rectangle 52">
            <a:extLst>
              <a:ext uri="{FF2B5EF4-FFF2-40B4-BE49-F238E27FC236}">
                <a16:creationId xmlns:a16="http://schemas.microsoft.com/office/drawing/2014/main" id="{9A0A53BD-ACCC-614B-609B-B164DABEB48A}"/>
              </a:ext>
            </a:extLst>
          </p:cNvPr>
          <p:cNvSpPr/>
          <p:nvPr/>
        </p:nvSpPr>
        <p:spPr>
          <a:xfrm>
            <a:off x="10470722" y="4924866"/>
            <a:ext cx="1616676" cy="667764"/>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lIns="43200" rIns="43200" rtlCol="0" anchor="ctr"/>
          <a:lstStyle/>
          <a:p>
            <a:pPr defTabSz="1097280">
              <a:defRPr/>
            </a:pPr>
            <a:r>
              <a:rPr lang="en-GB" sz="1600" b="1">
                <a:solidFill>
                  <a:prstClr val="white"/>
                </a:solidFill>
                <a:latin typeface="Arial" panose="020B0604020202020204" pitchFamily="34" charset="0"/>
                <a:cs typeface="Arial" panose="020B0604020202020204" pitchFamily="34" charset="0"/>
              </a:rPr>
              <a:t>Alternative to low paid seasonal jobs</a:t>
            </a:r>
          </a:p>
        </p:txBody>
      </p:sp>
      <p:sp>
        <p:nvSpPr>
          <p:cNvPr id="54" name="Rectangle 53">
            <a:extLst>
              <a:ext uri="{FF2B5EF4-FFF2-40B4-BE49-F238E27FC236}">
                <a16:creationId xmlns:a16="http://schemas.microsoft.com/office/drawing/2014/main" id="{0FA2B2AB-4411-C9BB-4FA7-A442400F3839}"/>
              </a:ext>
            </a:extLst>
          </p:cNvPr>
          <p:cNvSpPr/>
          <p:nvPr/>
        </p:nvSpPr>
        <p:spPr>
          <a:xfrm>
            <a:off x="10446872" y="3336828"/>
            <a:ext cx="1641559" cy="667764"/>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lIns="43200" rIns="43200" rtlCol="0" anchor="ctr"/>
          <a:lstStyle/>
          <a:p>
            <a:pPr defTabSz="1097280">
              <a:defRPr/>
            </a:pPr>
            <a:r>
              <a:rPr lang="en-GB" sz="1600" b="1">
                <a:solidFill>
                  <a:prstClr val="white"/>
                </a:solidFill>
                <a:latin typeface="Arial" panose="020B0604020202020204" pitchFamily="34" charset="0"/>
                <a:cs typeface="Arial" panose="020B0604020202020204" pitchFamily="34" charset="0"/>
              </a:rPr>
              <a:t>Community and </a:t>
            </a:r>
          </a:p>
          <a:p>
            <a:pPr defTabSz="1097280">
              <a:defRPr/>
            </a:pPr>
            <a:r>
              <a:rPr lang="en-GB" sz="1600" b="1">
                <a:solidFill>
                  <a:prstClr val="white"/>
                </a:solidFill>
                <a:latin typeface="Arial" panose="020B0604020202020204" pitchFamily="34" charset="0"/>
                <a:cs typeface="Arial" panose="020B0604020202020204" pitchFamily="34" charset="0"/>
              </a:rPr>
              <a:t>PCN Coastal Academy</a:t>
            </a:r>
          </a:p>
        </p:txBody>
      </p:sp>
      <p:sp>
        <p:nvSpPr>
          <p:cNvPr id="56" name="Rounded Rectangle 55">
            <a:extLst>
              <a:ext uri="{FF2B5EF4-FFF2-40B4-BE49-F238E27FC236}">
                <a16:creationId xmlns:a16="http://schemas.microsoft.com/office/drawing/2014/main" id="{E503FCF4-548B-13AB-008E-631A8ECFA932}"/>
              </a:ext>
            </a:extLst>
          </p:cNvPr>
          <p:cNvSpPr/>
          <p:nvPr/>
        </p:nvSpPr>
        <p:spPr>
          <a:xfrm>
            <a:off x="3685781" y="5795974"/>
            <a:ext cx="8401617" cy="867226"/>
          </a:xfrm>
          <a:prstGeom prst="roundRect">
            <a:avLst>
              <a:gd name="adj" fmla="val 0"/>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900000" rIns="259200" rtlCol="0" anchor="ctr"/>
          <a:lstStyle/>
          <a:p>
            <a:pPr defTabSz="1097280">
              <a:defRPr/>
            </a:pPr>
            <a:r>
              <a:rPr lang="en-GB" sz="2000" b="1" dirty="0">
                <a:solidFill>
                  <a:prstClr val="white"/>
                </a:solidFill>
                <a:latin typeface="Arial" panose="020B0604020202020204" pitchFamily="34" charset="0"/>
                <a:cs typeface="Arial" panose="020B0604020202020204" pitchFamily="34" charset="0"/>
              </a:rPr>
              <a:t>To provide more and better non-seasonal employment in health and care services for local younger people that will increase capacity for local interventions</a:t>
            </a:r>
          </a:p>
        </p:txBody>
      </p:sp>
      <p:sp>
        <p:nvSpPr>
          <p:cNvPr id="59" name="Rounded Rectangle 58">
            <a:extLst>
              <a:ext uri="{FF2B5EF4-FFF2-40B4-BE49-F238E27FC236}">
                <a16:creationId xmlns:a16="http://schemas.microsoft.com/office/drawing/2014/main" id="{E7F825DE-319F-1AF4-F1B6-543563166EBC}"/>
              </a:ext>
            </a:extLst>
          </p:cNvPr>
          <p:cNvSpPr/>
          <p:nvPr/>
        </p:nvSpPr>
        <p:spPr>
          <a:xfrm>
            <a:off x="2332076" y="5795974"/>
            <a:ext cx="1933759" cy="867226"/>
          </a:xfrm>
          <a:prstGeom prst="roundRect">
            <a:avLst>
              <a:gd name="adj" fmla="val 0"/>
            </a:avLst>
          </a:prstGeom>
          <a:solidFill>
            <a:srgbClr val="1E263E"/>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defRPr/>
            </a:pPr>
            <a:r>
              <a:rPr lang="en-GB" sz="2000" b="1">
                <a:solidFill>
                  <a:prstClr val="white"/>
                </a:solidFill>
                <a:latin typeface="Arial" panose="020B0604020202020204" pitchFamily="34" charset="0"/>
                <a:cs typeface="Arial" panose="020B0604020202020204" pitchFamily="34" charset="0"/>
              </a:rPr>
              <a:t>Opportunity:</a:t>
            </a:r>
          </a:p>
        </p:txBody>
      </p:sp>
      <p:sp>
        <p:nvSpPr>
          <p:cNvPr id="66" name="Content Placeholder 2">
            <a:extLst>
              <a:ext uri="{FF2B5EF4-FFF2-40B4-BE49-F238E27FC236}">
                <a16:creationId xmlns:a16="http://schemas.microsoft.com/office/drawing/2014/main" id="{626EF85A-3C5C-C33D-A9A2-FE4789749EC9}"/>
              </a:ext>
            </a:extLst>
          </p:cNvPr>
          <p:cNvSpPr txBox="1">
            <a:spLocks/>
          </p:cNvSpPr>
          <p:nvPr/>
        </p:nvSpPr>
        <p:spPr>
          <a:xfrm>
            <a:off x="2298459" y="845401"/>
            <a:ext cx="3516198" cy="1115787"/>
          </a:xfrm>
          <a:prstGeom prst="rect">
            <a:avLst/>
          </a:prstGeom>
          <a:noFill/>
        </p:spPr>
        <p:txBody>
          <a:bodyPr lIns="12960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097280">
              <a:lnSpc>
                <a:spcPct val="100000"/>
              </a:lnSpc>
              <a:spcBef>
                <a:spcPts val="1200"/>
              </a:spcBef>
              <a:spcAft>
                <a:spcPts val="960"/>
              </a:spcAft>
              <a:buNone/>
              <a:defRPr/>
            </a:pPr>
            <a:r>
              <a:rPr lang="en-GB" b="1">
                <a:solidFill>
                  <a:prstClr val="white"/>
                </a:solidFill>
                <a:latin typeface="Arial" panose="020B0604020202020204" pitchFamily="34" charset="0"/>
                <a:ea typeface="Calibri" panose="020F0502020204030204" pitchFamily="34" charset="0"/>
                <a:cs typeface="Arial" panose="020B0604020202020204" pitchFamily="34" charset="0"/>
              </a:rPr>
              <a:t>Skegness:              </a:t>
            </a:r>
            <a:r>
              <a:rPr lang="en-GB" sz="2400" b="1">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Young People and unemployment</a:t>
            </a:r>
            <a:endParaRPr lang="en-GB" sz="240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endParaRPr>
          </a:p>
        </p:txBody>
      </p:sp>
      <p:grpSp>
        <p:nvGrpSpPr>
          <p:cNvPr id="16" name="Group 15">
            <a:extLst>
              <a:ext uri="{FF2B5EF4-FFF2-40B4-BE49-F238E27FC236}">
                <a16:creationId xmlns:a16="http://schemas.microsoft.com/office/drawing/2014/main" id="{34C99E91-7A7D-77F5-909C-09E92AECA5A9}"/>
              </a:ext>
            </a:extLst>
          </p:cNvPr>
          <p:cNvGrpSpPr/>
          <p:nvPr/>
        </p:nvGrpSpPr>
        <p:grpSpPr>
          <a:xfrm>
            <a:off x="922744" y="1307391"/>
            <a:ext cx="1068059" cy="1022154"/>
            <a:chOff x="171472" y="1555617"/>
            <a:chExt cx="1281671" cy="1226585"/>
          </a:xfrm>
        </p:grpSpPr>
        <p:sp>
          <p:nvSpPr>
            <p:cNvPr id="29" name="Oval 28">
              <a:extLst>
                <a:ext uri="{FF2B5EF4-FFF2-40B4-BE49-F238E27FC236}">
                  <a16:creationId xmlns:a16="http://schemas.microsoft.com/office/drawing/2014/main" id="{031F366A-7334-3ECE-A14E-FB4C204FA2BD}"/>
                </a:ext>
              </a:extLst>
            </p:cNvPr>
            <p:cNvSpPr/>
            <p:nvPr/>
          </p:nvSpPr>
          <p:spPr>
            <a:xfrm>
              <a:off x="234673" y="1644119"/>
              <a:ext cx="1155267" cy="1049580"/>
            </a:xfrm>
            <a:prstGeom prst="ellipse">
              <a:avLst/>
            </a:prstGeom>
            <a:solidFill>
              <a:schemeClr val="bg1"/>
            </a:solidFill>
            <a:ln w="539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sz="1500">
                <a:solidFill>
                  <a:prstClr val="white"/>
                </a:solidFill>
                <a:latin typeface="Calibri" panose="020F0502020204030204"/>
              </a:endParaRPr>
            </a:p>
          </p:txBody>
        </p:sp>
        <p:pic>
          <p:nvPicPr>
            <p:cNvPr id="60" name="Picture 59">
              <a:extLst>
                <a:ext uri="{FF2B5EF4-FFF2-40B4-BE49-F238E27FC236}">
                  <a16:creationId xmlns:a16="http://schemas.microsoft.com/office/drawing/2014/main" id="{AF300BB3-F31A-4FF1-315F-DA2F2CC439CC}"/>
                </a:ext>
              </a:extLst>
            </p:cNvPr>
            <p:cNvPicPr>
              <a:picLocks noChangeAspect="1"/>
            </p:cNvPicPr>
            <p:nvPr/>
          </p:nvPicPr>
          <p:blipFill>
            <a:blip r:embed="rId18" cstate="email">
              <a:alphaModFix amt="85000"/>
              <a:duotone>
                <a:prstClr val="black"/>
                <a:schemeClr val="accent6">
                  <a:tint val="45000"/>
                  <a:satMod val="400000"/>
                </a:schemeClr>
              </a:duotone>
              <a:extLst>
                <a:ext uri="{28A0092B-C50C-407E-A947-70E740481C1C}">
                  <a14:useLocalDpi xmlns:a14="http://schemas.microsoft.com/office/drawing/2010/main"/>
                </a:ext>
              </a:extLst>
            </a:blip>
            <a:srcRect/>
            <a:stretch>
              <a:fillRect/>
            </a:stretch>
          </p:blipFill>
          <p:spPr>
            <a:xfrm>
              <a:off x="171472" y="1555617"/>
              <a:ext cx="1281671" cy="1226585"/>
            </a:xfrm>
            <a:custGeom>
              <a:avLst/>
              <a:gdLst/>
              <a:ahLst/>
              <a:cxnLst/>
              <a:rect l="l" t="t" r="r" b="b"/>
              <a:pathLst>
                <a:path w="1486412" h="1422526">
                  <a:moveTo>
                    <a:pt x="491851" y="655834"/>
                  </a:moveTo>
                  <a:lnTo>
                    <a:pt x="491851" y="868221"/>
                  </a:lnTo>
                  <a:lnTo>
                    <a:pt x="548048" y="868221"/>
                  </a:lnTo>
                  <a:lnTo>
                    <a:pt x="548048" y="655834"/>
                  </a:lnTo>
                  <a:close/>
                  <a:moveTo>
                    <a:pt x="1159797" y="651034"/>
                  </a:moveTo>
                  <a:cubicBezTo>
                    <a:pt x="1129265" y="651034"/>
                    <a:pt x="1106733" y="657300"/>
                    <a:pt x="1092201" y="669833"/>
                  </a:cubicBezTo>
                  <a:cubicBezTo>
                    <a:pt x="1077668" y="682365"/>
                    <a:pt x="1070402" y="697831"/>
                    <a:pt x="1070402" y="716230"/>
                  </a:cubicBezTo>
                  <a:cubicBezTo>
                    <a:pt x="1070402" y="736629"/>
                    <a:pt x="1078802" y="752561"/>
                    <a:pt x="1095601" y="764027"/>
                  </a:cubicBezTo>
                  <a:cubicBezTo>
                    <a:pt x="1107733" y="772293"/>
                    <a:pt x="1136465" y="781426"/>
                    <a:pt x="1181795" y="791425"/>
                  </a:cubicBezTo>
                  <a:cubicBezTo>
                    <a:pt x="1191528" y="793692"/>
                    <a:pt x="1197794" y="796158"/>
                    <a:pt x="1200594" y="798825"/>
                  </a:cubicBezTo>
                  <a:cubicBezTo>
                    <a:pt x="1203261" y="801625"/>
                    <a:pt x="1204594" y="805158"/>
                    <a:pt x="1204594" y="809424"/>
                  </a:cubicBezTo>
                  <a:cubicBezTo>
                    <a:pt x="1204594" y="815691"/>
                    <a:pt x="1202127" y="820690"/>
                    <a:pt x="1197194" y="824423"/>
                  </a:cubicBezTo>
                  <a:cubicBezTo>
                    <a:pt x="1189861" y="829756"/>
                    <a:pt x="1178929" y="832423"/>
                    <a:pt x="1164396" y="832423"/>
                  </a:cubicBezTo>
                  <a:cubicBezTo>
                    <a:pt x="1151197" y="832423"/>
                    <a:pt x="1140931" y="829590"/>
                    <a:pt x="1133598" y="823923"/>
                  </a:cubicBezTo>
                  <a:cubicBezTo>
                    <a:pt x="1126265" y="818257"/>
                    <a:pt x="1121399" y="809958"/>
                    <a:pt x="1118999" y="799025"/>
                  </a:cubicBezTo>
                  <a:lnTo>
                    <a:pt x="1062603" y="807624"/>
                  </a:lnTo>
                  <a:cubicBezTo>
                    <a:pt x="1067802" y="827756"/>
                    <a:pt x="1078835" y="843689"/>
                    <a:pt x="1095701" y="855421"/>
                  </a:cubicBezTo>
                  <a:cubicBezTo>
                    <a:pt x="1112566" y="867154"/>
                    <a:pt x="1135465" y="873020"/>
                    <a:pt x="1164396" y="873020"/>
                  </a:cubicBezTo>
                  <a:cubicBezTo>
                    <a:pt x="1196261" y="873020"/>
                    <a:pt x="1220326" y="866021"/>
                    <a:pt x="1236592" y="852022"/>
                  </a:cubicBezTo>
                  <a:cubicBezTo>
                    <a:pt x="1252858" y="838023"/>
                    <a:pt x="1260991" y="821290"/>
                    <a:pt x="1260991" y="801825"/>
                  </a:cubicBezTo>
                  <a:cubicBezTo>
                    <a:pt x="1260991" y="783959"/>
                    <a:pt x="1255124" y="770027"/>
                    <a:pt x="1243392" y="760027"/>
                  </a:cubicBezTo>
                  <a:cubicBezTo>
                    <a:pt x="1231526" y="750161"/>
                    <a:pt x="1210627" y="741828"/>
                    <a:pt x="1180695" y="735029"/>
                  </a:cubicBezTo>
                  <a:cubicBezTo>
                    <a:pt x="1150764" y="728229"/>
                    <a:pt x="1133265" y="722963"/>
                    <a:pt x="1128199" y="719230"/>
                  </a:cubicBezTo>
                  <a:cubicBezTo>
                    <a:pt x="1124465" y="716430"/>
                    <a:pt x="1122599" y="713030"/>
                    <a:pt x="1122599" y="709030"/>
                  </a:cubicBezTo>
                  <a:cubicBezTo>
                    <a:pt x="1122599" y="704364"/>
                    <a:pt x="1124732" y="700564"/>
                    <a:pt x="1128999" y="697631"/>
                  </a:cubicBezTo>
                  <a:cubicBezTo>
                    <a:pt x="1135398" y="693498"/>
                    <a:pt x="1145998" y="691431"/>
                    <a:pt x="1160797" y="691431"/>
                  </a:cubicBezTo>
                  <a:cubicBezTo>
                    <a:pt x="1172529" y="691431"/>
                    <a:pt x="1181562" y="693631"/>
                    <a:pt x="1187895" y="698031"/>
                  </a:cubicBezTo>
                  <a:cubicBezTo>
                    <a:pt x="1194228" y="702431"/>
                    <a:pt x="1198528" y="708764"/>
                    <a:pt x="1200794" y="717030"/>
                  </a:cubicBezTo>
                  <a:lnTo>
                    <a:pt x="1253791" y="707230"/>
                  </a:lnTo>
                  <a:cubicBezTo>
                    <a:pt x="1248458" y="688698"/>
                    <a:pt x="1238725" y="674699"/>
                    <a:pt x="1224593" y="665233"/>
                  </a:cubicBezTo>
                  <a:cubicBezTo>
                    <a:pt x="1210460" y="655767"/>
                    <a:pt x="1188862" y="651034"/>
                    <a:pt x="1159797" y="651034"/>
                  </a:cubicBezTo>
                  <a:close/>
                  <a:moveTo>
                    <a:pt x="944396" y="651034"/>
                  </a:moveTo>
                  <a:cubicBezTo>
                    <a:pt x="912798" y="651034"/>
                    <a:pt x="887733" y="660800"/>
                    <a:pt x="869200" y="680332"/>
                  </a:cubicBezTo>
                  <a:cubicBezTo>
                    <a:pt x="850668" y="699864"/>
                    <a:pt x="841402" y="727163"/>
                    <a:pt x="841402" y="762227"/>
                  </a:cubicBezTo>
                  <a:cubicBezTo>
                    <a:pt x="841402" y="796892"/>
                    <a:pt x="850635" y="824023"/>
                    <a:pt x="869100" y="843622"/>
                  </a:cubicBezTo>
                  <a:cubicBezTo>
                    <a:pt x="887566" y="863221"/>
                    <a:pt x="912331" y="873020"/>
                    <a:pt x="943396" y="873020"/>
                  </a:cubicBezTo>
                  <a:cubicBezTo>
                    <a:pt x="970728" y="873020"/>
                    <a:pt x="992526" y="866554"/>
                    <a:pt x="1008792" y="853622"/>
                  </a:cubicBezTo>
                  <a:cubicBezTo>
                    <a:pt x="1025057" y="840689"/>
                    <a:pt x="1036057" y="821557"/>
                    <a:pt x="1041790" y="796225"/>
                  </a:cubicBezTo>
                  <a:lnTo>
                    <a:pt x="986593" y="786826"/>
                  </a:lnTo>
                  <a:cubicBezTo>
                    <a:pt x="983793" y="801625"/>
                    <a:pt x="978994" y="812057"/>
                    <a:pt x="972194" y="818124"/>
                  </a:cubicBezTo>
                  <a:cubicBezTo>
                    <a:pt x="965395" y="824190"/>
                    <a:pt x="956662" y="827223"/>
                    <a:pt x="945996" y="827223"/>
                  </a:cubicBezTo>
                  <a:cubicBezTo>
                    <a:pt x="931730" y="827223"/>
                    <a:pt x="920364" y="822023"/>
                    <a:pt x="911898" y="811624"/>
                  </a:cubicBezTo>
                  <a:cubicBezTo>
                    <a:pt x="903432" y="801225"/>
                    <a:pt x="899199" y="783426"/>
                    <a:pt x="899199" y="758227"/>
                  </a:cubicBezTo>
                  <a:cubicBezTo>
                    <a:pt x="899199" y="735562"/>
                    <a:pt x="903365" y="719396"/>
                    <a:pt x="911698" y="709730"/>
                  </a:cubicBezTo>
                  <a:cubicBezTo>
                    <a:pt x="920031" y="700064"/>
                    <a:pt x="931197" y="695231"/>
                    <a:pt x="945196" y="695231"/>
                  </a:cubicBezTo>
                  <a:cubicBezTo>
                    <a:pt x="955728" y="695231"/>
                    <a:pt x="964295" y="698031"/>
                    <a:pt x="970894" y="703631"/>
                  </a:cubicBezTo>
                  <a:cubicBezTo>
                    <a:pt x="977494" y="709230"/>
                    <a:pt x="981727" y="717563"/>
                    <a:pt x="983593" y="728629"/>
                  </a:cubicBezTo>
                  <a:lnTo>
                    <a:pt x="1038990" y="718630"/>
                  </a:lnTo>
                  <a:cubicBezTo>
                    <a:pt x="1032324" y="695831"/>
                    <a:pt x="1021358" y="678866"/>
                    <a:pt x="1006092" y="667733"/>
                  </a:cubicBezTo>
                  <a:cubicBezTo>
                    <a:pt x="990826" y="656600"/>
                    <a:pt x="970261" y="651034"/>
                    <a:pt x="944396" y="651034"/>
                  </a:cubicBezTo>
                  <a:close/>
                  <a:moveTo>
                    <a:pt x="727944" y="651034"/>
                  </a:moveTo>
                  <a:cubicBezTo>
                    <a:pt x="699812" y="651034"/>
                    <a:pt x="676480" y="663033"/>
                    <a:pt x="657948" y="687032"/>
                  </a:cubicBezTo>
                  <a:lnTo>
                    <a:pt x="657948" y="655834"/>
                  </a:lnTo>
                  <a:lnTo>
                    <a:pt x="605751" y="655834"/>
                  </a:lnTo>
                  <a:lnTo>
                    <a:pt x="605751" y="868221"/>
                  </a:lnTo>
                  <a:lnTo>
                    <a:pt x="661948" y="868221"/>
                  </a:lnTo>
                  <a:lnTo>
                    <a:pt x="661948" y="772027"/>
                  </a:lnTo>
                  <a:cubicBezTo>
                    <a:pt x="661948" y="748295"/>
                    <a:pt x="663381" y="732029"/>
                    <a:pt x="666248" y="723229"/>
                  </a:cubicBezTo>
                  <a:cubicBezTo>
                    <a:pt x="669114" y="714430"/>
                    <a:pt x="674414" y="707364"/>
                    <a:pt x="682147" y="702031"/>
                  </a:cubicBezTo>
                  <a:cubicBezTo>
                    <a:pt x="689880" y="696698"/>
                    <a:pt x="698612" y="694031"/>
                    <a:pt x="708345" y="694031"/>
                  </a:cubicBezTo>
                  <a:cubicBezTo>
                    <a:pt x="715945" y="694031"/>
                    <a:pt x="722444" y="695898"/>
                    <a:pt x="727844" y="699631"/>
                  </a:cubicBezTo>
                  <a:cubicBezTo>
                    <a:pt x="733244" y="703364"/>
                    <a:pt x="737143" y="708597"/>
                    <a:pt x="739543" y="715330"/>
                  </a:cubicBezTo>
                  <a:cubicBezTo>
                    <a:pt x="741943" y="722063"/>
                    <a:pt x="743143" y="736895"/>
                    <a:pt x="743143" y="759827"/>
                  </a:cubicBezTo>
                  <a:lnTo>
                    <a:pt x="743143" y="868221"/>
                  </a:lnTo>
                  <a:lnTo>
                    <a:pt x="799340" y="868221"/>
                  </a:lnTo>
                  <a:lnTo>
                    <a:pt x="799340" y="736229"/>
                  </a:lnTo>
                  <a:cubicBezTo>
                    <a:pt x="799340" y="719830"/>
                    <a:pt x="798306" y="707230"/>
                    <a:pt x="796240" y="698431"/>
                  </a:cubicBezTo>
                  <a:cubicBezTo>
                    <a:pt x="794173" y="689632"/>
                    <a:pt x="790507" y="681765"/>
                    <a:pt x="785240" y="674832"/>
                  </a:cubicBezTo>
                  <a:cubicBezTo>
                    <a:pt x="779974" y="667900"/>
                    <a:pt x="772208" y="662200"/>
                    <a:pt x="761942" y="657733"/>
                  </a:cubicBezTo>
                  <a:cubicBezTo>
                    <a:pt x="751676" y="653267"/>
                    <a:pt x="740343" y="651034"/>
                    <a:pt x="727944" y="651034"/>
                  </a:cubicBezTo>
                  <a:close/>
                  <a:moveTo>
                    <a:pt x="246201" y="577438"/>
                  </a:moveTo>
                  <a:lnTo>
                    <a:pt x="246201" y="868221"/>
                  </a:lnTo>
                  <a:lnTo>
                    <a:pt x="452589" y="868221"/>
                  </a:lnTo>
                  <a:lnTo>
                    <a:pt x="452589" y="818824"/>
                  </a:lnTo>
                  <a:lnTo>
                    <a:pt x="305398" y="818824"/>
                  </a:lnTo>
                  <a:lnTo>
                    <a:pt x="305398" y="577438"/>
                  </a:lnTo>
                  <a:close/>
                  <a:moveTo>
                    <a:pt x="491851" y="575039"/>
                  </a:moveTo>
                  <a:lnTo>
                    <a:pt x="491851" y="627035"/>
                  </a:lnTo>
                  <a:lnTo>
                    <a:pt x="548048" y="627035"/>
                  </a:lnTo>
                  <a:lnTo>
                    <a:pt x="548048" y="575039"/>
                  </a:lnTo>
                  <a:close/>
                  <a:moveTo>
                    <a:pt x="743206" y="0"/>
                  </a:moveTo>
                  <a:cubicBezTo>
                    <a:pt x="1153667" y="0"/>
                    <a:pt x="1486412" y="318443"/>
                    <a:pt x="1486412" y="711263"/>
                  </a:cubicBezTo>
                  <a:cubicBezTo>
                    <a:pt x="1486412" y="1104083"/>
                    <a:pt x="1153667" y="1422526"/>
                    <a:pt x="743206" y="1422526"/>
                  </a:cubicBezTo>
                  <a:cubicBezTo>
                    <a:pt x="332745" y="1422526"/>
                    <a:pt x="0" y="1104083"/>
                    <a:pt x="0" y="711263"/>
                  </a:cubicBezTo>
                  <a:cubicBezTo>
                    <a:pt x="0" y="318443"/>
                    <a:pt x="332745" y="0"/>
                    <a:pt x="743206" y="0"/>
                  </a:cubicBezTo>
                  <a:close/>
                </a:path>
              </a:pathLst>
            </a:custGeom>
            <a:ln w="53975" cap="rnd">
              <a:solidFill>
                <a:schemeClr val="bg1"/>
              </a:solidFill>
              <a:prstDash val="solid"/>
            </a:ln>
            <a:effectLst>
              <a:outerShdw blurRad="127000" sx="1000" sy="1000" algn="bl" rotWithShape="0">
                <a:srgbClr val="000000"/>
              </a:outerShdw>
            </a:effectLst>
          </p:spPr>
        </p:pic>
      </p:grpSp>
      <p:sp>
        <p:nvSpPr>
          <p:cNvPr id="61" name="Freeform 60">
            <a:extLst>
              <a:ext uri="{FF2B5EF4-FFF2-40B4-BE49-F238E27FC236}">
                <a16:creationId xmlns:a16="http://schemas.microsoft.com/office/drawing/2014/main" id="{F9C5281F-5E6B-E3A3-5F1A-4B68584EE7AE}"/>
              </a:ext>
            </a:extLst>
          </p:cNvPr>
          <p:cNvSpPr/>
          <p:nvPr/>
        </p:nvSpPr>
        <p:spPr>
          <a:xfrm>
            <a:off x="0" y="-6410866"/>
            <a:ext cx="1481428" cy="18127083"/>
          </a:xfrm>
          <a:custGeom>
            <a:avLst/>
            <a:gdLst>
              <a:gd name="connsiteX0" fmla="*/ 1773841 w 1773841"/>
              <a:gd name="connsiteY0" fmla="*/ 0 h 15819120"/>
              <a:gd name="connsiteX1" fmla="*/ 1773841 w 1773841"/>
              <a:gd name="connsiteY1" fmla="*/ 6233093 h 15819120"/>
              <a:gd name="connsiteX2" fmla="*/ 909496 w 1773841"/>
              <a:gd name="connsiteY2" fmla="*/ 7129609 h 15819120"/>
              <a:gd name="connsiteX3" fmla="*/ 909496 w 1773841"/>
              <a:gd name="connsiteY3" fmla="*/ 7272960 h 15819120"/>
              <a:gd name="connsiteX4" fmla="*/ 1773841 w 1773841"/>
              <a:gd name="connsiteY4" fmla="*/ 8169476 h 15819120"/>
              <a:gd name="connsiteX5" fmla="*/ 1773841 w 1773841"/>
              <a:gd name="connsiteY5" fmla="*/ 15819120 h 15819120"/>
              <a:gd name="connsiteX6" fmla="*/ 0 w 1773841"/>
              <a:gd name="connsiteY6" fmla="*/ 15819120 h 15819120"/>
              <a:gd name="connsiteX7" fmla="*/ 0 w 1773841"/>
              <a:gd name="connsiteY7" fmla="*/ 0 h 15819120"/>
              <a:gd name="connsiteX0" fmla="*/ 1773841 w 1773841"/>
              <a:gd name="connsiteY0" fmla="*/ 0 h 15819120"/>
              <a:gd name="connsiteX1" fmla="*/ 1773841 w 1773841"/>
              <a:gd name="connsiteY1" fmla="*/ 6233093 h 15819120"/>
              <a:gd name="connsiteX2" fmla="*/ 909496 w 1773841"/>
              <a:gd name="connsiteY2" fmla="*/ 7129609 h 15819120"/>
              <a:gd name="connsiteX3" fmla="*/ 909496 w 1773841"/>
              <a:gd name="connsiteY3" fmla="*/ 7272960 h 15819120"/>
              <a:gd name="connsiteX4" fmla="*/ 1773841 w 1773841"/>
              <a:gd name="connsiteY4" fmla="*/ 8169476 h 15819120"/>
              <a:gd name="connsiteX5" fmla="*/ 1773841 w 1773841"/>
              <a:gd name="connsiteY5" fmla="*/ 15819120 h 15819120"/>
              <a:gd name="connsiteX6" fmla="*/ 0 w 1773841"/>
              <a:gd name="connsiteY6" fmla="*/ 15819120 h 15819120"/>
              <a:gd name="connsiteX7" fmla="*/ 0 w 1773841"/>
              <a:gd name="connsiteY7" fmla="*/ 0 h 15819120"/>
              <a:gd name="connsiteX8" fmla="*/ 1773841 w 1773841"/>
              <a:gd name="connsiteY8" fmla="*/ 0 h 15819120"/>
              <a:gd name="connsiteX0" fmla="*/ 1773841 w 1773841"/>
              <a:gd name="connsiteY0" fmla="*/ 0 h 15819120"/>
              <a:gd name="connsiteX1" fmla="*/ 1773841 w 1773841"/>
              <a:gd name="connsiteY1" fmla="*/ 6233093 h 15819120"/>
              <a:gd name="connsiteX2" fmla="*/ 909496 w 1773841"/>
              <a:gd name="connsiteY2" fmla="*/ 7129609 h 15819120"/>
              <a:gd name="connsiteX3" fmla="*/ 909496 w 1773841"/>
              <a:gd name="connsiteY3" fmla="*/ 7272960 h 15819120"/>
              <a:gd name="connsiteX4" fmla="*/ 1773841 w 1773841"/>
              <a:gd name="connsiteY4" fmla="*/ 8169476 h 15819120"/>
              <a:gd name="connsiteX5" fmla="*/ 1773841 w 1773841"/>
              <a:gd name="connsiteY5" fmla="*/ 15819120 h 15819120"/>
              <a:gd name="connsiteX6" fmla="*/ 0 w 1773841"/>
              <a:gd name="connsiteY6" fmla="*/ 15819120 h 15819120"/>
              <a:gd name="connsiteX7" fmla="*/ 0 w 1773841"/>
              <a:gd name="connsiteY7" fmla="*/ 0 h 15819120"/>
              <a:gd name="connsiteX8" fmla="*/ 1773841 w 1773841"/>
              <a:gd name="connsiteY8" fmla="*/ 0 h 15819120"/>
              <a:gd name="connsiteX0" fmla="*/ 1773841 w 1777714"/>
              <a:gd name="connsiteY0" fmla="*/ 0 h 15819120"/>
              <a:gd name="connsiteX1" fmla="*/ 1773841 w 1777714"/>
              <a:gd name="connsiteY1" fmla="*/ 6233093 h 15819120"/>
              <a:gd name="connsiteX2" fmla="*/ 909496 w 1777714"/>
              <a:gd name="connsiteY2" fmla="*/ 7129609 h 15819120"/>
              <a:gd name="connsiteX3" fmla="*/ 909496 w 1777714"/>
              <a:gd name="connsiteY3" fmla="*/ 7272960 h 15819120"/>
              <a:gd name="connsiteX4" fmla="*/ 1773841 w 1777714"/>
              <a:gd name="connsiteY4" fmla="*/ 8169476 h 15819120"/>
              <a:gd name="connsiteX5" fmla="*/ 1773841 w 1777714"/>
              <a:gd name="connsiteY5" fmla="*/ 15819120 h 15819120"/>
              <a:gd name="connsiteX6" fmla="*/ 0 w 1777714"/>
              <a:gd name="connsiteY6" fmla="*/ 15819120 h 15819120"/>
              <a:gd name="connsiteX7" fmla="*/ 0 w 1777714"/>
              <a:gd name="connsiteY7" fmla="*/ 0 h 15819120"/>
              <a:gd name="connsiteX8" fmla="*/ 1773841 w 1777714"/>
              <a:gd name="connsiteY8" fmla="*/ 0 h 15819120"/>
              <a:gd name="connsiteX0" fmla="*/ 1773841 w 1777714"/>
              <a:gd name="connsiteY0" fmla="*/ 0 h 15819120"/>
              <a:gd name="connsiteX1" fmla="*/ 1773841 w 1777714"/>
              <a:gd name="connsiteY1" fmla="*/ 6233093 h 15819120"/>
              <a:gd name="connsiteX2" fmla="*/ 909496 w 1777714"/>
              <a:gd name="connsiteY2" fmla="*/ 7129609 h 15819120"/>
              <a:gd name="connsiteX3" fmla="*/ 909496 w 1777714"/>
              <a:gd name="connsiteY3" fmla="*/ 7272960 h 15819120"/>
              <a:gd name="connsiteX4" fmla="*/ 1773841 w 1777714"/>
              <a:gd name="connsiteY4" fmla="*/ 8169476 h 15819120"/>
              <a:gd name="connsiteX5" fmla="*/ 1773841 w 1777714"/>
              <a:gd name="connsiteY5" fmla="*/ 15819120 h 15819120"/>
              <a:gd name="connsiteX6" fmla="*/ 0 w 1777714"/>
              <a:gd name="connsiteY6" fmla="*/ 15819120 h 15819120"/>
              <a:gd name="connsiteX7" fmla="*/ 0 w 1777714"/>
              <a:gd name="connsiteY7" fmla="*/ 0 h 15819120"/>
              <a:gd name="connsiteX8" fmla="*/ 1773841 w 1777714"/>
              <a:gd name="connsiteY8" fmla="*/ 0 h 15819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7714" h="15819120">
                <a:moveTo>
                  <a:pt x="1773841" y="0"/>
                </a:moveTo>
                <a:cubicBezTo>
                  <a:pt x="1773841" y="2077698"/>
                  <a:pt x="1782556" y="5985053"/>
                  <a:pt x="1773841" y="6233093"/>
                </a:cubicBezTo>
                <a:cubicBezTo>
                  <a:pt x="1765126" y="6481133"/>
                  <a:pt x="909747" y="6822304"/>
                  <a:pt x="909496" y="7129609"/>
                </a:cubicBezTo>
                <a:cubicBezTo>
                  <a:pt x="909245" y="7436914"/>
                  <a:pt x="909245" y="6880986"/>
                  <a:pt x="909496" y="7272960"/>
                </a:cubicBezTo>
                <a:cubicBezTo>
                  <a:pt x="909747" y="7664934"/>
                  <a:pt x="1773593" y="7819837"/>
                  <a:pt x="1773841" y="8169476"/>
                </a:cubicBezTo>
                <a:cubicBezTo>
                  <a:pt x="1774089" y="8519115"/>
                  <a:pt x="1773841" y="13269239"/>
                  <a:pt x="1773841" y="15819120"/>
                </a:cubicBezTo>
                <a:lnTo>
                  <a:pt x="0" y="15819120"/>
                </a:lnTo>
                <a:lnTo>
                  <a:pt x="0" y="0"/>
                </a:lnTo>
                <a:lnTo>
                  <a:pt x="1773841"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defTabSz="761970"/>
            <a:endParaRPr lang="en-GB" sz="1500">
              <a:solidFill>
                <a:prstClr val="white"/>
              </a:solidFill>
              <a:latin typeface="Calibri" panose="020F0502020204030204"/>
            </a:endParaRPr>
          </a:p>
        </p:txBody>
      </p:sp>
      <p:pic>
        <p:nvPicPr>
          <p:cNvPr id="62" name="Picture 61">
            <a:extLst>
              <a:ext uri="{FF2B5EF4-FFF2-40B4-BE49-F238E27FC236}">
                <a16:creationId xmlns:a16="http://schemas.microsoft.com/office/drawing/2014/main" id="{9AA7FC79-76AC-FABD-DD94-71019A3679DE}"/>
              </a:ext>
            </a:extLst>
          </p:cNvPr>
          <p:cNvPicPr>
            <a:picLocks noChangeAspect="1"/>
          </p:cNvPicPr>
          <p:nvPr/>
        </p:nvPicPr>
        <p:blipFill>
          <a:blip r:embed="rId19" cstate="email">
            <a:alphaModFix amt="85000"/>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141113" y="2385742"/>
            <a:ext cx="1077588" cy="1040695"/>
          </a:xfrm>
          <a:custGeom>
            <a:avLst/>
            <a:gdLst/>
            <a:ahLst/>
            <a:cxnLst/>
            <a:rect l="l" t="t" r="r" b="b"/>
            <a:pathLst>
              <a:path w="1475716" h="1425192">
                <a:moveTo>
                  <a:pt x="523390" y="694660"/>
                </a:moveTo>
                <a:cubicBezTo>
                  <a:pt x="536010" y="694660"/>
                  <a:pt x="546593" y="699478"/>
                  <a:pt x="555139" y="709115"/>
                </a:cubicBezTo>
                <a:cubicBezTo>
                  <a:pt x="563686" y="718751"/>
                  <a:pt x="567960" y="732518"/>
                  <a:pt x="567960" y="750415"/>
                </a:cubicBezTo>
                <a:cubicBezTo>
                  <a:pt x="567960" y="768770"/>
                  <a:pt x="563686" y="782766"/>
                  <a:pt x="555139" y="792403"/>
                </a:cubicBezTo>
                <a:cubicBezTo>
                  <a:pt x="546593" y="802039"/>
                  <a:pt x="536010" y="806858"/>
                  <a:pt x="523390" y="806858"/>
                </a:cubicBezTo>
                <a:cubicBezTo>
                  <a:pt x="510771" y="806858"/>
                  <a:pt x="500159" y="802039"/>
                  <a:pt x="491555" y="792403"/>
                </a:cubicBezTo>
                <a:cubicBezTo>
                  <a:pt x="482951" y="782766"/>
                  <a:pt x="478649" y="768885"/>
                  <a:pt x="478649" y="750759"/>
                </a:cubicBezTo>
                <a:cubicBezTo>
                  <a:pt x="478649" y="732633"/>
                  <a:pt x="482951" y="718751"/>
                  <a:pt x="491555" y="709115"/>
                </a:cubicBezTo>
                <a:cubicBezTo>
                  <a:pt x="500159" y="699478"/>
                  <a:pt x="510771" y="694660"/>
                  <a:pt x="523390" y="694660"/>
                </a:cubicBezTo>
                <a:close/>
                <a:moveTo>
                  <a:pt x="1065343" y="692251"/>
                </a:moveTo>
                <a:cubicBezTo>
                  <a:pt x="1075209" y="692251"/>
                  <a:pt x="1083584" y="695893"/>
                  <a:pt x="1090467" y="703178"/>
                </a:cubicBezTo>
                <a:cubicBezTo>
                  <a:pt x="1097351" y="710463"/>
                  <a:pt x="1100964" y="721103"/>
                  <a:pt x="1101308" y="735099"/>
                </a:cubicBezTo>
                <a:lnTo>
                  <a:pt x="1029034" y="735099"/>
                </a:lnTo>
                <a:cubicBezTo>
                  <a:pt x="1028919" y="721906"/>
                  <a:pt x="1032303" y="711467"/>
                  <a:pt x="1039187" y="703780"/>
                </a:cubicBezTo>
                <a:cubicBezTo>
                  <a:pt x="1046070" y="696094"/>
                  <a:pt x="1054789" y="692251"/>
                  <a:pt x="1065343" y="692251"/>
                </a:cubicBezTo>
                <a:close/>
                <a:moveTo>
                  <a:pt x="1062418" y="655253"/>
                </a:moveTo>
                <a:cubicBezTo>
                  <a:pt x="1038211" y="655253"/>
                  <a:pt x="1018193" y="663828"/>
                  <a:pt x="1002361" y="680979"/>
                </a:cubicBezTo>
                <a:cubicBezTo>
                  <a:pt x="986529" y="698130"/>
                  <a:pt x="978614" y="721849"/>
                  <a:pt x="978614" y="752135"/>
                </a:cubicBezTo>
                <a:cubicBezTo>
                  <a:pt x="978614" y="777489"/>
                  <a:pt x="984636" y="798483"/>
                  <a:pt x="996682" y="815118"/>
                </a:cubicBezTo>
                <a:cubicBezTo>
                  <a:pt x="1011940" y="835882"/>
                  <a:pt x="1035458" y="846265"/>
                  <a:pt x="1067236" y="846265"/>
                </a:cubicBezTo>
                <a:cubicBezTo>
                  <a:pt x="1087312" y="846265"/>
                  <a:pt x="1104033" y="841647"/>
                  <a:pt x="1117398" y="832412"/>
                </a:cubicBezTo>
                <a:cubicBezTo>
                  <a:pt x="1130763" y="823177"/>
                  <a:pt x="1140543" y="809726"/>
                  <a:pt x="1146738" y="792059"/>
                </a:cubicBezTo>
                <a:lnTo>
                  <a:pt x="1098555" y="783971"/>
                </a:lnTo>
                <a:cubicBezTo>
                  <a:pt x="1095916" y="793148"/>
                  <a:pt x="1092016" y="799802"/>
                  <a:pt x="1086854" y="803932"/>
                </a:cubicBezTo>
                <a:cubicBezTo>
                  <a:pt x="1081691" y="808062"/>
                  <a:pt x="1075324" y="810127"/>
                  <a:pt x="1067752" y="810127"/>
                </a:cubicBezTo>
                <a:cubicBezTo>
                  <a:pt x="1056624" y="810127"/>
                  <a:pt x="1047332" y="806141"/>
                  <a:pt x="1039875" y="798168"/>
                </a:cubicBezTo>
                <a:cubicBezTo>
                  <a:pt x="1032418" y="790194"/>
                  <a:pt x="1028518" y="779038"/>
                  <a:pt x="1028173" y="764697"/>
                </a:cubicBezTo>
                <a:lnTo>
                  <a:pt x="1149319" y="764697"/>
                </a:lnTo>
                <a:cubicBezTo>
                  <a:pt x="1150008" y="727642"/>
                  <a:pt x="1142493" y="700138"/>
                  <a:pt x="1126777" y="682184"/>
                </a:cubicBezTo>
                <a:cubicBezTo>
                  <a:pt x="1111060" y="664230"/>
                  <a:pt x="1089607" y="655253"/>
                  <a:pt x="1062418" y="655253"/>
                </a:cubicBezTo>
                <a:close/>
                <a:moveTo>
                  <a:pt x="859295" y="655253"/>
                </a:moveTo>
                <a:cubicBezTo>
                  <a:pt x="833024" y="655253"/>
                  <a:pt x="813636" y="660645"/>
                  <a:pt x="801131" y="671429"/>
                </a:cubicBezTo>
                <a:cubicBezTo>
                  <a:pt x="788627" y="682213"/>
                  <a:pt x="782374" y="695520"/>
                  <a:pt x="782374" y="711352"/>
                </a:cubicBezTo>
                <a:cubicBezTo>
                  <a:pt x="782374" y="728904"/>
                  <a:pt x="789602" y="742614"/>
                  <a:pt x="804057" y="752480"/>
                </a:cubicBezTo>
                <a:cubicBezTo>
                  <a:pt x="814496" y="759592"/>
                  <a:pt x="839219" y="767451"/>
                  <a:pt x="878224" y="776055"/>
                </a:cubicBezTo>
                <a:cubicBezTo>
                  <a:pt x="886599" y="778005"/>
                  <a:pt x="891991" y="780128"/>
                  <a:pt x="894400" y="782422"/>
                </a:cubicBezTo>
                <a:cubicBezTo>
                  <a:pt x="896694" y="784831"/>
                  <a:pt x="897842" y="787871"/>
                  <a:pt x="897842" y="791542"/>
                </a:cubicBezTo>
                <a:cubicBezTo>
                  <a:pt x="897842" y="796934"/>
                  <a:pt x="895719" y="801236"/>
                  <a:pt x="891475" y="804449"/>
                </a:cubicBezTo>
                <a:cubicBezTo>
                  <a:pt x="885165" y="809037"/>
                  <a:pt x="875758" y="811332"/>
                  <a:pt x="863253" y="811332"/>
                </a:cubicBezTo>
                <a:cubicBezTo>
                  <a:pt x="851896" y="811332"/>
                  <a:pt x="843062" y="808894"/>
                  <a:pt x="836752" y="804018"/>
                </a:cubicBezTo>
                <a:cubicBezTo>
                  <a:pt x="830443" y="799143"/>
                  <a:pt x="826255" y="792001"/>
                  <a:pt x="824190" y="782594"/>
                </a:cubicBezTo>
                <a:lnTo>
                  <a:pt x="775663" y="789994"/>
                </a:lnTo>
                <a:cubicBezTo>
                  <a:pt x="780137" y="807317"/>
                  <a:pt x="789630" y="821026"/>
                  <a:pt x="804143" y="831121"/>
                </a:cubicBezTo>
                <a:cubicBezTo>
                  <a:pt x="818655" y="841217"/>
                  <a:pt x="838358" y="846265"/>
                  <a:pt x="863253" y="846265"/>
                </a:cubicBezTo>
                <a:cubicBezTo>
                  <a:pt x="890672" y="846265"/>
                  <a:pt x="911379" y="840242"/>
                  <a:pt x="925375" y="828196"/>
                </a:cubicBezTo>
                <a:cubicBezTo>
                  <a:pt x="939371" y="816150"/>
                  <a:pt x="946369" y="801753"/>
                  <a:pt x="946369" y="785003"/>
                </a:cubicBezTo>
                <a:cubicBezTo>
                  <a:pt x="946369" y="769631"/>
                  <a:pt x="941321" y="757642"/>
                  <a:pt x="931226" y="749038"/>
                </a:cubicBezTo>
                <a:cubicBezTo>
                  <a:pt x="921015" y="740549"/>
                  <a:pt x="903033" y="733378"/>
                  <a:pt x="877278" y="727528"/>
                </a:cubicBezTo>
                <a:cubicBezTo>
                  <a:pt x="851523" y="721677"/>
                  <a:pt x="836466" y="717145"/>
                  <a:pt x="832106" y="713933"/>
                </a:cubicBezTo>
                <a:cubicBezTo>
                  <a:pt x="828894" y="711524"/>
                  <a:pt x="827288" y="708599"/>
                  <a:pt x="827288" y="705157"/>
                </a:cubicBezTo>
                <a:cubicBezTo>
                  <a:pt x="827288" y="701142"/>
                  <a:pt x="829123" y="697872"/>
                  <a:pt x="832794" y="695348"/>
                </a:cubicBezTo>
                <a:cubicBezTo>
                  <a:pt x="838301" y="691792"/>
                  <a:pt x="847422" y="690014"/>
                  <a:pt x="860156" y="690014"/>
                </a:cubicBezTo>
                <a:cubicBezTo>
                  <a:pt x="870251" y="690014"/>
                  <a:pt x="878023" y="691907"/>
                  <a:pt x="883473" y="695692"/>
                </a:cubicBezTo>
                <a:cubicBezTo>
                  <a:pt x="888922" y="699478"/>
                  <a:pt x="892622" y="704928"/>
                  <a:pt x="894572" y="712040"/>
                </a:cubicBezTo>
                <a:lnTo>
                  <a:pt x="940174" y="703608"/>
                </a:lnTo>
                <a:cubicBezTo>
                  <a:pt x="935585" y="687662"/>
                  <a:pt x="927210" y="675616"/>
                  <a:pt x="915050" y="667471"/>
                </a:cubicBezTo>
                <a:cubicBezTo>
                  <a:pt x="902889" y="659326"/>
                  <a:pt x="884304" y="655253"/>
                  <a:pt x="859295" y="655253"/>
                </a:cubicBezTo>
                <a:close/>
                <a:moveTo>
                  <a:pt x="743842" y="655253"/>
                </a:moveTo>
                <a:cubicBezTo>
                  <a:pt x="736041" y="655253"/>
                  <a:pt x="729071" y="657203"/>
                  <a:pt x="722934" y="661104"/>
                </a:cubicBezTo>
                <a:cubicBezTo>
                  <a:pt x="716796" y="665004"/>
                  <a:pt x="709884" y="673092"/>
                  <a:pt x="702198" y="685367"/>
                </a:cubicBezTo>
                <a:lnTo>
                  <a:pt x="702198" y="659383"/>
                </a:lnTo>
                <a:lnTo>
                  <a:pt x="657284" y="659383"/>
                </a:lnTo>
                <a:lnTo>
                  <a:pt x="657284" y="842135"/>
                </a:lnTo>
                <a:lnTo>
                  <a:pt x="705639" y="842135"/>
                </a:lnTo>
                <a:lnTo>
                  <a:pt x="705639" y="785692"/>
                </a:lnTo>
                <a:cubicBezTo>
                  <a:pt x="705639" y="754602"/>
                  <a:pt x="706987" y="734182"/>
                  <a:pt x="709683" y="724430"/>
                </a:cubicBezTo>
                <a:cubicBezTo>
                  <a:pt x="712379" y="714679"/>
                  <a:pt x="716079" y="707939"/>
                  <a:pt x="720783" y="704210"/>
                </a:cubicBezTo>
                <a:cubicBezTo>
                  <a:pt x="725486" y="700482"/>
                  <a:pt x="731222" y="698618"/>
                  <a:pt x="737991" y="698618"/>
                </a:cubicBezTo>
                <a:cubicBezTo>
                  <a:pt x="744989" y="698618"/>
                  <a:pt x="752561" y="701256"/>
                  <a:pt x="760706" y="706534"/>
                </a:cubicBezTo>
                <a:lnTo>
                  <a:pt x="775677" y="664373"/>
                </a:lnTo>
                <a:cubicBezTo>
                  <a:pt x="765467" y="658293"/>
                  <a:pt x="754855" y="655253"/>
                  <a:pt x="743842" y="655253"/>
                </a:cubicBezTo>
                <a:close/>
                <a:moveTo>
                  <a:pt x="523218" y="655253"/>
                </a:moveTo>
                <a:cubicBezTo>
                  <a:pt x="505322" y="655253"/>
                  <a:pt x="489117" y="659211"/>
                  <a:pt x="474605" y="667127"/>
                </a:cubicBezTo>
                <a:cubicBezTo>
                  <a:pt x="460092" y="675043"/>
                  <a:pt x="448878" y="686515"/>
                  <a:pt x="440963" y="701543"/>
                </a:cubicBezTo>
                <a:cubicBezTo>
                  <a:pt x="433047" y="716572"/>
                  <a:pt x="429089" y="732117"/>
                  <a:pt x="429089" y="748178"/>
                </a:cubicBezTo>
                <a:cubicBezTo>
                  <a:pt x="429089" y="769172"/>
                  <a:pt x="433047" y="786982"/>
                  <a:pt x="440963" y="801609"/>
                </a:cubicBezTo>
                <a:cubicBezTo>
                  <a:pt x="448878" y="816236"/>
                  <a:pt x="460437" y="827336"/>
                  <a:pt x="475637" y="834907"/>
                </a:cubicBezTo>
                <a:cubicBezTo>
                  <a:pt x="490838" y="842479"/>
                  <a:pt x="506813" y="846265"/>
                  <a:pt x="523562" y="846265"/>
                </a:cubicBezTo>
                <a:cubicBezTo>
                  <a:pt x="550637" y="846265"/>
                  <a:pt x="573093" y="837173"/>
                  <a:pt x="590933" y="818990"/>
                </a:cubicBezTo>
                <a:cubicBezTo>
                  <a:pt x="608772" y="800806"/>
                  <a:pt x="617691" y="777891"/>
                  <a:pt x="617691" y="750243"/>
                </a:cubicBezTo>
                <a:cubicBezTo>
                  <a:pt x="617691" y="722824"/>
                  <a:pt x="608858" y="700138"/>
                  <a:pt x="591191" y="682184"/>
                </a:cubicBezTo>
                <a:cubicBezTo>
                  <a:pt x="573524" y="664230"/>
                  <a:pt x="550866" y="655253"/>
                  <a:pt x="523218" y="655253"/>
                </a:cubicBezTo>
                <a:close/>
                <a:moveTo>
                  <a:pt x="234208" y="632538"/>
                </a:moveTo>
                <a:lnTo>
                  <a:pt x="257095" y="632538"/>
                </a:lnTo>
                <a:cubicBezTo>
                  <a:pt x="277859" y="632538"/>
                  <a:pt x="291798" y="633341"/>
                  <a:pt x="298911" y="634947"/>
                </a:cubicBezTo>
                <a:cubicBezTo>
                  <a:pt x="308433" y="637012"/>
                  <a:pt x="316291" y="640970"/>
                  <a:pt x="322486" y="646821"/>
                </a:cubicBezTo>
                <a:cubicBezTo>
                  <a:pt x="328681" y="652672"/>
                  <a:pt x="333499" y="660817"/>
                  <a:pt x="336941" y="671257"/>
                </a:cubicBezTo>
                <a:cubicBezTo>
                  <a:pt x="340383" y="681696"/>
                  <a:pt x="342104" y="696668"/>
                  <a:pt x="342104" y="716170"/>
                </a:cubicBezTo>
                <a:cubicBezTo>
                  <a:pt x="342104" y="735673"/>
                  <a:pt x="340383" y="751074"/>
                  <a:pt x="336941" y="762374"/>
                </a:cubicBezTo>
                <a:cubicBezTo>
                  <a:pt x="333499" y="773674"/>
                  <a:pt x="329054" y="781791"/>
                  <a:pt x="323605" y="786724"/>
                </a:cubicBezTo>
                <a:cubicBezTo>
                  <a:pt x="318155" y="791657"/>
                  <a:pt x="311301" y="795156"/>
                  <a:pt x="303041" y="797221"/>
                </a:cubicBezTo>
                <a:cubicBezTo>
                  <a:pt x="296731" y="798827"/>
                  <a:pt x="286464" y="799630"/>
                  <a:pt x="272238" y="799630"/>
                </a:cubicBezTo>
                <a:lnTo>
                  <a:pt x="234208" y="799630"/>
                </a:lnTo>
                <a:close/>
                <a:moveTo>
                  <a:pt x="1243514" y="594852"/>
                </a:moveTo>
                <a:lnTo>
                  <a:pt x="1194986" y="623074"/>
                </a:lnTo>
                <a:lnTo>
                  <a:pt x="1194986" y="659383"/>
                </a:lnTo>
                <a:lnTo>
                  <a:pt x="1172788" y="659383"/>
                </a:lnTo>
                <a:lnTo>
                  <a:pt x="1172788" y="697929"/>
                </a:lnTo>
                <a:lnTo>
                  <a:pt x="1194986" y="697929"/>
                </a:lnTo>
                <a:lnTo>
                  <a:pt x="1194986" y="777604"/>
                </a:lnTo>
                <a:cubicBezTo>
                  <a:pt x="1194986" y="794697"/>
                  <a:pt x="1195503" y="806055"/>
                  <a:pt x="1196535" y="811676"/>
                </a:cubicBezTo>
                <a:cubicBezTo>
                  <a:pt x="1197797" y="819592"/>
                  <a:pt x="1200063" y="825873"/>
                  <a:pt x="1203332" y="830519"/>
                </a:cubicBezTo>
                <a:cubicBezTo>
                  <a:pt x="1206602" y="835165"/>
                  <a:pt x="1211736" y="838951"/>
                  <a:pt x="1218734" y="841877"/>
                </a:cubicBezTo>
                <a:cubicBezTo>
                  <a:pt x="1225732" y="844802"/>
                  <a:pt x="1233590" y="846265"/>
                  <a:pt x="1242309" y="846265"/>
                </a:cubicBezTo>
                <a:cubicBezTo>
                  <a:pt x="1256535" y="846265"/>
                  <a:pt x="1269269" y="843855"/>
                  <a:pt x="1280511" y="839037"/>
                </a:cubicBezTo>
                <a:lnTo>
                  <a:pt x="1276381" y="801523"/>
                </a:lnTo>
                <a:cubicBezTo>
                  <a:pt x="1267892" y="804621"/>
                  <a:pt x="1261410" y="806169"/>
                  <a:pt x="1256936" y="806169"/>
                </a:cubicBezTo>
                <a:cubicBezTo>
                  <a:pt x="1253724" y="806169"/>
                  <a:pt x="1250999" y="805366"/>
                  <a:pt x="1248762" y="803760"/>
                </a:cubicBezTo>
                <a:cubicBezTo>
                  <a:pt x="1246525" y="802154"/>
                  <a:pt x="1245091" y="800118"/>
                  <a:pt x="1244460" y="797651"/>
                </a:cubicBezTo>
                <a:cubicBezTo>
                  <a:pt x="1243829" y="795185"/>
                  <a:pt x="1243514" y="786495"/>
                  <a:pt x="1243514" y="771581"/>
                </a:cubicBezTo>
                <a:lnTo>
                  <a:pt x="1243514" y="697929"/>
                </a:lnTo>
                <a:lnTo>
                  <a:pt x="1276554" y="697929"/>
                </a:lnTo>
                <a:lnTo>
                  <a:pt x="1276554" y="659383"/>
                </a:lnTo>
                <a:lnTo>
                  <a:pt x="1243514" y="659383"/>
                </a:lnTo>
                <a:close/>
                <a:moveTo>
                  <a:pt x="183271" y="589862"/>
                </a:moveTo>
                <a:lnTo>
                  <a:pt x="183271" y="842135"/>
                </a:lnTo>
                <a:lnTo>
                  <a:pt x="279121" y="842135"/>
                </a:lnTo>
                <a:cubicBezTo>
                  <a:pt x="297936" y="842135"/>
                  <a:pt x="312964" y="840356"/>
                  <a:pt x="324207" y="836800"/>
                </a:cubicBezTo>
                <a:cubicBezTo>
                  <a:pt x="339236" y="831982"/>
                  <a:pt x="351167" y="825271"/>
                  <a:pt x="360000" y="816666"/>
                </a:cubicBezTo>
                <a:cubicBezTo>
                  <a:pt x="371702" y="805309"/>
                  <a:pt x="380707" y="790453"/>
                  <a:pt x="387017" y="772097"/>
                </a:cubicBezTo>
                <a:cubicBezTo>
                  <a:pt x="392180" y="757069"/>
                  <a:pt x="394761" y="739172"/>
                  <a:pt x="394761" y="718407"/>
                </a:cubicBezTo>
                <a:cubicBezTo>
                  <a:pt x="394761" y="694775"/>
                  <a:pt x="392007" y="674899"/>
                  <a:pt x="386501" y="658781"/>
                </a:cubicBezTo>
                <a:cubicBezTo>
                  <a:pt x="380994" y="642662"/>
                  <a:pt x="372964" y="629039"/>
                  <a:pt x="362409" y="617911"/>
                </a:cubicBezTo>
                <a:cubicBezTo>
                  <a:pt x="351855" y="606783"/>
                  <a:pt x="339178" y="599039"/>
                  <a:pt x="324379" y="594680"/>
                </a:cubicBezTo>
                <a:cubicBezTo>
                  <a:pt x="313366" y="591468"/>
                  <a:pt x="297362" y="589862"/>
                  <a:pt x="276368" y="589862"/>
                </a:cubicBezTo>
                <a:close/>
                <a:moveTo>
                  <a:pt x="737858" y="0"/>
                </a:moveTo>
                <a:cubicBezTo>
                  <a:pt x="1145366" y="0"/>
                  <a:pt x="1475716" y="319040"/>
                  <a:pt x="1475716" y="712596"/>
                </a:cubicBezTo>
                <a:cubicBezTo>
                  <a:pt x="1475716" y="1106152"/>
                  <a:pt x="1145366" y="1425192"/>
                  <a:pt x="737858" y="1425192"/>
                </a:cubicBezTo>
                <a:cubicBezTo>
                  <a:pt x="330350" y="1425192"/>
                  <a:pt x="0" y="1106152"/>
                  <a:pt x="0" y="712596"/>
                </a:cubicBezTo>
                <a:cubicBezTo>
                  <a:pt x="0" y="319040"/>
                  <a:pt x="330350" y="0"/>
                  <a:pt x="737858" y="0"/>
                </a:cubicBezTo>
                <a:close/>
              </a:path>
            </a:pathLst>
          </a:custGeom>
          <a:ln w="190500" cap="rnd">
            <a:noFill/>
            <a:prstDash val="solid"/>
          </a:ln>
          <a:effectLst>
            <a:outerShdw sx="1000" sy="1000" algn="bl" rotWithShape="0">
              <a:srgbClr val="000000"/>
            </a:outerShdw>
          </a:effectLst>
        </p:spPr>
      </p:pic>
      <p:pic>
        <p:nvPicPr>
          <p:cNvPr id="63" name="Picture 62">
            <a:extLst>
              <a:ext uri="{FF2B5EF4-FFF2-40B4-BE49-F238E27FC236}">
                <a16:creationId xmlns:a16="http://schemas.microsoft.com/office/drawing/2014/main" id="{B21F06B6-F0F8-5040-8E3F-3E92EB174019}"/>
              </a:ext>
            </a:extLst>
          </p:cNvPr>
          <p:cNvPicPr>
            <a:picLocks noChangeAspect="1" noChangeArrowheads="1"/>
          </p:cNvPicPr>
          <p:nvPr/>
        </p:nvPicPr>
        <p:blipFill>
          <a:blip r:embed="rId20" cstate="email">
            <a:duotone>
              <a:schemeClr val="bg2">
                <a:shade val="45000"/>
                <a:satMod val="135000"/>
              </a:schemeClr>
              <a:prstClr val="white"/>
            </a:duotone>
            <a:extLst>
              <a:ext uri="{28A0092B-C50C-407E-A947-70E740481C1C}">
                <a14:useLocalDpi xmlns:a14="http://schemas.microsoft.com/office/drawing/2010/main"/>
              </a:ext>
            </a:extLst>
          </a:blip>
          <a:srcRect/>
          <a:stretch/>
        </p:blipFill>
        <p:spPr bwMode="auto">
          <a:xfrm>
            <a:off x="141113" y="4628785"/>
            <a:ext cx="1077588" cy="1022154"/>
          </a:xfrm>
          <a:custGeom>
            <a:avLst/>
            <a:gdLst/>
            <a:ahLst/>
            <a:cxnLst/>
            <a:rect l="l" t="t" r="r" b="b"/>
            <a:pathLst>
              <a:path w="1587684" h="1470190">
                <a:moveTo>
                  <a:pt x="1186786" y="717625"/>
                </a:moveTo>
                <a:cubicBezTo>
                  <a:pt x="1198252" y="717625"/>
                  <a:pt x="1207985" y="721858"/>
                  <a:pt x="1215984" y="730325"/>
                </a:cubicBezTo>
                <a:cubicBezTo>
                  <a:pt x="1223984" y="738791"/>
                  <a:pt x="1228183" y="751157"/>
                  <a:pt x="1228583" y="767422"/>
                </a:cubicBezTo>
                <a:lnTo>
                  <a:pt x="1144588" y="767422"/>
                </a:lnTo>
                <a:cubicBezTo>
                  <a:pt x="1144455" y="752090"/>
                  <a:pt x="1148388" y="739957"/>
                  <a:pt x="1156388" y="731025"/>
                </a:cubicBezTo>
                <a:cubicBezTo>
                  <a:pt x="1164387" y="722092"/>
                  <a:pt x="1174520" y="717625"/>
                  <a:pt x="1186786" y="717625"/>
                </a:cubicBezTo>
                <a:close/>
                <a:moveTo>
                  <a:pt x="1307192" y="679428"/>
                </a:moveTo>
                <a:lnTo>
                  <a:pt x="1380588" y="782421"/>
                </a:lnTo>
                <a:lnTo>
                  <a:pt x="1303993" y="891815"/>
                </a:lnTo>
                <a:lnTo>
                  <a:pt x="1369789" y="891815"/>
                </a:lnTo>
                <a:lnTo>
                  <a:pt x="1413386" y="826019"/>
                </a:lnTo>
                <a:lnTo>
                  <a:pt x="1456583" y="891815"/>
                </a:lnTo>
                <a:lnTo>
                  <a:pt x="1525579" y="891815"/>
                </a:lnTo>
                <a:lnTo>
                  <a:pt x="1446984" y="780022"/>
                </a:lnTo>
                <a:lnTo>
                  <a:pt x="1518980" y="679428"/>
                </a:lnTo>
                <a:lnTo>
                  <a:pt x="1452984" y="679428"/>
                </a:lnTo>
                <a:lnTo>
                  <a:pt x="1413386" y="737824"/>
                </a:lnTo>
                <a:lnTo>
                  <a:pt x="1375788" y="679428"/>
                </a:lnTo>
                <a:close/>
                <a:moveTo>
                  <a:pt x="396341" y="679428"/>
                </a:moveTo>
                <a:lnTo>
                  <a:pt x="396341" y="813820"/>
                </a:lnTo>
                <a:cubicBezTo>
                  <a:pt x="396341" y="833818"/>
                  <a:pt x="398874" y="849484"/>
                  <a:pt x="403940" y="860817"/>
                </a:cubicBezTo>
                <a:cubicBezTo>
                  <a:pt x="409007" y="872149"/>
                  <a:pt x="417206" y="880949"/>
                  <a:pt x="428539" y="887215"/>
                </a:cubicBezTo>
                <a:cubicBezTo>
                  <a:pt x="439872" y="893481"/>
                  <a:pt x="452671" y="896614"/>
                  <a:pt x="466937" y="896614"/>
                </a:cubicBezTo>
                <a:cubicBezTo>
                  <a:pt x="480936" y="896614"/>
                  <a:pt x="494235" y="893348"/>
                  <a:pt x="506834" y="886815"/>
                </a:cubicBezTo>
                <a:cubicBezTo>
                  <a:pt x="519433" y="880282"/>
                  <a:pt x="529599" y="871349"/>
                  <a:pt x="537332" y="860017"/>
                </a:cubicBezTo>
                <a:lnTo>
                  <a:pt x="537332" y="891815"/>
                </a:lnTo>
                <a:lnTo>
                  <a:pt x="589529" y="891815"/>
                </a:lnTo>
                <a:lnTo>
                  <a:pt x="589529" y="679428"/>
                </a:lnTo>
                <a:lnTo>
                  <a:pt x="533333" y="679428"/>
                </a:lnTo>
                <a:lnTo>
                  <a:pt x="533333" y="769022"/>
                </a:lnTo>
                <a:cubicBezTo>
                  <a:pt x="533333" y="799420"/>
                  <a:pt x="531933" y="818519"/>
                  <a:pt x="529133" y="826319"/>
                </a:cubicBezTo>
                <a:cubicBezTo>
                  <a:pt x="526333" y="834118"/>
                  <a:pt x="521133" y="840651"/>
                  <a:pt x="513534" y="845918"/>
                </a:cubicBezTo>
                <a:cubicBezTo>
                  <a:pt x="505934" y="851184"/>
                  <a:pt x="497335" y="853817"/>
                  <a:pt x="487735" y="853817"/>
                </a:cubicBezTo>
                <a:cubicBezTo>
                  <a:pt x="479336" y="853817"/>
                  <a:pt x="472403" y="851851"/>
                  <a:pt x="466937" y="847917"/>
                </a:cubicBezTo>
                <a:cubicBezTo>
                  <a:pt x="461470" y="843984"/>
                  <a:pt x="457704" y="838651"/>
                  <a:pt x="455637" y="831918"/>
                </a:cubicBezTo>
                <a:cubicBezTo>
                  <a:pt x="453571" y="825185"/>
                  <a:pt x="452537" y="806887"/>
                  <a:pt x="452537" y="777022"/>
                </a:cubicBezTo>
                <a:lnTo>
                  <a:pt x="452537" y="679428"/>
                </a:lnTo>
                <a:close/>
                <a:moveTo>
                  <a:pt x="1183386" y="674628"/>
                </a:moveTo>
                <a:cubicBezTo>
                  <a:pt x="1155254" y="674628"/>
                  <a:pt x="1131989" y="684594"/>
                  <a:pt x="1113590" y="704526"/>
                </a:cubicBezTo>
                <a:cubicBezTo>
                  <a:pt x="1095191" y="724458"/>
                  <a:pt x="1085992" y="752023"/>
                  <a:pt x="1085992" y="787221"/>
                </a:cubicBezTo>
                <a:cubicBezTo>
                  <a:pt x="1085992" y="816686"/>
                  <a:pt x="1092992" y="841084"/>
                  <a:pt x="1106991" y="860417"/>
                </a:cubicBezTo>
                <a:cubicBezTo>
                  <a:pt x="1124723" y="884549"/>
                  <a:pt x="1152055" y="896614"/>
                  <a:pt x="1188986" y="896614"/>
                </a:cubicBezTo>
                <a:cubicBezTo>
                  <a:pt x="1212318" y="896614"/>
                  <a:pt x="1231750" y="891248"/>
                  <a:pt x="1247282" y="880515"/>
                </a:cubicBezTo>
                <a:cubicBezTo>
                  <a:pt x="1262814" y="869783"/>
                  <a:pt x="1274180" y="854150"/>
                  <a:pt x="1281380" y="833618"/>
                </a:cubicBezTo>
                <a:lnTo>
                  <a:pt x="1225383" y="824219"/>
                </a:lnTo>
                <a:cubicBezTo>
                  <a:pt x="1222317" y="834885"/>
                  <a:pt x="1217784" y="842618"/>
                  <a:pt x="1211784" y="847417"/>
                </a:cubicBezTo>
                <a:cubicBezTo>
                  <a:pt x="1205785" y="852217"/>
                  <a:pt x="1198385" y="854617"/>
                  <a:pt x="1189586" y="854617"/>
                </a:cubicBezTo>
                <a:cubicBezTo>
                  <a:pt x="1176653" y="854617"/>
                  <a:pt x="1165854" y="849984"/>
                  <a:pt x="1157188" y="840718"/>
                </a:cubicBezTo>
                <a:cubicBezTo>
                  <a:pt x="1148521" y="831452"/>
                  <a:pt x="1143988" y="818486"/>
                  <a:pt x="1143588" y="801820"/>
                </a:cubicBezTo>
                <a:lnTo>
                  <a:pt x="1284380" y="801820"/>
                </a:lnTo>
                <a:cubicBezTo>
                  <a:pt x="1285180" y="758756"/>
                  <a:pt x="1276447" y="726792"/>
                  <a:pt x="1258181" y="705926"/>
                </a:cubicBezTo>
                <a:cubicBezTo>
                  <a:pt x="1239916" y="685061"/>
                  <a:pt x="1214984" y="674628"/>
                  <a:pt x="1183386" y="674628"/>
                </a:cubicBezTo>
                <a:close/>
                <a:moveTo>
                  <a:pt x="951186" y="674628"/>
                </a:moveTo>
                <a:cubicBezTo>
                  <a:pt x="920655" y="674628"/>
                  <a:pt x="898123" y="680894"/>
                  <a:pt x="883590" y="693427"/>
                </a:cubicBezTo>
                <a:cubicBezTo>
                  <a:pt x="869058" y="705959"/>
                  <a:pt x="861792" y="721425"/>
                  <a:pt x="861792" y="739824"/>
                </a:cubicBezTo>
                <a:cubicBezTo>
                  <a:pt x="861792" y="760223"/>
                  <a:pt x="870191" y="776155"/>
                  <a:pt x="886990" y="787621"/>
                </a:cubicBezTo>
                <a:cubicBezTo>
                  <a:pt x="899123" y="795887"/>
                  <a:pt x="927854" y="805020"/>
                  <a:pt x="973185" y="815019"/>
                </a:cubicBezTo>
                <a:cubicBezTo>
                  <a:pt x="982918" y="817286"/>
                  <a:pt x="989184" y="819752"/>
                  <a:pt x="991984" y="822419"/>
                </a:cubicBezTo>
                <a:cubicBezTo>
                  <a:pt x="994650" y="825219"/>
                  <a:pt x="995983" y="828752"/>
                  <a:pt x="995983" y="833018"/>
                </a:cubicBezTo>
                <a:cubicBezTo>
                  <a:pt x="995983" y="839285"/>
                  <a:pt x="993517" y="844284"/>
                  <a:pt x="988584" y="848017"/>
                </a:cubicBezTo>
                <a:cubicBezTo>
                  <a:pt x="981251" y="853350"/>
                  <a:pt x="970318" y="856017"/>
                  <a:pt x="955786" y="856017"/>
                </a:cubicBezTo>
                <a:cubicBezTo>
                  <a:pt x="942587" y="856017"/>
                  <a:pt x="932321" y="853184"/>
                  <a:pt x="924988" y="847517"/>
                </a:cubicBezTo>
                <a:cubicBezTo>
                  <a:pt x="917655" y="841851"/>
                  <a:pt x="912788" y="833552"/>
                  <a:pt x="910389" y="822619"/>
                </a:cubicBezTo>
                <a:lnTo>
                  <a:pt x="853992" y="831218"/>
                </a:lnTo>
                <a:cubicBezTo>
                  <a:pt x="859192" y="851351"/>
                  <a:pt x="870224" y="867283"/>
                  <a:pt x="887090" y="879016"/>
                </a:cubicBezTo>
                <a:cubicBezTo>
                  <a:pt x="903956" y="890748"/>
                  <a:pt x="926854" y="896614"/>
                  <a:pt x="955786" y="896614"/>
                </a:cubicBezTo>
                <a:cubicBezTo>
                  <a:pt x="987651" y="896614"/>
                  <a:pt x="1011716" y="889615"/>
                  <a:pt x="1027981" y="875616"/>
                </a:cubicBezTo>
                <a:cubicBezTo>
                  <a:pt x="1044247" y="861617"/>
                  <a:pt x="1052380" y="844884"/>
                  <a:pt x="1052380" y="825419"/>
                </a:cubicBezTo>
                <a:cubicBezTo>
                  <a:pt x="1052380" y="807553"/>
                  <a:pt x="1046514" y="793621"/>
                  <a:pt x="1034781" y="783621"/>
                </a:cubicBezTo>
                <a:cubicBezTo>
                  <a:pt x="1022915" y="773755"/>
                  <a:pt x="1002016" y="765422"/>
                  <a:pt x="972085" y="758623"/>
                </a:cubicBezTo>
                <a:cubicBezTo>
                  <a:pt x="942153" y="751823"/>
                  <a:pt x="924654" y="746557"/>
                  <a:pt x="919588" y="742824"/>
                </a:cubicBezTo>
                <a:cubicBezTo>
                  <a:pt x="915855" y="740024"/>
                  <a:pt x="913988" y="736624"/>
                  <a:pt x="913988" y="732624"/>
                </a:cubicBezTo>
                <a:cubicBezTo>
                  <a:pt x="913988" y="727958"/>
                  <a:pt x="916122" y="724158"/>
                  <a:pt x="920388" y="721225"/>
                </a:cubicBezTo>
                <a:cubicBezTo>
                  <a:pt x="926788" y="717092"/>
                  <a:pt x="937387" y="715026"/>
                  <a:pt x="952186" y="715026"/>
                </a:cubicBezTo>
                <a:cubicBezTo>
                  <a:pt x="963919" y="715026"/>
                  <a:pt x="972951" y="717225"/>
                  <a:pt x="979284" y="721625"/>
                </a:cubicBezTo>
                <a:cubicBezTo>
                  <a:pt x="985617" y="726025"/>
                  <a:pt x="989917" y="732358"/>
                  <a:pt x="992184" y="740624"/>
                </a:cubicBezTo>
                <a:lnTo>
                  <a:pt x="1045180" y="730825"/>
                </a:lnTo>
                <a:cubicBezTo>
                  <a:pt x="1039847" y="712292"/>
                  <a:pt x="1030115" y="698293"/>
                  <a:pt x="1015982" y="688827"/>
                </a:cubicBezTo>
                <a:cubicBezTo>
                  <a:pt x="1001850" y="679361"/>
                  <a:pt x="980251" y="674628"/>
                  <a:pt x="951186" y="674628"/>
                </a:cubicBezTo>
                <a:close/>
                <a:moveTo>
                  <a:pt x="722586" y="674628"/>
                </a:moveTo>
                <a:cubicBezTo>
                  <a:pt x="692055" y="674628"/>
                  <a:pt x="669523" y="680894"/>
                  <a:pt x="654990" y="693427"/>
                </a:cubicBezTo>
                <a:cubicBezTo>
                  <a:pt x="640458" y="705959"/>
                  <a:pt x="633192" y="721425"/>
                  <a:pt x="633192" y="739824"/>
                </a:cubicBezTo>
                <a:cubicBezTo>
                  <a:pt x="633192" y="760223"/>
                  <a:pt x="641591" y="776155"/>
                  <a:pt x="658390" y="787621"/>
                </a:cubicBezTo>
                <a:cubicBezTo>
                  <a:pt x="670523" y="795887"/>
                  <a:pt x="699254" y="805020"/>
                  <a:pt x="744585" y="815019"/>
                </a:cubicBezTo>
                <a:cubicBezTo>
                  <a:pt x="754318" y="817286"/>
                  <a:pt x="760584" y="819752"/>
                  <a:pt x="763384" y="822419"/>
                </a:cubicBezTo>
                <a:cubicBezTo>
                  <a:pt x="766050" y="825219"/>
                  <a:pt x="767383" y="828752"/>
                  <a:pt x="767383" y="833018"/>
                </a:cubicBezTo>
                <a:cubicBezTo>
                  <a:pt x="767383" y="839285"/>
                  <a:pt x="764917" y="844284"/>
                  <a:pt x="759984" y="848017"/>
                </a:cubicBezTo>
                <a:cubicBezTo>
                  <a:pt x="752651" y="853350"/>
                  <a:pt x="741718" y="856017"/>
                  <a:pt x="727186" y="856017"/>
                </a:cubicBezTo>
                <a:cubicBezTo>
                  <a:pt x="713987" y="856017"/>
                  <a:pt x="703721" y="853184"/>
                  <a:pt x="696388" y="847517"/>
                </a:cubicBezTo>
                <a:cubicBezTo>
                  <a:pt x="689055" y="841851"/>
                  <a:pt x="684188" y="833552"/>
                  <a:pt x="681789" y="822619"/>
                </a:cubicBezTo>
                <a:lnTo>
                  <a:pt x="625392" y="831218"/>
                </a:lnTo>
                <a:cubicBezTo>
                  <a:pt x="630592" y="851351"/>
                  <a:pt x="641624" y="867283"/>
                  <a:pt x="658490" y="879016"/>
                </a:cubicBezTo>
                <a:cubicBezTo>
                  <a:pt x="675356" y="890748"/>
                  <a:pt x="698254" y="896614"/>
                  <a:pt x="727186" y="896614"/>
                </a:cubicBezTo>
                <a:cubicBezTo>
                  <a:pt x="759051" y="896614"/>
                  <a:pt x="783116" y="889615"/>
                  <a:pt x="799381" y="875616"/>
                </a:cubicBezTo>
                <a:cubicBezTo>
                  <a:pt x="815647" y="861617"/>
                  <a:pt x="823780" y="844884"/>
                  <a:pt x="823780" y="825419"/>
                </a:cubicBezTo>
                <a:cubicBezTo>
                  <a:pt x="823780" y="807553"/>
                  <a:pt x="817914" y="793621"/>
                  <a:pt x="806181" y="783621"/>
                </a:cubicBezTo>
                <a:cubicBezTo>
                  <a:pt x="794315" y="773755"/>
                  <a:pt x="773416" y="765422"/>
                  <a:pt x="743485" y="758623"/>
                </a:cubicBezTo>
                <a:cubicBezTo>
                  <a:pt x="713553" y="751823"/>
                  <a:pt x="696054" y="746557"/>
                  <a:pt x="690988" y="742824"/>
                </a:cubicBezTo>
                <a:cubicBezTo>
                  <a:pt x="687255" y="740024"/>
                  <a:pt x="685388" y="736624"/>
                  <a:pt x="685388" y="732624"/>
                </a:cubicBezTo>
                <a:cubicBezTo>
                  <a:pt x="685388" y="727958"/>
                  <a:pt x="687522" y="724158"/>
                  <a:pt x="691788" y="721225"/>
                </a:cubicBezTo>
                <a:cubicBezTo>
                  <a:pt x="698188" y="717092"/>
                  <a:pt x="708787" y="715026"/>
                  <a:pt x="723586" y="715026"/>
                </a:cubicBezTo>
                <a:cubicBezTo>
                  <a:pt x="735319" y="715026"/>
                  <a:pt x="744351" y="717225"/>
                  <a:pt x="750684" y="721625"/>
                </a:cubicBezTo>
                <a:cubicBezTo>
                  <a:pt x="757017" y="726025"/>
                  <a:pt x="761317" y="732358"/>
                  <a:pt x="763584" y="740624"/>
                </a:cubicBezTo>
                <a:lnTo>
                  <a:pt x="816580" y="730825"/>
                </a:lnTo>
                <a:cubicBezTo>
                  <a:pt x="811247" y="712292"/>
                  <a:pt x="801515" y="698293"/>
                  <a:pt x="787382" y="688827"/>
                </a:cubicBezTo>
                <a:cubicBezTo>
                  <a:pt x="773250" y="679361"/>
                  <a:pt x="751651" y="674628"/>
                  <a:pt x="722586" y="674628"/>
                </a:cubicBezTo>
                <a:close/>
                <a:moveTo>
                  <a:pt x="224310" y="593633"/>
                </a:moveTo>
                <a:cubicBezTo>
                  <a:pt x="201778" y="593633"/>
                  <a:pt x="182545" y="597033"/>
                  <a:pt x="166613" y="603832"/>
                </a:cubicBezTo>
                <a:cubicBezTo>
                  <a:pt x="150681" y="610632"/>
                  <a:pt x="138481" y="620531"/>
                  <a:pt x="130015" y="633531"/>
                </a:cubicBezTo>
                <a:cubicBezTo>
                  <a:pt x="121549" y="646530"/>
                  <a:pt x="117316" y="660496"/>
                  <a:pt x="117316" y="675428"/>
                </a:cubicBezTo>
                <a:cubicBezTo>
                  <a:pt x="117316" y="698627"/>
                  <a:pt x="126316" y="718292"/>
                  <a:pt x="144314" y="734424"/>
                </a:cubicBezTo>
                <a:cubicBezTo>
                  <a:pt x="157114" y="745890"/>
                  <a:pt x="179379" y="755556"/>
                  <a:pt x="211110" y="763423"/>
                </a:cubicBezTo>
                <a:cubicBezTo>
                  <a:pt x="235776" y="769556"/>
                  <a:pt x="251575" y="773822"/>
                  <a:pt x="258507" y="776222"/>
                </a:cubicBezTo>
                <a:cubicBezTo>
                  <a:pt x="268640" y="779822"/>
                  <a:pt x="275740" y="784055"/>
                  <a:pt x="279806" y="788921"/>
                </a:cubicBezTo>
                <a:cubicBezTo>
                  <a:pt x="283873" y="793787"/>
                  <a:pt x="285906" y="799687"/>
                  <a:pt x="285906" y="806620"/>
                </a:cubicBezTo>
                <a:cubicBezTo>
                  <a:pt x="285906" y="817419"/>
                  <a:pt x="281073" y="826852"/>
                  <a:pt x="271407" y="834918"/>
                </a:cubicBezTo>
                <a:cubicBezTo>
                  <a:pt x="261741" y="842984"/>
                  <a:pt x="247375" y="847017"/>
                  <a:pt x="228309" y="847017"/>
                </a:cubicBezTo>
                <a:cubicBezTo>
                  <a:pt x="210310" y="847017"/>
                  <a:pt x="196011" y="842484"/>
                  <a:pt x="185412" y="833418"/>
                </a:cubicBezTo>
                <a:cubicBezTo>
                  <a:pt x="174813" y="824352"/>
                  <a:pt x="167780" y="810153"/>
                  <a:pt x="164313" y="790821"/>
                </a:cubicBezTo>
                <a:lnTo>
                  <a:pt x="106717" y="796421"/>
                </a:lnTo>
                <a:cubicBezTo>
                  <a:pt x="110583" y="829219"/>
                  <a:pt x="122449" y="854184"/>
                  <a:pt x="142315" y="871316"/>
                </a:cubicBezTo>
                <a:cubicBezTo>
                  <a:pt x="162180" y="888448"/>
                  <a:pt x="190645" y="897014"/>
                  <a:pt x="227709" y="897014"/>
                </a:cubicBezTo>
                <a:cubicBezTo>
                  <a:pt x="253174" y="897014"/>
                  <a:pt x="274440" y="893448"/>
                  <a:pt x="291505" y="886315"/>
                </a:cubicBezTo>
                <a:cubicBezTo>
                  <a:pt x="308571" y="879182"/>
                  <a:pt x="321770" y="868283"/>
                  <a:pt x="331103" y="853617"/>
                </a:cubicBezTo>
                <a:cubicBezTo>
                  <a:pt x="340436" y="838951"/>
                  <a:pt x="345102" y="823219"/>
                  <a:pt x="345102" y="806420"/>
                </a:cubicBezTo>
                <a:cubicBezTo>
                  <a:pt x="345102" y="787888"/>
                  <a:pt x="341202" y="772322"/>
                  <a:pt x="333403" y="759723"/>
                </a:cubicBezTo>
                <a:cubicBezTo>
                  <a:pt x="325603" y="747124"/>
                  <a:pt x="314804" y="737191"/>
                  <a:pt x="301005" y="729925"/>
                </a:cubicBezTo>
                <a:cubicBezTo>
                  <a:pt x="287206" y="722658"/>
                  <a:pt x="265907" y="715626"/>
                  <a:pt x="237109" y="708826"/>
                </a:cubicBezTo>
                <a:cubicBezTo>
                  <a:pt x="208311" y="702026"/>
                  <a:pt x="190178" y="695493"/>
                  <a:pt x="182712" y="689227"/>
                </a:cubicBezTo>
                <a:cubicBezTo>
                  <a:pt x="176846" y="684294"/>
                  <a:pt x="173913" y="678361"/>
                  <a:pt x="173913" y="671428"/>
                </a:cubicBezTo>
                <a:cubicBezTo>
                  <a:pt x="173913" y="663829"/>
                  <a:pt x="177046" y="657762"/>
                  <a:pt x="183312" y="653229"/>
                </a:cubicBezTo>
                <a:cubicBezTo>
                  <a:pt x="193045" y="646163"/>
                  <a:pt x="206511" y="642630"/>
                  <a:pt x="223710" y="642630"/>
                </a:cubicBezTo>
                <a:cubicBezTo>
                  <a:pt x="240375" y="642630"/>
                  <a:pt x="252874" y="645930"/>
                  <a:pt x="261207" y="652529"/>
                </a:cubicBezTo>
                <a:cubicBezTo>
                  <a:pt x="269540" y="659129"/>
                  <a:pt x="274973" y="669962"/>
                  <a:pt x="277506" y="685027"/>
                </a:cubicBezTo>
                <a:lnTo>
                  <a:pt x="336703" y="682428"/>
                </a:lnTo>
                <a:cubicBezTo>
                  <a:pt x="335769" y="655496"/>
                  <a:pt x="326003" y="633964"/>
                  <a:pt x="307405" y="617831"/>
                </a:cubicBezTo>
                <a:cubicBezTo>
                  <a:pt x="288806" y="601699"/>
                  <a:pt x="261107" y="593633"/>
                  <a:pt x="224310" y="593633"/>
                </a:cubicBezTo>
                <a:close/>
                <a:moveTo>
                  <a:pt x="793842" y="0"/>
                </a:moveTo>
                <a:cubicBezTo>
                  <a:pt x="1232269" y="0"/>
                  <a:pt x="1587684" y="329113"/>
                  <a:pt x="1587684" y="735095"/>
                </a:cubicBezTo>
                <a:cubicBezTo>
                  <a:pt x="1587684" y="1141077"/>
                  <a:pt x="1232269" y="1470190"/>
                  <a:pt x="793842" y="1470190"/>
                </a:cubicBezTo>
                <a:cubicBezTo>
                  <a:pt x="355415" y="1470190"/>
                  <a:pt x="0" y="1141077"/>
                  <a:pt x="0" y="735095"/>
                </a:cubicBezTo>
                <a:cubicBezTo>
                  <a:pt x="0" y="329113"/>
                  <a:pt x="355415" y="0"/>
                  <a:pt x="793842" y="0"/>
                </a:cubicBezTo>
                <a:close/>
              </a:path>
            </a:pathLst>
          </a:custGeom>
          <a:ln w="190500" cap="rnd">
            <a:noFill/>
            <a:prstDash val="solid"/>
          </a:ln>
          <a:effectLst>
            <a:outerShdw sx="1000" sy="1000" algn="bl" rotWithShape="0">
              <a:srgbClr val="000000"/>
            </a:outerShdw>
          </a:effectLst>
          <a:extLst>
            <a:ext uri="{909E8E84-426E-40DD-AFC4-6F175D3DCCD1}">
              <a14:hiddenFill xmlns:a14="http://schemas.microsoft.com/office/drawing/2010/main">
                <a:solidFill>
                  <a:srgbClr val="FFFFFF"/>
                </a:solidFill>
              </a14:hiddenFill>
            </a:ext>
          </a:extLst>
        </p:spPr>
      </p:pic>
      <p:pic>
        <p:nvPicPr>
          <p:cNvPr id="64" name="Picture 63">
            <a:extLst>
              <a:ext uri="{FF2B5EF4-FFF2-40B4-BE49-F238E27FC236}">
                <a16:creationId xmlns:a16="http://schemas.microsoft.com/office/drawing/2014/main" id="{0EBF7BD9-6FE5-13D5-5ED3-AA724ACABEBE}"/>
              </a:ext>
            </a:extLst>
          </p:cNvPr>
          <p:cNvPicPr>
            <a:picLocks noChangeAspect="1"/>
          </p:cNvPicPr>
          <p:nvPr/>
        </p:nvPicPr>
        <p:blipFill>
          <a:blip r:embed="rId6" cstate="email">
            <a:alphaModFix/>
            <a:duotone>
              <a:schemeClr val="bg2">
                <a:shade val="45000"/>
                <a:satMod val="135000"/>
              </a:schemeClr>
              <a:prstClr val="white"/>
            </a:duotone>
            <a:extLst>
              <a:ext uri="{28A0092B-C50C-407E-A947-70E740481C1C}">
                <a14:useLocalDpi xmlns:a14="http://schemas.microsoft.com/office/drawing/2010/main"/>
              </a:ext>
              <a:ext uri="{837473B0-CC2E-450A-ABE3-18F120FF3D39}">
                <a1611:picAttrSrcUrl xmlns:a1611="http://schemas.microsoft.com/office/drawing/2016/11/main" r:id="rId7"/>
              </a:ext>
            </a:extLst>
          </a:blip>
          <a:srcRect/>
          <a:stretch/>
        </p:blipFill>
        <p:spPr>
          <a:xfrm>
            <a:off x="141113" y="3508358"/>
            <a:ext cx="1060374" cy="1020313"/>
          </a:xfrm>
          <a:custGeom>
            <a:avLst/>
            <a:gdLst/>
            <a:ahLst/>
            <a:cxnLst/>
            <a:rect l="l" t="t" r="r" b="b"/>
            <a:pathLst>
              <a:path w="1475716" h="1419962">
                <a:moveTo>
                  <a:pt x="1041060" y="576731"/>
                </a:moveTo>
                <a:lnTo>
                  <a:pt x="1041060" y="869913"/>
                </a:lnTo>
                <a:lnTo>
                  <a:pt x="1264047" y="869913"/>
                </a:lnTo>
                <a:lnTo>
                  <a:pt x="1264047" y="820516"/>
                </a:lnTo>
                <a:lnTo>
                  <a:pt x="1100257" y="820516"/>
                </a:lnTo>
                <a:lnTo>
                  <a:pt x="1100257" y="740721"/>
                </a:lnTo>
                <a:lnTo>
                  <a:pt x="1247448" y="740721"/>
                </a:lnTo>
                <a:lnTo>
                  <a:pt x="1247448" y="691324"/>
                </a:lnTo>
                <a:lnTo>
                  <a:pt x="1100257" y="691324"/>
                </a:lnTo>
                <a:lnTo>
                  <a:pt x="1100257" y="626328"/>
                </a:lnTo>
                <a:lnTo>
                  <a:pt x="1258447" y="626328"/>
                </a:lnTo>
                <a:lnTo>
                  <a:pt x="1258447" y="576731"/>
                </a:lnTo>
                <a:close/>
                <a:moveTo>
                  <a:pt x="764835" y="576731"/>
                </a:moveTo>
                <a:lnTo>
                  <a:pt x="764835" y="869913"/>
                </a:lnTo>
                <a:lnTo>
                  <a:pt x="987822" y="869913"/>
                </a:lnTo>
                <a:lnTo>
                  <a:pt x="987822" y="820516"/>
                </a:lnTo>
                <a:lnTo>
                  <a:pt x="824032" y="820516"/>
                </a:lnTo>
                <a:lnTo>
                  <a:pt x="824032" y="740721"/>
                </a:lnTo>
                <a:lnTo>
                  <a:pt x="971223" y="740721"/>
                </a:lnTo>
                <a:lnTo>
                  <a:pt x="971223" y="691324"/>
                </a:lnTo>
                <a:lnTo>
                  <a:pt x="824032" y="691324"/>
                </a:lnTo>
                <a:lnTo>
                  <a:pt x="824032" y="626328"/>
                </a:lnTo>
                <a:lnTo>
                  <a:pt x="982222" y="626328"/>
                </a:lnTo>
                <a:lnTo>
                  <a:pt x="982222" y="576731"/>
                </a:lnTo>
                <a:close/>
                <a:moveTo>
                  <a:pt x="470160" y="576731"/>
                </a:moveTo>
                <a:lnTo>
                  <a:pt x="470160" y="869913"/>
                </a:lnTo>
                <a:lnTo>
                  <a:pt x="525157" y="869913"/>
                </a:lnTo>
                <a:lnTo>
                  <a:pt x="525157" y="678725"/>
                </a:lnTo>
                <a:lnTo>
                  <a:pt x="643350" y="869913"/>
                </a:lnTo>
                <a:lnTo>
                  <a:pt x="702746" y="869913"/>
                </a:lnTo>
                <a:lnTo>
                  <a:pt x="702746" y="576731"/>
                </a:lnTo>
                <a:lnTo>
                  <a:pt x="647749" y="576731"/>
                </a:lnTo>
                <a:lnTo>
                  <a:pt x="647749" y="772519"/>
                </a:lnTo>
                <a:lnTo>
                  <a:pt x="527757" y="576731"/>
                </a:lnTo>
                <a:close/>
                <a:moveTo>
                  <a:pt x="295929" y="571731"/>
                </a:moveTo>
                <a:cubicBezTo>
                  <a:pt x="273397" y="571731"/>
                  <a:pt x="254165" y="575131"/>
                  <a:pt x="238233" y="581931"/>
                </a:cubicBezTo>
                <a:cubicBezTo>
                  <a:pt x="222300" y="588730"/>
                  <a:pt x="210101" y="598630"/>
                  <a:pt x="201635" y="611629"/>
                </a:cubicBezTo>
                <a:cubicBezTo>
                  <a:pt x="193169" y="624628"/>
                  <a:pt x="188935" y="638594"/>
                  <a:pt x="188935" y="653526"/>
                </a:cubicBezTo>
                <a:cubicBezTo>
                  <a:pt x="188935" y="676725"/>
                  <a:pt x="197935" y="696391"/>
                  <a:pt x="215934" y="712523"/>
                </a:cubicBezTo>
                <a:cubicBezTo>
                  <a:pt x="228733" y="723989"/>
                  <a:pt x="250998" y="733655"/>
                  <a:pt x="282730" y="741521"/>
                </a:cubicBezTo>
                <a:cubicBezTo>
                  <a:pt x="307395" y="747654"/>
                  <a:pt x="323194" y="751920"/>
                  <a:pt x="330127" y="754320"/>
                </a:cubicBezTo>
                <a:cubicBezTo>
                  <a:pt x="340260" y="757920"/>
                  <a:pt x="347359" y="762153"/>
                  <a:pt x="351426" y="767020"/>
                </a:cubicBezTo>
                <a:cubicBezTo>
                  <a:pt x="355492" y="771886"/>
                  <a:pt x="357525" y="777786"/>
                  <a:pt x="357525" y="784718"/>
                </a:cubicBezTo>
                <a:cubicBezTo>
                  <a:pt x="357525" y="795518"/>
                  <a:pt x="352692" y="804951"/>
                  <a:pt x="343026" y="813017"/>
                </a:cubicBezTo>
                <a:cubicBezTo>
                  <a:pt x="333360" y="821083"/>
                  <a:pt x="318994" y="825116"/>
                  <a:pt x="299929" y="825116"/>
                </a:cubicBezTo>
                <a:cubicBezTo>
                  <a:pt x="281930" y="825116"/>
                  <a:pt x="267631" y="820583"/>
                  <a:pt x="257031" y="811517"/>
                </a:cubicBezTo>
                <a:cubicBezTo>
                  <a:pt x="246432" y="802451"/>
                  <a:pt x="239399" y="788252"/>
                  <a:pt x="235933" y="768919"/>
                </a:cubicBezTo>
                <a:lnTo>
                  <a:pt x="178336" y="774519"/>
                </a:lnTo>
                <a:cubicBezTo>
                  <a:pt x="182203" y="807317"/>
                  <a:pt x="194069" y="832282"/>
                  <a:pt x="213934" y="849414"/>
                </a:cubicBezTo>
                <a:cubicBezTo>
                  <a:pt x="233799" y="866547"/>
                  <a:pt x="262264" y="875113"/>
                  <a:pt x="299329" y="875113"/>
                </a:cubicBezTo>
                <a:cubicBezTo>
                  <a:pt x="324794" y="875113"/>
                  <a:pt x="346059" y="871546"/>
                  <a:pt x="363125" y="864414"/>
                </a:cubicBezTo>
                <a:cubicBezTo>
                  <a:pt x="380190" y="857281"/>
                  <a:pt x="393390" y="846381"/>
                  <a:pt x="402722" y="831716"/>
                </a:cubicBezTo>
                <a:cubicBezTo>
                  <a:pt x="412055" y="817050"/>
                  <a:pt x="416722" y="801317"/>
                  <a:pt x="416722" y="784518"/>
                </a:cubicBezTo>
                <a:cubicBezTo>
                  <a:pt x="416722" y="765986"/>
                  <a:pt x="412822" y="750421"/>
                  <a:pt x="405022" y="737821"/>
                </a:cubicBezTo>
                <a:cubicBezTo>
                  <a:pt x="397223" y="725222"/>
                  <a:pt x="386423" y="715289"/>
                  <a:pt x="372624" y="708023"/>
                </a:cubicBezTo>
                <a:cubicBezTo>
                  <a:pt x="358825" y="700757"/>
                  <a:pt x="337526" y="693724"/>
                  <a:pt x="308728" y="686924"/>
                </a:cubicBezTo>
                <a:cubicBezTo>
                  <a:pt x="279930" y="680125"/>
                  <a:pt x="261798" y="673592"/>
                  <a:pt x="254332" y="667326"/>
                </a:cubicBezTo>
                <a:cubicBezTo>
                  <a:pt x="248465" y="662393"/>
                  <a:pt x="245532" y="656460"/>
                  <a:pt x="245532" y="649527"/>
                </a:cubicBezTo>
                <a:cubicBezTo>
                  <a:pt x="245532" y="641927"/>
                  <a:pt x="248665" y="635861"/>
                  <a:pt x="254931" y="631328"/>
                </a:cubicBezTo>
                <a:cubicBezTo>
                  <a:pt x="264664" y="624262"/>
                  <a:pt x="278130" y="620728"/>
                  <a:pt x="295329" y="620728"/>
                </a:cubicBezTo>
                <a:cubicBezTo>
                  <a:pt x="311995" y="620728"/>
                  <a:pt x="324494" y="624028"/>
                  <a:pt x="332827" y="630628"/>
                </a:cubicBezTo>
                <a:cubicBezTo>
                  <a:pt x="341160" y="637227"/>
                  <a:pt x="346593" y="648060"/>
                  <a:pt x="349126" y="663126"/>
                </a:cubicBezTo>
                <a:lnTo>
                  <a:pt x="408322" y="660526"/>
                </a:lnTo>
                <a:cubicBezTo>
                  <a:pt x="407389" y="633594"/>
                  <a:pt x="397623" y="612062"/>
                  <a:pt x="379024" y="595930"/>
                </a:cubicBezTo>
                <a:cubicBezTo>
                  <a:pt x="360425" y="579798"/>
                  <a:pt x="332727" y="571731"/>
                  <a:pt x="295929" y="571731"/>
                </a:cubicBezTo>
                <a:close/>
                <a:moveTo>
                  <a:pt x="737858" y="0"/>
                </a:moveTo>
                <a:cubicBezTo>
                  <a:pt x="1145366" y="0"/>
                  <a:pt x="1475716" y="317869"/>
                  <a:pt x="1475716" y="709981"/>
                </a:cubicBezTo>
                <a:cubicBezTo>
                  <a:pt x="1475716" y="1102093"/>
                  <a:pt x="1145366" y="1419962"/>
                  <a:pt x="737858" y="1419962"/>
                </a:cubicBezTo>
                <a:cubicBezTo>
                  <a:pt x="330350" y="1419962"/>
                  <a:pt x="0" y="1102093"/>
                  <a:pt x="0" y="709981"/>
                </a:cubicBezTo>
                <a:cubicBezTo>
                  <a:pt x="0" y="317869"/>
                  <a:pt x="330350" y="0"/>
                  <a:pt x="737858" y="0"/>
                </a:cubicBezTo>
                <a:close/>
              </a:path>
            </a:pathLst>
          </a:custGeom>
        </p:spPr>
      </p:pic>
      <p:pic>
        <p:nvPicPr>
          <p:cNvPr id="65" name="Picture 64">
            <a:extLst>
              <a:ext uri="{FF2B5EF4-FFF2-40B4-BE49-F238E27FC236}">
                <a16:creationId xmlns:a16="http://schemas.microsoft.com/office/drawing/2014/main" id="{F419F28C-4CFD-3566-A708-833CBA8F249B}"/>
              </a:ext>
            </a:extLst>
          </p:cNvPr>
          <p:cNvPicPr>
            <a:picLocks noChangeAspect="1"/>
          </p:cNvPicPr>
          <p:nvPr/>
        </p:nvPicPr>
        <p:blipFill>
          <a:blip r:embed="rId21" cstate="email">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a:xfrm>
            <a:off x="141113" y="176449"/>
            <a:ext cx="1096368" cy="1048554"/>
          </a:xfrm>
          <a:custGeom>
            <a:avLst/>
            <a:gdLst/>
            <a:ahLst/>
            <a:cxnLst/>
            <a:rect l="l" t="t" r="r" b="b"/>
            <a:pathLst>
              <a:path w="1525808" h="1459266">
                <a:moveTo>
                  <a:pt x="677955" y="762168"/>
                </a:moveTo>
                <a:lnTo>
                  <a:pt x="735152" y="832763"/>
                </a:lnTo>
                <a:cubicBezTo>
                  <a:pt x="725552" y="840763"/>
                  <a:pt x="716686" y="846496"/>
                  <a:pt x="708553" y="849962"/>
                </a:cubicBezTo>
                <a:cubicBezTo>
                  <a:pt x="700420" y="853429"/>
                  <a:pt x="691954" y="855162"/>
                  <a:pt x="683155" y="855162"/>
                </a:cubicBezTo>
                <a:cubicBezTo>
                  <a:pt x="669822" y="855162"/>
                  <a:pt x="659190" y="851329"/>
                  <a:pt x="651257" y="843663"/>
                </a:cubicBezTo>
                <a:cubicBezTo>
                  <a:pt x="643324" y="835997"/>
                  <a:pt x="639357" y="826097"/>
                  <a:pt x="639357" y="813965"/>
                </a:cubicBezTo>
                <a:cubicBezTo>
                  <a:pt x="639357" y="804365"/>
                  <a:pt x="642557" y="794966"/>
                  <a:pt x="648957" y="785766"/>
                </a:cubicBezTo>
                <a:cubicBezTo>
                  <a:pt x="655356" y="776567"/>
                  <a:pt x="665023" y="768701"/>
                  <a:pt x="677955" y="762168"/>
                </a:cubicBezTo>
                <a:close/>
                <a:moveTo>
                  <a:pt x="701954" y="637775"/>
                </a:moveTo>
                <a:cubicBezTo>
                  <a:pt x="711153" y="637775"/>
                  <a:pt x="718453" y="640309"/>
                  <a:pt x="723852" y="645375"/>
                </a:cubicBezTo>
                <a:cubicBezTo>
                  <a:pt x="729252" y="650441"/>
                  <a:pt x="731952" y="656574"/>
                  <a:pt x="731952" y="663774"/>
                </a:cubicBezTo>
                <a:cubicBezTo>
                  <a:pt x="731952" y="672307"/>
                  <a:pt x="726352" y="680906"/>
                  <a:pt x="715153" y="689572"/>
                </a:cubicBezTo>
                <a:lnTo>
                  <a:pt x="699954" y="701171"/>
                </a:lnTo>
                <a:lnTo>
                  <a:pt x="686155" y="685172"/>
                </a:lnTo>
                <a:cubicBezTo>
                  <a:pt x="677622" y="675306"/>
                  <a:pt x="673355" y="666907"/>
                  <a:pt x="673355" y="659974"/>
                </a:cubicBezTo>
                <a:cubicBezTo>
                  <a:pt x="673355" y="654108"/>
                  <a:pt x="675889" y="648941"/>
                  <a:pt x="680955" y="644475"/>
                </a:cubicBezTo>
                <a:cubicBezTo>
                  <a:pt x="686021" y="640009"/>
                  <a:pt x="693021" y="637775"/>
                  <a:pt x="701954" y="637775"/>
                </a:cubicBezTo>
                <a:close/>
                <a:moveTo>
                  <a:pt x="860437" y="603177"/>
                </a:moveTo>
                <a:lnTo>
                  <a:pt x="930433" y="896360"/>
                </a:lnTo>
                <a:lnTo>
                  <a:pt x="994629" y="896360"/>
                </a:lnTo>
                <a:lnTo>
                  <a:pt x="1052825" y="677173"/>
                </a:lnTo>
                <a:lnTo>
                  <a:pt x="1111222" y="896360"/>
                </a:lnTo>
                <a:lnTo>
                  <a:pt x="1174018" y="896360"/>
                </a:lnTo>
                <a:lnTo>
                  <a:pt x="1245214" y="603177"/>
                </a:lnTo>
                <a:lnTo>
                  <a:pt x="1185617" y="603177"/>
                </a:lnTo>
                <a:lnTo>
                  <a:pt x="1140620" y="807965"/>
                </a:lnTo>
                <a:lnTo>
                  <a:pt x="1089223" y="603177"/>
                </a:lnTo>
                <a:lnTo>
                  <a:pt x="1018827" y="603177"/>
                </a:lnTo>
                <a:lnTo>
                  <a:pt x="965231" y="804565"/>
                </a:lnTo>
                <a:lnTo>
                  <a:pt x="921033" y="603177"/>
                </a:lnTo>
                <a:close/>
                <a:moveTo>
                  <a:pt x="298885" y="603177"/>
                </a:moveTo>
                <a:lnTo>
                  <a:pt x="298885" y="896360"/>
                </a:lnTo>
                <a:lnTo>
                  <a:pt x="353882" y="896360"/>
                </a:lnTo>
                <a:lnTo>
                  <a:pt x="353882" y="705171"/>
                </a:lnTo>
                <a:lnTo>
                  <a:pt x="472075" y="896360"/>
                </a:lnTo>
                <a:lnTo>
                  <a:pt x="531471" y="896360"/>
                </a:lnTo>
                <a:lnTo>
                  <a:pt x="531471" y="603177"/>
                </a:lnTo>
                <a:lnTo>
                  <a:pt x="476474" y="603177"/>
                </a:lnTo>
                <a:lnTo>
                  <a:pt x="476474" y="798965"/>
                </a:lnTo>
                <a:lnTo>
                  <a:pt x="356482" y="603177"/>
                </a:lnTo>
                <a:close/>
                <a:moveTo>
                  <a:pt x="700554" y="598178"/>
                </a:moveTo>
                <a:cubicBezTo>
                  <a:pt x="674289" y="598178"/>
                  <a:pt x="654056" y="604344"/>
                  <a:pt x="639857" y="616677"/>
                </a:cubicBezTo>
                <a:cubicBezTo>
                  <a:pt x="625658" y="629009"/>
                  <a:pt x="618559" y="644042"/>
                  <a:pt x="618559" y="661774"/>
                </a:cubicBezTo>
                <a:cubicBezTo>
                  <a:pt x="618559" y="671373"/>
                  <a:pt x="621092" y="681539"/>
                  <a:pt x="626158" y="692272"/>
                </a:cubicBezTo>
                <a:cubicBezTo>
                  <a:pt x="631225" y="703005"/>
                  <a:pt x="638757" y="714304"/>
                  <a:pt x="648757" y="726170"/>
                </a:cubicBezTo>
                <a:cubicBezTo>
                  <a:pt x="626492" y="737236"/>
                  <a:pt x="609759" y="750268"/>
                  <a:pt x="598560" y="765268"/>
                </a:cubicBezTo>
                <a:cubicBezTo>
                  <a:pt x="587361" y="780267"/>
                  <a:pt x="581761" y="797166"/>
                  <a:pt x="581761" y="815964"/>
                </a:cubicBezTo>
                <a:cubicBezTo>
                  <a:pt x="581761" y="836630"/>
                  <a:pt x="588894" y="854895"/>
                  <a:pt x="603160" y="870761"/>
                </a:cubicBezTo>
                <a:cubicBezTo>
                  <a:pt x="621559" y="891293"/>
                  <a:pt x="649023" y="901559"/>
                  <a:pt x="685555" y="901559"/>
                </a:cubicBezTo>
                <a:cubicBezTo>
                  <a:pt x="703953" y="901559"/>
                  <a:pt x="719819" y="899026"/>
                  <a:pt x="733152" y="893960"/>
                </a:cubicBezTo>
                <a:cubicBezTo>
                  <a:pt x="746484" y="888893"/>
                  <a:pt x="759083" y="881027"/>
                  <a:pt x="770949" y="870361"/>
                </a:cubicBezTo>
                <a:cubicBezTo>
                  <a:pt x="786282" y="884627"/>
                  <a:pt x="802281" y="895826"/>
                  <a:pt x="818946" y="903959"/>
                </a:cubicBezTo>
                <a:lnTo>
                  <a:pt x="852944" y="860562"/>
                </a:lnTo>
                <a:cubicBezTo>
                  <a:pt x="848278" y="858295"/>
                  <a:pt x="840978" y="853662"/>
                  <a:pt x="831046" y="846663"/>
                </a:cubicBezTo>
                <a:cubicBezTo>
                  <a:pt x="821113" y="839663"/>
                  <a:pt x="813013" y="833230"/>
                  <a:pt x="806747" y="827364"/>
                </a:cubicBezTo>
                <a:cubicBezTo>
                  <a:pt x="811014" y="821764"/>
                  <a:pt x="815013" y="814798"/>
                  <a:pt x="818746" y="806465"/>
                </a:cubicBezTo>
                <a:cubicBezTo>
                  <a:pt x="822479" y="798132"/>
                  <a:pt x="826879" y="784966"/>
                  <a:pt x="831946" y="766967"/>
                </a:cubicBezTo>
                <a:lnTo>
                  <a:pt x="781149" y="755368"/>
                </a:lnTo>
                <a:cubicBezTo>
                  <a:pt x="777682" y="769101"/>
                  <a:pt x="773549" y="780233"/>
                  <a:pt x="768749" y="788766"/>
                </a:cubicBezTo>
                <a:lnTo>
                  <a:pt x="727952" y="734969"/>
                </a:lnTo>
                <a:cubicBezTo>
                  <a:pt x="749417" y="721504"/>
                  <a:pt x="763683" y="709438"/>
                  <a:pt x="770749" y="698772"/>
                </a:cubicBezTo>
                <a:cubicBezTo>
                  <a:pt x="777816" y="688106"/>
                  <a:pt x="781349" y="676840"/>
                  <a:pt x="781349" y="664974"/>
                </a:cubicBezTo>
                <a:cubicBezTo>
                  <a:pt x="781349" y="646308"/>
                  <a:pt x="774216" y="630509"/>
                  <a:pt x="759950" y="617577"/>
                </a:cubicBezTo>
                <a:cubicBezTo>
                  <a:pt x="745684" y="604644"/>
                  <a:pt x="725885" y="598178"/>
                  <a:pt x="700554" y="598178"/>
                </a:cubicBezTo>
                <a:close/>
                <a:moveTo>
                  <a:pt x="762904" y="0"/>
                </a:moveTo>
                <a:cubicBezTo>
                  <a:pt x="1184244" y="0"/>
                  <a:pt x="1525808" y="326668"/>
                  <a:pt x="1525808" y="729633"/>
                </a:cubicBezTo>
                <a:cubicBezTo>
                  <a:pt x="1525808" y="1132598"/>
                  <a:pt x="1184244" y="1459266"/>
                  <a:pt x="762904" y="1459266"/>
                </a:cubicBezTo>
                <a:cubicBezTo>
                  <a:pt x="341564" y="1459266"/>
                  <a:pt x="0" y="1132598"/>
                  <a:pt x="0" y="729633"/>
                </a:cubicBezTo>
                <a:cubicBezTo>
                  <a:pt x="0" y="326668"/>
                  <a:pt x="341564" y="0"/>
                  <a:pt x="762904" y="0"/>
                </a:cubicBezTo>
                <a:close/>
              </a:path>
            </a:pathLst>
          </a:custGeom>
          <a:ln w="190500" cap="rnd">
            <a:noFill/>
            <a:prstDash val="solid"/>
          </a:ln>
          <a:effectLst>
            <a:outerShdw sx="1000" sy="1000" algn="bl" rotWithShape="0">
              <a:srgbClr val="000000"/>
            </a:outerShdw>
          </a:effectLst>
        </p:spPr>
      </p:pic>
      <p:pic>
        <p:nvPicPr>
          <p:cNvPr id="67" name="Picture 66" descr="Visit Broadstairs - quintessential seaside town on the Kent coast - Visit  Thanet">
            <a:extLst>
              <a:ext uri="{FF2B5EF4-FFF2-40B4-BE49-F238E27FC236}">
                <a16:creationId xmlns:a16="http://schemas.microsoft.com/office/drawing/2014/main" id="{A5D8B7D8-2036-AFE1-0762-E2B362C8C53A}"/>
              </a:ext>
            </a:extLst>
          </p:cNvPr>
          <p:cNvPicPr>
            <a:picLocks noChangeAspect="1" noChangeArrowheads="1"/>
          </p:cNvPicPr>
          <p:nvPr/>
        </p:nvPicPr>
        <p:blipFill>
          <a:blip r:embed="rId8" cstate="email">
            <a:duotone>
              <a:schemeClr val="bg2">
                <a:shade val="45000"/>
                <a:satMod val="135000"/>
              </a:schemeClr>
              <a:prstClr val="white"/>
            </a:duotone>
            <a:extLst>
              <a:ext uri="{28A0092B-C50C-407E-A947-70E740481C1C}">
                <a14:useLocalDpi xmlns:a14="http://schemas.microsoft.com/office/drawing/2010/main"/>
              </a:ext>
            </a:extLst>
          </a:blip>
          <a:srcRect/>
          <a:stretch/>
        </p:blipFill>
        <p:spPr bwMode="auto">
          <a:xfrm>
            <a:off x="141113" y="5749211"/>
            <a:ext cx="1069721" cy="996064"/>
          </a:xfrm>
          <a:custGeom>
            <a:avLst/>
            <a:gdLst/>
            <a:ahLst/>
            <a:cxnLst/>
            <a:rect l="l" t="t" r="r" b="b"/>
            <a:pathLst>
              <a:path w="1488724" h="1386216">
                <a:moveTo>
                  <a:pt x="693640" y="714168"/>
                </a:moveTo>
                <a:lnTo>
                  <a:pt x="750836" y="784763"/>
                </a:lnTo>
                <a:cubicBezTo>
                  <a:pt x="741237" y="792763"/>
                  <a:pt x="732371" y="798496"/>
                  <a:pt x="724238" y="801962"/>
                </a:cubicBezTo>
                <a:cubicBezTo>
                  <a:pt x="716105" y="805429"/>
                  <a:pt x="707639" y="807162"/>
                  <a:pt x="698839" y="807162"/>
                </a:cubicBezTo>
                <a:cubicBezTo>
                  <a:pt x="685507" y="807162"/>
                  <a:pt x="674874" y="803329"/>
                  <a:pt x="666941" y="795663"/>
                </a:cubicBezTo>
                <a:cubicBezTo>
                  <a:pt x="659008" y="787997"/>
                  <a:pt x="655042" y="778097"/>
                  <a:pt x="655042" y="765964"/>
                </a:cubicBezTo>
                <a:cubicBezTo>
                  <a:pt x="655042" y="756365"/>
                  <a:pt x="658242" y="746966"/>
                  <a:pt x="664641" y="737766"/>
                </a:cubicBezTo>
                <a:cubicBezTo>
                  <a:pt x="671041" y="728567"/>
                  <a:pt x="680707" y="720701"/>
                  <a:pt x="693640" y="714168"/>
                </a:cubicBezTo>
                <a:close/>
                <a:moveTo>
                  <a:pt x="717638" y="589775"/>
                </a:moveTo>
                <a:cubicBezTo>
                  <a:pt x="726838" y="589775"/>
                  <a:pt x="734137" y="592308"/>
                  <a:pt x="739537" y="597375"/>
                </a:cubicBezTo>
                <a:cubicBezTo>
                  <a:pt x="744936" y="602441"/>
                  <a:pt x="747636" y="608574"/>
                  <a:pt x="747636" y="615774"/>
                </a:cubicBezTo>
                <a:cubicBezTo>
                  <a:pt x="747636" y="624307"/>
                  <a:pt x="742037" y="632906"/>
                  <a:pt x="730837" y="641572"/>
                </a:cubicBezTo>
                <a:lnTo>
                  <a:pt x="715638" y="653171"/>
                </a:lnTo>
                <a:lnTo>
                  <a:pt x="701839" y="637172"/>
                </a:lnTo>
                <a:cubicBezTo>
                  <a:pt x="693306" y="627306"/>
                  <a:pt x="689040" y="618907"/>
                  <a:pt x="689040" y="611974"/>
                </a:cubicBezTo>
                <a:cubicBezTo>
                  <a:pt x="689040" y="606108"/>
                  <a:pt x="691573" y="600941"/>
                  <a:pt x="696639" y="596475"/>
                </a:cubicBezTo>
                <a:cubicBezTo>
                  <a:pt x="701706" y="592008"/>
                  <a:pt x="708705" y="589775"/>
                  <a:pt x="717638" y="589775"/>
                </a:cubicBezTo>
                <a:close/>
                <a:moveTo>
                  <a:pt x="894195" y="555177"/>
                </a:moveTo>
                <a:lnTo>
                  <a:pt x="894195" y="848359"/>
                </a:lnTo>
                <a:lnTo>
                  <a:pt x="949191" y="848359"/>
                </a:lnTo>
                <a:lnTo>
                  <a:pt x="949191" y="617574"/>
                </a:lnTo>
                <a:lnTo>
                  <a:pt x="1007188" y="848359"/>
                </a:lnTo>
                <a:lnTo>
                  <a:pt x="1064184" y="848359"/>
                </a:lnTo>
                <a:lnTo>
                  <a:pt x="1122381" y="617574"/>
                </a:lnTo>
                <a:lnTo>
                  <a:pt x="1122381" y="848359"/>
                </a:lnTo>
                <a:lnTo>
                  <a:pt x="1177377" y="848359"/>
                </a:lnTo>
                <a:lnTo>
                  <a:pt x="1177377" y="555177"/>
                </a:lnTo>
                <a:lnTo>
                  <a:pt x="1088583" y="555177"/>
                </a:lnTo>
                <a:lnTo>
                  <a:pt x="1035986" y="755165"/>
                </a:lnTo>
                <a:lnTo>
                  <a:pt x="982789" y="555177"/>
                </a:lnTo>
                <a:close/>
                <a:moveTo>
                  <a:pt x="324295" y="555177"/>
                </a:moveTo>
                <a:lnTo>
                  <a:pt x="324295" y="848359"/>
                </a:lnTo>
                <a:lnTo>
                  <a:pt x="383491" y="848359"/>
                </a:lnTo>
                <a:lnTo>
                  <a:pt x="383491" y="759765"/>
                </a:lnTo>
                <a:lnTo>
                  <a:pt x="431488" y="710768"/>
                </a:lnTo>
                <a:lnTo>
                  <a:pt x="512083" y="848359"/>
                </a:lnTo>
                <a:lnTo>
                  <a:pt x="588679" y="848359"/>
                </a:lnTo>
                <a:lnTo>
                  <a:pt x="472286" y="669370"/>
                </a:lnTo>
                <a:lnTo>
                  <a:pt x="582679" y="555177"/>
                </a:lnTo>
                <a:lnTo>
                  <a:pt x="503084" y="555177"/>
                </a:lnTo>
                <a:lnTo>
                  <a:pt x="383491" y="685369"/>
                </a:lnTo>
                <a:lnTo>
                  <a:pt x="383491" y="555177"/>
                </a:lnTo>
                <a:close/>
                <a:moveTo>
                  <a:pt x="716238" y="550178"/>
                </a:moveTo>
                <a:cubicBezTo>
                  <a:pt x="689973" y="550178"/>
                  <a:pt x="669741" y="556344"/>
                  <a:pt x="655542" y="568677"/>
                </a:cubicBezTo>
                <a:cubicBezTo>
                  <a:pt x="641343" y="581009"/>
                  <a:pt x="634243" y="596042"/>
                  <a:pt x="634243" y="613774"/>
                </a:cubicBezTo>
                <a:cubicBezTo>
                  <a:pt x="634243" y="623373"/>
                  <a:pt x="636776" y="633539"/>
                  <a:pt x="641843" y="644272"/>
                </a:cubicBezTo>
                <a:cubicBezTo>
                  <a:pt x="646909" y="655005"/>
                  <a:pt x="654442" y="666304"/>
                  <a:pt x="664441" y="678170"/>
                </a:cubicBezTo>
                <a:cubicBezTo>
                  <a:pt x="642176" y="689236"/>
                  <a:pt x="625444" y="702268"/>
                  <a:pt x="614244" y="717268"/>
                </a:cubicBezTo>
                <a:cubicBezTo>
                  <a:pt x="603045" y="732267"/>
                  <a:pt x="597445" y="749166"/>
                  <a:pt x="597445" y="767964"/>
                </a:cubicBezTo>
                <a:cubicBezTo>
                  <a:pt x="597445" y="788630"/>
                  <a:pt x="604578" y="806895"/>
                  <a:pt x="618844" y="822761"/>
                </a:cubicBezTo>
                <a:cubicBezTo>
                  <a:pt x="637243" y="843293"/>
                  <a:pt x="664708" y="853559"/>
                  <a:pt x="701239" y="853559"/>
                </a:cubicBezTo>
                <a:cubicBezTo>
                  <a:pt x="719638" y="853559"/>
                  <a:pt x="735504" y="851026"/>
                  <a:pt x="748836" y="845960"/>
                </a:cubicBezTo>
                <a:cubicBezTo>
                  <a:pt x="762169" y="840893"/>
                  <a:pt x="774768" y="833027"/>
                  <a:pt x="786634" y="822361"/>
                </a:cubicBezTo>
                <a:cubicBezTo>
                  <a:pt x="801966" y="836627"/>
                  <a:pt x="817965" y="847826"/>
                  <a:pt x="834631" y="855959"/>
                </a:cubicBezTo>
                <a:lnTo>
                  <a:pt x="868629" y="812562"/>
                </a:lnTo>
                <a:cubicBezTo>
                  <a:pt x="863962" y="810295"/>
                  <a:pt x="856663" y="805662"/>
                  <a:pt x="846730" y="798663"/>
                </a:cubicBezTo>
                <a:cubicBezTo>
                  <a:pt x="836798" y="791663"/>
                  <a:pt x="828698" y="785230"/>
                  <a:pt x="822432" y="779364"/>
                </a:cubicBezTo>
                <a:cubicBezTo>
                  <a:pt x="826698" y="773764"/>
                  <a:pt x="830698" y="766798"/>
                  <a:pt x="834431" y="758465"/>
                </a:cubicBezTo>
                <a:cubicBezTo>
                  <a:pt x="838164" y="750132"/>
                  <a:pt x="842564" y="736966"/>
                  <a:pt x="847630" y="718967"/>
                </a:cubicBezTo>
                <a:lnTo>
                  <a:pt x="796833" y="707368"/>
                </a:lnTo>
                <a:cubicBezTo>
                  <a:pt x="793367" y="721101"/>
                  <a:pt x="789234" y="732233"/>
                  <a:pt x="784434" y="740766"/>
                </a:cubicBezTo>
                <a:lnTo>
                  <a:pt x="743637" y="686969"/>
                </a:lnTo>
                <a:cubicBezTo>
                  <a:pt x="765102" y="673504"/>
                  <a:pt x="779368" y="661438"/>
                  <a:pt x="786434" y="650772"/>
                </a:cubicBezTo>
                <a:cubicBezTo>
                  <a:pt x="793500" y="640106"/>
                  <a:pt x="797033" y="628840"/>
                  <a:pt x="797033" y="616974"/>
                </a:cubicBezTo>
                <a:cubicBezTo>
                  <a:pt x="797033" y="598308"/>
                  <a:pt x="789900" y="582509"/>
                  <a:pt x="775635" y="569577"/>
                </a:cubicBezTo>
                <a:cubicBezTo>
                  <a:pt x="761369" y="556644"/>
                  <a:pt x="741570" y="550178"/>
                  <a:pt x="716238" y="550178"/>
                </a:cubicBezTo>
                <a:close/>
                <a:moveTo>
                  <a:pt x="744362" y="0"/>
                </a:moveTo>
                <a:cubicBezTo>
                  <a:pt x="1155462" y="0"/>
                  <a:pt x="1488724" y="310315"/>
                  <a:pt x="1488724" y="693108"/>
                </a:cubicBezTo>
                <a:cubicBezTo>
                  <a:pt x="1488724" y="1075901"/>
                  <a:pt x="1155462" y="1386216"/>
                  <a:pt x="744362" y="1386216"/>
                </a:cubicBezTo>
                <a:cubicBezTo>
                  <a:pt x="333262" y="1386216"/>
                  <a:pt x="0" y="1075901"/>
                  <a:pt x="0" y="693108"/>
                </a:cubicBezTo>
                <a:cubicBezTo>
                  <a:pt x="0" y="310315"/>
                  <a:pt x="333262" y="0"/>
                  <a:pt x="744362" y="0"/>
                </a:cubicBezTo>
                <a:close/>
              </a:path>
            </a:pathLst>
          </a:custGeom>
          <a:ln w="190500" cap="rnd">
            <a:noFill/>
            <a:prstDash val="solid"/>
          </a:ln>
          <a:effectLst>
            <a:outerShdw sx="1000" sy="1000" algn="bl" rotWithShape="0">
              <a:srgbClr val="000000"/>
            </a:outerShdw>
          </a:effectLst>
          <a:extLst>
            <a:ext uri="{909E8E84-426E-40DD-AFC4-6F175D3DCCD1}">
              <a14:hiddenFill xmlns:a14="http://schemas.microsoft.com/office/drawing/2010/main">
                <a:solidFill>
                  <a:srgbClr val="FFFFFF"/>
                </a:solidFill>
              </a14:hiddenFill>
            </a:ext>
          </a:extLst>
        </p:spPr>
      </p:pic>
      <p:sp>
        <p:nvSpPr>
          <p:cNvPr id="31" name="Content Placeholder 2">
            <a:extLst>
              <a:ext uri="{FF2B5EF4-FFF2-40B4-BE49-F238E27FC236}">
                <a16:creationId xmlns:a16="http://schemas.microsoft.com/office/drawing/2014/main" id="{7053AEB9-AE11-55AD-33B5-7B355D852B1C}"/>
              </a:ext>
            </a:extLst>
          </p:cNvPr>
          <p:cNvSpPr txBox="1">
            <a:spLocks/>
          </p:cNvSpPr>
          <p:nvPr/>
        </p:nvSpPr>
        <p:spPr>
          <a:xfrm>
            <a:off x="7210036" y="1178863"/>
            <a:ext cx="4940610" cy="1737656"/>
          </a:xfrm>
          <a:prstGeom prst="roundRect">
            <a:avLst>
              <a:gd name="adj" fmla="val 0"/>
            </a:avLst>
          </a:prstGeom>
          <a:solidFill>
            <a:srgbClr val="70AD46">
              <a:alpha val="29345"/>
            </a:srgbClr>
          </a:solidFill>
        </p:spPr>
        <p:txBody>
          <a:bodyPr lIns="12960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097280">
              <a:lnSpc>
                <a:spcPct val="107000"/>
              </a:lnSpc>
              <a:spcBef>
                <a:spcPts val="1200"/>
              </a:spcBef>
              <a:spcAft>
                <a:spcPts val="960"/>
              </a:spcAft>
              <a:buNone/>
              <a:defRPr/>
            </a:pPr>
            <a:r>
              <a:rPr lang="en-GB" sz="4320" b="1" dirty="0">
                <a:noFill/>
                <a:latin typeface="Arial" panose="020B0604020202020204" pitchFamily="34" charset="0"/>
                <a:ea typeface="Calibri" panose="020F0502020204030204" pitchFamily="34" charset="0"/>
                <a:cs typeface="Arial" panose="020B0604020202020204" pitchFamily="34" charset="0"/>
              </a:rPr>
              <a:t>Boscombe &amp; Portland:</a:t>
            </a:r>
          </a:p>
        </p:txBody>
      </p:sp>
      <p:sp>
        <p:nvSpPr>
          <p:cNvPr id="3" name="Text 0">
            <a:extLst>
              <a:ext uri="{FF2B5EF4-FFF2-40B4-BE49-F238E27FC236}">
                <a16:creationId xmlns:a16="http://schemas.microsoft.com/office/drawing/2014/main" id="{A088FA56-ADBA-C327-9BCC-7F22923A2ED1}"/>
              </a:ext>
            </a:extLst>
          </p:cNvPr>
          <p:cNvSpPr/>
          <p:nvPr/>
        </p:nvSpPr>
        <p:spPr>
          <a:xfrm>
            <a:off x="2298459" y="184407"/>
            <a:ext cx="4424459" cy="714878"/>
          </a:xfrm>
          <a:prstGeom prst="rect">
            <a:avLst/>
          </a:prstGeom>
          <a:noFill/>
          <a:ln/>
        </p:spPr>
        <p:txBody>
          <a:bodyPr wrap="square" lIns="120000" tIns="0" rIns="0" bIns="0" rtlCol="0" anchor="t"/>
          <a:lstStyle/>
          <a:p>
            <a:pPr defTabSz="761970">
              <a:lnSpc>
                <a:spcPts val="4625"/>
              </a:lnSpc>
            </a:pPr>
            <a:r>
              <a:rPr lang="en-US" sz="3600" b="1" dirty="0">
                <a:solidFill>
                  <a:prstClr val="white"/>
                </a:solidFill>
                <a:latin typeface="Arial" panose="020B0604020202020204" pitchFamily="34" charset="0"/>
                <a:ea typeface="Poppins Light" pitchFamily="34" charset="-122"/>
                <a:cs typeface="Arial" panose="020B0604020202020204" pitchFamily="34" charset="0"/>
              </a:rPr>
              <a:t>Case Study Focus</a:t>
            </a:r>
            <a:endParaRPr lang="en-US" sz="3600" b="1"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654398"/>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0C715B-CD0E-2049-6653-1AE8CAA68264}"/>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C47D7BC3-3A6F-020A-03A2-A5A669E83504}"/>
              </a:ext>
            </a:extLst>
          </p:cNvPr>
          <p:cNvGrpSpPr/>
          <p:nvPr/>
        </p:nvGrpSpPr>
        <p:grpSpPr>
          <a:xfrm>
            <a:off x="-1305584" y="2413410"/>
            <a:ext cx="1060374" cy="1024070"/>
            <a:chOff x="169335" y="2882840"/>
            <a:chExt cx="1272449" cy="1228884"/>
          </a:xfrm>
        </p:grpSpPr>
        <p:sp>
          <p:nvSpPr>
            <p:cNvPr id="7" name="Oval 6">
              <a:extLst>
                <a:ext uri="{FF2B5EF4-FFF2-40B4-BE49-F238E27FC236}">
                  <a16:creationId xmlns:a16="http://schemas.microsoft.com/office/drawing/2014/main" id="{D2295B18-6A17-C1C5-82CE-41F6CBDE251F}"/>
                </a:ext>
              </a:extLst>
            </p:cNvPr>
            <p:cNvSpPr/>
            <p:nvPr/>
          </p:nvSpPr>
          <p:spPr>
            <a:xfrm>
              <a:off x="234673" y="2983064"/>
              <a:ext cx="1155267" cy="1049580"/>
            </a:xfrm>
            <a:prstGeom prst="ellipse">
              <a:avLst/>
            </a:prstGeom>
            <a:solidFill>
              <a:schemeClr val="bg1"/>
            </a:solidFill>
            <a:ln w="539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sz="1500">
                <a:solidFill>
                  <a:prstClr val="white"/>
                </a:solidFill>
                <a:latin typeface="Calibri" panose="020F0502020204030204"/>
              </a:endParaRPr>
            </a:p>
          </p:txBody>
        </p:sp>
        <p:pic>
          <p:nvPicPr>
            <p:cNvPr id="8" name="Picture 7">
              <a:extLst>
                <a:ext uri="{FF2B5EF4-FFF2-40B4-BE49-F238E27FC236}">
                  <a16:creationId xmlns:a16="http://schemas.microsoft.com/office/drawing/2014/main" id="{CB98FBDB-4713-82DC-418F-0C42205B2061}"/>
                </a:ext>
              </a:extLst>
            </p:cNvPr>
            <p:cNvPicPr>
              <a:picLocks noChangeAspect="1"/>
            </p:cNvPicPr>
            <p:nvPr/>
          </p:nvPicPr>
          <p:blipFill>
            <a:blip r:embed="rId3" cstate="email">
              <a:alphaModFix amt="85000"/>
              <a:duotone>
                <a:prstClr val="black"/>
                <a:srgbClr val="0070C0">
                  <a:tint val="45000"/>
                  <a:satMod val="400000"/>
                </a:srgbClr>
              </a:duotone>
              <a:extLst>
                <a:ext uri="{28A0092B-C50C-407E-A947-70E740481C1C}">
                  <a14:useLocalDpi xmlns:a14="http://schemas.microsoft.com/office/drawing/2010/main"/>
                </a:ext>
              </a:extLst>
            </a:blip>
            <a:srcRect/>
            <a:stretch/>
          </p:blipFill>
          <p:spPr>
            <a:xfrm>
              <a:off x="169335" y="2882840"/>
              <a:ext cx="1272449" cy="1228884"/>
            </a:xfrm>
            <a:custGeom>
              <a:avLst/>
              <a:gdLst/>
              <a:ahLst/>
              <a:cxnLst/>
              <a:rect l="l" t="t" r="r" b="b"/>
              <a:pathLst>
                <a:path w="1475716" h="1425192">
                  <a:moveTo>
                    <a:pt x="523390" y="694660"/>
                  </a:moveTo>
                  <a:cubicBezTo>
                    <a:pt x="536010" y="694660"/>
                    <a:pt x="546593" y="699478"/>
                    <a:pt x="555139" y="709115"/>
                  </a:cubicBezTo>
                  <a:cubicBezTo>
                    <a:pt x="563686" y="718751"/>
                    <a:pt x="567960" y="732518"/>
                    <a:pt x="567960" y="750415"/>
                  </a:cubicBezTo>
                  <a:cubicBezTo>
                    <a:pt x="567960" y="768770"/>
                    <a:pt x="563686" y="782766"/>
                    <a:pt x="555139" y="792403"/>
                  </a:cubicBezTo>
                  <a:cubicBezTo>
                    <a:pt x="546593" y="802039"/>
                    <a:pt x="536010" y="806858"/>
                    <a:pt x="523390" y="806858"/>
                  </a:cubicBezTo>
                  <a:cubicBezTo>
                    <a:pt x="510771" y="806858"/>
                    <a:pt x="500159" y="802039"/>
                    <a:pt x="491555" y="792403"/>
                  </a:cubicBezTo>
                  <a:cubicBezTo>
                    <a:pt x="482951" y="782766"/>
                    <a:pt x="478649" y="768885"/>
                    <a:pt x="478649" y="750759"/>
                  </a:cubicBezTo>
                  <a:cubicBezTo>
                    <a:pt x="478649" y="732633"/>
                    <a:pt x="482951" y="718751"/>
                    <a:pt x="491555" y="709115"/>
                  </a:cubicBezTo>
                  <a:cubicBezTo>
                    <a:pt x="500159" y="699478"/>
                    <a:pt x="510771" y="694660"/>
                    <a:pt x="523390" y="694660"/>
                  </a:cubicBezTo>
                  <a:close/>
                  <a:moveTo>
                    <a:pt x="1065343" y="692251"/>
                  </a:moveTo>
                  <a:cubicBezTo>
                    <a:pt x="1075209" y="692251"/>
                    <a:pt x="1083584" y="695893"/>
                    <a:pt x="1090467" y="703178"/>
                  </a:cubicBezTo>
                  <a:cubicBezTo>
                    <a:pt x="1097351" y="710463"/>
                    <a:pt x="1100964" y="721103"/>
                    <a:pt x="1101308" y="735099"/>
                  </a:cubicBezTo>
                  <a:lnTo>
                    <a:pt x="1029034" y="735099"/>
                  </a:lnTo>
                  <a:cubicBezTo>
                    <a:pt x="1028919" y="721906"/>
                    <a:pt x="1032303" y="711467"/>
                    <a:pt x="1039187" y="703780"/>
                  </a:cubicBezTo>
                  <a:cubicBezTo>
                    <a:pt x="1046070" y="696094"/>
                    <a:pt x="1054789" y="692251"/>
                    <a:pt x="1065343" y="692251"/>
                  </a:cubicBezTo>
                  <a:close/>
                  <a:moveTo>
                    <a:pt x="1062418" y="655253"/>
                  </a:moveTo>
                  <a:cubicBezTo>
                    <a:pt x="1038211" y="655253"/>
                    <a:pt x="1018193" y="663828"/>
                    <a:pt x="1002361" y="680979"/>
                  </a:cubicBezTo>
                  <a:cubicBezTo>
                    <a:pt x="986529" y="698130"/>
                    <a:pt x="978614" y="721849"/>
                    <a:pt x="978614" y="752135"/>
                  </a:cubicBezTo>
                  <a:cubicBezTo>
                    <a:pt x="978614" y="777489"/>
                    <a:pt x="984636" y="798483"/>
                    <a:pt x="996682" y="815118"/>
                  </a:cubicBezTo>
                  <a:cubicBezTo>
                    <a:pt x="1011940" y="835882"/>
                    <a:pt x="1035458" y="846265"/>
                    <a:pt x="1067236" y="846265"/>
                  </a:cubicBezTo>
                  <a:cubicBezTo>
                    <a:pt x="1087312" y="846265"/>
                    <a:pt x="1104033" y="841647"/>
                    <a:pt x="1117398" y="832412"/>
                  </a:cubicBezTo>
                  <a:cubicBezTo>
                    <a:pt x="1130763" y="823177"/>
                    <a:pt x="1140543" y="809726"/>
                    <a:pt x="1146738" y="792059"/>
                  </a:cubicBezTo>
                  <a:lnTo>
                    <a:pt x="1098555" y="783971"/>
                  </a:lnTo>
                  <a:cubicBezTo>
                    <a:pt x="1095916" y="793148"/>
                    <a:pt x="1092016" y="799802"/>
                    <a:pt x="1086854" y="803932"/>
                  </a:cubicBezTo>
                  <a:cubicBezTo>
                    <a:pt x="1081691" y="808062"/>
                    <a:pt x="1075324" y="810127"/>
                    <a:pt x="1067752" y="810127"/>
                  </a:cubicBezTo>
                  <a:cubicBezTo>
                    <a:pt x="1056624" y="810127"/>
                    <a:pt x="1047332" y="806141"/>
                    <a:pt x="1039875" y="798168"/>
                  </a:cubicBezTo>
                  <a:cubicBezTo>
                    <a:pt x="1032418" y="790194"/>
                    <a:pt x="1028518" y="779038"/>
                    <a:pt x="1028173" y="764697"/>
                  </a:cubicBezTo>
                  <a:lnTo>
                    <a:pt x="1149319" y="764697"/>
                  </a:lnTo>
                  <a:cubicBezTo>
                    <a:pt x="1150008" y="727642"/>
                    <a:pt x="1142493" y="700138"/>
                    <a:pt x="1126777" y="682184"/>
                  </a:cubicBezTo>
                  <a:cubicBezTo>
                    <a:pt x="1111060" y="664230"/>
                    <a:pt x="1089607" y="655253"/>
                    <a:pt x="1062418" y="655253"/>
                  </a:cubicBezTo>
                  <a:close/>
                  <a:moveTo>
                    <a:pt x="859295" y="655253"/>
                  </a:moveTo>
                  <a:cubicBezTo>
                    <a:pt x="833024" y="655253"/>
                    <a:pt x="813636" y="660645"/>
                    <a:pt x="801131" y="671429"/>
                  </a:cubicBezTo>
                  <a:cubicBezTo>
                    <a:pt x="788627" y="682213"/>
                    <a:pt x="782374" y="695520"/>
                    <a:pt x="782374" y="711352"/>
                  </a:cubicBezTo>
                  <a:cubicBezTo>
                    <a:pt x="782374" y="728904"/>
                    <a:pt x="789602" y="742614"/>
                    <a:pt x="804057" y="752480"/>
                  </a:cubicBezTo>
                  <a:cubicBezTo>
                    <a:pt x="814496" y="759592"/>
                    <a:pt x="839219" y="767451"/>
                    <a:pt x="878224" y="776055"/>
                  </a:cubicBezTo>
                  <a:cubicBezTo>
                    <a:pt x="886599" y="778005"/>
                    <a:pt x="891991" y="780128"/>
                    <a:pt x="894400" y="782422"/>
                  </a:cubicBezTo>
                  <a:cubicBezTo>
                    <a:pt x="896694" y="784831"/>
                    <a:pt x="897842" y="787871"/>
                    <a:pt x="897842" y="791542"/>
                  </a:cubicBezTo>
                  <a:cubicBezTo>
                    <a:pt x="897842" y="796934"/>
                    <a:pt x="895719" y="801236"/>
                    <a:pt x="891475" y="804449"/>
                  </a:cubicBezTo>
                  <a:cubicBezTo>
                    <a:pt x="885165" y="809037"/>
                    <a:pt x="875758" y="811332"/>
                    <a:pt x="863253" y="811332"/>
                  </a:cubicBezTo>
                  <a:cubicBezTo>
                    <a:pt x="851896" y="811332"/>
                    <a:pt x="843062" y="808894"/>
                    <a:pt x="836752" y="804018"/>
                  </a:cubicBezTo>
                  <a:cubicBezTo>
                    <a:pt x="830443" y="799143"/>
                    <a:pt x="826255" y="792001"/>
                    <a:pt x="824190" y="782594"/>
                  </a:cubicBezTo>
                  <a:lnTo>
                    <a:pt x="775663" y="789994"/>
                  </a:lnTo>
                  <a:cubicBezTo>
                    <a:pt x="780137" y="807317"/>
                    <a:pt x="789630" y="821026"/>
                    <a:pt x="804143" y="831121"/>
                  </a:cubicBezTo>
                  <a:cubicBezTo>
                    <a:pt x="818655" y="841217"/>
                    <a:pt x="838358" y="846265"/>
                    <a:pt x="863253" y="846265"/>
                  </a:cubicBezTo>
                  <a:cubicBezTo>
                    <a:pt x="890672" y="846265"/>
                    <a:pt x="911379" y="840242"/>
                    <a:pt x="925375" y="828196"/>
                  </a:cubicBezTo>
                  <a:cubicBezTo>
                    <a:pt x="939371" y="816150"/>
                    <a:pt x="946369" y="801753"/>
                    <a:pt x="946369" y="785003"/>
                  </a:cubicBezTo>
                  <a:cubicBezTo>
                    <a:pt x="946369" y="769631"/>
                    <a:pt x="941321" y="757642"/>
                    <a:pt x="931226" y="749038"/>
                  </a:cubicBezTo>
                  <a:cubicBezTo>
                    <a:pt x="921015" y="740549"/>
                    <a:pt x="903033" y="733378"/>
                    <a:pt x="877278" y="727528"/>
                  </a:cubicBezTo>
                  <a:cubicBezTo>
                    <a:pt x="851523" y="721677"/>
                    <a:pt x="836466" y="717145"/>
                    <a:pt x="832106" y="713933"/>
                  </a:cubicBezTo>
                  <a:cubicBezTo>
                    <a:pt x="828894" y="711524"/>
                    <a:pt x="827288" y="708599"/>
                    <a:pt x="827288" y="705157"/>
                  </a:cubicBezTo>
                  <a:cubicBezTo>
                    <a:pt x="827288" y="701142"/>
                    <a:pt x="829123" y="697872"/>
                    <a:pt x="832794" y="695348"/>
                  </a:cubicBezTo>
                  <a:cubicBezTo>
                    <a:pt x="838301" y="691792"/>
                    <a:pt x="847422" y="690014"/>
                    <a:pt x="860156" y="690014"/>
                  </a:cubicBezTo>
                  <a:cubicBezTo>
                    <a:pt x="870251" y="690014"/>
                    <a:pt x="878023" y="691907"/>
                    <a:pt x="883473" y="695692"/>
                  </a:cubicBezTo>
                  <a:cubicBezTo>
                    <a:pt x="888922" y="699478"/>
                    <a:pt x="892622" y="704928"/>
                    <a:pt x="894572" y="712040"/>
                  </a:cubicBezTo>
                  <a:lnTo>
                    <a:pt x="940174" y="703608"/>
                  </a:lnTo>
                  <a:cubicBezTo>
                    <a:pt x="935585" y="687662"/>
                    <a:pt x="927210" y="675616"/>
                    <a:pt x="915050" y="667471"/>
                  </a:cubicBezTo>
                  <a:cubicBezTo>
                    <a:pt x="902889" y="659326"/>
                    <a:pt x="884304" y="655253"/>
                    <a:pt x="859295" y="655253"/>
                  </a:cubicBezTo>
                  <a:close/>
                  <a:moveTo>
                    <a:pt x="743842" y="655253"/>
                  </a:moveTo>
                  <a:cubicBezTo>
                    <a:pt x="736041" y="655253"/>
                    <a:pt x="729071" y="657203"/>
                    <a:pt x="722934" y="661104"/>
                  </a:cubicBezTo>
                  <a:cubicBezTo>
                    <a:pt x="716796" y="665004"/>
                    <a:pt x="709884" y="673092"/>
                    <a:pt x="702198" y="685367"/>
                  </a:cubicBezTo>
                  <a:lnTo>
                    <a:pt x="702198" y="659383"/>
                  </a:lnTo>
                  <a:lnTo>
                    <a:pt x="657284" y="659383"/>
                  </a:lnTo>
                  <a:lnTo>
                    <a:pt x="657284" y="842135"/>
                  </a:lnTo>
                  <a:lnTo>
                    <a:pt x="705639" y="842135"/>
                  </a:lnTo>
                  <a:lnTo>
                    <a:pt x="705639" y="785692"/>
                  </a:lnTo>
                  <a:cubicBezTo>
                    <a:pt x="705639" y="754602"/>
                    <a:pt x="706987" y="734182"/>
                    <a:pt x="709683" y="724430"/>
                  </a:cubicBezTo>
                  <a:cubicBezTo>
                    <a:pt x="712379" y="714679"/>
                    <a:pt x="716079" y="707939"/>
                    <a:pt x="720783" y="704210"/>
                  </a:cubicBezTo>
                  <a:cubicBezTo>
                    <a:pt x="725486" y="700482"/>
                    <a:pt x="731222" y="698618"/>
                    <a:pt x="737991" y="698618"/>
                  </a:cubicBezTo>
                  <a:cubicBezTo>
                    <a:pt x="744989" y="698618"/>
                    <a:pt x="752561" y="701256"/>
                    <a:pt x="760706" y="706534"/>
                  </a:cubicBezTo>
                  <a:lnTo>
                    <a:pt x="775677" y="664373"/>
                  </a:lnTo>
                  <a:cubicBezTo>
                    <a:pt x="765467" y="658293"/>
                    <a:pt x="754855" y="655253"/>
                    <a:pt x="743842" y="655253"/>
                  </a:cubicBezTo>
                  <a:close/>
                  <a:moveTo>
                    <a:pt x="523218" y="655253"/>
                  </a:moveTo>
                  <a:cubicBezTo>
                    <a:pt x="505322" y="655253"/>
                    <a:pt x="489117" y="659211"/>
                    <a:pt x="474605" y="667127"/>
                  </a:cubicBezTo>
                  <a:cubicBezTo>
                    <a:pt x="460092" y="675043"/>
                    <a:pt x="448878" y="686515"/>
                    <a:pt x="440963" y="701543"/>
                  </a:cubicBezTo>
                  <a:cubicBezTo>
                    <a:pt x="433047" y="716572"/>
                    <a:pt x="429089" y="732117"/>
                    <a:pt x="429089" y="748178"/>
                  </a:cubicBezTo>
                  <a:cubicBezTo>
                    <a:pt x="429089" y="769172"/>
                    <a:pt x="433047" y="786982"/>
                    <a:pt x="440963" y="801609"/>
                  </a:cubicBezTo>
                  <a:cubicBezTo>
                    <a:pt x="448878" y="816236"/>
                    <a:pt x="460437" y="827336"/>
                    <a:pt x="475637" y="834907"/>
                  </a:cubicBezTo>
                  <a:cubicBezTo>
                    <a:pt x="490838" y="842479"/>
                    <a:pt x="506813" y="846265"/>
                    <a:pt x="523562" y="846265"/>
                  </a:cubicBezTo>
                  <a:cubicBezTo>
                    <a:pt x="550637" y="846265"/>
                    <a:pt x="573093" y="837173"/>
                    <a:pt x="590933" y="818990"/>
                  </a:cubicBezTo>
                  <a:cubicBezTo>
                    <a:pt x="608772" y="800806"/>
                    <a:pt x="617691" y="777891"/>
                    <a:pt x="617691" y="750243"/>
                  </a:cubicBezTo>
                  <a:cubicBezTo>
                    <a:pt x="617691" y="722824"/>
                    <a:pt x="608858" y="700138"/>
                    <a:pt x="591191" y="682184"/>
                  </a:cubicBezTo>
                  <a:cubicBezTo>
                    <a:pt x="573524" y="664230"/>
                    <a:pt x="550866" y="655253"/>
                    <a:pt x="523218" y="655253"/>
                  </a:cubicBezTo>
                  <a:close/>
                  <a:moveTo>
                    <a:pt x="234208" y="632538"/>
                  </a:moveTo>
                  <a:lnTo>
                    <a:pt x="257095" y="632538"/>
                  </a:lnTo>
                  <a:cubicBezTo>
                    <a:pt x="277859" y="632538"/>
                    <a:pt x="291798" y="633341"/>
                    <a:pt x="298911" y="634947"/>
                  </a:cubicBezTo>
                  <a:cubicBezTo>
                    <a:pt x="308433" y="637012"/>
                    <a:pt x="316291" y="640970"/>
                    <a:pt x="322486" y="646821"/>
                  </a:cubicBezTo>
                  <a:cubicBezTo>
                    <a:pt x="328681" y="652672"/>
                    <a:pt x="333499" y="660817"/>
                    <a:pt x="336941" y="671257"/>
                  </a:cubicBezTo>
                  <a:cubicBezTo>
                    <a:pt x="340383" y="681696"/>
                    <a:pt x="342104" y="696668"/>
                    <a:pt x="342104" y="716170"/>
                  </a:cubicBezTo>
                  <a:cubicBezTo>
                    <a:pt x="342104" y="735673"/>
                    <a:pt x="340383" y="751074"/>
                    <a:pt x="336941" y="762374"/>
                  </a:cubicBezTo>
                  <a:cubicBezTo>
                    <a:pt x="333499" y="773674"/>
                    <a:pt x="329054" y="781791"/>
                    <a:pt x="323605" y="786724"/>
                  </a:cubicBezTo>
                  <a:cubicBezTo>
                    <a:pt x="318155" y="791657"/>
                    <a:pt x="311301" y="795156"/>
                    <a:pt x="303041" y="797221"/>
                  </a:cubicBezTo>
                  <a:cubicBezTo>
                    <a:pt x="296731" y="798827"/>
                    <a:pt x="286464" y="799630"/>
                    <a:pt x="272238" y="799630"/>
                  </a:cubicBezTo>
                  <a:lnTo>
                    <a:pt x="234208" y="799630"/>
                  </a:lnTo>
                  <a:close/>
                  <a:moveTo>
                    <a:pt x="1243514" y="594852"/>
                  </a:moveTo>
                  <a:lnTo>
                    <a:pt x="1194986" y="623074"/>
                  </a:lnTo>
                  <a:lnTo>
                    <a:pt x="1194986" y="659383"/>
                  </a:lnTo>
                  <a:lnTo>
                    <a:pt x="1172788" y="659383"/>
                  </a:lnTo>
                  <a:lnTo>
                    <a:pt x="1172788" y="697929"/>
                  </a:lnTo>
                  <a:lnTo>
                    <a:pt x="1194986" y="697929"/>
                  </a:lnTo>
                  <a:lnTo>
                    <a:pt x="1194986" y="777604"/>
                  </a:lnTo>
                  <a:cubicBezTo>
                    <a:pt x="1194986" y="794697"/>
                    <a:pt x="1195503" y="806055"/>
                    <a:pt x="1196535" y="811676"/>
                  </a:cubicBezTo>
                  <a:cubicBezTo>
                    <a:pt x="1197797" y="819592"/>
                    <a:pt x="1200063" y="825873"/>
                    <a:pt x="1203332" y="830519"/>
                  </a:cubicBezTo>
                  <a:cubicBezTo>
                    <a:pt x="1206602" y="835165"/>
                    <a:pt x="1211736" y="838951"/>
                    <a:pt x="1218734" y="841877"/>
                  </a:cubicBezTo>
                  <a:cubicBezTo>
                    <a:pt x="1225732" y="844802"/>
                    <a:pt x="1233590" y="846265"/>
                    <a:pt x="1242309" y="846265"/>
                  </a:cubicBezTo>
                  <a:cubicBezTo>
                    <a:pt x="1256535" y="846265"/>
                    <a:pt x="1269269" y="843855"/>
                    <a:pt x="1280511" y="839037"/>
                  </a:cubicBezTo>
                  <a:lnTo>
                    <a:pt x="1276381" y="801523"/>
                  </a:lnTo>
                  <a:cubicBezTo>
                    <a:pt x="1267892" y="804621"/>
                    <a:pt x="1261410" y="806169"/>
                    <a:pt x="1256936" y="806169"/>
                  </a:cubicBezTo>
                  <a:cubicBezTo>
                    <a:pt x="1253724" y="806169"/>
                    <a:pt x="1250999" y="805366"/>
                    <a:pt x="1248762" y="803760"/>
                  </a:cubicBezTo>
                  <a:cubicBezTo>
                    <a:pt x="1246525" y="802154"/>
                    <a:pt x="1245091" y="800118"/>
                    <a:pt x="1244460" y="797651"/>
                  </a:cubicBezTo>
                  <a:cubicBezTo>
                    <a:pt x="1243829" y="795185"/>
                    <a:pt x="1243514" y="786495"/>
                    <a:pt x="1243514" y="771581"/>
                  </a:cubicBezTo>
                  <a:lnTo>
                    <a:pt x="1243514" y="697929"/>
                  </a:lnTo>
                  <a:lnTo>
                    <a:pt x="1276554" y="697929"/>
                  </a:lnTo>
                  <a:lnTo>
                    <a:pt x="1276554" y="659383"/>
                  </a:lnTo>
                  <a:lnTo>
                    <a:pt x="1243514" y="659383"/>
                  </a:lnTo>
                  <a:close/>
                  <a:moveTo>
                    <a:pt x="183271" y="589862"/>
                  </a:moveTo>
                  <a:lnTo>
                    <a:pt x="183271" y="842135"/>
                  </a:lnTo>
                  <a:lnTo>
                    <a:pt x="279121" y="842135"/>
                  </a:lnTo>
                  <a:cubicBezTo>
                    <a:pt x="297936" y="842135"/>
                    <a:pt x="312964" y="840356"/>
                    <a:pt x="324207" y="836800"/>
                  </a:cubicBezTo>
                  <a:cubicBezTo>
                    <a:pt x="339236" y="831982"/>
                    <a:pt x="351167" y="825271"/>
                    <a:pt x="360000" y="816666"/>
                  </a:cubicBezTo>
                  <a:cubicBezTo>
                    <a:pt x="371702" y="805309"/>
                    <a:pt x="380707" y="790453"/>
                    <a:pt x="387017" y="772097"/>
                  </a:cubicBezTo>
                  <a:cubicBezTo>
                    <a:pt x="392180" y="757069"/>
                    <a:pt x="394761" y="739172"/>
                    <a:pt x="394761" y="718407"/>
                  </a:cubicBezTo>
                  <a:cubicBezTo>
                    <a:pt x="394761" y="694775"/>
                    <a:pt x="392007" y="674899"/>
                    <a:pt x="386501" y="658781"/>
                  </a:cubicBezTo>
                  <a:cubicBezTo>
                    <a:pt x="380994" y="642662"/>
                    <a:pt x="372964" y="629039"/>
                    <a:pt x="362409" y="617911"/>
                  </a:cubicBezTo>
                  <a:cubicBezTo>
                    <a:pt x="351855" y="606783"/>
                    <a:pt x="339178" y="599039"/>
                    <a:pt x="324379" y="594680"/>
                  </a:cubicBezTo>
                  <a:cubicBezTo>
                    <a:pt x="313366" y="591468"/>
                    <a:pt x="297362" y="589862"/>
                    <a:pt x="276368" y="589862"/>
                  </a:cubicBezTo>
                  <a:close/>
                  <a:moveTo>
                    <a:pt x="737858" y="0"/>
                  </a:moveTo>
                  <a:cubicBezTo>
                    <a:pt x="1145366" y="0"/>
                    <a:pt x="1475716" y="319040"/>
                    <a:pt x="1475716" y="712596"/>
                  </a:cubicBezTo>
                  <a:cubicBezTo>
                    <a:pt x="1475716" y="1106152"/>
                    <a:pt x="1145366" y="1425192"/>
                    <a:pt x="737858" y="1425192"/>
                  </a:cubicBezTo>
                  <a:cubicBezTo>
                    <a:pt x="330350" y="1425192"/>
                    <a:pt x="0" y="1106152"/>
                    <a:pt x="0" y="712596"/>
                  </a:cubicBezTo>
                  <a:cubicBezTo>
                    <a:pt x="0" y="319040"/>
                    <a:pt x="330350" y="0"/>
                    <a:pt x="737858" y="0"/>
                  </a:cubicBezTo>
                  <a:close/>
                </a:path>
              </a:pathLst>
            </a:custGeom>
            <a:ln w="53975" cap="rnd">
              <a:solidFill>
                <a:schemeClr val="bg1"/>
              </a:solidFill>
              <a:prstDash val="solid"/>
            </a:ln>
            <a:effectLst>
              <a:outerShdw sx="1000" sy="1000" algn="bl" rotWithShape="0">
                <a:srgbClr val="000000"/>
              </a:outerShdw>
            </a:effectLst>
          </p:spPr>
        </p:pic>
      </p:grpSp>
      <p:grpSp>
        <p:nvGrpSpPr>
          <p:cNvPr id="9" name="Group 8">
            <a:extLst>
              <a:ext uri="{FF2B5EF4-FFF2-40B4-BE49-F238E27FC236}">
                <a16:creationId xmlns:a16="http://schemas.microsoft.com/office/drawing/2014/main" id="{77FEEE57-247D-B6C6-E172-9E2781D7937D}"/>
              </a:ext>
            </a:extLst>
          </p:cNvPr>
          <p:cNvGrpSpPr/>
          <p:nvPr/>
        </p:nvGrpSpPr>
        <p:grpSpPr>
          <a:xfrm>
            <a:off x="-1322149" y="4639828"/>
            <a:ext cx="1077588" cy="1022154"/>
            <a:chOff x="169335" y="5554541"/>
            <a:chExt cx="1293106" cy="1226585"/>
          </a:xfrm>
        </p:grpSpPr>
        <p:sp>
          <p:nvSpPr>
            <p:cNvPr id="10" name="Oval 9">
              <a:extLst>
                <a:ext uri="{FF2B5EF4-FFF2-40B4-BE49-F238E27FC236}">
                  <a16:creationId xmlns:a16="http://schemas.microsoft.com/office/drawing/2014/main" id="{EC38B3B6-A8E2-CA56-F326-4D5E7A81973B}"/>
                </a:ext>
              </a:extLst>
            </p:cNvPr>
            <p:cNvSpPr/>
            <p:nvPr/>
          </p:nvSpPr>
          <p:spPr>
            <a:xfrm>
              <a:off x="215217" y="5646775"/>
              <a:ext cx="1218327" cy="1049580"/>
            </a:xfrm>
            <a:prstGeom prst="ellipse">
              <a:avLst/>
            </a:prstGeom>
            <a:solidFill>
              <a:schemeClr val="bg1"/>
            </a:solidFill>
            <a:ln w="539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sz="1500">
                <a:solidFill>
                  <a:prstClr val="white"/>
                </a:solidFill>
                <a:latin typeface="Calibri" panose="020F0502020204030204"/>
              </a:endParaRPr>
            </a:p>
          </p:txBody>
        </p:sp>
        <p:pic>
          <p:nvPicPr>
            <p:cNvPr id="11" name="Picture 10">
              <a:extLst>
                <a:ext uri="{FF2B5EF4-FFF2-40B4-BE49-F238E27FC236}">
                  <a16:creationId xmlns:a16="http://schemas.microsoft.com/office/drawing/2014/main" id="{999CFF47-0CAC-DC97-ECED-FA6C22B01A92}"/>
                </a:ext>
              </a:extLst>
            </p:cNvPr>
            <p:cNvPicPr>
              <a:picLocks noChangeAspect="1" noChangeArrowheads="1"/>
            </p:cNvPicPr>
            <p:nvPr/>
          </p:nvPicPr>
          <p:blipFill>
            <a:blip r:embed="rId4" cstate="email">
              <a:duotone>
                <a:prstClr val="black"/>
                <a:schemeClr val="accent6">
                  <a:lumMod val="75000"/>
                  <a:tint val="45000"/>
                  <a:satMod val="400000"/>
                </a:schemeClr>
              </a:duotone>
              <a:extLst>
                <a:ext uri="{28A0092B-C50C-407E-A947-70E740481C1C}">
                  <a14:useLocalDpi xmlns:a14="http://schemas.microsoft.com/office/drawing/2010/main"/>
                </a:ext>
              </a:extLst>
            </a:blip>
            <a:srcRect/>
            <a:stretch/>
          </p:blipFill>
          <p:spPr bwMode="auto">
            <a:xfrm>
              <a:off x="169335" y="5554541"/>
              <a:ext cx="1293106" cy="1226585"/>
            </a:xfrm>
            <a:custGeom>
              <a:avLst/>
              <a:gdLst/>
              <a:ahLst/>
              <a:cxnLst/>
              <a:rect l="l" t="t" r="r" b="b"/>
              <a:pathLst>
                <a:path w="1587684" h="1470190">
                  <a:moveTo>
                    <a:pt x="1186786" y="717625"/>
                  </a:moveTo>
                  <a:cubicBezTo>
                    <a:pt x="1198252" y="717625"/>
                    <a:pt x="1207985" y="721858"/>
                    <a:pt x="1215984" y="730325"/>
                  </a:cubicBezTo>
                  <a:cubicBezTo>
                    <a:pt x="1223984" y="738791"/>
                    <a:pt x="1228183" y="751157"/>
                    <a:pt x="1228583" y="767422"/>
                  </a:cubicBezTo>
                  <a:lnTo>
                    <a:pt x="1144588" y="767422"/>
                  </a:lnTo>
                  <a:cubicBezTo>
                    <a:pt x="1144455" y="752090"/>
                    <a:pt x="1148388" y="739957"/>
                    <a:pt x="1156388" y="731025"/>
                  </a:cubicBezTo>
                  <a:cubicBezTo>
                    <a:pt x="1164387" y="722092"/>
                    <a:pt x="1174520" y="717625"/>
                    <a:pt x="1186786" y="717625"/>
                  </a:cubicBezTo>
                  <a:close/>
                  <a:moveTo>
                    <a:pt x="1307192" y="679428"/>
                  </a:moveTo>
                  <a:lnTo>
                    <a:pt x="1380588" y="782421"/>
                  </a:lnTo>
                  <a:lnTo>
                    <a:pt x="1303993" y="891815"/>
                  </a:lnTo>
                  <a:lnTo>
                    <a:pt x="1369789" y="891815"/>
                  </a:lnTo>
                  <a:lnTo>
                    <a:pt x="1413386" y="826019"/>
                  </a:lnTo>
                  <a:lnTo>
                    <a:pt x="1456583" y="891815"/>
                  </a:lnTo>
                  <a:lnTo>
                    <a:pt x="1525579" y="891815"/>
                  </a:lnTo>
                  <a:lnTo>
                    <a:pt x="1446984" y="780022"/>
                  </a:lnTo>
                  <a:lnTo>
                    <a:pt x="1518980" y="679428"/>
                  </a:lnTo>
                  <a:lnTo>
                    <a:pt x="1452984" y="679428"/>
                  </a:lnTo>
                  <a:lnTo>
                    <a:pt x="1413386" y="737824"/>
                  </a:lnTo>
                  <a:lnTo>
                    <a:pt x="1375788" y="679428"/>
                  </a:lnTo>
                  <a:close/>
                  <a:moveTo>
                    <a:pt x="396341" y="679428"/>
                  </a:moveTo>
                  <a:lnTo>
                    <a:pt x="396341" y="813820"/>
                  </a:lnTo>
                  <a:cubicBezTo>
                    <a:pt x="396341" y="833818"/>
                    <a:pt x="398874" y="849484"/>
                    <a:pt x="403940" y="860817"/>
                  </a:cubicBezTo>
                  <a:cubicBezTo>
                    <a:pt x="409007" y="872149"/>
                    <a:pt x="417206" y="880949"/>
                    <a:pt x="428539" y="887215"/>
                  </a:cubicBezTo>
                  <a:cubicBezTo>
                    <a:pt x="439872" y="893481"/>
                    <a:pt x="452671" y="896614"/>
                    <a:pt x="466937" y="896614"/>
                  </a:cubicBezTo>
                  <a:cubicBezTo>
                    <a:pt x="480936" y="896614"/>
                    <a:pt x="494235" y="893348"/>
                    <a:pt x="506834" y="886815"/>
                  </a:cubicBezTo>
                  <a:cubicBezTo>
                    <a:pt x="519433" y="880282"/>
                    <a:pt x="529599" y="871349"/>
                    <a:pt x="537332" y="860017"/>
                  </a:cubicBezTo>
                  <a:lnTo>
                    <a:pt x="537332" y="891815"/>
                  </a:lnTo>
                  <a:lnTo>
                    <a:pt x="589529" y="891815"/>
                  </a:lnTo>
                  <a:lnTo>
                    <a:pt x="589529" y="679428"/>
                  </a:lnTo>
                  <a:lnTo>
                    <a:pt x="533333" y="679428"/>
                  </a:lnTo>
                  <a:lnTo>
                    <a:pt x="533333" y="769022"/>
                  </a:lnTo>
                  <a:cubicBezTo>
                    <a:pt x="533333" y="799420"/>
                    <a:pt x="531933" y="818519"/>
                    <a:pt x="529133" y="826319"/>
                  </a:cubicBezTo>
                  <a:cubicBezTo>
                    <a:pt x="526333" y="834118"/>
                    <a:pt x="521133" y="840651"/>
                    <a:pt x="513534" y="845918"/>
                  </a:cubicBezTo>
                  <a:cubicBezTo>
                    <a:pt x="505934" y="851184"/>
                    <a:pt x="497335" y="853817"/>
                    <a:pt x="487735" y="853817"/>
                  </a:cubicBezTo>
                  <a:cubicBezTo>
                    <a:pt x="479336" y="853817"/>
                    <a:pt x="472403" y="851851"/>
                    <a:pt x="466937" y="847917"/>
                  </a:cubicBezTo>
                  <a:cubicBezTo>
                    <a:pt x="461470" y="843984"/>
                    <a:pt x="457704" y="838651"/>
                    <a:pt x="455637" y="831918"/>
                  </a:cubicBezTo>
                  <a:cubicBezTo>
                    <a:pt x="453571" y="825185"/>
                    <a:pt x="452537" y="806887"/>
                    <a:pt x="452537" y="777022"/>
                  </a:cubicBezTo>
                  <a:lnTo>
                    <a:pt x="452537" y="679428"/>
                  </a:lnTo>
                  <a:close/>
                  <a:moveTo>
                    <a:pt x="1183386" y="674628"/>
                  </a:moveTo>
                  <a:cubicBezTo>
                    <a:pt x="1155254" y="674628"/>
                    <a:pt x="1131989" y="684594"/>
                    <a:pt x="1113590" y="704526"/>
                  </a:cubicBezTo>
                  <a:cubicBezTo>
                    <a:pt x="1095191" y="724458"/>
                    <a:pt x="1085992" y="752023"/>
                    <a:pt x="1085992" y="787221"/>
                  </a:cubicBezTo>
                  <a:cubicBezTo>
                    <a:pt x="1085992" y="816686"/>
                    <a:pt x="1092992" y="841084"/>
                    <a:pt x="1106991" y="860417"/>
                  </a:cubicBezTo>
                  <a:cubicBezTo>
                    <a:pt x="1124723" y="884549"/>
                    <a:pt x="1152055" y="896614"/>
                    <a:pt x="1188986" y="896614"/>
                  </a:cubicBezTo>
                  <a:cubicBezTo>
                    <a:pt x="1212318" y="896614"/>
                    <a:pt x="1231750" y="891248"/>
                    <a:pt x="1247282" y="880515"/>
                  </a:cubicBezTo>
                  <a:cubicBezTo>
                    <a:pt x="1262814" y="869783"/>
                    <a:pt x="1274180" y="854150"/>
                    <a:pt x="1281380" y="833618"/>
                  </a:cubicBezTo>
                  <a:lnTo>
                    <a:pt x="1225383" y="824219"/>
                  </a:lnTo>
                  <a:cubicBezTo>
                    <a:pt x="1222317" y="834885"/>
                    <a:pt x="1217784" y="842618"/>
                    <a:pt x="1211784" y="847417"/>
                  </a:cubicBezTo>
                  <a:cubicBezTo>
                    <a:pt x="1205785" y="852217"/>
                    <a:pt x="1198385" y="854617"/>
                    <a:pt x="1189586" y="854617"/>
                  </a:cubicBezTo>
                  <a:cubicBezTo>
                    <a:pt x="1176653" y="854617"/>
                    <a:pt x="1165854" y="849984"/>
                    <a:pt x="1157188" y="840718"/>
                  </a:cubicBezTo>
                  <a:cubicBezTo>
                    <a:pt x="1148521" y="831452"/>
                    <a:pt x="1143988" y="818486"/>
                    <a:pt x="1143588" y="801820"/>
                  </a:cubicBezTo>
                  <a:lnTo>
                    <a:pt x="1284380" y="801820"/>
                  </a:lnTo>
                  <a:cubicBezTo>
                    <a:pt x="1285180" y="758756"/>
                    <a:pt x="1276447" y="726792"/>
                    <a:pt x="1258181" y="705926"/>
                  </a:cubicBezTo>
                  <a:cubicBezTo>
                    <a:pt x="1239916" y="685061"/>
                    <a:pt x="1214984" y="674628"/>
                    <a:pt x="1183386" y="674628"/>
                  </a:cubicBezTo>
                  <a:close/>
                  <a:moveTo>
                    <a:pt x="951186" y="674628"/>
                  </a:moveTo>
                  <a:cubicBezTo>
                    <a:pt x="920655" y="674628"/>
                    <a:pt x="898123" y="680894"/>
                    <a:pt x="883590" y="693427"/>
                  </a:cubicBezTo>
                  <a:cubicBezTo>
                    <a:pt x="869058" y="705959"/>
                    <a:pt x="861792" y="721425"/>
                    <a:pt x="861792" y="739824"/>
                  </a:cubicBezTo>
                  <a:cubicBezTo>
                    <a:pt x="861792" y="760223"/>
                    <a:pt x="870191" y="776155"/>
                    <a:pt x="886990" y="787621"/>
                  </a:cubicBezTo>
                  <a:cubicBezTo>
                    <a:pt x="899123" y="795887"/>
                    <a:pt x="927854" y="805020"/>
                    <a:pt x="973185" y="815019"/>
                  </a:cubicBezTo>
                  <a:cubicBezTo>
                    <a:pt x="982918" y="817286"/>
                    <a:pt x="989184" y="819752"/>
                    <a:pt x="991984" y="822419"/>
                  </a:cubicBezTo>
                  <a:cubicBezTo>
                    <a:pt x="994650" y="825219"/>
                    <a:pt x="995983" y="828752"/>
                    <a:pt x="995983" y="833018"/>
                  </a:cubicBezTo>
                  <a:cubicBezTo>
                    <a:pt x="995983" y="839285"/>
                    <a:pt x="993517" y="844284"/>
                    <a:pt x="988584" y="848017"/>
                  </a:cubicBezTo>
                  <a:cubicBezTo>
                    <a:pt x="981251" y="853350"/>
                    <a:pt x="970318" y="856017"/>
                    <a:pt x="955786" y="856017"/>
                  </a:cubicBezTo>
                  <a:cubicBezTo>
                    <a:pt x="942587" y="856017"/>
                    <a:pt x="932321" y="853184"/>
                    <a:pt x="924988" y="847517"/>
                  </a:cubicBezTo>
                  <a:cubicBezTo>
                    <a:pt x="917655" y="841851"/>
                    <a:pt x="912788" y="833552"/>
                    <a:pt x="910389" y="822619"/>
                  </a:cubicBezTo>
                  <a:lnTo>
                    <a:pt x="853992" y="831218"/>
                  </a:lnTo>
                  <a:cubicBezTo>
                    <a:pt x="859192" y="851351"/>
                    <a:pt x="870224" y="867283"/>
                    <a:pt x="887090" y="879016"/>
                  </a:cubicBezTo>
                  <a:cubicBezTo>
                    <a:pt x="903956" y="890748"/>
                    <a:pt x="926854" y="896614"/>
                    <a:pt x="955786" y="896614"/>
                  </a:cubicBezTo>
                  <a:cubicBezTo>
                    <a:pt x="987651" y="896614"/>
                    <a:pt x="1011716" y="889615"/>
                    <a:pt x="1027981" y="875616"/>
                  </a:cubicBezTo>
                  <a:cubicBezTo>
                    <a:pt x="1044247" y="861617"/>
                    <a:pt x="1052380" y="844884"/>
                    <a:pt x="1052380" y="825419"/>
                  </a:cubicBezTo>
                  <a:cubicBezTo>
                    <a:pt x="1052380" y="807553"/>
                    <a:pt x="1046514" y="793621"/>
                    <a:pt x="1034781" y="783621"/>
                  </a:cubicBezTo>
                  <a:cubicBezTo>
                    <a:pt x="1022915" y="773755"/>
                    <a:pt x="1002016" y="765422"/>
                    <a:pt x="972085" y="758623"/>
                  </a:cubicBezTo>
                  <a:cubicBezTo>
                    <a:pt x="942153" y="751823"/>
                    <a:pt x="924654" y="746557"/>
                    <a:pt x="919588" y="742824"/>
                  </a:cubicBezTo>
                  <a:cubicBezTo>
                    <a:pt x="915855" y="740024"/>
                    <a:pt x="913988" y="736624"/>
                    <a:pt x="913988" y="732624"/>
                  </a:cubicBezTo>
                  <a:cubicBezTo>
                    <a:pt x="913988" y="727958"/>
                    <a:pt x="916122" y="724158"/>
                    <a:pt x="920388" y="721225"/>
                  </a:cubicBezTo>
                  <a:cubicBezTo>
                    <a:pt x="926788" y="717092"/>
                    <a:pt x="937387" y="715026"/>
                    <a:pt x="952186" y="715026"/>
                  </a:cubicBezTo>
                  <a:cubicBezTo>
                    <a:pt x="963919" y="715026"/>
                    <a:pt x="972951" y="717225"/>
                    <a:pt x="979284" y="721625"/>
                  </a:cubicBezTo>
                  <a:cubicBezTo>
                    <a:pt x="985617" y="726025"/>
                    <a:pt x="989917" y="732358"/>
                    <a:pt x="992184" y="740624"/>
                  </a:cubicBezTo>
                  <a:lnTo>
                    <a:pt x="1045180" y="730825"/>
                  </a:lnTo>
                  <a:cubicBezTo>
                    <a:pt x="1039847" y="712292"/>
                    <a:pt x="1030115" y="698293"/>
                    <a:pt x="1015982" y="688827"/>
                  </a:cubicBezTo>
                  <a:cubicBezTo>
                    <a:pt x="1001850" y="679361"/>
                    <a:pt x="980251" y="674628"/>
                    <a:pt x="951186" y="674628"/>
                  </a:cubicBezTo>
                  <a:close/>
                  <a:moveTo>
                    <a:pt x="722586" y="674628"/>
                  </a:moveTo>
                  <a:cubicBezTo>
                    <a:pt x="692055" y="674628"/>
                    <a:pt x="669523" y="680894"/>
                    <a:pt x="654990" y="693427"/>
                  </a:cubicBezTo>
                  <a:cubicBezTo>
                    <a:pt x="640458" y="705959"/>
                    <a:pt x="633192" y="721425"/>
                    <a:pt x="633192" y="739824"/>
                  </a:cubicBezTo>
                  <a:cubicBezTo>
                    <a:pt x="633192" y="760223"/>
                    <a:pt x="641591" y="776155"/>
                    <a:pt x="658390" y="787621"/>
                  </a:cubicBezTo>
                  <a:cubicBezTo>
                    <a:pt x="670523" y="795887"/>
                    <a:pt x="699254" y="805020"/>
                    <a:pt x="744585" y="815019"/>
                  </a:cubicBezTo>
                  <a:cubicBezTo>
                    <a:pt x="754318" y="817286"/>
                    <a:pt x="760584" y="819752"/>
                    <a:pt x="763384" y="822419"/>
                  </a:cubicBezTo>
                  <a:cubicBezTo>
                    <a:pt x="766050" y="825219"/>
                    <a:pt x="767383" y="828752"/>
                    <a:pt x="767383" y="833018"/>
                  </a:cubicBezTo>
                  <a:cubicBezTo>
                    <a:pt x="767383" y="839285"/>
                    <a:pt x="764917" y="844284"/>
                    <a:pt x="759984" y="848017"/>
                  </a:cubicBezTo>
                  <a:cubicBezTo>
                    <a:pt x="752651" y="853350"/>
                    <a:pt x="741718" y="856017"/>
                    <a:pt x="727186" y="856017"/>
                  </a:cubicBezTo>
                  <a:cubicBezTo>
                    <a:pt x="713987" y="856017"/>
                    <a:pt x="703721" y="853184"/>
                    <a:pt x="696388" y="847517"/>
                  </a:cubicBezTo>
                  <a:cubicBezTo>
                    <a:pt x="689055" y="841851"/>
                    <a:pt x="684188" y="833552"/>
                    <a:pt x="681789" y="822619"/>
                  </a:cubicBezTo>
                  <a:lnTo>
                    <a:pt x="625392" y="831218"/>
                  </a:lnTo>
                  <a:cubicBezTo>
                    <a:pt x="630592" y="851351"/>
                    <a:pt x="641624" y="867283"/>
                    <a:pt x="658490" y="879016"/>
                  </a:cubicBezTo>
                  <a:cubicBezTo>
                    <a:pt x="675356" y="890748"/>
                    <a:pt x="698254" y="896614"/>
                    <a:pt x="727186" y="896614"/>
                  </a:cubicBezTo>
                  <a:cubicBezTo>
                    <a:pt x="759051" y="896614"/>
                    <a:pt x="783116" y="889615"/>
                    <a:pt x="799381" y="875616"/>
                  </a:cubicBezTo>
                  <a:cubicBezTo>
                    <a:pt x="815647" y="861617"/>
                    <a:pt x="823780" y="844884"/>
                    <a:pt x="823780" y="825419"/>
                  </a:cubicBezTo>
                  <a:cubicBezTo>
                    <a:pt x="823780" y="807553"/>
                    <a:pt x="817914" y="793621"/>
                    <a:pt x="806181" y="783621"/>
                  </a:cubicBezTo>
                  <a:cubicBezTo>
                    <a:pt x="794315" y="773755"/>
                    <a:pt x="773416" y="765422"/>
                    <a:pt x="743485" y="758623"/>
                  </a:cubicBezTo>
                  <a:cubicBezTo>
                    <a:pt x="713553" y="751823"/>
                    <a:pt x="696054" y="746557"/>
                    <a:pt x="690988" y="742824"/>
                  </a:cubicBezTo>
                  <a:cubicBezTo>
                    <a:pt x="687255" y="740024"/>
                    <a:pt x="685388" y="736624"/>
                    <a:pt x="685388" y="732624"/>
                  </a:cubicBezTo>
                  <a:cubicBezTo>
                    <a:pt x="685388" y="727958"/>
                    <a:pt x="687522" y="724158"/>
                    <a:pt x="691788" y="721225"/>
                  </a:cubicBezTo>
                  <a:cubicBezTo>
                    <a:pt x="698188" y="717092"/>
                    <a:pt x="708787" y="715026"/>
                    <a:pt x="723586" y="715026"/>
                  </a:cubicBezTo>
                  <a:cubicBezTo>
                    <a:pt x="735319" y="715026"/>
                    <a:pt x="744351" y="717225"/>
                    <a:pt x="750684" y="721625"/>
                  </a:cubicBezTo>
                  <a:cubicBezTo>
                    <a:pt x="757017" y="726025"/>
                    <a:pt x="761317" y="732358"/>
                    <a:pt x="763584" y="740624"/>
                  </a:cubicBezTo>
                  <a:lnTo>
                    <a:pt x="816580" y="730825"/>
                  </a:lnTo>
                  <a:cubicBezTo>
                    <a:pt x="811247" y="712292"/>
                    <a:pt x="801515" y="698293"/>
                    <a:pt x="787382" y="688827"/>
                  </a:cubicBezTo>
                  <a:cubicBezTo>
                    <a:pt x="773250" y="679361"/>
                    <a:pt x="751651" y="674628"/>
                    <a:pt x="722586" y="674628"/>
                  </a:cubicBezTo>
                  <a:close/>
                  <a:moveTo>
                    <a:pt x="224310" y="593633"/>
                  </a:moveTo>
                  <a:cubicBezTo>
                    <a:pt x="201778" y="593633"/>
                    <a:pt x="182545" y="597033"/>
                    <a:pt x="166613" y="603832"/>
                  </a:cubicBezTo>
                  <a:cubicBezTo>
                    <a:pt x="150681" y="610632"/>
                    <a:pt x="138481" y="620531"/>
                    <a:pt x="130015" y="633531"/>
                  </a:cubicBezTo>
                  <a:cubicBezTo>
                    <a:pt x="121549" y="646530"/>
                    <a:pt x="117316" y="660496"/>
                    <a:pt x="117316" y="675428"/>
                  </a:cubicBezTo>
                  <a:cubicBezTo>
                    <a:pt x="117316" y="698627"/>
                    <a:pt x="126316" y="718292"/>
                    <a:pt x="144314" y="734424"/>
                  </a:cubicBezTo>
                  <a:cubicBezTo>
                    <a:pt x="157114" y="745890"/>
                    <a:pt x="179379" y="755556"/>
                    <a:pt x="211110" y="763423"/>
                  </a:cubicBezTo>
                  <a:cubicBezTo>
                    <a:pt x="235776" y="769556"/>
                    <a:pt x="251575" y="773822"/>
                    <a:pt x="258507" y="776222"/>
                  </a:cubicBezTo>
                  <a:cubicBezTo>
                    <a:pt x="268640" y="779822"/>
                    <a:pt x="275740" y="784055"/>
                    <a:pt x="279806" y="788921"/>
                  </a:cubicBezTo>
                  <a:cubicBezTo>
                    <a:pt x="283873" y="793787"/>
                    <a:pt x="285906" y="799687"/>
                    <a:pt x="285906" y="806620"/>
                  </a:cubicBezTo>
                  <a:cubicBezTo>
                    <a:pt x="285906" y="817419"/>
                    <a:pt x="281073" y="826852"/>
                    <a:pt x="271407" y="834918"/>
                  </a:cubicBezTo>
                  <a:cubicBezTo>
                    <a:pt x="261741" y="842984"/>
                    <a:pt x="247375" y="847017"/>
                    <a:pt x="228309" y="847017"/>
                  </a:cubicBezTo>
                  <a:cubicBezTo>
                    <a:pt x="210310" y="847017"/>
                    <a:pt x="196011" y="842484"/>
                    <a:pt x="185412" y="833418"/>
                  </a:cubicBezTo>
                  <a:cubicBezTo>
                    <a:pt x="174813" y="824352"/>
                    <a:pt x="167780" y="810153"/>
                    <a:pt x="164313" y="790821"/>
                  </a:cubicBezTo>
                  <a:lnTo>
                    <a:pt x="106717" y="796421"/>
                  </a:lnTo>
                  <a:cubicBezTo>
                    <a:pt x="110583" y="829219"/>
                    <a:pt x="122449" y="854184"/>
                    <a:pt x="142315" y="871316"/>
                  </a:cubicBezTo>
                  <a:cubicBezTo>
                    <a:pt x="162180" y="888448"/>
                    <a:pt x="190645" y="897014"/>
                    <a:pt x="227709" y="897014"/>
                  </a:cubicBezTo>
                  <a:cubicBezTo>
                    <a:pt x="253174" y="897014"/>
                    <a:pt x="274440" y="893448"/>
                    <a:pt x="291505" y="886315"/>
                  </a:cubicBezTo>
                  <a:cubicBezTo>
                    <a:pt x="308571" y="879182"/>
                    <a:pt x="321770" y="868283"/>
                    <a:pt x="331103" y="853617"/>
                  </a:cubicBezTo>
                  <a:cubicBezTo>
                    <a:pt x="340436" y="838951"/>
                    <a:pt x="345102" y="823219"/>
                    <a:pt x="345102" y="806420"/>
                  </a:cubicBezTo>
                  <a:cubicBezTo>
                    <a:pt x="345102" y="787888"/>
                    <a:pt x="341202" y="772322"/>
                    <a:pt x="333403" y="759723"/>
                  </a:cubicBezTo>
                  <a:cubicBezTo>
                    <a:pt x="325603" y="747124"/>
                    <a:pt x="314804" y="737191"/>
                    <a:pt x="301005" y="729925"/>
                  </a:cubicBezTo>
                  <a:cubicBezTo>
                    <a:pt x="287206" y="722658"/>
                    <a:pt x="265907" y="715626"/>
                    <a:pt x="237109" y="708826"/>
                  </a:cubicBezTo>
                  <a:cubicBezTo>
                    <a:pt x="208311" y="702026"/>
                    <a:pt x="190178" y="695493"/>
                    <a:pt x="182712" y="689227"/>
                  </a:cubicBezTo>
                  <a:cubicBezTo>
                    <a:pt x="176846" y="684294"/>
                    <a:pt x="173913" y="678361"/>
                    <a:pt x="173913" y="671428"/>
                  </a:cubicBezTo>
                  <a:cubicBezTo>
                    <a:pt x="173913" y="663829"/>
                    <a:pt x="177046" y="657762"/>
                    <a:pt x="183312" y="653229"/>
                  </a:cubicBezTo>
                  <a:cubicBezTo>
                    <a:pt x="193045" y="646163"/>
                    <a:pt x="206511" y="642630"/>
                    <a:pt x="223710" y="642630"/>
                  </a:cubicBezTo>
                  <a:cubicBezTo>
                    <a:pt x="240375" y="642630"/>
                    <a:pt x="252874" y="645930"/>
                    <a:pt x="261207" y="652529"/>
                  </a:cubicBezTo>
                  <a:cubicBezTo>
                    <a:pt x="269540" y="659129"/>
                    <a:pt x="274973" y="669962"/>
                    <a:pt x="277506" y="685027"/>
                  </a:cubicBezTo>
                  <a:lnTo>
                    <a:pt x="336703" y="682428"/>
                  </a:lnTo>
                  <a:cubicBezTo>
                    <a:pt x="335769" y="655496"/>
                    <a:pt x="326003" y="633964"/>
                    <a:pt x="307405" y="617831"/>
                  </a:cubicBezTo>
                  <a:cubicBezTo>
                    <a:pt x="288806" y="601699"/>
                    <a:pt x="261107" y="593633"/>
                    <a:pt x="224310" y="593633"/>
                  </a:cubicBezTo>
                  <a:close/>
                  <a:moveTo>
                    <a:pt x="793842" y="0"/>
                  </a:moveTo>
                  <a:cubicBezTo>
                    <a:pt x="1232269" y="0"/>
                    <a:pt x="1587684" y="329113"/>
                    <a:pt x="1587684" y="735095"/>
                  </a:cubicBezTo>
                  <a:cubicBezTo>
                    <a:pt x="1587684" y="1141077"/>
                    <a:pt x="1232269" y="1470190"/>
                    <a:pt x="793842" y="1470190"/>
                  </a:cubicBezTo>
                  <a:cubicBezTo>
                    <a:pt x="355415" y="1470190"/>
                    <a:pt x="0" y="1141077"/>
                    <a:pt x="0" y="735095"/>
                  </a:cubicBezTo>
                  <a:cubicBezTo>
                    <a:pt x="0" y="329113"/>
                    <a:pt x="355415" y="0"/>
                    <a:pt x="793842" y="0"/>
                  </a:cubicBezTo>
                  <a:close/>
                </a:path>
              </a:pathLst>
            </a:custGeom>
            <a:ln w="53975" cap="rnd">
              <a:solidFill>
                <a:schemeClr val="bg1"/>
              </a:solidFill>
              <a:prstDash val="solid"/>
            </a:ln>
            <a:effectLst>
              <a:outerShdw sx="1000" sy="1000" algn="bl" rotWithShape="0">
                <a:srgbClr val="000000"/>
              </a:outerShdw>
            </a:effectLst>
            <a:extLst>
              <a:ext uri="{909E8E84-426E-40DD-AFC4-6F175D3DCCD1}">
                <a14:hiddenFill xmlns:a14="http://schemas.microsoft.com/office/drawing/2010/main">
                  <a:solidFill>
                    <a:srgbClr val="FFFFFF"/>
                  </a:solidFill>
                </a14:hiddenFill>
              </a:ext>
            </a:extLst>
          </p:spPr>
        </p:pic>
      </p:grpSp>
      <p:grpSp>
        <p:nvGrpSpPr>
          <p:cNvPr id="15" name="Group 14">
            <a:extLst>
              <a:ext uri="{FF2B5EF4-FFF2-40B4-BE49-F238E27FC236}">
                <a16:creationId xmlns:a16="http://schemas.microsoft.com/office/drawing/2014/main" id="{5A7B5E69-EBCB-484C-B17D-49714EB8B141}"/>
              </a:ext>
            </a:extLst>
          </p:cNvPr>
          <p:cNvGrpSpPr/>
          <p:nvPr/>
        </p:nvGrpSpPr>
        <p:grpSpPr>
          <a:xfrm>
            <a:off x="-1297302" y="3519401"/>
            <a:ext cx="1060374" cy="1020313"/>
            <a:chOff x="169335" y="4210029"/>
            <a:chExt cx="1272449" cy="1224375"/>
          </a:xfrm>
        </p:grpSpPr>
        <p:sp>
          <p:nvSpPr>
            <p:cNvPr id="17" name="Oval 16">
              <a:extLst>
                <a:ext uri="{FF2B5EF4-FFF2-40B4-BE49-F238E27FC236}">
                  <a16:creationId xmlns:a16="http://schemas.microsoft.com/office/drawing/2014/main" id="{42CA813D-0C28-BBDA-FFFE-0519B0CBD777}"/>
                </a:ext>
              </a:extLst>
            </p:cNvPr>
            <p:cNvSpPr/>
            <p:nvPr/>
          </p:nvSpPr>
          <p:spPr>
            <a:xfrm>
              <a:off x="234673" y="4305677"/>
              <a:ext cx="1155267" cy="1049580"/>
            </a:xfrm>
            <a:prstGeom prst="ellipse">
              <a:avLst/>
            </a:prstGeom>
            <a:solidFill>
              <a:schemeClr val="bg1"/>
            </a:solidFill>
            <a:ln w="539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sz="1500">
                <a:solidFill>
                  <a:prstClr val="white"/>
                </a:solidFill>
                <a:latin typeface="Calibri" panose="020F0502020204030204"/>
              </a:endParaRPr>
            </a:p>
          </p:txBody>
        </p:sp>
        <p:pic>
          <p:nvPicPr>
            <p:cNvPr id="18" name="Picture 17">
              <a:extLst>
                <a:ext uri="{FF2B5EF4-FFF2-40B4-BE49-F238E27FC236}">
                  <a16:creationId xmlns:a16="http://schemas.microsoft.com/office/drawing/2014/main" id="{C4338BC9-2CA0-0EF3-4675-06BB2F6004AF}"/>
                </a:ext>
              </a:extLst>
            </p:cNvPr>
            <p:cNvPicPr>
              <a:picLocks noChangeAspect="1"/>
            </p:cNvPicPr>
            <p:nvPr/>
          </p:nvPicPr>
          <p:blipFill>
            <a:blip r:embed="rId5" cstate="email">
              <a:alphaModFix/>
              <a:duotone>
                <a:prstClr val="black"/>
                <a:srgbClr val="FF969E">
                  <a:tint val="45000"/>
                  <a:satMod val="400000"/>
                </a:srgbClr>
              </a:duotone>
              <a:extLst>
                <a:ext uri="{28A0092B-C50C-407E-A947-70E740481C1C}">
                  <a14:useLocalDpi xmlns:a14="http://schemas.microsoft.com/office/drawing/2010/main"/>
                </a:ext>
                <a:ext uri="{837473B0-CC2E-450A-ABE3-18F120FF3D39}">
                  <a1611:picAttrSrcUrl xmlns:a1611="http://schemas.microsoft.com/office/drawing/2016/11/main" r:id="rId6"/>
                </a:ext>
              </a:extLst>
            </a:blip>
            <a:srcRect/>
            <a:stretch/>
          </p:blipFill>
          <p:spPr>
            <a:xfrm>
              <a:off x="169335" y="4210029"/>
              <a:ext cx="1272449" cy="1224375"/>
            </a:xfrm>
            <a:custGeom>
              <a:avLst/>
              <a:gdLst/>
              <a:ahLst/>
              <a:cxnLst/>
              <a:rect l="l" t="t" r="r" b="b"/>
              <a:pathLst>
                <a:path w="1475716" h="1419962">
                  <a:moveTo>
                    <a:pt x="1041060" y="576731"/>
                  </a:moveTo>
                  <a:lnTo>
                    <a:pt x="1041060" y="869913"/>
                  </a:lnTo>
                  <a:lnTo>
                    <a:pt x="1264047" y="869913"/>
                  </a:lnTo>
                  <a:lnTo>
                    <a:pt x="1264047" y="820516"/>
                  </a:lnTo>
                  <a:lnTo>
                    <a:pt x="1100257" y="820516"/>
                  </a:lnTo>
                  <a:lnTo>
                    <a:pt x="1100257" y="740721"/>
                  </a:lnTo>
                  <a:lnTo>
                    <a:pt x="1247448" y="740721"/>
                  </a:lnTo>
                  <a:lnTo>
                    <a:pt x="1247448" y="691324"/>
                  </a:lnTo>
                  <a:lnTo>
                    <a:pt x="1100257" y="691324"/>
                  </a:lnTo>
                  <a:lnTo>
                    <a:pt x="1100257" y="626328"/>
                  </a:lnTo>
                  <a:lnTo>
                    <a:pt x="1258447" y="626328"/>
                  </a:lnTo>
                  <a:lnTo>
                    <a:pt x="1258447" y="576731"/>
                  </a:lnTo>
                  <a:close/>
                  <a:moveTo>
                    <a:pt x="764835" y="576731"/>
                  </a:moveTo>
                  <a:lnTo>
                    <a:pt x="764835" y="869913"/>
                  </a:lnTo>
                  <a:lnTo>
                    <a:pt x="987822" y="869913"/>
                  </a:lnTo>
                  <a:lnTo>
                    <a:pt x="987822" y="820516"/>
                  </a:lnTo>
                  <a:lnTo>
                    <a:pt x="824032" y="820516"/>
                  </a:lnTo>
                  <a:lnTo>
                    <a:pt x="824032" y="740721"/>
                  </a:lnTo>
                  <a:lnTo>
                    <a:pt x="971223" y="740721"/>
                  </a:lnTo>
                  <a:lnTo>
                    <a:pt x="971223" y="691324"/>
                  </a:lnTo>
                  <a:lnTo>
                    <a:pt x="824032" y="691324"/>
                  </a:lnTo>
                  <a:lnTo>
                    <a:pt x="824032" y="626328"/>
                  </a:lnTo>
                  <a:lnTo>
                    <a:pt x="982222" y="626328"/>
                  </a:lnTo>
                  <a:lnTo>
                    <a:pt x="982222" y="576731"/>
                  </a:lnTo>
                  <a:close/>
                  <a:moveTo>
                    <a:pt x="470160" y="576731"/>
                  </a:moveTo>
                  <a:lnTo>
                    <a:pt x="470160" y="869913"/>
                  </a:lnTo>
                  <a:lnTo>
                    <a:pt x="525157" y="869913"/>
                  </a:lnTo>
                  <a:lnTo>
                    <a:pt x="525157" y="678725"/>
                  </a:lnTo>
                  <a:lnTo>
                    <a:pt x="643350" y="869913"/>
                  </a:lnTo>
                  <a:lnTo>
                    <a:pt x="702746" y="869913"/>
                  </a:lnTo>
                  <a:lnTo>
                    <a:pt x="702746" y="576731"/>
                  </a:lnTo>
                  <a:lnTo>
                    <a:pt x="647749" y="576731"/>
                  </a:lnTo>
                  <a:lnTo>
                    <a:pt x="647749" y="772519"/>
                  </a:lnTo>
                  <a:lnTo>
                    <a:pt x="527757" y="576731"/>
                  </a:lnTo>
                  <a:close/>
                  <a:moveTo>
                    <a:pt x="295929" y="571731"/>
                  </a:moveTo>
                  <a:cubicBezTo>
                    <a:pt x="273397" y="571731"/>
                    <a:pt x="254165" y="575131"/>
                    <a:pt x="238233" y="581931"/>
                  </a:cubicBezTo>
                  <a:cubicBezTo>
                    <a:pt x="222300" y="588730"/>
                    <a:pt x="210101" y="598630"/>
                    <a:pt x="201635" y="611629"/>
                  </a:cubicBezTo>
                  <a:cubicBezTo>
                    <a:pt x="193169" y="624628"/>
                    <a:pt x="188935" y="638594"/>
                    <a:pt x="188935" y="653526"/>
                  </a:cubicBezTo>
                  <a:cubicBezTo>
                    <a:pt x="188935" y="676725"/>
                    <a:pt x="197935" y="696391"/>
                    <a:pt x="215934" y="712523"/>
                  </a:cubicBezTo>
                  <a:cubicBezTo>
                    <a:pt x="228733" y="723989"/>
                    <a:pt x="250998" y="733655"/>
                    <a:pt x="282730" y="741521"/>
                  </a:cubicBezTo>
                  <a:cubicBezTo>
                    <a:pt x="307395" y="747654"/>
                    <a:pt x="323194" y="751920"/>
                    <a:pt x="330127" y="754320"/>
                  </a:cubicBezTo>
                  <a:cubicBezTo>
                    <a:pt x="340260" y="757920"/>
                    <a:pt x="347359" y="762153"/>
                    <a:pt x="351426" y="767020"/>
                  </a:cubicBezTo>
                  <a:cubicBezTo>
                    <a:pt x="355492" y="771886"/>
                    <a:pt x="357525" y="777786"/>
                    <a:pt x="357525" y="784718"/>
                  </a:cubicBezTo>
                  <a:cubicBezTo>
                    <a:pt x="357525" y="795518"/>
                    <a:pt x="352692" y="804951"/>
                    <a:pt x="343026" y="813017"/>
                  </a:cubicBezTo>
                  <a:cubicBezTo>
                    <a:pt x="333360" y="821083"/>
                    <a:pt x="318994" y="825116"/>
                    <a:pt x="299929" y="825116"/>
                  </a:cubicBezTo>
                  <a:cubicBezTo>
                    <a:pt x="281930" y="825116"/>
                    <a:pt x="267631" y="820583"/>
                    <a:pt x="257031" y="811517"/>
                  </a:cubicBezTo>
                  <a:cubicBezTo>
                    <a:pt x="246432" y="802451"/>
                    <a:pt x="239399" y="788252"/>
                    <a:pt x="235933" y="768919"/>
                  </a:cubicBezTo>
                  <a:lnTo>
                    <a:pt x="178336" y="774519"/>
                  </a:lnTo>
                  <a:cubicBezTo>
                    <a:pt x="182203" y="807317"/>
                    <a:pt x="194069" y="832282"/>
                    <a:pt x="213934" y="849414"/>
                  </a:cubicBezTo>
                  <a:cubicBezTo>
                    <a:pt x="233799" y="866547"/>
                    <a:pt x="262264" y="875113"/>
                    <a:pt x="299329" y="875113"/>
                  </a:cubicBezTo>
                  <a:cubicBezTo>
                    <a:pt x="324794" y="875113"/>
                    <a:pt x="346059" y="871546"/>
                    <a:pt x="363125" y="864414"/>
                  </a:cubicBezTo>
                  <a:cubicBezTo>
                    <a:pt x="380190" y="857281"/>
                    <a:pt x="393390" y="846381"/>
                    <a:pt x="402722" y="831716"/>
                  </a:cubicBezTo>
                  <a:cubicBezTo>
                    <a:pt x="412055" y="817050"/>
                    <a:pt x="416722" y="801317"/>
                    <a:pt x="416722" y="784518"/>
                  </a:cubicBezTo>
                  <a:cubicBezTo>
                    <a:pt x="416722" y="765986"/>
                    <a:pt x="412822" y="750421"/>
                    <a:pt x="405022" y="737821"/>
                  </a:cubicBezTo>
                  <a:cubicBezTo>
                    <a:pt x="397223" y="725222"/>
                    <a:pt x="386423" y="715289"/>
                    <a:pt x="372624" y="708023"/>
                  </a:cubicBezTo>
                  <a:cubicBezTo>
                    <a:pt x="358825" y="700757"/>
                    <a:pt x="337526" y="693724"/>
                    <a:pt x="308728" y="686924"/>
                  </a:cubicBezTo>
                  <a:cubicBezTo>
                    <a:pt x="279930" y="680125"/>
                    <a:pt x="261798" y="673592"/>
                    <a:pt x="254332" y="667326"/>
                  </a:cubicBezTo>
                  <a:cubicBezTo>
                    <a:pt x="248465" y="662393"/>
                    <a:pt x="245532" y="656460"/>
                    <a:pt x="245532" y="649527"/>
                  </a:cubicBezTo>
                  <a:cubicBezTo>
                    <a:pt x="245532" y="641927"/>
                    <a:pt x="248665" y="635861"/>
                    <a:pt x="254931" y="631328"/>
                  </a:cubicBezTo>
                  <a:cubicBezTo>
                    <a:pt x="264664" y="624262"/>
                    <a:pt x="278130" y="620728"/>
                    <a:pt x="295329" y="620728"/>
                  </a:cubicBezTo>
                  <a:cubicBezTo>
                    <a:pt x="311995" y="620728"/>
                    <a:pt x="324494" y="624028"/>
                    <a:pt x="332827" y="630628"/>
                  </a:cubicBezTo>
                  <a:cubicBezTo>
                    <a:pt x="341160" y="637227"/>
                    <a:pt x="346593" y="648060"/>
                    <a:pt x="349126" y="663126"/>
                  </a:cubicBezTo>
                  <a:lnTo>
                    <a:pt x="408322" y="660526"/>
                  </a:lnTo>
                  <a:cubicBezTo>
                    <a:pt x="407389" y="633594"/>
                    <a:pt x="397623" y="612062"/>
                    <a:pt x="379024" y="595930"/>
                  </a:cubicBezTo>
                  <a:cubicBezTo>
                    <a:pt x="360425" y="579798"/>
                    <a:pt x="332727" y="571731"/>
                    <a:pt x="295929" y="571731"/>
                  </a:cubicBezTo>
                  <a:close/>
                  <a:moveTo>
                    <a:pt x="737858" y="0"/>
                  </a:moveTo>
                  <a:cubicBezTo>
                    <a:pt x="1145366" y="0"/>
                    <a:pt x="1475716" y="317869"/>
                    <a:pt x="1475716" y="709981"/>
                  </a:cubicBezTo>
                  <a:cubicBezTo>
                    <a:pt x="1475716" y="1102093"/>
                    <a:pt x="1145366" y="1419962"/>
                    <a:pt x="737858" y="1419962"/>
                  </a:cubicBezTo>
                  <a:cubicBezTo>
                    <a:pt x="330350" y="1419962"/>
                    <a:pt x="0" y="1102093"/>
                    <a:pt x="0" y="709981"/>
                  </a:cubicBezTo>
                  <a:cubicBezTo>
                    <a:pt x="0" y="317869"/>
                    <a:pt x="330350" y="0"/>
                    <a:pt x="737858" y="0"/>
                  </a:cubicBezTo>
                  <a:close/>
                </a:path>
              </a:pathLst>
            </a:custGeom>
            <a:ln w="53975">
              <a:solidFill>
                <a:schemeClr val="bg1"/>
              </a:solidFill>
            </a:ln>
          </p:spPr>
        </p:pic>
      </p:grpSp>
      <p:grpSp>
        <p:nvGrpSpPr>
          <p:cNvPr id="19" name="Group 18">
            <a:extLst>
              <a:ext uri="{FF2B5EF4-FFF2-40B4-BE49-F238E27FC236}">
                <a16:creationId xmlns:a16="http://schemas.microsoft.com/office/drawing/2014/main" id="{F27F2595-D42C-DC34-5138-E0B0208DCF0B}"/>
              </a:ext>
            </a:extLst>
          </p:cNvPr>
          <p:cNvGrpSpPr/>
          <p:nvPr/>
        </p:nvGrpSpPr>
        <p:grpSpPr>
          <a:xfrm>
            <a:off x="-1345521" y="5760255"/>
            <a:ext cx="1069721" cy="996064"/>
            <a:chOff x="169335" y="6899053"/>
            <a:chExt cx="1283665" cy="1195277"/>
          </a:xfrm>
        </p:grpSpPr>
        <p:sp>
          <p:nvSpPr>
            <p:cNvPr id="20" name="Oval 19">
              <a:extLst>
                <a:ext uri="{FF2B5EF4-FFF2-40B4-BE49-F238E27FC236}">
                  <a16:creationId xmlns:a16="http://schemas.microsoft.com/office/drawing/2014/main" id="{2449AFA6-0EF0-DC38-44D0-178BC876CA0D}"/>
                </a:ext>
              </a:extLst>
            </p:cNvPr>
            <p:cNvSpPr/>
            <p:nvPr/>
          </p:nvSpPr>
          <p:spPr>
            <a:xfrm>
              <a:off x="234673" y="6975240"/>
              <a:ext cx="1155267" cy="1049580"/>
            </a:xfrm>
            <a:prstGeom prst="ellipse">
              <a:avLst/>
            </a:prstGeom>
            <a:solidFill>
              <a:schemeClr val="bg1"/>
            </a:solidFill>
            <a:ln w="539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sz="1500">
                <a:solidFill>
                  <a:prstClr val="white"/>
                </a:solidFill>
                <a:latin typeface="Calibri" panose="020F0502020204030204"/>
              </a:endParaRPr>
            </a:p>
          </p:txBody>
        </p:sp>
        <p:pic>
          <p:nvPicPr>
            <p:cNvPr id="21" name="Picture 20" descr="Visit Broadstairs - quintessential seaside town on the Kent coast - Visit  Thanet">
              <a:extLst>
                <a:ext uri="{FF2B5EF4-FFF2-40B4-BE49-F238E27FC236}">
                  <a16:creationId xmlns:a16="http://schemas.microsoft.com/office/drawing/2014/main" id="{56C81A96-5A21-3EC5-E6CD-CDCA6905DE5D}"/>
                </a:ext>
              </a:extLst>
            </p:cNvPr>
            <p:cNvPicPr>
              <a:picLocks noChangeAspect="1" noChangeArrowheads="1"/>
            </p:cNvPicPr>
            <p:nvPr/>
          </p:nvPicPr>
          <p:blipFill>
            <a:blip r:embed="rId7" cstate="email">
              <a:duotone>
                <a:prstClr val="black"/>
                <a:schemeClr val="accent2">
                  <a:tint val="45000"/>
                  <a:satMod val="400000"/>
                </a:schemeClr>
              </a:duotone>
              <a:extLst>
                <a:ext uri="{BEBA8EAE-BF5A-486C-A8C5-ECC9F3942E4B}">
                  <a14:imgProps xmlns:a14="http://schemas.microsoft.com/office/drawing/2010/main">
                    <a14:imgLayer r:embed="rId8">
                      <a14:imgEffect>
                        <a14:brightnessContrast contrast="20000"/>
                      </a14:imgEffect>
                    </a14:imgLayer>
                  </a14:imgProps>
                </a:ext>
                <a:ext uri="{28A0092B-C50C-407E-A947-70E740481C1C}">
                  <a14:useLocalDpi xmlns:a14="http://schemas.microsoft.com/office/drawing/2010/main"/>
                </a:ext>
              </a:extLst>
            </a:blip>
            <a:srcRect/>
            <a:stretch/>
          </p:blipFill>
          <p:spPr bwMode="auto">
            <a:xfrm>
              <a:off x="169335" y="6899053"/>
              <a:ext cx="1283665" cy="1195277"/>
            </a:xfrm>
            <a:custGeom>
              <a:avLst/>
              <a:gdLst/>
              <a:ahLst/>
              <a:cxnLst/>
              <a:rect l="l" t="t" r="r" b="b"/>
              <a:pathLst>
                <a:path w="1488724" h="1386216">
                  <a:moveTo>
                    <a:pt x="693640" y="714168"/>
                  </a:moveTo>
                  <a:lnTo>
                    <a:pt x="750836" y="784763"/>
                  </a:lnTo>
                  <a:cubicBezTo>
                    <a:pt x="741237" y="792763"/>
                    <a:pt x="732371" y="798496"/>
                    <a:pt x="724238" y="801962"/>
                  </a:cubicBezTo>
                  <a:cubicBezTo>
                    <a:pt x="716105" y="805429"/>
                    <a:pt x="707639" y="807162"/>
                    <a:pt x="698839" y="807162"/>
                  </a:cubicBezTo>
                  <a:cubicBezTo>
                    <a:pt x="685507" y="807162"/>
                    <a:pt x="674874" y="803329"/>
                    <a:pt x="666941" y="795663"/>
                  </a:cubicBezTo>
                  <a:cubicBezTo>
                    <a:pt x="659008" y="787997"/>
                    <a:pt x="655042" y="778097"/>
                    <a:pt x="655042" y="765964"/>
                  </a:cubicBezTo>
                  <a:cubicBezTo>
                    <a:pt x="655042" y="756365"/>
                    <a:pt x="658242" y="746966"/>
                    <a:pt x="664641" y="737766"/>
                  </a:cubicBezTo>
                  <a:cubicBezTo>
                    <a:pt x="671041" y="728567"/>
                    <a:pt x="680707" y="720701"/>
                    <a:pt x="693640" y="714168"/>
                  </a:cubicBezTo>
                  <a:close/>
                  <a:moveTo>
                    <a:pt x="717638" y="589775"/>
                  </a:moveTo>
                  <a:cubicBezTo>
                    <a:pt x="726838" y="589775"/>
                    <a:pt x="734137" y="592308"/>
                    <a:pt x="739537" y="597375"/>
                  </a:cubicBezTo>
                  <a:cubicBezTo>
                    <a:pt x="744936" y="602441"/>
                    <a:pt x="747636" y="608574"/>
                    <a:pt x="747636" y="615774"/>
                  </a:cubicBezTo>
                  <a:cubicBezTo>
                    <a:pt x="747636" y="624307"/>
                    <a:pt x="742037" y="632906"/>
                    <a:pt x="730837" y="641572"/>
                  </a:cubicBezTo>
                  <a:lnTo>
                    <a:pt x="715638" y="653171"/>
                  </a:lnTo>
                  <a:lnTo>
                    <a:pt x="701839" y="637172"/>
                  </a:lnTo>
                  <a:cubicBezTo>
                    <a:pt x="693306" y="627306"/>
                    <a:pt x="689040" y="618907"/>
                    <a:pt x="689040" y="611974"/>
                  </a:cubicBezTo>
                  <a:cubicBezTo>
                    <a:pt x="689040" y="606108"/>
                    <a:pt x="691573" y="600941"/>
                    <a:pt x="696639" y="596475"/>
                  </a:cubicBezTo>
                  <a:cubicBezTo>
                    <a:pt x="701706" y="592008"/>
                    <a:pt x="708705" y="589775"/>
                    <a:pt x="717638" y="589775"/>
                  </a:cubicBezTo>
                  <a:close/>
                  <a:moveTo>
                    <a:pt x="894195" y="555177"/>
                  </a:moveTo>
                  <a:lnTo>
                    <a:pt x="894195" y="848359"/>
                  </a:lnTo>
                  <a:lnTo>
                    <a:pt x="949191" y="848359"/>
                  </a:lnTo>
                  <a:lnTo>
                    <a:pt x="949191" y="617574"/>
                  </a:lnTo>
                  <a:lnTo>
                    <a:pt x="1007188" y="848359"/>
                  </a:lnTo>
                  <a:lnTo>
                    <a:pt x="1064184" y="848359"/>
                  </a:lnTo>
                  <a:lnTo>
                    <a:pt x="1122381" y="617574"/>
                  </a:lnTo>
                  <a:lnTo>
                    <a:pt x="1122381" y="848359"/>
                  </a:lnTo>
                  <a:lnTo>
                    <a:pt x="1177377" y="848359"/>
                  </a:lnTo>
                  <a:lnTo>
                    <a:pt x="1177377" y="555177"/>
                  </a:lnTo>
                  <a:lnTo>
                    <a:pt x="1088583" y="555177"/>
                  </a:lnTo>
                  <a:lnTo>
                    <a:pt x="1035986" y="755165"/>
                  </a:lnTo>
                  <a:lnTo>
                    <a:pt x="982789" y="555177"/>
                  </a:lnTo>
                  <a:close/>
                  <a:moveTo>
                    <a:pt x="324295" y="555177"/>
                  </a:moveTo>
                  <a:lnTo>
                    <a:pt x="324295" y="848359"/>
                  </a:lnTo>
                  <a:lnTo>
                    <a:pt x="383491" y="848359"/>
                  </a:lnTo>
                  <a:lnTo>
                    <a:pt x="383491" y="759765"/>
                  </a:lnTo>
                  <a:lnTo>
                    <a:pt x="431488" y="710768"/>
                  </a:lnTo>
                  <a:lnTo>
                    <a:pt x="512083" y="848359"/>
                  </a:lnTo>
                  <a:lnTo>
                    <a:pt x="588679" y="848359"/>
                  </a:lnTo>
                  <a:lnTo>
                    <a:pt x="472286" y="669370"/>
                  </a:lnTo>
                  <a:lnTo>
                    <a:pt x="582679" y="555177"/>
                  </a:lnTo>
                  <a:lnTo>
                    <a:pt x="503084" y="555177"/>
                  </a:lnTo>
                  <a:lnTo>
                    <a:pt x="383491" y="685369"/>
                  </a:lnTo>
                  <a:lnTo>
                    <a:pt x="383491" y="555177"/>
                  </a:lnTo>
                  <a:close/>
                  <a:moveTo>
                    <a:pt x="716238" y="550178"/>
                  </a:moveTo>
                  <a:cubicBezTo>
                    <a:pt x="689973" y="550178"/>
                    <a:pt x="669741" y="556344"/>
                    <a:pt x="655542" y="568677"/>
                  </a:cubicBezTo>
                  <a:cubicBezTo>
                    <a:pt x="641343" y="581009"/>
                    <a:pt x="634243" y="596042"/>
                    <a:pt x="634243" y="613774"/>
                  </a:cubicBezTo>
                  <a:cubicBezTo>
                    <a:pt x="634243" y="623373"/>
                    <a:pt x="636776" y="633539"/>
                    <a:pt x="641843" y="644272"/>
                  </a:cubicBezTo>
                  <a:cubicBezTo>
                    <a:pt x="646909" y="655005"/>
                    <a:pt x="654442" y="666304"/>
                    <a:pt x="664441" y="678170"/>
                  </a:cubicBezTo>
                  <a:cubicBezTo>
                    <a:pt x="642176" y="689236"/>
                    <a:pt x="625444" y="702268"/>
                    <a:pt x="614244" y="717268"/>
                  </a:cubicBezTo>
                  <a:cubicBezTo>
                    <a:pt x="603045" y="732267"/>
                    <a:pt x="597445" y="749166"/>
                    <a:pt x="597445" y="767964"/>
                  </a:cubicBezTo>
                  <a:cubicBezTo>
                    <a:pt x="597445" y="788630"/>
                    <a:pt x="604578" y="806895"/>
                    <a:pt x="618844" y="822761"/>
                  </a:cubicBezTo>
                  <a:cubicBezTo>
                    <a:pt x="637243" y="843293"/>
                    <a:pt x="664708" y="853559"/>
                    <a:pt x="701239" y="853559"/>
                  </a:cubicBezTo>
                  <a:cubicBezTo>
                    <a:pt x="719638" y="853559"/>
                    <a:pt x="735504" y="851026"/>
                    <a:pt x="748836" y="845960"/>
                  </a:cubicBezTo>
                  <a:cubicBezTo>
                    <a:pt x="762169" y="840893"/>
                    <a:pt x="774768" y="833027"/>
                    <a:pt x="786634" y="822361"/>
                  </a:cubicBezTo>
                  <a:cubicBezTo>
                    <a:pt x="801966" y="836627"/>
                    <a:pt x="817965" y="847826"/>
                    <a:pt x="834631" y="855959"/>
                  </a:cubicBezTo>
                  <a:lnTo>
                    <a:pt x="868629" y="812562"/>
                  </a:lnTo>
                  <a:cubicBezTo>
                    <a:pt x="863962" y="810295"/>
                    <a:pt x="856663" y="805662"/>
                    <a:pt x="846730" y="798663"/>
                  </a:cubicBezTo>
                  <a:cubicBezTo>
                    <a:pt x="836798" y="791663"/>
                    <a:pt x="828698" y="785230"/>
                    <a:pt x="822432" y="779364"/>
                  </a:cubicBezTo>
                  <a:cubicBezTo>
                    <a:pt x="826698" y="773764"/>
                    <a:pt x="830698" y="766798"/>
                    <a:pt x="834431" y="758465"/>
                  </a:cubicBezTo>
                  <a:cubicBezTo>
                    <a:pt x="838164" y="750132"/>
                    <a:pt x="842564" y="736966"/>
                    <a:pt x="847630" y="718967"/>
                  </a:cubicBezTo>
                  <a:lnTo>
                    <a:pt x="796833" y="707368"/>
                  </a:lnTo>
                  <a:cubicBezTo>
                    <a:pt x="793367" y="721101"/>
                    <a:pt x="789234" y="732233"/>
                    <a:pt x="784434" y="740766"/>
                  </a:cubicBezTo>
                  <a:lnTo>
                    <a:pt x="743637" y="686969"/>
                  </a:lnTo>
                  <a:cubicBezTo>
                    <a:pt x="765102" y="673504"/>
                    <a:pt x="779368" y="661438"/>
                    <a:pt x="786434" y="650772"/>
                  </a:cubicBezTo>
                  <a:cubicBezTo>
                    <a:pt x="793500" y="640106"/>
                    <a:pt x="797033" y="628840"/>
                    <a:pt x="797033" y="616974"/>
                  </a:cubicBezTo>
                  <a:cubicBezTo>
                    <a:pt x="797033" y="598308"/>
                    <a:pt x="789900" y="582509"/>
                    <a:pt x="775635" y="569577"/>
                  </a:cubicBezTo>
                  <a:cubicBezTo>
                    <a:pt x="761369" y="556644"/>
                    <a:pt x="741570" y="550178"/>
                    <a:pt x="716238" y="550178"/>
                  </a:cubicBezTo>
                  <a:close/>
                  <a:moveTo>
                    <a:pt x="744362" y="0"/>
                  </a:moveTo>
                  <a:cubicBezTo>
                    <a:pt x="1155462" y="0"/>
                    <a:pt x="1488724" y="310315"/>
                    <a:pt x="1488724" y="693108"/>
                  </a:cubicBezTo>
                  <a:cubicBezTo>
                    <a:pt x="1488724" y="1075901"/>
                    <a:pt x="1155462" y="1386216"/>
                    <a:pt x="744362" y="1386216"/>
                  </a:cubicBezTo>
                  <a:cubicBezTo>
                    <a:pt x="333262" y="1386216"/>
                    <a:pt x="0" y="1075901"/>
                    <a:pt x="0" y="693108"/>
                  </a:cubicBezTo>
                  <a:cubicBezTo>
                    <a:pt x="0" y="310315"/>
                    <a:pt x="333262" y="0"/>
                    <a:pt x="744362" y="0"/>
                  </a:cubicBezTo>
                  <a:close/>
                </a:path>
              </a:pathLst>
            </a:custGeom>
            <a:ln w="53975" cap="rnd">
              <a:solidFill>
                <a:schemeClr val="bg1"/>
              </a:solidFill>
              <a:prstDash val="solid"/>
            </a:ln>
            <a:effectLst>
              <a:outerShdw sx="1000" sy="1000" algn="bl" rotWithShape="0">
                <a:srgbClr val="000000"/>
              </a:outerShdw>
            </a:effectLst>
            <a:extLst>
              <a:ext uri="{909E8E84-426E-40DD-AFC4-6F175D3DCCD1}">
                <a14:hiddenFill xmlns:a14="http://schemas.microsoft.com/office/drawing/2010/main">
                  <a:solidFill>
                    <a:srgbClr val="FFFFFF"/>
                  </a:solidFill>
                </a14:hiddenFill>
              </a:ext>
            </a:extLst>
          </p:spPr>
        </p:pic>
      </p:grpSp>
      <p:sp>
        <p:nvSpPr>
          <p:cNvPr id="3" name="Freeform 2">
            <a:extLst>
              <a:ext uri="{FF2B5EF4-FFF2-40B4-BE49-F238E27FC236}">
                <a16:creationId xmlns:a16="http://schemas.microsoft.com/office/drawing/2014/main" id="{2D138438-2D9E-4221-6ED4-36B9FEB17972}"/>
              </a:ext>
            </a:extLst>
          </p:cNvPr>
          <p:cNvSpPr/>
          <p:nvPr/>
        </p:nvSpPr>
        <p:spPr>
          <a:xfrm>
            <a:off x="0" y="-6410866"/>
            <a:ext cx="1481428" cy="18127083"/>
          </a:xfrm>
          <a:custGeom>
            <a:avLst/>
            <a:gdLst>
              <a:gd name="connsiteX0" fmla="*/ 1773841 w 1773841"/>
              <a:gd name="connsiteY0" fmla="*/ 0 h 15819120"/>
              <a:gd name="connsiteX1" fmla="*/ 1773841 w 1773841"/>
              <a:gd name="connsiteY1" fmla="*/ 6233093 h 15819120"/>
              <a:gd name="connsiteX2" fmla="*/ 909496 w 1773841"/>
              <a:gd name="connsiteY2" fmla="*/ 7129609 h 15819120"/>
              <a:gd name="connsiteX3" fmla="*/ 909496 w 1773841"/>
              <a:gd name="connsiteY3" fmla="*/ 7272960 h 15819120"/>
              <a:gd name="connsiteX4" fmla="*/ 1773841 w 1773841"/>
              <a:gd name="connsiteY4" fmla="*/ 8169476 h 15819120"/>
              <a:gd name="connsiteX5" fmla="*/ 1773841 w 1773841"/>
              <a:gd name="connsiteY5" fmla="*/ 15819120 h 15819120"/>
              <a:gd name="connsiteX6" fmla="*/ 0 w 1773841"/>
              <a:gd name="connsiteY6" fmla="*/ 15819120 h 15819120"/>
              <a:gd name="connsiteX7" fmla="*/ 0 w 1773841"/>
              <a:gd name="connsiteY7" fmla="*/ 0 h 15819120"/>
              <a:gd name="connsiteX0" fmla="*/ 1773841 w 1773841"/>
              <a:gd name="connsiteY0" fmla="*/ 0 h 15819120"/>
              <a:gd name="connsiteX1" fmla="*/ 1773841 w 1773841"/>
              <a:gd name="connsiteY1" fmla="*/ 6233093 h 15819120"/>
              <a:gd name="connsiteX2" fmla="*/ 909496 w 1773841"/>
              <a:gd name="connsiteY2" fmla="*/ 7129609 h 15819120"/>
              <a:gd name="connsiteX3" fmla="*/ 909496 w 1773841"/>
              <a:gd name="connsiteY3" fmla="*/ 7272960 h 15819120"/>
              <a:gd name="connsiteX4" fmla="*/ 1773841 w 1773841"/>
              <a:gd name="connsiteY4" fmla="*/ 8169476 h 15819120"/>
              <a:gd name="connsiteX5" fmla="*/ 1773841 w 1773841"/>
              <a:gd name="connsiteY5" fmla="*/ 15819120 h 15819120"/>
              <a:gd name="connsiteX6" fmla="*/ 0 w 1773841"/>
              <a:gd name="connsiteY6" fmla="*/ 15819120 h 15819120"/>
              <a:gd name="connsiteX7" fmla="*/ 0 w 1773841"/>
              <a:gd name="connsiteY7" fmla="*/ 0 h 15819120"/>
              <a:gd name="connsiteX8" fmla="*/ 1773841 w 1773841"/>
              <a:gd name="connsiteY8" fmla="*/ 0 h 15819120"/>
              <a:gd name="connsiteX0" fmla="*/ 1773841 w 1773841"/>
              <a:gd name="connsiteY0" fmla="*/ 0 h 15819120"/>
              <a:gd name="connsiteX1" fmla="*/ 1773841 w 1773841"/>
              <a:gd name="connsiteY1" fmla="*/ 6233093 h 15819120"/>
              <a:gd name="connsiteX2" fmla="*/ 909496 w 1773841"/>
              <a:gd name="connsiteY2" fmla="*/ 7129609 h 15819120"/>
              <a:gd name="connsiteX3" fmla="*/ 909496 w 1773841"/>
              <a:gd name="connsiteY3" fmla="*/ 7272960 h 15819120"/>
              <a:gd name="connsiteX4" fmla="*/ 1773841 w 1773841"/>
              <a:gd name="connsiteY4" fmla="*/ 8169476 h 15819120"/>
              <a:gd name="connsiteX5" fmla="*/ 1773841 w 1773841"/>
              <a:gd name="connsiteY5" fmla="*/ 15819120 h 15819120"/>
              <a:gd name="connsiteX6" fmla="*/ 0 w 1773841"/>
              <a:gd name="connsiteY6" fmla="*/ 15819120 h 15819120"/>
              <a:gd name="connsiteX7" fmla="*/ 0 w 1773841"/>
              <a:gd name="connsiteY7" fmla="*/ 0 h 15819120"/>
              <a:gd name="connsiteX8" fmla="*/ 1773841 w 1773841"/>
              <a:gd name="connsiteY8" fmla="*/ 0 h 15819120"/>
              <a:gd name="connsiteX0" fmla="*/ 1773841 w 1777714"/>
              <a:gd name="connsiteY0" fmla="*/ 0 h 15819120"/>
              <a:gd name="connsiteX1" fmla="*/ 1773841 w 1777714"/>
              <a:gd name="connsiteY1" fmla="*/ 6233093 h 15819120"/>
              <a:gd name="connsiteX2" fmla="*/ 909496 w 1777714"/>
              <a:gd name="connsiteY2" fmla="*/ 7129609 h 15819120"/>
              <a:gd name="connsiteX3" fmla="*/ 909496 w 1777714"/>
              <a:gd name="connsiteY3" fmla="*/ 7272960 h 15819120"/>
              <a:gd name="connsiteX4" fmla="*/ 1773841 w 1777714"/>
              <a:gd name="connsiteY4" fmla="*/ 8169476 h 15819120"/>
              <a:gd name="connsiteX5" fmla="*/ 1773841 w 1777714"/>
              <a:gd name="connsiteY5" fmla="*/ 15819120 h 15819120"/>
              <a:gd name="connsiteX6" fmla="*/ 0 w 1777714"/>
              <a:gd name="connsiteY6" fmla="*/ 15819120 h 15819120"/>
              <a:gd name="connsiteX7" fmla="*/ 0 w 1777714"/>
              <a:gd name="connsiteY7" fmla="*/ 0 h 15819120"/>
              <a:gd name="connsiteX8" fmla="*/ 1773841 w 1777714"/>
              <a:gd name="connsiteY8" fmla="*/ 0 h 15819120"/>
              <a:gd name="connsiteX0" fmla="*/ 1773841 w 1777714"/>
              <a:gd name="connsiteY0" fmla="*/ 0 h 15819120"/>
              <a:gd name="connsiteX1" fmla="*/ 1773841 w 1777714"/>
              <a:gd name="connsiteY1" fmla="*/ 6233093 h 15819120"/>
              <a:gd name="connsiteX2" fmla="*/ 909496 w 1777714"/>
              <a:gd name="connsiteY2" fmla="*/ 7129609 h 15819120"/>
              <a:gd name="connsiteX3" fmla="*/ 909496 w 1777714"/>
              <a:gd name="connsiteY3" fmla="*/ 7272960 h 15819120"/>
              <a:gd name="connsiteX4" fmla="*/ 1773841 w 1777714"/>
              <a:gd name="connsiteY4" fmla="*/ 8169476 h 15819120"/>
              <a:gd name="connsiteX5" fmla="*/ 1773841 w 1777714"/>
              <a:gd name="connsiteY5" fmla="*/ 15819120 h 15819120"/>
              <a:gd name="connsiteX6" fmla="*/ 0 w 1777714"/>
              <a:gd name="connsiteY6" fmla="*/ 15819120 h 15819120"/>
              <a:gd name="connsiteX7" fmla="*/ 0 w 1777714"/>
              <a:gd name="connsiteY7" fmla="*/ 0 h 15819120"/>
              <a:gd name="connsiteX8" fmla="*/ 1773841 w 1777714"/>
              <a:gd name="connsiteY8" fmla="*/ 0 h 15819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7714" h="15819120">
                <a:moveTo>
                  <a:pt x="1773841" y="0"/>
                </a:moveTo>
                <a:cubicBezTo>
                  <a:pt x="1773841" y="2077698"/>
                  <a:pt x="1782556" y="5985053"/>
                  <a:pt x="1773841" y="6233093"/>
                </a:cubicBezTo>
                <a:cubicBezTo>
                  <a:pt x="1765126" y="6481133"/>
                  <a:pt x="909747" y="6822304"/>
                  <a:pt x="909496" y="7129609"/>
                </a:cubicBezTo>
                <a:cubicBezTo>
                  <a:pt x="909245" y="7436914"/>
                  <a:pt x="909245" y="6880986"/>
                  <a:pt x="909496" y="7272960"/>
                </a:cubicBezTo>
                <a:cubicBezTo>
                  <a:pt x="909747" y="7664934"/>
                  <a:pt x="1773593" y="7819837"/>
                  <a:pt x="1773841" y="8169476"/>
                </a:cubicBezTo>
                <a:cubicBezTo>
                  <a:pt x="1774089" y="8519115"/>
                  <a:pt x="1773841" y="13269239"/>
                  <a:pt x="1773841" y="15819120"/>
                </a:cubicBezTo>
                <a:lnTo>
                  <a:pt x="0" y="15819120"/>
                </a:lnTo>
                <a:lnTo>
                  <a:pt x="0" y="0"/>
                </a:lnTo>
                <a:lnTo>
                  <a:pt x="1773841"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defTabSz="761970"/>
            <a:endParaRPr lang="en-GB" sz="1500">
              <a:solidFill>
                <a:prstClr val="white"/>
              </a:solidFill>
              <a:latin typeface="Calibri" panose="020F0502020204030204"/>
            </a:endParaRPr>
          </a:p>
        </p:txBody>
      </p:sp>
      <p:pic>
        <p:nvPicPr>
          <p:cNvPr id="51" name="Picture 50">
            <a:extLst>
              <a:ext uri="{FF2B5EF4-FFF2-40B4-BE49-F238E27FC236}">
                <a16:creationId xmlns:a16="http://schemas.microsoft.com/office/drawing/2014/main" id="{8A79FC83-C109-5F1F-CF96-6B2CCB6F3617}"/>
              </a:ext>
            </a:extLst>
          </p:cNvPr>
          <p:cNvPicPr>
            <a:picLocks noChangeAspect="1"/>
          </p:cNvPicPr>
          <p:nvPr/>
        </p:nvPicPr>
        <p:blipFill>
          <a:blip r:embed="rId9" cstate="email">
            <a:alphaModFix amt="85000"/>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141113" y="2385742"/>
            <a:ext cx="1077588" cy="1040695"/>
          </a:xfrm>
          <a:custGeom>
            <a:avLst/>
            <a:gdLst/>
            <a:ahLst/>
            <a:cxnLst/>
            <a:rect l="l" t="t" r="r" b="b"/>
            <a:pathLst>
              <a:path w="1475716" h="1425192">
                <a:moveTo>
                  <a:pt x="523390" y="694660"/>
                </a:moveTo>
                <a:cubicBezTo>
                  <a:pt x="536010" y="694660"/>
                  <a:pt x="546593" y="699478"/>
                  <a:pt x="555139" y="709115"/>
                </a:cubicBezTo>
                <a:cubicBezTo>
                  <a:pt x="563686" y="718751"/>
                  <a:pt x="567960" y="732518"/>
                  <a:pt x="567960" y="750415"/>
                </a:cubicBezTo>
                <a:cubicBezTo>
                  <a:pt x="567960" y="768770"/>
                  <a:pt x="563686" y="782766"/>
                  <a:pt x="555139" y="792403"/>
                </a:cubicBezTo>
                <a:cubicBezTo>
                  <a:pt x="546593" y="802039"/>
                  <a:pt x="536010" y="806858"/>
                  <a:pt x="523390" y="806858"/>
                </a:cubicBezTo>
                <a:cubicBezTo>
                  <a:pt x="510771" y="806858"/>
                  <a:pt x="500159" y="802039"/>
                  <a:pt x="491555" y="792403"/>
                </a:cubicBezTo>
                <a:cubicBezTo>
                  <a:pt x="482951" y="782766"/>
                  <a:pt x="478649" y="768885"/>
                  <a:pt x="478649" y="750759"/>
                </a:cubicBezTo>
                <a:cubicBezTo>
                  <a:pt x="478649" y="732633"/>
                  <a:pt x="482951" y="718751"/>
                  <a:pt x="491555" y="709115"/>
                </a:cubicBezTo>
                <a:cubicBezTo>
                  <a:pt x="500159" y="699478"/>
                  <a:pt x="510771" y="694660"/>
                  <a:pt x="523390" y="694660"/>
                </a:cubicBezTo>
                <a:close/>
                <a:moveTo>
                  <a:pt x="1065343" y="692251"/>
                </a:moveTo>
                <a:cubicBezTo>
                  <a:pt x="1075209" y="692251"/>
                  <a:pt x="1083584" y="695893"/>
                  <a:pt x="1090467" y="703178"/>
                </a:cubicBezTo>
                <a:cubicBezTo>
                  <a:pt x="1097351" y="710463"/>
                  <a:pt x="1100964" y="721103"/>
                  <a:pt x="1101308" y="735099"/>
                </a:cubicBezTo>
                <a:lnTo>
                  <a:pt x="1029034" y="735099"/>
                </a:lnTo>
                <a:cubicBezTo>
                  <a:pt x="1028919" y="721906"/>
                  <a:pt x="1032303" y="711467"/>
                  <a:pt x="1039187" y="703780"/>
                </a:cubicBezTo>
                <a:cubicBezTo>
                  <a:pt x="1046070" y="696094"/>
                  <a:pt x="1054789" y="692251"/>
                  <a:pt x="1065343" y="692251"/>
                </a:cubicBezTo>
                <a:close/>
                <a:moveTo>
                  <a:pt x="1062418" y="655253"/>
                </a:moveTo>
                <a:cubicBezTo>
                  <a:pt x="1038211" y="655253"/>
                  <a:pt x="1018193" y="663828"/>
                  <a:pt x="1002361" y="680979"/>
                </a:cubicBezTo>
                <a:cubicBezTo>
                  <a:pt x="986529" y="698130"/>
                  <a:pt x="978614" y="721849"/>
                  <a:pt x="978614" y="752135"/>
                </a:cubicBezTo>
                <a:cubicBezTo>
                  <a:pt x="978614" y="777489"/>
                  <a:pt x="984636" y="798483"/>
                  <a:pt x="996682" y="815118"/>
                </a:cubicBezTo>
                <a:cubicBezTo>
                  <a:pt x="1011940" y="835882"/>
                  <a:pt x="1035458" y="846265"/>
                  <a:pt x="1067236" y="846265"/>
                </a:cubicBezTo>
                <a:cubicBezTo>
                  <a:pt x="1087312" y="846265"/>
                  <a:pt x="1104033" y="841647"/>
                  <a:pt x="1117398" y="832412"/>
                </a:cubicBezTo>
                <a:cubicBezTo>
                  <a:pt x="1130763" y="823177"/>
                  <a:pt x="1140543" y="809726"/>
                  <a:pt x="1146738" y="792059"/>
                </a:cubicBezTo>
                <a:lnTo>
                  <a:pt x="1098555" y="783971"/>
                </a:lnTo>
                <a:cubicBezTo>
                  <a:pt x="1095916" y="793148"/>
                  <a:pt x="1092016" y="799802"/>
                  <a:pt x="1086854" y="803932"/>
                </a:cubicBezTo>
                <a:cubicBezTo>
                  <a:pt x="1081691" y="808062"/>
                  <a:pt x="1075324" y="810127"/>
                  <a:pt x="1067752" y="810127"/>
                </a:cubicBezTo>
                <a:cubicBezTo>
                  <a:pt x="1056624" y="810127"/>
                  <a:pt x="1047332" y="806141"/>
                  <a:pt x="1039875" y="798168"/>
                </a:cubicBezTo>
                <a:cubicBezTo>
                  <a:pt x="1032418" y="790194"/>
                  <a:pt x="1028518" y="779038"/>
                  <a:pt x="1028173" y="764697"/>
                </a:cubicBezTo>
                <a:lnTo>
                  <a:pt x="1149319" y="764697"/>
                </a:lnTo>
                <a:cubicBezTo>
                  <a:pt x="1150008" y="727642"/>
                  <a:pt x="1142493" y="700138"/>
                  <a:pt x="1126777" y="682184"/>
                </a:cubicBezTo>
                <a:cubicBezTo>
                  <a:pt x="1111060" y="664230"/>
                  <a:pt x="1089607" y="655253"/>
                  <a:pt x="1062418" y="655253"/>
                </a:cubicBezTo>
                <a:close/>
                <a:moveTo>
                  <a:pt x="859295" y="655253"/>
                </a:moveTo>
                <a:cubicBezTo>
                  <a:pt x="833024" y="655253"/>
                  <a:pt x="813636" y="660645"/>
                  <a:pt x="801131" y="671429"/>
                </a:cubicBezTo>
                <a:cubicBezTo>
                  <a:pt x="788627" y="682213"/>
                  <a:pt x="782374" y="695520"/>
                  <a:pt x="782374" y="711352"/>
                </a:cubicBezTo>
                <a:cubicBezTo>
                  <a:pt x="782374" y="728904"/>
                  <a:pt x="789602" y="742614"/>
                  <a:pt x="804057" y="752480"/>
                </a:cubicBezTo>
                <a:cubicBezTo>
                  <a:pt x="814496" y="759592"/>
                  <a:pt x="839219" y="767451"/>
                  <a:pt x="878224" y="776055"/>
                </a:cubicBezTo>
                <a:cubicBezTo>
                  <a:pt x="886599" y="778005"/>
                  <a:pt x="891991" y="780128"/>
                  <a:pt x="894400" y="782422"/>
                </a:cubicBezTo>
                <a:cubicBezTo>
                  <a:pt x="896694" y="784831"/>
                  <a:pt x="897842" y="787871"/>
                  <a:pt x="897842" y="791542"/>
                </a:cubicBezTo>
                <a:cubicBezTo>
                  <a:pt x="897842" y="796934"/>
                  <a:pt x="895719" y="801236"/>
                  <a:pt x="891475" y="804449"/>
                </a:cubicBezTo>
                <a:cubicBezTo>
                  <a:pt x="885165" y="809037"/>
                  <a:pt x="875758" y="811332"/>
                  <a:pt x="863253" y="811332"/>
                </a:cubicBezTo>
                <a:cubicBezTo>
                  <a:pt x="851896" y="811332"/>
                  <a:pt x="843062" y="808894"/>
                  <a:pt x="836752" y="804018"/>
                </a:cubicBezTo>
                <a:cubicBezTo>
                  <a:pt x="830443" y="799143"/>
                  <a:pt x="826255" y="792001"/>
                  <a:pt x="824190" y="782594"/>
                </a:cubicBezTo>
                <a:lnTo>
                  <a:pt x="775663" y="789994"/>
                </a:lnTo>
                <a:cubicBezTo>
                  <a:pt x="780137" y="807317"/>
                  <a:pt x="789630" y="821026"/>
                  <a:pt x="804143" y="831121"/>
                </a:cubicBezTo>
                <a:cubicBezTo>
                  <a:pt x="818655" y="841217"/>
                  <a:pt x="838358" y="846265"/>
                  <a:pt x="863253" y="846265"/>
                </a:cubicBezTo>
                <a:cubicBezTo>
                  <a:pt x="890672" y="846265"/>
                  <a:pt x="911379" y="840242"/>
                  <a:pt x="925375" y="828196"/>
                </a:cubicBezTo>
                <a:cubicBezTo>
                  <a:pt x="939371" y="816150"/>
                  <a:pt x="946369" y="801753"/>
                  <a:pt x="946369" y="785003"/>
                </a:cubicBezTo>
                <a:cubicBezTo>
                  <a:pt x="946369" y="769631"/>
                  <a:pt x="941321" y="757642"/>
                  <a:pt x="931226" y="749038"/>
                </a:cubicBezTo>
                <a:cubicBezTo>
                  <a:pt x="921015" y="740549"/>
                  <a:pt x="903033" y="733378"/>
                  <a:pt x="877278" y="727528"/>
                </a:cubicBezTo>
                <a:cubicBezTo>
                  <a:pt x="851523" y="721677"/>
                  <a:pt x="836466" y="717145"/>
                  <a:pt x="832106" y="713933"/>
                </a:cubicBezTo>
                <a:cubicBezTo>
                  <a:pt x="828894" y="711524"/>
                  <a:pt x="827288" y="708599"/>
                  <a:pt x="827288" y="705157"/>
                </a:cubicBezTo>
                <a:cubicBezTo>
                  <a:pt x="827288" y="701142"/>
                  <a:pt x="829123" y="697872"/>
                  <a:pt x="832794" y="695348"/>
                </a:cubicBezTo>
                <a:cubicBezTo>
                  <a:pt x="838301" y="691792"/>
                  <a:pt x="847422" y="690014"/>
                  <a:pt x="860156" y="690014"/>
                </a:cubicBezTo>
                <a:cubicBezTo>
                  <a:pt x="870251" y="690014"/>
                  <a:pt x="878023" y="691907"/>
                  <a:pt x="883473" y="695692"/>
                </a:cubicBezTo>
                <a:cubicBezTo>
                  <a:pt x="888922" y="699478"/>
                  <a:pt x="892622" y="704928"/>
                  <a:pt x="894572" y="712040"/>
                </a:cubicBezTo>
                <a:lnTo>
                  <a:pt x="940174" y="703608"/>
                </a:lnTo>
                <a:cubicBezTo>
                  <a:pt x="935585" y="687662"/>
                  <a:pt x="927210" y="675616"/>
                  <a:pt x="915050" y="667471"/>
                </a:cubicBezTo>
                <a:cubicBezTo>
                  <a:pt x="902889" y="659326"/>
                  <a:pt x="884304" y="655253"/>
                  <a:pt x="859295" y="655253"/>
                </a:cubicBezTo>
                <a:close/>
                <a:moveTo>
                  <a:pt x="743842" y="655253"/>
                </a:moveTo>
                <a:cubicBezTo>
                  <a:pt x="736041" y="655253"/>
                  <a:pt x="729071" y="657203"/>
                  <a:pt x="722934" y="661104"/>
                </a:cubicBezTo>
                <a:cubicBezTo>
                  <a:pt x="716796" y="665004"/>
                  <a:pt x="709884" y="673092"/>
                  <a:pt x="702198" y="685367"/>
                </a:cubicBezTo>
                <a:lnTo>
                  <a:pt x="702198" y="659383"/>
                </a:lnTo>
                <a:lnTo>
                  <a:pt x="657284" y="659383"/>
                </a:lnTo>
                <a:lnTo>
                  <a:pt x="657284" y="842135"/>
                </a:lnTo>
                <a:lnTo>
                  <a:pt x="705639" y="842135"/>
                </a:lnTo>
                <a:lnTo>
                  <a:pt x="705639" y="785692"/>
                </a:lnTo>
                <a:cubicBezTo>
                  <a:pt x="705639" y="754602"/>
                  <a:pt x="706987" y="734182"/>
                  <a:pt x="709683" y="724430"/>
                </a:cubicBezTo>
                <a:cubicBezTo>
                  <a:pt x="712379" y="714679"/>
                  <a:pt x="716079" y="707939"/>
                  <a:pt x="720783" y="704210"/>
                </a:cubicBezTo>
                <a:cubicBezTo>
                  <a:pt x="725486" y="700482"/>
                  <a:pt x="731222" y="698618"/>
                  <a:pt x="737991" y="698618"/>
                </a:cubicBezTo>
                <a:cubicBezTo>
                  <a:pt x="744989" y="698618"/>
                  <a:pt x="752561" y="701256"/>
                  <a:pt x="760706" y="706534"/>
                </a:cubicBezTo>
                <a:lnTo>
                  <a:pt x="775677" y="664373"/>
                </a:lnTo>
                <a:cubicBezTo>
                  <a:pt x="765467" y="658293"/>
                  <a:pt x="754855" y="655253"/>
                  <a:pt x="743842" y="655253"/>
                </a:cubicBezTo>
                <a:close/>
                <a:moveTo>
                  <a:pt x="523218" y="655253"/>
                </a:moveTo>
                <a:cubicBezTo>
                  <a:pt x="505322" y="655253"/>
                  <a:pt x="489117" y="659211"/>
                  <a:pt x="474605" y="667127"/>
                </a:cubicBezTo>
                <a:cubicBezTo>
                  <a:pt x="460092" y="675043"/>
                  <a:pt x="448878" y="686515"/>
                  <a:pt x="440963" y="701543"/>
                </a:cubicBezTo>
                <a:cubicBezTo>
                  <a:pt x="433047" y="716572"/>
                  <a:pt x="429089" y="732117"/>
                  <a:pt x="429089" y="748178"/>
                </a:cubicBezTo>
                <a:cubicBezTo>
                  <a:pt x="429089" y="769172"/>
                  <a:pt x="433047" y="786982"/>
                  <a:pt x="440963" y="801609"/>
                </a:cubicBezTo>
                <a:cubicBezTo>
                  <a:pt x="448878" y="816236"/>
                  <a:pt x="460437" y="827336"/>
                  <a:pt x="475637" y="834907"/>
                </a:cubicBezTo>
                <a:cubicBezTo>
                  <a:pt x="490838" y="842479"/>
                  <a:pt x="506813" y="846265"/>
                  <a:pt x="523562" y="846265"/>
                </a:cubicBezTo>
                <a:cubicBezTo>
                  <a:pt x="550637" y="846265"/>
                  <a:pt x="573093" y="837173"/>
                  <a:pt x="590933" y="818990"/>
                </a:cubicBezTo>
                <a:cubicBezTo>
                  <a:pt x="608772" y="800806"/>
                  <a:pt x="617691" y="777891"/>
                  <a:pt x="617691" y="750243"/>
                </a:cubicBezTo>
                <a:cubicBezTo>
                  <a:pt x="617691" y="722824"/>
                  <a:pt x="608858" y="700138"/>
                  <a:pt x="591191" y="682184"/>
                </a:cubicBezTo>
                <a:cubicBezTo>
                  <a:pt x="573524" y="664230"/>
                  <a:pt x="550866" y="655253"/>
                  <a:pt x="523218" y="655253"/>
                </a:cubicBezTo>
                <a:close/>
                <a:moveTo>
                  <a:pt x="234208" y="632538"/>
                </a:moveTo>
                <a:lnTo>
                  <a:pt x="257095" y="632538"/>
                </a:lnTo>
                <a:cubicBezTo>
                  <a:pt x="277859" y="632538"/>
                  <a:pt x="291798" y="633341"/>
                  <a:pt x="298911" y="634947"/>
                </a:cubicBezTo>
                <a:cubicBezTo>
                  <a:pt x="308433" y="637012"/>
                  <a:pt x="316291" y="640970"/>
                  <a:pt x="322486" y="646821"/>
                </a:cubicBezTo>
                <a:cubicBezTo>
                  <a:pt x="328681" y="652672"/>
                  <a:pt x="333499" y="660817"/>
                  <a:pt x="336941" y="671257"/>
                </a:cubicBezTo>
                <a:cubicBezTo>
                  <a:pt x="340383" y="681696"/>
                  <a:pt x="342104" y="696668"/>
                  <a:pt x="342104" y="716170"/>
                </a:cubicBezTo>
                <a:cubicBezTo>
                  <a:pt x="342104" y="735673"/>
                  <a:pt x="340383" y="751074"/>
                  <a:pt x="336941" y="762374"/>
                </a:cubicBezTo>
                <a:cubicBezTo>
                  <a:pt x="333499" y="773674"/>
                  <a:pt x="329054" y="781791"/>
                  <a:pt x="323605" y="786724"/>
                </a:cubicBezTo>
                <a:cubicBezTo>
                  <a:pt x="318155" y="791657"/>
                  <a:pt x="311301" y="795156"/>
                  <a:pt x="303041" y="797221"/>
                </a:cubicBezTo>
                <a:cubicBezTo>
                  <a:pt x="296731" y="798827"/>
                  <a:pt x="286464" y="799630"/>
                  <a:pt x="272238" y="799630"/>
                </a:cubicBezTo>
                <a:lnTo>
                  <a:pt x="234208" y="799630"/>
                </a:lnTo>
                <a:close/>
                <a:moveTo>
                  <a:pt x="1243514" y="594852"/>
                </a:moveTo>
                <a:lnTo>
                  <a:pt x="1194986" y="623074"/>
                </a:lnTo>
                <a:lnTo>
                  <a:pt x="1194986" y="659383"/>
                </a:lnTo>
                <a:lnTo>
                  <a:pt x="1172788" y="659383"/>
                </a:lnTo>
                <a:lnTo>
                  <a:pt x="1172788" y="697929"/>
                </a:lnTo>
                <a:lnTo>
                  <a:pt x="1194986" y="697929"/>
                </a:lnTo>
                <a:lnTo>
                  <a:pt x="1194986" y="777604"/>
                </a:lnTo>
                <a:cubicBezTo>
                  <a:pt x="1194986" y="794697"/>
                  <a:pt x="1195503" y="806055"/>
                  <a:pt x="1196535" y="811676"/>
                </a:cubicBezTo>
                <a:cubicBezTo>
                  <a:pt x="1197797" y="819592"/>
                  <a:pt x="1200063" y="825873"/>
                  <a:pt x="1203332" y="830519"/>
                </a:cubicBezTo>
                <a:cubicBezTo>
                  <a:pt x="1206602" y="835165"/>
                  <a:pt x="1211736" y="838951"/>
                  <a:pt x="1218734" y="841877"/>
                </a:cubicBezTo>
                <a:cubicBezTo>
                  <a:pt x="1225732" y="844802"/>
                  <a:pt x="1233590" y="846265"/>
                  <a:pt x="1242309" y="846265"/>
                </a:cubicBezTo>
                <a:cubicBezTo>
                  <a:pt x="1256535" y="846265"/>
                  <a:pt x="1269269" y="843855"/>
                  <a:pt x="1280511" y="839037"/>
                </a:cubicBezTo>
                <a:lnTo>
                  <a:pt x="1276381" y="801523"/>
                </a:lnTo>
                <a:cubicBezTo>
                  <a:pt x="1267892" y="804621"/>
                  <a:pt x="1261410" y="806169"/>
                  <a:pt x="1256936" y="806169"/>
                </a:cubicBezTo>
                <a:cubicBezTo>
                  <a:pt x="1253724" y="806169"/>
                  <a:pt x="1250999" y="805366"/>
                  <a:pt x="1248762" y="803760"/>
                </a:cubicBezTo>
                <a:cubicBezTo>
                  <a:pt x="1246525" y="802154"/>
                  <a:pt x="1245091" y="800118"/>
                  <a:pt x="1244460" y="797651"/>
                </a:cubicBezTo>
                <a:cubicBezTo>
                  <a:pt x="1243829" y="795185"/>
                  <a:pt x="1243514" y="786495"/>
                  <a:pt x="1243514" y="771581"/>
                </a:cubicBezTo>
                <a:lnTo>
                  <a:pt x="1243514" y="697929"/>
                </a:lnTo>
                <a:lnTo>
                  <a:pt x="1276554" y="697929"/>
                </a:lnTo>
                <a:lnTo>
                  <a:pt x="1276554" y="659383"/>
                </a:lnTo>
                <a:lnTo>
                  <a:pt x="1243514" y="659383"/>
                </a:lnTo>
                <a:close/>
                <a:moveTo>
                  <a:pt x="183271" y="589862"/>
                </a:moveTo>
                <a:lnTo>
                  <a:pt x="183271" y="842135"/>
                </a:lnTo>
                <a:lnTo>
                  <a:pt x="279121" y="842135"/>
                </a:lnTo>
                <a:cubicBezTo>
                  <a:pt x="297936" y="842135"/>
                  <a:pt x="312964" y="840356"/>
                  <a:pt x="324207" y="836800"/>
                </a:cubicBezTo>
                <a:cubicBezTo>
                  <a:pt x="339236" y="831982"/>
                  <a:pt x="351167" y="825271"/>
                  <a:pt x="360000" y="816666"/>
                </a:cubicBezTo>
                <a:cubicBezTo>
                  <a:pt x="371702" y="805309"/>
                  <a:pt x="380707" y="790453"/>
                  <a:pt x="387017" y="772097"/>
                </a:cubicBezTo>
                <a:cubicBezTo>
                  <a:pt x="392180" y="757069"/>
                  <a:pt x="394761" y="739172"/>
                  <a:pt x="394761" y="718407"/>
                </a:cubicBezTo>
                <a:cubicBezTo>
                  <a:pt x="394761" y="694775"/>
                  <a:pt x="392007" y="674899"/>
                  <a:pt x="386501" y="658781"/>
                </a:cubicBezTo>
                <a:cubicBezTo>
                  <a:pt x="380994" y="642662"/>
                  <a:pt x="372964" y="629039"/>
                  <a:pt x="362409" y="617911"/>
                </a:cubicBezTo>
                <a:cubicBezTo>
                  <a:pt x="351855" y="606783"/>
                  <a:pt x="339178" y="599039"/>
                  <a:pt x="324379" y="594680"/>
                </a:cubicBezTo>
                <a:cubicBezTo>
                  <a:pt x="313366" y="591468"/>
                  <a:pt x="297362" y="589862"/>
                  <a:pt x="276368" y="589862"/>
                </a:cubicBezTo>
                <a:close/>
                <a:moveTo>
                  <a:pt x="737858" y="0"/>
                </a:moveTo>
                <a:cubicBezTo>
                  <a:pt x="1145366" y="0"/>
                  <a:pt x="1475716" y="319040"/>
                  <a:pt x="1475716" y="712596"/>
                </a:cubicBezTo>
                <a:cubicBezTo>
                  <a:pt x="1475716" y="1106152"/>
                  <a:pt x="1145366" y="1425192"/>
                  <a:pt x="737858" y="1425192"/>
                </a:cubicBezTo>
                <a:cubicBezTo>
                  <a:pt x="330350" y="1425192"/>
                  <a:pt x="0" y="1106152"/>
                  <a:pt x="0" y="712596"/>
                </a:cubicBezTo>
                <a:cubicBezTo>
                  <a:pt x="0" y="319040"/>
                  <a:pt x="330350" y="0"/>
                  <a:pt x="737858" y="0"/>
                </a:cubicBezTo>
                <a:close/>
              </a:path>
            </a:pathLst>
          </a:custGeom>
          <a:ln w="190500" cap="rnd">
            <a:noFill/>
            <a:prstDash val="solid"/>
          </a:ln>
          <a:effectLst>
            <a:outerShdw sx="1000" sy="1000" algn="bl" rotWithShape="0">
              <a:srgbClr val="000000"/>
            </a:outerShdw>
          </a:effectLst>
        </p:spPr>
      </p:pic>
      <p:pic>
        <p:nvPicPr>
          <p:cNvPr id="55" name="Picture 54">
            <a:extLst>
              <a:ext uri="{FF2B5EF4-FFF2-40B4-BE49-F238E27FC236}">
                <a16:creationId xmlns:a16="http://schemas.microsoft.com/office/drawing/2014/main" id="{416FCB17-68EC-0C53-B502-D816240A35FC}"/>
              </a:ext>
            </a:extLst>
          </p:cNvPr>
          <p:cNvPicPr>
            <a:picLocks noChangeAspect="1" noChangeArrowheads="1"/>
          </p:cNvPicPr>
          <p:nvPr/>
        </p:nvPicPr>
        <p:blipFill>
          <a:blip r:embed="rId4" cstate="email">
            <a:duotone>
              <a:schemeClr val="bg2">
                <a:shade val="45000"/>
                <a:satMod val="135000"/>
              </a:schemeClr>
              <a:prstClr val="white"/>
            </a:duotone>
            <a:extLst>
              <a:ext uri="{28A0092B-C50C-407E-A947-70E740481C1C}">
                <a14:useLocalDpi xmlns:a14="http://schemas.microsoft.com/office/drawing/2010/main"/>
              </a:ext>
            </a:extLst>
          </a:blip>
          <a:srcRect/>
          <a:stretch/>
        </p:blipFill>
        <p:spPr bwMode="auto">
          <a:xfrm>
            <a:off x="141113" y="4628785"/>
            <a:ext cx="1077588" cy="1022154"/>
          </a:xfrm>
          <a:custGeom>
            <a:avLst/>
            <a:gdLst/>
            <a:ahLst/>
            <a:cxnLst/>
            <a:rect l="l" t="t" r="r" b="b"/>
            <a:pathLst>
              <a:path w="1587684" h="1470190">
                <a:moveTo>
                  <a:pt x="1186786" y="717625"/>
                </a:moveTo>
                <a:cubicBezTo>
                  <a:pt x="1198252" y="717625"/>
                  <a:pt x="1207985" y="721858"/>
                  <a:pt x="1215984" y="730325"/>
                </a:cubicBezTo>
                <a:cubicBezTo>
                  <a:pt x="1223984" y="738791"/>
                  <a:pt x="1228183" y="751157"/>
                  <a:pt x="1228583" y="767422"/>
                </a:cubicBezTo>
                <a:lnTo>
                  <a:pt x="1144588" y="767422"/>
                </a:lnTo>
                <a:cubicBezTo>
                  <a:pt x="1144455" y="752090"/>
                  <a:pt x="1148388" y="739957"/>
                  <a:pt x="1156388" y="731025"/>
                </a:cubicBezTo>
                <a:cubicBezTo>
                  <a:pt x="1164387" y="722092"/>
                  <a:pt x="1174520" y="717625"/>
                  <a:pt x="1186786" y="717625"/>
                </a:cubicBezTo>
                <a:close/>
                <a:moveTo>
                  <a:pt x="1307192" y="679428"/>
                </a:moveTo>
                <a:lnTo>
                  <a:pt x="1380588" y="782421"/>
                </a:lnTo>
                <a:lnTo>
                  <a:pt x="1303993" y="891815"/>
                </a:lnTo>
                <a:lnTo>
                  <a:pt x="1369789" y="891815"/>
                </a:lnTo>
                <a:lnTo>
                  <a:pt x="1413386" y="826019"/>
                </a:lnTo>
                <a:lnTo>
                  <a:pt x="1456583" y="891815"/>
                </a:lnTo>
                <a:lnTo>
                  <a:pt x="1525579" y="891815"/>
                </a:lnTo>
                <a:lnTo>
                  <a:pt x="1446984" y="780022"/>
                </a:lnTo>
                <a:lnTo>
                  <a:pt x="1518980" y="679428"/>
                </a:lnTo>
                <a:lnTo>
                  <a:pt x="1452984" y="679428"/>
                </a:lnTo>
                <a:lnTo>
                  <a:pt x="1413386" y="737824"/>
                </a:lnTo>
                <a:lnTo>
                  <a:pt x="1375788" y="679428"/>
                </a:lnTo>
                <a:close/>
                <a:moveTo>
                  <a:pt x="396341" y="679428"/>
                </a:moveTo>
                <a:lnTo>
                  <a:pt x="396341" y="813820"/>
                </a:lnTo>
                <a:cubicBezTo>
                  <a:pt x="396341" y="833818"/>
                  <a:pt x="398874" y="849484"/>
                  <a:pt x="403940" y="860817"/>
                </a:cubicBezTo>
                <a:cubicBezTo>
                  <a:pt x="409007" y="872149"/>
                  <a:pt x="417206" y="880949"/>
                  <a:pt x="428539" y="887215"/>
                </a:cubicBezTo>
                <a:cubicBezTo>
                  <a:pt x="439872" y="893481"/>
                  <a:pt x="452671" y="896614"/>
                  <a:pt x="466937" y="896614"/>
                </a:cubicBezTo>
                <a:cubicBezTo>
                  <a:pt x="480936" y="896614"/>
                  <a:pt x="494235" y="893348"/>
                  <a:pt x="506834" y="886815"/>
                </a:cubicBezTo>
                <a:cubicBezTo>
                  <a:pt x="519433" y="880282"/>
                  <a:pt x="529599" y="871349"/>
                  <a:pt x="537332" y="860017"/>
                </a:cubicBezTo>
                <a:lnTo>
                  <a:pt x="537332" y="891815"/>
                </a:lnTo>
                <a:lnTo>
                  <a:pt x="589529" y="891815"/>
                </a:lnTo>
                <a:lnTo>
                  <a:pt x="589529" y="679428"/>
                </a:lnTo>
                <a:lnTo>
                  <a:pt x="533333" y="679428"/>
                </a:lnTo>
                <a:lnTo>
                  <a:pt x="533333" y="769022"/>
                </a:lnTo>
                <a:cubicBezTo>
                  <a:pt x="533333" y="799420"/>
                  <a:pt x="531933" y="818519"/>
                  <a:pt x="529133" y="826319"/>
                </a:cubicBezTo>
                <a:cubicBezTo>
                  <a:pt x="526333" y="834118"/>
                  <a:pt x="521133" y="840651"/>
                  <a:pt x="513534" y="845918"/>
                </a:cubicBezTo>
                <a:cubicBezTo>
                  <a:pt x="505934" y="851184"/>
                  <a:pt x="497335" y="853817"/>
                  <a:pt x="487735" y="853817"/>
                </a:cubicBezTo>
                <a:cubicBezTo>
                  <a:pt x="479336" y="853817"/>
                  <a:pt x="472403" y="851851"/>
                  <a:pt x="466937" y="847917"/>
                </a:cubicBezTo>
                <a:cubicBezTo>
                  <a:pt x="461470" y="843984"/>
                  <a:pt x="457704" y="838651"/>
                  <a:pt x="455637" y="831918"/>
                </a:cubicBezTo>
                <a:cubicBezTo>
                  <a:pt x="453571" y="825185"/>
                  <a:pt x="452537" y="806887"/>
                  <a:pt x="452537" y="777022"/>
                </a:cubicBezTo>
                <a:lnTo>
                  <a:pt x="452537" y="679428"/>
                </a:lnTo>
                <a:close/>
                <a:moveTo>
                  <a:pt x="1183386" y="674628"/>
                </a:moveTo>
                <a:cubicBezTo>
                  <a:pt x="1155254" y="674628"/>
                  <a:pt x="1131989" y="684594"/>
                  <a:pt x="1113590" y="704526"/>
                </a:cubicBezTo>
                <a:cubicBezTo>
                  <a:pt x="1095191" y="724458"/>
                  <a:pt x="1085992" y="752023"/>
                  <a:pt x="1085992" y="787221"/>
                </a:cubicBezTo>
                <a:cubicBezTo>
                  <a:pt x="1085992" y="816686"/>
                  <a:pt x="1092992" y="841084"/>
                  <a:pt x="1106991" y="860417"/>
                </a:cubicBezTo>
                <a:cubicBezTo>
                  <a:pt x="1124723" y="884549"/>
                  <a:pt x="1152055" y="896614"/>
                  <a:pt x="1188986" y="896614"/>
                </a:cubicBezTo>
                <a:cubicBezTo>
                  <a:pt x="1212318" y="896614"/>
                  <a:pt x="1231750" y="891248"/>
                  <a:pt x="1247282" y="880515"/>
                </a:cubicBezTo>
                <a:cubicBezTo>
                  <a:pt x="1262814" y="869783"/>
                  <a:pt x="1274180" y="854150"/>
                  <a:pt x="1281380" y="833618"/>
                </a:cubicBezTo>
                <a:lnTo>
                  <a:pt x="1225383" y="824219"/>
                </a:lnTo>
                <a:cubicBezTo>
                  <a:pt x="1222317" y="834885"/>
                  <a:pt x="1217784" y="842618"/>
                  <a:pt x="1211784" y="847417"/>
                </a:cubicBezTo>
                <a:cubicBezTo>
                  <a:pt x="1205785" y="852217"/>
                  <a:pt x="1198385" y="854617"/>
                  <a:pt x="1189586" y="854617"/>
                </a:cubicBezTo>
                <a:cubicBezTo>
                  <a:pt x="1176653" y="854617"/>
                  <a:pt x="1165854" y="849984"/>
                  <a:pt x="1157188" y="840718"/>
                </a:cubicBezTo>
                <a:cubicBezTo>
                  <a:pt x="1148521" y="831452"/>
                  <a:pt x="1143988" y="818486"/>
                  <a:pt x="1143588" y="801820"/>
                </a:cubicBezTo>
                <a:lnTo>
                  <a:pt x="1284380" y="801820"/>
                </a:lnTo>
                <a:cubicBezTo>
                  <a:pt x="1285180" y="758756"/>
                  <a:pt x="1276447" y="726792"/>
                  <a:pt x="1258181" y="705926"/>
                </a:cubicBezTo>
                <a:cubicBezTo>
                  <a:pt x="1239916" y="685061"/>
                  <a:pt x="1214984" y="674628"/>
                  <a:pt x="1183386" y="674628"/>
                </a:cubicBezTo>
                <a:close/>
                <a:moveTo>
                  <a:pt x="951186" y="674628"/>
                </a:moveTo>
                <a:cubicBezTo>
                  <a:pt x="920655" y="674628"/>
                  <a:pt x="898123" y="680894"/>
                  <a:pt x="883590" y="693427"/>
                </a:cubicBezTo>
                <a:cubicBezTo>
                  <a:pt x="869058" y="705959"/>
                  <a:pt x="861792" y="721425"/>
                  <a:pt x="861792" y="739824"/>
                </a:cubicBezTo>
                <a:cubicBezTo>
                  <a:pt x="861792" y="760223"/>
                  <a:pt x="870191" y="776155"/>
                  <a:pt x="886990" y="787621"/>
                </a:cubicBezTo>
                <a:cubicBezTo>
                  <a:pt x="899123" y="795887"/>
                  <a:pt x="927854" y="805020"/>
                  <a:pt x="973185" y="815019"/>
                </a:cubicBezTo>
                <a:cubicBezTo>
                  <a:pt x="982918" y="817286"/>
                  <a:pt x="989184" y="819752"/>
                  <a:pt x="991984" y="822419"/>
                </a:cubicBezTo>
                <a:cubicBezTo>
                  <a:pt x="994650" y="825219"/>
                  <a:pt x="995983" y="828752"/>
                  <a:pt x="995983" y="833018"/>
                </a:cubicBezTo>
                <a:cubicBezTo>
                  <a:pt x="995983" y="839285"/>
                  <a:pt x="993517" y="844284"/>
                  <a:pt x="988584" y="848017"/>
                </a:cubicBezTo>
                <a:cubicBezTo>
                  <a:pt x="981251" y="853350"/>
                  <a:pt x="970318" y="856017"/>
                  <a:pt x="955786" y="856017"/>
                </a:cubicBezTo>
                <a:cubicBezTo>
                  <a:pt x="942587" y="856017"/>
                  <a:pt x="932321" y="853184"/>
                  <a:pt x="924988" y="847517"/>
                </a:cubicBezTo>
                <a:cubicBezTo>
                  <a:pt x="917655" y="841851"/>
                  <a:pt x="912788" y="833552"/>
                  <a:pt x="910389" y="822619"/>
                </a:cubicBezTo>
                <a:lnTo>
                  <a:pt x="853992" y="831218"/>
                </a:lnTo>
                <a:cubicBezTo>
                  <a:pt x="859192" y="851351"/>
                  <a:pt x="870224" y="867283"/>
                  <a:pt x="887090" y="879016"/>
                </a:cubicBezTo>
                <a:cubicBezTo>
                  <a:pt x="903956" y="890748"/>
                  <a:pt x="926854" y="896614"/>
                  <a:pt x="955786" y="896614"/>
                </a:cubicBezTo>
                <a:cubicBezTo>
                  <a:pt x="987651" y="896614"/>
                  <a:pt x="1011716" y="889615"/>
                  <a:pt x="1027981" y="875616"/>
                </a:cubicBezTo>
                <a:cubicBezTo>
                  <a:pt x="1044247" y="861617"/>
                  <a:pt x="1052380" y="844884"/>
                  <a:pt x="1052380" y="825419"/>
                </a:cubicBezTo>
                <a:cubicBezTo>
                  <a:pt x="1052380" y="807553"/>
                  <a:pt x="1046514" y="793621"/>
                  <a:pt x="1034781" y="783621"/>
                </a:cubicBezTo>
                <a:cubicBezTo>
                  <a:pt x="1022915" y="773755"/>
                  <a:pt x="1002016" y="765422"/>
                  <a:pt x="972085" y="758623"/>
                </a:cubicBezTo>
                <a:cubicBezTo>
                  <a:pt x="942153" y="751823"/>
                  <a:pt x="924654" y="746557"/>
                  <a:pt x="919588" y="742824"/>
                </a:cubicBezTo>
                <a:cubicBezTo>
                  <a:pt x="915855" y="740024"/>
                  <a:pt x="913988" y="736624"/>
                  <a:pt x="913988" y="732624"/>
                </a:cubicBezTo>
                <a:cubicBezTo>
                  <a:pt x="913988" y="727958"/>
                  <a:pt x="916122" y="724158"/>
                  <a:pt x="920388" y="721225"/>
                </a:cubicBezTo>
                <a:cubicBezTo>
                  <a:pt x="926788" y="717092"/>
                  <a:pt x="937387" y="715026"/>
                  <a:pt x="952186" y="715026"/>
                </a:cubicBezTo>
                <a:cubicBezTo>
                  <a:pt x="963919" y="715026"/>
                  <a:pt x="972951" y="717225"/>
                  <a:pt x="979284" y="721625"/>
                </a:cubicBezTo>
                <a:cubicBezTo>
                  <a:pt x="985617" y="726025"/>
                  <a:pt x="989917" y="732358"/>
                  <a:pt x="992184" y="740624"/>
                </a:cubicBezTo>
                <a:lnTo>
                  <a:pt x="1045180" y="730825"/>
                </a:lnTo>
                <a:cubicBezTo>
                  <a:pt x="1039847" y="712292"/>
                  <a:pt x="1030115" y="698293"/>
                  <a:pt x="1015982" y="688827"/>
                </a:cubicBezTo>
                <a:cubicBezTo>
                  <a:pt x="1001850" y="679361"/>
                  <a:pt x="980251" y="674628"/>
                  <a:pt x="951186" y="674628"/>
                </a:cubicBezTo>
                <a:close/>
                <a:moveTo>
                  <a:pt x="722586" y="674628"/>
                </a:moveTo>
                <a:cubicBezTo>
                  <a:pt x="692055" y="674628"/>
                  <a:pt x="669523" y="680894"/>
                  <a:pt x="654990" y="693427"/>
                </a:cubicBezTo>
                <a:cubicBezTo>
                  <a:pt x="640458" y="705959"/>
                  <a:pt x="633192" y="721425"/>
                  <a:pt x="633192" y="739824"/>
                </a:cubicBezTo>
                <a:cubicBezTo>
                  <a:pt x="633192" y="760223"/>
                  <a:pt x="641591" y="776155"/>
                  <a:pt x="658390" y="787621"/>
                </a:cubicBezTo>
                <a:cubicBezTo>
                  <a:pt x="670523" y="795887"/>
                  <a:pt x="699254" y="805020"/>
                  <a:pt x="744585" y="815019"/>
                </a:cubicBezTo>
                <a:cubicBezTo>
                  <a:pt x="754318" y="817286"/>
                  <a:pt x="760584" y="819752"/>
                  <a:pt x="763384" y="822419"/>
                </a:cubicBezTo>
                <a:cubicBezTo>
                  <a:pt x="766050" y="825219"/>
                  <a:pt x="767383" y="828752"/>
                  <a:pt x="767383" y="833018"/>
                </a:cubicBezTo>
                <a:cubicBezTo>
                  <a:pt x="767383" y="839285"/>
                  <a:pt x="764917" y="844284"/>
                  <a:pt x="759984" y="848017"/>
                </a:cubicBezTo>
                <a:cubicBezTo>
                  <a:pt x="752651" y="853350"/>
                  <a:pt x="741718" y="856017"/>
                  <a:pt x="727186" y="856017"/>
                </a:cubicBezTo>
                <a:cubicBezTo>
                  <a:pt x="713987" y="856017"/>
                  <a:pt x="703721" y="853184"/>
                  <a:pt x="696388" y="847517"/>
                </a:cubicBezTo>
                <a:cubicBezTo>
                  <a:pt x="689055" y="841851"/>
                  <a:pt x="684188" y="833552"/>
                  <a:pt x="681789" y="822619"/>
                </a:cubicBezTo>
                <a:lnTo>
                  <a:pt x="625392" y="831218"/>
                </a:lnTo>
                <a:cubicBezTo>
                  <a:pt x="630592" y="851351"/>
                  <a:pt x="641624" y="867283"/>
                  <a:pt x="658490" y="879016"/>
                </a:cubicBezTo>
                <a:cubicBezTo>
                  <a:pt x="675356" y="890748"/>
                  <a:pt x="698254" y="896614"/>
                  <a:pt x="727186" y="896614"/>
                </a:cubicBezTo>
                <a:cubicBezTo>
                  <a:pt x="759051" y="896614"/>
                  <a:pt x="783116" y="889615"/>
                  <a:pt x="799381" y="875616"/>
                </a:cubicBezTo>
                <a:cubicBezTo>
                  <a:pt x="815647" y="861617"/>
                  <a:pt x="823780" y="844884"/>
                  <a:pt x="823780" y="825419"/>
                </a:cubicBezTo>
                <a:cubicBezTo>
                  <a:pt x="823780" y="807553"/>
                  <a:pt x="817914" y="793621"/>
                  <a:pt x="806181" y="783621"/>
                </a:cubicBezTo>
                <a:cubicBezTo>
                  <a:pt x="794315" y="773755"/>
                  <a:pt x="773416" y="765422"/>
                  <a:pt x="743485" y="758623"/>
                </a:cubicBezTo>
                <a:cubicBezTo>
                  <a:pt x="713553" y="751823"/>
                  <a:pt x="696054" y="746557"/>
                  <a:pt x="690988" y="742824"/>
                </a:cubicBezTo>
                <a:cubicBezTo>
                  <a:pt x="687255" y="740024"/>
                  <a:pt x="685388" y="736624"/>
                  <a:pt x="685388" y="732624"/>
                </a:cubicBezTo>
                <a:cubicBezTo>
                  <a:pt x="685388" y="727958"/>
                  <a:pt x="687522" y="724158"/>
                  <a:pt x="691788" y="721225"/>
                </a:cubicBezTo>
                <a:cubicBezTo>
                  <a:pt x="698188" y="717092"/>
                  <a:pt x="708787" y="715026"/>
                  <a:pt x="723586" y="715026"/>
                </a:cubicBezTo>
                <a:cubicBezTo>
                  <a:pt x="735319" y="715026"/>
                  <a:pt x="744351" y="717225"/>
                  <a:pt x="750684" y="721625"/>
                </a:cubicBezTo>
                <a:cubicBezTo>
                  <a:pt x="757017" y="726025"/>
                  <a:pt x="761317" y="732358"/>
                  <a:pt x="763584" y="740624"/>
                </a:cubicBezTo>
                <a:lnTo>
                  <a:pt x="816580" y="730825"/>
                </a:lnTo>
                <a:cubicBezTo>
                  <a:pt x="811247" y="712292"/>
                  <a:pt x="801515" y="698293"/>
                  <a:pt x="787382" y="688827"/>
                </a:cubicBezTo>
                <a:cubicBezTo>
                  <a:pt x="773250" y="679361"/>
                  <a:pt x="751651" y="674628"/>
                  <a:pt x="722586" y="674628"/>
                </a:cubicBezTo>
                <a:close/>
                <a:moveTo>
                  <a:pt x="224310" y="593633"/>
                </a:moveTo>
                <a:cubicBezTo>
                  <a:pt x="201778" y="593633"/>
                  <a:pt x="182545" y="597033"/>
                  <a:pt x="166613" y="603832"/>
                </a:cubicBezTo>
                <a:cubicBezTo>
                  <a:pt x="150681" y="610632"/>
                  <a:pt x="138481" y="620531"/>
                  <a:pt x="130015" y="633531"/>
                </a:cubicBezTo>
                <a:cubicBezTo>
                  <a:pt x="121549" y="646530"/>
                  <a:pt x="117316" y="660496"/>
                  <a:pt x="117316" y="675428"/>
                </a:cubicBezTo>
                <a:cubicBezTo>
                  <a:pt x="117316" y="698627"/>
                  <a:pt x="126316" y="718292"/>
                  <a:pt x="144314" y="734424"/>
                </a:cubicBezTo>
                <a:cubicBezTo>
                  <a:pt x="157114" y="745890"/>
                  <a:pt x="179379" y="755556"/>
                  <a:pt x="211110" y="763423"/>
                </a:cubicBezTo>
                <a:cubicBezTo>
                  <a:pt x="235776" y="769556"/>
                  <a:pt x="251575" y="773822"/>
                  <a:pt x="258507" y="776222"/>
                </a:cubicBezTo>
                <a:cubicBezTo>
                  <a:pt x="268640" y="779822"/>
                  <a:pt x="275740" y="784055"/>
                  <a:pt x="279806" y="788921"/>
                </a:cubicBezTo>
                <a:cubicBezTo>
                  <a:pt x="283873" y="793787"/>
                  <a:pt x="285906" y="799687"/>
                  <a:pt x="285906" y="806620"/>
                </a:cubicBezTo>
                <a:cubicBezTo>
                  <a:pt x="285906" y="817419"/>
                  <a:pt x="281073" y="826852"/>
                  <a:pt x="271407" y="834918"/>
                </a:cubicBezTo>
                <a:cubicBezTo>
                  <a:pt x="261741" y="842984"/>
                  <a:pt x="247375" y="847017"/>
                  <a:pt x="228309" y="847017"/>
                </a:cubicBezTo>
                <a:cubicBezTo>
                  <a:pt x="210310" y="847017"/>
                  <a:pt x="196011" y="842484"/>
                  <a:pt x="185412" y="833418"/>
                </a:cubicBezTo>
                <a:cubicBezTo>
                  <a:pt x="174813" y="824352"/>
                  <a:pt x="167780" y="810153"/>
                  <a:pt x="164313" y="790821"/>
                </a:cubicBezTo>
                <a:lnTo>
                  <a:pt x="106717" y="796421"/>
                </a:lnTo>
                <a:cubicBezTo>
                  <a:pt x="110583" y="829219"/>
                  <a:pt x="122449" y="854184"/>
                  <a:pt x="142315" y="871316"/>
                </a:cubicBezTo>
                <a:cubicBezTo>
                  <a:pt x="162180" y="888448"/>
                  <a:pt x="190645" y="897014"/>
                  <a:pt x="227709" y="897014"/>
                </a:cubicBezTo>
                <a:cubicBezTo>
                  <a:pt x="253174" y="897014"/>
                  <a:pt x="274440" y="893448"/>
                  <a:pt x="291505" y="886315"/>
                </a:cubicBezTo>
                <a:cubicBezTo>
                  <a:pt x="308571" y="879182"/>
                  <a:pt x="321770" y="868283"/>
                  <a:pt x="331103" y="853617"/>
                </a:cubicBezTo>
                <a:cubicBezTo>
                  <a:pt x="340436" y="838951"/>
                  <a:pt x="345102" y="823219"/>
                  <a:pt x="345102" y="806420"/>
                </a:cubicBezTo>
                <a:cubicBezTo>
                  <a:pt x="345102" y="787888"/>
                  <a:pt x="341202" y="772322"/>
                  <a:pt x="333403" y="759723"/>
                </a:cubicBezTo>
                <a:cubicBezTo>
                  <a:pt x="325603" y="747124"/>
                  <a:pt x="314804" y="737191"/>
                  <a:pt x="301005" y="729925"/>
                </a:cubicBezTo>
                <a:cubicBezTo>
                  <a:pt x="287206" y="722658"/>
                  <a:pt x="265907" y="715626"/>
                  <a:pt x="237109" y="708826"/>
                </a:cubicBezTo>
                <a:cubicBezTo>
                  <a:pt x="208311" y="702026"/>
                  <a:pt x="190178" y="695493"/>
                  <a:pt x="182712" y="689227"/>
                </a:cubicBezTo>
                <a:cubicBezTo>
                  <a:pt x="176846" y="684294"/>
                  <a:pt x="173913" y="678361"/>
                  <a:pt x="173913" y="671428"/>
                </a:cubicBezTo>
                <a:cubicBezTo>
                  <a:pt x="173913" y="663829"/>
                  <a:pt x="177046" y="657762"/>
                  <a:pt x="183312" y="653229"/>
                </a:cubicBezTo>
                <a:cubicBezTo>
                  <a:pt x="193045" y="646163"/>
                  <a:pt x="206511" y="642630"/>
                  <a:pt x="223710" y="642630"/>
                </a:cubicBezTo>
                <a:cubicBezTo>
                  <a:pt x="240375" y="642630"/>
                  <a:pt x="252874" y="645930"/>
                  <a:pt x="261207" y="652529"/>
                </a:cubicBezTo>
                <a:cubicBezTo>
                  <a:pt x="269540" y="659129"/>
                  <a:pt x="274973" y="669962"/>
                  <a:pt x="277506" y="685027"/>
                </a:cubicBezTo>
                <a:lnTo>
                  <a:pt x="336703" y="682428"/>
                </a:lnTo>
                <a:cubicBezTo>
                  <a:pt x="335769" y="655496"/>
                  <a:pt x="326003" y="633964"/>
                  <a:pt x="307405" y="617831"/>
                </a:cubicBezTo>
                <a:cubicBezTo>
                  <a:pt x="288806" y="601699"/>
                  <a:pt x="261107" y="593633"/>
                  <a:pt x="224310" y="593633"/>
                </a:cubicBezTo>
                <a:close/>
                <a:moveTo>
                  <a:pt x="793842" y="0"/>
                </a:moveTo>
                <a:cubicBezTo>
                  <a:pt x="1232269" y="0"/>
                  <a:pt x="1587684" y="329113"/>
                  <a:pt x="1587684" y="735095"/>
                </a:cubicBezTo>
                <a:cubicBezTo>
                  <a:pt x="1587684" y="1141077"/>
                  <a:pt x="1232269" y="1470190"/>
                  <a:pt x="793842" y="1470190"/>
                </a:cubicBezTo>
                <a:cubicBezTo>
                  <a:pt x="355415" y="1470190"/>
                  <a:pt x="0" y="1141077"/>
                  <a:pt x="0" y="735095"/>
                </a:cubicBezTo>
                <a:cubicBezTo>
                  <a:pt x="0" y="329113"/>
                  <a:pt x="355415" y="0"/>
                  <a:pt x="793842" y="0"/>
                </a:cubicBezTo>
                <a:close/>
              </a:path>
            </a:pathLst>
          </a:custGeom>
          <a:ln w="190500" cap="rnd">
            <a:noFill/>
            <a:prstDash val="solid"/>
          </a:ln>
          <a:effectLst>
            <a:outerShdw sx="1000" sy="1000" algn="bl" rotWithShape="0">
              <a:srgbClr val="000000"/>
            </a:outerShdw>
          </a:effectLst>
          <a:extLst>
            <a:ext uri="{909E8E84-426E-40DD-AFC4-6F175D3DCCD1}">
              <a14:hiddenFill xmlns:a14="http://schemas.microsoft.com/office/drawing/2010/main">
                <a:solidFill>
                  <a:srgbClr val="FFFFFF"/>
                </a:solidFill>
              </a14:hiddenFill>
            </a:ext>
          </a:extLst>
        </p:spPr>
      </p:pic>
      <p:pic>
        <p:nvPicPr>
          <p:cNvPr id="57" name="Picture 56">
            <a:extLst>
              <a:ext uri="{FF2B5EF4-FFF2-40B4-BE49-F238E27FC236}">
                <a16:creationId xmlns:a16="http://schemas.microsoft.com/office/drawing/2014/main" id="{1EE449E9-6F27-7216-00FF-518CE4E2BC96}"/>
              </a:ext>
            </a:extLst>
          </p:cNvPr>
          <p:cNvPicPr>
            <a:picLocks noChangeAspect="1"/>
          </p:cNvPicPr>
          <p:nvPr/>
        </p:nvPicPr>
        <p:blipFill>
          <a:blip r:embed="rId5" cstate="email">
            <a:alphaModFix/>
            <a:duotone>
              <a:schemeClr val="bg2">
                <a:shade val="45000"/>
                <a:satMod val="135000"/>
              </a:schemeClr>
              <a:prstClr val="white"/>
            </a:duotone>
            <a:extLst>
              <a:ext uri="{28A0092B-C50C-407E-A947-70E740481C1C}">
                <a14:useLocalDpi xmlns:a14="http://schemas.microsoft.com/office/drawing/2010/main"/>
              </a:ext>
              <a:ext uri="{837473B0-CC2E-450A-ABE3-18F120FF3D39}">
                <a1611:picAttrSrcUrl xmlns:a1611="http://schemas.microsoft.com/office/drawing/2016/11/main" r:id="rId6"/>
              </a:ext>
            </a:extLst>
          </a:blip>
          <a:srcRect/>
          <a:stretch/>
        </p:blipFill>
        <p:spPr>
          <a:xfrm>
            <a:off x="141113" y="3508358"/>
            <a:ext cx="1060374" cy="1020313"/>
          </a:xfrm>
          <a:custGeom>
            <a:avLst/>
            <a:gdLst/>
            <a:ahLst/>
            <a:cxnLst/>
            <a:rect l="l" t="t" r="r" b="b"/>
            <a:pathLst>
              <a:path w="1475716" h="1419962">
                <a:moveTo>
                  <a:pt x="1041060" y="576731"/>
                </a:moveTo>
                <a:lnTo>
                  <a:pt x="1041060" y="869913"/>
                </a:lnTo>
                <a:lnTo>
                  <a:pt x="1264047" y="869913"/>
                </a:lnTo>
                <a:lnTo>
                  <a:pt x="1264047" y="820516"/>
                </a:lnTo>
                <a:lnTo>
                  <a:pt x="1100257" y="820516"/>
                </a:lnTo>
                <a:lnTo>
                  <a:pt x="1100257" y="740721"/>
                </a:lnTo>
                <a:lnTo>
                  <a:pt x="1247448" y="740721"/>
                </a:lnTo>
                <a:lnTo>
                  <a:pt x="1247448" y="691324"/>
                </a:lnTo>
                <a:lnTo>
                  <a:pt x="1100257" y="691324"/>
                </a:lnTo>
                <a:lnTo>
                  <a:pt x="1100257" y="626328"/>
                </a:lnTo>
                <a:lnTo>
                  <a:pt x="1258447" y="626328"/>
                </a:lnTo>
                <a:lnTo>
                  <a:pt x="1258447" y="576731"/>
                </a:lnTo>
                <a:close/>
                <a:moveTo>
                  <a:pt x="764835" y="576731"/>
                </a:moveTo>
                <a:lnTo>
                  <a:pt x="764835" y="869913"/>
                </a:lnTo>
                <a:lnTo>
                  <a:pt x="987822" y="869913"/>
                </a:lnTo>
                <a:lnTo>
                  <a:pt x="987822" y="820516"/>
                </a:lnTo>
                <a:lnTo>
                  <a:pt x="824032" y="820516"/>
                </a:lnTo>
                <a:lnTo>
                  <a:pt x="824032" y="740721"/>
                </a:lnTo>
                <a:lnTo>
                  <a:pt x="971223" y="740721"/>
                </a:lnTo>
                <a:lnTo>
                  <a:pt x="971223" y="691324"/>
                </a:lnTo>
                <a:lnTo>
                  <a:pt x="824032" y="691324"/>
                </a:lnTo>
                <a:lnTo>
                  <a:pt x="824032" y="626328"/>
                </a:lnTo>
                <a:lnTo>
                  <a:pt x="982222" y="626328"/>
                </a:lnTo>
                <a:lnTo>
                  <a:pt x="982222" y="576731"/>
                </a:lnTo>
                <a:close/>
                <a:moveTo>
                  <a:pt x="470160" y="576731"/>
                </a:moveTo>
                <a:lnTo>
                  <a:pt x="470160" y="869913"/>
                </a:lnTo>
                <a:lnTo>
                  <a:pt x="525157" y="869913"/>
                </a:lnTo>
                <a:lnTo>
                  <a:pt x="525157" y="678725"/>
                </a:lnTo>
                <a:lnTo>
                  <a:pt x="643350" y="869913"/>
                </a:lnTo>
                <a:lnTo>
                  <a:pt x="702746" y="869913"/>
                </a:lnTo>
                <a:lnTo>
                  <a:pt x="702746" y="576731"/>
                </a:lnTo>
                <a:lnTo>
                  <a:pt x="647749" y="576731"/>
                </a:lnTo>
                <a:lnTo>
                  <a:pt x="647749" y="772519"/>
                </a:lnTo>
                <a:lnTo>
                  <a:pt x="527757" y="576731"/>
                </a:lnTo>
                <a:close/>
                <a:moveTo>
                  <a:pt x="295929" y="571731"/>
                </a:moveTo>
                <a:cubicBezTo>
                  <a:pt x="273397" y="571731"/>
                  <a:pt x="254165" y="575131"/>
                  <a:pt x="238233" y="581931"/>
                </a:cubicBezTo>
                <a:cubicBezTo>
                  <a:pt x="222300" y="588730"/>
                  <a:pt x="210101" y="598630"/>
                  <a:pt x="201635" y="611629"/>
                </a:cubicBezTo>
                <a:cubicBezTo>
                  <a:pt x="193169" y="624628"/>
                  <a:pt x="188935" y="638594"/>
                  <a:pt x="188935" y="653526"/>
                </a:cubicBezTo>
                <a:cubicBezTo>
                  <a:pt x="188935" y="676725"/>
                  <a:pt x="197935" y="696391"/>
                  <a:pt x="215934" y="712523"/>
                </a:cubicBezTo>
                <a:cubicBezTo>
                  <a:pt x="228733" y="723989"/>
                  <a:pt x="250998" y="733655"/>
                  <a:pt x="282730" y="741521"/>
                </a:cubicBezTo>
                <a:cubicBezTo>
                  <a:pt x="307395" y="747654"/>
                  <a:pt x="323194" y="751920"/>
                  <a:pt x="330127" y="754320"/>
                </a:cubicBezTo>
                <a:cubicBezTo>
                  <a:pt x="340260" y="757920"/>
                  <a:pt x="347359" y="762153"/>
                  <a:pt x="351426" y="767020"/>
                </a:cubicBezTo>
                <a:cubicBezTo>
                  <a:pt x="355492" y="771886"/>
                  <a:pt x="357525" y="777786"/>
                  <a:pt x="357525" y="784718"/>
                </a:cubicBezTo>
                <a:cubicBezTo>
                  <a:pt x="357525" y="795518"/>
                  <a:pt x="352692" y="804951"/>
                  <a:pt x="343026" y="813017"/>
                </a:cubicBezTo>
                <a:cubicBezTo>
                  <a:pt x="333360" y="821083"/>
                  <a:pt x="318994" y="825116"/>
                  <a:pt x="299929" y="825116"/>
                </a:cubicBezTo>
                <a:cubicBezTo>
                  <a:pt x="281930" y="825116"/>
                  <a:pt x="267631" y="820583"/>
                  <a:pt x="257031" y="811517"/>
                </a:cubicBezTo>
                <a:cubicBezTo>
                  <a:pt x="246432" y="802451"/>
                  <a:pt x="239399" y="788252"/>
                  <a:pt x="235933" y="768919"/>
                </a:cubicBezTo>
                <a:lnTo>
                  <a:pt x="178336" y="774519"/>
                </a:lnTo>
                <a:cubicBezTo>
                  <a:pt x="182203" y="807317"/>
                  <a:pt x="194069" y="832282"/>
                  <a:pt x="213934" y="849414"/>
                </a:cubicBezTo>
                <a:cubicBezTo>
                  <a:pt x="233799" y="866547"/>
                  <a:pt x="262264" y="875113"/>
                  <a:pt x="299329" y="875113"/>
                </a:cubicBezTo>
                <a:cubicBezTo>
                  <a:pt x="324794" y="875113"/>
                  <a:pt x="346059" y="871546"/>
                  <a:pt x="363125" y="864414"/>
                </a:cubicBezTo>
                <a:cubicBezTo>
                  <a:pt x="380190" y="857281"/>
                  <a:pt x="393390" y="846381"/>
                  <a:pt x="402722" y="831716"/>
                </a:cubicBezTo>
                <a:cubicBezTo>
                  <a:pt x="412055" y="817050"/>
                  <a:pt x="416722" y="801317"/>
                  <a:pt x="416722" y="784518"/>
                </a:cubicBezTo>
                <a:cubicBezTo>
                  <a:pt x="416722" y="765986"/>
                  <a:pt x="412822" y="750421"/>
                  <a:pt x="405022" y="737821"/>
                </a:cubicBezTo>
                <a:cubicBezTo>
                  <a:pt x="397223" y="725222"/>
                  <a:pt x="386423" y="715289"/>
                  <a:pt x="372624" y="708023"/>
                </a:cubicBezTo>
                <a:cubicBezTo>
                  <a:pt x="358825" y="700757"/>
                  <a:pt x="337526" y="693724"/>
                  <a:pt x="308728" y="686924"/>
                </a:cubicBezTo>
                <a:cubicBezTo>
                  <a:pt x="279930" y="680125"/>
                  <a:pt x="261798" y="673592"/>
                  <a:pt x="254332" y="667326"/>
                </a:cubicBezTo>
                <a:cubicBezTo>
                  <a:pt x="248465" y="662393"/>
                  <a:pt x="245532" y="656460"/>
                  <a:pt x="245532" y="649527"/>
                </a:cubicBezTo>
                <a:cubicBezTo>
                  <a:pt x="245532" y="641927"/>
                  <a:pt x="248665" y="635861"/>
                  <a:pt x="254931" y="631328"/>
                </a:cubicBezTo>
                <a:cubicBezTo>
                  <a:pt x="264664" y="624262"/>
                  <a:pt x="278130" y="620728"/>
                  <a:pt x="295329" y="620728"/>
                </a:cubicBezTo>
                <a:cubicBezTo>
                  <a:pt x="311995" y="620728"/>
                  <a:pt x="324494" y="624028"/>
                  <a:pt x="332827" y="630628"/>
                </a:cubicBezTo>
                <a:cubicBezTo>
                  <a:pt x="341160" y="637227"/>
                  <a:pt x="346593" y="648060"/>
                  <a:pt x="349126" y="663126"/>
                </a:cubicBezTo>
                <a:lnTo>
                  <a:pt x="408322" y="660526"/>
                </a:lnTo>
                <a:cubicBezTo>
                  <a:pt x="407389" y="633594"/>
                  <a:pt x="397623" y="612062"/>
                  <a:pt x="379024" y="595930"/>
                </a:cubicBezTo>
                <a:cubicBezTo>
                  <a:pt x="360425" y="579798"/>
                  <a:pt x="332727" y="571731"/>
                  <a:pt x="295929" y="571731"/>
                </a:cubicBezTo>
                <a:close/>
                <a:moveTo>
                  <a:pt x="737858" y="0"/>
                </a:moveTo>
                <a:cubicBezTo>
                  <a:pt x="1145366" y="0"/>
                  <a:pt x="1475716" y="317869"/>
                  <a:pt x="1475716" y="709981"/>
                </a:cubicBezTo>
                <a:cubicBezTo>
                  <a:pt x="1475716" y="1102093"/>
                  <a:pt x="1145366" y="1419962"/>
                  <a:pt x="737858" y="1419962"/>
                </a:cubicBezTo>
                <a:cubicBezTo>
                  <a:pt x="330350" y="1419962"/>
                  <a:pt x="0" y="1102093"/>
                  <a:pt x="0" y="709981"/>
                </a:cubicBezTo>
                <a:cubicBezTo>
                  <a:pt x="0" y="317869"/>
                  <a:pt x="330350" y="0"/>
                  <a:pt x="737858" y="0"/>
                </a:cubicBezTo>
                <a:close/>
              </a:path>
            </a:pathLst>
          </a:custGeom>
        </p:spPr>
      </p:pic>
      <p:pic>
        <p:nvPicPr>
          <p:cNvPr id="22" name="Picture 21" descr="Breaking Barriers Innovations">
            <a:extLst>
              <a:ext uri="{FF2B5EF4-FFF2-40B4-BE49-F238E27FC236}">
                <a16:creationId xmlns:a16="http://schemas.microsoft.com/office/drawing/2014/main" id="{75613286-E5A9-526C-E377-B61B7BEF0139}"/>
              </a:ext>
            </a:extLst>
          </p:cNvPr>
          <p:cNvPicPr>
            <a:picLocks noChangeAspect="1" noChangeArrowheads="1"/>
          </p:cNvPicPr>
          <p:nvPr/>
        </p:nvPicPr>
        <p:blipFill>
          <a:blip r:embed="rId10" cstate="email">
            <a:duotone>
              <a:prstClr val="black"/>
              <a:schemeClr val="bg1">
                <a:tint val="45000"/>
                <a:satMod val="400000"/>
              </a:schemeClr>
            </a:duotone>
            <a:extLst>
              <a:ext uri="{BEBA8EAE-BF5A-486C-A8C5-ECC9F3942E4B}">
                <a14:imgProps xmlns:a14="http://schemas.microsoft.com/office/drawing/2010/main">
                  <a14:imgLayer r:embed="rId11">
                    <a14:imgEffect>
                      <a14:sharpenSoften amount="58000"/>
                    </a14:imgEffect>
                    <a14:imgEffect>
                      <a14:brightnessContrast bright="100000" contrast="100000"/>
                    </a14:imgEffect>
                  </a14:imgLayer>
                </a14:imgProps>
              </a:ext>
              <a:ext uri="{28A0092B-C50C-407E-A947-70E740481C1C}">
                <a14:useLocalDpi xmlns:a14="http://schemas.microsoft.com/office/drawing/2010/main"/>
              </a:ext>
            </a:extLst>
          </a:blip>
          <a:srcRect/>
          <a:stretch>
            <a:fillRect/>
          </a:stretch>
        </p:blipFill>
        <p:spPr bwMode="auto">
          <a:xfrm>
            <a:off x="10854199" y="95701"/>
            <a:ext cx="1344606" cy="109361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5757B634-754E-2172-FA37-23291DCBB177}"/>
              </a:ext>
            </a:extLst>
          </p:cNvPr>
          <p:cNvPicPr>
            <a:picLocks noChangeAspect="1"/>
          </p:cNvPicPr>
          <p:nvPr/>
        </p:nvPicPr>
        <p:blipFill>
          <a:blip r:embed="rId12" cstate="email">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a:xfrm>
            <a:off x="141113" y="176449"/>
            <a:ext cx="1096368" cy="1048554"/>
          </a:xfrm>
          <a:custGeom>
            <a:avLst/>
            <a:gdLst/>
            <a:ahLst/>
            <a:cxnLst/>
            <a:rect l="l" t="t" r="r" b="b"/>
            <a:pathLst>
              <a:path w="1525808" h="1459266">
                <a:moveTo>
                  <a:pt x="677955" y="762168"/>
                </a:moveTo>
                <a:lnTo>
                  <a:pt x="735152" y="832763"/>
                </a:lnTo>
                <a:cubicBezTo>
                  <a:pt x="725552" y="840763"/>
                  <a:pt x="716686" y="846496"/>
                  <a:pt x="708553" y="849962"/>
                </a:cubicBezTo>
                <a:cubicBezTo>
                  <a:pt x="700420" y="853429"/>
                  <a:pt x="691954" y="855162"/>
                  <a:pt x="683155" y="855162"/>
                </a:cubicBezTo>
                <a:cubicBezTo>
                  <a:pt x="669822" y="855162"/>
                  <a:pt x="659190" y="851329"/>
                  <a:pt x="651257" y="843663"/>
                </a:cubicBezTo>
                <a:cubicBezTo>
                  <a:pt x="643324" y="835997"/>
                  <a:pt x="639357" y="826097"/>
                  <a:pt x="639357" y="813965"/>
                </a:cubicBezTo>
                <a:cubicBezTo>
                  <a:pt x="639357" y="804365"/>
                  <a:pt x="642557" y="794966"/>
                  <a:pt x="648957" y="785766"/>
                </a:cubicBezTo>
                <a:cubicBezTo>
                  <a:pt x="655356" y="776567"/>
                  <a:pt x="665023" y="768701"/>
                  <a:pt x="677955" y="762168"/>
                </a:cubicBezTo>
                <a:close/>
                <a:moveTo>
                  <a:pt x="701954" y="637775"/>
                </a:moveTo>
                <a:cubicBezTo>
                  <a:pt x="711153" y="637775"/>
                  <a:pt x="718453" y="640309"/>
                  <a:pt x="723852" y="645375"/>
                </a:cubicBezTo>
                <a:cubicBezTo>
                  <a:pt x="729252" y="650441"/>
                  <a:pt x="731952" y="656574"/>
                  <a:pt x="731952" y="663774"/>
                </a:cubicBezTo>
                <a:cubicBezTo>
                  <a:pt x="731952" y="672307"/>
                  <a:pt x="726352" y="680906"/>
                  <a:pt x="715153" y="689572"/>
                </a:cubicBezTo>
                <a:lnTo>
                  <a:pt x="699954" y="701171"/>
                </a:lnTo>
                <a:lnTo>
                  <a:pt x="686155" y="685172"/>
                </a:lnTo>
                <a:cubicBezTo>
                  <a:pt x="677622" y="675306"/>
                  <a:pt x="673355" y="666907"/>
                  <a:pt x="673355" y="659974"/>
                </a:cubicBezTo>
                <a:cubicBezTo>
                  <a:pt x="673355" y="654108"/>
                  <a:pt x="675889" y="648941"/>
                  <a:pt x="680955" y="644475"/>
                </a:cubicBezTo>
                <a:cubicBezTo>
                  <a:pt x="686021" y="640009"/>
                  <a:pt x="693021" y="637775"/>
                  <a:pt x="701954" y="637775"/>
                </a:cubicBezTo>
                <a:close/>
                <a:moveTo>
                  <a:pt x="860437" y="603177"/>
                </a:moveTo>
                <a:lnTo>
                  <a:pt x="930433" y="896360"/>
                </a:lnTo>
                <a:lnTo>
                  <a:pt x="994629" y="896360"/>
                </a:lnTo>
                <a:lnTo>
                  <a:pt x="1052825" y="677173"/>
                </a:lnTo>
                <a:lnTo>
                  <a:pt x="1111222" y="896360"/>
                </a:lnTo>
                <a:lnTo>
                  <a:pt x="1174018" y="896360"/>
                </a:lnTo>
                <a:lnTo>
                  <a:pt x="1245214" y="603177"/>
                </a:lnTo>
                <a:lnTo>
                  <a:pt x="1185617" y="603177"/>
                </a:lnTo>
                <a:lnTo>
                  <a:pt x="1140620" y="807965"/>
                </a:lnTo>
                <a:lnTo>
                  <a:pt x="1089223" y="603177"/>
                </a:lnTo>
                <a:lnTo>
                  <a:pt x="1018827" y="603177"/>
                </a:lnTo>
                <a:lnTo>
                  <a:pt x="965231" y="804565"/>
                </a:lnTo>
                <a:lnTo>
                  <a:pt x="921033" y="603177"/>
                </a:lnTo>
                <a:close/>
                <a:moveTo>
                  <a:pt x="298885" y="603177"/>
                </a:moveTo>
                <a:lnTo>
                  <a:pt x="298885" y="896360"/>
                </a:lnTo>
                <a:lnTo>
                  <a:pt x="353882" y="896360"/>
                </a:lnTo>
                <a:lnTo>
                  <a:pt x="353882" y="705171"/>
                </a:lnTo>
                <a:lnTo>
                  <a:pt x="472075" y="896360"/>
                </a:lnTo>
                <a:lnTo>
                  <a:pt x="531471" y="896360"/>
                </a:lnTo>
                <a:lnTo>
                  <a:pt x="531471" y="603177"/>
                </a:lnTo>
                <a:lnTo>
                  <a:pt x="476474" y="603177"/>
                </a:lnTo>
                <a:lnTo>
                  <a:pt x="476474" y="798965"/>
                </a:lnTo>
                <a:lnTo>
                  <a:pt x="356482" y="603177"/>
                </a:lnTo>
                <a:close/>
                <a:moveTo>
                  <a:pt x="700554" y="598178"/>
                </a:moveTo>
                <a:cubicBezTo>
                  <a:pt x="674289" y="598178"/>
                  <a:pt x="654056" y="604344"/>
                  <a:pt x="639857" y="616677"/>
                </a:cubicBezTo>
                <a:cubicBezTo>
                  <a:pt x="625658" y="629009"/>
                  <a:pt x="618559" y="644042"/>
                  <a:pt x="618559" y="661774"/>
                </a:cubicBezTo>
                <a:cubicBezTo>
                  <a:pt x="618559" y="671373"/>
                  <a:pt x="621092" y="681539"/>
                  <a:pt x="626158" y="692272"/>
                </a:cubicBezTo>
                <a:cubicBezTo>
                  <a:pt x="631225" y="703005"/>
                  <a:pt x="638757" y="714304"/>
                  <a:pt x="648757" y="726170"/>
                </a:cubicBezTo>
                <a:cubicBezTo>
                  <a:pt x="626492" y="737236"/>
                  <a:pt x="609759" y="750268"/>
                  <a:pt x="598560" y="765268"/>
                </a:cubicBezTo>
                <a:cubicBezTo>
                  <a:pt x="587361" y="780267"/>
                  <a:pt x="581761" y="797166"/>
                  <a:pt x="581761" y="815964"/>
                </a:cubicBezTo>
                <a:cubicBezTo>
                  <a:pt x="581761" y="836630"/>
                  <a:pt x="588894" y="854895"/>
                  <a:pt x="603160" y="870761"/>
                </a:cubicBezTo>
                <a:cubicBezTo>
                  <a:pt x="621559" y="891293"/>
                  <a:pt x="649023" y="901559"/>
                  <a:pt x="685555" y="901559"/>
                </a:cubicBezTo>
                <a:cubicBezTo>
                  <a:pt x="703953" y="901559"/>
                  <a:pt x="719819" y="899026"/>
                  <a:pt x="733152" y="893960"/>
                </a:cubicBezTo>
                <a:cubicBezTo>
                  <a:pt x="746484" y="888893"/>
                  <a:pt x="759083" y="881027"/>
                  <a:pt x="770949" y="870361"/>
                </a:cubicBezTo>
                <a:cubicBezTo>
                  <a:pt x="786282" y="884627"/>
                  <a:pt x="802281" y="895826"/>
                  <a:pt x="818946" y="903959"/>
                </a:cubicBezTo>
                <a:lnTo>
                  <a:pt x="852944" y="860562"/>
                </a:lnTo>
                <a:cubicBezTo>
                  <a:pt x="848278" y="858295"/>
                  <a:pt x="840978" y="853662"/>
                  <a:pt x="831046" y="846663"/>
                </a:cubicBezTo>
                <a:cubicBezTo>
                  <a:pt x="821113" y="839663"/>
                  <a:pt x="813013" y="833230"/>
                  <a:pt x="806747" y="827364"/>
                </a:cubicBezTo>
                <a:cubicBezTo>
                  <a:pt x="811014" y="821764"/>
                  <a:pt x="815013" y="814798"/>
                  <a:pt x="818746" y="806465"/>
                </a:cubicBezTo>
                <a:cubicBezTo>
                  <a:pt x="822479" y="798132"/>
                  <a:pt x="826879" y="784966"/>
                  <a:pt x="831946" y="766967"/>
                </a:cubicBezTo>
                <a:lnTo>
                  <a:pt x="781149" y="755368"/>
                </a:lnTo>
                <a:cubicBezTo>
                  <a:pt x="777682" y="769101"/>
                  <a:pt x="773549" y="780233"/>
                  <a:pt x="768749" y="788766"/>
                </a:cubicBezTo>
                <a:lnTo>
                  <a:pt x="727952" y="734969"/>
                </a:lnTo>
                <a:cubicBezTo>
                  <a:pt x="749417" y="721504"/>
                  <a:pt x="763683" y="709438"/>
                  <a:pt x="770749" y="698772"/>
                </a:cubicBezTo>
                <a:cubicBezTo>
                  <a:pt x="777816" y="688106"/>
                  <a:pt x="781349" y="676840"/>
                  <a:pt x="781349" y="664974"/>
                </a:cubicBezTo>
                <a:cubicBezTo>
                  <a:pt x="781349" y="646308"/>
                  <a:pt x="774216" y="630509"/>
                  <a:pt x="759950" y="617577"/>
                </a:cubicBezTo>
                <a:cubicBezTo>
                  <a:pt x="745684" y="604644"/>
                  <a:pt x="725885" y="598178"/>
                  <a:pt x="700554" y="598178"/>
                </a:cubicBezTo>
                <a:close/>
                <a:moveTo>
                  <a:pt x="762904" y="0"/>
                </a:moveTo>
                <a:cubicBezTo>
                  <a:pt x="1184244" y="0"/>
                  <a:pt x="1525808" y="326668"/>
                  <a:pt x="1525808" y="729633"/>
                </a:cubicBezTo>
                <a:cubicBezTo>
                  <a:pt x="1525808" y="1132598"/>
                  <a:pt x="1184244" y="1459266"/>
                  <a:pt x="762904" y="1459266"/>
                </a:cubicBezTo>
                <a:cubicBezTo>
                  <a:pt x="341564" y="1459266"/>
                  <a:pt x="0" y="1132598"/>
                  <a:pt x="0" y="729633"/>
                </a:cubicBezTo>
                <a:cubicBezTo>
                  <a:pt x="0" y="326668"/>
                  <a:pt x="341564" y="0"/>
                  <a:pt x="762904" y="0"/>
                </a:cubicBezTo>
                <a:close/>
              </a:path>
            </a:pathLst>
          </a:custGeom>
          <a:ln w="190500" cap="rnd">
            <a:noFill/>
            <a:prstDash val="solid"/>
          </a:ln>
          <a:effectLst>
            <a:outerShdw sx="1000" sy="1000" algn="bl" rotWithShape="0">
              <a:srgbClr val="000000"/>
            </a:outerShdw>
          </a:effectLst>
        </p:spPr>
      </p:pic>
      <p:sp>
        <p:nvSpPr>
          <p:cNvPr id="26" name="TextBox 25">
            <a:extLst>
              <a:ext uri="{FF2B5EF4-FFF2-40B4-BE49-F238E27FC236}">
                <a16:creationId xmlns:a16="http://schemas.microsoft.com/office/drawing/2014/main" id="{FE6DC2D6-076B-0F5F-ACBD-FB0D863AEB9C}"/>
              </a:ext>
            </a:extLst>
          </p:cNvPr>
          <p:cNvSpPr txBox="1"/>
          <p:nvPr/>
        </p:nvSpPr>
        <p:spPr>
          <a:xfrm>
            <a:off x="4349211" y="5052521"/>
            <a:ext cx="3227928" cy="1077218"/>
          </a:xfrm>
          <a:prstGeom prst="rect">
            <a:avLst/>
          </a:prstGeom>
          <a:noFill/>
          <a:ln>
            <a:noFill/>
          </a:ln>
        </p:spPr>
        <p:txBody>
          <a:bodyPr wrap="square">
            <a:spAutoFit/>
          </a:bodyPr>
          <a:lstStyle/>
          <a:p>
            <a:pPr>
              <a:buNone/>
            </a:pPr>
            <a:r>
              <a:rPr lang="en-GB" sz="1600" b="1" i="1" dirty="0">
                <a:solidFill>
                  <a:schemeClr val="bg1"/>
                </a:solidFill>
                <a:latin typeface="Arial" panose="020B0604020202020204" pitchFamily="34" charset="0"/>
                <a:cs typeface="Arial" panose="020B0604020202020204" pitchFamily="34" charset="0"/>
              </a:rPr>
              <a:t>“</a:t>
            </a:r>
            <a:r>
              <a:rPr lang="en-GB" sz="1600" b="1" i="1" u="none" strike="noStrike" dirty="0">
                <a:solidFill>
                  <a:schemeClr val="bg1"/>
                </a:solidFill>
                <a:effectLst/>
                <a:latin typeface="Arial" panose="020B0604020202020204" pitchFamily="34" charset="0"/>
                <a:cs typeface="Arial" panose="020B0604020202020204" pitchFamily="34" charset="0"/>
              </a:rPr>
              <a:t>When the community and the PCN come together it works"</a:t>
            </a:r>
            <a:endParaRPr lang="en-GB" sz="1600" b="0" i="1" u="none" strike="noStrike" dirty="0">
              <a:solidFill>
                <a:schemeClr val="bg1"/>
              </a:solidFill>
              <a:effectLst/>
              <a:latin typeface="Arial" panose="020B0604020202020204" pitchFamily="34" charset="0"/>
              <a:cs typeface="Arial" panose="020B0604020202020204" pitchFamily="34" charset="0"/>
            </a:endParaRPr>
          </a:p>
          <a:p>
            <a:pPr>
              <a:buNone/>
            </a:pPr>
            <a:br>
              <a:rPr lang="en-GB" sz="1600" i="1" dirty="0">
                <a:solidFill>
                  <a:schemeClr val="bg1"/>
                </a:solidFill>
                <a:latin typeface="Arial" panose="020B0604020202020204" pitchFamily="34" charset="0"/>
                <a:cs typeface="Arial" panose="020B0604020202020204" pitchFamily="34" charset="0"/>
              </a:rPr>
            </a:br>
            <a:endParaRPr lang="en-GB" sz="1600" i="1" dirty="0">
              <a:solidFill>
                <a:schemeClr val="bg1"/>
              </a:solidFill>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854A423D-406F-22EE-D340-469F9CA92FA0}"/>
              </a:ext>
            </a:extLst>
          </p:cNvPr>
          <p:cNvSpPr txBox="1"/>
          <p:nvPr/>
        </p:nvSpPr>
        <p:spPr>
          <a:xfrm>
            <a:off x="4383195" y="5732306"/>
            <a:ext cx="3023887" cy="738664"/>
          </a:xfrm>
          <a:prstGeom prst="rect">
            <a:avLst/>
          </a:prstGeom>
          <a:solidFill>
            <a:schemeClr val="accent6"/>
          </a:solidFill>
        </p:spPr>
        <p:txBody>
          <a:bodyPr wrap="square" rtlCol="0">
            <a:spAutoFit/>
          </a:bodyPr>
          <a:lstStyle/>
          <a:p>
            <a:r>
              <a:rPr lang="en-GB" sz="1400" b="0" i="0" u="none" strike="noStrike">
                <a:solidFill>
                  <a:schemeClr val="bg1"/>
                </a:solidFill>
                <a:effectLst/>
                <a:latin typeface="Arial" panose="020B0604020202020204" pitchFamily="34" charset="0"/>
                <a:cs typeface="Arial" panose="020B0604020202020204" pitchFamily="34" charset="0"/>
              </a:rPr>
              <a:t>12-month blended learning apprenticeship for health care assistant roles</a:t>
            </a:r>
            <a:endParaRPr lang="en-GB" sz="1400">
              <a:solidFill>
                <a:schemeClr val="bg1"/>
              </a:solidFill>
              <a:latin typeface="Arial" panose="020B0604020202020204" pitchFamily="34" charset="0"/>
              <a:cs typeface="Arial" panose="020B0604020202020204" pitchFamily="34" charset="0"/>
            </a:endParaRPr>
          </a:p>
        </p:txBody>
      </p:sp>
      <p:sp>
        <p:nvSpPr>
          <p:cNvPr id="33" name="Text 0">
            <a:extLst>
              <a:ext uri="{FF2B5EF4-FFF2-40B4-BE49-F238E27FC236}">
                <a16:creationId xmlns:a16="http://schemas.microsoft.com/office/drawing/2014/main" id="{9B1A1B46-F39C-AE57-13D3-6A47197EE730}"/>
              </a:ext>
            </a:extLst>
          </p:cNvPr>
          <p:cNvSpPr/>
          <p:nvPr/>
        </p:nvSpPr>
        <p:spPr>
          <a:xfrm>
            <a:off x="2298459" y="661537"/>
            <a:ext cx="6462536" cy="782430"/>
          </a:xfrm>
          <a:prstGeom prst="rect">
            <a:avLst/>
          </a:prstGeom>
          <a:noFill/>
          <a:ln/>
        </p:spPr>
        <p:txBody>
          <a:bodyPr wrap="square" lIns="120000" tIns="0" rIns="0" bIns="0" rtlCol="0" anchor="t"/>
          <a:lstStyle/>
          <a:p>
            <a:pPr defTabSz="761970">
              <a:lnSpc>
                <a:spcPts val="4625"/>
              </a:lnSpc>
            </a:pPr>
            <a:r>
              <a:rPr lang="en-US" sz="3200">
                <a:solidFill>
                  <a:schemeClr val="accent5">
                    <a:lumMod val="75000"/>
                  </a:schemeClr>
                </a:solidFill>
                <a:latin typeface="Arial" panose="020B0604020202020204" pitchFamily="34" charset="0"/>
                <a:ea typeface="Poppins Light" pitchFamily="34" charset="-122"/>
                <a:cs typeface="Arial" panose="020B0604020202020204" pitchFamily="34" charset="0"/>
              </a:rPr>
              <a:t>What’s making a difference?</a:t>
            </a:r>
            <a:endParaRPr lang="en-US" sz="3200">
              <a:solidFill>
                <a:schemeClr val="accent5">
                  <a:lumMod val="75000"/>
                </a:schemeClr>
              </a:solidFill>
              <a:latin typeface="Arial" panose="020B0604020202020204" pitchFamily="34" charset="0"/>
              <a:cs typeface="Arial" panose="020B0604020202020204" pitchFamily="34" charset="0"/>
            </a:endParaRPr>
          </a:p>
        </p:txBody>
      </p:sp>
      <p:sp>
        <p:nvSpPr>
          <p:cNvPr id="36" name="Rectangle 35">
            <a:extLst>
              <a:ext uri="{FF2B5EF4-FFF2-40B4-BE49-F238E27FC236}">
                <a16:creationId xmlns:a16="http://schemas.microsoft.com/office/drawing/2014/main" id="{44CC0C1C-A6D8-192E-0004-82C18401A11B}"/>
              </a:ext>
            </a:extLst>
          </p:cNvPr>
          <p:cNvSpPr/>
          <p:nvPr/>
        </p:nvSpPr>
        <p:spPr>
          <a:xfrm>
            <a:off x="4930640" y="4011845"/>
            <a:ext cx="2728983" cy="864184"/>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lIns="36000" rIns="36000" rtlCol="0" anchor="ctr"/>
          <a:lstStyle/>
          <a:p>
            <a:pPr algn="l"/>
            <a:r>
              <a:rPr lang="en-GB" sz="1400" b="1" i="0" u="none" strike="noStrike">
                <a:effectLst/>
                <a:latin typeface="Arial" panose="020B0604020202020204" pitchFamily="34" charset="0"/>
                <a:cs typeface="Arial" panose="020B0604020202020204" pitchFamily="34" charset="0"/>
              </a:rPr>
              <a:t>Career Start 25 is a flexible programme designed to fund and support your training and career development needs</a:t>
            </a:r>
          </a:p>
        </p:txBody>
      </p:sp>
      <p:sp>
        <p:nvSpPr>
          <p:cNvPr id="38" name="Rectangle 37">
            <a:extLst>
              <a:ext uri="{FF2B5EF4-FFF2-40B4-BE49-F238E27FC236}">
                <a16:creationId xmlns:a16="http://schemas.microsoft.com/office/drawing/2014/main" id="{A0DA5C7C-843D-6EA2-F0B2-18F46FDF0C4D}"/>
              </a:ext>
            </a:extLst>
          </p:cNvPr>
          <p:cNvSpPr/>
          <p:nvPr/>
        </p:nvSpPr>
        <p:spPr>
          <a:xfrm>
            <a:off x="7729538" y="3327712"/>
            <a:ext cx="4328737" cy="56896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GB" sz="1600" b="1">
                <a:latin typeface="Arial" panose="020B0604020202020204" pitchFamily="34" charset="0"/>
                <a:ea typeface="Aptos" panose="020B0004020202020204" pitchFamily="34" charset="0"/>
                <a:cs typeface="Arial" panose="020B0604020202020204" pitchFamily="34" charset="0"/>
              </a:rPr>
              <a:t>A 12-month support programme for Nurses or Nursing Associates within the first 2 years of working in General Practice</a:t>
            </a:r>
          </a:p>
        </p:txBody>
      </p:sp>
      <p:sp>
        <p:nvSpPr>
          <p:cNvPr id="37" name="Rectangle 36">
            <a:extLst>
              <a:ext uri="{FF2B5EF4-FFF2-40B4-BE49-F238E27FC236}">
                <a16:creationId xmlns:a16="http://schemas.microsoft.com/office/drawing/2014/main" id="{90F7217E-DE85-7A69-79CB-A52FFB5D0443}"/>
              </a:ext>
            </a:extLst>
          </p:cNvPr>
          <p:cNvSpPr/>
          <p:nvPr/>
        </p:nvSpPr>
        <p:spPr>
          <a:xfrm>
            <a:off x="5518951" y="2108670"/>
            <a:ext cx="3908712" cy="903847"/>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r>
              <a:rPr lang="en-GB" sz="1400" b="1" i="0" u="none" strike="noStrike">
                <a:solidFill>
                  <a:schemeClr val="bg1"/>
                </a:solidFill>
                <a:effectLst/>
                <a:latin typeface="Arial" panose="020B0604020202020204" pitchFamily="34" charset="0"/>
                <a:cs typeface="Arial" panose="020B0604020202020204" pitchFamily="34" charset="0"/>
              </a:rPr>
              <a:t>Futures Programme – </a:t>
            </a:r>
            <a:r>
              <a:rPr lang="en-GB" sz="1400" b="0" i="0" u="none" strike="noStrike">
                <a:solidFill>
                  <a:schemeClr val="bg1"/>
                </a:solidFill>
                <a:effectLst/>
                <a:latin typeface="Arial" panose="020B0604020202020204" pitchFamily="34" charset="0"/>
                <a:cs typeface="Arial" panose="020B0604020202020204" pitchFamily="34" charset="0"/>
              </a:rPr>
              <a:t>created to equip secondary school students with the tools to follow their aspirations of entering a healthcare career within the NHS</a:t>
            </a:r>
            <a:endParaRPr lang="en-GB" sz="1400" b="1" i="0" u="none" strike="noStrike">
              <a:solidFill>
                <a:schemeClr val="bg1"/>
              </a:solidFill>
              <a:effectLst/>
              <a:latin typeface="Arial" panose="020B0604020202020204" pitchFamily="34" charset="0"/>
              <a:cs typeface="Arial" panose="020B0604020202020204" pitchFamily="34" charset="0"/>
            </a:endParaRPr>
          </a:p>
        </p:txBody>
      </p:sp>
      <p:cxnSp>
        <p:nvCxnSpPr>
          <p:cNvPr id="46" name="Straight Connector 45">
            <a:extLst>
              <a:ext uri="{FF2B5EF4-FFF2-40B4-BE49-F238E27FC236}">
                <a16:creationId xmlns:a16="http://schemas.microsoft.com/office/drawing/2014/main" id="{0D7FAAE3-8E0E-B137-FA1E-66C16CECD1DC}"/>
              </a:ext>
            </a:extLst>
          </p:cNvPr>
          <p:cNvCxnSpPr/>
          <p:nvPr/>
        </p:nvCxnSpPr>
        <p:spPr>
          <a:xfrm>
            <a:off x="2301535" y="3209271"/>
            <a:ext cx="9083389" cy="0"/>
          </a:xfrm>
          <a:prstGeom prst="line">
            <a:avLst/>
          </a:prstGeom>
          <a:ln w="22225"/>
        </p:spPr>
        <p:style>
          <a:lnRef idx="1">
            <a:schemeClr val="accent1"/>
          </a:lnRef>
          <a:fillRef idx="0">
            <a:schemeClr val="accent1"/>
          </a:fillRef>
          <a:effectRef idx="0">
            <a:schemeClr val="accent1"/>
          </a:effectRef>
          <a:fontRef idx="minor">
            <a:schemeClr val="tx1"/>
          </a:fontRef>
        </p:style>
      </p:cxnSp>
      <p:sp>
        <p:nvSpPr>
          <p:cNvPr id="47" name="Oval 46">
            <a:extLst>
              <a:ext uri="{FF2B5EF4-FFF2-40B4-BE49-F238E27FC236}">
                <a16:creationId xmlns:a16="http://schemas.microsoft.com/office/drawing/2014/main" id="{CB4B8BD6-F65C-7E53-C620-E4E83470C14B}"/>
              </a:ext>
            </a:extLst>
          </p:cNvPr>
          <p:cNvSpPr/>
          <p:nvPr/>
        </p:nvSpPr>
        <p:spPr>
          <a:xfrm>
            <a:off x="6530557" y="3092960"/>
            <a:ext cx="269399" cy="239100"/>
          </a:xfrm>
          <a:prstGeom prst="ellipse">
            <a:avLst/>
          </a:prstGeom>
          <a:solidFill>
            <a:schemeClr val="bg1"/>
          </a:solidFill>
          <a:ln w="25400">
            <a:solidFill>
              <a:srgbClr val="44579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8" name="Straight Connector 47">
            <a:extLst>
              <a:ext uri="{FF2B5EF4-FFF2-40B4-BE49-F238E27FC236}">
                <a16:creationId xmlns:a16="http://schemas.microsoft.com/office/drawing/2014/main" id="{088111D0-63BC-E02C-06EC-34BC7FFF3EDD}"/>
              </a:ext>
            </a:extLst>
          </p:cNvPr>
          <p:cNvCxnSpPr/>
          <p:nvPr/>
        </p:nvCxnSpPr>
        <p:spPr>
          <a:xfrm>
            <a:off x="2974886" y="4952579"/>
            <a:ext cx="9083389" cy="0"/>
          </a:xfrm>
          <a:prstGeom prst="line">
            <a:avLst/>
          </a:prstGeom>
          <a:ln w="22225"/>
        </p:spPr>
        <p:style>
          <a:lnRef idx="1">
            <a:schemeClr val="accent1"/>
          </a:lnRef>
          <a:fillRef idx="0">
            <a:schemeClr val="accent1"/>
          </a:fillRef>
          <a:effectRef idx="0">
            <a:schemeClr val="accent1"/>
          </a:effectRef>
          <a:fontRef idx="minor">
            <a:schemeClr val="tx1"/>
          </a:fontRef>
        </p:style>
      </p:cxnSp>
      <p:sp>
        <p:nvSpPr>
          <p:cNvPr id="49" name="Oval 48">
            <a:extLst>
              <a:ext uri="{FF2B5EF4-FFF2-40B4-BE49-F238E27FC236}">
                <a16:creationId xmlns:a16="http://schemas.microsoft.com/office/drawing/2014/main" id="{64214117-9056-77A1-1DCA-C964F6D84EAA}"/>
              </a:ext>
            </a:extLst>
          </p:cNvPr>
          <p:cNvSpPr/>
          <p:nvPr/>
        </p:nvSpPr>
        <p:spPr>
          <a:xfrm>
            <a:off x="7203908" y="4836268"/>
            <a:ext cx="269399" cy="239100"/>
          </a:xfrm>
          <a:prstGeom prst="ellipse">
            <a:avLst/>
          </a:prstGeom>
          <a:solidFill>
            <a:schemeClr val="bg1"/>
          </a:solidFill>
          <a:ln w="25400">
            <a:solidFill>
              <a:srgbClr val="44579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0" name="Straight Connector 49">
            <a:extLst>
              <a:ext uri="{FF2B5EF4-FFF2-40B4-BE49-F238E27FC236}">
                <a16:creationId xmlns:a16="http://schemas.microsoft.com/office/drawing/2014/main" id="{598A34FF-88B4-9BC3-D7CE-F3D7531C19A1}"/>
              </a:ext>
            </a:extLst>
          </p:cNvPr>
          <p:cNvCxnSpPr/>
          <p:nvPr/>
        </p:nvCxnSpPr>
        <p:spPr>
          <a:xfrm>
            <a:off x="2302022" y="6667037"/>
            <a:ext cx="9083389" cy="0"/>
          </a:xfrm>
          <a:prstGeom prst="line">
            <a:avLst/>
          </a:prstGeom>
          <a:ln w="22225"/>
        </p:spPr>
        <p:style>
          <a:lnRef idx="1">
            <a:schemeClr val="accent1"/>
          </a:lnRef>
          <a:fillRef idx="0">
            <a:schemeClr val="accent1"/>
          </a:fillRef>
          <a:effectRef idx="0">
            <a:schemeClr val="accent1"/>
          </a:effectRef>
          <a:fontRef idx="minor">
            <a:schemeClr val="tx1"/>
          </a:fontRef>
        </p:style>
      </p:cxnSp>
      <p:sp>
        <p:nvSpPr>
          <p:cNvPr id="53" name="Oval 52">
            <a:extLst>
              <a:ext uri="{FF2B5EF4-FFF2-40B4-BE49-F238E27FC236}">
                <a16:creationId xmlns:a16="http://schemas.microsoft.com/office/drawing/2014/main" id="{D92E5F38-C4C9-141E-48E5-98F2663BFD3A}"/>
              </a:ext>
            </a:extLst>
          </p:cNvPr>
          <p:cNvSpPr/>
          <p:nvPr/>
        </p:nvSpPr>
        <p:spPr>
          <a:xfrm>
            <a:off x="6531044" y="6550726"/>
            <a:ext cx="269399" cy="239100"/>
          </a:xfrm>
          <a:prstGeom prst="ellipse">
            <a:avLst/>
          </a:prstGeom>
          <a:solidFill>
            <a:schemeClr val="bg1"/>
          </a:solidFill>
          <a:ln w="25400">
            <a:solidFill>
              <a:srgbClr val="44579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Rectangle 53">
            <a:extLst>
              <a:ext uri="{FF2B5EF4-FFF2-40B4-BE49-F238E27FC236}">
                <a16:creationId xmlns:a16="http://schemas.microsoft.com/office/drawing/2014/main" id="{A1C0375B-1218-D562-798C-C711F128A239}"/>
              </a:ext>
            </a:extLst>
          </p:cNvPr>
          <p:cNvSpPr/>
          <p:nvPr/>
        </p:nvSpPr>
        <p:spPr>
          <a:xfrm>
            <a:off x="8708305" y="4055855"/>
            <a:ext cx="3297091" cy="801998"/>
          </a:xfrm>
          <a:prstGeom prst="rect">
            <a:avLst/>
          </a:prstGeom>
          <a:solidFill>
            <a:schemeClr val="bg1">
              <a:alpha val="87321"/>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GB" sz="1400">
              <a:solidFill>
                <a:schemeClr val="bg1"/>
              </a:solidFill>
              <a:latin typeface="Arial" panose="020B0604020202020204" pitchFamily="34" charset="0"/>
              <a:cs typeface="Arial" panose="020B0604020202020204" pitchFamily="34" charset="0"/>
            </a:endParaRPr>
          </a:p>
        </p:txBody>
      </p:sp>
      <p:sp>
        <p:nvSpPr>
          <p:cNvPr id="56" name="TextBox 55">
            <a:extLst>
              <a:ext uri="{FF2B5EF4-FFF2-40B4-BE49-F238E27FC236}">
                <a16:creationId xmlns:a16="http://schemas.microsoft.com/office/drawing/2014/main" id="{288A4D2E-CDF7-93FD-D2E0-694E31F035B2}"/>
              </a:ext>
            </a:extLst>
          </p:cNvPr>
          <p:cNvSpPr txBox="1"/>
          <p:nvPr/>
        </p:nvSpPr>
        <p:spPr>
          <a:xfrm>
            <a:off x="7659623" y="5147531"/>
            <a:ext cx="4557729" cy="1323439"/>
          </a:xfrm>
          <a:prstGeom prst="rect">
            <a:avLst/>
          </a:prstGeom>
          <a:noFill/>
          <a:ln>
            <a:noFill/>
          </a:ln>
        </p:spPr>
        <p:txBody>
          <a:bodyPr wrap="square">
            <a:spAutoFit/>
          </a:bodyPr>
          <a:lstStyle/>
          <a:p>
            <a:pPr>
              <a:buNone/>
            </a:pPr>
            <a:r>
              <a:rPr lang="en-GB" sz="1600" b="1" i="1">
                <a:solidFill>
                  <a:schemeClr val="bg1"/>
                </a:solidFill>
                <a:latin typeface="Arial" panose="020B0604020202020204" pitchFamily="34" charset="0"/>
                <a:cs typeface="Arial" panose="020B0604020202020204" pitchFamily="34" charset="0"/>
              </a:rPr>
              <a:t>“</a:t>
            </a:r>
            <a:r>
              <a:rPr lang="en-GB" sz="1600" i="1">
                <a:solidFill>
                  <a:srgbClr val="FFFFFF"/>
                </a:solidFill>
                <a:effectLst/>
                <a:latin typeface="Arial" panose="020B0604020202020204" pitchFamily="34" charset="0"/>
                <a:cs typeface="Arial" panose="020B0604020202020204" pitchFamily="34" charset="0"/>
              </a:rPr>
              <a:t>Starting a new role comes with a heap of different emotions. Stepping directly into the corporate world is a huge step especially as a school leaver who has just finished sixth form, college or equivalent.”</a:t>
            </a:r>
          </a:p>
        </p:txBody>
      </p:sp>
      <p:sp>
        <p:nvSpPr>
          <p:cNvPr id="60" name="Rectangle 59">
            <a:extLst>
              <a:ext uri="{FF2B5EF4-FFF2-40B4-BE49-F238E27FC236}">
                <a16:creationId xmlns:a16="http://schemas.microsoft.com/office/drawing/2014/main" id="{E6B292C5-B128-2300-7001-2F3CF9E85653}"/>
              </a:ext>
            </a:extLst>
          </p:cNvPr>
          <p:cNvSpPr/>
          <p:nvPr/>
        </p:nvSpPr>
        <p:spPr>
          <a:xfrm>
            <a:off x="2298459" y="1277996"/>
            <a:ext cx="7291616" cy="75959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buNone/>
            </a:pPr>
            <a:r>
              <a:rPr lang="en-GB" sz="1600" b="1" i="1" kern="100">
                <a:latin typeface="Arial" panose="020B0604020202020204" pitchFamily="34" charset="0"/>
                <a:ea typeface="Aptos" panose="020B0004020202020204" pitchFamily="34" charset="0"/>
                <a:cs typeface="Arial" panose="020B0604020202020204" pitchFamily="34" charset="0"/>
              </a:rPr>
              <a:t>“</a:t>
            </a:r>
            <a:r>
              <a:rPr lang="en-GB" sz="1600" b="0" i="1" u="none" strike="noStrike">
                <a:solidFill>
                  <a:srgbClr val="FFFFFF"/>
                </a:solidFill>
                <a:effectLst/>
                <a:latin typeface="Arial" panose="020B0604020202020204" pitchFamily="34" charset="0"/>
                <a:cs typeface="Arial" panose="020B0604020202020204" pitchFamily="34" charset="0"/>
              </a:rPr>
              <a:t>I have participated in many of your [Futures Programme] events over the past year and have just received a [university medical school] offer so I want to say thanks.”</a:t>
            </a:r>
            <a:endParaRPr lang="en-GB" sz="1600" b="1" i="1">
              <a:latin typeface="Arial" panose="020B0604020202020204" pitchFamily="34" charset="0"/>
              <a:cs typeface="Arial" panose="020B0604020202020204" pitchFamily="34" charset="0"/>
            </a:endParaRPr>
          </a:p>
        </p:txBody>
      </p:sp>
      <p:sp>
        <p:nvSpPr>
          <p:cNvPr id="61" name="Rectangle 60">
            <a:extLst>
              <a:ext uri="{FF2B5EF4-FFF2-40B4-BE49-F238E27FC236}">
                <a16:creationId xmlns:a16="http://schemas.microsoft.com/office/drawing/2014/main" id="{9DD98988-3171-09D1-74B4-CEFA26DEF6F2}"/>
              </a:ext>
            </a:extLst>
          </p:cNvPr>
          <p:cNvSpPr/>
          <p:nvPr/>
        </p:nvSpPr>
        <p:spPr>
          <a:xfrm>
            <a:off x="2319567" y="3364685"/>
            <a:ext cx="2319163" cy="1553648"/>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spcAft>
                <a:spcPts val="2400"/>
              </a:spcAft>
            </a:pPr>
            <a:r>
              <a:rPr lang="en-GB" sz="1400" b="1" i="0" u="none" strike="noStrike" dirty="0">
                <a:solidFill>
                  <a:schemeClr val="bg1"/>
                </a:solidFill>
                <a:effectLst/>
                <a:latin typeface="Arial" panose="020B0604020202020204" pitchFamily="34" charset="0"/>
                <a:cs typeface="Arial" panose="020B0604020202020204" pitchFamily="34" charset="0"/>
              </a:rPr>
              <a:t>Primary Care Healthcare Cadet Programme – </a:t>
            </a:r>
            <a:r>
              <a:rPr lang="en-GB" sz="1400" b="0" i="0" u="none" strike="noStrike" dirty="0">
                <a:solidFill>
                  <a:schemeClr val="bg1"/>
                </a:solidFill>
                <a:effectLst/>
                <a:latin typeface="Arial" panose="020B0604020202020204" pitchFamily="34" charset="0"/>
                <a:cs typeface="Arial" panose="020B0604020202020204" pitchFamily="34" charset="0"/>
              </a:rPr>
              <a:t>a  supportive 15-month programme for people aged 17 – 24 that provides a nationally recognised level 2 qualification</a:t>
            </a:r>
            <a:endParaRPr lang="en-GB" sz="1400" b="1" i="0" u="none" strike="noStrike" dirty="0">
              <a:solidFill>
                <a:schemeClr val="bg1"/>
              </a:solidFill>
              <a:effectLst/>
              <a:latin typeface="Arial" panose="020B0604020202020204" pitchFamily="34" charset="0"/>
              <a:cs typeface="Arial" panose="020B0604020202020204" pitchFamily="34" charset="0"/>
            </a:endParaRPr>
          </a:p>
        </p:txBody>
      </p:sp>
      <p:pic>
        <p:nvPicPr>
          <p:cNvPr id="12" name="Picture 11" descr="Visit Broadstairs - quintessential seaside town on the Kent coast - Visit  Thanet">
            <a:extLst>
              <a:ext uri="{FF2B5EF4-FFF2-40B4-BE49-F238E27FC236}">
                <a16:creationId xmlns:a16="http://schemas.microsoft.com/office/drawing/2014/main" id="{1CEA78C3-2189-375D-92E5-75BE48B8B87A}"/>
              </a:ext>
            </a:extLst>
          </p:cNvPr>
          <p:cNvPicPr>
            <a:picLocks noChangeAspect="1" noChangeArrowheads="1"/>
          </p:cNvPicPr>
          <p:nvPr/>
        </p:nvPicPr>
        <p:blipFill>
          <a:blip r:embed="rId13" cstate="email">
            <a:duotone>
              <a:schemeClr val="bg2">
                <a:shade val="45000"/>
                <a:satMod val="135000"/>
              </a:schemeClr>
              <a:prstClr val="white"/>
            </a:duotone>
            <a:extLst>
              <a:ext uri="{28A0092B-C50C-407E-A947-70E740481C1C}">
                <a14:useLocalDpi xmlns:a14="http://schemas.microsoft.com/office/drawing/2010/main"/>
              </a:ext>
            </a:extLst>
          </a:blip>
          <a:srcRect/>
          <a:stretch/>
        </p:blipFill>
        <p:spPr bwMode="auto">
          <a:xfrm>
            <a:off x="141113" y="5749211"/>
            <a:ext cx="1069721" cy="996064"/>
          </a:xfrm>
          <a:custGeom>
            <a:avLst/>
            <a:gdLst/>
            <a:ahLst/>
            <a:cxnLst/>
            <a:rect l="l" t="t" r="r" b="b"/>
            <a:pathLst>
              <a:path w="1488724" h="1386216">
                <a:moveTo>
                  <a:pt x="693640" y="714168"/>
                </a:moveTo>
                <a:lnTo>
                  <a:pt x="750836" y="784763"/>
                </a:lnTo>
                <a:cubicBezTo>
                  <a:pt x="741237" y="792763"/>
                  <a:pt x="732371" y="798496"/>
                  <a:pt x="724238" y="801962"/>
                </a:cubicBezTo>
                <a:cubicBezTo>
                  <a:pt x="716105" y="805429"/>
                  <a:pt x="707639" y="807162"/>
                  <a:pt x="698839" y="807162"/>
                </a:cubicBezTo>
                <a:cubicBezTo>
                  <a:pt x="685507" y="807162"/>
                  <a:pt x="674874" y="803329"/>
                  <a:pt x="666941" y="795663"/>
                </a:cubicBezTo>
                <a:cubicBezTo>
                  <a:pt x="659008" y="787997"/>
                  <a:pt x="655042" y="778097"/>
                  <a:pt x="655042" y="765964"/>
                </a:cubicBezTo>
                <a:cubicBezTo>
                  <a:pt x="655042" y="756365"/>
                  <a:pt x="658242" y="746966"/>
                  <a:pt x="664641" y="737766"/>
                </a:cubicBezTo>
                <a:cubicBezTo>
                  <a:pt x="671041" y="728567"/>
                  <a:pt x="680707" y="720701"/>
                  <a:pt x="693640" y="714168"/>
                </a:cubicBezTo>
                <a:close/>
                <a:moveTo>
                  <a:pt x="717638" y="589775"/>
                </a:moveTo>
                <a:cubicBezTo>
                  <a:pt x="726838" y="589775"/>
                  <a:pt x="734137" y="592308"/>
                  <a:pt x="739537" y="597375"/>
                </a:cubicBezTo>
                <a:cubicBezTo>
                  <a:pt x="744936" y="602441"/>
                  <a:pt x="747636" y="608574"/>
                  <a:pt x="747636" y="615774"/>
                </a:cubicBezTo>
                <a:cubicBezTo>
                  <a:pt x="747636" y="624307"/>
                  <a:pt x="742037" y="632906"/>
                  <a:pt x="730837" y="641572"/>
                </a:cubicBezTo>
                <a:lnTo>
                  <a:pt x="715638" y="653171"/>
                </a:lnTo>
                <a:lnTo>
                  <a:pt x="701839" y="637172"/>
                </a:lnTo>
                <a:cubicBezTo>
                  <a:pt x="693306" y="627306"/>
                  <a:pt x="689040" y="618907"/>
                  <a:pt x="689040" y="611974"/>
                </a:cubicBezTo>
                <a:cubicBezTo>
                  <a:pt x="689040" y="606108"/>
                  <a:pt x="691573" y="600941"/>
                  <a:pt x="696639" y="596475"/>
                </a:cubicBezTo>
                <a:cubicBezTo>
                  <a:pt x="701706" y="592008"/>
                  <a:pt x="708705" y="589775"/>
                  <a:pt x="717638" y="589775"/>
                </a:cubicBezTo>
                <a:close/>
                <a:moveTo>
                  <a:pt x="894195" y="555177"/>
                </a:moveTo>
                <a:lnTo>
                  <a:pt x="894195" y="848359"/>
                </a:lnTo>
                <a:lnTo>
                  <a:pt x="949191" y="848359"/>
                </a:lnTo>
                <a:lnTo>
                  <a:pt x="949191" y="617574"/>
                </a:lnTo>
                <a:lnTo>
                  <a:pt x="1007188" y="848359"/>
                </a:lnTo>
                <a:lnTo>
                  <a:pt x="1064184" y="848359"/>
                </a:lnTo>
                <a:lnTo>
                  <a:pt x="1122381" y="617574"/>
                </a:lnTo>
                <a:lnTo>
                  <a:pt x="1122381" y="848359"/>
                </a:lnTo>
                <a:lnTo>
                  <a:pt x="1177377" y="848359"/>
                </a:lnTo>
                <a:lnTo>
                  <a:pt x="1177377" y="555177"/>
                </a:lnTo>
                <a:lnTo>
                  <a:pt x="1088583" y="555177"/>
                </a:lnTo>
                <a:lnTo>
                  <a:pt x="1035986" y="755165"/>
                </a:lnTo>
                <a:lnTo>
                  <a:pt x="982789" y="555177"/>
                </a:lnTo>
                <a:close/>
                <a:moveTo>
                  <a:pt x="324295" y="555177"/>
                </a:moveTo>
                <a:lnTo>
                  <a:pt x="324295" y="848359"/>
                </a:lnTo>
                <a:lnTo>
                  <a:pt x="383491" y="848359"/>
                </a:lnTo>
                <a:lnTo>
                  <a:pt x="383491" y="759765"/>
                </a:lnTo>
                <a:lnTo>
                  <a:pt x="431488" y="710768"/>
                </a:lnTo>
                <a:lnTo>
                  <a:pt x="512083" y="848359"/>
                </a:lnTo>
                <a:lnTo>
                  <a:pt x="588679" y="848359"/>
                </a:lnTo>
                <a:lnTo>
                  <a:pt x="472286" y="669370"/>
                </a:lnTo>
                <a:lnTo>
                  <a:pt x="582679" y="555177"/>
                </a:lnTo>
                <a:lnTo>
                  <a:pt x="503084" y="555177"/>
                </a:lnTo>
                <a:lnTo>
                  <a:pt x="383491" y="685369"/>
                </a:lnTo>
                <a:lnTo>
                  <a:pt x="383491" y="555177"/>
                </a:lnTo>
                <a:close/>
                <a:moveTo>
                  <a:pt x="716238" y="550178"/>
                </a:moveTo>
                <a:cubicBezTo>
                  <a:pt x="689973" y="550178"/>
                  <a:pt x="669741" y="556344"/>
                  <a:pt x="655542" y="568677"/>
                </a:cubicBezTo>
                <a:cubicBezTo>
                  <a:pt x="641343" y="581009"/>
                  <a:pt x="634243" y="596042"/>
                  <a:pt x="634243" y="613774"/>
                </a:cubicBezTo>
                <a:cubicBezTo>
                  <a:pt x="634243" y="623373"/>
                  <a:pt x="636776" y="633539"/>
                  <a:pt x="641843" y="644272"/>
                </a:cubicBezTo>
                <a:cubicBezTo>
                  <a:pt x="646909" y="655005"/>
                  <a:pt x="654442" y="666304"/>
                  <a:pt x="664441" y="678170"/>
                </a:cubicBezTo>
                <a:cubicBezTo>
                  <a:pt x="642176" y="689236"/>
                  <a:pt x="625444" y="702268"/>
                  <a:pt x="614244" y="717268"/>
                </a:cubicBezTo>
                <a:cubicBezTo>
                  <a:pt x="603045" y="732267"/>
                  <a:pt x="597445" y="749166"/>
                  <a:pt x="597445" y="767964"/>
                </a:cubicBezTo>
                <a:cubicBezTo>
                  <a:pt x="597445" y="788630"/>
                  <a:pt x="604578" y="806895"/>
                  <a:pt x="618844" y="822761"/>
                </a:cubicBezTo>
                <a:cubicBezTo>
                  <a:pt x="637243" y="843293"/>
                  <a:pt x="664708" y="853559"/>
                  <a:pt x="701239" y="853559"/>
                </a:cubicBezTo>
                <a:cubicBezTo>
                  <a:pt x="719638" y="853559"/>
                  <a:pt x="735504" y="851026"/>
                  <a:pt x="748836" y="845960"/>
                </a:cubicBezTo>
                <a:cubicBezTo>
                  <a:pt x="762169" y="840893"/>
                  <a:pt x="774768" y="833027"/>
                  <a:pt x="786634" y="822361"/>
                </a:cubicBezTo>
                <a:cubicBezTo>
                  <a:pt x="801966" y="836627"/>
                  <a:pt x="817965" y="847826"/>
                  <a:pt x="834631" y="855959"/>
                </a:cubicBezTo>
                <a:lnTo>
                  <a:pt x="868629" y="812562"/>
                </a:lnTo>
                <a:cubicBezTo>
                  <a:pt x="863962" y="810295"/>
                  <a:pt x="856663" y="805662"/>
                  <a:pt x="846730" y="798663"/>
                </a:cubicBezTo>
                <a:cubicBezTo>
                  <a:pt x="836798" y="791663"/>
                  <a:pt x="828698" y="785230"/>
                  <a:pt x="822432" y="779364"/>
                </a:cubicBezTo>
                <a:cubicBezTo>
                  <a:pt x="826698" y="773764"/>
                  <a:pt x="830698" y="766798"/>
                  <a:pt x="834431" y="758465"/>
                </a:cubicBezTo>
                <a:cubicBezTo>
                  <a:pt x="838164" y="750132"/>
                  <a:pt x="842564" y="736966"/>
                  <a:pt x="847630" y="718967"/>
                </a:cubicBezTo>
                <a:lnTo>
                  <a:pt x="796833" y="707368"/>
                </a:lnTo>
                <a:cubicBezTo>
                  <a:pt x="793367" y="721101"/>
                  <a:pt x="789234" y="732233"/>
                  <a:pt x="784434" y="740766"/>
                </a:cubicBezTo>
                <a:lnTo>
                  <a:pt x="743637" y="686969"/>
                </a:lnTo>
                <a:cubicBezTo>
                  <a:pt x="765102" y="673504"/>
                  <a:pt x="779368" y="661438"/>
                  <a:pt x="786434" y="650772"/>
                </a:cubicBezTo>
                <a:cubicBezTo>
                  <a:pt x="793500" y="640106"/>
                  <a:pt x="797033" y="628840"/>
                  <a:pt x="797033" y="616974"/>
                </a:cubicBezTo>
                <a:cubicBezTo>
                  <a:pt x="797033" y="598308"/>
                  <a:pt x="789900" y="582509"/>
                  <a:pt x="775635" y="569577"/>
                </a:cubicBezTo>
                <a:cubicBezTo>
                  <a:pt x="761369" y="556644"/>
                  <a:pt x="741570" y="550178"/>
                  <a:pt x="716238" y="550178"/>
                </a:cubicBezTo>
                <a:close/>
                <a:moveTo>
                  <a:pt x="744362" y="0"/>
                </a:moveTo>
                <a:cubicBezTo>
                  <a:pt x="1155462" y="0"/>
                  <a:pt x="1488724" y="310315"/>
                  <a:pt x="1488724" y="693108"/>
                </a:cubicBezTo>
                <a:cubicBezTo>
                  <a:pt x="1488724" y="1075901"/>
                  <a:pt x="1155462" y="1386216"/>
                  <a:pt x="744362" y="1386216"/>
                </a:cubicBezTo>
                <a:cubicBezTo>
                  <a:pt x="333262" y="1386216"/>
                  <a:pt x="0" y="1075901"/>
                  <a:pt x="0" y="693108"/>
                </a:cubicBezTo>
                <a:cubicBezTo>
                  <a:pt x="0" y="310315"/>
                  <a:pt x="333262" y="0"/>
                  <a:pt x="744362" y="0"/>
                </a:cubicBezTo>
                <a:close/>
              </a:path>
            </a:pathLst>
          </a:custGeom>
          <a:ln w="190500" cap="rnd">
            <a:noFill/>
            <a:prstDash val="solid"/>
          </a:ln>
          <a:effectLst>
            <a:outerShdw sx="1000" sy="1000" algn="bl" rotWithShape="0">
              <a:srgbClr val="000000"/>
            </a:outerShdw>
          </a:effectLst>
          <a:extLst>
            <a:ext uri="{909E8E84-426E-40DD-AFC4-6F175D3DCCD1}">
              <a14:hiddenFill xmlns:a14="http://schemas.microsoft.com/office/drawing/2010/main">
                <a:solidFill>
                  <a:srgbClr val="FFFFFF"/>
                </a:solidFill>
              </a14:hiddenFill>
            </a:ext>
          </a:extLst>
        </p:spPr>
      </p:pic>
      <p:pic>
        <p:nvPicPr>
          <p:cNvPr id="24" name="Picture 23" descr="A person standing in front of a screen&#10;&#10;AI-generated content may be incorrect.">
            <a:extLst>
              <a:ext uri="{FF2B5EF4-FFF2-40B4-BE49-F238E27FC236}">
                <a16:creationId xmlns:a16="http://schemas.microsoft.com/office/drawing/2014/main" id="{0AA7F30E-8F6E-A8EC-6ED4-360EDAA99E8B}"/>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9602559" y="1294884"/>
            <a:ext cx="2289835" cy="1717376"/>
          </a:xfrm>
          <a:prstGeom prst="rect">
            <a:avLst/>
          </a:prstGeom>
        </p:spPr>
      </p:pic>
      <p:grpSp>
        <p:nvGrpSpPr>
          <p:cNvPr id="27" name="Group 26">
            <a:extLst>
              <a:ext uri="{FF2B5EF4-FFF2-40B4-BE49-F238E27FC236}">
                <a16:creationId xmlns:a16="http://schemas.microsoft.com/office/drawing/2014/main" id="{EC350963-09C1-4CD9-94B4-F95C10CC377A}"/>
              </a:ext>
            </a:extLst>
          </p:cNvPr>
          <p:cNvGrpSpPr/>
          <p:nvPr/>
        </p:nvGrpSpPr>
        <p:grpSpPr>
          <a:xfrm>
            <a:off x="2323329" y="2136643"/>
            <a:ext cx="2932895" cy="898993"/>
            <a:chOff x="5108028" y="5050057"/>
            <a:chExt cx="3268717" cy="1082565"/>
          </a:xfrm>
        </p:grpSpPr>
        <p:sp>
          <p:nvSpPr>
            <p:cNvPr id="28" name="Rectangle 27">
              <a:extLst>
                <a:ext uri="{FF2B5EF4-FFF2-40B4-BE49-F238E27FC236}">
                  <a16:creationId xmlns:a16="http://schemas.microsoft.com/office/drawing/2014/main" id="{B27F0D7E-2E96-3848-0BFE-6EDDB902EC3C}"/>
                </a:ext>
              </a:extLst>
            </p:cNvPr>
            <p:cNvSpPr/>
            <p:nvPr/>
          </p:nvSpPr>
          <p:spPr>
            <a:xfrm>
              <a:off x="5108028" y="5050057"/>
              <a:ext cx="3268717" cy="1082565"/>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 name="Picture 29" descr="A blue and white text on a black background&#10;&#10;AI-generated content may be incorrect.">
              <a:extLst>
                <a:ext uri="{FF2B5EF4-FFF2-40B4-BE49-F238E27FC236}">
                  <a16:creationId xmlns:a16="http://schemas.microsoft.com/office/drawing/2014/main" id="{3534EC05-AC48-EDA5-DAE3-C7CBF601C0E5}"/>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5317577" y="5166711"/>
              <a:ext cx="2523140" cy="804479"/>
            </a:xfrm>
            <a:prstGeom prst="rect">
              <a:avLst/>
            </a:prstGeom>
          </p:spPr>
        </p:pic>
      </p:grpSp>
      <p:grpSp>
        <p:nvGrpSpPr>
          <p:cNvPr id="31" name="Group 30">
            <a:extLst>
              <a:ext uri="{FF2B5EF4-FFF2-40B4-BE49-F238E27FC236}">
                <a16:creationId xmlns:a16="http://schemas.microsoft.com/office/drawing/2014/main" id="{23EB5FEE-A2A6-3175-A6E3-00C3FE32DF65}"/>
              </a:ext>
            </a:extLst>
          </p:cNvPr>
          <p:cNvGrpSpPr/>
          <p:nvPr/>
        </p:nvGrpSpPr>
        <p:grpSpPr>
          <a:xfrm>
            <a:off x="5833727" y="3288032"/>
            <a:ext cx="1825896" cy="822392"/>
            <a:chOff x="10314690" y="4799731"/>
            <a:chExt cx="1352061" cy="630942"/>
          </a:xfrm>
        </p:grpSpPr>
        <p:pic>
          <p:nvPicPr>
            <p:cNvPr id="32" name="Picture 31" descr="A blue bird flying in the air&#10;&#10;Description automatically generated">
              <a:extLst>
                <a:ext uri="{FF2B5EF4-FFF2-40B4-BE49-F238E27FC236}">
                  <a16:creationId xmlns:a16="http://schemas.microsoft.com/office/drawing/2014/main" id="{AD01206E-EE5A-0384-3C08-35A57D4AE879}"/>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10314690" y="4854262"/>
              <a:ext cx="1352061" cy="502405"/>
            </a:xfrm>
            <a:prstGeom prst="rect">
              <a:avLst/>
            </a:prstGeom>
          </p:spPr>
        </p:pic>
        <p:sp>
          <p:nvSpPr>
            <p:cNvPr id="34" name="TextBox 33">
              <a:extLst>
                <a:ext uri="{FF2B5EF4-FFF2-40B4-BE49-F238E27FC236}">
                  <a16:creationId xmlns:a16="http://schemas.microsoft.com/office/drawing/2014/main" id="{AF6ED90A-C250-0CAC-9649-F57224382CC0}"/>
                </a:ext>
              </a:extLst>
            </p:cNvPr>
            <p:cNvSpPr txBox="1"/>
            <p:nvPr/>
          </p:nvSpPr>
          <p:spPr>
            <a:xfrm>
              <a:off x="10926534" y="4799731"/>
              <a:ext cx="740217" cy="630942"/>
            </a:xfrm>
            <a:prstGeom prst="rect">
              <a:avLst/>
            </a:prstGeom>
            <a:noFill/>
          </p:spPr>
          <p:txBody>
            <a:bodyPr wrap="square" rtlCol="0">
              <a:spAutoFit/>
            </a:bodyPr>
            <a:lstStyle/>
            <a:p>
              <a:pPr defTabSz="1097280">
                <a:defRPr/>
              </a:pPr>
              <a:r>
                <a:rPr lang="en-GB" sz="1440">
                  <a:solidFill>
                    <a:prstClr val="black"/>
                  </a:solidFill>
                  <a:latin typeface="Arial" panose="020B0604020202020204" pitchFamily="34" charset="0"/>
                  <a:cs typeface="Arial" panose="020B0604020202020204" pitchFamily="34" charset="0"/>
                </a:rPr>
                <a:t>Marisco </a:t>
              </a:r>
            </a:p>
            <a:p>
              <a:pPr defTabSz="1097280">
                <a:defRPr/>
              </a:pPr>
              <a:r>
                <a:rPr lang="en-GB" sz="1440">
                  <a:solidFill>
                    <a:prstClr val="black"/>
                  </a:solidFill>
                  <a:latin typeface="Arial" panose="020B0604020202020204" pitchFamily="34" charset="0"/>
                  <a:cs typeface="Arial" panose="020B0604020202020204" pitchFamily="34" charset="0"/>
                </a:rPr>
                <a:t>Medical </a:t>
              </a:r>
            </a:p>
            <a:p>
              <a:pPr defTabSz="1097280">
                <a:defRPr/>
              </a:pPr>
              <a:r>
                <a:rPr lang="en-GB" sz="1440">
                  <a:solidFill>
                    <a:prstClr val="black"/>
                  </a:solidFill>
                  <a:latin typeface="Arial" panose="020B0604020202020204" pitchFamily="34" charset="0"/>
                  <a:cs typeface="Arial" panose="020B0604020202020204" pitchFamily="34" charset="0"/>
                </a:rPr>
                <a:t>Practice</a:t>
              </a:r>
            </a:p>
          </p:txBody>
        </p:sp>
      </p:grpSp>
      <p:pic>
        <p:nvPicPr>
          <p:cNvPr id="39" name="Picture 38" descr="A black and blue logo&#10;&#10;AI-generated content may be incorrect.">
            <a:extLst>
              <a:ext uri="{FF2B5EF4-FFF2-40B4-BE49-F238E27FC236}">
                <a16:creationId xmlns:a16="http://schemas.microsoft.com/office/drawing/2014/main" id="{F531ED70-355E-0304-EDB7-7A956898981E}"/>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9068073" y="4062332"/>
            <a:ext cx="2899032" cy="782739"/>
          </a:xfrm>
          <a:prstGeom prst="rect">
            <a:avLst/>
          </a:prstGeom>
        </p:spPr>
      </p:pic>
      <p:pic>
        <p:nvPicPr>
          <p:cNvPr id="43" name="Picture 42" descr="Blue and white text on a black background&#10;&#10;AI-generated content may be incorrect.">
            <a:extLst>
              <a:ext uri="{FF2B5EF4-FFF2-40B4-BE49-F238E27FC236}">
                <a16:creationId xmlns:a16="http://schemas.microsoft.com/office/drawing/2014/main" id="{2D7ECB5D-90DE-867C-41A3-E306AA764A37}"/>
              </a:ext>
            </a:extLst>
          </p:cNvPr>
          <p:cNvPicPr>
            <a:picLocks noChangeAspect="1"/>
          </p:cNvPicPr>
          <p:nvPr/>
        </p:nvPicPr>
        <p:blipFill>
          <a:blip r:embed="rId18" cstate="email">
            <a:extLst>
              <a:ext uri="{28A0092B-C50C-407E-A947-70E740481C1C}">
                <a14:useLocalDpi xmlns:a14="http://schemas.microsoft.com/office/drawing/2010/main"/>
              </a:ext>
            </a:extLst>
          </a:blip>
          <a:srcRect/>
          <a:stretch/>
        </p:blipFill>
        <p:spPr>
          <a:xfrm>
            <a:off x="2324067" y="5129621"/>
            <a:ext cx="1863361" cy="1353265"/>
          </a:xfrm>
          <a:prstGeom prst="rect">
            <a:avLst/>
          </a:prstGeom>
        </p:spPr>
      </p:pic>
      <p:sp>
        <p:nvSpPr>
          <p:cNvPr id="13" name="Text 0">
            <a:extLst>
              <a:ext uri="{FF2B5EF4-FFF2-40B4-BE49-F238E27FC236}">
                <a16:creationId xmlns:a16="http://schemas.microsoft.com/office/drawing/2014/main" id="{6939472C-7326-5FF4-D95C-E03AC527B10B}"/>
              </a:ext>
            </a:extLst>
          </p:cNvPr>
          <p:cNvSpPr/>
          <p:nvPr/>
        </p:nvSpPr>
        <p:spPr>
          <a:xfrm>
            <a:off x="2298459" y="184407"/>
            <a:ext cx="8326973" cy="714878"/>
          </a:xfrm>
          <a:prstGeom prst="rect">
            <a:avLst/>
          </a:prstGeom>
          <a:noFill/>
          <a:ln/>
        </p:spPr>
        <p:txBody>
          <a:bodyPr wrap="square" lIns="120000" tIns="0" rIns="0" bIns="0" rtlCol="0" anchor="t"/>
          <a:lstStyle/>
          <a:p>
            <a:pPr defTabSz="761970">
              <a:lnSpc>
                <a:spcPts val="4625"/>
              </a:lnSpc>
            </a:pPr>
            <a:r>
              <a:rPr lang="en-US" sz="3600" b="1" dirty="0">
                <a:solidFill>
                  <a:prstClr val="white"/>
                </a:solidFill>
                <a:latin typeface="Arial" panose="020B0604020202020204" pitchFamily="34" charset="0"/>
                <a:ea typeface="Poppins Light" pitchFamily="34" charset="-122"/>
                <a:cs typeface="Arial" panose="020B0604020202020204" pitchFamily="34" charset="0"/>
              </a:rPr>
              <a:t>Case Study Focus</a:t>
            </a:r>
            <a:endParaRPr lang="en-US" sz="3600" b="1" dirty="0">
              <a:solidFill>
                <a:prstClr val="white"/>
              </a:solidFill>
              <a:latin typeface="Arial" panose="020B0604020202020204" pitchFamily="34" charset="0"/>
              <a:cs typeface="Arial" panose="020B0604020202020204" pitchFamily="34" charset="0"/>
            </a:endParaRPr>
          </a:p>
        </p:txBody>
      </p:sp>
      <p:grpSp>
        <p:nvGrpSpPr>
          <p:cNvPr id="35" name="Group 34">
            <a:extLst>
              <a:ext uri="{FF2B5EF4-FFF2-40B4-BE49-F238E27FC236}">
                <a16:creationId xmlns:a16="http://schemas.microsoft.com/office/drawing/2014/main" id="{44F38E06-21BF-F4DB-1F56-E351867CF516}"/>
              </a:ext>
            </a:extLst>
          </p:cNvPr>
          <p:cNvGrpSpPr/>
          <p:nvPr/>
        </p:nvGrpSpPr>
        <p:grpSpPr>
          <a:xfrm>
            <a:off x="922744" y="1307391"/>
            <a:ext cx="1068059" cy="1022154"/>
            <a:chOff x="171472" y="1555617"/>
            <a:chExt cx="1281671" cy="1226585"/>
          </a:xfrm>
        </p:grpSpPr>
        <p:sp>
          <p:nvSpPr>
            <p:cNvPr id="40" name="Oval 39">
              <a:extLst>
                <a:ext uri="{FF2B5EF4-FFF2-40B4-BE49-F238E27FC236}">
                  <a16:creationId xmlns:a16="http://schemas.microsoft.com/office/drawing/2014/main" id="{54B974BC-E660-4EE7-C046-9438B0F96951}"/>
                </a:ext>
              </a:extLst>
            </p:cNvPr>
            <p:cNvSpPr/>
            <p:nvPr/>
          </p:nvSpPr>
          <p:spPr>
            <a:xfrm>
              <a:off x="234673" y="1644119"/>
              <a:ext cx="1155267" cy="1049580"/>
            </a:xfrm>
            <a:prstGeom prst="ellipse">
              <a:avLst/>
            </a:prstGeom>
            <a:solidFill>
              <a:schemeClr val="bg1"/>
            </a:solidFill>
            <a:ln w="539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sz="1500">
                <a:solidFill>
                  <a:prstClr val="white"/>
                </a:solidFill>
                <a:latin typeface="Calibri" panose="020F0502020204030204"/>
              </a:endParaRPr>
            </a:p>
          </p:txBody>
        </p:sp>
        <p:pic>
          <p:nvPicPr>
            <p:cNvPr id="41" name="Picture 40">
              <a:extLst>
                <a:ext uri="{FF2B5EF4-FFF2-40B4-BE49-F238E27FC236}">
                  <a16:creationId xmlns:a16="http://schemas.microsoft.com/office/drawing/2014/main" id="{AB39E993-FC6F-5452-C268-1A6FA5940224}"/>
                </a:ext>
              </a:extLst>
            </p:cNvPr>
            <p:cNvPicPr>
              <a:picLocks noChangeAspect="1"/>
            </p:cNvPicPr>
            <p:nvPr/>
          </p:nvPicPr>
          <p:blipFill>
            <a:blip r:embed="rId19" cstate="email">
              <a:alphaModFix amt="85000"/>
              <a:duotone>
                <a:prstClr val="black"/>
                <a:schemeClr val="accent6">
                  <a:tint val="45000"/>
                  <a:satMod val="400000"/>
                </a:schemeClr>
              </a:duotone>
              <a:extLst>
                <a:ext uri="{28A0092B-C50C-407E-A947-70E740481C1C}">
                  <a14:useLocalDpi xmlns:a14="http://schemas.microsoft.com/office/drawing/2010/main"/>
                </a:ext>
              </a:extLst>
            </a:blip>
            <a:srcRect/>
            <a:stretch>
              <a:fillRect/>
            </a:stretch>
          </p:blipFill>
          <p:spPr>
            <a:xfrm>
              <a:off x="171472" y="1555617"/>
              <a:ext cx="1281671" cy="1226585"/>
            </a:xfrm>
            <a:custGeom>
              <a:avLst/>
              <a:gdLst/>
              <a:ahLst/>
              <a:cxnLst/>
              <a:rect l="l" t="t" r="r" b="b"/>
              <a:pathLst>
                <a:path w="1486412" h="1422526">
                  <a:moveTo>
                    <a:pt x="491851" y="655834"/>
                  </a:moveTo>
                  <a:lnTo>
                    <a:pt x="491851" y="868221"/>
                  </a:lnTo>
                  <a:lnTo>
                    <a:pt x="548048" y="868221"/>
                  </a:lnTo>
                  <a:lnTo>
                    <a:pt x="548048" y="655834"/>
                  </a:lnTo>
                  <a:close/>
                  <a:moveTo>
                    <a:pt x="1159797" y="651034"/>
                  </a:moveTo>
                  <a:cubicBezTo>
                    <a:pt x="1129265" y="651034"/>
                    <a:pt x="1106733" y="657300"/>
                    <a:pt x="1092201" y="669833"/>
                  </a:cubicBezTo>
                  <a:cubicBezTo>
                    <a:pt x="1077668" y="682365"/>
                    <a:pt x="1070402" y="697831"/>
                    <a:pt x="1070402" y="716230"/>
                  </a:cubicBezTo>
                  <a:cubicBezTo>
                    <a:pt x="1070402" y="736629"/>
                    <a:pt x="1078802" y="752561"/>
                    <a:pt x="1095601" y="764027"/>
                  </a:cubicBezTo>
                  <a:cubicBezTo>
                    <a:pt x="1107733" y="772293"/>
                    <a:pt x="1136465" y="781426"/>
                    <a:pt x="1181795" y="791425"/>
                  </a:cubicBezTo>
                  <a:cubicBezTo>
                    <a:pt x="1191528" y="793692"/>
                    <a:pt x="1197794" y="796158"/>
                    <a:pt x="1200594" y="798825"/>
                  </a:cubicBezTo>
                  <a:cubicBezTo>
                    <a:pt x="1203261" y="801625"/>
                    <a:pt x="1204594" y="805158"/>
                    <a:pt x="1204594" y="809424"/>
                  </a:cubicBezTo>
                  <a:cubicBezTo>
                    <a:pt x="1204594" y="815691"/>
                    <a:pt x="1202127" y="820690"/>
                    <a:pt x="1197194" y="824423"/>
                  </a:cubicBezTo>
                  <a:cubicBezTo>
                    <a:pt x="1189861" y="829756"/>
                    <a:pt x="1178929" y="832423"/>
                    <a:pt x="1164396" y="832423"/>
                  </a:cubicBezTo>
                  <a:cubicBezTo>
                    <a:pt x="1151197" y="832423"/>
                    <a:pt x="1140931" y="829590"/>
                    <a:pt x="1133598" y="823923"/>
                  </a:cubicBezTo>
                  <a:cubicBezTo>
                    <a:pt x="1126265" y="818257"/>
                    <a:pt x="1121399" y="809958"/>
                    <a:pt x="1118999" y="799025"/>
                  </a:cubicBezTo>
                  <a:lnTo>
                    <a:pt x="1062603" y="807624"/>
                  </a:lnTo>
                  <a:cubicBezTo>
                    <a:pt x="1067802" y="827756"/>
                    <a:pt x="1078835" y="843689"/>
                    <a:pt x="1095701" y="855421"/>
                  </a:cubicBezTo>
                  <a:cubicBezTo>
                    <a:pt x="1112566" y="867154"/>
                    <a:pt x="1135465" y="873020"/>
                    <a:pt x="1164396" y="873020"/>
                  </a:cubicBezTo>
                  <a:cubicBezTo>
                    <a:pt x="1196261" y="873020"/>
                    <a:pt x="1220326" y="866021"/>
                    <a:pt x="1236592" y="852022"/>
                  </a:cubicBezTo>
                  <a:cubicBezTo>
                    <a:pt x="1252858" y="838023"/>
                    <a:pt x="1260991" y="821290"/>
                    <a:pt x="1260991" y="801825"/>
                  </a:cubicBezTo>
                  <a:cubicBezTo>
                    <a:pt x="1260991" y="783959"/>
                    <a:pt x="1255124" y="770027"/>
                    <a:pt x="1243392" y="760027"/>
                  </a:cubicBezTo>
                  <a:cubicBezTo>
                    <a:pt x="1231526" y="750161"/>
                    <a:pt x="1210627" y="741828"/>
                    <a:pt x="1180695" y="735029"/>
                  </a:cubicBezTo>
                  <a:cubicBezTo>
                    <a:pt x="1150764" y="728229"/>
                    <a:pt x="1133265" y="722963"/>
                    <a:pt x="1128199" y="719230"/>
                  </a:cubicBezTo>
                  <a:cubicBezTo>
                    <a:pt x="1124465" y="716430"/>
                    <a:pt x="1122599" y="713030"/>
                    <a:pt x="1122599" y="709030"/>
                  </a:cubicBezTo>
                  <a:cubicBezTo>
                    <a:pt x="1122599" y="704364"/>
                    <a:pt x="1124732" y="700564"/>
                    <a:pt x="1128999" y="697631"/>
                  </a:cubicBezTo>
                  <a:cubicBezTo>
                    <a:pt x="1135398" y="693498"/>
                    <a:pt x="1145998" y="691431"/>
                    <a:pt x="1160797" y="691431"/>
                  </a:cubicBezTo>
                  <a:cubicBezTo>
                    <a:pt x="1172529" y="691431"/>
                    <a:pt x="1181562" y="693631"/>
                    <a:pt x="1187895" y="698031"/>
                  </a:cubicBezTo>
                  <a:cubicBezTo>
                    <a:pt x="1194228" y="702431"/>
                    <a:pt x="1198528" y="708764"/>
                    <a:pt x="1200794" y="717030"/>
                  </a:cubicBezTo>
                  <a:lnTo>
                    <a:pt x="1253791" y="707230"/>
                  </a:lnTo>
                  <a:cubicBezTo>
                    <a:pt x="1248458" y="688698"/>
                    <a:pt x="1238725" y="674699"/>
                    <a:pt x="1224593" y="665233"/>
                  </a:cubicBezTo>
                  <a:cubicBezTo>
                    <a:pt x="1210460" y="655767"/>
                    <a:pt x="1188862" y="651034"/>
                    <a:pt x="1159797" y="651034"/>
                  </a:cubicBezTo>
                  <a:close/>
                  <a:moveTo>
                    <a:pt x="944396" y="651034"/>
                  </a:moveTo>
                  <a:cubicBezTo>
                    <a:pt x="912798" y="651034"/>
                    <a:pt x="887733" y="660800"/>
                    <a:pt x="869200" y="680332"/>
                  </a:cubicBezTo>
                  <a:cubicBezTo>
                    <a:pt x="850668" y="699864"/>
                    <a:pt x="841402" y="727163"/>
                    <a:pt x="841402" y="762227"/>
                  </a:cubicBezTo>
                  <a:cubicBezTo>
                    <a:pt x="841402" y="796892"/>
                    <a:pt x="850635" y="824023"/>
                    <a:pt x="869100" y="843622"/>
                  </a:cubicBezTo>
                  <a:cubicBezTo>
                    <a:pt x="887566" y="863221"/>
                    <a:pt x="912331" y="873020"/>
                    <a:pt x="943396" y="873020"/>
                  </a:cubicBezTo>
                  <a:cubicBezTo>
                    <a:pt x="970728" y="873020"/>
                    <a:pt x="992526" y="866554"/>
                    <a:pt x="1008792" y="853622"/>
                  </a:cubicBezTo>
                  <a:cubicBezTo>
                    <a:pt x="1025057" y="840689"/>
                    <a:pt x="1036057" y="821557"/>
                    <a:pt x="1041790" y="796225"/>
                  </a:cubicBezTo>
                  <a:lnTo>
                    <a:pt x="986593" y="786826"/>
                  </a:lnTo>
                  <a:cubicBezTo>
                    <a:pt x="983793" y="801625"/>
                    <a:pt x="978994" y="812057"/>
                    <a:pt x="972194" y="818124"/>
                  </a:cubicBezTo>
                  <a:cubicBezTo>
                    <a:pt x="965395" y="824190"/>
                    <a:pt x="956662" y="827223"/>
                    <a:pt x="945996" y="827223"/>
                  </a:cubicBezTo>
                  <a:cubicBezTo>
                    <a:pt x="931730" y="827223"/>
                    <a:pt x="920364" y="822023"/>
                    <a:pt x="911898" y="811624"/>
                  </a:cubicBezTo>
                  <a:cubicBezTo>
                    <a:pt x="903432" y="801225"/>
                    <a:pt x="899199" y="783426"/>
                    <a:pt x="899199" y="758227"/>
                  </a:cubicBezTo>
                  <a:cubicBezTo>
                    <a:pt x="899199" y="735562"/>
                    <a:pt x="903365" y="719396"/>
                    <a:pt x="911698" y="709730"/>
                  </a:cubicBezTo>
                  <a:cubicBezTo>
                    <a:pt x="920031" y="700064"/>
                    <a:pt x="931197" y="695231"/>
                    <a:pt x="945196" y="695231"/>
                  </a:cubicBezTo>
                  <a:cubicBezTo>
                    <a:pt x="955728" y="695231"/>
                    <a:pt x="964295" y="698031"/>
                    <a:pt x="970894" y="703631"/>
                  </a:cubicBezTo>
                  <a:cubicBezTo>
                    <a:pt x="977494" y="709230"/>
                    <a:pt x="981727" y="717563"/>
                    <a:pt x="983593" y="728629"/>
                  </a:cubicBezTo>
                  <a:lnTo>
                    <a:pt x="1038990" y="718630"/>
                  </a:lnTo>
                  <a:cubicBezTo>
                    <a:pt x="1032324" y="695831"/>
                    <a:pt x="1021358" y="678866"/>
                    <a:pt x="1006092" y="667733"/>
                  </a:cubicBezTo>
                  <a:cubicBezTo>
                    <a:pt x="990826" y="656600"/>
                    <a:pt x="970261" y="651034"/>
                    <a:pt x="944396" y="651034"/>
                  </a:cubicBezTo>
                  <a:close/>
                  <a:moveTo>
                    <a:pt x="727944" y="651034"/>
                  </a:moveTo>
                  <a:cubicBezTo>
                    <a:pt x="699812" y="651034"/>
                    <a:pt x="676480" y="663033"/>
                    <a:pt x="657948" y="687032"/>
                  </a:cubicBezTo>
                  <a:lnTo>
                    <a:pt x="657948" y="655834"/>
                  </a:lnTo>
                  <a:lnTo>
                    <a:pt x="605751" y="655834"/>
                  </a:lnTo>
                  <a:lnTo>
                    <a:pt x="605751" y="868221"/>
                  </a:lnTo>
                  <a:lnTo>
                    <a:pt x="661948" y="868221"/>
                  </a:lnTo>
                  <a:lnTo>
                    <a:pt x="661948" y="772027"/>
                  </a:lnTo>
                  <a:cubicBezTo>
                    <a:pt x="661948" y="748295"/>
                    <a:pt x="663381" y="732029"/>
                    <a:pt x="666248" y="723229"/>
                  </a:cubicBezTo>
                  <a:cubicBezTo>
                    <a:pt x="669114" y="714430"/>
                    <a:pt x="674414" y="707364"/>
                    <a:pt x="682147" y="702031"/>
                  </a:cubicBezTo>
                  <a:cubicBezTo>
                    <a:pt x="689880" y="696698"/>
                    <a:pt x="698612" y="694031"/>
                    <a:pt x="708345" y="694031"/>
                  </a:cubicBezTo>
                  <a:cubicBezTo>
                    <a:pt x="715945" y="694031"/>
                    <a:pt x="722444" y="695898"/>
                    <a:pt x="727844" y="699631"/>
                  </a:cubicBezTo>
                  <a:cubicBezTo>
                    <a:pt x="733244" y="703364"/>
                    <a:pt x="737143" y="708597"/>
                    <a:pt x="739543" y="715330"/>
                  </a:cubicBezTo>
                  <a:cubicBezTo>
                    <a:pt x="741943" y="722063"/>
                    <a:pt x="743143" y="736895"/>
                    <a:pt x="743143" y="759827"/>
                  </a:cubicBezTo>
                  <a:lnTo>
                    <a:pt x="743143" y="868221"/>
                  </a:lnTo>
                  <a:lnTo>
                    <a:pt x="799340" y="868221"/>
                  </a:lnTo>
                  <a:lnTo>
                    <a:pt x="799340" y="736229"/>
                  </a:lnTo>
                  <a:cubicBezTo>
                    <a:pt x="799340" y="719830"/>
                    <a:pt x="798306" y="707230"/>
                    <a:pt x="796240" y="698431"/>
                  </a:cubicBezTo>
                  <a:cubicBezTo>
                    <a:pt x="794173" y="689632"/>
                    <a:pt x="790507" y="681765"/>
                    <a:pt x="785240" y="674832"/>
                  </a:cubicBezTo>
                  <a:cubicBezTo>
                    <a:pt x="779974" y="667900"/>
                    <a:pt x="772208" y="662200"/>
                    <a:pt x="761942" y="657733"/>
                  </a:cubicBezTo>
                  <a:cubicBezTo>
                    <a:pt x="751676" y="653267"/>
                    <a:pt x="740343" y="651034"/>
                    <a:pt x="727944" y="651034"/>
                  </a:cubicBezTo>
                  <a:close/>
                  <a:moveTo>
                    <a:pt x="246201" y="577438"/>
                  </a:moveTo>
                  <a:lnTo>
                    <a:pt x="246201" y="868221"/>
                  </a:lnTo>
                  <a:lnTo>
                    <a:pt x="452589" y="868221"/>
                  </a:lnTo>
                  <a:lnTo>
                    <a:pt x="452589" y="818824"/>
                  </a:lnTo>
                  <a:lnTo>
                    <a:pt x="305398" y="818824"/>
                  </a:lnTo>
                  <a:lnTo>
                    <a:pt x="305398" y="577438"/>
                  </a:lnTo>
                  <a:close/>
                  <a:moveTo>
                    <a:pt x="491851" y="575039"/>
                  </a:moveTo>
                  <a:lnTo>
                    <a:pt x="491851" y="627035"/>
                  </a:lnTo>
                  <a:lnTo>
                    <a:pt x="548048" y="627035"/>
                  </a:lnTo>
                  <a:lnTo>
                    <a:pt x="548048" y="575039"/>
                  </a:lnTo>
                  <a:close/>
                  <a:moveTo>
                    <a:pt x="743206" y="0"/>
                  </a:moveTo>
                  <a:cubicBezTo>
                    <a:pt x="1153667" y="0"/>
                    <a:pt x="1486412" y="318443"/>
                    <a:pt x="1486412" y="711263"/>
                  </a:cubicBezTo>
                  <a:cubicBezTo>
                    <a:pt x="1486412" y="1104083"/>
                    <a:pt x="1153667" y="1422526"/>
                    <a:pt x="743206" y="1422526"/>
                  </a:cubicBezTo>
                  <a:cubicBezTo>
                    <a:pt x="332745" y="1422526"/>
                    <a:pt x="0" y="1104083"/>
                    <a:pt x="0" y="711263"/>
                  </a:cubicBezTo>
                  <a:cubicBezTo>
                    <a:pt x="0" y="318443"/>
                    <a:pt x="332745" y="0"/>
                    <a:pt x="743206" y="0"/>
                  </a:cubicBezTo>
                  <a:close/>
                </a:path>
              </a:pathLst>
            </a:custGeom>
            <a:ln w="53975" cap="rnd">
              <a:solidFill>
                <a:schemeClr val="bg1"/>
              </a:solidFill>
              <a:prstDash val="solid"/>
            </a:ln>
            <a:effectLst>
              <a:outerShdw blurRad="127000" sx="1000" sy="1000" algn="bl" rotWithShape="0">
                <a:srgbClr val="000000"/>
              </a:outerShdw>
            </a:effectLst>
          </p:spPr>
        </p:pic>
      </p:grpSp>
    </p:spTree>
    <p:extLst>
      <p:ext uri="{BB962C8B-B14F-4D97-AF65-F5344CB8AC3E}">
        <p14:creationId xmlns:p14="http://schemas.microsoft.com/office/powerpoint/2010/main" val="1825546563"/>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713443-E354-65D2-B57A-2F92C34FFFB8}"/>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7353772D-619C-ECD4-3AE6-E5D94B7F9A14}"/>
              </a:ext>
            </a:extLst>
          </p:cNvPr>
          <p:cNvGrpSpPr/>
          <p:nvPr/>
        </p:nvGrpSpPr>
        <p:grpSpPr>
          <a:xfrm>
            <a:off x="-1305584" y="2413410"/>
            <a:ext cx="1060374" cy="1024070"/>
            <a:chOff x="169335" y="2882840"/>
            <a:chExt cx="1272449" cy="1228884"/>
          </a:xfrm>
        </p:grpSpPr>
        <p:sp>
          <p:nvSpPr>
            <p:cNvPr id="7" name="Oval 6">
              <a:extLst>
                <a:ext uri="{FF2B5EF4-FFF2-40B4-BE49-F238E27FC236}">
                  <a16:creationId xmlns:a16="http://schemas.microsoft.com/office/drawing/2014/main" id="{874D5976-6CA0-9735-AE9C-3B39313CEA4B}"/>
                </a:ext>
              </a:extLst>
            </p:cNvPr>
            <p:cNvSpPr/>
            <p:nvPr/>
          </p:nvSpPr>
          <p:spPr>
            <a:xfrm>
              <a:off x="234673" y="2983064"/>
              <a:ext cx="1155267" cy="1049580"/>
            </a:xfrm>
            <a:prstGeom prst="ellipse">
              <a:avLst/>
            </a:prstGeom>
            <a:solidFill>
              <a:schemeClr val="bg1"/>
            </a:solidFill>
            <a:ln w="539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sz="1500">
                <a:solidFill>
                  <a:prstClr val="white"/>
                </a:solidFill>
                <a:latin typeface="Calibri" panose="020F0502020204030204"/>
              </a:endParaRPr>
            </a:p>
          </p:txBody>
        </p:sp>
        <p:pic>
          <p:nvPicPr>
            <p:cNvPr id="8" name="Picture 7">
              <a:extLst>
                <a:ext uri="{FF2B5EF4-FFF2-40B4-BE49-F238E27FC236}">
                  <a16:creationId xmlns:a16="http://schemas.microsoft.com/office/drawing/2014/main" id="{D18AF8D9-5713-BFD9-8C38-577CE8505FF2}"/>
                </a:ext>
              </a:extLst>
            </p:cNvPr>
            <p:cNvPicPr>
              <a:picLocks noChangeAspect="1"/>
            </p:cNvPicPr>
            <p:nvPr/>
          </p:nvPicPr>
          <p:blipFill>
            <a:blip r:embed="rId3" cstate="email">
              <a:alphaModFix amt="85000"/>
              <a:duotone>
                <a:prstClr val="black"/>
                <a:srgbClr val="0070C0">
                  <a:tint val="45000"/>
                  <a:satMod val="400000"/>
                </a:srgbClr>
              </a:duotone>
              <a:extLst>
                <a:ext uri="{28A0092B-C50C-407E-A947-70E740481C1C}">
                  <a14:useLocalDpi xmlns:a14="http://schemas.microsoft.com/office/drawing/2010/main"/>
                </a:ext>
              </a:extLst>
            </a:blip>
            <a:srcRect/>
            <a:stretch/>
          </p:blipFill>
          <p:spPr>
            <a:xfrm>
              <a:off x="169335" y="2882840"/>
              <a:ext cx="1272449" cy="1228884"/>
            </a:xfrm>
            <a:custGeom>
              <a:avLst/>
              <a:gdLst/>
              <a:ahLst/>
              <a:cxnLst/>
              <a:rect l="l" t="t" r="r" b="b"/>
              <a:pathLst>
                <a:path w="1475716" h="1425192">
                  <a:moveTo>
                    <a:pt x="523390" y="694660"/>
                  </a:moveTo>
                  <a:cubicBezTo>
                    <a:pt x="536010" y="694660"/>
                    <a:pt x="546593" y="699478"/>
                    <a:pt x="555139" y="709115"/>
                  </a:cubicBezTo>
                  <a:cubicBezTo>
                    <a:pt x="563686" y="718751"/>
                    <a:pt x="567960" y="732518"/>
                    <a:pt x="567960" y="750415"/>
                  </a:cubicBezTo>
                  <a:cubicBezTo>
                    <a:pt x="567960" y="768770"/>
                    <a:pt x="563686" y="782766"/>
                    <a:pt x="555139" y="792403"/>
                  </a:cubicBezTo>
                  <a:cubicBezTo>
                    <a:pt x="546593" y="802039"/>
                    <a:pt x="536010" y="806858"/>
                    <a:pt x="523390" y="806858"/>
                  </a:cubicBezTo>
                  <a:cubicBezTo>
                    <a:pt x="510771" y="806858"/>
                    <a:pt x="500159" y="802039"/>
                    <a:pt x="491555" y="792403"/>
                  </a:cubicBezTo>
                  <a:cubicBezTo>
                    <a:pt x="482951" y="782766"/>
                    <a:pt x="478649" y="768885"/>
                    <a:pt x="478649" y="750759"/>
                  </a:cubicBezTo>
                  <a:cubicBezTo>
                    <a:pt x="478649" y="732633"/>
                    <a:pt x="482951" y="718751"/>
                    <a:pt x="491555" y="709115"/>
                  </a:cubicBezTo>
                  <a:cubicBezTo>
                    <a:pt x="500159" y="699478"/>
                    <a:pt x="510771" y="694660"/>
                    <a:pt x="523390" y="694660"/>
                  </a:cubicBezTo>
                  <a:close/>
                  <a:moveTo>
                    <a:pt x="1065343" y="692251"/>
                  </a:moveTo>
                  <a:cubicBezTo>
                    <a:pt x="1075209" y="692251"/>
                    <a:pt x="1083584" y="695893"/>
                    <a:pt x="1090467" y="703178"/>
                  </a:cubicBezTo>
                  <a:cubicBezTo>
                    <a:pt x="1097351" y="710463"/>
                    <a:pt x="1100964" y="721103"/>
                    <a:pt x="1101308" y="735099"/>
                  </a:cubicBezTo>
                  <a:lnTo>
                    <a:pt x="1029034" y="735099"/>
                  </a:lnTo>
                  <a:cubicBezTo>
                    <a:pt x="1028919" y="721906"/>
                    <a:pt x="1032303" y="711467"/>
                    <a:pt x="1039187" y="703780"/>
                  </a:cubicBezTo>
                  <a:cubicBezTo>
                    <a:pt x="1046070" y="696094"/>
                    <a:pt x="1054789" y="692251"/>
                    <a:pt x="1065343" y="692251"/>
                  </a:cubicBezTo>
                  <a:close/>
                  <a:moveTo>
                    <a:pt x="1062418" y="655253"/>
                  </a:moveTo>
                  <a:cubicBezTo>
                    <a:pt x="1038211" y="655253"/>
                    <a:pt x="1018193" y="663828"/>
                    <a:pt x="1002361" y="680979"/>
                  </a:cubicBezTo>
                  <a:cubicBezTo>
                    <a:pt x="986529" y="698130"/>
                    <a:pt x="978614" y="721849"/>
                    <a:pt x="978614" y="752135"/>
                  </a:cubicBezTo>
                  <a:cubicBezTo>
                    <a:pt x="978614" y="777489"/>
                    <a:pt x="984636" y="798483"/>
                    <a:pt x="996682" y="815118"/>
                  </a:cubicBezTo>
                  <a:cubicBezTo>
                    <a:pt x="1011940" y="835882"/>
                    <a:pt x="1035458" y="846265"/>
                    <a:pt x="1067236" y="846265"/>
                  </a:cubicBezTo>
                  <a:cubicBezTo>
                    <a:pt x="1087312" y="846265"/>
                    <a:pt x="1104033" y="841647"/>
                    <a:pt x="1117398" y="832412"/>
                  </a:cubicBezTo>
                  <a:cubicBezTo>
                    <a:pt x="1130763" y="823177"/>
                    <a:pt x="1140543" y="809726"/>
                    <a:pt x="1146738" y="792059"/>
                  </a:cubicBezTo>
                  <a:lnTo>
                    <a:pt x="1098555" y="783971"/>
                  </a:lnTo>
                  <a:cubicBezTo>
                    <a:pt x="1095916" y="793148"/>
                    <a:pt x="1092016" y="799802"/>
                    <a:pt x="1086854" y="803932"/>
                  </a:cubicBezTo>
                  <a:cubicBezTo>
                    <a:pt x="1081691" y="808062"/>
                    <a:pt x="1075324" y="810127"/>
                    <a:pt x="1067752" y="810127"/>
                  </a:cubicBezTo>
                  <a:cubicBezTo>
                    <a:pt x="1056624" y="810127"/>
                    <a:pt x="1047332" y="806141"/>
                    <a:pt x="1039875" y="798168"/>
                  </a:cubicBezTo>
                  <a:cubicBezTo>
                    <a:pt x="1032418" y="790194"/>
                    <a:pt x="1028518" y="779038"/>
                    <a:pt x="1028173" y="764697"/>
                  </a:cubicBezTo>
                  <a:lnTo>
                    <a:pt x="1149319" y="764697"/>
                  </a:lnTo>
                  <a:cubicBezTo>
                    <a:pt x="1150008" y="727642"/>
                    <a:pt x="1142493" y="700138"/>
                    <a:pt x="1126777" y="682184"/>
                  </a:cubicBezTo>
                  <a:cubicBezTo>
                    <a:pt x="1111060" y="664230"/>
                    <a:pt x="1089607" y="655253"/>
                    <a:pt x="1062418" y="655253"/>
                  </a:cubicBezTo>
                  <a:close/>
                  <a:moveTo>
                    <a:pt x="859295" y="655253"/>
                  </a:moveTo>
                  <a:cubicBezTo>
                    <a:pt x="833024" y="655253"/>
                    <a:pt x="813636" y="660645"/>
                    <a:pt x="801131" y="671429"/>
                  </a:cubicBezTo>
                  <a:cubicBezTo>
                    <a:pt x="788627" y="682213"/>
                    <a:pt x="782374" y="695520"/>
                    <a:pt x="782374" y="711352"/>
                  </a:cubicBezTo>
                  <a:cubicBezTo>
                    <a:pt x="782374" y="728904"/>
                    <a:pt x="789602" y="742614"/>
                    <a:pt x="804057" y="752480"/>
                  </a:cubicBezTo>
                  <a:cubicBezTo>
                    <a:pt x="814496" y="759592"/>
                    <a:pt x="839219" y="767451"/>
                    <a:pt x="878224" y="776055"/>
                  </a:cubicBezTo>
                  <a:cubicBezTo>
                    <a:pt x="886599" y="778005"/>
                    <a:pt x="891991" y="780128"/>
                    <a:pt x="894400" y="782422"/>
                  </a:cubicBezTo>
                  <a:cubicBezTo>
                    <a:pt x="896694" y="784831"/>
                    <a:pt x="897842" y="787871"/>
                    <a:pt x="897842" y="791542"/>
                  </a:cubicBezTo>
                  <a:cubicBezTo>
                    <a:pt x="897842" y="796934"/>
                    <a:pt x="895719" y="801236"/>
                    <a:pt x="891475" y="804449"/>
                  </a:cubicBezTo>
                  <a:cubicBezTo>
                    <a:pt x="885165" y="809037"/>
                    <a:pt x="875758" y="811332"/>
                    <a:pt x="863253" y="811332"/>
                  </a:cubicBezTo>
                  <a:cubicBezTo>
                    <a:pt x="851896" y="811332"/>
                    <a:pt x="843062" y="808894"/>
                    <a:pt x="836752" y="804018"/>
                  </a:cubicBezTo>
                  <a:cubicBezTo>
                    <a:pt x="830443" y="799143"/>
                    <a:pt x="826255" y="792001"/>
                    <a:pt x="824190" y="782594"/>
                  </a:cubicBezTo>
                  <a:lnTo>
                    <a:pt x="775663" y="789994"/>
                  </a:lnTo>
                  <a:cubicBezTo>
                    <a:pt x="780137" y="807317"/>
                    <a:pt x="789630" y="821026"/>
                    <a:pt x="804143" y="831121"/>
                  </a:cubicBezTo>
                  <a:cubicBezTo>
                    <a:pt x="818655" y="841217"/>
                    <a:pt x="838358" y="846265"/>
                    <a:pt x="863253" y="846265"/>
                  </a:cubicBezTo>
                  <a:cubicBezTo>
                    <a:pt x="890672" y="846265"/>
                    <a:pt x="911379" y="840242"/>
                    <a:pt x="925375" y="828196"/>
                  </a:cubicBezTo>
                  <a:cubicBezTo>
                    <a:pt x="939371" y="816150"/>
                    <a:pt x="946369" y="801753"/>
                    <a:pt x="946369" y="785003"/>
                  </a:cubicBezTo>
                  <a:cubicBezTo>
                    <a:pt x="946369" y="769631"/>
                    <a:pt x="941321" y="757642"/>
                    <a:pt x="931226" y="749038"/>
                  </a:cubicBezTo>
                  <a:cubicBezTo>
                    <a:pt x="921015" y="740549"/>
                    <a:pt x="903033" y="733378"/>
                    <a:pt x="877278" y="727528"/>
                  </a:cubicBezTo>
                  <a:cubicBezTo>
                    <a:pt x="851523" y="721677"/>
                    <a:pt x="836466" y="717145"/>
                    <a:pt x="832106" y="713933"/>
                  </a:cubicBezTo>
                  <a:cubicBezTo>
                    <a:pt x="828894" y="711524"/>
                    <a:pt x="827288" y="708599"/>
                    <a:pt x="827288" y="705157"/>
                  </a:cubicBezTo>
                  <a:cubicBezTo>
                    <a:pt x="827288" y="701142"/>
                    <a:pt x="829123" y="697872"/>
                    <a:pt x="832794" y="695348"/>
                  </a:cubicBezTo>
                  <a:cubicBezTo>
                    <a:pt x="838301" y="691792"/>
                    <a:pt x="847422" y="690014"/>
                    <a:pt x="860156" y="690014"/>
                  </a:cubicBezTo>
                  <a:cubicBezTo>
                    <a:pt x="870251" y="690014"/>
                    <a:pt x="878023" y="691907"/>
                    <a:pt x="883473" y="695692"/>
                  </a:cubicBezTo>
                  <a:cubicBezTo>
                    <a:pt x="888922" y="699478"/>
                    <a:pt x="892622" y="704928"/>
                    <a:pt x="894572" y="712040"/>
                  </a:cubicBezTo>
                  <a:lnTo>
                    <a:pt x="940174" y="703608"/>
                  </a:lnTo>
                  <a:cubicBezTo>
                    <a:pt x="935585" y="687662"/>
                    <a:pt x="927210" y="675616"/>
                    <a:pt x="915050" y="667471"/>
                  </a:cubicBezTo>
                  <a:cubicBezTo>
                    <a:pt x="902889" y="659326"/>
                    <a:pt x="884304" y="655253"/>
                    <a:pt x="859295" y="655253"/>
                  </a:cubicBezTo>
                  <a:close/>
                  <a:moveTo>
                    <a:pt x="743842" y="655253"/>
                  </a:moveTo>
                  <a:cubicBezTo>
                    <a:pt x="736041" y="655253"/>
                    <a:pt x="729071" y="657203"/>
                    <a:pt x="722934" y="661104"/>
                  </a:cubicBezTo>
                  <a:cubicBezTo>
                    <a:pt x="716796" y="665004"/>
                    <a:pt x="709884" y="673092"/>
                    <a:pt x="702198" y="685367"/>
                  </a:cubicBezTo>
                  <a:lnTo>
                    <a:pt x="702198" y="659383"/>
                  </a:lnTo>
                  <a:lnTo>
                    <a:pt x="657284" y="659383"/>
                  </a:lnTo>
                  <a:lnTo>
                    <a:pt x="657284" y="842135"/>
                  </a:lnTo>
                  <a:lnTo>
                    <a:pt x="705639" y="842135"/>
                  </a:lnTo>
                  <a:lnTo>
                    <a:pt x="705639" y="785692"/>
                  </a:lnTo>
                  <a:cubicBezTo>
                    <a:pt x="705639" y="754602"/>
                    <a:pt x="706987" y="734182"/>
                    <a:pt x="709683" y="724430"/>
                  </a:cubicBezTo>
                  <a:cubicBezTo>
                    <a:pt x="712379" y="714679"/>
                    <a:pt x="716079" y="707939"/>
                    <a:pt x="720783" y="704210"/>
                  </a:cubicBezTo>
                  <a:cubicBezTo>
                    <a:pt x="725486" y="700482"/>
                    <a:pt x="731222" y="698618"/>
                    <a:pt x="737991" y="698618"/>
                  </a:cubicBezTo>
                  <a:cubicBezTo>
                    <a:pt x="744989" y="698618"/>
                    <a:pt x="752561" y="701256"/>
                    <a:pt x="760706" y="706534"/>
                  </a:cubicBezTo>
                  <a:lnTo>
                    <a:pt x="775677" y="664373"/>
                  </a:lnTo>
                  <a:cubicBezTo>
                    <a:pt x="765467" y="658293"/>
                    <a:pt x="754855" y="655253"/>
                    <a:pt x="743842" y="655253"/>
                  </a:cubicBezTo>
                  <a:close/>
                  <a:moveTo>
                    <a:pt x="523218" y="655253"/>
                  </a:moveTo>
                  <a:cubicBezTo>
                    <a:pt x="505322" y="655253"/>
                    <a:pt x="489117" y="659211"/>
                    <a:pt x="474605" y="667127"/>
                  </a:cubicBezTo>
                  <a:cubicBezTo>
                    <a:pt x="460092" y="675043"/>
                    <a:pt x="448878" y="686515"/>
                    <a:pt x="440963" y="701543"/>
                  </a:cubicBezTo>
                  <a:cubicBezTo>
                    <a:pt x="433047" y="716572"/>
                    <a:pt x="429089" y="732117"/>
                    <a:pt x="429089" y="748178"/>
                  </a:cubicBezTo>
                  <a:cubicBezTo>
                    <a:pt x="429089" y="769172"/>
                    <a:pt x="433047" y="786982"/>
                    <a:pt x="440963" y="801609"/>
                  </a:cubicBezTo>
                  <a:cubicBezTo>
                    <a:pt x="448878" y="816236"/>
                    <a:pt x="460437" y="827336"/>
                    <a:pt x="475637" y="834907"/>
                  </a:cubicBezTo>
                  <a:cubicBezTo>
                    <a:pt x="490838" y="842479"/>
                    <a:pt x="506813" y="846265"/>
                    <a:pt x="523562" y="846265"/>
                  </a:cubicBezTo>
                  <a:cubicBezTo>
                    <a:pt x="550637" y="846265"/>
                    <a:pt x="573093" y="837173"/>
                    <a:pt x="590933" y="818990"/>
                  </a:cubicBezTo>
                  <a:cubicBezTo>
                    <a:pt x="608772" y="800806"/>
                    <a:pt x="617691" y="777891"/>
                    <a:pt x="617691" y="750243"/>
                  </a:cubicBezTo>
                  <a:cubicBezTo>
                    <a:pt x="617691" y="722824"/>
                    <a:pt x="608858" y="700138"/>
                    <a:pt x="591191" y="682184"/>
                  </a:cubicBezTo>
                  <a:cubicBezTo>
                    <a:pt x="573524" y="664230"/>
                    <a:pt x="550866" y="655253"/>
                    <a:pt x="523218" y="655253"/>
                  </a:cubicBezTo>
                  <a:close/>
                  <a:moveTo>
                    <a:pt x="234208" y="632538"/>
                  </a:moveTo>
                  <a:lnTo>
                    <a:pt x="257095" y="632538"/>
                  </a:lnTo>
                  <a:cubicBezTo>
                    <a:pt x="277859" y="632538"/>
                    <a:pt x="291798" y="633341"/>
                    <a:pt x="298911" y="634947"/>
                  </a:cubicBezTo>
                  <a:cubicBezTo>
                    <a:pt x="308433" y="637012"/>
                    <a:pt x="316291" y="640970"/>
                    <a:pt x="322486" y="646821"/>
                  </a:cubicBezTo>
                  <a:cubicBezTo>
                    <a:pt x="328681" y="652672"/>
                    <a:pt x="333499" y="660817"/>
                    <a:pt x="336941" y="671257"/>
                  </a:cubicBezTo>
                  <a:cubicBezTo>
                    <a:pt x="340383" y="681696"/>
                    <a:pt x="342104" y="696668"/>
                    <a:pt x="342104" y="716170"/>
                  </a:cubicBezTo>
                  <a:cubicBezTo>
                    <a:pt x="342104" y="735673"/>
                    <a:pt x="340383" y="751074"/>
                    <a:pt x="336941" y="762374"/>
                  </a:cubicBezTo>
                  <a:cubicBezTo>
                    <a:pt x="333499" y="773674"/>
                    <a:pt x="329054" y="781791"/>
                    <a:pt x="323605" y="786724"/>
                  </a:cubicBezTo>
                  <a:cubicBezTo>
                    <a:pt x="318155" y="791657"/>
                    <a:pt x="311301" y="795156"/>
                    <a:pt x="303041" y="797221"/>
                  </a:cubicBezTo>
                  <a:cubicBezTo>
                    <a:pt x="296731" y="798827"/>
                    <a:pt x="286464" y="799630"/>
                    <a:pt x="272238" y="799630"/>
                  </a:cubicBezTo>
                  <a:lnTo>
                    <a:pt x="234208" y="799630"/>
                  </a:lnTo>
                  <a:close/>
                  <a:moveTo>
                    <a:pt x="1243514" y="594852"/>
                  </a:moveTo>
                  <a:lnTo>
                    <a:pt x="1194986" y="623074"/>
                  </a:lnTo>
                  <a:lnTo>
                    <a:pt x="1194986" y="659383"/>
                  </a:lnTo>
                  <a:lnTo>
                    <a:pt x="1172788" y="659383"/>
                  </a:lnTo>
                  <a:lnTo>
                    <a:pt x="1172788" y="697929"/>
                  </a:lnTo>
                  <a:lnTo>
                    <a:pt x="1194986" y="697929"/>
                  </a:lnTo>
                  <a:lnTo>
                    <a:pt x="1194986" y="777604"/>
                  </a:lnTo>
                  <a:cubicBezTo>
                    <a:pt x="1194986" y="794697"/>
                    <a:pt x="1195503" y="806055"/>
                    <a:pt x="1196535" y="811676"/>
                  </a:cubicBezTo>
                  <a:cubicBezTo>
                    <a:pt x="1197797" y="819592"/>
                    <a:pt x="1200063" y="825873"/>
                    <a:pt x="1203332" y="830519"/>
                  </a:cubicBezTo>
                  <a:cubicBezTo>
                    <a:pt x="1206602" y="835165"/>
                    <a:pt x="1211736" y="838951"/>
                    <a:pt x="1218734" y="841877"/>
                  </a:cubicBezTo>
                  <a:cubicBezTo>
                    <a:pt x="1225732" y="844802"/>
                    <a:pt x="1233590" y="846265"/>
                    <a:pt x="1242309" y="846265"/>
                  </a:cubicBezTo>
                  <a:cubicBezTo>
                    <a:pt x="1256535" y="846265"/>
                    <a:pt x="1269269" y="843855"/>
                    <a:pt x="1280511" y="839037"/>
                  </a:cubicBezTo>
                  <a:lnTo>
                    <a:pt x="1276381" y="801523"/>
                  </a:lnTo>
                  <a:cubicBezTo>
                    <a:pt x="1267892" y="804621"/>
                    <a:pt x="1261410" y="806169"/>
                    <a:pt x="1256936" y="806169"/>
                  </a:cubicBezTo>
                  <a:cubicBezTo>
                    <a:pt x="1253724" y="806169"/>
                    <a:pt x="1250999" y="805366"/>
                    <a:pt x="1248762" y="803760"/>
                  </a:cubicBezTo>
                  <a:cubicBezTo>
                    <a:pt x="1246525" y="802154"/>
                    <a:pt x="1245091" y="800118"/>
                    <a:pt x="1244460" y="797651"/>
                  </a:cubicBezTo>
                  <a:cubicBezTo>
                    <a:pt x="1243829" y="795185"/>
                    <a:pt x="1243514" y="786495"/>
                    <a:pt x="1243514" y="771581"/>
                  </a:cubicBezTo>
                  <a:lnTo>
                    <a:pt x="1243514" y="697929"/>
                  </a:lnTo>
                  <a:lnTo>
                    <a:pt x="1276554" y="697929"/>
                  </a:lnTo>
                  <a:lnTo>
                    <a:pt x="1276554" y="659383"/>
                  </a:lnTo>
                  <a:lnTo>
                    <a:pt x="1243514" y="659383"/>
                  </a:lnTo>
                  <a:close/>
                  <a:moveTo>
                    <a:pt x="183271" y="589862"/>
                  </a:moveTo>
                  <a:lnTo>
                    <a:pt x="183271" y="842135"/>
                  </a:lnTo>
                  <a:lnTo>
                    <a:pt x="279121" y="842135"/>
                  </a:lnTo>
                  <a:cubicBezTo>
                    <a:pt x="297936" y="842135"/>
                    <a:pt x="312964" y="840356"/>
                    <a:pt x="324207" y="836800"/>
                  </a:cubicBezTo>
                  <a:cubicBezTo>
                    <a:pt x="339236" y="831982"/>
                    <a:pt x="351167" y="825271"/>
                    <a:pt x="360000" y="816666"/>
                  </a:cubicBezTo>
                  <a:cubicBezTo>
                    <a:pt x="371702" y="805309"/>
                    <a:pt x="380707" y="790453"/>
                    <a:pt x="387017" y="772097"/>
                  </a:cubicBezTo>
                  <a:cubicBezTo>
                    <a:pt x="392180" y="757069"/>
                    <a:pt x="394761" y="739172"/>
                    <a:pt x="394761" y="718407"/>
                  </a:cubicBezTo>
                  <a:cubicBezTo>
                    <a:pt x="394761" y="694775"/>
                    <a:pt x="392007" y="674899"/>
                    <a:pt x="386501" y="658781"/>
                  </a:cubicBezTo>
                  <a:cubicBezTo>
                    <a:pt x="380994" y="642662"/>
                    <a:pt x="372964" y="629039"/>
                    <a:pt x="362409" y="617911"/>
                  </a:cubicBezTo>
                  <a:cubicBezTo>
                    <a:pt x="351855" y="606783"/>
                    <a:pt x="339178" y="599039"/>
                    <a:pt x="324379" y="594680"/>
                  </a:cubicBezTo>
                  <a:cubicBezTo>
                    <a:pt x="313366" y="591468"/>
                    <a:pt x="297362" y="589862"/>
                    <a:pt x="276368" y="589862"/>
                  </a:cubicBezTo>
                  <a:close/>
                  <a:moveTo>
                    <a:pt x="737858" y="0"/>
                  </a:moveTo>
                  <a:cubicBezTo>
                    <a:pt x="1145366" y="0"/>
                    <a:pt x="1475716" y="319040"/>
                    <a:pt x="1475716" y="712596"/>
                  </a:cubicBezTo>
                  <a:cubicBezTo>
                    <a:pt x="1475716" y="1106152"/>
                    <a:pt x="1145366" y="1425192"/>
                    <a:pt x="737858" y="1425192"/>
                  </a:cubicBezTo>
                  <a:cubicBezTo>
                    <a:pt x="330350" y="1425192"/>
                    <a:pt x="0" y="1106152"/>
                    <a:pt x="0" y="712596"/>
                  </a:cubicBezTo>
                  <a:cubicBezTo>
                    <a:pt x="0" y="319040"/>
                    <a:pt x="330350" y="0"/>
                    <a:pt x="737858" y="0"/>
                  </a:cubicBezTo>
                  <a:close/>
                </a:path>
              </a:pathLst>
            </a:custGeom>
            <a:ln w="53975" cap="rnd">
              <a:solidFill>
                <a:schemeClr val="bg1"/>
              </a:solidFill>
              <a:prstDash val="solid"/>
            </a:ln>
            <a:effectLst>
              <a:outerShdw sx="1000" sy="1000" algn="bl" rotWithShape="0">
                <a:srgbClr val="000000"/>
              </a:outerShdw>
            </a:effectLst>
          </p:spPr>
        </p:pic>
      </p:grpSp>
      <p:grpSp>
        <p:nvGrpSpPr>
          <p:cNvPr id="15" name="Group 14">
            <a:extLst>
              <a:ext uri="{FF2B5EF4-FFF2-40B4-BE49-F238E27FC236}">
                <a16:creationId xmlns:a16="http://schemas.microsoft.com/office/drawing/2014/main" id="{CDB1E698-5416-102E-CF1D-6E98E438C956}"/>
              </a:ext>
            </a:extLst>
          </p:cNvPr>
          <p:cNvGrpSpPr/>
          <p:nvPr/>
        </p:nvGrpSpPr>
        <p:grpSpPr>
          <a:xfrm>
            <a:off x="-1297302" y="3519401"/>
            <a:ext cx="1060374" cy="1020313"/>
            <a:chOff x="169335" y="4210029"/>
            <a:chExt cx="1272449" cy="1224375"/>
          </a:xfrm>
        </p:grpSpPr>
        <p:sp>
          <p:nvSpPr>
            <p:cNvPr id="17" name="Oval 16">
              <a:extLst>
                <a:ext uri="{FF2B5EF4-FFF2-40B4-BE49-F238E27FC236}">
                  <a16:creationId xmlns:a16="http://schemas.microsoft.com/office/drawing/2014/main" id="{B56D48BA-0D6F-BE7D-F05B-36CBAE48D1B9}"/>
                </a:ext>
              </a:extLst>
            </p:cNvPr>
            <p:cNvSpPr/>
            <p:nvPr/>
          </p:nvSpPr>
          <p:spPr>
            <a:xfrm>
              <a:off x="234673" y="4305677"/>
              <a:ext cx="1155267" cy="1049580"/>
            </a:xfrm>
            <a:prstGeom prst="ellipse">
              <a:avLst/>
            </a:prstGeom>
            <a:solidFill>
              <a:schemeClr val="bg1"/>
            </a:solidFill>
            <a:ln w="539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sz="1500">
                <a:solidFill>
                  <a:prstClr val="white"/>
                </a:solidFill>
                <a:latin typeface="Calibri" panose="020F0502020204030204"/>
              </a:endParaRPr>
            </a:p>
          </p:txBody>
        </p:sp>
        <p:pic>
          <p:nvPicPr>
            <p:cNvPr id="18" name="Picture 17">
              <a:extLst>
                <a:ext uri="{FF2B5EF4-FFF2-40B4-BE49-F238E27FC236}">
                  <a16:creationId xmlns:a16="http://schemas.microsoft.com/office/drawing/2014/main" id="{3ADBDEF0-102C-92C7-D922-08A218AA2CA0}"/>
                </a:ext>
              </a:extLst>
            </p:cNvPr>
            <p:cNvPicPr>
              <a:picLocks noChangeAspect="1"/>
            </p:cNvPicPr>
            <p:nvPr/>
          </p:nvPicPr>
          <p:blipFill>
            <a:blip r:embed="rId4" cstate="email">
              <a:alphaModFix/>
              <a:duotone>
                <a:prstClr val="black"/>
                <a:srgbClr val="FF969E">
                  <a:tint val="45000"/>
                  <a:satMod val="400000"/>
                </a:srgbClr>
              </a:duotone>
              <a:extLst>
                <a:ext uri="{28A0092B-C50C-407E-A947-70E740481C1C}">
                  <a14:useLocalDpi xmlns:a14="http://schemas.microsoft.com/office/drawing/2010/main"/>
                </a:ext>
                <a:ext uri="{837473B0-CC2E-450A-ABE3-18F120FF3D39}">
                  <a1611:picAttrSrcUrl xmlns:a1611="http://schemas.microsoft.com/office/drawing/2016/11/main" r:id="rId5"/>
                </a:ext>
              </a:extLst>
            </a:blip>
            <a:srcRect/>
            <a:stretch/>
          </p:blipFill>
          <p:spPr>
            <a:xfrm>
              <a:off x="169335" y="4210029"/>
              <a:ext cx="1272449" cy="1224375"/>
            </a:xfrm>
            <a:custGeom>
              <a:avLst/>
              <a:gdLst/>
              <a:ahLst/>
              <a:cxnLst/>
              <a:rect l="l" t="t" r="r" b="b"/>
              <a:pathLst>
                <a:path w="1475716" h="1419962">
                  <a:moveTo>
                    <a:pt x="1041060" y="576731"/>
                  </a:moveTo>
                  <a:lnTo>
                    <a:pt x="1041060" y="869913"/>
                  </a:lnTo>
                  <a:lnTo>
                    <a:pt x="1264047" y="869913"/>
                  </a:lnTo>
                  <a:lnTo>
                    <a:pt x="1264047" y="820516"/>
                  </a:lnTo>
                  <a:lnTo>
                    <a:pt x="1100257" y="820516"/>
                  </a:lnTo>
                  <a:lnTo>
                    <a:pt x="1100257" y="740721"/>
                  </a:lnTo>
                  <a:lnTo>
                    <a:pt x="1247448" y="740721"/>
                  </a:lnTo>
                  <a:lnTo>
                    <a:pt x="1247448" y="691324"/>
                  </a:lnTo>
                  <a:lnTo>
                    <a:pt x="1100257" y="691324"/>
                  </a:lnTo>
                  <a:lnTo>
                    <a:pt x="1100257" y="626328"/>
                  </a:lnTo>
                  <a:lnTo>
                    <a:pt x="1258447" y="626328"/>
                  </a:lnTo>
                  <a:lnTo>
                    <a:pt x="1258447" y="576731"/>
                  </a:lnTo>
                  <a:close/>
                  <a:moveTo>
                    <a:pt x="764835" y="576731"/>
                  </a:moveTo>
                  <a:lnTo>
                    <a:pt x="764835" y="869913"/>
                  </a:lnTo>
                  <a:lnTo>
                    <a:pt x="987822" y="869913"/>
                  </a:lnTo>
                  <a:lnTo>
                    <a:pt x="987822" y="820516"/>
                  </a:lnTo>
                  <a:lnTo>
                    <a:pt x="824032" y="820516"/>
                  </a:lnTo>
                  <a:lnTo>
                    <a:pt x="824032" y="740721"/>
                  </a:lnTo>
                  <a:lnTo>
                    <a:pt x="971223" y="740721"/>
                  </a:lnTo>
                  <a:lnTo>
                    <a:pt x="971223" y="691324"/>
                  </a:lnTo>
                  <a:lnTo>
                    <a:pt x="824032" y="691324"/>
                  </a:lnTo>
                  <a:lnTo>
                    <a:pt x="824032" y="626328"/>
                  </a:lnTo>
                  <a:lnTo>
                    <a:pt x="982222" y="626328"/>
                  </a:lnTo>
                  <a:lnTo>
                    <a:pt x="982222" y="576731"/>
                  </a:lnTo>
                  <a:close/>
                  <a:moveTo>
                    <a:pt x="470160" y="576731"/>
                  </a:moveTo>
                  <a:lnTo>
                    <a:pt x="470160" y="869913"/>
                  </a:lnTo>
                  <a:lnTo>
                    <a:pt x="525157" y="869913"/>
                  </a:lnTo>
                  <a:lnTo>
                    <a:pt x="525157" y="678725"/>
                  </a:lnTo>
                  <a:lnTo>
                    <a:pt x="643350" y="869913"/>
                  </a:lnTo>
                  <a:lnTo>
                    <a:pt x="702746" y="869913"/>
                  </a:lnTo>
                  <a:lnTo>
                    <a:pt x="702746" y="576731"/>
                  </a:lnTo>
                  <a:lnTo>
                    <a:pt x="647749" y="576731"/>
                  </a:lnTo>
                  <a:lnTo>
                    <a:pt x="647749" y="772519"/>
                  </a:lnTo>
                  <a:lnTo>
                    <a:pt x="527757" y="576731"/>
                  </a:lnTo>
                  <a:close/>
                  <a:moveTo>
                    <a:pt x="295929" y="571731"/>
                  </a:moveTo>
                  <a:cubicBezTo>
                    <a:pt x="273397" y="571731"/>
                    <a:pt x="254165" y="575131"/>
                    <a:pt x="238233" y="581931"/>
                  </a:cubicBezTo>
                  <a:cubicBezTo>
                    <a:pt x="222300" y="588730"/>
                    <a:pt x="210101" y="598630"/>
                    <a:pt x="201635" y="611629"/>
                  </a:cubicBezTo>
                  <a:cubicBezTo>
                    <a:pt x="193169" y="624628"/>
                    <a:pt x="188935" y="638594"/>
                    <a:pt x="188935" y="653526"/>
                  </a:cubicBezTo>
                  <a:cubicBezTo>
                    <a:pt x="188935" y="676725"/>
                    <a:pt x="197935" y="696391"/>
                    <a:pt x="215934" y="712523"/>
                  </a:cubicBezTo>
                  <a:cubicBezTo>
                    <a:pt x="228733" y="723989"/>
                    <a:pt x="250998" y="733655"/>
                    <a:pt x="282730" y="741521"/>
                  </a:cubicBezTo>
                  <a:cubicBezTo>
                    <a:pt x="307395" y="747654"/>
                    <a:pt x="323194" y="751920"/>
                    <a:pt x="330127" y="754320"/>
                  </a:cubicBezTo>
                  <a:cubicBezTo>
                    <a:pt x="340260" y="757920"/>
                    <a:pt x="347359" y="762153"/>
                    <a:pt x="351426" y="767020"/>
                  </a:cubicBezTo>
                  <a:cubicBezTo>
                    <a:pt x="355492" y="771886"/>
                    <a:pt x="357525" y="777786"/>
                    <a:pt x="357525" y="784718"/>
                  </a:cubicBezTo>
                  <a:cubicBezTo>
                    <a:pt x="357525" y="795518"/>
                    <a:pt x="352692" y="804951"/>
                    <a:pt x="343026" y="813017"/>
                  </a:cubicBezTo>
                  <a:cubicBezTo>
                    <a:pt x="333360" y="821083"/>
                    <a:pt x="318994" y="825116"/>
                    <a:pt x="299929" y="825116"/>
                  </a:cubicBezTo>
                  <a:cubicBezTo>
                    <a:pt x="281930" y="825116"/>
                    <a:pt x="267631" y="820583"/>
                    <a:pt x="257031" y="811517"/>
                  </a:cubicBezTo>
                  <a:cubicBezTo>
                    <a:pt x="246432" y="802451"/>
                    <a:pt x="239399" y="788252"/>
                    <a:pt x="235933" y="768919"/>
                  </a:cubicBezTo>
                  <a:lnTo>
                    <a:pt x="178336" y="774519"/>
                  </a:lnTo>
                  <a:cubicBezTo>
                    <a:pt x="182203" y="807317"/>
                    <a:pt x="194069" y="832282"/>
                    <a:pt x="213934" y="849414"/>
                  </a:cubicBezTo>
                  <a:cubicBezTo>
                    <a:pt x="233799" y="866547"/>
                    <a:pt x="262264" y="875113"/>
                    <a:pt x="299329" y="875113"/>
                  </a:cubicBezTo>
                  <a:cubicBezTo>
                    <a:pt x="324794" y="875113"/>
                    <a:pt x="346059" y="871546"/>
                    <a:pt x="363125" y="864414"/>
                  </a:cubicBezTo>
                  <a:cubicBezTo>
                    <a:pt x="380190" y="857281"/>
                    <a:pt x="393390" y="846381"/>
                    <a:pt x="402722" y="831716"/>
                  </a:cubicBezTo>
                  <a:cubicBezTo>
                    <a:pt x="412055" y="817050"/>
                    <a:pt x="416722" y="801317"/>
                    <a:pt x="416722" y="784518"/>
                  </a:cubicBezTo>
                  <a:cubicBezTo>
                    <a:pt x="416722" y="765986"/>
                    <a:pt x="412822" y="750421"/>
                    <a:pt x="405022" y="737821"/>
                  </a:cubicBezTo>
                  <a:cubicBezTo>
                    <a:pt x="397223" y="725222"/>
                    <a:pt x="386423" y="715289"/>
                    <a:pt x="372624" y="708023"/>
                  </a:cubicBezTo>
                  <a:cubicBezTo>
                    <a:pt x="358825" y="700757"/>
                    <a:pt x="337526" y="693724"/>
                    <a:pt x="308728" y="686924"/>
                  </a:cubicBezTo>
                  <a:cubicBezTo>
                    <a:pt x="279930" y="680125"/>
                    <a:pt x="261798" y="673592"/>
                    <a:pt x="254332" y="667326"/>
                  </a:cubicBezTo>
                  <a:cubicBezTo>
                    <a:pt x="248465" y="662393"/>
                    <a:pt x="245532" y="656460"/>
                    <a:pt x="245532" y="649527"/>
                  </a:cubicBezTo>
                  <a:cubicBezTo>
                    <a:pt x="245532" y="641927"/>
                    <a:pt x="248665" y="635861"/>
                    <a:pt x="254931" y="631328"/>
                  </a:cubicBezTo>
                  <a:cubicBezTo>
                    <a:pt x="264664" y="624262"/>
                    <a:pt x="278130" y="620728"/>
                    <a:pt x="295329" y="620728"/>
                  </a:cubicBezTo>
                  <a:cubicBezTo>
                    <a:pt x="311995" y="620728"/>
                    <a:pt x="324494" y="624028"/>
                    <a:pt x="332827" y="630628"/>
                  </a:cubicBezTo>
                  <a:cubicBezTo>
                    <a:pt x="341160" y="637227"/>
                    <a:pt x="346593" y="648060"/>
                    <a:pt x="349126" y="663126"/>
                  </a:cubicBezTo>
                  <a:lnTo>
                    <a:pt x="408322" y="660526"/>
                  </a:lnTo>
                  <a:cubicBezTo>
                    <a:pt x="407389" y="633594"/>
                    <a:pt x="397623" y="612062"/>
                    <a:pt x="379024" y="595930"/>
                  </a:cubicBezTo>
                  <a:cubicBezTo>
                    <a:pt x="360425" y="579798"/>
                    <a:pt x="332727" y="571731"/>
                    <a:pt x="295929" y="571731"/>
                  </a:cubicBezTo>
                  <a:close/>
                  <a:moveTo>
                    <a:pt x="737858" y="0"/>
                  </a:moveTo>
                  <a:cubicBezTo>
                    <a:pt x="1145366" y="0"/>
                    <a:pt x="1475716" y="317869"/>
                    <a:pt x="1475716" y="709981"/>
                  </a:cubicBezTo>
                  <a:cubicBezTo>
                    <a:pt x="1475716" y="1102093"/>
                    <a:pt x="1145366" y="1419962"/>
                    <a:pt x="737858" y="1419962"/>
                  </a:cubicBezTo>
                  <a:cubicBezTo>
                    <a:pt x="330350" y="1419962"/>
                    <a:pt x="0" y="1102093"/>
                    <a:pt x="0" y="709981"/>
                  </a:cubicBezTo>
                  <a:cubicBezTo>
                    <a:pt x="0" y="317869"/>
                    <a:pt x="330350" y="0"/>
                    <a:pt x="737858" y="0"/>
                  </a:cubicBezTo>
                  <a:close/>
                </a:path>
              </a:pathLst>
            </a:custGeom>
            <a:ln w="53975">
              <a:solidFill>
                <a:schemeClr val="bg1"/>
              </a:solidFill>
            </a:ln>
          </p:spPr>
        </p:pic>
      </p:grpSp>
      <p:grpSp>
        <p:nvGrpSpPr>
          <p:cNvPr id="19" name="Group 18">
            <a:extLst>
              <a:ext uri="{FF2B5EF4-FFF2-40B4-BE49-F238E27FC236}">
                <a16:creationId xmlns:a16="http://schemas.microsoft.com/office/drawing/2014/main" id="{B50F6C9B-8F66-09CD-FDB5-2EF099D5F217}"/>
              </a:ext>
            </a:extLst>
          </p:cNvPr>
          <p:cNvGrpSpPr/>
          <p:nvPr/>
        </p:nvGrpSpPr>
        <p:grpSpPr>
          <a:xfrm>
            <a:off x="-1345521" y="5760255"/>
            <a:ext cx="1069721" cy="996064"/>
            <a:chOff x="169335" y="6899053"/>
            <a:chExt cx="1283665" cy="1195277"/>
          </a:xfrm>
        </p:grpSpPr>
        <p:sp>
          <p:nvSpPr>
            <p:cNvPr id="20" name="Oval 19">
              <a:extLst>
                <a:ext uri="{FF2B5EF4-FFF2-40B4-BE49-F238E27FC236}">
                  <a16:creationId xmlns:a16="http://schemas.microsoft.com/office/drawing/2014/main" id="{EB3192C5-5553-DCC7-DF3F-CB57B4386BEA}"/>
                </a:ext>
              </a:extLst>
            </p:cNvPr>
            <p:cNvSpPr/>
            <p:nvPr/>
          </p:nvSpPr>
          <p:spPr>
            <a:xfrm>
              <a:off x="234673" y="6975240"/>
              <a:ext cx="1155267" cy="1049580"/>
            </a:xfrm>
            <a:prstGeom prst="ellipse">
              <a:avLst/>
            </a:prstGeom>
            <a:solidFill>
              <a:schemeClr val="bg1"/>
            </a:solidFill>
            <a:ln w="539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sz="1500">
                <a:solidFill>
                  <a:prstClr val="white"/>
                </a:solidFill>
                <a:latin typeface="Calibri" panose="020F0502020204030204"/>
              </a:endParaRPr>
            </a:p>
          </p:txBody>
        </p:sp>
        <p:pic>
          <p:nvPicPr>
            <p:cNvPr id="21" name="Picture 20" descr="Visit Broadstairs - quintessential seaside town on the Kent coast - Visit  Thanet">
              <a:extLst>
                <a:ext uri="{FF2B5EF4-FFF2-40B4-BE49-F238E27FC236}">
                  <a16:creationId xmlns:a16="http://schemas.microsoft.com/office/drawing/2014/main" id="{B050DF78-499D-11E6-724C-76F21C1B8DA5}"/>
                </a:ext>
              </a:extLst>
            </p:cNvPr>
            <p:cNvPicPr>
              <a:picLocks noChangeAspect="1" noChangeArrowheads="1"/>
            </p:cNvPicPr>
            <p:nvPr/>
          </p:nvPicPr>
          <p:blipFill>
            <a:blip r:embed="rId6" cstate="email">
              <a:duotone>
                <a:prstClr val="black"/>
                <a:schemeClr val="accent2">
                  <a:tint val="45000"/>
                  <a:satMod val="400000"/>
                </a:schemeClr>
              </a:duotone>
              <a:extLst>
                <a:ext uri="{BEBA8EAE-BF5A-486C-A8C5-ECC9F3942E4B}">
                  <a14:imgProps xmlns:a14="http://schemas.microsoft.com/office/drawing/2010/main">
                    <a14:imgLayer r:embed="rId7">
                      <a14:imgEffect>
                        <a14:brightnessContrast contrast="20000"/>
                      </a14:imgEffect>
                    </a14:imgLayer>
                  </a14:imgProps>
                </a:ext>
                <a:ext uri="{28A0092B-C50C-407E-A947-70E740481C1C}">
                  <a14:useLocalDpi xmlns:a14="http://schemas.microsoft.com/office/drawing/2010/main"/>
                </a:ext>
              </a:extLst>
            </a:blip>
            <a:srcRect/>
            <a:stretch/>
          </p:blipFill>
          <p:spPr bwMode="auto">
            <a:xfrm>
              <a:off x="169335" y="6899053"/>
              <a:ext cx="1283665" cy="1195277"/>
            </a:xfrm>
            <a:custGeom>
              <a:avLst/>
              <a:gdLst/>
              <a:ahLst/>
              <a:cxnLst/>
              <a:rect l="l" t="t" r="r" b="b"/>
              <a:pathLst>
                <a:path w="1488724" h="1386216">
                  <a:moveTo>
                    <a:pt x="693640" y="714168"/>
                  </a:moveTo>
                  <a:lnTo>
                    <a:pt x="750836" y="784763"/>
                  </a:lnTo>
                  <a:cubicBezTo>
                    <a:pt x="741237" y="792763"/>
                    <a:pt x="732371" y="798496"/>
                    <a:pt x="724238" y="801962"/>
                  </a:cubicBezTo>
                  <a:cubicBezTo>
                    <a:pt x="716105" y="805429"/>
                    <a:pt x="707639" y="807162"/>
                    <a:pt x="698839" y="807162"/>
                  </a:cubicBezTo>
                  <a:cubicBezTo>
                    <a:pt x="685507" y="807162"/>
                    <a:pt x="674874" y="803329"/>
                    <a:pt x="666941" y="795663"/>
                  </a:cubicBezTo>
                  <a:cubicBezTo>
                    <a:pt x="659008" y="787997"/>
                    <a:pt x="655042" y="778097"/>
                    <a:pt x="655042" y="765964"/>
                  </a:cubicBezTo>
                  <a:cubicBezTo>
                    <a:pt x="655042" y="756365"/>
                    <a:pt x="658242" y="746966"/>
                    <a:pt x="664641" y="737766"/>
                  </a:cubicBezTo>
                  <a:cubicBezTo>
                    <a:pt x="671041" y="728567"/>
                    <a:pt x="680707" y="720701"/>
                    <a:pt x="693640" y="714168"/>
                  </a:cubicBezTo>
                  <a:close/>
                  <a:moveTo>
                    <a:pt x="717638" y="589775"/>
                  </a:moveTo>
                  <a:cubicBezTo>
                    <a:pt x="726838" y="589775"/>
                    <a:pt x="734137" y="592308"/>
                    <a:pt x="739537" y="597375"/>
                  </a:cubicBezTo>
                  <a:cubicBezTo>
                    <a:pt x="744936" y="602441"/>
                    <a:pt x="747636" y="608574"/>
                    <a:pt x="747636" y="615774"/>
                  </a:cubicBezTo>
                  <a:cubicBezTo>
                    <a:pt x="747636" y="624307"/>
                    <a:pt x="742037" y="632906"/>
                    <a:pt x="730837" y="641572"/>
                  </a:cubicBezTo>
                  <a:lnTo>
                    <a:pt x="715638" y="653171"/>
                  </a:lnTo>
                  <a:lnTo>
                    <a:pt x="701839" y="637172"/>
                  </a:lnTo>
                  <a:cubicBezTo>
                    <a:pt x="693306" y="627306"/>
                    <a:pt x="689040" y="618907"/>
                    <a:pt x="689040" y="611974"/>
                  </a:cubicBezTo>
                  <a:cubicBezTo>
                    <a:pt x="689040" y="606108"/>
                    <a:pt x="691573" y="600941"/>
                    <a:pt x="696639" y="596475"/>
                  </a:cubicBezTo>
                  <a:cubicBezTo>
                    <a:pt x="701706" y="592008"/>
                    <a:pt x="708705" y="589775"/>
                    <a:pt x="717638" y="589775"/>
                  </a:cubicBezTo>
                  <a:close/>
                  <a:moveTo>
                    <a:pt x="894195" y="555177"/>
                  </a:moveTo>
                  <a:lnTo>
                    <a:pt x="894195" y="848359"/>
                  </a:lnTo>
                  <a:lnTo>
                    <a:pt x="949191" y="848359"/>
                  </a:lnTo>
                  <a:lnTo>
                    <a:pt x="949191" y="617574"/>
                  </a:lnTo>
                  <a:lnTo>
                    <a:pt x="1007188" y="848359"/>
                  </a:lnTo>
                  <a:lnTo>
                    <a:pt x="1064184" y="848359"/>
                  </a:lnTo>
                  <a:lnTo>
                    <a:pt x="1122381" y="617574"/>
                  </a:lnTo>
                  <a:lnTo>
                    <a:pt x="1122381" y="848359"/>
                  </a:lnTo>
                  <a:lnTo>
                    <a:pt x="1177377" y="848359"/>
                  </a:lnTo>
                  <a:lnTo>
                    <a:pt x="1177377" y="555177"/>
                  </a:lnTo>
                  <a:lnTo>
                    <a:pt x="1088583" y="555177"/>
                  </a:lnTo>
                  <a:lnTo>
                    <a:pt x="1035986" y="755165"/>
                  </a:lnTo>
                  <a:lnTo>
                    <a:pt x="982789" y="555177"/>
                  </a:lnTo>
                  <a:close/>
                  <a:moveTo>
                    <a:pt x="324295" y="555177"/>
                  </a:moveTo>
                  <a:lnTo>
                    <a:pt x="324295" y="848359"/>
                  </a:lnTo>
                  <a:lnTo>
                    <a:pt x="383491" y="848359"/>
                  </a:lnTo>
                  <a:lnTo>
                    <a:pt x="383491" y="759765"/>
                  </a:lnTo>
                  <a:lnTo>
                    <a:pt x="431488" y="710768"/>
                  </a:lnTo>
                  <a:lnTo>
                    <a:pt x="512083" y="848359"/>
                  </a:lnTo>
                  <a:lnTo>
                    <a:pt x="588679" y="848359"/>
                  </a:lnTo>
                  <a:lnTo>
                    <a:pt x="472286" y="669370"/>
                  </a:lnTo>
                  <a:lnTo>
                    <a:pt x="582679" y="555177"/>
                  </a:lnTo>
                  <a:lnTo>
                    <a:pt x="503084" y="555177"/>
                  </a:lnTo>
                  <a:lnTo>
                    <a:pt x="383491" y="685369"/>
                  </a:lnTo>
                  <a:lnTo>
                    <a:pt x="383491" y="555177"/>
                  </a:lnTo>
                  <a:close/>
                  <a:moveTo>
                    <a:pt x="716238" y="550178"/>
                  </a:moveTo>
                  <a:cubicBezTo>
                    <a:pt x="689973" y="550178"/>
                    <a:pt x="669741" y="556344"/>
                    <a:pt x="655542" y="568677"/>
                  </a:cubicBezTo>
                  <a:cubicBezTo>
                    <a:pt x="641343" y="581009"/>
                    <a:pt x="634243" y="596042"/>
                    <a:pt x="634243" y="613774"/>
                  </a:cubicBezTo>
                  <a:cubicBezTo>
                    <a:pt x="634243" y="623373"/>
                    <a:pt x="636776" y="633539"/>
                    <a:pt x="641843" y="644272"/>
                  </a:cubicBezTo>
                  <a:cubicBezTo>
                    <a:pt x="646909" y="655005"/>
                    <a:pt x="654442" y="666304"/>
                    <a:pt x="664441" y="678170"/>
                  </a:cubicBezTo>
                  <a:cubicBezTo>
                    <a:pt x="642176" y="689236"/>
                    <a:pt x="625444" y="702268"/>
                    <a:pt x="614244" y="717268"/>
                  </a:cubicBezTo>
                  <a:cubicBezTo>
                    <a:pt x="603045" y="732267"/>
                    <a:pt x="597445" y="749166"/>
                    <a:pt x="597445" y="767964"/>
                  </a:cubicBezTo>
                  <a:cubicBezTo>
                    <a:pt x="597445" y="788630"/>
                    <a:pt x="604578" y="806895"/>
                    <a:pt x="618844" y="822761"/>
                  </a:cubicBezTo>
                  <a:cubicBezTo>
                    <a:pt x="637243" y="843293"/>
                    <a:pt x="664708" y="853559"/>
                    <a:pt x="701239" y="853559"/>
                  </a:cubicBezTo>
                  <a:cubicBezTo>
                    <a:pt x="719638" y="853559"/>
                    <a:pt x="735504" y="851026"/>
                    <a:pt x="748836" y="845960"/>
                  </a:cubicBezTo>
                  <a:cubicBezTo>
                    <a:pt x="762169" y="840893"/>
                    <a:pt x="774768" y="833027"/>
                    <a:pt x="786634" y="822361"/>
                  </a:cubicBezTo>
                  <a:cubicBezTo>
                    <a:pt x="801966" y="836627"/>
                    <a:pt x="817965" y="847826"/>
                    <a:pt x="834631" y="855959"/>
                  </a:cubicBezTo>
                  <a:lnTo>
                    <a:pt x="868629" y="812562"/>
                  </a:lnTo>
                  <a:cubicBezTo>
                    <a:pt x="863962" y="810295"/>
                    <a:pt x="856663" y="805662"/>
                    <a:pt x="846730" y="798663"/>
                  </a:cubicBezTo>
                  <a:cubicBezTo>
                    <a:pt x="836798" y="791663"/>
                    <a:pt x="828698" y="785230"/>
                    <a:pt x="822432" y="779364"/>
                  </a:cubicBezTo>
                  <a:cubicBezTo>
                    <a:pt x="826698" y="773764"/>
                    <a:pt x="830698" y="766798"/>
                    <a:pt x="834431" y="758465"/>
                  </a:cubicBezTo>
                  <a:cubicBezTo>
                    <a:pt x="838164" y="750132"/>
                    <a:pt x="842564" y="736966"/>
                    <a:pt x="847630" y="718967"/>
                  </a:cubicBezTo>
                  <a:lnTo>
                    <a:pt x="796833" y="707368"/>
                  </a:lnTo>
                  <a:cubicBezTo>
                    <a:pt x="793367" y="721101"/>
                    <a:pt x="789234" y="732233"/>
                    <a:pt x="784434" y="740766"/>
                  </a:cubicBezTo>
                  <a:lnTo>
                    <a:pt x="743637" y="686969"/>
                  </a:lnTo>
                  <a:cubicBezTo>
                    <a:pt x="765102" y="673504"/>
                    <a:pt x="779368" y="661438"/>
                    <a:pt x="786434" y="650772"/>
                  </a:cubicBezTo>
                  <a:cubicBezTo>
                    <a:pt x="793500" y="640106"/>
                    <a:pt x="797033" y="628840"/>
                    <a:pt x="797033" y="616974"/>
                  </a:cubicBezTo>
                  <a:cubicBezTo>
                    <a:pt x="797033" y="598308"/>
                    <a:pt x="789900" y="582509"/>
                    <a:pt x="775635" y="569577"/>
                  </a:cubicBezTo>
                  <a:cubicBezTo>
                    <a:pt x="761369" y="556644"/>
                    <a:pt x="741570" y="550178"/>
                    <a:pt x="716238" y="550178"/>
                  </a:cubicBezTo>
                  <a:close/>
                  <a:moveTo>
                    <a:pt x="744362" y="0"/>
                  </a:moveTo>
                  <a:cubicBezTo>
                    <a:pt x="1155462" y="0"/>
                    <a:pt x="1488724" y="310315"/>
                    <a:pt x="1488724" y="693108"/>
                  </a:cubicBezTo>
                  <a:cubicBezTo>
                    <a:pt x="1488724" y="1075901"/>
                    <a:pt x="1155462" y="1386216"/>
                    <a:pt x="744362" y="1386216"/>
                  </a:cubicBezTo>
                  <a:cubicBezTo>
                    <a:pt x="333262" y="1386216"/>
                    <a:pt x="0" y="1075901"/>
                    <a:pt x="0" y="693108"/>
                  </a:cubicBezTo>
                  <a:cubicBezTo>
                    <a:pt x="0" y="310315"/>
                    <a:pt x="333262" y="0"/>
                    <a:pt x="744362" y="0"/>
                  </a:cubicBezTo>
                  <a:close/>
                </a:path>
              </a:pathLst>
            </a:custGeom>
            <a:ln w="53975" cap="rnd">
              <a:solidFill>
                <a:schemeClr val="bg1"/>
              </a:solidFill>
              <a:prstDash val="solid"/>
            </a:ln>
            <a:effectLst>
              <a:outerShdw sx="1000" sy="1000" algn="bl" rotWithShape="0">
                <a:srgbClr val="000000"/>
              </a:outerShdw>
            </a:effectLst>
            <a:extLst>
              <a:ext uri="{909E8E84-426E-40DD-AFC4-6F175D3DCCD1}">
                <a14:hiddenFill xmlns:a14="http://schemas.microsoft.com/office/drawing/2010/main">
                  <a:solidFill>
                    <a:srgbClr val="FFFFFF"/>
                  </a:solidFill>
                </a14:hiddenFill>
              </a:ext>
            </a:extLst>
          </p:spPr>
        </p:pic>
      </p:grpSp>
      <p:sp>
        <p:nvSpPr>
          <p:cNvPr id="3" name="Freeform 2">
            <a:extLst>
              <a:ext uri="{FF2B5EF4-FFF2-40B4-BE49-F238E27FC236}">
                <a16:creationId xmlns:a16="http://schemas.microsoft.com/office/drawing/2014/main" id="{C00FEAC0-5DE0-2C8A-91EE-4E5508DC1C23}"/>
              </a:ext>
            </a:extLst>
          </p:cNvPr>
          <p:cNvSpPr/>
          <p:nvPr/>
        </p:nvSpPr>
        <p:spPr>
          <a:xfrm>
            <a:off x="0" y="-6410866"/>
            <a:ext cx="1481428" cy="18127083"/>
          </a:xfrm>
          <a:custGeom>
            <a:avLst/>
            <a:gdLst>
              <a:gd name="connsiteX0" fmla="*/ 1773841 w 1773841"/>
              <a:gd name="connsiteY0" fmla="*/ 0 h 15819120"/>
              <a:gd name="connsiteX1" fmla="*/ 1773841 w 1773841"/>
              <a:gd name="connsiteY1" fmla="*/ 6233093 h 15819120"/>
              <a:gd name="connsiteX2" fmla="*/ 909496 w 1773841"/>
              <a:gd name="connsiteY2" fmla="*/ 7129609 h 15819120"/>
              <a:gd name="connsiteX3" fmla="*/ 909496 w 1773841"/>
              <a:gd name="connsiteY3" fmla="*/ 7272960 h 15819120"/>
              <a:gd name="connsiteX4" fmla="*/ 1773841 w 1773841"/>
              <a:gd name="connsiteY4" fmla="*/ 8169476 h 15819120"/>
              <a:gd name="connsiteX5" fmla="*/ 1773841 w 1773841"/>
              <a:gd name="connsiteY5" fmla="*/ 15819120 h 15819120"/>
              <a:gd name="connsiteX6" fmla="*/ 0 w 1773841"/>
              <a:gd name="connsiteY6" fmla="*/ 15819120 h 15819120"/>
              <a:gd name="connsiteX7" fmla="*/ 0 w 1773841"/>
              <a:gd name="connsiteY7" fmla="*/ 0 h 15819120"/>
              <a:gd name="connsiteX0" fmla="*/ 1773841 w 1773841"/>
              <a:gd name="connsiteY0" fmla="*/ 0 h 15819120"/>
              <a:gd name="connsiteX1" fmla="*/ 1773841 w 1773841"/>
              <a:gd name="connsiteY1" fmla="*/ 6233093 h 15819120"/>
              <a:gd name="connsiteX2" fmla="*/ 909496 w 1773841"/>
              <a:gd name="connsiteY2" fmla="*/ 7129609 h 15819120"/>
              <a:gd name="connsiteX3" fmla="*/ 909496 w 1773841"/>
              <a:gd name="connsiteY3" fmla="*/ 7272960 h 15819120"/>
              <a:gd name="connsiteX4" fmla="*/ 1773841 w 1773841"/>
              <a:gd name="connsiteY4" fmla="*/ 8169476 h 15819120"/>
              <a:gd name="connsiteX5" fmla="*/ 1773841 w 1773841"/>
              <a:gd name="connsiteY5" fmla="*/ 15819120 h 15819120"/>
              <a:gd name="connsiteX6" fmla="*/ 0 w 1773841"/>
              <a:gd name="connsiteY6" fmla="*/ 15819120 h 15819120"/>
              <a:gd name="connsiteX7" fmla="*/ 0 w 1773841"/>
              <a:gd name="connsiteY7" fmla="*/ 0 h 15819120"/>
              <a:gd name="connsiteX8" fmla="*/ 1773841 w 1773841"/>
              <a:gd name="connsiteY8" fmla="*/ 0 h 15819120"/>
              <a:gd name="connsiteX0" fmla="*/ 1773841 w 1773841"/>
              <a:gd name="connsiteY0" fmla="*/ 0 h 15819120"/>
              <a:gd name="connsiteX1" fmla="*/ 1773841 w 1773841"/>
              <a:gd name="connsiteY1" fmla="*/ 6233093 h 15819120"/>
              <a:gd name="connsiteX2" fmla="*/ 909496 w 1773841"/>
              <a:gd name="connsiteY2" fmla="*/ 7129609 h 15819120"/>
              <a:gd name="connsiteX3" fmla="*/ 909496 w 1773841"/>
              <a:gd name="connsiteY3" fmla="*/ 7272960 h 15819120"/>
              <a:gd name="connsiteX4" fmla="*/ 1773841 w 1773841"/>
              <a:gd name="connsiteY4" fmla="*/ 8169476 h 15819120"/>
              <a:gd name="connsiteX5" fmla="*/ 1773841 w 1773841"/>
              <a:gd name="connsiteY5" fmla="*/ 15819120 h 15819120"/>
              <a:gd name="connsiteX6" fmla="*/ 0 w 1773841"/>
              <a:gd name="connsiteY6" fmla="*/ 15819120 h 15819120"/>
              <a:gd name="connsiteX7" fmla="*/ 0 w 1773841"/>
              <a:gd name="connsiteY7" fmla="*/ 0 h 15819120"/>
              <a:gd name="connsiteX8" fmla="*/ 1773841 w 1773841"/>
              <a:gd name="connsiteY8" fmla="*/ 0 h 15819120"/>
              <a:gd name="connsiteX0" fmla="*/ 1773841 w 1777714"/>
              <a:gd name="connsiteY0" fmla="*/ 0 h 15819120"/>
              <a:gd name="connsiteX1" fmla="*/ 1773841 w 1777714"/>
              <a:gd name="connsiteY1" fmla="*/ 6233093 h 15819120"/>
              <a:gd name="connsiteX2" fmla="*/ 909496 w 1777714"/>
              <a:gd name="connsiteY2" fmla="*/ 7129609 h 15819120"/>
              <a:gd name="connsiteX3" fmla="*/ 909496 w 1777714"/>
              <a:gd name="connsiteY3" fmla="*/ 7272960 h 15819120"/>
              <a:gd name="connsiteX4" fmla="*/ 1773841 w 1777714"/>
              <a:gd name="connsiteY4" fmla="*/ 8169476 h 15819120"/>
              <a:gd name="connsiteX5" fmla="*/ 1773841 w 1777714"/>
              <a:gd name="connsiteY5" fmla="*/ 15819120 h 15819120"/>
              <a:gd name="connsiteX6" fmla="*/ 0 w 1777714"/>
              <a:gd name="connsiteY6" fmla="*/ 15819120 h 15819120"/>
              <a:gd name="connsiteX7" fmla="*/ 0 w 1777714"/>
              <a:gd name="connsiteY7" fmla="*/ 0 h 15819120"/>
              <a:gd name="connsiteX8" fmla="*/ 1773841 w 1777714"/>
              <a:gd name="connsiteY8" fmla="*/ 0 h 15819120"/>
              <a:gd name="connsiteX0" fmla="*/ 1773841 w 1777714"/>
              <a:gd name="connsiteY0" fmla="*/ 0 h 15819120"/>
              <a:gd name="connsiteX1" fmla="*/ 1773841 w 1777714"/>
              <a:gd name="connsiteY1" fmla="*/ 6233093 h 15819120"/>
              <a:gd name="connsiteX2" fmla="*/ 909496 w 1777714"/>
              <a:gd name="connsiteY2" fmla="*/ 7129609 h 15819120"/>
              <a:gd name="connsiteX3" fmla="*/ 909496 w 1777714"/>
              <a:gd name="connsiteY3" fmla="*/ 7272960 h 15819120"/>
              <a:gd name="connsiteX4" fmla="*/ 1773841 w 1777714"/>
              <a:gd name="connsiteY4" fmla="*/ 8169476 h 15819120"/>
              <a:gd name="connsiteX5" fmla="*/ 1773841 w 1777714"/>
              <a:gd name="connsiteY5" fmla="*/ 15819120 h 15819120"/>
              <a:gd name="connsiteX6" fmla="*/ 0 w 1777714"/>
              <a:gd name="connsiteY6" fmla="*/ 15819120 h 15819120"/>
              <a:gd name="connsiteX7" fmla="*/ 0 w 1777714"/>
              <a:gd name="connsiteY7" fmla="*/ 0 h 15819120"/>
              <a:gd name="connsiteX8" fmla="*/ 1773841 w 1777714"/>
              <a:gd name="connsiteY8" fmla="*/ 0 h 15819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7714" h="15819120">
                <a:moveTo>
                  <a:pt x="1773841" y="0"/>
                </a:moveTo>
                <a:cubicBezTo>
                  <a:pt x="1773841" y="2077698"/>
                  <a:pt x="1782556" y="5985053"/>
                  <a:pt x="1773841" y="6233093"/>
                </a:cubicBezTo>
                <a:cubicBezTo>
                  <a:pt x="1765126" y="6481133"/>
                  <a:pt x="909747" y="6822304"/>
                  <a:pt x="909496" y="7129609"/>
                </a:cubicBezTo>
                <a:cubicBezTo>
                  <a:pt x="909245" y="7436914"/>
                  <a:pt x="909245" y="6880986"/>
                  <a:pt x="909496" y="7272960"/>
                </a:cubicBezTo>
                <a:cubicBezTo>
                  <a:pt x="909747" y="7664934"/>
                  <a:pt x="1773593" y="7819837"/>
                  <a:pt x="1773841" y="8169476"/>
                </a:cubicBezTo>
                <a:cubicBezTo>
                  <a:pt x="1774089" y="8519115"/>
                  <a:pt x="1773841" y="13269239"/>
                  <a:pt x="1773841" y="15819120"/>
                </a:cubicBezTo>
                <a:lnTo>
                  <a:pt x="0" y="15819120"/>
                </a:lnTo>
                <a:lnTo>
                  <a:pt x="0" y="0"/>
                </a:lnTo>
                <a:lnTo>
                  <a:pt x="1773841"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defTabSz="761970"/>
            <a:endParaRPr lang="en-GB" sz="1500">
              <a:solidFill>
                <a:prstClr val="white"/>
              </a:solidFill>
              <a:latin typeface="Calibri" panose="020F0502020204030204"/>
            </a:endParaRPr>
          </a:p>
        </p:txBody>
      </p:sp>
      <p:pic>
        <p:nvPicPr>
          <p:cNvPr id="51" name="Picture 50">
            <a:extLst>
              <a:ext uri="{FF2B5EF4-FFF2-40B4-BE49-F238E27FC236}">
                <a16:creationId xmlns:a16="http://schemas.microsoft.com/office/drawing/2014/main" id="{7B80DDB6-34E0-F761-4FAE-2081BC564E08}"/>
              </a:ext>
            </a:extLst>
          </p:cNvPr>
          <p:cNvPicPr>
            <a:picLocks noChangeAspect="1"/>
          </p:cNvPicPr>
          <p:nvPr/>
        </p:nvPicPr>
        <p:blipFill>
          <a:blip r:embed="rId8" cstate="email">
            <a:alphaModFix amt="85000"/>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141113" y="2385742"/>
            <a:ext cx="1077588" cy="1040695"/>
          </a:xfrm>
          <a:custGeom>
            <a:avLst/>
            <a:gdLst/>
            <a:ahLst/>
            <a:cxnLst/>
            <a:rect l="l" t="t" r="r" b="b"/>
            <a:pathLst>
              <a:path w="1475716" h="1425192">
                <a:moveTo>
                  <a:pt x="523390" y="694660"/>
                </a:moveTo>
                <a:cubicBezTo>
                  <a:pt x="536010" y="694660"/>
                  <a:pt x="546593" y="699478"/>
                  <a:pt x="555139" y="709115"/>
                </a:cubicBezTo>
                <a:cubicBezTo>
                  <a:pt x="563686" y="718751"/>
                  <a:pt x="567960" y="732518"/>
                  <a:pt x="567960" y="750415"/>
                </a:cubicBezTo>
                <a:cubicBezTo>
                  <a:pt x="567960" y="768770"/>
                  <a:pt x="563686" y="782766"/>
                  <a:pt x="555139" y="792403"/>
                </a:cubicBezTo>
                <a:cubicBezTo>
                  <a:pt x="546593" y="802039"/>
                  <a:pt x="536010" y="806858"/>
                  <a:pt x="523390" y="806858"/>
                </a:cubicBezTo>
                <a:cubicBezTo>
                  <a:pt x="510771" y="806858"/>
                  <a:pt x="500159" y="802039"/>
                  <a:pt x="491555" y="792403"/>
                </a:cubicBezTo>
                <a:cubicBezTo>
                  <a:pt x="482951" y="782766"/>
                  <a:pt x="478649" y="768885"/>
                  <a:pt x="478649" y="750759"/>
                </a:cubicBezTo>
                <a:cubicBezTo>
                  <a:pt x="478649" y="732633"/>
                  <a:pt x="482951" y="718751"/>
                  <a:pt x="491555" y="709115"/>
                </a:cubicBezTo>
                <a:cubicBezTo>
                  <a:pt x="500159" y="699478"/>
                  <a:pt x="510771" y="694660"/>
                  <a:pt x="523390" y="694660"/>
                </a:cubicBezTo>
                <a:close/>
                <a:moveTo>
                  <a:pt x="1065343" y="692251"/>
                </a:moveTo>
                <a:cubicBezTo>
                  <a:pt x="1075209" y="692251"/>
                  <a:pt x="1083584" y="695893"/>
                  <a:pt x="1090467" y="703178"/>
                </a:cubicBezTo>
                <a:cubicBezTo>
                  <a:pt x="1097351" y="710463"/>
                  <a:pt x="1100964" y="721103"/>
                  <a:pt x="1101308" y="735099"/>
                </a:cubicBezTo>
                <a:lnTo>
                  <a:pt x="1029034" y="735099"/>
                </a:lnTo>
                <a:cubicBezTo>
                  <a:pt x="1028919" y="721906"/>
                  <a:pt x="1032303" y="711467"/>
                  <a:pt x="1039187" y="703780"/>
                </a:cubicBezTo>
                <a:cubicBezTo>
                  <a:pt x="1046070" y="696094"/>
                  <a:pt x="1054789" y="692251"/>
                  <a:pt x="1065343" y="692251"/>
                </a:cubicBezTo>
                <a:close/>
                <a:moveTo>
                  <a:pt x="1062418" y="655253"/>
                </a:moveTo>
                <a:cubicBezTo>
                  <a:pt x="1038211" y="655253"/>
                  <a:pt x="1018193" y="663828"/>
                  <a:pt x="1002361" y="680979"/>
                </a:cubicBezTo>
                <a:cubicBezTo>
                  <a:pt x="986529" y="698130"/>
                  <a:pt x="978614" y="721849"/>
                  <a:pt x="978614" y="752135"/>
                </a:cubicBezTo>
                <a:cubicBezTo>
                  <a:pt x="978614" y="777489"/>
                  <a:pt x="984636" y="798483"/>
                  <a:pt x="996682" y="815118"/>
                </a:cubicBezTo>
                <a:cubicBezTo>
                  <a:pt x="1011940" y="835882"/>
                  <a:pt x="1035458" y="846265"/>
                  <a:pt x="1067236" y="846265"/>
                </a:cubicBezTo>
                <a:cubicBezTo>
                  <a:pt x="1087312" y="846265"/>
                  <a:pt x="1104033" y="841647"/>
                  <a:pt x="1117398" y="832412"/>
                </a:cubicBezTo>
                <a:cubicBezTo>
                  <a:pt x="1130763" y="823177"/>
                  <a:pt x="1140543" y="809726"/>
                  <a:pt x="1146738" y="792059"/>
                </a:cubicBezTo>
                <a:lnTo>
                  <a:pt x="1098555" y="783971"/>
                </a:lnTo>
                <a:cubicBezTo>
                  <a:pt x="1095916" y="793148"/>
                  <a:pt x="1092016" y="799802"/>
                  <a:pt x="1086854" y="803932"/>
                </a:cubicBezTo>
                <a:cubicBezTo>
                  <a:pt x="1081691" y="808062"/>
                  <a:pt x="1075324" y="810127"/>
                  <a:pt x="1067752" y="810127"/>
                </a:cubicBezTo>
                <a:cubicBezTo>
                  <a:pt x="1056624" y="810127"/>
                  <a:pt x="1047332" y="806141"/>
                  <a:pt x="1039875" y="798168"/>
                </a:cubicBezTo>
                <a:cubicBezTo>
                  <a:pt x="1032418" y="790194"/>
                  <a:pt x="1028518" y="779038"/>
                  <a:pt x="1028173" y="764697"/>
                </a:cubicBezTo>
                <a:lnTo>
                  <a:pt x="1149319" y="764697"/>
                </a:lnTo>
                <a:cubicBezTo>
                  <a:pt x="1150008" y="727642"/>
                  <a:pt x="1142493" y="700138"/>
                  <a:pt x="1126777" y="682184"/>
                </a:cubicBezTo>
                <a:cubicBezTo>
                  <a:pt x="1111060" y="664230"/>
                  <a:pt x="1089607" y="655253"/>
                  <a:pt x="1062418" y="655253"/>
                </a:cubicBezTo>
                <a:close/>
                <a:moveTo>
                  <a:pt x="859295" y="655253"/>
                </a:moveTo>
                <a:cubicBezTo>
                  <a:pt x="833024" y="655253"/>
                  <a:pt x="813636" y="660645"/>
                  <a:pt x="801131" y="671429"/>
                </a:cubicBezTo>
                <a:cubicBezTo>
                  <a:pt x="788627" y="682213"/>
                  <a:pt x="782374" y="695520"/>
                  <a:pt x="782374" y="711352"/>
                </a:cubicBezTo>
                <a:cubicBezTo>
                  <a:pt x="782374" y="728904"/>
                  <a:pt x="789602" y="742614"/>
                  <a:pt x="804057" y="752480"/>
                </a:cubicBezTo>
                <a:cubicBezTo>
                  <a:pt x="814496" y="759592"/>
                  <a:pt x="839219" y="767451"/>
                  <a:pt x="878224" y="776055"/>
                </a:cubicBezTo>
                <a:cubicBezTo>
                  <a:pt x="886599" y="778005"/>
                  <a:pt x="891991" y="780128"/>
                  <a:pt x="894400" y="782422"/>
                </a:cubicBezTo>
                <a:cubicBezTo>
                  <a:pt x="896694" y="784831"/>
                  <a:pt x="897842" y="787871"/>
                  <a:pt x="897842" y="791542"/>
                </a:cubicBezTo>
                <a:cubicBezTo>
                  <a:pt x="897842" y="796934"/>
                  <a:pt x="895719" y="801236"/>
                  <a:pt x="891475" y="804449"/>
                </a:cubicBezTo>
                <a:cubicBezTo>
                  <a:pt x="885165" y="809037"/>
                  <a:pt x="875758" y="811332"/>
                  <a:pt x="863253" y="811332"/>
                </a:cubicBezTo>
                <a:cubicBezTo>
                  <a:pt x="851896" y="811332"/>
                  <a:pt x="843062" y="808894"/>
                  <a:pt x="836752" y="804018"/>
                </a:cubicBezTo>
                <a:cubicBezTo>
                  <a:pt x="830443" y="799143"/>
                  <a:pt x="826255" y="792001"/>
                  <a:pt x="824190" y="782594"/>
                </a:cubicBezTo>
                <a:lnTo>
                  <a:pt x="775663" y="789994"/>
                </a:lnTo>
                <a:cubicBezTo>
                  <a:pt x="780137" y="807317"/>
                  <a:pt x="789630" y="821026"/>
                  <a:pt x="804143" y="831121"/>
                </a:cubicBezTo>
                <a:cubicBezTo>
                  <a:pt x="818655" y="841217"/>
                  <a:pt x="838358" y="846265"/>
                  <a:pt x="863253" y="846265"/>
                </a:cubicBezTo>
                <a:cubicBezTo>
                  <a:pt x="890672" y="846265"/>
                  <a:pt x="911379" y="840242"/>
                  <a:pt x="925375" y="828196"/>
                </a:cubicBezTo>
                <a:cubicBezTo>
                  <a:pt x="939371" y="816150"/>
                  <a:pt x="946369" y="801753"/>
                  <a:pt x="946369" y="785003"/>
                </a:cubicBezTo>
                <a:cubicBezTo>
                  <a:pt x="946369" y="769631"/>
                  <a:pt x="941321" y="757642"/>
                  <a:pt x="931226" y="749038"/>
                </a:cubicBezTo>
                <a:cubicBezTo>
                  <a:pt x="921015" y="740549"/>
                  <a:pt x="903033" y="733378"/>
                  <a:pt x="877278" y="727528"/>
                </a:cubicBezTo>
                <a:cubicBezTo>
                  <a:pt x="851523" y="721677"/>
                  <a:pt x="836466" y="717145"/>
                  <a:pt x="832106" y="713933"/>
                </a:cubicBezTo>
                <a:cubicBezTo>
                  <a:pt x="828894" y="711524"/>
                  <a:pt x="827288" y="708599"/>
                  <a:pt x="827288" y="705157"/>
                </a:cubicBezTo>
                <a:cubicBezTo>
                  <a:pt x="827288" y="701142"/>
                  <a:pt x="829123" y="697872"/>
                  <a:pt x="832794" y="695348"/>
                </a:cubicBezTo>
                <a:cubicBezTo>
                  <a:pt x="838301" y="691792"/>
                  <a:pt x="847422" y="690014"/>
                  <a:pt x="860156" y="690014"/>
                </a:cubicBezTo>
                <a:cubicBezTo>
                  <a:pt x="870251" y="690014"/>
                  <a:pt x="878023" y="691907"/>
                  <a:pt x="883473" y="695692"/>
                </a:cubicBezTo>
                <a:cubicBezTo>
                  <a:pt x="888922" y="699478"/>
                  <a:pt x="892622" y="704928"/>
                  <a:pt x="894572" y="712040"/>
                </a:cubicBezTo>
                <a:lnTo>
                  <a:pt x="940174" y="703608"/>
                </a:lnTo>
                <a:cubicBezTo>
                  <a:pt x="935585" y="687662"/>
                  <a:pt x="927210" y="675616"/>
                  <a:pt x="915050" y="667471"/>
                </a:cubicBezTo>
                <a:cubicBezTo>
                  <a:pt x="902889" y="659326"/>
                  <a:pt x="884304" y="655253"/>
                  <a:pt x="859295" y="655253"/>
                </a:cubicBezTo>
                <a:close/>
                <a:moveTo>
                  <a:pt x="743842" y="655253"/>
                </a:moveTo>
                <a:cubicBezTo>
                  <a:pt x="736041" y="655253"/>
                  <a:pt x="729071" y="657203"/>
                  <a:pt x="722934" y="661104"/>
                </a:cubicBezTo>
                <a:cubicBezTo>
                  <a:pt x="716796" y="665004"/>
                  <a:pt x="709884" y="673092"/>
                  <a:pt x="702198" y="685367"/>
                </a:cubicBezTo>
                <a:lnTo>
                  <a:pt x="702198" y="659383"/>
                </a:lnTo>
                <a:lnTo>
                  <a:pt x="657284" y="659383"/>
                </a:lnTo>
                <a:lnTo>
                  <a:pt x="657284" y="842135"/>
                </a:lnTo>
                <a:lnTo>
                  <a:pt x="705639" y="842135"/>
                </a:lnTo>
                <a:lnTo>
                  <a:pt x="705639" y="785692"/>
                </a:lnTo>
                <a:cubicBezTo>
                  <a:pt x="705639" y="754602"/>
                  <a:pt x="706987" y="734182"/>
                  <a:pt x="709683" y="724430"/>
                </a:cubicBezTo>
                <a:cubicBezTo>
                  <a:pt x="712379" y="714679"/>
                  <a:pt x="716079" y="707939"/>
                  <a:pt x="720783" y="704210"/>
                </a:cubicBezTo>
                <a:cubicBezTo>
                  <a:pt x="725486" y="700482"/>
                  <a:pt x="731222" y="698618"/>
                  <a:pt x="737991" y="698618"/>
                </a:cubicBezTo>
                <a:cubicBezTo>
                  <a:pt x="744989" y="698618"/>
                  <a:pt x="752561" y="701256"/>
                  <a:pt x="760706" y="706534"/>
                </a:cubicBezTo>
                <a:lnTo>
                  <a:pt x="775677" y="664373"/>
                </a:lnTo>
                <a:cubicBezTo>
                  <a:pt x="765467" y="658293"/>
                  <a:pt x="754855" y="655253"/>
                  <a:pt x="743842" y="655253"/>
                </a:cubicBezTo>
                <a:close/>
                <a:moveTo>
                  <a:pt x="523218" y="655253"/>
                </a:moveTo>
                <a:cubicBezTo>
                  <a:pt x="505322" y="655253"/>
                  <a:pt x="489117" y="659211"/>
                  <a:pt x="474605" y="667127"/>
                </a:cubicBezTo>
                <a:cubicBezTo>
                  <a:pt x="460092" y="675043"/>
                  <a:pt x="448878" y="686515"/>
                  <a:pt x="440963" y="701543"/>
                </a:cubicBezTo>
                <a:cubicBezTo>
                  <a:pt x="433047" y="716572"/>
                  <a:pt x="429089" y="732117"/>
                  <a:pt x="429089" y="748178"/>
                </a:cubicBezTo>
                <a:cubicBezTo>
                  <a:pt x="429089" y="769172"/>
                  <a:pt x="433047" y="786982"/>
                  <a:pt x="440963" y="801609"/>
                </a:cubicBezTo>
                <a:cubicBezTo>
                  <a:pt x="448878" y="816236"/>
                  <a:pt x="460437" y="827336"/>
                  <a:pt x="475637" y="834907"/>
                </a:cubicBezTo>
                <a:cubicBezTo>
                  <a:pt x="490838" y="842479"/>
                  <a:pt x="506813" y="846265"/>
                  <a:pt x="523562" y="846265"/>
                </a:cubicBezTo>
                <a:cubicBezTo>
                  <a:pt x="550637" y="846265"/>
                  <a:pt x="573093" y="837173"/>
                  <a:pt x="590933" y="818990"/>
                </a:cubicBezTo>
                <a:cubicBezTo>
                  <a:pt x="608772" y="800806"/>
                  <a:pt x="617691" y="777891"/>
                  <a:pt x="617691" y="750243"/>
                </a:cubicBezTo>
                <a:cubicBezTo>
                  <a:pt x="617691" y="722824"/>
                  <a:pt x="608858" y="700138"/>
                  <a:pt x="591191" y="682184"/>
                </a:cubicBezTo>
                <a:cubicBezTo>
                  <a:pt x="573524" y="664230"/>
                  <a:pt x="550866" y="655253"/>
                  <a:pt x="523218" y="655253"/>
                </a:cubicBezTo>
                <a:close/>
                <a:moveTo>
                  <a:pt x="234208" y="632538"/>
                </a:moveTo>
                <a:lnTo>
                  <a:pt x="257095" y="632538"/>
                </a:lnTo>
                <a:cubicBezTo>
                  <a:pt x="277859" y="632538"/>
                  <a:pt x="291798" y="633341"/>
                  <a:pt x="298911" y="634947"/>
                </a:cubicBezTo>
                <a:cubicBezTo>
                  <a:pt x="308433" y="637012"/>
                  <a:pt x="316291" y="640970"/>
                  <a:pt x="322486" y="646821"/>
                </a:cubicBezTo>
                <a:cubicBezTo>
                  <a:pt x="328681" y="652672"/>
                  <a:pt x="333499" y="660817"/>
                  <a:pt x="336941" y="671257"/>
                </a:cubicBezTo>
                <a:cubicBezTo>
                  <a:pt x="340383" y="681696"/>
                  <a:pt x="342104" y="696668"/>
                  <a:pt x="342104" y="716170"/>
                </a:cubicBezTo>
                <a:cubicBezTo>
                  <a:pt x="342104" y="735673"/>
                  <a:pt x="340383" y="751074"/>
                  <a:pt x="336941" y="762374"/>
                </a:cubicBezTo>
                <a:cubicBezTo>
                  <a:pt x="333499" y="773674"/>
                  <a:pt x="329054" y="781791"/>
                  <a:pt x="323605" y="786724"/>
                </a:cubicBezTo>
                <a:cubicBezTo>
                  <a:pt x="318155" y="791657"/>
                  <a:pt x="311301" y="795156"/>
                  <a:pt x="303041" y="797221"/>
                </a:cubicBezTo>
                <a:cubicBezTo>
                  <a:pt x="296731" y="798827"/>
                  <a:pt x="286464" y="799630"/>
                  <a:pt x="272238" y="799630"/>
                </a:cubicBezTo>
                <a:lnTo>
                  <a:pt x="234208" y="799630"/>
                </a:lnTo>
                <a:close/>
                <a:moveTo>
                  <a:pt x="1243514" y="594852"/>
                </a:moveTo>
                <a:lnTo>
                  <a:pt x="1194986" y="623074"/>
                </a:lnTo>
                <a:lnTo>
                  <a:pt x="1194986" y="659383"/>
                </a:lnTo>
                <a:lnTo>
                  <a:pt x="1172788" y="659383"/>
                </a:lnTo>
                <a:lnTo>
                  <a:pt x="1172788" y="697929"/>
                </a:lnTo>
                <a:lnTo>
                  <a:pt x="1194986" y="697929"/>
                </a:lnTo>
                <a:lnTo>
                  <a:pt x="1194986" y="777604"/>
                </a:lnTo>
                <a:cubicBezTo>
                  <a:pt x="1194986" y="794697"/>
                  <a:pt x="1195503" y="806055"/>
                  <a:pt x="1196535" y="811676"/>
                </a:cubicBezTo>
                <a:cubicBezTo>
                  <a:pt x="1197797" y="819592"/>
                  <a:pt x="1200063" y="825873"/>
                  <a:pt x="1203332" y="830519"/>
                </a:cubicBezTo>
                <a:cubicBezTo>
                  <a:pt x="1206602" y="835165"/>
                  <a:pt x="1211736" y="838951"/>
                  <a:pt x="1218734" y="841877"/>
                </a:cubicBezTo>
                <a:cubicBezTo>
                  <a:pt x="1225732" y="844802"/>
                  <a:pt x="1233590" y="846265"/>
                  <a:pt x="1242309" y="846265"/>
                </a:cubicBezTo>
                <a:cubicBezTo>
                  <a:pt x="1256535" y="846265"/>
                  <a:pt x="1269269" y="843855"/>
                  <a:pt x="1280511" y="839037"/>
                </a:cubicBezTo>
                <a:lnTo>
                  <a:pt x="1276381" y="801523"/>
                </a:lnTo>
                <a:cubicBezTo>
                  <a:pt x="1267892" y="804621"/>
                  <a:pt x="1261410" y="806169"/>
                  <a:pt x="1256936" y="806169"/>
                </a:cubicBezTo>
                <a:cubicBezTo>
                  <a:pt x="1253724" y="806169"/>
                  <a:pt x="1250999" y="805366"/>
                  <a:pt x="1248762" y="803760"/>
                </a:cubicBezTo>
                <a:cubicBezTo>
                  <a:pt x="1246525" y="802154"/>
                  <a:pt x="1245091" y="800118"/>
                  <a:pt x="1244460" y="797651"/>
                </a:cubicBezTo>
                <a:cubicBezTo>
                  <a:pt x="1243829" y="795185"/>
                  <a:pt x="1243514" y="786495"/>
                  <a:pt x="1243514" y="771581"/>
                </a:cubicBezTo>
                <a:lnTo>
                  <a:pt x="1243514" y="697929"/>
                </a:lnTo>
                <a:lnTo>
                  <a:pt x="1276554" y="697929"/>
                </a:lnTo>
                <a:lnTo>
                  <a:pt x="1276554" y="659383"/>
                </a:lnTo>
                <a:lnTo>
                  <a:pt x="1243514" y="659383"/>
                </a:lnTo>
                <a:close/>
                <a:moveTo>
                  <a:pt x="183271" y="589862"/>
                </a:moveTo>
                <a:lnTo>
                  <a:pt x="183271" y="842135"/>
                </a:lnTo>
                <a:lnTo>
                  <a:pt x="279121" y="842135"/>
                </a:lnTo>
                <a:cubicBezTo>
                  <a:pt x="297936" y="842135"/>
                  <a:pt x="312964" y="840356"/>
                  <a:pt x="324207" y="836800"/>
                </a:cubicBezTo>
                <a:cubicBezTo>
                  <a:pt x="339236" y="831982"/>
                  <a:pt x="351167" y="825271"/>
                  <a:pt x="360000" y="816666"/>
                </a:cubicBezTo>
                <a:cubicBezTo>
                  <a:pt x="371702" y="805309"/>
                  <a:pt x="380707" y="790453"/>
                  <a:pt x="387017" y="772097"/>
                </a:cubicBezTo>
                <a:cubicBezTo>
                  <a:pt x="392180" y="757069"/>
                  <a:pt x="394761" y="739172"/>
                  <a:pt x="394761" y="718407"/>
                </a:cubicBezTo>
                <a:cubicBezTo>
                  <a:pt x="394761" y="694775"/>
                  <a:pt x="392007" y="674899"/>
                  <a:pt x="386501" y="658781"/>
                </a:cubicBezTo>
                <a:cubicBezTo>
                  <a:pt x="380994" y="642662"/>
                  <a:pt x="372964" y="629039"/>
                  <a:pt x="362409" y="617911"/>
                </a:cubicBezTo>
                <a:cubicBezTo>
                  <a:pt x="351855" y="606783"/>
                  <a:pt x="339178" y="599039"/>
                  <a:pt x="324379" y="594680"/>
                </a:cubicBezTo>
                <a:cubicBezTo>
                  <a:pt x="313366" y="591468"/>
                  <a:pt x="297362" y="589862"/>
                  <a:pt x="276368" y="589862"/>
                </a:cubicBezTo>
                <a:close/>
                <a:moveTo>
                  <a:pt x="737858" y="0"/>
                </a:moveTo>
                <a:cubicBezTo>
                  <a:pt x="1145366" y="0"/>
                  <a:pt x="1475716" y="319040"/>
                  <a:pt x="1475716" y="712596"/>
                </a:cubicBezTo>
                <a:cubicBezTo>
                  <a:pt x="1475716" y="1106152"/>
                  <a:pt x="1145366" y="1425192"/>
                  <a:pt x="737858" y="1425192"/>
                </a:cubicBezTo>
                <a:cubicBezTo>
                  <a:pt x="330350" y="1425192"/>
                  <a:pt x="0" y="1106152"/>
                  <a:pt x="0" y="712596"/>
                </a:cubicBezTo>
                <a:cubicBezTo>
                  <a:pt x="0" y="319040"/>
                  <a:pt x="330350" y="0"/>
                  <a:pt x="737858" y="0"/>
                </a:cubicBezTo>
                <a:close/>
              </a:path>
            </a:pathLst>
          </a:custGeom>
          <a:ln w="190500" cap="rnd">
            <a:noFill/>
            <a:prstDash val="solid"/>
          </a:ln>
          <a:effectLst>
            <a:outerShdw sx="1000" sy="1000" algn="bl" rotWithShape="0">
              <a:srgbClr val="000000"/>
            </a:outerShdw>
          </a:effectLst>
        </p:spPr>
      </p:pic>
      <p:pic>
        <p:nvPicPr>
          <p:cNvPr id="55" name="Picture 54">
            <a:extLst>
              <a:ext uri="{FF2B5EF4-FFF2-40B4-BE49-F238E27FC236}">
                <a16:creationId xmlns:a16="http://schemas.microsoft.com/office/drawing/2014/main" id="{69ABC1B7-2EED-57A0-4CAC-B89DB709346C}"/>
              </a:ext>
            </a:extLst>
          </p:cNvPr>
          <p:cNvPicPr>
            <a:picLocks noChangeAspect="1" noChangeArrowheads="1"/>
          </p:cNvPicPr>
          <p:nvPr/>
        </p:nvPicPr>
        <p:blipFill>
          <a:blip r:embed="rId9" cstate="email">
            <a:duotone>
              <a:schemeClr val="bg2">
                <a:shade val="45000"/>
                <a:satMod val="135000"/>
              </a:schemeClr>
              <a:prstClr val="white"/>
            </a:duotone>
            <a:extLst>
              <a:ext uri="{28A0092B-C50C-407E-A947-70E740481C1C}">
                <a14:useLocalDpi xmlns:a14="http://schemas.microsoft.com/office/drawing/2010/main"/>
              </a:ext>
            </a:extLst>
          </a:blip>
          <a:srcRect/>
          <a:stretch/>
        </p:blipFill>
        <p:spPr bwMode="auto">
          <a:xfrm>
            <a:off x="141113" y="4628785"/>
            <a:ext cx="1077588" cy="1022154"/>
          </a:xfrm>
          <a:custGeom>
            <a:avLst/>
            <a:gdLst/>
            <a:ahLst/>
            <a:cxnLst/>
            <a:rect l="l" t="t" r="r" b="b"/>
            <a:pathLst>
              <a:path w="1587684" h="1470190">
                <a:moveTo>
                  <a:pt x="1186786" y="717625"/>
                </a:moveTo>
                <a:cubicBezTo>
                  <a:pt x="1198252" y="717625"/>
                  <a:pt x="1207985" y="721858"/>
                  <a:pt x="1215984" y="730325"/>
                </a:cubicBezTo>
                <a:cubicBezTo>
                  <a:pt x="1223984" y="738791"/>
                  <a:pt x="1228183" y="751157"/>
                  <a:pt x="1228583" y="767422"/>
                </a:cubicBezTo>
                <a:lnTo>
                  <a:pt x="1144588" y="767422"/>
                </a:lnTo>
                <a:cubicBezTo>
                  <a:pt x="1144455" y="752090"/>
                  <a:pt x="1148388" y="739957"/>
                  <a:pt x="1156388" y="731025"/>
                </a:cubicBezTo>
                <a:cubicBezTo>
                  <a:pt x="1164387" y="722092"/>
                  <a:pt x="1174520" y="717625"/>
                  <a:pt x="1186786" y="717625"/>
                </a:cubicBezTo>
                <a:close/>
                <a:moveTo>
                  <a:pt x="1307192" y="679428"/>
                </a:moveTo>
                <a:lnTo>
                  <a:pt x="1380588" y="782421"/>
                </a:lnTo>
                <a:lnTo>
                  <a:pt x="1303993" y="891815"/>
                </a:lnTo>
                <a:lnTo>
                  <a:pt x="1369789" y="891815"/>
                </a:lnTo>
                <a:lnTo>
                  <a:pt x="1413386" y="826019"/>
                </a:lnTo>
                <a:lnTo>
                  <a:pt x="1456583" y="891815"/>
                </a:lnTo>
                <a:lnTo>
                  <a:pt x="1525579" y="891815"/>
                </a:lnTo>
                <a:lnTo>
                  <a:pt x="1446984" y="780022"/>
                </a:lnTo>
                <a:lnTo>
                  <a:pt x="1518980" y="679428"/>
                </a:lnTo>
                <a:lnTo>
                  <a:pt x="1452984" y="679428"/>
                </a:lnTo>
                <a:lnTo>
                  <a:pt x="1413386" y="737824"/>
                </a:lnTo>
                <a:lnTo>
                  <a:pt x="1375788" y="679428"/>
                </a:lnTo>
                <a:close/>
                <a:moveTo>
                  <a:pt x="396341" y="679428"/>
                </a:moveTo>
                <a:lnTo>
                  <a:pt x="396341" y="813820"/>
                </a:lnTo>
                <a:cubicBezTo>
                  <a:pt x="396341" y="833818"/>
                  <a:pt x="398874" y="849484"/>
                  <a:pt x="403940" y="860817"/>
                </a:cubicBezTo>
                <a:cubicBezTo>
                  <a:pt x="409007" y="872149"/>
                  <a:pt x="417206" y="880949"/>
                  <a:pt x="428539" y="887215"/>
                </a:cubicBezTo>
                <a:cubicBezTo>
                  <a:pt x="439872" y="893481"/>
                  <a:pt x="452671" y="896614"/>
                  <a:pt x="466937" y="896614"/>
                </a:cubicBezTo>
                <a:cubicBezTo>
                  <a:pt x="480936" y="896614"/>
                  <a:pt x="494235" y="893348"/>
                  <a:pt x="506834" y="886815"/>
                </a:cubicBezTo>
                <a:cubicBezTo>
                  <a:pt x="519433" y="880282"/>
                  <a:pt x="529599" y="871349"/>
                  <a:pt x="537332" y="860017"/>
                </a:cubicBezTo>
                <a:lnTo>
                  <a:pt x="537332" y="891815"/>
                </a:lnTo>
                <a:lnTo>
                  <a:pt x="589529" y="891815"/>
                </a:lnTo>
                <a:lnTo>
                  <a:pt x="589529" y="679428"/>
                </a:lnTo>
                <a:lnTo>
                  <a:pt x="533333" y="679428"/>
                </a:lnTo>
                <a:lnTo>
                  <a:pt x="533333" y="769022"/>
                </a:lnTo>
                <a:cubicBezTo>
                  <a:pt x="533333" y="799420"/>
                  <a:pt x="531933" y="818519"/>
                  <a:pt x="529133" y="826319"/>
                </a:cubicBezTo>
                <a:cubicBezTo>
                  <a:pt x="526333" y="834118"/>
                  <a:pt x="521133" y="840651"/>
                  <a:pt x="513534" y="845918"/>
                </a:cubicBezTo>
                <a:cubicBezTo>
                  <a:pt x="505934" y="851184"/>
                  <a:pt x="497335" y="853817"/>
                  <a:pt x="487735" y="853817"/>
                </a:cubicBezTo>
                <a:cubicBezTo>
                  <a:pt x="479336" y="853817"/>
                  <a:pt x="472403" y="851851"/>
                  <a:pt x="466937" y="847917"/>
                </a:cubicBezTo>
                <a:cubicBezTo>
                  <a:pt x="461470" y="843984"/>
                  <a:pt x="457704" y="838651"/>
                  <a:pt x="455637" y="831918"/>
                </a:cubicBezTo>
                <a:cubicBezTo>
                  <a:pt x="453571" y="825185"/>
                  <a:pt x="452537" y="806887"/>
                  <a:pt x="452537" y="777022"/>
                </a:cubicBezTo>
                <a:lnTo>
                  <a:pt x="452537" y="679428"/>
                </a:lnTo>
                <a:close/>
                <a:moveTo>
                  <a:pt x="1183386" y="674628"/>
                </a:moveTo>
                <a:cubicBezTo>
                  <a:pt x="1155254" y="674628"/>
                  <a:pt x="1131989" y="684594"/>
                  <a:pt x="1113590" y="704526"/>
                </a:cubicBezTo>
                <a:cubicBezTo>
                  <a:pt x="1095191" y="724458"/>
                  <a:pt x="1085992" y="752023"/>
                  <a:pt x="1085992" y="787221"/>
                </a:cubicBezTo>
                <a:cubicBezTo>
                  <a:pt x="1085992" y="816686"/>
                  <a:pt x="1092992" y="841084"/>
                  <a:pt x="1106991" y="860417"/>
                </a:cubicBezTo>
                <a:cubicBezTo>
                  <a:pt x="1124723" y="884549"/>
                  <a:pt x="1152055" y="896614"/>
                  <a:pt x="1188986" y="896614"/>
                </a:cubicBezTo>
                <a:cubicBezTo>
                  <a:pt x="1212318" y="896614"/>
                  <a:pt x="1231750" y="891248"/>
                  <a:pt x="1247282" y="880515"/>
                </a:cubicBezTo>
                <a:cubicBezTo>
                  <a:pt x="1262814" y="869783"/>
                  <a:pt x="1274180" y="854150"/>
                  <a:pt x="1281380" y="833618"/>
                </a:cubicBezTo>
                <a:lnTo>
                  <a:pt x="1225383" y="824219"/>
                </a:lnTo>
                <a:cubicBezTo>
                  <a:pt x="1222317" y="834885"/>
                  <a:pt x="1217784" y="842618"/>
                  <a:pt x="1211784" y="847417"/>
                </a:cubicBezTo>
                <a:cubicBezTo>
                  <a:pt x="1205785" y="852217"/>
                  <a:pt x="1198385" y="854617"/>
                  <a:pt x="1189586" y="854617"/>
                </a:cubicBezTo>
                <a:cubicBezTo>
                  <a:pt x="1176653" y="854617"/>
                  <a:pt x="1165854" y="849984"/>
                  <a:pt x="1157188" y="840718"/>
                </a:cubicBezTo>
                <a:cubicBezTo>
                  <a:pt x="1148521" y="831452"/>
                  <a:pt x="1143988" y="818486"/>
                  <a:pt x="1143588" y="801820"/>
                </a:cubicBezTo>
                <a:lnTo>
                  <a:pt x="1284380" y="801820"/>
                </a:lnTo>
                <a:cubicBezTo>
                  <a:pt x="1285180" y="758756"/>
                  <a:pt x="1276447" y="726792"/>
                  <a:pt x="1258181" y="705926"/>
                </a:cubicBezTo>
                <a:cubicBezTo>
                  <a:pt x="1239916" y="685061"/>
                  <a:pt x="1214984" y="674628"/>
                  <a:pt x="1183386" y="674628"/>
                </a:cubicBezTo>
                <a:close/>
                <a:moveTo>
                  <a:pt x="951186" y="674628"/>
                </a:moveTo>
                <a:cubicBezTo>
                  <a:pt x="920655" y="674628"/>
                  <a:pt x="898123" y="680894"/>
                  <a:pt x="883590" y="693427"/>
                </a:cubicBezTo>
                <a:cubicBezTo>
                  <a:pt x="869058" y="705959"/>
                  <a:pt x="861792" y="721425"/>
                  <a:pt x="861792" y="739824"/>
                </a:cubicBezTo>
                <a:cubicBezTo>
                  <a:pt x="861792" y="760223"/>
                  <a:pt x="870191" y="776155"/>
                  <a:pt x="886990" y="787621"/>
                </a:cubicBezTo>
                <a:cubicBezTo>
                  <a:pt x="899123" y="795887"/>
                  <a:pt x="927854" y="805020"/>
                  <a:pt x="973185" y="815019"/>
                </a:cubicBezTo>
                <a:cubicBezTo>
                  <a:pt x="982918" y="817286"/>
                  <a:pt x="989184" y="819752"/>
                  <a:pt x="991984" y="822419"/>
                </a:cubicBezTo>
                <a:cubicBezTo>
                  <a:pt x="994650" y="825219"/>
                  <a:pt x="995983" y="828752"/>
                  <a:pt x="995983" y="833018"/>
                </a:cubicBezTo>
                <a:cubicBezTo>
                  <a:pt x="995983" y="839285"/>
                  <a:pt x="993517" y="844284"/>
                  <a:pt x="988584" y="848017"/>
                </a:cubicBezTo>
                <a:cubicBezTo>
                  <a:pt x="981251" y="853350"/>
                  <a:pt x="970318" y="856017"/>
                  <a:pt x="955786" y="856017"/>
                </a:cubicBezTo>
                <a:cubicBezTo>
                  <a:pt x="942587" y="856017"/>
                  <a:pt x="932321" y="853184"/>
                  <a:pt x="924988" y="847517"/>
                </a:cubicBezTo>
                <a:cubicBezTo>
                  <a:pt x="917655" y="841851"/>
                  <a:pt x="912788" y="833552"/>
                  <a:pt x="910389" y="822619"/>
                </a:cubicBezTo>
                <a:lnTo>
                  <a:pt x="853992" y="831218"/>
                </a:lnTo>
                <a:cubicBezTo>
                  <a:pt x="859192" y="851351"/>
                  <a:pt x="870224" y="867283"/>
                  <a:pt x="887090" y="879016"/>
                </a:cubicBezTo>
                <a:cubicBezTo>
                  <a:pt x="903956" y="890748"/>
                  <a:pt x="926854" y="896614"/>
                  <a:pt x="955786" y="896614"/>
                </a:cubicBezTo>
                <a:cubicBezTo>
                  <a:pt x="987651" y="896614"/>
                  <a:pt x="1011716" y="889615"/>
                  <a:pt x="1027981" y="875616"/>
                </a:cubicBezTo>
                <a:cubicBezTo>
                  <a:pt x="1044247" y="861617"/>
                  <a:pt x="1052380" y="844884"/>
                  <a:pt x="1052380" y="825419"/>
                </a:cubicBezTo>
                <a:cubicBezTo>
                  <a:pt x="1052380" y="807553"/>
                  <a:pt x="1046514" y="793621"/>
                  <a:pt x="1034781" y="783621"/>
                </a:cubicBezTo>
                <a:cubicBezTo>
                  <a:pt x="1022915" y="773755"/>
                  <a:pt x="1002016" y="765422"/>
                  <a:pt x="972085" y="758623"/>
                </a:cubicBezTo>
                <a:cubicBezTo>
                  <a:pt x="942153" y="751823"/>
                  <a:pt x="924654" y="746557"/>
                  <a:pt x="919588" y="742824"/>
                </a:cubicBezTo>
                <a:cubicBezTo>
                  <a:pt x="915855" y="740024"/>
                  <a:pt x="913988" y="736624"/>
                  <a:pt x="913988" y="732624"/>
                </a:cubicBezTo>
                <a:cubicBezTo>
                  <a:pt x="913988" y="727958"/>
                  <a:pt x="916122" y="724158"/>
                  <a:pt x="920388" y="721225"/>
                </a:cubicBezTo>
                <a:cubicBezTo>
                  <a:pt x="926788" y="717092"/>
                  <a:pt x="937387" y="715026"/>
                  <a:pt x="952186" y="715026"/>
                </a:cubicBezTo>
                <a:cubicBezTo>
                  <a:pt x="963919" y="715026"/>
                  <a:pt x="972951" y="717225"/>
                  <a:pt x="979284" y="721625"/>
                </a:cubicBezTo>
                <a:cubicBezTo>
                  <a:pt x="985617" y="726025"/>
                  <a:pt x="989917" y="732358"/>
                  <a:pt x="992184" y="740624"/>
                </a:cubicBezTo>
                <a:lnTo>
                  <a:pt x="1045180" y="730825"/>
                </a:lnTo>
                <a:cubicBezTo>
                  <a:pt x="1039847" y="712292"/>
                  <a:pt x="1030115" y="698293"/>
                  <a:pt x="1015982" y="688827"/>
                </a:cubicBezTo>
                <a:cubicBezTo>
                  <a:pt x="1001850" y="679361"/>
                  <a:pt x="980251" y="674628"/>
                  <a:pt x="951186" y="674628"/>
                </a:cubicBezTo>
                <a:close/>
                <a:moveTo>
                  <a:pt x="722586" y="674628"/>
                </a:moveTo>
                <a:cubicBezTo>
                  <a:pt x="692055" y="674628"/>
                  <a:pt x="669523" y="680894"/>
                  <a:pt x="654990" y="693427"/>
                </a:cubicBezTo>
                <a:cubicBezTo>
                  <a:pt x="640458" y="705959"/>
                  <a:pt x="633192" y="721425"/>
                  <a:pt x="633192" y="739824"/>
                </a:cubicBezTo>
                <a:cubicBezTo>
                  <a:pt x="633192" y="760223"/>
                  <a:pt x="641591" y="776155"/>
                  <a:pt x="658390" y="787621"/>
                </a:cubicBezTo>
                <a:cubicBezTo>
                  <a:pt x="670523" y="795887"/>
                  <a:pt x="699254" y="805020"/>
                  <a:pt x="744585" y="815019"/>
                </a:cubicBezTo>
                <a:cubicBezTo>
                  <a:pt x="754318" y="817286"/>
                  <a:pt x="760584" y="819752"/>
                  <a:pt x="763384" y="822419"/>
                </a:cubicBezTo>
                <a:cubicBezTo>
                  <a:pt x="766050" y="825219"/>
                  <a:pt x="767383" y="828752"/>
                  <a:pt x="767383" y="833018"/>
                </a:cubicBezTo>
                <a:cubicBezTo>
                  <a:pt x="767383" y="839285"/>
                  <a:pt x="764917" y="844284"/>
                  <a:pt x="759984" y="848017"/>
                </a:cubicBezTo>
                <a:cubicBezTo>
                  <a:pt x="752651" y="853350"/>
                  <a:pt x="741718" y="856017"/>
                  <a:pt x="727186" y="856017"/>
                </a:cubicBezTo>
                <a:cubicBezTo>
                  <a:pt x="713987" y="856017"/>
                  <a:pt x="703721" y="853184"/>
                  <a:pt x="696388" y="847517"/>
                </a:cubicBezTo>
                <a:cubicBezTo>
                  <a:pt x="689055" y="841851"/>
                  <a:pt x="684188" y="833552"/>
                  <a:pt x="681789" y="822619"/>
                </a:cubicBezTo>
                <a:lnTo>
                  <a:pt x="625392" y="831218"/>
                </a:lnTo>
                <a:cubicBezTo>
                  <a:pt x="630592" y="851351"/>
                  <a:pt x="641624" y="867283"/>
                  <a:pt x="658490" y="879016"/>
                </a:cubicBezTo>
                <a:cubicBezTo>
                  <a:pt x="675356" y="890748"/>
                  <a:pt x="698254" y="896614"/>
                  <a:pt x="727186" y="896614"/>
                </a:cubicBezTo>
                <a:cubicBezTo>
                  <a:pt x="759051" y="896614"/>
                  <a:pt x="783116" y="889615"/>
                  <a:pt x="799381" y="875616"/>
                </a:cubicBezTo>
                <a:cubicBezTo>
                  <a:pt x="815647" y="861617"/>
                  <a:pt x="823780" y="844884"/>
                  <a:pt x="823780" y="825419"/>
                </a:cubicBezTo>
                <a:cubicBezTo>
                  <a:pt x="823780" y="807553"/>
                  <a:pt x="817914" y="793621"/>
                  <a:pt x="806181" y="783621"/>
                </a:cubicBezTo>
                <a:cubicBezTo>
                  <a:pt x="794315" y="773755"/>
                  <a:pt x="773416" y="765422"/>
                  <a:pt x="743485" y="758623"/>
                </a:cubicBezTo>
                <a:cubicBezTo>
                  <a:pt x="713553" y="751823"/>
                  <a:pt x="696054" y="746557"/>
                  <a:pt x="690988" y="742824"/>
                </a:cubicBezTo>
                <a:cubicBezTo>
                  <a:pt x="687255" y="740024"/>
                  <a:pt x="685388" y="736624"/>
                  <a:pt x="685388" y="732624"/>
                </a:cubicBezTo>
                <a:cubicBezTo>
                  <a:pt x="685388" y="727958"/>
                  <a:pt x="687522" y="724158"/>
                  <a:pt x="691788" y="721225"/>
                </a:cubicBezTo>
                <a:cubicBezTo>
                  <a:pt x="698188" y="717092"/>
                  <a:pt x="708787" y="715026"/>
                  <a:pt x="723586" y="715026"/>
                </a:cubicBezTo>
                <a:cubicBezTo>
                  <a:pt x="735319" y="715026"/>
                  <a:pt x="744351" y="717225"/>
                  <a:pt x="750684" y="721625"/>
                </a:cubicBezTo>
                <a:cubicBezTo>
                  <a:pt x="757017" y="726025"/>
                  <a:pt x="761317" y="732358"/>
                  <a:pt x="763584" y="740624"/>
                </a:cubicBezTo>
                <a:lnTo>
                  <a:pt x="816580" y="730825"/>
                </a:lnTo>
                <a:cubicBezTo>
                  <a:pt x="811247" y="712292"/>
                  <a:pt x="801515" y="698293"/>
                  <a:pt x="787382" y="688827"/>
                </a:cubicBezTo>
                <a:cubicBezTo>
                  <a:pt x="773250" y="679361"/>
                  <a:pt x="751651" y="674628"/>
                  <a:pt x="722586" y="674628"/>
                </a:cubicBezTo>
                <a:close/>
                <a:moveTo>
                  <a:pt x="224310" y="593633"/>
                </a:moveTo>
                <a:cubicBezTo>
                  <a:pt x="201778" y="593633"/>
                  <a:pt x="182545" y="597033"/>
                  <a:pt x="166613" y="603832"/>
                </a:cubicBezTo>
                <a:cubicBezTo>
                  <a:pt x="150681" y="610632"/>
                  <a:pt x="138481" y="620531"/>
                  <a:pt x="130015" y="633531"/>
                </a:cubicBezTo>
                <a:cubicBezTo>
                  <a:pt x="121549" y="646530"/>
                  <a:pt x="117316" y="660496"/>
                  <a:pt x="117316" y="675428"/>
                </a:cubicBezTo>
                <a:cubicBezTo>
                  <a:pt x="117316" y="698627"/>
                  <a:pt x="126316" y="718292"/>
                  <a:pt x="144314" y="734424"/>
                </a:cubicBezTo>
                <a:cubicBezTo>
                  <a:pt x="157114" y="745890"/>
                  <a:pt x="179379" y="755556"/>
                  <a:pt x="211110" y="763423"/>
                </a:cubicBezTo>
                <a:cubicBezTo>
                  <a:pt x="235776" y="769556"/>
                  <a:pt x="251575" y="773822"/>
                  <a:pt x="258507" y="776222"/>
                </a:cubicBezTo>
                <a:cubicBezTo>
                  <a:pt x="268640" y="779822"/>
                  <a:pt x="275740" y="784055"/>
                  <a:pt x="279806" y="788921"/>
                </a:cubicBezTo>
                <a:cubicBezTo>
                  <a:pt x="283873" y="793787"/>
                  <a:pt x="285906" y="799687"/>
                  <a:pt x="285906" y="806620"/>
                </a:cubicBezTo>
                <a:cubicBezTo>
                  <a:pt x="285906" y="817419"/>
                  <a:pt x="281073" y="826852"/>
                  <a:pt x="271407" y="834918"/>
                </a:cubicBezTo>
                <a:cubicBezTo>
                  <a:pt x="261741" y="842984"/>
                  <a:pt x="247375" y="847017"/>
                  <a:pt x="228309" y="847017"/>
                </a:cubicBezTo>
                <a:cubicBezTo>
                  <a:pt x="210310" y="847017"/>
                  <a:pt x="196011" y="842484"/>
                  <a:pt x="185412" y="833418"/>
                </a:cubicBezTo>
                <a:cubicBezTo>
                  <a:pt x="174813" y="824352"/>
                  <a:pt x="167780" y="810153"/>
                  <a:pt x="164313" y="790821"/>
                </a:cubicBezTo>
                <a:lnTo>
                  <a:pt x="106717" y="796421"/>
                </a:lnTo>
                <a:cubicBezTo>
                  <a:pt x="110583" y="829219"/>
                  <a:pt x="122449" y="854184"/>
                  <a:pt x="142315" y="871316"/>
                </a:cubicBezTo>
                <a:cubicBezTo>
                  <a:pt x="162180" y="888448"/>
                  <a:pt x="190645" y="897014"/>
                  <a:pt x="227709" y="897014"/>
                </a:cubicBezTo>
                <a:cubicBezTo>
                  <a:pt x="253174" y="897014"/>
                  <a:pt x="274440" y="893448"/>
                  <a:pt x="291505" y="886315"/>
                </a:cubicBezTo>
                <a:cubicBezTo>
                  <a:pt x="308571" y="879182"/>
                  <a:pt x="321770" y="868283"/>
                  <a:pt x="331103" y="853617"/>
                </a:cubicBezTo>
                <a:cubicBezTo>
                  <a:pt x="340436" y="838951"/>
                  <a:pt x="345102" y="823219"/>
                  <a:pt x="345102" y="806420"/>
                </a:cubicBezTo>
                <a:cubicBezTo>
                  <a:pt x="345102" y="787888"/>
                  <a:pt x="341202" y="772322"/>
                  <a:pt x="333403" y="759723"/>
                </a:cubicBezTo>
                <a:cubicBezTo>
                  <a:pt x="325603" y="747124"/>
                  <a:pt x="314804" y="737191"/>
                  <a:pt x="301005" y="729925"/>
                </a:cubicBezTo>
                <a:cubicBezTo>
                  <a:pt x="287206" y="722658"/>
                  <a:pt x="265907" y="715626"/>
                  <a:pt x="237109" y="708826"/>
                </a:cubicBezTo>
                <a:cubicBezTo>
                  <a:pt x="208311" y="702026"/>
                  <a:pt x="190178" y="695493"/>
                  <a:pt x="182712" y="689227"/>
                </a:cubicBezTo>
                <a:cubicBezTo>
                  <a:pt x="176846" y="684294"/>
                  <a:pt x="173913" y="678361"/>
                  <a:pt x="173913" y="671428"/>
                </a:cubicBezTo>
                <a:cubicBezTo>
                  <a:pt x="173913" y="663829"/>
                  <a:pt x="177046" y="657762"/>
                  <a:pt x="183312" y="653229"/>
                </a:cubicBezTo>
                <a:cubicBezTo>
                  <a:pt x="193045" y="646163"/>
                  <a:pt x="206511" y="642630"/>
                  <a:pt x="223710" y="642630"/>
                </a:cubicBezTo>
                <a:cubicBezTo>
                  <a:pt x="240375" y="642630"/>
                  <a:pt x="252874" y="645930"/>
                  <a:pt x="261207" y="652529"/>
                </a:cubicBezTo>
                <a:cubicBezTo>
                  <a:pt x="269540" y="659129"/>
                  <a:pt x="274973" y="669962"/>
                  <a:pt x="277506" y="685027"/>
                </a:cubicBezTo>
                <a:lnTo>
                  <a:pt x="336703" y="682428"/>
                </a:lnTo>
                <a:cubicBezTo>
                  <a:pt x="335769" y="655496"/>
                  <a:pt x="326003" y="633964"/>
                  <a:pt x="307405" y="617831"/>
                </a:cubicBezTo>
                <a:cubicBezTo>
                  <a:pt x="288806" y="601699"/>
                  <a:pt x="261107" y="593633"/>
                  <a:pt x="224310" y="593633"/>
                </a:cubicBezTo>
                <a:close/>
                <a:moveTo>
                  <a:pt x="793842" y="0"/>
                </a:moveTo>
                <a:cubicBezTo>
                  <a:pt x="1232269" y="0"/>
                  <a:pt x="1587684" y="329113"/>
                  <a:pt x="1587684" y="735095"/>
                </a:cubicBezTo>
                <a:cubicBezTo>
                  <a:pt x="1587684" y="1141077"/>
                  <a:pt x="1232269" y="1470190"/>
                  <a:pt x="793842" y="1470190"/>
                </a:cubicBezTo>
                <a:cubicBezTo>
                  <a:pt x="355415" y="1470190"/>
                  <a:pt x="0" y="1141077"/>
                  <a:pt x="0" y="735095"/>
                </a:cubicBezTo>
                <a:cubicBezTo>
                  <a:pt x="0" y="329113"/>
                  <a:pt x="355415" y="0"/>
                  <a:pt x="793842" y="0"/>
                </a:cubicBezTo>
                <a:close/>
              </a:path>
            </a:pathLst>
          </a:custGeom>
          <a:ln w="190500" cap="rnd">
            <a:noFill/>
            <a:prstDash val="solid"/>
          </a:ln>
          <a:effectLst>
            <a:outerShdw sx="1000" sy="1000" algn="bl" rotWithShape="0">
              <a:srgbClr val="000000"/>
            </a:outerShdw>
          </a:effectLst>
          <a:extLst>
            <a:ext uri="{909E8E84-426E-40DD-AFC4-6F175D3DCCD1}">
              <a14:hiddenFill xmlns:a14="http://schemas.microsoft.com/office/drawing/2010/main">
                <a:solidFill>
                  <a:srgbClr val="FFFFFF"/>
                </a:solidFill>
              </a14:hiddenFill>
            </a:ext>
          </a:extLst>
        </p:spPr>
      </p:pic>
      <p:pic>
        <p:nvPicPr>
          <p:cNvPr id="57" name="Picture 56">
            <a:extLst>
              <a:ext uri="{FF2B5EF4-FFF2-40B4-BE49-F238E27FC236}">
                <a16:creationId xmlns:a16="http://schemas.microsoft.com/office/drawing/2014/main" id="{8C913D86-27E3-D8CE-C6FC-EF1DD2AB38E1}"/>
              </a:ext>
            </a:extLst>
          </p:cNvPr>
          <p:cNvPicPr>
            <a:picLocks noChangeAspect="1"/>
          </p:cNvPicPr>
          <p:nvPr/>
        </p:nvPicPr>
        <p:blipFill>
          <a:blip r:embed="rId4" cstate="email">
            <a:alphaModFix/>
            <a:duotone>
              <a:schemeClr val="bg2">
                <a:shade val="45000"/>
                <a:satMod val="135000"/>
              </a:schemeClr>
              <a:prstClr val="white"/>
            </a:duotone>
            <a:extLst>
              <a:ext uri="{28A0092B-C50C-407E-A947-70E740481C1C}">
                <a14:useLocalDpi xmlns:a14="http://schemas.microsoft.com/office/drawing/2010/main"/>
              </a:ext>
              <a:ext uri="{837473B0-CC2E-450A-ABE3-18F120FF3D39}">
                <a1611:picAttrSrcUrl xmlns:a1611="http://schemas.microsoft.com/office/drawing/2016/11/main" r:id="rId5"/>
              </a:ext>
            </a:extLst>
          </a:blip>
          <a:srcRect/>
          <a:stretch/>
        </p:blipFill>
        <p:spPr>
          <a:xfrm>
            <a:off x="141113" y="3508358"/>
            <a:ext cx="1060374" cy="1020313"/>
          </a:xfrm>
          <a:custGeom>
            <a:avLst/>
            <a:gdLst/>
            <a:ahLst/>
            <a:cxnLst/>
            <a:rect l="l" t="t" r="r" b="b"/>
            <a:pathLst>
              <a:path w="1475716" h="1419962">
                <a:moveTo>
                  <a:pt x="1041060" y="576731"/>
                </a:moveTo>
                <a:lnTo>
                  <a:pt x="1041060" y="869913"/>
                </a:lnTo>
                <a:lnTo>
                  <a:pt x="1264047" y="869913"/>
                </a:lnTo>
                <a:lnTo>
                  <a:pt x="1264047" y="820516"/>
                </a:lnTo>
                <a:lnTo>
                  <a:pt x="1100257" y="820516"/>
                </a:lnTo>
                <a:lnTo>
                  <a:pt x="1100257" y="740721"/>
                </a:lnTo>
                <a:lnTo>
                  <a:pt x="1247448" y="740721"/>
                </a:lnTo>
                <a:lnTo>
                  <a:pt x="1247448" y="691324"/>
                </a:lnTo>
                <a:lnTo>
                  <a:pt x="1100257" y="691324"/>
                </a:lnTo>
                <a:lnTo>
                  <a:pt x="1100257" y="626328"/>
                </a:lnTo>
                <a:lnTo>
                  <a:pt x="1258447" y="626328"/>
                </a:lnTo>
                <a:lnTo>
                  <a:pt x="1258447" y="576731"/>
                </a:lnTo>
                <a:close/>
                <a:moveTo>
                  <a:pt x="764835" y="576731"/>
                </a:moveTo>
                <a:lnTo>
                  <a:pt x="764835" y="869913"/>
                </a:lnTo>
                <a:lnTo>
                  <a:pt x="987822" y="869913"/>
                </a:lnTo>
                <a:lnTo>
                  <a:pt x="987822" y="820516"/>
                </a:lnTo>
                <a:lnTo>
                  <a:pt x="824032" y="820516"/>
                </a:lnTo>
                <a:lnTo>
                  <a:pt x="824032" y="740721"/>
                </a:lnTo>
                <a:lnTo>
                  <a:pt x="971223" y="740721"/>
                </a:lnTo>
                <a:lnTo>
                  <a:pt x="971223" y="691324"/>
                </a:lnTo>
                <a:lnTo>
                  <a:pt x="824032" y="691324"/>
                </a:lnTo>
                <a:lnTo>
                  <a:pt x="824032" y="626328"/>
                </a:lnTo>
                <a:lnTo>
                  <a:pt x="982222" y="626328"/>
                </a:lnTo>
                <a:lnTo>
                  <a:pt x="982222" y="576731"/>
                </a:lnTo>
                <a:close/>
                <a:moveTo>
                  <a:pt x="470160" y="576731"/>
                </a:moveTo>
                <a:lnTo>
                  <a:pt x="470160" y="869913"/>
                </a:lnTo>
                <a:lnTo>
                  <a:pt x="525157" y="869913"/>
                </a:lnTo>
                <a:lnTo>
                  <a:pt x="525157" y="678725"/>
                </a:lnTo>
                <a:lnTo>
                  <a:pt x="643350" y="869913"/>
                </a:lnTo>
                <a:lnTo>
                  <a:pt x="702746" y="869913"/>
                </a:lnTo>
                <a:lnTo>
                  <a:pt x="702746" y="576731"/>
                </a:lnTo>
                <a:lnTo>
                  <a:pt x="647749" y="576731"/>
                </a:lnTo>
                <a:lnTo>
                  <a:pt x="647749" y="772519"/>
                </a:lnTo>
                <a:lnTo>
                  <a:pt x="527757" y="576731"/>
                </a:lnTo>
                <a:close/>
                <a:moveTo>
                  <a:pt x="295929" y="571731"/>
                </a:moveTo>
                <a:cubicBezTo>
                  <a:pt x="273397" y="571731"/>
                  <a:pt x="254165" y="575131"/>
                  <a:pt x="238233" y="581931"/>
                </a:cubicBezTo>
                <a:cubicBezTo>
                  <a:pt x="222300" y="588730"/>
                  <a:pt x="210101" y="598630"/>
                  <a:pt x="201635" y="611629"/>
                </a:cubicBezTo>
                <a:cubicBezTo>
                  <a:pt x="193169" y="624628"/>
                  <a:pt x="188935" y="638594"/>
                  <a:pt x="188935" y="653526"/>
                </a:cubicBezTo>
                <a:cubicBezTo>
                  <a:pt x="188935" y="676725"/>
                  <a:pt x="197935" y="696391"/>
                  <a:pt x="215934" y="712523"/>
                </a:cubicBezTo>
                <a:cubicBezTo>
                  <a:pt x="228733" y="723989"/>
                  <a:pt x="250998" y="733655"/>
                  <a:pt x="282730" y="741521"/>
                </a:cubicBezTo>
                <a:cubicBezTo>
                  <a:pt x="307395" y="747654"/>
                  <a:pt x="323194" y="751920"/>
                  <a:pt x="330127" y="754320"/>
                </a:cubicBezTo>
                <a:cubicBezTo>
                  <a:pt x="340260" y="757920"/>
                  <a:pt x="347359" y="762153"/>
                  <a:pt x="351426" y="767020"/>
                </a:cubicBezTo>
                <a:cubicBezTo>
                  <a:pt x="355492" y="771886"/>
                  <a:pt x="357525" y="777786"/>
                  <a:pt x="357525" y="784718"/>
                </a:cubicBezTo>
                <a:cubicBezTo>
                  <a:pt x="357525" y="795518"/>
                  <a:pt x="352692" y="804951"/>
                  <a:pt x="343026" y="813017"/>
                </a:cubicBezTo>
                <a:cubicBezTo>
                  <a:pt x="333360" y="821083"/>
                  <a:pt x="318994" y="825116"/>
                  <a:pt x="299929" y="825116"/>
                </a:cubicBezTo>
                <a:cubicBezTo>
                  <a:pt x="281930" y="825116"/>
                  <a:pt x="267631" y="820583"/>
                  <a:pt x="257031" y="811517"/>
                </a:cubicBezTo>
                <a:cubicBezTo>
                  <a:pt x="246432" y="802451"/>
                  <a:pt x="239399" y="788252"/>
                  <a:pt x="235933" y="768919"/>
                </a:cubicBezTo>
                <a:lnTo>
                  <a:pt x="178336" y="774519"/>
                </a:lnTo>
                <a:cubicBezTo>
                  <a:pt x="182203" y="807317"/>
                  <a:pt x="194069" y="832282"/>
                  <a:pt x="213934" y="849414"/>
                </a:cubicBezTo>
                <a:cubicBezTo>
                  <a:pt x="233799" y="866547"/>
                  <a:pt x="262264" y="875113"/>
                  <a:pt x="299329" y="875113"/>
                </a:cubicBezTo>
                <a:cubicBezTo>
                  <a:pt x="324794" y="875113"/>
                  <a:pt x="346059" y="871546"/>
                  <a:pt x="363125" y="864414"/>
                </a:cubicBezTo>
                <a:cubicBezTo>
                  <a:pt x="380190" y="857281"/>
                  <a:pt x="393390" y="846381"/>
                  <a:pt x="402722" y="831716"/>
                </a:cubicBezTo>
                <a:cubicBezTo>
                  <a:pt x="412055" y="817050"/>
                  <a:pt x="416722" y="801317"/>
                  <a:pt x="416722" y="784518"/>
                </a:cubicBezTo>
                <a:cubicBezTo>
                  <a:pt x="416722" y="765986"/>
                  <a:pt x="412822" y="750421"/>
                  <a:pt x="405022" y="737821"/>
                </a:cubicBezTo>
                <a:cubicBezTo>
                  <a:pt x="397223" y="725222"/>
                  <a:pt x="386423" y="715289"/>
                  <a:pt x="372624" y="708023"/>
                </a:cubicBezTo>
                <a:cubicBezTo>
                  <a:pt x="358825" y="700757"/>
                  <a:pt x="337526" y="693724"/>
                  <a:pt x="308728" y="686924"/>
                </a:cubicBezTo>
                <a:cubicBezTo>
                  <a:pt x="279930" y="680125"/>
                  <a:pt x="261798" y="673592"/>
                  <a:pt x="254332" y="667326"/>
                </a:cubicBezTo>
                <a:cubicBezTo>
                  <a:pt x="248465" y="662393"/>
                  <a:pt x="245532" y="656460"/>
                  <a:pt x="245532" y="649527"/>
                </a:cubicBezTo>
                <a:cubicBezTo>
                  <a:pt x="245532" y="641927"/>
                  <a:pt x="248665" y="635861"/>
                  <a:pt x="254931" y="631328"/>
                </a:cubicBezTo>
                <a:cubicBezTo>
                  <a:pt x="264664" y="624262"/>
                  <a:pt x="278130" y="620728"/>
                  <a:pt x="295329" y="620728"/>
                </a:cubicBezTo>
                <a:cubicBezTo>
                  <a:pt x="311995" y="620728"/>
                  <a:pt x="324494" y="624028"/>
                  <a:pt x="332827" y="630628"/>
                </a:cubicBezTo>
                <a:cubicBezTo>
                  <a:pt x="341160" y="637227"/>
                  <a:pt x="346593" y="648060"/>
                  <a:pt x="349126" y="663126"/>
                </a:cubicBezTo>
                <a:lnTo>
                  <a:pt x="408322" y="660526"/>
                </a:lnTo>
                <a:cubicBezTo>
                  <a:pt x="407389" y="633594"/>
                  <a:pt x="397623" y="612062"/>
                  <a:pt x="379024" y="595930"/>
                </a:cubicBezTo>
                <a:cubicBezTo>
                  <a:pt x="360425" y="579798"/>
                  <a:pt x="332727" y="571731"/>
                  <a:pt x="295929" y="571731"/>
                </a:cubicBezTo>
                <a:close/>
                <a:moveTo>
                  <a:pt x="737858" y="0"/>
                </a:moveTo>
                <a:cubicBezTo>
                  <a:pt x="1145366" y="0"/>
                  <a:pt x="1475716" y="317869"/>
                  <a:pt x="1475716" y="709981"/>
                </a:cubicBezTo>
                <a:cubicBezTo>
                  <a:pt x="1475716" y="1102093"/>
                  <a:pt x="1145366" y="1419962"/>
                  <a:pt x="737858" y="1419962"/>
                </a:cubicBezTo>
                <a:cubicBezTo>
                  <a:pt x="330350" y="1419962"/>
                  <a:pt x="0" y="1102093"/>
                  <a:pt x="0" y="709981"/>
                </a:cubicBezTo>
                <a:cubicBezTo>
                  <a:pt x="0" y="317869"/>
                  <a:pt x="330350" y="0"/>
                  <a:pt x="737858" y="0"/>
                </a:cubicBezTo>
                <a:close/>
              </a:path>
            </a:pathLst>
          </a:custGeom>
        </p:spPr>
      </p:pic>
      <p:pic>
        <p:nvPicPr>
          <p:cNvPr id="22" name="Picture 21" descr="Breaking Barriers Innovations">
            <a:extLst>
              <a:ext uri="{FF2B5EF4-FFF2-40B4-BE49-F238E27FC236}">
                <a16:creationId xmlns:a16="http://schemas.microsoft.com/office/drawing/2014/main" id="{B91AE99F-2B1C-0F1D-AD64-18040E693190}"/>
              </a:ext>
            </a:extLst>
          </p:cNvPr>
          <p:cNvPicPr>
            <a:picLocks noChangeAspect="1" noChangeArrowheads="1"/>
          </p:cNvPicPr>
          <p:nvPr/>
        </p:nvPicPr>
        <p:blipFill>
          <a:blip r:embed="rId10" cstate="email">
            <a:duotone>
              <a:prstClr val="black"/>
              <a:schemeClr val="bg1">
                <a:tint val="45000"/>
                <a:satMod val="400000"/>
              </a:schemeClr>
            </a:duotone>
            <a:extLst>
              <a:ext uri="{BEBA8EAE-BF5A-486C-A8C5-ECC9F3942E4B}">
                <a14:imgProps xmlns:a14="http://schemas.microsoft.com/office/drawing/2010/main">
                  <a14:imgLayer r:embed="rId11">
                    <a14:imgEffect>
                      <a14:sharpenSoften amount="58000"/>
                    </a14:imgEffect>
                    <a14:imgEffect>
                      <a14:brightnessContrast bright="100000" contrast="100000"/>
                    </a14:imgEffect>
                  </a14:imgLayer>
                </a14:imgProps>
              </a:ext>
              <a:ext uri="{28A0092B-C50C-407E-A947-70E740481C1C}">
                <a14:useLocalDpi xmlns:a14="http://schemas.microsoft.com/office/drawing/2010/main"/>
              </a:ext>
            </a:extLst>
          </a:blip>
          <a:srcRect/>
          <a:stretch>
            <a:fillRect/>
          </a:stretch>
        </p:blipFill>
        <p:spPr bwMode="auto">
          <a:xfrm>
            <a:off x="10854199" y="95701"/>
            <a:ext cx="1344606" cy="109361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70B895FE-E3CC-833E-5D2E-6C283861F7EF}"/>
              </a:ext>
            </a:extLst>
          </p:cNvPr>
          <p:cNvPicPr>
            <a:picLocks noChangeAspect="1"/>
          </p:cNvPicPr>
          <p:nvPr/>
        </p:nvPicPr>
        <p:blipFill>
          <a:blip r:embed="rId12" cstate="email">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a:xfrm>
            <a:off x="141113" y="176449"/>
            <a:ext cx="1096368" cy="1048554"/>
          </a:xfrm>
          <a:custGeom>
            <a:avLst/>
            <a:gdLst/>
            <a:ahLst/>
            <a:cxnLst/>
            <a:rect l="l" t="t" r="r" b="b"/>
            <a:pathLst>
              <a:path w="1525808" h="1459266">
                <a:moveTo>
                  <a:pt x="677955" y="762168"/>
                </a:moveTo>
                <a:lnTo>
                  <a:pt x="735152" y="832763"/>
                </a:lnTo>
                <a:cubicBezTo>
                  <a:pt x="725552" y="840763"/>
                  <a:pt x="716686" y="846496"/>
                  <a:pt x="708553" y="849962"/>
                </a:cubicBezTo>
                <a:cubicBezTo>
                  <a:pt x="700420" y="853429"/>
                  <a:pt x="691954" y="855162"/>
                  <a:pt x="683155" y="855162"/>
                </a:cubicBezTo>
                <a:cubicBezTo>
                  <a:pt x="669822" y="855162"/>
                  <a:pt x="659190" y="851329"/>
                  <a:pt x="651257" y="843663"/>
                </a:cubicBezTo>
                <a:cubicBezTo>
                  <a:pt x="643324" y="835997"/>
                  <a:pt x="639357" y="826097"/>
                  <a:pt x="639357" y="813965"/>
                </a:cubicBezTo>
                <a:cubicBezTo>
                  <a:pt x="639357" y="804365"/>
                  <a:pt x="642557" y="794966"/>
                  <a:pt x="648957" y="785766"/>
                </a:cubicBezTo>
                <a:cubicBezTo>
                  <a:pt x="655356" y="776567"/>
                  <a:pt x="665023" y="768701"/>
                  <a:pt x="677955" y="762168"/>
                </a:cubicBezTo>
                <a:close/>
                <a:moveTo>
                  <a:pt x="701954" y="637775"/>
                </a:moveTo>
                <a:cubicBezTo>
                  <a:pt x="711153" y="637775"/>
                  <a:pt x="718453" y="640309"/>
                  <a:pt x="723852" y="645375"/>
                </a:cubicBezTo>
                <a:cubicBezTo>
                  <a:pt x="729252" y="650441"/>
                  <a:pt x="731952" y="656574"/>
                  <a:pt x="731952" y="663774"/>
                </a:cubicBezTo>
                <a:cubicBezTo>
                  <a:pt x="731952" y="672307"/>
                  <a:pt x="726352" y="680906"/>
                  <a:pt x="715153" y="689572"/>
                </a:cubicBezTo>
                <a:lnTo>
                  <a:pt x="699954" y="701171"/>
                </a:lnTo>
                <a:lnTo>
                  <a:pt x="686155" y="685172"/>
                </a:lnTo>
                <a:cubicBezTo>
                  <a:pt x="677622" y="675306"/>
                  <a:pt x="673355" y="666907"/>
                  <a:pt x="673355" y="659974"/>
                </a:cubicBezTo>
                <a:cubicBezTo>
                  <a:pt x="673355" y="654108"/>
                  <a:pt x="675889" y="648941"/>
                  <a:pt x="680955" y="644475"/>
                </a:cubicBezTo>
                <a:cubicBezTo>
                  <a:pt x="686021" y="640009"/>
                  <a:pt x="693021" y="637775"/>
                  <a:pt x="701954" y="637775"/>
                </a:cubicBezTo>
                <a:close/>
                <a:moveTo>
                  <a:pt x="860437" y="603177"/>
                </a:moveTo>
                <a:lnTo>
                  <a:pt x="930433" y="896360"/>
                </a:lnTo>
                <a:lnTo>
                  <a:pt x="994629" y="896360"/>
                </a:lnTo>
                <a:lnTo>
                  <a:pt x="1052825" y="677173"/>
                </a:lnTo>
                <a:lnTo>
                  <a:pt x="1111222" y="896360"/>
                </a:lnTo>
                <a:lnTo>
                  <a:pt x="1174018" y="896360"/>
                </a:lnTo>
                <a:lnTo>
                  <a:pt x="1245214" y="603177"/>
                </a:lnTo>
                <a:lnTo>
                  <a:pt x="1185617" y="603177"/>
                </a:lnTo>
                <a:lnTo>
                  <a:pt x="1140620" y="807965"/>
                </a:lnTo>
                <a:lnTo>
                  <a:pt x="1089223" y="603177"/>
                </a:lnTo>
                <a:lnTo>
                  <a:pt x="1018827" y="603177"/>
                </a:lnTo>
                <a:lnTo>
                  <a:pt x="965231" y="804565"/>
                </a:lnTo>
                <a:lnTo>
                  <a:pt x="921033" y="603177"/>
                </a:lnTo>
                <a:close/>
                <a:moveTo>
                  <a:pt x="298885" y="603177"/>
                </a:moveTo>
                <a:lnTo>
                  <a:pt x="298885" y="896360"/>
                </a:lnTo>
                <a:lnTo>
                  <a:pt x="353882" y="896360"/>
                </a:lnTo>
                <a:lnTo>
                  <a:pt x="353882" y="705171"/>
                </a:lnTo>
                <a:lnTo>
                  <a:pt x="472075" y="896360"/>
                </a:lnTo>
                <a:lnTo>
                  <a:pt x="531471" y="896360"/>
                </a:lnTo>
                <a:lnTo>
                  <a:pt x="531471" y="603177"/>
                </a:lnTo>
                <a:lnTo>
                  <a:pt x="476474" y="603177"/>
                </a:lnTo>
                <a:lnTo>
                  <a:pt x="476474" y="798965"/>
                </a:lnTo>
                <a:lnTo>
                  <a:pt x="356482" y="603177"/>
                </a:lnTo>
                <a:close/>
                <a:moveTo>
                  <a:pt x="700554" y="598178"/>
                </a:moveTo>
                <a:cubicBezTo>
                  <a:pt x="674289" y="598178"/>
                  <a:pt x="654056" y="604344"/>
                  <a:pt x="639857" y="616677"/>
                </a:cubicBezTo>
                <a:cubicBezTo>
                  <a:pt x="625658" y="629009"/>
                  <a:pt x="618559" y="644042"/>
                  <a:pt x="618559" y="661774"/>
                </a:cubicBezTo>
                <a:cubicBezTo>
                  <a:pt x="618559" y="671373"/>
                  <a:pt x="621092" y="681539"/>
                  <a:pt x="626158" y="692272"/>
                </a:cubicBezTo>
                <a:cubicBezTo>
                  <a:pt x="631225" y="703005"/>
                  <a:pt x="638757" y="714304"/>
                  <a:pt x="648757" y="726170"/>
                </a:cubicBezTo>
                <a:cubicBezTo>
                  <a:pt x="626492" y="737236"/>
                  <a:pt x="609759" y="750268"/>
                  <a:pt x="598560" y="765268"/>
                </a:cubicBezTo>
                <a:cubicBezTo>
                  <a:pt x="587361" y="780267"/>
                  <a:pt x="581761" y="797166"/>
                  <a:pt x="581761" y="815964"/>
                </a:cubicBezTo>
                <a:cubicBezTo>
                  <a:pt x="581761" y="836630"/>
                  <a:pt x="588894" y="854895"/>
                  <a:pt x="603160" y="870761"/>
                </a:cubicBezTo>
                <a:cubicBezTo>
                  <a:pt x="621559" y="891293"/>
                  <a:pt x="649023" y="901559"/>
                  <a:pt x="685555" y="901559"/>
                </a:cubicBezTo>
                <a:cubicBezTo>
                  <a:pt x="703953" y="901559"/>
                  <a:pt x="719819" y="899026"/>
                  <a:pt x="733152" y="893960"/>
                </a:cubicBezTo>
                <a:cubicBezTo>
                  <a:pt x="746484" y="888893"/>
                  <a:pt x="759083" y="881027"/>
                  <a:pt x="770949" y="870361"/>
                </a:cubicBezTo>
                <a:cubicBezTo>
                  <a:pt x="786282" y="884627"/>
                  <a:pt x="802281" y="895826"/>
                  <a:pt x="818946" y="903959"/>
                </a:cubicBezTo>
                <a:lnTo>
                  <a:pt x="852944" y="860562"/>
                </a:lnTo>
                <a:cubicBezTo>
                  <a:pt x="848278" y="858295"/>
                  <a:pt x="840978" y="853662"/>
                  <a:pt x="831046" y="846663"/>
                </a:cubicBezTo>
                <a:cubicBezTo>
                  <a:pt x="821113" y="839663"/>
                  <a:pt x="813013" y="833230"/>
                  <a:pt x="806747" y="827364"/>
                </a:cubicBezTo>
                <a:cubicBezTo>
                  <a:pt x="811014" y="821764"/>
                  <a:pt x="815013" y="814798"/>
                  <a:pt x="818746" y="806465"/>
                </a:cubicBezTo>
                <a:cubicBezTo>
                  <a:pt x="822479" y="798132"/>
                  <a:pt x="826879" y="784966"/>
                  <a:pt x="831946" y="766967"/>
                </a:cubicBezTo>
                <a:lnTo>
                  <a:pt x="781149" y="755368"/>
                </a:lnTo>
                <a:cubicBezTo>
                  <a:pt x="777682" y="769101"/>
                  <a:pt x="773549" y="780233"/>
                  <a:pt x="768749" y="788766"/>
                </a:cubicBezTo>
                <a:lnTo>
                  <a:pt x="727952" y="734969"/>
                </a:lnTo>
                <a:cubicBezTo>
                  <a:pt x="749417" y="721504"/>
                  <a:pt x="763683" y="709438"/>
                  <a:pt x="770749" y="698772"/>
                </a:cubicBezTo>
                <a:cubicBezTo>
                  <a:pt x="777816" y="688106"/>
                  <a:pt x="781349" y="676840"/>
                  <a:pt x="781349" y="664974"/>
                </a:cubicBezTo>
                <a:cubicBezTo>
                  <a:pt x="781349" y="646308"/>
                  <a:pt x="774216" y="630509"/>
                  <a:pt x="759950" y="617577"/>
                </a:cubicBezTo>
                <a:cubicBezTo>
                  <a:pt x="745684" y="604644"/>
                  <a:pt x="725885" y="598178"/>
                  <a:pt x="700554" y="598178"/>
                </a:cubicBezTo>
                <a:close/>
                <a:moveTo>
                  <a:pt x="762904" y="0"/>
                </a:moveTo>
                <a:cubicBezTo>
                  <a:pt x="1184244" y="0"/>
                  <a:pt x="1525808" y="326668"/>
                  <a:pt x="1525808" y="729633"/>
                </a:cubicBezTo>
                <a:cubicBezTo>
                  <a:pt x="1525808" y="1132598"/>
                  <a:pt x="1184244" y="1459266"/>
                  <a:pt x="762904" y="1459266"/>
                </a:cubicBezTo>
                <a:cubicBezTo>
                  <a:pt x="341564" y="1459266"/>
                  <a:pt x="0" y="1132598"/>
                  <a:pt x="0" y="729633"/>
                </a:cubicBezTo>
                <a:cubicBezTo>
                  <a:pt x="0" y="326668"/>
                  <a:pt x="341564" y="0"/>
                  <a:pt x="762904" y="0"/>
                </a:cubicBezTo>
                <a:close/>
              </a:path>
            </a:pathLst>
          </a:custGeom>
          <a:ln w="190500" cap="rnd">
            <a:noFill/>
            <a:prstDash val="solid"/>
          </a:ln>
          <a:effectLst>
            <a:outerShdw sx="1000" sy="1000" algn="bl" rotWithShape="0">
              <a:srgbClr val="000000"/>
            </a:outerShdw>
          </a:effectLst>
        </p:spPr>
      </p:pic>
      <p:pic>
        <p:nvPicPr>
          <p:cNvPr id="12" name="Picture 11" descr="Visit Broadstairs - quintessential seaside town on the Kent coast - Visit  Thanet">
            <a:extLst>
              <a:ext uri="{FF2B5EF4-FFF2-40B4-BE49-F238E27FC236}">
                <a16:creationId xmlns:a16="http://schemas.microsoft.com/office/drawing/2014/main" id="{4F0725B2-EC8A-81F2-4A32-752345C5A80E}"/>
              </a:ext>
            </a:extLst>
          </p:cNvPr>
          <p:cNvPicPr>
            <a:picLocks noChangeAspect="1" noChangeArrowheads="1"/>
          </p:cNvPicPr>
          <p:nvPr/>
        </p:nvPicPr>
        <p:blipFill>
          <a:blip r:embed="rId13" cstate="email">
            <a:duotone>
              <a:schemeClr val="bg2">
                <a:shade val="45000"/>
                <a:satMod val="135000"/>
              </a:schemeClr>
              <a:prstClr val="white"/>
            </a:duotone>
            <a:extLst>
              <a:ext uri="{28A0092B-C50C-407E-A947-70E740481C1C}">
                <a14:useLocalDpi xmlns:a14="http://schemas.microsoft.com/office/drawing/2010/main"/>
              </a:ext>
            </a:extLst>
          </a:blip>
          <a:srcRect/>
          <a:stretch/>
        </p:blipFill>
        <p:spPr bwMode="auto">
          <a:xfrm>
            <a:off x="141113" y="5749211"/>
            <a:ext cx="1069721" cy="996064"/>
          </a:xfrm>
          <a:custGeom>
            <a:avLst/>
            <a:gdLst/>
            <a:ahLst/>
            <a:cxnLst/>
            <a:rect l="l" t="t" r="r" b="b"/>
            <a:pathLst>
              <a:path w="1488724" h="1386216">
                <a:moveTo>
                  <a:pt x="693640" y="714168"/>
                </a:moveTo>
                <a:lnTo>
                  <a:pt x="750836" y="784763"/>
                </a:lnTo>
                <a:cubicBezTo>
                  <a:pt x="741237" y="792763"/>
                  <a:pt x="732371" y="798496"/>
                  <a:pt x="724238" y="801962"/>
                </a:cubicBezTo>
                <a:cubicBezTo>
                  <a:pt x="716105" y="805429"/>
                  <a:pt x="707639" y="807162"/>
                  <a:pt x="698839" y="807162"/>
                </a:cubicBezTo>
                <a:cubicBezTo>
                  <a:pt x="685507" y="807162"/>
                  <a:pt x="674874" y="803329"/>
                  <a:pt x="666941" y="795663"/>
                </a:cubicBezTo>
                <a:cubicBezTo>
                  <a:pt x="659008" y="787997"/>
                  <a:pt x="655042" y="778097"/>
                  <a:pt x="655042" y="765964"/>
                </a:cubicBezTo>
                <a:cubicBezTo>
                  <a:pt x="655042" y="756365"/>
                  <a:pt x="658242" y="746966"/>
                  <a:pt x="664641" y="737766"/>
                </a:cubicBezTo>
                <a:cubicBezTo>
                  <a:pt x="671041" y="728567"/>
                  <a:pt x="680707" y="720701"/>
                  <a:pt x="693640" y="714168"/>
                </a:cubicBezTo>
                <a:close/>
                <a:moveTo>
                  <a:pt x="717638" y="589775"/>
                </a:moveTo>
                <a:cubicBezTo>
                  <a:pt x="726838" y="589775"/>
                  <a:pt x="734137" y="592308"/>
                  <a:pt x="739537" y="597375"/>
                </a:cubicBezTo>
                <a:cubicBezTo>
                  <a:pt x="744936" y="602441"/>
                  <a:pt x="747636" y="608574"/>
                  <a:pt x="747636" y="615774"/>
                </a:cubicBezTo>
                <a:cubicBezTo>
                  <a:pt x="747636" y="624307"/>
                  <a:pt x="742037" y="632906"/>
                  <a:pt x="730837" y="641572"/>
                </a:cubicBezTo>
                <a:lnTo>
                  <a:pt x="715638" y="653171"/>
                </a:lnTo>
                <a:lnTo>
                  <a:pt x="701839" y="637172"/>
                </a:lnTo>
                <a:cubicBezTo>
                  <a:pt x="693306" y="627306"/>
                  <a:pt x="689040" y="618907"/>
                  <a:pt x="689040" y="611974"/>
                </a:cubicBezTo>
                <a:cubicBezTo>
                  <a:pt x="689040" y="606108"/>
                  <a:pt x="691573" y="600941"/>
                  <a:pt x="696639" y="596475"/>
                </a:cubicBezTo>
                <a:cubicBezTo>
                  <a:pt x="701706" y="592008"/>
                  <a:pt x="708705" y="589775"/>
                  <a:pt x="717638" y="589775"/>
                </a:cubicBezTo>
                <a:close/>
                <a:moveTo>
                  <a:pt x="894195" y="555177"/>
                </a:moveTo>
                <a:lnTo>
                  <a:pt x="894195" y="848359"/>
                </a:lnTo>
                <a:lnTo>
                  <a:pt x="949191" y="848359"/>
                </a:lnTo>
                <a:lnTo>
                  <a:pt x="949191" y="617574"/>
                </a:lnTo>
                <a:lnTo>
                  <a:pt x="1007188" y="848359"/>
                </a:lnTo>
                <a:lnTo>
                  <a:pt x="1064184" y="848359"/>
                </a:lnTo>
                <a:lnTo>
                  <a:pt x="1122381" y="617574"/>
                </a:lnTo>
                <a:lnTo>
                  <a:pt x="1122381" y="848359"/>
                </a:lnTo>
                <a:lnTo>
                  <a:pt x="1177377" y="848359"/>
                </a:lnTo>
                <a:lnTo>
                  <a:pt x="1177377" y="555177"/>
                </a:lnTo>
                <a:lnTo>
                  <a:pt x="1088583" y="555177"/>
                </a:lnTo>
                <a:lnTo>
                  <a:pt x="1035986" y="755165"/>
                </a:lnTo>
                <a:lnTo>
                  <a:pt x="982789" y="555177"/>
                </a:lnTo>
                <a:close/>
                <a:moveTo>
                  <a:pt x="324295" y="555177"/>
                </a:moveTo>
                <a:lnTo>
                  <a:pt x="324295" y="848359"/>
                </a:lnTo>
                <a:lnTo>
                  <a:pt x="383491" y="848359"/>
                </a:lnTo>
                <a:lnTo>
                  <a:pt x="383491" y="759765"/>
                </a:lnTo>
                <a:lnTo>
                  <a:pt x="431488" y="710768"/>
                </a:lnTo>
                <a:lnTo>
                  <a:pt x="512083" y="848359"/>
                </a:lnTo>
                <a:lnTo>
                  <a:pt x="588679" y="848359"/>
                </a:lnTo>
                <a:lnTo>
                  <a:pt x="472286" y="669370"/>
                </a:lnTo>
                <a:lnTo>
                  <a:pt x="582679" y="555177"/>
                </a:lnTo>
                <a:lnTo>
                  <a:pt x="503084" y="555177"/>
                </a:lnTo>
                <a:lnTo>
                  <a:pt x="383491" y="685369"/>
                </a:lnTo>
                <a:lnTo>
                  <a:pt x="383491" y="555177"/>
                </a:lnTo>
                <a:close/>
                <a:moveTo>
                  <a:pt x="716238" y="550178"/>
                </a:moveTo>
                <a:cubicBezTo>
                  <a:pt x="689973" y="550178"/>
                  <a:pt x="669741" y="556344"/>
                  <a:pt x="655542" y="568677"/>
                </a:cubicBezTo>
                <a:cubicBezTo>
                  <a:pt x="641343" y="581009"/>
                  <a:pt x="634243" y="596042"/>
                  <a:pt x="634243" y="613774"/>
                </a:cubicBezTo>
                <a:cubicBezTo>
                  <a:pt x="634243" y="623373"/>
                  <a:pt x="636776" y="633539"/>
                  <a:pt x="641843" y="644272"/>
                </a:cubicBezTo>
                <a:cubicBezTo>
                  <a:pt x="646909" y="655005"/>
                  <a:pt x="654442" y="666304"/>
                  <a:pt x="664441" y="678170"/>
                </a:cubicBezTo>
                <a:cubicBezTo>
                  <a:pt x="642176" y="689236"/>
                  <a:pt x="625444" y="702268"/>
                  <a:pt x="614244" y="717268"/>
                </a:cubicBezTo>
                <a:cubicBezTo>
                  <a:pt x="603045" y="732267"/>
                  <a:pt x="597445" y="749166"/>
                  <a:pt x="597445" y="767964"/>
                </a:cubicBezTo>
                <a:cubicBezTo>
                  <a:pt x="597445" y="788630"/>
                  <a:pt x="604578" y="806895"/>
                  <a:pt x="618844" y="822761"/>
                </a:cubicBezTo>
                <a:cubicBezTo>
                  <a:pt x="637243" y="843293"/>
                  <a:pt x="664708" y="853559"/>
                  <a:pt x="701239" y="853559"/>
                </a:cubicBezTo>
                <a:cubicBezTo>
                  <a:pt x="719638" y="853559"/>
                  <a:pt x="735504" y="851026"/>
                  <a:pt x="748836" y="845960"/>
                </a:cubicBezTo>
                <a:cubicBezTo>
                  <a:pt x="762169" y="840893"/>
                  <a:pt x="774768" y="833027"/>
                  <a:pt x="786634" y="822361"/>
                </a:cubicBezTo>
                <a:cubicBezTo>
                  <a:pt x="801966" y="836627"/>
                  <a:pt x="817965" y="847826"/>
                  <a:pt x="834631" y="855959"/>
                </a:cubicBezTo>
                <a:lnTo>
                  <a:pt x="868629" y="812562"/>
                </a:lnTo>
                <a:cubicBezTo>
                  <a:pt x="863962" y="810295"/>
                  <a:pt x="856663" y="805662"/>
                  <a:pt x="846730" y="798663"/>
                </a:cubicBezTo>
                <a:cubicBezTo>
                  <a:pt x="836798" y="791663"/>
                  <a:pt x="828698" y="785230"/>
                  <a:pt x="822432" y="779364"/>
                </a:cubicBezTo>
                <a:cubicBezTo>
                  <a:pt x="826698" y="773764"/>
                  <a:pt x="830698" y="766798"/>
                  <a:pt x="834431" y="758465"/>
                </a:cubicBezTo>
                <a:cubicBezTo>
                  <a:pt x="838164" y="750132"/>
                  <a:pt x="842564" y="736966"/>
                  <a:pt x="847630" y="718967"/>
                </a:cubicBezTo>
                <a:lnTo>
                  <a:pt x="796833" y="707368"/>
                </a:lnTo>
                <a:cubicBezTo>
                  <a:pt x="793367" y="721101"/>
                  <a:pt x="789234" y="732233"/>
                  <a:pt x="784434" y="740766"/>
                </a:cubicBezTo>
                <a:lnTo>
                  <a:pt x="743637" y="686969"/>
                </a:lnTo>
                <a:cubicBezTo>
                  <a:pt x="765102" y="673504"/>
                  <a:pt x="779368" y="661438"/>
                  <a:pt x="786434" y="650772"/>
                </a:cubicBezTo>
                <a:cubicBezTo>
                  <a:pt x="793500" y="640106"/>
                  <a:pt x="797033" y="628840"/>
                  <a:pt x="797033" y="616974"/>
                </a:cubicBezTo>
                <a:cubicBezTo>
                  <a:pt x="797033" y="598308"/>
                  <a:pt x="789900" y="582509"/>
                  <a:pt x="775635" y="569577"/>
                </a:cubicBezTo>
                <a:cubicBezTo>
                  <a:pt x="761369" y="556644"/>
                  <a:pt x="741570" y="550178"/>
                  <a:pt x="716238" y="550178"/>
                </a:cubicBezTo>
                <a:close/>
                <a:moveTo>
                  <a:pt x="744362" y="0"/>
                </a:moveTo>
                <a:cubicBezTo>
                  <a:pt x="1155462" y="0"/>
                  <a:pt x="1488724" y="310315"/>
                  <a:pt x="1488724" y="693108"/>
                </a:cubicBezTo>
                <a:cubicBezTo>
                  <a:pt x="1488724" y="1075901"/>
                  <a:pt x="1155462" y="1386216"/>
                  <a:pt x="744362" y="1386216"/>
                </a:cubicBezTo>
                <a:cubicBezTo>
                  <a:pt x="333262" y="1386216"/>
                  <a:pt x="0" y="1075901"/>
                  <a:pt x="0" y="693108"/>
                </a:cubicBezTo>
                <a:cubicBezTo>
                  <a:pt x="0" y="310315"/>
                  <a:pt x="333262" y="0"/>
                  <a:pt x="744362" y="0"/>
                </a:cubicBezTo>
                <a:close/>
              </a:path>
            </a:pathLst>
          </a:custGeom>
          <a:ln w="190500" cap="rnd">
            <a:noFill/>
            <a:prstDash val="solid"/>
          </a:ln>
          <a:effectLst>
            <a:outerShdw sx="1000" sy="1000" algn="bl" rotWithShape="0">
              <a:srgbClr val="000000"/>
            </a:outerShdw>
          </a:effectLst>
          <a:extLst>
            <a:ext uri="{909E8E84-426E-40DD-AFC4-6F175D3DCCD1}">
              <a14:hiddenFill xmlns:a14="http://schemas.microsoft.com/office/drawing/2010/main">
                <a:solidFill>
                  <a:srgbClr val="FFFFFF"/>
                </a:solidFill>
              </a14:hiddenFill>
            </a:ext>
          </a:extLst>
        </p:spPr>
      </p:pic>
      <p:sp>
        <p:nvSpPr>
          <p:cNvPr id="14" name="Right Arrow 13">
            <a:extLst>
              <a:ext uri="{FF2B5EF4-FFF2-40B4-BE49-F238E27FC236}">
                <a16:creationId xmlns:a16="http://schemas.microsoft.com/office/drawing/2014/main" id="{CC0FECF6-0943-AFD2-9268-C406A53C6FC0}"/>
              </a:ext>
            </a:extLst>
          </p:cNvPr>
          <p:cNvSpPr/>
          <p:nvPr/>
        </p:nvSpPr>
        <p:spPr>
          <a:xfrm>
            <a:off x="4453782" y="3062725"/>
            <a:ext cx="6177133" cy="1849821"/>
          </a:xfrm>
          <a:prstGeom prst="rightArrow">
            <a:avLst/>
          </a:prstGeom>
          <a:gradFill flip="none" rotWithShape="1">
            <a:gsLst>
              <a:gs pos="0">
                <a:srgbClr val="C01E00"/>
              </a:gs>
              <a:gs pos="100000">
                <a:srgbClr val="1E263E"/>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3">
              <a:defRPr/>
            </a:pPr>
            <a:endParaRPr lang="en-GB">
              <a:solidFill>
                <a:prstClr val="white"/>
              </a:solidFill>
              <a:latin typeface="Aptos" panose="02110004020202020204"/>
            </a:endParaRPr>
          </a:p>
        </p:txBody>
      </p:sp>
      <p:sp>
        <p:nvSpPr>
          <p:cNvPr id="16" name="Rounded Rectangle 15">
            <a:extLst>
              <a:ext uri="{FF2B5EF4-FFF2-40B4-BE49-F238E27FC236}">
                <a16:creationId xmlns:a16="http://schemas.microsoft.com/office/drawing/2014/main" id="{A1AC6A1D-B201-BF54-69EC-61BA83ECC591}"/>
              </a:ext>
            </a:extLst>
          </p:cNvPr>
          <p:cNvSpPr/>
          <p:nvPr/>
        </p:nvSpPr>
        <p:spPr>
          <a:xfrm>
            <a:off x="2347740" y="1494170"/>
            <a:ext cx="2309209" cy="4995351"/>
          </a:xfrm>
          <a:prstGeom prst="roundRect">
            <a:avLst>
              <a:gd name="adj" fmla="val 0"/>
            </a:avLst>
          </a:prstGeom>
          <a:solidFill>
            <a:srgbClr val="102635"/>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108000" tIns="108000" rIns="72000" rtlCol="0" anchor="t" anchorCtr="0"/>
          <a:lstStyle/>
          <a:p>
            <a:pPr algn="ctr" defTabSz="914363">
              <a:defRPr/>
            </a:pPr>
            <a:r>
              <a:rPr lang="en-GB" sz="2400" b="1">
                <a:solidFill>
                  <a:prstClr val="white"/>
                </a:solidFill>
                <a:latin typeface="Arial" panose="020B0604020202020204" pitchFamily="34" charset="0"/>
                <a:cs typeface="Arial" panose="020B0604020202020204" pitchFamily="34" charset="0"/>
              </a:rPr>
              <a:t>The Issue</a:t>
            </a:r>
          </a:p>
          <a:p>
            <a:pPr algn="ctr" defTabSz="914363">
              <a:defRPr/>
            </a:pPr>
            <a:endParaRPr lang="en-GB" sz="2400" b="1">
              <a:solidFill>
                <a:prstClr val="white"/>
              </a:solidFill>
              <a:latin typeface="Arial" panose="020B0604020202020204" pitchFamily="34" charset="0"/>
              <a:cs typeface="Arial" panose="020B0604020202020204" pitchFamily="34" charset="0"/>
            </a:endParaRPr>
          </a:p>
          <a:p>
            <a:pPr algn="ctr" defTabSz="914363">
              <a:defRPr/>
            </a:pPr>
            <a:endParaRPr lang="en-GB" sz="400">
              <a:solidFill>
                <a:prstClr val="white"/>
              </a:solidFill>
              <a:latin typeface="Arial" panose="020B0604020202020204" pitchFamily="34" charset="0"/>
              <a:cs typeface="Arial" panose="020B0604020202020204" pitchFamily="34" charset="0"/>
            </a:endParaRPr>
          </a:p>
          <a:p>
            <a:pPr algn="ctr" defTabSz="914363">
              <a:defRPr/>
            </a:pPr>
            <a:r>
              <a:rPr lang="en-GB">
                <a:solidFill>
                  <a:prstClr val="white"/>
                </a:solidFill>
                <a:latin typeface="Arial" panose="020B0604020202020204" pitchFamily="34" charset="0"/>
                <a:cs typeface="Arial" panose="020B0604020202020204" pitchFamily="34" charset="0"/>
              </a:rPr>
              <a:t>High NEET rates, poor transport, and shortages in healthcare and eldercare impact coastal populations, limiting jobs and affecting health. </a:t>
            </a:r>
            <a:r>
              <a:rPr lang="en-GB" sz="1800">
                <a:latin typeface="Arial" panose="020B0604020202020204" pitchFamily="34" charset="0"/>
                <a:cs typeface="Arial" panose="020B0604020202020204" pitchFamily="34" charset="0"/>
              </a:rPr>
              <a:t>21.7% of working-age residents with no qualifications</a:t>
            </a:r>
            <a:endParaRPr lang="en-GB">
              <a:solidFill>
                <a:prstClr val="white"/>
              </a:solidFill>
              <a:latin typeface="Arial" panose="020B0604020202020204" pitchFamily="34" charset="0"/>
              <a:cs typeface="Arial" panose="020B0604020202020204" pitchFamily="34" charset="0"/>
            </a:endParaRPr>
          </a:p>
        </p:txBody>
      </p:sp>
      <p:sp>
        <p:nvSpPr>
          <p:cNvPr id="25" name="Round Same-side Corner of Rectangle 24">
            <a:extLst>
              <a:ext uri="{FF2B5EF4-FFF2-40B4-BE49-F238E27FC236}">
                <a16:creationId xmlns:a16="http://schemas.microsoft.com/office/drawing/2014/main" id="{65A331D6-D19B-C1D7-1114-64E3EC9C5F22}"/>
              </a:ext>
            </a:extLst>
          </p:cNvPr>
          <p:cNvSpPr/>
          <p:nvPr/>
        </p:nvSpPr>
        <p:spPr>
          <a:xfrm>
            <a:off x="2518718" y="6108178"/>
            <a:ext cx="2014780" cy="381344"/>
          </a:xfrm>
          <a:prstGeom prst="round2SameRect">
            <a:avLst/>
          </a:prstGeom>
          <a:solidFill>
            <a:srgbClr val="C01E00"/>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3">
              <a:defRPr/>
            </a:pPr>
            <a:endParaRPr lang="en-GB">
              <a:solidFill>
                <a:prstClr val="white"/>
              </a:solidFill>
              <a:latin typeface="Aptos" panose="02110004020202020204"/>
            </a:endParaRPr>
          </a:p>
        </p:txBody>
      </p:sp>
      <p:sp>
        <p:nvSpPr>
          <p:cNvPr id="35" name="Rounded Rectangle 34">
            <a:extLst>
              <a:ext uri="{FF2B5EF4-FFF2-40B4-BE49-F238E27FC236}">
                <a16:creationId xmlns:a16="http://schemas.microsoft.com/office/drawing/2014/main" id="{78442B68-B03E-1D81-0CC1-A30FB2BB4014}"/>
              </a:ext>
            </a:extLst>
          </p:cNvPr>
          <p:cNvSpPr/>
          <p:nvPr/>
        </p:nvSpPr>
        <p:spPr>
          <a:xfrm>
            <a:off x="4789208" y="1504501"/>
            <a:ext cx="2309209" cy="4995351"/>
          </a:xfrm>
          <a:prstGeom prst="roundRect">
            <a:avLst>
              <a:gd name="adj" fmla="val 0"/>
            </a:avLst>
          </a:prstGeom>
          <a:solidFill>
            <a:srgbClr val="102635"/>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rtlCol="0" anchor="t" anchorCtr="0"/>
          <a:lstStyle/>
          <a:p>
            <a:pPr algn="ctr" defTabSz="914363">
              <a:defRPr/>
            </a:pPr>
            <a:r>
              <a:rPr lang="en-GB" sz="2400" b="1">
                <a:solidFill>
                  <a:prstClr val="white"/>
                </a:solidFill>
                <a:latin typeface="Arial" panose="020B0604020202020204" pitchFamily="34" charset="0"/>
                <a:cs typeface="Arial" panose="020B0604020202020204" pitchFamily="34" charset="0"/>
              </a:rPr>
              <a:t>Evidence Base</a:t>
            </a:r>
          </a:p>
          <a:p>
            <a:pPr algn="ctr" defTabSz="914363">
              <a:defRPr/>
            </a:pPr>
            <a:endParaRPr lang="en-GB" sz="2400" b="1">
              <a:solidFill>
                <a:prstClr val="white"/>
              </a:solidFill>
              <a:latin typeface="Arial" panose="020B0604020202020204" pitchFamily="34" charset="0"/>
              <a:cs typeface="Arial" panose="020B0604020202020204" pitchFamily="34" charset="0"/>
            </a:endParaRPr>
          </a:p>
          <a:p>
            <a:pPr algn="ctr" defTabSz="914363">
              <a:defRPr/>
            </a:pPr>
            <a:endParaRPr lang="en-GB" sz="400" b="1">
              <a:solidFill>
                <a:prstClr val="white"/>
              </a:solidFill>
              <a:latin typeface="Arial" panose="020B0604020202020204" pitchFamily="34" charset="0"/>
              <a:cs typeface="Arial" panose="020B0604020202020204" pitchFamily="34" charset="0"/>
            </a:endParaRPr>
          </a:p>
          <a:p>
            <a:pPr algn="ctr" defTabSz="914363">
              <a:defRPr/>
            </a:pPr>
            <a:r>
              <a:rPr lang="en-US">
                <a:solidFill>
                  <a:prstClr val="white"/>
                </a:solidFill>
                <a:latin typeface="Arial" panose="020B0604020202020204" pitchFamily="34" charset="0"/>
                <a:cs typeface="Arial" panose="020B0604020202020204" pitchFamily="34" charset="0"/>
              </a:rPr>
              <a:t>Lincolnshire Career Hub –  over 12,500 students' career aspirations</a:t>
            </a:r>
          </a:p>
          <a:p>
            <a:pPr algn="ctr" defTabSz="914363">
              <a:defRPr/>
            </a:pPr>
            <a:endParaRPr lang="en-US">
              <a:solidFill>
                <a:prstClr val="white"/>
              </a:solidFill>
              <a:latin typeface="Arial" panose="020B0604020202020204" pitchFamily="34" charset="0"/>
              <a:cs typeface="Arial" panose="020B0604020202020204" pitchFamily="34" charset="0"/>
            </a:endParaRPr>
          </a:p>
          <a:p>
            <a:pPr algn="ctr" defTabSz="914363">
              <a:defRPr/>
            </a:pPr>
            <a:r>
              <a:rPr lang="en-US" err="1">
                <a:solidFill>
                  <a:prstClr val="white"/>
                </a:solidFill>
                <a:latin typeface="Arial" panose="020B0604020202020204" pitchFamily="34" charset="0"/>
                <a:cs typeface="Arial" panose="020B0604020202020204" pitchFamily="34" charset="0"/>
              </a:rPr>
              <a:t>Underutilised</a:t>
            </a:r>
            <a:r>
              <a:rPr lang="en-US">
                <a:solidFill>
                  <a:prstClr val="white"/>
                </a:solidFill>
                <a:latin typeface="Arial" panose="020B0604020202020204" pitchFamily="34" charset="0"/>
                <a:cs typeface="Arial" panose="020B0604020202020204" pitchFamily="34" charset="0"/>
              </a:rPr>
              <a:t> community transport</a:t>
            </a:r>
          </a:p>
          <a:p>
            <a:pPr algn="ctr" defTabSz="914363">
              <a:defRPr/>
            </a:pPr>
            <a:endParaRPr lang="en-US">
              <a:solidFill>
                <a:prstClr val="white"/>
              </a:solidFill>
              <a:latin typeface="Arial" panose="020B0604020202020204" pitchFamily="34" charset="0"/>
              <a:cs typeface="Arial" panose="020B0604020202020204" pitchFamily="34" charset="0"/>
            </a:endParaRPr>
          </a:p>
          <a:p>
            <a:pPr algn="ctr" defTabSz="914363">
              <a:defRPr/>
            </a:pPr>
            <a:r>
              <a:rPr lang="en-US">
                <a:solidFill>
                  <a:prstClr val="white"/>
                </a:solidFill>
                <a:latin typeface="Arial" panose="020B0604020202020204" pitchFamily="34" charset="0"/>
                <a:cs typeface="Arial" panose="020B0604020202020204" pitchFamily="34" charset="0"/>
              </a:rPr>
              <a:t>Lack of local workforce to fill PCN ARRS roles</a:t>
            </a:r>
          </a:p>
          <a:p>
            <a:pPr algn="ctr" defTabSz="914363">
              <a:defRPr/>
            </a:pPr>
            <a:endParaRPr lang="en-US" sz="2400" b="1">
              <a:solidFill>
                <a:prstClr val="white"/>
              </a:solidFill>
              <a:latin typeface="Arial" panose="020B0604020202020204" pitchFamily="34" charset="0"/>
              <a:cs typeface="Arial" panose="020B0604020202020204" pitchFamily="34" charset="0"/>
            </a:endParaRPr>
          </a:p>
          <a:p>
            <a:pPr algn="ctr" defTabSz="914363">
              <a:defRPr/>
            </a:pPr>
            <a:endParaRPr lang="en-US" sz="2400" b="1">
              <a:solidFill>
                <a:prstClr val="white"/>
              </a:solidFill>
              <a:latin typeface="Arial" panose="020B0604020202020204" pitchFamily="34" charset="0"/>
              <a:cs typeface="Arial" panose="020B0604020202020204" pitchFamily="34" charset="0"/>
            </a:endParaRPr>
          </a:p>
        </p:txBody>
      </p:sp>
      <p:sp>
        <p:nvSpPr>
          <p:cNvPr id="40" name="Round Same-side Corner of Rectangle 39">
            <a:extLst>
              <a:ext uri="{FF2B5EF4-FFF2-40B4-BE49-F238E27FC236}">
                <a16:creationId xmlns:a16="http://schemas.microsoft.com/office/drawing/2014/main" id="{35E5F7D4-E3EE-A113-39DB-1289353DD0A6}"/>
              </a:ext>
            </a:extLst>
          </p:cNvPr>
          <p:cNvSpPr/>
          <p:nvPr/>
        </p:nvSpPr>
        <p:spPr>
          <a:xfrm>
            <a:off x="4934428" y="6118509"/>
            <a:ext cx="2014780" cy="381344"/>
          </a:xfrm>
          <a:prstGeom prst="round2SameRect">
            <a:avLst/>
          </a:prstGeom>
          <a:solidFill>
            <a:srgbClr val="FFC000"/>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3">
              <a:defRPr/>
            </a:pPr>
            <a:endParaRPr lang="en-GB">
              <a:solidFill>
                <a:prstClr val="white"/>
              </a:solidFill>
              <a:latin typeface="Aptos" panose="02110004020202020204"/>
            </a:endParaRPr>
          </a:p>
        </p:txBody>
      </p:sp>
      <p:sp>
        <p:nvSpPr>
          <p:cNvPr id="41" name="Rounded Rectangle 40">
            <a:extLst>
              <a:ext uri="{FF2B5EF4-FFF2-40B4-BE49-F238E27FC236}">
                <a16:creationId xmlns:a16="http://schemas.microsoft.com/office/drawing/2014/main" id="{818C0DFC-6A27-E093-A43D-22398B2DB737}"/>
              </a:ext>
            </a:extLst>
          </p:cNvPr>
          <p:cNvSpPr/>
          <p:nvPr/>
        </p:nvSpPr>
        <p:spPr>
          <a:xfrm>
            <a:off x="7240748" y="1504501"/>
            <a:ext cx="2309209" cy="4995351"/>
          </a:xfrm>
          <a:prstGeom prst="roundRect">
            <a:avLst>
              <a:gd name="adj" fmla="val 0"/>
            </a:avLst>
          </a:prstGeom>
          <a:solidFill>
            <a:srgbClr val="102635"/>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36000" tIns="108000" rIns="36000" rtlCol="0" anchor="t" anchorCtr="0"/>
          <a:lstStyle/>
          <a:p>
            <a:pPr algn="ctr" defTabSz="914363">
              <a:defRPr/>
            </a:pPr>
            <a:r>
              <a:rPr lang="en-GB" sz="2400" b="1">
                <a:solidFill>
                  <a:prstClr val="white"/>
                </a:solidFill>
                <a:latin typeface="Arial" panose="020B0604020202020204" pitchFamily="34" charset="0"/>
                <a:cs typeface="Arial" panose="020B0604020202020204" pitchFamily="34" charset="0"/>
              </a:rPr>
              <a:t>Intervention</a:t>
            </a:r>
          </a:p>
          <a:p>
            <a:pPr algn="ctr" defTabSz="914363">
              <a:defRPr/>
            </a:pPr>
            <a:endParaRPr lang="en-GB" sz="2400" b="1">
              <a:solidFill>
                <a:prstClr val="white"/>
              </a:solidFill>
              <a:latin typeface="Arial" panose="020B0604020202020204" pitchFamily="34" charset="0"/>
              <a:cs typeface="Arial" panose="020B0604020202020204" pitchFamily="34" charset="0"/>
            </a:endParaRPr>
          </a:p>
          <a:p>
            <a:pPr algn="ctr" defTabSz="914363">
              <a:defRPr/>
            </a:pPr>
            <a:endParaRPr lang="en-GB" sz="400">
              <a:solidFill>
                <a:prstClr val="white"/>
              </a:solidFill>
              <a:latin typeface="Arial" panose="020B0604020202020204" pitchFamily="34" charset="0"/>
              <a:cs typeface="Arial" panose="020B0604020202020204" pitchFamily="34" charset="0"/>
            </a:endParaRPr>
          </a:p>
          <a:p>
            <a:pPr algn="ctr" defTabSz="914363">
              <a:defRPr/>
            </a:pPr>
            <a:r>
              <a:rPr lang="en-GB">
                <a:solidFill>
                  <a:prstClr val="white"/>
                </a:solidFill>
                <a:latin typeface="Arial" panose="020B0604020202020204" pitchFamily="34" charset="0"/>
                <a:cs typeface="Arial" panose="020B0604020202020204" pitchFamily="34" charset="0"/>
              </a:rPr>
              <a:t>Recruiting younger people who are economically inactive due to health conditions and social barriers into primary care non-registered employment pathways in the coastal PCN </a:t>
            </a:r>
          </a:p>
        </p:txBody>
      </p:sp>
      <p:sp>
        <p:nvSpPr>
          <p:cNvPr id="42" name="Round Same-side Corner of Rectangle 41">
            <a:extLst>
              <a:ext uri="{FF2B5EF4-FFF2-40B4-BE49-F238E27FC236}">
                <a16:creationId xmlns:a16="http://schemas.microsoft.com/office/drawing/2014/main" id="{AB681A69-E8FF-DFF1-6BAA-F69B15E1AF4D}"/>
              </a:ext>
            </a:extLst>
          </p:cNvPr>
          <p:cNvSpPr/>
          <p:nvPr/>
        </p:nvSpPr>
        <p:spPr>
          <a:xfrm>
            <a:off x="7391947" y="6118509"/>
            <a:ext cx="2014780" cy="381344"/>
          </a:xfrm>
          <a:prstGeom prst="round2SameRect">
            <a:avLst/>
          </a:prstGeom>
          <a:solidFill>
            <a:srgbClr val="3671C1"/>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3">
              <a:defRPr/>
            </a:pPr>
            <a:endParaRPr lang="en-GB">
              <a:solidFill>
                <a:prstClr val="white"/>
              </a:solidFill>
              <a:latin typeface="Aptos" panose="02110004020202020204"/>
            </a:endParaRPr>
          </a:p>
        </p:txBody>
      </p:sp>
      <p:sp>
        <p:nvSpPr>
          <p:cNvPr id="44" name="Rounded Rectangle 43">
            <a:extLst>
              <a:ext uri="{FF2B5EF4-FFF2-40B4-BE49-F238E27FC236}">
                <a16:creationId xmlns:a16="http://schemas.microsoft.com/office/drawing/2014/main" id="{DD16D9EF-3946-6D9F-C3A9-6173D4E01451}"/>
              </a:ext>
            </a:extLst>
          </p:cNvPr>
          <p:cNvSpPr/>
          <p:nvPr/>
        </p:nvSpPr>
        <p:spPr>
          <a:xfrm>
            <a:off x="9719659" y="1517983"/>
            <a:ext cx="2309209" cy="4995351"/>
          </a:xfrm>
          <a:prstGeom prst="roundRect">
            <a:avLst>
              <a:gd name="adj" fmla="val 0"/>
            </a:avLst>
          </a:prstGeom>
          <a:solidFill>
            <a:srgbClr val="102635"/>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0" tIns="108000" rIns="0" rtlCol="0" anchor="t" anchorCtr="0"/>
          <a:lstStyle/>
          <a:p>
            <a:pPr algn="ctr" defTabSz="914363">
              <a:defRPr/>
            </a:pPr>
            <a:r>
              <a:rPr lang="en-GB" sz="2400" b="1">
                <a:solidFill>
                  <a:prstClr val="white"/>
                </a:solidFill>
                <a:latin typeface="Arial" panose="020B0604020202020204" pitchFamily="34" charset="0"/>
                <a:cs typeface="Arial" panose="020B0604020202020204" pitchFamily="34" charset="0"/>
              </a:rPr>
              <a:t>ROI</a:t>
            </a:r>
          </a:p>
          <a:p>
            <a:pPr algn="ctr" defTabSz="914363">
              <a:defRPr/>
            </a:pPr>
            <a:endParaRPr lang="en-GB" sz="500" b="1">
              <a:solidFill>
                <a:prstClr val="white"/>
              </a:solidFill>
              <a:latin typeface="Arial" panose="020B0604020202020204" pitchFamily="34" charset="0"/>
              <a:cs typeface="Arial" panose="020B0604020202020204" pitchFamily="34" charset="0"/>
            </a:endParaRPr>
          </a:p>
          <a:p>
            <a:pPr algn="ctr" defTabSz="914363">
              <a:defRPr/>
            </a:pPr>
            <a:endParaRPr lang="en-GB" spc="-100">
              <a:solidFill>
                <a:prstClr val="white"/>
              </a:solidFill>
              <a:latin typeface="Arial" panose="020B0604020202020204" pitchFamily="34" charset="0"/>
              <a:cs typeface="Arial" panose="020B0604020202020204" pitchFamily="34" charset="0"/>
            </a:endParaRPr>
          </a:p>
          <a:p>
            <a:pPr algn="ctr" defTabSz="914363">
              <a:defRPr/>
            </a:pPr>
            <a:endParaRPr lang="en-GB" sz="400" spc="-100">
              <a:solidFill>
                <a:prstClr val="white"/>
              </a:solidFill>
              <a:latin typeface="Arial" panose="020B0604020202020204" pitchFamily="34" charset="0"/>
              <a:cs typeface="Arial" panose="020B0604020202020204" pitchFamily="34" charset="0"/>
            </a:endParaRPr>
          </a:p>
          <a:p>
            <a:pPr lvl="0" algn="ctr">
              <a:defRPr/>
            </a:pPr>
            <a:r>
              <a:rPr lang="en-GB" sz="1800">
                <a:latin typeface="Arial" panose="020B0604020202020204" pitchFamily="34" charset="0"/>
                <a:cs typeface="Arial" panose="020B0604020202020204" pitchFamily="34" charset="0"/>
              </a:rPr>
              <a:t>By addressing workforce shortages Lincolnshire ICB will expand pathways into primary healthcare </a:t>
            </a:r>
            <a:r>
              <a:rPr lang="en-GB" sz="1800" spc="-30">
                <a:latin typeface="Arial" panose="020B0604020202020204" pitchFamily="34" charset="0"/>
                <a:cs typeface="Arial" panose="020B0604020202020204" pitchFamily="34" charset="0"/>
              </a:rPr>
              <a:t>roles, reduce reliance on</a:t>
            </a:r>
            <a:r>
              <a:rPr lang="en-GB" sz="1800">
                <a:latin typeface="Arial" panose="020B0604020202020204" pitchFamily="34" charset="0"/>
                <a:cs typeface="Arial" panose="020B0604020202020204" pitchFamily="34" charset="0"/>
              </a:rPr>
              <a:t> seasonal jobs, and improve local </a:t>
            </a:r>
            <a:r>
              <a:rPr lang="en-GB" sz="1800" spc="-30">
                <a:latin typeface="Arial" panose="020B0604020202020204" pitchFamily="34" charset="0"/>
                <a:cs typeface="Arial" panose="020B0604020202020204" pitchFamily="34" charset="0"/>
              </a:rPr>
              <a:t>economic resilience, </a:t>
            </a:r>
            <a:r>
              <a:rPr lang="en-GB" sz="1800">
                <a:latin typeface="Arial" panose="020B0604020202020204" pitchFamily="34" charset="0"/>
                <a:cs typeface="Arial" panose="020B0604020202020204" pitchFamily="34" charset="0"/>
              </a:rPr>
              <a:t>helping to fill critical gaps in healthcare and eldercare delivery</a:t>
            </a:r>
            <a:endParaRPr lang="en-GB" sz="1800">
              <a:solidFill>
                <a:prstClr val="white"/>
              </a:solidFill>
              <a:latin typeface="Arial" panose="020B0604020202020204" pitchFamily="34" charset="0"/>
              <a:cs typeface="Arial" panose="020B0604020202020204" pitchFamily="34" charset="0"/>
            </a:endParaRPr>
          </a:p>
        </p:txBody>
      </p:sp>
      <p:sp>
        <p:nvSpPr>
          <p:cNvPr id="45" name="Round Same-side Corner of Rectangle 44">
            <a:extLst>
              <a:ext uri="{FF2B5EF4-FFF2-40B4-BE49-F238E27FC236}">
                <a16:creationId xmlns:a16="http://schemas.microsoft.com/office/drawing/2014/main" id="{66A38B75-EE02-4462-4D0A-E312CA399F70}"/>
              </a:ext>
            </a:extLst>
          </p:cNvPr>
          <p:cNvSpPr/>
          <p:nvPr/>
        </p:nvSpPr>
        <p:spPr>
          <a:xfrm>
            <a:off x="9867408" y="6131991"/>
            <a:ext cx="2014780" cy="381344"/>
          </a:xfrm>
          <a:prstGeom prst="round2SameRect">
            <a:avLst/>
          </a:prstGeom>
          <a:solidFill>
            <a:srgbClr val="7030A0"/>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3">
              <a:defRPr/>
            </a:pPr>
            <a:endParaRPr lang="en-GB">
              <a:solidFill>
                <a:prstClr val="white"/>
              </a:solidFill>
              <a:latin typeface="Aptos" panose="02110004020202020204"/>
            </a:endParaRPr>
          </a:p>
        </p:txBody>
      </p:sp>
      <p:cxnSp>
        <p:nvCxnSpPr>
          <p:cNvPr id="52" name="Straight Connector 51">
            <a:extLst>
              <a:ext uri="{FF2B5EF4-FFF2-40B4-BE49-F238E27FC236}">
                <a16:creationId xmlns:a16="http://schemas.microsoft.com/office/drawing/2014/main" id="{476D1539-4057-2710-58BC-FBA57EF8A48A}"/>
              </a:ext>
            </a:extLst>
          </p:cNvPr>
          <p:cNvCxnSpPr>
            <a:cxnSpLocks/>
          </p:cNvCxnSpPr>
          <p:nvPr/>
        </p:nvCxnSpPr>
        <p:spPr>
          <a:xfrm>
            <a:off x="4985944" y="3614870"/>
            <a:ext cx="1888953"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58" name="Straight Connector 57">
            <a:extLst>
              <a:ext uri="{FF2B5EF4-FFF2-40B4-BE49-F238E27FC236}">
                <a16:creationId xmlns:a16="http://schemas.microsoft.com/office/drawing/2014/main" id="{1AB0446F-D843-778D-53B5-46FC39072844}"/>
              </a:ext>
            </a:extLst>
          </p:cNvPr>
          <p:cNvCxnSpPr>
            <a:cxnSpLocks/>
          </p:cNvCxnSpPr>
          <p:nvPr/>
        </p:nvCxnSpPr>
        <p:spPr>
          <a:xfrm>
            <a:off x="4985944" y="4497685"/>
            <a:ext cx="1917116"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pic>
        <p:nvPicPr>
          <p:cNvPr id="59" name="Graphic 58" descr="No sign with solid fill">
            <a:extLst>
              <a:ext uri="{FF2B5EF4-FFF2-40B4-BE49-F238E27FC236}">
                <a16:creationId xmlns:a16="http://schemas.microsoft.com/office/drawing/2014/main" id="{A914C0CE-A646-7D7C-9756-638C8035CA83}"/>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3312911" y="6099725"/>
            <a:ext cx="429309" cy="392359"/>
          </a:xfrm>
          <a:prstGeom prst="rect">
            <a:avLst/>
          </a:prstGeom>
        </p:spPr>
      </p:pic>
      <p:pic>
        <p:nvPicPr>
          <p:cNvPr id="62" name="Graphic 61" descr="Bar chart with solid fill">
            <a:extLst>
              <a:ext uri="{FF2B5EF4-FFF2-40B4-BE49-F238E27FC236}">
                <a16:creationId xmlns:a16="http://schemas.microsoft.com/office/drawing/2014/main" id="{97970478-A6F1-183B-2C21-3AFB13BEDBFC}"/>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flipH="1">
            <a:off x="5422046" y="6131729"/>
            <a:ext cx="511005" cy="381344"/>
          </a:xfrm>
          <a:prstGeom prst="rect">
            <a:avLst/>
          </a:prstGeom>
        </p:spPr>
      </p:pic>
      <p:pic>
        <p:nvPicPr>
          <p:cNvPr id="63" name="Graphic 62" descr="Statistics with solid fill">
            <a:extLst>
              <a:ext uri="{FF2B5EF4-FFF2-40B4-BE49-F238E27FC236}">
                <a16:creationId xmlns:a16="http://schemas.microsoft.com/office/drawing/2014/main" id="{D5933312-DE51-DAF9-14F4-FFD10435262F}"/>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5932764" y="6127810"/>
            <a:ext cx="483365" cy="381237"/>
          </a:xfrm>
          <a:prstGeom prst="rect">
            <a:avLst/>
          </a:prstGeom>
        </p:spPr>
      </p:pic>
      <p:pic>
        <p:nvPicPr>
          <p:cNvPr id="64" name="Graphic 63" descr="Playbook with solid fill">
            <a:extLst>
              <a:ext uri="{FF2B5EF4-FFF2-40B4-BE49-F238E27FC236}">
                <a16:creationId xmlns:a16="http://schemas.microsoft.com/office/drawing/2014/main" id="{1CB7790E-472C-1734-EEA8-4870BF64DB65}"/>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8107076" y="6093945"/>
            <a:ext cx="475604" cy="432268"/>
          </a:xfrm>
          <a:prstGeom prst="rect">
            <a:avLst/>
          </a:prstGeom>
        </p:spPr>
      </p:pic>
      <p:pic>
        <p:nvPicPr>
          <p:cNvPr id="65" name="Graphic 64" descr="Business Growth with solid fill">
            <a:extLst>
              <a:ext uri="{FF2B5EF4-FFF2-40B4-BE49-F238E27FC236}">
                <a16:creationId xmlns:a16="http://schemas.microsoft.com/office/drawing/2014/main" id="{FBB87476-7509-21F2-2DAA-1389096393A2}"/>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10642679" y="6105388"/>
            <a:ext cx="437038" cy="437038"/>
          </a:xfrm>
          <a:prstGeom prst="rect">
            <a:avLst/>
          </a:prstGeom>
        </p:spPr>
      </p:pic>
      <p:sp>
        <p:nvSpPr>
          <p:cNvPr id="26" name="Text 0">
            <a:extLst>
              <a:ext uri="{FF2B5EF4-FFF2-40B4-BE49-F238E27FC236}">
                <a16:creationId xmlns:a16="http://schemas.microsoft.com/office/drawing/2014/main" id="{67904AD3-F71D-05F1-02A6-E30753131BDB}"/>
              </a:ext>
            </a:extLst>
          </p:cNvPr>
          <p:cNvSpPr/>
          <p:nvPr/>
        </p:nvSpPr>
        <p:spPr>
          <a:xfrm>
            <a:off x="2346119" y="668920"/>
            <a:ext cx="6462536" cy="782430"/>
          </a:xfrm>
          <a:prstGeom prst="rect">
            <a:avLst/>
          </a:prstGeom>
          <a:noFill/>
          <a:ln/>
        </p:spPr>
        <p:txBody>
          <a:bodyPr wrap="square" lIns="120000" tIns="0" rIns="0" bIns="0" rtlCol="0" anchor="t"/>
          <a:lstStyle/>
          <a:p>
            <a:pPr defTabSz="761970">
              <a:lnSpc>
                <a:spcPts val="4625"/>
              </a:lnSpc>
            </a:pPr>
            <a:r>
              <a:rPr lang="en-US" sz="3200" dirty="0">
                <a:solidFill>
                  <a:schemeClr val="accent5">
                    <a:lumMod val="75000"/>
                  </a:schemeClr>
                </a:solidFill>
                <a:latin typeface="Arial" panose="020B0604020202020204" pitchFamily="34" charset="0"/>
                <a:ea typeface="Poppins Light" pitchFamily="34" charset="-122"/>
                <a:cs typeface="Arial" panose="020B0604020202020204" pitchFamily="34" charset="0"/>
              </a:rPr>
              <a:t>Return on Investment</a:t>
            </a:r>
            <a:endParaRPr lang="en-US" sz="3200" dirty="0">
              <a:solidFill>
                <a:schemeClr val="accent5">
                  <a:lumMod val="75000"/>
                </a:schemeClr>
              </a:solidFill>
              <a:latin typeface="Arial" panose="020B0604020202020204" pitchFamily="34" charset="0"/>
              <a:cs typeface="Arial" panose="020B0604020202020204" pitchFamily="34" charset="0"/>
            </a:endParaRPr>
          </a:p>
        </p:txBody>
      </p:sp>
      <p:sp>
        <p:nvSpPr>
          <p:cNvPr id="27" name="Text 0">
            <a:extLst>
              <a:ext uri="{FF2B5EF4-FFF2-40B4-BE49-F238E27FC236}">
                <a16:creationId xmlns:a16="http://schemas.microsoft.com/office/drawing/2014/main" id="{B2A43699-F777-9DE1-2783-9879B10DA9FF}"/>
              </a:ext>
            </a:extLst>
          </p:cNvPr>
          <p:cNvSpPr/>
          <p:nvPr/>
        </p:nvSpPr>
        <p:spPr>
          <a:xfrm>
            <a:off x="2347740" y="191681"/>
            <a:ext cx="8326973" cy="714878"/>
          </a:xfrm>
          <a:prstGeom prst="rect">
            <a:avLst/>
          </a:prstGeom>
          <a:noFill/>
          <a:ln/>
        </p:spPr>
        <p:txBody>
          <a:bodyPr wrap="square" lIns="120000" tIns="0" rIns="0" bIns="0" rtlCol="0" anchor="t"/>
          <a:lstStyle/>
          <a:p>
            <a:pPr defTabSz="761970">
              <a:lnSpc>
                <a:spcPts val="4625"/>
              </a:lnSpc>
            </a:pPr>
            <a:r>
              <a:rPr lang="en-US" sz="3600" b="1" dirty="0">
                <a:solidFill>
                  <a:prstClr val="white"/>
                </a:solidFill>
                <a:latin typeface="Arial" panose="020B0604020202020204" pitchFamily="34" charset="0"/>
                <a:ea typeface="Poppins Light" pitchFamily="34" charset="-122"/>
                <a:cs typeface="Arial" panose="020B0604020202020204" pitchFamily="34" charset="0"/>
              </a:rPr>
              <a:t>Case Study Focus</a:t>
            </a:r>
            <a:endParaRPr lang="en-US" sz="3600" b="1" dirty="0">
              <a:solidFill>
                <a:prstClr val="white"/>
              </a:solidFill>
              <a:latin typeface="Arial" panose="020B0604020202020204" pitchFamily="34" charset="0"/>
              <a:cs typeface="Arial" panose="020B0604020202020204" pitchFamily="34" charset="0"/>
            </a:endParaRPr>
          </a:p>
        </p:txBody>
      </p:sp>
      <p:grpSp>
        <p:nvGrpSpPr>
          <p:cNvPr id="13" name="Group 12">
            <a:extLst>
              <a:ext uri="{FF2B5EF4-FFF2-40B4-BE49-F238E27FC236}">
                <a16:creationId xmlns:a16="http://schemas.microsoft.com/office/drawing/2014/main" id="{3666E934-5D0F-8BFB-59ED-4F17EDA09DDD}"/>
              </a:ext>
            </a:extLst>
          </p:cNvPr>
          <p:cNvGrpSpPr/>
          <p:nvPr/>
        </p:nvGrpSpPr>
        <p:grpSpPr>
          <a:xfrm>
            <a:off x="922744" y="1307391"/>
            <a:ext cx="1068059" cy="1022154"/>
            <a:chOff x="171472" y="1555617"/>
            <a:chExt cx="1281671" cy="1226585"/>
          </a:xfrm>
        </p:grpSpPr>
        <p:sp>
          <p:nvSpPr>
            <p:cNvPr id="24" name="Oval 23">
              <a:extLst>
                <a:ext uri="{FF2B5EF4-FFF2-40B4-BE49-F238E27FC236}">
                  <a16:creationId xmlns:a16="http://schemas.microsoft.com/office/drawing/2014/main" id="{F01D845F-7ED0-9C29-9396-10B33EDAF7D9}"/>
                </a:ext>
              </a:extLst>
            </p:cNvPr>
            <p:cNvSpPr/>
            <p:nvPr/>
          </p:nvSpPr>
          <p:spPr>
            <a:xfrm>
              <a:off x="234673" y="1644119"/>
              <a:ext cx="1155267" cy="1049580"/>
            </a:xfrm>
            <a:prstGeom prst="ellipse">
              <a:avLst/>
            </a:prstGeom>
            <a:solidFill>
              <a:schemeClr val="bg1"/>
            </a:solidFill>
            <a:ln w="539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sz="1500">
                <a:solidFill>
                  <a:prstClr val="white"/>
                </a:solidFill>
                <a:latin typeface="Calibri" panose="020F0502020204030204"/>
              </a:endParaRPr>
            </a:p>
          </p:txBody>
        </p:sp>
        <p:pic>
          <p:nvPicPr>
            <p:cNvPr id="28" name="Picture 27">
              <a:extLst>
                <a:ext uri="{FF2B5EF4-FFF2-40B4-BE49-F238E27FC236}">
                  <a16:creationId xmlns:a16="http://schemas.microsoft.com/office/drawing/2014/main" id="{8E1448B9-3B40-DE62-ED25-56E057C375EA}"/>
                </a:ext>
              </a:extLst>
            </p:cNvPr>
            <p:cNvPicPr>
              <a:picLocks noChangeAspect="1"/>
            </p:cNvPicPr>
            <p:nvPr/>
          </p:nvPicPr>
          <p:blipFill>
            <a:blip r:embed="rId24" cstate="email">
              <a:alphaModFix amt="85000"/>
              <a:duotone>
                <a:prstClr val="black"/>
                <a:schemeClr val="accent6">
                  <a:tint val="45000"/>
                  <a:satMod val="400000"/>
                </a:schemeClr>
              </a:duotone>
              <a:extLst>
                <a:ext uri="{28A0092B-C50C-407E-A947-70E740481C1C}">
                  <a14:useLocalDpi xmlns:a14="http://schemas.microsoft.com/office/drawing/2010/main"/>
                </a:ext>
              </a:extLst>
            </a:blip>
            <a:srcRect/>
            <a:stretch>
              <a:fillRect/>
            </a:stretch>
          </p:blipFill>
          <p:spPr>
            <a:xfrm>
              <a:off x="171472" y="1555617"/>
              <a:ext cx="1281671" cy="1226585"/>
            </a:xfrm>
            <a:custGeom>
              <a:avLst/>
              <a:gdLst/>
              <a:ahLst/>
              <a:cxnLst/>
              <a:rect l="l" t="t" r="r" b="b"/>
              <a:pathLst>
                <a:path w="1486412" h="1422526">
                  <a:moveTo>
                    <a:pt x="491851" y="655834"/>
                  </a:moveTo>
                  <a:lnTo>
                    <a:pt x="491851" y="868221"/>
                  </a:lnTo>
                  <a:lnTo>
                    <a:pt x="548048" y="868221"/>
                  </a:lnTo>
                  <a:lnTo>
                    <a:pt x="548048" y="655834"/>
                  </a:lnTo>
                  <a:close/>
                  <a:moveTo>
                    <a:pt x="1159797" y="651034"/>
                  </a:moveTo>
                  <a:cubicBezTo>
                    <a:pt x="1129265" y="651034"/>
                    <a:pt x="1106733" y="657300"/>
                    <a:pt x="1092201" y="669833"/>
                  </a:cubicBezTo>
                  <a:cubicBezTo>
                    <a:pt x="1077668" y="682365"/>
                    <a:pt x="1070402" y="697831"/>
                    <a:pt x="1070402" y="716230"/>
                  </a:cubicBezTo>
                  <a:cubicBezTo>
                    <a:pt x="1070402" y="736629"/>
                    <a:pt x="1078802" y="752561"/>
                    <a:pt x="1095601" y="764027"/>
                  </a:cubicBezTo>
                  <a:cubicBezTo>
                    <a:pt x="1107733" y="772293"/>
                    <a:pt x="1136465" y="781426"/>
                    <a:pt x="1181795" y="791425"/>
                  </a:cubicBezTo>
                  <a:cubicBezTo>
                    <a:pt x="1191528" y="793692"/>
                    <a:pt x="1197794" y="796158"/>
                    <a:pt x="1200594" y="798825"/>
                  </a:cubicBezTo>
                  <a:cubicBezTo>
                    <a:pt x="1203261" y="801625"/>
                    <a:pt x="1204594" y="805158"/>
                    <a:pt x="1204594" y="809424"/>
                  </a:cubicBezTo>
                  <a:cubicBezTo>
                    <a:pt x="1204594" y="815691"/>
                    <a:pt x="1202127" y="820690"/>
                    <a:pt x="1197194" y="824423"/>
                  </a:cubicBezTo>
                  <a:cubicBezTo>
                    <a:pt x="1189861" y="829756"/>
                    <a:pt x="1178929" y="832423"/>
                    <a:pt x="1164396" y="832423"/>
                  </a:cubicBezTo>
                  <a:cubicBezTo>
                    <a:pt x="1151197" y="832423"/>
                    <a:pt x="1140931" y="829590"/>
                    <a:pt x="1133598" y="823923"/>
                  </a:cubicBezTo>
                  <a:cubicBezTo>
                    <a:pt x="1126265" y="818257"/>
                    <a:pt x="1121399" y="809958"/>
                    <a:pt x="1118999" y="799025"/>
                  </a:cubicBezTo>
                  <a:lnTo>
                    <a:pt x="1062603" y="807624"/>
                  </a:lnTo>
                  <a:cubicBezTo>
                    <a:pt x="1067802" y="827756"/>
                    <a:pt x="1078835" y="843689"/>
                    <a:pt x="1095701" y="855421"/>
                  </a:cubicBezTo>
                  <a:cubicBezTo>
                    <a:pt x="1112566" y="867154"/>
                    <a:pt x="1135465" y="873020"/>
                    <a:pt x="1164396" y="873020"/>
                  </a:cubicBezTo>
                  <a:cubicBezTo>
                    <a:pt x="1196261" y="873020"/>
                    <a:pt x="1220326" y="866021"/>
                    <a:pt x="1236592" y="852022"/>
                  </a:cubicBezTo>
                  <a:cubicBezTo>
                    <a:pt x="1252858" y="838023"/>
                    <a:pt x="1260991" y="821290"/>
                    <a:pt x="1260991" y="801825"/>
                  </a:cubicBezTo>
                  <a:cubicBezTo>
                    <a:pt x="1260991" y="783959"/>
                    <a:pt x="1255124" y="770027"/>
                    <a:pt x="1243392" y="760027"/>
                  </a:cubicBezTo>
                  <a:cubicBezTo>
                    <a:pt x="1231526" y="750161"/>
                    <a:pt x="1210627" y="741828"/>
                    <a:pt x="1180695" y="735029"/>
                  </a:cubicBezTo>
                  <a:cubicBezTo>
                    <a:pt x="1150764" y="728229"/>
                    <a:pt x="1133265" y="722963"/>
                    <a:pt x="1128199" y="719230"/>
                  </a:cubicBezTo>
                  <a:cubicBezTo>
                    <a:pt x="1124465" y="716430"/>
                    <a:pt x="1122599" y="713030"/>
                    <a:pt x="1122599" y="709030"/>
                  </a:cubicBezTo>
                  <a:cubicBezTo>
                    <a:pt x="1122599" y="704364"/>
                    <a:pt x="1124732" y="700564"/>
                    <a:pt x="1128999" y="697631"/>
                  </a:cubicBezTo>
                  <a:cubicBezTo>
                    <a:pt x="1135398" y="693498"/>
                    <a:pt x="1145998" y="691431"/>
                    <a:pt x="1160797" y="691431"/>
                  </a:cubicBezTo>
                  <a:cubicBezTo>
                    <a:pt x="1172529" y="691431"/>
                    <a:pt x="1181562" y="693631"/>
                    <a:pt x="1187895" y="698031"/>
                  </a:cubicBezTo>
                  <a:cubicBezTo>
                    <a:pt x="1194228" y="702431"/>
                    <a:pt x="1198528" y="708764"/>
                    <a:pt x="1200794" y="717030"/>
                  </a:cubicBezTo>
                  <a:lnTo>
                    <a:pt x="1253791" y="707230"/>
                  </a:lnTo>
                  <a:cubicBezTo>
                    <a:pt x="1248458" y="688698"/>
                    <a:pt x="1238725" y="674699"/>
                    <a:pt x="1224593" y="665233"/>
                  </a:cubicBezTo>
                  <a:cubicBezTo>
                    <a:pt x="1210460" y="655767"/>
                    <a:pt x="1188862" y="651034"/>
                    <a:pt x="1159797" y="651034"/>
                  </a:cubicBezTo>
                  <a:close/>
                  <a:moveTo>
                    <a:pt x="944396" y="651034"/>
                  </a:moveTo>
                  <a:cubicBezTo>
                    <a:pt x="912798" y="651034"/>
                    <a:pt x="887733" y="660800"/>
                    <a:pt x="869200" y="680332"/>
                  </a:cubicBezTo>
                  <a:cubicBezTo>
                    <a:pt x="850668" y="699864"/>
                    <a:pt x="841402" y="727163"/>
                    <a:pt x="841402" y="762227"/>
                  </a:cubicBezTo>
                  <a:cubicBezTo>
                    <a:pt x="841402" y="796892"/>
                    <a:pt x="850635" y="824023"/>
                    <a:pt x="869100" y="843622"/>
                  </a:cubicBezTo>
                  <a:cubicBezTo>
                    <a:pt x="887566" y="863221"/>
                    <a:pt x="912331" y="873020"/>
                    <a:pt x="943396" y="873020"/>
                  </a:cubicBezTo>
                  <a:cubicBezTo>
                    <a:pt x="970728" y="873020"/>
                    <a:pt x="992526" y="866554"/>
                    <a:pt x="1008792" y="853622"/>
                  </a:cubicBezTo>
                  <a:cubicBezTo>
                    <a:pt x="1025057" y="840689"/>
                    <a:pt x="1036057" y="821557"/>
                    <a:pt x="1041790" y="796225"/>
                  </a:cubicBezTo>
                  <a:lnTo>
                    <a:pt x="986593" y="786826"/>
                  </a:lnTo>
                  <a:cubicBezTo>
                    <a:pt x="983793" y="801625"/>
                    <a:pt x="978994" y="812057"/>
                    <a:pt x="972194" y="818124"/>
                  </a:cubicBezTo>
                  <a:cubicBezTo>
                    <a:pt x="965395" y="824190"/>
                    <a:pt x="956662" y="827223"/>
                    <a:pt x="945996" y="827223"/>
                  </a:cubicBezTo>
                  <a:cubicBezTo>
                    <a:pt x="931730" y="827223"/>
                    <a:pt x="920364" y="822023"/>
                    <a:pt x="911898" y="811624"/>
                  </a:cubicBezTo>
                  <a:cubicBezTo>
                    <a:pt x="903432" y="801225"/>
                    <a:pt x="899199" y="783426"/>
                    <a:pt x="899199" y="758227"/>
                  </a:cubicBezTo>
                  <a:cubicBezTo>
                    <a:pt x="899199" y="735562"/>
                    <a:pt x="903365" y="719396"/>
                    <a:pt x="911698" y="709730"/>
                  </a:cubicBezTo>
                  <a:cubicBezTo>
                    <a:pt x="920031" y="700064"/>
                    <a:pt x="931197" y="695231"/>
                    <a:pt x="945196" y="695231"/>
                  </a:cubicBezTo>
                  <a:cubicBezTo>
                    <a:pt x="955728" y="695231"/>
                    <a:pt x="964295" y="698031"/>
                    <a:pt x="970894" y="703631"/>
                  </a:cubicBezTo>
                  <a:cubicBezTo>
                    <a:pt x="977494" y="709230"/>
                    <a:pt x="981727" y="717563"/>
                    <a:pt x="983593" y="728629"/>
                  </a:cubicBezTo>
                  <a:lnTo>
                    <a:pt x="1038990" y="718630"/>
                  </a:lnTo>
                  <a:cubicBezTo>
                    <a:pt x="1032324" y="695831"/>
                    <a:pt x="1021358" y="678866"/>
                    <a:pt x="1006092" y="667733"/>
                  </a:cubicBezTo>
                  <a:cubicBezTo>
                    <a:pt x="990826" y="656600"/>
                    <a:pt x="970261" y="651034"/>
                    <a:pt x="944396" y="651034"/>
                  </a:cubicBezTo>
                  <a:close/>
                  <a:moveTo>
                    <a:pt x="727944" y="651034"/>
                  </a:moveTo>
                  <a:cubicBezTo>
                    <a:pt x="699812" y="651034"/>
                    <a:pt x="676480" y="663033"/>
                    <a:pt x="657948" y="687032"/>
                  </a:cubicBezTo>
                  <a:lnTo>
                    <a:pt x="657948" y="655834"/>
                  </a:lnTo>
                  <a:lnTo>
                    <a:pt x="605751" y="655834"/>
                  </a:lnTo>
                  <a:lnTo>
                    <a:pt x="605751" y="868221"/>
                  </a:lnTo>
                  <a:lnTo>
                    <a:pt x="661948" y="868221"/>
                  </a:lnTo>
                  <a:lnTo>
                    <a:pt x="661948" y="772027"/>
                  </a:lnTo>
                  <a:cubicBezTo>
                    <a:pt x="661948" y="748295"/>
                    <a:pt x="663381" y="732029"/>
                    <a:pt x="666248" y="723229"/>
                  </a:cubicBezTo>
                  <a:cubicBezTo>
                    <a:pt x="669114" y="714430"/>
                    <a:pt x="674414" y="707364"/>
                    <a:pt x="682147" y="702031"/>
                  </a:cubicBezTo>
                  <a:cubicBezTo>
                    <a:pt x="689880" y="696698"/>
                    <a:pt x="698612" y="694031"/>
                    <a:pt x="708345" y="694031"/>
                  </a:cubicBezTo>
                  <a:cubicBezTo>
                    <a:pt x="715945" y="694031"/>
                    <a:pt x="722444" y="695898"/>
                    <a:pt x="727844" y="699631"/>
                  </a:cubicBezTo>
                  <a:cubicBezTo>
                    <a:pt x="733244" y="703364"/>
                    <a:pt x="737143" y="708597"/>
                    <a:pt x="739543" y="715330"/>
                  </a:cubicBezTo>
                  <a:cubicBezTo>
                    <a:pt x="741943" y="722063"/>
                    <a:pt x="743143" y="736895"/>
                    <a:pt x="743143" y="759827"/>
                  </a:cubicBezTo>
                  <a:lnTo>
                    <a:pt x="743143" y="868221"/>
                  </a:lnTo>
                  <a:lnTo>
                    <a:pt x="799340" y="868221"/>
                  </a:lnTo>
                  <a:lnTo>
                    <a:pt x="799340" y="736229"/>
                  </a:lnTo>
                  <a:cubicBezTo>
                    <a:pt x="799340" y="719830"/>
                    <a:pt x="798306" y="707230"/>
                    <a:pt x="796240" y="698431"/>
                  </a:cubicBezTo>
                  <a:cubicBezTo>
                    <a:pt x="794173" y="689632"/>
                    <a:pt x="790507" y="681765"/>
                    <a:pt x="785240" y="674832"/>
                  </a:cubicBezTo>
                  <a:cubicBezTo>
                    <a:pt x="779974" y="667900"/>
                    <a:pt x="772208" y="662200"/>
                    <a:pt x="761942" y="657733"/>
                  </a:cubicBezTo>
                  <a:cubicBezTo>
                    <a:pt x="751676" y="653267"/>
                    <a:pt x="740343" y="651034"/>
                    <a:pt x="727944" y="651034"/>
                  </a:cubicBezTo>
                  <a:close/>
                  <a:moveTo>
                    <a:pt x="246201" y="577438"/>
                  </a:moveTo>
                  <a:lnTo>
                    <a:pt x="246201" y="868221"/>
                  </a:lnTo>
                  <a:lnTo>
                    <a:pt x="452589" y="868221"/>
                  </a:lnTo>
                  <a:lnTo>
                    <a:pt x="452589" y="818824"/>
                  </a:lnTo>
                  <a:lnTo>
                    <a:pt x="305398" y="818824"/>
                  </a:lnTo>
                  <a:lnTo>
                    <a:pt x="305398" y="577438"/>
                  </a:lnTo>
                  <a:close/>
                  <a:moveTo>
                    <a:pt x="491851" y="575039"/>
                  </a:moveTo>
                  <a:lnTo>
                    <a:pt x="491851" y="627035"/>
                  </a:lnTo>
                  <a:lnTo>
                    <a:pt x="548048" y="627035"/>
                  </a:lnTo>
                  <a:lnTo>
                    <a:pt x="548048" y="575039"/>
                  </a:lnTo>
                  <a:close/>
                  <a:moveTo>
                    <a:pt x="743206" y="0"/>
                  </a:moveTo>
                  <a:cubicBezTo>
                    <a:pt x="1153667" y="0"/>
                    <a:pt x="1486412" y="318443"/>
                    <a:pt x="1486412" y="711263"/>
                  </a:cubicBezTo>
                  <a:cubicBezTo>
                    <a:pt x="1486412" y="1104083"/>
                    <a:pt x="1153667" y="1422526"/>
                    <a:pt x="743206" y="1422526"/>
                  </a:cubicBezTo>
                  <a:cubicBezTo>
                    <a:pt x="332745" y="1422526"/>
                    <a:pt x="0" y="1104083"/>
                    <a:pt x="0" y="711263"/>
                  </a:cubicBezTo>
                  <a:cubicBezTo>
                    <a:pt x="0" y="318443"/>
                    <a:pt x="332745" y="0"/>
                    <a:pt x="743206" y="0"/>
                  </a:cubicBezTo>
                  <a:close/>
                </a:path>
              </a:pathLst>
            </a:custGeom>
            <a:ln w="53975" cap="rnd">
              <a:solidFill>
                <a:schemeClr val="bg1"/>
              </a:solidFill>
              <a:prstDash val="solid"/>
            </a:ln>
            <a:effectLst>
              <a:outerShdw blurRad="127000" sx="1000" sy="1000" algn="bl" rotWithShape="0">
                <a:srgbClr val="000000"/>
              </a:outerShdw>
            </a:effectLst>
          </p:spPr>
        </p:pic>
      </p:grpSp>
      <p:grpSp>
        <p:nvGrpSpPr>
          <p:cNvPr id="29" name="Group 28">
            <a:extLst>
              <a:ext uri="{FF2B5EF4-FFF2-40B4-BE49-F238E27FC236}">
                <a16:creationId xmlns:a16="http://schemas.microsoft.com/office/drawing/2014/main" id="{49647918-F8FF-EDD8-D7FA-DDF11D9E77D4}"/>
              </a:ext>
            </a:extLst>
          </p:cNvPr>
          <p:cNvGrpSpPr/>
          <p:nvPr/>
        </p:nvGrpSpPr>
        <p:grpSpPr>
          <a:xfrm>
            <a:off x="-1322149" y="4639828"/>
            <a:ext cx="1077588" cy="1022154"/>
            <a:chOff x="169335" y="5554541"/>
            <a:chExt cx="1293106" cy="1226585"/>
          </a:xfrm>
        </p:grpSpPr>
        <p:sp>
          <p:nvSpPr>
            <p:cNvPr id="30" name="Oval 29">
              <a:extLst>
                <a:ext uri="{FF2B5EF4-FFF2-40B4-BE49-F238E27FC236}">
                  <a16:creationId xmlns:a16="http://schemas.microsoft.com/office/drawing/2014/main" id="{6298E5F4-B137-C462-87DD-BAD61087E4F8}"/>
                </a:ext>
              </a:extLst>
            </p:cNvPr>
            <p:cNvSpPr/>
            <p:nvPr/>
          </p:nvSpPr>
          <p:spPr>
            <a:xfrm>
              <a:off x="215217" y="5646775"/>
              <a:ext cx="1218327" cy="1049580"/>
            </a:xfrm>
            <a:prstGeom prst="ellipse">
              <a:avLst/>
            </a:prstGeom>
            <a:solidFill>
              <a:schemeClr val="bg1"/>
            </a:solidFill>
            <a:ln w="539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sz="1500">
                <a:solidFill>
                  <a:prstClr val="white"/>
                </a:solidFill>
                <a:latin typeface="Calibri" panose="020F0502020204030204"/>
              </a:endParaRPr>
            </a:p>
          </p:txBody>
        </p:sp>
        <p:pic>
          <p:nvPicPr>
            <p:cNvPr id="31" name="Picture 30">
              <a:extLst>
                <a:ext uri="{FF2B5EF4-FFF2-40B4-BE49-F238E27FC236}">
                  <a16:creationId xmlns:a16="http://schemas.microsoft.com/office/drawing/2014/main" id="{04D08D86-98F2-5B22-06D0-9BCFA3C2E37B}"/>
                </a:ext>
              </a:extLst>
            </p:cNvPr>
            <p:cNvPicPr>
              <a:picLocks noChangeAspect="1" noChangeArrowheads="1"/>
            </p:cNvPicPr>
            <p:nvPr/>
          </p:nvPicPr>
          <p:blipFill>
            <a:blip r:embed="rId25" cstate="email">
              <a:duotone>
                <a:prstClr val="black"/>
                <a:schemeClr val="accent6">
                  <a:lumMod val="75000"/>
                  <a:tint val="45000"/>
                  <a:satMod val="400000"/>
                </a:schemeClr>
              </a:duotone>
              <a:extLst>
                <a:ext uri="{BEBA8EAE-BF5A-486C-A8C5-ECC9F3942E4B}">
                  <a14:imgProps xmlns:a14="http://schemas.microsoft.com/office/drawing/2010/main">
                    <a14:imgLayer r:embed="rId26">
                      <a14:imgEffect>
                        <a14:brightnessContrast bright="-20000" contrast="20000"/>
                      </a14:imgEffect>
                    </a14:imgLayer>
                  </a14:imgProps>
                </a:ext>
                <a:ext uri="{28A0092B-C50C-407E-A947-70E740481C1C}">
                  <a14:useLocalDpi xmlns:a14="http://schemas.microsoft.com/office/drawing/2010/main"/>
                </a:ext>
              </a:extLst>
            </a:blip>
            <a:srcRect/>
            <a:stretch/>
          </p:blipFill>
          <p:spPr bwMode="auto">
            <a:xfrm>
              <a:off x="169335" y="5554541"/>
              <a:ext cx="1293106" cy="1226585"/>
            </a:xfrm>
            <a:custGeom>
              <a:avLst/>
              <a:gdLst/>
              <a:ahLst/>
              <a:cxnLst/>
              <a:rect l="l" t="t" r="r" b="b"/>
              <a:pathLst>
                <a:path w="1587684" h="1470190">
                  <a:moveTo>
                    <a:pt x="1186786" y="717625"/>
                  </a:moveTo>
                  <a:cubicBezTo>
                    <a:pt x="1198252" y="717625"/>
                    <a:pt x="1207985" y="721858"/>
                    <a:pt x="1215984" y="730325"/>
                  </a:cubicBezTo>
                  <a:cubicBezTo>
                    <a:pt x="1223984" y="738791"/>
                    <a:pt x="1228183" y="751157"/>
                    <a:pt x="1228583" y="767422"/>
                  </a:cubicBezTo>
                  <a:lnTo>
                    <a:pt x="1144588" y="767422"/>
                  </a:lnTo>
                  <a:cubicBezTo>
                    <a:pt x="1144455" y="752090"/>
                    <a:pt x="1148388" y="739957"/>
                    <a:pt x="1156388" y="731025"/>
                  </a:cubicBezTo>
                  <a:cubicBezTo>
                    <a:pt x="1164387" y="722092"/>
                    <a:pt x="1174520" y="717625"/>
                    <a:pt x="1186786" y="717625"/>
                  </a:cubicBezTo>
                  <a:close/>
                  <a:moveTo>
                    <a:pt x="1307192" y="679428"/>
                  </a:moveTo>
                  <a:lnTo>
                    <a:pt x="1380588" y="782421"/>
                  </a:lnTo>
                  <a:lnTo>
                    <a:pt x="1303993" y="891815"/>
                  </a:lnTo>
                  <a:lnTo>
                    <a:pt x="1369789" y="891815"/>
                  </a:lnTo>
                  <a:lnTo>
                    <a:pt x="1413386" y="826019"/>
                  </a:lnTo>
                  <a:lnTo>
                    <a:pt x="1456583" y="891815"/>
                  </a:lnTo>
                  <a:lnTo>
                    <a:pt x="1525579" y="891815"/>
                  </a:lnTo>
                  <a:lnTo>
                    <a:pt x="1446984" y="780022"/>
                  </a:lnTo>
                  <a:lnTo>
                    <a:pt x="1518980" y="679428"/>
                  </a:lnTo>
                  <a:lnTo>
                    <a:pt x="1452984" y="679428"/>
                  </a:lnTo>
                  <a:lnTo>
                    <a:pt x="1413386" y="737824"/>
                  </a:lnTo>
                  <a:lnTo>
                    <a:pt x="1375788" y="679428"/>
                  </a:lnTo>
                  <a:close/>
                  <a:moveTo>
                    <a:pt x="396341" y="679428"/>
                  </a:moveTo>
                  <a:lnTo>
                    <a:pt x="396341" y="813820"/>
                  </a:lnTo>
                  <a:cubicBezTo>
                    <a:pt x="396341" y="833818"/>
                    <a:pt x="398874" y="849484"/>
                    <a:pt x="403940" y="860817"/>
                  </a:cubicBezTo>
                  <a:cubicBezTo>
                    <a:pt x="409007" y="872149"/>
                    <a:pt x="417206" y="880949"/>
                    <a:pt x="428539" y="887215"/>
                  </a:cubicBezTo>
                  <a:cubicBezTo>
                    <a:pt x="439872" y="893481"/>
                    <a:pt x="452671" y="896614"/>
                    <a:pt x="466937" y="896614"/>
                  </a:cubicBezTo>
                  <a:cubicBezTo>
                    <a:pt x="480936" y="896614"/>
                    <a:pt x="494235" y="893348"/>
                    <a:pt x="506834" y="886815"/>
                  </a:cubicBezTo>
                  <a:cubicBezTo>
                    <a:pt x="519433" y="880282"/>
                    <a:pt x="529599" y="871349"/>
                    <a:pt x="537332" y="860017"/>
                  </a:cubicBezTo>
                  <a:lnTo>
                    <a:pt x="537332" y="891815"/>
                  </a:lnTo>
                  <a:lnTo>
                    <a:pt x="589529" y="891815"/>
                  </a:lnTo>
                  <a:lnTo>
                    <a:pt x="589529" y="679428"/>
                  </a:lnTo>
                  <a:lnTo>
                    <a:pt x="533333" y="679428"/>
                  </a:lnTo>
                  <a:lnTo>
                    <a:pt x="533333" y="769022"/>
                  </a:lnTo>
                  <a:cubicBezTo>
                    <a:pt x="533333" y="799420"/>
                    <a:pt x="531933" y="818519"/>
                    <a:pt x="529133" y="826319"/>
                  </a:cubicBezTo>
                  <a:cubicBezTo>
                    <a:pt x="526333" y="834118"/>
                    <a:pt x="521133" y="840651"/>
                    <a:pt x="513534" y="845918"/>
                  </a:cubicBezTo>
                  <a:cubicBezTo>
                    <a:pt x="505934" y="851184"/>
                    <a:pt x="497335" y="853817"/>
                    <a:pt x="487735" y="853817"/>
                  </a:cubicBezTo>
                  <a:cubicBezTo>
                    <a:pt x="479336" y="853817"/>
                    <a:pt x="472403" y="851851"/>
                    <a:pt x="466937" y="847917"/>
                  </a:cubicBezTo>
                  <a:cubicBezTo>
                    <a:pt x="461470" y="843984"/>
                    <a:pt x="457704" y="838651"/>
                    <a:pt x="455637" y="831918"/>
                  </a:cubicBezTo>
                  <a:cubicBezTo>
                    <a:pt x="453571" y="825185"/>
                    <a:pt x="452537" y="806887"/>
                    <a:pt x="452537" y="777022"/>
                  </a:cubicBezTo>
                  <a:lnTo>
                    <a:pt x="452537" y="679428"/>
                  </a:lnTo>
                  <a:close/>
                  <a:moveTo>
                    <a:pt x="1183386" y="674628"/>
                  </a:moveTo>
                  <a:cubicBezTo>
                    <a:pt x="1155254" y="674628"/>
                    <a:pt x="1131989" y="684594"/>
                    <a:pt x="1113590" y="704526"/>
                  </a:cubicBezTo>
                  <a:cubicBezTo>
                    <a:pt x="1095191" y="724458"/>
                    <a:pt x="1085992" y="752023"/>
                    <a:pt x="1085992" y="787221"/>
                  </a:cubicBezTo>
                  <a:cubicBezTo>
                    <a:pt x="1085992" y="816686"/>
                    <a:pt x="1092992" y="841084"/>
                    <a:pt x="1106991" y="860417"/>
                  </a:cubicBezTo>
                  <a:cubicBezTo>
                    <a:pt x="1124723" y="884549"/>
                    <a:pt x="1152055" y="896614"/>
                    <a:pt x="1188986" y="896614"/>
                  </a:cubicBezTo>
                  <a:cubicBezTo>
                    <a:pt x="1212318" y="896614"/>
                    <a:pt x="1231750" y="891248"/>
                    <a:pt x="1247282" y="880515"/>
                  </a:cubicBezTo>
                  <a:cubicBezTo>
                    <a:pt x="1262814" y="869783"/>
                    <a:pt x="1274180" y="854150"/>
                    <a:pt x="1281380" y="833618"/>
                  </a:cubicBezTo>
                  <a:lnTo>
                    <a:pt x="1225383" y="824219"/>
                  </a:lnTo>
                  <a:cubicBezTo>
                    <a:pt x="1222317" y="834885"/>
                    <a:pt x="1217784" y="842618"/>
                    <a:pt x="1211784" y="847417"/>
                  </a:cubicBezTo>
                  <a:cubicBezTo>
                    <a:pt x="1205785" y="852217"/>
                    <a:pt x="1198385" y="854617"/>
                    <a:pt x="1189586" y="854617"/>
                  </a:cubicBezTo>
                  <a:cubicBezTo>
                    <a:pt x="1176653" y="854617"/>
                    <a:pt x="1165854" y="849984"/>
                    <a:pt x="1157188" y="840718"/>
                  </a:cubicBezTo>
                  <a:cubicBezTo>
                    <a:pt x="1148521" y="831452"/>
                    <a:pt x="1143988" y="818486"/>
                    <a:pt x="1143588" y="801820"/>
                  </a:cubicBezTo>
                  <a:lnTo>
                    <a:pt x="1284380" y="801820"/>
                  </a:lnTo>
                  <a:cubicBezTo>
                    <a:pt x="1285180" y="758756"/>
                    <a:pt x="1276447" y="726792"/>
                    <a:pt x="1258181" y="705926"/>
                  </a:cubicBezTo>
                  <a:cubicBezTo>
                    <a:pt x="1239916" y="685061"/>
                    <a:pt x="1214984" y="674628"/>
                    <a:pt x="1183386" y="674628"/>
                  </a:cubicBezTo>
                  <a:close/>
                  <a:moveTo>
                    <a:pt x="951186" y="674628"/>
                  </a:moveTo>
                  <a:cubicBezTo>
                    <a:pt x="920655" y="674628"/>
                    <a:pt x="898123" y="680894"/>
                    <a:pt x="883590" y="693427"/>
                  </a:cubicBezTo>
                  <a:cubicBezTo>
                    <a:pt x="869058" y="705959"/>
                    <a:pt x="861792" y="721425"/>
                    <a:pt x="861792" y="739824"/>
                  </a:cubicBezTo>
                  <a:cubicBezTo>
                    <a:pt x="861792" y="760223"/>
                    <a:pt x="870191" y="776155"/>
                    <a:pt x="886990" y="787621"/>
                  </a:cubicBezTo>
                  <a:cubicBezTo>
                    <a:pt x="899123" y="795887"/>
                    <a:pt x="927854" y="805020"/>
                    <a:pt x="973185" y="815019"/>
                  </a:cubicBezTo>
                  <a:cubicBezTo>
                    <a:pt x="982918" y="817286"/>
                    <a:pt x="989184" y="819752"/>
                    <a:pt x="991984" y="822419"/>
                  </a:cubicBezTo>
                  <a:cubicBezTo>
                    <a:pt x="994650" y="825219"/>
                    <a:pt x="995983" y="828752"/>
                    <a:pt x="995983" y="833018"/>
                  </a:cubicBezTo>
                  <a:cubicBezTo>
                    <a:pt x="995983" y="839285"/>
                    <a:pt x="993517" y="844284"/>
                    <a:pt x="988584" y="848017"/>
                  </a:cubicBezTo>
                  <a:cubicBezTo>
                    <a:pt x="981251" y="853350"/>
                    <a:pt x="970318" y="856017"/>
                    <a:pt x="955786" y="856017"/>
                  </a:cubicBezTo>
                  <a:cubicBezTo>
                    <a:pt x="942587" y="856017"/>
                    <a:pt x="932321" y="853184"/>
                    <a:pt x="924988" y="847517"/>
                  </a:cubicBezTo>
                  <a:cubicBezTo>
                    <a:pt x="917655" y="841851"/>
                    <a:pt x="912788" y="833552"/>
                    <a:pt x="910389" y="822619"/>
                  </a:cubicBezTo>
                  <a:lnTo>
                    <a:pt x="853992" y="831218"/>
                  </a:lnTo>
                  <a:cubicBezTo>
                    <a:pt x="859192" y="851351"/>
                    <a:pt x="870224" y="867283"/>
                    <a:pt x="887090" y="879016"/>
                  </a:cubicBezTo>
                  <a:cubicBezTo>
                    <a:pt x="903956" y="890748"/>
                    <a:pt x="926854" y="896614"/>
                    <a:pt x="955786" y="896614"/>
                  </a:cubicBezTo>
                  <a:cubicBezTo>
                    <a:pt x="987651" y="896614"/>
                    <a:pt x="1011716" y="889615"/>
                    <a:pt x="1027981" y="875616"/>
                  </a:cubicBezTo>
                  <a:cubicBezTo>
                    <a:pt x="1044247" y="861617"/>
                    <a:pt x="1052380" y="844884"/>
                    <a:pt x="1052380" y="825419"/>
                  </a:cubicBezTo>
                  <a:cubicBezTo>
                    <a:pt x="1052380" y="807553"/>
                    <a:pt x="1046514" y="793621"/>
                    <a:pt x="1034781" y="783621"/>
                  </a:cubicBezTo>
                  <a:cubicBezTo>
                    <a:pt x="1022915" y="773755"/>
                    <a:pt x="1002016" y="765422"/>
                    <a:pt x="972085" y="758623"/>
                  </a:cubicBezTo>
                  <a:cubicBezTo>
                    <a:pt x="942153" y="751823"/>
                    <a:pt x="924654" y="746557"/>
                    <a:pt x="919588" y="742824"/>
                  </a:cubicBezTo>
                  <a:cubicBezTo>
                    <a:pt x="915855" y="740024"/>
                    <a:pt x="913988" y="736624"/>
                    <a:pt x="913988" y="732624"/>
                  </a:cubicBezTo>
                  <a:cubicBezTo>
                    <a:pt x="913988" y="727958"/>
                    <a:pt x="916122" y="724158"/>
                    <a:pt x="920388" y="721225"/>
                  </a:cubicBezTo>
                  <a:cubicBezTo>
                    <a:pt x="926788" y="717092"/>
                    <a:pt x="937387" y="715026"/>
                    <a:pt x="952186" y="715026"/>
                  </a:cubicBezTo>
                  <a:cubicBezTo>
                    <a:pt x="963919" y="715026"/>
                    <a:pt x="972951" y="717225"/>
                    <a:pt x="979284" y="721625"/>
                  </a:cubicBezTo>
                  <a:cubicBezTo>
                    <a:pt x="985617" y="726025"/>
                    <a:pt x="989917" y="732358"/>
                    <a:pt x="992184" y="740624"/>
                  </a:cubicBezTo>
                  <a:lnTo>
                    <a:pt x="1045180" y="730825"/>
                  </a:lnTo>
                  <a:cubicBezTo>
                    <a:pt x="1039847" y="712292"/>
                    <a:pt x="1030115" y="698293"/>
                    <a:pt x="1015982" y="688827"/>
                  </a:cubicBezTo>
                  <a:cubicBezTo>
                    <a:pt x="1001850" y="679361"/>
                    <a:pt x="980251" y="674628"/>
                    <a:pt x="951186" y="674628"/>
                  </a:cubicBezTo>
                  <a:close/>
                  <a:moveTo>
                    <a:pt x="722586" y="674628"/>
                  </a:moveTo>
                  <a:cubicBezTo>
                    <a:pt x="692055" y="674628"/>
                    <a:pt x="669523" y="680894"/>
                    <a:pt x="654990" y="693427"/>
                  </a:cubicBezTo>
                  <a:cubicBezTo>
                    <a:pt x="640458" y="705959"/>
                    <a:pt x="633192" y="721425"/>
                    <a:pt x="633192" y="739824"/>
                  </a:cubicBezTo>
                  <a:cubicBezTo>
                    <a:pt x="633192" y="760223"/>
                    <a:pt x="641591" y="776155"/>
                    <a:pt x="658390" y="787621"/>
                  </a:cubicBezTo>
                  <a:cubicBezTo>
                    <a:pt x="670523" y="795887"/>
                    <a:pt x="699254" y="805020"/>
                    <a:pt x="744585" y="815019"/>
                  </a:cubicBezTo>
                  <a:cubicBezTo>
                    <a:pt x="754318" y="817286"/>
                    <a:pt x="760584" y="819752"/>
                    <a:pt x="763384" y="822419"/>
                  </a:cubicBezTo>
                  <a:cubicBezTo>
                    <a:pt x="766050" y="825219"/>
                    <a:pt x="767383" y="828752"/>
                    <a:pt x="767383" y="833018"/>
                  </a:cubicBezTo>
                  <a:cubicBezTo>
                    <a:pt x="767383" y="839285"/>
                    <a:pt x="764917" y="844284"/>
                    <a:pt x="759984" y="848017"/>
                  </a:cubicBezTo>
                  <a:cubicBezTo>
                    <a:pt x="752651" y="853350"/>
                    <a:pt x="741718" y="856017"/>
                    <a:pt x="727186" y="856017"/>
                  </a:cubicBezTo>
                  <a:cubicBezTo>
                    <a:pt x="713987" y="856017"/>
                    <a:pt x="703721" y="853184"/>
                    <a:pt x="696388" y="847517"/>
                  </a:cubicBezTo>
                  <a:cubicBezTo>
                    <a:pt x="689055" y="841851"/>
                    <a:pt x="684188" y="833552"/>
                    <a:pt x="681789" y="822619"/>
                  </a:cubicBezTo>
                  <a:lnTo>
                    <a:pt x="625392" y="831218"/>
                  </a:lnTo>
                  <a:cubicBezTo>
                    <a:pt x="630592" y="851351"/>
                    <a:pt x="641624" y="867283"/>
                    <a:pt x="658490" y="879016"/>
                  </a:cubicBezTo>
                  <a:cubicBezTo>
                    <a:pt x="675356" y="890748"/>
                    <a:pt x="698254" y="896614"/>
                    <a:pt x="727186" y="896614"/>
                  </a:cubicBezTo>
                  <a:cubicBezTo>
                    <a:pt x="759051" y="896614"/>
                    <a:pt x="783116" y="889615"/>
                    <a:pt x="799381" y="875616"/>
                  </a:cubicBezTo>
                  <a:cubicBezTo>
                    <a:pt x="815647" y="861617"/>
                    <a:pt x="823780" y="844884"/>
                    <a:pt x="823780" y="825419"/>
                  </a:cubicBezTo>
                  <a:cubicBezTo>
                    <a:pt x="823780" y="807553"/>
                    <a:pt x="817914" y="793621"/>
                    <a:pt x="806181" y="783621"/>
                  </a:cubicBezTo>
                  <a:cubicBezTo>
                    <a:pt x="794315" y="773755"/>
                    <a:pt x="773416" y="765422"/>
                    <a:pt x="743485" y="758623"/>
                  </a:cubicBezTo>
                  <a:cubicBezTo>
                    <a:pt x="713553" y="751823"/>
                    <a:pt x="696054" y="746557"/>
                    <a:pt x="690988" y="742824"/>
                  </a:cubicBezTo>
                  <a:cubicBezTo>
                    <a:pt x="687255" y="740024"/>
                    <a:pt x="685388" y="736624"/>
                    <a:pt x="685388" y="732624"/>
                  </a:cubicBezTo>
                  <a:cubicBezTo>
                    <a:pt x="685388" y="727958"/>
                    <a:pt x="687522" y="724158"/>
                    <a:pt x="691788" y="721225"/>
                  </a:cubicBezTo>
                  <a:cubicBezTo>
                    <a:pt x="698188" y="717092"/>
                    <a:pt x="708787" y="715026"/>
                    <a:pt x="723586" y="715026"/>
                  </a:cubicBezTo>
                  <a:cubicBezTo>
                    <a:pt x="735319" y="715026"/>
                    <a:pt x="744351" y="717225"/>
                    <a:pt x="750684" y="721625"/>
                  </a:cubicBezTo>
                  <a:cubicBezTo>
                    <a:pt x="757017" y="726025"/>
                    <a:pt x="761317" y="732358"/>
                    <a:pt x="763584" y="740624"/>
                  </a:cubicBezTo>
                  <a:lnTo>
                    <a:pt x="816580" y="730825"/>
                  </a:lnTo>
                  <a:cubicBezTo>
                    <a:pt x="811247" y="712292"/>
                    <a:pt x="801515" y="698293"/>
                    <a:pt x="787382" y="688827"/>
                  </a:cubicBezTo>
                  <a:cubicBezTo>
                    <a:pt x="773250" y="679361"/>
                    <a:pt x="751651" y="674628"/>
                    <a:pt x="722586" y="674628"/>
                  </a:cubicBezTo>
                  <a:close/>
                  <a:moveTo>
                    <a:pt x="224310" y="593633"/>
                  </a:moveTo>
                  <a:cubicBezTo>
                    <a:pt x="201778" y="593633"/>
                    <a:pt x="182545" y="597033"/>
                    <a:pt x="166613" y="603832"/>
                  </a:cubicBezTo>
                  <a:cubicBezTo>
                    <a:pt x="150681" y="610632"/>
                    <a:pt x="138481" y="620531"/>
                    <a:pt x="130015" y="633531"/>
                  </a:cubicBezTo>
                  <a:cubicBezTo>
                    <a:pt x="121549" y="646530"/>
                    <a:pt x="117316" y="660496"/>
                    <a:pt x="117316" y="675428"/>
                  </a:cubicBezTo>
                  <a:cubicBezTo>
                    <a:pt x="117316" y="698627"/>
                    <a:pt x="126316" y="718292"/>
                    <a:pt x="144314" y="734424"/>
                  </a:cubicBezTo>
                  <a:cubicBezTo>
                    <a:pt x="157114" y="745890"/>
                    <a:pt x="179379" y="755556"/>
                    <a:pt x="211110" y="763423"/>
                  </a:cubicBezTo>
                  <a:cubicBezTo>
                    <a:pt x="235776" y="769556"/>
                    <a:pt x="251575" y="773822"/>
                    <a:pt x="258507" y="776222"/>
                  </a:cubicBezTo>
                  <a:cubicBezTo>
                    <a:pt x="268640" y="779822"/>
                    <a:pt x="275740" y="784055"/>
                    <a:pt x="279806" y="788921"/>
                  </a:cubicBezTo>
                  <a:cubicBezTo>
                    <a:pt x="283873" y="793787"/>
                    <a:pt x="285906" y="799687"/>
                    <a:pt x="285906" y="806620"/>
                  </a:cubicBezTo>
                  <a:cubicBezTo>
                    <a:pt x="285906" y="817419"/>
                    <a:pt x="281073" y="826852"/>
                    <a:pt x="271407" y="834918"/>
                  </a:cubicBezTo>
                  <a:cubicBezTo>
                    <a:pt x="261741" y="842984"/>
                    <a:pt x="247375" y="847017"/>
                    <a:pt x="228309" y="847017"/>
                  </a:cubicBezTo>
                  <a:cubicBezTo>
                    <a:pt x="210310" y="847017"/>
                    <a:pt x="196011" y="842484"/>
                    <a:pt x="185412" y="833418"/>
                  </a:cubicBezTo>
                  <a:cubicBezTo>
                    <a:pt x="174813" y="824352"/>
                    <a:pt x="167780" y="810153"/>
                    <a:pt x="164313" y="790821"/>
                  </a:cubicBezTo>
                  <a:lnTo>
                    <a:pt x="106717" y="796421"/>
                  </a:lnTo>
                  <a:cubicBezTo>
                    <a:pt x="110583" y="829219"/>
                    <a:pt x="122449" y="854184"/>
                    <a:pt x="142315" y="871316"/>
                  </a:cubicBezTo>
                  <a:cubicBezTo>
                    <a:pt x="162180" y="888448"/>
                    <a:pt x="190645" y="897014"/>
                    <a:pt x="227709" y="897014"/>
                  </a:cubicBezTo>
                  <a:cubicBezTo>
                    <a:pt x="253174" y="897014"/>
                    <a:pt x="274440" y="893448"/>
                    <a:pt x="291505" y="886315"/>
                  </a:cubicBezTo>
                  <a:cubicBezTo>
                    <a:pt x="308571" y="879182"/>
                    <a:pt x="321770" y="868283"/>
                    <a:pt x="331103" y="853617"/>
                  </a:cubicBezTo>
                  <a:cubicBezTo>
                    <a:pt x="340436" y="838951"/>
                    <a:pt x="345102" y="823219"/>
                    <a:pt x="345102" y="806420"/>
                  </a:cubicBezTo>
                  <a:cubicBezTo>
                    <a:pt x="345102" y="787888"/>
                    <a:pt x="341202" y="772322"/>
                    <a:pt x="333403" y="759723"/>
                  </a:cubicBezTo>
                  <a:cubicBezTo>
                    <a:pt x="325603" y="747124"/>
                    <a:pt x="314804" y="737191"/>
                    <a:pt x="301005" y="729925"/>
                  </a:cubicBezTo>
                  <a:cubicBezTo>
                    <a:pt x="287206" y="722658"/>
                    <a:pt x="265907" y="715626"/>
                    <a:pt x="237109" y="708826"/>
                  </a:cubicBezTo>
                  <a:cubicBezTo>
                    <a:pt x="208311" y="702026"/>
                    <a:pt x="190178" y="695493"/>
                    <a:pt x="182712" y="689227"/>
                  </a:cubicBezTo>
                  <a:cubicBezTo>
                    <a:pt x="176846" y="684294"/>
                    <a:pt x="173913" y="678361"/>
                    <a:pt x="173913" y="671428"/>
                  </a:cubicBezTo>
                  <a:cubicBezTo>
                    <a:pt x="173913" y="663829"/>
                    <a:pt x="177046" y="657762"/>
                    <a:pt x="183312" y="653229"/>
                  </a:cubicBezTo>
                  <a:cubicBezTo>
                    <a:pt x="193045" y="646163"/>
                    <a:pt x="206511" y="642630"/>
                    <a:pt x="223710" y="642630"/>
                  </a:cubicBezTo>
                  <a:cubicBezTo>
                    <a:pt x="240375" y="642630"/>
                    <a:pt x="252874" y="645930"/>
                    <a:pt x="261207" y="652529"/>
                  </a:cubicBezTo>
                  <a:cubicBezTo>
                    <a:pt x="269540" y="659129"/>
                    <a:pt x="274973" y="669962"/>
                    <a:pt x="277506" y="685027"/>
                  </a:cubicBezTo>
                  <a:lnTo>
                    <a:pt x="336703" y="682428"/>
                  </a:lnTo>
                  <a:cubicBezTo>
                    <a:pt x="335769" y="655496"/>
                    <a:pt x="326003" y="633964"/>
                    <a:pt x="307405" y="617831"/>
                  </a:cubicBezTo>
                  <a:cubicBezTo>
                    <a:pt x="288806" y="601699"/>
                    <a:pt x="261107" y="593633"/>
                    <a:pt x="224310" y="593633"/>
                  </a:cubicBezTo>
                  <a:close/>
                  <a:moveTo>
                    <a:pt x="793842" y="0"/>
                  </a:moveTo>
                  <a:cubicBezTo>
                    <a:pt x="1232269" y="0"/>
                    <a:pt x="1587684" y="329113"/>
                    <a:pt x="1587684" y="735095"/>
                  </a:cubicBezTo>
                  <a:cubicBezTo>
                    <a:pt x="1587684" y="1141077"/>
                    <a:pt x="1232269" y="1470190"/>
                    <a:pt x="793842" y="1470190"/>
                  </a:cubicBezTo>
                  <a:cubicBezTo>
                    <a:pt x="355415" y="1470190"/>
                    <a:pt x="0" y="1141077"/>
                    <a:pt x="0" y="735095"/>
                  </a:cubicBezTo>
                  <a:cubicBezTo>
                    <a:pt x="0" y="329113"/>
                    <a:pt x="355415" y="0"/>
                    <a:pt x="793842" y="0"/>
                  </a:cubicBezTo>
                  <a:close/>
                </a:path>
              </a:pathLst>
            </a:custGeom>
            <a:ln w="53975" cap="rnd">
              <a:solidFill>
                <a:schemeClr val="bg1"/>
              </a:solidFill>
              <a:prstDash val="solid"/>
            </a:ln>
            <a:effectLst>
              <a:outerShdw sx="1000" sy="1000" algn="bl" rotWithShape="0">
                <a:srgbClr val="000000"/>
              </a:outerShdw>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871689864"/>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5F7B2E-2DA2-FDBD-B12D-48A47D273ED5}"/>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2C0C7DE3-4BA9-6223-B5A1-7BC4720558DA}"/>
              </a:ext>
            </a:extLst>
          </p:cNvPr>
          <p:cNvGrpSpPr/>
          <p:nvPr/>
        </p:nvGrpSpPr>
        <p:grpSpPr>
          <a:xfrm>
            <a:off x="-1305584" y="2413410"/>
            <a:ext cx="1060374" cy="1024070"/>
            <a:chOff x="169335" y="2882840"/>
            <a:chExt cx="1272449" cy="1228884"/>
          </a:xfrm>
        </p:grpSpPr>
        <p:sp>
          <p:nvSpPr>
            <p:cNvPr id="7" name="Oval 6">
              <a:extLst>
                <a:ext uri="{FF2B5EF4-FFF2-40B4-BE49-F238E27FC236}">
                  <a16:creationId xmlns:a16="http://schemas.microsoft.com/office/drawing/2014/main" id="{DDAB2D52-F537-9A1A-2D97-51295C4FB911}"/>
                </a:ext>
              </a:extLst>
            </p:cNvPr>
            <p:cNvSpPr/>
            <p:nvPr/>
          </p:nvSpPr>
          <p:spPr>
            <a:xfrm>
              <a:off x="234673" y="2983064"/>
              <a:ext cx="1155267" cy="1049580"/>
            </a:xfrm>
            <a:prstGeom prst="ellipse">
              <a:avLst/>
            </a:prstGeom>
            <a:solidFill>
              <a:schemeClr val="bg1"/>
            </a:solidFill>
            <a:ln w="539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sz="1500">
                <a:solidFill>
                  <a:prstClr val="white"/>
                </a:solidFill>
                <a:latin typeface="Calibri" panose="020F0502020204030204"/>
              </a:endParaRPr>
            </a:p>
          </p:txBody>
        </p:sp>
        <p:pic>
          <p:nvPicPr>
            <p:cNvPr id="8" name="Picture 7">
              <a:extLst>
                <a:ext uri="{FF2B5EF4-FFF2-40B4-BE49-F238E27FC236}">
                  <a16:creationId xmlns:a16="http://schemas.microsoft.com/office/drawing/2014/main" id="{00E597E4-7A4C-C614-9ACF-E6C890DD6D9A}"/>
                </a:ext>
              </a:extLst>
            </p:cNvPr>
            <p:cNvPicPr>
              <a:picLocks noChangeAspect="1"/>
            </p:cNvPicPr>
            <p:nvPr/>
          </p:nvPicPr>
          <p:blipFill>
            <a:blip r:embed="rId3" cstate="email">
              <a:alphaModFix amt="85000"/>
              <a:duotone>
                <a:prstClr val="black"/>
                <a:srgbClr val="0070C0">
                  <a:tint val="45000"/>
                  <a:satMod val="400000"/>
                </a:srgbClr>
              </a:duotone>
              <a:extLst>
                <a:ext uri="{28A0092B-C50C-407E-A947-70E740481C1C}">
                  <a14:useLocalDpi xmlns:a14="http://schemas.microsoft.com/office/drawing/2010/main"/>
                </a:ext>
              </a:extLst>
            </a:blip>
            <a:srcRect/>
            <a:stretch/>
          </p:blipFill>
          <p:spPr>
            <a:xfrm>
              <a:off x="169335" y="2882840"/>
              <a:ext cx="1272449" cy="1228884"/>
            </a:xfrm>
            <a:custGeom>
              <a:avLst/>
              <a:gdLst/>
              <a:ahLst/>
              <a:cxnLst/>
              <a:rect l="l" t="t" r="r" b="b"/>
              <a:pathLst>
                <a:path w="1475716" h="1425192">
                  <a:moveTo>
                    <a:pt x="523390" y="694660"/>
                  </a:moveTo>
                  <a:cubicBezTo>
                    <a:pt x="536010" y="694660"/>
                    <a:pt x="546593" y="699478"/>
                    <a:pt x="555139" y="709115"/>
                  </a:cubicBezTo>
                  <a:cubicBezTo>
                    <a:pt x="563686" y="718751"/>
                    <a:pt x="567960" y="732518"/>
                    <a:pt x="567960" y="750415"/>
                  </a:cubicBezTo>
                  <a:cubicBezTo>
                    <a:pt x="567960" y="768770"/>
                    <a:pt x="563686" y="782766"/>
                    <a:pt x="555139" y="792403"/>
                  </a:cubicBezTo>
                  <a:cubicBezTo>
                    <a:pt x="546593" y="802039"/>
                    <a:pt x="536010" y="806858"/>
                    <a:pt x="523390" y="806858"/>
                  </a:cubicBezTo>
                  <a:cubicBezTo>
                    <a:pt x="510771" y="806858"/>
                    <a:pt x="500159" y="802039"/>
                    <a:pt x="491555" y="792403"/>
                  </a:cubicBezTo>
                  <a:cubicBezTo>
                    <a:pt x="482951" y="782766"/>
                    <a:pt x="478649" y="768885"/>
                    <a:pt x="478649" y="750759"/>
                  </a:cubicBezTo>
                  <a:cubicBezTo>
                    <a:pt x="478649" y="732633"/>
                    <a:pt x="482951" y="718751"/>
                    <a:pt x="491555" y="709115"/>
                  </a:cubicBezTo>
                  <a:cubicBezTo>
                    <a:pt x="500159" y="699478"/>
                    <a:pt x="510771" y="694660"/>
                    <a:pt x="523390" y="694660"/>
                  </a:cubicBezTo>
                  <a:close/>
                  <a:moveTo>
                    <a:pt x="1065343" y="692251"/>
                  </a:moveTo>
                  <a:cubicBezTo>
                    <a:pt x="1075209" y="692251"/>
                    <a:pt x="1083584" y="695893"/>
                    <a:pt x="1090467" y="703178"/>
                  </a:cubicBezTo>
                  <a:cubicBezTo>
                    <a:pt x="1097351" y="710463"/>
                    <a:pt x="1100964" y="721103"/>
                    <a:pt x="1101308" y="735099"/>
                  </a:cubicBezTo>
                  <a:lnTo>
                    <a:pt x="1029034" y="735099"/>
                  </a:lnTo>
                  <a:cubicBezTo>
                    <a:pt x="1028919" y="721906"/>
                    <a:pt x="1032303" y="711467"/>
                    <a:pt x="1039187" y="703780"/>
                  </a:cubicBezTo>
                  <a:cubicBezTo>
                    <a:pt x="1046070" y="696094"/>
                    <a:pt x="1054789" y="692251"/>
                    <a:pt x="1065343" y="692251"/>
                  </a:cubicBezTo>
                  <a:close/>
                  <a:moveTo>
                    <a:pt x="1062418" y="655253"/>
                  </a:moveTo>
                  <a:cubicBezTo>
                    <a:pt x="1038211" y="655253"/>
                    <a:pt x="1018193" y="663828"/>
                    <a:pt x="1002361" y="680979"/>
                  </a:cubicBezTo>
                  <a:cubicBezTo>
                    <a:pt x="986529" y="698130"/>
                    <a:pt x="978614" y="721849"/>
                    <a:pt x="978614" y="752135"/>
                  </a:cubicBezTo>
                  <a:cubicBezTo>
                    <a:pt x="978614" y="777489"/>
                    <a:pt x="984636" y="798483"/>
                    <a:pt x="996682" y="815118"/>
                  </a:cubicBezTo>
                  <a:cubicBezTo>
                    <a:pt x="1011940" y="835882"/>
                    <a:pt x="1035458" y="846265"/>
                    <a:pt x="1067236" y="846265"/>
                  </a:cubicBezTo>
                  <a:cubicBezTo>
                    <a:pt x="1087312" y="846265"/>
                    <a:pt x="1104033" y="841647"/>
                    <a:pt x="1117398" y="832412"/>
                  </a:cubicBezTo>
                  <a:cubicBezTo>
                    <a:pt x="1130763" y="823177"/>
                    <a:pt x="1140543" y="809726"/>
                    <a:pt x="1146738" y="792059"/>
                  </a:cubicBezTo>
                  <a:lnTo>
                    <a:pt x="1098555" y="783971"/>
                  </a:lnTo>
                  <a:cubicBezTo>
                    <a:pt x="1095916" y="793148"/>
                    <a:pt x="1092016" y="799802"/>
                    <a:pt x="1086854" y="803932"/>
                  </a:cubicBezTo>
                  <a:cubicBezTo>
                    <a:pt x="1081691" y="808062"/>
                    <a:pt x="1075324" y="810127"/>
                    <a:pt x="1067752" y="810127"/>
                  </a:cubicBezTo>
                  <a:cubicBezTo>
                    <a:pt x="1056624" y="810127"/>
                    <a:pt x="1047332" y="806141"/>
                    <a:pt x="1039875" y="798168"/>
                  </a:cubicBezTo>
                  <a:cubicBezTo>
                    <a:pt x="1032418" y="790194"/>
                    <a:pt x="1028518" y="779038"/>
                    <a:pt x="1028173" y="764697"/>
                  </a:cubicBezTo>
                  <a:lnTo>
                    <a:pt x="1149319" y="764697"/>
                  </a:lnTo>
                  <a:cubicBezTo>
                    <a:pt x="1150008" y="727642"/>
                    <a:pt x="1142493" y="700138"/>
                    <a:pt x="1126777" y="682184"/>
                  </a:cubicBezTo>
                  <a:cubicBezTo>
                    <a:pt x="1111060" y="664230"/>
                    <a:pt x="1089607" y="655253"/>
                    <a:pt x="1062418" y="655253"/>
                  </a:cubicBezTo>
                  <a:close/>
                  <a:moveTo>
                    <a:pt x="859295" y="655253"/>
                  </a:moveTo>
                  <a:cubicBezTo>
                    <a:pt x="833024" y="655253"/>
                    <a:pt x="813636" y="660645"/>
                    <a:pt x="801131" y="671429"/>
                  </a:cubicBezTo>
                  <a:cubicBezTo>
                    <a:pt x="788627" y="682213"/>
                    <a:pt x="782374" y="695520"/>
                    <a:pt x="782374" y="711352"/>
                  </a:cubicBezTo>
                  <a:cubicBezTo>
                    <a:pt x="782374" y="728904"/>
                    <a:pt x="789602" y="742614"/>
                    <a:pt x="804057" y="752480"/>
                  </a:cubicBezTo>
                  <a:cubicBezTo>
                    <a:pt x="814496" y="759592"/>
                    <a:pt x="839219" y="767451"/>
                    <a:pt x="878224" y="776055"/>
                  </a:cubicBezTo>
                  <a:cubicBezTo>
                    <a:pt x="886599" y="778005"/>
                    <a:pt x="891991" y="780128"/>
                    <a:pt x="894400" y="782422"/>
                  </a:cubicBezTo>
                  <a:cubicBezTo>
                    <a:pt x="896694" y="784831"/>
                    <a:pt x="897842" y="787871"/>
                    <a:pt x="897842" y="791542"/>
                  </a:cubicBezTo>
                  <a:cubicBezTo>
                    <a:pt x="897842" y="796934"/>
                    <a:pt x="895719" y="801236"/>
                    <a:pt x="891475" y="804449"/>
                  </a:cubicBezTo>
                  <a:cubicBezTo>
                    <a:pt x="885165" y="809037"/>
                    <a:pt x="875758" y="811332"/>
                    <a:pt x="863253" y="811332"/>
                  </a:cubicBezTo>
                  <a:cubicBezTo>
                    <a:pt x="851896" y="811332"/>
                    <a:pt x="843062" y="808894"/>
                    <a:pt x="836752" y="804018"/>
                  </a:cubicBezTo>
                  <a:cubicBezTo>
                    <a:pt x="830443" y="799143"/>
                    <a:pt x="826255" y="792001"/>
                    <a:pt x="824190" y="782594"/>
                  </a:cubicBezTo>
                  <a:lnTo>
                    <a:pt x="775663" y="789994"/>
                  </a:lnTo>
                  <a:cubicBezTo>
                    <a:pt x="780137" y="807317"/>
                    <a:pt x="789630" y="821026"/>
                    <a:pt x="804143" y="831121"/>
                  </a:cubicBezTo>
                  <a:cubicBezTo>
                    <a:pt x="818655" y="841217"/>
                    <a:pt x="838358" y="846265"/>
                    <a:pt x="863253" y="846265"/>
                  </a:cubicBezTo>
                  <a:cubicBezTo>
                    <a:pt x="890672" y="846265"/>
                    <a:pt x="911379" y="840242"/>
                    <a:pt x="925375" y="828196"/>
                  </a:cubicBezTo>
                  <a:cubicBezTo>
                    <a:pt x="939371" y="816150"/>
                    <a:pt x="946369" y="801753"/>
                    <a:pt x="946369" y="785003"/>
                  </a:cubicBezTo>
                  <a:cubicBezTo>
                    <a:pt x="946369" y="769631"/>
                    <a:pt x="941321" y="757642"/>
                    <a:pt x="931226" y="749038"/>
                  </a:cubicBezTo>
                  <a:cubicBezTo>
                    <a:pt x="921015" y="740549"/>
                    <a:pt x="903033" y="733378"/>
                    <a:pt x="877278" y="727528"/>
                  </a:cubicBezTo>
                  <a:cubicBezTo>
                    <a:pt x="851523" y="721677"/>
                    <a:pt x="836466" y="717145"/>
                    <a:pt x="832106" y="713933"/>
                  </a:cubicBezTo>
                  <a:cubicBezTo>
                    <a:pt x="828894" y="711524"/>
                    <a:pt x="827288" y="708599"/>
                    <a:pt x="827288" y="705157"/>
                  </a:cubicBezTo>
                  <a:cubicBezTo>
                    <a:pt x="827288" y="701142"/>
                    <a:pt x="829123" y="697872"/>
                    <a:pt x="832794" y="695348"/>
                  </a:cubicBezTo>
                  <a:cubicBezTo>
                    <a:pt x="838301" y="691792"/>
                    <a:pt x="847422" y="690014"/>
                    <a:pt x="860156" y="690014"/>
                  </a:cubicBezTo>
                  <a:cubicBezTo>
                    <a:pt x="870251" y="690014"/>
                    <a:pt x="878023" y="691907"/>
                    <a:pt x="883473" y="695692"/>
                  </a:cubicBezTo>
                  <a:cubicBezTo>
                    <a:pt x="888922" y="699478"/>
                    <a:pt x="892622" y="704928"/>
                    <a:pt x="894572" y="712040"/>
                  </a:cubicBezTo>
                  <a:lnTo>
                    <a:pt x="940174" y="703608"/>
                  </a:lnTo>
                  <a:cubicBezTo>
                    <a:pt x="935585" y="687662"/>
                    <a:pt x="927210" y="675616"/>
                    <a:pt x="915050" y="667471"/>
                  </a:cubicBezTo>
                  <a:cubicBezTo>
                    <a:pt x="902889" y="659326"/>
                    <a:pt x="884304" y="655253"/>
                    <a:pt x="859295" y="655253"/>
                  </a:cubicBezTo>
                  <a:close/>
                  <a:moveTo>
                    <a:pt x="743842" y="655253"/>
                  </a:moveTo>
                  <a:cubicBezTo>
                    <a:pt x="736041" y="655253"/>
                    <a:pt x="729071" y="657203"/>
                    <a:pt x="722934" y="661104"/>
                  </a:cubicBezTo>
                  <a:cubicBezTo>
                    <a:pt x="716796" y="665004"/>
                    <a:pt x="709884" y="673092"/>
                    <a:pt x="702198" y="685367"/>
                  </a:cubicBezTo>
                  <a:lnTo>
                    <a:pt x="702198" y="659383"/>
                  </a:lnTo>
                  <a:lnTo>
                    <a:pt x="657284" y="659383"/>
                  </a:lnTo>
                  <a:lnTo>
                    <a:pt x="657284" y="842135"/>
                  </a:lnTo>
                  <a:lnTo>
                    <a:pt x="705639" y="842135"/>
                  </a:lnTo>
                  <a:lnTo>
                    <a:pt x="705639" y="785692"/>
                  </a:lnTo>
                  <a:cubicBezTo>
                    <a:pt x="705639" y="754602"/>
                    <a:pt x="706987" y="734182"/>
                    <a:pt x="709683" y="724430"/>
                  </a:cubicBezTo>
                  <a:cubicBezTo>
                    <a:pt x="712379" y="714679"/>
                    <a:pt x="716079" y="707939"/>
                    <a:pt x="720783" y="704210"/>
                  </a:cubicBezTo>
                  <a:cubicBezTo>
                    <a:pt x="725486" y="700482"/>
                    <a:pt x="731222" y="698618"/>
                    <a:pt x="737991" y="698618"/>
                  </a:cubicBezTo>
                  <a:cubicBezTo>
                    <a:pt x="744989" y="698618"/>
                    <a:pt x="752561" y="701256"/>
                    <a:pt x="760706" y="706534"/>
                  </a:cubicBezTo>
                  <a:lnTo>
                    <a:pt x="775677" y="664373"/>
                  </a:lnTo>
                  <a:cubicBezTo>
                    <a:pt x="765467" y="658293"/>
                    <a:pt x="754855" y="655253"/>
                    <a:pt x="743842" y="655253"/>
                  </a:cubicBezTo>
                  <a:close/>
                  <a:moveTo>
                    <a:pt x="523218" y="655253"/>
                  </a:moveTo>
                  <a:cubicBezTo>
                    <a:pt x="505322" y="655253"/>
                    <a:pt x="489117" y="659211"/>
                    <a:pt x="474605" y="667127"/>
                  </a:cubicBezTo>
                  <a:cubicBezTo>
                    <a:pt x="460092" y="675043"/>
                    <a:pt x="448878" y="686515"/>
                    <a:pt x="440963" y="701543"/>
                  </a:cubicBezTo>
                  <a:cubicBezTo>
                    <a:pt x="433047" y="716572"/>
                    <a:pt x="429089" y="732117"/>
                    <a:pt x="429089" y="748178"/>
                  </a:cubicBezTo>
                  <a:cubicBezTo>
                    <a:pt x="429089" y="769172"/>
                    <a:pt x="433047" y="786982"/>
                    <a:pt x="440963" y="801609"/>
                  </a:cubicBezTo>
                  <a:cubicBezTo>
                    <a:pt x="448878" y="816236"/>
                    <a:pt x="460437" y="827336"/>
                    <a:pt x="475637" y="834907"/>
                  </a:cubicBezTo>
                  <a:cubicBezTo>
                    <a:pt x="490838" y="842479"/>
                    <a:pt x="506813" y="846265"/>
                    <a:pt x="523562" y="846265"/>
                  </a:cubicBezTo>
                  <a:cubicBezTo>
                    <a:pt x="550637" y="846265"/>
                    <a:pt x="573093" y="837173"/>
                    <a:pt x="590933" y="818990"/>
                  </a:cubicBezTo>
                  <a:cubicBezTo>
                    <a:pt x="608772" y="800806"/>
                    <a:pt x="617691" y="777891"/>
                    <a:pt x="617691" y="750243"/>
                  </a:cubicBezTo>
                  <a:cubicBezTo>
                    <a:pt x="617691" y="722824"/>
                    <a:pt x="608858" y="700138"/>
                    <a:pt x="591191" y="682184"/>
                  </a:cubicBezTo>
                  <a:cubicBezTo>
                    <a:pt x="573524" y="664230"/>
                    <a:pt x="550866" y="655253"/>
                    <a:pt x="523218" y="655253"/>
                  </a:cubicBezTo>
                  <a:close/>
                  <a:moveTo>
                    <a:pt x="234208" y="632538"/>
                  </a:moveTo>
                  <a:lnTo>
                    <a:pt x="257095" y="632538"/>
                  </a:lnTo>
                  <a:cubicBezTo>
                    <a:pt x="277859" y="632538"/>
                    <a:pt x="291798" y="633341"/>
                    <a:pt x="298911" y="634947"/>
                  </a:cubicBezTo>
                  <a:cubicBezTo>
                    <a:pt x="308433" y="637012"/>
                    <a:pt x="316291" y="640970"/>
                    <a:pt x="322486" y="646821"/>
                  </a:cubicBezTo>
                  <a:cubicBezTo>
                    <a:pt x="328681" y="652672"/>
                    <a:pt x="333499" y="660817"/>
                    <a:pt x="336941" y="671257"/>
                  </a:cubicBezTo>
                  <a:cubicBezTo>
                    <a:pt x="340383" y="681696"/>
                    <a:pt x="342104" y="696668"/>
                    <a:pt x="342104" y="716170"/>
                  </a:cubicBezTo>
                  <a:cubicBezTo>
                    <a:pt x="342104" y="735673"/>
                    <a:pt x="340383" y="751074"/>
                    <a:pt x="336941" y="762374"/>
                  </a:cubicBezTo>
                  <a:cubicBezTo>
                    <a:pt x="333499" y="773674"/>
                    <a:pt x="329054" y="781791"/>
                    <a:pt x="323605" y="786724"/>
                  </a:cubicBezTo>
                  <a:cubicBezTo>
                    <a:pt x="318155" y="791657"/>
                    <a:pt x="311301" y="795156"/>
                    <a:pt x="303041" y="797221"/>
                  </a:cubicBezTo>
                  <a:cubicBezTo>
                    <a:pt x="296731" y="798827"/>
                    <a:pt x="286464" y="799630"/>
                    <a:pt x="272238" y="799630"/>
                  </a:cubicBezTo>
                  <a:lnTo>
                    <a:pt x="234208" y="799630"/>
                  </a:lnTo>
                  <a:close/>
                  <a:moveTo>
                    <a:pt x="1243514" y="594852"/>
                  </a:moveTo>
                  <a:lnTo>
                    <a:pt x="1194986" y="623074"/>
                  </a:lnTo>
                  <a:lnTo>
                    <a:pt x="1194986" y="659383"/>
                  </a:lnTo>
                  <a:lnTo>
                    <a:pt x="1172788" y="659383"/>
                  </a:lnTo>
                  <a:lnTo>
                    <a:pt x="1172788" y="697929"/>
                  </a:lnTo>
                  <a:lnTo>
                    <a:pt x="1194986" y="697929"/>
                  </a:lnTo>
                  <a:lnTo>
                    <a:pt x="1194986" y="777604"/>
                  </a:lnTo>
                  <a:cubicBezTo>
                    <a:pt x="1194986" y="794697"/>
                    <a:pt x="1195503" y="806055"/>
                    <a:pt x="1196535" y="811676"/>
                  </a:cubicBezTo>
                  <a:cubicBezTo>
                    <a:pt x="1197797" y="819592"/>
                    <a:pt x="1200063" y="825873"/>
                    <a:pt x="1203332" y="830519"/>
                  </a:cubicBezTo>
                  <a:cubicBezTo>
                    <a:pt x="1206602" y="835165"/>
                    <a:pt x="1211736" y="838951"/>
                    <a:pt x="1218734" y="841877"/>
                  </a:cubicBezTo>
                  <a:cubicBezTo>
                    <a:pt x="1225732" y="844802"/>
                    <a:pt x="1233590" y="846265"/>
                    <a:pt x="1242309" y="846265"/>
                  </a:cubicBezTo>
                  <a:cubicBezTo>
                    <a:pt x="1256535" y="846265"/>
                    <a:pt x="1269269" y="843855"/>
                    <a:pt x="1280511" y="839037"/>
                  </a:cubicBezTo>
                  <a:lnTo>
                    <a:pt x="1276381" y="801523"/>
                  </a:lnTo>
                  <a:cubicBezTo>
                    <a:pt x="1267892" y="804621"/>
                    <a:pt x="1261410" y="806169"/>
                    <a:pt x="1256936" y="806169"/>
                  </a:cubicBezTo>
                  <a:cubicBezTo>
                    <a:pt x="1253724" y="806169"/>
                    <a:pt x="1250999" y="805366"/>
                    <a:pt x="1248762" y="803760"/>
                  </a:cubicBezTo>
                  <a:cubicBezTo>
                    <a:pt x="1246525" y="802154"/>
                    <a:pt x="1245091" y="800118"/>
                    <a:pt x="1244460" y="797651"/>
                  </a:cubicBezTo>
                  <a:cubicBezTo>
                    <a:pt x="1243829" y="795185"/>
                    <a:pt x="1243514" y="786495"/>
                    <a:pt x="1243514" y="771581"/>
                  </a:cubicBezTo>
                  <a:lnTo>
                    <a:pt x="1243514" y="697929"/>
                  </a:lnTo>
                  <a:lnTo>
                    <a:pt x="1276554" y="697929"/>
                  </a:lnTo>
                  <a:lnTo>
                    <a:pt x="1276554" y="659383"/>
                  </a:lnTo>
                  <a:lnTo>
                    <a:pt x="1243514" y="659383"/>
                  </a:lnTo>
                  <a:close/>
                  <a:moveTo>
                    <a:pt x="183271" y="589862"/>
                  </a:moveTo>
                  <a:lnTo>
                    <a:pt x="183271" y="842135"/>
                  </a:lnTo>
                  <a:lnTo>
                    <a:pt x="279121" y="842135"/>
                  </a:lnTo>
                  <a:cubicBezTo>
                    <a:pt x="297936" y="842135"/>
                    <a:pt x="312964" y="840356"/>
                    <a:pt x="324207" y="836800"/>
                  </a:cubicBezTo>
                  <a:cubicBezTo>
                    <a:pt x="339236" y="831982"/>
                    <a:pt x="351167" y="825271"/>
                    <a:pt x="360000" y="816666"/>
                  </a:cubicBezTo>
                  <a:cubicBezTo>
                    <a:pt x="371702" y="805309"/>
                    <a:pt x="380707" y="790453"/>
                    <a:pt x="387017" y="772097"/>
                  </a:cubicBezTo>
                  <a:cubicBezTo>
                    <a:pt x="392180" y="757069"/>
                    <a:pt x="394761" y="739172"/>
                    <a:pt x="394761" y="718407"/>
                  </a:cubicBezTo>
                  <a:cubicBezTo>
                    <a:pt x="394761" y="694775"/>
                    <a:pt x="392007" y="674899"/>
                    <a:pt x="386501" y="658781"/>
                  </a:cubicBezTo>
                  <a:cubicBezTo>
                    <a:pt x="380994" y="642662"/>
                    <a:pt x="372964" y="629039"/>
                    <a:pt x="362409" y="617911"/>
                  </a:cubicBezTo>
                  <a:cubicBezTo>
                    <a:pt x="351855" y="606783"/>
                    <a:pt x="339178" y="599039"/>
                    <a:pt x="324379" y="594680"/>
                  </a:cubicBezTo>
                  <a:cubicBezTo>
                    <a:pt x="313366" y="591468"/>
                    <a:pt x="297362" y="589862"/>
                    <a:pt x="276368" y="589862"/>
                  </a:cubicBezTo>
                  <a:close/>
                  <a:moveTo>
                    <a:pt x="737858" y="0"/>
                  </a:moveTo>
                  <a:cubicBezTo>
                    <a:pt x="1145366" y="0"/>
                    <a:pt x="1475716" y="319040"/>
                    <a:pt x="1475716" y="712596"/>
                  </a:cubicBezTo>
                  <a:cubicBezTo>
                    <a:pt x="1475716" y="1106152"/>
                    <a:pt x="1145366" y="1425192"/>
                    <a:pt x="737858" y="1425192"/>
                  </a:cubicBezTo>
                  <a:cubicBezTo>
                    <a:pt x="330350" y="1425192"/>
                    <a:pt x="0" y="1106152"/>
                    <a:pt x="0" y="712596"/>
                  </a:cubicBezTo>
                  <a:cubicBezTo>
                    <a:pt x="0" y="319040"/>
                    <a:pt x="330350" y="0"/>
                    <a:pt x="737858" y="0"/>
                  </a:cubicBezTo>
                  <a:close/>
                </a:path>
              </a:pathLst>
            </a:custGeom>
            <a:ln w="53975" cap="rnd">
              <a:solidFill>
                <a:schemeClr val="bg1"/>
              </a:solidFill>
              <a:prstDash val="solid"/>
            </a:ln>
            <a:effectLst>
              <a:outerShdw sx="1000" sy="1000" algn="bl" rotWithShape="0">
                <a:srgbClr val="000000"/>
              </a:outerShdw>
            </a:effectLst>
          </p:spPr>
        </p:pic>
      </p:grpSp>
      <p:grpSp>
        <p:nvGrpSpPr>
          <p:cNvPr id="9" name="Group 8">
            <a:extLst>
              <a:ext uri="{FF2B5EF4-FFF2-40B4-BE49-F238E27FC236}">
                <a16:creationId xmlns:a16="http://schemas.microsoft.com/office/drawing/2014/main" id="{32AC3B07-20AD-E59E-EFCD-EC9D75BD0AFD}"/>
              </a:ext>
            </a:extLst>
          </p:cNvPr>
          <p:cNvGrpSpPr/>
          <p:nvPr/>
        </p:nvGrpSpPr>
        <p:grpSpPr>
          <a:xfrm>
            <a:off x="-1322149" y="4639828"/>
            <a:ext cx="1077588" cy="1022154"/>
            <a:chOff x="169335" y="5554541"/>
            <a:chExt cx="1293106" cy="1226585"/>
          </a:xfrm>
        </p:grpSpPr>
        <p:sp>
          <p:nvSpPr>
            <p:cNvPr id="10" name="Oval 9">
              <a:extLst>
                <a:ext uri="{FF2B5EF4-FFF2-40B4-BE49-F238E27FC236}">
                  <a16:creationId xmlns:a16="http://schemas.microsoft.com/office/drawing/2014/main" id="{CDBECB84-0E44-1D81-2FFF-AD11D6EDEAFA}"/>
                </a:ext>
              </a:extLst>
            </p:cNvPr>
            <p:cNvSpPr/>
            <p:nvPr/>
          </p:nvSpPr>
          <p:spPr>
            <a:xfrm>
              <a:off x="215217" y="5646775"/>
              <a:ext cx="1218327" cy="1049580"/>
            </a:xfrm>
            <a:prstGeom prst="ellipse">
              <a:avLst/>
            </a:prstGeom>
            <a:solidFill>
              <a:schemeClr val="bg1"/>
            </a:solidFill>
            <a:ln w="539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sz="1500">
                <a:solidFill>
                  <a:prstClr val="white"/>
                </a:solidFill>
                <a:latin typeface="Calibri" panose="020F0502020204030204"/>
              </a:endParaRPr>
            </a:p>
          </p:txBody>
        </p:sp>
        <p:pic>
          <p:nvPicPr>
            <p:cNvPr id="11" name="Picture 10">
              <a:extLst>
                <a:ext uri="{FF2B5EF4-FFF2-40B4-BE49-F238E27FC236}">
                  <a16:creationId xmlns:a16="http://schemas.microsoft.com/office/drawing/2014/main" id="{8A772F8F-911C-CB72-251C-74FD4D9B190C}"/>
                </a:ext>
              </a:extLst>
            </p:cNvPr>
            <p:cNvPicPr>
              <a:picLocks noChangeAspect="1" noChangeArrowheads="1"/>
            </p:cNvPicPr>
            <p:nvPr/>
          </p:nvPicPr>
          <p:blipFill>
            <a:blip r:embed="rId4" cstate="email">
              <a:duotone>
                <a:prstClr val="black"/>
                <a:schemeClr val="accent6">
                  <a:lumMod val="75000"/>
                  <a:tint val="45000"/>
                  <a:satMod val="400000"/>
                </a:schemeClr>
              </a:duotone>
              <a:extLst>
                <a:ext uri="{28A0092B-C50C-407E-A947-70E740481C1C}">
                  <a14:useLocalDpi xmlns:a14="http://schemas.microsoft.com/office/drawing/2010/main"/>
                </a:ext>
              </a:extLst>
            </a:blip>
            <a:srcRect/>
            <a:stretch/>
          </p:blipFill>
          <p:spPr bwMode="auto">
            <a:xfrm>
              <a:off x="169335" y="5554541"/>
              <a:ext cx="1293106" cy="1226585"/>
            </a:xfrm>
            <a:custGeom>
              <a:avLst/>
              <a:gdLst/>
              <a:ahLst/>
              <a:cxnLst/>
              <a:rect l="l" t="t" r="r" b="b"/>
              <a:pathLst>
                <a:path w="1587684" h="1470190">
                  <a:moveTo>
                    <a:pt x="1186786" y="717625"/>
                  </a:moveTo>
                  <a:cubicBezTo>
                    <a:pt x="1198252" y="717625"/>
                    <a:pt x="1207985" y="721858"/>
                    <a:pt x="1215984" y="730325"/>
                  </a:cubicBezTo>
                  <a:cubicBezTo>
                    <a:pt x="1223984" y="738791"/>
                    <a:pt x="1228183" y="751157"/>
                    <a:pt x="1228583" y="767422"/>
                  </a:cubicBezTo>
                  <a:lnTo>
                    <a:pt x="1144588" y="767422"/>
                  </a:lnTo>
                  <a:cubicBezTo>
                    <a:pt x="1144455" y="752090"/>
                    <a:pt x="1148388" y="739957"/>
                    <a:pt x="1156388" y="731025"/>
                  </a:cubicBezTo>
                  <a:cubicBezTo>
                    <a:pt x="1164387" y="722092"/>
                    <a:pt x="1174520" y="717625"/>
                    <a:pt x="1186786" y="717625"/>
                  </a:cubicBezTo>
                  <a:close/>
                  <a:moveTo>
                    <a:pt x="1307192" y="679428"/>
                  </a:moveTo>
                  <a:lnTo>
                    <a:pt x="1380588" y="782421"/>
                  </a:lnTo>
                  <a:lnTo>
                    <a:pt x="1303993" y="891815"/>
                  </a:lnTo>
                  <a:lnTo>
                    <a:pt x="1369789" y="891815"/>
                  </a:lnTo>
                  <a:lnTo>
                    <a:pt x="1413386" y="826019"/>
                  </a:lnTo>
                  <a:lnTo>
                    <a:pt x="1456583" y="891815"/>
                  </a:lnTo>
                  <a:lnTo>
                    <a:pt x="1525579" y="891815"/>
                  </a:lnTo>
                  <a:lnTo>
                    <a:pt x="1446984" y="780022"/>
                  </a:lnTo>
                  <a:lnTo>
                    <a:pt x="1518980" y="679428"/>
                  </a:lnTo>
                  <a:lnTo>
                    <a:pt x="1452984" y="679428"/>
                  </a:lnTo>
                  <a:lnTo>
                    <a:pt x="1413386" y="737824"/>
                  </a:lnTo>
                  <a:lnTo>
                    <a:pt x="1375788" y="679428"/>
                  </a:lnTo>
                  <a:close/>
                  <a:moveTo>
                    <a:pt x="396341" y="679428"/>
                  </a:moveTo>
                  <a:lnTo>
                    <a:pt x="396341" y="813820"/>
                  </a:lnTo>
                  <a:cubicBezTo>
                    <a:pt x="396341" y="833818"/>
                    <a:pt x="398874" y="849484"/>
                    <a:pt x="403940" y="860817"/>
                  </a:cubicBezTo>
                  <a:cubicBezTo>
                    <a:pt x="409007" y="872149"/>
                    <a:pt x="417206" y="880949"/>
                    <a:pt x="428539" y="887215"/>
                  </a:cubicBezTo>
                  <a:cubicBezTo>
                    <a:pt x="439872" y="893481"/>
                    <a:pt x="452671" y="896614"/>
                    <a:pt x="466937" y="896614"/>
                  </a:cubicBezTo>
                  <a:cubicBezTo>
                    <a:pt x="480936" y="896614"/>
                    <a:pt x="494235" y="893348"/>
                    <a:pt x="506834" y="886815"/>
                  </a:cubicBezTo>
                  <a:cubicBezTo>
                    <a:pt x="519433" y="880282"/>
                    <a:pt x="529599" y="871349"/>
                    <a:pt x="537332" y="860017"/>
                  </a:cubicBezTo>
                  <a:lnTo>
                    <a:pt x="537332" y="891815"/>
                  </a:lnTo>
                  <a:lnTo>
                    <a:pt x="589529" y="891815"/>
                  </a:lnTo>
                  <a:lnTo>
                    <a:pt x="589529" y="679428"/>
                  </a:lnTo>
                  <a:lnTo>
                    <a:pt x="533333" y="679428"/>
                  </a:lnTo>
                  <a:lnTo>
                    <a:pt x="533333" y="769022"/>
                  </a:lnTo>
                  <a:cubicBezTo>
                    <a:pt x="533333" y="799420"/>
                    <a:pt x="531933" y="818519"/>
                    <a:pt x="529133" y="826319"/>
                  </a:cubicBezTo>
                  <a:cubicBezTo>
                    <a:pt x="526333" y="834118"/>
                    <a:pt x="521133" y="840651"/>
                    <a:pt x="513534" y="845918"/>
                  </a:cubicBezTo>
                  <a:cubicBezTo>
                    <a:pt x="505934" y="851184"/>
                    <a:pt x="497335" y="853817"/>
                    <a:pt x="487735" y="853817"/>
                  </a:cubicBezTo>
                  <a:cubicBezTo>
                    <a:pt x="479336" y="853817"/>
                    <a:pt x="472403" y="851851"/>
                    <a:pt x="466937" y="847917"/>
                  </a:cubicBezTo>
                  <a:cubicBezTo>
                    <a:pt x="461470" y="843984"/>
                    <a:pt x="457704" y="838651"/>
                    <a:pt x="455637" y="831918"/>
                  </a:cubicBezTo>
                  <a:cubicBezTo>
                    <a:pt x="453571" y="825185"/>
                    <a:pt x="452537" y="806887"/>
                    <a:pt x="452537" y="777022"/>
                  </a:cubicBezTo>
                  <a:lnTo>
                    <a:pt x="452537" y="679428"/>
                  </a:lnTo>
                  <a:close/>
                  <a:moveTo>
                    <a:pt x="1183386" y="674628"/>
                  </a:moveTo>
                  <a:cubicBezTo>
                    <a:pt x="1155254" y="674628"/>
                    <a:pt x="1131989" y="684594"/>
                    <a:pt x="1113590" y="704526"/>
                  </a:cubicBezTo>
                  <a:cubicBezTo>
                    <a:pt x="1095191" y="724458"/>
                    <a:pt x="1085992" y="752023"/>
                    <a:pt x="1085992" y="787221"/>
                  </a:cubicBezTo>
                  <a:cubicBezTo>
                    <a:pt x="1085992" y="816686"/>
                    <a:pt x="1092992" y="841084"/>
                    <a:pt x="1106991" y="860417"/>
                  </a:cubicBezTo>
                  <a:cubicBezTo>
                    <a:pt x="1124723" y="884549"/>
                    <a:pt x="1152055" y="896614"/>
                    <a:pt x="1188986" y="896614"/>
                  </a:cubicBezTo>
                  <a:cubicBezTo>
                    <a:pt x="1212318" y="896614"/>
                    <a:pt x="1231750" y="891248"/>
                    <a:pt x="1247282" y="880515"/>
                  </a:cubicBezTo>
                  <a:cubicBezTo>
                    <a:pt x="1262814" y="869783"/>
                    <a:pt x="1274180" y="854150"/>
                    <a:pt x="1281380" y="833618"/>
                  </a:cubicBezTo>
                  <a:lnTo>
                    <a:pt x="1225383" y="824219"/>
                  </a:lnTo>
                  <a:cubicBezTo>
                    <a:pt x="1222317" y="834885"/>
                    <a:pt x="1217784" y="842618"/>
                    <a:pt x="1211784" y="847417"/>
                  </a:cubicBezTo>
                  <a:cubicBezTo>
                    <a:pt x="1205785" y="852217"/>
                    <a:pt x="1198385" y="854617"/>
                    <a:pt x="1189586" y="854617"/>
                  </a:cubicBezTo>
                  <a:cubicBezTo>
                    <a:pt x="1176653" y="854617"/>
                    <a:pt x="1165854" y="849984"/>
                    <a:pt x="1157188" y="840718"/>
                  </a:cubicBezTo>
                  <a:cubicBezTo>
                    <a:pt x="1148521" y="831452"/>
                    <a:pt x="1143988" y="818486"/>
                    <a:pt x="1143588" y="801820"/>
                  </a:cubicBezTo>
                  <a:lnTo>
                    <a:pt x="1284380" y="801820"/>
                  </a:lnTo>
                  <a:cubicBezTo>
                    <a:pt x="1285180" y="758756"/>
                    <a:pt x="1276447" y="726792"/>
                    <a:pt x="1258181" y="705926"/>
                  </a:cubicBezTo>
                  <a:cubicBezTo>
                    <a:pt x="1239916" y="685061"/>
                    <a:pt x="1214984" y="674628"/>
                    <a:pt x="1183386" y="674628"/>
                  </a:cubicBezTo>
                  <a:close/>
                  <a:moveTo>
                    <a:pt x="951186" y="674628"/>
                  </a:moveTo>
                  <a:cubicBezTo>
                    <a:pt x="920655" y="674628"/>
                    <a:pt x="898123" y="680894"/>
                    <a:pt x="883590" y="693427"/>
                  </a:cubicBezTo>
                  <a:cubicBezTo>
                    <a:pt x="869058" y="705959"/>
                    <a:pt x="861792" y="721425"/>
                    <a:pt x="861792" y="739824"/>
                  </a:cubicBezTo>
                  <a:cubicBezTo>
                    <a:pt x="861792" y="760223"/>
                    <a:pt x="870191" y="776155"/>
                    <a:pt x="886990" y="787621"/>
                  </a:cubicBezTo>
                  <a:cubicBezTo>
                    <a:pt x="899123" y="795887"/>
                    <a:pt x="927854" y="805020"/>
                    <a:pt x="973185" y="815019"/>
                  </a:cubicBezTo>
                  <a:cubicBezTo>
                    <a:pt x="982918" y="817286"/>
                    <a:pt x="989184" y="819752"/>
                    <a:pt x="991984" y="822419"/>
                  </a:cubicBezTo>
                  <a:cubicBezTo>
                    <a:pt x="994650" y="825219"/>
                    <a:pt x="995983" y="828752"/>
                    <a:pt x="995983" y="833018"/>
                  </a:cubicBezTo>
                  <a:cubicBezTo>
                    <a:pt x="995983" y="839285"/>
                    <a:pt x="993517" y="844284"/>
                    <a:pt x="988584" y="848017"/>
                  </a:cubicBezTo>
                  <a:cubicBezTo>
                    <a:pt x="981251" y="853350"/>
                    <a:pt x="970318" y="856017"/>
                    <a:pt x="955786" y="856017"/>
                  </a:cubicBezTo>
                  <a:cubicBezTo>
                    <a:pt x="942587" y="856017"/>
                    <a:pt x="932321" y="853184"/>
                    <a:pt x="924988" y="847517"/>
                  </a:cubicBezTo>
                  <a:cubicBezTo>
                    <a:pt x="917655" y="841851"/>
                    <a:pt x="912788" y="833552"/>
                    <a:pt x="910389" y="822619"/>
                  </a:cubicBezTo>
                  <a:lnTo>
                    <a:pt x="853992" y="831218"/>
                  </a:lnTo>
                  <a:cubicBezTo>
                    <a:pt x="859192" y="851351"/>
                    <a:pt x="870224" y="867283"/>
                    <a:pt x="887090" y="879016"/>
                  </a:cubicBezTo>
                  <a:cubicBezTo>
                    <a:pt x="903956" y="890748"/>
                    <a:pt x="926854" y="896614"/>
                    <a:pt x="955786" y="896614"/>
                  </a:cubicBezTo>
                  <a:cubicBezTo>
                    <a:pt x="987651" y="896614"/>
                    <a:pt x="1011716" y="889615"/>
                    <a:pt x="1027981" y="875616"/>
                  </a:cubicBezTo>
                  <a:cubicBezTo>
                    <a:pt x="1044247" y="861617"/>
                    <a:pt x="1052380" y="844884"/>
                    <a:pt x="1052380" y="825419"/>
                  </a:cubicBezTo>
                  <a:cubicBezTo>
                    <a:pt x="1052380" y="807553"/>
                    <a:pt x="1046514" y="793621"/>
                    <a:pt x="1034781" y="783621"/>
                  </a:cubicBezTo>
                  <a:cubicBezTo>
                    <a:pt x="1022915" y="773755"/>
                    <a:pt x="1002016" y="765422"/>
                    <a:pt x="972085" y="758623"/>
                  </a:cubicBezTo>
                  <a:cubicBezTo>
                    <a:pt x="942153" y="751823"/>
                    <a:pt x="924654" y="746557"/>
                    <a:pt x="919588" y="742824"/>
                  </a:cubicBezTo>
                  <a:cubicBezTo>
                    <a:pt x="915855" y="740024"/>
                    <a:pt x="913988" y="736624"/>
                    <a:pt x="913988" y="732624"/>
                  </a:cubicBezTo>
                  <a:cubicBezTo>
                    <a:pt x="913988" y="727958"/>
                    <a:pt x="916122" y="724158"/>
                    <a:pt x="920388" y="721225"/>
                  </a:cubicBezTo>
                  <a:cubicBezTo>
                    <a:pt x="926788" y="717092"/>
                    <a:pt x="937387" y="715026"/>
                    <a:pt x="952186" y="715026"/>
                  </a:cubicBezTo>
                  <a:cubicBezTo>
                    <a:pt x="963919" y="715026"/>
                    <a:pt x="972951" y="717225"/>
                    <a:pt x="979284" y="721625"/>
                  </a:cubicBezTo>
                  <a:cubicBezTo>
                    <a:pt x="985617" y="726025"/>
                    <a:pt x="989917" y="732358"/>
                    <a:pt x="992184" y="740624"/>
                  </a:cubicBezTo>
                  <a:lnTo>
                    <a:pt x="1045180" y="730825"/>
                  </a:lnTo>
                  <a:cubicBezTo>
                    <a:pt x="1039847" y="712292"/>
                    <a:pt x="1030115" y="698293"/>
                    <a:pt x="1015982" y="688827"/>
                  </a:cubicBezTo>
                  <a:cubicBezTo>
                    <a:pt x="1001850" y="679361"/>
                    <a:pt x="980251" y="674628"/>
                    <a:pt x="951186" y="674628"/>
                  </a:cubicBezTo>
                  <a:close/>
                  <a:moveTo>
                    <a:pt x="722586" y="674628"/>
                  </a:moveTo>
                  <a:cubicBezTo>
                    <a:pt x="692055" y="674628"/>
                    <a:pt x="669523" y="680894"/>
                    <a:pt x="654990" y="693427"/>
                  </a:cubicBezTo>
                  <a:cubicBezTo>
                    <a:pt x="640458" y="705959"/>
                    <a:pt x="633192" y="721425"/>
                    <a:pt x="633192" y="739824"/>
                  </a:cubicBezTo>
                  <a:cubicBezTo>
                    <a:pt x="633192" y="760223"/>
                    <a:pt x="641591" y="776155"/>
                    <a:pt x="658390" y="787621"/>
                  </a:cubicBezTo>
                  <a:cubicBezTo>
                    <a:pt x="670523" y="795887"/>
                    <a:pt x="699254" y="805020"/>
                    <a:pt x="744585" y="815019"/>
                  </a:cubicBezTo>
                  <a:cubicBezTo>
                    <a:pt x="754318" y="817286"/>
                    <a:pt x="760584" y="819752"/>
                    <a:pt x="763384" y="822419"/>
                  </a:cubicBezTo>
                  <a:cubicBezTo>
                    <a:pt x="766050" y="825219"/>
                    <a:pt x="767383" y="828752"/>
                    <a:pt x="767383" y="833018"/>
                  </a:cubicBezTo>
                  <a:cubicBezTo>
                    <a:pt x="767383" y="839285"/>
                    <a:pt x="764917" y="844284"/>
                    <a:pt x="759984" y="848017"/>
                  </a:cubicBezTo>
                  <a:cubicBezTo>
                    <a:pt x="752651" y="853350"/>
                    <a:pt x="741718" y="856017"/>
                    <a:pt x="727186" y="856017"/>
                  </a:cubicBezTo>
                  <a:cubicBezTo>
                    <a:pt x="713987" y="856017"/>
                    <a:pt x="703721" y="853184"/>
                    <a:pt x="696388" y="847517"/>
                  </a:cubicBezTo>
                  <a:cubicBezTo>
                    <a:pt x="689055" y="841851"/>
                    <a:pt x="684188" y="833552"/>
                    <a:pt x="681789" y="822619"/>
                  </a:cubicBezTo>
                  <a:lnTo>
                    <a:pt x="625392" y="831218"/>
                  </a:lnTo>
                  <a:cubicBezTo>
                    <a:pt x="630592" y="851351"/>
                    <a:pt x="641624" y="867283"/>
                    <a:pt x="658490" y="879016"/>
                  </a:cubicBezTo>
                  <a:cubicBezTo>
                    <a:pt x="675356" y="890748"/>
                    <a:pt x="698254" y="896614"/>
                    <a:pt x="727186" y="896614"/>
                  </a:cubicBezTo>
                  <a:cubicBezTo>
                    <a:pt x="759051" y="896614"/>
                    <a:pt x="783116" y="889615"/>
                    <a:pt x="799381" y="875616"/>
                  </a:cubicBezTo>
                  <a:cubicBezTo>
                    <a:pt x="815647" y="861617"/>
                    <a:pt x="823780" y="844884"/>
                    <a:pt x="823780" y="825419"/>
                  </a:cubicBezTo>
                  <a:cubicBezTo>
                    <a:pt x="823780" y="807553"/>
                    <a:pt x="817914" y="793621"/>
                    <a:pt x="806181" y="783621"/>
                  </a:cubicBezTo>
                  <a:cubicBezTo>
                    <a:pt x="794315" y="773755"/>
                    <a:pt x="773416" y="765422"/>
                    <a:pt x="743485" y="758623"/>
                  </a:cubicBezTo>
                  <a:cubicBezTo>
                    <a:pt x="713553" y="751823"/>
                    <a:pt x="696054" y="746557"/>
                    <a:pt x="690988" y="742824"/>
                  </a:cubicBezTo>
                  <a:cubicBezTo>
                    <a:pt x="687255" y="740024"/>
                    <a:pt x="685388" y="736624"/>
                    <a:pt x="685388" y="732624"/>
                  </a:cubicBezTo>
                  <a:cubicBezTo>
                    <a:pt x="685388" y="727958"/>
                    <a:pt x="687522" y="724158"/>
                    <a:pt x="691788" y="721225"/>
                  </a:cubicBezTo>
                  <a:cubicBezTo>
                    <a:pt x="698188" y="717092"/>
                    <a:pt x="708787" y="715026"/>
                    <a:pt x="723586" y="715026"/>
                  </a:cubicBezTo>
                  <a:cubicBezTo>
                    <a:pt x="735319" y="715026"/>
                    <a:pt x="744351" y="717225"/>
                    <a:pt x="750684" y="721625"/>
                  </a:cubicBezTo>
                  <a:cubicBezTo>
                    <a:pt x="757017" y="726025"/>
                    <a:pt x="761317" y="732358"/>
                    <a:pt x="763584" y="740624"/>
                  </a:cubicBezTo>
                  <a:lnTo>
                    <a:pt x="816580" y="730825"/>
                  </a:lnTo>
                  <a:cubicBezTo>
                    <a:pt x="811247" y="712292"/>
                    <a:pt x="801515" y="698293"/>
                    <a:pt x="787382" y="688827"/>
                  </a:cubicBezTo>
                  <a:cubicBezTo>
                    <a:pt x="773250" y="679361"/>
                    <a:pt x="751651" y="674628"/>
                    <a:pt x="722586" y="674628"/>
                  </a:cubicBezTo>
                  <a:close/>
                  <a:moveTo>
                    <a:pt x="224310" y="593633"/>
                  </a:moveTo>
                  <a:cubicBezTo>
                    <a:pt x="201778" y="593633"/>
                    <a:pt x="182545" y="597033"/>
                    <a:pt x="166613" y="603832"/>
                  </a:cubicBezTo>
                  <a:cubicBezTo>
                    <a:pt x="150681" y="610632"/>
                    <a:pt x="138481" y="620531"/>
                    <a:pt x="130015" y="633531"/>
                  </a:cubicBezTo>
                  <a:cubicBezTo>
                    <a:pt x="121549" y="646530"/>
                    <a:pt x="117316" y="660496"/>
                    <a:pt x="117316" y="675428"/>
                  </a:cubicBezTo>
                  <a:cubicBezTo>
                    <a:pt x="117316" y="698627"/>
                    <a:pt x="126316" y="718292"/>
                    <a:pt x="144314" y="734424"/>
                  </a:cubicBezTo>
                  <a:cubicBezTo>
                    <a:pt x="157114" y="745890"/>
                    <a:pt x="179379" y="755556"/>
                    <a:pt x="211110" y="763423"/>
                  </a:cubicBezTo>
                  <a:cubicBezTo>
                    <a:pt x="235776" y="769556"/>
                    <a:pt x="251575" y="773822"/>
                    <a:pt x="258507" y="776222"/>
                  </a:cubicBezTo>
                  <a:cubicBezTo>
                    <a:pt x="268640" y="779822"/>
                    <a:pt x="275740" y="784055"/>
                    <a:pt x="279806" y="788921"/>
                  </a:cubicBezTo>
                  <a:cubicBezTo>
                    <a:pt x="283873" y="793787"/>
                    <a:pt x="285906" y="799687"/>
                    <a:pt x="285906" y="806620"/>
                  </a:cubicBezTo>
                  <a:cubicBezTo>
                    <a:pt x="285906" y="817419"/>
                    <a:pt x="281073" y="826852"/>
                    <a:pt x="271407" y="834918"/>
                  </a:cubicBezTo>
                  <a:cubicBezTo>
                    <a:pt x="261741" y="842984"/>
                    <a:pt x="247375" y="847017"/>
                    <a:pt x="228309" y="847017"/>
                  </a:cubicBezTo>
                  <a:cubicBezTo>
                    <a:pt x="210310" y="847017"/>
                    <a:pt x="196011" y="842484"/>
                    <a:pt x="185412" y="833418"/>
                  </a:cubicBezTo>
                  <a:cubicBezTo>
                    <a:pt x="174813" y="824352"/>
                    <a:pt x="167780" y="810153"/>
                    <a:pt x="164313" y="790821"/>
                  </a:cubicBezTo>
                  <a:lnTo>
                    <a:pt x="106717" y="796421"/>
                  </a:lnTo>
                  <a:cubicBezTo>
                    <a:pt x="110583" y="829219"/>
                    <a:pt x="122449" y="854184"/>
                    <a:pt x="142315" y="871316"/>
                  </a:cubicBezTo>
                  <a:cubicBezTo>
                    <a:pt x="162180" y="888448"/>
                    <a:pt x="190645" y="897014"/>
                    <a:pt x="227709" y="897014"/>
                  </a:cubicBezTo>
                  <a:cubicBezTo>
                    <a:pt x="253174" y="897014"/>
                    <a:pt x="274440" y="893448"/>
                    <a:pt x="291505" y="886315"/>
                  </a:cubicBezTo>
                  <a:cubicBezTo>
                    <a:pt x="308571" y="879182"/>
                    <a:pt x="321770" y="868283"/>
                    <a:pt x="331103" y="853617"/>
                  </a:cubicBezTo>
                  <a:cubicBezTo>
                    <a:pt x="340436" y="838951"/>
                    <a:pt x="345102" y="823219"/>
                    <a:pt x="345102" y="806420"/>
                  </a:cubicBezTo>
                  <a:cubicBezTo>
                    <a:pt x="345102" y="787888"/>
                    <a:pt x="341202" y="772322"/>
                    <a:pt x="333403" y="759723"/>
                  </a:cubicBezTo>
                  <a:cubicBezTo>
                    <a:pt x="325603" y="747124"/>
                    <a:pt x="314804" y="737191"/>
                    <a:pt x="301005" y="729925"/>
                  </a:cubicBezTo>
                  <a:cubicBezTo>
                    <a:pt x="287206" y="722658"/>
                    <a:pt x="265907" y="715626"/>
                    <a:pt x="237109" y="708826"/>
                  </a:cubicBezTo>
                  <a:cubicBezTo>
                    <a:pt x="208311" y="702026"/>
                    <a:pt x="190178" y="695493"/>
                    <a:pt x="182712" y="689227"/>
                  </a:cubicBezTo>
                  <a:cubicBezTo>
                    <a:pt x="176846" y="684294"/>
                    <a:pt x="173913" y="678361"/>
                    <a:pt x="173913" y="671428"/>
                  </a:cubicBezTo>
                  <a:cubicBezTo>
                    <a:pt x="173913" y="663829"/>
                    <a:pt x="177046" y="657762"/>
                    <a:pt x="183312" y="653229"/>
                  </a:cubicBezTo>
                  <a:cubicBezTo>
                    <a:pt x="193045" y="646163"/>
                    <a:pt x="206511" y="642630"/>
                    <a:pt x="223710" y="642630"/>
                  </a:cubicBezTo>
                  <a:cubicBezTo>
                    <a:pt x="240375" y="642630"/>
                    <a:pt x="252874" y="645930"/>
                    <a:pt x="261207" y="652529"/>
                  </a:cubicBezTo>
                  <a:cubicBezTo>
                    <a:pt x="269540" y="659129"/>
                    <a:pt x="274973" y="669962"/>
                    <a:pt x="277506" y="685027"/>
                  </a:cubicBezTo>
                  <a:lnTo>
                    <a:pt x="336703" y="682428"/>
                  </a:lnTo>
                  <a:cubicBezTo>
                    <a:pt x="335769" y="655496"/>
                    <a:pt x="326003" y="633964"/>
                    <a:pt x="307405" y="617831"/>
                  </a:cubicBezTo>
                  <a:cubicBezTo>
                    <a:pt x="288806" y="601699"/>
                    <a:pt x="261107" y="593633"/>
                    <a:pt x="224310" y="593633"/>
                  </a:cubicBezTo>
                  <a:close/>
                  <a:moveTo>
                    <a:pt x="793842" y="0"/>
                  </a:moveTo>
                  <a:cubicBezTo>
                    <a:pt x="1232269" y="0"/>
                    <a:pt x="1587684" y="329113"/>
                    <a:pt x="1587684" y="735095"/>
                  </a:cubicBezTo>
                  <a:cubicBezTo>
                    <a:pt x="1587684" y="1141077"/>
                    <a:pt x="1232269" y="1470190"/>
                    <a:pt x="793842" y="1470190"/>
                  </a:cubicBezTo>
                  <a:cubicBezTo>
                    <a:pt x="355415" y="1470190"/>
                    <a:pt x="0" y="1141077"/>
                    <a:pt x="0" y="735095"/>
                  </a:cubicBezTo>
                  <a:cubicBezTo>
                    <a:pt x="0" y="329113"/>
                    <a:pt x="355415" y="0"/>
                    <a:pt x="793842" y="0"/>
                  </a:cubicBezTo>
                  <a:close/>
                </a:path>
              </a:pathLst>
            </a:custGeom>
            <a:ln w="53975" cap="rnd">
              <a:solidFill>
                <a:schemeClr val="bg1"/>
              </a:solidFill>
              <a:prstDash val="solid"/>
            </a:ln>
            <a:effectLst>
              <a:outerShdw sx="1000" sy="1000" algn="bl" rotWithShape="0">
                <a:srgbClr val="000000"/>
              </a:outerShdw>
            </a:effectLst>
            <a:extLst>
              <a:ext uri="{909E8E84-426E-40DD-AFC4-6F175D3DCCD1}">
                <a14:hiddenFill xmlns:a14="http://schemas.microsoft.com/office/drawing/2010/main">
                  <a:solidFill>
                    <a:srgbClr val="FFFFFF"/>
                  </a:solidFill>
                </a14:hiddenFill>
              </a:ext>
            </a:extLst>
          </p:spPr>
        </p:pic>
      </p:grpSp>
      <p:grpSp>
        <p:nvGrpSpPr>
          <p:cNvPr id="15" name="Group 14">
            <a:extLst>
              <a:ext uri="{FF2B5EF4-FFF2-40B4-BE49-F238E27FC236}">
                <a16:creationId xmlns:a16="http://schemas.microsoft.com/office/drawing/2014/main" id="{A8CB9065-5B4A-9E71-2656-ADEBC1D16D50}"/>
              </a:ext>
            </a:extLst>
          </p:cNvPr>
          <p:cNvGrpSpPr/>
          <p:nvPr/>
        </p:nvGrpSpPr>
        <p:grpSpPr>
          <a:xfrm>
            <a:off x="-1295521" y="3508358"/>
            <a:ext cx="1060374" cy="1020313"/>
            <a:chOff x="169335" y="4210029"/>
            <a:chExt cx="1272449" cy="1224375"/>
          </a:xfrm>
        </p:grpSpPr>
        <p:sp>
          <p:nvSpPr>
            <p:cNvPr id="17" name="Oval 16">
              <a:extLst>
                <a:ext uri="{FF2B5EF4-FFF2-40B4-BE49-F238E27FC236}">
                  <a16:creationId xmlns:a16="http://schemas.microsoft.com/office/drawing/2014/main" id="{6F956086-C57D-A010-5593-8FB523162829}"/>
                </a:ext>
              </a:extLst>
            </p:cNvPr>
            <p:cNvSpPr/>
            <p:nvPr/>
          </p:nvSpPr>
          <p:spPr>
            <a:xfrm>
              <a:off x="234673" y="4305677"/>
              <a:ext cx="1155267" cy="1049580"/>
            </a:xfrm>
            <a:prstGeom prst="ellipse">
              <a:avLst/>
            </a:prstGeom>
            <a:solidFill>
              <a:schemeClr val="bg1"/>
            </a:solidFill>
            <a:ln w="539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sz="1500">
                <a:solidFill>
                  <a:prstClr val="white"/>
                </a:solidFill>
                <a:latin typeface="Calibri" panose="020F0502020204030204"/>
              </a:endParaRPr>
            </a:p>
          </p:txBody>
        </p:sp>
        <p:pic>
          <p:nvPicPr>
            <p:cNvPr id="18" name="Picture 17">
              <a:extLst>
                <a:ext uri="{FF2B5EF4-FFF2-40B4-BE49-F238E27FC236}">
                  <a16:creationId xmlns:a16="http://schemas.microsoft.com/office/drawing/2014/main" id="{D3E64677-6D8C-F2E5-5BF1-B5301C6F9754}"/>
                </a:ext>
              </a:extLst>
            </p:cNvPr>
            <p:cNvPicPr>
              <a:picLocks noChangeAspect="1"/>
            </p:cNvPicPr>
            <p:nvPr/>
          </p:nvPicPr>
          <p:blipFill>
            <a:blip r:embed="rId5" cstate="email">
              <a:alphaModFix/>
              <a:duotone>
                <a:prstClr val="black"/>
                <a:srgbClr val="FF969E">
                  <a:tint val="45000"/>
                  <a:satMod val="400000"/>
                </a:srgbClr>
              </a:duotone>
              <a:extLst>
                <a:ext uri="{28A0092B-C50C-407E-A947-70E740481C1C}">
                  <a14:useLocalDpi xmlns:a14="http://schemas.microsoft.com/office/drawing/2010/main"/>
                </a:ext>
                <a:ext uri="{837473B0-CC2E-450A-ABE3-18F120FF3D39}">
                  <a1611:picAttrSrcUrl xmlns:a1611="http://schemas.microsoft.com/office/drawing/2016/11/main" r:id="rId6"/>
                </a:ext>
              </a:extLst>
            </a:blip>
            <a:srcRect/>
            <a:stretch/>
          </p:blipFill>
          <p:spPr>
            <a:xfrm>
              <a:off x="169335" y="4210029"/>
              <a:ext cx="1272449" cy="1224375"/>
            </a:xfrm>
            <a:custGeom>
              <a:avLst/>
              <a:gdLst/>
              <a:ahLst/>
              <a:cxnLst/>
              <a:rect l="l" t="t" r="r" b="b"/>
              <a:pathLst>
                <a:path w="1475716" h="1419962">
                  <a:moveTo>
                    <a:pt x="1041060" y="576731"/>
                  </a:moveTo>
                  <a:lnTo>
                    <a:pt x="1041060" y="869913"/>
                  </a:lnTo>
                  <a:lnTo>
                    <a:pt x="1264047" y="869913"/>
                  </a:lnTo>
                  <a:lnTo>
                    <a:pt x="1264047" y="820516"/>
                  </a:lnTo>
                  <a:lnTo>
                    <a:pt x="1100257" y="820516"/>
                  </a:lnTo>
                  <a:lnTo>
                    <a:pt x="1100257" y="740721"/>
                  </a:lnTo>
                  <a:lnTo>
                    <a:pt x="1247448" y="740721"/>
                  </a:lnTo>
                  <a:lnTo>
                    <a:pt x="1247448" y="691324"/>
                  </a:lnTo>
                  <a:lnTo>
                    <a:pt x="1100257" y="691324"/>
                  </a:lnTo>
                  <a:lnTo>
                    <a:pt x="1100257" y="626328"/>
                  </a:lnTo>
                  <a:lnTo>
                    <a:pt x="1258447" y="626328"/>
                  </a:lnTo>
                  <a:lnTo>
                    <a:pt x="1258447" y="576731"/>
                  </a:lnTo>
                  <a:close/>
                  <a:moveTo>
                    <a:pt x="764835" y="576731"/>
                  </a:moveTo>
                  <a:lnTo>
                    <a:pt x="764835" y="869913"/>
                  </a:lnTo>
                  <a:lnTo>
                    <a:pt x="987822" y="869913"/>
                  </a:lnTo>
                  <a:lnTo>
                    <a:pt x="987822" y="820516"/>
                  </a:lnTo>
                  <a:lnTo>
                    <a:pt x="824032" y="820516"/>
                  </a:lnTo>
                  <a:lnTo>
                    <a:pt x="824032" y="740721"/>
                  </a:lnTo>
                  <a:lnTo>
                    <a:pt x="971223" y="740721"/>
                  </a:lnTo>
                  <a:lnTo>
                    <a:pt x="971223" y="691324"/>
                  </a:lnTo>
                  <a:lnTo>
                    <a:pt x="824032" y="691324"/>
                  </a:lnTo>
                  <a:lnTo>
                    <a:pt x="824032" y="626328"/>
                  </a:lnTo>
                  <a:lnTo>
                    <a:pt x="982222" y="626328"/>
                  </a:lnTo>
                  <a:lnTo>
                    <a:pt x="982222" y="576731"/>
                  </a:lnTo>
                  <a:close/>
                  <a:moveTo>
                    <a:pt x="470160" y="576731"/>
                  </a:moveTo>
                  <a:lnTo>
                    <a:pt x="470160" y="869913"/>
                  </a:lnTo>
                  <a:lnTo>
                    <a:pt x="525157" y="869913"/>
                  </a:lnTo>
                  <a:lnTo>
                    <a:pt x="525157" y="678725"/>
                  </a:lnTo>
                  <a:lnTo>
                    <a:pt x="643350" y="869913"/>
                  </a:lnTo>
                  <a:lnTo>
                    <a:pt x="702746" y="869913"/>
                  </a:lnTo>
                  <a:lnTo>
                    <a:pt x="702746" y="576731"/>
                  </a:lnTo>
                  <a:lnTo>
                    <a:pt x="647749" y="576731"/>
                  </a:lnTo>
                  <a:lnTo>
                    <a:pt x="647749" y="772519"/>
                  </a:lnTo>
                  <a:lnTo>
                    <a:pt x="527757" y="576731"/>
                  </a:lnTo>
                  <a:close/>
                  <a:moveTo>
                    <a:pt x="295929" y="571731"/>
                  </a:moveTo>
                  <a:cubicBezTo>
                    <a:pt x="273397" y="571731"/>
                    <a:pt x="254165" y="575131"/>
                    <a:pt x="238233" y="581931"/>
                  </a:cubicBezTo>
                  <a:cubicBezTo>
                    <a:pt x="222300" y="588730"/>
                    <a:pt x="210101" y="598630"/>
                    <a:pt x="201635" y="611629"/>
                  </a:cubicBezTo>
                  <a:cubicBezTo>
                    <a:pt x="193169" y="624628"/>
                    <a:pt x="188935" y="638594"/>
                    <a:pt x="188935" y="653526"/>
                  </a:cubicBezTo>
                  <a:cubicBezTo>
                    <a:pt x="188935" y="676725"/>
                    <a:pt x="197935" y="696391"/>
                    <a:pt x="215934" y="712523"/>
                  </a:cubicBezTo>
                  <a:cubicBezTo>
                    <a:pt x="228733" y="723989"/>
                    <a:pt x="250998" y="733655"/>
                    <a:pt x="282730" y="741521"/>
                  </a:cubicBezTo>
                  <a:cubicBezTo>
                    <a:pt x="307395" y="747654"/>
                    <a:pt x="323194" y="751920"/>
                    <a:pt x="330127" y="754320"/>
                  </a:cubicBezTo>
                  <a:cubicBezTo>
                    <a:pt x="340260" y="757920"/>
                    <a:pt x="347359" y="762153"/>
                    <a:pt x="351426" y="767020"/>
                  </a:cubicBezTo>
                  <a:cubicBezTo>
                    <a:pt x="355492" y="771886"/>
                    <a:pt x="357525" y="777786"/>
                    <a:pt x="357525" y="784718"/>
                  </a:cubicBezTo>
                  <a:cubicBezTo>
                    <a:pt x="357525" y="795518"/>
                    <a:pt x="352692" y="804951"/>
                    <a:pt x="343026" y="813017"/>
                  </a:cubicBezTo>
                  <a:cubicBezTo>
                    <a:pt x="333360" y="821083"/>
                    <a:pt x="318994" y="825116"/>
                    <a:pt x="299929" y="825116"/>
                  </a:cubicBezTo>
                  <a:cubicBezTo>
                    <a:pt x="281930" y="825116"/>
                    <a:pt x="267631" y="820583"/>
                    <a:pt x="257031" y="811517"/>
                  </a:cubicBezTo>
                  <a:cubicBezTo>
                    <a:pt x="246432" y="802451"/>
                    <a:pt x="239399" y="788252"/>
                    <a:pt x="235933" y="768919"/>
                  </a:cubicBezTo>
                  <a:lnTo>
                    <a:pt x="178336" y="774519"/>
                  </a:lnTo>
                  <a:cubicBezTo>
                    <a:pt x="182203" y="807317"/>
                    <a:pt x="194069" y="832282"/>
                    <a:pt x="213934" y="849414"/>
                  </a:cubicBezTo>
                  <a:cubicBezTo>
                    <a:pt x="233799" y="866547"/>
                    <a:pt x="262264" y="875113"/>
                    <a:pt x="299329" y="875113"/>
                  </a:cubicBezTo>
                  <a:cubicBezTo>
                    <a:pt x="324794" y="875113"/>
                    <a:pt x="346059" y="871546"/>
                    <a:pt x="363125" y="864414"/>
                  </a:cubicBezTo>
                  <a:cubicBezTo>
                    <a:pt x="380190" y="857281"/>
                    <a:pt x="393390" y="846381"/>
                    <a:pt x="402722" y="831716"/>
                  </a:cubicBezTo>
                  <a:cubicBezTo>
                    <a:pt x="412055" y="817050"/>
                    <a:pt x="416722" y="801317"/>
                    <a:pt x="416722" y="784518"/>
                  </a:cubicBezTo>
                  <a:cubicBezTo>
                    <a:pt x="416722" y="765986"/>
                    <a:pt x="412822" y="750421"/>
                    <a:pt x="405022" y="737821"/>
                  </a:cubicBezTo>
                  <a:cubicBezTo>
                    <a:pt x="397223" y="725222"/>
                    <a:pt x="386423" y="715289"/>
                    <a:pt x="372624" y="708023"/>
                  </a:cubicBezTo>
                  <a:cubicBezTo>
                    <a:pt x="358825" y="700757"/>
                    <a:pt x="337526" y="693724"/>
                    <a:pt x="308728" y="686924"/>
                  </a:cubicBezTo>
                  <a:cubicBezTo>
                    <a:pt x="279930" y="680125"/>
                    <a:pt x="261798" y="673592"/>
                    <a:pt x="254332" y="667326"/>
                  </a:cubicBezTo>
                  <a:cubicBezTo>
                    <a:pt x="248465" y="662393"/>
                    <a:pt x="245532" y="656460"/>
                    <a:pt x="245532" y="649527"/>
                  </a:cubicBezTo>
                  <a:cubicBezTo>
                    <a:pt x="245532" y="641927"/>
                    <a:pt x="248665" y="635861"/>
                    <a:pt x="254931" y="631328"/>
                  </a:cubicBezTo>
                  <a:cubicBezTo>
                    <a:pt x="264664" y="624262"/>
                    <a:pt x="278130" y="620728"/>
                    <a:pt x="295329" y="620728"/>
                  </a:cubicBezTo>
                  <a:cubicBezTo>
                    <a:pt x="311995" y="620728"/>
                    <a:pt x="324494" y="624028"/>
                    <a:pt x="332827" y="630628"/>
                  </a:cubicBezTo>
                  <a:cubicBezTo>
                    <a:pt x="341160" y="637227"/>
                    <a:pt x="346593" y="648060"/>
                    <a:pt x="349126" y="663126"/>
                  </a:cubicBezTo>
                  <a:lnTo>
                    <a:pt x="408322" y="660526"/>
                  </a:lnTo>
                  <a:cubicBezTo>
                    <a:pt x="407389" y="633594"/>
                    <a:pt x="397623" y="612062"/>
                    <a:pt x="379024" y="595930"/>
                  </a:cubicBezTo>
                  <a:cubicBezTo>
                    <a:pt x="360425" y="579798"/>
                    <a:pt x="332727" y="571731"/>
                    <a:pt x="295929" y="571731"/>
                  </a:cubicBezTo>
                  <a:close/>
                  <a:moveTo>
                    <a:pt x="737858" y="0"/>
                  </a:moveTo>
                  <a:cubicBezTo>
                    <a:pt x="1145366" y="0"/>
                    <a:pt x="1475716" y="317869"/>
                    <a:pt x="1475716" y="709981"/>
                  </a:cubicBezTo>
                  <a:cubicBezTo>
                    <a:pt x="1475716" y="1102093"/>
                    <a:pt x="1145366" y="1419962"/>
                    <a:pt x="737858" y="1419962"/>
                  </a:cubicBezTo>
                  <a:cubicBezTo>
                    <a:pt x="330350" y="1419962"/>
                    <a:pt x="0" y="1102093"/>
                    <a:pt x="0" y="709981"/>
                  </a:cubicBezTo>
                  <a:cubicBezTo>
                    <a:pt x="0" y="317869"/>
                    <a:pt x="330350" y="0"/>
                    <a:pt x="737858" y="0"/>
                  </a:cubicBezTo>
                  <a:close/>
                </a:path>
              </a:pathLst>
            </a:custGeom>
            <a:ln w="53975">
              <a:solidFill>
                <a:schemeClr val="bg1"/>
              </a:solidFill>
            </a:ln>
          </p:spPr>
        </p:pic>
      </p:grpSp>
      <p:pic>
        <p:nvPicPr>
          <p:cNvPr id="22" name="Picture 21" descr="Breaking Barriers Innovations">
            <a:extLst>
              <a:ext uri="{FF2B5EF4-FFF2-40B4-BE49-F238E27FC236}">
                <a16:creationId xmlns:a16="http://schemas.microsoft.com/office/drawing/2014/main" id="{8BE94E83-CCB3-8CFB-D3D7-CA5EE400FA77}"/>
              </a:ext>
            </a:extLst>
          </p:cNvPr>
          <p:cNvPicPr>
            <a:picLocks noChangeAspect="1" noChangeArrowheads="1"/>
          </p:cNvPicPr>
          <p:nvPr/>
        </p:nvPicPr>
        <p:blipFill>
          <a:blip r:embed="rId7" cstate="email">
            <a:duotone>
              <a:prstClr val="black"/>
              <a:schemeClr val="bg1">
                <a:tint val="45000"/>
                <a:satMod val="400000"/>
              </a:schemeClr>
            </a:duotone>
            <a:extLst>
              <a:ext uri="{BEBA8EAE-BF5A-486C-A8C5-ECC9F3942E4B}">
                <a14:imgProps xmlns:a14="http://schemas.microsoft.com/office/drawing/2010/main">
                  <a14:imgLayer r:embed="rId8">
                    <a14:imgEffect>
                      <a14:sharpenSoften amount="58000"/>
                    </a14:imgEffect>
                    <a14:imgEffect>
                      <a14:brightnessContrast bright="100000" contrast="100000"/>
                    </a14:imgEffect>
                  </a14:imgLayer>
                </a14:imgProps>
              </a:ext>
              <a:ext uri="{28A0092B-C50C-407E-A947-70E740481C1C}">
                <a14:useLocalDpi xmlns:a14="http://schemas.microsoft.com/office/drawing/2010/main"/>
              </a:ext>
            </a:extLst>
          </a:blip>
          <a:srcRect/>
          <a:stretch>
            <a:fillRect/>
          </a:stretch>
        </p:blipFill>
        <p:spPr bwMode="auto">
          <a:xfrm>
            <a:off x="10554947" y="128954"/>
            <a:ext cx="1344606" cy="1093613"/>
          </a:xfrm>
          <a:prstGeom prst="rect">
            <a:avLst/>
          </a:prstGeom>
          <a:noFill/>
          <a:extLst>
            <a:ext uri="{909E8E84-426E-40DD-AFC4-6F175D3DCCD1}">
              <a14:hiddenFill xmlns:a14="http://schemas.microsoft.com/office/drawing/2010/main">
                <a:solidFill>
                  <a:srgbClr val="FFFFFF"/>
                </a:solidFill>
              </a14:hiddenFill>
            </a:ext>
          </a:extLst>
        </p:spPr>
      </p:pic>
      <p:grpSp>
        <p:nvGrpSpPr>
          <p:cNvPr id="49" name="Group 48">
            <a:extLst>
              <a:ext uri="{FF2B5EF4-FFF2-40B4-BE49-F238E27FC236}">
                <a16:creationId xmlns:a16="http://schemas.microsoft.com/office/drawing/2014/main" id="{1F694FFA-E8FB-C78D-BAA1-6C380EC1E053}"/>
              </a:ext>
            </a:extLst>
          </p:cNvPr>
          <p:cNvGrpSpPr/>
          <p:nvPr/>
        </p:nvGrpSpPr>
        <p:grpSpPr>
          <a:xfrm>
            <a:off x="957412" y="5760255"/>
            <a:ext cx="1069721" cy="996064"/>
            <a:chOff x="169335" y="6899053"/>
            <a:chExt cx="1283665" cy="1195277"/>
          </a:xfrm>
        </p:grpSpPr>
        <p:sp>
          <p:nvSpPr>
            <p:cNvPr id="50" name="Oval 49">
              <a:extLst>
                <a:ext uri="{FF2B5EF4-FFF2-40B4-BE49-F238E27FC236}">
                  <a16:creationId xmlns:a16="http://schemas.microsoft.com/office/drawing/2014/main" id="{FD29E1A8-FA67-5925-9465-22868E941126}"/>
                </a:ext>
              </a:extLst>
            </p:cNvPr>
            <p:cNvSpPr/>
            <p:nvPr/>
          </p:nvSpPr>
          <p:spPr>
            <a:xfrm>
              <a:off x="234673" y="6975240"/>
              <a:ext cx="1155267" cy="1049580"/>
            </a:xfrm>
            <a:prstGeom prst="ellipse">
              <a:avLst/>
            </a:prstGeom>
            <a:solidFill>
              <a:schemeClr val="bg1"/>
            </a:solidFill>
            <a:ln w="539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sz="1500">
                <a:solidFill>
                  <a:prstClr val="white"/>
                </a:solidFill>
                <a:latin typeface="Calibri" panose="020F0502020204030204"/>
              </a:endParaRPr>
            </a:p>
          </p:txBody>
        </p:sp>
        <p:pic>
          <p:nvPicPr>
            <p:cNvPr id="53" name="Picture 52" descr="Visit Broadstairs - quintessential seaside town on the Kent coast - Visit  Thanet">
              <a:extLst>
                <a:ext uri="{FF2B5EF4-FFF2-40B4-BE49-F238E27FC236}">
                  <a16:creationId xmlns:a16="http://schemas.microsoft.com/office/drawing/2014/main" id="{BE58BF16-3D3E-6962-EA91-17668DF210C7}"/>
                </a:ext>
              </a:extLst>
            </p:cNvPr>
            <p:cNvPicPr>
              <a:picLocks noChangeAspect="1" noChangeArrowheads="1"/>
            </p:cNvPicPr>
            <p:nvPr/>
          </p:nvPicPr>
          <p:blipFill>
            <a:blip r:embed="rId9" cstate="email">
              <a:duotone>
                <a:prstClr val="black"/>
                <a:schemeClr val="accent2">
                  <a:tint val="45000"/>
                  <a:satMod val="400000"/>
                </a:schemeClr>
              </a:duotone>
              <a:extLst>
                <a:ext uri="{BEBA8EAE-BF5A-486C-A8C5-ECC9F3942E4B}">
                  <a14:imgProps xmlns:a14="http://schemas.microsoft.com/office/drawing/2010/main">
                    <a14:imgLayer r:embed="rId10">
                      <a14:imgEffect>
                        <a14:brightnessContrast contrast="20000"/>
                      </a14:imgEffect>
                    </a14:imgLayer>
                  </a14:imgProps>
                </a:ext>
                <a:ext uri="{28A0092B-C50C-407E-A947-70E740481C1C}">
                  <a14:useLocalDpi xmlns:a14="http://schemas.microsoft.com/office/drawing/2010/main"/>
                </a:ext>
              </a:extLst>
            </a:blip>
            <a:srcRect/>
            <a:stretch/>
          </p:blipFill>
          <p:spPr bwMode="auto">
            <a:xfrm>
              <a:off x="169335" y="6899053"/>
              <a:ext cx="1283665" cy="1195277"/>
            </a:xfrm>
            <a:custGeom>
              <a:avLst/>
              <a:gdLst/>
              <a:ahLst/>
              <a:cxnLst/>
              <a:rect l="l" t="t" r="r" b="b"/>
              <a:pathLst>
                <a:path w="1488724" h="1386216">
                  <a:moveTo>
                    <a:pt x="693640" y="714168"/>
                  </a:moveTo>
                  <a:lnTo>
                    <a:pt x="750836" y="784763"/>
                  </a:lnTo>
                  <a:cubicBezTo>
                    <a:pt x="741237" y="792763"/>
                    <a:pt x="732371" y="798496"/>
                    <a:pt x="724238" y="801962"/>
                  </a:cubicBezTo>
                  <a:cubicBezTo>
                    <a:pt x="716105" y="805429"/>
                    <a:pt x="707639" y="807162"/>
                    <a:pt x="698839" y="807162"/>
                  </a:cubicBezTo>
                  <a:cubicBezTo>
                    <a:pt x="685507" y="807162"/>
                    <a:pt x="674874" y="803329"/>
                    <a:pt x="666941" y="795663"/>
                  </a:cubicBezTo>
                  <a:cubicBezTo>
                    <a:pt x="659008" y="787997"/>
                    <a:pt x="655042" y="778097"/>
                    <a:pt x="655042" y="765964"/>
                  </a:cubicBezTo>
                  <a:cubicBezTo>
                    <a:pt x="655042" y="756365"/>
                    <a:pt x="658242" y="746966"/>
                    <a:pt x="664641" y="737766"/>
                  </a:cubicBezTo>
                  <a:cubicBezTo>
                    <a:pt x="671041" y="728567"/>
                    <a:pt x="680707" y="720701"/>
                    <a:pt x="693640" y="714168"/>
                  </a:cubicBezTo>
                  <a:close/>
                  <a:moveTo>
                    <a:pt x="717638" y="589775"/>
                  </a:moveTo>
                  <a:cubicBezTo>
                    <a:pt x="726838" y="589775"/>
                    <a:pt x="734137" y="592308"/>
                    <a:pt x="739537" y="597375"/>
                  </a:cubicBezTo>
                  <a:cubicBezTo>
                    <a:pt x="744936" y="602441"/>
                    <a:pt x="747636" y="608574"/>
                    <a:pt x="747636" y="615774"/>
                  </a:cubicBezTo>
                  <a:cubicBezTo>
                    <a:pt x="747636" y="624307"/>
                    <a:pt x="742037" y="632906"/>
                    <a:pt x="730837" y="641572"/>
                  </a:cubicBezTo>
                  <a:lnTo>
                    <a:pt x="715638" y="653171"/>
                  </a:lnTo>
                  <a:lnTo>
                    <a:pt x="701839" y="637172"/>
                  </a:lnTo>
                  <a:cubicBezTo>
                    <a:pt x="693306" y="627306"/>
                    <a:pt x="689040" y="618907"/>
                    <a:pt x="689040" y="611974"/>
                  </a:cubicBezTo>
                  <a:cubicBezTo>
                    <a:pt x="689040" y="606108"/>
                    <a:pt x="691573" y="600941"/>
                    <a:pt x="696639" y="596475"/>
                  </a:cubicBezTo>
                  <a:cubicBezTo>
                    <a:pt x="701706" y="592008"/>
                    <a:pt x="708705" y="589775"/>
                    <a:pt x="717638" y="589775"/>
                  </a:cubicBezTo>
                  <a:close/>
                  <a:moveTo>
                    <a:pt x="894195" y="555177"/>
                  </a:moveTo>
                  <a:lnTo>
                    <a:pt x="894195" y="848359"/>
                  </a:lnTo>
                  <a:lnTo>
                    <a:pt x="949191" y="848359"/>
                  </a:lnTo>
                  <a:lnTo>
                    <a:pt x="949191" y="617574"/>
                  </a:lnTo>
                  <a:lnTo>
                    <a:pt x="1007188" y="848359"/>
                  </a:lnTo>
                  <a:lnTo>
                    <a:pt x="1064184" y="848359"/>
                  </a:lnTo>
                  <a:lnTo>
                    <a:pt x="1122381" y="617574"/>
                  </a:lnTo>
                  <a:lnTo>
                    <a:pt x="1122381" y="848359"/>
                  </a:lnTo>
                  <a:lnTo>
                    <a:pt x="1177377" y="848359"/>
                  </a:lnTo>
                  <a:lnTo>
                    <a:pt x="1177377" y="555177"/>
                  </a:lnTo>
                  <a:lnTo>
                    <a:pt x="1088583" y="555177"/>
                  </a:lnTo>
                  <a:lnTo>
                    <a:pt x="1035986" y="755165"/>
                  </a:lnTo>
                  <a:lnTo>
                    <a:pt x="982789" y="555177"/>
                  </a:lnTo>
                  <a:close/>
                  <a:moveTo>
                    <a:pt x="324295" y="555177"/>
                  </a:moveTo>
                  <a:lnTo>
                    <a:pt x="324295" y="848359"/>
                  </a:lnTo>
                  <a:lnTo>
                    <a:pt x="383491" y="848359"/>
                  </a:lnTo>
                  <a:lnTo>
                    <a:pt x="383491" y="759765"/>
                  </a:lnTo>
                  <a:lnTo>
                    <a:pt x="431488" y="710768"/>
                  </a:lnTo>
                  <a:lnTo>
                    <a:pt x="512083" y="848359"/>
                  </a:lnTo>
                  <a:lnTo>
                    <a:pt x="588679" y="848359"/>
                  </a:lnTo>
                  <a:lnTo>
                    <a:pt x="472286" y="669370"/>
                  </a:lnTo>
                  <a:lnTo>
                    <a:pt x="582679" y="555177"/>
                  </a:lnTo>
                  <a:lnTo>
                    <a:pt x="503084" y="555177"/>
                  </a:lnTo>
                  <a:lnTo>
                    <a:pt x="383491" y="685369"/>
                  </a:lnTo>
                  <a:lnTo>
                    <a:pt x="383491" y="555177"/>
                  </a:lnTo>
                  <a:close/>
                  <a:moveTo>
                    <a:pt x="716238" y="550178"/>
                  </a:moveTo>
                  <a:cubicBezTo>
                    <a:pt x="689973" y="550178"/>
                    <a:pt x="669741" y="556344"/>
                    <a:pt x="655542" y="568677"/>
                  </a:cubicBezTo>
                  <a:cubicBezTo>
                    <a:pt x="641343" y="581009"/>
                    <a:pt x="634243" y="596042"/>
                    <a:pt x="634243" y="613774"/>
                  </a:cubicBezTo>
                  <a:cubicBezTo>
                    <a:pt x="634243" y="623373"/>
                    <a:pt x="636776" y="633539"/>
                    <a:pt x="641843" y="644272"/>
                  </a:cubicBezTo>
                  <a:cubicBezTo>
                    <a:pt x="646909" y="655005"/>
                    <a:pt x="654442" y="666304"/>
                    <a:pt x="664441" y="678170"/>
                  </a:cubicBezTo>
                  <a:cubicBezTo>
                    <a:pt x="642176" y="689236"/>
                    <a:pt x="625444" y="702268"/>
                    <a:pt x="614244" y="717268"/>
                  </a:cubicBezTo>
                  <a:cubicBezTo>
                    <a:pt x="603045" y="732267"/>
                    <a:pt x="597445" y="749166"/>
                    <a:pt x="597445" y="767964"/>
                  </a:cubicBezTo>
                  <a:cubicBezTo>
                    <a:pt x="597445" y="788630"/>
                    <a:pt x="604578" y="806895"/>
                    <a:pt x="618844" y="822761"/>
                  </a:cubicBezTo>
                  <a:cubicBezTo>
                    <a:pt x="637243" y="843293"/>
                    <a:pt x="664708" y="853559"/>
                    <a:pt x="701239" y="853559"/>
                  </a:cubicBezTo>
                  <a:cubicBezTo>
                    <a:pt x="719638" y="853559"/>
                    <a:pt x="735504" y="851026"/>
                    <a:pt x="748836" y="845960"/>
                  </a:cubicBezTo>
                  <a:cubicBezTo>
                    <a:pt x="762169" y="840893"/>
                    <a:pt x="774768" y="833027"/>
                    <a:pt x="786634" y="822361"/>
                  </a:cubicBezTo>
                  <a:cubicBezTo>
                    <a:pt x="801966" y="836627"/>
                    <a:pt x="817965" y="847826"/>
                    <a:pt x="834631" y="855959"/>
                  </a:cubicBezTo>
                  <a:lnTo>
                    <a:pt x="868629" y="812562"/>
                  </a:lnTo>
                  <a:cubicBezTo>
                    <a:pt x="863962" y="810295"/>
                    <a:pt x="856663" y="805662"/>
                    <a:pt x="846730" y="798663"/>
                  </a:cubicBezTo>
                  <a:cubicBezTo>
                    <a:pt x="836798" y="791663"/>
                    <a:pt x="828698" y="785230"/>
                    <a:pt x="822432" y="779364"/>
                  </a:cubicBezTo>
                  <a:cubicBezTo>
                    <a:pt x="826698" y="773764"/>
                    <a:pt x="830698" y="766798"/>
                    <a:pt x="834431" y="758465"/>
                  </a:cubicBezTo>
                  <a:cubicBezTo>
                    <a:pt x="838164" y="750132"/>
                    <a:pt x="842564" y="736966"/>
                    <a:pt x="847630" y="718967"/>
                  </a:cubicBezTo>
                  <a:lnTo>
                    <a:pt x="796833" y="707368"/>
                  </a:lnTo>
                  <a:cubicBezTo>
                    <a:pt x="793367" y="721101"/>
                    <a:pt x="789234" y="732233"/>
                    <a:pt x="784434" y="740766"/>
                  </a:cubicBezTo>
                  <a:lnTo>
                    <a:pt x="743637" y="686969"/>
                  </a:lnTo>
                  <a:cubicBezTo>
                    <a:pt x="765102" y="673504"/>
                    <a:pt x="779368" y="661438"/>
                    <a:pt x="786434" y="650772"/>
                  </a:cubicBezTo>
                  <a:cubicBezTo>
                    <a:pt x="793500" y="640106"/>
                    <a:pt x="797033" y="628840"/>
                    <a:pt x="797033" y="616974"/>
                  </a:cubicBezTo>
                  <a:cubicBezTo>
                    <a:pt x="797033" y="598308"/>
                    <a:pt x="789900" y="582509"/>
                    <a:pt x="775635" y="569577"/>
                  </a:cubicBezTo>
                  <a:cubicBezTo>
                    <a:pt x="761369" y="556644"/>
                    <a:pt x="741570" y="550178"/>
                    <a:pt x="716238" y="550178"/>
                  </a:cubicBezTo>
                  <a:close/>
                  <a:moveTo>
                    <a:pt x="744362" y="0"/>
                  </a:moveTo>
                  <a:cubicBezTo>
                    <a:pt x="1155462" y="0"/>
                    <a:pt x="1488724" y="310315"/>
                    <a:pt x="1488724" y="693108"/>
                  </a:cubicBezTo>
                  <a:cubicBezTo>
                    <a:pt x="1488724" y="1075901"/>
                    <a:pt x="1155462" y="1386216"/>
                    <a:pt x="744362" y="1386216"/>
                  </a:cubicBezTo>
                  <a:cubicBezTo>
                    <a:pt x="333262" y="1386216"/>
                    <a:pt x="0" y="1075901"/>
                    <a:pt x="0" y="693108"/>
                  </a:cubicBezTo>
                  <a:cubicBezTo>
                    <a:pt x="0" y="310315"/>
                    <a:pt x="333262" y="0"/>
                    <a:pt x="744362" y="0"/>
                  </a:cubicBezTo>
                  <a:close/>
                </a:path>
              </a:pathLst>
            </a:custGeom>
            <a:ln w="53975" cap="rnd">
              <a:solidFill>
                <a:schemeClr val="bg1"/>
              </a:solidFill>
              <a:prstDash val="solid"/>
            </a:ln>
            <a:effectLst>
              <a:outerShdw sx="1000" sy="1000" algn="bl" rotWithShape="0">
                <a:srgbClr val="000000"/>
              </a:outerShdw>
            </a:effectLst>
            <a:extLst>
              <a:ext uri="{909E8E84-426E-40DD-AFC4-6F175D3DCCD1}">
                <a14:hiddenFill xmlns:a14="http://schemas.microsoft.com/office/drawing/2010/main">
                  <a:solidFill>
                    <a:srgbClr val="FFFFFF"/>
                  </a:solidFill>
                </a14:hiddenFill>
              </a:ext>
            </a:extLst>
          </p:spPr>
        </p:pic>
      </p:grpSp>
      <p:sp>
        <p:nvSpPr>
          <p:cNvPr id="54" name="Freeform 53">
            <a:extLst>
              <a:ext uri="{FF2B5EF4-FFF2-40B4-BE49-F238E27FC236}">
                <a16:creationId xmlns:a16="http://schemas.microsoft.com/office/drawing/2014/main" id="{76D15494-6889-6E66-1720-8D5ADB46E5FE}"/>
              </a:ext>
            </a:extLst>
          </p:cNvPr>
          <p:cNvSpPr/>
          <p:nvPr/>
        </p:nvSpPr>
        <p:spPr>
          <a:xfrm>
            <a:off x="0" y="-1974342"/>
            <a:ext cx="1481428" cy="18127083"/>
          </a:xfrm>
          <a:custGeom>
            <a:avLst/>
            <a:gdLst>
              <a:gd name="connsiteX0" fmla="*/ 1773841 w 1773841"/>
              <a:gd name="connsiteY0" fmla="*/ 0 h 15819120"/>
              <a:gd name="connsiteX1" fmla="*/ 1773841 w 1773841"/>
              <a:gd name="connsiteY1" fmla="*/ 6233093 h 15819120"/>
              <a:gd name="connsiteX2" fmla="*/ 909496 w 1773841"/>
              <a:gd name="connsiteY2" fmla="*/ 7129609 h 15819120"/>
              <a:gd name="connsiteX3" fmla="*/ 909496 w 1773841"/>
              <a:gd name="connsiteY3" fmla="*/ 7272960 h 15819120"/>
              <a:gd name="connsiteX4" fmla="*/ 1773841 w 1773841"/>
              <a:gd name="connsiteY4" fmla="*/ 8169476 h 15819120"/>
              <a:gd name="connsiteX5" fmla="*/ 1773841 w 1773841"/>
              <a:gd name="connsiteY5" fmla="*/ 15819120 h 15819120"/>
              <a:gd name="connsiteX6" fmla="*/ 0 w 1773841"/>
              <a:gd name="connsiteY6" fmla="*/ 15819120 h 15819120"/>
              <a:gd name="connsiteX7" fmla="*/ 0 w 1773841"/>
              <a:gd name="connsiteY7" fmla="*/ 0 h 15819120"/>
              <a:gd name="connsiteX0" fmla="*/ 1773841 w 1773841"/>
              <a:gd name="connsiteY0" fmla="*/ 0 h 15819120"/>
              <a:gd name="connsiteX1" fmla="*/ 1773841 w 1773841"/>
              <a:gd name="connsiteY1" fmla="*/ 6233093 h 15819120"/>
              <a:gd name="connsiteX2" fmla="*/ 909496 w 1773841"/>
              <a:gd name="connsiteY2" fmla="*/ 7129609 h 15819120"/>
              <a:gd name="connsiteX3" fmla="*/ 909496 w 1773841"/>
              <a:gd name="connsiteY3" fmla="*/ 7272960 h 15819120"/>
              <a:gd name="connsiteX4" fmla="*/ 1773841 w 1773841"/>
              <a:gd name="connsiteY4" fmla="*/ 8169476 h 15819120"/>
              <a:gd name="connsiteX5" fmla="*/ 1773841 w 1773841"/>
              <a:gd name="connsiteY5" fmla="*/ 15819120 h 15819120"/>
              <a:gd name="connsiteX6" fmla="*/ 0 w 1773841"/>
              <a:gd name="connsiteY6" fmla="*/ 15819120 h 15819120"/>
              <a:gd name="connsiteX7" fmla="*/ 0 w 1773841"/>
              <a:gd name="connsiteY7" fmla="*/ 0 h 15819120"/>
              <a:gd name="connsiteX8" fmla="*/ 1773841 w 1773841"/>
              <a:gd name="connsiteY8" fmla="*/ 0 h 15819120"/>
              <a:gd name="connsiteX0" fmla="*/ 1773841 w 1773841"/>
              <a:gd name="connsiteY0" fmla="*/ 0 h 15819120"/>
              <a:gd name="connsiteX1" fmla="*/ 1773841 w 1773841"/>
              <a:gd name="connsiteY1" fmla="*/ 6233093 h 15819120"/>
              <a:gd name="connsiteX2" fmla="*/ 909496 w 1773841"/>
              <a:gd name="connsiteY2" fmla="*/ 7129609 h 15819120"/>
              <a:gd name="connsiteX3" fmla="*/ 909496 w 1773841"/>
              <a:gd name="connsiteY3" fmla="*/ 7272960 h 15819120"/>
              <a:gd name="connsiteX4" fmla="*/ 1773841 w 1773841"/>
              <a:gd name="connsiteY4" fmla="*/ 8169476 h 15819120"/>
              <a:gd name="connsiteX5" fmla="*/ 1773841 w 1773841"/>
              <a:gd name="connsiteY5" fmla="*/ 15819120 h 15819120"/>
              <a:gd name="connsiteX6" fmla="*/ 0 w 1773841"/>
              <a:gd name="connsiteY6" fmla="*/ 15819120 h 15819120"/>
              <a:gd name="connsiteX7" fmla="*/ 0 w 1773841"/>
              <a:gd name="connsiteY7" fmla="*/ 0 h 15819120"/>
              <a:gd name="connsiteX8" fmla="*/ 1773841 w 1773841"/>
              <a:gd name="connsiteY8" fmla="*/ 0 h 15819120"/>
              <a:gd name="connsiteX0" fmla="*/ 1773841 w 1777714"/>
              <a:gd name="connsiteY0" fmla="*/ 0 h 15819120"/>
              <a:gd name="connsiteX1" fmla="*/ 1773841 w 1777714"/>
              <a:gd name="connsiteY1" fmla="*/ 6233093 h 15819120"/>
              <a:gd name="connsiteX2" fmla="*/ 909496 w 1777714"/>
              <a:gd name="connsiteY2" fmla="*/ 7129609 h 15819120"/>
              <a:gd name="connsiteX3" fmla="*/ 909496 w 1777714"/>
              <a:gd name="connsiteY3" fmla="*/ 7272960 h 15819120"/>
              <a:gd name="connsiteX4" fmla="*/ 1773841 w 1777714"/>
              <a:gd name="connsiteY4" fmla="*/ 8169476 h 15819120"/>
              <a:gd name="connsiteX5" fmla="*/ 1773841 w 1777714"/>
              <a:gd name="connsiteY5" fmla="*/ 15819120 h 15819120"/>
              <a:gd name="connsiteX6" fmla="*/ 0 w 1777714"/>
              <a:gd name="connsiteY6" fmla="*/ 15819120 h 15819120"/>
              <a:gd name="connsiteX7" fmla="*/ 0 w 1777714"/>
              <a:gd name="connsiteY7" fmla="*/ 0 h 15819120"/>
              <a:gd name="connsiteX8" fmla="*/ 1773841 w 1777714"/>
              <a:gd name="connsiteY8" fmla="*/ 0 h 15819120"/>
              <a:gd name="connsiteX0" fmla="*/ 1773841 w 1777714"/>
              <a:gd name="connsiteY0" fmla="*/ 0 h 15819120"/>
              <a:gd name="connsiteX1" fmla="*/ 1773841 w 1777714"/>
              <a:gd name="connsiteY1" fmla="*/ 6233093 h 15819120"/>
              <a:gd name="connsiteX2" fmla="*/ 909496 w 1777714"/>
              <a:gd name="connsiteY2" fmla="*/ 7129609 h 15819120"/>
              <a:gd name="connsiteX3" fmla="*/ 909496 w 1777714"/>
              <a:gd name="connsiteY3" fmla="*/ 7272960 h 15819120"/>
              <a:gd name="connsiteX4" fmla="*/ 1773841 w 1777714"/>
              <a:gd name="connsiteY4" fmla="*/ 8169476 h 15819120"/>
              <a:gd name="connsiteX5" fmla="*/ 1773841 w 1777714"/>
              <a:gd name="connsiteY5" fmla="*/ 15819120 h 15819120"/>
              <a:gd name="connsiteX6" fmla="*/ 0 w 1777714"/>
              <a:gd name="connsiteY6" fmla="*/ 15819120 h 15819120"/>
              <a:gd name="connsiteX7" fmla="*/ 0 w 1777714"/>
              <a:gd name="connsiteY7" fmla="*/ 0 h 15819120"/>
              <a:gd name="connsiteX8" fmla="*/ 1773841 w 1777714"/>
              <a:gd name="connsiteY8" fmla="*/ 0 h 15819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7714" h="15819120">
                <a:moveTo>
                  <a:pt x="1773841" y="0"/>
                </a:moveTo>
                <a:cubicBezTo>
                  <a:pt x="1773841" y="2077698"/>
                  <a:pt x="1782556" y="5985053"/>
                  <a:pt x="1773841" y="6233093"/>
                </a:cubicBezTo>
                <a:cubicBezTo>
                  <a:pt x="1765126" y="6481133"/>
                  <a:pt x="909747" y="6822304"/>
                  <a:pt x="909496" y="7129609"/>
                </a:cubicBezTo>
                <a:cubicBezTo>
                  <a:pt x="909245" y="7436914"/>
                  <a:pt x="909245" y="6880986"/>
                  <a:pt x="909496" y="7272960"/>
                </a:cubicBezTo>
                <a:cubicBezTo>
                  <a:pt x="909747" y="7664934"/>
                  <a:pt x="1773593" y="7819837"/>
                  <a:pt x="1773841" y="8169476"/>
                </a:cubicBezTo>
                <a:cubicBezTo>
                  <a:pt x="1774089" y="8519115"/>
                  <a:pt x="1773841" y="13269239"/>
                  <a:pt x="1773841" y="15819120"/>
                </a:cubicBezTo>
                <a:lnTo>
                  <a:pt x="0" y="15819120"/>
                </a:lnTo>
                <a:lnTo>
                  <a:pt x="0" y="0"/>
                </a:lnTo>
                <a:lnTo>
                  <a:pt x="1773841"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defTabSz="761970"/>
            <a:endParaRPr lang="en-GB" sz="1500">
              <a:solidFill>
                <a:prstClr val="white"/>
              </a:solidFill>
              <a:latin typeface="Calibri" panose="020F0502020204030204"/>
            </a:endParaRPr>
          </a:p>
        </p:txBody>
      </p:sp>
      <p:pic>
        <p:nvPicPr>
          <p:cNvPr id="56" name="Picture 55">
            <a:extLst>
              <a:ext uri="{FF2B5EF4-FFF2-40B4-BE49-F238E27FC236}">
                <a16:creationId xmlns:a16="http://schemas.microsoft.com/office/drawing/2014/main" id="{AF2F954C-DF53-40FF-B937-649FAF4E88E2}"/>
              </a:ext>
            </a:extLst>
          </p:cNvPr>
          <p:cNvPicPr>
            <a:picLocks noChangeAspect="1"/>
          </p:cNvPicPr>
          <p:nvPr/>
        </p:nvPicPr>
        <p:blipFill>
          <a:blip r:embed="rId11" cstate="email">
            <a:alphaModFix amt="85000"/>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a:xfrm>
            <a:off x="142894" y="1296348"/>
            <a:ext cx="1068059" cy="1022154"/>
          </a:xfrm>
          <a:custGeom>
            <a:avLst/>
            <a:gdLst/>
            <a:ahLst/>
            <a:cxnLst/>
            <a:rect l="l" t="t" r="r" b="b"/>
            <a:pathLst>
              <a:path w="1486412" h="1422526">
                <a:moveTo>
                  <a:pt x="491851" y="655834"/>
                </a:moveTo>
                <a:lnTo>
                  <a:pt x="491851" y="868221"/>
                </a:lnTo>
                <a:lnTo>
                  <a:pt x="548048" y="868221"/>
                </a:lnTo>
                <a:lnTo>
                  <a:pt x="548048" y="655834"/>
                </a:lnTo>
                <a:close/>
                <a:moveTo>
                  <a:pt x="1159797" y="651034"/>
                </a:moveTo>
                <a:cubicBezTo>
                  <a:pt x="1129265" y="651034"/>
                  <a:pt x="1106733" y="657300"/>
                  <a:pt x="1092201" y="669833"/>
                </a:cubicBezTo>
                <a:cubicBezTo>
                  <a:pt x="1077668" y="682365"/>
                  <a:pt x="1070402" y="697831"/>
                  <a:pt x="1070402" y="716230"/>
                </a:cubicBezTo>
                <a:cubicBezTo>
                  <a:pt x="1070402" y="736629"/>
                  <a:pt x="1078802" y="752561"/>
                  <a:pt x="1095601" y="764027"/>
                </a:cubicBezTo>
                <a:cubicBezTo>
                  <a:pt x="1107733" y="772293"/>
                  <a:pt x="1136465" y="781426"/>
                  <a:pt x="1181795" y="791425"/>
                </a:cubicBezTo>
                <a:cubicBezTo>
                  <a:pt x="1191528" y="793692"/>
                  <a:pt x="1197794" y="796158"/>
                  <a:pt x="1200594" y="798825"/>
                </a:cubicBezTo>
                <a:cubicBezTo>
                  <a:pt x="1203261" y="801625"/>
                  <a:pt x="1204594" y="805158"/>
                  <a:pt x="1204594" y="809424"/>
                </a:cubicBezTo>
                <a:cubicBezTo>
                  <a:pt x="1204594" y="815691"/>
                  <a:pt x="1202127" y="820690"/>
                  <a:pt x="1197194" y="824423"/>
                </a:cubicBezTo>
                <a:cubicBezTo>
                  <a:pt x="1189861" y="829756"/>
                  <a:pt x="1178929" y="832423"/>
                  <a:pt x="1164396" y="832423"/>
                </a:cubicBezTo>
                <a:cubicBezTo>
                  <a:pt x="1151197" y="832423"/>
                  <a:pt x="1140931" y="829590"/>
                  <a:pt x="1133598" y="823923"/>
                </a:cubicBezTo>
                <a:cubicBezTo>
                  <a:pt x="1126265" y="818257"/>
                  <a:pt x="1121399" y="809958"/>
                  <a:pt x="1118999" y="799025"/>
                </a:cubicBezTo>
                <a:lnTo>
                  <a:pt x="1062603" y="807624"/>
                </a:lnTo>
                <a:cubicBezTo>
                  <a:pt x="1067802" y="827756"/>
                  <a:pt x="1078835" y="843689"/>
                  <a:pt x="1095701" y="855421"/>
                </a:cubicBezTo>
                <a:cubicBezTo>
                  <a:pt x="1112566" y="867154"/>
                  <a:pt x="1135465" y="873020"/>
                  <a:pt x="1164396" y="873020"/>
                </a:cubicBezTo>
                <a:cubicBezTo>
                  <a:pt x="1196261" y="873020"/>
                  <a:pt x="1220326" y="866021"/>
                  <a:pt x="1236592" y="852022"/>
                </a:cubicBezTo>
                <a:cubicBezTo>
                  <a:pt x="1252858" y="838023"/>
                  <a:pt x="1260991" y="821290"/>
                  <a:pt x="1260991" y="801825"/>
                </a:cubicBezTo>
                <a:cubicBezTo>
                  <a:pt x="1260991" y="783959"/>
                  <a:pt x="1255124" y="770027"/>
                  <a:pt x="1243392" y="760027"/>
                </a:cubicBezTo>
                <a:cubicBezTo>
                  <a:pt x="1231526" y="750161"/>
                  <a:pt x="1210627" y="741828"/>
                  <a:pt x="1180695" y="735029"/>
                </a:cubicBezTo>
                <a:cubicBezTo>
                  <a:pt x="1150764" y="728229"/>
                  <a:pt x="1133265" y="722963"/>
                  <a:pt x="1128199" y="719230"/>
                </a:cubicBezTo>
                <a:cubicBezTo>
                  <a:pt x="1124465" y="716430"/>
                  <a:pt x="1122599" y="713030"/>
                  <a:pt x="1122599" y="709030"/>
                </a:cubicBezTo>
                <a:cubicBezTo>
                  <a:pt x="1122599" y="704364"/>
                  <a:pt x="1124732" y="700564"/>
                  <a:pt x="1128999" y="697631"/>
                </a:cubicBezTo>
                <a:cubicBezTo>
                  <a:pt x="1135398" y="693498"/>
                  <a:pt x="1145998" y="691431"/>
                  <a:pt x="1160797" y="691431"/>
                </a:cubicBezTo>
                <a:cubicBezTo>
                  <a:pt x="1172529" y="691431"/>
                  <a:pt x="1181562" y="693631"/>
                  <a:pt x="1187895" y="698031"/>
                </a:cubicBezTo>
                <a:cubicBezTo>
                  <a:pt x="1194228" y="702431"/>
                  <a:pt x="1198528" y="708764"/>
                  <a:pt x="1200794" y="717030"/>
                </a:cubicBezTo>
                <a:lnTo>
                  <a:pt x="1253791" y="707230"/>
                </a:lnTo>
                <a:cubicBezTo>
                  <a:pt x="1248458" y="688698"/>
                  <a:pt x="1238725" y="674699"/>
                  <a:pt x="1224593" y="665233"/>
                </a:cubicBezTo>
                <a:cubicBezTo>
                  <a:pt x="1210460" y="655767"/>
                  <a:pt x="1188862" y="651034"/>
                  <a:pt x="1159797" y="651034"/>
                </a:cubicBezTo>
                <a:close/>
                <a:moveTo>
                  <a:pt x="944396" y="651034"/>
                </a:moveTo>
                <a:cubicBezTo>
                  <a:pt x="912798" y="651034"/>
                  <a:pt x="887733" y="660800"/>
                  <a:pt x="869200" y="680332"/>
                </a:cubicBezTo>
                <a:cubicBezTo>
                  <a:pt x="850668" y="699864"/>
                  <a:pt x="841402" y="727163"/>
                  <a:pt x="841402" y="762227"/>
                </a:cubicBezTo>
                <a:cubicBezTo>
                  <a:pt x="841402" y="796892"/>
                  <a:pt x="850635" y="824023"/>
                  <a:pt x="869100" y="843622"/>
                </a:cubicBezTo>
                <a:cubicBezTo>
                  <a:pt x="887566" y="863221"/>
                  <a:pt x="912331" y="873020"/>
                  <a:pt x="943396" y="873020"/>
                </a:cubicBezTo>
                <a:cubicBezTo>
                  <a:pt x="970728" y="873020"/>
                  <a:pt x="992526" y="866554"/>
                  <a:pt x="1008792" y="853622"/>
                </a:cubicBezTo>
                <a:cubicBezTo>
                  <a:pt x="1025057" y="840689"/>
                  <a:pt x="1036057" y="821557"/>
                  <a:pt x="1041790" y="796225"/>
                </a:cubicBezTo>
                <a:lnTo>
                  <a:pt x="986593" y="786826"/>
                </a:lnTo>
                <a:cubicBezTo>
                  <a:pt x="983793" y="801625"/>
                  <a:pt x="978994" y="812057"/>
                  <a:pt x="972194" y="818124"/>
                </a:cubicBezTo>
                <a:cubicBezTo>
                  <a:pt x="965395" y="824190"/>
                  <a:pt x="956662" y="827223"/>
                  <a:pt x="945996" y="827223"/>
                </a:cubicBezTo>
                <a:cubicBezTo>
                  <a:pt x="931730" y="827223"/>
                  <a:pt x="920364" y="822023"/>
                  <a:pt x="911898" y="811624"/>
                </a:cubicBezTo>
                <a:cubicBezTo>
                  <a:pt x="903432" y="801225"/>
                  <a:pt x="899199" y="783426"/>
                  <a:pt x="899199" y="758227"/>
                </a:cubicBezTo>
                <a:cubicBezTo>
                  <a:pt x="899199" y="735562"/>
                  <a:pt x="903365" y="719396"/>
                  <a:pt x="911698" y="709730"/>
                </a:cubicBezTo>
                <a:cubicBezTo>
                  <a:pt x="920031" y="700064"/>
                  <a:pt x="931197" y="695231"/>
                  <a:pt x="945196" y="695231"/>
                </a:cubicBezTo>
                <a:cubicBezTo>
                  <a:pt x="955728" y="695231"/>
                  <a:pt x="964295" y="698031"/>
                  <a:pt x="970894" y="703631"/>
                </a:cubicBezTo>
                <a:cubicBezTo>
                  <a:pt x="977494" y="709230"/>
                  <a:pt x="981727" y="717563"/>
                  <a:pt x="983593" y="728629"/>
                </a:cubicBezTo>
                <a:lnTo>
                  <a:pt x="1038990" y="718630"/>
                </a:lnTo>
                <a:cubicBezTo>
                  <a:pt x="1032324" y="695831"/>
                  <a:pt x="1021358" y="678866"/>
                  <a:pt x="1006092" y="667733"/>
                </a:cubicBezTo>
                <a:cubicBezTo>
                  <a:pt x="990826" y="656600"/>
                  <a:pt x="970261" y="651034"/>
                  <a:pt x="944396" y="651034"/>
                </a:cubicBezTo>
                <a:close/>
                <a:moveTo>
                  <a:pt x="727944" y="651034"/>
                </a:moveTo>
                <a:cubicBezTo>
                  <a:pt x="699812" y="651034"/>
                  <a:pt x="676480" y="663033"/>
                  <a:pt x="657948" y="687032"/>
                </a:cubicBezTo>
                <a:lnTo>
                  <a:pt x="657948" y="655834"/>
                </a:lnTo>
                <a:lnTo>
                  <a:pt x="605751" y="655834"/>
                </a:lnTo>
                <a:lnTo>
                  <a:pt x="605751" y="868221"/>
                </a:lnTo>
                <a:lnTo>
                  <a:pt x="661948" y="868221"/>
                </a:lnTo>
                <a:lnTo>
                  <a:pt x="661948" y="772027"/>
                </a:lnTo>
                <a:cubicBezTo>
                  <a:pt x="661948" y="748295"/>
                  <a:pt x="663381" y="732029"/>
                  <a:pt x="666248" y="723229"/>
                </a:cubicBezTo>
                <a:cubicBezTo>
                  <a:pt x="669114" y="714430"/>
                  <a:pt x="674414" y="707364"/>
                  <a:pt x="682147" y="702031"/>
                </a:cubicBezTo>
                <a:cubicBezTo>
                  <a:pt x="689880" y="696698"/>
                  <a:pt x="698612" y="694031"/>
                  <a:pt x="708345" y="694031"/>
                </a:cubicBezTo>
                <a:cubicBezTo>
                  <a:pt x="715945" y="694031"/>
                  <a:pt x="722444" y="695898"/>
                  <a:pt x="727844" y="699631"/>
                </a:cubicBezTo>
                <a:cubicBezTo>
                  <a:pt x="733244" y="703364"/>
                  <a:pt x="737143" y="708597"/>
                  <a:pt x="739543" y="715330"/>
                </a:cubicBezTo>
                <a:cubicBezTo>
                  <a:pt x="741943" y="722063"/>
                  <a:pt x="743143" y="736895"/>
                  <a:pt x="743143" y="759827"/>
                </a:cubicBezTo>
                <a:lnTo>
                  <a:pt x="743143" y="868221"/>
                </a:lnTo>
                <a:lnTo>
                  <a:pt x="799340" y="868221"/>
                </a:lnTo>
                <a:lnTo>
                  <a:pt x="799340" y="736229"/>
                </a:lnTo>
                <a:cubicBezTo>
                  <a:pt x="799340" y="719830"/>
                  <a:pt x="798306" y="707230"/>
                  <a:pt x="796240" y="698431"/>
                </a:cubicBezTo>
                <a:cubicBezTo>
                  <a:pt x="794173" y="689632"/>
                  <a:pt x="790507" y="681765"/>
                  <a:pt x="785240" y="674832"/>
                </a:cubicBezTo>
                <a:cubicBezTo>
                  <a:pt x="779974" y="667900"/>
                  <a:pt x="772208" y="662200"/>
                  <a:pt x="761942" y="657733"/>
                </a:cubicBezTo>
                <a:cubicBezTo>
                  <a:pt x="751676" y="653267"/>
                  <a:pt x="740343" y="651034"/>
                  <a:pt x="727944" y="651034"/>
                </a:cubicBezTo>
                <a:close/>
                <a:moveTo>
                  <a:pt x="246201" y="577438"/>
                </a:moveTo>
                <a:lnTo>
                  <a:pt x="246201" y="868221"/>
                </a:lnTo>
                <a:lnTo>
                  <a:pt x="452589" y="868221"/>
                </a:lnTo>
                <a:lnTo>
                  <a:pt x="452589" y="818824"/>
                </a:lnTo>
                <a:lnTo>
                  <a:pt x="305398" y="818824"/>
                </a:lnTo>
                <a:lnTo>
                  <a:pt x="305398" y="577438"/>
                </a:lnTo>
                <a:close/>
                <a:moveTo>
                  <a:pt x="491851" y="575039"/>
                </a:moveTo>
                <a:lnTo>
                  <a:pt x="491851" y="627035"/>
                </a:lnTo>
                <a:lnTo>
                  <a:pt x="548048" y="627035"/>
                </a:lnTo>
                <a:lnTo>
                  <a:pt x="548048" y="575039"/>
                </a:lnTo>
                <a:close/>
                <a:moveTo>
                  <a:pt x="743206" y="0"/>
                </a:moveTo>
                <a:cubicBezTo>
                  <a:pt x="1153667" y="0"/>
                  <a:pt x="1486412" y="318443"/>
                  <a:pt x="1486412" y="711263"/>
                </a:cubicBezTo>
                <a:cubicBezTo>
                  <a:pt x="1486412" y="1104083"/>
                  <a:pt x="1153667" y="1422526"/>
                  <a:pt x="743206" y="1422526"/>
                </a:cubicBezTo>
                <a:cubicBezTo>
                  <a:pt x="332745" y="1422526"/>
                  <a:pt x="0" y="1104083"/>
                  <a:pt x="0" y="711263"/>
                </a:cubicBezTo>
                <a:cubicBezTo>
                  <a:pt x="0" y="318443"/>
                  <a:pt x="332745" y="0"/>
                  <a:pt x="743206" y="0"/>
                </a:cubicBezTo>
                <a:close/>
              </a:path>
            </a:pathLst>
          </a:custGeom>
          <a:ln w="190500" cap="rnd">
            <a:noFill/>
            <a:prstDash val="solid"/>
          </a:ln>
          <a:effectLst>
            <a:outerShdw blurRad="127000" sx="1000" sy="1000" algn="bl" rotWithShape="0">
              <a:srgbClr val="000000"/>
            </a:outerShdw>
          </a:effectLst>
        </p:spPr>
      </p:pic>
      <p:pic>
        <p:nvPicPr>
          <p:cNvPr id="59" name="Picture 58">
            <a:extLst>
              <a:ext uri="{FF2B5EF4-FFF2-40B4-BE49-F238E27FC236}">
                <a16:creationId xmlns:a16="http://schemas.microsoft.com/office/drawing/2014/main" id="{B501B395-C261-25AA-DAB4-AA8CBF506CCB}"/>
              </a:ext>
            </a:extLst>
          </p:cNvPr>
          <p:cNvPicPr>
            <a:picLocks noChangeAspect="1"/>
          </p:cNvPicPr>
          <p:nvPr/>
        </p:nvPicPr>
        <p:blipFill>
          <a:blip r:embed="rId12" cstate="email">
            <a:alphaModFix amt="85000"/>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141113" y="2385742"/>
            <a:ext cx="1077588" cy="1040695"/>
          </a:xfrm>
          <a:custGeom>
            <a:avLst/>
            <a:gdLst/>
            <a:ahLst/>
            <a:cxnLst/>
            <a:rect l="l" t="t" r="r" b="b"/>
            <a:pathLst>
              <a:path w="1475716" h="1425192">
                <a:moveTo>
                  <a:pt x="523390" y="694660"/>
                </a:moveTo>
                <a:cubicBezTo>
                  <a:pt x="536010" y="694660"/>
                  <a:pt x="546593" y="699478"/>
                  <a:pt x="555139" y="709115"/>
                </a:cubicBezTo>
                <a:cubicBezTo>
                  <a:pt x="563686" y="718751"/>
                  <a:pt x="567960" y="732518"/>
                  <a:pt x="567960" y="750415"/>
                </a:cubicBezTo>
                <a:cubicBezTo>
                  <a:pt x="567960" y="768770"/>
                  <a:pt x="563686" y="782766"/>
                  <a:pt x="555139" y="792403"/>
                </a:cubicBezTo>
                <a:cubicBezTo>
                  <a:pt x="546593" y="802039"/>
                  <a:pt x="536010" y="806858"/>
                  <a:pt x="523390" y="806858"/>
                </a:cubicBezTo>
                <a:cubicBezTo>
                  <a:pt x="510771" y="806858"/>
                  <a:pt x="500159" y="802039"/>
                  <a:pt x="491555" y="792403"/>
                </a:cubicBezTo>
                <a:cubicBezTo>
                  <a:pt x="482951" y="782766"/>
                  <a:pt x="478649" y="768885"/>
                  <a:pt x="478649" y="750759"/>
                </a:cubicBezTo>
                <a:cubicBezTo>
                  <a:pt x="478649" y="732633"/>
                  <a:pt x="482951" y="718751"/>
                  <a:pt x="491555" y="709115"/>
                </a:cubicBezTo>
                <a:cubicBezTo>
                  <a:pt x="500159" y="699478"/>
                  <a:pt x="510771" y="694660"/>
                  <a:pt x="523390" y="694660"/>
                </a:cubicBezTo>
                <a:close/>
                <a:moveTo>
                  <a:pt x="1065343" y="692251"/>
                </a:moveTo>
                <a:cubicBezTo>
                  <a:pt x="1075209" y="692251"/>
                  <a:pt x="1083584" y="695893"/>
                  <a:pt x="1090467" y="703178"/>
                </a:cubicBezTo>
                <a:cubicBezTo>
                  <a:pt x="1097351" y="710463"/>
                  <a:pt x="1100964" y="721103"/>
                  <a:pt x="1101308" y="735099"/>
                </a:cubicBezTo>
                <a:lnTo>
                  <a:pt x="1029034" y="735099"/>
                </a:lnTo>
                <a:cubicBezTo>
                  <a:pt x="1028919" y="721906"/>
                  <a:pt x="1032303" y="711467"/>
                  <a:pt x="1039187" y="703780"/>
                </a:cubicBezTo>
                <a:cubicBezTo>
                  <a:pt x="1046070" y="696094"/>
                  <a:pt x="1054789" y="692251"/>
                  <a:pt x="1065343" y="692251"/>
                </a:cubicBezTo>
                <a:close/>
                <a:moveTo>
                  <a:pt x="1062418" y="655253"/>
                </a:moveTo>
                <a:cubicBezTo>
                  <a:pt x="1038211" y="655253"/>
                  <a:pt x="1018193" y="663828"/>
                  <a:pt x="1002361" y="680979"/>
                </a:cubicBezTo>
                <a:cubicBezTo>
                  <a:pt x="986529" y="698130"/>
                  <a:pt x="978614" y="721849"/>
                  <a:pt x="978614" y="752135"/>
                </a:cubicBezTo>
                <a:cubicBezTo>
                  <a:pt x="978614" y="777489"/>
                  <a:pt x="984636" y="798483"/>
                  <a:pt x="996682" y="815118"/>
                </a:cubicBezTo>
                <a:cubicBezTo>
                  <a:pt x="1011940" y="835882"/>
                  <a:pt x="1035458" y="846265"/>
                  <a:pt x="1067236" y="846265"/>
                </a:cubicBezTo>
                <a:cubicBezTo>
                  <a:pt x="1087312" y="846265"/>
                  <a:pt x="1104033" y="841647"/>
                  <a:pt x="1117398" y="832412"/>
                </a:cubicBezTo>
                <a:cubicBezTo>
                  <a:pt x="1130763" y="823177"/>
                  <a:pt x="1140543" y="809726"/>
                  <a:pt x="1146738" y="792059"/>
                </a:cubicBezTo>
                <a:lnTo>
                  <a:pt x="1098555" y="783971"/>
                </a:lnTo>
                <a:cubicBezTo>
                  <a:pt x="1095916" y="793148"/>
                  <a:pt x="1092016" y="799802"/>
                  <a:pt x="1086854" y="803932"/>
                </a:cubicBezTo>
                <a:cubicBezTo>
                  <a:pt x="1081691" y="808062"/>
                  <a:pt x="1075324" y="810127"/>
                  <a:pt x="1067752" y="810127"/>
                </a:cubicBezTo>
                <a:cubicBezTo>
                  <a:pt x="1056624" y="810127"/>
                  <a:pt x="1047332" y="806141"/>
                  <a:pt x="1039875" y="798168"/>
                </a:cubicBezTo>
                <a:cubicBezTo>
                  <a:pt x="1032418" y="790194"/>
                  <a:pt x="1028518" y="779038"/>
                  <a:pt x="1028173" y="764697"/>
                </a:cubicBezTo>
                <a:lnTo>
                  <a:pt x="1149319" y="764697"/>
                </a:lnTo>
                <a:cubicBezTo>
                  <a:pt x="1150008" y="727642"/>
                  <a:pt x="1142493" y="700138"/>
                  <a:pt x="1126777" y="682184"/>
                </a:cubicBezTo>
                <a:cubicBezTo>
                  <a:pt x="1111060" y="664230"/>
                  <a:pt x="1089607" y="655253"/>
                  <a:pt x="1062418" y="655253"/>
                </a:cubicBezTo>
                <a:close/>
                <a:moveTo>
                  <a:pt x="859295" y="655253"/>
                </a:moveTo>
                <a:cubicBezTo>
                  <a:pt x="833024" y="655253"/>
                  <a:pt x="813636" y="660645"/>
                  <a:pt x="801131" y="671429"/>
                </a:cubicBezTo>
                <a:cubicBezTo>
                  <a:pt x="788627" y="682213"/>
                  <a:pt x="782374" y="695520"/>
                  <a:pt x="782374" y="711352"/>
                </a:cubicBezTo>
                <a:cubicBezTo>
                  <a:pt x="782374" y="728904"/>
                  <a:pt x="789602" y="742614"/>
                  <a:pt x="804057" y="752480"/>
                </a:cubicBezTo>
                <a:cubicBezTo>
                  <a:pt x="814496" y="759592"/>
                  <a:pt x="839219" y="767451"/>
                  <a:pt x="878224" y="776055"/>
                </a:cubicBezTo>
                <a:cubicBezTo>
                  <a:pt x="886599" y="778005"/>
                  <a:pt x="891991" y="780128"/>
                  <a:pt x="894400" y="782422"/>
                </a:cubicBezTo>
                <a:cubicBezTo>
                  <a:pt x="896694" y="784831"/>
                  <a:pt x="897842" y="787871"/>
                  <a:pt x="897842" y="791542"/>
                </a:cubicBezTo>
                <a:cubicBezTo>
                  <a:pt x="897842" y="796934"/>
                  <a:pt x="895719" y="801236"/>
                  <a:pt x="891475" y="804449"/>
                </a:cubicBezTo>
                <a:cubicBezTo>
                  <a:pt x="885165" y="809037"/>
                  <a:pt x="875758" y="811332"/>
                  <a:pt x="863253" y="811332"/>
                </a:cubicBezTo>
                <a:cubicBezTo>
                  <a:pt x="851896" y="811332"/>
                  <a:pt x="843062" y="808894"/>
                  <a:pt x="836752" y="804018"/>
                </a:cubicBezTo>
                <a:cubicBezTo>
                  <a:pt x="830443" y="799143"/>
                  <a:pt x="826255" y="792001"/>
                  <a:pt x="824190" y="782594"/>
                </a:cubicBezTo>
                <a:lnTo>
                  <a:pt x="775663" y="789994"/>
                </a:lnTo>
                <a:cubicBezTo>
                  <a:pt x="780137" y="807317"/>
                  <a:pt x="789630" y="821026"/>
                  <a:pt x="804143" y="831121"/>
                </a:cubicBezTo>
                <a:cubicBezTo>
                  <a:pt x="818655" y="841217"/>
                  <a:pt x="838358" y="846265"/>
                  <a:pt x="863253" y="846265"/>
                </a:cubicBezTo>
                <a:cubicBezTo>
                  <a:pt x="890672" y="846265"/>
                  <a:pt x="911379" y="840242"/>
                  <a:pt x="925375" y="828196"/>
                </a:cubicBezTo>
                <a:cubicBezTo>
                  <a:pt x="939371" y="816150"/>
                  <a:pt x="946369" y="801753"/>
                  <a:pt x="946369" y="785003"/>
                </a:cubicBezTo>
                <a:cubicBezTo>
                  <a:pt x="946369" y="769631"/>
                  <a:pt x="941321" y="757642"/>
                  <a:pt x="931226" y="749038"/>
                </a:cubicBezTo>
                <a:cubicBezTo>
                  <a:pt x="921015" y="740549"/>
                  <a:pt x="903033" y="733378"/>
                  <a:pt x="877278" y="727528"/>
                </a:cubicBezTo>
                <a:cubicBezTo>
                  <a:pt x="851523" y="721677"/>
                  <a:pt x="836466" y="717145"/>
                  <a:pt x="832106" y="713933"/>
                </a:cubicBezTo>
                <a:cubicBezTo>
                  <a:pt x="828894" y="711524"/>
                  <a:pt x="827288" y="708599"/>
                  <a:pt x="827288" y="705157"/>
                </a:cubicBezTo>
                <a:cubicBezTo>
                  <a:pt x="827288" y="701142"/>
                  <a:pt x="829123" y="697872"/>
                  <a:pt x="832794" y="695348"/>
                </a:cubicBezTo>
                <a:cubicBezTo>
                  <a:pt x="838301" y="691792"/>
                  <a:pt x="847422" y="690014"/>
                  <a:pt x="860156" y="690014"/>
                </a:cubicBezTo>
                <a:cubicBezTo>
                  <a:pt x="870251" y="690014"/>
                  <a:pt x="878023" y="691907"/>
                  <a:pt x="883473" y="695692"/>
                </a:cubicBezTo>
                <a:cubicBezTo>
                  <a:pt x="888922" y="699478"/>
                  <a:pt x="892622" y="704928"/>
                  <a:pt x="894572" y="712040"/>
                </a:cubicBezTo>
                <a:lnTo>
                  <a:pt x="940174" y="703608"/>
                </a:lnTo>
                <a:cubicBezTo>
                  <a:pt x="935585" y="687662"/>
                  <a:pt x="927210" y="675616"/>
                  <a:pt x="915050" y="667471"/>
                </a:cubicBezTo>
                <a:cubicBezTo>
                  <a:pt x="902889" y="659326"/>
                  <a:pt x="884304" y="655253"/>
                  <a:pt x="859295" y="655253"/>
                </a:cubicBezTo>
                <a:close/>
                <a:moveTo>
                  <a:pt x="743842" y="655253"/>
                </a:moveTo>
                <a:cubicBezTo>
                  <a:pt x="736041" y="655253"/>
                  <a:pt x="729071" y="657203"/>
                  <a:pt x="722934" y="661104"/>
                </a:cubicBezTo>
                <a:cubicBezTo>
                  <a:pt x="716796" y="665004"/>
                  <a:pt x="709884" y="673092"/>
                  <a:pt x="702198" y="685367"/>
                </a:cubicBezTo>
                <a:lnTo>
                  <a:pt x="702198" y="659383"/>
                </a:lnTo>
                <a:lnTo>
                  <a:pt x="657284" y="659383"/>
                </a:lnTo>
                <a:lnTo>
                  <a:pt x="657284" y="842135"/>
                </a:lnTo>
                <a:lnTo>
                  <a:pt x="705639" y="842135"/>
                </a:lnTo>
                <a:lnTo>
                  <a:pt x="705639" y="785692"/>
                </a:lnTo>
                <a:cubicBezTo>
                  <a:pt x="705639" y="754602"/>
                  <a:pt x="706987" y="734182"/>
                  <a:pt x="709683" y="724430"/>
                </a:cubicBezTo>
                <a:cubicBezTo>
                  <a:pt x="712379" y="714679"/>
                  <a:pt x="716079" y="707939"/>
                  <a:pt x="720783" y="704210"/>
                </a:cubicBezTo>
                <a:cubicBezTo>
                  <a:pt x="725486" y="700482"/>
                  <a:pt x="731222" y="698618"/>
                  <a:pt x="737991" y="698618"/>
                </a:cubicBezTo>
                <a:cubicBezTo>
                  <a:pt x="744989" y="698618"/>
                  <a:pt x="752561" y="701256"/>
                  <a:pt x="760706" y="706534"/>
                </a:cubicBezTo>
                <a:lnTo>
                  <a:pt x="775677" y="664373"/>
                </a:lnTo>
                <a:cubicBezTo>
                  <a:pt x="765467" y="658293"/>
                  <a:pt x="754855" y="655253"/>
                  <a:pt x="743842" y="655253"/>
                </a:cubicBezTo>
                <a:close/>
                <a:moveTo>
                  <a:pt x="523218" y="655253"/>
                </a:moveTo>
                <a:cubicBezTo>
                  <a:pt x="505322" y="655253"/>
                  <a:pt x="489117" y="659211"/>
                  <a:pt x="474605" y="667127"/>
                </a:cubicBezTo>
                <a:cubicBezTo>
                  <a:pt x="460092" y="675043"/>
                  <a:pt x="448878" y="686515"/>
                  <a:pt x="440963" y="701543"/>
                </a:cubicBezTo>
                <a:cubicBezTo>
                  <a:pt x="433047" y="716572"/>
                  <a:pt x="429089" y="732117"/>
                  <a:pt x="429089" y="748178"/>
                </a:cubicBezTo>
                <a:cubicBezTo>
                  <a:pt x="429089" y="769172"/>
                  <a:pt x="433047" y="786982"/>
                  <a:pt x="440963" y="801609"/>
                </a:cubicBezTo>
                <a:cubicBezTo>
                  <a:pt x="448878" y="816236"/>
                  <a:pt x="460437" y="827336"/>
                  <a:pt x="475637" y="834907"/>
                </a:cubicBezTo>
                <a:cubicBezTo>
                  <a:pt x="490838" y="842479"/>
                  <a:pt x="506813" y="846265"/>
                  <a:pt x="523562" y="846265"/>
                </a:cubicBezTo>
                <a:cubicBezTo>
                  <a:pt x="550637" y="846265"/>
                  <a:pt x="573093" y="837173"/>
                  <a:pt x="590933" y="818990"/>
                </a:cubicBezTo>
                <a:cubicBezTo>
                  <a:pt x="608772" y="800806"/>
                  <a:pt x="617691" y="777891"/>
                  <a:pt x="617691" y="750243"/>
                </a:cubicBezTo>
                <a:cubicBezTo>
                  <a:pt x="617691" y="722824"/>
                  <a:pt x="608858" y="700138"/>
                  <a:pt x="591191" y="682184"/>
                </a:cubicBezTo>
                <a:cubicBezTo>
                  <a:pt x="573524" y="664230"/>
                  <a:pt x="550866" y="655253"/>
                  <a:pt x="523218" y="655253"/>
                </a:cubicBezTo>
                <a:close/>
                <a:moveTo>
                  <a:pt x="234208" y="632538"/>
                </a:moveTo>
                <a:lnTo>
                  <a:pt x="257095" y="632538"/>
                </a:lnTo>
                <a:cubicBezTo>
                  <a:pt x="277859" y="632538"/>
                  <a:pt x="291798" y="633341"/>
                  <a:pt x="298911" y="634947"/>
                </a:cubicBezTo>
                <a:cubicBezTo>
                  <a:pt x="308433" y="637012"/>
                  <a:pt x="316291" y="640970"/>
                  <a:pt x="322486" y="646821"/>
                </a:cubicBezTo>
                <a:cubicBezTo>
                  <a:pt x="328681" y="652672"/>
                  <a:pt x="333499" y="660817"/>
                  <a:pt x="336941" y="671257"/>
                </a:cubicBezTo>
                <a:cubicBezTo>
                  <a:pt x="340383" y="681696"/>
                  <a:pt x="342104" y="696668"/>
                  <a:pt x="342104" y="716170"/>
                </a:cubicBezTo>
                <a:cubicBezTo>
                  <a:pt x="342104" y="735673"/>
                  <a:pt x="340383" y="751074"/>
                  <a:pt x="336941" y="762374"/>
                </a:cubicBezTo>
                <a:cubicBezTo>
                  <a:pt x="333499" y="773674"/>
                  <a:pt x="329054" y="781791"/>
                  <a:pt x="323605" y="786724"/>
                </a:cubicBezTo>
                <a:cubicBezTo>
                  <a:pt x="318155" y="791657"/>
                  <a:pt x="311301" y="795156"/>
                  <a:pt x="303041" y="797221"/>
                </a:cubicBezTo>
                <a:cubicBezTo>
                  <a:pt x="296731" y="798827"/>
                  <a:pt x="286464" y="799630"/>
                  <a:pt x="272238" y="799630"/>
                </a:cubicBezTo>
                <a:lnTo>
                  <a:pt x="234208" y="799630"/>
                </a:lnTo>
                <a:close/>
                <a:moveTo>
                  <a:pt x="1243514" y="594852"/>
                </a:moveTo>
                <a:lnTo>
                  <a:pt x="1194986" y="623074"/>
                </a:lnTo>
                <a:lnTo>
                  <a:pt x="1194986" y="659383"/>
                </a:lnTo>
                <a:lnTo>
                  <a:pt x="1172788" y="659383"/>
                </a:lnTo>
                <a:lnTo>
                  <a:pt x="1172788" y="697929"/>
                </a:lnTo>
                <a:lnTo>
                  <a:pt x="1194986" y="697929"/>
                </a:lnTo>
                <a:lnTo>
                  <a:pt x="1194986" y="777604"/>
                </a:lnTo>
                <a:cubicBezTo>
                  <a:pt x="1194986" y="794697"/>
                  <a:pt x="1195503" y="806055"/>
                  <a:pt x="1196535" y="811676"/>
                </a:cubicBezTo>
                <a:cubicBezTo>
                  <a:pt x="1197797" y="819592"/>
                  <a:pt x="1200063" y="825873"/>
                  <a:pt x="1203332" y="830519"/>
                </a:cubicBezTo>
                <a:cubicBezTo>
                  <a:pt x="1206602" y="835165"/>
                  <a:pt x="1211736" y="838951"/>
                  <a:pt x="1218734" y="841877"/>
                </a:cubicBezTo>
                <a:cubicBezTo>
                  <a:pt x="1225732" y="844802"/>
                  <a:pt x="1233590" y="846265"/>
                  <a:pt x="1242309" y="846265"/>
                </a:cubicBezTo>
                <a:cubicBezTo>
                  <a:pt x="1256535" y="846265"/>
                  <a:pt x="1269269" y="843855"/>
                  <a:pt x="1280511" y="839037"/>
                </a:cubicBezTo>
                <a:lnTo>
                  <a:pt x="1276381" y="801523"/>
                </a:lnTo>
                <a:cubicBezTo>
                  <a:pt x="1267892" y="804621"/>
                  <a:pt x="1261410" y="806169"/>
                  <a:pt x="1256936" y="806169"/>
                </a:cubicBezTo>
                <a:cubicBezTo>
                  <a:pt x="1253724" y="806169"/>
                  <a:pt x="1250999" y="805366"/>
                  <a:pt x="1248762" y="803760"/>
                </a:cubicBezTo>
                <a:cubicBezTo>
                  <a:pt x="1246525" y="802154"/>
                  <a:pt x="1245091" y="800118"/>
                  <a:pt x="1244460" y="797651"/>
                </a:cubicBezTo>
                <a:cubicBezTo>
                  <a:pt x="1243829" y="795185"/>
                  <a:pt x="1243514" y="786495"/>
                  <a:pt x="1243514" y="771581"/>
                </a:cubicBezTo>
                <a:lnTo>
                  <a:pt x="1243514" y="697929"/>
                </a:lnTo>
                <a:lnTo>
                  <a:pt x="1276554" y="697929"/>
                </a:lnTo>
                <a:lnTo>
                  <a:pt x="1276554" y="659383"/>
                </a:lnTo>
                <a:lnTo>
                  <a:pt x="1243514" y="659383"/>
                </a:lnTo>
                <a:close/>
                <a:moveTo>
                  <a:pt x="183271" y="589862"/>
                </a:moveTo>
                <a:lnTo>
                  <a:pt x="183271" y="842135"/>
                </a:lnTo>
                <a:lnTo>
                  <a:pt x="279121" y="842135"/>
                </a:lnTo>
                <a:cubicBezTo>
                  <a:pt x="297936" y="842135"/>
                  <a:pt x="312964" y="840356"/>
                  <a:pt x="324207" y="836800"/>
                </a:cubicBezTo>
                <a:cubicBezTo>
                  <a:pt x="339236" y="831982"/>
                  <a:pt x="351167" y="825271"/>
                  <a:pt x="360000" y="816666"/>
                </a:cubicBezTo>
                <a:cubicBezTo>
                  <a:pt x="371702" y="805309"/>
                  <a:pt x="380707" y="790453"/>
                  <a:pt x="387017" y="772097"/>
                </a:cubicBezTo>
                <a:cubicBezTo>
                  <a:pt x="392180" y="757069"/>
                  <a:pt x="394761" y="739172"/>
                  <a:pt x="394761" y="718407"/>
                </a:cubicBezTo>
                <a:cubicBezTo>
                  <a:pt x="394761" y="694775"/>
                  <a:pt x="392007" y="674899"/>
                  <a:pt x="386501" y="658781"/>
                </a:cubicBezTo>
                <a:cubicBezTo>
                  <a:pt x="380994" y="642662"/>
                  <a:pt x="372964" y="629039"/>
                  <a:pt x="362409" y="617911"/>
                </a:cubicBezTo>
                <a:cubicBezTo>
                  <a:pt x="351855" y="606783"/>
                  <a:pt x="339178" y="599039"/>
                  <a:pt x="324379" y="594680"/>
                </a:cubicBezTo>
                <a:cubicBezTo>
                  <a:pt x="313366" y="591468"/>
                  <a:pt x="297362" y="589862"/>
                  <a:pt x="276368" y="589862"/>
                </a:cubicBezTo>
                <a:close/>
                <a:moveTo>
                  <a:pt x="737858" y="0"/>
                </a:moveTo>
                <a:cubicBezTo>
                  <a:pt x="1145366" y="0"/>
                  <a:pt x="1475716" y="319040"/>
                  <a:pt x="1475716" y="712596"/>
                </a:cubicBezTo>
                <a:cubicBezTo>
                  <a:pt x="1475716" y="1106152"/>
                  <a:pt x="1145366" y="1425192"/>
                  <a:pt x="737858" y="1425192"/>
                </a:cubicBezTo>
                <a:cubicBezTo>
                  <a:pt x="330350" y="1425192"/>
                  <a:pt x="0" y="1106152"/>
                  <a:pt x="0" y="712596"/>
                </a:cubicBezTo>
                <a:cubicBezTo>
                  <a:pt x="0" y="319040"/>
                  <a:pt x="330350" y="0"/>
                  <a:pt x="737858" y="0"/>
                </a:cubicBezTo>
                <a:close/>
              </a:path>
            </a:pathLst>
          </a:custGeom>
          <a:ln w="190500" cap="rnd">
            <a:noFill/>
            <a:prstDash val="solid"/>
          </a:ln>
          <a:effectLst>
            <a:outerShdw sx="1000" sy="1000" algn="bl" rotWithShape="0">
              <a:srgbClr val="000000"/>
            </a:outerShdw>
          </a:effectLst>
        </p:spPr>
      </p:pic>
      <p:pic>
        <p:nvPicPr>
          <p:cNvPr id="60" name="Picture 59">
            <a:extLst>
              <a:ext uri="{FF2B5EF4-FFF2-40B4-BE49-F238E27FC236}">
                <a16:creationId xmlns:a16="http://schemas.microsoft.com/office/drawing/2014/main" id="{418479F4-12DA-C294-1A99-7228DFBF2972}"/>
              </a:ext>
            </a:extLst>
          </p:cNvPr>
          <p:cNvPicPr>
            <a:picLocks noChangeAspect="1" noChangeArrowheads="1"/>
          </p:cNvPicPr>
          <p:nvPr/>
        </p:nvPicPr>
        <p:blipFill>
          <a:blip r:embed="rId4" cstate="email">
            <a:duotone>
              <a:schemeClr val="bg2">
                <a:shade val="45000"/>
                <a:satMod val="135000"/>
              </a:schemeClr>
              <a:prstClr val="white"/>
            </a:duotone>
            <a:extLst>
              <a:ext uri="{28A0092B-C50C-407E-A947-70E740481C1C}">
                <a14:useLocalDpi xmlns:a14="http://schemas.microsoft.com/office/drawing/2010/main"/>
              </a:ext>
            </a:extLst>
          </a:blip>
          <a:srcRect/>
          <a:stretch/>
        </p:blipFill>
        <p:spPr bwMode="auto">
          <a:xfrm>
            <a:off x="141113" y="4628785"/>
            <a:ext cx="1077588" cy="1022154"/>
          </a:xfrm>
          <a:custGeom>
            <a:avLst/>
            <a:gdLst/>
            <a:ahLst/>
            <a:cxnLst/>
            <a:rect l="l" t="t" r="r" b="b"/>
            <a:pathLst>
              <a:path w="1587684" h="1470190">
                <a:moveTo>
                  <a:pt x="1186786" y="717625"/>
                </a:moveTo>
                <a:cubicBezTo>
                  <a:pt x="1198252" y="717625"/>
                  <a:pt x="1207985" y="721858"/>
                  <a:pt x="1215984" y="730325"/>
                </a:cubicBezTo>
                <a:cubicBezTo>
                  <a:pt x="1223984" y="738791"/>
                  <a:pt x="1228183" y="751157"/>
                  <a:pt x="1228583" y="767422"/>
                </a:cubicBezTo>
                <a:lnTo>
                  <a:pt x="1144588" y="767422"/>
                </a:lnTo>
                <a:cubicBezTo>
                  <a:pt x="1144455" y="752090"/>
                  <a:pt x="1148388" y="739957"/>
                  <a:pt x="1156388" y="731025"/>
                </a:cubicBezTo>
                <a:cubicBezTo>
                  <a:pt x="1164387" y="722092"/>
                  <a:pt x="1174520" y="717625"/>
                  <a:pt x="1186786" y="717625"/>
                </a:cubicBezTo>
                <a:close/>
                <a:moveTo>
                  <a:pt x="1307192" y="679428"/>
                </a:moveTo>
                <a:lnTo>
                  <a:pt x="1380588" y="782421"/>
                </a:lnTo>
                <a:lnTo>
                  <a:pt x="1303993" y="891815"/>
                </a:lnTo>
                <a:lnTo>
                  <a:pt x="1369789" y="891815"/>
                </a:lnTo>
                <a:lnTo>
                  <a:pt x="1413386" y="826019"/>
                </a:lnTo>
                <a:lnTo>
                  <a:pt x="1456583" y="891815"/>
                </a:lnTo>
                <a:lnTo>
                  <a:pt x="1525579" y="891815"/>
                </a:lnTo>
                <a:lnTo>
                  <a:pt x="1446984" y="780022"/>
                </a:lnTo>
                <a:lnTo>
                  <a:pt x="1518980" y="679428"/>
                </a:lnTo>
                <a:lnTo>
                  <a:pt x="1452984" y="679428"/>
                </a:lnTo>
                <a:lnTo>
                  <a:pt x="1413386" y="737824"/>
                </a:lnTo>
                <a:lnTo>
                  <a:pt x="1375788" y="679428"/>
                </a:lnTo>
                <a:close/>
                <a:moveTo>
                  <a:pt x="396341" y="679428"/>
                </a:moveTo>
                <a:lnTo>
                  <a:pt x="396341" y="813820"/>
                </a:lnTo>
                <a:cubicBezTo>
                  <a:pt x="396341" y="833818"/>
                  <a:pt x="398874" y="849484"/>
                  <a:pt x="403940" y="860817"/>
                </a:cubicBezTo>
                <a:cubicBezTo>
                  <a:pt x="409007" y="872149"/>
                  <a:pt x="417206" y="880949"/>
                  <a:pt x="428539" y="887215"/>
                </a:cubicBezTo>
                <a:cubicBezTo>
                  <a:pt x="439872" y="893481"/>
                  <a:pt x="452671" y="896614"/>
                  <a:pt x="466937" y="896614"/>
                </a:cubicBezTo>
                <a:cubicBezTo>
                  <a:pt x="480936" y="896614"/>
                  <a:pt x="494235" y="893348"/>
                  <a:pt x="506834" y="886815"/>
                </a:cubicBezTo>
                <a:cubicBezTo>
                  <a:pt x="519433" y="880282"/>
                  <a:pt x="529599" y="871349"/>
                  <a:pt x="537332" y="860017"/>
                </a:cubicBezTo>
                <a:lnTo>
                  <a:pt x="537332" y="891815"/>
                </a:lnTo>
                <a:lnTo>
                  <a:pt x="589529" y="891815"/>
                </a:lnTo>
                <a:lnTo>
                  <a:pt x="589529" y="679428"/>
                </a:lnTo>
                <a:lnTo>
                  <a:pt x="533333" y="679428"/>
                </a:lnTo>
                <a:lnTo>
                  <a:pt x="533333" y="769022"/>
                </a:lnTo>
                <a:cubicBezTo>
                  <a:pt x="533333" y="799420"/>
                  <a:pt x="531933" y="818519"/>
                  <a:pt x="529133" y="826319"/>
                </a:cubicBezTo>
                <a:cubicBezTo>
                  <a:pt x="526333" y="834118"/>
                  <a:pt x="521133" y="840651"/>
                  <a:pt x="513534" y="845918"/>
                </a:cubicBezTo>
                <a:cubicBezTo>
                  <a:pt x="505934" y="851184"/>
                  <a:pt x="497335" y="853817"/>
                  <a:pt x="487735" y="853817"/>
                </a:cubicBezTo>
                <a:cubicBezTo>
                  <a:pt x="479336" y="853817"/>
                  <a:pt x="472403" y="851851"/>
                  <a:pt x="466937" y="847917"/>
                </a:cubicBezTo>
                <a:cubicBezTo>
                  <a:pt x="461470" y="843984"/>
                  <a:pt x="457704" y="838651"/>
                  <a:pt x="455637" y="831918"/>
                </a:cubicBezTo>
                <a:cubicBezTo>
                  <a:pt x="453571" y="825185"/>
                  <a:pt x="452537" y="806887"/>
                  <a:pt x="452537" y="777022"/>
                </a:cubicBezTo>
                <a:lnTo>
                  <a:pt x="452537" y="679428"/>
                </a:lnTo>
                <a:close/>
                <a:moveTo>
                  <a:pt x="1183386" y="674628"/>
                </a:moveTo>
                <a:cubicBezTo>
                  <a:pt x="1155254" y="674628"/>
                  <a:pt x="1131989" y="684594"/>
                  <a:pt x="1113590" y="704526"/>
                </a:cubicBezTo>
                <a:cubicBezTo>
                  <a:pt x="1095191" y="724458"/>
                  <a:pt x="1085992" y="752023"/>
                  <a:pt x="1085992" y="787221"/>
                </a:cubicBezTo>
                <a:cubicBezTo>
                  <a:pt x="1085992" y="816686"/>
                  <a:pt x="1092992" y="841084"/>
                  <a:pt x="1106991" y="860417"/>
                </a:cubicBezTo>
                <a:cubicBezTo>
                  <a:pt x="1124723" y="884549"/>
                  <a:pt x="1152055" y="896614"/>
                  <a:pt x="1188986" y="896614"/>
                </a:cubicBezTo>
                <a:cubicBezTo>
                  <a:pt x="1212318" y="896614"/>
                  <a:pt x="1231750" y="891248"/>
                  <a:pt x="1247282" y="880515"/>
                </a:cubicBezTo>
                <a:cubicBezTo>
                  <a:pt x="1262814" y="869783"/>
                  <a:pt x="1274180" y="854150"/>
                  <a:pt x="1281380" y="833618"/>
                </a:cubicBezTo>
                <a:lnTo>
                  <a:pt x="1225383" y="824219"/>
                </a:lnTo>
                <a:cubicBezTo>
                  <a:pt x="1222317" y="834885"/>
                  <a:pt x="1217784" y="842618"/>
                  <a:pt x="1211784" y="847417"/>
                </a:cubicBezTo>
                <a:cubicBezTo>
                  <a:pt x="1205785" y="852217"/>
                  <a:pt x="1198385" y="854617"/>
                  <a:pt x="1189586" y="854617"/>
                </a:cubicBezTo>
                <a:cubicBezTo>
                  <a:pt x="1176653" y="854617"/>
                  <a:pt x="1165854" y="849984"/>
                  <a:pt x="1157188" y="840718"/>
                </a:cubicBezTo>
                <a:cubicBezTo>
                  <a:pt x="1148521" y="831452"/>
                  <a:pt x="1143988" y="818486"/>
                  <a:pt x="1143588" y="801820"/>
                </a:cubicBezTo>
                <a:lnTo>
                  <a:pt x="1284380" y="801820"/>
                </a:lnTo>
                <a:cubicBezTo>
                  <a:pt x="1285180" y="758756"/>
                  <a:pt x="1276447" y="726792"/>
                  <a:pt x="1258181" y="705926"/>
                </a:cubicBezTo>
                <a:cubicBezTo>
                  <a:pt x="1239916" y="685061"/>
                  <a:pt x="1214984" y="674628"/>
                  <a:pt x="1183386" y="674628"/>
                </a:cubicBezTo>
                <a:close/>
                <a:moveTo>
                  <a:pt x="951186" y="674628"/>
                </a:moveTo>
                <a:cubicBezTo>
                  <a:pt x="920655" y="674628"/>
                  <a:pt x="898123" y="680894"/>
                  <a:pt x="883590" y="693427"/>
                </a:cubicBezTo>
                <a:cubicBezTo>
                  <a:pt x="869058" y="705959"/>
                  <a:pt x="861792" y="721425"/>
                  <a:pt x="861792" y="739824"/>
                </a:cubicBezTo>
                <a:cubicBezTo>
                  <a:pt x="861792" y="760223"/>
                  <a:pt x="870191" y="776155"/>
                  <a:pt x="886990" y="787621"/>
                </a:cubicBezTo>
                <a:cubicBezTo>
                  <a:pt x="899123" y="795887"/>
                  <a:pt x="927854" y="805020"/>
                  <a:pt x="973185" y="815019"/>
                </a:cubicBezTo>
                <a:cubicBezTo>
                  <a:pt x="982918" y="817286"/>
                  <a:pt x="989184" y="819752"/>
                  <a:pt x="991984" y="822419"/>
                </a:cubicBezTo>
                <a:cubicBezTo>
                  <a:pt x="994650" y="825219"/>
                  <a:pt x="995983" y="828752"/>
                  <a:pt x="995983" y="833018"/>
                </a:cubicBezTo>
                <a:cubicBezTo>
                  <a:pt x="995983" y="839285"/>
                  <a:pt x="993517" y="844284"/>
                  <a:pt x="988584" y="848017"/>
                </a:cubicBezTo>
                <a:cubicBezTo>
                  <a:pt x="981251" y="853350"/>
                  <a:pt x="970318" y="856017"/>
                  <a:pt x="955786" y="856017"/>
                </a:cubicBezTo>
                <a:cubicBezTo>
                  <a:pt x="942587" y="856017"/>
                  <a:pt x="932321" y="853184"/>
                  <a:pt x="924988" y="847517"/>
                </a:cubicBezTo>
                <a:cubicBezTo>
                  <a:pt x="917655" y="841851"/>
                  <a:pt x="912788" y="833552"/>
                  <a:pt x="910389" y="822619"/>
                </a:cubicBezTo>
                <a:lnTo>
                  <a:pt x="853992" y="831218"/>
                </a:lnTo>
                <a:cubicBezTo>
                  <a:pt x="859192" y="851351"/>
                  <a:pt x="870224" y="867283"/>
                  <a:pt x="887090" y="879016"/>
                </a:cubicBezTo>
                <a:cubicBezTo>
                  <a:pt x="903956" y="890748"/>
                  <a:pt x="926854" y="896614"/>
                  <a:pt x="955786" y="896614"/>
                </a:cubicBezTo>
                <a:cubicBezTo>
                  <a:pt x="987651" y="896614"/>
                  <a:pt x="1011716" y="889615"/>
                  <a:pt x="1027981" y="875616"/>
                </a:cubicBezTo>
                <a:cubicBezTo>
                  <a:pt x="1044247" y="861617"/>
                  <a:pt x="1052380" y="844884"/>
                  <a:pt x="1052380" y="825419"/>
                </a:cubicBezTo>
                <a:cubicBezTo>
                  <a:pt x="1052380" y="807553"/>
                  <a:pt x="1046514" y="793621"/>
                  <a:pt x="1034781" y="783621"/>
                </a:cubicBezTo>
                <a:cubicBezTo>
                  <a:pt x="1022915" y="773755"/>
                  <a:pt x="1002016" y="765422"/>
                  <a:pt x="972085" y="758623"/>
                </a:cubicBezTo>
                <a:cubicBezTo>
                  <a:pt x="942153" y="751823"/>
                  <a:pt x="924654" y="746557"/>
                  <a:pt x="919588" y="742824"/>
                </a:cubicBezTo>
                <a:cubicBezTo>
                  <a:pt x="915855" y="740024"/>
                  <a:pt x="913988" y="736624"/>
                  <a:pt x="913988" y="732624"/>
                </a:cubicBezTo>
                <a:cubicBezTo>
                  <a:pt x="913988" y="727958"/>
                  <a:pt x="916122" y="724158"/>
                  <a:pt x="920388" y="721225"/>
                </a:cubicBezTo>
                <a:cubicBezTo>
                  <a:pt x="926788" y="717092"/>
                  <a:pt x="937387" y="715026"/>
                  <a:pt x="952186" y="715026"/>
                </a:cubicBezTo>
                <a:cubicBezTo>
                  <a:pt x="963919" y="715026"/>
                  <a:pt x="972951" y="717225"/>
                  <a:pt x="979284" y="721625"/>
                </a:cubicBezTo>
                <a:cubicBezTo>
                  <a:pt x="985617" y="726025"/>
                  <a:pt x="989917" y="732358"/>
                  <a:pt x="992184" y="740624"/>
                </a:cubicBezTo>
                <a:lnTo>
                  <a:pt x="1045180" y="730825"/>
                </a:lnTo>
                <a:cubicBezTo>
                  <a:pt x="1039847" y="712292"/>
                  <a:pt x="1030115" y="698293"/>
                  <a:pt x="1015982" y="688827"/>
                </a:cubicBezTo>
                <a:cubicBezTo>
                  <a:pt x="1001850" y="679361"/>
                  <a:pt x="980251" y="674628"/>
                  <a:pt x="951186" y="674628"/>
                </a:cubicBezTo>
                <a:close/>
                <a:moveTo>
                  <a:pt x="722586" y="674628"/>
                </a:moveTo>
                <a:cubicBezTo>
                  <a:pt x="692055" y="674628"/>
                  <a:pt x="669523" y="680894"/>
                  <a:pt x="654990" y="693427"/>
                </a:cubicBezTo>
                <a:cubicBezTo>
                  <a:pt x="640458" y="705959"/>
                  <a:pt x="633192" y="721425"/>
                  <a:pt x="633192" y="739824"/>
                </a:cubicBezTo>
                <a:cubicBezTo>
                  <a:pt x="633192" y="760223"/>
                  <a:pt x="641591" y="776155"/>
                  <a:pt x="658390" y="787621"/>
                </a:cubicBezTo>
                <a:cubicBezTo>
                  <a:pt x="670523" y="795887"/>
                  <a:pt x="699254" y="805020"/>
                  <a:pt x="744585" y="815019"/>
                </a:cubicBezTo>
                <a:cubicBezTo>
                  <a:pt x="754318" y="817286"/>
                  <a:pt x="760584" y="819752"/>
                  <a:pt x="763384" y="822419"/>
                </a:cubicBezTo>
                <a:cubicBezTo>
                  <a:pt x="766050" y="825219"/>
                  <a:pt x="767383" y="828752"/>
                  <a:pt x="767383" y="833018"/>
                </a:cubicBezTo>
                <a:cubicBezTo>
                  <a:pt x="767383" y="839285"/>
                  <a:pt x="764917" y="844284"/>
                  <a:pt x="759984" y="848017"/>
                </a:cubicBezTo>
                <a:cubicBezTo>
                  <a:pt x="752651" y="853350"/>
                  <a:pt x="741718" y="856017"/>
                  <a:pt x="727186" y="856017"/>
                </a:cubicBezTo>
                <a:cubicBezTo>
                  <a:pt x="713987" y="856017"/>
                  <a:pt x="703721" y="853184"/>
                  <a:pt x="696388" y="847517"/>
                </a:cubicBezTo>
                <a:cubicBezTo>
                  <a:pt x="689055" y="841851"/>
                  <a:pt x="684188" y="833552"/>
                  <a:pt x="681789" y="822619"/>
                </a:cubicBezTo>
                <a:lnTo>
                  <a:pt x="625392" y="831218"/>
                </a:lnTo>
                <a:cubicBezTo>
                  <a:pt x="630592" y="851351"/>
                  <a:pt x="641624" y="867283"/>
                  <a:pt x="658490" y="879016"/>
                </a:cubicBezTo>
                <a:cubicBezTo>
                  <a:pt x="675356" y="890748"/>
                  <a:pt x="698254" y="896614"/>
                  <a:pt x="727186" y="896614"/>
                </a:cubicBezTo>
                <a:cubicBezTo>
                  <a:pt x="759051" y="896614"/>
                  <a:pt x="783116" y="889615"/>
                  <a:pt x="799381" y="875616"/>
                </a:cubicBezTo>
                <a:cubicBezTo>
                  <a:pt x="815647" y="861617"/>
                  <a:pt x="823780" y="844884"/>
                  <a:pt x="823780" y="825419"/>
                </a:cubicBezTo>
                <a:cubicBezTo>
                  <a:pt x="823780" y="807553"/>
                  <a:pt x="817914" y="793621"/>
                  <a:pt x="806181" y="783621"/>
                </a:cubicBezTo>
                <a:cubicBezTo>
                  <a:pt x="794315" y="773755"/>
                  <a:pt x="773416" y="765422"/>
                  <a:pt x="743485" y="758623"/>
                </a:cubicBezTo>
                <a:cubicBezTo>
                  <a:pt x="713553" y="751823"/>
                  <a:pt x="696054" y="746557"/>
                  <a:pt x="690988" y="742824"/>
                </a:cubicBezTo>
                <a:cubicBezTo>
                  <a:pt x="687255" y="740024"/>
                  <a:pt x="685388" y="736624"/>
                  <a:pt x="685388" y="732624"/>
                </a:cubicBezTo>
                <a:cubicBezTo>
                  <a:pt x="685388" y="727958"/>
                  <a:pt x="687522" y="724158"/>
                  <a:pt x="691788" y="721225"/>
                </a:cubicBezTo>
                <a:cubicBezTo>
                  <a:pt x="698188" y="717092"/>
                  <a:pt x="708787" y="715026"/>
                  <a:pt x="723586" y="715026"/>
                </a:cubicBezTo>
                <a:cubicBezTo>
                  <a:pt x="735319" y="715026"/>
                  <a:pt x="744351" y="717225"/>
                  <a:pt x="750684" y="721625"/>
                </a:cubicBezTo>
                <a:cubicBezTo>
                  <a:pt x="757017" y="726025"/>
                  <a:pt x="761317" y="732358"/>
                  <a:pt x="763584" y="740624"/>
                </a:cubicBezTo>
                <a:lnTo>
                  <a:pt x="816580" y="730825"/>
                </a:lnTo>
                <a:cubicBezTo>
                  <a:pt x="811247" y="712292"/>
                  <a:pt x="801515" y="698293"/>
                  <a:pt x="787382" y="688827"/>
                </a:cubicBezTo>
                <a:cubicBezTo>
                  <a:pt x="773250" y="679361"/>
                  <a:pt x="751651" y="674628"/>
                  <a:pt x="722586" y="674628"/>
                </a:cubicBezTo>
                <a:close/>
                <a:moveTo>
                  <a:pt x="224310" y="593633"/>
                </a:moveTo>
                <a:cubicBezTo>
                  <a:pt x="201778" y="593633"/>
                  <a:pt x="182545" y="597033"/>
                  <a:pt x="166613" y="603832"/>
                </a:cubicBezTo>
                <a:cubicBezTo>
                  <a:pt x="150681" y="610632"/>
                  <a:pt x="138481" y="620531"/>
                  <a:pt x="130015" y="633531"/>
                </a:cubicBezTo>
                <a:cubicBezTo>
                  <a:pt x="121549" y="646530"/>
                  <a:pt x="117316" y="660496"/>
                  <a:pt x="117316" y="675428"/>
                </a:cubicBezTo>
                <a:cubicBezTo>
                  <a:pt x="117316" y="698627"/>
                  <a:pt x="126316" y="718292"/>
                  <a:pt x="144314" y="734424"/>
                </a:cubicBezTo>
                <a:cubicBezTo>
                  <a:pt x="157114" y="745890"/>
                  <a:pt x="179379" y="755556"/>
                  <a:pt x="211110" y="763423"/>
                </a:cubicBezTo>
                <a:cubicBezTo>
                  <a:pt x="235776" y="769556"/>
                  <a:pt x="251575" y="773822"/>
                  <a:pt x="258507" y="776222"/>
                </a:cubicBezTo>
                <a:cubicBezTo>
                  <a:pt x="268640" y="779822"/>
                  <a:pt x="275740" y="784055"/>
                  <a:pt x="279806" y="788921"/>
                </a:cubicBezTo>
                <a:cubicBezTo>
                  <a:pt x="283873" y="793787"/>
                  <a:pt x="285906" y="799687"/>
                  <a:pt x="285906" y="806620"/>
                </a:cubicBezTo>
                <a:cubicBezTo>
                  <a:pt x="285906" y="817419"/>
                  <a:pt x="281073" y="826852"/>
                  <a:pt x="271407" y="834918"/>
                </a:cubicBezTo>
                <a:cubicBezTo>
                  <a:pt x="261741" y="842984"/>
                  <a:pt x="247375" y="847017"/>
                  <a:pt x="228309" y="847017"/>
                </a:cubicBezTo>
                <a:cubicBezTo>
                  <a:pt x="210310" y="847017"/>
                  <a:pt x="196011" y="842484"/>
                  <a:pt x="185412" y="833418"/>
                </a:cubicBezTo>
                <a:cubicBezTo>
                  <a:pt x="174813" y="824352"/>
                  <a:pt x="167780" y="810153"/>
                  <a:pt x="164313" y="790821"/>
                </a:cubicBezTo>
                <a:lnTo>
                  <a:pt x="106717" y="796421"/>
                </a:lnTo>
                <a:cubicBezTo>
                  <a:pt x="110583" y="829219"/>
                  <a:pt x="122449" y="854184"/>
                  <a:pt x="142315" y="871316"/>
                </a:cubicBezTo>
                <a:cubicBezTo>
                  <a:pt x="162180" y="888448"/>
                  <a:pt x="190645" y="897014"/>
                  <a:pt x="227709" y="897014"/>
                </a:cubicBezTo>
                <a:cubicBezTo>
                  <a:pt x="253174" y="897014"/>
                  <a:pt x="274440" y="893448"/>
                  <a:pt x="291505" y="886315"/>
                </a:cubicBezTo>
                <a:cubicBezTo>
                  <a:pt x="308571" y="879182"/>
                  <a:pt x="321770" y="868283"/>
                  <a:pt x="331103" y="853617"/>
                </a:cubicBezTo>
                <a:cubicBezTo>
                  <a:pt x="340436" y="838951"/>
                  <a:pt x="345102" y="823219"/>
                  <a:pt x="345102" y="806420"/>
                </a:cubicBezTo>
                <a:cubicBezTo>
                  <a:pt x="345102" y="787888"/>
                  <a:pt x="341202" y="772322"/>
                  <a:pt x="333403" y="759723"/>
                </a:cubicBezTo>
                <a:cubicBezTo>
                  <a:pt x="325603" y="747124"/>
                  <a:pt x="314804" y="737191"/>
                  <a:pt x="301005" y="729925"/>
                </a:cubicBezTo>
                <a:cubicBezTo>
                  <a:pt x="287206" y="722658"/>
                  <a:pt x="265907" y="715626"/>
                  <a:pt x="237109" y="708826"/>
                </a:cubicBezTo>
                <a:cubicBezTo>
                  <a:pt x="208311" y="702026"/>
                  <a:pt x="190178" y="695493"/>
                  <a:pt x="182712" y="689227"/>
                </a:cubicBezTo>
                <a:cubicBezTo>
                  <a:pt x="176846" y="684294"/>
                  <a:pt x="173913" y="678361"/>
                  <a:pt x="173913" y="671428"/>
                </a:cubicBezTo>
                <a:cubicBezTo>
                  <a:pt x="173913" y="663829"/>
                  <a:pt x="177046" y="657762"/>
                  <a:pt x="183312" y="653229"/>
                </a:cubicBezTo>
                <a:cubicBezTo>
                  <a:pt x="193045" y="646163"/>
                  <a:pt x="206511" y="642630"/>
                  <a:pt x="223710" y="642630"/>
                </a:cubicBezTo>
                <a:cubicBezTo>
                  <a:pt x="240375" y="642630"/>
                  <a:pt x="252874" y="645930"/>
                  <a:pt x="261207" y="652529"/>
                </a:cubicBezTo>
                <a:cubicBezTo>
                  <a:pt x="269540" y="659129"/>
                  <a:pt x="274973" y="669962"/>
                  <a:pt x="277506" y="685027"/>
                </a:cubicBezTo>
                <a:lnTo>
                  <a:pt x="336703" y="682428"/>
                </a:lnTo>
                <a:cubicBezTo>
                  <a:pt x="335769" y="655496"/>
                  <a:pt x="326003" y="633964"/>
                  <a:pt x="307405" y="617831"/>
                </a:cubicBezTo>
                <a:cubicBezTo>
                  <a:pt x="288806" y="601699"/>
                  <a:pt x="261107" y="593633"/>
                  <a:pt x="224310" y="593633"/>
                </a:cubicBezTo>
                <a:close/>
                <a:moveTo>
                  <a:pt x="793842" y="0"/>
                </a:moveTo>
                <a:cubicBezTo>
                  <a:pt x="1232269" y="0"/>
                  <a:pt x="1587684" y="329113"/>
                  <a:pt x="1587684" y="735095"/>
                </a:cubicBezTo>
                <a:cubicBezTo>
                  <a:pt x="1587684" y="1141077"/>
                  <a:pt x="1232269" y="1470190"/>
                  <a:pt x="793842" y="1470190"/>
                </a:cubicBezTo>
                <a:cubicBezTo>
                  <a:pt x="355415" y="1470190"/>
                  <a:pt x="0" y="1141077"/>
                  <a:pt x="0" y="735095"/>
                </a:cubicBezTo>
                <a:cubicBezTo>
                  <a:pt x="0" y="329113"/>
                  <a:pt x="355415" y="0"/>
                  <a:pt x="793842" y="0"/>
                </a:cubicBezTo>
                <a:close/>
              </a:path>
            </a:pathLst>
          </a:custGeom>
          <a:ln w="190500" cap="rnd">
            <a:noFill/>
            <a:prstDash val="solid"/>
          </a:ln>
          <a:effectLst>
            <a:outerShdw sx="1000" sy="1000" algn="bl" rotWithShape="0">
              <a:srgbClr val="000000"/>
            </a:outerShdw>
          </a:effectLst>
          <a:extLst>
            <a:ext uri="{909E8E84-426E-40DD-AFC4-6F175D3DCCD1}">
              <a14:hiddenFill xmlns:a14="http://schemas.microsoft.com/office/drawing/2010/main">
                <a:solidFill>
                  <a:srgbClr val="FFFFFF"/>
                </a:solidFill>
              </a14:hiddenFill>
            </a:ext>
          </a:extLst>
        </p:spPr>
      </p:pic>
      <p:pic>
        <p:nvPicPr>
          <p:cNvPr id="61" name="Picture 60">
            <a:extLst>
              <a:ext uri="{FF2B5EF4-FFF2-40B4-BE49-F238E27FC236}">
                <a16:creationId xmlns:a16="http://schemas.microsoft.com/office/drawing/2014/main" id="{0E7EE89E-ED95-A012-F3BB-1F674E0667B1}"/>
              </a:ext>
            </a:extLst>
          </p:cNvPr>
          <p:cNvPicPr>
            <a:picLocks noChangeAspect="1"/>
          </p:cNvPicPr>
          <p:nvPr/>
        </p:nvPicPr>
        <p:blipFill>
          <a:blip r:embed="rId5" cstate="email">
            <a:alphaModFix/>
            <a:duotone>
              <a:schemeClr val="bg2">
                <a:shade val="45000"/>
                <a:satMod val="135000"/>
              </a:schemeClr>
              <a:prstClr val="white"/>
            </a:duotone>
            <a:extLst>
              <a:ext uri="{28A0092B-C50C-407E-A947-70E740481C1C}">
                <a14:useLocalDpi xmlns:a14="http://schemas.microsoft.com/office/drawing/2010/main"/>
              </a:ext>
              <a:ext uri="{837473B0-CC2E-450A-ABE3-18F120FF3D39}">
                <a1611:picAttrSrcUrl xmlns:a1611="http://schemas.microsoft.com/office/drawing/2016/11/main" r:id="rId6"/>
              </a:ext>
            </a:extLst>
          </a:blip>
          <a:srcRect/>
          <a:stretch/>
        </p:blipFill>
        <p:spPr>
          <a:xfrm>
            <a:off x="141113" y="3508358"/>
            <a:ext cx="1060374" cy="1020313"/>
          </a:xfrm>
          <a:custGeom>
            <a:avLst/>
            <a:gdLst/>
            <a:ahLst/>
            <a:cxnLst/>
            <a:rect l="l" t="t" r="r" b="b"/>
            <a:pathLst>
              <a:path w="1475716" h="1419962">
                <a:moveTo>
                  <a:pt x="1041060" y="576731"/>
                </a:moveTo>
                <a:lnTo>
                  <a:pt x="1041060" y="869913"/>
                </a:lnTo>
                <a:lnTo>
                  <a:pt x="1264047" y="869913"/>
                </a:lnTo>
                <a:lnTo>
                  <a:pt x="1264047" y="820516"/>
                </a:lnTo>
                <a:lnTo>
                  <a:pt x="1100257" y="820516"/>
                </a:lnTo>
                <a:lnTo>
                  <a:pt x="1100257" y="740721"/>
                </a:lnTo>
                <a:lnTo>
                  <a:pt x="1247448" y="740721"/>
                </a:lnTo>
                <a:lnTo>
                  <a:pt x="1247448" y="691324"/>
                </a:lnTo>
                <a:lnTo>
                  <a:pt x="1100257" y="691324"/>
                </a:lnTo>
                <a:lnTo>
                  <a:pt x="1100257" y="626328"/>
                </a:lnTo>
                <a:lnTo>
                  <a:pt x="1258447" y="626328"/>
                </a:lnTo>
                <a:lnTo>
                  <a:pt x="1258447" y="576731"/>
                </a:lnTo>
                <a:close/>
                <a:moveTo>
                  <a:pt x="764835" y="576731"/>
                </a:moveTo>
                <a:lnTo>
                  <a:pt x="764835" y="869913"/>
                </a:lnTo>
                <a:lnTo>
                  <a:pt x="987822" y="869913"/>
                </a:lnTo>
                <a:lnTo>
                  <a:pt x="987822" y="820516"/>
                </a:lnTo>
                <a:lnTo>
                  <a:pt x="824032" y="820516"/>
                </a:lnTo>
                <a:lnTo>
                  <a:pt x="824032" y="740721"/>
                </a:lnTo>
                <a:lnTo>
                  <a:pt x="971223" y="740721"/>
                </a:lnTo>
                <a:lnTo>
                  <a:pt x="971223" y="691324"/>
                </a:lnTo>
                <a:lnTo>
                  <a:pt x="824032" y="691324"/>
                </a:lnTo>
                <a:lnTo>
                  <a:pt x="824032" y="626328"/>
                </a:lnTo>
                <a:lnTo>
                  <a:pt x="982222" y="626328"/>
                </a:lnTo>
                <a:lnTo>
                  <a:pt x="982222" y="576731"/>
                </a:lnTo>
                <a:close/>
                <a:moveTo>
                  <a:pt x="470160" y="576731"/>
                </a:moveTo>
                <a:lnTo>
                  <a:pt x="470160" y="869913"/>
                </a:lnTo>
                <a:lnTo>
                  <a:pt x="525157" y="869913"/>
                </a:lnTo>
                <a:lnTo>
                  <a:pt x="525157" y="678725"/>
                </a:lnTo>
                <a:lnTo>
                  <a:pt x="643350" y="869913"/>
                </a:lnTo>
                <a:lnTo>
                  <a:pt x="702746" y="869913"/>
                </a:lnTo>
                <a:lnTo>
                  <a:pt x="702746" y="576731"/>
                </a:lnTo>
                <a:lnTo>
                  <a:pt x="647749" y="576731"/>
                </a:lnTo>
                <a:lnTo>
                  <a:pt x="647749" y="772519"/>
                </a:lnTo>
                <a:lnTo>
                  <a:pt x="527757" y="576731"/>
                </a:lnTo>
                <a:close/>
                <a:moveTo>
                  <a:pt x="295929" y="571731"/>
                </a:moveTo>
                <a:cubicBezTo>
                  <a:pt x="273397" y="571731"/>
                  <a:pt x="254165" y="575131"/>
                  <a:pt x="238233" y="581931"/>
                </a:cubicBezTo>
                <a:cubicBezTo>
                  <a:pt x="222300" y="588730"/>
                  <a:pt x="210101" y="598630"/>
                  <a:pt x="201635" y="611629"/>
                </a:cubicBezTo>
                <a:cubicBezTo>
                  <a:pt x="193169" y="624628"/>
                  <a:pt x="188935" y="638594"/>
                  <a:pt x="188935" y="653526"/>
                </a:cubicBezTo>
                <a:cubicBezTo>
                  <a:pt x="188935" y="676725"/>
                  <a:pt x="197935" y="696391"/>
                  <a:pt x="215934" y="712523"/>
                </a:cubicBezTo>
                <a:cubicBezTo>
                  <a:pt x="228733" y="723989"/>
                  <a:pt x="250998" y="733655"/>
                  <a:pt x="282730" y="741521"/>
                </a:cubicBezTo>
                <a:cubicBezTo>
                  <a:pt x="307395" y="747654"/>
                  <a:pt x="323194" y="751920"/>
                  <a:pt x="330127" y="754320"/>
                </a:cubicBezTo>
                <a:cubicBezTo>
                  <a:pt x="340260" y="757920"/>
                  <a:pt x="347359" y="762153"/>
                  <a:pt x="351426" y="767020"/>
                </a:cubicBezTo>
                <a:cubicBezTo>
                  <a:pt x="355492" y="771886"/>
                  <a:pt x="357525" y="777786"/>
                  <a:pt x="357525" y="784718"/>
                </a:cubicBezTo>
                <a:cubicBezTo>
                  <a:pt x="357525" y="795518"/>
                  <a:pt x="352692" y="804951"/>
                  <a:pt x="343026" y="813017"/>
                </a:cubicBezTo>
                <a:cubicBezTo>
                  <a:pt x="333360" y="821083"/>
                  <a:pt x="318994" y="825116"/>
                  <a:pt x="299929" y="825116"/>
                </a:cubicBezTo>
                <a:cubicBezTo>
                  <a:pt x="281930" y="825116"/>
                  <a:pt x="267631" y="820583"/>
                  <a:pt x="257031" y="811517"/>
                </a:cubicBezTo>
                <a:cubicBezTo>
                  <a:pt x="246432" y="802451"/>
                  <a:pt x="239399" y="788252"/>
                  <a:pt x="235933" y="768919"/>
                </a:cubicBezTo>
                <a:lnTo>
                  <a:pt x="178336" y="774519"/>
                </a:lnTo>
                <a:cubicBezTo>
                  <a:pt x="182203" y="807317"/>
                  <a:pt x="194069" y="832282"/>
                  <a:pt x="213934" y="849414"/>
                </a:cubicBezTo>
                <a:cubicBezTo>
                  <a:pt x="233799" y="866547"/>
                  <a:pt x="262264" y="875113"/>
                  <a:pt x="299329" y="875113"/>
                </a:cubicBezTo>
                <a:cubicBezTo>
                  <a:pt x="324794" y="875113"/>
                  <a:pt x="346059" y="871546"/>
                  <a:pt x="363125" y="864414"/>
                </a:cubicBezTo>
                <a:cubicBezTo>
                  <a:pt x="380190" y="857281"/>
                  <a:pt x="393390" y="846381"/>
                  <a:pt x="402722" y="831716"/>
                </a:cubicBezTo>
                <a:cubicBezTo>
                  <a:pt x="412055" y="817050"/>
                  <a:pt x="416722" y="801317"/>
                  <a:pt x="416722" y="784518"/>
                </a:cubicBezTo>
                <a:cubicBezTo>
                  <a:pt x="416722" y="765986"/>
                  <a:pt x="412822" y="750421"/>
                  <a:pt x="405022" y="737821"/>
                </a:cubicBezTo>
                <a:cubicBezTo>
                  <a:pt x="397223" y="725222"/>
                  <a:pt x="386423" y="715289"/>
                  <a:pt x="372624" y="708023"/>
                </a:cubicBezTo>
                <a:cubicBezTo>
                  <a:pt x="358825" y="700757"/>
                  <a:pt x="337526" y="693724"/>
                  <a:pt x="308728" y="686924"/>
                </a:cubicBezTo>
                <a:cubicBezTo>
                  <a:pt x="279930" y="680125"/>
                  <a:pt x="261798" y="673592"/>
                  <a:pt x="254332" y="667326"/>
                </a:cubicBezTo>
                <a:cubicBezTo>
                  <a:pt x="248465" y="662393"/>
                  <a:pt x="245532" y="656460"/>
                  <a:pt x="245532" y="649527"/>
                </a:cubicBezTo>
                <a:cubicBezTo>
                  <a:pt x="245532" y="641927"/>
                  <a:pt x="248665" y="635861"/>
                  <a:pt x="254931" y="631328"/>
                </a:cubicBezTo>
                <a:cubicBezTo>
                  <a:pt x="264664" y="624262"/>
                  <a:pt x="278130" y="620728"/>
                  <a:pt x="295329" y="620728"/>
                </a:cubicBezTo>
                <a:cubicBezTo>
                  <a:pt x="311995" y="620728"/>
                  <a:pt x="324494" y="624028"/>
                  <a:pt x="332827" y="630628"/>
                </a:cubicBezTo>
                <a:cubicBezTo>
                  <a:pt x="341160" y="637227"/>
                  <a:pt x="346593" y="648060"/>
                  <a:pt x="349126" y="663126"/>
                </a:cubicBezTo>
                <a:lnTo>
                  <a:pt x="408322" y="660526"/>
                </a:lnTo>
                <a:cubicBezTo>
                  <a:pt x="407389" y="633594"/>
                  <a:pt x="397623" y="612062"/>
                  <a:pt x="379024" y="595930"/>
                </a:cubicBezTo>
                <a:cubicBezTo>
                  <a:pt x="360425" y="579798"/>
                  <a:pt x="332727" y="571731"/>
                  <a:pt x="295929" y="571731"/>
                </a:cubicBezTo>
                <a:close/>
                <a:moveTo>
                  <a:pt x="737858" y="0"/>
                </a:moveTo>
                <a:cubicBezTo>
                  <a:pt x="1145366" y="0"/>
                  <a:pt x="1475716" y="317869"/>
                  <a:pt x="1475716" y="709981"/>
                </a:cubicBezTo>
                <a:cubicBezTo>
                  <a:pt x="1475716" y="1102093"/>
                  <a:pt x="1145366" y="1419962"/>
                  <a:pt x="737858" y="1419962"/>
                </a:cubicBezTo>
                <a:cubicBezTo>
                  <a:pt x="330350" y="1419962"/>
                  <a:pt x="0" y="1102093"/>
                  <a:pt x="0" y="709981"/>
                </a:cubicBezTo>
                <a:cubicBezTo>
                  <a:pt x="0" y="317869"/>
                  <a:pt x="330350" y="0"/>
                  <a:pt x="737858" y="0"/>
                </a:cubicBezTo>
                <a:close/>
              </a:path>
            </a:pathLst>
          </a:custGeom>
        </p:spPr>
      </p:pic>
      <p:pic>
        <p:nvPicPr>
          <p:cNvPr id="62" name="Picture 61">
            <a:extLst>
              <a:ext uri="{FF2B5EF4-FFF2-40B4-BE49-F238E27FC236}">
                <a16:creationId xmlns:a16="http://schemas.microsoft.com/office/drawing/2014/main" id="{B747A3BA-E39A-3981-774B-0A5F82169583}"/>
              </a:ext>
            </a:extLst>
          </p:cNvPr>
          <p:cNvPicPr>
            <a:picLocks noChangeAspect="1"/>
          </p:cNvPicPr>
          <p:nvPr/>
        </p:nvPicPr>
        <p:blipFill>
          <a:blip r:embed="rId13" cstate="email">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a:xfrm>
            <a:off x="141113" y="176449"/>
            <a:ext cx="1096368" cy="1048554"/>
          </a:xfrm>
          <a:custGeom>
            <a:avLst/>
            <a:gdLst/>
            <a:ahLst/>
            <a:cxnLst/>
            <a:rect l="l" t="t" r="r" b="b"/>
            <a:pathLst>
              <a:path w="1525808" h="1459266">
                <a:moveTo>
                  <a:pt x="677955" y="762168"/>
                </a:moveTo>
                <a:lnTo>
                  <a:pt x="735152" y="832763"/>
                </a:lnTo>
                <a:cubicBezTo>
                  <a:pt x="725552" y="840763"/>
                  <a:pt x="716686" y="846496"/>
                  <a:pt x="708553" y="849962"/>
                </a:cubicBezTo>
                <a:cubicBezTo>
                  <a:pt x="700420" y="853429"/>
                  <a:pt x="691954" y="855162"/>
                  <a:pt x="683155" y="855162"/>
                </a:cubicBezTo>
                <a:cubicBezTo>
                  <a:pt x="669822" y="855162"/>
                  <a:pt x="659190" y="851329"/>
                  <a:pt x="651257" y="843663"/>
                </a:cubicBezTo>
                <a:cubicBezTo>
                  <a:pt x="643324" y="835997"/>
                  <a:pt x="639357" y="826097"/>
                  <a:pt x="639357" y="813965"/>
                </a:cubicBezTo>
                <a:cubicBezTo>
                  <a:pt x="639357" y="804365"/>
                  <a:pt x="642557" y="794966"/>
                  <a:pt x="648957" y="785766"/>
                </a:cubicBezTo>
                <a:cubicBezTo>
                  <a:pt x="655356" y="776567"/>
                  <a:pt x="665023" y="768701"/>
                  <a:pt x="677955" y="762168"/>
                </a:cubicBezTo>
                <a:close/>
                <a:moveTo>
                  <a:pt x="701954" y="637775"/>
                </a:moveTo>
                <a:cubicBezTo>
                  <a:pt x="711153" y="637775"/>
                  <a:pt x="718453" y="640309"/>
                  <a:pt x="723852" y="645375"/>
                </a:cubicBezTo>
                <a:cubicBezTo>
                  <a:pt x="729252" y="650441"/>
                  <a:pt x="731952" y="656574"/>
                  <a:pt x="731952" y="663774"/>
                </a:cubicBezTo>
                <a:cubicBezTo>
                  <a:pt x="731952" y="672307"/>
                  <a:pt x="726352" y="680906"/>
                  <a:pt x="715153" y="689572"/>
                </a:cubicBezTo>
                <a:lnTo>
                  <a:pt x="699954" y="701171"/>
                </a:lnTo>
                <a:lnTo>
                  <a:pt x="686155" y="685172"/>
                </a:lnTo>
                <a:cubicBezTo>
                  <a:pt x="677622" y="675306"/>
                  <a:pt x="673355" y="666907"/>
                  <a:pt x="673355" y="659974"/>
                </a:cubicBezTo>
                <a:cubicBezTo>
                  <a:pt x="673355" y="654108"/>
                  <a:pt x="675889" y="648941"/>
                  <a:pt x="680955" y="644475"/>
                </a:cubicBezTo>
                <a:cubicBezTo>
                  <a:pt x="686021" y="640009"/>
                  <a:pt x="693021" y="637775"/>
                  <a:pt x="701954" y="637775"/>
                </a:cubicBezTo>
                <a:close/>
                <a:moveTo>
                  <a:pt x="860437" y="603177"/>
                </a:moveTo>
                <a:lnTo>
                  <a:pt x="930433" y="896360"/>
                </a:lnTo>
                <a:lnTo>
                  <a:pt x="994629" y="896360"/>
                </a:lnTo>
                <a:lnTo>
                  <a:pt x="1052825" y="677173"/>
                </a:lnTo>
                <a:lnTo>
                  <a:pt x="1111222" y="896360"/>
                </a:lnTo>
                <a:lnTo>
                  <a:pt x="1174018" y="896360"/>
                </a:lnTo>
                <a:lnTo>
                  <a:pt x="1245214" y="603177"/>
                </a:lnTo>
                <a:lnTo>
                  <a:pt x="1185617" y="603177"/>
                </a:lnTo>
                <a:lnTo>
                  <a:pt x="1140620" y="807965"/>
                </a:lnTo>
                <a:lnTo>
                  <a:pt x="1089223" y="603177"/>
                </a:lnTo>
                <a:lnTo>
                  <a:pt x="1018827" y="603177"/>
                </a:lnTo>
                <a:lnTo>
                  <a:pt x="965231" y="804565"/>
                </a:lnTo>
                <a:lnTo>
                  <a:pt x="921033" y="603177"/>
                </a:lnTo>
                <a:close/>
                <a:moveTo>
                  <a:pt x="298885" y="603177"/>
                </a:moveTo>
                <a:lnTo>
                  <a:pt x="298885" y="896360"/>
                </a:lnTo>
                <a:lnTo>
                  <a:pt x="353882" y="896360"/>
                </a:lnTo>
                <a:lnTo>
                  <a:pt x="353882" y="705171"/>
                </a:lnTo>
                <a:lnTo>
                  <a:pt x="472075" y="896360"/>
                </a:lnTo>
                <a:lnTo>
                  <a:pt x="531471" y="896360"/>
                </a:lnTo>
                <a:lnTo>
                  <a:pt x="531471" y="603177"/>
                </a:lnTo>
                <a:lnTo>
                  <a:pt x="476474" y="603177"/>
                </a:lnTo>
                <a:lnTo>
                  <a:pt x="476474" y="798965"/>
                </a:lnTo>
                <a:lnTo>
                  <a:pt x="356482" y="603177"/>
                </a:lnTo>
                <a:close/>
                <a:moveTo>
                  <a:pt x="700554" y="598178"/>
                </a:moveTo>
                <a:cubicBezTo>
                  <a:pt x="674289" y="598178"/>
                  <a:pt x="654056" y="604344"/>
                  <a:pt x="639857" y="616677"/>
                </a:cubicBezTo>
                <a:cubicBezTo>
                  <a:pt x="625658" y="629009"/>
                  <a:pt x="618559" y="644042"/>
                  <a:pt x="618559" y="661774"/>
                </a:cubicBezTo>
                <a:cubicBezTo>
                  <a:pt x="618559" y="671373"/>
                  <a:pt x="621092" y="681539"/>
                  <a:pt x="626158" y="692272"/>
                </a:cubicBezTo>
                <a:cubicBezTo>
                  <a:pt x="631225" y="703005"/>
                  <a:pt x="638757" y="714304"/>
                  <a:pt x="648757" y="726170"/>
                </a:cubicBezTo>
                <a:cubicBezTo>
                  <a:pt x="626492" y="737236"/>
                  <a:pt x="609759" y="750268"/>
                  <a:pt x="598560" y="765268"/>
                </a:cubicBezTo>
                <a:cubicBezTo>
                  <a:pt x="587361" y="780267"/>
                  <a:pt x="581761" y="797166"/>
                  <a:pt x="581761" y="815964"/>
                </a:cubicBezTo>
                <a:cubicBezTo>
                  <a:pt x="581761" y="836630"/>
                  <a:pt x="588894" y="854895"/>
                  <a:pt x="603160" y="870761"/>
                </a:cubicBezTo>
                <a:cubicBezTo>
                  <a:pt x="621559" y="891293"/>
                  <a:pt x="649023" y="901559"/>
                  <a:pt x="685555" y="901559"/>
                </a:cubicBezTo>
                <a:cubicBezTo>
                  <a:pt x="703953" y="901559"/>
                  <a:pt x="719819" y="899026"/>
                  <a:pt x="733152" y="893960"/>
                </a:cubicBezTo>
                <a:cubicBezTo>
                  <a:pt x="746484" y="888893"/>
                  <a:pt x="759083" y="881027"/>
                  <a:pt x="770949" y="870361"/>
                </a:cubicBezTo>
                <a:cubicBezTo>
                  <a:pt x="786282" y="884627"/>
                  <a:pt x="802281" y="895826"/>
                  <a:pt x="818946" y="903959"/>
                </a:cubicBezTo>
                <a:lnTo>
                  <a:pt x="852944" y="860562"/>
                </a:lnTo>
                <a:cubicBezTo>
                  <a:pt x="848278" y="858295"/>
                  <a:pt x="840978" y="853662"/>
                  <a:pt x="831046" y="846663"/>
                </a:cubicBezTo>
                <a:cubicBezTo>
                  <a:pt x="821113" y="839663"/>
                  <a:pt x="813013" y="833230"/>
                  <a:pt x="806747" y="827364"/>
                </a:cubicBezTo>
                <a:cubicBezTo>
                  <a:pt x="811014" y="821764"/>
                  <a:pt x="815013" y="814798"/>
                  <a:pt x="818746" y="806465"/>
                </a:cubicBezTo>
                <a:cubicBezTo>
                  <a:pt x="822479" y="798132"/>
                  <a:pt x="826879" y="784966"/>
                  <a:pt x="831946" y="766967"/>
                </a:cubicBezTo>
                <a:lnTo>
                  <a:pt x="781149" y="755368"/>
                </a:lnTo>
                <a:cubicBezTo>
                  <a:pt x="777682" y="769101"/>
                  <a:pt x="773549" y="780233"/>
                  <a:pt x="768749" y="788766"/>
                </a:cubicBezTo>
                <a:lnTo>
                  <a:pt x="727952" y="734969"/>
                </a:lnTo>
                <a:cubicBezTo>
                  <a:pt x="749417" y="721504"/>
                  <a:pt x="763683" y="709438"/>
                  <a:pt x="770749" y="698772"/>
                </a:cubicBezTo>
                <a:cubicBezTo>
                  <a:pt x="777816" y="688106"/>
                  <a:pt x="781349" y="676840"/>
                  <a:pt x="781349" y="664974"/>
                </a:cubicBezTo>
                <a:cubicBezTo>
                  <a:pt x="781349" y="646308"/>
                  <a:pt x="774216" y="630509"/>
                  <a:pt x="759950" y="617577"/>
                </a:cubicBezTo>
                <a:cubicBezTo>
                  <a:pt x="745684" y="604644"/>
                  <a:pt x="725885" y="598178"/>
                  <a:pt x="700554" y="598178"/>
                </a:cubicBezTo>
                <a:close/>
                <a:moveTo>
                  <a:pt x="762904" y="0"/>
                </a:moveTo>
                <a:cubicBezTo>
                  <a:pt x="1184244" y="0"/>
                  <a:pt x="1525808" y="326668"/>
                  <a:pt x="1525808" y="729633"/>
                </a:cubicBezTo>
                <a:cubicBezTo>
                  <a:pt x="1525808" y="1132598"/>
                  <a:pt x="1184244" y="1459266"/>
                  <a:pt x="762904" y="1459266"/>
                </a:cubicBezTo>
                <a:cubicBezTo>
                  <a:pt x="341564" y="1459266"/>
                  <a:pt x="0" y="1132598"/>
                  <a:pt x="0" y="729633"/>
                </a:cubicBezTo>
                <a:cubicBezTo>
                  <a:pt x="0" y="326668"/>
                  <a:pt x="341564" y="0"/>
                  <a:pt x="762904" y="0"/>
                </a:cubicBezTo>
                <a:close/>
              </a:path>
            </a:pathLst>
          </a:custGeom>
          <a:ln w="190500" cap="rnd">
            <a:noFill/>
            <a:prstDash val="solid"/>
          </a:ln>
          <a:effectLst>
            <a:outerShdw sx="1000" sy="1000" algn="bl" rotWithShape="0">
              <a:srgbClr val="000000"/>
            </a:outerShdw>
          </a:effectLst>
        </p:spPr>
      </p:pic>
      <p:sp>
        <p:nvSpPr>
          <p:cNvPr id="3" name="TextBox 2">
            <a:extLst>
              <a:ext uri="{FF2B5EF4-FFF2-40B4-BE49-F238E27FC236}">
                <a16:creationId xmlns:a16="http://schemas.microsoft.com/office/drawing/2014/main" id="{35C0F31F-3CE1-A93E-3F72-250EEBCD69AF}"/>
              </a:ext>
            </a:extLst>
          </p:cNvPr>
          <p:cNvSpPr txBox="1"/>
          <p:nvPr/>
        </p:nvSpPr>
        <p:spPr>
          <a:xfrm>
            <a:off x="6713569" y="2679686"/>
            <a:ext cx="4513681" cy="2677656"/>
          </a:xfrm>
          <a:prstGeom prst="rect">
            <a:avLst/>
          </a:prstGeom>
          <a:noFill/>
        </p:spPr>
        <p:txBody>
          <a:bodyPr wrap="square">
            <a:spAutoFit/>
          </a:bodyPr>
          <a:lstStyle/>
          <a:p>
            <a:r>
              <a:rPr lang="en-GB" sz="2800" i="1" dirty="0">
                <a:solidFill>
                  <a:schemeClr val="bg1"/>
                </a:solidFill>
                <a:latin typeface="Arial" panose="020B0604020202020204" pitchFamily="34" charset="0"/>
                <a:cs typeface="Arial" panose="020B0604020202020204" pitchFamily="34" charset="0"/>
              </a:rPr>
              <a:t>“Being one of the most deprived coastal areas, Thanet is absolutely the right place to do this — </a:t>
            </a:r>
          </a:p>
          <a:p>
            <a:r>
              <a:rPr lang="en-GB" sz="2800" i="1" dirty="0">
                <a:solidFill>
                  <a:schemeClr val="bg1"/>
                </a:solidFill>
                <a:latin typeface="Arial" panose="020B0604020202020204" pitchFamily="34" charset="0"/>
                <a:cs typeface="Arial" panose="020B0604020202020204" pitchFamily="34" charset="0"/>
              </a:rPr>
              <a:t>but </a:t>
            </a:r>
            <a:r>
              <a:rPr lang="en-GB" sz="2800" i="1" dirty="0">
                <a:solidFill>
                  <a:schemeClr val="bg1"/>
                </a:solidFill>
                <a:highlight>
                  <a:srgbClr val="CE7B43"/>
                </a:highlight>
                <a:latin typeface="Arial" panose="020B0604020202020204" pitchFamily="34" charset="0"/>
                <a:cs typeface="Arial" panose="020B0604020202020204" pitchFamily="34" charset="0"/>
              </a:rPr>
              <a:t>we need a hyperlocal, joined-up approach”</a:t>
            </a:r>
          </a:p>
        </p:txBody>
      </p:sp>
      <p:pic>
        <p:nvPicPr>
          <p:cNvPr id="16" name="Picture 15">
            <a:extLst>
              <a:ext uri="{FF2B5EF4-FFF2-40B4-BE49-F238E27FC236}">
                <a16:creationId xmlns:a16="http://schemas.microsoft.com/office/drawing/2014/main" id="{C2060CA5-23EA-2BA7-7DD0-936109D77BB7}"/>
              </a:ext>
            </a:extLst>
          </p:cNvPr>
          <p:cNvPicPr>
            <a:picLocks noChangeAspect="1"/>
          </p:cNvPicPr>
          <p:nvPr/>
        </p:nvPicPr>
        <p:blipFill>
          <a:blip r:embed="rId14">
            <a:duotone>
              <a:schemeClr val="accent2">
                <a:shade val="45000"/>
                <a:satMod val="135000"/>
              </a:schemeClr>
              <a:prstClr val="white"/>
            </a:duotone>
          </a:blip>
          <a:srcRect l="2839" r="5951" b="17099"/>
          <a:stretch/>
        </p:blipFill>
        <p:spPr>
          <a:xfrm>
            <a:off x="2579803" y="2496929"/>
            <a:ext cx="3516198" cy="3094411"/>
          </a:xfrm>
          <a:prstGeom prst="snip2DiagRect">
            <a:avLst/>
          </a:prstGeom>
          <a:ln w="47625">
            <a:solidFill>
              <a:schemeClr val="bg1"/>
            </a:solidFill>
          </a:ln>
        </p:spPr>
      </p:pic>
      <p:sp>
        <p:nvSpPr>
          <p:cNvPr id="13" name="Text 0">
            <a:extLst>
              <a:ext uri="{FF2B5EF4-FFF2-40B4-BE49-F238E27FC236}">
                <a16:creationId xmlns:a16="http://schemas.microsoft.com/office/drawing/2014/main" id="{7645BC1B-9640-FEC4-937C-830D235DBF0B}"/>
              </a:ext>
            </a:extLst>
          </p:cNvPr>
          <p:cNvSpPr/>
          <p:nvPr/>
        </p:nvSpPr>
        <p:spPr>
          <a:xfrm>
            <a:off x="2400399" y="339707"/>
            <a:ext cx="8326973" cy="714878"/>
          </a:xfrm>
          <a:prstGeom prst="rect">
            <a:avLst/>
          </a:prstGeom>
          <a:noFill/>
          <a:ln/>
        </p:spPr>
        <p:txBody>
          <a:bodyPr wrap="square" lIns="120000" tIns="0" rIns="0" bIns="0" rtlCol="0" anchor="t"/>
          <a:lstStyle/>
          <a:p>
            <a:pPr defTabSz="761970">
              <a:lnSpc>
                <a:spcPts val="4625"/>
              </a:lnSpc>
            </a:pPr>
            <a:r>
              <a:rPr lang="en-US" sz="3600" b="1">
                <a:solidFill>
                  <a:prstClr val="white"/>
                </a:solidFill>
                <a:latin typeface="Arial" panose="020B0604020202020204" pitchFamily="34" charset="0"/>
                <a:ea typeface="Poppins Light" pitchFamily="34" charset="-122"/>
                <a:cs typeface="Arial" panose="020B0604020202020204" pitchFamily="34" charset="0"/>
              </a:rPr>
              <a:t>Case Study Focus</a:t>
            </a:r>
            <a:endParaRPr lang="en-US" sz="3600" b="1">
              <a:solidFill>
                <a:prstClr val="white"/>
              </a:solidFill>
              <a:latin typeface="Arial" panose="020B0604020202020204" pitchFamily="34" charset="0"/>
              <a:cs typeface="Arial" panose="020B0604020202020204" pitchFamily="34" charset="0"/>
            </a:endParaRPr>
          </a:p>
        </p:txBody>
      </p:sp>
      <p:sp>
        <p:nvSpPr>
          <p:cNvPr id="14" name="Content Placeholder 2">
            <a:extLst>
              <a:ext uri="{FF2B5EF4-FFF2-40B4-BE49-F238E27FC236}">
                <a16:creationId xmlns:a16="http://schemas.microsoft.com/office/drawing/2014/main" id="{6FDE9428-FD86-E2C6-7868-5DA7B5D7B410}"/>
              </a:ext>
            </a:extLst>
          </p:cNvPr>
          <p:cNvSpPr txBox="1">
            <a:spLocks/>
          </p:cNvSpPr>
          <p:nvPr/>
        </p:nvSpPr>
        <p:spPr>
          <a:xfrm>
            <a:off x="2411435" y="1079839"/>
            <a:ext cx="3516198" cy="1115787"/>
          </a:xfrm>
          <a:prstGeom prst="rect">
            <a:avLst/>
          </a:prstGeom>
          <a:noFill/>
        </p:spPr>
        <p:txBody>
          <a:bodyPr lIns="12960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097280">
              <a:lnSpc>
                <a:spcPct val="100000"/>
              </a:lnSpc>
              <a:spcBef>
                <a:spcPts val="1200"/>
              </a:spcBef>
              <a:spcAft>
                <a:spcPts val="960"/>
              </a:spcAft>
              <a:buNone/>
              <a:defRPr/>
            </a:pPr>
            <a:r>
              <a:rPr lang="en-GB" b="1">
                <a:solidFill>
                  <a:prstClr val="white"/>
                </a:solidFill>
                <a:latin typeface="Arial" panose="020B0604020202020204" pitchFamily="34" charset="0"/>
                <a:ea typeface="Calibri" panose="020F0502020204030204" pitchFamily="34" charset="0"/>
                <a:cs typeface="Arial" panose="020B0604020202020204" pitchFamily="34" charset="0"/>
              </a:rPr>
              <a:t>Thanet:              </a:t>
            </a:r>
            <a:r>
              <a:rPr lang="en-GB" sz="2400" b="1">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Suicide Prevention Strategy</a:t>
            </a:r>
            <a:endParaRPr lang="en-GB" sz="240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endParaRPr>
          </a:p>
        </p:txBody>
      </p:sp>
      <p:grpSp>
        <p:nvGrpSpPr>
          <p:cNvPr id="12" name="Group 11">
            <a:extLst>
              <a:ext uri="{FF2B5EF4-FFF2-40B4-BE49-F238E27FC236}">
                <a16:creationId xmlns:a16="http://schemas.microsoft.com/office/drawing/2014/main" id="{14EAA6EF-DD0A-50BD-6AB9-697650AAE1F8}"/>
              </a:ext>
            </a:extLst>
          </p:cNvPr>
          <p:cNvGrpSpPr/>
          <p:nvPr/>
        </p:nvGrpSpPr>
        <p:grpSpPr>
          <a:xfrm>
            <a:off x="-1318408" y="1307391"/>
            <a:ext cx="1068059" cy="1022154"/>
            <a:chOff x="171472" y="1555617"/>
            <a:chExt cx="1281671" cy="1226585"/>
          </a:xfrm>
        </p:grpSpPr>
        <p:sp>
          <p:nvSpPr>
            <p:cNvPr id="23" name="Oval 22">
              <a:extLst>
                <a:ext uri="{FF2B5EF4-FFF2-40B4-BE49-F238E27FC236}">
                  <a16:creationId xmlns:a16="http://schemas.microsoft.com/office/drawing/2014/main" id="{3D67D2D4-02F3-AD18-B828-3F36B76C88E1}"/>
                </a:ext>
              </a:extLst>
            </p:cNvPr>
            <p:cNvSpPr/>
            <p:nvPr/>
          </p:nvSpPr>
          <p:spPr>
            <a:xfrm>
              <a:off x="234673" y="1644119"/>
              <a:ext cx="1155267" cy="1049580"/>
            </a:xfrm>
            <a:prstGeom prst="ellipse">
              <a:avLst/>
            </a:prstGeom>
            <a:solidFill>
              <a:schemeClr val="bg1"/>
            </a:solidFill>
            <a:ln w="539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sz="1500">
                <a:solidFill>
                  <a:prstClr val="white"/>
                </a:solidFill>
                <a:latin typeface="Calibri" panose="020F0502020204030204"/>
              </a:endParaRPr>
            </a:p>
          </p:txBody>
        </p:sp>
        <p:pic>
          <p:nvPicPr>
            <p:cNvPr id="24" name="Picture 23">
              <a:extLst>
                <a:ext uri="{FF2B5EF4-FFF2-40B4-BE49-F238E27FC236}">
                  <a16:creationId xmlns:a16="http://schemas.microsoft.com/office/drawing/2014/main" id="{C488B79B-58F2-B405-1FE0-9DFA68E55DA7}"/>
                </a:ext>
              </a:extLst>
            </p:cNvPr>
            <p:cNvPicPr>
              <a:picLocks noChangeAspect="1"/>
            </p:cNvPicPr>
            <p:nvPr/>
          </p:nvPicPr>
          <p:blipFill>
            <a:blip r:embed="rId11" cstate="email">
              <a:alphaModFix amt="85000"/>
              <a:duotone>
                <a:prstClr val="black"/>
                <a:schemeClr val="accent6">
                  <a:tint val="45000"/>
                  <a:satMod val="400000"/>
                </a:schemeClr>
              </a:duotone>
              <a:extLst>
                <a:ext uri="{28A0092B-C50C-407E-A947-70E740481C1C}">
                  <a14:useLocalDpi xmlns:a14="http://schemas.microsoft.com/office/drawing/2010/main"/>
                </a:ext>
              </a:extLst>
            </a:blip>
            <a:srcRect/>
            <a:stretch>
              <a:fillRect/>
            </a:stretch>
          </p:blipFill>
          <p:spPr>
            <a:xfrm>
              <a:off x="171472" y="1555617"/>
              <a:ext cx="1281671" cy="1226585"/>
            </a:xfrm>
            <a:custGeom>
              <a:avLst/>
              <a:gdLst/>
              <a:ahLst/>
              <a:cxnLst/>
              <a:rect l="l" t="t" r="r" b="b"/>
              <a:pathLst>
                <a:path w="1486412" h="1422526">
                  <a:moveTo>
                    <a:pt x="491851" y="655834"/>
                  </a:moveTo>
                  <a:lnTo>
                    <a:pt x="491851" y="868221"/>
                  </a:lnTo>
                  <a:lnTo>
                    <a:pt x="548048" y="868221"/>
                  </a:lnTo>
                  <a:lnTo>
                    <a:pt x="548048" y="655834"/>
                  </a:lnTo>
                  <a:close/>
                  <a:moveTo>
                    <a:pt x="1159797" y="651034"/>
                  </a:moveTo>
                  <a:cubicBezTo>
                    <a:pt x="1129265" y="651034"/>
                    <a:pt x="1106733" y="657300"/>
                    <a:pt x="1092201" y="669833"/>
                  </a:cubicBezTo>
                  <a:cubicBezTo>
                    <a:pt x="1077668" y="682365"/>
                    <a:pt x="1070402" y="697831"/>
                    <a:pt x="1070402" y="716230"/>
                  </a:cubicBezTo>
                  <a:cubicBezTo>
                    <a:pt x="1070402" y="736629"/>
                    <a:pt x="1078802" y="752561"/>
                    <a:pt x="1095601" y="764027"/>
                  </a:cubicBezTo>
                  <a:cubicBezTo>
                    <a:pt x="1107733" y="772293"/>
                    <a:pt x="1136465" y="781426"/>
                    <a:pt x="1181795" y="791425"/>
                  </a:cubicBezTo>
                  <a:cubicBezTo>
                    <a:pt x="1191528" y="793692"/>
                    <a:pt x="1197794" y="796158"/>
                    <a:pt x="1200594" y="798825"/>
                  </a:cubicBezTo>
                  <a:cubicBezTo>
                    <a:pt x="1203261" y="801625"/>
                    <a:pt x="1204594" y="805158"/>
                    <a:pt x="1204594" y="809424"/>
                  </a:cubicBezTo>
                  <a:cubicBezTo>
                    <a:pt x="1204594" y="815691"/>
                    <a:pt x="1202127" y="820690"/>
                    <a:pt x="1197194" y="824423"/>
                  </a:cubicBezTo>
                  <a:cubicBezTo>
                    <a:pt x="1189861" y="829756"/>
                    <a:pt x="1178929" y="832423"/>
                    <a:pt x="1164396" y="832423"/>
                  </a:cubicBezTo>
                  <a:cubicBezTo>
                    <a:pt x="1151197" y="832423"/>
                    <a:pt x="1140931" y="829590"/>
                    <a:pt x="1133598" y="823923"/>
                  </a:cubicBezTo>
                  <a:cubicBezTo>
                    <a:pt x="1126265" y="818257"/>
                    <a:pt x="1121399" y="809958"/>
                    <a:pt x="1118999" y="799025"/>
                  </a:cubicBezTo>
                  <a:lnTo>
                    <a:pt x="1062603" y="807624"/>
                  </a:lnTo>
                  <a:cubicBezTo>
                    <a:pt x="1067802" y="827756"/>
                    <a:pt x="1078835" y="843689"/>
                    <a:pt x="1095701" y="855421"/>
                  </a:cubicBezTo>
                  <a:cubicBezTo>
                    <a:pt x="1112566" y="867154"/>
                    <a:pt x="1135465" y="873020"/>
                    <a:pt x="1164396" y="873020"/>
                  </a:cubicBezTo>
                  <a:cubicBezTo>
                    <a:pt x="1196261" y="873020"/>
                    <a:pt x="1220326" y="866021"/>
                    <a:pt x="1236592" y="852022"/>
                  </a:cubicBezTo>
                  <a:cubicBezTo>
                    <a:pt x="1252858" y="838023"/>
                    <a:pt x="1260991" y="821290"/>
                    <a:pt x="1260991" y="801825"/>
                  </a:cubicBezTo>
                  <a:cubicBezTo>
                    <a:pt x="1260991" y="783959"/>
                    <a:pt x="1255124" y="770027"/>
                    <a:pt x="1243392" y="760027"/>
                  </a:cubicBezTo>
                  <a:cubicBezTo>
                    <a:pt x="1231526" y="750161"/>
                    <a:pt x="1210627" y="741828"/>
                    <a:pt x="1180695" y="735029"/>
                  </a:cubicBezTo>
                  <a:cubicBezTo>
                    <a:pt x="1150764" y="728229"/>
                    <a:pt x="1133265" y="722963"/>
                    <a:pt x="1128199" y="719230"/>
                  </a:cubicBezTo>
                  <a:cubicBezTo>
                    <a:pt x="1124465" y="716430"/>
                    <a:pt x="1122599" y="713030"/>
                    <a:pt x="1122599" y="709030"/>
                  </a:cubicBezTo>
                  <a:cubicBezTo>
                    <a:pt x="1122599" y="704364"/>
                    <a:pt x="1124732" y="700564"/>
                    <a:pt x="1128999" y="697631"/>
                  </a:cubicBezTo>
                  <a:cubicBezTo>
                    <a:pt x="1135398" y="693498"/>
                    <a:pt x="1145998" y="691431"/>
                    <a:pt x="1160797" y="691431"/>
                  </a:cubicBezTo>
                  <a:cubicBezTo>
                    <a:pt x="1172529" y="691431"/>
                    <a:pt x="1181562" y="693631"/>
                    <a:pt x="1187895" y="698031"/>
                  </a:cubicBezTo>
                  <a:cubicBezTo>
                    <a:pt x="1194228" y="702431"/>
                    <a:pt x="1198528" y="708764"/>
                    <a:pt x="1200794" y="717030"/>
                  </a:cubicBezTo>
                  <a:lnTo>
                    <a:pt x="1253791" y="707230"/>
                  </a:lnTo>
                  <a:cubicBezTo>
                    <a:pt x="1248458" y="688698"/>
                    <a:pt x="1238725" y="674699"/>
                    <a:pt x="1224593" y="665233"/>
                  </a:cubicBezTo>
                  <a:cubicBezTo>
                    <a:pt x="1210460" y="655767"/>
                    <a:pt x="1188862" y="651034"/>
                    <a:pt x="1159797" y="651034"/>
                  </a:cubicBezTo>
                  <a:close/>
                  <a:moveTo>
                    <a:pt x="944396" y="651034"/>
                  </a:moveTo>
                  <a:cubicBezTo>
                    <a:pt x="912798" y="651034"/>
                    <a:pt x="887733" y="660800"/>
                    <a:pt x="869200" y="680332"/>
                  </a:cubicBezTo>
                  <a:cubicBezTo>
                    <a:pt x="850668" y="699864"/>
                    <a:pt x="841402" y="727163"/>
                    <a:pt x="841402" y="762227"/>
                  </a:cubicBezTo>
                  <a:cubicBezTo>
                    <a:pt x="841402" y="796892"/>
                    <a:pt x="850635" y="824023"/>
                    <a:pt x="869100" y="843622"/>
                  </a:cubicBezTo>
                  <a:cubicBezTo>
                    <a:pt x="887566" y="863221"/>
                    <a:pt x="912331" y="873020"/>
                    <a:pt x="943396" y="873020"/>
                  </a:cubicBezTo>
                  <a:cubicBezTo>
                    <a:pt x="970728" y="873020"/>
                    <a:pt x="992526" y="866554"/>
                    <a:pt x="1008792" y="853622"/>
                  </a:cubicBezTo>
                  <a:cubicBezTo>
                    <a:pt x="1025057" y="840689"/>
                    <a:pt x="1036057" y="821557"/>
                    <a:pt x="1041790" y="796225"/>
                  </a:cubicBezTo>
                  <a:lnTo>
                    <a:pt x="986593" y="786826"/>
                  </a:lnTo>
                  <a:cubicBezTo>
                    <a:pt x="983793" y="801625"/>
                    <a:pt x="978994" y="812057"/>
                    <a:pt x="972194" y="818124"/>
                  </a:cubicBezTo>
                  <a:cubicBezTo>
                    <a:pt x="965395" y="824190"/>
                    <a:pt x="956662" y="827223"/>
                    <a:pt x="945996" y="827223"/>
                  </a:cubicBezTo>
                  <a:cubicBezTo>
                    <a:pt x="931730" y="827223"/>
                    <a:pt x="920364" y="822023"/>
                    <a:pt x="911898" y="811624"/>
                  </a:cubicBezTo>
                  <a:cubicBezTo>
                    <a:pt x="903432" y="801225"/>
                    <a:pt x="899199" y="783426"/>
                    <a:pt x="899199" y="758227"/>
                  </a:cubicBezTo>
                  <a:cubicBezTo>
                    <a:pt x="899199" y="735562"/>
                    <a:pt x="903365" y="719396"/>
                    <a:pt x="911698" y="709730"/>
                  </a:cubicBezTo>
                  <a:cubicBezTo>
                    <a:pt x="920031" y="700064"/>
                    <a:pt x="931197" y="695231"/>
                    <a:pt x="945196" y="695231"/>
                  </a:cubicBezTo>
                  <a:cubicBezTo>
                    <a:pt x="955728" y="695231"/>
                    <a:pt x="964295" y="698031"/>
                    <a:pt x="970894" y="703631"/>
                  </a:cubicBezTo>
                  <a:cubicBezTo>
                    <a:pt x="977494" y="709230"/>
                    <a:pt x="981727" y="717563"/>
                    <a:pt x="983593" y="728629"/>
                  </a:cubicBezTo>
                  <a:lnTo>
                    <a:pt x="1038990" y="718630"/>
                  </a:lnTo>
                  <a:cubicBezTo>
                    <a:pt x="1032324" y="695831"/>
                    <a:pt x="1021358" y="678866"/>
                    <a:pt x="1006092" y="667733"/>
                  </a:cubicBezTo>
                  <a:cubicBezTo>
                    <a:pt x="990826" y="656600"/>
                    <a:pt x="970261" y="651034"/>
                    <a:pt x="944396" y="651034"/>
                  </a:cubicBezTo>
                  <a:close/>
                  <a:moveTo>
                    <a:pt x="727944" y="651034"/>
                  </a:moveTo>
                  <a:cubicBezTo>
                    <a:pt x="699812" y="651034"/>
                    <a:pt x="676480" y="663033"/>
                    <a:pt x="657948" y="687032"/>
                  </a:cubicBezTo>
                  <a:lnTo>
                    <a:pt x="657948" y="655834"/>
                  </a:lnTo>
                  <a:lnTo>
                    <a:pt x="605751" y="655834"/>
                  </a:lnTo>
                  <a:lnTo>
                    <a:pt x="605751" y="868221"/>
                  </a:lnTo>
                  <a:lnTo>
                    <a:pt x="661948" y="868221"/>
                  </a:lnTo>
                  <a:lnTo>
                    <a:pt x="661948" y="772027"/>
                  </a:lnTo>
                  <a:cubicBezTo>
                    <a:pt x="661948" y="748295"/>
                    <a:pt x="663381" y="732029"/>
                    <a:pt x="666248" y="723229"/>
                  </a:cubicBezTo>
                  <a:cubicBezTo>
                    <a:pt x="669114" y="714430"/>
                    <a:pt x="674414" y="707364"/>
                    <a:pt x="682147" y="702031"/>
                  </a:cubicBezTo>
                  <a:cubicBezTo>
                    <a:pt x="689880" y="696698"/>
                    <a:pt x="698612" y="694031"/>
                    <a:pt x="708345" y="694031"/>
                  </a:cubicBezTo>
                  <a:cubicBezTo>
                    <a:pt x="715945" y="694031"/>
                    <a:pt x="722444" y="695898"/>
                    <a:pt x="727844" y="699631"/>
                  </a:cubicBezTo>
                  <a:cubicBezTo>
                    <a:pt x="733244" y="703364"/>
                    <a:pt x="737143" y="708597"/>
                    <a:pt x="739543" y="715330"/>
                  </a:cubicBezTo>
                  <a:cubicBezTo>
                    <a:pt x="741943" y="722063"/>
                    <a:pt x="743143" y="736895"/>
                    <a:pt x="743143" y="759827"/>
                  </a:cubicBezTo>
                  <a:lnTo>
                    <a:pt x="743143" y="868221"/>
                  </a:lnTo>
                  <a:lnTo>
                    <a:pt x="799340" y="868221"/>
                  </a:lnTo>
                  <a:lnTo>
                    <a:pt x="799340" y="736229"/>
                  </a:lnTo>
                  <a:cubicBezTo>
                    <a:pt x="799340" y="719830"/>
                    <a:pt x="798306" y="707230"/>
                    <a:pt x="796240" y="698431"/>
                  </a:cubicBezTo>
                  <a:cubicBezTo>
                    <a:pt x="794173" y="689632"/>
                    <a:pt x="790507" y="681765"/>
                    <a:pt x="785240" y="674832"/>
                  </a:cubicBezTo>
                  <a:cubicBezTo>
                    <a:pt x="779974" y="667900"/>
                    <a:pt x="772208" y="662200"/>
                    <a:pt x="761942" y="657733"/>
                  </a:cubicBezTo>
                  <a:cubicBezTo>
                    <a:pt x="751676" y="653267"/>
                    <a:pt x="740343" y="651034"/>
                    <a:pt x="727944" y="651034"/>
                  </a:cubicBezTo>
                  <a:close/>
                  <a:moveTo>
                    <a:pt x="246201" y="577438"/>
                  </a:moveTo>
                  <a:lnTo>
                    <a:pt x="246201" y="868221"/>
                  </a:lnTo>
                  <a:lnTo>
                    <a:pt x="452589" y="868221"/>
                  </a:lnTo>
                  <a:lnTo>
                    <a:pt x="452589" y="818824"/>
                  </a:lnTo>
                  <a:lnTo>
                    <a:pt x="305398" y="818824"/>
                  </a:lnTo>
                  <a:lnTo>
                    <a:pt x="305398" y="577438"/>
                  </a:lnTo>
                  <a:close/>
                  <a:moveTo>
                    <a:pt x="491851" y="575039"/>
                  </a:moveTo>
                  <a:lnTo>
                    <a:pt x="491851" y="627035"/>
                  </a:lnTo>
                  <a:lnTo>
                    <a:pt x="548048" y="627035"/>
                  </a:lnTo>
                  <a:lnTo>
                    <a:pt x="548048" y="575039"/>
                  </a:lnTo>
                  <a:close/>
                  <a:moveTo>
                    <a:pt x="743206" y="0"/>
                  </a:moveTo>
                  <a:cubicBezTo>
                    <a:pt x="1153667" y="0"/>
                    <a:pt x="1486412" y="318443"/>
                    <a:pt x="1486412" y="711263"/>
                  </a:cubicBezTo>
                  <a:cubicBezTo>
                    <a:pt x="1486412" y="1104083"/>
                    <a:pt x="1153667" y="1422526"/>
                    <a:pt x="743206" y="1422526"/>
                  </a:cubicBezTo>
                  <a:cubicBezTo>
                    <a:pt x="332745" y="1422526"/>
                    <a:pt x="0" y="1104083"/>
                    <a:pt x="0" y="711263"/>
                  </a:cubicBezTo>
                  <a:cubicBezTo>
                    <a:pt x="0" y="318443"/>
                    <a:pt x="332745" y="0"/>
                    <a:pt x="743206" y="0"/>
                  </a:cubicBezTo>
                  <a:close/>
                </a:path>
              </a:pathLst>
            </a:custGeom>
            <a:ln w="53975" cap="rnd">
              <a:solidFill>
                <a:schemeClr val="bg1"/>
              </a:solidFill>
              <a:prstDash val="solid"/>
            </a:ln>
            <a:effectLst>
              <a:outerShdw blurRad="127000" sx="1000" sy="1000" algn="bl" rotWithShape="0">
                <a:srgbClr val="000000"/>
              </a:outerShdw>
            </a:effectLst>
          </p:spPr>
        </p:pic>
      </p:grpSp>
      <p:sp>
        <p:nvSpPr>
          <p:cNvPr id="2" name="TextBox 1">
            <a:extLst>
              <a:ext uri="{FF2B5EF4-FFF2-40B4-BE49-F238E27FC236}">
                <a16:creationId xmlns:a16="http://schemas.microsoft.com/office/drawing/2014/main" id="{6F7F1472-7368-1F4B-B83E-D82F2BDAD8FD}"/>
              </a:ext>
            </a:extLst>
          </p:cNvPr>
          <p:cNvSpPr txBox="1"/>
          <p:nvPr/>
        </p:nvSpPr>
        <p:spPr>
          <a:xfrm>
            <a:off x="6713569" y="5454412"/>
            <a:ext cx="4314661" cy="369332"/>
          </a:xfrm>
          <a:prstGeom prst="rect">
            <a:avLst/>
          </a:prstGeom>
          <a:noFill/>
        </p:spPr>
        <p:txBody>
          <a:bodyPr wrap="square">
            <a:spAutoFit/>
          </a:bodyPr>
          <a:lstStyle/>
          <a:p>
            <a:pPr algn="r"/>
            <a:r>
              <a:rPr lang="en-GB" i="1" dirty="0">
                <a:solidFill>
                  <a:schemeClr val="bg1"/>
                </a:solidFill>
                <a:latin typeface="Arial" panose="020B0604020202020204" pitchFamily="34" charset="0"/>
                <a:cs typeface="Arial" panose="020B0604020202020204" pitchFamily="34" charset="0"/>
              </a:rPr>
              <a:t>Social Enterprise Kent</a:t>
            </a:r>
          </a:p>
        </p:txBody>
      </p:sp>
    </p:spTree>
    <p:extLst>
      <p:ext uri="{BB962C8B-B14F-4D97-AF65-F5344CB8AC3E}">
        <p14:creationId xmlns:p14="http://schemas.microsoft.com/office/powerpoint/2010/main" val="333270241"/>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DD662E-845D-E365-6519-AF8C63E4970B}"/>
            </a:ext>
          </a:extLst>
        </p:cNvPr>
        <p:cNvGrpSpPr/>
        <p:nvPr/>
      </p:nvGrpSpPr>
      <p:grpSpPr>
        <a:xfrm>
          <a:off x="0" y="0"/>
          <a:ext cx="0" cy="0"/>
          <a:chOff x="0" y="0"/>
          <a:chExt cx="0" cy="0"/>
        </a:xfrm>
      </p:grpSpPr>
      <p:pic>
        <p:nvPicPr>
          <p:cNvPr id="7170" name="Picture 2" descr="SOCIAL ENTERPRISE KENT - Buy Social Kent">
            <a:extLst>
              <a:ext uri="{FF2B5EF4-FFF2-40B4-BE49-F238E27FC236}">
                <a16:creationId xmlns:a16="http://schemas.microsoft.com/office/drawing/2014/main" id="{F0DA6B5E-CE5E-2EA9-81C8-A481DCEBF133}"/>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3742" b="9765"/>
          <a:stretch/>
        </p:blipFill>
        <p:spPr bwMode="auto">
          <a:xfrm>
            <a:off x="8109925" y="2999123"/>
            <a:ext cx="1108248" cy="639337"/>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D2DE1EAA-42FF-8A45-7FF9-C52656802097}"/>
              </a:ext>
            </a:extLst>
          </p:cNvPr>
          <p:cNvGrpSpPr/>
          <p:nvPr/>
        </p:nvGrpSpPr>
        <p:grpSpPr>
          <a:xfrm>
            <a:off x="-1295521" y="1280099"/>
            <a:ext cx="1068059" cy="1022154"/>
            <a:chOff x="171472" y="1555617"/>
            <a:chExt cx="1281671" cy="1226585"/>
          </a:xfrm>
        </p:grpSpPr>
        <p:sp>
          <p:nvSpPr>
            <p:cNvPr id="4" name="Oval 3">
              <a:extLst>
                <a:ext uri="{FF2B5EF4-FFF2-40B4-BE49-F238E27FC236}">
                  <a16:creationId xmlns:a16="http://schemas.microsoft.com/office/drawing/2014/main" id="{7E4F19CA-4005-E3D8-0145-51611128F3B2}"/>
                </a:ext>
              </a:extLst>
            </p:cNvPr>
            <p:cNvSpPr/>
            <p:nvPr/>
          </p:nvSpPr>
          <p:spPr>
            <a:xfrm>
              <a:off x="234673" y="1644119"/>
              <a:ext cx="1155267" cy="1049580"/>
            </a:xfrm>
            <a:prstGeom prst="ellipse">
              <a:avLst/>
            </a:prstGeom>
            <a:solidFill>
              <a:schemeClr val="bg1"/>
            </a:solidFill>
            <a:ln w="539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sz="1500">
                <a:solidFill>
                  <a:prstClr val="white"/>
                </a:solidFill>
                <a:latin typeface="Calibri" panose="020F0502020204030204"/>
              </a:endParaRPr>
            </a:p>
          </p:txBody>
        </p:sp>
        <p:pic>
          <p:nvPicPr>
            <p:cNvPr id="5" name="Picture 4">
              <a:extLst>
                <a:ext uri="{FF2B5EF4-FFF2-40B4-BE49-F238E27FC236}">
                  <a16:creationId xmlns:a16="http://schemas.microsoft.com/office/drawing/2014/main" id="{A6E1885B-11B9-A376-75A2-16ED6FD95BA4}"/>
                </a:ext>
              </a:extLst>
            </p:cNvPr>
            <p:cNvPicPr>
              <a:picLocks noChangeAspect="1"/>
            </p:cNvPicPr>
            <p:nvPr/>
          </p:nvPicPr>
          <p:blipFill>
            <a:blip r:embed="rId4" cstate="email">
              <a:alphaModFix amt="85000"/>
              <a:duotone>
                <a:prstClr val="black"/>
                <a:srgbClr val="FFC000">
                  <a:tint val="45000"/>
                  <a:satMod val="400000"/>
                </a:srgbClr>
              </a:duotone>
              <a:extLst>
                <a:ext uri="{28A0092B-C50C-407E-A947-70E740481C1C}">
                  <a14:useLocalDpi xmlns:a14="http://schemas.microsoft.com/office/drawing/2010/main"/>
                </a:ext>
              </a:extLst>
            </a:blip>
            <a:srcRect/>
            <a:stretch>
              <a:fillRect/>
            </a:stretch>
          </p:blipFill>
          <p:spPr>
            <a:xfrm>
              <a:off x="171472" y="1555617"/>
              <a:ext cx="1281671" cy="1226585"/>
            </a:xfrm>
            <a:custGeom>
              <a:avLst/>
              <a:gdLst/>
              <a:ahLst/>
              <a:cxnLst/>
              <a:rect l="l" t="t" r="r" b="b"/>
              <a:pathLst>
                <a:path w="1486412" h="1422526">
                  <a:moveTo>
                    <a:pt x="491851" y="655834"/>
                  </a:moveTo>
                  <a:lnTo>
                    <a:pt x="491851" y="868221"/>
                  </a:lnTo>
                  <a:lnTo>
                    <a:pt x="548048" y="868221"/>
                  </a:lnTo>
                  <a:lnTo>
                    <a:pt x="548048" y="655834"/>
                  </a:lnTo>
                  <a:close/>
                  <a:moveTo>
                    <a:pt x="1159797" y="651034"/>
                  </a:moveTo>
                  <a:cubicBezTo>
                    <a:pt x="1129265" y="651034"/>
                    <a:pt x="1106733" y="657300"/>
                    <a:pt x="1092201" y="669833"/>
                  </a:cubicBezTo>
                  <a:cubicBezTo>
                    <a:pt x="1077668" y="682365"/>
                    <a:pt x="1070402" y="697831"/>
                    <a:pt x="1070402" y="716230"/>
                  </a:cubicBezTo>
                  <a:cubicBezTo>
                    <a:pt x="1070402" y="736629"/>
                    <a:pt x="1078802" y="752561"/>
                    <a:pt x="1095601" y="764027"/>
                  </a:cubicBezTo>
                  <a:cubicBezTo>
                    <a:pt x="1107733" y="772293"/>
                    <a:pt x="1136465" y="781426"/>
                    <a:pt x="1181795" y="791425"/>
                  </a:cubicBezTo>
                  <a:cubicBezTo>
                    <a:pt x="1191528" y="793692"/>
                    <a:pt x="1197794" y="796158"/>
                    <a:pt x="1200594" y="798825"/>
                  </a:cubicBezTo>
                  <a:cubicBezTo>
                    <a:pt x="1203261" y="801625"/>
                    <a:pt x="1204594" y="805158"/>
                    <a:pt x="1204594" y="809424"/>
                  </a:cubicBezTo>
                  <a:cubicBezTo>
                    <a:pt x="1204594" y="815691"/>
                    <a:pt x="1202127" y="820690"/>
                    <a:pt x="1197194" y="824423"/>
                  </a:cubicBezTo>
                  <a:cubicBezTo>
                    <a:pt x="1189861" y="829756"/>
                    <a:pt x="1178929" y="832423"/>
                    <a:pt x="1164396" y="832423"/>
                  </a:cubicBezTo>
                  <a:cubicBezTo>
                    <a:pt x="1151197" y="832423"/>
                    <a:pt x="1140931" y="829590"/>
                    <a:pt x="1133598" y="823923"/>
                  </a:cubicBezTo>
                  <a:cubicBezTo>
                    <a:pt x="1126265" y="818257"/>
                    <a:pt x="1121399" y="809958"/>
                    <a:pt x="1118999" y="799025"/>
                  </a:cubicBezTo>
                  <a:lnTo>
                    <a:pt x="1062603" y="807624"/>
                  </a:lnTo>
                  <a:cubicBezTo>
                    <a:pt x="1067802" y="827756"/>
                    <a:pt x="1078835" y="843689"/>
                    <a:pt x="1095701" y="855421"/>
                  </a:cubicBezTo>
                  <a:cubicBezTo>
                    <a:pt x="1112566" y="867154"/>
                    <a:pt x="1135465" y="873020"/>
                    <a:pt x="1164396" y="873020"/>
                  </a:cubicBezTo>
                  <a:cubicBezTo>
                    <a:pt x="1196261" y="873020"/>
                    <a:pt x="1220326" y="866021"/>
                    <a:pt x="1236592" y="852022"/>
                  </a:cubicBezTo>
                  <a:cubicBezTo>
                    <a:pt x="1252858" y="838023"/>
                    <a:pt x="1260991" y="821290"/>
                    <a:pt x="1260991" y="801825"/>
                  </a:cubicBezTo>
                  <a:cubicBezTo>
                    <a:pt x="1260991" y="783959"/>
                    <a:pt x="1255124" y="770027"/>
                    <a:pt x="1243392" y="760027"/>
                  </a:cubicBezTo>
                  <a:cubicBezTo>
                    <a:pt x="1231526" y="750161"/>
                    <a:pt x="1210627" y="741828"/>
                    <a:pt x="1180695" y="735029"/>
                  </a:cubicBezTo>
                  <a:cubicBezTo>
                    <a:pt x="1150764" y="728229"/>
                    <a:pt x="1133265" y="722963"/>
                    <a:pt x="1128199" y="719230"/>
                  </a:cubicBezTo>
                  <a:cubicBezTo>
                    <a:pt x="1124465" y="716430"/>
                    <a:pt x="1122599" y="713030"/>
                    <a:pt x="1122599" y="709030"/>
                  </a:cubicBezTo>
                  <a:cubicBezTo>
                    <a:pt x="1122599" y="704364"/>
                    <a:pt x="1124732" y="700564"/>
                    <a:pt x="1128999" y="697631"/>
                  </a:cubicBezTo>
                  <a:cubicBezTo>
                    <a:pt x="1135398" y="693498"/>
                    <a:pt x="1145998" y="691431"/>
                    <a:pt x="1160797" y="691431"/>
                  </a:cubicBezTo>
                  <a:cubicBezTo>
                    <a:pt x="1172529" y="691431"/>
                    <a:pt x="1181562" y="693631"/>
                    <a:pt x="1187895" y="698031"/>
                  </a:cubicBezTo>
                  <a:cubicBezTo>
                    <a:pt x="1194228" y="702431"/>
                    <a:pt x="1198528" y="708764"/>
                    <a:pt x="1200794" y="717030"/>
                  </a:cubicBezTo>
                  <a:lnTo>
                    <a:pt x="1253791" y="707230"/>
                  </a:lnTo>
                  <a:cubicBezTo>
                    <a:pt x="1248458" y="688698"/>
                    <a:pt x="1238725" y="674699"/>
                    <a:pt x="1224593" y="665233"/>
                  </a:cubicBezTo>
                  <a:cubicBezTo>
                    <a:pt x="1210460" y="655767"/>
                    <a:pt x="1188862" y="651034"/>
                    <a:pt x="1159797" y="651034"/>
                  </a:cubicBezTo>
                  <a:close/>
                  <a:moveTo>
                    <a:pt x="944396" y="651034"/>
                  </a:moveTo>
                  <a:cubicBezTo>
                    <a:pt x="912798" y="651034"/>
                    <a:pt x="887733" y="660800"/>
                    <a:pt x="869200" y="680332"/>
                  </a:cubicBezTo>
                  <a:cubicBezTo>
                    <a:pt x="850668" y="699864"/>
                    <a:pt x="841402" y="727163"/>
                    <a:pt x="841402" y="762227"/>
                  </a:cubicBezTo>
                  <a:cubicBezTo>
                    <a:pt x="841402" y="796892"/>
                    <a:pt x="850635" y="824023"/>
                    <a:pt x="869100" y="843622"/>
                  </a:cubicBezTo>
                  <a:cubicBezTo>
                    <a:pt x="887566" y="863221"/>
                    <a:pt x="912331" y="873020"/>
                    <a:pt x="943396" y="873020"/>
                  </a:cubicBezTo>
                  <a:cubicBezTo>
                    <a:pt x="970728" y="873020"/>
                    <a:pt x="992526" y="866554"/>
                    <a:pt x="1008792" y="853622"/>
                  </a:cubicBezTo>
                  <a:cubicBezTo>
                    <a:pt x="1025057" y="840689"/>
                    <a:pt x="1036057" y="821557"/>
                    <a:pt x="1041790" y="796225"/>
                  </a:cubicBezTo>
                  <a:lnTo>
                    <a:pt x="986593" y="786826"/>
                  </a:lnTo>
                  <a:cubicBezTo>
                    <a:pt x="983793" y="801625"/>
                    <a:pt x="978994" y="812057"/>
                    <a:pt x="972194" y="818124"/>
                  </a:cubicBezTo>
                  <a:cubicBezTo>
                    <a:pt x="965395" y="824190"/>
                    <a:pt x="956662" y="827223"/>
                    <a:pt x="945996" y="827223"/>
                  </a:cubicBezTo>
                  <a:cubicBezTo>
                    <a:pt x="931730" y="827223"/>
                    <a:pt x="920364" y="822023"/>
                    <a:pt x="911898" y="811624"/>
                  </a:cubicBezTo>
                  <a:cubicBezTo>
                    <a:pt x="903432" y="801225"/>
                    <a:pt x="899199" y="783426"/>
                    <a:pt x="899199" y="758227"/>
                  </a:cubicBezTo>
                  <a:cubicBezTo>
                    <a:pt x="899199" y="735562"/>
                    <a:pt x="903365" y="719396"/>
                    <a:pt x="911698" y="709730"/>
                  </a:cubicBezTo>
                  <a:cubicBezTo>
                    <a:pt x="920031" y="700064"/>
                    <a:pt x="931197" y="695231"/>
                    <a:pt x="945196" y="695231"/>
                  </a:cubicBezTo>
                  <a:cubicBezTo>
                    <a:pt x="955728" y="695231"/>
                    <a:pt x="964295" y="698031"/>
                    <a:pt x="970894" y="703631"/>
                  </a:cubicBezTo>
                  <a:cubicBezTo>
                    <a:pt x="977494" y="709230"/>
                    <a:pt x="981727" y="717563"/>
                    <a:pt x="983593" y="728629"/>
                  </a:cubicBezTo>
                  <a:lnTo>
                    <a:pt x="1038990" y="718630"/>
                  </a:lnTo>
                  <a:cubicBezTo>
                    <a:pt x="1032324" y="695831"/>
                    <a:pt x="1021358" y="678866"/>
                    <a:pt x="1006092" y="667733"/>
                  </a:cubicBezTo>
                  <a:cubicBezTo>
                    <a:pt x="990826" y="656600"/>
                    <a:pt x="970261" y="651034"/>
                    <a:pt x="944396" y="651034"/>
                  </a:cubicBezTo>
                  <a:close/>
                  <a:moveTo>
                    <a:pt x="727944" y="651034"/>
                  </a:moveTo>
                  <a:cubicBezTo>
                    <a:pt x="699812" y="651034"/>
                    <a:pt x="676480" y="663033"/>
                    <a:pt x="657948" y="687032"/>
                  </a:cubicBezTo>
                  <a:lnTo>
                    <a:pt x="657948" y="655834"/>
                  </a:lnTo>
                  <a:lnTo>
                    <a:pt x="605751" y="655834"/>
                  </a:lnTo>
                  <a:lnTo>
                    <a:pt x="605751" y="868221"/>
                  </a:lnTo>
                  <a:lnTo>
                    <a:pt x="661948" y="868221"/>
                  </a:lnTo>
                  <a:lnTo>
                    <a:pt x="661948" y="772027"/>
                  </a:lnTo>
                  <a:cubicBezTo>
                    <a:pt x="661948" y="748295"/>
                    <a:pt x="663381" y="732029"/>
                    <a:pt x="666248" y="723229"/>
                  </a:cubicBezTo>
                  <a:cubicBezTo>
                    <a:pt x="669114" y="714430"/>
                    <a:pt x="674414" y="707364"/>
                    <a:pt x="682147" y="702031"/>
                  </a:cubicBezTo>
                  <a:cubicBezTo>
                    <a:pt x="689880" y="696698"/>
                    <a:pt x="698612" y="694031"/>
                    <a:pt x="708345" y="694031"/>
                  </a:cubicBezTo>
                  <a:cubicBezTo>
                    <a:pt x="715945" y="694031"/>
                    <a:pt x="722444" y="695898"/>
                    <a:pt x="727844" y="699631"/>
                  </a:cubicBezTo>
                  <a:cubicBezTo>
                    <a:pt x="733244" y="703364"/>
                    <a:pt x="737143" y="708597"/>
                    <a:pt x="739543" y="715330"/>
                  </a:cubicBezTo>
                  <a:cubicBezTo>
                    <a:pt x="741943" y="722063"/>
                    <a:pt x="743143" y="736895"/>
                    <a:pt x="743143" y="759827"/>
                  </a:cubicBezTo>
                  <a:lnTo>
                    <a:pt x="743143" y="868221"/>
                  </a:lnTo>
                  <a:lnTo>
                    <a:pt x="799340" y="868221"/>
                  </a:lnTo>
                  <a:lnTo>
                    <a:pt x="799340" y="736229"/>
                  </a:lnTo>
                  <a:cubicBezTo>
                    <a:pt x="799340" y="719830"/>
                    <a:pt x="798306" y="707230"/>
                    <a:pt x="796240" y="698431"/>
                  </a:cubicBezTo>
                  <a:cubicBezTo>
                    <a:pt x="794173" y="689632"/>
                    <a:pt x="790507" y="681765"/>
                    <a:pt x="785240" y="674832"/>
                  </a:cubicBezTo>
                  <a:cubicBezTo>
                    <a:pt x="779974" y="667900"/>
                    <a:pt x="772208" y="662200"/>
                    <a:pt x="761942" y="657733"/>
                  </a:cubicBezTo>
                  <a:cubicBezTo>
                    <a:pt x="751676" y="653267"/>
                    <a:pt x="740343" y="651034"/>
                    <a:pt x="727944" y="651034"/>
                  </a:cubicBezTo>
                  <a:close/>
                  <a:moveTo>
                    <a:pt x="246201" y="577438"/>
                  </a:moveTo>
                  <a:lnTo>
                    <a:pt x="246201" y="868221"/>
                  </a:lnTo>
                  <a:lnTo>
                    <a:pt x="452589" y="868221"/>
                  </a:lnTo>
                  <a:lnTo>
                    <a:pt x="452589" y="818824"/>
                  </a:lnTo>
                  <a:lnTo>
                    <a:pt x="305398" y="818824"/>
                  </a:lnTo>
                  <a:lnTo>
                    <a:pt x="305398" y="577438"/>
                  </a:lnTo>
                  <a:close/>
                  <a:moveTo>
                    <a:pt x="491851" y="575039"/>
                  </a:moveTo>
                  <a:lnTo>
                    <a:pt x="491851" y="627035"/>
                  </a:lnTo>
                  <a:lnTo>
                    <a:pt x="548048" y="627035"/>
                  </a:lnTo>
                  <a:lnTo>
                    <a:pt x="548048" y="575039"/>
                  </a:lnTo>
                  <a:close/>
                  <a:moveTo>
                    <a:pt x="743206" y="0"/>
                  </a:moveTo>
                  <a:cubicBezTo>
                    <a:pt x="1153667" y="0"/>
                    <a:pt x="1486412" y="318443"/>
                    <a:pt x="1486412" y="711263"/>
                  </a:cubicBezTo>
                  <a:cubicBezTo>
                    <a:pt x="1486412" y="1104083"/>
                    <a:pt x="1153667" y="1422526"/>
                    <a:pt x="743206" y="1422526"/>
                  </a:cubicBezTo>
                  <a:cubicBezTo>
                    <a:pt x="332745" y="1422526"/>
                    <a:pt x="0" y="1104083"/>
                    <a:pt x="0" y="711263"/>
                  </a:cubicBezTo>
                  <a:cubicBezTo>
                    <a:pt x="0" y="318443"/>
                    <a:pt x="332745" y="0"/>
                    <a:pt x="743206" y="0"/>
                  </a:cubicBezTo>
                  <a:close/>
                </a:path>
              </a:pathLst>
            </a:custGeom>
            <a:ln w="53975" cap="rnd">
              <a:solidFill>
                <a:schemeClr val="bg1"/>
              </a:solidFill>
              <a:prstDash val="solid"/>
            </a:ln>
            <a:effectLst>
              <a:outerShdw blurRad="127000" sx="1000" sy="1000" algn="bl" rotWithShape="0">
                <a:srgbClr val="000000"/>
              </a:outerShdw>
            </a:effectLst>
          </p:spPr>
        </p:pic>
      </p:grpSp>
      <p:grpSp>
        <p:nvGrpSpPr>
          <p:cNvPr id="6" name="Group 5">
            <a:extLst>
              <a:ext uri="{FF2B5EF4-FFF2-40B4-BE49-F238E27FC236}">
                <a16:creationId xmlns:a16="http://schemas.microsoft.com/office/drawing/2014/main" id="{62EB150A-1903-681F-4871-8E56CA72F366}"/>
              </a:ext>
            </a:extLst>
          </p:cNvPr>
          <p:cNvGrpSpPr/>
          <p:nvPr/>
        </p:nvGrpSpPr>
        <p:grpSpPr>
          <a:xfrm>
            <a:off x="-1305584" y="2413410"/>
            <a:ext cx="1060374" cy="1024070"/>
            <a:chOff x="169335" y="2882840"/>
            <a:chExt cx="1272449" cy="1228884"/>
          </a:xfrm>
        </p:grpSpPr>
        <p:sp>
          <p:nvSpPr>
            <p:cNvPr id="7" name="Oval 6">
              <a:extLst>
                <a:ext uri="{FF2B5EF4-FFF2-40B4-BE49-F238E27FC236}">
                  <a16:creationId xmlns:a16="http://schemas.microsoft.com/office/drawing/2014/main" id="{964A9227-95D7-6E74-6714-82729B72E326}"/>
                </a:ext>
              </a:extLst>
            </p:cNvPr>
            <p:cNvSpPr/>
            <p:nvPr/>
          </p:nvSpPr>
          <p:spPr>
            <a:xfrm>
              <a:off x="234673" y="2983064"/>
              <a:ext cx="1155267" cy="1049580"/>
            </a:xfrm>
            <a:prstGeom prst="ellipse">
              <a:avLst/>
            </a:prstGeom>
            <a:solidFill>
              <a:schemeClr val="bg1"/>
            </a:solidFill>
            <a:ln w="539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sz="1500">
                <a:solidFill>
                  <a:prstClr val="white"/>
                </a:solidFill>
                <a:latin typeface="Calibri" panose="020F0502020204030204"/>
              </a:endParaRPr>
            </a:p>
          </p:txBody>
        </p:sp>
        <p:pic>
          <p:nvPicPr>
            <p:cNvPr id="8" name="Picture 7">
              <a:extLst>
                <a:ext uri="{FF2B5EF4-FFF2-40B4-BE49-F238E27FC236}">
                  <a16:creationId xmlns:a16="http://schemas.microsoft.com/office/drawing/2014/main" id="{73005554-5511-64D7-E3FF-AB959BBA6BDB}"/>
                </a:ext>
              </a:extLst>
            </p:cNvPr>
            <p:cNvPicPr>
              <a:picLocks noChangeAspect="1"/>
            </p:cNvPicPr>
            <p:nvPr/>
          </p:nvPicPr>
          <p:blipFill>
            <a:blip r:embed="rId5" cstate="email">
              <a:alphaModFix amt="85000"/>
              <a:duotone>
                <a:prstClr val="black"/>
                <a:srgbClr val="0070C0">
                  <a:tint val="45000"/>
                  <a:satMod val="400000"/>
                </a:srgbClr>
              </a:duotone>
              <a:extLst>
                <a:ext uri="{28A0092B-C50C-407E-A947-70E740481C1C}">
                  <a14:useLocalDpi xmlns:a14="http://schemas.microsoft.com/office/drawing/2010/main"/>
                </a:ext>
              </a:extLst>
            </a:blip>
            <a:srcRect/>
            <a:stretch/>
          </p:blipFill>
          <p:spPr>
            <a:xfrm>
              <a:off x="169335" y="2882840"/>
              <a:ext cx="1272449" cy="1228884"/>
            </a:xfrm>
            <a:custGeom>
              <a:avLst/>
              <a:gdLst/>
              <a:ahLst/>
              <a:cxnLst/>
              <a:rect l="l" t="t" r="r" b="b"/>
              <a:pathLst>
                <a:path w="1475716" h="1425192">
                  <a:moveTo>
                    <a:pt x="523390" y="694660"/>
                  </a:moveTo>
                  <a:cubicBezTo>
                    <a:pt x="536010" y="694660"/>
                    <a:pt x="546593" y="699478"/>
                    <a:pt x="555139" y="709115"/>
                  </a:cubicBezTo>
                  <a:cubicBezTo>
                    <a:pt x="563686" y="718751"/>
                    <a:pt x="567960" y="732518"/>
                    <a:pt x="567960" y="750415"/>
                  </a:cubicBezTo>
                  <a:cubicBezTo>
                    <a:pt x="567960" y="768770"/>
                    <a:pt x="563686" y="782766"/>
                    <a:pt x="555139" y="792403"/>
                  </a:cubicBezTo>
                  <a:cubicBezTo>
                    <a:pt x="546593" y="802039"/>
                    <a:pt x="536010" y="806858"/>
                    <a:pt x="523390" y="806858"/>
                  </a:cubicBezTo>
                  <a:cubicBezTo>
                    <a:pt x="510771" y="806858"/>
                    <a:pt x="500159" y="802039"/>
                    <a:pt x="491555" y="792403"/>
                  </a:cubicBezTo>
                  <a:cubicBezTo>
                    <a:pt x="482951" y="782766"/>
                    <a:pt x="478649" y="768885"/>
                    <a:pt x="478649" y="750759"/>
                  </a:cubicBezTo>
                  <a:cubicBezTo>
                    <a:pt x="478649" y="732633"/>
                    <a:pt x="482951" y="718751"/>
                    <a:pt x="491555" y="709115"/>
                  </a:cubicBezTo>
                  <a:cubicBezTo>
                    <a:pt x="500159" y="699478"/>
                    <a:pt x="510771" y="694660"/>
                    <a:pt x="523390" y="694660"/>
                  </a:cubicBezTo>
                  <a:close/>
                  <a:moveTo>
                    <a:pt x="1065343" y="692251"/>
                  </a:moveTo>
                  <a:cubicBezTo>
                    <a:pt x="1075209" y="692251"/>
                    <a:pt x="1083584" y="695893"/>
                    <a:pt x="1090467" y="703178"/>
                  </a:cubicBezTo>
                  <a:cubicBezTo>
                    <a:pt x="1097351" y="710463"/>
                    <a:pt x="1100964" y="721103"/>
                    <a:pt x="1101308" y="735099"/>
                  </a:cubicBezTo>
                  <a:lnTo>
                    <a:pt x="1029034" y="735099"/>
                  </a:lnTo>
                  <a:cubicBezTo>
                    <a:pt x="1028919" y="721906"/>
                    <a:pt x="1032303" y="711467"/>
                    <a:pt x="1039187" y="703780"/>
                  </a:cubicBezTo>
                  <a:cubicBezTo>
                    <a:pt x="1046070" y="696094"/>
                    <a:pt x="1054789" y="692251"/>
                    <a:pt x="1065343" y="692251"/>
                  </a:cubicBezTo>
                  <a:close/>
                  <a:moveTo>
                    <a:pt x="1062418" y="655253"/>
                  </a:moveTo>
                  <a:cubicBezTo>
                    <a:pt x="1038211" y="655253"/>
                    <a:pt x="1018193" y="663828"/>
                    <a:pt x="1002361" y="680979"/>
                  </a:cubicBezTo>
                  <a:cubicBezTo>
                    <a:pt x="986529" y="698130"/>
                    <a:pt x="978614" y="721849"/>
                    <a:pt x="978614" y="752135"/>
                  </a:cubicBezTo>
                  <a:cubicBezTo>
                    <a:pt x="978614" y="777489"/>
                    <a:pt x="984636" y="798483"/>
                    <a:pt x="996682" y="815118"/>
                  </a:cubicBezTo>
                  <a:cubicBezTo>
                    <a:pt x="1011940" y="835882"/>
                    <a:pt x="1035458" y="846265"/>
                    <a:pt x="1067236" y="846265"/>
                  </a:cubicBezTo>
                  <a:cubicBezTo>
                    <a:pt x="1087312" y="846265"/>
                    <a:pt x="1104033" y="841647"/>
                    <a:pt x="1117398" y="832412"/>
                  </a:cubicBezTo>
                  <a:cubicBezTo>
                    <a:pt x="1130763" y="823177"/>
                    <a:pt x="1140543" y="809726"/>
                    <a:pt x="1146738" y="792059"/>
                  </a:cubicBezTo>
                  <a:lnTo>
                    <a:pt x="1098555" y="783971"/>
                  </a:lnTo>
                  <a:cubicBezTo>
                    <a:pt x="1095916" y="793148"/>
                    <a:pt x="1092016" y="799802"/>
                    <a:pt x="1086854" y="803932"/>
                  </a:cubicBezTo>
                  <a:cubicBezTo>
                    <a:pt x="1081691" y="808062"/>
                    <a:pt x="1075324" y="810127"/>
                    <a:pt x="1067752" y="810127"/>
                  </a:cubicBezTo>
                  <a:cubicBezTo>
                    <a:pt x="1056624" y="810127"/>
                    <a:pt x="1047332" y="806141"/>
                    <a:pt x="1039875" y="798168"/>
                  </a:cubicBezTo>
                  <a:cubicBezTo>
                    <a:pt x="1032418" y="790194"/>
                    <a:pt x="1028518" y="779038"/>
                    <a:pt x="1028173" y="764697"/>
                  </a:cubicBezTo>
                  <a:lnTo>
                    <a:pt x="1149319" y="764697"/>
                  </a:lnTo>
                  <a:cubicBezTo>
                    <a:pt x="1150008" y="727642"/>
                    <a:pt x="1142493" y="700138"/>
                    <a:pt x="1126777" y="682184"/>
                  </a:cubicBezTo>
                  <a:cubicBezTo>
                    <a:pt x="1111060" y="664230"/>
                    <a:pt x="1089607" y="655253"/>
                    <a:pt x="1062418" y="655253"/>
                  </a:cubicBezTo>
                  <a:close/>
                  <a:moveTo>
                    <a:pt x="859295" y="655253"/>
                  </a:moveTo>
                  <a:cubicBezTo>
                    <a:pt x="833024" y="655253"/>
                    <a:pt x="813636" y="660645"/>
                    <a:pt x="801131" y="671429"/>
                  </a:cubicBezTo>
                  <a:cubicBezTo>
                    <a:pt x="788627" y="682213"/>
                    <a:pt x="782374" y="695520"/>
                    <a:pt x="782374" y="711352"/>
                  </a:cubicBezTo>
                  <a:cubicBezTo>
                    <a:pt x="782374" y="728904"/>
                    <a:pt x="789602" y="742614"/>
                    <a:pt x="804057" y="752480"/>
                  </a:cubicBezTo>
                  <a:cubicBezTo>
                    <a:pt x="814496" y="759592"/>
                    <a:pt x="839219" y="767451"/>
                    <a:pt x="878224" y="776055"/>
                  </a:cubicBezTo>
                  <a:cubicBezTo>
                    <a:pt x="886599" y="778005"/>
                    <a:pt x="891991" y="780128"/>
                    <a:pt x="894400" y="782422"/>
                  </a:cubicBezTo>
                  <a:cubicBezTo>
                    <a:pt x="896694" y="784831"/>
                    <a:pt x="897842" y="787871"/>
                    <a:pt x="897842" y="791542"/>
                  </a:cubicBezTo>
                  <a:cubicBezTo>
                    <a:pt x="897842" y="796934"/>
                    <a:pt x="895719" y="801236"/>
                    <a:pt x="891475" y="804449"/>
                  </a:cubicBezTo>
                  <a:cubicBezTo>
                    <a:pt x="885165" y="809037"/>
                    <a:pt x="875758" y="811332"/>
                    <a:pt x="863253" y="811332"/>
                  </a:cubicBezTo>
                  <a:cubicBezTo>
                    <a:pt x="851896" y="811332"/>
                    <a:pt x="843062" y="808894"/>
                    <a:pt x="836752" y="804018"/>
                  </a:cubicBezTo>
                  <a:cubicBezTo>
                    <a:pt x="830443" y="799143"/>
                    <a:pt x="826255" y="792001"/>
                    <a:pt x="824190" y="782594"/>
                  </a:cubicBezTo>
                  <a:lnTo>
                    <a:pt x="775663" y="789994"/>
                  </a:lnTo>
                  <a:cubicBezTo>
                    <a:pt x="780137" y="807317"/>
                    <a:pt x="789630" y="821026"/>
                    <a:pt x="804143" y="831121"/>
                  </a:cubicBezTo>
                  <a:cubicBezTo>
                    <a:pt x="818655" y="841217"/>
                    <a:pt x="838358" y="846265"/>
                    <a:pt x="863253" y="846265"/>
                  </a:cubicBezTo>
                  <a:cubicBezTo>
                    <a:pt x="890672" y="846265"/>
                    <a:pt x="911379" y="840242"/>
                    <a:pt x="925375" y="828196"/>
                  </a:cubicBezTo>
                  <a:cubicBezTo>
                    <a:pt x="939371" y="816150"/>
                    <a:pt x="946369" y="801753"/>
                    <a:pt x="946369" y="785003"/>
                  </a:cubicBezTo>
                  <a:cubicBezTo>
                    <a:pt x="946369" y="769631"/>
                    <a:pt x="941321" y="757642"/>
                    <a:pt x="931226" y="749038"/>
                  </a:cubicBezTo>
                  <a:cubicBezTo>
                    <a:pt x="921015" y="740549"/>
                    <a:pt x="903033" y="733378"/>
                    <a:pt x="877278" y="727528"/>
                  </a:cubicBezTo>
                  <a:cubicBezTo>
                    <a:pt x="851523" y="721677"/>
                    <a:pt x="836466" y="717145"/>
                    <a:pt x="832106" y="713933"/>
                  </a:cubicBezTo>
                  <a:cubicBezTo>
                    <a:pt x="828894" y="711524"/>
                    <a:pt x="827288" y="708599"/>
                    <a:pt x="827288" y="705157"/>
                  </a:cubicBezTo>
                  <a:cubicBezTo>
                    <a:pt x="827288" y="701142"/>
                    <a:pt x="829123" y="697872"/>
                    <a:pt x="832794" y="695348"/>
                  </a:cubicBezTo>
                  <a:cubicBezTo>
                    <a:pt x="838301" y="691792"/>
                    <a:pt x="847422" y="690014"/>
                    <a:pt x="860156" y="690014"/>
                  </a:cubicBezTo>
                  <a:cubicBezTo>
                    <a:pt x="870251" y="690014"/>
                    <a:pt x="878023" y="691907"/>
                    <a:pt x="883473" y="695692"/>
                  </a:cubicBezTo>
                  <a:cubicBezTo>
                    <a:pt x="888922" y="699478"/>
                    <a:pt x="892622" y="704928"/>
                    <a:pt x="894572" y="712040"/>
                  </a:cubicBezTo>
                  <a:lnTo>
                    <a:pt x="940174" y="703608"/>
                  </a:lnTo>
                  <a:cubicBezTo>
                    <a:pt x="935585" y="687662"/>
                    <a:pt x="927210" y="675616"/>
                    <a:pt x="915050" y="667471"/>
                  </a:cubicBezTo>
                  <a:cubicBezTo>
                    <a:pt x="902889" y="659326"/>
                    <a:pt x="884304" y="655253"/>
                    <a:pt x="859295" y="655253"/>
                  </a:cubicBezTo>
                  <a:close/>
                  <a:moveTo>
                    <a:pt x="743842" y="655253"/>
                  </a:moveTo>
                  <a:cubicBezTo>
                    <a:pt x="736041" y="655253"/>
                    <a:pt x="729071" y="657203"/>
                    <a:pt x="722934" y="661104"/>
                  </a:cubicBezTo>
                  <a:cubicBezTo>
                    <a:pt x="716796" y="665004"/>
                    <a:pt x="709884" y="673092"/>
                    <a:pt x="702198" y="685367"/>
                  </a:cubicBezTo>
                  <a:lnTo>
                    <a:pt x="702198" y="659383"/>
                  </a:lnTo>
                  <a:lnTo>
                    <a:pt x="657284" y="659383"/>
                  </a:lnTo>
                  <a:lnTo>
                    <a:pt x="657284" y="842135"/>
                  </a:lnTo>
                  <a:lnTo>
                    <a:pt x="705639" y="842135"/>
                  </a:lnTo>
                  <a:lnTo>
                    <a:pt x="705639" y="785692"/>
                  </a:lnTo>
                  <a:cubicBezTo>
                    <a:pt x="705639" y="754602"/>
                    <a:pt x="706987" y="734182"/>
                    <a:pt x="709683" y="724430"/>
                  </a:cubicBezTo>
                  <a:cubicBezTo>
                    <a:pt x="712379" y="714679"/>
                    <a:pt x="716079" y="707939"/>
                    <a:pt x="720783" y="704210"/>
                  </a:cubicBezTo>
                  <a:cubicBezTo>
                    <a:pt x="725486" y="700482"/>
                    <a:pt x="731222" y="698618"/>
                    <a:pt x="737991" y="698618"/>
                  </a:cubicBezTo>
                  <a:cubicBezTo>
                    <a:pt x="744989" y="698618"/>
                    <a:pt x="752561" y="701256"/>
                    <a:pt x="760706" y="706534"/>
                  </a:cubicBezTo>
                  <a:lnTo>
                    <a:pt x="775677" y="664373"/>
                  </a:lnTo>
                  <a:cubicBezTo>
                    <a:pt x="765467" y="658293"/>
                    <a:pt x="754855" y="655253"/>
                    <a:pt x="743842" y="655253"/>
                  </a:cubicBezTo>
                  <a:close/>
                  <a:moveTo>
                    <a:pt x="523218" y="655253"/>
                  </a:moveTo>
                  <a:cubicBezTo>
                    <a:pt x="505322" y="655253"/>
                    <a:pt x="489117" y="659211"/>
                    <a:pt x="474605" y="667127"/>
                  </a:cubicBezTo>
                  <a:cubicBezTo>
                    <a:pt x="460092" y="675043"/>
                    <a:pt x="448878" y="686515"/>
                    <a:pt x="440963" y="701543"/>
                  </a:cubicBezTo>
                  <a:cubicBezTo>
                    <a:pt x="433047" y="716572"/>
                    <a:pt x="429089" y="732117"/>
                    <a:pt x="429089" y="748178"/>
                  </a:cubicBezTo>
                  <a:cubicBezTo>
                    <a:pt x="429089" y="769172"/>
                    <a:pt x="433047" y="786982"/>
                    <a:pt x="440963" y="801609"/>
                  </a:cubicBezTo>
                  <a:cubicBezTo>
                    <a:pt x="448878" y="816236"/>
                    <a:pt x="460437" y="827336"/>
                    <a:pt x="475637" y="834907"/>
                  </a:cubicBezTo>
                  <a:cubicBezTo>
                    <a:pt x="490838" y="842479"/>
                    <a:pt x="506813" y="846265"/>
                    <a:pt x="523562" y="846265"/>
                  </a:cubicBezTo>
                  <a:cubicBezTo>
                    <a:pt x="550637" y="846265"/>
                    <a:pt x="573093" y="837173"/>
                    <a:pt x="590933" y="818990"/>
                  </a:cubicBezTo>
                  <a:cubicBezTo>
                    <a:pt x="608772" y="800806"/>
                    <a:pt x="617691" y="777891"/>
                    <a:pt x="617691" y="750243"/>
                  </a:cubicBezTo>
                  <a:cubicBezTo>
                    <a:pt x="617691" y="722824"/>
                    <a:pt x="608858" y="700138"/>
                    <a:pt x="591191" y="682184"/>
                  </a:cubicBezTo>
                  <a:cubicBezTo>
                    <a:pt x="573524" y="664230"/>
                    <a:pt x="550866" y="655253"/>
                    <a:pt x="523218" y="655253"/>
                  </a:cubicBezTo>
                  <a:close/>
                  <a:moveTo>
                    <a:pt x="234208" y="632538"/>
                  </a:moveTo>
                  <a:lnTo>
                    <a:pt x="257095" y="632538"/>
                  </a:lnTo>
                  <a:cubicBezTo>
                    <a:pt x="277859" y="632538"/>
                    <a:pt x="291798" y="633341"/>
                    <a:pt x="298911" y="634947"/>
                  </a:cubicBezTo>
                  <a:cubicBezTo>
                    <a:pt x="308433" y="637012"/>
                    <a:pt x="316291" y="640970"/>
                    <a:pt x="322486" y="646821"/>
                  </a:cubicBezTo>
                  <a:cubicBezTo>
                    <a:pt x="328681" y="652672"/>
                    <a:pt x="333499" y="660817"/>
                    <a:pt x="336941" y="671257"/>
                  </a:cubicBezTo>
                  <a:cubicBezTo>
                    <a:pt x="340383" y="681696"/>
                    <a:pt x="342104" y="696668"/>
                    <a:pt x="342104" y="716170"/>
                  </a:cubicBezTo>
                  <a:cubicBezTo>
                    <a:pt x="342104" y="735673"/>
                    <a:pt x="340383" y="751074"/>
                    <a:pt x="336941" y="762374"/>
                  </a:cubicBezTo>
                  <a:cubicBezTo>
                    <a:pt x="333499" y="773674"/>
                    <a:pt x="329054" y="781791"/>
                    <a:pt x="323605" y="786724"/>
                  </a:cubicBezTo>
                  <a:cubicBezTo>
                    <a:pt x="318155" y="791657"/>
                    <a:pt x="311301" y="795156"/>
                    <a:pt x="303041" y="797221"/>
                  </a:cubicBezTo>
                  <a:cubicBezTo>
                    <a:pt x="296731" y="798827"/>
                    <a:pt x="286464" y="799630"/>
                    <a:pt x="272238" y="799630"/>
                  </a:cubicBezTo>
                  <a:lnTo>
                    <a:pt x="234208" y="799630"/>
                  </a:lnTo>
                  <a:close/>
                  <a:moveTo>
                    <a:pt x="1243514" y="594852"/>
                  </a:moveTo>
                  <a:lnTo>
                    <a:pt x="1194986" y="623074"/>
                  </a:lnTo>
                  <a:lnTo>
                    <a:pt x="1194986" y="659383"/>
                  </a:lnTo>
                  <a:lnTo>
                    <a:pt x="1172788" y="659383"/>
                  </a:lnTo>
                  <a:lnTo>
                    <a:pt x="1172788" y="697929"/>
                  </a:lnTo>
                  <a:lnTo>
                    <a:pt x="1194986" y="697929"/>
                  </a:lnTo>
                  <a:lnTo>
                    <a:pt x="1194986" y="777604"/>
                  </a:lnTo>
                  <a:cubicBezTo>
                    <a:pt x="1194986" y="794697"/>
                    <a:pt x="1195503" y="806055"/>
                    <a:pt x="1196535" y="811676"/>
                  </a:cubicBezTo>
                  <a:cubicBezTo>
                    <a:pt x="1197797" y="819592"/>
                    <a:pt x="1200063" y="825873"/>
                    <a:pt x="1203332" y="830519"/>
                  </a:cubicBezTo>
                  <a:cubicBezTo>
                    <a:pt x="1206602" y="835165"/>
                    <a:pt x="1211736" y="838951"/>
                    <a:pt x="1218734" y="841877"/>
                  </a:cubicBezTo>
                  <a:cubicBezTo>
                    <a:pt x="1225732" y="844802"/>
                    <a:pt x="1233590" y="846265"/>
                    <a:pt x="1242309" y="846265"/>
                  </a:cubicBezTo>
                  <a:cubicBezTo>
                    <a:pt x="1256535" y="846265"/>
                    <a:pt x="1269269" y="843855"/>
                    <a:pt x="1280511" y="839037"/>
                  </a:cubicBezTo>
                  <a:lnTo>
                    <a:pt x="1276381" y="801523"/>
                  </a:lnTo>
                  <a:cubicBezTo>
                    <a:pt x="1267892" y="804621"/>
                    <a:pt x="1261410" y="806169"/>
                    <a:pt x="1256936" y="806169"/>
                  </a:cubicBezTo>
                  <a:cubicBezTo>
                    <a:pt x="1253724" y="806169"/>
                    <a:pt x="1250999" y="805366"/>
                    <a:pt x="1248762" y="803760"/>
                  </a:cubicBezTo>
                  <a:cubicBezTo>
                    <a:pt x="1246525" y="802154"/>
                    <a:pt x="1245091" y="800118"/>
                    <a:pt x="1244460" y="797651"/>
                  </a:cubicBezTo>
                  <a:cubicBezTo>
                    <a:pt x="1243829" y="795185"/>
                    <a:pt x="1243514" y="786495"/>
                    <a:pt x="1243514" y="771581"/>
                  </a:cubicBezTo>
                  <a:lnTo>
                    <a:pt x="1243514" y="697929"/>
                  </a:lnTo>
                  <a:lnTo>
                    <a:pt x="1276554" y="697929"/>
                  </a:lnTo>
                  <a:lnTo>
                    <a:pt x="1276554" y="659383"/>
                  </a:lnTo>
                  <a:lnTo>
                    <a:pt x="1243514" y="659383"/>
                  </a:lnTo>
                  <a:close/>
                  <a:moveTo>
                    <a:pt x="183271" y="589862"/>
                  </a:moveTo>
                  <a:lnTo>
                    <a:pt x="183271" y="842135"/>
                  </a:lnTo>
                  <a:lnTo>
                    <a:pt x="279121" y="842135"/>
                  </a:lnTo>
                  <a:cubicBezTo>
                    <a:pt x="297936" y="842135"/>
                    <a:pt x="312964" y="840356"/>
                    <a:pt x="324207" y="836800"/>
                  </a:cubicBezTo>
                  <a:cubicBezTo>
                    <a:pt x="339236" y="831982"/>
                    <a:pt x="351167" y="825271"/>
                    <a:pt x="360000" y="816666"/>
                  </a:cubicBezTo>
                  <a:cubicBezTo>
                    <a:pt x="371702" y="805309"/>
                    <a:pt x="380707" y="790453"/>
                    <a:pt x="387017" y="772097"/>
                  </a:cubicBezTo>
                  <a:cubicBezTo>
                    <a:pt x="392180" y="757069"/>
                    <a:pt x="394761" y="739172"/>
                    <a:pt x="394761" y="718407"/>
                  </a:cubicBezTo>
                  <a:cubicBezTo>
                    <a:pt x="394761" y="694775"/>
                    <a:pt x="392007" y="674899"/>
                    <a:pt x="386501" y="658781"/>
                  </a:cubicBezTo>
                  <a:cubicBezTo>
                    <a:pt x="380994" y="642662"/>
                    <a:pt x="372964" y="629039"/>
                    <a:pt x="362409" y="617911"/>
                  </a:cubicBezTo>
                  <a:cubicBezTo>
                    <a:pt x="351855" y="606783"/>
                    <a:pt x="339178" y="599039"/>
                    <a:pt x="324379" y="594680"/>
                  </a:cubicBezTo>
                  <a:cubicBezTo>
                    <a:pt x="313366" y="591468"/>
                    <a:pt x="297362" y="589862"/>
                    <a:pt x="276368" y="589862"/>
                  </a:cubicBezTo>
                  <a:close/>
                  <a:moveTo>
                    <a:pt x="737858" y="0"/>
                  </a:moveTo>
                  <a:cubicBezTo>
                    <a:pt x="1145366" y="0"/>
                    <a:pt x="1475716" y="319040"/>
                    <a:pt x="1475716" y="712596"/>
                  </a:cubicBezTo>
                  <a:cubicBezTo>
                    <a:pt x="1475716" y="1106152"/>
                    <a:pt x="1145366" y="1425192"/>
                    <a:pt x="737858" y="1425192"/>
                  </a:cubicBezTo>
                  <a:cubicBezTo>
                    <a:pt x="330350" y="1425192"/>
                    <a:pt x="0" y="1106152"/>
                    <a:pt x="0" y="712596"/>
                  </a:cubicBezTo>
                  <a:cubicBezTo>
                    <a:pt x="0" y="319040"/>
                    <a:pt x="330350" y="0"/>
                    <a:pt x="737858" y="0"/>
                  </a:cubicBezTo>
                  <a:close/>
                </a:path>
              </a:pathLst>
            </a:custGeom>
            <a:ln w="53975" cap="rnd">
              <a:solidFill>
                <a:schemeClr val="bg1"/>
              </a:solidFill>
              <a:prstDash val="solid"/>
            </a:ln>
            <a:effectLst>
              <a:outerShdw sx="1000" sy="1000" algn="bl" rotWithShape="0">
                <a:srgbClr val="000000"/>
              </a:outerShdw>
            </a:effectLst>
          </p:spPr>
        </p:pic>
      </p:grpSp>
      <p:grpSp>
        <p:nvGrpSpPr>
          <p:cNvPr id="9" name="Group 8">
            <a:extLst>
              <a:ext uri="{FF2B5EF4-FFF2-40B4-BE49-F238E27FC236}">
                <a16:creationId xmlns:a16="http://schemas.microsoft.com/office/drawing/2014/main" id="{24713B28-CCBB-5F3A-FEE4-F887EA11454A}"/>
              </a:ext>
            </a:extLst>
          </p:cNvPr>
          <p:cNvGrpSpPr/>
          <p:nvPr/>
        </p:nvGrpSpPr>
        <p:grpSpPr>
          <a:xfrm>
            <a:off x="-1322149" y="4639828"/>
            <a:ext cx="1077588" cy="1022154"/>
            <a:chOff x="169335" y="5554541"/>
            <a:chExt cx="1293106" cy="1226585"/>
          </a:xfrm>
        </p:grpSpPr>
        <p:sp>
          <p:nvSpPr>
            <p:cNvPr id="10" name="Oval 9">
              <a:extLst>
                <a:ext uri="{FF2B5EF4-FFF2-40B4-BE49-F238E27FC236}">
                  <a16:creationId xmlns:a16="http://schemas.microsoft.com/office/drawing/2014/main" id="{A97BC8E3-B285-ECDE-36A8-12FA83C5D1C3}"/>
                </a:ext>
              </a:extLst>
            </p:cNvPr>
            <p:cNvSpPr/>
            <p:nvPr/>
          </p:nvSpPr>
          <p:spPr>
            <a:xfrm>
              <a:off x="215217" y="5646775"/>
              <a:ext cx="1218327" cy="1049580"/>
            </a:xfrm>
            <a:prstGeom prst="ellipse">
              <a:avLst/>
            </a:prstGeom>
            <a:solidFill>
              <a:schemeClr val="bg1"/>
            </a:solidFill>
            <a:ln w="539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sz="1500">
                <a:solidFill>
                  <a:prstClr val="white"/>
                </a:solidFill>
                <a:latin typeface="Calibri" panose="020F0502020204030204"/>
              </a:endParaRPr>
            </a:p>
          </p:txBody>
        </p:sp>
        <p:pic>
          <p:nvPicPr>
            <p:cNvPr id="11" name="Picture 10">
              <a:extLst>
                <a:ext uri="{FF2B5EF4-FFF2-40B4-BE49-F238E27FC236}">
                  <a16:creationId xmlns:a16="http://schemas.microsoft.com/office/drawing/2014/main" id="{A922866D-D76F-3826-1659-B9A8F01122EB}"/>
                </a:ext>
              </a:extLst>
            </p:cNvPr>
            <p:cNvPicPr>
              <a:picLocks noChangeAspect="1" noChangeArrowheads="1"/>
            </p:cNvPicPr>
            <p:nvPr/>
          </p:nvPicPr>
          <p:blipFill>
            <a:blip r:embed="rId6" cstate="email">
              <a:duotone>
                <a:prstClr val="black"/>
                <a:schemeClr val="accent6">
                  <a:lumMod val="75000"/>
                  <a:tint val="45000"/>
                  <a:satMod val="400000"/>
                </a:schemeClr>
              </a:duotone>
              <a:extLst>
                <a:ext uri="{28A0092B-C50C-407E-A947-70E740481C1C}">
                  <a14:useLocalDpi xmlns:a14="http://schemas.microsoft.com/office/drawing/2010/main"/>
                </a:ext>
              </a:extLst>
            </a:blip>
            <a:srcRect/>
            <a:stretch/>
          </p:blipFill>
          <p:spPr bwMode="auto">
            <a:xfrm>
              <a:off x="169335" y="5554541"/>
              <a:ext cx="1293106" cy="1226585"/>
            </a:xfrm>
            <a:custGeom>
              <a:avLst/>
              <a:gdLst/>
              <a:ahLst/>
              <a:cxnLst/>
              <a:rect l="l" t="t" r="r" b="b"/>
              <a:pathLst>
                <a:path w="1587684" h="1470190">
                  <a:moveTo>
                    <a:pt x="1186786" y="717625"/>
                  </a:moveTo>
                  <a:cubicBezTo>
                    <a:pt x="1198252" y="717625"/>
                    <a:pt x="1207985" y="721858"/>
                    <a:pt x="1215984" y="730325"/>
                  </a:cubicBezTo>
                  <a:cubicBezTo>
                    <a:pt x="1223984" y="738791"/>
                    <a:pt x="1228183" y="751157"/>
                    <a:pt x="1228583" y="767422"/>
                  </a:cubicBezTo>
                  <a:lnTo>
                    <a:pt x="1144588" y="767422"/>
                  </a:lnTo>
                  <a:cubicBezTo>
                    <a:pt x="1144455" y="752090"/>
                    <a:pt x="1148388" y="739957"/>
                    <a:pt x="1156388" y="731025"/>
                  </a:cubicBezTo>
                  <a:cubicBezTo>
                    <a:pt x="1164387" y="722092"/>
                    <a:pt x="1174520" y="717625"/>
                    <a:pt x="1186786" y="717625"/>
                  </a:cubicBezTo>
                  <a:close/>
                  <a:moveTo>
                    <a:pt x="1307192" y="679428"/>
                  </a:moveTo>
                  <a:lnTo>
                    <a:pt x="1380588" y="782421"/>
                  </a:lnTo>
                  <a:lnTo>
                    <a:pt x="1303993" y="891815"/>
                  </a:lnTo>
                  <a:lnTo>
                    <a:pt x="1369789" y="891815"/>
                  </a:lnTo>
                  <a:lnTo>
                    <a:pt x="1413386" y="826019"/>
                  </a:lnTo>
                  <a:lnTo>
                    <a:pt x="1456583" y="891815"/>
                  </a:lnTo>
                  <a:lnTo>
                    <a:pt x="1525579" y="891815"/>
                  </a:lnTo>
                  <a:lnTo>
                    <a:pt x="1446984" y="780022"/>
                  </a:lnTo>
                  <a:lnTo>
                    <a:pt x="1518980" y="679428"/>
                  </a:lnTo>
                  <a:lnTo>
                    <a:pt x="1452984" y="679428"/>
                  </a:lnTo>
                  <a:lnTo>
                    <a:pt x="1413386" y="737824"/>
                  </a:lnTo>
                  <a:lnTo>
                    <a:pt x="1375788" y="679428"/>
                  </a:lnTo>
                  <a:close/>
                  <a:moveTo>
                    <a:pt x="396341" y="679428"/>
                  </a:moveTo>
                  <a:lnTo>
                    <a:pt x="396341" y="813820"/>
                  </a:lnTo>
                  <a:cubicBezTo>
                    <a:pt x="396341" y="833818"/>
                    <a:pt x="398874" y="849484"/>
                    <a:pt x="403940" y="860817"/>
                  </a:cubicBezTo>
                  <a:cubicBezTo>
                    <a:pt x="409007" y="872149"/>
                    <a:pt x="417206" y="880949"/>
                    <a:pt x="428539" y="887215"/>
                  </a:cubicBezTo>
                  <a:cubicBezTo>
                    <a:pt x="439872" y="893481"/>
                    <a:pt x="452671" y="896614"/>
                    <a:pt x="466937" y="896614"/>
                  </a:cubicBezTo>
                  <a:cubicBezTo>
                    <a:pt x="480936" y="896614"/>
                    <a:pt x="494235" y="893348"/>
                    <a:pt x="506834" y="886815"/>
                  </a:cubicBezTo>
                  <a:cubicBezTo>
                    <a:pt x="519433" y="880282"/>
                    <a:pt x="529599" y="871349"/>
                    <a:pt x="537332" y="860017"/>
                  </a:cubicBezTo>
                  <a:lnTo>
                    <a:pt x="537332" y="891815"/>
                  </a:lnTo>
                  <a:lnTo>
                    <a:pt x="589529" y="891815"/>
                  </a:lnTo>
                  <a:lnTo>
                    <a:pt x="589529" y="679428"/>
                  </a:lnTo>
                  <a:lnTo>
                    <a:pt x="533333" y="679428"/>
                  </a:lnTo>
                  <a:lnTo>
                    <a:pt x="533333" y="769022"/>
                  </a:lnTo>
                  <a:cubicBezTo>
                    <a:pt x="533333" y="799420"/>
                    <a:pt x="531933" y="818519"/>
                    <a:pt x="529133" y="826319"/>
                  </a:cubicBezTo>
                  <a:cubicBezTo>
                    <a:pt x="526333" y="834118"/>
                    <a:pt x="521133" y="840651"/>
                    <a:pt x="513534" y="845918"/>
                  </a:cubicBezTo>
                  <a:cubicBezTo>
                    <a:pt x="505934" y="851184"/>
                    <a:pt x="497335" y="853817"/>
                    <a:pt x="487735" y="853817"/>
                  </a:cubicBezTo>
                  <a:cubicBezTo>
                    <a:pt x="479336" y="853817"/>
                    <a:pt x="472403" y="851851"/>
                    <a:pt x="466937" y="847917"/>
                  </a:cubicBezTo>
                  <a:cubicBezTo>
                    <a:pt x="461470" y="843984"/>
                    <a:pt x="457704" y="838651"/>
                    <a:pt x="455637" y="831918"/>
                  </a:cubicBezTo>
                  <a:cubicBezTo>
                    <a:pt x="453571" y="825185"/>
                    <a:pt x="452537" y="806887"/>
                    <a:pt x="452537" y="777022"/>
                  </a:cubicBezTo>
                  <a:lnTo>
                    <a:pt x="452537" y="679428"/>
                  </a:lnTo>
                  <a:close/>
                  <a:moveTo>
                    <a:pt x="1183386" y="674628"/>
                  </a:moveTo>
                  <a:cubicBezTo>
                    <a:pt x="1155254" y="674628"/>
                    <a:pt x="1131989" y="684594"/>
                    <a:pt x="1113590" y="704526"/>
                  </a:cubicBezTo>
                  <a:cubicBezTo>
                    <a:pt x="1095191" y="724458"/>
                    <a:pt x="1085992" y="752023"/>
                    <a:pt x="1085992" y="787221"/>
                  </a:cubicBezTo>
                  <a:cubicBezTo>
                    <a:pt x="1085992" y="816686"/>
                    <a:pt x="1092992" y="841084"/>
                    <a:pt x="1106991" y="860417"/>
                  </a:cubicBezTo>
                  <a:cubicBezTo>
                    <a:pt x="1124723" y="884549"/>
                    <a:pt x="1152055" y="896614"/>
                    <a:pt x="1188986" y="896614"/>
                  </a:cubicBezTo>
                  <a:cubicBezTo>
                    <a:pt x="1212318" y="896614"/>
                    <a:pt x="1231750" y="891248"/>
                    <a:pt x="1247282" y="880515"/>
                  </a:cubicBezTo>
                  <a:cubicBezTo>
                    <a:pt x="1262814" y="869783"/>
                    <a:pt x="1274180" y="854150"/>
                    <a:pt x="1281380" y="833618"/>
                  </a:cubicBezTo>
                  <a:lnTo>
                    <a:pt x="1225383" y="824219"/>
                  </a:lnTo>
                  <a:cubicBezTo>
                    <a:pt x="1222317" y="834885"/>
                    <a:pt x="1217784" y="842618"/>
                    <a:pt x="1211784" y="847417"/>
                  </a:cubicBezTo>
                  <a:cubicBezTo>
                    <a:pt x="1205785" y="852217"/>
                    <a:pt x="1198385" y="854617"/>
                    <a:pt x="1189586" y="854617"/>
                  </a:cubicBezTo>
                  <a:cubicBezTo>
                    <a:pt x="1176653" y="854617"/>
                    <a:pt x="1165854" y="849984"/>
                    <a:pt x="1157188" y="840718"/>
                  </a:cubicBezTo>
                  <a:cubicBezTo>
                    <a:pt x="1148521" y="831452"/>
                    <a:pt x="1143988" y="818486"/>
                    <a:pt x="1143588" y="801820"/>
                  </a:cubicBezTo>
                  <a:lnTo>
                    <a:pt x="1284380" y="801820"/>
                  </a:lnTo>
                  <a:cubicBezTo>
                    <a:pt x="1285180" y="758756"/>
                    <a:pt x="1276447" y="726792"/>
                    <a:pt x="1258181" y="705926"/>
                  </a:cubicBezTo>
                  <a:cubicBezTo>
                    <a:pt x="1239916" y="685061"/>
                    <a:pt x="1214984" y="674628"/>
                    <a:pt x="1183386" y="674628"/>
                  </a:cubicBezTo>
                  <a:close/>
                  <a:moveTo>
                    <a:pt x="951186" y="674628"/>
                  </a:moveTo>
                  <a:cubicBezTo>
                    <a:pt x="920655" y="674628"/>
                    <a:pt x="898123" y="680894"/>
                    <a:pt x="883590" y="693427"/>
                  </a:cubicBezTo>
                  <a:cubicBezTo>
                    <a:pt x="869058" y="705959"/>
                    <a:pt x="861792" y="721425"/>
                    <a:pt x="861792" y="739824"/>
                  </a:cubicBezTo>
                  <a:cubicBezTo>
                    <a:pt x="861792" y="760223"/>
                    <a:pt x="870191" y="776155"/>
                    <a:pt x="886990" y="787621"/>
                  </a:cubicBezTo>
                  <a:cubicBezTo>
                    <a:pt x="899123" y="795887"/>
                    <a:pt x="927854" y="805020"/>
                    <a:pt x="973185" y="815019"/>
                  </a:cubicBezTo>
                  <a:cubicBezTo>
                    <a:pt x="982918" y="817286"/>
                    <a:pt x="989184" y="819752"/>
                    <a:pt x="991984" y="822419"/>
                  </a:cubicBezTo>
                  <a:cubicBezTo>
                    <a:pt x="994650" y="825219"/>
                    <a:pt x="995983" y="828752"/>
                    <a:pt x="995983" y="833018"/>
                  </a:cubicBezTo>
                  <a:cubicBezTo>
                    <a:pt x="995983" y="839285"/>
                    <a:pt x="993517" y="844284"/>
                    <a:pt x="988584" y="848017"/>
                  </a:cubicBezTo>
                  <a:cubicBezTo>
                    <a:pt x="981251" y="853350"/>
                    <a:pt x="970318" y="856017"/>
                    <a:pt x="955786" y="856017"/>
                  </a:cubicBezTo>
                  <a:cubicBezTo>
                    <a:pt x="942587" y="856017"/>
                    <a:pt x="932321" y="853184"/>
                    <a:pt x="924988" y="847517"/>
                  </a:cubicBezTo>
                  <a:cubicBezTo>
                    <a:pt x="917655" y="841851"/>
                    <a:pt x="912788" y="833552"/>
                    <a:pt x="910389" y="822619"/>
                  </a:cubicBezTo>
                  <a:lnTo>
                    <a:pt x="853992" y="831218"/>
                  </a:lnTo>
                  <a:cubicBezTo>
                    <a:pt x="859192" y="851351"/>
                    <a:pt x="870224" y="867283"/>
                    <a:pt x="887090" y="879016"/>
                  </a:cubicBezTo>
                  <a:cubicBezTo>
                    <a:pt x="903956" y="890748"/>
                    <a:pt x="926854" y="896614"/>
                    <a:pt x="955786" y="896614"/>
                  </a:cubicBezTo>
                  <a:cubicBezTo>
                    <a:pt x="987651" y="896614"/>
                    <a:pt x="1011716" y="889615"/>
                    <a:pt x="1027981" y="875616"/>
                  </a:cubicBezTo>
                  <a:cubicBezTo>
                    <a:pt x="1044247" y="861617"/>
                    <a:pt x="1052380" y="844884"/>
                    <a:pt x="1052380" y="825419"/>
                  </a:cubicBezTo>
                  <a:cubicBezTo>
                    <a:pt x="1052380" y="807553"/>
                    <a:pt x="1046514" y="793621"/>
                    <a:pt x="1034781" y="783621"/>
                  </a:cubicBezTo>
                  <a:cubicBezTo>
                    <a:pt x="1022915" y="773755"/>
                    <a:pt x="1002016" y="765422"/>
                    <a:pt x="972085" y="758623"/>
                  </a:cubicBezTo>
                  <a:cubicBezTo>
                    <a:pt x="942153" y="751823"/>
                    <a:pt x="924654" y="746557"/>
                    <a:pt x="919588" y="742824"/>
                  </a:cubicBezTo>
                  <a:cubicBezTo>
                    <a:pt x="915855" y="740024"/>
                    <a:pt x="913988" y="736624"/>
                    <a:pt x="913988" y="732624"/>
                  </a:cubicBezTo>
                  <a:cubicBezTo>
                    <a:pt x="913988" y="727958"/>
                    <a:pt x="916122" y="724158"/>
                    <a:pt x="920388" y="721225"/>
                  </a:cubicBezTo>
                  <a:cubicBezTo>
                    <a:pt x="926788" y="717092"/>
                    <a:pt x="937387" y="715026"/>
                    <a:pt x="952186" y="715026"/>
                  </a:cubicBezTo>
                  <a:cubicBezTo>
                    <a:pt x="963919" y="715026"/>
                    <a:pt x="972951" y="717225"/>
                    <a:pt x="979284" y="721625"/>
                  </a:cubicBezTo>
                  <a:cubicBezTo>
                    <a:pt x="985617" y="726025"/>
                    <a:pt x="989917" y="732358"/>
                    <a:pt x="992184" y="740624"/>
                  </a:cubicBezTo>
                  <a:lnTo>
                    <a:pt x="1045180" y="730825"/>
                  </a:lnTo>
                  <a:cubicBezTo>
                    <a:pt x="1039847" y="712292"/>
                    <a:pt x="1030115" y="698293"/>
                    <a:pt x="1015982" y="688827"/>
                  </a:cubicBezTo>
                  <a:cubicBezTo>
                    <a:pt x="1001850" y="679361"/>
                    <a:pt x="980251" y="674628"/>
                    <a:pt x="951186" y="674628"/>
                  </a:cubicBezTo>
                  <a:close/>
                  <a:moveTo>
                    <a:pt x="722586" y="674628"/>
                  </a:moveTo>
                  <a:cubicBezTo>
                    <a:pt x="692055" y="674628"/>
                    <a:pt x="669523" y="680894"/>
                    <a:pt x="654990" y="693427"/>
                  </a:cubicBezTo>
                  <a:cubicBezTo>
                    <a:pt x="640458" y="705959"/>
                    <a:pt x="633192" y="721425"/>
                    <a:pt x="633192" y="739824"/>
                  </a:cubicBezTo>
                  <a:cubicBezTo>
                    <a:pt x="633192" y="760223"/>
                    <a:pt x="641591" y="776155"/>
                    <a:pt x="658390" y="787621"/>
                  </a:cubicBezTo>
                  <a:cubicBezTo>
                    <a:pt x="670523" y="795887"/>
                    <a:pt x="699254" y="805020"/>
                    <a:pt x="744585" y="815019"/>
                  </a:cubicBezTo>
                  <a:cubicBezTo>
                    <a:pt x="754318" y="817286"/>
                    <a:pt x="760584" y="819752"/>
                    <a:pt x="763384" y="822419"/>
                  </a:cubicBezTo>
                  <a:cubicBezTo>
                    <a:pt x="766050" y="825219"/>
                    <a:pt x="767383" y="828752"/>
                    <a:pt x="767383" y="833018"/>
                  </a:cubicBezTo>
                  <a:cubicBezTo>
                    <a:pt x="767383" y="839285"/>
                    <a:pt x="764917" y="844284"/>
                    <a:pt x="759984" y="848017"/>
                  </a:cubicBezTo>
                  <a:cubicBezTo>
                    <a:pt x="752651" y="853350"/>
                    <a:pt x="741718" y="856017"/>
                    <a:pt x="727186" y="856017"/>
                  </a:cubicBezTo>
                  <a:cubicBezTo>
                    <a:pt x="713987" y="856017"/>
                    <a:pt x="703721" y="853184"/>
                    <a:pt x="696388" y="847517"/>
                  </a:cubicBezTo>
                  <a:cubicBezTo>
                    <a:pt x="689055" y="841851"/>
                    <a:pt x="684188" y="833552"/>
                    <a:pt x="681789" y="822619"/>
                  </a:cubicBezTo>
                  <a:lnTo>
                    <a:pt x="625392" y="831218"/>
                  </a:lnTo>
                  <a:cubicBezTo>
                    <a:pt x="630592" y="851351"/>
                    <a:pt x="641624" y="867283"/>
                    <a:pt x="658490" y="879016"/>
                  </a:cubicBezTo>
                  <a:cubicBezTo>
                    <a:pt x="675356" y="890748"/>
                    <a:pt x="698254" y="896614"/>
                    <a:pt x="727186" y="896614"/>
                  </a:cubicBezTo>
                  <a:cubicBezTo>
                    <a:pt x="759051" y="896614"/>
                    <a:pt x="783116" y="889615"/>
                    <a:pt x="799381" y="875616"/>
                  </a:cubicBezTo>
                  <a:cubicBezTo>
                    <a:pt x="815647" y="861617"/>
                    <a:pt x="823780" y="844884"/>
                    <a:pt x="823780" y="825419"/>
                  </a:cubicBezTo>
                  <a:cubicBezTo>
                    <a:pt x="823780" y="807553"/>
                    <a:pt x="817914" y="793621"/>
                    <a:pt x="806181" y="783621"/>
                  </a:cubicBezTo>
                  <a:cubicBezTo>
                    <a:pt x="794315" y="773755"/>
                    <a:pt x="773416" y="765422"/>
                    <a:pt x="743485" y="758623"/>
                  </a:cubicBezTo>
                  <a:cubicBezTo>
                    <a:pt x="713553" y="751823"/>
                    <a:pt x="696054" y="746557"/>
                    <a:pt x="690988" y="742824"/>
                  </a:cubicBezTo>
                  <a:cubicBezTo>
                    <a:pt x="687255" y="740024"/>
                    <a:pt x="685388" y="736624"/>
                    <a:pt x="685388" y="732624"/>
                  </a:cubicBezTo>
                  <a:cubicBezTo>
                    <a:pt x="685388" y="727958"/>
                    <a:pt x="687522" y="724158"/>
                    <a:pt x="691788" y="721225"/>
                  </a:cubicBezTo>
                  <a:cubicBezTo>
                    <a:pt x="698188" y="717092"/>
                    <a:pt x="708787" y="715026"/>
                    <a:pt x="723586" y="715026"/>
                  </a:cubicBezTo>
                  <a:cubicBezTo>
                    <a:pt x="735319" y="715026"/>
                    <a:pt x="744351" y="717225"/>
                    <a:pt x="750684" y="721625"/>
                  </a:cubicBezTo>
                  <a:cubicBezTo>
                    <a:pt x="757017" y="726025"/>
                    <a:pt x="761317" y="732358"/>
                    <a:pt x="763584" y="740624"/>
                  </a:cubicBezTo>
                  <a:lnTo>
                    <a:pt x="816580" y="730825"/>
                  </a:lnTo>
                  <a:cubicBezTo>
                    <a:pt x="811247" y="712292"/>
                    <a:pt x="801515" y="698293"/>
                    <a:pt x="787382" y="688827"/>
                  </a:cubicBezTo>
                  <a:cubicBezTo>
                    <a:pt x="773250" y="679361"/>
                    <a:pt x="751651" y="674628"/>
                    <a:pt x="722586" y="674628"/>
                  </a:cubicBezTo>
                  <a:close/>
                  <a:moveTo>
                    <a:pt x="224310" y="593633"/>
                  </a:moveTo>
                  <a:cubicBezTo>
                    <a:pt x="201778" y="593633"/>
                    <a:pt x="182545" y="597033"/>
                    <a:pt x="166613" y="603832"/>
                  </a:cubicBezTo>
                  <a:cubicBezTo>
                    <a:pt x="150681" y="610632"/>
                    <a:pt x="138481" y="620531"/>
                    <a:pt x="130015" y="633531"/>
                  </a:cubicBezTo>
                  <a:cubicBezTo>
                    <a:pt x="121549" y="646530"/>
                    <a:pt x="117316" y="660496"/>
                    <a:pt x="117316" y="675428"/>
                  </a:cubicBezTo>
                  <a:cubicBezTo>
                    <a:pt x="117316" y="698627"/>
                    <a:pt x="126316" y="718292"/>
                    <a:pt x="144314" y="734424"/>
                  </a:cubicBezTo>
                  <a:cubicBezTo>
                    <a:pt x="157114" y="745890"/>
                    <a:pt x="179379" y="755556"/>
                    <a:pt x="211110" y="763423"/>
                  </a:cubicBezTo>
                  <a:cubicBezTo>
                    <a:pt x="235776" y="769556"/>
                    <a:pt x="251575" y="773822"/>
                    <a:pt x="258507" y="776222"/>
                  </a:cubicBezTo>
                  <a:cubicBezTo>
                    <a:pt x="268640" y="779822"/>
                    <a:pt x="275740" y="784055"/>
                    <a:pt x="279806" y="788921"/>
                  </a:cubicBezTo>
                  <a:cubicBezTo>
                    <a:pt x="283873" y="793787"/>
                    <a:pt x="285906" y="799687"/>
                    <a:pt x="285906" y="806620"/>
                  </a:cubicBezTo>
                  <a:cubicBezTo>
                    <a:pt x="285906" y="817419"/>
                    <a:pt x="281073" y="826852"/>
                    <a:pt x="271407" y="834918"/>
                  </a:cubicBezTo>
                  <a:cubicBezTo>
                    <a:pt x="261741" y="842984"/>
                    <a:pt x="247375" y="847017"/>
                    <a:pt x="228309" y="847017"/>
                  </a:cubicBezTo>
                  <a:cubicBezTo>
                    <a:pt x="210310" y="847017"/>
                    <a:pt x="196011" y="842484"/>
                    <a:pt x="185412" y="833418"/>
                  </a:cubicBezTo>
                  <a:cubicBezTo>
                    <a:pt x="174813" y="824352"/>
                    <a:pt x="167780" y="810153"/>
                    <a:pt x="164313" y="790821"/>
                  </a:cubicBezTo>
                  <a:lnTo>
                    <a:pt x="106717" y="796421"/>
                  </a:lnTo>
                  <a:cubicBezTo>
                    <a:pt x="110583" y="829219"/>
                    <a:pt x="122449" y="854184"/>
                    <a:pt x="142315" y="871316"/>
                  </a:cubicBezTo>
                  <a:cubicBezTo>
                    <a:pt x="162180" y="888448"/>
                    <a:pt x="190645" y="897014"/>
                    <a:pt x="227709" y="897014"/>
                  </a:cubicBezTo>
                  <a:cubicBezTo>
                    <a:pt x="253174" y="897014"/>
                    <a:pt x="274440" y="893448"/>
                    <a:pt x="291505" y="886315"/>
                  </a:cubicBezTo>
                  <a:cubicBezTo>
                    <a:pt x="308571" y="879182"/>
                    <a:pt x="321770" y="868283"/>
                    <a:pt x="331103" y="853617"/>
                  </a:cubicBezTo>
                  <a:cubicBezTo>
                    <a:pt x="340436" y="838951"/>
                    <a:pt x="345102" y="823219"/>
                    <a:pt x="345102" y="806420"/>
                  </a:cubicBezTo>
                  <a:cubicBezTo>
                    <a:pt x="345102" y="787888"/>
                    <a:pt x="341202" y="772322"/>
                    <a:pt x="333403" y="759723"/>
                  </a:cubicBezTo>
                  <a:cubicBezTo>
                    <a:pt x="325603" y="747124"/>
                    <a:pt x="314804" y="737191"/>
                    <a:pt x="301005" y="729925"/>
                  </a:cubicBezTo>
                  <a:cubicBezTo>
                    <a:pt x="287206" y="722658"/>
                    <a:pt x="265907" y="715626"/>
                    <a:pt x="237109" y="708826"/>
                  </a:cubicBezTo>
                  <a:cubicBezTo>
                    <a:pt x="208311" y="702026"/>
                    <a:pt x="190178" y="695493"/>
                    <a:pt x="182712" y="689227"/>
                  </a:cubicBezTo>
                  <a:cubicBezTo>
                    <a:pt x="176846" y="684294"/>
                    <a:pt x="173913" y="678361"/>
                    <a:pt x="173913" y="671428"/>
                  </a:cubicBezTo>
                  <a:cubicBezTo>
                    <a:pt x="173913" y="663829"/>
                    <a:pt x="177046" y="657762"/>
                    <a:pt x="183312" y="653229"/>
                  </a:cubicBezTo>
                  <a:cubicBezTo>
                    <a:pt x="193045" y="646163"/>
                    <a:pt x="206511" y="642630"/>
                    <a:pt x="223710" y="642630"/>
                  </a:cubicBezTo>
                  <a:cubicBezTo>
                    <a:pt x="240375" y="642630"/>
                    <a:pt x="252874" y="645930"/>
                    <a:pt x="261207" y="652529"/>
                  </a:cubicBezTo>
                  <a:cubicBezTo>
                    <a:pt x="269540" y="659129"/>
                    <a:pt x="274973" y="669962"/>
                    <a:pt x="277506" y="685027"/>
                  </a:cubicBezTo>
                  <a:lnTo>
                    <a:pt x="336703" y="682428"/>
                  </a:lnTo>
                  <a:cubicBezTo>
                    <a:pt x="335769" y="655496"/>
                    <a:pt x="326003" y="633964"/>
                    <a:pt x="307405" y="617831"/>
                  </a:cubicBezTo>
                  <a:cubicBezTo>
                    <a:pt x="288806" y="601699"/>
                    <a:pt x="261107" y="593633"/>
                    <a:pt x="224310" y="593633"/>
                  </a:cubicBezTo>
                  <a:close/>
                  <a:moveTo>
                    <a:pt x="793842" y="0"/>
                  </a:moveTo>
                  <a:cubicBezTo>
                    <a:pt x="1232269" y="0"/>
                    <a:pt x="1587684" y="329113"/>
                    <a:pt x="1587684" y="735095"/>
                  </a:cubicBezTo>
                  <a:cubicBezTo>
                    <a:pt x="1587684" y="1141077"/>
                    <a:pt x="1232269" y="1470190"/>
                    <a:pt x="793842" y="1470190"/>
                  </a:cubicBezTo>
                  <a:cubicBezTo>
                    <a:pt x="355415" y="1470190"/>
                    <a:pt x="0" y="1141077"/>
                    <a:pt x="0" y="735095"/>
                  </a:cubicBezTo>
                  <a:cubicBezTo>
                    <a:pt x="0" y="329113"/>
                    <a:pt x="355415" y="0"/>
                    <a:pt x="793842" y="0"/>
                  </a:cubicBezTo>
                  <a:close/>
                </a:path>
              </a:pathLst>
            </a:custGeom>
            <a:ln w="53975" cap="rnd">
              <a:solidFill>
                <a:schemeClr val="bg1"/>
              </a:solidFill>
              <a:prstDash val="solid"/>
            </a:ln>
            <a:effectLst>
              <a:outerShdw sx="1000" sy="1000" algn="bl" rotWithShape="0">
                <a:srgbClr val="000000"/>
              </a:outerShdw>
            </a:effectLst>
            <a:extLst>
              <a:ext uri="{909E8E84-426E-40DD-AFC4-6F175D3DCCD1}">
                <a14:hiddenFill xmlns:a14="http://schemas.microsoft.com/office/drawing/2010/main">
                  <a:solidFill>
                    <a:srgbClr val="FFFFFF"/>
                  </a:solidFill>
                </a14:hiddenFill>
              </a:ext>
            </a:extLst>
          </p:spPr>
        </p:pic>
      </p:grpSp>
      <p:grpSp>
        <p:nvGrpSpPr>
          <p:cNvPr id="15" name="Group 14">
            <a:extLst>
              <a:ext uri="{FF2B5EF4-FFF2-40B4-BE49-F238E27FC236}">
                <a16:creationId xmlns:a16="http://schemas.microsoft.com/office/drawing/2014/main" id="{7628C2F0-DB96-2690-15A6-89D884BCB534}"/>
              </a:ext>
            </a:extLst>
          </p:cNvPr>
          <p:cNvGrpSpPr/>
          <p:nvPr/>
        </p:nvGrpSpPr>
        <p:grpSpPr>
          <a:xfrm>
            <a:off x="-1295521" y="3508358"/>
            <a:ext cx="1060374" cy="1020313"/>
            <a:chOff x="169335" y="4210029"/>
            <a:chExt cx="1272449" cy="1224375"/>
          </a:xfrm>
        </p:grpSpPr>
        <p:sp>
          <p:nvSpPr>
            <p:cNvPr id="17" name="Oval 16">
              <a:extLst>
                <a:ext uri="{FF2B5EF4-FFF2-40B4-BE49-F238E27FC236}">
                  <a16:creationId xmlns:a16="http://schemas.microsoft.com/office/drawing/2014/main" id="{2AD2770B-0FBE-353F-4A7E-78A2E9A0CE13}"/>
                </a:ext>
              </a:extLst>
            </p:cNvPr>
            <p:cNvSpPr/>
            <p:nvPr/>
          </p:nvSpPr>
          <p:spPr>
            <a:xfrm>
              <a:off x="234673" y="4305677"/>
              <a:ext cx="1155267" cy="1049580"/>
            </a:xfrm>
            <a:prstGeom prst="ellipse">
              <a:avLst/>
            </a:prstGeom>
            <a:solidFill>
              <a:schemeClr val="bg1"/>
            </a:solidFill>
            <a:ln w="539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sz="1500">
                <a:solidFill>
                  <a:prstClr val="white"/>
                </a:solidFill>
                <a:latin typeface="Calibri" panose="020F0502020204030204"/>
              </a:endParaRPr>
            </a:p>
          </p:txBody>
        </p:sp>
        <p:pic>
          <p:nvPicPr>
            <p:cNvPr id="18" name="Picture 17">
              <a:extLst>
                <a:ext uri="{FF2B5EF4-FFF2-40B4-BE49-F238E27FC236}">
                  <a16:creationId xmlns:a16="http://schemas.microsoft.com/office/drawing/2014/main" id="{002B5A21-3DA8-66F9-83F5-5F13E2B8EFCF}"/>
                </a:ext>
              </a:extLst>
            </p:cNvPr>
            <p:cNvPicPr>
              <a:picLocks noChangeAspect="1"/>
            </p:cNvPicPr>
            <p:nvPr/>
          </p:nvPicPr>
          <p:blipFill>
            <a:blip r:embed="rId7" cstate="email">
              <a:alphaModFix/>
              <a:duotone>
                <a:prstClr val="black"/>
                <a:srgbClr val="FF969E">
                  <a:tint val="45000"/>
                  <a:satMod val="400000"/>
                </a:srgbClr>
              </a:duotone>
              <a:extLst>
                <a:ext uri="{28A0092B-C50C-407E-A947-70E740481C1C}">
                  <a14:useLocalDpi xmlns:a14="http://schemas.microsoft.com/office/drawing/2010/main"/>
                </a:ext>
                <a:ext uri="{837473B0-CC2E-450A-ABE3-18F120FF3D39}">
                  <a1611:picAttrSrcUrl xmlns:a1611="http://schemas.microsoft.com/office/drawing/2016/11/main" r:id="rId8"/>
                </a:ext>
              </a:extLst>
            </a:blip>
            <a:srcRect/>
            <a:stretch/>
          </p:blipFill>
          <p:spPr>
            <a:xfrm>
              <a:off x="169335" y="4210029"/>
              <a:ext cx="1272449" cy="1224375"/>
            </a:xfrm>
            <a:custGeom>
              <a:avLst/>
              <a:gdLst/>
              <a:ahLst/>
              <a:cxnLst/>
              <a:rect l="l" t="t" r="r" b="b"/>
              <a:pathLst>
                <a:path w="1475716" h="1419962">
                  <a:moveTo>
                    <a:pt x="1041060" y="576731"/>
                  </a:moveTo>
                  <a:lnTo>
                    <a:pt x="1041060" y="869913"/>
                  </a:lnTo>
                  <a:lnTo>
                    <a:pt x="1264047" y="869913"/>
                  </a:lnTo>
                  <a:lnTo>
                    <a:pt x="1264047" y="820516"/>
                  </a:lnTo>
                  <a:lnTo>
                    <a:pt x="1100257" y="820516"/>
                  </a:lnTo>
                  <a:lnTo>
                    <a:pt x="1100257" y="740721"/>
                  </a:lnTo>
                  <a:lnTo>
                    <a:pt x="1247448" y="740721"/>
                  </a:lnTo>
                  <a:lnTo>
                    <a:pt x="1247448" y="691324"/>
                  </a:lnTo>
                  <a:lnTo>
                    <a:pt x="1100257" y="691324"/>
                  </a:lnTo>
                  <a:lnTo>
                    <a:pt x="1100257" y="626328"/>
                  </a:lnTo>
                  <a:lnTo>
                    <a:pt x="1258447" y="626328"/>
                  </a:lnTo>
                  <a:lnTo>
                    <a:pt x="1258447" y="576731"/>
                  </a:lnTo>
                  <a:close/>
                  <a:moveTo>
                    <a:pt x="764835" y="576731"/>
                  </a:moveTo>
                  <a:lnTo>
                    <a:pt x="764835" y="869913"/>
                  </a:lnTo>
                  <a:lnTo>
                    <a:pt x="987822" y="869913"/>
                  </a:lnTo>
                  <a:lnTo>
                    <a:pt x="987822" y="820516"/>
                  </a:lnTo>
                  <a:lnTo>
                    <a:pt x="824032" y="820516"/>
                  </a:lnTo>
                  <a:lnTo>
                    <a:pt x="824032" y="740721"/>
                  </a:lnTo>
                  <a:lnTo>
                    <a:pt x="971223" y="740721"/>
                  </a:lnTo>
                  <a:lnTo>
                    <a:pt x="971223" y="691324"/>
                  </a:lnTo>
                  <a:lnTo>
                    <a:pt x="824032" y="691324"/>
                  </a:lnTo>
                  <a:lnTo>
                    <a:pt x="824032" y="626328"/>
                  </a:lnTo>
                  <a:lnTo>
                    <a:pt x="982222" y="626328"/>
                  </a:lnTo>
                  <a:lnTo>
                    <a:pt x="982222" y="576731"/>
                  </a:lnTo>
                  <a:close/>
                  <a:moveTo>
                    <a:pt x="470160" y="576731"/>
                  </a:moveTo>
                  <a:lnTo>
                    <a:pt x="470160" y="869913"/>
                  </a:lnTo>
                  <a:lnTo>
                    <a:pt x="525157" y="869913"/>
                  </a:lnTo>
                  <a:lnTo>
                    <a:pt x="525157" y="678725"/>
                  </a:lnTo>
                  <a:lnTo>
                    <a:pt x="643350" y="869913"/>
                  </a:lnTo>
                  <a:lnTo>
                    <a:pt x="702746" y="869913"/>
                  </a:lnTo>
                  <a:lnTo>
                    <a:pt x="702746" y="576731"/>
                  </a:lnTo>
                  <a:lnTo>
                    <a:pt x="647749" y="576731"/>
                  </a:lnTo>
                  <a:lnTo>
                    <a:pt x="647749" y="772519"/>
                  </a:lnTo>
                  <a:lnTo>
                    <a:pt x="527757" y="576731"/>
                  </a:lnTo>
                  <a:close/>
                  <a:moveTo>
                    <a:pt x="295929" y="571731"/>
                  </a:moveTo>
                  <a:cubicBezTo>
                    <a:pt x="273397" y="571731"/>
                    <a:pt x="254165" y="575131"/>
                    <a:pt x="238233" y="581931"/>
                  </a:cubicBezTo>
                  <a:cubicBezTo>
                    <a:pt x="222300" y="588730"/>
                    <a:pt x="210101" y="598630"/>
                    <a:pt x="201635" y="611629"/>
                  </a:cubicBezTo>
                  <a:cubicBezTo>
                    <a:pt x="193169" y="624628"/>
                    <a:pt x="188935" y="638594"/>
                    <a:pt x="188935" y="653526"/>
                  </a:cubicBezTo>
                  <a:cubicBezTo>
                    <a:pt x="188935" y="676725"/>
                    <a:pt x="197935" y="696391"/>
                    <a:pt x="215934" y="712523"/>
                  </a:cubicBezTo>
                  <a:cubicBezTo>
                    <a:pt x="228733" y="723989"/>
                    <a:pt x="250998" y="733655"/>
                    <a:pt x="282730" y="741521"/>
                  </a:cubicBezTo>
                  <a:cubicBezTo>
                    <a:pt x="307395" y="747654"/>
                    <a:pt x="323194" y="751920"/>
                    <a:pt x="330127" y="754320"/>
                  </a:cubicBezTo>
                  <a:cubicBezTo>
                    <a:pt x="340260" y="757920"/>
                    <a:pt x="347359" y="762153"/>
                    <a:pt x="351426" y="767020"/>
                  </a:cubicBezTo>
                  <a:cubicBezTo>
                    <a:pt x="355492" y="771886"/>
                    <a:pt x="357525" y="777786"/>
                    <a:pt x="357525" y="784718"/>
                  </a:cubicBezTo>
                  <a:cubicBezTo>
                    <a:pt x="357525" y="795518"/>
                    <a:pt x="352692" y="804951"/>
                    <a:pt x="343026" y="813017"/>
                  </a:cubicBezTo>
                  <a:cubicBezTo>
                    <a:pt x="333360" y="821083"/>
                    <a:pt x="318994" y="825116"/>
                    <a:pt x="299929" y="825116"/>
                  </a:cubicBezTo>
                  <a:cubicBezTo>
                    <a:pt x="281930" y="825116"/>
                    <a:pt x="267631" y="820583"/>
                    <a:pt x="257031" y="811517"/>
                  </a:cubicBezTo>
                  <a:cubicBezTo>
                    <a:pt x="246432" y="802451"/>
                    <a:pt x="239399" y="788252"/>
                    <a:pt x="235933" y="768919"/>
                  </a:cubicBezTo>
                  <a:lnTo>
                    <a:pt x="178336" y="774519"/>
                  </a:lnTo>
                  <a:cubicBezTo>
                    <a:pt x="182203" y="807317"/>
                    <a:pt x="194069" y="832282"/>
                    <a:pt x="213934" y="849414"/>
                  </a:cubicBezTo>
                  <a:cubicBezTo>
                    <a:pt x="233799" y="866547"/>
                    <a:pt x="262264" y="875113"/>
                    <a:pt x="299329" y="875113"/>
                  </a:cubicBezTo>
                  <a:cubicBezTo>
                    <a:pt x="324794" y="875113"/>
                    <a:pt x="346059" y="871546"/>
                    <a:pt x="363125" y="864414"/>
                  </a:cubicBezTo>
                  <a:cubicBezTo>
                    <a:pt x="380190" y="857281"/>
                    <a:pt x="393390" y="846381"/>
                    <a:pt x="402722" y="831716"/>
                  </a:cubicBezTo>
                  <a:cubicBezTo>
                    <a:pt x="412055" y="817050"/>
                    <a:pt x="416722" y="801317"/>
                    <a:pt x="416722" y="784518"/>
                  </a:cubicBezTo>
                  <a:cubicBezTo>
                    <a:pt x="416722" y="765986"/>
                    <a:pt x="412822" y="750421"/>
                    <a:pt x="405022" y="737821"/>
                  </a:cubicBezTo>
                  <a:cubicBezTo>
                    <a:pt x="397223" y="725222"/>
                    <a:pt x="386423" y="715289"/>
                    <a:pt x="372624" y="708023"/>
                  </a:cubicBezTo>
                  <a:cubicBezTo>
                    <a:pt x="358825" y="700757"/>
                    <a:pt x="337526" y="693724"/>
                    <a:pt x="308728" y="686924"/>
                  </a:cubicBezTo>
                  <a:cubicBezTo>
                    <a:pt x="279930" y="680125"/>
                    <a:pt x="261798" y="673592"/>
                    <a:pt x="254332" y="667326"/>
                  </a:cubicBezTo>
                  <a:cubicBezTo>
                    <a:pt x="248465" y="662393"/>
                    <a:pt x="245532" y="656460"/>
                    <a:pt x="245532" y="649527"/>
                  </a:cubicBezTo>
                  <a:cubicBezTo>
                    <a:pt x="245532" y="641927"/>
                    <a:pt x="248665" y="635861"/>
                    <a:pt x="254931" y="631328"/>
                  </a:cubicBezTo>
                  <a:cubicBezTo>
                    <a:pt x="264664" y="624262"/>
                    <a:pt x="278130" y="620728"/>
                    <a:pt x="295329" y="620728"/>
                  </a:cubicBezTo>
                  <a:cubicBezTo>
                    <a:pt x="311995" y="620728"/>
                    <a:pt x="324494" y="624028"/>
                    <a:pt x="332827" y="630628"/>
                  </a:cubicBezTo>
                  <a:cubicBezTo>
                    <a:pt x="341160" y="637227"/>
                    <a:pt x="346593" y="648060"/>
                    <a:pt x="349126" y="663126"/>
                  </a:cubicBezTo>
                  <a:lnTo>
                    <a:pt x="408322" y="660526"/>
                  </a:lnTo>
                  <a:cubicBezTo>
                    <a:pt x="407389" y="633594"/>
                    <a:pt x="397623" y="612062"/>
                    <a:pt x="379024" y="595930"/>
                  </a:cubicBezTo>
                  <a:cubicBezTo>
                    <a:pt x="360425" y="579798"/>
                    <a:pt x="332727" y="571731"/>
                    <a:pt x="295929" y="571731"/>
                  </a:cubicBezTo>
                  <a:close/>
                  <a:moveTo>
                    <a:pt x="737858" y="0"/>
                  </a:moveTo>
                  <a:cubicBezTo>
                    <a:pt x="1145366" y="0"/>
                    <a:pt x="1475716" y="317869"/>
                    <a:pt x="1475716" y="709981"/>
                  </a:cubicBezTo>
                  <a:cubicBezTo>
                    <a:pt x="1475716" y="1102093"/>
                    <a:pt x="1145366" y="1419962"/>
                    <a:pt x="737858" y="1419962"/>
                  </a:cubicBezTo>
                  <a:cubicBezTo>
                    <a:pt x="330350" y="1419962"/>
                    <a:pt x="0" y="1102093"/>
                    <a:pt x="0" y="709981"/>
                  </a:cubicBezTo>
                  <a:cubicBezTo>
                    <a:pt x="0" y="317869"/>
                    <a:pt x="330350" y="0"/>
                    <a:pt x="737858" y="0"/>
                  </a:cubicBezTo>
                  <a:close/>
                </a:path>
              </a:pathLst>
            </a:custGeom>
            <a:ln w="53975">
              <a:solidFill>
                <a:schemeClr val="bg1"/>
              </a:solidFill>
            </a:ln>
          </p:spPr>
        </p:pic>
      </p:grpSp>
      <p:pic>
        <p:nvPicPr>
          <p:cNvPr id="22" name="Picture 21" descr="Breaking Barriers Innovations">
            <a:extLst>
              <a:ext uri="{FF2B5EF4-FFF2-40B4-BE49-F238E27FC236}">
                <a16:creationId xmlns:a16="http://schemas.microsoft.com/office/drawing/2014/main" id="{9F280A16-7C55-9809-9756-61FB0510D0E6}"/>
              </a:ext>
            </a:extLst>
          </p:cNvPr>
          <p:cNvPicPr>
            <a:picLocks noChangeAspect="1" noChangeArrowheads="1"/>
          </p:cNvPicPr>
          <p:nvPr/>
        </p:nvPicPr>
        <p:blipFill>
          <a:blip r:embed="rId9" cstate="email">
            <a:duotone>
              <a:prstClr val="black"/>
              <a:schemeClr val="bg1">
                <a:tint val="45000"/>
                <a:satMod val="400000"/>
              </a:schemeClr>
            </a:duotone>
            <a:extLst>
              <a:ext uri="{BEBA8EAE-BF5A-486C-A8C5-ECC9F3942E4B}">
                <a14:imgProps xmlns:a14="http://schemas.microsoft.com/office/drawing/2010/main">
                  <a14:imgLayer r:embed="rId10">
                    <a14:imgEffect>
                      <a14:sharpenSoften amount="58000"/>
                    </a14:imgEffect>
                    <a14:imgEffect>
                      <a14:brightnessContrast bright="100000" contrast="100000"/>
                    </a14:imgEffect>
                  </a14:imgLayer>
                </a14:imgProps>
              </a:ext>
              <a:ext uri="{28A0092B-C50C-407E-A947-70E740481C1C}">
                <a14:useLocalDpi xmlns:a14="http://schemas.microsoft.com/office/drawing/2010/main"/>
              </a:ext>
            </a:extLst>
          </a:blip>
          <a:srcRect/>
          <a:stretch>
            <a:fillRect/>
          </a:stretch>
        </p:blipFill>
        <p:spPr bwMode="auto">
          <a:xfrm>
            <a:off x="10554947" y="128954"/>
            <a:ext cx="1344606" cy="1093613"/>
          </a:xfrm>
          <a:prstGeom prst="rect">
            <a:avLst/>
          </a:prstGeom>
          <a:noFill/>
          <a:extLst>
            <a:ext uri="{909E8E84-426E-40DD-AFC4-6F175D3DCCD1}">
              <a14:hiddenFill xmlns:a14="http://schemas.microsoft.com/office/drawing/2010/main">
                <a:solidFill>
                  <a:srgbClr val="FFFFFF"/>
                </a:solidFill>
              </a14:hiddenFill>
            </a:ext>
          </a:extLst>
        </p:spPr>
      </p:pic>
      <p:sp>
        <p:nvSpPr>
          <p:cNvPr id="13" name="Rounded Rectangle 12">
            <a:extLst>
              <a:ext uri="{FF2B5EF4-FFF2-40B4-BE49-F238E27FC236}">
                <a16:creationId xmlns:a16="http://schemas.microsoft.com/office/drawing/2014/main" id="{9EF68AC1-D3ED-AA7B-F3FD-5F1F3A5713F7}"/>
              </a:ext>
            </a:extLst>
          </p:cNvPr>
          <p:cNvSpPr/>
          <p:nvPr/>
        </p:nvSpPr>
        <p:spPr>
          <a:xfrm>
            <a:off x="2414154" y="2280031"/>
            <a:ext cx="2219281" cy="406531"/>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097280">
              <a:defRPr/>
            </a:pPr>
            <a:r>
              <a:rPr lang="en-GB" sz="2160" b="1">
                <a:solidFill>
                  <a:schemeClr val="bg1"/>
                </a:solidFill>
                <a:latin typeface="Arial" panose="020B0604020202020204" pitchFamily="34" charset="0"/>
                <a:cs typeface="Arial" panose="020B0604020202020204" pitchFamily="34" charset="0"/>
              </a:rPr>
              <a:t>Area Profile</a:t>
            </a:r>
          </a:p>
        </p:txBody>
      </p:sp>
      <p:sp>
        <p:nvSpPr>
          <p:cNvPr id="14" name="Rounded Rectangle 13">
            <a:extLst>
              <a:ext uri="{FF2B5EF4-FFF2-40B4-BE49-F238E27FC236}">
                <a16:creationId xmlns:a16="http://schemas.microsoft.com/office/drawing/2014/main" id="{C5B852A4-8FC4-A444-AA55-E60BF25678AF}"/>
              </a:ext>
            </a:extLst>
          </p:cNvPr>
          <p:cNvSpPr/>
          <p:nvPr/>
        </p:nvSpPr>
        <p:spPr>
          <a:xfrm>
            <a:off x="3188914" y="4786416"/>
            <a:ext cx="3354565" cy="495386"/>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172800" tIns="54864" rIns="109728" bIns="54864" rtlCol="0" anchor="ctr"/>
          <a:lstStyle/>
          <a:p>
            <a:pPr>
              <a:defRPr/>
            </a:pPr>
            <a:r>
              <a:rPr lang="en-GB" b="1">
                <a:solidFill>
                  <a:prstClr val="white"/>
                </a:solidFill>
                <a:latin typeface="Arial"/>
                <a:cs typeface="Arial"/>
              </a:rPr>
              <a:t>cost of lost employment productivity Thanet</a:t>
            </a:r>
            <a:endParaRPr lang="en-US">
              <a:solidFill>
                <a:prstClr val="white"/>
              </a:solidFill>
            </a:endParaRPr>
          </a:p>
        </p:txBody>
      </p:sp>
      <p:sp>
        <p:nvSpPr>
          <p:cNvPr id="25" name="Rounded Rectangle 24">
            <a:extLst>
              <a:ext uri="{FF2B5EF4-FFF2-40B4-BE49-F238E27FC236}">
                <a16:creationId xmlns:a16="http://schemas.microsoft.com/office/drawing/2014/main" id="{59D95434-1B6C-AEA0-42A0-9BCFE3E1307A}"/>
              </a:ext>
            </a:extLst>
          </p:cNvPr>
          <p:cNvSpPr/>
          <p:nvPr/>
        </p:nvSpPr>
        <p:spPr>
          <a:xfrm>
            <a:off x="3188914" y="3892325"/>
            <a:ext cx="2877575" cy="495386"/>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172800" rtlCol="0" anchor="ctr"/>
          <a:lstStyle/>
          <a:p>
            <a:pPr defTabSz="1097280">
              <a:defRPr/>
            </a:pPr>
            <a:r>
              <a:rPr lang="en-GB" b="1" dirty="0">
                <a:solidFill>
                  <a:prstClr val="white"/>
                </a:solidFill>
                <a:latin typeface="Arial" panose="020B0604020202020204" pitchFamily="34" charset="0"/>
                <a:cs typeface="Arial" panose="020B0604020202020204" pitchFamily="34" charset="0"/>
              </a:rPr>
              <a:t>of completed suicides in Kent and Medway are males</a:t>
            </a:r>
          </a:p>
        </p:txBody>
      </p:sp>
      <p:sp>
        <p:nvSpPr>
          <p:cNvPr id="26" name="Rounded Rectangle 25">
            <a:extLst>
              <a:ext uri="{FF2B5EF4-FFF2-40B4-BE49-F238E27FC236}">
                <a16:creationId xmlns:a16="http://schemas.microsoft.com/office/drawing/2014/main" id="{3D5DA74B-A57A-AE3E-37D1-C5CA0C0A43EC}"/>
              </a:ext>
            </a:extLst>
          </p:cNvPr>
          <p:cNvSpPr/>
          <p:nvPr/>
        </p:nvSpPr>
        <p:spPr>
          <a:xfrm>
            <a:off x="3188914" y="3025081"/>
            <a:ext cx="3165507" cy="495386"/>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172800" rtlCol="0" anchor="ctr"/>
          <a:lstStyle/>
          <a:p>
            <a:pPr defTabSz="1097280">
              <a:defRPr/>
            </a:pPr>
            <a:r>
              <a:rPr lang="en-GB" b="1" dirty="0">
                <a:solidFill>
                  <a:prstClr val="white"/>
                </a:solidFill>
                <a:latin typeface="Arial" panose="020B0604020202020204" pitchFamily="34" charset="0"/>
                <a:cs typeface="Arial" panose="020B0604020202020204" pitchFamily="34" charset="0"/>
              </a:rPr>
              <a:t>highest rate of completed suicide in the ICB</a:t>
            </a:r>
            <a:endParaRPr lang="en-GB" dirty="0">
              <a:solidFill>
                <a:prstClr val="white"/>
              </a:solidFill>
              <a:latin typeface="Arial" panose="020B0604020202020204" pitchFamily="34" charset="0"/>
              <a:cs typeface="Arial" panose="020B0604020202020204" pitchFamily="34" charset="0"/>
            </a:endParaRPr>
          </a:p>
        </p:txBody>
      </p:sp>
      <p:sp>
        <p:nvSpPr>
          <p:cNvPr id="27" name="Oval 26">
            <a:extLst>
              <a:ext uri="{FF2B5EF4-FFF2-40B4-BE49-F238E27FC236}">
                <a16:creationId xmlns:a16="http://schemas.microsoft.com/office/drawing/2014/main" id="{C084A6BC-2ED7-B812-1297-C404508E35C9}"/>
              </a:ext>
            </a:extLst>
          </p:cNvPr>
          <p:cNvSpPr/>
          <p:nvPr/>
        </p:nvSpPr>
        <p:spPr>
          <a:xfrm>
            <a:off x="2443798" y="4727730"/>
            <a:ext cx="716977" cy="633854"/>
          </a:xfrm>
          <a:prstGeom prst="ellipse">
            <a:avLst/>
          </a:prstGeom>
          <a:solidFill>
            <a:srgbClr val="1E263E"/>
          </a:solidFill>
          <a:ln w="317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none" lIns="109728" tIns="54864" rIns="109728" bIns="54864" rtlCol="0" anchor="ctr"/>
          <a:lstStyle/>
          <a:p>
            <a:pPr algn="ctr" defTabSz="1097280">
              <a:defRPr/>
            </a:pPr>
            <a:r>
              <a:rPr lang="en-GB" sz="1400" b="1">
                <a:solidFill>
                  <a:prstClr val="white"/>
                </a:solidFill>
                <a:latin typeface="Arial" panose="020B0604020202020204" pitchFamily="34" charset="0"/>
                <a:cs typeface="Arial" panose="020B0604020202020204" pitchFamily="34" charset="0"/>
              </a:rPr>
              <a:t>£</a:t>
            </a:r>
            <a:r>
              <a:rPr lang="en-GB" b="1">
                <a:solidFill>
                  <a:prstClr val="white"/>
                </a:solidFill>
                <a:latin typeface="Arial" panose="020B0604020202020204" pitchFamily="34" charset="0"/>
                <a:cs typeface="Arial" panose="020B0604020202020204" pitchFamily="34" charset="0"/>
              </a:rPr>
              <a:t>22.5m</a:t>
            </a:r>
          </a:p>
        </p:txBody>
      </p:sp>
      <p:sp>
        <p:nvSpPr>
          <p:cNvPr id="28" name="Oval 27">
            <a:extLst>
              <a:ext uri="{FF2B5EF4-FFF2-40B4-BE49-F238E27FC236}">
                <a16:creationId xmlns:a16="http://schemas.microsoft.com/office/drawing/2014/main" id="{B580465A-9282-F81A-C334-D3A60830359C}"/>
              </a:ext>
            </a:extLst>
          </p:cNvPr>
          <p:cNvSpPr/>
          <p:nvPr/>
        </p:nvSpPr>
        <p:spPr>
          <a:xfrm>
            <a:off x="2436113" y="3819272"/>
            <a:ext cx="716977" cy="633854"/>
          </a:xfrm>
          <a:prstGeom prst="ellipse">
            <a:avLst/>
          </a:prstGeom>
          <a:solidFill>
            <a:srgbClr val="1E263E"/>
          </a:solidFill>
          <a:ln w="317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defTabSz="1097280">
              <a:defRPr/>
            </a:pPr>
            <a:r>
              <a:rPr lang="en-GB" b="1">
                <a:solidFill>
                  <a:prstClr val="white"/>
                </a:solidFill>
                <a:latin typeface="Arial" panose="020B0604020202020204" pitchFamily="34" charset="0"/>
                <a:cs typeface="Arial" panose="020B0604020202020204" pitchFamily="34" charset="0"/>
              </a:rPr>
              <a:t>75%</a:t>
            </a:r>
          </a:p>
        </p:txBody>
      </p:sp>
      <p:sp>
        <p:nvSpPr>
          <p:cNvPr id="30" name="Oval 29">
            <a:extLst>
              <a:ext uri="{FF2B5EF4-FFF2-40B4-BE49-F238E27FC236}">
                <a16:creationId xmlns:a16="http://schemas.microsoft.com/office/drawing/2014/main" id="{08832B61-C8C3-E602-11E6-38DF8F91F25E}"/>
              </a:ext>
            </a:extLst>
          </p:cNvPr>
          <p:cNvSpPr/>
          <p:nvPr/>
        </p:nvSpPr>
        <p:spPr>
          <a:xfrm>
            <a:off x="2443798" y="2942093"/>
            <a:ext cx="716977" cy="633854"/>
          </a:xfrm>
          <a:prstGeom prst="ellipse">
            <a:avLst/>
          </a:prstGeom>
          <a:solidFill>
            <a:srgbClr val="1E263E"/>
          </a:solidFill>
          <a:ln w="317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defTabSz="1097280">
              <a:defRPr/>
            </a:pPr>
            <a:r>
              <a:rPr lang="en-GB" b="1">
                <a:solidFill>
                  <a:prstClr val="white"/>
                </a:solidFill>
                <a:latin typeface="Arial" panose="020B0604020202020204" pitchFamily="34" charset="0"/>
                <a:cs typeface="Arial" panose="020B0604020202020204" pitchFamily="34" charset="0"/>
              </a:rPr>
              <a:t>3rd</a:t>
            </a:r>
            <a:endParaRPr lang="en-GB" b="1" baseline="30000">
              <a:solidFill>
                <a:prstClr val="white"/>
              </a:solidFill>
              <a:latin typeface="Arial" panose="020B0604020202020204" pitchFamily="34" charset="0"/>
              <a:cs typeface="Arial" panose="020B0604020202020204" pitchFamily="34" charset="0"/>
            </a:endParaRPr>
          </a:p>
        </p:txBody>
      </p:sp>
      <p:pic>
        <p:nvPicPr>
          <p:cNvPr id="32" name="Picture 31" descr="A logo for a company&#10;&#10;Description automatically generated">
            <a:extLst>
              <a:ext uri="{FF2B5EF4-FFF2-40B4-BE49-F238E27FC236}">
                <a16:creationId xmlns:a16="http://schemas.microsoft.com/office/drawing/2014/main" id="{A5243536-3B81-8C2D-88AA-DFA808ABA9F0}"/>
              </a:ext>
            </a:extLst>
          </p:cNvPr>
          <p:cNvPicPr>
            <a:picLocks noChangeAspect="1"/>
          </p:cNvPicPr>
          <p:nvPr/>
        </p:nvPicPr>
        <p:blipFill>
          <a:blip r:embed="rId11" cstate="screen">
            <a:extLst>
              <a:ext uri="{28A0092B-C50C-407E-A947-70E740481C1C}">
                <a14:useLocalDpi xmlns:a14="http://schemas.microsoft.com/office/drawing/2010/main"/>
              </a:ext>
            </a:extLst>
          </a:blip>
          <a:srcRect t="9973" b="13607"/>
          <a:stretch/>
        </p:blipFill>
        <p:spPr>
          <a:xfrm>
            <a:off x="6940203" y="2150921"/>
            <a:ext cx="1029997" cy="648193"/>
          </a:xfrm>
          <a:prstGeom prst="rect">
            <a:avLst/>
          </a:prstGeom>
        </p:spPr>
      </p:pic>
      <p:pic>
        <p:nvPicPr>
          <p:cNvPr id="33" name="Picture 32" descr="A blue square with white text&#10;&#10;Description automatically generated">
            <a:extLst>
              <a:ext uri="{FF2B5EF4-FFF2-40B4-BE49-F238E27FC236}">
                <a16:creationId xmlns:a16="http://schemas.microsoft.com/office/drawing/2014/main" id="{90E6FF6D-EEA9-614D-DBC1-5E8F103956FE}"/>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1024008" y="1844850"/>
            <a:ext cx="927229" cy="705968"/>
          </a:xfrm>
          <a:prstGeom prst="rect">
            <a:avLst/>
          </a:prstGeom>
        </p:spPr>
      </p:pic>
      <p:pic>
        <p:nvPicPr>
          <p:cNvPr id="34" name="Picture 33" descr="A group of people in red and orange colors&#10;&#10;Description automatically generated">
            <a:extLst>
              <a:ext uri="{FF2B5EF4-FFF2-40B4-BE49-F238E27FC236}">
                <a16:creationId xmlns:a16="http://schemas.microsoft.com/office/drawing/2014/main" id="{0A00C040-4F6C-3C8A-5E2F-DBBBBCC9D1A5}"/>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9367803" y="1828808"/>
            <a:ext cx="1481428" cy="1047024"/>
          </a:xfrm>
          <a:prstGeom prst="rect">
            <a:avLst/>
          </a:prstGeom>
        </p:spPr>
      </p:pic>
      <p:pic>
        <p:nvPicPr>
          <p:cNvPr id="36" name="Picture 35" descr="A logo of a boat company&#10;&#10;Description automatically generated">
            <a:extLst>
              <a:ext uri="{FF2B5EF4-FFF2-40B4-BE49-F238E27FC236}">
                <a16:creationId xmlns:a16="http://schemas.microsoft.com/office/drawing/2014/main" id="{77D70DCD-379A-E0F5-320E-499F871DBBC8}"/>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6940203" y="2999123"/>
            <a:ext cx="1029997" cy="629993"/>
          </a:xfrm>
          <a:prstGeom prst="rect">
            <a:avLst/>
          </a:prstGeom>
        </p:spPr>
      </p:pic>
      <p:pic>
        <p:nvPicPr>
          <p:cNvPr id="37" name="Picture 36" descr="A logo of a police officer&#10;&#10;Description automatically generated">
            <a:extLst>
              <a:ext uri="{FF2B5EF4-FFF2-40B4-BE49-F238E27FC236}">
                <a16:creationId xmlns:a16="http://schemas.microsoft.com/office/drawing/2014/main" id="{8FE1DBD6-522A-A039-0C8C-2CC1C0EC014E}"/>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8109925" y="2169613"/>
            <a:ext cx="1108248" cy="629501"/>
          </a:xfrm>
          <a:prstGeom prst="rect">
            <a:avLst/>
          </a:prstGeom>
        </p:spPr>
      </p:pic>
      <p:pic>
        <p:nvPicPr>
          <p:cNvPr id="38" name="Picture 6" descr="Department for Work and Pensions ...">
            <a:extLst>
              <a:ext uri="{FF2B5EF4-FFF2-40B4-BE49-F238E27FC236}">
                <a16:creationId xmlns:a16="http://schemas.microsoft.com/office/drawing/2014/main" id="{0FE80FF0-771E-1B40-4319-C26B79FAB38B}"/>
              </a:ext>
            </a:extLst>
          </p:cNvPr>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11005539" y="2646365"/>
            <a:ext cx="959207" cy="929581"/>
          </a:xfrm>
          <a:prstGeom prst="rect">
            <a:avLst/>
          </a:prstGeom>
          <a:noFill/>
          <a:extLst>
            <a:ext uri="{909E8E84-426E-40DD-AFC4-6F175D3DCCD1}">
              <a14:hiddenFill xmlns:a14="http://schemas.microsoft.com/office/drawing/2010/main">
                <a:solidFill>
                  <a:srgbClr val="FFFFFF"/>
                </a:solidFill>
              </a14:hiddenFill>
            </a:ext>
          </a:extLst>
        </p:spPr>
      </p:pic>
      <p:sp>
        <p:nvSpPr>
          <p:cNvPr id="40" name="Rounded Rectangle 39">
            <a:extLst>
              <a:ext uri="{FF2B5EF4-FFF2-40B4-BE49-F238E27FC236}">
                <a16:creationId xmlns:a16="http://schemas.microsoft.com/office/drawing/2014/main" id="{538D6258-0D19-F5B1-37A1-598B213B7102}"/>
              </a:ext>
            </a:extLst>
          </p:cNvPr>
          <p:cNvSpPr/>
          <p:nvPr/>
        </p:nvSpPr>
        <p:spPr>
          <a:xfrm>
            <a:off x="6354421" y="3783436"/>
            <a:ext cx="2577581" cy="406531"/>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defRPr/>
            </a:pPr>
            <a:r>
              <a:rPr lang="en-GB" b="1">
                <a:solidFill>
                  <a:schemeClr val="bg1"/>
                </a:solidFill>
                <a:latin typeface="Arial" panose="020B0604020202020204" pitchFamily="34" charset="0"/>
                <a:cs typeface="Arial" panose="020B0604020202020204" pitchFamily="34" charset="0"/>
              </a:rPr>
              <a:t>Areas of Focus</a:t>
            </a:r>
          </a:p>
        </p:txBody>
      </p:sp>
      <p:sp>
        <p:nvSpPr>
          <p:cNvPr id="41" name="Rectangle 40">
            <a:extLst>
              <a:ext uri="{FF2B5EF4-FFF2-40B4-BE49-F238E27FC236}">
                <a16:creationId xmlns:a16="http://schemas.microsoft.com/office/drawing/2014/main" id="{90065BED-F3DB-E963-04E6-CFCFE63FE345}"/>
              </a:ext>
            </a:extLst>
          </p:cNvPr>
          <p:cNvSpPr/>
          <p:nvPr/>
        </p:nvSpPr>
        <p:spPr>
          <a:xfrm>
            <a:off x="6661991" y="4115740"/>
            <a:ext cx="1708925" cy="430539"/>
          </a:xfrm>
          <a:prstGeom prst="rect">
            <a:avLst/>
          </a:prstGeom>
          <a:solidFill>
            <a:srgbClr val="C65A1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097280">
              <a:defRPr/>
            </a:pPr>
            <a:r>
              <a:rPr lang="en-US" b="1">
                <a:solidFill>
                  <a:prstClr val="white"/>
                </a:solidFill>
                <a:latin typeface="Arial" panose="020B0604020202020204" pitchFamily="34" charset="0"/>
                <a:cs typeface="Arial" panose="020B0604020202020204" pitchFamily="34" charset="0"/>
              </a:rPr>
              <a:t>Older Males</a:t>
            </a:r>
            <a:endParaRPr lang="en-GB" b="1">
              <a:solidFill>
                <a:prstClr val="white"/>
              </a:solidFill>
              <a:latin typeface="Arial" panose="020B0604020202020204" pitchFamily="34" charset="0"/>
              <a:cs typeface="Arial" panose="020B0604020202020204" pitchFamily="34" charset="0"/>
            </a:endParaRPr>
          </a:p>
        </p:txBody>
      </p:sp>
      <p:sp>
        <p:nvSpPr>
          <p:cNvPr id="42" name="Rectangle 41">
            <a:extLst>
              <a:ext uri="{FF2B5EF4-FFF2-40B4-BE49-F238E27FC236}">
                <a16:creationId xmlns:a16="http://schemas.microsoft.com/office/drawing/2014/main" id="{14C81991-6630-9CDB-82BA-68A025C6D88C}"/>
              </a:ext>
            </a:extLst>
          </p:cNvPr>
          <p:cNvSpPr/>
          <p:nvPr/>
        </p:nvSpPr>
        <p:spPr>
          <a:xfrm>
            <a:off x="6661991" y="4628785"/>
            <a:ext cx="1708925" cy="430539"/>
          </a:xfrm>
          <a:prstGeom prst="rect">
            <a:avLst/>
          </a:prstGeom>
          <a:solidFill>
            <a:srgbClr val="C65A1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097280">
              <a:defRPr/>
            </a:pPr>
            <a:r>
              <a:rPr lang="en-US" b="1">
                <a:solidFill>
                  <a:prstClr val="white"/>
                </a:solidFill>
                <a:latin typeface="Arial" panose="020B0604020202020204" pitchFamily="34" charset="0"/>
                <a:cs typeface="Arial" panose="020B0604020202020204" pitchFamily="34" charset="0"/>
              </a:rPr>
              <a:t>Employers</a:t>
            </a:r>
            <a:endParaRPr lang="en-GB" b="1">
              <a:solidFill>
                <a:prstClr val="white"/>
              </a:solidFill>
              <a:latin typeface="Arial" panose="020B0604020202020204" pitchFamily="34" charset="0"/>
              <a:cs typeface="Arial" panose="020B0604020202020204" pitchFamily="34" charset="0"/>
            </a:endParaRPr>
          </a:p>
        </p:txBody>
      </p:sp>
      <p:sp>
        <p:nvSpPr>
          <p:cNvPr id="43" name="Rectangle 42">
            <a:extLst>
              <a:ext uri="{FF2B5EF4-FFF2-40B4-BE49-F238E27FC236}">
                <a16:creationId xmlns:a16="http://schemas.microsoft.com/office/drawing/2014/main" id="{90445269-093D-C177-4A99-956CF24B2F93}"/>
              </a:ext>
            </a:extLst>
          </p:cNvPr>
          <p:cNvSpPr/>
          <p:nvPr/>
        </p:nvSpPr>
        <p:spPr>
          <a:xfrm>
            <a:off x="6661991" y="5160801"/>
            <a:ext cx="1708925" cy="430539"/>
          </a:xfrm>
          <a:prstGeom prst="rect">
            <a:avLst/>
          </a:prstGeom>
          <a:solidFill>
            <a:srgbClr val="C65A1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097280">
              <a:defRPr/>
            </a:pPr>
            <a:r>
              <a:rPr lang="en-US" b="1">
                <a:solidFill>
                  <a:prstClr val="white"/>
                </a:solidFill>
                <a:latin typeface="Arial" panose="020B0604020202020204" pitchFamily="34" charset="0"/>
                <a:cs typeface="Arial" panose="020B0604020202020204" pitchFamily="34" charset="0"/>
              </a:rPr>
              <a:t>DWP &amp; CVSE</a:t>
            </a:r>
            <a:endParaRPr lang="en-GB" b="1">
              <a:solidFill>
                <a:prstClr val="white"/>
              </a:solidFill>
              <a:latin typeface="Arial" panose="020B0604020202020204" pitchFamily="34" charset="0"/>
              <a:cs typeface="Arial" panose="020B0604020202020204" pitchFamily="34" charset="0"/>
            </a:endParaRPr>
          </a:p>
        </p:txBody>
      </p:sp>
      <p:sp>
        <p:nvSpPr>
          <p:cNvPr id="44" name="Rectangle 43">
            <a:extLst>
              <a:ext uri="{FF2B5EF4-FFF2-40B4-BE49-F238E27FC236}">
                <a16:creationId xmlns:a16="http://schemas.microsoft.com/office/drawing/2014/main" id="{E3F27A05-2651-9E6E-5425-18C4093A6683}"/>
              </a:ext>
            </a:extLst>
          </p:cNvPr>
          <p:cNvSpPr/>
          <p:nvPr/>
        </p:nvSpPr>
        <p:spPr>
          <a:xfrm>
            <a:off x="8514290" y="4107128"/>
            <a:ext cx="3516202" cy="449036"/>
          </a:xfrm>
          <a:prstGeom prst="rect">
            <a:avLst/>
          </a:prstGeom>
          <a:solidFill>
            <a:srgbClr val="C65A1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097280">
              <a:defRPr/>
            </a:pPr>
            <a:r>
              <a:rPr lang="en-US" b="1">
                <a:solidFill>
                  <a:prstClr val="white"/>
                </a:solidFill>
                <a:latin typeface="Arial" panose="020B0604020202020204" pitchFamily="34" charset="0"/>
                <a:cs typeface="Arial" panose="020B0604020202020204" pitchFamily="34" charset="0"/>
              </a:rPr>
              <a:t>Health inequalities dashboard</a:t>
            </a:r>
            <a:endParaRPr lang="en-GB" b="1">
              <a:solidFill>
                <a:prstClr val="white"/>
              </a:solidFill>
              <a:latin typeface="Arial" panose="020B0604020202020204" pitchFamily="34" charset="0"/>
              <a:cs typeface="Arial" panose="020B0604020202020204" pitchFamily="34" charset="0"/>
            </a:endParaRPr>
          </a:p>
        </p:txBody>
      </p:sp>
      <p:sp>
        <p:nvSpPr>
          <p:cNvPr id="45" name="Rectangle 44">
            <a:extLst>
              <a:ext uri="{FF2B5EF4-FFF2-40B4-BE49-F238E27FC236}">
                <a16:creationId xmlns:a16="http://schemas.microsoft.com/office/drawing/2014/main" id="{CE436DAF-289D-8434-5099-659FD843FE86}"/>
              </a:ext>
            </a:extLst>
          </p:cNvPr>
          <p:cNvSpPr/>
          <p:nvPr/>
        </p:nvSpPr>
        <p:spPr>
          <a:xfrm>
            <a:off x="8514290" y="4628785"/>
            <a:ext cx="3516201" cy="449036"/>
          </a:xfrm>
          <a:prstGeom prst="rect">
            <a:avLst/>
          </a:prstGeom>
          <a:solidFill>
            <a:srgbClr val="C65A1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097280">
              <a:defRPr/>
            </a:pPr>
            <a:r>
              <a:rPr lang="en-US" b="1">
                <a:solidFill>
                  <a:prstClr val="white"/>
                </a:solidFill>
                <a:latin typeface="Arial" panose="020B0604020202020204" pitchFamily="34" charset="0"/>
                <a:cs typeface="Arial" panose="020B0604020202020204" pitchFamily="34" charset="0"/>
              </a:rPr>
              <a:t>Priority needs assessment</a:t>
            </a:r>
            <a:endParaRPr lang="en-GB" b="1">
              <a:solidFill>
                <a:prstClr val="white"/>
              </a:solidFill>
              <a:latin typeface="Arial" panose="020B0604020202020204" pitchFamily="34" charset="0"/>
              <a:cs typeface="Arial" panose="020B0604020202020204" pitchFamily="34" charset="0"/>
            </a:endParaRPr>
          </a:p>
        </p:txBody>
      </p:sp>
      <p:sp>
        <p:nvSpPr>
          <p:cNvPr id="46" name="Rectangle 45">
            <a:extLst>
              <a:ext uri="{FF2B5EF4-FFF2-40B4-BE49-F238E27FC236}">
                <a16:creationId xmlns:a16="http://schemas.microsoft.com/office/drawing/2014/main" id="{CB2E6E33-83EC-B840-338A-34AA90E59E32}"/>
              </a:ext>
            </a:extLst>
          </p:cNvPr>
          <p:cNvSpPr/>
          <p:nvPr/>
        </p:nvSpPr>
        <p:spPr>
          <a:xfrm>
            <a:off x="8514290" y="5151552"/>
            <a:ext cx="3516201" cy="439788"/>
          </a:xfrm>
          <a:prstGeom prst="rect">
            <a:avLst/>
          </a:prstGeom>
          <a:solidFill>
            <a:srgbClr val="C65A1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097280">
              <a:defRPr/>
            </a:pPr>
            <a:r>
              <a:rPr lang="en-GB" b="1">
                <a:solidFill>
                  <a:prstClr val="white"/>
                </a:solidFill>
                <a:latin typeface="Arial" panose="020B0604020202020204" pitchFamily="34" charset="0"/>
                <a:cs typeface="Arial" panose="020B0604020202020204" pitchFamily="34" charset="0"/>
              </a:rPr>
              <a:t>Employment support</a:t>
            </a:r>
          </a:p>
        </p:txBody>
      </p:sp>
      <p:grpSp>
        <p:nvGrpSpPr>
          <p:cNvPr id="49" name="Group 48">
            <a:extLst>
              <a:ext uri="{FF2B5EF4-FFF2-40B4-BE49-F238E27FC236}">
                <a16:creationId xmlns:a16="http://schemas.microsoft.com/office/drawing/2014/main" id="{8A962F8E-8183-878E-B8D8-EF0AEB7CFE41}"/>
              </a:ext>
            </a:extLst>
          </p:cNvPr>
          <p:cNvGrpSpPr/>
          <p:nvPr/>
        </p:nvGrpSpPr>
        <p:grpSpPr>
          <a:xfrm>
            <a:off x="957412" y="5760255"/>
            <a:ext cx="1069721" cy="996064"/>
            <a:chOff x="169335" y="6899053"/>
            <a:chExt cx="1283665" cy="1195277"/>
          </a:xfrm>
        </p:grpSpPr>
        <p:sp>
          <p:nvSpPr>
            <p:cNvPr id="50" name="Oval 49">
              <a:extLst>
                <a:ext uri="{FF2B5EF4-FFF2-40B4-BE49-F238E27FC236}">
                  <a16:creationId xmlns:a16="http://schemas.microsoft.com/office/drawing/2014/main" id="{357E5690-ED49-0711-2A52-BF84F6B35504}"/>
                </a:ext>
              </a:extLst>
            </p:cNvPr>
            <p:cNvSpPr/>
            <p:nvPr/>
          </p:nvSpPr>
          <p:spPr>
            <a:xfrm>
              <a:off x="234673" y="6975240"/>
              <a:ext cx="1155267" cy="1049580"/>
            </a:xfrm>
            <a:prstGeom prst="ellipse">
              <a:avLst/>
            </a:prstGeom>
            <a:solidFill>
              <a:schemeClr val="bg1"/>
            </a:solidFill>
            <a:ln w="539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sz="1500">
                <a:solidFill>
                  <a:prstClr val="white"/>
                </a:solidFill>
                <a:latin typeface="Calibri" panose="020F0502020204030204"/>
              </a:endParaRPr>
            </a:p>
          </p:txBody>
        </p:sp>
        <p:pic>
          <p:nvPicPr>
            <p:cNvPr id="53" name="Picture 52" descr="Visit Broadstairs - quintessential seaside town on the Kent coast - Visit  Thanet">
              <a:extLst>
                <a:ext uri="{FF2B5EF4-FFF2-40B4-BE49-F238E27FC236}">
                  <a16:creationId xmlns:a16="http://schemas.microsoft.com/office/drawing/2014/main" id="{B21DE4D4-E03F-978A-0EC7-36310DF706AD}"/>
                </a:ext>
              </a:extLst>
            </p:cNvPr>
            <p:cNvPicPr>
              <a:picLocks noChangeAspect="1" noChangeArrowheads="1"/>
            </p:cNvPicPr>
            <p:nvPr/>
          </p:nvPicPr>
          <p:blipFill>
            <a:blip r:embed="rId17" cstate="email">
              <a:duotone>
                <a:prstClr val="black"/>
                <a:schemeClr val="accent2">
                  <a:tint val="45000"/>
                  <a:satMod val="400000"/>
                </a:schemeClr>
              </a:duotone>
              <a:extLst>
                <a:ext uri="{BEBA8EAE-BF5A-486C-A8C5-ECC9F3942E4B}">
                  <a14:imgProps xmlns:a14="http://schemas.microsoft.com/office/drawing/2010/main">
                    <a14:imgLayer r:embed="rId18">
                      <a14:imgEffect>
                        <a14:brightnessContrast contrast="20000"/>
                      </a14:imgEffect>
                    </a14:imgLayer>
                  </a14:imgProps>
                </a:ext>
                <a:ext uri="{28A0092B-C50C-407E-A947-70E740481C1C}">
                  <a14:useLocalDpi xmlns:a14="http://schemas.microsoft.com/office/drawing/2010/main"/>
                </a:ext>
              </a:extLst>
            </a:blip>
            <a:srcRect/>
            <a:stretch/>
          </p:blipFill>
          <p:spPr bwMode="auto">
            <a:xfrm>
              <a:off x="169335" y="6899053"/>
              <a:ext cx="1283665" cy="1195277"/>
            </a:xfrm>
            <a:custGeom>
              <a:avLst/>
              <a:gdLst/>
              <a:ahLst/>
              <a:cxnLst/>
              <a:rect l="l" t="t" r="r" b="b"/>
              <a:pathLst>
                <a:path w="1488724" h="1386216">
                  <a:moveTo>
                    <a:pt x="693640" y="714168"/>
                  </a:moveTo>
                  <a:lnTo>
                    <a:pt x="750836" y="784763"/>
                  </a:lnTo>
                  <a:cubicBezTo>
                    <a:pt x="741237" y="792763"/>
                    <a:pt x="732371" y="798496"/>
                    <a:pt x="724238" y="801962"/>
                  </a:cubicBezTo>
                  <a:cubicBezTo>
                    <a:pt x="716105" y="805429"/>
                    <a:pt x="707639" y="807162"/>
                    <a:pt x="698839" y="807162"/>
                  </a:cubicBezTo>
                  <a:cubicBezTo>
                    <a:pt x="685507" y="807162"/>
                    <a:pt x="674874" y="803329"/>
                    <a:pt x="666941" y="795663"/>
                  </a:cubicBezTo>
                  <a:cubicBezTo>
                    <a:pt x="659008" y="787997"/>
                    <a:pt x="655042" y="778097"/>
                    <a:pt x="655042" y="765964"/>
                  </a:cubicBezTo>
                  <a:cubicBezTo>
                    <a:pt x="655042" y="756365"/>
                    <a:pt x="658242" y="746966"/>
                    <a:pt x="664641" y="737766"/>
                  </a:cubicBezTo>
                  <a:cubicBezTo>
                    <a:pt x="671041" y="728567"/>
                    <a:pt x="680707" y="720701"/>
                    <a:pt x="693640" y="714168"/>
                  </a:cubicBezTo>
                  <a:close/>
                  <a:moveTo>
                    <a:pt x="717638" y="589775"/>
                  </a:moveTo>
                  <a:cubicBezTo>
                    <a:pt x="726838" y="589775"/>
                    <a:pt x="734137" y="592308"/>
                    <a:pt x="739537" y="597375"/>
                  </a:cubicBezTo>
                  <a:cubicBezTo>
                    <a:pt x="744936" y="602441"/>
                    <a:pt x="747636" y="608574"/>
                    <a:pt x="747636" y="615774"/>
                  </a:cubicBezTo>
                  <a:cubicBezTo>
                    <a:pt x="747636" y="624307"/>
                    <a:pt x="742037" y="632906"/>
                    <a:pt x="730837" y="641572"/>
                  </a:cubicBezTo>
                  <a:lnTo>
                    <a:pt x="715638" y="653171"/>
                  </a:lnTo>
                  <a:lnTo>
                    <a:pt x="701839" y="637172"/>
                  </a:lnTo>
                  <a:cubicBezTo>
                    <a:pt x="693306" y="627306"/>
                    <a:pt x="689040" y="618907"/>
                    <a:pt x="689040" y="611974"/>
                  </a:cubicBezTo>
                  <a:cubicBezTo>
                    <a:pt x="689040" y="606108"/>
                    <a:pt x="691573" y="600941"/>
                    <a:pt x="696639" y="596475"/>
                  </a:cubicBezTo>
                  <a:cubicBezTo>
                    <a:pt x="701706" y="592008"/>
                    <a:pt x="708705" y="589775"/>
                    <a:pt x="717638" y="589775"/>
                  </a:cubicBezTo>
                  <a:close/>
                  <a:moveTo>
                    <a:pt x="894195" y="555177"/>
                  </a:moveTo>
                  <a:lnTo>
                    <a:pt x="894195" y="848359"/>
                  </a:lnTo>
                  <a:lnTo>
                    <a:pt x="949191" y="848359"/>
                  </a:lnTo>
                  <a:lnTo>
                    <a:pt x="949191" y="617574"/>
                  </a:lnTo>
                  <a:lnTo>
                    <a:pt x="1007188" y="848359"/>
                  </a:lnTo>
                  <a:lnTo>
                    <a:pt x="1064184" y="848359"/>
                  </a:lnTo>
                  <a:lnTo>
                    <a:pt x="1122381" y="617574"/>
                  </a:lnTo>
                  <a:lnTo>
                    <a:pt x="1122381" y="848359"/>
                  </a:lnTo>
                  <a:lnTo>
                    <a:pt x="1177377" y="848359"/>
                  </a:lnTo>
                  <a:lnTo>
                    <a:pt x="1177377" y="555177"/>
                  </a:lnTo>
                  <a:lnTo>
                    <a:pt x="1088583" y="555177"/>
                  </a:lnTo>
                  <a:lnTo>
                    <a:pt x="1035986" y="755165"/>
                  </a:lnTo>
                  <a:lnTo>
                    <a:pt x="982789" y="555177"/>
                  </a:lnTo>
                  <a:close/>
                  <a:moveTo>
                    <a:pt x="324295" y="555177"/>
                  </a:moveTo>
                  <a:lnTo>
                    <a:pt x="324295" y="848359"/>
                  </a:lnTo>
                  <a:lnTo>
                    <a:pt x="383491" y="848359"/>
                  </a:lnTo>
                  <a:lnTo>
                    <a:pt x="383491" y="759765"/>
                  </a:lnTo>
                  <a:lnTo>
                    <a:pt x="431488" y="710768"/>
                  </a:lnTo>
                  <a:lnTo>
                    <a:pt x="512083" y="848359"/>
                  </a:lnTo>
                  <a:lnTo>
                    <a:pt x="588679" y="848359"/>
                  </a:lnTo>
                  <a:lnTo>
                    <a:pt x="472286" y="669370"/>
                  </a:lnTo>
                  <a:lnTo>
                    <a:pt x="582679" y="555177"/>
                  </a:lnTo>
                  <a:lnTo>
                    <a:pt x="503084" y="555177"/>
                  </a:lnTo>
                  <a:lnTo>
                    <a:pt x="383491" y="685369"/>
                  </a:lnTo>
                  <a:lnTo>
                    <a:pt x="383491" y="555177"/>
                  </a:lnTo>
                  <a:close/>
                  <a:moveTo>
                    <a:pt x="716238" y="550178"/>
                  </a:moveTo>
                  <a:cubicBezTo>
                    <a:pt x="689973" y="550178"/>
                    <a:pt x="669741" y="556344"/>
                    <a:pt x="655542" y="568677"/>
                  </a:cubicBezTo>
                  <a:cubicBezTo>
                    <a:pt x="641343" y="581009"/>
                    <a:pt x="634243" y="596042"/>
                    <a:pt x="634243" y="613774"/>
                  </a:cubicBezTo>
                  <a:cubicBezTo>
                    <a:pt x="634243" y="623373"/>
                    <a:pt x="636776" y="633539"/>
                    <a:pt x="641843" y="644272"/>
                  </a:cubicBezTo>
                  <a:cubicBezTo>
                    <a:pt x="646909" y="655005"/>
                    <a:pt x="654442" y="666304"/>
                    <a:pt x="664441" y="678170"/>
                  </a:cubicBezTo>
                  <a:cubicBezTo>
                    <a:pt x="642176" y="689236"/>
                    <a:pt x="625444" y="702268"/>
                    <a:pt x="614244" y="717268"/>
                  </a:cubicBezTo>
                  <a:cubicBezTo>
                    <a:pt x="603045" y="732267"/>
                    <a:pt x="597445" y="749166"/>
                    <a:pt x="597445" y="767964"/>
                  </a:cubicBezTo>
                  <a:cubicBezTo>
                    <a:pt x="597445" y="788630"/>
                    <a:pt x="604578" y="806895"/>
                    <a:pt x="618844" y="822761"/>
                  </a:cubicBezTo>
                  <a:cubicBezTo>
                    <a:pt x="637243" y="843293"/>
                    <a:pt x="664708" y="853559"/>
                    <a:pt x="701239" y="853559"/>
                  </a:cubicBezTo>
                  <a:cubicBezTo>
                    <a:pt x="719638" y="853559"/>
                    <a:pt x="735504" y="851026"/>
                    <a:pt x="748836" y="845960"/>
                  </a:cubicBezTo>
                  <a:cubicBezTo>
                    <a:pt x="762169" y="840893"/>
                    <a:pt x="774768" y="833027"/>
                    <a:pt x="786634" y="822361"/>
                  </a:cubicBezTo>
                  <a:cubicBezTo>
                    <a:pt x="801966" y="836627"/>
                    <a:pt x="817965" y="847826"/>
                    <a:pt x="834631" y="855959"/>
                  </a:cubicBezTo>
                  <a:lnTo>
                    <a:pt x="868629" y="812562"/>
                  </a:lnTo>
                  <a:cubicBezTo>
                    <a:pt x="863962" y="810295"/>
                    <a:pt x="856663" y="805662"/>
                    <a:pt x="846730" y="798663"/>
                  </a:cubicBezTo>
                  <a:cubicBezTo>
                    <a:pt x="836798" y="791663"/>
                    <a:pt x="828698" y="785230"/>
                    <a:pt x="822432" y="779364"/>
                  </a:cubicBezTo>
                  <a:cubicBezTo>
                    <a:pt x="826698" y="773764"/>
                    <a:pt x="830698" y="766798"/>
                    <a:pt x="834431" y="758465"/>
                  </a:cubicBezTo>
                  <a:cubicBezTo>
                    <a:pt x="838164" y="750132"/>
                    <a:pt x="842564" y="736966"/>
                    <a:pt x="847630" y="718967"/>
                  </a:cubicBezTo>
                  <a:lnTo>
                    <a:pt x="796833" y="707368"/>
                  </a:lnTo>
                  <a:cubicBezTo>
                    <a:pt x="793367" y="721101"/>
                    <a:pt x="789234" y="732233"/>
                    <a:pt x="784434" y="740766"/>
                  </a:cubicBezTo>
                  <a:lnTo>
                    <a:pt x="743637" y="686969"/>
                  </a:lnTo>
                  <a:cubicBezTo>
                    <a:pt x="765102" y="673504"/>
                    <a:pt x="779368" y="661438"/>
                    <a:pt x="786434" y="650772"/>
                  </a:cubicBezTo>
                  <a:cubicBezTo>
                    <a:pt x="793500" y="640106"/>
                    <a:pt x="797033" y="628840"/>
                    <a:pt x="797033" y="616974"/>
                  </a:cubicBezTo>
                  <a:cubicBezTo>
                    <a:pt x="797033" y="598308"/>
                    <a:pt x="789900" y="582509"/>
                    <a:pt x="775635" y="569577"/>
                  </a:cubicBezTo>
                  <a:cubicBezTo>
                    <a:pt x="761369" y="556644"/>
                    <a:pt x="741570" y="550178"/>
                    <a:pt x="716238" y="550178"/>
                  </a:cubicBezTo>
                  <a:close/>
                  <a:moveTo>
                    <a:pt x="744362" y="0"/>
                  </a:moveTo>
                  <a:cubicBezTo>
                    <a:pt x="1155462" y="0"/>
                    <a:pt x="1488724" y="310315"/>
                    <a:pt x="1488724" y="693108"/>
                  </a:cubicBezTo>
                  <a:cubicBezTo>
                    <a:pt x="1488724" y="1075901"/>
                    <a:pt x="1155462" y="1386216"/>
                    <a:pt x="744362" y="1386216"/>
                  </a:cubicBezTo>
                  <a:cubicBezTo>
                    <a:pt x="333262" y="1386216"/>
                    <a:pt x="0" y="1075901"/>
                    <a:pt x="0" y="693108"/>
                  </a:cubicBezTo>
                  <a:cubicBezTo>
                    <a:pt x="0" y="310315"/>
                    <a:pt x="333262" y="0"/>
                    <a:pt x="744362" y="0"/>
                  </a:cubicBezTo>
                  <a:close/>
                </a:path>
              </a:pathLst>
            </a:custGeom>
            <a:ln w="53975" cap="rnd">
              <a:solidFill>
                <a:schemeClr val="bg1"/>
              </a:solidFill>
              <a:prstDash val="solid"/>
            </a:ln>
            <a:effectLst>
              <a:outerShdw sx="1000" sy="1000" algn="bl" rotWithShape="0">
                <a:srgbClr val="000000"/>
              </a:outerShdw>
            </a:effectLst>
            <a:extLst>
              <a:ext uri="{909E8E84-426E-40DD-AFC4-6F175D3DCCD1}">
                <a14:hiddenFill xmlns:a14="http://schemas.microsoft.com/office/drawing/2010/main">
                  <a:solidFill>
                    <a:srgbClr val="FFFFFF"/>
                  </a:solidFill>
                </a14:hiddenFill>
              </a:ext>
            </a:extLst>
          </p:spPr>
        </p:pic>
      </p:grpSp>
      <p:sp>
        <p:nvSpPr>
          <p:cNvPr id="54" name="Freeform 53">
            <a:extLst>
              <a:ext uri="{FF2B5EF4-FFF2-40B4-BE49-F238E27FC236}">
                <a16:creationId xmlns:a16="http://schemas.microsoft.com/office/drawing/2014/main" id="{2045C7B6-1B61-E54B-BFD3-FAA91AAF7D2D}"/>
              </a:ext>
            </a:extLst>
          </p:cNvPr>
          <p:cNvSpPr/>
          <p:nvPr/>
        </p:nvSpPr>
        <p:spPr>
          <a:xfrm>
            <a:off x="0" y="-1974342"/>
            <a:ext cx="1481428" cy="18127083"/>
          </a:xfrm>
          <a:custGeom>
            <a:avLst/>
            <a:gdLst>
              <a:gd name="connsiteX0" fmla="*/ 1773841 w 1773841"/>
              <a:gd name="connsiteY0" fmla="*/ 0 h 15819120"/>
              <a:gd name="connsiteX1" fmla="*/ 1773841 w 1773841"/>
              <a:gd name="connsiteY1" fmla="*/ 6233093 h 15819120"/>
              <a:gd name="connsiteX2" fmla="*/ 909496 w 1773841"/>
              <a:gd name="connsiteY2" fmla="*/ 7129609 h 15819120"/>
              <a:gd name="connsiteX3" fmla="*/ 909496 w 1773841"/>
              <a:gd name="connsiteY3" fmla="*/ 7272960 h 15819120"/>
              <a:gd name="connsiteX4" fmla="*/ 1773841 w 1773841"/>
              <a:gd name="connsiteY4" fmla="*/ 8169476 h 15819120"/>
              <a:gd name="connsiteX5" fmla="*/ 1773841 w 1773841"/>
              <a:gd name="connsiteY5" fmla="*/ 15819120 h 15819120"/>
              <a:gd name="connsiteX6" fmla="*/ 0 w 1773841"/>
              <a:gd name="connsiteY6" fmla="*/ 15819120 h 15819120"/>
              <a:gd name="connsiteX7" fmla="*/ 0 w 1773841"/>
              <a:gd name="connsiteY7" fmla="*/ 0 h 15819120"/>
              <a:gd name="connsiteX0" fmla="*/ 1773841 w 1773841"/>
              <a:gd name="connsiteY0" fmla="*/ 0 h 15819120"/>
              <a:gd name="connsiteX1" fmla="*/ 1773841 w 1773841"/>
              <a:gd name="connsiteY1" fmla="*/ 6233093 h 15819120"/>
              <a:gd name="connsiteX2" fmla="*/ 909496 w 1773841"/>
              <a:gd name="connsiteY2" fmla="*/ 7129609 h 15819120"/>
              <a:gd name="connsiteX3" fmla="*/ 909496 w 1773841"/>
              <a:gd name="connsiteY3" fmla="*/ 7272960 h 15819120"/>
              <a:gd name="connsiteX4" fmla="*/ 1773841 w 1773841"/>
              <a:gd name="connsiteY4" fmla="*/ 8169476 h 15819120"/>
              <a:gd name="connsiteX5" fmla="*/ 1773841 w 1773841"/>
              <a:gd name="connsiteY5" fmla="*/ 15819120 h 15819120"/>
              <a:gd name="connsiteX6" fmla="*/ 0 w 1773841"/>
              <a:gd name="connsiteY6" fmla="*/ 15819120 h 15819120"/>
              <a:gd name="connsiteX7" fmla="*/ 0 w 1773841"/>
              <a:gd name="connsiteY7" fmla="*/ 0 h 15819120"/>
              <a:gd name="connsiteX8" fmla="*/ 1773841 w 1773841"/>
              <a:gd name="connsiteY8" fmla="*/ 0 h 15819120"/>
              <a:gd name="connsiteX0" fmla="*/ 1773841 w 1773841"/>
              <a:gd name="connsiteY0" fmla="*/ 0 h 15819120"/>
              <a:gd name="connsiteX1" fmla="*/ 1773841 w 1773841"/>
              <a:gd name="connsiteY1" fmla="*/ 6233093 h 15819120"/>
              <a:gd name="connsiteX2" fmla="*/ 909496 w 1773841"/>
              <a:gd name="connsiteY2" fmla="*/ 7129609 h 15819120"/>
              <a:gd name="connsiteX3" fmla="*/ 909496 w 1773841"/>
              <a:gd name="connsiteY3" fmla="*/ 7272960 h 15819120"/>
              <a:gd name="connsiteX4" fmla="*/ 1773841 w 1773841"/>
              <a:gd name="connsiteY4" fmla="*/ 8169476 h 15819120"/>
              <a:gd name="connsiteX5" fmla="*/ 1773841 w 1773841"/>
              <a:gd name="connsiteY5" fmla="*/ 15819120 h 15819120"/>
              <a:gd name="connsiteX6" fmla="*/ 0 w 1773841"/>
              <a:gd name="connsiteY6" fmla="*/ 15819120 h 15819120"/>
              <a:gd name="connsiteX7" fmla="*/ 0 w 1773841"/>
              <a:gd name="connsiteY7" fmla="*/ 0 h 15819120"/>
              <a:gd name="connsiteX8" fmla="*/ 1773841 w 1773841"/>
              <a:gd name="connsiteY8" fmla="*/ 0 h 15819120"/>
              <a:gd name="connsiteX0" fmla="*/ 1773841 w 1777714"/>
              <a:gd name="connsiteY0" fmla="*/ 0 h 15819120"/>
              <a:gd name="connsiteX1" fmla="*/ 1773841 w 1777714"/>
              <a:gd name="connsiteY1" fmla="*/ 6233093 h 15819120"/>
              <a:gd name="connsiteX2" fmla="*/ 909496 w 1777714"/>
              <a:gd name="connsiteY2" fmla="*/ 7129609 h 15819120"/>
              <a:gd name="connsiteX3" fmla="*/ 909496 w 1777714"/>
              <a:gd name="connsiteY3" fmla="*/ 7272960 h 15819120"/>
              <a:gd name="connsiteX4" fmla="*/ 1773841 w 1777714"/>
              <a:gd name="connsiteY4" fmla="*/ 8169476 h 15819120"/>
              <a:gd name="connsiteX5" fmla="*/ 1773841 w 1777714"/>
              <a:gd name="connsiteY5" fmla="*/ 15819120 h 15819120"/>
              <a:gd name="connsiteX6" fmla="*/ 0 w 1777714"/>
              <a:gd name="connsiteY6" fmla="*/ 15819120 h 15819120"/>
              <a:gd name="connsiteX7" fmla="*/ 0 w 1777714"/>
              <a:gd name="connsiteY7" fmla="*/ 0 h 15819120"/>
              <a:gd name="connsiteX8" fmla="*/ 1773841 w 1777714"/>
              <a:gd name="connsiteY8" fmla="*/ 0 h 15819120"/>
              <a:gd name="connsiteX0" fmla="*/ 1773841 w 1777714"/>
              <a:gd name="connsiteY0" fmla="*/ 0 h 15819120"/>
              <a:gd name="connsiteX1" fmla="*/ 1773841 w 1777714"/>
              <a:gd name="connsiteY1" fmla="*/ 6233093 h 15819120"/>
              <a:gd name="connsiteX2" fmla="*/ 909496 w 1777714"/>
              <a:gd name="connsiteY2" fmla="*/ 7129609 h 15819120"/>
              <a:gd name="connsiteX3" fmla="*/ 909496 w 1777714"/>
              <a:gd name="connsiteY3" fmla="*/ 7272960 h 15819120"/>
              <a:gd name="connsiteX4" fmla="*/ 1773841 w 1777714"/>
              <a:gd name="connsiteY4" fmla="*/ 8169476 h 15819120"/>
              <a:gd name="connsiteX5" fmla="*/ 1773841 w 1777714"/>
              <a:gd name="connsiteY5" fmla="*/ 15819120 h 15819120"/>
              <a:gd name="connsiteX6" fmla="*/ 0 w 1777714"/>
              <a:gd name="connsiteY6" fmla="*/ 15819120 h 15819120"/>
              <a:gd name="connsiteX7" fmla="*/ 0 w 1777714"/>
              <a:gd name="connsiteY7" fmla="*/ 0 h 15819120"/>
              <a:gd name="connsiteX8" fmla="*/ 1773841 w 1777714"/>
              <a:gd name="connsiteY8" fmla="*/ 0 h 15819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7714" h="15819120">
                <a:moveTo>
                  <a:pt x="1773841" y="0"/>
                </a:moveTo>
                <a:cubicBezTo>
                  <a:pt x="1773841" y="2077698"/>
                  <a:pt x="1782556" y="5985053"/>
                  <a:pt x="1773841" y="6233093"/>
                </a:cubicBezTo>
                <a:cubicBezTo>
                  <a:pt x="1765126" y="6481133"/>
                  <a:pt x="909747" y="6822304"/>
                  <a:pt x="909496" y="7129609"/>
                </a:cubicBezTo>
                <a:cubicBezTo>
                  <a:pt x="909245" y="7436914"/>
                  <a:pt x="909245" y="6880986"/>
                  <a:pt x="909496" y="7272960"/>
                </a:cubicBezTo>
                <a:cubicBezTo>
                  <a:pt x="909747" y="7664934"/>
                  <a:pt x="1773593" y="7819837"/>
                  <a:pt x="1773841" y="8169476"/>
                </a:cubicBezTo>
                <a:cubicBezTo>
                  <a:pt x="1774089" y="8519115"/>
                  <a:pt x="1773841" y="13269239"/>
                  <a:pt x="1773841" y="15819120"/>
                </a:cubicBezTo>
                <a:lnTo>
                  <a:pt x="0" y="15819120"/>
                </a:lnTo>
                <a:lnTo>
                  <a:pt x="0" y="0"/>
                </a:lnTo>
                <a:lnTo>
                  <a:pt x="1773841"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defTabSz="761970"/>
            <a:endParaRPr lang="en-GB" sz="1500">
              <a:solidFill>
                <a:prstClr val="white"/>
              </a:solidFill>
              <a:latin typeface="Calibri" panose="020F0502020204030204"/>
            </a:endParaRPr>
          </a:p>
        </p:txBody>
      </p:sp>
      <p:pic>
        <p:nvPicPr>
          <p:cNvPr id="56" name="Picture 55">
            <a:extLst>
              <a:ext uri="{FF2B5EF4-FFF2-40B4-BE49-F238E27FC236}">
                <a16:creationId xmlns:a16="http://schemas.microsoft.com/office/drawing/2014/main" id="{624207B9-7227-9EC6-961B-1E23C72F0890}"/>
              </a:ext>
            </a:extLst>
          </p:cNvPr>
          <p:cNvPicPr>
            <a:picLocks noChangeAspect="1"/>
          </p:cNvPicPr>
          <p:nvPr/>
        </p:nvPicPr>
        <p:blipFill>
          <a:blip r:embed="rId4" cstate="email">
            <a:alphaModFix amt="85000"/>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a:xfrm>
            <a:off x="142894" y="1296348"/>
            <a:ext cx="1068059" cy="1022154"/>
          </a:xfrm>
          <a:custGeom>
            <a:avLst/>
            <a:gdLst/>
            <a:ahLst/>
            <a:cxnLst/>
            <a:rect l="l" t="t" r="r" b="b"/>
            <a:pathLst>
              <a:path w="1486412" h="1422526">
                <a:moveTo>
                  <a:pt x="491851" y="655834"/>
                </a:moveTo>
                <a:lnTo>
                  <a:pt x="491851" y="868221"/>
                </a:lnTo>
                <a:lnTo>
                  <a:pt x="548048" y="868221"/>
                </a:lnTo>
                <a:lnTo>
                  <a:pt x="548048" y="655834"/>
                </a:lnTo>
                <a:close/>
                <a:moveTo>
                  <a:pt x="1159797" y="651034"/>
                </a:moveTo>
                <a:cubicBezTo>
                  <a:pt x="1129265" y="651034"/>
                  <a:pt x="1106733" y="657300"/>
                  <a:pt x="1092201" y="669833"/>
                </a:cubicBezTo>
                <a:cubicBezTo>
                  <a:pt x="1077668" y="682365"/>
                  <a:pt x="1070402" y="697831"/>
                  <a:pt x="1070402" y="716230"/>
                </a:cubicBezTo>
                <a:cubicBezTo>
                  <a:pt x="1070402" y="736629"/>
                  <a:pt x="1078802" y="752561"/>
                  <a:pt x="1095601" y="764027"/>
                </a:cubicBezTo>
                <a:cubicBezTo>
                  <a:pt x="1107733" y="772293"/>
                  <a:pt x="1136465" y="781426"/>
                  <a:pt x="1181795" y="791425"/>
                </a:cubicBezTo>
                <a:cubicBezTo>
                  <a:pt x="1191528" y="793692"/>
                  <a:pt x="1197794" y="796158"/>
                  <a:pt x="1200594" y="798825"/>
                </a:cubicBezTo>
                <a:cubicBezTo>
                  <a:pt x="1203261" y="801625"/>
                  <a:pt x="1204594" y="805158"/>
                  <a:pt x="1204594" y="809424"/>
                </a:cubicBezTo>
                <a:cubicBezTo>
                  <a:pt x="1204594" y="815691"/>
                  <a:pt x="1202127" y="820690"/>
                  <a:pt x="1197194" y="824423"/>
                </a:cubicBezTo>
                <a:cubicBezTo>
                  <a:pt x="1189861" y="829756"/>
                  <a:pt x="1178929" y="832423"/>
                  <a:pt x="1164396" y="832423"/>
                </a:cubicBezTo>
                <a:cubicBezTo>
                  <a:pt x="1151197" y="832423"/>
                  <a:pt x="1140931" y="829590"/>
                  <a:pt x="1133598" y="823923"/>
                </a:cubicBezTo>
                <a:cubicBezTo>
                  <a:pt x="1126265" y="818257"/>
                  <a:pt x="1121399" y="809958"/>
                  <a:pt x="1118999" y="799025"/>
                </a:cubicBezTo>
                <a:lnTo>
                  <a:pt x="1062603" y="807624"/>
                </a:lnTo>
                <a:cubicBezTo>
                  <a:pt x="1067802" y="827756"/>
                  <a:pt x="1078835" y="843689"/>
                  <a:pt x="1095701" y="855421"/>
                </a:cubicBezTo>
                <a:cubicBezTo>
                  <a:pt x="1112566" y="867154"/>
                  <a:pt x="1135465" y="873020"/>
                  <a:pt x="1164396" y="873020"/>
                </a:cubicBezTo>
                <a:cubicBezTo>
                  <a:pt x="1196261" y="873020"/>
                  <a:pt x="1220326" y="866021"/>
                  <a:pt x="1236592" y="852022"/>
                </a:cubicBezTo>
                <a:cubicBezTo>
                  <a:pt x="1252858" y="838023"/>
                  <a:pt x="1260991" y="821290"/>
                  <a:pt x="1260991" y="801825"/>
                </a:cubicBezTo>
                <a:cubicBezTo>
                  <a:pt x="1260991" y="783959"/>
                  <a:pt x="1255124" y="770027"/>
                  <a:pt x="1243392" y="760027"/>
                </a:cubicBezTo>
                <a:cubicBezTo>
                  <a:pt x="1231526" y="750161"/>
                  <a:pt x="1210627" y="741828"/>
                  <a:pt x="1180695" y="735029"/>
                </a:cubicBezTo>
                <a:cubicBezTo>
                  <a:pt x="1150764" y="728229"/>
                  <a:pt x="1133265" y="722963"/>
                  <a:pt x="1128199" y="719230"/>
                </a:cubicBezTo>
                <a:cubicBezTo>
                  <a:pt x="1124465" y="716430"/>
                  <a:pt x="1122599" y="713030"/>
                  <a:pt x="1122599" y="709030"/>
                </a:cubicBezTo>
                <a:cubicBezTo>
                  <a:pt x="1122599" y="704364"/>
                  <a:pt x="1124732" y="700564"/>
                  <a:pt x="1128999" y="697631"/>
                </a:cubicBezTo>
                <a:cubicBezTo>
                  <a:pt x="1135398" y="693498"/>
                  <a:pt x="1145998" y="691431"/>
                  <a:pt x="1160797" y="691431"/>
                </a:cubicBezTo>
                <a:cubicBezTo>
                  <a:pt x="1172529" y="691431"/>
                  <a:pt x="1181562" y="693631"/>
                  <a:pt x="1187895" y="698031"/>
                </a:cubicBezTo>
                <a:cubicBezTo>
                  <a:pt x="1194228" y="702431"/>
                  <a:pt x="1198528" y="708764"/>
                  <a:pt x="1200794" y="717030"/>
                </a:cubicBezTo>
                <a:lnTo>
                  <a:pt x="1253791" y="707230"/>
                </a:lnTo>
                <a:cubicBezTo>
                  <a:pt x="1248458" y="688698"/>
                  <a:pt x="1238725" y="674699"/>
                  <a:pt x="1224593" y="665233"/>
                </a:cubicBezTo>
                <a:cubicBezTo>
                  <a:pt x="1210460" y="655767"/>
                  <a:pt x="1188862" y="651034"/>
                  <a:pt x="1159797" y="651034"/>
                </a:cubicBezTo>
                <a:close/>
                <a:moveTo>
                  <a:pt x="944396" y="651034"/>
                </a:moveTo>
                <a:cubicBezTo>
                  <a:pt x="912798" y="651034"/>
                  <a:pt x="887733" y="660800"/>
                  <a:pt x="869200" y="680332"/>
                </a:cubicBezTo>
                <a:cubicBezTo>
                  <a:pt x="850668" y="699864"/>
                  <a:pt x="841402" y="727163"/>
                  <a:pt x="841402" y="762227"/>
                </a:cubicBezTo>
                <a:cubicBezTo>
                  <a:pt x="841402" y="796892"/>
                  <a:pt x="850635" y="824023"/>
                  <a:pt x="869100" y="843622"/>
                </a:cubicBezTo>
                <a:cubicBezTo>
                  <a:pt x="887566" y="863221"/>
                  <a:pt x="912331" y="873020"/>
                  <a:pt x="943396" y="873020"/>
                </a:cubicBezTo>
                <a:cubicBezTo>
                  <a:pt x="970728" y="873020"/>
                  <a:pt x="992526" y="866554"/>
                  <a:pt x="1008792" y="853622"/>
                </a:cubicBezTo>
                <a:cubicBezTo>
                  <a:pt x="1025057" y="840689"/>
                  <a:pt x="1036057" y="821557"/>
                  <a:pt x="1041790" y="796225"/>
                </a:cubicBezTo>
                <a:lnTo>
                  <a:pt x="986593" y="786826"/>
                </a:lnTo>
                <a:cubicBezTo>
                  <a:pt x="983793" y="801625"/>
                  <a:pt x="978994" y="812057"/>
                  <a:pt x="972194" y="818124"/>
                </a:cubicBezTo>
                <a:cubicBezTo>
                  <a:pt x="965395" y="824190"/>
                  <a:pt x="956662" y="827223"/>
                  <a:pt x="945996" y="827223"/>
                </a:cubicBezTo>
                <a:cubicBezTo>
                  <a:pt x="931730" y="827223"/>
                  <a:pt x="920364" y="822023"/>
                  <a:pt x="911898" y="811624"/>
                </a:cubicBezTo>
                <a:cubicBezTo>
                  <a:pt x="903432" y="801225"/>
                  <a:pt x="899199" y="783426"/>
                  <a:pt x="899199" y="758227"/>
                </a:cubicBezTo>
                <a:cubicBezTo>
                  <a:pt x="899199" y="735562"/>
                  <a:pt x="903365" y="719396"/>
                  <a:pt x="911698" y="709730"/>
                </a:cubicBezTo>
                <a:cubicBezTo>
                  <a:pt x="920031" y="700064"/>
                  <a:pt x="931197" y="695231"/>
                  <a:pt x="945196" y="695231"/>
                </a:cubicBezTo>
                <a:cubicBezTo>
                  <a:pt x="955728" y="695231"/>
                  <a:pt x="964295" y="698031"/>
                  <a:pt x="970894" y="703631"/>
                </a:cubicBezTo>
                <a:cubicBezTo>
                  <a:pt x="977494" y="709230"/>
                  <a:pt x="981727" y="717563"/>
                  <a:pt x="983593" y="728629"/>
                </a:cubicBezTo>
                <a:lnTo>
                  <a:pt x="1038990" y="718630"/>
                </a:lnTo>
                <a:cubicBezTo>
                  <a:pt x="1032324" y="695831"/>
                  <a:pt x="1021358" y="678866"/>
                  <a:pt x="1006092" y="667733"/>
                </a:cubicBezTo>
                <a:cubicBezTo>
                  <a:pt x="990826" y="656600"/>
                  <a:pt x="970261" y="651034"/>
                  <a:pt x="944396" y="651034"/>
                </a:cubicBezTo>
                <a:close/>
                <a:moveTo>
                  <a:pt x="727944" y="651034"/>
                </a:moveTo>
                <a:cubicBezTo>
                  <a:pt x="699812" y="651034"/>
                  <a:pt x="676480" y="663033"/>
                  <a:pt x="657948" y="687032"/>
                </a:cubicBezTo>
                <a:lnTo>
                  <a:pt x="657948" y="655834"/>
                </a:lnTo>
                <a:lnTo>
                  <a:pt x="605751" y="655834"/>
                </a:lnTo>
                <a:lnTo>
                  <a:pt x="605751" y="868221"/>
                </a:lnTo>
                <a:lnTo>
                  <a:pt x="661948" y="868221"/>
                </a:lnTo>
                <a:lnTo>
                  <a:pt x="661948" y="772027"/>
                </a:lnTo>
                <a:cubicBezTo>
                  <a:pt x="661948" y="748295"/>
                  <a:pt x="663381" y="732029"/>
                  <a:pt x="666248" y="723229"/>
                </a:cubicBezTo>
                <a:cubicBezTo>
                  <a:pt x="669114" y="714430"/>
                  <a:pt x="674414" y="707364"/>
                  <a:pt x="682147" y="702031"/>
                </a:cubicBezTo>
                <a:cubicBezTo>
                  <a:pt x="689880" y="696698"/>
                  <a:pt x="698612" y="694031"/>
                  <a:pt x="708345" y="694031"/>
                </a:cubicBezTo>
                <a:cubicBezTo>
                  <a:pt x="715945" y="694031"/>
                  <a:pt x="722444" y="695898"/>
                  <a:pt x="727844" y="699631"/>
                </a:cubicBezTo>
                <a:cubicBezTo>
                  <a:pt x="733244" y="703364"/>
                  <a:pt x="737143" y="708597"/>
                  <a:pt x="739543" y="715330"/>
                </a:cubicBezTo>
                <a:cubicBezTo>
                  <a:pt x="741943" y="722063"/>
                  <a:pt x="743143" y="736895"/>
                  <a:pt x="743143" y="759827"/>
                </a:cubicBezTo>
                <a:lnTo>
                  <a:pt x="743143" y="868221"/>
                </a:lnTo>
                <a:lnTo>
                  <a:pt x="799340" y="868221"/>
                </a:lnTo>
                <a:lnTo>
                  <a:pt x="799340" y="736229"/>
                </a:lnTo>
                <a:cubicBezTo>
                  <a:pt x="799340" y="719830"/>
                  <a:pt x="798306" y="707230"/>
                  <a:pt x="796240" y="698431"/>
                </a:cubicBezTo>
                <a:cubicBezTo>
                  <a:pt x="794173" y="689632"/>
                  <a:pt x="790507" y="681765"/>
                  <a:pt x="785240" y="674832"/>
                </a:cubicBezTo>
                <a:cubicBezTo>
                  <a:pt x="779974" y="667900"/>
                  <a:pt x="772208" y="662200"/>
                  <a:pt x="761942" y="657733"/>
                </a:cubicBezTo>
                <a:cubicBezTo>
                  <a:pt x="751676" y="653267"/>
                  <a:pt x="740343" y="651034"/>
                  <a:pt x="727944" y="651034"/>
                </a:cubicBezTo>
                <a:close/>
                <a:moveTo>
                  <a:pt x="246201" y="577438"/>
                </a:moveTo>
                <a:lnTo>
                  <a:pt x="246201" y="868221"/>
                </a:lnTo>
                <a:lnTo>
                  <a:pt x="452589" y="868221"/>
                </a:lnTo>
                <a:lnTo>
                  <a:pt x="452589" y="818824"/>
                </a:lnTo>
                <a:lnTo>
                  <a:pt x="305398" y="818824"/>
                </a:lnTo>
                <a:lnTo>
                  <a:pt x="305398" y="577438"/>
                </a:lnTo>
                <a:close/>
                <a:moveTo>
                  <a:pt x="491851" y="575039"/>
                </a:moveTo>
                <a:lnTo>
                  <a:pt x="491851" y="627035"/>
                </a:lnTo>
                <a:lnTo>
                  <a:pt x="548048" y="627035"/>
                </a:lnTo>
                <a:lnTo>
                  <a:pt x="548048" y="575039"/>
                </a:lnTo>
                <a:close/>
                <a:moveTo>
                  <a:pt x="743206" y="0"/>
                </a:moveTo>
                <a:cubicBezTo>
                  <a:pt x="1153667" y="0"/>
                  <a:pt x="1486412" y="318443"/>
                  <a:pt x="1486412" y="711263"/>
                </a:cubicBezTo>
                <a:cubicBezTo>
                  <a:pt x="1486412" y="1104083"/>
                  <a:pt x="1153667" y="1422526"/>
                  <a:pt x="743206" y="1422526"/>
                </a:cubicBezTo>
                <a:cubicBezTo>
                  <a:pt x="332745" y="1422526"/>
                  <a:pt x="0" y="1104083"/>
                  <a:pt x="0" y="711263"/>
                </a:cubicBezTo>
                <a:cubicBezTo>
                  <a:pt x="0" y="318443"/>
                  <a:pt x="332745" y="0"/>
                  <a:pt x="743206" y="0"/>
                </a:cubicBezTo>
                <a:close/>
              </a:path>
            </a:pathLst>
          </a:custGeom>
          <a:ln w="190500" cap="rnd">
            <a:noFill/>
            <a:prstDash val="solid"/>
          </a:ln>
          <a:effectLst>
            <a:outerShdw blurRad="127000" sx="1000" sy="1000" algn="bl" rotWithShape="0">
              <a:srgbClr val="000000"/>
            </a:outerShdw>
          </a:effectLst>
        </p:spPr>
      </p:pic>
      <p:pic>
        <p:nvPicPr>
          <p:cNvPr id="59" name="Picture 58">
            <a:extLst>
              <a:ext uri="{FF2B5EF4-FFF2-40B4-BE49-F238E27FC236}">
                <a16:creationId xmlns:a16="http://schemas.microsoft.com/office/drawing/2014/main" id="{3330A024-6367-BE67-41F7-890816A28826}"/>
              </a:ext>
            </a:extLst>
          </p:cNvPr>
          <p:cNvPicPr>
            <a:picLocks noChangeAspect="1"/>
          </p:cNvPicPr>
          <p:nvPr/>
        </p:nvPicPr>
        <p:blipFill>
          <a:blip r:embed="rId19" cstate="email">
            <a:alphaModFix amt="85000"/>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141113" y="2385742"/>
            <a:ext cx="1077588" cy="1040695"/>
          </a:xfrm>
          <a:custGeom>
            <a:avLst/>
            <a:gdLst/>
            <a:ahLst/>
            <a:cxnLst/>
            <a:rect l="l" t="t" r="r" b="b"/>
            <a:pathLst>
              <a:path w="1475716" h="1425192">
                <a:moveTo>
                  <a:pt x="523390" y="694660"/>
                </a:moveTo>
                <a:cubicBezTo>
                  <a:pt x="536010" y="694660"/>
                  <a:pt x="546593" y="699478"/>
                  <a:pt x="555139" y="709115"/>
                </a:cubicBezTo>
                <a:cubicBezTo>
                  <a:pt x="563686" y="718751"/>
                  <a:pt x="567960" y="732518"/>
                  <a:pt x="567960" y="750415"/>
                </a:cubicBezTo>
                <a:cubicBezTo>
                  <a:pt x="567960" y="768770"/>
                  <a:pt x="563686" y="782766"/>
                  <a:pt x="555139" y="792403"/>
                </a:cubicBezTo>
                <a:cubicBezTo>
                  <a:pt x="546593" y="802039"/>
                  <a:pt x="536010" y="806858"/>
                  <a:pt x="523390" y="806858"/>
                </a:cubicBezTo>
                <a:cubicBezTo>
                  <a:pt x="510771" y="806858"/>
                  <a:pt x="500159" y="802039"/>
                  <a:pt x="491555" y="792403"/>
                </a:cubicBezTo>
                <a:cubicBezTo>
                  <a:pt x="482951" y="782766"/>
                  <a:pt x="478649" y="768885"/>
                  <a:pt x="478649" y="750759"/>
                </a:cubicBezTo>
                <a:cubicBezTo>
                  <a:pt x="478649" y="732633"/>
                  <a:pt x="482951" y="718751"/>
                  <a:pt x="491555" y="709115"/>
                </a:cubicBezTo>
                <a:cubicBezTo>
                  <a:pt x="500159" y="699478"/>
                  <a:pt x="510771" y="694660"/>
                  <a:pt x="523390" y="694660"/>
                </a:cubicBezTo>
                <a:close/>
                <a:moveTo>
                  <a:pt x="1065343" y="692251"/>
                </a:moveTo>
                <a:cubicBezTo>
                  <a:pt x="1075209" y="692251"/>
                  <a:pt x="1083584" y="695893"/>
                  <a:pt x="1090467" y="703178"/>
                </a:cubicBezTo>
                <a:cubicBezTo>
                  <a:pt x="1097351" y="710463"/>
                  <a:pt x="1100964" y="721103"/>
                  <a:pt x="1101308" y="735099"/>
                </a:cubicBezTo>
                <a:lnTo>
                  <a:pt x="1029034" y="735099"/>
                </a:lnTo>
                <a:cubicBezTo>
                  <a:pt x="1028919" y="721906"/>
                  <a:pt x="1032303" y="711467"/>
                  <a:pt x="1039187" y="703780"/>
                </a:cubicBezTo>
                <a:cubicBezTo>
                  <a:pt x="1046070" y="696094"/>
                  <a:pt x="1054789" y="692251"/>
                  <a:pt x="1065343" y="692251"/>
                </a:cubicBezTo>
                <a:close/>
                <a:moveTo>
                  <a:pt x="1062418" y="655253"/>
                </a:moveTo>
                <a:cubicBezTo>
                  <a:pt x="1038211" y="655253"/>
                  <a:pt x="1018193" y="663828"/>
                  <a:pt x="1002361" y="680979"/>
                </a:cubicBezTo>
                <a:cubicBezTo>
                  <a:pt x="986529" y="698130"/>
                  <a:pt x="978614" y="721849"/>
                  <a:pt x="978614" y="752135"/>
                </a:cubicBezTo>
                <a:cubicBezTo>
                  <a:pt x="978614" y="777489"/>
                  <a:pt x="984636" y="798483"/>
                  <a:pt x="996682" y="815118"/>
                </a:cubicBezTo>
                <a:cubicBezTo>
                  <a:pt x="1011940" y="835882"/>
                  <a:pt x="1035458" y="846265"/>
                  <a:pt x="1067236" y="846265"/>
                </a:cubicBezTo>
                <a:cubicBezTo>
                  <a:pt x="1087312" y="846265"/>
                  <a:pt x="1104033" y="841647"/>
                  <a:pt x="1117398" y="832412"/>
                </a:cubicBezTo>
                <a:cubicBezTo>
                  <a:pt x="1130763" y="823177"/>
                  <a:pt x="1140543" y="809726"/>
                  <a:pt x="1146738" y="792059"/>
                </a:cubicBezTo>
                <a:lnTo>
                  <a:pt x="1098555" y="783971"/>
                </a:lnTo>
                <a:cubicBezTo>
                  <a:pt x="1095916" y="793148"/>
                  <a:pt x="1092016" y="799802"/>
                  <a:pt x="1086854" y="803932"/>
                </a:cubicBezTo>
                <a:cubicBezTo>
                  <a:pt x="1081691" y="808062"/>
                  <a:pt x="1075324" y="810127"/>
                  <a:pt x="1067752" y="810127"/>
                </a:cubicBezTo>
                <a:cubicBezTo>
                  <a:pt x="1056624" y="810127"/>
                  <a:pt x="1047332" y="806141"/>
                  <a:pt x="1039875" y="798168"/>
                </a:cubicBezTo>
                <a:cubicBezTo>
                  <a:pt x="1032418" y="790194"/>
                  <a:pt x="1028518" y="779038"/>
                  <a:pt x="1028173" y="764697"/>
                </a:cubicBezTo>
                <a:lnTo>
                  <a:pt x="1149319" y="764697"/>
                </a:lnTo>
                <a:cubicBezTo>
                  <a:pt x="1150008" y="727642"/>
                  <a:pt x="1142493" y="700138"/>
                  <a:pt x="1126777" y="682184"/>
                </a:cubicBezTo>
                <a:cubicBezTo>
                  <a:pt x="1111060" y="664230"/>
                  <a:pt x="1089607" y="655253"/>
                  <a:pt x="1062418" y="655253"/>
                </a:cubicBezTo>
                <a:close/>
                <a:moveTo>
                  <a:pt x="859295" y="655253"/>
                </a:moveTo>
                <a:cubicBezTo>
                  <a:pt x="833024" y="655253"/>
                  <a:pt x="813636" y="660645"/>
                  <a:pt x="801131" y="671429"/>
                </a:cubicBezTo>
                <a:cubicBezTo>
                  <a:pt x="788627" y="682213"/>
                  <a:pt x="782374" y="695520"/>
                  <a:pt x="782374" y="711352"/>
                </a:cubicBezTo>
                <a:cubicBezTo>
                  <a:pt x="782374" y="728904"/>
                  <a:pt x="789602" y="742614"/>
                  <a:pt x="804057" y="752480"/>
                </a:cubicBezTo>
                <a:cubicBezTo>
                  <a:pt x="814496" y="759592"/>
                  <a:pt x="839219" y="767451"/>
                  <a:pt x="878224" y="776055"/>
                </a:cubicBezTo>
                <a:cubicBezTo>
                  <a:pt x="886599" y="778005"/>
                  <a:pt x="891991" y="780128"/>
                  <a:pt x="894400" y="782422"/>
                </a:cubicBezTo>
                <a:cubicBezTo>
                  <a:pt x="896694" y="784831"/>
                  <a:pt x="897842" y="787871"/>
                  <a:pt x="897842" y="791542"/>
                </a:cubicBezTo>
                <a:cubicBezTo>
                  <a:pt x="897842" y="796934"/>
                  <a:pt x="895719" y="801236"/>
                  <a:pt x="891475" y="804449"/>
                </a:cubicBezTo>
                <a:cubicBezTo>
                  <a:pt x="885165" y="809037"/>
                  <a:pt x="875758" y="811332"/>
                  <a:pt x="863253" y="811332"/>
                </a:cubicBezTo>
                <a:cubicBezTo>
                  <a:pt x="851896" y="811332"/>
                  <a:pt x="843062" y="808894"/>
                  <a:pt x="836752" y="804018"/>
                </a:cubicBezTo>
                <a:cubicBezTo>
                  <a:pt x="830443" y="799143"/>
                  <a:pt x="826255" y="792001"/>
                  <a:pt x="824190" y="782594"/>
                </a:cubicBezTo>
                <a:lnTo>
                  <a:pt x="775663" y="789994"/>
                </a:lnTo>
                <a:cubicBezTo>
                  <a:pt x="780137" y="807317"/>
                  <a:pt x="789630" y="821026"/>
                  <a:pt x="804143" y="831121"/>
                </a:cubicBezTo>
                <a:cubicBezTo>
                  <a:pt x="818655" y="841217"/>
                  <a:pt x="838358" y="846265"/>
                  <a:pt x="863253" y="846265"/>
                </a:cubicBezTo>
                <a:cubicBezTo>
                  <a:pt x="890672" y="846265"/>
                  <a:pt x="911379" y="840242"/>
                  <a:pt x="925375" y="828196"/>
                </a:cubicBezTo>
                <a:cubicBezTo>
                  <a:pt x="939371" y="816150"/>
                  <a:pt x="946369" y="801753"/>
                  <a:pt x="946369" y="785003"/>
                </a:cubicBezTo>
                <a:cubicBezTo>
                  <a:pt x="946369" y="769631"/>
                  <a:pt x="941321" y="757642"/>
                  <a:pt x="931226" y="749038"/>
                </a:cubicBezTo>
                <a:cubicBezTo>
                  <a:pt x="921015" y="740549"/>
                  <a:pt x="903033" y="733378"/>
                  <a:pt x="877278" y="727528"/>
                </a:cubicBezTo>
                <a:cubicBezTo>
                  <a:pt x="851523" y="721677"/>
                  <a:pt x="836466" y="717145"/>
                  <a:pt x="832106" y="713933"/>
                </a:cubicBezTo>
                <a:cubicBezTo>
                  <a:pt x="828894" y="711524"/>
                  <a:pt x="827288" y="708599"/>
                  <a:pt x="827288" y="705157"/>
                </a:cubicBezTo>
                <a:cubicBezTo>
                  <a:pt x="827288" y="701142"/>
                  <a:pt x="829123" y="697872"/>
                  <a:pt x="832794" y="695348"/>
                </a:cubicBezTo>
                <a:cubicBezTo>
                  <a:pt x="838301" y="691792"/>
                  <a:pt x="847422" y="690014"/>
                  <a:pt x="860156" y="690014"/>
                </a:cubicBezTo>
                <a:cubicBezTo>
                  <a:pt x="870251" y="690014"/>
                  <a:pt x="878023" y="691907"/>
                  <a:pt x="883473" y="695692"/>
                </a:cubicBezTo>
                <a:cubicBezTo>
                  <a:pt x="888922" y="699478"/>
                  <a:pt x="892622" y="704928"/>
                  <a:pt x="894572" y="712040"/>
                </a:cubicBezTo>
                <a:lnTo>
                  <a:pt x="940174" y="703608"/>
                </a:lnTo>
                <a:cubicBezTo>
                  <a:pt x="935585" y="687662"/>
                  <a:pt x="927210" y="675616"/>
                  <a:pt x="915050" y="667471"/>
                </a:cubicBezTo>
                <a:cubicBezTo>
                  <a:pt x="902889" y="659326"/>
                  <a:pt x="884304" y="655253"/>
                  <a:pt x="859295" y="655253"/>
                </a:cubicBezTo>
                <a:close/>
                <a:moveTo>
                  <a:pt x="743842" y="655253"/>
                </a:moveTo>
                <a:cubicBezTo>
                  <a:pt x="736041" y="655253"/>
                  <a:pt x="729071" y="657203"/>
                  <a:pt x="722934" y="661104"/>
                </a:cubicBezTo>
                <a:cubicBezTo>
                  <a:pt x="716796" y="665004"/>
                  <a:pt x="709884" y="673092"/>
                  <a:pt x="702198" y="685367"/>
                </a:cubicBezTo>
                <a:lnTo>
                  <a:pt x="702198" y="659383"/>
                </a:lnTo>
                <a:lnTo>
                  <a:pt x="657284" y="659383"/>
                </a:lnTo>
                <a:lnTo>
                  <a:pt x="657284" y="842135"/>
                </a:lnTo>
                <a:lnTo>
                  <a:pt x="705639" y="842135"/>
                </a:lnTo>
                <a:lnTo>
                  <a:pt x="705639" y="785692"/>
                </a:lnTo>
                <a:cubicBezTo>
                  <a:pt x="705639" y="754602"/>
                  <a:pt x="706987" y="734182"/>
                  <a:pt x="709683" y="724430"/>
                </a:cubicBezTo>
                <a:cubicBezTo>
                  <a:pt x="712379" y="714679"/>
                  <a:pt x="716079" y="707939"/>
                  <a:pt x="720783" y="704210"/>
                </a:cubicBezTo>
                <a:cubicBezTo>
                  <a:pt x="725486" y="700482"/>
                  <a:pt x="731222" y="698618"/>
                  <a:pt x="737991" y="698618"/>
                </a:cubicBezTo>
                <a:cubicBezTo>
                  <a:pt x="744989" y="698618"/>
                  <a:pt x="752561" y="701256"/>
                  <a:pt x="760706" y="706534"/>
                </a:cubicBezTo>
                <a:lnTo>
                  <a:pt x="775677" y="664373"/>
                </a:lnTo>
                <a:cubicBezTo>
                  <a:pt x="765467" y="658293"/>
                  <a:pt x="754855" y="655253"/>
                  <a:pt x="743842" y="655253"/>
                </a:cubicBezTo>
                <a:close/>
                <a:moveTo>
                  <a:pt x="523218" y="655253"/>
                </a:moveTo>
                <a:cubicBezTo>
                  <a:pt x="505322" y="655253"/>
                  <a:pt x="489117" y="659211"/>
                  <a:pt x="474605" y="667127"/>
                </a:cubicBezTo>
                <a:cubicBezTo>
                  <a:pt x="460092" y="675043"/>
                  <a:pt x="448878" y="686515"/>
                  <a:pt x="440963" y="701543"/>
                </a:cubicBezTo>
                <a:cubicBezTo>
                  <a:pt x="433047" y="716572"/>
                  <a:pt x="429089" y="732117"/>
                  <a:pt x="429089" y="748178"/>
                </a:cubicBezTo>
                <a:cubicBezTo>
                  <a:pt x="429089" y="769172"/>
                  <a:pt x="433047" y="786982"/>
                  <a:pt x="440963" y="801609"/>
                </a:cubicBezTo>
                <a:cubicBezTo>
                  <a:pt x="448878" y="816236"/>
                  <a:pt x="460437" y="827336"/>
                  <a:pt x="475637" y="834907"/>
                </a:cubicBezTo>
                <a:cubicBezTo>
                  <a:pt x="490838" y="842479"/>
                  <a:pt x="506813" y="846265"/>
                  <a:pt x="523562" y="846265"/>
                </a:cubicBezTo>
                <a:cubicBezTo>
                  <a:pt x="550637" y="846265"/>
                  <a:pt x="573093" y="837173"/>
                  <a:pt x="590933" y="818990"/>
                </a:cubicBezTo>
                <a:cubicBezTo>
                  <a:pt x="608772" y="800806"/>
                  <a:pt x="617691" y="777891"/>
                  <a:pt x="617691" y="750243"/>
                </a:cubicBezTo>
                <a:cubicBezTo>
                  <a:pt x="617691" y="722824"/>
                  <a:pt x="608858" y="700138"/>
                  <a:pt x="591191" y="682184"/>
                </a:cubicBezTo>
                <a:cubicBezTo>
                  <a:pt x="573524" y="664230"/>
                  <a:pt x="550866" y="655253"/>
                  <a:pt x="523218" y="655253"/>
                </a:cubicBezTo>
                <a:close/>
                <a:moveTo>
                  <a:pt x="234208" y="632538"/>
                </a:moveTo>
                <a:lnTo>
                  <a:pt x="257095" y="632538"/>
                </a:lnTo>
                <a:cubicBezTo>
                  <a:pt x="277859" y="632538"/>
                  <a:pt x="291798" y="633341"/>
                  <a:pt x="298911" y="634947"/>
                </a:cubicBezTo>
                <a:cubicBezTo>
                  <a:pt x="308433" y="637012"/>
                  <a:pt x="316291" y="640970"/>
                  <a:pt x="322486" y="646821"/>
                </a:cubicBezTo>
                <a:cubicBezTo>
                  <a:pt x="328681" y="652672"/>
                  <a:pt x="333499" y="660817"/>
                  <a:pt x="336941" y="671257"/>
                </a:cubicBezTo>
                <a:cubicBezTo>
                  <a:pt x="340383" y="681696"/>
                  <a:pt x="342104" y="696668"/>
                  <a:pt x="342104" y="716170"/>
                </a:cubicBezTo>
                <a:cubicBezTo>
                  <a:pt x="342104" y="735673"/>
                  <a:pt x="340383" y="751074"/>
                  <a:pt x="336941" y="762374"/>
                </a:cubicBezTo>
                <a:cubicBezTo>
                  <a:pt x="333499" y="773674"/>
                  <a:pt x="329054" y="781791"/>
                  <a:pt x="323605" y="786724"/>
                </a:cubicBezTo>
                <a:cubicBezTo>
                  <a:pt x="318155" y="791657"/>
                  <a:pt x="311301" y="795156"/>
                  <a:pt x="303041" y="797221"/>
                </a:cubicBezTo>
                <a:cubicBezTo>
                  <a:pt x="296731" y="798827"/>
                  <a:pt x="286464" y="799630"/>
                  <a:pt x="272238" y="799630"/>
                </a:cubicBezTo>
                <a:lnTo>
                  <a:pt x="234208" y="799630"/>
                </a:lnTo>
                <a:close/>
                <a:moveTo>
                  <a:pt x="1243514" y="594852"/>
                </a:moveTo>
                <a:lnTo>
                  <a:pt x="1194986" y="623074"/>
                </a:lnTo>
                <a:lnTo>
                  <a:pt x="1194986" y="659383"/>
                </a:lnTo>
                <a:lnTo>
                  <a:pt x="1172788" y="659383"/>
                </a:lnTo>
                <a:lnTo>
                  <a:pt x="1172788" y="697929"/>
                </a:lnTo>
                <a:lnTo>
                  <a:pt x="1194986" y="697929"/>
                </a:lnTo>
                <a:lnTo>
                  <a:pt x="1194986" y="777604"/>
                </a:lnTo>
                <a:cubicBezTo>
                  <a:pt x="1194986" y="794697"/>
                  <a:pt x="1195503" y="806055"/>
                  <a:pt x="1196535" y="811676"/>
                </a:cubicBezTo>
                <a:cubicBezTo>
                  <a:pt x="1197797" y="819592"/>
                  <a:pt x="1200063" y="825873"/>
                  <a:pt x="1203332" y="830519"/>
                </a:cubicBezTo>
                <a:cubicBezTo>
                  <a:pt x="1206602" y="835165"/>
                  <a:pt x="1211736" y="838951"/>
                  <a:pt x="1218734" y="841877"/>
                </a:cubicBezTo>
                <a:cubicBezTo>
                  <a:pt x="1225732" y="844802"/>
                  <a:pt x="1233590" y="846265"/>
                  <a:pt x="1242309" y="846265"/>
                </a:cubicBezTo>
                <a:cubicBezTo>
                  <a:pt x="1256535" y="846265"/>
                  <a:pt x="1269269" y="843855"/>
                  <a:pt x="1280511" y="839037"/>
                </a:cubicBezTo>
                <a:lnTo>
                  <a:pt x="1276381" y="801523"/>
                </a:lnTo>
                <a:cubicBezTo>
                  <a:pt x="1267892" y="804621"/>
                  <a:pt x="1261410" y="806169"/>
                  <a:pt x="1256936" y="806169"/>
                </a:cubicBezTo>
                <a:cubicBezTo>
                  <a:pt x="1253724" y="806169"/>
                  <a:pt x="1250999" y="805366"/>
                  <a:pt x="1248762" y="803760"/>
                </a:cubicBezTo>
                <a:cubicBezTo>
                  <a:pt x="1246525" y="802154"/>
                  <a:pt x="1245091" y="800118"/>
                  <a:pt x="1244460" y="797651"/>
                </a:cubicBezTo>
                <a:cubicBezTo>
                  <a:pt x="1243829" y="795185"/>
                  <a:pt x="1243514" y="786495"/>
                  <a:pt x="1243514" y="771581"/>
                </a:cubicBezTo>
                <a:lnTo>
                  <a:pt x="1243514" y="697929"/>
                </a:lnTo>
                <a:lnTo>
                  <a:pt x="1276554" y="697929"/>
                </a:lnTo>
                <a:lnTo>
                  <a:pt x="1276554" y="659383"/>
                </a:lnTo>
                <a:lnTo>
                  <a:pt x="1243514" y="659383"/>
                </a:lnTo>
                <a:close/>
                <a:moveTo>
                  <a:pt x="183271" y="589862"/>
                </a:moveTo>
                <a:lnTo>
                  <a:pt x="183271" y="842135"/>
                </a:lnTo>
                <a:lnTo>
                  <a:pt x="279121" y="842135"/>
                </a:lnTo>
                <a:cubicBezTo>
                  <a:pt x="297936" y="842135"/>
                  <a:pt x="312964" y="840356"/>
                  <a:pt x="324207" y="836800"/>
                </a:cubicBezTo>
                <a:cubicBezTo>
                  <a:pt x="339236" y="831982"/>
                  <a:pt x="351167" y="825271"/>
                  <a:pt x="360000" y="816666"/>
                </a:cubicBezTo>
                <a:cubicBezTo>
                  <a:pt x="371702" y="805309"/>
                  <a:pt x="380707" y="790453"/>
                  <a:pt x="387017" y="772097"/>
                </a:cubicBezTo>
                <a:cubicBezTo>
                  <a:pt x="392180" y="757069"/>
                  <a:pt x="394761" y="739172"/>
                  <a:pt x="394761" y="718407"/>
                </a:cubicBezTo>
                <a:cubicBezTo>
                  <a:pt x="394761" y="694775"/>
                  <a:pt x="392007" y="674899"/>
                  <a:pt x="386501" y="658781"/>
                </a:cubicBezTo>
                <a:cubicBezTo>
                  <a:pt x="380994" y="642662"/>
                  <a:pt x="372964" y="629039"/>
                  <a:pt x="362409" y="617911"/>
                </a:cubicBezTo>
                <a:cubicBezTo>
                  <a:pt x="351855" y="606783"/>
                  <a:pt x="339178" y="599039"/>
                  <a:pt x="324379" y="594680"/>
                </a:cubicBezTo>
                <a:cubicBezTo>
                  <a:pt x="313366" y="591468"/>
                  <a:pt x="297362" y="589862"/>
                  <a:pt x="276368" y="589862"/>
                </a:cubicBezTo>
                <a:close/>
                <a:moveTo>
                  <a:pt x="737858" y="0"/>
                </a:moveTo>
                <a:cubicBezTo>
                  <a:pt x="1145366" y="0"/>
                  <a:pt x="1475716" y="319040"/>
                  <a:pt x="1475716" y="712596"/>
                </a:cubicBezTo>
                <a:cubicBezTo>
                  <a:pt x="1475716" y="1106152"/>
                  <a:pt x="1145366" y="1425192"/>
                  <a:pt x="737858" y="1425192"/>
                </a:cubicBezTo>
                <a:cubicBezTo>
                  <a:pt x="330350" y="1425192"/>
                  <a:pt x="0" y="1106152"/>
                  <a:pt x="0" y="712596"/>
                </a:cubicBezTo>
                <a:cubicBezTo>
                  <a:pt x="0" y="319040"/>
                  <a:pt x="330350" y="0"/>
                  <a:pt x="737858" y="0"/>
                </a:cubicBezTo>
                <a:close/>
              </a:path>
            </a:pathLst>
          </a:custGeom>
          <a:ln w="190500" cap="rnd">
            <a:noFill/>
            <a:prstDash val="solid"/>
          </a:ln>
          <a:effectLst>
            <a:outerShdw sx="1000" sy="1000" algn="bl" rotWithShape="0">
              <a:srgbClr val="000000"/>
            </a:outerShdw>
          </a:effectLst>
        </p:spPr>
      </p:pic>
      <p:pic>
        <p:nvPicPr>
          <p:cNvPr id="60" name="Picture 59">
            <a:extLst>
              <a:ext uri="{FF2B5EF4-FFF2-40B4-BE49-F238E27FC236}">
                <a16:creationId xmlns:a16="http://schemas.microsoft.com/office/drawing/2014/main" id="{D21EBC14-1697-660A-650D-143E4387546A}"/>
              </a:ext>
            </a:extLst>
          </p:cNvPr>
          <p:cNvPicPr>
            <a:picLocks noChangeAspect="1" noChangeArrowheads="1"/>
          </p:cNvPicPr>
          <p:nvPr/>
        </p:nvPicPr>
        <p:blipFill>
          <a:blip r:embed="rId6" cstate="email">
            <a:duotone>
              <a:schemeClr val="bg2">
                <a:shade val="45000"/>
                <a:satMod val="135000"/>
              </a:schemeClr>
              <a:prstClr val="white"/>
            </a:duotone>
            <a:extLst>
              <a:ext uri="{28A0092B-C50C-407E-A947-70E740481C1C}">
                <a14:useLocalDpi xmlns:a14="http://schemas.microsoft.com/office/drawing/2010/main"/>
              </a:ext>
            </a:extLst>
          </a:blip>
          <a:srcRect/>
          <a:stretch/>
        </p:blipFill>
        <p:spPr bwMode="auto">
          <a:xfrm>
            <a:off x="141113" y="4628785"/>
            <a:ext cx="1077588" cy="1022154"/>
          </a:xfrm>
          <a:custGeom>
            <a:avLst/>
            <a:gdLst/>
            <a:ahLst/>
            <a:cxnLst/>
            <a:rect l="l" t="t" r="r" b="b"/>
            <a:pathLst>
              <a:path w="1587684" h="1470190">
                <a:moveTo>
                  <a:pt x="1186786" y="717625"/>
                </a:moveTo>
                <a:cubicBezTo>
                  <a:pt x="1198252" y="717625"/>
                  <a:pt x="1207985" y="721858"/>
                  <a:pt x="1215984" y="730325"/>
                </a:cubicBezTo>
                <a:cubicBezTo>
                  <a:pt x="1223984" y="738791"/>
                  <a:pt x="1228183" y="751157"/>
                  <a:pt x="1228583" y="767422"/>
                </a:cubicBezTo>
                <a:lnTo>
                  <a:pt x="1144588" y="767422"/>
                </a:lnTo>
                <a:cubicBezTo>
                  <a:pt x="1144455" y="752090"/>
                  <a:pt x="1148388" y="739957"/>
                  <a:pt x="1156388" y="731025"/>
                </a:cubicBezTo>
                <a:cubicBezTo>
                  <a:pt x="1164387" y="722092"/>
                  <a:pt x="1174520" y="717625"/>
                  <a:pt x="1186786" y="717625"/>
                </a:cubicBezTo>
                <a:close/>
                <a:moveTo>
                  <a:pt x="1307192" y="679428"/>
                </a:moveTo>
                <a:lnTo>
                  <a:pt x="1380588" y="782421"/>
                </a:lnTo>
                <a:lnTo>
                  <a:pt x="1303993" y="891815"/>
                </a:lnTo>
                <a:lnTo>
                  <a:pt x="1369789" y="891815"/>
                </a:lnTo>
                <a:lnTo>
                  <a:pt x="1413386" y="826019"/>
                </a:lnTo>
                <a:lnTo>
                  <a:pt x="1456583" y="891815"/>
                </a:lnTo>
                <a:lnTo>
                  <a:pt x="1525579" y="891815"/>
                </a:lnTo>
                <a:lnTo>
                  <a:pt x="1446984" y="780022"/>
                </a:lnTo>
                <a:lnTo>
                  <a:pt x="1518980" y="679428"/>
                </a:lnTo>
                <a:lnTo>
                  <a:pt x="1452984" y="679428"/>
                </a:lnTo>
                <a:lnTo>
                  <a:pt x="1413386" y="737824"/>
                </a:lnTo>
                <a:lnTo>
                  <a:pt x="1375788" y="679428"/>
                </a:lnTo>
                <a:close/>
                <a:moveTo>
                  <a:pt x="396341" y="679428"/>
                </a:moveTo>
                <a:lnTo>
                  <a:pt x="396341" y="813820"/>
                </a:lnTo>
                <a:cubicBezTo>
                  <a:pt x="396341" y="833818"/>
                  <a:pt x="398874" y="849484"/>
                  <a:pt x="403940" y="860817"/>
                </a:cubicBezTo>
                <a:cubicBezTo>
                  <a:pt x="409007" y="872149"/>
                  <a:pt x="417206" y="880949"/>
                  <a:pt x="428539" y="887215"/>
                </a:cubicBezTo>
                <a:cubicBezTo>
                  <a:pt x="439872" y="893481"/>
                  <a:pt x="452671" y="896614"/>
                  <a:pt x="466937" y="896614"/>
                </a:cubicBezTo>
                <a:cubicBezTo>
                  <a:pt x="480936" y="896614"/>
                  <a:pt x="494235" y="893348"/>
                  <a:pt x="506834" y="886815"/>
                </a:cubicBezTo>
                <a:cubicBezTo>
                  <a:pt x="519433" y="880282"/>
                  <a:pt x="529599" y="871349"/>
                  <a:pt x="537332" y="860017"/>
                </a:cubicBezTo>
                <a:lnTo>
                  <a:pt x="537332" y="891815"/>
                </a:lnTo>
                <a:lnTo>
                  <a:pt x="589529" y="891815"/>
                </a:lnTo>
                <a:lnTo>
                  <a:pt x="589529" y="679428"/>
                </a:lnTo>
                <a:lnTo>
                  <a:pt x="533333" y="679428"/>
                </a:lnTo>
                <a:lnTo>
                  <a:pt x="533333" y="769022"/>
                </a:lnTo>
                <a:cubicBezTo>
                  <a:pt x="533333" y="799420"/>
                  <a:pt x="531933" y="818519"/>
                  <a:pt x="529133" y="826319"/>
                </a:cubicBezTo>
                <a:cubicBezTo>
                  <a:pt x="526333" y="834118"/>
                  <a:pt x="521133" y="840651"/>
                  <a:pt x="513534" y="845918"/>
                </a:cubicBezTo>
                <a:cubicBezTo>
                  <a:pt x="505934" y="851184"/>
                  <a:pt x="497335" y="853817"/>
                  <a:pt x="487735" y="853817"/>
                </a:cubicBezTo>
                <a:cubicBezTo>
                  <a:pt x="479336" y="853817"/>
                  <a:pt x="472403" y="851851"/>
                  <a:pt x="466937" y="847917"/>
                </a:cubicBezTo>
                <a:cubicBezTo>
                  <a:pt x="461470" y="843984"/>
                  <a:pt x="457704" y="838651"/>
                  <a:pt x="455637" y="831918"/>
                </a:cubicBezTo>
                <a:cubicBezTo>
                  <a:pt x="453571" y="825185"/>
                  <a:pt x="452537" y="806887"/>
                  <a:pt x="452537" y="777022"/>
                </a:cubicBezTo>
                <a:lnTo>
                  <a:pt x="452537" y="679428"/>
                </a:lnTo>
                <a:close/>
                <a:moveTo>
                  <a:pt x="1183386" y="674628"/>
                </a:moveTo>
                <a:cubicBezTo>
                  <a:pt x="1155254" y="674628"/>
                  <a:pt x="1131989" y="684594"/>
                  <a:pt x="1113590" y="704526"/>
                </a:cubicBezTo>
                <a:cubicBezTo>
                  <a:pt x="1095191" y="724458"/>
                  <a:pt x="1085992" y="752023"/>
                  <a:pt x="1085992" y="787221"/>
                </a:cubicBezTo>
                <a:cubicBezTo>
                  <a:pt x="1085992" y="816686"/>
                  <a:pt x="1092992" y="841084"/>
                  <a:pt x="1106991" y="860417"/>
                </a:cubicBezTo>
                <a:cubicBezTo>
                  <a:pt x="1124723" y="884549"/>
                  <a:pt x="1152055" y="896614"/>
                  <a:pt x="1188986" y="896614"/>
                </a:cubicBezTo>
                <a:cubicBezTo>
                  <a:pt x="1212318" y="896614"/>
                  <a:pt x="1231750" y="891248"/>
                  <a:pt x="1247282" y="880515"/>
                </a:cubicBezTo>
                <a:cubicBezTo>
                  <a:pt x="1262814" y="869783"/>
                  <a:pt x="1274180" y="854150"/>
                  <a:pt x="1281380" y="833618"/>
                </a:cubicBezTo>
                <a:lnTo>
                  <a:pt x="1225383" y="824219"/>
                </a:lnTo>
                <a:cubicBezTo>
                  <a:pt x="1222317" y="834885"/>
                  <a:pt x="1217784" y="842618"/>
                  <a:pt x="1211784" y="847417"/>
                </a:cubicBezTo>
                <a:cubicBezTo>
                  <a:pt x="1205785" y="852217"/>
                  <a:pt x="1198385" y="854617"/>
                  <a:pt x="1189586" y="854617"/>
                </a:cubicBezTo>
                <a:cubicBezTo>
                  <a:pt x="1176653" y="854617"/>
                  <a:pt x="1165854" y="849984"/>
                  <a:pt x="1157188" y="840718"/>
                </a:cubicBezTo>
                <a:cubicBezTo>
                  <a:pt x="1148521" y="831452"/>
                  <a:pt x="1143988" y="818486"/>
                  <a:pt x="1143588" y="801820"/>
                </a:cubicBezTo>
                <a:lnTo>
                  <a:pt x="1284380" y="801820"/>
                </a:lnTo>
                <a:cubicBezTo>
                  <a:pt x="1285180" y="758756"/>
                  <a:pt x="1276447" y="726792"/>
                  <a:pt x="1258181" y="705926"/>
                </a:cubicBezTo>
                <a:cubicBezTo>
                  <a:pt x="1239916" y="685061"/>
                  <a:pt x="1214984" y="674628"/>
                  <a:pt x="1183386" y="674628"/>
                </a:cubicBezTo>
                <a:close/>
                <a:moveTo>
                  <a:pt x="951186" y="674628"/>
                </a:moveTo>
                <a:cubicBezTo>
                  <a:pt x="920655" y="674628"/>
                  <a:pt x="898123" y="680894"/>
                  <a:pt x="883590" y="693427"/>
                </a:cubicBezTo>
                <a:cubicBezTo>
                  <a:pt x="869058" y="705959"/>
                  <a:pt x="861792" y="721425"/>
                  <a:pt x="861792" y="739824"/>
                </a:cubicBezTo>
                <a:cubicBezTo>
                  <a:pt x="861792" y="760223"/>
                  <a:pt x="870191" y="776155"/>
                  <a:pt x="886990" y="787621"/>
                </a:cubicBezTo>
                <a:cubicBezTo>
                  <a:pt x="899123" y="795887"/>
                  <a:pt x="927854" y="805020"/>
                  <a:pt x="973185" y="815019"/>
                </a:cubicBezTo>
                <a:cubicBezTo>
                  <a:pt x="982918" y="817286"/>
                  <a:pt x="989184" y="819752"/>
                  <a:pt x="991984" y="822419"/>
                </a:cubicBezTo>
                <a:cubicBezTo>
                  <a:pt x="994650" y="825219"/>
                  <a:pt x="995983" y="828752"/>
                  <a:pt x="995983" y="833018"/>
                </a:cubicBezTo>
                <a:cubicBezTo>
                  <a:pt x="995983" y="839285"/>
                  <a:pt x="993517" y="844284"/>
                  <a:pt x="988584" y="848017"/>
                </a:cubicBezTo>
                <a:cubicBezTo>
                  <a:pt x="981251" y="853350"/>
                  <a:pt x="970318" y="856017"/>
                  <a:pt x="955786" y="856017"/>
                </a:cubicBezTo>
                <a:cubicBezTo>
                  <a:pt x="942587" y="856017"/>
                  <a:pt x="932321" y="853184"/>
                  <a:pt x="924988" y="847517"/>
                </a:cubicBezTo>
                <a:cubicBezTo>
                  <a:pt x="917655" y="841851"/>
                  <a:pt x="912788" y="833552"/>
                  <a:pt x="910389" y="822619"/>
                </a:cubicBezTo>
                <a:lnTo>
                  <a:pt x="853992" y="831218"/>
                </a:lnTo>
                <a:cubicBezTo>
                  <a:pt x="859192" y="851351"/>
                  <a:pt x="870224" y="867283"/>
                  <a:pt x="887090" y="879016"/>
                </a:cubicBezTo>
                <a:cubicBezTo>
                  <a:pt x="903956" y="890748"/>
                  <a:pt x="926854" y="896614"/>
                  <a:pt x="955786" y="896614"/>
                </a:cubicBezTo>
                <a:cubicBezTo>
                  <a:pt x="987651" y="896614"/>
                  <a:pt x="1011716" y="889615"/>
                  <a:pt x="1027981" y="875616"/>
                </a:cubicBezTo>
                <a:cubicBezTo>
                  <a:pt x="1044247" y="861617"/>
                  <a:pt x="1052380" y="844884"/>
                  <a:pt x="1052380" y="825419"/>
                </a:cubicBezTo>
                <a:cubicBezTo>
                  <a:pt x="1052380" y="807553"/>
                  <a:pt x="1046514" y="793621"/>
                  <a:pt x="1034781" y="783621"/>
                </a:cubicBezTo>
                <a:cubicBezTo>
                  <a:pt x="1022915" y="773755"/>
                  <a:pt x="1002016" y="765422"/>
                  <a:pt x="972085" y="758623"/>
                </a:cubicBezTo>
                <a:cubicBezTo>
                  <a:pt x="942153" y="751823"/>
                  <a:pt x="924654" y="746557"/>
                  <a:pt x="919588" y="742824"/>
                </a:cubicBezTo>
                <a:cubicBezTo>
                  <a:pt x="915855" y="740024"/>
                  <a:pt x="913988" y="736624"/>
                  <a:pt x="913988" y="732624"/>
                </a:cubicBezTo>
                <a:cubicBezTo>
                  <a:pt x="913988" y="727958"/>
                  <a:pt x="916122" y="724158"/>
                  <a:pt x="920388" y="721225"/>
                </a:cubicBezTo>
                <a:cubicBezTo>
                  <a:pt x="926788" y="717092"/>
                  <a:pt x="937387" y="715026"/>
                  <a:pt x="952186" y="715026"/>
                </a:cubicBezTo>
                <a:cubicBezTo>
                  <a:pt x="963919" y="715026"/>
                  <a:pt x="972951" y="717225"/>
                  <a:pt x="979284" y="721625"/>
                </a:cubicBezTo>
                <a:cubicBezTo>
                  <a:pt x="985617" y="726025"/>
                  <a:pt x="989917" y="732358"/>
                  <a:pt x="992184" y="740624"/>
                </a:cubicBezTo>
                <a:lnTo>
                  <a:pt x="1045180" y="730825"/>
                </a:lnTo>
                <a:cubicBezTo>
                  <a:pt x="1039847" y="712292"/>
                  <a:pt x="1030115" y="698293"/>
                  <a:pt x="1015982" y="688827"/>
                </a:cubicBezTo>
                <a:cubicBezTo>
                  <a:pt x="1001850" y="679361"/>
                  <a:pt x="980251" y="674628"/>
                  <a:pt x="951186" y="674628"/>
                </a:cubicBezTo>
                <a:close/>
                <a:moveTo>
                  <a:pt x="722586" y="674628"/>
                </a:moveTo>
                <a:cubicBezTo>
                  <a:pt x="692055" y="674628"/>
                  <a:pt x="669523" y="680894"/>
                  <a:pt x="654990" y="693427"/>
                </a:cubicBezTo>
                <a:cubicBezTo>
                  <a:pt x="640458" y="705959"/>
                  <a:pt x="633192" y="721425"/>
                  <a:pt x="633192" y="739824"/>
                </a:cubicBezTo>
                <a:cubicBezTo>
                  <a:pt x="633192" y="760223"/>
                  <a:pt x="641591" y="776155"/>
                  <a:pt x="658390" y="787621"/>
                </a:cubicBezTo>
                <a:cubicBezTo>
                  <a:pt x="670523" y="795887"/>
                  <a:pt x="699254" y="805020"/>
                  <a:pt x="744585" y="815019"/>
                </a:cubicBezTo>
                <a:cubicBezTo>
                  <a:pt x="754318" y="817286"/>
                  <a:pt x="760584" y="819752"/>
                  <a:pt x="763384" y="822419"/>
                </a:cubicBezTo>
                <a:cubicBezTo>
                  <a:pt x="766050" y="825219"/>
                  <a:pt x="767383" y="828752"/>
                  <a:pt x="767383" y="833018"/>
                </a:cubicBezTo>
                <a:cubicBezTo>
                  <a:pt x="767383" y="839285"/>
                  <a:pt x="764917" y="844284"/>
                  <a:pt x="759984" y="848017"/>
                </a:cubicBezTo>
                <a:cubicBezTo>
                  <a:pt x="752651" y="853350"/>
                  <a:pt x="741718" y="856017"/>
                  <a:pt x="727186" y="856017"/>
                </a:cubicBezTo>
                <a:cubicBezTo>
                  <a:pt x="713987" y="856017"/>
                  <a:pt x="703721" y="853184"/>
                  <a:pt x="696388" y="847517"/>
                </a:cubicBezTo>
                <a:cubicBezTo>
                  <a:pt x="689055" y="841851"/>
                  <a:pt x="684188" y="833552"/>
                  <a:pt x="681789" y="822619"/>
                </a:cubicBezTo>
                <a:lnTo>
                  <a:pt x="625392" y="831218"/>
                </a:lnTo>
                <a:cubicBezTo>
                  <a:pt x="630592" y="851351"/>
                  <a:pt x="641624" y="867283"/>
                  <a:pt x="658490" y="879016"/>
                </a:cubicBezTo>
                <a:cubicBezTo>
                  <a:pt x="675356" y="890748"/>
                  <a:pt x="698254" y="896614"/>
                  <a:pt x="727186" y="896614"/>
                </a:cubicBezTo>
                <a:cubicBezTo>
                  <a:pt x="759051" y="896614"/>
                  <a:pt x="783116" y="889615"/>
                  <a:pt x="799381" y="875616"/>
                </a:cubicBezTo>
                <a:cubicBezTo>
                  <a:pt x="815647" y="861617"/>
                  <a:pt x="823780" y="844884"/>
                  <a:pt x="823780" y="825419"/>
                </a:cubicBezTo>
                <a:cubicBezTo>
                  <a:pt x="823780" y="807553"/>
                  <a:pt x="817914" y="793621"/>
                  <a:pt x="806181" y="783621"/>
                </a:cubicBezTo>
                <a:cubicBezTo>
                  <a:pt x="794315" y="773755"/>
                  <a:pt x="773416" y="765422"/>
                  <a:pt x="743485" y="758623"/>
                </a:cubicBezTo>
                <a:cubicBezTo>
                  <a:pt x="713553" y="751823"/>
                  <a:pt x="696054" y="746557"/>
                  <a:pt x="690988" y="742824"/>
                </a:cubicBezTo>
                <a:cubicBezTo>
                  <a:pt x="687255" y="740024"/>
                  <a:pt x="685388" y="736624"/>
                  <a:pt x="685388" y="732624"/>
                </a:cubicBezTo>
                <a:cubicBezTo>
                  <a:pt x="685388" y="727958"/>
                  <a:pt x="687522" y="724158"/>
                  <a:pt x="691788" y="721225"/>
                </a:cubicBezTo>
                <a:cubicBezTo>
                  <a:pt x="698188" y="717092"/>
                  <a:pt x="708787" y="715026"/>
                  <a:pt x="723586" y="715026"/>
                </a:cubicBezTo>
                <a:cubicBezTo>
                  <a:pt x="735319" y="715026"/>
                  <a:pt x="744351" y="717225"/>
                  <a:pt x="750684" y="721625"/>
                </a:cubicBezTo>
                <a:cubicBezTo>
                  <a:pt x="757017" y="726025"/>
                  <a:pt x="761317" y="732358"/>
                  <a:pt x="763584" y="740624"/>
                </a:cubicBezTo>
                <a:lnTo>
                  <a:pt x="816580" y="730825"/>
                </a:lnTo>
                <a:cubicBezTo>
                  <a:pt x="811247" y="712292"/>
                  <a:pt x="801515" y="698293"/>
                  <a:pt x="787382" y="688827"/>
                </a:cubicBezTo>
                <a:cubicBezTo>
                  <a:pt x="773250" y="679361"/>
                  <a:pt x="751651" y="674628"/>
                  <a:pt x="722586" y="674628"/>
                </a:cubicBezTo>
                <a:close/>
                <a:moveTo>
                  <a:pt x="224310" y="593633"/>
                </a:moveTo>
                <a:cubicBezTo>
                  <a:pt x="201778" y="593633"/>
                  <a:pt x="182545" y="597033"/>
                  <a:pt x="166613" y="603832"/>
                </a:cubicBezTo>
                <a:cubicBezTo>
                  <a:pt x="150681" y="610632"/>
                  <a:pt x="138481" y="620531"/>
                  <a:pt x="130015" y="633531"/>
                </a:cubicBezTo>
                <a:cubicBezTo>
                  <a:pt x="121549" y="646530"/>
                  <a:pt x="117316" y="660496"/>
                  <a:pt x="117316" y="675428"/>
                </a:cubicBezTo>
                <a:cubicBezTo>
                  <a:pt x="117316" y="698627"/>
                  <a:pt x="126316" y="718292"/>
                  <a:pt x="144314" y="734424"/>
                </a:cubicBezTo>
                <a:cubicBezTo>
                  <a:pt x="157114" y="745890"/>
                  <a:pt x="179379" y="755556"/>
                  <a:pt x="211110" y="763423"/>
                </a:cubicBezTo>
                <a:cubicBezTo>
                  <a:pt x="235776" y="769556"/>
                  <a:pt x="251575" y="773822"/>
                  <a:pt x="258507" y="776222"/>
                </a:cubicBezTo>
                <a:cubicBezTo>
                  <a:pt x="268640" y="779822"/>
                  <a:pt x="275740" y="784055"/>
                  <a:pt x="279806" y="788921"/>
                </a:cubicBezTo>
                <a:cubicBezTo>
                  <a:pt x="283873" y="793787"/>
                  <a:pt x="285906" y="799687"/>
                  <a:pt x="285906" y="806620"/>
                </a:cubicBezTo>
                <a:cubicBezTo>
                  <a:pt x="285906" y="817419"/>
                  <a:pt x="281073" y="826852"/>
                  <a:pt x="271407" y="834918"/>
                </a:cubicBezTo>
                <a:cubicBezTo>
                  <a:pt x="261741" y="842984"/>
                  <a:pt x="247375" y="847017"/>
                  <a:pt x="228309" y="847017"/>
                </a:cubicBezTo>
                <a:cubicBezTo>
                  <a:pt x="210310" y="847017"/>
                  <a:pt x="196011" y="842484"/>
                  <a:pt x="185412" y="833418"/>
                </a:cubicBezTo>
                <a:cubicBezTo>
                  <a:pt x="174813" y="824352"/>
                  <a:pt x="167780" y="810153"/>
                  <a:pt x="164313" y="790821"/>
                </a:cubicBezTo>
                <a:lnTo>
                  <a:pt x="106717" y="796421"/>
                </a:lnTo>
                <a:cubicBezTo>
                  <a:pt x="110583" y="829219"/>
                  <a:pt x="122449" y="854184"/>
                  <a:pt x="142315" y="871316"/>
                </a:cubicBezTo>
                <a:cubicBezTo>
                  <a:pt x="162180" y="888448"/>
                  <a:pt x="190645" y="897014"/>
                  <a:pt x="227709" y="897014"/>
                </a:cubicBezTo>
                <a:cubicBezTo>
                  <a:pt x="253174" y="897014"/>
                  <a:pt x="274440" y="893448"/>
                  <a:pt x="291505" y="886315"/>
                </a:cubicBezTo>
                <a:cubicBezTo>
                  <a:pt x="308571" y="879182"/>
                  <a:pt x="321770" y="868283"/>
                  <a:pt x="331103" y="853617"/>
                </a:cubicBezTo>
                <a:cubicBezTo>
                  <a:pt x="340436" y="838951"/>
                  <a:pt x="345102" y="823219"/>
                  <a:pt x="345102" y="806420"/>
                </a:cubicBezTo>
                <a:cubicBezTo>
                  <a:pt x="345102" y="787888"/>
                  <a:pt x="341202" y="772322"/>
                  <a:pt x="333403" y="759723"/>
                </a:cubicBezTo>
                <a:cubicBezTo>
                  <a:pt x="325603" y="747124"/>
                  <a:pt x="314804" y="737191"/>
                  <a:pt x="301005" y="729925"/>
                </a:cubicBezTo>
                <a:cubicBezTo>
                  <a:pt x="287206" y="722658"/>
                  <a:pt x="265907" y="715626"/>
                  <a:pt x="237109" y="708826"/>
                </a:cubicBezTo>
                <a:cubicBezTo>
                  <a:pt x="208311" y="702026"/>
                  <a:pt x="190178" y="695493"/>
                  <a:pt x="182712" y="689227"/>
                </a:cubicBezTo>
                <a:cubicBezTo>
                  <a:pt x="176846" y="684294"/>
                  <a:pt x="173913" y="678361"/>
                  <a:pt x="173913" y="671428"/>
                </a:cubicBezTo>
                <a:cubicBezTo>
                  <a:pt x="173913" y="663829"/>
                  <a:pt x="177046" y="657762"/>
                  <a:pt x="183312" y="653229"/>
                </a:cubicBezTo>
                <a:cubicBezTo>
                  <a:pt x="193045" y="646163"/>
                  <a:pt x="206511" y="642630"/>
                  <a:pt x="223710" y="642630"/>
                </a:cubicBezTo>
                <a:cubicBezTo>
                  <a:pt x="240375" y="642630"/>
                  <a:pt x="252874" y="645930"/>
                  <a:pt x="261207" y="652529"/>
                </a:cubicBezTo>
                <a:cubicBezTo>
                  <a:pt x="269540" y="659129"/>
                  <a:pt x="274973" y="669962"/>
                  <a:pt x="277506" y="685027"/>
                </a:cubicBezTo>
                <a:lnTo>
                  <a:pt x="336703" y="682428"/>
                </a:lnTo>
                <a:cubicBezTo>
                  <a:pt x="335769" y="655496"/>
                  <a:pt x="326003" y="633964"/>
                  <a:pt x="307405" y="617831"/>
                </a:cubicBezTo>
                <a:cubicBezTo>
                  <a:pt x="288806" y="601699"/>
                  <a:pt x="261107" y="593633"/>
                  <a:pt x="224310" y="593633"/>
                </a:cubicBezTo>
                <a:close/>
                <a:moveTo>
                  <a:pt x="793842" y="0"/>
                </a:moveTo>
                <a:cubicBezTo>
                  <a:pt x="1232269" y="0"/>
                  <a:pt x="1587684" y="329113"/>
                  <a:pt x="1587684" y="735095"/>
                </a:cubicBezTo>
                <a:cubicBezTo>
                  <a:pt x="1587684" y="1141077"/>
                  <a:pt x="1232269" y="1470190"/>
                  <a:pt x="793842" y="1470190"/>
                </a:cubicBezTo>
                <a:cubicBezTo>
                  <a:pt x="355415" y="1470190"/>
                  <a:pt x="0" y="1141077"/>
                  <a:pt x="0" y="735095"/>
                </a:cubicBezTo>
                <a:cubicBezTo>
                  <a:pt x="0" y="329113"/>
                  <a:pt x="355415" y="0"/>
                  <a:pt x="793842" y="0"/>
                </a:cubicBezTo>
                <a:close/>
              </a:path>
            </a:pathLst>
          </a:custGeom>
          <a:ln w="190500" cap="rnd">
            <a:noFill/>
            <a:prstDash val="solid"/>
          </a:ln>
          <a:effectLst>
            <a:outerShdw sx="1000" sy="1000" algn="bl" rotWithShape="0">
              <a:srgbClr val="000000"/>
            </a:outerShdw>
          </a:effectLst>
          <a:extLst>
            <a:ext uri="{909E8E84-426E-40DD-AFC4-6F175D3DCCD1}">
              <a14:hiddenFill xmlns:a14="http://schemas.microsoft.com/office/drawing/2010/main">
                <a:solidFill>
                  <a:srgbClr val="FFFFFF"/>
                </a:solidFill>
              </a14:hiddenFill>
            </a:ext>
          </a:extLst>
        </p:spPr>
      </p:pic>
      <p:pic>
        <p:nvPicPr>
          <p:cNvPr id="61" name="Picture 60">
            <a:extLst>
              <a:ext uri="{FF2B5EF4-FFF2-40B4-BE49-F238E27FC236}">
                <a16:creationId xmlns:a16="http://schemas.microsoft.com/office/drawing/2014/main" id="{4C8ADAE5-4BCF-2945-9E26-17277B4D659F}"/>
              </a:ext>
            </a:extLst>
          </p:cNvPr>
          <p:cNvPicPr>
            <a:picLocks noChangeAspect="1"/>
          </p:cNvPicPr>
          <p:nvPr/>
        </p:nvPicPr>
        <p:blipFill>
          <a:blip r:embed="rId7" cstate="email">
            <a:alphaModFix/>
            <a:duotone>
              <a:schemeClr val="bg2">
                <a:shade val="45000"/>
                <a:satMod val="135000"/>
              </a:schemeClr>
              <a:prstClr val="white"/>
            </a:duotone>
            <a:extLst>
              <a:ext uri="{28A0092B-C50C-407E-A947-70E740481C1C}">
                <a14:useLocalDpi xmlns:a14="http://schemas.microsoft.com/office/drawing/2010/main"/>
              </a:ext>
              <a:ext uri="{837473B0-CC2E-450A-ABE3-18F120FF3D39}">
                <a1611:picAttrSrcUrl xmlns:a1611="http://schemas.microsoft.com/office/drawing/2016/11/main" r:id="rId8"/>
              </a:ext>
            </a:extLst>
          </a:blip>
          <a:srcRect/>
          <a:stretch/>
        </p:blipFill>
        <p:spPr>
          <a:xfrm>
            <a:off x="141113" y="3508358"/>
            <a:ext cx="1060374" cy="1020313"/>
          </a:xfrm>
          <a:custGeom>
            <a:avLst/>
            <a:gdLst/>
            <a:ahLst/>
            <a:cxnLst/>
            <a:rect l="l" t="t" r="r" b="b"/>
            <a:pathLst>
              <a:path w="1475716" h="1419962">
                <a:moveTo>
                  <a:pt x="1041060" y="576731"/>
                </a:moveTo>
                <a:lnTo>
                  <a:pt x="1041060" y="869913"/>
                </a:lnTo>
                <a:lnTo>
                  <a:pt x="1264047" y="869913"/>
                </a:lnTo>
                <a:lnTo>
                  <a:pt x="1264047" y="820516"/>
                </a:lnTo>
                <a:lnTo>
                  <a:pt x="1100257" y="820516"/>
                </a:lnTo>
                <a:lnTo>
                  <a:pt x="1100257" y="740721"/>
                </a:lnTo>
                <a:lnTo>
                  <a:pt x="1247448" y="740721"/>
                </a:lnTo>
                <a:lnTo>
                  <a:pt x="1247448" y="691324"/>
                </a:lnTo>
                <a:lnTo>
                  <a:pt x="1100257" y="691324"/>
                </a:lnTo>
                <a:lnTo>
                  <a:pt x="1100257" y="626328"/>
                </a:lnTo>
                <a:lnTo>
                  <a:pt x="1258447" y="626328"/>
                </a:lnTo>
                <a:lnTo>
                  <a:pt x="1258447" y="576731"/>
                </a:lnTo>
                <a:close/>
                <a:moveTo>
                  <a:pt x="764835" y="576731"/>
                </a:moveTo>
                <a:lnTo>
                  <a:pt x="764835" y="869913"/>
                </a:lnTo>
                <a:lnTo>
                  <a:pt x="987822" y="869913"/>
                </a:lnTo>
                <a:lnTo>
                  <a:pt x="987822" y="820516"/>
                </a:lnTo>
                <a:lnTo>
                  <a:pt x="824032" y="820516"/>
                </a:lnTo>
                <a:lnTo>
                  <a:pt x="824032" y="740721"/>
                </a:lnTo>
                <a:lnTo>
                  <a:pt x="971223" y="740721"/>
                </a:lnTo>
                <a:lnTo>
                  <a:pt x="971223" y="691324"/>
                </a:lnTo>
                <a:lnTo>
                  <a:pt x="824032" y="691324"/>
                </a:lnTo>
                <a:lnTo>
                  <a:pt x="824032" y="626328"/>
                </a:lnTo>
                <a:lnTo>
                  <a:pt x="982222" y="626328"/>
                </a:lnTo>
                <a:lnTo>
                  <a:pt x="982222" y="576731"/>
                </a:lnTo>
                <a:close/>
                <a:moveTo>
                  <a:pt x="470160" y="576731"/>
                </a:moveTo>
                <a:lnTo>
                  <a:pt x="470160" y="869913"/>
                </a:lnTo>
                <a:lnTo>
                  <a:pt x="525157" y="869913"/>
                </a:lnTo>
                <a:lnTo>
                  <a:pt x="525157" y="678725"/>
                </a:lnTo>
                <a:lnTo>
                  <a:pt x="643350" y="869913"/>
                </a:lnTo>
                <a:lnTo>
                  <a:pt x="702746" y="869913"/>
                </a:lnTo>
                <a:lnTo>
                  <a:pt x="702746" y="576731"/>
                </a:lnTo>
                <a:lnTo>
                  <a:pt x="647749" y="576731"/>
                </a:lnTo>
                <a:lnTo>
                  <a:pt x="647749" y="772519"/>
                </a:lnTo>
                <a:lnTo>
                  <a:pt x="527757" y="576731"/>
                </a:lnTo>
                <a:close/>
                <a:moveTo>
                  <a:pt x="295929" y="571731"/>
                </a:moveTo>
                <a:cubicBezTo>
                  <a:pt x="273397" y="571731"/>
                  <a:pt x="254165" y="575131"/>
                  <a:pt x="238233" y="581931"/>
                </a:cubicBezTo>
                <a:cubicBezTo>
                  <a:pt x="222300" y="588730"/>
                  <a:pt x="210101" y="598630"/>
                  <a:pt x="201635" y="611629"/>
                </a:cubicBezTo>
                <a:cubicBezTo>
                  <a:pt x="193169" y="624628"/>
                  <a:pt x="188935" y="638594"/>
                  <a:pt x="188935" y="653526"/>
                </a:cubicBezTo>
                <a:cubicBezTo>
                  <a:pt x="188935" y="676725"/>
                  <a:pt x="197935" y="696391"/>
                  <a:pt x="215934" y="712523"/>
                </a:cubicBezTo>
                <a:cubicBezTo>
                  <a:pt x="228733" y="723989"/>
                  <a:pt x="250998" y="733655"/>
                  <a:pt x="282730" y="741521"/>
                </a:cubicBezTo>
                <a:cubicBezTo>
                  <a:pt x="307395" y="747654"/>
                  <a:pt x="323194" y="751920"/>
                  <a:pt x="330127" y="754320"/>
                </a:cubicBezTo>
                <a:cubicBezTo>
                  <a:pt x="340260" y="757920"/>
                  <a:pt x="347359" y="762153"/>
                  <a:pt x="351426" y="767020"/>
                </a:cubicBezTo>
                <a:cubicBezTo>
                  <a:pt x="355492" y="771886"/>
                  <a:pt x="357525" y="777786"/>
                  <a:pt x="357525" y="784718"/>
                </a:cubicBezTo>
                <a:cubicBezTo>
                  <a:pt x="357525" y="795518"/>
                  <a:pt x="352692" y="804951"/>
                  <a:pt x="343026" y="813017"/>
                </a:cubicBezTo>
                <a:cubicBezTo>
                  <a:pt x="333360" y="821083"/>
                  <a:pt x="318994" y="825116"/>
                  <a:pt x="299929" y="825116"/>
                </a:cubicBezTo>
                <a:cubicBezTo>
                  <a:pt x="281930" y="825116"/>
                  <a:pt x="267631" y="820583"/>
                  <a:pt x="257031" y="811517"/>
                </a:cubicBezTo>
                <a:cubicBezTo>
                  <a:pt x="246432" y="802451"/>
                  <a:pt x="239399" y="788252"/>
                  <a:pt x="235933" y="768919"/>
                </a:cubicBezTo>
                <a:lnTo>
                  <a:pt x="178336" y="774519"/>
                </a:lnTo>
                <a:cubicBezTo>
                  <a:pt x="182203" y="807317"/>
                  <a:pt x="194069" y="832282"/>
                  <a:pt x="213934" y="849414"/>
                </a:cubicBezTo>
                <a:cubicBezTo>
                  <a:pt x="233799" y="866547"/>
                  <a:pt x="262264" y="875113"/>
                  <a:pt x="299329" y="875113"/>
                </a:cubicBezTo>
                <a:cubicBezTo>
                  <a:pt x="324794" y="875113"/>
                  <a:pt x="346059" y="871546"/>
                  <a:pt x="363125" y="864414"/>
                </a:cubicBezTo>
                <a:cubicBezTo>
                  <a:pt x="380190" y="857281"/>
                  <a:pt x="393390" y="846381"/>
                  <a:pt x="402722" y="831716"/>
                </a:cubicBezTo>
                <a:cubicBezTo>
                  <a:pt x="412055" y="817050"/>
                  <a:pt x="416722" y="801317"/>
                  <a:pt x="416722" y="784518"/>
                </a:cubicBezTo>
                <a:cubicBezTo>
                  <a:pt x="416722" y="765986"/>
                  <a:pt x="412822" y="750421"/>
                  <a:pt x="405022" y="737821"/>
                </a:cubicBezTo>
                <a:cubicBezTo>
                  <a:pt x="397223" y="725222"/>
                  <a:pt x="386423" y="715289"/>
                  <a:pt x="372624" y="708023"/>
                </a:cubicBezTo>
                <a:cubicBezTo>
                  <a:pt x="358825" y="700757"/>
                  <a:pt x="337526" y="693724"/>
                  <a:pt x="308728" y="686924"/>
                </a:cubicBezTo>
                <a:cubicBezTo>
                  <a:pt x="279930" y="680125"/>
                  <a:pt x="261798" y="673592"/>
                  <a:pt x="254332" y="667326"/>
                </a:cubicBezTo>
                <a:cubicBezTo>
                  <a:pt x="248465" y="662393"/>
                  <a:pt x="245532" y="656460"/>
                  <a:pt x="245532" y="649527"/>
                </a:cubicBezTo>
                <a:cubicBezTo>
                  <a:pt x="245532" y="641927"/>
                  <a:pt x="248665" y="635861"/>
                  <a:pt x="254931" y="631328"/>
                </a:cubicBezTo>
                <a:cubicBezTo>
                  <a:pt x="264664" y="624262"/>
                  <a:pt x="278130" y="620728"/>
                  <a:pt x="295329" y="620728"/>
                </a:cubicBezTo>
                <a:cubicBezTo>
                  <a:pt x="311995" y="620728"/>
                  <a:pt x="324494" y="624028"/>
                  <a:pt x="332827" y="630628"/>
                </a:cubicBezTo>
                <a:cubicBezTo>
                  <a:pt x="341160" y="637227"/>
                  <a:pt x="346593" y="648060"/>
                  <a:pt x="349126" y="663126"/>
                </a:cubicBezTo>
                <a:lnTo>
                  <a:pt x="408322" y="660526"/>
                </a:lnTo>
                <a:cubicBezTo>
                  <a:pt x="407389" y="633594"/>
                  <a:pt x="397623" y="612062"/>
                  <a:pt x="379024" y="595930"/>
                </a:cubicBezTo>
                <a:cubicBezTo>
                  <a:pt x="360425" y="579798"/>
                  <a:pt x="332727" y="571731"/>
                  <a:pt x="295929" y="571731"/>
                </a:cubicBezTo>
                <a:close/>
                <a:moveTo>
                  <a:pt x="737858" y="0"/>
                </a:moveTo>
                <a:cubicBezTo>
                  <a:pt x="1145366" y="0"/>
                  <a:pt x="1475716" y="317869"/>
                  <a:pt x="1475716" y="709981"/>
                </a:cubicBezTo>
                <a:cubicBezTo>
                  <a:pt x="1475716" y="1102093"/>
                  <a:pt x="1145366" y="1419962"/>
                  <a:pt x="737858" y="1419962"/>
                </a:cubicBezTo>
                <a:cubicBezTo>
                  <a:pt x="330350" y="1419962"/>
                  <a:pt x="0" y="1102093"/>
                  <a:pt x="0" y="709981"/>
                </a:cubicBezTo>
                <a:cubicBezTo>
                  <a:pt x="0" y="317869"/>
                  <a:pt x="330350" y="0"/>
                  <a:pt x="737858" y="0"/>
                </a:cubicBezTo>
                <a:close/>
              </a:path>
            </a:pathLst>
          </a:custGeom>
        </p:spPr>
      </p:pic>
      <p:pic>
        <p:nvPicPr>
          <p:cNvPr id="62" name="Picture 61">
            <a:extLst>
              <a:ext uri="{FF2B5EF4-FFF2-40B4-BE49-F238E27FC236}">
                <a16:creationId xmlns:a16="http://schemas.microsoft.com/office/drawing/2014/main" id="{72FD1803-DBC9-4B0F-6E23-CD34097A6113}"/>
              </a:ext>
            </a:extLst>
          </p:cNvPr>
          <p:cNvPicPr>
            <a:picLocks noChangeAspect="1"/>
          </p:cNvPicPr>
          <p:nvPr/>
        </p:nvPicPr>
        <p:blipFill>
          <a:blip r:embed="rId20" cstate="email">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a:xfrm>
            <a:off x="141113" y="176449"/>
            <a:ext cx="1096368" cy="1048554"/>
          </a:xfrm>
          <a:custGeom>
            <a:avLst/>
            <a:gdLst/>
            <a:ahLst/>
            <a:cxnLst/>
            <a:rect l="l" t="t" r="r" b="b"/>
            <a:pathLst>
              <a:path w="1525808" h="1459266">
                <a:moveTo>
                  <a:pt x="677955" y="762168"/>
                </a:moveTo>
                <a:lnTo>
                  <a:pt x="735152" y="832763"/>
                </a:lnTo>
                <a:cubicBezTo>
                  <a:pt x="725552" y="840763"/>
                  <a:pt x="716686" y="846496"/>
                  <a:pt x="708553" y="849962"/>
                </a:cubicBezTo>
                <a:cubicBezTo>
                  <a:pt x="700420" y="853429"/>
                  <a:pt x="691954" y="855162"/>
                  <a:pt x="683155" y="855162"/>
                </a:cubicBezTo>
                <a:cubicBezTo>
                  <a:pt x="669822" y="855162"/>
                  <a:pt x="659190" y="851329"/>
                  <a:pt x="651257" y="843663"/>
                </a:cubicBezTo>
                <a:cubicBezTo>
                  <a:pt x="643324" y="835997"/>
                  <a:pt x="639357" y="826097"/>
                  <a:pt x="639357" y="813965"/>
                </a:cubicBezTo>
                <a:cubicBezTo>
                  <a:pt x="639357" y="804365"/>
                  <a:pt x="642557" y="794966"/>
                  <a:pt x="648957" y="785766"/>
                </a:cubicBezTo>
                <a:cubicBezTo>
                  <a:pt x="655356" y="776567"/>
                  <a:pt x="665023" y="768701"/>
                  <a:pt x="677955" y="762168"/>
                </a:cubicBezTo>
                <a:close/>
                <a:moveTo>
                  <a:pt x="701954" y="637775"/>
                </a:moveTo>
                <a:cubicBezTo>
                  <a:pt x="711153" y="637775"/>
                  <a:pt x="718453" y="640309"/>
                  <a:pt x="723852" y="645375"/>
                </a:cubicBezTo>
                <a:cubicBezTo>
                  <a:pt x="729252" y="650441"/>
                  <a:pt x="731952" y="656574"/>
                  <a:pt x="731952" y="663774"/>
                </a:cubicBezTo>
                <a:cubicBezTo>
                  <a:pt x="731952" y="672307"/>
                  <a:pt x="726352" y="680906"/>
                  <a:pt x="715153" y="689572"/>
                </a:cubicBezTo>
                <a:lnTo>
                  <a:pt x="699954" y="701171"/>
                </a:lnTo>
                <a:lnTo>
                  <a:pt x="686155" y="685172"/>
                </a:lnTo>
                <a:cubicBezTo>
                  <a:pt x="677622" y="675306"/>
                  <a:pt x="673355" y="666907"/>
                  <a:pt x="673355" y="659974"/>
                </a:cubicBezTo>
                <a:cubicBezTo>
                  <a:pt x="673355" y="654108"/>
                  <a:pt x="675889" y="648941"/>
                  <a:pt x="680955" y="644475"/>
                </a:cubicBezTo>
                <a:cubicBezTo>
                  <a:pt x="686021" y="640009"/>
                  <a:pt x="693021" y="637775"/>
                  <a:pt x="701954" y="637775"/>
                </a:cubicBezTo>
                <a:close/>
                <a:moveTo>
                  <a:pt x="860437" y="603177"/>
                </a:moveTo>
                <a:lnTo>
                  <a:pt x="930433" y="896360"/>
                </a:lnTo>
                <a:lnTo>
                  <a:pt x="994629" y="896360"/>
                </a:lnTo>
                <a:lnTo>
                  <a:pt x="1052825" y="677173"/>
                </a:lnTo>
                <a:lnTo>
                  <a:pt x="1111222" y="896360"/>
                </a:lnTo>
                <a:lnTo>
                  <a:pt x="1174018" y="896360"/>
                </a:lnTo>
                <a:lnTo>
                  <a:pt x="1245214" y="603177"/>
                </a:lnTo>
                <a:lnTo>
                  <a:pt x="1185617" y="603177"/>
                </a:lnTo>
                <a:lnTo>
                  <a:pt x="1140620" y="807965"/>
                </a:lnTo>
                <a:lnTo>
                  <a:pt x="1089223" y="603177"/>
                </a:lnTo>
                <a:lnTo>
                  <a:pt x="1018827" y="603177"/>
                </a:lnTo>
                <a:lnTo>
                  <a:pt x="965231" y="804565"/>
                </a:lnTo>
                <a:lnTo>
                  <a:pt x="921033" y="603177"/>
                </a:lnTo>
                <a:close/>
                <a:moveTo>
                  <a:pt x="298885" y="603177"/>
                </a:moveTo>
                <a:lnTo>
                  <a:pt x="298885" y="896360"/>
                </a:lnTo>
                <a:lnTo>
                  <a:pt x="353882" y="896360"/>
                </a:lnTo>
                <a:lnTo>
                  <a:pt x="353882" y="705171"/>
                </a:lnTo>
                <a:lnTo>
                  <a:pt x="472075" y="896360"/>
                </a:lnTo>
                <a:lnTo>
                  <a:pt x="531471" y="896360"/>
                </a:lnTo>
                <a:lnTo>
                  <a:pt x="531471" y="603177"/>
                </a:lnTo>
                <a:lnTo>
                  <a:pt x="476474" y="603177"/>
                </a:lnTo>
                <a:lnTo>
                  <a:pt x="476474" y="798965"/>
                </a:lnTo>
                <a:lnTo>
                  <a:pt x="356482" y="603177"/>
                </a:lnTo>
                <a:close/>
                <a:moveTo>
                  <a:pt x="700554" y="598178"/>
                </a:moveTo>
                <a:cubicBezTo>
                  <a:pt x="674289" y="598178"/>
                  <a:pt x="654056" y="604344"/>
                  <a:pt x="639857" y="616677"/>
                </a:cubicBezTo>
                <a:cubicBezTo>
                  <a:pt x="625658" y="629009"/>
                  <a:pt x="618559" y="644042"/>
                  <a:pt x="618559" y="661774"/>
                </a:cubicBezTo>
                <a:cubicBezTo>
                  <a:pt x="618559" y="671373"/>
                  <a:pt x="621092" y="681539"/>
                  <a:pt x="626158" y="692272"/>
                </a:cubicBezTo>
                <a:cubicBezTo>
                  <a:pt x="631225" y="703005"/>
                  <a:pt x="638757" y="714304"/>
                  <a:pt x="648757" y="726170"/>
                </a:cubicBezTo>
                <a:cubicBezTo>
                  <a:pt x="626492" y="737236"/>
                  <a:pt x="609759" y="750268"/>
                  <a:pt x="598560" y="765268"/>
                </a:cubicBezTo>
                <a:cubicBezTo>
                  <a:pt x="587361" y="780267"/>
                  <a:pt x="581761" y="797166"/>
                  <a:pt x="581761" y="815964"/>
                </a:cubicBezTo>
                <a:cubicBezTo>
                  <a:pt x="581761" y="836630"/>
                  <a:pt x="588894" y="854895"/>
                  <a:pt x="603160" y="870761"/>
                </a:cubicBezTo>
                <a:cubicBezTo>
                  <a:pt x="621559" y="891293"/>
                  <a:pt x="649023" y="901559"/>
                  <a:pt x="685555" y="901559"/>
                </a:cubicBezTo>
                <a:cubicBezTo>
                  <a:pt x="703953" y="901559"/>
                  <a:pt x="719819" y="899026"/>
                  <a:pt x="733152" y="893960"/>
                </a:cubicBezTo>
                <a:cubicBezTo>
                  <a:pt x="746484" y="888893"/>
                  <a:pt x="759083" y="881027"/>
                  <a:pt x="770949" y="870361"/>
                </a:cubicBezTo>
                <a:cubicBezTo>
                  <a:pt x="786282" y="884627"/>
                  <a:pt x="802281" y="895826"/>
                  <a:pt x="818946" y="903959"/>
                </a:cubicBezTo>
                <a:lnTo>
                  <a:pt x="852944" y="860562"/>
                </a:lnTo>
                <a:cubicBezTo>
                  <a:pt x="848278" y="858295"/>
                  <a:pt x="840978" y="853662"/>
                  <a:pt x="831046" y="846663"/>
                </a:cubicBezTo>
                <a:cubicBezTo>
                  <a:pt x="821113" y="839663"/>
                  <a:pt x="813013" y="833230"/>
                  <a:pt x="806747" y="827364"/>
                </a:cubicBezTo>
                <a:cubicBezTo>
                  <a:pt x="811014" y="821764"/>
                  <a:pt x="815013" y="814798"/>
                  <a:pt x="818746" y="806465"/>
                </a:cubicBezTo>
                <a:cubicBezTo>
                  <a:pt x="822479" y="798132"/>
                  <a:pt x="826879" y="784966"/>
                  <a:pt x="831946" y="766967"/>
                </a:cubicBezTo>
                <a:lnTo>
                  <a:pt x="781149" y="755368"/>
                </a:lnTo>
                <a:cubicBezTo>
                  <a:pt x="777682" y="769101"/>
                  <a:pt x="773549" y="780233"/>
                  <a:pt x="768749" y="788766"/>
                </a:cubicBezTo>
                <a:lnTo>
                  <a:pt x="727952" y="734969"/>
                </a:lnTo>
                <a:cubicBezTo>
                  <a:pt x="749417" y="721504"/>
                  <a:pt x="763683" y="709438"/>
                  <a:pt x="770749" y="698772"/>
                </a:cubicBezTo>
                <a:cubicBezTo>
                  <a:pt x="777816" y="688106"/>
                  <a:pt x="781349" y="676840"/>
                  <a:pt x="781349" y="664974"/>
                </a:cubicBezTo>
                <a:cubicBezTo>
                  <a:pt x="781349" y="646308"/>
                  <a:pt x="774216" y="630509"/>
                  <a:pt x="759950" y="617577"/>
                </a:cubicBezTo>
                <a:cubicBezTo>
                  <a:pt x="745684" y="604644"/>
                  <a:pt x="725885" y="598178"/>
                  <a:pt x="700554" y="598178"/>
                </a:cubicBezTo>
                <a:close/>
                <a:moveTo>
                  <a:pt x="762904" y="0"/>
                </a:moveTo>
                <a:cubicBezTo>
                  <a:pt x="1184244" y="0"/>
                  <a:pt x="1525808" y="326668"/>
                  <a:pt x="1525808" y="729633"/>
                </a:cubicBezTo>
                <a:cubicBezTo>
                  <a:pt x="1525808" y="1132598"/>
                  <a:pt x="1184244" y="1459266"/>
                  <a:pt x="762904" y="1459266"/>
                </a:cubicBezTo>
                <a:cubicBezTo>
                  <a:pt x="341564" y="1459266"/>
                  <a:pt x="0" y="1132598"/>
                  <a:pt x="0" y="729633"/>
                </a:cubicBezTo>
                <a:cubicBezTo>
                  <a:pt x="0" y="326668"/>
                  <a:pt x="341564" y="0"/>
                  <a:pt x="762904" y="0"/>
                </a:cubicBezTo>
                <a:close/>
              </a:path>
            </a:pathLst>
          </a:custGeom>
          <a:ln w="190500" cap="rnd">
            <a:noFill/>
            <a:prstDash val="solid"/>
          </a:ln>
          <a:effectLst>
            <a:outerShdw sx="1000" sy="1000" algn="bl" rotWithShape="0">
              <a:srgbClr val="000000"/>
            </a:outerShdw>
          </a:effectLst>
        </p:spPr>
      </p:pic>
      <p:sp>
        <p:nvSpPr>
          <p:cNvPr id="31" name="Content Placeholder 2">
            <a:extLst>
              <a:ext uri="{FF2B5EF4-FFF2-40B4-BE49-F238E27FC236}">
                <a16:creationId xmlns:a16="http://schemas.microsoft.com/office/drawing/2014/main" id="{37558A6A-9FE1-0F82-1052-C3EB61F80C85}"/>
              </a:ext>
            </a:extLst>
          </p:cNvPr>
          <p:cNvSpPr txBox="1">
            <a:spLocks/>
          </p:cNvSpPr>
          <p:nvPr/>
        </p:nvSpPr>
        <p:spPr>
          <a:xfrm>
            <a:off x="6783859" y="1782729"/>
            <a:ext cx="5265247" cy="1927940"/>
          </a:xfrm>
          <a:prstGeom prst="roundRect">
            <a:avLst>
              <a:gd name="adj" fmla="val 0"/>
            </a:avLst>
          </a:prstGeom>
          <a:solidFill>
            <a:srgbClr val="C65A10">
              <a:alpha val="26168"/>
            </a:srgbClr>
          </a:solidFill>
        </p:spPr>
        <p:txBody>
          <a:bodyPr lIns="12960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097280">
              <a:lnSpc>
                <a:spcPct val="107000"/>
              </a:lnSpc>
              <a:spcBef>
                <a:spcPts val="1200"/>
              </a:spcBef>
              <a:spcAft>
                <a:spcPts val="960"/>
              </a:spcAft>
              <a:buNone/>
              <a:defRPr/>
            </a:pPr>
            <a:r>
              <a:rPr lang="en-GB" sz="4320" b="1" dirty="0">
                <a:noFill/>
                <a:latin typeface="Arial" panose="020B0604020202020204" pitchFamily="34" charset="0"/>
                <a:ea typeface="Calibri" panose="020F0502020204030204" pitchFamily="34" charset="0"/>
                <a:cs typeface="Arial" panose="020B0604020202020204" pitchFamily="34" charset="0"/>
              </a:rPr>
              <a:t>Boscombe &amp; Portland:</a:t>
            </a:r>
          </a:p>
        </p:txBody>
      </p:sp>
      <p:sp>
        <p:nvSpPr>
          <p:cNvPr id="39" name="Rounded Rectangle 38">
            <a:extLst>
              <a:ext uri="{FF2B5EF4-FFF2-40B4-BE49-F238E27FC236}">
                <a16:creationId xmlns:a16="http://schemas.microsoft.com/office/drawing/2014/main" id="{05CF9641-E8D8-2F67-55DC-C67E401F32D1}"/>
              </a:ext>
            </a:extLst>
          </p:cNvPr>
          <p:cNvSpPr/>
          <p:nvPr/>
        </p:nvSpPr>
        <p:spPr>
          <a:xfrm>
            <a:off x="6630462" y="1743684"/>
            <a:ext cx="2219281" cy="406531"/>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defRPr/>
            </a:pPr>
            <a:r>
              <a:rPr lang="en-GB" sz="2160" b="1">
                <a:solidFill>
                  <a:prstClr val="white"/>
                </a:solidFill>
                <a:latin typeface="Arial" panose="020B0604020202020204" pitchFamily="34" charset="0"/>
                <a:cs typeface="Arial" panose="020B0604020202020204" pitchFamily="34" charset="0"/>
              </a:rPr>
              <a:t>Key Partners</a:t>
            </a:r>
          </a:p>
        </p:txBody>
      </p:sp>
      <p:sp>
        <p:nvSpPr>
          <p:cNvPr id="3" name="Text 0">
            <a:extLst>
              <a:ext uri="{FF2B5EF4-FFF2-40B4-BE49-F238E27FC236}">
                <a16:creationId xmlns:a16="http://schemas.microsoft.com/office/drawing/2014/main" id="{F41DF1D5-2F1A-3D34-5AEC-8948BF7B112F}"/>
              </a:ext>
            </a:extLst>
          </p:cNvPr>
          <p:cNvSpPr/>
          <p:nvPr/>
        </p:nvSpPr>
        <p:spPr>
          <a:xfrm>
            <a:off x="2400400" y="339707"/>
            <a:ext cx="4293124" cy="714878"/>
          </a:xfrm>
          <a:prstGeom prst="rect">
            <a:avLst/>
          </a:prstGeom>
          <a:noFill/>
          <a:ln/>
        </p:spPr>
        <p:txBody>
          <a:bodyPr wrap="square" lIns="120000" tIns="0" rIns="0" bIns="0" rtlCol="0" anchor="t"/>
          <a:lstStyle/>
          <a:p>
            <a:pPr defTabSz="761970">
              <a:lnSpc>
                <a:spcPts val="4625"/>
              </a:lnSpc>
            </a:pPr>
            <a:r>
              <a:rPr lang="en-US" sz="3600" b="1">
                <a:solidFill>
                  <a:prstClr val="white"/>
                </a:solidFill>
                <a:latin typeface="Arial" panose="020B0604020202020204" pitchFamily="34" charset="0"/>
                <a:ea typeface="Poppins Light" pitchFamily="34" charset="-122"/>
                <a:cs typeface="Arial" panose="020B0604020202020204" pitchFamily="34" charset="0"/>
              </a:rPr>
              <a:t>Case Study Focus</a:t>
            </a:r>
            <a:endParaRPr lang="en-US" sz="3600" b="1">
              <a:solidFill>
                <a:prstClr val="white"/>
              </a:solidFill>
              <a:latin typeface="Arial" panose="020B0604020202020204" pitchFamily="34" charset="0"/>
              <a:cs typeface="Arial" panose="020B0604020202020204" pitchFamily="34" charset="0"/>
            </a:endParaRPr>
          </a:p>
        </p:txBody>
      </p:sp>
      <p:sp>
        <p:nvSpPr>
          <p:cNvPr id="16" name="Content Placeholder 2">
            <a:extLst>
              <a:ext uri="{FF2B5EF4-FFF2-40B4-BE49-F238E27FC236}">
                <a16:creationId xmlns:a16="http://schemas.microsoft.com/office/drawing/2014/main" id="{5713F755-87F6-CBA9-DC3A-89AA6A5840B9}"/>
              </a:ext>
            </a:extLst>
          </p:cNvPr>
          <p:cNvSpPr txBox="1">
            <a:spLocks/>
          </p:cNvSpPr>
          <p:nvPr/>
        </p:nvSpPr>
        <p:spPr>
          <a:xfrm>
            <a:off x="2411435" y="1079839"/>
            <a:ext cx="3360425" cy="1115787"/>
          </a:xfrm>
          <a:prstGeom prst="rect">
            <a:avLst/>
          </a:prstGeom>
          <a:noFill/>
        </p:spPr>
        <p:txBody>
          <a:bodyPr lIns="12960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097280">
              <a:lnSpc>
                <a:spcPct val="100000"/>
              </a:lnSpc>
              <a:spcBef>
                <a:spcPts val="1200"/>
              </a:spcBef>
              <a:spcAft>
                <a:spcPts val="960"/>
              </a:spcAft>
              <a:buNone/>
              <a:defRPr/>
            </a:pPr>
            <a:r>
              <a:rPr lang="en-GB" b="1">
                <a:solidFill>
                  <a:prstClr val="white"/>
                </a:solidFill>
                <a:latin typeface="Arial" panose="020B0604020202020204" pitchFamily="34" charset="0"/>
                <a:ea typeface="Calibri" panose="020F0502020204030204" pitchFamily="34" charset="0"/>
                <a:cs typeface="Arial" panose="020B0604020202020204" pitchFamily="34" charset="0"/>
              </a:rPr>
              <a:t>Thanet:              </a:t>
            </a:r>
            <a:r>
              <a:rPr lang="en-GB" sz="2400" b="1">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Suicide Prevention Strategy</a:t>
            </a:r>
            <a:endParaRPr lang="en-GB" sz="240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endParaRPr>
          </a:p>
        </p:txBody>
      </p:sp>
      <p:sp>
        <p:nvSpPr>
          <p:cNvPr id="23" name="Rounded Rectangle 22">
            <a:extLst>
              <a:ext uri="{FF2B5EF4-FFF2-40B4-BE49-F238E27FC236}">
                <a16:creationId xmlns:a16="http://schemas.microsoft.com/office/drawing/2014/main" id="{5B81A1DD-B938-00C5-549C-7C1A1F38DC41}"/>
              </a:ext>
            </a:extLst>
          </p:cNvPr>
          <p:cNvSpPr/>
          <p:nvPr/>
        </p:nvSpPr>
        <p:spPr>
          <a:xfrm>
            <a:off x="3252076" y="5823744"/>
            <a:ext cx="8789940" cy="815740"/>
          </a:xfrm>
          <a:prstGeom prst="roundRect">
            <a:avLst>
              <a:gd name="adj" fmla="val 0"/>
            </a:avLst>
          </a:prstGeom>
          <a:solidFill>
            <a:srgbClr val="C65A10"/>
          </a:solidFill>
          <a:ln>
            <a:noFill/>
          </a:ln>
        </p:spPr>
        <p:style>
          <a:lnRef idx="2">
            <a:schemeClr val="accent1">
              <a:shade val="15000"/>
            </a:schemeClr>
          </a:lnRef>
          <a:fillRef idx="1">
            <a:schemeClr val="accent1"/>
          </a:fillRef>
          <a:effectRef idx="0">
            <a:schemeClr val="accent1"/>
          </a:effectRef>
          <a:fontRef idx="minor">
            <a:schemeClr val="lt1"/>
          </a:fontRef>
        </p:style>
        <p:txBody>
          <a:bodyPr lIns="1655999" rIns="216000" rtlCol="0" anchor="ctr"/>
          <a:lstStyle/>
          <a:p>
            <a:pPr defTabSz="914363">
              <a:defRPr/>
            </a:pPr>
            <a:r>
              <a:rPr lang="en-GB" b="1">
                <a:solidFill>
                  <a:prstClr val="white"/>
                </a:solidFill>
                <a:latin typeface="Arial" panose="020B0604020202020204" pitchFamily="34" charset="0"/>
                <a:cs typeface="Arial" panose="020B0604020202020204" pitchFamily="34" charset="0"/>
              </a:rPr>
              <a:t>To reduce the suicide risk amongst older males though earlier targeted interventions that also address unemployment/ redeployment </a:t>
            </a:r>
          </a:p>
        </p:txBody>
      </p:sp>
      <p:sp>
        <p:nvSpPr>
          <p:cNvPr id="24" name="Rounded Rectangle 23">
            <a:extLst>
              <a:ext uri="{FF2B5EF4-FFF2-40B4-BE49-F238E27FC236}">
                <a16:creationId xmlns:a16="http://schemas.microsoft.com/office/drawing/2014/main" id="{DFFC9436-3618-AA76-C5C5-9D9DEF01847E}"/>
              </a:ext>
            </a:extLst>
          </p:cNvPr>
          <p:cNvSpPr/>
          <p:nvPr/>
        </p:nvSpPr>
        <p:spPr>
          <a:xfrm>
            <a:off x="2399717" y="5823306"/>
            <a:ext cx="2337104" cy="826569"/>
          </a:xfrm>
          <a:prstGeom prst="roundRect">
            <a:avLst>
              <a:gd name="adj" fmla="val 0"/>
            </a:avLst>
          </a:prstGeom>
          <a:solidFill>
            <a:srgbClr val="102635"/>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3">
              <a:defRPr/>
            </a:pPr>
            <a:r>
              <a:rPr lang="en-GB" sz="2000" b="1" dirty="0">
                <a:solidFill>
                  <a:prstClr val="white"/>
                </a:solidFill>
                <a:latin typeface="Arial" panose="020B0604020202020204" pitchFamily="34" charset="0"/>
                <a:cs typeface="Arial" panose="020B0604020202020204" pitchFamily="34" charset="0"/>
              </a:rPr>
              <a:t>Opportunity:</a:t>
            </a:r>
          </a:p>
        </p:txBody>
      </p:sp>
    </p:spTree>
    <p:extLst>
      <p:ext uri="{BB962C8B-B14F-4D97-AF65-F5344CB8AC3E}">
        <p14:creationId xmlns:p14="http://schemas.microsoft.com/office/powerpoint/2010/main" val="2080478693"/>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CFCA9A-AF42-0129-A6EF-0E2F0C2EED0E}"/>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03749855-7B6C-9A1B-D9F9-48D77F02F41D}"/>
              </a:ext>
            </a:extLst>
          </p:cNvPr>
          <p:cNvGrpSpPr/>
          <p:nvPr/>
        </p:nvGrpSpPr>
        <p:grpSpPr>
          <a:xfrm>
            <a:off x="-1295521" y="1280099"/>
            <a:ext cx="1068059" cy="1022154"/>
            <a:chOff x="171472" y="1555617"/>
            <a:chExt cx="1281671" cy="1226585"/>
          </a:xfrm>
        </p:grpSpPr>
        <p:sp>
          <p:nvSpPr>
            <p:cNvPr id="4" name="Oval 3">
              <a:extLst>
                <a:ext uri="{FF2B5EF4-FFF2-40B4-BE49-F238E27FC236}">
                  <a16:creationId xmlns:a16="http://schemas.microsoft.com/office/drawing/2014/main" id="{1F3AB9E5-32EB-F028-E544-1A20AE489CDF}"/>
                </a:ext>
              </a:extLst>
            </p:cNvPr>
            <p:cNvSpPr/>
            <p:nvPr/>
          </p:nvSpPr>
          <p:spPr>
            <a:xfrm>
              <a:off x="234673" y="1644119"/>
              <a:ext cx="1155267" cy="1049580"/>
            </a:xfrm>
            <a:prstGeom prst="ellipse">
              <a:avLst/>
            </a:prstGeom>
            <a:solidFill>
              <a:schemeClr val="bg1"/>
            </a:solidFill>
            <a:ln w="539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sz="1500">
                <a:solidFill>
                  <a:prstClr val="white"/>
                </a:solidFill>
                <a:latin typeface="Calibri" panose="020F0502020204030204"/>
              </a:endParaRPr>
            </a:p>
          </p:txBody>
        </p:sp>
        <p:pic>
          <p:nvPicPr>
            <p:cNvPr id="5" name="Picture 4">
              <a:extLst>
                <a:ext uri="{FF2B5EF4-FFF2-40B4-BE49-F238E27FC236}">
                  <a16:creationId xmlns:a16="http://schemas.microsoft.com/office/drawing/2014/main" id="{AC2A1BB1-CA62-CA22-EABF-BCDDD4C0EFF1}"/>
                </a:ext>
              </a:extLst>
            </p:cNvPr>
            <p:cNvPicPr>
              <a:picLocks noChangeAspect="1"/>
            </p:cNvPicPr>
            <p:nvPr/>
          </p:nvPicPr>
          <p:blipFill>
            <a:blip r:embed="rId3" cstate="email">
              <a:alphaModFix amt="85000"/>
              <a:duotone>
                <a:prstClr val="black"/>
                <a:srgbClr val="FFC000">
                  <a:tint val="45000"/>
                  <a:satMod val="400000"/>
                </a:srgbClr>
              </a:duotone>
              <a:extLst>
                <a:ext uri="{28A0092B-C50C-407E-A947-70E740481C1C}">
                  <a14:useLocalDpi xmlns:a14="http://schemas.microsoft.com/office/drawing/2010/main"/>
                </a:ext>
              </a:extLst>
            </a:blip>
            <a:srcRect/>
            <a:stretch>
              <a:fillRect/>
            </a:stretch>
          </p:blipFill>
          <p:spPr>
            <a:xfrm>
              <a:off x="171472" y="1555617"/>
              <a:ext cx="1281671" cy="1226585"/>
            </a:xfrm>
            <a:custGeom>
              <a:avLst/>
              <a:gdLst/>
              <a:ahLst/>
              <a:cxnLst/>
              <a:rect l="l" t="t" r="r" b="b"/>
              <a:pathLst>
                <a:path w="1486412" h="1422526">
                  <a:moveTo>
                    <a:pt x="491851" y="655834"/>
                  </a:moveTo>
                  <a:lnTo>
                    <a:pt x="491851" y="868221"/>
                  </a:lnTo>
                  <a:lnTo>
                    <a:pt x="548048" y="868221"/>
                  </a:lnTo>
                  <a:lnTo>
                    <a:pt x="548048" y="655834"/>
                  </a:lnTo>
                  <a:close/>
                  <a:moveTo>
                    <a:pt x="1159797" y="651034"/>
                  </a:moveTo>
                  <a:cubicBezTo>
                    <a:pt x="1129265" y="651034"/>
                    <a:pt x="1106733" y="657300"/>
                    <a:pt x="1092201" y="669833"/>
                  </a:cubicBezTo>
                  <a:cubicBezTo>
                    <a:pt x="1077668" y="682365"/>
                    <a:pt x="1070402" y="697831"/>
                    <a:pt x="1070402" y="716230"/>
                  </a:cubicBezTo>
                  <a:cubicBezTo>
                    <a:pt x="1070402" y="736629"/>
                    <a:pt x="1078802" y="752561"/>
                    <a:pt x="1095601" y="764027"/>
                  </a:cubicBezTo>
                  <a:cubicBezTo>
                    <a:pt x="1107733" y="772293"/>
                    <a:pt x="1136465" y="781426"/>
                    <a:pt x="1181795" y="791425"/>
                  </a:cubicBezTo>
                  <a:cubicBezTo>
                    <a:pt x="1191528" y="793692"/>
                    <a:pt x="1197794" y="796158"/>
                    <a:pt x="1200594" y="798825"/>
                  </a:cubicBezTo>
                  <a:cubicBezTo>
                    <a:pt x="1203261" y="801625"/>
                    <a:pt x="1204594" y="805158"/>
                    <a:pt x="1204594" y="809424"/>
                  </a:cubicBezTo>
                  <a:cubicBezTo>
                    <a:pt x="1204594" y="815691"/>
                    <a:pt x="1202127" y="820690"/>
                    <a:pt x="1197194" y="824423"/>
                  </a:cubicBezTo>
                  <a:cubicBezTo>
                    <a:pt x="1189861" y="829756"/>
                    <a:pt x="1178929" y="832423"/>
                    <a:pt x="1164396" y="832423"/>
                  </a:cubicBezTo>
                  <a:cubicBezTo>
                    <a:pt x="1151197" y="832423"/>
                    <a:pt x="1140931" y="829590"/>
                    <a:pt x="1133598" y="823923"/>
                  </a:cubicBezTo>
                  <a:cubicBezTo>
                    <a:pt x="1126265" y="818257"/>
                    <a:pt x="1121399" y="809958"/>
                    <a:pt x="1118999" y="799025"/>
                  </a:cubicBezTo>
                  <a:lnTo>
                    <a:pt x="1062603" y="807624"/>
                  </a:lnTo>
                  <a:cubicBezTo>
                    <a:pt x="1067802" y="827756"/>
                    <a:pt x="1078835" y="843689"/>
                    <a:pt x="1095701" y="855421"/>
                  </a:cubicBezTo>
                  <a:cubicBezTo>
                    <a:pt x="1112566" y="867154"/>
                    <a:pt x="1135465" y="873020"/>
                    <a:pt x="1164396" y="873020"/>
                  </a:cubicBezTo>
                  <a:cubicBezTo>
                    <a:pt x="1196261" y="873020"/>
                    <a:pt x="1220326" y="866021"/>
                    <a:pt x="1236592" y="852022"/>
                  </a:cubicBezTo>
                  <a:cubicBezTo>
                    <a:pt x="1252858" y="838023"/>
                    <a:pt x="1260991" y="821290"/>
                    <a:pt x="1260991" y="801825"/>
                  </a:cubicBezTo>
                  <a:cubicBezTo>
                    <a:pt x="1260991" y="783959"/>
                    <a:pt x="1255124" y="770027"/>
                    <a:pt x="1243392" y="760027"/>
                  </a:cubicBezTo>
                  <a:cubicBezTo>
                    <a:pt x="1231526" y="750161"/>
                    <a:pt x="1210627" y="741828"/>
                    <a:pt x="1180695" y="735029"/>
                  </a:cubicBezTo>
                  <a:cubicBezTo>
                    <a:pt x="1150764" y="728229"/>
                    <a:pt x="1133265" y="722963"/>
                    <a:pt x="1128199" y="719230"/>
                  </a:cubicBezTo>
                  <a:cubicBezTo>
                    <a:pt x="1124465" y="716430"/>
                    <a:pt x="1122599" y="713030"/>
                    <a:pt x="1122599" y="709030"/>
                  </a:cubicBezTo>
                  <a:cubicBezTo>
                    <a:pt x="1122599" y="704364"/>
                    <a:pt x="1124732" y="700564"/>
                    <a:pt x="1128999" y="697631"/>
                  </a:cubicBezTo>
                  <a:cubicBezTo>
                    <a:pt x="1135398" y="693498"/>
                    <a:pt x="1145998" y="691431"/>
                    <a:pt x="1160797" y="691431"/>
                  </a:cubicBezTo>
                  <a:cubicBezTo>
                    <a:pt x="1172529" y="691431"/>
                    <a:pt x="1181562" y="693631"/>
                    <a:pt x="1187895" y="698031"/>
                  </a:cubicBezTo>
                  <a:cubicBezTo>
                    <a:pt x="1194228" y="702431"/>
                    <a:pt x="1198528" y="708764"/>
                    <a:pt x="1200794" y="717030"/>
                  </a:cubicBezTo>
                  <a:lnTo>
                    <a:pt x="1253791" y="707230"/>
                  </a:lnTo>
                  <a:cubicBezTo>
                    <a:pt x="1248458" y="688698"/>
                    <a:pt x="1238725" y="674699"/>
                    <a:pt x="1224593" y="665233"/>
                  </a:cubicBezTo>
                  <a:cubicBezTo>
                    <a:pt x="1210460" y="655767"/>
                    <a:pt x="1188862" y="651034"/>
                    <a:pt x="1159797" y="651034"/>
                  </a:cubicBezTo>
                  <a:close/>
                  <a:moveTo>
                    <a:pt x="944396" y="651034"/>
                  </a:moveTo>
                  <a:cubicBezTo>
                    <a:pt x="912798" y="651034"/>
                    <a:pt x="887733" y="660800"/>
                    <a:pt x="869200" y="680332"/>
                  </a:cubicBezTo>
                  <a:cubicBezTo>
                    <a:pt x="850668" y="699864"/>
                    <a:pt x="841402" y="727163"/>
                    <a:pt x="841402" y="762227"/>
                  </a:cubicBezTo>
                  <a:cubicBezTo>
                    <a:pt x="841402" y="796892"/>
                    <a:pt x="850635" y="824023"/>
                    <a:pt x="869100" y="843622"/>
                  </a:cubicBezTo>
                  <a:cubicBezTo>
                    <a:pt x="887566" y="863221"/>
                    <a:pt x="912331" y="873020"/>
                    <a:pt x="943396" y="873020"/>
                  </a:cubicBezTo>
                  <a:cubicBezTo>
                    <a:pt x="970728" y="873020"/>
                    <a:pt x="992526" y="866554"/>
                    <a:pt x="1008792" y="853622"/>
                  </a:cubicBezTo>
                  <a:cubicBezTo>
                    <a:pt x="1025057" y="840689"/>
                    <a:pt x="1036057" y="821557"/>
                    <a:pt x="1041790" y="796225"/>
                  </a:cubicBezTo>
                  <a:lnTo>
                    <a:pt x="986593" y="786826"/>
                  </a:lnTo>
                  <a:cubicBezTo>
                    <a:pt x="983793" y="801625"/>
                    <a:pt x="978994" y="812057"/>
                    <a:pt x="972194" y="818124"/>
                  </a:cubicBezTo>
                  <a:cubicBezTo>
                    <a:pt x="965395" y="824190"/>
                    <a:pt x="956662" y="827223"/>
                    <a:pt x="945996" y="827223"/>
                  </a:cubicBezTo>
                  <a:cubicBezTo>
                    <a:pt x="931730" y="827223"/>
                    <a:pt x="920364" y="822023"/>
                    <a:pt x="911898" y="811624"/>
                  </a:cubicBezTo>
                  <a:cubicBezTo>
                    <a:pt x="903432" y="801225"/>
                    <a:pt x="899199" y="783426"/>
                    <a:pt x="899199" y="758227"/>
                  </a:cubicBezTo>
                  <a:cubicBezTo>
                    <a:pt x="899199" y="735562"/>
                    <a:pt x="903365" y="719396"/>
                    <a:pt x="911698" y="709730"/>
                  </a:cubicBezTo>
                  <a:cubicBezTo>
                    <a:pt x="920031" y="700064"/>
                    <a:pt x="931197" y="695231"/>
                    <a:pt x="945196" y="695231"/>
                  </a:cubicBezTo>
                  <a:cubicBezTo>
                    <a:pt x="955728" y="695231"/>
                    <a:pt x="964295" y="698031"/>
                    <a:pt x="970894" y="703631"/>
                  </a:cubicBezTo>
                  <a:cubicBezTo>
                    <a:pt x="977494" y="709230"/>
                    <a:pt x="981727" y="717563"/>
                    <a:pt x="983593" y="728629"/>
                  </a:cubicBezTo>
                  <a:lnTo>
                    <a:pt x="1038990" y="718630"/>
                  </a:lnTo>
                  <a:cubicBezTo>
                    <a:pt x="1032324" y="695831"/>
                    <a:pt x="1021358" y="678866"/>
                    <a:pt x="1006092" y="667733"/>
                  </a:cubicBezTo>
                  <a:cubicBezTo>
                    <a:pt x="990826" y="656600"/>
                    <a:pt x="970261" y="651034"/>
                    <a:pt x="944396" y="651034"/>
                  </a:cubicBezTo>
                  <a:close/>
                  <a:moveTo>
                    <a:pt x="727944" y="651034"/>
                  </a:moveTo>
                  <a:cubicBezTo>
                    <a:pt x="699812" y="651034"/>
                    <a:pt x="676480" y="663033"/>
                    <a:pt x="657948" y="687032"/>
                  </a:cubicBezTo>
                  <a:lnTo>
                    <a:pt x="657948" y="655834"/>
                  </a:lnTo>
                  <a:lnTo>
                    <a:pt x="605751" y="655834"/>
                  </a:lnTo>
                  <a:lnTo>
                    <a:pt x="605751" y="868221"/>
                  </a:lnTo>
                  <a:lnTo>
                    <a:pt x="661948" y="868221"/>
                  </a:lnTo>
                  <a:lnTo>
                    <a:pt x="661948" y="772027"/>
                  </a:lnTo>
                  <a:cubicBezTo>
                    <a:pt x="661948" y="748295"/>
                    <a:pt x="663381" y="732029"/>
                    <a:pt x="666248" y="723229"/>
                  </a:cubicBezTo>
                  <a:cubicBezTo>
                    <a:pt x="669114" y="714430"/>
                    <a:pt x="674414" y="707364"/>
                    <a:pt x="682147" y="702031"/>
                  </a:cubicBezTo>
                  <a:cubicBezTo>
                    <a:pt x="689880" y="696698"/>
                    <a:pt x="698612" y="694031"/>
                    <a:pt x="708345" y="694031"/>
                  </a:cubicBezTo>
                  <a:cubicBezTo>
                    <a:pt x="715945" y="694031"/>
                    <a:pt x="722444" y="695898"/>
                    <a:pt x="727844" y="699631"/>
                  </a:cubicBezTo>
                  <a:cubicBezTo>
                    <a:pt x="733244" y="703364"/>
                    <a:pt x="737143" y="708597"/>
                    <a:pt x="739543" y="715330"/>
                  </a:cubicBezTo>
                  <a:cubicBezTo>
                    <a:pt x="741943" y="722063"/>
                    <a:pt x="743143" y="736895"/>
                    <a:pt x="743143" y="759827"/>
                  </a:cubicBezTo>
                  <a:lnTo>
                    <a:pt x="743143" y="868221"/>
                  </a:lnTo>
                  <a:lnTo>
                    <a:pt x="799340" y="868221"/>
                  </a:lnTo>
                  <a:lnTo>
                    <a:pt x="799340" y="736229"/>
                  </a:lnTo>
                  <a:cubicBezTo>
                    <a:pt x="799340" y="719830"/>
                    <a:pt x="798306" y="707230"/>
                    <a:pt x="796240" y="698431"/>
                  </a:cubicBezTo>
                  <a:cubicBezTo>
                    <a:pt x="794173" y="689632"/>
                    <a:pt x="790507" y="681765"/>
                    <a:pt x="785240" y="674832"/>
                  </a:cubicBezTo>
                  <a:cubicBezTo>
                    <a:pt x="779974" y="667900"/>
                    <a:pt x="772208" y="662200"/>
                    <a:pt x="761942" y="657733"/>
                  </a:cubicBezTo>
                  <a:cubicBezTo>
                    <a:pt x="751676" y="653267"/>
                    <a:pt x="740343" y="651034"/>
                    <a:pt x="727944" y="651034"/>
                  </a:cubicBezTo>
                  <a:close/>
                  <a:moveTo>
                    <a:pt x="246201" y="577438"/>
                  </a:moveTo>
                  <a:lnTo>
                    <a:pt x="246201" y="868221"/>
                  </a:lnTo>
                  <a:lnTo>
                    <a:pt x="452589" y="868221"/>
                  </a:lnTo>
                  <a:lnTo>
                    <a:pt x="452589" y="818824"/>
                  </a:lnTo>
                  <a:lnTo>
                    <a:pt x="305398" y="818824"/>
                  </a:lnTo>
                  <a:lnTo>
                    <a:pt x="305398" y="577438"/>
                  </a:lnTo>
                  <a:close/>
                  <a:moveTo>
                    <a:pt x="491851" y="575039"/>
                  </a:moveTo>
                  <a:lnTo>
                    <a:pt x="491851" y="627035"/>
                  </a:lnTo>
                  <a:lnTo>
                    <a:pt x="548048" y="627035"/>
                  </a:lnTo>
                  <a:lnTo>
                    <a:pt x="548048" y="575039"/>
                  </a:lnTo>
                  <a:close/>
                  <a:moveTo>
                    <a:pt x="743206" y="0"/>
                  </a:moveTo>
                  <a:cubicBezTo>
                    <a:pt x="1153667" y="0"/>
                    <a:pt x="1486412" y="318443"/>
                    <a:pt x="1486412" y="711263"/>
                  </a:cubicBezTo>
                  <a:cubicBezTo>
                    <a:pt x="1486412" y="1104083"/>
                    <a:pt x="1153667" y="1422526"/>
                    <a:pt x="743206" y="1422526"/>
                  </a:cubicBezTo>
                  <a:cubicBezTo>
                    <a:pt x="332745" y="1422526"/>
                    <a:pt x="0" y="1104083"/>
                    <a:pt x="0" y="711263"/>
                  </a:cubicBezTo>
                  <a:cubicBezTo>
                    <a:pt x="0" y="318443"/>
                    <a:pt x="332745" y="0"/>
                    <a:pt x="743206" y="0"/>
                  </a:cubicBezTo>
                  <a:close/>
                </a:path>
              </a:pathLst>
            </a:custGeom>
            <a:ln w="53975" cap="rnd">
              <a:solidFill>
                <a:schemeClr val="bg1"/>
              </a:solidFill>
              <a:prstDash val="solid"/>
            </a:ln>
            <a:effectLst>
              <a:outerShdw blurRad="127000" sx="1000" sy="1000" algn="bl" rotWithShape="0">
                <a:srgbClr val="000000"/>
              </a:outerShdw>
            </a:effectLst>
          </p:spPr>
        </p:pic>
      </p:grpSp>
      <p:grpSp>
        <p:nvGrpSpPr>
          <p:cNvPr id="6" name="Group 5">
            <a:extLst>
              <a:ext uri="{FF2B5EF4-FFF2-40B4-BE49-F238E27FC236}">
                <a16:creationId xmlns:a16="http://schemas.microsoft.com/office/drawing/2014/main" id="{7CC307A5-D926-A49E-AA53-B1C9893AEA88}"/>
              </a:ext>
            </a:extLst>
          </p:cNvPr>
          <p:cNvGrpSpPr/>
          <p:nvPr/>
        </p:nvGrpSpPr>
        <p:grpSpPr>
          <a:xfrm>
            <a:off x="-1305584" y="2413410"/>
            <a:ext cx="1060374" cy="1024070"/>
            <a:chOff x="169335" y="2882840"/>
            <a:chExt cx="1272449" cy="1228884"/>
          </a:xfrm>
        </p:grpSpPr>
        <p:sp>
          <p:nvSpPr>
            <p:cNvPr id="7" name="Oval 6">
              <a:extLst>
                <a:ext uri="{FF2B5EF4-FFF2-40B4-BE49-F238E27FC236}">
                  <a16:creationId xmlns:a16="http://schemas.microsoft.com/office/drawing/2014/main" id="{B64B7405-F6FF-3B41-FA23-0366D061A50A}"/>
                </a:ext>
              </a:extLst>
            </p:cNvPr>
            <p:cNvSpPr/>
            <p:nvPr/>
          </p:nvSpPr>
          <p:spPr>
            <a:xfrm>
              <a:off x="234673" y="2983064"/>
              <a:ext cx="1155267" cy="1049580"/>
            </a:xfrm>
            <a:prstGeom prst="ellipse">
              <a:avLst/>
            </a:prstGeom>
            <a:solidFill>
              <a:schemeClr val="bg1"/>
            </a:solidFill>
            <a:ln w="539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sz="1500">
                <a:solidFill>
                  <a:prstClr val="white"/>
                </a:solidFill>
                <a:latin typeface="Calibri" panose="020F0502020204030204"/>
              </a:endParaRPr>
            </a:p>
          </p:txBody>
        </p:sp>
        <p:pic>
          <p:nvPicPr>
            <p:cNvPr id="8" name="Picture 7">
              <a:extLst>
                <a:ext uri="{FF2B5EF4-FFF2-40B4-BE49-F238E27FC236}">
                  <a16:creationId xmlns:a16="http://schemas.microsoft.com/office/drawing/2014/main" id="{CC32796E-20A2-BEC8-79C1-081A1B865E46}"/>
                </a:ext>
              </a:extLst>
            </p:cNvPr>
            <p:cNvPicPr>
              <a:picLocks noChangeAspect="1"/>
            </p:cNvPicPr>
            <p:nvPr/>
          </p:nvPicPr>
          <p:blipFill>
            <a:blip r:embed="rId4" cstate="email">
              <a:alphaModFix amt="85000"/>
              <a:duotone>
                <a:prstClr val="black"/>
                <a:srgbClr val="0070C0">
                  <a:tint val="45000"/>
                  <a:satMod val="400000"/>
                </a:srgbClr>
              </a:duotone>
              <a:extLst>
                <a:ext uri="{28A0092B-C50C-407E-A947-70E740481C1C}">
                  <a14:useLocalDpi xmlns:a14="http://schemas.microsoft.com/office/drawing/2010/main"/>
                </a:ext>
              </a:extLst>
            </a:blip>
            <a:srcRect/>
            <a:stretch/>
          </p:blipFill>
          <p:spPr>
            <a:xfrm>
              <a:off x="169335" y="2882840"/>
              <a:ext cx="1272449" cy="1228884"/>
            </a:xfrm>
            <a:custGeom>
              <a:avLst/>
              <a:gdLst/>
              <a:ahLst/>
              <a:cxnLst/>
              <a:rect l="l" t="t" r="r" b="b"/>
              <a:pathLst>
                <a:path w="1475716" h="1425192">
                  <a:moveTo>
                    <a:pt x="523390" y="694660"/>
                  </a:moveTo>
                  <a:cubicBezTo>
                    <a:pt x="536010" y="694660"/>
                    <a:pt x="546593" y="699478"/>
                    <a:pt x="555139" y="709115"/>
                  </a:cubicBezTo>
                  <a:cubicBezTo>
                    <a:pt x="563686" y="718751"/>
                    <a:pt x="567960" y="732518"/>
                    <a:pt x="567960" y="750415"/>
                  </a:cubicBezTo>
                  <a:cubicBezTo>
                    <a:pt x="567960" y="768770"/>
                    <a:pt x="563686" y="782766"/>
                    <a:pt x="555139" y="792403"/>
                  </a:cubicBezTo>
                  <a:cubicBezTo>
                    <a:pt x="546593" y="802039"/>
                    <a:pt x="536010" y="806858"/>
                    <a:pt x="523390" y="806858"/>
                  </a:cubicBezTo>
                  <a:cubicBezTo>
                    <a:pt x="510771" y="806858"/>
                    <a:pt x="500159" y="802039"/>
                    <a:pt x="491555" y="792403"/>
                  </a:cubicBezTo>
                  <a:cubicBezTo>
                    <a:pt x="482951" y="782766"/>
                    <a:pt x="478649" y="768885"/>
                    <a:pt x="478649" y="750759"/>
                  </a:cubicBezTo>
                  <a:cubicBezTo>
                    <a:pt x="478649" y="732633"/>
                    <a:pt x="482951" y="718751"/>
                    <a:pt x="491555" y="709115"/>
                  </a:cubicBezTo>
                  <a:cubicBezTo>
                    <a:pt x="500159" y="699478"/>
                    <a:pt x="510771" y="694660"/>
                    <a:pt x="523390" y="694660"/>
                  </a:cubicBezTo>
                  <a:close/>
                  <a:moveTo>
                    <a:pt x="1065343" y="692251"/>
                  </a:moveTo>
                  <a:cubicBezTo>
                    <a:pt x="1075209" y="692251"/>
                    <a:pt x="1083584" y="695893"/>
                    <a:pt x="1090467" y="703178"/>
                  </a:cubicBezTo>
                  <a:cubicBezTo>
                    <a:pt x="1097351" y="710463"/>
                    <a:pt x="1100964" y="721103"/>
                    <a:pt x="1101308" y="735099"/>
                  </a:cubicBezTo>
                  <a:lnTo>
                    <a:pt x="1029034" y="735099"/>
                  </a:lnTo>
                  <a:cubicBezTo>
                    <a:pt x="1028919" y="721906"/>
                    <a:pt x="1032303" y="711467"/>
                    <a:pt x="1039187" y="703780"/>
                  </a:cubicBezTo>
                  <a:cubicBezTo>
                    <a:pt x="1046070" y="696094"/>
                    <a:pt x="1054789" y="692251"/>
                    <a:pt x="1065343" y="692251"/>
                  </a:cubicBezTo>
                  <a:close/>
                  <a:moveTo>
                    <a:pt x="1062418" y="655253"/>
                  </a:moveTo>
                  <a:cubicBezTo>
                    <a:pt x="1038211" y="655253"/>
                    <a:pt x="1018193" y="663828"/>
                    <a:pt x="1002361" y="680979"/>
                  </a:cubicBezTo>
                  <a:cubicBezTo>
                    <a:pt x="986529" y="698130"/>
                    <a:pt x="978614" y="721849"/>
                    <a:pt x="978614" y="752135"/>
                  </a:cubicBezTo>
                  <a:cubicBezTo>
                    <a:pt x="978614" y="777489"/>
                    <a:pt x="984636" y="798483"/>
                    <a:pt x="996682" y="815118"/>
                  </a:cubicBezTo>
                  <a:cubicBezTo>
                    <a:pt x="1011940" y="835882"/>
                    <a:pt x="1035458" y="846265"/>
                    <a:pt x="1067236" y="846265"/>
                  </a:cubicBezTo>
                  <a:cubicBezTo>
                    <a:pt x="1087312" y="846265"/>
                    <a:pt x="1104033" y="841647"/>
                    <a:pt x="1117398" y="832412"/>
                  </a:cubicBezTo>
                  <a:cubicBezTo>
                    <a:pt x="1130763" y="823177"/>
                    <a:pt x="1140543" y="809726"/>
                    <a:pt x="1146738" y="792059"/>
                  </a:cubicBezTo>
                  <a:lnTo>
                    <a:pt x="1098555" y="783971"/>
                  </a:lnTo>
                  <a:cubicBezTo>
                    <a:pt x="1095916" y="793148"/>
                    <a:pt x="1092016" y="799802"/>
                    <a:pt x="1086854" y="803932"/>
                  </a:cubicBezTo>
                  <a:cubicBezTo>
                    <a:pt x="1081691" y="808062"/>
                    <a:pt x="1075324" y="810127"/>
                    <a:pt x="1067752" y="810127"/>
                  </a:cubicBezTo>
                  <a:cubicBezTo>
                    <a:pt x="1056624" y="810127"/>
                    <a:pt x="1047332" y="806141"/>
                    <a:pt x="1039875" y="798168"/>
                  </a:cubicBezTo>
                  <a:cubicBezTo>
                    <a:pt x="1032418" y="790194"/>
                    <a:pt x="1028518" y="779038"/>
                    <a:pt x="1028173" y="764697"/>
                  </a:cubicBezTo>
                  <a:lnTo>
                    <a:pt x="1149319" y="764697"/>
                  </a:lnTo>
                  <a:cubicBezTo>
                    <a:pt x="1150008" y="727642"/>
                    <a:pt x="1142493" y="700138"/>
                    <a:pt x="1126777" y="682184"/>
                  </a:cubicBezTo>
                  <a:cubicBezTo>
                    <a:pt x="1111060" y="664230"/>
                    <a:pt x="1089607" y="655253"/>
                    <a:pt x="1062418" y="655253"/>
                  </a:cubicBezTo>
                  <a:close/>
                  <a:moveTo>
                    <a:pt x="859295" y="655253"/>
                  </a:moveTo>
                  <a:cubicBezTo>
                    <a:pt x="833024" y="655253"/>
                    <a:pt x="813636" y="660645"/>
                    <a:pt x="801131" y="671429"/>
                  </a:cubicBezTo>
                  <a:cubicBezTo>
                    <a:pt x="788627" y="682213"/>
                    <a:pt x="782374" y="695520"/>
                    <a:pt x="782374" y="711352"/>
                  </a:cubicBezTo>
                  <a:cubicBezTo>
                    <a:pt x="782374" y="728904"/>
                    <a:pt x="789602" y="742614"/>
                    <a:pt x="804057" y="752480"/>
                  </a:cubicBezTo>
                  <a:cubicBezTo>
                    <a:pt x="814496" y="759592"/>
                    <a:pt x="839219" y="767451"/>
                    <a:pt x="878224" y="776055"/>
                  </a:cubicBezTo>
                  <a:cubicBezTo>
                    <a:pt x="886599" y="778005"/>
                    <a:pt x="891991" y="780128"/>
                    <a:pt x="894400" y="782422"/>
                  </a:cubicBezTo>
                  <a:cubicBezTo>
                    <a:pt x="896694" y="784831"/>
                    <a:pt x="897842" y="787871"/>
                    <a:pt x="897842" y="791542"/>
                  </a:cubicBezTo>
                  <a:cubicBezTo>
                    <a:pt x="897842" y="796934"/>
                    <a:pt x="895719" y="801236"/>
                    <a:pt x="891475" y="804449"/>
                  </a:cubicBezTo>
                  <a:cubicBezTo>
                    <a:pt x="885165" y="809037"/>
                    <a:pt x="875758" y="811332"/>
                    <a:pt x="863253" y="811332"/>
                  </a:cubicBezTo>
                  <a:cubicBezTo>
                    <a:pt x="851896" y="811332"/>
                    <a:pt x="843062" y="808894"/>
                    <a:pt x="836752" y="804018"/>
                  </a:cubicBezTo>
                  <a:cubicBezTo>
                    <a:pt x="830443" y="799143"/>
                    <a:pt x="826255" y="792001"/>
                    <a:pt x="824190" y="782594"/>
                  </a:cubicBezTo>
                  <a:lnTo>
                    <a:pt x="775663" y="789994"/>
                  </a:lnTo>
                  <a:cubicBezTo>
                    <a:pt x="780137" y="807317"/>
                    <a:pt x="789630" y="821026"/>
                    <a:pt x="804143" y="831121"/>
                  </a:cubicBezTo>
                  <a:cubicBezTo>
                    <a:pt x="818655" y="841217"/>
                    <a:pt x="838358" y="846265"/>
                    <a:pt x="863253" y="846265"/>
                  </a:cubicBezTo>
                  <a:cubicBezTo>
                    <a:pt x="890672" y="846265"/>
                    <a:pt x="911379" y="840242"/>
                    <a:pt x="925375" y="828196"/>
                  </a:cubicBezTo>
                  <a:cubicBezTo>
                    <a:pt x="939371" y="816150"/>
                    <a:pt x="946369" y="801753"/>
                    <a:pt x="946369" y="785003"/>
                  </a:cubicBezTo>
                  <a:cubicBezTo>
                    <a:pt x="946369" y="769631"/>
                    <a:pt x="941321" y="757642"/>
                    <a:pt x="931226" y="749038"/>
                  </a:cubicBezTo>
                  <a:cubicBezTo>
                    <a:pt x="921015" y="740549"/>
                    <a:pt x="903033" y="733378"/>
                    <a:pt x="877278" y="727528"/>
                  </a:cubicBezTo>
                  <a:cubicBezTo>
                    <a:pt x="851523" y="721677"/>
                    <a:pt x="836466" y="717145"/>
                    <a:pt x="832106" y="713933"/>
                  </a:cubicBezTo>
                  <a:cubicBezTo>
                    <a:pt x="828894" y="711524"/>
                    <a:pt x="827288" y="708599"/>
                    <a:pt x="827288" y="705157"/>
                  </a:cubicBezTo>
                  <a:cubicBezTo>
                    <a:pt x="827288" y="701142"/>
                    <a:pt x="829123" y="697872"/>
                    <a:pt x="832794" y="695348"/>
                  </a:cubicBezTo>
                  <a:cubicBezTo>
                    <a:pt x="838301" y="691792"/>
                    <a:pt x="847422" y="690014"/>
                    <a:pt x="860156" y="690014"/>
                  </a:cubicBezTo>
                  <a:cubicBezTo>
                    <a:pt x="870251" y="690014"/>
                    <a:pt x="878023" y="691907"/>
                    <a:pt x="883473" y="695692"/>
                  </a:cubicBezTo>
                  <a:cubicBezTo>
                    <a:pt x="888922" y="699478"/>
                    <a:pt x="892622" y="704928"/>
                    <a:pt x="894572" y="712040"/>
                  </a:cubicBezTo>
                  <a:lnTo>
                    <a:pt x="940174" y="703608"/>
                  </a:lnTo>
                  <a:cubicBezTo>
                    <a:pt x="935585" y="687662"/>
                    <a:pt x="927210" y="675616"/>
                    <a:pt x="915050" y="667471"/>
                  </a:cubicBezTo>
                  <a:cubicBezTo>
                    <a:pt x="902889" y="659326"/>
                    <a:pt x="884304" y="655253"/>
                    <a:pt x="859295" y="655253"/>
                  </a:cubicBezTo>
                  <a:close/>
                  <a:moveTo>
                    <a:pt x="743842" y="655253"/>
                  </a:moveTo>
                  <a:cubicBezTo>
                    <a:pt x="736041" y="655253"/>
                    <a:pt x="729071" y="657203"/>
                    <a:pt x="722934" y="661104"/>
                  </a:cubicBezTo>
                  <a:cubicBezTo>
                    <a:pt x="716796" y="665004"/>
                    <a:pt x="709884" y="673092"/>
                    <a:pt x="702198" y="685367"/>
                  </a:cubicBezTo>
                  <a:lnTo>
                    <a:pt x="702198" y="659383"/>
                  </a:lnTo>
                  <a:lnTo>
                    <a:pt x="657284" y="659383"/>
                  </a:lnTo>
                  <a:lnTo>
                    <a:pt x="657284" y="842135"/>
                  </a:lnTo>
                  <a:lnTo>
                    <a:pt x="705639" y="842135"/>
                  </a:lnTo>
                  <a:lnTo>
                    <a:pt x="705639" y="785692"/>
                  </a:lnTo>
                  <a:cubicBezTo>
                    <a:pt x="705639" y="754602"/>
                    <a:pt x="706987" y="734182"/>
                    <a:pt x="709683" y="724430"/>
                  </a:cubicBezTo>
                  <a:cubicBezTo>
                    <a:pt x="712379" y="714679"/>
                    <a:pt x="716079" y="707939"/>
                    <a:pt x="720783" y="704210"/>
                  </a:cubicBezTo>
                  <a:cubicBezTo>
                    <a:pt x="725486" y="700482"/>
                    <a:pt x="731222" y="698618"/>
                    <a:pt x="737991" y="698618"/>
                  </a:cubicBezTo>
                  <a:cubicBezTo>
                    <a:pt x="744989" y="698618"/>
                    <a:pt x="752561" y="701256"/>
                    <a:pt x="760706" y="706534"/>
                  </a:cubicBezTo>
                  <a:lnTo>
                    <a:pt x="775677" y="664373"/>
                  </a:lnTo>
                  <a:cubicBezTo>
                    <a:pt x="765467" y="658293"/>
                    <a:pt x="754855" y="655253"/>
                    <a:pt x="743842" y="655253"/>
                  </a:cubicBezTo>
                  <a:close/>
                  <a:moveTo>
                    <a:pt x="523218" y="655253"/>
                  </a:moveTo>
                  <a:cubicBezTo>
                    <a:pt x="505322" y="655253"/>
                    <a:pt x="489117" y="659211"/>
                    <a:pt x="474605" y="667127"/>
                  </a:cubicBezTo>
                  <a:cubicBezTo>
                    <a:pt x="460092" y="675043"/>
                    <a:pt x="448878" y="686515"/>
                    <a:pt x="440963" y="701543"/>
                  </a:cubicBezTo>
                  <a:cubicBezTo>
                    <a:pt x="433047" y="716572"/>
                    <a:pt x="429089" y="732117"/>
                    <a:pt x="429089" y="748178"/>
                  </a:cubicBezTo>
                  <a:cubicBezTo>
                    <a:pt x="429089" y="769172"/>
                    <a:pt x="433047" y="786982"/>
                    <a:pt x="440963" y="801609"/>
                  </a:cubicBezTo>
                  <a:cubicBezTo>
                    <a:pt x="448878" y="816236"/>
                    <a:pt x="460437" y="827336"/>
                    <a:pt x="475637" y="834907"/>
                  </a:cubicBezTo>
                  <a:cubicBezTo>
                    <a:pt x="490838" y="842479"/>
                    <a:pt x="506813" y="846265"/>
                    <a:pt x="523562" y="846265"/>
                  </a:cubicBezTo>
                  <a:cubicBezTo>
                    <a:pt x="550637" y="846265"/>
                    <a:pt x="573093" y="837173"/>
                    <a:pt x="590933" y="818990"/>
                  </a:cubicBezTo>
                  <a:cubicBezTo>
                    <a:pt x="608772" y="800806"/>
                    <a:pt x="617691" y="777891"/>
                    <a:pt x="617691" y="750243"/>
                  </a:cubicBezTo>
                  <a:cubicBezTo>
                    <a:pt x="617691" y="722824"/>
                    <a:pt x="608858" y="700138"/>
                    <a:pt x="591191" y="682184"/>
                  </a:cubicBezTo>
                  <a:cubicBezTo>
                    <a:pt x="573524" y="664230"/>
                    <a:pt x="550866" y="655253"/>
                    <a:pt x="523218" y="655253"/>
                  </a:cubicBezTo>
                  <a:close/>
                  <a:moveTo>
                    <a:pt x="234208" y="632538"/>
                  </a:moveTo>
                  <a:lnTo>
                    <a:pt x="257095" y="632538"/>
                  </a:lnTo>
                  <a:cubicBezTo>
                    <a:pt x="277859" y="632538"/>
                    <a:pt x="291798" y="633341"/>
                    <a:pt x="298911" y="634947"/>
                  </a:cubicBezTo>
                  <a:cubicBezTo>
                    <a:pt x="308433" y="637012"/>
                    <a:pt x="316291" y="640970"/>
                    <a:pt x="322486" y="646821"/>
                  </a:cubicBezTo>
                  <a:cubicBezTo>
                    <a:pt x="328681" y="652672"/>
                    <a:pt x="333499" y="660817"/>
                    <a:pt x="336941" y="671257"/>
                  </a:cubicBezTo>
                  <a:cubicBezTo>
                    <a:pt x="340383" y="681696"/>
                    <a:pt x="342104" y="696668"/>
                    <a:pt x="342104" y="716170"/>
                  </a:cubicBezTo>
                  <a:cubicBezTo>
                    <a:pt x="342104" y="735673"/>
                    <a:pt x="340383" y="751074"/>
                    <a:pt x="336941" y="762374"/>
                  </a:cubicBezTo>
                  <a:cubicBezTo>
                    <a:pt x="333499" y="773674"/>
                    <a:pt x="329054" y="781791"/>
                    <a:pt x="323605" y="786724"/>
                  </a:cubicBezTo>
                  <a:cubicBezTo>
                    <a:pt x="318155" y="791657"/>
                    <a:pt x="311301" y="795156"/>
                    <a:pt x="303041" y="797221"/>
                  </a:cubicBezTo>
                  <a:cubicBezTo>
                    <a:pt x="296731" y="798827"/>
                    <a:pt x="286464" y="799630"/>
                    <a:pt x="272238" y="799630"/>
                  </a:cubicBezTo>
                  <a:lnTo>
                    <a:pt x="234208" y="799630"/>
                  </a:lnTo>
                  <a:close/>
                  <a:moveTo>
                    <a:pt x="1243514" y="594852"/>
                  </a:moveTo>
                  <a:lnTo>
                    <a:pt x="1194986" y="623074"/>
                  </a:lnTo>
                  <a:lnTo>
                    <a:pt x="1194986" y="659383"/>
                  </a:lnTo>
                  <a:lnTo>
                    <a:pt x="1172788" y="659383"/>
                  </a:lnTo>
                  <a:lnTo>
                    <a:pt x="1172788" y="697929"/>
                  </a:lnTo>
                  <a:lnTo>
                    <a:pt x="1194986" y="697929"/>
                  </a:lnTo>
                  <a:lnTo>
                    <a:pt x="1194986" y="777604"/>
                  </a:lnTo>
                  <a:cubicBezTo>
                    <a:pt x="1194986" y="794697"/>
                    <a:pt x="1195503" y="806055"/>
                    <a:pt x="1196535" y="811676"/>
                  </a:cubicBezTo>
                  <a:cubicBezTo>
                    <a:pt x="1197797" y="819592"/>
                    <a:pt x="1200063" y="825873"/>
                    <a:pt x="1203332" y="830519"/>
                  </a:cubicBezTo>
                  <a:cubicBezTo>
                    <a:pt x="1206602" y="835165"/>
                    <a:pt x="1211736" y="838951"/>
                    <a:pt x="1218734" y="841877"/>
                  </a:cubicBezTo>
                  <a:cubicBezTo>
                    <a:pt x="1225732" y="844802"/>
                    <a:pt x="1233590" y="846265"/>
                    <a:pt x="1242309" y="846265"/>
                  </a:cubicBezTo>
                  <a:cubicBezTo>
                    <a:pt x="1256535" y="846265"/>
                    <a:pt x="1269269" y="843855"/>
                    <a:pt x="1280511" y="839037"/>
                  </a:cubicBezTo>
                  <a:lnTo>
                    <a:pt x="1276381" y="801523"/>
                  </a:lnTo>
                  <a:cubicBezTo>
                    <a:pt x="1267892" y="804621"/>
                    <a:pt x="1261410" y="806169"/>
                    <a:pt x="1256936" y="806169"/>
                  </a:cubicBezTo>
                  <a:cubicBezTo>
                    <a:pt x="1253724" y="806169"/>
                    <a:pt x="1250999" y="805366"/>
                    <a:pt x="1248762" y="803760"/>
                  </a:cubicBezTo>
                  <a:cubicBezTo>
                    <a:pt x="1246525" y="802154"/>
                    <a:pt x="1245091" y="800118"/>
                    <a:pt x="1244460" y="797651"/>
                  </a:cubicBezTo>
                  <a:cubicBezTo>
                    <a:pt x="1243829" y="795185"/>
                    <a:pt x="1243514" y="786495"/>
                    <a:pt x="1243514" y="771581"/>
                  </a:cubicBezTo>
                  <a:lnTo>
                    <a:pt x="1243514" y="697929"/>
                  </a:lnTo>
                  <a:lnTo>
                    <a:pt x="1276554" y="697929"/>
                  </a:lnTo>
                  <a:lnTo>
                    <a:pt x="1276554" y="659383"/>
                  </a:lnTo>
                  <a:lnTo>
                    <a:pt x="1243514" y="659383"/>
                  </a:lnTo>
                  <a:close/>
                  <a:moveTo>
                    <a:pt x="183271" y="589862"/>
                  </a:moveTo>
                  <a:lnTo>
                    <a:pt x="183271" y="842135"/>
                  </a:lnTo>
                  <a:lnTo>
                    <a:pt x="279121" y="842135"/>
                  </a:lnTo>
                  <a:cubicBezTo>
                    <a:pt x="297936" y="842135"/>
                    <a:pt x="312964" y="840356"/>
                    <a:pt x="324207" y="836800"/>
                  </a:cubicBezTo>
                  <a:cubicBezTo>
                    <a:pt x="339236" y="831982"/>
                    <a:pt x="351167" y="825271"/>
                    <a:pt x="360000" y="816666"/>
                  </a:cubicBezTo>
                  <a:cubicBezTo>
                    <a:pt x="371702" y="805309"/>
                    <a:pt x="380707" y="790453"/>
                    <a:pt x="387017" y="772097"/>
                  </a:cubicBezTo>
                  <a:cubicBezTo>
                    <a:pt x="392180" y="757069"/>
                    <a:pt x="394761" y="739172"/>
                    <a:pt x="394761" y="718407"/>
                  </a:cubicBezTo>
                  <a:cubicBezTo>
                    <a:pt x="394761" y="694775"/>
                    <a:pt x="392007" y="674899"/>
                    <a:pt x="386501" y="658781"/>
                  </a:cubicBezTo>
                  <a:cubicBezTo>
                    <a:pt x="380994" y="642662"/>
                    <a:pt x="372964" y="629039"/>
                    <a:pt x="362409" y="617911"/>
                  </a:cubicBezTo>
                  <a:cubicBezTo>
                    <a:pt x="351855" y="606783"/>
                    <a:pt x="339178" y="599039"/>
                    <a:pt x="324379" y="594680"/>
                  </a:cubicBezTo>
                  <a:cubicBezTo>
                    <a:pt x="313366" y="591468"/>
                    <a:pt x="297362" y="589862"/>
                    <a:pt x="276368" y="589862"/>
                  </a:cubicBezTo>
                  <a:close/>
                  <a:moveTo>
                    <a:pt x="737858" y="0"/>
                  </a:moveTo>
                  <a:cubicBezTo>
                    <a:pt x="1145366" y="0"/>
                    <a:pt x="1475716" y="319040"/>
                    <a:pt x="1475716" y="712596"/>
                  </a:cubicBezTo>
                  <a:cubicBezTo>
                    <a:pt x="1475716" y="1106152"/>
                    <a:pt x="1145366" y="1425192"/>
                    <a:pt x="737858" y="1425192"/>
                  </a:cubicBezTo>
                  <a:cubicBezTo>
                    <a:pt x="330350" y="1425192"/>
                    <a:pt x="0" y="1106152"/>
                    <a:pt x="0" y="712596"/>
                  </a:cubicBezTo>
                  <a:cubicBezTo>
                    <a:pt x="0" y="319040"/>
                    <a:pt x="330350" y="0"/>
                    <a:pt x="737858" y="0"/>
                  </a:cubicBezTo>
                  <a:close/>
                </a:path>
              </a:pathLst>
            </a:custGeom>
            <a:ln w="53975" cap="rnd">
              <a:solidFill>
                <a:schemeClr val="bg1"/>
              </a:solidFill>
              <a:prstDash val="solid"/>
            </a:ln>
            <a:effectLst>
              <a:outerShdw sx="1000" sy="1000" algn="bl" rotWithShape="0">
                <a:srgbClr val="000000"/>
              </a:outerShdw>
            </a:effectLst>
          </p:spPr>
        </p:pic>
      </p:grpSp>
      <p:grpSp>
        <p:nvGrpSpPr>
          <p:cNvPr id="9" name="Group 8">
            <a:extLst>
              <a:ext uri="{FF2B5EF4-FFF2-40B4-BE49-F238E27FC236}">
                <a16:creationId xmlns:a16="http://schemas.microsoft.com/office/drawing/2014/main" id="{52E1F080-D1E5-6434-423C-B145B55548B2}"/>
              </a:ext>
            </a:extLst>
          </p:cNvPr>
          <p:cNvGrpSpPr/>
          <p:nvPr/>
        </p:nvGrpSpPr>
        <p:grpSpPr>
          <a:xfrm>
            <a:off x="-1322149" y="4639828"/>
            <a:ext cx="1077588" cy="1022154"/>
            <a:chOff x="169335" y="5554541"/>
            <a:chExt cx="1293106" cy="1226585"/>
          </a:xfrm>
        </p:grpSpPr>
        <p:sp>
          <p:nvSpPr>
            <p:cNvPr id="10" name="Oval 9">
              <a:extLst>
                <a:ext uri="{FF2B5EF4-FFF2-40B4-BE49-F238E27FC236}">
                  <a16:creationId xmlns:a16="http://schemas.microsoft.com/office/drawing/2014/main" id="{BFA0F86F-305F-0020-0ABA-E2B034BEE51F}"/>
                </a:ext>
              </a:extLst>
            </p:cNvPr>
            <p:cNvSpPr/>
            <p:nvPr/>
          </p:nvSpPr>
          <p:spPr>
            <a:xfrm>
              <a:off x="215217" y="5646775"/>
              <a:ext cx="1218327" cy="1049580"/>
            </a:xfrm>
            <a:prstGeom prst="ellipse">
              <a:avLst/>
            </a:prstGeom>
            <a:solidFill>
              <a:schemeClr val="bg1"/>
            </a:solidFill>
            <a:ln w="539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sz="1500">
                <a:solidFill>
                  <a:prstClr val="white"/>
                </a:solidFill>
                <a:latin typeface="Calibri" panose="020F0502020204030204"/>
              </a:endParaRPr>
            </a:p>
          </p:txBody>
        </p:sp>
        <p:pic>
          <p:nvPicPr>
            <p:cNvPr id="11" name="Picture 10">
              <a:extLst>
                <a:ext uri="{FF2B5EF4-FFF2-40B4-BE49-F238E27FC236}">
                  <a16:creationId xmlns:a16="http://schemas.microsoft.com/office/drawing/2014/main" id="{C42DDEE6-C45E-62BB-F619-AF7BCD3D95C4}"/>
                </a:ext>
              </a:extLst>
            </p:cNvPr>
            <p:cNvPicPr>
              <a:picLocks noChangeAspect="1" noChangeArrowheads="1"/>
            </p:cNvPicPr>
            <p:nvPr/>
          </p:nvPicPr>
          <p:blipFill>
            <a:blip r:embed="rId5" cstate="email">
              <a:duotone>
                <a:prstClr val="black"/>
                <a:schemeClr val="accent6">
                  <a:lumMod val="75000"/>
                  <a:tint val="45000"/>
                  <a:satMod val="400000"/>
                </a:schemeClr>
              </a:duotone>
              <a:extLst>
                <a:ext uri="{28A0092B-C50C-407E-A947-70E740481C1C}">
                  <a14:useLocalDpi xmlns:a14="http://schemas.microsoft.com/office/drawing/2010/main"/>
                </a:ext>
              </a:extLst>
            </a:blip>
            <a:srcRect/>
            <a:stretch/>
          </p:blipFill>
          <p:spPr bwMode="auto">
            <a:xfrm>
              <a:off x="169335" y="5554541"/>
              <a:ext cx="1293106" cy="1226585"/>
            </a:xfrm>
            <a:custGeom>
              <a:avLst/>
              <a:gdLst/>
              <a:ahLst/>
              <a:cxnLst/>
              <a:rect l="l" t="t" r="r" b="b"/>
              <a:pathLst>
                <a:path w="1587684" h="1470190">
                  <a:moveTo>
                    <a:pt x="1186786" y="717625"/>
                  </a:moveTo>
                  <a:cubicBezTo>
                    <a:pt x="1198252" y="717625"/>
                    <a:pt x="1207985" y="721858"/>
                    <a:pt x="1215984" y="730325"/>
                  </a:cubicBezTo>
                  <a:cubicBezTo>
                    <a:pt x="1223984" y="738791"/>
                    <a:pt x="1228183" y="751157"/>
                    <a:pt x="1228583" y="767422"/>
                  </a:cubicBezTo>
                  <a:lnTo>
                    <a:pt x="1144588" y="767422"/>
                  </a:lnTo>
                  <a:cubicBezTo>
                    <a:pt x="1144455" y="752090"/>
                    <a:pt x="1148388" y="739957"/>
                    <a:pt x="1156388" y="731025"/>
                  </a:cubicBezTo>
                  <a:cubicBezTo>
                    <a:pt x="1164387" y="722092"/>
                    <a:pt x="1174520" y="717625"/>
                    <a:pt x="1186786" y="717625"/>
                  </a:cubicBezTo>
                  <a:close/>
                  <a:moveTo>
                    <a:pt x="1307192" y="679428"/>
                  </a:moveTo>
                  <a:lnTo>
                    <a:pt x="1380588" y="782421"/>
                  </a:lnTo>
                  <a:lnTo>
                    <a:pt x="1303993" y="891815"/>
                  </a:lnTo>
                  <a:lnTo>
                    <a:pt x="1369789" y="891815"/>
                  </a:lnTo>
                  <a:lnTo>
                    <a:pt x="1413386" y="826019"/>
                  </a:lnTo>
                  <a:lnTo>
                    <a:pt x="1456583" y="891815"/>
                  </a:lnTo>
                  <a:lnTo>
                    <a:pt x="1525579" y="891815"/>
                  </a:lnTo>
                  <a:lnTo>
                    <a:pt x="1446984" y="780022"/>
                  </a:lnTo>
                  <a:lnTo>
                    <a:pt x="1518980" y="679428"/>
                  </a:lnTo>
                  <a:lnTo>
                    <a:pt x="1452984" y="679428"/>
                  </a:lnTo>
                  <a:lnTo>
                    <a:pt x="1413386" y="737824"/>
                  </a:lnTo>
                  <a:lnTo>
                    <a:pt x="1375788" y="679428"/>
                  </a:lnTo>
                  <a:close/>
                  <a:moveTo>
                    <a:pt x="396341" y="679428"/>
                  </a:moveTo>
                  <a:lnTo>
                    <a:pt x="396341" y="813820"/>
                  </a:lnTo>
                  <a:cubicBezTo>
                    <a:pt x="396341" y="833818"/>
                    <a:pt x="398874" y="849484"/>
                    <a:pt x="403940" y="860817"/>
                  </a:cubicBezTo>
                  <a:cubicBezTo>
                    <a:pt x="409007" y="872149"/>
                    <a:pt x="417206" y="880949"/>
                    <a:pt x="428539" y="887215"/>
                  </a:cubicBezTo>
                  <a:cubicBezTo>
                    <a:pt x="439872" y="893481"/>
                    <a:pt x="452671" y="896614"/>
                    <a:pt x="466937" y="896614"/>
                  </a:cubicBezTo>
                  <a:cubicBezTo>
                    <a:pt x="480936" y="896614"/>
                    <a:pt x="494235" y="893348"/>
                    <a:pt x="506834" y="886815"/>
                  </a:cubicBezTo>
                  <a:cubicBezTo>
                    <a:pt x="519433" y="880282"/>
                    <a:pt x="529599" y="871349"/>
                    <a:pt x="537332" y="860017"/>
                  </a:cubicBezTo>
                  <a:lnTo>
                    <a:pt x="537332" y="891815"/>
                  </a:lnTo>
                  <a:lnTo>
                    <a:pt x="589529" y="891815"/>
                  </a:lnTo>
                  <a:lnTo>
                    <a:pt x="589529" y="679428"/>
                  </a:lnTo>
                  <a:lnTo>
                    <a:pt x="533333" y="679428"/>
                  </a:lnTo>
                  <a:lnTo>
                    <a:pt x="533333" y="769022"/>
                  </a:lnTo>
                  <a:cubicBezTo>
                    <a:pt x="533333" y="799420"/>
                    <a:pt x="531933" y="818519"/>
                    <a:pt x="529133" y="826319"/>
                  </a:cubicBezTo>
                  <a:cubicBezTo>
                    <a:pt x="526333" y="834118"/>
                    <a:pt x="521133" y="840651"/>
                    <a:pt x="513534" y="845918"/>
                  </a:cubicBezTo>
                  <a:cubicBezTo>
                    <a:pt x="505934" y="851184"/>
                    <a:pt x="497335" y="853817"/>
                    <a:pt x="487735" y="853817"/>
                  </a:cubicBezTo>
                  <a:cubicBezTo>
                    <a:pt x="479336" y="853817"/>
                    <a:pt x="472403" y="851851"/>
                    <a:pt x="466937" y="847917"/>
                  </a:cubicBezTo>
                  <a:cubicBezTo>
                    <a:pt x="461470" y="843984"/>
                    <a:pt x="457704" y="838651"/>
                    <a:pt x="455637" y="831918"/>
                  </a:cubicBezTo>
                  <a:cubicBezTo>
                    <a:pt x="453571" y="825185"/>
                    <a:pt x="452537" y="806887"/>
                    <a:pt x="452537" y="777022"/>
                  </a:cubicBezTo>
                  <a:lnTo>
                    <a:pt x="452537" y="679428"/>
                  </a:lnTo>
                  <a:close/>
                  <a:moveTo>
                    <a:pt x="1183386" y="674628"/>
                  </a:moveTo>
                  <a:cubicBezTo>
                    <a:pt x="1155254" y="674628"/>
                    <a:pt x="1131989" y="684594"/>
                    <a:pt x="1113590" y="704526"/>
                  </a:cubicBezTo>
                  <a:cubicBezTo>
                    <a:pt x="1095191" y="724458"/>
                    <a:pt x="1085992" y="752023"/>
                    <a:pt x="1085992" y="787221"/>
                  </a:cubicBezTo>
                  <a:cubicBezTo>
                    <a:pt x="1085992" y="816686"/>
                    <a:pt x="1092992" y="841084"/>
                    <a:pt x="1106991" y="860417"/>
                  </a:cubicBezTo>
                  <a:cubicBezTo>
                    <a:pt x="1124723" y="884549"/>
                    <a:pt x="1152055" y="896614"/>
                    <a:pt x="1188986" y="896614"/>
                  </a:cubicBezTo>
                  <a:cubicBezTo>
                    <a:pt x="1212318" y="896614"/>
                    <a:pt x="1231750" y="891248"/>
                    <a:pt x="1247282" y="880515"/>
                  </a:cubicBezTo>
                  <a:cubicBezTo>
                    <a:pt x="1262814" y="869783"/>
                    <a:pt x="1274180" y="854150"/>
                    <a:pt x="1281380" y="833618"/>
                  </a:cubicBezTo>
                  <a:lnTo>
                    <a:pt x="1225383" y="824219"/>
                  </a:lnTo>
                  <a:cubicBezTo>
                    <a:pt x="1222317" y="834885"/>
                    <a:pt x="1217784" y="842618"/>
                    <a:pt x="1211784" y="847417"/>
                  </a:cubicBezTo>
                  <a:cubicBezTo>
                    <a:pt x="1205785" y="852217"/>
                    <a:pt x="1198385" y="854617"/>
                    <a:pt x="1189586" y="854617"/>
                  </a:cubicBezTo>
                  <a:cubicBezTo>
                    <a:pt x="1176653" y="854617"/>
                    <a:pt x="1165854" y="849984"/>
                    <a:pt x="1157188" y="840718"/>
                  </a:cubicBezTo>
                  <a:cubicBezTo>
                    <a:pt x="1148521" y="831452"/>
                    <a:pt x="1143988" y="818486"/>
                    <a:pt x="1143588" y="801820"/>
                  </a:cubicBezTo>
                  <a:lnTo>
                    <a:pt x="1284380" y="801820"/>
                  </a:lnTo>
                  <a:cubicBezTo>
                    <a:pt x="1285180" y="758756"/>
                    <a:pt x="1276447" y="726792"/>
                    <a:pt x="1258181" y="705926"/>
                  </a:cubicBezTo>
                  <a:cubicBezTo>
                    <a:pt x="1239916" y="685061"/>
                    <a:pt x="1214984" y="674628"/>
                    <a:pt x="1183386" y="674628"/>
                  </a:cubicBezTo>
                  <a:close/>
                  <a:moveTo>
                    <a:pt x="951186" y="674628"/>
                  </a:moveTo>
                  <a:cubicBezTo>
                    <a:pt x="920655" y="674628"/>
                    <a:pt x="898123" y="680894"/>
                    <a:pt x="883590" y="693427"/>
                  </a:cubicBezTo>
                  <a:cubicBezTo>
                    <a:pt x="869058" y="705959"/>
                    <a:pt x="861792" y="721425"/>
                    <a:pt x="861792" y="739824"/>
                  </a:cubicBezTo>
                  <a:cubicBezTo>
                    <a:pt x="861792" y="760223"/>
                    <a:pt x="870191" y="776155"/>
                    <a:pt x="886990" y="787621"/>
                  </a:cubicBezTo>
                  <a:cubicBezTo>
                    <a:pt x="899123" y="795887"/>
                    <a:pt x="927854" y="805020"/>
                    <a:pt x="973185" y="815019"/>
                  </a:cubicBezTo>
                  <a:cubicBezTo>
                    <a:pt x="982918" y="817286"/>
                    <a:pt x="989184" y="819752"/>
                    <a:pt x="991984" y="822419"/>
                  </a:cubicBezTo>
                  <a:cubicBezTo>
                    <a:pt x="994650" y="825219"/>
                    <a:pt x="995983" y="828752"/>
                    <a:pt x="995983" y="833018"/>
                  </a:cubicBezTo>
                  <a:cubicBezTo>
                    <a:pt x="995983" y="839285"/>
                    <a:pt x="993517" y="844284"/>
                    <a:pt x="988584" y="848017"/>
                  </a:cubicBezTo>
                  <a:cubicBezTo>
                    <a:pt x="981251" y="853350"/>
                    <a:pt x="970318" y="856017"/>
                    <a:pt x="955786" y="856017"/>
                  </a:cubicBezTo>
                  <a:cubicBezTo>
                    <a:pt x="942587" y="856017"/>
                    <a:pt x="932321" y="853184"/>
                    <a:pt x="924988" y="847517"/>
                  </a:cubicBezTo>
                  <a:cubicBezTo>
                    <a:pt x="917655" y="841851"/>
                    <a:pt x="912788" y="833552"/>
                    <a:pt x="910389" y="822619"/>
                  </a:cubicBezTo>
                  <a:lnTo>
                    <a:pt x="853992" y="831218"/>
                  </a:lnTo>
                  <a:cubicBezTo>
                    <a:pt x="859192" y="851351"/>
                    <a:pt x="870224" y="867283"/>
                    <a:pt x="887090" y="879016"/>
                  </a:cubicBezTo>
                  <a:cubicBezTo>
                    <a:pt x="903956" y="890748"/>
                    <a:pt x="926854" y="896614"/>
                    <a:pt x="955786" y="896614"/>
                  </a:cubicBezTo>
                  <a:cubicBezTo>
                    <a:pt x="987651" y="896614"/>
                    <a:pt x="1011716" y="889615"/>
                    <a:pt x="1027981" y="875616"/>
                  </a:cubicBezTo>
                  <a:cubicBezTo>
                    <a:pt x="1044247" y="861617"/>
                    <a:pt x="1052380" y="844884"/>
                    <a:pt x="1052380" y="825419"/>
                  </a:cubicBezTo>
                  <a:cubicBezTo>
                    <a:pt x="1052380" y="807553"/>
                    <a:pt x="1046514" y="793621"/>
                    <a:pt x="1034781" y="783621"/>
                  </a:cubicBezTo>
                  <a:cubicBezTo>
                    <a:pt x="1022915" y="773755"/>
                    <a:pt x="1002016" y="765422"/>
                    <a:pt x="972085" y="758623"/>
                  </a:cubicBezTo>
                  <a:cubicBezTo>
                    <a:pt x="942153" y="751823"/>
                    <a:pt x="924654" y="746557"/>
                    <a:pt x="919588" y="742824"/>
                  </a:cubicBezTo>
                  <a:cubicBezTo>
                    <a:pt x="915855" y="740024"/>
                    <a:pt x="913988" y="736624"/>
                    <a:pt x="913988" y="732624"/>
                  </a:cubicBezTo>
                  <a:cubicBezTo>
                    <a:pt x="913988" y="727958"/>
                    <a:pt x="916122" y="724158"/>
                    <a:pt x="920388" y="721225"/>
                  </a:cubicBezTo>
                  <a:cubicBezTo>
                    <a:pt x="926788" y="717092"/>
                    <a:pt x="937387" y="715026"/>
                    <a:pt x="952186" y="715026"/>
                  </a:cubicBezTo>
                  <a:cubicBezTo>
                    <a:pt x="963919" y="715026"/>
                    <a:pt x="972951" y="717225"/>
                    <a:pt x="979284" y="721625"/>
                  </a:cubicBezTo>
                  <a:cubicBezTo>
                    <a:pt x="985617" y="726025"/>
                    <a:pt x="989917" y="732358"/>
                    <a:pt x="992184" y="740624"/>
                  </a:cubicBezTo>
                  <a:lnTo>
                    <a:pt x="1045180" y="730825"/>
                  </a:lnTo>
                  <a:cubicBezTo>
                    <a:pt x="1039847" y="712292"/>
                    <a:pt x="1030115" y="698293"/>
                    <a:pt x="1015982" y="688827"/>
                  </a:cubicBezTo>
                  <a:cubicBezTo>
                    <a:pt x="1001850" y="679361"/>
                    <a:pt x="980251" y="674628"/>
                    <a:pt x="951186" y="674628"/>
                  </a:cubicBezTo>
                  <a:close/>
                  <a:moveTo>
                    <a:pt x="722586" y="674628"/>
                  </a:moveTo>
                  <a:cubicBezTo>
                    <a:pt x="692055" y="674628"/>
                    <a:pt x="669523" y="680894"/>
                    <a:pt x="654990" y="693427"/>
                  </a:cubicBezTo>
                  <a:cubicBezTo>
                    <a:pt x="640458" y="705959"/>
                    <a:pt x="633192" y="721425"/>
                    <a:pt x="633192" y="739824"/>
                  </a:cubicBezTo>
                  <a:cubicBezTo>
                    <a:pt x="633192" y="760223"/>
                    <a:pt x="641591" y="776155"/>
                    <a:pt x="658390" y="787621"/>
                  </a:cubicBezTo>
                  <a:cubicBezTo>
                    <a:pt x="670523" y="795887"/>
                    <a:pt x="699254" y="805020"/>
                    <a:pt x="744585" y="815019"/>
                  </a:cubicBezTo>
                  <a:cubicBezTo>
                    <a:pt x="754318" y="817286"/>
                    <a:pt x="760584" y="819752"/>
                    <a:pt x="763384" y="822419"/>
                  </a:cubicBezTo>
                  <a:cubicBezTo>
                    <a:pt x="766050" y="825219"/>
                    <a:pt x="767383" y="828752"/>
                    <a:pt x="767383" y="833018"/>
                  </a:cubicBezTo>
                  <a:cubicBezTo>
                    <a:pt x="767383" y="839285"/>
                    <a:pt x="764917" y="844284"/>
                    <a:pt x="759984" y="848017"/>
                  </a:cubicBezTo>
                  <a:cubicBezTo>
                    <a:pt x="752651" y="853350"/>
                    <a:pt x="741718" y="856017"/>
                    <a:pt x="727186" y="856017"/>
                  </a:cubicBezTo>
                  <a:cubicBezTo>
                    <a:pt x="713987" y="856017"/>
                    <a:pt x="703721" y="853184"/>
                    <a:pt x="696388" y="847517"/>
                  </a:cubicBezTo>
                  <a:cubicBezTo>
                    <a:pt x="689055" y="841851"/>
                    <a:pt x="684188" y="833552"/>
                    <a:pt x="681789" y="822619"/>
                  </a:cubicBezTo>
                  <a:lnTo>
                    <a:pt x="625392" y="831218"/>
                  </a:lnTo>
                  <a:cubicBezTo>
                    <a:pt x="630592" y="851351"/>
                    <a:pt x="641624" y="867283"/>
                    <a:pt x="658490" y="879016"/>
                  </a:cubicBezTo>
                  <a:cubicBezTo>
                    <a:pt x="675356" y="890748"/>
                    <a:pt x="698254" y="896614"/>
                    <a:pt x="727186" y="896614"/>
                  </a:cubicBezTo>
                  <a:cubicBezTo>
                    <a:pt x="759051" y="896614"/>
                    <a:pt x="783116" y="889615"/>
                    <a:pt x="799381" y="875616"/>
                  </a:cubicBezTo>
                  <a:cubicBezTo>
                    <a:pt x="815647" y="861617"/>
                    <a:pt x="823780" y="844884"/>
                    <a:pt x="823780" y="825419"/>
                  </a:cubicBezTo>
                  <a:cubicBezTo>
                    <a:pt x="823780" y="807553"/>
                    <a:pt x="817914" y="793621"/>
                    <a:pt x="806181" y="783621"/>
                  </a:cubicBezTo>
                  <a:cubicBezTo>
                    <a:pt x="794315" y="773755"/>
                    <a:pt x="773416" y="765422"/>
                    <a:pt x="743485" y="758623"/>
                  </a:cubicBezTo>
                  <a:cubicBezTo>
                    <a:pt x="713553" y="751823"/>
                    <a:pt x="696054" y="746557"/>
                    <a:pt x="690988" y="742824"/>
                  </a:cubicBezTo>
                  <a:cubicBezTo>
                    <a:pt x="687255" y="740024"/>
                    <a:pt x="685388" y="736624"/>
                    <a:pt x="685388" y="732624"/>
                  </a:cubicBezTo>
                  <a:cubicBezTo>
                    <a:pt x="685388" y="727958"/>
                    <a:pt x="687522" y="724158"/>
                    <a:pt x="691788" y="721225"/>
                  </a:cubicBezTo>
                  <a:cubicBezTo>
                    <a:pt x="698188" y="717092"/>
                    <a:pt x="708787" y="715026"/>
                    <a:pt x="723586" y="715026"/>
                  </a:cubicBezTo>
                  <a:cubicBezTo>
                    <a:pt x="735319" y="715026"/>
                    <a:pt x="744351" y="717225"/>
                    <a:pt x="750684" y="721625"/>
                  </a:cubicBezTo>
                  <a:cubicBezTo>
                    <a:pt x="757017" y="726025"/>
                    <a:pt x="761317" y="732358"/>
                    <a:pt x="763584" y="740624"/>
                  </a:cubicBezTo>
                  <a:lnTo>
                    <a:pt x="816580" y="730825"/>
                  </a:lnTo>
                  <a:cubicBezTo>
                    <a:pt x="811247" y="712292"/>
                    <a:pt x="801515" y="698293"/>
                    <a:pt x="787382" y="688827"/>
                  </a:cubicBezTo>
                  <a:cubicBezTo>
                    <a:pt x="773250" y="679361"/>
                    <a:pt x="751651" y="674628"/>
                    <a:pt x="722586" y="674628"/>
                  </a:cubicBezTo>
                  <a:close/>
                  <a:moveTo>
                    <a:pt x="224310" y="593633"/>
                  </a:moveTo>
                  <a:cubicBezTo>
                    <a:pt x="201778" y="593633"/>
                    <a:pt x="182545" y="597033"/>
                    <a:pt x="166613" y="603832"/>
                  </a:cubicBezTo>
                  <a:cubicBezTo>
                    <a:pt x="150681" y="610632"/>
                    <a:pt x="138481" y="620531"/>
                    <a:pt x="130015" y="633531"/>
                  </a:cubicBezTo>
                  <a:cubicBezTo>
                    <a:pt x="121549" y="646530"/>
                    <a:pt x="117316" y="660496"/>
                    <a:pt x="117316" y="675428"/>
                  </a:cubicBezTo>
                  <a:cubicBezTo>
                    <a:pt x="117316" y="698627"/>
                    <a:pt x="126316" y="718292"/>
                    <a:pt x="144314" y="734424"/>
                  </a:cubicBezTo>
                  <a:cubicBezTo>
                    <a:pt x="157114" y="745890"/>
                    <a:pt x="179379" y="755556"/>
                    <a:pt x="211110" y="763423"/>
                  </a:cubicBezTo>
                  <a:cubicBezTo>
                    <a:pt x="235776" y="769556"/>
                    <a:pt x="251575" y="773822"/>
                    <a:pt x="258507" y="776222"/>
                  </a:cubicBezTo>
                  <a:cubicBezTo>
                    <a:pt x="268640" y="779822"/>
                    <a:pt x="275740" y="784055"/>
                    <a:pt x="279806" y="788921"/>
                  </a:cubicBezTo>
                  <a:cubicBezTo>
                    <a:pt x="283873" y="793787"/>
                    <a:pt x="285906" y="799687"/>
                    <a:pt x="285906" y="806620"/>
                  </a:cubicBezTo>
                  <a:cubicBezTo>
                    <a:pt x="285906" y="817419"/>
                    <a:pt x="281073" y="826852"/>
                    <a:pt x="271407" y="834918"/>
                  </a:cubicBezTo>
                  <a:cubicBezTo>
                    <a:pt x="261741" y="842984"/>
                    <a:pt x="247375" y="847017"/>
                    <a:pt x="228309" y="847017"/>
                  </a:cubicBezTo>
                  <a:cubicBezTo>
                    <a:pt x="210310" y="847017"/>
                    <a:pt x="196011" y="842484"/>
                    <a:pt x="185412" y="833418"/>
                  </a:cubicBezTo>
                  <a:cubicBezTo>
                    <a:pt x="174813" y="824352"/>
                    <a:pt x="167780" y="810153"/>
                    <a:pt x="164313" y="790821"/>
                  </a:cubicBezTo>
                  <a:lnTo>
                    <a:pt x="106717" y="796421"/>
                  </a:lnTo>
                  <a:cubicBezTo>
                    <a:pt x="110583" y="829219"/>
                    <a:pt x="122449" y="854184"/>
                    <a:pt x="142315" y="871316"/>
                  </a:cubicBezTo>
                  <a:cubicBezTo>
                    <a:pt x="162180" y="888448"/>
                    <a:pt x="190645" y="897014"/>
                    <a:pt x="227709" y="897014"/>
                  </a:cubicBezTo>
                  <a:cubicBezTo>
                    <a:pt x="253174" y="897014"/>
                    <a:pt x="274440" y="893448"/>
                    <a:pt x="291505" y="886315"/>
                  </a:cubicBezTo>
                  <a:cubicBezTo>
                    <a:pt x="308571" y="879182"/>
                    <a:pt x="321770" y="868283"/>
                    <a:pt x="331103" y="853617"/>
                  </a:cubicBezTo>
                  <a:cubicBezTo>
                    <a:pt x="340436" y="838951"/>
                    <a:pt x="345102" y="823219"/>
                    <a:pt x="345102" y="806420"/>
                  </a:cubicBezTo>
                  <a:cubicBezTo>
                    <a:pt x="345102" y="787888"/>
                    <a:pt x="341202" y="772322"/>
                    <a:pt x="333403" y="759723"/>
                  </a:cubicBezTo>
                  <a:cubicBezTo>
                    <a:pt x="325603" y="747124"/>
                    <a:pt x="314804" y="737191"/>
                    <a:pt x="301005" y="729925"/>
                  </a:cubicBezTo>
                  <a:cubicBezTo>
                    <a:pt x="287206" y="722658"/>
                    <a:pt x="265907" y="715626"/>
                    <a:pt x="237109" y="708826"/>
                  </a:cubicBezTo>
                  <a:cubicBezTo>
                    <a:pt x="208311" y="702026"/>
                    <a:pt x="190178" y="695493"/>
                    <a:pt x="182712" y="689227"/>
                  </a:cubicBezTo>
                  <a:cubicBezTo>
                    <a:pt x="176846" y="684294"/>
                    <a:pt x="173913" y="678361"/>
                    <a:pt x="173913" y="671428"/>
                  </a:cubicBezTo>
                  <a:cubicBezTo>
                    <a:pt x="173913" y="663829"/>
                    <a:pt x="177046" y="657762"/>
                    <a:pt x="183312" y="653229"/>
                  </a:cubicBezTo>
                  <a:cubicBezTo>
                    <a:pt x="193045" y="646163"/>
                    <a:pt x="206511" y="642630"/>
                    <a:pt x="223710" y="642630"/>
                  </a:cubicBezTo>
                  <a:cubicBezTo>
                    <a:pt x="240375" y="642630"/>
                    <a:pt x="252874" y="645930"/>
                    <a:pt x="261207" y="652529"/>
                  </a:cubicBezTo>
                  <a:cubicBezTo>
                    <a:pt x="269540" y="659129"/>
                    <a:pt x="274973" y="669962"/>
                    <a:pt x="277506" y="685027"/>
                  </a:cubicBezTo>
                  <a:lnTo>
                    <a:pt x="336703" y="682428"/>
                  </a:lnTo>
                  <a:cubicBezTo>
                    <a:pt x="335769" y="655496"/>
                    <a:pt x="326003" y="633964"/>
                    <a:pt x="307405" y="617831"/>
                  </a:cubicBezTo>
                  <a:cubicBezTo>
                    <a:pt x="288806" y="601699"/>
                    <a:pt x="261107" y="593633"/>
                    <a:pt x="224310" y="593633"/>
                  </a:cubicBezTo>
                  <a:close/>
                  <a:moveTo>
                    <a:pt x="793842" y="0"/>
                  </a:moveTo>
                  <a:cubicBezTo>
                    <a:pt x="1232269" y="0"/>
                    <a:pt x="1587684" y="329113"/>
                    <a:pt x="1587684" y="735095"/>
                  </a:cubicBezTo>
                  <a:cubicBezTo>
                    <a:pt x="1587684" y="1141077"/>
                    <a:pt x="1232269" y="1470190"/>
                    <a:pt x="793842" y="1470190"/>
                  </a:cubicBezTo>
                  <a:cubicBezTo>
                    <a:pt x="355415" y="1470190"/>
                    <a:pt x="0" y="1141077"/>
                    <a:pt x="0" y="735095"/>
                  </a:cubicBezTo>
                  <a:cubicBezTo>
                    <a:pt x="0" y="329113"/>
                    <a:pt x="355415" y="0"/>
                    <a:pt x="793842" y="0"/>
                  </a:cubicBezTo>
                  <a:close/>
                </a:path>
              </a:pathLst>
            </a:custGeom>
            <a:ln w="53975" cap="rnd">
              <a:solidFill>
                <a:schemeClr val="bg1"/>
              </a:solidFill>
              <a:prstDash val="solid"/>
            </a:ln>
            <a:effectLst>
              <a:outerShdw sx="1000" sy="1000" algn="bl" rotWithShape="0">
                <a:srgbClr val="000000"/>
              </a:outerShdw>
            </a:effectLst>
            <a:extLst>
              <a:ext uri="{909E8E84-426E-40DD-AFC4-6F175D3DCCD1}">
                <a14:hiddenFill xmlns:a14="http://schemas.microsoft.com/office/drawing/2010/main">
                  <a:solidFill>
                    <a:srgbClr val="FFFFFF"/>
                  </a:solidFill>
                </a14:hiddenFill>
              </a:ext>
            </a:extLst>
          </p:spPr>
        </p:pic>
      </p:grpSp>
      <p:grpSp>
        <p:nvGrpSpPr>
          <p:cNvPr id="15" name="Group 14">
            <a:extLst>
              <a:ext uri="{FF2B5EF4-FFF2-40B4-BE49-F238E27FC236}">
                <a16:creationId xmlns:a16="http://schemas.microsoft.com/office/drawing/2014/main" id="{CCCE5FF7-DB21-1134-C71C-D61675AFE26C}"/>
              </a:ext>
            </a:extLst>
          </p:cNvPr>
          <p:cNvGrpSpPr/>
          <p:nvPr/>
        </p:nvGrpSpPr>
        <p:grpSpPr>
          <a:xfrm>
            <a:off x="-1295521" y="3508358"/>
            <a:ext cx="1060374" cy="1020313"/>
            <a:chOff x="169335" y="4210029"/>
            <a:chExt cx="1272449" cy="1224375"/>
          </a:xfrm>
        </p:grpSpPr>
        <p:sp>
          <p:nvSpPr>
            <p:cNvPr id="17" name="Oval 16">
              <a:extLst>
                <a:ext uri="{FF2B5EF4-FFF2-40B4-BE49-F238E27FC236}">
                  <a16:creationId xmlns:a16="http://schemas.microsoft.com/office/drawing/2014/main" id="{DB052D8C-8E24-CF0C-7790-C0A7A79D9F57}"/>
                </a:ext>
              </a:extLst>
            </p:cNvPr>
            <p:cNvSpPr/>
            <p:nvPr/>
          </p:nvSpPr>
          <p:spPr>
            <a:xfrm>
              <a:off x="234673" y="4305677"/>
              <a:ext cx="1155267" cy="1049580"/>
            </a:xfrm>
            <a:prstGeom prst="ellipse">
              <a:avLst/>
            </a:prstGeom>
            <a:solidFill>
              <a:schemeClr val="bg1"/>
            </a:solidFill>
            <a:ln w="539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sz="1500">
                <a:solidFill>
                  <a:prstClr val="white"/>
                </a:solidFill>
                <a:latin typeface="Calibri" panose="020F0502020204030204"/>
              </a:endParaRPr>
            </a:p>
          </p:txBody>
        </p:sp>
        <p:pic>
          <p:nvPicPr>
            <p:cNvPr id="18" name="Picture 17">
              <a:extLst>
                <a:ext uri="{FF2B5EF4-FFF2-40B4-BE49-F238E27FC236}">
                  <a16:creationId xmlns:a16="http://schemas.microsoft.com/office/drawing/2014/main" id="{AE93D038-8EA0-6898-6354-ED54600D86D3}"/>
                </a:ext>
              </a:extLst>
            </p:cNvPr>
            <p:cNvPicPr>
              <a:picLocks noChangeAspect="1"/>
            </p:cNvPicPr>
            <p:nvPr/>
          </p:nvPicPr>
          <p:blipFill>
            <a:blip r:embed="rId6" cstate="email">
              <a:alphaModFix/>
              <a:duotone>
                <a:prstClr val="black"/>
                <a:srgbClr val="FF969E">
                  <a:tint val="45000"/>
                  <a:satMod val="400000"/>
                </a:srgbClr>
              </a:duotone>
              <a:extLst>
                <a:ext uri="{28A0092B-C50C-407E-A947-70E740481C1C}">
                  <a14:useLocalDpi xmlns:a14="http://schemas.microsoft.com/office/drawing/2010/main"/>
                </a:ext>
                <a:ext uri="{837473B0-CC2E-450A-ABE3-18F120FF3D39}">
                  <a1611:picAttrSrcUrl xmlns:a1611="http://schemas.microsoft.com/office/drawing/2016/11/main" r:id="rId7"/>
                </a:ext>
              </a:extLst>
            </a:blip>
            <a:srcRect/>
            <a:stretch/>
          </p:blipFill>
          <p:spPr>
            <a:xfrm>
              <a:off x="169335" y="4210029"/>
              <a:ext cx="1272449" cy="1224375"/>
            </a:xfrm>
            <a:custGeom>
              <a:avLst/>
              <a:gdLst/>
              <a:ahLst/>
              <a:cxnLst/>
              <a:rect l="l" t="t" r="r" b="b"/>
              <a:pathLst>
                <a:path w="1475716" h="1419962">
                  <a:moveTo>
                    <a:pt x="1041060" y="576731"/>
                  </a:moveTo>
                  <a:lnTo>
                    <a:pt x="1041060" y="869913"/>
                  </a:lnTo>
                  <a:lnTo>
                    <a:pt x="1264047" y="869913"/>
                  </a:lnTo>
                  <a:lnTo>
                    <a:pt x="1264047" y="820516"/>
                  </a:lnTo>
                  <a:lnTo>
                    <a:pt x="1100257" y="820516"/>
                  </a:lnTo>
                  <a:lnTo>
                    <a:pt x="1100257" y="740721"/>
                  </a:lnTo>
                  <a:lnTo>
                    <a:pt x="1247448" y="740721"/>
                  </a:lnTo>
                  <a:lnTo>
                    <a:pt x="1247448" y="691324"/>
                  </a:lnTo>
                  <a:lnTo>
                    <a:pt x="1100257" y="691324"/>
                  </a:lnTo>
                  <a:lnTo>
                    <a:pt x="1100257" y="626328"/>
                  </a:lnTo>
                  <a:lnTo>
                    <a:pt x="1258447" y="626328"/>
                  </a:lnTo>
                  <a:lnTo>
                    <a:pt x="1258447" y="576731"/>
                  </a:lnTo>
                  <a:close/>
                  <a:moveTo>
                    <a:pt x="764835" y="576731"/>
                  </a:moveTo>
                  <a:lnTo>
                    <a:pt x="764835" y="869913"/>
                  </a:lnTo>
                  <a:lnTo>
                    <a:pt x="987822" y="869913"/>
                  </a:lnTo>
                  <a:lnTo>
                    <a:pt x="987822" y="820516"/>
                  </a:lnTo>
                  <a:lnTo>
                    <a:pt x="824032" y="820516"/>
                  </a:lnTo>
                  <a:lnTo>
                    <a:pt x="824032" y="740721"/>
                  </a:lnTo>
                  <a:lnTo>
                    <a:pt x="971223" y="740721"/>
                  </a:lnTo>
                  <a:lnTo>
                    <a:pt x="971223" y="691324"/>
                  </a:lnTo>
                  <a:lnTo>
                    <a:pt x="824032" y="691324"/>
                  </a:lnTo>
                  <a:lnTo>
                    <a:pt x="824032" y="626328"/>
                  </a:lnTo>
                  <a:lnTo>
                    <a:pt x="982222" y="626328"/>
                  </a:lnTo>
                  <a:lnTo>
                    <a:pt x="982222" y="576731"/>
                  </a:lnTo>
                  <a:close/>
                  <a:moveTo>
                    <a:pt x="470160" y="576731"/>
                  </a:moveTo>
                  <a:lnTo>
                    <a:pt x="470160" y="869913"/>
                  </a:lnTo>
                  <a:lnTo>
                    <a:pt x="525157" y="869913"/>
                  </a:lnTo>
                  <a:lnTo>
                    <a:pt x="525157" y="678725"/>
                  </a:lnTo>
                  <a:lnTo>
                    <a:pt x="643350" y="869913"/>
                  </a:lnTo>
                  <a:lnTo>
                    <a:pt x="702746" y="869913"/>
                  </a:lnTo>
                  <a:lnTo>
                    <a:pt x="702746" y="576731"/>
                  </a:lnTo>
                  <a:lnTo>
                    <a:pt x="647749" y="576731"/>
                  </a:lnTo>
                  <a:lnTo>
                    <a:pt x="647749" y="772519"/>
                  </a:lnTo>
                  <a:lnTo>
                    <a:pt x="527757" y="576731"/>
                  </a:lnTo>
                  <a:close/>
                  <a:moveTo>
                    <a:pt x="295929" y="571731"/>
                  </a:moveTo>
                  <a:cubicBezTo>
                    <a:pt x="273397" y="571731"/>
                    <a:pt x="254165" y="575131"/>
                    <a:pt x="238233" y="581931"/>
                  </a:cubicBezTo>
                  <a:cubicBezTo>
                    <a:pt x="222300" y="588730"/>
                    <a:pt x="210101" y="598630"/>
                    <a:pt x="201635" y="611629"/>
                  </a:cubicBezTo>
                  <a:cubicBezTo>
                    <a:pt x="193169" y="624628"/>
                    <a:pt x="188935" y="638594"/>
                    <a:pt x="188935" y="653526"/>
                  </a:cubicBezTo>
                  <a:cubicBezTo>
                    <a:pt x="188935" y="676725"/>
                    <a:pt x="197935" y="696391"/>
                    <a:pt x="215934" y="712523"/>
                  </a:cubicBezTo>
                  <a:cubicBezTo>
                    <a:pt x="228733" y="723989"/>
                    <a:pt x="250998" y="733655"/>
                    <a:pt x="282730" y="741521"/>
                  </a:cubicBezTo>
                  <a:cubicBezTo>
                    <a:pt x="307395" y="747654"/>
                    <a:pt x="323194" y="751920"/>
                    <a:pt x="330127" y="754320"/>
                  </a:cubicBezTo>
                  <a:cubicBezTo>
                    <a:pt x="340260" y="757920"/>
                    <a:pt x="347359" y="762153"/>
                    <a:pt x="351426" y="767020"/>
                  </a:cubicBezTo>
                  <a:cubicBezTo>
                    <a:pt x="355492" y="771886"/>
                    <a:pt x="357525" y="777786"/>
                    <a:pt x="357525" y="784718"/>
                  </a:cubicBezTo>
                  <a:cubicBezTo>
                    <a:pt x="357525" y="795518"/>
                    <a:pt x="352692" y="804951"/>
                    <a:pt x="343026" y="813017"/>
                  </a:cubicBezTo>
                  <a:cubicBezTo>
                    <a:pt x="333360" y="821083"/>
                    <a:pt x="318994" y="825116"/>
                    <a:pt x="299929" y="825116"/>
                  </a:cubicBezTo>
                  <a:cubicBezTo>
                    <a:pt x="281930" y="825116"/>
                    <a:pt x="267631" y="820583"/>
                    <a:pt x="257031" y="811517"/>
                  </a:cubicBezTo>
                  <a:cubicBezTo>
                    <a:pt x="246432" y="802451"/>
                    <a:pt x="239399" y="788252"/>
                    <a:pt x="235933" y="768919"/>
                  </a:cubicBezTo>
                  <a:lnTo>
                    <a:pt x="178336" y="774519"/>
                  </a:lnTo>
                  <a:cubicBezTo>
                    <a:pt x="182203" y="807317"/>
                    <a:pt x="194069" y="832282"/>
                    <a:pt x="213934" y="849414"/>
                  </a:cubicBezTo>
                  <a:cubicBezTo>
                    <a:pt x="233799" y="866547"/>
                    <a:pt x="262264" y="875113"/>
                    <a:pt x="299329" y="875113"/>
                  </a:cubicBezTo>
                  <a:cubicBezTo>
                    <a:pt x="324794" y="875113"/>
                    <a:pt x="346059" y="871546"/>
                    <a:pt x="363125" y="864414"/>
                  </a:cubicBezTo>
                  <a:cubicBezTo>
                    <a:pt x="380190" y="857281"/>
                    <a:pt x="393390" y="846381"/>
                    <a:pt x="402722" y="831716"/>
                  </a:cubicBezTo>
                  <a:cubicBezTo>
                    <a:pt x="412055" y="817050"/>
                    <a:pt x="416722" y="801317"/>
                    <a:pt x="416722" y="784518"/>
                  </a:cubicBezTo>
                  <a:cubicBezTo>
                    <a:pt x="416722" y="765986"/>
                    <a:pt x="412822" y="750421"/>
                    <a:pt x="405022" y="737821"/>
                  </a:cubicBezTo>
                  <a:cubicBezTo>
                    <a:pt x="397223" y="725222"/>
                    <a:pt x="386423" y="715289"/>
                    <a:pt x="372624" y="708023"/>
                  </a:cubicBezTo>
                  <a:cubicBezTo>
                    <a:pt x="358825" y="700757"/>
                    <a:pt x="337526" y="693724"/>
                    <a:pt x="308728" y="686924"/>
                  </a:cubicBezTo>
                  <a:cubicBezTo>
                    <a:pt x="279930" y="680125"/>
                    <a:pt x="261798" y="673592"/>
                    <a:pt x="254332" y="667326"/>
                  </a:cubicBezTo>
                  <a:cubicBezTo>
                    <a:pt x="248465" y="662393"/>
                    <a:pt x="245532" y="656460"/>
                    <a:pt x="245532" y="649527"/>
                  </a:cubicBezTo>
                  <a:cubicBezTo>
                    <a:pt x="245532" y="641927"/>
                    <a:pt x="248665" y="635861"/>
                    <a:pt x="254931" y="631328"/>
                  </a:cubicBezTo>
                  <a:cubicBezTo>
                    <a:pt x="264664" y="624262"/>
                    <a:pt x="278130" y="620728"/>
                    <a:pt x="295329" y="620728"/>
                  </a:cubicBezTo>
                  <a:cubicBezTo>
                    <a:pt x="311995" y="620728"/>
                    <a:pt x="324494" y="624028"/>
                    <a:pt x="332827" y="630628"/>
                  </a:cubicBezTo>
                  <a:cubicBezTo>
                    <a:pt x="341160" y="637227"/>
                    <a:pt x="346593" y="648060"/>
                    <a:pt x="349126" y="663126"/>
                  </a:cubicBezTo>
                  <a:lnTo>
                    <a:pt x="408322" y="660526"/>
                  </a:lnTo>
                  <a:cubicBezTo>
                    <a:pt x="407389" y="633594"/>
                    <a:pt x="397623" y="612062"/>
                    <a:pt x="379024" y="595930"/>
                  </a:cubicBezTo>
                  <a:cubicBezTo>
                    <a:pt x="360425" y="579798"/>
                    <a:pt x="332727" y="571731"/>
                    <a:pt x="295929" y="571731"/>
                  </a:cubicBezTo>
                  <a:close/>
                  <a:moveTo>
                    <a:pt x="737858" y="0"/>
                  </a:moveTo>
                  <a:cubicBezTo>
                    <a:pt x="1145366" y="0"/>
                    <a:pt x="1475716" y="317869"/>
                    <a:pt x="1475716" y="709981"/>
                  </a:cubicBezTo>
                  <a:cubicBezTo>
                    <a:pt x="1475716" y="1102093"/>
                    <a:pt x="1145366" y="1419962"/>
                    <a:pt x="737858" y="1419962"/>
                  </a:cubicBezTo>
                  <a:cubicBezTo>
                    <a:pt x="330350" y="1419962"/>
                    <a:pt x="0" y="1102093"/>
                    <a:pt x="0" y="709981"/>
                  </a:cubicBezTo>
                  <a:cubicBezTo>
                    <a:pt x="0" y="317869"/>
                    <a:pt x="330350" y="0"/>
                    <a:pt x="737858" y="0"/>
                  </a:cubicBezTo>
                  <a:close/>
                </a:path>
              </a:pathLst>
            </a:custGeom>
            <a:ln w="53975">
              <a:solidFill>
                <a:schemeClr val="bg1"/>
              </a:solidFill>
            </a:ln>
          </p:spPr>
        </p:pic>
      </p:grpSp>
      <p:pic>
        <p:nvPicPr>
          <p:cNvPr id="22" name="Picture 21" descr="Breaking Barriers Innovations">
            <a:extLst>
              <a:ext uri="{FF2B5EF4-FFF2-40B4-BE49-F238E27FC236}">
                <a16:creationId xmlns:a16="http://schemas.microsoft.com/office/drawing/2014/main" id="{7EE3C18A-0087-64A2-B545-98E37A9B91D9}"/>
              </a:ext>
            </a:extLst>
          </p:cNvPr>
          <p:cNvPicPr>
            <a:picLocks noChangeAspect="1" noChangeArrowheads="1"/>
          </p:cNvPicPr>
          <p:nvPr/>
        </p:nvPicPr>
        <p:blipFill>
          <a:blip r:embed="rId8" cstate="email">
            <a:duotone>
              <a:prstClr val="black"/>
              <a:schemeClr val="bg1">
                <a:tint val="45000"/>
                <a:satMod val="400000"/>
              </a:schemeClr>
            </a:duotone>
            <a:extLst>
              <a:ext uri="{BEBA8EAE-BF5A-486C-A8C5-ECC9F3942E4B}">
                <a14:imgProps xmlns:a14="http://schemas.microsoft.com/office/drawing/2010/main">
                  <a14:imgLayer r:embed="rId9">
                    <a14:imgEffect>
                      <a14:sharpenSoften amount="58000"/>
                    </a14:imgEffect>
                    <a14:imgEffect>
                      <a14:brightnessContrast bright="100000" contrast="100000"/>
                    </a14:imgEffect>
                  </a14:imgLayer>
                </a14:imgProps>
              </a:ext>
              <a:ext uri="{28A0092B-C50C-407E-A947-70E740481C1C}">
                <a14:useLocalDpi xmlns:a14="http://schemas.microsoft.com/office/drawing/2010/main"/>
              </a:ext>
            </a:extLst>
          </a:blip>
          <a:srcRect/>
          <a:stretch>
            <a:fillRect/>
          </a:stretch>
        </p:blipFill>
        <p:spPr bwMode="auto">
          <a:xfrm>
            <a:off x="10554947" y="128954"/>
            <a:ext cx="1344606" cy="1093613"/>
          </a:xfrm>
          <a:prstGeom prst="rect">
            <a:avLst/>
          </a:prstGeom>
          <a:noFill/>
          <a:extLst>
            <a:ext uri="{909E8E84-426E-40DD-AFC4-6F175D3DCCD1}">
              <a14:hiddenFill xmlns:a14="http://schemas.microsoft.com/office/drawing/2010/main">
                <a:solidFill>
                  <a:srgbClr val="FFFFFF"/>
                </a:solidFill>
              </a14:hiddenFill>
            </a:ext>
          </a:extLst>
        </p:spPr>
      </p:pic>
      <p:grpSp>
        <p:nvGrpSpPr>
          <p:cNvPr id="49" name="Group 48">
            <a:extLst>
              <a:ext uri="{FF2B5EF4-FFF2-40B4-BE49-F238E27FC236}">
                <a16:creationId xmlns:a16="http://schemas.microsoft.com/office/drawing/2014/main" id="{3B73A569-99BE-7E3B-21B1-E68BCD04A4B0}"/>
              </a:ext>
            </a:extLst>
          </p:cNvPr>
          <p:cNvGrpSpPr/>
          <p:nvPr/>
        </p:nvGrpSpPr>
        <p:grpSpPr>
          <a:xfrm>
            <a:off x="957412" y="5760255"/>
            <a:ext cx="1069721" cy="996064"/>
            <a:chOff x="169335" y="6899053"/>
            <a:chExt cx="1283665" cy="1195277"/>
          </a:xfrm>
        </p:grpSpPr>
        <p:sp>
          <p:nvSpPr>
            <p:cNvPr id="50" name="Oval 49">
              <a:extLst>
                <a:ext uri="{FF2B5EF4-FFF2-40B4-BE49-F238E27FC236}">
                  <a16:creationId xmlns:a16="http://schemas.microsoft.com/office/drawing/2014/main" id="{08ED303F-8BDC-DE05-0704-825C8DEAD609}"/>
                </a:ext>
              </a:extLst>
            </p:cNvPr>
            <p:cNvSpPr/>
            <p:nvPr/>
          </p:nvSpPr>
          <p:spPr>
            <a:xfrm>
              <a:off x="234673" y="6975240"/>
              <a:ext cx="1155267" cy="1049580"/>
            </a:xfrm>
            <a:prstGeom prst="ellipse">
              <a:avLst/>
            </a:prstGeom>
            <a:solidFill>
              <a:schemeClr val="bg1"/>
            </a:solidFill>
            <a:ln w="539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sz="1500">
                <a:solidFill>
                  <a:prstClr val="white"/>
                </a:solidFill>
                <a:latin typeface="Calibri" panose="020F0502020204030204"/>
              </a:endParaRPr>
            </a:p>
          </p:txBody>
        </p:sp>
        <p:pic>
          <p:nvPicPr>
            <p:cNvPr id="53" name="Picture 52" descr="Visit Broadstairs - quintessential seaside town on the Kent coast - Visit  Thanet">
              <a:extLst>
                <a:ext uri="{FF2B5EF4-FFF2-40B4-BE49-F238E27FC236}">
                  <a16:creationId xmlns:a16="http://schemas.microsoft.com/office/drawing/2014/main" id="{61D96E9D-4416-D7BE-4EEB-9AB435696E77}"/>
                </a:ext>
              </a:extLst>
            </p:cNvPr>
            <p:cNvPicPr>
              <a:picLocks noChangeAspect="1" noChangeArrowheads="1"/>
            </p:cNvPicPr>
            <p:nvPr/>
          </p:nvPicPr>
          <p:blipFill>
            <a:blip r:embed="rId10" cstate="email">
              <a:duotone>
                <a:prstClr val="black"/>
                <a:schemeClr val="accent2">
                  <a:tint val="45000"/>
                  <a:satMod val="400000"/>
                </a:schemeClr>
              </a:duotone>
              <a:extLst>
                <a:ext uri="{BEBA8EAE-BF5A-486C-A8C5-ECC9F3942E4B}">
                  <a14:imgProps xmlns:a14="http://schemas.microsoft.com/office/drawing/2010/main">
                    <a14:imgLayer r:embed="rId11">
                      <a14:imgEffect>
                        <a14:brightnessContrast contrast="20000"/>
                      </a14:imgEffect>
                    </a14:imgLayer>
                  </a14:imgProps>
                </a:ext>
                <a:ext uri="{28A0092B-C50C-407E-A947-70E740481C1C}">
                  <a14:useLocalDpi xmlns:a14="http://schemas.microsoft.com/office/drawing/2010/main"/>
                </a:ext>
              </a:extLst>
            </a:blip>
            <a:srcRect/>
            <a:stretch/>
          </p:blipFill>
          <p:spPr bwMode="auto">
            <a:xfrm>
              <a:off x="169335" y="6899053"/>
              <a:ext cx="1283665" cy="1195277"/>
            </a:xfrm>
            <a:custGeom>
              <a:avLst/>
              <a:gdLst/>
              <a:ahLst/>
              <a:cxnLst/>
              <a:rect l="l" t="t" r="r" b="b"/>
              <a:pathLst>
                <a:path w="1488724" h="1386216">
                  <a:moveTo>
                    <a:pt x="693640" y="714168"/>
                  </a:moveTo>
                  <a:lnTo>
                    <a:pt x="750836" y="784763"/>
                  </a:lnTo>
                  <a:cubicBezTo>
                    <a:pt x="741237" y="792763"/>
                    <a:pt x="732371" y="798496"/>
                    <a:pt x="724238" y="801962"/>
                  </a:cubicBezTo>
                  <a:cubicBezTo>
                    <a:pt x="716105" y="805429"/>
                    <a:pt x="707639" y="807162"/>
                    <a:pt x="698839" y="807162"/>
                  </a:cubicBezTo>
                  <a:cubicBezTo>
                    <a:pt x="685507" y="807162"/>
                    <a:pt x="674874" y="803329"/>
                    <a:pt x="666941" y="795663"/>
                  </a:cubicBezTo>
                  <a:cubicBezTo>
                    <a:pt x="659008" y="787997"/>
                    <a:pt x="655042" y="778097"/>
                    <a:pt x="655042" y="765964"/>
                  </a:cubicBezTo>
                  <a:cubicBezTo>
                    <a:pt x="655042" y="756365"/>
                    <a:pt x="658242" y="746966"/>
                    <a:pt x="664641" y="737766"/>
                  </a:cubicBezTo>
                  <a:cubicBezTo>
                    <a:pt x="671041" y="728567"/>
                    <a:pt x="680707" y="720701"/>
                    <a:pt x="693640" y="714168"/>
                  </a:cubicBezTo>
                  <a:close/>
                  <a:moveTo>
                    <a:pt x="717638" y="589775"/>
                  </a:moveTo>
                  <a:cubicBezTo>
                    <a:pt x="726838" y="589775"/>
                    <a:pt x="734137" y="592308"/>
                    <a:pt x="739537" y="597375"/>
                  </a:cubicBezTo>
                  <a:cubicBezTo>
                    <a:pt x="744936" y="602441"/>
                    <a:pt x="747636" y="608574"/>
                    <a:pt x="747636" y="615774"/>
                  </a:cubicBezTo>
                  <a:cubicBezTo>
                    <a:pt x="747636" y="624307"/>
                    <a:pt x="742037" y="632906"/>
                    <a:pt x="730837" y="641572"/>
                  </a:cubicBezTo>
                  <a:lnTo>
                    <a:pt x="715638" y="653171"/>
                  </a:lnTo>
                  <a:lnTo>
                    <a:pt x="701839" y="637172"/>
                  </a:lnTo>
                  <a:cubicBezTo>
                    <a:pt x="693306" y="627306"/>
                    <a:pt x="689040" y="618907"/>
                    <a:pt x="689040" y="611974"/>
                  </a:cubicBezTo>
                  <a:cubicBezTo>
                    <a:pt x="689040" y="606108"/>
                    <a:pt x="691573" y="600941"/>
                    <a:pt x="696639" y="596475"/>
                  </a:cubicBezTo>
                  <a:cubicBezTo>
                    <a:pt x="701706" y="592008"/>
                    <a:pt x="708705" y="589775"/>
                    <a:pt x="717638" y="589775"/>
                  </a:cubicBezTo>
                  <a:close/>
                  <a:moveTo>
                    <a:pt x="894195" y="555177"/>
                  </a:moveTo>
                  <a:lnTo>
                    <a:pt x="894195" y="848359"/>
                  </a:lnTo>
                  <a:lnTo>
                    <a:pt x="949191" y="848359"/>
                  </a:lnTo>
                  <a:lnTo>
                    <a:pt x="949191" y="617574"/>
                  </a:lnTo>
                  <a:lnTo>
                    <a:pt x="1007188" y="848359"/>
                  </a:lnTo>
                  <a:lnTo>
                    <a:pt x="1064184" y="848359"/>
                  </a:lnTo>
                  <a:lnTo>
                    <a:pt x="1122381" y="617574"/>
                  </a:lnTo>
                  <a:lnTo>
                    <a:pt x="1122381" y="848359"/>
                  </a:lnTo>
                  <a:lnTo>
                    <a:pt x="1177377" y="848359"/>
                  </a:lnTo>
                  <a:lnTo>
                    <a:pt x="1177377" y="555177"/>
                  </a:lnTo>
                  <a:lnTo>
                    <a:pt x="1088583" y="555177"/>
                  </a:lnTo>
                  <a:lnTo>
                    <a:pt x="1035986" y="755165"/>
                  </a:lnTo>
                  <a:lnTo>
                    <a:pt x="982789" y="555177"/>
                  </a:lnTo>
                  <a:close/>
                  <a:moveTo>
                    <a:pt x="324295" y="555177"/>
                  </a:moveTo>
                  <a:lnTo>
                    <a:pt x="324295" y="848359"/>
                  </a:lnTo>
                  <a:lnTo>
                    <a:pt x="383491" y="848359"/>
                  </a:lnTo>
                  <a:lnTo>
                    <a:pt x="383491" y="759765"/>
                  </a:lnTo>
                  <a:lnTo>
                    <a:pt x="431488" y="710768"/>
                  </a:lnTo>
                  <a:lnTo>
                    <a:pt x="512083" y="848359"/>
                  </a:lnTo>
                  <a:lnTo>
                    <a:pt x="588679" y="848359"/>
                  </a:lnTo>
                  <a:lnTo>
                    <a:pt x="472286" y="669370"/>
                  </a:lnTo>
                  <a:lnTo>
                    <a:pt x="582679" y="555177"/>
                  </a:lnTo>
                  <a:lnTo>
                    <a:pt x="503084" y="555177"/>
                  </a:lnTo>
                  <a:lnTo>
                    <a:pt x="383491" y="685369"/>
                  </a:lnTo>
                  <a:lnTo>
                    <a:pt x="383491" y="555177"/>
                  </a:lnTo>
                  <a:close/>
                  <a:moveTo>
                    <a:pt x="716238" y="550178"/>
                  </a:moveTo>
                  <a:cubicBezTo>
                    <a:pt x="689973" y="550178"/>
                    <a:pt x="669741" y="556344"/>
                    <a:pt x="655542" y="568677"/>
                  </a:cubicBezTo>
                  <a:cubicBezTo>
                    <a:pt x="641343" y="581009"/>
                    <a:pt x="634243" y="596042"/>
                    <a:pt x="634243" y="613774"/>
                  </a:cubicBezTo>
                  <a:cubicBezTo>
                    <a:pt x="634243" y="623373"/>
                    <a:pt x="636776" y="633539"/>
                    <a:pt x="641843" y="644272"/>
                  </a:cubicBezTo>
                  <a:cubicBezTo>
                    <a:pt x="646909" y="655005"/>
                    <a:pt x="654442" y="666304"/>
                    <a:pt x="664441" y="678170"/>
                  </a:cubicBezTo>
                  <a:cubicBezTo>
                    <a:pt x="642176" y="689236"/>
                    <a:pt x="625444" y="702268"/>
                    <a:pt x="614244" y="717268"/>
                  </a:cubicBezTo>
                  <a:cubicBezTo>
                    <a:pt x="603045" y="732267"/>
                    <a:pt x="597445" y="749166"/>
                    <a:pt x="597445" y="767964"/>
                  </a:cubicBezTo>
                  <a:cubicBezTo>
                    <a:pt x="597445" y="788630"/>
                    <a:pt x="604578" y="806895"/>
                    <a:pt x="618844" y="822761"/>
                  </a:cubicBezTo>
                  <a:cubicBezTo>
                    <a:pt x="637243" y="843293"/>
                    <a:pt x="664708" y="853559"/>
                    <a:pt x="701239" y="853559"/>
                  </a:cubicBezTo>
                  <a:cubicBezTo>
                    <a:pt x="719638" y="853559"/>
                    <a:pt x="735504" y="851026"/>
                    <a:pt x="748836" y="845960"/>
                  </a:cubicBezTo>
                  <a:cubicBezTo>
                    <a:pt x="762169" y="840893"/>
                    <a:pt x="774768" y="833027"/>
                    <a:pt x="786634" y="822361"/>
                  </a:cubicBezTo>
                  <a:cubicBezTo>
                    <a:pt x="801966" y="836627"/>
                    <a:pt x="817965" y="847826"/>
                    <a:pt x="834631" y="855959"/>
                  </a:cubicBezTo>
                  <a:lnTo>
                    <a:pt x="868629" y="812562"/>
                  </a:lnTo>
                  <a:cubicBezTo>
                    <a:pt x="863962" y="810295"/>
                    <a:pt x="856663" y="805662"/>
                    <a:pt x="846730" y="798663"/>
                  </a:cubicBezTo>
                  <a:cubicBezTo>
                    <a:pt x="836798" y="791663"/>
                    <a:pt x="828698" y="785230"/>
                    <a:pt x="822432" y="779364"/>
                  </a:cubicBezTo>
                  <a:cubicBezTo>
                    <a:pt x="826698" y="773764"/>
                    <a:pt x="830698" y="766798"/>
                    <a:pt x="834431" y="758465"/>
                  </a:cubicBezTo>
                  <a:cubicBezTo>
                    <a:pt x="838164" y="750132"/>
                    <a:pt x="842564" y="736966"/>
                    <a:pt x="847630" y="718967"/>
                  </a:cubicBezTo>
                  <a:lnTo>
                    <a:pt x="796833" y="707368"/>
                  </a:lnTo>
                  <a:cubicBezTo>
                    <a:pt x="793367" y="721101"/>
                    <a:pt x="789234" y="732233"/>
                    <a:pt x="784434" y="740766"/>
                  </a:cubicBezTo>
                  <a:lnTo>
                    <a:pt x="743637" y="686969"/>
                  </a:lnTo>
                  <a:cubicBezTo>
                    <a:pt x="765102" y="673504"/>
                    <a:pt x="779368" y="661438"/>
                    <a:pt x="786434" y="650772"/>
                  </a:cubicBezTo>
                  <a:cubicBezTo>
                    <a:pt x="793500" y="640106"/>
                    <a:pt x="797033" y="628840"/>
                    <a:pt x="797033" y="616974"/>
                  </a:cubicBezTo>
                  <a:cubicBezTo>
                    <a:pt x="797033" y="598308"/>
                    <a:pt x="789900" y="582509"/>
                    <a:pt x="775635" y="569577"/>
                  </a:cubicBezTo>
                  <a:cubicBezTo>
                    <a:pt x="761369" y="556644"/>
                    <a:pt x="741570" y="550178"/>
                    <a:pt x="716238" y="550178"/>
                  </a:cubicBezTo>
                  <a:close/>
                  <a:moveTo>
                    <a:pt x="744362" y="0"/>
                  </a:moveTo>
                  <a:cubicBezTo>
                    <a:pt x="1155462" y="0"/>
                    <a:pt x="1488724" y="310315"/>
                    <a:pt x="1488724" y="693108"/>
                  </a:cubicBezTo>
                  <a:cubicBezTo>
                    <a:pt x="1488724" y="1075901"/>
                    <a:pt x="1155462" y="1386216"/>
                    <a:pt x="744362" y="1386216"/>
                  </a:cubicBezTo>
                  <a:cubicBezTo>
                    <a:pt x="333262" y="1386216"/>
                    <a:pt x="0" y="1075901"/>
                    <a:pt x="0" y="693108"/>
                  </a:cubicBezTo>
                  <a:cubicBezTo>
                    <a:pt x="0" y="310315"/>
                    <a:pt x="333262" y="0"/>
                    <a:pt x="744362" y="0"/>
                  </a:cubicBezTo>
                  <a:close/>
                </a:path>
              </a:pathLst>
            </a:custGeom>
            <a:ln w="53975" cap="rnd">
              <a:solidFill>
                <a:schemeClr val="bg1"/>
              </a:solidFill>
              <a:prstDash val="solid"/>
            </a:ln>
            <a:effectLst>
              <a:outerShdw sx="1000" sy="1000" algn="bl" rotWithShape="0">
                <a:srgbClr val="000000"/>
              </a:outerShdw>
            </a:effectLst>
            <a:extLst>
              <a:ext uri="{909E8E84-426E-40DD-AFC4-6F175D3DCCD1}">
                <a14:hiddenFill xmlns:a14="http://schemas.microsoft.com/office/drawing/2010/main">
                  <a:solidFill>
                    <a:srgbClr val="FFFFFF"/>
                  </a:solidFill>
                </a14:hiddenFill>
              </a:ext>
            </a:extLst>
          </p:spPr>
        </p:pic>
      </p:grpSp>
      <p:sp>
        <p:nvSpPr>
          <p:cNvPr id="54" name="Freeform 53">
            <a:extLst>
              <a:ext uri="{FF2B5EF4-FFF2-40B4-BE49-F238E27FC236}">
                <a16:creationId xmlns:a16="http://schemas.microsoft.com/office/drawing/2014/main" id="{33778588-57EB-DF98-F4A1-CD3B29825C07}"/>
              </a:ext>
            </a:extLst>
          </p:cNvPr>
          <p:cNvSpPr/>
          <p:nvPr/>
        </p:nvSpPr>
        <p:spPr>
          <a:xfrm>
            <a:off x="0" y="-1974342"/>
            <a:ext cx="1481428" cy="18127083"/>
          </a:xfrm>
          <a:custGeom>
            <a:avLst/>
            <a:gdLst>
              <a:gd name="connsiteX0" fmla="*/ 1773841 w 1773841"/>
              <a:gd name="connsiteY0" fmla="*/ 0 h 15819120"/>
              <a:gd name="connsiteX1" fmla="*/ 1773841 w 1773841"/>
              <a:gd name="connsiteY1" fmla="*/ 6233093 h 15819120"/>
              <a:gd name="connsiteX2" fmla="*/ 909496 w 1773841"/>
              <a:gd name="connsiteY2" fmla="*/ 7129609 h 15819120"/>
              <a:gd name="connsiteX3" fmla="*/ 909496 w 1773841"/>
              <a:gd name="connsiteY3" fmla="*/ 7272960 h 15819120"/>
              <a:gd name="connsiteX4" fmla="*/ 1773841 w 1773841"/>
              <a:gd name="connsiteY4" fmla="*/ 8169476 h 15819120"/>
              <a:gd name="connsiteX5" fmla="*/ 1773841 w 1773841"/>
              <a:gd name="connsiteY5" fmla="*/ 15819120 h 15819120"/>
              <a:gd name="connsiteX6" fmla="*/ 0 w 1773841"/>
              <a:gd name="connsiteY6" fmla="*/ 15819120 h 15819120"/>
              <a:gd name="connsiteX7" fmla="*/ 0 w 1773841"/>
              <a:gd name="connsiteY7" fmla="*/ 0 h 15819120"/>
              <a:gd name="connsiteX0" fmla="*/ 1773841 w 1773841"/>
              <a:gd name="connsiteY0" fmla="*/ 0 h 15819120"/>
              <a:gd name="connsiteX1" fmla="*/ 1773841 w 1773841"/>
              <a:gd name="connsiteY1" fmla="*/ 6233093 h 15819120"/>
              <a:gd name="connsiteX2" fmla="*/ 909496 w 1773841"/>
              <a:gd name="connsiteY2" fmla="*/ 7129609 h 15819120"/>
              <a:gd name="connsiteX3" fmla="*/ 909496 w 1773841"/>
              <a:gd name="connsiteY3" fmla="*/ 7272960 h 15819120"/>
              <a:gd name="connsiteX4" fmla="*/ 1773841 w 1773841"/>
              <a:gd name="connsiteY4" fmla="*/ 8169476 h 15819120"/>
              <a:gd name="connsiteX5" fmla="*/ 1773841 w 1773841"/>
              <a:gd name="connsiteY5" fmla="*/ 15819120 h 15819120"/>
              <a:gd name="connsiteX6" fmla="*/ 0 w 1773841"/>
              <a:gd name="connsiteY6" fmla="*/ 15819120 h 15819120"/>
              <a:gd name="connsiteX7" fmla="*/ 0 w 1773841"/>
              <a:gd name="connsiteY7" fmla="*/ 0 h 15819120"/>
              <a:gd name="connsiteX8" fmla="*/ 1773841 w 1773841"/>
              <a:gd name="connsiteY8" fmla="*/ 0 h 15819120"/>
              <a:gd name="connsiteX0" fmla="*/ 1773841 w 1773841"/>
              <a:gd name="connsiteY0" fmla="*/ 0 h 15819120"/>
              <a:gd name="connsiteX1" fmla="*/ 1773841 w 1773841"/>
              <a:gd name="connsiteY1" fmla="*/ 6233093 h 15819120"/>
              <a:gd name="connsiteX2" fmla="*/ 909496 w 1773841"/>
              <a:gd name="connsiteY2" fmla="*/ 7129609 h 15819120"/>
              <a:gd name="connsiteX3" fmla="*/ 909496 w 1773841"/>
              <a:gd name="connsiteY3" fmla="*/ 7272960 h 15819120"/>
              <a:gd name="connsiteX4" fmla="*/ 1773841 w 1773841"/>
              <a:gd name="connsiteY4" fmla="*/ 8169476 h 15819120"/>
              <a:gd name="connsiteX5" fmla="*/ 1773841 w 1773841"/>
              <a:gd name="connsiteY5" fmla="*/ 15819120 h 15819120"/>
              <a:gd name="connsiteX6" fmla="*/ 0 w 1773841"/>
              <a:gd name="connsiteY6" fmla="*/ 15819120 h 15819120"/>
              <a:gd name="connsiteX7" fmla="*/ 0 w 1773841"/>
              <a:gd name="connsiteY7" fmla="*/ 0 h 15819120"/>
              <a:gd name="connsiteX8" fmla="*/ 1773841 w 1773841"/>
              <a:gd name="connsiteY8" fmla="*/ 0 h 15819120"/>
              <a:gd name="connsiteX0" fmla="*/ 1773841 w 1777714"/>
              <a:gd name="connsiteY0" fmla="*/ 0 h 15819120"/>
              <a:gd name="connsiteX1" fmla="*/ 1773841 w 1777714"/>
              <a:gd name="connsiteY1" fmla="*/ 6233093 h 15819120"/>
              <a:gd name="connsiteX2" fmla="*/ 909496 w 1777714"/>
              <a:gd name="connsiteY2" fmla="*/ 7129609 h 15819120"/>
              <a:gd name="connsiteX3" fmla="*/ 909496 w 1777714"/>
              <a:gd name="connsiteY3" fmla="*/ 7272960 h 15819120"/>
              <a:gd name="connsiteX4" fmla="*/ 1773841 w 1777714"/>
              <a:gd name="connsiteY4" fmla="*/ 8169476 h 15819120"/>
              <a:gd name="connsiteX5" fmla="*/ 1773841 w 1777714"/>
              <a:gd name="connsiteY5" fmla="*/ 15819120 h 15819120"/>
              <a:gd name="connsiteX6" fmla="*/ 0 w 1777714"/>
              <a:gd name="connsiteY6" fmla="*/ 15819120 h 15819120"/>
              <a:gd name="connsiteX7" fmla="*/ 0 w 1777714"/>
              <a:gd name="connsiteY7" fmla="*/ 0 h 15819120"/>
              <a:gd name="connsiteX8" fmla="*/ 1773841 w 1777714"/>
              <a:gd name="connsiteY8" fmla="*/ 0 h 15819120"/>
              <a:gd name="connsiteX0" fmla="*/ 1773841 w 1777714"/>
              <a:gd name="connsiteY0" fmla="*/ 0 h 15819120"/>
              <a:gd name="connsiteX1" fmla="*/ 1773841 w 1777714"/>
              <a:gd name="connsiteY1" fmla="*/ 6233093 h 15819120"/>
              <a:gd name="connsiteX2" fmla="*/ 909496 w 1777714"/>
              <a:gd name="connsiteY2" fmla="*/ 7129609 h 15819120"/>
              <a:gd name="connsiteX3" fmla="*/ 909496 w 1777714"/>
              <a:gd name="connsiteY3" fmla="*/ 7272960 h 15819120"/>
              <a:gd name="connsiteX4" fmla="*/ 1773841 w 1777714"/>
              <a:gd name="connsiteY4" fmla="*/ 8169476 h 15819120"/>
              <a:gd name="connsiteX5" fmla="*/ 1773841 w 1777714"/>
              <a:gd name="connsiteY5" fmla="*/ 15819120 h 15819120"/>
              <a:gd name="connsiteX6" fmla="*/ 0 w 1777714"/>
              <a:gd name="connsiteY6" fmla="*/ 15819120 h 15819120"/>
              <a:gd name="connsiteX7" fmla="*/ 0 w 1777714"/>
              <a:gd name="connsiteY7" fmla="*/ 0 h 15819120"/>
              <a:gd name="connsiteX8" fmla="*/ 1773841 w 1777714"/>
              <a:gd name="connsiteY8" fmla="*/ 0 h 15819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7714" h="15819120">
                <a:moveTo>
                  <a:pt x="1773841" y="0"/>
                </a:moveTo>
                <a:cubicBezTo>
                  <a:pt x="1773841" y="2077698"/>
                  <a:pt x="1782556" y="5985053"/>
                  <a:pt x="1773841" y="6233093"/>
                </a:cubicBezTo>
                <a:cubicBezTo>
                  <a:pt x="1765126" y="6481133"/>
                  <a:pt x="909747" y="6822304"/>
                  <a:pt x="909496" y="7129609"/>
                </a:cubicBezTo>
                <a:cubicBezTo>
                  <a:pt x="909245" y="7436914"/>
                  <a:pt x="909245" y="6880986"/>
                  <a:pt x="909496" y="7272960"/>
                </a:cubicBezTo>
                <a:cubicBezTo>
                  <a:pt x="909747" y="7664934"/>
                  <a:pt x="1773593" y="7819837"/>
                  <a:pt x="1773841" y="8169476"/>
                </a:cubicBezTo>
                <a:cubicBezTo>
                  <a:pt x="1774089" y="8519115"/>
                  <a:pt x="1773841" y="13269239"/>
                  <a:pt x="1773841" y="15819120"/>
                </a:cubicBezTo>
                <a:lnTo>
                  <a:pt x="0" y="15819120"/>
                </a:lnTo>
                <a:lnTo>
                  <a:pt x="0" y="0"/>
                </a:lnTo>
                <a:lnTo>
                  <a:pt x="1773841"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defTabSz="761970"/>
            <a:endParaRPr lang="en-GB" sz="1500">
              <a:solidFill>
                <a:prstClr val="white"/>
              </a:solidFill>
              <a:latin typeface="Calibri" panose="020F0502020204030204"/>
            </a:endParaRPr>
          </a:p>
        </p:txBody>
      </p:sp>
      <p:pic>
        <p:nvPicPr>
          <p:cNvPr id="56" name="Picture 55">
            <a:extLst>
              <a:ext uri="{FF2B5EF4-FFF2-40B4-BE49-F238E27FC236}">
                <a16:creationId xmlns:a16="http://schemas.microsoft.com/office/drawing/2014/main" id="{922CCB09-1EBA-645C-CB04-FC93EB5CDD77}"/>
              </a:ext>
            </a:extLst>
          </p:cNvPr>
          <p:cNvPicPr>
            <a:picLocks noChangeAspect="1"/>
          </p:cNvPicPr>
          <p:nvPr/>
        </p:nvPicPr>
        <p:blipFill>
          <a:blip r:embed="rId3" cstate="email">
            <a:alphaModFix amt="85000"/>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a:xfrm>
            <a:off x="142894" y="1296348"/>
            <a:ext cx="1068059" cy="1022154"/>
          </a:xfrm>
          <a:custGeom>
            <a:avLst/>
            <a:gdLst/>
            <a:ahLst/>
            <a:cxnLst/>
            <a:rect l="l" t="t" r="r" b="b"/>
            <a:pathLst>
              <a:path w="1486412" h="1422526">
                <a:moveTo>
                  <a:pt x="491851" y="655834"/>
                </a:moveTo>
                <a:lnTo>
                  <a:pt x="491851" y="868221"/>
                </a:lnTo>
                <a:lnTo>
                  <a:pt x="548048" y="868221"/>
                </a:lnTo>
                <a:lnTo>
                  <a:pt x="548048" y="655834"/>
                </a:lnTo>
                <a:close/>
                <a:moveTo>
                  <a:pt x="1159797" y="651034"/>
                </a:moveTo>
                <a:cubicBezTo>
                  <a:pt x="1129265" y="651034"/>
                  <a:pt x="1106733" y="657300"/>
                  <a:pt x="1092201" y="669833"/>
                </a:cubicBezTo>
                <a:cubicBezTo>
                  <a:pt x="1077668" y="682365"/>
                  <a:pt x="1070402" y="697831"/>
                  <a:pt x="1070402" y="716230"/>
                </a:cubicBezTo>
                <a:cubicBezTo>
                  <a:pt x="1070402" y="736629"/>
                  <a:pt x="1078802" y="752561"/>
                  <a:pt x="1095601" y="764027"/>
                </a:cubicBezTo>
                <a:cubicBezTo>
                  <a:pt x="1107733" y="772293"/>
                  <a:pt x="1136465" y="781426"/>
                  <a:pt x="1181795" y="791425"/>
                </a:cubicBezTo>
                <a:cubicBezTo>
                  <a:pt x="1191528" y="793692"/>
                  <a:pt x="1197794" y="796158"/>
                  <a:pt x="1200594" y="798825"/>
                </a:cubicBezTo>
                <a:cubicBezTo>
                  <a:pt x="1203261" y="801625"/>
                  <a:pt x="1204594" y="805158"/>
                  <a:pt x="1204594" y="809424"/>
                </a:cubicBezTo>
                <a:cubicBezTo>
                  <a:pt x="1204594" y="815691"/>
                  <a:pt x="1202127" y="820690"/>
                  <a:pt x="1197194" y="824423"/>
                </a:cubicBezTo>
                <a:cubicBezTo>
                  <a:pt x="1189861" y="829756"/>
                  <a:pt x="1178929" y="832423"/>
                  <a:pt x="1164396" y="832423"/>
                </a:cubicBezTo>
                <a:cubicBezTo>
                  <a:pt x="1151197" y="832423"/>
                  <a:pt x="1140931" y="829590"/>
                  <a:pt x="1133598" y="823923"/>
                </a:cubicBezTo>
                <a:cubicBezTo>
                  <a:pt x="1126265" y="818257"/>
                  <a:pt x="1121399" y="809958"/>
                  <a:pt x="1118999" y="799025"/>
                </a:cubicBezTo>
                <a:lnTo>
                  <a:pt x="1062603" y="807624"/>
                </a:lnTo>
                <a:cubicBezTo>
                  <a:pt x="1067802" y="827756"/>
                  <a:pt x="1078835" y="843689"/>
                  <a:pt x="1095701" y="855421"/>
                </a:cubicBezTo>
                <a:cubicBezTo>
                  <a:pt x="1112566" y="867154"/>
                  <a:pt x="1135465" y="873020"/>
                  <a:pt x="1164396" y="873020"/>
                </a:cubicBezTo>
                <a:cubicBezTo>
                  <a:pt x="1196261" y="873020"/>
                  <a:pt x="1220326" y="866021"/>
                  <a:pt x="1236592" y="852022"/>
                </a:cubicBezTo>
                <a:cubicBezTo>
                  <a:pt x="1252858" y="838023"/>
                  <a:pt x="1260991" y="821290"/>
                  <a:pt x="1260991" y="801825"/>
                </a:cubicBezTo>
                <a:cubicBezTo>
                  <a:pt x="1260991" y="783959"/>
                  <a:pt x="1255124" y="770027"/>
                  <a:pt x="1243392" y="760027"/>
                </a:cubicBezTo>
                <a:cubicBezTo>
                  <a:pt x="1231526" y="750161"/>
                  <a:pt x="1210627" y="741828"/>
                  <a:pt x="1180695" y="735029"/>
                </a:cubicBezTo>
                <a:cubicBezTo>
                  <a:pt x="1150764" y="728229"/>
                  <a:pt x="1133265" y="722963"/>
                  <a:pt x="1128199" y="719230"/>
                </a:cubicBezTo>
                <a:cubicBezTo>
                  <a:pt x="1124465" y="716430"/>
                  <a:pt x="1122599" y="713030"/>
                  <a:pt x="1122599" y="709030"/>
                </a:cubicBezTo>
                <a:cubicBezTo>
                  <a:pt x="1122599" y="704364"/>
                  <a:pt x="1124732" y="700564"/>
                  <a:pt x="1128999" y="697631"/>
                </a:cubicBezTo>
                <a:cubicBezTo>
                  <a:pt x="1135398" y="693498"/>
                  <a:pt x="1145998" y="691431"/>
                  <a:pt x="1160797" y="691431"/>
                </a:cubicBezTo>
                <a:cubicBezTo>
                  <a:pt x="1172529" y="691431"/>
                  <a:pt x="1181562" y="693631"/>
                  <a:pt x="1187895" y="698031"/>
                </a:cubicBezTo>
                <a:cubicBezTo>
                  <a:pt x="1194228" y="702431"/>
                  <a:pt x="1198528" y="708764"/>
                  <a:pt x="1200794" y="717030"/>
                </a:cubicBezTo>
                <a:lnTo>
                  <a:pt x="1253791" y="707230"/>
                </a:lnTo>
                <a:cubicBezTo>
                  <a:pt x="1248458" y="688698"/>
                  <a:pt x="1238725" y="674699"/>
                  <a:pt x="1224593" y="665233"/>
                </a:cubicBezTo>
                <a:cubicBezTo>
                  <a:pt x="1210460" y="655767"/>
                  <a:pt x="1188862" y="651034"/>
                  <a:pt x="1159797" y="651034"/>
                </a:cubicBezTo>
                <a:close/>
                <a:moveTo>
                  <a:pt x="944396" y="651034"/>
                </a:moveTo>
                <a:cubicBezTo>
                  <a:pt x="912798" y="651034"/>
                  <a:pt x="887733" y="660800"/>
                  <a:pt x="869200" y="680332"/>
                </a:cubicBezTo>
                <a:cubicBezTo>
                  <a:pt x="850668" y="699864"/>
                  <a:pt x="841402" y="727163"/>
                  <a:pt x="841402" y="762227"/>
                </a:cubicBezTo>
                <a:cubicBezTo>
                  <a:pt x="841402" y="796892"/>
                  <a:pt x="850635" y="824023"/>
                  <a:pt x="869100" y="843622"/>
                </a:cubicBezTo>
                <a:cubicBezTo>
                  <a:pt x="887566" y="863221"/>
                  <a:pt x="912331" y="873020"/>
                  <a:pt x="943396" y="873020"/>
                </a:cubicBezTo>
                <a:cubicBezTo>
                  <a:pt x="970728" y="873020"/>
                  <a:pt x="992526" y="866554"/>
                  <a:pt x="1008792" y="853622"/>
                </a:cubicBezTo>
                <a:cubicBezTo>
                  <a:pt x="1025057" y="840689"/>
                  <a:pt x="1036057" y="821557"/>
                  <a:pt x="1041790" y="796225"/>
                </a:cubicBezTo>
                <a:lnTo>
                  <a:pt x="986593" y="786826"/>
                </a:lnTo>
                <a:cubicBezTo>
                  <a:pt x="983793" y="801625"/>
                  <a:pt x="978994" y="812057"/>
                  <a:pt x="972194" y="818124"/>
                </a:cubicBezTo>
                <a:cubicBezTo>
                  <a:pt x="965395" y="824190"/>
                  <a:pt x="956662" y="827223"/>
                  <a:pt x="945996" y="827223"/>
                </a:cubicBezTo>
                <a:cubicBezTo>
                  <a:pt x="931730" y="827223"/>
                  <a:pt x="920364" y="822023"/>
                  <a:pt x="911898" y="811624"/>
                </a:cubicBezTo>
                <a:cubicBezTo>
                  <a:pt x="903432" y="801225"/>
                  <a:pt x="899199" y="783426"/>
                  <a:pt x="899199" y="758227"/>
                </a:cubicBezTo>
                <a:cubicBezTo>
                  <a:pt x="899199" y="735562"/>
                  <a:pt x="903365" y="719396"/>
                  <a:pt x="911698" y="709730"/>
                </a:cubicBezTo>
                <a:cubicBezTo>
                  <a:pt x="920031" y="700064"/>
                  <a:pt x="931197" y="695231"/>
                  <a:pt x="945196" y="695231"/>
                </a:cubicBezTo>
                <a:cubicBezTo>
                  <a:pt x="955728" y="695231"/>
                  <a:pt x="964295" y="698031"/>
                  <a:pt x="970894" y="703631"/>
                </a:cubicBezTo>
                <a:cubicBezTo>
                  <a:pt x="977494" y="709230"/>
                  <a:pt x="981727" y="717563"/>
                  <a:pt x="983593" y="728629"/>
                </a:cubicBezTo>
                <a:lnTo>
                  <a:pt x="1038990" y="718630"/>
                </a:lnTo>
                <a:cubicBezTo>
                  <a:pt x="1032324" y="695831"/>
                  <a:pt x="1021358" y="678866"/>
                  <a:pt x="1006092" y="667733"/>
                </a:cubicBezTo>
                <a:cubicBezTo>
                  <a:pt x="990826" y="656600"/>
                  <a:pt x="970261" y="651034"/>
                  <a:pt x="944396" y="651034"/>
                </a:cubicBezTo>
                <a:close/>
                <a:moveTo>
                  <a:pt x="727944" y="651034"/>
                </a:moveTo>
                <a:cubicBezTo>
                  <a:pt x="699812" y="651034"/>
                  <a:pt x="676480" y="663033"/>
                  <a:pt x="657948" y="687032"/>
                </a:cubicBezTo>
                <a:lnTo>
                  <a:pt x="657948" y="655834"/>
                </a:lnTo>
                <a:lnTo>
                  <a:pt x="605751" y="655834"/>
                </a:lnTo>
                <a:lnTo>
                  <a:pt x="605751" y="868221"/>
                </a:lnTo>
                <a:lnTo>
                  <a:pt x="661948" y="868221"/>
                </a:lnTo>
                <a:lnTo>
                  <a:pt x="661948" y="772027"/>
                </a:lnTo>
                <a:cubicBezTo>
                  <a:pt x="661948" y="748295"/>
                  <a:pt x="663381" y="732029"/>
                  <a:pt x="666248" y="723229"/>
                </a:cubicBezTo>
                <a:cubicBezTo>
                  <a:pt x="669114" y="714430"/>
                  <a:pt x="674414" y="707364"/>
                  <a:pt x="682147" y="702031"/>
                </a:cubicBezTo>
                <a:cubicBezTo>
                  <a:pt x="689880" y="696698"/>
                  <a:pt x="698612" y="694031"/>
                  <a:pt x="708345" y="694031"/>
                </a:cubicBezTo>
                <a:cubicBezTo>
                  <a:pt x="715945" y="694031"/>
                  <a:pt x="722444" y="695898"/>
                  <a:pt x="727844" y="699631"/>
                </a:cubicBezTo>
                <a:cubicBezTo>
                  <a:pt x="733244" y="703364"/>
                  <a:pt x="737143" y="708597"/>
                  <a:pt x="739543" y="715330"/>
                </a:cubicBezTo>
                <a:cubicBezTo>
                  <a:pt x="741943" y="722063"/>
                  <a:pt x="743143" y="736895"/>
                  <a:pt x="743143" y="759827"/>
                </a:cubicBezTo>
                <a:lnTo>
                  <a:pt x="743143" y="868221"/>
                </a:lnTo>
                <a:lnTo>
                  <a:pt x="799340" y="868221"/>
                </a:lnTo>
                <a:lnTo>
                  <a:pt x="799340" y="736229"/>
                </a:lnTo>
                <a:cubicBezTo>
                  <a:pt x="799340" y="719830"/>
                  <a:pt x="798306" y="707230"/>
                  <a:pt x="796240" y="698431"/>
                </a:cubicBezTo>
                <a:cubicBezTo>
                  <a:pt x="794173" y="689632"/>
                  <a:pt x="790507" y="681765"/>
                  <a:pt x="785240" y="674832"/>
                </a:cubicBezTo>
                <a:cubicBezTo>
                  <a:pt x="779974" y="667900"/>
                  <a:pt x="772208" y="662200"/>
                  <a:pt x="761942" y="657733"/>
                </a:cubicBezTo>
                <a:cubicBezTo>
                  <a:pt x="751676" y="653267"/>
                  <a:pt x="740343" y="651034"/>
                  <a:pt x="727944" y="651034"/>
                </a:cubicBezTo>
                <a:close/>
                <a:moveTo>
                  <a:pt x="246201" y="577438"/>
                </a:moveTo>
                <a:lnTo>
                  <a:pt x="246201" y="868221"/>
                </a:lnTo>
                <a:lnTo>
                  <a:pt x="452589" y="868221"/>
                </a:lnTo>
                <a:lnTo>
                  <a:pt x="452589" y="818824"/>
                </a:lnTo>
                <a:lnTo>
                  <a:pt x="305398" y="818824"/>
                </a:lnTo>
                <a:lnTo>
                  <a:pt x="305398" y="577438"/>
                </a:lnTo>
                <a:close/>
                <a:moveTo>
                  <a:pt x="491851" y="575039"/>
                </a:moveTo>
                <a:lnTo>
                  <a:pt x="491851" y="627035"/>
                </a:lnTo>
                <a:lnTo>
                  <a:pt x="548048" y="627035"/>
                </a:lnTo>
                <a:lnTo>
                  <a:pt x="548048" y="575039"/>
                </a:lnTo>
                <a:close/>
                <a:moveTo>
                  <a:pt x="743206" y="0"/>
                </a:moveTo>
                <a:cubicBezTo>
                  <a:pt x="1153667" y="0"/>
                  <a:pt x="1486412" y="318443"/>
                  <a:pt x="1486412" y="711263"/>
                </a:cubicBezTo>
                <a:cubicBezTo>
                  <a:pt x="1486412" y="1104083"/>
                  <a:pt x="1153667" y="1422526"/>
                  <a:pt x="743206" y="1422526"/>
                </a:cubicBezTo>
                <a:cubicBezTo>
                  <a:pt x="332745" y="1422526"/>
                  <a:pt x="0" y="1104083"/>
                  <a:pt x="0" y="711263"/>
                </a:cubicBezTo>
                <a:cubicBezTo>
                  <a:pt x="0" y="318443"/>
                  <a:pt x="332745" y="0"/>
                  <a:pt x="743206" y="0"/>
                </a:cubicBezTo>
                <a:close/>
              </a:path>
            </a:pathLst>
          </a:custGeom>
          <a:ln w="190500" cap="rnd">
            <a:noFill/>
            <a:prstDash val="solid"/>
          </a:ln>
          <a:effectLst>
            <a:outerShdw blurRad="127000" sx="1000" sy="1000" algn="bl" rotWithShape="0">
              <a:srgbClr val="000000"/>
            </a:outerShdw>
          </a:effectLst>
        </p:spPr>
      </p:pic>
      <p:pic>
        <p:nvPicPr>
          <p:cNvPr id="59" name="Picture 58">
            <a:extLst>
              <a:ext uri="{FF2B5EF4-FFF2-40B4-BE49-F238E27FC236}">
                <a16:creationId xmlns:a16="http://schemas.microsoft.com/office/drawing/2014/main" id="{D1FB938F-0E9A-9094-386E-2C6818B6EBE1}"/>
              </a:ext>
            </a:extLst>
          </p:cNvPr>
          <p:cNvPicPr>
            <a:picLocks noChangeAspect="1"/>
          </p:cNvPicPr>
          <p:nvPr/>
        </p:nvPicPr>
        <p:blipFill>
          <a:blip r:embed="rId12" cstate="email">
            <a:alphaModFix amt="85000"/>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141113" y="2385742"/>
            <a:ext cx="1077588" cy="1040695"/>
          </a:xfrm>
          <a:custGeom>
            <a:avLst/>
            <a:gdLst/>
            <a:ahLst/>
            <a:cxnLst/>
            <a:rect l="l" t="t" r="r" b="b"/>
            <a:pathLst>
              <a:path w="1475716" h="1425192">
                <a:moveTo>
                  <a:pt x="523390" y="694660"/>
                </a:moveTo>
                <a:cubicBezTo>
                  <a:pt x="536010" y="694660"/>
                  <a:pt x="546593" y="699478"/>
                  <a:pt x="555139" y="709115"/>
                </a:cubicBezTo>
                <a:cubicBezTo>
                  <a:pt x="563686" y="718751"/>
                  <a:pt x="567960" y="732518"/>
                  <a:pt x="567960" y="750415"/>
                </a:cubicBezTo>
                <a:cubicBezTo>
                  <a:pt x="567960" y="768770"/>
                  <a:pt x="563686" y="782766"/>
                  <a:pt x="555139" y="792403"/>
                </a:cubicBezTo>
                <a:cubicBezTo>
                  <a:pt x="546593" y="802039"/>
                  <a:pt x="536010" y="806858"/>
                  <a:pt x="523390" y="806858"/>
                </a:cubicBezTo>
                <a:cubicBezTo>
                  <a:pt x="510771" y="806858"/>
                  <a:pt x="500159" y="802039"/>
                  <a:pt x="491555" y="792403"/>
                </a:cubicBezTo>
                <a:cubicBezTo>
                  <a:pt x="482951" y="782766"/>
                  <a:pt x="478649" y="768885"/>
                  <a:pt x="478649" y="750759"/>
                </a:cubicBezTo>
                <a:cubicBezTo>
                  <a:pt x="478649" y="732633"/>
                  <a:pt x="482951" y="718751"/>
                  <a:pt x="491555" y="709115"/>
                </a:cubicBezTo>
                <a:cubicBezTo>
                  <a:pt x="500159" y="699478"/>
                  <a:pt x="510771" y="694660"/>
                  <a:pt x="523390" y="694660"/>
                </a:cubicBezTo>
                <a:close/>
                <a:moveTo>
                  <a:pt x="1065343" y="692251"/>
                </a:moveTo>
                <a:cubicBezTo>
                  <a:pt x="1075209" y="692251"/>
                  <a:pt x="1083584" y="695893"/>
                  <a:pt x="1090467" y="703178"/>
                </a:cubicBezTo>
                <a:cubicBezTo>
                  <a:pt x="1097351" y="710463"/>
                  <a:pt x="1100964" y="721103"/>
                  <a:pt x="1101308" y="735099"/>
                </a:cubicBezTo>
                <a:lnTo>
                  <a:pt x="1029034" y="735099"/>
                </a:lnTo>
                <a:cubicBezTo>
                  <a:pt x="1028919" y="721906"/>
                  <a:pt x="1032303" y="711467"/>
                  <a:pt x="1039187" y="703780"/>
                </a:cubicBezTo>
                <a:cubicBezTo>
                  <a:pt x="1046070" y="696094"/>
                  <a:pt x="1054789" y="692251"/>
                  <a:pt x="1065343" y="692251"/>
                </a:cubicBezTo>
                <a:close/>
                <a:moveTo>
                  <a:pt x="1062418" y="655253"/>
                </a:moveTo>
                <a:cubicBezTo>
                  <a:pt x="1038211" y="655253"/>
                  <a:pt x="1018193" y="663828"/>
                  <a:pt x="1002361" y="680979"/>
                </a:cubicBezTo>
                <a:cubicBezTo>
                  <a:pt x="986529" y="698130"/>
                  <a:pt x="978614" y="721849"/>
                  <a:pt x="978614" y="752135"/>
                </a:cubicBezTo>
                <a:cubicBezTo>
                  <a:pt x="978614" y="777489"/>
                  <a:pt x="984636" y="798483"/>
                  <a:pt x="996682" y="815118"/>
                </a:cubicBezTo>
                <a:cubicBezTo>
                  <a:pt x="1011940" y="835882"/>
                  <a:pt x="1035458" y="846265"/>
                  <a:pt x="1067236" y="846265"/>
                </a:cubicBezTo>
                <a:cubicBezTo>
                  <a:pt x="1087312" y="846265"/>
                  <a:pt x="1104033" y="841647"/>
                  <a:pt x="1117398" y="832412"/>
                </a:cubicBezTo>
                <a:cubicBezTo>
                  <a:pt x="1130763" y="823177"/>
                  <a:pt x="1140543" y="809726"/>
                  <a:pt x="1146738" y="792059"/>
                </a:cubicBezTo>
                <a:lnTo>
                  <a:pt x="1098555" y="783971"/>
                </a:lnTo>
                <a:cubicBezTo>
                  <a:pt x="1095916" y="793148"/>
                  <a:pt x="1092016" y="799802"/>
                  <a:pt x="1086854" y="803932"/>
                </a:cubicBezTo>
                <a:cubicBezTo>
                  <a:pt x="1081691" y="808062"/>
                  <a:pt x="1075324" y="810127"/>
                  <a:pt x="1067752" y="810127"/>
                </a:cubicBezTo>
                <a:cubicBezTo>
                  <a:pt x="1056624" y="810127"/>
                  <a:pt x="1047332" y="806141"/>
                  <a:pt x="1039875" y="798168"/>
                </a:cubicBezTo>
                <a:cubicBezTo>
                  <a:pt x="1032418" y="790194"/>
                  <a:pt x="1028518" y="779038"/>
                  <a:pt x="1028173" y="764697"/>
                </a:cubicBezTo>
                <a:lnTo>
                  <a:pt x="1149319" y="764697"/>
                </a:lnTo>
                <a:cubicBezTo>
                  <a:pt x="1150008" y="727642"/>
                  <a:pt x="1142493" y="700138"/>
                  <a:pt x="1126777" y="682184"/>
                </a:cubicBezTo>
                <a:cubicBezTo>
                  <a:pt x="1111060" y="664230"/>
                  <a:pt x="1089607" y="655253"/>
                  <a:pt x="1062418" y="655253"/>
                </a:cubicBezTo>
                <a:close/>
                <a:moveTo>
                  <a:pt x="859295" y="655253"/>
                </a:moveTo>
                <a:cubicBezTo>
                  <a:pt x="833024" y="655253"/>
                  <a:pt x="813636" y="660645"/>
                  <a:pt x="801131" y="671429"/>
                </a:cubicBezTo>
                <a:cubicBezTo>
                  <a:pt x="788627" y="682213"/>
                  <a:pt x="782374" y="695520"/>
                  <a:pt x="782374" y="711352"/>
                </a:cubicBezTo>
                <a:cubicBezTo>
                  <a:pt x="782374" y="728904"/>
                  <a:pt x="789602" y="742614"/>
                  <a:pt x="804057" y="752480"/>
                </a:cubicBezTo>
                <a:cubicBezTo>
                  <a:pt x="814496" y="759592"/>
                  <a:pt x="839219" y="767451"/>
                  <a:pt x="878224" y="776055"/>
                </a:cubicBezTo>
                <a:cubicBezTo>
                  <a:pt x="886599" y="778005"/>
                  <a:pt x="891991" y="780128"/>
                  <a:pt x="894400" y="782422"/>
                </a:cubicBezTo>
                <a:cubicBezTo>
                  <a:pt x="896694" y="784831"/>
                  <a:pt x="897842" y="787871"/>
                  <a:pt x="897842" y="791542"/>
                </a:cubicBezTo>
                <a:cubicBezTo>
                  <a:pt x="897842" y="796934"/>
                  <a:pt x="895719" y="801236"/>
                  <a:pt x="891475" y="804449"/>
                </a:cubicBezTo>
                <a:cubicBezTo>
                  <a:pt x="885165" y="809037"/>
                  <a:pt x="875758" y="811332"/>
                  <a:pt x="863253" y="811332"/>
                </a:cubicBezTo>
                <a:cubicBezTo>
                  <a:pt x="851896" y="811332"/>
                  <a:pt x="843062" y="808894"/>
                  <a:pt x="836752" y="804018"/>
                </a:cubicBezTo>
                <a:cubicBezTo>
                  <a:pt x="830443" y="799143"/>
                  <a:pt x="826255" y="792001"/>
                  <a:pt x="824190" y="782594"/>
                </a:cubicBezTo>
                <a:lnTo>
                  <a:pt x="775663" y="789994"/>
                </a:lnTo>
                <a:cubicBezTo>
                  <a:pt x="780137" y="807317"/>
                  <a:pt x="789630" y="821026"/>
                  <a:pt x="804143" y="831121"/>
                </a:cubicBezTo>
                <a:cubicBezTo>
                  <a:pt x="818655" y="841217"/>
                  <a:pt x="838358" y="846265"/>
                  <a:pt x="863253" y="846265"/>
                </a:cubicBezTo>
                <a:cubicBezTo>
                  <a:pt x="890672" y="846265"/>
                  <a:pt x="911379" y="840242"/>
                  <a:pt x="925375" y="828196"/>
                </a:cubicBezTo>
                <a:cubicBezTo>
                  <a:pt x="939371" y="816150"/>
                  <a:pt x="946369" y="801753"/>
                  <a:pt x="946369" y="785003"/>
                </a:cubicBezTo>
                <a:cubicBezTo>
                  <a:pt x="946369" y="769631"/>
                  <a:pt x="941321" y="757642"/>
                  <a:pt x="931226" y="749038"/>
                </a:cubicBezTo>
                <a:cubicBezTo>
                  <a:pt x="921015" y="740549"/>
                  <a:pt x="903033" y="733378"/>
                  <a:pt x="877278" y="727528"/>
                </a:cubicBezTo>
                <a:cubicBezTo>
                  <a:pt x="851523" y="721677"/>
                  <a:pt x="836466" y="717145"/>
                  <a:pt x="832106" y="713933"/>
                </a:cubicBezTo>
                <a:cubicBezTo>
                  <a:pt x="828894" y="711524"/>
                  <a:pt x="827288" y="708599"/>
                  <a:pt x="827288" y="705157"/>
                </a:cubicBezTo>
                <a:cubicBezTo>
                  <a:pt x="827288" y="701142"/>
                  <a:pt x="829123" y="697872"/>
                  <a:pt x="832794" y="695348"/>
                </a:cubicBezTo>
                <a:cubicBezTo>
                  <a:pt x="838301" y="691792"/>
                  <a:pt x="847422" y="690014"/>
                  <a:pt x="860156" y="690014"/>
                </a:cubicBezTo>
                <a:cubicBezTo>
                  <a:pt x="870251" y="690014"/>
                  <a:pt x="878023" y="691907"/>
                  <a:pt x="883473" y="695692"/>
                </a:cubicBezTo>
                <a:cubicBezTo>
                  <a:pt x="888922" y="699478"/>
                  <a:pt x="892622" y="704928"/>
                  <a:pt x="894572" y="712040"/>
                </a:cubicBezTo>
                <a:lnTo>
                  <a:pt x="940174" y="703608"/>
                </a:lnTo>
                <a:cubicBezTo>
                  <a:pt x="935585" y="687662"/>
                  <a:pt x="927210" y="675616"/>
                  <a:pt x="915050" y="667471"/>
                </a:cubicBezTo>
                <a:cubicBezTo>
                  <a:pt x="902889" y="659326"/>
                  <a:pt x="884304" y="655253"/>
                  <a:pt x="859295" y="655253"/>
                </a:cubicBezTo>
                <a:close/>
                <a:moveTo>
                  <a:pt x="743842" y="655253"/>
                </a:moveTo>
                <a:cubicBezTo>
                  <a:pt x="736041" y="655253"/>
                  <a:pt x="729071" y="657203"/>
                  <a:pt x="722934" y="661104"/>
                </a:cubicBezTo>
                <a:cubicBezTo>
                  <a:pt x="716796" y="665004"/>
                  <a:pt x="709884" y="673092"/>
                  <a:pt x="702198" y="685367"/>
                </a:cubicBezTo>
                <a:lnTo>
                  <a:pt x="702198" y="659383"/>
                </a:lnTo>
                <a:lnTo>
                  <a:pt x="657284" y="659383"/>
                </a:lnTo>
                <a:lnTo>
                  <a:pt x="657284" y="842135"/>
                </a:lnTo>
                <a:lnTo>
                  <a:pt x="705639" y="842135"/>
                </a:lnTo>
                <a:lnTo>
                  <a:pt x="705639" y="785692"/>
                </a:lnTo>
                <a:cubicBezTo>
                  <a:pt x="705639" y="754602"/>
                  <a:pt x="706987" y="734182"/>
                  <a:pt x="709683" y="724430"/>
                </a:cubicBezTo>
                <a:cubicBezTo>
                  <a:pt x="712379" y="714679"/>
                  <a:pt x="716079" y="707939"/>
                  <a:pt x="720783" y="704210"/>
                </a:cubicBezTo>
                <a:cubicBezTo>
                  <a:pt x="725486" y="700482"/>
                  <a:pt x="731222" y="698618"/>
                  <a:pt x="737991" y="698618"/>
                </a:cubicBezTo>
                <a:cubicBezTo>
                  <a:pt x="744989" y="698618"/>
                  <a:pt x="752561" y="701256"/>
                  <a:pt x="760706" y="706534"/>
                </a:cubicBezTo>
                <a:lnTo>
                  <a:pt x="775677" y="664373"/>
                </a:lnTo>
                <a:cubicBezTo>
                  <a:pt x="765467" y="658293"/>
                  <a:pt x="754855" y="655253"/>
                  <a:pt x="743842" y="655253"/>
                </a:cubicBezTo>
                <a:close/>
                <a:moveTo>
                  <a:pt x="523218" y="655253"/>
                </a:moveTo>
                <a:cubicBezTo>
                  <a:pt x="505322" y="655253"/>
                  <a:pt x="489117" y="659211"/>
                  <a:pt x="474605" y="667127"/>
                </a:cubicBezTo>
                <a:cubicBezTo>
                  <a:pt x="460092" y="675043"/>
                  <a:pt x="448878" y="686515"/>
                  <a:pt x="440963" y="701543"/>
                </a:cubicBezTo>
                <a:cubicBezTo>
                  <a:pt x="433047" y="716572"/>
                  <a:pt x="429089" y="732117"/>
                  <a:pt x="429089" y="748178"/>
                </a:cubicBezTo>
                <a:cubicBezTo>
                  <a:pt x="429089" y="769172"/>
                  <a:pt x="433047" y="786982"/>
                  <a:pt x="440963" y="801609"/>
                </a:cubicBezTo>
                <a:cubicBezTo>
                  <a:pt x="448878" y="816236"/>
                  <a:pt x="460437" y="827336"/>
                  <a:pt x="475637" y="834907"/>
                </a:cubicBezTo>
                <a:cubicBezTo>
                  <a:pt x="490838" y="842479"/>
                  <a:pt x="506813" y="846265"/>
                  <a:pt x="523562" y="846265"/>
                </a:cubicBezTo>
                <a:cubicBezTo>
                  <a:pt x="550637" y="846265"/>
                  <a:pt x="573093" y="837173"/>
                  <a:pt x="590933" y="818990"/>
                </a:cubicBezTo>
                <a:cubicBezTo>
                  <a:pt x="608772" y="800806"/>
                  <a:pt x="617691" y="777891"/>
                  <a:pt x="617691" y="750243"/>
                </a:cubicBezTo>
                <a:cubicBezTo>
                  <a:pt x="617691" y="722824"/>
                  <a:pt x="608858" y="700138"/>
                  <a:pt x="591191" y="682184"/>
                </a:cubicBezTo>
                <a:cubicBezTo>
                  <a:pt x="573524" y="664230"/>
                  <a:pt x="550866" y="655253"/>
                  <a:pt x="523218" y="655253"/>
                </a:cubicBezTo>
                <a:close/>
                <a:moveTo>
                  <a:pt x="234208" y="632538"/>
                </a:moveTo>
                <a:lnTo>
                  <a:pt x="257095" y="632538"/>
                </a:lnTo>
                <a:cubicBezTo>
                  <a:pt x="277859" y="632538"/>
                  <a:pt x="291798" y="633341"/>
                  <a:pt x="298911" y="634947"/>
                </a:cubicBezTo>
                <a:cubicBezTo>
                  <a:pt x="308433" y="637012"/>
                  <a:pt x="316291" y="640970"/>
                  <a:pt x="322486" y="646821"/>
                </a:cubicBezTo>
                <a:cubicBezTo>
                  <a:pt x="328681" y="652672"/>
                  <a:pt x="333499" y="660817"/>
                  <a:pt x="336941" y="671257"/>
                </a:cubicBezTo>
                <a:cubicBezTo>
                  <a:pt x="340383" y="681696"/>
                  <a:pt x="342104" y="696668"/>
                  <a:pt x="342104" y="716170"/>
                </a:cubicBezTo>
                <a:cubicBezTo>
                  <a:pt x="342104" y="735673"/>
                  <a:pt x="340383" y="751074"/>
                  <a:pt x="336941" y="762374"/>
                </a:cubicBezTo>
                <a:cubicBezTo>
                  <a:pt x="333499" y="773674"/>
                  <a:pt x="329054" y="781791"/>
                  <a:pt x="323605" y="786724"/>
                </a:cubicBezTo>
                <a:cubicBezTo>
                  <a:pt x="318155" y="791657"/>
                  <a:pt x="311301" y="795156"/>
                  <a:pt x="303041" y="797221"/>
                </a:cubicBezTo>
                <a:cubicBezTo>
                  <a:pt x="296731" y="798827"/>
                  <a:pt x="286464" y="799630"/>
                  <a:pt x="272238" y="799630"/>
                </a:cubicBezTo>
                <a:lnTo>
                  <a:pt x="234208" y="799630"/>
                </a:lnTo>
                <a:close/>
                <a:moveTo>
                  <a:pt x="1243514" y="594852"/>
                </a:moveTo>
                <a:lnTo>
                  <a:pt x="1194986" y="623074"/>
                </a:lnTo>
                <a:lnTo>
                  <a:pt x="1194986" y="659383"/>
                </a:lnTo>
                <a:lnTo>
                  <a:pt x="1172788" y="659383"/>
                </a:lnTo>
                <a:lnTo>
                  <a:pt x="1172788" y="697929"/>
                </a:lnTo>
                <a:lnTo>
                  <a:pt x="1194986" y="697929"/>
                </a:lnTo>
                <a:lnTo>
                  <a:pt x="1194986" y="777604"/>
                </a:lnTo>
                <a:cubicBezTo>
                  <a:pt x="1194986" y="794697"/>
                  <a:pt x="1195503" y="806055"/>
                  <a:pt x="1196535" y="811676"/>
                </a:cubicBezTo>
                <a:cubicBezTo>
                  <a:pt x="1197797" y="819592"/>
                  <a:pt x="1200063" y="825873"/>
                  <a:pt x="1203332" y="830519"/>
                </a:cubicBezTo>
                <a:cubicBezTo>
                  <a:pt x="1206602" y="835165"/>
                  <a:pt x="1211736" y="838951"/>
                  <a:pt x="1218734" y="841877"/>
                </a:cubicBezTo>
                <a:cubicBezTo>
                  <a:pt x="1225732" y="844802"/>
                  <a:pt x="1233590" y="846265"/>
                  <a:pt x="1242309" y="846265"/>
                </a:cubicBezTo>
                <a:cubicBezTo>
                  <a:pt x="1256535" y="846265"/>
                  <a:pt x="1269269" y="843855"/>
                  <a:pt x="1280511" y="839037"/>
                </a:cubicBezTo>
                <a:lnTo>
                  <a:pt x="1276381" y="801523"/>
                </a:lnTo>
                <a:cubicBezTo>
                  <a:pt x="1267892" y="804621"/>
                  <a:pt x="1261410" y="806169"/>
                  <a:pt x="1256936" y="806169"/>
                </a:cubicBezTo>
                <a:cubicBezTo>
                  <a:pt x="1253724" y="806169"/>
                  <a:pt x="1250999" y="805366"/>
                  <a:pt x="1248762" y="803760"/>
                </a:cubicBezTo>
                <a:cubicBezTo>
                  <a:pt x="1246525" y="802154"/>
                  <a:pt x="1245091" y="800118"/>
                  <a:pt x="1244460" y="797651"/>
                </a:cubicBezTo>
                <a:cubicBezTo>
                  <a:pt x="1243829" y="795185"/>
                  <a:pt x="1243514" y="786495"/>
                  <a:pt x="1243514" y="771581"/>
                </a:cubicBezTo>
                <a:lnTo>
                  <a:pt x="1243514" y="697929"/>
                </a:lnTo>
                <a:lnTo>
                  <a:pt x="1276554" y="697929"/>
                </a:lnTo>
                <a:lnTo>
                  <a:pt x="1276554" y="659383"/>
                </a:lnTo>
                <a:lnTo>
                  <a:pt x="1243514" y="659383"/>
                </a:lnTo>
                <a:close/>
                <a:moveTo>
                  <a:pt x="183271" y="589862"/>
                </a:moveTo>
                <a:lnTo>
                  <a:pt x="183271" y="842135"/>
                </a:lnTo>
                <a:lnTo>
                  <a:pt x="279121" y="842135"/>
                </a:lnTo>
                <a:cubicBezTo>
                  <a:pt x="297936" y="842135"/>
                  <a:pt x="312964" y="840356"/>
                  <a:pt x="324207" y="836800"/>
                </a:cubicBezTo>
                <a:cubicBezTo>
                  <a:pt x="339236" y="831982"/>
                  <a:pt x="351167" y="825271"/>
                  <a:pt x="360000" y="816666"/>
                </a:cubicBezTo>
                <a:cubicBezTo>
                  <a:pt x="371702" y="805309"/>
                  <a:pt x="380707" y="790453"/>
                  <a:pt x="387017" y="772097"/>
                </a:cubicBezTo>
                <a:cubicBezTo>
                  <a:pt x="392180" y="757069"/>
                  <a:pt x="394761" y="739172"/>
                  <a:pt x="394761" y="718407"/>
                </a:cubicBezTo>
                <a:cubicBezTo>
                  <a:pt x="394761" y="694775"/>
                  <a:pt x="392007" y="674899"/>
                  <a:pt x="386501" y="658781"/>
                </a:cubicBezTo>
                <a:cubicBezTo>
                  <a:pt x="380994" y="642662"/>
                  <a:pt x="372964" y="629039"/>
                  <a:pt x="362409" y="617911"/>
                </a:cubicBezTo>
                <a:cubicBezTo>
                  <a:pt x="351855" y="606783"/>
                  <a:pt x="339178" y="599039"/>
                  <a:pt x="324379" y="594680"/>
                </a:cubicBezTo>
                <a:cubicBezTo>
                  <a:pt x="313366" y="591468"/>
                  <a:pt x="297362" y="589862"/>
                  <a:pt x="276368" y="589862"/>
                </a:cubicBezTo>
                <a:close/>
                <a:moveTo>
                  <a:pt x="737858" y="0"/>
                </a:moveTo>
                <a:cubicBezTo>
                  <a:pt x="1145366" y="0"/>
                  <a:pt x="1475716" y="319040"/>
                  <a:pt x="1475716" y="712596"/>
                </a:cubicBezTo>
                <a:cubicBezTo>
                  <a:pt x="1475716" y="1106152"/>
                  <a:pt x="1145366" y="1425192"/>
                  <a:pt x="737858" y="1425192"/>
                </a:cubicBezTo>
                <a:cubicBezTo>
                  <a:pt x="330350" y="1425192"/>
                  <a:pt x="0" y="1106152"/>
                  <a:pt x="0" y="712596"/>
                </a:cubicBezTo>
                <a:cubicBezTo>
                  <a:pt x="0" y="319040"/>
                  <a:pt x="330350" y="0"/>
                  <a:pt x="737858" y="0"/>
                </a:cubicBezTo>
                <a:close/>
              </a:path>
            </a:pathLst>
          </a:custGeom>
          <a:ln w="190500" cap="rnd">
            <a:noFill/>
            <a:prstDash val="solid"/>
          </a:ln>
          <a:effectLst>
            <a:outerShdw sx="1000" sy="1000" algn="bl" rotWithShape="0">
              <a:srgbClr val="000000"/>
            </a:outerShdw>
          </a:effectLst>
        </p:spPr>
      </p:pic>
      <p:pic>
        <p:nvPicPr>
          <p:cNvPr id="60" name="Picture 59">
            <a:extLst>
              <a:ext uri="{FF2B5EF4-FFF2-40B4-BE49-F238E27FC236}">
                <a16:creationId xmlns:a16="http://schemas.microsoft.com/office/drawing/2014/main" id="{6233E96C-2DDE-F0C3-5203-616AB23EFA15}"/>
              </a:ext>
            </a:extLst>
          </p:cNvPr>
          <p:cNvPicPr>
            <a:picLocks noChangeAspect="1" noChangeArrowheads="1"/>
          </p:cNvPicPr>
          <p:nvPr/>
        </p:nvPicPr>
        <p:blipFill>
          <a:blip r:embed="rId5" cstate="email">
            <a:duotone>
              <a:schemeClr val="bg2">
                <a:shade val="45000"/>
                <a:satMod val="135000"/>
              </a:schemeClr>
              <a:prstClr val="white"/>
            </a:duotone>
            <a:extLst>
              <a:ext uri="{28A0092B-C50C-407E-A947-70E740481C1C}">
                <a14:useLocalDpi xmlns:a14="http://schemas.microsoft.com/office/drawing/2010/main"/>
              </a:ext>
            </a:extLst>
          </a:blip>
          <a:srcRect/>
          <a:stretch/>
        </p:blipFill>
        <p:spPr bwMode="auto">
          <a:xfrm>
            <a:off x="141113" y="4628785"/>
            <a:ext cx="1077588" cy="1022154"/>
          </a:xfrm>
          <a:custGeom>
            <a:avLst/>
            <a:gdLst/>
            <a:ahLst/>
            <a:cxnLst/>
            <a:rect l="l" t="t" r="r" b="b"/>
            <a:pathLst>
              <a:path w="1587684" h="1470190">
                <a:moveTo>
                  <a:pt x="1186786" y="717625"/>
                </a:moveTo>
                <a:cubicBezTo>
                  <a:pt x="1198252" y="717625"/>
                  <a:pt x="1207985" y="721858"/>
                  <a:pt x="1215984" y="730325"/>
                </a:cubicBezTo>
                <a:cubicBezTo>
                  <a:pt x="1223984" y="738791"/>
                  <a:pt x="1228183" y="751157"/>
                  <a:pt x="1228583" y="767422"/>
                </a:cubicBezTo>
                <a:lnTo>
                  <a:pt x="1144588" y="767422"/>
                </a:lnTo>
                <a:cubicBezTo>
                  <a:pt x="1144455" y="752090"/>
                  <a:pt x="1148388" y="739957"/>
                  <a:pt x="1156388" y="731025"/>
                </a:cubicBezTo>
                <a:cubicBezTo>
                  <a:pt x="1164387" y="722092"/>
                  <a:pt x="1174520" y="717625"/>
                  <a:pt x="1186786" y="717625"/>
                </a:cubicBezTo>
                <a:close/>
                <a:moveTo>
                  <a:pt x="1307192" y="679428"/>
                </a:moveTo>
                <a:lnTo>
                  <a:pt x="1380588" y="782421"/>
                </a:lnTo>
                <a:lnTo>
                  <a:pt x="1303993" y="891815"/>
                </a:lnTo>
                <a:lnTo>
                  <a:pt x="1369789" y="891815"/>
                </a:lnTo>
                <a:lnTo>
                  <a:pt x="1413386" y="826019"/>
                </a:lnTo>
                <a:lnTo>
                  <a:pt x="1456583" y="891815"/>
                </a:lnTo>
                <a:lnTo>
                  <a:pt x="1525579" y="891815"/>
                </a:lnTo>
                <a:lnTo>
                  <a:pt x="1446984" y="780022"/>
                </a:lnTo>
                <a:lnTo>
                  <a:pt x="1518980" y="679428"/>
                </a:lnTo>
                <a:lnTo>
                  <a:pt x="1452984" y="679428"/>
                </a:lnTo>
                <a:lnTo>
                  <a:pt x="1413386" y="737824"/>
                </a:lnTo>
                <a:lnTo>
                  <a:pt x="1375788" y="679428"/>
                </a:lnTo>
                <a:close/>
                <a:moveTo>
                  <a:pt x="396341" y="679428"/>
                </a:moveTo>
                <a:lnTo>
                  <a:pt x="396341" y="813820"/>
                </a:lnTo>
                <a:cubicBezTo>
                  <a:pt x="396341" y="833818"/>
                  <a:pt x="398874" y="849484"/>
                  <a:pt x="403940" y="860817"/>
                </a:cubicBezTo>
                <a:cubicBezTo>
                  <a:pt x="409007" y="872149"/>
                  <a:pt x="417206" y="880949"/>
                  <a:pt x="428539" y="887215"/>
                </a:cubicBezTo>
                <a:cubicBezTo>
                  <a:pt x="439872" y="893481"/>
                  <a:pt x="452671" y="896614"/>
                  <a:pt x="466937" y="896614"/>
                </a:cubicBezTo>
                <a:cubicBezTo>
                  <a:pt x="480936" y="896614"/>
                  <a:pt x="494235" y="893348"/>
                  <a:pt x="506834" y="886815"/>
                </a:cubicBezTo>
                <a:cubicBezTo>
                  <a:pt x="519433" y="880282"/>
                  <a:pt x="529599" y="871349"/>
                  <a:pt x="537332" y="860017"/>
                </a:cubicBezTo>
                <a:lnTo>
                  <a:pt x="537332" y="891815"/>
                </a:lnTo>
                <a:lnTo>
                  <a:pt x="589529" y="891815"/>
                </a:lnTo>
                <a:lnTo>
                  <a:pt x="589529" y="679428"/>
                </a:lnTo>
                <a:lnTo>
                  <a:pt x="533333" y="679428"/>
                </a:lnTo>
                <a:lnTo>
                  <a:pt x="533333" y="769022"/>
                </a:lnTo>
                <a:cubicBezTo>
                  <a:pt x="533333" y="799420"/>
                  <a:pt x="531933" y="818519"/>
                  <a:pt x="529133" y="826319"/>
                </a:cubicBezTo>
                <a:cubicBezTo>
                  <a:pt x="526333" y="834118"/>
                  <a:pt x="521133" y="840651"/>
                  <a:pt x="513534" y="845918"/>
                </a:cubicBezTo>
                <a:cubicBezTo>
                  <a:pt x="505934" y="851184"/>
                  <a:pt x="497335" y="853817"/>
                  <a:pt x="487735" y="853817"/>
                </a:cubicBezTo>
                <a:cubicBezTo>
                  <a:pt x="479336" y="853817"/>
                  <a:pt x="472403" y="851851"/>
                  <a:pt x="466937" y="847917"/>
                </a:cubicBezTo>
                <a:cubicBezTo>
                  <a:pt x="461470" y="843984"/>
                  <a:pt x="457704" y="838651"/>
                  <a:pt x="455637" y="831918"/>
                </a:cubicBezTo>
                <a:cubicBezTo>
                  <a:pt x="453571" y="825185"/>
                  <a:pt x="452537" y="806887"/>
                  <a:pt x="452537" y="777022"/>
                </a:cubicBezTo>
                <a:lnTo>
                  <a:pt x="452537" y="679428"/>
                </a:lnTo>
                <a:close/>
                <a:moveTo>
                  <a:pt x="1183386" y="674628"/>
                </a:moveTo>
                <a:cubicBezTo>
                  <a:pt x="1155254" y="674628"/>
                  <a:pt x="1131989" y="684594"/>
                  <a:pt x="1113590" y="704526"/>
                </a:cubicBezTo>
                <a:cubicBezTo>
                  <a:pt x="1095191" y="724458"/>
                  <a:pt x="1085992" y="752023"/>
                  <a:pt x="1085992" y="787221"/>
                </a:cubicBezTo>
                <a:cubicBezTo>
                  <a:pt x="1085992" y="816686"/>
                  <a:pt x="1092992" y="841084"/>
                  <a:pt x="1106991" y="860417"/>
                </a:cubicBezTo>
                <a:cubicBezTo>
                  <a:pt x="1124723" y="884549"/>
                  <a:pt x="1152055" y="896614"/>
                  <a:pt x="1188986" y="896614"/>
                </a:cubicBezTo>
                <a:cubicBezTo>
                  <a:pt x="1212318" y="896614"/>
                  <a:pt x="1231750" y="891248"/>
                  <a:pt x="1247282" y="880515"/>
                </a:cubicBezTo>
                <a:cubicBezTo>
                  <a:pt x="1262814" y="869783"/>
                  <a:pt x="1274180" y="854150"/>
                  <a:pt x="1281380" y="833618"/>
                </a:cubicBezTo>
                <a:lnTo>
                  <a:pt x="1225383" y="824219"/>
                </a:lnTo>
                <a:cubicBezTo>
                  <a:pt x="1222317" y="834885"/>
                  <a:pt x="1217784" y="842618"/>
                  <a:pt x="1211784" y="847417"/>
                </a:cubicBezTo>
                <a:cubicBezTo>
                  <a:pt x="1205785" y="852217"/>
                  <a:pt x="1198385" y="854617"/>
                  <a:pt x="1189586" y="854617"/>
                </a:cubicBezTo>
                <a:cubicBezTo>
                  <a:pt x="1176653" y="854617"/>
                  <a:pt x="1165854" y="849984"/>
                  <a:pt x="1157188" y="840718"/>
                </a:cubicBezTo>
                <a:cubicBezTo>
                  <a:pt x="1148521" y="831452"/>
                  <a:pt x="1143988" y="818486"/>
                  <a:pt x="1143588" y="801820"/>
                </a:cubicBezTo>
                <a:lnTo>
                  <a:pt x="1284380" y="801820"/>
                </a:lnTo>
                <a:cubicBezTo>
                  <a:pt x="1285180" y="758756"/>
                  <a:pt x="1276447" y="726792"/>
                  <a:pt x="1258181" y="705926"/>
                </a:cubicBezTo>
                <a:cubicBezTo>
                  <a:pt x="1239916" y="685061"/>
                  <a:pt x="1214984" y="674628"/>
                  <a:pt x="1183386" y="674628"/>
                </a:cubicBezTo>
                <a:close/>
                <a:moveTo>
                  <a:pt x="951186" y="674628"/>
                </a:moveTo>
                <a:cubicBezTo>
                  <a:pt x="920655" y="674628"/>
                  <a:pt x="898123" y="680894"/>
                  <a:pt x="883590" y="693427"/>
                </a:cubicBezTo>
                <a:cubicBezTo>
                  <a:pt x="869058" y="705959"/>
                  <a:pt x="861792" y="721425"/>
                  <a:pt x="861792" y="739824"/>
                </a:cubicBezTo>
                <a:cubicBezTo>
                  <a:pt x="861792" y="760223"/>
                  <a:pt x="870191" y="776155"/>
                  <a:pt x="886990" y="787621"/>
                </a:cubicBezTo>
                <a:cubicBezTo>
                  <a:pt x="899123" y="795887"/>
                  <a:pt x="927854" y="805020"/>
                  <a:pt x="973185" y="815019"/>
                </a:cubicBezTo>
                <a:cubicBezTo>
                  <a:pt x="982918" y="817286"/>
                  <a:pt x="989184" y="819752"/>
                  <a:pt x="991984" y="822419"/>
                </a:cubicBezTo>
                <a:cubicBezTo>
                  <a:pt x="994650" y="825219"/>
                  <a:pt x="995983" y="828752"/>
                  <a:pt x="995983" y="833018"/>
                </a:cubicBezTo>
                <a:cubicBezTo>
                  <a:pt x="995983" y="839285"/>
                  <a:pt x="993517" y="844284"/>
                  <a:pt x="988584" y="848017"/>
                </a:cubicBezTo>
                <a:cubicBezTo>
                  <a:pt x="981251" y="853350"/>
                  <a:pt x="970318" y="856017"/>
                  <a:pt x="955786" y="856017"/>
                </a:cubicBezTo>
                <a:cubicBezTo>
                  <a:pt x="942587" y="856017"/>
                  <a:pt x="932321" y="853184"/>
                  <a:pt x="924988" y="847517"/>
                </a:cubicBezTo>
                <a:cubicBezTo>
                  <a:pt x="917655" y="841851"/>
                  <a:pt x="912788" y="833552"/>
                  <a:pt x="910389" y="822619"/>
                </a:cubicBezTo>
                <a:lnTo>
                  <a:pt x="853992" y="831218"/>
                </a:lnTo>
                <a:cubicBezTo>
                  <a:pt x="859192" y="851351"/>
                  <a:pt x="870224" y="867283"/>
                  <a:pt x="887090" y="879016"/>
                </a:cubicBezTo>
                <a:cubicBezTo>
                  <a:pt x="903956" y="890748"/>
                  <a:pt x="926854" y="896614"/>
                  <a:pt x="955786" y="896614"/>
                </a:cubicBezTo>
                <a:cubicBezTo>
                  <a:pt x="987651" y="896614"/>
                  <a:pt x="1011716" y="889615"/>
                  <a:pt x="1027981" y="875616"/>
                </a:cubicBezTo>
                <a:cubicBezTo>
                  <a:pt x="1044247" y="861617"/>
                  <a:pt x="1052380" y="844884"/>
                  <a:pt x="1052380" y="825419"/>
                </a:cubicBezTo>
                <a:cubicBezTo>
                  <a:pt x="1052380" y="807553"/>
                  <a:pt x="1046514" y="793621"/>
                  <a:pt x="1034781" y="783621"/>
                </a:cubicBezTo>
                <a:cubicBezTo>
                  <a:pt x="1022915" y="773755"/>
                  <a:pt x="1002016" y="765422"/>
                  <a:pt x="972085" y="758623"/>
                </a:cubicBezTo>
                <a:cubicBezTo>
                  <a:pt x="942153" y="751823"/>
                  <a:pt x="924654" y="746557"/>
                  <a:pt x="919588" y="742824"/>
                </a:cubicBezTo>
                <a:cubicBezTo>
                  <a:pt x="915855" y="740024"/>
                  <a:pt x="913988" y="736624"/>
                  <a:pt x="913988" y="732624"/>
                </a:cubicBezTo>
                <a:cubicBezTo>
                  <a:pt x="913988" y="727958"/>
                  <a:pt x="916122" y="724158"/>
                  <a:pt x="920388" y="721225"/>
                </a:cubicBezTo>
                <a:cubicBezTo>
                  <a:pt x="926788" y="717092"/>
                  <a:pt x="937387" y="715026"/>
                  <a:pt x="952186" y="715026"/>
                </a:cubicBezTo>
                <a:cubicBezTo>
                  <a:pt x="963919" y="715026"/>
                  <a:pt x="972951" y="717225"/>
                  <a:pt x="979284" y="721625"/>
                </a:cubicBezTo>
                <a:cubicBezTo>
                  <a:pt x="985617" y="726025"/>
                  <a:pt x="989917" y="732358"/>
                  <a:pt x="992184" y="740624"/>
                </a:cubicBezTo>
                <a:lnTo>
                  <a:pt x="1045180" y="730825"/>
                </a:lnTo>
                <a:cubicBezTo>
                  <a:pt x="1039847" y="712292"/>
                  <a:pt x="1030115" y="698293"/>
                  <a:pt x="1015982" y="688827"/>
                </a:cubicBezTo>
                <a:cubicBezTo>
                  <a:pt x="1001850" y="679361"/>
                  <a:pt x="980251" y="674628"/>
                  <a:pt x="951186" y="674628"/>
                </a:cubicBezTo>
                <a:close/>
                <a:moveTo>
                  <a:pt x="722586" y="674628"/>
                </a:moveTo>
                <a:cubicBezTo>
                  <a:pt x="692055" y="674628"/>
                  <a:pt x="669523" y="680894"/>
                  <a:pt x="654990" y="693427"/>
                </a:cubicBezTo>
                <a:cubicBezTo>
                  <a:pt x="640458" y="705959"/>
                  <a:pt x="633192" y="721425"/>
                  <a:pt x="633192" y="739824"/>
                </a:cubicBezTo>
                <a:cubicBezTo>
                  <a:pt x="633192" y="760223"/>
                  <a:pt x="641591" y="776155"/>
                  <a:pt x="658390" y="787621"/>
                </a:cubicBezTo>
                <a:cubicBezTo>
                  <a:pt x="670523" y="795887"/>
                  <a:pt x="699254" y="805020"/>
                  <a:pt x="744585" y="815019"/>
                </a:cubicBezTo>
                <a:cubicBezTo>
                  <a:pt x="754318" y="817286"/>
                  <a:pt x="760584" y="819752"/>
                  <a:pt x="763384" y="822419"/>
                </a:cubicBezTo>
                <a:cubicBezTo>
                  <a:pt x="766050" y="825219"/>
                  <a:pt x="767383" y="828752"/>
                  <a:pt x="767383" y="833018"/>
                </a:cubicBezTo>
                <a:cubicBezTo>
                  <a:pt x="767383" y="839285"/>
                  <a:pt x="764917" y="844284"/>
                  <a:pt x="759984" y="848017"/>
                </a:cubicBezTo>
                <a:cubicBezTo>
                  <a:pt x="752651" y="853350"/>
                  <a:pt x="741718" y="856017"/>
                  <a:pt x="727186" y="856017"/>
                </a:cubicBezTo>
                <a:cubicBezTo>
                  <a:pt x="713987" y="856017"/>
                  <a:pt x="703721" y="853184"/>
                  <a:pt x="696388" y="847517"/>
                </a:cubicBezTo>
                <a:cubicBezTo>
                  <a:pt x="689055" y="841851"/>
                  <a:pt x="684188" y="833552"/>
                  <a:pt x="681789" y="822619"/>
                </a:cubicBezTo>
                <a:lnTo>
                  <a:pt x="625392" y="831218"/>
                </a:lnTo>
                <a:cubicBezTo>
                  <a:pt x="630592" y="851351"/>
                  <a:pt x="641624" y="867283"/>
                  <a:pt x="658490" y="879016"/>
                </a:cubicBezTo>
                <a:cubicBezTo>
                  <a:pt x="675356" y="890748"/>
                  <a:pt x="698254" y="896614"/>
                  <a:pt x="727186" y="896614"/>
                </a:cubicBezTo>
                <a:cubicBezTo>
                  <a:pt x="759051" y="896614"/>
                  <a:pt x="783116" y="889615"/>
                  <a:pt x="799381" y="875616"/>
                </a:cubicBezTo>
                <a:cubicBezTo>
                  <a:pt x="815647" y="861617"/>
                  <a:pt x="823780" y="844884"/>
                  <a:pt x="823780" y="825419"/>
                </a:cubicBezTo>
                <a:cubicBezTo>
                  <a:pt x="823780" y="807553"/>
                  <a:pt x="817914" y="793621"/>
                  <a:pt x="806181" y="783621"/>
                </a:cubicBezTo>
                <a:cubicBezTo>
                  <a:pt x="794315" y="773755"/>
                  <a:pt x="773416" y="765422"/>
                  <a:pt x="743485" y="758623"/>
                </a:cubicBezTo>
                <a:cubicBezTo>
                  <a:pt x="713553" y="751823"/>
                  <a:pt x="696054" y="746557"/>
                  <a:pt x="690988" y="742824"/>
                </a:cubicBezTo>
                <a:cubicBezTo>
                  <a:pt x="687255" y="740024"/>
                  <a:pt x="685388" y="736624"/>
                  <a:pt x="685388" y="732624"/>
                </a:cubicBezTo>
                <a:cubicBezTo>
                  <a:pt x="685388" y="727958"/>
                  <a:pt x="687522" y="724158"/>
                  <a:pt x="691788" y="721225"/>
                </a:cubicBezTo>
                <a:cubicBezTo>
                  <a:pt x="698188" y="717092"/>
                  <a:pt x="708787" y="715026"/>
                  <a:pt x="723586" y="715026"/>
                </a:cubicBezTo>
                <a:cubicBezTo>
                  <a:pt x="735319" y="715026"/>
                  <a:pt x="744351" y="717225"/>
                  <a:pt x="750684" y="721625"/>
                </a:cubicBezTo>
                <a:cubicBezTo>
                  <a:pt x="757017" y="726025"/>
                  <a:pt x="761317" y="732358"/>
                  <a:pt x="763584" y="740624"/>
                </a:cubicBezTo>
                <a:lnTo>
                  <a:pt x="816580" y="730825"/>
                </a:lnTo>
                <a:cubicBezTo>
                  <a:pt x="811247" y="712292"/>
                  <a:pt x="801515" y="698293"/>
                  <a:pt x="787382" y="688827"/>
                </a:cubicBezTo>
                <a:cubicBezTo>
                  <a:pt x="773250" y="679361"/>
                  <a:pt x="751651" y="674628"/>
                  <a:pt x="722586" y="674628"/>
                </a:cubicBezTo>
                <a:close/>
                <a:moveTo>
                  <a:pt x="224310" y="593633"/>
                </a:moveTo>
                <a:cubicBezTo>
                  <a:pt x="201778" y="593633"/>
                  <a:pt x="182545" y="597033"/>
                  <a:pt x="166613" y="603832"/>
                </a:cubicBezTo>
                <a:cubicBezTo>
                  <a:pt x="150681" y="610632"/>
                  <a:pt x="138481" y="620531"/>
                  <a:pt x="130015" y="633531"/>
                </a:cubicBezTo>
                <a:cubicBezTo>
                  <a:pt x="121549" y="646530"/>
                  <a:pt x="117316" y="660496"/>
                  <a:pt x="117316" y="675428"/>
                </a:cubicBezTo>
                <a:cubicBezTo>
                  <a:pt x="117316" y="698627"/>
                  <a:pt x="126316" y="718292"/>
                  <a:pt x="144314" y="734424"/>
                </a:cubicBezTo>
                <a:cubicBezTo>
                  <a:pt x="157114" y="745890"/>
                  <a:pt x="179379" y="755556"/>
                  <a:pt x="211110" y="763423"/>
                </a:cubicBezTo>
                <a:cubicBezTo>
                  <a:pt x="235776" y="769556"/>
                  <a:pt x="251575" y="773822"/>
                  <a:pt x="258507" y="776222"/>
                </a:cubicBezTo>
                <a:cubicBezTo>
                  <a:pt x="268640" y="779822"/>
                  <a:pt x="275740" y="784055"/>
                  <a:pt x="279806" y="788921"/>
                </a:cubicBezTo>
                <a:cubicBezTo>
                  <a:pt x="283873" y="793787"/>
                  <a:pt x="285906" y="799687"/>
                  <a:pt x="285906" y="806620"/>
                </a:cubicBezTo>
                <a:cubicBezTo>
                  <a:pt x="285906" y="817419"/>
                  <a:pt x="281073" y="826852"/>
                  <a:pt x="271407" y="834918"/>
                </a:cubicBezTo>
                <a:cubicBezTo>
                  <a:pt x="261741" y="842984"/>
                  <a:pt x="247375" y="847017"/>
                  <a:pt x="228309" y="847017"/>
                </a:cubicBezTo>
                <a:cubicBezTo>
                  <a:pt x="210310" y="847017"/>
                  <a:pt x="196011" y="842484"/>
                  <a:pt x="185412" y="833418"/>
                </a:cubicBezTo>
                <a:cubicBezTo>
                  <a:pt x="174813" y="824352"/>
                  <a:pt x="167780" y="810153"/>
                  <a:pt x="164313" y="790821"/>
                </a:cubicBezTo>
                <a:lnTo>
                  <a:pt x="106717" y="796421"/>
                </a:lnTo>
                <a:cubicBezTo>
                  <a:pt x="110583" y="829219"/>
                  <a:pt x="122449" y="854184"/>
                  <a:pt x="142315" y="871316"/>
                </a:cubicBezTo>
                <a:cubicBezTo>
                  <a:pt x="162180" y="888448"/>
                  <a:pt x="190645" y="897014"/>
                  <a:pt x="227709" y="897014"/>
                </a:cubicBezTo>
                <a:cubicBezTo>
                  <a:pt x="253174" y="897014"/>
                  <a:pt x="274440" y="893448"/>
                  <a:pt x="291505" y="886315"/>
                </a:cubicBezTo>
                <a:cubicBezTo>
                  <a:pt x="308571" y="879182"/>
                  <a:pt x="321770" y="868283"/>
                  <a:pt x="331103" y="853617"/>
                </a:cubicBezTo>
                <a:cubicBezTo>
                  <a:pt x="340436" y="838951"/>
                  <a:pt x="345102" y="823219"/>
                  <a:pt x="345102" y="806420"/>
                </a:cubicBezTo>
                <a:cubicBezTo>
                  <a:pt x="345102" y="787888"/>
                  <a:pt x="341202" y="772322"/>
                  <a:pt x="333403" y="759723"/>
                </a:cubicBezTo>
                <a:cubicBezTo>
                  <a:pt x="325603" y="747124"/>
                  <a:pt x="314804" y="737191"/>
                  <a:pt x="301005" y="729925"/>
                </a:cubicBezTo>
                <a:cubicBezTo>
                  <a:pt x="287206" y="722658"/>
                  <a:pt x="265907" y="715626"/>
                  <a:pt x="237109" y="708826"/>
                </a:cubicBezTo>
                <a:cubicBezTo>
                  <a:pt x="208311" y="702026"/>
                  <a:pt x="190178" y="695493"/>
                  <a:pt x="182712" y="689227"/>
                </a:cubicBezTo>
                <a:cubicBezTo>
                  <a:pt x="176846" y="684294"/>
                  <a:pt x="173913" y="678361"/>
                  <a:pt x="173913" y="671428"/>
                </a:cubicBezTo>
                <a:cubicBezTo>
                  <a:pt x="173913" y="663829"/>
                  <a:pt x="177046" y="657762"/>
                  <a:pt x="183312" y="653229"/>
                </a:cubicBezTo>
                <a:cubicBezTo>
                  <a:pt x="193045" y="646163"/>
                  <a:pt x="206511" y="642630"/>
                  <a:pt x="223710" y="642630"/>
                </a:cubicBezTo>
                <a:cubicBezTo>
                  <a:pt x="240375" y="642630"/>
                  <a:pt x="252874" y="645930"/>
                  <a:pt x="261207" y="652529"/>
                </a:cubicBezTo>
                <a:cubicBezTo>
                  <a:pt x="269540" y="659129"/>
                  <a:pt x="274973" y="669962"/>
                  <a:pt x="277506" y="685027"/>
                </a:cubicBezTo>
                <a:lnTo>
                  <a:pt x="336703" y="682428"/>
                </a:lnTo>
                <a:cubicBezTo>
                  <a:pt x="335769" y="655496"/>
                  <a:pt x="326003" y="633964"/>
                  <a:pt x="307405" y="617831"/>
                </a:cubicBezTo>
                <a:cubicBezTo>
                  <a:pt x="288806" y="601699"/>
                  <a:pt x="261107" y="593633"/>
                  <a:pt x="224310" y="593633"/>
                </a:cubicBezTo>
                <a:close/>
                <a:moveTo>
                  <a:pt x="793842" y="0"/>
                </a:moveTo>
                <a:cubicBezTo>
                  <a:pt x="1232269" y="0"/>
                  <a:pt x="1587684" y="329113"/>
                  <a:pt x="1587684" y="735095"/>
                </a:cubicBezTo>
                <a:cubicBezTo>
                  <a:pt x="1587684" y="1141077"/>
                  <a:pt x="1232269" y="1470190"/>
                  <a:pt x="793842" y="1470190"/>
                </a:cubicBezTo>
                <a:cubicBezTo>
                  <a:pt x="355415" y="1470190"/>
                  <a:pt x="0" y="1141077"/>
                  <a:pt x="0" y="735095"/>
                </a:cubicBezTo>
                <a:cubicBezTo>
                  <a:pt x="0" y="329113"/>
                  <a:pt x="355415" y="0"/>
                  <a:pt x="793842" y="0"/>
                </a:cubicBezTo>
                <a:close/>
              </a:path>
            </a:pathLst>
          </a:custGeom>
          <a:ln w="190500" cap="rnd">
            <a:noFill/>
            <a:prstDash val="solid"/>
          </a:ln>
          <a:effectLst>
            <a:outerShdw sx="1000" sy="1000" algn="bl" rotWithShape="0">
              <a:srgbClr val="000000"/>
            </a:outerShdw>
          </a:effectLst>
          <a:extLst>
            <a:ext uri="{909E8E84-426E-40DD-AFC4-6F175D3DCCD1}">
              <a14:hiddenFill xmlns:a14="http://schemas.microsoft.com/office/drawing/2010/main">
                <a:solidFill>
                  <a:srgbClr val="FFFFFF"/>
                </a:solidFill>
              </a14:hiddenFill>
            </a:ext>
          </a:extLst>
        </p:spPr>
      </p:pic>
      <p:pic>
        <p:nvPicPr>
          <p:cNvPr id="61" name="Picture 60">
            <a:extLst>
              <a:ext uri="{FF2B5EF4-FFF2-40B4-BE49-F238E27FC236}">
                <a16:creationId xmlns:a16="http://schemas.microsoft.com/office/drawing/2014/main" id="{A112459C-8264-D143-BE4E-1833E22E0663}"/>
              </a:ext>
            </a:extLst>
          </p:cNvPr>
          <p:cNvPicPr>
            <a:picLocks noChangeAspect="1"/>
          </p:cNvPicPr>
          <p:nvPr/>
        </p:nvPicPr>
        <p:blipFill>
          <a:blip r:embed="rId6" cstate="email">
            <a:alphaModFix/>
            <a:duotone>
              <a:schemeClr val="bg2">
                <a:shade val="45000"/>
                <a:satMod val="135000"/>
              </a:schemeClr>
              <a:prstClr val="white"/>
            </a:duotone>
            <a:extLst>
              <a:ext uri="{28A0092B-C50C-407E-A947-70E740481C1C}">
                <a14:useLocalDpi xmlns:a14="http://schemas.microsoft.com/office/drawing/2010/main"/>
              </a:ext>
              <a:ext uri="{837473B0-CC2E-450A-ABE3-18F120FF3D39}">
                <a1611:picAttrSrcUrl xmlns:a1611="http://schemas.microsoft.com/office/drawing/2016/11/main" r:id="rId7"/>
              </a:ext>
            </a:extLst>
          </a:blip>
          <a:srcRect/>
          <a:stretch/>
        </p:blipFill>
        <p:spPr>
          <a:xfrm>
            <a:off x="141113" y="3508358"/>
            <a:ext cx="1060374" cy="1020313"/>
          </a:xfrm>
          <a:custGeom>
            <a:avLst/>
            <a:gdLst/>
            <a:ahLst/>
            <a:cxnLst/>
            <a:rect l="l" t="t" r="r" b="b"/>
            <a:pathLst>
              <a:path w="1475716" h="1419962">
                <a:moveTo>
                  <a:pt x="1041060" y="576731"/>
                </a:moveTo>
                <a:lnTo>
                  <a:pt x="1041060" y="869913"/>
                </a:lnTo>
                <a:lnTo>
                  <a:pt x="1264047" y="869913"/>
                </a:lnTo>
                <a:lnTo>
                  <a:pt x="1264047" y="820516"/>
                </a:lnTo>
                <a:lnTo>
                  <a:pt x="1100257" y="820516"/>
                </a:lnTo>
                <a:lnTo>
                  <a:pt x="1100257" y="740721"/>
                </a:lnTo>
                <a:lnTo>
                  <a:pt x="1247448" y="740721"/>
                </a:lnTo>
                <a:lnTo>
                  <a:pt x="1247448" y="691324"/>
                </a:lnTo>
                <a:lnTo>
                  <a:pt x="1100257" y="691324"/>
                </a:lnTo>
                <a:lnTo>
                  <a:pt x="1100257" y="626328"/>
                </a:lnTo>
                <a:lnTo>
                  <a:pt x="1258447" y="626328"/>
                </a:lnTo>
                <a:lnTo>
                  <a:pt x="1258447" y="576731"/>
                </a:lnTo>
                <a:close/>
                <a:moveTo>
                  <a:pt x="764835" y="576731"/>
                </a:moveTo>
                <a:lnTo>
                  <a:pt x="764835" y="869913"/>
                </a:lnTo>
                <a:lnTo>
                  <a:pt x="987822" y="869913"/>
                </a:lnTo>
                <a:lnTo>
                  <a:pt x="987822" y="820516"/>
                </a:lnTo>
                <a:lnTo>
                  <a:pt x="824032" y="820516"/>
                </a:lnTo>
                <a:lnTo>
                  <a:pt x="824032" y="740721"/>
                </a:lnTo>
                <a:lnTo>
                  <a:pt x="971223" y="740721"/>
                </a:lnTo>
                <a:lnTo>
                  <a:pt x="971223" y="691324"/>
                </a:lnTo>
                <a:lnTo>
                  <a:pt x="824032" y="691324"/>
                </a:lnTo>
                <a:lnTo>
                  <a:pt x="824032" y="626328"/>
                </a:lnTo>
                <a:lnTo>
                  <a:pt x="982222" y="626328"/>
                </a:lnTo>
                <a:lnTo>
                  <a:pt x="982222" y="576731"/>
                </a:lnTo>
                <a:close/>
                <a:moveTo>
                  <a:pt x="470160" y="576731"/>
                </a:moveTo>
                <a:lnTo>
                  <a:pt x="470160" y="869913"/>
                </a:lnTo>
                <a:lnTo>
                  <a:pt x="525157" y="869913"/>
                </a:lnTo>
                <a:lnTo>
                  <a:pt x="525157" y="678725"/>
                </a:lnTo>
                <a:lnTo>
                  <a:pt x="643350" y="869913"/>
                </a:lnTo>
                <a:lnTo>
                  <a:pt x="702746" y="869913"/>
                </a:lnTo>
                <a:lnTo>
                  <a:pt x="702746" y="576731"/>
                </a:lnTo>
                <a:lnTo>
                  <a:pt x="647749" y="576731"/>
                </a:lnTo>
                <a:lnTo>
                  <a:pt x="647749" y="772519"/>
                </a:lnTo>
                <a:lnTo>
                  <a:pt x="527757" y="576731"/>
                </a:lnTo>
                <a:close/>
                <a:moveTo>
                  <a:pt x="295929" y="571731"/>
                </a:moveTo>
                <a:cubicBezTo>
                  <a:pt x="273397" y="571731"/>
                  <a:pt x="254165" y="575131"/>
                  <a:pt x="238233" y="581931"/>
                </a:cubicBezTo>
                <a:cubicBezTo>
                  <a:pt x="222300" y="588730"/>
                  <a:pt x="210101" y="598630"/>
                  <a:pt x="201635" y="611629"/>
                </a:cubicBezTo>
                <a:cubicBezTo>
                  <a:pt x="193169" y="624628"/>
                  <a:pt x="188935" y="638594"/>
                  <a:pt x="188935" y="653526"/>
                </a:cubicBezTo>
                <a:cubicBezTo>
                  <a:pt x="188935" y="676725"/>
                  <a:pt x="197935" y="696391"/>
                  <a:pt x="215934" y="712523"/>
                </a:cubicBezTo>
                <a:cubicBezTo>
                  <a:pt x="228733" y="723989"/>
                  <a:pt x="250998" y="733655"/>
                  <a:pt x="282730" y="741521"/>
                </a:cubicBezTo>
                <a:cubicBezTo>
                  <a:pt x="307395" y="747654"/>
                  <a:pt x="323194" y="751920"/>
                  <a:pt x="330127" y="754320"/>
                </a:cubicBezTo>
                <a:cubicBezTo>
                  <a:pt x="340260" y="757920"/>
                  <a:pt x="347359" y="762153"/>
                  <a:pt x="351426" y="767020"/>
                </a:cubicBezTo>
                <a:cubicBezTo>
                  <a:pt x="355492" y="771886"/>
                  <a:pt x="357525" y="777786"/>
                  <a:pt x="357525" y="784718"/>
                </a:cubicBezTo>
                <a:cubicBezTo>
                  <a:pt x="357525" y="795518"/>
                  <a:pt x="352692" y="804951"/>
                  <a:pt x="343026" y="813017"/>
                </a:cubicBezTo>
                <a:cubicBezTo>
                  <a:pt x="333360" y="821083"/>
                  <a:pt x="318994" y="825116"/>
                  <a:pt x="299929" y="825116"/>
                </a:cubicBezTo>
                <a:cubicBezTo>
                  <a:pt x="281930" y="825116"/>
                  <a:pt x="267631" y="820583"/>
                  <a:pt x="257031" y="811517"/>
                </a:cubicBezTo>
                <a:cubicBezTo>
                  <a:pt x="246432" y="802451"/>
                  <a:pt x="239399" y="788252"/>
                  <a:pt x="235933" y="768919"/>
                </a:cubicBezTo>
                <a:lnTo>
                  <a:pt x="178336" y="774519"/>
                </a:lnTo>
                <a:cubicBezTo>
                  <a:pt x="182203" y="807317"/>
                  <a:pt x="194069" y="832282"/>
                  <a:pt x="213934" y="849414"/>
                </a:cubicBezTo>
                <a:cubicBezTo>
                  <a:pt x="233799" y="866547"/>
                  <a:pt x="262264" y="875113"/>
                  <a:pt x="299329" y="875113"/>
                </a:cubicBezTo>
                <a:cubicBezTo>
                  <a:pt x="324794" y="875113"/>
                  <a:pt x="346059" y="871546"/>
                  <a:pt x="363125" y="864414"/>
                </a:cubicBezTo>
                <a:cubicBezTo>
                  <a:pt x="380190" y="857281"/>
                  <a:pt x="393390" y="846381"/>
                  <a:pt x="402722" y="831716"/>
                </a:cubicBezTo>
                <a:cubicBezTo>
                  <a:pt x="412055" y="817050"/>
                  <a:pt x="416722" y="801317"/>
                  <a:pt x="416722" y="784518"/>
                </a:cubicBezTo>
                <a:cubicBezTo>
                  <a:pt x="416722" y="765986"/>
                  <a:pt x="412822" y="750421"/>
                  <a:pt x="405022" y="737821"/>
                </a:cubicBezTo>
                <a:cubicBezTo>
                  <a:pt x="397223" y="725222"/>
                  <a:pt x="386423" y="715289"/>
                  <a:pt x="372624" y="708023"/>
                </a:cubicBezTo>
                <a:cubicBezTo>
                  <a:pt x="358825" y="700757"/>
                  <a:pt x="337526" y="693724"/>
                  <a:pt x="308728" y="686924"/>
                </a:cubicBezTo>
                <a:cubicBezTo>
                  <a:pt x="279930" y="680125"/>
                  <a:pt x="261798" y="673592"/>
                  <a:pt x="254332" y="667326"/>
                </a:cubicBezTo>
                <a:cubicBezTo>
                  <a:pt x="248465" y="662393"/>
                  <a:pt x="245532" y="656460"/>
                  <a:pt x="245532" y="649527"/>
                </a:cubicBezTo>
                <a:cubicBezTo>
                  <a:pt x="245532" y="641927"/>
                  <a:pt x="248665" y="635861"/>
                  <a:pt x="254931" y="631328"/>
                </a:cubicBezTo>
                <a:cubicBezTo>
                  <a:pt x="264664" y="624262"/>
                  <a:pt x="278130" y="620728"/>
                  <a:pt x="295329" y="620728"/>
                </a:cubicBezTo>
                <a:cubicBezTo>
                  <a:pt x="311995" y="620728"/>
                  <a:pt x="324494" y="624028"/>
                  <a:pt x="332827" y="630628"/>
                </a:cubicBezTo>
                <a:cubicBezTo>
                  <a:pt x="341160" y="637227"/>
                  <a:pt x="346593" y="648060"/>
                  <a:pt x="349126" y="663126"/>
                </a:cubicBezTo>
                <a:lnTo>
                  <a:pt x="408322" y="660526"/>
                </a:lnTo>
                <a:cubicBezTo>
                  <a:pt x="407389" y="633594"/>
                  <a:pt x="397623" y="612062"/>
                  <a:pt x="379024" y="595930"/>
                </a:cubicBezTo>
                <a:cubicBezTo>
                  <a:pt x="360425" y="579798"/>
                  <a:pt x="332727" y="571731"/>
                  <a:pt x="295929" y="571731"/>
                </a:cubicBezTo>
                <a:close/>
                <a:moveTo>
                  <a:pt x="737858" y="0"/>
                </a:moveTo>
                <a:cubicBezTo>
                  <a:pt x="1145366" y="0"/>
                  <a:pt x="1475716" y="317869"/>
                  <a:pt x="1475716" y="709981"/>
                </a:cubicBezTo>
                <a:cubicBezTo>
                  <a:pt x="1475716" y="1102093"/>
                  <a:pt x="1145366" y="1419962"/>
                  <a:pt x="737858" y="1419962"/>
                </a:cubicBezTo>
                <a:cubicBezTo>
                  <a:pt x="330350" y="1419962"/>
                  <a:pt x="0" y="1102093"/>
                  <a:pt x="0" y="709981"/>
                </a:cubicBezTo>
                <a:cubicBezTo>
                  <a:pt x="0" y="317869"/>
                  <a:pt x="330350" y="0"/>
                  <a:pt x="737858" y="0"/>
                </a:cubicBezTo>
                <a:close/>
              </a:path>
            </a:pathLst>
          </a:custGeom>
        </p:spPr>
      </p:pic>
      <p:pic>
        <p:nvPicPr>
          <p:cNvPr id="62" name="Picture 61">
            <a:extLst>
              <a:ext uri="{FF2B5EF4-FFF2-40B4-BE49-F238E27FC236}">
                <a16:creationId xmlns:a16="http://schemas.microsoft.com/office/drawing/2014/main" id="{AE15BAF5-B2A7-863A-73C0-647558F79CDC}"/>
              </a:ext>
            </a:extLst>
          </p:cNvPr>
          <p:cNvPicPr>
            <a:picLocks noChangeAspect="1"/>
          </p:cNvPicPr>
          <p:nvPr/>
        </p:nvPicPr>
        <p:blipFill>
          <a:blip r:embed="rId13" cstate="email">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a:xfrm>
            <a:off x="141113" y="176449"/>
            <a:ext cx="1096368" cy="1048554"/>
          </a:xfrm>
          <a:custGeom>
            <a:avLst/>
            <a:gdLst/>
            <a:ahLst/>
            <a:cxnLst/>
            <a:rect l="l" t="t" r="r" b="b"/>
            <a:pathLst>
              <a:path w="1525808" h="1459266">
                <a:moveTo>
                  <a:pt x="677955" y="762168"/>
                </a:moveTo>
                <a:lnTo>
                  <a:pt x="735152" y="832763"/>
                </a:lnTo>
                <a:cubicBezTo>
                  <a:pt x="725552" y="840763"/>
                  <a:pt x="716686" y="846496"/>
                  <a:pt x="708553" y="849962"/>
                </a:cubicBezTo>
                <a:cubicBezTo>
                  <a:pt x="700420" y="853429"/>
                  <a:pt x="691954" y="855162"/>
                  <a:pt x="683155" y="855162"/>
                </a:cubicBezTo>
                <a:cubicBezTo>
                  <a:pt x="669822" y="855162"/>
                  <a:pt x="659190" y="851329"/>
                  <a:pt x="651257" y="843663"/>
                </a:cubicBezTo>
                <a:cubicBezTo>
                  <a:pt x="643324" y="835997"/>
                  <a:pt x="639357" y="826097"/>
                  <a:pt x="639357" y="813965"/>
                </a:cubicBezTo>
                <a:cubicBezTo>
                  <a:pt x="639357" y="804365"/>
                  <a:pt x="642557" y="794966"/>
                  <a:pt x="648957" y="785766"/>
                </a:cubicBezTo>
                <a:cubicBezTo>
                  <a:pt x="655356" y="776567"/>
                  <a:pt x="665023" y="768701"/>
                  <a:pt x="677955" y="762168"/>
                </a:cubicBezTo>
                <a:close/>
                <a:moveTo>
                  <a:pt x="701954" y="637775"/>
                </a:moveTo>
                <a:cubicBezTo>
                  <a:pt x="711153" y="637775"/>
                  <a:pt x="718453" y="640309"/>
                  <a:pt x="723852" y="645375"/>
                </a:cubicBezTo>
                <a:cubicBezTo>
                  <a:pt x="729252" y="650441"/>
                  <a:pt x="731952" y="656574"/>
                  <a:pt x="731952" y="663774"/>
                </a:cubicBezTo>
                <a:cubicBezTo>
                  <a:pt x="731952" y="672307"/>
                  <a:pt x="726352" y="680906"/>
                  <a:pt x="715153" y="689572"/>
                </a:cubicBezTo>
                <a:lnTo>
                  <a:pt x="699954" y="701171"/>
                </a:lnTo>
                <a:lnTo>
                  <a:pt x="686155" y="685172"/>
                </a:lnTo>
                <a:cubicBezTo>
                  <a:pt x="677622" y="675306"/>
                  <a:pt x="673355" y="666907"/>
                  <a:pt x="673355" y="659974"/>
                </a:cubicBezTo>
                <a:cubicBezTo>
                  <a:pt x="673355" y="654108"/>
                  <a:pt x="675889" y="648941"/>
                  <a:pt x="680955" y="644475"/>
                </a:cubicBezTo>
                <a:cubicBezTo>
                  <a:pt x="686021" y="640009"/>
                  <a:pt x="693021" y="637775"/>
                  <a:pt x="701954" y="637775"/>
                </a:cubicBezTo>
                <a:close/>
                <a:moveTo>
                  <a:pt x="860437" y="603177"/>
                </a:moveTo>
                <a:lnTo>
                  <a:pt x="930433" y="896360"/>
                </a:lnTo>
                <a:lnTo>
                  <a:pt x="994629" y="896360"/>
                </a:lnTo>
                <a:lnTo>
                  <a:pt x="1052825" y="677173"/>
                </a:lnTo>
                <a:lnTo>
                  <a:pt x="1111222" y="896360"/>
                </a:lnTo>
                <a:lnTo>
                  <a:pt x="1174018" y="896360"/>
                </a:lnTo>
                <a:lnTo>
                  <a:pt x="1245214" y="603177"/>
                </a:lnTo>
                <a:lnTo>
                  <a:pt x="1185617" y="603177"/>
                </a:lnTo>
                <a:lnTo>
                  <a:pt x="1140620" y="807965"/>
                </a:lnTo>
                <a:lnTo>
                  <a:pt x="1089223" y="603177"/>
                </a:lnTo>
                <a:lnTo>
                  <a:pt x="1018827" y="603177"/>
                </a:lnTo>
                <a:lnTo>
                  <a:pt x="965231" y="804565"/>
                </a:lnTo>
                <a:lnTo>
                  <a:pt x="921033" y="603177"/>
                </a:lnTo>
                <a:close/>
                <a:moveTo>
                  <a:pt x="298885" y="603177"/>
                </a:moveTo>
                <a:lnTo>
                  <a:pt x="298885" y="896360"/>
                </a:lnTo>
                <a:lnTo>
                  <a:pt x="353882" y="896360"/>
                </a:lnTo>
                <a:lnTo>
                  <a:pt x="353882" y="705171"/>
                </a:lnTo>
                <a:lnTo>
                  <a:pt x="472075" y="896360"/>
                </a:lnTo>
                <a:lnTo>
                  <a:pt x="531471" y="896360"/>
                </a:lnTo>
                <a:lnTo>
                  <a:pt x="531471" y="603177"/>
                </a:lnTo>
                <a:lnTo>
                  <a:pt x="476474" y="603177"/>
                </a:lnTo>
                <a:lnTo>
                  <a:pt x="476474" y="798965"/>
                </a:lnTo>
                <a:lnTo>
                  <a:pt x="356482" y="603177"/>
                </a:lnTo>
                <a:close/>
                <a:moveTo>
                  <a:pt x="700554" y="598178"/>
                </a:moveTo>
                <a:cubicBezTo>
                  <a:pt x="674289" y="598178"/>
                  <a:pt x="654056" y="604344"/>
                  <a:pt x="639857" y="616677"/>
                </a:cubicBezTo>
                <a:cubicBezTo>
                  <a:pt x="625658" y="629009"/>
                  <a:pt x="618559" y="644042"/>
                  <a:pt x="618559" y="661774"/>
                </a:cubicBezTo>
                <a:cubicBezTo>
                  <a:pt x="618559" y="671373"/>
                  <a:pt x="621092" y="681539"/>
                  <a:pt x="626158" y="692272"/>
                </a:cubicBezTo>
                <a:cubicBezTo>
                  <a:pt x="631225" y="703005"/>
                  <a:pt x="638757" y="714304"/>
                  <a:pt x="648757" y="726170"/>
                </a:cubicBezTo>
                <a:cubicBezTo>
                  <a:pt x="626492" y="737236"/>
                  <a:pt x="609759" y="750268"/>
                  <a:pt x="598560" y="765268"/>
                </a:cubicBezTo>
                <a:cubicBezTo>
                  <a:pt x="587361" y="780267"/>
                  <a:pt x="581761" y="797166"/>
                  <a:pt x="581761" y="815964"/>
                </a:cubicBezTo>
                <a:cubicBezTo>
                  <a:pt x="581761" y="836630"/>
                  <a:pt x="588894" y="854895"/>
                  <a:pt x="603160" y="870761"/>
                </a:cubicBezTo>
                <a:cubicBezTo>
                  <a:pt x="621559" y="891293"/>
                  <a:pt x="649023" y="901559"/>
                  <a:pt x="685555" y="901559"/>
                </a:cubicBezTo>
                <a:cubicBezTo>
                  <a:pt x="703953" y="901559"/>
                  <a:pt x="719819" y="899026"/>
                  <a:pt x="733152" y="893960"/>
                </a:cubicBezTo>
                <a:cubicBezTo>
                  <a:pt x="746484" y="888893"/>
                  <a:pt x="759083" y="881027"/>
                  <a:pt x="770949" y="870361"/>
                </a:cubicBezTo>
                <a:cubicBezTo>
                  <a:pt x="786282" y="884627"/>
                  <a:pt x="802281" y="895826"/>
                  <a:pt x="818946" y="903959"/>
                </a:cubicBezTo>
                <a:lnTo>
                  <a:pt x="852944" y="860562"/>
                </a:lnTo>
                <a:cubicBezTo>
                  <a:pt x="848278" y="858295"/>
                  <a:pt x="840978" y="853662"/>
                  <a:pt x="831046" y="846663"/>
                </a:cubicBezTo>
                <a:cubicBezTo>
                  <a:pt x="821113" y="839663"/>
                  <a:pt x="813013" y="833230"/>
                  <a:pt x="806747" y="827364"/>
                </a:cubicBezTo>
                <a:cubicBezTo>
                  <a:pt x="811014" y="821764"/>
                  <a:pt x="815013" y="814798"/>
                  <a:pt x="818746" y="806465"/>
                </a:cubicBezTo>
                <a:cubicBezTo>
                  <a:pt x="822479" y="798132"/>
                  <a:pt x="826879" y="784966"/>
                  <a:pt x="831946" y="766967"/>
                </a:cubicBezTo>
                <a:lnTo>
                  <a:pt x="781149" y="755368"/>
                </a:lnTo>
                <a:cubicBezTo>
                  <a:pt x="777682" y="769101"/>
                  <a:pt x="773549" y="780233"/>
                  <a:pt x="768749" y="788766"/>
                </a:cubicBezTo>
                <a:lnTo>
                  <a:pt x="727952" y="734969"/>
                </a:lnTo>
                <a:cubicBezTo>
                  <a:pt x="749417" y="721504"/>
                  <a:pt x="763683" y="709438"/>
                  <a:pt x="770749" y="698772"/>
                </a:cubicBezTo>
                <a:cubicBezTo>
                  <a:pt x="777816" y="688106"/>
                  <a:pt x="781349" y="676840"/>
                  <a:pt x="781349" y="664974"/>
                </a:cubicBezTo>
                <a:cubicBezTo>
                  <a:pt x="781349" y="646308"/>
                  <a:pt x="774216" y="630509"/>
                  <a:pt x="759950" y="617577"/>
                </a:cubicBezTo>
                <a:cubicBezTo>
                  <a:pt x="745684" y="604644"/>
                  <a:pt x="725885" y="598178"/>
                  <a:pt x="700554" y="598178"/>
                </a:cubicBezTo>
                <a:close/>
                <a:moveTo>
                  <a:pt x="762904" y="0"/>
                </a:moveTo>
                <a:cubicBezTo>
                  <a:pt x="1184244" y="0"/>
                  <a:pt x="1525808" y="326668"/>
                  <a:pt x="1525808" y="729633"/>
                </a:cubicBezTo>
                <a:cubicBezTo>
                  <a:pt x="1525808" y="1132598"/>
                  <a:pt x="1184244" y="1459266"/>
                  <a:pt x="762904" y="1459266"/>
                </a:cubicBezTo>
                <a:cubicBezTo>
                  <a:pt x="341564" y="1459266"/>
                  <a:pt x="0" y="1132598"/>
                  <a:pt x="0" y="729633"/>
                </a:cubicBezTo>
                <a:cubicBezTo>
                  <a:pt x="0" y="326668"/>
                  <a:pt x="341564" y="0"/>
                  <a:pt x="762904" y="0"/>
                </a:cubicBezTo>
                <a:close/>
              </a:path>
            </a:pathLst>
          </a:custGeom>
          <a:ln w="190500" cap="rnd">
            <a:noFill/>
            <a:prstDash val="solid"/>
          </a:ln>
          <a:effectLst>
            <a:outerShdw sx="1000" sy="1000" algn="bl" rotWithShape="0">
              <a:srgbClr val="000000"/>
            </a:outerShdw>
          </a:effectLst>
        </p:spPr>
      </p:pic>
      <p:sp>
        <p:nvSpPr>
          <p:cNvPr id="3" name="Text 0">
            <a:extLst>
              <a:ext uri="{FF2B5EF4-FFF2-40B4-BE49-F238E27FC236}">
                <a16:creationId xmlns:a16="http://schemas.microsoft.com/office/drawing/2014/main" id="{19BF8305-AD86-8163-EB4D-CEC9170195B8}"/>
              </a:ext>
            </a:extLst>
          </p:cNvPr>
          <p:cNvSpPr/>
          <p:nvPr/>
        </p:nvSpPr>
        <p:spPr>
          <a:xfrm>
            <a:off x="2400399" y="339707"/>
            <a:ext cx="8326973" cy="714878"/>
          </a:xfrm>
          <a:prstGeom prst="rect">
            <a:avLst/>
          </a:prstGeom>
          <a:noFill/>
          <a:ln/>
        </p:spPr>
        <p:txBody>
          <a:bodyPr wrap="square" lIns="120000" tIns="0" rIns="0" bIns="0" rtlCol="0" anchor="t"/>
          <a:lstStyle/>
          <a:p>
            <a:pPr defTabSz="761970">
              <a:lnSpc>
                <a:spcPts val="4625"/>
              </a:lnSpc>
            </a:pPr>
            <a:r>
              <a:rPr lang="en-US" sz="3600" b="1">
                <a:solidFill>
                  <a:prstClr val="white"/>
                </a:solidFill>
                <a:latin typeface="Arial" panose="020B0604020202020204" pitchFamily="34" charset="0"/>
                <a:ea typeface="Poppins Light" pitchFamily="34" charset="-122"/>
                <a:cs typeface="Arial" panose="020B0604020202020204" pitchFamily="34" charset="0"/>
              </a:rPr>
              <a:t>Case Study Focus</a:t>
            </a:r>
            <a:endParaRPr lang="en-US" sz="3600" b="1">
              <a:solidFill>
                <a:prstClr val="white"/>
              </a:solidFill>
              <a:latin typeface="Arial" panose="020B0604020202020204" pitchFamily="34" charset="0"/>
              <a:cs typeface="Arial" panose="020B0604020202020204" pitchFamily="34" charset="0"/>
            </a:endParaRPr>
          </a:p>
        </p:txBody>
      </p:sp>
      <p:sp>
        <p:nvSpPr>
          <p:cNvPr id="16" name="Content Placeholder 2">
            <a:extLst>
              <a:ext uri="{FF2B5EF4-FFF2-40B4-BE49-F238E27FC236}">
                <a16:creationId xmlns:a16="http://schemas.microsoft.com/office/drawing/2014/main" id="{FCF74C02-F7E3-B7AB-20C2-34FAF27E1214}"/>
              </a:ext>
            </a:extLst>
          </p:cNvPr>
          <p:cNvSpPr txBox="1">
            <a:spLocks/>
          </p:cNvSpPr>
          <p:nvPr/>
        </p:nvSpPr>
        <p:spPr>
          <a:xfrm>
            <a:off x="2411435" y="1079839"/>
            <a:ext cx="3516198" cy="1115787"/>
          </a:xfrm>
          <a:prstGeom prst="rect">
            <a:avLst/>
          </a:prstGeom>
          <a:noFill/>
        </p:spPr>
        <p:txBody>
          <a:bodyPr lIns="12960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097280">
              <a:lnSpc>
                <a:spcPct val="100000"/>
              </a:lnSpc>
              <a:spcBef>
                <a:spcPts val="1200"/>
              </a:spcBef>
              <a:spcAft>
                <a:spcPts val="960"/>
              </a:spcAft>
              <a:buNone/>
              <a:defRPr/>
            </a:pPr>
            <a:r>
              <a:rPr lang="en-GB" b="1">
                <a:solidFill>
                  <a:prstClr val="white"/>
                </a:solidFill>
                <a:latin typeface="Arial" panose="020B0604020202020204" pitchFamily="34" charset="0"/>
                <a:ea typeface="Calibri" panose="020F0502020204030204" pitchFamily="34" charset="0"/>
                <a:cs typeface="Arial" panose="020B0604020202020204" pitchFamily="34" charset="0"/>
              </a:rPr>
              <a:t>Thanet:              </a:t>
            </a:r>
            <a:r>
              <a:rPr lang="en-GB" sz="2400" b="1">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Suicide Prevention Strategy</a:t>
            </a:r>
            <a:endParaRPr lang="en-GB" sz="240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endParaRPr>
          </a:p>
        </p:txBody>
      </p:sp>
      <p:pic>
        <p:nvPicPr>
          <p:cNvPr id="24" name="Picture 23">
            <a:extLst>
              <a:ext uri="{FF2B5EF4-FFF2-40B4-BE49-F238E27FC236}">
                <a16:creationId xmlns:a16="http://schemas.microsoft.com/office/drawing/2014/main" id="{6D1F4575-C5D8-B875-9188-4DD04C8D6293}"/>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2438840" y="2406294"/>
            <a:ext cx="4836583" cy="2914397"/>
          </a:xfrm>
          <a:prstGeom prst="rect">
            <a:avLst/>
          </a:prstGeom>
        </p:spPr>
      </p:pic>
      <p:graphicFrame>
        <p:nvGraphicFramePr>
          <p:cNvPr id="29" name="Table 28">
            <a:extLst>
              <a:ext uri="{FF2B5EF4-FFF2-40B4-BE49-F238E27FC236}">
                <a16:creationId xmlns:a16="http://schemas.microsoft.com/office/drawing/2014/main" id="{70B65423-B829-DC6F-35D8-59D4721C9677}"/>
              </a:ext>
            </a:extLst>
          </p:cNvPr>
          <p:cNvGraphicFramePr>
            <a:graphicFrameLocks noGrp="1"/>
          </p:cNvGraphicFramePr>
          <p:nvPr>
            <p:extLst>
              <p:ext uri="{D42A27DB-BD31-4B8C-83A1-F6EECF244321}">
                <p14:modId xmlns:p14="http://schemas.microsoft.com/office/powerpoint/2010/main" val="1366504668"/>
              </p:ext>
            </p:extLst>
          </p:nvPr>
        </p:nvGraphicFramePr>
        <p:xfrm>
          <a:off x="7334868" y="2813933"/>
          <a:ext cx="4836583" cy="2136144"/>
        </p:xfrm>
        <a:graphic>
          <a:graphicData uri="http://schemas.openxmlformats.org/drawingml/2006/table">
            <a:tbl>
              <a:tblPr>
                <a:tableStyleId>{5C22544A-7EE6-4342-B048-85BDC9FD1C3A}</a:tableStyleId>
              </a:tblPr>
              <a:tblGrid>
                <a:gridCol w="3442181">
                  <a:extLst>
                    <a:ext uri="{9D8B030D-6E8A-4147-A177-3AD203B41FA5}">
                      <a16:colId xmlns:a16="http://schemas.microsoft.com/office/drawing/2014/main" val="2593910825"/>
                    </a:ext>
                  </a:extLst>
                </a:gridCol>
                <a:gridCol w="1394402">
                  <a:extLst>
                    <a:ext uri="{9D8B030D-6E8A-4147-A177-3AD203B41FA5}">
                      <a16:colId xmlns:a16="http://schemas.microsoft.com/office/drawing/2014/main" val="1261789145"/>
                    </a:ext>
                  </a:extLst>
                </a:gridCol>
              </a:tblGrid>
              <a:tr h="261938">
                <a:tc>
                  <a:txBody>
                    <a:bodyPr/>
                    <a:lstStyle/>
                    <a:p>
                      <a:pPr algn="l" fontAlgn="b"/>
                      <a:r>
                        <a:rPr lang="en-GB" sz="1700" u="none" strike="noStrike">
                          <a:effectLst/>
                          <a:latin typeface="Arial" panose="020B0604020202020204" pitchFamily="34" charset="0"/>
                          <a:cs typeface="Arial" panose="020B0604020202020204" pitchFamily="34" charset="0"/>
                        </a:rPr>
                        <a:t>Employment productivity losses</a:t>
                      </a:r>
                      <a:endParaRPr lang="en-GB" sz="1700" b="0" i="0" u="none" strike="noStrike">
                        <a:solidFill>
                          <a:srgbClr val="000000"/>
                        </a:solidFill>
                        <a:effectLst/>
                        <a:latin typeface="Arial" panose="020B0604020202020204" pitchFamily="34" charset="0"/>
                        <a:cs typeface="Arial" panose="020B0604020202020204" pitchFamily="34" charset="0"/>
                      </a:endParaRPr>
                    </a:p>
                  </a:txBody>
                  <a:tcPr marL="7938" marR="7938" marT="7938" marB="0" anchor="b"/>
                </a:tc>
                <a:tc>
                  <a:txBody>
                    <a:bodyPr/>
                    <a:lstStyle/>
                    <a:p>
                      <a:pPr algn="r" fontAlgn="b"/>
                      <a:r>
                        <a:rPr lang="en-GB" sz="1700" u="none" strike="noStrike">
                          <a:effectLst/>
                          <a:latin typeface="Arial" panose="020B0604020202020204" pitchFamily="34" charset="0"/>
                          <a:cs typeface="Arial" panose="020B0604020202020204" pitchFamily="34" charset="0"/>
                        </a:rPr>
                        <a:t>£83,054,025</a:t>
                      </a:r>
                      <a:endParaRPr lang="en-GB" sz="1700" b="0" i="0" u="none" strike="noStrike">
                        <a:solidFill>
                          <a:srgbClr val="000000"/>
                        </a:solidFill>
                        <a:effectLst/>
                        <a:latin typeface="Arial" panose="020B0604020202020204" pitchFamily="34" charset="0"/>
                        <a:cs typeface="Arial" panose="020B0604020202020204" pitchFamily="34" charset="0"/>
                      </a:endParaRPr>
                    </a:p>
                  </a:txBody>
                  <a:tcPr marL="7938" marR="7938" marT="7938" marB="0" anchor="b"/>
                </a:tc>
                <a:extLst>
                  <a:ext uri="{0D108BD9-81ED-4DB2-BD59-A6C34878D82A}">
                    <a16:rowId xmlns:a16="http://schemas.microsoft.com/office/drawing/2014/main" val="3743747394"/>
                  </a:ext>
                </a:extLst>
              </a:tr>
              <a:tr h="261938">
                <a:tc>
                  <a:txBody>
                    <a:bodyPr/>
                    <a:lstStyle/>
                    <a:p>
                      <a:pPr algn="l" fontAlgn="b"/>
                      <a:r>
                        <a:rPr lang="en-GB" sz="1700" u="none" strike="noStrike">
                          <a:effectLst/>
                          <a:latin typeface="Arial" panose="020B0604020202020204" pitchFamily="34" charset="0"/>
                          <a:cs typeface="Arial" panose="020B0604020202020204" pitchFamily="34" charset="0"/>
                        </a:rPr>
                        <a:t>Other productivity losses</a:t>
                      </a:r>
                      <a:endParaRPr lang="en-GB" sz="1700" b="0" i="0" u="none" strike="noStrike">
                        <a:solidFill>
                          <a:srgbClr val="000000"/>
                        </a:solidFill>
                        <a:effectLst/>
                        <a:latin typeface="Arial" panose="020B0604020202020204" pitchFamily="34" charset="0"/>
                        <a:cs typeface="Arial" panose="020B0604020202020204" pitchFamily="34" charset="0"/>
                      </a:endParaRPr>
                    </a:p>
                  </a:txBody>
                  <a:tcPr marL="7938" marR="7938" marT="7938" marB="0" anchor="b"/>
                </a:tc>
                <a:tc>
                  <a:txBody>
                    <a:bodyPr/>
                    <a:lstStyle/>
                    <a:p>
                      <a:pPr algn="r" fontAlgn="b"/>
                      <a:r>
                        <a:rPr lang="en-GB" sz="1700" u="none" strike="noStrike">
                          <a:effectLst/>
                          <a:latin typeface="Arial" panose="020B0604020202020204" pitchFamily="34" charset="0"/>
                          <a:cs typeface="Arial" panose="020B0604020202020204" pitchFamily="34" charset="0"/>
                        </a:rPr>
                        <a:t>£48,075,227</a:t>
                      </a:r>
                      <a:endParaRPr lang="en-GB" sz="1700" b="0" i="0" u="none" strike="noStrike">
                        <a:solidFill>
                          <a:srgbClr val="000000"/>
                        </a:solidFill>
                        <a:effectLst/>
                        <a:latin typeface="Arial" panose="020B0604020202020204" pitchFamily="34" charset="0"/>
                        <a:cs typeface="Arial" panose="020B0604020202020204" pitchFamily="34" charset="0"/>
                      </a:endParaRPr>
                    </a:p>
                  </a:txBody>
                  <a:tcPr marL="7938" marR="7938" marT="7938" marB="0" anchor="b"/>
                </a:tc>
                <a:extLst>
                  <a:ext uri="{0D108BD9-81ED-4DB2-BD59-A6C34878D82A}">
                    <a16:rowId xmlns:a16="http://schemas.microsoft.com/office/drawing/2014/main" val="2670700015"/>
                  </a:ext>
                </a:extLst>
              </a:tr>
              <a:tr h="261938">
                <a:tc>
                  <a:txBody>
                    <a:bodyPr/>
                    <a:lstStyle/>
                    <a:p>
                      <a:pPr algn="l" fontAlgn="b"/>
                      <a:r>
                        <a:rPr lang="en-GB" sz="1700" u="none" strike="noStrike">
                          <a:effectLst/>
                          <a:latin typeface="Arial" panose="020B0604020202020204" pitchFamily="34" charset="0"/>
                          <a:cs typeface="Arial" panose="020B0604020202020204" pitchFamily="34" charset="0"/>
                        </a:rPr>
                        <a:t>Intangible costs</a:t>
                      </a:r>
                      <a:endParaRPr lang="en-GB" sz="1700" b="0" i="0" u="none" strike="noStrike">
                        <a:solidFill>
                          <a:srgbClr val="000000"/>
                        </a:solidFill>
                        <a:effectLst/>
                        <a:latin typeface="Arial" panose="020B0604020202020204" pitchFamily="34" charset="0"/>
                        <a:cs typeface="Arial" panose="020B0604020202020204" pitchFamily="34" charset="0"/>
                      </a:endParaRPr>
                    </a:p>
                  </a:txBody>
                  <a:tcPr marL="7938" marR="7938" marT="7938" marB="0" anchor="b"/>
                </a:tc>
                <a:tc>
                  <a:txBody>
                    <a:bodyPr/>
                    <a:lstStyle/>
                    <a:p>
                      <a:pPr algn="r" fontAlgn="b"/>
                      <a:r>
                        <a:rPr lang="en-GB" sz="1700" u="none" strike="noStrike">
                          <a:effectLst/>
                          <a:latin typeface="Arial" panose="020B0604020202020204" pitchFamily="34" charset="0"/>
                          <a:cs typeface="Arial" panose="020B0604020202020204" pitchFamily="34" charset="0"/>
                        </a:rPr>
                        <a:t>£115,534,524</a:t>
                      </a:r>
                      <a:endParaRPr lang="en-GB" sz="1700" b="0" i="0" u="none" strike="noStrike">
                        <a:solidFill>
                          <a:srgbClr val="000000"/>
                        </a:solidFill>
                        <a:effectLst/>
                        <a:latin typeface="Arial" panose="020B0604020202020204" pitchFamily="34" charset="0"/>
                        <a:cs typeface="Arial" panose="020B0604020202020204" pitchFamily="34" charset="0"/>
                      </a:endParaRPr>
                    </a:p>
                  </a:txBody>
                  <a:tcPr marL="7938" marR="7938" marT="7938" marB="0" anchor="b"/>
                </a:tc>
                <a:extLst>
                  <a:ext uri="{0D108BD9-81ED-4DB2-BD59-A6C34878D82A}">
                    <a16:rowId xmlns:a16="http://schemas.microsoft.com/office/drawing/2014/main" val="1073439789"/>
                  </a:ext>
                </a:extLst>
              </a:tr>
              <a:tr h="261938">
                <a:tc>
                  <a:txBody>
                    <a:bodyPr/>
                    <a:lstStyle/>
                    <a:p>
                      <a:pPr algn="l" fontAlgn="b"/>
                      <a:r>
                        <a:rPr lang="en-GB" sz="1700" u="none" strike="noStrike">
                          <a:effectLst/>
                          <a:latin typeface="Arial" panose="020B0604020202020204" pitchFamily="34" charset="0"/>
                          <a:cs typeface="Arial" panose="020B0604020202020204" pitchFamily="34" charset="0"/>
                        </a:rPr>
                        <a:t>Suicide health care costs</a:t>
                      </a:r>
                      <a:endParaRPr lang="en-GB" sz="1700" b="0" i="0" u="none" strike="noStrike">
                        <a:solidFill>
                          <a:srgbClr val="000000"/>
                        </a:solidFill>
                        <a:effectLst/>
                        <a:latin typeface="Arial" panose="020B0604020202020204" pitchFamily="34" charset="0"/>
                        <a:cs typeface="Arial" panose="020B0604020202020204" pitchFamily="34" charset="0"/>
                      </a:endParaRPr>
                    </a:p>
                  </a:txBody>
                  <a:tcPr marL="7938" marR="7938" marT="7938" marB="0" anchor="b"/>
                </a:tc>
                <a:tc>
                  <a:txBody>
                    <a:bodyPr/>
                    <a:lstStyle/>
                    <a:p>
                      <a:pPr algn="r" fontAlgn="b"/>
                      <a:r>
                        <a:rPr lang="en-GB" sz="1700" u="none" strike="noStrike">
                          <a:effectLst/>
                          <a:latin typeface="Arial" panose="020B0604020202020204" pitchFamily="34" charset="0"/>
                          <a:cs typeface="Arial" panose="020B0604020202020204" pitchFamily="34" charset="0"/>
                        </a:rPr>
                        <a:t>£47,424</a:t>
                      </a:r>
                      <a:endParaRPr lang="en-GB" sz="1700" b="0" i="0" u="none" strike="noStrike">
                        <a:solidFill>
                          <a:srgbClr val="000000"/>
                        </a:solidFill>
                        <a:effectLst/>
                        <a:latin typeface="Arial" panose="020B0604020202020204" pitchFamily="34" charset="0"/>
                        <a:cs typeface="Arial" panose="020B0604020202020204" pitchFamily="34" charset="0"/>
                      </a:endParaRPr>
                    </a:p>
                  </a:txBody>
                  <a:tcPr marL="7938" marR="7938" marT="7938" marB="0" anchor="b"/>
                </a:tc>
                <a:extLst>
                  <a:ext uri="{0D108BD9-81ED-4DB2-BD59-A6C34878D82A}">
                    <a16:rowId xmlns:a16="http://schemas.microsoft.com/office/drawing/2014/main" val="3900598664"/>
                  </a:ext>
                </a:extLst>
              </a:tr>
              <a:tr h="261938">
                <a:tc>
                  <a:txBody>
                    <a:bodyPr/>
                    <a:lstStyle/>
                    <a:p>
                      <a:pPr algn="l" fontAlgn="b"/>
                      <a:r>
                        <a:rPr lang="en-GB" sz="1700" u="none" strike="noStrike">
                          <a:effectLst/>
                          <a:latin typeface="Arial" panose="020B0604020202020204" pitchFamily="34" charset="0"/>
                          <a:cs typeface="Arial" panose="020B0604020202020204" pitchFamily="34" charset="0"/>
                        </a:rPr>
                        <a:t>Self-harm health care costs</a:t>
                      </a:r>
                      <a:endParaRPr lang="en-GB" sz="1700" b="0" i="0" u="none" strike="noStrike">
                        <a:solidFill>
                          <a:srgbClr val="000000"/>
                        </a:solidFill>
                        <a:effectLst/>
                        <a:latin typeface="Arial" panose="020B0604020202020204" pitchFamily="34" charset="0"/>
                        <a:cs typeface="Arial" panose="020B0604020202020204" pitchFamily="34" charset="0"/>
                      </a:endParaRPr>
                    </a:p>
                  </a:txBody>
                  <a:tcPr marL="7938" marR="7938" marT="7938" marB="0" anchor="b"/>
                </a:tc>
                <a:tc>
                  <a:txBody>
                    <a:bodyPr/>
                    <a:lstStyle/>
                    <a:p>
                      <a:pPr algn="r" fontAlgn="b"/>
                      <a:r>
                        <a:rPr lang="en-GB" sz="1700" u="none" strike="noStrike">
                          <a:effectLst/>
                          <a:latin typeface="Arial" panose="020B0604020202020204" pitchFamily="34" charset="0"/>
                          <a:cs typeface="Arial" panose="020B0604020202020204" pitchFamily="34" charset="0"/>
                        </a:rPr>
                        <a:t>£9,958,560</a:t>
                      </a:r>
                      <a:endParaRPr lang="en-GB" sz="1700" b="0" i="0" u="none" strike="noStrike">
                        <a:solidFill>
                          <a:srgbClr val="000000"/>
                        </a:solidFill>
                        <a:effectLst/>
                        <a:latin typeface="Arial" panose="020B0604020202020204" pitchFamily="34" charset="0"/>
                        <a:cs typeface="Arial" panose="020B0604020202020204" pitchFamily="34" charset="0"/>
                      </a:endParaRPr>
                    </a:p>
                  </a:txBody>
                  <a:tcPr marL="7938" marR="7938" marT="7938" marB="0" anchor="b"/>
                </a:tc>
                <a:extLst>
                  <a:ext uri="{0D108BD9-81ED-4DB2-BD59-A6C34878D82A}">
                    <a16:rowId xmlns:a16="http://schemas.microsoft.com/office/drawing/2014/main" val="2543091081"/>
                  </a:ext>
                </a:extLst>
              </a:tr>
              <a:tr h="261938">
                <a:tc>
                  <a:txBody>
                    <a:bodyPr/>
                    <a:lstStyle/>
                    <a:p>
                      <a:pPr algn="l" fontAlgn="b"/>
                      <a:r>
                        <a:rPr lang="en-GB" sz="1700" u="none" strike="noStrike">
                          <a:effectLst/>
                          <a:latin typeface="Arial" panose="020B0604020202020204" pitchFamily="34" charset="0"/>
                          <a:cs typeface="Arial" panose="020B0604020202020204" pitchFamily="34" charset="0"/>
                        </a:rPr>
                        <a:t>Emergency services costs</a:t>
                      </a:r>
                      <a:endParaRPr lang="en-GB" sz="1700" b="0" i="0" u="none" strike="noStrike">
                        <a:solidFill>
                          <a:srgbClr val="000000"/>
                        </a:solidFill>
                        <a:effectLst/>
                        <a:latin typeface="Arial" panose="020B0604020202020204" pitchFamily="34" charset="0"/>
                        <a:cs typeface="Arial" panose="020B0604020202020204" pitchFamily="34" charset="0"/>
                      </a:endParaRPr>
                    </a:p>
                  </a:txBody>
                  <a:tcPr marL="7938" marR="7938" marT="7938" marB="0" anchor="b"/>
                </a:tc>
                <a:tc>
                  <a:txBody>
                    <a:bodyPr/>
                    <a:lstStyle/>
                    <a:p>
                      <a:pPr algn="r" fontAlgn="b"/>
                      <a:r>
                        <a:rPr lang="en-GB" sz="1700" u="none" strike="noStrike">
                          <a:effectLst/>
                          <a:latin typeface="Arial" panose="020B0604020202020204" pitchFamily="34" charset="0"/>
                          <a:cs typeface="Arial" panose="020B0604020202020204" pitchFamily="34" charset="0"/>
                        </a:rPr>
                        <a:t>£174,818</a:t>
                      </a:r>
                      <a:endParaRPr lang="en-GB" sz="1700" b="0" i="0" u="none" strike="noStrike">
                        <a:solidFill>
                          <a:srgbClr val="000000"/>
                        </a:solidFill>
                        <a:effectLst/>
                        <a:latin typeface="Arial" panose="020B0604020202020204" pitchFamily="34" charset="0"/>
                        <a:cs typeface="Arial" panose="020B0604020202020204" pitchFamily="34" charset="0"/>
                      </a:endParaRPr>
                    </a:p>
                  </a:txBody>
                  <a:tcPr marL="7938" marR="7938" marT="7938" marB="0" anchor="b"/>
                </a:tc>
                <a:extLst>
                  <a:ext uri="{0D108BD9-81ED-4DB2-BD59-A6C34878D82A}">
                    <a16:rowId xmlns:a16="http://schemas.microsoft.com/office/drawing/2014/main" val="294346848"/>
                  </a:ext>
                </a:extLst>
              </a:tr>
              <a:tr h="261938">
                <a:tc>
                  <a:txBody>
                    <a:bodyPr/>
                    <a:lstStyle/>
                    <a:p>
                      <a:pPr algn="l" fontAlgn="b"/>
                      <a:r>
                        <a:rPr lang="en-GB" sz="1700" u="none" strike="noStrike">
                          <a:effectLst/>
                          <a:latin typeface="Arial" panose="020B0604020202020204" pitchFamily="34" charset="0"/>
                          <a:cs typeface="Arial" panose="020B0604020202020204" pitchFamily="34" charset="0"/>
                        </a:rPr>
                        <a:t>Coroner / legal costs</a:t>
                      </a:r>
                      <a:endParaRPr lang="en-GB" sz="1700" b="0" i="0" u="none" strike="noStrike">
                        <a:solidFill>
                          <a:srgbClr val="000000"/>
                        </a:solidFill>
                        <a:effectLst/>
                        <a:latin typeface="Arial" panose="020B0604020202020204" pitchFamily="34" charset="0"/>
                        <a:cs typeface="Arial" panose="020B0604020202020204" pitchFamily="34" charset="0"/>
                      </a:endParaRPr>
                    </a:p>
                  </a:txBody>
                  <a:tcPr marL="7938" marR="7938" marT="7938" marB="0" anchor="b"/>
                </a:tc>
                <a:tc>
                  <a:txBody>
                    <a:bodyPr/>
                    <a:lstStyle/>
                    <a:p>
                      <a:pPr algn="r" fontAlgn="b"/>
                      <a:r>
                        <a:rPr lang="en-GB" sz="1700" u="none" strike="noStrike">
                          <a:effectLst/>
                          <a:latin typeface="Arial" panose="020B0604020202020204" pitchFamily="34" charset="0"/>
                          <a:cs typeface="Arial" panose="020B0604020202020204" pitchFamily="34" charset="0"/>
                        </a:rPr>
                        <a:t>£799,626</a:t>
                      </a:r>
                      <a:endParaRPr lang="en-GB" sz="1700" b="0" i="0" u="none" strike="noStrike">
                        <a:solidFill>
                          <a:srgbClr val="000000"/>
                        </a:solidFill>
                        <a:effectLst/>
                        <a:latin typeface="Arial" panose="020B0604020202020204" pitchFamily="34" charset="0"/>
                        <a:cs typeface="Arial" panose="020B0604020202020204" pitchFamily="34" charset="0"/>
                      </a:endParaRPr>
                    </a:p>
                  </a:txBody>
                  <a:tcPr marL="7938" marR="7938" marT="7938" marB="0" anchor="b"/>
                </a:tc>
                <a:extLst>
                  <a:ext uri="{0D108BD9-81ED-4DB2-BD59-A6C34878D82A}">
                    <a16:rowId xmlns:a16="http://schemas.microsoft.com/office/drawing/2014/main" val="1979292036"/>
                  </a:ext>
                </a:extLst>
              </a:tr>
              <a:tr h="261938">
                <a:tc>
                  <a:txBody>
                    <a:bodyPr/>
                    <a:lstStyle/>
                    <a:p>
                      <a:pPr algn="l" fontAlgn="b"/>
                      <a:r>
                        <a:rPr lang="en-GB" sz="1700" u="none" strike="noStrike">
                          <a:effectLst/>
                          <a:latin typeface="Arial" panose="020B0604020202020204" pitchFamily="34" charset="0"/>
                          <a:cs typeface="Arial" panose="020B0604020202020204" pitchFamily="34" charset="0"/>
                        </a:rPr>
                        <a:t>Family costs</a:t>
                      </a:r>
                      <a:endParaRPr lang="en-GB" sz="1700" b="0" i="0" u="none" strike="noStrike">
                        <a:solidFill>
                          <a:srgbClr val="000000"/>
                        </a:solidFill>
                        <a:effectLst/>
                        <a:latin typeface="Arial" panose="020B0604020202020204" pitchFamily="34" charset="0"/>
                        <a:cs typeface="Arial" panose="020B0604020202020204" pitchFamily="34" charset="0"/>
                      </a:endParaRPr>
                    </a:p>
                  </a:txBody>
                  <a:tcPr marL="7938" marR="7938" marT="7938" marB="0" anchor="b"/>
                </a:tc>
                <a:tc>
                  <a:txBody>
                    <a:bodyPr/>
                    <a:lstStyle/>
                    <a:p>
                      <a:pPr algn="r" fontAlgn="b"/>
                      <a:r>
                        <a:rPr lang="en-GB" sz="1700" u="none" strike="noStrike">
                          <a:effectLst/>
                          <a:latin typeface="Arial" panose="020B0604020202020204" pitchFamily="34" charset="0"/>
                          <a:cs typeface="Arial" panose="020B0604020202020204" pitchFamily="34" charset="0"/>
                        </a:rPr>
                        <a:t>£445,859</a:t>
                      </a:r>
                      <a:endParaRPr lang="en-GB" sz="1700" b="0" i="0" u="none" strike="noStrike">
                        <a:solidFill>
                          <a:srgbClr val="000000"/>
                        </a:solidFill>
                        <a:effectLst/>
                        <a:latin typeface="Arial" panose="020B0604020202020204" pitchFamily="34" charset="0"/>
                        <a:cs typeface="Arial" panose="020B0604020202020204" pitchFamily="34" charset="0"/>
                      </a:endParaRPr>
                    </a:p>
                  </a:txBody>
                  <a:tcPr marL="7938" marR="7938" marT="7938" marB="0" anchor="b"/>
                </a:tc>
                <a:extLst>
                  <a:ext uri="{0D108BD9-81ED-4DB2-BD59-A6C34878D82A}">
                    <a16:rowId xmlns:a16="http://schemas.microsoft.com/office/drawing/2014/main" val="1147257240"/>
                  </a:ext>
                </a:extLst>
              </a:tr>
            </a:tbl>
          </a:graphicData>
        </a:graphic>
      </p:graphicFrame>
      <p:sp>
        <p:nvSpPr>
          <p:cNvPr id="51" name="Rectangle 50">
            <a:extLst>
              <a:ext uri="{FF2B5EF4-FFF2-40B4-BE49-F238E27FC236}">
                <a16:creationId xmlns:a16="http://schemas.microsoft.com/office/drawing/2014/main" id="{5AACD0D8-C795-72AD-5B4B-273F52905059}"/>
              </a:ext>
            </a:extLst>
          </p:cNvPr>
          <p:cNvSpPr/>
          <p:nvPr/>
        </p:nvSpPr>
        <p:spPr>
          <a:xfrm>
            <a:off x="7325903" y="2413410"/>
            <a:ext cx="4857132" cy="316491"/>
          </a:xfrm>
          <a:prstGeom prst="rect">
            <a:avLst/>
          </a:prstGeom>
          <a:solidFill>
            <a:srgbClr val="C65A1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r>
              <a:rPr lang="en-GB" sz="1500" b="1">
                <a:solidFill>
                  <a:prstClr val="white"/>
                </a:solidFill>
                <a:latin typeface="Arial" panose="020B0604020202020204" pitchFamily="34" charset="0"/>
                <a:cs typeface="Arial" panose="020B0604020202020204" pitchFamily="34" charset="0"/>
              </a:rPr>
              <a:t>Cost of completed suicides for all 55 coastal towns</a:t>
            </a:r>
          </a:p>
        </p:txBody>
      </p:sp>
      <p:sp>
        <p:nvSpPr>
          <p:cNvPr id="52" name="Rectangle 51">
            <a:extLst>
              <a:ext uri="{FF2B5EF4-FFF2-40B4-BE49-F238E27FC236}">
                <a16:creationId xmlns:a16="http://schemas.microsoft.com/office/drawing/2014/main" id="{B8275C2E-C13C-D504-0E08-A38A62BFBC4C}"/>
              </a:ext>
            </a:extLst>
          </p:cNvPr>
          <p:cNvSpPr/>
          <p:nvPr/>
        </p:nvSpPr>
        <p:spPr>
          <a:xfrm>
            <a:off x="7325903" y="5004201"/>
            <a:ext cx="4866097" cy="316491"/>
          </a:xfrm>
          <a:prstGeom prst="rect">
            <a:avLst/>
          </a:prstGeom>
          <a:solidFill>
            <a:srgbClr val="C65A1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r>
              <a:rPr lang="en-GB" sz="2000" b="1">
                <a:solidFill>
                  <a:prstClr val="white"/>
                </a:solidFill>
                <a:latin typeface="Arial" panose="020B0604020202020204" pitchFamily="34" charset="0"/>
                <a:cs typeface="Arial" panose="020B0604020202020204" pitchFamily="34" charset="0"/>
              </a:rPr>
              <a:t>Total = £258.6 million per year</a:t>
            </a:r>
          </a:p>
        </p:txBody>
      </p:sp>
      <p:sp>
        <p:nvSpPr>
          <p:cNvPr id="12" name="Rounded Rectangle 11">
            <a:extLst>
              <a:ext uri="{FF2B5EF4-FFF2-40B4-BE49-F238E27FC236}">
                <a16:creationId xmlns:a16="http://schemas.microsoft.com/office/drawing/2014/main" id="{3666463B-115E-4DC8-025E-F0FBF2A8ECA0}"/>
              </a:ext>
            </a:extLst>
          </p:cNvPr>
          <p:cNvSpPr/>
          <p:nvPr/>
        </p:nvSpPr>
        <p:spPr>
          <a:xfrm>
            <a:off x="3252076" y="5823744"/>
            <a:ext cx="8789940" cy="815740"/>
          </a:xfrm>
          <a:prstGeom prst="roundRect">
            <a:avLst>
              <a:gd name="adj" fmla="val 0"/>
            </a:avLst>
          </a:prstGeom>
          <a:solidFill>
            <a:srgbClr val="C65A10"/>
          </a:solidFill>
          <a:ln>
            <a:noFill/>
          </a:ln>
        </p:spPr>
        <p:style>
          <a:lnRef idx="2">
            <a:schemeClr val="accent1">
              <a:shade val="15000"/>
            </a:schemeClr>
          </a:lnRef>
          <a:fillRef idx="1">
            <a:schemeClr val="accent1"/>
          </a:fillRef>
          <a:effectRef idx="0">
            <a:schemeClr val="accent1"/>
          </a:effectRef>
          <a:fontRef idx="minor">
            <a:schemeClr val="lt1"/>
          </a:fontRef>
        </p:style>
        <p:txBody>
          <a:bodyPr lIns="1655999" rIns="216000" rtlCol="0" anchor="ctr"/>
          <a:lstStyle/>
          <a:p>
            <a:pPr defTabSz="914363">
              <a:defRPr/>
            </a:pPr>
            <a:r>
              <a:rPr lang="en-GB" b="1">
                <a:solidFill>
                  <a:prstClr val="white"/>
                </a:solidFill>
                <a:latin typeface="Arial" panose="020B0604020202020204" pitchFamily="34" charset="0"/>
                <a:cs typeface="Arial" panose="020B0604020202020204" pitchFamily="34" charset="0"/>
              </a:rPr>
              <a:t>To reduce the suicide risk amongst older males though earlier targeted interventions that also address unemployment/ redeployment </a:t>
            </a:r>
          </a:p>
        </p:txBody>
      </p:sp>
      <p:sp>
        <p:nvSpPr>
          <p:cNvPr id="13" name="Rounded Rectangle 12">
            <a:extLst>
              <a:ext uri="{FF2B5EF4-FFF2-40B4-BE49-F238E27FC236}">
                <a16:creationId xmlns:a16="http://schemas.microsoft.com/office/drawing/2014/main" id="{7E025684-A9F8-4D57-FAA1-1D3F88EA5E18}"/>
              </a:ext>
            </a:extLst>
          </p:cNvPr>
          <p:cNvSpPr/>
          <p:nvPr/>
        </p:nvSpPr>
        <p:spPr>
          <a:xfrm>
            <a:off x="2399717" y="5823306"/>
            <a:ext cx="2337104" cy="826569"/>
          </a:xfrm>
          <a:prstGeom prst="roundRect">
            <a:avLst>
              <a:gd name="adj" fmla="val 0"/>
            </a:avLst>
          </a:prstGeom>
          <a:solidFill>
            <a:srgbClr val="102635"/>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3">
              <a:defRPr/>
            </a:pPr>
            <a:r>
              <a:rPr lang="en-GB" sz="2000" b="1" dirty="0">
                <a:solidFill>
                  <a:prstClr val="white"/>
                </a:solidFill>
                <a:latin typeface="Arial" panose="020B0604020202020204" pitchFamily="34" charset="0"/>
                <a:cs typeface="Arial" panose="020B0604020202020204" pitchFamily="34" charset="0"/>
              </a:rPr>
              <a:t>Opportunity:</a:t>
            </a:r>
          </a:p>
        </p:txBody>
      </p:sp>
    </p:spTree>
    <p:extLst>
      <p:ext uri="{BB962C8B-B14F-4D97-AF65-F5344CB8AC3E}">
        <p14:creationId xmlns:p14="http://schemas.microsoft.com/office/powerpoint/2010/main" val="3982826946"/>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7CAE25-E83C-BD00-CEC0-5C4C250E9FDA}"/>
            </a:ext>
          </a:extLst>
        </p:cNvPr>
        <p:cNvGrpSpPr/>
        <p:nvPr/>
      </p:nvGrpSpPr>
      <p:grpSpPr>
        <a:xfrm>
          <a:off x="0" y="0"/>
          <a:ext cx="0" cy="0"/>
          <a:chOff x="0" y="0"/>
          <a:chExt cx="0" cy="0"/>
        </a:xfrm>
      </p:grpSpPr>
      <p:pic>
        <p:nvPicPr>
          <p:cNvPr id="16" name="Image 0">
            <a:extLst>
              <a:ext uri="{FF2B5EF4-FFF2-40B4-BE49-F238E27FC236}">
                <a16:creationId xmlns:a16="http://schemas.microsoft.com/office/drawing/2014/main" id="{55D497C6-E3A3-7D2F-55A3-52DBBAC8CD38}"/>
              </a:ext>
            </a:extLst>
          </p:cNvPr>
          <p:cNvPicPr>
            <a:picLocks noChangeAspect="1"/>
          </p:cNvPicPr>
          <p:nvPr/>
        </p:nvPicPr>
        <p:blipFill>
          <a:blip r:embed="rId2" cstate="email">
            <a:alphaModFix amt="15000"/>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p:blipFill>
        <p:spPr>
          <a:xfrm>
            <a:off x="0" y="-4797"/>
            <a:ext cx="12235770" cy="6862797"/>
          </a:xfrm>
          <a:prstGeom prst="rect">
            <a:avLst/>
          </a:prstGeom>
        </p:spPr>
      </p:pic>
      <p:sp>
        <p:nvSpPr>
          <p:cNvPr id="14" name="TextBox 13">
            <a:extLst>
              <a:ext uri="{FF2B5EF4-FFF2-40B4-BE49-F238E27FC236}">
                <a16:creationId xmlns:a16="http://schemas.microsoft.com/office/drawing/2014/main" id="{493F0DF8-A307-7310-7E9B-A795B74F33D6}"/>
              </a:ext>
            </a:extLst>
          </p:cNvPr>
          <p:cNvSpPr txBox="1"/>
          <p:nvPr/>
        </p:nvSpPr>
        <p:spPr>
          <a:xfrm>
            <a:off x="432949" y="-4046794"/>
            <a:ext cx="8163938" cy="5141763"/>
          </a:xfrm>
          <a:prstGeom prst="roundRect">
            <a:avLst>
              <a:gd name="adj" fmla="val 3710"/>
            </a:avLst>
          </a:prstGeom>
          <a:solidFill>
            <a:schemeClr val="bg1">
              <a:alpha val="0"/>
            </a:schemeClr>
          </a:solidFill>
        </p:spPr>
        <p:txBody>
          <a:bodyPr wrap="square" lIns="0" rIns="0">
            <a:noAutofit/>
          </a:bodyPr>
          <a:lstStyle/>
          <a:p>
            <a:r>
              <a:rPr lang="en-GB" sz="1400" dirty="0">
                <a:solidFill>
                  <a:schemeClr val="tx1">
                    <a:alpha val="0"/>
                  </a:schemeClr>
                </a:solidFill>
                <a:latin typeface="Arial" panose="020B0604020202020204" pitchFamily="34" charset="0"/>
                <a:cs typeface="Arial" panose="020B0604020202020204" pitchFamily="34" charset="0"/>
              </a:rPr>
              <a:t>The Coastal Navigators’ Network was established in 2024 as a community of practice between six ICBs and NHS England, with a shared goal of reducing health inequalities on the coast.</a:t>
            </a:r>
          </a:p>
          <a:p>
            <a:r>
              <a:rPr lang="en-GB" sz="1400" dirty="0">
                <a:solidFill>
                  <a:schemeClr val="tx1">
                    <a:alpha val="0"/>
                  </a:schemeClr>
                </a:solidFill>
                <a:latin typeface="Arial" panose="020B0604020202020204" pitchFamily="34" charset="0"/>
                <a:cs typeface="Arial" panose="020B0604020202020204" pitchFamily="34" charset="0"/>
              </a:rPr>
              <a:t>For this first prospectus, we’ve chosen to focus on economic inactivity. </a:t>
            </a:r>
          </a:p>
          <a:p>
            <a:endParaRPr lang="en-GB" sz="1400" dirty="0">
              <a:solidFill>
                <a:schemeClr val="tx1">
                  <a:alpha val="0"/>
                </a:schemeClr>
              </a:solidFill>
              <a:latin typeface="Arial" panose="020B0604020202020204" pitchFamily="34" charset="0"/>
              <a:cs typeface="Arial" panose="020B0604020202020204" pitchFamily="34" charset="0"/>
            </a:endParaRPr>
          </a:p>
          <a:p>
            <a:r>
              <a:rPr lang="en-GB" sz="1400" dirty="0">
                <a:solidFill>
                  <a:schemeClr val="tx1">
                    <a:alpha val="0"/>
                  </a:schemeClr>
                </a:solidFill>
                <a:latin typeface="Arial" panose="020B0604020202020204" pitchFamily="34" charset="0"/>
                <a:cs typeface="Arial" panose="020B0604020202020204" pitchFamily="34" charset="0"/>
              </a:rPr>
              <a:t>While we fully recognise it’s only one piece of the puzzle, it is — by some margin — the most dominant thread across our work so far. Crucially, it is also the opportunity that can begin to solve itself.</a:t>
            </a:r>
          </a:p>
          <a:p>
            <a:endParaRPr lang="en-GB" sz="1400" dirty="0">
              <a:solidFill>
                <a:schemeClr val="tx1">
                  <a:alpha val="0"/>
                </a:schemeClr>
              </a:solidFill>
              <a:latin typeface="Arial" panose="020B0604020202020204" pitchFamily="34" charset="0"/>
              <a:cs typeface="Arial" panose="020B0604020202020204" pitchFamily="34" charset="0"/>
            </a:endParaRPr>
          </a:p>
          <a:p>
            <a:r>
              <a:rPr lang="en-GB" sz="1400" dirty="0">
                <a:solidFill>
                  <a:schemeClr val="tx1">
                    <a:alpha val="0"/>
                  </a:schemeClr>
                </a:solidFill>
                <a:latin typeface="Arial" panose="020B0604020202020204" pitchFamily="34" charset="0"/>
                <a:cs typeface="Arial" panose="020B0604020202020204" pitchFamily="34" charset="0"/>
              </a:rPr>
              <a:t>Coastal communities haven’t ended up in this position by accident. Many were once thriving seaside economies, built on tourism and seasonal work. As those patterns changed, they left behind communities with deep roots but fewer routes into new opportunities — especially in energy, care, and the digital economy, where non-office roles are now growing alongside more traditional sectors like tourism and hospitality.</a:t>
            </a:r>
          </a:p>
          <a:p>
            <a:endParaRPr lang="en-GB" sz="1400" dirty="0">
              <a:solidFill>
                <a:schemeClr val="tx1">
                  <a:alpha val="0"/>
                </a:schemeClr>
              </a:solidFill>
              <a:latin typeface="Arial" panose="020B0604020202020204" pitchFamily="34" charset="0"/>
              <a:cs typeface="Arial" panose="020B0604020202020204" pitchFamily="34" charset="0"/>
            </a:endParaRPr>
          </a:p>
          <a:p>
            <a:r>
              <a:rPr lang="en-GB" sz="1400" dirty="0">
                <a:solidFill>
                  <a:schemeClr val="tx1">
                    <a:alpha val="0"/>
                  </a:schemeClr>
                </a:solidFill>
                <a:latin typeface="Arial" panose="020B0604020202020204" pitchFamily="34" charset="0"/>
                <a:cs typeface="Arial" panose="020B0604020202020204" pitchFamily="34" charset="0"/>
              </a:rPr>
              <a:t>Put simply: we have employers with vacancies and people without jobs. And we know that if you're unemployed, you're five times more likely to be in poor health. So from a strategic perspective, this is where we can have the biggest impact — particularly by building inclusive pathways into essential roles like health and care, which themselves face chronic workforce shortages.</a:t>
            </a:r>
          </a:p>
          <a:p>
            <a:endParaRPr lang="en-GB" sz="1400" dirty="0">
              <a:solidFill>
                <a:schemeClr val="tx1">
                  <a:alpha val="0"/>
                </a:schemeClr>
              </a:solidFill>
              <a:latin typeface="Arial" panose="020B0604020202020204" pitchFamily="34" charset="0"/>
              <a:cs typeface="Arial" panose="020B0604020202020204" pitchFamily="34" charset="0"/>
            </a:endParaRPr>
          </a:p>
          <a:p>
            <a:r>
              <a:rPr lang="en-GB" sz="1400" dirty="0">
                <a:solidFill>
                  <a:schemeClr val="tx1">
                    <a:alpha val="0"/>
                  </a:schemeClr>
                </a:solidFill>
                <a:latin typeface="Arial" panose="020B0604020202020204" pitchFamily="34" charset="0"/>
                <a:cs typeface="Arial" panose="020B0604020202020204" pitchFamily="34" charset="0"/>
              </a:rPr>
              <a:t>It’s also the case that in all six areas, employment — or routes into employment — formed a key part of each project’s prevention or recovery strategy. Whether it’s tackling insecure housing in Bexhill, youth substance misuse in Felixstowe, or suicide prevention in Thanet, employment isn’t separate from health — it’s embedded within it.</a:t>
            </a:r>
          </a:p>
          <a:p>
            <a:pPr algn="r"/>
            <a:r>
              <a:rPr lang="en-GB" sz="1400" dirty="0">
                <a:solidFill>
                  <a:schemeClr val="tx1">
                    <a:alpha val="0"/>
                  </a:schemeClr>
                </a:solidFill>
                <a:latin typeface="Arial" panose="020B0604020202020204" pitchFamily="34" charset="0"/>
                <a:cs typeface="Arial" panose="020B0604020202020204" pitchFamily="34" charset="0"/>
              </a:rPr>
              <a:t>1/2</a:t>
            </a:r>
          </a:p>
        </p:txBody>
      </p:sp>
      <p:sp>
        <p:nvSpPr>
          <p:cNvPr id="6" name="!!Intervention">
            <a:extLst>
              <a:ext uri="{FF2B5EF4-FFF2-40B4-BE49-F238E27FC236}">
                <a16:creationId xmlns:a16="http://schemas.microsoft.com/office/drawing/2014/main" id="{AF1D7CA9-78F6-3BAB-35EE-B16745FBBD6B}"/>
              </a:ext>
            </a:extLst>
          </p:cNvPr>
          <p:cNvSpPr txBox="1">
            <a:spLocks/>
          </p:cNvSpPr>
          <p:nvPr/>
        </p:nvSpPr>
        <p:spPr>
          <a:xfrm>
            <a:off x="0" y="-4796"/>
            <a:ext cx="12192000" cy="1112335"/>
          </a:xfrm>
          <a:prstGeom prst="rect">
            <a:avLst/>
          </a:prstGeom>
          <a:solidFill>
            <a:srgbClr val="0F2836"/>
          </a:solidFill>
        </p:spPr>
        <p:txBody>
          <a:bodyPr vert="horz" lIns="324000" tIns="14400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914363">
              <a:defRPr/>
            </a:pPr>
            <a:endParaRPr lang="en-GB" sz="3600" b="1" spc="-100">
              <a:solidFill>
                <a:schemeClr val="bg1"/>
              </a:solidFill>
              <a:uFill>
                <a:solidFill>
                  <a:srgbClr val="D6043B"/>
                </a:solidFill>
              </a:uFill>
              <a:latin typeface="Arial" panose="020B0604020202020204" pitchFamily="34" charset="0"/>
              <a:cs typeface="Arial" panose="020B0604020202020204" pitchFamily="34" charset="0"/>
            </a:endParaRPr>
          </a:p>
        </p:txBody>
      </p:sp>
      <p:pic>
        <p:nvPicPr>
          <p:cNvPr id="7" name="Graphic 6" descr="Playbook with solid fill">
            <a:extLst>
              <a:ext uri="{FF2B5EF4-FFF2-40B4-BE49-F238E27FC236}">
                <a16:creationId xmlns:a16="http://schemas.microsoft.com/office/drawing/2014/main" id="{3795FAD3-1173-4562-151A-F72F9FC04CD1}"/>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62517" y="52150"/>
            <a:ext cx="998704" cy="998704"/>
          </a:xfrm>
          <a:prstGeom prst="rect">
            <a:avLst/>
          </a:prstGeom>
        </p:spPr>
      </p:pic>
      <p:sp>
        <p:nvSpPr>
          <p:cNvPr id="8" name="!!Intervention">
            <a:extLst>
              <a:ext uri="{FF2B5EF4-FFF2-40B4-BE49-F238E27FC236}">
                <a16:creationId xmlns:a16="http://schemas.microsoft.com/office/drawing/2014/main" id="{CEF50546-B9AF-DA7B-3769-0420160A5929}"/>
              </a:ext>
            </a:extLst>
          </p:cNvPr>
          <p:cNvSpPr txBox="1">
            <a:spLocks/>
          </p:cNvSpPr>
          <p:nvPr/>
        </p:nvSpPr>
        <p:spPr>
          <a:xfrm flipV="1">
            <a:off x="101105" y="44136"/>
            <a:ext cx="1139552" cy="1015779"/>
          </a:xfrm>
          <a:prstGeom prst="ellipse">
            <a:avLst/>
          </a:prstGeom>
          <a:solidFill>
            <a:schemeClr val="bg1">
              <a:alpha val="0"/>
            </a:schemeClr>
          </a:solidFill>
          <a:ln w="60325">
            <a:solidFill>
              <a:schemeClr val="bg1"/>
            </a:solidFill>
          </a:ln>
        </p:spPr>
        <p:txBody>
          <a:bodyPr vert="horz" wrap="square" lIns="0" tIns="36000" rIns="0" bIns="4572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914363">
              <a:defRPr/>
            </a:pPr>
            <a:endParaRPr lang="en-GB" sz="5400" b="1">
              <a:noFill/>
              <a:uFill>
                <a:solidFill>
                  <a:srgbClr val="D6043B"/>
                </a:solidFill>
              </a:uFill>
              <a:latin typeface="Arial" panose="020B0604020202020204" pitchFamily="34" charset="0"/>
              <a:cs typeface="Arial" panose="020B0604020202020204" pitchFamily="34" charset="0"/>
            </a:endParaRPr>
          </a:p>
        </p:txBody>
      </p:sp>
      <p:pic>
        <p:nvPicPr>
          <p:cNvPr id="11" name="Picture 10" descr="Breaking Barriers Innovations">
            <a:extLst>
              <a:ext uri="{FF2B5EF4-FFF2-40B4-BE49-F238E27FC236}">
                <a16:creationId xmlns:a16="http://schemas.microsoft.com/office/drawing/2014/main" id="{B1F86C48-9680-86D6-D212-F23220C9CBA5}"/>
              </a:ext>
            </a:extLst>
          </p:cNvPr>
          <p:cNvPicPr>
            <a:picLocks noChangeAspect="1" noChangeArrowheads="1"/>
          </p:cNvPicPr>
          <p:nvPr/>
        </p:nvPicPr>
        <p:blipFill>
          <a:blip r:embed="rId6" cstate="email">
            <a:duotone>
              <a:prstClr val="black"/>
              <a:schemeClr val="bg1">
                <a:tint val="45000"/>
                <a:satMod val="400000"/>
              </a:schemeClr>
            </a:duotone>
            <a:extLst>
              <a:ext uri="{BEBA8EAE-BF5A-486C-A8C5-ECC9F3942E4B}">
                <a14:imgProps xmlns:a14="http://schemas.microsoft.com/office/drawing/2010/main">
                  <a14:imgLayer r:embed="rId7">
                    <a14:imgEffect>
                      <a14:sharpenSoften amount="58000"/>
                    </a14:imgEffect>
                    <a14:imgEffect>
                      <a14:brightnessContrast bright="100000" contrast="100000"/>
                    </a14:imgEffect>
                  </a14:imgLayer>
                </a14:imgProps>
              </a:ext>
              <a:ext uri="{28A0092B-C50C-407E-A947-70E740481C1C}">
                <a14:useLocalDpi xmlns:a14="http://schemas.microsoft.com/office/drawing/2010/main"/>
              </a:ext>
            </a:extLst>
          </a:blip>
          <a:srcRect/>
          <a:stretch>
            <a:fillRect/>
          </a:stretch>
        </p:blipFill>
        <p:spPr bwMode="auto">
          <a:xfrm>
            <a:off x="10707393" y="11209"/>
            <a:ext cx="1367627" cy="1112336"/>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78547F9F-66AC-D90F-A063-49AC22CB2854}"/>
              </a:ext>
            </a:extLst>
          </p:cNvPr>
          <p:cNvSpPr txBox="1"/>
          <p:nvPr/>
        </p:nvSpPr>
        <p:spPr>
          <a:xfrm>
            <a:off x="9060379" y="4095037"/>
            <a:ext cx="2837212" cy="2506668"/>
          </a:xfrm>
          <a:prstGeom prst="roundRect">
            <a:avLst>
              <a:gd name="adj" fmla="val 5443"/>
            </a:avLst>
          </a:prstGeom>
          <a:solidFill>
            <a:schemeClr val="bg1"/>
          </a:solidFill>
        </p:spPr>
        <p:txBody>
          <a:bodyPr wrap="square" tIns="251999" anchor="ctr" anchorCtr="0">
            <a:noAutofit/>
          </a:bodyPr>
          <a:lstStyle/>
          <a:p>
            <a:pPr>
              <a:defRPr/>
            </a:pPr>
            <a:r>
              <a:rPr lang="en-GB" sz="2800" b="1">
                <a:solidFill>
                  <a:srgbClr val="8E1437"/>
                </a:solidFill>
                <a:latin typeface="Arial" panose="020B0604020202020204" pitchFamily="34" charset="0"/>
                <a:cs typeface="Arial" panose="020B0604020202020204" pitchFamily="34" charset="0"/>
              </a:rPr>
              <a:t>The Professor Lord Patel of Bradford OBE</a:t>
            </a:r>
          </a:p>
          <a:p>
            <a:pPr>
              <a:defRPr/>
            </a:pPr>
            <a:r>
              <a:rPr lang="en-GB" sz="2400">
                <a:solidFill>
                  <a:srgbClr val="8E1437"/>
                </a:solidFill>
                <a:latin typeface="Arial" panose="020B0604020202020204" pitchFamily="34" charset="0"/>
                <a:cs typeface="Arial" panose="020B0604020202020204" pitchFamily="34" charset="0"/>
              </a:rPr>
              <a:t>CNN Chair</a:t>
            </a:r>
          </a:p>
        </p:txBody>
      </p:sp>
      <p:pic>
        <p:nvPicPr>
          <p:cNvPr id="10" name="Picture 2">
            <a:extLst>
              <a:ext uri="{FF2B5EF4-FFF2-40B4-BE49-F238E27FC236}">
                <a16:creationId xmlns:a16="http://schemas.microsoft.com/office/drawing/2014/main" id="{71FCB0D1-CCC5-C5D3-9E0E-43B7667143E3}"/>
              </a:ext>
            </a:extLst>
          </p:cNvPr>
          <p:cNvPicPr>
            <a:picLocks noChangeAspect="1" noChangeArrowheads="1"/>
          </p:cNvPicPr>
          <p:nvPr/>
        </p:nvPicPr>
        <p:blipFill>
          <a:blip r:embed="rId8"/>
          <a:srcRect t="10764" b="10764"/>
          <a:stretch/>
        </p:blipFill>
        <p:spPr bwMode="auto">
          <a:xfrm>
            <a:off x="9089819" y="1494801"/>
            <a:ext cx="2743941" cy="2870998"/>
          </a:xfrm>
          <a:prstGeom prst="roundRect">
            <a:avLst>
              <a:gd name="adj" fmla="val 5416"/>
            </a:avLst>
          </a:prstGeom>
          <a:noFill/>
          <a:ln w="47625">
            <a:solidFill>
              <a:schemeClr val="bg1"/>
            </a:solidFill>
          </a:ln>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C16A841-259B-DF33-8287-E36CAEA43EC5}"/>
              </a:ext>
            </a:extLst>
          </p:cNvPr>
          <p:cNvSpPr txBox="1"/>
          <p:nvPr/>
        </p:nvSpPr>
        <p:spPr>
          <a:xfrm>
            <a:off x="432949" y="1459942"/>
            <a:ext cx="8163938" cy="5141763"/>
          </a:xfrm>
          <a:prstGeom prst="roundRect">
            <a:avLst>
              <a:gd name="adj" fmla="val 3710"/>
            </a:avLst>
          </a:prstGeom>
          <a:solidFill>
            <a:srgbClr val="123249"/>
          </a:solidFill>
        </p:spPr>
        <p:txBody>
          <a:bodyPr wrap="square" lIns="36000" rIns="36000">
            <a:noAutofit/>
          </a:bodyPr>
          <a:lstStyle/>
          <a:p>
            <a:r>
              <a:rPr lang="en-GB" sz="1400" dirty="0">
                <a:solidFill>
                  <a:schemeClr val="bg1"/>
                </a:solidFill>
                <a:latin typeface="Arial" panose="020B0604020202020204" pitchFamily="34" charset="0"/>
                <a:cs typeface="Arial" panose="020B0604020202020204" pitchFamily="34" charset="0"/>
              </a:rPr>
              <a:t>So it makes sense to begin our shared learning here: how coastal communities can support each other to avoid reinventing the wheel, and instead share what works. It also makes sense operationally. With initiatives like </a:t>
            </a:r>
            <a:r>
              <a:rPr lang="en-GB" sz="1400" i="1" dirty="0">
                <a:solidFill>
                  <a:schemeClr val="bg1"/>
                </a:solidFill>
                <a:latin typeface="Arial" panose="020B0604020202020204" pitchFamily="34" charset="0"/>
                <a:cs typeface="Arial" panose="020B0604020202020204" pitchFamily="34" charset="0"/>
              </a:rPr>
              <a:t>Connect to Work</a:t>
            </a:r>
            <a:r>
              <a:rPr lang="en-GB" sz="1400" dirty="0">
                <a:solidFill>
                  <a:schemeClr val="bg1"/>
                </a:solidFill>
                <a:latin typeface="Arial" panose="020B0604020202020204" pitchFamily="34" charset="0"/>
                <a:cs typeface="Arial" panose="020B0604020202020204" pitchFamily="34" charset="0"/>
              </a:rPr>
              <a:t> gaining traction — and local flexibility and targeted resources on offer — there is a real window to show that coastal areas are ready to go further, faster.</a:t>
            </a:r>
          </a:p>
          <a:p>
            <a:endParaRPr lang="en-GB" sz="1400" dirty="0">
              <a:solidFill>
                <a:schemeClr val="bg1"/>
              </a:solidFill>
              <a:latin typeface="Arial" panose="020B0604020202020204" pitchFamily="34" charset="0"/>
              <a:cs typeface="Arial" panose="020B0604020202020204" pitchFamily="34" charset="0"/>
            </a:endParaRPr>
          </a:p>
          <a:p>
            <a:r>
              <a:rPr lang="en-GB" sz="1400" dirty="0">
                <a:solidFill>
                  <a:schemeClr val="bg1"/>
                </a:solidFill>
                <a:latin typeface="Arial" panose="020B0604020202020204" pitchFamily="34" charset="0"/>
                <a:cs typeface="Arial" panose="020B0604020202020204" pitchFamily="34" charset="0"/>
              </a:rPr>
              <a:t>However, the risk is that the levers for many of these new funding opportunities sit inland — often with Combined Authorities that do not include coastal voices. That’s why the visibility of CNN and its members matters. Together, we can ensure that these 55 towns are recognised and resourced — not overlooked.</a:t>
            </a:r>
          </a:p>
          <a:p>
            <a:endParaRPr lang="en-GB" sz="1400" dirty="0">
              <a:solidFill>
                <a:schemeClr val="bg1"/>
              </a:solidFill>
              <a:latin typeface="Arial" panose="020B0604020202020204" pitchFamily="34" charset="0"/>
              <a:cs typeface="Arial" panose="020B0604020202020204" pitchFamily="34" charset="0"/>
            </a:endParaRPr>
          </a:p>
          <a:p>
            <a:r>
              <a:rPr lang="en-GB" sz="1400" dirty="0">
                <a:solidFill>
                  <a:schemeClr val="bg1"/>
                </a:solidFill>
                <a:latin typeface="Arial" panose="020B0604020202020204" pitchFamily="34" charset="0"/>
                <a:cs typeface="Arial" panose="020B0604020202020204" pitchFamily="34" charset="0"/>
              </a:rPr>
              <a:t>Focusing on economic inactivity eight months into the journey gives us a strong foundation. But we know it runs in parallel with changes in housing (which often moves in lockstep with employment and recovery), in care tech (which can modernise delivery and workforce models in remote locations), and in creating better packages to attract and retain health and care staff in coastal areas.</a:t>
            </a:r>
          </a:p>
          <a:p>
            <a:endParaRPr lang="en-GB" sz="1400" dirty="0">
              <a:solidFill>
                <a:schemeClr val="bg1"/>
              </a:solidFill>
              <a:latin typeface="Arial" panose="020B0604020202020204" pitchFamily="34" charset="0"/>
              <a:cs typeface="Arial" panose="020B0604020202020204" pitchFamily="34" charset="0"/>
            </a:endParaRPr>
          </a:p>
          <a:p>
            <a:r>
              <a:rPr lang="en-GB" sz="1400" dirty="0">
                <a:solidFill>
                  <a:schemeClr val="bg1"/>
                </a:solidFill>
                <a:latin typeface="Arial" panose="020B0604020202020204" pitchFamily="34" charset="0"/>
                <a:cs typeface="Arial" panose="020B0604020202020204" pitchFamily="34" charset="0"/>
              </a:rPr>
              <a:t>We see CNN’s role as helping shape and share the solutions — not owning them. The examples in this prospectus are existing initiatives selected by the six ICB areas and their brilliant local partners, including local authorities and VCSE organisations for inclusion. Our job is to learn from them, amplify them, and help make connections so that good work doesn’t sit in silos.</a:t>
            </a:r>
          </a:p>
          <a:p>
            <a:endParaRPr lang="en-GB" sz="1400" dirty="0">
              <a:solidFill>
                <a:schemeClr val="bg1"/>
              </a:solidFill>
              <a:latin typeface="Arial" panose="020B0604020202020204" pitchFamily="34" charset="0"/>
              <a:cs typeface="Arial" panose="020B0604020202020204" pitchFamily="34" charset="0"/>
            </a:endParaRPr>
          </a:p>
          <a:p>
            <a:r>
              <a:rPr lang="en-GB" sz="1400" dirty="0">
                <a:solidFill>
                  <a:schemeClr val="bg1"/>
                </a:solidFill>
                <a:latin typeface="Arial" panose="020B0604020202020204" pitchFamily="34" charset="0"/>
                <a:cs typeface="Arial" panose="020B0604020202020204" pitchFamily="34" charset="0"/>
              </a:rPr>
              <a:t>Most of all, we want to recognise the individuals on the ground who are often spinning straw into gold. We hope this prospectus does justice to their work — and sets the stage for even more to come.</a:t>
            </a:r>
          </a:p>
          <a:p>
            <a:pPr algn="r"/>
            <a:endParaRPr lang="en-GB" sz="1400" dirty="0">
              <a:solidFill>
                <a:schemeClr val="bg1"/>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D41AB9AA-F68C-CFD1-FA0F-754DFD2B19A0}"/>
              </a:ext>
            </a:extLst>
          </p:cNvPr>
          <p:cNvSpPr/>
          <p:nvPr/>
        </p:nvSpPr>
        <p:spPr>
          <a:xfrm>
            <a:off x="1997726" y="347607"/>
            <a:ext cx="8204356" cy="594924"/>
          </a:xfrm>
          <a:prstGeom prst="rect">
            <a:avLst/>
          </a:prstGeom>
          <a:solidFill>
            <a:srgbClr val="1D263E"/>
          </a:solidFill>
          <a:ln w="317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defTabSz="761970"/>
            <a:endParaRPr lang="en-GB" sz="2800">
              <a:solidFill>
                <a:prstClr val="white"/>
              </a:solidFill>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1A135595-401F-3B65-46C4-D352A9CBFD0A}"/>
              </a:ext>
            </a:extLst>
          </p:cNvPr>
          <p:cNvSpPr/>
          <p:nvPr/>
        </p:nvSpPr>
        <p:spPr>
          <a:xfrm>
            <a:off x="1873902" y="223783"/>
            <a:ext cx="8204356" cy="594924"/>
          </a:xfrm>
          <a:prstGeom prst="rect">
            <a:avLst/>
          </a:prstGeom>
          <a:solidFill>
            <a:srgbClr val="BF0100">
              <a:alpha val="98000"/>
            </a:srgbClr>
          </a:solidFill>
          <a:ln w="317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defTabSz="914363">
              <a:defRPr/>
            </a:pPr>
            <a:r>
              <a:rPr lang="en-GB" sz="3200" b="1" spc="-100" dirty="0">
                <a:solidFill>
                  <a:schemeClr val="bg1"/>
                </a:solidFill>
                <a:uFill>
                  <a:solidFill>
                    <a:srgbClr val="D6043B"/>
                  </a:solidFill>
                </a:uFill>
                <a:latin typeface="Arial" panose="020B0604020202020204" pitchFamily="34" charset="0"/>
                <a:cs typeface="Arial" panose="020B0604020202020204" pitchFamily="34" charset="0"/>
              </a:rPr>
              <a:t>Chair’s Note – Why Economic Inactivity</a:t>
            </a:r>
          </a:p>
        </p:txBody>
      </p:sp>
      <p:sp>
        <p:nvSpPr>
          <p:cNvPr id="9" name="TextBox 8">
            <a:extLst>
              <a:ext uri="{FF2B5EF4-FFF2-40B4-BE49-F238E27FC236}">
                <a16:creationId xmlns:a16="http://schemas.microsoft.com/office/drawing/2014/main" id="{9BB2688E-35AA-6BFC-D639-CA10386D16AC}"/>
              </a:ext>
            </a:extLst>
          </p:cNvPr>
          <p:cNvSpPr txBox="1"/>
          <p:nvPr/>
        </p:nvSpPr>
        <p:spPr>
          <a:xfrm>
            <a:off x="432948" y="1147880"/>
            <a:ext cx="11400811" cy="263438"/>
          </a:xfrm>
          <a:prstGeom prst="rect">
            <a:avLst/>
          </a:prstGeom>
          <a:solidFill>
            <a:srgbClr val="BD1E00"/>
          </a:solidFill>
        </p:spPr>
        <p:txBody>
          <a:bodyPr wrap="square" anchor="ctr" anchorCtr="0">
            <a:noAutofit/>
          </a:bodyPr>
          <a:lstStyle/>
          <a:p>
            <a:pPr algn="ctr"/>
            <a:r>
              <a:rPr lang="en-GB" dirty="0">
                <a:solidFill>
                  <a:schemeClr val="bg1"/>
                </a:solidFill>
                <a:latin typeface="Arial" panose="020B0604020202020204" pitchFamily="34" charset="0"/>
                <a:cs typeface="Arial" panose="020B0604020202020204" pitchFamily="34" charset="0"/>
                <a:hlinkClick r:id="rId9"/>
              </a:rPr>
              <a:t>Click here for YouTube link to full reading by our Chair (Fullscreen Mode Only)</a:t>
            </a:r>
            <a:endParaRPr lang="en-GB"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799164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CCBF15-6177-2E95-6425-124D628F0988}"/>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8DA26202-C370-4244-7B5C-CDDC0FFE2FE5}"/>
              </a:ext>
            </a:extLst>
          </p:cNvPr>
          <p:cNvGrpSpPr/>
          <p:nvPr/>
        </p:nvGrpSpPr>
        <p:grpSpPr>
          <a:xfrm>
            <a:off x="-1305584" y="2413410"/>
            <a:ext cx="1060374" cy="1024070"/>
            <a:chOff x="169335" y="2882840"/>
            <a:chExt cx="1272449" cy="1228884"/>
          </a:xfrm>
        </p:grpSpPr>
        <p:sp>
          <p:nvSpPr>
            <p:cNvPr id="7" name="Oval 6">
              <a:extLst>
                <a:ext uri="{FF2B5EF4-FFF2-40B4-BE49-F238E27FC236}">
                  <a16:creationId xmlns:a16="http://schemas.microsoft.com/office/drawing/2014/main" id="{A701FAE6-688C-9EA4-306E-C868B06141C3}"/>
                </a:ext>
              </a:extLst>
            </p:cNvPr>
            <p:cNvSpPr/>
            <p:nvPr/>
          </p:nvSpPr>
          <p:spPr>
            <a:xfrm>
              <a:off x="234673" y="2983064"/>
              <a:ext cx="1155267" cy="1049580"/>
            </a:xfrm>
            <a:prstGeom prst="ellipse">
              <a:avLst/>
            </a:prstGeom>
            <a:solidFill>
              <a:schemeClr val="bg1"/>
            </a:solidFill>
            <a:ln w="539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sz="1500">
                <a:solidFill>
                  <a:prstClr val="white"/>
                </a:solidFill>
                <a:latin typeface="Calibri" panose="020F0502020204030204"/>
              </a:endParaRPr>
            </a:p>
          </p:txBody>
        </p:sp>
        <p:pic>
          <p:nvPicPr>
            <p:cNvPr id="8" name="Picture 7">
              <a:extLst>
                <a:ext uri="{FF2B5EF4-FFF2-40B4-BE49-F238E27FC236}">
                  <a16:creationId xmlns:a16="http://schemas.microsoft.com/office/drawing/2014/main" id="{88C234C7-E0DE-57D8-0410-DEBFDF44562C}"/>
                </a:ext>
              </a:extLst>
            </p:cNvPr>
            <p:cNvPicPr>
              <a:picLocks noChangeAspect="1"/>
            </p:cNvPicPr>
            <p:nvPr/>
          </p:nvPicPr>
          <p:blipFill>
            <a:blip r:embed="rId3" cstate="email">
              <a:alphaModFix amt="85000"/>
              <a:duotone>
                <a:prstClr val="black"/>
                <a:srgbClr val="0070C0">
                  <a:tint val="45000"/>
                  <a:satMod val="400000"/>
                </a:srgbClr>
              </a:duotone>
              <a:extLst>
                <a:ext uri="{28A0092B-C50C-407E-A947-70E740481C1C}">
                  <a14:useLocalDpi xmlns:a14="http://schemas.microsoft.com/office/drawing/2010/main"/>
                </a:ext>
              </a:extLst>
            </a:blip>
            <a:srcRect/>
            <a:stretch/>
          </p:blipFill>
          <p:spPr>
            <a:xfrm>
              <a:off x="169335" y="2882840"/>
              <a:ext cx="1272449" cy="1228884"/>
            </a:xfrm>
            <a:custGeom>
              <a:avLst/>
              <a:gdLst/>
              <a:ahLst/>
              <a:cxnLst/>
              <a:rect l="l" t="t" r="r" b="b"/>
              <a:pathLst>
                <a:path w="1475716" h="1425192">
                  <a:moveTo>
                    <a:pt x="523390" y="694660"/>
                  </a:moveTo>
                  <a:cubicBezTo>
                    <a:pt x="536010" y="694660"/>
                    <a:pt x="546593" y="699478"/>
                    <a:pt x="555139" y="709115"/>
                  </a:cubicBezTo>
                  <a:cubicBezTo>
                    <a:pt x="563686" y="718751"/>
                    <a:pt x="567960" y="732518"/>
                    <a:pt x="567960" y="750415"/>
                  </a:cubicBezTo>
                  <a:cubicBezTo>
                    <a:pt x="567960" y="768770"/>
                    <a:pt x="563686" y="782766"/>
                    <a:pt x="555139" y="792403"/>
                  </a:cubicBezTo>
                  <a:cubicBezTo>
                    <a:pt x="546593" y="802039"/>
                    <a:pt x="536010" y="806858"/>
                    <a:pt x="523390" y="806858"/>
                  </a:cubicBezTo>
                  <a:cubicBezTo>
                    <a:pt x="510771" y="806858"/>
                    <a:pt x="500159" y="802039"/>
                    <a:pt x="491555" y="792403"/>
                  </a:cubicBezTo>
                  <a:cubicBezTo>
                    <a:pt x="482951" y="782766"/>
                    <a:pt x="478649" y="768885"/>
                    <a:pt x="478649" y="750759"/>
                  </a:cubicBezTo>
                  <a:cubicBezTo>
                    <a:pt x="478649" y="732633"/>
                    <a:pt x="482951" y="718751"/>
                    <a:pt x="491555" y="709115"/>
                  </a:cubicBezTo>
                  <a:cubicBezTo>
                    <a:pt x="500159" y="699478"/>
                    <a:pt x="510771" y="694660"/>
                    <a:pt x="523390" y="694660"/>
                  </a:cubicBezTo>
                  <a:close/>
                  <a:moveTo>
                    <a:pt x="1065343" y="692251"/>
                  </a:moveTo>
                  <a:cubicBezTo>
                    <a:pt x="1075209" y="692251"/>
                    <a:pt x="1083584" y="695893"/>
                    <a:pt x="1090467" y="703178"/>
                  </a:cubicBezTo>
                  <a:cubicBezTo>
                    <a:pt x="1097351" y="710463"/>
                    <a:pt x="1100964" y="721103"/>
                    <a:pt x="1101308" y="735099"/>
                  </a:cubicBezTo>
                  <a:lnTo>
                    <a:pt x="1029034" y="735099"/>
                  </a:lnTo>
                  <a:cubicBezTo>
                    <a:pt x="1028919" y="721906"/>
                    <a:pt x="1032303" y="711467"/>
                    <a:pt x="1039187" y="703780"/>
                  </a:cubicBezTo>
                  <a:cubicBezTo>
                    <a:pt x="1046070" y="696094"/>
                    <a:pt x="1054789" y="692251"/>
                    <a:pt x="1065343" y="692251"/>
                  </a:cubicBezTo>
                  <a:close/>
                  <a:moveTo>
                    <a:pt x="1062418" y="655253"/>
                  </a:moveTo>
                  <a:cubicBezTo>
                    <a:pt x="1038211" y="655253"/>
                    <a:pt x="1018193" y="663828"/>
                    <a:pt x="1002361" y="680979"/>
                  </a:cubicBezTo>
                  <a:cubicBezTo>
                    <a:pt x="986529" y="698130"/>
                    <a:pt x="978614" y="721849"/>
                    <a:pt x="978614" y="752135"/>
                  </a:cubicBezTo>
                  <a:cubicBezTo>
                    <a:pt x="978614" y="777489"/>
                    <a:pt x="984636" y="798483"/>
                    <a:pt x="996682" y="815118"/>
                  </a:cubicBezTo>
                  <a:cubicBezTo>
                    <a:pt x="1011940" y="835882"/>
                    <a:pt x="1035458" y="846265"/>
                    <a:pt x="1067236" y="846265"/>
                  </a:cubicBezTo>
                  <a:cubicBezTo>
                    <a:pt x="1087312" y="846265"/>
                    <a:pt x="1104033" y="841647"/>
                    <a:pt x="1117398" y="832412"/>
                  </a:cubicBezTo>
                  <a:cubicBezTo>
                    <a:pt x="1130763" y="823177"/>
                    <a:pt x="1140543" y="809726"/>
                    <a:pt x="1146738" y="792059"/>
                  </a:cubicBezTo>
                  <a:lnTo>
                    <a:pt x="1098555" y="783971"/>
                  </a:lnTo>
                  <a:cubicBezTo>
                    <a:pt x="1095916" y="793148"/>
                    <a:pt x="1092016" y="799802"/>
                    <a:pt x="1086854" y="803932"/>
                  </a:cubicBezTo>
                  <a:cubicBezTo>
                    <a:pt x="1081691" y="808062"/>
                    <a:pt x="1075324" y="810127"/>
                    <a:pt x="1067752" y="810127"/>
                  </a:cubicBezTo>
                  <a:cubicBezTo>
                    <a:pt x="1056624" y="810127"/>
                    <a:pt x="1047332" y="806141"/>
                    <a:pt x="1039875" y="798168"/>
                  </a:cubicBezTo>
                  <a:cubicBezTo>
                    <a:pt x="1032418" y="790194"/>
                    <a:pt x="1028518" y="779038"/>
                    <a:pt x="1028173" y="764697"/>
                  </a:cubicBezTo>
                  <a:lnTo>
                    <a:pt x="1149319" y="764697"/>
                  </a:lnTo>
                  <a:cubicBezTo>
                    <a:pt x="1150008" y="727642"/>
                    <a:pt x="1142493" y="700138"/>
                    <a:pt x="1126777" y="682184"/>
                  </a:cubicBezTo>
                  <a:cubicBezTo>
                    <a:pt x="1111060" y="664230"/>
                    <a:pt x="1089607" y="655253"/>
                    <a:pt x="1062418" y="655253"/>
                  </a:cubicBezTo>
                  <a:close/>
                  <a:moveTo>
                    <a:pt x="859295" y="655253"/>
                  </a:moveTo>
                  <a:cubicBezTo>
                    <a:pt x="833024" y="655253"/>
                    <a:pt x="813636" y="660645"/>
                    <a:pt x="801131" y="671429"/>
                  </a:cubicBezTo>
                  <a:cubicBezTo>
                    <a:pt x="788627" y="682213"/>
                    <a:pt x="782374" y="695520"/>
                    <a:pt x="782374" y="711352"/>
                  </a:cubicBezTo>
                  <a:cubicBezTo>
                    <a:pt x="782374" y="728904"/>
                    <a:pt x="789602" y="742614"/>
                    <a:pt x="804057" y="752480"/>
                  </a:cubicBezTo>
                  <a:cubicBezTo>
                    <a:pt x="814496" y="759592"/>
                    <a:pt x="839219" y="767451"/>
                    <a:pt x="878224" y="776055"/>
                  </a:cubicBezTo>
                  <a:cubicBezTo>
                    <a:pt x="886599" y="778005"/>
                    <a:pt x="891991" y="780128"/>
                    <a:pt x="894400" y="782422"/>
                  </a:cubicBezTo>
                  <a:cubicBezTo>
                    <a:pt x="896694" y="784831"/>
                    <a:pt x="897842" y="787871"/>
                    <a:pt x="897842" y="791542"/>
                  </a:cubicBezTo>
                  <a:cubicBezTo>
                    <a:pt x="897842" y="796934"/>
                    <a:pt x="895719" y="801236"/>
                    <a:pt x="891475" y="804449"/>
                  </a:cubicBezTo>
                  <a:cubicBezTo>
                    <a:pt x="885165" y="809037"/>
                    <a:pt x="875758" y="811332"/>
                    <a:pt x="863253" y="811332"/>
                  </a:cubicBezTo>
                  <a:cubicBezTo>
                    <a:pt x="851896" y="811332"/>
                    <a:pt x="843062" y="808894"/>
                    <a:pt x="836752" y="804018"/>
                  </a:cubicBezTo>
                  <a:cubicBezTo>
                    <a:pt x="830443" y="799143"/>
                    <a:pt x="826255" y="792001"/>
                    <a:pt x="824190" y="782594"/>
                  </a:cubicBezTo>
                  <a:lnTo>
                    <a:pt x="775663" y="789994"/>
                  </a:lnTo>
                  <a:cubicBezTo>
                    <a:pt x="780137" y="807317"/>
                    <a:pt x="789630" y="821026"/>
                    <a:pt x="804143" y="831121"/>
                  </a:cubicBezTo>
                  <a:cubicBezTo>
                    <a:pt x="818655" y="841217"/>
                    <a:pt x="838358" y="846265"/>
                    <a:pt x="863253" y="846265"/>
                  </a:cubicBezTo>
                  <a:cubicBezTo>
                    <a:pt x="890672" y="846265"/>
                    <a:pt x="911379" y="840242"/>
                    <a:pt x="925375" y="828196"/>
                  </a:cubicBezTo>
                  <a:cubicBezTo>
                    <a:pt x="939371" y="816150"/>
                    <a:pt x="946369" y="801753"/>
                    <a:pt x="946369" y="785003"/>
                  </a:cubicBezTo>
                  <a:cubicBezTo>
                    <a:pt x="946369" y="769631"/>
                    <a:pt x="941321" y="757642"/>
                    <a:pt x="931226" y="749038"/>
                  </a:cubicBezTo>
                  <a:cubicBezTo>
                    <a:pt x="921015" y="740549"/>
                    <a:pt x="903033" y="733378"/>
                    <a:pt x="877278" y="727528"/>
                  </a:cubicBezTo>
                  <a:cubicBezTo>
                    <a:pt x="851523" y="721677"/>
                    <a:pt x="836466" y="717145"/>
                    <a:pt x="832106" y="713933"/>
                  </a:cubicBezTo>
                  <a:cubicBezTo>
                    <a:pt x="828894" y="711524"/>
                    <a:pt x="827288" y="708599"/>
                    <a:pt x="827288" y="705157"/>
                  </a:cubicBezTo>
                  <a:cubicBezTo>
                    <a:pt x="827288" y="701142"/>
                    <a:pt x="829123" y="697872"/>
                    <a:pt x="832794" y="695348"/>
                  </a:cubicBezTo>
                  <a:cubicBezTo>
                    <a:pt x="838301" y="691792"/>
                    <a:pt x="847422" y="690014"/>
                    <a:pt x="860156" y="690014"/>
                  </a:cubicBezTo>
                  <a:cubicBezTo>
                    <a:pt x="870251" y="690014"/>
                    <a:pt x="878023" y="691907"/>
                    <a:pt x="883473" y="695692"/>
                  </a:cubicBezTo>
                  <a:cubicBezTo>
                    <a:pt x="888922" y="699478"/>
                    <a:pt x="892622" y="704928"/>
                    <a:pt x="894572" y="712040"/>
                  </a:cubicBezTo>
                  <a:lnTo>
                    <a:pt x="940174" y="703608"/>
                  </a:lnTo>
                  <a:cubicBezTo>
                    <a:pt x="935585" y="687662"/>
                    <a:pt x="927210" y="675616"/>
                    <a:pt x="915050" y="667471"/>
                  </a:cubicBezTo>
                  <a:cubicBezTo>
                    <a:pt x="902889" y="659326"/>
                    <a:pt x="884304" y="655253"/>
                    <a:pt x="859295" y="655253"/>
                  </a:cubicBezTo>
                  <a:close/>
                  <a:moveTo>
                    <a:pt x="743842" y="655253"/>
                  </a:moveTo>
                  <a:cubicBezTo>
                    <a:pt x="736041" y="655253"/>
                    <a:pt x="729071" y="657203"/>
                    <a:pt x="722934" y="661104"/>
                  </a:cubicBezTo>
                  <a:cubicBezTo>
                    <a:pt x="716796" y="665004"/>
                    <a:pt x="709884" y="673092"/>
                    <a:pt x="702198" y="685367"/>
                  </a:cubicBezTo>
                  <a:lnTo>
                    <a:pt x="702198" y="659383"/>
                  </a:lnTo>
                  <a:lnTo>
                    <a:pt x="657284" y="659383"/>
                  </a:lnTo>
                  <a:lnTo>
                    <a:pt x="657284" y="842135"/>
                  </a:lnTo>
                  <a:lnTo>
                    <a:pt x="705639" y="842135"/>
                  </a:lnTo>
                  <a:lnTo>
                    <a:pt x="705639" y="785692"/>
                  </a:lnTo>
                  <a:cubicBezTo>
                    <a:pt x="705639" y="754602"/>
                    <a:pt x="706987" y="734182"/>
                    <a:pt x="709683" y="724430"/>
                  </a:cubicBezTo>
                  <a:cubicBezTo>
                    <a:pt x="712379" y="714679"/>
                    <a:pt x="716079" y="707939"/>
                    <a:pt x="720783" y="704210"/>
                  </a:cubicBezTo>
                  <a:cubicBezTo>
                    <a:pt x="725486" y="700482"/>
                    <a:pt x="731222" y="698618"/>
                    <a:pt x="737991" y="698618"/>
                  </a:cubicBezTo>
                  <a:cubicBezTo>
                    <a:pt x="744989" y="698618"/>
                    <a:pt x="752561" y="701256"/>
                    <a:pt x="760706" y="706534"/>
                  </a:cubicBezTo>
                  <a:lnTo>
                    <a:pt x="775677" y="664373"/>
                  </a:lnTo>
                  <a:cubicBezTo>
                    <a:pt x="765467" y="658293"/>
                    <a:pt x="754855" y="655253"/>
                    <a:pt x="743842" y="655253"/>
                  </a:cubicBezTo>
                  <a:close/>
                  <a:moveTo>
                    <a:pt x="523218" y="655253"/>
                  </a:moveTo>
                  <a:cubicBezTo>
                    <a:pt x="505322" y="655253"/>
                    <a:pt x="489117" y="659211"/>
                    <a:pt x="474605" y="667127"/>
                  </a:cubicBezTo>
                  <a:cubicBezTo>
                    <a:pt x="460092" y="675043"/>
                    <a:pt x="448878" y="686515"/>
                    <a:pt x="440963" y="701543"/>
                  </a:cubicBezTo>
                  <a:cubicBezTo>
                    <a:pt x="433047" y="716572"/>
                    <a:pt x="429089" y="732117"/>
                    <a:pt x="429089" y="748178"/>
                  </a:cubicBezTo>
                  <a:cubicBezTo>
                    <a:pt x="429089" y="769172"/>
                    <a:pt x="433047" y="786982"/>
                    <a:pt x="440963" y="801609"/>
                  </a:cubicBezTo>
                  <a:cubicBezTo>
                    <a:pt x="448878" y="816236"/>
                    <a:pt x="460437" y="827336"/>
                    <a:pt x="475637" y="834907"/>
                  </a:cubicBezTo>
                  <a:cubicBezTo>
                    <a:pt x="490838" y="842479"/>
                    <a:pt x="506813" y="846265"/>
                    <a:pt x="523562" y="846265"/>
                  </a:cubicBezTo>
                  <a:cubicBezTo>
                    <a:pt x="550637" y="846265"/>
                    <a:pt x="573093" y="837173"/>
                    <a:pt x="590933" y="818990"/>
                  </a:cubicBezTo>
                  <a:cubicBezTo>
                    <a:pt x="608772" y="800806"/>
                    <a:pt x="617691" y="777891"/>
                    <a:pt x="617691" y="750243"/>
                  </a:cubicBezTo>
                  <a:cubicBezTo>
                    <a:pt x="617691" y="722824"/>
                    <a:pt x="608858" y="700138"/>
                    <a:pt x="591191" y="682184"/>
                  </a:cubicBezTo>
                  <a:cubicBezTo>
                    <a:pt x="573524" y="664230"/>
                    <a:pt x="550866" y="655253"/>
                    <a:pt x="523218" y="655253"/>
                  </a:cubicBezTo>
                  <a:close/>
                  <a:moveTo>
                    <a:pt x="234208" y="632538"/>
                  </a:moveTo>
                  <a:lnTo>
                    <a:pt x="257095" y="632538"/>
                  </a:lnTo>
                  <a:cubicBezTo>
                    <a:pt x="277859" y="632538"/>
                    <a:pt x="291798" y="633341"/>
                    <a:pt x="298911" y="634947"/>
                  </a:cubicBezTo>
                  <a:cubicBezTo>
                    <a:pt x="308433" y="637012"/>
                    <a:pt x="316291" y="640970"/>
                    <a:pt x="322486" y="646821"/>
                  </a:cubicBezTo>
                  <a:cubicBezTo>
                    <a:pt x="328681" y="652672"/>
                    <a:pt x="333499" y="660817"/>
                    <a:pt x="336941" y="671257"/>
                  </a:cubicBezTo>
                  <a:cubicBezTo>
                    <a:pt x="340383" y="681696"/>
                    <a:pt x="342104" y="696668"/>
                    <a:pt x="342104" y="716170"/>
                  </a:cubicBezTo>
                  <a:cubicBezTo>
                    <a:pt x="342104" y="735673"/>
                    <a:pt x="340383" y="751074"/>
                    <a:pt x="336941" y="762374"/>
                  </a:cubicBezTo>
                  <a:cubicBezTo>
                    <a:pt x="333499" y="773674"/>
                    <a:pt x="329054" y="781791"/>
                    <a:pt x="323605" y="786724"/>
                  </a:cubicBezTo>
                  <a:cubicBezTo>
                    <a:pt x="318155" y="791657"/>
                    <a:pt x="311301" y="795156"/>
                    <a:pt x="303041" y="797221"/>
                  </a:cubicBezTo>
                  <a:cubicBezTo>
                    <a:pt x="296731" y="798827"/>
                    <a:pt x="286464" y="799630"/>
                    <a:pt x="272238" y="799630"/>
                  </a:cubicBezTo>
                  <a:lnTo>
                    <a:pt x="234208" y="799630"/>
                  </a:lnTo>
                  <a:close/>
                  <a:moveTo>
                    <a:pt x="1243514" y="594852"/>
                  </a:moveTo>
                  <a:lnTo>
                    <a:pt x="1194986" y="623074"/>
                  </a:lnTo>
                  <a:lnTo>
                    <a:pt x="1194986" y="659383"/>
                  </a:lnTo>
                  <a:lnTo>
                    <a:pt x="1172788" y="659383"/>
                  </a:lnTo>
                  <a:lnTo>
                    <a:pt x="1172788" y="697929"/>
                  </a:lnTo>
                  <a:lnTo>
                    <a:pt x="1194986" y="697929"/>
                  </a:lnTo>
                  <a:lnTo>
                    <a:pt x="1194986" y="777604"/>
                  </a:lnTo>
                  <a:cubicBezTo>
                    <a:pt x="1194986" y="794697"/>
                    <a:pt x="1195503" y="806055"/>
                    <a:pt x="1196535" y="811676"/>
                  </a:cubicBezTo>
                  <a:cubicBezTo>
                    <a:pt x="1197797" y="819592"/>
                    <a:pt x="1200063" y="825873"/>
                    <a:pt x="1203332" y="830519"/>
                  </a:cubicBezTo>
                  <a:cubicBezTo>
                    <a:pt x="1206602" y="835165"/>
                    <a:pt x="1211736" y="838951"/>
                    <a:pt x="1218734" y="841877"/>
                  </a:cubicBezTo>
                  <a:cubicBezTo>
                    <a:pt x="1225732" y="844802"/>
                    <a:pt x="1233590" y="846265"/>
                    <a:pt x="1242309" y="846265"/>
                  </a:cubicBezTo>
                  <a:cubicBezTo>
                    <a:pt x="1256535" y="846265"/>
                    <a:pt x="1269269" y="843855"/>
                    <a:pt x="1280511" y="839037"/>
                  </a:cubicBezTo>
                  <a:lnTo>
                    <a:pt x="1276381" y="801523"/>
                  </a:lnTo>
                  <a:cubicBezTo>
                    <a:pt x="1267892" y="804621"/>
                    <a:pt x="1261410" y="806169"/>
                    <a:pt x="1256936" y="806169"/>
                  </a:cubicBezTo>
                  <a:cubicBezTo>
                    <a:pt x="1253724" y="806169"/>
                    <a:pt x="1250999" y="805366"/>
                    <a:pt x="1248762" y="803760"/>
                  </a:cubicBezTo>
                  <a:cubicBezTo>
                    <a:pt x="1246525" y="802154"/>
                    <a:pt x="1245091" y="800118"/>
                    <a:pt x="1244460" y="797651"/>
                  </a:cubicBezTo>
                  <a:cubicBezTo>
                    <a:pt x="1243829" y="795185"/>
                    <a:pt x="1243514" y="786495"/>
                    <a:pt x="1243514" y="771581"/>
                  </a:cubicBezTo>
                  <a:lnTo>
                    <a:pt x="1243514" y="697929"/>
                  </a:lnTo>
                  <a:lnTo>
                    <a:pt x="1276554" y="697929"/>
                  </a:lnTo>
                  <a:lnTo>
                    <a:pt x="1276554" y="659383"/>
                  </a:lnTo>
                  <a:lnTo>
                    <a:pt x="1243514" y="659383"/>
                  </a:lnTo>
                  <a:close/>
                  <a:moveTo>
                    <a:pt x="183271" y="589862"/>
                  </a:moveTo>
                  <a:lnTo>
                    <a:pt x="183271" y="842135"/>
                  </a:lnTo>
                  <a:lnTo>
                    <a:pt x="279121" y="842135"/>
                  </a:lnTo>
                  <a:cubicBezTo>
                    <a:pt x="297936" y="842135"/>
                    <a:pt x="312964" y="840356"/>
                    <a:pt x="324207" y="836800"/>
                  </a:cubicBezTo>
                  <a:cubicBezTo>
                    <a:pt x="339236" y="831982"/>
                    <a:pt x="351167" y="825271"/>
                    <a:pt x="360000" y="816666"/>
                  </a:cubicBezTo>
                  <a:cubicBezTo>
                    <a:pt x="371702" y="805309"/>
                    <a:pt x="380707" y="790453"/>
                    <a:pt x="387017" y="772097"/>
                  </a:cubicBezTo>
                  <a:cubicBezTo>
                    <a:pt x="392180" y="757069"/>
                    <a:pt x="394761" y="739172"/>
                    <a:pt x="394761" y="718407"/>
                  </a:cubicBezTo>
                  <a:cubicBezTo>
                    <a:pt x="394761" y="694775"/>
                    <a:pt x="392007" y="674899"/>
                    <a:pt x="386501" y="658781"/>
                  </a:cubicBezTo>
                  <a:cubicBezTo>
                    <a:pt x="380994" y="642662"/>
                    <a:pt x="372964" y="629039"/>
                    <a:pt x="362409" y="617911"/>
                  </a:cubicBezTo>
                  <a:cubicBezTo>
                    <a:pt x="351855" y="606783"/>
                    <a:pt x="339178" y="599039"/>
                    <a:pt x="324379" y="594680"/>
                  </a:cubicBezTo>
                  <a:cubicBezTo>
                    <a:pt x="313366" y="591468"/>
                    <a:pt x="297362" y="589862"/>
                    <a:pt x="276368" y="589862"/>
                  </a:cubicBezTo>
                  <a:close/>
                  <a:moveTo>
                    <a:pt x="737858" y="0"/>
                  </a:moveTo>
                  <a:cubicBezTo>
                    <a:pt x="1145366" y="0"/>
                    <a:pt x="1475716" y="319040"/>
                    <a:pt x="1475716" y="712596"/>
                  </a:cubicBezTo>
                  <a:cubicBezTo>
                    <a:pt x="1475716" y="1106152"/>
                    <a:pt x="1145366" y="1425192"/>
                    <a:pt x="737858" y="1425192"/>
                  </a:cubicBezTo>
                  <a:cubicBezTo>
                    <a:pt x="330350" y="1425192"/>
                    <a:pt x="0" y="1106152"/>
                    <a:pt x="0" y="712596"/>
                  </a:cubicBezTo>
                  <a:cubicBezTo>
                    <a:pt x="0" y="319040"/>
                    <a:pt x="330350" y="0"/>
                    <a:pt x="737858" y="0"/>
                  </a:cubicBezTo>
                  <a:close/>
                </a:path>
              </a:pathLst>
            </a:custGeom>
            <a:ln w="53975" cap="rnd">
              <a:solidFill>
                <a:schemeClr val="bg1"/>
              </a:solidFill>
              <a:prstDash val="solid"/>
            </a:ln>
            <a:effectLst>
              <a:outerShdw sx="1000" sy="1000" algn="bl" rotWithShape="0">
                <a:srgbClr val="000000"/>
              </a:outerShdw>
            </a:effectLst>
          </p:spPr>
        </p:pic>
      </p:grpSp>
      <p:grpSp>
        <p:nvGrpSpPr>
          <p:cNvPr id="9" name="Group 8">
            <a:extLst>
              <a:ext uri="{FF2B5EF4-FFF2-40B4-BE49-F238E27FC236}">
                <a16:creationId xmlns:a16="http://schemas.microsoft.com/office/drawing/2014/main" id="{54AE32E2-929D-4EA0-D983-4C476C0AB98B}"/>
              </a:ext>
            </a:extLst>
          </p:cNvPr>
          <p:cNvGrpSpPr/>
          <p:nvPr/>
        </p:nvGrpSpPr>
        <p:grpSpPr>
          <a:xfrm>
            <a:off x="-1322149" y="4639828"/>
            <a:ext cx="1077588" cy="1022154"/>
            <a:chOff x="169335" y="5554541"/>
            <a:chExt cx="1293106" cy="1226585"/>
          </a:xfrm>
        </p:grpSpPr>
        <p:sp>
          <p:nvSpPr>
            <p:cNvPr id="10" name="Oval 9">
              <a:extLst>
                <a:ext uri="{FF2B5EF4-FFF2-40B4-BE49-F238E27FC236}">
                  <a16:creationId xmlns:a16="http://schemas.microsoft.com/office/drawing/2014/main" id="{8BB46DFD-487C-CD2A-4272-DE89BAB2B338}"/>
                </a:ext>
              </a:extLst>
            </p:cNvPr>
            <p:cNvSpPr/>
            <p:nvPr/>
          </p:nvSpPr>
          <p:spPr>
            <a:xfrm>
              <a:off x="215217" y="5646775"/>
              <a:ext cx="1218327" cy="1049580"/>
            </a:xfrm>
            <a:prstGeom prst="ellipse">
              <a:avLst/>
            </a:prstGeom>
            <a:solidFill>
              <a:schemeClr val="bg1"/>
            </a:solidFill>
            <a:ln w="539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sz="1500">
                <a:solidFill>
                  <a:prstClr val="white"/>
                </a:solidFill>
                <a:latin typeface="Calibri" panose="020F0502020204030204"/>
              </a:endParaRPr>
            </a:p>
          </p:txBody>
        </p:sp>
        <p:pic>
          <p:nvPicPr>
            <p:cNvPr id="11" name="Picture 10">
              <a:extLst>
                <a:ext uri="{FF2B5EF4-FFF2-40B4-BE49-F238E27FC236}">
                  <a16:creationId xmlns:a16="http://schemas.microsoft.com/office/drawing/2014/main" id="{75A66308-4973-6301-9FA1-2FCBE900C6D4}"/>
                </a:ext>
              </a:extLst>
            </p:cNvPr>
            <p:cNvPicPr>
              <a:picLocks noChangeAspect="1" noChangeArrowheads="1"/>
            </p:cNvPicPr>
            <p:nvPr/>
          </p:nvPicPr>
          <p:blipFill>
            <a:blip r:embed="rId4" cstate="email">
              <a:duotone>
                <a:prstClr val="black"/>
                <a:schemeClr val="accent6">
                  <a:lumMod val="75000"/>
                  <a:tint val="45000"/>
                  <a:satMod val="400000"/>
                </a:schemeClr>
              </a:duotone>
              <a:extLst>
                <a:ext uri="{28A0092B-C50C-407E-A947-70E740481C1C}">
                  <a14:useLocalDpi xmlns:a14="http://schemas.microsoft.com/office/drawing/2010/main"/>
                </a:ext>
              </a:extLst>
            </a:blip>
            <a:srcRect/>
            <a:stretch/>
          </p:blipFill>
          <p:spPr bwMode="auto">
            <a:xfrm>
              <a:off x="169335" y="5554541"/>
              <a:ext cx="1293106" cy="1226585"/>
            </a:xfrm>
            <a:custGeom>
              <a:avLst/>
              <a:gdLst/>
              <a:ahLst/>
              <a:cxnLst/>
              <a:rect l="l" t="t" r="r" b="b"/>
              <a:pathLst>
                <a:path w="1587684" h="1470190">
                  <a:moveTo>
                    <a:pt x="1186786" y="717625"/>
                  </a:moveTo>
                  <a:cubicBezTo>
                    <a:pt x="1198252" y="717625"/>
                    <a:pt x="1207985" y="721858"/>
                    <a:pt x="1215984" y="730325"/>
                  </a:cubicBezTo>
                  <a:cubicBezTo>
                    <a:pt x="1223984" y="738791"/>
                    <a:pt x="1228183" y="751157"/>
                    <a:pt x="1228583" y="767422"/>
                  </a:cubicBezTo>
                  <a:lnTo>
                    <a:pt x="1144588" y="767422"/>
                  </a:lnTo>
                  <a:cubicBezTo>
                    <a:pt x="1144455" y="752090"/>
                    <a:pt x="1148388" y="739957"/>
                    <a:pt x="1156388" y="731025"/>
                  </a:cubicBezTo>
                  <a:cubicBezTo>
                    <a:pt x="1164387" y="722092"/>
                    <a:pt x="1174520" y="717625"/>
                    <a:pt x="1186786" y="717625"/>
                  </a:cubicBezTo>
                  <a:close/>
                  <a:moveTo>
                    <a:pt x="1307192" y="679428"/>
                  </a:moveTo>
                  <a:lnTo>
                    <a:pt x="1380588" y="782421"/>
                  </a:lnTo>
                  <a:lnTo>
                    <a:pt x="1303993" y="891815"/>
                  </a:lnTo>
                  <a:lnTo>
                    <a:pt x="1369789" y="891815"/>
                  </a:lnTo>
                  <a:lnTo>
                    <a:pt x="1413386" y="826019"/>
                  </a:lnTo>
                  <a:lnTo>
                    <a:pt x="1456583" y="891815"/>
                  </a:lnTo>
                  <a:lnTo>
                    <a:pt x="1525579" y="891815"/>
                  </a:lnTo>
                  <a:lnTo>
                    <a:pt x="1446984" y="780022"/>
                  </a:lnTo>
                  <a:lnTo>
                    <a:pt x="1518980" y="679428"/>
                  </a:lnTo>
                  <a:lnTo>
                    <a:pt x="1452984" y="679428"/>
                  </a:lnTo>
                  <a:lnTo>
                    <a:pt x="1413386" y="737824"/>
                  </a:lnTo>
                  <a:lnTo>
                    <a:pt x="1375788" y="679428"/>
                  </a:lnTo>
                  <a:close/>
                  <a:moveTo>
                    <a:pt x="396341" y="679428"/>
                  </a:moveTo>
                  <a:lnTo>
                    <a:pt x="396341" y="813820"/>
                  </a:lnTo>
                  <a:cubicBezTo>
                    <a:pt x="396341" y="833818"/>
                    <a:pt x="398874" y="849484"/>
                    <a:pt x="403940" y="860817"/>
                  </a:cubicBezTo>
                  <a:cubicBezTo>
                    <a:pt x="409007" y="872149"/>
                    <a:pt x="417206" y="880949"/>
                    <a:pt x="428539" y="887215"/>
                  </a:cubicBezTo>
                  <a:cubicBezTo>
                    <a:pt x="439872" y="893481"/>
                    <a:pt x="452671" y="896614"/>
                    <a:pt x="466937" y="896614"/>
                  </a:cubicBezTo>
                  <a:cubicBezTo>
                    <a:pt x="480936" y="896614"/>
                    <a:pt x="494235" y="893348"/>
                    <a:pt x="506834" y="886815"/>
                  </a:cubicBezTo>
                  <a:cubicBezTo>
                    <a:pt x="519433" y="880282"/>
                    <a:pt x="529599" y="871349"/>
                    <a:pt x="537332" y="860017"/>
                  </a:cubicBezTo>
                  <a:lnTo>
                    <a:pt x="537332" y="891815"/>
                  </a:lnTo>
                  <a:lnTo>
                    <a:pt x="589529" y="891815"/>
                  </a:lnTo>
                  <a:lnTo>
                    <a:pt x="589529" y="679428"/>
                  </a:lnTo>
                  <a:lnTo>
                    <a:pt x="533333" y="679428"/>
                  </a:lnTo>
                  <a:lnTo>
                    <a:pt x="533333" y="769022"/>
                  </a:lnTo>
                  <a:cubicBezTo>
                    <a:pt x="533333" y="799420"/>
                    <a:pt x="531933" y="818519"/>
                    <a:pt x="529133" y="826319"/>
                  </a:cubicBezTo>
                  <a:cubicBezTo>
                    <a:pt x="526333" y="834118"/>
                    <a:pt x="521133" y="840651"/>
                    <a:pt x="513534" y="845918"/>
                  </a:cubicBezTo>
                  <a:cubicBezTo>
                    <a:pt x="505934" y="851184"/>
                    <a:pt x="497335" y="853817"/>
                    <a:pt x="487735" y="853817"/>
                  </a:cubicBezTo>
                  <a:cubicBezTo>
                    <a:pt x="479336" y="853817"/>
                    <a:pt x="472403" y="851851"/>
                    <a:pt x="466937" y="847917"/>
                  </a:cubicBezTo>
                  <a:cubicBezTo>
                    <a:pt x="461470" y="843984"/>
                    <a:pt x="457704" y="838651"/>
                    <a:pt x="455637" y="831918"/>
                  </a:cubicBezTo>
                  <a:cubicBezTo>
                    <a:pt x="453571" y="825185"/>
                    <a:pt x="452537" y="806887"/>
                    <a:pt x="452537" y="777022"/>
                  </a:cubicBezTo>
                  <a:lnTo>
                    <a:pt x="452537" y="679428"/>
                  </a:lnTo>
                  <a:close/>
                  <a:moveTo>
                    <a:pt x="1183386" y="674628"/>
                  </a:moveTo>
                  <a:cubicBezTo>
                    <a:pt x="1155254" y="674628"/>
                    <a:pt x="1131989" y="684594"/>
                    <a:pt x="1113590" y="704526"/>
                  </a:cubicBezTo>
                  <a:cubicBezTo>
                    <a:pt x="1095191" y="724458"/>
                    <a:pt x="1085992" y="752023"/>
                    <a:pt x="1085992" y="787221"/>
                  </a:cubicBezTo>
                  <a:cubicBezTo>
                    <a:pt x="1085992" y="816686"/>
                    <a:pt x="1092992" y="841084"/>
                    <a:pt x="1106991" y="860417"/>
                  </a:cubicBezTo>
                  <a:cubicBezTo>
                    <a:pt x="1124723" y="884549"/>
                    <a:pt x="1152055" y="896614"/>
                    <a:pt x="1188986" y="896614"/>
                  </a:cubicBezTo>
                  <a:cubicBezTo>
                    <a:pt x="1212318" y="896614"/>
                    <a:pt x="1231750" y="891248"/>
                    <a:pt x="1247282" y="880515"/>
                  </a:cubicBezTo>
                  <a:cubicBezTo>
                    <a:pt x="1262814" y="869783"/>
                    <a:pt x="1274180" y="854150"/>
                    <a:pt x="1281380" y="833618"/>
                  </a:cubicBezTo>
                  <a:lnTo>
                    <a:pt x="1225383" y="824219"/>
                  </a:lnTo>
                  <a:cubicBezTo>
                    <a:pt x="1222317" y="834885"/>
                    <a:pt x="1217784" y="842618"/>
                    <a:pt x="1211784" y="847417"/>
                  </a:cubicBezTo>
                  <a:cubicBezTo>
                    <a:pt x="1205785" y="852217"/>
                    <a:pt x="1198385" y="854617"/>
                    <a:pt x="1189586" y="854617"/>
                  </a:cubicBezTo>
                  <a:cubicBezTo>
                    <a:pt x="1176653" y="854617"/>
                    <a:pt x="1165854" y="849984"/>
                    <a:pt x="1157188" y="840718"/>
                  </a:cubicBezTo>
                  <a:cubicBezTo>
                    <a:pt x="1148521" y="831452"/>
                    <a:pt x="1143988" y="818486"/>
                    <a:pt x="1143588" y="801820"/>
                  </a:cubicBezTo>
                  <a:lnTo>
                    <a:pt x="1284380" y="801820"/>
                  </a:lnTo>
                  <a:cubicBezTo>
                    <a:pt x="1285180" y="758756"/>
                    <a:pt x="1276447" y="726792"/>
                    <a:pt x="1258181" y="705926"/>
                  </a:cubicBezTo>
                  <a:cubicBezTo>
                    <a:pt x="1239916" y="685061"/>
                    <a:pt x="1214984" y="674628"/>
                    <a:pt x="1183386" y="674628"/>
                  </a:cubicBezTo>
                  <a:close/>
                  <a:moveTo>
                    <a:pt x="951186" y="674628"/>
                  </a:moveTo>
                  <a:cubicBezTo>
                    <a:pt x="920655" y="674628"/>
                    <a:pt x="898123" y="680894"/>
                    <a:pt x="883590" y="693427"/>
                  </a:cubicBezTo>
                  <a:cubicBezTo>
                    <a:pt x="869058" y="705959"/>
                    <a:pt x="861792" y="721425"/>
                    <a:pt x="861792" y="739824"/>
                  </a:cubicBezTo>
                  <a:cubicBezTo>
                    <a:pt x="861792" y="760223"/>
                    <a:pt x="870191" y="776155"/>
                    <a:pt x="886990" y="787621"/>
                  </a:cubicBezTo>
                  <a:cubicBezTo>
                    <a:pt x="899123" y="795887"/>
                    <a:pt x="927854" y="805020"/>
                    <a:pt x="973185" y="815019"/>
                  </a:cubicBezTo>
                  <a:cubicBezTo>
                    <a:pt x="982918" y="817286"/>
                    <a:pt x="989184" y="819752"/>
                    <a:pt x="991984" y="822419"/>
                  </a:cubicBezTo>
                  <a:cubicBezTo>
                    <a:pt x="994650" y="825219"/>
                    <a:pt x="995983" y="828752"/>
                    <a:pt x="995983" y="833018"/>
                  </a:cubicBezTo>
                  <a:cubicBezTo>
                    <a:pt x="995983" y="839285"/>
                    <a:pt x="993517" y="844284"/>
                    <a:pt x="988584" y="848017"/>
                  </a:cubicBezTo>
                  <a:cubicBezTo>
                    <a:pt x="981251" y="853350"/>
                    <a:pt x="970318" y="856017"/>
                    <a:pt x="955786" y="856017"/>
                  </a:cubicBezTo>
                  <a:cubicBezTo>
                    <a:pt x="942587" y="856017"/>
                    <a:pt x="932321" y="853184"/>
                    <a:pt x="924988" y="847517"/>
                  </a:cubicBezTo>
                  <a:cubicBezTo>
                    <a:pt x="917655" y="841851"/>
                    <a:pt x="912788" y="833552"/>
                    <a:pt x="910389" y="822619"/>
                  </a:cubicBezTo>
                  <a:lnTo>
                    <a:pt x="853992" y="831218"/>
                  </a:lnTo>
                  <a:cubicBezTo>
                    <a:pt x="859192" y="851351"/>
                    <a:pt x="870224" y="867283"/>
                    <a:pt x="887090" y="879016"/>
                  </a:cubicBezTo>
                  <a:cubicBezTo>
                    <a:pt x="903956" y="890748"/>
                    <a:pt x="926854" y="896614"/>
                    <a:pt x="955786" y="896614"/>
                  </a:cubicBezTo>
                  <a:cubicBezTo>
                    <a:pt x="987651" y="896614"/>
                    <a:pt x="1011716" y="889615"/>
                    <a:pt x="1027981" y="875616"/>
                  </a:cubicBezTo>
                  <a:cubicBezTo>
                    <a:pt x="1044247" y="861617"/>
                    <a:pt x="1052380" y="844884"/>
                    <a:pt x="1052380" y="825419"/>
                  </a:cubicBezTo>
                  <a:cubicBezTo>
                    <a:pt x="1052380" y="807553"/>
                    <a:pt x="1046514" y="793621"/>
                    <a:pt x="1034781" y="783621"/>
                  </a:cubicBezTo>
                  <a:cubicBezTo>
                    <a:pt x="1022915" y="773755"/>
                    <a:pt x="1002016" y="765422"/>
                    <a:pt x="972085" y="758623"/>
                  </a:cubicBezTo>
                  <a:cubicBezTo>
                    <a:pt x="942153" y="751823"/>
                    <a:pt x="924654" y="746557"/>
                    <a:pt x="919588" y="742824"/>
                  </a:cubicBezTo>
                  <a:cubicBezTo>
                    <a:pt x="915855" y="740024"/>
                    <a:pt x="913988" y="736624"/>
                    <a:pt x="913988" y="732624"/>
                  </a:cubicBezTo>
                  <a:cubicBezTo>
                    <a:pt x="913988" y="727958"/>
                    <a:pt x="916122" y="724158"/>
                    <a:pt x="920388" y="721225"/>
                  </a:cubicBezTo>
                  <a:cubicBezTo>
                    <a:pt x="926788" y="717092"/>
                    <a:pt x="937387" y="715026"/>
                    <a:pt x="952186" y="715026"/>
                  </a:cubicBezTo>
                  <a:cubicBezTo>
                    <a:pt x="963919" y="715026"/>
                    <a:pt x="972951" y="717225"/>
                    <a:pt x="979284" y="721625"/>
                  </a:cubicBezTo>
                  <a:cubicBezTo>
                    <a:pt x="985617" y="726025"/>
                    <a:pt x="989917" y="732358"/>
                    <a:pt x="992184" y="740624"/>
                  </a:cubicBezTo>
                  <a:lnTo>
                    <a:pt x="1045180" y="730825"/>
                  </a:lnTo>
                  <a:cubicBezTo>
                    <a:pt x="1039847" y="712292"/>
                    <a:pt x="1030115" y="698293"/>
                    <a:pt x="1015982" y="688827"/>
                  </a:cubicBezTo>
                  <a:cubicBezTo>
                    <a:pt x="1001850" y="679361"/>
                    <a:pt x="980251" y="674628"/>
                    <a:pt x="951186" y="674628"/>
                  </a:cubicBezTo>
                  <a:close/>
                  <a:moveTo>
                    <a:pt x="722586" y="674628"/>
                  </a:moveTo>
                  <a:cubicBezTo>
                    <a:pt x="692055" y="674628"/>
                    <a:pt x="669523" y="680894"/>
                    <a:pt x="654990" y="693427"/>
                  </a:cubicBezTo>
                  <a:cubicBezTo>
                    <a:pt x="640458" y="705959"/>
                    <a:pt x="633192" y="721425"/>
                    <a:pt x="633192" y="739824"/>
                  </a:cubicBezTo>
                  <a:cubicBezTo>
                    <a:pt x="633192" y="760223"/>
                    <a:pt x="641591" y="776155"/>
                    <a:pt x="658390" y="787621"/>
                  </a:cubicBezTo>
                  <a:cubicBezTo>
                    <a:pt x="670523" y="795887"/>
                    <a:pt x="699254" y="805020"/>
                    <a:pt x="744585" y="815019"/>
                  </a:cubicBezTo>
                  <a:cubicBezTo>
                    <a:pt x="754318" y="817286"/>
                    <a:pt x="760584" y="819752"/>
                    <a:pt x="763384" y="822419"/>
                  </a:cubicBezTo>
                  <a:cubicBezTo>
                    <a:pt x="766050" y="825219"/>
                    <a:pt x="767383" y="828752"/>
                    <a:pt x="767383" y="833018"/>
                  </a:cubicBezTo>
                  <a:cubicBezTo>
                    <a:pt x="767383" y="839285"/>
                    <a:pt x="764917" y="844284"/>
                    <a:pt x="759984" y="848017"/>
                  </a:cubicBezTo>
                  <a:cubicBezTo>
                    <a:pt x="752651" y="853350"/>
                    <a:pt x="741718" y="856017"/>
                    <a:pt x="727186" y="856017"/>
                  </a:cubicBezTo>
                  <a:cubicBezTo>
                    <a:pt x="713987" y="856017"/>
                    <a:pt x="703721" y="853184"/>
                    <a:pt x="696388" y="847517"/>
                  </a:cubicBezTo>
                  <a:cubicBezTo>
                    <a:pt x="689055" y="841851"/>
                    <a:pt x="684188" y="833552"/>
                    <a:pt x="681789" y="822619"/>
                  </a:cubicBezTo>
                  <a:lnTo>
                    <a:pt x="625392" y="831218"/>
                  </a:lnTo>
                  <a:cubicBezTo>
                    <a:pt x="630592" y="851351"/>
                    <a:pt x="641624" y="867283"/>
                    <a:pt x="658490" y="879016"/>
                  </a:cubicBezTo>
                  <a:cubicBezTo>
                    <a:pt x="675356" y="890748"/>
                    <a:pt x="698254" y="896614"/>
                    <a:pt x="727186" y="896614"/>
                  </a:cubicBezTo>
                  <a:cubicBezTo>
                    <a:pt x="759051" y="896614"/>
                    <a:pt x="783116" y="889615"/>
                    <a:pt x="799381" y="875616"/>
                  </a:cubicBezTo>
                  <a:cubicBezTo>
                    <a:pt x="815647" y="861617"/>
                    <a:pt x="823780" y="844884"/>
                    <a:pt x="823780" y="825419"/>
                  </a:cubicBezTo>
                  <a:cubicBezTo>
                    <a:pt x="823780" y="807553"/>
                    <a:pt x="817914" y="793621"/>
                    <a:pt x="806181" y="783621"/>
                  </a:cubicBezTo>
                  <a:cubicBezTo>
                    <a:pt x="794315" y="773755"/>
                    <a:pt x="773416" y="765422"/>
                    <a:pt x="743485" y="758623"/>
                  </a:cubicBezTo>
                  <a:cubicBezTo>
                    <a:pt x="713553" y="751823"/>
                    <a:pt x="696054" y="746557"/>
                    <a:pt x="690988" y="742824"/>
                  </a:cubicBezTo>
                  <a:cubicBezTo>
                    <a:pt x="687255" y="740024"/>
                    <a:pt x="685388" y="736624"/>
                    <a:pt x="685388" y="732624"/>
                  </a:cubicBezTo>
                  <a:cubicBezTo>
                    <a:pt x="685388" y="727958"/>
                    <a:pt x="687522" y="724158"/>
                    <a:pt x="691788" y="721225"/>
                  </a:cubicBezTo>
                  <a:cubicBezTo>
                    <a:pt x="698188" y="717092"/>
                    <a:pt x="708787" y="715026"/>
                    <a:pt x="723586" y="715026"/>
                  </a:cubicBezTo>
                  <a:cubicBezTo>
                    <a:pt x="735319" y="715026"/>
                    <a:pt x="744351" y="717225"/>
                    <a:pt x="750684" y="721625"/>
                  </a:cubicBezTo>
                  <a:cubicBezTo>
                    <a:pt x="757017" y="726025"/>
                    <a:pt x="761317" y="732358"/>
                    <a:pt x="763584" y="740624"/>
                  </a:cubicBezTo>
                  <a:lnTo>
                    <a:pt x="816580" y="730825"/>
                  </a:lnTo>
                  <a:cubicBezTo>
                    <a:pt x="811247" y="712292"/>
                    <a:pt x="801515" y="698293"/>
                    <a:pt x="787382" y="688827"/>
                  </a:cubicBezTo>
                  <a:cubicBezTo>
                    <a:pt x="773250" y="679361"/>
                    <a:pt x="751651" y="674628"/>
                    <a:pt x="722586" y="674628"/>
                  </a:cubicBezTo>
                  <a:close/>
                  <a:moveTo>
                    <a:pt x="224310" y="593633"/>
                  </a:moveTo>
                  <a:cubicBezTo>
                    <a:pt x="201778" y="593633"/>
                    <a:pt x="182545" y="597033"/>
                    <a:pt x="166613" y="603832"/>
                  </a:cubicBezTo>
                  <a:cubicBezTo>
                    <a:pt x="150681" y="610632"/>
                    <a:pt x="138481" y="620531"/>
                    <a:pt x="130015" y="633531"/>
                  </a:cubicBezTo>
                  <a:cubicBezTo>
                    <a:pt x="121549" y="646530"/>
                    <a:pt x="117316" y="660496"/>
                    <a:pt x="117316" y="675428"/>
                  </a:cubicBezTo>
                  <a:cubicBezTo>
                    <a:pt x="117316" y="698627"/>
                    <a:pt x="126316" y="718292"/>
                    <a:pt x="144314" y="734424"/>
                  </a:cubicBezTo>
                  <a:cubicBezTo>
                    <a:pt x="157114" y="745890"/>
                    <a:pt x="179379" y="755556"/>
                    <a:pt x="211110" y="763423"/>
                  </a:cubicBezTo>
                  <a:cubicBezTo>
                    <a:pt x="235776" y="769556"/>
                    <a:pt x="251575" y="773822"/>
                    <a:pt x="258507" y="776222"/>
                  </a:cubicBezTo>
                  <a:cubicBezTo>
                    <a:pt x="268640" y="779822"/>
                    <a:pt x="275740" y="784055"/>
                    <a:pt x="279806" y="788921"/>
                  </a:cubicBezTo>
                  <a:cubicBezTo>
                    <a:pt x="283873" y="793787"/>
                    <a:pt x="285906" y="799687"/>
                    <a:pt x="285906" y="806620"/>
                  </a:cubicBezTo>
                  <a:cubicBezTo>
                    <a:pt x="285906" y="817419"/>
                    <a:pt x="281073" y="826852"/>
                    <a:pt x="271407" y="834918"/>
                  </a:cubicBezTo>
                  <a:cubicBezTo>
                    <a:pt x="261741" y="842984"/>
                    <a:pt x="247375" y="847017"/>
                    <a:pt x="228309" y="847017"/>
                  </a:cubicBezTo>
                  <a:cubicBezTo>
                    <a:pt x="210310" y="847017"/>
                    <a:pt x="196011" y="842484"/>
                    <a:pt x="185412" y="833418"/>
                  </a:cubicBezTo>
                  <a:cubicBezTo>
                    <a:pt x="174813" y="824352"/>
                    <a:pt x="167780" y="810153"/>
                    <a:pt x="164313" y="790821"/>
                  </a:cubicBezTo>
                  <a:lnTo>
                    <a:pt x="106717" y="796421"/>
                  </a:lnTo>
                  <a:cubicBezTo>
                    <a:pt x="110583" y="829219"/>
                    <a:pt x="122449" y="854184"/>
                    <a:pt x="142315" y="871316"/>
                  </a:cubicBezTo>
                  <a:cubicBezTo>
                    <a:pt x="162180" y="888448"/>
                    <a:pt x="190645" y="897014"/>
                    <a:pt x="227709" y="897014"/>
                  </a:cubicBezTo>
                  <a:cubicBezTo>
                    <a:pt x="253174" y="897014"/>
                    <a:pt x="274440" y="893448"/>
                    <a:pt x="291505" y="886315"/>
                  </a:cubicBezTo>
                  <a:cubicBezTo>
                    <a:pt x="308571" y="879182"/>
                    <a:pt x="321770" y="868283"/>
                    <a:pt x="331103" y="853617"/>
                  </a:cubicBezTo>
                  <a:cubicBezTo>
                    <a:pt x="340436" y="838951"/>
                    <a:pt x="345102" y="823219"/>
                    <a:pt x="345102" y="806420"/>
                  </a:cubicBezTo>
                  <a:cubicBezTo>
                    <a:pt x="345102" y="787888"/>
                    <a:pt x="341202" y="772322"/>
                    <a:pt x="333403" y="759723"/>
                  </a:cubicBezTo>
                  <a:cubicBezTo>
                    <a:pt x="325603" y="747124"/>
                    <a:pt x="314804" y="737191"/>
                    <a:pt x="301005" y="729925"/>
                  </a:cubicBezTo>
                  <a:cubicBezTo>
                    <a:pt x="287206" y="722658"/>
                    <a:pt x="265907" y="715626"/>
                    <a:pt x="237109" y="708826"/>
                  </a:cubicBezTo>
                  <a:cubicBezTo>
                    <a:pt x="208311" y="702026"/>
                    <a:pt x="190178" y="695493"/>
                    <a:pt x="182712" y="689227"/>
                  </a:cubicBezTo>
                  <a:cubicBezTo>
                    <a:pt x="176846" y="684294"/>
                    <a:pt x="173913" y="678361"/>
                    <a:pt x="173913" y="671428"/>
                  </a:cubicBezTo>
                  <a:cubicBezTo>
                    <a:pt x="173913" y="663829"/>
                    <a:pt x="177046" y="657762"/>
                    <a:pt x="183312" y="653229"/>
                  </a:cubicBezTo>
                  <a:cubicBezTo>
                    <a:pt x="193045" y="646163"/>
                    <a:pt x="206511" y="642630"/>
                    <a:pt x="223710" y="642630"/>
                  </a:cubicBezTo>
                  <a:cubicBezTo>
                    <a:pt x="240375" y="642630"/>
                    <a:pt x="252874" y="645930"/>
                    <a:pt x="261207" y="652529"/>
                  </a:cubicBezTo>
                  <a:cubicBezTo>
                    <a:pt x="269540" y="659129"/>
                    <a:pt x="274973" y="669962"/>
                    <a:pt x="277506" y="685027"/>
                  </a:cubicBezTo>
                  <a:lnTo>
                    <a:pt x="336703" y="682428"/>
                  </a:lnTo>
                  <a:cubicBezTo>
                    <a:pt x="335769" y="655496"/>
                    <a:pt x="326003" y="633964"/>
                    <a:pt x="307405" y="617831"/>
                  </a:cubicBezTo>
                  <a:cubicBezTo>
                    <a:pt x="288806" y="601699"/>
                    <a:pt x="261107" y="593633"/>
                    <a:pt x="224310" y="593633"/>
                  </a:cubicBezTo>
                  <a:close/>
                  <a:moveTo>
                    <a:pt x="793842" y="0"/>
                  </a:moveTo>
                  <a:cubicBezTo>
                    <a:pt x="1232269" y="0"/>
                    <a:pt x="1587684" y="329113"/>
                    <a:pt x="1587684" y="735095"/>
                  </a:cubicBezTo>
                  <a:cubicBezTo>
                    <a:pt x="1587684" y="1141077"/>
                    <a:pt x="1232269" y="1470190"/>
                    <a:pt x="793842" y="1470190"/>
                  </a:cubicBezTo>
                  <a:cubicBezTo>
                    <a:pt x="355415" y="1470190"/>
                    <a:pt x="0" y="1141077"/>
                    <a:pt x="0" y="735095"/>
                  </a:cubicBezTo>
                  <a:cubicBezTo>
                    <a:pt x="0" y="329113"/>
                    <a:pt x="355415" y="0"/>
                    <a:pt x="793842" y="0"/>
                  </a:cubicBezTo>
                  <a:close/>
                </a:path>
              </a:pathLst>
            </a:custGeom>
            <a:ln w="53975" cap="rnd">
              <a:solidFill>
                <a:schemeClr val="bg1"/>
              </a:solidFill>
              <a:prstDash val="solid"/>
            </a:ln>
            <a:effectLst>
              <a:outerShdw sx="1000" sy="1000" algn="bl" rotWithShape="0">
                <a:srgbClr val="000000"/>
              </a:outerShdw>
            </a:effectLst>
            <a:extLst>
              <a:ext uri="{909E8E84-426E-40DD-AFC4-6F175D3DCCD1}">
                <a14:hiddenFill xmlns:a14="http://schemas.microsoft.com/office/drawing/2010/main">
                  <a:solidFill>
                    <a:srgbClr val="FFFFFF"/>
                  </a:solidFill>
                </a14:hiddenFill>
              </a:ext>
            </a:extLst>
          </p:spPr>
        </p:pic>
      </p:grpSp>
      <p:grpSp>
        <p:nvGrpSpPr>
          <p:cNvPr id="15" name="Group 14">
            <a:extLst>
              <a:ext uri="{FF2B5EF4-FFF2-40B4-BE49-F238E27FC236}">
                <a16:creationId xmlns:a16="http://schemas.microsoft.com/office/drawing/2014/main" id="{9A579CB6-EA84-AC24-6580-3E994784D897}"/>
              </a:ext>
            </a:extLst>
          </p:cNvPr>
          <p:cNvGrpSpPr/>
          <p:nvPr/>
        </p:nvGrpSpPr>
        <p:grpSpPr>
          <a:xfrm>
            <a:off x="-1297302" y="3519401"/>
            <a:ext cx="1060374" cy="1020313"/>
            <a:chOff x="169335" y="4210029"/>
            <a:chExt cx="1272449" cy="1224375"/>
          </a:xfrm>
        </p:grpSpPr>
        <p:sp>
          <p:nvSpPr>
            <p:cNvPr id="17" name="Oval 16">
              <a:extLst>
                <a:ext uri="{FF2B5EF4-FFF2-40B4-BE49-F238E27FC236}">
                  <a16:creationId xmlns:a16="http://schemas.microsoft.com/office/drawing/2014/main" id="{C2EF1A2B-6243-86B5-BF16-228777E13857}"/>
                </a:ext>
              </a:extLst>
            </p:cNvPr>
            <p:cNvSpPr/>
            <p:nvPr/>
          </p:nvSpPr>
          <p:spPr>
            <a:xfrm>
              <a:off x="234673" y="4305677"/>
              <a:ext cx="1155267" cy="1049580"/>
            </a:xfrm>
            <a:prstGeom prst="ellipse">
              <a:avLst/>
            </a:prstGeom>
            <a:solidFill>
              <a:schemeClr val="bg1"/>
            </a:solidFill>
            <a:ln w="539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sz="1500">
                <a:solidFill>
                  <a:prstClr val="white"/>
                </a:solidFill>
                <a:latin typeface="Calibri" panose="020F0502020204030204"/>
              </a:endParaRPr>
            </a:p>
          </p:txBody>
        </p:sp>
        <p:pic>
          <p:nvPicPr>
            <p:cNvPr id="18" name="Picture 17">
              <a:extLst>
                <a:ext uri="{FF2B5EF4-FFF2-40B4-BE49-F238E27FC236}">
                  <a16:creationId xmlns:a16="http://schemas.microsoft.com/office/drawing/2014/main" id="{D34461DF-B9F3-D161-AAB3-58FDAA9CFF7F}"/>
                </a:ext>
              </a:extLst>
            </p:cNvPr>
            <p:cNvPicPr>
              <a:picLocks noChangeAspect="1"/>
            </p:cNvPicPr>
            <p:nvPr/>
          </p:nvPicPr>
          <p:blipFill>
            <a:blip r:embed="rId5" cstate="email">
              <a:alphaModFix/>
              <a:duotone>
                <a:prstClr val="black"/>
                <a:srgbClr val="FF969E">
                  <a:tint val="45000"/>
                  <a:satMod val="400000"/>
                </a:srgbClr>
              </a:duotone>
              <a:extLst>
                <a:ext uri="{28A0092B-C50C-407E-A947-70E740481C1C}">
                  <a14:useLocalDpi xmlns:a14="http://schemas.microsoft.com/office/drawing/2010/main"/>
                </a:ext>
                <a:ext uri="{837473B0-CC2E-450A-ABE3-18F120FF3D39}">
                  <a1611:picAttrSrcUrl xmlns:a1611="http://schemas.microsoft.com/office/drawing/2016/11/main" r:id="rId6"/>
                </a:ext>
              </a:extLst>
            </a:blip>
            <a:srcRect/>
            <a:stretch/>
          </p:blipFill>
          <p:spPr>
            <a:xfrm>
              <a:off x="169335" y="4210029"/>
              <a:ext cx="1272449" cy="1224375"/>
            </a:xfrm>
            <a:custGeom>
              <a:avLst/>
              <a:gdLst/>
              <a:ahLst/>
              <a:cxnLst/>
              <a:rect l="l" t="t" r="r" b="b"/>
              <a:pathLst>
                <a:path w="1475716" h="1419962">
                  <a:moveTo>
                    <a:pt x="1041060" y="576731"/>
                  </a:moveTo>
                  <a:lnTo>
                    <a:pt x="1041060" y="869913"/>
                  </a:lnTo>
                  <a:lnTo>
                    <a:pt x="1264047" y="869913"/>
                  </a:lnTo>
                  <a:lnTo>
                    <a:pt x="1264047" y="820516"/>
                  </a:lnTo>
                  <a:lnTo>
                    <a:pt x="1100257" y="820516"/>
                  </a:lnTo>
                  <a:lnTo>
                    <a:pt x="1100257" y="740721"/>
                  </a:lnTo>
                  <a:lnTo>
                    <a:pt x="1247448" y="740721"/>
                  </a:lnTo>
                  <a:lnTo>
                    <a:pt x="1247448" y="691324"/>
                  </a:lnTo>
                  <a:lnTo>
                    <a:pt x="1100257" y="691324"/>
                  </a:lnTo>
                  <a:lnTo>
                    <a:pt x="1100257" y="626328"/>
                  </a:lnTo>
                  <a:lnTo>
                    <a:pt x="1258447" y="626328"/>
                  </a:lnTo>
                  <a:lnTo>
                    <a:pt x="1258447" y="576731"/>
                  </a:lnTo>
                  <a:close/>
                  <a:moveTo>
                    <a:pt x="764835" y="576731"/>
                  </a:moveTo>
                  <a:lnTo>
                    <a:pt x="764835" y="869913"/>
                  </a:lnTo>
                  <a:lnTo>
                    <a:pt x="987822" y="869913"/>
                  </a:lnTo>
                  <a:lnTo>
                    <a:pt x="987822" y="820516"/>
                  </a:lnTo>
                  <a:lnTo>
                    <a:pt x="824032" y="820516"/>
                  </a:lnTo>
                  <a:lnTo>
                    <a:pt x="824032" y="740721"/>
                  </a:lnTo>
                  <a:lnTo>
                    <a:pt x="971223" y="740721"/>
                  </a:lnTo>
                  <a:lnTo>
                    <a:pt x="971223" y="691324"/>
                  </a:lnTo>
                  <a:lnTo>
                    <a:pt x="824032" y="691324"/>
                  </a:lnTo>
                  <a:lnTo>
                    <a:pt x="824032" y="626328"/>
                  </a:lnTo>
                  <a:lnTo>
                    <a:pt x="982222" y="626328"/>
                  </a:lnTo>
                  <a:lnTo>
                    <a:pt x="982222" y="576731"/>
                  </a:lnTo>
                  <a:close/>
                  <a:moveTo>
                    <a:pt x="470160" y="576731"/>
                  </a:moveTo>
                  <a:lnTo>
                    <a:pt x="470160" y="869913"/>
                  </a:lnTo>
                  <a:lnTo>
                    <a:pt x="525157" y="869913"/>
                  </a:lnTo>
                  <a:lnTo>
                    <a:pt x="525157" y="678725"/>
                  </a:lnTo>
                  <a:lnTo>
                    <a:pt x="643350" y="869913"/>
                  </a:lnTo>
                  <a:lnTo>
                    <a:pt x="702746" y="869913"/>
                  </a:lnTo>
                  <a:lnTo>
                    <a:pt x="702746" y="576731"/>
                  </a:lnTo>
                  <a:lnTo>
                    <a:pt x="647749" y="576731"/>
                  </a:lnTo>
                  <a:lnTo>
                    <a:pt x="647749" y="772519"/>
                  </a:lnTo>
                  <a:lnTo>
                    <a:pt x="527757" y="576731"/>
                  </a:lnTo>
                  <a:close/>
                  <a:moveTo>
                    <a:pt x="295929" y="571731"/>
                  </a:moveTo>
                  <a:cubicBezTo>
                    <a:pt x="273397" y="571731"/>
                    <a:pt x="254165" y="575131"/>
                    <a:pt x="238233" y="581931"/>
                  </a:cubicBezTo>
                  <a:cubicBezTo>
                    <a:pt x="222300" y="588730"/>
                    <a:pt x="210101" y="598630"/>
                    <a:pt x="201635" y="611629"/>
                  </a:cubicBezTo>
                  <a:cubicBezTo>
                    <a:pt x="193169" y="624628"/>
                    <a:pt x="188935" y="638594"/>
                    <a:pt x="188935" y="653526"/>
                  </a:cubicBezTo>
                  <a:cubicBezTo>
                    <a:pt x="188935" y="676725"/>
                    <a:pt x="197935" y="696391"/>
                    <a:pt x="215934" y="712523"/>
                  </a:cubicBezTo>
                  <a:cubicBezTo>
                    <a:pt x="228733" y="723989"/>
                    <a:pt x="250998" y="733655"/>
                    <a:pt x="282730" y="741521"/>
                  </a:cubicBezTo>
                  <a:cubicBezTo>
                    <a:pt x="307395" y="747654"/>
                    <a:pt x="323194" y="751920"/>
                    <a:pt x="330127" y="754320"/>
                  </a:cubicBezTo>
                  <a:cubicBezTo>
                    <a:pt x="340260" y="757920"/>
                    <a:pt x="347359" y="762153"/>
                    <a:pt x="351426" y="767020"/>
                  </a:cubicBezTo>
                  <a:cubicBezTo>
                    <a:pt x="355492" y="771886"/>
                    <a:pt x="357525" y="777786"/>
                    <a:pt x="357525" y="784718"/>
                  </a:cubicBezTo>
                  <a:cubicBezTo>
                    <a:pt x="357525" y="795518"/>
                    <a:pt x="352692" y="804951"/>
                    <a:pt x="343026" y="813017"/>
                  </a:cubicBezTo>
                  <a:cubicBezTo>
                    <a:pt x="333360" y="821083"/>
                    <a:pt x="318994" y="825116"/>
                    <a:pt x="299929" y="825116"/>
                  </a:cubicBezTo>
                  <a:cubicBezTo>
                    <a:pt x="281930" y="825116"/>
                    <a:pt x="267631" y="820583"/>
                    <a:pt x="257031" y="811517"/>
                  </a:cubicBezTo>
                  <a:cubicBezTo>
                    <a:pt x="246432" y="802451"/>
                    <a:pt x="239399" y="788252"/>
                    <a:pt x="235933" y="768919"/>
                  </a:cubicBezTo>
                  <a:lnTo>
                    <a:pt x="178336" y="774519"/>
                  </a:lnTo>
                  <a:cubicBezTo>
                    <a:pt x="182203" y="807317"/>
                    <a:pt x="194069" y="832282"/>
                    <a:pt x="213934" y="849414"/>
                  </a:cubicBezTo>
                  <a:cubicBezTo>
                    <a:pt x="233799" y="866547"/>
                    <a:pt x="262264" y="875113"/>
                    <a:pt x="299329" y="875113"/>
                  </a:cubicBezTo>
                  <a:cubicBezTo>
                    <a:pt x="324794" y="875113"/>
                    <a:pt x="346059" y="871546"/>
                    <a:pt x="363125" y="864414"/>
                  </a:cubicBezTo>
                  <a:cubicBezTo>
                    <a:pt x="380190" y="857281"/>
                    <a:pt x="393390" y="846381"/>
                    <a:pt x="402722" y="831716"/>
                  </a:cubicBezTo>
                  <a:cubicBezTo>
                    <a:pt x="412055" y="817050"/>
                    <a:pt x="416722" y="801317"/>
                    <a:pt x="416722" y="784518"/>
                  </a:cubicBezTo>
                  <a:cubicBezTo>
                    <a:pt x="416722" y="765986"/>
                    <a:pt x="412822" y="750421"/>
                    <a:pt x="405022" y="737821"/>
                  </a:cubicBezTo>
                  <a:cubicBezTo>
                    <a:pt x="397223" y="725222"/>
                    <a:pt x="386423" y="715289"/>
                    <a:pt x="372624" y="708023"/>
                  </a:cubicBezTo>
                  <a:cubicBezTo>
                    <a:pt x="358825" y="700757"/>
                    <a:pt x="337526" y="693724"/>
                    <a:pt x="308728" y="686924"/>
                  </a:cubicBezTo>
                  <a:cubicBezTo>
                    <a:pt x="279930" y="680125"/>
                    <a:pt x="261798" y="673592"/>
                    <a:pt x="254332" y="667326"/>
                  </a:cubicBezTo>
                  <a:cubicBezTo>
                    <a:pt x="248465" y="662393"/>
                    <a:pt x="245532" y="656460"/>
                    <a:pt x="245532" y="649527"/>
                  </a:cubicBezTo>
                  <a:cubicBezTo>
                    <a:pt x="245532" y="641927"/>
                    <a:pt x="248665" y="635861"/>
                    <a:pt x="254931" y="631328"/>
                  </a:cubicBezTo>
                  <a:cubicBezTo>
                    <a:pt x="264664" y="624262"/>
                    <a:pt x="278130" y="620728"/>
                    <a:pt x="295329" y="620728"/>
                  </a:cubicBezTo>
                  <a:cubicBezTo>
                    <a:pt x="311995" y="620728"/>
                    <a:pt x="324494" y="624028"/>
                    <a:pt x="332827" y="630628"/>
                  </a:cubicBezTo>
                  <a:cubicBezTo>
                    <a:pt x="341160" y="637227"/>
                    <a:pt x="346593" y="648060"/>
                    <a:pt x="349126" y="663126"/>
                  </a:cubicBezTo>
                  <a:lnTo>
                    <a:pt x="408322" y="660526"/>
                  </a:lnTo>
                  <a:cubicBezTo>
                    <a:pt x="407389" y="633594"/>
                    <a:pt x="397623" y="612062"/>
                    <a:pt x="379024" y="595930"/>
                  </a:cubicBezTo>
                  <a:cubicBezTo>
                    <a:pt x="360425" y="579798"/>
                    <a:pt x="332727" y="571731"/>
                    <a:pt x="295929" y="571731"/>
                  </a:cubicBezTo>
                  <a:close/>
                  <a:moveTo>
                    <a:pt x="737858" y="0"/>
                  </a:moveTo>
                  <a:cubicBezTo>
                    <a:pt x="1145366" y="0"/>
                    <a:pt x="1475716" y="317869"/>
                    <a:pt x="1475716" y="709981"/>
                  </a:cubicBezTo>
                  <a:cubicBezTo>
                    <a:pt x="1475716" y="1102093"/>
                    <a:pt x="1145366" y="1419962"/>
                    <a:pt x="737858" y="1419962"/>
                  </a:cubicBezTo>
                  <a:cubicBezTo>
                    <a:pt x="330350" y="1419962"/>
                    <a:pt x="0" y="1102093"/>
                    <a:pt x="0" y="709981"/>
                  </a:cubicBezTo>
                  <a:cubicBezTo>
                    <a:pt x="0" y="317869"/>
                    <a:pt x="330350" y="0"/>
                    <a:pt x="737858" y="0"/>
                  </a:cubicBezTo>
                  <a:close/>
                </a:path>
              </a:pathLst>
            </a:custGeom>
            <a:ln w="53975">
              <a:solidFill>
                <a:schemeClr val="bg1"/>
              </a:solidFill>
            </a:ln>
          </p:spPr>
        </p:pic>
      </p:grpSp>
      <p:pic>
        <p:nvPicPr>
          <p:cNvPr id="22" name="Picture 21" descr="Breaking Barriers Innovations">
            <a:extLst>
              <a:ext uri="{FF2B5EF4-FFF2-40B4-BE49-F238E27FC236}">
                <a16:creationId xmlns:a16="http://schemas.microsoft.com/office/drawing/2014/main" id="{E47E2418-427B-A22E-717F-4AC724066091}"/>
              </a:ext>
            </a:extLst>
          </p:cNvPr>
          <p:cNvPicPr>
            <a:picLocks noChangeAspect="1" noChangeArrowheads="1"/>
          </p:cNvPicPr>
          <p:nvPr/>
        </p:nvPicPr>
        <p:blipFill>
          <a:blip r:embed="rId7" cstate="email">
            <a:duotone>
              <a:prstClr val="black"/>
              <a:schemeClr val="bg1">
                <a:tint val="45000"/>
                <a:satMod val="400000"/>
              </a:schemeClr>
            </a:duotone>
            <a:extLst>
              <a:ext uri="{BEBA8EAE-BF5A-486C-A8C5-ECC9F3942E4B}">
                <a14:imgProps xmlns:a14="http://schemas.microsoft.com/office/drawing/2010/main">
                  <a14:imgLayer r:embed="rId8">
                    <a14:imgEffect>
                      <a14:sharpenSoften amount="58000"/>
                    </a14:imgEffect>
                    <a14:imgEffect>
                      <a14:brightnessContrast bright="100000" contrast="100000"/>
                    </a14:imgEffect>
                  </a14:imgLayer>
                </a14:imgProps>
              </a:ext>
              <a:ext uri="{28A0092B-C50C-407E-A947-70E740481C1C}">
                <a14:useLocalDpi xmlns:a14="http://schemas.microsoft.com/office/drawing/2010/main"/>
              </a:ext>
            </a:extLst>
          </a:blip>
          <a:srcRect/>
          <a:stretch>
            <a:fillRect/>
          </a:stretch>
        </p:blipFill>
        <p:spPr bwMode="auto">
          <a:xfrm>
            <a:off x="10854199" y="95701"/>
            <a:ext cx="1344606" cy="1093613"/>
          </a:xfrm>
          <a:prstGeom prst="rect">
            <a:avLst/>
          </a:prstGeom>
          <a:noFill/>
          <a:extLst>
            <a:ext uri="{909E8E84-426E-40DD-AFC4-6F175D3DCCD1}">
              <a14:hiddenFill xmlns:a14="http://schemas.microsoft.com/office/drawing/2010/main">
                <a:solidFill>
                  <a:srgbClr val="FFFFFF"/>
                </a:solidFill>
              </a14:hiddenFill>
            </a:ext>
          </a:extLst>
        </p:spPr>
      </p:pic>
      <p:sp>
        <p:nvSpPr>
          <p:cNvPr id="14" name="Right Arrow 13">
            <a:extLst>
              <a:ext uri="{FF2B5EF4-FFF2-40B4-BE49-F238E27FC236}">
                <a16:creationId xmlns:a16="http://schemas.microsoft.com/office/drawing/2014/main" id="{80F73A25-8387-F4D1-FE0F-A2189DBF2964}"/>
              </a:ext>
            </a:extLst>
          </p:cNvPr>
          <p:cNvSpPr/>
          <p:nvPr/>
        </p:nvSpPr>
        <p:spPr>
          <a:xfrm>
            <a:off x="4453782" y="3062725"/>
            <a:ext cx="6177133" cy="1849821"/>
          </a:xfrm>
          <a:prstGeom prst="rightArrow">
            <a:avLst/>
          </a:prstGeom>
          <a:gradFill flip="none" rotWithShape="1">
            <a:gsLst>
              <a:gs pos="0">
                <a:srgbClr val="C01E00"/>
              </a:gs>
              <a:gs pos="100000">
                <a:srgbClr val="1E263E"/>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3">
              <a:defRPr/>
            </a:pPr>
            <a:endParaRPr lang="en-GB">
              <a:solidFill>
                <a:prstClr val="white"/>
              </a:solidFill>
              <a:latin typeface="Aptos" panose="02110004020202020204"/>
            </a:endParaRPr>
          </a:p>
        </p:txBody>
      </p:sp>
      <p:sp>
        <p:nvSpPr>
          <p:cNvPr id="16" name="Rounded Rectangle 15">
            <a:extLst>
              <a:ext uri="{FF2B5EF4-FFF2-40B4-BE49-F238E27FC236}">
                <a16:creationId xmlns:a16="http://schemas.microsoft.com/office/drawing/2014/main" id="{FD7BE231-7CE1-8A18-2A18-551E19FBD05C}"/>
              </a:ext>
            </a:extLst>
          </p:cNvPr>
          <p:cNvSpPr/>
          <p:nvPr/>
        </p:nvSpPr>
        <p:spPr>
          <a:xfrm>
            <a:off x="2347740" y="1494170"/>
            <a:ext cx="2309209" cy="4995351"/>
          </a:xfrm>
          <a:prstGeom prst="roundRect">
            <a:avLst>
              <a:gd name="adj" fmla="val 0"/>
            </a:avLst>
          </a:prstGeom>
          <a:solidFill>
            <a:srgbClr val="102635"/>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108000" tIns="108000" rIns="72000" rtlCol="0" anchor="t" anchorCtr="0"/>
          <a:lstStyle/>
          <a:p>
            <a:pPr algn="ctr" defTabSz="914363">
              <a:defRPr/>
            </a:pPr>
            <a:r>
              <a:rPr lang="en-GB" sz="2400" b="1" dirty="0">
                <a:solidFill>
                  <a:prstClr val="white"/>
                </a:solidFill>
                <a:latin typeface="Arial" panose="020B0604020202020204" pitchFamily="34" charset="0"/>
                <a:cs typeface="Arial" panose="020B0604020202020204" pitchFamily="34" charset="0"/>
              </a:rPr>
              <a:t>The Issue</a:t>
            </a:r>
          </a:p>
          <a:p>
            <a:pPr algn="ctr" defTabSz="914363">
              <a:defRPr/>
            </a:pPr>
            <a:endParaRPr lang="en-GB" sz="2400" b="1" dirty="0">
              <a:solidFill>
                <a:prstClr val="white"/>
              </a:solidFill>
              <a:latin typeface="Arial" panose="020B0604020202020204" pitchFamily="34" charset="0"/>
              <a:cs typeface="Arial" panose="020B0604020202020204" pitchFamily="34" charset="0"/>
            </a:endParaRPr>
          </a:p>
          <a:p>
            <a:pPr algn="ctr" defTabSz="914363">
              <a:defRPr/>
            </a:pPr>
            <a:endParaRPr lang="en-GB" sz="400" dirty="0">
              <a:solidFill>
                <a:prstClr val="white"/>
              </a:solidFill>
              <a:latin typeface="Arial" panose="020B0604020202020204" pitchFamily="34" charset="0"/>
              <a:cs typeface="Arial" panose="020B0604020202020204" pitchFamily="34" charset="0"/>
            </a:endParaRPr>
          </a:p>
          <a:p>
            <a:pPr algn="ctr" defTabSz="914363">
              <a:defRPr/>
            </a:pPr>
            <a:r>
              <a:rPr lang="en-GB" dirty="0">
                <a:solidFill>
                  <a:prstClr val="white"/>
                </a:solidFill>
                <a:latin typeface="Arial" panose="020B0604020202020204" pitchFamily="34" charset="0"/>
                <a:cs typeface="Arial" panose="020B0604020202020204" pitchFamily="34" charset="0"/>
              </a:rPr>
              <a:t>Thanet has the 3</a:t>
            </a:r>
            <a:r>
              <a:rPr lang="en-GB" baseline="30000" dirty="0">
                <a:solidFill>
                  <a:prstClr val="white"/>
                </a:solidFill>
                <a:latin typeface="Arial" panose="020B0604020202020204" pitchFamily="34" charset="0"/>
                <a:cs typeface="Arial" panose="020B0604020202020204" pitchFamily="34" charset="0"/>
              </a:rPr>
              <a:t>rd</a:t>
            </a:r>
            <a:r>
              <a:rPr lang="en-GB" dirty="0">
                <a:solidFill>
                  <a:prstClr val="white"/>
                </a:solidFill>
                <a:latin typeface="Arial" panose="020B0604020202020204" pitchFamily="34" charset="0"/>
                <a:cs typeface="Arial" panose="020B0604020202020204" pitchFamily="34" charset="0"/>
              </a:rPr>
              <a:t> highest rate of completed suicides in the ICB and this is especially high for middle aged males</a:t>
            </a:r>
          </a:p>
        </p:txBody>
      </p:sp>
      <p:sp>
        <p:nvSpPr>
          <p:cNvPr id="25" name="Round Same-side Corner of Rectangle 24">
            <a:extLst>
              <a:ext uri="{FF2B5EF4-FFF2-40B4-BE49-F238E27FC236}">
                <a16:creationId xmlns:a16="http://schemas.microsoft.com/office/drawing/2014/main" id="{CE6636BA-2EF3-9178-48C1-CC2BEE36E9EA}"/>
              </a:ext>
            </a:extLst>
          </p:cNvPr>
          <p:cNvSpPr/>
          <p:nvPr/>
        </p:nvSpPr>
        <p:spPr>
          <a:xfrm>
            <a:off x="2518718" y="6108178"/>
            <a:ext cx="2014780" cy="381344"/>
          </a:xfrm>
          <a:prstGeom prst="round2SameRect">
            <a:avLst/>
          </a:prstGeom>
          <a:solidFill>
            <a:srgbClr val="C01E00"/>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3">
              <a:defRPr/>
            </a:pPr>
            <a:endParaRPr lang="en-GB">
              <a:solidFill>
                <a:prstClr val="white"/>
              </a:solidFill>
              <a:latin typeface="Aptos" panose="02110004020202020204"/>
            </a:endParaRPr>
          </a:p>
        </p:txBody>
      </p:sp>
      <p:sp>
        <p:nvSpPr>
          <p:cNvPr id="35" name="Rounded Rectangle 34">
            <a:extLst>
              <a:ext uri="{FF2B5EF4-FFF2-40B4-BE49-F238E27FC236}">
                <a16:creationId xmlns:a16="http://schemas.microsoft.com/office/drawing/2014/main" id="{B44995E0-7642-3261-7FE7-D16340D7D4B2}"/>
              </a:ext>
            </a:extLst>
          </p:cNvPr>
          <p:cNvSpPr/>
          <p:nvPr/>
        </p:nvSpPr>
        <p:spPr>
          <a:xfrm>
            <a:off x="4789208" y="1504501"/>
            <a:ext cx="2309209" cy="4995351"/>
          </a:xfrm>
          <a:prstGeom prst="roundRect">
            <a:avLst>
              <a:gd name="adj" fmla="val 0"/>
            </a:avLst>
          </a:prstGeom>
          <a:solidFill>
            <a:srgbClr val="102635"/>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rtlCol="0" anchor="t" anchorCtr="0"/>
          <a:lstStyle/>
          <a:p>
            <a:pPr algn="ctr" defTabSz="914363">
              <a:defRPr/>
            </a:pPr>
            <a:r>
              <a:rPr lang="en-GB" sz="2400" b="1">
                <a:solidFill>
                  <a:prstClr val="white"/>
                </a:solidFill>
                <a:latin typeface="Arial" panose="020B0604020202020204" pitchFamily="34" charset="0"/>
                <a:cs typeface="Arial" panose="020B0604020202020204" pitchFamily="34" charset="0"/>
              </a:rPr>
              <a:t>Evidence Base</a:t>
            </a:r>
          </a:p>
          <a:p>
            <a:pPr algn="ctr" defTabSz="914363">
              <a:defRPr/>
            </a:pPr>
            <a:endParaRPr lang="en-GB" sz="2400" b="1">
              <a:solidFill>
                <a:prstClr val="white"/>
              </a:solidFill>
              <a:latin typeface="Arial" panose="020B0604020202020204" pitchFamily="34" charset="0"/>
              <a:cs typeface="Arial" panose="020B0604020202020204" pitchFamily="34" charset="0"/>
            </a:endParaRPr>
          </a:p>
          <a:p>
            <a:pPr algn="ctr" defTabSz="914363">
              <a:defRPr/>
            </a:pPr>
            <a:endParaRPr lang="en-GB" sz="400" b="1">
              <a:solidFill>
                <a:prstClr val="white"/>
              </a:solidFill>
              <a:latin typeface="Arial" panose="020B0604020202020204" pitchFamily="34" charset="0"/>
              <a:cs typeface="Arial" panose="020B0604020202020204" pitchFamily="34" charset="0"/>
            </a:endParaRPr>
          </a:p>
          <a:p>
            <a:pPr algn="ctr" defTabSz="914363">
              <a:defRPr/>
            </a:pPr>
            <a:r>
              <a:rPr lang="en-US" sz="1800">
                <a:solidFill>
                  <a:prstClr val="white"/>
                </a:solidFill>
                <a:latin typeface="Arial" panose="020B0604020202020204" pitchFamily="34" charset="0"/>
                <a:cs typeface="Arial" panose="020B0604020202020204" pitchFamily="34" charset="0"/>
              </a:rPr>
              <a:t>Kent RTSS Suicide Dashboard</a:t>
            </a:r>
          </a:p>
          <a:p>
            <a:pPr algn="ctr" defTabSz="914363">
              <a:defRPr/>
            </a:pPr>
            <a:endParaRPr lang="en-US">
              <a:solidFill>
                <a:prstClr val="white"/>
              </a:solidFill>
              <a:latin typeface="Arial" panose="020B0604020202020204" pitchFamily="34" charset="0"/>
              <a:cs typeface="Arial" panose="020B0604020202020204" pitchFamily="34" charset="0"/>
            </a:endParaRPr>
          </a:p>
          <a:p>
            <a:pPr algn="ctr" defTabSz="914363">
              <a:defRPr/>
            </a:pPr>
            <a:endParaRPr lang="en-US">
              <a:solidFill>
                <a:prstClr val="white"/>
              </a:solidFill>
              <a:latin typeface="Arial" panose="020B0604020202020204" pitchFamily="34" charset="0"/>
              <a:cs typeface="Arial" panose="020B0604020202020204" pitchFamily="34" charset="0"/>
            </a:endParaRPr>
          </a:p>
          <a:p>
            <a:pPr algn="ctr" defTabSz="914363">
              <a:defRPr/>
            </a:pPr>
            <a:r>
              <a:rPr lang="en-US" sz="1800">
                <a:solidFill>
                  <a:prstClr val="white"/>
                </a:solidFill>
                <a:latin typeface="Arial" panose="020B0604020202020204" pitchFamily="34" charset="0"/>
                <a:cs typeface="Arial" panose="020B0604020202020204" pitchFamily="34" charset="0"/>
              </a:rPr>
              <a:t>Local community agencies workshops</a:t>
            </a:r>
          </a:p>
          <a:p>
            <a:pPr algn="ctr" defTabSz="914363">
              <a:defRPr/>
            </a:pPr>
            <a:endParaRPr lang="en-US" sz="2400" b="1">
              <a:solidFill>
                <a:prstClr val="white"/>
              </a:solidFill>
              <a:latin typeface="Arial" panose="020B0604020202020204" pitchFamily="34" charset="0"/>
              <a:cs typeface="Arial" panose="020B0604020202020204" pitchFamily="34" charset="0"/>
            </a:endParaRPr>
          </a:p>
          <a:p>
            <a:pPr algn="ctr" defTabSz="914363">
              <a:defRPr/>
            </a:pPr>
            <a:endParaRPr lang="en-US" sz="2400" b="1">
              <a:solidFill>
                <a:prstClr val="white"/>
              </a:solidFill>
              <a:latin typeface="Arial" panose="020B0604020202020204" pitchFamily="34" charset="0"/>
              <a:cs typeface="Arial" panose="020B0604020202020204" pitchFamily="34" charset="0"/>
            </a:endParaRPr>
          </a:p>
        </p:txBody>
      </p:sp>
      <p:sp>
        <p:nvSpPr>
          <p:cNvPr id="40" name="Round Same-side Corner of Rectangle 39">
            <a:extLst>
              <a:ext uri="{FF2B5EF4-FFF2-40B4-BE49-F238E27FC236}">
                <a16:creationId xmlns:a16="http://schemas.microsoft.com/office/drawing/2014/main" id="{FDE6CDC4-13CB-870F-A09C-66D6A9E99515}"/>
              </a:ext>
            </a:extLst>
          </p:cNvPr>
          <p:cNvSpPr/>
          <p:nvPr/>
        </p:nvSpPr>
        <p:spPr>
          <a:xfrm>
            <a:off x="4934428" y="6118509"/>
            <a:ext cx="2014780" cy="381344"/>
          </a:xfrm>
          <a:prstGeom prst="round2SameRect">
            <a:avLst/>
          </a:prstGeom>
          <a:solidFill>
            <a:srgbClr val="FFC000"/>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3">
              <a:defRPr/>
            </a:pPr>
            <a:endParaRPr lang="en-GB">
              <a:solidFill>
                <a:prstClr val="white"/>
              </a:solidFill>
              <a:latin typeface="Aptos" panose="02110004020202020204"/>
            </a:endParaRPr>
          </a:p>
        </p:txBody>
      </p:sp>
      <p:sp>
        <p:nvSpPr>
          <p:cNvPr id="41" name="Rounded Rectangle 40">
            <a:extLst>
              <a:ext uri="{FF2B5EF4-FFF2-40B4-BE49-F238E27FC236}">
                <a16:creationId xmlns:a16="http://schemas.microsoft.com/office/drawing/2014/main" id="{F377B54E-6A7D-7C59-C681-35D02B683004}"/>
              </a:ext>
            </a:extLst>
          </p:cNvPr>
          <p:cNvSpPr/>
          <p:nvPr/>
        </p:nvSpPr>
        <p:spPr>
          <a:xfrm>
            <a:off x="7240748" y="1504501"/>
            <a:ext cx="2309209" cy="4995351"/>
          </a:xfrm>
          <a:prstGeom prst="roundRect">
            <a:avLst>
              <a:gd name="adj" fmla="val 0"/>
            </a:avLst>
          </a:prstGeom>
          <a:solidFill>
            <a:srgbClr val="102635"/>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36000" tIns="108000" rIns="36000" rtlCol="0" anchor="t" anchorCtr="0"/>
          <a:lstStyle/>
          <a:p>
            <a:pPr algn="ctr" defTabSz="914363">
              <a:defRPr/>
            </a:pPr>
            <a:r>
              <a:rPr lang="en-GB" sz="2400" b="1">
                <a:solidFill>
                  <a:prstClr val="white"/>
                </a:solidFill>
                <a:latin typeface="Arial" panose="020B0604020202020204" pitchFamily="34" charset="0"/>
                <a:cs typeface="Arial" panose="020B0604020202020204" pitchFamily="34" charset="0"/>
              </a:rPr>
              <a:t>Intervention</a:t>
            </a:r>
          </a:p>
          <a:p>
            <a:pPr algn="ctr" defTabSz="914363">
              <a:defRPr/>
            </a:pPr>
            <a:endParaRPr lang="en-GB" sz="2400" b="1">
              <a:solidFill>
                <a:prstClr val="white"/>
              </a:solidFill>
              <a:latin typeface="Arial" panose="020B0604020202020204" pitchFamily="34" charset="0"/>
              <a:cs typeface="Arial" panose="020B0604020202020204" pitchFamily="34" charset="0"/>
            </a:endParaRPr>
          </a:p>
          <a:p>
            <a:pPr algn="ctr" defTabSz="914363">
              <a:defRPr/>
            </a:pPr>
            <a:endParaRPr lang="en-GB" sz="400">
              <a:solidFill>
                <a:prstClr val="white"/>
              </a:solidFill>
              <a:latin typeface="Arial" panose="020B0604020202020204" pitchFamily="34" charset="0"/>
              <a:cs typeface="Arial" panose="020B0604020202020204" pitchFamily="34" charset="0"/>
            </a:endParaRPr>
          </a:p>
          <a:p>
            <a:pPr algn="ctr" defTabSz="914363">
              <a:defRPr/>
            </a:pPr>
            <a:r>
              <a:rPr lang="en-GB">
                <a:solidFill>
                  <a:prstClr val="white"/>
                </a:solidFill>
                <a:latin typeface="Arial" panose="020B0604020202020204" pitchFamily="34" charset="0"/>
                <a:cs typeface="Arial" panose="020B0604020202020204" pitchFamily="34" charset="0"/>
              </a:rPr>
              <a:t>To use targeted employment opportunities to alleviate risk factors behind increasing suicide rates amongst older males</a:t>
            </a:r>
          </a:p>
        </p:txBody>
      </p:sp>
      <p:sp>
        <p:nvSpPr>
          <p:cNvPr id="42" name="Round Same-side Corner of Rectangle 41">
            <a:extLst>
              <a:ext uri="{FF2B5EF4-FFF2-40B4-BE49-F238E27FC236}">
                <a16:creationId xmlns:a16="http://schemas.microsoft.com/office/drawing/2014/main" id="{B597F27B-367C-650A-00CA-F5E32E4CF151}"/>
              </a:ext>
            </a:extLst>
          </p:cNvPr>
          <p:cNvSpPr/>
          <p:nvPr/>
        </p:nvSpPr>
        <p:spPr>
          <a:xfrm>
            <a:off x="7391947" y="6118509"/>
            <a:ext cx="2014780" cy="381344"/>
          </a:xfrm>
          <a:prstGeom prst="round2SameRect">
            <a:avLst/>
          </a:prstGeom>
          <a:solidFill>
            <a:srgbClr val="3671C1"/>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3">
              <a:defRPr/>
            </a:pPr>
            <a:endParaRPr lang="en-GB">
              <a:solidFill>
                <a:prstClr val="white"/>
              </a:solidFill>
              <a:latin typeface="Aptos" panose="02110004020202020204"/>
            </a:endParaRPr>
          </a:p>
        </p:txBody>
      </p:sp>
      <p:sp>
        <p:nvSpPr>
          <p:cNvPr id="44" name="Rounded Rectangle 43">
            <a:extLst>
              <a:ext uri="{FF2B5EF4-FFF2-40B4-BE49-F238E27FC236}">
                <a16:creationId xmlns:a16="http://schemas.microsoft.com/office/drawing/2014/main" id="{BF41E4C4-36A0-A62B-FF62-F367F8D7383D}"/>
              </a:ext>
            </a:extLst>
          </p:cNvPr>
          <p:cNvSpPr/>
          <p:nvPr/>
        </p:nvSpPr>
        <p:spPr>
          <a:xfrm>
            <a:off x="9719659" y="1517983"/>
            <a:ext cx="2309209" cy="4995351"/>
          </a:xfrm>
          <a:prstGeom prst="roundRect">
            <a:avLst>
              <a:gd name="adj" fmla="val 0"/>
            </a:avLst>
          </a:prstGeom>
          <a:solidFill>
            <a:srgbClr val="102635"/>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0" tIns="108000" rIns="0" rtlCol="0" anchor="t" anchorCtr="0"/>
          <a:lstStyle/>
          <a:p>
            <a:pPr algn="ctr" defTabSz="914363">
              <a:defRPr/>
            </a:pPr>
            <a:r>
              <a:rPr lang="en-GB" sz="2400" b="1" dirty="0">
                <a:solidFill>
                  <a:prstClr val="white"/>
                </a:solidFill>
                <a:latin typeface="Arial" panose="020B0604020202020204" pitchFamily="34" charset="0"/>
                <a:cs typeface="Arial" panose="020B0604020202020204" pitchFamily="34" charset="0"/>
              </a:rPr>
              <a:t>ROI</a:t>
            </a:r>
          </a:p>
          <a:p>
            <a:pPr algn="ctr" defTabSz="914363">
              <a:defRPr/>
            </a:pPr>
            <a:endParaRPr lang="en-GB" sz="500" b="1" dirty="0">
              <a:solidFill>
                <a:prstClr val="white"/>
              </a:solidFill>
              <a:latin typeface="Arial" panose="020B0604020202020204" pitchFamily="34" charset="0"/>
              <a:cs typeface="Arial" panose="020B0604020202020204" pitchFamily="34" charset="0"/>
            </a:endParaRPr>
          </a:p>
          <a:p>
            <a:pPr algn="ctr" defTabSz="914363">
              <a:defRPr/>
            </a:pPr>
            <a:endParaRPr lang="en-GB" spc="-100" dirty="0">
              <a:solidFill>
                <a:prstClr val="white"/>
              </a:solidFill>
              <a:latin typeface="Arial" panose="020B0604020202020204" pitchFamily="34" charset="0"/>
              <a:cs typeface="Arial" panose="020B0604020202020204" pitchFamily="34" charset="0"/>
            </a:endParaRPr>
          </a:p>
          <a:p>
            <a:pPr algn="ctr" defTabSz="914363">
              <a:defRPr/>
            </a:pPr>
            <a:endParaRPr lang="en-GB" sz="400" spc="-100" dirty="0">
              <a:solidFill>
                <a:prstClr val="white"/>
              </a:solidFill>
              <a:latin typeface="Arial" panose="020B0604020202020204" pitchFamily="34" charset="0"/>
              <a:cs typeface="Arial" panose="020B0604020202020204" pitchFamily="34" charset="0"/>
            </a:endParaRPr>
          </a:p>
          <a:p>
            <a:pPr lvl="0" algn="ctr">
              <a:defRPr/>
            </a:pPr>
            <a:r>
              <a:rPr lang="en-GB" dirty="0">
                <a:latin typeface="Arial" panose="020B0604020202020204" pitchFamily="34" charset="0"/>
                <a:cs typeface="Arial" panose="020B0604020202020204" pitchFamily="34" charset="0"/>
              </a:rPr>
              <a:t>Reduce the high rate of male deaths by suicide, which is the third-highest in the ICB, and address the underlying financial and emotional burdens on families, while improving pathways to employment and support for men</a:t>
            </a:r>
            <a:endParaRPr lang="en-GB" b="1" dirty="0">
              <a:solidFill>
                <a:prstClr val="white"/>
              </a:solidFill>
              <a:latin typeface="Arial" panose="020B0604020202020204" pitchFamily="34" charset="0"/>
              <a:cs typeface="Arial" panose="020B0604020202020204" pitchFamily="34" charset="0"/>
            </a:endParaRPr>
          </a:p>
        </p:txBody>
      </p:sp>
      <p:sp>
        <p:nvSpPr>
          <p:cNvPr id="45" name="Round Same-side Corner of Rectangle 44">
            <a:extLst>
              <a:ext uri="{FF2B5EF4-FFF2-40B4-BE49-F238E27FC236}">
                <a16:creationId xmlns:a16="http://schemas.microsoft.com/office/drawing/2014/main" id="{24213250-4B09-155E-E7E2-DDC71576C50D}"/>
              </a:ext>
            </a:extLst>
          </p:cNvPr>
          <p:cNvSpPr/>
          <p:nvPr/>
        </p:nvSpPr>
        <p:spPr>
          <a:xfrm>
            <a:off x="9867408" y="6131991"/>
            <a:ext cx="2014780" cy="381344"/>
          </a:xfrm>
          <a:prstGeom prst="round2SameRect">
            <a:avLst/>
          </a:prstGeom>
          <a:solidFill>
            <a:srgbClr val="7030A0"/>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3">
              <a:defRPr/>
            </a:pPr>
            <a:endParaRPr lang="en-GB">
              <a:solidFill>
                <a:prstClr val="white"/>
              </a:solidFill>
              <a:latin typeface="Aptos" panose="02110004020202020204"/>
            </a:endParaRPr>
          </a:p>
        </p:txBody>
      </p:sp>
      <p:cxnSp>
        <p:nvCxnSpPr>
          <p:cNvPr id="52" name="Straight Connector 51">
            <a:extLst>
              <a:ext uri="{FF2B5EF4-FFF2-40B4-BE49-F238E27FC236}">
                <a16:creationId xmlns:a16="http://schemas.microsoft.com/office/drawing/2014/main" id="{9EEAF692-2FF8-A473-5C69-D3499B9B80E9}"/>
              </a:ext>
            </a:extLst>
          </p:cNvPr>
          <p:cNvCxnSpPr>
            <a:cxnSpLocks/>
          </p:cNvCxnSpPr>
          <p:nvPr/>
        </p:nvCxnSpPr>
        <p:spPr>
          <a:xfrm>
            <a:off x="4985944" y="3257063"/>
            <a:ext cx="1888953"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58" name="Straight Connector 57">
            <a:extLst>
              <a:ext uri="{FF2B5EF4-FFF2-40B4-BE49-F238E27FC236}">
                <a16:creationId xmlns:a16="http://schemas.microsoft.com/office/drawing/2014/main" id="{5B1C378B-08EB-49E3-235F-2C40602B8B62}"/>
              </a:ext>
            </a:extLst>
          </p:cNvPr>
          <p:cNvCxnSpPr>
            <a:cxnSpLocks/>
          </p:cNvCxnSpPr>
          <p:nvPr/>
        </p:nvCxnSpPr>
        <p:spPr>
          <a:xfrm>
            <a:off x="4985944" y="4259149"/>
            <a:ext cx="1917116"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pic>
        <p:nvPicPr>
          <p:cNvPr id="59" name="Graphic 58" descr="No sign with solid fill">
            <a:extLst>
              <a:ext uri="{FF2B5EF4-FFF2-40B4-BE49-F238E27FC236}">
                <a16:creationId xmlns:a16="http://schemas.microsoft.com/office/drawing/2014/main" id="{1C607F52-3D64-70E0-11D5-4D5996EBC88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312911" y="6099725"/>
            <a:ext cx="429309" cy="392359"/>
          </a:xfrm>
          <a:prstGeom prst="rect">
            <a:avLst/>
          </a:prstGeom>
        </p:spPr>
      </p:pic>
      <p:pic>
        <p:nvPicPr>
          <p:cNvPr id="62" name="Graphic 61" descr="Bar chart with solid fill">
            <a:extLst>
              <a:ext uri="{FF2B5EF4-FFF2-40B4-BE49-F238E27FC236}">
                <a16:creationId xmlns:a16="http://schemas.microsoft.com/office/drawing/2014/main" id="{A3766254-48DC-9E55-8699-45618DE631B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flipH="1">
            <a:off x="5422046" y="6131729"/>
            <a:ext cx="511005" cy="381344"/>
          </a:xfrm>
          <a:prstGeom prst="rect">
            <a:avLst/>
          </a:prstGeom>
        </p:spPr>
      </p:pic>
      <p:pic>
        <p:nvPicPr>
          <p:cNvPr id="63" name="Graphic 62" descr="Statistics with solid fill">
            <a:extLst>
              <a:ext uri="{FF2B5EF4-FFF2-40B4-BE49-F238E27FC236}">
                <a16:creationId xmlns:a16="http://schemas.microsoft.com/office/drawing/2014/main" id="{B8BAE7BE-9EDD-3C1D-0484-7A56B038D477}"/>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932764" y="6127810"/>
            <a:ext cx="483365" cy="381237"/>
          </a:xfrm>
          <a:prstGeom prst="rect">
            <a:avLst/>
          </a:prstGeom>
        </p:spPr>
      </p:pic>
      <p:pic>
        <p:nvPicPr>
          <p:cNvPr id="64" name="Graphic 63" descr="Playbook with solid fill">
            <a:extLst>
              <a:ext uri="{FF2B5EF4-FFF2-40B4-BE49-F238E27FC236}">
                <a16:creationId xmlns:a16="http://schemas.microsoft.com/office/drawing/2014/main" id="{5486A7B8-0765-123F-DA8D-FFB218A81355}"/>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8107076" y="6093945"/>
            <a:ext cx="475604" cy="432268"/>
          </a:xfrm>
          <a:prstGeom prst="rect">
            <a:avLst/>
          </a:prstGeom>
        </p:spPr>
      </p:pic>
      <p:pic>
        <p:nvPicPr>
          <p:cNvPr id="65" name="Graphic 64" descr="Business Growth with solid fill">
            <a:extLst>
              <a:ext uri="{FF2B5EF4-FFF2-40B4-BE49-F238E27FC236}">
                <a16:creationId xmlns:a16="http://schemas.microsoft.com/office/drawing/2014/main" id="{161F9321-C16B-617C-E214-3E1C69E52DC0}"/>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0642679" y="6105388"/>
            <a:ext cx="437038" cy="437038"/>
          </a:xfrm>
          <a:prstGeom prst="rect">
            <a:avLst/>
          </a:prstGeom>
        </p:spPr>
      </p:pic>
      <p:grpSp>
        <p:nvGrpSpPr>
          <p:cNvPr id="13" name="Group 12">
            <a:extLst>
              <a:ext uri="{FF2B5EF4-FFF2-40B4-BE49-F238E27FC236}">
                <a16:creationId xmlns:a16="http://schemas.microsoft.com/office/drawing/2014/main" id="{449AB311-B241-72DD-0A3C-E377FC8C9BE7}"/>
              </a:ext>
            </a:extLst>
          </p:cNvPr>
          <p:cNvGrpSpPr/>
          <p:nvPr/>
        </p:nvGrpSpPr>
        <p:grpSpPr>
          <a:xfrm>
            <a:off x="957412" y="5760255"/>
            <a:ext cx="1069721" cy="996064"/>
            <a:chOff x="169335" y="6899053"/>
            <a:chExt cx="1283665" cy="1195277"/>
          </a:xfrm>
        </p:grpSpPr>
        <p:sp>
          <p:nvSpPr>
            <p:cNvPr id="24" name="Oval 23">
              <a:extLst>
                <a:ext uri="{FF2B5EF4-FFF2-40B4-BE49-F238E27FC236}">
                  <a16:creationId xmlns:a16="http://schemas.microsoft.com/office/drawing/2014/main" id="{0CEB3927-7272-0544-D81D-2CAC7AAF1442}"/>
                </a:ext>
              </a:extLst>
            </p:cNvPr>
            <p:cNvSpPr/>
            <p:nvPr/>
          </p:nvSpPr>
          <p:spPr>
            <a:xfrm>
              <a:off x="234673" y="6975240"/>
              <a:ext cx="1155267" cy="1049580"/>
            </a:xfrm>
            <a:prstGeom prst="ellipse">
              <a:avLst/>
            </a:prstGeom>
            <a:solidFill>
              <a:schemeClr val="bg1"/>
            </a:solidFill>
            <a:ln w="539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sz="1500">
                <a:solidFill>
                  <a:prstClr val="white"/>
                </a:solidFill>
                <a:latin typeface="Calibri" panose="020F0502020204030204"/>
              </a:endParaRPr>
            </a:p>
          </p:txBody>
        </p:sp>
        <p:pic>
          <p:nvPicPr>
            <p:cNvPr id="26" name="Picture 25" descr="Visit Broadstairs - quintessential seaside town on the Kent coast - Visit  Thanet">
              <a:extLst>
                <a:ext uri="{FF2B5EF4-FFF2-40B4-BE49-F238E27FC236}">
                  <a16:creationId xmlns:a16="http://schemas.microsoft.com/office/drawing/2014/main" id="{2163347D-45B9-F593-ED13-7802ACBFB14F}"/>
                </a:ext>
              </a:extLst>
            </p:cNvPr>
            <p:cNvPicPr>
              <a:picLocks noChangeAspect="1" noChangeArrowheads="1"/>
            </p:cNvPicPr>
            <p:nvPr/>
          </p:nvPicPr>
          <p:blipFill>
            <a:blip r:embed="rId19" cstate="email">
              <a:duotone>
                <a:prstClr val="black"/>
                <a:schemeClr val="accent2">
                  <a:tint val="45000"/>
                  <a:satMod val="400000"/>
                </a:schemeClr>
              </a:duotone>
              <a:extLst>
                <a:ext uri="{BEBA8EAE-BF5A-486C-A8C5-ECC9F3942E4B}">
                  <a14:imgProps xmlns:a14="http://schemas.microsoft.com/office/drawing/2010/main">
                    <a14:imgLayer r:embed="rId20">
                      <a14:imgEffect>
                        <a14:brightnessContrast contrast="20000"/>
                      </a14:imgEffect>
                    </a14:imgLayer>
                  </a14:imgProps>
                </a:ext>
                <a:ext uri="{28A0092B-C50C-407E-A947-70E740481C1C}">
                  <a14:useLocalDpi xmlns:a14="http://schemas.microsoft.com/office/drawing/2010/main"/>
                </a:ext>
              </a:extLst>
            </a:blip>
            <a:srcRect/>
            <a:stretch/>
          </p:blipFill>
          <p:spPr bwMode="auto">
            <a:xfrm>
              <a:off x="169335" y="6899053"/>
              <a:ext cx="1283665" cy="1195277"/>
            </a:xfrm>
            <a:custGeom>
              <a:avLst/>
              <a:gdLst/>
              <a:ahLst/>
              <a:cxnLst/>
              <a:rect l="l" t="t" r="r" b="b"/>
              <a:pathLst>
                <a:path w="1488724" h="1386216">
                  <a:moveTo>
                    <a:pt x="693640" y="714168"/>
                  </a:moveTo>
                  <a:lnTo>
                    <a:pt x="750836" y="784763"/>
                  </a:lnTo>
                  <a:cubicBezTo>
                    <a:pt x="741237" y="792763"/>
                    <a:pt x="732371" y="798496"/>
                    <a:pt x="724238" y="801962"/>
                  </a:cubicBezTo>
                  <a:cubicBezTo>
                    <a:pt x="716105" y="805429"/>
                    <a:pt x="707639" y="807162"/>
                    <a:pt x="698839" y="807162"/>
                  </a:cubicBezTo>
                  <a:cubicBezTo>
                    <a:pt x="685507" y="807162"/>
                    <a:pt x="674874" y="803329"/>
                    <a:pt x="666941" y="795663"/>
                  </a:cubicBezTo>
                  <a:cubicBezTo>
                    <a:pt x="659008" y="787997"/>
                    <a:pt x="655042" y="778097"/>
                    <a:pt x="655042" y="765964"/>
                  </a:cubicBezTo>
                  <a:cubicBezTo>
                    <a:pt x="655042" y="756365"/>
                    <a:pt x="658242" y="746966"/>
                    <a:pt x="664641" y="737766"/>
                  </a:cubicBezTo>
                  <a:cubicBezTo>
                    <a:pt x="671041" y="728567"/>
                    <a:pt x="680707" y="720701"/>
                    <a:pt x="693640" y="714168"/>
                  </a:cubicBezTo>
                  <a:close/>
                  <a:moveTo>
                    <a:pt x="717638" y="589775"/>
                  </a:moveTo>
                  <a:cubicBezTo>
                    <a:pt x="726838" y="589775"/>
                    <a:pt x="734137" y="592308"/>
                    <a:pt x="739537" y="597375"/>
                  </a:cubicBezTo>
                  <a:cubicBezTo>
                    <a:pt x="744936" y="602441"/>
                    <a:pt x="747636" y="608574"/>
                    <a:pt x="747636" y="615774"/>
                  </a:cubicBezTo>
                  <a:cubicBezTo>
                    <a:pt x="747636" y="624307"/>
                    <a:pt x="742037" y="632906"/>
                    <a:pt x="730837" y="641572"/>
                  </a:cubicBezTo>
                  <a:lnTo>
                    <a:pt x="715638" y="653171"/>
                  </a:lnTo>
                  <a:lnTo>
                    <a:pt x="701839" y="637172"/>
                  </a:lnTo>
                  <a:cubicBezTo>
                    <a:pt x="693306" y="627306"/>
                    <a:pt x="689040" y="618907"/>
                    <a:pt x="689040" y="611974"/>
                  </a:cubicBezTo>
                  <a:cubicBezTo>
                    <a:pt x="689040" y="606108"/>
                    <a:pt x="691573" y="600941"/>
                    <a:pt x="696639" y="596475"/>
                  </a:cubicBezTo>
                  <a:cubicBezTo>
                    <a:pt x="701706" y="592008"/>
                    <a:pt x="708705" y="589775"/>
                    <a:pt x="717638" y="589775"/>
                  </a:cubicBezTo>
                  <a:close/>
                  <a:moveTo>
                    <a:pt x="894195" y="555177"/>
                  </a:moveTo>
                  <a:lnTo>
                    <a:pt x="894195" y="848359"/>
                  </a:lnTo>
                  <a:lnTo>
                    <a:pt x="949191" y="848359"/>
                  </a:lnTo>
                  <a:lnTo>
                    <a:pt x="949191" y="617574"/>
                  </a:lnTo>
                  <a:lnTo>
                    <a:pt x="1007188" y="848359"/>
                  </a:lnTo>
                  <a:lnTo>
                    <a:pt x="1064184" y="848359"/>
                  </a:lnTo>
                  <a:lnTo>
                    <a:pt x="1122381" y="617574"/>
                  </a:lnTo>
                  <a:lnTo>
                    <a:pt x="1122381" y="848359"/>
                  </a:lnTo>
                  <a:lnTo>
                    <a:pt x="1177377" y="848359"/>
                  </a:lnTo>
                  <a:lnTo>
                    <a:pt x="1177377" y="555177"/>
                  </a:lnTo>
                  <a:lnTo>
                    <a:pt x="1088583" y="555177"/>
                  </a:lnTo>
                  <a:lnTo>
                    <a:pt x="1035986" y="755165"/>
                  </a:lnTo>
                  <a:lnTo>
                    <a:pt x="982789" y="555177"/>
                  </a:lnTo>
                  <a:close/>
                  <a:moveTo>
                    <a:pt x="324295" y="555177"/>
                  </a:moveTo>
                  <a:lnTo>
                    <a:pt x="324295" y="848359"/>
                  </a:lnTo>
                  <a:lnTo>
                    <a:pt x="383491" y="848359"/>
                  </a:lnTo>
                  <a:lnTo>
                    <a:pt x="383491" y="759765"/>
                  </a:lnTo>
                  <a:lnTo>
                    <a:pt x="431488" y="710768"/>
                  </a:lnTo>
                  <a:lnTo>
                    <a:pt x="512083" y="848359"/>
                  </a:lnTo>
                  <a:lnTo>
                    <a:pt x="588679" y="848359"/>
                  </a:lnTo>
                  <a:lnTo>
                    <a:pt x="472286" y="669370"/>
                  </a:lnTo>
                  <a:lnTo>
                    <a:pt x="582679" y="555177"/>
                  </a:lnTo>
                  <a:lnTo>
                    <a:pt x="503084" y="555177"/>
                  </a:lnTo>
                  <a:lnTo>
                    <a:pt x="383491" y="685369"/>
                  </a:lnTo>
                  <a:lnTo>
                    <a:pt x="383491" y="555177"/>
                  </a:lnTo>
                  <a:close/>
                  <a:moveTo>
                    <a:pt x="716238" y="550178"/>
                  </a:moveTo>
                  <a:cubicBezTo>
                    <a:pt x="689973" y="550178"/>
                    <a:pt x="669741" y="556344"/>
                    <a:pt x="655542" y="568677"/>
                  </a:cubicBezTo>
                  <a:cubicBezTo>
                    <a:pt x="641343" y="581009"/>
                    <a:pt x="634243" y="596042"/>
                    <a:pt x="634243" y="613774"/>
                  </a:cubicBezTo>
                  <a:cubicBezTo>
                    <a:pt x="634243" y="623373"/>
                    <a:pt x="636776" y="633539"/>
                    <a:pt x="641843" y="644272"/>
                  </a:cubicBezTo>
                  <a:cubicBezTo>
                    <a:pt x="646909" y="655005"/>
                    <a:pt x="654442" y="666304"/>
                    <a:pt x="664441" y="678170"/>
                  </a:cubicBezTo>
                  <a:cubicBezTo>
                    <a:pt x="642176" y="689236"/>
                    <a:pt x="625444" y="702268"/>
                    <a:pt x="614244" y="717268"/>
                  </a:cubicBezTo>
                  <a:cubicBezTo>
                    <a:pt x="603045" y="732267"/>
                    <a:pt x="597445" y="749166"/>
                    <a:pt x="597445" y="767964"/>
                  </a:cubicBezTo>
                  <a:cubicBezTo>
                    <a:pt x="597445" y="788630"/>
                    <a:pt x="604578" y="806895"/>
                    <a:pt x="618844" y="822761"/>
                  </a:cubicBezTo>
                  <a:cubicBezTo>
                    <a:pt x="637243" y="843293"/>
                    <a:pt x="664708" y="853559"/>
                    <a:pt x="701239" y="853559"/>
                  </a:cubicBezTo>
                  <a:cubicBezTo>
                    <a:pt x="719638" y="853559"/>
                    <a:pt x="735504" y="851026"/>
                    <a:pt x="748836" y="845960"/>
                  </a:cubicBezTo>
                  <a:cubicBezTo>
                    <a:pt x="762169" y="840893"/>
                    <a:pt x="774768" y="833027"/>
                    <a:pt x="786634" y="822361"/>
                  </a:cubicBezTo>
                  <a:cubicBezTo>
                    <a:pt x="801966" y="836627"/>
                    <a:pt x="817965" y="847826"/>
                    <a:pt x="834631" y="855959"/>
                  </a:cubicBezTo>
                  <a:lnTo>
                    <a:pt x="868629" y="812562"/>
                  </a:lnTo>
                  <a:cubicBezTo>
                    <a:pt x="863962" y="810295"/>
                    <a:pt x="856663" y="805662"/>
                    <a:pt x="846730" y="798663"/>
                  </a:cubicBezTo>
                  <a:cubicBezTo>
                    <a:pt x="836798" y="791663"/>
                    <a:pt x="828698" y="785230"/>
                    <a:pt x="822432" y="779364"/>
                  </a:cubicBezTo>
                  <a:cubicBezTo>
                    <a:pt x="826698" y="773764"/>
                    <a:pt x="830698" y="766798"/>
                    <a:pt x="834431" y="758465"/>
                  </a:cubicBezTo>
                  <a:cubicBezTo>
                    <a:pt x="838164" y="750132"/>
                    <a:pt x="842564" y="736966"/>
                    <a:pt x="847630" y="718967"/>
                  </a:cubicBezTo>
                  <a:lnTo>
                    <a:pt x="796833" y="707368"/>
                  </a:lnTo>
                  <a:cubicBezTo>
                    <a:pt x="793367" y="721101"/>
                    <a:pt x="789234" y="732233"/>
                    <a:pt x="784434" y="740766"/>
                  </a:cubicBezTo>
                  <a:lnTo>
                    <a:pt x="743637" y="686969"/>
                  </a:lnTo>
                  <a:cubicBezTo>
                    <a:pt x="765102" y="673504"/>
                    <a:pt x="779368" y="661438"/>
                    <a:pt x="786434" y="650772"/>
                  </a:cubicBezTo>
                  <a:cubicBezTo>
                    <a:pt x="793500" y="640106"/>
                    <a:pt x="797033" y="628840"/>
                    <a:pt x="797033" y="616974"/>
                  </a:cubicBezTo>
                  <a:cubicBezTo>
                    <a:pt x="797033" y="598308"/>
                    <a:pt x="789900" y="582509"/>
                    <a:pt x="775635" y="569577"/>
                  </a:cubicBezTo>
                  <a:cubicBezTo>
                    <a:pt x="761369" y="556644"/>
                    <a:pt x="741570" y="550178"/>
                    <a:pt x="716238" y="550178"/>
                  </a:cubicBezTo>
                  <a:close/>
                  <a:moveTo>
                    <a:pt x="744362" y="0"/>
                  </a:moveTo>
                  <a:cubicBezTo>
                    <a:pt x="1155462" y="0"/>
                    <a:pt x="1488724" y="310315"/>
                    <a:pt x="1488724" y="693108"/>
                  </a:cubicBezTo>
                  <a:cubicBezTo>
                    <a:pt x="1488724" y="1075901"/>
                    <a:pt x="1155462" y="1386216"/>
                    <a:pt x="744362" y="1386216"/>
                  </a:cubicBezTo>
                  <a:cubicBezTo>
                    <a:pt x="333262" y="1386216"/>
                    <a:pt x="0" y="1075901"/>
                    <a:pt x="0" y="693108"/>
                  </a:cubicBezTo>
                  <a:cubicBezTo>
                    <a:pt x="0" y="310315"/>
                    <a:pt x="333262" y="0"/>
                    <a:pt x="744362" y="0"/>
                  </a:cubicBezTo>
                  <a:close/>
                </a:path>
              </a:pathLst>
            </a:custGeom>
            <a:ln w="53975" cap="rnd">
              <a:solidFill>
                <a:schemeClr val="bg1"/>
              </a:solidFill>
              <a:prstDash val="solid"/>
            </a:ln>
            <a:effectLst>
              <a:outerShdw sx="1000" sy="1000" algn="bl" rotWithShape="0">
                <a:srgbClr val="000000"/>
              </a:outerShdw>
            </a:effectLst>
            <a:extLst>
              <a:ext uri="{909E8E84-426E-40DD-AFC4-6F175D3DCCD1}">
                <a14:hiddenFill xmlns:a14="http://schemas.microsoft.com/office/drawing/2010/main">
                  <a:solidFill>
                    <a:srgbClr val="FFFFFF"/>
                  </a:solidFill>
                </a14:hiddenFill>
              </a:ext>
            </a:extLst>
          </p:spPr>
        </p:pic>
      </p:grpSp>
      <p:sp>
        <p:nvSpPr>
          <p:cNvPr id="27" name="Freeform 26">
            <a:extLst>
              <a:ext uri="{FF2B5EF4-FFF2-40B4-BE49-F238E27FC236}">
                <a16:creationId xmlns:a16="http://schemas.microsoft.com/office/drawing/2014/main" id="{42DB663C-816A-9AF8-4064-BDB27D847BF8}"/>
              </a:ext>
            </a:extLst>
          </p:cNvPr>
          <p:cNvSpPr/>
          <p:nvPr/>
        </p:nvSpPr>
        <p:spPr>
          <a:xfrm>
            <a:off x="0" y="-1974342"/>
            <a:ext cx="1481428" cy="18127083"/>
          </a:xfrm>
          <a:custGeom>
            <a:avLst/>
            <a:gdLst>
              <a:gd name="connsiteX0" fmla="*/ 1773841 w 1773841"/>
              <a:gd name="connsiteY0" fmla="*/ 0 h 15819120"/>
              <a:gd name="connsiteX1" fmla="*/ 1773841 w 1773841"/>
              <a:gd name="connsiteY1" fmla="*/ 6233093 h 15819120"/>
              <a:gd name="connsiteX2" fmla="*/ 909496 w 1773841"/>
              <a:gd name="connsiteY2" fmla="*/ 7129609 h 15819120"/>
              <a:gd name="connsiteX3" fmla="*/ 909496 w 1773841"/>
              <a:gd name="connsiteY3" fmla="*/ 7272960 h 15819120"/>
              <a:gd name="connsiteX4" fmla="*/ 1773841 w 1773841"/>
              <a:gd name="connsiteY4" fmla="*/ 8169476 h 15819120"/>
              <a:gd name="connsiteX5" fmla="*/ 1773841 w 1773841"/>
              <a:gd name="connsiteY5" fmla="*/ 15819120 h 15819120"/>
              <a:gd name="connsiteX6" fmla="*/ 0 w 1773841"/>
              <a:gd name="connsiteY6" fmla="*/ 15819120 h 15819120"/>
              <a:gd name="connsiteX7" fmla="*/ 0 w 1773841"/>
              <a:gd name="connsiteY7" fmla="*/ 0 h 15819120"/>
              <a:gd name="connsiteX0" fmla="*/ 1773841 w 1773841"/>
              <a:gd name="connsiteY0" fmla="*/ 0 h 15819120"/>
              <a:gd name="connsiteX1" fmla="*/ 1773841 w 1773841"/>
              <a:gd name="connsiteY1" fmla="*/ 6233093 h 15819120"/>
              <a:gd name="connsiteX2" fmla="*/ 909496 w 1773841"/>
              <a:gd name="connsiteY2" fmla="*/ 7129609 h 15819120"/>
              <a:gd name="connsiteX3" fmla="*/ 909496 w 1773841"/>
              <a:gd name="connsiteY3" fmla="*/ 7272960 h 15819120"/>
              <a:gd name="connsiteX4" fmla="*/ 1773841 w 1773841"/>
              <a:gd name="connsiteY4" fmla="*/ 8169476 h 15819120"/>
              <a:gd name="connsiteX5" fmla="*/ 1773841 w 1773841"/>
              <a:gd name="connsiteY5" fmla="*/ 15819120 h 15819120"/>
              <a:gd name="connsiteX6" fmla="*/ 0 w 1773841"/>
              <a:gd name="connsiteY6" fmla="*/ 15819120 h 15819120"/>
              <a:gd name="connsiteX7" fmla="*/ 0 w 1773841"/>
              <a:gd name="connsiteY7" fmla="*/ 0 h 15819120"/>
              <a:gd name="connsiteX8" fmla="*/ 1773841 w 1773841"/>
              <a:gd name="connsiteY8" fmla="*/ 0 h 15819120"/>
              <a:gd name="connsiteX0" fmla="*/ 1773841 w 1773841"/>
              <a:gd name="connsiteY0" fmla="*/ 0 h 15819120"/>
              <a:gd name="connsiteX1" fmla="*/ 1773841 w 1773841"/>
              <a:gd name="connsiteY1" fmla="*/ 6233093 h 15819120"/>
              <a:gd name="connsiteX2" fmla="*/ 909496 w 1773841"/>
              <a:gd name="connsiteY2" fmla="*/ 7129609 h 15819120"/>
              <a:gd name="connsiteX3" fmla="*/ 909496 w 1773841"/>
              <a:gd name="connsiteY3" fmla="*/ 7272960 h 15819120"/>
              <a:gd name="connsiteX4" fmla="*/ 1773841 w 1773841"/>
              <a:gd name="connsiteY4" fmla="*/ 8169476 h 15819120"/>
              <a:gd name="connsiteX5" fmla="*/ 1773841 w 1773841"/>
              <a:gd name="connsiteY5" fmla="*/ 15819120 h 15819120"/>
              <a:gd name="connsiteX6" fmla="*/ 0 w 1773841"/>
              <a:gd name="connsiteY6" fmla="*/ 15819120 h 15819120"/>
              <a:gd name="connsiteX7" fmla="*/ 0 w 1773841"/>
              <a:gd name="connsiteY7" fmla="*/ 0 h 15819120"/>
              <a:gd name="connsiteX8" fmla="*/ 1773841 w 1773841"/>
              <a:gd name="connsiteY8" fmla="*/ 0 h 15819120"/>
              <a:gd name="connsiteX0" fmla="*/ 1773841 w 1777714"/>
              <a:gd name="connsiteY0" fmla="*/ 0 h 15819120"/>
              <a:gd name="connsiteX1" fmla="*/ 1773841 w 1777714"/>
              <a:gd name="connsiteY1" fmla="*/ 6233093 h 15819120"/>
              <a:gd name="connsiteX2" fmla="*/ 909496 w 1777714"/>
              <a:gd name="connsiteY2" fmla="*/ 7129609 h 15819120"/>
              <a:gd name="connsiteX3" fmla="*/ 909496 w 1777714"/>
              <a:gd name="connsiteY3" fmla="*/ 7272960 h 15819120"/>
              <a:gd name="connsiteX4" fmla="*/ 1773841 w 1777714"/>
              <a:gd name="connsiteY4" fmla="*/ 8169476 h 15819120"/>
              <a:gd name="connsiteX5" fmla="*/ 1773841 w 1777714"/>
              <a:gd name="connsiteY5" fmla="*/ 15819120 h 15819120"/>
              <a:gd name="connsiteX6" fmla="*/ 0 w 1777714"/>
              <a:gd name="connsiteY6" fmla="*/ 15819120 h 15819120"/>
              <a:gd name="connsiteX7" fmla="*/ 0 w 1777714"/>
              <a:gd name="connsiteY7" fmla="*/ 0 h 15819120"/>
              <a:gd name="connsiteX8" fmla="*/ 1773841 w 1777714"/>
              <a:gd name="connsiteY8" fmla="*/ 0 h 15819120"/>
              <a:gd name="connsiteX0" fmla="*/ 1773841 w 1777714"/>
              <a:gd name="connsiteY0" fmla="*/ 0 h 15819120"/>
              <a:gd name="connsiteX1" fmla="*/ 1773841 w 1777714"/>
              <a:gd name="connsiteY1" fmla="*/ 6233093 h 15819120"/>
              <a:gd name="connsiteX2" fmla="*/ 909496 w 1777714"/>
              <a:gd name="connsiteY2" fmla="*/ 7129609 h 15819120"/>
              <a:gd name="connsiteX3" fmla="*/ 909496 w 1777714"/>
              <a:gd name="connsiteY3" fmla="*/ 7272960 h 15819120"/>
              <a:gd name="connsiteX4" fmla="*/ 1773841 w 1777714"/>
              <a:gd name="connsiteY4" fmla="*/ 8169476 h 15819120"/>
              <a:gd name="connsiteX5" fmla="*/ 1773841 w 1777714"/>
              <a:gd name="connsiteY5" fmla="*/ 15819120 h 15819120"/>
              <a:gd name="connsiteX6" fmla="*/ 0 w 1777714"/>
              <a:gd name="connsiteY6" fmla="*/ 15819120 h 15819120"/>
              <a:gd name="connsiteX7" fmla="*/ 0 w 1777714"/>
              <a:gd name="connsiteY7" fmla="*/ 0 h 15819120"/>
              <a:gd name="connsiteX8" fmla="*/ 1773841 w 1777714"/>
              <a:gd name="connsiteY8" fmla="*/ 0 h 15819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7714" h="15819120">
                <a:moveTo>
                  <a:pt x="1773841" y="0"/>
                </a:moveTo>
                <a:cubicBezTo>
                  <a:pt x="1773841" y="2077698"/>
                  <a:pt x="1782556" y="5985053"/>
                  <a:pt x="1773841" y="6233093"/>
                </a:cubicBezTo>
                <a:cubicBezTo>
                  <a:pt x="1765126" y="6481133"/>
                  <a:pt x="909747" y="6822304"/>
                  <a:pt x="909496" y="7129609"/>
                </a:cubicBezTo>
                <a:cubicBezTo>
                  <a:pt x="909245" y="7436914"/>
                  <a:pt x="909245" y="6880986"/>
                  <a:pt x="909496" y="7272960"/>
                </a:cubicBezTo>
                <a:cubicBezTo>
                  <a:pt x="909747" y="7664934"/>
                  <a:pt x="1773593" y="7819837"/>
                  <a:pt x="1773841" y="8169476"/>
                </a:cubicBezTo>
                <a:cubicBezTo>
                  <a:pt x="1774089" y="8519115"/>
                  <a:pt x="1773841" y="13269239"/>
                  <a:pt x="1773841" y="15819120"/>
                </a:cubicBezTo>
                <a:lnTo>
                  <a:pt x="0" y="15819120"/>
                </a:lnTo>
                <a:lnTo>
                  <a:pt x="0" y="0"/>
                </a:lnTo>
                <a:lnTo>
                  <a:pt x="1773841"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defTabSz="761970"/>
            <a:endParaRPr lang="en-GB" sz="1500">
              <a:solidFill>
                <a:prstClr val="white"/>
              </a:solidFill>
              <a:latin typeface="Calibri" panose="020F0502020204030204"/>
            </a:endParaRPr>
          </a:p>
        </p:txBody>
      </p:sp>
      <p:pic>
        <p:nvPicPr>
          <p:cNvPr id="28" name="Picture 27">
            <a:extLst>
              <a:ext uri="{FF2B5EF4-FFF2-40B4-BE49-F238E27FC236}">
                <a16:creationId xmlns:a16="http://schemas.microsoft.com/office/drawing/2014/main" id="{78095C5D-2238-CC8F-6E9D-87FA5A0ED782}"/>
              </a:ext>
            </a:extLst>
          </p:cNvPr>
          <p:cNvPicPr>
            <a:picLocks noChangeAspect="1"/>
          </p:cNvPicPr>
          <p:nvPr/>
        </p:nvPicPr>
        <p:blipFill>
          <a:blip r:embed="rId21" cstate="email">
            <a:alphaModFix amt="85000"/>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a:xfrm>
            <a:off x="142894" y="1296348"/>
            <a:ext cx="1068059" cy="1022154"/>
          </a:xfrm>
          <a:custGeom>
            <a:avLst/>
            <a:gdLst/>
            <a:ahLst/>
            <a:cxnLst/>
            <a:rect l="l" t="t" r="r" b="b"/>
            <a:pathLst>
              <a:path w="1486412" h="1422526">
                <a:moveTo>
                  <a:pt x="491851" y="655834"/>
                </a:moveTo>
                <a:lnTo>
                  <a:pt x="491851" y="868221"/>
                </a:lnTo>
                <a:lnTo>
                  <a:pt x="548048" y="868221"/>
                </a:lnTo>
                <a:lnTo>
                  <a:pt x="548048" y="655834"/>
                </a:lnTo>
                <a:close/>
                <a:moveTo>
                  <a:pt x="1159797" y="651034"/>
                </a:moveTo>
                <a:cubicBezTo>
                  <a:pt x="1129265" y="651034"/>
                  <a:pt x="1106733" y="657300"/>
                  <a:pt x="1092201" y="669833"/>
                </a:cubicBezTo>
                <a:cubicBezTo>
                  <a:pt x="1077668" y="682365"/>
                  <a:pt x="1070402" y="697831"/>
                  <a:pt x="1070402" y="716230"/>
                </a:cubicBezTo>
                <a:cubicBezTo>
                  <a:pt x="1070402" y="736629"/>
                  <a:pt x="1078802" y="752561"/>
                  <a:pt x="1095601" y="764027"/>
                </a:cubicBezTo>
                <a:cubicBezTo>
                  <a:pt x="1107733" y="772293"/>
                  <a:pt x="1136465" y="781426"/>
                  <a:pt x="1181795" y="791425"/>
                </a:cubicBezTo>
                <a:cubicBezTo>
                  <a:pt x="1191528" y="793692"/>
                  <a:pt x="1197794" y="796158"/>
                  <a:pt x="1200594" y="798825"/>
                </a:cubicBezTo>
                <a:cubicBezTo>
                  <a:pt x="1203261" y="801625"/>
                  <a:pt x="1204594" y="805158"/>
                  <a:pt x="1204594" y="809424"/>
                </a:cubicBezTo>
                <a:cubicBezTo>
                  <a:pt x="1204594" y="815691"/>
                  <a:pt x="1202127" y="820690"/>
                  <a:pt x="1197194" y="824423"/>
                </a:cubicBezTo>
                <a:cubicBezTo>
                  <a:pt x="1189861" y="829756"/>
                  <a:pt x="1178929" y="832423"/>
                  <a:pt x="1164396" y="832423"/>
                </a:cubicBezTo>
                <a:cubicBezTo>
                  <a:pt x="1151197" y="832423"/>
                  <a:pt x="1140931" y="829590"/>
                  <a:pt x="1133598" y="823923"/>
                </a:cubicBezTo>
                <a:cubicBezTo>
                  <a:pt x="1126265" y="818257"/>
                  <a:pt x="1121399" y="809958"/>
                  <a:pt x="1118999" y="799025"/>
                </a:cubicBezTo>
                <a:lnTo>
                  <a:pt x="1062603" y="807624"/>
                </a:lnTo>
                <a:cubicBezTo>
                  <a:pt x="1067802" y="827756"/>
                  <a:pt x="1078835" y="843689"/>
                  <a:pt x="1095701" y="855421"/>
                </a:cubicBezTo>
                <a:cubicBezTo>
                  <a:pt x="1112566" y="867154"/>
                  <a:pt x="1135465" y="873020"/>
                  <a:pt x="1164396" y="873020"/>
                </a:cubicBezTo>
                <a:cubicBezTo>
                  <a:pt x="1196261" y="873020"/>
                  <a:pt x="1220326" y="866021"/>
                  <a:pt x="1236592" y="852022"/>
                </a:cubicBezTo>
                <a:cubicBezTo>
                  <a:pt x="1252858" y="838023"/>
                  <a:pt x="1260991" y="821290"/>
                  <a:pt x="1260991" y="801825"/>
                </a:cubicBezTo>
                <a:cubicBezTo>
                  <a:pt x="1260991" y="783959"/>
                  <a:pt x="1255124" y="770027"/>
                  <a:pt x="1243392" y="760027"/>
                </a:cubicBezTo>
                <a:cubicBezTo>
                  <a:pt x="1231526" y="750161"/>
                  <a:pt x="1210627" y="741828"/>
                  <a:pt x="1180695" y="735029"/>
                </a:cubicBezTo>
                <a:cubicBezTo>
                  <a:pt x="1150764" y="728229"/>
                  <a:pt x="1133265" y="722963"/>
                  <a:pt x="1128199" y="719230"/>
                </a:cubicBezTo>
                <a:cubicBezTo>
                  <a:pt x="1124465" y="716430"/>
                  <a:pt x="1122599" y="713030"/>
                  <a:pt x="1122599" y="709030"/>
                </a:cubicBezTo>
                <a:cubicBezTo>
                  <a:pt x="1122599" y="704364"/>
                  <a:pt x="1124732" y="700564"/>
                  <a:pt x="1128999" y="697631"/>
                </a:cubicBezTo>
                <a:cubicBezTo>
                  <a:pt x="1135398" y="693498"/>
                  <a:pt x="1145998" y="691431"/>
                  <a:pt x="1160797" y="691431"/>
                </a:cubicBezTo>
                <a:cubicBezTo>
                  <a:pt x="1172529" y="691431"/>
                  <a:pt x="1181562" y="693631"/>
                  <a:pt x="1187895" y="698031"/>
                </a:cubicBezTo>
                <a:cubicBezTo>
                  <a:pt x="1194228" y="702431"/>
                  <a:pt x="1198528" y="708764"/>
                  <a:pt x="1200794" y="717030"/>
                </a:cubicBezTo>
                <a:lnTo>
                  <a:pt x="1253791" y="707230"/>
                </a:lnTo>
                <a:cubicBezTo>
                  <a:pt x="1248458" y="688698"/>
                  <a:pt x="1238725" y="674699"/>
                  <a:pt x="1224593" y="665233"/>
                </a:cubicBezTo>
                <a:cubicBezTo>
                  <a:pt x="1210460" y="655767"/>
                  <a:pt x="1188862" y="651034"/>
                  <a:pt x="1159797" y="651034"/>
                </a:cubicBezTo>
                <a:close/>
                <a:moveTo>
                  <a:pt x="944396" y="651034"/>
                </a:moveTo>
                <a:cubicBezTo>
                  <a:pt x="912798" y="651034"/>
                  <a:pt x="887733" y="660800"/>
                  <a:pt x="869200" y="680332"/>
                </a:cubicBezTo>
                <a:cubicBezTo>
                  <a:pt x="850668" y="699864"/>
                  <a:pt x="841402" y="727163"/>
                  <a:pt x="841402" y="762227"/>
                </a:cubicBezTo>
                <a:cubicBezTo>
                  <a:pt x="841402" y="796892"/>
                  <a:pt x="850635" y="824023"/>
                  <a:pt x="869100" y="843622"/>
                </a:cubicBezTo>
                <a:cubicBezTo>
                  <a:pt x="887566" y="863221"/>
                  <a:pt x="912331" y="873020"/>
                  <a:pt x="943396" y="873020"/>
                </a:cubicBezTo>
                <a:cubicBezTo>
                  <a:pt x="970728" y="873020"/>
                  <a:pt x="992526" y="866554"/>
                  <a:pt x="1008792" y="853622"/>
                </a:cubicBezTo>
                <a:cubicBezTo>
                  <a:pt x="1025057" y="840689"/>
                  <a:pt x="1036057" y="821557"/>
                  <a:pt x="1041790" y="796225"/>
                </a:cubicBezTo>
                <a:lnTo>
                  <a:pt x="986593" y="786826"/>
                </a:lnTo>
                <a:cubicBezTo>
                  <a:pt x="983793" y="801625"/>
                  <a:pt x="978994" y="812057"/>
                  <a:pt x="972194" y="818124"/>
                </a:cubicBezTo>
                <a:cubicBezTo>
                  <a:pt x="965395" y="824190"/>
                  <a:pt x="956662" y="827223"/>
                  <a:pt x="945996" y="827223"/>
                </a:cubicBezTo>
                <a:cubicBezTo>
                  <a:pt x="931730" y="827223"/>
                  <a:pt x="920364" y="822023"/>
                  <a:pt x="911898" y="811624"/>
                </a:cubicBezTo>
                <a:cubicBezTo>
                  <a:pt x="903432" y="801225"/>
                  <a:pt x="899199" y="783426"/>
                  <a:pt x="899199" y="758227"/>
                </a:cubicBezTo>
                <a:cubicBezTo>
                  <a:pt x="899199" y="735562"/>
                  <a:pt x="903365" y="719396"/>
                  <a:pt x="911698" y="709730"/>
                </a:cubicBezTo>
                <a:cubicBezTo>
                  <a:pt x="920031" y="700064"/>
                  <a:pt x="931197" y="695231"/>
                  <a:pt x="945196" y="695231"/>
                </a:cubicBezTo>
                <a:cubicBezTo>
                  <a:pt x="955728" y="695231"/>
                  <a:pt x="964295" y="698031"/>
                  <a:pt x="970894" y="703631"/>
                </a:cubicBezTo>
                <a:cubicBezTo>
                  <a:pt x="977494" y="709230"/>
                  <a:pt x="981727" y="717563"/>
                  <a:pt x="983593" y="728629"/>
                </a:cubicBezTo>
                <a:lnTo>
                  <a:pt x="1038990" y="718630"/>
                </a:lnTo>
                <a:cubicBezTo>
                  <a:pt x="1032324" y="695831"/>
                  <a:pt x="1021358" y="678866"/>
                  <a:pt x="1006092" y="667733"/>
                </a:cubicBezTo>
                <a:cubicBezTo>
                  <a:pt x="990826" y="656600"/>
                  <a:pt x="970261" y="651034"/>
                  <a:pt x="944396" y="651034"/>
                </a:cubicBezTo>
                <a:close/>
                <a:moveTo>
                  <a:pt x="727944" y="651034"/>
                </a:moveTo>
                <a:cubicBezTo>
                  <a:pt x="699812" y="651034"/>
                  <a:pt x="676480" y="663033"/>
                  <a:pt x="657948" y="687032"/>
                </a:cubicBezTo>
                <a:lnTo>
                  <a:pt x="657948" y="655834"/>
                </a:lnTo>
                <a:lnTo>
                  <a:pt x="605751" y="655834"/>
                </a:lnTo>
                <a:lnTo>
                  <a:pt x="605751" y="868221"/>
                </a:lnTo>
                <a:lnTo>
                  <a:pt x="661948" y="868221"/>
                </a:lnTo>
                <a:lnTo>
                  <a:pt x="661948" y="772027"/>
                </a:lnTo>
                <a:cubicBezTo>
                  <a:pt x="661948" y="748295"/>
                  <a:pt x="663381" y="732029"/>
                  <a:pt x="666248" y="723229"/>
                </a:cubicBezTo>
                <a:cubicBezTo>
                  <a:pt x="669114" y="714430"/>
                  <a:pt x="674414" y="707364"/>
                  <a:pt x="682147" y="702031"/>
                </a:cubicBezTo>
                <a:cubicBezTo>
                  <a:pt x="689880" y="696698"/>
                  <a:pt x="698612" y="694031"/>
                  <a:pt x="708345" y="694031"/>
                </a:cubicBezTo>
                <a:cubicBezTo>
                  <a:pt x="715945" y="694031"/>
                  <a:pt x="722444" y="695898"/>
                  <a:pt x="727844" y="699631"/>
                </a:cubicBezTo>
                <a:cubicBezTo>
                  <a:pt x="733244" y="703364"/>
                  <a:pt x="737143" y="708597"/>
                  <a:pt x="739543" y="715330"/>
                </a:cubicBezTo>
                <a:cubicBezTo>
                  <a:pt x="741943" y="722063"/>
                  <a:pt x="743143" y="736895"/>
                  <a:pt x="743143" y="759827"/>
                </a:cubicBezTo>
                <a:lnTo>
                  <a:pt x="743143" y="868221"/>
                </a:lnTo>
                <a:lnTo>
                  <a:pt x="799340" y="868221"/>
                </a:lnTo>
                <a:lnTo>
                  <a:pt x="799340" y="736229"/>
                </a:lnTo>
                <a:cubicBezTo>
                  <a:pt x="799340" y="719830"/>
                  <a:pt x="798306" y="707230"/>
                  <a:pt x="796240" y="698431"/>
                </a:cubicBezTo>
                <a:cubicBezTo>
                  <a:pt x="794173" y="689632"/>
                  <a:pt x="790507" y="681765"/>
                  <a:pt x="785240" y="674832"/>
                </a:cubicBezTo>
                <a:cubicBezTo>
                  <a:pt x="779974" y="667900"/>
                  <a:pt x="772208" y="662200"/>
                  <a:pt x="761942" y="657733"/>
                </a:cubicBezTo>
                <a:cubicBezTo>
                  <a:pt x="751676" y="653267"/>
                  <a:pt x="740343" y="651034"/>
                  <a:pt x="727944" y="651034"/>
                </a:cubicBezTo>
                <a:close/>
                <a:moveTo>
                  <a:pt x="246201" y="577438"/>
                </a:moveTo>
                <a:lnTo>
                  <a:pt x="246201" y="868221"/>
                </a:lnTo>
                <a:lnTo>
                  <a:pt x="452589" y="868221"/>
                </a:lnTo>
                <a:lnTo>
                  <a:pt x="452589" y="818824"/>
                </a:lnTo>
                <a:lnTo>
                  <a:pt x="305398" y="818824"/>
                </a:lnTo>
                <a:lnTo>
                  <a:pt x="305398" y="577438"/>
                </a:lnTo>
                <a:close/>
                <a:moveTo>
                  <a:pt x="491851" y="575039"/>
                </a:moveTo>
                <a:lnTo>
                  <a:pt x="491851" y="627035"/>
                </a:lnTo>
                <a:lnTo>
                  <a:pt x="548048" y="627035"/>
                </a:lnTo>
                <a:lnTo>
                  <a:pt x="548048" y="575039"/>
                </a:lnTo>
                <a:close/>
                <a:moveTo>
                  <a:pt x="743206" y="0"/>
                </a:moveTo>
                <a:cubicBezTo>
                  <a:pt x="1153667" y="0"/>
                  <a:pt x="1486412" y="318443"/>
                  <a:pt x="1486412" y="711263"/>
                </a:cubicBezTo>
                <a:cubicBezTo>
                  <a:pt x="1486412" y="1104083"/>
                  <a:pt x="1153667" y="1422526"/>
                  <a:pt x="743206" y="1422526"/>
                </a:cubicBezTo>
                <a:cubicBezTo>
                  <a:pt x="332745" y="1422526"/>
                  <a:pt x="0" y="1104083"/>
                  <a:pt x="0" y="711263"/>
                </a:cubicBezTo>
                <a:cubicBezTo>
                  <a:pt x="0" y="318443"/>
                  <a:pt x="332745" y="0"/>
                  <a:pt x="743206" y="0"/>
                </a:cubicBezTo>
                <a:close/>
              </a:path>
            </a:pathLst>
          </a:custGeom>
          <a:ln w="190500" cap="rnd">
            <a:noFill/>
            <a:prstDash val="solid"/>
          </a:ln>
          <a:effectLst>
            <a:outerShdw blurRad="127000" sx="1000" sy="1000" algn="bl" rotWithShape="0">
              <a:srgbClr val="000000"/>
            </a:outerShdw>
          </a:effectLst>
        </p:spPr>
      </p:pic>
      <p:pic>
        <p:nvPicPr>
          <p:cNvPr id="29" name="Picture 28">
            <a:extLst>
              <a:ext uri="{FF2B5EF4-FFF2-40B4-BE49-F238E27FC236}">
                <a16:creationId xmlns:a16="http://schemas.microsoft.com/office/drawing/2014/main" id="{1FC91A6E-2C7D-0F8B-2EDE-CBCEC66B7A56}"/>
              </a:ext>
            </a:extLst>
          </p:cNvPr>
          <p:cNvPicPr>
            <a:picLocks noChangeAspect="1"/>
          </p:cNvPicPr>
          <p:nvPr/>
        </p:nvPicPr>
        <p:blipFill>
          <a:blip r:embed="rId22" cstate="email">
            <a:alphaModFix amt="85000"/>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141113" y="2385742"/>
            <a:ext cx="1077588" cy="1040695"/>
          </a:xfrm>
          <a:custGeom>
            <a:avLst/>
            <a:gdLst/>
            <a:ahLst/>
            <a:cxnLst/>
            <a:rect l="l" t="t" r="r" b="b"/>
            <a:pathLst>
              <a:path w="1475716" h="1425192">
                <a:moveTo>
                  <a:pt x="523390" y="694660"/>
                </a:moveTo>
                <a:cubicBezTo>
                  <a:pt x="536010" y="694660"/>
                  <a:pt x="546593" y="699478"/>
                  <a:pt x="555139" y="709115"/>
                </a:cubicBezTo>
                <a:cubicBezTo>
                  <a:pt x="563686" y="718751"/>
                  <a:pt x="567960" y="732518"/>
                  <a:pt x="567960" y="750415"/>
                </a:cubicBezTo>
                <a:cubicBezTo>
                  <a:pt x="567960" y="768770"/>
                  <a:pt x="563686" y="782766"/>
                  <a:pt x="555139" y="792403"/>
                </a:cubicBezTo>
                <a:cubicBezTo>
                  <a:pt x="546593" y="802039"/>
                  <a:pt x="536010" y="806858"/>
                  <a:pt x="523390" y="806858"/>
                </a:cubicBezTo>
                <a:cubicBezTo>
                  <a:pt x="510771" y="806858"/>
                  <a:pt x="500159" y="802039"/>
                  <a:pt x="491555" y="792403"/>
                </a:cubicBezTo>
                <a:cubicBezTo>
                  <a:pt x="482951" y="782766"/>
                  <a:pt x="478649" y="768885"/>
                  <a:pt x="478649" y="750759"/>
                </a:cubicBezTo>
                <a:cubicBezTo>
                  <a:pt x="478649" y="732633"/>
                  <a:pt x="482951" y="718751"/>
                  <a:pt x="491555" y="709115"/>
                </a:cubicBezTo>
                <a:cubicBezTo>
                  <a:pt x="500159" y="699478"/>
                  <a:pt x="510771" y="694660"/>
                  <a:pt x="523390" y="694660"/>
                </a:cubicBezTo>
                <a:close/>
                <a:moveTo>
                  <a:pt x="1065343" y="692251"/>
                </a:moveTo>
                <a:cubicBezTo>
                  <a:pt x="1075209" y="692251"/>
                  <a:pt x="1083584" y="695893"/>
                  <a:pt x="1090467" y="703178"/>
                </a:cubicBezTo>
                <a:cubicBezTo>
                  <a:pt x="1097351" y="710463"/>
                  <a:pt x="1100964" y="721103"/>
                  <a:pt x="1101308" y="735099"/>
                </a:cubicBezTo>
                <a:lnTo>
                  <a:pt x="1029034" y="735099"/>
                </a:lnTo>
                <a:cubicBezTo>
                  <a:pt x="1028919" y="721906"/>
                  <a:pt x="1032303" y="711467"/>
                  <a:pt x="1039187" y="703780"/>
                </a:cubicBezTo>
                <a:cubicBezTo>
                  <a:pt x="1046070" y="696094"/>
                  <a:pt x="1054789" y="692251"/>
                  <a:pt x="1065343" y="692251"/>
                </a:cubicBezTo>
                <a:close/>
                <a:moveTo>
                  <a:pt x="1062418" y="655253"/>
                </a:moveTo>
                <a:cubicBezTo>
                  <a:pt x="1038211" y="655253"/>
                  <a:pt x="1018193" y="663828"/>
                  <a:pt x="1002361" y="680979"/>
                </a:cubicBezTo>
                <a:cubicBezTo>
                  <a:pt x="986529" y="698130"/>
                  <a:pt x="978614" y="721849"/>
                  <a:pt x="978614" y="752135"/>
                </a:cubicBezTo>
                <a:cubicBezTo>
                  <a:pt x="978614" y="777489"/>
                  <a:pt x="984636" y="798483"/>
                  <a:pt x="996682" y="815118"/>
                </a:cubicBezTo>
                <a:cubicBezTo>
                  <a:pt x="1011940" y="835882"/>
                  <a:pt x="1035458" y="846265"/>
                  <a:pt x="1067236" y="846265"/>
                </a:cubicBezTo>
                <a:cubicBezTo>
                  <a:pt x="1087312" y="846265"/>
                  <a:pt x="1104033" y="841647"/>
                  <a:pt x="1117398" y="832412"/>
                </a:cubicBezTo>
                <a:cubicBezTo>
                  <a:pt x="1130763" y="823177"/>
                  <a:pt x="1140543" y="809726"/>
                  <a:pt x="1146738" y="792059"/>
                </a:cubicBezTo>
                <a:lnTo>
                  <a:pt x="1098555" y="783971"/>
                </a:lnTo>
                <a:cubicBezTo>
                  <a:pt x="1095916" y="793148"/>
                  <a:pt x="1092016" y="799802"/>
                  <a:pt x="1086854" y="803932"/>
                </a:cubicBezTo>
                <a:cubicBezTo>
                  <a:pt x="1081691" y="808062"/>
                  <a:pt x="1075324" y="810127"/>
                  <a:pt x="1067752" y="810127"/>
                </a:cubicBezTo>
                <a:cubicBezTo>
                  <a:pt x="1056624" y="810127"/>
                  <a:pt x="1047332" y="806141"/>
                  <a:pt x="1039875" y="798168"/>
                </a:cubicBezTo>
                <a:cubicBezTo>
                  <a:pt x="1032418" y="790194"/>
                  <a:pt x="1028518" y="779038"/>
                  <a:pt x="1028173" y="764697"/>
                </a:cubicBezTo>
                <a:lnTo>
                  <a:pt x="1149319" y="764697"/>
                </a:lnTo>
                <a:cubicBezTo>
                  <a:pt x="1150008" y="727642"/>
                  <a:pt x="1142493" y="700138"/>
                  <a:pt x="1126777" y="682184"/>
                </a:cubicBezTo>
                <a:cubicBezTo>
                  <a:pt x="1111060" y="664230"/>
                  <a:pt x="1089607" y="655253"/>
                  <a:pt x="1062418" y="655253"/>
                </a:cubicBezTo>
                <a:close/>
                <a:moveTo>
                  <a:pt x="859295" y="655253"/>
                </a:moveTo>
                <a:cubicBezTo>
                  <a:pt x="833024" y="655253"/>
                  <a:pt x="813636" y="660645"/>
                  <a:pt x="801131" y="671429"/>
                </a:cubicBezTo>
                <a:cubicBezTo>
                  <a:pt x="788627" y="682213"/>
                  <a:pt x="782374" y="695520"/>
                  <a:pt x="782374" y="711352"/>
                </a:cubicBezTo>
                <a:cubicBezTo>
                  <a:pt x="782374" y="728904"/>
                  <a:pt x="789602" y="742614"/>
                  <a:pt x="804057" y="752480"/>
                </a:cubicBezTo>
                <a:cubicBezTo>
                  <a:pt x="814496" y="759592"/>
                  <a:pt x="839219" y="767451"/>
                  <a:pt x="878224" y="776055"/>
                </a:cubicBezTo>
                <a:cubicBezTo>
                  <a:pt x="886599" y="778005"/>
                  <a:pt x="891991" y="780128"/>
                  <a:pt x="894400" y="782422"/>
                </a:cubicBezTo>
                <a:cubicBezTo>
                  <a:pt x="896694" y="784831"/>
                  <a:pt x="897842" y="787871"/>
                  <a:pt x="897842" y="791542"/>
                </a:cubicBezTo>
                <a:cubicBezTo>
                  <a:pt x="897842" y="796934"/>
                  <a:pt x="895719" y="801236"/>
                  <a:pt x="891475" y="804449"/>
                </a:cubicBezTo>
                <a:cubicBezTo>
                  <a:pt x="885165" y="809037"/>
                  <a:pt x="875758" y="811332"/>
                  <a:pt x="863253" y="811332"/>
                </a:cubicBezTo>
                <a:cubicBezTo>
                  <a:pt x="851896" y="811332"/>
                  <a:pt x="843062" y="808894"/>
                  <a:pt x="836752" y="804018"/>
                </a:cubicBezTo>
                <a:cubicBezTo>
                  <a:pt x="830443" y="799143"/>
                  <a:pt x="826255" y="792001"/>
                  <a:pt x="824190" y="782594"/>
                </a:cubicBezTo>
                <a:lnTo>
                  <a:pt x="775663" y="789994"/>
                </a:lnTo>
                <a:cubicBezTo>
                  <a:pt x="780137" y="807317"/>
                  <a:pt x="789630" y="821026"/>
                  <a:pt x="804143" y="831121"/>
                </a:cubicBezTo>
                <a:cubicBezTo>
                  <a:pt x="818655" y="841217"/>
                  <a:pt x="838358" y="846265"/>
                  <a:pt x="863253" y="846265"/>
                </a:cubicBezTo>
                <a:cubicBezTo>
                  <a:pt x="890672" y="846265"/>
                  <a:pt x="911379" y="840242"/>
                  <a:pt x="925375" y="828196"/>
                </a:cubicBezTo>
                <a:cubicBezTo>
                  <a:pt x="939371" y="816150"/>
                  <a:pt x="946369" y="801753"/>
                  <a:pt x="946369" y="785003"/>
                </a:cubicBezTo>
                <a:cubicBezTo>
                  <a:pt x="946369" y="769631"/>
                  <a:pt x="941321" y="757642"/>
                  <a:pt x="931226" y="749038"/>
                </a:cubicBezTo>
                <a:cubicBezTo>
                  <a:pt x="921015" y="740549"/>
                  <a:pt x="903033" y="733378"/>
                  <a:pt x="877278" y="727528"/>
                </a:cubicBezTo>
                <a:cubicBezTo>
                  <a:pt x="851523" y="721677"/>
                  <a:pt x="836466" y="717145"/>
                  <a:pt x="832106" y="713933"/>
                </a:cubicBezTo>
                <a:cubicBezTo>
                  <a:pt x="828894" y="711524"/>
                  <a:pt x="827288" y="708599"/>
                  <a:pt x="827288" y="705157"/>
                </a:cubicBezTo>
                <a:cubicBezTo>
                  <a:pt x="827288" y="701142"/>
                  <a:pt x="829123" y="697872"/>
                  <a:pt x="832794" y="695348"/>
                </a:cubicBezTo>
                <a:cubicBezTo>
                  <a:pt x="838301" y="691792"/>
                  <a:pt x="847422" y="690014"/>
                  <a:pt x="860156" y="690014"/>
                </a:cubicBezTo>
                <a:cubicBezTo>
                  <a:pt x="870251" y="690014"/>
                  <a:pt x="878023" y="691907"/>
                  <a:pt x="883473" y="695692"/>
                </a:cubicBezTo>
                <a:cubicBezTo>
                  <a:pt x="888922" y="699478"/>
                  <a:pt x="892622" y="704928"/>
                  <a:pt x="894572" y="712040"/>
                </a:cubicBezTo>
                <a:lnTo>
                  <a:pt x="940174" y="703608"/>
                </a:lnTo>
                <a:cubicBezTo>
                  <a:pt x="935585" y="687662"/>
                  <a:pt x="927210" y="675616"/>
                  <a:pt x="915050" y="667471"/>
                </a:cubicBezTo>
                <a:cubicBezTo>
                  <a:pt x="902889" y="659326"/>
                  <a:pt x="884304" y="655253"/>
                  <a:pt x="859295" y="655253"/>
                </a:cubicBezTo>
                <a:close/>
                <a:moveTo>
                  <a:pt x="743842" y="655253"/>
                </a:moveTo>
                <a:cubicBezTo>
                  <a:pt x="736041" y="655253"/>
                  <a:pt x="729071" y="657203"/>
                  <a:pt x="722934" y="661104"/>
                </a:cubicBezTo>
                <a:cubicBezTo>
                  <a:pt x="716796" y="665004"/>
                  <a:pt x="709884" y="673092"/>
                  <a:pt x="702198" y="685367"/>
                </a:cubicBezTo>
                <a:lnTo>
                  <a:pt x="702198" y="659383"/>
                </a:lnTo>
                <a:lnTo>
                  <a:pt x="657284" y="659383"/>
                </a:lnTo>
                <a:lnTo>
                  <a:pt x="657284" y="842135"/>
                </a:lnTo>
                <a:lnTo>
                  <a:pt x="705639" y="842135"/>
                </a:lnTo>
                <a:lnTo>
                  <a:pt x="705639" y="785692"/>
                </a:lnTo>
                <a:cubicBezTo>
                  <a:pt x="705639" y="754602"/>
                  <a:pt x="706987" y="734182"/>
                  <a:pt x="709683" y="724430"/>
                </a:cubicBezTo>
                <a:cubicBezTo>
                  <a:pt x="712379" y="714679"/>
                  <a:pt x="716079" y="707939"/>
                  <a:pt x="720783" y="704210"/>
                </a:cubicBezTo>
                <a:cubicBezTo>
                  <a:pt x="725486" y="700482"/>
                  <a:pt x="731222" y="698618"/>
                  <a:pt x="737991" y="698618"/>
                </a:cubicBezTo>
                <a:cubicBezTo>
                  <a:pt x="744989" y="698618"/>
                  <a:pt x="752561" y="701256"/>
                  <a:pt x="760706" y="706534"/>
                </a:cubicBezTo>
                <a:lnTo>
                  <a:pt x="775677" y="664373"/>
                </a:lnTo>
                <a:cubicBezTo>
                  <a:pt x="765467" y="658293"/>
                  <a:pt x="754855" y="655253"/>
                  <a:pt x="743842" y="655253"/>
                </a:cubicBezTo>
                <a:close/>
                <a:moveTo>
                  <a:pt x="523218" y="655253"/>
                </a:moveTo>
                <a:cubicBezTo>
                  <a:pt x="505322" y="655253"/>
                  <a:pt x="489117" y="659211"/>
                  <a:pt x="474605" y="667127"/>
                </a:cubicBezTo>
                <a:cubicBezTo>
                  <a:pt x="460092" y="675043"/>
                  <a:pt x="448878" y="686515"/>
                  <a:pt x="440963" y="701543"/>
                </a:cubicBezTo>
                <a:cubicBezTo>
                  <a:pt x="433047" y="716572"/>
                  <a:pt x="429089" y="732117"/>
                  <a:pt x="429089" y="748178"/>
                </a:cubicBezTo>
                <a:cubicBezTo>
                  <a:pt x="429089" y="769172"/>
                  <a:pt x="433047" y="786982"/>
                  <a:pt x="440963" y="801609"/>
                </a:cubicBezTo>
                <a:cubicBezTo>
                  <a:pt x="448878" y="816236"/>
                  <a:pt x="460437" y="827336"/>
                  <a:pt x="475637" y="834907"/>
                </a:cubicBezTo>
                <a:cubicBezTo>
                  <a:pt x="490838" y="842479"/>
                  <a:pt x="506813" y="846265"/>
                  <a:pt x="523562" y="846265"/>
                </a:cubicBezTo>
                <a:cubicBezTo>
                  <a:pt x="550637" y="846265"/>
                  <a:pt x="573093" y="837173"/>
                  <a:pt x="590933" y="818990"/>
                </a:cubicBezTo>
                <a:cubicBezTo>
                  <a:pt x="608772" y="800806"/>
                  <a:pt x="617691" y="777891"/>
                  <a:pt x="617691" y="750243"/>
                </a:cubicBezTo>
                <a:cubicBezTo>
                  <a:pt x="617691" y="722824"/>
                  <a:pt x="608858" y="700138"/>
                  <a:pt x="591191" y="682184"/>
                </a:cubicBezTo>
                <a:cubicBezTo>
                  <a:pt x="573524" y="664230"/>
                  <a:pt x="550866" y="655253"/>
                  <a:pt x="523218" y="655253"/>
                </a:cubicBezTo>
                <a:close/>
                <a:moveTo>
                  <a:pt x="234208" y="632538"/>
                </a:moveTo>
                <a:lnTo>
                  <a:pt x="257095" y="632538"/>
                </a:lnTo>
                <a:cubicBezTo>
                  <a:pt x="277859" y="632538"/>
                  <a:pt x="291798" y="633341"/>
                  <a:pt x="298911" y="634947"/>
                </a:cubicBezTo>
                <a:cubicBezTo>
                  <a:pt x="308433" y="637012"/>
                  <a:pt x="316291" y="640970"/>
                  <a:pt x="322486" y="646821"/>
                </a:cubicBezTo>
                <a:cubicBezTo>
                  <a:pt x="328681" y="652672"/>
                  <a:pt x="333499" y="660817"/>
                  <a:pt x="336941" y="671257"/>
                </a:cubicBezTo>
                <a:cubicBezTo>
                  <a:pt x="340383" y="681696"/>
                  <a:pt x="342104" y="696668"/>
                  <a:pt x="342104" y="716170"/>
                </a:cubicBezTo>
                <a:cubicBezTo>
                  <a:pt x="342104" y="735673"/>
                  <a:pt x="340383" y="751074"/>
                  <a:pt x="336941" y="762374"/>
                </a:cubicBezTo>
                <a:cubicBezTo>
                  <a:pt x="333499" y="773674"/>
                  <a:pt x="329054" y="781791"/>
                  <a:pt x="323605" y="786724"/>
                </a:cubicBezTo>
                <a:cubicBezTo>
                  <a:pt x="318155" y="791657"/>
                  <a:pt x="311301" y="795156"/>
                  <a:pt x="303041" y="797221"/>
                </a:cubicBezTo>
                <a:cubicBezTo>
                  <a:pt x="296731" y="798827"/>
                  <a:pt x="286464" y="799630"/>
                  <a:pt x="272238" y="799630"/>
                </a:cubicBezTo>
                <a:lnTo>
                  <a:pt x="234208" y="799630"/>
                </a:lnTo>
                <a:close/>
                <a:moveTo>
                  <a:pt x="1243514" y="594852"/>
                </a:moveTo>
                <a:lnTo>
                  <a:pt x="1194986" y="623074"/>
                </a:lnTo>
                <a:lnTo>
                  <a:pt x="1194986" y="659383"/>
                </a:lnTo>
                <a:lnTo>
                  <a:pt x="1172788" y="659383"/>
                </a:lnTo>
                <a:lnTo>
                  <a:pt x="1172788" y="697929"/>
                </a:lnTo>
                <a:lnTo>
                  <a:pt x="1194986" y="697929"/>
                </a:lnTo>
                <a:lnTo>
                  <a:pt x="1194986" y="777604"/>
                </a:lnTo>
                <a:cubicBezTo>
                  <a:pt x="1194986" y="794697"/>
                  <a:pt x="1195503" y="806055"/>
                  <a:pt x="1196535" y="811676"/>
                </a:cubicBezTo>
                <a:cubicBezTo>
                  <a:pt x="1197797" y="819592"/>
                  <a:pt x="1200063" y="825873"/>
                  <a:pt x="1203332" y="830519"/>
                </a:cubicBezTo>
                <a:cubicBezTo>
                  <a:pt x="1206602" y="835165"/>
                  <a:pt x="1211736" y="838951"/>
                  <a:pt x="1218734" y="841877"/>
                </a:cubicBezTo>
                <a:cubicBezTo>
                  <a:pt x="1225732" y="844802"/>
                  <a:pt x="1233590" y="846265"/>
                  <a:pt x="1242309" y="846265"/>
                </a:cubicBezTo>
                <a:cubicBezTo>
                  <a:pt x="1256535" y="846265"/>
                  <a:pt x="1269269" y="843855"/>
                  <a:pt x="1280511" y="839037"/>
                </a:cubicBezTo>
                <a:lnTo>
                  <a:pt x="1276381" y="801523"/>
                </a:lnTo>
                <a:cubicBezTo>
                  <a:pt x="1267892" y="804621"/>
                  <a:pt x="1261410" y="806169"/>
                  <a:pt x="1256936" y="806169"/>
                </a:cubicBezTo>
                <a:cubicBezTo>
                  <a:pt x="1253724" y="806169"/>
                  <a:pt x="1250999" y="805366"/>
                  <a:pt x="1248762" y="803760"/>
                </a:cubicBezTo>
                <a:cubicBezTo>
                  <a:pt x="1246525" y="802154"/>
                  <a:pt x="1245091" y="800118"/>
                  <a:pt x="1244460" y="797651"/>
                </a:cubicBezTo>
                <a:cubicBezTo>
                  <a:pt x="1243829" y="795185"/>
                  <a:pt x="1243514" y="786495"/>
                  <a:pt x="1243514" y="771581"/>
                </a:cubicBezTo>
                <a:lnTo>
                  <a:pt x="1243514" y="697929"/>
                </a:lnTo>
                <a:lnTo>
                  <a:pt x="1276554" y="697929"/>
                </a:lnTo>
                <a:lnTo>
                  <a:pt x="1276554" y="659383"/>
                </a:lnTo>
                <a:lnTo>
                  <a:pt x="1243514" y="659383"/>
                </a:lnTo>
                <a:close/>
                <a:moveTo>
                  <a:pt x="183271" y="589862"/>
                </a:moveTo>
                <a:lnTo>
                  <a:pt x="183271" y="842135"/>
                </a:lnTo>
                <a:lnTo>
                  <a:pt x="279121" y="842135"/>
                </a:lnTo>
                <a:cubicBezTo>
                  <a:pt x="297936" y="842135"/>
                  <a:pt x="312964" y="840356"/>
                  <a:pt x="324207" y="836800"/>
                </a:cubicBezTo>
                <a:cubicBezTo>
                  <a:pt x="339236" y="831982"/>
                  <a:pt x="351167" y="825271"/>
                  <a:pt x="360000" y="816666"/>
                </a:cubicBezTo>
                <a:cubicBezTo>
                  <a:pt x="371702" y="805309"/>
                  <a:pt x="380707" y="790453"/>
                  <a:pt x="387017" y="772097"/>
                </a:cubicBezTo>
                <a:cubicBezTo>
                  <a:pt x="392180" y="757069"/>
                  <a:pt x="394761" y="739172"/>
                  <a:pt x="394761" y="718407"/>
                </a:cubicBezTo>
                <a:cubicBezTo>
                  <a:pt x="394761" y="694775"/>
                  <a:pt x="392007" y="674899"/>
                  <a:pt x="386501" y="658781"/>
                </a:cubicBezTo>
                <a:cubicBezTo>
                  <a:pt x="380994" y="642662"/>
                  <a:pt x="372964" y="629039"/>
                  <a:pt x="362409" y="617911"/>
                </a:cubicBezTo>
                <a:cubicBezTo>
                  <a:pt x="351855" y="606783"/>
                  <a:pt x="339178" y="599039"/>
                  <a:pt x="324379" y="594680"/>
                </a:cubicBezTo>
                <a:cubicBezTo>
                  <a:pt x="313366" y="591468"/>
                  <a:pt x="297362" y="589862"/>
                  <a:pt x="276368" y="589862"/>
                </a:cubicBezTo>
                <a:close/>
                <a:moveTo>
                  <a:pt x="737858" y="0"/>
                </a:moveTo>
                <a:cubicBezTo>
                  <a:pt x="1145366" y="0"/>
                  <a:pt x="1475716" y="319040"/>
                  <a:pt x="1475716" y="712596"/>
                </a:cubicBezTo>
                <a:cubicBezTo>
                  <a:pt x="1475716" y="1106152"/>
                  <a:pt x="1145366" y="1425192"/>
                  <a:pt x="737858" y="1425192"/>
                </a:cubicBezTo>
                <a:cubicBezTo>
                  <a:pt x="330350" y="1425192"/>
                  <a:pt x="0" y="1106152"/>
                  <a:pt x="0" y="712596"/>
                </a:cubicBezTo>
                <a:cubicBezTo>
                  <a:pt x="0" y="319040"/>
                  <a:pt x="330350" y="0"/>
                  <a:pt x="737858" y="0"/>
                </a:cubicBezTo>
                <a:close/>
              </a:path>
            </a:pathLst>
          </a:custGeom>
          <a:ln w="190500" cap="rnd">
            <a:noFill/>
            <a:prstDash val="solid"/>
          </a:ln>
          <a:effectLst>
            <a:outerShdw sx="1000" sy="1000" algn="bl" rotWithShape="0">
              <a:srgbClr val="000000"/>
            </a:outerShdw>
          </a:effectLst>
        </p:spPr>
      </p:pic>
      <p:pic>
        <p:nvPicPr>
          <p:cNvPr id="30" name="Picture 29">
            <a:extLst>
              <a:ext uri="{FF2B5EF4-FFF2-40B4-BE49-F238E27FC236}">
                <a16:creationId xmlns:a16="http://schemas.microsoft.com/office/drawing/2014/main" id="{BB232785-F2DB-E457-3048-64847D04E94B}"/>
              </a:ext>
            </a:extLst>
          </p:cNvPr>
          <p:cNvPicPr>
            <a:picLocks noChangeAspect="1" noChangeArrowheads="1"/>
          </p:cNvPicPr>
          <p:nvPr/>
        </p:nvPicPr>
        <p:blipFill>
          <a:blip r:embed="rId4" cstate="email">
            <a:duotone>
              <a:schemeClr val="bg2">
                <a:shade val="45000"/>
                <a:satMod val="135000"/>
              </a:schemeClr>
              <a:prstClr val="white"/>
            </a:duotone>
            <a:extLst>
              <a:ext uri="{28A0092B-C50C-407E-A947-70E740481C1C}">
                <a14:useLocalDpi xmlns:a14="http://schemas.microsoft.com/office/drawing/2010/main"/>
              </a:ext>
            </a:extLst>
          </a:blip>
          <a:srcRect/>
          <a:stretch/>
        </p:blipFill>
        <p:spPr bwMode="auto">
          <a:xfrm>
            <a:off x="141113" y="4628785"/>
            <a:ext cx="1077588" cy="1022154"/>
          </a:xfrm>
          <a:custGeom>
            <a:avLst/>
            <a:gdLst/>
            <a:ahLst/>
            <a:cxnLst/>
            <a:rect l="l" t="t" r="r" b="b"/>
            <a:pathLst>
              <a:path w="1587684" h="1470190">
                <a:moveTo>
                  <a:pt x="1186786" y="717625"/>
                </a:moveTo>
                <a:cubicBezTo>
                  <a:pt x="1198252" y="717625"/>
                  <a:pt x="1207985" y="721858"/>
                  <a:pt x="1215984" y="730325"/>
                </a:cubicBezTo>
                <a:cubicBezTo>
                  <a:pt x="1223984" y="738791"/>
                  <a:pt x="1228183" y="751157"/>
                  <a:pt x="1228583" y="767422"/>
                </a:cubicBezTo>
                <a:lnTo>
                  <a:pt x="1144588" y="767422"/>
                </a:lnTo>
                <a:cubicBezTo>
                  <a:pt x="1144455" y="752090"/>
                  <a:pt x="1148388" y="739957"/>
                  <a:pt x="1156388" y="731025"/>
                </a:cubicBezTo>
                <a:cubicBezTo>
                  <a:pt x="1164387" y="722092"/>
                  <a:pt x="1174520" y="717625"/>
                  <a:pt x="1186786" y="717625"/>
                </a:cubicBezTo>
                <a:close/>
                <a:moveTo>
                  <a:pt x="1307192" y="679428"/>
                </a:moveTo>
                <a:lnTo>
                  <a:pt x="1380588" y="782421"/>
                </a:lnTo>
                <a:lnTo>
                  <a:pt x="1303993" y="891815"/>
                </a:lnTo>
                <a:lnTo>
                  <a:pt x="1369789" y="891815"/>
                </a:lnTo>
                <a:lnTo>
                  <a:pt x="1413386" y="826019"/>
                </a:lnTo>
                <a:lnTo>
                  <a:pt x="1456583" y="891815"/>
                </a:lnTo>
                <a:lnTo>
                  <a:pt x="1525579" y="891815"/>
                </a:lnTo>
                <a:lnTo>
                  <a:pt x="1446984" y="780022"/>
                </a:lnTo>
                <a:lnTo>
                  <a:pt x="1518980" y="679428"/>
                </a:lnTo>
                <a:lnTo>
                  <a:pt x="1452984" y="679428"/>
                </a:lnTo>
                <a:lnTo>
                  <a:pt x="1413386" y="737824"/>
                </a:lnTo>
                <a:lnTo>
                  <a:pt x="1375788" y="679428"/>
                </a:lnTo>
                <a:close/>
                <a:moveTo>
                  <a:pt x="396341" y="679428"/>
                </a:moveTo>
                <a:lnTo>
                  <a:pt x="396341" y="813820"/>
                </a:lnTo>
                <a:cubicBezTo>
                  <a:pt x="396341" y="833818"/>
                  <a:pt x="398874" y="849484"/>
                  <a:pt x="403940" y="860817"/>
                </a:cubicBezTo>
                <a:cubicBezTo>
                  <a:pt x="409007" y="872149"/>
                  <a:pt x="417206" y="880949"/>
                  <a:pt x="428539" y="887215"/>
                </a:cubicBezTo>
                <a:cubicBezTo>
                  <a:pt x="439872" y="893481"/>
                  <a:pt x="452671" y="896614"/>
                  <a:pt x="466937" y="896614"/>
                </a:cubicBezTo>
                <a:cubicBezTo>
                  <a:pt x="480936" y="896614"/>
                  <a:pt x="494235" y="893348"/>
                  <a:pt x="506834" y="886815"/>
                </a:cubicBezTo>
                <a:cubicBezTo>
                  <a:pt x="519433" y="880282"/>
                  <a:pt x="529599" y="871349"/>
                  <a:pt x="537332" y="860017"/>
                </a:cubicBezTo>
                <a:lnTo>
                  <a:pt x="537332" y="891815"/>
                </a:lnTo>
                <a:lnTo>
                  <a:pt x="589529" y="891815"/>
                </a:lnTo>
                <a:lnTo>
                  <a:pt x="589529" y="679428"/>
                </a:lnTo>
                <a:lnTo>
                  <a:pt x="533333" y="679428"/>
                </a:lnTo>
                <a:lnTo>
                  <a:pt x="533333" y="769022"/>
                </a:lnTo>
                <a:cubicBezTo>
                  <a:pt x="533333" y="799420"/>
                  <a:pt x="531933" y="818519"/>
                  <a:pt x="529133" y="826319"/>
                </a:cubicBezTo>
                <a:cubicBezTo>
                  <a:pt x="526333" y="834118"/>
                  <a:pt x="521133" y="840651"/>
                  <a:pt x="513534" y="845918"/>
                </a:cubicBezTo>
                <a:cubicBezTo>
                  <a:pt x="505934" y="851184"/>
                  <a:pt x="497335" y="853817"/>
                  <a:pt x="487735" y="853817"/>
                </a:cubicBezTo>
                <a:cubicBezTo>
                  <a:pt x="479336" y="853817"/>
                  <a:pt x="472403" y="851851"/>
                  <a:pt x="466937" y="847917"/>
                </a:cubicBezTo>
                <a:cubicBezTo>
                  <a:pt x="461470" y="843984"/>
                  <a:pt x="457704" y="838651"/>
                  <a:pt x="455637" y="831918"/>
                </a:cubicBezTo>
                <a:cubicBezTo>
                  <a:pt x="453571" y="825185"/>
                  <a:pt x="452537" y="806887"/>
                  <a:pt x="452537" y="777022"/>
                </a:cubicBezTo>
                <a:lnTo>
                  <a:pt x="452537" y="679428"/>
                </a:lnTo>
                <a:close/>
                <a:moveTo>
                  <a:pt x="1183386" y="674628"/>
                </a:moveTo>
                <a:cubicBezTo>
                  <a:pt x="1155254" y="674628"/>
                  <a:pt x="1131989" y="684594"/>
                  <a:pt x="1113590" y="704526"/>
                </a:cubicBezTo>
                <a:cubicBezTo>
                  <a:pt x="1095191" y="724458"/>
                  <a:pt x="1085992" y="752023"/>
                  <a:pt x="1085992" y="787221"/>
                </a:cubicBezTo>
                <a:cubicBezTo>
                  <a:pt x="1085992" y="816686"/>
                  <a:pt x="1092992" y="841084"/>
                  <a:pt x="1106991" y="860417"/>
                </a:cubicBezTo>
                <a:cubicBezTo>
                  <a:pt x="1124723" y="884549"/>
                  <a:pt x="1152055" y="896614"/>
                  <a:pt x="1188986" y="896614"/>
                </a:cubicBezTo>
                <a:cubicBezTo>
                  <a:pt x="1212318" y="896614"/>
                  <a:pt x="1231750" y="891248"/>
                  <a:pt x="1247282" y="880515"/>
                </a:cubicBezTo>
                <a:cubicBezTo>
                  <a:pt x="1262814" y="869783"/>
                  <a:pt x="1274180" y="854150"/>
                  <a:pt x="1281380" y="833618"/>
                </a:cubicBezTo>
                <a:lnTo>
                  <a:pt x="1225383" y="824219"/>
                </a:lnTo>
                <a:cubicBezTo>
                  <a:pt x="1222317" y="834885"/>
                  <a:pt x="1217784" y="842618"/>
                  <a:pt x="1211784" y="847417"/>
                </a:cubicBezTo>
                <a:cubicBezTo>
                  <a:pt x="1205785" y="852217"/>
                  <a:pt x="1198385" y="854617"/>
                  <a:pt x="1189586" y="854617"/>
                </a:cubicBezTo>
                <a:cubicBezTo>
                  <a:pt x="1176653" y="854617"/>
                  <a:pt x="1165854" y="849984"/>
                  <a:pt x="1157188" y="840718"/>
                </a:cubicBezTo>
                <a:cubicBezTo>
                  <a:pt x="1148521" y="831452"/>
                  <a:pt x="1143988" y="818486"/>
                  <a:pt x="1143588" y="801820"/>
                </a:cubicBezTo>
                <a:lnTo>
                  <a:pt x="1284380" y="801820"/>
                </a:lnTo>
                <a:cubicBezTo>
                  <a:pt x="1285180" y="758756"/>
                  <a:pt x="1276447" y="726792"/>
                  <a:pt x="1258181" y="705926"/>
                </a:cubicBezTo>
                <a:cubicBezTo>
                  <a:pt x="1239916" y="685061"/>
                  <a:pt x="1214984" y="674628"/>
                  <a:pt x="1183386" y="674628"/>
                </a:cubicBezTo>
                <a:close/>
                <a:moveTo>
                  <a:pt x="951186" y="674628"/>
                </a:moveTo>
                <a:cubicBezTo>
                  <a:pt x="920655" y="674628"/>
                  <a:pt x="898123" y="680894"/>
                  <a:pt x="883590" y="693427"/>
                </a:cubicBezTo>
                <a:cubicBezTo>
                  <a:pt x="869058" y="705959"/>
                  <a:pt x="861792" y="721425"/>
                  <a:pt x="861792" y="739824"/>
                </a:cubicBezTo>
                <a:cubicBezTo>
                  <a:pt x="861792" y="760223"/>
                  <a:pt x="870191" y="776155"/>
                  <a:pt x="886990" y="787621"/>
                </a:cubicBezTo>
                <a:cubicBezTo>
                  <a:pt x="899123" y="795887"/>
                  <a:pt x="927854" y="805020"/>
                  <a:pt x="973185" y="815019"/>
                </a:cubicBezTo>
                <a:cubicBezTo>
                  <a:pt x="982918" y="817286"/>
                  <a:pt x="989184" y="819752"/>
                  <a:pt x="991984" y="822419"/>
                </a:cubicBezTo>
                <a:cubicBezTo>
                  <a:pt x="994650" y="825219"/>
                  <a:pt x="995983" y="828752"/>
                  <a:pt x="995983" y="833018"/>
                </a:cubicBezTo>
                <a:cubicBezTo>
                  <a:pt x="995983" y="839285"/>
                  <a:pt x="993517" y="844284"/>
                  <a:pt x="988584" y="848017"/>
                </a:cubicBezTo>
                <a:cubicBezTo>
                  <a:pt x="981251" y="853350"/>
                  <a:pt x="970318" y="856017"/>
                  <a:pt x="955786" y="856017"/>
                </a:cubicBezTo>
                <a:cubicBezTo>
                  <a:pt x="942587" y="856017"/>
                  <a:pt x="932321" y="853184"/>
                  <a:pt x="924988" y="847517"/>
                </a:cubicBezTo>
                <a:cubicBezTo>
                  <a:pt x="917655" y="841851"/>
                  <a:pt x="912788" y="833552"/>
                  <a:pt x="910389" y="822619"/>
                </a:cubicBezTo>
                <a:lnTo>
                  <a:pt x="853992" y="831218"/>
                </a:lnTo>
                <a:cubicBezTo>
                  <a:pt x="859192" y="851351"/>
                  <a:pt x="870224" y="867283"/>
                  <a:pt x="887090" y="879016"/>
                </a:cubicBezTo>
                <a:cubicBezTo>
                  <a:pt x="903956" y="890748"/>
                  <a:pt x="926854" y="896614"/>
                  <a:pt x="955786" y="896614"/>
                </a:cubicBezTo>
                <a:cubicBezTo>
                  <a:pt x="987651" y="896614"/>
                  <a:pt x="1011716" y="889615"/>
                  <a:pt x="1027981" y="875616"/>
                </a:cubicBezTo>
                <a:cubicBezTo>
                  <a:pt x="1044247" y="861617"/>
                  <a:pt x="1052380" y="844884"/>
                  <a:pt x="1052380" y="825419"/>
                </a:cubicBezTo>
                <a:cubicBezTo>
                  <a:pt x="1052380" y="807553"/>
                  <a:pt x="1046514" y="793621"/>
                  <a:pt x="1034781" y="783621"/>
                </a:cubicBezTo>
                <a:cubicBezTo>
                  <a:pt x="1022915" y="773755"/>
                  <a:pt x="1002016" y="765422"/>
                  <a:pt x="972085" y="758623"/>
                </a:cubicBezTo>
                <a:cubicBezTo>
                  <a:pt x="942153" y="751823"/>
                  <a:pt x="924654" y="746557"/>
                  <a:pt x="919588" y="742824"/>
                </a:cubicBezTo>
                <a:cubicBezTo>
                  <a:pt x="915855" y="740024"/>
                  <a:pt x="913988" y="736624"/>
                  <a:pt x="913988" y="732624"/>
                </a:cubicBezTo>
                <a:cubicBezTo>
                  <a:pt x="913988" y="727958"/>
                  <a:pt x="916122" y="724158"/>
                  <a:pt x="920388" y="721225"/>
                </a:cubicBezTo>
                <a:cubicBezTo>
                  <a:pt x="926788" y="717092"/>
                  <a:pt x="937387" y="715026"/>
                  <a:pt x="952186" y="715026"/>
                </a:cubicBezTo>
                <a:cubicBezTo>
                  <a:pt x="963919" y="715026"/>
                  <a:pt x="972951" y="717225"/>
                  <a:pt x="979284" y="721625"/>
                </a:cubicBezTo>
                <a:cubicBezTo>
                  <a:pt x="985617" y="726025"/>
                  <a:pt x="989917" y="732358"/>
                  <a:pt x="992184" y="740624"/>
                </a:cubicBezTo>
                <a:lnTo>
                  <a:pt x="1045180" y="730825"/>
                </a:lnTo>
                <a:cubicBezTo>
                  <a:pt x="1039847" y="712292"/>
                  <a:pt x="1030115" y="698293"/>
                  <a:pt x="1015982" y="688827"/>
                </a:cubicBezTo>
                <a:cubicBezTo>
                  <a:pt x="1001850" y="679361"/>
                  <a:pt x="980251" y="674628"/>
                  <a:pt x="951186" y="674628"/>
                </a:cubicBezTo>
                <a:close/>
                <a:moveTo>
                  <a:pt x="722586" y="674628"/>
                </a:moveTo>
                <a:cubicBezTo>
                  <a:pt x="692055" y="674628"/>
                  <a:pt x="669523" y="680894"/>
                  <a:pt x="654990" y="693427"/>
                </a:cubicBezTo>
                <a:cubicBezTo>
                  <a:pt x="640458" y="705959"/>
                  <a:pt x="633192" y="721425"/>
                  <a:pt x="633192" y="739824"/>
                </a:cubicBezTo>
                <a:cubicBezTo>
                  <a:pt x="633192" y="760223"/>
                  <a:pt x="641591" y="776155"/>
                  <a:pt x="658390" y="787621"/>
                </a:cubicBezTo>
                <a:cubicBezTo>
                  <a:pt x="670523" y="795887"/>
                  <a:pt x="699254" y="805020"/>
                  <a:pt x="744585" y="815019"/>
                </a:cubicBezTo>
                <a:cubicBezTo>
                  <a:pt x="754318" y="817286"/>
                  <a:pt x="760584" y="819752"/>
                  <a:pt x="763384" y="822419"/>
                </a:cubicBezTo>
                <a:cubicBezTo>
                  <a:pt x="766050" y="825219"/>
                  <a:pt x="767383" y="828752"/>
                  <a:pt x="767383" y="833018"/>
                </a:cubicBezTo>
                <a:cubicBezTo>
                  <a:pt x="767383" y="839285"/>
                  <a:pt x="764917" y="844284"/>
                  <a:pt x="759984" y="848017"/>
                </a:cubicBezTo>
                <a:cubicBezTo>
                  <a:pt x="752651" y="853350"/>
                  <a:pt x="741718" y="856017"/>
                  <a:pt x="727186" y="856017"/>
                </a:cubicBezTo>
                <a:cubicBezTo>
                  <a:pt x="713987" y="856017"/>
                  <a:pt x="703721" y="853184"/>
                  <a:pt x="696388" y="847517"/>
                </a:cubicBezTo>
                <a:cubicBezTo>
                  <a:pt x="689055" y="841851"/>
                  <a:pt x="684188" y="833552"/>
                  <a:pt x="681789" y="822619"/>
                </a:cubicBezTo>
                <a:lnTo>
                  <a:pt x="625392" y="831218"/>
                </a:lnTo>
                <a:cubicBezTo>
                  <a:pt x="630592" y="851351"/>
                  <a:pt x="641624" y="867283"/>
                  <a:pt x="658490" y="879016"/>
                </a:cubicBezTo>
                <a:cubicBezTo>
                  <a:pt x="675356" y="890748"/>
                  <a:pt x="698254" y="896614"/>
                  <a:pt x="727186" y="896614"/>
                </a:cubicBezTo>
                <a:cubicBezTo>
                  <a:pt x="759051" y="896614"/>
                  <a:pt x="783116" y="889615"/>
                  <a:pt x="799381" y="875616"/>
                </a:cubicBezTo>
                <a:cubicBezTo>
                  <a:pt x="815647" y="861617"/>
                  <a:pt x="823780" y="844884"/>
                  <a:pt x="823780" y="825419"/>
                </a:cubicBezTo>
                <a:cubicBezTo>
                  <a:pt x="823780" y="807553"/>
                  <a:pt x="817914" y="793621"/>
                  <a:pt x="806181" y="783621"/>
                </a:cubicBezTo>
                <a:cubicBezTo>
                  <a:pt x="794315" y="773755"/>
                  <a:pt x="773416" y="765422"/>
                  <a:pt x="743485" y="758623"/>
                </a:cubicBezTo>
                <a:cubicBezTo>
                  <a:pt x="713553" y="751823"/>
                  <a:pt x="696054" y="746557"/>
                  <a:pt x="690988" y="742824"/>
                </a:cubicBezTo>
                <a:cubicBezTo>
                  <a:pt x="687255" y="740024"/>
                  <a:pt x="685388" y="736624"/>
                  <a:pt x="685388" y="732624"/>
                </a:cubicBezTo>
                <a:cubicBezTo>
                  <a:pt x="685388" y="727958"/>
                  <a:pt x="687522" y="724158"/>
                  <a:pt x="691788" y="721225"/>
                </a:cubicBezTo>
                <a:cubicBezTo>
                  <a:pt x="698188" y="717092"/>
                  <a:pt x="708787" y="715026"/>
                  <a:pt x="723586" y="715026"/>
                </a:cubicBezTo>
                <a:cubicBezTo>
                  <a:pt x="735319" y="715026"/>
                  <a:pt x="744351" y="717225"/>
                  <a:pt x="750684" y="721625"/>
                </a:cubicBezTo>
                <a:cubicBezTo>
                  <a:pt x="757017" y="726025"/>
                  <a:pt x="761317" y="732358"/>
                  <a:pt x="763584" y="740624"/>
                </a:cubicBezTo>
                <a:lnTo>
                  <a:pt x="816580" y="730825"/>
                </a:lnTo>
                <a:cubicBezTo>
                  <a:pt x="811247" y="712292"/>
                  <a:pt x="801515" y="698293"/>
                  <a:pt x="787382" y="688827"/>
                </a:cubicBezTo>
                <a:cubicBezTo>
                  <a:pt x="773250" y="679361"/>
                  <a:pt x="751651" y="674628"/>
                  <a:pt x="722586" y="674628"/>
                </a:cubicBezTo>
                <a:close/>
                <a:moveTo>
                  <a:pt x="224310" y="593633"/>
                </a:moveTo>
                <a:cubicBezTo>
                  <a:pt x="201778" y="593633"/>
                  <a:pt x="182545" y="597033"/>
                  <a:pt x="166613" y="603832"/>
                </a:cubicBezTo>
                <a:cubicBezTo>
                  <a:pt x="150681" y="610632"/>
                  <a:pt x="138481" y="620531"/>
                  <a:pt x="130015" y="633531"/>
                </a:cubicBezTo>
                <a:cubicBezTo>
                  <a:pt x="121549" y="646530"/>
                  <a:pt x="117316" y="660496"/>
                  <a:pt x="117316" y="675428"/>
                </a:cubicBezTo>
                <a:cubicBezTo>
                  <a:pt x="117316" y="698627"/>
                  <a:pt x="126316" y="718292"/>
                  <a:pt x="144314" y="734424"/>
                </a:cubicBezTo>
                <a:cubicBezTo>
                  <a:pt x="157114" y="745890"/>
                  <a:pt x="179379" y="755556"/>
                  <a:pt x="211110" y="763423"/>
                </a:cubicBezTo>
                <a:cubicBezTo>
                  <a:pt x="235776" y="769556"/>
                  <a:pt x="251575" y="773822"/>
                  <a:pt x="258507" y="776222"/>
                </a:cubicBezTo>
                <a:cubicBezTo>
                  <a:pt x="268640" y="779822"/>
                  <a:pt x="275740" y="784055"/>
                  <a:pt x="279806" y="788921"/>
                </a:cubicBezTo>
                <a:cubicBezTo>
                  <a:pt x="283873" y="793787"/>
                  <a:pt x="285906" y="799687"/>
                  <a:pt x="285906" y="806620"/>
                </a:cubicBezTo>
                <a:cubicBezTo>
                  <a:pt x="285906" y="817419"/>
                  <a:pt x="281073" y="826852"/>
                  <a:pt x="271407" y="834918"/>
                </a:cubicBezTo>
                <a:cubicBezTo>
                  <a:pt x="261741" y="842984"/>
                  <a:pt x="247375" y="847017"/>
                  <a:pt x="228309" y="847017"/>
                </a:cubicBezTo>
                <a:cubicBezTo>
                  <a:pt x="210310" y="847017"/>
                  <a:pt x="196011" y="842484"/>
                  <a:pt x="185412" y="833418"/>
                </a:cubicBezTo>
                <a:cubicBezTo>
                  <a:pt x="174813" y="824352"/>
                  <a:pt x="167780" y="810153"/>
                  <a:pt x="164313" y="790821"/>
                </a:cubicBezTo>
                <a:lnTo>
                  <a:pt x="106717" y="796421"/>
                </a:lnTo>
                <a:cubicBezTo>
                  <a:pt x="110583" y="829219"/>
                  <a:pt x="122449" y="854184"/>
                  <a:pt x="142315" y="871316"/>
                </a:cubicBezTo>
                <a:cubicBezTo>
                  <a:pt x="162180" y="888448"/>
                  <a:pt x="190645" y="897014"/>
                  <a:pt x="227709" y="897014"/>
                </a:cubicBezTo>
                <a:cubicBezTo>
                  <a:pt x="253174" y="897014"/>
                  <a:pt x="274440" y="893448"/>
                  <a:pt x="291505" y="886315"/>
                </a:cubicBezTo>
                <a:cubicBezTo>
                  <a:pt x="308571" y="879182"/>
                  <a:pt x="321770" y="868283"/>
                  <a:pt x="331103" y="853617"/>
                </a:cubicBezTo>
                <a:cubicBezTo>
                  <a:pt x="340436" y="838951"/>
                  <a:pt x="345102" y="823219"/>
                  <a:pt x="345102" y="806420"/>
                </a:cubicBezTo>
                <a:cubicBezTo>
                  <a:pt x="345102" y="787888"/>
                  <a:pt x="341202" y="772322"/>
                  <a:pt x="333403" y="759723"/>
                </a:cubicBezTo>
                <a:cubicBezTo>
                  <a:pt x="325603" y="747124"/>
                  <a:pt x="314804" y="737191"/>
                  <a:pt x="301005" y="729925"/>
                </a:cubicBezTo>
                <a:cubicBezTo>
                  <a:pt x="287206" y="722658"/>
                  <a:pt x="265907" y="715626"/>
                  <a:pt x="237109" y="708826"/>
                </a:cubicBezTo>
                <a:cubicBezTo>
                  <a:pt x="208311" y="702026"/>
                  <a:pt x="190178" y="695493"/>
                  <a:pt x="182712" y="689227"/>
                </a:cubicBezTo>
                <a:cubicBezTo>
                  <a:pt x="176846" y="684294"/>
                  <a:pt x="173913" y="678361"/>
                  <a:pt x="173913" y="671428"/>
                </a:cubicBezTo>
                <a:cubicBezTo>
                  <a:pt x="173913" y="663829"/>
                  <a:pt x="177046" y="657762"/>
                  <a:pt x="183312" y="653229"/>
                </a:cubicBezTo>
                <a:cubicBezTo>
                  <a:pt x="193045" y="646163"/>
                  <a:pt x="206511" y="642630"/>
                  <a:pt x="223710" y="642630"/>
                </a:cubicBezTo>
                <a:cubicBezTo>
                  <a:pt x="240375" y="642630"/>
                  <a:pt x="252874" y="645930"/>
                  <a:pt x="261207" y="652529"/>
                </a:cubicBezTo>
                <a:cubicBezTo>
                  <a:pt x="269540" y="659129"/>
                  <a:pt x="274973" y="669962"/>
                  <a:pt x="277506" y="685027"/>
                </a:cubicBezTo>
                <a:lnTo>
                  <a:pt x="336703" y="682428"/>
                </a:lnTo>
                <a:cubicBezTo>
                  <a:pt x="335769" y="655496"/>
                  <a:pt x="326003" y="633964"/>
                  <a:pt x="307405" y="617831"/>
                </a:cubicBezTo>
                <a:cubicBezTo>
                  <a:pt x="288806" y="601699"/>
                  <a:pt x="261107" y="593633"/>
                  <a:pt x="224310" y="593633"/>
                </a:cubicBezTo>
                <a:close/>
                <a:moveTo>
                  <a:pt x="793842" y="0"/>
                </a:moveTo>
                <a:cubicBezTo>
                  <a:pt x="1232269" y="0"/>
                  <a:pt x="1587684" y="329113"/>
                  <a:pt x="1587684" y="735095"/>
                </a:cubicBezTo>
                <a:cubicBezTo>
                  <a:pt x="1587684" y="1141077"/>
                  <a:pt x="1232269" y="1470190"/>
                  <a:pt x="793842" y="1470190"/>
                </a:cubicBezTo>
                <a:cubicBezTo>
                  <a:pt x="355415" y="1470190"/>
                  <a:pt x="0" y="1141077"/>
                  <a:pt x="0" y="735095"/>
                </a:cubicBezTo>
                <a:cubicBezTo>
                  <a:pt x="0" y="329113"/>
                  <a:pt x="355415" y="0"/>
                  <a:pt x="793842" y="0"/>
                </a:cubicBezTo>
                <a:close/>
              </a:path>
            </a:pathLst>
          </a:custGeom>
          <a:ln w="190500" cap="rnd">
            <a:noFill/>
            <a:prstDash val="solid"/>
          </a:ln>
          <a:effectLst>
            <a:outerShdw sx="1000" sy="1000" algn="bl" rotWithShape="0">
              <a:srgbClr val="000000"/>
            </a:outerShdw>
          </a:effectLst>
          <a:extLst>
            <a:ext uri="{909E8E84-426E-40DD-AFC4-6F175D3DCCD1}">
              <a14:hiddenFill xmlns:a14="http://schemas.microsoft.com/office/drawing/2010/main">
                <a:solidFill>
                  <a:srgbClr val="FFFFFF"/>
                </a:solidFill>
              </a14:hiddenFill>
            </a:ext>
          </a:extLst>
        </p:spPr>
      </p:pic>
      <p:pic>
        <p:nvPicPr>
          <p:cNvPr id="31" name="Picture 30">
            <a:extLst>
              <a:ext uri="{FF2B5EF4-FFF2-40B4-BE49-F238E27FC236}">
                <a16:creationId xmlns:a16="http://schemas.microsoft.com/office/drawing/2014/main" id="{7D54AAA8-FE52-D018-979B-52D1BD6DA90A}"/>
              </a:ext>
            </a:extLst>
          </p:cNvPr>
          <p:cNvPicPr>
            <a:picLocks noChangeAspect="1"/>
          </p:cNvPicPr>
          <p:nvPr/>
        </p:nvPicPr>
        <p:blipFill>
          <a:blip r:embed="rId5" cstate="email">
            <a:alphaModFix/>
            <a:duotone>
              <a:schemeClr val="bg2">
                <a:shade val="45000"/>
                <a:satMod val="135000"/>
              </a:schemeClr>
              <a:prstClr val="white"/>
            </a:duotone>
            <a:extLst>
              <a:ext uri="{28A0092B-C50C-407E-A947-70E740481C1C}">
                <a14:useLocalDpi xmlns:a14="http://schemas.microsoft.com/office/drawing/2010/main"/>
              </a:ext>
              <a:ext uri="{837473B0-CC2E-450A-ABE3-18F120FF3D39}">
                <a1611:picAttrSrcUrl xmlns:a1611="http://schemas.microsoft.com/office/drawing/2016/11/main" r:id="rId6"/>
              </a:ext>
            </a:extLst>
          </a:blip>
          <a:srcRect/>
          <a:stretch/>
        </p:blipFill>
        <p:spPr>
          <a:xfrm>
            <a:off x="141113" y="3508358"/>
            <a:ext cx="1060374" cy="1020313"/>
          </a:xfrm>
          <a:custGeom>
            <a:avLst/>
            <a:gdLst/>
            <a:ahLst/>
            <a:cxnLst/>
            <a:rect l="l" t="t" r="r" b="b"/>
            <a:pathLst>
              <a:path w="1475716" h="1419962">
                <a:moveTo>
                  <a:pt x="1041060" y="576731"/>
                </a:moveTo>
                <a:lnTo>
                  <a:pt x="1041060" y="869913"/>
                </a:lnTo>
                <a:lnTo>
                  <a:pt x="1264047" y="869913"/>
                </a:lnTo>
                <a:lnTo>
                  <a:pt x="1264047" y="820516"/>
                </a:lnTo>
                <a:lnTo>
                  <a:pt x="1100257" y="820516"/>
                </a:lnTo>
                <a:lnTo>
                  <a:pt x="1100257" y="740721"/>
                </a:lnTo>
                <a:lnTo>
                  <a:pt x="1247448" y="740721"/>
                </a:lnTo>
                <a:lnTo>
                  <a:pt x="1247448" y="691324"/>
                </a:lnTo>
                <a:lnTo>
                  <a:pt x="1100257" y="691324"/>
                </a:lnTo>
                <a:lnTo>
                  <a:pt x="1100257" y="626328"/>
                </a:lnTo>
                <a:lnTo>
                  <a:pt x="1258447" y="626328"/>
                </a:lnTo>
                <a:lnTo>
                  <a:pt x="1258447" y="576731"/>
                </a:lnTo>
                <a:close/>
                <a:moveTo>
                  <a:pt x="764835" y="576731"/>
                </a:moveTo>
                <a:lnTo>
                  <a:pt x="764835" y="869913"/>
                </a:lnTo>
                <a:lnTo>
                  <a:pt x="987822" y="869913"/>
                </a:lnTo>
                <a:lnTo>
                  <a:pt x="987822" y="820516"/>
                </a:lnTo>
                <a:lnTo>
                  <a:pt x="824032" y="820516"/>
                </a:lnTo>
                <a:lnTo>
                  <a:pt x="824032" y="740721"/>
                </a:lnTo>
                <a:lnTo>
                  <a:pt x="971223" y="740721"/>
                </a:lnTo>
                <a:lnTo>
                  <a:pt x="971223" y="691324"/>
                </a:lnTo>
                <a:lnTo>
                  <a:pt x="824032" y="691324"/>
                </a:lnTo>
                <a:lnTo>
                  <a:pt x="824032" y="626328"/>
                </a:lnTo>
                <a:lnTo>
                  <a:pt x="982222" y="626328"/>
                </a:lnTo>
                <a:lnTo>
                  <a:pt x="982222" y="576731"/>
                </a:lnTo>
                <a:close/>
                <a:moveTo>
                  <a:pt x="470160" y="576731"/>
                </a:moveTo>
                <a:lnTo>
                  <a:pt x="470160" y="869913"/>
                </a:lnTo>
                <a:lnTo>
                  <a:pt x="525157" y="869913"/>
                </a:lnTo>
                <a:lnTo>
                  <a:pt x="525157" y="678725"/>
                </a:lnTo>
                <a:lnTo>
                  <a:pt x="643350" y="869913"/>
                </a:lnTo>
                <a:lnTo>
                  <a:pt x="702746" y="869913"/>
                </a:lnTo>
                <a:lnTo>
                  <a:pt x="702746" y="576731"/>
                </a:lnTo>
                <a:lnTo>
                  <a:pt x="647749" y="576731"/>
                </a:lnTo>
                <a:lnTo>
                  <a:pt x="647749" y="772519"/>
                </a:lnTo>
                <a:lnTo>
                  <a:pt x="527757" y="576731"/>
                </a:lnTo>
                <a:close/>
                <a:moveTo>
                  <a:pt x="295929" y="571731"/>
                </a:moveTo>
                <a:cubicBezTo>
                  <a:pt x="273397" y="571731"/>
                  <a:pt x="254165" y="575131"/>
                  <a:pt x="238233" y="581931"/>
                </a:cubicBezTo>
                <a:cubicBezTo>
                  <a:pt x="222300" y="588730"/>
                  <a:pt x="210101" y="598630"/>
                  <a:pt x="201635" y="611629"/>
                </a:cubicBezTo>
                <a:cubicBezTo>
                  <a:pt x="193169" y="624628"/>
                  <a:pt x="188935" y="638594"/>
                  <a:pt x="188935" y="653526"/>
                </a:cubicBezTo>
                <a:cubicBezTo>
                  <a:pt x="188935" y="676725"/>
                  <a:pt x="197935" y="696391"/>
                  <a:pt x="215934" y="712523"/>
                </a:cubicBezTo>
                <a:cubicBezTo>
                  <a:pt x="228733" y="723989"/>
                  <a:pt x="250998" y="733655"/>
                  <a:pt x="282730" y="741521"/>
                </a:cubicBezTo>
                <a:cubicBezTo>
                  <a:pt x="307395" y="747654"/>
                  <a:pt x="323194" y="751920"/>
                  <a:pt x="330127" y="754320"/>
                </a:cubicBezTo>
                <a:cubicBezTo>
                  <a:pt x="340260" y="757920"/>
                  <a:pt x="347359" y="762153"/>
                  <a:pt x="351426" y="767020"/>
                </a:cubicBezTo>
                <a:cubicBezTo>
                  <a:pt x="355492" y="771886"/>
                  <a:pt x="357525" y="777786"/>
                  <a:pt x="357525" y="784718"/>
                </a:cubicBezTo>
                <a:cubicBezTo>
                  <a:pt x="357525" y="795518"/>
                  <a:pt x="352692" y="804951"/>
                  <a:pt x="343026" y="813017"/>
                </a:cubicBezTo>
                <a:cubicBezTo>
                  <a:pt x="333360" y="821083"/>
                  <a:pt x="318994" y="825116"/>
                  <a:pt x="299929" y="825116"/>
                </a:cubicBezTo>
                <a:cubicBezTo>
                  <a:pt x="281930" y="825116"/>
                  <a:pt x="267631" y="820583"/>
                  <a:pt x="257031" y="811517"/>
                </a:cubicBezTo>
                <a:cubicBezTo>
                  <a:pt x="246432" y="802451"/>
                  <a:pt x="239399" y="788252"/>
                  <a:pt x="235933" y="768919"/>
                </a:cubicBezTo>
                <a:lnTo>
                  <a:pt x="178336" y="774519"/>
                </a:lnTo>
                <a:cubicBezTo>
                  <a:pt x="182203" y="807317"/>
                  <a:pt x="194069" y="832282"/>
                  <a:pt x="213934" y="849414"/>
                </a:cubicBezTo>
                <a:cubicBezTo>
                  <a:pt x="233799" y="866547"/>
                  <a:pt x="262264" y="875113"/>
                  <a:pt x="299329" y="875113"/>
                </a:cubicBezTo>
                <a:cubicBezTo>
                  <a:pt x="324794" y="875113"/>
                  <a:pt x="346059" y="871546"/>
                  <a:pt x="363125" y="864414"/>
                </a:cubicBezTo>
                <a:cubicBezTo>
                  <a:pt x="380190" y="857281"/>
                  <a:pt x="393390" y="846381"/>
                  <a:pt x="402722" y="831716"/>
                </a:cubicBezTo>
                <a:cubicBezTo>
                  <a:pt x="412055" y="817050"/>
                  <a:pt x="416722" y="801317"/>
                  <a:pt x="416722" y="784518"/>
                </a:cubicBezTo>
                <a:cubicBezTo>
                  <a:pt x="416722" y="765986"/>
                  <a:pt x="412822" y="750421"/>
                  <a:pt x="405022" y="737821"/>
                </a:cubicBezTo>
                <a:cubicBezTo>
                  <a:pt x="397223" y="725222"/>
                  <a:pt x="386423" y="715289"/>
                  <a:pt x="372624" y="708023"/>
                </a:cubicBezTo>
                <a:cubicBezTo>
                  <a:pt x="358825" y="700757"/>
                  <a:pt x="337526" y="693724"/>
                  <a:pt x="308728" y="686924"/>
                </a:cubicBezTo>
                <a:cubicBezTo>
                  <a:pt x="279930" y="680125"/>
                  <a:pt x="261798" y="673592"/>
                  <a:pt x="254332" y="667326"/>
                </a:cubicBezTo>
                <a:cubicBezTo>
                  <a:pt x="248465" y="662393"/>
                  <a:pt x="245532" y="656460"/>
                  <a:pt x="245532" y="649527"/>
                </a:cubicBezTo>
                <a:cubicBezTo>
                  <a:pt x="245532" y="641927"/>
                  <a:pt x="248665" y="635861"/>
                  <a:pt x="254931" y="631328"/>
                </a:cubicBezTo>
                <a:cubicBezTo>
                  <a:pt x="264664" y="624262"/>
                  <a:pt x="278130" y="620728"/>
                  <a:pt x="295329" y="620728"/>
                </a:cubicBezTo>
                <a:cubicBezTo>
                  <a:pt x="311995" y="620728"/>
                  <a:pt x="324494" y="624028"/>
                  <a:pt x="332827" y="630628"/>
                </a:cubicBezTo>
                <a:cubicBezTo>
                  <a:pt x="341160" y="637227"/>
                  <a:pt x="346593" y="648060"/>
                  <a:pt x="349126" y="663126"/>
                </a:cubicBezTo>
                <a:lnTo>
                  <a:pt x="408322" y="660526"/>
                </a:lnTo>
                <a:cubicBezTo>
                  <a:pt x="407389" y="633594"/>
                  <a:pt x="397623" y="612062"/>
                  <a:pt x="379024" y="595930"/>
                </a:cubicBezTo>
                <a:cubicBezTo>
                  <a:pt x="360425" y="579798"/>
                  <a:pt x="332727" y="571731"/>
                  <a:pt x="295929" y="571731"/>
                </a:cubicBezTo>
                <a:close/>
                <a:moveTo>
                  <a:pt x="737858" y="0"/>
                </a:moveTo>
                <a:cubicBezTo>
                  <a:pt x="1145366" y="0"/>
                  <a:pt x="1475716" y="317869"/>
                  <a:pt x="1475716" y="709981"/>
                </a:cubicBezTo>
                <a:cubicBezTo>
                  <a:pt x="1475716" y="1102093"/>
                  <a:pt x="1145366" y="1419962"/>
                  <a:pt x="737858" y="1419962"/>
                </a:cubicBezTo>
                <a:cubicBezTo>
                  <a:pt x="330350" y="1419962"/>
                  <a:pt x="0" y="1102093"/>
                  <a:pt x="0" y="709981"/>
                </a:cubicBezTo>
                <a:cubicBezTo>
                  <a:pt x="0" y="317869"/>
                  <a:pt x="330350" y="0"/>
                  <a:pt x="737858" y="0"/>
                </a:cubicBezTo>
                <a:close/>
              </a:path>
            </a:pathLst>
          </a:custGeom>
        </p:spPr>
      </p:pic>
      <p:pic>
        <p:nvPicPr>
          <p:cNvPr id="32" name="Picture 31">
            <a:extLst>
              <a:ext uri="{FF2B5EF4-FFF2-40B4-BE49-F238E27FC236}">
                <a16:creationId xmlns:a16="http://schemas.microsoft.com/office/drawing/2014/main" id="{59BBC24D-652E-2C29-C7FA-0FD3B2F3DB37}"/>
              </a:ext>
            </a:extLst>
          </p:cNvPr>
          <p:cNvPicPr>
            <a:picLocks noChangeAspect="1"/>
          </p:cNvPicPr>
          <p:nvPr/>
        </p:nvPicPr>
        <p:blipFill>
          <a:blip r:embed="rId23" cstate="email">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a:xfrm>
            <a:off x="141113" y="176449"/>
            <a:ext cx="1096368" cy="1048554"/>
          </a:xfrm>
          <a:custGeom>
            <a:avLst/>
            <a:gdLst/>
            <a:ahLst/>
            <a:cxnLst/>
            <a:rect l="l" t="t" r="r" b="b"/>
            <a:pathLst>
              <a:path w="1525808" h="1459266">
                <a:moveTo>
                  <a:pt x="677955" y="762168"/>
                </a:moveTo>
                <a:lnTo>
                  <a:pt x="735152" y="832763"/>
                </a:lnTo>
                <a:cubicBezTo>
                  <a:pt x="725552" y="840763"/>
                  <a:pt x="716686" y="846496"/>
                  <a:pt x="708553" y="849962"/>
                </a:cubicBezTo>
                <a:cubicBezTo>
                  <a:pt x="700420" y="853429"/>
                  <a:pt x="691954" y="855162"/>
                  <a:pt x="683155" y="855162"/>
                </a:cubicBezTo>
                <a:cubicBezTo>
                  <a:pt x="669822" y="855162"/>
                  <a:pt x="659190" y="851329"/>
                  <a:pt x="651257" y="843663"/>
                </a:cubicBezTo>
                <a:cubicBezTo>
                  <a:pt x="643324" y="835997"/>
                  <a:pt x="639357" y="826097"/>
                  <a:pt x="639357" y="813965"/>
                </a:cubicBezTo>
                <a:cubicBezTo>
                  <a:pt x="639357" y="804365"/>
                  <a:pt x="642557" y="794966"/>
                  <a:pt x="648957" y="785766"/>
                </a:cubicBezTo>
                <a:cubicBezTo>
                  <a:pt x="655356" y="776567"/>
                  <a:pt x="665023" y="768701"/>
                  <a:pt x="677955" y="762168"/>
                </a:cubicBezTo>
                <a:close/>
                <a:moveTo>
                  <a:pt x="701954" y="637775"/>
                </a:moveTo>
                <a:cubicBezTo>
                  <a:pt x="711153" y="637775"/>
                  <a:pt x="718453" y="640309"/>
                  <a:pt x="723852" y="645375"/>
                </a:cubicBezTo>
                <a:cubicBezTo>
                  <a:pt x="729252" y="650441"/>
                  <a:pt x="731952" y="656574"/>
                  <a:pt x="731952" y="663774"/>
                </a:cubicBezTo>
                <a:cubicBezTo>
                  <a:pt x="731952" y="672307"/>
                  <a:pt x="726352" y="680906"/>
                  <a:pt x="715153" y="689572"/>
                </a:cubicBezTo>
                <a:lnTo>
                  <a:pt x="699954" y="701171"/>
                </a:lnTo>
                <a:lnTo>
                  <a:pt x="686155" y="685172"/>
                </a:lnTo>
                <a:cubicBezTo>
                  <a:pt x="677622" y="675306"/>
                  <a:pt x="673355" y="666907"/>
                  <a:pt x="673355" y="659974"/>
                </a:cubicBezTo>
                <a:cubicBezTo>
                  <a:pt x="673355" y="654108"/>
                  <a:pt x="675889" y="648941"/>
                  <a:pt x="680955" y="644475"/>
                </a:cubicBezTo>
                <a:cubicBezTo>
                  <a:pt x="686021" y="640009"/>
                  <a:pt x="693021" y="637775"/>
                  <a:pt x="701954" y="637775"/>
                </a:cubicBezTo>
                <a:close/>
                <a:moveTo>
                  <a:pt x="860437" y="603177"/>
                </a:moveTo>
                <a:lnTo>
                  <a:pt x="930433" y="896360"/>
                </a:lnTo>
                <a:lnTo>
                  <a:pt x="994629" y="896360"/>
                </a:lnTo>
                <a:lnTo>
                  <a:pt x="1052825" y="677173"/>
                </a:lnTo>
                <a:lnTo>
                  <a:pt x="1111222" y="896360"/>
                </a:lnTo>
                <a:lnTo>
                  <a:pt x="1174018" y="896360"/>
                </a:lnTo>
                <a:lnTo>
                  <a:pt x="1245214" y="603177"/>
                </a:lnTo>
                <a:lnTo>
                  <a:pt x="1185617" y="603177"/>
                </a:lnTo>
                <a:lnTo>
                  <a:pt x="1140620" y="807965"/>
                </a:lnTo>
                <a:lnTo>
                  <a:pt x="1089223" y="603177"/>
                </a:lnTo>
                <a:lnTo>
                  <a:pt x="1018827" y="603177"/>
                </a:lnTo>
                <a:lnTo>
                  <a:pt x="965231" y="804565"/>
                </a:lnTo>
                <a:lnTo>
                  <a:pt x="921033" y="603177"/>
                </a:lnTo>
                <a:close/>
                <a:moveTo>
                  <a:pt x="298885" y="603177"/>
                </a:moveTo>
                <a:lnTo>
                  <a:pt x="298885" y="896360"/>
                </a:lnTo>
                <a:lnTo>
                  <a:pt x="353882" y="896360"/>
                </a:lnTo>
                <a:lnTo>
                  <a:pt x="353882" y="705171"/>
                </a:lnTo>
                <a:lnTo>
                  <a:pt x="472075" y="896360"/>
                </a:lnTo>
                <a:lnTo>
                  <a:pt x="531471" y="896360"/>
                </a:lnTo>
                <a:lnTo>
                  <a:pt x="531471" y="603177"/>
                </a:lnTo>
                <a:lnTo>
                  <a:pt x="476474" y="603177"/>
                </a:lnTo>
                <a:lnTo>
                  <a:pt x="476474" y="798965"/>
                </a:lnTo>
                <a:lnTo>
                  <a:pt x="356482" y="603177"/>
                </a:lnTo>
                <a:close/>
                <a:moveTo>
                  <a:pt x="700554" y="598178"/>
                </a:moveTo>
                <a:cubicBezTo>
                  <a:pt x="674289" y="598178"/>
                  <a:pt x="654056" y="604344"/>
                  <a:pt x="639857" y="616677"/>
                </a:cubicBezTo>
                <a:cubicBezTo>
                  <a:pt x="625658" y="629009"/>
                  <a:pt x="618559" y="644042"/>
                  <a:pt x="618559" y="661774"/>
                </a:cubicBezTo>
                <a:cubicBezTo>
                  <a:pt x="618559" y="671373"/>
                  <a:pt x="621092" y="681539"/>
                  <a:pt x="626158" y="692272"/>
                </a:cubicBezTo>
                <a:cubicBezTo>
                  <a:pt x="631225" y="703005"/>
                  <a:pt x="638757" y="714304"/>
                  <a:pt x="648757" y="726170"/>
                </a:cubicBezTo>
                <a:cubicBezTo>
                  <a:pt x="626492" y="737236"/>
                  <a:pt x="609759" y="750268"/>
                  <a:pt x="598560" y="765268"/>
                </a:cubicBezTo>
                <a:cubicBezTo>
                  <a:pt x="587361" y="780267"/>
                  <a:pt x="581761" y="797166"/>
                  <a:pt x="581761" y="815964"/>
                </a:cubicBezTo>
                <a:cubicBezTo>
                  <a:pt x="581761" y="836630"/>
                  <a:pt x="588894" y="854895"/>
                  <a:pt x="603160" y="870761"/>
                </a:cubicBezTo>
                <a:cubicBezTo>
                  <a:pt x="621559" y="891293"/>
                  <a:pt x="649023" y="901559"/>
                  <a:pt x="685555" y="901559"/>
                </a:cubicBezTo>
                <a:cubicBezTo>
                  <a:pt x="703953" y="901559"/>
                  <a:pt x="719819" y="899026"/>
                  <a:pt x="733152" y="893960"/>
                </a:cubicBezTo>
                <a:cubicBezTo>
                  <a:pt x="746484" y="888893"/>
                  <a:pt x="759083" y="881027"/>
                  <a:pt x="770949" y="870361"/>
                </a:cubicBezTo>
                <a:cubicBezTo>
                  <a:pt x="786282" y="884627"/>
                  <a:pt x="802281" y="895826"/>
                  <a:pt x="818946" y="903959"/>
                </a:cubicBezTo>
                <a:lnTo>
                  <a:pt x="852944" y="860562"/>
                </a:lnTo>
                <a:cubicBezTo>
                  <a:pt x="848278" y="858295"/>
                  <a:pt x="840978" y="853662"/>
                  <a:pt x="831046" y="846663"/>
                </a:cubicBezTo>
                <a:cubicBezTo>
                  <a:pt x="821113" y="839663"/>
                  <a:pt x="813013" y="833230"/>
                  <a:pt x="806747" y="827364"/>
                </a:cubicBezTo>
                <a:cubicBezTo>
                  <a:pt x="811014" y="821764"/>
                  <a:pt x="815013" y="814798"/>
                  <a:pt x="818746" y="806465"/>
                </a:cubicBezTo>
                <a:cubicBezTo>
                  <a:pt x="822479" y="798132"/>
                  <a:pt x="826879" y="784966"/>
                  <a:pt x="831946" y="766967"/>
                </a:cubicBezTo>
                <a:lnTo>
                  <a:pt x="781149" y="755368"/>
                </a:lnTo>
                <a:cubicBezTo>
                  <a:pt x="777682" y="769101"/>
                  <a:pt x="773549" y="780233"/>
                  <a:pt x="768749" y="788766"/>
                </a:cubicBezTo>
                <a:lnTo>
                  <a:pt x="727952" y="734969"/>
                </a:lnTo>
                <a:cubicBezTo>
                  <a:pt x="749417" y="721504"/>
                  <a:pt x="763683" y="709438"/>
                  <a:pt x="770749" y="698772"/>
                </a:cubicBezTo>
                <a:cubicBezTo>
                  <a:pt x="777816" y="688106"/>
                  <a:pt x="781349" y="676840"/>
                  <a:pt x="781349" y="664974"/>
                </a:cubicBezTo>
                <a:cubicBezTo>
                  <a:pt x="781349" y="646308"/>
                  <a:pt x="774216" y="630509"/>
                  <a:pt x="759950" y="617577"/>
                </a:cubicBezTo>
                <a:cubicBezTo>
                  <a:pt x="745684" y="604644"/>
                  <a:pt x="725885" y="598178"/>
                  <a:pt x="700554" y="598178"/>
                </a:cubicBezTo>
                <a:close/>
                <a:moveTo>
                  <a:pt x="762904" y="0"/>
                </a:moveTo>
                <a:cubicBezTo>
                  <a:pt x="1184244" y="0"/>
                  <a:pt x="1525808" y="326668"/>
                  <a:pt x="1525808" y="729633"/>
                </a:cubicBezTo>
                <a:cubicBezTo>
                  <a:pt x="1525808" y="1132598"/>
                  <a:pt x="1184244" y="1459266"/>
                  <a:pt x="762904" y="1459266"/>
                </a:cubicBezTo>
                <a:cubicBezTo>
                  <a:pt x="341564" y="1459266"/>
                  <a:pt x="0" y="1132598"/>
                  <a:pt x="0" y="729633"/>
                </a:cubicBezTo>
                <a:cubicBezTo>
                  <a:pt x="0" y="326668"/>
                  <a:pt x="341564" y="0"/>
                  <a:pt x="762904" y="0"/>
                </a:cubicBezTo>
                <a:close/>
              </a:path>
            </a:pathLst>
          </a:custGeom>
          <a:ln w="190500" cap="rnd">
            <a:noFill/>
            <a:prstDash val="solid"/>
          </a:ln>
          <a:effectLst>
            <a:outerShdw sx="1000" sy="1000" algn="bl" rotWithShape="0">
              <a:srgbClr val="000000"/>
            </a:outerShdw>
          </a:effectLst>
        </p:spPr>
      </p:pic>
      <p:sp>
        <p:nvSpPr>
          <p:cNvPr id="2" name="Text 0">
            <a:extLst>
              <a:ext uri="{FF2B5EF4-FFF2-40B4-BE49-F238E27FC236}">
                <a16:creationId xmlns:a16="http://schemas.microsoft.com/office/drawing/2014/main" id="{FD4C5DA5-5FCA-31BF-084E-039C23F0E077}"/>
              </a:ext>
            </a:extLst>
          </p:cNvPr>
          <p:cNvSpPr/>
          <p:nvPr/>
        </p:nvSpPr>
        <p:spPr>
          <a:xfrm>
            <a:off x="2414746" y="816946"/>
            <a:ext cx="6462536" cy="782430"/>
          </a:xfrm>
          <a:prstGeom prst="rect">
            <a:avLst/>
          </a:prstGeom>
          <a:noFill/>
          <a:ln/>
        </p:spPr>
        <p:txBody>
          <a:bodyPr wrap="square" lIns="120000" tIns="0" rIns="0" bIns="0" rtlCol="0" anchor="t"/>
          <a:lstStyle/>
          <a:p>
            <a:pPr defTabSz="761970">
              <a:lnSpc>
                <a:spcPts val="4625"/>
              </a:lnSpc>
            </a:pPr>
            <a:r>
              <a:rPr lang="en-US" sz="3200">
                <a:solidFill>
                  <a:schemeClr val="accent5">
                    <a:lumMod val="75000"/>
                  </a:schemeClr>
                </a:solidFill>
                <a:latin typeface="Arial" panose="020B0604020202020204" pitchFamily="34" charset="0"/>
                <a:ea typeface="Poppins Light" pitchFamily="34" charset="-122"/>
                <a:cs typeface="Arial" panose="020B0604020202020204" pitchFamily="34" charset="0"/>
              </a:rPr>
              <a:t>Return on Investment</a:t>
            </a:r>
            <a:endParaRPr lang="en-US" sz="3200">
              <a:solidFill>
                <a:schemeClr val="accent5">
                  <a:lumMod val="75000"/>
                </a:schemeClr>
              </a:solidFill>
              <a:latin typeface="Arial" panose="020B0604020202020204" pitchFamily="34" charset="0"/>
              <a:cs typeface="Arial" panose="020B0604020202020204" pitchFamily="34" charset="0"/>
            </a:endParaRPr>
          </a:p>
        </p:txBody>
      </p:sp>
      <p:sp>
        <p:nvSpPr>
          <p:cNvPr id="3" name="Text 0">
            <a:extLst>
              <a:ext uri="{FF2B5EF4-FFF2-40B4-BE49-F238E27FC236}">
                <a16:creationId xmlns:a16="http://schemas.microsoft.com/office/drawing/2014/main" id="{2A9D93A3-17FA-1B1A-AB35-55EF4C838E8C}"/>
              </a:ext>
            </a:extLst>
          </p:cNvPr>
          <p:cNvSpPr/>
          <p:nvPr/>
        </p:nvSpPr>
        <p:spPr>
          <a:xfrm>
            <a:off x="2416367" y="339707"/>
            <a:ext cx="8326973" cy="714878"/>
          </a:xfrm>
          <a:prstGeom prst="rect">
            <a:avLst/>
          </a:prstGeom>
          <a:noFill/>
          <a:ln/>
        </p:spPr>
        <p:txBody>
          <a:bodyPr wrap="square" lIns="120000" tIns="0" rIns="0" bIns="0" rtlCol="0" anchor="t"/>
          <a:lstStyle/>
          <a:p>
            <a:pPr defTabSz="761970">
              <a:lnSpc>
                <a:spcPts val="4625"/>
              </a:lnSpc>
            </a:pPr>
            <a:r>
              <a:rPr lang="en-US" sz="3600" b="1">
                <a:solidFill>
                  <a:prstClr val="white"/>
                </a:solidFill>
                <a:latin typeface="Arial" panose="020B0604020202020204" pitchFamily="34" charset="0"/>
                <a:ea typeface="Poppins Light" pitchFamily="34" charset="-122"/>
                <a:cs typeface="Arial" panose="020B0604020202020204" pitchFamily="34" charset="0"/>
              </a:rPr>
              <a:t>Case Study Focus</a:t>
            </a:r>
            <a:endParaRPr lang="en-US" sz="3600" b="1">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0214389"/>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6402DF-72C7-B95A-DBA1-45EACB17D92B}"/>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2E4C7936-613A-F7CF-2580-848FB6D814FA}"/>
              </a:ext>
            </a:extLst>
          </p:cNvPr>
          <p:cNvGrpSpPr/>
          <p:nvPr/>
        </p:nvGrpSpPr>
        <p:grpSpPr>
          <a:xfrm>
            <a:off x="-1295521" y="1307391"/>
            <a:ext cx="1068059" cy="1022154"/>
            <a:chOff x="171472" y="1555617"/>
            <a:chExt cx="1281671" cy="1226585"/>
          </a:xfrm>
        </p:grpSpPr>
        <p:sp>
          <p:nvSpPr>
            <p:cNvPr id="4" name="Oval 3">
              <a:extLst>
                <a:ext uri="{FF2B5EF4-FFF2-40B4-BE49-F238E27FC236}">
                  <a16:creationId xmlns:a16="http://schemas.microsoft.com/office/drawing/2014/main" id="{8422837B-BD5B-0957-1841-B462F17F69BC}"/>
                </a:ext>
              </a:extLst>
            </p:cNvPr>
            <p:cNvSpPr/>
            <p:nvPr/>
          </p:nvSpPr>
          <p:spPr>
            <a:xfrm>
              <a:off x="234673" y="1644119"/>
              <a:ext cx="1155267" cy="1049580"/>
            </a:xfrm>
            <a:prstGeom prst="ellipse">
              <a:avLst/>
            </a:prstGeom>
            <a:solidFill>
              <a:schemeClr val="bg1"/>
            </a:solidFill>
            <a:ln w="539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sz="1500">
                <a:solidFill>
                  <a:prstClr val="white"/>
                </a:solidFill>
                <a:latin typeface="Calibri" panose="020F0502020204030204"/>
              </a:endParaRPr>
            </a:p>
          </p:txBody>
        </p:sp>
        <p:pic>
          <p:nvPicPr>
            <p:cNvPr id="5" name="Picture 4">
              <a:extLst>
                <a:ext uri="{FF2B5EF4-FFF2-40B4-BE49-F238E27FC236}">
                  <a16:creationId xmlns:a16="http://schemas.microsoft.com/office/drawing/2014/main" id="{A2B2B0E7-78FE-9FCF-CF01-A7F9C797D5F7}"/>
                </a:ext>
              </a:extLst>
            </p:cNvPr>
            <p:cNvPicPr>
              <a:picLocks noChangeAspect="1"/>
            </p:cNvPicPr>
            <p:nvPr/>
          </p:nvPicPr>
          <p:blipFill>
            <a:blip r:embed="rId3" cstate="email">
              <a:alphaModFix amt="85000"/>
              <a:duotone>
                <a:prstClr val="black"/>
                <a:srgbClr val="FFC000">
                  <a:tint val="45000"/>
                  <a:satMod val="400000"/>
                </a:srgbClr>
              </a:duotone>
              <a:extLst>
                <a:ext uri="{28A0092B-C50C-407E-A947-70E740481C1C}">
                  <a14:useLocalDpi xmlns:a14="http://schemas.microsoft.com/office/drawing/2010/main"/>
                </a:ext>
              </a:extLst>
            </a:blip>
            <a:srcRect/>
            <a:stretch>
              <a:fillRect/>
            </a:stretch>
          </p:blipFill>
          <p:spPr>
            <a:xfrm>
              <a:off x="171472" y="1555617"/>
              <a:ext cx="1281671" cy="1226585"/>
            </a:xfrm>
            <a:custGeom>
              <a:avLst/>
              <a:gdLst/>
              <a:ahLst/>
              <a:cxnLst/>
              <a:rect l="l" t="t" r="r" b="b"/>
              <a:pathLst>
                <a:path w="1486412" h="1422526">
                  <a:moveTo>
                    <a:pt x="491851" y="655834"/>
                  </a:moveTo>
                  <a:lnTo>
                    <a:pt x="491851" y="868221"/>
                  </a:lnTo>
                  <a:lnTo>
                    <a:pt x="548048" y="868221"/>
                  </a:lnTo>
                  <a:lnTo>
                    <a:pt x="548048" y="655834"/>
                  </a:lnTo>
                  <a:close/>
                  <a:moveTo>
                    <a:pt x="1159797" y="651034"/>
                  </a:moveTo>
                  <a:cubicBezTo>
                    <a:pt x="1129265" y="651034"/>
                    <a:pt x="1106733" y="657300"/>
                    <a:pt x="1092201" y="669833"/>
                  </a:cubicBezTo>
                  <a:cubicBezTo>
                    <a:pt x="1077668" y="682365"/>
                    <a:pt x="1070402" y="697831"/>
                    <a:pt x="1070402" y="716230"/>
                  </a:cubicBezTo>
                  <a:cubicBezTo>
                    <a:pt x="1070402" y="736629"/>
                    <a:pt x="1078802" y="752561"/>
                    <a:pt x="1095601" y="764027"/>
                  </a:cubicBezTo>
                  <a:cubicBezTo>
                    <a:pt x="1107733" y="772293"/>
                    <a:pt x="1136465" y="781426"/>
                    <a:pt x="1181795" y="791425"/>
                  </a:cubicBezTo>
                  <a:cubicBezTo>
                    <a:pt x="1191528" y="793692"/>
                    <a:pt x="1197794" y="796158"/>
                    <a:pt x="1200594" y="798825"/>
                  </a:cubicBezTo>
                  <a:cubicBezTo>
                    <a:pt x="1203261" y="801625"/>
                    <a:pt x="1204594" y="805158"/>
                    <a:pt x="1204594" y="809424"/>
                  </a:cubicBezTo>
                  <a:cubicBezTo>
                    <a:pt x="1204594" y="815691"/>
                    <a:pt x="1202127" y="820690"/>
                    <a:pt x="1197194" y="824423"/>
                  </a:cubicBezTo>
                  <a:cubicBezTo>
                    <a:pt x="1189861" y="829756"/>
                    <a:pt x="1178929" y="832423"/>
                    <a:pt x="1164396" y="832423"/>
                  </a:cubicBezTo>
                  <a:cubicBezTo>
                    <a:pt x="1151197" y="832423"/>
                    <a:pt x="1140931" y="829590"/>
                    <a:pt x="1133598" y="823923"/>
                  </a:cubicBezTo>
                  <a:cubicBezTo>
                    <a:pt x="1126265" y="818257"/>
                    <a:pt x="1121399" y="809958"/>
                    <a:pt x="1118999" y="799025"/>
                  </a:cubicBezTo>
                  <a:lnTo>
                    <a:pt x="1062603" y="807624"/>
                  </a:lnTo>
                  <a:cubicBezTo>
                    <a:pt x="1067802" y="827756"/>
                    <a:pt x="1078835" y="843689"/>
                    <a:pt x="1095701" y="855421"/>
                  </a:cubicBezTo>
                  <a:cubicBezTo>
                    <a:pt x="1112566" y="867154"/>
                    <a:pt x="1135465" y="873020"/>
                    <a:pt x="1164396" y="873020"/>
                  </a:cubicBezTo>
                  <a:cubicBezTo>
                    <a:pt x="1196261" y="873020"/>
                    <a:pt x="1220326" y="866021"/>
                    <a:pt x="1236592" y="852022"/>
                  </a:cubicBezTo>
                  <a:cubicBezTo>
                    <a:pt x="1252858" y="838023"/>
                    <a:pt x="1260991" y="821290"/>
                    <a:pt x="1260991" y="801825"/>
                  </a:cubicBezTo>
                  <a:cubicBezTo>
                    <a:pt x="1260991" y="783959"/>
                    <a:pt x="1255124" y="770027"/>
                    <a:pt x="1243392" y="760027"/>
                  </a:cubicBezTo>
                  <a:cubicBezTo>
                    <a:pt x="1231526" y="750161"/>
                    <a:pt x="1210627" y="741828"/>
                    <a:pt x="1180695" y="735029"/>
                  </a:cubicBezTo>
                  <a:cubicBezTo>
                    <a:pt x="1150764" y="728229"/>
                    <a:pt x="1133265" y="722963"/>
                    <a:pt x="1128199" y="719230"/>
                  </a:cubicBezTo>
                  <a:cubicBezTo>
                    <a:pt x="1124465" y="716430"/>
                    <a:pt x="1122599" y="713030"/>
                    <a:pt x="1122599" y="709030"/>
                  </a:cubicBezTo>
                  <a:cubicBezTo>
                    <a:pt x="1122599" y="704364"/>
                    <a:pt x="1124732" y="700564"/>
                    <a:pt x="1128999" y="697631"/>
                  </a:cubicBezTo>
                  <a:cubicBezTo>
                    <a:pt x="1135398" y="693498"/>
                    <a:pt x="1145998" y="691431"/>
                    <a:pt x="1160797" y="691431"/>
                  </a:cubicBezTo>
                  <a:cubicBezTo>
                    <a:pt x="1172529" y="691431"/>
                    <a:pt x="1181562" y="693631"/>
                    <a:pt x="1187895" y="698031"/>
                  </a:cubicBezTo>
                  <a:cubicBezTo>
                    <a:pt x="1194228" y="702431"/>
                    <a:pt x="1198528" y="708764"/>
                    <a:pt x="1200794" y="717030"/>
                  </a:cubicBezTo>
                  <a:lnTo>
                    <a:pt x="1253791" y="707230"/>
                  </a:lnTo>
                  <a:cubicBezTo>
                    <a:pt x="1248458" y="688698"/>
                    <a:pt x="1238725" y="674699"/>
                    <a:pt x="1224593" y="665233"/>
                  </a:cubicBezTo>
                  <a:cubicBezTo>
                    <a:pt x="1210460" y="655767"/>
                    <a:pt x="1188862" y="651034"/>
                    <a:pt x="1159797" y="651034"/>
                  </a:cubicBezTo>
                  <a:close/>
                  <a:moveTo>
                    <a:pt x="944396" y="651034"/>
                  </a:moveTo>
                  <a:cubicBezTo>
                    <a:pt x="912798" y="651034"/>
                    <a:pt x="887733" y="660800"/>
                    <a:pt x="869200" y="680332"/>
                  </a:cubicBezTo>
                  <a:cubicBezTo>
                    <a:pt x="850668" y="699864"/>
                    <a:pt x="841402" y="727163"/>
                    <a:pt x="841402" y="762227"/>
                  </a:cubicBezTo>
                  <a:cubicBezTo>
                    <a:pt x="841402" y="796892"/>
                    <a:pt x="850635" y="824023"/>
                    <a:pt x="869100" y="843622"/>
                  </a:cubicBezTo>
                  <a:cubicBezTo>
                    <a:pt x="887566" y="863221"/>
                    <a:pt x="912331" y="873020"/>
                    <a:pt x="943396" y="873020"/>
                  </a:cubicBezTo>
                  <a:cubicBezTo>
                    <a:pt x="970728" y="873020"/>
                    <a:pt x="992526" y="866554"/>
                    <a:pt x="1008792" y="853622"/>
                  </a:cubicBezTo>
                  <a:cubicBezTo>
                    <a:pt x="1025057" y="840689"/>
                    <a:pt x="1036057" y="821557"/>
                    <a:pt x="1041790" y="796225"/>
                  </a:cubicBezTo>
                  <a:lnTo>
                    <a:pt x="986593" y="786826"/>
                  </a:lnTo>
                  <a:cubicBezTo>
                    <a:pt x="983793" y="801625"/>
                    <a:pt x="978994" y="812057"/>
                    <a:pt x="972194" y="818124"/>
                  </a:cubicBezTo>
                  <a:cubicBezTo>
                    <a:pt x="965395" y="824190"/>
                    <a:pt x="956662" y="827223"/>
                    <a:pt x="945996" y="827223"/>
                  </a:cubicBezTo>
                  <a:cubicBezTo>
                    <a:pt x="931730" y="827223"/>
                    <a:pt x="920364" y="822023"/>
                    <a:pt x="911898" y="811624"/>
                  </a:cubicBezTo>
                  <a:cubicBezTo>
                    <a:pt x="903432" y="801225"/>
                    <a:pt x="899199" y="783426"/>
                    <a:pt x="899199" y="758227"/>
                  </a:cubicBezTo>
                  <a:cubicBezTo>
                    <a:pt x="899199" y="735562"/>
                    <a:pt x="903365" y="719396"/>
                    <a:pt x="911698" y="709730"/>
                  </a:cubicBezTo>
                  <a:cubicBezTo>
                    <a:pt x="920031" y="700064"/>
                    <a:pt x="931197" y="695231"/>
                    <a:pt x="945196" y="695231"/>
                  </a:cubicBezTo>
                  <a:cubicBezTo>
                    <a:pt x="955728" y="695231"/>
                    <a:pt x="964295" y="698031"/>
                    <a:pt x="970894" y="703631"/>
                  </a:cubicBezTo>
                  <a:cubicBezTo>
                    <a:pt x="977494" y="709230"/>
                    <a:pt x="981727" y="717563"/>
                    <a:pt x="983593" y="728629"/>
                  </a:cubicBezTo>
                  <a:lnTo>
                    <a:pt x="1038990" y="718630"/>
                  </a:lnTo>
                  <a:cubicBezTo>
                    <a:pt x="1032324" y="695831"/>
                    <a:pt x="1021358" y="678866"/>
                    <a:pt x="1006092" y="667733"/>
                  </a:cubicBezTo>
                  <a:cubicBezTo>
                    <a:pt x="990826" y="656600"/>
                    <a:pt x="970261" y="651034"/>
                    <a:pt x="944396" y="651034"/>
                  </a:cubicBezTo>
                  <a:close/>
                  <a:moveTo>
                    <a:pt x="727944" y="651034"/>
                  </a:moveTo>
                  <a:cubicBezTo>
                    <a:pt x="699812" y="651034"/>
                    <a:pt x="676480" y="663033"/>
                    <a:pt x="657948" y="687032"/>
                  </a:cubicBezTo>
                  <a:lnTo>
                    <a:pt x="657948" y="655834"/>
                  </a:lnTo>
                  <a:lnTo>
                    <a:pt x="605751" y="655834"/>
                  </a:lnTo>
                  <a:lnTo>
                    <a:pt x="605751" y="868221"/>
                  </a:lnTo>
                  <a:lnTo>
                    <a:pt x="661948" y="868221"/>
                  </a:lnTo>
                  <a:lnTo>
                    <a:pt x="661948" y="772027"/>
                  </a:lnTo>
                  <a:cubicBezTo>
                    <a:pt x="661948" y="748295"/>
                    <a:pt x="663381" y="732029"/>
                    <a:pt x="666248" y="723229"/>
                  </a:cubicBezTo>
                  <a:cubicBezTo>
                    <a:pt x="669114" y="714430"/>
                    <a:pt x="674414" y="707364"/>
                    <a:pt x="682147" y="702031"/>
                  </a:cubicBezTo>
                  <a:cubicBezTo>
                    <a:pt x="689880" y="696698"/>
                    <a:pt x="698612" y="694031"/>
                    <a:pt x="708345" y="694031"/>
                  </a:cubicBezTo>
                  <a:cubicBezTo>
                    <a:pt x="715945" y="694031"/>
                    <a:pt x="722444" y="695898"/>
                    <a:pt x="727844" y="699631"/>
                  </a:cubicBezTo>
                  <a:cubicBezTo>
                    <a:pt x="733244" y="703364"/>
                    <a:pt x="737143" y="708597"/>
                    <a:pt x="739543" y="715330"/>
                  </a:cubicBezTo>
                  <a:cubicBezTo>
                    <a:pt x="741943" y="722063"/>
                    <a:pt x="743143" y="736895"/>
                    <a:pt x="743143" y="759827"/>
                  </a:cubicBezTo>
                  <a:lnTo>
                    <a:pt x="743143" y="868221"/>
                  </a:lnTo>
                  <a:lnTo>
                    <a:pt x="799340" y="868221"/>
                  </a:lnTo>
                  <a:lnTo>
                    <a:pt x="799340" y="736229"/>
                  </a:lnTo>
                  <a:cubicBezTo>
                    <a:pt x="799340" y="719830"/>
                    <a:pt x="798306" y="707230"/>
                    <a:pt x="796240" y="698431"/>
                  </a:cubicBezTo>
                  <a:cubicBezTo>
                    <a:pt x="794173" y="689632"/>
                    <a:pt x="790507" y="681765"/>
                    <a:pt x="785240" y="674832"/>
                  </a:cubicBezTo>
                  <a:cubicBezTo>
                    <a:pt x="779974" y="667900"/>
                    <a:pt x="772208" y="662200"/>
                    <a:pt x="761942" y="657733"/>
                  </a:cubicBezTo>
                  <a:cubicBezTo>
                    <a:pt x="751676" y="653267"/>
                    <a:pt x="740343" y="651034"/>
                    <a:pt x="727944" y="651034"/>
                  </a:cubicBezTo>
                  <a:close/>
                  <a:moveTo>
                    <a:pt x="246201" y="577438"/>
                  </a:moveTo>
                  <a:lnTo>
                    <a:pt x="246201" y="868221"/>
                  </a:lnTo>
                  <a:lnTo>
                    <a:pt x="452589" y="868221"/>
                  </a:lnTo>
                  <a:lnTo>
                    <a:pt x="452589" y="818824"/>
                  </a:lnTo>
                  <a:lnTo>
                    <a:pt x="305398" y="818824"/>
                  </a:lnTo>
                  <a:lnTo>
                    <a:pt x="305398" y="577438"/>
                  </a:lnTo>
                  <a:close/>
                  <a:moveTo>
                    <a:pt x="491851" y="575039"/>
                  </a:moveTo>
                  <a:lnTo>
                    <a:pt x="491851" y="627035"/>
                  </a:lnTo>
                  <a:lnTo>
                    <a:pt x="548048" y="627035"/>
                  </a:lnTo>
                  <a:lnTo>
                    <a:pt x="548048" y="575039"/>
                  </a:lnTo>
                  <a:close/>
                  <a:moveTo>
                    <a:pt x="743206" y="0"/>
                  </a:moveTo>
                  <a:cubicBezTo>
                    <a:pt x="1153667" y="0"/>
                    <a:pt x="1486412" y="318443"/>
                    <a:pt x="1486412" y="711263"/>
                  </a:cubicBezTo>
                  <a:cubicBezTo>
                    <a:pt x="1486412" y="1104083"/>
                    <a:pt x="1153667" y="1422526"/>
                    <a:pt x="743206" y="1422526"/>
                  </a:cubicBezTo>
                  <a:cubicBezTo>
                    <a:pt x="332745" y="1422526"/>
                    <a:pt x="0" y="1104083"/>
                    <a:pt x="0" y="711263"/>
                  </a:cubicBezTo>
                  <a:cubicBezTo>
                    <a:pt x="0" y="318443"/>
                    <a:pt x="332745" y="0"/>
                    <a:pt x="743206" y="0"/>
                  </a:cubicBezTo>
                  <a:close/>
                </a:path>
              </a:pathLst>
            </a:custGeom>
            <a:ln w="53975" cap="rnd">
              <a:solidFill>
                <a:schemeClr val="bg1"/>
              </a:solidFill>
              <a:prstDash val="solid"/>
            </a:ln>
            <a:effectLst>
              <a:outerShdw blurRad="127000" sx="1000" sy="1000" algn="bl" rotWithShape="0">
                <a:srgbClr val="000000"/>
              </a:outerShdw>
            </a:effectLst>
          </p:spPr>
        </p:pic>
      </p:grpSp>
      <p:grpSp>
        <p:nvGrpSpPr>
          <p:cNvPr id="6" name="Group 5">
            <a:extLst>
              <a:ext uri="{FF2B5EF4-FFF2-40B4-BE49-F238E27FC236}">
                <a16:creationId xmlns:a16="http://schemas.microsoft.com/office/drawing/2014/main" id="{3688B2E8-ECFB-C63A-BA80-8593CCE0F245}"/>
              </a:ext>
            </a:extLst>
          </p:cNvPr>
          <p:cNvGrpSpPr/>
          <p:nvPr/>
        </p:nvGrpSpPr>
        <p:grpSpPr>
          <a:xfrm>
            <a:off x="-1305584" y="2413410"/>
            <a:ext cx="1060374" cy="1024070"/>
            <a:chOff x="169335" y="2882840"/>
            <a:chExt cx="1272449" cy="1228884"/>
          </a:xfrm>
        </p:grpSpPr>
        <p:sp>
          <p:nvSpPr>
            <p:cNvPr id="7" name="Oval 6">
              <a:extLst>
                <a:ext uri="{FF2B5EF4-FFF2-40B4-BE49-F238E27FC236}">
                  <a16:creationId xmlns:a16="http://schemas.microsoft.com/office/drawing/2014/main" id="{AB788D21-F21E-9CFD-1ABD-FB474FC3014D}"/>
                </a:ext>
              </a:extLst>
            </p:cNvPr>
            <p:cNvSpPr/>
            <p:nvPr/>
          </p:nvSpPr>
          <p:spPr>
            <a:xfrm>
              <a:off x="234673" y="2983064"/>
              <a:ext cx="1155267" cy="1049580"/>
            </a:xfrm>
            <a:prstGeom prst="ellipse">
              <a:avLst/>
            </a:prstGeom>
            <a:solidFill>
              <a:schemeClr val="bg1"/>
            </a:solidFill>
            <a:ln w="539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sz="1500">
                <a:solidFill>
                  <a:prstClr val="white"/>
                </a:solidFill>
                <a:latin typeface="Calibri" panose="020F0502020204030204"/>
              </a:endParaRPr>
            </a:p>
          </p:txBody>
        </p:sp>
        <p:pic>
          <p:nvPicPr>
            <p:cNvPr id="8" name="Picture 7">
              <a:extLst>
                <a:ext uri="{FF2B5EF4-FFF2-40B4-BE49-F238E27FC236}">
                  <a16:creationId xmlns:a16="http://schemas.microsoft.com/office/drawing/2014/main" id="{BCC18AC6-22A7-FF3E-C1BB-4A6C5D2DD767}"/>
                </a:ext>
              </a:extLst>
            </p:cNvPr>
            <p:cNvPicPr>
              <a:picLocks noChangeAspect="1"/>
            </p:cNvPicPr>
            <p:nvPr/>
          </p:nvPicPr>
          <p:blipFill>
            <a:blip r:embed="rId4" cstate="email">
              <a:alphaModFix amt="85000"/>
              <a:duotone>
                <a:prstClr val="black"/>
                <a:srgbClr val="0070C0">
                  <a:tint val="45000"/>
                  <a:satMod val="400000"/>
                </a:srgbClr>
              </a:duotone>
              <a:extLst>
                <a:ext uri="{28A0092B-C50C-407E-A947-70E740481C1C}">
                  <a14:useLocalDpi xmlns:a14="http://schemas.microsoft.com/office/drawing/2010/main"/>
                </a:ext>
              </a:extLst>
            </a:blip>
            <a:srcRect/>
            <a:stretch/>
          </p:blipFill>
          <p:spPr>
            <a:xfrm>
              <a:off x="169335" y="2882840"/>
              <a:ext cx="1272449" cy="1228884"/>
            </a:xfrm>
            <a:custGeom>
              <a:avLst/>
              <a:gdLst/>
              <a:ahLst/>
              <a:cxnLst/>
              <a:rect l="l" t="t" r="r" b="b"/>
              <a:pathLst>
                <a:path w="1475716" h="1425192">
                  <a:moveTo>
                    <a:pt x="523390" y="694660"/>
                  </a:moveTo>
                  <a:cubicBezTo>
                    <a:pt x="536010" y="694660"/>
                    <a:pt x="546593" y="699478"/>
                    <a:pt x="555139" y="709115"/>
                  </a:cubicBezTo>
                  <a:cubicBezTo>
                    <a:pt x="563686" y="718751"/>
                    <a:pt x="567960" y="732518"/>
                    <a:pt x="567960" y="750415"/>
                  </a:cubicBezTo>
                  <a:cubicBezTo>
                    <a:pt x="567960" y="768770"/>
                    <a:pt x="563686" y="782766"/>
                    <a:pt x="555139" y="792403"/>
                  </a:cubicBezTo>
                  <a:cubicBezTo>
                    <a:pt x="546593" y="802039"/>
                    <a:pt x="536010" y="806858"/>
                    <a:pt x="523390" y="806858"/>
                  </a:cubicBezTo>
                  <a:cubicBezTo>
                    <a:pt x="510771" y="806858"/>
                    <a:pt x="500159" y="802039"/>
                    <a:pt x="491555" y="792403"/>
                  </a:cubicBezTo>
                  <a:cubicBezTo>
                    <a:pt x="482951" y="782766"/>
                    <a:pt x="478649" y="768885"/>
                    <a:pt x="478649" y="750759"/>
                  </a:cubicBezTo>
                  <a:cubicBezTo>
                    <a:pt x="478649" y="732633"/>
                    <a:pt x="482951" y="718751"/>
                    <a:pt x="491555" y="709115"/>
                  </a:cubicBezTo>
                  <a:cubicBezTo>
                    <a:pt x="500159" y="699478"/>
                    <a:pt x="510771" y="694660"/>
                    <a:pt x="523390" y="694660"/>
                  </a:cubicBezTo>
                  <a:close/>
                  <a:moveTo>
                    <a:pt x="1065343" y="692251"/>
                  </a:moveTo>
                  <a:cubicBezTo>
                    <a:pt x="1075209" y="692251"/>
                    <a:pt x="1083584" y="695893"/>
                    <a:pt x="1090467" y="703178"/>
                  </a:cubicBezTo>
                  <a:cubicBezTo>
                    <a:pt x="1097351" y="710463"/>
                    <a:pt x="1100964" y="721103"/>
                    <a:pt x="1101308" y="735099"/>
                  </a:cubicBezTo>
                  <a:lnTo>
                    <a:pt x="1029034" y="735099"/>
                  </a:lnTo>
                  <a:cubicBezTo>
                    <a:pt x="1028919" y="721906"/>
                    <a:pt x="1032303" y="711467"/>
                    <a:pt x="1039187" y="703780"/>
                  </a:cubicBezTo>
                  <a:cubicBezTo>
                    <a:pt x="1046070" y="696094"/>
                    <a:pt x="1054789" y="692251"/>
                    <a:pt x="1065343" y="692251"/>
                  </a:cubicBezTo>
                  <a:close/>
                  <a:moveTo>
                    <a:pt x="1062418" y="655253"/>
                  </a:moveTo>
                  <a:cubicBezTo>
                    <a:pt x="1038211" y="655253"/>
                    <a:pt x="1018193" y="663828"/>
                    <a:pt x="1002361" y="680979"/>
                  </a:cubicBezTo>
                  <a:cubicBezTo>
                    <a:pt x="986529" y="698130"/>
                    <a:pt x="978614" y="721849"/>
                    <a:pt x="978614" y="752135"/>
                  </a:cubicBezTo>
                  <a:cubicBezTo>
                    <a:pt x="978614" y="777489"/>
                    <a:pt x="984636" y="798483"/>
                    <a:pt x="996682" y="815118"/>
                  </a:cubicBezTo>
                  <a:cubicBezTo>
                    <a:pt x="1011940" y="835882"/>
                    <a:pt x="1035458" y="846265"/>
                    <a:pt x="1067236" y="846265"/>
                  </a:cubicBezTo>
                  <a:cubicBezTo>
                    <a:pt x="1087312" y="846265"/>
                    <a:pt x="1104033" y="841647"/>
                    <a:pt x="1117398" y="832412"/>
                  </a:cubicBezTo>
                  <a:cubicBezTo>
                    <a:pt x="1130763" y="823177"/>
                    <a:pt x="1140543" y="809726"/>
                    <a:pt x="1146738" y="792059"/>
                  </a:cubicBezTo>
                  <a:lnTo>
                    <a:pt x="1098555" y="783971"/>
                  </a:lnTo>
                  <a:cubicBezTo>
                    <a:pt x="1095916" y="793148"/>
                    <a:pt x="1092016" y="799802"/>
                    <a:pt x="1086854" y="803932"/>
                  </a:cubicBezTo>
                  <a:cubicBezTo>
                    <a:pt x="1081691" y="808062"/>
                    <a:pt x="1075324" y="810127"/>
                    <a:pt x="1067752" y="810127"/>
                  </a:cubicBezTo>
                  <a:cubicBezTo>
                    <a:pt x="1056624" y="810127"/>
                    <a:pt x="1047332" y="806141"/>
                    <a:pt x="1039875" y="798168"/>
                  </a:cubicBezTo>
                  <a:cubicBezTo>
                    <a:pt x="1032418" y="790194"/>
                    <a:pt x="1028518" y="779038"/>
                    <a:pt x="1028173" y="764697"/>
                  </a:cubicBezTo>
                  <a:lnTo>
                    <a:pt x="1149319" y="764697"/>
                  </a:lnTo>
                  <a:cubicBezTo>
                    <a:pt x="1150008" y="727642"/>
                    <a:pt x="1142493" y="700138"/>
                    <a:pt x="1126777" y="682184"/>
                  </a:cubicBezTo>
                  <a:cubicBezTo>
                    <a:pt x="1111060" y="664230"/>
                    <a:pt x="1089607" y="655253"/>
                    <a:pt x="1062418" y="655253"/>
                  </a:cubicBezTo>
                  <a:close/>
                  <a:moveTo>
                    <a:pt x="859295" y="655253"/>
                  </a:moveTo>
                  <a:cubicBezTo>
                    <a:pt x="833024" y="655253"/>
                    <a:pt x="813636" y="660645"/>
                    <a:pt x="801131" y="671429"/>
                  </a:cubicBezTo>
                  <a:cubicBezTo>
                    <a:pt x="788627" y="682213"/>
                    <a:pt x="782374" y="695520"/>
                    <a:pt x="782374" y="711352"/>
                  </a:cubicBezTo>
                  <a:cubicBezTo>
                    <a:pt x="782374" y="728904"/>
                    <a:pt x="789602" y="742614"/>
                    <a:pt x="804057" y="752480"/>
                  </a:cubicBezTo>
                  <a:cubicBezTo>
                    <a:pt x="814496" y="759592"/>
                    <a:pt x="839219" y="767451"/>
                    <a:pt x="878224" y="776055"/>
                  </a:cubicBezTo>
                  <a:cubicBezTo>
                    <a:pt x="886599" y="778005"/>
                    <a:pt x="891991" y="780128"/>
                    <a:pt x="894400" y="782422"/>
                  </a:cubicBezTo>
                  <a:cubicBezTo>
                    <a:pt x="896694" y="784831"/>
                    <a:pt x="897842" y="787871"/>
                    <a:pt x="897842" y="791542"/>
                  </a:cubicBezTo>
                  <a:cubicBezTo>
                    <a:pt x="897842" y="796934"/>
                    <a:pt x="895719" y="801236"/>
                    <a:pt x="891475" y="804449"/>
                  </a:cubicBezTo>
                  <a:cubicBezTo>
                    <a:pt x="885165" y="809037"/>
                    <a:pt x="875758" y="811332"/>
                    <a:pt x="863253" y="811332"/>
                  </a:cubicBezTo>
                  <a:cubicBezTo>
                    <a:pt x="851896" y="811332"/>
                    <a:pt x="843062" y="808894"/>
                    <a:pt x="836752" y="804018"/>
                  </a:cubicBezTo>
                  <a:cubicBezTo>
                    <a:pt x="830443" y="799143"/>
                    <a:pt x="826255" y="792001"/>
                    <a:pt x="824190" y="782594"/>
                  </a:cubicBezTo>
                  <a:lnTo>
                    <a:pt x="775663" y="789994"/>
                  </a:lnTo>
                  <a:cubicBezTo>
                    <a:pt x="780137" y="807317"/>
                    <a:pt x="789630" y="821026"/>
                    <a:pt x="804143" y="831121"/>
                  </a:cubicBezTo>
                  <a:cubicBezTo>
                    <a:pt x="818655" y="841217"/>
                    <a:pt x="838358" y="846265"/>
                    <a:pt x="863253" y="846265"/>
                  </a:cubicBezTo>
                  <a:cubicBezTo>
                    <a:pt x="890672" y="846265"/>
                    <a:pt x="911379" y="840242"/>
                    <a:pt x="925375" y="828196"/>
                  </a:cubicBezTo>
                  <a:cubicBezTo>
                    <a:pt x="939371" y="816150"/>
                    <a:pt x="946369" y="801753"/>
                    <a:pt x="946369" y="785003"/>
                  </a:cubicBezTo>
                  <a:cubicBezTo>
                    <a:pt x="946369" y="769631"/>
                    <a:pt x="941321" y="757642"/>
                    <a:pt x="931226" y="749038"/>
                  </a:cubicBezTo>
                  <a:cubicBezTo>
                    <a:pt x="921015" y="740549"/>
                    <a:pt x="903033" y="733378"/>
                    <a:pt x="877278" y="727528"/>
                  </a:cubicBezTo>
                  <a:cubicBezTo>
                    <a:pt x="851523" y="721677"/>
                    <a:pt x="836466" y="717145"/>
                    <a:pt x="832106" y="713933"/>
                  </a:cubicBezTo>
                  <a:cubicBezTo>
                    <a:pt x="828894" y="711524"/>
                    <a:pt x="827288" y="708599"/>
                    <a:pt x="827288" y="705157"/>
                  </a:cubicBezTo>
                  <a:cubicBezTo>
                    <a:pt x="827288" y="701142"/>
                    <a:pt x="829123" y="697872"/>
                    <a:pt x="832794" y="695348"/>
                  </a:cubicBezTo>
                  <a:cubicBezTo>
                    <a:pt x="838301" y="691792"/>
                    <a:pt x="847422" y="690014"/>
                    <a:pt x="860156" y="690014"/>
                  </a:cubicBezTo>
                  <a:cubicBezTo>
                    <a:pt x="870251" y="690014"/>
                    <a:pt x="878023" y="691907"/>
                    <a:pt x="883473" y="695692"/>
                  </a:cubicBezTo>
                  <a:cubicBezTo>
                    <a:pt x="888922" y="699478"/>
                    <a:pt x="892622" y="704928"/>
                    <a:pt x="894572" y="712040"/>
                  </a:cubicBezTo>
                  <a:lnTo>
                    <a:pt x="940174" y="703608"/>
                  </a:lnTo>
                  <a:cubicBezTo>
                    <a:pt x="935585" y="687662"/>
                    <a:pt x="927210" y="675616"/>
                    <a:pt x="915050" y="667471"/>
                  </a:cubicBezTo>
                  <a:cubicBezTo>
                    <a:pt x="902889" y="659326"/>
                    <a:pt x="884304" y="655253"/>
                    <a:pt x="859295" y="655253"/>
                  </a:cubicBezTo>
                  <a:close/>
                  <a:moveTo>
                    <a:pt x="743842" y="655253"/>
                  </a:moveTo>
                  <a:cubicBezTo>
                    <a:pt x="736041" y="655253"/>
                    <a:pt x="729071" y="657203"/>
                    <a:pt x="722934" y="661104"/>
                  </a:cubicBezTo>
                  <a:cubicBezTo>
                    <a:pt x="716796" y="665004"/>
                    <a:pt x="709884" y="673092"/>
                    <a:pt x="702198" y="685367"/>
                  </a:cubicBezTo>
                  <a:lnTo>
                    <a:pt x="702198" y="659383"/>
                  </a:lnTo>
                  <a:lnTo>
                    <a:pt x="657284" y="659383"/>
                  </a:lnTo>
                  <a:lnTo>
                    <a:pt x="657284" y="842135"/>
                  </a:lnTo>
                  <a:lnTo>
                    <a:pt x="705639" y="842135"/>
                  </a:lnTo>
                  <a:lnTo>
                    <a:pt x="705639" y="785692"/>
                  </a:lnTo>
                  <a:cubicBezTo>
                    <a:pt x="705639" y="754602"/>
                    <a:pt x="706987" y="734182"/>
                    <a:pt x="709683" y="724430"/>
                  </a:cubicBezTo>
                  <a:cubicBezTo>
                    <a:pt x="712379" y="714679"/>
                    <a:pt x="716079" y="707939"/>
                    <a:pt x="720783" y="704210"/>
                  </a:cubicBezTo>
                  <a:cubicBezTo>
                    <a:pt x="725486" y="700482"/>
                    <a:pt x="731222" y="698618"/>
                    <a:pt x="737991" y="698618"/>
                  </a:cubicBezTo>
                  <a:cubicBezTo>
                    <a:pt x="744989" y="698618"/>
                    <a:pt x="752561" y="701256"/>
                    <a:pt x="760706" y="706534"/>
                  </a:cubicBezTo>
                  <a:lnTo>
                    <a:pt x="775677" y="664373"/>
                  </a:lnTo>
                  <a:cubicBezTo>
                    <a:pt x="765467" y="658293"/>
                    <a:pt x="754855" y="655253"/>
                    <a:pt x="743842" y="655253"/>
                  </a:cubicBezTo>
                  <a:close/>
                  <a:moveTo>
                    <a:pt x="523218" y="655253"/>
                  </a:moveTo>
                  <a:cubicBezTo>
                    <a:pt x="505322" y="655253"/>
                    <a:pt x="489117" y="659211"/>
                    <a:pt x="474605" y="667127"/>
                  </a:cubicBezTo>
                  <a:cubicBezTo>
                    <a:pt x="460092" y="675043"/>
                    <a:pt x="448878" y="686515"/>
                    <a:pt x="440963" y="701543"/>
                  </a:cubicBezTo>
                  <a:cubicBezTo>
                    <a:pt x="433047" y="716572"/>
                    <a:pt x="429089" y="732117"/>
                    <a:pt x="429089" y="748178"/>
                  </a:cubicBezTo>
                  <a:cubicBezTo>
                    <a:pt x="429089" y="769172"/>
                    <a:pt x="433047" y="786982"/>
                    <a:pt x="440963" y="801609"/>
                  </a:cubicBezTo>
                  <a:cubicBezTo>
                    <a:pt x="448878" y="816236"/>
                    <a:pt x="460437" y="827336"/>
                    <a:pt x="475637" y="834907"/>
                  </a:cubicBezTo>
                  <a:cubicBezTo>
                    <a:pt x="490838" y="842479"/>
                    <a:pt x="506813" y="846265"/>
                    <a:pt x="523562" y="846265"/>
                  </a:cubicBezTo>
                  <a:cubicBezTo>
                    <a:pt x="550637" y="846265"/>
                    <a:pt x="573093" y="837173"/>
                    <a:pt x="590933" y="818990"/>
                  </a:cubicBezTo>
                  <a:cubicBezTo>
                    <a:pt x="608772" y="800806"/>
                    <a:pt x="617691" y="777891"/>
                    <a:pt x="617691" y="750243"/>
                  </a:cubicBezTo>
                  <a:cubicBezTo>
                    <a:pt x="617691" y="722824"/>
                    <a:pt x="608858" y="700138"/>
                    <a:pt x="591191" y="682184"/>
                  </a:cubicBezTo>
                  <a:cubicBezTo>
                    <a:pt x="573524" y="664230"/>
                    <a:pt x="550866" y="655253"/>
                    <a:pt x="523218" y="655253"/>
                  </a:cubicBezTo>
                  <a:close/>
                  <a:moveTo>
                    <a:pt x="234208" y="632538"/>
                  </a:moveTo>
                  <a:lnTo>
                    <a:pt x="257095" y="632538"/>
                  </a:lnTo>
                  <a:cubicBezTo>
                    <a:pt x="277859" y="632538"/>
                    <a:pt x="291798" y="633341"/>
                    <a:pt x="298911" y="634947"/>
                  </a:cubicBezTo>
                  <a:cubicBezTo>
                    <a:pt x="308433" y="637012"/>
                    <a:pt x="316291" y="640970"/>
                    <a:pt x="322486" y="646821"/>
                  </a:cubicBezTo>
                  <a:cubicBezTo>
                    <a:pt x="328681" y="652672"/>
                    <a:pt x="333499" y="660817"/>
                    <a:pt x="336941" y="671257"/>
                  </a:cubicBezTo>
                  <a:cubicBezTo>
                    <a:pt x="340383" y="681696"/>
                    <a:pt x="342104" y="696668"/>
                    <a:pt x="342104" y="716170"/>
                  </a:cubicBezTo>
                  <a:cubicBezTo>
                    <a:pt x="342104" y="735673"/>
                    <a:pt x="340383" y="751074"/>
                    <a:pt x="336941" y="762374"/>
                  </a:cubicBezTo>
                  <a:cubicBezTo>
                    <a:pt x="333499" y="773674"/>
                    <a:pt x="329054" y="781791"/>
                    <a:pt x="323605" y="786724"/>
                  </a:cubicBezTo>
                  <a:cubicBezTo>
                    <a:pt x="318155" y="791657"/>
                    <a:pt x="311301" y="795156"/>
                    <a:pt x="303041" y="797221"/>
                  </a:cubicBezTo>
                  <a:cubicBezTo>
                    <a:pt x="296731" y="798827"/>
                    <a:pt x="286464" y="799630"/>
                    <a:pt x="272238" y="799630"/>
                  </a:cubicBezTo>
                  <a:lnTo>
                    <a:pt x="234208" y="799630"/>
                  </a:lnTo>
                  <a:close/>
                  <a:moveTo>
                    <a:pt x="1243514" y="594852"/>
                  </a:moveTo>
                  <a:lnTo>
                    <a:pt x="1194986" y="623074"/>
                  </a:lnTo>
                  <a:lnTo>
                    <a:pt x="1194986" y="659383"/>
                  </a:lnTo>
                  <a:lnTo>
                    <a:pt x="1172788" y="659383"/>
                  </a:lnTo>
                  <a:lnTo>
                    <a:pt x="1172788" y="697929"/>
                  </a:lnTo>
                  <a:lnTo>
                    <a:pt x="1194986" y="697929"/>
                  </a:lnTo>
                  <a:lnTo>
                    <a:pt x="1194986" y="777604"/>
                  </a:lnTo>
                  <a:cubicBezTo>
                    <a:pt x="1194986" y="794697"/>
                    <a:pt x="1195503" y="806055"/>
                    <a:pt x="1196535" y="811676"/>
                  </a:cubicBezTo>
                  <a:cubicBezTo>
                    <a:pt x="1197797" y="819592"/>
                    <a:pt x="1200063" y="825873"/>
                    <a:pt x="1203332" y="830519"/>
                  </a:cubicBezTo>
                  <a:cubicBezTo>
                    <a:pt x="1206602" y="835165"/>
                    <a:pt x="1211736" y="838951"/>
                    <a:pt x="1218734" y="841877"/>
                  </a:cubicBezTo>
                  <a:cubicBezTo>
                    <a:pt x="1225732" y="844802"/>
                    <a:pt x="1233590" y="846265"/>
                    <a:pt x="1242309" y="846265"/>
                  </a:cubicBezTo>
                  <a:cubicBezTo>
                    <a:pt x="1256535" y="846265"/>
                    <a:pt x="1269269" y="843855"/>
                    <a:pt x="1280511" y="839037"/>
                  </a:cubicBezTo>
                  <a:lnTo>
                    <a:pt x="1276381" y="801523"/>
                  </a:lnTo>
                  <a:cubicBezTo>
                    <a:pt x="1267892" y="804621"/>
                    <a:pt x="1261410" y="806169"/>
                    <a:pt x="1256936" y="806169"/>
                  </a:cubicBezTo>
                  <a:cubicBezTo>
                    <a:pt x="1253724" y="806169"/>
                    <a:pt x="1250999" y="805366"/>
                    <a:pt x="1248762" y="803760"/>
                  </a:cubicBezTo>
                  <a:cubicBezTo>
                    <a:pt x="1246525" y="802154"/>
                    <a:pt x="1245091" y="800118"/>
                    <a:pt x="1244460" y="797651"/>
                  </a:cubicBezTo>
                  <a:cubicBezTo>
                    <a:pt x="1243829" y="795185"/>
                    <a:pt x="1243514" y="786495"/>
                    <a:pt x="1243514" y="771581"/>
                  </a:cubicBezTo>
                  <a:lnTo>
                    <a:pt x="1243514" y="697929"/>
                  </a:lnTo>
                  <a:lnTo>
                    <a:pt x="1276554" y="697929"/>
                  </a:lnTo>
                  <a:lnTo>
                    <a:pt x="1276554" y="659383"/>
                  </a:lnTo>
                  <a:lnTo>
                    <a:pt x="1243514" y="659383"/>
                  </a:lnTo>
                  <a:close/>
                  <a:moveTo>
                    <a:pt x="183271" y="589862"/>
                  </a:moveTo>
                  <a:lnTo>
                    <a:pt x="183271" y="842135"/>
                  </a:lnTo>
                  <a:lnTo>
                    <a:pt x="279121" y="842135"/>
                  </a:lnTo>
                  <a:cubicBezTo>
                    <a:pt x="297936" y="842135"/>
                    <a:pt x="312964" y="840356"/>
                    <a:pt x="324207" y="836800"/>
                  </a:cubicBezTo>
                  <a:cubicBezTo>
                    <a:pt x="339236" y="831982"/>
                    <a:pt x="351167" y="825271"/>
                    <a:pt x="360000" y="816666"/>
                  </a:cubicBezTo>
                  <a:cubicBezTo>
                    <a:pt x="371702" y="805309"/>
                    <a:pt x="380707" y="790453"/>
                    <a:pt x="387017" y="772097"/>
                  </a:cubicBezTo>
                  <a:cubicBezTo>
                    <a:pt x="392180" y="757069"/>
                    <a:pt x="394761" y="739172"/>
                    <a:pt x="394761" y="718407"/>
                  </a:cubicBezTo>
                  <a:cubicBezTo>
                    <a:pt x="394761" y="694775"/>
                    <a:pt x="392007" y="674899"/>
                    <a:pt x="386501" y="658781"/>
                  </a:cubicBezTo>
                  <a:cubicBezTo>
                    <a:pt x="380994" y="642662"/>
                    <a:pt x="372964" y="629039"/>
                    <a:pt x="362409" y="617911"/>
                  </a:cubicBezTo>
                  <a:cubicBezTo>
                    <a:pt x="351855" y="606783"/>
                    <a:pt x="339178" y="599039"/>
                    <a:pt x="324379" y="594680"/>
                  </a:cubicBezTo>
                  <a:cubicBezTo>
                    <a:pt x="313366" y="591468"/>
                    <a:pt x="297362" y="589862"/>
                    <a:pt x="276368" y="589862"/>
                  </a:cubicBezTo>
                  <a:close/>
                  <a:moveTo>
                    <a:pt x="737858" y="0"/>
                  </a:moveTo>
                  <a:cubicBezTo>
                    <a:pt x="1145366" y="0"/>
                    <a:pt x="1475716" y="319040"/>
                    <a:pt x="1475716" y="712596"/>
                  </a:cubicBezTo>
                  <a:cubicBezTo>
                    <a:pt x="1475716" y="1106152"/>
                    <a:pt x="1145366" y="1425192"/>
                    <a:pt x="737858" y="1425192"/>
                  </a:cubicBezTo>
                  <a:cubicBezTo>
                    <a:pt x="330350" y="1425192"/>
                    <a:pt x="0" y="1106152"/>
                    <a:pt x="0" y="712596"/>
                  </a:cubicBezTo>
                  <a:cubicBezTo>
                    <a:pt x="0" y="319040"/>
                    <a:pt x="330350" y="0"/>
                    <a:pt x="737858" y="0"/>
                  </a:cubicBezTo>
                  <a:close/>
                </a:path>
              </a:pathLst>
            </a:custGeom>
            <a:ln w="53975" cap="rnd">
              <a:solidFill>
                <a:schemeClr val="bg1"/>
              </a:solidFill>
              <a:prstDash val="solid"/>
            </a:ln>
            <a:effectLst>
              <a:outerShdw sx="1000" sy="1000" algn="bl" rotWithShape="0">
                <a:srgbClr val="000000"/>
              </a:outerShdw>
            </a:effectLst>
          </p:spPr>
        </p:pic>
      </p:grpSp>
      <p:grpSp>
        <p:nvGrpSpPr>
          <p:cNvPr id="9" name="Group 8">
            <a:extLst>
              <a:ext uri="{FF2B5EF4-FFF2-40B4-BE49-F238E27FC236}">
                <a16:creationId xmlns:a16="http://schemas.microsoft.com/office/drawing/2014/main" id="{CF4A18A6-A283-27C9-C242-BE0C88A50D65}"/>
              </a:ext>
            </a:extLst>
          </p:cNvPr>
          <p:cNvGrpSpPr/>
          <p:nvPr/>
        </p:nvGrpSpPr>
        <p:grpSpPr>
          <a:xfrm>
            <a:off x="-1322149" y="4639828"/>
            <a:ext cx="1077588" cy="1022154"/>
            <a:chOff x="169335" y="5554541"/>
            <a:chExt cx="1293106" cy="1226585"/>
          </a:xfrm>
        </p:grpSpPr>
        <p:sp>
          <p:nvSpPr>
            <p:cNvPr id="10" name="Oval 9">
              <a:extLst>
                <a:ext uri="{FF2B5EF4-FFF2-40B4-BE49-F238E27FC236}">
                  <a16:creationId xmlns:a16="http://schemas.microsoft.com/office/drawing/2014/main" id="{98CE9DFB-978E-E751-648A-28565FBC13AE}"/>
                </a:ext>
              </a:extLst>
            </p:cNvPr>
            <p:cNvSpPr/>
            <p:nvPr/>
          </p:nvSpPr>
          <p:spPr>
            <a:xfrm>
              <a:off x="215217" y="5646775"/>
              <a:ext cx="1218327" cy="1049580"/>
            </a:xfrm>
            <a:prstGeom prst="ellipse">
              <a:avLst/>
            </a:prstGeom>
            <a:solidFill>
              <a:schemeClr val="bg1"/>
            </a:solidFill>
            <a:ln w="539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sz="1500">
                <a:solidFill>
                  <a:prstClr val="white"/>
                </a:solidFill>
                <a:latin typeface="Calibri" panose="020F0502020204030204"/>
              </a:endParaRPr>
            </a:p>
          </p:txBody>
        </p:sp>
        <p:pic>
          <p:nvPicPr>
            <p:cNvPr id="11" name="Picture 10">
              <a:extLst>
                <a:ext uri="{FF2B5EF4-FFF2-40B4-BE49-F238E27FC236}">
                  <a16:creationId xmlns:a16="http://schemas.microsoft.com/office/drawing/2014/main" id="{CBFFE8F3-1D07-5492-31FB-57BD5AC6A943}"/>
                </a:ext>
              </a:extLst>
            </p:cNvPr>
            <p:cNvPicPr>
              <a:picLocks noChangeAspect="1" noChangeArrowheads="1"/>
            </p:cNvPicPr>
            <p:nvPr/>
          </p:nvPicPr>
          <p:blipFill>
            <a:blip r:embed="rId5" cstate="email">
              <a:duotone>
                <a:prstClr val="black"/>
                <a:schemeClr val="accent6">
                  <a:lumMod val="75000"/>
                  <a:tint val="45000"/>
                  <a:satMod val="400000"/>
                </a:schemeClr>
              </a:duotone>
              <a:extLst>
                <a:ext uri="{28A0092B-C50C-407E-A947-70E740481C1C}">
                  <a14:useLocalDpi xmlns:a14="http://schemas.microsoft.com/office/drawing/2010/main"/>
                </a:ext>
              </a:extLst>
            </a:blip>
            <a:srcRect/>
            <a:stretch/>
          </p:blipFill>
          <p:spPr bwMode="auto">
            <a:xfrm>
              <a:off x="169335" y="5554541"/>
              <a:ext cx="1293106" cy="1226585"/>
            </a:xfrm>
            <a:custGeom>
              <a:avLst/>
              <a:gdLst/>
              <a:ahLst/>
              <a:cxnLst/>
              <a:rect l="l" t="t" r="r" b="b"/>
              <a:pathLst>
                <a:path w="1587684" h="1470190">
                  <a:moveTo>
                    <a:pt x="1186786" y="717625"/>
                  </a:moveTo>
                  <a:cubicBezTo>
                    <a:pt x="1198252" y="717625"/>
                    <a:pt x="1207985" y="721858"/>
                    <a:pt x="1215984" y="730325"/>
                  </a:cubicBezTo>
                  <a:cubicBezTo>
                    <a:pt x="1223984" y="738791"/>
                    <a:pt x="1228183" y="751157"/>
                    <a:pt x="1228583" y="767422"/>
                  </a:cubicBezTo>
                  <a:lnTo>
                    <a:pt x="1144588" y="767422"/>
                  </a:lnTo>
                  <a:cubicBezTo>
                    <a:pt x="1144455" y="752090"/>
                    <a:pt x="1148388" y="739957"/>
                    <a:pt x="1156388" y="731025"/>
                  </a:cubicBezTo>
                  <a:cubicBezTo>
                    <a:pt x="1164387" y="722092"/>
                    <a:pt x="1174520" y="717625"/>
                    <a:pt x="1186786" y="717625"/>
                  </a:cubicBezTo>
                  <a:close/>
                  <a:moveTo>
                    <a:pt x="1307192" y="679428"/>
                  </a:moveTo>
                  <a:lnTo>
                    <a:pt x="1380588" y="782421"/>
                  </a:lnTo>
                  <a:lnTo>
                    <a:pt x="1303993" y="891815"/>
                  </a:lnTo>
                  <a:lnTo>
                    <a:pt x="1369789" y="891815"/>
                  </a:lnTo>
                  <a:lnTo>
                    <a:pt x="1413386" y="826019"/>
                  </a:lnTo>
                  <a:lnTo>
                    <a:pt x="1456583" y="891815"/>
                  </a:lnTo>
                  <a:lnTo>
                    <a:pt x="1525579" y="891815"/>
                  </a:lnTo>
                  <a:lnTo>
                    <a:pt x="1446984" y="780022"/>
                  </a:lnTo>
                  <a:lnTo>
                    <a:pt x="1518980" y="679428"/>
                  </a:lnTo>
                  <a:lnTo>
                    <a:pt x="1452984" y="679428"/>
                  </a:lnTo>
                  <a:lnTo>
                    <a:pt x="1413386" y="737824"/>
                  </a:lnTo>
                  <a:lnTo>
                    <a:pt x="1375788" y="679428"/>
                  </a:lnTo>
                  <a:close/>
                  <a:moveTo>
                    <a:pt x="396341" y="679428"/>
                  </a:moveTo>
                  <a:lnTo>
                    <a:pt x="396341" y="813820"/>
                  </a:lnTo>
                  <a:cubicBezTo>
                    <a:pt x="396341" y="833818"/>
                    <a:pt x="398874" y="849484"/>
                    <a:pt x="403940" y="860817"/>
                  </a:cubicBezTo>
                  <a:cubicBezTo>
                    <a:pt x="409007" y="872149"/>
                    <a:pt x="417206" y="880949"/>
                    <a:pt x="428539" y="887215"/>
                  </a:cubicBezTo>
                  <a:cubicBezTo>
                    <a:pt x="439872" y="893481"/>
                    <a:pt x="452671" y="896614"/>
                    <a:pt x="466937" y="896614"/>
                  </a:cubicBezTo>
                  <a:cubicBezTo>
                    <a:pt x="480936" y="896614"/>
                    <a:pt x="494235" y="893348"/>
                    <a:pt x="506834" y="886815"/>
                  </a:cubicBezTo>
                  <a:cubicBezTo>
                    <a:pt x="519433" y="880282"/>
                    <a:pt x="529599" y="871349"/>
                    <a:pt x="537332" y="860017"/>
                  </a:cubicBezTo>
                  <a:lnTo>
                    <a:pt x="537332" y="891815"/>
                  </a:lnTo>
                  <a:lnTo>
                    <a:pt x="589529" y="891815"/>
                  </a:lnTo>
                  <a:lnTo>
                    <a:pt x="589529" y="679428"/>
                  </a:lnTo>
                  <a:lnTo>
                    <a:pt x="533333" y="679428"/>
                  </a:lnTo>
                  <a:lnTo>
                    <a:pt x="533333" y="769022"/>
                  </a:lnTo>
                  <a:cubicBezTo>
                    <a:pt x="533333" y="799420"/>
                    <a:pt x="531933" y="818519"/>
                    <a:pt x="529133" y="826319"/>
                  </a:cubicBezTo>
                  <a:cubicBezTo>
                    <a:pt x="526333" y="834118"/>
                    <a:pt x="521133" y="840651"/>
                    <a:pt x="513534" y="845918"/>
                  </a:cubicBezTo>
                  <a:cubicBezTo>
                    <a:pt x="505934" y="851184"/>
                    <a:pt x="497335" y="853817"/>
                    <a:pt x="487735" y="853817"/>
                  </a:cubicBezTo>
                  <a:cubicBezTo>
                    <a:pt x="479336" y="853817"/>
                    <a:pt x="472403" y="851851"/>
                    <a:pt x="466937" y="847917"/>
                  </a:cubicBezTo>
                  <a:cubicBezTo>
                    <a:pt x="461470" y="843984"/>
                    <a:pt x="457704" y="838651"/>
                    <a:pt x="455637" y="831918"/>
                  </a:cubicBezTo>
                  <a:cubicBezTo>
                    <a:pt x="453571" y="825185"/>
                    <a:pt x="452537" y="806887"/>
                    <a:pt x="452537" y="777022"/>
                  </a:cubicBezTo>
                  <a:lnTo>
                    <a:pt x="452537" y="679428"/>
                  </a:lnTo>
                  <a:close/>
                  <a:moveTo>
                    <a:pt x="1183386" y="674628"/>
                  </a:moveTo>
                  <a:cubicBezTo>
                    <a:pt x="1155254" y="674628"/>
                    <a:pt x="1131989" y="684594"/>
                    <a:pt x="1113590" y="704526"/>
                  </a:cubicBezTo>
                  <a:cubicBezTo>
                    <a:pt x="1095191" y="724458"/>
                    <a:pt x="1085992" y="752023"/>
                    <a:pt x="1085992" y="787221"/>
                  </a:cubicBezTo>
                  <a:cubicBezTo>
                    <a:pt x="1085992" y="816686"/>
                    <a:pt x="1092992" y="841084"/>
                    <a:pt x="1106991" y="860417"/>
                  </a:cubicBezTo>
                  <a:cubicBezTo>
                    <a:pt x="1124723" y="884549"/>
                    <a:pt x="1152055" y="896614"/>
                    <a:pt x="1188986" y="896614"/>
                  </a:cubicBezTo>
                  <a:cubicBezTo>
                    <a:pt x="1212318" y="896614"/>
                    <a:pt x="1231750" y="891248"/>
                    <a:pt x="1247282" y="880515"/>
                  </a:cubicBezTo>
                  <a:cubicBezTo>
                    <a:pt x="1262814" y="869783"/>
                    <a:pt x="1274180" y="854150"/>
                    <a:pt x="1281380" y="833618"/>
                  </a:cubicBezTo>
                  <a:lnTo>
                    <a:pt x="1225383" y="824219"/>
                  </a:lnTo>
                  <a:cubicBezTo>
                    <a:pt x="1222317" y="834885"/>
                    <a:pt x="1217784" y="842618"/>
                    <a:pt x="1211784" y="847417"/>
                  </a:cubicBezTo>
                  <a:cubicBezTo>
                    <a:pt x="1205785" y="852217"/>
                    <a:pt x="1198385" y="854617"/>
                    <a:pt x="1189586" y="854617"/>
                  </a:cubicBezTo>
                  <a:cubicBezTo>
                    <a:pt x="1176653" y="854617"/>
                    <a:pt x="1165854" y="849984"/>
                    <a:pt x="1157188" y="840718"/>
                  </a:cubicBezTo>
                  <a:cubicBezTo>
                    <a:pt x="1148521" y="831452"/>
                    <a:pt x="1143988" y="818486"/>
                    <a:pt x="1143588" y="801820"/>
                  </a:cubicBezTo>
                  <a:lnTo>
                    <a:pt x="1284380" y="801820"/>
                  </a:lnTo>
                  <a:cubicBezTo>
                    <a:pt x="1285180" y="758756"/>
                    <a:pt x="1276447" y="726792"/>
                    <a:pt x="1258181" y="705926"/>
                  </a:cubicBezTo>
                  <a:cubicBezTo>
                    <a:pt x="1239916" y="685061"/>
                    <a:pt x="1214984" y="674628"/>
                    <a:pt x="1183386" y="674628"/>
                  </a:cubicBezTo>
                  <a:close/>
                  <a:moveTo>
                    <a:pt x="951186" y="674628"/>
                  </a:moveTo>
                  <a:cubicBezTo>
                    <a:pt x="920655" y="674628"/>
                    <a:pt x="898123" y="680894"/>
                    <a:pt x="883590" y="693427"/>
                  </a:cubicBezTo>
                  <a:cubicBezTo>
                    <a:pt x="869058" y="705959"/>
                    <a:pt x="861792" y="721425"/>
                    <a:pt x="861792" y="739824"/>
                  </a:cubicBezTo>
                  <a:cubicBezTo>
                    <a:pt x="861792" y="760223"/>
                    <a:pt x="870191" y="776155"/>
                    <a:pt x="886990" y="787621"/>
                  </a:cubicBezTo>
                  <a:cubicBezTo>
                    <a:pt x="899123" y="795887"/>
                    <a:pt x="927854" y="805020"/>
                    <a:pt x="973185" y="815019"/>
                  </a:cubicBezTo>
                  <a:cubicBezTo>
                    <a:pt x="982918" y="817286"/>
                    <a:pt x="989184" y="819752"/>
                    <a:pt x="991984" y="822419"/>
                  </a:cubicBezTo>
                  <a:cubicBezTo>
                    <a:pt x="994650" y="825219"/>
                    <a:pt x="995983" y="828752"/>
                    <a:pt x="995983" y="833018"/>
                  </a:cubicBezTo>
                  <a:cubicBezTo>
                    <a:pt x="995983" y="839285"/>
                    <a:pt x="993517" y="844284"/>
                    <a:pt x="988584" y="848017"/>
                  </a:cubicBezTo>
                  <a:cubicBezTo>
                    <a:pt x="981251" y="853350"/>
                    <a:pt x="970318" y="856017"/>
                    <a:pt x="955786" y="856017"/>
                  </a:cubicBezTo>
                  <a:cubicBezTo>
                    <a:pt x="942587" y="856017"/>
                    <a:pt x="932321" y="853184"/>
                    <a:pt x="924988" y="847517"/>
                  </a:cubicBezTo>
                  <a:cubicBezTo>
                    <a:pt x="917655" y="841851"/>
                    <a:pt x="912788" y="833552"/>
                    <a:pt x="910389" y="822619"/>
                  </a:cubicBezTo>
                  <a:lnTo>
                    <a:pt x="853992" y="831218"/>
                  </a:lnTo>
                  <a:cubicBezTo>
                    <a:pt x="859192" y="851351"/>
                    <a:pt x="870224" y="867283"/>
                    <a:pt x="887090" y="879016"/>
                  </a:cubicBezTo>
                  <a:cubicBezTo>
                    <a:pt x="903956" y="890748"/>
                    <a:pt x="926854" y="896614"/>
                    <a:pt x="955786" y="896614"/>
                  </a:cubicBezTo>
                  <a:cubicBezTo>
                    <a:pt x="987651" y="896614"/>
                    <a:pt x="1011716" y="889615"/>
                    <a:pt x="1027981" y="875616"/>
                  </a:cubicBezTo>
                  <a:cubicBezTo>
                    <a:pt x="1044247" y="861617"/>
                    <a:pt x="1052380" y="844884"/>
                    <a:pt x="1052380" y="825419"/>
                  </a:cubicBezTo>
                  <a:cubicBezTo>
                    <a:pt x="1052380" y="807553"/>
                    <a:pt x="1046514" y="793621"/>
                    <a:pt x="1034781" y="783621"/>
                  </a:cubicBezTo>
                  <a:cubicBezTo>
                    <a:pt x="1022915" y="773755"/>
                    <a:pt x="1002016" y="765422"/>
                    <a:pt x="972085" y="758623"/>
                  </a:cubicBezTo>
                  <a:cubicBezTo>
                    <a:pt x="942153" y="751823"/>
                    <a:pt x="924654" y="746557"/>
                    <a:pt x="919588" y="742824"/>
                  </a:cubicBezTo>
                  <a:cubicBezTo>
                    <a:pt x="915855" y="740024"/>
                    <a:pt x="913988" y="736624"/>
                    <a:pt x="913988" y="732624"/>
                  </a:cubicBezTo>
                  <a:cubicBezTo>
                    <a:pt x="913988" y="727958"/>
                    <a:pt x="916122" y="724158"/>
                    <a:pt x="920388" y="721225"/>
                  </a:cubicBezTo>
                  <a:cubicBezTo>
                    <a:pt x="926788" y="717092"/>
                    <a:pt x="937387" y="715026"/>
                    <a:pt x="952186" y="715026"/>
                  </a:cubicBezTo>
                  <a:cubicBezTo>
                    <a:pt x="963919" y="715026"/>
                    <a:pt x="972951" y="717225"/>
                    <a:pt x="979284" y="721625"/>
                  </a:cubicBezTo>
                  <a:cubicBezTo>
                    <a:pt x="985617" y="726025"/>
                    <a:pt x="989917" y="732358"/>
                    <a:pt x="992184" y="740624"/>
                  </a:cubicBezTo>
                  <a:lnTo>
                    <a:pt x="1045180" y="730825"/>
                  </a:lnTo>
                  <a:cubicBezTo>
                    <a:pt x="1039847" y="712292"/>
                    <a:pt x="1030115" y="698293"/>
                    <a:pt x="1015982" y="688827"/>
                  </a:cubicBezTo>
                  <a:cubicBezTo>
                    <a:pt x="1001850" y="679361"/>
                    <a:pt x="980251" y="674628"/>
                    <a:pt x="951186" y="674628"/>
                  </a:cubicBezTo>
                  <a:close/>
                  <a:moveTo>
                    <a:pt x="722586" y="674628"/>
                  </a:moveTo>
                  <a:cubicBezTo>
                    <a:pt x="692055" y="674628"/>
                    <a:pt x="669523" y="680894"/>
                    <a:pt x="654990" y="693427"/>
                  </a:cubicBezTo>
                  <a:cubicBezTo>
                    <a:pt x="640458" y="705959"/>
                    <a:pt x="633192" y="721425"/>
                    <a:pt x="633192" y="739824"/>
                  </a:cubicBezTo>
                  <a:cubicBezTo>
                    <a:pt x="633192" y="760223"/>
                    <a:pt x="641591" y="776155"/>
                    <a:pt x="658390" y="787621"/>
                  </a:cubicBezTo>
                  <a:cubicBezTo>
                    <a:pt x="670523" y="795887"/>
                    <a:pt x="699254" y="805020"/>
                    <a:pt x="744585" y="815019"/>
                  </a:cubicBezTo>
                  <a:cubicBezTo>
                    <a:pt x="754318" y="817286"/>
                    <a:pt x="760584" y="819752"/>
                    <a:pt x="763384" y="822419"/>
                  </a:cubicBezTo>
                  <a:cubicBezTo>
                    <a:pt x="766050" y="825219"/>
                    <a:pt x="767383" y="828752"/>
                    <a:pt x="767383" y="833018"/>
                  </a:cubicBezTo>
                  <a:cubicBezTo>
                    <a:pt x="767383" y="839285"/>
                    <a:pt x="764917" y="844284"/>
                    <a:pt x="759984" y="848017"/>
                  </a:cubicBezTo>
                  <a:cubicBezTo>
                    <a:pt x="752651" y="853350"/>
                    <a:pt x="741718" y="856017"/>
                    <a:pt x="727186" y="856017"/>
                  </a:cubicBezTo>
                  <a:cubicBezTo>
                    <a:pt x="713987" y="856017"/>
                    <a:pt x="703721" y="853184"/>
                    <a:pt x="696388" y="847517"/>
                  </a:cubicBezTo>
                  <a:cubicBezTo>
                    <a:pt x="689055" y="841851"/>
                    <a:pt x="684188" y="833552"/>
                    <a:pt x="681789" y="822619"/>
                  </a:cubicBezTo>
                  <a:lnTo>
                    <a:pt x="625392" y="831218"/>
                  </a:lnTo>
                  <a:cubicBezTo>
                    <a:pt x="630592" y="851351"/>
                    <a:pt x="641624" y="867283"/>
                    <a:pt x="658490" y="879016"/>
                  </a:cubicBezTo>
                  <a:cubicBezTo>
                    <a:pt x="675356" y="890748"/>
                    <a:pt x="698254" y="896614"/>
                    <a:pt x="727186" y="896614"/>
                  </a:cubicBezTo>
                  <a:cubicBezTo>
                    <a:pt x="759051" y="896614"/>
                    <a:pt x="783116" y="889615"/>
                    <a:pt x="799381" y="875616"/>
                  </a:cubicBezTo>
                  <a:cubicBezTo>
                    <a:pt x="815647" y="861617"/>
                    <a:pt x="823780" y="844884"/>
                    <a:pt x="823780" y="825419"/>
                  </a:cubicBezTo>
                  <a:cubicBezTo>
                    <a:pt x="823780" y="807553"/>
                    <a:pt x="817914" y="793621"/>
                    <a:pt x="806181" y="783621"/>
                  </a:cubicBezTo>
                  <a:cubicBezTo>
                    <a:pt x="794315" y="773755"/>
                    <a:pt x="773416" y="765422"/>
                    <a:pt x="743485" y="758623"/>
                  </a:cubicBezTo>
                  <a:cubicBezTo>
                    <a:pt x="713553" y="751823"/>
                    <a:pt x="696054" y="746557"/>
                    <a:pt x="690988" y="742824"/>
                  </a:cubicBezTo>
                  <a:cubicBezTo>
                    <a:pt x="687255" y="740024"/>
                    <a:pt x="685388" y="736624"/>
                    <a:pt x="685388" y="732624"/>
                  </a:cubicBezTo>
                  <a:cubicBezTo>
                    <a:pt x="685388" y="727958"/>
                    <a:pt x="687522" y="724158"/>
                    <a:pt x="691788" y="721225"/>
                  </a:cubicBezTo>
                  <a:cubicBezTo>
                    <a:pt x="698188" y="717092"/>
                    <a:pt x="708787" y="715026"/>
                    <a:pt x="723586" y="715026"/>
                  </a:cubicBezTo>
                  <a:cubicBezTo>
                    <a:pt x="735319" y="715026"/>
                    <a:pt x="744351" y="717225"/>
                    <a:pt x="750684" y="721625"/>
                  </a:cubicBezTo>
                  <a:cubicBezTo>
                    <a:pt x="757017" y="726025"/>
                    <a:pt x="761317" y="732358"/>
                    <a:pt x="763584" y="740624"/>
                  </a:cubicBezTo>
                  <a:lnTo>
                    <a:pt x="816580" y="730825"/>
                  </a:lnTo>
                  <a:cubicBezTo>
                    <a:pt x="811247" y="712292"/>
                    <a:pt x="801515" y="698293"/>
                    <a:pt x="787382" y="688827"/>
                  </a:cubicBezTo>
                  <a:cubicBezTo>
                    <a:pt x="773250" y="679361"/>
                    <a:pt x="751651" y="674628"/>
                    <a:pt x="722586" y="674628"/>
                  </a:cubicBezTo>
                  <a:close/>
                  <a:moveTo>
                    <a:pt x="224310" y="593633"/>
                  </a:moveTo>
                  <a:cubicBezTo>
                    <a:pt x="201778" y="593633"/>
                    <a:pt x="182545" y="597033"/>
                    <a:pt x="166613" y="603832"/>
                  </a:cubicBezTo>
                  <a:cubicBezTo>
                    <a:pt x="150681" y="610632"/>
                    <a:pt x="138481" y="620531"/>
                    <a:pt x="130015" y="633531"/>
                  </a:cubicBezTo>
                  <a:cubicBezTo>
                    <a:pt x="121549" y="646530"/>
                    <a:pt x="117316" y="660496"/>
                    <a:pt x="117316" y="675428"/>
                  </a:cubicBezTo>
                  <a:cubicBezTo>
                    <a:pt x="117316" y="698627"/>
                    <a:pt x="126316" y="718292"/>
                    <a:pt x="144314" y="734424"/>
                  </a:cubicBezTo>
                  <a:cubicBezTo>
                    <a:pt x="157114" y="745890"/>
                    <a:pt x="179379" y="755556"/>
                    <a:pt x="211110" y="763423"/>
                  </a:cubicBezTo>
                  <a:cubicBezTo>
                    <a:pt x="235776" y="769556"/>
                    <a:pt x="251575" y="773822"/>
                    <a:pt x="258507" y="776222"/>
                  </a:cubicBezTo>
                  <a:cubicBezTo>
                    <a:pt x="268640" y="779822"/>
                    <a:pt x="275740" y="784055"/>
                    <a:pt x="279806" y="788921"/>
                  </a:cubicBezTo>
                  <a:cubicBezTo>
                    <a:pt x="283873" y="793787"/>
                    <a:pt x="285906" y="799687"/>
                    <a:pt x="285906" y="806620"/>
                  </a:cubicBezTo>
                  <a:cubicBezTo>
                    <a:pt x="285906" y="817419"/>
                    <a:pt x="281073" y="826852"/>
                    <a:pt x="271407" y="834918"/>
                  </a:cubicBezTo>
                  <a:cubicBezTo>
                    <a:pt x="261741" y="842984"/>
                    <a:pt x="247375" y="847017"/>
                    <a:pt x="228309" y="847017"/>
                  </a:cubicBezTo>
                  <a:cubicBezTo>
                    <a:pt x="210310" y="847017"/>
                    <a:pt x="196011" y="842484"/>
                    <a:pt x="185412" y="833418"/>
                  </a:cubicBezTo>
                  <a:cubicBezTo>
                    <a:pt x="174813" y="824352"/>
                    <a:pt x="167780" y="810153"/>
                    <a:pt x="164313" y="790821"/>
                  </a:cubicBezTo>
                  <a:lnTo>
                    <a:pt x="106717" y="796421"/>
                  </a:lnTo>
                  <a:cubicBezTo>
                    <a:pt x="110583" y="829219"/>
                    <a:pt x="122449" y="854184"/>
                    <a:pt x="142315" y="871316"/>
                  </a:cubicBezTo>
                  <a:cubicBezTo>
                    <a:pt x="162180" y="888448"/>
                    <a:pt x="190645" y="897014"/>
                    <a:pt x="227709" y="897014"/>
                  </a:cubicBezTo>
                  <a:cubicBezTo>
                    <a:pt x="253174" y="897014"/>
                    <a:pt x="274440" y="893448"/>
                    <a:pt x="291505" y="886315"/>
                  </a:cubicBezTo>
                  <a:cubicBezTo>
                    <a:pt x="308571" y="879182"/>
                    <a:pt x="321770" y="868283"/>
                    <a:pt x="331103" y="853617"/>
                  </a:cubicBezTo>
                  <a:cubicBezTo>
                    <a:pt x="340436" y="838951"/>
                    <a:pt x="345102" y="823219"/>
                    <a:pt x="345102" y="806420"/>
                  </a:cubicBezTo>
                  <a:cubicBezTo>
                    <a:pt x="345102" y="787888"/>
                    <a:pt x="341202" y="772322"/>
                    <a:pt x="333403" y="759723"/>
                  </a:cubicBezTo>
                  <a:cubicBezTo>
                    <a:pt x="325603" y="747124"/>
                    <a:pt x="314804" y="737191"/>
                    <a:pt x="301005" y="729925"/>
                  </a:cubicBezTo>
                  <a:cubicBezTo>
                    <a:pt x="287206" y="722658"/>
                    <a:pt x="265907" y="715626"/>
                    <a:pt x="237109" y="708826"/>
                  </a:cubicBezTo>
                  <a:cubicBezTo>
                    <a:pt x="208311" y="702026"/>
                    <a:pt x="190178" y="695493"/>
                    <a:pt x="182712" y="689227"/>
                  </a:cubicBezTo>
                  <a:cubicBezTo>
                    <a:pt x="176846" y="684294"/>
                    <a:pt x="173913" y="678361"/>
                    <a:pt x="173913" y="671428"/>
                  </a:cubicBezTo>
                  <a:cubicBezTo>
                    <a:pt x="173913" y="663829"/>
                    <a:pt x="177046" y="657762"/>
                    <a:pt x="183312" y="653229"/>
                  </a:cubicBezTo>
                  <a:cubicBezTo>
                    <a:pt x="193045" y="646163"/>
                    <a:pt x="206511" y="642630"/>
                    <a:pt x="223710" y="642630"/>
                  </a:cubicBezTo>
                  <a:cubicBezTo>
                    <a:pt x="240375" y="642630"/>
                    <a:pt x="252874" y="645930"/>
                    <a:pt x="261207" y="652529"/>
                  </a:cubicBezTo>
                  <a:cubicBezTo>
                    <a:pt x="269540" y="659129"/>
                    <a:pt x="274973" y="669962"/>
                    <a:pt x="277506" y="685027"/>
                  </a:cubicBezTo>
                  <a:lnTo>
                    <a:pt x="336703" y="682428"/>
                  </a:lnTo>
                  <a:cubicBezTo>
                    <a:pt x="335769" y="655496"/>
                    <a:pt x="326003" y="633964"/>
                    <a:pt x="307405" y="617831"/>
                  </a:cubicBezTo>
                  <a:cubicBezTo>
                    <a:pt x="288806" y="601699"/>
                    <a:pt x="261107" y="593633"/>
                    <a:pt x="224310" y="593633"/>
                  </a:cubicBezTo>
                  <a:close/>
                  <a:moveTo>
                    <a:pt x="793842" y="0"/>
                  </a:moveTo>
                  <a:cubicBezTo>
                    <a:pt x="1232269" y="0"/>
                    <a:pt x="1587684" y="329113"/>
                    <a:pt x="1587684" y="735095"/>
                  </a:cubicBezTo>
                  <a:cubicBezTo>
                    <a:pt x="1587684" y="1141077"/>
                    <a:pt x="1232269" y="1470190"/>
                    <a:pt x="793842" y="1470190"/>
                  </a:cubicBezTo>
                  <a:cubicBezTo>
                    <a:pt x="355415" y="1470190"/>
                    <a:pt x="0" y="1141077"/>
                    <a:pt x="0" y="735095"/>
                  </a:cubicBezTo>
                  <a:cubicBezTo>
                    <a:pt x="0" y="329113"/>
                    <a:pt x="355415" y="0"/>
                    <a:pt x="793842" y="0"/>
                  </a:cubicBezTo>
                  <a:close/>
                </a:path>
              </a:pathLst>
            </a:custGeom>
            <a:ln w="53975" cap="rnd">
              <a:solidFill>
                <a:schemeClr val="bg1"/>
              </a:solidFill>
              <a:prstDash val="solid"/>
            </a:ln>
            <a:effectLst>
              <a:outerShdw sx="1000" sy="1000" algn="bl" rotWithShape="0">
                <a:srgbClr val="000000"/>
              </a:outerShdw>
            </a:effectLst>
            <a:extLst>
              <a:ext uri="{909E8E84-426E-40DD-AFC4-6F175D3DCCD1}">
                <a14:hiddenFill xmlns:a14="http://schemas.microsoft.com/office/drawing/2010/main">
                  <a:solidFill>
                    <a:srgbClr val="FFFFFF"/>
                  </a:solidFill>
                </a14:hiddenFill>
              </a:ext>
            </a:extLst>
          </p:spPr>
        </p:pic>
      </p:grpSp>
      <p:grpSp>
        <p:nvGrpSpPr>
          <p:cNvPr id="15" name="Group 14">
            <a:extLst>
              <a:ext uri="{FF2B5EF4-FFF2-40B4-BE49-F238E27FC236}">
                <a16:creationId xmlns:a16="http://schemas.microsoft.com/office/drawing/2014/main" id="{CC8E80F4-E158-A125-2E42-3C095D30EAD8}"/>
              </a:ext>
            </a:extLst>
          </p:cNvPr>
          <p:cNvGrpSpPr/>
          <p:nvPr/>
        </p:nvGrpSpPr>
        <p:grpSpPr>
          <a:xfrm>
            <a:off x="-1297302" y="3519401"/>
            <a:ext cx="1060374" cy="1020313"/>
            <a:chOff x="169335" y="4210029"/>
            <a:chExt cx="1272449" cy="1224375"/>
          </a:xfrm>
        </p:grpSpPr>
        <p:sp>
          <p:nvSpPr>
            <p:cNvPr id="17" name="Oval 16">
              <a:extLst>
                <a:ext uri="{FF2B5EF4-FFF2-40B4-BE49-F238E27FC236}">
                  <a16:creationId xmlns:a16="http://schemas.microsoft.com/office/drawing/2014/main" id="{83C27143-8306-FFAE-33C0-8A515F2F0917}"/>
                </a:ext>
              </a:extLst>
            </p:cNvPr>
            <p:cNvSpPr/>
            <p:nvPr/>
          </p:nvSpPr>
          <p:spPr>
            <a:xfrm>
              <a:off x="234673" y="4305677"/>
              <a:ext cx="1155267" cy="1049580"/>
            </a:xfrm>
            <a:prstGeom prst="ellipse">
              <a:avLst/>
            </a:prstGeom>
            <a:solidFill>
              <a:schemeClr val="bg1"/>
            </a:solidFill>
            <a:ln w="539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sz="1500">
                <a:solidFill>
                  <a:prstClr val="white"/>
                </a:solidFill>
                <a:latin typeface="Calibri" panose="020F0502020204030204"/>
              </a:endParaRPr>
            </a:p>
          </p:txBody>
        </p:sp>
        <p:pic>
          <p:nvPicPr>
            <p:cNvPr id="18" name="Picture 17">
              <a:extLst>
                <a:ext uri="{FF2B5EF4-FFF2-40B4-BE49-F238E27FC236}">
                  <a16:creationId xmlns:a16="http://schemas.microsoft.com/office/drawing/2014/main" id="{E6BD375F-94D5-F7C0-480E-CEFA7C0D5613}"/>
                </a:ext>
              </a:extLst>
            </p:cNvPr>
            <p:cNvPicPr>
              <a:picLocks noChangeAspect="1"/>
            </p:cNvPicPr>
            <p:nvPr/>
          </p:nvPicPr>
          <p:blipFill>
            <a:blip r:embed="rId6" cstate="email">
              <a:alphaModFix/>
              <a:duotone>
                <a:prstClr val="black"/>
                <a:srgbClr val="FF969E">
                  <a:tint val="45000"/>
                  <a:satMod val="400000"/>
                </a:srgbClr>
              </a:duotone>
              <a:extLst>
                <a:ext uri="{28A0092B-C50C-407E-A947-70E740481C1C}">
                  <a14:useLocalDpi xmlns:a14="http://schemas.microsoft.com/office/drawing/2010/main"/>
                </a:ext>
                <a:ext uri="{837473B0-CC2E-450A-ABE3-18F120FF3D39}">
                  <a1611:picAttrSrcUrl xmlns:a1611="http://schemas.microsoft.com/office/drawing/2016/11/main" r:id="rId7"/>
                </a:ext>
              </a:extLst>
            </a:blip>
            <a:srcRect/>
            <a:stretch/>
          </p:blipFill>
          <p:spPr>
            <a:xfrm>
              <a:off x="169335" y="4210029"/>
              <a:ext cx="1272449" cy="1224375"/>
            </a:xfrm>
            <a:custGeom>
              <a:avLst/>
              <a:gdLst/>
              <a:ahLst/>
              <a:cxnLst/>
              <a:rect l="l" t="t" r="r" b="b"/>
              <a:pathLst>
                <a:path w="1475716" h="1419962">
                  <a:moveTo>
                    <a:pt x="1041060" y="576731"/>
                  </a:moveTo>
                  <a:lnTo>
                    <a:pt x="1041060" y="869913"/>
                  </a:lnTo>
                  <a:lnTo>
                    <a:pt x="1264047" y="869913"/>
                  </a:lnTo>
                  <a:lnTo>
                    <a:pt x="1264047" y="820516"/>
                  </a:lnTo>
                  <a:lnTo>
                    <a:pt x="1100257" y="820516"/>
                  </a:lnTo>
                  <a:lnTo>
                    <a:pt x="1100257" y="740721"/>
                  </a:lnTo>
                  <a:lnTo>
                    <a:pt x="1247448" y="740721"/>
                  </a:lnTo>
                  <a:lnTo>
                    <a:pt x="1247448" y="691324"/>
                  </a:lnTo>
                  <a:lnTo>
                    <a:pt x="1100257" y="691324"/>
                  </a:lnTo>
                  <a:lnTo>
                    <a:pt x="1100257" y="626328"/>
                  </a:lnTo>
                  <a:lnTo>
                    <a:pt x="1258447" y="626328"/>
                  </a:lnTo>
                  <a:lnTo>
                    <a:pt x="1258447" y="576731"/>
                  </a:lnTo>
                  <a:close/>
                  <a:moveTo>
                    <a:pt x="764835" y="576731"/>
                  </a:moveTo>
                  <a:lnTo>
                    <a:pt x="764835" y="869913"/>
                  </a:lnTo>
                  <a:lnTo>
                    <a:pt x="987822" y="869913"/>
                  </a:lnTo>
                  <a:lnTo>
                    <a:pt x="987822" y="820516"/>
                  </a:lnTo>
                  <a:lnTo>
                    <a:pt x="824032" y="820516"/>
                  </a:lnTo>
                  <a:lnTo>
                    <a:pt x="824032" y="740721"/>
                  </a:lnTo>
                  <a:lnTo>
                    <a:pt x="971223" y="740721"/>
                  </a:lnTo>
                  <a:lnTo>
                    <a:pt x="971223" y="691324"/>
                  </a:lnTo>
                  <a:lnTo>
                    <a:pt x="824032" y="691324"/>
                  </a:lnTo>
                  <a:lnTo>
                    <a:pt x="824032" y="626328"/>
                  </a:lnTo>
                  <a:lnTo>
                    <a:pt x="982222" y="626328"/>
                  </a:lnTo>
                  <a:lnTo>
                    <a:pt x="982222" y="576731"/>
                  </a:lnTo>
                  <a:close/>
                  <a:moveTo>
                    <a:pt x="470160" y="576731"/>
                  </a:moveTo>
                  <a:lnTo>
                    <a:pt x="470160" y="869913"/>
                  </a:lnTo>
                  <a:lnTo>
                    <a:pt x="525157" y="869913"/>
                  </a:lnTo>
                  <a:lnTo>
                    <a:pt x="525157" y="678725"/>
                  </a:lnTo>
                  <a:lnTo>
                    <a:pt x="643350" y="869913"/>
                  </a:lnTo>
                  <a:lnTo>
                    <a:pt x="702746" y="869913"/>
                  </a:lnTo>
                  <a:lnTo>
                    <a:pt x="702746" y="576731"/>
                  </a:lnTo>
                  <a:lnTo>
                    <a:pt x="647749" y="576731"/>
                  </a:lnTo>
                  <a:lnTo>
                    <a:pt x="647749" y="772519"/>
                  </a:lnTo>
                  <a:lnTo>
                    <a:pt x="527757" y="576731"/>
                  </a:lnTo>
                  <a:close/>
                  <a:moveTo>
                    <a:pt x="295929" y="571731"/>
                  </a:moveTo>
                  <a:cubicBezTo>
                    <a:pt x="273397" y="571731"/>
                    <a:pt x="254165" y="575131"/>
                    <a:pt x="238233" y="581931"/>
                  </a:cubicBezTo>
                  <a:cubicBezTo>
                    <a:pt x="222300" y="588730"/>
                    <a:pt x="210101" y="598630"/>
                    <a:pt x="201635" y="611629"/>
                  </a:cubicBezTo>
                  <a:cubicBezTo>
                    <a:pt x="193169" y="624628"/>
                    <a:pt x="188935" y="638594"/>
                    <a:pt x="188935" y="653526"/>
                  </a:cubicBezTo>
                  <a:cubicBezTo>
                    <a:pt x="188935" y="676725"/>
                    <a:pt x="197935" y="696391"/>
                    <a:pt x="215934" y="712523"/>
                  </a:cubicBezTo>
                  <a:cubicBezTo>
                    <a:pt x="228733" y="723989"/>
                    <a:pt x="250998" y="733655"/>
                    <a:pt x="282730" y="741521"/>
                  </a:cubicBezTo>
                  <a:cubicBezTo>
                    <a:pt x="307395" y="747654"/>
                    <a:pt x="323194" y="751920"/>
                    <a:pt x="330127" y="754320"/>
                  </a:cubicBezTo>
                  <a:cubicBezTo>
                    <a:pt x="340260" y="757920"/>
                    <a:pt x="347359" y="762153"/>
                    <a:pt x="351426" y="767020"/>
                  </a:cubicBezTo>
                  <a:cubicBezTo>
                    <a:pt x="355492" y="771886"/>
                    <a:pt x="357525" y="777786"/>
                    <a:pt x="357525" y="784718"/>
                  </a:cubicBezTo>
                  <a:cubicBezTo>
                    <a:pt x="357525" y="795518"/>
                    <a:pt x="352692" y="804951"/>
                    <a:pt x="343026" y="813017"/>
                  </a:cubicBezTo>
                  <a:cubicBezTo>
                    <a:pt x="333360" y="821083"/>
                    <a:pt x="318994" y="825116"/>
                    <a:pt x="299929" y="825116"/>
                  </a:cubicBezTo>
                  <a:cubicBezTo>
                    <a:pt x="281930" y="825116"/>
                    <a:pt x="267631" y="820583"/>
                    <a:pt x="257031" y="811517"/>
                  </a:cubicBezTo>
                  <a:cubicBezTo>
                    <a:pt x="246432" y="802451"/>
                    <a:pt x="239399" y="788252"/>
                    <a:pt x="235933" y="768919"/>
                  </a:cubicBezTo>
                  <a:lnTo>
                    <a:pt x="178336" y="774519"/>
                  </a:lnTo>
                  <a:cubicBezTo>
                    <a:pt x="182203" y="807317"/>
                    <a:pt x="194069" y="832282"/>
                    <a:pt x="213934" y="849414"/>
                  </a:cubicBezTo>
                  <a:cubicBezTo>
                    <a:pt x="233799" y="866547"/>
                    <a:pt x="262264" y="875113"/>
                    <a:pt x="299329" y="875113"/>
                  </a:cubicBezTo>
                  <a:cubicBezTo>
                    <a:pt x="324794" y="875113"/>
                    <a:pt x="346059" y="871546"/>
                    <a:pt x="363125" y="864414"/>
                  </a:cubicBezTo>
                  <a:cubicBezTo>
                    <a:pt x="380190" y="857281"/>
                    <a:pt x="393390" y="846381"/>
                    <a:pt x="402722" y="831716"/>
                  </a:cubicBezTo>
                  <a:cubicBezTo>
                    <a:pt x="412055" y="817050"/>
                    <a:pt x="416722" y="801317"/>
                    <a:pt x="416722" y="784518"/>
                  </a:cubicBezTo>
                  <a:cubicBezTo>
                    <a:pt x="416722" y="765986"/>
                    <a:pt x="412822" y="750421"/>
                    <a:pt x="405022" y="737821"/>
                  </a:cubicBezTo>
                  <a:cubicBezTo>
                    <a:pt x="397223" y="725222"/>
                    <a:pt x="386423" y="715289"/>
                    <a:pt x="372624" y="708023"/>
                  </a:cubicBezTo>
                  <a:cubicBezTo>
                    <a:pt x="358825" y="700757"/>
                    <a:pt x="337526" y="693724"/>
                    <a:pt x="308728" y="686924"/>
                  </a:cubicBezTo>
                  <a:cubicBezTo>
                    <a:pt x="279930" y="680125"/>
                    <a:pt x="261798" y="673592"/>
                    <a:pt x="254332" y="667326"/>
                  </a:cubicBezTo>
                  <a:cubicBezTo>
                    <a:pt x="248465" y="662393"/>
                    <a:pt x="245532" y="656460"/>
                    <a:pt x="245532" y="649527"/>
                  </a:cubicBezTo>
                  <a:cubicBezTo>
                    <a:pt x="245532" y="641927"/>
                    <a:pt x="248665" y="635861"/>
                    <a:pt x="254931" y="631328"/>
                  </a:cubicBezTo>
                  <a:cubicBezTo>
                    <a:pt x="264664" y="624262"/>
                    <a:pt x="278130" y="620728"/>
                    <a:pt x="295329" y="620728"/>
                  </a:cubicBezTo>
                  <a:cubicBezTo>
                    <a:pt x="311995" y="620728"/>
                    <a:pt x="324494" y="624028"/>
                    <a:pt x="332827" y="630628"/>
                  </a:cubicBezTo>
                  <a:cubicBezTo>
                    <a:pt x="341160" y="637227"/>
                    <a:pt x="346593" y="648060"/>
                    <a:pt x="349126" y="663126"/>
                  </a:cubicBezTo>
                  <a:lnTo>
                    <a:pt x="408322" y="660526"/>
                  </a:lnTo>
                  <a:cubicBezTo>
                    <a:pt x="407389" y="633594"/>
                    <a:pt x="397623" y="612062"/>
                    <a:pt x="379024" y="595930"/>
                  </a:cubicBezTo>
                  <a:cubicBezTo>
                    <a:pt x="360425" y="579798"/>
                    <a:pt x="332727" y="571731"/>
                    <a:pt x="295929" y="571731"/>
                  </a:cubicBezTo>
                  <a:close/>
                  <a:moveTo>
                    <a:pt x="737858" y="0"/>
                  </a:moveTo>
                  <a:cubicBezTo>
                    <a:pt x="1145366" y="0"/>
                    <a:pt x="1475716" y="317869"/>
                    <a:pt x="1475716" y="709981"/>
                  </a:cubicBezTo>
                  <a:cubicBezTo>
                    <a:pt x="1475716" y="1102093"/>
                    <a:pt x="1145366" y="1419962"/>
                    <a:pt x="737858" y="1419962"/>
                  </a:cubicBezTo>
                  <a:cubicBezTo>
                    <a:pt x="330350" y="1419962"/>
                    <a:pt x="0" y="1102093"/>
                    <a:pt x="0" y="709981"/>
                  </a:cubicBezTo>
                  <a:cubicBezTo>
                    <a:pt x="0" y="317869"/>
                    <a:pt x="330350" y="0"/>
                    <a:pt x="737858" y="0"/>
                  </a:cubicBezTo>
                  <a:close/>
                </a:path>
              </a:pathLst>
            </a:custGeom>
            <a:ln w="53975">
              <a:solidFill>
                <a:schemeClr val="bg1"/>
              </a:solidFill>
            </a:ln>
          </p:spPr>
        </p:pic>
      </p:grpSp>
      <p:grpSp>
        <p:nvGrpSpPr>
          <p:cNvPr id="19" name="Group 18">
            <a:extLst>
              <a:ext uri="{FF2B5EF4-FFF2-40B4-BE49-F238E27FC236}">
                <a16:creationId xmlns:a16="http://schemas.microsoft.com/office/drawing/2014/main" id="{D2FF694B-023F-D122-C91C-D904AF8D794E}"/>
              </a:ext>
            </a:extLst>
          </p:cNvPr>
          <p:cNvGrpSpPr/>
          <p:nvPr/>
        </p:nvGrpSpPr>
        <p:grpSpPr>
          <a:xfrm>
            <a:off x="957412" y="5760255"/>
            <a:ext cx="1069721" cy="996064"/>
            <a:chOff x="169335" y="6899053"/>
            <a:chExt cx="1283665" cy="1195277"/>
          </a:xfrm>
        </p:grpSpPr>
        <p:sp>
          <p:nvSpPr>
            <p:cNvPr id="20" name="Oval 19">
              <a:extLst>
                <a:ext uri="{FF2B5EF4-FFF2-40B4-BE49-F238E27FC236}">
                  <a16:creationId xmlns:a16="http://schemas.microsoft.com/office/drawing/2014/main" id="{C6506749-0DF7-E36C-1F40-4E1D8ABB5853}"/>
                </a:ext>
              </a:extLst>
            </p:cNvPr>
            <p:cNvSpPr/>
            <p:nvPr/>
          </p:nvSpPr>
          <p:spPr>
            <a:xfrm>
              <a:off x="234673" y="6975240"/>
              <a:ext cx="1155267" cy="1049580"/>
            </a:xfrm>
            <a:prstGeom prst="ellipse">
              <a:avLst/>
            </a:prstGeom>
            <a:solidFill>
              <a:schemeClr val="bg1"/>
            </a:solidFill>
            <a:ln w="539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sz="1500">
                <a:solidFill>
                  <a:prstClr val="white"/>
                </a:solidFill>
                <a:latin typeface="Calibri" panose="020F0502020204030204"/>
              </a:endParaRPr>
            </a:p>
          </p:txBody>
        </p:sp>
        <p:pic>
          <p:nvPicPr>
            <p:cNvPr id="21" name="Picture 20" descr="Visit Broadstairs - quintessential seaside town on the Kent coast - Visit  Thanet">
              <a:extLst>
                <a:ext uri="{FF2B5EF4-FFF2-40B4-BE49-F238E27FC236}">
                  <a16:creationId xmlns:a16="http://schemas.microsoft.com/office/drawing/2014/main" id="{F5105504-0EF8-22B4-FBE6-E992E534C18F}"/>
                </a:ext>
              </a:extLst>
            </p:cNvPr>
            <p:cNvPicPr>
              <a:picLocks noChangeAspect="1" noChangeArrowheads="1"/>
            </p:cNvPicPr>
            <p:nvPr/>
          </p:nvPicPr>
          <p:blipFill>
            <a:blip r:embed="rId8" cstate="email">
              <a:duotone>
                <a:prstClr val="black"/>
                <a:schemeClr val="accent2">
                  <a:tint val="45000"/>
                  <a:satMod val="400000"/>
                </a:schemeClr>
              </a:duotone>
              <a:extLst>
                <a:ext uri="{BEBA8EAE-BF5A-486C-A8C5-ECC9F3942E4B}">
                  <a14:imgProps xmlns:a14="http://schemas.microsoft.com/office/drawing/2010/main">
                    <a14:imgLayer r:embed="rId9">
                      <a14:imgEffect>
                        <a14:brightnessContrast contrast="20000"/>
                      </a14:imgEffect>
                    </a14:imgLayer>
                  </a14:imgProps>
                </a:ext>
                <a:ext uri="{28A0092B-C50C-407E-A947-70E740481C1C}">
                  <a14:useLocalDpi xmlns:a14="http://schemas.microsoft.com/office/drawing/2010/main"/>
                </a:ext>
              </a:extLst>
            </a:blip>
            <a:srcRect/>
            <a:stretch/>
          </p:blipFill>
          <p:spPr bwMode="auto">
            <a:xfrm>
              <a:off x="169335" y="6899053"/>
              <a:ext cx="1283665" cy="1195277"/>
            </a:xfrm>
            <a:custGeom>
              <a:avLst/>
              <a:gdLst/>
              <a:ahLst/>
              <a:cxnLst/>
              <a:rect l="l" t="t" r="r" b="b"/>
              <a:pathLst>
                <a:path w="1488724" h="1386216">
                  <a:moveTo>
                    <a:pt x="693640" y="714168"/>
                  </a:moveTo>
                  <a:lnTo>
                    <a:pt x="750836" y="784763"/>
                  </a:lnTo>
                  <a:cubicBezTo>
                    <a:pt x="741237" y="792763"/>
                    <a:pt x="732371" y="798496"/>
                    <a:pt x="724238" y="801962"/>
                  </a:cubicBezTo>
                  <a:cubicBezTo>
                    <a:pt x="716105" y="805429"/>
                    <a:pt x="707639" y="807162"/>
                    <a:pt x="698839" y="807162"/>
                  </a:cubicBezTo>
                  <a:cubicBezTo>
                    <a:pt x="685507" y="807162"/>
                    <a:pt x="674874" y="803329"/>
                    <a:pt x="666941" y="795663"/>
                  </a:cubicBezTo>
                  <a:cubicBezTo>
                    <a:pt x="659008" y="787997"/>
                    <a:pt x="655042" y="778097"/>
                    <a:pt x="655042" y="765964"/>
                  </a:cubicBezTo>
                  <a:cubicBezTo>
                    <a:pt x="655042" y="756365"/>
                    <a:pt x="658242" y="746966"/>
                    <a:pt x="664641" y="737766"/>
                  </a:cubicBezTo>
                  <a:cubicBezTo>
                    <a:pt x="671041" y="728567"/>
                    <a:pt x="680707" y="720701"/>
                    <a:pt x="693640" y="714168"/>
                  </a:cubicBezTo>
                  <a:close/>
                  <a:moveTo>
                    <a:pt x="717638" y="589775"/>
                  </a:moveTo>
                  <a:cubicBezTo>
                    <a:pt x="726838" y="589775"/>
                    <a:pt x="734137" y="592308"/>
                    <a:pt x="739537" y="597375"/>
                  </a:cubicBezTo>
                  <a:cubicBezTo>
                    <a:pt x="744936" y="602441"/>
                    <a:pt x="747636" y="608574"/>
                    <a:pt x="747636" y="615774"/>
                  </a:cubicBezTo>
                  <a:cubicBezTo>
                    <a:pt x="747636" y="624307"/>
                    <a:pt x="742037" y="632906"/>
                    <a:pt x="730837" y="641572"/>
                  </a:cubicBezTo>
                  <a:lnTo>
                    <a:pt x="715638" y="653171"/>
                  </a:lnTo>
                  <a:lnTo>
                    <a:pt x="701839" y="637172"/>
                  </a:lnTo>
                  <a:cubicBezTo>
                    <a:pt x="693306" y="627306"/>
                    <a:pt x="689040" y="618907"/>
                    <a:pt x="689040" y="611974"/>
                  </a:cubicBezTo>
                  <a:cubicBezTo>
                    <a:pt x="689040" y="606108"/>
                    <a:pt x="691573" y="600941"/>
                    <a:pt x="696639" y="596475"/>
                  </a:cubicBezTo>
                  <a:cubicBezTo>
                    <a:pt x="701706" y="592008"/>
                    <a:pt x="708705" y="589775"/>
                    <a:pt x="717638" y="589775"/>
                  </a:cubicBezTo>
                  <a:close/>
                  <a:moveTo>
                    <a:pt x="894195" y="555177"/>
                  </a:moveTo>
                  <a:lnTo>
                    <a:pt x="894195" y="848359"/>
                  </a:lnTo>
                  <a:lnTo>
                    <a:pt x="949191" y="848359"/>
                  </a:lnTo>
                  <a:lnTo>
                    <a:pt x="949191" y="617574"/>
                  </a:lnTo>
                  <a:lnTo>
                    <a:pt x="1007188" y="848359"/>
                  </a:lnTo>
                  <a:lnTo>
                    <a:pt x="1064184" y="848359"/>
                  </a:lnTo>
                  <a:lnTo>
                    <a:pt x="1122381" y="617574"/>
                  </a:lnTo>
                  <a:lnTo>
                    <a:pt x="1122381" y="848359"/>
                  </a:lnTo>
                  <a:lnTo>
                    <a:pt x="1177377" y="848359"/>
                  </a:lnTo>
                  <a:lnTo>
                    <a:pt x="1177377" y="555177"/>
                  </a:lnTo>
                  <a:lnTo>
                    <a:pt x="1088583" y="555177"/>
                  </a:lnTo>
                  <a:lnTo>
                    <a:pt x="1035986" y="755165"/>
                  </a:lnTo>
                  <a:lnTo>
                    <a:pt x="982789" y="555177"/>
                  </a:lnTo>
                  <a:close/>
                  <a:moveTo>
                    <a:pt x="324295" y="555177"/>
                  </a:moveTo>
                  <a:lnTo>
                    <a:pt x="324295" y="848359"/>
                  </a:lnTo>
                  <a:lnTo>
                    <a:pt x="383491" y="848359"/>
                  </a:lnTo>
                  <a:lnTo>
                    <a:pt x="383491" y="759765"/>
                  </a:lnTo>
                  <a:lnTo>
                    <a:pt x="431488" y="710768"/>
                  </a:lnTo>
                  <a:lnTo>
                    <a:pt x="512083" y="848359"/>
                  </a:lnTo>
                  <a:lnTo>
                    <a:pt x="588679" y="848359"/>
                  </a:lnTo>
                  <a:lnTo>
                    <a:pt x="472286" y="669370"/>
                  </a:lnTo>
                  <a:lnTo>
                    <a:pt x="582679" y="555177"/>
                  </a:lnTo>
                  <a:lnTo>
                    <a:pt x="503084" y="555177"/>
                  </a:lnTo>
                  <a:lnTo>
                    <a:pt x="383491" y="685369"/>
                  </a:lnTo>
                  <a:lnTo>
                    <a:pt x="383491" y="555177"/>
                  </a:lnTo>
                  <a:close/>
                  <a:moveTo>
                    <a:pt x="716238" y="550178"/>
                  </a:moveTo>
                  <a:cubicBezTo>
                    <a:pt x="689973" y="550178"/>
                    <a:pt x="669741" y="556344"/>
                    <a:pt x="655542" y="568677"/>
                  </a:cubicBezTo>
                  <a:cubicBezTo>
                    <a:pt x="641343" y="581009"/>
                    <a:pt x="634243" y="596042"/>
                    <a:pt x="634243" y="613774"/>
                  </a:cubicBezTo>
                  <a:cubicBezTo>
                    <a:pt x="634243" y="623373"/>
                    <a:pt x="636776" y="633539"/>
                    <a:pt x="641843" y="644272"/>
                  </a:cubicBezTo>
                  <a:cubicBezTo>
                    <a:pt x="646909" y="655005"/>
                    <a:pt x="654442" y="666304"/>
                    <a:pt x="664441" y="678170"/>
                  </a:cubicBezTo>
                  <a:cubicBezTo>
                    <a:pt x="642176" y="689236"/>
                    <a:pt x="625444" y="702268"/>
                    <a:pt x="614244" y="717268"/>
                  </a:cubicBezTo>
                  <a:cubicBezTo>
                    <a:pt x="603045" y="732267"/>
                    <a:pt x="597445" y="749166"/>
                    <a:pt x="597445" y="767964"/>
                  </a:cubicBezTo>
                  <a:cubicBezTo>
                    <a:pt x="597445" y="788630"/>
                    <a:pt x="604578" y="806895"/>
                    <a:pt x="618844" y="822761"/>
                  </a:cubicBezTo>
                  <a:cubicBezTo>
                    <a:pt x="637243" y="843293"/>
                    <a:pt x="664708" y="853559"/>
                    <a:pt x="701239" y="853559"/>
                  </a:cubicBezTo>
                  <a:cubicBezTo>
                    <a:pt x="719638" y="853559"/>
                    <a:pt x="735504" y="851026"/>
                    <a:pt x="748836" y="845960"/>
                  </a:cubicBezTo>
                  <a:cubicBezTo>
                    <a:pt x="762169" y="840893"/>
                    <a:pt x="774768" y="833027"/>
                    <a:pt x="786634" y="822361"/>
                  </a:cubicBezTo>
                  <a:cubicBezTo>
                    <a:pt x="801966" y="836627"/>
                    <a:pt x="817965" y="847826"/>
                    <a:pt x="834631" y="855959"/>
                  </a:cubicBezTo>
                  <a:lnTo>
                    <a:pt x="868629" y="812562"/>
                  </a:lnTo>
                  <a:cubicBezTo>
                    <a:pt x="863962" y="810295"/>
                    <a:pt x="856663" y="805662"/>
                    <a:pt x="846730" y="798663"/>
                  </a:cubicBezTo>
                  <a:cubicBezTo>
                    <a:pt x="836798" y="791663"/>
                    <a:pt x="828698" y="785230"/>
                    <a:pt x="822432" y="779364"/>
                  </a:cubicBezTo>
                  <a:cubicBezTo>
                    <a:pt x="826698" y="773764"/>
                    <a:pt x="830698" y="766798"/>
                    <a:pt x="834431" y="758465"/>
                  </a:cubicBezTo>
                  <a:cubicBezTo>
                    <a:pt x="838164" y="750132"/>
                    <a:pt x="842564" y="736966"/>
                    <a:pt x="847630" y="718967"/>
                  </a:cubicBezTo>
                  <a:lnTo>
                    <a:pt x="796833" y="707368"/>
                  </a:lnTo>
                  <a:cubicBezTo>
                    <a:pt x="793367" y="721101"/>
                    <a:pt x="789234" y="732233"/>
                    <a:pt x="784434" y="740766"/>
                  </a:cubicBezTo>
                  <a:lnTo>
                    <a:pt x="743637" y="686969"/>
                  </a:lnTo>
                  <a:cubicBezTo>
                    <a:pt x="765102" y="673504"/>
                    <a:pt x="779368" y="661438"/>
                    <a:pt x="786434" y="650772"/>
                  </a:cubicBezTo>
                  <a:cubicBezTo>
                    <a:pt x="793500" y="640106"/>
                    <a:pt x="797033" y="628840"/>
                    <a:pt x="797033" y="616974"/>
                  </a:cubicBezTo>
                  <a:cubicBezTo>
                    <a:pt x="797033" y="598308"/>
                    <a:pt x="789900" y="582509"/>
                    <a:pt x="775635" y="569577"/>
                  </a:cubicBezTo>
                  <a:cubicBezTo>
                    <a:pt x="761369" y="556644"/>
                    <a:pt x="741570" y="550178"/>
                    <a:pt x="716238" y="550178"/>
                  </a:cubicBezTo>
                  <a:close/>
                  <a:moveTo>
                    <a:pt x="744362" y="0"/>
                  </a:moveTo>
                  <a:cubicBezTo>
                    <a:pt x="1155462" y="0"/>
                    <a:pt x="1488724" y="310315"/>
                    <a:pt x="1488724" y="693108"/>
                  </a:cubicBezTo>
                  <a:cubicBezTo>
                    <a:pt x="1488724" y="1075901"/>
                    <a:pt x="1155462" y="1386216"/>
                    <a:pt x="744362" y="1386216"/>
                  </a:cubicBezTo>
                  <a:cubicBezTo>
                    <a:pt x="333262" y="1386216"/>
                    <a:pt x="0" y="1075901"/>
                    <a:pt x="0" y="693108"/>
                  </a:cubicBezTo>
                  <a:cubicBezTo>
                    <a:pt x="0" y="310315"/>
                    <a:pt x="333262" y="0"/>
                    <a:pt x="744362" y="0"/>
                  </a:cubicBezTo>
                  <a:close/>
                </a:path>
              </a:pathLst>
            </a:custGeom>
            <a:ln w="53975" cap="rnd">
              <a:solidFill>
                <a:schemeClr val="bg1"/>
              </a:solidFill>
              <a:prstDash val="solid"/>
            </a:ln>
            <a:effectLst>
              <a:outerShdw sx="1000" sy="1000" algn="bl" rotWithShape="0">
                <a:srgbClr val="000000"/>
              </a:outerShdw>
            </a:effectLst>
            <a:extLst>
              <a:ext uri="{909E8E84-426E-40DD-AFC4-6F175D3DCCD1}">
                <a14:hiddenFill xmlns:a14="http://schemas.microsoft.com/office/drawing/2010/main">
                  <a:solidFill>
                    <a:srgbClr val="FFFFFF"/>
                  </a:solidFill>
                </a14:hiddenFill>
              </a:ext>
            </a:extLst>
          </p:spPr>
        </p:pic>
      </p:grpSp>
      <p:sp>
        <p:nvSpPr>
          <p:cNvPr id="3" name="Freeform 2">
            <a:extLst>
              <a:ext uri="{FF2B5EF4-FFF2-40B4-BE49-F238E27FC236}">
                <a16:creationId xmlns:a16="http://schemas.microsoft.com/office/drawing/2014/main" id="{5745F1F1-42AE-065B-64E4-59F1486E246D}"/>
              </a:ext>
            </a:extLst>
          </p:cNvPr>
          <p:cNvSpPr/>
          <p:nvPr/>
        </p:nvSpPr>
        <p:spPr>
          <a:xfrm>
            <a:off x="0" y="-1974342"/>
            <a:ext cx="1481428" cy="18127083"/>
          </a:xfrm>
          <a:custGeom>
            <a:avLst/>
            <a:gdLst>
              <a:gd name="connsiteX0" fmla="*/ 1773841 w 1773841"/>
              <a:gd name="connsiteY0" fmla="*/ 0 h 15819120"/>
              <a:gd name="connsiteX1" fmla="*/ 1773841 w 1773841"/>
              <a:gd name="connsiteY1" fmla="*/ 6233093 h 15819120"/>
              <a:gd name="connsiteX2" fmla="*/ 909496 w 1773841"/>
              <a:gd name="connsiteY2" fmla="*/ 7129609 h 15819120"/>
              <a:gd name="connsiteX3" fmla="*/ 909496 w 1773841"/>
              <a:gd name="connsiteY3" fmla="*/ 7272960 h 15819120"/>
              <a:gd name="connsiteX4" fmla="*/ 1773841 w 1773841"/>
              <a:gd name="connsiteY4" fmla="*/ 8169476 h 15819120"/>
              <a:gd name="connsiteX5" fmla="*/ 1773841 w 1773841"/>
              <a:gd name="connsiteY5" fmla="*/ 15819120 h 15819120"/>
              <a:gd name="connsiteX6" fmla="*/ 0 w 1773841"/>
              <a:gd name="connsiteY6" fmla="*/ 15819120 h 15819120"/>
              <a:gd name="connsiteX7" fmla="*/ 0 w 1773841"/>
              <a:gd name="connsiteY7" fmla="*/ 0 h 15819120"/>
              <a:gd name="connsiteX0" fmla="*/ 1773841 w 1773841"/>
              <a:gd name="connsiteY0" fmla="*/ 0 h 15819120"/>
              <a:gd name="connsiteX1" fmla="*/ 1773841 w 1773841"/>
              <a:gd name="connsiteY1" fmla="*/ 6233093 h 15819120"/>
              <a:gd name="connsiteX2" fmla="*/ 909496 w 1773841"/>
              <a:gd name="connsiteY2" fmla="*/ 7129609 h 15819120"/>
              <a:gd name="connsiteX3" fmla="*/ 909496 w 1773841"/>
              <a:gd name="connsiteY3" fmla="*/ 7272960 h 15819120"/>
              <a:gd name="connsiteX4" fmla="*/ 1773841 w 1773841"/>
              <a:gd name="connsiteY4" fmla="*/ 8169476 h 15819120"/>
              <a:gd name="connsiteX5" fmla="*/ 1773841 w 1773841"/>
              <a:gd name="connsiteY5" fmla="*/ 15819120 h 15819120"/>
              <a:gd name="connsiteX6" fmla="*/ 0 w 1773841"/>
              <a:gd name="connsiteY6" fmla="*/ 15819120 h 15819120"/>
              <a:gd name="connsiteX7" fmla="*/ 0 w 1773841"/>
              <a:gd name="connsiteY7" fmla="*/ 0 h 15819120"/>
              <a:gd name="connsiteX8" fmla="*/ 1773841 w 1773841"/>
              <a:gd name="connsiteY8" fmla="*/ 0 h 15819120"/>
              <a:gd name="connsiteX0" fmla="*/ 1773841 w 1773841"/>
              <a:gd name="connsiteY0" fmla="*/ 0 h 15819120"/>
              <a:gd name="connsiteX1" fmla="*/ 1773841 w 1773841"/>
              <a:gd name="connsiteY1" fmla="*/ 6233093 h 15819120"/>
              <a:gd name="connsiteX2" fmla="*/ 909496 w 1773841"/>
              <a:gd name="connsiteY2" fmla="*/ 7129609 h 15819120"/>
              <a:gd name="connsiteX3" fmla="*/ 909496 w 1773841"/>
              <a:gd name="connsiteY3" fmla="*/ 7272960 h 15819120"/>
              <a:gd name="connsiteX4" fmla="*/ 1773841 w 1773841"/>
              <a:gd name="connsiteY4" fmla="*/ 8169476 h 15819120"/>
              <a:gd name="connsiteX5" fmla="*/ 1773841 w 1773841"/>
              <a:gd name="connsiteY5" fmla="*/ 15819120 h 15819120"/>
              <a:gd name="connsiteX6" fmla="*/ 0 w 1773841"/>
              <a:gd name="connsiteY6" fmla="*/ 15819120 h 15819120"/>
              <a:gd name="connsiteX7" fmla="*/ 0 w 1773841"/>
              <a:gd name="connsiteY7" fmla="*/ 0 h 15819120"/>
              <a:gd name="connsiteX8" fmla="*/ 1773841 w 1773841"/>
              <a:gd name="connsiteY8" fmla="*/ 0 h 15819120"/>
              <a:gd name="connsiteX0" fmla="*/ 1773841 w 1777714"/>
              <a:gd name="connsiteY0" fmla="*/ 0 h 15819120"/>
              <a:gd name="connsiteX1" fmla="*/ 1773841 w 1777714"/>
              <a:gd name="connsiteY1" fmla="*/ 6233093 h 15819120"/>
              <a:gd name="connsiteX2" fmla="*/ 909496 w 1777714"/>
              <a:gd name="connsiteY2" fmla="*/ 7129609 h 15819120"/>
              <a:gd name="connsiteX3" fmla="*/ 909496 w 1777714"/>
              <a:gd name="connsiteY3" fmla="*/ 7272960 h 15819120"/>
              <a:gd name="connsiteX4" fmla="*/ 1773841 w 1777714"/>
              <a:gd name="connsiteY4" fmla="*/ 8169476 h 15819120"/>
              <a:gd name="connsiteX5" fmla="*/ 1773841 w 1777714"/>
              <a:gd name="connsiteY5" fmla="*/ 15819120 h 15819120"/>
              <a:gd name="connsiteX6" fmla="*/ 0 w 1777714"/>
              <a:gd name="connsiteY6" fmla="*/ 15819120 h 15819120"/>
              <a:gd name="connsiteX7" fmla="*/ 0 w 1777714"/>
              <a:gd name="connsiteY7" fmla="*/ 0 h 15819120"/>
              <a:gd name="connsiteX8" fmla="*/ 1773841 w 1777714"/>
              <a:gd name="connsiteY8" fmla="*/ 0 h 15819120"/>
              <a:gd name="connsiteX0" fmla="*/ 1773841 w 1777714"/>
              <a:gd name="connsiteY0" fmla="*/ 0 h 15819120"/>
              <a:gd name="connsiteX1" fmla="*/ 1773841 w 1777714"/>
              <a:gd name="connsiteY1" fmla="*/ 6233093 h 15819120"/>
              <a:gd name="connsiteX2" fmla="*/ 909496 w 1777714"/>
              <a:gd name="connsiteY2" fmla="*/ 7129609 h 15819120"/>
              <a:gd name="connsiteX3" fmla="*/ 909496 w 1777714"/>
              <a:gd name="connsiteY3" fmla="*/ 7272960 h 15819120"/>
              <a:gd name="connsiteX4" fmla="*/ 1773841 w 1777714"/>
              <a:gd name="connsiteY4" fmla="*/ 8169476 h 15819120"/>
              <a:gd name="connsiteX5" fmla="*/ 1773841 w 1777714"/>
              <a:gd name="connsiteY5" fmla="*/ 15819120 h 15819120"/>
              <a:gd name="connsiteX6" fmla="*/ 0 w 1777714"/>
              <a:gd name="connsiteY6" fmla="*/ 15819120 h 15819120"/>
              <a:gd name="connsiteX7" fmla="*/ 0 w 1777714"/>
              <a:gd name="connsiteY7" fmla="*/ 0 h 15819120"/>
              <a:gd name="connsiteX8" fmla="*/ 1773841 w 1777714"/>
              <a:gd name="connsiteY8" fmla="*/ 0 h 15819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7714" h="15819120">
                <a:moveTo>
                  <a:pt x="1773841" y="0"/>
                </a:moveTo>
                <a:cubicBezTo>
                  <a:pt x="1773841" y="2077698"/>
                  <a:pt x="1782556" y="5985053"/>
                  <a:pt x="1773841" y="6233093"/>
                </a:cubicBezTo>
                <a:cubicBezTo>
                  <a:pt x="1765126" y="6481133"/>
                  <a:pt x="909747" y="6822304"/>
                  <a:pt x="909496" y="7129609"/>
                </a:cubicBezTo>
                <a:cubicBezTo>
                  <a:pt x="909245" y="7436914"/>
                  <a:pt x="909245" y="6880986"/>
                  <a:pt x="909496" y="7272960"/>
                </a:cubicBezTo>
                <a:cubicBezTo>
                  <a:pt x="909747" y="7664934"/>
                  <a:pt x="1773593" y="7819837"/>
                  <a:pt x="1773841" y="8169476"/>
                </a:cubicBezTo>
                <a:cubicBezTo>
                  <a:pt x="1774089" y="8519115"/>
                  <a:pt x="1773841" y="13269239"/>
                  <a:pt x="1773841" y="15819120"/>
                </a:cubicBezTo>
                <a:lnTo>
                  <a:pt x="0" y="15819120"/>
                </a:lnTo>
                <a:lnTo>
                  <a:pt x="0" y="0"/>
                </a:lnTo>
                <a:lnTo>
                  <a:pt x="1773841"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defTabSz="761970"/>
            <a:endParaRPr lang="en-GB" sz="1500">
              <a:solidFill>
                <a:prstClr val="white"/>
              </a:solidFill>
              <a:latin typeface="Calibri" panose="020F0502020204030204"/>
            </a:endParaRPr>
          </a:p>
        </p:txBody>
      </p:sp>
      <p:pic>
        <p:nvPicPr>
          <p:cNvPr id="52" name="Picture 51">
            <a:extLst>
              <a:ext uri="{FF2B5EF4-FFF2-40B4-BE49-F238E27FC236}">
                <a16:creationId xmlns:a16="http://schemas.microsoft.com/office/drawing/2014/main" id="{E473EB28-CD2B-35FD-3ED1-4627A6962F85}"/>
              </a:ext>
            </a:extLst>
          </p:cNvPr>
          <p:cNvPicPr>
            <a:picLocks noChangeAspect="1"/>
          </p:cNvPicPr>
          <p:nvPr/>
        </p:nvPicPr>
        <p:blipFill>
          <a:blip r:embed="rId3" cstate="email">
            <a:alphaModFix amt="85000"/>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a:xfrm>
            <a:off x="142894" y="1296348"/>
            <a:ext cx="1068059" cy="1022154"/>
          </a:xfrm>
          <a:custGeom>
            <a:avLst/>
            <a:gdLst/>
            <a:ahLst/>
            <a:cxnLst/>
            <a:rect l="l" t="t" r="r" b="b"/>
            <a:pathLst>
              <a:path w="1486412" h="1422526">
                <a:moveTo>
                  <a:pt x="491851" y="655834"/>
                </a:moveTo>
                <a:lnTo>
                  <a:pt x="491851" y="868221"/>
                </a:lnTo>
                <a:lnTo>
                  <a:pt x="548048" y="868221"/>
                </a:lnTo>
                <a:lnTo>
                  <a:pt x="548048" y="655834"/>
                </a:lnTo>
                <a:close/>
                <a:moveTo>
                  <a:pt x="1159797" y="651034"/>
                </a:moveTo>
                <a:cubicBezTo>
                  <a:pt x="1129265" y="651034"/>
                  <a:pt x="1106733" y="657300"/>
                  <a:pt x="1092201" y="669833"/>
                </a:cubicBezTo>
                <a:cubicBezTo>
                  <a:pt x="1077668" y="682365"/>
                  <a:pt x="1070402" y="697831"/>
                  <a:pt x="1070402" y="716230"/>
                </a:cubicBezTo>
                <a:cubicBezTo>
                  <a:pt x="1070402" y="736629"/>
                  <a:pt x="1078802" y="752561"/>
                  <a:pt x="1095601" y="764027"/>
                </a:cubicBezTo>
                <a:cubicBezTo>
                  <a:pt x="1107733" y="772293"/>
                  <a:pt x="1136465" y="781426"/>
                  <a:pt x="1181795" y="791425"/>
                </a:cubicBezTo>
                <a:cubicBezTo>
                  <a:pt x="1191528" y="793692"/>
                  <a:pt x="1197794" y="796158"/>
                  <a:pt x="1200594" y="798825"/>
                </a:cubicBezTo>
                <a:cubicBezTo>
                  <a:pt x="1203261" y="801625"/>
                  <a:pt x="1204594" y="805158"/>
                  <a:pt x="1204594" y="809424"/>
                </a:cubicBezTo>
                <a:cubicBezTo>
                  <a:pt x="1204594" y="815691"/>
                  <a:pt x="1202127" y="820690"/>
                  <a:pt x="1197194" y="824423"/>
                </a:cubicBezTo>
                <a:cubicBezTo>
                  <a:pt x="1189861" y="829756"/>
                  <a:pt x="1178929" y="832423"/>
                  <a:pt x="1164396" y="832423"/>
                </a:cubicBezTo>
                <a:cubicBezTo>
                  <a:pt x="1151197" y="832423"/>
                  <a:pt x="1140931" y="829590"/>
                  <a:pt x="1133598" y="823923"/>
                </a:cubicBezTo>
                <a:cubicBezTo>
                  <a:pt x="1126265" y="818257"/>
                  <a:pt x="1121399" y="809958"/>
                  <a:pt x="1118999" y="799025"/>
                </a:cubicBezTo>
                <a:lnTo>
                  <a:pt x="1062603" y="807624"/>
                </a:lnTo>
                <a:cubicBezTo>
                  <a:pt x="1067802" y="827756"/>
                  <a:pt x="1078835" y="843689"/>
                  <a:pt x="1095701" y="855421"/>
                </a:cubicBezTo>
                <a:cubicBezTo>
                  <a:pt x="1112566" y="867154"/>
                  <a:pt x="1135465" y="873020"/>
                  <a:pt x="1164396" y="873020"/>
                </a:cubicBezTo>
                <a:cubicBezTo>
                  <a:pt x="1196261" y="873020"/>
                  <a:pt x="1220326" y="866021"/>
                  <a:pt x="1236592" y="852022"/>
                </a:cubicBezTo>
                <a:cubicBezTo>
                  <a:pt x="1252858" y="838023"/>
                  <a:pt x="1260991" y="821290"/>
                  <a:pt x="1260991" y="801825"/>
                </a:cubicBezTo>
                <a:cubicBezTo>
                  <a:pt x="1260991" y="783959"/>
                  <a:pt x="1255124" y="770027"/>
                  <a:pt x="1243392" y="760027"/>
                </a:cubicBezTo>
                <a:cubicBezTo>
                  <a:pt x="1231526" y="750161"/>
                  <a:pt x="1210627" y="741828"/>
                  <a:pt x="1180695" y="735029"/>
                </a:cubicBezTo>
                <a:cubicBezTo>
                  <a:pt x="1150764" y="728229"/>
                  <a:pt x="1133265" y="722963"/>
                  <a:pt x="1128199" y="719230"/>
                </a:cubicBezTo>
                <a:cubicBezTo>
                  <a:pt x="1124465" y="716430"/>
                  <a:pt x="1122599" y="713030"/>
                  <a:pt x="1122599" y="709030"/>
                </a:cubicBezTo>
                <a:cubicBezTo>
                  <a:pt x="1122599" y="704364"/>
                  <a:pt x="1124732" y="700564"/>
                  <a:pt x="1128999" y="697631"/>
                </a:cubicBezTo>
                <a:cubicBezTo>
                  <a:pt x="1135398" y="693498"/>
                  <a:pt x="1145998" y="691431"/>
                  <a:pt x="1160797" y="691431"/>
                </a:cubicBezTo>
                <a:cubicBezTo>
                  <a:pt x="1172529" y="691431"/>
                  <a:pt x="1181562" y="693631"/>
                  <a:pt x="1187895" y="698031"/>
                </a:cubicBezTo>
                <a:cubicBezTo>
                  <a:pt x="1194228" y="702431"/>
                  <a:pt x="1198528" y="708764"/>
                  <a:pt x="1200794" y="717030"/>
                </a:cubicBezTo>
                <a:lnTo>
                  <a:pt x="1253791" y="707230"/>
                </a:lnTo>
                <a:cubicBezTo>
                  <a:pt x="1248458" y="688698"/>
                  <a:pt x="1238725" y="674699"/>
                  <a:pt x="1224593" y="665233"/>
                </a:cubicBezTo>
                <a:cubicBezTo>
                  <a:pt x="1210460" y="655767"/>
                  <a:pt x="1188862" y="651034"/>
                  <a:pt x="1159797" y="651034"/>
                </a:cubicBezTo>
                <a:close/>
                <a:moveTo>
                  <a:pt x="944396" y="651034"/>
                </a:moveTo>
                <a:cubicBezTo>
                  <a:pt x="912798" y="651034"/>
                  <a:pt x="887733" y="660800"/>
                  <a:pt x="869200" y="680332"/>
                </a:cubicBezTo>
                <a:cubicBezTo>
                  <a:pt x="850668" y="699864"/>
                  <a:pt x="841402" y="727163"/>
                  <a:pt x="841402" y="762227"/>
                </a:cubicBezTo>
                <a:cubicBezTo>
                  <a:pt x="841402" y="796892"/>
                  <a:pt x="850635" y="824023"/>
                  <a:pt x="869100" y="843622"/>
                </a:cubicBezTo>
                <a:cubicBezTo>
                  <a:pt x="887566" y="863221"/>
                  <a:pt x="912331" y="873020"/>
                  <a:pt x="943396" y="873020"/>
                </a:cubicBezTo>
                <a:cubicBezTo>
                  <a:pt x="970728" y="873020"/>
                  <a:pt x="992526" y="866554"/>
                  <a:pt x="1008792" y="853622"/>
                </a:cubicBezTo>
                <a:cubicBezTo>
                  <a:pt x="1025057" y="840689"/>
                  <a:pt x="1036057" y="821557"/>
                  <a:pt x="1041790" y="796225"/>
                </a:cubicBezTo>
                <a:lnTo>
                  <a:pt x="986593" y="786826"/>
                </a:lnTo>
                <a:cubicBezTo>
                  <a:pt x="983793" y="801625"/>
                  <a:pt x="978994" y="812057"/>
                  <a:pt x="972194" y="818124"/>
                </a:cubicBezTo>
                <a:cubicBezTo>
                  <a:pt x="965395" y="824190"/>
                  <a:pt x="956662" y="827223"/>
                  <a:pt x="945996" y="827223"/>
                </a:cubicBezTo>
                <a:cubicBezTo>
                  <a:pt x="931730" y="827223"/>
                  <a:pt x="920364" y="822023"/>
                  <a:pt x="911898" y="811624"/>
                </a:cubicBezTo>
                <a:cubicBezTo>
                  <a:pt x="903432" y="801225"/>
                  <a:pt x="899199" y="783426"/>
                  <a:pt x="899199" y="758227"/>
                </a:cubicBezTo>
                <a:cubicBezTo>
                  <a:pt x="899199" y="735562"/>
                  <a:pt x="903365" y="719396"/>
                  <a:pt x="911698" y="709730"/>
                </a:cubicBezTo>
                <a:cubicBezTo>
                  <a:pt x="920031" y="700064"/>
                  <a:pt x="931197" y="695231"/>
                  <a:pt x="945196" y="695231"/>
                </a:cubicBezTo>
                <a:cubicBezTo>
                  <a:pt x="955728" y="695231"/>
                  <a:pt x="964295" y="698031"/>
                  <a:pt x="970894" y="703631"/>
                </a:cubicBezTo>
                <a:cubicBezTo>
                  <a:pt x="977494" y="709230"/>
                  <a:pt x="981727" y="717563"/>
                  <a:pt x="983593" y="728629"/>
                </a:cubicBezTo>
                <a:lnTo>
                  <a:pt x="1038990" y="718630"/>
                </a:lnTo>
                <a:cubicBezTo>
                  <a:pt x="1032324" y="695831"/>
                  <a:pt x="1021358" y="678866"/>
                  <a:pt x="1006092" y="667733"/>
                </a:cubicBezTo>
                <a:cubicBezTo>
                  <a:pt x="990826" y="656600"/>
                  <a:pt x="970261" y="651034"/>
                  <a:pt x="944396" y="651034"/>
                </a:cubicBezTo>
                <a:close/>
                <a:moveTo>
                  <a:pt x="727944" y="651034"/>
                </a:moveTo>
                <a:cubicBezTo>
                  <a:pt x="699812" y="651034"/>
                  <a:pt x="676480" y="663033"/>
                  <a:pt x="657948" y="687032"/>
                </a:cubicBezTo>
                <a:lnTo>
                  <a:pt x="657948" y="655834"/>
                </a:lnTo>
                <a:lnTo>
                  <a:pt x="605751" y="655834"/>
                </a:lnTo>
                <a:lnTo>
                  <a:pt x="605751" y="868221"/>
                </a:lnTo>
                <a:lnTo>
                  <a:pt x="661948" y="868221"/>
                </a:lnTo>
                <a:lnTo>
                  <a:pt x="661948" y="772027"/>
                </a:lnTo>
                <a:cubicBezTo>
                  <a:pt x="661948" y="748295"/>
                  <a:pt x="663381" y="732029"/>
                  <a:pt x="666248" y="723229"/>
                </a:cubicBezTo>
                <a:cubicBezTo>
                  <a:pt x="669114" y="714430"/>
                  <a:pt x="674414" y="707364"/>
                  <a:pt x="682147" y="702031"/>
                </a:cubicBezTo>
                <a:cubicBezTo>
                  <a:pt x="689880" y="696698"/>
                  <a:pt x="698612" y="694031"/>
                  <a:pt x="708345" y="694031"/>
                </a:cubicBezTo>
                <a:cubicBezTo>
                  <a:pt x="715945" y="694031"/>
                  <a:pt x="722444" y="695898"/>
                  <a:pt x="727844" y="699631"/>
                </a:cubicBezTo>
                <a:cubicBezTo>
                  <a:pt x="733244" y="703364"/>
                  <a:pt x="737143" y="708597"/>
                  <a:pt x="739543" y="715330"/>
                </a:cubicBezTo>
                <a:cubicBezTo>
                  <a:pt x="741943" y="722063"/>
                  <a:pt x="743143" y="736895"/>
                  <a:pt x="743143" y="759827"/>
                </a:cubicBezTo>
                <a:lnTo>
                  <a:pt x="743143" y="868221"/>
                </a:lnTo>
                <a:lnTo>
                  <a:pt x="799340" y="868221"/>
                </a:lnTo>
                <a:lnTo>
                  <a:pt x="799340" y="736229"/>
                </a:lnTo>
                <a:cubicBezTo>
                  <a:pt x="799340" y="719830"/>
                  <a:pt x="798306" y="707230"/>
                  <a:pt x="796240" y="698431"/>
                </a:cubicBezTo>
                <a:cubicBezTo>
                  <a:pt x="794173" y="689632"/>
                  <a:pt x="790507" y="681765"/>
                  <a:pt x="785240" y="674832"/>
                </a:cubicBezTo>
                <a:cubicBezTo>
                  <a:pt x="779974" y="667900"/>
                  <a:pt x="772208" y="662200"/>
                  <a:pt x="761942" y="657733"/>
                </a:cubicBezTo>
                <a:cubicBezTo>
                  <a:pt x="751676" y="653267"/>
                  <a:pt x="740343" y="651034"/>
                  <a:pt x="727944" y="651034"/>
                </a:cubicBezTo>
                <a:close/>
                <a:moveTo>
                  <a:pt x="246201" y="577438"/>
                </a:moveTo>
                <a:lnTo>
                  <a:pt x="246201" y="868221"/>
                </a:lnTo>
                <a:lnTo>
                  <a:pt x="452589" y="868221"/>
                </a:lnTo>
                <a:lnTo>
                  <a:pt x="452589" y="818824"/>
                </a:lnTo>
                <a:lnTo>
                  <a:pt x="305398" y="818824"/>
                </a:lnTo>
                <a:lnTo>
                  <a:pt x="305398" y="577438"/>
                </a:lnTo>
                <a:close/>
                <a:moveTo>
                  <a:pt x="491851" y="575039"/>
                </a:moveTo>
                <a:lnTo>
                  <a:pt x="491851" y="627035"/>
                </a:lnTo>
                <a:lnTo>
                  <a:pt x="548048" y="627035"/>
                </a:lnTo>
                <a:lnTo>
                  <a:pt x="548048" y="575039"/>
                </a:lnTo>
                <a:close/>
                <a:moveTo>
                  <a:pt x="743206" y="0"/>
                </a:moveTo>
                <a:cubicBezTo>
                  <a:pt x="1153667" y="0"/>
                  <a:pt x="1486412" y="318443"/>
                  <a:pt x="1486412" y="711263"/>
                </a:cubicBezTo>
                <a:cubicBezTo>
                  <a:pt x="1486412" y="1104083"/>
                  <a:pt x="1153667" y="1422526"/>
                  <a:pt x="743206" y="1422526"/>
                </a:cubicBezTo>
                <a:cubicBezTo>
                  <a:pt x="332745" y="1422526"/>
                  <a:pt x="0" y="1104083"/>
                  <a:pt x="0" y="711263"/>
                </a:cubicBezTo>
                <a:cubicBezTo>
                  <a:pt x="0" y="318443"/>
                  <a:pt x="332745" y="0"/>
                  <a:pt x="743206" y="0"/>
                </a:cubicBezTo>
                <a:close/>
              </a:path>
            </a:pathLst>
          </a:custGeom>
          <a:ln w="190500" cap="rnd">
            <a:noFill/>
            <a:prstDash val="solid"/>
          </a:ln>
          <a:effectLst>
            <a:outerShdw blurRad="127000" sx="1000" sy="1000" algn="bl" rotWithShape="0">
              <a:srgbClr val="000000"/>
            </a:outerShdw>
          </a:effectLst>
        </p:spPr>
      </p:pic>
      <p:pic>
        <p:nvPicPr>
          <p:cNvPr id="51" name="Picture 50">
            <a:extLst>
              <a:ext uri="{FF2B5EF4-FFF2-40B4-BE49-F238E27FC236}">
                <a16:creationId xmlns:a16="http://schemas.microsoft.com/office/drawing/2014/main" id="{F3F6713E-6B52-5D5F-2D04-2F9EF461BF48}"/>
              </a:ext>
            </a:extLst>
          </p:cNvPr>
          <p:cNvPicPr>
            <a:picLocks noChangeAspect="1"/>
          </p:cNvPicPr>
          <p:nvPr/>
        </p:nvPicPr>
        <p:blipFill>
          <a:blip r:embed="rId10" cstate="email">
            <a:alphaModFix amt="85000"/>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141113" y="2385742"/>
            <a:ext cx="1077588" cy="1040695"/>
          </a:xfrm>
          <a:custGeom>
            <a:avLst/>
            <a:gdLst/>
            <a:ahLst/>
            <a:cxnLst/>
            <a:rect l="l" t="t" r="r" b="b"/>
            <a:pathLst>
              <a:path w="1475716" h="1425192">
                <a:moveTo>
                  <a:pt x="523390" y="694660"/>
                </a:moveTo>
                <a:cubicBezTo>
                  <a:pt x="536010" y="694660"/>
                  <a:pt x="546593" y="699478"/>
                  <a:pt x="555139" y="709115"/>
                </a:cubicBezTo>
                <a:cubicBezTo>
                  <a:pt x="563686" y="718751"/>
                  <a:pt x="567960" y="732518"/>
                  <a:pt x="567960" y="750415"/>
                </a:cubicBezTo>
                <a:cubicBezTo>
                  <a:pt x="567960" y="768770"/>
                  <a:pt x="563686" y="782766"/>
                  <a:pt x="555139" y="792403"/>
                </a:cubicBezTo>
                <a:cubicBezTo>
                  <a:pt x="546593" y="802039"/>
                  <a:pt x="536010" y="806858"/>
                  <a:pt x="523390" y="806858"/>
                </a:cubicBezTo>
                <a:cubicBezTo>
                  <a:pt x="510771" y="806858"/>
                  <a:pt x="500159" y="802039"/>
                  <a:pt x="491555" y="792403"/>
                </a:cubicBezTo>
                <a:cubicBezTo>
                  <a:pt x="482951" y="782766"/>
                  <a:pt x="478649" y="768885"/>
                  <a:pt x="478649" y="750759"/>
                </a:cubicBezTo>
                <a:cubicBezTo>
                  <a:pt x="478649" y="732633"/>
                  <a:pt x="482951" y="718751"/>
                  <a:pt x="491555" y="709115"/>
                </a:cubicBezTo>
                <a:cubicBezTo>
                  <a:pt x="500159" y="699478"/>
                  <a:pt x="510771" y="694660"/>
                  <a:pt x="523390" y="694660"/>
                </a:cubicBezTo>
                <a:close/>
                <a:moveTo>
                  <a:pt x="1065343" y="692251"/>
                </a:moveTo>
                <a:cubicBezTo>
                  <a:pt x="1075209" y="692251"/>
                  <a:pt x="1083584" y="695893"/>
                  <a:pt x="1090467" y="703178"/>
                </a:cubicBezTo>
                <a:cubicBezTo>
                  <a:pt x="1097351" y="710463"/>
                  <a:pt x="1100964" y="721103"/>
                  <a:pt x="1101308" y="735099"/>
                </a:cubicBezTo>
                <a:lnTo>
                  <a:pt x="1029034" y="735099"/>
                </a:lnTo>
                <a:cubicBezTo>
                  <a:pt x="1028919" y="721906"/>
                  <a:pt x="1032303" y="711467"/>
                  <a:pt x="1039187" y="703780"/>
                </a:cubicBezTo>
                <a:cubicBezTo>
                  <a:pt x="1046070" y="696094"/>
                  <a:pt x="1054789" y="692251"/>
                  <a:pt x="1065343" y="692251"/>
                </a:cubicBezTo>
                <a:close/>
                <a:moveTo>
                  <a:pt x="1062418" y="655253"/>
                </a:moveTo>
                <a:cubicBezTo>
                  <a:pt x="1038211" y="655253"/>
                  <a:pt x="1018193" y="663828"/>
                  <a:pt x="1002361" y="680979"/>
                </a:cubicBezTo>
                <a:cubicBezTo>
                  <a:pt x="986529" y="698130"/>
                  <a:pt x="978614" y="721849"/>
                  <a:pt x="978614" y="752135"/>
                </a:cubicBezTo>
                <a:cubicBezTo>
                  <a:pt x="978614" y="777489"/>
                  <a:pt x="984636" y="798483"/>
                  <a:pt x="996682" y="815118"/>
                </a:cubicBezTo>
                <a:cubicBezTo>
                  <a:pt x="1011940" y="835882"/>
                  <a:pt x="1035458" y="846265"/>
                  <a:pt x="1067236" y="846265"/>
                </a:cubicBezTo>
                <a:cubicBezTo>
                  <a:pt x="1087312" y="846265"/>
                  <a:pt x="1104033" y="841647"/>
                  <a:pt x="1117398" y="832412"/>
                </a:cubicBezTo>
                <a:cubicBezTo>
                  <a:pt x="1130763" y="823177"/>
                  <a:pt x="1140543" y="809726"/>
                  <a:pt x="1146738" y="792059"/>
                </a:cubicBezTo>
                <a:lnTo>
                  <a:pt x="1098555" y="783971"/>
                </a:lnTo>
                <a:cubicBezTo>
                  <a:pt x="1095916" y="793148"/>
                  <a:pt x="1092016" y="799802"/>
                  <a:pt x="1086854" y="803932"/>
                </a:cubicBezTo>
                <a:cubicBezTo>
                  <a:pt x="1081691" y="808062"/>
                  <a:pt x="1075324" y="810127"/>
                  <a:pt x="1067752" y="810127"/>
                </a:cubicBezTo>
                <a:cubicBezTo>
                  <a:pt x="1056624" y="810127"/>
                  <a:pt x="1047332" y="806141"/>
                  <a:pt x="1039875" y="798168"/>
                </a:cubicBezTo>
                <a:cubicBezTo>
                  <a:pt x="1032418" y="790194"/>
                  <a:pt x="1028518" y="779038"/>
                  <a:pt x="1028173" y="764697"/>
                </a:cubicBezTo>
                <a:lnTo>
                  <a:pt x="1149319" y="764697"/>
                </a:lnTo>
                <a:cubicBezTo>
                  <a:pt x="1150008" y="727642"/>
                  <a:pt x="1142493" y="700138"/>
                  <a:pt x="1126777" y="682184"/>
                </a:cubicBezTo>
                <a:cubicBezTo>
                  <a:pt x="1111060" y="664230"/>
                  <a:pt x="1089607" y="655253"/>
                  <a:pt x="1062418" y="655253"/>
                </a:cubicBezTo>
                <a:close/>
                <a:moveTo>
                  <a:pt x="859295" y="655253"/>
                </a:moveTo>
                <a:cubicBezTo>
                  <a:pt x="833024" y="655253"/>
                  <a:pt x="813636" y="660645"/>
                  <a:pt x="801131" y="671429"/>
                </a:cubicBezTo>
                <a:cubicBezTo>
                  <a:pt x="788627" y="682213"/>
                  <a:pt x="782374" y="695520"/>
                  <a:pt x="782374" y="711352"/>
                </a:cubicBezTo>
                <a:cubicBezTo>
                  <a:pt x="782374" y="728904"/>
                  <a:pt x="789602" y="742614"/>
                  <a:pt x="804057" y="752480"/>
                </a:cubicBezTo>
                <a:cubicBezTo>
                  <a:pt x="814496" y="759592"/>
                  <a:pt x="839219" y="767451"/>
                  <a:pt x="878224" y="776055"/>
                </a:cubicBezTo>
                <a:cubicBezTo>
                  <a:pt x="886599" y="778005"/>
                  <a:pt x="891991" y="780128"/>
                  <a:pt x="894400" y="782422"/>
                </a:cubicBezTo>
                <a:cubicBezTo>
                  <a:pt x="896694" y="784831"/>
                  <a:pt x="897842" y="787871"/>
                  <a:pt x="897842" y="791542"/>
                </a:cubicBezTo>
                <a:cubicBezTo>
                  <a:pt x="897842" y="796934"/>
                  <a:pt x="895719" y="801236"/>
                  <a:pt x="891475" y="804449"/>
                </a:cubicBezTo>
                <a:cubicBezTo>
                  <a:pt x="885165" y="809037"/>
                  <a:pt x="875758" y="811332"/>
                  <a:pt x="863253" y="811332"/>
                </a:cubicBezTo>
                <a:cubicBezTo>
                  <a:pt x="851896" y="811332"/>
                  <a:pt x="843062" y="808894"/>
                  <a:pt x="836752" y="804018"/>
                </a:cubicBezTo>
                <a:cubicBezTo>
                  <a:pt x="830443" y="799143"/>
                  <a:pt x="826255" y="792001"/>
                  <a:pt x="824190" y="782594"/>
                </a:cubicBezTo>
                <a:lnTo>
                  <a:pt x="775663" y="789994"/>
                </a:lnTo>
                <a:cubicBezTo>
                  <a:pt x="780137" y="807317"/>
                  <a:pt x="789630" y="821026"/>
                  <a:pt x="804143" y="831121"/>
                </a:cubicBezTo>
                <a:cubicBezTo>
                  <a:pt x="818655" y="841217"/>
                  <a:pt x="838358" y="846265"/>
                  <a:pt x="863253" y="846265"/>
                </a:cubicBezTo>
                <a:cubicBezTo>
                  <a:pt x="890672" y="846265"/>
                  <a:pt x="911379" y="840242"/>
                  <a:pt x="925375" y="828196"/>
                </a:cubicBezTo>
                <a:cubicBezTo>
                  <a:pt x="939371" y="816150"/>
                  <a:pt x="946369" y="801753"/>
                  <a:pt x="946369" y="785003"/>
                </a:cubicBezTo>
                <a:cubicBezTo>
                  <a:pt x="946369" y="769631"/>
                  <a:pt x="941321" y="757642"/>
                  <a:pt x="931226" y="749038"/>
                </a:cubicBezTo>
                <a:cubicBezTo>
                  <a:pt x="921015" y="740549"/>
                  <a:pt x="903033" y="733378"/>
                  <a:pt x="877278" y="727528"/>
                </a:cubicBezTo>
                <a:cubicBezTo>
                  <a:pt x="851523" y="721677"/>
                  <a:pt x="836466" y="717145"/>
                  <a:pt x="832106" y="713933"/>
                </a:cubicBezTo>
                <a:cubicBezTo>
                  <a:pt x="828894" y="711524"/>
                  <a:pt x="827288" y="708599"/>
                  <a:pt x="827288" y="705157"/>
                </a:cubicBezTo>
                <a:cubicBezTo>
                  <a:pt x="827288" y="701142"/>
                  <a:pt x="829123" y="697872"/>
                  <a:pt x="832794" y="695348"/>
                </a:cubicBezTo>
                <a:cubicBezTo>
                  <a:pt x="838301" y="691792"/>
                  <a:pt x="847422" y="690014"/>
                  <a:pt x="860156" y="690014"/>
                </a:cubicBezTo>
                <a:cubicBezTo>
                  <a:pt x="870251" y="690014"/>
                  <a:pt x="878023" y="691907"/>
                  <a:pt x="883473" y="695692"/>
                </a:cubicBezTo>
                <a:cubicBezTo>
                  <a:pt x="888922" y="699478"/>
                  <a:pt x="892622" y="704928"/>
                  <a:pt x="894572" y="712040"/>
                </a:cubicBezTo>
                <a:lnTo>
                  <a:pt x="940174" y="703608"/>
                </a:lnTo>
                <a:cubicBezTo>
                  <a:pt x="935585" y="687662"/>
                  <a:pt x="927210" y="675616"/>
                  <a:pt x="915050" y="667471"/>
                </a:cubicBezTo>
                <a:cubicBezTo>
                  <a:pt x="902889" y="659326"/>
                  <a:pt x="884304" y="655253"/>
                  <a:pt x="859295" y="655253"/>
                </a:cubicBezTo>
                <a:close/>
                <a:moveTo>
                  <a:pt x="743842" y="655253"/>
                </a:moveTo>
                <a:cubicBezTo>
                  <a:pt x="736041" y="655253"/>
                  <a:pt x="729071" y="657203"/>
                  <a:pt x="722934" y="661104"/>
                </a:cubicBezTo>
                <a:cubicBezTo>
                  <a:pt x="716796" y="665004"/>
                  <a:pt x="709884" y="673092"/>
                  <a:pt x="702198" y="685367"/>
                </a:cubicBezTo>
                <a:lnTo>
                  <a:pt x="702198" y="659383"/>
                </a:lnTo>
                <a:lnTo>
                  <a:pt x="657284" y="659383"/>
                </a:lnTo>
                <a:lnTo>
                  <a:pt x="657284" y="842135"/>
                </a:lnTo>
                <a:lnTo>
                  <a:pt x="705639" y="842135"/>
                </a:lnTo>
                <a:lnTo>
                  <a:pt x="705639" y="785692"/>
                </a:lnTo>
                <a:cubicBezTo>
                  <a:pt x="705639" y="754602"/>
                  <a:pt x="706987" y="734182"/>
                  <a:pt x="709683" y="724430"/>
                </a:cubicBezTo>
                <a:cubicBezTo>
                  <a:pt x="712379" y="714679"/>
                  <a:pt x="716079" y="707939"/>
                  <a:pt x="720783" y="704210"/>
                </a:cubicBezTo>
                <a:cubicBezTo>
                  <a:pt x="725486" y="700482"/>
                  <a:pt x="731222" y="698618"/>
                  <a:pt x="737991" y="698618"/>
                </a:cubicBezTo>
                <a:cubicBezTo>
                  <a:pt x="744989" y="698618"/>
                  <a:pt x="752561" y="701256"/>
                  <a:pt x="760706" y="706534"/>
                </a:cubicBezTo>
                <a:lnTo>
                  <a:pt x="775677" y="664373"/>
                </a:lnTo>
                <a:cubicBezTo>
                  <a:pt x="765467" y="658293"/>
                  <a:pt x="754855" y="655253"/>
                  <a:pt x="743842" y="655253"/>
                </a:cubicBezTo>
                <a:close/>
                <a:moveTo>
                  <a:pt x="523218" y="655253"/>
                </a:moveTo>
                <a:cubicBezTo>
                  <a:pt x="505322" y="655253"/>
                  <a:pt x="489117" y="659211"/>
                  <a:pt x="474605" y="667127"/>
                </a:cubicBezTo>
                <a:cubicBezTo>
                  <a:pt x="460092" y="675043"/>
                  <a:pt x="448878" y="686515"/>
                  <a:pt x="440963" y="701543"/>
                </a:cubicBezTo>
                <a:cubicBezTo>
                  <a:pt x="433047" y="716572"/>
                  <a:pt x="429089" y="732117"/>
                  <a:pt x="429089" y="748178"/>
                </a:cubicBezTo>
                <a:cubicBezTo>
                  <a:pt x="429089" y="769172"/>
                  <a:pt x="433047" y="786982"/>
                  <a:pt x="440963" y="801609"/>
                </a:cubicBezTo>
                <a:cubicBezTo>
                  <a:pt x="448878" y="816236"/>
                  <a:pt x="460437" y="827336"/>
                  <a:pt x="475637" y="834907"/>
                </a:cubicBezTo>
                <a:cubicBezTo>
                  <a:pt x="490838" y="842479"/>
                  <a:pt x="506813" y="846265"/>
                  <a:pt x="523562" y="846265"/>
                </a:cubicBezTo>
                <a:cubicBezTo>
                  <a:pt x="550637" y="846265"/>
                  <a:pt x="573093" y="837173"/>
                  <a:pt x="590933" y="818990"/>
                </a:cubicBezTo>
                <a:cubicBezTo>
                  <a:pt x="608772" y="800806"/>
                  <a:pt x="617691" y="777891"/>
                  <a:pt x="617691" y="750243"/>
                </a:cubicBezTo>
                <a:cubicBezTo>
                  <a:pt x="617691" y="722824"/>
                  <a:pt x="608858" y="700138"/>
                  <a:pt x="591191" y="682184"/>
                </a:cubicBezTo>
                <a:cubicBezTo>
                  <a:pt x="573524" y="664230"/>
                  <a:pt x="550866" y="655253"/>
                  <a:pt x="523218" y="655253"/>
                </a:cubicBezTo>
                <a:close/>
                <a:moveTo>
                  <a:pt x="234208" y="632538"/>
                </a:moveTo>
                <a:lnTo>
                  <a:pt x="257095" y="632538"/>
                </a:lnTo>
                <a:cubicBezTo>
                  <a:pt x="277859" y="632538"/>
                  <a:pt x="291798" y="633341"/>
                  <a:pt x="298911" y="634947"/>
                </a:cubicBezTo>
                <a:cubicBezTo>
                  <a:pt x="308433" y="637012"/>
                  <a:pt x="316291" y="640970"/>
                  <a:pt x="322486" y="646821"/>
                </a:cubicBezTo>
                <a:cubicBezTo>
                  <a:pt x="328681" y="652672"/>
                  <a:pt x="333499" y="660817"/>
                  <a:pt x="336941" y="671257"/>
                </a:cubicBezTo>
                <a:cubicBezTo>
                  <a:pt x="340383" y="681696"/>
                  <a:pt x="342104" y="696668"/>
                  <a:pt x="342104" y="716170"/>
                </a:cubicBezTo>
                <a:cubicBezTo>
                  <a:pt x="342104" y="735673"/>
                  <a:pt x="340383" y="751074"/>
                  <a:pt x="336941" y="762374"/>
                </a:cubicBezTo>
                <a:cubicBezTo>
                  <a:pt x="333499" y="773674"/>
                  <a:pt x="329054" y="781791"/>
                  <a:pt x="323605" y="786724"/>
                </a:cubicBezTo>
                <a:cubicBezTo>
                  <a:pt x="318155" y="791657"/>
                  <a:pt x="311301" y="795156"/>
                  <a:pt x="303041" y="797221"/>
                </a:cubicBezTo>
                <a:cubicBezTo>
                  <a:pt x="296731" y="798827"/>
                  <a:pt x="286464" y="799630"/>
                  <a:pt x="272238" y="799630"/>
                </a:cubicBezTo>
                <a:lnTo>
                  <a:pt x="234208" y="799630"/>
                </a:lnTo>
                <a:close/>
                <a:moveTo>
                  <a:pt x="1243514" y="594852"/>
                </a:moveTo>
                <a:lnTo>
                  <a:pt x="1194986" y="623074"/>
                </a:lnTo>
                <a:lnTo>
                  <a:pt x="1194986" y="659383"/>
                </a:lnTo>
                <a:lnTo>
                  <a:pt x="1172788" y="659383"/>
                </a:lnTo>
                <a:lnTo>
                  <a:pt x="1172788" y="697929"/>
                </a:lnTo>
                <a:lnTo>
                  <a:pt x="1194986" y="697929"/>
                </a:lnTo>
                <a:lnTo>
                  <a:pt x="1194986" y="777604"/>
                </a:lnTo>
                <a:cubicBezTo>
                  <a:pt x="1194986" y="794697"/>
                  <a:pt x="1195503" y="806055"/>
                  <a:pt x="1196535" y="811676"/>
                </a:cubicBezTo>
                <a:cubicBezTo>
                  <a:pt x="1197797" y="819592"/>
                  <a:pt x="1200063" y="825873"/>
                  <a:pt x="1203332" y="830519"/>
                </a:cubicBezTo>
                <a:cubicBezTo>
                  <a:pt x="1206602" y="835165"/>
                  <a:pt x="1211736" y="838951"/>
                  <a:pt x="1218734" y="841877"/>
                </a:cubicBezTo>
                <a:cubicBezTo>
                  <a:pt x="1225732" y="844802"/>
                  <a:pt x="1233590" y="846265"/>
                  <a:pt x="1242309" y="846265"/>
                </a:cubicBezTo>
                <a:cubicBezTo>
                  <a:pt x="1256535" y="846265"/>
                  <a:pt x="1269269" y="843855"/>
                  <a:pt x="1280511" y="839037"/>
                </a:cubicBezTo>
                <a:lnTo>
                  <a:pt x="1276381" y="801523"/>
                </a:lnTo>
                <a:cubicBezTo>
                  <a:pt x="1267892" y="804621"/>
                  <a:pt x="1261410" y="806169"/>
                  <a:pt x="1256936" y="806169"/>
                </a:cubicBezTo>
                <a:cubicBezTo>
                  <a:pt x="1253724" y="806169"/>
                  <a:pt x="1250999" y="805366"/>
                  <a:pt x="1248762" y="803760"/>
                </a:cubicBezTo>
                <a:cubicBezTo>
                  <a:pt x="1246525" y="802154"/>
                  <a:pt x="1245091" y="800118"/>
                  <a:pt x="1244460" y="797651"/>
                </a:cubicBezTo>
                <a:cubicBezTo>
                  <a:pt x="1243829" y="795185"/>
                  <a:pt x="1243514" y="786495"/>
                  <a:pt x="1243514" y="771581"/>
                </a:cubicBezTo>
                <a:lnTo>
                  <a:pt x="1243514" y="697929"/>
                </a:lnTo>
                <a:lnTo>
                  <a:pt x="1276554" y="697929"/>
                </a:lnTo>
                <a:lnTo>
                  <a:pt x="1276554" y="659383"/>
                </a:lnTo>
                <a:lnTo>
                  <a:pt x="1243514" y="659383"/>
                </a:lnTo>
                <a:close/>
                <a:moveTo>
                  <a:pt x="183271" y="589862"/>
                </a:moveTo>
                <a:lnTo>
                  <a:pt x="183271" y="842135"/>
                </a:lnTo>
                <a:lnTo>
                  <a:pt x="279121" y="842135"/>
                </a:lnTo>
                <a:cubicBezTo>
                  <a:pt x="297936" y="842135"/>
                  <a:pt x="312964" y="840356"/>
                  <a:pt x="324207" y="836800"/>
                </a:cubicBezTo>
                <a:cubicBezTo>
                  <a:pt x="339236" y="831982"/>
                  <a:pt x="351167" y="825271"/>
                  <a:pt x="360000" y="816666"/>
                </a:cubicBezTo>
                <a:cubicBezTo>
                  <a:pt x="371702" y="805309"/>
                  <a:pt x="380707" y="790453"/>
                  <a:pt x="387017" y="772097"/>
                </a:cubicBezTo>
                <a:cubicBezTo>
                  <a:pt x="392180" y="757069"/>
                  <a:pt x="394761" y="739172"/>
                  <a:pt x="394761" y="718407"/>
                </a:cubicBezTo>
                <a:cubicBezTo>
                  <a:pt x="394761" y="694775"/>
                  <a:pt x="392007" y="674899"/>
                  <a:pt x="386501" y="658781"/>
                </a:cubicBezTo>
                <a:cubicBezTo>
                  <a:pt x="380994" y="642662"/>
                  <a:pt x="372964" y="629039"/>
                  <a:pt x="362409" y="617911"/>
                </a:cubicBezTo>
                <a:cubicBezTo>
                  <a:pt x="351855" y="606783"/>
                  <a:pt x="339178" y="599039"/>
                  <a:pt x="324379" y="594680"/>
                </a:cubicBezTo>
                <a:cubicBezTo>
                  <a:pt x="313366" y="591468"/>
                  <a:pt x="297362" y="589862"/>
                  <a:pt x="276368" y="589862"/>
                </a:cubicBezTo>
                <a:close/>
                <a:moveTo>
                  <a:pt x="737858" y="0"/>
                </a:moveTo>
                <a:cubicBezTo>
                  <a:pt x="1145366" y="0"/>
                  <a:pt x="1475716" y="319040"/>
                  <a:pt x="1475716" y="712596"/>
                </a:cubicBezTo>
                <a:cubicBezTo>
                  <a:pt x="1475716" y="1106152"/>
                  <a:pt x="1145366" y="1425192"/>
                  <a:pt x="737858" y="1425192"/>
                </a:cubicBezTo>
                <a:cubicBezTo>
                  <a:pt x="330350" y="1425192"/>
                  <a:pt x="0" y="1106152"/>
                  <a:pt x="0" y="712596"/>
                </a:cubicBezTo>
                <a:cubicBezTo>
                  <a:pt x="0" y="319040"/>
                  <a:pt x="330350" y="0"/>
                  <a:pt x="737858" y="0"/>
                </a:cubicBezTo>
                <a:close/>
              </a:path>
            </a:pathLst>
          </a:custGeom>
          <a:ln w="190500" cap="rnd">
            <a:noFill/>
            <a:prstDash val="solid"/>
          </a:ln>
          <a:effectLst>
            <a:outerShdw sx="1000" sy="1000" algn="bl" rotWithShape="0">
              <a:srgbClr val="000000"/>
            </a:outerShdw>
          </a:effectLst>
        </p:spPr>
      </p:pic>
      <p:pic>
        <p:nvPicPr>
          <p:cNvPr id="55" name="Picture 54">
            <a:extLst>
              <a:ext uri="{FF2B5EF4-FFF2-40B4-BE49-F238E27FC236}">
                <a16:creationId xmlns:a16="http://schemas.microsoft.com/office/drawing/2014/main" id="{2E127120-440B-6D9B-6813-1DE28C12BBC4}"/>
              </a:ext>
            </a:extLst>
          </p:cNvPr>
          <p:cNvPicPr>
            <a:picLocks noChangeAspect="1" noChangeArrowheads="1"/>
          </p:cNvPicPr>
          <p:nvPr/>
        </p:nvPicPr>
        <p:blipFill>
          <a:blip r:embed="rId5" cstate="email">
            <a:duotone>
              <a:schemeClr val="bg2">
                <a:shade val="45000"/>
                <a:satMod val="135000"/>
              </a:schemeClr>
              <a:prstClr val="white"/>
            </a:duotone>
            <a:extLst>
              <a:ext uri="{28A0092B-C50C-407E-A947-70E740481C1C}">
                <a14:useLocalDpi xmlns:a14="http://schemas.microsoft.com/office/drawing/2010/main"/>
              </a:ext>
            </a:extLst>
          </a:blip>
          <a:srcRect/>
          <a:stretch/>
        </p:blipFill>
        <p:spPr bwMode="auto">
          <a:xfrm>
            <a:off x="141113" y="4628785"/>
            <a:ext cx="1077588" cy="1022154"/>
          </a:xfrm>
          <a:custGeom>
            <a:avLst/>
            <a:gdLst/>
            <a:ahLst/>
            <a:cxnLst/>
            <a:rect l="l" t="t" r="r" b="b"/>
            <a:pathLst>
              <a:path w="1587684" h="1470190">
                <a:moveTo>
                  <a:pt x="1186786" y="717625"/>
                </a:moveTo>
                <a:cubicBezTo>
                  <a:pt x="1198252" y="717625"/>
                  <a:pt x="1207985" y="721858"/>
                  <a:pt x="1215984" y="730325"/>
                </a:cubicBezTo>
                <a:cubicBezTo>
                  <a:pt x="1223984" y="738791"/>
                  <a:pt x="1228183" y="751157"/>
                  <a:pt x="1228583" y="767422"/>
                </a:cubicBezTo>
                <a:lnTo>
                  <a:pt x="1144588" y="767422"/>
                </a:lnTo>
                <a:cubicBezTo>
                  <a:pt x="1144455" y="752090"/>
                  <a:pt x="1148388" y="739957"/>
                  <a:pt x="1156388" y="731025"/>
                </a:cubicBezTo>
                <a:cubicBezTo>
                  <a:pt x="1164387" y="722092"/>
                  <a:pt x="1174520" y="717625"/>
                  <a:pt x="1186786" y="717625"/>
                </a:cubicBezTo>
                <a:close/>
                <a:moveTo>
                  <a:pt x="1307192" y="679428"/>
                </a:moveTo>
                <a:lnTo>
                  <a:pt x="1380588" y="782421"/>
                </a:lnTo>
                <a:lnTo>
                  <a:pt x="1303993" y="891815"/>
                </a:lnTo>
                <a:lnTo>
                  <a:pt x="1369789" y="891815"/>
                </a:lnTo>
                <a:lnTo>
                  <a:pt x="1413386" y="826019"/>
                </a:lnTo>
                <a:lnTo>
                  <a:pt x="1456583" y="891815"/>
                </a:lnTo>
                <a:lnTo>
                  <a:pt x="1525579" y="891815"/>
                </a:lnTo>
                <a:lnTo>
                  <a:pt x="1446984" y="780022"/>
                </a:lnTo>
                <a:lnTo>
                  <a:pt x="1518980" y="679428"/>
                </a:lnTo>
                <a:lnTo>
                  <a:pt x="1452984" y="679428"/>
                </a:lnTo>
                <a:lnTo>
                  <a:pt x="1413386" y="737824"/>
                </a:lnTo>
                <a:lnTo>
                  <a:pt x="1375788" y="679428"/>
                </a:lnTo>
                <a:close/>
                <a:moveTo>
                  <a:pt x="396341" y="679428"/>
                </a:moveTo>
                <a:lnTo>
                  <a:pt x="396341" y="813820"/>
                </a:lnTo>
                <a:cubicBezTo>
                  <a:pt x="396341" y="833818"/>
                  <a:pt x="398874" y="849484"/>
                  <a:pt x="403940" y="860817"/>
                </a:cubicBezTo>
                <a:cubicBezTo>
                  <a:pt x="409007" y="872149"/>
                  <a:pt x="417206" y="880949"/>
                  <a:pt x="428539" y="887215"/>
                </a:cubicBezTo>
                <a:cubicBezTo>
                  <a:pt x="439872" y="893481"/>
                  <a:pt x="452671" y="896614"/>
                  <a:pt x="466937" y="896614"/>
                </a:cubicBezTo>
                <a:cubicBezTo>
                  <a:pt x="480936" y="896614"/>
                  <a:pt x="494235" y="893348"/>
                  <a:pt x="506834" y="886815"/>
                </a:cubicBezTo>
                <a:cubicBezTo>
                  <a:pt x="519433" y="880282"/>
                  <a:pt x="529599" y="871349"/>
                  <a:pt x="537332" y="860017"/>
                </a:cubicBezTo>
                <a:lnTo>
                  <a:pt x="537332" y="891815"/>
                </a:lnTo>
                <a:lnTo>
                  <a:pt x="589529" y="891815"/>
                </a:lnTo>
                <a:lnTo>
                  <a:pt x="589529" y="679428"/>
                </a:lnTo>
                <a:lnTo>
                  <a:pt x="533333" y="679428"/>
                </a:lnTo>
                <a:lnTo>
                  <a:pt x="533333" y="769022"/>
                </a:lnTo>
                <a:cubicBezTo>
                  <a:pt x="533333" y="799420"/>
                  <a:pt x="531933" y="818519"/>
                  <a:pt x="529133" y="826319"/>
                </a:cubicBezTo>
                <a:cubicBezTo>
                  <a:pt x="526333" y="834118"/>
                  <a:pt x="521133" y="840651"/>
                  <a:pt x="513534" y="845918"/>
                </a:cubicBezTo>
                <a:cubicBezTo>
                  <a:pt x="505934" y="851184"/>
                  <a:pt x="497335" y="853817"/>
                  <a:pt x="487735" y="853817"/>
                </a:cubicBezTo>
                <a:cubicBezTo>
                  <a:pt x="479336" y="853817"/>
                  <a:pt x="472403" y="851851"/>
                  <a:pt x="466937" y="847917"/>
                </a:cubicBezTo>
                <a:cubicBezTo>
                  <a:pt x="461470" y="843984"/>
                  <a:pt x="457704" y="838651"/>
                  <a:pt x="455637" y="831918"/>
                </a:cubicBezTo>
                <a:cubicBezTo>
                  <a:pt x="453571" y="825185"/>
                  <a:pt x="452537" y="806887"/>
                  <a:pt x="452537" y="777022"/>
                </a:cubicBezTo>
                <a:lnTo>
                  <a:pt x="452537" y="679428"/>
                </a:lnTo>
                <a:close/>
                <a:moveTo>
                  <a:pt x="1183386" y="674628"/>
                </a:moveTo>
                <a:cubicBezTo>
                  <a:pt x="1155254" y="674628"/>
                  <a:pt x="1131989" y="684594"/>
                  <a:pt x="1113590" y="704526"/>
                </a:cubicBezTo>
                <a:cubicBezTo>
                  <a:pt x="1095191" y="724458"/>
                  <a:pt x="1085992" y="752023"/>
                  <a:pt x="1085992" y="787221"/>
                </a:cubicBezTo>
                <a:cubicBezTo>
                  <a:pt x="1085992" y="816686"/>
                  <a:pt x="1092992" y="841084"/>
                  <a:pt x="1106991" y="860417"/>
                </a:cubicBezTo>
                <a:cubicBezTo>
                  <a:pt x="1124723" y="884549"/>
                  <a:pt x="1152055" y="896614"/>
                  <a:pt x="1188986" y="896614"/>
                </a:cubicBezTo>
                <a:cubicBezTo>
                  <a:pt x="1212318" y="896614"/>
                  <a:pt x="1231750" y="891248"/>
                  <a:pt x="1247282" y="880515"/>
                </a:cubicBezTo>
                <a:cubicBezTo>
                  <a:pt x="1262814" y="869783"/>
                  <a:pt x="1274180" y="854150"/>
                  <a:pt x="1281380" y="833618"/>
                </a:cubicBezTo>
                <a:lnTo>
                  <a:pt x="1225383" y="824219"/>
                </a:lnTo>
                <a:cubicBezTo>
                  <a:pt x="1222317" y="834885"/>
                  <a:pt x="1217784" y="842618"/>
                  <a:pt x="1211784" y="847417"/>
                </a:cubicBezTo>
                <a:cubicBezTo>
                  <a:pt x="1205785" y="852217"/>
                  <a:pt x="1198385" y="854617"/>
                  <a:pt x="1189586" y="854617"/>
                </a:cubicBezTo>
                <a:cubicBezTo>
                  <a:pt x="1176653" y="854617"/>
                  <a:pt x="1165854" y="849984"/>
                  <a:pt x="1157188" y="840718"/>
                </a:cubicBezTo>
                <a:cubicBezTo>
                  <a:pt x="1148521" y="831452"/>
                  <a:pt x="1143988" y="818486"/>
                  <a:pt x="1143588" y="801820"/>
                </a:cubicBezTo>
                <a:lnTo>
                  <a:pt x="1284380" y="801820"/>
                </a:lnTo>
                <a:cubicBezTo>
                  <a:pt x="1285180" y="758756"/>
                  <a:pt x="1276447" y="726792"/>
                  <a:pt x="1258181" y="705926"/>
                </a:cubicBezTo>
                <a:cubicBezTo>
                  <a:pt x="1239916" y="685061"/>
                  <a:pt x="1214984" y="674628"/>
                  <a:pt x="1183386" y="674628"/>
                </a:cubicBezTo>
                <a:close/>
                <a:moveTo>
                  <a:pt x="951186" y="674628"/>
                </a:moveTo>
                <a:cubicBezTo>
                  <a:pt x="920655" y="674628"/>
                  <a:pt x="898123" y="680894"/>
                  <a:pt x="883590" y="693427"/>
                </a:cubicBezTo>
                <a:cubicBezTo>
                  <a:pt x="869058" y="705959"/>
                  <a:pt x="861792" y="721425"/>
                  <a:pt x="861792" y="739824"/>
                </a:cubicBezTo>
                <a:cubicBezTo>
                  <a:pt x="861792" y="760223"/>
                  <a:pt x="870191" y="776155"/>
                  <a:pt x="886990" y="787621"/>
                </a:cubicBezTo>
                <a:cubicBezTo>
                  <a:pt x="899123" y="795887"/>
                  <a:pt x="927854" y="805020"/>
                  <a:pt x="973185" y="815019"/>
                </a:cubicBezTo>
                <a:cubicBezTo>
                  <a:pt x="982918" y="817286"/>
                  <a:pt x="989184" y="819752"/>
                  <a:pt x="991984" y="822419"/>
                </a:cubicBezTo>
                <a:cubicBezTo>
                  <a:pt x="994650" y="825219"/>
                  <a:pt x="995983" y="828752"/>
                  <a:pt x="995983" y="833018"/>
                </a:cubicBezTo>
                <a:cubicBezTo>
                  <a:pt x="995983" y="839285"/>
                  <a:pt x="993517" y="844284"/>
                  <a:pt x="988584" y="848017"/>
                </a:cubicBezTo>
                <a:cubicBezTo>
                  <a:pt x="981251" y="853350"/>
                  <a:pt x="970318" y="856017"/>
                  <a:pt x="955786" y="856017"/>
                </a:cubicBezTo>
                <a:cubicBezTo>
                  <a:pt x="942587" y="856017"/>
                  <a:pt x="932321" y="853184"/>
                  <a:pt x="924988" y="847517"/>
                </a:cubicBezTo>
                <a:cubicBezTo>
                  <a:pt x="917655" y="841851"/>
                  <a:pt x="912788" y="833552"/>
                  <a:pt x="910389" y="822619"/>
                </a:cubicBezTo>
                <a:lnTo>
                  <a:pt x="853992" y="831218"/>
                </a:lnTo>
                <a:cubicBezTo>
                  <a:pt x="859192" y="851351"/>
                  <a:pt x="870224" y="867283"/>
                  <a:pt x="887090" y="879016"/>
                </a:cubicBezTo>
                <a:cubicBezTo>
                  <a:pt x="903956" y="890748"/>
                  <a:pt x="926854" y="896614"/>
                  <a:pt x="955786" y="896614"/>
                </a:cubicBezTo>
                <a:cubicBezTo>
                  <a:pt x="987651" y="896614"/>
                  <a:pt x="1011716" y="889615"/>
                  <a:pt x="1027981" y="875616"/>
                </a:cubicBezTo>
                <a:cubicBezTo>
                  <a:pt x="1044247" y="861617"/>
                  <a:pt x="1052380" y="844884"/>
                  <a:pt x="1052380" y="825419"/>
                </a:cubicBezTo>
                <a:cubicBezTo>
                  <a:pt x="1052380" y="807553"/>
                  <a:pt x="1046514" y="793621"/>
                  <a:pt x="1034781" y="783621"/>
                </a:cubicBezTo>
                <a:cubicBezTo>
                  <a:pt x="1022915" y="773755"/>
                  <a:pt x="1002016" y="765422"/>
                  <a:pt x="972085" y="758623"/>
                </a:cubicBezTo>
                <a:cubicBezTo>
                  <a:pt x="942153" y="751823"/>
                  <a:pt x="924654" y="746557"/>
                  <a:pt x="919588" y="742824"/>
                </a:cubicBezTo>
                <a:cubicBezTo>
                  <a:pt x="915855" y="740024"/>
                  <a:pt x="913988" y="736624"/>
                  <a:pt x="913988" y="732624"/>
                </a:cubicBezTo>
                <a:cubicBezTo>
                  <a:pt x="913988" y="727958"/>
                  <a:pt x="916122" y="724158"/>
                  <a:pt x="920388" y="721225"/>
                </a:cubicBezTo>
                <a:cubicBezTo>
                  <a:pt x="926788" y="717092"/>
                  <a:pt x="937387" y="715026"/>
                  <a:pt x="952186" y="715026"/>
                </a:cubicBezTo>
                <a:cubicBezTo>
                  <a:pt x="963919" y="715026"/>
                  <a:pt x="972951" y="717225"/>
                  <a:pt x="979284" y="721625"/>
                </a:cubicBezTo>
                <a:cubicBezTo>
                  <a:pt x="985617" y="726025"/>
                  <a:pt x="989917" y="732358"/>
                  <a:pt x="992184" y="740624"/>
                </a:cubicBezTo>
                <a:lnTo>
                  <a:pt x="1045180" y="730825"/>
                </a:lnTo>
                <a:cubicBezTo>
                  <a:pt x="1039847" y="712292"/>
                  <a:pt x="1030115" y="698293"/>
                  <a:pt x="1015982" y="688827"/>
                </a:cubicBezTo>
                <a:cubicBezTo>
                  <a:pt x="1001850" y="679361"/>
                  <a:pt x="980251" y="674628"/>
                  <a:pt x="951186" y="674628"/>
                </a:cubicBezTo>
                <a:close/>
                <a:moveTo>
                  <a:pt x="722586" y="674628"/>
                </a:moveTo>
                <a:cubicBezTo>
                  <a:pt x="692055" y="674628"/>
                  <a:pt x="669523" y="680894"/>
                  <a:pt x="654990" y="693427"/>
                </a:cubicBezTo>
                <a:cubicBezTo>
                  <a:pt x="640458" y="705959"/>
                  <a:pt x="633192" y="721425"/>
                  <a:pt x="633192" y="739824"/>
                </a:cubicBezTo>
                <a:cubicBezTo>
                  <a:pt x="633192" y="760223"/>
                  <a:pt x="641591" y="776155"/>
                  <a:pt x="658390" y="787621"/>
                </a:cubicBezTo>
                <a:cubicBezTo>
                  <a:pt x="670523" y="795887"/>
                  <a:pt x="699254" y="805020"/>
                  <a:pt x="744585" y="815019"/>
                </a:cubicBezTo>
                <a:cubicBezTo>
                  <a:pt x="754318" y="817286"/>
                  <a:pt x="760584" y="819752"/>
                  <a:pt x="763384" y="822419"/>
                </a:cubicBezTo>
                <a:cubicBezTo>
                  <a:pt x="766050" y="825219"/>
                  <a:pt x="767383" y="828752"/>
                  <a:pt x="767383" y="833018"/>
                </a:cubicBezTo>
                <a:cubicBezTo>
                  <a:pt x="767383" y="839285"/>
                  <a:pt x="764917" y="844284"/>
                  <a:pt x="759984" y="848017"/>
                </a:cubicBezTo>
                <a:cubicBezTo>
                  <a:pt x="752651" y="853350"/>
                  <a:pt x="741718" y="856017"/>
                  <a:pt x="727186" y="856017"/>
                </a:cubicBezTo>
                <a:cubicBezTo>
                  <a:pt x="713987" y="856017"/>
                  <a:pt x="703721" y="853184"/>
                  <a:pt x="696388" y="847517"/>
                </a:cubicBezTo>
                <a:cubicBezTo>
                  <a:pt x="689055" y="841851"/>
                  <a:pt x="684188" y="833552"/>
                  <a:pt x="681789" y="822619"/>
                </a:cubicBezTo>
                <a:lnTo>
                  <a:pt x="625392" y="831218"/>
                </a:lnTo>
                <a:cubicBezTo>
                  <a:pt x="630592" y="851351"/>
                  <a:pt x="641624" y="867283"/>
                  <a:pt x="658490" y="879016"/>
                </a:cubicBezTo>
                <a:cubicBezTo>
                  <a:pt x="675356" y="890748"/>
                  <a:pt x="698254" y="896614"/>
                  <a:pt x="727186" y="896614"/>
                </a:cubicBezTo>
                <a:cubicBezTo>
                  <a:pt x="759051" y="896614"/>
                  <a:pt x="783116" y="889615"/>
                  <a:pt x="799381" y="875616"/>
                </a:cubicBezTo>
                <a:cubicBezTo>
                  <a:pt x="815647" y="861617"/>
                  <a:pt x="823780" y="844884"/>
                  <a:pt x="823780" y="825419"/>
                </a:cubicBezTo>
                <a:cubicBezTo>
                  <a:pt x="823780" y="807553"/>
                  <a:pt x="817914" y="793621"/>
                  <a:pt x="806181" y="783621"/>
                </a:cubicBezTo>
                <a:cubicBezTo>
                  <a:pt x="794315" y="773755"/>
                  <a:pt x="773416" y="765422"/>
                  <a:pt x="743485" y="758623"/>
                </a:cubicBezTo>
                <a:cubicBezTo>
                  <a:pt x="713553" y="751823"/>
                  <a:pt x="696054" y="746557"/>
                  <a:pt x="690988" y="742824"/>
                </a:cubicBezTo>
                <a:cubicBezTo>
                  <a:pt x="687255" y="740024"/>
                  <a:pt x="685388" y="736624"/>
                  <a:pt x="685388" y="732624"/>
                </a:cubicBezTo>
                <a:cubicBezTo>
                  <a:pt x="685388" y="727958"/>
                  <a:pt x="687522" y="724158"/>
                  <a:pt x="691788" y="721225"/>
                </a:cubicBezTo>
                <a:cubicBezTo>
                  <a:pt x="698188" y="717092"/>
                  <a:pt x="708787" y="715026"/>
                  <a:pt x="723586" y="715026"/>
                </a:cubicBezTo>
                <a:cubicBezTo>
                  <a:pt x="735319" y="715026"/>
                  <a:pt x="744351" y="717225"/>
                  <a:pt x="750684" y="721625"/>
                </a:cubicBezTo>
                <a:cubicBezTo>
                  <a:pt x="757017" y="726025"/>
                  <a:pt x="761317" y="732358"/>
                  <a:pt x="763584" y="740624"/>
                </a:cubicBezTo>
                <a:lnTo>
                  <a:pt x="816580" y="730825"/>
                </a:lnTo>
                <a:cubicBezTo>
                  <a:pt x="811247" y="712292"/>
                  <a:pt x="801515" y="698293"/>
                  <a:pt x="787382" y="688827"/>
                </a:cubicBezTo>
                <a:cubicBezTo>
                  <a:pt x="773250" y="679361"/>
                  <a:pt x="751651" y="674628"/>
                  <a:pt x="722586" y="674628"/>
                </a:cubicBezTo>
                <a:close/>
                <a:moveTo>
                  <a:pt x="224310" y="593633"/>
                </a:moveTo>
                <a:cubicBezTo>
                  <a:pt x="201778" y="593633"/>
                  <a:pt x="182545" y="597033"/>
                  <a:pt x="166613" y="603832"/>
                </a:cubicBezTo>
                <a:cubicBezTo>
                  <a:pt x="150681" y="610632"/>
                  <a:pt x="138481" y="620531"/>
                  <a:pt x="130015" y="633531"/>
                </a:cubicBezTo>
                <a:cubicBezTo>
                  <a:pt x="121549" y="646530"/>
                  <a:pt x="117316" y="660496"/>
                  <a:pt x="117316" y="675428"/>
                </a:cubicBezTo>
                <a:cubicBezTo>
                  <a:pt x="117316" y="698627"/>
                  <a:pt x="126316" y="718292"/>
                  <a:pt x="144314" y="734424"/>
                </a:cubicBezTo>
                <a:cubicBezTo>
                  <a:pt x="157114" y="745890"/>
                  <a:pt x="179379" y="755556"/>
                  <a:pt x="211110" y="763423"/>
                </a:cubicBezTo>
                <a:cubicBezTo>
                  <a:pt x="235776" y="769556"/>
                  <a:pt x="251575" y="773822"/>
                  <a:pt x="258507" y="776222"/>
                </a:cubicBezTo>
                <a:cubicBezTo>
                  <a:pt x="268640" y="779822"/>
                  <a:pt x="275740" y="784055"/>
                  <a:pt x="279806" y="788921"/>
                </a:cubicBezTo>
                <a:cubicBezTo>
                  <a:pt x="283873" y="793787"/>
                  <a:pt x="285906" y="799687"/>
                  <a:pt x="285906" y="806620"/>
                </a:cubicBezTo>
                <a:cubicBezTo>
                  <a:pt x="285906" y="817419"/>
                  <a:pt x="281073" y="826852"/>
                  <a:pt x="271407" y="834918"/>
                </a:cubicBezTo>
                <a:cubicBezTo>
                  <a:pt x="261741" y="842984"/>
                  <a:pt x="247375" y="847017"/>
                  <a:pt x="228309" y="847017"/>
                </a:cubicBezTo>
                <a:cubicBezTo>
                  <a:pt x="210310" y="847017"/>
                  <a:pt x="196011" y="842484"/>
                  <a:pt x="185412" y="833418"/>
                </a:cubicBezTo>
                <a:cubicBezTo>
                  <a:pt x="174813" y="824352"/>
                  <a:pt x="167780" y="810153"/>
                  <a:pt x="164313" y="790821"/>
                </a:cubicBezTo>
                <a:lnTo>
                  <a:pt x="106717" y="796421"/>
                </a:lnTo>
                <a:cubicBezTo>
                  <a:pt x="110583" y="829219"/>
                  <a:pt x="122449" y="854184"/>
                  <a:pt x="142315" y="871316"/>
                </a:cubicBezTo>
                <a:cubicBezTo>
                  <a:pt x="162180" y="888448"/>
                  <a:pt x="190645" y="897014"/>
                  <a:pt x="227709" y="897014"/>
                </a:cubicBezTo>
                <a:cubicBezTo>
                  <a:pt x="253174" y="897014"/>
                  <a:pt x="274440" y="893448"/>
                  <a:pt x="291505" y="886315"/>
                </a:cubicBezTo>
                <a:cubicBezTo>
                  <a:pt x="308571" y="879182"/>
                  <a:pt x="321770" y="868283"/>
                  <a:pt x="331103" y="853617"/>
                </a:cubicBezTo>
                <a:cubicBezTo>
                  <a:pt x="340436" y="838951"/>
                  <a:pt x="345102" y="823219"/>
                  <a:pt x="345102" y="806420"/>
                </a:cubicBezTo>
                <a:cubicBezTo>
                  <a:pt x="345102" y="787888"/>
                  <a:pt x="341202" y="772322"/>
                  <a:pt x="333403" y="759723"/>
                </a:cubicBezTo>
                <a:cubicBezTo>
                  <a:pt x="325603" y="747124"/>
                  <a:pt x="314804" y="737191"/>
                  <a:pt x="301005" y="729925"/>
                </a:cubicBezTo>
                <a:cubicBezTo>
                  <a:pt x="287206" y="722658"/>
                  <a:pt x="265907" y="715626"/>
                  <a:pt x="237109" y="708826"/>
                </a:cubicBezTo>
                <a:cubicBezTo>
                  <a:pt x="208311" y="702026"/>
                  <a:pt x="190178" y="695493"/>
                  <a:pt x="182712" y="689227"/>
                </a:cubicBezTo>
                <a:cubicBezTo>
                  <a:pt x="176846" y="684294"/>
                  <a:pt x="173913" y="678361"/>
                  <a:pt x="173913" y="671428"/>
                </a:cubicBezTo>
                <a:cubicBezTo>
                  <a:pt x="173913" y="663829"/>
                  <a:pt x="177046" y="657762"/>
                  <a:pt x="183312" y="653229"/>
                </a:cubicBezTo>
                <a:cubicBezTo>
                  <a:pt x="193045" y="646163"/>
                  <a:pt x="206511" y="642630"/>
                  <a:pt x="223710" y="642630"/>
                </a:cubicBezTo>
                <a:cubicBezTo>
                  <a:pt x="240375" y="642630"/>
                  <a:pt x="252874" y="645930"/>
                  <a:pt x="261207" y="652529"/>
                </a:cubicBezTo>
                <a:cubicBezTo>
                  <a:pt x="269540" y="659129"/>
                  <a:pt x="274973" y="669962"/>
                  <a:pt x="277506" y="685027"/>
                </a:cubicBezTo>
                <a:lnTo>
                  <a:pt x="336703" y="682428"/>
                </a:lnTo>
                <a:cubicBezTo>
                  <a:pt x="335769" y="655496"/>
                  <a:pt x="326003" y="633964"/>
                  <a:pt x="307405" y="617831"/>
                </a:cubicBezTo>
                <a:cubicBezTo>
                  <a:pt x="288806" y="601699"/>
                  <a:pt x="261107" y="593633"/>
                  <a:pt x="224310" y="593633"/>
                </a:cubicBezTo>
                <a:close/>
                <a:moveTo>
                  <a:pt x="793842" y="0"/>
                </a:moveTo>
                <a:cubicBezTo>
                  <a:pt x="1232269" y="0"/>
                  <a:pt x="1587684" y="329113"/>
                  <a:pt x="1587684" y="735095"/>
                </a:cubicBezTo>
                <a:cubicBezTo>
                  <a:pt x="1587684" y="1141077"/>
                  <a:pt x="1232269" y="1470190"/>
                  <a:pt x="793842" y="1470190"/>
                </a:cubicBezTo>
                <a:cubicBezTo>
                  <a:pt x="355415" y="1470190"/>
                  <a:pt x="0" y="1141077"/>
                  <a:pt x="0" y="735095"/>
                </a:cubicBezTo>
                <a:cubicBezTo>
                  <a:pt x="0" y="329113"/>
                  <a:pt x="355415" y="0"/>
                  <a:pt x="793842" y="0"/>
                </a:cubicBezTo>
                <a:close/>
              </a:path>
            </a:pathLst>
          </a:custGeom>
          <a:ln w="190500" cap="rnd">
            <a:noFill/>
            <a:prstDash val="solid"/>
          </a:ln>
          <a:effectLst>
            <a:outerShdw sx="1000" sy="1000" algn="bl" rotWithShape="0">
              <a:srgbClr val="000000"/>
            </a:outerShdw>
          </a:effectLst>
          <a:extLst>
            <a:ext uri="{909E8E84-426E-40DD-AFC4-6F175D3DCCD1}">
              <a14:hiddenFill xmlns:a14="http://schemas.microsoft.com/office/drawing/2010/main">
                <a:solidFill>
                  <a:srgbClr val="FFFFFF"/>
                </a:solidFill>
              </a14:hiddenFill>
            </a:ext>
          </a:extLst>
        </p:spPr>
      </p:pic>
      <p:pic>
        <p:nvPicPr>
          <p:cNvPr id="57" name="Picture 56">
            <a:extLst>
              <a:ext uri="{FF2B5EF4-FFF2-40B4-BE49-F238E27FC236}">
                <a16:creationId xmlns:a16="http://schemas.microsoft.com/office/drawing/2014/main" id="{C456F769-DB33-BC49-B6FB-BED33A5A35EF}"/>
              </a:ext>
            </a:extLst>
          </p:cNvPr>
          <p:cNvPicPr>
            <a:picLocks noChangeAspect="1"/>
          </p:cNvPicPr>
          <p:nvPr/>
        </p:nvPicPr>
        <p:blipFill>
          <a:blip r:embed="rId6" cstate="email">
            <a:alphaModFix/>
            <a:duotone>
              <a:schemeClr val="bg2">
                <a:shade val="45000"/>
                <a:satMod val="135000"/>
              </a:schemeClr>
              <a:prstClr val="white"/>
            </a:duotone>
            <a:extLst>
              <a:ext uri="{28A0092B-C50C-407E-A947-70E740481C1C}">
                <a14:useLocalDpi xmlns:a14="http://schemas.microsoft.com/office/drawing/2010/main"/>
              </a:ext>
              <a:ext uri="{837473B0-CC2E-450A-ABE3-18F120FF3D39}">
                <a1611:picAttrSrcUrl xmlns:a1611="http://schemas.microsoft.com/office/drawing/2016/11/main" r:id="rId7"/>
              </a:ext>
            </a:extLst>
          </a:blip>
          <a:srcRect/>
          <a:stretch/>
        </p:blipFill>
        <p:spPr>
          <a:xfrm>
            <a:off x="141113" y="3508358"/>
            <a:ext cx="1060374" cy="1020313"/>
          </a:xfrm>
          <a:custGeom>
            <a:avLst/>
            <a:gdLst/>
            <a:ahLst/>
            <a:cxnLst/>
            <a:rect l="l" t="t" r="r" b="b"/>
            <a:pathLst>
              <a:path w="1475716" h="1419962">
                <a:moveTo>
                  <a:pt x="1041060" y="576731"/>
                </a:moveTo>
                <a:lnTo>
                  <a:pt x="1041060" y="869913"/>
                </a:lnTo>
                <a:lnTo>
                  <a:pt x="1264047" y="869913"/>
                </a:lnTo>
                <a:lnTo>
                  <a:pt x="1264047" y="820516"/>
                </a:lnTo>
                <a:lnTo>
                  <a:pt x="1100257" y="820516"/>
                </a:lnTo>
                <a:lnTo>
                  <a:pt x="1100257" y="740721"/>
                </a:lnTo>
                <a:lnTo>
                  <a:pt x="1247448" y="740721"/>
                </a:lnTo>
                <a:lnTo>
                  <a:pt x="1247448" y="691324"/>
                </a:lnTo>
                <a:lnTo>
                  <a:pt x="1100257" y="691324"/>
                </a:lnTo>
                <a:lnTo>
                  <a:pt x="1100257" y="626328"/>
                </a:lnTo>
                <a:lnTo>
                  <a:pt x="1258447" y="626328"/>
                </a:lnTo>
                <a:lnTo>
                  <a:pt x="1258447" y="576731"/>
                </a:lnTo>
                <a:close/>
                <a:moveTo>
                  <a:pt x="764835" y="576731"/>
                </a:moveTo>
                <a:lnTo>
                  <a:pt x="764835" y="869913"/>
                </a:lnTo>
                <a:lnTo>
                  <a:pt x="987822" y="869913"/>
                </a:lnTo>
                <a:lnTo>
                  <a:pt x="987822" y="820516"/>
                </a:lnTo>
                <a:lnTo>
                  <a:pt x="824032" y="820516"/>
                </a:lnTo>
                <a:lnTo>
                  <a:pt x="824032" y="740721"/>
                </a:lnTo>
                <a:lnTo>
                  <a:pt x="971223" y="740721"/>
                </a:lnTo>
                <a:lnTo>
                  <a:pt x="971223" y="691324"/>
                </a:lnTo>
                <a:lnTo>
                  <a:pt x="824032" y="691324"/>
                </a:lnTo>
                <a:lnTo>
                  <a:pt x="824032" y="626328"/>
                </a:lnTo>
                <a:lnTo>
                  <a:pt x="982222" y="626328"/>
                </a:lnTo>
                <a:lnTo>
                  <a:pt x="982222" y="576731"/>
                </a:lnTo>
                <a:close/>
                <a:moveTo>
                  <a:pt x="470160" y="576731"/>
                </a:moveTo>
                <a:lnTo>
                  <a:pt x="470160" y="869913"/>
                </a:lnTo>
                <a:lnTo>
                  <a:pt x="525157" y="869913"/>
                </a:lnTo>
                <a:lnTo>
                  <a:pt x="525157" y="678725"/>
                </a:lnTo>
                <a:lnTo>
                  <a:pt x="643350" y="869913"/>
                </a:lnTo>
                <a:lnTo>
                  <a:pt x="702746" y="869913"/>
                </a:lnTo>
                <a:lnTo>
                  <a:pt x="702746" y="576731"/>
                </a:lnTo>
                <a:lnTo>
                  <a:pt x="647749" y="576731"/>
                </a:lnTo>
                <a:lnTo>
                  <a:pt x="647749" y="772519"/>
                </a:lnTo>
                <a:lnTo>
                  <a:pt x="527757" y="576731"/>
                </a:lnTo>
                <a:close/>
                <a:moveTo>
                  <a:pt x="295929" y="571731"/>
                </a:moveTo>
                <a:cubicBezTo>
                  <a:pt x="273397" y="571731"/>
                  <a:pt x="254165" y="575131"/>
                  <a:pt x="238233" y="581931"/>
                </a:cubicBezTo>
                <a:cubicBezTo>
                  <a:pt x="222300" y="588730"/>
                  <a:pt x="210101" y="598630"/>
                  <a:pt x="201635" y="611629"/>
                </a:cubicBezTo>
                <a:cubicBezTo>
                  <a:pt x="193169" y="624628"/>
                  <a:pt x="188935" y="638594"/>
                  <a:pt x="188935" y="653526"/>
                </a:cubicBezTo>
                <a:cubicBezTo>
                  <a:pt x="188935" y="676725"/>
                  <a:pt x="197935" y="696391"/>
                  <a:pt x="215934" y="712523"/>
                </a:cubicBezTo>
                <a:cubicBezTo>
                  <a:pt x="228733" y="723989"/>
                  <a:pt x="250998" y="733655"/>
                  <a:pt x="282730" y="741521"/>
                </a:cubicBezTo>
                <a:cubicBezTo>
                  <a:pt x="307395" y="747654"/>
                  <a:pt x="323194" y="751920"/>
                  <a:pt x="330127" y="754320"/>
                </a:cubicBezTo>
                <a:cubicBezTo>
                  <a:pt x="340260" y="757920"/>
                  <a:pt x="347359" y="762153"/>
                  <a:pt x="351426" y="767020"/>
                </a:cubicBezTo>
                <a:cubicBezTo>
                  <a:pt x="355492" y="771886"/>
                  <a:pt x="357525" y="777786"/>
                  <a:pt x="357525" y="784718"/>
                </a:cubicBezTo>
                <a:cubicBezTo>
                  <a:pt x="357525" y="795518"/>
                  <a:pt x="352692" y="804951"/>
                  <a:pt x="343026" y="813017"/>
                </a:cubicBezTo>
                <a:cubicBezTo>
                  <a:pt x="333360" y="821083"/>
                  <a:pt x="318994" y="825116"/>
                  <a:pt x="299929" y="825116"/>
                </a:cubicBezTo>
                <a:cubicBezTo>
                  <a:pt x="281930" y="825116"/>
                  <a:pt x="267631" y="820583"/>
                  <a:pt x="257031" y="811517"/>
                </a:cubicBezTo>
                <a:cubicBezTo>
                  <a:pt x="246432" y="802451"/>
                  <a:pt x="239399" y="788252"/>
                  <a:pt x="235933" y="768919"/>
                </a:cubicBezTo>
                <a:lnTo>
                  <a:pt x="178336" y="774519"/>
                </a:lnTo>
                <a:cubicBezTo>
                  <a:pt x="182203" y="807317"/>
                  <a:pt x="194069" y="832282"/>
                  <a:pt x="213934" y="849414"/>
                </a:cubicBezTo>
                <a:cubicBezTo>
                  <a:pt x="233799" y="866547"/>
                  <a:pt x="262264" y="875113"/>
                  <a:pt x="299329" y="875113"/>
                </a:cubicBezTo>
                <a:cubicBezTo>
                  <a:pt x="324794" y="875113"/>
                  <a:pt x="346059" y="871546"/>
                  <a:pt x="363125" y="864414"/>
                </a:cubicBezTo>
                <a:cubicBezTo>
                  <a:pt x="380190" y="857281"/>
                  <a:pt x="393390" y="846381"/>
                  <a:pt x="402722" y="831716"/>
                </a:cubicBezTo>
                <a:cubicBezTo>
                  <a:pt x="412055" y="817050"/>
                  <a:pt x="416722" y="801317"/>
                  <a:pt x="416722" y="784518"/>
                </a:cubicBezTo>
                <a:cubicBezTo>
                  <a:pt x="416722" y="765986"/>
                  <a:pt x="412822" y="750421"/>
                  <a:pt x="405022" y="737821"/>
                </a:cubicBezTo>
                <a:cubicBezTo>
                  <a:pt x="397223" y="725222"/>
                  <a:pt x="386423" y="715289"/>
                  <a:pt x="372624" y="708023"/>
                </a:cubicBezTo>
                <a:cubicBezTo>
                  <a:pt x="358825" y="700757"/>
                  <a:pt x="337526" y="693724"/>
                  <a:pt x="308728" y="686924"/>
                </a:cubicBezTo>
                <a:cubicBezTo>
                  <a:pt x="279930" y="680125"/>
                  <a:pt x="261798" y="673592"/>
                  <a:pt x="254332" y="667326"/>
                </a:cubicBezTo>
                <a:cubicBezTo>
                  <a:pt x="248465" y="662393"/>
                  <a:pt x="245532" y="656460"/>
                  <a:pt x="245532" y="649527"/>
                </a:cubicBezTo>
                <a:cubicBezTo>
                  <a:pt x="245532" y="641927"/>
                  <a:pt x="248665" y="635861"/>
                  <a:pt x="254931" y="631328"/>
                </a:cubicBezTo>
                <a:cubicBezTo>
                  <a:pt x="264664" y="624262"/>
                  <a:pt x="278130" y="620728"/>
                  <a:pt x="295329" y="620728"/>
                </a:cubicBezTo>
                <a:cubicBezTo>
                  <a:pt x="311995" y="620728"/>
                  <a:pt x="324494" y="624028"/>
                  <a:pt x="332827" y="630628"/>
                </a:cubicBezTo>
                <a:cubicBezTo>
                  <a:pt x="341160" y="637227"/>
                  <a:pt x="346593" y="648060"/>
                  <a:pt x="349126" y="663126"/>
                </a:cubicBezTo>
                <a:lnTo>
                  <a:pt x="408322" y="660526"/>
                </a:lnTo>
                <a:cubicBezTo>
                  <a:pt x="407389" y="633594"/>
                  <a:pt x="397623" y="612062"/>
                  <a:pt x="379024" y="595930"/>
                </a:cubicBezTo>
                <a:cubicBezTo>
                  <a:pt x="360425" y="579798"/>
                  <a:pt x="332727" y="571731"/>
                  <a:pt x="295929" y="571731"/>
                </a:cubicBezTo>
                <a:close/>
                <a:moveTo>
                  <a:pt x="737858" y="0"/>
                </a:moveTo>
                <a:cubicBezTo>
                  <a:pt x="1145366" y="0"/>
                  <a:pt x="1475716" y="317869"/>
                  <a:pt x="1475716" y="709981"/>
                </a:cubicBezTo>
                <a:cubicBezTo>
                  <a:pt x="1475716" y="1102093"/>
                  <a:pt x="1145366" y="1419962"/>
                  <a:pt x="737858" y="1419962"/>
                </a:cubicBezTo>
                <a:cubicBezTo>
                  <a:pt x="330350" y="1419962"/>
                  <a:pt x="0" y="1102093"/>
                  <a:pt x="0" y="709981"/>
                </a:cubicBezTo>
                <a:cubicBezTo>
                  <a:pt x="0" y="317869"/>
                  <a:pt x="330350" y="0"/>
                  <a:pt x="737858" y="0"/>
                </a:cubicBezTo>
                <a:close/>
              </a:path>
            </a:pathLst>
          </a:custGeom>
        </p:spPr>
      </p:pic>
      <p:pic>
        <p:nvPicPr>
          <p:cNvPr id="22" name="Picture 21" descr="Breaking Barriers Innovations">
            <a:extLst>
              <a:ext uri="{FF2B5EF4-FFF2-40B4-BE49-F238E27FC236}">
                <a16:creationId xmlns:a16="http://schemas.microsoft.com/office/drawing/2014/main" id="{AC0338CF-2CA6-56D1-9953-B3B643E60F8F}"/>
              </a:ext>
            </a:extLst>
          </p:cNvPr>
          <p:cNvPicPr>
            <a:picLocks noChangeAspect="1" noChangeArrowheads="1"/>
          </p:cNvPicPr>
          <p:nvPr/>
        </p:nvPicPr>
        <p:blipFill>
          <a:blip r:embed="rId11" cstate="email">
            <a:duotone>
              <a:prstClr val="black"/>
              <a:schemeClr val="bg1">
                <a:tint val="45000"/>
                <a:satMod val="400000"/>
              </a:schemeClr>
            </a:duotone>
            <a:extLst>
              <a:ext uri="{BEBA8EAE-BF5A-486C-A8C5-ECC9F3942E4B}">
                <a14:imgProps xmlns:a14="http://schemas.microsoft.com/office/drawing/2010/main">
                  <a14:imgLayer r:embed="rId12">
                    <a14:imgEffect>
                      <a14:sharpenSoften amount="58000"/>
                    </a14:imgEffect>
                    <a14:imgEffect>
                      <a14:brightnessContrast bright="100000" contrast="100000"/>
                    </a14:imgEffect>
                  </a14:imgLayer>
                </a14:imgProps>
              </a:ext>
              <a:ext uri="{28A0092B-C50C-407E-A947-70E740481C1C}">
                <a14:useLocalDpi xmlns:a14="http://schemas.microsoft.com/office/drawing/2010/main"/>
              </a:ext>
            </a:extLst>
          </a:blip>
          <a:srcRect/>
          <a:stretch>
            <a:fillRect/>
          </a:stretch>
        </p:blipFill>
        <p:spPr bwMode="auto">
          <a:xfrm>
            <a:off x="10854199" y="95701"/>
            <a:ext cx="1344606" cy="1093613"/>
          </a:xfrm>
          <a:prstGeom prst="rect">
            <a:avLst/>
          </a:prstGeom>
          <a:noFill/>
          <a:extLst>
            <a:ext uri="{909E8E84-426E-40DD-AFC4-6F175D3DCCD1}">
              <a14:hiddenFill xmlns:a14="http://schemas.microsoft.com/office/drawing/2010/main">
                <a:solidFill>
                  <a:srgbClr val="FFFFFF"/>
                </a:solidFill>
              </a14:hiddenFill>
            </a:ext>
          </a:extLst>
        </p:spPr>
      </p:pic>
      <p:sp>
        <p:nvSpPr>
          <p:cNvPr id="25" name="Text 0">
            <a:extLst>
              <a:ext uri="{FF2B5EF4-FFF2-40B4-BE49-F238E27FC236}">
                <a16:creationId xmlns:a16="http://schemas.microsoft.com/office/drawing/2014/main" id="{6C5F0797-DBA9-CD0C-758C-505E800F2EB5}"/>
              </a:ext>
            </a:extLst>
          </p:cNvPr>
          <p:cNvSpPr/>
          <p:nvPr/>
        </p:nvSpPr>
        <p:spPr>
          <a:xfrm>
            <a:off x="2298459" y="141532"/>
            <a:ext cx="2618949" cy="782430"/>
          </a:xfrm>
          <a:prstGeom prst="rect">
            <a:avLst/>
          </a:prstGeom>
          <a:noFill/>
          <a:ln/>
        </p:spPr>
        <p:txBody>
          <a:bodyPr wrap="square" lIns="120000" tIns="0" rIns="0" bIns="0" rtlCol="0" anchor="t"/>
          <a:lstStyle/>
          <a:p>
            <a:pPr defTabSz="761970">
              <a:lnSpc>
                <a:spcPts val="4625"/>
              </a:lnSpc>
            </a:pPr>
            <a:r>
              <a:rPr lang="en-US" sz="3708" b="1">
                <a:solidFill>
                  <a:prstClr val="white"/>
                </a:solidFill>
                <a:latin typeface="Arial" panose="020B0604020202020204" pitchFamily="34" charset="0"/>
                <a:ea typeface="Poppins Light" pitchFamily="34" charset="-122"/>
                <a:cs typeface="Arial" panose="020B0604020202020204" pitchFamily="34" charset="0"/>
              </a:rPr>
              <a:t>Site Visits</a:t>
            </a:r>
            <a:endParaRPr lang="en-US" sz="3708">
              <a:solidFill>
                <a:prstClr val="white"/>
              </a:solidFill>
              <a:latin typeface="Arial" panose="020B0604020202020204" pitchFamily="34" charset="0"/>
              <a:cs typeface="Arial" panose="020B0604020202020204" pitchFamily="34" charset="0"/>
            </a:endParaRPr>
          </a:p>
        </p:txBody>
      </p:sp>
      <p:pic>
        <p:nvPicPr>
          <p:cNvPr id="23" name="Picture 22">
            <a:extLst>
              <a:ext uri="{FF2B5EF4-FFF2-40B4-BE49-F238E27FC236}">
                <a16:creationId xmlns:a16="http://schemas.microsoft.com/office/drawing/2014/main" id="{9D45BA18-2DD0-243A-4144-0E69609AA322}"/>
              </a:ext>
            </a:extLst>
          </p:cNvPr>
          <p:cNvPicPr>
            <a:picLocks noChangeAspect="1"/>
          </p:cNvPicPr>
          <p:nvPr/>
        </p:nvPicPr>
        <p:blipFill>
          <a:blip r:embed="rId13" cstate="email">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a:xfrm>
            <a:off x="141113" y="176449"/>
            <a:ext cx="1096368" cy="1048554"/>
          </a:xfrm>
          <a:custGeom>
            <a:avLst/>
            <a:gdLst/>
            <a:ahLst/>
            <a:cxnLst/>
            <a:rect l="l" t="t" r="r" b="b"/>
            <a:pathLst>
              <a:path w="1525808" h="1459266">
                <a:moveTo>
                  <a:pt x="677955" y="762168"/>
                </a:moveTo>
                <a:lnTo>
                  <a:pt x="735152" y="832763"/>
                </a:lnTo>
                <a:cubicBezTo>
                  <a:pt x="725552" y="840763"/>
                  <a:pt x="716686" y="846496"/>
                  <a:pt x="708553" y="849962"/>
                </a:cubicBezTo>
                <a:cubicBezTo>
                  <a:pt x="700420" y="853429"/>
                  <a:pt x="691954" y="855162"/>
                  <a:pt x="683155" y="855162"/>
                </a:cubicBezTo>
                <a:cubicBezTo>
                  <a:pt x="669822" y="855162"/>
                  <a:pt x="659190" y="851329"/>
                  <a:pt x="651257" y="843663"/>
                </a:cubicBezTo>
                <a:cubicBezTo>
                  <a:pt x="643324" y="835997"/>
                  <a:pt x="639357" y="826097"/>
                  <a:pt x="639357" y="813965"/>
                </a:cubicBezTo>
                <a:cubicBezTo>
                  <a:pt x="639357" y="804365"/>
                  <a:pt x="642557" y="794966"/>
                  <a:pt x="648957" y="785766"/>
                </a:cubicBezTo>
                <a:cubicBezTo>
                  <a:pt x="655356" y="776567"/>
                  <a:pt x="665023" y="768701"/>
                  <a:pt x="677955" y="762168"/>
                </a:cubicBezTo>
                <a:close/>
                <a:moveTo>
                  <a:pt x="701954" y="637775"/>
                </a:moveTo>
                <a:cubicBezTo>
                  <a:pt x="711153" y="637775"/>
                  <a:pt x="718453" y="640309"/>
                  <a:pt x="723852" y="645375"/>
                </a:cubicBezTo>
                <a:cubicBezTo>
                  <a:pt x="729252" y="650441"/>
                  <a:pt x="731952" y="656574"/>
                  <a:pt x="731952" y="663774"/>
                </a:cubicBezTo>
                <a:cubicBezTo>
                  <a:pt x="731952" y="672307"/>
                  <a:pt x="726352" y="680906"/>
                  <a:pt x="715153" y="689572"/>
                </a:cubicBezTo>
                <a:lnTo>
                  <a:pt x="699954" y="701171"/>
                </a:lnTo>
                <a:lnTo>
                  <a:pt x="686155" y="685172"/>
                </a:lnTo>
                <a:cubicBezTo>
                  <a:pt x="677622" y="675306"/>
                  <a:pt x="673355" y="666907"/>
                  <a:pt x="673355" y="659974"/>
                </a:cubicBezTo>
                <a:cubicBezTo>
                  <a:pt x="673355" y="654108"/>
                  <a:pt x="675889" y="648941"/>
                  <a:pt x="680955" y="644475"/>
                </a:cubicBezTo>
                <a:cubicBezTo>
                  <a:pt x="686021" y="640009"/>
                  <a:pt x="693021" y="637775"/>
                  <a:pt x="701954" y="637775"/>
                </a:cubicBezTo>
                <a:close/>
                <a:moveTo>
                  <a:pt x="860437" y="603177"/>
                </a:moveTo>
                <a:lnTo>
                  <a:pt x="930433" y="896360"/>
                </a:lnTo>
                <a:lnTo>
                  <a:pt x="994629" y="896360"/>
                </a:lnTo>
                <a:lnTo>
                  <a:pt x="1052825" y="677173"/>
                </a:lnTo>
                <a:lnTo>
                  <a:pt x="1111222" y="896360"/>
                </a:lnTo>
                <a:lnTo>
                  <a:pt x="1174018" y="896360"/>
                </a:lnTo>
                <a:lnTo>
                  <a:pt x="1245214" y="603177"/>
                </a:lnTo>
                <a:lnTo>
                  <a:pt x="1185617" y="603177"/>
                </a:lnTo>
                <a:lnTo>
                  <a:pt x="1140620" y="807965"/>
                </a:lnTo>
                <a:lnTo>
                  <a:pt x="1089223" y="603177"/>
                </a:lnTo>
                <a:lnTo>
                  <a:pt x="1018827" y="603177"/>
                </a:lnTo>
                <a:lnTo>
                  <a:pt x="965231" y="804565"/>
                </a:lnTo>
                <a:lnTo>
                  <a:pt x="921033" y="603177"/>
                </a:lnTo>
                <a:close/>
                <a:moveTo>
                  <a:pt x="298885" y="603177"/>
                </a:moveTo>
                <a:lnTo>
                  <a:pt x="298885" y="896360"/>
                </a:lnTo>
                <a:lnTo>
                  <a:pt x="353882" y="896360"/>
                </a:lnTo>
                <a:lnTo>
                  <a:pt x="353882" y="705171"/>
                </a:lnTo>
                <a:lnTo>
                  <a:pt x="472075" y="896360"/>
                </a:lnTo>
                <a:lnTo>
                  <a:pt x="531471" y="896360"/>
                </a:lnTo>
                <a:lnTo>
                  <a:pt x="531471" y="603177"/>
                </a:lnTo>
                <a:lnTo>
                  <a:pt x="476474" y="603177"/>
                </a:lnTo>
                <a:lnTo>
                  <a:pt x="476474" y="798965"/>
                </a:lnTo>
                <a:lnTo>
                  <a:pt x="356482" y="603177"/>
                </a:lnTo>
                <a:close/>
                <a:moveTo>
                  <a:pt x="700554" y="598178"/>
                </a:moveTo>
                <a:cubicBezTo>
                  <a:pt x="674289" y="598178"/>
                  <a:pt x="654056" y="604344"/>
                  <a:pt x="639857" y="616677"/>
                </a:cubicBezTo>
                <a:cubicBezTo>
                  <a:pt x="625658" y="629009"/>
                  <a:pt x="618559" y="644042"/>
                  <a:pt x="618559" y="661774"/>
                </a:cubicBezTo>
                <a:cubicBezTo>
                  <a:pt x="618559" y="671373"/>
                  <a:pt x="621092" y="681539"/>
                  <a:pt x="626158" y="692272"/>
                </a:cubicBezTo>
                <a:cubicBezTo>
                  <a:pt x="631225" y="703005"/>
                  <a:pt x="638757" y="714304"/>
                  <a:pt x="648757" y="726170"/>
                </a:cubicBezTo>
                <a:cubicBezTo>
                  <a:pt x="626492" y="737236"/>
                  <a:pt x="609759" y="750268"/>
                  <a:pt x="598560" y="765268"/>
                </a:cubicBezTo>
                <a:cubicBezTo>
                  <a:pt x="587361" y="780267"/>
                  <a:pt x="581761" y="797166"/>
                  <a:pt x="581761" y="815964"/>
                </a:cubicBezTo>
                <a:cubicBezTo>
                  <a:pt x="581761" y="836630"/>
                  <a:pt x="588894" y="854895"/>
                  <a:pt x="603160" y="870761"/>
                </a:cubicBezTo>
                <a:cubicBezTo>
                  <a:pt x="621559" y="891293"/>
                  <a:pt x="649023" y="901559"/>
                  <a:pt x="685555" y="901559"/>
                </a:cubicBezTo>
                <a:cubicBezTo>
                  <a:pt x="703953" y="901559"/>
                  <a:pt x="719819" y="899026"/>
                  <a:pt x="733152" y="893960"/>
                </a:cubicBezTo>
                <a:cubicBezTo>
                  <a:pt x="746484" y="888893"/>
                  <a:pt x="759083" y="881027"/>
                  <a:pt x="770949" y="870361"/>
                </a:cubicBezTo>
                <a:cubicBezTo>
                  <a:pt x="786282" y="884627"/>
                  <a:pt x="802281" y="895826"/>
                  <a:pt x="818946" y="903959"/>
                </a:cubicBezTo>
                <a:lnTo>
                  <a:pt x="852944" y="860562"/>
                </a:lnTo>
                <a:cubicBezTo>
                  <a:pt x="848278" y="858295"/>
                  <a:pt x="840978" y="853662"/>
                  <a:pt x="831046" y="846663"/>
                </a:cubicBezTo>
                <a:cubicBezTo>
                  <a:pt x="821113" y="839663"/>
                  <a:pt x="813013" y="833230"/>
                  <a:pt x="806747" y="827364"/>
                </a:cubicBezTo>
                <a:cubicBezTo>
                  <a:pt x="811014" y="821764"/>
                  <a:pt x="815013" y="814798"/>
                  <a:pt x="818746" y="806465"/>
                </a:cubicBezTo>
                <a:cubicBezTo>
                  <a:pt x="822479" y="798132"/>
                  <a:pt x="826879" y="784966"/>
                  <a:pt x="831946" y="766967"/>
                </a:cubicBezTo>
                <a:lnTo>
                  <a:pt x="781149" y="755368"/>
                </a:lnTo>
                <a:cubicBezTo>
                  <a:pt x="777682" y="769101"/>
                  <a:pt x="773549" y="780233"/>
                  <a:pt x="768749" y="788766"/>
                </a:cubicBezTo>
                <a:lnTo>
                  <a:pt x="727952" y="734969"/>
                </a:lnTo>
                <a:cubicBezTo>
                  <a:pt x="749417" y="721504"/>
                  <a:pt x="763683" y="709438"/>
                  <a:pt x="770749" y="698772"/>
                </a:cubicBezTo>
                <a:cubicBezTo>
                  <a:pt x="777816" y="688106"/>
                  <a:pt x="781349" y="676840"/>
                  <a:pt x="781349" y="664974"/>
                </a:cubicBezTo>
                <a:cubicBezTo>
                  <a:pt x="781349" y="646308"/>
                  <a:pt x="774216" y="630509"/>
                  <a:pt x="759950" y="617577"/>
                </a:cubicBezTo>
                <a:cubicBezTo>
                  <a:pt x="745684" y="604644"/>
                  <a:pt x="725885" y="598178"/>
                  <a:pt x="700554" y="598178"/>
                </a:cubicBezTo>
                <a:close/>
                <a:moveTo>
                  <a:pt x="762904" y="0"/>
                </a:moveTo>
                <a:cubicBezTo>
                  <a:pt x="1184244" y="0"/>
                  <a:pt x="1525808" y="326668"/>
                  <a:pt x="1525808" y="729633"/>
                </a:cubicBezTo>
                <a:cubicBezTo>
                  <a:pt x="1525808" y="1132598"/>
                  <a:pt x="1184244" y="1459266"/>
                  <a:pt x="762904" y="1459266"/>
                </a:cubicBezTo>
                <a:cubicBezTo>
                  <a:pt x="341564" y="1459266"/>
                  <a:pt x="0" y="1132598"/>
                  <a:pt x="0" y="729633"/>
                </a:cubicBezTo>
                <a:cubicBezTo>
                  <a:pt x="0" y="326668"/>
                  <a:pt x="341564" y="0"/>
                  <a:pt x="762904" y="0"/>
                </a:cubicBezTo>
                <a:close/>
              </a:path>
            </a:pathLst>
          </a:custGeom>
          <a:ln w="190500" cap="rnd">
            <a:noFill/>
            <a:prstDash val="solid"/>
          </a:ln>
          <a:effectLst>
            <a:outerShdw sx="1000" sy="1000" algn="bl" rotWithShape="0">
              <a:srgbClr val="000000"/>
            </a:outerShdw>
          </a:effectLst>
        </p:spPr>
      </p:pic>
      <p:sp>
        <p:nvSpPr>
          <p:cNvPr id="26" name="TextBox 25">
            <a:extLst>
              <a:ext uri="{FF2B5EF4-FFF2-40B4-BE49-F238E27FC236}">
                <a16:creationId xmlns:a16="http://schemas.microsoft.com/office/drawing/2014/main" id="{878E1E21-5C82-FA32-B370-C02CAE63B108}"/>
              </a:ext>
            </a:extLst>
          </p:cNvPr>
          <p:cNvSpPr txBox="1"/>
          <p:nvPr/>
        </p:nvSpPr>
        <p:spPr>
          <a:xfrm>
            <a:off x="3770710" y="5150328"/>
            <a:ext cx="2550795" cy="1077218"/>
          </a:xfrm>
          <a:prstGeom prst="rect">
            <a:avLst/>
          </a:prstGeom>
          <a:noFill/>
          <a:ln>
            <a:noFill/>
          </a:ln>
        </p:spPr>
        <p:txBody>
          <a:bodyPr wrap="square">
            <a:spAutoFit/>
          </a:bodyPr>
          <a:lstStyle/>
          <a:p>
            <a:pPr>
              <a:buNone/>
            </a:pPr>
            <a:r>
              <a:rPr lang="en-GB" sz="1600" b="1" i="1">
                <a:solidFill>
                  <a:schemeClr val="bg1"/>
                </a:solidFill>
                <a:latin typeface="Arial" panose="020B0604020202020204" pitchFamily="34" charset="0"/>
                <a:cs typeface="Arial" panose="020B0604020202020204" pitchFamily="34" charset="0"/>
              </a:rPr>
              <a:t>“</a:t>
            </a:r>
            <a:r>
              <a:rPr lang="en-GB" sz="1600" b="1" i="1" u="none" strike="noStrike">
                <a:solidFill>
                  <a:schemeClr val="bg1"/>
                </a:solidFill>
                <a:effectLst/>
                <a:latin typeface="Arial" panose="020B0604020202020204" pitchFamily="34" charset="0"/>
                <a:cs typeface="Arial" panose="020B0604020202020204" pitchFamily="34" charset="0"/>
              </a:rPr>
              <a:t>Just knowing it's there if needed really helps"</a:t>
            </a:r>
            <a:endParaRPr lang="en-GB" sz="1600" b="0" i="1" u="none" strike="noStrike">
              <a:solidFill>
                <a:schemeClr val="bg1"/>
              </a:solidFill>
              <a:effectLst/>
              <a:latin typeface="Arial" panose="020B0604020202020204" pitchFamily="34" charset="0"/>
              <a:cs typeface="Arial" panose="020B0604020202020204" pitchFamily="34" charset="0"/>
            </a:endParaRPr>
          </a:p>
          <a:p>
            <a:pPr>
              <a:buNone/>
            </a:pPr>
            <a:br>
              <a:rPr lang="en-GB" sz="1600" i="1">
                <a:solidFill>
                  <a:schemeClr val="bg1"/>
                </a:solidFill>
                <a:latin typeface="Arial" panose="020B0604020202020204" pitchFamily="34" charset="0"/>
                <a:cs typeface="Arial" panose="020B0604020202020204" pitchFamily="34" charset="0"/>
              </a:rPr>
            </a:br>
            <a:endParaRPr lang="en-GB" sz="1600" i="1">
              <a:solidFill>
                <a:schemeClr val="bg1"/>
              </a:solidFill>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EAF835D9-4EFD-584F-8142-CF36EE94677C}"/>
              </a:ext>
            </a:extLst>
          </p:cNvPr>
          <p:cNvSpPr txBox="1"/>
          <p:nvPr/>
        </p:nvSpPr>
        <p:spPr>
          <a:xfrm>
            <a:off x="3803199" y="5819844"/>
            <a:ext cx="2308093" cy="738664"/>
          </a:xfrm>
          <a:prstGeom prst="rect">
            <a:avLst/>
          </a:prstGeom>
          <a:solidFill>
            <a:srgbClr val="C65A11"/>
          </a:solidFill>
        </p:spPr>
        <p:txBody>
          <a:bodyPr wrap="square" rtlCol="0">
            <a:spAutoFit/>
          </a:bodyPr>
          <a:lstStyle/>
          <a:p>
            <a:r>
              <a:rPr lang="en-GB" sz="1400" b="0" i="0" u="none" strike="noStrike">
                <a:solidFill>
                  <a:schemeClr val="bg1"/>
                </a:solidFill>
                <a:effectLst/>
                <a:latin typeface="Arial" panose="020B0604020202020204" pitchFamily="34" charset="0"/>
                <a:cs typeface="Arial" panose="020B0604020202020204" pitchFamily="34" charset="0"/>
              </a:rPr>
              <a:t>68% of service users come from the most deprived areas in Thanet</a:t>
            </a:r>
            <a:endParaRPr lang="en-GB" sz="1400">
              <a:solidFill>
                <a:schemeClr val="bg1"/>
              </a:solidFill>
              <a:latin typeface="Arial" panose="020B0604020202020204" pitchFamily="34" charset="0"/>
              <a:cs typeface="Arial" panose="020B0604020202020204" pitchFamily="34" charset="0"/>
            </a:endParaRPr>
          </a:p>
        </p:txBody>
      </p:sp>
      <p:pic>
        <p:nvPicPr>
          <p:cNvPr id="32" name="Picture 31" descr="A group of people standing together outside&#10;&#10;AI-generated content may be incorrect.">
            <a:extLst>
              <a:ext uri="{FF2B5EF4-FFF2-40B4-BE49-F238E27FC236}">
                <a16:creationId xmlns:a16="http://schemas.microsoft.com/office/drawing/2014/main" id="{178DE25D-7EEC-49CB-2ED8-B8DF6DFF904F}"/>
              </a:ext>
            </a:extLst>
          </p:cNvPr>
          <p:cNvPicPr>
            <a:picLocks noChangeAspect="1"/>
          </p:cNvPicPr>
          <p:nvPr/>
        </p:nvPicPr>
        <p:blipFill>
          <a:blip r:embed="rId14" cstate="email">
            <a:extLst>
              <a:ext uri="{28A0092B-C50C-407E-A947-70E740481C1C}">
                <a14:useLocalDpi xmlns:a14="http://schemas.microsoft.com/office/drawing/2010/main"/>
              </a:ext>
            </a:extLst>
          </a:blip>
          <a:srcRect b="-20275"/>
          <a:stretch/>
        </p:blipFill>
        <p:spPr>
          <a:xfrm>
            <a:off x="9240330" y="5070659"/>
            <a:ext cx="1536716" cy="1487859"/>
          </a:xfrm>
          <a:prstGeom prst="rect">
            <a:avLst/>
          </a:prstGeom>
        </p:spPr>
      </p:pic>
      <p:sp>
        <p:nvSpPr>
          <p:cNvPr id="33" name="Text 0">
            <a:extLst>
              <a:ext uri="{FF2B5EF4-FFF2-40B4-BE49-F238E27FC236}">
                <a16:creationId xmlns:a16="http://schemas.microsoft.com/office/drawing/2014/main" id="{423FAF14-B043-5FCD-63E9-428F7DEB5727}"/>
              </a:ext>
            </a:extLst>
          </p:cNvPr>
          <p:cNvSpPr/>
          <p:nvPr/>
        </p:nvSpPr>
        <p:spPr>
          <a:xfrm>
            <a:off x="2298459" y="661537"/>
            <a:ext cx="6462536" cy="782430"/>
          </a:xfrm>
          <a:prstGeom prst="rect">
            <a:avLst/>
          </a:prstGeom>
          <a:noFill/>
          <a:ln/>
        </p:spPr>
        <p:txBody>
          <a:bodyPr wrap="square" lIns="120000" tIns="0" rIns="0" bIns="0" rtlCol="0" anchor="t"/>
          <a:lstStyle/>
          <a:p>
            <a:pPr defTabSz="761970">
              <a:lnSpc>
                <a:spcPts val="4625"/>
              </a:lnSpc>
            </a:pPr>
            <a:r>
              <a:rPr lang="en-US" sz="3200">
                <a:solidFill>
                  <a:schemeClr val="accent5">
                    <a:lumMod val="75000"/>
                  </a:schemeClr>
                </a:solidFill>
                <a:latin typeface="Arial" panose="020B0604020202020204" pitchFamily="34" charset="0"/>
                <a:ea typeface="Poppins Light" pitchFamily="34" charset="-122"/>
                <a:cs typeface="Arial" panose="020B0604020202020204" pitchFamily="34" charset="0"/>
              </a:rPr>
              <a:t>What’s making a difference?</a:t>
            </a:r>
            <a:endParaRPr lang="en-US" sz="3200">
              <a:solidFill>
                <a:schemeClr val="accent5">
                  <a:lumMod val="75000"/>
                </a:schemeClr>
              </a:solidFill>
              <a:latin typeface="Arial" panose="020B0604020202020204" pitchFamily="34" charset="0"/>
              <a:cs typeface="Arial" panose="020B0604020202020204" pitchFamily="34" charset="0"/>
            </a:endParaRPr>
          </a:p>
        </p:txBody>
      </p:sp>
      <p:sp>
        <p:nvSpPr>
          <p:cNvPr id="35" name="Rectangle 34">
            <a:extLst>
              <a:ext uri="{FF2B5EF4-FFF2-40B4-BE49-F238E27FC236}">
                <a16:creationId xmlns:a16="http://schemas.microsoft.com/office/drawing/2014/main" id="{9027886E-D575-51E7-02C6-45CB33FBF307}"/>
              </a:ext>
            </a:extLst>
          </p:cNvPr>
          <p:cNvSpPr/>
          <p:nvPr/>
        </p:nvSpPr>
        <p:spPr>
          <a:xfrm>
            <a:off x="9240329" y="6170823"/>
            <a:ext cx="1564162" cy="387685"/>
          </a:xfrm>
          <a:prstGeom prst="rect">
            <a:avLst/>
          </a:prstGeom>
          <a:solidFill>
            <a:srgbClr val="C65A1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72000" rIns="0" rtlCol="0" anchor="ctr"/>
          <a:lstStyle/>
          <a:p>
            <a:pPr algn="ctr"/>
            <a:r>
              <a:rPr lang="en-GB" sz="1400" b="1">
                <a:latin typeface="Arial" panose="020B0604020202020204" pitchFamily="34" charset="0"/>
                <a:cs typeface="Arial" panose="020B0604020202020204" pitchFamily="34" charset="0"/>
              </a:rPr>
              <a:t>BBI, KCC, TDC &amp; Talk Club Team</a:t>
            </a:r>
          </a:p>
        </p:txBody>
      </p:sp>
      <p:sp>
        <p:nvSpPr>
          <p:cNvPr id="36" name="Rectangle 35">
            <a:extLst>
              <a:ext uri="{FF2B5EF4-FFF2-40B4-BE49-F238E27FC236}">
                <a16:creationId xmlns:a16="http://schemas.microsoft.com/office/drawing/2014/main" id="{202C05E5-6228-86CA-25B1-09C68FA370D2}"/>
              </a:ext>
            </a:extLst>
          </p:cNvPr>
          <p:cNvSpPr/>
          <p:nvPr/>
        </p:nvSpPr>
        <p:spPr>
          <a:xfrm>
            <a:off x="4188832" y="4009737"/>
            <a:ext cx="2728983" cy="864184"/>
          </a:xfrm>
          <a:prstGeom prst="rect">
            <a:avLst/>
          </a:prstGeom>
          <a:solidFill>
            <a:srgbClr val="C65A11"/>
          </a:solidFill>
        </p:spPr>
        <p:style>
          <a:lnRef idx="2">
            <a:schemeClr val="accent1">
              <a:shade val="15000"/>
            </a:schemeClr>
          </a:lnRef>
          <a:fillRef idx="1">
            <a:schemeClr val="accent1"/>
          </a:fillRef>
          <a:effectRef idx="0">
            <a:schemeClr val="accent1"/>
          </a:effectRef>
          <a:fontRef idx="minor">
            <a:schemeClr val="lt1"/>
          </a:fontRef>
        </p:style>
        <p:txBody>
          <a:bodyPr lIns="36000" rIns="36000" rtlCol="0" anchor="ctr"/>
          <a:lstStyle/>
          <a:p>
            <a:r>
              <a:rPr lang="en-GB" sz="1400">
                <a:latin typeface="Arial" panose="020B0604020202020204" pitchFamily="34" charset="0"/>
                <a:cs typeface="Arial" panose="020B0604020202020204" pitchFamily="34" charset="0"/>
              </a:rPr>
              <a:t>Provides seed funding for community asset building; embedded within local HCP; </a:t>
            </a:r>
          </a:p>
          <a:p>
            <a:r>
              <a:rPr lang="en-GB" sz="1400">
                <a:latin typeface="Arial" panose="020B0604020202020204" pitchFamily="34" charset="0"/>
                <a:cs typeface="Arial" panose="020B0604020202020204" pitchFamily="34" charset="0"/>
              </a:rPr>
              <a:t>over 100 start ups within 2 years</a:t>
            </a:r>
          </a:p>
        </p:txBody>
      </p:sp>
      <p:sp>
        <p:nvSpPr>
          <p:cNvPr id="38" name="Rectangle 37">
            <a:extLst>
              <a:ext uri="{FF2B5EF4-FFF2-40B4-BE49-F238E27FC236}">
                <a16:creationId xmlns:a16="http://schemas.microsoft.com/office/drawing/2014/main" id="{B0345EE7-AB6A-C7FA-2A21-EA250799FDE1}"/>
              </a:ext>
            </a:extLst>
          </p:cNvPr>
          <p:cNvSpPr/>
          <p:nvPr/>
        </p:nvSpPr>
        <p:spPr>
          <a:xfrm>
            <a:off x="7220604" y="3330767"/>
            <a:ext cx="3426666" cy="56896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GB" sz="1600" b="1" i="1">
                <a:latin typeface="Arial" panose="020B0604020202020204" pitchFamily="34" charset="0"/>
                <a:ea typeface="Aptos" panose="020B0004020202020204" pitchFamily="34" charset="0"/>
                <a:cs typeface="Arial" panose="020B0604020202020204" pitchFamily="34" charset="0"/>
              </a:rPr>
              <a:t>“The key next step is </a:t>
            </a:r>
            <a:r>
              <a:rPr lang="en-GB" sz="1600" b="1" i="1">
                <a:effectLst/>
                <a:latin typeface="Arial" panose="020B0604020202020204" pitchFamily="34" charset="0"/>
                <a:ea typeface="Aptos" panose="020B0004020202020204" pitchFamily="34" charset="0"/>
                <a:cs typeface="Arial" panose="020B0604020202020204" pitchFamily="34" charset="0"/>
              </a:rPr>
              <a:t>getting the service users into employment focussed interventions”</a:t>
            </a:r>
            <a:r>
              <a:rPr lang="en-GB" sz="1600" b="1" i="1">
                <a:effectLst/>
                <a:latin typeface="Arial" panose="020B0604020202020204" pitchFamily="34" charset="0"/>
                <a:cs typeface="Arial" panose="020B0604020202020204" pitchFamily="34" charset="0"/>
              </a:rPr>
              <a:t> </a:t>
            </a:r>
            <a:endParaRPr lang="en-GB" sz="1600" b="1" i="1">
              <a:latin typeface="Arial" panose="020B0604020202020204" pitchFamily="34" charset="0"/>
              <a:cs typeface="Arial" panose="020B0604020202020204" pitchFamily="34" charset="0"/>
            </a:endParaRPr>
          </a:p>
        </p:txBody>
      </p:sp>
      <p:pic>
        <p:nvPicPr>
          <p:cNvPr id="1028" name="Picture 4" descr="Thanet District Council - Thanet">
            <a:extLst>
              <a:ext uri="{FF2B5EF4-FFF2-40B4-BE49-F238E27FC236}">
                <a16:creationId xmlns:a16="http://schemas.microsoft.com/office/drawing/2014/main" id="{8A30862E-F67D-A05F-B498-B97B710B4DCA}"/>
              </a:ext>
            </a:extLst>
          </p:cNvPr>
          <p:cNvPicPr>
            <a:picLocks noChangeAspect="1" noChangeArrowheads="1"/>
          </p:cNvPicPr>
          <p:nvPr/>
        </p:nvPicPr>
        <p:blipFill rotWithShape="1">
          <a:blip r:embed="rId15" cstate="email">
            <a:extLst>
              <a:ext uri="{28A0092B-C50C-407E-A947-70E740481C1C}">
                <a14:useLocalDpi xmlns:a14="http://schemas.microsoft.com/office/drawing/2010/main"/>
              </a:ext>
            </a:extLst>
          </a:blip>
          <a:srcRect/>
          <a:stretch/>
        </p:blipFill>
        <p:spPr bwMode="auto">
          <a:xfrm>
            <a:off x="2314152" y="1381143"/>
            <a:ext cx="1824752" cy="1739033"/>
          </a:xfrm>
          <a:prstGeom prst="rect">
            <a:avLst/>
          </a:prstGeom>
          <a:noFill/>
          <a:extLst>
            <a:ext uri="{909E8E84-426E-40DD-AFC4-6F175D3DCCD1}">
              <a14:hiddenFill xmlns:a14="http://schemas.microsoft.com/office/drawing/2010/main">
                <a:solidFill>
                  <a:srgbClr val="FFFFFF"/>
                </a:solidFill>
              </a14:hiddenFill>
            </a:ext>
          </a:extLst>
        </p:spPr>
      </p:pic>
      <p:sp>
        <p:nvSpPr>
          <p:cNvPr id="37" name="Rectangle 36">
            <a:extLst>
              <a:ext uri="{FF2B5EF4-FFF2-40B4-BE49-F238E27FC236}">
                <a16:creationId xmlns:a16="http://schemas.microsoft.com/office/drawing/2014/main" id="{B1E7E996-480C-7BC9-4BE6-703F58304A29}"/>
              </a:ext>
            </a:extLst>
          </p:cNvPr>
          <p:cNvSpPr/>
          <p:nvPr/>
        </p:nvSpPr>
        <p:spPr>
          <a:xfrm>
            <a:off x="4244221" y="2316078"/>
            <a:ext cx="4888249" cy="782428"/>
          </a:xfrm>
          <a:prstGeom prst="rect">
            <a:avLst/>
          </a:prstGeom>
          <a:solidFill>
            <a:srgbClr val="C65A1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400">
                <a:latin typeface="Arial" panose="020B0604020202020204" pitchFamily="34" charset="0"/>
                <a:cs typeface="Arial" panose="020B0604020202020204" pitchFamily="34" charset="0"/>
              </a:rPr>
              <a:t>District Suicide Prevention Strategy designed through a local multi-stakeholder approach which links 20+ local organisations together, drawing on the county wide strategy</a:t>
            </a:r>
          </a:p>
        </p:txBody>
      </p:sp>
      <p:pic>
        <p:nvPicPr>
          <p:cNvPr id="41" name="Picture 4">
            <a:extLst>
              <a:ext uri="{FF2B5EF4-FFF2-40B4-BE49-F238E27FC236}">
                <a16:creationId xmlns:a16="http://schemas.microsoft.com/office/drawing/2014/main" id="{8F8A507A-0306-900C-0967-60D37176CC8C}"/>
              </a:ext>
            </a:extLst>
          </p:cNvPr>
          <p:cNvPicPr>
            <a:picLocks noChangeAspect="1" noChangeArrowheads="1"/>
          </p:cNvPicPr>
          <p:nvPr/>
        </p:nvPicPr>
        <p:blipFill rotWithShape="1">
          <a:blip r:embed="rId16" cstate="email">
            <a:extLst>
              <a:ext uri="{28A0092B-C50C-407E-A947-70E740481C1C}">
                <a14:useLocalDpi xmlns:a14="http://schemas.microsoft.com/office/drawing/2010/main"/>
              </a:ext>
            </a:extLst>
          </a:blip>
          <a:srcRect/>
          <a:stretch/>
        </p:blipFill>
        <p:spPr bwMode="auto">
          <a:xfrm>
            <a:off x="9227276" y="1381142"/>
            <a:ext cx="2241433" cy="173903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ocial Enterprise Kent - Kent Invicta Chamber of Commerce">
            <a:extLst>
              <a:ext uri="{FF2B5EF4-FFF2-40B4-BE49-F238E27FC236}">
                <a16:creationId xmlns:a16="http://schemas.microsoft.com/office/drawing/2014/main" id="{C94FBF95-6E1C-2BDC-53A7-144F23E7A912}"/>
              </a:ext>
            </a:extLst>
          </p:cNvPr>
          <p:cNvPicPr>
            <a:picLocks noChangeAspect="1" noChangeArrowheads="1"/>
          </p:cNvPicPr>
          <p:nvPr/>
        </p:nvPicPr>
        <p:blipFill>
          <a:blip r:embed="rId17" cstate="email">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4152561" y="3162333"/>
            <a:ext cx="2765254" cy="892207"/>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3" descr="A multi-agency logo on a black background&#10;&#10;AI-generated content may be incorrect.">
            <a:extLst>
              <a:ext uri="{FF2B5EF4-FFF2-40B4-BE49-F238E27FC236}">
                <a16:creationId xmlns:a16="http://schemas.microsoft.com/office/drawing/2014/main" id="{E2D39471-0090-5D42-AF16-8D7727D60E80}"/>
              </a:ext>
            </a:extLst>
          </p:cNvPr>
          <p:cNvPicPr>
            <a:picLocks noChangeAspect="1"/>
          </p:cNvPicPr>
          <p:nvPr/>
        </p:nvPicPr>
        <p:blipFill>
          <a:blip r:embed="rId18" cstate="email">
            <a:extLst>
              <a:ext uri="{28A0092B-C50C-407E-A947-70E740481C1C}">
                <a14:useLocalDpi xmlns:a14="http://schemas.microsoft.com/office/drawing/2010/main"/>
              </a:ext>
            </a:extLst>
          </a:blip>
          <a:srcRect/>
          <a:stretch/>
        </p:blipFill>
        <p:spPr>
          <a:xfrm>
            <a:off x="10647627" y="3426437"/>
            <a:ext cx="1560635" cy="1393414"/>
          </a:xfrm>
          <a:prstGeom prst="rect">
            <a:avLst/>
          </a:prstGeom>
        </p:spPr>
      </p:pic>
      <p:pic>
        <p:nvPicPr>
          <p:cNvPr id="1034" name="Picture 10" descr="On Tuesday, 1st October 2024 we finally did it. We have a new roof!! - The  website for Broadstairs Town Shed - A Broadstairs Town Team project">
            <a:extLst>
              <a:ext uri="{FF2B5EF4-FFF2-40B4-BE49-F238E27FC236}">
                <a16:creationId xmlns:a16="http://schemas.microsoft.com/office/drawing/2014/main" id="{F0D77FD1-DC61-CC11-C7B9-4466344A3FA8}"/>
              </a:ext>
            </a:extLst>
          </p:cNvPr>
          <p:cNvPicPr>
            <a:picLocks noChangeAspect="1" noChangeArrowheads="1"/>
          </p:cNvPicPr>
          <p:nvPr/>
        </p:nvPicPr>
        <p:blipFill rotWithShape="1">
          <a:blip r:embed="rId19" cstate="email">
            <a:extLst>
              <a:ext uri="{28A0092B-C50C-407E-A947-70E740481C1C}">
                <a14:useLocalDpi xmlns:a14="http://schemas.microsoft.com/office/drawing/2010/main"/>
              </a:ext>
            </a:extLst>
          </a:blip>
          <a:srcRect/>
          <a:stretch/>
        </p:blipFill>
        <p:spPr bwMode="auto">
          <a:xfrm>
            <a:off x="2254241" y="5098465"/>
            <a:ext cx="1297038" cy="1426058"/>
          </a:xfrm>
          <a:prstGeom prst="rect">
            <a:avLst/>
          </a:prstGeom>
          <a:noFill/>
          <a:extLst>
            <a:ext uri="{909E8E84-426E-40DD-AFC4-6F175D3DCCD1}">
              <a14:hiddenFill xmlns:a14="http://schemas.microsoft.com/office/drawing/2010/main">
                <a:solidFill>
                  <a:srgbClr val="FFFFFF"/>
                </a:solidFill>
              </a14:hiddenFill>
            </a:ext>
          </a:extLst>
        </p:spPr>
      </p:pic>
      <p:cxnSp>
        <p:nvCxnSpPr>
          <p:cNvPr id="46" name="Straight Connector 45">
            <a:extLst>
              <a:ext uri="{FF2B5EF4-FFF2-40B4-BE49-F238E27FC236}">
                <a16:creationId xmlns:a16="http://schemas.microsoft.com/office/drawing/2014/main" id="{53A2C9D2-CB23-3B0E-E7ED-DBC1ACE221F4}"/>
              </a:ext>
            </a:extLst>
          </p:cNvPr>
          <p:cNvCxnSpPr/>
          <p:nvPr/>
        </p:nvCxnSpPr>
        <p:spPr>
          <a:xfrm>
            <a:off x="2301535" y="3209271"/>
            <a:ext cx="9083389" cy="0"/>
          </a:xfrm>
          <a:prstGeom prst="line">
            <a:avLst/>
          </a:prstGeom>
          <a:ln w="22225"/>
        </p:spPr>
        <p:style>
          <a:lnRef idx="1">
            <a:schemeClr val="accent1"/>
          </a:lnRef>
          <a:fillRef idx="0">
            <a:schemeClr val="accent1"/>
          </a:fillRef>
          <a:effectRef idx="0">
            <a:schemeClr val="accent1"/>
          </a:effectRef>
          <a:fontRef idx="minor">
            <a:schemeClr val="tx1"/>
          </a:fontRef>
        </p:style>
      </p:cxnSp>
      <p:sp>
        <p:nvSpPr>
          <p:cNvPr id="47" name="Oval 46">
            <a:extLst>
              <a:ext uri="{FF2B5EF4-FFF2-40B4-BE49-F238E27FC236}">
                <a16:creationId xmlns:a16="http://schemas.microsoft.com/office/drawing/2014/main" id="{14CA052B-2DFC-5CD4-4173-F477F7958C87}"/>
              </a:ext>
            </a:extLst>
          </p:cNvPr>
          <p:cNvSpPr/>
          <p:nvPr/>
        </p:nvSpPr>
        <p:spPr>
          <a:xfrm>
            <a:off x="6530557" y="3092960"/>
            <a:ext cx="269399" cy="239100"/>
          </a:xfrm>
          <a:prstGeom prst="ellipse">
            <a:avLst/>
          </a:prstGeom>
          <a:solidFill>
            <a:schemeClr val="bg1"/>
          </a:solidFill>
          <a:ln w="25400">
            <a:solidFill>
              <a:srgbClr val="44579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8" name="Straight Connector 47">
            <a:extLst>
              <a:ext uri="{FF2B5EF4-FFF2-40B4-BE49-F238E27FC236}">
                <a16:creationId xmlns:a16="http://schemas.microsoft.com/office/drawing/2014/main" id="{F89CAF30-8441-7EB6-721F-261FD21ACF0E}"/>
              </a:ext>
            </a:extLst>
          </p:cNvPr>
          <p:cNvCxnSpPr/>
          <p:nvPr/>
        </p:nvCxnSpPr>
        <p:spPr>
          <a:xfrm>
            <a:off x="2974886" y="4952579"/>
            <a:ext cx="9083389" cy="0"/>
          </a:xfrm>
          <a:prstGeom prst="line">
            <a:avLst/>
          </a:prstGeom>
          <a:ln w="22225"/>
        </p:spPr>
        <p:style>
          <a:lnRef idx="1">
            <a:schemeClr val="accent1"/>
          </a:lnRef>
          <a:fillRef idx="0">
            <a:schemeClr val="accent1"/>
          </a:fillRef>
          <a:effectRef idx="0">
            <a:schemeClr val="accent1"/>
          </a:effectRef>
          <a:fontRef idx="minor">
            <a:schemeClr val="tx1"/>
          </a:fontRef>
        </p:style>
      </p:cxnSp>
      <p:sp>
        <p:nvSpPr>
          <p:cNvPr id="49" name="Oval 48">
            <a:extLst>
              <a:ext uri="{FF2B5EF4-FFF2-40B4-BE49-F238E27FC236}">
                <a16:creationId xmlns:a16="http://schemas.microsoft.com/office/drawing/2014/main" id="{0ADB523B-4E9E-327C-39C3-353994A80FFF}"/>
              </a:ext>
            </a:extLst>
          </p:cNvPr>
          <p:cNvSpPr/>
          <p:nvPr/>
        </p:nvSpPr>
        <p:spPr>
          <a:xfrm>
            <a:off x="7203908" y="4836268"/>
            <a:ext cx="269399" cy="239100"/>
          </a:xfrm>
          <a:prstGeom prst="ellipse">
            <a:avLst/>
          </a:prstGeom>
          <a:solidFill>
            <a:schemeClr val="bg1"/>
          </a:solidFill>
          <a:ln w="25400">
            <a:solidFill>
              <a:srgbClr val="44579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0" name="Straight Connector 49">
            <a:extLst>
              <a:ext uri="{FF2B5EF4-FFF2-40B4-BE49-F238E27FC236}">
                <a16:creationId xmlns:a16="http://schemas.microsoft.com/office/drawing/2014/main" id="{BD4CC184-F841-E227-D0A8-51790D05C3EB}"/>
              </a:ext>
            </a:extLst>
          </p:cNvPr>
          <p:cNvCxnSpPr/>
          <p:nvPr/>
        </p:nvCxnSpPr>
        <p:spPr>
          <a:xfrm>
            <a:off x="2302022" y="6667037"/>
            <a:ext cx="9083389" cy="0"/>
          </a:xfrm>
          <a:prstGeom prst="line">
            <a:avLst/>
          </a:prstGeom>
          <a:ln w="22225"/>
        </p:spPr>
        <p:style>
          <a:lnRef idx="1">
            <a:schemeClr val="accent1"/>
          </a:lnRef>
          <a:fillRef idx="0">
            <a:schemeClr val="accent1"/>
          </a:fillRef>
          <a:effectRef idx="0">
            <a:schemeClr val="accent1"/>
          </a:effectRef>
          <a:fontRef idx="minor">
            <a:schemeClr val="tx1"/>
          </a:fontRef>
        </p:style>
      </p:cxnSp>
      <p:sp>
        <p:nvSpPr>
          <p:cNvPr id="53" name="Oval 52">
            <a:extLst>
              <a:ext uri="{FF2B5EF4-FFF2-40B4-BE49-F238E27FC236}">
                <a16:creationId xmlns:a16="http://schemas.microsoft.com/office/drawing/2014/main" id="{CE6B04D4-0A9B-C458-9097-FF00F9E53CD7}"/>
              </a:ext>
            </a:extLst>
          </p:cNvPr>
          <p:cNvSpPr/>
          <p:nvPr/>
        </p:nvSpPr>
        <p:spPr>
          <a:xfrm>
            <a:off x="6531044" y="6550726"/>
            <a:ext cx="269399" cy="239100"/>
          </a:xfrm>
          <a:prstGeom prst="ellipse">
            <a:avLst/>
          </a:prstGeom>
          <a:solidFill>
            <a:schemeClr val="bg1"/>
          </a:solidFill>
          <a:ln w="25400">
            <a:solidFill>
              <a:srgbClr val="44579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Rectangle 53">
            <a:extLst>
              <a:ext uri="{FF2B5EF4-FFF2-40B4-BE49-F238E27FC236}">
                <a16:creationId xmlns:a16="http://schemas.microsoft.com/office/drawing/2014/main" id="{18F6B4BD-A7F1-D351-6156-202ED574AC55}"/>
              </a:ext>
            </a:extLst>
          </p:cNvPr>
          <p:cNvSpPr/>
          <p:nvPr/>
        </p:nvSpPr>
        <p:spPr>
          <a:xfrm>
            <a:off x="7350178" y="4027793"/>
            <a:ext cx="3297091" cy="801998"/>
          </a:xfrm>
          <a:prstGeom prst="rect">
            <a:avLst/>
          </a:prstGeom>
          <a:solidFill>
            <a:srgbClr val="C65A1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GB" sz="1400" b="0" i="0" u="none" strike="noStrike">
                <a:solidFill>
                  <a:schemeClr val="bg1"/>
                </a:solidFill>
                <a:effectLst/>
                <a:latin typeface="Arial" panose="020B0604020202020204" pitchFamily="34" charset="0"/>
                <a:cs typeface="Arial" panose="020B0604020202020204" pitchFamily="34" charset="0"/>
              </a:rPr>
              <a:t>Collective of County and District Council, Fire &amp; Rescue, DWP, Police, Community partners delivering services to the most disadvantaged locally</a:t>
            </a:r>
            <a:endParaRPr lang="en-GB" sz="1400">
              <a:solidFill>
                <a:schemeClr val="bg1"/>
              </a:solidFill>
              <a:latin typeface="Arial" panose="020B0604020202020204" pitchFamily="34" charset="0"/>
              <a:cs typeface="Arial" panose="020B0604020202020204" pitchFamily="34" charset="0"/>
            </a:endParaRPr>
          </a:p>
        </p:txBody>
      </p:sp>
      <p:sp>
        <p:nvSpPr>
          <p:cNvPr id="56" name="TextBox 55">
            <a:extLst>
              <a:ext uri="{FF2B5EF4-FFF2-40B4-BE49-F238E27FC236}">
                <a16:creationId xmlns:a16="http://schemas.microsoft.com/office/drawing/2014/main" id="{86176747-CDAE-7EDB-754A-664CE6ACB4DA}"/>
              </a:ext>
            </a:extLst>
          </p:cNvPr>
          <p:cNvSpPr txBox="1"/>
          <p:nvPr/>
        </p:nvSpPr>
        <p:spPr>
          <a:xfrm>
            <a:off x="6355797" y="5141078"/>
            <a:ext cx="2727217" cy="1323439"/>
          </a:xfrm>
          <a:prstGeom prst="rect">
            <a:avLst/>
          </a:prstGeom>
          <a:noFill/>
          <a:ln>
            <a:noFill/>
          </a:ln>
        </p:spPr>
        <p:txBody>
          <a:bodyPr wrap="square">
            <a:spAutoFit/>
          </a:bodyPr>
          <a:lstStyle/>
          <a:p>
            <a:pPr algn="r">
              <a:buNone/>
            </a:pPr>
            <a:r>
              <a:rPr lang="en-GB" sz="1600" b="1" i="1">
                <a:solidFill>
                  <a:schemeClr val="bg1"/>
                </a:solidFill>
                <a:latin typeface="Arial" panose="020B0604020202020204" pitchFamily="34" charset="0"/>
                <a:cs typeface="Arial" panose="020B0604020202020204" pitchFamily="34" charset="0"/>
              </a:rPr>
              <a:t>“</a:t>
            </a:r>
            <a:r>
              <a:rPr lang="en-GB" sz="1600" b="1" i="1" u="none" strike="noStrike">
                <a:solidFill>
                  <a:schemeClr val="bg1"/>
                </a:solidFill>
                <a:effectLst/>
                <a:latin typeface="Arial" panose="020B0604020202020204" pitchFamily="34" charset="0"/>
                <a:cs typeface="Arial" panose="020B0604020202020204" pitchFamily="34" charset="0"/>
              </a:rPr>
              <a:t>Everywhere is different – </a:t>
            </a:r>
          </a:p>
          <a:p>
            <a:pPr algn="r">
              <a:buNone/>
            </a:pPr>
            <a:r>
              <a:rPr lang="en-GB" sz="1600" b="1" i="1" u="none" strike="noStrike">
                <a:solidFill>
                  <a:schemeClr val="bg1"/>
                </a:solidFill>
                <a:effectLst/>
                <a:latin typeface="Arial" panose="020B0604020202020204" pitchFamily="34" charset="0"/>
                <a:cs typeface="Arial" panose="020B0604020202020204" pitchFamily="34" charset="0"/>
              </a:rPr>
              <a:t>you need to meet people where they already go”</a:t>
            </a:r>
            <a:endParaRPr lang="en-GB" sz="1600" b="0" i="1" u="none" strike="noStrike">
              <a:solidFill>
                <a:schemeClr val="bg1"/>
              </a:solidFill>
              <a:effectLst/>
              <a:latin typeface="Arial" panose="020B0604020202020204" pitchFamily="34" charset="0"/>
              <a:cs typeface="Arial" panose="020B0604020202020204" pitchFamily="34" charset="0"/>
            </a:endParaRPr>
          </a:p>
          <a:p>
            <a:pPr algn="r">
              <a:buNone/>
            </a:pPr>
            <a:br>
              <a:rPr lang="en-GB" sz="1600" i="1">
                <a:solidFill>
                  <a:schemeClr val="bg1"/>
                </a:solidFill>
                <a:latin typeface="Arial" panose="020B0604020202020204" pitchFamily="34" charset="0"/>
                <a:cs typeface="Arial" panose="020B0604020202020204" pitchFamily="34" charset="0"/>
              </a:rPr>
            </a:br>
            <a:endParaRPr lang="en-GB" sz="1600" i="1">
              <a:solidFill>
                <a:schemeClr val="bg1"/>
              </a:solidFill>
              <a:latin typeface="Arial" panose="020B0604020202020204" pitchFamily="34" charset="0"/>
              <a:cs typeface="Arial" panose="020B0604020202020204" pitchFamily="34" charset="0"/>
            </a:endParaRPr>
          </a:p>
        </p:txBody>
      </p:sp>
      <p:sp>
        <p:nvSpPr>
          <p:cNvPr id="59" name="TextBox 58">
            <a:extLst>
              <a:ext uri="{FF2B5EF4-FFF2-40B4-BE49-F238E27FC236}">
                <a16:creationId xmlns:a16="http://schemas.microsoft.com/office/drawing/2014/main" id="{9A65B93C-58A0-D3D3-273F-0993CDA92F20}"/>
              </a:ext>
            </a:extLst>
          </p:cNvPr>
          <p:cNvSpPr txBox="1"/>
          <p:nvPr/>
        </p:nvSpPr>
        <p:spPr>
          <a:xfrm>
            <a:off x="6338705" y="6036646"/>
            <a:ext cx="2682194" cy="523220"/>
          </a:xfrm>
          <a:prstGeom prst="rect">
            <a:avLst/>
          </a:prstGeom>
          <a:solidFill>
            <a:srgbClr val="C65A11"/>
          </a:solidFill>
        </p:spPr>
        <p:txBody>
          <a:bodyPr wrap="square" lIns="36000" rIns="36000" rtlCol="0">
            <a:spAutoFit/>
          </a:bodyPr>
          <a:lstStyle/>
          <a:p>
            <a:pPr algn="r"/>
            <a:r>
              <a:rPr lang="en-GB" sz="1400" b="0" i="0" u="none" strike="noStrike">
                <a:solidFill>
                  <a:schemeClr val="bg1"/>
                </a:solidFill>
                <a:effectLst/>
                <a:latin typeface="Arial" panose="020B0604020202020204" pitchFamily="34" charset="0"/>
                <a:cs typeface="Arial" panose="020B0604020202020204" pitchFamily="34" charset="0"/>
              </a:rPr>
              <a:t>Reduced male prison suicide attempts from 60 a month to 26</a:t>
            </a:r>
            <a:endParaRPr lang="en-GB" sz="1400">
              <a:solidFill>
                <a:schemeClr val="bg1"/>
              </a:solidFill>
              <a:latin typeface="Arial" panose="020B0604020202020204" pitchFamily="34" charset="0"/>
              <a:cs typeface="Arial" panose="020B0604020202020204" pitchFamily="34" charset="0"/>
            </a:endParaRPr>
          </a:p>
        </p:txBody>
      </p:sp>
      <p:sp>
        <p:nvSpPr>
          <p:cNvPr id="60" name="Rectangle 59">
            <a:extLst>
              <a:ext uri="{FF2B5EF4-FFF2-40B4-BE49-F238E27FC236}">
                <a16:creationId xmlns:a16="http://schemas.microsoft.com/office/drawing/2014/main" id="{52BE53CD-B787-1944-B408-A1E392398354}"/>
              </a:ext>
            </a:extLst>
          </p:cNvPr>
          <p:cNvSpPr/>
          <p:nvPr/>
        </p:nvSpPr>
        <p:spPr>
          <a:xfrm>
            <a:off x="4340676" y="1357511"/>
            <a:ext cx="4886384" cy="93498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buNone/>
            </a:pPr>
            <a:r>
              <a:rPr lang="en-GB" sz="1600" b="1" i="1" kern="100">
                <a:latin typeface="Arial" panose="020B0604020202020204" pitchFamily="34" charset="0"/>
                <a:ea typeface="Aptos" panose="020B0004020202020204" pitchFamily="34" charset="0"/>
                <a:cs typeface="Arial" panose="020B0604020202020204" pitchFamily="34" charset="0"/>
              </a:rPr>
              <a:t>“Our </a:t>
            </a:r>
            <a:r>
              <a:rPr lang="en-GB" sz="1600" b="1" i="1" kern="100">
                <a:effectLst/>
                <a:latin typeface="Arial" panose="020B0604020202020204" pitchFamily="34" charset="0"/>
                <a:ea typeface="Aptos" panose="020B0004020202020204" pitchFamily="34" charset="0"/>
                <a:cs typeface="Arial" panose="020B0604020202020204" pitchFamily="34" charset="0"/>
              </a:rPr>
              <a:t>real-time suspected suicide system in collaboration with Kent police allows us</a:t>
            </a:r>
            <a:r>
              <a:rPr lang="en-GB" sz="1600" b="1" i="1">
                <a:effectLst/>
                <a:latin typeface="Arial" panose="020B0604020202020204" pitchFamily="34" charset="0"/>
                <a:ea typeface="Aptos" panose="020B0004020202020204" pitchFamily="34" charset="0"/>
                <a:cs typeface="Arial" panose="020B0604020202020204" pitchFamily="34" charset="0"/>
              </a:rPr>
              <a:t> to monitor trends and concerns but also deep-dive research into risk factors and particular cohorts”</a:t>
            </a:r>
            <a:r>
              <a:rPr lang="en-GB" sz="1600" b="1" i="1">
                <a:effectLst/>
                <a:latin typeface="Arial" panose="020B0604020202020204" pitchFamily="34" charset="0"/>
                <a:cs typeface="Arial" panose="020B0604020202020204" pitchFamily="34" charset="0"/>
              </a:rPr>
              <a:t> </a:t>
            </a:r>
            <a:endParaRPr lang="en-GB" sz="1600" b="1" i="1">
              <a:latin typeface="Arial" panose="020B0604020202020204" pitchFamily="34" charset="0"/>
              <a:cs typeface="Arial" panose="020B0604020202020204" pitchFamily="34" charset="0"/>
            </a:endParaRPr>
          </a:p>
        </p:txBody>
      </p:sp>
      <p:sp>
        <p:nvSpPr>
          <p:cNvPr id="61" name="Rectangle 60">
            <a:extLst>
              <a:ext uri="{FF2B5EF4-FFF2-40B4-BE49-F238E27FC236}">
                <a16:creationId xmlns:a16="http://schemas.microsoft.com/office/drawing/2014/main" id="{604CA937-A7C8-1F2A-E704-D010D579D477}"/>
              </a:ext>
            </a:extLst>
          </p:cNvPr>
          <p:cNvSpPr/>
          <p:nvPr/>
        </p:nvSpPr>
        <p:spPr>
          <a:xfrm>
            <a:off x="2586380" y="3320037"/>
            <a:ext cx="1500304" cy="1553648"/>
          </a:xfrm>
          <a:prstGeom prst="rect">
            <a:avLst/>
          </a:prstGeom>
          <a:solidFill>
            <a:srgbClr val="C65A1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400">
                <a:latin typeface="Arial" panose="020B0604020202020204" pitchFamily="34" charset="0"/>
                <a:cs typeface="Arial" panose="020B0604020202020204" pitchFamily="34" charset="0"/>
              </a:rPr>
              <a:t>Joint DWP Employment Programme with 50% Conversion into Paid Employment</a:t>
            </a:r>
          </a:p>
        </p:txBody>
      </p:sp>
      <p:pic>
        <p:nvPicPr>
          <p:cNvPr id="1030" name="Picture 6" descr="HOW ARE YOU? OUT OF 10? - Talk Club">
            <a:extLst>
              <a:ext uri="{FF2B5EF4-FFF2-40B4-BE49-F238E27FC236}">
                <a16:creationId xmlns:a16="http://schemas.microsoft.com/office/drawing/2014/main" id="{F48BD663-3699-335C-D452-EC4906636866}"/>
              </a:ext>
            </a:extLst>
          </p:cNvPr>
          <p:cNvPicPr>
            <a:picLocks noChangeAspect="1" noChangeArrowheads="1"/>
          </p:cNvPicPr>
          <p:nvPr/>
        </p:nvPicPr>
        <p:blipFill>
          <a:blip r:embed="rId20" cstate="email">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0739800" y="5212597"/>
            <a:ext cx="1290247" cy="13201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8806366"/>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E734CC-13C5-DEF0-23A7-15F096BFF1ED}"/>
            </a:ext>
          </a:extLst>
        </p:cNvPr>
        <p:cNvGrpSpPr/>
        <p:nvPr/>
      </p:nvGrpSpPr>
      <p:grpSpPr>
        <a:xfrm>
          <a:off x="0" y="0"/>
          <a:ext cx="0" cy="0"/>
          <a:chOff x="0" y="0"/>
          <a:chExt cx="0" cy="0"/>
        </a:xfrm>
      </p:grpSpPr>
      <p:pic>
        <p:nvPicPr>
          <p:cNvPr id="22" name="Picture 21" descr="Breaking Barriers Innovations">
            <a:extLst>
              <a:ext uri="{FF2B5EF4-FFF2-40B4-BE49-F238E27FC236}">
                <a16:creationId xmlns:a16="http://schemas.microsoft.com/office/drawing/2014/main" id="{47A93F08-9498-0BA5-9B22-71766E1295F2}"/>
              </a:ext>
            </a:extLst>
          </p:cNvPr>
          <p:cNvPicPr>
            <a:picLocks noChangeAspect="1" noChangeArrowheads="1"/>
          </p:cNvPicPr>
          <p:nvPr/>
        </p:nvPicPr>
        <p:blipFill>
          <a:blip r:embed="rId3" cstate="email">
            <a:duotone>
              <a:prstClr val="black"/>
              <a:schemeClr val="bg1">
                <a:tint val="45000"/>
                <a:satMod val="400000"/>
              </a:schemeClr>
            </a:duotone>
            <a:extLst>
              <a:ext uri="{BEBA8EAE-BF5A-486C-A8C5-ECC9F3942E4B}">
                <a14:imgProps xmlns:a14="http://schemas.microsoft.com/office/drawing/2010/main">
                  <a14:imgLayer r:embed="rId4">
                    <a14:imgEffect>
                      <a14:sharpenSoften amount="58000"/>
                    </a14:imgEffect>
                    <a14:imgEffect>
                      <a14:brightnessContrast bright="100000" contrast="100000"/>
                    </a14:imgEffect>
                  </a14:imgLayer>
                </a14:imgProps>
              </a:ext>
              <a:ext uri="{28A0092B-C50C-407E-A947-70E740481C1C}">
                <a14:useLocalDpi xmlns:a14="http://schemas.microsoft.com/office/drawing/2010/main"/>
              </a:ext>
            </a:extLst>
          </a:blip>
          <a:srcRect/>
          <a:stretch>
            <a:fillRect/>
          </a:stretch>
        </p:blipFill>
        <p:spPr bwMode="auto">
          <a:xfrm>
            <a:off x="10854199" y="95701"/>
            <a:ext cx="1344606" cy="1093613"/>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a:extLst>
              <a:ext uri="{FF2B5EF4-FFF2-40B4-BE49-F238E27FC236}">
                <a16:creationId xmlns:a16="http://schemas.microsoft.com/office/drawing/2014/main" id="{90051F27-F0B3-E472-9310-1289599000A8}"/>
              </a:ext>
            </a:extLst>
          </p:cNvPr>
          <p:cNvSpPr txBox="1"/>
          <p:nvPr/>
        </p:nvSpPr>
        <p:spPr>
          <a:xfrm>
            <a:off x="5607611" y="2329545"/>
            <a:ext cx="5246588" cy="3272838"/>
          </a:xfrm>
          <a:prstGeom prst="rect">
            <a:avLst/>
          </a:prstGeom>
          <a:noFill/>
        </p:spPr>
        <p:txBody>
          <a:bodyPr wrap="square" anchor="ctr" anchorCtr="0">
            <a:noAutofit/>
          </a:bodyPr>
          <a:lstStyle/>
          <a:p>
            <a:r>
              <a:rPr lang="en-GB" sz="3200" b="1" i="1" dirty="0">
                <a:solidFill>
                  <a:schemeClr val="bg1"/>
                </a:solidFill>
                <a:latin typeface="Arial" panose="020B0604020202020204" pitchFamily="34" charset="0"/>
                <a:cs typeface="Arial" panose="020B0604020202020204" pitchFamily="34" charset="0"/>
              </a:rPr>
              <a:t>“We’ve done the pilots. Dorset is littered with schemes that didn’t stick. </a:t>
            </a:r>
          </a:p>
          <a:p>
            <a:r>
              <a:rPr lang="en-GB" sz="3200" b="1" i="1" dirty="0">
                <a:solidFill>
                  <a:schemeClr val="bg1"/>
                </a:solidFill>
                <a:latin typeface="Arial" panose="020B0604020202020204" pitchFamily="34" charset="0"/>
                <a:cs typeface="Arial" panose="020B0604020202020204" pitchFamily="34" charset="0"/>
              </a:rPr>
              <a:t>This time it needs to be </a:t>
            </a:r>
            <a:r>
              <a:rPr lang="en-GB" sz="3200" b="1" i="1" dirty="0">
                <a:solidFill>
                  <a:schemeClr val="bg1"/>
                </a:solidFill>
                <a:highlight>
                  <a:srgbClr val="2F5597"/>
                </a:highlight>
                <a:latin typeface="Arial" panose="020B0604020202020204" pitchFamily="34" charset="0"/>
                <a:cs typeface="Arial" panose="020B0604020202020204" pitchFamily="34" charset="0"/>
              </a:rPr>
              <a:t>designed with social care, not just for social care”</a:t>
            </a:r>
          </a:p>
        </p:txBody>
      </p:sp>
      <p:pic>
        <p:nvPicPr>
          <p:cNvPr id="45" name="Picture 44">
            <a:extLst>
              <a:ext uri="{FF2B5EF4-FFF2-40B4-BE49-F238E27FC236}">
                <a16:creationId xmlns:a16="http://schemas.microsoft.com/office/drawing/2014/main" id="{A648DE9B-11FF-1DB6-4855-E851FC3F0EEE}"/>
              </a:ext>
            </a:extLst>
          </p:cNvPr>
          <p:cNvPicPr>
            <a:picLocks noChangeAspect="1"/>
          </p:cNvPicPr>
          <p:nvPr/>
        </p:nvPicPr>
        <p:blipFill>
          <a:blip r:embed="rId5"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2487606" y="2351560"/>
            <a:ext cx="2233095" cy="3349642"/>
          </a:xfrm>
          <a:prstGeom prst="rect">
            <a:avLst/>
          </a:prstGeom>
        </p:spPr>
      </p:pic>
      <p:sp>
        <p:nvSpPr>
          <p:cNvPr id="23" name="Text 0">
            <a:extLst>
              <a:ext uri="{FF2B5EF4-FFF2-40B4-BE49-F238E27FC236}">
                <a16:creationId xmlns:a16="http://schemas.microsoft.com/office/drawing/2014/main" id="{3BFB4DD8-C560-38D9-6BE0-4104229B878E}"/>
              </a:ext>
            </a:extLst>
          </p:cNvPr>
          <p:cNvSpPr/>
          <p:nvPr/>
        </p:nvSpPr>
        <p:spPr>
          <a:xfrm>
            <a:off x="2368867" y="339707"/>
            <a:ext cx="8326973" cy="714878"/>
          </a:xfrm>
          <a:prstGeom prst="rect">
            <a:avLst/>
          </a:prstGeom>
          <a:noFill/>
          <a:ln/>
        </p:spPr>
        <p:txBody>
          <a:bodyPr wrap="square" lIns="120000" tIns="0" rIns="0" bIns="0" rtlCol="0" anchor="t"/>
          <a:lstStyle/>
          <a:p>
            <a:pPr defTabSz="761970">
              <a:lnSpc>
                <a:spcPts val="4625"/>
              </a:lnSpc>
            </a:pPr>
            <a:r>
              <a:rPr lang="en-US" sz="3600" b="1">
                <a:solidFill>
                  <a:prstClr val="white"/>
                </a:solidFill>
                <a:latin typeface="Arial" panose="020B0604020202020204" pitchFamily="34" charset="0"/>
                <a:ea typeface="Poppins Light" pitchFamily="34" charset="-122"/>
                <a:cs typeface="Arial" panose="020B0604020202020204" pitchFamily="34" charset="0"/>
              </a:rPr>
              <a:t>Case Study Focus</a:t>
            </a:r>
            <a:endParaRPr lang="en-US" sz="3600" b="1">
              <a:solidFill>
                <a:prstClr val="white"/>
              </a:solidFill>
              <a:latin typeface="Arial" panose="020B0604020202020204" pitchFamily="34" charset="0"/>
              <a:cs typeface="Arial" panose="020B0604020202020204" pitchFamily="34" charset="0"/>
            </a:endParaRPr>
          </a:p>
        </p:txBody>
      </p:sp>
      <p:grpSp>
        <p:nvGrpSpPr>
          <p:cNvPr id="25" name="Group 24">
            <a:extLst>
              <a:ext uri="{FF2B5EF4-FFF2-40B4-BE49-F238E27FC236}">
                <a16:creationId xmlns:a16="http://schemas.microsoft.com/office/drawing/2014/main" id="{B06B302E-4EF9-1A70-2DB7-319D3B7F3E74}"/>
              </a:ext>
            </a:extLst>
          </p:cNvPr>
          <p:cNvGrpSpPr/>
          <p:nvPr/>
        </p:nvGrpSpPr>
        <p:grpSpPr>
          <a:xfrm>
            <a:off x="-1295521" y="1307391"/>
            <a:ext cx="1068059" cy="1022154"/>
            <a:chOff x="171472" y="1555617"/>
            <a:chExt cx="1281671" cy="1226585"/>
          </a:xfrm>
        </p:grpSpPr>
        <p:sp>
          <p:nvSpPr>
            <p:cNvPr id="26" name="Oval 25">
              <a:extLst>
                <a:ext uri="{FF2B5EF4-FFF2-40B4-BE49-F238E27FC236}">
                  <a16:creationId xmlns:a16="http://schemas.microsoft.com/office/drawing/2014/main" id="{42518BBC-0260-9253-DB78-B508F9B5A073}"/>
                </a:ext>
              </a:extLst>
            </p:cNvPr>
            <p:cNvSpPr/>
            <p:nvPr/>
          </p:nvSpPr>
          <p:spPr>
            <a:xfrm>
              <a:off x="234673" y="1644119"/>
              <a:ext cx="1155267" cy="1049580"/>
            </a:xfrm>
            <a:prstGeom prst="ellipse">
              <a:avLst/>
            </a:prstGeom>
            <a:solidFill>
              <a:schemeClr val="bg1"/>
            </a:solidFill>
            <a:ln w="539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sz="1500">
                <a:solidFill>
                  <a:prstClr val="white"/>
                </a:solidFill>
                <a:latin typeface="Calibri" panose="020F0502020204030204"/>
              </a:endParaRPr>
            </a:p>
          </p:txBody>
        </p:sp>
        <p:pic>
          <p:nvPicPr>
            <p:cNvPr id="27" name="Picture 26">
              <a:extLst>
                <a:ext uri="{FF2B5EF4-FFF2-40B4-BE49-F238E27FC236}">
                  <a16:creationId xmlns:a16="http://schemas.microsoft.com/office/drawing/2014/main" id="{061C4A5F-7068-1F36-0CCF-E07D7D6B4BA2}"/>
                </a:ext>
              </a:extLst>
            </p:cNvPr>
            <p:cNvPicPr>
              <a:picLocks noChangeAspect="1"/>
            </p:cNvPicPr>
            <p:nvPr/>
          </p:nvPicPr>
          <p:blipFill>
            <a:blip r:embed="rId6" cstate="email">
              <a:alphaModFix amt="85000"/>
              <a:duotone>
                <a:prstClr val="black"/>
                <a:srgbClr val="FFC000">
                  <a:tint val="45000"/>
                  <a:satMod val="400000"/>
                </a:srgbClr>
              </a:duotone>
              <a:extLst>
                <a:ext uri="{28A0092B-C50C-407E-A947-70E740481C1C}">
                  <a14:useLocalDpi xmlns:a14="http://schemas.microsoft.com/office/drawing/2010/main"/>
                </a:ext>
              </a:extLst>
            </a:blip>
            <a:srcRect/>
            <a:stretch>
              <a:fillRect/>
            </a:stretch>
          </p:blipFill>
          <p:spPr>
            <a:xfrm>
              <a:off x="171472" y="1555617"/>
              <a:ext cx="1281671" cy="1226585"/>
            </a:xfrm>
            <a:custGeom>
              <a:avLst/>
              <a:gdLst/>
              <a:ahLst/>
              <a:cxnLst/>
              <a:rect l="l" t="t" r="r" b="b"/>
              <a:pathLst>
                <a:path w="1486412" h="1422526">
                  <a:moveTo>
                    <a:pt x="491851" y="655834"/>
                  </a:moveTo>
                  <a:lnTo>
                    <a:pt x="491851" y="868221"/>
                  </a:lnTo>
                  <a:lnTo>
                    <a:pt x="548048" y="868221"/>
                  </a:lnTo>
                  <a:lnTo>
                    <a:pt x="548048" y="655834"/>
                  </a:lnTo>
                  <a:close/>
                  <a:moveTo>
                    <a:pt x="1159797" y="651034"/>
                  </a:moveTo>
                  <a:cubicBezTo>
                    <a:pt x="1129265" y="651034"/>
                    <a:pt x="1106733" y="657300"/>
                    <a:pt x="1092201" y="669833"/>
                  </a:cubicBezTo>
                  <a:cubicBezTo>
                    <a:pt x="1077668" y="682365"/>
                    <a:pt x="1070402" y="697831"/>
                    <a:pt x="1070402" y="716230"/>
                  </a:cubicBezTo>
                  <a:cubicBezTo>
                    <a:pt x="1070402" y="736629"/>
                    <a:pt x="1078802" y="752561"/>
                    <a:pt x="1095601" y="764027"/>
                  </a:cubicBezTo>
                  <a:cubicBezTo>
                    <a:pt x="1107733" y="772293"/>
                    <a:pt x="1136465" y="781426"/>
                    <a:pt x="1181795" y="791425"/>
                  </a:cubicBezTo>
                  <a:cubicBezTo>
                    <a:pt x="1191528" y="793692"/>
                    <a:pt x="1197794" y="796158"/>
                    <a:pt x="1200594" y="798825"/>
                  </a:cubicBezTo>
                  <a:cubicBezTo>
                    <a:pt x="1203261" y="801625"/>
                    <a:pt x="1204594" y="805158"/>
                    <a:pt x="1204594" y="809424"/>
                  </a:cubicBezTo>
                  <a:cubicBezTo>
                    <a:pt x="1204594" y="815691"/>
                    <a:pt x="1202127" y="820690"/>
                    <a:pt x="1197194" y="824423"/>
                  </a:cubicBezTo>
                  <a:cubicBezTo>
                    <a:pt x="1189861" y="829756"/>
                    <a:pt x="1178929" y="832423"/>
                    <a:pt x="1164396" y="832423"/>
                  </a:cubicBezTo>
                  <a:cubicBezTo>
                    <a:pt x="1151197" y="832423"/>
                    <a:pt x="1140931" y="829590"/>
                    <a:pt x="1133598" y="823923"/>
                  </a:cubicBezTo>
                  <a:cubicBezTo>
                    <a:pt x="1126265" y="818257"/>
                    <a:pt x="1121399" y="809958"/>
                    <a:pt x="1118999" y="799025"/>
                  </a:cubicBezTo>
                  <a:lnTo>
                    <a:pt x="1062603" y="807624"/>
                  </a:lnTo>
                  <a:cubicBezTo>
                    <a:pt x="1067802" y="827756"/>
                    <a:pt x="1078835" y="843689"/>
                    <a:pt x="1095701" y="855421"/>
                  </a:cubicBezTo>
                  <a:cubicBezTo>
                    <a:pt x="1112566" y="867154"/>
                    <a:pt x="1135465" y="873020"/>
                    <a:pt x="1164396" y="873020"/>
                  </a:cubicBezTo>
                  <a:cubicBezTo>
                    <a:pt x="1196261" y="873020"/>
                    <a:pt x="1220326" y="866021"/>
                    <a:pt x="1236592" y="852022"/>
                  </a:cubicBezTo>
                  <a:cubicBezTo>
                    <a:pt x="1252858" y="838023"/>
                    <a:pt x="1260991" y="821290"/>
                    <a:pt x="1260991" y="801825"/>
                  </a:cubicBezTo>
                  <a:cubicBezTo>
                    <a:pt x="1260991" y="783959"/>
                    <a:pt x="1255124" y="770027"/>
                    <a:pt x="1243392" y="760027"/>
                  </a:cubicBezTo>
                  <a:cubicBezTo>
                    <a:pt x="1231526" y="750161"/>
                    <a:pt x="1210627" y="741828"/>
                    <a:pt x="1180695" y="735029"/>
                  </a:cubicBezTo>
                  <a:cubicBezTo>
                    <a:pt x="1150764" y="728229"/>
                    <a:pt x="1133265" y="722963"/>
                    <a:pt x="1128199" y="719230"/>
                  </a:cubicBezTo>
                  <a:cubicBezTo>
                    <a:pt x="1124465" y="716430"/>
                    <a:pt x="1122599" y="713030"/>
                    <a:pt x="1122599" y="709030"/>
                  </a:cubicBezTo>
                  <a:cubicBezTo>
                    <a:pt x="1122599" y="704364"/>
                    <a:pt x="1124732" y="700564"/>
                    <a:pt x="1128999" y="697631"/>
                  </a:cubicBezTo>
                  <a:cubicBezTo>
                    <a:pt x="1135398" y="693498"/>
                    <a:pt x="1145998" y="691431"/>
                    <a:pt x="1160797" y="691431"/>
                  </a:cubicBezTo>
                  <a:cubicBezTo>
                    <a:pt x="1172529" y="691431"/>
                    <a:pt x="1181562" y="693631"/>
                    <a:pt x="1187895" y="698031"/>
                  </a:cubicBezTo>
                  <a:cubicBezTo>
                    <a:pt x="1194228" y="702431"/>
                    <a:pt x="1198528" y="708764"/>
                    <a:pt x="1200794" y="717030"/>
                  </a:cubicBezTo>
                  <a:lnTo>
                    <a:pt x="1253791" y="707230"/>
                  </a:lnTo>
                  <a:cubicBezTo>
                    <a:pt x="1248458" y="688698"/>
                    <a:pt x="1238725" y="674699"/>
                    <a:pt x="1224593" y="665233"/>
                  </a:cubicBezTo>
                  <a:cubicBezTo>
                    <a:pt x="1210460" y="655767"/>
                    <a:pt x="1188862" y="651034"/>
                    <a:pt x="1159797" y="651034"/>
                  </a:cubicBezTo>
                  <a:close/>
                  <a:moveTo>
                    <a:pt x="944396" y="651034"/>
                  </a:moveTo>
                  <a:cubicBezTo>
                    <a:pt x="912798" y="651034"/>
                    <a:pt x="887733" y="660800"/>
                    <a:pt x="869200" y="680332"/>
                  </a:cubicBezTo>
                  <a:cubicBezTo>
                    <a:pt x="850668" y="699864"/>
                    <a:pt x="841402" y="727163"/>
                    <a:pt x="841402" y="762227"/>
                  </a:cubicBezTo>
                  <a:cubicBezTo>
                    <a:pt x="841402" y="796892"/>
                    <a:pt x="850635" y="824023"/>
                    <a:pt x="869100" y="843622"/>
                  </a:cubicBezTo>
                  <a:cubicBezTo>
                    <a:pt x="887566" y="863221"/>
                    <a:pt x="912331" y="873020"/>
                    <a:pt x="943396" y="873020"/>
                  </a:cubicBezTo>
                  <a:cubicBezTo>
                    <a:pt x="970728" y="873020"/>
                    <a:pt x="992526" y="866554"/>
                    <a:pt x="1008792" y="853622"/>
                  </a:cubicBezTo>
                  <a:cubicBezTo>
                    <a:pt x="1025057" y="840689"/>
                    <a:pt x="1036057" y="821557"/>
                    <a:pt x="1041790" y="796225"/>
                  </a:cubicBezTo>
                  <a:lnTo>
                    <a:pt x="986593" y="786826"/>
                  </a:lnTo>
                  <a:cubicBezTo>
                    <a:pt x="983793" y="801625"/>
                    <a:pt x="978994" y="812057"/>
                    <a:pt x="972194" y="818124"/>
                  </a:cubicBezTo>
                  <a:cubicBezTo>
                    <a:pt x="965395" y="824190"/>
                    <a:pt x="956662" y="827223"/>
                    <a:pt x="945996" y="827223"/>
                  </a:cubicBezTo>
                  <a:cubicBezTo>
                    <a:pt x="931730" y="827223"/>
                    <a:pt x="920364" y="822023"/>
                    <a:pt x="911898" y="811624"/>
                  </a:cubicBezTo>
                  <a:cubicBezTo>
                    <a:pt x="903432" y="801225"/>
                    <a:pt x="899199" y="783426"/>
                    <a:pt x="899199" y="758227"/>
                  </a:cubicBezTo>
                  <a:cubicBezTo>
                    <a:pt x="899199" y="735562"/>
                    <a:pt x="903365" y="719396"/>
                    <a:pt x="911698" y="709730"/>
                  </a:cubicBezTo>
                  <a:cubicBezTo>
                    <a:pt x="920031" y="700064"/>
                    <a:pt x="931197" y="695231"/>
                    <a:pt x="945196" y="695231"/>
                  </a:cubicBezTo>
                  <a:cubicBezTo>
                    <a:pt x="955728" y="695231"/>
                    <a:pt x="964295" y="698031"/>
                    <a:pt x="970894" y="703631"/>
                  </a:cubicBezTo>
                  <a:cubicBezTo>
                    <a:pt x="977494" y="709230"/>
                    <a:pt x="981727" y="717563"/>
                    <a:pt x="983593" y="728629"/>
                  </a:cubicBezTo>
                  <a:lnTo>
                    <a:pt x="1038990" y="718630"/>
                  </a:lnTo>
                  <a:cubicBezTo>
                    <a:pt x="1032324" y="695831"/>
                    <a:pt x="1021358" y="678866"/>
                    <a:pt x="1006092" y="667733"/>
                  </a:cubicBezTo>
                  <a:cubicBezTo>
                    <a:pt x="990826" y="656600"/>
                    <a:pt x="970261" y="651034"/>
                    <a:pt x="944396" y="651034"/>
                  </a:cubicBezTo>
                  <a:close/>
                  <a:moveTo>
                    <a:pt x="727944" y="651034"/>
                  </a:moveTo>
                  <a:cubicBezTo>
                    <a:pt x="699812" y="651034"/>
                    <a:pt x="676480" y="663033"/>
                    <a:pt x="657948" y="687032"/>
                  </a:cubicBezTo>
                  <a:lnTo>
                    <a:pt x="657948" y="655834"/>
                  </a:lnTo>
                  <a:lnTo>
                    <a:pt x="605751" y="655834"/>
                  </a:lnTo>
                  <a:lnTo>
                    <a:pt x="605751" y="868221"/>
                  </a:lnTo>
                  <a:lnTo>
                    <a:pt x="661948" y="868221"/>
                  </a:lnTo>
                  <a:lnTo>
                    <a:pt x="661948" y="772027"/>
                  </a:lnTo>
                  <a:cubicBezTo>
                    <a:pt x="661948" y="748295"/>
                    <a:pt x="663381" y="732029"/>
                    <a:pt x="666248" y="723229"/>
                  </a:cubicBezTo>
                  <a:cubicBezTo>
                    <a:pt x="669114" y="714430"/>
                    <a:pt x="674414" y="707364"/>
                    <a:pt x="682147" y="702031"/>
                  </a:cubicBezTo>
                  <a:cubicBezTo>
                    <a:pt x="689880" y="696698"/>
                    <a:pt x="698612" y="694031"/>
                    <a:pt x="708345" y="694031"/>
                  </a:cubicBezTo>
                  <a:cubicBezTo>
                    <a:pt x="715945" y="694031"/>
                    <a:pt x="722444" y="695898"/>
                    <a:pt x="727844" y="699631"/>
                  </a:cubicBezTo>
                  <a:cubicBezTo>
                    <a:pt x="733244" y="703364"/>
                    <a:pt x="737143" y="708597"/>
                    <a:pt x="739543" y="715330"/>
                  </a:cubicBezTo>
                  <a:cubicBezTo>
                    <a:pt x="741943" y="722063"/>
                    <a:pt x="743143" y="736895"/>
                    <a:pt x="743143" y="759827"/>
                  </a:cubicBezTo>
                  <a:lnTo>
                    <a:pt x="743143" y="868221"/>
                  </a:lnTo>
                  <a:lnTo>
                    <a:pt x="799340" y="868221"/>
                  </a:lnTo>
                  <a:lnTo>
                    <a:pt x="799340" y="736229"/>
                  </a:lnTo>
                  <a:cubicBezTo>
                    <a:pt x="799340" y="719830"/>
                    <a:pt x="798306" y="707230"/>
                    <a:pt x="796240" y="698431"/>
                  </a:cubicBezTo>
                  <a:cubicBezTo>
                    <a:pt x="794173" y="689632"/>
                    <a:pt x="790507" y="681765"/>
                    <a:pt x="785240" y="674832"/>
                  </a:cubicBezTo>
                  <a:cubicBezTo>
                    <a:pt x="779974" y="667900"/>
                    <a:pt x="772208" y="662200"/>
                    <a:pt x="761942" y="657733"/>
                  </a:cubicBezTo>
                  <a:cubicBezTo>
                    <a:pt x="751676" y="653267"/>
                    <a:pt x="740343" y="651034"/>
                    <a:pt x="727944" y="651034"/>
                  </a:cubicBezTo>
                  <a:close/>
                  <a:moveTo>
                    <a:pt x="246201" y="577438"/>
                  </a:moveTo>
                  <a:lnTo>
                    <a:pt x="246201" y="868221"/>
                  </a:lnTo>
                  <a:lnTo>
                    <a:pt x="452589" y="868221"/>
                  </a:lnTo>
                  <a:lnTo>
                    <a:pt x="452589" y="818824"/>
                  </a:lnTo>
                  <a:lnTo>
                    <a:pt x="305398" y="818824"/>
                  </a:lnTo>
                  <a:lnTo>
                    <a:pt x="305398" y="577438"/>
                  </a:lnTo>
                  <a:close/>
                  <a:moveTo>
                    <a:pt x="491851" y="575039"/>
                  </a:moveTo>
                  <a:lnTo>
                    <a:pt x="491851" y="627035"/>
                  </a:lnTo>
                  <a:lnTo>
                    <a:pt x="548048" y="627035"/>
                  </a:lnTo>
                  <a:lnTo>
                    <a:pt x="548048" y="575039"/>
                  </a:lnTo>
                  <a:close/>
                  <a:moveTo>
                    <a:pt x="743206" y="0"/>
                  </a:moveTo>
                  <a:cubicBezTo>
                    <a:pt x="1153667" y="0"/>
                    <a:pt x="1486412" y="318443"/>
                    <a:pt x="1486412" y="711263"/>
                  </a:cubicBezTo>
                  <a:cubicBezTo>
                    <a:pt x="1486412" y="1104083"/>
                    <a:pt x="1153667" y="1422526"/>
                    <a:pt x="743206" y="1422526"/>
                  </a:cubicBezTo>
                  <a:cubicBezTo>
                    <a:pt x="332745" y="1422526"/>
                    <a:pt x="0" y="1104083"/>
                    <a:pt x="0" y="711263"/>
                  </a:cubicBezTo>
                  <a:cubicBezTo>
                    <a:pt x="0" y="318443"/>
                    <a:pt x="332745" y="0"/>
                    <a:pt x="743206" y="0"/>
                  </a:cubicBezTo>
                  <a:close/>
                </a:path>
              </a:pathLst>
            </a:custGeom>
            <a:ln w="53975" cap="rnd">
              <a:solidFill>
                <a:schemeClr val="bg1"/>
              </a:solidFill>
              <a:prstDash val="solid"/>
            </a:ln>
            <a:effectLst>
              <a:outerShdw blurRad="127000" sx="1000" sy="1000" algn="bl" rotWithShape="0">
                <a:srgbClr val="000000"/>
              </a:outerShdw>
            </a:effectLst>
          </p:spPr>
        </p:pic>
      </p:grpSp>
      <p:grpSp>
        <p:nvGrpSpPr>
          <p:cNvPr id="28" name="Group 27">
            <a:extLst>
              <a:ext uri="{FF2B5EF4-FFF2-40B4-BE49-F238E27FC236}">
                <a16:creationId xmlns:a16="http://schemas.microsoft.com/office/drawing/2014/main" id="{7A2980FD-E062-D064-78B5-8B70F60B44F8}"/>
              </a:ext>
            </a:extLst>
          </p:cNvPr>
          <p:cNvGrpSpPr/>
          <p:nvPr/>
        </p:nvGrpSpPr>
        <p:grpSpPr>
          <a:xfrm>
            <a:off x="946544" y="2413410"/>
            <a:ext cx="1060374" cy="1024070"/>
            <a:chOff x="169335" y="2882840"/>
            <a:chExt cx="1272449" cy="1228884"/>
          </a:xfrm>
        </p:grpSpPr>
        <p:sp>
          <p:nvSpPr>
            <p:cNvPr id="30" name="Oval 29">
              <a:extLst>
                <a:ext uri="{FF2B5EF4-FFF2-40B4-BE49-F238E27FC236}">
                  <a16:creationId xmlns:a16="http://schemas.microsoft.com/office/drawing/2014/main" id="{DAE7E524-EC16-AD18-9AD0-5E718C72DB3E}"/>
                </a:ext>
              </a:extLst>
            </p:cNvPr>
            <p:cNvSpPr/>
            <p:nvPr/>
          </p:nvSpPr>
          <p:spPr>
            <a:xfrm>
              <a:off x="234673" y="2983064"/>
              <a:ext cx="1155267" cy="1049580"/>
            </a:xfrm>
            <a:prstGeom prst="ellipse">
              <a:avLst/>
            </a:prstGeom>
            <a:solidFill>
              <a:schemeClr val="bg1"/>
            </a:solidFill>
            <a:ln w="539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sz="1500">
                <a:solidFill>
                  <a:prstClr val="white"/>
                </a:solidFill>
                <a:latin typeface="Calibri" panose="020F0502020204030204"/>
              </a:endParaRPr>
            </a:p>
          </p:txBody>
        </p:sp>
        <p:pic>
          <p:nvPicPr>
            <p:cNvPr id="31" name="Picture 30">
              <a:extLst>
                <a:ext uri="{FF2B5EF4-FFF2-40B4-BE49-F238E27FC236}">
                  <a16:creationId xmlns:a16="http://schemas.microsoft.com/office/drawing/2014/main" id="{D2658526-8861-EB06-6FCD-AEE125D3A6CF}"/>
                </a:ext>
              </a:extLst>
            </p:cNvPr>
            <p:cNvPicPr>
              <a:picLocks noChangeAspect="1"/>
            </p:cNvPicPr>
            <p:nvPr/>
          </p:nvPicPr>
          <p:blipFill>
            <a:blip r:embed="rId7" cstate="email">
              <a:alphaModFix amt="85000"/>
              <a:duotone>
                <a:prstClr val="black"/>
                <a:srgbClr val="0070C0">
                  <a:tint val="45000"/>
                  <a:satMod val="400000"/>
                </a:srgbClr>
              </a:duotone>
              <a:extLst>
                <a:ext uri="{28A0092B-C50C-407E-A947-70E740481C1C}">
                  <a14:useLocalDpi xmlns:a14="http://schemas.microsoft.com/office/drawing/2010/main"/>
                </a:ext>
              </a:extLst>
            </a:blip>
            <a:srcRect/>
            <a:stretch/>
          </p:blipFill>
          <p:spPr>
            <a:xfrm>
              <a:off x="169335" y="2882840"/>
              <a:ext cx="1272449" cy="1228884"/>
            </a:xfrm>
            <a:custGeom>
              <a:avLst/>
              <a:gdLst/>
              <a:ahLst/>
              <a:cxnLst/>
              <a:rect l="l" t="t" r="r" b="b"/>
              <a:pathLst>
                <a:path w="1475716" h="1425192">
                  <a:moveTo>
                    <a:pt x="523390" y="694660"/>
                  </a:moveTo>
                  <a:cubicBezTo>
                    <a:pt x="536010" y="694660"/>
                    <a:pt x="546593" y="699478"/>
                    <a:pt x="555139" y="709115"/>
                  </a:cubicBezTo>
                  <a:cubicBezTo>
                    <a:pt x="563686" y="718751"/>
                    <a:pt x="567960" y="732518"/>
                    <a:pt x="567960" y="750415"/>
                  </a:cubicBezTo>
                  <a:cubicBezTo>
                    <a:pt x="567960" y="768770"/>
                    <a:pt x="563686" y="782766"/>
                    <a:pt x="555139" y="792403"/>
                  </a:cubicBezTo>
                  <a:cubicBezTo>
                    <a:pt x="546593" y="802039"/>
                    <a:pt x="536010" y="806858"/>
                    <a:pt x="523390" y="806858"/>
                  </a:cubicBezTo>
                  <a:cubicBezTo>
                    <a:pt x="510771" y="806858"/>
                    <a:pt x="500159" y="802039"/>
                    <a:pt x="491555" y="792403"/>
                  </a:cubicBezTo>
                  <a:cubicBezTo>
                    <a:pt x="482951" y="782766"/>
                    <a:pt x="478649" y="768885"/>
                    <a:pt x="478649" y="750759"/>
                  </a:cubicBezTo>
                  <a:cubicBezTo>
                    <a:pt x="478649" y="732633"/>
                    <a:pt x="482951" y="718751"/>
                    <a:pt x="491555" y="709115"/>
                  </a:cubicBezTo>
                  <a:cubicBezTo>
                    <a:pt x="500159" y="699478"/>
                    <a:pt x="510771" y="694660"/>
                    <a:pt x="523390" y="694660"/>
                  </a:cubicBezTo>
                  <a:close/>
                  <a:moveTo>
                    <a:pt x="1065343" y="692251"/>
                  </a:moveTo>
                  <a:cubicBezTo>
                    <a:pt x="1075209" y="692251"/>
                    <a:pt x="1083584" y="695893"/>
                    <a:pt x="1090467" y="703178"/>
                  </a:cubicBezTo>
                  <a:cubicBezTo>
                    <a:pt x="1097351" y="710463"/>
                    <a:pt x="1100964" y="721103"/>
                    <a:pt x="1101308" y="735099"/>
                  </a:cubicBezTo>
                  <a:lnTo>
                    <a:pt x="1029034" y="735099"/>
                  </a:lnTo>
                  <a:cubicBezTo>
                    <a:pt x="1028919" y="721906"/>
                    <a:pt x="1032303" y="711467"/>
                    <a:pt x="1039187" y="703780"/>
                  </a:cubicBezTo>
                  <a:cubicBezTo>
                    <a:pt x="1046070" y="696094"/>
                    <a:pt x="1054789" y="692251"/>
                    <a:pt x="1065343" y="692251"/>
                  </a:cubicBezTo>
                  <a:close/>
                  <a:moveTo>
                    <a:pt x="1062418" y="655253"/>
                  </a:moveTo>
                  <a:cubicBezTo>
                    <a:pt x="1038211" y="655253"/>
                    <a:pt x="1018193" y="663828"/>
                    <a:pt x="1002361" y="680979"/>
                  </a:cubicBezTo>
                  <a:cubicBezTo>
                    <a:pt x="986529" y="698130"/>
                    <a:pt x="978614" y="721849"/>
                    <a:pt x="978614" y="752135"/>
                  </a:cubicBezTo>
                  <a:cubicBezTo>
                    <a:pt x="978614" y="777489"/>
                    <a:pt x="984636" y="798483"/>
                    <a:pt x="996682" y="815118"/>
                  </a:cubicBezTo>
                  <a:cubicBezTo>
                    <a:pt x="1011940" y="835882"/>
                    <a:pt x="1035458" y="846265"/>
                    <a:pt x="1067236" y="846265"/>
                  </a:cubicBezTo>
                  <a:cubicBezTo>
                    <a:pt x="1087312" y="846265"/>
                    <a:pt x="1104033" y="841647"/>
                    <a:pt x="1117398" y="832412"/>
                  </a:cubicBezTo>
                  <a:cubicBezTo>
                    <a:pt x="1130763" y="823177"/>
                    <a:pt x="1140543" y="809726"/>
                    <a:pt x="1146738" y="792059"/>
                  </a:cubicBezTo>
                  <a:lnTo>
                    <a:pt x="1098555" y="783971"/>
                  </a:lnTo>
                  <a:cubicBezTo>
                    <a:pt x="1095916" y="793148"/>
                    <a:pt x="1092016" y="799802"/>
                    <a:pt x="1086854" y="803932"/>
                  </a:cubicBezTo>
                  <a:cubicBezTo>
                    <a:pt x="1081691" y="808062"/>
                    <a:pt x="1075324" y="810127"/>
                    <a:pt x="1067752" y="810127"/>
                  </a:cubicBezTo>
                  <a:cubicBezTo>
                    <a:pt x="1056624" y="810127"/>
                    <a:pt x="1047332" y="806141"/>
                    <a:pt x="1039875" y="798168"/>
                  </a:cubicBezTo>
                  <a:cubicBezTo>
                    <a:pt x="1032418" y="790194"/>
                    <a:pt x="1028518" y="779038"/>
                    <a:pt x="1028173" y="764697"/>
                  </a:cubicBezTo>
                  <a:lnTo>
                    <a:pt x="1149319" y="764697"/>
                  </a:lnTo>
                  <a:cubicBezTo>
                    <a:pt x="1150008" y="727642"/>
                    <a:pt x="1142493" y="700138"/>
                    <a:pt x="1126777" y="682184"/>
                  </a:cubicBezTo>
                  <a:cubicBezTo>
                    <a:pt x="1111060" y="664230"/>
                    <a:pt x="1089607" y="655253"/>
                    <a:pt x="1062418" y="655253"/>
                  </a:cubicBezTo>
                  <a:close/>
                  <a:moveTo>
                    <a:pt x="859295" y="655253"/>
                  </a:moveTo>
                  <a:cubicBezTo>
                    <a:pt x="833024" y="655253"/>
                    <a:pt x="813636" y="660645"/>
                    <a:pt x="801131" y="671429"/>
                  </a:cubicBezTo>
                  <a:cubicBezTo>
                    <a:pt x="788627" y="682213"/>
                    <a:pt x="782374" y="695520"/>
                    <a:pt x="782374" y="711352"/>
                  </a:cubicBezTo>
                  <a:cubicBezTo>
                    <a:pt x="782374" y="728904"/>
                    <a:pt x="789602" y="742614"/>
                    <a:pt x="804057" y="752480"/>
                  </a:cubicBezTo>
                  <a:cubicBezTo>
                    <a:pt x="814496" y="759592"/>
                    <a:pt x="839219" y="767451"/>
                    <a:pt x="878224" y="776055"/>
                  </a:cubicBezTo>
                  <a:cubicBezTo>
                    <a:pt x="886599" y="778005"/>
                    <a:pt x="891991" y="780128"/>
                    <a:pt x="894400" y="782422"/>
                  </a:cubicBezTo>
                  <a:cubicBezTo>
                    <a:pt x="896694" y="784831"/>
                    <a:pt x="897842" y="787871"/>
                    <a:pt x="897842" y="791542"/>
                  </a:cubicBezTo>
                  <a:cubicBezTo>
                    <a:pt x="897842" y="796934"/>
                    <a:pt x="895719" y="801236"/>
                    <a:pt x="891475" y="804449"/>
                  </a:cubicBezTo>
                  <a:cubicBezTo>
                    <a:pt x="885165" y="809037"/>
                    <a:pt x="875758" y="811332"/>
                    <a:pt x="863253" y="811332"/>
                  </a:cubicBezTo>
                  <a:cubicBezTo>
                    <a:pt x="851896" y="811332"/>
                    <a:pt x="843062" y="808894"/>
                    <a:pt x="836752" y="804018"/>
                  </a:cubicBezTo>
                  <a:cubicBezTo>
                    <a:pt x="830443" y="799143"/>
                    <a:pt x="826255" y="792001"/>
                    <a:pt x="824190" y="782594"/>
                  </a:cubicBezTo>
                  <a:lnTo>
                    <a:pt x="775663" y="789994"/>
                  </a:lnTo>
                  <a:cubicBezTo>
                    <a:pt x="780137" y="807317"/>
                    <a:pt x="789630" y="821026"/>
                    <a:pt x="804143" y="831121"/>
                  </a:cubicBezTo>
                  <a:cubicBezTo>
                    <a:pt x="818655" y="841217"/>
                    <a:pt x="838358" y="846265"/>
                    <a:pt x="863253" y="846265"/>
                  </a:cubicBezTo>
                  <a:cubicBezTo>
                    <a:pt x="890672" y="846265"/>
                    <a:pt x="911379" y="840242"/>
                    <a:pt x="925375" y="828196"/>
                  </a:cubicBezTo>
                  <a:cubicBezTo>
                    <a:pt x="939371" y="816150"/>
                    <a:pt x="946369" y="801753"/>
                    <a:pt x="946369" y="785003"/>
                  </a:cubicBezTo>
                  <a:cubicBezTo>
                    <a:pt x="946369" y="769631"/>
                    <a:pt x="941321" y="757642"/>
                    <a:pt x="931226" y="749038"/>
                  </a:cubicBezTo>
                  <a:cubicBezTo>
                    <a:pt x="921015" y="740549"/>
                    <a:pt x="903033" y="733378"/>
                    <a:pt x="877278" y="727528"/>
                  </a:cubicBezTo>
                  <a:cubicBezTo>
                    <a:pt x="851523" y="721677"/>
                    <a:pt x="836466" y="717145"/>
                    <a:pt x="832106" y="713933"/>
                  </a:cubicBezTo>
                  <a:cubicBezTo>
                    <a:pt x="828894" y="711524"/>
                    <a:pt x="827288" y="708599"/>
                    <a:pt x="827288" y="705157"/>
                  </a:cubicBezTo>
                  <a:cubicBezTo>
                    <a:pt x="827288" y="701142"/>
                    <a:pt x="829123" y="697872"/>
                    <a:pt x="832794" y="695348"/>
                  </a:cubicBezTo>
                  <a:cubicBezTo>
                    <a:pt x="838301" y="691792"/>
                    <a:pt x="847422" y="690014"/>
                    <a:pt x="860156" y="690014"/>
                  </a:cubicBezTo>
                  <a:cubicBezTo>
                    <a:pt x="870251" y="690014"/>
                    <a:pt x="878023" y="691907"/>
                    <a:pt x="883473" y="695692"/>
                  </a:cubicBezTo>
                  <a:cubicBezTo>
                    <a:pt x="888922" y="699478"/>
                    <a:pt x="892622" y="704928"/>
                    <a:pt x="894572" y="712040"/>
                  </a:cubicBezTo>
                  <a:lnTo>
                    <a:pt x="940174" y="703608"/>
                  </a:lnTo>
                  <a:cubicBezTo>
                    <a:pt x="935585" y="687662"/>
                    <a:pt x="927210" y="675616"/>
                    <a:pt x="915050" y="667471"/>
                  </a:cubicBezTo>
                  <a:cubicBezTo>
                    <a:pt x="902889" y="659326"/>
                    <a:pt x="884304" y="655253"/>
                    <a:pt x="859295" y="655253"/>
                  </a:cubicBezTo>
                  <a:close/>
                  <a:moveTo>
                    <a:pt x="743842" y="655253"/>
                  </a:moveTo>
                  <a:cubicBezTo>
                    <a:pt x="736041" y="655253"/>
                    <a:pt x="729071" y="657203"/>
                    <a:pt x="722934" y="661104"/>
                  </a:cubicBezTo>
                  <a:cubicBezTo>
                    <a:pt x="716796" y="665004"/>
                    <a:pt x="709884" y="673092"/>
                    <a:pt x="702198" y="685367"/>
                  </a:cubicBezTo>
                  <a:lnTo>
                    <a:pt x="702198" y="659383"/>
                  </a:lnTo>
                  <a:lnTo>
                    <a:pt x="657284" y="659383"/>
                  </a:lnTo>
                  <a:lnTo>
                    <a:pt x="657284" y="842135"/>
                  </a:lnTo>
                  <a:lnTo>
                    <a:pt x="705639" y="842135"/>
                  </a:lnTo>
                  <a:lnTo>
                    <a:pt x="705639" y="785692"/>
                  </a:lnTo>
                  <a:cubicBezTo>
                    <a:pt x="705639" y="754602"/>
                    <a:pt x="706987" y="734182"/>
                    <a:pt x="709683" y="724430"/>
                  </a:cubicBezTo>
                  <a:cubicBezTo>
                    <a:pt x="712379" y="714679"/>
                    <a:pt x="716079" y="707939"/>
                    <a:pt x="720783" y="704210"/>
                  </a:cubicBezTo>
                  <a:cubicBezTo>
                    <a:pt x="725486" y="700482"/>
                    <a:pt x="731222" y="698618"/>
                    <a:pt x="737991" y="698618"/>
                  </a:cubicBezTo>
                  <a:cubicBezTo>
                    <a:pt x="744989" y="698618"/>
                    <a:pt x="752561" y="701256"/>
                    <a:pt x="760706" y="706534"/>
                  </a:cubicBezTo>
                  <a:lnTo>
                    <a:pt x="775677" y="664373"/>
                  </a:lnTo>
                  <a:cubicBezTo>
                    <a:pt x="765467" y="658293"/>
                    <a:pt x="754855" y="655253"/>
                    <a:pt x="743842" y="655253"/>
                  </a:cubicBezTo>
                  <a:close/>
                  <a:moveTo>
                    <a:pt x="523218" y="655253"/>
                  </a:moveTo>
                  <a:cubicBezTo>
                    <a:pt x="505322" y="655253"/>
                    <a:pt x="489117" y="659211"/>
                    <a:pt x="474605" y="667127"/>
                  </a:cubicBezTo>
                  <a:cubicBezTo>
                    <a:pt x="460092" y="675043"/>
                    <a:pt x="448878" y="686515"/>
                    <a:pt x="440963" y="701543"/>
                  </a:cubicBezTo>
                  <a:cubicBezTo>
                    <a:pt x="433047" y="716572"/>
                    <a:pt x="429089" y="732117"/>
                    <a:pt x="429089" y="748178"/>
                  </a:cubicBezTo>
                  <a:cubicBezTo>
                    <a:pt x="429089" y="769172"/>
                    <a:pt x="433047" y="786982"/>
                    <a:pt x="440963" y="801609"/>
                  </a:cubicBezTo>
                  <a:cubicBezTo>
                    <a:pt x="448878" y="816236"/>
                    <a:pt x="460437" y="827336"/>
                    <a:pt x="475637" y="834907"/>
                  </a:cubicBezTo>
                  <a:cubicBezTo>
                    <a:pt x="490838" y="842479"/>
                    <a:pt x="506813" y="846265"/>
                    <a:pt x="523562" y="846265"/>
                  </a:cubicBezTo>
                  <a:cubicBezTo>
                    <a:pt x="550637" y="846265"/>
                    <a:pt x="573093" y="837173"/>
                    <a:pt x="590933" y="818990"/>
                  </a:cubicBezTo>
                  <a:cubicBezTo>
                    <a:pt x="608772" y="800806"/>
                    <a:pt x="617691" y="777891"/>
                    <a:pt x="617691" y="750243"/>
                  </a:cubicBezTo>
                  <a:cubicBezTo>
                    <a:pt x="617691" y="722824"/>
                    <a:pt x="608858" y="700138"/>
                    <a:pt x="591191" y="682184"/>
                  </a:cubicBezTo>
                  <a:cubicBezTo>
                    <a:pt x="573524" y="664230"/>
                    <a:pt x="550866" y="655253"/>
                    <a:pt x="523218" y="655253"/>
                  </a:cubicBezTo>
                  <a:close/>
                  <a:moveTo>
                    <a:pt x="234208" y="632538"/>
                  </a:moveTo>
                  <a:lnTo>
                    <a:pt x="257095" y="632538"/>
                  </a:lnTo>
                  <a:cubicBezTo>
                    <a:pt x="277859" y="632538"/>
                    <a:pt x="291798" y="633341"/>
                    <a:pt x="298911" y="634947"/>
                  </a:cubicBezTo>
                  <a:cubicBezTo>
                    <a:pt x="308433" y="637012"/>
                    <a:pt x="316291" y="640970"/>
                    <a:pt x="322486" y="646821"/>
                  </a:cubicBezTo>
                  <a:cubicBezTo>
                    <a:pt x="328681" y="652672"/>
                    <a:pt x="333499" y="660817"/>
                    <a:pt x="336941" y="671257"/>
                  </a:cubicBezTo>
                  <a:cubicBezTo>
                    <a:pt x="340383" y="681696"/>
                    <a:pt x="342104" y="696668"/>
                    <a:pt x="342104" y="716170"/>
                  </a:cubicBezTo>
                  <a:cubicBezTo>
                    <a:pt x="342104" y="735673"/>
                    <a:pt x="340383" y="751074"/>
                    <a:pt x="336941" y="762374"/>
                  </a:cubicBezTo>
                  <a:cubicBezTo>
                    <a:pt x="333499" y="773674"/>
                    <a:pt x="329054" y="781791"/>
                    <a:pt x="323605" y="786724"/>
                  </a:cubicBezTo>
                  <a:cubicBezTo>
                    <a:pt x="318155" y="791657"/>
                    <a:pt x="311301" y="795156"/>
                    <a:pt x="303041" y="797221"/>
                  </a:cubicBezTo>
                  <a:cubicBezTo>
                    <a:pt x="296731" y="798827"/>
                    <a:pt x="286464" y="799630"/>
                    <a:pt x="272238" y="799630"/>
                  </a:cubicBezTo>
                  <a:lnTo>
                    <a:pt x="234208" y="799630"/>
                  </a:lnTo>
                  <a:close/>
                  <a:moveTo>
                    <a:pt x="1243514" y="594852"/>
                  </a:moveTo>
                  <a:lnTo>
                    <a:pt x="1194986" y="623074"/>
                  </a:lnTo>
                  <a:lnTo>
                    <a:pt x="1194986" y="659383"/>
                  </a:lnTo>
                  <a:lnTo>
                    <a:pt x="1172788" y="659383"/>
                  </a:lnTo>
                  <a:lnTo>
                    <a:pt x="1172788" y="697929"/>
                  </a:lnTo>
                  <a:lnTo>
                    <a:pt x="1194986" y="697929"/>
                  </a:lnTo>
                  <a:lnTo>
                    <a:pt x="1194986" y="777604"/>
                  </a:lnTo>
                  <a:cubicBezTo>
                    <a:pt x="1194986" y="794697"/>
                    <a:pt x="1195503" y="806055"/>
                    <a:pt x="1196535" y="811676"/>
                  </a:cubicBezTo>
                  <a:cubicBezTo>
                    <a:pt x="1197797" y="819592"/>
                    <a:pt x="1200063" y="825873"/>
                    <a:pt x="1203332" y="830519"/>
                  </a:cubicBezTo>
                  <a:cubicBezTo>
                    <a:pt x="1206602" y="835165"/>
                    <a:pt x="1211736" y="838951"/>
                    <a:pt x="1218734" y="841877"/>
                  </a:cubicBezTo>
                  <a:cubicBezTo>
                    <a:pt x="1225732" y="844802"/>
                    <a:pt x="1233590" y="846265"/>
                    <a:pt x="1242309" y="846265"/>
                  </a:cubicBezTo>
                  <a:cubicBezTo>
                    <a:pt x="1256535" y="846265"/>
                    <a:pt x="1269269" y="843855"/>
                    <a:pt x="1280511" y="839037"/>
                  </a:cubicBezTo>
                  <a:lnTo>
                    <a:pt x="1276381" y="801523"/>
                  </a:lnTo>
                  <a:cubicBezTo>
                    <a:pt x="1267892" y="804621"/>
                    <a:pt x="1261410" y="806169"/>
                    <a:pt x="1256936" y="806169"/>
                  </a:cubicBezTo>
                  <a:cubicBezTo>
                    <a:pt x="1253724" y="806169"/>
                    <a:pt x="1250999" y="805366"/>
                    <a:pt x="1248762" y="803760"/>
                  </a:cubicBezTo>
                  <a:cubicBezTo>
                    <a:pt x="1246525" y="802154"/>
                    <a:pt x="1245091" y="800118"/>
                    <a:pt x="1244460" y="797651"/>
                  </a:cubicBezTo>
                  <a:cubicBezTo>
                    <a:pt x="1243829" y="795185"/>
                    <a:pt x="1243514" y="786495"/>
                    <a:pt x="1243514" y="771581"/>
                  </a:cubicBezTo>
                  <a:lnTo>
                    <a:pt x="1243514" y="697929"/>
                  </a:lnTo>
                  <a:lnTo>
                    <a:pt x="1276554" y="697929"/>
                  </a:lnTo>
                  <a:lnTo>
                    <a:pt x="1276554" y="659383"/>
                  </a:lnTo>
                  <a:lnTo>
                    <a:pt x="1243514" y="659383"/>
                  </a:lnTo>
                  <a:close/>
                  <a:moveTo>
                    <a:pt x="183271" y="589862"/>
                  </a:moveTo>
                  <a:lnTo>
                    <a:pt x="183271" y="842135"/>
                  </a:lnTo>
                  <a:lnTo>
                    <a:pt x="279121" y="842135"/>
                  </a:lnTo>
                  <a:cubicBezTo>
                    <a:pt x="297936" y="842135"/>
                    <a:pt x="312964" y="840356"/>
                    <a:pt x="324207" y="836800"/>
                  </a:cubicBezTo>
                  <a:cubicBezTo>
                    <a:pt x="339236" y="831982"/>
                    <a:pt x="351167" y="825271"/>
                    <a:pt x="360000" y="816666"/>
                  </a:cubicBezTo>
                  <a:cubicBezTo>
                    <a:pt x="371702" y="805309"/>
                    <a:pt x="380707" y="790453"/>
                    <a:pt x="387017" y="772097"/>
                  </a:cubicBezTo>
                  <a:cubicBezTo>
                    <a:pt x="392180" y="757069"/>
                    <a:pt x="394761" y="739172"/>
                    <a:pt x="394761" y="718407"/>
                  </a:cubicBezTo>
                  <a:cubicBezTo>
                    <a:pt x="394761" y="694775"/>
                    <a:pt x="392007" y="674899"/>
                    <a:pt x="386501" y="658781"/>
                  </a:cubicBezTo>
                  <a:cubicBezTo>
                    <a:pt x="380994" y="642662"/>
                    <a:pt x="372964" y="629039"/>
                    <a:pt x="362409" y="617911"/>
                  </a:cubicBezTo>
                  <a:cubicBezTo>
                    <a:pt x="351855" y="606783"/>
                    <a:pt x="339178" y="599039"/>
                    <a:pt x="324379" y="594680"/>
                  </a:cubicBezTo>
                  <a:cubicBezTo>
                    <a:pt x="313366" y="591468"/>
                    <a:pt x="297362" y="589862"/>
                    <a:pt x="276368" y="589862"/>
                  </a:cubicBezTo>
                  <a:close/>
                  <a:moveTo>
                    <a:pt x="737858" y="0"/>
                  </a:moveTo>
                  <a:cubicBezTo>
                    <a:pt x="1145366" y="0"/>
                    <a:pt x="1475716" y="319040"/>
                    <a:pt x="1475716" y="712596"/>
                  </a:cubicBezTo>
                  <a:cubicBezTo>
                    <a:pt x="1475716" y="1106152"/>
                    <a:pt x="1145366" y="1425192"/>
                    <a:pt x="737858" y="1425192"/>
                  </a:cubicBezTo>
                  <a:cubicBezTo>
                    <a:pt x="330350" y="1425192"/>
                    <a:pt x="0" y="1106152"/>
                    <a:pt x="0" y="712596"/>
                  </a:cubicBezTo>
                  <a:cubicBezTo>
                    <a:pt x="0" y="319040"/>
                    <a:pt x="330350" y="0"/>
                    <a:pt x="737858" y="0"/>
                  </a:cubicBezTo>
                  <a:close/>
                </a:path>
              </a:pathLst>
            </a:custGeom>
            <a:ln w="53975" cap="rnd">
              <a:solidFill>
                <a:schemeClr val="bg1"/>
              </a:solidFill>
              <a:prstDash val="solid"/>
            </a:ln>
            <a:effectLst>
              <a:outerShdw sx="1000" sy="1000" algn="bl" rotWithShape="0">
                <a:srgbClr val="000000"/>
              </a:outerShdw>
            </a:effectLst>
          </p:spPr>
        </p:pic>
      </p:grpSp>
      <p:grpSp>
        <p:nvGrpSpPr>
          <p:cNvPr id="32" name="Group 31">
            <a:extLst>
              <a:ext uri="{FF2B5EF4-FFF2-40B4-BE49-F238E27FC236}">
                <a16:creationId xmlns:a16="http://schemas.microsoft.com/office/drawing/2014/main" id="{00DE6F7E-AD41-A12E-7589-62486A66562B}"/>
              </a:ext>
            </a:extLst>
          </p:cNvPr>
          <p:cNvGrpSpPr/>
          <p:nvPr/>
        </p:nvGrpSpPr>
        <p:grpSpPr>
          <a:xfrm>
            <a:off x="-1322149" y="4639828"/>
            <a:ext cx="1077588" cy="1022154"/>
            <a:chOff x="169335" y="5554541"/>
            <a:chExt cx="1293106" cy="1226585"/>
          </a:xfrm>
        </p:grpSpPr>
        <p:sp>
          <p:nvSpPr>
            <p:cNvPr id="33" name="Oval 32">
              <a:extLst>
                <a:ext uri="{FF2B5EF4-FFF2-40B4-BE49-F238E27FC236}">
                  <a16:creationId xmlns:a16="http://schemas.microsoft.com/office/drawing/2014/main" id="{6922D00B-19BD-E082-6CB4-E5C598EE6968}"/>
                </a:ext>
              </a:extLst>
            </p:cNvPr>
            <p:cNvSpPr/>
            <p:nvPr/>
          </p:nvSpPr>
          <p:spPr>
            <a:xfrm>
              <a:off x="215217" y="5646775"/>
              <a:ext cx="1218327" cy="1049580"/>
            </a:xfrm>
            <a:prstGeom prst="ellipse">
              <a:avLst/>
            </a:prstGeom>
            <a:solidFill>
              <a:schemeClr val="bg1"/>
            </a:solidFill>
            <a:ln w="539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sz="1500">
                <a:solidFill>
                  <a:prstClr val="white"/>
                </a:solidFill>
                <a:latin typeface="Calibri" panose="020F0502020204030204"/>
              </a:endParaRPr>
            </a:p>
          </p:txBody>
        </p:sp>
        <p:pic>
          <p:nvPicPr>
            <p:cNvPr id="34" name="Picture 33">
              <a:extLst>
                <a:ext uri="{FF2B5EF4-FFF2-40B4-BE49-F238E27FC236}">
                  <a16:creationId xmlns:a16="http://schemas.microsoft.com/office/drawing/2014/main" id="{2E872676-12D7-F15F-A916-E7440F680E26}"/>
                </a:ext>
              </a:extLst>
            </p:cNvPr>
            <p:cNvPicPr>
              <a:picLocks noChangeAspect="1" noChangeArrowheads="1"/>
            </p:cNvPicPr>
            <p:nvPr/>
          </p:nvPicPr>
          <p:blipFill>
            <a:blip r:embed="rId8" cstate="email">
              <a:duotone>
                <a:prstClr val="black"/>
                <a:schemeClr val="accent6">
                  <a:lumMod val="75000"/>
                  <a:tint val="45000"/>
                  <a:satMod val="400000"/>
                </a:schemeClr>
              </a:duotone>
              <a:extLst>
                <a:ext uri="{28A0092B-C50C-407E-A947-70E740481C1C}">
                  <a14:useLocalDpi xmlns:a14="http://schemas.microsoft.com/office/drawing/2010/main"/>
                </a:ext>
              </a:extLst>
            </a:blip>
            <a:srcRect/>
            <a:stretch/>
          </p:blipFill>
          <p:spPr bwMode="auto">
            <a:xfrm>
              <a:off x="169335" y="5554541"/>
              <a:ext cx="1293106" cy="1226585"/>
            </a:xfrm>
            <a:custGeom>
              <a:avLst/>
              <a:gdLst/>
              <a:ahLst/>
              <a:cxnLst/>
              <a:rect l="l" t="t" r="r" b="b"/>
              <a:pathLst>
                <a:path w="1587684" h="1470190">
                  <a:moveTo>
                    <a:pt x="1186786" y="717625"/>
                  </a:moveTo>
                  <a:cubicBezTo>
                    <a:pt x="1198252" y="717625"/>
                    <a:pt x="1207985" y="721858"/>
                    <a:pt x="1215984" y="730325"/>
                  </a:cubicBezTo>
                  <a:cubicBezTo>
                    <a:pt x="1223984" y="738791"/>
                    <a:pt x="1228183" y="751157"/>
                    <a:pt x="1228583" y="767422"/>
                  </a:cubicBezTo>
                  <a:lnTo>
                    <a:pt x="1144588" y="767422"/>
                  </a:lnTo>
                  <a:cubicBezTo>
                    <a:pt x="1144455" y="752090"/>
                    <a:pt x="1148388" y="739957"/>
                    <a:pt x="1156388" y="731025"/>
                  </a:cubicBezTo>
                  <a:cubicBezTo>
                    <a:pt x="1164387" y="722092"/>
                    <a:pt x="1174520" y="717625"/>
                    <a:pt x="1186786" y="717625"/>
                  </a:cubicBezTo>
                  <a:close/>
                  <a:moveTo>
                    <a:pt x="1307192" y="679428"/>
                  </a:moveTo>
                  <a:lnTo>
                    <a:pt x="1380588" y="782421"/>
                  </a:lnTo>
                  <a:lnTo>
                    <a:pt x="1303993" y="891815"/>
                  </a:lnTo>
                  <a:lnTo>
                    <a:pt x="1369789" y="891815"/>
                  </a:lnTo>
                  <a:lnTo>
                    <a:pt x="1413386" y="826019"/>
                  </a:lnTo>
                  <a:lnTo>
                    <a:pt x="1456583" y="891815"/>
                  </a:lnTo>
                  <a:lnTo>
                    <a:pt x="1525579" y="891815"/>
                  </a:lnTo>
                  <a:lnTo>
                    <a:pt x="1446984" y="780022"/>
                  </a:lnTo>
                  <a:lnTo>
                    <a:pt x="1518980" y="679428"/>
                  </a:lnTo>
                  <a:lnTo>
                    <a:pt x="1452984" y="679428"/>
                  </a:lnTo>
                  <a:lnTo>
                    <a:pt x="1413386" y="737824"/>
                  </a:lnTo>
                  <a:lnTo>
                    <a:pt x="1375788" y="679428"/>
                  </a:lnTo>
                  <a:close/>
                  <a:moveTo>
                    <a:pt x="396341" y="679428"/>
                  </a:moveTo>
                  <a:lnTo>
                    <a:pt x="396341" y="813820"/>
                  </a:lnTo>
                  <a:cubicBezTo>
                    <a:pt x="396341" y="833818"/>
                    <a:pt x="398874" y="849484"/>
                    <a:pt x="403940" y="860817"/>
                  </a:cubicBezTo>
                  <a:cubicBezTo>
                    <a:pt x="409007" y="872149"/>
                    <a:pt x="417206" y="880949"/>
                    <a:pt x="428539" y="887215"/>
                  </a:cubicBezTo>
                  <a:cubicBezTo>
                    <a:pt x="439872" y="893481"/>
                    <a:pt x="452671" y="896614"/>
                    <a:pt x="466937" y="896614"/>
                  </a:cubicBezTo>
                  <a:cubicBezTo>
                    <a:pt x="480936" y="896614"/>
                    <a:pt x="494235" y="893348"/>
                    <a:pt x="506834" y="886815"/>
                  </a:cubicBezTo>
                  <a:cubicBezTo>
                    <a:pt x="519433" y="880282"/>
                    <a:pt x="529599" y="871349"/>
                    <a:pt x="537332" y="860017"/>
                  </a:cubicBezTo>
                  <a:lnTo>
                    <a:pt x="537332" y="891815"/>
                  </a:lnTo>
                  <a:lnTo>
                    <a:pt x="589529" y="891815"/>
                  </a:lnTo>
                  <a:lnTo>
                    <a:pt x="589529" y="679428"/>
                  </a:lnTo>
                  <a:lnTo>
                    <a:pt x="533333" y="679428"/>
                  </a:lnTo>
                  <a:lnTo>
                    <a:pt x="533333" y="769022"/>
                  </a:lnTo>
                  <a:cubicBezTo>
                    <a:pt x="533333" y="799420"/>
                    <a:pt x="531933" y="818519"/>
                    <a:pt x="529133" y="826319"/>
                  </a:cubicBezTo>
                  <a:cubicBezTo>
                    <a:pt x="526333" y="834118"/>
                    <a:pt x="521133" y="840651"/>
                    <a:pt x="513534" y="845918"/>
                  </a:cubicBezTo>
                  <a:cubicBezTo>
                    <a:pt x="505934" y="851184"/>
                    <a:pt x="497335" y="853817"/>
                    <a:pt x="487735" y="853817"/>
                  </a:cubicBezTo>
                  <a:cubicBezTo>
                    <a:pt x="479336" y="853817"/>
                    <a:pt x="472403" y="851851"/>
                    <a:pt x="466937" y="847917"/>
                  </a:cubicBezTo>
                  <a:cubicBezTo>
                    <a:pt x="461470" y="843984"/>
                    <a:pt x="457704" y="838651"/>
                    <a:pt x="455637" y="831918"/>
                  </a:cubicBezTo>
                  <a:cubicBezTo>
                    <a:pt x="453571" y="825185"/>
                    <a:pt x="452537" y="806887"/>
                    <a:pt x="452537" y="777022"/>
                  </a:cubicBezTo>
                  <a:lnTo>
                    <a:pt x="452537" y="679428"/>
                  </a:lnTo>
                  <a:close/>
                  <a:moveTo>
                    <a:pt x="1183386" y="674628"/>
                  </a:moveTo>
                  <a:cubicBezTo>
                    <a:pt x="1155254" y="674628"/>
                    <a:pt x="1131989" y="684594"/>
                    <a:pt x="1113590" y="704526"/>
                  </a:cubicBezTo>
                  <a:cubicBezTo>
                    <a:pt x="1095191" y="724458"/>
                    <a:pt x="1085992" y="752023"/>
                    <a:pt x="1085992" y="787221"/>
                  </a:cubicBezTo>
                  <a:cubicBezTo>
                    <a:pt x="1085992" y="816686"/>
                    <a:pt x="1092992" y="841084"/>
                    <a:pt x="1106991" y="860417"/>
                  </a:cubicBezTo>
                  <a:cubicBezTo>
                    <a:pt x="1124723" y="884549"/>
                    <a:pt x="1152055" y="896614"/>
                    <a:pt x="1188986" y="896614"/>
                  </a:cubicBezTo>
                  <a:cubicBezTo>
                    <a:pt x="1212318" y="896614"/>
                    <a:pt x="1231750" y="891248"/>
                    <a:pt x="1247282" y="880515"/>
                  </a:cubicBezTo>
                  <a:cubicBezTo>
                    <a:pt x="1262814" y="869783"/>
                    <a:pt x="1274180" y="854150"/>
                    <a:pt x="1281380" y="833618"/>
                  </a:cubicBezTo>
                  <a:lnTo>
                    <a:pt x="1225383" y="824219"/>
                  </a:lnTo>
                  <a:cubicBezTo>
                    <a:pt x="1222317" y="834885"/>
                    <a:pt x="1217784" y="842618"/>
                    <a:pt x="1211784" y="847417"/>
                  </a:cubicBezTo>
                  <a:cubicBezTo>
                    <a:pt x="1205785" y="852217"/>
                    <a:pt x="1198385" y="854617"/>
                    <a:pt x="1189586" y="854617"/>
                  </a:cubicBezTo>
                  <a:cubicBezTo>
                    <a:pt x="1176653" y="854617"/>
                    <a:pt x="1165854" y="849984"/>
                    <a:pt x="1157188" y="840718"/>
                  </a:cubicBezTo>
                  <a:cubicBezTo>
                    <a:pt x="1148521" y="831452"/>
                    <a:pt x="1143988" y="818486"/>
                    <a:pt x="1143588" y="801820"/>
                  </a:cubicBezTo>
                  <a:lnTo>
                    <a:pt x="1284380" y="801820"/>
                  </a:lnTo>
                  <a:cubicBezTo>
                    <a:pt x="1285180" y="758756"/>
                    <a:pt x="1276447" y="726792"/>
                    <a:pt x="1258181" y="705926"/>
                  </a:cubicBezTo>
                  <a:cubicBezTo>
                    <a:pt x="1239916" y="685061"/>
                    <a:pt x="1214984" y="674628"/>
                    <a:pt x="1183386" y="674628"/>
                  </a:cubicBezTo>
                  <a:close/>
                  <a:moveTo>
                    <a:pt x="951186" y="674628"/>
                  </a:moveTo>
                  <a:cubicBezTo>
                    <a:pt x="920655" y="674628"/>
                    <a:pt x="898123" y="680894"/>
                    <a:pt x="883590" y="693427"/>
                  </a:cubicBezTo>
                  <a:cubicBezTo>
                    <a:pt x="869058" y="705959"/>
                    <a:pt x="861792" y="721425"/>
                    <a:pt x="861792" y="739824"/>
                  </a:cubicBezTo>
                  <a:cubicBezTo>
                    <a:pt x="861792" y="760223"/>
                    <a:pt x="870191" y="776155"/>
                    <a:pt x="886990" y="787621"/>
                  </a:cubicBezTo>
                  <a:cubicBezTo>
                    <a:pt x="899123" y="795887"/>
                    <a:pt x="927854" y="805020"/>
                    <a:pt x="973185" y="815019"/>
                  </a:cubicBezTo>
                  <a:cubicBezTo>
                    <a:pt x="982918" y="817286"/>
                    <a:pt x="989184" y="819752"/>
                    <a:pt x="991984" y="822419"/>
                  </a:cubicBezTo>
                  <a:cubicBezTo>
                    <a:pt x="994650" y="825219"/>
                    <a:pt x="995983" y="828752"/>
                    <a:pt x="995983" y="833018"/>
                  </a:cubicBezTo>
                  <a:cubicBezTo>
                    <a:pt x="995983" y="839285"/>
                    <a:pt x="993517" y="844284"/>
                    <a:pt x="988584" y="848017"/>
                  </a:cubicBezTo>
                  <a:cubicBezTo>
                    <a:pt x="981251" y="853350"/>
                    <a:pt x="970318" y="856017"/>
                    <a:pt x="955786" y="856017"/>
                  </a:cubicBezTo>
                  <a:cubicBezTo>
                    <a:pt x="942587" y="856017"/>
                    <a:pt x="932321" y="853184"/>
                    <a:pt x="924988" y="847517"/>
                  </a:cubicBezTo>
                  <a:cubicBezTo>
                    <a:pt x="917655" y="841851"/>
                    <a:pt x="912788" y="833552"/>
                    <a:pt x="910389" y="822619"/>
                  </a:cubicBezTo>
                  <a:lnTo>
                    <a:pt x="853992" y="831218"/>
                  </a:lnTo>
                  <a:cubicBezTo>
                    <a:pt x="859192" y="851351"/>
                    <a:pt x="870224" y="867283"/>
                    <a:pt x="887090" y="879016"/>
                  </a:cubicBezTo>
                  <a:cubicBezTo>
                    <a:pt x="903956" y="890748"/>
                    <a:pt x="926854" y="896614"/>
                    <a:pt x="955786" y="896614"/>
                  </a:cubicBezTo>
                  <a:cubicBezTo>
                    <a:pt x="987651" y="896614"/>
                    <a:pt x="1011716" y="889615"/>
                    <a:pt x="1027981" y="875616"/>
                  </a:cubicBezTo>
                  <a:cubicBezTo>
                    <a:pt x="1044247" y="861617"/>
                    <a:pt x="1052380" y="844884"/>
                    <a:pt x="1052380" y="825419"/>
                  </a:cubicBezTo>
                  <a:cubicBezTo>
                    <a:pt x="1052380" y="807553"/>
                    <a:pt x="1046514" y="793621"/>
                    <a:pt x="1034781" y="783621"/>
                  </a:cubicBezTo>
                  <a:cubicBezTo>
                    <a:pt x="1022915" y="773755"/>
                    <a:pt x="1002016" y="765422"/>
                    <a:pt x="972085" y="758623"/>
                  </a:cubicBezTo>
                  <a:cubicBezTo>
                    <a:pt x="942153" y="751823"/>
                    <a:pt x="924654" y="746557"/>
                    <a:pt x="919588" y="742824"/>
                  </a:cubicBezTo>
                  <a:cubicBezTo>
                    <a:pt x="915855" y="740024"/>
                    <a:pt x="913988" y="736624"/>
                    <a:pt x="913988" y="732624"/>
                  </a:cubicBezTo>
                  <a:cubicBezTo>
                    <a:pt x="913988" y="727958"/>
                    <a:pt x="916122" y="724158"/>
                    <a:pt x="920388" y="721225"/>
                  </a:cubicBezTo>
                  <a:cubicBezTo>
                    <a:pt x="926788" y="717092"/>
                    <a:pt x="937387" y="715026"/>
                    <a:pt x="952186" y="715026"/>
                  </a:cubicBezTo>
                  <a:cubicBezTo>
                    <a:pt x="963919" y="715026"/>
                    <a:pt x="972951" y="717225"/>
                    <a:pt x="979284" y="721625"/>
                  </a:cubicBezTo>
                  <a:cubicBezTo>
                    <a:pt x="985617" y="726025"/>
                    <a:pt x="989917" y="732358"/>
                    <a:pt x="992184" y="740624"/>
                  </a:cubicBezTo>
                  <a:lnTo>
                    <a:pt x="1045180" y="730825"/>
                  </a:lnTo>
                  <a:cubicBezTo>
                    <a:pt x="1039847" y="712292"/>
                    <a:pt x="1030115" y="698293"/>
                    <a:pt x="1015982" y="688827"/>
                  </a:cubicBezTo>
                  <a:cubicBezTo>
                    <a:pt x="1001850" y="679361"/>
                    <a:pt x="980251" y="674628"/>
                    <a:pt x="951186" y="674628"/>
                  </a:cubicBezTo>
                  <a:close/>
                  <a:moveTo>
                    <a:pt x="722586" y="674628"/>
                  </a:moveTo>
                  <a:cubicBezTo>
                    <a:pt x="692055" y="674628"/>
                    <a:pt x="669523" y="680894"/>
                    <a:pt x="654990" y="693427"/>
                  </a:cubicBezTo>
                  <a:cubicBezTo>
                    <a:pt x="640458" y="705959"/>
                    <a:pt x="633192" y="721425"/>
                    <a:pt x="633192" y="739824"/>
                  </a:cubicBezTo>
                  <a:cubicBezTo>
                    <a:pt x="633192" y="760223"/>
                    <a:pt x="641591" y="776155"/>
                    <a:pt x="658390" y="787621"/>
                  </a:cubicBezTo>
                  <a:cubicBezTo>
                    <a:pt x="670523" y="795887"/>
                    <a:pt x="699254" y="805020"/>
                    <a:pt x="744585" y="815019"/>
                  </a:cubicBezTo>
                  <a:cubicBezTo>
                    <a:pt x="754318" y="817286"/>
                    <a:pt x="760584" y="819752"/>
                    <a:pt x="763384" y="822419"/>
                  </a:cubicBezTo>
                  <a:cubicBezTo>
                    <a:pt x="766050" y="825219"/>
                    <a:pt x="767383" y="828752"/>
                    <a:pt x="767383" y="833018"/>
                  </a:cubicBezTo>
                  <a:cubicBezTo>
                    <a:pt x="767383" y="839285"/>
                    <a:pt x="764917" y="844284"/>
                    <a:pt x="759984" y="848017"/>
                  </a:cubicBezTo>
                  <a:cubicBezTo>
                    <a:pt x="752651" y="853350"/>
                    <a:pt x="741718" y="856017"/>
                    <a:pt x="727186" y="856017"/>
                  </a:cubicBezTo>
                  <a:cubicBezTo>
                    <a:pt x="713987" y="856017"/>
                    <a:pt x="703721" y="853184"/>
                    <a:pt x="696388" y="847517"/>
                  </a:cubicBezTo>
                  <a:cubicBezTo>
                    <a:pt x="689055" y="841851"/>
                    <a:pt x="684188" y="833552"/>
                    <a:pt x="681789" y="822619"/>
                  </a:cubicBezTo>
                  <a:lnTo>
                    <a:pt x="625392" y="831218"/>
                  </a:lnTo>
                  <a:cubicBezTo>
                    <a:pt x="630592" y="851351"/>
                    <a:pt x="641624" y="867283"/>
                    <a:pt x="658490" y="879016"/>
                  </a:cubicBezTo>
                  <a:cubicBezTo>
                    <a:pt x="675356" y="890748"/>
                    <a:pt x="698254" y="896614"/>
                    <a:pt x="727186" y="896614"/>
                  </a:cubicBezTo>
                  <a:cubicBezTo>
                    <a:pt x="759051" y="896614"/>
                    <a:pt x="783116" y="889615"/>
                    <a:pt x="799381" y="875616"/>
                  </a:cubicBezTo>
                  <a:cubicBezTo>
                    <a:pt x="815647" y="861617"/>
                    <a:pt x="823780" y="844884"/>
                    <a:pt x="823780" y="825419"/>
                  </a:cubicBezTo>
                  <a:cubicBezTo>
                    <a:pt x="823780" y="807553"/>
                    <a:pt x="817914" y="793621"/>
                    <a:pt x="806181" y="783621"/>
                  </a:cubicBezTo>
                  <a:cubicBezTo>
                    <a:pt x="794315" y="773755"/>
                    <a:pt x="773416" y="765422"/>
                    <a:pt x="743485" y="758623"/>
                  </a:cubicBezTo>
                  <a:cubicBezTo>
                    <a:pt x="713553" y="751823"/>
                    <a:pt x="696054" y="746557"/>
                    <a:pt x="690988" y="742824"/>
                  </a:cubicBezTo>
                  <a:cubicBezTo>
                    <a:pt x="687255" y="740024"/>
                    <a:pt x="685388" y="736624"/>
                    <a:pt x="685388" y="732624"/>
                  </a:cubicBezTo>
                  <a:cubicBezTo>
                    <a:pt x="685388" y="727958"/>
                    <a:pt x="687522" y="724158"/>
                    <a:pt x="691788" y="721225"/>
                  </a:cubicBezTo>
                  <a:cubicBezTo>
                    <a:pt x="698188" y="717092"/>
                    <a:pt x="708787" y="715026"/>
                    <a:pt x="723586" y="715026"/>
                  </a:cubicBezTo>
                  <a:cubicBezTo>
                    <a:pt x="735319" y="715026"/>
                    <a:pt x="744351" y="717225"/>
                    <a:pt x="750684" y="721625"/>
                  </a:cubicBezTo>
                  <a:cubicBezTo>
                    <a:pt x="757017" y="726025"/>
                    <a:pt x="761317" y="732358"/>
                    <a:pt x="763584" y="740624"/>
                  </a:cubicBezTo>
                  <a:lnTo>
                    <a:pt x="816580" y="730825"/>
                  </a:lnTo>
                  <a:cubicBezTo>
                    <a:pt x="811247" y="712292"/>
                    <a:pt x="801515" y="698293"/>
                    <a:pt x="787382" y="688827"/>
                  </a:cubicBezTo>
                  <a:cubicBezTo>
                    <a:pt x="773250" y="679361"/>
                    <a:pt x="751651" y="674628"/>
                    <a:pt x="722586" y="674628"/>
                  </a:cubicBezTo>
                  <a:close/>
                  <a:moveTo>
                    <a:pt x="224310" y="593633"/>
                  </a:moveTo>
                  <a:cubicBezTo>
                    <a:pt x="201778" y="593633"/>
                    <a:pt x="182545" y="597033"/>
                    <a:pt x="166613" y="603832"/>
                  </a:cubicBezTo>
                  <a:cubicBezTo>
                    <a:pt x="150681" y="610632"/>
                    <a:pt x="138481" y="620531"/>
                    <a:pt x="130015" y="633531"/>
                  </a:cubicBezTo>
                  <a:cubicBezTo>
                    <a:pt x="121549" y="646530"/>
                    <a:pt x="117316" y="660496"/>
                    <a:pt x="117316" y="675428"/>
                  </a:cubicBezTo>
                  <a:cubicBezTo>
                    <a:pt x="117316" y="698627"/>
                    <a:pt x="126316" y="718292"/>
                    <a:pt x="144314" y="734424"/>
                  </a:cubicBezTo>
                  <a:cubicBezTo>
                    <a:pt x="157114" y="745890"/>
                    <a:pt x="179379" y="755556"/>
                    <a:pt x="211110" y="763423"/>
                  </a:cubicBezTo>
                  <a:cubicBezTo>
                    <a:pt x="235776" y="769556"/>
                    <a:pt x="251575" y="773822"/>
                    <a:pt x="258507" y="776222"/>
                  </a:cubicBezTo>
                  <a:cubicBezTo>
                    <a:pt x="268640" y="779822"/>
                    <a:pt x="275740" y="784055"/>
                    <a:pt x="279806" y="788921"/>
                  </a:cubicBezTo>
                  <a:cubicBezTo>
                    <a:pt x="283873" y="793787"/>
                    <a:pt x="285906" y="799687"/>
                    <a:pt x="285906" y="806620"/>
                  </a:cubicBezTo>
                  <a:cubicBezTo>
                    <a:pt x="285906" y="817419"/>
                    <a:pt x="281073" y="826852"/>
                    <a:pt x="271407" y="834918"/>
                  </a:cubicBezTo>
                  <a:cubicBezTo>
                    <a:pt x="261741" y="842984"/>
                    <a:pt x="247375" y="847017"/>
                    <a:pt x="228309" y="847017"/>
                  </a:cubicBezTo>
                  <a:cubicBezTo>
                    <a:pt x="210310" y="847017"/>
                    <a:pt x="196011" y="842484"/>
                    <a:pt x="185412" y="833418"/>
                  </a:cubicBezTo>
                  <a:cubicBezTo>
                    <a:pt x="174813" y="824352"/>
                    <a:pt x="167780" y="810153"/>
                    <a:pt x="164313" y="790821"/>
                  </a:cubicBezTo>
                  <a:lnTo>
                    <a:pt x="106717" y="796421"/>
                  </a:lnTo>
                  <a:cubicBezTo>
                    <a:pt x="110583" y="829219"/>
                    <a:pt x="122449" y="854184"/>
                    <a:pt x="142315" y="871316"/>
                  </a:cubicBezTo>
                  <a:cubicBezTo>
                    <a:pt x="162180" y="888448"/>
                    <a:pt x="190645" y="897014"/>
                    <a:pt x="227709" y="897014"/>
                  </a:cubicBezTo>
                  <a:cubicBezTo>
                    <a:pt x="253174" y="897014"/>
                    <a:pt x="274440" y="893448"/>
                    <a:pt x="291505" y="886315"/>
                  </a:cubicBezTo>
                  <a:cubicBezTo>
                    <a:pt x="308571" y="879182"/>
                    <a:pt x="321770" y="868283"/>
                    <a:pt x="331103" y="853617"/>
                  </a:cubicBezTo>
                  <a:cubicBezTo>
                    <a:pt x="340436" y="838951"/>
                    <a:pt x="345102" y="823219"/>
                    <a:pt x="345102" y="806420"/>
                  </a:cubicBezTo>
                  <a:cubicBezTo>
                    <a:pt x="345102" y="787888"/>
                    <a:pt x="341202" y="772322"/>
                    <a:pt x="333403" y="759723"/>
                  </a:cubicBezTo>
                  <a:cubicBezTo>
                    <a:pt x="325603" y="747124"/>
                    <a:pt x="314804" y="737191"/>
                    <a:pt x="301005" y="729925"/>
                  </a:cubicBezTo>
                  <a:cubicBezTo>
                    <a:pt x="287206" y="722658"/>
                    <a:pt x="265907" y="715626"/>
                    <a:pt x="237109" y="708826"/>
                  </a:cubicBezTo>
                  <a:cubicBezTo>
                    <a:pt x="208311" y="702026"/>
                    <a:pt x="190178" y="695493"/>
                    <a:pt x="182712" y="689227"/>
                  </a:cubicBezTo>
                  <a:cubicBezTo>
                    <a:pt x="176846" y="684294"/>
                    <a:pt x="173913" y="678361"/>
                    <a:pt x="173913" y="671428"/>
                  </a:cubicBezTo>
                  <a:cubicBezTo>
                    <a:pt x="173913" y="663829"/>
                    <a:pt x="177046" y="657762"/>
                    <a:pt x="183312" y="653229"/>
                  </a:cubicBezTo>
                  <a:cubicBezTo>
                    <a:pt x="193045" y="646163"/>
                    <a:pt x="206511" y="642630"/>
                    <a:pt x="223710" y="642630"/>
                  </a:cubicBezTo>
                  <a:cubicBezTo>
                    <a:pt x="240375" y="642630"/>
                    <a:pt x="252874" y="645930"/>
                    <a:pt x="261207" y="652529"/>
                  </a:cubicBezTo>
                  <a:cubicBezTo>
                    <a:pt x="269540" y="659129"/>
                    <a:pt x="274973" y="669962"/>
                    <a:pt x="277506" y="685027"/>
                  </a:cubicBezTo>
                  <a:lnTo>
                    <a:pt x="336703" y="682428"/>
                  </a:lnTo>
                  <a:cubicBezTo>
                    <a:pt x="335769" y="655496"/>
                    <a:pt x="326003" y="633964"/>
                    <a:pt x="307405" y="617831"/>
                  </a:cubicBezTo>
                  <a:cubicBezTo>
                    <a:pt x="288806" y="601699"/>
                    <a:pt x="261107" y="593633"/>
                    <a:pt x="224310" y="593633"/>
                  </a:cubicBezTo>
                  <a:close/>
                  <a:moveTo>
                    <a:pt x="793842" y="0"/>
                  </a:moveTo>
                  <a:cubicBezTo>
                    <a:pt x="1232269" y="0"/>
                    <a:pt x="1587684" y="329113"/>
                    <a:pt x="1587684" y="735095"/>
                  </a:cubicBezTo>
                  <a:cubicBezTo>
                    <a:pt x="1587684" y="1141077"/>
                    <a:pt x="1232269" y="1470190"/>
                    <a:pt x="793842" y="1470190"/>
                  </a:cubicBezTo>
                  <a:cubicBezTo>
                    <a:pt x="355415" y="1470190"/>
                    <a:pt x="0" y="1141077"/>
                    <a:pt x="0" y="735095"/>
                  </a:cubicBezTo>
                  <a:cubicBezTo>
                    <a:pt x="0" y="329113"/>
                    <a:pt x="355415" y="0"/>
                    <a:pt x="793842" y="0"/>
                  </a:cubicBezTo>
                  <a:close/>
                </a:path>
              </a:pathLst>
            </a:custGeom>
            <a:ln w="53975" cap="rnd">
              <a:solidFill>
                <a:schemeClr val="bg1"/>
              </a:solidFill>
              <a:prstDash val="solid"/>
            </a:ln>
            <a:effectLst>
              <a:outerShdw sx="1000" sy="1000" algn="bl" rotWithShape="0">
                <a:srgbClr val="000000"/>
              </a:outerShdw>
            </a:effectLst>
            <a:extLst>
              <a:ext uri="{909E8E84-426E-40DD-AFC4-6F175D3DCCD1}">
                <a14:hiddenFill xmlns:a14="http://schemas.microsoft.com/office/drawing/2010/main">
                  <a:solidFill>
                    <a:srgbClr val="FFFFFF"/>
                  </a:solidFill>
                </a14:hiddenFill>
              </a:ext>
            </a:extLst>
          </p:spPr>
        </p:pic>
      </p:grpSp>
      <p:grpSp>
        <p:nvGrpSpPr>
          <p:cNvPr id="35" name="Group 34">
            <a:extLst>
              <a:ext uri="{FF2B5EF4-FFF2-40B4-BE49-F238E27FC236}">
                <a16:creationId xmlns:a16="http://schemas.microsoft.com/office/drawing/2014/main" id="{2EFEDB68-C668-0FC7-E64D-AED54BB8F718}"/>
              </a:ext>
            </a:extLst>
          </p:cNvPr>
          <p:cNvGrpSpPr/>
          <p:nvPr/>
        </p:nvGrpSpPr>
        <p:grpSpPr>
          <a:xfrm>
            <a:off x="-1297302" y="3519401"/>
            <a:ext cx="1060374" cy="1020313"/>
            <a:chOff x="169335" y="4210029"/>
            <a:chExt cx="1272449" cy="1224375"/>
          </a:xfrm>
        </p:grpSpPr>
        <p:sp>
          <p:nvSpPr>
            <p:cNvPr id="36" name="Oval 35">
              <a:extLst>
                <a:ext uri="{FF2B5EF4-FFF2-40B4-BE49-F238E27FC236}">
                  <a16:creationId xmlns:a16="http://schemas.microsoft.com/office/drawing/2014/main" id="{D52EABD4-A970-6F33-7738-CAF47333BA73}"/>
                </a:ext>
              </a:extLst>
            </p:cNvPr>
            <p:cNvSpPr/>
            <p:nvPr/>
          </p:nvSpPr>
          <p:spPr>
            <a:xfrm>
              <a:off x="234673" y="4305677"/>
              <a:ext cx="1155267" cy="1049580"/>
            </a:xfrm>
            <a:prstGeom prst="ellipse">
              <a:avLst/>
            </a:prstGeom>
            <a:solidFill>
              <a:schemeClr val="bg1"/>
            </a:solidFill>
            <a:ln w="539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sz="1500">
                <a:solidFill>
                  <a:prstClr val="white"/>
                </a:solidFill>
                <a:latin typeface="Calibri" panose="020F0502020204030204"/>
              </a:endParaRPr>
            </a:p>
          </p:txBody>
        </p:sp>
        <p:pic>
          <p:nvPicPr>
            <p:cNvPr id="37" name="Picture 36">
              <a:extLst>
                <a:ext uri="{FF2B5EF4-FFF2-40B4-BE49-F238E27FC236}">
                  <a16:creationId xmlns:a16="http://schemas.microsoft.com/office/drawing/2014/main" id="{9964F1B6-B9D1-9FCF-C924-9DA90F5A96E9}"/>
                </a:ext>
              </a:extLst>
            </p:cNvPr>
            <p:cNvPicPr>
              <a:picLocks noChangeAspect="1"/>
            </p:cNvPicPr>
            <p:nvPr/>
          </p:nvPicPr>
          <p:blipFill>
            <a:blip r:embed="rId9" cstate="email">
              <a:alphaModFix/>
              <a:duotone>
                <a:prstClr val="black"/>
                <a:srgbClr val="FF969E">
                  <a:tint val="45000"/>
                  <a:satMod val="400000"/>
                </a:srgbClr>
              </a:duotone>
              <a:extLst>
                <a:ext uri="{28A0092B-C50C-407E-A947-70E740481C1C}">
                  <a14:useLocalDpi xmlns:a14="http://schemas.microsoft.com/office/drawing/2010/main"/>
                </a:ext>
                <a:ext uri="{837473B0-CC2E-450A-ABE3-18F120FF3D39}">
                  <a1611:picAttrSrcUrl xmlns:a1611="http://schemas.microsoft.com/office/drawing/2016/11/main" r:id="rId10"/>
                </a:ext>
              </a:extLst>
            </a:blip>
            <a:srcRect/>
            <a:stretch/>
          </p:blipFill>
          <p:spPr>
            <a:xfrm>
              <a:off x="169335" y="4210029"/>
              <a:ext cx="1272449" cy="1224375"/>
            </a:xfrm>
            <a:custGeom>
              <a:avLst/>
              <a:gdLst/>
              <a:ahLst/>
              <a:cxnLst/>
              <a:rect l="l" t="t" r="r" b="b"/>
              <a:pathLst>
                <a:path w="1475716" h="1419962">
                  <a:moveTo>
                    <a:pt x="1041060" y="576731"/>
                  </a:moveTo>
                  <a:lnTo>
                    <a:pt x="1041060" y="869913"/>
                  </a:lnTo>
                  <a:lnTo>
                    <a:pt x="1264047" y="869913"/>
                  </a:lnTo>
                  <a:lnTo>
                    <a:pt x="1264047" y="820516"/>
                  </a:lnTo>
                  <a:lnTo>
                    <a:pt x="1100257" y="820516"/>
                  </a:lnTo>
                  <a:lnTo>
                    <a:pt x="1100257" y="740721"/>
                  </a:lnTo>
                  <a:lnTo>
                    <a:pt x="1247448" y="740721"/>
                  </a:lnTo>
                  <a:lnTo>
                    <a:pt x="1247448" y="691324"/>
                  </a:lnTo>
                  <a:lnTo>
                    <a:pt x="1100257" y="691324"/>
                  </a:lnTo>
                  <a:lnTo>
                    <a:pt x="1100257" y="626328"/>
                  </a:lnTo>
                  <a:lnTo>
                    <a:pt x="1258447" y="626328"/>
                  </a:lnTo>
                  <a:lnTo>
                    <a:pt x="1258447" y="576731"/>
                  </a:lnTo>
                  <a:close/>
                  <a:moveTo>
                    <a:pt x="764835" y="576731"/>
                  </a:moveTo>
                  <a:lnTo>
                    <a:pt x="764835" y="869913"/>
                  </a:lnTo>
                  <a:lnTo>
                    <a:pt x="987822" y="869913"/>
                  </a:lnTo>
                  <a:lnTo>
                    <a:pt x="987822" y="820516"/>
                  </a:lnTo>
                  <a:lnTo>
                    <a:pt x="824032" y="820516"/>
                  </a:lnTo>
                  <a:lnTo>
                    <a:pt x="824032" y="740721"/>
                  </a:lnTo>
                  <a:lnTo>
                    <a:pt x="971223" y="740721"/>
                  </a:lnTo>
                  <a:lnTo>
                    <a:pt x="971223" y="691324"/>
                  </a:lnTo>
                  <a:lnTo>
                    <a:pt x="824032" y="691324"/>
                  </a:lnTo>
                  <a:lnTo>
                    <a:pt x="824032" y="626328"/>
                  </a:lnTo>
                  <a:lnTo>
                    <a:pt x="982222" y="626328"/>
                  </a:lnTo>
                  <a:lnTo>
                    <a:pt x="982222" y="576731"/>
                  </a:lnTo>
                  <a:close/>
                  <a:moveTo>
                    <a:pt x="470160" y="576731"/>
                  </a:moveTo>
                  <a:lnTo>
                    <a:pt x="470160" y="869913"/>
                  </a:lnTo>
                  <a:lnTo>
                    <a:pt x="525157" y="869913"/>
                  </a:lnTo>
                  <a:lnTo>
                    <a:pt x="525157" y="678725"/>
                  </a:lnTo>
                  <a:lnTo>
                    <a:pt x="643350" y="869913"/>
                  </a:lnTo>
                  <a:lnTo>
                    <a:pt x="702746" y="869913"/>
                  </a:lnTo>
                  <a:lnTo>
                    <a:pt x="702746" y="576731"/>
                  </a:lnTo>
                  <a:lnTo>
                    <a:pt x="647749" y="576731"/>
                  </a:lnTo>
                  <a:lnTo>
                    <a:pt x="647749" y="772519"/>
                  </a:lnTo>
                  <a:lnTo>
                    <a:pt x="527757" y="576731"/>
                  </a:lnTo>
                  <a:close/>
                  <a:moveTo>
                    <a:pt x="295929" y="571731"/>
                  </a:moveTo>
                  <a:cubicBezTo>
                    <a:pt x="273397" y="571731"/>
                    <a:pt x="254165" y="575131"/>
                    <a:pt x="238233" y="581931"/>
                  </a:cubicBezTo>
                  <a:cubicBezTo>
                    <a:pt x="222300" y="588730"/>
                    <a:pt x="210101" y="598630"/>
                    <a:pt x="201635" y="611629"/>
                  </a:cubicBezTo>
                  <a:cubicBezTo>
                    <a:pt x="193169" y="624628"/>
                    <a:pt x="188935" y="638594"/>
                    <a:pt x="188935" y="653526"/>
                  </a:cubicBezTo>
                  <a:cubicBezTo>
                    <a:pt x="188935" y="676725"/>
                    <a:pt x="197935" y="696391"/>
                    <a:pt x="215934" y="712523"/>
                  </a:cubicBezTo>
                  <a:cubicBezTo>
                    <a:pt x="228733" y="723989"/>
                    <a:pt x="250998" y="733655"/>
                    <a:pt x="282730" y="741521"/>
                  </a:cubicBezTo>
                  <a:cubicBezTo>
                    <a:pt x="307395" y="747654"/>
                    <a:pt x="323194" y="751920"/>
                    <a:pt x="330127" y="754320"/>
                  </a:cubicBezTo>
                  <a:cubicBezTo>
                    <a:pt x="340260" y="757920"/>
                    <a:pt x="347359" y="762153"/>
                    <a:pt x="351426" y="767020"/>
                  </a:cubicBezTo>
                  <a:cubicBezTo>
                    <a:pt x="355492" y="771886"/>
                    <a:pt x="357525" y="777786"/>
                    <a:pt x="357525" y="784718"/>
                  </a:cubicBezTo>
                  <a:cubicBezTo>
                    <a:pt x="357525" y="795518"/>
                    <a:pt x="352692" y="804951"/>
                    <a:pt x="343026" y="813017"/>
                  </a:cubicBezTo>
                  <a:cubicBezTo>
                    <a:pt x="333360" y="821083"/>
                    <a:pt x="318994" y="825116"/>
                    <a:pt x="299929" y="825116"/>
                  </a:cubicBezTo>
                  <a:cubicBezTo>
                    <a:pt x="281930" y="825116"/>
                    <a:pt x="267631" y="820583"/>
                    <a:pt x="257031" y="811517"/>
                  </a:cubicBezTo>
                  <a:cubicBezTo>
                    <a:pt x="246432" y="802451"/>
                    <a:pt x="239399" y="788252"/>
                    <a:pt x="235933" y="768919"/>
                  </a:cubicBezTo>
                  <a:lnTo>
                    <a:pt x="178336" y="774519"/>
                  </a:lnTo>
                  <a:cubicBezTo>
                    <a:pt x="182203" y="807317"/>
                    <a:pt x="194069" y="832282"/>
                    <a:pt x="213934" y="849414"/>
                  </a:cubicBezTo>
                  <a:cubicBezTo>
                    <a:pt x="233799" y="866547"/>
                    <a:pt x="262264" y="875113"/>
                    <a:pt x="299329" y="875113"/>
                  </a:cubicBezTo>
                  <a:cubicBezTo>
                    <a:pt x="324794" y="875113"/>
                    <a:pt x="346059" y="871546"/>
                    <a:pt x="363125" y="864414"/>
                  </a:cubicBezTo>
                  <a:cubicBezTo>
                    <a:pt x="380190" y="857281"/>
                    <a:pt x="393390" y="846381"/>
                    <a:pt x="402722" y="831716"/>
                  </a:cubicBezTo>
                  <a:cubicBezTo>
                    <a:pt x="412055" y="817050"/>
                    <a:pt x="416722" y="801317"/>
                    <a:pt x="416722" y="784518"/>
                  </a:cubicBezTo>
                  <a:cubicBezTo>
                    <a:pt x="416722" y="765986"/>
                    <a:pt x="412822" y="750421"/>
                    <a:pt x="405022" y="737821"/>
                  </a:cubicBezTo>
                  <a:cubicBezTo>
                    <a:pt x="397223" y="725222"/>
                    <a:pt x="386423" y="715289"/>
                    <a:pt x="372624" y="708023"/>
                  </a:cubicBezTo>
                  <a:cubicBezTo>
                    <a:pt x="358825" y="700757"/>
                    <a:pt x="337526" y="693724"/>
                    <a:pt x="308728" y="686924"/>
                  </a:cubicBezTo>
                  <a:cubicBezTo>
                    <a:pt x="279930" y="680125"/>
                    <a:pt x="261798" y="673592"/>
                    <a:pt x="254332" y="667326"/>
                  </a:cubicBezTo>
                  <a:cubicBezTo>
                    <a:pt x="248465" y="662393"/>
                    <a:pt x="245532" y="656460"/>
                    <a:pt x="245532" y="649527"/>
                  </a:cubicBezTo>
                  <a:cubicBezTo>
                    <a:pt x="245532" y="641927"/>
                    <a:pt x="248665" y="635861"/>
                    <a:pt x="254931" y="631328"/>
                  </a:cubicBezTo>
                  <a:cubicBezTo>
                    <a:pt x="264664" y="624262"/>
                    <a:pt x="278130" y="620728"/>
                    <a:pt x="295329" y="620728"/>
                  </a:cubicBezTo>
                  <a:cubicBezTo>
                    <a:pt x="311995" y="620728"/>
                    <a:pt x="324494" y="624028"/>
                    <a:pt x="332827" y="630628"/>
                  </a:cubicBezTo>
                  <a:cubicBezTo>
                    <a:pt x="341160" y="637227"/>
                    <a:pt x="346593" y="648060"/>
                    <a:pt x="349126" y="663126"/>
                  </a:cubicBezTo>
                  <a:lnTo>
                    <a:pt x="408322" y="660526"/>
                  </a:lnTo>
                  <a:cubicBezTo>
                    <a:pt x="407389" y="633594"/>
                    <a:pt x="397623" y="612062"/>
                    <a:pt x="379024" y="595930"/>
                  </a:cubicBezTo>
                  <a:cubicBezTo>
                    <a:pt x="360425" y="579798"/>
                    <a:pt x="332727" y="571731"/>
                    <a:pt x="295929" y="571731"/>
                  </a:cubicBezTo>
                  <a:close/>
                  <a:moveTo>
                    <a:pt x="737858" y="0"/>
                  </a:moveTo>
                  <a:cubicBezTo>
                    <a:pt x="1145366" y="0"/>
                    <a:pt x="1475716" y="317869"/>
                    <a:pt x="1475716" y="709981"/>
                  </a:cubicBezTo>
                  <a:cubicBezTo>
                    <a:pt x="1475716" y="1102093"/>
                    <a:pt x="1145366" y="1419962"/>
                    <a:pt x="737858" y="1419962"/>
                  </a:cubicBezTo>
                  <a:cubicBezTo>
                    <a:pt x="330350" y="1419962"/>
                    <a:pt x="0" y="1102093"/>
                    <a:pt x="0" y="709981"/>
                  </a:cubicBezTo>
                  <a:cubicBezTo>
                    <a:pt x="0" y="317869"/>
                    <a:pt x="330350" y="0"/>
                    <a:pt x="737858" y="0"/>
                  </a:cubicBezTo>
                  <a:close/>
                </a:path>
              </a:pathLst>
            </a:custGeom>
            <a:ln w="53975">
              <a:solidFill>
                <a:schemeClr val="bg1"/>
              </a:solidFill>
            </a:ln>
          </p:spPr>
        </p:pic>
      </p:grpSp>
      <p:grpSp>
        <p:nvGrpSpPr>
          <p:cNvPr id="38" name="Group 37">
            <a:extLst>
              <a:ext uri="{FF2B5EF4-FFF2-40B4-BE49-F238E27FC236}">
                <a16:creationId xmlns:a16="http://schemas.microsoft.com/office/drawing/2014/main" id="{4E4FD211-54A5-913E-EFED-6688DF39FE62}"/>
              </a:ext>
            </a:extLst>
          </p:cNvPr>
          <p:cNvGrpSpPr/>
          <p:nvPr/>
        </p:nvGrpSpPr>
        <p:grpSpPr>
          <a:xfrm>
            <a:off x="-1345521" y="5760255"/>
            <a:ext cx="1069721" cy="996064"/>
            <a:chOff x="169335" y="6899053"/>
            <a:chExt cx="1283665" cy="1195277"/>
          </a:xfrm>
        </p:grpSpPr>
        <p:sp>
          <p:nvSpPr>
            <p:cNvPr id="39" name="Oval 38">
              <a:extLst>
                <a:ext uri="{FF2B5EF4-FFF2-40B4-BE49-F238E27FC236}">
                  <a16:creationId xmlns:a16="http://schemas.microsoft.com/office/drawing/2014/main" id="{0417E8EA-70A0-9BF9-A048-C16523824A02}"/>
                </a:ext>
              </a:extLst>
            </p:cNvPr>
            <p:cNvSpPr/>
            <p:nvPr/>
          </p:nvSpPr>
          <p:spPr>
            <a:xfrm>
              <a:off x="234673" y="6975240"/>
              <a:ext cx="1155267" cy="1049580"/>
            </a:xfrm>
            <a:prstGeom prst="ellipse">
              <a:avLst/>
            </a:prstGeom>
            <a:solidFill>
              <a:schemeClr val="bg1"/>
            </a:solidFill>
            <a:ln w="539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sz="1500">
                <a:solidFill>
                  <a:prstClr val="white"/>
                </a:solidFill>
                <a:latin typeface="Calibri" panose="020F0502020204030204"/>
              </a:endParaRPr>
            </a:p>
          </p:txBody>
        </p:sp>
        <p:pic>
          <p:nvPicPr>
            <p:cNvPr id="40" name="Picture 39" descr="Visit Broadstairs - quintessential seaside town on the Kent coast - Visit  Thanet">
              <a:extLst>
                <a:ext uri="{FF2B5EF4-FFF2-40B4-BE49-F238E27FC236}">
                  <a16:creationId xmlns:a16="http://schemas.microsoft.com/office/drawing/2014/main" id="{A843F8D0-A95E-1E0B-B11C-726C5B2587A3}"/>
                </a:ext>
              </a:extLst>
            </p:cNvPr>
            <p:cNvPicPr>
              <a:picLocks noChangeAspect="1" noChangeArrowheads="1"/>
            </p:cNvPicPr>
            <p:nvPr/>
          </p:nvPicPr>
          <p:blipFill>
            <a:blip r:embed="rId11" cstate="email">
              <a:duotone>
                <a:prstClr val="black"/>
                <a:schemeClr val="accent2">
                  <a:tint val="45000"/>
                  <a:satMod val="400000"/>
                </a:schemeClr>
              </a:duotone>
              <a:extLst>
                <a:ext uri="{BEBA8EAE-BF5A-486C-A8C5-ECC9F3942E4B}">
                  <a14:imgProps xmlns:a14="http://schemas.microsoft.com/office/drawing/2010/main">
                    <a14:imgLayer r:embed="rId12">
                      <a14:imgEffect>
                        <a14:brightnessContrast contrast="20000"/>
                      </a14:imgEffect>
                    </a14:imgLayer>
                  </a14:imgProps>
                </a:ext>
                <a:ext uri="{28A0092B-C50C-407E-A947-70E740481C1C}">
                  <a14:useLocalDpi xmlns:a14="http://schemas.microsoft.com/office/drawing/2010/main"/>
                </a:ext>
              </a:extLst>
            </a:blip>
            <a:srcRect/>
            <a:stretch/>
          </p:blipFill>
          <p:spPr bwMode="auto">
            <a:xfrm>
              <a:off x="169335" y="6899053"/>
              <a:ext cx="1283665" cy="1195277"/>
            </a:xfrm>
            <a:custGeom>
              <a:avLst/>
              <a:gdLst/>
              <a:ahLst/>
              <a:cxnLst/>
              <a:rect l="l" t="t" r="r" b="b"/>
              <a:pathLst>
                <a:path w="1488724" h="1386216">
                  <a:moveTo>
                    <a:pt x="693640" y="714168"/>
                  </a:moveTo>
                  <a:lnTo>
                    <a:pt x="750836" y="784763"/>
                  </a:lnTo>
                  <a:cubicBezTo>
                    <a:pt x="741237" y="792763"/>
                    <a:pt x="732371" y="798496"/>
                    <a:pt x="724238" y="801962"/>
                  </a:cubicBezTo>
                  <a:cubicBezTo>
                    <a:pt x="716105" y="805429"/>
                    <a:pt x="707639" y="807162"/>
                    <a:pt x="698839" y="807162"/>
                  </a:cubicBezTo>
                  <a:cubicBezTo>
                    <a:pt x="685507" y="807162"/>
                    <a:pt x="674874" y="803329"/>
                    <a:pt x="666941" y="795663"/>
                  </a:cubicBezTo>
                  <a:cubicBezTo>
                    <a:pt x="659008" y="787997"/>
                    <a:pt x="655042" y="778097"/>
                    <a:pt x="655042" y="765964"/>
                  </a:cubicBezTo>
                  <a:cubicBezTo>
                    <a:pt x="655042" y="756365"/>
                    <a:pt x="658242" y="746966"/>
                    <a:pt x="664641" y="737766"/>
                  </a:cubicBezTo>
                  <a:cubicBezTo>
                    <a:pt x="671041" y="728567"/>
                    <a:pt x="680707" y="720701"/>
                    <a:pt x="693640" y="714168"/>
                  </a:cubicBezTo>
                  <a:close/>
                  <a:moveTo>
                    <a:pt x="717638" y="589775"/>
                  </a:moveTo>
                  <a:cubicBezTo>
                    <a:pt x="726838" y="589775"/>
                    <a:pt x="734137" y="592308"/>
                    <a:pt x="739537" y="597375"/>
                  </a:cubicBezTo>
                  <a:cubicBezTo>
                    <a:pt x="744936" y="602441"/>
                    <a:pt x="747636" y="608574"/>
                    <a:pt x="747636" y="615774"/>
                  </a:cubicBezTo>
                  <a:cubicBezTo>
                    <a:pt x="747636" y="624307"/>
                    <a:pt x="742037" y="632906"/>
                    <a:pt x="730837" y="641572"/>
                  </a:cubicBezTo>
                  <a:lnTo>
                    <a:pt x="715638" y="653171"/>
                  </a:lnTo>
                  <a:lnTo>
                    <a:pt x="701839" y="637172"/>
                  </a:lnTo>
                  <a:cubicBezTo>
                    <a:pt x="693306" y="627306"/>
                    <a:pt x="689040" y="618907"/>
                    <a:pt x="689040" y="611974"/>
                  </a:cubicBezTo>
                  <a:cubicBezTo>
                    <a:pt x="689040" y="606108"/>
                    <a:pt x="691573" y="600941"/>
                    <a:pt x="696639" y="596475"/>
                  </a:cubicBezTo>
                  <a:cubicBezTo>
                    <a:pt x="701706" y="592008"/>
                    <a:pt x="708705" y="589775"/>
                    <a:pt x="717638" y="589775"/>
                  </a:cubicBezTo>
                  <a:close/>
                  <a:moveTo>
                    <a:pt x="894195" y="555177"/>
                  </a:moveTo>
                  <a:lnTo>
                    <a:pt x="894195" y="848359"/>
                  </a:lnTo>
                  <a:lnTo>
                    <a:pt x="949191" y="848359"/>
                  </a:lnTo>
                  <a:lnTo>
                    <a:pt x="949191" y="617574"/>
                  </a:lnTo>
                  <a:lnTo>
                    <a:pt x="1007188" y="848359"/>
                  </a:lnTo>
                  <a:lnTo>
                    <a:pt x="1064184" y="848359"/>
                  </a:lnTo>
                  <a:lnTo>
                    <a:pt x="1122381" y="617574"/>
                  </a:lnTo>
                  <a:lnTo>
                    <a:pt x="1122381" y="848359"/>
                  </a:lnTo>
                  <a:lnTo>
                    <a:pt x="1177377" y="848359"/>
                  </a:lnTo>
                  <a:lnTo>
                    <a:pt x="1177377" y="555177"/>
                  </a:lnTo>
                  <a:lnTo>
                    <a:pt x="1088583" y="555177"/>
                  </a:lnTo>
                  <a:lnTo>
                    <a:pt x="1035986" y="755165"/>
                  </a:lnTo>
                  <a:lnTo>
                    <a:pt x="982789" y="555177"/>
                  </a:lnTo>
                  <a:close/>
                  <a:moveTo>
                    <a:pt x="324295" y="555177"/>
                  </a:moveTo>
                  <a:lnTo>
                    <a:pt x="324295" y="848359"/>
                  </a:lnTo>
                  <a:lnTo>
                    <a:pt x="383491" y="848359"/>
                  </a:lnTo>
                  <a:lnTo>
                    <a:pt x="383491" y="759765"/>
                  </a:lnTo>
                  <a:lnTo>
                    <a:pt x="431488" y="710768"/>
                  </a:lnTo>
                  <a:lnTo>
                    <a:pt x="512083" y="848359"/>
                  </a:lnTo>
                  <a:lnTo>
                    <a:pt x="588679" y="848359"/>
                  </a:lnTo>
                  <a:lnTo>
                    <a:pt x="472286" y="669370"/>
                  </a:lnTo>
                  <a:lnTo>
                    <a:pt x="582679" y="555177"/>
                  </a:lnTo>
                  <a:lnTo>
                    <a:pt x="503084" y="555177"/>
                  </a:lnTo>
                  <a:lnTo>
                    <a:pt x="383491" y="685369"/>
                  </a:lnTo>
                  <a:lnTo>
                    <a:pt x="383491" y="555177"/>
                  </a:lnTo>
                  <a:close/>
                  <a:moveTo>
                    <a:pt x="716238" y="550178"/>
                  </a:moveTo>
                  <a:cubicBezTo>
                    <a:pt x="689973" y="550178"/>
                    <a:pt x="669741" y="556344"/>
                    <a:pt x="655542" y="568677"/>
                  </a:cubicBezTo>
                  <a:cubicBezTo>
                    <a:pt x="641343" y="581009"/>
                    <a:pt x="634243" y="596042"/>
                    <a:pt x="634243" y="613774"/>
                  </a:cubicBezTo>
                  <a:cubicBezTo>
                    <a:pt x="634243" y="623373"/>
                    <a:pt x="636776" y="633539"/>
                    <a:pt x="641843" y="644272"/>
                  </a:cubicBezTo>
                  <a:cubicBezTo>
                    <a:pt x="646909" y="655005"/>
                    <a:pt x="654442" y="666304"/>
                    <a:pt x="664441" y="678170"/>
                  </a:cubicBezTo>
                  <a:cubicBezTo>
                    <a:pt x="642176" y="689236"/>
                    <a:pt x="625444" y="702268"/>
                    <a:pt x="614244" y="717268"/>
                  </a:cubicBezTo>
                  <a:cubicBezTo>
                    <a:pt x="603045" y="732267"/>
                    <a:pt x="597445" y="749166"/>
                    <a:pt x="597445" y="767964"/>
                  </a:cubicBezTo>
                  <a:cubicBezTo>
                    <a:pt x="597445" y="788630"/>
                    <a:pt x="604578" y="806895"/>
                    <a:pt x="618844" y="822761"/>
                  </a:cubicBezTo>
                  <a:cubicBezTo>
                    <a:pt x="637243" y="843293"/>
                    <a:pt x="664708" y="853559"/>
                    <a:pt x="701239" y="853559"/>
                  </a:cubicBezTo>
                  <a:cubicBezTo>
                    <a:pt x="719638" y="853559"/>
                    <a:pt x="735504" y="851026"/>
                    <a:pt x="748836" y="845960"/>
                  </a:cubicBezTo>
                  <a:cubicBezTo>
                    <a:pt x="762169" y="840893"/>
                    <a:pt x="774768" y="833027"/>
                    <a:pt x="786634" y="822361"/>
                  </a:cubicBezTo>
                  <a:cubicBezTo>
                    <a:pt x="801966" y="836627"/>
                    <a:pt x="817965" y="847826"/>
                    <a:pt x="834631" y="855959"/>
                  </a:cubicBezTo>
                  <a:lnTo>
                    <a:pt x="868629" y="812562"/>
                  </a:lnTo>
                  <a:cubicBezTo>
                    <a:pt x="863962" y="810295"/>
                    <a:pt x="856663" y="805662"/>
                    <a:pt x="846730" y="798663"/>
                  </a:cubicBezTo>
                  <a:cubicBezTo>
                    <a:pt x="836798" y="791663"/>
                    <a:pt x="828698" y="785230"/>
                    <a:pt x="822432" y="779364"/>
                  </a:cubicBezTo>
                  <a:cubicBezTo>
                    <a:pt x="826698" y="773764"/>
                    <a:pt x="830698" y="766798"/>
                    <a:pt x="834431" y="758465"/>
                  </a:cubicBezTo>
                  <a:cubicBezTo>
                    <a:pt x="838164" y="750132"/>
                    <a:pt x="842564" y="736966"/>
                    <a:pt x="847630" y="718967"/>
                  </a:cubicBezTo>
                  <a:lnTo>
                    <a:pt x="796833" y="707368"/>
                  </a:lnTo>
                  <a:cubicBezTo>
                    <a:pt x="793367" y="721101"/>
                    <a:pt x="789234" y="732233"/>
                    <a:pt x="784434" y="740766"/>
                  </a:cubicBezTo>
                  <a:lnTo>
                    <a:pt x="743637" y="686969"/>
                  </a:lnTo>
                  <a:cubicBezTo>
                    <a:pt x="765102" y="673504"/>
                    <a:pt x="779368" y="661438"/>
                    <a:pt x="786434" y="650772"/>
                  </a:cubicBezTo>
                  <a:cubicBezTo>
                    <a:pt x="793500" y="640106"/>
                    <a:pt x="797033" y="628840"/>
                    <a:pt x="797033" y="616974"/>
                  </a:cubicBezTo>
                  <a:cubicBezTo>
                    <a:pt x="797033" y="598308"/>
                    <a:pt x="789900" y="582509"/>
                    <a:pt x="775635" y="569577"/>
                  </a:cubicBezTo>
                  <a:cubicBezTo>
                    <a:pt x="761369" y="556644"/>
                    <a:pt x="741570" y="550178"/>
                    <a:pt x="716238" y="550178"/>
                  </a:cubicBezTo>
                  <a:close/>
                  <a:moveTo>
                    <a:pt x="744362" y="0"/>
                  </a:moveTo>
                  <a:cubicBezTo>
                    <a:pt x="1155462" y="0"/>
                    <a:pt x="1488724" y="310315"/>
                    <a:pt x="1488724" y="693108"/>
                  </a:cubicBezTo>
                  <a:cubicBezTo>
                    <a:pt x="1488724" y="1075901"/>
                    <a:pt x="1155462" y="1386216"/>
                    <a:pt x="744362" y="1386216"/>
                  </a:cubicBezTo>
                  <a:cubicBezTo>
                    <a:pt x="333262" y="1386216"/>
                    <a:pt x="0" y="1075901"/>
                    <a:pt x="0" y="693108"/>
                  </a:cubicBezTo>
                  <a:cubicBezTo>
                    <a:pt x="0" y="310315"/>
                    <a:pt x="333262" y="0"/>
                    <a:pt x="744362" y="0"/>
                  </a:cubicBezTo>
                  <a:close/>
                </a:path>
              </a:pathLst>
            </a:custGeom>
            <a:ln w="53975" cap="rnd">
              <a:solidFill>
                <a:schemeClr val="bg1"/>
              </a:solidFill>
              <a:prstDash val="solid"/>
            </a:ln>
            <a:effectLst>
              <a:outerShdw sx="1000" sy="1000" algn="bl" rotWithShape="0">
                <a:srgbClr val="000000"/>
              </a:outerShdw>
            </a:effectLst>
            <a:extLst>
              <a:ext uri="{909E8E84-426E-40DD-AFC4-6F175D3DCCD1}">
                <a14:hiddenFill xmlns:a14="http://schemas.microsoft.com/office/drawing/2010/main">
                  <a:solidFill>
                    <a:srgbClr val="FFFFFF"/>
                  </a:solidFill>
                </a14:hiddenFill>
              </a:ext>
            </a:extLst>
          </p:spPr>
        </p:pic>
      </p:grpSp>
      <p:sp>
        <p:nvSpPr>
          <p:cNvPr id="41" name="Freeform 40">
            <a:extLst>
              <a:ext uri="{FF2B5EF4-FFF2-40B4-BE49-F238E27FC236}">
                <a16:creationId xmlns:a16="http://schemas.microsoft.com/office/drawing/2014/main" id="{5E344E5A-E452-3594-94EE-640678D76D46}"/>
              </a:ext>
            </a:extLst>
          </p:cNvPr>
          <p:cNvSpPr/>
          <p:nvPr/>
        </p:nvSpPr>
        <p:spPr>
          <a:xfrm>
            <a:off x="0" y="-5276337"/>
            <a:ext cx="1481428" cy="18127083"/>
          </a:xfrm>
          <a:custGeom>
            <a:avLst/>
            <a:gdLst>
              <a:gd name="connsiteX0" fmla="*/ 1773841 w 1773841"/>
              <a:gd name="connsiteY0" fmla="*/ 0 h 15819120"/>
              <a:gd name="connsiteX1" fmla="*/ 1773841 w 1773841"/>
              <a:gd name="connsiteY1" fmla="*/ 6233093 h 15819120"/>
              <a:gd name="connsiteX2" fmla="*/ 909496 w 1773841"/>
              <a:gd name="connsiteY2" fmla="*/ 7129609 h 15819120"/>
              <a:gd name="connsiteX3" fmla="*/ 909496 w 1773841"/>
              <a:gd name="connsiteY3" fmla="*/ 7272960 h 15819120"/>
              <a:gd name="connsiteX4" fmla="*/ 1773841 w 1773841"/>
              <a:gd name="connsiteY4" fmla="*/ 8169476 h 15819120"/>
              <a:gd name="connsiteX5" fmla="*/ 1773841 w 1773841"/>
              <a:gd name="connsiteY5" fmla="*/ 15819120 h 15819120"/>
              <a:gd name="connsiteX6" fmla="*/ 0 w 1773841"/>
              <a:gd name="connsiteY6" fmla="*/ 15819120 h 15819120"/>
              <a:gd name="connsiteX7" fmla="*/ 0 w 1773841"/>
              <a:gd name="connsiteY7" fmla="*/ 0 h 15819120"/>
              <a:gd name="connsiteX0" fmla="*/ 1773841 w 1773841"/>
              <a:gd name="connsiteY0" fmla="*/ 0 h 15819120"/>
              <a:gd name="connsiteX1" fmla="*/ 1773841 w 1773841"/>
              <a:gd name="connsiteY1" fmla="*/ 6233093 h 15819120"/>
              <a:gd name="connsiteX2" fmla="*/ 909496 w 1773841"/>
              <a:gd name="connsiteY2" fmla="*/ 7129609 h 15819120"/>
              <a:gd name="connsiteX3" fmla="*/ 909496 w 1773841"/>
              <a:gd name="connsiteY3" fmla="*/ 7272960 h 15819120"/>
              <a:gd name="connsiteX4" fmla="*/ 1773841 w 1773841"/>
              <a:gd name="connsiteY4" fmla="*/ 8169476 h 15819120"/>
              <a:gd name="connsiteX5" fmla="*/ 1773841 w 1773841"/>
              <a:gd name="connsiteY5" fmla="*/ 15819120 h 15819120"/>
              <a:gd name="connsiteX6" fmla="*/ 0 w 1773841"/>
              <a:gd name="connsiteY6" fmla="*/ 15819120 h 15819120"/>
              <a:gd name="connsiteX7" fmla="*/ 0 w 1773841"/>
              <a:gd name="connsiteY7" fmla="*/ 0 h 15819120"/>
              <a:gd name="connsiteX8" fmla="*/ 1773841 w 1773841"/>
              <a:gd name="connsiteY8" fmla="*/ 0 h 15819120"/>
              <a:gd name="connsiteX0" fmla="*/ 1773841 w 1773841"/>
              <a:gd name="connsiteY0" fmla="*/ 0 h 15819120"/>
              <a:gd name="connsiteX1" fmla="*/ 1773841 w 1773841"/>
              <a:gd name="connsiteY1" fmla="*/ 6233093 h 15819120"/>
              <a:gd name="connsiteX2" fmla="*/ 909496 w 1773841"/>
              <a:gd name="connsiteY2" fmla="*/ 7129609 h 15819120"/>
              <a:gd name="connsiteX3" fmla="*/ 909496 w 1773841"/>
              <a:gd name="connsiteY3" fmla="*/ 7272960 h 15819120"/>
              <a:gd name="connsiteX4" fmla="*/ 1773841 w 1773841"/>
              <a:gd name="connsiteY4" fmla="*/ 8169476 h 15819120"/>
              <a:gd name="connsiteX5" fmla="*/ 1773841 w 1773841"/>
              <a:gd name="connsiteY5" fmla="*/ 15819120 h 15819120"/>
              <a:gd name="connsiteX6" fmla="*/ 0 w 1773841"/>
              <a:gd name="connsiteY6" fmla="*/ 15819120 h 15819120"/>
              <a:gd name="connsiteX7" fmla="*/ 0 w 1773841"/>
              <a:gd name="connsiteY7" fmla="*/ 0 h 15819120"/>
              <a:gd name="connsiteX8" fmla="*/ 1773841 w 1773841"/>
              <a:gd name="connsiteY8" fmla="*/ 0 h 15819120"/>
              <a:gd name="connsiteX0" fmla="*/ 1773841 w 1777714"/>
              <a:gd name="connsiteY0" fmla="*/ 0 h 15819120"/>
              <a:gd name="connsiteX1" fmla="*/ 1773841 w 1777714"/>
              <a:gd name="connsiteY1" fmla="*/ 6233093 h 15819120"/>
              <a:gd name="connsiteX2" fmla="*/ 909496 w 1777714"/>
              <a:gd name="connsiteY2" fmla="*/ 7129609 h 15819120"/>
              <a:gd name="connsiteX3" fmla="*/ 909496 w 1777714"/>
              <a:gd name="connsiteY3" fmla="*/ 7272960 h 15819120"/>
              <a:gd name="connsiteX4" fmla="*/ 1773841 w 1777714"/>
              <a:gd name="connsiteY4" fmla="*/ 8169476 h 15819120"/>
              <a:gd name="connsiteX5" fmla="*/ 1773841 w 1777714"/>
              <a:gd name="connsiteY5" fmla="*/ 15819120 h 15819120"/>
              <a:gd name="connsiteX6" fmla="*/ 0 w 1777714"/>
              <a:gd name="connsiteY6" fmla="*/ 15819120 h 15819120"/>
              <a:gd name="connsiteX7" fmla="*/ 0 w 1777714"/>
              <a:gd name="connsiteY7" fmla="*/ 0 h 15819120"/>
              <a:gd name="connsiteX8" fmla="*/ 1773841 w 1777714"/>
              <a:gd name="connsiteY8" fmla="*/ 0 h 15819120"/>
              <a:gd name="connsiteX0" fmla="*/ 1773841 w 1777714"/>
              <a:gd name="connsiteY0" fmla="*/ 0 h 15819120"/>
              <a:gd name="connsiteX1" fmla="*/ 1773841 w 1777714"/>
              <a:gd name="connsiteY1" fmla="*/ 6233093 h 15819120"/>
              <a:gd name="connsiteX2" fmla="*/ 909496 w 1777714"/>
              <a:gd name="connsiteY2" fmla="*/ 7129609 h 15819120"/>
              <a:gd name="connsiteX3" fmla="*/ 909496 w 1777714"/>
              <a:gd name="connsiteY3" fmla="*/ 7272960 h 15819120"/>
              <a:gd name="connsiteX4" fmla="*/ 1773841 w 1777714"/>
              <a:gd name="connsiteY4" fmla="*/ 8169476 h 15819120"/>
              <a:gd name="connsiteX5" fmla="*/ 1773841 w 1777714"/>
              <a:gd name="connsiteY5" fmla="*/ 15819120 h 15819120"/>
              <a:gd name="connsiteX6" fmla="*/ 0 w 1777714"/>
              <a:gd name="connsiteY6" fmla="*/ 15819120 h 15819120"/>
              <a:gd name="connsiteX7" fmla="*/ 0 w 1777714"/>
              <a:gd name="connsiteY7" fmla="*/ 0 h 15819120"/>
              <a:gd name="connsiteX8" fmla="*/ 1773841 w 1777714"/>
              <a:gd name="connsiteY8" fmla="*/ 0 h 15819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7714" h="15819120">
                <a:moveTo>
                  <a:pt x="1773841" y="0"/>
                </a:moveTo>
                <a:cubicBezTo>
                  <a:pt x="1773841" y="2077698"/>
                  <a:pt x="1782556" y="5985053"/>
                  <a:pt x="1773841" y="6233093"/>
                </a:cubicBezTo>
                <a:cubicBezTo>
                  <a:pt x="1765126" y="6481133"/>
                  <a:pt x="909747" y="6822304"/>
                  <a:pt x="909496" y="7129609"/>
                </a:cubicBezTo>
                <a:cubicBezTo>
                  <a:pt x="909245" y="7436914"/>
                  <a:pt x="909245" y="6880986"/>
                  <a:pt x="909496" y="7272960"/>
                </a:cubicBezTo>
                <a:cubicBezTo>
                  <a:pt x="909747" y="7664934"/>
                  <a:pt x="1773593" y="7819837"/>
                  <a:pt x="1773841" y="8169476"/>
                </a:cubicBezTo>
                <a:cubicBezTo>
                  <a:pt x="1774089" y="8519115"/>
                  <a:pt x="1773841" y="13269239"/>
                  <a:pt x="1773841" y="15819120"/>
                </a:cubicBezTo>
                <a:lnTo>
                  <a:pt x="0" y="15819120"/>
                </a:lnTo>
                <a:lnTo>
                  <a:pt x="0" y="0"/>
                </a:lnTo>
                <a:lnTo>
                  <a:pt x="1773841"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defTabSz="761970"/>
            <a:endParaRPr lang="en-GB" sz="1500">
              <a:solidFill>
                <a:prstClr val="white"/>
              </a:solidFill>
              <a:latin typeface="Calibri" panose="020F0502020204030204"/>
            </a:endParaRPr>
          </a:p>
        </p:txBody>
      </p:sp>
      <p:pic>
        <p:nvPicPr>
          <p:cNvPr id="42" name="Picture 41">
            <a:extLst>
              <a:ext uri="{FF2B5EF4-FFF2-40B4-BE49-F238E27FC236}">
                <a16:creationId xmlns:a16="http://schemas.microsoft.com/office/drawing/2014/main" id="{81F62168-BDE1-23FE-7E54-81BAC4FF4298}"/>
              </a:ext>
            </a:extLst>
          </p:cNvPr>
          <p:cNvPicPr>
            <a:picLocks noChangeAspect="1"/>
          </p:cNvPicPr>
          <p:nvPr/>
        </p:nvPicPr>
        <p:blipFill>
          <a:blip r:embed="rId6" cstate="email">
            <a:alphaModFix amt="85000"/>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a:xfrm>
            <a:off x="142894" y="1296348"/>
            <a:ext cx="1068059" cy="1022154"/>
          </a:xfrm>
          <a:custGeom>
            <a:avLst/>
            <a:gdLst/>
            <a:ahLst/>
            <a:cxnLst/>
            <a:rect l="l" t="t" r="r" b="b"/>
            <a:pathLst>
              <a:path w="1486412" h="1422526">
                <a:moveTo>
                  <a:pt x="491851" y="655834"/>
                </a:moveTo>
                <a:lnTo>
                  <a:pt x="491851" y="868221"/>
                </a:lnTo>
                <a:lnTo>
                  <a:pt x="548048" y="868221"/>
                </a:lnTo>
                <a:lnTo>
                  <a:pt x="548048" y="655834"/>
                </a:lnTo>
                <a:close/>
                <a:moveTo>
                  <a:pt x="1159797" y="651034"/>
                </a:moveTo>
                <a:cubicBezTo>
                  <a:pt x="1129265" y="651034"/>
                  <a:pt x="1106733" y="657300"/>
                  <a:pt x="1092201" y="669833"/>
                </a:cubicBezTo>
                <a:cubicBezTo>
                  <a:pt x="1077668" y="682365"/>
                  <a:pt x="1070402" y="697831"/>
                  <a:pt x="1070402" y="716230"/>
                </a:cubicBezTo>
                <a:cubicBezTo>
                  <a:pt x="1070402" y="736629"/>
                  <a:pt x="1078802" y="752561"/>
                  <a:pt x="1095601" y="764027"/>
                </a:cubicBezTo>
                <a:cubicBezTo>
                  <a:pt x="1107733" y="772293"/>
                  <a:pt x="1136465" y="781426"/>
                  <a:pt x="1181795" y="791425"/>
                </a:cubicBezTo>
                <a:cubicBezTo>
                  <a:pt x="1191528" y="793692"/>
                  <a:pt x="1197794" y="796158"/>
                  <a:pt x="1200594" y="798825"/>
                </a:cubicBezTo>
                <a:cubicBezTo>
                  <a:pt x="1203261" y="801625"/>
                  <a:pt x="1204594" y="805158"/>
                  <a:pt x="1204594" y="809424"/>
                </a:cubicBezTo>
                <a:cubicBezTo>
                  <a:pt x="1204594" y="815691"/>
                  <a:pt x="1202127" y="820690"/>
                  <a:pt x="1197194" y="824423"/>
                </a:cubicBezTo>
                <a:cubicBezTo>
                  <a:pt x="1189861" y="829756"/>
                  <a:pt x="1178929" y="832423"/>
                  <a:pt x="1164396" y="832423"/>
                </a:cubicBezTo>
                <a:cubicBezTo>
                  <a:pt x="1151197" y="832423"/>
                  <a:pt x="1140931" y="829590"/>
                  <a:pt x="1133598" y="823923"/>
                </a:cubicBezTo>
                <a:cubicBezTo>
                  <a:pt x="1126265" y="818257"/>
                  <a:pt x="1121399" y="809958"/>
                  <a:pt x="1118999" y="799025"/>
                </a:cubicBezTo>
                <a:lnTo>
                  <a:pt x="1062603" y="807624"/>
                </a:lnTo>
                <a:cubicBezTo>
                  <a:pt x="1067802" y="827756"/>
                  <a:pt x="1078835" y="843689"/>
                  <a:pt x="1095701" y="855421"/>
                </a:cubicBezTo>
                <a:cubicBezTo>
                  <a:pt x="1112566" y="867154"/>
                  <a:pt x="1135465" y="873020"/>
                  <a:pt x="1164396" y="873020"/>
                </a:cubicBezTo>
                <a:cubicBezTo>
                  <a:pt x="1196261" y="873020"/>
                  <a:pt x="1220326" y="866021"/>
                  <a:pt x="1236592" y="852022"/>
                </a:cubicBezTo>
                <a:cubicBezTo>
                  <a:pt x="1252858" y="838023"/>
                  <a:pt x="1260991" y="821290"/>
                  <a:pt x="1260991" y="801825"/>
                </a:cubicBezTo>
                <a:cubicBezTo>
                  <a:pt x="1260991" y="783959"/>
                  <a:pt x="1255124" y="770027"/>
                  <a:pt x="1243392" y="760027"/>
                </a:cubicBezTo>
                <a:cubicBezTo>
                  <a:pt x="1231526" y="750161"/>
                  <a:pt x="1210627" y="741828"/>
                  <a:pt x="1180695" y="735029"/>
                </a:cubicBezTo>
                <a:cubicBezTo>
                  <a:pt x="1150764" y="728229"/>
                  <a:pt x="1133265" y="722963"/>
                  <a:pt x="1128199" y="719230"/>
                </a:cubicBezTo>
                <a:cubicBezTo>
                  <a:pt x="1124465" y="716430"/>
                  <a:pt x="1122599" y="713030"/>
                  <a:pt x="1122599" y="709030"/>
                </a:cubicBezTo>
                <a:cubicBezTo>
                  <a:pt x="1122599" y="704364"/>
                  <a:pt x="1124732" y="700564"/>
                  <a:pt x="1128999" y="697631"/>
                </a:cubicBezTo>
                <a:cubicBezTo>
                  <a:pt x="1135398" y="693498"/>
                  <a:pt x="1145998" y="691431"/>
                  <a:pt x="1160797" y="691431"/>
                </a:cubicBezTo>
                <a:cubicBezTo>
                  <a:pt x="1172529" y="691431"/>
                  <a:pt x="1181562" y="693631"/>
                  <a:pt x="1187895" y="698031"/>
                </a:cubicBezTo>
                <a:cubicBezTo>
                  <a:pt x="1194228" y="702431"/>
                  <a:pt x="1198528" y="708764"/>
                  <a:pt x="1200794" y="717030"/>
                </a:cubicBezTo>
                <a:lnTo>
                  <a:pt x="1253791" y="707230"/>
                </a:lnTo>
                <a:cubicBezTo>
                  <a:pt x="1248458" y="688698"/>
                  <a:pt x="1238725" y="674699"/>
                  <a:pt x="1224593" y="665233"/>
                </a:cubicBezTo>
                <a:cubicBezTo>
                  <a:pt x="1210460" y="655767"/>
                  <a:pt x="1188862" y="651034"/>
                  <a:pt x="1159797" y="651034"/>
                </a:cubicBezTo>
                <a:close/>
                <a:moveTo>
                  <a:pt x="944396" y="651034"/>
                </a:moveTo>
                <a:cubicBezTo>
                  <a:pt x="912798" y="651034"/>
                  <a:pt x="887733" y="660800"/>
                  <a:pt x="869200" y="680332"/>
                </a:cubicBezTo>
                <a:cubicBezTo>
                  <a:pt x="850668" y="699864"/>
                  <a:pt x="841402" y="727163"/>
                  <a:pt x="841402" y="762227"/>
                </a:cubicBezTo>
                <a:cubicBezTo>
                  <a:pt x="841402" y="796892"/>
                  <a:pt x="850635" y="824023"/>
                  <a:pt x="869100" y="843622"/>
                </a:cubicBezTo>
                <a:cubicBezTo>
                  <a:pt x="887566" y="863221"/>
                  <a:pt x="912331" y="873020"/>
                  <a:pt x="943396" y="873020"/>
                </a:cubicBezTo>
                <a:cubicBezTo>
                  <a:pt x="970728" y="873020"/>
                  <a:pt x="992526" y="866554"/>
                  <a:pt x="1008792" y="853622"/>
                </a:cubicBezTo>
                <a:cubicBezTo>
                  <a:pt x="1025057" y="840689"/>
                  <a:pt x="1036057" y="821557"/>
                  <a:pt x="1041790" y="796225"/>
                </a:cubicBezTo>
                <a:lnTo>
                  <a:pt x="986593" y="786826"/>
                </a:lnTo>
                <a:cubicBezTo>
                  <a:pt x="983793" y="801625"/>
                  <a:pt x="978994" y="812057"/>
                  <a:pt x="972194" y="818124"/>
                </a:cubicBezTo>
                <a:cubicBezTo>
                  <a:pt x="965395" y="824190"/>
                  <a:pt x="956662" y="827223"/>
                  <a:pt x="945996" y="827223"/>
                </a:cubicBezTo>
                <a:cubicBezTo>
                  <a:pt x="931730" y="827223"/>
                  <a:pt x="920364" y="822023"/>
                  <a:pt x="911898" y="811624"/>
                </a:cubicBezTo>
                <a:cubicBezTo>
                  <a:pt x="903432" y="801225"/>
                  <a:pt x="899199" y="783426"/>
                  <a:pt x="899199" y="758227"/>
                </a:cubicBezTo>
                <a:cubicBezTo>
                  <a:pt x="899199" y="735562"/>
                  <a:pt x="903365" y="719396"/>
                  <a:pt x="911698" y="709730"/>
                </a:cubicBezTo>
                <a:cubicBezTo>
                  <a:pt x="920031" y="700064"/>
                  <a:pt x="931197" y="695231"/>
                  <a:pt x="945196" y="695231"/>
                </a:cubicBezTo>
                <a:cubicBezTo>
                  <a:pt x="955728" y="695231"/>
                  <a:pt x="964295" y="698031"/>
                  <a:pt x="970894" y="703631"/>
                </a:cubicBezTo>
                <a:cubicBezTo>
                  <a:pt x="977494" y="709230"/>
                  <a:pt x="981727" y="717563"/>
                  <a:pt x="983593" y="728629"/>
                </a:cubicBezTo>
                <a:lnTo>
                  <a:pt x="1038990" y="718630"/>
                </a:lnTo>
                <a:cubicBezTo>
                  <a:pt x="1032324" y="695831"/>
                  <a:pt x="1021358" y="678866"/>
                  <a:pt x="1006092" y="667733"/>
                </a:cubicBezTo>
                <a:cubicBezTo>
                  <a:pt x="990826" y="656600"/>
                  <a:pt x="970261" y="651034"/>
                  <a:pt x="944396" y="651034"/>
                </a:cubicBezTo>
                <a:close/>
                <a:moveTo>
                  <a:pt x="727944" y="651034"/>
                </a:moveTo>
                <a:cubicBezTo>
                  <a:pt x="699812" y="651034"/>
                  <a:pt x="676480" y="663033"/>
                  <a:pt x="657948" y="687032"/>
                </a:cubicBezTo>
                <a:lnTo>
                  <a:pt x="657948" y="655834"/>
                </a:lnTo>
                <a:lnTo>
                  <a:pt x="605751" y="655834"/>
                </a:lnTo>
                <a:lnTo>
                  <a:pt x="605751" y="868221"/>
                </a:lnTo>
                <a:lnTo>
                  <a:pt x="661948" y="868221"/>
                </a:lnTo>
                <a:lnTo>
                  <a:pt x="661948" y="772027"/>
                </a:lnTo>
                <a:cubicBezTo>
                  <a:pt x="661948" y="748295"/>
                  <a:pt x="663381" y="732029"/>
                  <a:pt x="666248" y="723229"/>
                </a:cubicBezTo>
                <a:cubicBezTo>
                  <a:pt x="669114" y="714430"/>
                  <a:pt x="674414" y="707364"/>
                  <a:pt x="682147" y="702031"/>
                </a:cubicBezTo>
                <a:cubicBezTo>
                  <a:pt x="689880" y="696698"/>
                  <a:pt x="698612" y="694031"/>
                  <a:pt x="708345" y="694031"/>
                </a:cubicBezTo>
                <a:cubicBezTo>
                  <a:pt x="715945" y="694031"/>
                  <a:pt x="722444" y="695898"/>
                  <a:pt x="727844" y="699631"/>
                </a:cubicBezTo>
                <a:cubicBezTo>
                  <a:pt x="733244" y="703364"/>
                  <a:pt x="737143" y="708597"/>
                  <a:pt x="739543" y="715330"/>
                </a:cubicBezTo>
                <a:cubicBezTo>
                  <a:pt x="741943" y="722063"/>
                  <a:pt x="743143" y="736895"/>
                  <a:pt x="743143" y="759827"/>
                </a:cubicBezTo>
                <a:lnTo>
                  <a:pt x="743143" y="868221"/>
                </a:lnTo>
                <a:lnTo>
                  <a:pt x="799340" y="868221"/>
                </a:lnTo>
                <a:lnTo>
                  <a:pt x="799340" y="736229"/>
                </a:lnTo>
                <a:cubicBezTo>
                  <a:pt x="799340" y="719830"/>
                  <a:pt x="798306" y="707230"/>
                  <a:pt x="796240" y="698431"/>
                </a:cubicBezTo>
                <a:cubicBezTo>
                  <a:pt x="794173" y="689632"/>
                  <a:pt x="790507" y="681765"/>
                  <a:pt x="785240" y="674832"/>
                </a:cubicBezTo>
                <a:cubicBezTo>
                  <a:pt x="779974" y="667900"/>
                  <a:pt x="772208" y="662200"/>
                  <a:pt x="761942" y="657733"/>
                </a:cubicBezTo>
                <a:cubicBezTo>
                  <a:pt x="751676" y="653267"/>
                  <a:pt x="740343" y="651034"/>
                  <a:pt x="727944" y="651034"/>
                </a:cubicBezTo>
                <a:close/>
                <a:moveTo>
                  <a:pt x="246201" y="577438"/>
                </a:moveTo>
                <a:lnTo>
                  <a:pt x="246201" y="868221"/>
                </a:lnTo>
                <a:lnTo>
                  <a:pt x="452589" y="868221"/>
                </a:lnTo>
                <a:lnTo>
                  <a:pt x="452589" y="818824"/>
                </a:lnTo>
                <a:lnTo>
                  <a:pt x="305398" y="818824"/>
                </a:lnTo>
                <a:lnTo>
                  <a:pt x="305398" y="577438"/>
                </a:lnTo>
                <a:close/>
                <a:moveTo>
                  <a:pt x="491851" y="575039"/>
                </a:moveTo>
                <a:lnTo>
                  <a:pt x="491851" y="627035"/>
                </a:lnTo>
                <a:lnTo>
                  <a:pt x="548048" y="627035"/>
                </a:lnTo>
                <a:lnTo>
                  <a:pt x="548048" y="575039"/>
                </a:lnTo>
                <a:close/>
                <a:moveTo>
                  <a:pt x="743206" y="0"/>
                </a:moveTo>
                <a:cubicBezTo>
                  <a:pt x="1153667" y="0"/>
                  <a:pt x="1486412" y="318443"/>
                  <a:pt x="1486412" y="711263"/>
                </a:cubicBezTo>
                <a:cubicBezTo>
                  <a:pt x="1486412" y="1104083"/>
                  <a:pt x="1153667" y="1422526"/>
                  <a:pt x="743206" y="1422526"/>
                </a:cubicBezTo>
                <a:cubicBezTo>
                  <a:pt x="332745" y="1422526"/>
                  <a:pt x="0" y="1104083"/>
                  <a:pt x="0" y="711263"/>
                </a:cubicBezTo>
                <a:cubicBezTo>
                  <a:pt x="0" y="318443"/>
                  <a:pt x="332745" y="0"/>
                  <a:pt x="743206" y="0"/>
                </a:cubicBezTo>
                <a:close/>
              </a:path>
            </a:pathLst>
          </a:custGeom>
          <a:ln w="190500" cap="rnd">
            <a:noFill/>
            <a:prstDash val="solid"/>
          </a:ln>
          <a:effectLst>
            <a:outerShdw blurRad="127000" sx="1000" sy="1000" algn="bl" rotWithShape="0">
              <a:srgbClr val="000000"/>
            </a:outerShdw>
          </a:effectLst>
        </p:spPr>
      </p:pic>
      <p:pic>
        <p:nvPicPr>
          <p:cNvPr id="43" name="Picture 42">
            <a:extLst>
              <a:ext uri="{FF2B5EF4-FFF2-40B4-BE49-F238E27FC236}">
                <a16:creationId xmlns:a16="http://schemas.microsoft.com/office/drawing/2014/main" id="{C081D4F7-2AB7-F5F6-53A8-C2E5BCFB5B3B}"/>
              </a:ext>
            </a:extLst>
          </p:cNvPr>
          <p:cNvPicPr>
            <a:picLocks noChangeAspect="1" noChangeArrowheads="1"/>
          </p:cNvPicPr>
          <p:nvPr/>
        </p:nvPicPr>
        <p:blipFill>
          <a:blip r:embed="rId8" cstate="email">
            <a:duotone>
              <a:schemeClr val="bg2">
                <a:shade val="45000"/>
                <a:satMod val="135000"/>
              </a:schemeClr>
              <a:prstClr val="white"/>
            </a:duotone>
            <a:extLst>
              <a:ext uri="{28A0092B-C50C-407E-A947-70E740481C1C}">
                <a14:useLocalDpi xmlns:a14="http://schemas.microsoft.com/office/drawing/2010/main"/>
              </a:ext>
            </a:extLst>
          </a:blip>
          <a:srcRect/>
          <a:stretch/>
        </p:blipFill>
        <p:spPr bwMode="auto">
          <a:xfrm>
            <a:off x="141113" y="4628785"/>
            <a:ext cx="1077588" cy="1022154"/>
          </a:xfrm>
          <a:custGeom>
            <a:avLst/>
            <a:gdLst/>
            <a:ahLst/>
            <a:cxnLst/>
            <a:rect l="l" t="t" r="r" b="b"/>
            <a:pathLst>
              <a:path w="1587684" h="1470190">
                <a:moveTo>
                  <a:pt x="1186786" y="717625"/>
                </a:moveTo>
                <a:cubicBezTo>
                  <a:pt x="1198252" y="717625"/>
                  <a:pt x="1207985" y="721858"/>
                  <a:pt x="1215984" y="730325"/>
                </a:cubicBezTo>
                <a:cubicBezTo>
                  <a:pt x="1223984" y="738791"/>
                  <a:pt x="1228183" y="751157"/>
                  <a:pt x="1228583" y="767422"/>
                </a:cubicBezTo>
                <a:lnTo>
                  <a:pt x="1144588" y="767422"/>
                </a:lnTo>
                <a:cubicBezTo>
                  <a:pt x="1144455" y="752090"/>
                  <a:pt x="1148388" y="739957"/>
                  <a:pt x="1156388" y="731025"/>
                </a:cubicBezTo>
                <a:cubicBezTo>
                  <a:pt x="1164387" y="722092"/>
                  <a:pt x="1174520" y="717625"/>
                  <a:pt x="1186786" y="717625"/>
                </a:cubicBezTo>
                <a:close/>
                <a:moveTo>
                  <a:pt x="1307192" y="679428"/>
                </a:moveTo>
                <a:lnTo>
                  <a:pt x="1380588" y="782421"/>
                </a:lnTo>
                <a:lnTo>
                  <a:pt x="1303993" y="891815"/>
                </a:lnTo>
                <a:lnTo>
                  <a:pt x="1369789" y="891815"/>
                </a:lnTo>
                <a:lnTo>
                  <a:pt x="1413386" y="826019"/>
                </a:lnTo>
                <a:lnTo>
                  <a:pt x="1456583" y="891815"/>
                </a:lnTo>
                <a:lnTo>
                  <a:pt x="1525579" y="891815"/>
                </a:lnTo>
                <a:lnTo>
                  <a:pt x="1446984" y="780022"/>
                </a:lnTo>
                <a:lnTo>
                  <a:pt x="1518980" y="679428"/>
                </a:lnTo>
                <a:lnTo>
                  <a:pt x="1452984" y="679428"/>
                </a:lnTo>
                <a:lnTo>
                  <a:pt x="1413386" y="737824"/>
                </a:lnTo>
                <a:lnTo>
                  <a:pt x="1375788" y="679428"/>
                </a:lnTo>
                <a:close/>
                <a:moveTo>
                  <a:pt x="396341" y="679428"/>
                </a:moveTo>
                <a:lnTo>
                  <a:pt x="396341" y="813820"/>
                </a:lnTo>
                <a:cubicBezTo>
                  <a:pt x="396341" y="833818"/>
                  <a:pt x="398874" y="849484"/>
                  <a:pt x="403940" y="860817"/>
                </a:cubicBezTo>
                <a:cubicBezTo>
                  <a:pt x="409007" y="872149"/>
                  <a:pt x="417206" y="880949"/>
                  <a:pt x="428539" y="887215"/>
                </a:cubicBezTo>
                <a:cubicBezTo>
                  <a:pt x="439872" y="893481"/>
                  <a:pt x="452671" y="896614"/>
                  <a:pt x="466937" y="896614"/>
                </a:cubicBezTo>
                <a:cubicBezTo>
                  <a:pt x="480936" y="896614"/>
                  <a:pt x="494235" y="893348"/>
                  <a:pt x="506834" y="886815"/>
                </a:cubicBezTo>
                <a:cubicBezTo>
                  <a:pt x="519433" y="880282"/>
                  <a:pt x="529599" y="871349"/>
                  <a:pt x="537332" y="860017"/>
                </a:cubicBezTo>
                <a:lnTo>
                  <a:pt x="537332" y="891815"/>
                </a:lnTo>
                <a:lnTo>
                  <a:pt x="589529" y="891815"/>
                </a:lnTo>
                <a:lnTo>
                  <a:pt x="589529" y="679428"/>
                </a:lnTo>
                <a:lnTo>
                  <a:pt x="533333" y="679428"/>
                </a:lnTo>
                <a:lnTo>
                  <a:pt x="533333" y="769022"/>
                </a:lnTo>
                <a:cubicBezTo>
                  <a:pt x="533333" y="799420"/>
                  <a:pt x="531933" y="818519"/>
                  <a:pt x="529133" y="826319"/>
                </a:cubicBezTo>
                <a:cubicBezTo>
                  <a:pt x="526333" y="834118"/>
                  <a:pt x="521133" y="840651"/>
                  <a:pt x="513534" y="845918"/>
                </a:cubicBezTo>
                <a:cubicBezTo>
                  <a:pt x="505934" y="851184"/>
                  <a:pt x="497335" y="853817"/>
                  <a:pt x="487735" y="853817"/>
                </a:cubicBezTo>
                <a:cubicBezTo>
                  <a:pt x="479336" y="853817"/>
                  <a:pt x="472403" y="851851"/>
                  <a:pt x="466937" y="847917"/>
                </a:cubicBezTo>
                <a:cubicBezTo>
                  <a:pt x="461470" y="843984"/>
                  <a:pt x="457704" y="838651"/>
                  <a:pt x="455637" y="831918"/>
                </a:cubicBezTo>
                <a:cubicBezTo>
                  <a:pt x="453571" y="825185"/>
                  <a:pt x="452537" y="806887"/>
                  <a:pt x="452537" y="777022"/>
                </a:cubicBezTo>
                <a:lnTo>
                  <a:pt x="452537" y="679428"/>
                </a:lnTo>
                <a:close/>
                <a:moveTo>
                  <a:pt x="1183386" y="674628"/>
                </a:moveTo>
                <a:cubicBezTo>
                  <a:pt x="1155254" y="674628"/>
                  <a:pt x="1131989" y="684594"/>
                  <a:pt x="1113590" y="704526"/>
                </a:cubicBezTo>
                <a:cubicBezTo>
                  <a:pt x="1095191" y="724458"/>
                  <a:pt x="1085992" y="752023"/>
                  <a:pt x="1085992" y="787221"/>
                </a:cubicBezTo>
                <a:cubicBezTo>
                  <a:pt x="1085992" y="816686"/>
                  <a:pt x="1092992" y="841084"/>
                  <a:pt x="1106991" y="860417"/>
                </a:cubicBezTo>
                <a:cubicBezTo>
                  <a:pt x="1124723" y="884549"/>
                  <a:pt x="1152055" y="896614"/>
                  <a:pt x="1188986" y="896614"/>
                </a:cubicBezTo>
                <a:cubicBezTo>
                  <a:pt x="1212318" y="896614"/>
                  <a:pt x="1231750" y="891248"/>
                  <a:pt x="1247282" y="880515"/>
                </a:cubicBezTo>
                <a:cubicBezTo>
                  <a:pt x="1262814" y="869783"/>
                  <a:pt x="1274180" y="854150"/>
                  <a:pt x="1281380" y="833618"/>
                </a:cubicBezTo>
                <a:lnTo>
                  <a:pt x="1225383" y="824219"/>
                </a:lnTo>
                <a:cubicBezTo>
                  <a:pt x="1222317" y="834885"/>
                  <a:pt x="1217784" y="842618"/>
                  <a:pt x="1211784" y="847417"/>
                </a:cubicBezTo>
                <a:cubicBezTo>
                  <a:pt x="1205785" y="852217"/>
                  <a:pt x="1198385" y="854617"/>
                  <a:pt x="1189586" y="854617"/>
                </a:cubicBezTo>
                <a:cubicBezTo>
                  <a:pt x="1176653" y="854617"/>
                  <a:pt x="1165854" y="849984"/>
                  <a:pt x="1157188" y="840718"/>
                </a:cubicBezTo>
                <a:cubicBezTo>
                  <a:pt x="1148521" y="831452"/>
                  <a:pt x="1143988" y="818486"/>
                  <a:pt x="1143588" y="801820"/>
                </a:cubicBezTo>
                <a:lnTo>
                  <a:pt x="1284380" y="801820"/>
                </a:lnTo>
                <a:cubicBezTo>
                  <a:pt x="1285180" y="758756"/>
                  <a:pt x="1276447" y="726792"/>
                  <a:pt x="1258181" y="705926"/>
                </a:cubicBezTo>
                <a:cubicBezTo>
                  <a:pt x="1239916" y="685061"/>
                  <a:pt x="1214984" y="674628"/>
                  <a:pt x="1183386" y="674628"/>
                </a:cubicBezTo>
                <a:close/>
                <a:moveTo>
                  <a:pt x="951186" y="674628"/>
                </a:moveTo>
                <a:cubicBezTo>
                  <a:pt x="920655" y="674628"/>
                  <a:pt x="898123" y="680894"/>
                  <a:pt x="883590" y="693427"/>
                </a:cubicBezTo>
                <a:cubicBezTo>
                  <a:pt x="869058" y="705959"/>
                  <a:pt x="861792" y="721425"/>
                  <a:pt x="861792" y="739824"/>
                </a:cubicBezTo>
                <a:cubicBezTo>
                  <a:pt x="861792" y="760223"/>
                  <a:pt x="870191" y="776155"/>
                  <a:pt x="886990" y="787621"/>
                </a:cubicBezTo>
                <a:cubicBezTo>
                  <a:pt x="899123" y="795887"/>
                  <a:pt x="927854" y="805020"/>
                  <a:pt x="973185" y="815019"/>
                </a:cubicBezTo>
                <a:cubicBezTo>
                  <a:pt x="982918" y="817286"/>
                  <a:pt x="989184" y="819752"/>
                  <a:pt x="991984" y="822419"/>
                </a:cubicBezTo>
                <a:cubicBezTo>
                  <a:pt x="994650" y="825219"/>
                  <a:pt x="995983" y="828752"/>
                  <a:pt x="995983" y="833018"/>
                </a:cubicBezTo>
                <a:cubicBezTo>
                  <a:pt x="995983" y="839285"/>
                  <a:pt x="993517" y="844284"/>
                  <a:pt x="988584" y="848017"/>
                </a:cubicBezTo>
                <a:cubicBezTo>
                  <a:pt x="981251" y="853350"/>
                  <a:pt x="970318" y="856017"/>
                  <a:pt x="955786" y="856017"/>
                </a:cubicBezTo>
                <a:cubicBezTo>
                  <a:pt x="942587" y="856017"/>
                  <a:pt x="932321" y="853184"/>
                  <a:pt x="924988" y="847517"/>
                </a:cubicBezTo>
                <a:cubicBezTo>
                  <a:pt x="917655" y="841851"/>
                  <a:pt x="912788" y="833552"/>
                  <a:pt x="910389" y="822619"/>
                </a:cubicBezTo>
                <a:lnTo>
                  <a:pt x="853992" y="831218"/>
                </a:lnTo>
                <a:cubicBezTo>
                  <a:pt x="859192" y="851351"/>
                  <a:pt x="870224" y="867283"/>
                  <a:pt x="887090" y="879016"/>
                </a:cubicBezTo>
                <a:cubicBezTo>
                  <a:pt x="903956" y="890748"/>
                  <a:pt x="926854" y="896614"/>
                  <a:pt x="955786" y="896614"/>
                </a:cubicBezTo>
                <a:cubicBezTo>
                  <a:pt x="987651" y="896614"/>
                  <a:pt x="1011716" y="889615"/>
                  <a:pt x="1027981" y="875616"/>
                </a:cubicBezTo>
                <a:cubicBezTo>
                  <a:pt x="1044247" y="861617"/>
                  <a:pt x="1052380" y="844884"/>
                  <a:pt x="1052380" y="825419"/>
                </a:cubicBezTo>
                <a:cubicBezTo>
                  <a:pt x="1052380" y="807553"/>
                  <a:pt x="1046514" y="793621"/>
                  <a:pt x="1034781" y="783621"/>
                </a:cubicBezTo>
                <a:cubicBezTo>
                  <a:pt x="1022915" y="773755"/>
                  <a:pt x="1002016" y="765422"/>
                  <a:pt x="972085" y="758623"/>
                </a:cubicBezTo>
                <a:cubicBezTo>
                  <a:pt x="942153" y="751823"/>
                  <a:pt x="924654" y="746557"/>
                  <a:pt x="919588" y="742824"/>
                </a:cubicBezTo>
                <a:cubicBezTo>
                  <a:pt x="915855" y="740024"/>
                  <a:pt x="913988" y="736624"/>
                  <a:pt x="913988" y="732624"/>
                </a:cubicBezTo>
                <a:cubicBezTo>
                  <a:pt x="913988" y="727958"/>
                  <a:pt x="916122" y="724158"/>
                  <a:pt x="920388" y="721225"/>
                </a:cubicBezTo>
                <a:cubicBezTo>
                  <a:pt x="926788" y="717092"/>
                  <a:pt x="937387" y="715026"/>
                  <a:pt x="952186" y="715026"/>
                </a:cubicBezTo>
                <a:cubicBezTo>
                  <a:pt x="963919" y="715026"/>
                  <a:pt x="972951" y="717225"/>
                  <a:pt x="979284" y="721625"/>
                </a:cubicBezTo>
                <a:cubicBezTo>
                  <a:pt x="985617" y="726025"/>
                  <a:pt x="989917" y="732358"/>
                  <a:pt x="992184" y="740624"/>
                </a:cubicBezTo>
                <a:lnTo>
                  <a:pt x="1045180" y="730825"/>
                </a:lnTo>
                <a:cubicBezTo>
                  <a:pt x="1039847" y="712292"/>
                  <a:pt x="1030115" y="698293"/>
                  <a:pt x="1015982" y="688827"/>
                </a:cubicBezTo>
                <a:cubicBezTo>
                  <a:pt x="1001850" y="679361"/>
                  <a:pt x="980251" y="674628"/>
                  <a:pt x="951186" y="674628"/>
                </a:cubicBezTo>
                <a:close/>
                <a:moveTo>
                  <a:pt x="722586" y="674628"/>
                </a:moveTo>
                <a:cubicBezTo>
                  <a:pt x="692055" y="674628"/>
                  <a:pt x="669523" y="680894"/>
                  <a:pt x="654990" y="693427"/>
                </a:cubicBezTo>
                <a:cubicBezTo>
                  <a:pt x="640458" y="705959"/>
                  <a:pt x="633192" y="721425"/>
                  <a:pt x="633192" y="739824"/>
                </a:cubicBezTo>
                <a:cubicBezTo>
                  <a:pt x="633192" y="760223"/>
                  <a:pt x="641591" y="776155"/>
                  <a:pt x="658390" y="787621"/>
                </a:cubicBezTo>
                <a:cubicBezTo>
                  <a:pt x="670523" y="795887"/>
                  <a:pt x="699254" y="805020"/>
                  <a:pt x="744585" y="815019"/>
                </a:cubicBezTo>
                <a:cubicBezTo>
                  <a:pt x="754318" y="817286"/>
                  <a:pt x="760584" y="819752"/>
                  <a:pt x="763384" y="822419"/>
                </a:cubicBezTo>
                <a:cubicBezTo>
                  <a:pt x="766050" y="825219"/>
                  <a:pt x="767383" y="828752"/>
                  <a:pt x="767383" y="833018"/>
                </a:cubicBezTo>
                <a:cubicBezTo>
                  <a:pt x="767383" y="839285"/>
                  <a:pt x="764917" y="844284"/>
                  <a:pt x="759984" y="848017"/>
                </a:cubicBezTo>
                <a:cubicBezTo>
                  <a:pt x="752651" y="853350"/>
                  <a:pt x="741718" y="856017"/>
                  <a:pt x="727186" y="856017"/>
                </a:cubicBezTo>
                <a:cubicBezTo>
                  <a:pt x="713987" y="856017"/>
                  <a:pt x="703721" y="853184"/>
                  <a:pt x="696388" y="847517"/>
                </a:cubicBezTo>
                <a:cubicBezTo>
                  <a:pt x="689055" y="841851"/>
                  <a:pt x="684188" y="833552"/>
                  <a:pt x="681789" y="822619"/>
                </a:cubicBezTo>
                <a:lnTo>
                  <a:pt x="625392" y="831218"/>
                </a:lnTo>
                <a:cubicBezTo>
                  <a:pt x="630592" y="851351"/>
                  <a:pt x="641624" y="867283"/>
                  <a:pt x="658490" y="879016"/>
                </a:cubicBezTo>
                <a:cubicBezTo>
                  <a:pt x="675356" y="890748"/>
                  <a:pt x="698254" y="896614"/>
                  <a:pt x="727186" y="896614"/>
                </a:cubicBezTo>
                <a:cubicBezTo>
                  <a:pt x="759051" y="896614"/>
                  <a:pt x="783116" y="889615"/>
                  <a:pt x="799381" y="875616"/>
                </a:cubicBezTo>
                <a:cubicBezTo>
                  <a:pt x="815647" y="861617"/>
                  <a:pt x="823780" y="844884"/>
                  <a:pt x="823780" y="825419"/>
                </a:cubicBezTo>
                <a:cubicBezTo>
                  <a:pt x="823780" y="807553"/>
                  <a:pt x="817914" y="793621"/>
                  <a:pt x="806181" y="783621"/>
                </a:cubicBezTo>
                <a:cubicBezTo>
                  <a:pt x="794315" y="773755"/>
                  <a:pt x="773416" y="765422"/>
                  <a:pt x="743485" y="758623"/>
                </a:cubicBezTo>
                <a:cubicBezTo>
                  <a:pt x="713553" y="751823"/>
                  <a:pt x="696054" y="746557"/>
                  <a:pt x="690988" y="742824"/>
                </a:cubicBezTo>
                <a:cubicBezTo>
                  <a:pt x="687255" y="740024"/>
                  <a:pt x="685388" y="736624"/>
                  <a:pt x="685388" y="732624"/>
                </a:cubicBezTo>
                <a:cubicBezTo>
                  <a:pt x="685388" y="727958"/>
                  <a:pt x="687522" y="724158"/>
                  <a:pt x="691788" y="721225"/>
                </a:cubicBezTo>
                <a:cubicBezTo>
                  <a:pt x="698188" y="717092"/>
                  <a:pt x="708787" y="715026"/>
                  <a:pt x="723586" y="715026"/>
                </a:cubicBezTo>
                <a:cubicBezTo>
                  <a:pt x="735319" y="715026"/>
                  <a:pt x="744351" y="717225"/>
                  <a:pt x="750684" y="721625"/>
                </a:cubicBezTo>
                <a:cubicBezTo>
                  <a:pt x="757017" y="726025"/>
                  <a:pt x="761317" y="732358"/>
                  <a:pt x="763584" y="740624"/>
                </a:cubicBezTo>
                <a:lnTo>
                  <a:pt x="816580" y="730825"/>
                </a:lnTo>
                <a:cubicBezTo>
                  <a:pt x="811247" y="712292"/>
                  <a:pt x="801515" y="698293"/>
                  <a:pt x="787382" y="688827"/>
                </a:cubicBezTo>
                <a:cubicBezTo>
                  <a:pt x="773250" y="679361"/>
                  <a:pt x="751651" y="674628"/>
                  <a:pt x="722586" y="674628"/>
                </a:cubicBezTo>
                <a:close/>
                <a:moveTo>
                  <a:pt x="224310" y="593633"/>
                </a:moveTo>
                <a:cubicBezTo>
                  <a:pt x="201778" y="593633"/>
                  <a:pt x="182545" y="597033"/>
                  <a:pt x="166613" y="603832"/>
                </a:cubicBezTo>
                <a:cubicBezTo>
                  <a:pt x="150681" y="610632"/>
                  <a:pt x="138481" y="620531"/>
                  <a:pt x="130015" y="633531"/>
                </a:cubicBezTo>
                <a:cubicBezTo>
                  <a:pt x="121549" y="646530"/>
                  <a:pt x="117316" y="660496"/>
                  <a:pt x="117316" y="675428"/>
                </a:cubicBezTo>
                <a:cubicBezTo>
                  <a:pt x="117316" y="698627"/>
                  <a:pt x="126316" y="718292"/>
                  <a:pt x="144314" y="734424"/>
                </a:cubicBezTo>
                <a:cubicBezTo>
                  <a:pt x="157114" y="745890"/>
                  <a:pt x="179379" y="755556"/>
                  <a:pt x="211110" y="763423"/>
                </a:cubicBezTo>
                <a:cubicBezTo>
                  <a:pt x="235776" y="769556"/>
                  <a:pt x="251575" y="773822"/>
                  <a:pt x="258507" y="776222"/>
                </a:cubicBezTo>
                <a:cubicBezTo>
                  <a:pt x="268640" y="779822"/>
                  <a:pt x="275740" y="784055"/>
                  <a:pt x="279806" y="788921"/>
                </a:cubicBezTo>
                <a:cubicBezTo>
                  <a:pt x="283873" y="793787"/>
                  <a:pt x="285906" y="799687"/>
                  <a:pt x="285906" y="806620"/>
                </a:cubicBezTo>
                <a:cubicBezTo>
                  <a:pt x="285906" y="817419"/>
                  <a:pt x="281073" y="826852"/>
                  <a:pt x="271407" y="834918"/>
                </a:cubicBezTo>
                <a:cubicBezTo>
                  <a:pt x="261741" y="842984"/>
                  <a:pt x="247375" y="847017"/>
                  <a:pt x="228309" y="847017"/>
                </a:cubicBezTo>
                <a:cubicBezTo>
                  <a:pt x="210310" y="847017"/>
                  <a:pt x="196011" y="842484"/>
                  <a:pt x="185412" y="833418"/>
                </a:cubicBezTo>
                <a:cubicBezTo>
                  <a:pt x="174813" y="824352"/>
                  <a:pt x="167780" y="810153"/>
                  <a:pt x="164313" y="790821"/>
                </a:cubicBezTo>
                <a:lnTo>
                  <a:pt x="106717" y="796421"/>
                </a:lnTo>
                <a:cubicBezTo>
                  <a:pt x="110583" y="829219"/>
                  <a:pt x="122449" y="854184"/>
                  <a:pt x="142315" y="871316"/>
                </a:cubicBezTo>
                <a:cubicBezTo>
                  <a:pt x="162180" y="888448"/>
                  <a:pt x="190645" y="897014"/>
                  <a:pt x="227709" y="897014"/>
                </a:cubicBezTo>
                <a:cubicBezTo>
                  <a:pt x="253174" y="897014"/>
                  <a:pt x="274440" y="893448"/>
                  <a:pt x="291505" y="886315"/>
                </a:cubicBezTo>
                <a:cubicBezTo>
                  <a:pt x="308571" y="879182"/>
                  <a:pt x="321770" y="868283"/>
                  <a:pt x="331103" y="853617"/>
                </a:cubicBezTo>
                <a:cubicBezTo>
                  <a:pt x="340436" y="838951"/>
                  <a:pt x="345102" y="823219"/>
                  <a:pt x="345102" y="806420"/>
                </a:cubicBezTo>
                <a:cubicBezTo>
                  <a:pt x="345102" y="787888"/>
                  <a:pt x="341202" y="772322"/>
                  <a:pt x="333403" y="759723"/>
                </a:cubicBezTo>
                <a:cubicBezTo>
                  <a:pt x="325603" y="747124"/>
                  <a:pt x="314804" y="737191"/>
                  <a:pt x="301005" y="729925"/>
                </a:cubicBezTo>
                <a:cubicBezTo>
                  <a:pt x="287206" y="722658"/>
                  <a:pt x="265907" y="715626"/>
                  <a:pt x="237109" y="708826"/>
                </a:cubicBezTo>
                <a:cubicBezTo>
                  <a:pt x="208311" y="702026"/>
                  <a:pt x="190178" y="695493"/>
                  <a:pt x="182712" y="689227"/>
                </a:cubicBezTo>
                <a:cubicBezTo>
                  <a:pt x="176846" y="684294"/>
                  <a:pt x="173913" y="678361"/>
                  <a:pt x="173913" y="671428"/>
                </a:cubicBezTo>
                <a:cubicBezTo>
                  <a:pt x="173913" y="663829"/>
                  <a:pt x="177046" y="657762"/>
                  <a:pt x="183312" y="653229"/>
                </a:cubicBezTo>
                <a:cubicBezTo>
                  <a:pt x="193045" y="646163"/>
                  <a:pt x="206511" y="642630"/>
                  <a:pt x="223710" y="642630"/>
                </a:cubicBezTo>
                <a:cubicBezTo>
                  <a:pt x="240375" y="642630"/>
                  <a:pt x="252874" y="645930"/>
                  <a:pt x="261207" y="652529"/>
                </a:cubicBezTo>
                <a:cubicBezTo>
                  <a:pt x="269540" y="659129"/>
                  <a:pt x="274973" y="669962"/>
                  <a:pt x="277506" y="685027"/>
                </a:cubicBezTo>
                <a:lnTo>
                  <a:pt x="336703" y="682428"/>
                </a:lnTo>
                <a:cubicBezTo>
                  <a:pt x="335769" y="655496"/>
                  <a:pt x="326003" y="633964"/>
                  <a:pt x="307405" y="617831"/>
                </a:cubicBezTo>
                <a:cubicBezTo>
                  <a:pt x="288806" y="601699"/>
                  <a:pt x="261107" y="593633"/>
                  <a:pt x="224310" y="593633"/>
                </a:cubicBezTo>
                <a:close/>
                <a:moveTo>
                  <a:pt x="793842" y="0"/>
                </a:moveTo>
                <a:cubicBezTo>
                  <a:pt x="1232269" y="0"/>
                  <a:pt x="1587684" y="329113"/>
                  <a:pt x="1587684" y="735095"/>
                </a:cubicBezTo>
                <a:cubicBezTo>
                  <a:pt x="1587684" y="1141077"/>
                  <a:pt x="1232269" y="1470190"/>
                  <a:pt x="793842" y="1470190"/>
                </a:cubicBezTo>
                <a:cubicBezTo>
                  <a:pt x="355415" y="1470190"/>
                  <a:pt x="0" y="1141077"/>
                  <a:pt x="0" y="735095"/>
                </a:cubicBezTo>
                <a:cubicBezTo>
                  <a:pt x="0" y="329113"/>
                  <a:pt x="355415" y="0"/>
                  <a:pt x="793842" y="0"/>
                </a:cubicBezTo>
                <a:close/>
              </a:path>
            </a:pathLst>
          </a:custGeom>
          <a:ln w="190500" cap="rnd">
            <a:noFill/>
            <a:prstDash val="solid"/>
          </a:ln>
          <a:effectLst>
            <a:outerShdw sx="1000" sy="1000" algn="bl" rotWithShape="0">
              <a:srgbClr val="000000"/>
            </a:outerShdw>
          </a:effectLst>
          <a:extLst>
            <a:ext uri="{909E8E84-426E-40DD-AFC4-6F175D3DCCD1}">
              <a14:hiddenFill xmlns:a14="http://schemas.microsoft.com/office/drawing/2010/main">
                <a:solidFill>
                  <a:srgbClr val="FFFFFF"/>
                </a:solidFill>
              </a14:hiddenFill>
            </a:ext>
          </a:extLst>
        </p:spPr>
      </p:pic>
      <p:pic>
        <p:nvPicPr>
          <p:cNvPr id="46" name="Picture 45">
            <a:extLst>
              <a:ext uri="{FF2B5EF4-FFF2-40B4-BE49-F238E27FC236}">
                <a16:creationId xmlns:a16="http://schemas.microsoft.com/office/drawing/2014/main" id="{93390E2B-F88B-A80B-DD3F-E753B17B67DA}"/>
              </a:ext>
            </a:extLst>
          </p:cNvPr>
          <p:cNvPicPr>
            <a:picLocks noChangeAspect="1"/>
          </p:cNvPicPr>
          <p:nvPr/>
        </p:nvPicPr>
        <p:blipFill>
          <a:blip r:embed="rId9" cstate="email">
            <a:alphaModFix/>
            <a:duotone>
              <a:schemeClr val="bg2">
                <a:shade val="45000"/>
                <a:satMod val="135000"/>
              </a:schemeClr>
              <a:prstClr val="white"/>
            </a:duotone>
            <a:extLst>
              <a:ext uri="{28A0092B-C50C-407E-A947-70E740481C1C}">
                <a14:useLocalDpi xmlns:a14="http://schemas.microsoft.com/office/drawing/2010/main"/>
              </a:ext>
              <a:ext uri="{837473B0-CC2E-450A-ABE3-18F120FF3D39}">
                <a1611:picAttrSrcUrl xmlns:a1611="http://schemas.microsoft.com/office/drawing/2016/11/main" r:id="rId10"/>
              </a:ext>
            </a:extLst>
          </a:blip>
          <a:srcRect/>
          <a:stretch/>
        </p:blipFill>
        <p:spPr>
          <a:xfrm>
            <a:off x="141113" y="3508358"/>
            <a:ext cx="1060374" cy="1020313"/>
          </a:xfrm>
          <a:custGeom>
            <a:avLst/>
            <a:gdLst/>
            <a:ahLst/>
            <a:cxnLst/>
            <a:rect l="l" t="t" r="r" b="b"/>
            <a:pathLst>
              <a:path w="1475716" h="1419962">
                <a:moveTo>
                  <a:pt x="1041060" y="576731"/>
                </a:moveTo>
                <a:lnTo>
                  <a:pt x="1041060" y="869913"/>
                </a:lnTo>
                <a:lnTo>
                  <a:pt x="1264047" y="869913"/>
                </a:lnTo>
                <a:lnTo>
                  <a:pt x="1264047" y="820516"/>
                </a:lnTo>
                <a:lnTo>
                  <a:pt x="1100257" y="820516"/>
                </a:lnTo>
                <a:lnTo>
                  <a:pt x="1100257" y="740721"/>
                </a:lnTo>
                <a:lnTo>
                  <a:pt x="1247448" y="740721"/>
                </a:lnTo>
                <a:lnTo>
                  <a:pt x="1247448" y="691324"/>
                </a:lnTo>
                <a:lnTo>
                  <a:pt x="1100257" y="691324"/>
                </a:lnTo>
                <a:lnTo>
                  <a:pt x="1100257" y="626328"/>
                </a:lnTo>
                <a:lnTo>
                  <a:pt x="1258447" y="626328"/>
                </a:lnTo>
                <a:lnTo>
                  <a:pt x="1258447" y="576731"/>
                </a:lnTo>
                <a:close/>
                <a:moveTo>
                  <a:pt x="764835" y="576731"/>
                </a:moveTo>
                <a:lnTo>
                  <a:pt x="764835" y="869913"/>
                </a:lnTo>
                <a:lnTo>
                  <a:pt x="987822" y="869913"/>
                </a:lnTo>
                <a:lnTo>
                  <a:pt x="987822" y="820516"/>
                </a:lnTo>
                <a:lnTo>
                  <a:pt x="824032" y="820516"/>
                </a:lnTo>
                <a:lnTo>
                  <a:pt x="824032" y="740721"/>
                </a:lnTo>
                <a:lnTo>
                  <a:pt x="971223" y="740721"/>
                </a:lnTo>
                <a:lnTo>
                  <a:pt x="971223" y="691324"/>
                </a:lnTo>
                <a:lnTo>
                  <a:pt x="824032" y="691324"/>
                </a:lnTo>
                <a:lnTo>
                  <a:pt x="824032" y="626328"/>
                </a:lnTo>
                <a:lnTo>
                  <a:pt x="982222" y="626328"/>
                </a:lnTo>
                <a:lnTo>
                  <a:pt x="982222" y="576731"/>
                </a:lnTo>
                <a:close/>
                <a:moveTo>
                  <a:pt x="470160" y="576731"/>
                </a:moveTo>
                <a:lnTo>
                  <a:pt x="470160" y="869913"/>
                </a:lnTo>
                <a:lnTo>
                  <a:pt x="525157" y="869913"/>
                </a:lnTo>
                <a:lnTo>
                  <a:pt x="525157" y="678725"/>
                </a:lnTo>
                <a:lnTo>
                  <a:pt x="643350" y="869913"/>
                </a:lnTo>
                <a:lnTo>
                  <a:pt x="702746" y="869913"/>
                </a:lnTo>
                <a:lnTo>
                  <a:pt x="702746" y="576731"/>
                </a:lnTo>
                <a:lnTo>
                  <a:pt x="647749" y="576731"/>
                </a:lnTo>
                <a:lnTo>
                  <a:pt x="647749" y="772519"/>
                </a:lnTo>
                <a:lnTo>
                  <a:pt x="527757" y="576731"/>
                </a:lnTo>
                <a:close/>
                <a:moveTo>
                  <a:pt x="295929" y="571731"/>
                </a:moveTo>
                <a:cubicBezTo>
                  <a:pt x="273397" y="571731"/>
                  <a:pt x="254165" y="575131"/>
                  <a:pt x="238233" y="581931"/>
                </a:cubicBezTo>
                <a:cubicBezTo>
                  <a:pt x="222300" y="588730"/>
                  <a:pt x="210101" y="598630"/>
                  <a:pt x="201635" y="611629"/>
                </a:cubicBezTo>
                <a:cubicBezTo>
                  <a:pt x="193169" y="624628"/>
                  <a:pt x="188935" y="638594"/>
                  <a:pt x="188935" y="653526"/>
                </a:cubicBezTo>
                <a:cubicBezTo>
                  <a:pt x="188935" y="676725"/>
                  <a:pt x="197935" y="696391"/>
                  <a:pt x="215934" y="712523"/>
                </a:cubicBezTo>
                <a:cubicBezTo>
                  <a:pt x="228733" y="723989"/>
                  <a:pt x="250998" y="733655"/>
                  <a:pt x="282730" y="741521"/>
                </a:cubicBezTo>
                <a:cubicBezTo>
                  <a:pt x="307395" y="747654"/>
                  <a:pt x="323194" y="751920"/>
                  <a:pt x="330127" y="754320"/>
                </a:cubicBezTo>
                <a:cubicBezTo>
                  <a:pt x="340260" y="757920"/>
                  <a:pt x="347359" y="762153"/>
                  <a:pt x="351426" y="767020"/>
                </a:cubicBezTo>
                <a:cubicBezTo>
                  <a:pt x="355492" y="771886"/>
                  <a:pt x="357525" y="777786"/>
                  <a:pt x="357525" y="784718"/>
                </a:cubicBezTo>
                <a:cubicBezTo>
                  <a:pt x="357525" y="795518"/>
                  <a:pt x="352692" y="804951"/>
                  <a:pt x="343026" y="813017"/>
                </a:cubicBezTo>
                <a:cubicBezTo>
                  <a:pt x="333360" y="821083"/>
                  <a:pt x="318994" y="825116"/>
                  <a:pt x="299929" y="825116"/>
                </a:cubicBezTo>
                <a:cubicBezTo>
                  <a:pt x="281930" y="825116"/>
                  <a:pt x="267631" y="820583"/>
                  <a:pt x="257031" y="811517"/>
                </a:cubicBezTo>
                <a:cubicBezTo>
                  <a:pt x="246432" y="802451"/>
                  <a:pt x="239399" y="788252"/>
                  <a:pt x="235933" y="768919"/>
                </a:cubicBezTo>
                <a:lnTo>
                  <a:pt x="178336" y="774519"/>
                </a:lnTo>
                <a:cubicBezTo>
                  <a:pt x="182203" y="807317"/>
                  <a:pt x="194069" y="832282"/>
                  <a:pt x="213934" y="849414"/>
                </a:cubicBezTo>
                <a:cubicBezTo>
                  <a:pt x="233799" y="866547"/>
                  <a:pt x="262264" y="875113"/>
                  <a:pt x="299329" y="875113"/>
                </a:cubicBezTo>
                <a:cubicBezTo>
                  <a:pt x="324794" y="875113"/>
                  <a:pt x="346059" y="871546"/>
                  <a:pt x="363125" y="864414"/>
                </a:cubicBezTo>
                <a:cubicBezTo>
                  <a:pt x="380190" y="857281"/>
                  <a:pt x="393390" y="846381"/>
                  <a:pt x="402722" y="831716"/>
                </a:cubicBezTo>
                <a:cubicBezTo>
                  <a:pt x="412055" y="817050"/>
                  <a:pt x="416722" y="801317"/>
                  <a:pt x="416722" y="784518"/>
                </a:cubicBezTo>
                <a:cubicBezTo>
                  <a:pt x="416722" y="765986"/>
                  <a:pt x="412822" y="750421"/>
                  <a:pt x="405022" y="737821"/>
                </a:cubicBezTo>
                <a:cubicBezTo>
                  <a:pt x="397223" y="725222"/>
                  <a:pt x="386423" y="715289"/>
                  <a:pt x="372624" y="708023"/>
                </a:cubicBezTo>
                <a:cubicBezTo>
                  <a:pt x="358825" y="700757"/>
                  <a:pt x="337526" y="693724"/>
                  <a:pt x="308728" y="686924"/>
                </a:cubicBezTo>
                <a:cubicBezTo>
                  <a:pt x="279930" y="680125"/>
                  <a:pt x="261798" y="673592"/>
                  <a:pt x="254332" y="667326"/>
                </a:cubicBezTo>
                <a:cubicBezTo>
                  <a:pt x="248465" y="662393"/>
                  <a:pt x="245532" y="656460"/>
                  <a:pt x="245532" y="649527"/>
                </a:cubicBezTo>
                <a:cubicBezTo>
                  <a:pt x="245532" y="641927"/>
                  <a:pt x="248665" y="635861"/>
                  <a:pt x="254931" y="631328"/>
                </a:cubicBezTo>
                <a:cubicBezTo>
                  <a:pt x="264664" y="624262"/>
                  <a:pt x="278130" y="620728"/>
                  <a:pt x="295329" y="620728"/>
                </a:cubicBezTo>
                <a:cubicBezTo>
                  <a:pt x="311995" y="620728"/>
                  <a:pt x="324494" y="624028"/>
                  <a:pt x="332827" y="630628"/>
                </a:cubicBezTo>
                <a:cubicBezTo>
                  <a:pt x="341160" y="637227"/>
                  <a:pt x="346593" y="648060"/>
                  <a:pt x="349126" y="663126"/>
                </a:cubicBezTo>
                <a:lnTo>
                  <a:pt x="408322" y="660526"/>
                </a:lnTo>
                <a:cubicBezTo>
                  <a:pt x="407389" y="633594"/>
                  <a:pt x="397623" y="612062"/>
                  <a:pt x="379024" y="595930"/>
                </a:cubicBezTo>
                <a:cubicBezTo>
                  <a:pt x="360425" y="579798"/>
                  <a:pt x="332727" y="571731"/>
                  <a:pt x="295929" y="571731"/>
                </a:cubicBezTo>
                <a:close/>
                <a:moveTo>
                  <a:pt x="737858" y="0"/>
                </a:moveTo>
                <a:cubicBezTo>
                  <a:pt x="1145366" y="0"/>
                  <a:pt x="1475716" y="317869"/>
                  <a:pt x="1475716" y="709981"/>
                </a:cubicBezTo>
                <a:cubicBezTo>
                  <a:pt x="1475716" y="1102093"/>
                  <a:pt x="1145366" y="1419962"/>
                  <a:pt x="737858" y="1419962"/>
                </a:cubicBezTo>
                <a:cubicBezTo>
                  <a:pt x="330350" y="1419962"/>
                  <a:pt x="0" y="1102093"/>
                  <a:pt x="0" y="709981"/>
                </a:cubicBezTo>
                <a:cubicBezTo>
                  <a:pt x="0" y="317869"/>
                  <a:pt x="330350" y="0"/>
                  <a:pt x="737858" y="0"/>
                </a:cubicBezTo>
                <a:close/>
              </a:path>
            </a:pathLst>
          </a:custGeom>
        </p:spPr>
      </p:pic>
      <p:pic>
        <p:nvPicPr>
          <p:cNvPr id="47" name="Picture 46">
            <a:extLst>
              <a:ext uri="{FF2B5EF4-FFF2-40B4-BE49-F238E27FC236}">
                <a16:creationId xmlns:a16="http://schemas.microsoft.com/office/drawing/2014/main" id="{CD5186F4-4F30-4BFA-B985-134B0349BFC5}"/>
              </a:ext>
            </a:extLst>
          </p:cNvPr>
          <p:cNvPicPr>
            <a:picLocks noChangeAspect="1"/>
          </p:cNvPicPr>
          <p:nvPr/>
        </p:nvPicPr>
        <p:blipFill>
          <a:blip r:embed="rId13" cstate="email">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a:xfrm>
            <a:off x="141113" y="176449"/>
            <a:ext cx="1096368" cy="1048554"/>
          </a:xfrm>
          <a:custGeom>
            <a:avLst/>
            <a:gdLst/>
            <a:ahLst/>
            <a:cxnLst/>
            <a:rect l="l" t="t" r="r" b="b"/>
            <a:pathLst>
              <a:path w="1525808" h="1459266">
                <a:moveTo>
                  <a:pt x="677955" y="762168"/>
                </a:moveTo>
                <a:lnTo>
                  <a:pt x="735152" y="832763"/>
                </a:lnTo>
                <a:cubicBezTo>
                  <a:pt x="725552" y="840763"/>
                  <a:pt x="716686" y="846496"/>
                  <a:pt x="708553" y="849962"/>
                </a:cubicBezTo>
                <a:cubicBezTo>
                  <a:pt x="700420" y="853429"/>
                  <a:pt x="691954" y="855162"/>
                  <a:pt x="683155" y="855162"/>
                </a:cubicBezTo>
                <a:cubicBezTo>
                  <a:pt x="669822" y="855162"/>
                  <a:pt x="659190" y="851329"/>
                  <a:pt x="651257" y="843663"/>
                </a:cubicBezTo>
                <a:cubicBezTo>
                  <a:pt x="643324" y="835997"/>
                  <a:pt x="639357" y="826097"/>
                  <a:pt x="639357" y="813965"/>
                </a:cubicBezTo>
                <a:cubicBezTo>
                  <a:pt x="639357" y="804365"/>
                  <a:pt x="642557" y="794966"/>
                  <a:pt x="648957" y="785766"/>
                </a:cubicBezTo>
                <a:cubicBezTo>
                  <a:pt x="655356" y="776567"/>
                  <a:pt x="665023" y="768701"/>
                  <a:pt x="677955" y="762168"/>
                </a:cubicBezTo>
                <a:close/>
                <a:moveTo>
                  <a:pt x="701954" y="637775"/>
                </a:moveTo>
                <a:cubicBezTo>
                  <a:pt x="711153" y="637775"/>
                  <a:pt x="718453" y="640309"/>
                  <a:pt x="723852" y="645375"/>
                </a:cubicBezTo>
                <a:cubicBezTo>
                  <a:pt x="729252" y="650441"/>
                  <a:pt x="731952" y="656574"/>
                  <a:pt x="731952" y="663774"/>
                </a:cubicBezTo>
                <a:cubicBezTo>
                  <a:pt x="731952" y="672307"/>
                  <a:pt x="726352" y="680906"/>
                  <a:pt x="715153" y="689572"/>
                </a:cubicBezTo>
                <a:lnTo>
                  <a:pt x="699954" y="701171"/>
                </a:lnTo>
                <a:lnTo>
                  <a:pt x="686155" y="685172"/>
                </a:lnTo>
                <a:cubicBezTo>
                  <a:pt x="677622" y="675306"/>
                  <a:pt x="673355" y="666907"/>
                  <a:pt x="673355" y="659974"/>
                </a:cubicBezTo>
                <a:cubicBezTo>
                  <a:pt x="673355" y="654108"/>
                  <a:pt x="675889" y="648941"/>
                  <a:pt x="680955" y="644475"/>
                </a:cubicBezTo>
                <a:cubicBezTo>
                  <a:pt x="686021" y="640009"/>
                  <a:pt x="693021" y="637775"/>
                  <a:pt x="701954" y="637775"/>
                </a:cubicBezTo>
                <a:close/>
                <a:moveTo>
                  <a:pt x="860437" y="603177"/>
                </a:moveTo>
                <a:lnTo>
                  <a:pt x="930433" y="896360"/>
                </a:lnTo>
                <a:lnTo>
                  <a:pt x="994629" y="896360"/>
                </a:lnTo>
                <a:lnTo>
                  <a:pt x="1052825" y="677173"/>
                </a:lnTo>
                <a:lnTo>
                  <a:pt x="1111222" y="896360"/>
                </a:lnTo>
                <a:lnTo>
                  <a:pt x="1174018" y="896360"/>
                </a:lnTo>
                <a:lnTo>
                  <a:pt x="1245214" y="603177"/>
                </a:lnTo>
                <a:lnTo>
                  <a:pt x="1185617" y="603177"/>
                </a:lnTo>
                <a:lnTo>
                  <a:pt x="1140620" y="807965"/>
                </a:lnTo>
                <a:lnTo>
                  <a:pt x="1089223" y="603177"/>
                </a:lnTo>
                <a:lnTo>
                  <a:pt x="1018827" y="603177"/>
                </a:lnTo>
                <a:lnTo>
                  <a:pt x="965231" y="804565"/>
                </a:lnTo>
                <a:lnTo>
                  <a:pt x="921033" y="603177"/>
                </a:lnTo>
                <a:close/>
                <a:moveTo>
                  <a:pt x="298885" y="603177"/>
                </a:moveTo>
                <a:lnTo>
                  <a:pt x="298885" y="896360"/>
                </a:lnTo>
                <a:lnTo>
                  <a:pt x="353882" y="896360"/>
                </a:lnTo>
                <a:lnTo>
                  <a:pt x="353882" y="705171"/>
                </a:lnTo>
                <a:lnTo>
                  <a:pt x="472075" y="896360"/>
                </a:lnTo>
                <a:lnTo>
                  <a:pt x="531471" y="896360"/>
                </a:lnTo>
                <a:lnTo>
                  <a:pt x="531471" y="603177"/>
                </a:lnTo>
                <a:lnTo>
                  <a:pt x="476474" y="603177"/>
                </a:lnTo>
                <a:lnTo>
                  <a:pt x="476474" y="798965"/>
                </a:lnTo>
                <a:lnTo>
                  <a:pt x="356482" y="603177"/>
                </a:lnTo>
                <a:close/>
                <a:moveTo>
                  <a:pt x="700554" y="598178"/>
                </a:moveTo>
                <a:cubicBezTo>
                  <a:pt x="674289" y="598178"/>
                  <a:pt x="654056" y="604344"/>
                  <a:pt x="639857" y="616677"/>
                </a:cubicBezTo>
                <a:cubicBezTo>
                  <a:pt x="625658" y="629009"/>
                  <a:pt x="618559" y="644042"/>
                  <a:pt x="618559" y="661774"/>
                </a:cubicBezTo>
                <a:cubicBezTo>
                  <a:pt x="618559" y="671373"/>
                  <a:pt x="621092" y="681539"/>
                  <a:pt x="626158" y="692272"/>
                </a:cubicBezTo>
                <a:cubicBezTo>
                  <a:pt x="631225" y="703005"/>
                  <a:pt x="638757" y="714304"/>
                  <a:pt x="648757" y="726170"/>
                </a:cubicBezTo>
                <a:cubicBezTo>
                  <a:pt x="626492" y="737236"/>
                  <a:pt x="609759" y="750268"/>
                  <a:pt x="598560" y="765268"/>
                </a:cubicBezTo>
                <a:cubicBezTo>
                  <a:pt x="587361" y="780267"/>
                  <a:pt x="581761" y="797166"/>
                  <a:pt x="581761" y="815964"/>
                </a:cubicBezTo>
                <a:cubicBezTo>
                  <a:pt x="581761" y="836630"/>
                  <a:pt x="588894" y="854895"/>
                  <a:pt x="603160" y="870761"/>
                </a:cubicBezTo>
                <a:cubicBezTo>
                  <a:pt x="621559" y="891293"/>
                  <a:pt x="649023" y="901559"/>
                  <a:pt x="685555" y="901559"/>
                </a:cubicBezTo>
                <a:cubicBezTo>
                  <a:pt x="703953" y="901559"/>
                  <a:pt x="719819" y="899026"/>
                  <a:pt x="733152" y="893960"/>
                </a:cubicBezTo>
                <a:cubicBezTo>
                  <a:pt x="746484" y="888893"/>
                  <a:pt x="759083" y="881027"/>
                  <a:pt x="770949" y="870361"/>
                </a:cubicBezTo>
                <a:cubicBezTo>
                  <a:pt x="786282" y="884627"/>
                  <a:pt x="802281" y="895826"/>
                  <a:pt x="818946" y="903959"/>
                </a:cubicBezTo>
                <a:lnTo>
                  <a:pt x="852944" y="860562"/>
                </a:lnTo>
                <a:cubicBezTo>
                  <a:pt x="848278" y="858295"/>
                  <a:pt x="840978" y="853662"/>
                  <a:pt x="831046" y="846663"/>
                </a:cubicBezTo>
                <a:cubicBezTo>
                  <a:pt x="821113" y="839663"/>
                  <a:pt x="813013" y="833230"/>
                  <a:pt x="806747" y="827364"/>
                </a:cubicBezTo>
                <a:cubicBezTo>
                  <a:pt x="811014" y="821764"/>
                  <a:pt x="815013" y="814798"/>
                  <a:pt x="818746" y="806465"/>
                </a:cubicBezTo>
                <a:cubicBezTo>
                  <a:pt x="822479" y="798132"/>
                  <a:pt x="826879" y="784966"/>
                  <a:pt x="831946" y="766967"/>
                </a:cubicBezTo>
                <a:lnTo>
                  <a:pt x="781149" y="755368"/>
                </a:lnTo>
                <a:cubicBezTo>
                  <a:pt x="777682" y="769101"/>
                  <a:pt x="773549" y="780233"/>
                  <a:pt x="768749" y="788766"/>
                </a:cubicBezTo>
                <a:lnTo>
                  <a:pt x="727952" y="734969"/>
                </a:lnTo>
                <a:cubicBezTo>
                  <a:pt x="749417" y="721504"/>
                  <a:pt x="763683" y="709438"/>
                  <a:pt x="770749" y="698772"/>
                </a:cubicBezTo>
                <a:cubicBezTo>
                  <a:pt x="777816" y="688106"/>
                  <a:pt x="781349" y="676840"/>
                  <a:pt x="781349" y="664974"/>
                </a:cubicBezTo>
                <a:cubicBezTo>
                  <a:pt x="781349" y="646308"/>
                  <a:pt x="774216" y="630509"/>
                  <a:pt x="759950" y="617577"/>
                </a:cubicBezTo>
                <a:cubicBezTo>
                  <a:pt x="745684" y="604644"/>
                  <a:pt x="725885" y="598178"/>
                  <a:pt x="700554" y="598178"/>
                </a:cubicBezTo>
                <a:close/>
                <a:moveTo>
                  <a:pt x="762904" y="0"/>
                </a:moveTo>
                <a:cubicBezTo>
                  <a:pt x="1184244" y="0"/>
                  <a:pt x="1525808" y="326668"/>
                  <a:pt x="1525808" y="729633"/>
                </a:cubicBezTo>
                <a:cubicBezTo>
                  <a:pt x="1525808" y="1132598"/>
                  <a:pt x="1184244" y="1459266"/>
                  <a:pt x="762904" y="1459266"/>
                </a:cubicBezTo>
                <a:cubicBezTo>
                  <a:pt x="341564" y="1459266"/>
                  <a:pt x="0" y="1132598"/>
                  <a:pt x="0" y="729633"/>
                </a:cubicBezTo>
                <a:cubicBezTo>
                  <a:pt x="0" y="326668"/>
                  <a:pt x="341564" y="0"/>
                  <a:pt x="762904" y="0"/>
                </a:cubicBezTo>
                <a:close/>
              </a:path>
            </a:pathLst>
          </a:custGeom>
          <a:ln w="190500" cap="rnd">
            <a:noFill/>
            <a:prstDash val="solid"/>
          </a:ln>
          <a:effectLst>
            <a:outerShdw sx="1000" sy="1000" algn="bl" rotWithShape="0">
              <a:srgbClr val="000000"/>
            </a:outerShdw>
          </a:effectLst>
        </p:spPr>
      </p:pic>
      <p:pic>
        <p:nvPicPr>
          <p:cNvPr id="48" name="Picture 47" descr="Visit Broadstairs - quintessential seaside town on the Kent coast - Visit  Thanet">
            <a:extLst>
              <a:ext uri="{FF2B5EF4-FFF2-40B4-BE49-F238E27FC236}">
                <a16:creationId xmlns:a16="http://schemas.microsoft.com/office/drawing/2014/main" id="{37185AF8-3505-84D1-3625-73EEBFAD2EC5}"/>
              </a:ext>
            </a:extLst>
          </p:cNvPr>
          <p:cNvPicPr>
            <a:picLocks noChangeAspect="1" noChangeArrowheads="1"/>
          </p:cNvPicPr>
          <p:nvPr/>
        </p:nvPicPr>
        <p:blipFill>
          <a:blip r:embed="rId14" cstate="email">
            <a:duotone>
              <a:schemeClr val="bg2">
                <a:shade val="45000"/>
                <a:satMod val="135000"/>
              </a:schemeClr>
              <a:prstClr val="white"/>
            </a:duotone>
            <a:extLst>
              <a:ext uri="{28A0092B-C50C-407E-A947-70E740481C1C}">
                <a14:useLocalDpi xmlns:a14="http://schemas.microsoft.com/office/drawing/2010/main"/>
              </a:ext>
            </a:extLst>
          </a:blip>
          <a:srcRect/>
          <a:stretch/>
        </p:blipFill>
        <p:spPr bwMode="auto">
          <a:xfrm>
            <a:off x="141113" y="5749211"/>
            <a:ext cx="1069721" cy="996064"/>
          </a:xfrm>
          <a:custGeom>
            <a:avLst/>
            <a:gdLst/>
            <a:ahLst/>
            <a:cxnLst/>
            <a:rect l="l" t="t" r="r" b="b"/>
            <a:pathLst>
              <a:path w="1488724" h="1386216">
                <a:moveTo>
                  <a:pt x="693640" y="714168"/>
                </a:moveTo>
                <a:lnTo>
                  <a:pt x="750836" y="784763"/>
                </a:lnTo>
                <a:cubicBezTo>
                  <a:pt x="741237" y="792763"/>
                  <a:pt x="732371" y="798496"/>
                  <a:pt x="724238" y="801962"/>
                </a:cubicBezTo>
                <a:cubicBezTo>
                  <a:pt x="716105" y="805429"/>
                  <a:pt x="707639" y="807162"/>
                  <a:pt x="698839" y="807162"/>
                </a:cubicBezTo>
                <a:cubicBezTo>
                  <a:pt x="685507" y="807162"/>
                  <a:pt x="674874" y="803329"/>
                  <a:pt x="666941" y="795663"/>
                </a:cubicBezTo>
                <a:cubicBezTo>
                  <a:pt x="659008" y="787997"/>
                  <a:pt x="655042" y="778097"/>
                  <a:pt x="655042" y="765964"/>
                </a:cubicBezTo>
                <a:cubicBezTo>
                  <a:pt x="655042" y="756365"/>
                  <a:pt x="658242" y="746966"/>
                  <a:pt x="664641" y="737766"/>
                </a:cubicBezTo>
                <a:cubicBezTo>
                  <a:pt x="671041" y="728567"/>
                  <a:pt x="680707" y="720701"/>
                  <a:pt x="693640" y="714168"/>
                </a:cubicBezTo>
                <a:close/>
                <a:moveTo>
                  <a:pt x="717638" y="589775"/>
                </a:moveTo>
                <a:cubicBezTo>
                  <a:pt x="726838" y="589775"/>
                  <a:pt x="734137" y="592308"/>
                  <a:pt x="739537" y="597375"/>
                </a:cubicBezTo>
                <a:cubicBezTo>
                  <a:pt x="744936" y="602441"/>
                  <a:pt x="747636" y="608574"/>
                  <a:pt x="747636" y="615774"/>
                </a:cubicBezTo>
                <a:cubicBezTo>
                  <a:pt x="747636" y="624307"/>
                  <a:pt x="742037" y="632906"/>
                  <a:pt x="730837" y="641572"/>
                </a:cubicBezTo>
                <a:lnTo>
                  <a:pt x="715638" y="653171"/>
                </a:lnTo>
                <a:lnTo>
                  <a:pt x="701839" y="637172"/>
                </a:lnTo>
                <a:cubicBezTo>
                  <a:pt x="693306" y="627306"/>
                  <a:pt x="689040" y="618907"/>
                  <a:pt x="689040" y="611974"/>
                </a:cubicBezTo>
                <a:cubicBezTo>
                  <a:pt x="689040" y="606108"/>
                  <a:pt x="691573" y="600941"/>
                  <a:pt x="696639" y="596475"/>
                </a:cubicBezTo>
                <a:cubicBezTo>
                  <a:pt x="701706" y="592008"/>
                  <a:pt x="708705" y="589775"/>
                  <a:pt x="717638" y="589775"/>
                </a:cubicBezTo>
                <a:close/>
                <a:moveTo>
                  <a:pt x="894195" y="555177"/>
                </a:moveTo>
                <a:lnTo>
                  <a:pt x="894195" y="848359"/>
                </a:lnTo>
                <a:lnTo>
                  <a:pt x="949191" y="848359"/>
                </a:lnTo>
                <a:lnTo>
                  <a:pt x="949191" y="617574"/>
                </a:lnTo>
                <a:lnTo>
                  <a:pt x="1007188" y="848359"/>
                </a:lnTo>
                <a:lnTo>
                  <a:pt x="1064184" y="848359"/>
                </a:lnTo>
                <a:lnTo>
                  <a:pt x="1122381" y="617574"/>
                </a:lnTo>
                <a:lnTo>
                  <a:pt x="1122381" y="848359"/>
                </a:lnTo>
                <a:lnTo>
                  <a:pt x="1177377" y="848359"/>
                </a:lnTo>
                <a:lnTo>
                  <a:pt x="1177377" y="555177"/>
                </a:lnTo>
                <a:lnTo>
                  <a:pt x="1088583" y="555177"/>
                </a:lnTo>
                <a:lnTo>
                  <a:pt x="1035986" y="755165"/>
                </a:lnTo>
                <a:lnTo>
                  <a:pt x="982789" y="555177"/>
                </a:lnTo>
                <a:close/>
                <a:moveTo>
                  <a:pt x="324295" y="555177"/>
                </a:moveTo>
                <a:lnTo>
                  <a:pt x="324295" y="848359"/>
                </a:lnTo>
                <a:lnTo>
                  <a:pt x="383491" y="848359"/>
                </a:lnTo>
                <a:lnTo>
                  <a:pt x="383491" y="759765"/>
                </a:lnTo>
                <a:lnTo>
                  <a:pt x="431488" y="710768"/>
                </a:lnTo>
                <a:lnTo>
                  <a:pt x="512083" y="848359"/>
                </a:lnTo>
                <a:lnTo>
                  <a:pt x="588679" y="848359"/>
                </a:lnTo>
                <a:lnTo>
                  <a:pt x="472286" y="669370"/>
                </a:lnTo>
                <a:lnTo>
                  <a:pt x="582679" y="555177"/>
                </a:lnTo>
                <a:lnTo>
                  <a:pt x="503084" y="555177"/>
                </a:lnTo>
                <a:lnTo>
                  <a:pt x="383491" y="685369"/>
                </a:lnTo>
                <a:lnTo>
                  <a:pt x="383491" y="555177"/>
                </a:lnTo>
                <a:close/>
                <a:moveTo>
                  <a:pt x="716238" y="550178"/>
                </a:moveTo>
                <a:cubicBezTo>
                  <a:pt x="689973" y="550178"/>
                  <a:pt x="669741" y="556344"/>
                  <a:pt x="655542" y="568677"/>
                </a:cubicBezTo>
                <a:cubicBezTo>
                  <a:pt x="641343" y="581009"/>
                  <a:pt x="634243" y="596042"/>
                  <a:pt x="634243" y="613774"/>
                </a:cubicBezTo>
                <a:cubicBezTo>
                  <a:pt x="634243" y="623373"/>
                  <a:pt x="636776" y="633539"/>
                  <a:pt x="641843" y="644272"/>
                </a:cubicBezTo>
                <a:cubicBezTo>
                  <a:pt x="646909" y="655005"/>
                  <a:pt x="654442" y="666304"/>
                  <a:pt x="664441" y="678170"/>
                </a:cubicBezTo>
                <a:cubicBezTo>
                  <a:pt x="642176" y="689236"/>
                  <a:pt x="625444" y="702268"/>
                  <a:pt x="614244" y="717268"/>
                </a:cubicBezTo>
                <a:cubicBezTo>
                  <a:pt x="603045" y="732267"/>
                  <a:pt x="597445" y="749166"/>
                  <a:pt x="597445" y="767964"/>
                </a:cubicBezTo>
                <a:cubicBezTo>
                  <a:pt x="597445" y="788630"/>
                  <a:pt x="604578" y="806895"/>
                  <a:pt x="618844" y="822761"/>
                </a:cubicBezTo>
                <a:cubicBezTo>
                  <a:pt x="637243" y="843293"/>
                  <a:pt x="664708" y="853559"/>
                  <a:pt x="701239" y="853559"/>
                </a:cubicBezTo>
                <a:cubicBezTo>
                  <a:pt x="719638" y="853559"/>
                  <a:pt x="735504" y="851026"/>
                  <a:pt x="748836" y="845960"/>
                </a:cubicBezTo>
                <a:cubicBezTo>
                  <a:pt x="762169" y="840893"/>
                  <a:pt x="774768" y="833027"/>
                  <a:pt x="786634" y="822361"/>
                </a:cubicBezTo>
                <a:cubicBezTo>
                  <a:pt x="801966" y="836627"/>
                  <a:pt x="817965" y="847826"/>
                  <a:pt x="834631" y="855959"/>
                </a:cubicBezTo>
                <a:lnTo>
                  <a:pt x="868629" y="812562"/>
                </a:lnTo>
                <a:cubicBezTo>
                  <a:pt x="863962" y="810295"/>
                  <a:pt x="856663" y="805662"/>
                  <a:pt x="846730" y="798663"/>
                </a:cubicBezTo>
                <a:cubicBezTo>
                  <a:pt x="836798" y="791663"/>
                  <a:pt x="828698" y="785230"/>
                  <a:pt x="822432" y="779364"/>
                </a:cubicBezTo>
                <a:cubicBezTo>
                  <a:pt x="826698" y="773764"/>
                  <a:pt x="830698" y="766798"/>
                  <a:pt x="834431" y="758465"/>
                </a:cubicBezTo>
                <a:cubicBezTo>
                  <a:pt x="838164" y="750132"/>
                  <a:pt x="842564" y="736966"/>
                  <a:pt x="847630" y="718967"/>
                </a:cubicBezTo>
                <a:lnTo>
                  <a:pt x="796833" y="707368"/>
                </a:lnTo>
                <a:cubicBezTo>
                  <a:pt x="793367" y="721101"/>
                  <a:pt x="789234" y="732233"/>
                  <a:pt x="784434" y="740766"/>
                </a:cubicBezTo>
                <a:lnTo>
                  <a:pt x="743637" y="686969"/>
                </a:lnTo>
                <a:cubicBezTo>
                  <a:pt x="765102" y="673504"/>
                  <a:pt x="779368" y="661438"/>
                  <a:pt x="786434" y="650772"/>
                </a:cubicBezTo>
                <a:cubicBezTo>
                  <a:pt x="793500" y="640106"/>
                  <a:pt x="797033" y="628840"/>
                  <a:pt x="797033" y="616974"/>
                </a:cubicBezTo>
                <a:cubicBezTo>
                  <a:pt x="797033" y="598308"/>
                  <a:pt x="789900" y="582509"/>
                  <a:pt x="775635" y="569577"/>
                </a:cubicBezTo>
                <a:cubicBezTo>
                  <a:pt x="761369" y="556644"/>
                  <a:pt x="741570" y="550178"/>
                  <a:pt x="716238" y="550178"/>
                </a:cubicBezTo>
                <a:close/>
                <a:moveTo>
                  <a:pt x="744362" y="0"/>
                </a:moveTo>
                <a:cubicBezTo>
                  <a:pt x="1155462" y="0"/>
                  <a:pt x="1488724" y="310315"/>
                  <a:pt x="1488724" y="693108"/>
                </a:cubicBezTo>
                <a:cubicBezTo>
                  <a:pt x="1488724" y="1075901"/>
                  <a:pt x="1155462" y="1386216"/>
                  <a:pt x="744362" y="1386216"/>
                </a:cubicBezTo>
                <a:cubicBezTo>
                  <a:pt x="333262" y="1386216"/>
                  <a:pt x="0" y="1075901"/>
                  <a:pt x="0" y="693108"/>
                </a:cubicBezTo>
                <a:cubicBezTo>
                  <a:pt x="0" y="310315"/>
                  <a:pt x="333262" y="0"/>
                  <a:pt x="744362" y="0"/>
                </a:cubicBezTo>
                <a:close/>
              </a:path>
            </a:pathLst>
          </a:custGeom>
          <a:ln w="190500" cap="rnd">
            <a:noFill/>
            <a:prstDash val="solid"/>
          </a:ln>
          <a:effectLst>
            <a:outerShdw sx="1000" sy="1000" algn="bl" rotWithShape="0">
              <a:srgbClr val="000000"/>
            </a:outerShdw>
          </a:effectLst>
          <a:extLst>
            <a:ext uri="{909E8E84-426E-40DD-AFC4-6F175D3DCCD1}">
              <a14:hiddenFill xmlns:a14="http://schemas.microsoft.com/office/drawing/2010/main">
                <a:solidFill>
                  <a:srgbClr val="FFFFFF"/>
                </a:solidFill>
              </a14:hiddenFill>
            </a:ext>
          </a:extLst>
        </p:spPr>
      </p:pic>
      <p:sp>
        <p:nvSpPr>
          <p:cNvPr id="49" name="Content Placeholder 2">
            <a:extLst>
              <a:ext uri="{FF2B5EF4-FFF2-40B4-BE49-F238E27FC236}">
                <a16:creationId xmlns:a16="http://schemas.microsoft.com/office/drawing/2014/main" id="{4F4283C7-E1CD-3941-0EA0-97862081C68E}"/>
              </a:ext>
            </a:extLst>
          </p:cNvPr>
          <p:cNvSpPr txBox="1">
            <a:spLocks/>
          </p:cNvSpPr>
          <p:nvPr/>
        </p:nvSpPr>
        <p:spPr>
          <a:xfrm>
            <a:off x="2385093" y="863999"/>
            <a:ext cx="4067392" cy="1115787"/>
          </a:xfrm>
          <a:prstGeom prst="rect">
            <a:avLst/>
          </a:prstGeom>
          <a:noFill/>
        </p:spPr>
        <p:txBody>
          <a:bodyPr lIns="12960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097280">
              <a:lnSpc>
                <a:spcPct val="100000"/>
              </a:lnSpc>
              <a:spcBef>
                <a:spcPts val="1200"/>
              </a:spcBef>
              <a:spcAft>
                <a:spcPts val="960"/>
              </a:spcAft>
              <a:buNone/>
              <a:defRPr/>
            </a:pPr>
            <a:r>
              <a:rPr lang="en-GB" b="1">
                <a:solidFill>
                  <a:prstClr val="white"/>
                </a:solidFill>
                <a:latin typeface="Arial" panose="020B0604020202020204" pitchFamily="34" charset="0"/>
                <a:ea typeface="Calibri" panose="020F0502020204030204" pitchFamily="34" charset="0"/>
                <a:cs typeface="Arial" panose="020B0604020202020204" pitchFamily="34" charset="0"/>
              </a:rPr>
              <a:t>Boscombe &amp; Portland:              </a:t>
            </a:r>
            <a:r>
              <a:rPr lang="en-GB" sz="2400" b="1">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Care Sector Pathways</a:t>
            </a:r>
            <a:endParaRPr lang="en-GB" sz="240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endParaRPr>
          </a:p>
        </p:txBody>
      </p:sp>
      <p:sp>
        <p:nvSpPr>
          <p:cNvPr id="3" name="TextBox 2">
            <a:extLst>
              <a:ext uri="{FF2B5EF4-FFF2-40B4-BE49-F238E27FC236}">
                <a16:creationId xmlns:a16="http://schemas.microsoft.com/office/drawing/2014/main" id="{B989AE6B-7525-BF61-7BDF-FE640B5280B5}"/>
              </a:ext>
            </a:extLst>
          </p:cNvPr>
          <p:cNvSpPr txBox="1"/>
          <p:nvPr/>
        </p:nvSpPr>
        <p:spPr>
          <a:xfrm>
            <a:off x="6713569" y="5454412"/>
            <a:ext cx="4314661" cy="369332"/>
          </a:xfrm>
          <a:prstGeom prst="rect">
            <a:avLst/>
          </a:prstGeom>
          <a:noFill/>
        </p:spPr>
        <p:txBody>
          <a:bodyPr wrap="square">
            <a:spAutoFit/>
          </a:bodyPr>
          <a:lstStyle/>
          <a:p>
            <a:pPr algn="r"/>
            <a:r>
              <a:rPr lang="en-GB" i="1" dirty="0">
                <a:solidFill>
                  <a:schemeClr val="bg1"/>
                </a:solidFill>
                <a:latin typeface="Arial" panose="020B0604020202020204" pitchFamily="34" charset="0"/>
                <a:cs typeface="Arial" panose="020B0604020202020204" pitchFamily="34" charset="0"/>
              </a:rPr>
              <a:t>Social Care Provider</a:t>
            </a:r>
          </a:p>
        </p:txBody>
      </p:sp>
    </p:spTree>
    <p:extLst>
      <p:ext uri="{BB962C8B-B14F-4D97-AF65-F5344CB8AC3E}">
        <p14:creationId xmlns:p14="http://schemas.microsoft.com/office/powerpoint/2010/main" val="604830889"/>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88C1D0-B4F7-C6BF-6BAA-F60282C3CFDB}"/>
            </a:ext>
          </a:extLst>
        </p:cNvPr>
        <p:cNvGrpSpPr/>
        <p:nvPr/>
      </p:nvGrpSpPr>
      <p:grpSpPr>
        <a:xfrm>
          <a:off x="0" y="0"/>
          <a:ext cx="0" cy="0"/>
          <a:chOff x="0" y="0"/>
          <a:chExt cx="0" cy="0"/>
        </a:xfrm>
      </p:grpSpPr>
      <p:pic>
        <p:nvPicPr>
          <p:cNvPr id="22" name="Picture 21" descr="Breaking Barriers Innovations">
            <a:extLst>
              <a:ext uri="{FF2B5EF4-FFF2-40B4-BE49-F238E27FC236}">
                <a16:creationId xmlns:a16="http://schemas.microsoft.com/office/drawing/2014/main" id="{49C8E648-6720-1A1F-8EB4-1A1FCD987FA3}"/>
              </a:ext>
            </a:extLst>
          </p:cNvPr>
          <p:cNvPicPr>
            <a:picLocks noChangeAspect="1" noChangeArrowheads="1"/>
          </p:cNvPicPr>
          <p:nvPr/>
        </p:nvPicPr>
        <p:blipFill>
          <a:blip r:embed="rId3" cstate="email">
            <a:duotone>
              <a:prstClr val="black"/>
              <a:schemeClr val="bg1">
                <a:tint val="45000"/>
                <a:satMod val="400000"/>
              </a:schemeClr>
            </a:duotone>
            <a:extLst>
              <a:ext uri="{BEBA8EAE-BF5A-486C-A8C5-ECC9F3942E4B}">
                <a14:imgProps xmlns:a14="http://schemas.microsoft.com/office/drawing/2010/main">
                  <a14:imgLayer r:embed="rId4">
                    <a14:imgEffect>
                      <a14:sharpenSoften amount="58000"/>
                    </a14:imgEffect>
                    <a14:imgEffect>
                      <a14:brightnessContrast bright="100000" contrast="100000"/>
                    </a14:imgEffect>
                  </a14:imgLayer>
                </a14:imgProps>
              </a:ext>
              <a:ext uri="{28A0092B-C50C-407E-A947-70E740481C1C}">
                <a14:useLocalDpi xmlns:a14="http://schemas.microsoft.com/office/drawing/2010/main"/>
              </a:ext>
            </a:extLst>
          </a:blip>
          <a:srcRect/>
          <a:stretch>
            <a:fillRect/>
          </a:stretch>
        </p:blipFill>
        <p:spPr bwMode="auto">
          <a:xfrm>
            <a:off x="10854199" y="95701"/>
            <a:ext cx="1344606" cy="1093613"/>
          </a:xfrm>
          <a:prstGeom prst="rect">
            <a:avLst/>
          </a:prstGeom>
          <a:noFill/>
          <a:extLst>
            <a:ext uri="{909E8E84-426E-40DD-AFC4-6F175D3DCCD1}">
              <a14:hiddenFill xmlns:a14="http://schemas.microsoft.com/office/drawing/2010/main">
                <a:solidFill>
                  <a:srgbClr val="FFFFFF"/>
                </a:solidFill>
              </a14:hiddenFill>
            </a:ext>
          </a:extLst>
        </p:spPr>
      </p:pic>
      <p:sp>
        <p:nvSpPr>
          <p:cNvPr id="23" name="Rounded Rectangle 22">
            <a:extLst>
              <a:ext uri="{FF2B5EF4-FFF2-40B4-BE49-F238E27FC236}">
                <a16:creationId xmlns:a16="http://schemas.microsoft.com/office/drawing/2014/main" id="{5BCA2653-12C1-E8DB-7A39-7BCDD059A943}"/>
              </a:ext>
            </a:extLst>
          </p:cNvPr>
          <p:cNvSpPr/>
          <p:nvPr/>
        </p:nvSpPr>
        <p:spPr>
          <a:xfrm>
            <a:off x="6960748" y="986048"/>
            <a:ext cx="7007290" cy="406531"/>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097280">
              <a:defRPr/>
            </a:pPr>
            <a:r>
              <a:rPr lang="en-GB" b="1">
                <a:solidFill>
                  <a:schemeClr val="bg1"/>
                </a:solidFill>
                <a:latin typeface="Arial" panose="020B0604020202020204" pitchFamily="34" charset="0"/>
                <a:cs typeface="Arial" panose="020B0604020202020204" pitchFamily="34" charset="0"/>
              </a:rPr>
              <a:t> </a:t>
            </a:r>
          </a:p>
          <a:p>
            <a:pPr defTabSz="1097280">
              <a:defRPr/>
            </a:pPr>
            <a:r>
              <a:rPr lang="en-GB" b="1">
                <a:solidFill>
                  <a:schemeClr val="bg1"/>
                </a:solidFill>
                <a:latin typeface="Arial" panose="020B0604020202020204" pitchFamily="34" charset="0"/>
                <a:cs typeface="Arial" panose="020B0604020202020204" pitchFamily="34" charset="0"/>
              </a:rPr>
              <a:t>Boscombe: Pop. 11,000 </a:t>
            </a:r>
          </a:p>
          <a:p>
            <a:pPr defTabSz="1097280">
              <a:defRPr/>
            </a:pPr>
            <a:r>
              <a:rPr lang="en-GB" b="1">
                <a:solidFill>
                  <a:schemeClr val="bg1"/>
                </a:solidFill>
                <a:latin typeface="Arial" panose="020B0604020202020204" pitchFamily="34" charset="0"/>
                <a:cs typeface="Arial" panose="020B0604020202020204" pitchFamily="34" charset="0"/>
              </a:rPr>
              <a:t>Portland:     Pop. 13,400</a:t>
            </a:r>
          </a:p>
        </p:txBody>
      </p:sp>
      <p:sp>
        <p:nvSpPr>
          <p:cNvPr id="24" name="Rounded Rectangle 23">
            <a:extLst>
              <a:ext uri="{FF2B5EF4-FFF2-40B4-BE49-F238E27FC236}">
                <a16:creationId xmlns:a16="http://schemas.microsoft.com/office/drawing/2014/main" id="{A663B6A8-42F0-1323-B6F0-4BE2591846D6}"/>
              </a:ext>
            </a:extLst>
          </p:cNvPr>
          <p:cNvSpPr/>
          <p:nvPr/>
        </p:nvSpPr>
        <p:spPr>
          <a:xfrm>
            <a:off x="3051076" y="3715491"/>
            <a:ext cx="3719204" cy="519688"/>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172800" rIns="302399" rtlCol="0" anchor="ctr"/>
          <a:lstStyle/>
          <a:p>
            <a:pPr defTabSz="1097280">
              <a:defRPr/>
            </a:pPr>
            <a:r>
              <a:rPr lang="en-GB" b="1">
                <a:solidFill>
                  <a:prstClr val="white"/>
                </a:solidFill>
                <a:latin typeface="Arial" panose="020B0604020202020204" pitchFamily="34" charset="0"/>
                <a:cs typeface="Arial" panose="020B0604020202020204" pitchFamily="34" charset="0"/>
              </a:rPr>
              <a:t>very high social care workforce turnover </a:t>
            </a:r>
            <a:endParaRPr lang="en-GB">
              <a:solidFill>
                <a:prstClr val="white"/>
              </a:solidFill>
              <a:latin typeface="Arial" panose="020B0604020202020204" pitchFamily="34" charset="0"/>
              <a:cs typeface="Arial" panose="020B0604020202020204" pitchFamily="34" charset="0"/>
            </a:endParaRPr>
          </a:p>
        </p:txBody>
      </p:sp>
      <p:sp>
        <p:nvSpPr>
          <p:cNvPr id="25" name="Rounded Rectangle 24">
            <a:extLst>
              <a:ext uri="{FF2B5EF4-FFF2-40B4-BE49-F238E27FC236}">
                <a16:creationId xmlns:a16="http://schemas.microsoft.com/office/drawing/2014/main" id="{84952D20-AACF-959C-B4C1-D4AA6A7592EE}"/>
              </a:ext>
            </a:extLst>
          </p:cNvPr>
          <p:cNvSpPr/>
          <p:nvPr/>
        </p:nvSpPr>
        <p:spPr>
          <a:xfrm>
            <a:off x="3051077" y="2103577"/>
            <a:ext cx="3719204" cy="519688"/>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172800" rIns="302399" rtlCol="0" anchor="ctr"/>
          <a:lstStyle/>
          <a:p>
            <a:pPr defTabSz="1097280">
              <a:defRPr/>
            </a:pPr>
            <a:r>
              <a:rPr lang="en-GB" b="1">
                <a:solidFill>
                  <a:prstClr val="white"/>
                </a:solidFill>
                <a:latin typeface="Arial" panose="020B0604020202020204" pitchFamily="34" charset="0"/>
                <a:cs typeface="Arial" panose="020B0604020202020204" pitchFamily="34" charset="0"/>
              </a:rPr>
              <a:t>ageing population </a:t>
            </a:r>
          </a:p>
          <a:p>
            <a:pPr defTabSz="1097280">
              <a:defRPr/>
            </a:pPr>
            <a:r>
              <a:rPr lang="en-GB">
                <a:solidFill>
                  <a:prstClr val="white"/>
                </a:solidFill>
                <a:latin typeface="Arial" panose="020B0604020202020204" pitchFamily="34" charset="0"/>
                <a:cs typeface="Arial" panose="020B0604020202020204" pitchFamily="34" charset="0"/>
              </a:rPr>
              <a:t>(Oldest  in UK)</a:t>
            </a:r>
          </a:p>
        </p:txBody>
      </p:sp>
      <p:sp>
        <p:nvSpPr>
          <p:cNvPr id="26" name="Oval 25">
            <a:extLst>
              <a:ext uri="{FF2B5EF4-FFF2-40B4-BE49-F238E27FC236}">
                <a16:creationId xmlns:a16="http://schemas.microsoft.com/office/drawing/2014/main" id="{790809E3-1B24-D41B-EF65-22B50C73B597}"/>
              </a:ext>
            </a:extLst>
          </p:cNvPr>
          <p:cNvSpPr/>
          <p:nvPr/>
        </p:nvSpPr>
        <p:spPr>
          <a:xfrm>
            <a:off x="2461124" y="3656035"/>
            <a:ext cx="672861" cy="617692"/>
          </a:xfrm>
          <a:prstGeom prst="ellipse">
            <a:avLst/>
          </a:prstGeom>
          <a:solidFill>
            <a:srgbClr val="1E263E"/>
          </a:solidFill>
          <a:ln w="317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defTabSz="1097280">
              <a:defRPr/>
            </a:pPr>
            <a:r>
              <a:rPr lang="en-GB" sz="1700" b="1">
                <a:solidFill>
                  <a:prstClr val="white"/>
                </a:solidFill>
                <a:latin typeface="Arial" panose="020B0604020202020204" pitchFamily="34" charset="0"/>
                <a:cs typeface="Arial" panose="020B0604020202020204" pitchFamily="34" charset="0"/>
              </a:rPr>
              <a:t>36.5%</a:t>
            </a:r>
          </a:p>
        </p:txBody>
      </p:sp>
      <p:sp>
        <p:nvSpPr>
          <p:cNvPr id="27" name="Oval 26">
            <a:extLst>
              <a:ext uri="{FF2B5EF4-FFF2-40B4-BE49-F238E27FC236}">
                <a16:creationId xmlns:a16="http://schemas.microsoft.com/office/drawing/2014/main" id="{7FA60582-1A0B-4070-857F-74C96593658B}"/>
              </a:ext>
            </a:extLst>
          </p:cNvPr>
          <p:cNvSpPr/>
          <p:nvPr/>
        </p:nvSpPr>
        <p:spPr>
          <a:xfrm>
            <a:off x="2445157" y="2076192"/>
            <a:ext cx="672861" cy="617692"/>
          </a:xfrm>
          <a:prstGeom prst="ellipse">
            <a:avLst/>
          </a:prstGeom>
          <a:solidFill>
            <a:srgbClr val="1E263E"/>
          </a:solidFill>
          <a:ln w="317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defTabSz="1097280">
              <a:defRPr/>
            </a:pPr>
            <a:r>
              <a:rPr lang="en-GB" b="1">
                <a:solidFill>
                  <a:prstClr val="white"/>
                </a:solidFill>
                <a:latin typeface="Arial" panose="020B0604020202020204" pitchFamily="34" charset="0"/>
                <a:cs typeface="Arial" panose="020B0604020202020204" pitchFamily="34" charset="0"/>
              </a:rPr>
              <a:t>#1</a:t>
            </a:r>
          </a:p>
        </p:txBody>
      </p:sp>
      <p:sp>
        <p:nvSpPr>
          <p:cNvPr id="28" name="Rounded Rectangle 7">
            <a:extLst>
              <a:ext uri="{FF2B5EF4-FFF2-40B4-BE49-F238E27FC236}">
                <a16:creationId xmlns:a16="http://schemas.microsoft.com/office/drawing/2014/main" id="{9A88A786-CD0D-BDE8-F214-5288A58DBA21}"/>
              </a:ext>
            </a:extLst>
          </p:cNvPr>
          <p:cNvSpPr/>
          <p:nvPr/>
        </p:nvSpPr>
        <p:spPr>
          <a:xfrm>
            <a:off x="3060543" y="2914080"/>
            <a:ext cx="3719204" cy="519688"/>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172800" rIns="302399" rtlCol="0" anchor="ctr"/>
          <a:lstStyle/>
          <a:p>
            <a:pPr defTabSz="1097280">
              <a:defRPr/>
            </a:pPr>
            <a:r>
              <a:rPr lang="en-US" b="1">
                <a:solidFill>
                  <a:prstClr val="white"/>
                </a:solidFill>
                <a:latin typeface="Arial" panose="020B0604020202020204" pitchFamily="34" charset="0"/>
                <a:cs typeface="Arial" panose="020B0604020202020204" pitchFamily="34" charset="0"/>
              </a:rPr>
              <a:t>of under 30s leaving care jobs early</a:t>
            </a:r>
          </a:p>
        </p:txBody>
      </p:sp>
      <p:sp>
        <p:nvSpPr>
          <p:cNvPr id="30" name="Oval 29">
            <a:extLst>
              <a:ext uri="{FF2B5EF4-FFF2-40B4-BE49-F238E27FC236}">
                <a16:creationId xmlns:a16="http://schemas.microsoft.com/office/drawing/2014/main" id="{3C138A2C-1F8B-C245-84EA-20AE7E93D641}"/>
              </a:ext>
            </a:extLst>
          </p:cNvPr>
          <p:cNvSpPr/>
          <p:nvPr/>
        </p:nvSpPr>
        <p:spPr>
          <a:xfrm>
            <a:off x="2445157" y="2886695"/>
            <a:ext cx="672861" cy="617692"/>
          </a:xfrm>
          <a:prstGeom prst="ellipse">
            <a:avLst/>
          </a:prstGeom>
          <a:solidFill>
            <a:srgbClr val="1E263E"/>
          </a:solidFill>
          <a:ln w="317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defTabSz="1097280">
              <a:defRPr/>
            </a:pPr>
            <a:r>
              <a:rPr lang="en-GB" b="1">
                <a:solidFill>
                  <a:prstClr val="white"/>
                </a:solidFill>
                <a:latin typeface="Arial" panose="020B0604020202020204" pitchFamily="34" charset="0"/>
                <a:cs typeface="Arial" panose="020B0604020202020204" pitchFamily="34" charset="0"/>
              </a:rPr>
              <a:t>43%</a:t>
            </a:r>
          </a:p>
        </p:txBody>
      </p:sp>
      <p:sp>
        <p:nvSpPr>
          <p:cNvPr id="31" name="Content Placeholder 2">
            <a:extLst>
              <a:ext uri="{FF2B5EF4-FFF2-40B4-BE49-F238E27FC236}">
                <a16:creationId xmlns:a16="http://schemas.microsoft.com/office/drawing/2014/main" id="{A59C574C-98DF-E93C-7B44-15C4F25FEB3D}"/>
              </a:ext>
            </a:extLst>
          </p:cNvPr>
          <p:cNvSpPr txBox="1">
            <a:spLocks/>
          </p:cNvSpPr>
          <p:nvPr/>
        </p:nvSpPr>
        <p:spPr>
          <a:xfrm>
            <a:off x="6468711" y="1766574"/>
            <a:ext cx="5580395" cy="2007145"/>
          </a:xfrm>
          <a:prstGeom prst="roundRect">
            <a:avLst>
              <a:gd name="adj" fmla="val 0"/>
            </a:avLst>
          </a:prstGeom>
          <a:solidFill>
            <a:schemeClr val="bg1">
              <a:alpha val="21851"/>
            </a:schemeClr>
          </a:solidFill>
        </p:spPr>
        <p:txBody>
          <a:bodyPr lIns="12960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097280">
              <a:lnSpc>
                <a:spcPct val="107000"/>
              </a:lnSpc>
              <a:spcBef>
                <a:spcPts val="1200"/>
              </a:spcBef>
              <a:spcAft>
                <a:spcPts val="960"/>
              </a:spcAft>
              <a:buNone/>
              <a:defRPr/>
            </a:pPr>
            <a:r>
              <a:rPr lang="en-GB" sz="4320" b="1">
                <a:noFill/>
                <a:latin typeface="Arial" panose="020B0604020202020204" pitchFamily="34" charset="0"/>
                <a:ea typeface="Calibri" panose="020F0502020204030204" pitchFamily="34" charset="0"/>
                <a:cs typeface="Arial" panose="020B0604020202020204" pitchFamily="34" charset="0"/>
              </a:rPr>
              <a:t>Boscombe &amp; Portland:</a:t>
            </a:r>
          </a:p>
        </p:txBody>
      </p:sp>
      <p:pic>
        <p:nvPicPr>
          <p:cNvPr id="32" name="Picture 2" descr="Medicines Optimisation – Medicine in Dorset">
            <a:extLst>
              <a:ext uri="{FF2B5EF4-FFF2-40B4-BE49-F238E27FC236}">
                <a16:creationId xmlns:a16="http://schemas.microsoft.com/office/drawing/2014/main" id="{5F950505-E468-26D1-C969-9DB39AF910B6}"/>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700377" y="1909112"/>
            <a:ext cx="1157873" cy="908022"/>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6" descr="Department for Work and Pensions ...">
            <a:extLst>
              <a:ext uri="{FF2B5EF4-FFF2-40B4-BE49-F238E27FC236}">
                <a16:creationId xmlns:a16="http://schemas.microsoft.com/office/drawing/2014/main" id="{AE7E49D2-6517-F413-2D84-8C7C6C241AB7}"/>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0650867" y="1888740"/>
            <a:ext cx="1229414" cy="91505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a:extLst>
              <a:ext uri="{FF2B5EF4-FFF2-40B4-BE49-F238E27FC236}">
                <a16:creationId xmlns:a16="http://schemas.microsoft.com/office/drawing/2014/main" id="{5E2A5E3A-D3F7-BD88-6010-B2658EAE2F8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715387" y="2966042"/>
            <a:ext cx="2125616" cy="623361"/>
          </a:xfrm>
          <a:prstGeom prst="rect">
            <a:avLst/>
          </a:prstGeom>
        </p:spPr>
      </p:pic>
      <p:pic>
        <p:nvPicPr>
          <p:cNvPr id="35" name="Picture 34">
            <a:extLst>
              <a:ext uri="{FF2B5EF4-FFF2-40B4-BE49-F238E27FC236}">
                <a16:creationId xmlns:a16="http://schemas.microsoft.com/office/drawing/2014/main" id="{6B849E31-89AA-7CE7-96D7-FF4C4C362E54}"/>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941671" y="2963029"/>
            <a:ext cx="1608527" cy="567833"/>
          </a:xfrm>
          <a:prstGeom prst="rect">
            <a:avLst/>
          </a:prstGeom>
        </p:spPr>
      </p:pic>
      <p:pic>
        <p:nvPicPr>
          <p:cNvPr id="36" name="Picture 35">
            <a:extLst>
              <a:ext uri="{FF2B5EF4-FFF2-40B4-BE49-F238E27FC236}">
                <a16:creationId xmlns:a16="http://schemas.microsoft.com/office/drawing/2014/main" id="{CA32A95B-3A26-56D5-062D-E6DF99E9E42F}"/>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0650866" y="3070588"/>
            <a:ext cx="1229414" cy="478438"/>
          </a:xfrm>
          <a:prstGeom prst="rect">
            <a:avLst/>
          </a:prstGeom>
        </p:spPr>
      </p:pic>
      <p:pic>
        <p:nvPicPr>
          <p:cNvPr id="37" name="Picture 36">
            <a:extLst>
              <a:ext uri="{FF2B5EF4-FFF2-40B4-BE49-F238E27FC236}">
                <a16:creationId xmlns:a16="http://schemas.microsoft.com/office/drawing/2014/main" id="{0E3A6256-6088-3A73-A746-D19176AB9E5B}"/>
              </a:ext>
            </a:extLst>
          </p:cNvPr>
          <p:cNvPicPr>
            <a:picLocks noChangeAspect="1"/>
          </p:cNvPicPr>
          <p:nvPr/>
        </p:nvPicPr>
        <p:blipFill>
          <a:blip r:embed="rId10" cstate="email">
            <a:extLst>
              <a:ext uri="{28A0092B-C50C-407E-A947-70E740481C1C}">
                <a14:useLocalDpi xmlns:a14="http://schemas.microsoft.com/office/drawing/2010/main"/>
              </a:ext>
            </a:extLst>
          </a:blip>
          <a:srcRect/>
          <a:stretch/>
        </p:blipFill>
        <p:spPr>
          <a:xfrm>
            <a:off x="8489509" y="1987763"/>
            <a:ext cx="1538797" cy="683564"/>
          </a:xfrm>
          <a:prstGeom prst="rect">
            <a:avLst/>
          </a:prstGeom>
          <a:ln>
            <a:solidFill>
              <a:schemeClr val="bg1"/>
            </a:solidFill>
          </a:ln>
        </p:spPr>
      </p:pic>
      <p:sp>
        <p:nvSpPr>
          <p:cNvPr id="38" name="Rounded Rectangle 37">
            <a:extLst>
              <a:ext uri="{FF2B5EF4-FFF2-40B4-BE49-F238E27FC236}">
                <a16:creationId xmlns:a16="http://schemas.microsoft.com/office/drawing/2014/main" id="{CF48AAED-57A6-62C1-BDD2-223A085170DB}"/>
              </a:ext>
            </a:extLst>
          </p:cNvPr>
          <p:cNvSpPr/>
          <p:nvPr/>
        </p:nvSpPr>
        <p:spPr>
          <a:xfrm>
            <a:off x="3263900" y="4897748"/>
            <a:ext cx="3134447" cy="519688"/>
          </a:xfrm>
          <a:prstGeom prst="roundRect">
            <a:avLst/>
          </a:prstGeom>
          <a:solidFill>
            <a:srgbClr val="2F5597"/>
          </a:solidFill>
          <a:ln>
            <a:noFill/>
          </a:ln>
        </p:spPr>
        <p:style>
          <a:lnRef idx="2">
            <a:schemeClr val="accent1">
              <a:shade val="15000"/>
            </a:schemeClr>
          </a:lnRef>
          <a:fillRef idx="1">
            <a:schemeClr val="accent1"/>
          </a:fillRef>
          <a:effectRef idx="0">
            <a:schemeClr val="accent1"/>
          </a:effectRef>
          <a:fontRef idx="minor">
            <a:schemeClr val="lt1"/>
          </a:fontRef>
        </p:style>
        <p:txBody>
          <a:bodyPr lIns="172800" rIns="302399" rtlCol="0" anchor="ctr"/>
          <a:lstStyle/>
          <a:p>
            <a:pPr defTabSz="1097280">
              <a:defRPr/>
            </a:pPr>
            <a:r>
              <a:rPr lang="en-US" b="1">
                <a:solidFill>
                  <a:prstClr val="white"/>
                </a:solidFill>
                <a:latin typeface="Arial" panose="020B0604020202020204" pitchFamily="34" charset="0"/>
                <a:cs typeface="Arial" panose="020B0604020202020204" pitchFamily="34" charset="0"/>
              </a:rPr>
              <a:t>of under-25s leave on the first day</a:t>
            </a:r>
          </a:p>
        </p:txBody>
      </p:sp>
      <p:sp>
        <p:nvSpPr>
          <p:cNvPr id="39" name="Oval 38">
            <a:extLst>
              <a:ext uri="{FF2B5EF4-FFF2-40B4-BE49-F238E27FC236}">
                <a16:creationId xmlns:a16="http://schemas.microsoft.com/office/drawing/2014/main" id="{91BE71D0-271C-3E38-0C0E-46319EE770D4}"/>
              </a:ext>
            </a:extLst>
          </p:cNvPr>
          <p:cNvSpPr/>
          <p:nvPr/>
        </p:nvSpPr>
        <p:spPr>
          <a:xfrm>
            <a:off x="2452939" y="4848634"/>
            <a:ext cx="681046" cy="566206"/>
          </a:xfrm>
          <a:prstGeom prst="ellipse">
            <a:avLst/>
          </a:prstGeom>
          <a:solidFill>
            <a:srgbClr val="1E263E"/>
          </a:solidFill>
          <a:ln w="317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defTabSz="1097280">
              <a:defRPr/>
            </a:pPr>
            <a:r>
              <a:rPr lang="en-GB" b="1">
                <a:solidFill>
                  <a:prstClr val="white"/>
                </a:solidFill>
                <a:latin typeface="Arial" panose="020B0604020202020204" pitchFamily="34" charset="0"/>
                <a:cs typeface="Arial" panose="020B0604020202020204" pitchFamily="34" charset="0"/>
              </a:rPr>
              <a:t>33</a:t>
            </a:r>
            <a:r>
              <a:rPr lang="en-GB" b="1">
                <a:solidFill>
                  <a:prstClr val="white"/>
                </a:solidFill>
                <a:latin typeface="Aptos" panose="02110004020202020204"/>
              </a:rPr>
              <a:t>%</a:t>
            </a:r>
          </a:p>
        </p:txBody>
      </p:sp>
      <p:sp>
        <p:nvSpPr>
          <p:cNvPr id="41" name="Rounded Rectangle 40">
            <a:extLst>
              <a:ext uri="{FF2B5EF4-FFF2-40B4-BE49-F238E27FC236}">
                <a16:creationId xmlns:a16="http://schemas.microsoft.com/office/drawing/2014/main" id="{5007A84D-DC41-741D-578B-902C2F4E16AD}"/>
              </a:ext>
            </a:extLst>
          </p:cNvPr>
          <p:cNvSpPr/>
          <p:nvPr/>
        </p:nvSpPr>
        <p:spPr>
          <a:xfrm>
            <a:off x="4322399" y="5959087"/>
            <a:ext cx="7670800" cy="732604"/>
          </a:xfrm>
          <a:prstGeom prst="roundRect">
            <a:avLst/>
          </a:prstGeom>
          <a:solidFill>
            <a:srgbClr val="2F5597"/>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rIns="259200" rtlCol="0" anchor="ctr"/>
          <a:lstStyle/>
          <a:p>
            <a:pPr defTabSz="1097280">
              <a:defRPr/>
            </a:pPr>
            <a:r>
              <a:rPr lang="en-GB" sz="2000" b="1">
                <a:solidFill>
                  <a:prstClr val="white"/>
                </a:solidFill>
                <a:latin typeface="Arial" panose="020B0604020202020204" pitchFamily="34" charset="0"/>
                <a:cs typeface="Arial" panose="020B0604020202020204" pitchFamily="34" charset="0"/>
              </a:rPr>
              <a:t>Address ageing population demand through the lens of young people</a:t>
            </a:r>
          </a:p>
        </p:txBody>
      </p:sp>
      <p:sp>
        <p:nvSpPr>
          <p:cNvPr id="42" name="Rounded Rectangle 41">
            <a:extLst>
              <a:ext uri="{FF2B5EF4-FFF2-40B4-BE49-F238E27FC236}">
                <a16:creationId xmlns:a16="http://schemas.microsoft.com/office/drawing/2014/main" id="{E565C9FE-EBD3-5B65-90F7-18C67310214A}"/>
              </a:ext>
            </a:extLst>
          </p:cNvPr>
          <p:cNvSpPr/>
          <p:nvPr/>
        </p:nvSpPr>
        <p:spPr>
          <a:xfrm>
            <a:off x="2423513" y="5888814"/>
            <a:ext cx="1916680" cy="828823"/>
          </a:xfrm>
          <a:prstGeom prst="roundRect">
            <a:avLst>
              <a:gd name="adj" fmla="val 0"/>
            </a:avLst>
          </a:prstGeom>
          <a:solidFill>
            <a:srgbClr val="1E26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defRPr/>
            </a:pPr>
            <a:r>
              <a:rPr lang="en-GB" sz="2000" b="1">
                <a:solidFill>
                  <a:prstClr val="white"/>
                </a:solidFill>
                <a:latin typeface="Arial" panose="020B0604020202020204" pitchFamily="34" charset="0"/>
                <a:cs typeface="Arial" panose="020B0604020202020204" pitchFamily="34" charset="0"/>
              </a:rPr>
              <a:t>Opportunity:</a:t>
            </a:r>
          </a:p>
        </p:txBody>
      </p:sp>
      <p:sp>
        <p:nvSpPr>
          <p:cNvPr id="43" name="Rounded Rectangle 9">
            <a:extLst>
              <a:ext uri="{FF2B5EF4-FFF2-40B4-BE49-F238E27FC236}">
                <a16:creationId xmlns:a16="http://schemas.microsoft.com/office/drawing/2014/main" id="{0936612F-2C42-F903-24E2-E6D6F5D13FA5}"/>
              </a:ext>
            </a:extLst>
          </p:cNvPr>
          <p:cNvSpPr/>
          <p:nvPr/>
        </p:nvSpPr>
        <p:spPr>
          <a:xfrm>
            <a:off x="1833290" y="4405950"/>
            <a:ext cx="2219281" cy="406531"/>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defRPr/>
            </a:pPr>
            <a:r>
              <a:rPr lang="en-GB" sz="2160" b="1">
                <a:solidFill>
                  <a:schemeClr val="bg1"/>
                </a:solidFill>
                <a:latin typeface="Arial" panose="020B0604020202020204" pitchFamily="34" charset="0"/>
                <a:cs typeface="Arial" panose="020B0604020202020204" pitchFamily="34" charset="0"/>
              </a:rPr>
              <a:t>National</a:t>
            </a:r>
          </a:p>
        </p:txBody>
      </p:sp>
      <p:sp>
        <p:nvSpPr>
          <p:cNvPr id="53" name="Rectangle 52">
            <a:extLst>
              <a:ext uri="{FF2B5EF4-FFF2-40B4-BE49-F238E27FC236}">
                <a16:creationId xmlns:a16="http://schemas.microsoft.com/office/drawing/2014/main" id="{3026CC14-3FF3-4FEA-2968-A497F9168B08}"/>
              </a:ext>
            </a:extLst>
          </p:cNvPr>
          <p:cNvSpPr/>
          <p:nvPr/>
        </p:nvSpPr>
        <p:spPr>
          <a:xfrm>
            <a:off x="6728183" y="4292433"/>
            <a:ext cx="1452636" cy="416141"/>
          </a:xfrm>
          <a:prstGeom prst="rect">
            <a:avLst/>
          </a:prstGeom>
          <a:solidFill>
            <a:srgbClr val="2F5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097280">
              <a:defRPr/>
            </a:pPr>
            <a:r>
              <a:rPr lang="en-US" b="1">
                <a:solidFill>
                  <a:prstClr val="white"/>
                </a:solidFill>
                <a:latin typeface="Arial" panose="020B0604020202020204" pitchFamily="34" charset="0"/>
                <a:cs typeface="Arial" panose="020B0604020202020204" pitchFamily="34" charset="0"/>
              </a:rPr>
              <a:t>NHS </a:t>
            </a:r>
            <a:endParaRPr lang="en-GB" b="1">
              <a:solidFill>
                <a:prstClr val="white"/>
              </a:solidFill>
              <a:latin typeface="Arial" panose="020B0604020202020204" pitchFamily="34" charset="0"/>
              <a:cs typeface="Arial" panose="020B0604020202020204" pitchFamily="34" charset="0"/>
            </a:endParaRPr>
          </a:p>
        </p:txBody>
      </p:sp>
      <p:sp>
        <p:nvSpPr>
          <p:cNvPr id="62" name="Rounded Rectangle 39">
            <a:extLst>
              <a:ext uri="{FF2B5EF4-FFF2-40B4-BE49-F238E27FC236}">
                <a16:creationId xmlns:a16="http://schemas.microsoft.com/office/drawing/2014/main" id="{3AC2B690-C806-997A-B712-9D659FDC69C3}"/>
              </a:ext>
            </a:extLst>
          </p:cNvPr>
          <p:cNvSpPr/>
          <p:nvPr/>
        </p:nvSpPr>
        <p:spPr>
          <a:xfrm>
            <a:off x="6367121" y="3821536"/>
            <a:ext cx="2577581" cy="406531"/>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defRPr/>
            </a:pPr>
            <a:r>
              <a:rPr lang="en-GB" b="1">
                <a:solidFill>
                  <a:schemeClr val="bg1"/>
                </a:solidFill>
                <a:latin typeface="Arial" panose="020B0604020202020204" pitchFamily="34" charset="0"/>
                <a:cs typeface="Arial" panose="020B0604020202020204" pitchFamily="34" charset="0"/>
              </a:rPr>
              <a:t>Areas of Focus</a:t>
            </a:r>
          </a:p>
        </p:txBody>
      </p:sp>
      <p:sp>
        <p:nvSpPr>
          <p:cNvPr id="63" name="Rectangle 62">
            <a:extLst>
              <a:ext uri="{FF2B5EF4-FFF2-40B4-BE49-F238E27FC236}">
                <a16:creationId xmlns:a16="http://schemas.microsoft.com/office/drawing/2014/main" id="{6C0BEA6B-3C23-6F8F-5865-7AA26563FD24}"/>
              </a:ext>
            </a:extLst>
          </p:cNvPr>
          <p:cNvSpPr/>
          <p:nvPr/>
        </p:nvSpPr>
        <p:spPr>
          <a:xfrm>
            <a:off x="8372475" y="4292433"/>
            <a:ext cx="3676630" cy="416141"/>
          </a:xfrm>
          <a:prstGeom prst="rect">
            <a:avLst/>
          </a:prstGeom>
          <a:solidFill>
            <a:srgbClr val="2F5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097280">
              <a:defRPr/>
            </a:pPr>
            <a:r>
              <a:rPr lang="en-US" b="1">
                <a:solidFill>
                  <a:prstClr val="white"/>
                </a:solidFill>
                <a:latin typeface="Arial" panose="020B0604020202020204" pitchFamily="34" charset="0"/>
                <a:cs typeface="Arial" panose="020B0604020202020204" pitchFamily="34" charset="0"/>
              </a:rPr>
              <a:t>Scalable innovation </a:t>
            </a:r>
            <a:endParaRPr lang="en-GB" b="1">
              <a:solidFill>
                <a:prstClr val="white"/>
              </a:solidFill>
              <a:latin typeface="Arial" panose="020B0604020202020204" pitchFamily="34" charset="0"/>
              <a:cs typeface="Arial" panose="020B0604020202020204" pitchFamily="34" charset="0"/>
            </a:endParaRPr>
          </a:p>
        </p:txBody>
      </p:sp>
      <p:sp>
        <p:nvSpPr>
          <p:cNvPr id="64" name="Rectangle 63">
            <a:extLst>
              <a:ext uri="{FF2B5EF4-FFF2-40B4-BE49-F238E27FC236}">
                <a16:creationId xmlns:a16="http://schemas.microsoft.com/office/drawing/2014/main" id="{E0020323-495E-9A3D-FFC4-98B7F8AC2F43}"/>
              </a:ext>
            </a:extLst>
          </p:cNvPr>
          <p:cNvSpPr/>
          <p:nvPr/>
        </p:nvSpPr>
        <p:spPr>
          <a:xfrm>
            <a:off x="6728183" y="4803999"/>
            <a:ext cx="1452636" cy="517919"/>
          </a:xfrm>
          <a:prstGeom prst="rect">
            <a:avLst/>
          </a:prstGeom>
          <a:solidFill>
            <a:srgbClr val="2F5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097280">
              <a:defRPr/>
            </a:pPr>
            <a:r>
              <a:rPr lang="en-US" b="1">
                <a:solidFill>
                  <a:prstClr val="white"/>
                </a:solidFill>
                <a:latin typeface="Arial" panose="020B0604020202020204" pitchFamily="34" charset="0"/>
                <a:cs typeface="Arial" panose="020B0604020202020204" pitchFamily="34" charset="0"/>
              </a:rPr>
              <a:t>Social Care </a:t>
            </a:r>
            <a:endParaRPr lang="en-GB" b="1">
              <a:solidFill>
                <a:prstClr val="white"/>
              </a:solidFill>
              <a:latin typeface="Arial" panose="020B0604020202020204" pitchFamily="34" charset="0"/>
              <a:cs typeface="Arial" panose="020B0604020202020204" pitchFamily="34" charset="0"/>
            </a:endParaRPr>
          </a:p>
        </p:txBody>
      </p:sp>
      <p:sp>
        <p:nvSpPr>
          <p:cNvPr id="65" name="Rectangle 64">
            <a:extLst>
              <a:ext uri="{FF2B5EF4-FFF2-40B4-BE49-F238E27FC236}">
                <a16:creationId xmlns:a16="http://schemas.microsoft.com/office/drawing/2014/main" id="{E1A321C6-9FC5-C849-12C7-D0A57E731019}"/>
              </a:ext>
            </a:extLst>
          </p:cNvPr>
          <p:cNvSpPr/>
          <p:nvPr/>
        </p:nvSpPr>
        <p:spPr>
          <a:xfrm>
            <a:off x="8372475" y="4803999"/>
            <a:ext cx="3676630" cy="517919"/>
          </a:xfrm>
          <a:prstGeom prst="rect">
            <a:avLst/>
          </a:prstGeom>
          <a:solidFill>
            <a:srgbClr val="2F5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097280">
              <a:defRPr/>
            </a:pPr>
            <a:r>
              <a:rPr lang="en-US" b="1">
                <a:solidFill>
                  <a:prstClr val="white"/>
                </a:solidFill>
                <a:latin typeface="Arial" panose="020B0604020202020204" pitchFamily="34" charset="0"/>
                <a:cs typeface="Arial" panose="020B0604020202020204" pitchFamily="34" charset="0"/>
              </a:rPr>
              <a:t>Employment support and career pathway opportunities</a:t>
            </a:r>
            <a:endParaRPr lang="en-GB" b="1">
              <a:solidFill>
                <a:prstClr val="white"/>
              </a:solidFill>
              <a:latin typeface="Arial" panose="020B0604020202020204" pitchFamily="34" charset="0"/>
              <a:cs typeface="Arial" panose="020B0604020202020204" pitchFamily="34" charset="0"/>
            </a:endParaRPr>
          </a:p>
        </p:txBody>
      </p:sp>
      <p:sp>
        <p:nvSpPr>
          <p:cNvPr id="66" name="Rectangle 65">
            <a:extLst>
              <a:ext uri="{FF2B5EF4-FFF2-40B4-BE49-F238E27FC236}">
                <a16:creationId xmlns:a16="http://schemas.microsoft.com/office/drawing/2014/main" id="{DB875649-FA53-AA48-E1F6-DE7F5936C70C}"/>
              </a:ext>
            </a:extLst>
          </p:cNvPr>
          <p:cNvSpPr/>
          <p:nvPr/>
        </p:nvSpPr>
        <p:spPr>
          <a:xfrm>
            <a:off x="6723999" y="5414840"/>
            <a:ext cx="1452636" cy="416141"/>
          </a:xfrm>
          <a:prstGeom prst="rect">
            <a:avLst/>
          </a:prstGeom>
          <a:solidFill>
            <a:srgbClr val="2F5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097280">
              <a:defRPr/>
            </a:pPr>
            <a:r>
              <a:rPr lang="en-US" b="1">
                <a:solidFill>
                  <a:prstClr val="white"/>
                </a:solidFill>
                <a:latin typeface="Arial" panose="020B0604020202020204" pitchFamily="34" charset="0"/>
                <a:cs typeface="Arial" panose="020B0604020202020204" pitchFamily="34" charset="0"/>
              </a:rPr>
              <a:t>DWP </a:t>
            </a:r>
            <a:endParaRPr lang="en-GB" b="1">
              <a:solidFill>
                <a:prstClr val="white"/>
              </a:solidFill>
              <a:latin typeface="Arial" panose="020B0604020202020204" pitchFamily="34" charset="0"/>
              <a:cs typeface="Arial" panose="020B0604020202020204" pitchFamily="34" charset="0"/>
            </a:endParaRPr>
          </a:p>
        </p:txBody>
      </p:sp>
      <p:sp>
        <p:nvSpPr>
          <p:cNvPr id="67" name="Rectangle 66">
            <a:extLst>
              <a:ext uri="{FF2B5EF4-FFF2-40B4-BE49-F238E27FC236}">
                <a16:creationId xmlns:a16="http://schemas.microsoft.com/office/drawing/2014/main" id="{6AA996BA-7538-BED2-C213-FFB51BF07B24}"/>
              </a:ext>
            </a:extLst>
          </p:cNvPr>
          <p:cNvSpPr/>
          <p:nvPr/>
        </p:nvSpPr>
        <p:spPr>
          <a:xfrm>
            <a:off x="8368291" y="5414840"/>
            <a:ext cx="3676630" cy="416141"/>
          </a:xfrm>
          <a:prstGeom prst="rect">
            <a:avLst/>
          </a:prstGeom>
          <a:solidFill>
            <a:srgbClr val="2F5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097280">
              <a:defRPr/>
            </a:pPr>
            <a:r>
              <a:rPr lang="en-US" b="1">
                <a:solidFill>
                  <a:prstClr val="white"/>
                </a:solidFill>
                <a:latin typeface="Arial" panose="020B0604020202020204" pitchFamily="34" charset="0"/>
                <a:cs typeface="Arial" panose="020B0604020202020204" pitchFamily="34" charset="0"/>
              </a:rPr>
              <a:t>Skills and training </a:t>
            </a:r>
            <a:endParaRPr lang="en-GB" b="1">
              <a:solidFill>
                <a:prstClr val="white"/>
              </a:solidFill>
              <a:latin typeface="Arial" panose="020B0604020202020204" pitchFamily="34" charset="0"/>
              <a:cs typeface="Arial" panose="020B0604020202020204" pitchFamily="34" charset="0"/>
            </a:endParaRPr>
          </a:p>
        </p:txBody>
      </p:sp>
      <p:sp>
        <p:nvSpPr>
          <p:cNvPr id="44" name="Text 0">
            <a:extLst>
              <a:ext uri="{FF2B5EF4-FFF2-40B4-BE49-F238E27FC236}">
                <a16:creationId xmlns:a16="http://schemas.microsoft.com/office/drawing/2014/main" id="{932EFD53-7F3E-69E4-2B11-1126745A5640}"/>
              </a:ext>
            </a:extLst>
          </p:cNvPr>
          <p:cNvSpPr/>
          <p:nvPr/>
        </p:nvSpPr>
        <p:spPr>
          <a:xfrm>
            <a:off x="2368867" y="339707"/>
            <a:ext cx="8326973" cy="714878"/>
          </a:xfrm>
          <a:prstGeom prst="rect">
            <a:avLst/>
          </a:prstGeom>
          <a:noFill/>
          <a:ln/>
        </p:spPr>
        <p:txBody>
          <a:bodyPr wrap="square" lIns="120000" tIns="0" rIns="0" bIns="0" rtlCol="0" anchor="t"/>
          <a:lstStyle/>
          <a:p>
            <a:pPr defTabSz="761970">
              <a:lnSpc>
                <a:spcPts val="4625"/>
              </a:lnSpc>
            </a:pPr>
            <a:r>
              <a:rPr lang="en-US" sz="3600" b="1">
                <a:solidFill>
                  <a:prstClr val="white"/>
                </a:solidFill>
                <a:latin typeface="Arial" panose="020B0604020202020204" pitchFamily="34" charset="0"/>
                <a:ea typeface="Poppins Light" pitchFamily="34" charset="-122"/>
                <a:cs typeface="Arial" panose="020B0604020202020204" pitchFamily="34" charset="0"/>
              </a:rPr>
              <a:t>Case Study Focus</a:t>
            </a:r>
            <a:endParaRPr lang="en-US" sz="3600" b="1">
              <a:solidFill>
                <a:prstClr val="white"/>
              </a:solidFill>
              <a:latin typeface="Arial" panose="020B0604020202020204" pitchFamily="34" charset="0"/>
              <a:cs typeface="Arial" panose="020B0604020202020204" pitchFamily="34" charset="0"/>
            </a:endParaRPr>
          </a:p>
        </p:txBody>
      </p:sp>
      <p:sp>
        <p:nvSpPr>
          <p:cNvPr id="45" name="Content Placeholder 2">
            <a:extLst>
              <a:ext uri="{FF2B5EF4-FFF2-40B4-BE49-F238E27FC236}">
                <a16:creationId xmlns:a16="http://schemas.microsoft.com/office/drawing/2014/main" id="{F4237C8A-0F4D-15E9-D89B-6A717119E44B}"/>
              </a:ext>
            </a:extLst>
          </p:cNvPr>
          <p:cNvSpPr txBox="1">
            <a:spLocks/>
          </p:cNvSpPr>
          <p:nvPr/>
        </p:nvSpPr>
        <p:spPr>
          <a:xfrm>
            <a:off x="2385093" y="863999"/>
            <a:ext cx="4067392" cy="1115787"/>
          </a:xfrm>
          <a:prstGeom prst="rect">
            <a:avLst/>
          </a:prstGeom>
          <a:noFill/>
        </p:spPr>
        <p:txBody>
          <a:bodyPr lIns="12960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097280">
              <a:lnSpc>
                <a:spcPct val="100000"/>
              </a:lnSpc>
              <a:spcBef>
                <a:spcPts val="1200"/>
              </a:spcBef>
              <a:spcAft>
                <a:spcPts val="960"/>
              </a:spcAft>
              <a:buNone/>
              <a:defRPr/>
            </a:pPr>
            <a:r>
              <a:rPr lang="en-GB" b="1">
                <a:solidFill>
                  <a:prstClr val="white"/>
                </a:solidFill>
                <a:latin typeface="Arial" panose="020B0604020202020204" pitchFamily="34" charset="0"/>
                <a:ea typeface="Calibri" panose="020F0502020204030204" pitchFamily="34" charset="0"/>
                <a:cs typeface="Arial" panose="020B0604020202020204" pitchFamily="34" charset="0"/>
              </a:rPr>
              <a:t>Boscombe &amp; Portland:              </a:t>
            </a:r>
            <a:r>
              <a:rPr lang="en-GB" sz="2400" b="1">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Care Sector Pathways</a:t>
            </a:r>
            <a:endParaRPr lang="en-GB" sz="240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endParaRPr>
          </a:p>
        </p:txBody>
      </p:sp>
      <p:grpSp>
        <p:nvGrpSpPr>
          <p:cNvPr id="46" name="Group 45">
            <a:extLst>
              <a:ext uri="{FF2B5EF4-FFF2-40B4-BE49-F238E27FC236}">
                <a16:creationId xmlns:a16="http://schemas.microsoft.com/office/drawing/2014/main" id="{89AAD0A6-5256-B370-80E7-FB6925D48060}"/>
              </a:ext>
            </a:extLst>
          </p:cNvPr>
          <p:cNvGrpSpPr/>
          <p:nvPr/>
        </p:nvGrpSpPr>
        <p:grpSpPr>
          <a:xfrm>
            <a:off x="-1295521" y="1307391"/>
            <a:ext cx="1068059" cy="1022154"/>
            <a:chOff x="171472" y="1555617"/>
            <a:chExt cx="1281671" cy="1226585"/>
          </a:xfrm>
        </p:grpSpPr>
        <p:sp>
          <p:nvSpPr>
            <p:cNvPr id="47" name="Oval 46">
              <a:extLst>
                <a:ext uri="{FF2B5EF4-FFF2-40B4-BE49-F238E27FC236}">
                  <a16:creationId xmlns:a16="http://schemas.microsoft.com/office/drawing/2014/main" id="{F3FDCD03-DC89-110B-72FB-F6D2DC0AFA4E}"/>
                </a:ext>
              </a:extLst>
            </p:cNvPr>
            <p:cNvSpPr/>
            <p:nvPr/>
          </p:nvSpPr>
          <p:spPr>
            <a:xfrm>
              <a:off x="234673" y="1644119"/>
              <a:ext cx="1155267" cy="1049580"/>
            </a:xfrm>
            <a:prstGeom prst="ellipse">
              <a:avLst/>
            </a:prstGeom>
            <a:solidFill>
              <a:schemeClr val="bg1"/>
            </a:solidFill>
            <a:ln w="539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sz="1500">
                <a:solidFill>
                  <a:prstClr val="white"/>
                </a:solidFill>
                <a:latin typeface="Calibri" panose="020F0502020204030204"/>
              </a:endParaRPr>
            </a:p>
          </p:txBody>
        </p:sp>
        <p:pic>
          <p:nvPicPr>
            <p:cNvPr id="48" name="Picture 47">
              <a:extLst>
                <a:ext uri="{FF2B5EF4-FFF2-40B4-BE49-F238E27FC236}">
                  <a16:creationId xmlns:a16="http://schemas.microsoft.com/office/drawing/2014/main" id="{A0E8E3A5-D542-6449-D7EC-2B47D29942D4}"/>
                </a:ext>
              </a:extLst>
            </p:cNvPr>
            <p:cNvPicPr>
              <a:picLocks noChangeAspect="1"/>
            </p:cNvPicPr>
            <p:nvPr/>
          </p:nvPicPr>
          <p:blipFill>
            <a:blip r:embed="rId11" cstate="email">
              <a:alphaModFix amt="85000"/>
              <a:duotone>
                <a:prstClr val="black"/>
                <a:srgbClr val="FFC000">
                  <a:tint val="45000"/>
                  <a:satMod val="400000"/>
                </a:srgbClr>
              </a:duotone>
              <a:extLst>
                <a:ext uri="{28A0092B-C50C-407E-A947-70E740481C1C}">
                  <a14:useLocalDpi xmlns:a14="http://schemas.microsoft.com/office/drawing/2010/main"/>
                </a:ext>
              </a:extLst>
            </a:blip>
            <a:srcRect/>
            <a:stretch>
              <a:fillRect/>
            </a:stretch>
          </p:blipFill>
          <p:spPr>
            <a:xfrm>
              <a:off x="171472" y="1555617"/>
              <a:ext cx="1281671" cy="1226585"/>
            </a:xfrm>
            <a:custGeom>
              <a:avLst/>
              <a:gdLst/>
              <a:ahLst/>
              <a:cxnLst/>
              <a:rect l="l" t="t" r="r" b="b"/>
              <a:pathLst>
                <a:path w="1486412" h="1422526">
                  <a:moveTo>
                    <a:pt x="491851" y="655834"/>
                  </a:moveTo>
                  <a:lnTo>
                    <a:pt x="491851" y="868221"/>
                  </a:lnTo>
                  <a:lnTo>
                    <a:pt x="548048" y="868221"/>
                  </a:lnTo>
                  <a:lnTo>
                    <a:pt x="548048" y="655834"/>
                  </a:lnTo>
                  <a:close/>
                  <a:moveTo>
                    <a:pt x="1159797" y="651034"/>
                  </a:moveTo>
                  <a:cubicBezTo>
                    <a:pt x="1129265" y="651034"/>
                    <a:pt x="1106733" y="657300"/>
                    <a:pt x="1092201" y="669833"/>
                  </a:cubicBezTo>
                  <a:cubicBezTo>
                    <a:pt x="1077668" y="682365"/>
                    <a:pt x="1070402" y="697831"/>
                    <a:pt x="1070402" y="716230"/>
                  </a:cubicBezTo>
                  <a:cubicBezTo>
                    <a:pt x="1070402" y="736629"/>
                    <a:pt x="1078802" y="752561"/>
                    <a:pt x="1095601" y="764027"/>
                  </a:cubicBezTo>
                  <a:cubicBezTo>
                    <a:pt x="1107733" y="772293"/>
                    <a:pt x="1136465" y="781426"/>
                    <a:pt x="1181795" y="791425"/>
                  </a:cubicBezTo>
                  <a:cubicBezTo>
                    <a:pt x="1191528" y="793692"/>
                    <a:pt x="1197794" y="796158"/>
                    <a:pt x="1200594" y="798825"/>
                  </a:cubicBezTo>
                  <a:cubicBezTo>
                    <a:pt x="1203261" y="801625"/>
                    <a:pt x="1204594" y="805158"/>
                    <a:pt x="1204594" y="809424"/>
                  </a:cubicBezTo>
                  <a:cubicBezTo>
                    <a:pt x="1204594" y="815691"/>
                    <a:pt x="1202127" y="820690"/>
                    <a:pt x="1197194" y="824423"/>
                  </a:cubicBezTo>
                  <a:cubicBezTo>
                    <a:pt x="1189861" y="829756"/>
                    <a:pt x="1178929" y="832423"/>
                    <a:pt x="1164396" y="832423"/>
                  </a:cubicBezTo>
                  <a:cubicBezTo>
                    <a:pt x="1151197" y="832423"/>
                    <a:pt x="1140931" y="829590"/>
                    <a:pt x="1133598" y="823923"/>
                  </a:cubicBezTo>
                  <a:cubicBezTo>
                    <a:pt x="1126265" y="818257"/>
                    <a:pt x="1121399" y="809958"/>
                    <a:pt x="1118999" y="799025"/>
                  </a:cubicBezTo>
                  <a:lnTo>
                    <a:pt x="1062603" y="807624"/>
                  </a:lnTo>
                  <a:cubicBezTo>
                    <a:pt x="1067802" y="827756"/>
                    <a:pt x="1078835" y="843689"/>
                    <a:pt x="1095701" y="855421"/>
                  </a:cubicBezTo>
                  <a:cubicBezTo>
                    <a:pt x="1112566" y="867154"/>
                    <a:pt x="1135465" y="873020"/>
                    <a:pt x="1164396" y="873020"/>
                  </a:cubicBezTo>
                  <a:cubicBezTo>
                    <a:pt x="1196261" y="873020"/>
                    <a:pt x="1220326" y="866021"/>
                    <a:pt x="1236592" y="852022"/>
                  </a:cubicBezTo>
                  <a:cubicBezTo>
                    <a:pt x="1252858" y="838023"/>
                    <a:pt x="1260991" y="821290"/>
                    <a:pt x="1260991" y="801825"/>
                  </a:cubicBezTo>
                  <a:cubicBezTo>
                    <a:pt x="1260991" y="783959"/>
                    <a:pt x="1255124" y="770027"/>
                    <a:pt x="1243392" y="760027"/>
                  </a:cubicBezTo>
                  <a:cubicBezTo>
                    <a:pt x="1231526" y="750161"/>
                    <a:pt x="1210627" y="741828"/>
                    <a:pt x="1180695" y="735029"/>
                  </a:cubicBezTo>
                  <a:cubicBezTo>
                    <a:pt x="1150764" y="728229"/>
                    <a:pt x="1133265" y="722963"/>
                    <a:pt x="1128199" y="719230"/>
                  </a:cubicBezTo>
                  <a:cubicBezTo>
                    <a:pt x="1124465" y="716430"/>
                    <a:pt x="1122599" y="713030"/>
                    <a:pt x="1122599" y="709030"/>
                  </a:cubicBezTo>
                  <a:cubicBezTo>
                    <a:pt x="1122599" y="704364"/>
                    <a:pt x="1124732" y="700564"/>
                    <a:pt x="1128999" y="697631"/>
                  </a:cubicBezTo>
                  <a:cubicBezTo>
                    <a:pt x="1135398" y="693498"/>
                    <a:pt x="1145998" y="691431"/>
                    <a:pt x="1160797" y="691431"/>
                  </a:cubicBezTo>
                  <a:cubicBezTo>
                    <a:pt x="1172529" y="691431"/>
                    <a:pt x="1181562" y="693631"/>
                    <a:pt x="1187895" y="698031"/>
                  </a:cubicBezTo>
                  <a:cubicBezTo>
                    <a:pt x="1194228" y="702431"/>
                    <a:pt x="1198528" y="708764"/>
                    <a:pt x="1200794" y="717030"/>
                  </a:cubicBezTo>
                  <a:lnTo>
                    <a:pt x="1253791" y="707230"/>
                  </a:lnTo>
                  <a:cubicBezTo>
                    <a:pt x="1248458" y="688698"/>
                    <a:pt x="1238725" y="674699"/>
                    <a:pt x="1224593" y="665233"/>
                  </a:cubicBezTo>
                  <a:cubicBezTo>
                    <a:pt x="1210460" y="655767"/>
                    <a:pt x="1188862" y="651034"/>
                    <a:pt x="1159797" y="651034"/>
                  </a:cubicBezTo>
                  <a:close/>
                  <a:moveTo>
                    <a:pt x="944396" y="651034"/>
                  </a:moveTo>
                  <a:cubicBezTo>
                    <a:pt x="912798" y="651034"/>
                    <a:pt x="887733" y="660800"/>
                    <a:pt x="869200" y="680332"/>
                  </a:cubicBezTo>
                  <a:cubicBezTo>
                    <a:pt x="850668" y="699864"/>
                    <a:pt x="841402" y="727163"/>
                    <a:pt x="841402" y="762227"/>
                  </a:cubicBezTo>
                  <a:cubicBezTo>
                    <a:pt x="841402" y="796892"/>
                    <a:pt x="850635" y="824023"/>
                    <a:pt x="869100" y="843622"/>
                  </a:cubicBezTo>
                  <a:cubicBezTo>
                    <a:pt x="887566" y="863221"/>
                    <a:pt x="912331" y="873020"/>
                    <a:pt x="943396" y="873020"/>
                  </a:cubicBezTo>
                  <a:cubicBezTo>
                    <a:pt x="970728" y="873020"/>
                    <a:pt x="992526" y="866554"/>
                    <a:pt x="1008792" y="853622"/>
                  </a:cubicBezTo>
                  <a:cubicBezTo>
                    <a:pt x="1025057" y="840689"/>
                    <a:pt x="1036057" y="821557"/>
                    <a:pt x="1041790" y="796225"/>
                  </a:cubicBezTo>
                  <a:lnTo>
                    <a:pt x="986593" y="786826"/>
                  </a:lnTo>
                  <a:cubicBezTo>
                    <a:pt x="983793" y="801625"/>
                    <a:pt x="978994" y="812057"/>
                    <a:pt x="972194" y="818124"/>
                  </a:cubicBezTo>
                  <a:cubicBezTo>
                    <a:pt x="965395" y="824190"/>
                    <a:pt x="956662" y="827223"/>
                    <a:pt x="945996" y="827223"/>
                  </a:cubicBezTo>
                  <a:cubicBezTo>
                    <a:pt x="931730" y="827223"/>
                    <a:pt x="920364" y="822023"/>
                    <a:pt x="911898" y="811624"/>
                  </a:cubicBezTo>
                  <a:cubicBezTo>
                    <a:pt x="903432" y="801225"/>
                    <a:pt x="899199" y="783426"/>
                    <a:pt x="899199" y="758227"/>
                  </a:cubicBezTo>
                  <a:cubicBezTo>
                    <a:pt x="899199" y="735562"/>
                    <a:pt x="903365" y="719396"/>
                    <a:pt x="911698" y="709730"/>
                  </a:cubicBezTo>
                  <a:cubicBezTo>
                    <a:pt x="920031" y="700064"/>
                    <a:pt x="931197" y="695231"/>
                    <a:pt x="945196" y="695231"/>
                  </a:cubicBezTo>
                  <a:cubicBezTo>
                    <a:pt x="955728" y="695231"/>
                    <a:pt x="964295" y="698031"/>
                    <a:pt x="970894" y="703631"/>
                  </a:cubicBezTo>
                  <a:cubicBezTo>
                    <a:pt x="977494" y="709230"/>
                    <a:pt x="981727" y="717563"/>
                    <a:pt x="983593" y="728629"/>
                  </a:cubicBezTo>
                  <a:lnTo>
                    <a:pt x="1038990" y="718630"/>
                  </a:lnTo>
                  <a:cubicBezTo>
                    <a:pt x="1032324" y="695831"/>
                    <a:pt x="1021358" y="678866"/>
                    <a:pt x="1006092" y="667733"/>
                  </a:cubicBezTo>
                  <a:cubicBezTo>
                    <a:pt x="990826" y="656600"/>
                    <a:pt x="970261" y="651034"/>
                    <a:pt x="944396" y="651034"/>
                  </a:cubicBezTo>
                  <a:close/>
                  <a:moveTo>
                    <a:pt x="727944" y="651034"/>
                  </a:moveTo>
                  <a:cubicBezTo>
                    <a:pt x="699812" y="651034"/>
                    <a:pt x="676480" y="663033"/>
                    <a:pt x="657948" y="687032"/>
                  </a:cubicBezTo>
                  <a:lnTo>
                    <a:pt x="657948" y="655834"/>
                  </a:lnTo>
                  <a:lnTo>
                    <a:pt x="605751" y="655834"/>
                  </a:lnTo>
                  <a:lnTo>
                    <a:pt x="605751" y="868221"/>
                  </a:lnTo>
                  <a:lnTo>
                    <a:pt x="661948" y="868221"/>
                  </a:lnTo>
                  <a:lnTo>
                    <a:pt x="661948" y="772027"/>
                  </a:lnTo>
                  <a:cubicBezTo>
                    <a:pt x="661948" y="748295"/>
                    <a:pt x="663381" y="732029"/>
                    <a:pt x="666248" y="723229"/>
                  </a:cubicBezTo>
                  <a:cubicBezTo>
                    <a:pt x="669114" y="714430"/>
                    <a:pt x="674414" y="707364"/>
                    <a:pt x="682147" y="702031"/>
                  </a:cubicBezTo>
                  <a:cubicBezTo>
                    <a:pt x="689880" y="696698"/>
                    <a:pt x="698612" y="694031"/>
                    <a:pt x="708345" y="694031"/>
                  </a:cubicBezTo>
                  <a:cubicBezTo>
                    <a:pt x="715945" y="694031"/>
                    <a:pt x="722444" y="695898"/>
                    <a:pt x="727844" y="699631"/>
                  </a:cubicBezTo>
                  <a:cubicBezTo>
                    <a:pt x="733244" y="703364"/>
                    <a:pt x="737143" y="708597"/>
                    <a:pt x="739543" y="715330"/>
                  </a:cubicBezTo>
                  <a:cubicBezTo>
                    <a:pt x="741943" y="722063"/>
                    <a:pt x="743143" y="736895"/>
                    <a:pt x="743143" y="759827"/>
                  </a:cubicBezTo>
                  <a:lnTo>
                    <a:pt x="743143" y="868221"/>
                  </a:lnTo>
                  <a:lnTo>
                    <a:pt x="799340" y="868221"/>
                  </a:lnTo>
                  <a:lnTo>
                    <a:pt x="799340" y="736229"/>
                  </a:lnTo>
                  <a:cubicBezTo>
                    <a:pt x="799340" y="719830"/>
                    <a:pt x="798306" y="707230"/>
                    <a:pt x="796240" y="698431"/>
                  </a:cubicBezTo>
                  <a:cubicBezTo>
                    <a:pt x="794173" y="689632"/>
                    <a:pt x="790507" y="681765"/>
                    <a:pt x="785240" y="674832"/>
                  </a:cubicBezTo>
                  <a:cubicBezTo>
                    <a:pt x="779974" y="667900"/>
                    <a:pt x="772208" y="662200"/>
                    <a:pt x="761942" y="657733"/>
                  </a:cubicBezTo>
                  <a:cubicBezTo>
                    <a:pt x="751676" y="653267"/>
                    <a:pt x="740343" y="651034"/>
                    <a:pt x="727944" y="651034"/>
                  </a:cubicBezTo>
                  <a:close/>
                  <a:moveTo>
                    <a:pt x="246201" y="577438"/>
                  </a:moveTo>
                  <a:lnTo>
                    <a:pt x="246201" y="868221"/>
                  </a:lnTo>
                  <a:lnTo>
                    <a:pt x="452589" y="868221"/>
                  </a:lnTo>
                  <a:lnTo>
                    <a:pt x="452589" y="818824"/>
                  </a:lnTo>
                  <a:lnTo>
                    <a:pt x="305398" y="818824"/>
                  </a:lnTo>
                  <a:lnTo>
                    <a:pt x="305398" y="577438"/>
                  </a:lnTo>
                  <a:close/>
                  <a:moveTo>
                    <a:pt x="491851" y="575039"/>
                  </a:moveTo>
                  <a:lnTo>
                    <a:pt x="491851" y="627035"/>
                  </a:lnTo>
                  <a:lnTo>
                    <a:pt x="548048" y="627035"/>
                  </a:lnTo>
                  <a:lnTo>
                    <a:pt x="548048" y="575039"/>
                  </a:lnTo>
                  <a:close/>
                  <a:moveTo>
                    <a:pt x="743206" y="0"/>
                  </a:moveTo>
                  <a:cubicBezTo>
                    <a:pt x="1153667" y="0"/>
                    <a:pt x="1486412" y="318443"/>
                    <a:pt x="1486412" y="711263"/>
                  </a:cubicBezTo>
                  <a:cubicBezTo>
                    <a:pt x="1486412" y="1104083"/>
                    <a:pt x="1153667" y="1422526"/>
                    <a:pt x="743206" y="1422526"/>
                  </a:cubicBezTo>
                  <a:cubicBezTo>
                    <a:pt x="332745" y="1422526"/>
                    <a:pt x="0" y="1104083"/>
                    <a:pt x="0" y="711263"/>
                  </a:cubicBezTo>
                  <a:cubicBezTo>
                    <a:pt x="0" y="318443"/>
                    <a:pt x="332745" y="0"/>
                    <a:pt x="743206" y="0"/>
                  </a:cubicBezTo>
                  <a:close/>
                </a:path>
              </a:pathLst>
            </a:custGeom>
            <a:ln w="53975" cap="rnd">
              <a:solidFill>
                <a:schemeClr val="bg1"/>
              </a:solidFill>
              <a:prstDash val="solid"/>
            </a:ln>
            <a:effectLst>
              <a:outerShdw blurRad="127000" sx="1000" sy="1000" algn="bl" rotWithShape="0">
                <a:srgbClr val="000000"/>
              </a:outerShdw>
            </a:effectLst>
          </p:spPr>
        </p:pic>
      </p:grpSp>
      <p:grpSp>
        <p:nvGrpSpPr>
          <p:cNvPr id="49" name="Group 48">
            <a:extLst>
              <a:ext uri="{FF2B5EF4-FFF2-40B4-BE49-F238E27FC236}">
                <a16:creationId xmlns:a16="http://schemas.microsoft.com/office/drawing/2014/main" id="{5DAF372E-F7CF-3EAF-4663-EE5704DCED0B}"/>
              </a:ext>
            </a:extLst>
          </p:cNvPr>
          <p:cNvGrpSpPr/>
          <p:nvPr/>
        </p:nvGrpSpPr>
        <p:grpSpPr>
          <a:xfrm>
            <a:off x="946544" y="2413410"/>
            <a:ext cx="1060374" cy="1024070"/>
            <a:chOff x="169335" y="2882840"/>
            <a:chExt cx="1272449" cy="1228884"/>
          </a:xfrm>
        </p:grpSpPr>
        <p:sp>
          <p:nvSpPr>
            <p:cNvPr id="50" name="Oval 49">
              <a:extLst>
                <a:ext uri="{FF2B5EF4-FFF2-40B4-BE49-F238E27FC236}">
                  <a16:creationId xmlns:a16="http://schemas.microsoft.com/office/drawing/2014/main" id="{6E27C054-76B8-A095-FD91-6143488FA4F0}"/>
                </a:ext>
              </a:extLst>
            </p:cNvPr>
            <p:cNvSpPr/>
            <p:nvPr/>
          </p:nvSpPr>
          <p:spPr>
            <a:xfrm>
              <a:off x="234673" y="2983064"/>
              <a:ext cx="1155267" cy="1049580"/>
            </a:xfrm>
            <a:prstGeom prst="ellipse">
              <a:avLst/>
            </a:prstGeom>
            <a:solidFill>
              <a:schemeClr val="bg1"/>
            </a:solidFill>
            <a:ln w="539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sz="1500">
                <a:solidFill>
                  <a:prstClr val="white"/>
                </a:solidFill>
                <a:latin typeface="Calibri" panose="020F0502020204030204"/>
              </a:endParaRPr>
            </a:p>
          </p:txBody>
        </p:sp>
        <p:pic>
          <p:nvPicPr>
            <p:cNvPr id="54" name="Picture 53">
              <a:extLst>
                <a:ext uri="{FF2B5EF4-FFF2-40B4-BE49-F238E27FC236}">
                  <a16:creationId xmlns:a16="http://schemas.microsoft.com/office/drawing/2014/main" id="{6C1E2A9E-958E-3787-7DA5-2FC78CC6D23B}"/>
                </a:ext>
              </a:extLst>
            </p:cNvPr>
            <p:cNvPicPr>
              <a:picLocks noChangeAspect="1"/>
            </p:cNvPicPr>
            <p:nvPr/>
          </p:nvPicPr>
          <p:blipFill>
            <a:blip r:embed="rId12" cstate="email">
              <a:alphaModFix amt="85000"/>
              <a:duotone>
                <a:prstClr val="black"/>
                <a:srgbClr val="0070C0">
                  <a:tint val="45000"/>
                  <a:satMod val="400000"/>
                </a:srgbClr>
              </a:duotone>
              <a:extLst>
                <a:ext uri="{28A0092B-C50C-407E-A947-70E740481C1C}">
                  <a14:useLocalDpi xmlns:a14="http://schemas.microsoft.com/office/drawing/2010/main"/>
                </a:ext>
              </a:extLst>
            </a:blip>
            <a:srcRect/>
            <a:stretch/>
          </p:blipFill>
          <p:spPr>
            <a:xfrm>
              <a:off x="169335" y="2882840"/>
              <a:ext cx="1272449" cy="1228884"/>
            </a:xfrm>
            <a:custGeom>
              <a:avLst/>
              <a:gdLst/>
              <a:ahLst/>
              <a:cxnLst/>
              <a:rect l="l" t="t" r="r" b="b"/>
              <a:pathLst>
                <a:path w="1475716" h="1425192">
                  <a:moveTo>
                    <a:pt x="523390" y="694660"/>
                  </a:moveTo>
                  <a:cubicBezTo>
                    <a:pt x="536010" y="694660"/>
                    <a:pt x="546593" y="699478"/>
                    <a:pt x="555139" y="709115"/>
                  </a:cubicBezTo>
                  <a:cubicBezTo>
                    <a:pt x="563686" y="718751"/>
                    <a:pt x="567960" y="732518"/>
                    <a:pt x="567960" y="750415"/>
                  </a:cubicBezTo>
                  <a:cubicBezTo>
                    <a:pt x="567960" y="768770"/>
                    <a:pt x="563686" y="782766"/>
                    <a:pt x="555139" y="792403"/>
                  </a:cubicBezTo>
                  <a:cubicBezTo>
                    <a:pt x="546593" y="802039"/>
                    <a:pt x="536010" y="806858"/>
                    <a:pt x="523390" y="806858"/>
                  </a:cubicBezTo>
                  <a:cubicBezTo>
                    <a:pt x="510771" y="806858"/>
                    <a:pt x="500159" y="802039"/>
                    <a:pt x="491555" y="792403"/>
                  </a:cubicBezTo>
                  <a:cubicBezTo>
                    <a:pt x="482951" y="782766"/>
                    <a:pt x="478649" y="768885"/>
                    <a:pt x="478649" y="750759"/>
                  </a:cubicBezTo>
                  <a:cubicBezTo>
                    <a:pt x="478649" y="732633"/>
                    <a:pt x="482951" y="718751"/>
                    <a:pt x="491555" y="709115"/>
                  </a:cubicBezTo>
                  <a:cubicBezTo>
                    <a:pt x="500159" y="699478"/>
                    <a:pt x="510771" y="694660"/>
                    <a:pt x="523390" y="694660"/>
                  </a:cubicBezTo>
                  <a:close/>
                  <a:moveTo>
                    <a:pt x="1065343" y="692251"/>
                  </a:moveTo>
                  <a:cubicBezTo>
                    <a:pt x="1075209" y="692251"/>
                    <a:pt x="1083584" y="695893"/>
                    <a:pt x="1090467" y="703178"/>
                  </a:cubicBezTo>
                  <a:cubicBezTo>
                    <a:pt x="1097351" y="710463"/>
                    <a:pt x="1100964" y="721103"/>
                    <a:pt x="1101308" y="735099"/>
                  </a:cubicBezTo>
                  <a:lnTo>
                    <a:pt x="1029034" y="735099"/>
                  </a:lnTo>
                  <a:cubicBezTo>
                    <a:pt x="1028919" y="721906"/>
                    <a:pt x="1032303" y="711467"/>
                    <a:pt x="1039187" y="703780"/>
                  </a:cubicBezTo>
                  <a:cubicBezTo>
                    <a:pt x="1046070" y="696094"/>
                    <a:pt x="1054789" y="692251"/>
                    <a:pt x="1065343" y="692251"/>
                  </a:cubicBezTo>
                  <a:close/>
                  <a:moveTo>
                    <a:pt x="1062418" y="655253"/>
                  </a:moveTo>
                  <a:cubicBezTo>
                    <a:pt x="1038211" y="655253"/>
                    <a:pt x="1018193" y="663828"/>
                    <a:pt x="1002361" y="680979"/>
                  </a:cubicBezTo>
                  <a:cubicBezTo>
                    <a:pt x="986529" y="698130"/>
                    <a:pt x="978614" y="721849"/>
                    <a:pt x="978614" y="752135"/>
                  </a:cubicBezTo>
                  <a:cubicBezTo>
                    <a:pt x="978614" y="777489"/>
                    <a:pt x="984636" y="798483"/>
                    <a:pt x="996682" y="815118"/>
                  </a:cubicBezTo>
                  <a:cubicBezTo>
                    <a:pt x="1011940" y="835882"/>
                    <a:pt x="1035458" y="846265"/>
                    <a:pt x="1067236" y="846265"/>
                  </a:cubicBezTo>
                  <a:cubicBezTo>
                    <a:pt x="1087312" y="846265"/>
                    <a:pt x="1104033" y="841647"/>
                    <a:pt x="1117398" y="832412"/>
                  </a:cubicBezTo>
                  <a:cubicBezTo>
                    <a:pt x="1130763" y="823177"/>
                    <a:pt x="1140543" y="809726"/>
                    <a:pt x="1146738" y="792059"/>
                  </a:cubicBezTo>
                  <a:lnTo>
                    <a:pt x="1098555" y="783971"/>
                  </a:lnTo>
                  <a:cubicBezTo>
                    <a:pt x="1095916" y="793148"/>
                    <a:pt x="1092016" y="799802"/>
                    <a:pt x="1086854" y="803932"/>
                  </a:cubicBezTo>
                  <a:cubicBezTo>
                    <a:pt x="1081691" y="808062"/>
                    <a:pt x="1075324" y="810127"/>
                    <a:pt x="1067752" y="810127"/>
                  </a:cubicBezTo>
                  <a:cubicBezTo>
                    <a:pt x="1056624" y="810127"/>
                    <a:pt x="1047332" y="806141"/>
                    <a:pt x="1039875" y="798168"/>
                  </a:cubicBezTo>
                  <a:cubicBezTo>
                    <a:pt x="1032418" y="790194"/>
                    <a:pt x="1028518" y="779038"/>
                    <a:pt x="1028173" y="764697"/>
                  </a:cubicBezTo>
                  <a:lnTo>
                    <a:pt x="1149319" y="764697"/>
                  </a:lnTo>
                  <a:cubicBezTo>
                    <a:pt x="1150008" y="727642"/>
                    <a:pt x="1142493" y="700138"/>
                    <a:pt x="1126777" y="682184"/>
                  </a:cubicBezTo>
                  <a:cubicBezTo>
                    <a:pt x="1111060" y="664230"/>
                    <a:pt x="1089607" y="655253"/>
                    <a:pt x="1062418" y="655253"/>
                  </a:cubicBezTo>
                  <a:close/>
                  <a:moveTo>
                    <a:pt x="859295" y="655253"/>
                  </a:moveTo>
                  <a:cubicBezTo>
                    <a:pt x="833024" y="655253"/>
                    <a:pt x="813636" y="660645"/>
                    <a:pt x="801131" y="671429"/>
                  </a:cubicBezTo>
                  <a:cubicBezTo>
                    <a:pt x="788627" y="682213"/>
                    <a:pt x="782374" y="695520"/>
                    <a:pt x="782374" y="711352"/>
                  </a:cubicBezTo>
                  <a:cubicBezTo>
                    <a:pt x="782374" y="728904"/>
                    <a:pt x="789602" y="742614"/>
                    <a:pt x="804057" y="752480"/>
                  </a:cubicBezTo>
                  <a:cubicBezTo>
                    <a:pt x="814496" y="759592"/>
                    <a:pt x="839219" y="767451"/>
                    <a:pt x="878224" y="776055"/>
                  </a:cubicBezTo>
                  <a:cubicBezTo>
                    <a:pt x="886599" y="778005"/>
                    <a:pt x="891991" y="780128"/>
                    <a:pt x="894400" y="782422"/>
                  </a:cubicBezTo>
                  <a:cubicBezTo>
                    <a:pt x="896694" y="784831"/>
                    <a:pt x="897842" y="787871"/>
                    <a:pt x="897842" y="791542"/>
                  </a:cubicBezTo>
                  <a:cubicBezTo>
                    <a:pt x="897842" y="796934"/>
                    <a:pt x="895719" y="801236"/>
                    <a:pt x="891475" y="804449"/>
                  </a:cubicBezTo>
                  <a:cubicBezTo>
                    <a:pt x="885165" y="809037"/>
                    <a:pt x="875758" y="811332"/>
                    <a:pt x="863253" y="811332"/>
                  </a:cubicBezTo>
                  <a:cubicBezTo>
                    <a:pt x="851896" y="811332"/>
                    <a:pt x="843062" y="808894"/>
                    <a:pt x="836752" y="804018"/>
                  </a:cubicBezTo>
                  <a:cubicBezTo>
                    <a:pt x="830443" y="799143"/>
                    <a:pt x="826255" y="792001"/>
                    <a:pt x="824190" y="782594"/>
                  </a:cubicBezTo>
                  <a:lnTo>
                    <a:pt x="775663" y="789994"/>
                  </a:lnTo>
                  <a:cubicBezTo>
                    <a:pt x="780137" y="807317"/>
                    <a:pt x="789630" y="821026"/>
                    <a:pt x="804143" y="831121"/>
                  </a:cubicBezTo>
                  <a:cubicBezTo>
                    <a:pt x="818655" y="841217"/>
                    <a:pt x="838358" y="846265"/>
                    <a:pt x="863253" y="846265"/>
                  </a:cubicBezTo>
                  <a:cubicBezTo>
                    <a:pt x="890672" y="846265"/>
                    <a:pt x="911379" y="840242"/>
                    <a:pt x="925375" y="828196"/>
                  </a:cubicBezTo>
                  <a:cubicBezTo>
                    <a:pt x="939371" y="816150"/>
                    <a:pt x="946369" y="801753"/>
                    <a:pt x="946369" y="785003"/>
                  </a:cubicBezTo>
                  <a:cubicBezTo>
                    <a:pt x="946369" y="769631"/>
                    <a:pt x="941321" y="757642"/>
                    <a:pt x="931226" y="749038"/>
                  </a:cubicBezTo>
                  <a:cubicBezTo>
                    <a:pt x="921015" y="740549"/>
                    <a:pt x="903033" y="733378"/>
                    <a:pt x="877278" y="727528"/>
                  </a:cubicBezTo>
                  <a:cubicBezTo>
                    <a:pt x="851523" y="721677"/>
                    <a:pt x="836466" y="717145"/>
                    <a:pt x="832106" y="713933"/>
                  </a:cubicBezTo>
                  <a:cubicBezTo>
                    <a:pt x="828894" y="711524"/>
                    <a:pt x="827288" y="708599"/>
                    <a:pt x="827288" y="705157"/>
                  </a:cubicBezTo>
                  <a:cubicBezTo>
                    <a:pt x="827288" y="701142"/>
                    <a:pt x="829123" y="697872"/>
                    <a:pt x="832794" y="695348"/>
                  </a:cubicBezTo>
                  <a:cubicBezTo>
                    <a:pt x="838301" y="691792"/>
                    <a:pt x="847422" y="690014"/>
                    <a:pt x="860156" y="690014"/>
                  </a:cubicBezTo>
                  <a:cubicBezTo>
                    <a:pt x="870251" y="690014"/>
                    <a:pt x="878023" y="691907"/>
                    <a:pt x="883473" y="695692"/>
                  </a:cubicBezTo>
                  <a:cubicBezTo>
                    <a:pt x="888922" y="699478"/>
                    <a:pt x="892622" y="704928"/>
                    <a:pt x="894572" y="712040"/>
                  </a:cubicBezTo>
                  <a:lnTo>
                    <a:pt x="940174" y="703608"/>
                  </a:lnTo>
                  <a:cubicBezTo>
                    <a:pt x="935585" y="687662"/>
                    <a:pt x="927210" y="675616"/>
                    <a:pt x="915050" y="667471"/>
                  </a:cubicBezTo>
                  <a:cubicBezTo>
                    <a:pt x="902889" y="659326"/>
                    <a:pt x="884304" y="655253"/>
                    <a:pt x="859295" y="655253"/>
                  </a:cubicBezTo>
                  <a:close/>
                  <a:moveTo>
                    <a:pt x="743842" y="655253"/>
                  </a:moveTo>
                  <a:cubicBezTo>
                    <a:pt x="736041" y="655253"/>
                    <a:pt x="729071" y="657203"/>
                    <a:pt x="722934" y="661104"/>
                  </a:cubicBezTo>
                  <a:cubicBezTo>
                    <a:pt x="716796" y="665004"/>
                    <a:pt x="709884" y="673092"/>
                    <a:pt x="702198" y="685367"/>
                  </a:cubicBezTo>
                  <a:lnTo>
                    <a:pt x="702198" y="659383"/>
                  </a:lnTo>
                  <a:lnTo>
                    <a:pt x="657284" y="659383"/>
                  </a:lnTo>
                  <a:lnTo>
                    <a:pt x="657284" y="842135"/>
                  </a:lnTo>
                  <a:lnTo>
                    <a:pt x="705639" y="842135"/>
                  </a:lnTo>
                  <a:lnTo>
                    <a:pt x="705639" y="785692"/>
                  </a:lnTo>
                  <a:cubicBezTo>
                    <a:pt x="705639" y="754602"/>
                    <a:pt x="706987" y="734182"/>
                    <a:pt x="709683" y="724430"/>
                  </a:cubicBezTo>
                  <a:cubicBezTo>
                    <a:pt x="712379" y="714679"/>
                    <a:pt x="716079" y="707939"/>
                    <a:pt x="720783" y="704210"/>
                  </a:cubicBezTo>
                  <a:cubicBezTo>
                    <a:pt x="725486" y="700482"/>
                    <a:pt x="731222" y="698618"/>
                    <a:pt x="737991" y="698618"/>
                  </a:cubicBezTo>
                  <a:cubicBezTo>
                    <a:pt x="744989" y="698618"/>
                    <a:pt x="752561" y="701256"/>
                    <a:pt x="760706" y="706534"/>
                  </a:cubicBezTo>
                  <a:lnTo>
                    <a:pt x="775677" y="664373"/>
                  </a:lnTo>
                  <a:cubicBezTo>
                    <a:pt x="765467" y="658293"/>
                    <a:pt x="754855" y="655253"/>
                    <a:pt x="743842" y="655253"/>
                  </a:cubicBezTo>
                  <a:close/>
                  <a:moveTo>
                    <a:pt x="523218" y="655253"/>
                  </a:moveTo>
                  <a:cubicBezTo>
                    <a:pt x="505322" y="655253"/>
                    <a:pt x="489117" y="659211"/>
                    <a:pt x="474605" y="667127"/>
                  </a:cubicBezTo>
                  <a:cubicBezTo>
                    <a:pt x="460092" y="675043"/>
                    <a:pt x="448878" y="686515"/>
                    <a:pt x="440963" y="701543"/>
                  </a:cubicBezTo>
                  <a:cubicBezTo>
                    <a:pt x="433047" y="716572"/>
                    <a:pt x="429089" y="732117"/>
                    <a:pt x="429089" y="748178"/>
                  </a:cubicBezTo>
                  <a:cubicBezTo>
                    <a:pt x="429089" y="769172"/>
                    <a:pt x="433047" y="786982"/>
                    <a:pt x="440963" y="801609"/>
                  </a:cubicBezTo>
                  <a:cubicBezTo>
                    <a:pt x="448878" y="816236"/>
                    <a:pt x="460437" y="827336"/>
                    <a:pt x="475637" y="834907"/>
                  </a:cubicBezTo>
                  <a:cubicBezTo>
                    <a:pt x="490838" y="842479"/>
                    <a:pt x="506813" y="846265"/>
                    <a:pt x="523562" y="846265"/>
                  </a:cubicBezTo>
                  <a:cubicBezTo>
                    <a:pt x="550637" y="846265"/>
                    <a:pt x="573093" y="837173"/>
                    <a:pt x="590933" y="818990"/>
                  </a:cubicBezTo>
                  <a:cubicBezTo>
                    <a:pt x="608772" y="800806"/>
                    <a:pt x="617691" y="777891"/>
                    <a:pt x="617691" y="750243"/>
                  </a:cubicBezTo>
                  <a:cubicBezTo>
                    <a:pt x="617691" y="722824"/>
                    <a:pt x="608858" y="700138"/>
                    <a:pt x="591191" y="682184"/>
                  </a:cubicBezTo>
                  <a:cubicBezTo>
                    <a:pt x="573524" y="664230"/>
                    <a:pt x="550866" y="655253"/>
                    <a:pt x="523218" y="655253"/>
                  </a:cubicBezTo>
                  <a:close/>
                  <a:moveTo>
                    <a:pt x="234208" y="632538"/>
                  </a:moveTo>
                  <a:lnTo>
                    <a:pt x="257095" y="632538"/>
                  </a:lnTo>
                  <a:cubicBezTo>
                    <a:pt x="277859" y="632538"/>
                    <a:pt x="291798" y="633341"/>
                    <a:pt x="298911" y="634947"/>
                  </a:cubicBezTo>
                  <a:cubicBezTo>
                    <a:pt x="308433" y="637012"/>
                    <a:pt x="316291" y="640970"/>
                    <a:pt x="322486" y="646821"/>
                  </a:cubicBezTo>
                  <a:cubicBezTo>
                    <a:pt x="328681" y="652672"/>
                    <a:pt x="333499" y="660817"/>
                    <a:pt x="336941" y="671257"/>
                  </a:cubicBezTo>
                  <a:cubicBezTo>
                    <a:pt x="340383" y="681696"/>
                    <a:pt x="342104" y="696668"/>
                    <a:pt x="342104" y="716170"/>
                  </a:cubicBezTo>
                  <a:cubicBezTo>
                    <a:pt x="342104" y="735673"/>
                    <a:pt x="340383" y="751074"/>
                    <a:pt x="336941" y="762374"/>
                  </a:cubicBezTo>
                  <a:cubicBezTo>
                    <a:pt x="333499" y="773674"/>
                    <a:pt x="329054" y="781791"/>
                    <a:pt x="323605" y="786724"/>
                  </a:cubicBezTo>
                  <a:cubicBezTo>
                    <a:pt x="318155" y="791657"/>
                    <a:pt x="311301" y="795156"/>
                    <a:pt x="303041" y="797221"/>
                  </a:cubicBezTo>
                  <a:cubicBezTo>
                    <a:pt x="296731" y="798827"/>
                    <a:pt x="286464" y="799630"/>
                    <a:pt x="272238" y="799630"/>
                  </a:cubicBezTo>
                  <a:lnTo>
                    <a:pt x="234208" y="799630"/>
                  </a:lnTo>
                  <a:close/>
                  <a:moveTo>
                    <a:pt x="1243514" y="594852"/>
                  </a:moveTo>
                  <a:lnTo>
                    <a:pt x="1194986" y="623074"/>
                  </a:lnTo>
                  <a:lnTo>
                    <a:pt x="1194986" y="659383"/>
                  </a:lnTo>
                  <a:lnTo>
                    <a:pt x="1172788" y="659383"/>
                  </a:lnTo>
                  <a:lnTo>
                    <a:pt x="1172788" y="697929"/>
                  </a:lnTo>
                  <a:lnTo>
                    <a:pt x="1194986" y="697929"/>
                  </a:lnTo>
                  <a:lnTo>
                    <a:pt x="1194986" y="777604"/>
                  </a:lnTo>
                  <a:cubicBezTo>
                    <a:pt x="1194986" y="794697"/>
                    <a:pt x="1195503" y="806055"/>
                    <a:pt x="1196535" y="811676"/>
                  </a:cubicBezTo>
                  <a:cubicBezTo>
                    <a:pt x="1197797" y="819592"/>
                    <a:pt x="1200063" y="825873"/>
                    <a:pt x="1203332" y="830519"/>
                  </a:cubicBezTo>
                  <a:cubicBezTo>
                    <a:pt x="1206602" y="835165"/>
                    <a:pt x="1211736" y="838951"/>
                    <a:pt x="1218734" y="841877"/>
                  </a:cubicBezTo>
                  <a:cubicBezTo>
                    <a:pt x="1225732" y="844802"/>
                    <a:pt x="1233590" y="846265"/>
                    <a:pt x="1242309" y="846265"/>
                  </a:cubicBezTo>
                  <a:cubicBezTo>
                    <a:pt x="1256535" y="846265"/>
                    <a:pt x="1269269" y="843855"/>
                    <a:pt x="1280511" y="839037"/>
                  </a:cubicBezTo>
                  <a:lnTo>
                    <a:pt x="1276381" y="801523"/>
                  </a:lnTo>
                  <a:cubicBezTo>
                    <a:pt x="1267892" y="804621"/>
                    <a:pt x="1261410" y="806169"/>
                    <a:pt x="1256936" y="806169"/>
                  </a:cubicBezTo>
                  <a:cubicBezTo>
                    <a:pt x="1253724" y="806169"/>
                    <a:pt x="1250999" y="805366"/>
                    <a:pt x="1248762" y="803760"/>
                  </a:cubicBezTo>
                  <a:cubicBezTo>
                    <a:pt x="1246525" y="802154"/>
                    <a:pt x="1245091" y="800118"/>
                    <a:pt x="1244460" y="797651"/>
                  </a:cubicBezTo>
                  <a:cubicBezTo>
                    <a:pt x="1243829" y="795185"/>
                    <a:pt x="1243514" y="786495"/>
                    <a:pt x="1243514" y="771581"/>
                  </a:cubicBezTo>
                  <a:lnTo>
                    <a:pt x="1243514" y="697929"/>
                  </a:lnTo>
                  <a:lnTo>
                    <a:pt x="1276554" y="697929"/>
                  </a:lnTo>
                  <a:lnTo>
                    <a:pt x="1276554" y="659383"/>
                  </a:lnTo>
                  <a:lnTo>
                    <a:pt x="1243514" y="659383"/>
                  </a:lnTo>
                  <a:close/>
                  <a:moveTo>
                    <a:pt x="183271" y="589862"/>
                  </a:moveTo>
                  <a:lnTo>
                    <a:pt x="183271" y="842135"/>
                  </a:lnTo>
                  <a:lnTo>
                    <a:pt x="279121" y="842135"/>
                  </a:lnTo>
                  <a:cubicBezTo>
                    <a:pt x="297936" y="842135"/>
                    <a:pt x="312964" y="840356"/>
                    <a:pt x="324207" y="836800"/>
                  </a:cubicBezTo>
                  <a:cubicBezTo>
                    <a:pt x="339236" y="831982"/>
                    <a:pt x="351167" y="825271"/>
                    <a:pt x="360000" y="816666"/>
                  </a:cubicBezTo>
                  <a:cubicBezTo>
                    <a:pt x="371702" y="805309"/>
                    <a:pt x="380707" y="790453"/>
                    <a:pt x="387017" y="772097"/>
                  </a:cubicBezTo>
                  <a:cubicBezTo>
                    <a:pt x="392180" y="757069"/>
                    <a:pt x="394761" y="739172"/>
                    <a:pt x="394761" y="718407"/>
                  </a:cubicBezTo>
                  <a:cubicBezTo>
                    <a:pt x="394761" y="694775"/>
                    <a:pt x="392007" y="674899"/>
                    <a:pt x="386501" y="658781"/>
                  </a:cubicBezTo>
                  <a:cubicBezTo>
                    <a:pt x="380994" y="642662"/>
                    <a:pt x="372964" y="629039"/>
                    <a:pt x="362409" y="617911"/>
                  </a:cubicBezTo>
                  <a:cubicBezTo>
                    <a:pt x="351855" y="606783"/>
                    <a:pt x="339178" y="599039"/>
                    <a:pt x="324379" y="594680"/>
                  </a:cubicBezTo>
                  <a:cubicBezTo>
                    <a:pt x="313366" y="591468"/>
                    <a:pt x="297362" y="589862"/>
                    <a:pt x="276368" y="589862"/>
                  </a:cubicBezTo>
                  <a:close/>
                  <a:moveTo>
                    <a:pt x="737858" y="0"/>
                  </a:moveTo>
                  <a:cubicBezTo>
                    <a:pt x="1145366" y="0"/>
                    <a:pt x="1475716" y="319040"/>
                    <a:pt x="1475716" y="712596"/>
                  </a:cubicBezTo>
                  <a:cubicBezTo>
                    <a:pt x="1475716" y="1106152"/>
                    <a:pt x="1145366" y="1425192"/>
                    <a:pt x="737858" y="1425192"/>
                  </a:cubicBezTo>
                  <a:cubicBezTo>
                    <a:pt x="330350" y="1425192"/>
                    <a:pt x="0" y="1106152"/>
                    <a:pt x="0" y="712596"/>
                  </a:cubicBezTo>
                  <a:cubicBezTo>
                    <a:pt x="0" y="319040"/>
                    <a:pt x="330350" y="0"/>
                    <a:pt x="737858" y="0"/>
                  </a:cubicBezTo>
                  <a:close/>
                </a:path>
              </a:pathLst>
            </a:custGeom>
            <a:ln w="53975" cap="rnd">
              <a:solidFill>
                <a:schemeClr val="bg1"/>
              </a:solidFill>
              <a:prstDash val="solid"/>
            </a:ln>
            <a:effectLst>
              <a:outerShdw sx="1000" sy="1000" algn="bl" rotWithShape="0">
                <a:srgbClr val="000000"/>
              </a:outerShdw>
            </a:effectLst>
          </p:spPr>
        </p:pic>
      </p:grpSp>
      <p:grpSp>
        <p:nvGrpSpPr>
          <p:cNvPr id="56" name="Group 55">
            <a:extLst>
              <a:ext uri="{FF2B5EF4-FFF2-40B4-BE49-F238E27FC236}">
                <a16:creationId xmlns:a16="http://schemas.microsoft.com/office/drawing/2014/main" id="{43369E47-72D1-2894-C954-E64191E1C71B}"/>
              </a:ext>
            </a:extLst>
          </p:cNvPr>
          <p:cNvGrpSpPr/>
          <p:nvPr/>
        </p:nvGrpSpPr>
        <p:grpSpPr>
          <a:xfrm>
            <a:off x="-1322149" y="4639828"/>
            <a:ext cx="1077588" cy="1022154"/>
            <a:chOff x="169335" y="5554541"/>
            <a:chExt cx="1293106" cy="1226585"/>
          </a:xfrm>
        </p:grpSpPr>
        <p:sp>
          <p:nvSpPr>
            <p:cNvPr id="59" name="Oval 58">
              <a:extLst>
                <a:ext uri="{FF2B5EF4-FFF2-40B4-BE49-F238E27FC236}">
                  <a16:creationId xmlns:a16="http://schemas.microsoft.com/office/drawing/2014/main" id="{C8737CFD-74D6-B451-A387-833D6CAAFE5E}"/>
                </a:ext>
              </a:extLst>
            </p:cNvPr>
            <p:cNvSpPr/>
            <p:nvPr/>
          </p:nvSpPr>
          <p:spPr>
            <a:xfrm>
              <a:off x="215217" y="5646775"/>
              <a:ext cx="1218327" cy="1049580"/>
            </a:xfrm>
            <a:prstGeom prst="ellipse">
              <a:avLst/>
            </a:prstGeom>
            <a:solidFill>
              <a:schemeClr val="bg1"/>
            </a:solidFill>
            <a:ln w="539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sz="1500">
                <a:solidFill>
                  <a:prstClr val="white"/>
                </a:solidFill>
                <a:latin typeface="Calibri" panose="020F0502020204030204"/>
              </a:endParaRPr>
            </a:p>
          </p:txBody>
        </p:sp>
        <p:pic>
          <p:nvPicPr>
            <p:cNvPr id="60" name="Picture 59">
              <a:extLst>
                <a:ext uri="{FF2B5EF4-FFF2-40B4-BE49-F238E27FC236}">
                  <a16:creationId xmlns:a16="http://schemas.microsoft.com/office/drawing/2014/main" id="{6F28678E-B6BA-B6BD-E380-A72C7E5A0076}"/>
                </a:ext>
              </a:extLst>
            </p:cNvPr>
            <p:cNvPicPr>
              <a:picLocks noChangeAspect="1" noChangeArrowheads="1"/>
            </p:cNvPicPr>
            <p:nvPr/>
          </p:nvPicPr>
          <p:blipFill>
            <a:blip r:embed="rId13" cstate="email">
              <a:duotone>
                <a:prstClr val="black"/>
                <a:schemeClr val="accent6">
                  <a:lumMod val="75000"/>
                  <a:tint val="45000"/>
                  <a:satMod val="400000"/>
                </a:schemeClr>
              </a:duotone>
              <a:extLst>
                <a:ext uri="{28A0092B-C50C-407E-A947-70E740481C1C}">
                  <a14:useLocalDpi xmlns:a14="http://schemas.microsoft.com/office/drawing/2010/main"/>
                </a:ext>
              </a:extLst>
            </a:blip>
            <a:srcRect/>
            <a:stretch/>
          </p:blipFill>
          <p:spPr bwMode="auto">
            <a:xfrm>
              <a:off x="169335" y="5554541"/>
              <a:ext cx="1293106" cy="1226585"/>
            </a:xfrm>
            <a:custGeom>
              <a:avLst/>
              <a:gdLst/>
              <a:ahLst/>
              <a:cxnLst/>
              <a:rect l="l" t="t" r="r" b="b"/>
              <a:pathLst>
                <a:path w="1587684" h="1470190">
                  <a:moveTo>
                    <a:pt x="1186786" y="717625"/>
                  </a:moveTo>
                  <a:cubicBezTo>
                    <a:pt x="1198252" y="717625"/>
                    <a:pt x="1207985" y="721858"/>
                    <a:pt x="1215984" y="730325"/>
                  </a:cubicBezTo>
                  <a:cubicBezTo>
                    <a:pt x="1223984" y="738791"/>
                    <a:pt x="1228183" y="751157"/>
                    <a:pt x="1228583" y="767422"/>
                  </a:cubicBezTo>
                  <a:lnTo>
                    <a:pt x="1144588" y="767422"/>
                  </a:lnTo>
                  <a:cubicBezTo>
                    <a:pt x="1144455" y="752090"/>
                    <a:pt x="1148388" y="739957"/>
                    <a:pt x="1156388" y="731025"/>
                  </a:cubicBezTo>
                  <a:cubicBezTo>
                    <a:pt x="1164387" y="722092"/>
                    <a:pt x="1174520" y="717625"/>
                    <a:pt x="1186786" y="717625"/>
                  </a:cubicBezTo>
                  <a:close/>
                  <a:moveTo>
                    <a:pt x="1307192" y="679428"/>
                  </a:moveTo>
                  <a:lnTo>
                    <a:pt x="1380588" y="782421"/>
                  </a:lnTo>
                  <a:lnTo>
                    <a:pt x="1303993" y="891815"/>
                  </a:lnTo>
                  <a:lnTo>
                    <a:pt x="1369789" y="891815"/>
                  </a:lnTo>
                  <a:lnTo>
                    <a:pt x="1413386" y="826019"/>
                  </a:lnTo>
                  <a:lnTo>
                    <a:pt x="1456583" y="891815"/>
                  </a:lnTo>
                  <a:lnTo>
                    <a:pt x="1525579" y="891815"/>
                  </a:lnTo>
                  <a:lnTo>
                    <a:pt x="1446984" y="780022"/>
                  </a:lnTo>
                  <a:lnTo>
                    <a:pt x="1518980" y="679428"/>
                  </a:lnTo>
                  <a:lnTo>
                    <a:pt x="1452984" y="679428"/>
                  </a:lnTo>
                  <a:lnTo>
                    <a:pt x="1413386" y="737824"/>
                  </a:lnTo>
                  <a:lnTo>
                    <a:pt x="1375788" y="679428"/>
                  </a:lnTo>
                  <a:close/>
                  <a:moveTo>
                    <a:pt x="396341" y="679428"/>
                  </a:moveTo>
                  <a:lnTo>
                    <a:pt x="396341" y="813820"/>
                  </a:lnTo>
                  <a:cubicBezTo>
                    <a:pt x="396341" y="833818"/>
                    <a:pt x="398874" y="849484"/>
                    <a:pt x="403940" y="860817"/>
                  </a:cubicBezTo>
                  <a:cubicBezTo>
                    <a:pt x="409007" y="872149"/>
                    <a:pt x="417206" y="880949"/>
                    <a:pt x="428539" y="887215"/>
                  </a:cubicBezTo>
                  <a:cubicBezTo>
                    <a:pt x="439872" y="893481"/>
                    <a:pt x="452671" y="896614"/>
                    <a:pt x="466937" y="896614"/>
                  </a:cubicBezTo>
                  <a:cubicBezTo>
                    <a:pt x="480936" y="896614"/>
                    <a:pt x="494235" y="893348"/>
                    <a:pt x="506834" y="886815"/>
                  </a:cubicBezTo>
                  <a:cubicBezTo>
                    <a:pt x="519433" y="880282"/>
                    <a:pt x="529599" y="871349"/>
                    <a:pt x="537332" y="860017"/>
                  </a:cubicBezTo>
                  <a:lnTo>
                    <a:pt x="537332" y="891815"/>
                  </a:lnTo>
                  <a:lnTo>
                    <a:pt x="589529" y="891815"/>
                  </a:lnTo>
                  <a:lnTo>
                    <a:pt x="589529" y="679428"/>
                  </a:lnTo>
                  <a:lnTo>
                    <a:pt x="533333" y="679428"/>
                  </a:lnTo>
                  <a:lnTo>
                    <a:pt x="533333" y="769022"/>
                  </a:lnTo>
                  <a:cubicBezTo>
                    <a:pt x="533333" y="799420"/>
                    <a:pt x="531933" y="818519"/>
                    <a:pt x="529133" y="826319"/>
                  </a:cubicBezTo>
                  <a:cubicBezTo>
                    <a:pt x="526333" y="834118"/>
                    <a:pt x="521133" y="840651"/>
                    <a:pt x="513534" y="845918"/>
                  </a:cubicBezTo>
                  <a:cubicBezTo>
                    <a:pt x="505934" y="851184"/>
                    <a:pt x="497335" y="853817"/>
                    <a:pt x="487735" y="853817"/>
                  </a:cubicBezTo>
                  <a:cubicBezTo>
                    <a:pt x="479336" y="853817"/>
                    <a:pt x="472403" y="851851"/>
                    <a:pt x="466937" y="847917"/>
                  </a:cubicBezTo>
                  <a:cubicBezTo>
                    <a:pt x="461470" y="843984"/>
                    <a:pt x="457704" y="838651"/>
                    <a:pt x="455637" y="831918"/>
                  </a:cubicBezTo>
                  <a:cubicBezTo>
                    <a:pt x="453571" y="825185"/>
                    <a:pt x="452537" y="806887"/>
                    <a:pt x="452537" y="777022"/>
                  </a:cubicBezTo>
                  <a:lnTo>
                    <a:pt x="452537" y="679428"/>
                  </a:lnTo>
                  <a:close/>
                  <a:moveTo>
                    <a:pt x="1183386" y="674628"/>
                  </a:moveTo>
                  <a:cubicBezTo>
                    <a:pt x="1155254" y="674628"/>
                    <a:pt x="1131989" y="684594"/>
                    <a:pt x="1113590" y="704526"/>
                  </a:cubicBezTo>
                  <a:cubicBezTo>
                    <a:pt x="1095191" y="724458"/>
                    <a:pt x="1085992" y="752023"/>
                    <a:pt x="1085992" y="787221"/>
                  </a:cubicBezTo>
                  <a:cubicBezTo>
                    <a:pt x="1085992" y="816686"/>
                    <a:pt x="1092992" y="841084"/>
                    <a:pt x="1106991" y="860417"/>
                  </a:cubicBezTo>
                  <a:cubicBezTo>
                    <a:pt x="1124723" y="884549"/>
                    <a:pt x="1152055" y="896614"/>
                    <a:pt x="1188986" y="896614"/>
                  </a:cubicBezTo>
                  <a:cubicBezTo>
                    <a:pt x="1212318" y="896614"/>
                    <a:pt x="1231750" y="891248"/>
                    <a:pt x="1247282" y="880515"/>
                  </a:cubicBezTo>
                  <a:cubicBezTo>
                    <a:pt x="1262814" y="869783"/>
                    <a:pt x="1274180" y="854150"/>
                    <a:pt x="1281380" y="833618"/>
                  </a:cubicBezTo>
                  <a:lnTo>
                    <a:pt x="1225383" y="824219"/>
                  </a:lnTo>
                  <a:cubicBezTo>
                    <a:pt x="1222317" y="834885"/>
                    <a:pt x="1217784" y="842618"/>
                    <a:pt x="1211784" y="847417"/>
                  </a:cubicBezTo>
                  <a:cubicBezTo>
                    <a:pt x="1205785" y="852217"/>
                    <a:pt x="1198385" y="854617"/>
                    <a:pt x="1189586" y="854617"/>
                  </a:cubicBezTo>
                  <a:cubicBezTo>
                    <a:pt x="1176653" y="854617"/>
                    <a:pt x="1165854" y="849984"/>
                    <a:pt x="1157188" y="840718"/>
                  </a:cubicBezTo>
                  <a:cubicBezTo>
                    <a:pt x="1148521" y="831452"/>
                    <a:pt x="1143988" y="818486"/>
                    <a:pt x="1143588" y="801820"/>
                  </a:cubicBezTo>
                  <a:lnTo>
                    <a:pt x="1284380" y="801820"/>
                  </a:lnTo>
                  <a:cubicBezTo>
                    <a:pt x="1285180" y="758756"/>
                    <a:pt x="1276447" y="726792"/>
                    <a:pt x="1258181" y="705926"/>
                  </a:cubicBezTo>
                  <a:cubicBezTo>
                    <a:pt x="1239916" y="685061"/>
                    <a:pt x="1214984" y="674628"/>
                    <a:pt x="1183386" y="674628"/>
                  </a:cubicBezTo>
                  <a:close/>
                  <a:moveTo>
                    <a:pt x="951186" y="674628"/>
                  </a:moveTo>
                  <a:cubicBezTo>
                    <a:pt x="920655" y="674628"/>
                    <a:pt x="898123" y="680894"/>
                    <a:pt x="883590" y="693427"/>
                  </a:cubicBezTo>
                  <a:cubicBezTo>
                    <a:pt x="869058" y="705959"/>
                    <a:pt x="861792" y="721425"/>
                    <a:pt x="861792" y="739824"/>
                  </a:cubicBezTo>
                  <a:cubicBezTo>
                    <a:pt x="861792" y="760223"/>
                    <a:pt x="870191" y="776155"/>
                    <a:pt x="886990" y="787621"/>
                  </a:cubicBezTo>
                  <a:cubicBezTo>
                    <a:pt x="899123" y="795887"/>
                    <a:pt x="927854" y="805020"/>
                    <a:pt x="973185" y="815019"/>
                  </a:cubicBezTo>
                  <a:cubicBezTo>
                    <a:pt x="982918" y="817286"/>
                    <a:pt x="989184" y="819752"/>
                    <a:pt x="991984" y="822419"/>
                  </a:cubicBezTo>
                  <a:cubicBezTo>
                    <a:pt x="994650" y="825219"/>
                    <a:pt x="995983" y="828752"/>
                    <a:pt x="995983" y="833018"/>
                  </a:cubicBezTo>
                  <a:cubicBezTo>
                    <a:pt x="995983" y="839285"/>
                    <a:pt x="993517" y="844284"/>
                    <a:pt x="988584" y="848017"/>
                  </a:cubicBezTo>
                  <a:cubicBezTo>
                    <a:pt x="981251" y="853350"/>
                    <a:pt x="970318" y="856017"/>
                    <a:pt x="955786" y="856017"/>
                  </a:cubicBezTo>
                  <a:cubicBezTo>
                    <a:pt x="942587" y="856017"/>
                    <a:pt x="932321" y="853184"/>
                    <a:pt x="924988" y="847517"/>
                  </a:cubicBezTo>
                  <a:cubicBezTo>
                    <a:pt x="917655" y="841851"/>
                    <a:pt x="912788" y="833552"/>
                    <a:pt x="910389" y="822619"/>
                  </a:cubicBezTo>
                  <a:lnTo>
                    <a:pt x="853992" y="831218"/>
                  </a:lnTo>
                  <a:cubicBezTo>
                    <a:pt x="859192" y="851351"/>
                    <a:pt x="870224" y="867283"/>
                    <a:pt x="887090" y="879016"/>
                  </a:cubicBezTo>
                  <a:cubicBezTo>
                    <a:pt x="903956" y="890748"/>
                    <a:pt x="926854" y="896614"/>
                    <a:pt x="955786" y="896614"/>
                  </a:cubicBezTo>
                  <a:cubicBezTo>
                    <a:pt x="987651" y="896614"/>
                    <a:pt x="1011716" y="889615"/>
                    <a:pt x="1027981" y="875616"/>
                  </a:cubicBezTo>
                  <a:cubicBezTo>
                    <a:pt x="1044247" y="861617"/>
                    <a:pt x="1052380" y="844884"/>
                    <a:pt x="1052380" y="825419"/>
                  </a:cubicBezTo>
                  <a:cubicBezTo>
                    <a:pt x="1052380" y="807553"/>
                    <a:pt x="1046514" y="793621"/>
                    <a:pt x="1034781" y="783621"/>
                  </a:cubicBezTo>
                  <a:cubicBezTo>
                    <a:pt x="1022915" y="773755"/>
                    <a:pt x="1002016" y="765422"/>
                    <a:pt x="972085" y="758623"/>
                  </a:cubicBezTo>
                  <a:cubicBezTo>
                    <a:pt x="942153" y="751823"/>
                    <a:pt x="924654" y="746557"/>
                    <a:pt x="919588" y="742824"/>
                  </a:cubicBezTo>
                  <a:cubicBezTo>
                    <a:pt x="915855" y="740024"/>
                    <a:pt x="913988" y="736624"/>
                    <a:pt x="913988" y="732624"/>
                  </a:cubicBezTo>
                  <a:cubicBezTo>
                    <a:pt x="913988" y="727958"/>
                    <a:pt x="916122" y="724158"/>
                    <a:pt x="920388" y="721225"/>
                  </a:cubicBezTo>
                  <a:cubicBezTo>
                    <a:pt x="926788" y="717092"/>
                    <a:pt x="937387" y="715026"/>
                    <a:pt x="952186" y="715026"/>
                  </a:cubicBezTo>
                  <a:cubicBezTo>
                    <a:pt x="963919" y="715026"/>
                    <a:pt x="972951" y="717225"/>
                    <a:pt x="979284" y="721625"/>
                  </a:cubicBezTo>
                  <a:cubicBezTo>
                    <a:pt x="985617" y="726025"/>
                    <a:pt x="989917" y="732358"/>
                    <a:pt x="992184" y="740624"/>
                  </a:cubicBezTo>
                  <a:lnTo>
                    <a:pt x="1045180" y="730825"/>
                  </a:lnTo>
                  <a:cubicBezTo>
                    <a:pt x="1039847" y="712292"/>
                    <a:pt x="1030115" y="698293"/>
                    <a:pt x="1015982" y="688827"/>
                  </a:cubicBezTo>
                  <a:cubicBezTo>
                    <a:pt x="1001850" y="679361"/>
                    <a:pt x="980251" y="674628"/>
                    <a:pt x="951186" y="674628"/>
                  </a:cubicBezTo>
                  <a:close/>
                  <a:moveTo>
                    <a:pt x="722586" y="674628"/>
                  </a:moveTo>
                  <a:cubicBezTo>
                    <a:pt x="692055" y="674628"/>
                    <a:pt x="669523" y="680894"/>
                    <a:pt x="654990" y="693427"/>
                  </a:cubicBezTo>
                  <a:cubicBezTo>
                    <a:pt x="640458" y="705959"/>
                    <a:pt x="633192" y="721425"/>
                    <a:pt x="633192" y="739824"/>
                  </a:cubicBezTo>
                  <a:cubicBezTo>
                    <a:pt x="633192" y="760223"/>
                    <a:pt x="641591" y="776155"/>
                    <a:pt x="658390" y="787621"/>
                  </a:cubicBezTo>
                  <a:cubicBezTo>
                    <a:pt x="670523" y="795887"/>
                    <a:pt x="699254" y="805020"/>
                    <a:pt x="744585" y="815019"/>
                  </a:cubicBezTo>
                  <a:cubicBezTo>
                    <a:pt x="754318" y="817286"/>
                    <a:pt x="760584" y="819752"/>
                    <a:pt x="763384" y="822419"/>
                  </a:cubicBezTo>
                  <a:cubicBezTo>
                    <a:pt x="766050" y="825219"/>
                    <a:pt x="767383" y="828752"/>
                    <a:pt x="767383" y="833018"/>
                  </a:cubicBezTo>
                  <a:cubicBezTo>
                    <a:pt x="767383" y="839285"/>
                    <a:pt x="764917" y="844284"/>
                    <a:pt x="759984" y="848017"/>
                  </a:cubicBezTo>
                  <a:cubicBezTo>
                    <a:pt x="752651" y="853350"/>
                    <a:pt x="741718" y="856017"/>
                    <a:pt x="727186" y="856017"/>
                  </a:cubicBezTo>
                  <a:cubicBezTo>
                    <a:pt x="713987" y="856017"/>
                    <a:pt x="703721" y="853184"/>
                    <a:pt x="696388" y="847517"/>
                  </a:cubicBezTo>
                  <a:cubicBezTo>
                    <a:pt x="689055" y="841851"/>
                    <a:pt x="684188" y="833552"/>
                    <a:pt x="681789" y="822619"/>
                  </a:cubicBezTo>
                  <a:lnTo>
                    <a:pt x="625392" y="831218"/>
                  </a:lnTo>
                  <a:cubicBezTo>
                    <a:pt x="630592" y="851351"/>
                    <a:pt x="641624" y="867283"/>
                    <a:pt x="658490" y="879016"/>
                  </a:cubicBezTo>
                  <a:cubicBezTo>
                    <a:pt x="675356" y="890748"/>
                    <a:pt x="698254" y="896614"/>
                    <a:pt x="727186" y="896614"/>
                  </a:cubicBezTo>
                  <a:cubicBezTo>
                    <a:pt x="759051" y="896614"/>
                    <a:pt x="783116" y="889615"/>
                    <a:pt x="799381" y="875616"/>
                  </a:cubicBezTo>
                  <a:cubicBezTo>
                    <a:pt x="815647" y="861617"/>
                    <a:pt x="823780" y="844884"/>
                    <a:pt x="823780" y="825419"/>
                  </a:cubicBezTo>
                  <a:cubicBezTo>
                    <a:pt x="823780" y="807553"/>
                    <a:pt x="817914" y="793621"/>
                    <a:pt x="806181" y="783621"/>
                  </a:cubicBezTo>
                  <a:cubicBezTo>
                    <a:pt x="794315" y="773755"/>
                    <a:pt x="773416" y="765422"/>
                    <a:pt x="743485" y="758623"/>
                  </a:cubicBezTo>
                  <a:cubicBezTo>
                    <a:pt x="713553" y="751823"/>
                    <a:pt x="696054" y="746557"/>
                    <a:pt x="690988" y="742824"/>
                  </a:cubicBezTo>
                  <a:cubicBezTo>
                    <a:pt x="687255" y="740024"/>
                    <a:pt x="685388" y="736624"/>
                    <a:pt x="685388" y="732624"/>
                  </a:cubicBezTo>
                  <a:cubicBezTo>
                    <a:pt x="685388" y="727958"/>
                    <a:pt x="687522" y="724158"/>
                    <a:pt x="691788" y="721225"/>
                  </a:cubicBezTo>
                  <a:cubicBezTo>
                    <a:pt x="698188" y="717092"/>
                    <a:pt x="708787" y="715026"/>
                    <a:pt x="723586" y="715026"/>
                  </a:cubicBezTo>
                  <a:cubicBezTo>
                    <a:pt x="735319" y="715026"/>
                    <a:pt x="744351" y="717225"/>
                    <a:pt x="750684" y="721625"/>
                  </a:cubicBezTo>
                  <a:cubicBezTo>
                    <a:pt x="757017" y="726025"/>
                    <a:pt x="761317" y="732358"/>
                    <a:pt x="763584" y="740624"/>
                  </a:cubicBezTo>
                  <a:lnTo>
                    <a:pt x="816580" y="730825"/>
                  </a:lnTo>
                  <a:cubicBezTo>
                    <a:pt x="811247" y="712292"/>
                    <a:pt x="801515" y="698293"/>
                    <a:pt x="787382" y="688827"/>
                  </a:cubicBezTo>
                  <a:cubicBezTo>
                    <a:pt x="773250" y="679361"/>
                    <a:pt x="751651" y="674628"/>
                    <a:pt x="722586" y="674628"/>
                  </a:cubicBezTo>
                  <a:close/>
                  <a:moveTo>
                    <a:pt x="224310" y="593633"/>
                  </a:moveTo>
                  <a:cubicBezTo>
                    <a:pt x="201778" y="593633"/>
                    <a:pt x="182545" y="597033"/>
                    <a:pt x="166613" y="603832"/>
                  </a:cubicBezTo>
                  <a:cubicBezTo>
                    <a:pt x="150681" y="610632"/>
                    <a:pt x="138481" y="620531"/>
                    <a:pt x="130015" y="633531"/>
                  </a:cubicBezTo>
                  <a:cubicBezTo>
                    <a:pt x="121549" y="646530"/>
                    <a:pt x="117316" y="660496"/>
                    <a:pt x="117316" y="675428"/>
                  </a:cubicBezTo>
                  <a:cubicBezTo>
                    <a:pt x="117316" y="698627"/>
                    <a:pt x="126316" y="718292"/>
                    <a:pt x="144314" y="734424"/>
                  </a:cubicBezTo>
                  <a:cubicBezTo>
                    <a:pt x="157114" y="745890"/>
                    <a:pt x="179379" y="755556"/>
                    <a:pt x="211110" y="763423"/>
                  </a:cubicBezTo>
                  <a:cubicBezTo>
                    <a:pt x="235776" y="769556"/>
                    <a:pt x="251575" y="773822"/>
                    <a:pt x="258507" y="776222"/>
                  </a:cubicBezTo>
                  <a:cubicBezTo>
                    <a:pt x="268640" y="779822"/>
                    <a:pt x="275740" y="784055"/>
                    <a:pt x="279806" y="788921"/>
                  </a:cubicBezTo>
                  <a:cubicBezTo>
                    <a:pt x="283873" y="793787"/>
                    <a:pt x="285906" y="799687"/>
                    <a:pt x="285906" y="806620"/>
                  </a:cubicBezTo>
                  <a:cubicBezTo>
                    <a:pt x="285906" y="817419"/>
                    <a:pt x="281073" y="826852"/>
                    <a:pt x="271407" y="834918"/>
                  </a:cubicBezTo>
                  <a:cubicBezTo>
                    <a:pt x="261741" y="842984"/>
                    <a:pt x="247375" y="847017"/>
                    <a:pt x="228309" y="847017"/>
                  </a:cubicBezTo>
                  <a:cubicBezTo>
                    <a:pt x="210310" y="847017"/>
                    <a:pt x="196011" y="842484"/>
                    <a:pt x="185412" y="833418"/>
                  </a:cubicBezTo>
                  <a:cubicBezTo>
                    <a:pt x="174813" y="824352"/>
                    <a:pt x="167780" y="810153"/>
                    <a:pt x="164313" y="790821"/>
                  </a:cubicBezTo>
                  <a:lnTo>
                    <a:pt x="106717" y="796421"/>
                  </a:lnTo>
                  <a:cubicBezTo>
                    <a:pt x="110583" y="829219"/>
                    <a:pt x="122449" y="854184"/>
                    <a:pt x="142315" y="871316"/>
                  </a:cubicBezTo>
                  <a:cubicBezTo>
                    <a:pt x="162180" y="888448"/>
                    <a:pt x="190645" y="897014"/>
                    <a:pt x="227709" y="897014"/>
                  </a:cubicBezTo>
                  <a:cubicBezTo>
                    <a:pt x="253174" y="897014"/>
                    <a:pt x="274440" y="893448"/>
                    <a:pt x="291505" y="886315"/>
                  </a:cubicBezTo>
                  <a:cubicBezTo>
                    <a:pt x="308571" y="879182"/>
                    <a:pt x="321770" y="868283"/>
                    <a:pt x="331103" y="853617"/>
                  </a:cubicBezTo>
                  <a:cubicBezTo>
                    <a:pt x="340436" y="838951"/>
                    <a:pt x="345102" y="823219"/>
                    <a:pt x="345102" y="806420"/>
                  </a:cubicBezTo>
                  <a:cubicBezTo>
                    <a:pt x="345102" y="787888"/>
                    <a:pt x="341202" y="772322"/>
                    <a:pt x="333403" y="759723"/>
                  </a:cubicBezTo>
                  <a:cubicBezTo>
                    <a:pt x="325603" y="747124"/>
                    <a:pt x="314804" y="737191"/>
                    <a:pt x="301005" y="729925"/>
                  </a:cubicBezTo>
                  <a:cubicBezTo>
                    <a:pt x="287206" y="722658"/>
                    <a:pt x="265907" y="715626"/>
                    <a:pt x="237109" y="708826"/>
                  </a:cubicBezTo>
                  <a:cubicBezTo>
                    <a:pt x="208311" y="702026"/>
                    <a:pt x="190178" y="695493"/>
                    <a:pt x="182712" y="689227"/>
                  </a:cubicBezTo>
                  <a:cubicBezTo>
                    <a:pt x="176846" y="684294"/>
                    <a:pt x="173913" y="678361"/>
                    <a:pt x="173913" y="671428"/>
                  </a:cubicBezTo>
                  <a:cubicBezTo>
                    <a:pt x="173913" y="663829"/>
                    <a:pt x="177046" y="657762"/>
                    <a:pt x="183312" y="653229"/>
                  </a:cubicBezTo>
                  <a:cubicBezTo>
                    <a:pt x="193045" y="646163"/>
                    <a:pt x="206511" y="642630"/>
                    <a:pt x="223710" y="642630"/>
                  </a:cubicBezTo>
                  <a:cubicBezTo>
                    <a:pt x="240375" y="642630"/>
                    <a:pt x="252874" y="645930"/>
                    <a:pt x="261207" y="652529"/>
                  </a:cubicBezTo>
                  <a:cubicBezTo>
                    <a:pt x="269540" y="659129"/>
                    <a:pt x="274973" y="669962"/>
                    <a:pt x="277506" y="685027"/>
                  </a:cubicBezTo>
                  <a:lnTo>
                    <a:pt x="336703" y="682428"/>
                  </a:lnTo>
                  <a:cubicBezTo>
                    <a:pt x="335769" y="655496"/>
                    <a:pt x="326003" y="633964"/>
                    <a:pt x="307405" y="617831"/>
                  </a:cubicBezTo>
                  <a:cubicBezTo>
                    <a:pt x="288806" y="601699"/>
                    <a:pt x="261107" y="593633"/>
                    <a:pt x="224310" y="593633"/>
                  </a:cubicBezTo>
                  <a:close/>
                  <a:moveTo>
                    <a:pt x="793842" y="0"/>
                  </a:moveTo>
                  <a:cubicBezTo>
                    <a:pt x="1232269" y="0"/>
                    <a:pt x="1587684" y="329113"/>
                    <a:pt x="1587684" y="735095"/>
                  </a:cubicBezTo>
                  <a:cubicBezTo>
                    <a:pt x="1587684" y="1141077"/>
                    <a:pt x="1232269" y="1470190"/>
                    <a:pt x="793842" y="1470190"/>
                  </a:cubicBezTo>
                  <a:cubicBezTo>
                    <a:pt x="355415" y="1470190"/>
                    <a:pt x="0" y="1141077"/>
                    <a:pt x="0" y="735095"/>
                  </a:cubicBezTo>
                  <a:cubicBezTo>
                    <a:pt x="0" y="329113"/>
                    <a:pt x="355415" y="0"/>
                    <a:pt x="793842" y="0"/>
                  </a:cubicBezTo>
                  <a:close/>
                </a:path>
              </a:pathLst>
            </a:custGeom>
            <a:ln w="53975" cap="rnd">
              <a:solidFill>
                <a:schemeClr val="bg1"/>
              </a:solidFill>
              <a:prstDash val="solid"/>
            </a:ln>
            <a:effectLst>
              <a:outerShdw sx="1000" sy="1000" algn="bl" rotWithShape="0">
                <a:srgbClr val="000000"/>
              </a:outerShdw>
            </a:effectLst>
            <a:extLst>
              <a:ext uri="{909E8E84-426E-40DD-AFC4-6F175D3DCCD1}">
                <a14:hiddenFill xmlns:a14="http://schemas.microsoft.com/office/drawing/2010/main">
                  <a:solidFill>
                    <a:srgbClr val="FFFFFF"/>
                  </a:solidFill>
                </a14:hiddenFill>
              </a:ext>
            </a:extLst>
          </p:spPr>
        </p:pic>
      </p:grpSp>
      <p:grpSp>
        <p:nvGrpSpPr>
          <p:cNvPr id="61" name="Group 60">
            <a:extLst>
              <a:ext uri="{FF2B5EF4-FFF2-40B4-BE49-F238E27FC236}">
                <a16:creationId xmlns:a16="http://schemas.microsoft.com/office/drawing/2014/main" id="{6C8719E9-259D-EF98-3C43-F1776B63179A}"/>
              </a:ext>
            </a:extLst>
          </p:cNvPr>
          <p:cNvGrpSpPr/>
          <p:nvPr/>
        </p:nvGrpSpPr>
        <p:grpSpPr>
          <a:xfrm>
            <a:off x="-1297302" y="3519401"/>
            <a:ext cx="1060374" cy="1020313"/>
            <a:chOff x="169335" y="4210029"/>
            <a:chExt cx="1272449" cy="1224375"/>
          </a:xfrm>
        </p:grpSpPr>
        <p:sp>
          <p:nvSpPr>
            <p:cNvPr id="68" name="Oval 67">
              <a:extLst>
                <a:ext uri="{FF2B5EF4-FFF2-40B4-BE49-F238E27FC236}">
                  <a16:creationId xmlns:a16="http://schemas.microsoft.com/office/drawing/2014/main" id="{30F37551-A104-54E3-35CB-021BE2E987CD}"/>
                </a:ext>
              </a:extLst>
            </p:cNvPr>
            <p:cNvSpPr/>
            <p:nvPr/>
          </p:nvSpPr>
          <p:spPr>
            <a:xfrm>
              <a:off x="234673" y="4305677"/>
              <a:ext cx="1155267" cy="1049580"/>
            </a:xfrm>
            <a:prstGeom prst="ellipse">
              <a:avLst/>
            </a:prstGeom>
            <a:solidFill>
              <a:schemeClr val="bg1"/>
            </a:solidFill>
            <a:ln w="539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sz="1500">
                <a:solidFill>
                  <a:prstClr val="white"/>
                </a:solidFill>
                <a:latin typeface="Calibri" panose="020F0502020204030204"/>
              </a:endParaRPr>
            </a:p>
          </p:txBody>
        </p:sp>
        <p:pic>
          <p:nvPicPr>
            <p:cNvPr id="69" name="Picture 68">
              <a:extLst>
                <a:ext uri="{FF2B5EF4-FFF2-40B4-BE49-F238E27FC236}">
                  <a16:creationId xmlns:a16="http://schemas.microsoft.com/office/drawing/2014/main" id="{50B5AF9E-E494-FFD6-F11F-F4C494351451}"/>
                </a:ext>
              </a:extLst>
            </p:cNvPr>
            <p:cNvPicPr>
              <a:picLocks noChangeAspect="1"/>
            </p:cNvPicPr>
            <p:nvPr/>
          </p:nvPicPr>
          <p:blipFill>
            <a:blip r:embed="rId14" cstate="email">
              <a:alphaModFix/>
              <a:duotone>
                <a:prstClr val="black"/>
                <a:srgbClr val="FF969E">
                  <a:tint val="45000"/>
                  <a:satMod val="400000"/>
                </a:srgbClr>
              </a:duotone>
              <a:extLst>
                <a:ext uri="{28A0092B-C50C-407E-A947-70E740481C1C}">
                  <a14:useLocalDpi xmlns:a14="http://schemas.microsoft.com/office/drawing/2010/main"/>
                </a:ext>
                <a:ext uri="{837473B0-CC2E-450A-ABE3-18F120FF3D39}">
                  <a1611:picAttrSrcUrl xmlns:a1611="http://schemas.microsoft.com/office/drawing/2016/11/main" r:id="rId15"/>
                </a:ext>
              </a:extLst>
            </a:blip>
            <a:srcRect/>
            <a:stretch/>
          </p:blipFill>
          <p:spPr>
            <a:xfrm>
              <a:off x="169335" y="4210029"/>
              <a:ext cx="1272449" cy="1224375"/>
            </a:xfrm>
            <a:custGeom>
              <a:avLst/>
              <a:gdLst/>
              <a:ahLst/>
              <a:cxnLst/>
              <a:rect l="l" t="t" r="r" b="b"/>
              <a:pathLst>
                <a:path w="1475716" h="1419962">
                  <a:moveTo>
                    <a:pt x="1041060" y="576731"/>
                  </a:moveTo>
                  <a:lnTo>
                    <a:pt x="1041060" y="869913"/>
                  </a:lnTo>
                  <a:lnTo>
                    <a:pt x="1264047" y="869913"/>
                  </a:lnTo>
                  <a:lnTo>
                    <a:pt x="1264047" y="820516"/>
                  </a:lnTo>
                  <a:lnTo>
                    <a:pt x="1100257" y="820516"/>
                  </a:lnTo>
                  <a:lnTo>
                    <a:pt x="1100257" y="740721"/>
                  </a:lnTo>
                  <a:lnTo>
                    <a:pt x="1247448" y="740721"/>
                  </a:lnTo>
                  <a:lnTo>
                    <a:pt x="1247448" y="691324"/>
                  </a:lnTo>
                  <a:lnTo>
                    <a:pt x="1100257" y="691324"/>
                  </a:lnTo>
                  <a:lnTo>
                    <a:pt x="1100257" y="626328"/>
                  </a:lnTo>
                  <a:lnTo>
                    <a:pt x="1258447" y="626328"/>
                  </a:lnTo>
                  <a:lnTo>
                    <a:pt x="1258447" y="576731"/>
                  </a:lnTo>
                  <a:close/>
                  <a:moveTo>
                    <a:pt x="764835" y="576731"/>
                  </a:moveTo>
                  <a:lnTo>
                    <a:pt x="764835" y="869913"/>
                  </a:lnTo>
                  <a:lnTo>
                    <a:pt x="987822" y="869913"/>
                  </a:lnTo>
                  <a:lnTo>
                    <a:pt x="987822" y="820516"/>
                  </a:lnTo>
                  <a:lnTo>
                    <a:pt x="824032" y="820516"/>
                  </a:lnTo>
                  <a:lnTo>
                    <a:pt x="824032" y="740721"/>
                  </a:lnTo>
                  <a:lnTo>
                    <a:pt x="971223" y="740721"/>
                  </a:lnTo>
                  <a:lnTo>
                    <a:pt x="971223" y="691324"/>
                  </a:lnTo>
                  <a:lnTo>
                    <a:pt x="824032" y="691324"/>
                  </a:lnTo>
                  <a:lnTo>
                    <a:pt x="824032" y="626328"/>
                  </a:lnTo>
                  <a:lnTo>
                    <a:pt x="982222" y="626328"/>
                  </a:lnTo>
                  <a:lnTo>
                    <a:pt x="982222" y="576731"/>
                  </a:lnTo>
                  <a:close/>
                  <a:moveTo>
                    <a:pt x="470160" y="576731"/>
                  </a:moveTo>
                  <a:lnTo>
                    <a:pt x="470160" y="869913"/>
                  </a:lnTo>
                  <a:lnTo>
                    <a:pt x="525157" y="869913"/>
                  </a:lnTo>
                  <a:lnTo>
                    <a:pt x="525157" y="678725"/>
                  </a:lnTo>
                  <a:lnTo>
                    <a:pt x="643350" y="869913"/>
                  </a:lnTo>
                  <a:lnTo>
                    <a:pt x="702746" y="869913"/>
                  </a:lnTo>
                  <a:lnTo>
                    <a:pt x="702746" y="576731"/>
                  </a:lnTo>
                  <a:lnTo>
                    <a:pt x="647749" y="576731"/>
                  </a:lnTo>
                  <a:lnTo>
                    <a:pt x="647749" y="772519"/>
                  </a:lnTo>
                  <a:lnTo>
                    <a:pt x="527757" y="576731"/>
                  </a:lnTo>
                  <a:close/>
                  <a:moveTo>
                    <a:pt x="295929" y="571731"/>
                  </a:moveTo>
                  <a:cubicBezTo>
                    <a:pt x="273397" y="571731"/>
                    <a:pt x="254165" y="575131"/>
                    <a:pt x="238233" y="581931"/>
                  </a:cubicBezTo>
                  <a:cubicBezTo>
                    <a:pt x="222300" y="588730"/>
                    <a:pt x="210101" y="598630"/>
                    <a:pt x="201635" y="611629"/>
                  </a:cubicBezTo>
                  <a:cubicBezTo>
                    <a:pt x="193169" y="624628"/>
                    <a:pt x="188935" y="638594"/>
                    <a:pt x="188935" y="653526"/>
                  </a:cubicBezTo>
                  <a:cubicBezTo>
                    <a:pt x="188935" y="676725"/>
                    <a:pt x="197935" y="696391"/>
                    <a:pt x="215934" y="712523"/>
                  </a:cubicBezTo>
                  <a:cubicBezTo>
                    <a:pt x="228733" y="723989"/>
                    <a:pt x="250998" y="733655"/>
                    <a:pt x="282730" y="741521"/>
                  </a:cubicBezTo>
                  <a:cubicBezTo>
                    <a:pt x="307395" y="747654"/>
                    <a:pt x="323194" y="751920"/>
                    <a:pt x="330127" y="754320"/>
                  </a:cubicBezTo>
                  <a:cubicBezTo>
                    <a:pt x="340260" y="757920"/>
                    <a:pt x="347359" y="762153"/>
                    <a:pt x="351426" y="767020"/>
                  </a:cubicBezTo>
                  <a:cubicBezTo>
                    <a:pt x="355492" y="771886"/>
                    <a:pt x="357525" y="777786"/>
                    <a:pt x="357525" y="784718"/>
                  </a:cubicBezTo>
                  <a:cubicBezTo>
                    <a:pt x="357525" y="795518"/>
                    <a:pt x="352692" y="804951"/>
                    <a:pt x="343026" y="813017"/>
                  </a:cubicBezTo>
                  <a:cubicBezTo>
                    <a:pt x="333360" y="821083"/>
                    <a:pt x="318994" y="825116"/>
                    <a:pt x="299929" y="825116"/>
                  </a:cubicBezTo>
                  <a:cubicBezTo>
                    <a:pt x="281930" y="825116"/>
                    <a:pt x="267631" y="820583"/>
                    <a:pt x="257031" y="811517"/>
                  </a:cubicBezTo>
                  <a:cubicBezTo>
                    <a:pt x="246432" y="802451"/>
                    <a:pt x="239399" y="788252"/>
                    <a:pt x="235933" y="768919"/>
                  </a:cubicBezTo>
                  <a:lnTo>
                    <a:pt x="178336" y="774519"/>
                  </a:lnTo>
                  <a:cubicBezTo>
                    <a:pt x="182203" y="807317"/>
                    <a:pt x="194069" y="832282"/>
                    <a:pt x="213934" y="849414"/>
                  </a:cubicBezTo>
                  <a:cubicBezTo>
                    <a:pt x="233799" y="866547"/>
                    <a:pt x="262264" y="875113"/>
                    <a:pt x="299329" y="875113"/>
                  </a:cubicBezTo>
                  <a:cubicBezTo>
                    <a:pt x="324794" y="875113"/>
                    <a:pt x="346059" y="871546"/>
                    <a:pt x="363125" y="864414"/>
                  </a:cubicBezTo>
                  <a:cubicBezTo>
                    <a:pt x="380190" y="857281"/>
                    <a:pt x="393390" y="846381"/>
                    <a:pt x="402722" y="831716"/>
                  </a:cubicBezTo>
                  <a:cubicBezTo>
                    <a:pt x="412055" y="817050"/>
                    <a:pt x="416722" y="801317"/>
                    <a:pt x="416722" y="784518"/>
                  </a:cubicBezTo>
                  <a:cubicBezTo>
                    <a:pt x="416722" y="765986"/>
                    <a:pt x="412822" y="750421"/>
                    <a:pt x="405022" y="737821"/>
                  </a:cubicBezTo>
                  <a:cubicBezTo>
                    <a:pt x="397223" y="725222"/>
                    <a:pt x="386423" y="715289"/>
                    <a:pt x="372624" y="708023"/>
                  </a:cubicBezTo>
                  <a:cubicBezTo>
                    <a:pt x="358825" y="700757"/>
                    <a:pt x="337526" y="693724"/>
                    <a:pt x="308728" y="686924"/>
                  </a:cubicBezTo>
                  <a:cubicBezTo>
                    <a:pt x="279930" y="680125"/>
                    <a:pt x="261798" y="673592"/>
                    <a:pt x="254332" y="667326"/>
                  </a:cubicBezTo>
                  <a:cubicBezTo>
                    <a:pt x="248465" y="662393"/>
                    <a:pt x="245532" y="656460"/>
                    <a:pt x="245532" y="649527"/>
                  </a:cubicBezTo>
                  <a:cubicBezTo>
                    <a:pt x="245532" y="641927"/>
                    <a:pt x="248665" y="635861"/>
                    <a:pt x="254931" y="631328"/>
                  </a:cubicBezTo>
                  <a:cubicBezTo>
                    <a:pt x="264664" y="624262"/>
                    <a:pt x="278130" y="620728"/>
                    <a:pt x="295329" y="620728"/>
                  </a:cubicBezTo>
                  <a:cubicBezTo>
                    <a:pt x="311995" y="620728"/>
                    <a:pt x="324494" y="624028"/>
                    <a:pt x="332827" y="630628"/>
                  </a:cubicBezTo>
                  <a:cubicBezTo>
                    <a:pt x="341160" y="637227"/>
                    <a:pt x="346593" y="648060"/>
                    <a:pt x="349126" y="663126"/>
                  </a:cubicBezTo>
                  <a:lnTo>
                    <a:pt x="408322" y="660526"/>
                  </a:lnTo>
                  <a:cubicBezTo>
                    <a:pt x="407389" y="633594"/>
                    <a:pt x="397623" y="612062"/>
                    <a:pt x="379024" y="595930"/>
                  </a:cubicBezTo>
                  <a:cubicBezTo>
                    <a:pt x="360425" y="579798"/>
                    <a:pt x="332727" y="571731"/>
                    <a:pt x="295929" y="571731"/>
                  </a:cubicBezTo>
                  <a:close/>
                  <a:moveTo>
                    <a:pt x="737858" y="0"/>
                  </a:moveTo>
                  <a:cubicBezTo>
                    <a:pt x="1145366" y="0"/>
                    <a:pt x="1475716" y="317869"/>
                    <a:pt x="1475716" y="709981"/>
                  </a:cubicBezTo>
                  <a:cubicBezTo>
                    <a:pt x="1475716" y="1102093"/>
                    <a:pt x="1145366" y="1419962"/>
                    <a:pt x="737858" y="1419962"/>
                  </a:cubicBezTo>
                  <a:cubicBezTo>
                    <a:pt x="330350" y="1419962"/>
                    <a:pt x="0" y="1102093"/>
                    <a:pt x="0" y="709981"/>
                  </a:cubicBezTo>
                  <a:cubicBezTo>
                    <a:pt x="0" y="317869"/>
                    <a:pt x="330350" y="0"/>
                    <a:pt x="737858" y="0"/>
                  </a:cubicBezTo>
                  <a:close/>
                </a:path>
              </a:pathLst>
            </a:custGeom>
            <a:ln w="53975">
              <a:solidFill>
                <a:schemeClr val="bg1"/>
              </a:solidFill>
            </a:ln>
          </p:spPr>
        </p:pic>
      </p:grpSp>
      <p:grpSp>
        <p:nvGrpSpPr>
          <p:cNvPr id="70" name="Group 69">
            <a:extLst>
              <a:ext uri="{FF2B5EF4-FFF2-40B4-BE49-F238E27FC236}">
                <a16:creationId xmlns:a16="http://schemas.microsoft.com/office/drawing/2014/main" id="{F1863882-3A94-C8C7-81E0-3700AF0487FE}"/>
              </a:ext>
            </a:extLst>
          </p:cNvPr>
          <p:cNvGrpSpPr/>
          <p:nvPr/>
        </p:nvGrpSpPr>
        <p:grpSpPr>
          <a:xfrm>
            <a:off x="-1345521" y="5760255"/>
            <a:ext cx="1069721" cy="996064"/>
            <a:chOff x="169335" y="6899053"/>
            <a:chExt cx="1283665" cy="1195277"/>
          </a:xfrm>
        </p:grpSpPr>
        <p:sp>
          <p:nvSpPr>
            <p:cNvPr id="71" name="Oval 70">
              <a:extLst>
                <a:ext uri="{FF2B5EF4-FFF2-40B4-BE49-F238E27FC236}">
                  <a16:creationId xmlns:a16="http://schemas.microsoft.com/office/drawing/2014/main" id="{855403B0-09EC-D5E7-1E6D-5367C10CFBB2}"/>
                </a:ext>
              </a:extLst>
            </p:cNvPr>
            <p:cNvSpPr/>
            <p:nvPr/>
          </p:nvSpPr>
          <p:spPr>
            <a:xfrm>
              <a:off x="234673" y="6975240"/>
              <a:ext cx="1155267" cy="1049580"/>
            </a:xfrm>
            <a:prstGeom prst="ellipse">
              <a:avLst/>
            </a:prstGeom>
            <a:solidFill>
              <a:schemeClr val="bg1"/>
            </a:solidFill>
            <a:ln w="539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sz="1500">
                <a:solidFill>
                  <a:prstClr val="white"/>
                </a:solidFill>
                <a:latin typeface="Calibri" panose="020F0502020204030204"/>
              </a:endParaRPr>
            </a:p>
          </p:txBody>
        </p:sp>
        <p:pic>
          <p:nvPicPr>
            <p:cNvPr id="72" name="Picture 71" descr="Visit Broadstairs - quintessential seaside town on the Kent coast - Visit  Thanet">
              <a:extLst>
                <a:ext uri="{FF2B5EF4-FFF2-40B4-BE49-F238E27FC236}">
                  <a16:creationId xmlns:a16="http://schemas.microsoft.com/office/drawing/2014/main" id="{A1826DB9-545D-B2A1-97B9-5EC2A77B9BD1}"/>
                </a:ext>
              </a:extLst>
            </p:cNvPr>
            <p:cNvPicPr>
              <a:picLocks noChangeAspect="1" noChangeArrowheads="1"/>
            </p:cNvPicPr>
            <p:nvPr/>
          </p:nvPicPr>
          <p:blipFill>
            <a:blip r:embed="rId16" cstate="email">
              <a:duotone>
                <a:prstClr val="black"/>
                <a:schemeClr val="accent2">
                  <a:tint val="45000"/>
                  <a:satMod val="400000"/>
                </a:schemeClr>
              </a:duotone>
              <a:extLst>
                <a:ext uri="{BEBA8EAE-BF5A-486C-A8C5-ECC9F3942E4B}">
                  <a14:imgProps xmlns:a14="http://schemas.microsoft.com/office/drawing/2010/main">
                    <a14:imgLayer r:embed="rId17">
                      <a14:imgEffect>
                        <a14:brightnessContrast contrast="20000"/>
                      </a14:imgEffect>
                    </a14:imgLayer>
                  </a14:imgProps>
                </a:ext>
                <a:ext uri="{28A0092B-C50C-407E-A947-70E740481C1C}">
                  <a14:useLocalDpi xmlns:a14="http://schemas.microsoft.com/office/drawing/2010/main"/>
                </a:ext>
              </a:extLst>
            </a:blip>
            <a:srcRect/>
            <a:stretch/>
          </p:blipFill>
          <p:spPr bwMode="auto">
            <a:xfrm>
              <a:off x="169335" y="6899053"/>
              <a:ext cx="1283665" cy="1195277"/>
            </a:xfrm>
            <a:custGeom>
              <a:avLst/>
              <a:gdLst/>
              <a:ahLst/>
              <a:cxnLst/>
              <a:rect l="l" t="t" r="r" b="b"/>
              <a:pathLst>
                <a:path w="1488724" h="1386216">
                  <a:moveTo>
                    <a:pt x="693640" y="714168"/>
                  </a:moveTo>
                  <a:lnTo>
                    <a:pt x="750836" y="784763"/>
                  </a:lnTo>
                  <a:cubicBezTo>
                    <a:pt x="741237" y="792763"/>
                    <a:pt x="732371" y="798496"/>
                    <a:pt x="724238" y="801962"/>
                  </a:cubicBezTo>
                  <a:cubicBezTo>
                    <a:pt x="716105" y="805429"/>
                    <a:pt x="707639" y="807162"/>
                    <a:pt x="698839" y="807162"/>
                  </a:cubicBezTo>
                  <a:cubicBezTo>
                    <a:pt x="685507" y="807162"/>
                    <a:pt x="674874" y="803329"/>
                    <a:pt x="666941" y="795663"/>
                  </a:cubicBezTo>
                  <a:cubicBezTo>
                    <a:pt x="659008" y="787997"/>
                    <a:pt x="655042" y="778097"/>
                    <a:pt x="655042" y="765964"/>
                  </a:cubicBezTo>
                  <a:cubicBezTo>
                    <a:pt x="655042" y="756365"/>
                    <a:pt x="658242" y="746966"/>
                    <a:pt x="664641" y="737766"/>
                  </a:cubicBezTo>
                  <a:cubicBezTo>
                    <a:pt x="671041" y="728567"/>
                    <a:pt x="680707" y="720701"/>
                    <a:pt x="693640" y="714168"/>
                  </a:cubicBezTo>
                  <a:close/>
                  <a:moveTo>
                    <a:pt x="717638" y="589775"/>
                  </a:moveTo>
                  <a:cubicBezTo>
                    <a:pt x="726838" y="589775"/>
                    <a:pt x="734137" y="592308"/>
                    <a:pt x="739537" y="597375"/>
                  </a:cubicBezTo>
                  <a:cubicBezTo>
                    <a:pt x="744936" y="602441"/>
                    <a:pt x="747636" y="608574"/>
                    <a:pt x="747636" y="615774"/>
                  </a:cubicBezTo>
                  <a:cubicBezTo>
                    <a:pt x="747636" y="624307"/>
                    <a:pt x="742037" y="632906"/>
                    <a:pt x="730837" y="641572"/>
                  </a:cubicBezTo>
                  <a:lnTo>
                    <a:pt x="715638" y="653171"/>
                  </a:lnTo>
                  <a:lnTo>
                    <a:pt x="701839" y="637172"/>
                  </a:lnTo>
                  <a:cubicBezTo>
                    <a:pt x="693306" y="627306"/>
                    <a:pt x="689040" y="618907"/>
                    <a:pt x="689040" y="611974"/>
                  </a:cubicBezTo>
                  <a:cubicBezTo>
                    <a:pt x="689040" y="606108"/>
                    <a:pt x="691573" y="600941"/>
                    <a:pt x="696639" y="596475"/>
                  </a:cubicBezTo>
                  <a:cubicBezTo>
                    <a:pt x="701706" y="592008"/>
                    <a:pt x="708705" y="589775"/>
                    <a:pt x="717638" y="589775"/>
                  </a:cubicBezTo>
                  <a:close/>
                  <a:moveTo>
                    <a:pt x="894195" y="555177"/>
                  </a:moveTo>
                  <a:lnTo>
                    <a:pt x="894195" y="848359"/>
                  </a:lnTo>
                  <a:lnTo>
                    <a:pt x="949191" y="848359"/>
                  </a:lnTo>
                  <a:lnTo>
                    <a:pt x="949191" y="617574"/>
                  </a:lnTo>
                  <a:lnTo>
                    <a:pt x="1007188" y="848359"/>
                  </a:lnTo>
                  <a:lnTo>
                    <a:pt x="1064184" y="848359"/>
                  </a:lnTo>
                  <a:lnTo>
                    <a:pt x="1122381" y="617574"/>
                  </a:lnTo>
                  <a:lnTo>
                    <a:pt x="1122381" y="848359"/>
                  </a:lnTo>
                  <a:lnTo>
                    <a:pt x="1177377" y="848359"/>
                  </a:lnTo>
                  <a:lnTo>
                    <a:pt x="1177377" y="555177"/>
                  </a:lnTo>
                  <a:lnTo>
                    <a:pt x="1088583" y="555177"/>
                  </a:lnTo>
                  <a:lnTo>
                    <a:pt x="1035986" y="755165"/>
                  </a:lnTo>
                  <a:lnTo>
                    <a:pt x="982789" y="555177"/>
                  </a:lnTo>
                  <a:close/>
                  <a:moveTo>
                    <a:pt x="324295" y="555177"/>
                  </a:moveTo>
                  <a:lnTo>
                    <a:pt x="324295" y="848359"/>
                  </a:lnTo>
                  <a:lnTo>
                    <a:pt x="383491" y="848359"/>
                  </a:lnTo>
                  <a:lnTo>
                    <a:pt x="383491" y="759765"/>
                  </a:lnTo>
                  <a:lnTo>
                    <a:pt x="431488" y="710768"/>
                  </a:lnTo>
                  <a:lnTo>
                    <a:pt x="512083" y="848359"/>
                  </a:lnTo>
                  <a:lnTo>
                    <a:pt x="588679" y="848359"/>
                  </a:lnTo>
                  <a:lnTo>
                    <a:pt x="472286" y="669370"/>
                  </a:lnTo>
                  <a:lnTo>
                    <a:pt x="582679" y="555177"/>
                  </a:lnTo>
                  <a:lnTo>
                    <a:pt x="503084" y="555177"/>
                  </a:lnTo>
                  <a:lnTo>
                    <a:pt x="383491" y="685369"/>
                  </a:lnTo>
                  <a:lnTo>
                    <a:pt x="383491" y="555177"/>
                  </a:lnTo>
                  <a:close/>
                  <a:moveTo>
                    <a:pt x="716238" y="550178"/>
                  </a:moveTo>
                  <a:cubicBezTo>
                    <a:pt x="689973" y="550178"/>
                    <a:pt x="669741" y="556344"/>
                    <a:pt x="655542" y="568677"/>
                  </a:cubicBezTo>
                  <a:cubicBezTo>
                    <a:pt x="641343" y="581009"/>
                    <a:pt x="634243" y="596042"/>
                    <a:pt x="634243" y="613774"/>
                  </a:cubicBezTo>
                  <a:cubicBezTo>
                    <a:pt x="634243" y="623373"/>
                    <a:pt x="636776" y="633539"/>
                    <a:pt x="641843" y="644272"/>
                  </a:cubicBezTo>
                  <a:cubicBezTo>
                    <a:pt x="646909" y="655005"/>
                    <a:pt x="654442" y="666304"/>
                    <a:pt x="664441" y="678170"/>
                  </a:cubicBezTo>
                  <a:cubicBezTo>
                    <a:pt x="642176" y="689236"/>
                    <a:pt x="625444" y="702268"/>
                    <a:pt x="614244" y="717268"/>
                  </a:cubicBezTo>
                  <a:cubicBezTo>
                    <a:pt x="603045" y="732267"/>
                    <a:pt x="597445" y="749166"/>
                    <a:pt x="597445" y="767964"/>
                  </a:cubicBezTo>
                  <a:cubicBezTo>
                    <a:pt x="597445" y="788630"/>
                    <a:pt x="604578" y="806895"/>
                    <a:pt x="618844" y="822761"/>
                  </a:cubicBezTo>
                  <a:cubicBezTo>
                    <a:pt x="637243" y="843293"/>
                    <a:pt x="664708" y="853559"/>
                    <a:pt x="701239" y="853559"/>
                  </a:cubicBezTo>
                  <a:cubicBezTo>
                    <a:pt x="719638" y="853559"/>
                    <a:pt x="735504" y="851026"/>
                    <a:pt x="748836" y="845960"/>
                  </a:cubicBezTo>
                  <a:cubicBezTo>
                    <a:pt x="762169" y="840893"/>
                    <a:pt x="774768" y="833027"/>
                    <a:pt x="786634" y="822361"/>
                  </a:cubicBezTo>
                  <a:cubicBezTo>
                    <a:pt x="801966" y="836627"/>
                    <a:pt x="817965" y="847826"/>
                    <a:pt x="834631" y="855959"/>
                  </a:cubicBezTo>
                  <a:lnTo>
                    <a:pt x="868629" y="812562"/>
                  </a:lnTo>
                  <a:cubicBezTo>
                    <a:pt x="863962" y="810295"/>
                    <a:pt x="856663" y="805662"/>
                    <a:pt x="846730" y="798663"/>
                  </a:cubicBezTo>
                  <a:cubicBezTo>
                    <a:pt x="836798" y="791663"/>
                    <a:pt x="828698" y="785230"/>
                    <a:pt x="822432" y="779364"/>
                  </a:cubicBezTo>
                  <a:cubicBezTo>
                    <a:pt x="826698" y="773764"/>
                    <a:pt x="830698" y="766798"/>
                    <a:pt x="834431" y="758465"/>
                  </a:cubicBezTo>
                  <a:cubicBezTo>
                    <a:pt x="838164" y="750132"/>
                    <a:pt x="842564" y="736966"/>
                    <a:pt x="847630" y="718967"/>
                  </a:cubicBezTo>
                  <a:lnTo>
                    <a:pt x="796833" y="707368"/>
                  </a:lnTo>
                  <a:cubicBezTo>
                    <a:pt x="793367" y="721101"/>
                    <a:pt x="789234" y="732233"/>
                    <a:pt x="784434" y="740766"/>
                  </a:cubicBezTo>
                  <a:lnTo>
                    <a:pt x="743637" y="686969"/>
                  </a:lnTo>
                  <a:cubicBezTo>
                    <a:pt x="765102" y="673504"/>
                    <a:pt x="779368" y="661438"/>
                    <a:pt x="786434" y="650772"/>
                  </a:cubicBezTo>
                  <a:cubicBezTo>
                    <a:pt x="793500" y="640106"/>
                    <a:pt x="797033" y="628840"/>
                    <a:pt x="797033" y="616974"/>
                  </a:cubicBezTo>
                  <a:cubicBezTo>
                    <a:pt x="797033" y="598308"/>
                    <a:pt x="789900" y="582509"/>
                    <a:pt x="775635" y="569577"/>
                  </a:cubicBezTo>
                  <a:cubicBezTo>
                    <a:pt x="761369" y="556644"/>
                    <a:pt x="741570" y="550178"/>
                    <a:pt x="716238" y="550178"/>
                  </a:cubicBezTo>
                  <a:close/>
                  <a:moveTo>
                    <a:pt x="744362" y="0"/>
                  </a:moveTo>
                  <a:cubicBezTo>
                    <a:pt x="1155462" y="0"/>
                    <a:pt x="1488724" y="310315"/>
                    <a:pt x="1488724" y="693108"/>
                  </a:cubicBezTo>
                  <a:cubicBezTo>
                    <a:pt x="1488724" y="1075901"/>
                    <a:pt x="1155462" y="1386216"/>
                    <a:pt x="744362" y="1386216"/>
                  </a:cubicBezTo>
                  <a:cubicBezTo>
                    <a:pt x="333262" y="1386216"/>
                    <a:pt x="0" y="1075901"/>
                    <a:pt x="0" y="693108"/>
                  </a:cubicBezTo>
                  <a:cubicBezTo>
                    <a:pt x="0" y="310315"/>
                    <a:pt x="333262" y="0"/>
                    <a:pt x="744362" y="0"/>
                  </a:cubicBezTo>
                  <a:close/>
                </a:path>
              </a:pathLst>
            </a:custGeom>
            <a:ln w="53975" cap="rnd">
              <a:solidFill>
                <a:schemeClr val="bg1"/>
              </a:solidFill>
              <a:prstDash val="solid"/>
            </a:ln>
            <a:effectLst>
              <a:outerShdw sx="1000" sy="1000" algn="bl" rotWithShape="0">
                <a:srgbClr val="000000"/>
              </a:outerShdw>
            </a:effectLst>
            <a:extLst>
              <a:ext uri="{909E8E84-426E-40DD-AFC4-6F175D3DCCD1}">
                <a14:hiddenFill xmlns:a14="http://schemas.microsoft.com/office/drawing/2010/main">
                  <a:solidFill>
                    <a:srgbClr val="FFFFFF"/>
                  </a:solidFill>
                </a14:hiddenFill>
              </a:ext>
            </a:extLst>
          </p:spPr>
        </p:pic>
      </p:grpSp>
      <p:sp>
        <p:nvSpPr>
          <p:cNvPr id="73" name="Freeform 72">
            <a:extLst>
              <a:ext uri="{FF2B5EF4-FFF2-40B4-BE49-F238E27FC236}">
                <a16:creationId xmlns:a16="http://schemas.microsoft.com/office/drawing/2014/main" id="{45FDC390-1AE5-120B-CEAD-7957691EA247}"/>
              </a:ext>
            </a:extLst>
          </p:cNvPr>
          <p:cNvSpPr/>
          <p:nvPr/>
        </p:nvSpPr>
        <p:spPr>
          <a:xfrm>
            <a:off x="0" y="-5276337"/>
            <a:ext cx="1481428" cy="18127083"/>
          </a:xfrm>
          <a:custGeom>
            <a:avLst/>
            <a:gdLst>
              <a:gd name="connsiteX0" fmla="*/ 1773841 w 1773841"/>
              <a:gd name="connsiteY0" fmla="*/ 0 h 15819120"/>
              <a:gd name="connsiteX1" fmla="*/ 1773841 w 1773841"/>
              <a:gd name="connsiteY1" fmla="*/ 6233093 h 15819120"/>
              <a:gd name="connsiteX2" fmla="*/ 909496 w 1773841"/>
              <a:gd name="connsiteY2" fmla="*/ 7129609 h 15819120"/>
              <a:gd name="connsiteX3" fmla="*/ 909496 w 1773841"/>
              <a:gd name="connsiteY3" fmla="*/ 7272960 h 15819120"/>
              <a:gd name="connsiteX4" fmla="*/ 1773841 w 1773841"/>
              <a:gd name="connsiteY4" fmla="*/ 8169476 h 15819120"/>
              <a:gd name="connsiteX5" fmla="*/ 1773841 w 1773841"/>
              <a:gd name="connsiteY5" fmla="*/ 15819120 h 15819120"/>
              <a:gd name="connsiteX6" fmla="*/ 0 w 1773841"/>
              <a:gd name="connsiteY6" fmla="*/ 15819120 h 15819120"/>
              <a:gd name="connsiteX7" fmla="*/ 0 w 1773841"/>
              <a:gd name="connsiteY7" fmla="*/ 0 h 15819120"/>
              <a:gd name="connsiteX0" fmla="*/ 1773841 w 1773841"/>
              <a:gd name="connsiteY0" fmla="*/ 0 h 15819120"/>
              <a:gd name="connsiteX1" fmla="*/ 1773841 w 1773841"/>
              <a:gd name="connsiteY1" fmla="*/ 6233093 h 15819120"/>
              <a:gd name="connsiteX2" fmla="*/ 909496 w 1773841"/>
              <a:gd name="connsiteY2" fmla="*/ 7129609 h 15819120"/>
              <a:gd name="connsiteX3" fmla="*/ 909496 w 1773841"/>
              <a:gd name="connsiteY3" fmla="*/ 7272960 h 15819120"/>
              <a:gd name="connsiteX4" fmla="*/ 1773841 w 1773841"/>
              <a:gd name="connsiteY4" fmla="*/ 8169476 h 15819120"/>
              <a:gd name="connsiteX5" fmla="*/ 1773841 w 1773841"/>
              <a:gd name="connsiteY5" fmla="*/ 15819120 h 15819120"/>
              <a:gd name="connsiteX6" fmla="*/ 0 w 1773841"/>
              <a:gd name="connsiteY6" fmla="*/ 15819120 h 15819120"/>
              <a:gd name="connsiteX7" fmla="*/ 0 w 1773841"/>
              <a:gd name="connsiteY7" fmla="*/ 0 h 15819120"/>
              <a:gd name="connsiteX8" fmla="*/ 1773841 w 1773841"/>
              <a:gd name="connsiteY8" fmla="*/ 0 h 15819120"/>
              <a:gd name="connsiteX0" fmla="*/ 1773841 w 1773841"/>
              <a:gd name="connsiteY0" fmla="*/ 0 h 15819120"/>
              <a:gd name="connsiteX1" fmla="*/ 1773841 w 1773841"/>
              <a:gd name="connsiteY1" fmla="*/ 6233093 h 15819120"/>
              <a:gd name="connsiteX2" fmla="*/ 909496 w 1773841"/>
              <a:gd name="connsiteY2" fmla="*/ 7129609 h 15819120"/>
              <a:gd name="connsiteX3" fmla="*/ 909496 w 1773841"/>
              <a:gd name="connsiteY3" fmla="*/ 7272960 h 15819120"/>
              <a:gd name="connsiteX4" fmla="*/ 1773841 w 1773841"/>
              <a:gd name="connsiteY4" fmla="*/ 8169476 h 15819120"/>
              <a:gd name="connsiteX5" fmla="*/ 1773841 w 1773841"/>
              <a:gd name="connsiteY5" fmla="*/ 15819120 h 15819120"/>
              <a:gd name="connsiteX6" fmla="*/ 0 w 1773841"/>
              <a:gd name="connsiteY6" fmla="*/ 15819120 h 15819120"/>
              <a:gd name="connsiteX7" fmla="*/ 0 w 1773841"/>
              <a:gd name="connsiteY7" fmla="*/ 0 h 15819120"/>
              <a:gd name="connsiteX8" fmla="*/ 1773841 w 1773841"/>
              <a:gd name="connsiteY8" fmla="*/ 0 h 15819120"/>
              <a:gd name="connsiteX0" fmla="*/ 1773841 w 1777714"/>
              <a:gd name="connsiteY0" fmla="*/ 0 h 15819120"/>
              <a:gd name="connsiteX1" fmla="*/ 1773841 w 1777714"/>
              <a:gd name="connsiteY1" fmla="*/ 6233093 h 15819120"/>
              <a:gd name="connsiteX2" fmla="*/ 909496 w 1777714"/>
              <a:gd name="connsiteY2" fmla="*/ 7129609 h 15819120"/>
              <a:gd name="connsiteX3" fmla="*/ 909496 w 1777714"/>
              <a:gd name="connsiteY3" fmla="*/ 7272960 h 15819120"/>
              <a:gd name="connsiteX4" fmla="*/ 1773841 w 1777714"/>
              <a:gd name="connsiteY4" fmla="*/ 8169476 h 15819120"/>
              <a:gd name="connsiteX5" fmla="*/ 1773841 w 1777714"/>
              <a:gd name="connsiteY5" fmla="*/ 15819120 h 15819120"/>
              <a:gd name="connsiteX6" fmla="*/ 0 w 1777714"/>
              <a:gd name="connsiteY6" fmla="*/ 15819120 h 15819120"/>
              <a:gd name="connsiteX7" fmla="*/ 0 w 1777714"/>
              <a:gd name="connsiteY7" fmla="*/ 0 h 15819120"/>
              <a:gd name="connsiteX8" fmla="*/ 1773841 w 1777714"/>
              <a:gd name="connsiteY8" fmla="*/ 0 h 15819120"/>
              <a:gd name="connsiteX0" fmla="*/ 1773841 w 1777714"/>
              <a:gd name="connsiteY0" fmla="*/ 0 h 15819120"/>
              <a:gd name="connsiteX1" fmla="*/ 1773841 w 1777714"/>
              <a:gd name="connsiteY1" fmla="*/ 6233093 h 15819120"/>
              <a:gd name="connsiteX2" fmla="*/ 909496 w 1777714"/>
              <a:gd name="connsiteY2" fmla="*/ 7129609 h 15819120"/>
              <a:gd name="connsiteX3" fmla="*/ 909496 w 1777714"/>
              <a:gd name="connsiteY3" fmla="*/ 7272960 h 15819120"/>
              <a:gd name="connsiteX4" fmla="*/ 1773841 w 1777714"/>
              <a:gd name="connsiteY4" fmla="*/ 8169476 h 15819120"/>
              <a:gd name="connsiteX5" fmla="*/ 1773841 w 1777714"/>
              <a:gd name="connsiteY5" fmla="*/ 15819120 h 15819120"/>
              <a:gd name="connsiteX6" fmla="*/ 0 w 1777714"/>
              <a:gd name="connsiteY6" fmla="*/ 15819120 h 15819120"/>
              <a:gd name="connsiteX7" fmla="*/ 0 w 1777714"/>
              <a:gd name="connsiteY7" fmla="*/ 0 h 15819120"/>
              <a:gd name="connsiteX8" fmla="*/ 1773841 w 1777714"/>
              <a:gd name="connsiteY8" fmla="*/ 0 h 15819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7714" h="15819120">
                <a:moveTo>
                  <a:pt x="1773841" y="0"/>
                </a:moveTo>
                <a:cubicBezTo>
                  <a:pt x="1773841" y="2077698"/>
                  <a:pt x="1782556" y="5985053"/>
                  <a:pt x="1773841" y="6233093"/>
                </a:cubicBezTo>
                <a:cubicBezTo>
                  <a:pt x="1765126" y="6481133"/>
                  <a:pt x="909747" y="6822304"/>
                  <a:pt x="909496" y="7129609"/>
                </a:cubicBezTo>
                <a:cubicBezTo>
                  <a:pt x="909245" y="7436914"/>
                  <a:pt x="909245" y="6880986"/>
                  <a:pt x="909496" y="7272960"/>
                </a:cubicBezTo>
                <a:cubicBezTo>
                  <a:pt x="909747" y="7664934"/>
                  <a:pt x="1773593" y="7819837"/>
                  <a:pt x="1773841" y="8169476"/>
                </a:cubicBezTo>
                <a:cubicBezTo>
                  <a:pt x="1774089" y="8519115"/>
                  <a:pt x="1773841" y="13269239"/>
                  <a:pt x="1773841" y="15819120"/>
                </a:cubicBezTo>
                <a:lnTo>
                  <a:pt x="0" y="15819120"/>
                </a:lnTo>
                <a:lnTo>
                  <a:pt x="0" y="0"/>
                </a:lnTo>
                <a:lnTo>
                  <a:pt x="1773841"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defTabSz="761970"/>
            <a:endParaRPr lang="en-GB" sz="1500">
              <a:solidFill>
                <a:prstClr val="white"/>
              </a:solidFill>
              <a:latin typeface="Calibri" panose="020F0502020204030204"/>
            </a:endParaRPr>
          </a:p>
        </p:txBody>
      </p:sp>
      <p:pic>
        <p:nvPicPr>
          <p:cNvPr id="92" name="Picture 91">
            <a:extLst>
              <a:ext uri="{FF2B5EF4-FFF2-40B4-BE49-F238E27FC236}">
                <a16:creationId xmlns:a16="http://schemas.microsoft.com/office/drawing/2014/main" id="{7814A607-CF6E-9173-8A4A-E3866C79098B}"/>
              </a:ext>
            </a:extLst>
          </p:cNvPr>
          <p:cNvPicPr>
            <a:picLocks noChangeAspect="1"/>
          </p:cNvPicPr>
          <p:nvPr/>
        </p:nvPicPr>
        <p:blipFill>
          <a:blip r:embed="rId11" cstate="email">
            <a:alphaModFix amt="85000"/>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a:xfrm>
            <a:off x="142894" y="1296348"/>
            <a:ext cx="1068059" cy="1022154"/>
          </a:xfrm>
          <a:custGeom>
            <a:avLst/>
            <a:gdLst/>
            <a:ahLst/>
            <a:cxnLst/>
            <a:rect l="l" t="t" r="r" b="b"/>
            <a:pathLst>
              <a:path w="1486412" h="1422526">
                <a:moveTo>
                  <a:pt x="491851" y="655834"/>
                </a:moveTo>
                <a:lnTo>
                  <a:pt x="491851" y="868221"/>
                </a:lnTo>
                <a:lnTo>
                  <a:pt x="548048" y="868221"/>
                </a:lnTo>
                <a:lnTo>
                  <a:pt x="548048" y="655834"/>
                </a:lnTo>
                <a:close/>
                <a:moveTo>
                  <a:pt x="1159797" y="651034"/>
                </a:moveTo>
                <a:cubicBezTo>
                  <a:pt x="1129265" y="651034"/>
                  <a:pt x="1106733" y="657300"/>
                  <a:pt x="1092201" y="669833"/>
                </a:cubicBezTo>
                <a:cubicBezTo>
                  <a:pt x="1077668" y="682365"/>
                  <a:pt x="1070402" y="697831"/>
                  <a:pt x="1070402" y="716230"/>
                </a:cubicBezTo>
                <a:cubicBezTo>
                  <a:pt x="1070402" y="736629"/>
                  <a:pt x="1078802" y="752561"/>
                  <a:pt x="1095601" y="764027"/>
                </a:cubicBezTo>
                <a:cubicBezTo>
                  <a:pt x="1107733" y="772293"/>
                  <a:pt x="1136465" y="781426"/>
                  <a:pt x="1181795" y="791425"/>
                </a:cubicBezTo>
                <a:cubicBezTo>
                  <a:pt x="1191528" y="793692"/>
                  <a:pt x="1197794" y="796158"/>
                  <a:pt x="1200594" y="798825"/>
                </a:cubicBezTo>
                <a:cubicBezTo>
                  <a:pt x="1203261" y="801625"/>
                  <a:pt x="1204594" y="805158"/>
                  <a:pt x="1204594" y="809424"/>
                </a:cubicBezTo>
                <a:cubicBezTo>
                  <a:pt x="1204594" y="815691"/>
                  <a:pt x="1202127" y="820690"/>
                  <a:pt x="1197194" y="824423"/>
                </a:cubicBezTo>
                <a:cubicBezTo>
                  <a:pt x="1189861" y="829756"/>
                  <a:pt x="1178929" y="832423"/>
                  <a:pt x="1164396" y="832423"/>
                </a:cubicBezTo>
                <a:cubicBezTo>
                  <a:pt x="1151197" y="832423"/>
                  <a:pt x="1140931" y="829590"/>
                  <a:pt x="1133598" y="823923"/>
                </a:cubicBezTo>
                <a:cubicBezTo>
                  <a:pt x="1126265" y="818257"/>
                  <a:pt x="1121399" y="809958"/>
                  <a:pt x="1118999" y="799025"/>
                </a:cubicBezTo>
                <a:lnTo>
                  <a:pt x="1062603" y="807624"/>
                </a:lnTo>
                <a:cubicBezTo>
                  <a:pt x="1067802" y="827756"/>
                  <a:pt x="1078835" y="843689"/>
                  <a:pt x="1095701" y="855421"/>
                </a:cubicBezTo>
                <a:cubicBezTo>
                  <a:pt x="1112566" y="867154"/>
                  <a:pt x="1135465" y="873020"/>
                  <a:pt x="1164396" y="873020"/>
                </a:cubicBezTo>
                <a:cubicBezTo>
                  <a:pt x="1196261" y="873020"/>
                  <a:pt x="1220326" y="866021"/>
                  <a:pt x="1236592" y="852022"/>
                </a:cubicBezTo>
                <a:cubicBezTo>
                  <a:pt x="1252858" y="838023"/>
                  <a:pt x="1260991" y="821290"/>
                  <a:pt x="1260991" y="801825"/>
                </a:cubicBezTo>
                <a:cubicBezTo>
                  <a:pt x="1260991" y="783959"/>
                  <a:pt x="1255124" y="770027"/>
                  <a:pt x="1243392" y="760027"/>
                </a:cubicBezTo>
                <a:cubicBezTo>
                  <a:pt x="1231526" y="750161"/>
                  <a:pt x="1210627" y="741828"/>
                  <a:pt x="1180695" y="735029"/>
                </a:cubicBezTo>
                <a:cubicBezTo>
                  <a:pt x="1150764" y="728229"/>
                  <a:pt x="1133265" y="722963"/>
                  <a:pt x="1128199" y="719230"/>
                </a:cubicBezTo>
                <a:cubicBezTo>
                  <a:pt x="1124465" y="716430"/>
                  <a:pt x="1122599" y="713030"/>
                  <a:pt x="1122599" y="709030"/>
                </a:cubicBezTo>
                <a:cubicBezTo>
                  <a:pt x="1122599" y="704364"/>
                  <a:pt x="1124732" y="700564"/>
                  <a:pt x="1128999" y="697631"/>
                </a:cubicBezTo>
                <a:cubicBezTo>
                  <a:pt x="1135398" y="693498"/>
                  <a:pt x="1145998" y="691431"/>
                  <a:pt x="1160797" y="691431"/>
                </a:cubicBezTo>
                <a:cubicBezTo>
                  <a:pt x="1172529" y="691431"/>
                  <a:pt x="1181562" y="693631"/>
                  <a:pt x="1187895" y="698031"/>
                </a:cubicBezTo>
                <a:cubicBezTo>
                  <a:pt x="1194228" y="702431"/>
                  <a:pt x="1198528" y="708764"/>
                  <a:pt x="1200794" y="717030"/>
                </a:cubicBezTo>
                <a:lnTo>
                  <a:pt x="1253791" y="707230"/>
                </a:lnTo>
                <a:cubicBezTo>
                  <a:pt x="1248458" y="688698"/>
                  <a:pt x="1238725" y="674699"/>
                  <a:pt x="1224593" y="665233"/>
                </a:cubicBezTo>
                <a:cubicBezTo>
                  <a:pt x="1210460" y="655767"/>
                  <a:pt x="1188862" y="651034"/>
                  <a:pt x="1159797" y="651034"/>
                </a:cubicBezTo>
                <a:close/>
                <a:moveTo>
                  <a:pt x="944396" y="651034"/>
                </a:moveTo>
                <a:cubicBezTo>
                  <a:pt x="912798" y="651034"/>
                  <a:pt x="887733" y="660800"/>
                  <a:pt x="869200" y="680332"/>
                </a:cubicBezTo>
                <a:cubicBezTo>
                  <a:pt x="850668" y="699864"/>
                  <a:pt x="841402" y="727163"/>
                  <a:pt x="841402" y="762227"/>
                </a:cubicBezTo>
                <a:cubicBezTo>
                  <a:pt x="841402" y="796892"/>
                  <a:pt x="850635" y="824023"/>
                  <a:pt x="869100" y="843622"/>
                </a:cubicBezTo>
                <a:cubicBezTo>
                  <a:pt x="887566" y="863221"/>
                  <a:pt x="912331" y="873020"/>
                  <a:pt x="943396" y="873020"/>
                </a:cubicBezTo>
                <a:cubicBezTo>
                  <a:pt x="970728" y="873020"/>
                  <a:pt x="992526" y="866554"/>
                  <a:pt x="1008792" y="853622"/>
                </a:cubicBezTo>
                <a:cubicBezTo>
                  <a:pt x="1025057" y="840689"/>
                  <a:pt x="1036057" y="821557"/>
                  <a:pt x="1041790" y="796225"/>
                </a:cubicBezTo>
                <a:lnTo>
                  <a:pt x="986593" y="786826"/>
                </a:lnTo>
                <a:cubicBezTo>
                  <a:pt x="983793" y="801625"/>
                  <a:pt x="978994" y="812057"/>
                  <a:pt x="972194" y="818124"/>
                </a:cubicBezTo>
                <a:cubicBezTo>
                  <a:pt x="965395" y="824190"/>
                  <a:pt x="956662" y="827223"/>
                  <a:pt x="945996" y="827223"/>
                </a:cubicBezTo>
                <a:cubicBezTo>
                  <a:pt x="931730" y="827223"/>
                  <a:pt x="920364" y="822023"/>
                  <a:pt x="911898" y="811624"/>
                </a:cubicBezTo>
                <a:cubicBezTo>
                  <a:pt x="903432" y="801225"/>
                  <a:pt x="899199" y="783426"/>
                  <a:pt x="899199" y="758227"/>
                </a:cubicBezTo>
                <a:cubicBezTo>
                  <a:pt x="899199" y="735562"/>
                  <a:pt x="903365" y="719396"/>
                  <a:pt x="911698" y="709730"/>
                </a:cubicBezTo>
                <a:cubicBezTo>
                  <a:pt x="920031" y="700064"/>
                  <a:pt x="931197" y="695231"/>
                  <a:pt x="945196" y="695231"/>
                </a:cubicBezTo>
                <a:cubicBezTo>
                  <a:pt x="955728" y="695231"/>
                  <a:pt x="964295" y="698031"/>
                  <a:pt x="970894" y="703631"/>
                </a:cubicBezTo>
                <a:cubicBezTo>
                  <a:pt x="977494" y="709230"/>
                  <a:pt x="981727" y="717563"/>
                  <a:pt x="983593" y="728629"/>
                </a:cubicBezTo>
                <a:lnTo>
                  <a:pt x="1038990" y="718630"/>
                </a:lnTo>
                <a:cubicBezTo>
                  <a:pt x="1032324" y="695831"/>
                  <a:pt x="1021358" y="678866"/>
                  <a:pt x="1006092" y="667733"/>
                </a:cubicBezTo>
                <a:cubicBezTo>
                  <a:pt x="990826" y="656600"/>
                  <a:pt x="970261" y="651034"/>
                  <a:pt x="944396" y="651034"/>
                </a:cubicBezTo>
                <a:close/>
                <a:moveTo>
                  <a:pt x="727944" y="651034"/>
                </a:moveTo>
                <a:cubicBezTo>
                  <a:pt x="699812" y="651034"/>
                  <a:pt x="676480" y="663033"/>
                  <a:pt x="657948" y="687032"/>
                </a:cubicBezTo>
                <a:lnTo>
                  <a:pt x="657948" y="655834"/>
                </a:lnTo>
                <a:lnTo>
                  <a:pt x="605751" y="655834"/>
                </a:lnTo>
                <a:lnTo>
                  <a:pt x="605751" y="868221"/>
                </a:lnTo>
                <a:lnTo>
                  <a:pt x="661948" y="868221"/>
                </a:lnTo>
                <a:lnTo>
                  <a:pt x="661948" y="772027"/>
                </a:lnTo>
                <a:cubicBezTo>
                  <a:pt x="661948" y="748295"/>
                  <a:pt x="663381" y="732029"/>
                  <a:pt x="666248" y="723229"/>
                </a:cubicBezTo>
                <a:cubicBezTo>
                  <a:pt x="669114" y="714430"/>
                  <a:pt x="674414" y="707364"/>
                  <a:pt x="682147" y="702031"/>
                </a:cubicBezTo>
                <a:cubicBezTo>
                  <a:pt x="689880" y="696698"/>
                  <a:pt x="698612" y="694031"/>
                  <a:pt x="708345" y="694031"/>
                </a:cubicBezTo>
                <a:cubicBezTo>
                  <a:pt x="715945" y="694031"/>
                  <a:pt x="722444" y="695898"/>
                  <a:pt x="727844" y="699631"/>
                </a:cubicBezTo>
                <a:cubicBezTo>
                  <a:pt x="733244" y="703364"/>
                  <a:pt x="737143" y="708597"/>
                  <a:pt x="739543" y="715330"/>
                </a:cubicBezTo>
                <a:cubicBezTo>
                  <a:pt x="741943" y="722063"/>
                  <a:pt x="743143" y="736895"/>
                  <a:pt x="743143" y="759827"/>
                </a:cubicBezTo>
                <a:lnTo>
                  <a:pt x="743143" y="868221"/>
                </a:lnTo>
                <a:lnTo>
                  <a:pt x="799340" y="868221"/>
                </a:lnTo>
                <a:lnTo>
                  <a:pt x="799340" y="736229"/>
                </a:lnTo>
                <a:cubicBezTo>
                  <a:pt x="799340" y="719830"/>
                  <a:pt x="798306" y="707230"/>
                  <a:pt x="796240" y="698431"/>
                </a:cubicBezTo>
                <a:cubicBezTo>
                  <a:pt x="794173" y="689632"/>
                  <a:pt x="790507" y="681765"/>
                  <a:pt x="785240" y="674832"/>
                </a:cubicBezTo>
                <a:cubicBezTo>
                  <a:pt x="779974" y="667900"/>
                  <a:pt x="772208" y="662200"/>
                  <a:pt x="761942" y="657733"/>
                </a:cubicBezTo>
                <a:cubicBezTo>
                  <a:pt x="751676" y="653267"/>
                  <a:pt x="740343" y="651034"/>
                  <a:pt x="727944" y="651034"/>
                </a:cubicBezTo>
                <a:close/>
                <a:moveTo>
                  <a:pt x="246201" y="577438"/>
                </a:moveTo>
                <a:lnTo>
                  <a:pt x="246201" y="868221"/>
                </a:lnTo>
                <a:lnTo>
                  <a:pt x="452589" y="868221"/>
                </a:lnTo>
                <a:lnTo>
                  <a:pt x="452589" y="818824"/>
                </a:lnTo>
                <a:lnTo>
                  <a:pt x="305398" y="818824"/>
                </a:lnTo>
                <a:lnTo>
                  <a:pt x="305398" y="577438"/>
                </a:lnTo>
                <a:close/>
                <a:moveTo>
                  <a:pt x="491851" y="575039"/>
                </a:moveTo>
                <a:lnTo>
                  <a:pt x="491851" y="627035"/>
                </a:lnTo>
                <a:lnTo>
                  <a:pt x="548048" y="627035"/>
                </a:lnTo>
                <a:lnTo>
                  <a:pt x="548048" y="575039"/>
                </a:lnTo>
                <a:close/>
                <a:moveTo>
                  <a:pt x="743206" y="0"/>
                </a:moveTo>
                <a:cubicBezTo>
                  <a:pt x="1153667" y="0"/>
                  <a:pt x="1486412" y="318443"/>
                  <a:pt x="1486412" y="711263"/>
                </a:cubicBezTo>
                <a:cubicBezTo>
                  <a:pt x="1486412" y="1104083"/>
                  <a:pt x="1153667" y="1422526"/>
                  <a:pt x="743206" y="1422526"/>
                </a:cubicBezTo>
                <a:cubicBezTo>
                  <a:pt x="332745" y="1422526"/>
                  <a:pt x="0" y="1104083"/>
                  <a:pt x="0" y="711263"/>
                </a:cubicBezTo>
                <a:cubicBezTo>
                  <a:pt x="0" y="318443"/>
                  <a:pt x="332745" y="0"/>
                  <a:pt x="743206" y="0"/>
                </a:cubicBezTo>
                <a:close/>
              </a:path>
            </a:pathLst>
          </a:custGeom>
          <a:ln w="190500" cap="rnd">
            <a:noFill/>
            <a:prstDash val="solid"/>
          </a:ln>
          <a:effectLst>
            <a:outerShdw blurRad="127000" sx="1000" sy="1000" algn="bl" rotWithShape="0">
              <a:srgbClr val="000000"/>
            </a:outerShdw>
          </a:effectLst>
        </p:spPr>
      </p:pic>
      <p:pic>
        <p:nvPicPr>
          <p:cNvPr id="93" name="Picture 92">
            <a:extLst>
              <a:ext uri="{FF2B5EF4-FFF2-40B4-BE49-F238E27FC236}">
                <a16:creationId xmlns:a16="http://schemas.microsoft.com/office/drawing/2014/main" id="{BCCA4FFB-67A6-6FCE-D600-75AF6D86C118}"/>
              </a:ext>
            </a:extLst>
          </p:cNvPr>
          <p:cNvPicPr>
            <a:picLocks noChangeAspect="1" noChangeArrowheads="1"/>
          </p:cNvPicPr>
          <p:nvPr/>
        </p:nvPicPr>
        <p:blipFill>
          <a:blip r:embed="rId13" cstate="email">
            <a:duotone>
              <a:schemeClr val="bg2">
                <a:shade val="45000"/>
                <a:satMod val="135000"/>
              </a:schemeClr>
              <a:prstClr val="white"/>
            </a:duotone>
            <a:extLst>
              <a:ext uri="{28A0092B-C50C-407E-A947-70E740481C1C}">
                <a14:useLocalDpi xmlns:a14="http://schemas.microsoft.com/office/drawing/2010/main"/>
              </a:ext>
            </a:extLst>
          </a:blip>
          <a:srcRect/>
          <a:stretch/>
        </p:blipFill>
        <p:spPr bwMode="auto">
          <a:xfrm>
            <a:off x="141113" y="4628785"/>
            <a:ext cx="1077588" cy="1022154"/>
          </a:xfrm>
          <a:custGeom>
            <a:avLst/>
            <a:gdLst/>
            <a:ahLst/>
            <a:cxnLst/>
            <a:rect l="l" t="t" r="r" b="b"/>
            <a:pathLst>
              <a:path w="1587684" h="1470190">
                <a:moveTo>
                  <a:pt x="1186786" y="717625"/>
                </a:moveTo>
                <a:cubicBezTo>
                  <a:pt x="1198252" y="717625"/>
                  <a:pt x="1207985" y="721858"/>
                  <a:pt x="1215984" y="730325"/>
                </a:cubicBezTo>
                <a:cubicBezTo>
                  <a:pt x="1223984" y="738791"/>
                  <a:pt x="1228183" y="751157"/>
                  <a:pt x="1228583" y="767422"/>
                </a:cubicBezTo>
                <a:lnTo>
                  <a:pt x="1144588" y="767422"/>
                </a:lnTo>
                <a:cubicBezTo>
                  <a:pt x="1144455" y="752090"/>
                  <a:pt x="1148388" y="739957"/>
                  <a:pt x="1156388" y="731025"/>
                </a:cubicBezTo>
                <a:cubicBezTo>
                  <a:pt x="1164387" y="722092"/>
                  <a:pt x="1174520" y="717625"/>
                  <a:pt x="1186786" y="717625"/>
                </a:cubicBezTo>
                <a:close/>
                <a:moveTo>
                  <a:pt x="1307192" y="679428"/>
                </a:moveTo>
                <a:lnTo>
                  <a:pt x="1380588" y="782421"/>
                </a:lnTo>
                <a:lnTo>
                  <a:pt x="1303993" y="891815"/>
                </a:lnTo>
                <a:lnTo>
                  <a:pt x="1369789" y="891815"/>
                </a:lnTo>
                <a:lnTo>
                  <a:pt x="1413386" y="826019"/>
                </a:lnTo>
                <a:lnTo>
                  <a:pt x="1456583" y="891815"/>
                </a:lnTo>
                <a:lnTo>
                  <a:pt x="1525579" y="891815"/>
                </a:lnTo>
                <a:lnTo>
                  <a:pt x="1446984" y="780022"/>
                </a:lnTo>
                <a:lnTo>
                  <a:pt x="1518980" y="679428"/>
                </a:lnTo>
                <a:lnTo>
                  <a:pt x="1452984" y="679428"/>
                </a:lnTo>
                <a:lnTo>
                  <a:pt x="1413386" y="737824"/>
                </a:lnTo>
                <a:lnTo>
                  <a:pt x="1375788" y="679428"/>
                </a:lnTo>
                <a:close/>
                <a:moveTo>
                  <a:pt x="396341" y="679428"/>
                </a:moveTo>
                <a:lnTo>
                  <a:pt x="396341" y="813820"/>
                </a:lnTo>
                <a:cubicBezTo>
                  <a:pt x="396341" y="833818"/>
                  <a:pt x="398874" y="849484"/>
                  <a:pt x="403940" y="860817"/>
                </a:cubicBezTo>
                <a:cubicBezTo>
                  <a:pt x="409007" y="872149"/>
                  <a:pt x="417206" y="880949"/>
                  <a:pt x="428539" y="887215"/>
                </a:cubicBezTo>
                <a:cubicBezTo>
                  <a:pt x="439872" y="893481"/>
                  <a:pt x="452671" y="896614"/>
                  <a:pt x="466937" y="896614"/>
                </a:cubicBezTo>
                <a:cubicBezTo>
                  <a:pt x="480936" y="896614"/>
                  <a:pt x="494235" y="893348"/>
                  <a:pt x="506834" y="886815"/>
                </a:cubicBezTo>
                <a:cubicBezTo>
                  <a:pt x="519433" y="880282"/>
                  <a:pt x="529599" y="871349"/>
                  <a:pt x="537332" y="860017"/>
                </a:cubicBezTo>
                <a:lnTo>
                  <a:pt x="537332" y="891815"/>
                </a:lnTo>
                <a:lnTo>
                  <a:pt x="589529" y="891815"/>
                </a:lnTo>
                <a:lnTo>
                  <a:pt x="589529" y="679428"/>
                </a:lnTo>
                <a:lnTo>
                  <a:pt x="533333" y="679428"/>
                </a:lnTo>
                <a:lnTo>
                  <a:pt x="533333" y="769022"/>
                </a:lnTo>
                <a:cubicBezTo>
                  <a:pt x="533333" y="799420"/>
                  <a:pt x="531933" y="818519"/>
                  <a:pt x="529133" y="826319"/>
                </a:cubicBezTo>
                <a:cubicBezTo>
                  <a:pt x="526333" y="834118"/>
                  <a:pt x="521133" y="840651"/>
                  <a:pt x="513534" y="845918"/>
                </a:cubicBezTo>
                <a:cubicBezTo>
                  <a:pt x="505934" y="851184"/>
                  <a:pt x="497335" y="853817"/>
                  <a:pt x="487735" y="853817"/>
                </a:cubicBezTo>
                <a:cubicBezTo>
                  <a:pt x="479336" y="853817"/>
                  <a:pt x="472403" y="851851"/>
                  <a:pt x="466937" y="847917"/>
                </a:cubicBezTo>
                <a:cubicBezTo>
                  <a:pt x="461470" y="843984"/>
                  <a:pt x="457704" y="838651"/>
                  <a:pt x="455637" y="831918"/>
                </a:cubicBezTo>
                <a:cubicBezTo>
                  <a:pt x="453571" y="825185"/>
                  <a:pt x="452537" y="806887"/>
                  <a:pt x="452537" y="777022"/>
                </a:cubicBezTo>
                <a:lnTo>
                  <a:pt x="452537" y="679428"/>
                </a:lnTo>
                <a:close/>
                <a:moveTo>
                  <a:pt x="1183386" y="674628"/>
                </a:moveTo>
                <a:cubicBezTo>
                  <a:pt x="1155254" y="674628"/>
                  <a:pt x="1131989" y="684594"/>
                  <a:pt x="1113590" y="704526"/>
                </a:cubicBezTo>
                <a:cubicBezTo>
                  <a:pt x="1095191" y="724458"/>
                  <a:pt x="1085992" y="752023"/>
                  <a:pt x="1085992" y="787221"/>
                </a:cubicBezTo>
                <a:cubicBezTo>
                  <a:pt x="1085992" y="816686"/>
                  <a:pt x="1092992" y="841084"/>
                  <a:pt x="1106991" y="860417"/>
                </a:cubicBezTo>
                <a:cubicBezTo>
                  <a:pt x="1124723" y="884549"/>
                  <a:pt x="1152055" y="896614"/>
                  <a:pt x="1188986" y="896614"/>
                </a:cubicBezTo>
                <a:cubicBezTo>
                  <a:pt x="1212318" y="896614"/>
                  <a:pt x="1231750" y="891248"/>
                  <a:pt x="1247282" y="880515"/>
                </a:cubicBezTo>
                <a:cubicBezTo>
                  <a:pt x="1262814" y="869783"/>
                  <a:pt x="1274180" y="854150"/>
                  <a:pt x="1281380" y="833618"/>
                </a:cubicBezTo>
                <a:lnTo>
                  <a:pt x="1225383" y="824219"/>
                </a:lnTo>
                <a:cubicBezTo>
                  <a:pt x="1222317" y="834885"/>
                  <a:pt x="1217784" y="842618"/>
                  <a:pt x="1211784" y="847417"/>
                </a:cubicBezTo>
                <a:cubicBezTo>
                  <a:pt x="1205785" y="852217"/>
                  <a:pt x="1198385" y="854617"/>
                  <a:pt x="1189586" y="854617"/>
                </a:cubicBezTo>
                <a:cubicBezTo>
                  <a:pt x="1176653" y="854617"/>
                  <a:pt x="1165854" y="849984"/>
                  <a:pt x="1157188" y="840718"/>
                </a:cubicBezTo>
                <a:cubicBezTo>
                  <a:pt x="1148521" y="831452"/>
                  <a:pt x="1143988" y="818486"/>
                  <a:pt x="1143588" y="801820"/>
                </a:cubicBezTo>
                <a:lnTo>
                  <a:pt x="1284380" y="801820"/>
                </a:lnTo>
                <a:cubicBezTo>
                  <a:pt x="1285180" y="758756"/>
                  <a:pt x="1276447" y="726792"/>
                  <a:pt x="1258181" y="705926"/>
                </a:cubicBezTo>
                <a:cubicBezTo>
                  <a:pt x="1239916" y="685061"/>
                  <a:pt x="1214984" y="674628"/>
                  <a:pt x="1183386" y="674628"/>
                </a:cubicBezTo>
                <a:close/>
                <a:moveTo>
                  <a:pt x="951186" y="674628"/>
                </a:moveTo>
                <a:cubicBezTo>
                  <a:pt x="920655" y="674628"/>
                  <a:pt x="898123" y="680894"/>
                  <a:pt x="883590" y="693427"/>
                </a:cubicBezTo>
                <a:cubicBezTo>
                  <a:pt x="869058" y="705959"/>
                  <a:pt x="861792" y="721425"/>
                  <a:pt x="861792" y="739824"/>
                </a:cubicBezTo>
                <a:cubicBezTo>
                  <a:pt x="861792" y="760223"/>
                  <a:pt x="870191" y="776155"/>
                  <a:pt x="886990" y="787621"/>
                </a:cubicBezTo>
                <a:cubicBezTo>
                  <a:pt x="899123" y="795887"/>
                  <a:pt x="927854" y="805020"/>
                  <a:pt x="973185" y="815019"/>
                </a:cubicBezTo>
                <a:cubicBezTo>
                  <a:pt x="982918" y="817286"/>
                  <a:pt x="989184" y="819752"/>
                  <a:pt x="991984" y="822419"/>
                </a:cubicBezTo>
                <a:cubicBezTo>
                  <a:pt x="994650" y="825219"/>
                  <a:pt x="995983" y="828752"/>
                  <a:pt x="995983" y="833018"/>
                </a:cubicBezTo>
                <a:cubicBezTo>
                  <a:pt x="995983" y="839285"/>
                  <a:pt x="993517" y="844284"/>
                  <a:pt x="988584" y="848017"/>
                </a:cubicBezTo>
                <a:cubicBezTo>
                  <a:pt x="981251" y="853350"/>
                  <a:pt x="970318" y="856017"/>
                  <a:pt x="955786" y="856017"/>
                </a:cubicBezTo>
                <a:cubicBezTo>
                  <a:pt x="942587" y="856017"/>
                  <a:pt x="932321" y="853184"/>
                  <a:pt x="924988" y="847517"/>
                </a:cubicBezTo>
                <a:cubicBezTo>
                  <a:pt x="917655" y="841851"/>
                  <a:pt x="912788" y="833552"/>
                  <a:pt x="910389" y="822619"/>
                </a:cubicBezTo>
                <a:lnTo>
                  <a:pt x="853992" y="831218"/>
                </a:lnTo>
                <a:cubicBezTo>
                  <a:pt x="859192" y="851351"/>
                  <a:pt x="870224" y="867283"/>
                  <a:pt x="887090" y="879016"/>
                </a:cubicBezTo>
                <a:cubicBezTo>
                  <a:pt x="903956" y="890748"/>
                  <a:pt x="926854" y="896614"/>
                  <a:pt x="955786" y="896614"/>
                </a:cubicBezTo>
                <a:cubicBezTo>
                  <a:pt x="987651" y="896614"/>
                  <a:pt x="1011716" y="889615"/>
                  <a:pt x="1027981" y="875616"/>
                </a:cubicBezTo>
                <a:cubicBezTo>
                  <a:pt x="1044247" y="861617"/>
                  <a:pt x="1052380" y="844884"/>
                  <a:pt x="1052380" y="825419"/>
                </a:cubicBezTo>
                <a:cubicBezTo>
                  <a:pt x="1052380" y="807553"/>
                  <a:pt x="1046514" y="793621"/>
                  <a:pt x="1034781" y="783621"/>
                </a:cubicBezTo>
                <a:cubicBezTo>
                  <a:pt x="1022915" y="773755"/>
                  <a:pt x="1002016" y="765422"/>
                  <a:pt x="972085" y="758623"/>
                </a:cubicBezTo>
                <a:cubicBezTo>
                  <a:pt x="942153" y="751823"/>
                  <a:pt x="924654" y="746557"/>
                  <a:pt x="919588" y="742824"/>
                </a:cubicBezTo>
                <a:cubicBezTo>
                  <a:pt x="915855" y="740024"/>
                  <a:pt x="913988" y="736624"/>
                  <a:pt x="913988" y="732624"/>
                </a:cubicBezTo>
                <a:cubicBezTo>
                  <a:pt x="913988" y="727958"/>
                  <a:pt x="916122" y="724158"/>
                  <a:pt x="920388" y="721225"/>
                </a:cubicBezTo>
                <a:cubicBezTo>
                  <a:pt x="926788" y="717092"/>
                  <a:pt x="937387" y="715026"/>
                  <a:pt x="952186" y="715026"/>
                </a:cubicBezTo>
                <a:cubicBezTo>
                  <a:pt x="963919" y="715026"/>
                  <a:pt x="972951" y="717225"/>
                  <a:pt x="979284" y="721625"/>
                </a:cubicBezTo>
                <a:cubicBezTo>
                  <a:pt x="985617" y="726025"/>
                  <a:pt x="989917" y="732358"/>
                  <a:pt x="992184" y="740624"/>
                </a:cubicBezTo>
                <a:lnTo>
                  <a:pt x="1045180" y="730825"/>
                </a:lnTo>
                <a:cubicBezTo>
                  <a:pt x="1039847" y="712292"/>
                  <a:pt x="1030115" y="698293"/>
                  <a:pt x="1015982" y="688827"/>
                </a:cubicBezTo>
                <a:cubicBezTo>
                  <a:pt x="1001850" y="679361"/>
                  <a:pt x="980251" y="674628"/>
                  <a:pt x="951186" y="674628"/>
                </a:cubicBezTo>
                <a:close/>
                <a:moveTo>
                  <a:pt x="722586" y="674628"/>
                </a:moveTo>
                <a:cubicBezTo>
                  <a:pt x="692055" y="674628"/>
                  <a:pt x="669523" y="680894"/>
                  <a:pt x="654990" y="693427"/>
                </a:cubicBezTo>
                <a:cubicBezTo>
                  <a:pt x="640458" y="705959"/>
                  <a:pt x="633192" y="721425"/>
                  <a:pt x="633192" y="739824"/>
                </a:cubicBezTo>
                <a:cubicBezTo>
                  <a:pt x="633192" y="760223"/>
                  <a:pt x="641591" y="776155"/>
                  <a:pt x="658390" y="787621"/>
                </a:cubicBezTo>
                <a:cubicBezTo>
                  <a:pt x="670523" y="795887"/>
                  <a:pt x="699254" y="805020"/>
                  <a:pt x="744585" y="815019"/>
                </a:cubicBezTo>
                <a:cubicBezTo>
                  <a:pt x="754318" y="817286"/>
                  <a:pt x="760584" y="819752"/>
                  <a:pt x="763384" y="822419"/>
                </a:cubicBezTo>
                <a:cubicBezTo>
                  <a:pt x="766050" y="825219"/>
                  <a:pt x="767383" y="828752"/>
                  <a:pt x="767383" y="833018"/>
                </a:cubicBezTo>
                <a:cubicBezTo>
                  <a:pt x="767383" y="839285"/>
                  <a:pt x="764917" y="844284"/>
                  <a:pt x="759984" y="848017"/>
                </a:cubicBezTo>
                <a:cubicBezTo>
                  <a:pt x="752651" y="853350"/>
                  <a:pt x="741718" y="856017"/>
                  <a:pt x="727186" y="856017"/>
                </a:cubicBezTo>
                <a:cubicBezTo>
                  <a:pt x="713987" y="856017"/>
                  <a:pt x="703721" y="853184"/>
                  <a:pt x="696388" y="847517"/>
                </a:cubicBezTo>
                <a:cubicBezTo>
                  <a:pt x="689055" y="841851"/>
                  <a:pt x="684188" y="833552"/>
                  <a:pt x="681789" y="822619"/>
                </a:cubicBezTo>
                <a:lnTo>
                  <a:pt x="625392" y="831218"/>
                </a:lnTo>
                <a:cubicBezTo>
                  <a:pt x="630592" y="851351"/>
                  <a:pt x="641624" y="867283"/>
                  <a:pt x="658490" y="879016"/>
                </a:cubicBezTo>
                <a:cubicBezTo>
                  <a:pt x="675356" y="890748"/>
                  <a:pt x="698254" y="896614"/>
                  <a:pt x="727186" y="896614"/>
                </a:cubicBezTo>
                <a:cubicBezTo>
                  <a:pt x="759051" y="896614"/>
                  <a:pt x="783116" y="889615"/>
                  <a:pt x="799381" y="875616"/>
                </a:cubicBezTo>
                <a:cubicBezTo>
                  <a:pt x="815647" y="861617"/>
                  <a:pt x="823780" y="844884"/>
                  <a:pt x="823780" y="825419"/>
                </a:cubicBezTo>
                <a:cubicBezTo>
                  <a:pt x="823780" y="807553"/>
                  <a:pt x="817914" y="793621"/>
                  <a:pt x="806181" y="783621"/>
                </a:cubicBezTo>
                <a:cubicBezTo>
                  <a:pt x="794315" y="773755"/>
                  <a:pt x="773416" y="765422"/>
                  <a:pt x="743485" y="758623"/>
                </a:cubicBezTo>
                <a:cubicBezTo>
                  <a:pt x="713553" y="751823"/>
                  <a:pt x="696054" y="746557"/>
                  <a:pt x="690988" y="742824"/>
                </a:cubicBezTo>
                <a:cubicBezTo>
                  <a:pt x="687255" y="740024"/>
                  <a:pt x="685388" y="736624"/>
                  <a:pt x="685388" y="732624"/>
                </a:cubicBezTo>
                <a:cubicBezTo>
                  <a:pt x="685388" y="727958"/>
                  <a:pt x="687522" y="724158"/>
                  <a:pt x="691788" y="721225"/>
                </a:cubicBezTo>
                <a:cubicBezTo>
                  <a:pt x="698188" y="717092"/>
                  <a:pt x="708787" y="715026"/>
                  <a:pt x="723586" y="715026"/>
                </a:cubicBezTo>
                <a:cubicBezTo>
                  <a:pt x="735319" y="715026"/>
                  <a:pt x="744351" y="717225"/>
                  <a:pt x="750684" y="721625"/>
                </a:cubicBezTo>
                <a:cubicBezTo>
                  <a:pt x="757017" y="726025"/>
                  <a:pt x="761317" y="732358"/>
                  <a:pt x="763584" y="740624"/>
                </a:cubicBezTo>
                <a:lnTo>
                  <a:pt x="816580" y="730825"/>
                </a:lnTo>
                <a:cubicBezTo>
                  <a:pt x="811247" y="712292"/>
                  <a:pt x="801515" y="698293"/>
                  <a:pt x="787382" y="688827"/>
                </a:cubicBezTo>
                <a:cubicBezTo>
                  <a:pt x="773250" y="679361"/>
                  <a:pt x="751651" y="674628"/>
                  <a:pt x="722586" y="674628"/>
                </a:cubicBezTo>
                <a:close/>
                <a:moveTo>
                  <a:pt x="224310" y="593633"/>
                </a:moveTo>
                <a:cubicBezTo>
                  <a:pt x="201778" y="593633"/>
                  <a:pt x="182545" y="597033"/>
                  <a:pt x="166613" y="603832"/>
                </a:cubicBezTo>
                <a:cubicBezTo>
                  <a:pt x="150681" y="610632"/>
                  <a:pt x="138481" y="620531"/>
                  <a:pt x="130015" y="633531"/>
                </a:cubicBezTo>
                <a:cubicBezTo>
                  <a:pt x="121549" y="646530"/>
                  <a:pt x="117316" y="660496"/>
                  <a:pt x="117316" y="675428"/>
                </a:cubicBezTo>
                <a:cubicBezTo>
                  <a:pt x="117316" y="698627"/>
                  <a:pt x="126316" y="718292"/>
                  <a:pt x="144314" y="734424"/>
                </a:cubicBezTo>
                <a:cubicBezTo>
                  <a:pt x="157114" y="745890"/>
                  <a:pt x="179379" y="755556"/>
                  <a:pt x="211110" y="763423"/>
                </a:cubicBezTo>
                <a:cubicBezTo>
                  <a:pt x="235776" y="769556"/>
                  <a:pt x="251575" y="773822"/>
                  <a:pt x="258507" y="776222"/>
                </a:cubicBezTo>
                <a:cubicBezTo>
                  <a:pt x="268640" y="779822"/>
                  <a:pt x="275740" y="784055"/>
                  <a:pt x="279806" y="788921"/>
                </a:cubicBezTo>
                <a:cubicBezTo>
                  <a:pt x="283873" y="793787"/>
                  <a:pt x="285906" y="799687"/>
                  <a:pt x="285906" y="806620"/>
                </a:cubicBezTo>
                <a:cubicBezTo>
                  <a:pt x="285906" y="817419"/>
                  <a:pt x="281073" y="826852"/>
                  <a:pt x="271407" y="834918"/>
                </a:cubicBezTo>
                <a:cubicBezTo>
                  <a:pt x="261741" y="842984"/>
                  <a:pt x="247375" y="847017"/>
                  <a:pt x="228309" y="847017"/>
                </a:cubicBezTo>
                <a:cubicBezTo>
                  <a:pt x="210310" y="847017"/>
                  <a:pt x="196011" y="842484"/>
                  <a:pt x="185412" y="833418"/>
                </a:cubicBezTo>
                <a:cubicBezTo>
                  <a:pt x="174813" y="824352"/>
                  <a:pt x="167780" y="810153"/>
                  <a:pt x="164313" y="790821"/>
                </a:cubicBezTo>
                <a:lnTo>
                  <a:pt x="106717" y="796421"/>
                </a:lnTo>
                <a:cubicBezTo>
                  <a:pt x="110583" y="829219"/>
                  <a:pt x="122449" y="854184"/>
                  <a:pt x="142315" y="871316"/>
                </a:cubicBezTo>
                <a:cubicBezTo>
                  <a:pt x="162180" y="888448"/>
                  <a:pt x="190645" y="897014"/>
                  <a:pt x="227709" y="897014"/>
                </a:cubicBezTo>
                <a:cubicBezTo>
                  <a:pt x="253174" y="897014"/>
                  <a:pt x="274440" y="893448"/>
                  <a:pt x="291505" y="886315"/>
                </a:cubicBezTo>
                <a:cubicBezTo>
                  <a:pt x="308571" y="879182"/>
                  <a:pt x="321770" y="868283"/>
                  <a:pt x="331103" y="853617"/>
                </a:cubicBezTo>
                <a:cubicBezTo>
                  <a:pt x="340436" y="838951"/>
                  <a:pt x="345102" y="823219"/>
                  <a:pt x="345102" y="806420"/>
                </a:cubicBezTo>
                <a:cubicBezTo>
                  <a:pt x="345102" y="787888"/>
                  <a:pt x="341202" y="772322"/>
                  <a:pt x="333403" y="759723"/>
                </a:cubicBezTo>
                <a:cubicBezTo>
                  <a:pt x="325603" y="747124"/>
                  <a:pt x="314804" y="737191"/>
                  <a:pt x="301005" y="729925"/>
                </a:cubicBezTo>
                <a:cubicBezTo>
                  <a:pt x="287206" y="722658"/>
                  <a:pt x="265907" y="715626"/>
                  <a:pt x="237109" y="708826"/>
                </a:cubicBezTo>
                <a:cubicBezTo>
                  <a:pt x="208311" y="702026"/>
                  <a:pt x="190178" y="695493"/>
                  <a:pt x="182712" y="689227"/>
                </a:cubicBezTo>
                <a:cubicBezTo>
                  <a:pt x="176846" y="684294"/>
                  <a:pt x="173913" y="678361"/>
                  <a:pt x="173913" y="671428"/>
                </a:cubicBezTo>
                <a:cubicBezTo>
                  <a:pt x="173913" y="663829"/>
                  <a:pt x="177046" y="657762"/>
                  <a:pt x="183312" y="653229"/>
                </a:cubicBezTo>
                <a:cubicBezTo>
                  <a:pt x="193045" y="646163"/>
                  <a:pt x="206511" y="642630"/>
                  <a:pt x="223710" y="642630"/>
                </a:cubicBezTo>
                <a:cubicBezTo>
                  <a:pt x="240375" y="642630"/>
                  <a:pt x="252874" y="645930"/>
                  <a:pt x="261207" y="652529"/>
                </a:cubicBezTo>
                <a:cubicBezTo>
                  <a:pt x="269540" y="659129"/>
                  <a:pt x="274973" y="669962"/>
                  <a:pt x="277506" y="685027"/>
                </a:cubicBezTo>
                <a:lnTo>
                  <a:pt x="336703" y="682428"/>
                </a:lnTo>
                <a:cubicBezTo>
                  <a:pt x="335769" y="655496"/>
                  <a:pt x="326003" y="633964"/>
                  <a:pt x="307405" y="617831"/>
                </a:cubicBezTo>
                <a:cubicBezTo>
                  <a:pt x="288806" y="601699"/>
                  <a:pt x="261107" y="593633"/>
                  <a:pt x="224310" y="593633"/>
                </a:cubicBezTo>
                <a:close/>
                <a:moveTo>
                  <a:pt x="793842" y="0"/>
                </a:moveTo>
                <a:cubicBezTo>
                  <a:pt x="1232269" y="0"/>
                  <a:pt x="1587684" y="329113"/>
                  <a:pt x="1587684" y="735095"/>
                </a:cubicBezTo>
                <a:cubicBezTo>
                  <a:pt x="1587684" y="1141077"/>
                  <a:pt x="1232269" y="1470190"/>
                  <a:pt x="793842" y="1470190"/>
                </a:cubicBezTo>
                <a:cubicBezTo>
                  <a:pt x="355415" y="1470190"/>
                  <a:pt x="0" y="1141077"/>
                  <a:pt x="0" y="735095"/>
                </a:cubicBezTo>
                <a:cubicBezTo>
                  <a:pt x="0" y="329113"/>
                  <a:pt x="355415" y="0"/>
                  <a:pt x="793842" y="0"/>
                </a:cubicBezTo>
                <a:close/>
              </a:path>
            </a:pathLst>
          </a:custGeom>
          <a:ln w="190500" cap="rnd">
            <a:noFill/>
            <a:prstDash val="solid"/>
          </a:ln>
          <a:effectLst>
            <a:outerShdw sx="1000" sy="1000" algn="bl" rotWithShape="0">
              <a:srgbClr val="000000"/>
            </a:outerShdw>
          </a:effectLst>
          <a:extLst>
            <a:ext uri="{909E8E84-426E-40DD-AFC4-6F175D3DCCD1}">
              <a14:hiddenFill xmlns:a14="http://schemas.microsoft.com/office/drawing/2010/main">
                <a:solidFill>
                  <a:srgbClr val="FFFFFF"/>
                </a:solidFill>
              </a14:hiddenFill>
            </a:ext>
          </a:extLst>
        </p:spPr>
      </p:pic>
      <p:pic>
        <p:nvPicPr>
          <p:cNvPr id="94" name="Picture 93">
            <a:extLst>
              <a:ext uri="{FF2B5EF4-FFF2-40B4-BE49-F238E27FC236}">
                <a16:creationId xmlns:a16="http://schemas.microsoft.com/office/drawing/2014/main" id="{2CD0D6D9-0389-3286-19D2-4453768A05FA}"/>
              </a:ext>
            </a:extLst>
          </p:cNvPr>
          <p:cNvPicPr>
            <a:picLocks noChangeAspect="1"/>
          </p:cNvPicPr>
          <p:nvPr/>
        </p:nvPicPr>
        <p:blipFill>
          <a:blip r:embed="rId14" cstate="email">
            <a:alphaModFix/>
            <a:duotone>
              <a:schemeClr val="bg2">
                <a:shade val="45000"/>
                <a:satMod val="135000"/>
              </a:schemeClr>
              <a:prstClr val="white"/>
            </a:duotone>
            <a:extLst>
              <a:ext uri="{28A0092B-C50C-407E-A947-70E740481C1C}">
                <a14:useLocalDpi xmlns:a14="http://schemas.microsoft.com/office/drawing/2010/main"/>
              </a:ext>
              <a:ext uri="{837473B0-CC2E-450A-ABE3-18F120FF3D39}">
                <a1611:picAttrSrcUrl xmlns:a1611="http://schemas.microsoft.com/office/drawing/2016/11/main" r:id="rId15"/>
              </a:ext>
            </a:extLst>
          </a:blip>
          <a:srcRect/>
          <a:stretch/>
        </p:blipFill>
        <p:spPr>
          <a:xfrm>
            <a:off x="141113" y="3508358"/>
            <a:ext cx="1060374" cy="1020313"/>
          </a:xfrm>
          <a:custGeom>
            <a:avLst/>
            <a:gdLst/>
            <a:ahLst/>
            <a:cxnLst/>
            <a:rect l="l" t="t" r="r" b="b"/>
            <a:pathLst>
              <a:path w="1475716" h="1419962">
                <a:moveTo>
                  <a:pt x="1041060" y="576731"/>
                </a:moveTo>
                <a:lnTo>
                  <a:pt x="1041060" y="869913"/>
                </a:lnTo>
                <a:lnTo>
                  <a:pt x="1264047" y="869913"/>
                </a:lnTo>
                <a:lnTo>
                  <a:pt x="1264047" y="820516"/>
                </a:lnTo>
                <a:lnTo>
                  <a:pt x="1100257" y="820516"/>
                </a:lnTo>
                <a:lnTo>
                  <a:pt x="1100257" y="740721"/>
                </a:lnTo>
                <a:lnTo>
                  <a:pt x="1247448" y="740721"/>
                </a:lnTo>
                <a:lnTo>
                  <a:pt x="1247448" y="691324"/>
                </a:lnTo>
                <a:lnTo>
                  <a:pt x="1100257" y="691324"/>
                </a:lnTo>
                <a:lnTo>
                  <a:pt x="1100257" y="626328"/>
                </a:lnTo>
                <a:lnTo>
                  <a:pt x="1258447" y="626328"/>
                </a:lnTo>
                <a:lnTo>
                  <a:pt x="1258447" y="576731"/>
                </a:lnTo>
                <a:close/>
                <a:moveTo>
                  <a:pt x="764835" y="576731"/>
                </a:moveTo>
                <a:lnTo>
                  <a:pt x="764835" y="869913"/>
                </a:lnTo>
                <a:lnTo>
                  <a:pt x="987822" y="869913"/>
                </a:lnTo>
                <a:lnTo>
                  <a:pt x="987822" y="820516"/>
                </a:lnTo>
                <a:lnTo>
                  <a:pt x="824032" y="820516"/>
                </a:lnTo>
                <a:lnTo>
                  <a:pt x="824032" y="740721"/>
                </a:lnTo>
                <a:lnTo>
                  <a:pt x="971223" y="740721"/>
                </a:lnTo>
                <a:lnTo>
                  <a:pt x="971223" y="691324"/>
                </a:lnTo>
                <a:lnTo>
                  <a:pt x="824032" y="691324"/>
                </a:lnTo>
                <a:lnTo>
                  <a:pt x="824032" y="626328"/>
                </a:lnTo>
                <a:lnTo>
                  <a:pt x="982222" y="626328"/>
                </a:lnTo>
                <a:lnTo>
                  <a:pt x="982222" y="576731"/>
                </a:lnTo>
                <a:close/>
                <a:moveTo>
                  <a:pt x="470160" y="576731"/>
                </a:moveTo>
                <a:lnTo>
                  <a:pt x="470160" y="869913"/>
                </a:lnTo>
                <a:lnTo>
                  <a:pt x="525157" y="869913"/>
                </a:lnTo>
                <a:lnTo>
                  <a:pt x="525157" y="678725"/>
                </a:lnTo>
                <a:lnTo>
                  <a:pt x="643350" y="869913"/>
                </a:lnTo>
                <a:lnTo>
                  <a:pt x="702746" y="869913"/>
                </a:lnTo>
                <a:lnTo>
                  <a:pt x="702746" y="576731"/>
                </a:lnTo>
                <a:lnTo>
                  <a:pt x="647749" y="576731"/>
                </a:lnTo>
                <a:lnTo>
                  <a:pt x="647749" y="772519"/>
                </a:lnTo>
                <a:lnTo>
                  <a:pt x="527757" y="576731"/>
                </a:lnTo>
                <a:close/>
                <a:moveTo>
                  <a:pt x="295929" y="571731"/>
                </a:moveTo>
                <a:cubicBezTo>
                  <a:pt x="273397" y="571731"/>
                  <a:pt x="254165" y="575131"/>
                  <a:pt x="238233" y="581931"/>
                </a:cubicBezTo>
                <a:cubicBezTo>
                  <a:pt x="222300" y="588730"/>
                  <a:pt x="210101" y="598630"/>
                  <a:pt x="201635" y="611629"/>
                </a:cubicBezTo>
                <a:cubicBezTo>
                  <a:pt x="193169" y="624628"/>
                  <a:pt x="188935" y="638594"/>
                  <a:pt x="188935" y="653526"/>
                </a:cubicBezTo>
                <a:cubicBezTo>
                  <a:pt x="188935" y="676725"/>
                  <a:pt x="197935" y="696391"/>
                  <a:pt x="215934" y="712523"/>
                </a:cubicBezTo>
                <a:cubicBezTo>
                  <a:pt x="228733" y="723989"/>
                  <a:pt x="250998" y="733655"/>
                  <a:pt x="282730" y="741521"/>
                </a:cubicBezTo>
                <a:cubicBezTo>
                  <a:pt x="307395" y="747654"/>
                  <a:pt x="323194" y="751920"/>
                  <a:pt x="330127" y="754320"/>
                </a:cubicBezTo>
                <a:cubicBezTo>
                  <a:pt x="340260" y="757920"/>
                  <a:pt x="347359" y="762153"/>
                  <a:pt x="351426" y="767020"/>
                </a:cubicBezTo>
                <a:cubicBezTo>
                  <a:pt x="355492" y="771886"/>
                  <a:pt x="357525" y="777786"/>
                  <a:pt x="357525" y="784718"/>
                </a:cubicBezTo>
                <a:cubicBezTo>
                  <a:pt x="357525" y="795518"/>
                  <a:pt x="352692" y="804951"/>
                  <a:pt x="343026" y="813017"/>
                </a:cubicBezTo>
                <a:cubicBezTo>
                  <a:pt x="333360" y="821083"/>
                  <a:pt x="318994" y="825116"/>
                  <a:pt x="299929" y="825116"/>
                </a:cubicBezTo>
                <a:cubicBezTo>
                  <a:pt x="281930" y="825116"/>
                  <a:pt x="267631" y="820583"/>
                  <a:pt x="257031" y="811517"/>
                </a:cubicBezTo>
                <a:cubicBezTo>
                  <a:pt x="246432" y="802451"/>
                  <a:pt x="239399" y="788252"/>
                  <a:pt x="235933" y="768919"/>
                </a:cubicBezTo>
                <a:lnTo>
                  <a:pt x="178336" y="774519"/>
                </a:lnTo>
                <a:cubicBezTo>
                  <a:pt x="182203" y="807317"/>
                  <a:pt x="194069" y="832282"/>
                  <a:pt x="213934" y="849414"/>
                </a:cubicBezTo>
                <a:cubicBezTo>
                  <a:pt x="233799" y="866547"/>
                  <a:pt x="262264" y="875113"/>
                  <a:pt x="299329" y="875113"/>
                </a:cubicBezTo>
                <a:cubicBezTo>
                  <a:pt x="324794" y="875113"/>
                  <a:pt x="346059" y="871546"/>
                  <a:pt x="363125" y="864414"/>
                </a:cubicBezTo>
                <a:cubicBezTo>
                  <a:pt x="380190" y="857281"/>
                  <a:pt x="393390" y="846381"/>
                  <a:pt x="402722" y="831716"/>
                </a:cubicBezTo>
                <a:cubicBezTo>
                  <a:pt x="412055" y="817050"/>
                  <a:pt x="416722" y="801317"/>
                  <a:pt x="416722" y="784518"/>
                </a:cubicBezTo>
                <a:cubicBezTo>
                  <a:pt x="416722" y="765986"/>
                  <a:pt x="412822" y="750421"/>
                  <a:pt x="405022" y="737821"/>
                </a:cubicBezTo>
                <a:cubicBezTo>
                  <a:pt x="397223" y="725222"/>
                  <a:pt x="386423" y="715289"/>
                  <a:pt x="372624" y="708023"/>
                </a:cubicBezTo>
                <a:cubicBezTo>
                  <a:pt x="358825" y="700757"/>
                  <a:pt x="337526" y="693724"/>
                  <a:pt x="308728" y="686924"/>
                </a:cubicBezTo>
                <a:cubicBezTo>
                  <a:pt x="279930" y="680125"/>
                  <a:pt x="261798" y="673592"/>
                  <a:pt x="254332" y="667326"/>
                </a:cubicBezTo>
                <a:cubicBezTo>
                  <a:pt x="248465" y="662393"/>
                  <a:pt x="245532" y="656460"/>
                  <a:pt x="245532" y="649527"/>
                </a:cubicBezTo>
                <a:cubicBezTo>
                  <a:pt x="245532" y="641927"/>
                  <a:pt x="248665" y="635861"/>
                  <a:pt x="254931" y="631328"/>
                </a:cubicBezTo>
                <a:cubicBezTo>
                  <a:pt x="264664" y="624262"/>
                  <a:pt x="278130" y="620728"/>
                  <a:pt x="295329" y="620728"/>
                </a:cubicBezTo>
                <a:cubicBezTo>
                  <a:pt x="311995" y="620728"/>
                  <a:pt x="324494" y="624028"/>
                  <a:pt x="332827" y="630628"/>
                </a:cubicBezTo>
                <a:cubicBezTo>
                  <a:pt x="341160" y="637227"/>
                  <a:pt x="346593" y="648060"/>
                  <a:pt x="349126" y="663126"/>
                </a:cubicBezTo>
                <a:lnTo>
                  <a:pt x="408322" y="660526"/>
                </a:lnTo>
                <a:cubicBezTo>
                  <a:pt x="407389" y="633594"/>
                  <a:pt x="397623" y="612062"/>
                  <a:pt x="379024" y="595930"/>
                </a:cubicBezTo>
                <a:cubicBezTo>
                  <a:pt x="360425" y="579798"/>
                  <a:pt x="332727" y="571731"/>
                  <a:pt x="295929" y="571731"/>
                </a:cubicBezTo>
                <a:close/>
                <a:moveTo>
                  <a:pt x="737858" y="0"/>
                </a:moveTo>
                <a:cubicBezTo>
                  <a:pt x="1145366" y="0"/>
                  <a:pt x="1475716" y="317869"/>
                  <a:pt x="1475716" y="709981"/>
                </a:cubicBezTo>
                <a:cubicBezTo>
                  <a:pt x="1475716" y="1102093"/>
                  <a:pt x="1145366" y="1419962"/>
                  <a:pt x="737858" y="1419962"/>
                </a:cubicBezTo>
                <a:cubicBezTo>
                  <a:pt x="330350" y="1419962"/>
                  <a:pt x="0" y="1102093"/>
                  <a:pt x="0" y="709981"/>
                </a:cubicBezTo>
                <a:cubicBezTo>
                  <a:pt x="0" y="317869"/>
                  <a:pt x="330350" y="0"/>
                  <a:pt x="737858" y="0"/>
                </a:cubicBezTo>
                <a:close/>
              </a:path>
            </a:pathLst>
          </a:custGeom>
        </p:spPr>
      </p:pic>
      <p:pic>
        <p:nvPicPr>
          <p:cNvPr id="95" name="Picture 94">
            <a:extLst>
              <a:ext uri="{FF2B5EF4-FFF2-40B4-BE49-F238E27FC236}">
                <a16:creationId xmlns:a16="http://schemas.microsoft.com/office/drawing/2014/main" id="{C22508A5-8615-3AE2-55F2-A94EB6A6CF49}"/>
              </a:ext>
            </a:extLst>
          </p:cNvPr>
          <p:cNvPicPr>
            <a:picLocks noChangeAspect="1"/>
          </p:cNvPicPr>
          <p:nvPr/>
        </p:nvPicPr>
        <p:blipFill>
          <a:blip r:embed="rId18" cstate="email">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a:xfrm>
            <a:off x="141113" y="176449"/>
            <a:ext cx="1096368" cy="1048554"/>
          </a:xfrm>
          <a:custGeom>
            <a:avLst/>
            <a:gdLst/>
            <a:ahLst/>
            <a:cxnLst/>
            <a:rect l="l" t="t" r="r" b="b"/>
            <a:pathLst>
              <a:path w="1525808" h="1459266">
                <a:moveTo>
                  <a:pt x="677955" y="762168"/>
                </a:moveTo>
                <a:lnTo>
                  <a:pt x="735152" y="832763"/>
                </a:lnTo>
                <a:cubicBezTo>
                  <a:pt x="725552" y="840763"/>
                  <a:pt x="716686" y="846496"/>
                  <a:pt x="708553" y="849962"/>
                </a:cubicBezTo>
                <a:cubicBezTo>
                  <a:pt x="700420" y="853429"/>
                  <a:pt x="691954" y="855162"/>
                  <a:pt x="683155" y="855162"/>
                </a:cubicBezTo>
                <a:cubicBezTo>
                  <a:pt x="669822" y="855162"/>
                  <a:pt x="659190" y="851329"/>
                  <a:pt x="651257" y="843663"/>
                </a:cubicBezTo>
                <a:cubicBezTo>
                  <a:pt x="643324" y="835997"/>
                  <a:pt x="639357" y="826097"/>
                  <a:pt x="639357" y="813965"/>
                </a:cubicBezTo>
                <a:cubicBezTo>
                  <a:pt x="639357" y="804365"/>
                  <a:pt x="642557" y="794966"/>
                  <a:pt x="648957" y="785766"/>
                </a:cubicBezTo>
                <a:cubicBezTo>
                  <a:pt x="655356" y="776567"/>
                  <a:pt x="665023" y="768701"/>
                  <a:pt x="677955" y="762168"/>
                </a:cubicBezTo>
                <a:close/>
                <a:moveTo>
                  <a:pt x="701954" y="637775"/>
                </a:moveTo>
                <a:cubicBezTo>
                  <a:pt x="711153" y="637775"/>
                  <a:pt x="718453" y="640309"/>
                  <a:pt x="723852" y="645375"/>
                </a:cubicBezTo>
                <a:cubicBezTo>
                  <a:pt x="729252" y="650441"/>
                  <a:pt x="731952" y="656574"/>
                  <a:pt x="731952" y="663774"/>
                </a:cubicBezTo>
                <a:cubicBezTo>
                  <a:pt x="731952" y="672307"/>
                  <a:pt x="726352" y="680906"/>
                  <a:pt x="715153" y="689572"/>
                </a:cubicBezTo>
                <a:lnTo>
                  <a:pt x="699954" y="701171"/>
                </a:lnTo>
                <a:lnTo>
                  <a:pt x="686155" y="685172"/>
                </a:lnTo>
                <a:cubicBezTo>
                  <a:pt x="677622" y="675306"/>
                  <a:pt x="673355" y="666907"/>
                  <a:pt x="673355" y="659974"/>
                </a:cubicBezTo>
                <a:cubicBezTo>
                  <a:pt x="673355" y="654108"/>
                  <a:pt x="675889" y="648941"/>
                  <a:pt x="680955" y="644475"/>
                </a:cubicBezTo>
                <a:cubicBezTo>
                  <a:pt x="686021" y="640009"/>
                  <a:pt x="693021" y="637775"/>
                  <a:pt x="701954" y="637775"/>
                </a:cubicBezTo>
                <a:close/>
                <a:moveTo>
                  <a:pt x="860437" y="603177"/>
                </a:moveTo>
                <a:lnTo>
                  <a:pt x="930433" y="896360"/>
                </a:lnTo>
                <a:lnTo>
                  <a:pt x="994629" y="896360"/>
                </a:lnTo>
                <a:lnTo>
                  <a:pt x="1052825" y="677173"/>
                </a:lnTo>
                <a:lnTo>
                  <a:pt x="1111222" y="896360"/>
                </a:lnTo>
                <a:lnTo>
                  <a:pt x="1174018" y="896360"/>
                </a:lnTo>
                <a:lnTo>
                  <a:pt x="1245214" y="603177"/>
                </a:lnTo>
                <a:lnTo>
                  <a:pt x="1185617" y="603177"/>
                </a:lnTo>
                <a:lnTo>
                  <a:pt x="1140620" y="807965"/>
                </a:lnTo>
                <a:lnTo>
                  <a:pt x="1089223" y="603177"/>
                </a:lnTo>
                <a:lnTo>
                  <a:pt x="1018827" y="603177"/>
                </a:lnTo>
                <a:lnTo>
                  <a:pt x="965231" y="804565"/>
                </a:lnTo>
                <a:lnTo>
                  <a:pt x="921033" y="603177"/>
                </a:lnTo>
                <a:close/>
                <a:moveTo>
                  <a:pt x="298885" y="603177"/>
                </a:moveTo>
                <a:lnTo>
                  <a:pt x="298885" y="896360"/>
                </a:lnTo>
                <a:lnTo>
                  <a:pt x="353882" y="896360"/>
                </a:lnTo>
                <a:lnTo>
                  <a:pt x="353882" y="705171"/>
                </a:lnTo>
                <a:lnTo>
                  <a:pt x="472075" y="896360"/>
                </a:lnTo>
                <a:lnTo>
                  <a:pt x="531471" y="896360"/>
                </a:lnTo>
                <a:lnTo>
                  <a:pt x="531471" y="603177"/>
                </a:lnTo>
                <a:lnTo>
                  <a:pt x="476474" y="603177"/>
                </a:lnTo>
                <a:lnTo>
                  <a:pt x="476474" y="798965"/>
                </a:lnTo>
                <a:lnTo>
                  <a:pt x="356482" y="603177"/>
                </a:lnTo>
                <a:close/>
                <a:moveTo>
                  <a:pt x="700554" y="598178"/>
                </a:moveTo>
                <a:cubicBezTo>
                  <a:pt x="674289" y="598178"/>
                  <a:pt x="654056" y="604344"/>
                  <a:pt x="639857" y="616677"/>
                </a:cubicBezTo>
                <a:cubicBezTo>
                  <a:pt x="625658" y="629009"/>
                  <a:pt x="618559" y="644042"/>
                  <a:pt x="618559" y="661774"/>
                </a:cubicBezTo>
                <a:cubicBezTo>
                  <a:pt x="618559" y="671373"/>
                  <a:pt x="621092" y="681539"/>
                  <a:pt x="626158" y="692272"/>
                </a:cubicBezTo>
                <a:cubicBezTo>
                  <a:pt x="631225" y="703005"/>
                  <a:pt x="638757" y="714304"/>
                  <a:pt x="648757" y="726170"/>
                </a:cubicBezTo>
                <a:cubicBezTo>
                  <a:pt x="626492" y="737236"/>
                  <a:pt x="609759" y="750268"/>
                  <a:pt x="598560" y="765268"/>
                </a:cubicBezTo>
                <a:cubicBezTo>
                  <a:pt x="587361" y="780267"/>
                  <a:pt x="581761" y="797166"/>
                  <a:pt x="581761" y="815964"/>
                </a:cubicBezTo>
                <a:cubicBezTo>
                  <a:pt x="581761" y="836630"/>
                  <a:pt x="588894" y="854895"/>
                  <a:pt x="603160" y="870761"/>
                </a:cubicBezTo>
                <a:cubicBezTo>
                  <a:pt x="621559" y="891293"/>
                  <a:pt x="649023" y="901559"/>
                  <a:pt x="685555" y="901559"/>
                </a:cubicBezTo>
                <a:cubicBezTo>
                  <a:pt x="703953" y="901559"/>
                  <a:pt x="719819" y="899026"/>
                  <a:pt x="733152" y="893960"/>
                </a:cubicBezTo>
                <a:cubicBezTo>
                  <a:pt x="746484" y="888893"/>
                  <a:pt x="759083" y="881027"/>
                  <a:pt x="770949" y="870361"/>
                </a:cubicBezTo>
                <a:cubicBezTo>
                  <a:pt x="786282" y="884627"/>
                  <a:pt x="802281" y="895826"/>
                  <a:pt x="818946" y="903959"/>
                </a:cubicBezTo>
                <a:lnTo>
                  <a:pt x="852944" y="860562"/>
                </a:lnTo>
                <a:cubicBezTo>
                  <a:pt x="848278" y="858295"/>
                  <a:pt x="840978" y="853662"/>
                  <a:pt x="831046" y="846663"/>
                </a:cubicBezTo>
                <a:cubicBezTo>
                  <a:pt x="821113" y="839663"/>
                  <a:pt x="813013" y="833230"/>
                  <a:pt x="806747" y="827364"/>
                </a:cubicBezTo>
                <a:cubicBezTo>
                  <a:pt x="811014" y="821764"/>
                  <a:pt x="815013" y="814798"/>
                  <a:pt x="818746" y="806465"/>
                </a:cubicBezTo>
                <a:cubicBezTo>
                  <a:pt x="822479" y="798132"/>
                  <a:pt x="826879" y="784966"/>
                  <a:pt x="831946" y="766967"/>
                </a:cubicBezTo>
                <a:lnTo>
                  <a:pt x="781149" y="755368"/>
                </a:lnTo>
                <a:cubicBezTo>
                  <a:pt x="777682" y="769101"/>
                  <a:pt x="773549" y="780233"/>
                  <a:pt x="768749" y="788766"/>
                </a:cubicBezTo>
                <a:lnTo>
                  <a:pt x="727952" y="734969"/>
                </a:lnTo>
                <a:cubicBezTo>
                  <a:pt x="749417" y="721504"/>
                  <a:pt x="763683" y="709438"/>
                  <a:pt x="770749" y="698772"/>
                </a:cubicBezTo>
                <a:cubicBezTo>
                  <a:pt x="777816" y="688106"/>
                  <a:pt x="781349" y="676840"/>
                  <a:pt x="781349" y="664974"/>
                </a:cubicBezTo>
                <a:cubicBezTo>
                  <a:pt x="781349" y="646308"/>
                  <a:pt x="774216" y="630509"/>
                  <a:pt x="759950" y="617577"/>
                </a:cubicBezTo>
                <a:cubicBezTo>
                  <a:pt x="745684" y="604644"/>
                  <a:pt x="725885" y="598178"/>
                  <a:pt x="700554" y="598178"/>
                </a:cubicBezTo>
                <a:close/>
                <a:moveTo>
                  <a:pt x="762904" y="0"/>
                </a:moveTo>
                <a:cubicBezTo>
                  <a:pt x="1184244" y="0"/>
                  <a:pt x="1525808" y="326668"/>
                  <a:pt x="1525808" y="729633"/>
                </a:cubicBezTo>
                <a:cubicBezTo>
                  <a:pt x="1525808" y="1132598"/>
                  <a:pt x="1184244" y="1459266"/>
                  <a:pt x="762904" y="1459266"/>
                </a:cubicBezTo>
                <a:cubicBezTo>
                  <a:pt x="341564" y="1459266"/>
                  <a:pt x="0" y="1132598"/>
                  <a:pt x="0" y="729633"/>
                </a:cubicBezTo>
                <a:cubicBezTo>
                  <a:pt x="0" y="326668"/>
                  <a:pt x="341564" y="0"/>
                  <a:pt x="762904" y="0"/>
                </a:cubicBezTo>
                <a:close/>
              </a:path>
            </a:pathLst>
          </a:custGeom>
          <a:ln w="190500" cap="rnd">
            <a:noFill/>
            <a:prstDash val="solid"/>
          </a:ln>
          <a:effectLst>
            <a:outerShdw sx="1000" sy="1000" algn="bl" rotWithShape="0">
              <a:srgbClr val="000000"/>
            </a:outerShdw>
          </a:effectLst>
        </p:spPr>
      </p:pic>
      <p:pic>
        <p:nvPicPr>
          <p:cNvPr id="96" name="Picture 95" descr="Visit Broadstairs - quintessential seaside town on the Kent coast - Visit  Thanet">
            <a:extLst>
              <a:ext uri="{FF2B5EF4-FFF2-40B4-BE49-F238E27FC236}">
                <a16:creationId xmlns:a16="http://schemas.microsoft.com/office/drawing/2014/main" id="{133FDBF8-00AD-D6EA-3F8C-AD20E28EE0C8}"/>
              </a:ext>
            </a:extLst>
          </p:cNvPr>
          <p:cNvPicPr>
            <a:picLocks noChangeAspect="1" noChangeArrowheads="1"/>
          </p:cNvPicPr>
          <p:nvPr/>
        </p:nvPicPr>
        <p:blipFill>
          <a:blip r:embed="rId19" cstate="email">
            <a:duotone>
              <a:schemeClr val="bg2">
                <a:shade val="45000"/>
                <a:satMod val="135000"/>
              </a:schemeClr>
              <a:prstClr val="white"/>
            </a:duotone>
            <a:extLst>
              <a:ext uri="{28A0092B-C50C-407E-A947-70E740481C1C}">
                <a14:useLocalDpi xmlns:a14="http://schemas.microsoft.com/office/drawing/2010/main"/>
              </a:ext>
            </a:extLst>
          </a:blip>
          <a:srcRect/>
          <a:stretch/>
        </p:blipFill>
        <p:spPr bwMode="auto">
          <a:xfrm>
            <a:off x="141113" y="5749211"/>
            <a:ext cx="1069721" cy="996064"/>
          </a:xfrm>
          <a:custGeom>
            <a:avLst/>
            <a:gdLst/>
            <a:ahLst/>
            <a:cxnLst/>
            <a:rect l="l" t="t" r="r" b="b"/>
            <a:pathLst>
              <a:path w="1488724" h="1386216">
                <a:moveTo>
                  <a:pt x="693640" y="714168"/>
                </a:moveTo>
                <a:lnTo>
                  <a:pt x="750836" y="784763"/>
                </a:lnTo>
                <a:cubicBezTo>
                  <a:pt x="741237" y="792763"/>
                  <a:pt x="732371" y="798496"/>
                  <a:pt x="724238" y="801962"/>
                </a:cubicBezTo>
                <a:cubicBezTo>
                  <a:pt x="716105" y="805429"/>
                  <a:pt x="707639" y="807162"/>
                  <a:pt x="698839" y="807162"/>
                </a:cubicBezTo>
                <a:cubicBezTo>
                  <a:pt x="685507" y="807162"/>
                  <a:pt x="674874" y="803329"/>
                  <a:pt x="666941" y="795663"/>
                </a:cubicBezTo>
                <a:cubicBezTo>
                  <a:pt x="659008" y="787997"/>
                  <a:pt x="655042" y="778097"/>
                  <a:pt x="655042" y="765964"/>
                </a:cubicBezTo>
                <a:cubicBezTo>
                  <a:pt x="655042" y="756365"/>
                  <a:pt x="658242" y="746966"/>
                  <a:pt x="664641" y="737766"/>
                </a:cubicBezTo>
                <a:cubicBezTo>
                  <a:pt x="671041" y="728567"/>
                  <a:pt x="680707" y="720701"/>
                  <a:pt x="693640" y="714168"/>
                </a:cubicBezTo>
                <a:close/>
                <a:moveTo>
                  <a:pt x="717638" y="589775"/>
                </a:moveTo>
                <a:cubicBezTo>
                  <a:pt x="726838" y="589775"/>
                  <a:pt x="734137" y="592308"/>
                  <a:pt x="739537" y="597375"/>
                </a:cubicBezTo>
                <a:cubicBezTo>
                  <a:pt x="744936" y="602441"/>
                  <a:pt x="747636" y="608574"/>
                  <a:pt x="747636" y="615774"/>
                </a:cubicBezTo>
                <a:cubicBezTo>
                  <a:pt x="747636" y="624307"/>
                  <a:pt x="742037" y="632906"/>
                  <a:pt x="730837" y="641572"/>
                </a:cubicBezTo>
                <a:lnTo>
                  <a:pt x="715638" y="653171"/>
                </a:lnTo>
                <a:lnTo>
                  <a:pt x="701839" y="637172"/>
                </a:lnTo>
                <a:cubicBezTo>
                  <a:pt x="693306" y="627306"/>
                  <a:pt x="689040" y="618907"/>
                  <a:pt x="689040" y="611974"/>
                </a:cubicBezTo>
                <a:cubicBezTo>
                  <a:pt x="689040" y="606108"/>
                  <a:pt x="691573" y="600941"/>
                  <a:pt x="696639" y="596475"/>
                </a:cubicBezTo>
                <a:cubicBezTo>
                  <a:pt x="701706" y="592008"/>
                  <a:pt x="708705" y="589775"/>
                  <a:pt x="717638" y="589775"/>
                </a:cubicBezTo>
                <a:close/>
                <a:moveTo>
                  <a:pt x="894195" y="555177"/>
                </a:moveTo>
                <a:lnTo>
                  <a:pt x="894195" y="848359"/>
                </a:lnTo>
                <a:lnTo>
                  <a:pt x="949191" y="848359"/>
                </a:lnTo>
                <a:lnTo>
                  <a:pt x="949191" y="617574"/>
                </a:lnTo>
                <a:lnTo>
                  <a:pt x="1007188" y="848359"/>
                </a:lnTo>
                <a:lnTo>
                  <a:pt x="1064184" y="848359"/>
                </a:lnTo>
                <a:lnTo>
                  <a:pt x="1122381" y="617574"/>
                </a:lnTo>
                <a:lnTo>
                  <a:pt x="1122381" y="848359"/>
                </a:lnTo>
                <a:lnTo>
                  <a:pt x="1177377" y="848359"/>
                </a:lnTo>
                <a:lnTo>
                  <a:pt x="1177377" y="555177"/>
                </a:lnTo>
                <a:lnTo>
                  <a:pt x="1088583" y="555177"/>
                </a:lnTo>
                <a:lnTo>
                  <a:pt x="1035986" y="755165"/>
                </a:lnTo>
                <a:lnTo>
                  <a:pt x="982789" y="555177"/>
                </a:lnTo>
                <a:close/>
                <a:moveTo>
                  <a:pt x="324295" y="555177"/>
                </a:moveTo>
                <a:lnTo>
                  <a:pt x="324295" y="848359"/>
                </a:lnTo>
                <a:lnTo>
                  <a:pt x="383491" y="848359"/>
                </a:lnTo>
                <a:lnTo>
                  <a:pt x="383491" y="759765"/>
                </a:lnTo>
                <a:lnTo>
                  <a:pt x="431488" y="710768"/>
                </a:lnTo>
                <a:lnTo>
                  <a:pt x="512083" y="848359"/>
                </a:lnTo>
                <a:lnTo>
                  <a:pt x="588679" y="848359"/>
                </a:lnTo>
                <a:lnTo>
                  <a:pt x="472286" y="669370"/>
                </a:lnTo>
                <a:lnTo>
                  <a:pt x="582679" y="555177"/>
                </a:lnTo>
                <a:lnTo>
                  <a:pt x="503084" y="555177"/>
                </a:lnTo>
                <a:lnTo>
                  <a:pt x="383491" y="685369"/>
                </a:lnTo>
                <a:lnTo>
                  <a:pt x="383491" y="555177"/>
                </a:lnTo>
                <a:close/>
                <a:moveTo>
                  <a:pt x="716238" y="550178"/>
                </a:moveTo>
                <a:cubicBezTo>
                  <a:pt x="689973" y="550178"/>
                  <a:pt x="669741" y="556344"/>
                  <a:pt x="655542" y="568677"/>
                </a:cubicBezTo>
                <a:cubicBezTo>
                  <a:pt x="641343" y="581009"/>
                  <a:pt x="634243" y="596042"/>
                  <a:pt x="634243" y="613774"/>
                </a:cubicBezTo>
                <a:cubicBezTo>
                  <a:pt x="634243" y="623373"/>
                  <a:pt x="636776" y="633539"/>
                  <a:pt x="641843" y="644272"/>
                </a:cubicBezTo>
                <a:cubicBezTo>
                  <a:pt x="646909" y="655005"/>
                  <a:pt x="654442" y="666304"/>
                  <a:pt x="664441" y="678170"/>
                </a:cubicBezTo>
                <a:cubicBezTo>
                  <a:pt x="642176" y="689236"/>
                  <a:pt x="625444" y="702268"/>
                  <a:pt x="614244" y="717268"/>
                </a:cubicBezTo>
                <a:cubicBezTo>
                  <a:pt x="603045" y="732267"/>
                  <a:pt x="597445" y="749166"/>
                  <a:pt x="597445" y="767964"/>
                </a:cubicBezTo>
                <a:cubicBezTo>
                  <a:pt x="597445" y="788630"/>
                  <a:pt x="604578" y="806895"/>
                  <a:pt x="618844" y="822761"/>
                </a:cubicBezTo>
                <a:cubicBezTo>
                  <a:pt x="637243" y="843293"/>
                  <a:pt x="664708" y="853559"/>
                  <a:pt x="701239" y="853559"/>
                </a:cubicBezTo>
                <a:cubicBezTo>
                  <a:pt x="719638" y="853559"/>
                  <a:pt x="735504" y="851026"/>
                  <a:pt x="748836" y="845960"/>
                </a:cubicBezTo>
                <a:cubicBezTo>
                  <a:pt x="762169" y="840893"/>
                  <a:pt x="774768" y="833027"/>
                  <a:pt x="786634" y="822361"/>
                </a:cubicBezTo>
                <a:cubicBezTo>
                  <a:pt x="801966" y="836627"/>
                  <a:pt x="817965" y="847826"/>
                  <a:pt x="834631" y="855959"/>
                </a:cubicBezTo>
                <a:lnTo>
                  <a:pt x="868629" y="812562"/>
                </a:lnTo>
                <a:cubicBezTo>
                  <a:pt x="863962" y="810295"/>
                  <a:pt x="856663" y="805662"/>
                  <a:pt x="846730" y="798663"/>
                </a:cubicBezTo>
                <a:cubicBezTo>
                  <a:pt x="836798" y="791663"/>
                  <a:pt x="828698" y="785230"/>
                  <a:pt x="822432" y="779364"/>
                </a:cubicBezTo>
                <a:cubicBezTo>
                  <a:pt x="826698" y="773764"/>
                  <a:pt x="830698" y="766798"/>
                  <a:pt x="834431" y="758465"/>
                </a:cubicBezTo>
                <a:cubicBezTo>
                  <a:pt x="838164" y="750132"/>
                  <a:pt x="842564" y="736966"/>
                  <a:pt x="847630" y="718967"/>
                </a:cubicBezTo>
                <a:lnTo>
                  <a:pt x="796833" y="707368"/>
                </a:lnTo>
                <a:cubicBezTo>
                  <a:pt x="793367" y="721101"/>
                  <a:pt x="789234" y="732233"/>
                  <a:pt x="784434" y="740766"/>
                </a:cubicBezTo>
                <a:lnTo>
                  <a:pt x="743637" y="686969"/>
                </a:lnTo>
                <a:cubicBezTo>
                  <a:pt x="765102" y="673504"/>
                  <a:pt x="779368" y="661438"/>
                  <a:pt x="786434" y="650772"/>
                </a:cubicBezTo>
                <a:cubicBezTo>
                  <a:pt x="793500" y="640106"/>
                  <a:pt x="797033" y="628840"/>
                  <a:pt x="797033" y="616974"/>
                </a:cubicBezTo>
                <a:cubicBezTo>
                  <a:pt x="797033" y="598308"/>
                  <a:pt x="789900" y="582509"/>
                  <a:pt x="775635" y="569577"/>
                </a:cubicBezTo>
                <a:cubicBezTo>
                  <a:pt x="761369" y="556644"/>
                  <a:pt x="741570" y="550178"/>
                  <a:pt x="716238" y="550178"/>
                </a:cubicBezTo>
                <a:close/>
                <a:moveTo>
                  <a:pt x="744362" y="0"/>
                </a:moveTo>
                <a:cubicBezTo>
                  <a:pt x="1155462" y="0"/>
                  <a:pt x="1488724" y="310315"/>
                  <a:pt x="1488724" y="693108"/>
                </a:cubicBezTo>
                <a:cubicBezTo>
                  <a:pt x="1488724" y="1075901"/>
                  <a:pt x="1155462" y="1386216"/>
                  <a:pt x="744362" y="1386216"/>
                </a:cubicBezTo>
                <a:cubicBezTo>
                  <a:pt x="333262" y="1386216"/>
                  <a:pt x="0" y="1075901"/>
                  <a:pt x="0" y="693108"/>
                </a:cubicBezTo>
                <a:cubicBezTo>
                  <a:pt x="0" y="310315"/>
                  <a:pt x="333262" y="0"/>
                  <a:pt x="744362" y="0"/>
                </a:cubicBezTo>
                <a:close/>
              </a:path>
            </a:pathLst>
          </a:custGeom>
          <a:ln w="190500" cap="rnd">
            <a:noFill/>
            <a:prstDash val="solid"/>
          </a:ln>
          <a:effectLst>
            <a:outerShdw sx="1000" sy="1000" algn="bl" rotWithShape="0">
              <a:srgbClr val="000000"/>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3640858"/>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36EE4E-D602-3C5C-AAF6-8A5F12AB746F}"/>
            </a:ext>
          </a:extLst>
        </p:cNvPr>
        <p:cNvGrpSpPr/>
        <p:nvPr/>
      </p:nvGrpSpPr>
      <p:grpSpPr>
        <a:xfrm>
          <a:off x="0" y="0"/>
          <a:ext cx="0" cy="0"/>
          <a:chOff x="0" y="0"/>
          <a:chExt cx="0" cy="0"/>
        </a:xfrm>
      </p:grpSpPr>
      <p:sp>
        <p:nvSpPr>
          <p:cNvPr id="40" name="Arrow: Chevron 21">
            <a:extLst>
              <a:ext uri="{FF2B5EF4-FFF2-40B4-BE49-F238E27FC236}">
                <a16:creationId xmlns:a16="http://schemas.microsoft.com/office/drawing/2014/main" id="{0A3C435D-60E3-AC84-B4B8-EAD8A15E7021}"/>
              </a:ext>
            </a:extLst>
          </p:cNvPr>
          <p:cNvSpPr/>
          <p:nvPr/>
        </p:nvSpPr>
        <p:spPr>
          <a:xfrm>
            <a:off x="7139426" y="4058042"/>
            <a:ext cx="1622181" cy="1509056"/>
          </a:xfrm>
          <a:prstGeom prst="chevron">
            <a:avLst>
              <a:gd name="adj" fmla="val 64051"/>
            </a:avLst>
          </a:prstGeom>
          <a:solidFill>
            <a:schemeClr val="bg1"/>
          </a:solidFill>
          <a:ln w="79375">
            <a:gradFill flip="none" rotWithShape="1">
              <a:gsLst>
                <a:gs pos="68000">
                  <a:srgbClr val="99A8BD"/>
                </a:gs>
                <a:gs pos="34000">
                  <a:srgbClr val="1E263E"/>
                </a:gs>
              </a:gsLst>
              <a:lin ang="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defRPr/>
            </a:pPr>
            <a:endParaRPr lang="en-GB" sz="2160">
              <a:solidFill>
                <a:prstClr val="black"/>
              </a:solidFill>
              <a:latin typeface="Aptos" panose="02110004020202020204"/>
            </a:endParaRPr>
          </a:p>
        </p:txBody>
      </p:sp>
      <p:sp>
        <p:nvSpPr>
          <p:cNvPr id="36" name="Arrow: Chevron 21">
            <a:extLst>
              <a:ext uri="{FF2B5EF4-FFF2-40B4-BE49-F238E27FC236}">
                <a16:creationId xmlns:a16="http://schemas.microsoft.com/office/drawing/2014/main" id="{01994E3E-11DF-CA36-1BE5-0B9E84806F1A}"/>
              </a:ext>
            </a:extLst>
          </p:cNvPr>
          <p:cNvSpPr/>
          <p:nvPr/>
        </p:nvSpPr>
        <p:spPr>
          <a:xfrm>
            <a:off x="3815012" y="4058641"/>
            <a:ext cx="1622181" cy="1509056"/>
          </a:xfrm>
          <a:prstGeom prst="chevron">
            <a:avLst>
              <a:gd name="adj" fmla="val 64532"/>
            </a:avLst>
          </a:prstGeom>
          <a:solidFill>
            <a:schemeClr val="bg1"/>
          </a:solidFill>
          <a:ln w="79375">
            <a:gradFill flip="none" rotWithShape="1">
              <a:gsLst>
                <a:gs pos="38000">
                  <a:srgbClr val="C00000"/>
                </a:gs>
                <a:gs pos="63000">
                  <a:srgbClr val="1E263E"/>
                </a:gs>
              </a:gsLst>
              <a:lin ang="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defRPr/>
            </a:pPr>
            <a:endParaRPr lang="en-GB" sz="2160">
              <a:solidFill>
                <a:prstClr val="black"/>
              </a:solidFill>
              <a:latin typeface="Aptos" panose="02110004020202020204"/>
            </a:endParaRPr>
          </a:p>
        </p:txBody>
      </p:sp>
      <p:sp>
        <p:nvSpPr>
          <p:cNvPr id="39" name="Morph1">
            <a:extLst>
              <a:ext uri="{FF2B5EF4-FFF2-40B4-BE49-F238E27FC236}">
                <a16:creationId xmlns:a16="http://schemas.microsoft.com/office/drawing/2014/main" id="{2944415B-F68A-CEE6-119A-499A5B32C092}"/>
              </a:ext>
            </a:extLst>
          </p:cNvPr>
          <p:cNvSpPr txBox="1">
            <a:spLocks/>
          </p:cNvSpPr>
          <p:nvPr/>
        </p:nvSpPr>
        <p:spPr>
          <a:xfrm>
            <a:off x="5058993" y="4323666"/>
            <a:ext cx="2618345" cy="977809"/>
          </a:xfrm>
          <a:prstGeom prst="roundRect">
            <a:avLst>
              <a:gd name="adj" fmla="val 0"/>
            </a:avLst>
          </a:prstGeom>
          <a:solidFill>
            <a:srgbClr val="2F5597"/>
          </a:solidFill>
          <a:ln w="19050">
            <a:solidFill>
              <a:schemeClr val="bg1"/>
            </a:solidFill>
          </a:ln>
        </p:spPr>
        <p:txBody>
          <a:bodyPr vert="horz" lIns="180000" tIns="54864" rIns="109728" bIns="54864"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1097280">
              <a:defRPr/>
            </a:pPr>
            <a:r>
              <a:rPr lang="en-US" sz="2000" b="1">
                <a:solidFill>
                  <a:prstClr val="white"/>
                </a:solidFill>
                <a:uFill>
                  <a:solidFill>
                    <a:srgbClr val="D6043B"/>
                  </a:solidFill>
                </a:uFill>
                <a:latin typeface="Arial" panose="020B0604020202020204" pitchFamily="34" charset="0"/>
                <a:cs typeface="Arial" panose="020B0604020202020204" pitchFamily="34" charset="0"/>
              </a:rPr>
              <a:t>Application Support</a:t>
            </a:r>
            <a:endParaRPr lang="en-GB" sz="2000" b="1">
              <a:solidFill>
                <a:prstClr val="white"/>
              </a:solidFill>
              <a:uFill>
                <a:solidFill>
                  <a:srgbClr val="D6043B"/>
                </a:solidFill>
              </a:uFill>
              <a:latin typeface="Arial" panose="020B0604020202020204" pitchFamily="34" charset="0"/>
              <a:cs typeface="Arial" panose="020B0604020202020204" pitchFamily="34" charset="0"/>
            </a:endParaRPr>
          </a:p>
        </p:txBody>
      </p:sp>
      <p:pic>
        <p:nvPicPr>
          <p:cNvPr id="22" name="Picture 21" descr="Breaking Barriers Innovations">
            <a:extLst>
              <a:ext uri="{FF2B5EF4-FFF2-40B4-BE49-F238E27FC236}">
                <a16:creationId xmlns:a16="http://schemas.microsoft.com/office/drawing/2014/main" id="{676ED919-07B2-05BC-9D6A-B10ED3EC85ED}"/>
              </a:ext>
            </a:extLst>
          </p:cNvPr>
          <p:cNvPicPr>
            <a:picLocks noChangeAspect="1" noChangeArrowheads="1"/>
          </p:cNvPicPr>
          <p:nvPr/>
        </p:nvPicPr>
        <p:blipFill>
          <a:blip r:embed="rId3" cstate="email">
            <a:duotone>
              <a:prstClr val="black"/>
              <a:schemeClr val="bg1">
                <a:tint val="45000"/>
                <a:satMod val="400000"/>
              </a:schemeClr>
            </a:duotone>
            <a:extLst>
              <a:ext uri="{BEBA8EAE-BF5A-486C-A8C5-ECC9F3942E4B}">
                <a14:imgProps xmlns:a14="http://schemas.microsoft.com/office/drawing/2010/main">
                  <a14:imgLayer r:embed="rId4">
                    <a14:imgEffect>
                      <a14:sharpenSoften amount="58000"/>
                    </a14:imgEffect>
                    <a14:imgEffect>
                      <a14:brightnessContrast bright="100000" contrast="100000"/>
                    </a14:imgEffect>
                  </a14:imgLayer>
                </a14:imgProps>
              </a:ext>
              <a:ext uri="{28A0092B-C50C-407E-A947-70E740481C1C}">
                <a14:useLocalDpi xmlns:a14="http://schemas.microsoft.com/office/drawing/2010/main"/>
              </a:ext>
            </a:extLst>
          </a:blip>
          <a:srcRect/>
          <a:stretch>
            <a:fillRect/>
          </a:stretch>
        </p:blipFill>
        <p:spPr bwMode="auto">
          <a:xfrm>
            <a:off x="10854199" y="95701"/>
            <a:ext cx="1344606" cy="109361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019A5704-F165-54B2-4094-CA9DD16DE1B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444309" y="1643956"/>
            <a:ext cx="1952256" cy="1215776"/>
          </a:xfrm>
          <a:prstGeom prst="rect">
            <a:avLst/>
          </a:prstGeom>
        </p:spPr>
      </p:pic>
      <p:sp>
        <p:nvSpPr>
          <p:cNvPr id="23" name="Morph1">
            <a:extLst>
              <a:ext uri="{FF2B5EF4-FFF2-40B4-BE49-F238E27FC236}">
                <a16:creationId xmlns:a16="http://schemas.microsoft.com/office/drawing/2014/main" id="{C79BED03-E19B-1F1E-F00E-FCFABFD93CD0}"/>
              </a:ext>
            </a:extLst>
          </p:cNvPr>
          <p:cNvSpPr txBox="1">
            <a:spLocks/>
          </p:cNvSpPr>
          <p:nvPr/>
        </p:nvSpPr>
        <p:spPr>
          <a:xfrm>
            <a:off x="5108828" y="1632914"/>
            <a:ext cx="2577124" cy="1226820"/>
          </a:xfrm>
          <a:prstGeom prst="rect">
            <a:avLst/>
          </a:prstGeom>
          <a:solidFill>
            <a:srgbClr val="2F5597"/>
          </a:solidFill>
          <a:ln w="19050">
            <a:solidFill>
              <a:schemeClr val="bg1"/>
            </a:solidFill>
          </a:ln>
        </p:spPr>
        <p:txBody>
          <a:bodyPr vert="horz" lIns="302399" tIns="54864" rIns="109728" bIns="54864"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1097280">
              <a:defRPr/>
            </a:pPr>
            <a:r>
              <a:rPr lang="en-US" sz="2000" b="1">
                <a:solidFill>
                  <a:prstClr val="white"/>
                </a:solidFill>
                <a:uFill>
                  <a:solidFill>
                    <a:srgbClr val="D6043B"/>
                  </a:solidFill>
                </a:uFill>
                <a:latin typeface="Arial" panose="020B0604020202020204" pitchFamily="34" charset="0"/>
                <a:cs typeface="Arial" panose="020B0604020202020204" pitchFamily="34" charset="0"/>
              </a:rPr>
              <a:t>Dorset Vocational Scholarship Programme</a:t>
            </a:r>
            <a:endParaRPr lang="en-GB" sz="2000" b="1">
              <a:solidFill>
                <a:prstClr val="white"/>
              </a:solidFill>
              <a:uFill>
                <a:solidFill>
                  <a:srgbClr val="D6043B"/>
                </a:solidFill>
              </a:uFill>
              <a:latin typeface="Arial" panose="020B0604020202020204" pitchFamily="34" charset="0"/>
              <a:cs typeface="Arial" panose="020B0604020202020204" pitchFamily="34" charset="0"/>
            </a:endParaRPr>
          </a:p>
        </p:txBody>
      </p:sp>
      <p:sp>
        <p:nvSpPr>
          <p:cNvPr id="24" name="Morph1">
            <a:extLst>
              <a:ext uri="{FF2B5EF4-FFF2-40B4-BE49-F238E27FC236}">
                <a16:creationId xmlns:a16="http://schemas.microsoft.com/office/drawing/2014/main" id="{B6F03286-3338-8B79-8DE4-A7E57CD40026}"/>
              </a:ext>
            </a:extLst>
          </p:cNvPr>
          <p:cNvSpPr txBox="1">
            <a:spLocks/>
          </p:cNvSpPr>
          <p:nvPr/>
        </p:nvSpPr>
        <p:spPr>
          <a:xfrm>
            <a:off x="8309113" y="1632913"/>
            <a:ext cx="3717876" cy="1226819"/>
          </a:xfrm>
          <a:prstGeom prst="rect">
            <a:avLst/>
          </a:prstGeom>
          <a:solidFill>
            <a:srgbClr val="1E263E"/>
          </a:solidFill>
          <a:ln w="19050">
            <a:solidFill>
              <a:schemeClr val="bg1"/>
            </a:solidFill>
          </a:ln>
        </p:spPr>
        <p:txBody>
          <a:bodyPr vert="horz" lIns="72000" tIns="54864" rIns="0" bIns="54864"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1097280">
              <a:defRPr/>
            </a:pPr>
            <a:r>
              <a:rPr lang="en-US" sz="2000" b="1">
                <a:solidFill>
                  <a:prstClr val="white"/>
                </a:solidFill>
                <a:latin typeface="Arial" panose="020B0604020202020204" pitchFamily="34" charset="0"/>
                <a:cs typeface="Arial" panose="020B0604020202020204" pitchFamily="34" charset="0"/>
              </a:rPr>
              <a:t>Four to six-week programmes focusing on a variety of roles with a guaranteed interview </a:t>
            </a:r>
          </a:p>
          <a:p>
            <a:pPr defTabSz="1097280">
              <a:defRPr/>
            </a:pPr>
            <a:r>
              <a:rPr lang="en-US" sz="2000" b="1">
                <a:solidFill>
                  <a:prstClr val="white"/>
                </a:solidFill>
                <a:latin typeface="Arial" panose="020B0604020202020204" pitchFamily="34" charset="0"/>
                <a:cs typeface="Arial" panose="020B0604020202020204" pitchFamily="34" charset="0"/>
              </a:rPr>
              <a:t>at the end</a:t>
            </a:r>
            <a:endParaRPr lang="en-GB" sz="2000" b="1">
              <a:solidFill>
                <a:sysClr val="windowText" lastClr="000000"/>
              </a:solidFill>
              <a:latin typeface="Arial" panose="020B0604020202020204" pitchFamily="34" charset="0"/>
              <a:cs typeface="Arial" panose="020B0604020202020204" pitchFamily="34" charset="0"/>
            </a:endParaRPr>
          </a:p>
        </p:txBody>
      </p:sp>
      <p:grpSp>
        <p:nvGrpSpPr>
          <p:cNvPr id="35" name="Group 34">
            <a:extLst>
              <a:ext uri="{FF2B5EF4-FFF2-40B4-BE49-F238E27FC236}">
                <a16:creationId xmlns:a16="http://schemas.microsoft.com/office/drawing/2014/main" id="{6EEC6E40-38B4-5F5D-9637-49252EB26FA1}"/>
              </a:ext>
            </a:extLst>
          </p:cNvPr>
          <p:cNvGrpSpPr/>
          <p:nvPr/>
        </p:nvGrpSpPr>
        <p:grpSpPr>
          <a:xfrm>
            <a:off x="2417984" y="3086676"/>
            <a:ext cx="1984653" cy="3451788"/>
            <a:chOff x="296092" y="2810003"/>
            <a:chExt cx="3184711" cy="5487054"/>
          </a:xfrm>
        </p:grpSpPr>
        <p:sp>
          <p:nvSpPr>
            <p:cNvPr id="32" name="Rounded Rectangle 31">
              <a:extLst>
                <a:ext uri="{FF2B5EF4-FFF2-40B4-BE49-F238E27FC236}">
                  <a16:creationId xmlns:a16="http://schemas.microsoft.com/office/drawing/2014/main" id="{58BA6DF1-2360-C3BC-4426-4A5AED9CF0B2}"/>
                </a:ext>
              </a:extLst>
            </p:cNvPr>
            <p:cNvSpPr/>
            <p:nvPr/>
          </p:nvSpPr>
          <p:spPr>
            <a:xfrm>
              <a:off x="296092" y="2810003"/>
              <a:ext cx="3184711" cy="5407403"/>
            </a:xfrm>
            <a:prstGeom prst="roundRect">
              <a:avLst>
                <a:gd name="adj" fmla="val 0"/>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wrap="square" lIns="129600" rIns="86400" rtlCol="0" anchor="ctr" anchorCtr="0"/>
            <a:lstStyle/>
            <a:p>
              <a:pPr defTabSz="1097280">
                <a:defRPr/>
              </a:pPr>
              <a:r>
                <a:rPr lang="en-US" sz="2000" b="1">
                  <a:solidFill>
                    <a:prstClr val="white"/>
                  </a:solidFill>
                  <a:latin typeface="Arial" panose="020B0604020202020204" pitchFamily="34" charset="0"/>
                  <a:cs typeface="Arial" panose="020B0604020202020204" pitchFamily="34" charset="0"/>
                </a:rPr>
                <a:t>Roadshows &amp; awareness campaigns</a:t>
              </a:r>
            </a:p>
          </p:txBody>
        </p:sp>
        <p:sp>
          <p:nvSpPr>
            <p:cNvPr id="33" name="!!+O">
              <a:extLst>
                <a:ext uri="{FF2B5EF4-FFF2-40B4-BE49-F238E27FC236}">
                  <a16:creationId xmlns:a16="http://schemas.microsoft.com/office/drawing/2014/main" id="{6F5AAFF6-FB6E-5537-EF13-758D7B6FDFBA}"/>
                </a:ext>
              </a:extLst>
            </p:cNvPr>
            <p:cNvSpPr txBox="1">
              <a:spLocks/>
            </p:cNvSpPr>
            <p:nvPr/>
          </p:nvSpPr>
          <p:spPr>
            <a:xfrm flipV="1">
              <a:off x="311319" y="7331839"/>
              <a:ext cx="962677" cy="965218"/>
            </a:xfrm>
            <a:prstGeom prst="ellipse">
              <a:avLst/>
            </a:prstGeom>
            <a:solidFill>
              <a:schemeClr val="bg1"/>
            </a:solidFill>
            <a:ln w="41275">
              <a:noFill/>
            </a:ln>
          </p:spPr>
          <p:txBody>
            <a:bodyPr vert="horz" wrap="square" lIns="43200" tIns="43200" rIns="43200" bIns="54864"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1097280">
                <a:defRPr/>
              </a:pPr>
              <a:endParaRPr lang="en-GB" sz="6480" b="1">
                <a:noFill/>
                <a:uFill>
                  <a:solidFill>
                    <a:srgbClr val="D6043B"/>
                  </a:solidFill>
                </a:uFill>
                <a:latin typeface="Arial" panose="020B0604020202020204" pitchFamily="34" charset="0"/>
                <a:cs typeface="Arial" panose="020B0604020202020204" pitchFamily="34" charset="0"/>
              </a:endParaRPr>
            </a:p>
          </p:txBody>
        </p:sp>
        <p:pic>
          <p:nvPicPr>
            <p:cNvPr id="34" name="Graphic 33" descr="Add with solid fill">
              <a:extLst>
                <a:ext uri="{FF2B5EF4-FFF2-40B4-BE49-F238E27FC236}">
                  <a16:creationId xmlns:a16="http://schemas.microsoft.com/office/drawing/2014/main" id="{13B822C5-113F-8DC8-7960-4BBFA7EBEE0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64075" y="7507276"/>
              <a:ext cx="657170" cy="657170"/>
            </a:xfrm>
            <a:prstGeom prst="rect">
              <a:avLst/>
            </a:prstGeom>
          </p:spPr>
        </p:pic>
      </p:grpSp>
      <p:sp>
        <p:nvSpPr>
          <p:cNvPr id="37" name="Morph1">
            <a:extLst>
              <a:ext uri="{FF2B5EF4-FFF2-40B4-BE49-F238E27FC236}">
                <a16:creationId xmlns:a16="http://schemas.microsoft.com/office/drawing/2014/main" id="{CC03BA45-3370-7907-6ACF-59BA732F4900}"/>
              </a:ext>
            </a:extLst>
          </p:cNvPr>
          <p:cNvSpPr txBox="1">
            <a:spLocks/>
          </p:cNvSpPr>
          <p:nvPr/>
        </p:nvSpPr>
        <p:spPr>
          <a:xfrm>
            <a:off x="5100214" y="3097157"/>
            <a:ext cx="2577124" cy="980216"/>
          </a:xfrm>
          <a:prstGeom prst="roundRect">
            <a:avLst>
              <a:gd name="adj" fmla="val 0"/>
            </a:avLst>
          </a:prstGeom>
          <a:solidFill>
            <a:srgbClr val="2F5597"/>
          </a:solidFill>
          <a:ln w="19050">
            <a:solidFill>
              <a:schemeClr val="bg1"/>
            </a:solidFill>
          </a:ln>
        </p:spPr>
        <p:txBody>
          <a:bodyPr vert="horz" lIns="180000" tIns="54864" rIns="109728" bIns="54864"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1097280">
              <a:defRPr/>
            </a:pPr>
            <a:r>
              <a:rPr lang="en-US" sz="2000" b="1">
                <a:solidFill>
                  <a:prstClr val="white"/>
                </a:solidFill>
                <a:uFill>
                  <a:solidFill>
                    <a:srgbClr val="D6043B"/>
                  </a:solidFill>
                </a:uFill>
                <a:latin typeface="Arial" panose="020B0604020202020204" pitchFamily="34" charset="0"/>
                <a:cs typeface="Arial" panose="020B0604020202020204" pitchFamily="34" charset="0"/>
              </a:rPr>
              <a:t>Informal Conversations </a:t>
            </a:r>
          </a:p>
        </p:txBody>
      </p:sp>
      <p:sp>
        <p:nvSpPr>
          <p:cNvPr id="38" name="Morph1">
            <a:extLst>
              <a:ext uri="{FF2B5EF4-FFF2-40B4-BE49-F238E27FC236}">
                <a16:creationId xmlns:a16="http://schemas.microsoft.com/office/drawing/2014/main" id="{F6416CDD-AC24-3320-B151-B350134C1A44}"/>
              </a:ext>
            </a:extLst>
          </p:cNvPr>
          <p:cNvSpPr txBox="1">
            <a:spLocks/>
          </p:cNvSpPr>
          <p:nvPr/>
        </p:nvSpPr>
        <p:spPr>
          <a:xfrm>
            <a:off x="5067607" y="5547768"/>
            <a:ext cx="2618345" cy="999061"/>
          </a:xfrm>
          <a:prstGeom prst="roundRect">
            <a:avLst>
              <a:gd name="adj" fmla="val 0"/>
            </a:avLst>
          </a:prstGeom>
          <a:solidFill>
            <a:srgbClr val="2F5597"/>
          </a:solidFill>
          <a:ln w="19050">
            <a:solidFill>
              <a:schemeClr val="bg1"/>
            </a:solidFill>
          </a:ln>
        </p:spPr>
        <p:txBody>
          <a:bodyPr vert="horz" lIns="180000" tIns="54864" rIns="109728" bIns="54864"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1097280">
              <a:defRPr/>
            </a:pPr>
            <a:r>
              <a:rPr lang="en-US" sz="2000" b="1">
                <a:solidFill>
                  <a:prstClr val="white"/>
                </a:solidFill>
                <a:uFill>
                  <a:solidFill>
                    <a:srgbClr val="D6043B"/>
                  </a:solidFill>
                </a:uFill>
                <a:latin typeface="Arial" panose="020B0604020202020204" pitchFamily="34" charset="0"/>
                <a:cs typeface="Arial" panose="020B0604020202020204" pitchFamily="34" charset="0"/>
              </a:rPr>
              <a:t>Employment Checks </a:t>
            </a:r>
          </a:p>
          <a:p>
            <a:pPr defTabSz="1097280">
              <a:defRPr/>
            </a:pPr>
            <a:r>
              <a:rPr lang="en-US" sz="2000" b="1">
                <a:solidFill>
                  <a:prstClr val="white"/>
                </a:solidFill>
                <a:uFill>
                  <a:solidFill>
                    <a:srgbClr val="D6043B"/>
                  </a:solidFill>
                </a:uFill>
                <a:latin typeface="Arial" panose="020B0604020202020204" pitchFamily="34" charset="0"/>
                <a:cs typeface="Arial" panose="020B0604020202020204" pitchFamily="34" charset="0"/>
              </a:rPr>
              <a:t>&amp; Guidance</a:t>
            </a:r>
          </a:p>
        </p:txBody>
      </p:sp>
      <p:sp>
        <p:nvSpPr>
          <p:cNvPr id="41" name="Morph1">
            <a:extLst>
              <a:ext uri="{FF2B5EF4-FFF2-40B4-BE49-F238E27FC236}">
                <a16:creationId xmlns:a16="http://schemas.microsoft.com/office/drawing/2014/main" id="{5DABAF52-6C14-A4EF-C10E-BF32ACC1B819}"/>
              </a:ext>
            </a:extLst>
          </p:cNvPr>
          <p:cNvSpPr txBox="1">
            <a:spLocks/>
          </p:cNvSpPr>
          <p:nvPr/>
        </p:nvSpPr>
        <p:spPr>
          <a:xfrm>
            <a:off x="8328366" y="5547768"/>
            <a:ext cx="3716868" cy="999061"/>
          </a:xfrm>
          <a:prstGeom prst="roundRect">
            <a:avLst>
              <a:gd name="adj" fmla="val 0"/>
            </a:avLst>
          </a:prstGeom>
          <a:solidFill>
            <a:schemeClr val="tx2">
              <a:lumMod val="50000"/>
              <a:lumOff val="50000"/>
            </a:schemeClr>
          </a:solidFill>
        </p:spPr>
        <p:txBody>
          <a:bodyPr vert="horz" lIns="180000" tIns="54864" rIns="109728" bIns="54864"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1097280">
              <a:defRPr/>
            </a:pPr>
            <a:r>
              <a:rPr lang="en-US" sz="2000" b="1">
                <a:solidFill>
                  <a:prstClr val="white"/>
                </a:solidFill>
                <a:uFill>
                  <a:solidFill>
                    <a:srgbClr val="D6043B"/>
                  </a:solidFill>
                </a:uFill>
                <a:latin typeface="Arial" panose="020B0604020202020204" pitchFamily="34" charset="0"/>
                <a:cs typeface="Arial" panose="020B0604020202020204" pitchFamily="34" charset="0"/>
              </a:rPr>
              <a:t>Career Guidance</a:t>
            </a:r>
            <a:endParaRPr lang="en-GB" sz="2000" b="1">
              <a:solidFill>
                <a:prstClr val="white"/>
              </a:solidFill>
              <a:uFill>
                <a:solidFill>
                  <a:srgbClr val="D6043B"/>
                </a:solidFill>
              </a:uFill>
              <a:latin typeface="Arial" panose="020B0604020202020204" pitchFamily="34" charset="0"/>
              <a:cs typeface="Arial" panose="020B0604020202020204" pitchFamily="34" charset="0"/>
            </a:endParaRPr>
          </a:p>
        </p:txBody>
      </p:sp>
      <p:sp>
        <p:nvSpPr>
          <p:cNvPr id="42" name="Morph1">
            <a:extLst>
              <a:ext uri="{FF2B5EF4-FFF2-40B4-BE49-F238E27FC236}">
                <a16:creationId xmlns:a16="http://schemas.microsoft.com/office/drawing/2014/main" id="{7A022697-BBA6-118F-1570-A722FF204950}"/>
              </a:ext>
            </a:extLst>
          </p:cNvPr>
          <p:cNvSpPr txBox="1">
            <a:spLocks/>
          </p:cNvSpPr>
          <p:nvPr/>
        </p:nvSpPr>
        <p:spPr>
          <a:xfrm>
            <a:off x="8290867" y="3097157"/>
            <a:ext cx="3736121" cy="938240"/>
          </a:xfrm>
          <a:prstGeom prst="roundRect">
            <a:avLst>
              <a:gd name="adj" fmla="val 0"/>
            </a:avLst>
          </a:prstGeom>
          <a:solidFill>
            <a:srgbClr val="002060"/>
          </a:solidFill>
        </p:spPr>
        <p:txBody>
          <a:bodyPr vert="horz" lIns="180000" tIns="54864" rIns="109728" bIns="54864"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1097280">
              <a:defRPr/>
            </a:pPr>
            <a:endParaRPr lang="en-US" sz="2000" b="1">
              <a:solidFill>
                <a:prstClr val="white"/>
              </a:solidFill>
              <a:uFill>
                <a:solidFill>
                  <a:srgbClr val="D6043B"/>
                </a:solidFill>
              </a:uFill>
              <a:latin typeface="Arial" panose="020B0604020202020204" pitchFamily="34" charset="0"/>
              <a:cs typeface="Arial" panose="020B0604020202020204" pitchFamily="34" charset="0"/>
            </a:endParaRPr>
          </a:p>
          <a:p>
            <a:pPr defTabSz="1097280">
              <a:defRPr/>
            </a:pPr>
            <a:endParaRPr lang="en-US" sz="2000" b="1">
              <a:solidFill>
                <a:prstClr val="white"/>
              </a:solidFill>
              <a:uFill>
                <a:solidFill>
                  <a:srgbClr val="D6043B"/>
                </a:solidFill>
              </a:uFill>
              <a:latin typeface="Arial" panose="020B0604020202020204" pitchFamily="34" charset="0"/>
              <a:cs typeface="Arial" panose="020B0604020202020204" pitchFamily="34" charset="0"/>
            </a:endParaRPr>
          </a:p>
          <a:p>
            <a:pPr defTabSz="1097280">
              <a:defRPr/>
            </a:pPr>
            <a:r>
              <a:rPr lang="en-US" sz="2000" b="1">
                <a:solidFill>
                  <a:prstClr val="white"/>
                </a:solidFill>
                <a:uFill>
                  <a:solidFill>
                    <a:srgbClr val="D6043B"/>
                  </a:solidFill>
                </a:uFill>
                <a:latin typeface="Arial" panose="020B0604020202020204" pitchFamily="34" charset="0"/>
                <a:cs typeface="Arial" panose="020B0604020202020204" pitchFamily="34" charset="0"/>
              </a:rPr>
              <a:t>Workplace Preparation</a:t>
            </a:r>
            <a:endParaRPr lang="en-GB" sz="2000" b="1">
              <a:solidFill>
                <a:prstClr val="white"/>
              </a:solidFill>
              <a:uFill>
                <a:solidFill>
                  <a:srgbClr val="D6043B"/>
                </a:solidFill>
              </a:uFill>
              <a:latin typeface="Arial" panose="020B0604020202020204" pitchFamily="34" charset="0"/>
              <a:cs typeface="Arial" panose="020B0604020202020204" pitchFamily="34" charset="0"/>
            </a:endParaRPr>
          </a:p>
          <a:p>
            <a:pPr defTabSz="1097280">
              <a:defRPr/>
            </a:pPr>
            <a:endParaRPr lang="en-GB" sz="2000" b="1">
              <a:solidFill>
                <a:prstClr val="white"/>
              </a:solidFill>
              <a:uFill>
                <a:solidFill>
                  <a:srgbClr val="D6043B"/>
                </a:solidFill>
              </a:uFill>
              <a:latin typeface="Arial" panose="020B0604020202020204" pitchFamily="34" charset="0"/>
              <a:cs typeface="Arial" panose="020B0604020202020204" pitchFamily="34" charset="0"/>
            </a:endParaRPr>
          </a:p>
          <a:p>
            <a:pPr defTabSz="1097280">
              <a:defRPr/>
            </a:pPr>
            <a:endParaRPr lang="en-US" sz="2000" b="1">
              <a:solidFill>
                <a:prstClr val="white"/>
              </a:solidFill>
              <a:uFill>
                <a:solidFill>
                  <a:srgbClr val="D6043B"/>
                </a:solidFill>
              </a:uFill>
              <a:latin typeface="Arial" panose="020B0604020202020204" pitchFamily="34" charset="0"/>
              <a:cs typeface="Arial" panose="020B0604020202020204" pitchFamily="34" charset="0"/>
            </a:endParaRPr>
          </a:p>
        </p:txBody>
      </p:sp>
      <p:sp>
        <p:nvSpPr>
          <p:cNvPr id="43" name="Morph1">
            <a:extLst>
              <a:ext uri="{FF2B5EF4-FFF2-40B4-BE49-F238E27FC236}">
                <a16:creationId xmlns:a16="http://schemas.microsoft.com/office/drawing/2014/main" id="{B5209875-45E6-53BD-7846-3E6A9DE84FDB}"/>
              </a:ext>
            </a:extLst>
          </p:cNvPr>
          <p:cNvSpPr txBox="1">
            <a:spLocks/>
          </p:cNvSpPr>
          <p:nvPr/>
        </p:nvSpPr>
        <p:spPr>
          <a:xfrm>
            <a:off x="8309113" y="4363236"/>
            <a:ext cx="3736121" cy="938240"/>
          </a:xfrm>
          <a:prstGeom prst="roundRect">
            <a:avLst>
              <a:gd name="adj" fmla="val 0"/>
            </a:avLst>
          </a:prstGeom>
          <a:solidFill>
            <a:schemeClr val="tx2">
              <a:lumMod val="75000"/>
              <a:lumOff val="25000"/>
            </a:schemeClr>
          </a:solidFill>
        </p:spPr>
        <p:txBody>
          <a:bodyPr vert="horz" lIns="180000" tIns="54864" rIns="109728" bIns="54864"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1097280">
              <a:defRPr/>
            </a:pPr>
            <a:r>
              <a:rPr lang="en-US" sz="2000" b="1">
                <a:solidFill>
                  <a:prstClr val="white"/>
                </a:solidFill>
                <a:uFill>
                  <a:solidFill>
                    <a:srgbClr val="D6043B"/>
                  </a:solidFill>
                </a:uFill>
                <a:latin typeface="Arial" panose="020B0604020202020204" pitchFamily="34" charset="0"/>
                <a:cs typeface="Arial" panose="020B0604020202020204" pitchFamily="34" charset="0"/>
              </a:rPr>
              <a:t>Level 2 Qualification</a:t>
            </a:r>
            <a:endParaRPr lang="en-GB" sz="2000" b="1">
              <a:solidFill>
                <a:prstClr val="white"/>
              </a:solidFill>
              <a:uFill>
                <a:solidFill>
                  <a:srgbClr val="D6043B"/>
                </a:solidFill>
              </a:uFill>
              <a:latin typeface="Arial" panose="020B0604020202020204" pitchFamily="34" charset="0"/>
              <a:cs typeface="Arial" panose="020B0604020202020204" pitchFamily="34" charset="0"/>
            </a:endParaRPr>
          </a:p>
        </p:txBody>
      </p:sp>
      <p:sp>
        <p:nvSpPr>
          <p:cNvPr id="25" name="Text 0">
            <a:extLst>
              <a:ext uri="{FF2B5EF4-FFF2-40B4-BE49-F238E27FC236}">
                <a16:creationId xmlns:a16="http://schemas.microsoft.com/office/drawing/2014/main" id="{9E5A9140-7E97-F474-BF0F-CD8A85842FAB}"/>
              </a:ext>
            </a:extLst>
          </p:cNvPr>
          <p:cNvSpPr/>
          <p:nvPr/>
        </p:nvSpPr>
        <p:spPr>
          <a:xfrm>
            <a:off x="2368867" y="339707"/>
            <a:ext cx="8326973" cy="714878"/>
          </a:xfrm>
          <a:prstGeom prst="rect">
            <a:avLst/>
          </a:prstGeom>
          <a:noFill/>
          <a:ln/>
        </p:spPr>
        <p:txBody>
          <a:bodyPr wrap="square" lIns="120000" tIns="0" rIns="0" bIns="0" rtlCol="0" anchor="t"/>
          <a:lstStyle/>
          <a:p>
            <a:pPr defTabSz="761970">
              <a:lnSpc>
                <a:spcPts val="4625"/>
              </a:lnSpc>
            </a:pPr>
            <a:r>
              <a:rPr lang="en-US" sz="3600" b="1">
                <a:solidFill>
                  <a:prstClr val="white"/>
                </a:solidFill>
                <a:latin typeface="Arial" panose="020B0604020202020204" pitchFamily="34" charset="0"/>
                <a:ea typeface="Poppins Light" pitchFamily="34" charset="-122"/>
                <a:cs typeface="Arial" panose="020B0604020202020204" pitchFamily="34" charset="0"/>
              </a:rPr>
              <a:t>Case Study Focus</a:t>
            </a:r>
            <a:endParaRPr lang="en-US" sz="3600" b="1">
              <a:solidFill>
                <a:prstClr val="white"/>
              </a:solidFill>
              <a:latin typeface="Arial" panose="020B0604020202020204" pitchFamily="34" charset="0"/>
              <a:cs typeface="Arial" panose="020B0604020202020204" pitchFamily="34" charset="0"/>
            </a:endParaRPr>
          </a:p>
        </p:txBody>
      </p:sp>
      <p:grpSp>
        <p:nvGrpSpPr>
          <p:cNvPr id="27" name="Group 26">
            <a:extLst>
              <a:ext uri="{FF2B5EF4-FFF2-40B4-BE49-F238E27FC236}">
                <a16:creationId xmlns:a16="http://schemas.microsoft.com/office/drawing/2014/main" id="{F6629DC8-3767-12B1-77C6-9D39A83E5D91}"/>
              </a:ext>
            </a:extLst>
          </p:cNvPr>
          <p:cNvGrpSpPr/>
          <p:nvPr/>
        </p:nvGrpSpPr>
        <p:grpSpPr>
          <a:xfrm>
            <a:off x="-1295521" y="1307391"/>
            <a:ext cx="1068059" cy="1022154"/>
            <a:chOff x="171472" y="1555617"/>
            <a:chExt cx="1281671" cy="1226585"/>
          </a:xfrm>
        </p:grpSpPr>
        <p:sp>
          <p:nvSpPr>
            <p:cNvPr id="28" name="Oval 27">
              <a:extLst>
                <a:ext uri="{FF2B5EF4-FFF2-40B4-BE49-F238E27FC236}">
                  <a16:creationId xmlns:a16="http://schemas.microsoft.com/office/drawing/2014/main" id="{C44ABBFF-8779-EEA7-B316-7C8F8C197FBB}"/>
                </a:ext>
              </a:extLst>
            </p:cNvPr>
            <p:cNvSpPr/>
            <p:nvPr/>
          </p:nvSpPr>
          <p:spPr>
            <a:xfrm>
              <a:off x="234673" y="1644119"/>
              <a:ext cx="1155267" cy="1049580"/>
            </a:xfrm>
            <a:prstGeom prst="ellipse">
              <a:avLst/>
            </a:prstGeom>
            <a:solidFill>
              <a:schemeClr val="bg1"/>
            </a:solidFill>
            <a:ln w="539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sz="1500">
                <a:solidFill>
                  <a:prstClr val="white"/>
                </a:solidFill>
                <a:latin typeface="Calibri" panose="020F0502020204030204"/>
              </a:endParaRPr>
            </a:p>
          </p:txBody>
        </p:sp>
        <p:pic>
          <p:nvPicPr>
            <p:cNvPr id="31" name="Picture 30">
              <a:extLst>
                <a:ext uri="{FF2B5EF4-FFF2-40B4-BE49-F238E27FC236}">
                  <a16:creationId xmlns:a16="http://schemas.microsoft.com/office/drawing/2014/main" id="{0AF2D404-A614-D1B1-AF4B-F1081CFC8116}"/>
                </a:ext>
              </a:extLst>
            </p:cNvPr>
            <p:cNvPicPr>
              <a:picLocks noChangeAspect="1"/>
            </p:cNvPicPr>
            <p:nvPr/>
          </p:nvPicPr>
          <p:blipFill>
            <a:blip r:embed="rId8" cstate="email">
              <a:alphaModFix amt="85000"/>
              <a:duotone>
                <a:prstClr val="black"/>
                <a:srgbClr val="FFC000">
                  <a:tint val="45000"/>
                  <a:satMod val="400000"/>
                </a:srgbClr>
              </a:duotone>
              <a:extLst>
                <a:ext uri="{28A0092B-C50C-407E-A947-70E740481C1C}">
                  <a14:useLocalDpi xmlns:a14="http://schemas.microsoft.com/office/drawing/2010/main"/>
                </a:ext>
              </a:extLst>
            </a:blip>
            <a:srcRect/>
            <a:stretch>
              <a:fillRect/>
            </a:stretch>
          </p:blipFill>
          <p:spPr>
            <a:xfrm>
              <a:off x="171472" y="1555617"/>
              <a:ext cx="1281671" cy="1226585"/>
            </a:xfrm>
            <a:custGeom>
              <a:avLst/>
              <a:gdLst/>
              <a:ahLst/>
              <a:cxnLst/>
              <a:rect l="l" t="t" r="r" b="b"/>
              <a:pathLst>
                <a:path w="1486412" h="1422526">
                  <a:moveTo>
                    <a:pt x="491851" y="655834"/>
                  </a:moveTo>
                  <a:lnTo>
                    <a:pt x="491851" y="868221"/>
                  </a:lnTo>
                  <a:lnTo>
                    <a:pt x="548048" y="868221"/>
                  </a:lnTo>
                  <a:lnTo>
                    <a:pt x="548048" y="655834"/>
                  </a:lnTo>
                  <a:close/>
                  <a:moveTo>
                    <a:pt x="1159797" y="651034"/>
                  </a:moveTo>
                  <a:cubicBezTo>
                    <a:pt x="1129265" y="651034"/>
                    <a:pt x="1106733" y="657300"/>
                    <a:pt x="1092201" y="669833"/>
                  </a:cubicBezTo>
                  <a:cubicBezTo>
                    <a:pt x="1077668" y="682365"/>
                    <a:pt x="1070402" y="697831"/>
                    <a:pt x="1070402" y="716230"/>
                  </a:cubicBezTo>
                  <a:cubicBezTo>
                    <a:pt x="1070402" y="736629"/>
                    <a:pt x="1078802" y="752561"/>
                    <a:pt x="1095601" y="764027"/>
                  </a:cubicBezTo>
                  <a:cubicBezTo>
                    <a:pt x="1107733" y="772293"/>
                    <a:pt x="1136465" y="781426"/>
                    <a:pt x="1181795" y="791425"/>
                  </a:cubicBezTo>
                  <a:cubicBezTo>
                    <a:pt x="1191528" y="793692"/>
                    <a:pt x="1197794" y="796158"/>
                    <a:pt x="1200594" y="798825"/>
                  </a:cubicBezTo>
                  <a:cubicBezTo>
                    <a:pt x="1203261" y="801625"/>
                    <a:pt x="1204594" y="805158"/>
                    <a:pt x="1204594" y="809424"/>
                  </a:cubicBezTo>
                  <a:cubicBezTo>
                    <a:pt x="1204594" y="815691"/>
                    <a:pt x="1202127" y="820690"/>
                    <a:pt x="1197194" y="824423"/>
                  </a:cubicBezTo>
                  <a:cubicBezTo>
                    <a:pt x="1189861" y="829756"/>
                    <a:pt x="1178929" y="832423"/>
                    <a:pt x="1164396" y="832423"/>
                  </a:cubicBezTo>
                  <a:cubicBezTo>
                    <a:pt x="1151197" y="832423"/>
                    <a:pt x="1140931" y="829590"/>
                    <a:pt x="1133598" y="823923"/>
                  </a:cubicBezTo>
                  <a:cubicBezTo>
                    <a:pt x="1126265" y="818257"/>
                    <a:pt x="1121399" y="809958"/>
                    <a:pt x="1118999" y="799025"/>
                  </a:cubicBezTo>
                  <a:lnTo>
                    <a:pt x="1062603" y="807624"/>
                  </a:lnTo>
                  <a:cubicBezTo>
                    <a:pt x="1067802" y="827756"/>
                    <a:pt x="1078835" y="843689"/>
                    <a:pt x="1095701" y="855421"/>
                  </a:cubicBezTo>
                  <a:cubicBezTo>
                    <a:pt x="1112566" y="867154"/>
                    <a:pt x="1135465" y="873020"/>
                    <a:pt x="1164396" y="873020"/>
                  </a:cubicBezTo>
                  <a:cubicBezTo>
                    <a:pt x="1196261" y="873020"/>
                    <a:pt x="1220326" y="866021"/>
                    <a:pt x="1236592" y="852022"/>
                  </a:cubicBezTo>
                  <a:cubicBezTo>
                    <a:pt x="1252858" y="838023"/>
                    <a:pt x="1260991" y="821290"/>
                    <a:pt x="1260991" y="801825"/>
                  </a:cubicBezTo>
                  <a:cubicBezTo>
                    <a:pt x="1260991" y="783959"/>
                    <a:pt x="1255124" y="770027"/>
                    <a:pt x="1243392" y="760027"/>
                  </a:cubicBezTo>
                  <a:cubicBezTo>
                    <a:pt x="1231526" y="750161"/>
                    <a:pt x="1210627" y="741828"/>
                    <a:pt x="1180695" y="735029"/>
                  </a:cubicBezTo>
                  <a:cubicBezTo>
                    <a:pt x="1150764" y="728229"/>
                    <a:pt x="1133265" y="722963"/>
                    <a:pt x="1128199" y="719230"/>
                  </a:cubicBezTo>
                  <a:cubicBezTo>
                    <a:pt x="1124465" y="716430"/>
                    <a:pt x="1122599" y="713030"/>
                    <a:pt x="1122599" y="709030"/>
                  </a:cubicBezTo>
                  <a:cubicBezTo>
                    <a:pt x="1122599" y="704364"/>
                    <a:pt x="1124732" y="700564"/>
                    <a:pt x="1128999" y="697631"/>
                  </a:cubicBezTo>
                  <a:cubicBezTo>
                    <a:pt x="1135398" y="693498"/>
                    <a:pt x="1145998" y="691431"/>
                    <a:pt x="1160797" y="691431"/>
                  </a:cubicBezTo>
                  <a:cubicBezTo>
                    <a:pt x="1172529" y="691431"/>
                    <a:pt x="1181562" y="693631"/>
                    <a:pt x="1187895" y="698031"/>
                  </a:cubicBezTo>
                  <a:cubicBezTo>
                    <a:pt x="1194228" y="702431"/>
                    <a:pt x="1198528" y="708764"/>
                    <a:pt x="1200794" y="717030"/>
                  </a:cubicBezTo>
                  <a:lnTo>
                    <a:pt x="1253791" y="707230"/>
                  </a:lnTo>
                  <a:cubicBezTo>
                    <a:pt x="1248458" y="688698"/>
                    <a:pt x="1238725" y="674699"/>
                    <a:pt x="1224593" y="665233"/>
                  </a:cubicBezTo>
                  <a:cubicBezTo>
                    <a:pt x="1210460" y="655767"/>
                    <a:pt x="1188862" y="651034"/>
                    <a:pt x="1159797" y="651034"/>
                  </a:cubicBezTo>
                  <a:close/>
                  <a:moveTo>
                    <a:pt x="944396" y="651034"/>
                  </a:moveTo>
                  <a:cubicBezTo>
                    <a:pt x="912798" y="651034"/>
                    <a:pt x="887733" y="660800"/>
                    <a:pt x="869200" y="680332"/>
                  </a:cubicBezTo>
                  <a:cubicBezTo>
                    <a:pt x="850668" y="699864"/>
                    <a:pt x="841402" y="727163"/>
                    <a:pt x="841402" y="762227"/>
                  </a:cubicBezTo>
                  <a:cubicBezTo>
                    <a:pt x="841402" y="796892"/>
                    <a:pt x="850635" y="824023"/>
                    <a:pt x="869100" y="843622"/>
                  </a:cubicBezTo>
                  <a:cubicBezTo>
                    <a:pt x="887566" y="863221"/>
                    <a:pt x="912331" y="873020"/>
                    <a:pt x="943396" y="873020"/>
                  </a:cubicBezTo>
                  <a:cubicBezTo>
                    <a:pt x="970728" y="873020"/>
                    <a:pt x="992526" y="866554"/>
                    <a:pt x="1008792" y="853622"/>
                  </a:cubicBezTo>
                  <a:cubicBezTo>
                    <a:pt x="1025057" y="840689"/>
                    <a:pt x="1036057" y="821557"/>
                    <a:pt x="1041790" y="796225"/>
                  </a:cubicBezTo>
                  <a:lnTo>
                    <a:pt x="986593" y="786826"/>
                  </a:lnTo>
                  <a:cubicBezTo>
                    <a:pt x="983793" y="801625"/>
                    <a:pt x="978994" y="812057"/>
                    <a:pt x="972194" y="818124"/>
                  </a:cubicBezTo>
                  <a:cubicBezTo>
                    <a:pt x="965395" y="824190"/>
                    <a:pt x="956662" y="827223"/>
                    <a:pt x="945996" y="827223"/>
                  </a:cubicBezTo>
                  <a:cubicBezTo>
                    <a:pt x="931730" y="827223"/>
                    <a:pt x="920364" y="822023"/>
                    <a:pt x="911898" y="811624"/>
                  </a:cubicBezTo>
                  <a:cubicBezTo>
                    <a:pt x="903432" y="801225"/>
                    <a:pt x="899199" y="783426"/>
                    <a:pt x="899199" y="758227"/>
                  </a:cubicBezTo>
                  <a:cubicBezTo>
                    <a:pt x="899199" y="735562"/>
                    <a:pt x="903365" y="719396"/>
                    <a:pt x="911698" y="709730"/>
                  </a:cubicBezTo>
                  <a:cubicBezTo>
                    <a:pt x="920031" y="700064"/>
                    <a:pt x="931197" y="695231"/>
                    <a:pt x="945196" y="695231"/>
                  </a:cubicBezTo>
                  <a:cubicBezTo>
                    <a:pt x="955728" y="695231"/>
                    <a:pt x="964295" y="698031"/>
                    <a:pt x="970894" y="703631"/>
                  </a:cubicBezTo>
                  <a:cubicBezTo>
                    <a:pt x="977494" y="709230"/>
                    <a:pt x="981727" y="717563"/>
                    <a:pt x="983593" y="728629"/>
                  </a:cubicBezTo>
                  <a:lnTo>
                    <a:pt x="1038990" y="718630"/>
                  </a:lnTo>
                  <a:cubicBezTo>
                    <a:pt x="1032324" y="695831"/>
                    <a:pt x="1021358" y="678866"/>
                    <a:pt x="1006092" y="667733"/>
                  </a:cubicBezTo>
                  <a:cubicBezTo>
                    <a:pt x="990826" y="656600"/>
                    <a:pt x="970261" y="651034"/>
                    <a:pt x="944396" y="651034"/>
                  </a:cubicBezTo>
                  <a:close/>
                  <a:moveTo>
                    <a:pt x="727944" y="651034"/>
                  </a:moveTo>
                  <a:cubicBezTo>
                    <a:pt x="699812" y="651034"/>
                    <a:pt x="676480" y="663033"/>
                    <a:pt x="657948" y="687032"/>
                  </a:cubicBezTo>
                  <a:lnTo>
                    <a:pt x="657948" y="655834"/>
                  </a:lnTo>
                  <a:lnTo>
                    <a:pt x="605751" y="655834"/>
                  </a:lnTo>
                  <a:lnTo>
                    <a:pt x="605751" y="868221"/>
                  </a:lnTo>
                  <a:lnTo>
                    <a:pt x="661948" y="868221"/>
                  </a:lnTo>
                  <a:lnTo>
                    <a:pt x="661948" y="772027"/>
                  </a:lnTo>
                  <a:cubicBezTo>
                    <a:pt x="661948" y="748295"/>
                    <a:pt x="663381" y="732029"/>
                    <a:pt x="666248" y="723229"/>
                  </a:cubicBezTo>
                  <a:cubicBezTo>
                    <a:pt x="669114" y="714430"/>
                    <a:pt x="674414" y="707364"/>
                    <a:pt x="682147" y="702031"/>
                  </a:cubicBezTo>
                  <a:cubicBezTo>
                    <a:pt x="689880" y="696698"/>
                    <a:pt x="698612" y="694031"/>
                    <a:pt x="708345" y="694031"/>
                  </a:cubicBezTo>
                  <a:cubicBezTo>
                    <a:pt x="715945" y="694031"/>
                    <a:pt x="722444" y="695898"/>
                    <a:pt x="727844" y="699631"/>
                  </a:cubicBezTo>
                  <a:cubicBezTo>
                    <a:pt x="733244" y="703364"/>
                    <a:pt x="737143" y="708597"/>
                    <a:pt x="739543" y="715330"/>
                  </a:cubicBezTo>
                  <a:cubicBezTo>
                    <a:pt x="741943" y="722063"/>
                    <a:pt x="743143" y="736895"/>
                    <a:pt x="743143" y="759827"/>
                  </a:cubicBezTo>
                  <a:lnTo>
                    <a:pt x="743143" y="868221"/>
                  </a:lnTo>
                  <a:lnTo>
                    <a:pt x="799340" y="868221"/>
                  </a:lnTo>
                  <a:lnTo>
                    <a:pt x="799340" y="736229"/>
                  </a:lnTo>
                  <a:cubicBezTo>
                    <a:pt x="799340" y="719830"/>
                    <a:pt x="798306" y="707230"/>
                    <a:pt x="796240" y="698431"/>
                  </a:cubicBezTo>
                  <a:cubicBezTo>
                    <a:pt x="794173" y="689632"/>
                    <a:pt x="790507" y="681765"/>
                    <a:pt x="785240" y="674832"/>
                  </a:cubicBezTo>
                  <a:cubicBezTo>
                    <a:pt x="779974" y="667900"/>
                    <a:pt x="772208" y="662200"/>
                    <a:pt x="761942" y="657733"/>
                  </a:cubicBezTo>
                  <a:cubicBezTo>
                    <a:pt x="751676" y="653267"/>
                    <a:pt x="740343" y="651034"/>
                    <a:pt x="727944" y="651034"/>
                  </a:cubicBezTo>
                  <a:close/>
                  <a:moveTo>
                    <a:pt x="246201" y="577438"/>
                  </a:moveTo>
                  <a:lnTo>
                    <a:pt x="246201" y="868221"/>
                  </a:lnTo>
                  <a:lnTo>
                    <a:pt x="452589" y="868221"/>
                  </a:lnTo>
                  <a:lnTo>
                    <a:pt x="452589" y="818824"/>
                  </a:lnTo>
                  <a:lnTo>
                    <a:pt x="305398" y="818824"/>
                  </a:lnTo>
                  <a:lnTo>
                    <a:pt x="305398" y="577438"/>
                  </a:lnTo>
                  <a:close/>
                  <a:moveTo>
                    <a:pt x="491851" y="575039"/>
                  </a:moveTo>
                  <a:lnTo>
                    <a:pt x="491851" y="627035"/>
                  </a:lnTo>
                  <a:lnTo>
                    <a:pt x="548048" y="627035"/>
                  </a:lnTo>
                  <a:lnTo>
                    <a:pt x="548048" y="575039"/>
                  </a:lnTo>
                  <a:close/>
                  <a:moveTo>
                    <a:pt x="743206" y="0"/>
                  </a:moveTo>
                  <a:cubicBezTo>
                    <a:pt x="1153667" y="0"/>
                    <a:pt x="1486412" y="318443"/>
                    <a:pt x="1486412" y="711263"/>
                  </a:cubicBezTo>
                  <a:cubicBezTo>
                    <a:pt x="1486412" y="1104083"/>
                    <a:pt x="1153667" y="1422526"/>
                    <a:pt x="743206" y="1422526"/>
                  </a:cubicBezTo>
                  <a:cubicBezTo>
                    <a:pt x="332745" y="1422526"/>
                    <a:pt x="0" y="1104083"/>
                    <a:pt x="0" y="711263"/>
                  </a:cubicBezTo>
                  <a:cubicBezTo>
                    <a:pt x="0" y="318443"/>
                    <a:pt x="332745" y="0"/>
                    <a:pt x="743206" y="0"/>
                  </a:cubicBezTo>
                  <a:close/>
                </a:path>
              </a:pathLst>
            </a:custGeom>
            <a:ln w="53975" cap="rnd">
              <a:solidFill>
                <a:schemeClr val="bg1"/>
              </a:solidFill>
              <a:prstDash val="solid"/>
            </a:ln>
            <a:effectLst>
              <a:outerShdw blurRad="127000" sx="1000" sy="1000" algn="bl" rotWithShape="0">
                <a:srgbClr val="000000"/>
              </a:outerShdw>
            </a:effectLst>
          </p:spPr>
        </p:pic>
      </p:grpSp>
      <p:grpSp>
        <p:nvGrpSpPr>
          <p:cNvPr id="44" name="Group 43">
            <a:extLst>
              <a:ext uri="{FF2B5EF4-FFF2-40B4-BE49-F238E27FC236}">
                <a16:creationId xmlns:a16="http://schemas.microsoft.com/office/drawing/2014/main" id="{64CA7BB3-7E69-604E-A59C-D0FE3CCC7714}"/>
              </a:ext>
            </a:extLst>
          </p:cNvPr>
          <p:cNvGrpSpPr/>
          <p:nvPr/>
        </p:nvGrpSpPr>
        <p:grpSpPr>
          <a:xfrm>
            <a:off x="946544" y="2413410"/>
            <a:ext cx="1060374" cy="1024070"/>
            <a:chOff x="169335" y="2882840"/>
            <a:chExt cx="1272449" cy="1228884"/>
          </a:xfrm>
        </p:grpSpPr>
        <p:sp>
          <p:nvSpPr>
            <p:cNvPr id="45" name="Oval 44">
              <a:extLst>
                <a:ext uri="{FF2B5EF4-FFF2-40B4-BE49-F238E27FC236}">
                  <a16:creationId xmlns:a16="http://schemas.microsoft.com/office/drawing/2014/main" id="{1D31E9B7-7E73-173E-EC49-4D4367BC5DF5}"/>
                </a:ext>
              </a:extLst>
            </p:cNvPr>
            <p:cNvSpPr/>
            <p:nvPr/>
          </p:nvSpPr>
          <p:spPr>
            <a:xfrm>
              <a:off x="234673" y="2983064"/>
              <a:ext cx="1155267" cy="1049580"/>
            </a:xfrm>
            <a:prstGeom prst="ellipse">
              <a:avLst/>
            </a:prstGeom>
            <a:solidFill>
              <a:schemeClr val="bg1"/>
            </a:solidFill>
            <a:ln w="539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sz="1500">
                <a:solidFill>
                  <a:prstClr val="white"/>
                </a:solidFill>
                <a:latin typeface="Calibri" panose="020F0502020204030204"/>
              </a:endParaRPr>
            </a:p>
          </p:txBody>
        </p:sp>
        <p:pic>
          <p:nvPicPr>
            <p:cNvPr id="46" name="Picture 45">
              <a:extLst>
                <a:ext uri="{FF2B5EF4-FFF2-40B4-BE49-F238E27FC236}">
                  <a16:creationId xmlns:a16="http://schemas.microsoft.com/office/drawing/2014/main" id="{05F06C05-9A54-5278-D13F-578AFE4AC9C6}"/>
                </a:ext>
              </a:extLst>
            </p:cNvPr>
            <p:cNvPicPr>
              <a:picLocks noChangeAspect="1"/>
            </p:cNvPicPr>
            <p:nvPr/>
          </p:nvPicPr>
          <p:blipFill>
            <a:blip r:embed="rId9" cstate="email">
              <a:alphaModFix amt="85000"/>
              <a:duotone>
                <a:prstClr val="black"/>
                <a:srgbClr val="0070C0">
                  <a:tint val="45000"/>
                  <a:satMod val="400000"/>
                </a:srgbClr>
              </a:duotone>
              <a:extLst>
                <a:ext uri="{28A0092B-C50C-407E-A947-70E740481C1C}">
                  <a14:useLocalDpi xmlns:a14="http://schemas.microsoft.com/office/drawing/2010/main"/>
                </a:ext>
              </a:extLst>
            </a:blip>
            <a:srcRect/>
            <a:stretch/>
          </p:blipFill>
          <p:spPr>
            <a:xfrm>
              <a:off x="169335" y="2882840"/>
              <a:ext cx="1272449" cy="1228884"/>
            </a:xfrm>
            <a:custGeom>
              <a:avLst/>
              <a:gdLst/>
              <a:ahLst/>
              <a:cxnLst/>
              <a:rect l="l" t="t" r="r" b="b"/>
              <a:pathLst>
                <a:path w="1475716" h="1425192">
                  <a:moveTo>
                    <a:pt x="523390" y="694660"/>
                  </a:moveTo>
                  <a:cubicBezTo>
                    <a:pt x="536010" y="694660"/>
                    <a:pt x="546593" y="699478"/>
                    <a:pt x="555139" y="709115"/>
                  </a:cubicBezTo>
                  <a:cubicBezTo>
                    <a:pt x="563686" y="718751"/>
                    <a:pt x="567960" y="732518"/>
                    <a:pt x="567960" y="750415"/>
                  </a:cubicBezTo>
                  <a:cubicBezTo>
                    <a:pt x="567960" y="768770"/>
                    <a:pt x="563686" y="782766"/>
                    <a:pt x="555139" y="792403"/>
                  </a:cubicBezTo>
                  <a:cubicBezTo>
                    <a:pt x="546593" y="802039"/>
                    <a:pt x="536010" y="806858"/>
                    <a:pt x="523390" y="806858"/>
                  </a:cubicBezTo>
                  <a:cubicBezTo>
                    <a:pt x="510771" y="806858"/>
                    <a:pt x="500159" y="802039"/>
                    <a:pt x="491555" y="792403"/>
                  </a:cubicBezTo>
                  <a:cubicBezTo>
                    <a:pt x="482951" y="782766"/>
                    <a:pt x="478649" y="768885"/>
                    <a:pt x="478649" y="750759"/>
                  </a:cubicBezTo>
                  <a:cubicBezTo>
                    <a:pt x="478649" y="732633"/>
                    <a:pt x="482951" y="718751"/>
                    <a:pt x="491555" y="709115"/>
                  </a:cubicBezTo>
                  <a:cubicBezTo>
                    <a:pt x="500159" y="699478"/>
                    <a:pt x="510771" y="694660"/>
                    <a:pt x="523390" y="694660"/>
                  </a:cubicBezTo>
                  <a:close/>
                  <a:moveTo>
                    <a:pt x="1065343" y="692251"/>
                  </a:moveTo>
                  <a:cubicBezTo>
                    <a:pt x="1075209" y="692251"/>
                    <a:pt x="1083584" y="695893"/>
                    <a:pt x="1090467" y="703178"/>
                  </a:cubicBezTo>
                  <a:cubicBezTo>
                    <a:pt x="1097351" y="710463"/>
                    <a:pt x="1100964" y="721103"/>
                    <a:pt x="1101308" y="735099"/>
                  </a:cubicBezTo>
                  <a:lnTo>
                    <a:pt x="1029034" y="735099"/>
                  </a:lnTo>
                  <a:cubicBezTo>
                    <a:pt x="1028919" y="721906"/>
                    <a:pt x="1032303" y="711467"/>
                    <a:pt x="1039187" y="703780"/>
                  </a:cubicBezTo>
                  <a:cubicBezTo>
                    <a:pt x="1046070" y="696094"/>
                    <a:pt x="1054789" y="692251"/>
                    <a:pt x="1065343" y="692251"/>
                  </a:cubicBezTo>
                  <a:close/>
                  <a:moveTo>
                    <a:pt x="1062418" y="655253"/>
                  </a:moveTo>
                  <a:cubicBezTo>
                    <a:pt x="1038211" y="655253"/>
                    <a:pt x="1018193" y="663828"/>
                    <a:pt x="1002361" y="680979"/>
                  </a:cubicBezTo>
                  <a:cubicBezTo>
                    <a:pt x="986529" y="698130"/>
                    <a:pt x="978614" y="721849"/>
                    <a:pt x="978614" y="752135"/>
                  </a:cubicBezTo>
                  <a:cubicBezTo>
                    <a:pt x="978614" y="777489"/>
                    <a:pt x="984636" y="798483"/>
                    <a:pt x="996682" y="815118"/>
                  </a:cubicBezTo>
                  <a:cubicBezTo>
                    <a:pt x="1011940" y="835882"/>
                    <a:pt x="1035458" y="846265"/>
                    <a:pt x="1067236" y="846265"/>
                  </a:cubicBezTo>
                  <a:cubicBezTo>
                    <a:pt x="1087312" y="846265"/>
                    <a:pt x="1104033" y="841647"/>
                    <a:pt x="1117398" y="832412"/>
                  </a:cubicBezTo>
                  <a:cubicBezTo>
                    <a:pt x="1130763" y="823177"/>
                    <a:pt x="1140543" y="809726"/>
                    <a:pt x="1146738" y="792059"/>
                  </a:cubicBezTo>
                  <a:lnTo>
                    <a:pt x="1098555" y="783971"/>
                  </a:lnTo>
                  <a:cubicBezTo>
                    <a:pt x="1095916" y="793148"/>
                    <a:pt x="1092016" y="799802"/>
                    <a:pt x="1086854" y="803932"/>
                  </a:cubicBezTo>
                  <a:cubicBezTo>
                    <a:pt x="1081691" y="808062"/>
                    <a:pt x="1075324" y="810127"/>
                    <a:pt x="1067752" y="810127"/>
                  </a:cubicBezTo>
                  <a:cubicBezTo>
                    <a:pt x="1056624" y="810127"/>
                    <a:pt x="1047332" y="806141"/>
                    <a:pt x="1039875" y="798168"/>
                  </a:cubicBezTo>
                  <a:cubicBezTo>
                    <a:pt x="1032418" y="790194"/>
                    <a:pt x="1028518" y="779038"/>
                    <a:pt x="1028173" y="764697"/>
                  </a:cubicBezTo>
                  <a:lnTo>
                    <a:pt x="1149319" y="764697"/>
                  </a:lnTo>
                  <a:cubicBezTo>
                    <a:pt x="1150008" y="727642"/>
                    <a:pt x="1142493" y="700138"/>
                    <a:pt x="1126777" y="682184"/>
                  </a:cubicBezTo>
                  <a:cubicBezTo>
                    <a:pt x="1111060" y="664230"/>
                    <a:pt x="1089607" y="655253"/>
                    <a:pt x="1062418" y="655253"/>
                  </a:cubicBezTo>
                  <a:close/>
                  <a:moveTo>
                    <a:pt x="859295" y="655253"/>
                  </a:moveTo>
                  <a:cubicBezTo>
                    <a:pt x="833024" y="655253"/>
                    <a:pt x="813636" y="660645"/>
                    <a:pt x="801131" y="671429"/>
                  </a:cubicBezTo>
                  <a:cubicBezTo>
                    <a:pt x="788627" y="682213"/>
                    <a:pt x="782374" y="695520"/>
                    <a:pt x="782374" y="711352"/>
                  </a:cubicBezTo>
                  <a:cubicBezTo>
                    <a:pt x="782374" y="728904"/>
                    <a:pt x="789602" y="742614"/>
                    <a:pt x="804057" y="752480"/>
                  </a:cubicBezTo>
                  <a:cubicBezTo>
                    <a:pt x="814496" y="759592"/>
                    <a:pt x="839219" y="767451"/>
                    <a:pt x="878224" y="776055"/>
                  </a:cubicBezTo>
                  <a:cubicBezTo>
                    <a:pt x="886599" y="778005"/>
                    <a:pt x="891991" y="780128"/>
                    <a:pt x="894400" y="782422"/>
                  </a:cubicBezTo>
                  <a:cubicBezTo>
                    <a:pt x="896694" y="784831"/>
                    <a:pt x="897842" y="787871"/>
                    <a:pt x="897842" y="791542"/>
                  </a:cubicBezTo>
                  <a:cubicBezTo>
                    <a:pt x="897842" y="796934"/>
                    <a:pt x="895719" y="801236"/>
                    <a:pt x="891475" y="804449"/>
                  </a:cubicBezTo>
                  <a:cubicBezTo>
                    <a:pt x="885165" y="809037"/>
                    <a:pt x="875758" y="811332"/>
                    <a:pt x="863253" y="811332"/>
                  </a:cubicBezTo>
                  <a:cubicBezTo>
                    <a:pt x="851896" y="811332"/>
                    <a:pt x="843062" y="808894"/>
                    <a:pt x="836752" y="804018"/>
                  </a:cubicBezTo>
                  <a:cubicBezTo>
                    <a:pt x="830443" y="799143"/>
                    <a:pt x="826255" y="792001"/>
                    <a:pt x="824190" y="782594"/>
                  </a:cubicBezTo>
                  <a:lnTo>
                    <a:pt x="775663" y="789994"/>
                  </a:lnTo>
                  <a:cubicBezTo>
                    <a:pt x="780137" y="807317"/>
                    <a:pt x="789630" y="821026"/>
                    <a:pt x="804143" y="831121"/>
                  </a:cubicBezTo>
                  <a:cubicBezTo>
                    <a:pt x="818655" y="841217"/>
                    <a:pt x="838358" y="846265"/>
                    <a:pt x="863253" y="846265"/>
                  </a:cubicBezTo>
                  <a:cubicBezTo>
                    <a:pt x="890672" y="846265"/>
                    <a:pt x="911379" y="840242"/>
                    <a:pt x="925375" y="828196"/>
                  </a:cubicBezTo>
                  <a:cubicBezTo>
                    <a:pt x="939371" y="816150"/>
                    <a:pt x="946369" y="801753"/>
                    <a:pt x="946369" y="785003"/>
                  </a:cubicBezTo>
                  <a:cubicBezTo>
                    <a:pt x="946369" y="769631"/>
                    <a:pt x="941321" y="757642"/>
                    <a:pt x="931226" y="749038"/>
                  </a:cubicBezTo>
                  <a:cubicBezTo>
                    <a:pt x="921015" y="740549"/>
                    <a:pt x="903033" y="733378"/>
                    <a:pt x="877278" y="727528"/>
                  </a:cubicBezTo>
                  <a:cubicBezTo>
                    <a:pt x="851523" y="721677"/>
                    <a:pt x="836466" y="717145"/>
                    <a:pt x="832106" y="713933"/>
                  </a:cubicBezTo>
                  <a:cubicBezTo>
                    <a:pt x="828894" y="711524"/>
                    <a:pt x="827288" y="708599"/>
                    <a:pt x="827288" y="705157"/>
                  </a:cubicBezTo>
                  <a:cubicBezTo>
                    <a:pt x="827288" y="701142"/>
                    <a:pt x="829123" y="697872"/>
                    <a:pt x="832794" y="695348"/>
                  </a:cubicBezTo>
                  <a:cubicBezTo>
                    <a:pt x="838301" y="691792"/>
                    <a:pt x="847422" y="690014"/>
                    <a:pt x="860156" y="690014"/>
                  </a:cubicBezTo>
                  <a:cubicBezTo>
                    <a:pt x="870251" y="690014"/>
                    <a:pt x="878023" y="691907"/>
                    <a:pt x="883473" y="695692"/>
                  </a:cubicBezTo>
                  <a:cubicBezTo>
                    <a:pt x="888922" y="699478"/>
                    <a:pt x="892622" y="704928"/>
                    <a:pt x="894572" y="712040"/>
                  </a:cubicBezTo>
                  <a:lnTo>
                    <a:pt x="940174" y="703608"/>
                  </a:lnTo>
                  <a:cubicBezTo>
                    <a:pt x="935585" y="687662"/>
                    <a:pt x="927210" y="675616"/>
                    <a:pt x="915050" y="667471"/>
                  </a:cubicBezTo>
                  <a:cubicBezTo>
                    <a:pt x="902889" y="659326"/>
                    <a:pt x="884304" y="655253"/>
                    <a:pt x="859295" y="655253"/>
                  </a:cubicBezTo>
                  <a:close/>
                  <a:moveTo>
                    <a:pt x="743842" y="655253"/>
                  </a:moveTo>
                  <a:cubicBezTo>
                    <a:pt x="736041" y="655253"/>
                    <a:pt x="729071" y="657203"/>
                    <a:pt x="722934" y="661104"/>
                  </a:cubicBezTo>
                  <a:cubicBezTo>
                    <a:pt x="716796" y="665004"/>
                    <a:pt x="709884" y="673092"/>
                    <a:pt x="702198" y="685367"/>
                  </a:cubicBezTo>
                  <a:lnTo>
                    <a:pt x="702198" y="659383"/>
                  </a:lnTo>
                  <a:lnTo>
                    <a:pt x="657284" y="659383"/>
                  </a:lnTo>
                  <a:lnTo>
                    <a:pt x="657284" y="842135"/>
                  </a:lnTo>
                  <a:lnTo>
                    <a:pt x="705639" y="842135"/>
                  </a:lnTo>
                  <a:lnTo>
                    <a:pt x="705639" y="785692"/>
                  </a:lnTo>
                  <a:cubicBezTo>
                    <a:pt x="705639" y="754602"/>
                    <a:pt x="706987" y="734182"/>
                    <a:pt x="709683" y="724430"/>
                  </a:cubicBezTo>
                  <a:cubicBezTo>
                    <a:pt x="712379" y="714679"/>
                    <a:pt x="716079" y="707939"/>
                    <a:pt x="720783" y="704210"/>
                  </a:cubicBezTo>
                  <a:cubicBezTo>
                    <a:pt x="725486" y="700482"/>
                    <a:pt x="731222" y="698618"/>
                    <a:pt x="737991" y="698618"/>
                  </a:cubicBezTo>
                  <a:cubicBezTo>
                    <a:pt x="744989" y="698618"/>
                    <a:pt x="752561" y="701256"/>
                    <a:pt x="760706" y="706534"/>
                  </a:cubicBezTo>
                  <a:lnTo>
                    <a:pt x="775677" y="664373"/>
                  </a:lnTo>
                  <a:cubicBezTo>
                    <a:pt x="765467" y="658293"/>
                    <a:pt x="754855" y="655253"/>
                    <a:pt x="743842" y="655253"/>
                  </a:cubicBezTo>
                  <a:close/>
                  <a:moveTo>
                    <a:pt x="523218" y="655253"/>
                  </a:moveTo>
                  <a:cubicBezTo>
                    <a:pt x="505322" y="655253"/>
                    <a:pt x="489117" y="659211"/>
                    <a:pt x="474605" y="667127"/>
                  </a:cubicBezTo>
                  <a:cubicBezTo>
                    <a:pt x="460092" y="675043"/>
                    <a:pt x="448878" y="686515"/>
                    <a:pt x="440963" y="701543"/>
                  </a:cubicBezTo>
                  <a:cubicBezTo>
                    <a:pt x="433047" y="716572"/>
                    <a:pt x="429089" y="732117"/>
                    <a:pt x="429089" y="748178"/>
                  </a:cubicBezTo>
                  <a:cubicBezTo>
                    <a:pt x="429089" y="769172"/>
                    <a:pt x="433047" y="786982"/>
                    <a:pt x="440963" y="801609"/>
                  </a:cubicBezTo>
                  <a:cubicBezTo>
                    <a:pt x="448878" y="816236"/>
                    <a:pt x="460437" y="827336"/>
                    <a:pt x="475637" y="834907"/>
                  </a:cubicBezTo>
                  <a:cubicBezTo>
                    <a:pt x="490838" y="842479"/>
                    <a:pt x="506813" y="846265"/>
                    <a:pt x="523562" y="846265"/>
                  </a:cubicBezTo>
                  <a:cubicBezTo>
                    <a:pt x="550637" y="846265"/>
                    <a:pt x="573093" y="837173"/>
                    <a:pt x="590933" y="818990"/>
                  </a:cubicBezTo>
                  <a:cubicBezTo>
                    <a:pt x="608772" y="800806"/>
                    <a:pt x="617691" y="777891"/>
                    <a:pt x="617691" y="750243"/>
                  </a:cubicBezTo>
                  <a:cubicBezTo>
                    <a:pt x="617691" y="722824"/>
                    <a:pt x="608858" y="700138"/>
                    <a:pt x="591191" y="682184"/>
                  </a:cubicBezTo>
                  <a:cubicBezTo>
                    <a:pt x="573524" y="664230"/>
                    <a:pt x="550866" y="655253"/>
                    <a:pt x="523218" y="655253"/>
                  </a:cubicBezTo>
                  <a:close/>
                  <a:moveTo>
                    <a:pt x="234208" y="632538"/>
                  </a:moveTo>
                  <a:lnTo>
                    <a:pt x="257095" y="632538"/>
                  </a:lnTo>
                  <a:cubicBezTo>
                    <a:pt x="277859" y="632538"/>
                    <a:pt x="291798" y="633341"/>
                    <a:pt x="298911" y="634947"/>
                  </a:cubicBezTo>
                  <a:cubicBezTo>
                    <a:pt x="308433" y="637012"/>
                    <a:pt x="316291" y="640970"/>
                    <a:pt x="322486" y="646821"/>
                  </a:cubicBezTo>
                  <a:cubicBezTo>
                    <a:pt x="328681" y="652672"/>
                    <a:pt x="333499" y="660817"/>
                    <a:pt x="336941" y="671257"/>
                  </a:cubicBezTo>
                  <a:cubicBezTo>
                    <a:pt x="340383" y="681696"/>
                    <a:pt x="342104" y="696668"/>
                    <a:pt x="342104" y="716170"/>
                  </a:cubicBezTo>
                  <a:cubicBezTo>
                    <a:pt x="342104" y="735673"/>
                    <a:pt x="340383" y="751074"/>
                    <a:pt x="336941" y="762374"/>
                  </a:cubicBezTo>
                  <a:cubicBezTo>
                    <a:pt x="333499" y="773674"/>
                    <a:pt x="329054" y="781791"/>
                    <a:pt x="323605" y="786724"/>
                  </a:cubicBezTo>
                  <a:cubicBezTo>
                    <a:pt x="318155" y="791657"/>
                    <a:pt x="311301" y="795156"/>
                    <a:pt x="303041" y="797221"/>
                  </a:cubicBezTo>
                  <a:cubicBezTo>
                    <a:pt x="296731" y="798827"/>
                    <a:pt x="286464" y="799630"/>
                    <a:pt x="272238" y="799630"/>
                  </a:cubicBezTo>
                  <a:lnTo>
                    <a:pt x="234208" y="799630"/>
                  </a:lnTo>
                  <a:close/>
                  <a:moveTo>
                    <a:pt x="1243514" y="594852"/>
                  </a:moveTo>
                  <a:lnTo>
                    <a:pt x="1194986" y="623074"/>
                  </a:lnTo>
                  <a:lnTo>
                    <a:pt x="1194986" y="659383"/>
                  </a:lnTo>
                  <a:lnTo>
                    <a:pt x="1172788" y="659383"/>
                  </a:lnTo>
                  <a:lnTo>
                    <a:pt x="1172788" y="697929"/>
                  </a:lnTo>
                  <a:lnTo>
                    <a:pt x="1194986" y="697929"/>
                  </a:lnTo>
                  <a:lnTo>
                    <a:pt x="1194986" y="777604"/>
                  </a:lnTo>
                  <a:cubicBezTo>
                    <a:pt x="1194986" y="794697"/>
                    <a:pt x="1195503" y="806055"/>
                    <a:pt x="1196535" y="811676"/>
                  </a:cubicBezTo>
                  <a:cubicBezTo>
                    <a:pt x="1197797" y="819592"/>
                    <a:pt x="1200063" y="825873"/>
                    <a:pt x="1203332" y="830519"/>
                  </a:cubicBezTo>
                  <a:cubicBezTo>
                    <a:pt x="1206602" y="835165"/>
                    <a:pt x="1211736" y="838951"/>
                    <a:pt x="1218734" y="841877"/>
                  </a:cubicBezTo>
                  <a:cubicBezTo>
                    <a:pt x="1225732" y="844802"/>
                    <a:pt x="1233590" y="846265"/>
                    <a:pt x="1242309" y="846265"/>
                  </a:cubicBezTo>
                  <a:cubicBezTo>
                    <a:pt x="1256535" y="846265"/>
                    <a:pt x="1269269" y="843855"/>
                    <a:pt x="1280511" y="839037"/>
                  </a:cubicBezTo>
                  <a:lnTo>
                    <a:pt x="1276381" y="801523"/>
                  </a:lnTo>
                  <a:cubicBezTo>
                    <a:pt x="1267892" y="804621"/>
                    <a:pt x="1261410" y="806169"/>
                    <a:pt x="1256936" y="806169"/>
                  </a:cubicBezTo>
                  <a:cubicBezTo>
                    <a:pt x="1253724" y="806169"/>
                    <a:pt x="1250999" y="805366"/>
                    <a:pt x="1248762" y="803760"/>
                  </a:cubicBezTo>
                  <a:cubicBezTo>
                    <a:pt x="1246525" y="802154"/>
                    <a:pt x="1245091" y="800118"/>
                    <a:pt x="1244460" y="797651"/>
                  </a:cubicBezTo>
                  <a:cubicBezTo>
                    <a:pt x="1243829" y="795185"/>
                    <a:pt x="1243514" y="786495"/>
                    <a:pt x="1243514" y="771581"/>
                  </a:cubicBezTo>
                  <a:lnTo>
                    <a:pt x="1243514" y="697929"/>
                  </a:lnTo>
                  <a:lnTo>
                    <a:pt x="1276554" y="697929"/>
                  </a:lnTo>
                  <a:lnTo>
                    <a:pt x="1276554" y="659383"/>
                  </a:lnTo>
                  <a:lnTo>
                    <a:pt x="1243514" y="659383"/>
                  </a:lnTo>
                  <a:close/>
                  <a:moveTo>
                    <a:pt x="183271" y="589862"/>
                  </a:moveTo>
                  <a:lnTo>
                    <a:pt x="183271" y="842135"/>
                  </a:lnTo>
                  <a:lnTo>
                    <a:pt x="279121" y="842135"/>
                  </a:lnTo>
                  <a:cubicBezTo>
                    <a:pt x="297936" y="842135"/>
                    <a:pt x="312964" y="840356"/>
                    <a:pt x="324207" y="836800"/>
                  </a:cubicBezTo>
                  <a:cubicBezTo>
                    <a:pt x="339236" y="831982"/>
                    <a:pt x="351167" y="825271"/>
                    <a:pt x="360000" y="816666"/>
                  </a:cubicBezTo>
                  <a:cubicBezTo>
                    <a:pt x="371702" y="805309"/>
                    <a:pt x="380707" y="790453"/>
                    <a:pt x="387017" y="772097"/>
                  </a:cubicBezTo>
                  <a:cubicBezTo>
                    <a:pt x="392180" y="757069"/>
                    <a:pt x="394761" y="739172"/>
                    <a:pt x="394761" y="718407"/>
                  </a:cubicBezTo>
                  <a:cubicBezTo>
                    <a:pt x="394761" y="694775"/>
                    <a:pt x="392007" y="674899"/>
                    <a:pt x="386501" y="658781"/>
                  </a:cubicBezTo>
                  <a:cubicBezTo>
                    <a:pt x="380994" y="642662"/>
                    <a:pt x="372964" y="629039"/>
                    <a:pt x="362409" y="617911"/>
                  </a:cubicBezTo>
                  <a:cubicBezTo>
                    <a:pt x="351855" y="606783"/>
                    <a:pt x="339178" y="599039"/>
                    <a:pt x="324379" y="594680"/>
                  </a:cubicBezTo>
                  <a:cubicBezTo>
                    <a:pt x="313366" y="591468"/>
                    <a:pt x="297362" y="589862"/>
                    <a:pt x="276368" y="589862"/>
                  </a:cubicBezTo>
                  <a:close/>
                  <a:moveTo>
                    <a:pt x="737858" y="0"/>
                  </a:moveTo>
                  <a:cubicBezTo>
                    <a:pt x="1145366" y="0"/>
                    <a:pt x="1475716" y="319040"/>
                    <a:pt x="1475716" y="712596"/>
                  </a:cubicBezTo>
                  <a:cubicBezTo>
                    <a:pt x="1475716" y="1106152"/>
                    <a:pt x="1145366" y="1425192"/>
                    <a:pt x="737858" y="1425192"/>
                  </a:cubicBezTo>
                  <a:cubicBezTo>
                    <a:pt x="330350" y="1425192"/>
                    <a:pt x="0" y="1106152"/>
                    <a:pt x="0" y="712596"/>
                  </a:cubicBezTo>
                  <a:cubicBezTo>
                    <a:pt x="0" y="319040"/>
                    <a:pt x="330350" y="0"/>
                    <a:pt x="737858" y="0"/>
                  </a:cubicBezTo>
                  <a:close/>
                </a:path>
              </a:pathLst>
            </a:custGeom>
            <a:ln w="53975" cap="rnd">
              <a:solidFill>
                <a:schemeClr val="bg1"/>
              </a:solidFill>
              <a:prstDash val="solid"/>
            </a:ln>
            <a:effectLst>
              <a:outerShdw sx="1000" sy="1000" algn="bl" rotWithShape="0">
                <a:srgbClr val="000000"/>
              </a:outerShdw>
            </a:effectLst>
          </p:spPr>
        </p:pic>
      </p:grpSp>
      <p:grpSp>
        <p:nvGrpSpPr>
          <p:cNvPr id="47" name="Group 46">
            <a:extLst>
              <a:ext uri="{FF2B5EF4-FFF2-40B4-BE49-F238E27FC236}">
                <a16:creationId xmlns:a16="http://schemas.microsoft.com/office/drawing/2014/main" id="{EB36996F-E6DF-2A3A-385A-0BE93072D2E1}"/>
              </a:ext>
            </a:extLst>
          </p:cNvPr>
          <p:cNvGrpSpPr/>
          <p:nvPr/>
        </p:nvGrpSpPr>
        <p:grpSpPr>
          <a:xfrm>
            <a:off x="-1322149" y="4639828"/>
            <a:ext cx="1077588" cy="1022154"/>
            <a:chOff x="169335" y="5554541"/>
            <a:chExt cx="1293106" cy="1226585"/>
          </a:xfrm>
        </p:grpSpPr>
        <p:sp>
          <p:nvSpPr>
            <p:cNvPr id="48" name="Oval 47">
              <a:extLst>
                <a:ext uri="{FF2B5EF4-FFF2-40B4-BE49-F238E27FC236}">
                  <a16:creationId xmlns:a16="http://schemas.microsoft.com/office/drawing/2014/main" id="{50F1D532-A8FB-CEA2-F121-C7A70E0ADA59}"/>
                </a:ext>
              </a:extLst>
            </p:cNvPr>
            <p:cNvSpPr/>
            <p:nvPr/>
          </p:nvSpPr>
          <p:spPr>
            <a:xfrm>
              <a:off x="215217" y="5646775"/>
              <a:ext cx="1218327" cy="1049580"/>
            </a:xfrm>
            <a:prstGeom prst="ellipse">
              <a:avLst/>
            </a:prstGeom>
            <a:solidFill>
              <a:schemeClr val="bg1"/>
            </a:solidFill>
            <a:ln w="539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sz="1500">
                <a:solidFill>
                  <a:prstClr val="white"/>
                </a:solidFill>
                <a:latin typeface="Calibri" panose="020F0502020204030204"/>
              </a:endParaRPr>
            </a:p>
          </p:txBody>
        </p:sp>
        <p:pic>
          <p:nvPicPr>
            <p:cNvPr id="49" name="Picture 48">
              <a:extLst>
                <a:ext uri="{FF2B5EF4-FFF2-40B4-BE49-F238E27FC236}">
                  <a16:creationId xmlns:a16="http://schemas.microsoft.com/office/drawing/2014/main" id="{C5AF8A62-1726-3A93-C568-5861BFD588B0}"/>
                </a:ext>
              </a:extLst>
            </p:cNvPr>
            <p:cNvPicPr>
              <a:picLocks noChangeAspect="1" noChangeArrowheads="1"/>
            </p:cNvPicPr>
            <p:nvPr/>
          </p:nvPicPr>
          <p:blipFill>
            <a:blip r:embed="rId10" cstate="email">
              <a:duotone>
                <a:prstClr val="black"/>
                <a:schemeClr val="accent6">
                  <a:lumMod val="75000"/>
                  <a:tint val="45000"/>
                  <a:satMod val="400000"/>
                </a:schemeClr>
              </a:duotone>
              <a:extLst>
                <a:ext uri="{28A0092B-C50C-407E-A947-70E740481C1C}">
                  <a14:useLocalDpi xmlns:a14="http://schemas.microsoft.com/office/drawing/2010/main"/>
                </a:ext>
              </a:extLst>
            </a:blip>
            <a:srcRect/>
            <a:stretch/>
          </p:blipFill>
          <p:spPr bwMode="auto">
            <a:xfrm>
              <a:off x="169335" y="5554541"/>
              <a:ext cx="1293106" cy="1226585"/>
            </a:xfrm>
            <a:custGeom>
              <a:avLst/>
              <a:gdLst/>
              <a:ahLst/>
              <a:cxnLst/>
              <a:rect l="l" t="t" r="r" b="b"/>
              <a:pathLst>
                <a:path w="1587684" h="1470190">
                  <a:moveTo>
                    <a:pt x="1186786" y="717625"/>
                  </a:moveTo>
                  <a:cubicBezTo>
                    <a:pt x="1198252" y="717625"/>
                    <a:pt x="1207985" y="721858"/>
                    <a:pt x="1215984" y="730325"/>
                  </a:cubicBezTo>
                  <a:cubicBezTo>
                    <a:pt x="1223984" y="738791"/>
                    <a:pt x="1228183" y="751157"/>
                    <a:pt x="1228583" y="767422"/>
                  </a:cubicBezTo>
                  <a:lnTo>
                    <a:pt x="1144588" y="767422"/>
                  </a:lnTo>
                  <a:cubicBezTo>
                    <a:pt x="1144455" y="752090"/>
                    <a:pt x="1148388" y="739957"/>
                    <a:pt x="1156388" y="731025"/>
                  </a:cubicBezTo>
                  <a:cubicBezTo>
                    <a:pt x="1164387" y="722092"/>
                    <a:pt x="1174520" y="717625"/>
                    <a:pt x="1186786" y="717625"/>
                  </a:cubicBezTo>
                  <a:close/>
                  <a:moveTo>
                    <a:pt x="1307192" y="679428"/>
                  </a:moveTo>
                  <a:lnTo>
                    <a:pt x="1380588" y="782421"/>
                  </a:lnTo>
                  <a:lnTo>
                    <a:pt x="1303993" y="891815"/>
                  </a:lnTo>
                  <a:lnTo>
                    <a:pt x="1369789" y="891815"/>
                  </a:lnTo>
                  <a:lnTo>
                    <a:pt x="1413386" y="826019"/>
                  </a:lnTo>
                  <a:lnTo>
                    <a:pt x="1456583" y="891815"/>
                  </a:lnTo>
                  <a:lnTo>
                    <a:pt x="1525579" y="891815"/>
                  </a:lnTo>
                  <a:lnTo>
                    <a:pt x="1446984" y="780022"/>
                  </a:lnTo>
                  <a:lnTo>
                    <a:pt x="1518980" y="679428"/>
                  </a:lnTo>
                  <a:lnTo>
                    <a:pt x="1452984" y="679428"/>
                  </a:lnTo>
                  <a:lnTo>
                    <a:pt x="1413386" y="737824"/>
                  </a:lnTo>
                  <a:lnTo>
                    <a:pt x="1375788" y="679428"/>
                  </a:lnTo>
                  <a:close/>
                  <a:moveTo>
                    <a:pt x="396341" y="679428"/>
                  </a:moveTo>
                  <a:lnTo>
                    <a:pt x="396341" y="813820"/>
                  </a:lnTo>
                  <a:cubicBezTo>
                    <a:pt x="396341" y="833818"/>
                    <a:pt x="398874" y="849484"/>
                    <a:pt x="403940" y="860817"/>
                  </a:cubicBezTo>
                  <a:cubicBezTo>
                    <a:pt x="409007" y="872149"/>
                    <a:pt x="417206" y="880949"/>
                    <a:pt x="428539" y="887215"/>
                  </a:cubicBezTo>
                  <a:cubicBezTo>
                    <a:pt x="439872" y="893481"/>
                    <a:pt x="452671" y="896614"/>
                    <a:pt x="466937" y="896614"/>
                  </a:cubicBezTo>
                  <a:cubicBezTo>
                    <a:pt x="480936" y="896614"/>
                    <a:pt x="494235" y="893348"/>
                    <a:pt x="506834" y="886815"/>
                  </a:cubicBezTo>
                  <a:cubicBezTo>
                    <a:pt x="519433" y="880282"/>
                    <a:pt x="529599" y="871349"/>
                    <a:pt x="537332" y="860017"/>
                  </a:cubicBezTo>
                  <a:lnTo>
                    <a:pt x="537332" y="891815"/>
                  </a:lnTo>
                  <a:lnTo>
                    <a:pt x="589529" y="891815"/>
                  </a:lnTo>
                  <a:lnTo>
                    <a:pt x="589529" y="679428"/>
                  </a:lnTo>
                  <a:lnTo>
                    <a:pt x="533333" y="679428"/>
                  </a:lnTo>
                  <a:lnTo>
                    <a:pt x="533333" y="769022"/>
                  </a:lnTo>
                  <a:cubicBezTo>
                    <a:pt x="533333" y="799420"/>
                    <a:pt x="531933" y="818519"/>
                    <a:pt x="529133" y="826319"/>
                  </a:cubicBezTo>
                  <a:cubicBezTo>
                    <a:pt x="526333" y="834118"/>
                    <a:pt x="521133" y="840651"/>
                    <a:pt x="513534" y="845918"/>
                  </a:cubicBezTo>
                  <a:cubicBezTo>
                    <a:pt x="505934" y="851184"/>
                    <a:pt x="497335" y="853817"/>
                    <a:pt x="487735" y="853817"/>
                  </a:cubicBezTo>
                  <a:cubicBezTo>
                    <a:pt x="479336" y="853817"/>
                    <a:pt x="472403" y="851851"/>
                    <a:pt x="466937" y="847917"/>
                  </a:cubicBezTo>
                  <a:cubicBezTo>
                    <a:pt x="461470" y="843984"/>
                    <a:pt x="457704" y="838651"/>
                    <a:pt x="455637" y="831918"/>
                  </a:cubicBezTo>
                  <a:cubicBezTo>
                    <a:pt x="453571" y="825185"/>
                    <a:pt x="452537" y="806887"/>
                    <a:pt x="452537" y="777022"/>
                  </a:cubicBezTo>
                  <a:lnTo>
                    <a:pt x="452537" y="679428"/>
                  </a:lnTo>
                  <a:close/>
                  <a:moveTo>
                    <a:pt x="1183386" y="674628"/>
                  </a:moveTo>
                  <a:cubicBezTo>
                    <a:pt x="1155254" y="674628"/>
                    <a:pt x="1131989" y="684594"/>
                    <a:pt x="1113590" y="704526"/>
                  </a:cubicBezTo>
                  <a:cubicBezTo>
                    <a:pt x="1095191" y="724458"/>
                    <a:pt x="1085992" y="752023"/>
                    <a:pt x="1085992" y="787221"/>
                  </a:cubicBezTo>
                  <a:cubicBezTo>
                    <a:pt x="1085992" y="816686"/>
                    <a:pt x="1092992" y="841084"/>
                    <a:pt x="1106991" y="860417"/>
                  </a:cubicBezTo>
                  <a:cubicBezTo>
                    <a:pt x="1124723" y="884549"/>
                    <a:pt x="1152055" y="896614"/>
                    <a:pt x="1188986" y="896614"/>
                  </a:cubicBezTo>
                  <a:cubicBezTo>
                    <a:pt x="1212318" y="896614"/>
                    <a:pt x="1231750" y="891248"/>
                    <a:pt x="1247282" y="880515"/>
                  </a:cubicBezTo>
                  <a:cubicBezTo>
                    <a:pt x="1262814" y="869783"/>
                    <a:pt x="1274180" y="854150"/>
                    <a:pt x="1281380" y="833618"/>
                  </a:cubicBezTo>
                  <a:lnTo>
                    <a:pt x="1225383" y="824219"/>
                  </a:lnTo>
                  <a:cubicBezTo>
                    <a:pt x="1222317" y="834885"/>
                    <a:pt x="1217784" y="842618"/>
                    <a:pt x="1211784" y="847417"/>
                  </a:cubicBezTo>
                  <a:cubicBezTo>
                    <a:pt x="1205785" y="852217"/>
                    <a:pt x="1198385" y="854617"/>
                    <a:pt x="1189586" y="854617"/>
                  </a:cubicBezTo>
                  <a:cubicBezTo>
                    <a:pt x="1176653" y="854617"/>
                    <a:pt x="1165854" y="849984"/>
                    <a:pt x="1157188" y="840718"/>
                  </a:cubicBezTo>
                  <a:cubicBezTo>
                    <a:pt x="1148521" y="831452"/>
                    <a:pt x="1143988" y="818486"/>
                    <a:pt x="1143588" y="801820"/>
                  </a:cubicBezTo>
                  <a:lnTo>
                    <a:pt x="1284380" y="801820"/>
                  </a:lnTo>
                  <a:cubicBezTo>
                    <a:pt x="1285180" y="758756"/>
                    <a:pt x="1276447" y="726792"/>
                    <a:pt x="1258181" y="705926"/>
                  </a:cubicBezTo>
                  <a:cubicBezTo>
                    <a:pt x="1239916" y="685061"/>
                    <a:pt x="1214984" y="674628"/>
                    <a:pt x="1183386" y="674628"/>
                  </a:cubicBezTo>
                  <a:close/>
                  <a:moveTo>
                    <a:pt x="951186" y="674628"/>
                  </a:moveTo>
                  <a:cubicBezTo>
                    <a:pt x="920655" y="674628"/>
                    <a:pt x="898123" y="680894"/>
                    <a:pt x="883590" y="693427"/>
                  </a:cubicBezTo>
                  <a:cubicBezTo>
                    <a:pt x="869058" y="705959"/>
                    <a:pt x="861792" y="721425"/>
                    <a:pt x="861792" y="739824"/>
                  </a:cubicBezTo>
                  <a:cubicBezTo>
                    <a:pt x="861792" y="760223"/>
                    <a:pt x="870191" y="776155"/>
                    <a:pt x="886990" y="787621"/>
                  </a:cubicBezTo>
                  <a:cubicBezTo>
                    <a:pt x="899123" y="795887"/>
                    <a:pt x="927854" y="805020"/>
                    <a:pt x="973185" y="815019"/>
                  </a:cubicBezTo>
                  <a:cubicBezTo>
                    <a:pt x="982918" y="817286"/>
                    <a:pt x="989184" y="819752"/>
                    <a:pt x="991984" y="822419"/>
                  </a:cubicBezTo>
                  <a:cubicBezTo>
                    <a:pt x="994650" y="825219"/>
                    <a:pt x="995983" y="828752"/>
                    <a:pt x="995983" y="833018"/>
                  </a:cubicBezTo>
                  <a:cubicBezTo>
                    <a:pt x="995983" y="839285"/>
                    <a:pt x="993517" y="844284"/>
                    <a:pt x="988584" y="848017"/>
                  </a:cubicBezTo>
                  <a:cubicBezTo>
                    <a:pt x="981251" y="853350"/>
                    <a:pt x="970318" y="856017"/>
                    <a:pt x="955786" y="856017"/>
                  </a:cubicBezTo>
                  <a:cubicBezTo>
                    <a:pt x="942587" y="856017"/>
                    <a:pt x="932321" y="853184"/>
                    <a:pt x="924988" y="847517"/>
                  </a:cubicBezTo>
                  <a:cubicBezTo>
                    <a:pt x="917655" y="841851"/>
                    <a:pt x="912788" y="833552"/>
                    <a:pt x="910389" y="822619"/>
                  </a:cubicBezTo>
                  <a:lnTo>
                    <a:pt x="853992" y="831218"/>
                  </a:lnTo>
                  <a:cubicBezTo>
                    <a:pt x="859192" y="851351"/>
                    <a:pt x="870224" y="867283"/>
                    <a:pt x="887090" y="879016"/>
                  </a:cubicBezTo>
                  <a:cubicBezTo>
                    <a:pt x="903956" y="890748"/>
                    <a:pt x="926854" y="896614"/>
                    <a:pt x="955786" y="896614"/>
                  </a:cubicBezTo>
                  <a:cubicBezTo>
                    <a:pt x="987651" y="896614"/>
                    <a:pt x="1011716" y="889615"/>
                    <a:pt x="1027981" y="875616"/>
                  </a:cubicBezTo>
                  <a:cubicBezTo>
                    <a:pt x="1044247" y="861617"/>
                    <a:pt x="1052380" y="844884"/>
                    <a:pt x="1052380" y="825419"/>
                  </a:cubicBezTo>
                  <a:cubicBezTo>
                    <a:pt x="1052380" y="807553"/>
                    <a:pt x="1046514" y="793621"/>
                    <a:pt x="1034781" y="783621"/>
                  </a:cubicBezTo>
                  <a:cubicBezTo>
                    <a:pt x="1022915" y="773755"/>
                    <a:pt x="1002016" y="765422"/>
                    <a:pt x="972085" y="758623"/>
                  </a:cubicBezTo>
                  <a:cubicBezTo>
                    <a:pt x="942153" y="751823"/>
                    <a:pt x="924654" y="746557"/>
                    <a:pt x="919588" y="742824"/>
                  </a:cubicBezTo>
                  <a:cubicBezTo>
                    <a:pt x="915855" y="740024"/>
                    <a:pt x="913988" y="736624"/>
                    <a:pt x="913988" y="732624"/>
                  </a:cubicBezTo>
                  <a:cubicBezTo>
                    <a:pt x="913988" y="727958"/>
                    <a:pt x="916122" y="724158"/>
                    <a:pt x="920388" y="721225"/>
                  </a:cubicBezTo>
                  <a:cubicBezTo>
                    <a:pt x="926788" y="717092"/>
                    <a:pt x="937387" y="715026"/>
                    <a:pt x="952186" y="715026"/>
                  </a:cubicBezTo>
                  <a:cubicBezTo>
                    <a:pt x="963919" y="715026"/>
                    <a:pt x="972951" y="717225"/>
                    <a:pt x="979284" y="721625"/>
                  </a:cubicBezTo>
                  <a:cubicBezTo>
                    <a:pt x="985617" y="726025"/>
                    <a:pt x="989917" y="732358"/>
                    <a:pt x="992184" y="740624"/>
                  </a:cubicBezTo>
                  <a:lnTo>
                    <a:pt x="1045180" y="730825"/>
                  </a:lnTo>
                  <a:cubicBezTo>
                    <a:pt x="1039847" y="712292"/>
                    <a:pt x="1030115" y="698293"/>
                    <a:pt x="1015982" y="688827"/>
                  </a:cubicBezTo>
                  <a:cubicBezTo>
                    <a:pt x="1001850" y="679361"/>
                    <a:pt x="980251" y="674628"/>
                    <a:pt x="951186" y="674628"/>
                  </a:cubicBezTo>
                  <a:close/>
                  <a:moveTo>
                    <a:pt x="722586" y="674628"/>
                  </a:moveTo>
                  <a:cubicBezTo>
                    <a:pt x="692055" y="674628"/>
                    <a:pt x="669523" y="680894"/>
                    <a:pt x="654990" y="693427"/>
                  </a:cubicBezTo>
                  <a:cubicBezTo>
                    <a:pt x="640458" y="705959"/>
                    <a:pt x="633192" y="721425"/>
                    <a:pt x="633192" y="739824"/>
                  </a:cubicBezTo>
                  <a:cubicBezTo>
                    <a:pt x="633192" y="760223"/>
                    <a:pt x="641591" y="776155"/>
                    <a:pt x="658390" y="787621"/>
                  </a:cubicBezTo>
                  <a:cubicBezTo>
                    <a:pt x="670523" y="795887"/>
                    <a:pt x="699254" y="805020"/>
                    <a:pt x="744585" y="815019"/>
                  </a:cubicBezTo>
                  <a:cubicBezTo>
                    <a:pt x="754318" y="817286"/>
                    <a:pt x="760584" y="819752"/>
                    <a:pt x="763384" y="822419"/>
                  </a:cubicBezTo>
                  <a:cubicBezTo>
                    <a:pt x="766050" y="825219"/>
                    <a:pt x="767383" y="828752"/>
                    <a:pt x="767383" y="833018"/>
                  </a:cubicBezTo>
                  <a:cubicBezTo>
                    <a:pt x="767383" y="839285"/>
                    <a:pt x="764917" y="844284"/>
                    <a:pt x="759984" y="848017"/>
                  </a:cubicBezTo>
                  <a:cubicBezTo>
                    <a:pt x="752651" y="853350"/>
                    <a:pt x="741718" y="856017"/>
                    <a:pt x="727186" y="856017"/>
                  </a:cubicBezTo>
                  <a:cubicBezTo>
                    <a:pt x="713987" y="856017"/>
                    <a:pt x="703721" y="853184"/>
                    <a:pt x="696388" y="847517"/>
                  </a:cubicBezTo>
                  <a:cubicBezTo>
                    <a:pt x="689055" y="841851"/>
                    <a:pt x="684188" y="833552"/>
                    <a:pt x="681789" y="822619"/>
                  </a:cubicBezTo>
                  <a:lnTo>
                    <a:pt x="625392" y="831218"/>
                  </a:lnTo>
                  <a:cubicBezTo>
                    <a:pt x="630592" y="851351"/>
                    <a:pt x="641624" y="867283"/>
                    <a:pt x="658490" y="879016"/>
                  </a:cubicBezTo>
                  <a:cubicBezTo>
                    <a:pt x="675356" y="890748"/>
                    <a:pt x="698254" y="896614"/>
                    <a:pt x="727186" y="896614"/>
                  </a:cubicBezTo>
                  <a:cubicBezTo>
                    <a:pt x="759051" y="896614"/>
                    <a:pt x="783116" y="889615"/>
                    <a:pt x="799381" y="875616"/>
                  </a:cubicBezTo>
                  <a:cubicBezTo>
                    <a:pt x="815647" y="861617"/>
                    <a:pt x="823780" y="844884"/>
                    <a:pt x="823780" y="825419"/>
                  </a:cubicBezTo>
                  <a:cubicBezTo>
                    <a:pt x="823780" y="807553"/>
                    <a:pt x="817914" y="793621"/>
                    <a:pt x="806181" y="783621"/>
                  </a:cubicBezTo>
                  <a:cubicBezTo>
                    <a:pt x="794315" y="773755"/>
                    <a:pt x="773416" y="765422"/>
                    <a:pt x="743485" y="758623"/>
                  </a:cubicBezTo>
                  <a:cubicBezTo>
                    <a:pt x="713553" y="751823"/>
                    <a:pt x="696054" y="746557"/>
                    <a:pt x="690988" y="742824"/>
                  </a:cubicBezTo>
                  <a:cubicBezTo>
                    <a:pt x="687255" y="740024"/>
                    <a:pt x="685388" y="736624"/>
                    <a:pt x="685388" y="732624"/>
                  </a:cubicBezTo>
                  <a:cubicBezTo>
                    <a:pt x="685388" y="727958"/>
                    <a:pt x="687522" y="724158"/>
                    <a:pt x="691788" y="721225"/>
                  </a:cubicBezTo>
                  <a:cubicBezTo>
                    <a:pt x="698188" y="717092"/>
                    <a:pt x="708787" y="715026"/>
                    <a:pt x="723586" y="715026"/>
                  </a:cubicBezTo>
                  <a:cubicBezTo>
                    <a:pt x="735319" y="715026"/>
                    <a:pt x="744351" y="717225"/>
                    <a:pt x="750684" y="721625"/>
                  </a:cubicBezTo>
                  <a:cubicBezTo>
                    <a:pt x="757017" y="726025"/>
                    <a:pt x="761317" y="732358"/>
                    <a:pt x="763584" y="740624"/>
                  </a:cubicBezTo>
                  <a:lnTo>
                    <a:pt x="816580" y="730825"/>
                  </a:lnTo>
                  <a:cubicBezTo>
                    <a:pt x="811247" y="712292"/>
                    <a:pt x="801515" y="698293"/>
                    <a:pt x="787382" y="688827"/>
                  </a:cubicBezTo>
                  <a:cubicBezTo>
                    <a:pt x="773250" y="679361"/>
                    <a:pt x="751651" y="674628"/>
                    <a:pt x="722586" y="674628"/>
                  </a:cubicBezTo>
                  <a:close/>
                  <a:moveTo>
                    <a:pt x="224310" y="593633"/>
                  </a:moveTo>
                  <a:cubicBezTo>
                    <a:pt x="201778" y="593633"/>
                    <a:pt x="182545" y="597033"/>
                    <a:pt x="166613" y="603832"/>
                  </a:cubicBezTo>
                  <a:cubicBezTo>
                    <a:pt x="150681" y="610632"/>
                    <a:pt x="138481" y="620531"/>
                    <a:pt x="130015" y="633531"/>
                  </a:cubicBezTo>
                  <a:cubicBezTo>
                    <a:pt x="121549" y="646530"/>
                    <a:pt x="117316" y="660496"/>
                    <a:pt x="117316" y="675428"/>
                  </a:cubicBezTo>
                  <a:cubicBezTo>
                    <a:pt x="117316" y="698627"/>
                    <a:pt x="126316" y="718292"/>
                    <a:pt x="144314" y="734424"/>
                  </a:cubicBezTo>
                  <a:cubicBezTo>
                    <a:pt x="157114" y="745890"/>
                    <a:pt x="179379" y="755556"/>
                    <a:pt x="211110" y="763423"/>
                  </a:cubicBezTo>
                  <a:cubicBezTo>
                    <a:pt x="235776" y="769556"/>
                    <a:pt x="251575" y="773822"/>
                    <a:pt x="258507" y="776222"/>
                  </a:cubicBezTo>
                  <a:cubicBezTo>
                    <a:pt x="268640" y="779822"/>
                    <a:pt x="275740" y="784055"/>
                    <a:pt x="279806" y="788921"/>
                  </a:cubicBezTo>
                  <a:cubicBezTo>
                    <a:pt x="283873" y="793787"/>
                    <a:pt x="285906" y="799687"/>
                    <a:pt x="285906" y="806620"/>
                  </a:cubicBezTo>
                  <a:cubicBezTo>
                    <a:pt x="285906" y="817419"/>
                    <a:pt x="281073" y="826852"/>
                    <a:pt x="271407" y="834918"/>
                  </a:cubicBezTo>
                  <a:cubicBezTo>
                    <a:pt x="261741" y="842984"/>
                    <a:pt x="247375" y="847017"/>
                    <a:pt x="228309" y="847017"/>
                  </a:cubicBezTo>
                  <a:cubicBezTo>
                    <a:pt x="210310" y="847017"/>
                    <a:pt x="196011" y="842484"/>
                    <a:pt x="185412" y="833418"/>
                  </a:cubicBezTo>
                  <a:cubicBezTo>
                    <a:pt x="174813" y="824352"/>
                    <a:pt x="167780" y="810153"/>
                    <a:pt x="164313" y="790821"/>
                  </a:cubicBezTo>
                  <a:lnTo>
                    <a:pt x="106717" y="796421"/>
                  </a:lnTo>
                  <a:cubicBezTo>
                    <a:pt x="110583" y="829219"/>
                    <a:pt x="122449" y="854184"/>
                    <a:pt x="142315" y="871316"/>
                  </a:cubicBezTo>
                  <a:cubicBezTo>
                    <a:pt x="162180" y="888448"/>
                    <a:pt x="190645" y="897014"/>
                    <a:pt x="227709" y="897014"/>
                  </a:cubicBezTo>
                  <a:cubicBezTo>
                    <a:pt x="253174" y="897014"/>
                    <a:pt x="274440" y="893448"/>
                    <a:pt x="291505" y="886315"/>
                  </a:cubicBezTo>
                  <a:cubicBezTo>
                    <a:pt x="308571" y="879182"/>
                    <a:pt x="321770" y="868283"/>
                    <a:pt x="331103" y="853617"/>
                  </a:cubicBezTo>
                  <a:cubicBezTo>
                    <a:pt x="340436" y="838951"/>
                    <a:pt x="345102" y="823219"/>
                    <a:pt x="345102" y="806420"/>
                  </a:cubicBezTo>
                  <a:cubicBezTo>
                    <a:pt x="345102" y="787888"/>
                    <a:pt x="341202" y="772322"/>
                    <a:pt x="333403" y="759723"/>
                  </a:cubicBezTo>
                  <a:cubicBezTo>
                    <a:pt x="325603" y="747124"/>
                    <a:pt x="314804" y="737191"/>
                    <a:pt x="301005" y="729925"/>
                  </a:cubicBezTo>
                  <a:cubicBezTo>
                    <a:pt x="287206" y="722658"/>
                    <a:pt x="265907" y="715626"/>
                    <a:pt x="237109" y="708826"/>
                  </a:cubicBezTo>
                  <a:cubicBezTo>
                    <a:pt x="208311" y="702026"/>
                    <a:pt x="190178" y="695493"/>
                    <a:pt x="182712" y="689227"/>
                  </a:cubicBezTo>
                  <a:cubicBezTo>
                    <a:pt x="176846" y="684294"/>
                    <a:pt x="173913" y="678361"/>
                    <a:pt x="173913" y="671428"/>
                  </a:cubicBezTo>
                  <a:cubicBezTo>
                    <a:pt x="173913" y="663829"/>
                    <a:pt x="177046" y="657762"/>
                    <a:pt x="183312" y="653229"/>
                  </a:cubicBezTo>
                  <a:cubicBezTo>
                    <a:pt x="193045" y="646163"/>
                    <a:pt x="206511" y="642630"/>
                    <a:pt x="223710" y="642630"/>
                  </a:cubicBezTo>
                  <a:cubicBezTo>
                    <a:pt x="240375" y="642630"/>
                    <a:pt x="252874" y="645930"/>
                    <a:pt x="261207" y="652529"/>
                  </a:cubicBezTo>
                  <a:cubicBezTo>
                    <a:pt x="269540" y="659129"/>
                    <a:pt x="274973" y="669962"/>
                    <a:pt x="277506" y="685027"/>
                  </a:cubicBezTo>
                  <a:lnTo>
                    <a:pt x="336703" y="682428"/>
                  </a:lnTo>
                  <a:cubicBezTo>
                    <a:pt x="335769" y="655496"/>
                    <a:pt x="326003" y="633964"/>
                    <a:pt x="307405" y="617831"/>
                  </a:cubicBezTo>
                  <a:cubicBezTo>
                    <a:pt x="288806" y="601699"/>
                    <a:pt x="261107" y="593633"/>
                    <a:pt x="224310" y="593633"/>
                  </a:cubicBezTo>
                  <a:close/>
                  <a:moveTo>
                    <a:pt x="793842" y="0"/>
                  </a:moveTo>
                  <a:cubicBezTo>
                    <a:pt x="1232269" y="0"/>
                    <a:pt x="1587684" y="329113"/>
                    <a:pt x="1587684" y="735095"/>
                  </a:cubicBezTo>
                  <a:cubicBezTo>
                    <a:pt x="1587684" y="1141077"/>
                    <a:pt x="1232269" y="1470190"/>
                    <a:pt x="793842" y="1470190"/>
                  </a:cubicBezTo>
                  <a:cubicBezTo>
                    <a:pt x="355415" y="1470190"/>
                    <a:pt x="0" y="1141077"/>
                    <a:pt x="0" y="735095"/>
                  </a:cubicBezTo>
                  <a:cubicBezTo>
                    <a:pt x="0" y="329113"/>
                    <a:pt x="355415" y="0"/>
                    <a:pt x="793842" y="0"/>
                  </a:cubicBezTo>
                  <a:close/>
                </a:path>
              </a:pathLst>
            </a:custGeom>
            <a:ln w="53975" cap="rnd">
              <a:solidFill>
                <a:schemeClr val="bg1"/>
              </a:solidFill>
              <a:prstDash val="solid"/>
            </a:ln>
            <a:effectLst>
              <a:outerShdw sx="1000" sy="1000" algn="bl" rotWithShape="0">
                <a:srgbClr val="000000"/>
              </a:outerShdw>
            </a:effectLst>
            <a:extLst>
              <a:ext uri="{909E8E84-426E-40DD-AFC4-6F175D3DCCD1}">
                <a14:hiddenFill xmlns:a14="http://schemas.microsoft.com/office/drawing/2010/main">
                  <a:solidFill>
                    <a:srgbClr val="FFFFFF"/>
                  </a:solidFill>
                </a14:hiddenFill>
              </a:ext>
            </a:extLst>
          </p:spPr>
        </p:pic>
      </p:grpSp>
      <p:grpSp>
        <p:nvGrpSpPr>
          <p:cNvPr id="50" name="Group 49">
            <a:extLst>
              <a:ext uri="{FF2B5EF4-FFF2-40B4-BE49-F238E27FC236}">
                <a16:creationId xmlns:a16="http://schemas.microsoft.com/office/drawing/2014/main" id="{BC37F78B-3501-12A2-D2FC-ACB8D7FE9E52}"/>
              </a:ext>
            </a:extLst>
          </p:cNvPr>
          <p:cNvGrpSpPr/>
          <p:nvPr/>
        </p:nvGrpSpPr>
        <p:grpSpPr>
          <a:xfrm>
            <a:off x="-1297302" y="3519401"/>
            <a:ext cx="1060374" cy="1020313"/>
            <a:chOff x="169335" y="4210029"/>
            <a:chExt cx="1272449" cy="1224375"/>
          </a:xfrm>
        </p:grpSpPr>
        <p:sp>
          <p:nvSpPr>
            <p:cNvPr id="53" name="Oval 52">
              <a:extLst>
                <a:ext uri="{FF2B5EF4-FFF2-40B4-BE49-F238E27FC236}">
                  <a16:creationId xmlns:a16="http://schemas.microsoft.com/office/drawing/2014/main" id="{A2C4B35C-599A-3354-D014-01B9AD431875}"/>
                </a:ext>
              </a:extLst>
            </p:cNvPr>
            <p:cNvSpPr/>
            <p:nvPr/>
          </p:nvSpPr>
          <p:spPr>
            <a:xfrm>
              <a:off x="234673" y="4305677"/>
              <a:ext cx="1155267" cy="1049580"/>
            </a:xfrm>
            <a:prstGeom prst="ellipse">
              <a:avLst/>
            </a:prstGeom>
            <a:solidFill>
              <a:schemeClr val="bg1"/>
            </a:solidFill>
            <a:ln w="539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sz="1500">
                <a:solidFill>
                  <a:prstClr val="white"/>
                </a:solidFill>
                <a:latin typeface="Calibri" panose="020F0502020204030204"/>
              </a:endParaRPr>
            </a:p>
          </p:txBody>
        </p:sp>
        <p:pic>
          <p:nvPicPr>
            <p:cNvPr id="54" name="Picture 53">
              <a:extLst>
                <a:ext uri="{FF2B5EF4-FFF2-40B4-BE49-F238E27FC236}">
                  <a16:creationId xmlns:a16="http://schemas.microsoft.com/office/drawing/2014/main" id="{F2C30956-720D-3FE4-022B-875E34A7081B}"/>
                </a:ext>
              </a:extLst>
            </p:cNvPr>
            <p:cNvPicPr>
              <a:picLocks noChangeAspect="1"/>
            </p:cNvPicPr>
            <p:nvPr/>
          </p:nvPicPr>
          <p:blipFill>
            <a:blip r:embed="rId11" cstate="email">
              <a:alphaModFix/>
              <a:duotone>
                <a:prstClr val="black"/>
                <a:srgbClr val="FF969E">
                  <a:tint val="45000"/>
                  <a:satMod val="400000"/>
                </a:srgbClr>
              </a:duotone>
              <a:extLst>
                <a:ext uri="{28A0092B-C50C-407E-A947-70E740481C1C}">
                  <a14:useLocalDpi xmlns:a14="http://schemas.microsoft.com/office/drawing/2010/main"/>
                </a:ext>
                <a:ext uri="{837473B0-CC2E-450A-ABE3-18F120FF3D39}">
                  <a1611:picAttrSrcUrl xmlns:a1611="http://schemas.microsoft.com/office/drawing/2016/11/main" r:id="rId12"/>
                </a:ext>
              </a:extLst>
            </a:blip>
            <a:srcRect/>
            <a:stretch/>
          </p:blipFill>
          <p:spPr>
            <a:xfrm>
              <a:off x="169335" y="4210029"/>
              <a:ext cx="1272449" cy="1224375"/>
            </a:xfrm>
            <a:custGeom>
              <a:avLst/>
              <a:gdLst/>
              <a:ahLst/>
              <a:cxnLst/>
              <a:rect l="l" t="t" r="r" b="b"/>
              <a:pathLst>
                <a:path w="1475716" h="1419962">
                  <a:moveTo>
                    <a:pt x="1041060" y="576731"/>
                  </a:moveTo>
                  <a:lnTo>
                    <a:pt x="1041060" y="869913"/>
                  </a:lnTo>
                  <a:lnTo>
                    <a:pt x="1264047" y="869913"/>
                  </a:lnTo>
                  <a:lnTo>
                    <a:pt x="1264047" y="820516"/>
                  </a:lnTo>
                  <a:lnTo>
                    <a:pt x="1100257" y="820516"/>
                  </a:lnTo>
                  <a:lnTo>
                    <a:pt x="1100257" y="740721"/>
                  </a:lnTo>
                  <a:lnTo>
                    <a:pt x="1247448" y="740721"/>
                  </a:lnTo>
                  <a:lnTo>
                    <a:pt x="1247448" y="691324"/>
                  </a:lnTo>
                  <a:lnTo>
                    <a:pt x="1100257" y="691324"/>
                  </a:lnTo>
                  <a:lnTo>
                    <a:pt x="1100257" y="626328"/>
                  </a:lnTo>
                  <a:lnTo>
                    <a:pt x="1258447" y="626328"/>
                  </a:lnTo>
                  <a:lnTo>
                    <a:pt x="1258447" y="576731"/>
                  </a:lnTo>
                  <a:close/>
                  <a:moveTo>
                    <a:pt x="764835" y="576731"/>
                  </a:moveTo>
                  <a:lnTo>
                    <a:pt x="764835" y="869913"/>
                  </a:lnTo>
                  <a:lnTo>
                    <a:pt x="987822" y="869913"/>
                  </a:lnTo>
                  <a:lnTo>
                    <a:pt x="987822" y="820516"/>
                  </a:lnTo>
                  <a:lnTo>
                    <a:pt x="824032" y="820516"/>
                  </a:lnTo>
                  <a:lnTo>
                    <a:pt x="824032" y="740721"/>
                  </a:lnTo>
                  <a:lnTo>
                    <a:pt x="971223" y="740721"/>
                  </a:lnTo>
                  <a:lnTo>
                    <a:pt x="971223" y="691324"/>
                  </a:lnTo>
                  <a:lnTo>
                    <a:pt x="824032" y="691324"/>
                  </a:lnTo>
                  <a:lnTo>
                    <a:pt x="824032" y="626328"/>
                  </a:lnTo>
                  <a:lnTo>
                    <a:pt x="982222" y="626328"/>
                  </a:lnTo>
                  <a:lnTo>
                    <a:pt x="982222" y="576731"/>
                  </a:lnTo>
                  <a:close/>
                  <a:moveTo>
                    <a:pt x="470160" y="576731"/>
                  </a:moveTo>
                  <a:lnTo>
                    <a:pt x="470160" y="869913"/>
                  </a:lnTo>
                  <a:lnTo>
                    <a:pt x="525157" y="869913"/>
                  </a:lnTo>
                  <a:lnTo>
                    <a:pt x="525157" y="678725"/>
                  </a:lnTo>
                  <a:lnTo>
                    <a:pt x="643350" y="869913"/>
                  </a:lnTo>
                  <a:lnTo>
                    <a:pt x="702746" y="869913"/>
                  </a:lnTo>
                  <a:lnTo>
                    <a:pt x="702746" y="576731"/>
                  </a:lnTo>
                  <a:lnTo>
                    <a:pt x="647749" y="576731"/>
                  </a:lnTo>
                  <a:lnTo>
                    <a:pt x="647749" y="772519"/>
                  </a:lnTo>
                  <a:lnTo>
                    <a:pt x="527757" y="576731"/>
                  </a:lnTo>
                  <a:close/>
                  <a:moveTo>
                    <a:pt x="295929" y="571731"/>
                  </a:moveTo>
                  <a:cubicBezTo>
                    <a:pt x="273397" y="571731"/>
                    <a:pt x="254165" y="575131"/>
                    <a:pt x="238233" y="581931"/>
                  </a:cubicBezTo>
                  <a:cubicBezTo>
                    <a:pt x="222300" y="588730"/>
                    <a:pt x="210101" y="598630"/>
                    <a:pt x="201635" y="611629"/>
                  </a:cubicBezTo>
                  <a:cubicBezTo>
                    <a:pt x="193169" y="624628"/>
                    <a:pt x="188935" y="638594"/>
                    <a:pt x="188935" y="653526"/>
                  </a:cubicBezTo>
                  <a:cubicBezTo>
                    <a:pt x="188935" y="676725"/>
                    <a:pt x="197935" y="696391"/>
                    <a:pt x="215934" y="712523"/>
                  </a:cubicBezTo>
                  <a:cubicBezTo>
                    <a:pt x="228733" y="723989"/>
                    <a:pt x="250998" y="733655"/>
                    <a:pt x="282730" y="741521"/>
                  </a:cubicBezTo>
                  <a:cubicBezTo>
                    <a:pt x="307395" y="747654"/>
                    <a:pt x="323194" y="751920"/>
                    <a:pt x="330127" y="754320"/>
                  </a:cubicBezTo>
                  <a:cubicBezTo>
                    <a:pt x="340260" y="757920"/>
                    <a:pt x="347359" y="762153"/>
                    <a:pt x="351426" y="767020"/>
                  </a:cubicBezTo>
                  <a:cubicBezTo>
                    <a:pt x="355492" y="771886"/>
                    <a:pt x="357525" y="777786"/>
                    <a:pt x="357525" y="784718"/>
                  </a:cubicBezTo>
                  <a:cubicBezTo>
                    <a:pt x="357525" y="795518"/>
                    <a:pt x="352692" y="804951"/>
                    <a:pt x="343026" y="813017"/>
                  </a:cubicBezTo>
                  <a:cubicBezTo>
                    <a:pt x="333360" y="821083"/>
                    <a:pt x="318994" y="825116"/>
                    <a:pt x="299929" y="825116"/>
                  </a:cubicBezTo>
                  <a:cubicBezTo>
                    <a:pt x="281930" y="825116"/>
                    <a:pt x="267631" y="820583"/>
                    <a:pt x="257031" y="811517"/>
                  </a:cubicBezTo>
                  <a:cubicBezTo>
                    <a:pt x="246432" y="802451"/>
                    <a:pt x="239399" y="788252"/>
                    <a:pt x="235933" y="768919"/>
                  </a:cubicBezTo>
                  <a:lnTo>
                    <a:pt x="178336" y="774519"/>
                  </a:lnTo>
                  <a:cubicBezTo>
                    <a:pt x="182203" y="807317"/>
                    <a:pt x="194069" y="832282"/>
                    <a:pt x="213934" y="849414"/>
                  </a:cubicBezTo>
                  <a:cubicBezTo>
                    <a:pt x="233799" y="866547"/>
                    <a:pt x="262264" y="875113"/>
                    <a:pt x="299329" y="875113"/>
                  </a:cubicBezTo>
                  <a:cubicBezTo>
                    <a:pt x="324794" y="875113"/>
                    <a:pt x="346059" y="871546"/>
                    <a:pt x="363125" y="864414"/>
                  </a:cubicBezTo>
                  <a:cubicBezTo>
                    <a:pt x="380190" y="857281"/>
                    <a:pt x="393390" y="846381"/>
                    <a:pt x="402722" y="831716"/>
                  </a:cubicBezTo>
                  <a:cubicBezTo>
                    <a:pt x="412055" y="817050"/>
                    <a:pt x="416722" y="801317"/>
                    <a:pt x="416722" y="784518"/>
                  </a:cubicBezTo>
                  <a:cubicBezTo>
                    <a:pt x="416722" y="765986"/>
                    <a:pt x="412822" y="750421"/>
                    <a:pt x="405022" y="737821"/>
                  </a:cubicBezTo>
                  <a:cubicBezTo>
                    <a:pt x="397223" y="725222"/>
                    <a:pt x="386423" y="715289"/>
                    <a:pt x="372624" y="708023"/>
                  </a:cubicBezTo>
                  <a:cubicBezTo>
                    <a:pt x="358825" y="700757"/>
                    <a:pt x="337526" y="693724"/>
                    <a:pt x="308728" y="686924"/>
                  </a:cubicBezTo>
                  <a:cubicBezTo>
                    <a:pt x="279930" y="680125"/>
                    <a:pt x="261798" y="673592"/>
                    <a:pt x="254332" y="667326"/>
                  </a:cubicBezTo>
                  <a:cubicBezTo>
                    <a:pt x="248465" y="662393"/>
                    <a:pt x="245532" y="656460"/>
                    <a:pt x="245532" y="649527"/>
                  </a:cubicBezTo>
                  <a:cubicBezTo>
                    <a:pt x="245532" y="641927"/>
                    <a:pt x="248665" y="635861"/>
                    <a:pt x="254931" y="631328"/>
                  </a:cubicBezTo>
                  <a:cubicBezTo>
                    <a:pt x="264664" y="624262"/>
                    <a:pt x="278130" y="620728"/>
                    <a:pt x="295329" y="620728"/>
                  </a:cubicBezTo>
                  <a:cubicBezTo>
                    <a:pt x="311995" y="620728"/>
                    <a:pt x="324494" y="624028"/>
                    <a:pt x="332827" y="630628"/>
                  </a:cubicBezTo>
                  <a:cubicBezTo>
                    <a:pt x="341160" y="637227"/>
                    <a:pt x="346593" y="648060"/>
                    <a:pt x="349126" y="663126"/>
                  </a:cubicBezTo>
                  <a:lnTo>
                    <a:pt x="408322" y="660526"/>
                  </a:lnTo>
                  <a:cubicBezTo>
                    <a:pt x="407389" y="633594"/>
                    <a:pt x="397623" y="612062"/>
                    <a:pt x="379024" y="595930"/>
                  </a:cubicBezTo>
                  <a:cubicBezTo>
                    <a:pt x="360425" y="579798"/>
                    <a:pt x="332727" y="571731"/>
                    <a:pt x="295929" y="571731"/>
                  </a:cubicBezTo>
                  <a:close/>
                  <a:moveTo>
                    <a:pt x="737858" y="0"/>
                  </a:moveTo>
                  <a:cubicBezTo>
                    <a:pt x="1145366" y="0"/>
                    <a:pt x="1475716" y="317869"/>
                    <a:pt x="1475716" y="709981"/>
                  </a:cubicBezTo>
                  <a:cubicBezTo>
                    <a:pt x="1475716" y="1102093"/>
                    <a:pt x="1145366" y="1419962"/>
                    <a:pt x="737858" y="1419962"/>
                  </a:cubicBezTo>
                  <a:cubicBezTo>
                    <a:pt x="330350" y="1419962"/>
                    <a:pt x="0" y="1102093"/>
                    <a:pt x="0" y="709981"/>
                  </a:cubicBezTo>
                  <a:cubicBezTo>
                    <a:pt x="0" y="317869"/>
                    <a:pt x="330350" y="0"/>
                    <a:pt x="737858" y="0"/>
                  </a:cubicBezTo>
                  <a:close/>
                </a:path>
              </a:pathLst>
            </a:custGeom>
            <a:ln w="53975">
              <a:solidFill>
                <a:schemeClr val="bg1"/>
              </a:solidFill>
            </a:ln>
          </p:spPr>
        </p:pic>
      </p:grpSp>
      <p:grpSp>
        <p:nvGrpSpPr>
          <p:cNvPr id="56" name="Group 55">
            <a:extLst>
              <a:ext uri="{FF2B5EF4-FFF2-40B4-BE49-F238E27FC236}">
                <a16:creationId xmlns:a16="http://schemas.microsoft.com/office/drawing/2014/main" id="{2DA01602-0EBD-14A5-C046-F40905A69E11}"/>
              </a:ext>
            </a:extLst>
          </p:cNvPr>
          <p:cNvGrpSpPr/>
          <p:nvPr/>
        </p:nvGrpSpPr>
        <p:grpSpPr>
          <a:xfrm>
            <a:off x="-1345521" y="5760255"/>
            <a:ext cx="1069721" cy="996064"/>
            <a:chOff x="169335" y="6899053"/>
            <a:chExt cx="1283665" cy="1195277"/>
          </a:xfrm>
        </p:grpSpPr>
        <p:sp>
          <p:nvSpPr>
            <p:cNvPr id="59" name="Oval 58">
              <a:extLst>
                <a:ext uri="{FF2B5EF4-FFF2-40B4-BE49-F238E27FC236}">
                  <a16:creationId xmlns:a16="http://schemas.microsoft.com/office/drawing/2014/main" id="{B8A20655-2DAD-4665-883E-89D60B621A13}"/>
                </a:ext>
              </a:extLst>
            </p:cNvPr>
            <p:cNvSpPr/>
            <p:nvPr/>
          </p:nvSpPr>
          <p:spPr>
            <a:xfrm>
              <a:off x="234673" y="6975240"/>
              <a:ext cx="1155267" cy="1049580"/>
            </a:xfrm>
            <a:prstGeom prst="ellipse">
              <a:avLst/>
            </a:prstGeom>
            <a:solidFill>
              <a:schemeClr val="bg1"/>
            </a:solidFill>
            <a:ln w="539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sz="1500">
                <a:solidFill>
                  <a:prstClr val="white"/>
                </a:solidFill>
                <a:latin typeface="Calibri" panose="020F0502020204030204"/>
              </a:endParaRPr>
            </a:p>
          </p:txBody>
        </p:sp>
        <p:pic>
          <p:nvPicPr>
            <p:cNvPr id="60" name="Picture 59" descr="Visit Broadstairs - quintessential seaside town on the Kent coast - Visit  Thanet">
              <a:extLst>
                <a:ext uri="{FF2B5EF4-FFF2-40B4-BE49-F238E27FC236}">
                  <a16:creationId xmlns:a16="http://schemas.microsoft.com/office/drawing/2014/main" id="{2D988C01-CD74-B2DE-67C4-22F12AFCD4DF}"/>
                </a:ext>
              </a:extLst>
            </p:cNvPr>
            <p:cNvPicPr>
              <a:picLocks noChangeAspect="1" noChangeArrowheads="1"/>
            </p:cNvPicPr>
            <p:nvPr/>
          </p:nvPicPr>
          <p:blipFill>
            <a:blip r:embed="rId13" cstate="email">
              <a:duotone>
                <a:prstClr val="black"/>
                <a:schemeClr val="accent2">
                  <a:tint val="45000"/>
                  <a:satMod val="400000"/>
                </a:schemeClr>
              </a:duotone>
              <a:extLst>
                <a:ext uri="{BEBA8EAE-BF5A-486C-A8C5-ECC9F3942E4B}">
                  <a14:imgProps xmlns:a14="http://schemas.microsoft.com/office/drawing/2010/main">
                    <a14:imgLayer r:embed="rId14">
                      <a14:imgEffect>
                        <a14:brightnessContrast contrast="20000"/>
                      </a14:imgEffect>
                    </a14:imgLayer>
                  </a14:imgProps>
                </a:ext>
                <a:ext uri="{28A0092B-C50C-407E-A947-70E740481C1C}">
                  <a14:useLocalDpi xmlns:a14="http://schemas.microsoft.com/office/drawing/2010/main"/>
                </a:ext>
              </a:extLst>
            </a:blip>
            <a:srcRect/>
            <a:stretch/>
          </p:blipFill>
          <p:spPr bwMode="auto">
            <a:xfrm>
              <a:off x="169335" y="6899053"/>
              <a:ext cx="1283665" cy="1195277"/>
            </a:xfrm>
            <a:custGeom>
              <a:avLst/>
              <a:gdLst/>
              <a:ahLst/>
              <a:cxnLst/>
              <a:rect l="l" t="t" r="r" b="b"/>
              <a:pathLst>
                <a:path w="1488724" h="1386216">
                  <a:moveTo>
                    <a:pt x="693640" y="714168"/>
                  </a:moveTo>
                  <a:lnTo>
                    <a:pt x="750836" y="784763"/>
                  </a:lnTo>
                  <a:cubicBezTo>
                    <a:pt x="741237" y="792763"/>
                    <a:pt x="732371" y="798496"/>
                    <a:pt x="724238" y="801962"/>
                  </a:cubicBezTo>
                  <a:cubicBezTo>
                    <a:pt x="716105" y="805429"/>
                    <a:pt x="707639" y="807162"/>
                    <a:pt x="698839" y="807162"/>
                  </a:cubicBezTo>
                  <a:cubicBezTo>
                    <a:pt x="685507" y="807162"/>
                    <a:pt x="674874" y="803329"/>
                    <a:pt x="666941" y="795663"/>
                  </a:cubicBezTo>
                  <a:cubicBezTo>
                    <a:pt x="659008" y="787997"/>
                    <a:pt x="655042" y="778097"/>
                    <a:pt x="655042" y="765964"/>
                  </a:cubicBezTo>
                  <a:cubicBezTo>
                    <a:pt x="655042" y="756365"/>
                    <a:pt x="658242" y="746966"/>
                    <a:pt x="664641" y="737766"/>
                  </a:cubicBezTo>
                  <a:cubicBezTo>
                    <a:pt x="671041" y="728567"/>
                    <a:pt x="680707" y="720701"/>
                    <a:pt x="693640" y="714168"/>
                  </a:cubicBezTo>
                  <a:close/>
                  <a:moveTo>
                    <a:pt x="717638" y="589775"/>
                  </a:moveTo>
                  <a:cubicBezTo>
                    <a:pt x="726838" y="589775"/>
                    <a:pt x="734137" y="592308"/>
                    <a:pt x="739537" y="597375"/>
                  </a:cubicBezTo>
                  <a:cubicBezTo>
                    <a:pt x="744936" y="602441"/>
                    <a:pt x="747636" y="608574"/>
                    <a:pt x="747636" y="615774"/>
                  </a:cubicBezTo>
                  <a:cubicBezTo>
                    <a:pt x="747636" y="624307"/>
                    <a:pt x="742037" y="632906"/>
                    <a:pt x="730837" y="641572"/>
                  </a:cubicBezTo>
                  <a:lnTo>
                    <a:pt x="715638" y="653171"/>
                  </a:lnTo>
                  <a:lnTo>
                    <a:pt x="701839" y="637172"/>
                  </a:lnTo>
                  <a:cubicBezTo>
                    <a:pt x="693306" y="627306"/>
                    <a:pt x="689040" y="618907"/>
                    <a:pt x="689040" y="611974"/>
                  </a:cubicBezTo>
                  <a:cubicBezTo>
                    <a:pt x="689040" y="606108"/>
                    <a:pt x="691573" y="600941"/>
                    <a:pt x="696639" y="596475"/>
                  </a:cubicBezTo>
                  <a:cubicBezTo>
                    <a:pt x="701706" y="592008"/>
                    <a:pt x="708705" y="589775"/>
                    <a:pt x="717638" y="589775"/>
                  </a:cubicBezTo>
                  <a:close/>
                  <a:moveTo>
                    <a:pt x="894195" y="555177"/>
                  </a:moveTo>
                  <a:lnTo>
                    <a:pt x="894195" y="848359"/>
                  </a:lnTo>
                  <a:lnTo>
                    <a:pt x="949191" y="848359"/>
                  </a:lnTo>
                  <a:lnTo>
                    <a:pt x="949191" y="617574"/>
                  </a:lnTo>
                  <a:lnTo>
                    <a:pt x="1007188" y="848359"/>
                  </a:lnTo>
                  <a:lnTo>
                    <a:pt x="1064184" y="848359"/>
                  </a:lnTo>
                  <a:lnTo>
                    <a:pt x="1122381" y="617574"/>
                  </a:lnTo>
                  <a:lnTo>
                    <a:pt x="1122381" y="848359"/>
                  </a:lnTo>
                  <a:lnTo>
                    <a:pt x="1177377" y="848359"/>
                  </a:lnTo>
                  <a:lnTo>
                    <a:pt x="1177377" y="555177"/>
                  </a:lnTo>
                  <a:lnTo>
                    <a:pt x="1088583" y="555177"/>
                  </a:lnTo>
                  <a:lnTo>
                    <a:pt x="1035986" y="755165"/>
                  </a:lnTo>
                  <a:lnTo>
                    <a:pt x="982789" y="555177"/>
                  </a:lnTo>
                  <a:close/>
                  <a:moveTo>
                    <a:pt x="324295" y="555177"/>
                  </a:moveTo>
                  <a:lnTo>
                    <a:pt x="324295" y="848359"/>
                  </a:lnTo>
                  <a:lnTo>
                    <a:pt x="383491" y="848359"/>
                  </a:lnTo>
                  <a:lnTo>
                    <a:pt x="383491" y="759765"/>
                  </a:lnTo>
                  <a:lnTo>
                    <a:pt x="431488" y="710768"/>
                  </a:lnTo>
                  <a:lnTo>
                    <a:pt x="512083" y="848359"/>
                  </a:lnTo>
                  <a:lnTo>
                    <a:pt x="588679" y="848359"/>
                  </a:lnTo>
                  <a:lnTo>
                    <a:pt x="472286" y="669370"/>
                  </a:lnTo>
                  <a:lnTo>
                    <a:pt x="582679" y="555177"/>
                  </a:lnTo>
                  <a:lnTo>
                    <a:pt x="503084" y="555177"/>
                  </a:lnTo>
                  <a:lnTo>
                    <a:pt x="383491" y="685369"/>
                  </a:lnTo>
                  <a:lnTo>
                    <a:pt x="383491" y="555177"/>
                  </a:lnTo>
                  <a:close/>
                  <a:moveTo>
                    <a:pt x="716238" y="550178"/>
                  </a:moveTo>
                  <a:cubicBezTo>
                    <a:pt x="689973" y="550178"/>
                    <a:pt x="669741" y="556344"/>
                    <a:pt x="655542" y="568677"/>
                  </a:cubicBezTo>
                  <a:cubicBezTo>
                    <a:pt x="641343" y="581009"/>
                    <a:pt x="634243" y="596042"/>
                    <a:pt x="634243" y="613774"/>
                  </a:cubicBezTo>
                  <a:cubicBezTo>
                    <a:pt x="634243" y="623373"/>
                    <a:pt x="636776" y="633539"/>
                    <a:pt x="641843" y="644272"/>
                  </a:cubicBezTo>
                  <a:cubicBezTo>
                    <a:pt x="646909" y="655005"/>
                    <a:pt x="654442" y="666304"/>
                    <a:pt x="664441" y="678170"/>
                  </a:cubicBezTo>
                  <a:cubicBezTo>
                    <a:pt x="642176" y="689236"/>
                    <a:pt x="625444" y="702268"/>
                    <a:pt x="614244" y="717268"/>
                  </a:cubicBezTo>
                  <a:cubicBezTo>
                    <a:pt x="603045" y="732267"/>
                    <a:pt x="597445" y="749166"/>
                    <a:pt x="597445" y="767964"/>
                  </a:cubicBezTo>
                  <a:cubicBezTo>
                    <a:pt x="597445" y="788630"/>
                    <a:pt x="604578" y="806895"/>
                    <a:pt x="618844" y="822761"/>
                  </a:cubicBezTo>
                  <a:cubicBezTo>
                    <a:pt x="637243" y="843293"/>
                    <a:pt x="664708" y="853559"/>
                    <a:pt x="701239" y="853559"/>
                  </a:cubicBezTo>
                  <a:cubicBezTo>
                    <a:pt x="719638" y="853559"/>
                    <a:pt x="735504" y="851026"/>
                    <a:pt x="748836" y="845960"/>
                  </a:cubicBezTo>
                  <a:cubicBezTo>
                    <a:pt x="762169" y="840893"/>
                    <a:pt x="774768" y="833027"/>
                    <a:pt x="786634" y="822361"/>
                  </a:cubicBezTo>
                  <a:cubicBezTo>
                    <a:pt x="801966" y="836627"/>
                    <a:pt x="817965" y="847826"/>
                    <a:pt x="834631" y="855959"/>
                  </a:cubicBezTo>
                  <a:lnTo>
                    <a:pt x="868629" y="812562"/>
                  </a:lnTo>
                  <a:cubicBezTo>
                    <a:pt x="863962" y="810295"/>
                    <a:pt x="856663" y="805662"/>
                    <a:pt x="846730" y="798663"/>
                  </a:cubicBezTo>
                  <a:cubicBezTo>
                    <a:pt x="836798" y="791663"/>
                    <a:pt x="828698" y="785230"/>
                    <a:pt x="822432" y="779364"/>
                  </a:cubicBezTo>
                  <a:cubicBezTo>
                    <a:pt x="826698" y="773764"/>
                    <a:pt x="830698" y="766798"/>
                    <a:pt x="834431" y="758465"/>
                  </a:cubicBezTo>
                  <a:cubicBezTo>
                    <a:pt x="838164" y="750132"/>
                    <a:pt x="842564" y="736966"/>
                    <a:pt x="847630" y="718967"/>
                  </a:cubicBezTo>
                  <a:lnTo>
                    <a:pt x="796833" y="707368"/>
                  </a:lnTo>
                  <a:cubicBezTo>
                    <a:pt x="793367" y="721101"/>
                    <a:pt x="789234" y="732233"/>
                    <a:pt x="784434" y="740766"/>
                  </a:cubicBezTo>
                  <a:lnTo>
                    <a:pt x="743637" y="686969"/>
                  </a:lnTo>
                  <a:cubicBezTo>
                    <a:pt x="765102" y="673504"/>
                    <a:pt x="779368" y="661438"/>
                    <a:pt x="786434" y="650772"/>
                  </a:cubicBezTo>
                  <a:cubicBezTo>
                    <a:pt x="793500" y="640106"/>
                    <a:pt x="797033" y="628840"/>
                    <a:pt x="797033" y="616974"/>
                  </a:cubicBezTo>
                  <a:cubicBezTo>
                    <a:pt x="797033" y="598308"/>
                    <a:pt x="789900" y="582509"/>
                    <a:pt x="775635" y="569577"/>
                  </a:cubicBezTo>
                  <a:cubicBezTo>
                    <a:pt x="761369" y="556644"/>
                    <a:pt x="741570" y="550178"/>
                    <a:pt x="716238" y="550178"/>
                  </a:cubicBezTo>
                  <a:close/>
                  <a:moveTo>
                    <a:pt x="744362" y="0"/>
                  </a:moveTo>
                  <a:cubicBezTo>
                    <a:pt x="1155462" y="0"/>
                    <a:pt x="1488724" y="310315"/>
                    <a:pt x="1488724" y="693108"/>
                  </a:cubicBezTo>
                  <a:cubicBezTo>
                    <a:pt x="1488724" y="1075901"/>
                    <a:pt x="1155462" y="1386216"/>
                    <a:pt x="744362" y="1386216"/>
                  </a:cubicBezTo>
                  <a:cubicBezTo>
                    <a:pt x="333262" y="1386216"/>
                    <a:pt x="0" y="1075901"/>
                    <a:pt x="0" y="693108"/>
                  </a:cubicBezTo>
                  <a:cubicBezTo>
                    <a:pt x="0" y="310315"/>
                    <a:pt x="333262" y="0"/>
                    <a:pt x="744362" y="0"/>
                  </a:cubicBezTo>
                  <a:close/>
                </a:path>
              </a:pathLst>
            </a:custGeom>
            <a:ln w="53975" cap="rnd">
              <a:solidFill>
                <a:schemeClr val="bg1"/>
              </a:solidFill>
              <a:prstDash val="solid"/>
            </a:ln>
            <a:effectLst>
              <a:outerShdw sx="1000" sy="1000" algn="bl" rotWithShape="0">
                <a:srgbClr val="000000"/>
              </a:outerShdw>
            </a:effectLst>
            <a:extLst>
              <a:ext uri="{909E8E84-426E-40DD-AFC4-6F175D3DCCD1}">
                <a14:hiddenFill xmlns:a14="http://schemas.microsoft.com/office/drawing/2010/main">
                  <a:solidFill>
                    <a:srgbClr val="FFFFFF"/>
                  </a:solidFill>
                </a14:hiddenFill>
              </a:ext>
            </a:extLst>
          </p:spPr>
        </p:pic>
      </p:grpSp>
      <p:sp>
        <p:nvSpPr>
          <p:cNvPr id="61" name="Freeform 60">
            <a:extLst>
              <a:ext uri="{FF2B5EF4-FFF2-40B4-BE49-F238E27FC236}">
                <a16:creationId xmlns:a16="http://schemas.microsoft.com/office/drawing/2014/main" id="{FFECDC8B-A7EA-7900-8E8B-2F3FCFCC19D0}"/>
              </a:ext>
            </a:extLst>
          </p:cNvPr>
          <p:cNvSpPr/>
          <p:nvPr/>
        </p:nvSpPr>
        <p:spPr>
          <a:xfrm>
            <a:off x="0" y="-5276337"/>
            <a:ext cx="1481428" cy="18127083"/>
          </a:xfrm>
          <a:custGeom>
            <a:avLst/>
            <a:gdLst>
              <a:gd name="connsiteX0" fmla="*/ 1773841 w 1773841"/>
              <a:gd name="connsiteY0" fmla="*/ 0 h 15819120"/>
              <a:gd name="connsiteX1" fmla="*/ 1773841 w 1773841"/>
              <a:gd name="connsiteY1" fmla="*/ 6233093 h 15819120"/>
              <a:gd name="connsiteX2" fmla="*/ 909496 w 1773841"/>
              <a:gd name="connsiteY2" fmla="*/ 7129609 h 15819120"/>
              <a:gd name="connsiteX3" fmla="*/ 909496 w 1773841"/>
              <a:gd name="connsiteY3" fmla="*/ 7272960 h 15819120"/>
              <a:gd name="connsiteX4" fmla="*/ 1773841 w 1773841"/>
              <a:gd name="connsiteY4" fmla="*/ 8169476 h 15819120"/>
              <a:gd name="connsiteX5" fmla="*/ 1773841 w 1773841"/>
              <a:gd name="connsiteY5" fmla="*/ 15819120 h 15819120"/>
              <a:gd name="connsiteX6" fmla="*/ 0 w 1773841"/>
              <a:gd name="connsiteY6" fmla="*/ 15819120 h 15819120"/>
              <a:gd name="connsiteX7" fmla="*/ 0 w 1773841"/>
              <a:gd name="connsiteY7" fmla="*/ 0 h 15819120"/>
              <a:gd name="connsiteX0" fmla="*/ 1773841 w 1773841"/>
              <a:gd name="connsiteY0" fmla="*/ 0 h 15819120"/>
              <a:gd name="connsiteX1" fmla="*/ 1773841 w 1773841"/>
              <a:gd name="connsiteY1" fmla="*/ 6233093 h 15819120"/>
              <a:gd name="connsiteX2" fmla="*/ 909496 w 1773841"/>
              <a:gd name="connsiteY2" fmla="*/ 7129609 h 15819120"/>
              <a:gd name="connsiteX3" fmla="*/ 909496 w 1773841"/>
              <a:gd name="connsiteY3" fmla="*/ 7272960 h 15819120"/>
              <a:gd name="connsiteX4" fmla="*/ 1773841 w 1773841"/>
              <a:gd name="connsiteY4" fmla="*/ 8169476 h 15819120"/>
              <a:gd name="connsiteX5" fmla="*/ 1773841 w 1773841"/>
              <a:gd name="connsiteY5" fmla="*/ 15819120 h 15819120"/>
              <a:gd name="connsiteX6" fmla="*/ 0 w 1773841"/>
              <a:gd name="connsiteY6" fmla="*/ 15819120 h 15819120"/>
              <a:gd name="connsiteX7" fmla="*/ 0 w 1773841"/>
              <a:gd name="connsiteY7" fmla="*/ 0 h 15819120"/>
              <a:gd name="connsiteX8" fmla="*/ 1773841 w 1773841"/>
              <a:gd name="connsiteY8" fmla="*/ 0 h 15819120"/>
              <a:gd name="connsiteX0" fmla="*/ 1773841 w 1773841"/>
              <a:gd name="connsiteY0" fmla="*/ 0 h 15819120"/>
              <a:gd name="connsiteX1" fmla="*/ 1773841 w 1773841"/>
              <a:gd name="connsiteY1" fmla="*/ 6233093 h 15819120"/>
              <a:gd name="connsiteX2" fmla="*/ 909496 w 1773841"/>
              <a:gd name="connsiteY2" fmla="*/ 7129609 h 15819120"/>
              <a:gd name="connsiteX3" fmla="*/ 909496 w 1773841"/>
              <a:gd name="connsiteY3" fmla="*/ 7272960 h 15819120"/>
              <a:gd name="connsiteX4" fmla="*/ 1773841 w 1773841"/>
              <a:gd name="connsiteY4" fmla="*/ 8169476 h 15819120"/>
              <a:gd name="connsiteX5" fmla="*/ 1773841 w 1773841"/>
              <a:gd name="connsiteY5" fmla="*/ 15819120 h 15819120"/>
              <a:gd name="connsiteX6" fmla="*/ 0 w 1773841"/>
              <a:gd name="connsiteY6" fmla="*/ 15819120 h 15819120"/>
              <a:gd name="connsiteX7" fmla="*/ 0 w 1773841"/>
              <a:gd name="connsiteY7" fmla="*/ 0 h 15819120"/>
              <a:gd name="connsiteX8" fmla="*/ 1773841 w 1773841"/>
              <a:gd name="connsiteY8" fmla="*/ 0 h 15819120"/>
              <a:gd name="connsiteX0" fmla="*/ 1773841 w 1777714"/>
              <a:gd name="connsiteY0" fmla="*/ 0 h 15819120"/>
              <a:gd name="connsiteX1" fmla="*/ 1773841 w 1777714"/>
              <a:gd name="connsiteY1" fmla="*/ 6233093 h 15819120"/>
              <a:gd name="connsiteX2" fmla="*/ 909496 w 1777714"/>
              <a:gd name="connsiteY2" fmla="*/ 7129609 h 15819120"/>
              <a:gd name="connsiteX3" fmla="*/ 909496 w 1777714"/>
              <a:gd name="connsiteY3" fmla="*/ 7272960 h 15819120"/>
              <a:gd name="connsiteX4" fmla="*/ 1773841 w 1777714"/>
              <a:gd name="connsiteY4" fmla="*/ 8169476 h 15819120"/>
              <a:gd name="connsiteX5" fmla="*/ 1773841 w 1777714"/>
              <a:gd name="connsiteY5" fmla="*/ 15819120 h 15819120"/>
              <a:gd name="connsiteX6" fmla="*/ 0 w 1777714"/>
              <a:gd name="connsiteY6" fmla="*/ 15819120 h 15819120"/>
              <a:gd name="connsiteX7" fmla="*/ 0 w 1777714"/>
              <a:gd name="connsiteY7" fmla="*/ 0 h 15819120"/>
              <a:gd name="connsiteX8" fmla="*/ 1773841 w 1777714"/>
              <a:gd name="connsiteY8" fmla="*/ 0 h 15819120"/>
              <a:gd name="connsiteX0" fmla="*/ 1773841 w 1777714"/>
              <a:gd name="connsiteY0" fmla="*/ 0 h 15819120"/>
              <a:gd name="connsiteX1" fmla="*/ 1773841 w 1777714"/>
              <a:gd name="connsiteY1" fmla="*/ 6233093 h 15819120"/>
              <a:gd name="connsiteX2" fmla="*/ 909496 w 1777714"/>
              <a:gd name="connsiteY2" fmla="*/ 7129609 h 15819120"/>
              <a:gd name="connsiteX3" fmla="*/ 909496 w 1777714"/>
              <a:gd name="connsiteY3" fmla="*/ 7272960 h 15819120"/>
              <a:gd name="connsiteX4" fmla="*/ 1773841 w 1777714"/>
              <a:gd name="connsiteY4" fmla="*/ 8169476 h 15819120"/>
              <a:gd name="connsiteX5" fmla="*/ 1773841 w 1777714"/>
              <a:gd name="connsiteY5" fmla="*/ 15819120 h 15819120"/>
              <a:gd name="connsiteX6" fmla="*/ 0 w 1777714"/>
              <a:gd name="connsiteY6" fmla="*/ 15819120 h 15819120"/>
              <a:gd name="connsiteX7" fmla="*/ 0 w 1777714"/>
              <a:gd name="connsiteY7" fmla="*/ 0 h 15819120"/>
              <a:gd name="connsiteX8" fmla="*/ 1773841 w 1777714"/>
              <a:gd name="connsiteY8" fmla="*/ 0 h 15819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7714" h="15819120">
                <a:moveTo>
                  <a:pt x="1773841" y="0"/>
                </a:moveTo>
                <a:cubicBezTo>
                  <a:pt x="1773841" y="2077698"/>
                  <a:pt x="1782556" y="5985053"/>
                  <a:pt x="1773841" y="6233093"/>
                </a:cubicBezTo>
                <a:cubicBezTo>
                  <a:pt x="1765126" y="6481133"/>
                  <a:pt x="909747" y="6822304"/>
                  <a:pt x="909496" y="7129609"/>
                </a:cubicBezTo>
                <a:cubicBezTo>
                  <a:pt x="909245" y="7436914"/>
                  <a:pt x="909245" y="6880986"/>
                  <a:pt x="909496" y="7272960"/>
                </a:cubicBezTo>
                <a:cubicBezTo>
                  <a:pt x="909747" y="7664934"/>
                  <a:pt x="1773593" y="7819837"/>
                  <a:pt x="1773841" y="8169476"/>
                </a:cubicBezTo>
                <a:cubicBezTo>
                  <a:pt x="1774089" y="8519115"/>
                  <a:pt x="1773841" y="13269239"/>
                  <a:pt x="1773841" y="15819120"/>
                </a:cubicBezTo>
                <a:lnTo>
                  <a:pt x="0" y="15819120"/>
                </a:lnTo>
                <a:lnTo>
                  <a:pt x="0" y="0"/>
                </a:lnTo>
                <a:lnTo>
                  <a:pt x="1773841"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defTabSz="761970"/>
            <a:endParaRPr lang="en-GB" sz="1500">
              <a:solidFill>
                <a:prstClr val="white"/>
              </a:solidFill>
              <a:latin typeface="Calibri" panose="020F0502020204030204"/>
            </a:endParaRPr>
          </a:p>
        </p:txBody>
      </p:sp>
      <p:pic>
        <p:nvPicPr>
          <p:cNvPr id="62" name="Picture 61">
            <a:extLst>
              <a:ext uri="{FF2B5EF4-FFF2-40B4-BE49-F238E27FC236}">
                <a16:creationId xmlns:a16="http://schemas.microsoft.com/office/drawing/2014/main" id="{ECAA2F15-A983-3C46-4BA5-75C80CF32999}"/>
              </a:ext>
            </a:extLst>
          </p:cNvPr>
          <p:cNvPicPr>
            <a:picLocks noChangeAspect="1"/>
          </p:cNvPicPr>
          <p:nvPr/>
        </p:nvPicPr>
        <p:blipFill>
          <a:blip r:embed="rId8" cstate="email">
            <a:alphaModFix amt="85000"/>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a:xfrm>
            <a:off x="142894" y="1296348"/>
            <a:ext cx="1068059" cy="1022154"/>
          </a:xfrm>
          <a:custGeom>
            <a:avLst/>
            <a:gdLst/>
            <a:ahLst/>
            <a:cxnLst/>
            <a:rect l="l" t="t" r="r" b="b"/>
            <a:pathLst>
              <a:path w="1486412" h="1422526">
                <a:moveTo>
                  <a:pt x="491851" y="655834"/>
                </a:moveTo>
                <a:lnTo>
                  <a:pt x="491851" y="868221"/>
                </a:lnTo>
                <a:lnTo>
                  <a:pt x="548048" y="868221"/>
                </a:lnTo>
                <a:lnTo>
                  <a:pt x="548048" y="655834"/>
                </a:lnTo>
                <a:close/>
                <a:moveTo>
                  <a:pt x="1159797" y="651034"/>
                </a:moveTo>
                <a:cubicBezTo>
                  <a:pt x="1129265" y="651034"/>
                  <a:pt x="1106733" y="657300"/>
                  <a:pt x="1092201" y="669833"/>
                </a:cubicBezTo>
                <a:cubicBezTo>
                  <a:pt x="1077668" y="682365"/>
                  <a:pt x="1070402" y="697831"/>
                  <a:pt x="1070402" y="716230"/>
                </a:cubicBezTo>
                <a:cubicBezTo>
                  <a:pt x="1070402" y="736629"/>
                  <a:pt x="1078802" y="752561"/>
                  <a:pt x="1095601" y="764027"/>
                </a:cubicBezTo>
                <a:cubicBezTo>
                  <a:pt x="1107733" y="772293"/>
                  <a:pt x="1136465" y="781426"/>
                  <a:pt x="1181795" y="791425"/>
                </a:cubicBezTo>
                <a:cubicBezTo>
                  <a:pt x="1191528" y="793692"/>
                  <a:pt x="1197794" y="796158"/>
                  <a:pt x="1200594" y="798825"/>
                </a:cubicBezTo>
                <a:cubicBezTo>
                  <a:pt x="1203261" y="801625"/>
                  <a:pt x="1204594" y="805158"/>
                  <a:pt x="1204594" y="809424"/>
                </a:cubicBezTo>
                <a:cubicBezTo>
                  <a:pt x="1204594" y="815691"/>
                  <a:pt x="1202127" y="820690"/>
                  <a:pt x="1197194" y="824423"/>
                </a:cubicBezTo>
                <a:cubicBezTo>
                  <a:pt x="1189861" y="829756"/>
                  <a:pt x="1178929" y="832423"/>
                  <a:pt x="1164396" y="832423"/>
                </a:cubicBezTo>
                <a:cubicBezTo>
                  <a:pt x="1151197" y="832423"/>
                  <a:pt x="1140931" y="829590"/>
                  <a:pt x="1133598" y="823923"/>
                </a:cubicBezTo>
                <a:cubicBezTo>
                  <a:pt x="1126265" y="818257"/>
                  <a:pt x="1121399" y="809958"/>
                  <a:pt x="1118999" y="799025"/>
                </a:cubicBezTo>
                <a:lnTo>
                  <a:pt x="1062603" y="807624"/>
                </a:lnTo>
                <a:cubicBezTo>
                  <a:pt x="1067802" y="827756"/>
                  <a:pt x="1078835" y="843689"/>
                  <a:pt x="1095701" y="855421"/>
                </a:cubicBezTo>
                <a:cubicBezTo>
                  <a:pt x="1112566" y="867154"/>
                  <a:pt x="1135465" y="873020"/>
                  <a:pt x="1164396" y="873020"/>
                </a:cubicBezTo>
                <a:cubicBezTo>
                  <a:pt x="1196261" y="873020"/>
                  <a:pt x="1220326" y="866021"/>
                  <a:pt x="1236592" y="852022"/>
                </a:cubicBezTo>
                <a:cubicBezTo>
                  <a:pt x="1252858" y="838023"/>
                  <a:pt x="1260991" y="821290"/>
                  <a:pt x="1260991" y="801825"/>
                </a:cubicBezTo>
                <a:cubicBezTo>
                  <a:pt x="1260991" y="783959"/>
                  <a:pt x="1255124" y="770027"/>
                  <a:pt x="1243392" y="760027"/>
                </a:cubicBezTo>
                <a:cubicBezTo>
                  <a:pt x="1231526" y="750161"/>
                  <a:pt x="1210627" y="741828"/>
                  <a:pt x="1180695" y="735029"/>
                </a:cubicBezTo>
                <a:cubicBezTo>
                  <a:pt x="1150764" y="728229"/>
                  <a:pt x="1133265" y="722963"/>
                  <a:pt x="1128199" y="719230"/>
                </a:cubicBezTo>
                <a:cubicBezTo>
                  <a:pt x="1124465" y="716430"/>
                  <a:pt x="1122599" y="713030"/>
                  <a:pt x="1122599" y="709030"/>
                </a:cubicBezTo>
                <a:cubicBezTo>
                  <a:pt x="1122599" y="704364"/>
                  <a:pt x="1124732" y="700564"/>
                  <a:pt x="1128999" y="697631"/>
                </a:cubicBezTo>
                <a:cubicBezTo>
                  <a:pt x="1135398" y="693498"/>
                  <a:pt x="1145998" y="691431"/>
                  <a:pt x="1160797" y="691431"/>
                </a:cubicBezTo>
                <a:cubicBezTo>
                  <a:pt x="1172529" y="691431"/>
                  <a:pt x="1181562" y="693631"/>
                  <a:pt x="1187895" y="698031"/>
                </a:cubicBezTo>
                <a:cubicBezTo>
                  <a:pt x="1194228" y="702431"/>
                  <a:pt x="1198528" y="708764"/>
                  <a:pt x="1200794" y="717030"/>
                </a:cubicBezTo>
                <a:lnTo>
                  <a:pt x="1253791" y="707230"/>
                </a:lnTo>
                <a:cubicBezTo>
                  <a:pt x="1248458" y="688698"/>
                  <a:pt x="1238725" y="674699"/>
                  <a:pt x="1224593" y="665233"/>
                </a:cubicBezTo>
                <a:cubicBezTo>
                  <a:pt x="1210460" y="655767"/>
                  <a:pt x="1188862" y="651034"/>
                  <a:pt x="1159797" y="651034"/>
                </a:cubicBezTo>
                <a:close/>
                <a:moveTo>
                  <a:pt x="944396" y="651034"/>
                </a:moveTo>
                <a:cubicBezTo>
                  <a:pt x="912798" y="651034"/>
                  <a:pt x="887733" y="660800"/>
                  <a:pt x="869200" y="680332"/>
                </a:cubicBezTo>
                <a:cubicBezTo>
                  <a:pt x="850668" y="699864"/>
                  <a:pt x="841402" y="727163"/>
                  <a:pt x="841402" y="762227"/>
                </a:cubicBezTo>
                <a:cubicBezTo>
                  <a:pt x="841402" y="796892"/>
                  <a:pt x="850635" y="824023"/>
                  <a:pt x="869100" y="843622"/>
                </a:cubicBezTo>
                <a:cubicBezTo>
                  <a:pt x="887566" y="863221"/>
                  <a:pt x="912331" y="873020"/>
                  <a:pt x="943396" y="873020"/>
                </a:cubicBezTo>
                <a:cubicBezTo>
                  <a:pt x="970728" y="873020"/>
                  <a:pt x="992526" y="866554"/>
                  <a:pt x="1008792" y="853622"/>
                </a:cubicBezTo>
                <a:cubicBezTo>
                  <a:pt x="1025057" y="840689"/>
                  <a:pt x="1036057" y="821557"/>
                  <a:pt x="1041790" y="796225"/>
                </a:cubicBezTo>
                <a:lnTo>
                  <a:pt x="986593" y="786826"/>
                </a:lnTo>
                <a:cubicBezTo>
                  <a:pt x="983793" y="801625"/>
                  <a:pt x="978994" y="812057"/>
                  <a:pt x="972194" y="818124"/>
                </a:cubicBezTo>
                <a:cubicBezTo>
                  <a:pt x="965395" y="824190"/>
                  <a:pt x="956662" y="827223"/>
                  <a:pt x="945996" y="827223"/>
                </a:cubicBezTo>
                <a:cubicBezTo>
                  <a:pt x="931730" y="827223"/>
                  <a:pt x="920364" y="822023"/>
                  <a:pt x="911898" y="811624"/>
                </a:cubicBezTo>
                <a:cubicBezTo>
                  <a:pt x="903432" y="801225"/>
                  <a:pt x="899199" y="783426"/>
                  <a:pt x="899199" y="758227"/>
                </a:cubicBezTo>
                <a:cubicBezTo>
                  <a:pt x="899199" y="735562"/>
                  <a:pt x="903365" y="719396"/>
                  <a:pt x="911698" y="709730"/>
                </a:cubicBezTo>
                <a:cubicBezTo>
                  <a:pt x="920031" y="700064"/>
                  <a:pt x="931197" y="695231"/>
                  <a:pt x="945196" y="695231"/>
                </a:cubicBezTo>
                <a:cubicBezTo>
                  <a:pt x="955728" y="695231"/>
                  <a:pt x="964295" y="698031"/>
                  <a:pt x="970894" y="703631"/>
                </a:cubicBezTo>
                <a:cubicBezTo>
                  <a:pt x="977494" y="709230"/>
                  <a:pt x="981727" y="717563"/>
                  <a:pt x="983593" y="728629"/>
                </a:cubicBezTo>
                <a:lnTo>
                  <a:pt x="1038990" y="718630"/>
                </a:lnTo>
                <a:cubicBezTo>
                  <a:pt x="1032324" y="695831"/>
                  <a:pt x="1021358" y="678866"/>
                  <a:pt x="1006092" y="667733"/>
                </a:cubicBezTo>
                <a:cubicBezTo>
                  <a:pt x="990826" y="656600"/>
                  <a:pt x="970261" y="651034"/>
                  <a:pt x="944396" y="651034"/>
                </a:cubicBezTo>
                <a:close/>
                <a:moveTo>
                  <a:pt x="727944" y="651034"/>
                </a:moveTo>
                <a:cubicBezTo>
                  <a:pt x="699812" y="651034"/>
                  <a:pt x="676480" y="663033"/>
                  <a:pt x="657948" y="687032"/>
                </a:cubicBezTo>
                <a:lnTo>
                  <a:pt x="657948" y="655834"/>
                </a:lnTo>
                <a:lnTo>
                  <a:pt x="605751" y="655834"/>
                </a:lnTo>
                <a:lnTo>
                  <a:pt x="605751" y="868221"/>
                </a:lnTo>
                <a:lnTo>
                  <a:pt x="661948" y="868221"/>
                </a:lnTo>
                <a:lnTo>
                  <a:pt x="661948" y="772027"/>
                </a:lnTo>
                <a:cubicBezTo>
                  <a:pt x="661948" y="748295"/>
                  <a:pt x="663381" y="732029"/>
                  <a:pt x="666248" y="723229"/>
                </a:cubicBezTo>
                <a:cubicBezTo>
                  <a:pt x="669114" y="714430"/>
                  <a:pt x="674414" y="707364"/>
                  <a:pt x="682147" y="702031"/>
                </a:cubicBezTo>
                <a:cubicBezTo>
                  <a:pt x="689880" y="696698"/>
                  <a:pt x="698612" y="694031"/>
                  <a:pt x="708345" y="694031"/>
                </a:cubicBezTo>
                <a:cubicBezTo>
                  <a:pt x="715945" y="694031"/>
                  <a:pt x="722444" y="695898"/>
                  <a:pt x="727844" y="699631"/>
                </a:cubicBezTo>
                <a:cubicBezTo>
                  <a:pt x="733244" y="703364"/>
                  <a:pt x="737143" y="708597"/>
                  <a:pt x="739543" y="715330"/>
                </a:cubicBezTo>
                <a:cubicBezTo>
                  <a:pt x="741943" y="722063"/>
                  <a:pt x="743143" y="736895"/>
                  <a:pt x="743143" y="759827"/>
                </a:cubicBezTo>
                <a:lnTo>
                  <a:pt x="743143" y="868221"/>
                </a:lnTo>
                <a:lnTo>
                  <a:pt x="799340" y="868221"/>
                </a:lnTo>
                <a:lnTo>
                  <a:pt x="799340" y="736229"/>
                </a:lnTo>
                <a:cubicBezTo>
                  <a:pt x="799340" y="719830"/>
                  <a:pt x="798306" y="707230"/>
                  <a:pt x="796240" y="698431"/>
                </a:cubicBezTo>
                <a:cubicBezTo>
                  <a:pt x="794173" y="689632"/>
                  <a:pt x="790507" y="681765"/>
                  <a:pt x="785240" y="674832"/>
                </a:cubicBezTo>
                <a:cubicBezTo>
                  <a:pt x="779974" y="667900"/>
                  <a:pt x="772208" y="662200"/>
                  <a:pt x="761942" y="657733"/>
                </a:cubicBezTo>
                <a:cubicBezTo>
                  <a:pt x="751676" y="653267"/>
                  <a:pt x="740343" y="651034"/>
                  <a:pt x="727944" y="651034"/>
                </a:cubicBezTo>
                <a:close/>
                <a:moveTo>
                  <a:pt x="246201" y="577438"/>
                </a:moveTo>
                <a:lnTo>
                  <a:pt x="246201" y="868221"/>
                </a:lnTo>
                <a:lnTo>
                  <a:pt x="452589" y="868221"/>
                </a:lnTo>
                <a:lnTo>
                  <a:pt x="452589" y="818824"/>
                </a:lnTo>
                <a:lnTo>
                  <a:pt x="305398" y="818824"/>
                </a:lnTo>
                <a:lnTo>
                  <a:pt x="305398" y="577438"/>
                </a:lnTo>
                <a:close/>
                <a:moveTo>
                  <a:pt x="491851" y="575039"/>
                </a:moveTo>
                <a:lnTo>
                  <a:pt x="491851" y="627035"/>
                </a:lnTo>
                <a:lnTo>
                  <a:pt x="548048" y="627035"/>
                </a:lnTo>
                <a:lnTo>
                  <a:pt x="548048" y="575039"/>
                </a:lnTo>
                <a:close/>
                <a:moveTo>
                  <a:pt x="743206" y="0"/>
                </a:moveTo>
                <a:cubicBezTo>
                  <a:pt x="1153667" y="0"/>
                  <a:pt x="1486412" y="318443"/>
                  <a:pt x="1486412" y="711263"/>
                </a:cubicBezTo>
                <a:cubicBezTo>
                  <a:pt x="1486412" y="1104083"/>
                  <a:pt x="1153667" y="1422526"/>
                  <a:pt x="743206" y="1422526"/>
                </a:cubicBezTo>
                <a:cubicBezTo>
                  <a:pt x="332745" y="1422526"/>
                  <a:pt x="0" y="1104083"/>
                  <a:pt x="0" y="711263"/>
                </a:cubicBezTo>
                <a:cubicBezTo>
                  <a:pt x="0" y="318443"/>
                  <a:pt x="332745" y="0"/>
                  <a:pt x="743206" y="0"/>
                </a:cubicBezTo>
                <a:close/>
              </a:path>
            </a:pathLst>
          </a:custGeom>
          <a:ln w="190500" cap="rnd">
            <a:noFill/>
            <a:prstDash val="solid"/>
          </a:ln>
          <a:effectLst>
            <a:outerShdw blurRad="127000" sx="1000" sy="1000" algn="bl" rotWithShape="0">
              <a:srgbClr val="000000"/>
            </a:outerShdw>
          </a:effectLst>
        </p:spPr>
      </p:pic>
      <p:pic>
        <p:nvPicPr>
          <p:cNvPr id="63" name="Picture 62">
            <a:extLst>
              <a:ext uri="{FF2B5EF4-FFF2-40B4-BE49-F238E27FC236}">
                <a16:creationId xmlns:a16="http://schemas.microsoft.com/office/drawing/2014/main" id="{9585727A-2FF2-10CC-7417-5FEEEA29EF57}"/>
              </a:ext>
            </a:extLst>
          </p:cNvPr>
          <p:cNvPicPr>
            <a:picLocks noChangeAspect="1" noChangeArrowheads="1"/>
          </p:cNvPicPr>
          <p:nvPr/>
        </p:nvPicPr>
        <p:blipFill>
          <a:blip r:embed="rId10" cstate="email">
            <a:duotone>
              <a:schemeClr val="bg2">
                <a:shade val="45000"/>
                <a:satMod val="135000"/>
              </a:schemeClr>
              <a:prstClr val="white"/>
            </a:duotone>
            <a:extLst>
              <a:ext uri="{28A0092B-C50C-407E-A947-70E740481C1C}">
                <a14:useLocalDpi xmlns:a14="http://schemas.microsoft.com/office/drawing/2010/main"/>
              </a:ext>
            </a:extLst>
          </a:blip>
          <a:srcRect/>
          <a:stretch/>
        </p:blipFill>
        <p:spPr bwMode="auto">
          <a:xfrm>
            <a:off x="141113" y="4628785"/>
            <a:ext cx="1077588" cy="1022154"/>
          </a:xfrm>
          <a:custGeom>
            <a:avLst/>
            <a:gdLst/>
            <a:ahLst/>
            <a:cxnLst/>
            <a:rect l="l" t="t" r="r" b="b"/>
            <a:pathLst>
              <a:path w="1587684" h="1470190">
                <a:moveTo>
                  <a:pt x="1186786" y="717625"/>
                </a:moveTo>
                <a:cubicBezTo>
                  <a:pt x="1198252" y="717625"/>
                  <a:pt x="1207985" y="721858"/>
                  <a:pt x="1215984" y="730325"/>
                </a:cubicBezTo>
                <a:cubicBezTo>
                  <a:pt x="1223984" y="738791"/>
                  <a:pt x="1228183" y="751157"/>
                  <a:pt x="1228583" y="767422"/>
                </a:cubicBezTo>
                <a:lnTo>
                  <a:pt x="1144588" y="767422"/>
                </a:lnTo>
                <a:cubicBezTo>
                  <a:pt x="1144455" y="752090"/>
                  <a:pt x="1148388" y="739957"/>
                  <a:pt x="1156388" y="731025"/>
                </a:cubicBezTo>
                <a:cubicBezTo>
                  <a:pt x="1164387" y="722092"/>
                  <a:pt x="1174520" y="717625"/>
                  <a:pt x="1186786" y="717625"/>
                </a:cubicBezTo>
                <a:close/>
                <a:moveTo>
                  <a:pt x="1307192" y="679428"/>
                </a:moveTo>
                <a:lnTo>
                  <a:pt x="1380588" y="782421"/>
                </a:lnTo>
                <a:lnTo>
                  <a:pt x="1303993" y="891815"/>
                </a:lnTo>
                <a:lnTo>
                  <a:pt x="1369789" y="891815"/>
                </a:lnTo>
                <a:lnTo>
                  <a:pt x="1413386" y="826019"/>
                </a:lnTo>
                <a:lnTo>
                  <a:pt x="1456583" y="891815"/>
                </a:lnTo>
                <a:lnTo>
                  <a:pt x="1525579" y="891815"/>
                </a:lnTo>
                <a:lnTo>
                  <a:pt x="1446984" y="780022"/>
                </a:lnTo>
                <a:lnTo>
                  <a:pt x="1518980" y="679428"/>
                </a:lnTo>
                <a:lnTo>
                  <a:pt x="1452984" y="679428"/>
                </a:lnTo>
                <a:lnTo>
                  <a:pt x="1413386" y="737824"/>
                </a:lnTo>
                <a:lnTo>
                  <a:pt x="1375788" y="679428"/>
                </a:lnTo>
                <a:close/>
                <a:moveTo>
                  <a:pt x="396341" y="679428"/>
                </a:moveTo>
                <a:lnTo>
                  <a:pt x="396341" y="813820"/>
                </a:lnTo>
                <a:cubicBezTo>
                  <a:pt x="396341" y="833818"/>
                  <a:pt x="398874" y="849484"/>
                  <a:pt x="403940" y="860817"/>
                </a:cubicBezTo>
                <a:cubicBezTo>
                  <a:pt x="409007" y="872149"/>
                  <a:pt x="417206" y="880949"/>
                  <a:pt x="428539" y="887215"/>
                </a:cubicBezTo>
                <a:cubicBezTo>
                  <a:pt x="439872" y="893481"/>
                  <a:pt x="452671" y="896614"/>
                  <a:pt x="466937" y="896614"/>
                </a:cubicBezTo>
                <a:cubicBezTo>
                  <a:pt x="480936" y="896614"/>
                  <a:pt x="494235" y="893348"/>
                  <a:pt x="506834" y="886815"/>
                </a:cubicBezTo>
                <a:cubicBezTo>
                  <a:pt x="519433" y="880282"/>
                  <a:pt x="529599" y="871349"/>
                  <a:pt x="537332" y="860017"/>
                </a:cubicBezTo>
                <a:lnTo>
                  <a:pt x="537332" y="891815"/>
                </a:lnTo>
                <a:lnTo>
                  <a:pt x="589529" y="891815"/>
                </a:lnTo>
                <a:lnTo>
                  <a:pt x="589529" y="679428"/>
                </a:lnTo>
                <a:lnTo>
                  <a:pt x="533333" y="679428"/>
                </a:lnTo>
                <a:lnTo>
                  <a:pt x="533333" y="769022"/>
                </a:lnTo>
                <a:cubicBezTo>
                  <a:pt x="533333" y="799420"/>
                  <a:pt x="531933" y="818519"/>
                  <a:pt x="529133" y="826319"/>
                </a:cubicBezTo>
                <a:cubicBezTo>
                  <a:pt x="526333" y="834118"/>
                  <a:pt x="521133" y="840651"/>
                  <a:pt x="513534" y="845918"/>
                </a:cubicBezTo>
                <a:cubicBezTo>
                  <a:pt x="505934" y="851184"/>
                  <a:pt x="497335" y="853817"/>
                  <a:pt x="487735" y="853817"/>
                </a:cubicBezTo>
                <a:cubicBezTo>
                  <a:pt x="479336" y="853817"/>
                  <a:pt x="472403" y="851851"/>
                  <a:pt x="466937" y="847917"/>
                </a:cubicBezTo>
                <a:cubicBezTo>
                  <a:pt x="461470" y="843984"/>
                  <a:pt x="457704" y="838651"/>
                  <a:pt x="455637" y="831918"/>
                </a:cubicBezTo>
                <a:cubicBezTo>
                  <a:pt x="453571" y="825185"/>
                  <a:pt x="452537" y="806887"/>
                  <a:pt x="452537" y="777022"/>
                </a:cubicBezTo>
                <a:lnTo>
                  <a:pt x="452537" y="679428"/>
                </a:lnTo>
                <a:close/>
                <a:moveTo>
                  <a:pt x="1183386" y="674628"/>
                </a:moveTo>
                <a:cubicBezTo>
                  <a:pt x="1155254" y="674628"/>
                  <a:pt x="1131989" y="684594"/>
                  <a:pt x="1113590" y="704526"/>
                </a:cubicBezTo>
                <a:cubicBezTo>
                  <a:pt x="1095191" y="724458"/>
                  <a:pt x="1085992" y="752023"/>
                  <a:pt x="1085992" y="787221"/>
                </a:cubicBezTo>
                <a:cubicBezTo>
                  <a:pt x="1085992" y="816686"/>
                  <a:pt x="1092992" y="841084"/>
                  <a:pt x="1106991" y="860417"/>
                </a:cubicBezTo>
                <a:cubicBezTo>
                  <a:pt x="1124723" y="884549"/>
                  <a:pt x="1152055" y="896614"/>
                  <a:pt x="1188986" y="896614"/>
                </a:cubicBezTo>
                <a:cubicBezTo>
                  <a:pt x="1212318" y="896614"/>
                  <a:pt x="1231750" y="891248"/>
                  <a:pt x="1247282" y="880515"/>
                </a:cubicBezTo>
                <a:cubicBezTo>
                  <a:pt x="1262814" y="869783"/>
                  <a:pt x="1274180" y="854150"/>
                  <a:pt x="1281380" y="833618"/>
                </a:cubicBezTo>
                <a:lnTo>
                  <a:pt x="1225383" y="824219"/>
                </a:lnTo>
                <a:cubicBezTo>
                  <a:pt x="1222317" y="834885"/>
                  <a:pt x="1217784" y="842618"/>
                  <a:pt x="1211784" y="847417"/>
                </a:cubicBezTo>
                <a:cubicBezTo>
                  <a:pt x="1205785" y="852217"/>
                  <a:pt x="1198385" y="854617"/>
                  <a:pt x="1189586" y="854617"/>
                </a:cubicBezTo>
                <a:cubicBezTo>
                  <a:pt x="1176653" y="854617"/>
                  <a:pt x="1165854" y="849984"/>
                  <a:pt x="1157188" y="840718"/>
                </a:cubicBezTo>
                <a:cubicBezTo>
                  <a:pt x="1148521" y="831452"/>
                  <a:pt x="1143988" y="818486"/>
                  <a:pt x="1143588" y="801820"/>
                </a:cubicBezTo>
                <a:lnTo>
                  <a:pt x="1284380" y="801820"/>
                </a:lnTo>
                <a:cubicBezTo>
                  <a:pt x="1285180" y="758756"/>
                  <a:pt x="1276447" y="726792"/>
                  <a:pt x="1258181" y="705926"/>
                </a:cubicBezTo>
                <a:cubicBezTo>
                  <a:pt x="1239916" y="685061"/>
                  <a:pt x="1214984" y="674628"/>
                  <a:pt x="1183386" y="674628"/>
                </a:cubicBezTo>
                <a:close/>
                <a:moveTo>
                  <a:pt x="951186" y="674628"/>
                </a:moveTo>
                <a:cubicBezTo>
                  <a:pt x="920655" y="674628"/>
                  <a:pt x="898123" y="680894"/>
                  <a:pt x="883590" y="693427"/>
                </a:cubicBezTo>
                <a:cubicBezTo>
                  <a:pt x="869058" y="705959"/>
                  <a:pt x="861792" y="721425"/>
                  <a:pt x="861792" y="739824"/>
                </a:cubicBezTo>
                <a:cubicBezTo>
                  <a:pt x="861792" y="760223"/>
                  <a:pt x="870191" y="776155"/>
                  <a:pt x="886990" y="787621"/>
                </a:cubicBezTo>
                <a:cubicBezTo>
                  <a:pt x="899123" y="795887"/>
                  <a:pt x="927854" y="805020"/>
                  <a:pt x="973185" y="815019"/>
                </a:cubicBezTo>
                <a:cubicBezTo>
                  <a:pt x="982918" y="817286"/>
                  <a:pt x="989184" y="819752"/>
                  <a:pt x="991984" y="822419"/>
                </a:cubicBezTo>
                <a:cubicBezTo>
                  <a:pt x="994650" y="825219"/>
                  <a:pt x="995983" y="828752"/>
                  <a:pt x="995983" y="833018"/>
                </a:cubicBezTo>
                <a:cubicBezTo>
                  <a:pt x="995983" y="839285"/>
                  <a:pt x="993517" y="844284"/>
                  <a:pt x="988584" y="848017"/>
                </a:cubicBezTo>
                <a:cubicBezTo>
                  <a:pt x="981251" y="853350"/>
                  <a:pt x="970318" y="856017"/>
                  <a:pt x="955786" y="856017"/>
                </a:cubicBezTo>
                <a:cubicBezTo>
                  <a:pt x="942587" y="856017"/>
                  <a:pt x="932321" y="853184"/>
                  <a:pt x="924988" y="847517"/>
                </a:cubicBezTo>
                <a:cubicBezTo>
                  <a:pt x="917655" y="841851"/>
                  <a:pt x="912788" y="833552"/>
                  <a:pt x="910389" y="822619"/>
                </a:cubicBezTo>
                <a:lnTo>
                  <a:pt x="853992" y="831218"/>
                </a:lnTo>
                <a:cubicBezTo>
                  <a:pt x="859192" y="851351"/>
                  <a:pt x="870224" y="867283"/>
                  <a:pt x="887090" y="879016"/>
                </a:cubicBezTo>
                <a:cubicBezTo>
                  <a:pt x="903956" y="890748"/>
                  <a:pt x="926854" y="896614"/>
                  <a:pt x="955786" y="896614"/>
                </a:cubicBezTo>
                <a:cubicBezTo>
                  <a:pt x="987651" y="896614"/>
                  <a:pt x="1011716" y="889615"/>
                  <a:pt x="1027981" y="875616"/>
                </a:cubicBezTo>
                <a:cubicBezTo>
                  <a:pt x="1044247" y="861617"/>
                  <a:pt x="1052380" y="844884"/>
                  <a:pt x="1052380" y="825419"/>
                </a:cubicBezTo>
                <a:cubicBezTo>
                  <a:pt x="1052380" y="807553"/>
                  <a:pt x="1046514" y="793621"/>
                  <a:pt x="1034781" y="783621"/>
                </a:cubicBezTo>
                <a:cubicBezTo>
                  <a:pt x="1022915" y="773755"/>
                  <a:pt x="1002016" y="765422"/>
                  <a:pt x="972085" y="758623"/>
                </a:cubicBezTo>
                <a:cubicBezTo>
                  <a:pt x="942153" y="751823"/>
                  <a:pt x="924654" y="746557"/>
                  <a:pt x="919588" y="742824"/>
                </a:cubicBezTo>
                <a:cubicBezTo>
                  <a:pt x="915855" y="740024"/>
                  <a:pt x="913988" y="736624"/>
                  <a:pt x="913988" y="732624"/>
                </a:cubicBezTo>
                <a:cubicBezTo>
                  <a:pt x="913988" y="727958"/>
                  <a:pt x="916122" y="724158"/>
                  <a:pt x="920388" y="721225"/>
                </a:cubicBezTo>
                <a:cubicBezTo>
                  <a:pt x="926788" y="717092"/>
                  <a:pt x="937387" y="715026"/>
                  <a:pt x="952186" y="715026"/>
                </a:cubicBezTo>
                <a:cubicBezTo>
                  <a:pt x="963919" y="715026"/>
                  <a:pt x="972951" y="717225"/>
                  <a:pt x="979284" y="721625"/>
                </a:cubicBezTo>
                <a:cubicBezTo>
                  <a:pt x="985617" y="726025"/>
                  <a:pt x="989917" y="732358"/>
                  <a:pt x="992184" y="740624"/>
                </a:cubicBezTo>
                <a:lnTo>
                  <a:pt x="1045180" y="730825"/>
                </a:lnTo>
                <a:cubicBezTo>
                  <a:pt x="1039847" y="712292"/>
                  <a:pt x="1030115" y="698293"/>
                  <a:pt x="1015982" y="688827"/>
                </a:cubicBezTo>
                <a:cubicBezTo>
                  <a:pt x="1001850" y="679361"/>
                  <a:pt x="980251" y="674628"/>
                  <a:pt x="951186" y="674628"/>
                </a:cubicBezTo>
                <a:close/>
                <a:moveTo>
                  <a:pt x="722586" y="674628"/>
                </a:moveTo>
                <a:cubicBezTo>
                  <a:pt x="692055" y="674628"/>
                  <a:pt x="669523" y="680894"/>
                  <a:pt x="654990" y="693427"/>
                </a:cubicBezTo>
                <a:cubicBezTo>
                  <a:pt x="640458" y="705959"/>
                  <a:pt x="633192" y="721425"/>
                  <a:pt x="633192" y="739824"/>
                </a:cubicBezTo>
                <a:cubicBezTo>
                  <a:pt x="633192" y="760223"/>
                  <a:pt x="641591" y="776155"/>
                  <a:pt x="658390" y="787621"/>
                </a:cubicBezTo>
                <a:cubicBezTo>
                  <a:pt x="670523" y="795887"/>
                  <a:pt x="699254" y="805020"/>
                  <a:pt x="744585" y="815019"/>
                </a:cubicBezTo>
                <a:cubicBezTo>
                  <a:pt x="754318" y="817286"/>
                  <a:pt x="760584" y="819752"/>
                  <a:pt x="763384" y="822419"/>
                </a:cubicBezTo>
                <a:cubicBezTo>
                  <a:pt x="766050" y="825219"/>
                  <a:pt x="767383" y="828752"/>
                  <a:pt x="767383" y="833018"/>
                </a:cubicBezTo>
                <a:cubicBezTo>
                  <a:pt x="767383" y="839285"/>
                  <a:pt x="764917" y="844284"/>
                  <a:pt x="759984" y="848017"/>
                </a:cubicBezTo>
                <a:cubicBezTo>
                  <a:pt x="752651" y="853350"/>
                  <a:pt x="741718" y="856017"/>
                  <a:pt x="727186" y="856017"/>
                </a:cubicBezTo>
                <a:cubicBezTo>
                  <a:pt x="713987" y="856017"/>
                  <a:pt x="703721" y="853184"/>
                  <a:pt x="696388" y="847517"/>
                </a:cubicBezTo>
                <a:cubicBezTo>
                  <a:pt x="689055" y="841851"/>
                  <a:pt x="684188" y="833552"/>
                  <a:pt x="681789" y="822619"/>
                </a:cubicBezTo>
                <a:lnTo>
                  <a:pt x="625392" y="831218"/>
                </a:lnTo>
                <a:cubicBezTo>
                  <a:pt x="630592" y="851351"/>
                  <a:pt x="641624" y="867283"/>
                  <a:pt x="658490" y="879016"/>
                </a:cubicBezTo>
                <a:cubicBezTo>
                  <a:pt x="675356" y="890748"/>
                  <a:pt x="698254" y="896614"/>
                  <a:pt x="727186" y="896614"/>
                </a:cubicBezTo>
                <a:cubicBezTo>
                  <a:pt x="759051" y="896614"/>
                  <a:pt x="783116" y="889615"/>
                  <a:pt x="799381" y="875616"/>
                </a:cubicBezTo>
                <a:cubicBezTo>
                  <a:pt x="815647" y="861617"/>
                  <a:pt x="823780" y="844884"/>
                  <a:pt x="823780" y="825419"/>
                </a:cubicBezTo>
                <a:cubicBezTo>
                  <a:pt x="823780" y="807553"/>
                  <a:pt x="817914" y="793621"/>
                  <a:pt x="806181" y="783621"/>
                </a:cubicBezTo>
                <a:cubicBezTo>
                  <a:pt x="794315" y="773755"/>
                  <a:pt x="773416" y="765422"/>
                  <a:pt x="743485" y="758623"/>
                </a:cubicBezTo>
                <a:cubicBezTo>
                  <a:pt x="713553" y="751823"/>
                  <a:pt x="696054" y="746557"/>
                  <a:pt x="690988" y="742824"/>
                </a:cubicBezTo>
                <a:cubicBezTo>
                  <a:pt x="687255" y="740024"/>
                  <a:pt x="685388" y="736624"/>
                  <a:pt x="685388" y="732624"/>
                </a:cubicBezTo>
                <a:cubicBezTo>
                  <a:pt x="685388" y="727958"/>
                  <a:pt x="687522" y="724158"/>
                  <a:pt x="691788" y="721225"/>
                </a:cubicBezTo>
                <a:cubicBezTo>
                  <a:pt x="698188" y="717092"/>
                  <a:pt x="708787" y="715026"/>
                  <a:pt x="723586" y="715026"/>
                </a:cubicBezTo>
                <a:cubicBezTo>
                  <a:pt x="735319" y="715026"/>
                  <a:pt x="744351" y="717225"/>
                  <a:pt x="750684" y="721625"/>
                </a:cubicBezTo>
                <a:cubicBezTo>
                  <a:pt x="757017" y="726025"/>
                  <a:pt x="761317" y="732358"/>
                  <a:pt x="763584" y="740624"/>
                </a:cubicBezTo>
                <a:lnTo>
                  <a:pt x="816580" y="730825"/>
                </a:lnTo>
                <a:cubicBezTo>
                  <a:pt x="811247" y="712292"/>
                  <a:pt x="801515" y="698293"/>
                  <a:pt x="787382" y="688827"/>
                </a:cubicBezTo>
                <a:cubicBezTo>
                  <a:pt x="773250" y="679361"/>
                  <a:pt x="751651" y="674628"/>
                  <a:pt x="722586" y="674628"/>
                </a:cubicBezTo>
                <a:close/>
                <a:moveTo>
                  <a:pt x="224310" y="593633"/>
                </a:moveTo>
                <a:cubicBezTo>
                  <a:pt x="201778" y="593633"/>
                  <a:pt x="182545" y="597033"/>
                  <a:pt x="166613" y="603832"/>
                </a:cubicBezTo>
                <a:cubicBezTo>
                  <a:pt x="150681" y="610632"/>
                  <a:pt x="138481" y="620531"/>
                  <a:pt x="130015" y="633531"/>
                </a:cubicBezTo>
                <a:cubicBezTo>
                  <a:pt x="121549" y="646530"/>
                  <a:pt x="117316" y="660496"/>
                  <a:pt x="117316" y="675428"/>
                </a:cubicBezTo>
                <a:cubicBezTo>
                  <a:pt x="117316" y="698627"/>
                  <a:pt x="126316" y="718292"/>
                  <a:pt x="144314" y="734424"/>
                </a:cubicBezTo>
                <a:cubicBezTo>
                  <a:pt x="157114" y="745890"/>
                  <a:pt x="179379" y="755556"/>
                  <a:pt x="211110" y="763423"/>
                </a:cubicBezTo>
                <a:cubicBezTo>
                  <a:pt x="235776" y="769556"/>
                  <a:pt x="251575" y="773822"/>
                  <a:pt x="258507" y="776222"/>
                </a:cubicBezTo>
                <a:cubicBezTo>
                  <a:pt x="268640" y="779822"/>
                  <a:pt x="275740" y="784055"/>
                  <a:pt x="279806" y="788921"/>
                </a:cubicBezTo>
                <a:cubicBezTo>
                  <a:pt x="283873" y="793787"/>
                  <a:pt x="285906" y="799687"/>
                  <a:pt x="285906" y="806620"/>
                </a:cubicBezTo>
                <a:cubicBezTo>
                  <a:pt x="285906" y="817419"/>
                  <a:pt x="281073" y="826852"/>
                  <a:pt x="271407" y="834918"/>
                </a:cubicBezTo>
                <a:cubicBezTo>
                  <a:pt x="261741" y="842984"/>
                  <a:pt x="247375" y="847017"/>
                  <a:pt x="228309" y="847017"/>
                </a:cubicBezTo>
                <a:cubicBezTo>
                  <a:pt x="210310" y="847017"/>
                  <a:pt x="196011" y="842484"/>
                  <a:pt x="185412" y="833418"/>
                </a:cubicBezTo>
                <a:cubicBezTo>
                  <a:pt x="174813" y="824352"/>
                  <a:pt x="167780" y="810153"/>
                  <a:pt x="164313" y="790821"/>
                </a:cubicBezTo>
                <a:lnTo>
                  <a:pt x="106717" y="796421"/>
                </a:lnTo>
                <a:cubicBezTo>
                  <a:pt x="110583" y="829219"/>
                  <a:pt x="122449" y="854184"/>
                  <a:pt x="142315" y="871316"/>
                </a:cubicBezTo>
                <a:cubicBezTo>
                  <a:pt x="162180" y="888448"/>
                  <a:pt x="190645" y="897014"/>
                  <a:pt x="227709" y="897014"/>
                </a:cubicBezTo>
                <a:cubicBezTo>
                  <a:pt x="253174" y="897014"/>
                  <a:pt x="274440" y="893448"/>
                  <a:pt x="291505" y="886315"/>
                </a:cubicBezTo>
                <a:cubicBezTo>
                  <a:pt x="308571" y="879182"/>
                  <a:pt x="321770" y="868283"/>
                  <a:pt x="331103" y="853617"/>
                </a:cubicBezTo>
                <a:cubicBezTo>
                  <a:pt x="340436" y="838951"/>
                  <a:pt x="345102" y="823219"/>
                  <a:pt x="345102" y="806420"/>
                </a:cubicBezTo>
                <a:cubicBezTo>
                  <a:pt x="345102" y="787888"/>
                  <a:pt x="341202" y="772322"/>
                  <a:pt x="333403" y="759723"/>
                </a:cubicBezTo>
                <a:cubicBezTo>
                  <a:pt x="325603" y="747124"/>
                  <a:pt x="314804" y="737191"/>
                  <a:pt x="301005" y="729925"/>
                </a:cubicBezTo>
                <a:cubicBezTo>
                  <a:pt x="287206" y="722658"/>
                  <a:pt x="265907" y="715626"/>
                  <a:pt x="237109" y="708826"/>
                </a:cubicBezTo>
                <a:cubicBezTo>
                  <a:pt x="208311" y="702026"/>
                  <a:pt x="190178" y="695493"/>
                  <a:pt x="182712" y="689227"/>
                </a:cubicBezTo>
                <a:cubicBezTo>
                  <a:pt x="176846" y="684294"/>
                  <a:pt x="173913" y="678361"/>
                  <a:pt x="173913" y="671428"/>
                </a:cubicBezTo>
                <a:cubicBezTo>
                  <a:pt x="173913" y="663829"/>
                  <a:pt x="177046" y="657762"/>
                  <a:pt x="183312" y="653229"/>
                </a:cubicBezTo>
                <a:cubicBezTo>
                  <a:pt x="193045" y="646163"/>
                  <a:pt x="206511" y="642630"/>
                  <a:pt x="223710" y="642630"/>
                </a:cubicBezTo>
                <a:cubicBezTo>
                  <a:pt x="240375" y="642630"/>
                  <a:pt x="252874" y="645930"/>
                  <a:pt x="261207" y="652529"/>
                </a:cubicBezTo>
                <a:cubicBezTo>
                  <a:pt x="269540" y="659129"/>
                  <a:pt x="274973" y="669962"/>
                  <a:pt x="277506" y="685027"/>
                </a:cubicBezTo>
                <a:lnTo>
                  <a:pt x="336703" y="682428"/>
                </a:lnTo>
                <a:cubicBezTo>
                  <a:pt x="335769" y="655496"/>
                  <a:pt x="326003" y="633964"/>
                  <a:pt x="307405" y="617831"/>
                </a:cubicBezTo>
                <a:cubicBezTo>
                  <a:pt x="288806" y="601699"/>
                  <a:pt x="261107" y="593633"/>
                  <a:pt x="224310" y="593633"/>
                </a:cubicBezTo>
                <a:close/>
                <a:moveTo>
                  <a:pt x="793842" y="0"/>
                </a:moveTo>
                <a:cubicBezTo>
                  <a:pt x="1232269" y="0"/>
                  <a:pt x="1587684" y="329113"/>
                  <a:pt x="1587684" y="735095"/>
                </a:cubicBezTo>
                <a:cubicBezTo>
                  <a:pt x="1587684" y="1141077"/>
                  <a:pt x="1232269" y="1470190"/>
                  <a:pt x="793842" y="1470190"/>
                </a:cubicBezTo>
                <a:cubicBezTo>
                  <a:pt x="355415" y="1470190"/>
                  <a:pt x="0" y="1141077"/>
                  <a:pt x="0" y="735095"/>
                </a:cubicBezTo>
                <a:cubicBezTo>
                  <a:pt x="0" y="329113"/>
                  <a:pt x="355415" y="0"/>
                  <a:pt x="793842" y="0"/>
                </a:cubicBezTo>
                <a:close/>
              </a:path>
            </a:pathLst>
          </a:custGeom>
          <a:ln w="190500" cap="rnd">
            <a:noFill/>
            <a:prstDash val="solid"/>
          </a:ln>
          <a:effectLst>
            <a:outerShdw sx="1000" sy="1000" algn="bl" rotWithShape="0">
              <a:srgbClr val="000000"/>
            </a:outerShdw>
          </a:effectLst>
          <a:extLst>
            <a:ext uri="{909E8E84-426E-40DD-AFC4-6F175D3DCCD1}">
              <a14:hiddenFill xmlns:a14="http://schemas.microsoft.com/office/drawing/2010/main">
                <a:solidFill>
                  <a:srgbClr val="FFFFFF"/>
                </a:solidFill>
              </a14:hiddenFill>
            </a:ext>
          </a:extLst>
        </p:spPr>
      </p:pic>
      <p:pic>
        <p:nvPicPr>
          <p:cNvPr id="64" name="Picture 63">
            <a:extLst>
              <a:ext uri="{FF2B5EF4-FFF2-40B4-BE49-F238E27FC236}">
                <a16:creationId xmlns:a16="http://schemas.microsoft.com/office/drawing/2014/main" id="{A72241A2-E8C5-C82E-AD8D-51A19800D9F5}"/>
              </a:ext>
            </a:extLst>
          </p:cNvPr>
          <p:cNvPicPr>
            <a:picLocks noChangeAspect="1"/>
          </p:cNvPicPr>
          <p:nvPr/>
        </p:nvPicPr>
        <p:blipFill>
          <a:blip r:embed="rId11" cstate="email">
            <a:alphaModFix/>
            <a:duotone>
              <a:schemeClr val="bg2">
                <a:shade val="45000"/>
                <a:satMod val="135000"/>
              </a:schemeClr>
              <a:prstClr val="white"/>
            </a:duotone>
            <a:extLst>
              <a:ext uri="{28A0092B-C50C-407E-A947-70E740481C1C}">
                <a14:useLocalDpi xmlns:a14="http://schemas.microsoft.com/office/drawing/2010/main"/>
              </a:ext>
              <a:ext uri="{837473B0-CC2E-450A-ABE3-18F120FF3D39}">
                <a1611:picAttrSrcUrl xmlns:a1611="http://schemas.microsoft.com/office/drawing/2016/11/main" r:id="rId12"/>
              </a:ext>
            </a:extLst>
          </a:blip>
          <a:srcRect/>
          <a:stretch/>
        </p:blipFill>
        <p:spPr>
          <a:xfrm>
            <a:off x="141113" y="3508358"/>
            <a:ext cx="1060374" cy="1020313"/>
          </a:xfrm>
          <a:custGeom>
            <a:avLst/>
            <a:gdLst/>
            <a:ahLst/>
            <a:cxnLst/>
            <a:rect l="l" t="t" r="r" b="b"/>
            <a:pathLst>
              <a:path w="1475716" h="1419962">
                <a:moveTo>
                  <a:pt x="1041060" y="576731"/>
                </a:moveTo>
                <a:lnTo>
                  <a:pt x="1041060" y="869913"/>
                </a:lnTo>
                <a:lnTo>
                  <a:pt x="1264047" y="869913"/>
                </a:lnTo>
                <a:lnTo>
                  <a:pt x="1264047" y="820516"/>
                </a:lnTo>
                <a:lnTo>
                  <a:pt x="1100257" y="820516"/>
                </a:lnTo>
                <a:lnTo>
                  <a:pt x="1100257" y="740721"/>
                </a:lnTo>
                <a:lnTo>
                  <a:pt x="1247448" y="740721"/>
                </a:lnTo>
                <a:lnTo>
                  <a:pt x="1247448" y="691324"/>
                </a:lnTo>
                <a:lnTo>
                  <a:pt x="1100257" y="691324"/>
                </a:lnTo>
                <a:lnTo>
                  <a:pt x="1100257" y="626328"/>
                </a:lnTo>
                <a:lnTo>
                  <a:pt x="1258447" y="626328"/>
                </a:lnTo>
                <a:lnTo>
                  <a:pt x="1258447" y="576731"/>
                </a:lnTo>
                <a:close/>
                <a:moveTo>
                  <a:pt x="764835" y="576731"/>
                </a:moveTo>
                <a:lnTo>
                  <a:pt x="764835" y="869913"/>
                </a:lnTo>
                <a:lnTo>
                  <a:pt x="987822" y="869913"/>
                </a:lnTo>
                <a:lnTo>
                  <a:pt x="987822" y="820516"/>
                </a:lnTo>
                <a:lnTo>
                  <a:pt x="824032" y="820516"/>
                </a:lnTo>
                <a:lnTo>
                  <a:pt x="824032" y="740721"/>
                </a:lnTo>
                <a:lnTo>
                  <a:pt x="971223" y="740721"/>
                </a:lnTo>
                <a:lnTo>
                  <a:pt x="971223" y="691324"/>
                </a:lnTo>
                <a:lnTo>
                  <a:pt x="824032" y="691324"/>
                </a:lnTo>
                <a:lnTo>
                  <a:pt x="824032" y="626328"/>
                </a:lnTo>
                <a:lnTo>
                  <a:pt x="982222" y="626328"/>
                </a:lnTo>
                <a:lnTo>
                  <a:pt x="982222" y="576731"/>
                </a:lnTo>
                <a:close/>
                <a:moveTo>
                  <a:pt x="470160" y="576731"/>
                </a:moveTo>
                <a:lnTo>
                  <a:pt x="470160" y="869913"/>
                </a:lnTo>
                <a:lnTo>
                  <a:pt x="525157" y="869913"/>
                </a:lnTo>
                <a:lnTo>
                  <a:pt x="525157" y="678725"/>
                </a:lnTo>
                <a:lnTo>
                  <a:pt x="643350" y="869913"/>
                </a:lnTo>
                <a:lnTo>
                  <a:pt x="702746" y="869913"/>
                </a:lnTo>
                <a:lnTo>
                  <a:pt x="702746" y="576731"/>
                </a:lnTo>
                <a:lnTo>
                  <a:pt x="647749" y="576731"/>
                </a:lnTo>
                <a:lnTo>
                  <a:pt x="647749" y="772519"/>
                </a:lnTo>
                <a:lnTo>
                  <a:pt x="527757" y="576731"/>
                </a:lnTo>
                <a:close/>
                <a:moveTo>
                  <a:pt x="295929" y="571731"/>
                </a:moveTo>
                <a:cubicBezTo>
                  <a:pt x="273397" y="571731"/>
                  <a:pt x="254165" y="575131"/>
                  <a:pt x="238233" y="581931"/>
                </a:cubicBezTo>
                <a:cubicBezTo>
                  <a:pt x="222300" y="588730"/>
                  <a:pt x="210101" y="598630"/>
                  <a:pt x="201635" y="611629"/>
                </a:cubicBezTo>
                <a:cubicBezTo>
                  <a:pt x="193169" y="624628"/>
                  <a:pt x="188935" y="638594"/>
                  <a:pt x="188935" y="653526"/>
                </a:cubicBezTo>
                <a:cubicBezTo>
                  <a:pt x="188935" y="676725"/>
                  <a:pt x="197935" y="696391"/>
                  <a:pt x="215934" y="712523"/>
                </a:cubicBezTo>
                <a:cubicBezTo>
                  <a:pt x="228733" y="723989"/>
                  <a:pt x="250998" y="733655"/>
                  <a:pt x="282730" y="741521"/>
                </a:cubicBezTo>
                <a:cubicBezTo>
                  <a:pt x="307395" y="747654"/>
                  <a:pt x="323194" y="751920"/>
                  <a:pt x="330127" y="754320"/>
                </a:cubicBezTo>
                <a:cubicBezTo>
                  <a:pt x="340260" y="757920"/>
                  <a:pt x="347359" y="762153"/>
                  <a:pt x="351426" y="767020"/>
                </a:cubicBezTo>
                <a:cubicBezTo>
                  <a:pt x="355492" y="771886"/>
                  <a:pt x="357525" y="777786"/>
                  <a:pt x="357525" y="784718"/>
                </a:cubicBezTo>
                <a:cubicBezTo>
                  <a:pt x="357525" y="795518"/>
                  <a:pt x="352692" y="804951"/>
                  <a:pt x="343026" y="813017"/>
                </a:cubicBezTo>
                <a:cubicBezTo>
                  <a:pt x="333360" y="821083"/>
                  <a:pt x="318994" y="825116"/>
                  <a:pt x="299929" y="825116"/>
                </a:cubicBezTo>
                <a:cubicBezTo>
                  <a:pt x="281930" y="825116"/>
                  <a:pt x="267631" y="820583"/>
                  <a:pt x="257031" y="811517"/>
                </a:cubicBezTo>
                <a:cubicBezTo>
                  <a:pt x="246432" y="802451"/>
                  <a:pt x="239399" y="788252"/>
                  <a:pt x="235933" y="768919"/>
                </a:cubicBezTo>
                <a:lnTo>
                  <a:pt x="178336" y="774519"/>
                </a:lnTo>
                <a:cubicBezTo>
                  <a:pt x="182203" y="807317"/>
                  <a:pt x="194069" y="832282"/>
                  <a:pt x="213934" y="849414"/>
                </a:cubicBezTo>
                <a:cubicBezTo>
                  <a:pt x="233799" y="866547"/>
                  <a:pt x="262264" y="875113"/>
                  <a:pt x="299329" y="875113"/>
                </a:cubicBezTo>
                <a:cubicBezTo>
                  <a:pt x="324794" y="875113"/>
                  <a:pt x="346059" y="871546"/>
                  <a:pt x="363125" y="864414"/>
                </a:cubicBezTo>
                <a:cubicBezTo>
                  <a:pt x="380190" y="857281"/>
                  <a:pt x="393390" y="846381"/>
                  <a:pt x="402722" y="831716"/>
                </a:cubicBezTo>
                <a:cubicBezTo>
                  <a:pt x="412055" y="817050"/>
                  <a:pt x="416722" y="801317"/>
                  <a:pt x="416722" y="784518"/>
                </a:cubicBezTo>
                <a:cubicBezTo>
                  <a:pt x="416722" y="765986"/>
                  <a:pt x="412822" y="750421"/>
                  <a:pt x="405022" y="737821"/>
                </a:cubicBezTo>
                <a:cubicBezTo>
                  <a:pt x="397223" y="725222"/>
                  <a:pt x="386423" y="715289"/>
                  <a:pt x="372624" y="708023"/>
                </a:cubicBezTo>
                <a:cubicBezTo>
                  <a:pt x="358825" y="700757"/>
                  <a:pt x="337526" y="693724"/>
                  <a:pt x="308728" y="686924"/>
                </a:cubicBezTo>
                <a:cubicBezTo>
                  <a:pt x="279930" y="680125"/>
                  <a:pt x="261798" y="673592"/>
                  <a:pt x="254332" y="667326"/>
                </a:cubicBezTo>
                <a:cubicBezTo>
                  <a:pt x="248465" y="662393"/>
                  <a:pt x="245532" y="656460"/>
                  <a:pt x="245532" y="649527"/>
                </a:cubicBezTo>
                <a:cubicBezTo>
                  <a:pt x="245532" y="641927"/>
                  <a:pt x="248665" y="635861"/>
                  <a:pt x="254931" y="631328"/>
                </a:cubicBezTo>
                <a:cubicBezTo>
                  <a:pt x="264664" y="624262"/>
                  <a:pt x="278130" y="620728"/>
                  <a:pt x="295329" y="620728"/>
                </a:cubicBezTo>
                <a:cubicBezTo>
                  <a:pt x="311995" y="620728"/>
                  <a:pt x="324494" y="624028"/>
                  <a:pt x="332827" y="630628"/>
                </a:cubicBezTo>
                <a:cubicBezTo>
                  <a:pt x="341160" y="637227"/>
                  <a:pt x="346593" y="648060"/>
                  <a:pt x="349126" y="663126"/>
                </a:cubicBezTo>
                <a:lnTo>
                  <a:pt x="408322" y="660526"/>
                </a:lnTo>
                <a:cubicBezTo>
                  <a:pt x="407389" y="633594"/>
                  <a:pt x="397623" y="612062"/>
                  <a:pt x="379024" y="595930"/>
                </a:cubicBezTo>
                <a:cubicBezTo>
                  <a:pt x="360425" y="579798"/>
                  <a:pt x="332727" y="571731"/>
                  <a:pt x="295929" y="571731"/>
                </a:cubicBezTo>
                <a:close/>
                <a:moveTo>
                  <a:pt x="737858" y="0"/>
                </a:moveTo>
                <a:cubicBezTo>
                  <a:pt x="1145366" y="0"/>
                  <a:pt x="1475716" y="317869"/>
                  <a:pt x="1475716" y="709981"/>
                </a:cubicBezTo>
                <a:cubicBezTo>
                  <a:pt x="1475716" y="1102093"/>
                  <a:pt x="1145366" y="1419962"/>
                  <a:pt x="737858" y="1419962"/>
                </a:cubicBezTo>
                <a:cubicBezTo>
                  <a:pt x="330350" y="1419962"/>
                  <a:pt x="0" y="1102093"/>
                  <a:pt x="0" y="709981"/>
                </a:cubicBezTo>
                <a:cubicBezTo>
                  <a:pt x="0" y="317869"/>
                  <a:pt x="330350" y="0"/>
                  <a:pt x="737858" y="0"/>
                </a:cubicBezTo>
                <a:close/>
              </a:path>
            </a:pathLst>
          </a:custGeom>
        </p:spPr>
      </p:pic>
      <p:pic>
        <p:nvPicPr>
          <p:cNvPr id="65" name="Picture 64">
            <a:extLst>
              <a:ext uri="{FF2B5EF4-FFF2-40B4-BE49-F238E27FC236}">
                <a16:creationId xmlns:a16="http://schemas.microsoft.com/office/drawing/2014/main" id="{AB59371E-E539-7726-2776-CD4B82D3E7D5}"/>
              </a:ext>
            </a:extLst>
          </p:cNvPr>
          <p:cNvPicPr>
            <a:picLocks noChangeAspect="1"/>
          </p:cNvPicPr>
          <p:nvPr/>
        </p:nvPicPr>
        <p:blipFill>
          <a:blip r:embed="rId15" cstate="email">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a:xfrm>
            <a:off x="141113" y="176449"/>
            <a:ext cx="1096368" cy="1048554"/>
          </a:xfrm>
          <a:custGeom>
            <a:avLst/>
            <a:gdLst/>
            <a:ahLst/>
            <a:cxnLst/>
            <a:rect l="l" t="t" r="r" b="b"/>
            <a:pathLst>
              <a:path w="1525808" h="1459266">
                <a:moveTo>
                  <a:pt x="677955" y="762168"/>
                </a:moveTo>
                <a:lnTo>
                  <a:pt x="735152" y="832763"/>
                </a:lnTo>
                <a:cubicBezTo>
                  <a:pt x="725552" y="840763"/>
                  <a:pt x="716686" y="846496"/>
                  <a:pt x="708553" y="849962"/>
                </a:cubicBezTo>
                <a:cubicBezTo>
                  <a:pt x="700420" y="853429"/>
                  <a:pt x="691954" y="855162"/>
                  <a:pt x="683155" y="855162"/>
                </a:cubicBezTo>
                <a:cubicBezTo>
                  <a:pt x="669822" y="855162"/>
                  <a:pt x="659190" y="851329"/>
                  <a:pt x="651257" y="843663"/>
                </a:cubicBezTo>
                <a:cubicBezTo>
                  <a:pt x="643324" y="835997"/>
                  <a:pt x="639357" y="826097"/>
                  <a:pt x="639357" y="813965"/>
                </a:cubicBezTo>
                <a:cubicBezTo>
                  <a:pt x="639357" y="804365"/>
                  <a:pt x="642557" y="794966"/>
                  <a:pt x="648957" y="785766"/>
                </a:cubicBezTo>
                <a:cubicBezTo>
                  <a:pt x="655356" y="776567"/>
                  <a:pt x="665023" y="768701"/>
                  <a:pt x="677955" y="762168"/>
                </a:cubicBezTo>
                <a:close/>
                <a:moveTo>
                  <a:pt x="701954" y="637775"/>
                </a:moveTo>
                <a:cubicBezTo>
                  <a:pt x="711153" y="637775"/>
                  <a:pt x="718453" y="640309"/>
                  <a:pt x="723852" y="645375"/>
                </a:cubicBezTo>
                <a:cubicBezTo>
                  <a:pt x="729252" y="650441"/>
                  <a:pt x="731952" y="656574"/>
                  <a:pt x="731952" y="663774"/>
                </a:cubicBezTo>
                <a:cubicBezTo>
                  <a:pt x="731952" y="672307"/>
                  <a:pt x="726352" y="680906"/>
                  <a:pt x="715153" y="689572"/>
                </a:cubicBezTo>
                <a:lnTo>
                  <a:pt x="699954" y="701171"/>
                </a:lnTo>
                <a:lnTo>
                  <a:pt x="686155" y="685172"/>
                </a:lnTo>
                <a:cubicBezTo>
                  <a:pt x="677622" y="675306"/>
                  <a:pt x="673355" y="666907"/>
                  <a:pt x="673355" y="659974"/>
                </a:cubicBezTo>
                <a:cubicBezTo>
                  <a:pt x="673355" y="654108"/>
                  <a:pt x="675889" y="648941"/>
                  <a:pt x="680955" y="644475"/>
                </a:cubicBezTo>
                <a:cubicBezTo>
                  <a:pt x="686021" y="640009"/>
                  <a:pt x="693021" y="637775"/>
                  <a:pt x="701954" y="637775"/>
                </a:cubicBezTo>
                <a:close/>
                <a:moveTo>
                  <a:pt x="860437" y="603177"/>
                </a:moveTo>
                <a:lnTo>
                  <a:pt x="930433" y="896360"/>
                </a:lnTo>
                <a:lnTo>
                  <a:pt x="994629" y="896360"/>
                </a:lnTo>
                <a:lnTo>
                  <a:pt x="1052825" y="677173"/>
                </a:lnTo>
                <a:lnTo>
                  <a:pt x="1111222" y="896360"/>
                </a:lnTo>
                <a:lnTo>
                  <a:pt x="1174018" y="896360"/>
                </a:lnTo>
                <a:lnTo>
                  <a:pt x="1245214" y="603177"/>
                </a:lnTo>
                <a:lnTo>
                  <a:pt x="1185617" y="603177"/>
                </a:lnTo>
                <a:lnTo>
                  <a:pt x="1140620" y="807965"/>
                </a:lnTo>
                <a:lnTo>
                  <a:pt x="1089223" y="603177"/>
                </a:lnTo>
                <a:lnTo>
                  <a:pt x="1018827" y="603177"/>
                </a:lnTo>
                <a:lnTo>
                  <a:pt x="965231" y="804565"/>
                </a:lnTo>
                <a:lnTo>
                  <a:pt x="921033" y="603177"/>
                </a:lnTo>
                <a:close/>
                <a:moveTo>
                  <a:pt x="298885" y="603177"/>
                </a:moveTo>
                <a:lnTo>
                  <a:pt x="298885" y="896360"/>
                </a:lnTo>
                <a:lnTo>
                  <a:pt x="353882" y="896360"/>
                </a:lnTo>
                <a:lnTo>
                  <a:pt x="353882" y="705171"/>
                </a:lnTo>
                <a:lnTo>
                  <a:pt x="472075" y="896360"/>
                </a:lnTo>
                <a:lnTo>
                  <a:pt x="531471" y="896360"/>
                </a:lnTo>
                <a:lnTo>
                  <a:pt x="531471" y="603177"/>
                </a:lnTo>
                <a:lnTo>
                  <a:pt x="476474" y="603177"/>
                </a:lnTo>
                <a:lnTo>
                  <a:pt x="476474" y="798965"/>
                </a:lnTo>
                <a:lnTo>
                  <a:pt x="356482" y="603177"/>
                </a:lnTo>
                <a:close/>
                <a:moveTo>
                  <a:pt x="700554" y="598178"/>
                </a:moveTo>
                <a:cubicBezTo>
                  <a:pt x="674289" y="598178"/>
                  <a:pt x="654056" y="604344"/>
                  <a:pt x="639857" y="616677"/>
                </a:cubicBezTo>
                <a:cubicBezTo>
                  <a:pt x="625658" y="629009"/>
                  <a:pt x="618559" y="644042"/>
                  <a:pt x="618559" y="661774"/>
                </a:cubicBezTo>
                <a:cubicBezTo>
                  <a:pt x="618559" y="671373"/>
                  <a:pt x="621092" y="681539"/>
                  <a:pt x="626158" y="692272"/>
                </a:cubicBezTo>
                <a:cubicBezTo>
                  <a:pt x="631225" y="703005"/>
                  <a:pt x="638757" y="714304"/>
                  <a:pt x="648757" y="726170"/>
                </a:cubicBezTo>
                <a:cubicBezTo>
                  <a:pt x="626492" y="737236"/>
                  <a:pt x="609759" y="750268"/>
                  <a:pt x="598560" y="765268"/>
                </a:cubicBezTo>
                <a:cubicBezTo>
                  <a:pt x="587361" y="780267"/>
                  <a:pt x="581761" y="797166"/>
                  <a:pt x="581761" y="815964"/>
                </a:cubicBezTo>
                <a:cubicBezTo>
                  <a:pt x="581761" y="836630"/>
                  <a:pt x="588894" y="854895"/>
                  <a:pt x="603160" y="870761"/>
                </a:cubicBezTo>
                <a:cubicBezTo>
                  <a:pt x="621559" y="891293"/>
                  <a:pt x="649023" y="901559"/>
                  <a:pt x="685555" y="901559"/>
                </a:cubicBezTo>
                <a:cubicBezTo>
                  <a:pt x="703953" y="901559"/>
                  <a:pt x="719819" y="899026"/>
                  <a:pt x="733152" y="893960"/>
                </a:cubicBezTo>
                <a:cubicBezTo>
                  <a:pt x="746484" y="888893"/>
                  <a:pt x="759083" y="881027"/>
                  <a:pt x="770949" y="870361"/>
                </a:cubicBezTo>
                <a:cubicBezTo>
                  <a:pt x="786282" y="884627"/>
                  <a:pt x="802281" y="895826"/>
                  <a:pt x="818946" y="903959"/>
                </a:cubicBezTo>
                <a:lnTo>
                  <a:pt x="852944" y="860562"/>
                </a:lnTo>
                <a:cubicBezTo>
                  <a:pt x="848278" y="858295"/>
                  <a:pt x="840978" y="853662"/>
                  <a:pt x="831046" y="846663"/>
                </a:cubicBezTo>
                <a:cubicBezTo>
                  <a:pt x="821113" y="839663"/>
                  <a:pt x="813013" y="833230"/>
                  <a:pt x="806747" y="827364"/>
                </a:cubicBezTo>
                <a:cubicBezTo>
                  <a:pt x="811014" y="821764"/>
                  <a:pt x="815013" y="814798"/>
                  <a:pt x="818746" y="806465"/>
                </a:cubicBezTo>
                <a:cubicBezTo>
                  <a:pt x="822479" y="798132"/>
                  <a:pt x="826879" y="784966"/>
                  <a:pt x="831946" y="766967"/>
                </a:cubicBezTo>
                <a:lnTo>
                  <a:pt x="781149" y="755368"/>
                </a:lnTo>
                <a:cubicBezTo>
                  <a:pt x="777682" y="769101"/>
                  <a:pt x="773549" y="780233"/>
                  <a:pt x="768749" y="788766"/>
                </a:cubicBezTo>
                <a:lnTo>
                  <a:pt x="727952" y="734969"/>
                </a:lnTo>
                <a:cubicBezTo>
                  <a:pt x="749417" y="721504"/>
                  <a:pt x="763683" y="709438"/>
                  <a:pt x="770749" y="698772"/>
                </a:cubicBezTo>
                <a:cubicBezTo>
                  <a:pt x="777816" y="688106"/>
                  <a:pt x="781349" y="676840"/>
                  <a:pt x="781349" y="664974"/>
                </a:cubicBezTo>
                <a:cubicBezTo>
                  <a:pt x="781349" y="646308"/>
                  <a:pt x="774216" y="630509"/>
                  <a:pt x="759950" y="617577"/>
                </a:cubicBezTo>
                <a:cubicBezTo>
                  <a:pt x="745684" y="604644"/>
                  <a:pt x="725885" y="598178"/>
                  <a:pt x="700554" y="598178"/>
                </a:cubicBezTo>
                <a:close/>
                <a:moveTo>
                  <a:pt x="762904" y="0"/>
                </a:moveTo>
                <a:cubicBezTo>
                  <a:pt x="1184244" y="0"/>
                  <a:pt x="1525808" y="326668"/>
                  <a:pt x="1525808" y="729633"/>
                </a:cubicBezTo>
                <a:cubicBezTo>
                  <a:pt x="1525808" y="1132598"/>
                  <a:pt x="1184244" y="1459266"/>
                  <a:pt x="762904" y="1459266"/>
                </a:cubicBezTo>
                <a:cubicBezTo>
                  <a:pt x="341564" y="1459266"/>
                  <a:pt x="0" y="1132598"/>
                  <a:pt x="0" y="729633"/>
                </a:cubicBezTo>
                <a:cubicBezTo>
                  <a:pt x="0" y="326668"/>
                  <a:pt x="341564" y="0"/>
                  <a:pt x="762904" y="0"/>
                </a:cubicBezTo>
                <a:close/>
              </a:path>
            </a:pathLst>
          </a:custGeom>
          <a:ln w="190500" cap="rnd">
            <a:noFill/>
            <a:prstDash val="solid"/>
          </a:ln>
          <a:effectLst>
            <a:outerShdw sx="1000" sy="1000" algn="bl" rotWithShape="0">
              <a:srgbClr val="000000"/>
            </a:outerShdw>
          </a:effectLst>
        </p:spPr>
      </p:pic>
      <p:pic>
        <p:nvPicPr>
          <p:cNvPr id="66" name="Picture 65" descr="Visit Broadstairs - quintessential seaside town on the Kent coast - Visit  Thanet">
            <a:extLst>
              <a:ext uri="{FF2B5EF4-FFF2-40B4-BE49-F238E27FC236}">
                <a16:creationId xmlns:a16="http://schemas.microsoft.com/office/drawing/2014/main" id="{DE299969-359D-794B-A1B3-F1137291DEB1}"/>
              </a:ext>
            </a:extLst>
          </p:cNvPr>
          <p:cNvPicPr>
            <a:picLocks noChangeAspect="1" noChangeArrowheads="1"/>
          </p:cNvPicPr>
          <p:nvPr/>
        </p:nvPicPr>
        <p:blipFill>
          <a:blip r:embed="rId16" cstate="email">
            <a:duotone>
              <a:schemeClr val="bg2">
                <a:shade val="45000"/>
                <a:satMod val="135000"/>
              </a:schemeClr>
              <a:prstClr val="white"/>
            </a:duotone>
            <a:extLst>
              <a:ext uri="{28A0092B-C50C-407E-A947-70E740481C1C}">
                <a14:useLocalDpi xmlns:a14="http://schemas.microsoft.com/office/drawing/2010/main"/>
              </a:ext>
            </a:extLst>
          </a:blip>
          <a:srcRect/>
          <a:stretch/>
        </p:blipFill>
        <p:spPr bwMode="auto">
          <a:xfrm>
            <a:off x="141113" y="5749211"/>
            <a:ext cx="1069721" cy="996064"/>
          </a:xfrm>
          <a:custGeom>
            <a:avLst/>
            <a:gdLst/>
            <a:ahLst/>
            <a:cxnLst/>
            <a:rect l="l" t="t" r="r" b="b"/>
            <a:pathLst>
              <a:path w="1488724" h="1386216">
                <a:moveTo>
                  <a:pt x="693640" y="714168"/>
                </a:moveTo>
                <a:lnTo>
                  <a:pt x="750836" y="784763"/>
                </a:lnTo>
                <a:cubicBezTo>
                  <a:pt x="741237" y="792763"/>
                  <a:pt x="732371" y="798496"/>
                  <a:pt x="724238" y="801962"/>
                </a:cubicBezTo>
                <a:cubicBezTo>
                  <a:pt x="716105" y="805429"/>
                  <a:pt x="707639" y="807162"/>
                  <a:pt x="698839" y="807162"/>
                </a:cubicBezTo>
                <a:cubicBezTo>
                  <a:pt x="685507" y="807162"/>
                  <a:pt x="674874" y="803329"/>
                  <a:pt x="666941" y="795663"/>
                </a:cubicBezTo>
                <a:cubicBezTo>
                  <a:pt x="659008" y="787997"/>
                  <a:pt x="655042" y="778097"/>
                  <a:pt x="655042" y="765964"/>
                </a:cubicBezTo>
                <a:cubicBezTo>
                  <a:pt x="655042" y="756365"/>
                  <a:pt x="658242" y="746966"/>
                  <a:pt x="664641" y="737766"/>
                </a:cubicBezTo>
                <a:cubicBezTo>
                  <a:pt x="671041" y="728567"/>
                  <a:pt x="680707" y="720701"/>
                  <a:pt x="693640" y="714168"/>
                </a:cubicBezTo>
                <a:close/>
                <a:moveTo>
                  <a:pt x="717638" y="589775"/>
                </a:moveTo>
                <a:cubicBezTo>
                  <a:pt x="726838" y="589775"/>
                  <a:pt x="734137" y="592308"/>
                  <a:pt x="739537" y="597375"/>
                </a:cubicBezTo>
                <a:cubicBezTo>
                  <a:pt x="744936" y="602441"/>
                  <a:pt x="747636" y="608574"/>
                  <a:pt x="747636" y="615774"/>
                </a:cubicBezTo>
                <a:cubicBezTo>
                  <a:pt x="747636" y="624307"/>
                  <a:pt x="742037" y="632906"/>
                  <a:pt x="730837" y="641572"/>
                </a:cubicBezTo>
                <a:lnTo>
                  <a:pt x="715638" y="653171"/>
                </a:lnTo>
                <a:lnTo>
                  <a:pt x="701839" y="637172"/>
                </a:lnTo>
                <a:cubicBezTo>
                  <a:pt x="693306" y="627306"/>
                  <a:pt x="689040" y="618907"/>
                  <a:pt x="689040" y="611974"/>
                </a:cubicBezTo>
                <a:cubicBezTo>
                  <a:pt x="689040" y="606108"/>
                  <a:pt x="691573" y="600941"/>
                  <a:pt x="696639" y="596475"/>
                </a:cubicBezTo>
                <a:cubicBezTo>
                  <a:pt x="701706" y="592008"/>
                  <a:pt x="708705" y="589775"/>
                  <a:pt x="717638" y="589775"/>
                </a:cubicBezTo>
                <a:close/>
                <a:moveTo>
                  <a:pt x="894195" y="555177"/>
                </a:moveTo>
                <a:lnTo>
                  <a:pt x="894195" y="848359"/>
                </a:lnTo>
                <a:lnTo>
                  <a:pt x="949191" y="848359"/>
                </a:lnTo>
                <a:lnTo>
                  <a:pt x="949191" y="617574"/>
                </a:lnTo>
                <a:lnTo>
                  <a:pt x="1007188" y="848359"/>
                </a:lnTo>
                <a:lnTo>
                  <a:pt x="1064184" y="848359"/>
                </a:lnTo>
                <a:lnTo>
                  <a:pt x="1122381" y="617574"/>
                </a:lnTo>
                <a:lnTo>
                  <a:pt x="1122381" y="848359"/>
                </a:lnTo>
                <a:lnTo>
                  <a:pt x="1177377" y="848359"/>
                </a:lnTo>
                <a:lnTo>
                  <a:pt x="1177377" y="555177"/>
                </a:lnTo>
                <a:lnTo>
                  <a:pt x="1088583" y="555177"/>
                </a:lnTo>
                <a:lnTo>
                  <a:pt x="1035986" y="755165"/>
                </a:lnTo>
                <a:lnTo>
                  <a:pt x="982789" y="555177"/>
                </a:lnTo>
                <a:close/>
                <a:moveTo>
                  <a:pt x="324295" y="555177"/>
                </a:moveTo>
                <a:lnTo>
                  <a:pt x="324295" y="848359"/>
                </a:lnTo>
                <a:lnTo>
                  <a:pt x="383491" y="848359"/>
                </a:lnTo>
                <a:lnTo>
                  <a:pt x="383491" y="759765"/>
                </a:lnTo>
                <a:lnTo>
                  <a:pt x="431488" y="710768"/>
                </a:lnTo>
                <a:lnTo>
                  <a:pt x="512083" y="848359"/>
                </a:lnTo>
                <a:lnTo>
                  <a:pt x="588679" y="848359"/>
                </a:lnTo>
                <a:lnTo>
                  <a:pt x="472286" y="669370"/>
                </a:lnTo>
                <a:lnTo>
                  <a:pt x="582679" y="555177"/>
                </a:lnTo>
                <a:lnTo>
                  <a:pt x="503084" y="555177"/>
                </a:lnTo>
                <a:lnTo>
                  <a:pt x="383491" y="685369"/>
                </a:lnTo>
                <a:lnTo>
                  <a:pt x="383491" y="555177"/>
                </a:lnTo>
                <a:close/>
                <a:moveTo>
                  <a:pt x="716238" y="550178"/>
                </a:moveTo>
                <a:cubicBezTo>
                  <a:pt x="689973" y="550178"/>
                  <a:pt x="669741" y="556344"/>
                  <a:pt x="655542" y="568677"/>
                </a:cubicBezTo>
                <a:cubicBezTo>
                  <a:pt x="641343" y="581009"/>
                  <a:pt x="634243" y="596042"/>
                  <a:pt x="634243" y="613774"/>
                </a:cubicBezTo>
                <a:cubicBezTo>
                  <a:pt x="634243" y="623373"/>
                  <a:pt x="636776" y="633539"/>
                  <a:pt x="641843" y="644272"/>
                </a:cubicBezTo>
                <a:cubicBezTo>
                  <a:pt x="646909" y="655005"/>
                  <a:pt x="654442" y="666304"/>
                  <a:pt x="664441" y="678170"/>
                </a:cubicBezTo>
                <a:cubicBezTo>
                  <a:pt x="642176" y="689236"/>
                  <a:pt x="625444" y="702268"/>
                  <a:pt x="614244" y="717268"/>
                </a:cubicBezTo>
                <a:cubicBezTo>
                  <a:pt x="603045" y="732267"/>
                  <a:pt x="597445" y="749166"/>
                  <a:pt x="597445" y="767964"/>
                </a:cubicBezTo>
                <a:cubicBezTo>
                  <a:pt x="597445" y="788630"/>
                  <a:pt x="604578" y="806895"/>
                  <a:pt x="618844" y="822761"/>
                </a:cubicBezTo>
                <a:cubicBezTo>
                  <a:pt x="637243" y="843293"/>
                  <a:pt x="664708" y="853559"/>
                  <a:pt x="701239" y="853559"/>
                </a:cubicBezTo>
                <a:cubicBezTo>
                  <a:pt x="719638" y="853559"/>
                  <a:pt x="735504" y="851026"/>
                  <a:pt x="748836" y="845960"/>
                </a:cubicBezTo>
                <a:cubicBezTo>
                  <a:pt x="762169" y="840893"/>
                  <a:pt x="774768" y="833027"/>
                  <a:pt x="786634" y="822361"/>
                </a:cubicBezTo>
                <a:cubicBezTo>
                  <a:pt x="801966" y="836627"/>
                  <a:pt x="817965" y="847826"/>
                  <a:pt x="834631" y="855959"/>
                </a:cubicBezTo>
                <a:lnTo>
                  <a:pt x="868629" y="812562"/>
                </a:lnTo>
                <a:cubicBezTo>
                  <a:pt x="863962" y="810295"/>
                  <a:pt x="856663" y="805662"/>
                  <a:pt x="846730" y="798663"/>
                </a:cubicBezTo>
                <a:cubicBezTo>
                  <a:pt x="836798" y="791663"/>
                  <a:pt x="828698" y="785230"/>
                  <a:pt x="822432" y="779364"/>
                </a:cubicBezTo>
                <a:cubicBezTo>
                  <a:pt x="826698" y="773764"/>
                  <a:pt x="830698" y="766798"/>
                  <a:pt x="834431" y="758465"/>
                </a:cubicBezTo>
                <a:cubicBezTo>
                  <a:pt x="838164" y="750132"/>
                  <a:pt x="842564" y="736966"/>
                  <a:pt x="847630" y="718967"/>
                </a:cubicBezTo>
                <a:lnTo>
                  <a:pt x="796833" y="707368"/>
                </a:lnTo>
                <a:cubicBezTo>
                  <a:pt x="793367" y="721101"/>
                  <a:pt x="789234" y="732233"/>
                  <a:pt x="784434" y="740766"/>
                </a:cubicBezTo>
                <a:lnTo>
                  <a:pt x="743637" y="686969"/>
                </a:lnTo>
                <a:cubicBezTo>
                  <a:pt x="765102" y="673504"/>
                  <a:pt x="779368" y="661438"/>
                  <a:pt x="786434" y="650772"/>
                </a:cubicBezTo>
                <a:cubicBezTo>
                  <a:pt x="793500" y="640106"/>
                  <a:pt x="797033" y="628840"/>
                  <a:pt x="797033" y="616974"/>
                </a:cubicBezTo>
                <a:cubicBezTo>
                  <a:pt x="797033" y="598308"/>
                  <a:pt x="789900" y="582509"/>
                  <a:pt x="775635" y="569577"/>
                </a:cubicBezTo>
                <a:cubicBezTo>
                  <a:pt x="761369" y="556644"/>
                  <a:pt x="741570" y="550178"/>
                  <a:pt x="716238" y="550178"/>
                </a:cubicBezTo>
                <a:close/>
                <a:moveTo>
                  <a:pt x="744362" y="0"/>
                </a:moveTo>
                <a:cubicBezTo>
                  <a:pt x="1155462" y="0"/>
                  <a:pt x="1488724" y="310315"/>
                  <a:pt x="1488724" y="693108"/>
                </a:cubicBezTo>
                <a:cubicBezTo>
                  <a:pt x="1488724" y="1075901"/>
                  <a:pt x="1155462" y="1386216"/>
                  <a:pt x="744362" y="1386216"/>
                </a:cubicBezTo>
                <a:cubicBezTo>
                  <a:pt x="333262" y="1386216"/>
                  <a:pt x="0" y="1075901"/>
                  <a:pt x="0" y="693108"/>
                </a:cubicBezTo>
                <a:cubicBezTo>
                  <a:pt x="0" y="310315"/>
                  <a:pt x="333262" y="0"/>
                  <a:pt x="744362" y="0"/>
                </a:cubicBezTo>
                <a:close/>
              </a:path>
            </a:pathLst>
          </a:custGeom>
          <a:ln w="190500" cap="rnd">
            <a:noFill/>
            <a:prstDash val="solid"/>
          </a:ln>
          <a:effectLst>
            <a:outerShdw sx="1000" sy="1000" algn="bl" rotWithShape="0">
              <a:srgbClr val="000000"/>
            </a:outerShdw>
          </a:effectLst>
          <a:extLst>
            <a:ext uri="{909E8E84-426E-40DD-AFC4-6F175D3DCCD1}">
              <a14:hiddenFill xmlns:a14="http://schemas.microsoft.com/office/drawing/2010/main">
                <a:solidFill>
                  <a:srgbClr val="FFFFFF"/>
                </a:solidFill>
              </a14:hiddenFill>
            </a:ext>
          </a:extLst>
        </p:spPr>
      </p:pic>
      <p:sp>
        <p:nvSpPr>
          <p:cNvPr id="2" name="Content Placeholder 2">
            <a:extLst>
              <a:ext uri="{FF2B5EF4-FFF2-40B4-BE49-F238E27FC236}">
                <a16:creationId xmlns:a16="http://schemas.microsoft.com/office/drawing/2014/main" id="{19534F43-174B-2CC8-F310-2C1D0B4ADD88}"/>
              </a:ext>
            </a:extLst>
          </p:cNvPr>
          <p:cNvSpPr txBox="1">
            <a:spLocks/>
          </p:cNvSpPr>
          <p:nvPr/>
        </p:nvSpPr>
        <p:spPr>
          <a:xfrm>
            <a:off x="2368867" y="842393"/>
            <a:ext cx="5354268" cy="495836"/>
          </a:xfrm>
          <a:prstGeom prst="rect">
            <a:avLst/>
          </a:prstGeom>
          <a:noFill/>
        </p:spPr>
        <p:txBody>
          <a:bodyPr lIns="12960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097280">
              <a:lnSpc>
                <a:spcPct val="100000"/>
              </a:lnSpc>
              <a:spcBef>
                <a:spcPts val="1200"/>
              </a:spcBef>
              <a:spcAft>
                <a:spcPts val="960"/>
              </a:spcAft>
              <a:buNone/>
              <a:defRPr/>
            </a:pPr>
            <a:r>
              <a:rPr lang="en-GB" b="1" dirty="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What's making a difference?</a:t>
            </a:r>
            <a:endParaRPr lang="en-GB" dirty="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25431704"/>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DAEEC9-3A55-66DF-AAB0-34F842C807FE}"/>
            </a:ext>
          </a:extLst>
        </p:cNvPr>
        <p:cNvGrpSpPr/>
        <p:nvPr/>
      </p:nvGrpSpPr>
      <p:grpSpPr>
        <a:xfrm>
          <a:off x="0" y="0"/>
          <a:ext cx="0" cy="0"/>
          <a:chOff x="0" y="0"/>
          <a:chExt cx="0" cy="0"/>
        </a:xfrm>
      </p:grpSpPr>
      <p:pic>
        <p:nvPicPr>
          <p:cNvPr id="22" name="Picture 21" descr="Breaking Barriers Innovations">
            <a:extLst>
              <a:ext uri="{FF2B5EF4-FFF2-40B4-BE49-F238E27FC236}">
                <a16:creationId xmlns:a16="http://schemas.microsoft.com/office/drawing/2014/main" id="{780187A1-F238-92F2-312D-C183DF15C889}"/>
              </a:ext>
            </a:extLst>
          </p:cNvPr>
          <p:cNvPicPr>
            <a:picLocks noChangeAspect="1" noChangeArrowheads="1"/>
          </p:cNvPicPr>
          <p:nvPr/>
        </p:nvPicPr>
        <p:blipFill>
          <a:blip r:embed="rId3" cstate="email">
            <a:duotone>
              <a:prstClr val="black"/>
              <a:schemeClr val="bg1">
                <a:tint val="45000"/>
                <a:satMod val="400000"/>
              </a:schemeClr>
            </a:duotone>
            <a:extLst>
              <a:ext uri="{BEBA8EAE-BF5A-486C-A8C5-ECC9F3942E4B}">
                <a14:imgProps xmlns:a14="http://schemas.microsoft.com/office/drawing/2010/main">
                  <a14:imgLayer r:embed="rId4">
                    <a14:imgEffect>
                      <a14:sharpenSoften amount="58000"/>
                    </a14:imgEffect>
                    <a14:imgEffect>
                      <a14:brightnessContrast bright="100000" contrast="100000"/>
                    </a14:imgEffect>
                  </a14:imgLayer>
                </a14:imgProps>
              </a:ext>
              <a:ext uri="{28A0092B-C50C-407E-A947-70E740481C1C}">
                <a14:useLocalDpi xmlns:a14="http://schemas.microsoft.com/office/drawing/2010/main"/>
              </a:ext>
            </a:extLst>
          </a:blip>
          <a:srcRect/>
          <a:stretch>
            <a:fillRect/>
          </a:stretch>
        </p:blipFill>
        <p:spPr bwMode="auto">
          <a:xfrm>
            <a:off x="10854199" y="95701"/>
            <a:ext cx="1344606" cy="1093613"/>
          </a:xfrm>
          <a:prstGeom prst="rect">
            <a:avLst/>
          </a:prstGeom>
          <a:noFill/>
          <a:extLst>
            <a:ext uri="{909E8E84-426E-40DD-AFC4-6F175D3DCCD1}">
              <a14:hiddenFill xmlns:a14="http://schemas.microsoft.com/office/drawing/2010/main">
                <a:solidFill>
                  <a:srgbClr val="FFFFFF"/>
                </a:solidFill>
              </a14:hiddenFill>
            </a:ext>
          </a:extLst>
        </p:spPr>
      </p:pic>
      <p:grpSp>
        <p:nvGrpSpPr>
          <p:cNvPr id="28" name="Group 27">
            <a:extLst>
              <a:ext uri="{FF2B5EF4-FFF2-40B4-BE49-F238E27FC236}">
                <a16:creationId xmlns:a16="http://schemas.microsoft.com/office/drawing/2014/main" id="{A82BAFE1-7B28-7499-6C26-5D08BE6E4D8D}"/>
              </a:ext>
            </a:extLst>
          </p:cNvPr>
          <p:cNvGrpSpPr/>
          <p:nvPr/>
        </p:nvGrpSpPr>
        <p:grpSpPr>
          <a:xfrm>
            <a:off x="2419870" y="3187242"/>
            <a:ext cx="9454629" cy="3449300"/>
            <a:chOff x="311675" y="2657603"/>
            <a:chExt cx="14187522" cy="5407403"/>
          </a:xfrm>
        </p:grpSpPr>
        <p:sp>
          <p:nvSpPr>
            <p:cNvPr id="25" name="Rounded Rectangle 24">
              <a:extLst>
                <a:ext uri="{FF2B5EF4-FFF2-40B4-BE49-F238E27FC236}">
                  <a16:creationId xmlns:a16="http://schemas.microsoft.com/office/drawing/2014/main" id="{AC948761-11CC-F289-79F5-4909834A8B64}"/>
                </a:ext>
              </a:extLst>
            </p:cNvPr>
            <p:cNvSpPr/>
            <p:nvPr/>
          </p:nvSpPr>
          <p:spPr>
            <a:xfrm>
              <a:off x="311675" y="2657603"/>
              <a:ext cx="14187522" cy="5407403"/>
            </a:xfrm>
            <a:prstGeom prst="roundRect">
              <a:avLst>
                <a:gd name="adj" fmla="val 0"/>
              </a:avLst>
            </a:prstGeom>
            <a:solidFill>
              <a:srgbClr val="CA2E2E"/>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wrap="square" lIns="129600" tIns="172800" rIns="86400" rtlCol="0" anchor="t" anchorCtr="0"/>
            <a:lstStyle/>
            <a:p>
              <a:pPr defTabSz="1097280">
                <a:defRPr/>
              </a:pPr>
              <a:r>
                <a:rPr lang="en-US" sz="3600" b="1" i="1">
                  <a:solidFill>
                    <a:prstClr val="white"/>
                  </a:solidFill>
                  <a:latin typeface="Arial" panose="020B0604020202020204" pitchFamily="34" charset="0"/>
                  <a:cs typeface="Arial" panose="020B0604020202020204" pitchFamily="34" charset="0"/>
                </a:rPr>
                <a:t>Outcome:</a:t>
              </a:r>
            </a:p>
            <a:p>
              <a:pPr defTabSz="1097280">
                <a:defRPr/>
              </a:pPr>
              <a:endParaRPr lang="en-US" sz="5760" b="1">
                <a:solidFill>
                  <a:prstClr val="white"/>
                </a:solidFill>
                <a:latin typeface="Arial" panose="020B0604020202020204" pitchFamily="34" charset="0"/>
                <a:cs typeface="Arial" panose="020B0604020202020204" pitchFamily="34" charset="0"/>
              </a:endParaRPr>
            </a:p>
            <a:p>
              <a:pPr defTabSz="1097280">
                <a:defRPr/>
              </a:pPr>
              <a:endParaRPr lang="en-US" sz="5760" b="1" u="sng">
                <a:solidFill>
                  <a:prstClr val="white"/>
                </a:solidFill>
                <a:latin typeface="Arial" panose="020B0604020202020204" pitchFamily="34" charset="0"/>
                <a:cs typeface="Arial" panose="020B0604020202020204" pitchFamily="34" charset="0"/>
              </a:endParaRPr>
            </a:p>
          </p:txBody>
        </p:sp>
        <p:pic>
          <p:nvPicPr>
            <p:cNvPr id="26" name="Picture 25">
              <a:extLst>
                <a:ext uri="{FF2B5EF4-FFF2-40B4-BE49-F238E27FC236}">
                  <a16:creationId xmlns:a16="http://schemas.microsoft.com/office/drawing/2014/main" id="{A9B11B0F-F02F-22BF-F6C3-EA901E83FE48}"/>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964654" y="2743966"/>
              <a:ext cx="10344806" cy="5214972"/>
            </a:xfrm>
            <a:prstGeom prst="rect">
              <a:avLst/>
            </a:prstGeom>
          </p:spPr>
        </p:pic>
      </p:grpSp>
      <p:sp>
        <p:nvSpPr>
          <p:cNvPr id="32" name="Text 0">
            <a:extLst>
              <a:ext uri="{FF2B5EF4-FFF2-40B4-BE49-F238E27FC236}">
                <a16:creationId xmlns:a16="http://schemas.microsoft.com/office/drawing/2014/main" id="{6E39F924-E41C-610D-B017-57D225A6801A}"/>
              </a:ext>
            </a:extLst>
          </p:cNvPr>
          <p:cNvSpPr/>
          <p:nvPr/>
        </p:nvSpPr>
        <p:spPr>
          <a:xfrm>
            <a:off x="2368867" y="339707"/>
            <a:ext cx="8326973" cy="714878"/>
          </a:xfrm>
          <a:prstGeom prst="rect">
            <a:avLst/>
          </a:prstGeom>
          <a:noFill/>
          <a:ln/>
        </p:spPr>
        <p:txBody>
          <a:bodyPr wrap="square" lIns="120000" tIns="0" rIns="0" bIns="0" rtlCol="0" anchor="t"/>
          <a:lstStyle/>
          <a:p>
            <a:pPr defTabSz="761970">
              <a:lnSpc>
                <a:spcPts val="4625"/>
              </a:lnSpc>
            </a:pPr>
            <a:r>
              <a:rPr lang="en-US" sz="3600" b="1">
                <a:solidFill>
                  <a:prstClr val="white"/>
                </a:solidFill>
                <a:latin typeface="Arial" panose="020B0604020202020204" pitchFamily="34" charset="0"/>
                <a:ea typeface="Poppins Light" pitchFamily="34" charset="-122"/>
                <a:cs typeface="Arial" panose="020B0604020202020204" pitchFamily="34" charset="0"/>
              </a:rPr>
              <a:t>Case Study Focus</a:t>
            </a:r>
            <a:endParaRPr lang="en-US" sz="3600" b="1">
              <a:solidFill>
                <a:prstClr val="white"/>
              </a:solidFill>
              <a:latin typeface="Arial" panose="020B0604020202020204" pitchFamily="34" charset="0"/>
              <a:cs typeface="Arial" panose="020B0604020202020204" pitchFamily="34" charset="0"/>
            </a:endParaRPr>
          </a:p>
        </p:txBody>
      </p:sp>
      <p:grpSp>
        <p:nvGrpSpPr>
          <p:cNvPr id="34" name="Group 33">
            <a:extLst>
              <a:ext uri="{FF2B5EF4-FFF2-40B4-BE49-F238E27FC236}">
                <a16:creationId xmlns:a16="http://schemas.microsoft.com/office/drawing/2014/main" id="{3B46DC4B-4F79-62E5-0F51-FBF135899319}"/>
              </a:ext>
            </a:extLst>
          </p:cNvPr>
          <p:cNvGrpSpPr/>
          <p:nvPr/>
        </p:nvGrpSpPr>
        <p:grpSpPr>
          <a:xfrm>
            <a:off x="-1295521" y="1307391"/>
            <a:ext cx="1068059" cy="1022154"/>
            <a:chOff x="171472" y="1555617"/>
            <a:chExt cx="1281671" cy="1226585"/>
          </a:xfrm>
        </p:grpSpPr>
        <p:sp>
          <p:nvSpPr>
            <p:cNvPr id="35" name="Oval 34">
              <a:extLst>
                <a:ext uri="{FF2B5EF4-FFF2-40B4-BE49-F238E27FC236}">
                  <a16:creationId xmlns:a16="http://schemas.microsoft.com/office/drawing/2014/main" id="{8E16595F-B84B-C43A-40AE-F0249C0ADC88}"/>
                </a:ext>
              </a:extLst>
            </p:cNvPr>
            <p:cNvSpPr/>
            <p:nvPr/>
          </p:nvSpPr>
          <p:spPr>
            <a:xfrm>
              <a:off x="234673" y="1644119"/>
              <a:ext cx="1155267" cy="1049580"/>
            </a:xfrm>
            <a:prstGeom prst="ellipse">
              <a:avLst/>
            </a:prstGeom>
            <a:solidFill>
              <a:schemeClr val="bg1"/>
            </a:solidFill>
            <a:ln w="539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sz="1500">
                <a:solidFill>
                  <a:prstClr val="white"/>
                </a:solidFill>
                <a:latin typeface="Calibri" panose="020F0502020204030204"/>
              </a:endParaRPr>
            </a:p>
          </p:txBody>
        </p:sp>
        <p:pic>
          <p:nvPicPr>
            <p:cNvPr id="36" name="Picture 35">
              <a:extLst>
                <a:ext uri="{FF2B5EF4-FFF2-40B4-BE49-F238E27FC236}">
                  <a16:creationId xmlns:a16="http://schemas.microsoft.com/office/drawing/2014/main" id="{07581A76-63A3-C4FA-81CD-FB784FFD9473}"/>
                </a:ext>
              </a:extLst>
            </p:cNvPr>
            <p:cNvPicPr>
              <a:picLocks noChangeAspect="1"/>
            </p:cNvPicPr>
            <p:nvPr/>
          </p:nvPicPr>
          <p:blipFill>
            <a:blip r:embed="rId6" cstate="email">
              <a:alphaModFix amt="85000"/>
              <a:duotone>
                <a:prstClr val="black"/>
                <a:srgbClr val="FFC000">
                  <a:tint val="45000"/>
                  <a:satMod val="400000"/>
                </a:srgbClr>
              </a:duotone>
              <a:extLst>
                <a:ext uri="{28A0092B-C50C-407E-A947-70E740481C1C}">
                  <a14:useLocalDpi xmlns:a14="http://schemas.microsoft.com/office/drawing/2010/main"/>
                </a:ext>
              </a:extLst>
            </a:blip>
            <a:srcRect/>
            <a:stretch>
              <a:fillRect/>
            </a:stretch>
          </p:blipFill>
          <p:spPr>
            <a:xfrm>
              <a:off x="171472" y="1555617"/>
              <a:ext cx="1281671" cy="1226585"/>
            </a:xfrm>
            <a:custGeom>
              <a:avLst/>
              <a:gdLst/>
              <a:ahLst/>
              <a:cxnLst/>
              <a:rect l="l" t="t" r="r" b="b"/>
              <a:pathLst>
                <a:path w="1486412" h="1422526">
                  <a:moveTo>
                    <a:pt x="491851" y="655834"/>
                  </a:moveTo>
                  <a:lnTo>
                    <a:pt x="491851" y="868221"/>
                  </a:lnTo>
                  <a:lnTo>
                    <a:pt x="548048" y="868221"/>
                  </a:lnTo>
                  <a:lnTo>
                    <a:pt x="548048" y="655834"/>
                  </a:lnTo>
                  <a:close/>
                  <a:moveTo>
                    <a:pt x="1159797" y="651034"/>
                  </a:moveTo>
                  <a:cubicBezTo>
                    <a:pt x="1129265" y="651034"/>
                    <a:pt x="1106733" y="657300"/>
                    <a:pt x="1092201" y="669833"/>
                  </a:cubicBezTo>
                  <a:cubicBezTo>
                    <a:pt x="1077668" y="682365"/>
                    <a:pt x="1070402" y="697831"/>
                    <a:pt x="1070402" y="716230"/>
                  </a:cubicBezTo>
                  <a:cubicBezTo>
                    <a:pt x="1070402" y="736629"/>
                    <a:pt x="1078802" y="752561"/>
                    <a:pt x="1095601" y="764027"/>
                  </a:cubicBezTo>
                  <a:cubicBezTo>
                    <a:pt x="1107733" y="772293"/>
                    <a:pt x="1136465" y="781426"/>
                    <a:pt x="1181795" y="791425"/>
                  </a:cubicBezTo>
                  <a:cubicBezTo>
                    <a:pt x="1191528" y="793692"/>
                    <a:pt x="1197794" y="796158"/>
                    <a:pt x="1200594" y="798825"/>
                  </a:cubicBezTo>
                  <a:cubicBezTo>
                    <a:pt x="1203261" y="801625"/>
                    <a:pt x="1204594" y="805158"/>
                    <a:pt x="1204594" y="809424"/>
                  </a:cubicBezTo>
                  <a:cubicBezTo>
                    <a:pt x="1204594" y="815691"/>
                    <a:pt x="1202127" y="820690"/>
                    <a:pt x="1197194" y="824423"/>
                  </a:cubicBezTo>
                  <a:cubicBezTo>
                    <a:pt x="1189861" y="829756"/>
                    <a:pt x="1178929" y="832423"/>
                    <a:pt x="1164396" y="832423"/>
                  </a:cubicBezTo>
                  <a:cubicBezTo>
                    <a:pt x="1151197" y="832423"/>
                    <a:pt x="1140931" y="829590"/>
                    <a:pt x="1133598" y="823923"/>
                  </a:cubicBezTo>
                  <a:cubicBezTo>
                    <a:pt x="1126265" y="818257"/>
                    <a:pt x="1121399" y="809958"/>
                    <a:pt x="1118999" y="799025"/>
                  </a:cubicBezTo>
                  <a:lnTo>
                    <a:pt x="1062603" y="807624"/>
                  </a:lnTo>
                  <a:cubicBezTo>
                    <a:pt x="1067802" y="827756"/>
                    <a:pt x="1078835" y="843689"/>
                    <a:pt x="1095701" y="855421"/>
                  </a:cubicBezTo>
                  <a:cubicBezTo>
                    <a:pt x="1112566" y="867154"/>
                    <a:pt x="1135465" y="873020"/>
                    <a:pt x="1164396" y="873020"/>
                  </a:cubicBezTo>
                  <a:cubicBezTo>
                    <a:pt x="1196261" y="873020"/>
                    <a:pt x="1220326" y="866021"/>
                    <a:pt x="1236592" y="852022"/>
                  </a:cubicBezTo>
                  <a:cubicBezTo>
                    <a:pt x="1252858" y="838023"/>
                    <a:pt x="1260991" y="821290"/>
                    <a:pt x="1260991" y="801825"/>
                  </a:cubicBezTo>
                  <a:cubicBezTo>
                    <a:pt x="1260991" y="783959"/>
                    <a:pt x="1255124" y="770027"/>
                    <a:pt x="1243392" y="760027"/>
                  </a:cubicBezTo>
                  <a:cubicBezTo>
                    <a:pt x="1231526" y="750161"/>
                    <a:pt x="1210627" y="741828"/>
                    <a:pt x="1180695" y="735029"/>
                  </a:cubicBezTo>
                  <a:cubicBezTo>
                    <a:pt x="1150764" y="728229"/>
                    <a:pt x="1133265" y="722963"/>
                    <a:pt x="1128199" y="719230"/>
                  </a:cubicBezTo>
                  <a:cubicBezTo>
                    <a:pt x="1124465" y="716430"/>
                    <a:pt x="1122599" y="713030"/>
                    <a:pt x="1122599" y="709030"/>
                  </a:cubicBezTo>
                  <a:cubicBezTo>
                    <a:pt x="1122599" y="704364"/>
                    <a:pt x="1124732" y="700564"/>
                    <a:pt x="1128999" y="697631"/>
                  </a:cubicBezTo>
                  <a:cubicBezTo>
                    <a:pt x="1135398" y="693498"/>
                    <a:pt x="1145998" y="691431"/>
                    <a:pt x="1160797" y="691431"/>
                  </a:cubicBezTo>
                  <a:cubicBezTo>
                    <a:pt x="1172529" y="691431"/>
                    <a:pt x="1181562" y="693631"/>
                    <a:pt x="1187895" y="698031"/>
                  </a:cubicBezTo>
                  <a:cubicBezTo>
                    <a:pt x="1194228" y="702431"/>
                    <a:pt x="1198528" y="708764"/>
                    <a:pt x="1200794" y="717030"/>
                  </a:cubicBezTo>
                  <a:lnTo>
                    <a:pt x="1253791" y="707230"/>
                  </a:lnTo>
                  <a:cubicBezTo>
                    <a:pt x="1248458" y="688698"/>
                    <a:pt x="1238725" y="674699"/>
                    <a:pt x="1224593" y="665233"/>
                  </a:cubicBezTo>
                  <a:cubicBezTo>
                    <a:pt x="1210460" y="655767"/>
                    <a:pt x="1188862" y="651034"/>
                    <a:pt x="1159797" y="651034"/>
                  </a:cubicBezTo>
                  <a:close/>
                  <a:moveTo>
                    <a:pt x="944396" y="651034"/>
                  </a:moveTo>
                  <a:cubicBezTo>
                    <a:pt x="912798" y="651034"/>
                    <a:pt x="887733" y="660800"/>
                    <a:pt x="869200" y="680332"/>
                  </a:cubicBezTo>
                  <a:cubicBezTo>
                    <a:pt x="850668" y="699864"/>
                    <a:pt x="841402" y="727163"/>
                    <a:pt x="841402" y="762227"/>
                  </a:cubicBezTo>
                  <a:cubicBezTo>
                    <a:pt x="841402" y="796892"/>
                    <a:pt x="850635" y="824023"/>
                    <a:pt x="869100" y="843622"/>
                  </a:cubicBezTo>
                  <a:cubicBezTo>
                    <a:pt x="887566" y="863221"/>
                    <a:pt x="912331" y="873020"/>
                    <a:pt x="943396" y="873020"/>
                  </a:cubicBezTo>
                  <a:cubicBezTo>
                    <a:pt x="970728" y="873020"/>
                    <a:pt x="992526" y="866554"/>
                    <a:pt x="1008792" y="853622"/>
                  </a:cubicBezTo>
                  <a:cubicBezTo>
                    <a:pt x="1025057" y="840689"/>
                    <a:pt x="1036057" y="821557"/>
                    <a:pt x="1041790" y="796225"/>
                  </a:cubicBezTo>
                  <a:lnTo>
                    <a:pt x="986593" y="786826"/>
                  </a:lnTo>
                  <a:cubicBezTo>
                    <a:pt x="983793" y="801625"/>
                    <a:pt x="978994" y="812057"/>
                    <a:pt x="972194" y="818124"/>
                  </a:cubicBezTo>
                  <a:cubicBezTo>
                    <a:pt x="965395" y="824190"/>
                    <a:pt x="956662" y="827223"/>
                    <a:pt x="945996" y="827223"/>
                  </a:cubicBezTo>
                  <a:cubicBezTo>
                    <a:pt x="931730" y="827223"/>
                    <a:pt x="920364" y="822023"/>
                    <a:pt x="911898" y="811624"/>
                  </a:cubicBezTo>
                  <a:cubicBezTo>
                    <a:pt x="903432" y="801225"/>
                    <a:pt x="899199" y="783426"/>
                    <a:pt x="899199" y="758227"/>
                  </a:cubicBezTo>
                  <a:cubicBezTo>
                    <a:pt x="899199" y="735562"/>
                    <a:pt x="903365" y="719396"/>
                    <a:pt x="911698" y="709730"/>
                  </a:cubicBezTo>
                  <a:cubicBezTo>
                    <a:pt x="920031" y="700064"/>
                    <a:pt x="931197" y="695231"/>
                    <a:pt x="945196" y="695231"/>
                  </a:cubicBezTo>
                  <a:cubicBezTo>
                    <a:pt x="955728" y="695231"/>
                    <a:pt x="964295" y="698031"/>
                    <a:pt x="970894" y="703631"/>
                  </a:cubicBezTo>
                  <a:cubicBezTo>
                    <a:pt x="977494" y="709230"/>
                    <a:pt x="981727" y="717563"/>
                    <a:pt x="983593" y="728629"/>
                  </a:cubicBezTo>
                  <a:lnTo>
                    <a:pt x="1038990" y="718630"/>
                  </a:lnTo>
                  <a:cubicBezTo>
                    <a:pt x="1032324" y="695831"/>
                    <a:pt x="1021358" y="678866"/>
                    <a:pt x="1006092" y="667733"/>
                  </a:cubicBezTo>
                  <a:cubicBezTo>
                    <a:pt x="990826" y="656600"/>
                    <a:pt x="970261" y="651034"/>
                    <a:pt x="944396" y="651034"/>
                  </a:cubicBezTo>
                  <a:close/>
                  <a:moveTo>
                    <a:pt x="727944" y="651034"/>
                  </a:moveTo>
                  <a:cubicBezTo>
                    <a:pt x="699812" y="651034"/>
                    <a:pt x="676480" y="663033"/>
                    <a:pt x="657948" y="687032"/>
                  </a:cubicBezTo>
                  <a:lnTo>
                    <a:pt x="657948" y="655834"/>
                  </a:lnTo>
                  <a:lnTo>
                    <a:pt x="605751" y="655834"/>
                  </a:lnTo>
                  <a:lnTo>
                    <a:pt x="605751" y="868221"/>
                  </a:lnTo>
                  <a:lnTo>
                    <a:pt x="661948" y="868221"/>
                  </a:lnTo>
                  <a:lnTo>
                    <a:pt x="661948" y="772027"/>
                  </a:lnTo>
                  <a:cubicBezTo>
                    <a:pt x="661948" y="748295"/>
                    <a:pt x="663381" y="732029"/>
                    <a:pt x="666248" y="723229"/>
                  </a:cubicBezTo>
                  <a:cubicBezTo>
                    <a:pt x="669114" y="714430"/>
                    <a:pt x="674414" y="707364"/>
                    <a:pt x="682147" y="702031"/>
                  </a:cubicBezTo>
                  <a:cubicBezTo>
                    <a:pt x="689880" y="696698"/>
                    <a:pt x="698612" y="694031"/>
                    <a:pt x="708345" y="694031"/>
                  </a:cubicBezTo>
                  <a:cubicBezTo>
                    <a:pt x="715945" y="694031"/>
                    <a:pt x="722444" y="695898"/>
                    <a:pt x="727844" y="699631"/>
                  </a:cubicBezTo>
                  <a:cubicBezTo>
                    <a:pt x="733244" y="703364"/>
                    <a:pt x="737143" y="708597"/>
                    <a:pt x="739543" y="715330"/>
                  </a:cubicBezTo>
                  <a:cubicBezTo>
                    <a:pt x="741943" y="722063"/>
                    <a:pt x="743143" y="736895"/>
                    <a:pt x="743143" y="759827"/>
                  </a:cubicBezTo>
                  <a:lnTo>
                    <a:pt x="743143" y="868221"/>
                  </a:lnTo>
                  <a:lnTo>
                    <a:pt x="799340" y="868221"/>
                  </a:lnTo>
                  <a:lnTo>
                    <a:pt x="799340" y="736229"/>
                  </a:lnTo>
                  <a:cubicBezTo>
                    <a:pt x="799340" y="719830"/>
                    <a:pt x="798306" y="707230"/>
                    <a:pt x="796240" y="698431"/>
                  </a:cubicBezTo>
                  <a:cubicBezTo>
                    <a:pt x="794173" y="689632"/>
                    <a:pt x="790507" y="681765"/>
                    <a:pt x="785240" y="674832"/>
                  </a:cubicBezTo>
                  <a:cubicBezTo>
                    <a:pt x="779974" y="667900"/>
                    <a:pt x="772208" y="662200"/>
                    <a:pt x="761942" y="657733"/>
                  </a:cubicBezTo>
                  <a:cubicBezTo>
                    <a:pt x="751676" y="653267"/>
                    <a:pt x="740343" y="651034"/>
                    <a:pt x="727944" y="651034"/>
                  </a:cubicBezTo>
                  <a:close/>
                  <a:moveTo>
                    <a:pt x="246201" y="577438"/>
                  </a:moveTo>
                  <a:lnTo>
                    <a:pt x="246201" y="868221"/>
                  </a:lnTo>
                  <a:lnTo>
                    <a:pt x="452589" y="868221"/>
                  </a:lnTo>
                  <a:lnTo>
                    <a:pt x="452589" y="818824"/>
                  </a:lnTo>
                  <a:lnTo>
                    <a:pt x="305398" y="818824"/>
                  </a:lnTo>
                  <a:lnTo>
                    <a:pt x="305398" y="577438"/>
                  </a:lnTo>
                  <a:close/>
                  <a:moveTo>
                    <a:pt x="491851" y="575039"/>
                  </a:moveTo>
                  <a:lnTo>
                    <a:pt x="491851" y="627035"/>
                  </a:lnTo>
                  <a:lnTo>
                    <a:pt x="548048" y="627035"/>
                  </a:lnTo>
                  <a:lnTo>
                    <a:pt x="548048" y="575039"/>
                  </a:lnTo>
                  <a:close/>
                  <a:moveTo>
                    <a:pt x="743206" y="0"/>
                  </a:moveTo>
                  <a:cubicBezTo>
                    <a:pt x="1153667" y="0"/>
                    <a:pt x="1486412" y="318443"/>
                    <a:pt x="1486412" y="711263"/>
                  </a:cubicBezTo>
                  <a:cubicBezTo>
                    <a:pt x="1486412" y="1104083"/>
                    <a:pt x="1153667" y="1422526"/>
                    <a:pt x="743206" y="1422526"/>
                  </a:cubicBezTo>
                  <a:cubicBezTo>
                    <a:pt x="332745" y="1422526"/>
                    <a:pt x="0" y="1104083"/>
                    <a:pt x="0" y="711263"/>
                  </a:cubicBezTo>
                  <a:cubicBezTo>
                    <a:pt x="0" y="318443"/>
                    <a:pt x="332745" y="0"/>
                    <a:pt x="743206" y="0"/>
                  </a:cubicBezTo>
                  <a:close/>
                </a:path>
              </a:pathLst>
            </a:custGeom>
            <a:ln w="53975" cap="rnd">
              <a:solidFill>
                <a:schemeClr val="bg1"/>
              </a:solidFill>
              <a:prstDash val="solid"/>
            </a:ln>
            <a:effectLst>
              <a:outerShdw blurRad="127000" sx="1000" sy="1000" algn="bl" rotWithShape="0">
                <a:srgbClr val="000000"/>
              </a:outerShdw>
            </a:effectLst>
          </p:spPr>
        </p:pic>
      </p:grpSp>
      <p:grpSp>
        <p:nvGrpSpPr>
          <p:cNvPr id="37" name="Group 36">
            <a:extLst>
              <a:ext uri="{FF2B5EF4-FFF2-40B4-BE49-F238E27FC236}">
                <a16:creationId xmlns:a16="http://schemas.microsoft.com/office/drawing/2014/main" id="{49ABC75F-0E49-9845-5998-EC1C4319C9B6}"/>
              </a:ext>
            </a:extLst>
          </p:cNvPr>
          <p:cNvGrpSpPr/>
          <p:nvPr/>
        </p:nvGrpSpPr>
        <p:grpSpPr>
          <a:xfrm>
            <a:off x="946544" y="2413410"/>
            <a:ext cx="1060374" cy="1024070"/>
            <a:chOff x="169335" y="2882840"/>
            <a:chExt cx="1272449" cy="1228884"/>
          </a:xfrm>
        </p:grpSpPr>
        <p:sp>
          <p:nvSpPr>
            <p:cNvPr id="38" name="Oval 37">
              <a:extLst>
                <a:ext uri="{FF2B5EF4-FFF2-40B4-BE49-F238E27FC236}">
                  <a16:creationId xmlns:a16="http://schemas.microsoft.com/office/drawing/2014/main" id="{C6BCCD97-30EA-611B-BE89-06B5D86FCC08}"/>
                </a:ext>
              </a:extLst>
            </p:cNvPr>
            <p:cNvSpPr/>
            <p:nvPr/>
          </p:nvSpPr>
          <p:spPr>
            <a:xfrm>
              <a:off x="234673" y="2983064"/>
              <a:ext cx="1155267" cy="1049580"/>
            </a:xfrm>
            <a:prstGeom prst="ellipse">
              <a:avLst/>
            </a:prstGeom>
            <a:solidFill>
              <a:schemeClr val="bg1"/>
            </a:solidFill>
            <a:ln w="539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sz="1500">
                <a:solidFill>
                  <a:prstClr val="white"/>
                </a:solidFill>
                <a:latin typeface="Calibri" panose="020F0502020204030204"/>
              </a:endParaRPr>
            </a:p>
          </p:txBody>
        </p:sp>
        <p:pic>
          <p:nvPicPr>
            <p:cNvPr id="39" name="Picture 38">
              <a:extLst>
                <a:ext uri="{FF2B5EF4-FFF2-40B4-BE49-F238E27FC236}">
                  <a16:creationId xmlns:a16="http://schemas.microsoft.com/office/drawing/2014/main" id="{641195D6-1EC3-5B6F-4418-6007D29ABDB5}"/>
                </a:ext>
              </a:extLst>
            </p:cNvPr>
            <p:cNvPicPr>
              <a:picLocks noChangeAspect="1"/>
            </p:cNvPicPr>
            <p:nvPr/>
          </p:nvPicPr>
          <p:blipFill>
            <a:blip r:embed="rId7" cstate="email">
              <a:alphaModFix amt="85000"/>
              <a:duotone>
                <a:prstClr val="black"/>
                <a:srgbClr val="0070C0">
                  <a:tint val="45000"/>
                  <a:satMod val="400000"/>
                </a:srgbClr>
              </a:duotone>
              <a:extLst>
                <a:ext uri="{28A0092B-C50C-407E-A947-70E740481C1C}">
                  <a14:useLocalDpi xmlns:a14="http://schemas.microsoft.com/office/drawing/2010/main"/>
                </a:ext>
              </a:extLst>
            </a:blip>
            <a:srcRect/>
            <a:stretch/>
          </p:blipFill>
          <p:spPr>
            <a:xfrm>
              <a:off x="169335" y="2882840"/>
              <a:ext cx="1272449" cy="1228884"/>
            </a:xfrm>
            <a:custGeom>
              <a:avLst/>
              <a:gdLst/>
              <a:ahLst/>
              <a:cxnLst/>
              <a:rect l="l" t="t" r="r" b="b"/>
              <a:pathLst>
                <a:path w="1475716" h="1425192">
                  <a:moveTo>
                    <a:pt x="523390" y="694660"/>
                  </a:moveTo>
                  <a:cubicBezTo>
                    <a:pt x="536010" y="694660"/>
                    <a:pt x="546593" y="699478"/>
                    <a:pt x="555139" y="709115"/>
                  </a:cubicBezTo>
                  <a:cubicBezTo>
                    <a:pt x="563686" y="718751"/>
                    <a:pt x="567960" y="732518"/>
                    <a:pt x="567960" y="750415"/>
                  </a:cubicBezTo>
                  <a:cubicBezTo>
                    <a:pt x="567960" y="768770"/>
                    <a:pt x="563686" y="782766"/>
                    <a:pt x="555139" y="792403"/>
                  </a:cubicBezTo>
                  <a:cubicBezTo>
                    <a:pt x="546593" y="802039"/>
                    <a:pt x="536010" y="806858"/>
                    <a:pt x="523390" y="806858"/>
                  </a:cubicBezTo>
                  <a:cubicBezTo>
                    <a:pt x="510771" y="806858"/>
                    <a:pt x="500159" y="802039"/>
                    <a:pt x="491555" y="792403"/>
                  </a:cubicBezTo>
                  <a:cubicBezTo>
                    <a:pt x="482951" y="782766"/>
                    <a:pt x="478649" y="768885"/>
                    <a:pt x="478649" y="750759"/>
                  </a:cubicBezTo>
                  <a:cubicBezTo>
                    <a:pt x="478649" y="732633"/>
                    <a:pt x="482951" y="718751"/>
                    <a:pt x="491555" y="709115"/>
                  </a:cubicBezTo>
                  <a:cubicBezTo>
                    <a:pt x="500159" y="699478"/>
                    <a:pt x="510771" y="694660"/>
                    <a:pt x="523390" y="694660"/>
                  </a:cubicBezTo>
                  <a:close/>
                  <a:moveTo>
                    <a:pt x="1065343" y="692251"/>
                  </a:moveTo>
                  <a:cubicBezTo>
                    <a:pt x="1075209" y="692251"/>
                    <a:pt x="1083584" y="695893"/>
                    <a:pt x="1090467" y="703178"/>
                  </a:cubicBezTo>
                  <a:cubicBezTo>
                    <a:pt x="1097351" y="710463"/>
                    <a:pt x="1100964" y="721103"/>
                    <a:pt x="1101308" y="735099"/>
                  </a:cubicBezTo>
                  <a:lnTo>
                    <a:pt x="1029034" y="735099"/>
                  </a:lnTo>
                  <a:cubicBezTo>
                    <a:pt x="1028919" y="721906"/>
                    <a:pt x="1032303" y="711467"/>
                    <a:pt x="1039187" y="703780"/>
                  </a:cubicBezTo>
                  <a:cubicBezTo>
                    <a:pt x="1046070" y="696094"/>
                    <a:pt x="1054789" y="692251"/>
                    <a:pt x="1065343" y="692251"/>
                  </a:cubicBezTo>
                  <a:close/>
                  <a:moveTo>
                    <a:pt x="1062418" y="655253"/>
                  </a:moveTo>
                  <a:cubicBezTo>
                    <a:pt x="1038211" y="655253"/>
                    <a:pt x="1018193" y="663828"/>
                    <a:pt x="1002361" y="680979"/>
                  </a:cubicBezTo>
                  <a:cubicBezTo>
                    <a:pt x="986529" y="698130"/>
                    <a:pt x="978614" y="721849"/>
                    <a:pt x="978614" y="752135"/>
                  </a:cubicBezTo>
                  <a:cubicBezTo>
                    <a:pt x="978614" y="777489"/>
                    <a:pt x="984636" y="798483"/>
                    <a:pt x="996682" y="815118"/>
                  </a:cubicBezTo>
                  <a:cubicBezTo>
                    <a:pt x="1011940" y="835882"/>
                    <a:pt x="1035458" y="846265"/>
                    <a:pt x="1067236" y="846265"/>
                  </a:cubicBezTo>
                  <a:cubicBezTo>
                    <a:pt x="1087312" y="846265"/>
                    <a:pt x="1104033" y="841647"/>
                    <a:pt x="1117398" y="832412"/>
                  </a:cubicBezTo>
                  <a:cubicBezTo>
                    <a:pt x="1130763" y="823177"/>
                    <a:pt x="1140543" y="809726"/>
                    <a:pt x="1146738" y="792059"/>
                  </a:cubicBezTo>
                  <a:lnTo>
                    <a:pt x="1098555" y="783971"/>
                  </a:lnTo>
                  <a:cubicBezTo>
                    <a:pt x="1095916" y="793148"/>
                    <a:pt x="1092016" y="799802"/>
                    <a:pt x="1086854" y="803932"/>
                  </a:cubicBezTo>
                  <a:cubicBezTo>
                    <a:pt x="1081691" y="808062"/>
                    <a:pt x="1075324" y="810127"/>
                    <a:pt x="1067752" y="810127"/>
                  </a:cubicBezTo>
                  <a:cubicBezTo>
                    <a:pt x="1056624" y="810127"/>
                    <a:pt x="1047332" y="806141"/>
                    <a:pt x="1039875" y="798168"/>
                  </a:cubicBezTo>
                  <a:cubicBezTo>
                    <a:pt x="1032418" y="790194"/>
                    <a:pt x="1028518" y="779038"/>
                    <a:pt x="1028173" y="764697"/>
                  </a:cubicBezTo>
                  <a:lnTo>
                    <a:pt x="1149319" y="764697"/>
                  </a:lnTo>
                  <a:cubicBezTo>
                    <a:pt x="1150008" y="727642"/>
                    <a:pt x="1142493" y="700138"/>
                    <a:pt x="1126777" y="682184"/>
                  </a:cubicBezTo>
                  <a:cubicBezTo>
                    <a:pt x="1111060" y="664230"/>
                    <a:pt x="1089607" y="655253"/>
                    <a:pt x="1062418" y="655253"/>
                  </a:cubicBezTo>
                  <a:close/>
                  <a:moveTo>
                    <a:pt x="859295" y="655253"/>
                  </a:moveTo>
                  <a:cubicBezTo>
                    <a:pt x="833024" y="655253"/>
                    <a:pt x="813636" y="660645"/>
                    <a:pt x="801131" y="671429"/>
                  </a:cubicBezTo>
                  <a:cubicBezTo>
                    <a:pt x="788627" y="682213"/>
                    <a:pt x="782374" y="695520"/>
                    <a:pt x="782374" y="711352"/>
                  </a:cubicBezTo>
                  <a:cubicBezTo>
                    <a:pt x="782374" y="728904"/>
                    <a:pt x="789602" y="742614"/>
                    <a:pt x="804057" y="752480"/>
                  </a:cubicBezTo>
                  <a:cubicBezTo>
                    <a:pt x="814496" y="759592"/>
                    <a:pt x="839219" y="767451"/>
                    <a:pt x="878224" y="776055"/>
                  </a:cubicBezTo>
                  <a:cubicBezTo>
                    <a:pt x="886599" y="778005"/>
                    <a:pt x="891991" y="780128"/>
                    <a:pt x="894400" y="782422"/>
                  </a:cubicBezTo>
                  <a:cubicBezTo>
                    <a:pt x="896694" y="784831"/>
                    <a:pt x="897842" y="787871"/>
                    <a:pt x="897842" y="791542"/>
                  </a:cubicBezTo>
                  <a:cubicBezTo>
                    <a:pt x="897842" y="796934"/>
                    <a:pt x="895719" y="801236"/>
                    <a:pt x="891475" y="804449"/>
                  </a:cubicBezTo>
                  <a:cubicBezTo>
                    <a:pt x="885165" y="809037"/>
                    <a:pt x="875758" y="811332"/>
                    <a:pt x="863253" y="811332"/>
                  </a:cubicBezTo>
                  <a:cubicBezTo>
                    <a:pt x="851896" y="811332"/>
                    <a:pt x="843062" y="808894"/>
                    <a:pt x="836752" y="804018"/>
                  </a:cubicBezTo>
                  <a:cubicBezTo>
                    <a:pt x="830443" y="799143"/>
                    <a:pt x="826255" y="792001"/>
                    <a:pt x="824190" y="782594"/>
                  </a:cubicBezTo>
                  <a:lnTo>
                    <a:pt x="775663" y="789994"/>
                  </a:lnTo>
                  <a:cubicBezTo>
                    <a:pt x="780137" y="807317"/>
                    <a:pt x="789630" y="821026"/>
                    <a:pt x="804143" y="831121"/>
                  </a:cubicBezTo>
                  <a:cubicBezTo>
                    <a:pt x="818655" y="841217"/>
                    <a:pt x="838358" y="846265"/>
                    <a:pt x="863253" y="846265"/>
                  </a:cubicBezTo>
                  <a:cubicBezTo>
                    <a:pt x="890672" y="846265"/>
                    <a:pt x="911379" y="840242"/>
                    <a:pt x="925375" y="828196"/>
                  </a:cubicBezTo>
                  <a:cubicBezTo>
                    <a:pt x="939371" y="816150"/>
                    <a:pt x="946369" y="801753"/>
                    <a:pt x="946369" y="785003"/>
                  </a:cubicBezTo>
                  <a:cubicBezTo>
                    <a:pt x="946369" y="769631"/>
                    <a:pt x="941321" y="757642"/>
                    <a:pt x="931226" y="749038"/>
                  </a:cubicBezTo>
                  <a:cubicBezTo>
                    <a:pt x="921015" y="740549"/>
                    <a:pt x="903033" y="733378"/>
                    <a:pt x="877278" y="727528"/>
                  </a:cubicBezTo>
                  <a:cubicBezTo>
                    <a:pt x="851523" y="721677"/>
                    <a:pt x="836466" y="717145"/>
                    <a:pt x="832106" y="713933"/>
                  </a:cubicBezTo>
                  <a:cubicBezTo>
                    <a:pt x="828894" y="711524"/>
                    <a:pt x="827288" y="708599"/>
                    <a:pt x="827288" y="705157"/>
                  </a:cubicBezTo>
                  <a:cubicBezTo>
                    <a:pt x="827288" y="701142"/>
                    <a:pt x="829123" y="697872"/>
                    <a:pt x="832794" y="695348"/>
                  </a:cubicBezTo>
                  <a:cubicBezTo>
                    <a:pt x="838301" y="691792"/>
                    <a:pt x="847422" y="690014"/>
                    <a:pt x="860156" y="690014"/>
                  </a:cubicBezTo>
                  <a:cubicBezTo>
                    <a:pt x="870251" y="690014"/>
                    <a:pt x="878023" y="691907"/>
                    <a:pt x="883473" y="695692"/>
                  </a:cubicBezTo>
                  <a:cubicBezTo>
                    <a:pt x="888922" y="699478"/>
                    <a:pt x="892622" y="704928"/>
                    <a:pt x="894572" y="712040"/>
                  </a:cubicBezTo>
                  <a:lnTo>
                    <a:pt x="940174" y="703608"/>
                  </a:lnTo>
                  <a:cubicBezTo>
                    <a:pt x="935585" y="687662"/>
                    <a:pt x="927210" y="675616"/>
                    <a:pt x="915050" y="667471"/>
                  </a:cubicBezTo>
                  <a:cubicBezTo>
                    <a:pt x="902889" y="659326"/>
                    <a:pt x="884304" y="655253"/>
                    <a:pt x="859295" y="655253"/>
                  </a:cubicBezTo>
                  <a:close/>
                  <a:moveTo>
                    <a:pt x="743842" y="655253"/>
                  </a:moveTo>
                  <a:cubicBezTo>
                    <a:pt x="736041" y="655253"/>
                    <a:pt x="729071" y="657203"/>
                    <a:pt x="722934" y="661104"/>
                  </a:cubicBezTo>
                  <a:cubicBezTo>
                    <a:pt x="716796" y="665004"/>
                    <a:pt x="709884" y="673092"/>
                    <a:pt x="702198" y="685367"/>
                  </a:cubicBezTo>
                  <a:lnTo>
                    <a:pt x="702198" y="659383"/>
                  </a:lnTo>
                  <a:lnTo>
                    <a:pt x="657284" y="659383"/>
                  </a:lnTo>
                  <a:lnTo>
                    <a:pt x="657284" y="842135"/>
                  </a:lnTo>
                  <a:lnTo>
                    <a:pt x="705639" y="842135"/>
                  </a:lnTo>
                  <a:lnTo>
                    <a:pt x="705639" y="785692"/>
                  </a:lnTo>
                  <a:cubicBezTo>
                    <a:pt x="705639" y="754602"/>
                    <a:pt x="706987" y="734182"/>
                    <a:pt x="709683" y="724430"/>
                  </a:cubicBezTo>
                  <a:cubicBezTo>
                    <a:pt x="712379" y="714679"/>
                    <a:pt x="716079" y="707939"/>
                    <a:pt x="720783" y="704210"/>
                  </a:cubicBezTo>
                  <a:cubicBezTo>
                    <a:pt x="725486" y="700482"/>
                    <a:pt x="731222" y="698618"/>
                    <a:pt x="737991" y="698618"/>
                  </a:cubicBezTo>
                  <a:cubicBezTo>
                    <a:pt x="744989" y="698618"/>
                    <a:pt x="752561" y="701256"/>
                    <a:pt x="760706" y="706534"/>
                  </a:cubicBezTo>
                  <a:lnTo>
                    <a:pt x="775677" y="664373"/>
                  </a:lnTo>
                  <a:cubicBezTo>
                    <a:pt x="765467" y="658293"/>
                    <a:pt x="754855" y="655253"/>
                    <a:pt x="743842" y="655253"/>
                  </a:cubicBezTo>
                  <a:close/>
                  <a:moveTo>
                    <a:pt x="523218" y="655253"/>
                  </a:moveTo>
                  <a:cubicBezTo>
                    <a:pt x="505322" y="655253"/>
                    <a:pt x="489117" y="659211"/>
                    <a:pt x="474605" y="667127"/>
                  </a:cubicBezTo>
                  <a:cubicBezTo>
                    <a:pt x="460092" y="675043"/>
                    <a:pt x="448878" y="686515"/>
                    <a:pt x="440963" y="701543"/>
                  </a:cubicBezTo>
                  <a:cubicBezTo>
                    <a:pt x="433047" y="716572"/>
                    <a:pt x="429089" y="732117"/>
                    <a:pt x="429089" y="748178"/>
                  </a:cubicBezTo>
                  <a:cubicBezTo>
                    <a:pt x="429089" y="769172"/>
                    <a:pt x="433047" y="786982"/>
                    <a:pt x="440963" y="801609"/>
                  </a:cubicBezTo>
                  <a:cubicBezTo>
                    <a:pt x="448878" y="816236"/>
                    <a:pt x="460437" y="827336"/>
                    <a:pt x="475637" y="834907"/>
                  </a:cubicBezTo>
                  <a:cubicBezTo>
                    <a:pt x="490838" y="842479"/>
                    <a:pt x="506813" y="846265"/>
                    <a:pt x="523562" y="846265"/>
                  </a:cubicBezTo>
                  <a:cubicBezTo>
                    <a:pt x="550637" y="846265"/>
                    <a:pt x="573093" y="837173"/>
                    <a:pt x="590933" y="818990"/>
                  </a:cubicBezTo>
                  <a:cubicBezTo>
                    <a:pt x="608772" y="800806"/>
                    <a:pt x="617691" y="777891"/>
                    <a:pt x="617691" y="750243"/>
                  </a:cubicBezTo>
                  <a:cubicBezTo>
                    <a:pt x="617691" y="722824"/>
                    <a:pt x="608858" y="700138"/>
                    <a:pt x="591191" y="682184"/>
                  </a:cubicBezTo>
                  <a:cubicBezTo>
                    <a:pt x="573524" y="664230"/>
                    <a:pt x="550866" y="655253"/>
                    <a:pt x="523218" y="655253"/>
                  </a:cubicBezTo>
                  <a:close/>
                  <a:moveTo>
                    <a:pt x="234208" y="632538"/>
                  </a:moveTo>
                  <a:lnTo>
                    <a:pt x="257095" y="632538"/>
                  </a:lnTo>
                  <a:cubicBezTo>
                    <a:pt x="277859" y="632538"/>
                    <a:pt x="291798" y="633341"/>
                    <a:pt x="298911" y="634947"/>
                  </a:cubicBezTo>
                  <a:cubicBezTo>
                    <a:pt x="308433" y="637012"/>
                    <a:pt x="316291" y="640970"/>
                    <a:pt x="322486" y="646821"/>
                  </a:cubicBezTo>
                  <a:cubicBezTo>
                    <a:pt x="328681" y="652672"/>
                    <a:pt x="333499" y="660817"/>
                    <a:pt x="336941" y="671257"/>
                  </a:cubicBezTo>
                  <a:cubicBezTo>
                    <a:pt x="340383" y="681696"/>
                    <a:pt x="342104" y="696668"/>
                    <a:pt x="342104" y="716170"/>
                  </a:cubicBezTo>
                  <a:cubicBezTo>
                    <a:pt x="342104" y="735673"/>
                    <a:pt x="340383" y="751074"/>
                    <a:pt x="336941" y="762374"/>
                  </a:cubicBezTo>
                  <a:cubicBezTo>
                    <a:pt x="333499" y="773674"/>
                    <a:pt x="329054" y="781791"/>
                    <a:pt x="323605" y="786724"/>
                  </a:cubicBezTo>
                  <a:cubicBezTo>
                    <a:pt x="318155" y="791657"/>
                    <a:pt x="311301" y="795156"/>
                    <a:pt x="303041" y="797221"/>
                  </a:cubicBezTo>
                  <a:cubicBezTo>
                    <a:pt x="296731" y="798827"/>
                    <a:pt x="286464" y="799630"/>
                    <a:pt x="272238" y="799630"/>
                  </a:cubicBezTo>
                  <a:lnTo>
                    <a:pt x="234208" y="799630"/>
                  </a:lnTo>
                  <a:close/>
                  <a:moveTo>
                    <a:pt x="1243514" y="594852"/>
                  </a:moveTo>
                  <a:lnTo>
                    <a:pt x="1194986" y="623074"/>
                  </a:lnTo>
                  <a:lnTo>
                    <a:pt x="1194986" y="659383"/>
                  </a:lnTo>
                  <a:lnTo>
                    <a:pt x="1172788" y="659383"/>
                  </a:lnTo>
                  <a:lnTo>
                    <a:pt x="1172788" y="697929"/>
                  </a:lnTo>
                  <a:lnTo>
                    <a:pt x="1194986" y="697929"/>
                  </a:lnTo>
                  <a:lnTo>
                    <a:pt x="1194986" y="777604"/>
                  </a:lnTo>
                  <a:cubicBezTo>
                    <a:pt x="1194986" y="794697"/>
                    <a:pt x="1195503" y="806055"/>
                    <a:pt x="1196535" y="811676"/>
                  </a:cubicBezTo>
                  <a:cubicBezTo>
                    <a:pt x="1197797" y="819592"/>
                    <a:pt x="1200063" y="825873"/>
                    <a:pt x="1203332" y="830519"/>
                  </a:cubicBezTo>
                  <a:cubicBezTo>
                    <a:pt x="1206602" y="835165"/>
                    <a:pt x="1211736" y="838951"/>
                    <a:pt x="1218734" y="841877"/>
                  </a:cubicBezTo>
                  <a:cubicBezTo>
                    <a:pt x="1225732" y="844802"/>
                    <a:pt x="1233590" y="846265"/>
                    <a:pt x="1242309" y="846265"/>
                  </a:cubicBezTo>
                  <a:cubicBezTo>
                    <a:pt x="1256535" y="846265"/>
                    <a:pt x="1269269" y="843855"/>
                    <a:pt x="1280511" y="839037"/>
                  </a:cubicBezTo>
                  <a:lnTo>
                    <a:pt x="1276381" y="801523"/>
                  </a:lnTo>
                  <a:cubicBezTo>
                    <a:pt x="1267892" y="804621"/>
                    <a:pt x="1261410" y="806169"/>
                    <a:pt x="1256936" y="806169"/>
                  </a:cubicBezTo>
                  <a:cubicBezTo>
                    <a:pt x="1253724" y="806169"/>
                    <a:pt x="1250999" y="805366"/>
                    <a:pt x="1248762" y="803760"/>
                  </a:cubicBezTo>
                  <a:cubicBezTo>
                    <a:pt x="1246525" y="802154"/>
                    <a:pt x="1245091" y="800118"/>
                    <a:pt x="1244460" y="797651"/>
                  </a:cubicBezTo>
                  <a:cubicBezTo>
                    <a:pt x="1243829" y="795185"/>
                    <a:pt x="1243514" y="786495"/>
                    <a:pt x="1243514" y="771581"/>
                  </a:cubicBezTo>
                  <a:lnTo>
                    <a:pt x="1243514" y="697929"/>
                  </a:lnTo>
                  <a:lnTo>
                    <a:pt x="1276554" y="697929"/>
                  </a:lnTo>
                  <a:lnTo>
                    <a:pt x="1276554" y="659383"/>
                  </a:lnTo>
                  <a:lnTo>
                    <a:pt x="1243514" y="659383"/>
                  </a:lnTo>
                  <a:close/>
                  <a:moveTo>
                    <a:pt x="183271" y="589862"/>
                  </a:moveTo>
                  <a:lnTo>
                    <a:pt x="183271" y="842135"/>
                  </a:lnTo>
                  <a:lnTo>
                    <a:pt x="279121" y="842135"/>
                  </a:lnTo>
                  <a:cubicBezTo>
                    <a:pt x="297936" y="842135"/>
                    <a:pt x="312964" y="840356"/>
                    <a:pt x="324207" y="836800"/>
                  </a:cubicBezTo>
                  <a:cubicBezTo>
                    <a:pt x="339236" y="831982"/>
                    <a:pt x="351167" y="825271"/>
                    <a:pt x="360000" y="816666"/>
                  </a:cubicBezTo>
                  <a:cubicBezTo>
                    <a:pt x="371702" y="805309"/>
                    <a:pt x="380707" y="790453"/>
                    <a:pt x="387017" y="772097"/>
                  </a:cubicBezTo>
                  <a:cubicBezTo>
                    <a:pt x="392180" y="757069"/>
                    <a:pt x="394761" y="739172"/>
                    <a:pt x="394761" y="718407"/>
                  </a:cubicBezTo>
                  <a:cubicBezTo>
                    <a:pt x="394761" y="694775"/>
                    <a:pt x="392007" y="674899"/>
                    <a:pt x="386501" y="658781"/>
                  </a:cubicBezTo>
                  <a:cubicBezTo>
                    <a:pt x="380994" y="642662"/>
                    <a:pt x="372964" y="629039"/>
                    <a:pt x="362409" y="617911"/>
                  </a:cubicBezTo>
                  <a:cubicBezTo>
                    <a:pt x="351855" y="606783"/>
                    <a:pt x="339178" y="599039"/>
                    <a:pt x="324379" y="594680"/>
                  </a:cubicBezTo>
                  <a:cubicBezTo>
                    <a:pt x="313366" y="591468"/>
                    <a:pt x="297362" y="589862"/>
                    <a:pt x="276368" y="589862"/>
                  </a:cubicBezTo>
                  <a:close/>
                  <a:moveTo>
                    <a:pt x="737858" y="0"/>
                  </a:moveTo>
                  <a:cubicBezTo>
                    <a:pt x="1145366" y="0"/>
                    <a:pt x="1475716" y="319040"/>
                    <a:pt x="1475716" y="712596"/>
                  </a:cubicBezTo>
                  <a:cubicBezTo>
                    <a:pt x="1475716" y="1106152"/>
                    <a:pt x="1145366" y="1425192"/>
                    <a:pt x="737858" y="1425192"/>
                  </a:cubicBezTo>
                  <a:cubicBezTo>
                    <a:pt x="330350" y="1425192"/>
                    <a:pt x="0" y="1106152"/>
                    <a:pt x="0" y="712596"/>
                  </a:cubicBezTo>
                  <a:cubicBezTo>
                    <a:pt x="0" y="319040"/>
                    <a:pt x="330350" y="0"/>
                    <a:pt x="737858" y="0"/>
                  </a:cubicBezTo>
                  <a:close/>
                </a:path>
              </a:pathLst>
            </a:custGeom>
            <a:ln w="53975" cap="rnd">
              <a:solidFill>
                <a:schemeClr val="bg1"/>
              </a:solidFill>
              <a:prstDash val="solid"/>
            </a:ln>
            <a:effectLst>
              <a:outerShdw sx="1000" sy="1000" algn="bl" rotWithShape="0">
                <a:srgbClr val="000000"/>
              </a:outerShdw>
            </a:effectLst>
          </p:spPr>
        </p:pic>
      </p:grpSp>
      <p:grpSp>
        <p:nvGrpSpPr>
          <p:cNvPr id="40" name="Group 39">
            <a:extLst>
              <a:ext uri="{FF2B5EF4-FFF2-40B4-BE49-F238E27FC236}">
                <a16:creationId xmlns:a16="http://schemas.microsoft.com/office/drawing/2014/main" id="{3D4A20C5-ED73-AB90-7500-4B75767D8145}"/>
              </a:ext>
            </a:extLst>
          </p:cNvPr>
          <p:cNvGrpSpPr/>
          <p:nvPr/>
        </p:nvGrpSpPr>
        <p:grpSpPr>
          <a:xfrm>
            <a:off x="-1322149" y="4639828"/>
            <a:ext cx="1077588" cy="1022154"/>
            <a:chOff x="169335" y="5554541"/>
            <a:chExt cx="1293106" cy="1226585"/>
          </a:xfrm>
        </p:grpSpPr>
        <p:sp>
          <p:nvSpPr>
            <p:cNvPr id="41" name="Oval 40">
              <a:extLst>
                <a:ext uri="{FF2B5EF4-FFF2-40B4-BE49-F238E27FC236}">
                  <a16:creationId xmlns:a16="http://schemas.microsoft.com/office/drawing/2014/main" id="{5ADED1E7-054A-5E7B-823E-354D1AC4BDC0}"/>
                </a:ext>
              </a:extLst>
            </p:cNvPr>
            <p:cNvSpPr/>
            <p:nvPr/>
          </p:nvSpPr>
          <p:spPr>
            <a:xfrm>
              <a:off x="215217" y="5646775"/>
              <a:ext cx="1218327" cy="1049580"/>
            </a:xfrm>
            <a:prstGeom prst="ellipse">
              <a:avLst/>
            </a:prstGeom>
            <a:solidFill>
              <a:schemeClr val="bg1"/>
            </a:solidFill>
            <a:ln w="539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sz="1500">
                <a:solidFill>
                  <a:prstClr val="white"/>
                </a:solidFill>
                <a:latin typeface="Calibri" panose="020F0502020204030204"/>
              </a:endParaRPr>
            </a:p>
          </p:txBody>
        </p:sp>
        <p:pic>
          <p:nvPicPr>
            <p:cNvPr id="42" name="Picture 41">
              <a:extLst>
                <a:ext uri="{FF2B5EF4-FFF2-40B4-BE49-F238E27FC236}">
                  <a16:creationId xmlns:a16="http://schemas.microsoft.com/office/drawing/2014/main" id="{2B4E53A7-BDE2-9909-73BA-C448FEFA893C}"/>
                </a:ext>
              </a:extLst>
            </p:cNvPr>
            <p:cNvPicPr>
              <a:picLocks noChangeAspect="1" noChangeArrowheads="1"/>
            </p:cNvPicPr>
            <p:nvPr/>
          </p:nvPicPr>
          <p:blipFill>
            <a:blip r:embed="rId8" cstate="email">
              <a:duotone>
                <a:prstClr val="black"/>
                <a:schemeClr val="accent6">
                  <a:lumMod val="75000"/>
                  <a:tint val="45000"/>
                  <a:satMod val="400000"/>
                </a:schemeClr>
              </a:duotone>
              <a:extLst>
                <a:ext uri="{28A0092B-C50C-407E-A947-70E740481C1C}">
                  <a14:useLocalDpi xmlns:a14="http://schemas.microsoft.com/office/drawing/2010/main"/>
                </a:ext>
              </a:extLst>
            </a:blip>
            <a:srcRect/>
            <a:stretch/>
          </p:blipFill>
          <p:spPr bwMode="auto">
            <a:xfrm>
              <a:off x="169335" y="5554541"/>
              <a:ext cx="1293106" cy="1226585"/>
            </a:xfrm>
            <a:custGeom>
              <a:avLst/>
              <a:gdLst/>
              <a:ahLst/>
              <a:cxnLst/>
              <a:rect l="l" t="t" r="r" b="b"/>
              <a:pathLst>
                <a:path w="1587684" h="1470190">
                  <a:moveTo>
                    <a:pt x="1186786" y="717625"/>
                  </a:moveTo>
                  <a:cubicBezTo>
                    <a:pt x="1198252" y="717625"/>
                    <a:pt x="1207985" y="721858"/>
                    <a:pt x="1215984" y="730325"/>
                  </a:cubicBezTo>
                  <a:cubicBezTo>
                    <a:pt x="1223984" y="738791"/>
                    <a:pt x="1228183" y="751157"/>
                    <a:pt x="1228583" y="767422"/>
                  </a:cubicBezTo>
                  <a:lnTo>
                    <a:pt x="1144588" y="767422"/>
                  </a:lnTo>
                  <a:cubicBezTo>
                    <a:pt x="1144455" y="752090"/>
                    <a:pt x="1148388" y="739957"/>
                    <a:pt x="1156388" y="731025"/>
                  </a:cubicBezTo>
                  <a:cubicBezTo>
                    <a:pt x="1164387" y="722092"/>
                    <a:pt x="1174520" y="717625"/>
                    <a:pt x="1186786" y="717625"/>
                  </a:cubicBezTo>
                  <a:close/>
                  <a:moveTo>
                    <a:pt x="1307192" y="679428"/>
                  </a:moveTo>
                  <a:lnTo>
                    <a:pt x="1380588" y="782421"/>
                  </a:lnTo>
                  <a:lnTo>
                    <a:pt x="1303993" y="891815"/>
                  </a:lnTo>
                  <a:lnTo>
                    <a:pt x="1369789" y="891815"/>
                  </a:lnTo>
                  <a:lnTo>
                    <a:pt x="1413386" y="826019"/>
                  </a:lnTo>
                  <a:lnTo>
                    <a:pt x="1456583" y="891815"/>
                  </a:lnTo>
                  <a:lnTo>
                    <a:pt x="1525579" y="891815"/>
                  </a:lnTo>
                  <a:lnTo>
                    <a:pt x="1446984" y="780022"/>
                  </a:lnTo>
                  <a:lnTo>
                    <a:pt x="1518980" y="679428"/>
                  </a:lnTo>
                  <a:lnTo>
                    <a:pt x="1452984" y="679428"/>
                  </a:lnTo>
                  <a:lnTo>
                    <a:pt x="1413386" y="737824"/>
                  </a:lnTo>
                  <a:lnTo>
                    <a:pt x="1375788" y="679428"/>
                  </a:lnTo>
                  <a:close/>
                  <a:moveTo>
                    <a:pt x="396341" y="679428"/>
                  </a:moveTo>
                  <a:lnTo>
                    <a:pt x="396341" y="813820"/>
                  </a:lnTo>
                  <a:cubicBezTo>
                    <a:pt x="396341" y="833818"/>
                    <a:pt x="398874" y="849484"/>
                    <a:pt x="403940" y="860817"/>
                  </a:cubicBezTo>
                  <a:cubicBezTo>
                    <a:pt x="409007" y="872149"/>
                    <a:pt x="417206" y="880949"/>
                    <a:pt x="428539" y="887215"/>
                  </a:cubicBezTo>
                  <a:cubicBezTo>
                    <a:pt x="439872" y="893481"/>
                    <a:pt x="452671" y="896614"/>
                    <a:pt x="466937" y="896614"/>
                  </a:cubicBezTo>
                  <a:cubicBezTo>
                    <a:pt x="480936" y="896614"/>
                    <a:pt x="494235" y="893348"/>
                    <a:pt x="506834" y="886815"/>
                  </a:cubicBezTo>
                  <a:cubicBezTo>
                    <a:pt x="519433" y="880282"/>
                    <a:pt x="529599" y="871349"/>
                    <a:pt x="537332" y="860017"/>
                  </a:cubicBezTo>
                  <a:lnTo>
                    <a:pt x="537332" y="891815"/>
                  </a:lnTo>
                  <a:lnTo>
                    <a:pt x="589529" y="891815"/>
                  </a:lnTo>
                  <a:lnTo>
                    <a:pt x="589529" y="679428"/>
                  </a:lnTo>
                  <a:lnTo>
                    <a:pt x="533333" y="679428"/>
                  </a:lnTo>
                  <a:lnTo>
                    <a:pt x="533333" y="769022"/>
                  </a:lnTo>
                  <a:cubicBezTo>
                    <a:pt x="533333" y="799420"/>
                    <a:pt x="531933" y="818519"/>
                    <a:pt x="529133" y="826319"/>
                  </a:cubicBezTo>
                  <a:cubicBezTo>
                    <a:pt x="526333" y="834118"/>
                    <a:pt x="521133" y="840651"/>
                    <a:pt x="513534" y="845918"/>
                  </a:cubicBezTo>
                  <a:cubicBezTo>
                    <a:pt x="505934" y="851184"/>
                    <a:pt x="497335" y="853817"/>
                    <a:pt x="487735" y="853817"/>
                  </a:cubicBezTo>
                  <a:cubicBezTo>
                    <a:pt x="479336" y="853817"/>
                    <a:pt x="472403" y="851851"/>
                    <a:pt x="466937" y="847917"/>
                  </a:cubicBezTo>
                  <a:cubicBezTo>
                    <a:pt x="461470" y="843984"/>
                    <a:pt x="457704" y="838651"/>
                    <a:pt x="455637" y="831918"/>
                  </a:cubicBezTo>
                  <a:cubicBezTo>
                    <a:pt x="453571" y="825185"/>
                    <a:pt x="452537" y="806887"/>
                    <a:pt x="452537" y="777022"/>
                  </a:cubicBezTo>
                  <a:lnTo>
                    <a:pt x="452537" y="679428"/>
                  </a:lnTo>
                  <a:close/>
                  <a:moveTo>
                    <a:pt x="1183386" y="674628"/>
                  </a:moveTo>
                  <a:cubicBezTo>
                    <a:pt x="1155254" y="674628"/>
                    <a:pt x="1131989" y="684594"/>
                    <a:pt x="1113590" y="704526"/>
                  </a:cubicBezTo>
                  <a:cubicBezTo>
                    <a:pt x="1095191" y="724458"/>
                    <a:pt x="1085992" y="752023"/>
                    <a:pt x="1085992" y="787221"/>
                  </a:cubicBezTo>
                  <a:cubicBezTo>
                    <a:pt x="1085992" y="816686"/>
                    <a:pt x="1092992" y="841084"/>
                    <a:pt x="1106991" y="860417"/>
                  </a:cubicBezTo>
                  <a:cubicBezTo>
                    <a:pt x="1124723" y="884549"/>
                    <a:pt x="1152055" y="896614"/>
                    <a:pt x="1188986" y="896614"/>
                  </a:cubicBezTo>
                  <a:cubicBezTo>
                    <a:pt x="1212318" y="896614"/>
                    <a:pt x="1231750" y="891248"/>
                    <a:pt x="1247282" y="880515"/>
                  </a:cubicBezTo>
                  <a:cubicBezTo>
                    <a:pt x="1262814" y="869783"/>
                    <a:pt x="1274180" y="854150"/>
                    <a:pt x="1281380" y="833618"/>
                  </a:cubicBezTo>
                  <a:lnTo>
                    <a:pt x="1225383" y="824219"/>
                  </a:lnTo>
                  <a:cubicBezTo>
                    <a:pt x="1222317" y="834885"/>
                    <a:pt x="1217784" y="842618"/>
                    <a:pt x="1211784" y="847417"/>
                  </a:cubicBezTo>
                  <a:cubicBezTo>
                    <a:pt x="1205785" y="852217"/>
                    <a:pt x="1198385" y="854617"/>
                    <a:pt x="1189586" y="854617"/>
                  </a:cubicBezTo>
                  <a:cubicBezTo>
                    <a:pt x="1176653" y="854617"/>
                    <a:pt x="1165854" y="849984"/>
                    <a:pt x="1157188" y="840718"/>
                  </a:cubicBezTo>
                  <a:cubicBezTo>
                    <a:pt x="1148521" y="831452"/>
                    <a:pt x="1143988" y="818486"/>
                    <a:pt x="1143588" y="801820"/>
                  </a:cubicBezTo>
                  <a:lnTo>
                    <a:pt x="1284380" y="801820"/>
                  </a:lnTo>
                  <a:cubicBezTo>
                    <a:pt x="1285180" y="758756"/>
                    <a:pt x="1276447" y="726792"/>
                    <a:pt x="1258181" y="705926"/>
                  </a:cubicBezTo>
                  <a:cubicBezTo>
                    <a:pt x="1239916" y="685061"/>
                    <a:pt x="1214984" y="674628"/>
                    <a:pt x="1183386" y="674628"/>
                  </a:cubicBezTo>
                  <a:close/>
                  <a:moveTo>
                    <a:pt x="951186" y="674628"/>
                  </a:moveTo>
                  <a:cubicBezTo>
                    <a:pt x="920655" y="674628"/>
                    <a:pt x="898123" y="680894"/>
                    <a:pt x="883590" y="693427"/>
                  </a:cubicBezTo>
                  <a:cubicBezTo>
                    <a:pt x="869058" y="705959"/>
                    <a:pt x="861792" y="721425"/>
                    <a:pt x="861792" y="739824"/>
                  </a:cubicBezTo>
                  <a:cubicBezTo>
                    <a:pt x="861792" y="760223"/>
                    <a:pt x="870191" y="776155"/>
                    <a:pt x="886990" y="787621"/>
                  </a:cubicBezTo>
                  <a:cubicBezTo>
                    <a:pt x="899123" y="795887"/>
                    <a:pt x="927854" y="805020"/>
                    <a:pt x="973185" y="815019"/>
                  </a:cubicBezTo>
                  <a:cubicBezTo>
                    <a:pt x="982918" y="817286"/>
                    <a:pt x="989184" y="819752"/>
                    <a:pt x="991984" y="822419"/>
                  </a:cubicBezTo>
                  <a:cubicBezTo>
                    <a:pt x="994650" y="825219"/>
                    <a:pt x="995983" y="828752"/>
                    <a:pt x="995983" y="833018"/>
                  </a:cubicBezTo>
                  <a:cubicBezTo>
                    <a:pt x="995983" y="839285"/>
                    <a:pt x="993517" y="844284"/>
                    <a:pt x="988584" y="848017"/>
                  </a:cubicBezTo>
                  <a:cubicBezTo>
                    <a:pt x="981251" y="853350"/>
                    <a:pt x="970318" y="856017"/>
                    <a:pt x="955786" y="856017"/>
                  </a:cubicBezTo>
                  <a:cubicBezTo>
                    <a:pt x="942587" y="856017"/>
                    <a:pt x="932321" y="853184"/>
                    <a:pt x="924988" y="847517"/>
                  </a:cubicBezTo>
                  <a:cubicBezTo>
                    <a:pt x="917655" y="841851"/>
                    <a:pt x="912788" y="833552"/>
                    <a:pt x="910389" y="822619"/>
                  </a:cubicBezTo>
                  <a:lnTo>
                    <a:pt x="853992" y="831218"/>
                  </a:lnTo>
                  <a:cubicBezTo>
                    <a:pt x="859192" y="851351"/>
                    <a:pt x="870224" y="867283"/>
                    <a:pt x="887090" y="879016"/>
                  </a:cubicBezTo>
                  <a:cubicBezTo>
                    <a:pt x="903956" y="890748"/>
                    <a:pt x="926854" y="896614"/>
                    <a:pt x="955786" y="896614"/>
                  </a:cubicBezTo>
                  <a:cubicBezTo>
                    <a:pt x="987651" y="896614"/>
                    <a:pt x="1011716" y="889615"/>
                    <a:pt x="1027981" y="875616"/>
                  </a:cubicBezTo>
                  <a:cubicBezTo>
                    <a:pt x="1044247" y="861617"/>
                    <a:pt x="1052380" y="844884"/>
                    <a:pt x="1052380" y="825419"/>
                  </a:cubicBezTo>
                  <a:cubicBezTo>
                    <a:pt x="1052380" y="807553"/>
                    <a:pt x="1046514" y="793621"/>
                    <a:pt x="1034781" y="783621"/>
                  </a:cubicBezTo>
                  <a:cubicBezTo>
                    <a:pt x="1022915" y="773755"/>
                    <a:pt x="1002016" y="765422"/>
                    <a:pt x="972085" y="758623"/>
                  </a:cubicBezTo>
                  <a:cubicBezTo>
                    <a:pt x="942153" y="751823"/>
                    <a:pt x="924654" y="746557"/>
                    <a:pt x="919588" y="742824"/>
                  </a:cubicBezTo>
                  <a:cubicBezTo>
                    <a:pt x="915855" y="740024"/>
                    <a:pt x="913988" y="736624"/>
                    <a:pt x="913988" y="732624"/>
                  </a:cubicBezTo>
                  <a:cubicBezTo>
                    <a:pt x="913988" y="727958"/>
                    <a:pt x="916122" y="724158"/>
                    <a:pt x="920388" y="721225"/>
                  </a:cubicBezTo>
                  <a:cubicBezTo>
                    <a:pt x="926788" y="717092"/>
                    <a:pt x="937387" y="715026"/>
                    <a:pt x="952186" y="715026"/>
                  </a:cubicBezTo>
                  <a:cubicBezTo>
                    <a:pt x="963919" y="715026"/>
                    <a:pt x="972951" y="717225"/>
                    <a:pt x="979284" y="721625"/>
                  </a:cubicBezTo>
                  <a:cubicBezTo>
                    <a:pt x="985617" y="726025"/>
                    <a:pt x="989917" y="732358"/>
                    <a:pt x="992184" y="740624"/>
                  </a:cubicBezTo>
                  <a:lnTo>
                    <a:pt x="1045180" y="730825"/>
                  </a:lnTo>
                  <a:cubicBezTo>
                    <a:pt x="1039847" y="712292"/>
                    <a:pt x="1030115" y="698293"/>
                    <a:pt x="1015982" y="688827"/>
                  </a:cubicBezTo>
                  <a:cubicBezTo>
                    <a:pt x="1001850" y="679361"/>
                    <a:pt x="980251" y="674628"/>
                    <a:pt x="951186" y="674628"/>
                  </a:cubicBezTo>
                  <a:close/>
                  <a:moveTo>
                    <a:pt x="722586" y="674628"/>
                  </a:moveTo>
                  <a:cubicBezTo>
                    <a:pt x="692055" y="674628"/>
                    <a:pt x="669523" y="680894"/>
                    <a:pt x="654990" y="693427"/>
                  </a:cubicBezTo>
                  <a:cubicBezTo>
                    <a:pt x="640458" y="705959"/>
                    <a:pt x="633192" y="721425"/>
                    <a:pt x="633192" y="739824"/>
                  </a:cubicBezTo>
                  <a:cubicBezTo>
                    <a:pt x="633192" y="760223"/>
                    <a:pt x="641591" y="776155"/>
                    <a:pt x="658390" y="787621"/>
                  </a:cubicBezTo>
                  <a:cubicBezTo>
                    <a:pt x="670523" y="795887"/>
                    <a:pt x="699254" y="805020"/>
                    <a:pt x="744585" y="815019"/>
                  </a:cubicBezTo>
                  <a:cubicBezTo>
                    <a:pt x="754318" y="817286"/>
                    <a:pt x="760584" y="819752"/>
                    <a:pt x="763384" y="822419"/>
                  </a:cubicBezTo>
                  <a:cubicBezTo>
                    <a:pt x="766050" y="825219"/>
                    <a:pt x="767383" y="828752"/>
                    <a:pt x="767383" y="833018"/>
                  </a:cubicBezTo>
                  <a:cubicBezTo>
                    <a:pt x="767383" y="839285"/>
                    <a:pt x="764917" y="844284"/>
                    <a:pt x="759984" y="848017"/>
                  </a:cubicBezTo>
                  <a:cubicBezTo>
                    <a:pt x="752651" y="853350"/>
                    <a:pt x="741718" y="856017"/>
                    <a:pt x="727186" y="856017"/>
                  </a:cubicBezTo>
                  <a:cubicBezTo>
                    <a:pt x="713987" y="856017"/>
                    <a:pt x="703721" y="853184"/>
                    <a:pt x="696388" y="847517"/>
                  </a:cubicBezTo>
                  <a:cubicBezTo>
                    <a:pt x="689055" y="841851"/>
                    <a:pt x="684188" y="833552"/>
                    <a:pt x="681789" y="822619"/>
                  </a:cubicBezTo>
                  <a:lnTo>
                    <a:pt x="625392" y="831218"/>
                  </a:lnTo>
                  <a:cubicBezTo>
                    <a:pt x="630592" y="851351"/>
                    <a:pt x="641624" y="867283"/>
                    <a:pt x="658490" y="879016"/>
                  </a:cubicBezTo>
                  <a:cubicBezTo>
                    <a:pt x="675356" y="890748"/>
                    <a:pt x="698254" y="896614"/>
                    <a:pt x="727186" y="896614"/>
                  </a:cubicBezTo>
                  <a:cubicBezTo>
                    <a:pt x="759051" y="896614"/>
                    <a:pt x="783116" y="889615"/>
                    <a:pt x="799381" y="875616"/>
                  </a:cubicBezTo>
                  <a:cubicBezTo>
                    <a:pt x="815647" y="861617"/>
                    <a:pt x="823780" y="844884"/>
                    <a:pt x="823780" y="825419"/>
                  </a:cubicBezTo>
                  <a:cubicBezTo>
                    <a:pt x="823780" y="807553"/>
                    <a:pt x="817914" y="793621"/>
                    <a:pt x="806181" y="783621"/>
                  </a:cubicBezTo>
                  <a:cubicBezTo>
                    <a:pt x="794315" y="773755"/>
                    <a:pt x="773416" y="765422"/>
                    <a:pt x="743485" y="758623"/>
                  </a:cubicBezTo>
                  <a:cubicBezTo>
                    <a:pt x="713553" y="751823"/>
                    <a:pt x="696054" y="746557"/>
                    <a:pt x="690988" y="742824"/>
                  </a:cubicBezTo>
                  <a:cubicBezTo>
                    <a:pt x="687255" y="740024"/>
                    <a:pt x="685388" y="736624"/>
                    <a:pt x="685388" y="732624"/>
                  </a:cubicBezTo>
                  <a:cubicBezTo>
                    <a:pt x="685388" y="727958"/>
                    <a:pt x="687522" y="724158"/>
                    <a:pt x="691788" y="721225"/>
                  </a:cubicBezTo>
                  <a:cubicBezTo>
                    <a:pt x="698188" y="717092"/>
                    <a:pt x="708787" y="715026"/>
                    <a:pt x="723586" y="715026"/>
                  </a:cubicBezTo>
                  <a:cubicBezTo>
                    <a:pt x="735319" y="715026"/>
                    <a:pt x="744351" y="717225"/>
                    <a:pt x="750684" y="721625"/>
                  </a:cubicBezTo>
                  <a:cubicBezTo>
                    <a:pt x="757017" y="726025"/>
                    <a:pt x="761317" y="732358"/>
                    <a:pt x="763584" y="740624"/>
                  </a:cubicBezTo>
                  <a:lnTo>
                    <a:pt x="816580" y="730825"/>
                  </a:lnTo>
                  <a:cubicBezTo>
                    <a:pt x="811247" y="712292"/>
                    <a:pt x="801515" y="698293"/>
                    <a:pt x="787382" y="688827"/>
                  </a:cubicBezTo>
                  <a:cubicBezTo>
                    <a:pt x="773250" y="679361"/>
                    <a:pt x="751651" y="674628"/>
                    <a:pt x="722586" y="674628"/>
                  </a:cubicBezTo>
                  <a:close/>
                  <a:moveTo>
                    <a:pt x="224310" y="593633"/>
                  </a:moveTo>
                  <a:cubicBezTo>
                    <a:pt x="201778" y="593633"/>
                    <a:pt x="182545" y="597033"/>
                    <a:pt x="166613" y="603832"/>
                  </a:cubicBezTo>
                  <a:cubicBezTo>
                    <a:pt x="150681" y="610632"/>
                    <a:pt x="138481" y="620531"/>
                    <a:pt x="130015" y="633531"/>
                  </a:cubicBezTo>
                  <a:cubicBezTo>
                    <a:pt x="121549" y="646530"/>
                    <a:pt x="117316" y="660496"/>
                    <a:pt x="117316" y="675428"/>
                  </a:cubicBezTo>
                  <a:cubicBezTo>
                    <a:pt x="117316" y="698627"/>
                    <a:pt x="126316" y="718292"/>
                    <a:pt x="144314" y="734424"/>
                  </a:cubicBezTo>
                  <a:cubicBezTo>
                    <a:pt x="157114" y="745890"/>
                    <a:pt x="179379" y="755556"/>
                    <a:pt x="211110" y="763423"/>
                  </a:cubicBezTo>
                  <a:cubicBezTo>
                    <a:pt x="235776" y="769556"/>
                    <a:pt x="251575" y="773822"/>
                    <a:pt x="258507" y="776222"/>
                  </a:cubicBezTo>
                  <a:cubicBezTo>
                    <a:pt x="268640" y="779822"/>
                    <a:pt x="275740" y="784055"/>
                    <a:pt x="279806" y="788921"/>
                  </a:cubicBezTo>
                  <a:cubicBezTo>
                    <a:pt x="283873" y="793787"/>
                    <a:pt x="285906" y="799687"/>
                    <a:pt x="285906" y="806620"/>
                  </a:cubicBezTo>
                  <a:cubicBezTo>
                    <a:pt x="285906" y="817419"/>
                    <a:pt x="281073" y="826852"/>
                    <a:pt x="271407" y="834918"/>
                  </a:cubicBezTo>
                  <a:cubicBezTo>
                    <a:pt x="261741" y="842984"/>
                    <a:pt x="247375" y="847017"/>
                    <a:pt x="228309" y="847017"/>
                  </a:cubicBezTo>
                  <a:cubicBezTo>
                    <a:pt x="210310" y="847017"/>
                    <a:pt x="196011" y="842484"/>
                    <a:pt x="185412" y="833418"/>
                  </a:cubicBezTo>
                  <a:cubicBezTo>
                    <a:pt x="174813" y="824352"/>
                    <a:pt x="167780" y="810153"/>
                    <a:pt x="164313" y="790821"/>
                  </a:cubicBezTo>
                  <a:lnTo>
                    <a:pt x="106717" y="796421"/>
                  </a:lnTo>
                  <a:cubicBezTo>
                    <a:pt x="110583" y="829219"/>
                    <a:pt x="122449" y="854184"/>
                    <a:pt x="142315" y="871316"/>
                  </a:cubicBezTo>
                  <a:cubicBezTo>
                    <a:pt x="162180" y="888448"/>
                    <a:pt x="190645" y="897014"/>
                    <a:pt x="227709" y="897014"/>
                  </a:cubicBezTo>
                  <a:cubicBezTo>
                    <a:pt x="253174" y="897014"/>
                    <a:pt x="274440" y="893448"/>
                    <a:pt x="291505" y="886315"/>
                  </a:cubicBezTo>
                  <a:cubicBezTo>
                    <a:pt x="308571" y="879182"/>
                    <a:pt x="321770" y="868283"/>
                    <a:pt x="331103" y="853617"/>
                  </a:cubicBezTo>
                  <a:cubicBezTo>
                    <a:pt x="340436" y="838951"/>
                    <a:pt x="345102" y="823219"/>
                    <a:pt x="345102" y="806420"/>
                  </a:cubicBezTo>
                  <a:cubicBezTo>
                    <a:pt x="345102" y="787888"/>
                    <a:pt x="341202" y="772322"/>
                    <a:pt x="333403" y="759723"/>
                  </a:cubicBezTo>
                  <a:cubicBezTo>
                    <a:pt x="325603" y="747124"/>
                    <a:pt x="314804" y="737191"/>
                    <a:pt x="301005" y="729925"/>
                  </a:cubicBezTo>
                  <a:cubicBezTo>
                    <a:pt x="287206" y="722658"/>
                    <a:pt x="265907" y="715626"/>
                    <a:pt x="237109" y="708826"/>
                  </a:cubicBezTo>
                  <a:cubicBezTo>
                    <a:pt x="208311" y="702026"/>
                    <a:pt x="190178" y="695493"/>
                    <a:pt x="182712" y="689227"/>
                  </a:cubicBezTo>
                  <a:cubicBezTo>
                    <a:pt x="176846" y="684294"/>
                    <a:pt x="173913" y="678361"/>
                    <a:pt x="173913" y="671428"/>
                  </a:cubicBezTo>
                  <a:cubicBezTo>
                    <a:pt x="173913" y="663829"/>
                    <a:pt x="177046" y="657762"/>
                    <a:pt x="183312" y="653229"/>
                  </a:cubicBezTo>
                  <a:cubicBezTo>
                    <a:pt x="193045" y="646163"/>
                    <a:pt x="206511" y="642630"/>
                    <a:pt x="223710" y="642630"/>
                  </a:cubicBezTo>
                  <a:cubicBezTo>
                    <a:pt x="240375" y="642630"/>
                    <a:pt x="252874" y="645930"/>
                    <a:pt x="261207" y="652529"/>
                  </a:cubicBezTo>
                  <a:cubicBezTo>
                    <a:pt x="269540" y="659129"/>
                    <a:pt x="274973" y="669962"/>
                    <a:pt x="277506" y="685027"/>
                  </a:cubicBezTo>
                  <a:lnTo>
                    <a:pt x="336703" y="682428"/>
                  </a:lnTo>
                  <a:cubicBezTo>
                    <a:pt x="335769" y="655496"/>
                    <a:pt x="326003" y="633964"/>
                    <a:pt x="307405" y="617831"/>
                  </a:cubicBezTo>
                  <a:cubicBezTo>
                    <a:pt x="288806" y="601699"/>
                    <a:pt x="261107" y="593633"/>
                    <a:pt x="224310" y="593633"/>
                  </a:cubicBezTo>
                  <a:close/>
                  <a:moveTo>
                    <a:pt x="793842" y="0"/>
                  </a:moveTo>
                  <a:cubicBezTo>
                    <a:pt x="1232269" y="0"/>
                    <a:pt x="1587684" y="329113"/>
                    <a:pt x="1587684" y="735095"/>
                  </a:cubicBezTo>
                  <a:cubicBezTo>
                    <a:pt x="1587684" y="1141077"/>
                    <a:pt x="1232269" y="1470190"/>
                    <a:pt x="793842" y="1470190"/>
                  </a:cubicBezTo>
                  <a:cubicBezTo>
                    <a:pt x="355415" y="1470190"/>
                    <a:pt x="0" y="1141077"/>
                    <a:pt x="0" y="735095"/>
                  </a:cubicBezTo>
                  <a:cubicBezTo>
                    <a:pt x="0" y="329113"/>
                    <a:pt x="355415" y="0"/>
                    <a:pt x="793842" y="0"/>
                  </a:cubicBezTo>
                  <a:close/>
                </a:path>
              </a:pathLst>
            </a:custGeom>
            <a:ln w="53975" cap="rnd">
              <a:solidFill>
                <a:schemeClr val="bg1"/>
              </a:solidFill>
              <a:prstDash val="solid"/>
            </a:ln>
            <a:effectLst>
              <a:outerShdw sx="1000" sy="1000" algn="bl" rotWithShape="0">
                <a:srgbClr val="000000"/>
              </a:outerShdw>
            </a:effectLst>
            <a:extLst>
              <a:ext uri="{909E8E84-426E-40DD-AFC4-6F175D3DCCD1}">
                <a14:hiddenFill xmlns:a14="http://schemas.microsoft.com/office/drawing/2010/main">
                  <a:solidFill>
                    <a:srgbClr val="FFFFFF"/>
                  </a:solidFill>
                </a14:hiddenFill>
              </a:ext>
            </a:extLst>
          </p:spPr>
        </p:pic>
      </p:grpSp>
      <p:grpSp>
        <p:nvGrpSpPr>
          <p:cNvPr id="43" name="Group 42">
            <a:extLst>
              <a:ext uri="{FF2B5EF4-FFF2-40B4-BE49-F238E27FC236}">
                <a16:creationId xmlns:a16="http://schemas.microsoft.com/office/drawing/2014/main" id="{D08005BE-FB36-1915-7572-476C744CB135}"/>
              </a:ext>
            </a:extLst>
          </p:cNvPr>
          <p:cNvGrpSpPr/>
          <p:nvPr/>
        </p:nvGrpSpPr>
        <p:grpSpPr>
          <a:xfrm>
            <a:off x="-1297302" y="3519401"/>
            <a:ext cx="1060374" cy="1020313"/>
            <a:chOff x="169335" y="4210029"/>
            <a:chExt cx="1272449" cy="1224375"/>
          </a:xfrm>
        </p:grpSpPr>
        <p:sp>
          <p:nvSpPr>
            <p:cNvPr id="44" name="Oval 43">
              <a:extLst>
                <a:ext uri="{FF2B5EF4-FFF2-40B4-BE49-F238E27FC236}">
                  <a16:creationId xmlns:a16="http://schemas.microsoft.com/office/drawing/2014/main" id="{6815D654-748A-B9B4-6FA5-FC1735E8D3C9}"/>
                </a:ext>
              </a:extLst>
            </p:cNvPr>
            <p:cNvSpPr/>
            <p:nvPr/>
          </p:nvSpPr>
          <p:spPr>
            <a:xfrm>
              <a:off x="234673" y="4305677"/>
              <a:ext cx="1155267" cy="1049580"/>
            </a:xfrm>
            <a:prstGeom prst="ellipse">
              <a:avLst/>
            </a:prstGeom>
            <a:solidFill>
              <a:schemeClr val="bg1"/>
            </a:solidFill>
            <a:ln w="539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sz="1500">
                <a:solidFill>
                  <a:prstClr val="white"/>
                </a:solidFill>
                <a:latin typeface="Calibri" panose="020F0502020204030204"/>
              </a:endParaRPr>
            </a:p>
          </p:txBody>
        </p:sp>
        <p:pic>
          <p:nvPicPr>
            <p:cNvPr id="45" name="Picture 44">
              <a:extLst>
                <a:ext uri="{FF2B5EF4-FFF2-40B4-BE49-F238E27FC236}">
                  <a16:creationId xmlns:a16="http://schemas.microsoft.com/office/drawing/2014/main" id="{DFC78D37-17F9-E7F5-251F-33E7E012E79B}"/>
                </a:ext>
              </a:extLst>
            </p:cNvPr>
            <p:cNvPicPr>
              <a:picLocks noChangeAspect="1"/>
            </p:cNvPicPr>
            <p:nvPr/>
          </p:nvPicPr>
          <p:blipFill>
            <a:blip r:embed="rId9" cstate="email">
              <a:alphaModFix/>
              <a:duotone>
                <a:prstClr val="black"/>
                <a:srgbClr val="FF969E">
                  <a:tint val="45000"/>
                  <a:satMod val="400000"/>
                </a:srgbClr>
              </a:duotone>
              <a:extLst>
                <a:ext uri="{28A0092B-C50C-407E-A947-70E740481C1C}">
                  <a14:useLocalDpi xmlns:a14="http://schemas.microsoft.com/office/drawing/2010/main"/>
                </a:ext>
                <a:ext uri="{837473B0-CC2E-450A-ABE3-18F120FF3D39}">
                  <a1611:picAttrSrcUrl xmlns:a1611="http://schemas.microsoft.com/office/drawing/2016/11/main" r:id="rId10"/>
                </a:ext>
              </a:extLst>
            </a:blip>
            <a:srcRect/>
            <a:stretch/>
          </p:blipFill>
          <p:spPr>
            <a:xfrm>
              <a:off x="169335" y="4210029"/>
              <a:ext cx="1272449" cy="1224375"/>
            </a:xfrm>
            <a:custGeom>
              <a:avLst/>
              <a:gdLst/>
              <a:ahLst/>
              <a:cxnLst/>
              <a:rect l="l" t="t" r="r" b="b"/>
              <a:pathLst>
                <a:path w="1475716" h="1419962">
                  <a:moveTo>
                    <a:pt x="1041060" y="576731"/>
                  </a:moveTo>
                  <a:lnTo>
                    <a:pt x="1041060" y="869913"/>
                  </a:lnTo>
                  <a:lnTo>
                    <a:pt x="1264047" y="869913"/>
                  </a:lnTo>
                  <a:lnTo>
                    <a:pt x="1264047" y="820516"/>
                  </a:lnTo>
                  <a:lnTo>
                    <a:pt x="1100257" y="820516"/>
                  </a:lnTo>
                  <a:lnTo>
                    <a:pt x="1100257" y="740721"/>
                  </a:lnTo>
                  <a:lnTo>
                    <a:pt x="1247448" y="740721"/>
                  </a:lnTo>
                  <a:lnTo>
                    <a:pt x="1247448" y="691324"/>
                  </a:lnTo>
                  <a:lnTo>
                    <a:pt x="1100257" y="691324"/>
                  </a:lnTo>
                  <a:lnTo>
                    <a:pt x="1100257" y="626328"/>
                  </a:lnTo>
                  <a:lnTo>
                    <a:pt x="1258447" y="626328"/>
                  </a:lnTo>
                  <a:lnTo>
                    <a:pt x="1258447" y="576731"/>
                  </a:lnTo>
                  <a:close/>
                  <a:moveTo>
                    <a:pt x="764835" y="576731"/>
                  </a:moveTo>
                  <a:lnTo>
                    <a:pt x="764835" y="869913"/>
                  </a:lnTo>
                  <a:lnTo>
                    <a:pt x="987822" y="869913"/>
                  </a:lnTo>
                  <a:lnTo>
                    <a:pt x="987822" y="820516"/>
                  </a:lnTo>
                  <a:lnTo>
                    <a:pt x="824032" y="820516"/>
                  </a:lnTo>
                  <a:lnTo>
                    <a:pt x="824032" y="740721"/>
                  </a:lnTo>
                  <a:lnTo>
                    <a:pt x="971223" y="740721"/>
                  </a:lnTo>
                  <a:lnTo>
                    <a:pt x="971223" y="691324"/>
                  </a:lnTo>
                  <a:lnTo>
                    <a:pt x="824032" y="691324"/>
                  </a:lnTo>
                  <a:lnTo>
                    <a:pt x="824032" y="626328"/>
                  </a:lnTo>
                  <a:lnTo>
                    <a:pt x="982222" y="626328"/>
                  </a:lnTo>
                  <a:lnTo>
                    <a:pt x="982222" y="576731"/>
                  </a:lnTo>
                  <a:close/>
                  <a:moveTo>
                    <a:pt x="470160" y="576731"/>
                  </a:moveTo>
                  <a:lnTo>
                    <a:pt x="470160" y="869913"/>
                  </a:lnTo>
                  <a:lnTo>
                    <a:pt x="525157" y="869913"/>
                  </a:lnTo>
                  <a:lnTo>
                    <a:pt x="525157" y="678725"/>
                  </a:lnTo>
                  <a:lnTo>
                    <a:pt x="643350" y="869913"/>
                  </a:lnTo>
                  <a:lnTo>
                    <a:pt x="702746" y="869913"/>
                  </a:lnTo>
                  <a:lnTo>
                    <a:pt x="702746" y="576731"/>
                  </a:lnTo>
                  <a:lnTo>
                    <a:pt x="647749" y="576731"/>
                  </a:lnTo>
                  <a:lnTo>
                    <a:pt x="647749" y="772519"/>
                  </a:lnTo>
                  <a:lnTo>
                    <a:pt x="527757" y="576731"/>
                  </a:lnTo>
                  <a:close/>
                  <a:moveTo>
                    <a:pt x="295929" y="571731"/>
                  </a:moveTo>
                  <a:cubicBezTo>
                    <a:pt x="273397" y="571731"/>
                    <a:pt x="254165" y="575131"/>
                    <a:pt x="238233" y="581931"/>
                  </a:cubicBezTo>
                  <a:cubicBezTo>
                    <a:pt x="222300" y="588730"/>
                    <a:pt x="210101" y="598630"/>
                    <a:pt x="201635" y="611629"/>
                  </a:cubicBezTo>
                  <a:cubicBezTo>
                    <a:pt x="193169" y="624628"/>
                    <a:pt x="188935" y="638594"/>
                    <a:pt x="188935" y="653526"/>
                  </a:cubicBezTo>
                  <a:cubicBezTo>
                    <a:pt x="188935" y="676725"/>
                    <a:pt x="197935" y="696391"/>
                    <a:pt x="215934" y="712523"/>
                  </a:cubicBezTo>
                  <a:cubicBezTo>
                    <a:pt x="228733" y="723989"/>
                    <a:pt x="250998" y="733655"/>
                    <a:pt x="282730" y="741521"/>
                  </a:cubicBezTo>
                  <a:cubicBezTo>
                    <a:pt x="307395" y="747654"/>
                    <a:pt x="323194" y="751920"/>
                    <a:pt x="330127" y="754320"/>
                  </a:cubicBezTo>
                  <a:cubicBezTo>
                    <a:pt x="340260" y="757920"/>
                    <a:pt x="347359" y="762153"/>
                    <a:pt x="351426" y="767020"/>
                  </a:cubicBezTo>
                  <a:cubicBezTo>
                    <a:pt x="355492" y="771886"/>
                    <a:pt x="357525" y="777786"/>
                    <a:pt x="357525" y="784718"/>
                  </a:cubicBezTo>
                  <a:cubicBezTo>
                    <a:pt x="357525" y="795518"/>
                    <a:pt x="352692" y="804951"/>
                    <a:pt x="343026" y="813017"/>
                  </a:cubicBezTo>
                  <a:cubicBezTo>
                    <a:pt x="333360" y="821083"/>
                    <a:pt x="318994" y="825116"/>
                    <a:pt x="299929" y="825116"/>
                  </a:cubicBezTo>
                  <a:cubicBezTo>
                    <a:pt x="281930" y="825116"/>
                    <a:pt x="267631" y="820583"/>
                    <a:pt x="257031" y="811517"/>
                  </a:cubicBezTo>
                  <a:cubicBezTo>
                    <a:pt x="246432" y="802451"/>
                    <a:pt x="239399" y="788252"/>
                    <a:pt x="235933" y="768919"/>
                  </a:cubicBezTo>
                  <a:lnTo>
                    <a:pt x="178336" y="774519"/>
                  </a:lnTo>
                  <a:cubicBezTo>
                    <a:pt x="182203" y="807317"/>
                    <a:pt x="194069" y="832282"/>
                    <a:pt x="213934" y="849414"/>
                  </a:cubicBezTo>
                  <a:cubicBezTo>
                    <a:pt x="233799" y="866547"/>
                    <a:pt x="262264" y="875113"/>
                    <a:pt x="299329" y="875113"/>
                  </a:cubicBezTo>
                  <a:cubicBezTo>
                    <a:pt x="324794" y="875113"/>
                    <a:pt x="346059" y="871546"/>
                    <a:pt x="363125" y="864414"/>
                  </a:cubicBezTo>
                  <a:cubicBezTo>
                    <a:pt x="380190" y="857281"/>
                    <a:pt x="393390" y="846381"/>
                    <a:pt x="402722" y="831716"/>
                  </a:cubicBezTo>
                  <a:cubicBezTo>
                    <a:pt x="412055" y="817050"/>
                    <a:pt x="416722" y="801317"/>
                    <a:pt x="416722" y="784518"/>
                  </a:cubicBezTo>
                  <a:cubicBezTo>
                    <a:pt x="416722" y="765986"/>
                    <a:pt x="412822" y="750421"/>
                    <a:pt x="405022" y="737821"/>
                  </a:cubicBezTo>
                  <a:cubicBezTo>
                    <a:pt x="397223" y="725222"/>
                    <a:pt x="386423" y="715289"/>
                    <a:pt x="372624" y="708023"/>
                  </a:cubicBezTo>
                  <a:cubicBezTo>
                    <a:pt x="358825" y="700757"/>
                    <a:pt x="337526" y="693724"/>
                    <a:pt x="308728" y="686924"/>
                  </a:cubicBezTo>
                  <a:cubicBezTo>
                    <a:pt x="279930" y="680125"/>
                    <a:pt x="261798" y="673592"/>
                    <a:pt x="254332" y="667326"/>
                  </a:cubicBezTo>
                  <a:cubicBezTo>
                    <a:pt x="248465" y="662393"/>
                    <a:pt x="245532" y="656460"/>
                    <a:pt x="245532" y="649527"/>
                  </a:cubicBezTo>
                  <a:cubicBezTo>
                    <a:pt x="245532" y="641927"/>
                    <a:pt x="248665" y="635861"/>
                    <a:pt x="254931" y="631328"/>
                  </a:cubicBezTo>
                  <a:cubicBezTo>
                    <a:pt x="264664" y="624262"/>
                    <a:pt x="278130" y="620728"/>
                    <a:pt x="295329" y="620728"/>
                  </a:cubicBezTo>
                  <a:cubicBezTo>
                    <a:pt x="311995" y="620728"/>
                    <a:pt x="324494" y="624028"/>
                    <a:pt x="332827" y="630628"/>
                  </a:cubicBezTo>
                  <a:cubicBezTo>
                    <a:pt x="341160" y="637227"/>
                    <a:pt x="346593" y="648060"/>
                    <a:pt x="349126" y="663126"/>
                  </a:cubicBezTo>
                  <a:lnTo>
                    <a:pt x="408322" y="660526"/>
                  </a:lnTo>
                  <a:cubicBezTo>
                    <a:pt x="407389" y="633594"/>
                    <a:pt x="397623" y="612062"/>
                    <a:pt x="379024" y="595930"/>
                  </a:cubicBezTo>
                  <a:cubicBezTo>
                    <a:pt x="360425" y="579798"/>
                    <a:pt x="332727" y="571731"/>
                    <a:pt x="295929" y="571731"/>
                  </a:cubicBezTo>
                  <a:close/>
                  <a:moveTo>
                    <a:pt x="737858" y="0"/>
                  </a:moveTo>
                  <a:cubicBezTo>
                    <a:pt x="1145366" y="0"/>
                    <a:pt x="1475716" y="317869"/>
                    <a:pt x="1475716" y="709981"/>
                  </a:cubicBezTo>
                  <a:cubicBezTo>
                    <a:pt x="1475716" y="1102093"/>
                    <a:pt x="1145366" y="1419962"/>
                    <a:pt x="737858" y="1419962"/>
                  </a:cubicBezTo>
                  <a:cubicBezTo>
                    <a:pt x="330350" y="1419962"/>
                    <a:pt x="0" y="1102093"/>
                    <a:pt x="0" y="709981"/>
                  </a:cubicBezTo>
                  <a:cubicBezTo>
                    <a:pt x="0" y="317869"/>
                    <a:pt x="330350" y="0"/>
                    <a:pt x="737858" y="0"/>
                  </a:cubicBezTo>
                  <a:close/>
                </a:path>
              </a:pathLst>
            </a:custGeom>
            <a:ln w="53975">
              <a:solidFill>
                <a:schemeClr val="bg1"/>
              </a:solidFill>
            </a:ln>
          </p:spPr>
        </p:pic>
      </p:grpSp>
      <p:grpSp>
        <p:nvGrpSpPr>
          <p:cNvPr id="46" name="Group 45">
            <a:extLst>
              <a:ext uri="{FF2B5EF4-FFF2-40B4-BE49-F238E27FC236}">
                <a16:creationId xmlns:a16="http://schemas.microsoft.com/office/drawing/2014/main" id="{8FCB0B1F-703F-F1E2-3852-E7BC637BDEB2}"/>
              </a:ext>
            </a:extLst>
          </p:cNvPr>
          <p:cNvGrpSpPr/>
          <p:nvPr/>
        </p:nvGrpSpPr>
        <p:grpSpPr>
          <a:xfrm>
            <a:off x="-1345521" y="5760255"/>
            <a:ext cx="1069721" cy="996064"/>
            <a:chOff x="169335" y="6899053"/>
            <a:chExt cx="1283665" cy="1195277"/>
          </a:xfrm>
        </p:grpSpPr>
        <p:sp>
          <p:nvSpPr>
            <p:cNvPr id="47" name="Oval 46">
              <a:extLst>
                <a:ext uri="{FF2B5EF4-FFF2-40B4-BE49-F238E27FC236}">
                  <a16:creationId xmlns:a16="http://schemas.microsoft.com/office/drawing/2014/main" id="{49FEFC0F-E3A2-52C9-A86A-0D09E6B6DA8B}"/>
                </a:ext>
              </a:extLst>
            </p:cNvPr>
            <p:cNvSpPr/>
            <p:nvPr/>
          </p:nvSpPr>
          <p:spPr>
            <a:xfrm>
              <a:off x="234673" y="6975240"/>
              <a:ext cx="1155267" cy="1049580"/>
            </a:xfrm>
            <a:prstGeom prst="ellipse">
              <a:avLst/>
            </a:prstGeom>
            <a:solidFill>
              <a:schemeClr val="bg1"/>
            </a:solidFill>
            <a:ln w="539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sz="1500">
                <a:solidFill>
                  <a:prstClr val="white"/>
                </a:solidFill>
                <a:latin typeface="Calibri" panose="020F0502020204030204"/>
              </a:endParaRPr>
            </a:p>
          </p:txBody>
        </p:sp>
        <p:pic>
          <p:nvPicPr>
            <p:cNvPr id="48" name="Picture 47" descr="Visit Broadstairs - quintessential seaside town on the Kent coast - Visit  Thanet">
              <a:extLst>
                <a:ext uri="{FF2B5EF4-FFF2-40B4-BE49-F238E27FC236}">
                  <a16:creationId xmlns:a16="http://schemas.microsoft.com/office/drawing/2014/main" id="{83099626-C042-D0E6-CBA6-A677A4DCB0AE}"/>
                </a:ext>
              </a:extLst>
            </p:cNvPr>
            <p:cNvPicPr>
              <a:picLocks noChangeAspect="1" noChangeArrowheads="1"/>
            </p:cNvPicPr>
            <p:nvPr/>
          </p:nvPicPr>
          <p:blipFill>
            <a:blip r:embed="rId11" cstate="email">
              <a:duotone>
                <a:prstClr val="black"/>
                <a:schemeClr val="accent2">
                  <a:tint val="45000"/>
                  <a:satMod val="400000"/>
                </a:schemeClr>
              </a:duotone>
              <a:extLst>
                <a:ext uri="{BEBA8EAE-BF5A-486C-A8C5-ECC9F3942E4B}">
                  <a14:imgProps xmlns:a14="http://schemas.microsoft.com/office/drawing/2010/main">
                    <a14:imgLayer r:embed="rId12">
                      <a14:imgEffect>
                        <a14:brightnessContrast contrast="20000"/>
                      </a14:imgEffect>
                    </a14:imgLayer>
                  </a14:imgProps>
                </a:ext>
                <a:ext uri="{28A0092B-C50C-407E-A947-70E740481C1C}">
                  <a14:useLocalDpi xmlns:a14="http://schemas.microsoft.com/office/drawing/2010/main"/>
                </a:ext>
              </a:extLst>
            </a:blip>
            <a:srcRect/>
            <a:stretch/>
          </p:blipFill>
          <p:spPr bwMode="auto">
            <a:xfrm>
              <a:off x="169335" y="6899053"/>
              <a:ext cx="1283665" cy="1195277"/>
            </a:xfrm>
            <a:custGeom>
              <a:avLst/>
              <a:gdLst/>
              <a:ahLst/>
              <a:cxnLst/>
              <a:rect l="l" t="t" r="r" b="b"/>
              <a:pathLst>
                <a:path w="1488724" h="1386216">
                  <a:moveTo>
                    <a:pt x="693640" y="714168"/>
                  </a:moveTo>
                  <a:lnTo>
                    <a:pt x="750836" y="784763"/>
                  </a:lnTo>
                  <a:cubicBezTo>
                    <a:pt x="741237" y="792763"/>
                    <a:pt x="732371" y="798496"/>
                    <a:pt x="724238" y="801962"/>
                  </a:cubicBezTo>
                  <a:cubicBezTo>
                    <a:pt x="716105" y="805429"/>
                    <a:pt x="707639" y="807162"/>
                    <a:pt x="698839" y="807162"/>
                  </a:cubicBezTo>
                  <a:cubicBezTo>
                    <a:pt x="685507" y="807162"/>
                    <a:pt x="674874" y="803329"/>
                    <a:pt x="666941" y="795663"/>
                  </a:cubicBezTo>
                  <a:cubicBezTo>
                    <a:pt x="659008" y="787997"/>
                    <a:pt x="655042" y="778097"/>
                    <a:pt x="655042" y="765964"/>
                  </a:cubicBezTo>
                  <a:cubicBezTo>
                    <a:pt x="655042" y="756365"/>
                    <a:pt x="658242" y="746966"/>
                    <a:pt x="664641" y="737766"/>
                  </a:cubicBezTo>
                  <a:cubicBezTo>
                    <a:pt x="671041" y="728567"/>
                    <a:pt x="680707" y="720701"/>
                    <a:pt x="693640" y="714168"/>
                  </a:cubicBezTo>
                  <a:close/>
                  <a:moveTo>
                    <a:pt x="717638" y="589775"/>
                  </a:moveTo>
                  <a:cubicBezTo>
                    <a:pt x="726838" y="589775"/>
                    <a:pt x="734137" y="592308"/>
                    <a:pt x="739537" y="597375"/>
                  </a:cubicBezTo>
                  <a:cubicBezTo>
                    <a:pt x="744936" y="602441"/>
                    <a:pt x="747636" y="608574"/>
                    <a:pt x="747636" y="615774"/>
                  </a:cubicBezTo>
                  <a:cubicBezTo>
                    <a:pt x="747636" y="624307"/>
                    <a:pt x="742037" y="632906"/>
                    <a:pt x="730837" y="641572"/>
                  </a:cubicBezTo>
                  <a:lnTo>
                    <a:pt x="715638" y="653171"/>
                  </a:lnTo>
                  <a:lnTo>
                    <a:pt x="701839" y="637172"/>
                  </a:lnTo>
                  <a:cubicBezTo>
                    <a:pt x="693306" y="627306"/>
                    <a:pt x="689040" y="618907"/>
                    <a:pt x="689040" y="611974"/>
                  </a:cubicBezTo>
                  <a:cubicBezTo>
                    <a:pt x="689040" y="606108"/>
                    <a:pt x="691573" y="600941"/>
                    <a:pt x="696639" y="596475"/>
                  </a:cubicBezTo>
                  <a:cubicBezTo>
                    <a:pt x="701706" y="592008"/>
                    <a:pt x="708705" y="589775"/>
                    <a:pt x="717638" y="589775"/>
                  </a:cubicBezTo>
                  <a:close/>
                  <a:moveTo>
                    <a:pt x="894195" y="555177"/>
                  </a:moveTo>
                  <a:lnTo>
                    <a:pt x="894195" y="848359"/>
                  </a:lnTo>
                  <a:lnTo>
                    <a:pt x="949191" y="848359"/>
                  </a:lnTo>
                  <a:lnTo>
                    <a:pt x="949191" y="617574"/>
                  </a:lnTo>
                  <a:lnTo>
                    <a:pt x="1007188" y="848359"/>
                  </a:lnTo>
                  <a:lnTo>
                    <a:pt x="1064184" y="848359"/>
                  </a:lnTo>
                  <a:lnTo>
                    <a:pt x="1122381" y="617574"/>
                  </a:lnTo>
                  <a:lnTo>
                    <a:pt x="1122381" y="848359"/>
                  </a:lnTo>
                  <a:lnTo>
                    <a:pt x="1177377" y="848359"/>
                  </a:lnTo>
                  <a:lnTo>
                    <a:pt x="1177377" y="555177"/>
                  </a:lnTo>
                  <a:lnTo>
                    <a:pt x="1088583" y="555177"/>
                  </a:lnTo>
                  <a:lnTo>
                    <a:pt x="1035986" y="755165"/>
                  </a:lnTo>
                  <a:lnTo>
                    <a:pt x="982789" y="555177"/>
                  </a:lnTo>
                  <a:close/>
                  <a:moveTo>
                    <a:pt x="324295" y="555177"/>
                  </a:moveTo>
                  <a:lnTo>
                    <a:pt x="324295" y="848359"/>
                  </a:lnTo>
                  <a:lnTo>
                    <a:pt x="383491" y="848359"/>
                  </a:lnTo>
                  <a:lnTo>
                    <a:pt x="383491" y="759765"/>
                  </a:lnTo>
                  <a:lnTo>
                    <a:pt x="431488" y="710768"/>
                  </a:lnTo>
                  <a:lnTo>
                    <a:pt x="512083" y="848359"/>
                  </a:lnTo>
                  <a:lnTo>
                    <a:pt x="588679" y="848359"/>
                  </a:lnTo>
                  <a:lnTo>
                    <a:pt x="472286" y="669370"/>
                  </a:lnTo>
                  <a:lnTo>
                    <a:pt x="582679" y="555177"/>
                  </a:lnTo>
                  <a:lnTo>
                    <a:pt x="503084" y="555177"/>
                  </a:lnTo>
                  <a:lnTo>
                    <a:pt x="383491" y="685369"/>
                  </a:lnTo>
                  <a:lnTo>
                    <a:pt x="383491" y="555177"/>
                  </a:lnTo>
                  <a:close/>
                  <a:moveTo>
                    <a:pt x="716238" y="550178"/>
                  </a:moveTo>
                  <a:cubicBezTo>
                    <a:pt x="689973" y="550178"/>
                    <a:pt x="669741" y="556344"/>
                    <a:pt x="655542" y="568677"/>
                  </a:cubicBezTo>
                  <a:cubicBezTo>
                    <a:pt x="641343" y="581009"/>
                    <a:pt x="634243" y="596042"/>
                    <a:pt x="634243" y="613774"/>
                  </a:cubicBezTo>
                  <a:cubicBezTo>
                    <a:pt x="634243" y="623373"/>
                    <a:pt x="636776" y="633539"/>
                    <a:pt x="641843" y="644272"/>
                  </a:cubicBezTo>
                  <a:cubicBezTo>
                    <a:pt x="646909" y="655005"/>
                    <a:pt x="654442" y="666304"/>
                    <a:pt x="664441" y="678170"/>
                  </a:cubicBezTo>
                  <a:cubicBezTo>
                    <a:pt x="642176" y="689236"/>
                    <a:pt x="625444" y="702268"/>
                    <a:pt x="614244" y="717268"/>
                  </a:cubicBezTo>
                  <a:cubicBezTo>
                    <a:pt x="603045" y="732267"/>
                    <a:pt x="597445" y="749166"/>
                    <a:pt x="597445" y="767964"/>
                  </a:cubicBezTo>
                  <a:cubicBezTo>
                    <a:pt x="597445" y="788630"/>
                    <a:pt x="604578" y="806895"/>
                    <a:pt x="618844" y="822761"/>
                  </a:cubicBezTo>
                  <a:cubicBezTo>
                    <a:pt x="637243" y="843293"/>
                    <a:pt x="664708" y="853559"/>
                    <a:pt x="701239" y="853559"/>
                  </a:cubicBezTo>
                  <a:cubicBezTo>
                    <a:pt x="719638" y="853559"/>
                    <a:pt x="735504" y="851026"/>
                    <a:pt x="748836" y="845960"/>
                  </a:cubicBezTo>
                  <a:cubicBezTo>
                    <a:pt x="762169" y="840893"/>
                    <a:pt x="774768" y="833027"/>
                    <a:pt x="786634" y="822361"/>
                  </a:cubicBezTo>
                  <a:cubicBezTo>
                    <a:pt x="801966" y="836627"/>
                    <a:pt x="817965" y="847826"/>
                    <a:pt x="834631" y="855959"/>
                  </a:cubicBezTo>
                  <a:lnTo>
                    <a:pt x="868629" y="812562"/>
                  </a:lnTo>
                  <a:cubicBezTo>
                    <a:pt x="863962" y="810295"/>
                    <a:pt x="856663" y="805662"/>
                    <a:pt x="846730" y="798663"/>
                  </a:cubicBezTo>
                  <a:cubicBezTo>
                    <a:pt x="836798" y="791663"/>
                    <a:pt x="828698" y="785230"/>
                    <a:pt x="822432" y="779364"/>
                  </a:cubicBezTo>
                  <a:cubicBezTo>
                    <a:pt x="826698" y="773764"/>
                    <a:pt x="830698" y="766798"/>
                    <a:pt x="834431" y="758465"/>
                  </a:cubicBezTo>
                  <a:cubicBezTo>
                    <a:pt x="838164" y="750132"/>
                    <a:pt x="842564" y="736966"/>
                    <a:pt x="847630" y="718967"/>
                  </a:cubicBezTo>
                  <a:lnTo>
                    <a:pt x="796833" y="707368"/>
                  </a:lnTo>
                  <a:cubicBezTo>
                    <a:pt x="793367" y="721101"/>
                    <a:pt x="789234" y="732233"/>
                    <a:pt x="784434" y="740766"/>
                  </a:cubicBezTo>
                  <a:lnTo>
                    <a:pt x="743637" y="686969"/>
                  </a:lnTo>
                  <a:cubicBezTo>
                    <a:pt x="765102" y="673504"/>
                    <a:pt x="779368" y="661438"/>
                    <a:pt x="786434" y="650772"/>
                  </a:cubicBezTo>
                  <a:cubicBezTo>
                    <a:pt x="793500" y="640106"/>
                    <a:pt x="797033" y="628840"/>
                    <a:pt x="797033" y="616974"/>
                  </a:cubicBezTo>
                  <a:cubicBezTo>
                    <a:pt x="797033" y="598308"/>
                    <a:pt x="789900" y="582509"/>
                    <a:pt x="775635" y="569577"/>
                  </a:cubicBezTo>
                  <a:cubicBezTo>
                    <a:pt x="761369" y="556644"/>
                    <a:pt x="741570" y="550178"/>
                    <a:pt x="716238" y="550178"/>
                  </a:cubicBezTo>
                  <a:close/>
                  <a:moveTo>
                    <a:pt x="744362" y="0"/>
                  </a:moveTo>
                  <a:cubicBezTo>
                    <a:pt x="1155462" y="0"/>
                    <a:pt x="1488724" y="310315"/>
                    <a:pt x="1488724" y="693108"/>
                  </a:cubicBezTo>
                  <a:cubicBezTo>
                    <a:pt x="1488724" y="1075901"/>
                    <a:pt x="1155462" y="1386216"/>
                    <a:pt x="744362" y="1386216"/>
                  </a:cubicBezTo>
                  <a:cubicBezTo>
                    <a:pt x="333262" y="1386216"/>
                    <a:pt x="0" y="1075901"/>
                    <a:pt x="0" y="693108"/>
                  </a:cubicBezTo>
                  <a:cubicBezTo>
                    <a:pt x="0" y="310315"/>
                    <a:pt x="333262" y="0"/>
                    <a:pt x="744362" y="0"/>
                  </a:cubicBezTo>
                  <a:close/>
                </a:path>
              </a:pathLst>
            </a:custGeom>
            <a:ln w="53975" cap="rnd">
              <a:solidFill>
                <a:schemeClr val="bg1"/>
              </a:solidFill>
              <a:prstDash val="solid"/>
            </a:ln>
            <a:effectLst>
              <a:outerShdw sx="1000" sy="1000" algn="bl" rotWithShape="0">
                <a:srgbClr val="000000"/>
              </a:outerShdw>
            </a:effectLst>
            <a:extLst>
              <a:ext uri="{909E8E84-426E-40DD-AFC4-6F175D3DCCD1}">
                <a14:hiddenFill xmlns:a14="http://schemas.microsoft.com/office/drawing/2010/main">
                  <a:solidFill>
                    <a:srgbClr val="FFFFFF"/>
                  </a:solidFill>
                </a14:hiddenFill>
              </a:ext>
            </a:extLst>
          </p:spPr>
        </p:pic>
      </p:grpSp>
      <p:sp>
        <p:nvSpPr>
          <p:cNvPr id="49" name="Freeform 48">
            <a:extLst>
              <a:ext uri="{FF2B5EF4-FFF2-40B4-BE49-F238E27FC236}">
                <a16:creationId xmlns:a16="http://schemas.microsoft.com/office/drawing/2014/main" id="{52641BE9-D4F3-F0E8-221F-5539CA9D19A7}"/>
              </a:ext>
            </a:extLst>
          </p:cNvPr>
          <p:cNvSpPr/>
          <p:nvPr/>
        </p:nvSpPr>
        <p:spPr>
          <a:xfrm>
            <a:off x="0" y="-5276337"/>
            <a:ext cx="1481428" cy="18127083"/>
          </a:xfrm>
          <a:custGeom>
            <a:avLst/>
            <a:gdLst>
              <a:gd name="connsiteX0" fmla="*/ 1773841 w 1773841"/>
              <a:gd name="connsiteY0" fmla="*/ 0 h 15819120"/>
              <a:gd name="connsiteX1" fmla="*/ 1773841 w 1773841"/>
              <a:gd name="connsiteY1" fmla="*/ 6233093 h 15819120"/>
              <a:gd name="connsiteX2" fmla="*/ 909496 w 1773841"/>
              <a:gd name="connsiteY2" fmla="*/ 7129609 h 15819120"/>
              <a:gd name="connsiteX3" fmla="*/ 909496 w 1773841"/>
              <a:gd name="connsiteY3" fmla="*/ 7272960 h 15819120"/>
              <a:gd name="connsiteX4" fmla="*/ 1773841 w 1773841"/>
              <a:gd name="connsiteY4" fmla="*/ 8169476 h 15819120"/>
              <a:gd name="connsiteX5" fmla="*/ 1773841 w 1773841"/>
              <a:gd name="connsiteY5" fmla="*/ 15819120 h 15819120"/>
              <a:gd name="connsiteX6" fmla="*/ 0 w 1773841"/>
              <a:gd name="connsiteY6" fmla="*/ 15819120 h 15819120"/>
              <a:gd name="connsiteX7" fmla="*/ 0 w 1773841"/>
              <a:gd name="connsiteY7" fmla="*/ 0 h 15819120"/>
              <a:gd name="connsiteX0" fmla="*/ 1773841 w 1773841"/>
              <a:gd name="connsiteY0" fmla="*/ 0 h 15819120"/>
              <a:gd name="connsiteX1" fmla="*/ 1773841 w 1773841"/>
              <a:gd name="connsiteY1" fmla="*/ 6233093 h 15819120"/>
              <a:gd name="connsiteX2" fmla="*/ 909496 w 1773841"/>
              <a:gd name="connsiteY2" fmla="*/ 7129609 h 15819120"/>
              <a:gd name="connsiteX3" fmla="*/ 909496 w 1773841"/>
              <a:gd name="connsiteY3" fmla="*/ 7272960 h 15819120"/>
              <a:gd name="connsiteX4" fmla="*/ 1773841 w 1773841"/>
              <a:gd name="connsiteY4" fmla="*/ 8169476 h 15819120"/>
              <a:gd name="connsiteX5" fmla="*/ 1773841 w 1773841"/>
              <a:gd name="connsiteY5" fmla="*/ 15819120 h 15819120"/>
              <a:gd name="connsiteX6" fmla="*/ 0 w 1773841"/>
              <a:gd name="connsiteY6" fmla="*/ 15819120 h 15819120"/>
              <a:gd name="connsiteX7" fmla="*/ 0 w 1773841"/>
              <a:gd name="connsiteY7" fmla="*/ 0 h 15819120"/>
              <a:gd name="connsiteX8" fmla="*/ 1773841 w 1773841"/>
              <a:gd name="connsiteY8" fmla="*/ 0 h 15819120"/>
              <a:gd name="connsiteX0" fmla="*/ 1773841 w 1773841"/>
              <a:gd name="connsiteY0" fmla="*/ 0 h 15819120"/>
              <a:gd name="connsiteX1" fmla="*/ 1773841 w 1773841"/>
              <a:gd name="connsiteY1" fmla="*/ 6233093 h 15819120"/>
              <a:gd name="connsiteX2" fmla="*/ 909496 w 1773841"/>
              <a:gd name="connsiteY2" fmla="*/ 7129609 h 15819120"/>
              <a:gd name="connsiteX3" fmla="*/ 909496 w 1773841"/>
              <a:gd name="connsiteY3" fmla="*/ 7272960 h 15819120"/>
              <a:gd name="connsiteX4" fmla="*/ 1773841 w 1773841"/>
              <a:gd name="connsiteY4" fmla="*/ 8169476 h 15819120"/>
              <a:gd name="connsiteX5" fmla="*/ 1773841 w 1773841"/>
              <a:gd name="connsiteY5" fmla="*/ 15819120 h 15819120"/>
              <a:gd name="connsiteX6" fmla="*/ 0 w 1773841"/>
              <a:gd name="connsiteY6" fmla="*/ 15819120 h 15819120"/>
              <a:gd name="connsiteX7" fmla="*/ 0 w 1773841"/>
              <a:gd name="connsiteY7" fmla="*/ 0 h 15819120"/>
              <a:gd name="connsiteX8" fmla="*/ 1773841 w 1773841"/>
              <a:gd name="connsiteY8" fmla="*/ 0 h 15819120"/>
              <a:gd name="connsiteX0" fmla="*/ 1773841 w 1777714"/>
              <a:gd name="connsiteY0" fmla="*/ 0 h 15819120"/>
              <a:gd name="connsiteX1" fmla="*/ 1773841 w 1777714"/>
              <a:gd name="connsiteY1" fmla="*/ 6233093 h 15819120"/>
              <a:gd name="connsiteX2" fmla="*/ 909496 w 1777714"/>
              <a:gd name="connsiteY2" fmla="*/ 7129609 h 15819120"/>
              <a:gd name="connsiteX3" fmla="*/ 909496 w 1777714"/>
              <a:gd name="connsiteY3" fmla="*/ 7272960 h 15819120"/>
              <a:gd name="connsiteX4" fmla="*/ 1773841 w 1777714"/>
              <a:gd name="connsiteY4" fmla="*/ 8169476 h 15819120"/>
              <a:gd name="connsiteX5" fmla="*/ 1773841 w 1777714"/>
              <a:gd name="connsiteY5" fmla="*/ 15819120 h 15819120"/>
              <a:gd name="connsiteX6" fmla="*/ 0 w 1777714"/>
              <a:gd name="connsiteY6" fmla="*/ 15819120 h 15819120"/>
              <a:gd name="connsiteX7" fmla="*/ 0 w 1777714"/>
              <a:gd name="connsiteY7" fmla="*/ 0 h 15819120"/>
              <a:gd name="connsiteX8" fmla="*/ 1773841 w 1777714"/>
              <a:gd name="connsiteY8" fmla="*/ 0 h 15819120"/>
              <a:gd name="connsiteX0" fmla="*/ 1773841 w 1777714"/>
              <a:gd name="connsiteY0" fmla="*/ 0 h 15819120"/>
              <a:gd name="connsiteX1" fmla="*/ 1773841 w 1777714"/>
              <a:gd name="connsiteY1" fmla="*/ 6233093 h 15819120"/>
              <a:gd name="connsiteX2" fmla="*/ 909496 w 1777714"/>
              <a:gd name="connsiteY2" fmla="*/ 7129609 h 15819120"/>
              <a:gd name="connsiteX3" fmla="*/ 909496 w 1777714"/>
              <a:gd name="connsiteY3" fmla="*/ 7272960 h 15819120"/>
              <a:gd name="connsiteX4" fmla="*/ 1773841 w 1777714"/>
              <a:gd name="connsiteY4" fmla="*/ 8169476 h 15819120"/>
              <a:gd name="connsiteX5" fmla="*/ 1773841 w 1777714"/>
              <a:gd name="connsiteY5" fmla="*/ 15819120 h 15819120"/>
              <a:gd name="connsiteX6" fmla="*/ 0 w 1777714"/>
              <a:gd name="connsiteY6" fmla="*/ 15819120 h 15819120"/>
              <a:gd name="connsiteX7" fmla="*/ 0 w 1777714"/>
              <a:gd name="connsiteY7" fmla="*/ 0 h 15819120"/>
              <a:gd name="connsiteX8" fmla="*/ 1773841 w 1777714"/>
              <a:gd name="connsiteY8" fmla="*/ 0 h 15819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7714" h="15819120">
                <a:moveTo>
                  <a:pt x="1773841" y="0"/>
                </a:moveTo>
                <a:cubicBezTo>
                  <a:pt x="1773841" y="2077698"/>
                  <a:pt x="1782556" y="5985053"/>
                  <a:pt x="1773841" y="6233093"/>
                </a:cubicBezTo>
                <a:cubicBezTo>
                  <a:pt x="1765126" y="6481133"/>
                  <a:pt x="909747" y="6822304"/>
                  <a:pt x="909496" y="7129609"/>
                </a:cubicBezTo>
                <a:cubicBezTo>
                  <a:pt x="909245" y="7436914"/>
                  <a:pt x="909245" y="6880986"/>
                  <a:pt x="909496" y="7272960"/>
                </a:cubicBezTo>
                <a:cubicBezTo>
                  <a:pt x="909747" y="7664934"/>
                  <a:pt x="1773593" y="7819837"/>
                  <a:pt x="1773841" y="8169476"/>
                </a:cubicBezTo>
                <a:cubicBezTo>
                  <a:pt x="1774089" y="8519115"/>
                  <a:pt x="1773841" y="13269239"/>
                  <a:pt x="1773841" y="15819120"/>
                </a:cubicBezTo>
                <a:lnTo>
                  <a:pt x="0" y="15819120"/>
                </a:lnTo>
                <a:lnTo>
                  <a:pt x="0" y="0"/>
                </a:lnTo>
                <a:lnTo>
                  <a:pt x="1773841"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defTabSz="761970"/>
            <a:endParaRPr lang="en-GB" sz="1500">
              <a:solidFill>
                <a:prstClr val="white"/>
              </a:solidFill>
              <a:latin typeface="Calibri" panose="020F0502020204030204"/>
            </a:endParaRPr>
          </a:p>
        </p:txBody>
      </p:sp>
      <p:pic>
        <p:nvPicPr>
          <p:cNvPr id="50" name="Picture 49">
            <a:extLst>
              <a:ext uri="{FF2B5EF4-FFF2-40B4-BE49-F238E27FC236}">
                <a16:creationId xmlns:a16="http://schemas.microsoft.com/office/drawing/2014/main" id="{CF7B410D-6AA1-3A84-8862-6B448ECA4323}"/>
              </a:ext>
            </a:extLst>
          </p:cNvPr>
          <p:cNvPicPr>
            <a:picLocks noChangeAspect="1"/>
          </p:cNvPicPr>
          <p:nvPr/>
        </p:nvPicPr>
        <p:blipFill>
          <a:blip r:embed="rId6" cstate="email">
            <a:alphaModFix amt="85000"/>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a:xfrm>
            <a:off x="142894" y="1296348"/>
            <a:ext cx="1068059" cy="1022154"/>
          </a:xfrm>
          <a:custGeom>
            <a:avLst/>
            <a:gdLst/>
            <a:ahLst/>
            <a:cxnLst/>
            <a:rect l="l" t="t" r="r" b="b"/>
            <a:pathLst>
              <a:path w="1486412" h="1422526">
                <a:moveTo>
                  <a:pt x="491851" y="655834"/>
                </a:moveTo>
                <a:lnTo>
                  <a:pt x="491851" y="868221"/>
                </a:lnTo>
                <a:lnTo>
                  <a:pt x="548048" y="868221"/>
                </a:lnTo>
                <a:lnTo>
                  <a:pt x="548048" y="655834"/>
                </a:lnTo>
                <a:close/>
                <a:moveTo>
                  <a:pt x="1159797" y="651034"/>
                </a:moveTo>
                <a:cubicBezTo>
                  <a:pt x="1129265" y="651034"/>
                  <a:pt x="1106733" y="657300"/>
                  <a:pt x="1092201" y="669833"/>
                </a:cubicBezTo>
                <a:cubicBezTo>
                  <a:pt x="1077668" y="682365"/>
                  <a:pt x="1070402" y="697831"/>
                  <a:pt x="1070402" y="716230"/>
                </a:cubicBezTo>
                <a:cubicBezTo>
                  <a:pt x="1070402" y="736629"/>
                  <a:pt x="1078802" y="752561"/>
                  <a:pt x="1095601" y="764027"/>
                </a:cubicBezTo>
                <a:cubicBezTo>
                  <a:pt x="1107733" y="772293"/>
                  <a:pt x="1136465" y="781426"/>
                  <a:pt x="1181795" y="791425"/>
                </a:cubicBezTo>
                <a:cubicBezTo>
                  <a:pt x="1191528" y="793692"/>
                  <a:pt x="1197794" y="796158"/>
                  <a:pt x="1200594" y="798825"/>
                </a:cubicBezTo>
                <a:cubicBezTo>
                  <a:pt x="1203261" y="801625"/>
                  <a:pt x="1204594" y="805158"/>
                  <a:pt x="1204594" y="809424"/>
                </a:cubicBezTo>
                <a:cubicBezTo>
                  <a:pt x="1204594" y="815691"/>
                  <a:pt x="1202127" y="820690"/>
                  <a:pt x="1197194" y="824423"/>
                </a:cubicBezTo>
                <a:cubicBezTo>
                  <a:pt x="1189861" y="829756"/>
                  <a:pt x="1178929" y="832423"/>
                  <a:pt x="1164396" y="832423"/>
                </a:cubicBezTo>
                <a:cubicBezTo>
                  <a:pt x="1151197" y="832423"/>
                  <a:pt x="1140931" y="829590"/>
                  <a:pt x="1133598" y="823923"/>
                </a:cubicBezTo>
                <a:cubicBezTo>
                  <a:pt x="1126265" y="818257"/>
                  <a:pt x="1121399" y="809958"/>
                  <a:pt x="1118999" y="799025"/>
                </a:cubicBezTo>
                <a:lnTo>
                  <a:pt x="1062603" y="807624"/>
                </a:lnTo>
                <a:cubicBezTo>
                  <a:pt x="1067802" y="827756"/>
                  <a:pt x="1078835" y="843689"/>
                  <a:pt x="1095701" y="855421"/>
                </a:cubicBezTo>
                <a:cubicBezTo>
                  <a:pt x="1112566" y="867154"/>
                  <a:pt x="1135465" y="873020"/>
                  <a:pt x="1164396" y="873020"/>
                </a:cubicBezTo>
                <a:cubicBezTo>
                  <a:pt x="1196261" y="873020"/>
                  <a:pt x="1220326" y="866021"/>
                  <a:pt x="1236592" y="852022"/>
                </a:cubicBezTo>
                <a:cubicBezTo>
                  <a:pt x="1252858" y="838023"/>
                  <a:pt x="1260991" y="821290"/>
                  <a:pt x="1260991" y="801825"/>
                </a:cubicBezTo>
                <a:cubicBezTo>
                  <a:pt x="1260991" y="783959"/>
                  <a:pt x="1255124" y="770027"/>
                  <a:pt x="1243392" y="760027"/>
                </a:cubicBezTo>
                <a:cubicBezTo>
                  <a:pt x="1231526" y="750161"/>
                  <a:pt x="1210627" y="741828"/>
                  <a:pt x="1180695" y="735029"/>
                </a:cubicBezTo>
                <a:cubicBezTo>
                  <a:pt x="1150764" y="728229"/>
                  <a:pt x="1133265" y="722963"/>
                  <a:pt x="1128199" y="719230"/>
                </a:cubicBezTo>
                <a:cubicBezTo>
                  <a:pt x="1124465" y="716430"/>
                  <a:pt x="1122599" y="713030"/>
                  <a:pt x="1122599" y="709030"/>
                </a:cubicBezTo>
                <a:cubicBezTo>
                  <a:pt x="1122599" y="704364"/>
                  <a:pt x="1124732" y="700564"/>
                  <a:pt x="1128999" y="697631"/>
                </a:cubicBezTo>
                <a:cubicBezTo>
                  <a:pt x="1135398" y="693498"/>
                  <a:pt x="1145998" y="691431"/>
                  <a:pt x="1160797" y="691431"/>
                </a:cubicBezTo>
                <a:cubicBezTo>
                  <a:pt x="1172529" y="691431"/>
                  <a:pt x="1181562" y="693631"/>
                  <a:pt x="1187895" y="698031"/>
                </a:cubicBezTo>
                <a:cubicBezTo>
                  <a:pt x="1194228" y="702431"/>
                  <a:pt x="1198528" y="708764"/>
                  <a:pt x="1200794" y="717030"/>
                </a:cubicBezTo>
                <a:lnTo>
                  <a:pt x="1253791" y="707230"/>
                </a:lnTo>
                <a:cubicBezTo>
                  <a:pt x="1248458" y="688698"/>
                  <a:pt x="1238725" y="674699"/>
                  <a:pt x="1224593" y="665233"/>
                </a:cubicBezTo>
                <a:cubicBezTo>
                  <a:pt x="1210460" y="655767"/>
                  <a:pt x="1188862" y="651034"/>
                  <a:pt x="1159797" y="651034"/>
                </a:cubicBezTo>
                <a:close/>
                <a:moveTo>
                  <a:pt x="944396" y="651034"/>
                </a:moveTo>
                <a:cubicBezTo>
                  <a:pt x="912798" y="651034"/>
                  <a:pt x="887733" y="660800"/>
                  <a:pt x="869200" y="680332"/>
                </a:cubicBezTo>
                <a:cubicBezTo>
                  <a:pt x="850668" y="699864"/>
                  <a:pt x="841402" y="727163"/>
                  <a:pt x="841402" y="762227"/>
                </a:cubicBezTo>
                <a:cubicBezTo>
                  <a:pt x="841402" y="796892"/>
                  <a:pt x="850635" y="824023"/>
                  <a:pt x="869100" y="843622"/>
                </a:cubicBezTo>
                <a:cubicBezTo>
                  <a:pt x="887566" y="863221"/>
                  <a:pt x="912331" y="873020"/>
                  <a:pt x="943396" y="873020"/>
                </a:cubicBezTo>
                <a:cubicBezTo>
                  <a:pt x="970728" y="873020"/>
                  <a:pt x="992526" y="866554"/>
                  <a:pt x="1008792" y="853622"/>
                </a:cubicBezTo>
                <a:cubicBezTo>
                  <a:pt x="1025057" y="840689"/>
                  <a:pt x="1036057" y="821557"/>
                  <a:pt x="1041790" y="796225"/>
                </a:cubicBezTo>
                <a:lnTo>
                  <a:pt x="986593" y="786826"/>
                </a:lnTo>
                <a:cubicBezTo>
                  <a:pt x="983793" y="801625"/>
                  <a:pt x="978994" y="812057"/>
                  <a:pt x="972194" y="818124"/>
                </a:cubicBezTo>
                <a:cubicBezTo>
                  <a:pt x="965395" y="824190"/>
                  <a:pt x="956662" y="827223"/>
                  <a:pt x="945996" y="827223"/>
                </a:cubicBezTo>
                <a:cubicBezTo>
                  <a:pt x="931730" y="827223"/>
                  <a:pt x="920364" y="822023"/>
                  <a:pt x="911898" y="811624"/>
                </a:cubicBezTo>
                <a:cubicBezTo>
                  <a:pt x="903432" y="801225"/>
                  <a:pt x="899199" y="783426"/>
                  <a:pt x="899199" y="758227"/>
                </a:cubicBezTo>
                <a:cubicBezTo>
                  <a:pt x="899199" y="735562"/>
                  <a:pt x="903365" y="719396"/>
                  <a:pt x="911698" y="709730"/>
                </a:cubicBezTo>
                <a:cubicBezTo>
                  <a:pt x="920031" y="700064"/>
                  <a:pt x="931197" y="695231"/>
                  <a:pt x="945196" y="695231"/>
                </a:cubicBezTo>
                <a:cubicBezTo>
                  <a:pt x="955728" y="695231"/>
                  <a:pt x="964295" y="698031"/>
                  <a:pt x="970894" y="703631"/>
                </a:cubicBezTo>
                <a:cubicBezTo>
                  <a:pt x="977494" y="709230"/>
                  <a:pt x="981727" y="717563"/>
                  <a:pt x="983593" y="728629"/>
                </a:cubicBezTo>
                <a:lnTo>
                  <a:pt x="1038990" y="718630"/>
                </a:lnTo>
                <a:cubicBezTo>
                  <a:pt x="1032324" y="695831"/>
                  <a:pt x="1021358" y="678866"/>
                  <a:pt x="1006092" y="667733"/>
                </a:cubicBezTo>
                <a:cubicBezTo>
                  <a:pt x="990826" y="656600"/>
                  <a:pt x="970261" y="651034"/>
                  <a:pt x="944396" y="651034"/>
                </a:cubicBezTo>
                <a:close/>
                <a:moveTo>
                  <a:pt x="727944" y="651034"/>
                </a:moveTo>
                <a:cubicBezTo>
                  <a:pt x="699812" y="651034"/>
                  <a:pt x="676480" y="663033"/>
                  <a:pt x="657948" y="687032"/>
                </a:cubicBezTo>
                <a:lnTo>
                  <a:pt x="657948" y="655834"/>
                </a:lnTo>
                <a:lnTo>
                  <a:pt x="605751" y="655834"/>
                </a:lnTo>
                <a:lnTo>
                  <a:pt x="605751" y="868221"/>
                </a:lnTo>
                <a:lnTo>
                  <a:pt x="661948" y="868221"/>
                </a:lnTo>
                <a:lnTo>
                  <a:pt x="661948" y="772027"/>
                </a:lnTo>
                <a:cubicBezTo>
                  <a:pt x="661948" y="748295"/>
                  <a:pt x="663381" y="732029"/>
                  <a:pt x="666248" y="723229"/>
                </a:cubicBezTo>
                <a:cubicBezTo>
                  <a:pt x="669114" y="714430"/>
                  <a:pt x="674414" y="707364"/>
                  <a:pt x="682147" y="702031"/>
                </a:cubicBezTo>
                <a:cubicBezTo>
                  <a:pt x="689880" y="696698"/>
                  <a:pt x="698612" y="694031"/>
                  <a:pt x="708345" y="694031"/>
                </a:cubicBezTo>
                <a:cubicBezTo>
                  <a:pt x="715945" y="694031"/>
                  <a:pt x="722444" y="695898"/>
                  <a:pt x="727844" y="699631"/>
                </a:cubicBezTo>
                <a:cubicBezTo>
                  <a:pt x="733244" y="703364"/>
                  <a:pt x="737143" y="708597"/>
                  <a:pt x="739543" y="715330"/>
                </a:cubicBezTo>
                <a:cubicBezTo>
                  <a:pt x="741943" y="722063"/>
                  <a:pt x="743143" y="736895"/>
                  <a:pt x="743143" y="759827"/>
                </a:cubicBezTo>
                <a:lnTo>
                  <a:pt x="743143" y="868221"/>
                </a:lnTo>
                <a:lnTo>
                  <a:pt x="799340" y="868221"/>
                </a:lnTo>
                <a:lnTo>
                  <a:pt x="799340" y="736229"/>
                </a:lnTo>
                <a:cubicBezTo>
                  <a:pt x="799340" y="719830"/>
                  <a:pt x="798306" y="707230"/>
                  <a:pt x="796240" y="698431"/>
                </a:cubicBezTo>
                <a:cubicBezTo>
                  <a:pt x="794173" y="689632"/>
                  <a:pt x="790507" y="681765"/>
                  <a:pt x="785240" y="674832"/>
                </a:cubicBezTo>
                <a:cubicBezTo>
                  <a:pt x="779974" y="667900"/>
                  <a:pt x="772208" y="662200"/>
                  <a:pt x="761942" y="657733"/>
                </a:cubicBezTo>
                <a:cubicBezTo>
                  <a:pt x="751676" y="653267"/>
                  <a:pt x="740343" y="651034"/>
                  <a:pt x="727944" y="651034"/>
                </a:cubicBezTo>
                <a:close/>
                <a:moveTo>
                  <a:pt x="246201" y="577438"/>
                </a:moveTo>
                <a:lnTo>
                  <a:pt x="246201" y="868221"/>
                </a:lnTo>
                <a:lnTo>
                  <a:pt x="452589" y="868221"/>
                </a:lnTo>
                <a:lnTo>
                  <a:pt x="452589" y="818824"/>
                </a:lnTo>
                <a:lnTo>
                  <a:pt x="305398" y="818824"/>
                </a:lnTo>
                <a:lnTo>
                  <a:pt x="305398" y="577438"/>
                </a:lnTo>
                <a:close/>
                <a:moveTo>
                  <a:pt x="491851" y="575039"/>
                </a:moveTo>
                <a:lnTo>
                  <a:pt x="491851" y="627035"/>
                </a:lnTo>
                <a:lnTo>
                  <a:pt x="548048" y="627035"/>
                </a:lnTo>
                <a:lnTo>
                  <a:pt x="548048" y="575039"/>
                </a:lnTo>
                <a:close/>
                <a:moveTo>
                  <a:pt x="743206" y="0"/>
                </a:moveTo>
                <a:cubicBezTo>
                  <a:pt x="1153667" y="0"/>
                  <a:pt x="1486412" y="318443"/>
                  <a:pt x="1486412" y="711263"/>
                </a:cubicBezTo>
                <a:cubicBezTo>
                  <a:pt x="1486412" y="1104083"/>
                  <a:pt x="1153667" y="1422526"/>
                  <a:pt x="743206" y="1422526"/>
                </a:cubicBezTo>
                <a:cubicBezTo>
                  <a:pt x="332745" y="1422526"/>
                  <a:pt x="0" y="1104083"/>
                  <a:pt x="0" y="711263"/>
                </a:cubicBezTo>
                <a:cubicBezTo>
                  <a:pt x="0" y="318443"/>
                  <a:pt x="332745" y="0"/>
                  <a:pt x="743206" y="0"/>
                </a:cubicBezTo>
                <a:close/>
              </a:path>
            </a:pathLst>
          </a:custGeom>
          <a:ln w="190500" cap="rnd">
            <a:noFill/>
            <a:prstDash val="solid"/>
          </a:ln>
          <a:effectLst>
            <a:outerShdw blurRad="127000" sx="1000" sy="1000" algn="bl" rotWithShape="0">
              <a:srgbClr val="000000"/>
            </a:outerShdw>
          </a:effectLst>
        </p:spPr>
      </p:pic>
      <p:pic>
        <p:nvPicPr>
          <p:cNvPr id="53" name="Picture 52">
            <a:extLst>
              <a:ext uri="{FF2B5EF4-FFF2-40B4-BE49-F238E27FC236}">
                <a16:creationId xmlns:a16="http://schemas.microsoft.com/office/drawing/2014/main" id="{F13C2792-D10C-5E4E-4191-4C88F04F75B0}"/>
              </a:ext>
            </a:extLst>
          </p:cNvPr>
          <p:cNvPicPr>
            <a:picLocks noChangeAspect="1" noChangeArrowheads="1"/>
          </p:cNvPicPr>
          <p:nvPr/>
        </p:nvPicPr>
        <p:blipFill>
          <a:blip r:embed="rId8" cstate="email">
            <a:duotone>
              <a:schemeClr val="bg2">
                <a:shade val="45000"/>
                <a:satMod val="135000"/>
              </a:schemeClr>
              <a:prstClr val="white"/>
            </a:duotone>
            <a:extLst>
              <a:ext uri="{28A0092B-C50C-407E-A947-70E740481C1C}">
                <a14:useLocalDpi xmlns:a14="http://schemas.microsoft.com/office/drawing/2010/main"/>
              </a:ext>
            </a:extLst>
          </a:blip>
          <a:srcRect/>
          <a:stretch/>
        </p:blipFill>
        <p:spPr bwMode="auto">
          <a:xfrm>
            <a:off x="141113" y="4628785"/>
            <a:ext cx="1077588" cy="1022154"/>
          </a:xfrm>
          <a:custGeom>
            <a:avLst/>
            <a:gdLst/>
            <a:ahLst/>
            <a:cxnLst/>
            <a:rect l="l" t="t" r="r" b="b"/>
            <a:pathLst>
              <a:path w="1587684" h="1470190">
                <a:moveTo>
                  <a:pt x="1186786" y="717625"/>
                </a:moveTo>
                <a:cubicBezTo>
                  <a:pt x="1198252" y="717625"/>
                  <a:pt x="1207985" y="721858"/>
                  <a:pt x="1215984" y="730325"/>
                </a:cubicBezTo>
                <a:cubicBezTo>
                  <a:pt x="1223984" y="738791"/>
                  <a:pt x="1228183" y="751157"/>
                  <a:pt x="1228583" y="767422"/>
                </a:cubicBezTo>
                <a:lnTo>
                  <a:pt x="1144588" y="767422"/>
                </a:lnTo>
                <a:cubicBezTo>
                  <a:pt x="1144455" y="752090"/>
                  <a:pt x="1148388" y="739957"/>
                  <a:pt x="1156388" y="731025"/>
                </a:cubicBezTo>
                <a:cubicBezTo>
                  <a:pt x="1164387" y="722092"/>
                  <a:pt x="1174520" y="717625"/>
                  <a:pt x="1186786" y="717625"/>
                </a:cubicBezTo>
                <a:close/>
                <a:moveTo>
                  <a:pt x="1307192" y="679428"/>
                </a:moveTo>
                <a:lnTo>
                  <a:pt x="1380588" y="782421"/>
                </a:lnTo>
                <a:lnTo>
                  <a:pt x="1303993" y="891815"/>
                </a:lnTo>
                <a:lnTo>
                  <a:pt x="1369789" y="891815"/>
                </a:lnTo>
                <a:lnTo>
                  <a:pt x="1413386" y="826019"/>
                </a:lnTo>
                <a:lnTo>
                  <a:pt x="1456583" y="891815"/>
                </a:lnTo>
                <a:lnTo>
                  <a:pt x="1525579" y="891815"/>
                </a:lnTo>
                <a:lnTo>
                  <a:pt x="1446984" y="780022"/>
                </a:lnTo>
                <a:lnTo>
                  <a:pt x="1518980" y="679428"/>
                </a:lnTo>
                <a:lnTo>
                  <a:pt x="1452984" y="679428"/>
                </a:lnTo>
                <a:lnTo>
                  <a:pt x="1413386" y="737824"/>
                </a:lnTo>
                <a:lnTo>
                  <a:pt x="1375788" y="679428"/>
                </a:lnTo>
                <a:close/>
                <a:moveTo>
                  <a:pt x="396341" y="679428"/>
                </a:moveTo>
                <a:lnTo>
                  <a:pt x="396341" y="813820"/>
                </a:lnTo>
                <a:cubicBezTo>
                  <a:pt x="396341" y="833818"/>
                  <a:pt x="398874" y="849484"/>
                  <a:pt x="403940" y="860817"/>
                </a:cubicBezTo>
                <a:cubicBezTo>
                  <a:pt x="409007" y="872149"/>
                  <a:pt x="417206" y="880949"/>
                  <a:pt x="428539" y="887215"/>
                </a:cubicBezTo>
                <a:cubicBezTo>
                  <a:pt x="439872" y="893481"/>
                  <a:pt x="452671" y="896614"/>
                  <a:pt x="466937" y="896614"/>
                </a:cubicBezTo>
                <a:cubicBezTo>
                  <a:pt x="480936" y="896614"/>
                  <a:pt x="494235" y="893348"/>
                  <a:pt x="506834" y="886815"/>
                </a:cubicBezTo>
                <a:cubicBezTo>
                  <a:pt x="519433" y="880282"/>
                  <a:pt x="529599" y="871349"/>
                  <a:pt x="537332" y="860017"/>
                </a:cubicBezTo>
                <a:lnTo>
                  <a:pt x="537332" y="891815"/>
                </a:lnTo>
                <a:lnTo>
                  <a:pt x="589529" y="891815"/>
                </a:lnTo>
                <a:lnTo>
                  <a:pt x="589529" y="679428"/>
                </a:lnTo>
                <a:lnTo>
                  <a:pt x="533333" y="679428"/>
                </a:lnTo>
                <a:lnTo>
                  <a:pt x="533333" y="769022"/>
                </a:lnTo>
                <a:cubicBezTo>
                  <a:pt x="533333" y="799420"/>
                  <a:pt x="531933" y="818519"/>
                  <a:pt x="529133" y="826319"/>
                </a:cubicBezTo>
                <a:cubicBezTo>
                  <a:pt x="526333" y="834118"/>
                  <a:pt x="521133" y="840651"/>
                  <a:pt x="513534" y="845918"/>
                </a:cubicBezTo>
                <a:cubicBezTo>
                  <a:pt x="505934" y="851184"/>
                  <a:pt x="497335" y="853817"/>
                  <a:pt x="487735" y="853817"/>
                </a:cubicBezTo>
                <a:cubicBezTo>
                  <a:pt x="479336" y="853817"/>
                  <a:pt x="472403" y="851851"/>
                  <a:pt x="466937" y="847917"/>
                </a:cubicBezTo>
                <a:cubicBezTo>
                  <a:pt x="461470" y="843984"/>
                  <a:pt x="457704" y="838651"/>
                  <a:pt x="455637" y="831918"/>
                </a:cubicBezTo>
                <a:cubicBezTo>
                  <a:pt x="453571" y="825185"/>
                  <a:pt x="452537" y="806887"/>
                  <a:pt x="452537" y="777022"/>
                </a:cubicBezTo>
                <a:lnTo>
                  <a:pt x="452537" y="679428"/>
                </a:lnTo>
                <a:close/>
                <a:moveTo>
                  <a:pt x="1183386" y="674628"/>
                </a:moveTo>
                <a:cubicBezTo>
                  <a:pt x="1155254" y="674628"/>
                  <a:pt x="1131989" y="684594"/>
                  <a:pt x="1113590" y="704526"/>
                </a:cubicBezTo>
                <a:cubicBezTo>
                  <a:pt x="1095191" y="724458"/>
                  <a:pt x="1085992" y="752023"/>
                  <a:pt x="1085992" y="787221"/>
                </a:cubicBezTo>
                <a:cubicBezTo>
                  <a:pt x="1085992" y="816686"/>
                  <a:pt x="1092992" y="841084"/>
                  <a:pt x="1106991" y="860417"/>
                </a:cubicBezTo>
                <a:cubicBezTo>
                  <a:pt x="1124723" y="884549"/>
                  <a:pt x="1152055" y="896614"/>
                  <a:pt x="1188986" y="896614"/>
                </a:cubicBezTo>
                <a:cubicBezTo>
                  <a:pt x="1212318" y="896614"/>
                  <a:pt x="1231750" y="891248"/>
                  <a:pt x="1247282" y="880515"/>
                </a:cubicBezTo>
                <a:cubicBezTo>
                  <a:pt x="1262814" y="869783"/>
                  <a:pt x="1274180" y="854150"/>
                  <a:pt x="1281380" y="833618"/>
                </a:cubicBezTo>
                <a:lnTo>
                  <a:pt x="1225383" y="824219"/>
                </a:lnTo>
                <a:cubicBezTo>
                  <a:pt x="1222317" y="834885"/>
                  <a:pt x="1217784" y="842618"/>
                  <a:pt x="1211784" y="847417"/>
                </a:cubicBezTo>
                <a:cubicBezTo>
                  <a:pt x="1205785" y="852217"/>
                  <a:pt x="1198385" y="854617"/>
                  <a:pt x="1189586" y="854617"/>
                </a:cubicBezTo>
                <a:cubicBezTo>
                  <a:pt x="1176653" y="854617"/>
                  <a:pt x="1165854" y="849984"/>
                  <a:pt x="1157188" y="840718"/>
                </a:cubicBezTo>
                <a:cubicBezTo>
                  <a:pt x="1148521" y="831452"/>
                  <a:pt x="1143988" y="818486"/>
                  <a:pt x="1143588" y="801820"/>
                </a:cubicBezTo>
                <a:lnTo>
                  <a:pt x="1284380" y="801820"/>
                </a:lnTo>
                <a:cubicBezTo>
                  <a:pt x="1285180" y="758756"/>
                  <a:pt x="1276447" y="726792"/>
                  <a:pt x="1258181" y="705926"/>
                </a:cubicBezTo>
                <a:cubicBezTo>
                  <a:pt x="1239916" y="685061"/>
                  <a:pt x="1214984" y="674628"/>
                  <a:pt x="1183386" y="674628"/>
                </a:cubicBezTo>
                <a:close/>
                <a:moveTo>
                  <a:pt x="951186" y="674628"/>
                </a:moveTo>
                <a:cubicBezTo>
                  <a:pt x="920655" y="674628"/>
                  <a:pt x="898123" y="680894"/>
                  <a:pt x="883590" y="693427"/>
                </a:cubicBezTo>
                <a:cubicBezTo>
                  <a:pt x="869058" y="705959"/>
                  <a:pt x="861792" y="721425"/>
                  <a:pt x="861792" y="739824"/>
                </a:cubicBezTo>
                <a:cubicBezTo>
                  <a:pt x="861792" y="760223"/>
                  <a:pt x="870191" y="776155"/>
                  <a:pt x="886990" y="787621"/>
                </a:cubicBezTo>
                <a:cubicBezTo>
                  <a:pt x="899123" y="795887"/>
                  <a:pt x="927854" y="805020"/>
                  <a:pt x="973185" y="815019"/>
                </a:cubicBezTo>
                <a:cubicBezTo>
                  <a:pt x="982918" y="817286"/>
                  <a:pt x="989184" y="819752"/>
                  <a:pt x="991984" y="822419"/>
                </a:cubicBezTo>
                <a:cubicBezTo>
                  <a:pt x="994650" y="825219"/>
                  <a:pt x="995983" y="828752"/>
                  <a:pt x="995983" y="833018"/>
                </a:cubicBezTo>
                <a:cubicBezTo>
                  <a:pt x="995983" y="839285"/>
                  <a:pt x="993517" y="844284"/>
                  <a:pt x="988584" y="848017"/>
                </a:cubicBezTo>
                <a:cubicBezTo>
                  <a:pt x="981251" y="853350"/>
                  <a:pt x="970318" y="856017"/>
                  <a:pt x="955786" y="856017"/>
                </a:cubicBezTo>
                <a:cubicBezTo>
                  <a:pt x="942587" y="856017"/>
                  <a:pt x="932321" y="853184"/>
                  <a:pt x="924988" y="847517"/>
                </a:cubicBezTo>
                <a:cubicBezTo>
                  <a:pt x="917655" y="841851"/>
                  <a:pt x="912788" y="833552"/>
                  <a:pt x="910389" y="822619"/>
                </a:cubicBezTo>
                <a:lnTo>
                  <a:pt x="853992" y="831218"/>
                </a:lnTo>
                <a:cubicBezTo>
                  <a:pt x="859192" y="851351"/>
                  <a:pt x="870224" y="867283"/>
                  <a:pt x="887090" y="879016"/>
                </a:cubicBezTo>
                <a:cubicBezTo>
                  <a:pt x="903956" y="890748"/>
                  <a:pt x="926854" y="896614"/>
                  <a:pt x="955786" y="896614"/>
                </a:cubicBezTo>
                <a:cubicBezTo>
                  <a:pt x="987651" y="896614"/>
                  <a:pt x="1011716" y="889615"/>
                  <a:pt x="1027981" y="875616"/>
                </a:cubicBezTo>
                <a:cubicBezTo>
                  <a:pt x="1044247" y="861617"/>
                  <a:pt x="1052380" y="844884"/>
                  <a:pt x="1052380" y="825419"/>
                </a:cubicBezTo>
                <a:cubicBezTo>
                  <a:pt x="1052380" y="807553"/>
                  <a:pt x="1046514" y="793621"/>
                  <a:pt x="1034781" y="783621"/>
                </a:cubicBezTo>
                <a:cubicBezTo>
                  <a:pt x="1022915" y="773755"/>
                  <a:pt x="1002016" y="765422"/>
                  <a:pt x="972085" y="758623"/>
                </a:cubicBezTo>
                <a:cubicBezTo>
                  <a:pt x="942153" y="751823"/>
                  <a:pt x="924654" y="746557"/>
                  <a:pt x="919588" y="742824"/>
                </a:cubicBezTo>
                <a:cubicBezTo>
                  <a:pt x="915855" y="740024"/>
                  <a:pt x="913988" y="736624"/>
                  <a:pt x="913988" y="732624"/>
                </a:cubicBezTo>
                <a:cubicBezTo>
                  <a:pt x="913988" y="727958"/>
                  <a:pt x="916122" y="724158"/>
                  <a:pt x="920388" y="721225"/>
                </a:cubicBezTo>
                <a:cubicBezTo>
                  <a:pt x="926788" y="717092"/>
                  <a:pt x="937387" y="715026"/>
                  <a:pt x="952186" y="715026"/>
                </a:cubicBezTo>
                <a:cubicBezTo>
                  <a:pt x="963919" y="715026"/>
                  <a:pt x="972951" y="717225"/>
                  <a:pt x="979284" y="721625"/>
                </a:cubicBezTo>
                <a:cubicBezTo>
                  <a:pt x="985617" y="726025"/>
                  <a:pt x="989917" y="732358"/>
                  <a:pt x="992184" y="740624"/>
                </a:cubicBezTo>
                <a:lnTo>
                  <a:pt x="1045180" y="730825"/>
                </a:lnTo>
                <a:cubicBezTo>
                  <a:pt x="1039847" y="712292"/>
                  <a:pt x="1030115" y="698293"/>
                  <a:pt x="1015982" y="688827"/>
                </a:cubicBezTo>
                <a:cubicBezTo>
                  <a:pt x="1001850" y="679361"/>
                  <a:pt x="980251" y="674628"/>
                  <a:pt x="951186" y="674628"/>
                </a:cubicBezTo>
                <a:close/>
                <a:moveTo>
                  <a:pt x="722586" y="674628"/>
                </a:moveTo>
                <a:cubicBezTo>
                  <a:pt x="692055" y="674628"/>
                  <a:pt x="669523" y="680894"/>
                  <a:pt x="654990" y="693427"/>
                </a:cubicBezTo>
                <a:cubicBezTo>
                  <a:pt x="640458" y="705959"/>
                  <a:pt x="633192" y="721425"/>
                  <a:pt x="633192" y="739824"/>
                </a:cubicBezTo>
                <a:cubicBezTo>
                  <a:pt x="633192" y="760223"/>
                  <a:pt x="641591" y="776155"/>
                  <a:pt x="658390" y="787621"/>
                </a:cubicBezTo>
                <a:cubicBezTo>
                  <a:pt x="670523" y="795887"/>
                  <a:pt x="699254" y="805020"/>
                  <a:pt x="744585" y="815019"/>
                </a:cubicBezTo>
                <a:cubicBezTo>
                  <a:pt x="754318" y="817286"/>
                  <a:pt x="760584" y="819752"/>
                  <a:pt x="763384" y="822419"/>
                </a:cubicBezTo>
                <a:cubicBezTo>
                  <a:pt x="766050" y="825219"/>
                  <a:pt x="767383" y="828752"/>
                  <a:pt x="767383" y="833018"/>
                </a:cubicBezTo>
                <a:cubicBezTo>
                  <a:pt x="767383" y="839285"/>
                  <a:pt x="764917" y="844284"/>
                  <a:pt x="759984" y="848017"/>
                </a:cubicBezTo>
                <a:cubicBezTo>
                  <a:pt x="752651" y="853350"/>
                  <a:pt x="741718" y="856017"/>
                  <a:pt x="727186" y="856017"/>
                </a:cubicBezTo>
                <a:cubicBezTo>
                  <a:pt x="713987" y="856017"/>
                  <a:pt x="703721" y="853184"/>
                  <a:pt x="696388" y="847517"/>
                </a:cubicBezTo>
                <a:cubicBezTo>
                  <a:pt x="689055" y="841851"/>
                  <a:pt x="684188" y="833552"/>
                  <a:pt x="681789" y="822619"/>
                </a:cubicBezTo>
                <a:lnTo>
                  <a:pt x="625392" y="831218"/>
                </a:lnTo>
                <a:cubicBezTo>
                  <a:pt x="630592" y="851351"/>
                  <a:pt x="641624" y="867283"/>
                  <a:pt x="658490" y="879016"/>
                </a:cubicBezTo>
                <a:cubicBezTo>
                  <a:pt x="675356" y="890748"/>
                  <a:pt x="698254" y="896614"/>
                  <a:pt x="727186" y="896614"/>
                </a:cubicBezTo>
                <a:cubicBezTo>
                  <a:pt x="759051" y="896614"/>
                  <a:pt x="783116" y="889615"/>
                  <a:pt x="799381" y="875616"/>
                </a:cubicBezTo>
                <a:cubicBezTo>
                  <a:pt x="815647" y="861617"/>
                  <a:pt x="823780" y="844884"/>
                  <a:pt x="823780" y="825419"/>
                </a:cubicBezTo>
                <a:cubicBezTo>
                  <a:pt x="823780" y="807553"/>
                  <a:pt x="817914" y="793621"/>
                  <a:pt x="806181" y="783621"/>
                </a:cubicBezTo>
                <a:cubicBezTo>
                  <a:pt x="794315" y="773755"/>
                  <a:pt x="773416" y="765422"/>
                  <a:pt x="743485" y="758623"/>
                </a:cubicBezTo>
                <a:cubicBezTo>
                  <a:pt x="713553" y="751823"/>
                  <a:pt x="696054" y="746557"/>
                  <a:pt x="690988" y="742824"/>
                </a:cubicBezTo>
                <a:cubicBezTo>
                  <a:pt x="687255" y="740024"/>
                  <a:pt x="685388" y="736624"/>
                  <a:pt x="685388" y="732624"/>
                </a:cubicBezTo>
                <a:cubicBezTo>
                  <a:pt x="685388" y="727958"/>
                  <a:pt x="687522" y="724158"/>
                  <a:pt x="691788" y="721225"/>
                </a:cubicBezTo>
                <a:cubicBezTo>
                  <a:pt x="698188" y="717092"/>
                  <a:pt x="708787" y="715026"/>
                  <a:pt x="723586" y="715026"/>
                </a:cubicBezTo>
                <a:cubicBezTo>
                  <a:pt x="735319" y="715026"/>
                  <a:pt x="744351" y="717225"/>
                  <a:pt x="750684" y="721625"/>
                </a:cubicBezTo>
                <a:cubicBezTo>
                  <a:pt x="757017" y="726025"/>
                  <a:pt x="761317" y="732358"/>
                  <a:pt x="763584" y="740624"/>
                </a:cubicBezTo>
                <a:lnTo>
                  <a:pt x="816580" y="730825"/>
                </a:lnTo>
                <a:cubicBezTo>
                  <a:pt x="811247" y="712292"/>
                  <a:pt x="801515" y="698293"/>
                  <a:pt x="787382" y="688827"/>
                </a:cubicBezTo>
                <a:cubicBezTo>
                  <a:pt x="773250" y="679361"/>
                  <a:pt x="751651" y="674628"/>
                  <a:pt x="722586" y="674628"/>
                </a:cubicBezTo>
                <a:close/>
                <a:moveTo>
                  <a:pt x="224310" y="593633"/>
                </a:moveTo>
                <a:cubicBezTo>
                  <a:pt x="201778" y="593633"/>
                  <a:pt x="182545" y="597033"/>
                  <a:pt x="166613" y="603832"/>
                </a:cubicBezTo>
                <a:cubicBezTo>
                  <a:pt x="150681" y="610632"/>
                  <a:pt x="138481" y="620531"/>
                  <a:pt x="130015" y="633531"/>
                </a:cubicBezTo>
                <a:cubicBezTo>
                  <a:pt x="121549" y="646530"/>
                  <a:pt x="117316" y="660496"/>
                  <a:pt x="117316" y="675428"/>
                </a:cubicBezTo>
                <a:cubicBezTo>
                  <a:pt x="117316" y="698627"/>
                  <a:pt x="126316" y="718292"/>
                  <a:pt x="144314" y="734424"/>
                </a:cubicBezTo>
                <a:cubicBezTo>
                  <a:pt x="157114" y="745890"/>
                  <a:pt x="179379" y="755556"/>
                  <a:pt x="211110" y="763423"/>
                </a:cubicBezTo>
                <a:cubicBezTo>
                  <a:pt x="235776" y="769556"/>
                  <a:pt x="251575" y="773822"/>
                  <a:pt x="258507" y="776222"/>
                </a:cubicBezTo>
                <a:cubicBezTo>
                  <a:pt x="268640" y="779822"/>
                  <a:pt x="275740" y="784055"/>
                  <a:pt x="279806" y="788921"/>
                </a:cubicBezTo>
                <a:cubicBezTo>
                  <a:pt x="283873" y="793787"/>
                  <a:pt x="285906" y="799687"/>
                  <a:pt x="285906" y="806620"/>
                </a:cubicBezTo>
                <a:cubicBezTo>
                  <a:pt x="285906" y="817419"/>
                  <a:pt x="281073" y="826852"/>
                  <a:pt x="271407" y="834918"/>
                </a:cubicBezTo>
                <a:cubicBezTo>
                  <a:pt x="261741" y="842984"/>
                  <a:pt x="247375" y="847017"/>
                  <a:pt x="228309" y="847017"/>
                </a:cubicBezTo>
                <a:cubicBezTo>
                  <a:pt x="210310" y="847017"/>
                  <a:pt x="196011" y="842484"/>
                  <a:pt x="185412" y="833418"/>
                </a:cubicBezTo>
                <a:cubicBezTo>
                  <a:pt x="174813" y="824352"/>
                  <a:pt x="167780" y="810153"/>
                  <a:pt x="164313" y="790821"/>
                </a:cubicBezTo>
                <a:lnTo>
                  <a:pt x="106717" y="796421"/>
                </a:lnTo>
                <a:cubicBezTo>
                  <a:pt x="110583" y="829219"/>
                  <a:pt x="122449" y="854184"/>
                  <a:pt x="142315" y="871316"/>
                </a:cubicBezTo>
                <a:cubicBezTo>
                  <a:pt x="162180" y="888448"/>
                  <a:pt x="190645" y="897014"/>
                  <a:pt x="227709" y="897014"/>
                </a:cubicBezTo>
                <a:cubicBezTo>
                  <a:pt x="253174" y="897014"/>
                  <a:pt x="274440" y="893448"/>
                  <a:pt x="291505" y="886315"/>
                </a:cubicBezTo>
                <a:cubicBezTo>
                  <a:pt x="308571" y="879182"/>
                  <a:pt x="321770" y="868283"/>
                  <a:pt x="331103" y="853617"/>
                </a:cubicBezTo>
                <a:cubicBezTo>
                  <a:pt x="340436" y="838951"/>
                  <a:pt x="345102" y="823219"/>
                  <a:pt x="345102" y="806420"/>
                </a:cubicBezTo>
                <a:cubicBezTo>
                  <a:pt x="345102" y="787888"/>
                  <a:pt x="341202" y="772322"/>
                  <a:pt x="333403" y="759723"/>
                </a:cubicBezTo>
                <a:cubicBezTo>
                  <a:pt x="325603" y="747124"/>
                  <a:pt x="314804" y="737191"/>
                  <a:pt x="301005" y="729925"/>
                </a:cubicBezTo>
                <a:cubicBezTo>
                  <a:pt x="287206" y="722658"/>
                  <a:pt x="265907" y="715626"/>
                  <a:pt x="237109" y="708826"/>
                </a:cubicBezTo>
                <a:cubicBezTo>
                  <a:pt x="208311" y="702026"/>
                  <a:pt x="190178" y="695493"/>
                  <a:pt x="182712" y="689227"/>
                </a:cubicBezTo>
                <a:cubicBezTo>
                  <a:pt x="176846" y="684294"/>
                  <a:pt x="173913" y="678361"/>
                  <a:pt x="173913" y="671428"/>
                </a:cubicBezTo>
                <a:cubicBezTo>
                  <a:pt x="173913" y="663829"/>
                  <a:pt x="177046" y="657762"/>
                  <a:pt x="183312" y="653229"/>
                </a:cubicBezTo>
                <a:cubicBezTo>
                  <a:pt x="193045" y="646163"/>
                  <a:pt x="206511" y="642630"/>
                  <a:pt x="223710" y="642630"/>
                </a:cubicBezTo>
                <a:cubicBezTo>
                  <a:pt x="240375" y="642630"/>
                  <a:pt x="252874" y="645930"/>
                  <a:pt x="261207" y="652529"/>
                </a:cubicBezTo>
                <a:cubicBezTo>
                  <a:pt x="269540" y="659129"/>
                  <a:pt x="274973" y="669962"/>
                  <a:pt x="277506" y="685027"/>
                </a:cubicBezTo>
                <a:lnTo>
                  <a:pt x="336703" y="682428"/>
                </a:lnTo>
                <a:cubicBezTo>
                  <a:pt x="335769" y="655496"/>
                  <a:pt x="326003" y="633964"/>
                  <a:pt x="307405" y="617831"/>
                </a:cubicBezTo>
                <a:cubicBezTo>
                  <a:pt x="288806" y="601699"/>
                  <a:pt x="261107" y="593633"/>
                  <a:pt x="224310" y="593633"/>
                </a:cubicBezTo>
                <a:close/>
                <a:moveTo>
                  <a:pt x="793842" y="0"/>
                </a:moveTo>
                <a:cubicBezTo>
                  <a:pt x="1232269" y="0"/>
                  <a:pt x="1587684" y="329113"/>
                  <a:pt x="1587684" y="735095"/>
                </a:cubicBezTo>
                <a:cubicBezTo>
                  <a:pt x="1587684" y="1141077"/>
                  <a:pt x="1232269" y="1470190"/>
                  <a:pt x="793842" y="1470190"/>
                </a:cubicBezTo>
                <a:cubicBezTo>
                  <a:pt x="355415" y="1470190"/>
                  <a:pt x="0" y="1141077"/>
                  <a:pt x="0" y="735095"/>
                </a:cubicBezTo>
                <a:cubicBezTo>
                  <a:pt x="0" y="329113"/>
                  <a:pt x="355415" y="0"/>
                  <a:pt x="793842" y="0"/>
                </a:cubicBezTo>
                <a:close/>
              </a:path>
            </a:pathLst>
          </a:custGeom>
          <a:ln w="190500" cap="rnd">
            <a:noFill/>
            <a:prstDash val="solid"/>
          </a:ln>
          <a:effectLst>
            <a:outerShdw sx="1000" sy="1000" algn="bl" rotWithShape="0">
              <a:srgbClr val="000000"/>
            </a:outerShdw>
          </a:effectLst>
          <a:extLst>
            <a:ext uri="{909E8E84-426E-40DD-AFC4-6F175D3DCCD1}">
              <a14:hiddenFill xmlns:a14="http://schemas.microsoft.com/office/drawing/2010/main">
                <a:solidFill>
                  <a:srgbClr val="FFFFFF"/>
                </a:solidFill>
              </a14:hiddenFill>
            </a:ext>
          </a:extLst>
        </p:spPr>
      </p:pic>
      <p:pic>
        <p:nvPicPr>
          <p:cNvPr id="54" name="Picture 53">
            <a:extLst>
              <a:ext uri="{FF2B5EF4-FFF2-40B4-BE49-F238E27FC236}">
                <a16:creationId xmlns:a16="http://schemas.microsoft.com/office/drawing/2014/main" id="{9485A215-0C65-28EA-2FFD-D1693B986B7A}"/>
              </a:ext>
            </a:extLst>
          </p:cNvPr>
          <p:cNvPicPr>
            <a:picLocks noChangeAspect="1"/>
          </p:cNvPicPr>
          <p:nvPr/>
        </p:nvPicPr>
        <p:blipFill>
          <a:blip r:embed="rId9" cstate="email">
            <a:alphaModFix/>
            <a:duotone>
              <a:schemeClr val="bg2">
                <a:shade val="45000"/>
                <a:satMod val="135000"/>
              </a:schemeClr>
              <a:prstClr val="white"/>
            </a:duotone>
            <a:extLst>
              <a:ext uri="{28A0092B-C50C-407E-A947-70E740481C1C}">
                <a14:useLocalDpi xmlns:a14="http://schemas.microsoft.com/office/drawing/2010/main"/>
              </a:ext>
              <a:ext uri="{837473B0-CC2E-450A-ABE3-18F120FF3D39}">
                <a1611:picAttrSrcUrl xmlns:a1611="http://schemas.microsoft.com/office/drawing/2016/11/main" r:id="rId10"/>
              </a:ext>
            </a:extLst>
          </a:blip>
          <a:srcRect/>
          <a:stretch/>
        </p:blipFill>
        <p:spPr>
          <a:xfrm>
            <a:off x="141113" y="3508358"/>
            <a:ext cx="1060374" cy="1020313"/>
          </a:xfrm>
          <a:custGeom>
            <a:avLst/>
            <a:gdLst/>
            <a:ahLst/>
            <a:cxnLst/>
            <a:rect l="l" t="t" r="r" b="b"/>
            <a:pathLst>
              <a:path w="1475716" h="1419962">
                <a:moveTo>
                  <a:pt x="1041060" y="576731"/>
                </a:moveTo>
                <a:lnTo>
                  <a:pt x="1041060" y="869913"/>
                </a:lnTo>
                <a:lnTo>
                  <a:pt x="1264047" y="869913"/>
                </a:lnTo>
                <a:lnTo>
                  <a:pt x="1264047" y="820516"/>
                </a:lnTo>
                <a:lnTo>
                  <a:pt x="1100257" y="820516"/>
                </a:lnTo>
                <a:lnTo>
                  <a:pt x="1100257" y="740721"/>
                </a:lnTo>
                <a:lnTo>
                  <a:pt x="1247448" y="740721"/>
                </a:lnTo>
                <a:lnTo>
                  <a:pt x="1247448" y="691324"/>
                </a:lnTo>
                <a:lnTo>
                  <a:pt x="1100257" y="691324"/>
                </a:lnTo>
                <a:lnTo>
                  <a:pt x="1100257" y="626328"/>
                </a:lnTo>
                <a:lnTo>
                  <a:pt x="1258447" y="626328"/>
                </a:lnTo>
                <a:lnTo>
                  <a:pt x="1258447" y="576731"/>
                </a:lnTo>
                <a:close/>
                <a:moveTo>
                  <a:pt x="764835" y="576731"/>
                </a:moveTo>
                <a:lnTo>
                  <a:pt x="764835" y="869913"/>
                </a:lnTo>
                <a:lnTo>
                  <a:pt x="987822" y="869913"/>
                </a:lnTo>
                <a:lnTo>
                  <a:pt x="987822" y="820516"/>
                </a:lnTo>
                <a:lnTo>
                  <a:pt x="824032" y="820516"/>
                </a:lnTo>
                <a:lnTo>
                  <a:pt x="824032" y="740721"/>
                </a:lnTo>
                <a:lnTo>
                  <a:pt x="971223" y="740721"/>
                </a:lnTo>
                <a:lnTo>
                  <a:pt x="971223" y="691324"/>
                </a:lnTo>
                <a:lnTo>
                  <a:pt x="824032" y="691324"/>
                </a:lnTo>
                <a:lnTo>
                  <a:pt x="824032" y="626328"/>
                </a:lnTo>
                <a:lnTo>
                  <a:pt x="982222" y="626328"/>
                </a:lnTo>
                <a:lnTo>
                  <a:pt x="982222" y="576731"/>
                </a:lnTo>
                <a:close/>
                <a:moveTo>
                  <a:pt x="470160" y="576731"/>
                </a:moveTo>
                <a:lnTo>
                  <a:pt x="470160" y="869913"/>
                </a:lnTo>
                <a:lnTo>
                  <a:pt x="525157" y="869913"/>
                </a:lnTo>
                <a:lnTo>
                  <a:pt x="525157" y="678725"/>
                </a:lnTo>
                <a:lnTo>
                  <a:pt x="643350" y="869913"/>
                </a:lnTo>
                <a:lnTo>
                  <a:pt x="702746" y="869913"/>
                </a:lnTo>
                <a:lnTo>
                  <a:pt x="702746" y="576731"/>
                </a:lnTo>
                <a:lnTo>
                  <a:pt x="647749" y="576731"/>
                </a:lnTo>
                <a:lnTo>
                  <a:pt x="647749" y="772519"/>
                </a:lnTo>
                <a:lnTo>
                  <a:pt x="527757" y="576731"/>
                </a:lnTo>
                <a:close/>
                <a:moveTo>
                  <a:pt x="295929" y="571731"/>
                </a:moveTo>
                <a:cubicBezTo>
                  <a:pt x="273397" y="571731"/>
                  <a:pt x="254165" y="575131"/>
                  <a:pt x="238233" y="581931"/>
                </a:cubicBezTo>
                <a:cubicBezTo>
                  <a:pt x="222300" y="588730"/>
                  <a:pt x="210101" y="598630"/>
                  <a:pt x="201635" y="611629"/>
                </a:cubicBezTo>
                <a:cubicBezTo>
                  <a:pt x="193169" y="624628"/>
                  <a:pt x="188935" y="638594"/>
                  <a:pt x="188935" y="653526"/>
                </a:cubicBezTo>
                <a:cubicBezTo>
                  <a:pt x="188935" y="676725"/>
                  <a:pt x="197935" y="696391"/>
                  <a:pt x="215934" y="712523"/>
                </a:cubicBezTo>
                <a:cubicBezTo>
                  <a:pt x="228733" y="723989"/>
                  <a:pt x="250998" y="733655"/>
                  <a:pt x="282730" y="741521"/>
                </a:cubicBezTo>
                <a:cubicBezTo>
                  <a:pt x="307395" y="747654"/>
                  <a:pt x="323194" y="751920"/>
                  <a:pt x="330127" y="754320"/>
                </a:cubicBezTo>
                <a:cubicBezTo>
                  <a:pt x="340260" y="757920"/>
                  <a:pt x="347359" y="762153"/>
                  <a:pt x="351426" y="767020"/>
                </a:cubicBezTo>
                <a:cubicBezTo>
                  <a:pt x="355492" y="771886"/>
                  <a:pt x="357525" y="777786"/>
                  <a:pt x="357525" y="784718"/>
                </a:cubicBezTo>
                <a:cubicBezTo>
                  <a:pt x="357525" y="795518"/>
                  <a:pt x="352692" y="804951"/>
                  <a:pt x="343026" y="813017"/>
                </a:cubicBezTo>
                <a:cubicBezTo>
                  <a:pt x="333360" y="821083"/>
                  <a:pt x="318994" y="825116"/>
                  <a:pt x="299929" y="825116"/>
                </a:cubicBezTo>
                <a:cubicBezTo>
                  <a:pt x="281930" y="825116"/>
                  <a:pt x="267631" y="820583"/>
                  <a:pt x="257031" y="811517"/>
                </a:cubicBezTo>
                <a:cubicBezTo>
                  <a:pt x="246432" y="802451"/>
                  <a:pt x="239399" y="788252"/>
                  <a:pt x="235933" y="768919"/>
                </a:cubicBezTo>
                <a:lnTo>
                  <a:pt x="178336" y="774519"/>
                </a:lnTo>
                <a:cubicBezTo>
                  <a:pt x="182203" y="807317"/>
                  <a:pt x="194069" y="832282"/>
                  <a:pt x="213934" y="849414"/>
                </a:cubicBezTo>
                <a:cubicBezTo>
                  <a:pt x="233799" y="866547"/>
                  <a:pt x="262264" y="875113"/>
                  <a:pt x="299329" y="875113"/>
                </a:cubicBezTo>
                <a:cubicBezTo>
                  <a:pt x="324794" y="875113"/>
                  <a:pt x="346059" y="871546"/>
                  <a:pt x="363125" y="864414"/>
                </a:cubicBezTo>
                <a:cubicBezTo>
                  <a:pt x="380190" y="857281"/>
                  <a:pt x="393390" y="846381"/>
                  <a:pt x="402722" y="831716"/>
                </a:cubicBezTo>
                <a:cubicBezTo>
                  <a:pt x="412055" y="817050"/>
                  <a:pt x="416722" y="801317"/>
                  <a:pt x="416722" y="784518"/>
                </a:cubicBezTo>
                <a:cubicBezTo>
                  <a:pt x="416722" y="765986"/>
                  <a:pt x="412822" y="750421"/>
                  <a:pt x="405022" y="737821"/>
                </a:cubicBezTo>
                <a:cubicBezTo>
                  <a:pt x="397223" y="725222"/>
                  <a:pt x="386423" y="715289"/>
                  <a:pt x="372624" y="708023"/>
                </a:cubicBezTo>
                <a:cubicBezTo>
                  <a:pt x="358825" y="700757"/>
                  <a:pt x="337526" y="693724"/>
                  <a:pt x="308728" y="686924"/>
                </a:cubicBezTo>
                <a:cubicBezTo>
                  <a:pt x="279930" y="680125"/>
                  <a:pt x="261798" y="673592"/>
                  <a:pt x="254332" y="667326"/>
                </a:cubicBezTo>
                <a:cubicBezTo>
                  <a:pt x="248465" y="662393"/>
                  <a:pt x="245532" y="656460"/>
                  <a:pt x="245532" y="649527"/>
                </a:cubicBezTo>
                <a:cubicBezTo>
                  <a:pt x="245532" y="641927"/>
                  <a:pt x="248665" y="635861"/>
                  <a:pt x="254931" y="631328"/>
                </a:cubicBezTo>
                <a:cubicBezTo>
                  <a:pt x="264664" y="624262"/>
                  <a:pt x="278130" y="620728"/>
                  <a:pt x="295329" y="620728"/>
                </a:cubicBezTo>
                <a:cubicBezTo>
                  <a:pt x="311995" y="620728"/>
                  <a:pt x="324494" y="624028"/>
                  <a:pt x="332827" y="630628"/>
                </a:cubicBezTo>
                <a:cubicBezTo>
                  <a:pt x="341160" y="637227"/>
                  <a:pt x="346593" y="648060"/>
                  <a:pt x="349126" y="663126"/>
                </a:cubicBezTo>
                <a:lnTo>
                  <a:pt x="408322" y="660526"/>
                </a:lnTo>
                <a:cubicBezTo>
                  <a:pt x="407389" y="633594"/>
                  <a:pt x="397623" y="612062"/>
                  <a:pt x="379024" y="595930"/>
                </a:cubicBezTo>
                <a:cubicBezTo>
                  <a:pt x="360425" y="579798"/>
                  <a:pt x="332727" y="571731"/>
                  <a:pt x="295929" y="571731"/>
                </a:cubicBezTo>
                <a:close/>
                <a:moveTo>
                  <a:pt x="737858" y="0"/>
                </a:moveTo>
                <a:cubicBezTo>
                  <a:pt x="1145366" y="0"/>
                  <a:pt x="1475716" y="317869"/>
                  <a:pt x="1475716" y="709981"/>
                </a:cubicBezTo>
                <a:cubicBezTo>
                  <a:pt x="1475716" y="1102093"/>
                  <a:pt x="1145366" y="1419962"/>
                  <a:pt x="737858" y="1419962"/>
                </a:cubicBezTo>
                <a:cubicBezTo>
                  <a:pt x="330350" y="1419962"/>
                  <a:pt x="0" y="1102093"/>
                  <a:pt x="0" y="709981"/>
                </a:cubicBezTo>
                <a:cubicBezTo>
                  <a:pt x="0" y="317869"/>
                  <a:pt x="330350" y="0"/>
                  <a:pt x="737858" y="0"/>
                </a:cubicBezTo>
                <a:close/>
              </a:path>
            </a:pathLst>
          </a:custGeom>
        </p:spPr>
      </p:pic>
      <p:pic>
        <p:nvPicPr>
          <p:cNvPr id="56" name="Picture 55">
            <a:extLst>
              <a:ext uri="{FF2B5EF4-FFF2-40B4-BE49-F238E27FC236}">
                <a16:creationId xmlns:a16="http://schemas.microsoft.com/office/drawing/2014/main" id="{46686A7E-8DD1-592A-1CC7-00BAC2ADDD94}"/>
              </a:ext>
            </a:extLst>
          </p:cNvPr>
          <p:cNvPicPr>
            <a:picLocks noChangeAspect="1"/>
          </p:cNvPicPr>
          <p:nvPr/>
        </p:nvPicPr>
        <p:blipFill>
          <a:blip r:embed="rId13" cstate="email">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a:xfrm>
            <a:off x="141113" y="176449"/>
            <a:ext cx="1096368" cy="1048554"/>
          </a:xfrm>
          <a:custGeom>
            <a:avLst/>
            <a:gdLst/>
            <a:ahLst/>
            <a:cxnLst/>
            <a:rect l="l" t="t" r="r" b="b"/>
            <a:pathLst>
              <a:path w="1525808" h="1459266">
                <a:moveTo>
                  <a:pt x="677955" y="762168"/>
                </a:moveTo>
                <a:lnTo>
                  <a:pt x="735152" y="832763"/>
                </a:lnTo>
                <a:cubicBezTo>
                  <a:pt x="725552" y="840763"/>
                  <a:pt x="716686" y="846496"/>
                  <a:pt x="708553" y="849962"/>
                </a:cubicBezTo>
                <a:cubicBezTo>
                  <a:pt x="700420" y="853429"/>
                  <a:pt x="691954" y="855162"/>
                  <a:pt x="683155" y="855162"/>
                </a:cubicBezTo>
                <a:cubicBezTo>
                  <a:pt x="669822" y="855162"/>
                  <a:pt x="659190" y="851329"/>
                  <a:pt x="651257" y="843663"/>
                </a:cubicBezTo>
                <a:cubicBezTo>
                  <a:pt x="643324" y="835997"/>
                  <a:pt x="639357" y="826097"/>
                  <a:pt x="639357" y="813965"/>
                </a:cubicBezTo>
                <a:cubicBezTo>
                  <a:pt x="639357" y="804365"/>
                  <a:pt x="642557" y="794966"/>
                  <a:pt x="648957" y="785766"/>
                </a:cubicBezTo>
                <a:cubicBezTo>
                  <a:pt x="655356" y="776567"/>
                  <a:pt x="665023" y="768701"/>
                  <a:pt x="677955" y="762168"/>
                </a:cubicBezTo>
                <a:close/>
                <a:moveTo>
                  <a:pt x="701954" y="637775"/>
                </a:moveTo>
                <a:cubicBezTo>
                  <a:pt x="711153" y="637775"/>
                  <a:pt x="718453" y="640309"/>
                  <a:pt x="723852" y="645375"/>
                </a:cubicBezTo>
                <a:cubicBezTo>
                  <a:pt x="729252" y="650441"/>
                  <a:pt x="731952" y="656574"/>
                  <a:pt x="731952" y="663774"/>
                </a:cubicBezTo>
                <a:cubicBezTo>
                  <a:pt x="731952" y="672307"/>
                  <a:pt x="726352" y="680906"/>
                  <a:pt x="715153" y="689572"/>
                </a:cubicBezTo>
                <a:lnTo>
                  <a:pt x="699954" y="701171"/>
                </a:lnTo>
                <a:lnTo>
                  <a:pt x="686155" y="685172"/>
                </a:lnTo>
                <a:cubicBezTo>
                  <a:pt x="677622" y="675306"/>
                  <a:pt x="673355" y="666907"/>
                  <a:pt x="673355" y="659974"/>
                </a:cubicBezTo>
                <a:cubicBezTo>
                  <a:pt x="673355" y="654108"/>
                  <a:pt x="675889" y="648941"/>
                  <a:pt x="680955" y="644475"/>
                </a:cubicBezTo>
                <a:cubicBezTo>
                  <a:pt x="686021" y="640009"/>
                  <a:pt x="693021" y="637775"/>
                  <a:pt x="701954" y="637775"/>
                </a:cubicBezTo>
                <a:close/>
                <a:moveTo>
                  <a:pt x="860437" y="603177"/>
                </a:moveTo>
                <a:lnTo>
                  <a:pt x="930433" y="896360"/>
                </a:lnTo>
                <a:lnTo>
                  <a:pt x="994629" y="896360"/>
                </a:lnTo>
                <a:lnTo>
                  <a:pt x="1052825" y="677173"/>
                </a:lnTo>
                <a:lnTo>
                  <a:pt x="1111222" y="896360"/>
                </a:lnTo>
                <a:lnTo>
                  <a:pt x="1174018" y="896360"/>
                </a:lnTo>
                <a:lnTo>
                  <a:pt x="1245214" y="603177"/>
                </a:lnTo>
                <a:lnTo>
                  <a:pt x="1185617" y="603177"/>
                </a:lnTo>
                <a:lnTo>
                  <a:pt x="1140620" y="807965"/>
                </a:lnTo>
                <a:lnTo>
                  <a:pt x="1089223" y="603177"/>
                </a:lnTo>
                <a:lnTo>
                  <a:pt x="1018827" y="603177"/>
                </a:lnTo>
                <a:lnTo>
                  <a:pt x="965231" y="804565"/>
                </a:lnTo>
                <a:lnTo>
                  <a:pt x="921033" y="603177"/>
                </a:lnTo>
                <a:close/>
                <a:moveTo>
                  <a:pt x="298885" y="603177"/>
                </a:moveTo>
                <a:lnTo>
                  <a:pt x="298885" y="896360"/>
                </a:lnTo>
                <a:lnTo>
                  <a:pt x="353882" y="896360"/>
                </a:lnTo>
                <a:lnTo>
                  <a:pt x="353882" y="705171"/>
                </a:lnTo>
                <a:lnTo>
                  <a:pt x="472075" y="896360"/>
                </a:lnTo>
                <a:lnTo>
                  <a:pt x="531471" y="896360"/>
                </a:lnTo>
                <a:lnTo>
                  <a:pt x="531471" y="603177"/>
                </a:lnTo>
                <a:lnTo>
                  <a:pt x="476474" y="603177"/>
                </a:lnTo>
                <a:lnTo>
                  <a:pt x="476474" y="798965"/>
                </a:lnTo>
                <a:lnTo>
                  <a:pt x="356482" y="603177"/>
                </a:lnTo>
                <a:close/>
                <a:moveTo>
                  <a:pt x="700554" y="598178"/>
                </a:moveTo>
                <a:cubicBezTo>
                  <a:pt x="674289" y="598178"/>
                  <a:pt x="654056" y="604344"/>
                  <a:pt x="639857" y="616677"/>
                </a:cubicBezTo>
                <a:cubicBezTo>
                  <a:pt x="625658" y="629009"/>
                  <a:pt x="618559" y="644042"/>
                  <a:pt x="618559" y="661774"/>
                </a:cubicBezTo>
                <a:cubicBezTo>
                  <a:pt x="618559" y="671373"/>
                  <a:pt x="621092" y="681539"/>
                  <a:pt x="626158" y="692272"/>
                </a:cubicBezTo>
                <a:cubicBezTo>
                  <a:pt x="631225" y="703005"/>
                  <a:pt x="638757" y="714304"/>
                  <a:pt x="648757" y="726170"/>
                </a:cubicBezTo>
                <a:cubicBezTo>
                  <a:pt x="626492" y="737236"/>
                  <a:pt x="609759" y="750268"/>
                  <a:pt x="598560" y="765268"/>
                </a:cubicBezTo>
                <a:cubicBezTo>
                  <a:pt x="587361" y="780267"/>
                  <a:pt x="581761" y="797166"/>
                  <a:pt x="581761" y="815964"/>
                </a:cubicBezTo>
                <a:cubicBezTo>
                  <a:pt x="581761" y="836630"/>
                  <a:pt x="588894" y="854895"/>
                  <a:pt x="603160" y="870761"/>
                </a:cubicBezTo>
                <a:cubicBezTo>
                  <a:pt x="621559" y="891293"/>
                  <a:pt x="649023" y="901559"/>
                  <a:pt x="685555" y="901559"/>
                </a:cubicBezTo>
                <a:cubicBezTo>
                  <a:pt x="703953" y="901559"/>
                  <a:pt x="719819" y="899026"/>
                  <a:pt x="733152" y="893960"/>
                </a:cubicBezTo>
                <a:cubicBezTo>
                  <a:pt x="746484" y="888893"/>
                  <a:pt x="759083" y="881027"/>
                  <a:pt x="770949" y="870361"/>
                </a:cubicBezTo>
                <a:cubicBezTo>
                  <a:pt x="786282" y="884627"/>
                  <a:pt x="802281" y="895826"/>
                  <a:pt x="818946" y="903959"/>
                </a:cubicBezTo>
                <a:lnTo>
                  <a:pt x="852944" y="860562"/>
                </a:lnTo>
                <a:cubicBezTo>
                  <a:pt x="848278" y="858295"/>
                  <a:pt x="840978" y="853662"/>
                  <a:pt x="831046" y="846663"/>
                </a:cubicBezTo>
                <a:cubicBezTo>
                  <a:pt x="821113" y="839663"/>
                  <a:pt x="813013" y="833230"/>
                  <a:pt x="806747" y="827364"/>
                </a:cubicBezTo>
                <a:cubicBezTo>
                  <a:pt x="811014" y="821764"/>
                  <a:pt x="815013" y="814798"/>
                  <a:pt x="818746" y="806465"/>
                </a:cubicBezTo>
                <a:cubicBezTo>
                  <a:pt x="822479" y="798132"/>
                  <a:pt x="826879" y="784966"/>
                  <a:pt x="831946" y="766967"/>
                </a:cubicBezTo>
                <a:lnTo>
                  <a:pt x="781149" y="755368"/>
                </a:lnTo>
                <a:cubicBezTo>
                  <a:pt x="777682" y="769101"/>
                  <a:pt x="773549" y="780233"/>
                  <a:pt x="768749" y="788766"/>
                </a:cubicBezTo>
                <a:lnTo>
                  <a:pt x="727952" y="734969"/>
                </a:lnTo>
                <a:cubicBezTo>
                  <a:pt x="749417" y="721504"/>
                  <a:pt x="763683" y="709438"/>
                  <a:pt x="770749" y="698772"/>
                </a:cubicBezTo>
                <a:cubicBezTo>
                  <a:pt x="777816" y="688106"/>
                  <a:pt x="781349" y="676840"/>
                  <a:pt x="781349" y="664974"/>
                </a:cubicBezTo>
                <a:cubicBezTo>
                  <a:pt x="781349" y="646308"/>
                  <a:pt x="774216" y="630509"/>
                  <a:pt x="759950" y="617577"/>
                </a:cubicBezTo>
                <a:cubicBezTo>
                  <a:pt x="745684" y="604644"/>
                  <a:pt x="725885" y="598178"/>
                  <a:pt x="700554" y="598178"/>
                </a:cubicBezTo>
                <a:close/>
                <a:moveTo>
                  <a:pt x="762904" y="0"/>
                </a:moveTo>
                <a:cubicBezTo>
                  <a:pt x="1184244" y="0"/>
                  <a:pt x="1525808" y="326668"/>
                  <a:pt x="1525808" y="729633"/>
                </a:cubicBezTo>
                <a:cubicBezTo>
                  <a:pt x="1525808" y="1132598"/>
                  <a:pt x="1184244" y="1459266"/>
                  <a:pt x="762904" y="1459266"/>
                </a:cubicBezTo>
                <a:cubicBezTo>
                  <a:pt x="341564" y="1459266"/>
                  <a:pt x="0" y="1132598"/>
                  <a:pt x="0" y="729633"/>
                </a:cubicBezTo>
                <a:cubicBezTo>
                  <a:pt x="0" y="326668"/>
                  <a:pt x="341564" y="0"/>
                  <a:pt x="762904" y="0"/>
                </a:cubicBezTo>
                <a:close/>
              </a:path>
            </a:pathLst>
          </a:custGeom>
          <a:ln w="190500" cap="rnd">
            <a:noFill/>
            <a:prstDash val="solid"/>
          </a:ln>
          <a:effectLst>
            <a:outerShdw sx="1000" sy="1000" algn="bl" rotWithShape="0">
              <a:srgbClr val="000000"/>
            </a:outerShdw>
          </a:effectLst>
        </p:spPr>
      </p:pic>
      <p:pic>
        <p:nvPicPr>
          <p:cNvPr id="59" name="Picture 58" descr="Visit Broadstairs - quintessential seaside town on the Kent coast - Visit  Thanet">
            <a:extLst>
              <a:ext uri="{FF2B5EF4-FFF2-40B4-BE49-F238E27FC236}">
                <a16:creationId xmlns:a16="http://schemas.microsoft.com/office/drawing/2014/main" id="{D459C025-F11B-938D-B48F-1CF3861FD826}"/>
              </a:ext>
            </a:extLst>
          </p:cNvPr>
          <p:cNvPicPr>
            <a:picLocks noChangeAspect="1" noChangeArrowheads="1"/>
          </p:cNvPicPr>
          <p:nvPr/>
        </p:nvPicPr>
        <p:blipFill>
          <a:blip r:embed="rId14" cstate="email">
            <a:duotone>
              <a:schemeClr val="bg2">
                <a:shade val="45000"/>
                <a:satMod val="135000"/>
              </a:schemeClr>
              <a:prstClr val="white"/>
            </a:duotone>
            <a:extLst>
              <a:ext uri="{28A0092B-C50C-407E-A947-70E740481C1C}">
                <a14:useLocalDpi xmlns:a14="http://schemas.microsoft.com/office/drawing/2010/main"/>
              </a:ext>
            </a:extLst>
          </a:blip>
          <a:srcRect/>
          <a:stretch/>
        </p:blipFill>
        <p:spPr bwMode="auto">
          <a:xfrm>
            <a:off x="141113" y="5749211"/>
            <a:ext cx="1069721" cy="996064"/>
          </a:xfrm>
          <a:custGeom>
            <a:avLst/>
            <a:gdLst/>
            <a:ahLst/>
            <a:cxnLst/>
            <a:rect l="l" t="t" r="r" b="b"/>
            <a:pathLst>
              <a:path w="1488724" h="1386216">
                <a:moveTo>
                  <a:pt x="693640" y="714168"/>
                </a:moveTo>
                <a:lnTo>
                  <a:pt x="750836" y="784763"/>
                </a:lnTo>
                <a:cubicBezTo>
                  <a:pt x="741237" y="792763"/>
                  <a:pt x="732371" y="798496"/>
                  <a:pt x="724238" y="801962"/>
                </a:cubicBezTo>
                <a:cubicBezTo>
                  <a:pt x="716105" y="805429"/>
                  <a:pt x="707639" y="807162"/>
                  <a:pt x="698839" y="807162"/>
                </a:cubicBezTo>
                <a:cubicBezTo>
                  <a:pt x="685507" y="807162"/>
                  <a:pt x="674874" y="803329"/>
                  <a:pt x="666941" y="795663"/>
                </a:cubicBezTo>
                <a:cubicBezTo>
                  <a:pt x="659008" y="787997"/>
                  <a:pt x="655042" y="778097"/>
                  <a:pt x="655042" y="765964"/>
                </a:cubicBezTo>
                <a:cubicBezTo>
                  <a:pt x="655042" y="756365"/>
                  <a:pt x="658242" y="746966"/>
                  <a:pt x="664641" y="737766"/>
                </a:cubicBezTo>
                <a:cubicBezTo>
                  <a:pt x="671041" y="728567"/>
                  <a:pt x="680707" y="720701"/>
                  <a:pt x="693640" y="714168"/>
                </a:cubicBezTo>
                <a:close/>
                <a:moveTo>
                  <a:pt x="717638" y="589775"/>
                </a:moveTo>
                <a:cubicBezTo>
                  <a:pt x="726838" y="589775"/>
                  <a:pt x="734137" y="592308"/>
                  <a:pt x="739537" y="597375"/>
                </a:cubicBezTo>
                <a:cubicBezTo>
                  <a:pt x="744936" y="602441"/>
                  <a:pt x="747636" y="608574"/>
                  <a:pt x="747636" y="615774"/>
                </a:cubicBezTo>
                <a:cubicBezTo>
                  <a:pt x="747636" y="624307"/>
                  <a:pt x="742037" y="632906"/>
                  <a:pt x="730837" y="641572"/>
                </a:cubicBezTo>
                <a:lnTo>
                  <a:pt x="715638" y="653171"/>
                </a:lnTo>
                <a:lnTo>
                  <a:pt x="701839" y="637172"/>
                </a:lnTo>
                <a:cubicBezTo>
                  <a:pt x="693306" y="627306"/>
                  <a:pt x="689040" y="618907"/>
                  <a:pt x="689040" y="611974"/>
                </a:cubicBezTo>
                <a:cubicBezTo>
                  <a:pt x="689040" y="606108"/>
                  <a:pt x="691573" y="600941"/>
                  <a:pt x="696639" y="596475"/>
                </a:cubicBezTo>
                <a:cubicBezTo>
                  <a:pt x="701706" y="592008"/>
                  <a:pt x="708705" y="589775"/>
                  <a:pt x="717638" y="589775"/>
                </a:cubicBezTo>
                <a:close/>
                <a:moveTo>
                  <a:pt x="894195" y="555177"/>
                </a:moveTo>
                <a:lnTo>
                  <a:pt x="894195" y="848359"/>
                </a:lnTo>
                <a:lnTo>
                  <a:pt x="949191" y="848359"/>
                </a:lnTo>
                <a:lnTo>
                  <a:pt x="949191" y="617574"/>
                </a:lnTo>
                <a:lnTo>
                  <a:pt x="1007188" y="848359"/>
                </a:lnTo>
                <a:lnTo>
                  <a:pt x="1064184" y="848359"/>
                </a:lnTo>
                <a:lnTo>
                  <a:pt x="1122381" y="617574"/>
                </a:lnTo>
                <a:lnTo>
                  <a:pt x="1122381" y="848359"/>
                </a:lnTo>
                <a:lnTo>
                  <a:pt x="1177377" y="848359"/>
                </a:lnTo>
                <a:lnTo>
                  <a:pt x="1177377" y="555177"/>
                </a:lnTo>
                <a:lnTo>
                  <a:pt x="1088583" y="555177"/>
                </a:lnTo>
                <a:lnTo>
                  <a:pt x="1035986" y="755165"/>
                </a:lnTo>
                <a:lnTo>
                  <a:pt x="982789" y="555177"/>
                </a:lnTo>
                <a:close/>
                <a:moveTo>
                  <a:pt x="324295" y="555177"/>
                </a:moveTo>
                <a:lnTo>
                  <a:pt x="324295" y="848359"/>
                </a:lnTo>
                <a:lnTo>
                  <a:pt x="383491" y="848359"/>
                </a:lnTo>
                <a:lnTo>
                  <a:pt x="383491" y="759765"/>
                </a:lnTo>
                <a:lnTo>
                  <a:pt x="431488" y="710768"/>
                </a:lnTo>
                <a:lnTo>
                  <a:pt x="512083" y="848359"/>
                </a:lnTo>
                <a:lnTo>
                  <a:pt x="588679" y="848359"/>
                </a:lnTo>
                <a:lnTo>
                  <a:pt x="472286" y="669370"/>
                </a:lnTo>
                <a:lnTo>
                  <a:pt x="582679" y="555177"/>
                </a:lnTo>
                <a:lnTo>
                  <a:pt x="503084" y="555177"/>
                </a:lnTo>
                <a:lnTo>
                  <a:pt x="383491" y="685369"/>
                </a:lnTo>
                <a:lnTo>
                  <a:pt x="383491" y="555177"/>
                </a:lnTo>
                <a:close/>
                <a:moveTo>
                  <a:pt x="716238" y="550178"/>
                </a:moveTo>
                <a:cubicBezTo>
                  <a:pt x="689973" y="550178"/>
                  <a:pt x="669741" y="556344"/>
                  <a:pt x="655542" y="568677"/>
                </a:cubicBezTo>
                <a:cubicBezTo>
                  <a:pt x="641343" y="581009"/>
                  <a:pt x="634243" y="596042"/>
                  <a:pt x="634243" y="613774"/>
                </a:cubicBezTo>
                <a:cubicBezTo>
                  <a:pt x="634243" y="623373"/>
                  <a:pt x="636776" y="633539"/>
                  <a:pt x="641843" y="644272"/>
                </a:cubicBezTo>
                <a:cubicBezTo>
                  <a:pt x="646909" y="655005"/>
                  <a:pt x="654442" y="666304"/>
                  <a:pt x="664441" y="678170"/>
                </a:cubicBezTo>
                <a:cubicBezTo>
                  <a:pt x="642176" y="689236"/>
                  <a:pt x="625444" y="702268"/>
                  <a:pt x="614244" y="717268"/>
                </a:cubicBezTo>
                <a:cubicBezTo>
                  <a:pt x="603045" y="732267"/>
                  <a:pt x="597445" y="749166"/>
                  <a:pt x="597445" y="767964"/>
                </a:cubicBezTo>
                <a:cubicBezTo>
                  <a:pt x="597445" y="788630"/>
                  <a:pt x="604578" y="806895"/>
                  <a:pt x="618844" y="822761"/>
                </a:cubicBezTo>
                <a:cubicBezTo>
                  <a:pt x="637243" y="843293"/>
                  <a:pt x="664708" y="853559"/>
                  <a:pt x="701239" y="853559"/>
                </a:cubicBezTo>
                <a:cubicBezTo>
                  <a:pt x="719638" y="853559"/>
                  <a:pt x="735504" y="851026"/>
                  <a:pt x="748836" y="845960"/>
                </a:cubicBezTo>
                <a:cubicBezTo>
                  <a:pt x="762169" y="840893"/>
                  <a:pt x="774768" y="833027"/>
                  <a:pt x="786634" y="822361"/>
                </a:cubicBezTo>
                <a:cubicBezTo>
                  <a:pt x="801966" y="836627"/>
                  <a:pt x="817965" y="847826"/>
                  <a:pt x="834631" y="855959"/>
                </a:cubicBezTo>
                <a:lnTo>
                  <a:pt x="868629" y="812562"/>
                </a:lnTo>
                <a:cubicBezTo>
                  <a:pt x="863962" y="810295"/>
                  <a:pt x="856663" y="805662"/>
                  <a:pt x="846730" y="798663"/>
                </a:cubicBezTo>
                <a:cubicBezTo>
                  <a:pt x="836798" y="791663"/>
                  <a:pt x="828698" y="785230"/>
                  <a:pt x="822432" y="779364"/>
                </a:cubicBezTo>
                <a:cubicBezTo>
                  <a:pt x="826698" y="773764"/>
                  <a:pt x="830698" y="766798"/>
                  <a:pt x="834431" y="758465"/>
                </a:cubicBezTo>
                <a:cubicBezTo>
                  <a:pt x="838164" y="750132"/>
                  <a:pt x="842564" y="736966"/>
                  <a:pt x="847630" y="718967"/>
                </a:cubicBezTo>
                <a:lnTo>
                  <a:pt x="796833" y="707368"/>
                </a:lnTo>
                <a:cubicBezTo>
                  <a:pt x="793367" y="721101"/>
                  <a:pt x="789234" y="732233"/>
                  <a:pt x="784434" y="740766"/>
                </a:cubicBezTo>
                <a:lnTo>
                  <a:pt x="743637" y="686969"/>
                </a:lnTo>
                <a:cubicBezTo>
                  <a:pt x="765102" y="673504"/>
                  <a:pt x="779368" y="661438"/>
                  <a:pt x="786434" y="650772"/>
                </a:cubicBezTo>
                <a:cubicBezTo>
                  <a:pt x="793500" y="640106"/>
                  <a:pt x="797033" y="628840"/>
                  <a:pt x="797033" y="616974"/>
                </a:cubicBezTo>
                <a:cubicBezTo>
                  <a:pt x="797033" y="598308"/>
                  <a:pt x="789900" y="582509"/>
                  <a:pt x="775635" y="569577"/>
                </a:cubicBezTo>
                <a:cubicBezTo>
                  <a:pt x="761369" y="556644"/>
                  <a:pt x="741570" y="550178"/>
                  <a:pt x="716238" y="550178"/>
                </a:cubicBezTo>
                <a:close/>
                <a:moveTo>
                  <a:pt x="744362" y="0"/>
                </a:moveTo>
                <a:cubicBezTo>
                  <a:pt x="1155462" y="0"/>
                  <a:pt x="1488724" y="310315"/>
                  <a:pt x="1488724" y="693108"/>
                </a:cubicBezTo>
                <a:cubicBezTo>
                  <a:pt x="1488724" y="1075901"/>
                  <a:pt x="1155462" y="1386216"/>
                  <a:pt x="744362" y="1386216"/>
                </a:cubicBezTo>
                <a:cubicBezTo>
                  <a:pt x="333262" y="1386216"/>
                  <a:pt x="0" y="1075901"/>
                  <a:pt x="0" y="693108"/>
                </a:cubicBezTo>
                <a:cubicBezTo>
                  <a:pt x="0" y="310315"/>
                  <a:pt x="333262" y="0"/>
                  <a:pt x="744362" y="0"/>
                </a:cubicBezTo>
                <a:close/>
              </a:path>
            </a:pathLst>
          </a:custGeom>
          <a:ln w="190500" cap="rnd">
            <a:noFill/>
            <a:prstDash val="solid"/>
          </a:ln>
          <a:effectLst>
            <a:outerShdw sx="1000" sy="1000" algn="bl" rotWithShape="0">
              <a:srgbClr val="000000"/>
            </a:outerShdw>
          </a:effectLst>
          <a:extLst>
            <a:ext uri="{909E8E84-426E-40DD-AFC4-6F175D3DCCD1}">
              <a14:hiddenFill xmlns:a14="http://schemas.microsoft.com/office/drawing/2010/main">
                <a:solidFill>
                  <a:srgbClr val="FFFFFF"/>
                </a:solidFill>
              </a14:hiddenFill>
            </a:ext>
          </a:extLst>
        </p:spPr>
      </p:pic>
      <p:pic>
        <p:nvPicPr>
          <p:cNvPr id="60" name="Picture 59">
            <a:extLst>
              <a:ext uri="{FF2B5EF4-FFF2-40B4-BE49-F238E27FC236}">
                <a16:creationId xmlns:a16="http://schemas.microsoft.com/office/drawing/2014/main" id="{B3E8060C-E94E-B43C-3B6A-BEB4BCD516B9}"/>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2444309" y="1643956"/>
            <a:ext cx="1952256" cy="1215776"/>
          </a:xfrm>
          <a:prstGeom prst="rect">
            <a:avLst/>
          </a:prstGeom>
        </p:spPr>
      </p:pic>
      <p:sp>
        <p:nvSpPr>
          <p:cNvPr id="61" name="Morph1">
            <a:extLst>
              <a:ext uri="{FF2B5EF4-FFF2-40B4-BE49-F238E27FC236}">
                <a16:creationId xmlns:a16="http://schemas.microsoft.com/office/drawing/2014/main" id="{6F6D93A5-8DB1-4A9A-EEEA-47ED9E3962DC}"/>
              </a:ext>
            </a:extLst>
          </p:cNvPr>
          <p:cNvSpPr txBox="1">
            <a:spLocks/>
          </p:cNvSpPr>
          <p:nvPr/>
        </p:nvSpPr>
        <p:spPr>
          <a:xfrm>
            <a:off x="5108828" y="1632914"/>
            <a:ext cx="2577124" cy="1226820"/>
          </a:xfrm>
          <a:prstGeom prst="rect">
            <a:avLst/>
          </a:prstGeom>
          <a:solidFill>
            <a:srgbClr val="2F5597"/>
          </a:solidFill>
          <a:ln w="19050">
            <a:solidFill>
              <a:schemeClr val="bg1"/>
            </a:solidFill>
          </a:ln>
        </p:spPr>
        <p:txBody>
          <a:bodyPr vert="horz" lIns="302399" tIns="54864" rIns="109728" bIns="54864"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1097280">
              <a:defRPr/>
            </a:pPr>
            <a:r>
              <a:rPr lang="en-US" sz="2000" b="1">
                <a:solidFill>
                  <a:prstClr val="white"/>
                </a:solidFill>
                <a:uFill>
                  <a:solidFill>
                    <a:srgbClr val="D6043B"/>
                  </a:solidFill>
                </a:uFill>
                <a:latin typeface="Arial" panose="020B0604020202020204" pitchFamily="34" charset="0"/>
                <a:cs typeface="Arial" panose="020B0604020202020204" pitchFamily="34" charset="0"/>
              </a:rPr>
              <a:t>Dorset Vocational Scholarship Programme</a:t>
            </a:r>
            <a:endParaRPr lang="en-GB" sz="2000" b="1">
              <a:solidFill>
                <a:prstClr val="white"/>
              </a:solidFill>
              <a:uFill>
                <a:solidFill>
                  <a:srgbClr val="D6043B"/>
                </a:solidFill>
              </a:uFill>
              <a:latin typeface="Arial" panose="020B0604020202020204" pitchFamily="34" charset="0"/>
              <a:cs typeface="Arial" panose="020B0604020202020204" pitchFamily="34" charset="0"/>
            </a:endParaRPr>
          </a:p>
        </p:txBody>
      </p:sp>
      <p:sp>
        <p:nvSpPr>
          <p:cNvPr id="62" name="Morph1">
            <a:extLst>
              <a:ext uri="{FF2B5EF4-FFF2-40B4-BE49-F238E27FC236}">
                <a16:creationId xmlns:a16="http://schemas.microsoft.com/office/drawing/2014/main" id="{896C4062-BD7B-EBC5-65C1-B5825F0C9735}"/>
              </a:ext>
            </a:extLst>
          </p:cNvPr>
          <p:cNvSpPr txBox="1">
            <a:spLocks/>
          </p:cNvSpPr>
          <p:nvPr/>
        </p:nvSpPr>
        <p:spPr>
          <a:xfrm>
            <a:off x="8309113" y="1632913"/>
            <a:ext cx="3717876" cy="1226819"/>
          </a:xfrm>
          <a:prstGeom prst="rect">
            <a:avLst/>
          </a:prstGeom>
          <a:solidFill>
            <a:srgbClr val="1E263E"/>
          </a:solidFill>
          <a:ln w="19050">
            <a:solidFill>
              <a:schemeClr val="bg1"/>
            </a:solidFill>
          </a:ln>
        </p:spPr>
        <p:txBody>
          <a:bodyPr vert="horz" lIns="72000" tIns="54864" rIns="0" bIns="54864"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1097280">
              <a:defRPr/>
            </a:pPr>
            <a:r>
              <a:rPr lang="en-US" sz="2000" b="1">
                <a:solidFill>
                  <a:prstClr val="white"/>
                </a:solidFill>
                <a:latin typeface="Arial" panose="020B0604020202020204" pitchFamily="34" charset="0"/>
                <a:cs typeface="Arial" panose="020B0604020202020204" pitchFamily="34" charset="0"/>
              </a:rPr>
              <a:t>Four to six-week programmes focusing on a variety of roles with a guaranteed interview </a:t>
            </a:r>
          </a:p>
          <a:p>
            <a:pPr defTabSz="1097280">
              <a:defRPr/>
            </a:pPr>
            <a:r>
              <a:rPr lang="en-US" sz="2000" b="1">
                <a:solidFill>
                  <a:prstClr val="white"/>
                </a:solidFill>
                <a:latin typeface="Arial" panose="020B0604020202020204" pitchFamily="34" charset="0"/>
                <a:cs typeface="Arial" panose="020B0604020202020204" pitchFamily="34" charset="0"/>
              </a:rPr>
              <a:t>at the end</a:t>
            </a:r>
            <a:endParaRPr lang="en-GB" sz="2000" b="1">
              <a:solidFill>
                <a:sysClr val="windowText" lastClr="000000"/>
              </a:solidFill>
              <a:latin typeface="Arial" panose="020B0604020202020204" pitchFamily="34" charset="0"/>
              <a:cs typeface="Arial" panose="020B0604020202020204" pitchFamily="34" charset="0"/>
            </a:endParaRPr>
          </a:p>
        </p:txBody>
      </p:sp>
      <p:sp>
        <p:nvSpPr>
          <p:cNvPr id="63" name="Content Placeholder 2">
            <a:extLst>
              <a:ext uri="{FF2B5EF4-FFF2-40B4-BE49-F238E27FC236}">
                <a16:creationId xmlns:a16="http://schemas.microsoft.com/office/drawing/2014/main" id="{7E4AF4E9-C3F5-7B4A-EB96-B6686127C141}"/>
              </a:ext>
            </a:extLst>
          </p:cNvPr>
          <p:cNvSpPr txBox="1">
            <a:spLocks/>
          </p:cNvSpPr>
          <p:nvPr/>
        </p:nvSpPr>
        <p:spPr>
          <a:xfrm>
            <a:off x="2368867" y="842393"/>
            <a:ext cx="5354268" cy="495836"/>
          </a:xfrm>
          <a:prstGeom prst="rect">
            <a:avLst/>
          </a:prstGeom>
          <a:noFill/>
        </p:spPr>
        <p:txBody>
          <a:bodyPr lIns="12960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097280">
              <a:lnSpc>
                <a:spcPct val="100000"/>
              </a:lnSpc>
              <a:spcBef>
                <a:spcPts val="1200"/>
              </a:spcBef>
              <a:spcAft>
                <a:spcPts val="960"/>
              </a:spcAft>
              <a:buNone/>
              <a:defRPr/>
            </a:pPr>
            <a:r>
              <a:rPr lang="en-GB" b="1" dirty="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What's making a difference?</a:t>
            </a:r>
            <a:endParaRPr lang="en-GB" dirty="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endParaRPr>
          </a:p>
        </p:txBody>
      </p:sp>
      <p:sp>
        <p:nvSpPr>
          <p:cNvPr id="64" name="Rectangle 63">
            <a:extLst>
              <a:ext uri="{FF2B5EF4-FFF2-40B4-BE49-F238E27FC236}">
                <a16:creationId xmlns:a16="http://schemas.microsoft.com/office/drawing/2014/main" id="{A7F36244-CDD5-0ED2-5974-24FB94A1AB73}"/>
              </a:ext>
            </a:extLst>
          </p:cNvPr>
          <p:cNvSpPr/>
          <p:nvPr/>
        </p:nvSpPr>
        <p:spPr>
          <a:xfrm>
            <a:off x="4854232" y="3242332"/>
            <a:ext cx="2023646" cy="1663275"/>
          </a:xfrm>
          <a:prstGeom prst="rect">
            <a:avLst/>
          </a:prstGeom>
          <a:solidFill>
            <a:srgbClr val="CA2E2E"/>
          </a:solidFill>
          <a:ln>
            <a:noFill/>
          </a:ln>
        </p:spPr>
        <p:style>
          <a:lnRef idx="2">
            <a:schemeClr val="accent1">
              <a:shade val="15000"/>
            </a:schemeClr>
          </a:lnRef>
          <a:fillRef idx="1">
            <a:schemeClr val="accent1"/>
          </a:fillRef>
          <a:effectRef idx="0">
            <a:schemeClr val="accent1"/>
          </a:effectRef>
          <a:fontRef idx="minor">
            <a:schemeClr val="lt1"/>
          </a:fontRef>
        </p:style>
        <p:txBody>
          <a:bodyPr lIns="1116000" tIns="108000" rtlCol="0" anchor="ctr"/>
          <a:lstStyle/>
          <a:p>
            <a:pPr algn="ctr"/>
            <a:r>
              <a:rPr lang="en-GB" sz="13000" b="1">
                <a:latin typeface="Arial" panose="020B0604020202020204" pitchFamily="34" charset="0"/>
                <a:cs typeface="Arial" panose="020B0604020202020204" pitchFamily="34" charset="0"/>
              </a:rPr>
              <a:t>8</a:t>
            </a:r>
          </a:p>
        </p:txBody>
      </p:sp>
    </p:spTree>
    <p:extLst>
      <p:ext uri="{BB962C8B-B14F-4D97-AF65-F5344CB8AC3E}">
        <p14:creationId xmlns:p14="http://schemas.microsoft.com/office/powerpoint/2010/main" val="849766472"/>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0F4A46-DA03-7E87-098B-ABE3DDE51008}"/>
            </a:ext>
          </a:extLst>
        </p:cNvPr>
        <p:cNvGrpSpPr/>
        <p:nvPr/>
      </p:nvGrpSpPr>
      <p:grpSpPr>
        <a:xfrm>
          <a:off x="0" y="0"/>
          <a:ext cx="0" cy="0"/>
          <a:chOff x="0" y="0"/>
          <a:chExt cx="0" cy="0"/>
        </a:xfrm>
      </p:grpSpPr>
      <p:pic>
        <p:nvPicPr>
          <p:cNvPr id="22" name="Picture 21" descr="Breaking Barriers Innovations">
            <a:extLst>
              <a:ext uri="{FF2B5EF4-FFF2-40B4-BE49-F238E27FC236}">
                <a16:creationId xmlns:a16="http://schemas.microsoft.com/office/drawing/2014/main" id="{462534D4-38DB-D1DF-2487-B7D7E8EB3617}"/>
              </a:ext>
            </a:extLst>
          </p:cNvPr>
          <p:cNvPicPr>
            <a:picLocks noChangeAspect="1" noChangeArrowheads="1"/>
          </p:cNvPicPr>
          <p:nvPr/>
        </p:nvPicPr>
        <p:blipFill>
          <a:blip r:embed="rId3" cstate="email">
            <a:duotone>
              <a:prstClr val="black"/>
              <a:schemeClr val="bg1">
                <a:tint val="45000"/>
                <a:satMod val="400000"/>
              </a:schemeClr>
            </a:duotone>
            <a:extLst>
              <a:ext uri="{BEBA8EAE-BF5A-486C-A8C5-ECC9F3942E4B}">
                <a14:imgProps xmlns:a14="http://schemas.microsoft.com/office/drawing/2010/main">
                  <a14:imgLayer r:embed="rId4">
                    <a14:imgEffect>
                      <a14:sharpenSoften amount="58000"/>
                    </a14:imgEffect>
                    <a14:imgEffect>
                      <a14:brightnessContrast bright="100000" contrast="100000"/>
                    </a14:imgEffect>
                  </a14:imgLayer>
                </a14:imgProps>
              </a:ext>
              <a:ext uri="{28A0092B-C50C-407E-A947-70E740481C1C}">
                <a14:useLocalDpi xmlns:a14="http://schemas.microsoft.com/office/drawing/2010/main"/>
              </a:ext>
            </a:extLst>
          </a:blip>
          <a:srcRect/>
          <a:stretch>
            <a:fillRect/>
          </a:stretch>
        </p:blipFill>
        <p:spPr bwMode="auto">
          <a:xfrm>
            <a:off x="10854199" y="95701"/>
            <a:ext cx="1344606" cy="1093613"/>
          </a:xfrm>
          <a:prstGeom prst="rect">
            <a:avLst/>
          </a:prstGeom>
          <a:noFill/>
          <a:extLst>
            <a:ext uri="{909E8E84-426E-40DD-AFC4-6F175D3DCCD1}">
              <a14:hiddenFill xmlns:a14="http://schemas.microsoft.com/office/drawing/2010/main">
                <a:solidFill>
                  <a:srgbClr val="FFFFFF"/>
                </a:solidFill>
              </a14:hiddenFill>
            </a:ext>
          </a:extLst>
        </p:spPr>
      </p:pic>
      <p:sp>
        <p:nvSpPr>
          <p:cNvPr id="14" name="Right Arrow 13">
            <a:extLst>
              <a:ext uri="{FF2B5EF4-FFF2-40B4-BE49-F238E27FC236}">
                <a16:creationId xmlns:a16="http://schemas.microsoft.com/office/drawing/2014/main" id="{78CE6699-CB74-08BE-A403-A516908AB55E}"/>
              </a:ext>
            </a:extLst>
          </p:cNvPr>
          <p:cNvSpPr/>
          <p:nvPr/>
        </p:nvSpPr>
        <p:spPr>
          <a:xfrm>
            <a:off x="4453782" y="3062725"/>
            <a:ext cx="6177133" cy="1849821"/>
          </a:xfrm>
          <a:prstGeom prst="rightArrow">
            <a:avLst/>
          </a:prstGeom>
          <a:gradFill flip="none" rotWithShape="1">
            <a:gsLst>
              <a:gs pos="0">
                <a:srgbClr val="C01E00"/>
              </a:gs>
              <a:gs pos="100000">
                <a:srgbClr val="1E263E"/>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3">
              <a:defRPr/>
            </a:pPr>
            <a:endParaRPr lang="en-GB">
              <a:solidFill>
                <a:prstClr val="white"/>
              </a:solidFill>
              <a:latin typeface="Aptos" panose="02110004020202020204"/>
            </a:endParaRPr>
          </a:p>
        </p:txBody>
      </p:sp>
      <p:sp>
        <p:nvSpPr>
          <p:cNvPr id="16" name="Rounded Rectangle 15">
            <a:extLst>
              <a:ext uri="{FF2B5EF4-FFF2-40B4-BE49-F238E27FC236}">
                <a16:creationId xmlns:a16="http://schemas.microsoft.com/office/drawing/2014/main" id="{087D2669-78DC-3EBB-B740-7C94DBCF6C5D}"/>
              </a:ext>
            </a:extLst>
          </p:cNvPr>
          <p:cNvSpPr/>
          <p:nvPr/>
        </p:nvSpPr>
        <p:spPr>
          <a:xfrm>
            <a:off x="2347740" y="1494170"/>
            <a:ext cx="2309209" cy="4995351"/>
          </a:xfrm>
          <a:prstGeom prst="roundRect">
            <a:avLst>
              <a:gd name="adj" fmla="val 0"/>
            </a:avLst>
          </a:prstGeom>
          <a:solidFill>
            <a:srgbClr val="102635"/>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108000" tIns="108000" rIns="72000" rtlCol="0" anchor="t" anchorCtr="0"/>
          <a:lstStyle/>
          <a:p>
            <a:pPr algn="ctr" defTabSz="914363">
              <a:defRPr/>
            </a:pPr>
            <a:r>
              <a:rPr lang="en-GB" sz="2400" b="1">
                <a:solidFill>
                  <a:prstClr val="white"/>
                </a:solidFill>
                <a:latin typeface="Arial" panose="020B0604020202020204" pitchFamily="34" charset="0"/>
                <a:cs typeface="Arial" panose="020B0604020202020204" pitchFamily="34" charset="0"/>
              </a:rPr>
              <a:t>The Issue</a:t>
            </a:r>
          </a:p>
          <a:p>
            <a:pPr algn="ctr" defTabSz="914363">
              <a:defRPr/>
            </a:pPr>
            <a:endParaRPr lang="en-GB" sz="2400" b="1">
              <a:solidFill>
                <a:prstClr val="white"/>
              </a:solidFill>
              <a:latin typeface="Arial" panose="020B0604020202020204" pitchFamily="34" charset="0"/>
              <a:cs typeface="Arial" panose="020B0604020202020204" pitchFamily="34" charset="0"/>
            </a:endParaRPr>
          </a:p>
          <a:p>
            <a:pPr algn="ctr" defTabSz="914363">
              <a:defRPr/>
            </a:pPr>
            <a:endParaRPr lang="en-GB" sz="400">
              <a:solidFill>
                <a:prstClr val="white"/>
              </a:solidFill>
              <a:latin typeface="Arial" panose="020B0604020202020204" pitchFamily="34" charset="0"/>
              <a:cs typeface="Arial" panose="020B0604020202020204" pitchFamily="34" charset="0"/>
            </a:endParaRPr>
          </a:p>
          <a:p>
            <a:pPr algn="ctr" defTabSz="914363">
              <a:defRPr/>
            </a:pPr>
            <a:r>
              <a:rPr lang="en-GB" sz="1800">
                <a:solidFill>
                  <a:prstClr val="white"/>
                </a:solidFill>
                <a:latin typeface="Arial" panose="020B0604020202020204" pitchFamily="34" charset="0"/>
                <a:cs typeface="Arial" panose="020B0604020202020204" pitchFamily="34" charset="0"/>
              </a:rPr>
              <a:t>Challenges in scaling social care for isolated coastal community with highest ageing population in UK</a:t>
            </a:r>
          </a:p>
        </p:txBody>
      </p:sp>
      <p:sp>
        <p:nvSpPr>
          <p:cNvPr id="25" name="Round Same-side Corner of Rectangle 24">
            <a:extLst>
              <a:ext uri="{FF2B5EF4-FFF2-40B4-BE49-F238E27FC236}">
                <a16:creationId xmlns:a16="http://schemas.microsoft.com/office/drawing/2014/main" id="{CAF3968F-94F4-EFDA-4F12-C0B0CAD8936B}"/>
              </a:ext>
            </a:extLst>
          </p:cNvPr>
          <p:cNvSpPr/>
          <p:nvPr/>
        </p:nvSpPr>
        <p:spPr>
          <a:xfrm>
            <a:off x="2518718" y="6108178"/>
            <a:ext cx="2014780" cy="381344"/>
          </a:xfrm>
          <a:prstGeom prst="round2SameRect">
            <a:avLst/>
          </a:prstGeom>
          <a:solidFill>
            <a:srgbClr val="C01E00"/>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3">
              <a:defRPr/>
            </a:pPr>
            <a:endParaRPr lang="en-GB">
              <a:solidFill>
                <a:prstClr val="white"/>
              </a:solidFill>
              <a:latin typeface="Aptos" panose="02110004020202020204"/>
            </a:endParaRPr>
          </a:p>
        </p:txBody>
      </p:sp>
      <p:sp>
        <p:nvSpPr>
          <p:cNvPr id="35" name="Rounded Rectangle 34">
            <a:extLst>
              <a:ext uri="{FF2B5EF4-FFF2-40B4-BE49-F238E27FC236}">
                <a16:creationId xmlns:a16="http://schemas.microsoft.com/office/drawing/2014/main" id="{11AF9189-FDBC-0E59-E05E-6A496A5D746B}"/>
              </a:ext>
            </a:extLst>
          </p:cNvPr>
          <p:cNvSpPr/>
          <p:nvPr/>
        </p:nvSpPr>
        <p:spPr>
          <a:xfrm>
            <a:off x="4789208" y="1504501"/>
            <a:ext cx="2309209" cy="4995351"/>
          </a:xfrm>
          <a:prstGeom prst="roundRect">
            <a:avLst>
              <a:gd name="adj" fmla="val 0"/>
            </a:avLst>
          </a:prstGeom>
          <a:solidFill>
            <a:srgbClr val="102635"/>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rtlCol="0" anchor="t" anchorCtr="0"/>
          <a:lstStyle/>
          <a:p>
            <a:pPr algn="ctr" defTabSz="914363">
              <a:defRPr/>
            </a:pPr>
            <a:r>
              <a:rPr lang="en-GB" sz="2400" b="1">
                <a:solidFill>
                  <a:prstClr val="white"/>
                </a:solidFill>
                <a:latin typeface="Arial" panose="020B0604020202020204" pitchFamily="34" charset="0"/>
                <a:cs typeface="Arial" panose="020B0604020202020204" pitchFamily="34" charset="0"/>
              </a:rPr>
              <a:t>Evidence Base</a:t>
            </a:r>
          </a:p>
          <a:p>
            <a:pPr algn="ctr" defTabSz="914363">
              <a:defRPr/>
            </a:pPr>
            <a:endParaRPr lang="en-GB" sz="2400" b="1">
              <a:solidFill>
                <a:prstClr val="white"/>
              </a:solidFill>
              <a:latin typeface="Arial" panose="020B0604020202020204" pitchFamily="34" charset="0"/>
              <a:cs typeface="Arial" panose="020B0604020202020204" pitchFamily="34" charset="0"/>
            </a:endParaRPr>
          </a:p>
          <a:p>
            <a:pPr algn="ctr" defTabSz="914363">
              <a:defRPr/>
            </a:pPr>
            <a:endParaRPr lang="en-GB" sz="400" b="1">
              <a:solidFill>
                <a:prstClr val="white"/>
              </a:solidFill>
              <a:latin typeface="Arial" panose="020B0604020202020204" pitchFamily="34" charset="0"/>
              <a:cs typeface="Arial" panose="020B0604020202020204" pitchFamily="34" charset="0"/>
            </a:endParaRPr>
          </a:p>
          <a:p>
            <a:pPr algn="ctr" defTabSz="914363">
              <a:defRPr/>
            </a:pPr>
            <a:r>
              <a:rPr lang="en-US" sz="1800">
                <a:solidFill>
                  <a:prstClr val="white"/>
                </a:solidFill>
                <a:latin typeface="Arial" panose="020B0604020202020204" pitchFamily="34" charset="0"/>
                <a:cs typeface="Arial" panose="020B0604020202020204" pitchFamily="34" charset="0"/>
              </a:rPr>
              <a:t>Highly successful in small numbers</a:t>
            </a:r>
          </a:p>
          <a:p>
            <a:pPr algn="ctr" defTabSz="914363">
              <a:defRPr/>
            </a:pPr>
            <a:endParaRPr lang="en-US" sz="1800">
              <a:solidFill>
                <a:prstClr val="white"/>
              </a:solidFill>
              <a:latin typeface="Arial" panose="020B0604020202020204" pitchFamily="34" charset="0"/>
              <a:cs typeface="Arial" panose="020B0604020202020204" pitchFamily="34" charset="0"/>
            </a:endParaRPr>
          </a:p>
          <a:p>
            <a:pPr algn="ctr" defTabSz="914363">
              <a:defRPr/>
            </a:pPr>
            <a:r>
              <a:rPr lang="en-US" sz="1800">
                <a:solidFill>
                  <a:prstClr val="white"/>
                </a:solidFill>
                <a:latin typeface="Arial" panose="020B0604020202020204" pitchFamily="34" charset="0"/>
                <a:cs typeface="Arial" panose="020B0604020202020204" pitchFamily="34" charset="0"/>
              </a:rPr>
              <a:t>80% retention rate across all cohorts</a:t>
            </a:r>
          </a:p>
          <a:p>
            <a:pPr algn="ctr" defTabSz="914363">
              <a:defRPr/>
            </a:pPr>
            <a:endParaRPr lang="en-US" sz="1800">
              <a:solidFill>
                <a:prstClr val="white"/>
              </a:solidFill>
              <a:latin typeface="Arial" panose="020B0604020202020204" pitchFamily="34" charset="0"/>
              <a:cs typeface="Arial" panose="020B0604020202020204" pitchFamily="34" charset="0"/>
            </a:endParaRPr>
          </a:p>
          <a:p>
            <a:pPr algn="ctr" defTabSz="914363">
              <a:defRPr/>
            </a:pPr>
            <a:r>
              <a:rPr lang="en-US" sz="1800">
                <a:solidFill>
                  <a:prstClr val="white"/>
                </a:solidFill>
                <a:latin typeface="Arial" panose="020B0604020202020204" pitchFamily="34" charset="0"/>
                <a:cs typeface="Arial" panose="020B0604020202020204" pitchFamily="34" charset="0"/>
              </a:rPr>
              <a:t>Local people accessing entry-level roles</a:t>
            </a:r>
          </a:p>
          <a:p>
            <a:pPr algn="ctr" defTabSz="914363">
              <a:defRPr/>
            </a:pPr>
            <a:endParaRPr lang="en-US" sz="2400" b="1">
              <a:solidFill>
                <a:prstClr val="white"/>
              </a:solidFill>
              <a:latin typeface="Arial" panose="020B0604020202020204" pitchFamily="34" charset="0"/>
              <a:cs typeface="Arial" panose="020B0604020202020204" pitchFamily="34" charset="0"/>
            </a:endParaRPr>
          </a:p>
        </p:txBody>
      </p:sp>
      <p:sp>
        <p:nvSpPr>
          <p:cNvPr id="40" name="Round Same-side Corner of Rectangle 39">
            <a:extLst>
              <a:ext uri="{FF2B5EF4-FFF2-40B4-BE49-F238E27FC236}">
                <a16:creationId xmlns:a16="http://schemas.microsoft.com/office/drawing/2014/main" id="{3EB5D757-4D55-5917-B11F-D46AD96E565D}"/>
              </a:ext>
            </a:extLst>
          </p:cNvPr>
          <p:cNvSpPr/>
          <p:nvPr/>
        </p:nvSpPr>
        <p:spPr>
          <a:xfrm>
            <a:off x="4934428" y="6118509"/>
            <a:ext cx="2014780" cy="381344"/>
          </a:xfrm>
          <a:prstGeom prst="round2SameRect">
            <a:avLst/>
          </a:prstGeom>
          <a:solidFill>
            <a:srgbClr val="FFC000"/>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3">
              <a:defRPr/>
            </a:pPr>
            <a:endParaRPr lang="en-GB">
              <a:solidFill>
                <a:prstClr val="white"/>
              </a:solidFill>
              <a:latin typeface="Aptos" panose="02110004020202020204"/>
            </a:endParaRPr>
          </a:p>
        </p:txBody>
      </p:sp>
      <p:sp>
        <p:nvSpPr>
          <p:cNvPr id="41" name="Rounded Rectangle 40">
            <a:extLst>
              <a:ext uri="{FF2B5EF4-FFF2-40B4-BE49-F238E27FC236}">
                <a16:creationId xmlns:a16="http://schemas.microsoft.com/office/drawing/2014/main" id="{CCDAB297-0870-7E5E-0F2C-9721215EF0F4}"/>
              </a:ext>
            </a:extLst>
          </p:cNvPr>
          <p:cNvSpPr/>
          <p:nvPr/>
        </p:nvSpPr>
        <p:spPr>
          <a:xfrm>
            <a:off x="7240748" y="1504501"/>
            <a:ext cx="2309209" cy="4995351"/>
          </a:xfrm>
          <a:prstGeom prst="roundRect">
            <a:avLst>
              <a:gd name="adj" fmla="val 0"/>
            </a:avLst>
          </a:prstGeom>
          <a:solidFill>
            <a:srgbClr val="102635"/>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36000" tIns="108000" rIns="36000" rtlCol="0" anchor="t" anchorCtr="0"/>
          <a:lstStyle/>
          <a:p>
            <a:pPr algn="ctr" defTabSz="914363">
              <a:defRPr/>
            </a:pPr>
            <a:r>
              <a:rPr lang="en-GB" sz="2400" b="1">
                <a:solidFill>
                  <a:prstClr val="white"/>
                </a:solidFill>
                <a:latin typeface="Arial" panose="020B0604020202020204" pitchFamily="34" charset="0"/>
                <a:cs typeface="Arial" panose="020B0604020202020204" pitchFamily="34" charset="0"/>
              </a:rPr>
              <a:t>Intervention</a:t>
            </a:r>
          </a:p>
          <a:p>
            <a:pPr algn="ctr" defTabSz="914363">
              <a:defRPr/>
            </a:pPr>
            <a:endParaRPr lang="en-GB" sz="2400" b="1">
              <a:solidFill>
                <a:prstClr val="white"/>
              </a:solidFill>
              <a:latin typeface="Arial" panose="020B0604020202020204" pitchFamily="34" charset="0"/>
              <a:cs typeface="Arial" panose="020B0604020202020204" pitchFamily="34" charset="0"/>
            </a:endParaRPr>
          </a:p>
          <a:p>
            <a:pPr algn="ctr" defTabSz="914363">
              <a:defRPr/>
            </a:pPr>
            <a:endParaRPr lang="en-GB" sz="400">
              <a:solidFill>
                <a:prstClr val="white"/>
              </a:solidFill>
              <a:latin typeface="Arial" panose="020B0604020202020204" pitchFamily="34" charset="0"/>
              <a:cs typeface="Arial" panose="020B0604020202020204" pitchFamily="34" charset="0"/>
            </a:endParaRPr>
          </a:p>
          <a:p>
            <a:pPr algn="ctr" defTabSz="914363">
              <a:defRPr/>
            </a:pPr>
            <a:r>
              <a:rPr lang="en-GB" sz="1800">
                <a:solidFill>
                  <a:prstClr val="white"/>
                </a:solidFill>
                <a:latin typeface="Arial" panose="020B0604020202020204" pitchFamily="34" charset="0"/>
                <a:cs typeface="Arial" panose="020B0604020202020204" pitchFamily="34" charset="0"/>
              </a:rPr>
              <a:t>Adapt and systemically support existing ICB led models for the needs of social care</a:t>
            </a:r>
          </a:p>
        </p:txBody>
      </p:sp>
      <p:sp>
        <p:nvSpPr>
          <p:cNvPr id="42" name="Round Same-side Corner of Rectangle 41">
            <a:extLst>
              <a:ext uri="{FF2B5EF4-FFF2-40B4-BE49-F238E27FC236}">
                <a16:creationId xmlns:a16="http://schemas.microsoft.com/office/drawing/2014/main" id="{E65A7701-A99B-222D-A558-CABE441D2D9B}"/>
              </a:ext>
            </a:extLst>
          </p:cNvPr>
          <p:cNvSpPr/>
          <p:nvPr/>
        </p:nvSpPr>
        <p:spPr>
          <a:xfrm>
            <a:off x="7391947" y="6118509"/>
            <a:ext cx="2014780" cy="381344"/>
          </a:xfrm>
          <a:prstGeom prst="round2SameRect">
            <a:avLst/>
          </a:prstGeom>
          <a:solidFill>
            <a:srgbClr val="3671C1"/>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3">
              <a:defRPr/>
            </a:pPr>
            <a:endParaRPr lang="en-GB">
              <a:solidFill>
                <a:prstClr val="white"/>
              </a:solidFill>
              <a:latin typeface="Aptos" panose="02110004020202020204"/>
            </a:endParaRPr>
          </a:p>
        </p:txBody>
      </p:sp>
      <p:sp>
        <p:nvSpPr>
          <p:cNvPr id="44" name="Rounded Rectangle 43">
            <a:extLst>
              <a:ext uri="{FF2B5EF4-FFF2-40B4-BE49-F238E27FC236}">
                <a16:creationId xmlns:a16="http://schemas.microsoft.com/office/drawing/2014/main" id="{BC8E2830-9296-7A7F-A625-4AFAE11E3CBA}"/>
              </a:ext>
            </a:extLst>
          </p:cNvPr>
          <p:cNvSpPr/>
          <p:nvPr/>
        </p:nvSpPr>
        <p:spPr>
          <a:xfrm>
            <a:off x="9719659" y="1517983"/>
            <a:ext cx="2309209" cy="4995351"/>
          </a:xfrm>
          <a:prstGeom prst="roundRect">
            <a:avLst>
              <a:gd name="adj" fmla="val 0"/>
            </a:avLst>
          </a:prstGeom>
          <a:solidFill>
            <a:srgbClr val="102635"/>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0" tIns="108000" rIns="0" rtlCol="0" anchor="t" anchorCtr="0"/>
          <a:lstStyle/>
          <a:p>
            <a:pPr algn="ctr" defTabSz="914363">
              <a:defRPr/>
            </a:pPr>
            <a:r>
              <a:rPr lang="en-GB" sz="2400" b="1">
                <a:solidFill>
                  <a:prstClr val="white"/>
                </a:solidFill>
                <a:latin typeface="Arial" panose="020B0604020202020204" pitchFamily="34" charset="0"/>
                <a:cs typeface="Arial" panose="020B0604020202020204" pitchFamily="34" charset="0"/>
              </a:rPr>
              <a:t>ROI</a:t>
            </a:r>
          </a:p>
          <a:p>
            <a:pPr algn="ctr" defTabSz="914363">
              <a:defRPr/>
            </a:pPr>
            <a:endParaRPr lang="en-GB" sz="500" b="1">
              <a:solidFill>
                <a:prstClr val="white"/>
              </a:solidFill>
              <a:latin typeface="Arial" panose="020B0604020202020204" pitchFamily="34" charset="0"/>
              <a:cs typeface="Arial" panose="020B0604020202020204" pitchFamily="34" charset="0"/>
            </a:endParaRPr>
          </a:p>
          <a:p>
            <a:pPr algn="ctr" defTabSz="914363">
              <a:defRPr/>
            </a:pPr>
            <a:endParaRPr lang="en-GB" spc="-100">
              <a:solidFill>
                <a:prstClr val="white"/>
              </a:solidFill>
              <a:latin typeface="Arial" panose="020B0604020202020204" pitchFamily="34" charset="0"/>
              <a:cs typeface="Arial" panose="020B0604020202020204" pitchFamily="34" charset="0"/>
            </a:endParaRPr>
          </a:p>
          <a:p>
            <a:pPr algn="ctr" defTabSz="914363">
              <a:defRPr/>
            </a:pPr>
            <a:endParaRPr lang="en-GB" sz="400" spc="-100">
              <a:solidFill>
                <a:prstClr val="white"/>
              </a:solidFill>
              <a:latin typeface="Arial" panose="020B0604020202020204" pitchFamily="34" charset="0"/>
              <a:cs typeface="Arial" panose="020B0604020202020204" pitchFamily="34" charset="0"/>
            </a:endParaRPr>
          </a:p>
          <a:p>
            <a:pPr algn="ctr" defTabSz="914363">
              <a:defRPr/>
            </a:pPr>
            <a:r>
              <a:rPr lang="en-GB" sz="1800">
                <a:latin typeface="Arial" panose="020B0604020202020204" pitchFamily="34" charset="0"/>
                <a:cs typeface="Arial" panose="020B0604020202020204" pitchFamily="34" charset="0"/>
              </a:rPr>
              <a:t>Scaling up scholarship programmes will reduce Dorset’s high social care turnover rates, which currently see over 50% of under-25s leave within a year, and help meet the growing care needs of one of the UK’s oldest populations, ensuring a more sustainable</a:t>
            </a:r>
            <a:endParaRPr lang="en-GB" sz="1800" b="1">
              <a:solidFill>
                <a:prstClr val="white"/>
              </a:solidFill>
              <a:latin typeface="Arial" panose="020B0604020202020204" pitchFamily="34" charset="0"/>
              <a:cs typeface="Arial" panose="020B0604020202020204" pitchFamily="34" charset="0"/>
            </a:endParaRPr>
          </a:p>
        </p:txBody>
      </p:sp>
      <p:sp>
        <p:nvSpPr>
          <p:cNvPr id="45" name="Round Same-side Corner of Rectangle 44">
            <a:extLst>
              <a:ext uri="{FF2B5EF4-FFF2-40B4-BE49-F238E27FC236}">
                <a16:creationId xmlns:a16="http://schemas.microsoft.com/office/drawing/2014/main" id="{53458A92-42D6-32C1-FCFD-F5ACB7441878}"/>
              </a:ext>
            </a:extLst>
          </p:cNvPr>
          <p:cNvSpPr/>
          <p:nvPr/>
        </p:nvSpPr>
        <p:spPr>
          <a:xfrm>
            <a:off x="9867408" y="6131991"/>
            <a:ext cx="2014780" cy="381344"/>
          </a:xfrm>
          <a:prstGeom prst="round2SameRect">
            <a:avLst/>
          </a:prstGeom>
          <a:solidFill>
            <a:srgbClr val="7030A0"/>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3">
              <a:defRPr/>
            </a:pPr>
            <a:endParaRPr lang="en-GB">
              <a:solidFill>
                <a:prstClr val="white"/>
              </a:solidFill>
              <a:latin typeface="Aptos" panose="02110004020202020204"/>
            </a:endParaRPr>
          </a:p>
        </p:txBody>
      </p:sp>
      <p:cxnSp>
        <p:nvCxnSpPr>
          <p:cNvPr id="52" name="Straight Connector 51">
            <a:extLst>
              <a:ext uri="{FF2B5EF4-FFF2-40B4-BE49-F238E27FC236}">
                <a16:creationId xmlns:a16="http://schemas.microsoft.com/office/drawing/2014/main" id="{6A66D15C-4301-D4D1-9E0A-CBA2D26FB7C1}"/>
              </a:ext>
            </a:extLst>
          </p:cNvPr>
          <p:cNvCxnSpPr>
            <a:cxnSpLocks/>
          </p:cNvCxnSpPr>
          <p:nvPr/>
        </p:nvCxnSpPr>
        <p:spPr>
          <a:xfrm>
            <a:off x="4985944" y="3130063"/>
            <a:ext cx="1888953"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58" name="Straight Connector 57">
            <a:extLst>
              <a:ext uri="{FF2B5EF4-FFF2-40B4-BE49-F238E27FC236}">
                <a16:creationId xmlns:a16="http://schemas.microsoft.com/office/drawing/2014/main" id="{A36ECAFD-8B36-38BF-1723-99C9F98F72E9}"/>
              </a:ext>
            </a:extLst>
          </p:cNvPr>
          <p:cNvCxnSpPr>
            <a:cxnSpLocks/>
          </p:cNvCxnSpPr>
          <p:nvPr/>
        </p:nvCxnSpPr>
        <p:spPr>
          <a:xfrm>
            <a:off x="4985944" y="3928949"/>
            <a:ext cx="1917116"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pic>
        <p:nvPicPr>
          <p:cNvPr id="59" name="Graphic 58" descr="No sign with solid fill">
            <a:extLst>
              <a:ext uri="{FF2B5EF4-FFF2-40B4-BE49-F238E27FC236}">
                <a16:creationId xmlns:a16="http://schemas.microsoft.com/office/drawing/2014/main" id="{16D06C7E-4B74-1FF3-6FED-C0E8124391C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312911" y="6099725"/>
            <a:ext cx="429309" cy="392359"/>
          </a:xfrm>
          <a:prstGeom prst="rect">
            <a:avLst/>
          </a:prstGeom>
        </p:spPr>
      </p:pic>
      <p:pic>
        <p:nvPicPr>
          <p:cNvPr id="62" name="Graphic 61" descr="Bar chart with solid fill">
            <a:extLst>
              <a:ext uri="{FF2B5EF4-FFF2-40B4-BE49-F238E27FC236}">
                <a16:creationId xmlns:a16="http://schemas.microsoft.com/office/drawing/2014/main" id="{A0B8D61E-FC85-3045-FD2F-58E573C7C8C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flipH="1">
            <a:off x="5422046" y="6131729"/>
            <a:ext cx="511005" cy="381344"/>
          </a:xfrm>
          <a:prstGeom prst="rect">
            <a:avLst/>
          </a:prstGeom>
        </p:spPr>
      </p:pic>
      <p:pic>
        <p:nvPicPr>
          <p:cNvPr id="63" name="Graphic 62" descr="Statistics with solid fill">
            <a:extLst>
              <a:ext uri="{FF2B5EF4-FFF2-40B4-BE49-F238E27FC236}">
                <a16:creationId xmlns:a16="http://schemas.microsoft.com/office/drawing/2014/main" id="{8FB7AEB3-7801-21DA-AD49-34EB34D3D99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932764" y="6127810"/>
            <a:ext cx="483365" cy="381237"/>
          </a:xfrm>
          <a:prstGeom prst="rect">
            <a:avLst/>
          </a:prstGeom>
        </p:spPr>
      </p:pic>
      <p:pic>
        <p:nvPicPr>
          <p:cNvPr id="64" name="Graphic 63" descr="Playbook with solid fill">
            <a:extLst>
              <a:ext uri="{FF2B5EF4-FFF2-40B4-BE49-F238E27FC236}">
                <a16:creationId xmlns:a16="http://schemas.microsoft.com/office/drawing/2014/main" id="{2503790C-7B00-8616-BE2F-6B0297F8F56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107076" y="6093945"/>
            <a:ext cx="475604" cy="432268"/>
          </a:xfrm>
          <a:prstGeom prst="rect">
            <a:avLst/>
          </a:prstGeom>
        </p:spPr>
      </p:pic>
      <p:pic>
        <p:nvPicPr>
          <p:cNvPr id="65" name="Graphic 64" descr="Business Growth with solid fill">
            <a:extLst>
              <a:ext uri="{FF2B5EF4-FFF2-40B4-BE49-F238E27FC236}">
                <a16:creationId xmlns:a16="http://schemas.microsoft.com/office/drawing/2014/main" id="{A68D78CE-A8B0-A9CB-2962-A0EA590859CC}"/>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0642679" y="6105388"/>
            <a:ext cx="437038" cy="437038"/>
          </a:xfrm>
          <a:prstGeom prst="rect">
            <a:avLst/>
          </a:prstGeom>
        </p:spPr>
      </p:pic>
      <p:grpSp>
        <p:nvGrpSpPr>
          <p:cNvPr id="2" name="Group 1">
            <a:extLst>
              <a:ext uri="{FF2B5EF4-FFF2-40B4-BE49-F238E27FC236}">
                <a16:creationId xmlns:a16="http://schemas.microsoft.com/office/drawing/2014/main" id="{2EBD5B4D-319E-6291-25DF-31A77A00B7F7}"/>
              </a:ext>
            </a:extLst>
          </p:cNvPr>
          <p:cNvGrpSpPr/>
          <p:nvPr/>
        </p:nvGrpSpPr>
        <p:grpSpPr>
          <a:xfrm>
            <a:off x="-1295521" y="1307391"/>
            <a:ext cx="1068059" cy="1022154"/>
            <a:chOff x="171472" y="1555617"/>
            <a:chExt cx="1281671" cy="1226585"/>
          </a:xfrm>
        </p:grpSpPr>
        <p:sp>
          <p:nvSpPr>
            <p:cNvPr id="3" name="Oval 2">
              <a:extLst>
                <a:ext uri="{FF2B5EF4-FFF2-40B4-BE49-F238E27FC236}">
                  <a16:creationId xmlns:a16="http://schemas.microsoft.com/office/drawing/2014/main" id="{4414C11A-0123-34BD-BC81-9AE7408F9ABB}"/>
                </a:ext>
              </a:extLst>
            </p:cNvPr>
            <p:cNvSpPr/>
            <p:nvPr/>
          </p:nvSpPr>
          <p:spPr>
            <a:xfrm>
              <a:off x="234673" y="1644119"/>
              <a:ext cx="1155267" cy="1049580"/>
            </a:xfrm>
            <a:prstGeom prst="ellipse">
              <a:avLst/>
            </a:prstGeom>
            <a:solidFill>
              <a:schemeClr val="bg1"/>
            </a:solidFill>
            <a:ln w="539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sz="1500">
                <a:solidFill>
                  <a:prstClr val="white"/>
                </a:solidFill>
                <a:latin typeface="Calibri" panose="020F0502020204030204"/>
              </a:endParaRPr>
            </a:p>
          </p:txBody>
        </p:sp>
        <p:pic>
          <p:nvPicPr>
            <p:cNvPr id="4" name="Picture 3">
              <a:extLst>
                <a:ext uri="{FF2B5EF4-FFF2-40B4-BE49-F238E27FC236}">
                  <a16:creationId xmlns:a16="http://schemas.microsoft.com/office/drawing/2014/main" id="{22C044CF-D49F-143C-95B8-3A4F8C84BF57}"/>
                </a:ext>
              </a:extLst>
            </p:cNvPr>
            <p:cNvPicPr>
              <a:picLocks noChangeAspect="1"/>
            </p:cNvPicPr>
            <p:nvPr/>
          </p:nvPicPr>
          <p:blipFill>
            <a:blip r:embed="rId15" cstate="email">
              <a:alphaModFix amt="85000"/>
              <a:duotone>
                <a:prstClr val="black"/>
                <a:srgbClr val="FFC000">
                  <a:tint val="45000"/>
                  <a:satMod val="400000"/>
                </a:srgbClr>
              </a:duotone>
              <a:extLst>
                <a:ext uri="{28A0092B-C50C-407E-A947-70E740481C1C}">
                  <a14:useLocalDpi xmlns:a14="http://schemas.microsoft.com/office/drawing/2010/main"/>
                </a:ext>
              </a:extLst>
            </a:blip>
            <a:srcRect/>
            <a:stretch>
              <a:fillRect/>
            </a:stretch>
          </p:blipFill>
          <p:spPr>
            <a:xfrm>
              <a:off x="171472" y="1555617"/>
              <a:ext cx="1281671" cy="1226585"/>
            </a:xfrm>
            <a:custGeom>
              <a:avLst/>
              <a:gdLst/>
              <a:ahLst/>
              <a:cxnLst/>
              <a:rect l="l" t="t" r="r" b="b"/>
              <a:pathLst>
                <a:path w="1486412" h="1422526">
                  <a:moveTo>
                    <a:pt x="491851" y="655834"/>
                  </a:moveTo>
                  <a:lnTo>
                    <a:pt x="491851" y="868221"/>
                  </a:lnTo>
                  <a:lnTo>
                    <a:pt x="548048" y="868221"/>
                  </a:lnTo>
                  <a:lnTo>
                    <a:pt x="548048" y="655834"/>
                  </a:lnTo>
                  <a:close/>
                  <a:moveTo>
                    <a:pt x="1159797" y="651034"/>
                  </a:moveTo>
                  <a:cubicBezTo>
                    <a:pt x="1129265" y="651034"/>
                    <a:pt x="1106733" y="657300"/>
                    <a:pt x="1092201" y="669833"/>
                  </a:cubicBezTo>
                  <a:cubicBezTo>
                    <a:pt x="1077668" y="682365"/>
                    <a:pt x="1070402" y="697831"/>
                    <a:pt x="1070402" y="716230"/>
                  </a:cubicBezTo>
                  <a:cubicBezTo>
                    <a:pt x="1070402" y="736629"/>
                    <a:pt x="1078802" y="752561"/>
                    <a:pt x="1095601" y="764027"/>
                  </a:cubicBezTo>
                  <a:cubicBezTo>
                    <a:pt x="1107733" y="772293"/>
                    <a:pt x="1136465" y="781426"/>
                    <a:pt x="1181795" y="791425"/>
                  </a:cubicBezTo>
                  <a:cubicBezTo>
                    <a:pt x="1191528" y="793692"/>
                    <a:pt x="1197794" y="796158"/>
                    <a:pt x="1200594" y="798825"/>
                  </a:cubicBezTo>
                  <a:cubicBezTo>
                    <a:pt x="1203261" y="801625"/>
                    <a:pt x="1204594" y="805158"/>
                    <a:pt x="1204594" y="809424"/>
                  </a:cubicBezTo>
                  <a:cubicBezTo>
                    <a:pt x="1204594" y="815691"/>
                    <a:pt x="1202127" y="820690"/>
                    <a:pt x="1197194" y="824423"/>
                  </a:cubicBezTo>
                  <a:cubicBezTo>
                    <a:pt x="1189861" y="829756"/>
                    <a:pt x="1178929" y="832423"/>
                    <a:pt x="1164396" y="832423"/>
                  </a:cubicBezTo>
                  <a:cubicBezTo>
                    <a:pt x="1151197" y="832423"/>
                    <a:pt x="1140931" y="829590"/>
                    <a:pt x="1133598" y="823923"/>
                  </a:cubicBezTo>
                  <a:cubicBezTo>
                    <a:pt x="1126265" y="818257"/>
                    <a:pt x="1121399" y="809958"/>
                    <a:pt x="1118999" y="799025"/>
                  </a:cubicBezTo>
                  <a:lnTo>
                    <a:pt x="1062603" y="807624"/>
                  </a:lnTo>
                  <a:cubicBezTo>
                    <a:pt x="1067802" y="827756"/>
                    <a:pt x="1078835" y="843689"/>
                    <a:pt x="1095701" y="855421"/>
                  </a:cubicBezTo>
                  <a:cubicBezTo>
                    <a:pt x="1112566" y="867154"/>
                    <a:pt x="1135465" y="873020"/>
                    <a:pt x="1164396" y="873020"/>
                  </a:cubicBezTo>
                  <a:cubicBezTo>
                    <a:pt x="1196261" y="873020"/>
                    <a:pt x="1220326" y="866021"/>
                    <a:pt x="1236592" y="852022"/>
                  </a:cubicBezTo>
                  <a:cubicBezTo>
                    <a:pt x="1252858" y="838023"/>
                    <a:pt x="1260991" y="821290"/>
                    <a:pt x="1260991" y="801825"/>
                  </a:cubicBezTo>
                  <a:cubicBezTo>
                    <a:pt x="1260991" y="783959"/>
                    <a:pt x="1255124" y="770027"/>
                    <a:pt x="1243392" y="760027"/>
                  </a:cubicBezTo>
                  <a:cubicBezTo>
                    <a:pt x="1231526" y="750161"/>
                    <a:pt x="1210627" y="741828"/>
                    <a:pt x="1180695" y="735029"/>
                  </a:cubicBezTo>
                  <a:cubicBezTo>
                    <a:pt x="1150764" y="728229"/>
                    <a:pt x="1133265" y="722963"/>
                    <a:pt x="1128199" y="719230"/>
                  </a:cubicBezTo>
                  <a:cubicBezTo>
                    <a:pt x="1124465" y="716430"/>
                    <a:pt x="1122599" y="713030"/>
                    <a:pt x="1122599" y="709030"/>
                  </a:cubicBezTo>
                  <a:cubicBezTo>
                    <a:pt x="1122599" y="704364"/>
                    <a:pt x="1124732" y="700564"/>
                    <a:pt x="1128999" y="697631"/>
                  </a:cubicBezTo>
                  <a:cubicBezTo>
                    <a:pt x="1135398" y="693498"/>
                    <a:pt x="1145998" y="691431"/>
                    <a:pt x="1160797" y="691431"/>
                  </a:cubicBezTo>
                  <a:cubicBezTo>
                    <a:pt x="1172529" y="691431"/>
                    <a:pt x="1181562" y="693631"/>
                    <a:pt x="1187895" y="698031"/>
                  </a:cubicBezTo>
                  <a:cubicBezTo>
                    <a:pt x="1194228" y="702431"/>
                    <a:pt x="1198528" y="708764"/>
                    <a:pt x="1200794" y="717030"/>
                  </a:cubicBezTo>
                  <a:lnTo>
                    <a:pt x="1253791" y="707230"/>
                  </a:lnTo>
                  <a:cubicBezTo>
                    <a:pt x="1248458" y="688698"/>
                    <a:pt x="1238725" y="674699"/>
                    <a:pt x="1224593" y="665233"/>
                  </a:cubicBezTo>
                  <a:cubicBezTo>
                    <a:pt x="1210460" y="655767"/>
                    <a:pt x="1188862" y="651034"/>
                    <a:pt x="1159797" y="651034"/>
                  </a:cubicBezTo>
                  <a:close/>
                  <a:moveTo>
                    <a:pt x="944396" y="651034"/>
                  </a:moveTo>
                  <a:cubicBezTo>
                    <a:pt x="912798" y="651034"/>
                    <a:pt x="887733" y="660800"/>
                    <a:pt x="869200" y="680332"/>
                  </a:cubicBezTo>
                  <a:cubicBezTo>
                    <a:pt x="850668" y="699864"/>
                    <a:pt x="841402" y="727163"/>
                    <a:pt x="841402" y="762227"/>
                  </a:cubicBezTo>
                  <a:cubicBezTo>
                    <a:pt x="841402" y="796892"/>
                    <a:pt x="850635" y="824023"/>
                    <a:pt x="869100" y="843622"/>
                  </a:cubicBezTo>
                  <a:cubicBezTo>
                    <a:pt x="887566" y="863221"/>
                    <a:pt x="912331" y="873020"/>
                    <a:pt x="943396" y="873020"/>
                  </a:cubicBezTo>
                  <a:cubicBezTo>
                    <a:pt x="970728" y="873020"/>
                    <a:pt x="992526" y="866554"/>
                    <a:pt x="1008792" y="853622"/>
                  </a:cubicBezTo>
                  <a:cubicBezTo>
                    <a:pt x="1025057" y="840689"/>
                    <a:pt x="1036057" y="821557"/>
                    <a:pt x="1041790" y="796225"/>
                  </a:cubicBezTo>
                  <a:lnTo>
                    <a:pt x="986593" y="786826"/>
                  </a:lnTo>
                  <a:cubicBezTo>
                    <a:pt x="983793" y="801625"/>
                    <a:pt x="978994" y="812057"/>
                    <a:pt x="972194" y="818124"/>
                  </a:cubicBezTo>
                  <a:cubicBezTo>
                    <a:pt x="965395" y="824190"/>
                    <a:pt x="956662" y="827223"/>
                    <a:pt x="945996" y="827223"/>
                  </a:cubicBezTo>
                  <a:cubicBezTo>
                    <a:pt x="931730" y="827223"/>
                    <a:pt x="920364" y="822023"/>
                    <a:pt x="911898" y="811624"/>
                  </a:cubicBezTo>
                  <a:cubicBezTo>
                    <a:pt x="903432" y="801225"/>
                    <a:pt x="899199" y="783426"/>
                    <a:pt x="899199" y="758227"/>
                  </a:cubicBezTo>
                  <a:cubicBezTo>
                    <a:pt x="899199" y="735562"/>
                    <a:pt x="903365" y="719396"/>
                    <a:pt x="911698" y="709730"/>
                  </a:cubicBezTo>
                  <a:cubicBezTo>
                    <a:pt x="920031" y="700064"/>
                    <a:pt x="931197" y="695231"/>
                    <a:pt x="945196" y="695231"/>
                  </a:cubicBezTo>
                  <a:cubicBezTo>
                    <a:pt x="955728" y="695231"/>
                    <a:pt x="964295" y="698031"/>
                    <a:pt x="970894" y="703631"/>
                  </a:cubicBezTo>
                  <a:cubicBezTo>
                    <a:pt x="977494" y="709230"/>
                    <a:pt x="981727" y="717563"/>
                    <a:pt x="983593" y="728629"/>
                  </a:cubicBezTo>
                  <a:lnTo>
                    <a:pt x="1038990" y="718630"/>
                  </a:lnTo>
                  <a:cubicBezTo>
                    <a:pt x="1032324" y="695831"/>
                    <a:pt x="1021358" y="678866"/>
                    <a:pt x="1006092" y="667733"/>
                  </a:cubicBezTo>
                  <a:cubicBezTo>
                    <a:pt x="990826" y="656600"/>
                    <a:pt x="970261" y="651034"/>
                    <a:pt x="944396" y="651034"/>
                  </a:cubicBezTo>
                  <a:close/>
                  <a:moveTo>
                    <a:pt x="727944" y="651034"/>
                  </a:moveTo>
                  <a:cubicBezTo>
                    <a:pt x="699812" y="651034"/>
                    <a:pt x="676480" y="663033"/>
                    <a:pt x="657948" y="687032"/>
                  </a:cubicBezTo>
                  <a:lnTo>
                    <a:pt x="657948" y="655834"/>
                  </a:lnTo>
                  <a:lnTo>
                    <a:pt x="605751" y="655834"/>
                  </a:lnTo>
                  <a:lnTo>
                    <a:pt x="605751" y="868221"/>
                  </a:lnTo>
                  <a:lnTo>
                    <a:pt x="661948" y="868221"/>
                  </a:lnTo>
                  <a:lnTo>
                    <a:pt x="661948" y="772027"/>
                  </a:lnTo>
                  <a:cubicBezTo>
                    <a:pt x="661948" y="748295"/>
                    <a:pt x="663381" y="732029"/>
                    <a:pt x="666248" y="723229"/>
                  </a:cubicBezTo>
                  <a:cubicBezTo>
                    <a:pt x="669114" y="714430"/>
                    <a:pt x="674414" y="707364"/>
                    <a:pt x="682147" y="702031"/>
                  </a:cubicBezTo>
                  <a:cubicBezTo>
                    <a:pt x="689880" y="696698"/>
                    <a:pt x="698612" y="694031"/>
                    <a:pt x="708345" y="694031"/>
                  </a:cubicBezTo>
                  <a:cubicBezTo>
                    <a:pt x="715945" y="694031"/>
                    <a:pt x="722444" y="695898"/>
                    <a:pt x="727844" y="699631"/>
                  </a:cubicBezTo>
                  <a:cubicBezTo>
                    <a:pt x="733244" y="703364"/>
                    <a:pt x="737143" y="708597"/>
                    <a:pt x="739543" y="715330"/>
                  </a:cubicBezTo>
                  <a:cubicBezTo>
                    <a:pt x="741943" y="722063"/>
                    <a:pt x="743143" y="736895"/>
                    <a:pt x="743143" y="759827"/>
                  </a:cubicBezTo>
                  <a:lnTo>
                    <a:pt x="743143" y="868221"/>
                  </a:lnTo>
                  <a:lnTo>
                    <a:pt x="799340" y="868221"/>
                  </a:lnTo>
                  <a:lnTo>
                    <a:pt x="799340" y="736229"/>
                  </a:lnTo>
                  <a:cubicBezTo>
                    <a:pt x="799340" y="719830"/>
                    <a:pt x="798306" y="707230"/>
                    <a:pt x="796240" y="698431"/>
                  </a:cubicBezTo>
                  <a:cubicBezTo>
                    <a:pt x="794173" y="689632"/>
                    <a:pt x="790507" y="681765"/>
                    <a:pt x="785240" y="674832"/>
                  </a:cubicBezTo>
                  <a:cubicBezTo>
                    <a:pt x="779974" y="667900"/>
                    <a:pt x="772208" y="662200"/>
                    <a:pt x="761942" y="657733"/>
                  </a:cubicBezTo>
                  <a:cubicBezTo>
                    <a:pt x="751676" y="653267"/>
                    <a:pt x="740343" y="651034"/>
                    <a:pt x="727944" y="651034"/>
                  </a:cubicBezTo>
                  <a:close/>
                  <a:moveTo>
                    <a:pt x="246201" y="577438"/>
                  </a:moveTo>
                  <a:lnTo>
                    <a:pt x="246201" y="868221"/>
                  </a:lnTo>
                  <a:lnTo>
                    <a:pt x="452589" y="868221"/>
                  </a:lnTo>
                  <a:lnTo>
                    <a:pt x="452589" y="818824"/>
                  </a:lnTo>
                  <a:lnTo>
                    <a:pt x="305398" y="818824"/>
                  </a:lnTo>
                  <a:lnTo>
                    <a:pt x="305398" y="577438"/>
                  </a:lnTo>
                  <a:close/>
                  <a:moveTo>
                    <a:pt x="491851" y="575039"/>
                  </a:moveTo>
                  <a:lnTo>
                    <a:pt x="491851" y="627035"/>
                  </a:lnTo>
                  <a:lnTo>
                    <a:pt x="548048" y="627035"/>
                  </a:lnTo>
                  <a:lnTo>
                    <a:pt x="548048" y="575039"/>
                  </a:lnTo>
                  <a:close/>
                  <a:moveTo>
                    <a:pt x="743206" y="0"/>
                  </a:moveTo>
                  <a:cubicBezTo>
                    <a:pt x="1153667" y="0"/>
                    <a:pt x="1486412" y="318443"/>
                    <a:pt x="1486412" y="711263"/>
                  </a:cubicBezTo>
                  <a:cubicBezTo>
                    <a:pt x="1486412" y="1104083"/>
                    <a:pt x="1153667" y="1422526"/>
                    <a:pt x="743206" y="1422526"/>
                  </a:cubicBezTo>
                  <a:cubicBezTo>
                    <a:pt x="332745" y="1422526"/>
                    <a:pt x="0" y="1104083"/>
                    <a:pt x="0" y="711263"/>
                  </a:cubicBezTo>
                  <a:cubicBezTo>
                    <a:pt x="0" y="318443"/>
                    <a:pt x="332745" y="0"/>
                    <a:pt x="743206" y="0"/>
                  </a:cubicBezTo>
                  <a:close/>
                </a:path>
              </a:pathLst>
            </a:custGeom>
            <a:ln w="53975" cap="rnd">
              <a:solidFill>
                <a:schemeClr val="bg1"/>
              </a:solidFill>
              <a:prstDash val="solid"/>
            </a:ln>
            <a:effectLst>
              <a:outerShdw blurRad="127000" sx="1000" sy="1000" algn="bl" rotWithShape="0">
                <a:srgbClr val="000000"/>
              </a:outerShdw>
            </a:effectLst>
          </p:spPr>
        </p:pic>
      </p:grpSp>
      <p:grpSp>
        <p:nvGrpSpPr>
          <p:cNvPr id="5" name="Group 4">
            <a:extLst>
              <a:ext uri="{FF2B5EF4-FFF2-40B4-BE49-F238E27FC236}">
                <a16:creationId xmlns:a16="http://schemas.microsoft.com/office/drawing/2014/main" id="{12F3EB39-07C2-F8AD-F4A9-8FD88008BD44}"/>
              </a:ext>
            </a:extLst>
          </p:cNvPr>
          <p:cNvGrpSpPr/>
          <p:nvPr/>
        </p:nvGrpSpPr>
        <p:grpSpPr>
          <a:xfrm>
            <a:off x="946544" y="2413410"/>
            <a:ext cx="1060374" cy="1024070"/>
            <a:chOff x="169335" y="2882840"/>
            <a:chExt cx="1272449" cy="1228884"/>
          </a:xfrm>
        </p:grpSpPr>
        <p:sp>
          <p:nvSpPr>
            <p:cNvPr id="12" name="Oval 11">
              <a:extLst>
                <a:ext uri="{FF2B5EF4-FFF2-40B4-BE49-F238E27FC236}">
                  <a16:creationId xmlns:a16="http://schemas.microsoft.com/office/drawing/2014/main" id="{EBFB9082-885C-E0C3-AAAC-89CEB987C0BD}"/>
                </a:ext>
              </a:extLst>
            </p:cNvPr>
            <p:cNvSpPr/>
            <p:nvPr/>
          </p:nvSpPr>
          <p:spPr>
            <a:xfrm>
              <a:off x="234673" y="2983064"/>
              <a:ext cx="1155267" cy="1049580"/>
            </a:xfrm>
            <a:prstGeom prst="ellipse">
              <a:avLst/>
            </a:prstGeom>
            <a:solidFill>
              <a:schemeClr val="bg1"/>
            </a:solidFill>
            <a:ln w="539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sz="1500">
                <a:solidFill>
                  <a:prstClr val="white"/>
                </a:solidFill>
                <a:latin typeface="Calibri" panose="020F0502020204030204"/>
              </a:endParaRPr>
            </a:p>
          </p:txBody>
        </p:sp>
        <p:pic>
          <p:nvPicPr>
            <p:cNvPr id="23" name="Picture 22">
              <a:extLst>
                <a:ext uri="{FF2B5EF4-FFF2-40B4-BE49-F238E27FC236}">
                  <a16:creationId xmlns:a16="http://schemas.microsoft.com/office/drawing/2014/main" id="{DD054738-3B6C-B73B-FE31-4C25BC5565F1}"/>
                </a:ext>
              </a:extLst>
            </p:cNvPr>
            <p:cNvPicPr>
              <a:picLocks noChangeAspect="1"/>
            </p:cNvPicPr>
            <p:nvPr/>
          </p:nvPicPr>
          <p:blipFill>
            <a:blip r:embed="rId16" cstate="email">
              <a:alphaModFix amt="85000"/>
              <a:duotone>
                <a:prstClr val="black"/>
                <a:srgbClr val="0070C0">
                  <a:tint val="45000"/>
                  <a:satMod val="400000"/>
                </a:srgbClr>
              </a:duotone>
              <a:extLst>
                <a:ext uri="{28A0092B-C50C-407E-A947-70E740481C1C}">
                  <a14:useLocalDpi xmlns:a14="http://schemas.microsoft.com/office/drawing/2010/main"/>
                </a:ext>
              </a:extLst>
            </a:blip>
            <a:srcRect/>
            <a:stretch/>
          </p:blipFill>
          <p:spPr>
            <a:xfrm>
              <a:off x="169335" y="2882840"/>
              <a:ext cx="1272449" cy="1228884"/>
            </a:xfrm>
            <a:custGeom>
              <a:avLst/>
              <a:gdLst/>
              <a:ahLst/>
              <a:cxnLst/>
              <a:rect l="l" t="t" r="r" b="b"/>
              <a:pathLst>
                <a:path w="1475716" h="1425192">
                  <a:moveTo>
                    <a:pt x="523390" y="694660"/>
                  </a:moveTo>
                  <a:cubicBezTo>
                    <a:pt x="536010" y="694660"/>
                    <a:pt x="546593" y="699478"/>
                    <a:pt x="555139" y="709115"/>
                  </a:cubicBezTo>
                  <a:cubicBezTo>
                    <a:pt x="563686" y="718751"/>
                    <a:pt x="567960" y="732518"/>
                    <a:pt x="567960" y="750415"/>
                  </a:cubicBezTo>
                  <a:cubicBezTo>
                    <a:pt x="567960" y="768770"/>
                    <a:pt x="563686" y="782766"/>
                    <a:pt x="555139" y="792403"/>
                  </a:cubicBezTo>
                  <a:cubicBezTo>
                    <a:pt x="546593" y="802039"/>
                    <a:pt x="536010" y="806858"/>
                    <a:pt x="523390" y="806858"/>
                  </a:cubicBezTo>
                  <a:cubicBezTo>
                    <a:pt x="510771" y="806858"/>
                    <a:pt x="500159" y="802039"/>
                    <a:pt x="491555" y="792403"/>
                  </a:cubicBezTo>
                  <a:cubicBezTo>
                    <a:pt x="482951" y="782766"/>
                    <a:pt x="478649" y="768885"/>
                    <a:pt x="478649" y="750759"/>
                  </a:cubicBezTo>
                  <a:cubicBezTo>
                    <a:pt x="478649" y="732633"/>
                    <a:pt x="482951" y="718751"/>
                    <a:pt x="491555" y="709115"/>
                  </a:cubicBezTo>
                  <a:cubicBezTo>
                    <a:pt x="500159" y="699478"/>
                    <a:pt x="510771" y="694660"/>
                    <a:pt x="523390" y="694660"/>
                  </a:cubicBezTo>
                  <a:close/>
                  <a:moveTo>
                    <a:pt x="1065343" y="692251"/>
                  </a:moveTo>
                  <a:cubicBezTo>
                    <a:pt x="1075209" y="692251"/>
                    <a:pt x="1083584" y="695893"/>
                    <a:pt x="1090467" y="703178"/>
                  </a:cubicBezTo>
                  <a:cubicBezTo>
                    <a:pt x="1097351" y="710463"/>
                    <a:pt x="1100964" y="721103"/>
                    <a:pt x="1101308" y="735099"/>
                  </a:cubicBezTo>
                  <a:lnTo>
                    <a:pt x="1029034" y="735099"/>
                  </a:lnTo>
                  <a:cubicBezTo>
                    <a:pt x="1028919" y="721906"/>
                    <a:pt x="1032303" y="711467"/>
                    <a:pt x="1039187" y="703780"/>
                  </a:cubicBezTo>
                  <a:cubicBezTo>
                    <a:pt x="1046070" y="696094"/>
                    <a:pt x="1054789" y="692251"/>
                    <a:pt x="1065343" y="692251"/>
                  </a:cubicBezTo>
                  <a:close/>
                  <a:moveTo>
                    <a:pt x="1062418" y="655253"/>
                  </a:moveTo>
                  <a:cubicBezTo>
                    <a:pt x="1038211" y="655253"/>
                    <a:pt x="1018193" y="663828"/>
                    <a:pt x="1002361" y="680979"/>
                  </a:cubicBezTo>
                  <a:cubicBezTo>
                    <a:pt x="986529" y="698130"/>
                    <a:pt x="978614" y="721849"/>
                    <a:pt x="978614" y="752135"/>
                  </a:cubicBezTo>
                  <a:cubicBezTo>
                    <a:pt x="978614" y="777489"/>
                    <a:pt x="984636" y="798483"/>
                    <a:pt x="996682" y="815118"/>
                  </a:cubicBezTo>
                  <a:cubicBezTo>
                    <a:pt x="1011940" y="835882"/>
                    <a:pt x="1035458" y="846265"/>
                    <a:pt x="1067236" y="846265"/>
                  </a:cubicBezTo>
                  <a:cubicBezTo>
                    <a:pt x="1087312" y="846265"/>
                    <a:pt x="1104033" y="841647"/>
                    <a:pt x="1117398" y="832412"/>
                  </a:cubicBezTo>
                  <a:cubicBezTo>
                    <a:pt x="1130763" y="823177"/>
                    <a:pt x="1140543" y="809726"/>
                    <a:pt x="1146738" y="792059"/>
                  </a:cubicBezTo>
                  <a:lnTo>
                    <a:pt x="1098555" y="783971"/>
                  </a:lnTo>
                  <a:cubicBezTo>
                    <a:pt x="1095916" y="793148"/>
                    <a:pt x="1092016" y="799802"/>
                    <a:pt x="1086854" y="803932"/>
                  </a:cubicBezTo>
                  <a:cubicBezTo>
                    <a:pt x="1081691" y="808062"/>
                    <a:pt x="1075324" y="810127"/>
                    <a:pt x="1067752" y="810127"/>
                  </a:cubicBezTo>
                  <a:cubicBezTo>
                    <a:pt x="1056624" y="810127"/>
                    <a:pt x="1047332" y="806141"/>
                    <a:pt x="1039875" y="798168"/>
                  </a:cubicBezTo>
                  <a:cubicBezTo>
                    <a:pt x="1032418" y="790194"/>
                    <a:pt x="1028518" y="779038"/>
                    <a:pt x="1028173" y="764697"/>
                  </a:cubicBezTo>
                  <a:lnTo>
                    <a:pt x="1149319" y="764697"/>
                  </a:lnTo>
                  <a:cubicBezTo>
                    <a:pt x="1150008" y="727642"/>
                    <a:pt x="1142493" y="700138"/>
                    <a:pt x="1126777" y="682184"/>
                  </a:cubicBezTo>
                  <a:cubicBezTo>
                    <a:pt x="1111060" y="664230"/>
                    <a:pt x="1089607" y="655253"/>
                    <a:pt x="1062418" y="655253"/>
                  </a:cubicBezTo>
                  <a:close/>
                  <a:moveTo>
                    <a:pt x="859295" y="655253"/>
                  </a:moveTo>
                  <a:cubicBezTo>
                    <a:pt x="833024" y="655253"/>
                    <a:pt x="813636" y="660645"/>
                    <a:pt x="801131" y="671429"/>
                  </a:cubicBezTo>
                  <a:cubicBezTo>
                    <a:pt x="788627" y="682213"/>
                    <a:pt x="782374" y="695520"/>
                    <a:pt x="782374" y="711352"/>
                  </a:cubicBezTo>
                  <a:cubicBezTo>
                    <a:pt x="782374" y="728904"/>
                    <a:pt x="789602" y="742614"/>
                    <a:pt x="804057" y="752480"/>
                  </a:cubicBezTo>
                  <a:cubicBezTo>
                    <a:pt x="814496" y="759592"/>
                    <a:pt x="839219" y="767451"/>
                    <a:pt x="878224" y="776055"/>
                  </a:cubicBezTo>
                  <a:cubicBezTo>
                    <a:pt x="886599" y="778005"/>
                    <a:pt x="891991" y="780128"/>
                    <a:pt x="894400" y="782422"/>
                  </a:cubicBezTo>
                  <a:cubicBezTo>
                    <a:pt x="896694" y="784831"/>
                    <a:pt x="897842" y="787871"/>
                    <a:pt x="897842" y="791542"/>
                  </a:cubicBezTo>
                  <a:cubicBezTo>
                    <a:pt x="897842" y="796934"/>
                    <a:pt x="895719" y="801236"/>
                    <a:pt x="891475" y="804449"/>
                  </a:cubicBezTo>
                  <a:cubicBezTo>
                    <a:pt x="885165" y="809037"/>
                    <a:pt x="875758" y="811332"/>
                    <a:pt x="863253" y="811332"/>
                  </a:cubicBezTo>
                  <a:cubicBezTo>
                    <a:pt x="851896" y="811332"/>
                    <a:pt x="843062" y="808894"/>
                    <a:pt x="836752" y="804018"/>
                  </a:cubicBezTo>
                  <a:cubicBezTo>
                    <a:pt x="830443" y="799143"/>
                    <a:pt x="826255" y="792001"/>
                    <a:pt x="824190" y="782594"/>
                  </a:cubicBezTo>
                  <a:lnTo>
                    <a:pt x="775663" y="789994"/>
                  </a:lnTo>
                  <a:cubicBezTo>
                    <a:pt x="780137" y="807317"/>
                    <a:pt x="789630" y="821026"/>
                    <a:pt x="804143" y="831121"/>
                  </a:cubicBezTo>
                  <a:cubicBezTo>
                    <a:pt x="818655" y="841217"/>
                    <a:pt x="838358" y="846265"/>
                    <a:pt x="863253" y="846265"/>
                  </a:cubicBezTo>
                  <a:cubicBezTo>
                    <a:pt x="890672" y="846265"/>
                    <a:pt x="911379" y="840242"/>
                    <a:pt x="925375" y="828196"/>
                  </a:cubicBezTo>
                  <a:cubicBezTo>
                    <a:pt x="939371" y="816150"/>
                    <a:pt x="946369" y="801753"/>
                    <a:pt x="946369" y="785003"/>
                  </a:cubicBezTo>
                  <a:cubicBezTo>
                    <a:pt x="946369" y="769631"/>
                    <a:pt x="941321" y="757642"/>
                    <a:pt x="931226" y="749038"/>
                  </a:cubicBezTo>
                  <a:cubicBezTo>
                    <a:pt x="921015" y="740549"/>
                    <a:pt x="903033" y="733378"/>
                    <a:pt x="877278" y="727528"/>
                  </a:cubicBezTo>
                  <a:cubicBezTo>
                    <a:pt x="851523" y="721677"/>
                    <a:pt x="836466" y="717145"/>
                    <a:pt x="832106" y="713933"/>
                  </a:cubicBezTo>
                  <a:cubicBezTo>
                    <a:pt x="828894" y="711524"/>
                    <a:pt x="827288" y="708599"/>
                    <a:pt x="827288" y="705157"/>
                  </a:cubicBezTo>
                  <a:cubicBezTo>
                    <a:pt x="827288" y="701142"/>
                    <a:pt x="829123" y="697872"/>
                    <a:pt x="832794" y="695348"/>
                  </a:cubicBezTo>
                  <a:cubicBezTo>
                    <a:pt x="838301" y="691792"/>
                    <a:pt x="847422" y="690014"/>
                    <a:pt x="860156" y="690014"/>
                  </a:cubicBezTo>
                  <a:cubicBezTo>
                    <a:pt x="870251" y="690014"/>
                    <a:pt x="878023" y="691907"/>
                    <a:pt x="883473" y="695692"/>
                  </a:cubicBezTo>
                  <a:cubicBezTo>
                    <a:pt x="888922" y="699478"/>
                    <a:pt x="892622" y="704928"/>
                    <a:pt x="894572" y="712040"/>
                  </a:cubicBezTo>
                  <a:lnTo>
                    <a:pt x="940174" y="703608"/>
                  </a:lnTo>
                  <a:cubicBezTo>
                    <a:pt x="935585" y="687662"/>
                    <a:pt x="927210" y="675616"/>
                    <a:pt x="915050" y="667471"/>
                  </a:cubicBezTo>
                  <a:cubicBezTo>
                    <a:pt x="902889" y="659326"/>
                    <a:pt x="884304" y="655253"/>
                    <a:pt x="859295" y="655253"/>
                  </a:cubicBezTo>
                  <a:close/>
                  <a:moveTo>
                    <a:pt x="743842" y="655253"/>
                  </a:moveTo>
                  <a:cubicBezTo>
                    <a:pt x="736041" y="655253"/>
                    <a:pt x="729071" y="657203"/>
                    <a:pt x="722934" y="661104"/>
                  </a:cubicBezTo>
                  <a:cubicBezTo>
                    <a:pt x="716796" y="665004"/>
                    <a:pt x="709884" y="673092"/>
                    <a:pt x="702198" y="685367"/>
                  </a:cubicBezTo>
                  <a:lnTo>
                    <a:pt x="702198" y="659383"/>
                  </a:lnTo>
                  <a:lnTo>
                    <a:pt x="657284" y="659383"/>
                  </a:lnTo>
                  <a:lnTo>
                    <a:pt x="657284" y="842135"/>
                  </a:lnTo>
                  <a:lnTo>
                    <a:pt x="705639" y="842135"/>
                  </a:lnTo>
                  <a:lnTo>
                    <a:pt x="705639" y="785692"/>
                  </a:lnTo>
                  <a:cubicBezTo>
                    <a:pt x="705639" y="754602"/>
                    <a:pt x="706987" y="734182"/>
                    <a:pt x="709683" y="724430"/>
                  </a:cubicBezTo>
                  <a:cubicBezTo>
                    <a:pt x="712379" y="714679"/>
                    <a:pt x="716079" y="707939"/>
                    <a:pt x="720783" y="704210"/>
                  </a:cubicBezTo>
                  <a:cubicBezTo>
                    <a:pt x="725486" y="700482"/>
                    <a:pt x="731222" y="698618"/>
                    <a:pt x="737991" y="698618"/>
                  </a:cubicBezTo>
                  <a:cubicBezTo>
                    <a:pt x="744989" y="698618"/>
                    <a:pt x="752561" y="701256"/>
                    <a:pt x="760706" y="706534"/>
                  </a:cubicBezTo>
                  <a:lnTo>
                    <a:pt x="775677" y="664373"/>
                  </a:lnTo>
                  <a:cubicBezTo>
                    <a:pt x="765467" y="658293"/>
                    <a:pt x="754855" y="655253"/>
                    <a:pt x="743842" y="655253"/>
                  </a:cubicBezTo>
                  <a:close/>
                  <a:moveTo>
                    <a:pt x="523218" y="655253"/>
                  </a:moveTo>
                  <a:cubicBezTo>
                    <a:pt x="505322" y="655253"/>
                    <a:pt x="489117" y="659211"/>
                    <a:pt x="474605" y="667127"/>
                  </a:cubicBezTo>
                  <a:cubicBezTo>
                    <a:pt x="460092" y="675043"/>
                    <a:pt x="448878" y="686515"/>
                    <a:pt x="440963" y="701543"/>
                  </a:cubicBezTo>
                  <a:cubicBezTo>
                    <a:pt x="433047" y="716572"/>
                    <a:pt x="429089" y="732117"/>
                    <a:pt x="429089" y="748178"/>
                  </a:cubicBezTo>
                  <a:cubicBezTo>
                    <a:pt x="429089" y="769172"/>
                    <a:pt x="433047" y="786982"/>
                    <a:pt x="440963" y="801609"/>
                  </a:cubicBezTo>
                  <a:cubicBezTo>
                    <a:pt x="448878" y="816236"/>
                    <a:pt x="460437" y="827336"/>
                    <a:pt x="475637" y="834907"/>
                  </a:cubicBezTo>
                  <a:cubicBezTo>
                    <a:pt x="490838" y="842479"/>
                    <a:pt x="506813" y="846265"/>
                    <a:pt x="523562" y="846265"/>
                  </a:cubicBezTo>
                  <a:cubicBezTo>
                    <a:pt x="550637" y="846265"/>
                    <a:pt x="573093" y="837173"/>
                    <a:pt x="590933" y="818990"/>
                  </a:cubicBezTo>
                  <a:cubicBezTo>
                    <a:pt x="608772" y="800806"/>
                    <a:pt x="617691" y="777891"/>
                    <a:pt x="617691" y="750243"/>
                  </a:cubicBezTo>
                  <a:cubicBezTo>
                    <a:pt x="617691" y="722824"/>
                    <a:pt x="608858" y="700138"/>
                    <a:pt x="591191" y="682184"/>
                  </a:cubicBezTo>
                  <a:cubicBezTo>
                    <a:pt x="573524" y="664230"/>
                    <a:pt x="550866" y="655253"/>
                    <a:pt x="523218" y="655253"/>
                  </a:cubicBezTo>
                  <a:close/>
                  <a:moveTo>
                    <a:pt x="234208" y="632538"/>
                  </a:moveTo>
                  <a:lnTo>
                    <a:pt x="257095" y="632538"/>
                  </a:lnTo>
                  <a:cubicBezTo>
                    <a:pt x="277859" y="632538"/>
                    <a:pt x="291798" y="633341"/>
                    <a:pt x="298911" y="634947"/>
                  </a:cubicBezTo>
                  <a:cubicBezTo>
                    <a:pt x="308433" y="637012"/>
                    <a:pt x="316291" y="640970"/>
                    <a:pt x="322486" y="646821"/>
                  </a:cubicBezTo>
                  <a:cubicBezTo>
                    <a:pt x="328681" y="652672"/>
                    <a:pt x="333499" y="660817"/>
                    <a:pt x="336941" y="671257"/>
                  </a:cubicBezTo>
                  <a:cubicBezTo>
                    <a:pt x="340383" y="681696"/>
                    <a:pt x="342104" y="696668"/>
                    <a:pt x="342104" y="716170"/>
                  </a:cubicBezTo>
                  <a:cubicBezTo>
                    <a:pt x="342104" y="735673"/>
                    <a:pt x="340383" y="751074"/>
                    <a:pt x="336941" y="762374"/>
                  </a:cubicBezTo>
                  <a:cubicBezTo>
                    <a:pt x="333499" y="773674"/>
                    <a:pt x="329054" y="781791"/>
                    <a:pt x="323605" y="786724"/>
                  </a:cubicBezTo>
                  <a:cubicBezTo>
                    <a:pt x="318155" y="791657"/>
                    <a:pt x="311301" y="795156"/>
                    <a:pt x="303041" y="797221"/>
                  </a:cubicBezTo>
                  <a:cubicBezTo>
                    <a:pt x="296731" y="798827"/>
                    <a:pt x="286464" y="799630"/>
                    <a:pt x="272238" y="799630"/>
                  </a:cubicBezTo>
                  <a:lnTo>
                    <a:pt x="234208" y="799630"/>
                  </a:lnTo>
                  <a:close/>
                  <a:moveTo>
                    <a:pt x="1243514" y="594852"/>
                  </a:moveTo>
                  <a:lnTo>
                    <a:pt x="1194986" y="623074"/>
                  </a:lnTo>
                  <a:lnTo>
                    <a:pt x="1194986" y="659383"/>
                  </a:lnTo>
                  <a:lnTo>
                    <a:pt x="1172788" y="659383"/>
                  </a:lnTo>
                  <a:lnTo>
                    <a:pt x="1172788" y="697929"/>
                  </a:lnTo>
                  <a:lnTo>
                    <a:pt x="1194986" y="697929"/>
                  </a:lnTo>
                  <a:lnTo>
                    <a:pt x="1194986" y="777604"/>
                  </a:lnTo>
                  <a:cubicBezTo>
                    <a:pt x="1194986" y="794697"/>
                    <a:pt x="1195503" y="806055"/>
                    <a:pt x="1196535" y="811676"/>
                  </a:cubicBezTo>
                  <a:cubicBezTo>
                    <a:pt x="1197797" y="819592"/>
                    <a:pt x="1200063" y="825873"/>
                    <a:pt x="1203332" y="830519"/>
                  </a:cubicBezTo>
                  <a:cubicBezTo>
                    <a:pt x="1206602" y="835165"/>
                    <a:pt x="1211736" y="838951"/>
                    <a:pt x="1218734" y="841877"/>
                  </a:cubicBezTo>
                  <a:cubicBezTo>
                    <a:pt x="1225732" y="844802"/>
                    <a:pt x="1233590" y="846265"/>
                    <a:pt x="1242309" y="846265"/>
                  </a:cubicBezTo>
                  <a:cubicBezTo>
                    <a:pt x="1256535" y="846265"/>
                    <a:pt x="1269269" y="843855"/>
                    <a:pt x="1280511" y="839037"/>
                  </a:cubicBezTo>
                  <a:lnTo>
                    <a:pt x="1276381" y="801523"/>
                  </a:lnTo>
                  <a:cubicBezTo>
                    <a:pt x="1267892" y="804621"/>
                    <a:pt x="1261410" y="806169"/>
                    <a:pt x="1256936" y="806169"/>
                  </a:cubicBezTo>
                  <a:cubicBezTo>
                    <a:pt x="1253724" y="806169"/>
                    <a:pt x="1250999" y="805366"/>
                    <a:pt x="1248762" y="803760"/>
                  </a:cubicBezTo>
                  <a:cubicBezTo>
                    <a:pt x="1246525" y="802154"/>
                    <a:pt x="1245091" y="800118"/>
                    <a:pt x="1244460" y="797651"/>
                  </a:cubicBezTo>
                  <a:cubicBezTo>
                    <a:pt x="1243829" y="795185"/>
                    <a:pt x="1243514" y="786495"/>
                    <a:pt x="1243514" y="771581"/>
                  </a:cubicBezTo>
                  <a:lnTo>
                    <a:pt x="1243514" y="697929"/>
                  </a:lnTo>
                  <a:lnTo>
                    <a:pt x="1276554" y="697929"/>
                  </a:lnTo>
                  <a:lnTo>
                    <a:pt x="1276554" y="659383"/>
                  </a:lnTo>
                  <a:lnTo>
                    <a:pt x="1243514" y="659383"/>
                  </a:lnTo>
                  <a:close/>
                  <a:moveTo>
                    <a:pt x="183271" y="589862"/>
                  </a:moveTo>
                  <a:lnTo>
                    <a:pt x="183271" y="842135"/>
                  </a:lnTo>
                  <a:lnTo>
                    <a:pt x="279121" y="842135"/>
                  </a:lnTo>
                  <a:cubicBezTo>
                    <a:pt x="297936" y="842135"/>
                    <a:pt x="312964" y="840356"/>
                    <a:pt x="324207" y="836800"/>
                  </a:cubicBezTo>
                  <a:cubicBezTo>
                    <a:pt x="339236" y="831982"/>
                    <a:pt x="351167" y="825271"/>
                    <a:pt x="360000" y="816666"/>
                  </a:cubicBezTo>
                  <a:cubicBezTo>
                    <a:pt x="371702" y="805309"/>
                    <a:pt x="380707" y="790453"/>
                    <a:pt x="387017" y="772097"/>
                  </a:cubicBezTo>
                  <a:cubicBezTo>
                    <a:pt x="392180" y="757069"/>
                    <a:pt x="394761" y="739172"/>
                    <a:pt x="394761" y="718407"/>
                  </a:cubicBezTo>
                  <a:cubicBezTo>
                    <a:pt x="394761" y="694775"/>
                    <a:pt x="392007" y="674899"/>
                    <a:pt x="386501" y="658781"/>
                  </a:cubicBezTo>
                  <a:cubicBezTo>
                    <a:pt x="380994" y="642662"/>
                    <a:pt x="372964" y="629039"/>
                    <a:pt x="362409" y="617911"/>
                  </a:cubicBezTo>
                  <a:cubicBezTo>
                    <a:pt x="351855" y="606783"/>
                    <a:pt x="339178" y="599039"/>
                    <a:pt x="324379" y="594680"/>
                  </a:cubicBezTo>
                  <a:cubicBezTo>
                    <a:pt x="313366" y="591468"/>
                    <a:pt x="297362" y="589862"/>
                    <a:pt x="276368" y="589862"/>
                  </a:cubicBezTo>
                  <a:close/>
                  <a:moveTo>
                    <a:pt x="737858" y="0"/>
                  </a:moveTo>
                  <a:cubicBezTo>
                    <a:pt x="1145366" y="0"/>
                    <a:pt x="1475716" y="319040"/>
                    <a:pt x="1475716" y="712596"/>
                  </a:cubicBezTo>
                  <a:cubicBezTo>
                    <a:pt x="1475716" y="1106152"/>
                    <a:pt x="1145366" y="1425192"/>
                    <a:pt x="737858" y="1425192"/>
                  </a:cubicBezTo>
                  <a:cubicBezTo>
                    <a:pt x="330350" y="1425192"/>
                    <a:pt x="0" y="1106152"/>
                    <a:pt x="0" y="712596"/>
                  </a:cubicBezTo>
                  <a:cubicBezTo>
                    <a:pt x="0" y="319040"/>
                    <a:pt x="330350" y="0"/>
                    <a:pt x="737858" y="0"/>
                  </a:cubicBezTo>
                  <a:close/>
                </a:path>
              </a:pathLst>
            </a:custGeom>
            <a:ln w="53975" cap="rnd">
              <a:solidFill>
                <a:schemeClr val="bg1"/>
              </a:solidFill>
              <a:prstDash val="solid"/>
            </a:ln>
            <a:effectLst>
              <a:outerShdw sx="1000" sy="1000" algn="bl" rotWithShape="0">
                <a:srgbClr val="000000"/>
              </a:outerShdw>
            </a:effectLst>
          </p:spPr>
        </p:pic>
      </p:grpSp>
      <p:grpSp>
        <p:nvGrpSpPr>
          <p:cNvPr id="33" name="Group 32">
            <a:extLst>
              <a:ext uri="{FF2B5EF4-FFF2-40B4-BE49-F238E27FC236}">
                <a16:creationId xmlns:a16="http://schemas.microsoft.com/office/drawing/2014/main" id="{51CD409A-B2F5-CB4E-0CA9-9462D32282E3}"/>
              </a:ext>
            </a:extLst>
          </p:cNvPr>
          <p:cNvGrpSpPr/>
          <p:nvPr/>
        </p:nvGrpSpPr>
        <p:grpSpPr>
          <a:xfrm>
            <a:off x="-1322149" y="4639828"/>
            <a:ext cx="1077588" cy="1022154"/>
            <a:chOff x="169335" y="5554541"/>
            <a:chExt cx="1293106" cy="1226585"/>
          </a:xfrm>
        </p:grpSpPr>
        <p:sp>
          <p:nvSpPr>
            <p:cNvPr id="34" name="Oval 33">
              <a:extLst>
                <a:ext uri="{FF2B5EF4-FFF2-40B4-BE49-F238E27FC236}">
                  <a16:creationId xmlns:a16="http://schemas.microsoft.com/office/drawing/2014/main" id="{92D124DC-B44D-46F6-7D90-0691441B62AC}"/>
                </a:ext>
              </a:extLst>
            </p:cNvPr>
            <p:cNvSpPr/>
            <p:nvPr/>
          </p:nvSpPr>
          <p:spPr>
            <a:xfrm>
              <a:off x="215217" y="5646775"/>
              <a:ext cx="1218327" cy="1049580"/>
            </a:xfrm>
            <a:prstGeom prst="ellipse">
              <a:avLst/>
            </a:prstGeom>
            <a:solidFill>
              <a:schemeClr val="bg1"/>
            </a:solidFill>
            <a:ln w="539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sz="1500">
                <a:solidFill>
                  <a:prstClr val="white"/>
                </a:solidFill>
                <a:latin typeface="Calibri" panose="020F0502020204030204"/>
              </a:endParaRPr>
            </a:p>
          </p:txBody>
        </p:sp>
        <p:pic>
          <p:nvPicPr>
            <p:cNvPr id="36" name="Picture 35">
              <a:extLst>
                <a:ext uri="{FF2B5EF4-FFF2-40B4-BE49-F238E27FC236}">
                  <a16:creationId xmlns:a16="http://schemas.microsoft.com/office/drawing/2014/main" id="{A96364A8-0BA6-0A39-75D2-F012EB4FF8CF}"/>
                </a:ext>
              </a:extLst>
            </p:cNvPr>
            <p:cNvPicPr>
              <a:picLocks noChangeAspect="1" noChangeArrowheads="1"/>
            </p:cNvPicPr>
            <p:nvPr/>
          </p:nvPicPr>
          <p:blipFill>
            <a:blip r:embed="rId17" cstate="email">
              <a:duotone>
                <a:prstClr val="black"/>
                <a:schemeClr val="accent6">
                  <a:lumMod val="75000"/>
                  <a:tint val="45000"/>
                  <a:satMod val="400000"/>
                </a:schemeClr>
              </a:duotone>
              <a:extLst>
                <a:ext uri="{28A0092B-C50C-407E-A947-70E740481C1C}">
                  <a14:useLocalDpi xmlns:a14="http://schemas.microsoft.com/office/drawing/2010/main"/>
                </a:ext>
              </a:extLst>
            </a:blip>
            <a:srcRect/>
            <a:stretch/>
          </p:blipFill>
          <p:spPr bwMode="auto">
            <a:xfrm>
              <a:off x="169335" y="5554541"/>
              <a:ext cx="1293106" cy="1226585"/>
            </a:xfrm>
            <a:custGeom>
              <a:avLst/>
              <a:gdLst/>
              <a:ahLst/>
              <a:cxnLst/>
              <a:rect l="l" t="t" r="r" b="b"/>
              <a:pathLst>
                <a:path w="1587684" h="1470190">
                  <a:moveTo>
                    <a:pt x="1186786" y="717625"/>
                  </a:moveTo>
                  <a:cubicBezTo>
                    <a:pt x="1198252" y="717625"/>
                    <a:pt x="1207985" y="721858"/>
                    <a:pt x="1215984" y="730325"/>
                  </a:cubicBezTo>
                  <a:cubicBezTo>
                    <a:pt x="1223984" y="738791"/>
                    <a:pt x="1228183" y="751157"/>
                    <a:pt x="1228583" y="767422"/>
                  </a:cubicBezTo>
                  <a:lnTo>
                    <a:pt x="1144588" y="767422"/>
                  </a:lnTo>
                  <a:cubicBezTo>
                    <a:pt x="1144455" y="752090"/>
                    <a:pt x="1148388" y="739957"/>
                    <a:pt x="1156388" y="731025"/>
                  </a:cubicBezTo>
                  <a:cubicBezTo>
                    <a:pt x="1164387" y="722092"/>
                    <a:pt x="1174520" y="717625"/>
                    <a:pt x="1186786" y="717625"/>
                  </a:cubicBezTo>
                  <a:close/>
                  <a:moveTo>
                    <a:pt x="1307192" y="679428"/>
                  </a:moveTo>
                  <a:lnTo>
                    <a:pt x="1380588" y="782421"/>
                  </a:lnTo>
                  <a:lnTo>
                    <a:pt x="1303993" y="891815"/>
                  </a:lnTo>
                  <a:lnTo>
                    <a:pt x="1369789" y="891815"/>
                  </a:lnTo>
                  <a:lnTo>
                    <a:pt x="1413386" y="826019"/>
                  </a:lnTo>
                  <a:lnTo>
                    <a:pt x="1456583" y="891815"/>
                  </a:lnTo>
                  <a:lnTo>
                    <a:pt x="1525579" y="891815"/>
                  </a:lnTo>
                  <a:lnTo>
                    <a:pt x="1446984" y="780022"/>
                  </a:lnTo>
                  <a:lnTo>
                    <a:pt x="1518980" y="679428"/>
                  </a:lnTo>
                  <a:lnTo>
                    <a:pt x="1452984" y="679428"/>
                  </a:lnTo>
                  <a:lnTo>
                    <a:pt x="1413386" y="737824"/>
                  </a:lnTo>
                  <a:lnTo>
                    <a:pt x="1375788" y="679428"/>
                  </a:lnTo>
                  <a:close/>
                  <a:moveTo>
                    <a:pt x="396341" y="679428"/>
                  </a:moveTo>
                  <a:lnTo>
                    <a:pt x="396341" y="813820"/>
                  </a:lnTo>
                  <a:cubicBezTo>
                    <a:pt x="396341" y="833818"/>
                    <a:pt x="398874" y="849484"/>
                    <a:pt x="403940" y="860817"/>
                  </a:cubicBezTo>
                  <a:cubicBezTo>
                    <a:pt x="409007" y="872149"/>
                    <a:pt x="417206" y="880949"/>
                    <a:pt x="428539" y="887215"/>
                  </a:cubicBezTo>
                  <a:cubicBezTo>
                    <a:pt x="439872" y="893481"/>
                    <a:pt x="452671" y="896614"/>
                    <a:pt x="466937" y="896614"/>
                  </a:cubicBezTo>
                  <a:cubicBezTo>
                    <a:pt x="480936" y="896614"/>
                    <a:pt x="494235" y="893348"/>
                    <a:pt x="506834" y="886815"/>
                  </a:cubicBezTo>
                  <a:cubicBezTo>
                    <a:pt x="519433" y="880282"/>
                    <a:pt x="529599" y="871349"/>
                    <a:pt x="537332" y="860017"/>
                  </a:cubicBezTo>
                  <a:lnTo>
                    <a:pt x="537332" y="891815"/>
                  </a:lnTo>
                  <a:lnTo>
                    <a:pt x="589529" y="891815"/>
                  </a:lnTo>
                  <a:lnTo>
                    <a:pt x="589529" y="679428"/>
                  </a:lnTo>
                  <a:lnTo>
                    <a:pt x="533333" y="679428"/>
                  </a:lnTo>
                  <a:lnTo>
                    <a:pt x="533333" y="769022"/>
                  </a:lnTo>
                  <a:cubicBezTo>
                    <a:pt x="533333" y="799420"/>
                    <a:pt x="531933" y="818519"/>
                    <a:pt x="529133" y="826319"/>
                  </a:cubicBezTo>
                  <a:cubicBezTo>
                    <a:pt x="526333" y="834118"/>
                    <a:pt x="521133" y="840651"/>
                    <a:pt x="513534" y="845918"/>
                  </a:cubicBezTo>
                  <a:cubicBezTo>
                    <a:pt x="505934" y="851184"/>
                    <a:pt x="497335" y="853817"/>
                    <a:pt x="487735" y="853817"/>
                  </a:cubicBezTo>
                  <a:cubicBezTo>
                    <a:pt x="479336" y="853817"/>
                    <a:pt x="472403" y="851851"/>
                    <a:pt x="466937" y="847917"/>
                  </a:cubicBezTo>
                  <a:cubicBezTo>
                    <a:pt x="461470" y="843984"/>
                    <a:pt x="457704" y="838651"/>
                    <a:pt x="455637" y="831918"/>
                  </a:cubicBezTo>
                  <a:cubicBezTo>
                    <a:pt x="453571" y="825185"/>
                    <a:pt x="452537" y="806887"/>
                    <a:pt x="452537" y="777022"/>
                  </a:cubicBezTo>
                  <a:lnTo>
                    <a:pt x="452537" y="679428"/>
                  </a:lnTo>
                  <a:close/>
                  <a:moveTo>
                    <a:pt x="1183386" y="674628"/>
                  </a:moveTo>
                  <a:cubicBezTo>
                    <a:pt x="1155254" y="674628"/>
                    <a:pt x="1131989" y="684594"/>
                    <a:pt x="1113590" y="704526"/>
                  </a:cubicBezTo>
                  <a:cubicBezTo>
                    <a:pt x="1095191" y="724458"/>
                    <a:pt x="1085992" y="752023"/>
                    <a:pt x="1085992" y="787221"/>
                  </a:cubicBezTo>
                  <a:cubicBezTo>
                    <a:pt x="1085992" y="816686"/>
                    <a:pt x="1092992" y="841084"/>
                    <a:pt x="1106991" y="860417"/>
                  </a:cubicBezTo>
                  <a:cubicBezTo>
                    <a:pt x="1124723" y="884549"/>
                    <a:pt x="1152055" y="896614"/>
                    <a:pt x="1188986" y="896614"/>
                  </a:cubicBezTo>
                  <a:cubicBezTo>
                    <a:pt x="1212318" y="896614"/>
                    <a:pt x="1231750" y="891248"/>
                    <a:pt x="1247282" y="880515"/>
                  </a:cubicBezTo>
                  <a:cubicBezTo>
                    <a:pt x="1262814" y="869783"/>
                    <a:pt x="1274180" y="854150"/>
                    <a:pt x="1281380" y="833618"/>
                  </a:cubicBezTo>
                  <a:lnTo>
                    <a:pt x="1225383" y="824219"/>
                  </a:lnTo>
                  <a:cubicBezTo>
                    <a:pt x="1222317" y="834885"/>
                    <a:pt x="1217784" y="842618"/>
                    <a:pt x="1211784" y="847417"/>
                  </a:cubicBezTo>
                  <a:cubicBezTo>
                    <a:pt x="1205785" y="852217"/>
                    <a:pt x="1198385" y="854617"/>
                    <a:pt x="1189586" y="854617"/>
                  </a:cubicBezTo>
                  <a:cubicBezTo>
                    <a:pt x="1176653" y="854617"/>
                    <a:pt x="1165854" y="849984"/>
                    <a:pt x="1157188" y="840718"/>
                  </a:cubicBezTo>
                  <a:cubicBezTo>
                    <a:pt x="1148521" y="831452"/>
                    <a:pt x="1143988" y="818486"/>
                    <a:pt x="1143588" y="801820"/>
                  </a:cubicBezTo>
                  <a:lnTo>
                    <a:pt x="1284380" y="801820"/>
                  </a:lnTo>
                  <a:cubicBezTo>
                    <a:pt x="1285180" y="758756"/>
                    <a:pt x="1276447" y="726792"/>
                    <a:pt x="1258181" y="705926"/>
                  </a:cubicBezTo>
                  <a:cubicBezTo>
                    <a:pt x="1239916" y="685061"/>
                    <a:pt x="1214984" y="674628"/>
                    <a:pt x="1183386" y="674628"/>
                  </a:cubicBezTo>
                  <a:close/>
                  <a:moveTo>
                    <a:pt x="951186" y="674628"/>
                  </a:moveTo>
                  <a:cubicBezTo>
                    <a:pt x="920655" y="674628"/>
                    <a:pt x="898123" y="680894"/>
                    <a:pt x="883590" y="693427"/>
                  </a:cubicBezTo>
                  <a:cubicBezTo>
                    <a:pt x="869058" y="705959"/>
                    <a:pt x="861792" y="721425"/>
                    <a:pt x="861792" y="739824"/>
                  </a:cubicBezTo>
                  <a:cubicBezTo>
                    <a:pt x="861792" y="760223"/>
                    <a:pt x="870191" y="776155"/>
                    <a:pt x="886990" y="787621"/>
                  </a:cubicBezTo>
                  <a:cubicBezTo>
                    <a:pt x="899123" y="795887"/>
                    <a:pt x="927854" y="805020"/>
                    <a:pt x="973185" y="815019"/>
                  </a:cubicBezTo>
                  <a:cubicBezTo>
                    <a:pt x="982918" y="817286"/>
                    <a:pt x="989184" y="819752"/>
                    <a:pt x="991984" y="822419"/>
                  </a:cubicBezTo>
                  <a:cubicBezTo>
                    <a:pt x="994650" y="825219"/>
                    <a:pt x="995983" y="828752"/>
                    <a:pt x="995983" y="833018"/>
                  </a:cubicBezTo>
                  <a:cubicBezTo>
                    <a:pt x="995983" y="839285"/>
                    <a:pt x="993517" y="844284"/>
                    <a:pt x="988584" y="848017"/>
                  </a:cubicBezTo>
                  <a:cubicBezTo>
                    <a:pt x="981251" y="853350"/>
                    <a:pt x="970318" y="856017"/>
                    <a:pt x="955786" y="856017"/>
                  </a:cubicBezTo>
                  <a:cubicBezTo>
                    <a:pt x="942587" y="856017"/>
                    <a:pt x="932321" y="853184"/>
                    <a:pt x="924988" y="847517"/>
                  </a:cubicBezTo>
                  <a:cubicBezTo>
                    <a:pt x="917655" y="841851"/>
                    <a:pt x="912788" y="833552"/>
                    <a:pt x="910389" y="822619"/>
                  </a:cubicBezTo>
                  <a:lnTo>
                    <a:pt x="853992" y="831218"/>
                  </a:lnTo>
                  <a:cubicBezTo>
                    <a:pt x="859192" y="851351"/>
                    <a:pt x="870224" y="867283"/>
                    <a:pt x="887090" y="879016"/>
                  </a:cubicBezTo>
                  <a:cubicBezTo>
                    <a:pt x="903956" y="890748"/>
                    <a:pt x="926854" y="896614"/>
                    <a:pt x="955786" y="896614"/>
                  </a:cubicBezTo>
                  <a:cubicBezTo>
                    <a:pt x="987651" y="896614"/>
                    <a:pt x="1011716" y="889615"/>
                    <a:pt x="1027981" y="875616"/>
                  </a:cubicBezTo>
                  <a:cubicBezTo>
                    <a:pt x="1044247" y="861617"/>
                    <a:pt x="1052380" y="844884"/>
                    <a:pt x="1052380" y="825419"/>
                  </a:cubicBezTo>
                  <a:cubicBezTo>
                    <a:pt x="1052380" y="807553"/>
                    <a:pt x="1046514" y="793621"/>
                    <a:pt x="1034781" y="783621"/>
                  </a:cubicBezTo>
                  <a:cubicBezTo>
                    <a:pt x="1022915" y="773755"/>
                    <a:pt x="1002016" y="765422"/>
                    <a:pt x="972085" y="758623"/>
                  </a:cubicBezTo>
                  <a:cubicBezTo>
                    <a:pt x="942153" y="751823"/>
                    <a:pt x="924654" y="746557"/>
                    <a:pt x="919588" y="742824"/>
                  </a:cubicBezTo>
                  <a:cubicBezTo>
                    <a:pt x="915855" y="740024"/>
                    <a:pt x="913988" y="736624"/>
                    <a:pt x="913988" y="732624"/>
                  </a:cubicBezTo>
                  <a:cubicBezTo>
                    <a:pt x="913988" y="727958"/>
                    <a:pt x="916122" y="724158"/>
                    <a:pt x="920388" y="721225"/>
                  </a:cubicBezTo>
                  <a:cubicBezTo>
                    <a:pt x="926788" y="717092"/>
                    <a:pt x="937387" y="715026"/>
                    <a:pt x="952186" y="715026"/>
                  </a:cubicBezTo>
                  <a:cubicBezTo>
                    <a:pt x="963919" y="715026"/>
                    <a:pt x="972951" y="717225"/>
                    <a:pt x="979284" y="721625"/>
                  </a:cubicBezTo>
                  <a:cubicBezTo>
                    <a:pt x="985617" y="726025"/>
                    <a:pt x="989917" y="732358"/>
                    <a:pt x="992184" y="740624"/>
                  </a:cubicBezTo>
                  <a:lnTo>
                    <a:pt x="1045180" y="730825"/>
                  </a:lnTo>
                  <a:cubicBezTo>
                    <a:pt x="1039847" y="712292"/>
                    <a:pt x="1030115" y="698293"/>
                    <a:pt x="1015982" y="688827"/>
                  </a:cubicBezTo>
                  <a:cubicBezTo>
                    <a:pt x="1001850" y="679361"/>
                    <a:pt x="980251" y="674628"/>
                    <a:pt x="951186" y="674628"/>
                  </a:cubicBezTo>
                  <a:close/>
                  <a:moveTo>
                    <a:pt x="722586" y="674628"/>
                  </a:moveTo>
                  <a:cubicBezTo>
                    <a:pt x="692055" y="674628"/>
                    <a:pt x="669523" y="680894"/>
                    <a:pt x="654990" y="693427"/>
                  </a:cubicBezTo>
                  <a:cubicBezTo>
                    <a:pt x="640458" y="705959"/>
                    <a:pt x="633192" y="721425"/>
                    <a:pt x="633192" y="739824"/>
                  </a:cubicBezTo>
                  <a:cubicBezTo>
                    <a:pt x="633192" y="760223"/>
                    <a:pt x="641591" y="776155"/>
                    <a:pt x="658390" y="787621"/>
                  </a:cubicBezTo>
                  <a:cubicBezTo>
                    <a:pt x="670523" y="795887"/>
                    <a:pt x="699254" y="805020"/>
                    <a:pt x="744585" y="815019"/>
                  </a:cubicBezTo>
                  <a:cubicBezTo>
                    <a:pt x="754318" y="817286"/>
                    <a:pt x="760584" y="819752"/>
                    <a:pt x="763384" y="822419"/>
                  </a:cubicBezTo>
                  <a:cubicBezTo>
                    <a:pt x="766050" y="825219"/>
                    <a:pt x="767383" y="828752"/>
                    <a:pt x="767383" y="833018"/>
                  </a:cubicBezTo>
                  <a:cubicBezTo>
                    <a:pt x="767383" y="839285"/>
                    <a:pt x="764917" y="844284"/>
                    <a:pt x="759984" y="848017"/>
                  </a:cubicBezTo>
                  <a:cubicBezTo>
                    <a:pt x="752651" y="853350"/>
                    <a:pt x="741718" y="856017"/>
                    <a:pt x="727186" y="856017"/>
                  </a:cubicBezTo>
                  <a:cubicBezTo>
                    <a:pt x="713987" y="856017"/>
                    <a:pt x="703721" y="853184"/>
                    <a:pt x="696388" y="847517"/>
                  </a:cubicBezTo>
                  <a:cubicBezTo>
                    <a:pt x="689055" y="841851"/>
                    <a:pt x="684188" y="833552"/>
                    <a:pt x="681789" y="822619"/>
                  </a:cubicBezTo>
                  <a:lnTo>
                    <a:pt x="625392" y="831218"/>
                  </a:lnTo>
                  <a:cubicBezTo>
                    <a:pt x="630592" y="851351"/>
                    <a:pt x="641624" y="867283"/>
                    <a:pt x="658490" y="879016"/>
                  </a:cubicBezTo>
                  <a:cubicBezTo>
                    <a:pt x="675356" y="890748"/>
                    <a:pt x="698254" y="896614"/>
                    <a:pt x="727186" y="896614"/>
                  </a:cubicBezTo>
                  <a:cubicBezTo>
                    <a:pt x="759051" y="896614"/>
                    <a:pt x="783116" y="889615"/>
                    <a:pt x="799381" y="875616"/>
                  </a:cubicBezTo>
                  <a:cubicBezTo>
                    <a:pt x="815647" y="861617"/>
                    <a:pt x="823780" y="844884"/>
                    <a:pt x="823780" y="825419"/>
                  </a:cubicBezTo>
                  <a:cubicBezTo>
                    <a:pt x="823780" y="807553"/>
                    <a:pt x="817914" y="793621"/>
                    <a:pt x="806181" y="783621"/>
                  </a:cubicBezTo>
                  <a:cubicBezTo>
                    <a:pt x="794315" y="773755"/>
                    <a:pt x="773416" y="765422"/>
                    <a:pt x="743485" y="758623"/>
                  </a:cubicBezTo>
                  <a:cubicBezTo>
                    <a:pt x="713553" y="751823"/>
                    <a:pt x="696054" y="746557"/>
                    <a:pt x="690988" y="742824"/>
                  </a:cubicBezTo>
                  <a:cubicBezTo>
                    <a:pt x="687255" y="740024"/>
                    <a:pt x="685388" y="736624"/>
                    <a:pt x="685388" y="732624"/>
                  </a:cubicBezTo>
                  <a:cubicBezTo>
                    <a:pt x="685388" y="727958"/>
                    <a:pt x="687522" y="724158"/>
                    <a:pt x="691788" y="721225"/>
                  </a:cubicBezTo>
                  <a:cubicBezTo>
                    <a:pt x="698188" y="717092"/>
                    <a:pt x="708787" y="715026"/>
                    <a:pt x="723586" y="715026"/>
                  </a:cubicBezTo>
                  <a:cubicBezTo>
                    <a:pt x="735319" y="715026"/>
                    <a:pt x="744351" y="717225"/>
                    <a:pt x="750684" y="721625"/>
                  </a:cubicBezTo>
                  <a:cubicBezTo>
                    <a:pt x="757017" y="726025"/>
                    <a:pt x="761317" y="732358"/>
                    <a:pt x="763584" y="740624"/>
                  </a:cubicBezTo>
                  <a:lnTo>
                    <a:pt x="816580" y="730825"/>
                  </a:lnTo>
                  <a:cubicBezTo>
                    <a:pt x="811247" y="712292"/>
                    <a:pt x="801515" y="698293"/>
                    <a:pt x="787382" y="688827"/>
                  </a:cubicBezTo>
                  <a:cubicBezTo>
                    <a:pt x="773250" y="679361"/>
                    <a:pt x="751651" y="674628"/>
                    <a:pt x="722586" y="674628"/>
                  </a:cubicBezTo>
                  <a:close/>
                  <a:moveTo>
                    <a:pt x="224310" y="593633"/>
                  </a:moveTo>
                  <a:cubicBezTo>
                    <a:pt x="201778" y="593633"/>
                    <a:pt x="182545" y="597033"/>
                    <a:pt x="166613" y="603832"/>
                  </a:cubicBezTo>
                  <a:cubicBezTo>
                    <a:pt x="150681" y="610632"/>
                    <a:pt x="138481" y="620531"/>
                    <a:pt x="130015" y="633531"/>
                  </a:cubicBezTo>
                  <a:cubicBezTo>
                    <a:pt x="121549" y="646530"/>
                    <a:pt x="117316" y="660496"/>
                    <a:pt x="117316" y="675428"/>
                  </a:cubicBezTo>
                  <a:cubicBezTo>
                    <a:pt x="117316" y="698627"/>
                    <a:pt x="126316" y="718292"/>
                    <a:pt x="144314" y="734424"/>
                  </a:cubicBezTo>
                  <a:cubicBezTo>
                    <a:pt x="157114" y="745890"/>
                    <a:pt x="179379" y="755556"/>
                    <a:pt x="211110" y="763423"/>
                  </a:cubicBezTo>
                  <a:cubicBezTo>
                    <a:pt x="235776" y="769556"/>
                    <a:pt x="251575" y="773822"/>
                    <a:pt x="258507" y="776222"/>
                  </a:cubicBezTo>
                  <a:cubicBezTo>
                    <a:pt x="268640" y="779822"/>
                    <a:pt x="275740" y="784055"/>
                    <a:pt x="279806" y="788921"/>
                  </a:cubicBezTo>
                  <a:cubicBezTo>
                    <a:pt x="283873" y="793787"/>
                    <a:pt x="285906" y="799687"/>
                    <a:pt x="285906" y="806620"/>
                  </a:cubicBezTo>
                  <a:cubicBezTo>
                    <a:pt x="285906" y="817419"/>
                    <a:pt x="281073" y="826852"/>
                    <a:pt x="271407" y="834918"/>
                  </a:cubicBezTo>
                  <a:cubicBezTo>
                    <a:pt x="261741" y="842984"/>
                    <a:pt x="247375" y="847017"/>
                    <a:pt x="228309" y="847017"/>
                  </a:cubicBezTo>
                  <a:cubicBezTo>
                    <a:pt x="210310" y="847017"/>
                    <a:pt x="196011" y="842484"/>
                    <a:pt x="185412" y="833418"/>
                  </a:cubicBezTo>
                  <a:cubicBezTo>
                    <a:pt x="174813" y="824352"/>
                    <a:pt x="167780" y="810153"/>
                    <a:pt x="164313" y="790821"/>
                  </a:cubicBezTo>
                  <a:lnTo>
                    <a:pt x="106717" y="796421"/>
                  </a:lnTo>
                  <a:cubicBezTo>
                    <a:pt x="110583" y="829219"/>
                    <a:pt x="122449" y="854184"/>
                    <a:pt x="142315" y="871316"/>
                  </a:cubicBezTo>
                  <a:cubicBezTo>
                    <a:pt x="162180" y="888448"/>
                    <a:pt x="190645" y="897014"/>
                    <a:pt x="227709" y="897014"/>
                  </a:cubicBezTo>
                  <a:cubicBezTo>
                    <a:pt x="253174" y="897014"/>
                    <a:pt x="274440" y="893448"/>
                    <a:pt x="291505" y="886315"/>
                  </a:cubicBezTo>
                  <a:cubicBezTo>
                    <a:pt x="308571" y="879182"/>
                    <a:pt x="321770" y="868283"/>
                    <a:pt x="331103" y="853617"/>
                  </a:cubicBezTo>
                  <a:cubicBezTo>
                    <a:pt x="340436" y="838951"/>
                    <a:pt x="345102" y="823219"/>
                    <a:pt x="345102" y="806420"/>
                  </a:cubicBezTo>
                  <a:cubicBezTo>
                    <a:pt x="345102" y="787888"/>
                    <a:pt x="341202" y="772322"/>
                    <a:pt x="333403" y="759723"/>
                  </a:cubicBezTo>
                  <a:cubicBezTo>
                    <a:pt x="325603" y="747124"/>
                    <a:pt x="314804" y="737191"/>
                    <a:pt x="301005" y="729925"/>
                  </a:cubicBezTo>
                  <a:cubicBezTo>
                    <a:pt x="287206" y="722658"/>
                    <a:pt x="265907" y="715626"/>
                    <a:pt x="237109" y="708826"/>
                  </a:cubicBezTo>
                  <a:cubicBezTo>
                    <a:pt x="208311" y="702026"/>
                    <a:pt x="190178" y="695493"/>
                    <a:pt x="182712" y="689227"/>
                  </a:cubicBezTo>
                  <a:cubicBezTo>
                    <a:pt x="176846" y="684294"/>
                    <a:pt x="173913" y="678361"/>
                    <a:pt x="173913" y="671428"/>
                  </a:cubicBezTo>
                  <a:cubicBezTo>
                    <a:pt x="173913" y="663829"/>
                    <a:pt x="177046" y="657762"/>
                    <a:pt x="183312" y="653229"/>
                  </a:cubicBezTo>
                  <a:cubicBezTo>
                    <a:pt x="193045" y="646163"/>
                    <a:pt x="206511" y="642630"/>
                    <a:pt x="223710" y="642630"/>
                  </a:cubicBezTo>
                  <a:cubicBezTo>
                    <a:pt x="240375" y="642630"/>
                    <a:pt x="252874" y="645930"/>
                    <a:pt x="261207" y="652529"/>
                  </a:cubicBezTo>
                  <a:cubicBezTo>
                    <a:pt x="269540" y="659129"/>
                    <a:pt x="274973" y="669962"/>
                    <a:pt x="277506" y="685027"/>
                  </a:cubicBezTo>
                  <a:lnTo>
                    <a:pt x="336703" y="682428"/>
                  </a:lnTo>
                  <a:cubicBezTo>
                    <a:pt x="335769" y="655496"/>
                    <a:pt x="326003" y="633964"/>
                    <a:pt x="307405" y="617831"/>
                  </a:cubicBezTo>
                  <a:cubicBezTo>
                    <a:pt x="288806" y="601699"/>
                    <a:pt x="261107" y="593633"/>
                    <a:pt x="224310" y="593633"/>
                  </a:cubicBezTo>
                  <a:close/>
                  <a:moveTo>
                    <a:pt x="793842" y="0"/>
                  </a:moveTo>
                  <a:cubicBezTo>
                    <a:pt x="1232269" y="0"/>
                    <a:pt x="1587684" y="329113"/>
                    <a:pt x="1587684" y="735095"/>
                  </a:cubicBezTo>
                  <a:cubicBezTo>
                    <a:pt x="1587684" y="1141077"/>
                    <a:pt x="1232269" y="1470190"/>
                    <a:pt x="793842" y="1470190"/>
                  </a:cubicBezTo>
                  <a:cubicBezTo>
                    <a:pt x="355415" y="1470190"/>
                    <a:pt x="0" y="1141077"/>
                    <a:pt x="0" y="735095"/>
                  </a:cubicBezTo>
                  <a:cubicBezTo>
                    <a:pt x="0" y="329113"/>
                    <a:pt x="355415" y="0"/>
                    <a:pt x="793842" y="0"/>
                  </a:cubicBezTo>
                  <a:close/>
                </a:path>
              </a:pathLst>
            </a:custGeom>
            <a:ln w="53975" cap="rnd">
              <a:solidFill>
                <a:schemeClr val="bg1"/>
              </a:solidFill>
              <a:prstDash val="solid"/>
            </a:ln>
            <a:effectLst>
              <a:outerShdw sx="1000" sy="1000" algn="bl" rotWithShape="0">
                <a:srgbClr val="000000"/>
              </a:outerShdw>
            </a:effectLst>
            <a:extLst>
              <a:ext uri="{909E8E84-426E-40DD-AFC4-6F175D3DCCD1}">
                <a14:hiddenFill xmlns:a14="http://schemas.microsoft.com/office/drawing/2010/main">
                  <a:solidFill>
                    <a:srgbClr val="FFFFFF"/>
                  </a:solidFill>
                </a14:hiddenFill>
              </a:ext>
            </a:extLst>
          </p:spPr>
        </p:pic>
      </p:grpSp>
      <p:grpSp>
        <p:nvGrpSpPr>
          <p:cNvPr id="37" name="Group 36">
            <a:extLst>
              <a:ext uri="{FF2B5EF4-FFF2-40B4-BE49-F238E27FC236}">
                <a16:creationId xmlns:a16="http://schemas.microsoft.com/office/drawing/2014/main" id="{246E8DB3-5156-DF62-0030-E03E52426507}"/>
              </a:ext>
            </a:extLst>
          </p:cNvPr>
          <p:cNvGrpSpPr/>
          <p:nvPr/>
        </p:nvGrpSpPr>
        <p:grpSpPr>
          <a:xfrm>
            <a:off x="-1297302" y="3519401"/>
            <a:ext cx="1060374" cy="1020313"/>
            <a:chOff x="169335" y="4210029"/>
            <a:chExt cx="1272449" cy="1224375"/>
          </a:xfrm>
        </p:grpSpPr>
        <p:sp>
          <p:nvSpPr>
            <p:cNvPr id="38" name="Oval 37">
              <a:extLst>
                <a:ext uri="{FF2B5EF4-FFF2-40B4-BE49-F238E27FC236}">
                  <a16:creationId xmlns:a16="http://schemas.microsoft.com/office/drawing/2014/main" id="{1A8DD94B-7E1E-2F95-6DD8-71FBDFA992E3}"/>
                </a:ext>
              </a:extLst>
            </p:cNvPr>
            <p:cNvSpPr/>
            <p:nvPr/>
          </p:nvSpPr>
          <p:spPr>
            <a:xfrm>
              <a:off x="234673" y="4305677"/>
              <a:ext cx="1155267" cy="1049580"/>
            </a:xfrm>
            <a:prstGeom prst="ellipse">
              <a:avLst/>
            </a:prstGeom>
            <a:solidFill>
              <a:schemeClr val="bg1"/>
            </a:solidFill>
            <a:ln w="539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sz="1500">
                <a:solidFill>
                  <a:prstClr val="white"/>
                </a:solidFill>
                <a:latin typeface="Calibri" panose="020F0502020204030204"/>
              </a:endParaRPr>
            </a:p>
          </p:txBody>
        </p:sp>
        <p:pic>
          <p:nvPicPr>
            <p:cNvPr id="39" name="Picture 38">
              <a:extLst>
                <a:ext uri="{FF2B5EF4-FFF2-40B4-BE49-F238E27FC236}">
                  <a16:creationId xmlns:a16="http://schemas.microsoft.com/office/drawing/2014/main" id="{3807B375-B88E-1988-7CC5-9A2094F8912F}"/>
                </a:ext>
              </a:extLst>
            </p:cNvPr>
            <p:cNvPicPr>
              <a:picLocks noChangeAspect="1"/>
            </p:cNvPicPr>
            <p:nvPr/>
          </p:nvPicPr>
          <p:blipFill>
            <a:blip r:embed="rId18" cstate="email">
              <a:alphaModFix/>
              <a:duotone>
                <a:prstClr val="black"/>
                <a:srgbClr val="FF969E">
                  <a:tint val="45000"/>
                  <a:satMod val="400000"/>
                </a:srgbClr>
              </a:duotone>
              <a:extLst>
                <a:ext uri="{28A0092B-C50C-407E-A947-70E740481C1C}">
                  <a14:useLocalDpi xmlns:a14="http://schemas.microsoft.com/office/drawing/2010/main"/>
                </a:ext>
                <a:ext uri="{837473B0-CC2E-450A-ABE3-18F120FF3D39}">
                  <a1611:picAttrSrcUrl xmlns:a1611="http://schemas.microsoft.com/office/drawing/2016/11/main" r:id="rId19"/>
                </a:ext>
              </a:extLst>
            </a:blip>
            <a:srcRect/>
            <a:stretch/>
          </p:blipFill>
          <p:spPr>
            <a:xfrm>
              <a:off x="169335" y="4210029"/>
              <a:ext cx="1272449" cy="1224375"/>
            </a:xfrm>
            <a:custGeom>
              <a:avLst/>
              <a:gdLst/>
              <a:ahLst/>
              <a:cxnLst/>
              <a:rect l="l" t="t" r="r" b="b"/>
              <a:pathLst>
                <a:path w="1475716" h="1419962">
                  <a:moveTo>
                    <a:pt x="1041060" y="576731"/>
                  </a:moveTo>
                  <a:lnTo>
                    <a:pt x="1041060" y="869913"/>
                  </a:lnTo>
                  <a:lnTo>
                    <a:pt x="1264047" y="869913"/>
                  </a:lnTo>
                  <a:lnTo>
                    <a:pt x="1264047" y="820516"/>
                  </a:lnTo>
                  <a:lnTo>
                    <a:pt x="1100257" y="820516"/>
                  </a:lnTo>
                  <a:lnTo>
                    <a:pt x="1100257" y="740721"/>
                  </a:lnTo>
                  <a:lnTo>
                    <a:pt x="1247448" y="740721"/>
                  </a:lnTo>
                  <a:lnTo>
                    <a:pt x="1247448" y="691324"/>
                  </a:lnTo>
                  <a:lnTo>
                    <a:pt x="1100257" y="691324"/>
                  </a:lnTo>
                  <a:lnTo>
                    <a:pt x="1100257" y="626328"/>
                  </a:lnTo>
                  <a:lnTo>
                    <a:pt x="1258447" y="626328"/>
                  </a:lnTo>
                  <a:lnTo>
                    <a:pt x="1258447" y="576731"/>
                  </a:lnTo>
                  <a:close/>
                  <a:moveTo>
                    <a:pt x="764835" y="576731"/>
                  </a:moveTo>
                  <a:lnTo>
                    <a:pt x="764835" y="869913"/>
                  </a:lnTo>
                  <a:lnTo>
                    <a:pt x="987822" y="869913"/>
                  </a:lnTo>
                  <a:lnTo>
                    <a:pt x="987822" y="820516"/>
                  </a:lnTo>
                  <a:lnTo>
                    <a:pt x="824032" y="820516"/>
                  </a:lnTo>
                  <a:lnTo>
                    <a:pt x="824032" y="740721"/>
                  </a:lnTo>
                  <a:lnTo>
                    <a:pt x="971223" y="740721"/>
                  </a:lnTo>
                  <a:lnTo>
                    <a:pt x="971223" y="691324"/>
                  </a:lnTo>
                  <a:lnTo>
                    <a:pt x="824032" y="691324"/>
                  </a:lnTo>
                  <a:lnTo>
                    <a:pt x="824032" y="626328"/>
                  </a:lnTo>
                  <a:lnTo>
                    <a:pt x="982222" y="626328"/>
                  </a:lnTo>
                  <a:lnTo>
                    <a:pt x="982222" y="576731"/>
                  </a:lnTo>
                  <a:close/>
                  <a:moveTo>
                    <a:pt x="470160" y="576731"/>
                  </a:moveTo>
                  <a:lnTo>
                    <a:pt x="470160" y="869913"/>
                  </a:lnTo>
                  <a:lnTo>
                    <a:pt x="525157" y="869913"/>
                  </a:lnTo>
                  <a:lnTo>
                    <a:pt x="525157" y="678725"/>
                  </a:lnTo>
                  <a:lnTo>
                    <a:pt x="643350" y="869913"/>
                  </a:lnTo>
                  <a:lnTo>
                    <a:pt x="702746" y="869913"/>
                  </a:lnTo>
                  <a:lnTo>
                    <a:pt x="702746" y="576731"/>
                  </a:lnTo>
                  <a:lnTo>
                    <a:pt x="647749" y="576731"/>
                  </a:lnTo>
                  <a:lnTo>
                    <a:pt x="647749" y="772519"/>
                  </a:lnTo>
                  <a:lnTo>
                    <a:pt x="527757" y="576731"/>
                  </a:lnTo>
                  <a:close/>
                  <a:moveTo>
                    <a:pt x="295929" y="571731"/>
                  </a:moveTo>
                  <a:cubicBezTo>
                    <a:pt x="273397" y="571731"/>
                    <a:pt x="254165" y="575131"/>
                    <a:pt x="238233" y="581931"/>
                  </a:cubicBezTo>
                  <a:cubicBezTo>
                    <a:pt x="222300" y="588730"/>
                    <a:pt x="210101" y="598630"/>
                    <a:pt x="201635" y="611629"/>
                  </a:cubicBezTo>
                  <a:cubicBezTo>
                    <a:pt x="193169" y="624628"/>
                    <a:pt x="188935" y="638594"/>
                    <a:pt x="188935" y="653526"/>
                  </a:cubicBezTo>
                  <a:cubicBezTo>
                    <a:pt x="188935" y="676725"/>
                    <a:pt x="197935" y="696391"/>
                    <a:pt x="215934" y="712523"/>
                  </a:cubicBezTo>
                  <a:cubicBezTo>
                    <a:pt x="228733" y="723989"/>
                    <a:pt x="250998" y="733655"/>
                    <a:pt x="282730" y="741521"/>
                  </a:cubicBezTo>
                  <a:cubicBezTo>
                    <a:pt x="307395" y="747654"/>
                    <a:pt x="323194" y="751920"/>
                    <a:pt x="330127" y="754320"/>
                  </a:cubicBezTo>
                  <a:cubicBezTo>
                    <a:pt x="340260" y="757920"/>
                    <a:pt x="347359" y="762153"/>
                    <a:pt x="351426" y="767020"/>
                  </a:cubicBezTo>
                  <a:cubicBezTo>
                    <a:pt x="355492" y="771886"/>
                    <a:pt x="357525" y="777786"/>
                    <a:pt x="357525" y="784718"/>
                  </a:cubicBezTo>
                  <a:cubicBezTo>
                    <a:pt x="357525" y="795518"/>
                    <a:pt x="352692" y="804951"/>
                    <a:pt x="343026" y="813017"/>
                  </a:cubicBezTo>
                  <a:cubicBezTo>
                    <a:pt x="333360" y="821083"/>
                    <a:pt x="318994" y="825116"/>
                    <a:pt x="299929" y="825116"/>
                  </a:cubicBezTo>
                  <a:cubicBezTo>
                    <a:pt x="281930" y="825116"/>
                    <a:pt x="267631" y="820583"/>
                    <a:pt x="257031" y="811517"/>
                  </a:cubicBezTo>
                  <a:cubicBezTo>
                    <a:pt x="246432" y="802451"/>
                    <a:pt x="239399" y="788252"/>
                    <a:pt x="235933" y="768919"/>
                  </a:cubicBezTo>
                  <a:lnTo>
                    <a:pt x="178336" y="774519"/>
                  </a:lnTo>
                  <a:cubicBezTo>
                    <a:pt x="182203" y="807317"/>
                    <a:pt x="194069" y="832282"/>
                    <a:pt x="213934" y="849414"/>
                  </a:cubicBezTo>
                  <a:cubicBezTo>
                    <a:pt x="233799" y="866547"/>
                    <a:pt x="262264" y="875113"/>
                    <a:pt x="299329" y="875113"/>
                  </a:cubicBezTo>
                  <a:cubicBezTo>
                    <a:pt x="324794" y="875113"/>
                    <a:pt x="346059" y="871546"/>
                    <a:pt x="363125" y="864414"/>
                  </a:cubicBezTo>
                  <a:cubicBezTo>
                    <a:pt x="380190" y="857281"/>
                    <a:pt x="393390" y="846381"/>
                    <a:pt x="402722" y="831716"/>
                  </a:cubicBezTo>
                  <a:cubicBezTo>
                    <a:pt x="412055" y="817050"/>
                    <a:pt x="416722" y="801317"/>
                    <a:pt x="416722" y="784518"/>
                  </a:cubicBezTo>
                  <a:cubicBezTo>
                    <a:pt x="416722" y="765986"/>
                    <a:pt x="412822" y="750421"/>
                    <a:pt x="405022" y="737821"/>
                  </a:cubicBezTo>
                  <a:cubicBezTo>
                    <a:pt x="397223" y="725222"/>
                    <a:pt x="386423" y="715289"/>
                    <a:pt x="372624" y="708023"/>
                  </a:cubicBezTo>
                  <a:cubicBezTo>
                    <a:pt x="358825" y="700757"/>
                    <a:pt x="337526" y="693724"/>
                    <a:pt x="308728" y="686924"/>
                  </a:cubicBezTo>
                  <a:cubicBezTo>
                    <a:pt x="279930" y="680125"/>
                    <a:pt x="261798" y="673592"/>
                    <a:pt x="254332" y="667326"/>
                  </a:cubicBezTo>
                  <a:cubicBezTo>
                    <a:pt x="248465" y="662393"/>
                    <a:pt x="245532" y="656460"/>
                    <a:pt x="245532" y="649527"/>
                  </a:cubicBezTo>
                  <a:cubicBezTo>
                    <a:pt x="245532" y="641927"/>
                    <a:pt x="248665" y="635861"/>
                    <a:pt x="254931" y="631328"/>
                  </a:cubicBezTo>
                  <a:cubicBezTo>
                    <a:pt x="264664" y="624262"/>
                    <a:pt x="278130" y="620728"/>
                    <a:pt x="295329" y="620728"/>
                  </a:cubicBezTo>
                  <a:cubicBezTo>
                    <a:pt x="311995" y="620728"/>
                    <a:pt x="324494" y="624028"/>
                    <a:pt x="332827" y="630628"/>
                  </a:cubicBezTo>
                  <a:cubicBezTo>
                    <a:pt x="341160" y="637227"/>
                    <a:pt x="346593" y="648060"/>
                    <a:pt x="349126" y="663126"/>
                  </a:cubicBezTo>
                  <a:lnTo>
                    <a:pt x="408322" y="660526"/>
                  </a:lnTo>
                  <a:cubicBezTo>
                    <a:pt x="407389" y="633594"/>
                    <a:pt x="397623" y="612062"/>
                    <a:pt x="379024" y="595930"/>
                  </a:cubicBezTo>
                  <a:cubicBezTo>
                    <a:pt x="360425" y="579798"/>
                    <a:pt x="332727" y="571731"/>
                    <a:pt x="295929" y="571731"/>
                  </a:cubicBezTo>
                  <a:close/>
                  <a:moveTo>
                    <a:pt x="737858" y="0"/>
                  </a:moveTo>
                  <a:cubicBezTo>
                    <a:pt x="1145366" y="0"/>
                    <a:pt x="1475716" y="317869"/>
                    <a:pt x="1475716" y="709981"/>
                  </a:cubicBezTo>
                  <a:cubicBezTo>
                    <a:pt x="1475716" y="1102093"/>
                    <a:pt x="1145366" y="1419962"/>
                    <a:pt x="737858" y="1419962"/>
                  </a:cubicBezTo>
                  <a:cubicBezTo>
                    <a:pt x="330350" y="1419962"/>
                    <a:pt x="0" y="1102093"/>
                    <a:pt x="0" y="709981"/>
                  </a:cubicBezTo>
                  <a:cubicBezTo>
                    <a:pt x="0" y="317869"/>
                    <a:pt x="330350" y="0"/>
                    <a:pt x="737858" y="0"/>
                  </a:cubicBezTo>
                  <a:close/>
                </a:path>
              </a:pathLst>
            </a:custGeom>
            <a:ln w="53975">
              <a:solidFill>
                <a:schemeClr val="bg1"/>
              </a:solidFill>
            </a:ln>
          </p:spPr>
        </p:pic>
      </p:grpSp>
      <p:grpSp>
        <p:nvGrpSpPr>
          <p:cNvPr id="43" name="Group 42">
            <a:extLst>
              <a:ext uri="{FF2B5EF4-FFF2-40B4-BE49-F238E27FC236}">
                <a16:creationId xmlns:a16="http://schemas.microsoft.com/office/drawing/2014/main" id="{6E75520A-E1EC-97BE-A8E4-8B53E435D872}"/>
              </a:ext>
            </a:extLst>
          </p:cNvPr>
          <p:cNvGrpSpPr/>
          <p:nvPr/>
        </p:nvGrpSpPr>
        <p:grpSpPr>
          <a:xfrm>
            <a:off x="-1345521" y="5760255"/>
            <a:ext cx="1069721" cy="996064"/>
            <a:chOff x="169335" y="6899053"/>
            <a:chExt cx="1283665" cy="1195277"/>
          </a:xfrm>
        </p:grpSpPr>
        <p:sp>
          <p:nvSpPr>
            <p:cNvPr id="46" name="Oval 45">
              <a:extLst>
                <a:ext uri="{FF2B5EF4-FFF2-40B4-BE49-F238E27FC236}">
                  <a16:creationId xmlns:a16="http://schemas.microsoft.com/office/drawing/2014/main" id="{9D958B6F-9711-A26D-2B0B-98DC49499F9D}"/>
                </a:ext>
              </a:extLst>
            </p:cNvPr>
            <p:cNvSpPr/>
            <p:nvPr/>
          </p:nvSpPr>
          <p:spPr>
            <a:xfrm>
              <a:off x="234673" y="6975240"/>
              <a:ext cx="1155267" cy="1049580"/>
            </a:xfrm>
            <a:prstGeom prst="ellipse">
              <a:avLst/>
            </a:prstGeom>
            <a:solidFill>
              <a:schemeClr val="bg1"/>
            </a:solidFill>
            <a:ln w="539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sz="1500">
                <a:solidFill>
                  <a:prstClr val="white"/>
                </a:solidFill>
                <a:latin typeface="Calibri" panose="020F0502020204030204"/>
              </a:endParaRPr>
            </a:p>
          </p:txBody>
        </p:sp>
        <p:pic>
          <p:nvPicPr>
            <p:cNvPr id="47" name="Picture 46" descr="Visit Broadstairs - quintessential seaside town on the Kent coast - Visit  Thanet">
              <a:extLst>
                <a:ext uri="{FF2B5EF4-FFF2-40B4-BE49-F238E27FC236}">
                  <a16:creationId xmlns:a16="http://schemas.microsoft.com/office/drawing/2014/main" id="{9013DF70-7B1C-4B35-46F4-0D454580D03E}"/>
                </a:ext>
              </a:extLst>
            </p:cNvPr>
            <p:cNvPicPr>
              <a:picLocks noChangeAspect="1" noChangeArrowheads="1"/>
            </p:cNvPicPr>
            <p:nvPr/>
          </p:nvPicPr>
          <p:blipFill>
            <a:blip r:embed="rId20" cstate="email">
              <a:duotone>
                <a:prstClr val="black"/>
                <a:schemeClr val="accent2">
                  <a:tint val="45000"/>
                  <a:satMod val="400000"/>
                </a:schemeClr>
              </a:duotone>
              <a:extLst>
                <a:ext uri="{BEBA8EAE-BF5A-486C-A8C5-ECC9F3942E4B}">
                  <a14:imgProps xmlns:a14="http://schemas.microsoft.com/office/drawing/2010/main">
                    <a14:imgLayer r:embed="rId21">
                      <a14:imgEffect>
                        <a14:brightnessContrast contrast="20000"/>
                      </a14:imgEffect>
                    </a14:imgLayer>
                  </a14:imgProps>
                </a:ext>
                <a:ext uri="{28A0092B-C50C-407E-A947-70E740481C1C}">
                  <a14:useLocalDpi xmlns:a14="http://schemas.microsoft.com/office/drawing/2010/main"/>
                </a:ext>
              </a:extLst>
            </a:blip>
            <a:srcRect/>
            <a:stretch/>
          </p:blipFill>
          <p:spPr bwMode="auto">
            <a:xfrm>
              <a:off x="169335" y="6899053"/>
              <a:ext cx="1283665" cy="1195277"/>
            </a:xfrm>
            <a:custGeom>
              <a:avLst/>
              <a:gdLst/>
              <a:ahLst/>
              <a:cxnLst/>
              <a:rect l="l" t="t" r="r" b="b"/>
              <a:pathLst>
                <a:path w="1488724" h="1386216">
                  <a:moveTo>
                    <a:pt x="693640" y="714168"/>
                  </a:moveTo>
                  <a:lnTo>
                    <a:pt x="750836" y="784763"/>
                  </a:lnTo>
                  <a:cubicBezTo>
                    <a:pt x="741237" y="792763"/>
                    <a:pt x="732371" y="798496"/>
                    <a:pt x="724238" y="801962"/>
                  </a:cubicBezTo>
                  <a:cubicBezTo>
                    <a:pt x="716105" y="805429"/>
                    <a:pt x="707639" y="807162"/>
                    <a:pt x="698839" y="807162"/>
                  </a:cubicBezTo>
                  <a:cubicBezTo>
                    <a:pt x="685507" y="807162"/>
                    <a:pt x="674874" y="803329"/>
                    <a:pt x="666941" y="795663"/>
                  </a:cubicBezTo>
                  <a:cubicBezTo>
                    <a:pt x="659008" y="787997"/>
                    <a:pt x="655042" y="778097"/>
                    <a:pt x="655042" y="765964"/>
                  </a:cubicBezTo>
                  <a:cubicBezTo>
                    <a:pt x="655042" y="756365"/>
                    <a:pt x="658242" y="746966"/>
                    <a:pt x="664641" y="737766"/>
                  </a:cubicBezTo>
                  <a:cubicBezTo>
                    <a:pt x="671041" y="728567"/>
                    <a:pt x="680707" y="720701"/>
                    <a:pt x="693640" y="714168"/>
                  </a:cubicBezTo>
                  <a:close/>
                  <a:moveTo>
                    <a:pt x="717638" y="589775"/>
                  </a:moveTo>
                  <a:cubicBezTo>
                    <a:pt x="726838" y="589775"/>
                    <a:pt x="734137" y="592308"/>
                    <a:pt x="739537" y="597375"/>
                  </a:cubicBezTo>
                  <a:cubicBezTo>
                    <a:pt x="744936" y="602441"/>
                    <a:pt x="747636" y="608574"/>
                    <a:pt x="747636" y="615774"/>
                  </a:cubicBezTo>
                  <a:cubicBezTo>
                    <a:pt x="747636" y="624307"/>
                    <a:pt x="742037" y="632906"/>
                    <a:pt x="730837" y="641572"/>
                  </a:cubicBezTo>
                  <a:lnTo>
                    <a:pt x="715638" y="653171"/>
                  </a:lnTo>
                  <a:lnTo>
                    <a:pt x="701839" y="637172"/>
                  </a:lnTo>
                  <a:cubicBezTo>
                    <a:pt x="693306" y="627306"/>
                    <a:pt x="689040" y="618907"/>
                    <a:pt x="689040" y="611974"/>
                  </a:cubicBezTo>
                  <a:cubicBezTo>
                    <a:pt x="689040" y="606108"/>
                    <a:pt x="691573" y="600941"/>
                    <a:pt x="696639" y="596475"/>
                  </a:cubicBezTo>
                  <a:cubicBezTo>
                    <a:pt x="701706" y="592008"/>
                    <a:pt x="708705" y="589775"/>
                    <a:pt x="717638" y="589775"/>
                  </a:cubicBezTo>
                  <a:close/>
                  <a:moveTo>
                    <a:pt x="894195" y="555177"/>
                  </a:moveTo>
                  <a:lnTo>
                    <a:pt x="894195" y="848359"/>
                  </a:lnTo>
                  <a:lnTo>
                    <a:pt x="949191" y="848359"/>
                  </a:lnTo>
                  <a:lnTo>
                    <a:pt x="949191" y="617574"/>
                  </a:lnTo>
                  <a:lnTo>
                    <a:pt x="1007188" y="848359"/>
                  </a:lnTo>
                  <a:lnTo>
                    <a:pt x="1064184" y="848359"/>
                  </a:lnTo>
                  <a:lnTo>
                    <a:pt x="1122381" y="617574"/>
                  </a:lnTo>
                  <a:lnTo>
                    <a:pt x="1122381" y="848359"/>
                  </a:lnTo>
                  <a:lnTo>
                    <a:pt x="1177377" y="848359"/>
                  </a:lnTo>
                  <a:lnTo>
                    <a:pt x="1177377" y="555177"/>
                  </a:lnTo>
                  <a:lnTo>
                    <a:pt x="1088583" y="555177"/>
                  </a:lnTo>
                  <a:lnTo>
                    <a:pt x="1035986" y="755165"/>
                  </a:lnTo>
                  <a:lnTo>
                    <a:pt x="982789" y="555177"/>
                  </a:lnTo>
                  <a:close/>
                  <a:moveTo>
                    <a:pt x="324295" y="555177"/>
                  </a:moveTo>
                  <a:lnTo>
                    <a:pt x="324295" y="848359"/>
                  </a:lnTo>
                  <a:lnTo>
                    <a:pt x="383491" y="848359"/>
                  </a:lnTo>
                  <a:lnTo>
                    <a:pt x="383491" y="759765"/>
                  </a:lnTo>
                  <a:lnTo>
                    <a:pt x="431488" y="710768"/>
                  </a:lnTo>
                  <a:lnTo>
                    <a:pt x="512083" y="848359"/>
                  </a:lnTo>
                  <a:lnTo>
                    <a:pt x="588679" y="848359"/>
                  </a:lnTo>
                  <a:lnTo>
                    <a:pt x="472286" y="669370"/>
                  </a:lnTo>
                  <a:lnTo>
                    <a:pt x="582679" y="555177"/>
                  </a:lnTo>
                  <a:lnTo>
                    <a:pt x="503084" y="555177"/>
                  </a:lnTo>
                  <a:lnTo>
                    <a:pt x="383491" y="685369"/>
                  </a:lnTo>
                  <a:lnTo>
                    <a:pt x="383491" y="555177"/>
                  </a:lnTo>
                  <a:close/>
                  <a:moveTo>
                    <a:pt x="716238" y="550178"/>
                  </a:moveTo>
                  <a:cubicBezTo>
                    <a:pt x="689973" y="550178"/>
                    <a:pt x="669741" y="556344"/>
                    <a:pt x="655542" y="568677"/>
                  </a:cubicBezTo>
                  <a:cubicBezTo>
                    <a:pt x="641343" y="581009"/>
                    <a:pt x="634243" y="596042"/>
                    <a:pt x="634243" y="613774"/>
                  </a:cubicBezTo>
                  <a:cubicBezTo>
                    <a:pt x="634243" y="623373"/>
                    <a:pt x="636776" y="633539"/>
                    <a:pt x="641843" y="644272"/>
                  </a:cubicBezTo>
                  <a:cubicBezTo>
                    <a:pt x="646909" y="655005"/>
                    <a:pt x="654442" y="666304"/>
                    <a:pt x="664441" y="678170"/>
                  </a:cubicBezTo>
                  <a:cubicBezTo>
                    <a:pt x="642176" y="689236"/>
                    <a:pt x="625444" y="702268"/>
                    <a:pt x="614244" y="717268"/>
                  </a:cubicBezTo>
                  <a:cubicBezTo>
                    <a:pt x="603045" y="732267"/>
                    <a:pt x="597445" y="749166"/>
                    <a:pt x="597445" y="767964"/>
                  </a:cubicBezTo>
                  <a:cubicBezTo>
                    <a:pt x="597445" y="788630"/>
                    <a:pt x="604578" y="806895"/>
                    <a:pt x="618844" y="822761"/>
                  </a:cubicBezTo>
                  <a:cubicBezTo>
                    <a:pt x="637243" y="843293"/>
                    <a:pt x="664708" y="853559"/>
                    <a:pt x="701239" y="853559"/>
                  </a:cubicBezTo>
                  <a:cubicBezTo>
                    <a:pt x="719638" y="853559"/>
                    <a:pt x="735504" y="851026"/>
                    <a:pt x="748836" y="845960"/>
                  </a:cubicBezTo>
                  <a:cubicBezTo>
                    <a:pt x="762169" y="840893"/>
                    <a:pt x="774768" y="833027"/>
                    <a:pt x="786634" y="822361"/>
                  </a:cubicBezTo>
                  <a:cubicBezTo>
                    <a:pt x="801966" y="836627"/>
                    <a:pt x="817965" y="847826"/>
                    <a:pt x="834631" y="855959"/>
                  </a:cubicBezTo>
                  <a:lnTo>
                    <a:pt x="868629" y="812562"/>
                  </a:lnTo>
                  <a:cubicBezTo>
                    <a:pt x="863962" y="810295"/>
                    <a:pt x="856663" y="805662"/>
                    <a:pt x="846730" y="798663"/>
                  </a:cubicBezTo>
                  <a:cubicBezTo>
                    <a:pt x="836798" y="791663"/>
                    <a:pt x="828698" y="785230"/>
                    <a:pt x="822432" y="779364"/>
                  </a:cubicBezTo>
                  <a:cubicBezTo>
                    <a:pt x="826698" y="773764"/>
                    <a:pt x="830698" y="766798"/>
                    <a:pt x="834431" y="758465"/>
                  </a:cubicBezTo>
                  <a:cubicBezTo>
                    <a:pt x="838164" y="750132"/>
                    <a:pt x="842564" y="736966"/>
                    <a:pt x="847630" y="718967"/>
                  </a:cubicBezTo>
                  <a:lnTo>
                    <a:pt x="796833" y="707368"/>
                  </a:lnTo>
                  <a:cubicBezTo>
                    <a:pt x="793367" y="721101"/>
                    <a:pt x="789234" y="732233"/>
                    <a:pt x="784434" y="740766"/>
                  </a:cubicBezTo>
                  <a:lnTo>
                    <a:pt x="743637" y="686969"/>
                  </a:lnTo>
                  <a:cubicBezTo>
                    <a:pt x="765102" y="673504"/>
                    <a:pt x="779368" y="661438"/>
                    <a:pt x="786434" y="650772"/>
                  </a:cubicBezTo>
                  <a:cubicBezTo>
                    <a:pt x="793500" y="640106"/>
                    <a:pt x="797033" y="628840"/>
                    <a:pt x="797033" y="616974"/>
                  </a:cubicBezTo>
                  <a:cubicBezTo>
                    <a:pt x="797033" y="598308"/>
                    <a:pt x="789900" y="582509"/>
                    <a:pt x="775635" y="569577"/>
                  </a:cubicBezTo>
                  <a:cubicBezTo>
                    <a:pt x="761369" y="556644"/>
                    <a:pt x="741570" y="550178"/>
                    <a:pt x="716238" y="550178"/>
                  </a:cubicBezTo>
                  <a:close/>
                  <a:moveTo>
                    <a:pt x="744362" y="0"/>
                  </a:moveTo>
                  <a:cubicBezTo>
                    <a:pt x="1155462" y="0"/>
                    <a:pt x="1488724" y="310315"/>
                    <a:pt x="1488724" y="693108"/>
                  </a:cubicBezTo>
                  <a:cubicBezTo>
                    <a:pt x="1488724" y="1075901"/>
                    <a:pt x="1155462" y="1386216"/>
                    <a:pt x="744362" y="1386216"/>
                  </a:cubicBezTo>
                  <a:cubicBezTo>
                    <a:pt x="333262" y="1386216"/>
                    <a:pt x="0" y="1075901"/>
                    <a:pt x="0" y="693108"/>
                  </a:cubicBezTo>
                  <a:cubicBezTo>
                    <a:pt x="0" y="310315"/>
                    <a:pt x="333262" y="0"/>
                    <a:pt x="744362" y="0"/>
                  </a:cubicBezTo>
                  <a:close/>
                </a:path>
              </a:pathLst>
            </a:custGeom>
            <a:ln w="53975" cap="rnd">
              <a:solidFill>
                <a:schemeClr val="bg1"/>
              </a:solidFill>
              <a:prstDash val="solid"/>
            </a:ln>
            <a:effectLst>
              <a:outerShdw sx="1000" sy="1000" algn="bl" rotWithShape="0">
                <a:srgbClr val="000000"/>
              </a:outerShdw>
            </a:effectLst>
            <a:extLst>
              <a:ext uri="{909E8E84-426E-40DD-AFC4-6F175D3DCCD1}">
                <a14:hiddenFill xmlns:a14="http://schemas.microsoft.com/office/drawing/2010/main">
                  <a:solidFill>
                    <a:srgbClr val="FFFFFF"/>
                  </a:solidFill>
                </a14:hiddenFill>
              </a:ext>
            </a:extLst>
          </p:spPr>
        </p:pic>
      </p:grpSp>
      <p:sp>
        <p:nvSpPr>
          <p:cNvPr id="48" name="Freeform 47">
            <a:extLst>
              <a:ext uri="{FF2B5EF4-FFF2-40B4-BE49-F238E27FC236}">
                <a16:creationId xmlns:a16="http://schemas.microsoft.com/office/drawing/2014/main" id="{97EC4869-5DCC-B41E-17A9-A9C3171E1247}"/>
              </a:ext>
            </a:extLst>
          </p:cNvPr>
          <p:cNvSpPr/>
          <p:nvPr/>
        </p:nvSpPr>
        <p:spPr>
          <a:xfrm>
            <a:off x="0" y="-5276337"/>
            <a:ext cx="1481428" cy="18127083"/>
          </a:xfrm>
          <a:custGeom>
            <a:avLst/>
            <a:gdLst>
              <a:gd name="connsiteX0" fmla="*/ 1773841 w 1773841"/>
              <a:gd name="connsiteY0" fmla="*/ 0 h 15819120"/>
              <a:gd name="connsiteX1" fmla="*/ 1773841 w 1773841"/>
              <a:gd name="connsiteY1" fmla="*/ 6233093 h 15819120"/>
              <a:gd name="connsiteX2" fmla="*/ 909496 w 1773841"/>
              <a:gd name="connsiteY2" fmla="*/ 7129609 h 15819120"/>
              <a:gd name="connsiteX3" fmla="*/ 909496 w 1773841"/>
              <a:gd name="connsiteY3" fmla="*/ 7272960 h 15819120"/>
              <a:gd name="connsiteX4" fmla="*/ 1773841 w 1773841"/>
              <a:gd name="connsiteY4" fmla="*/ 8169476 h 15819120"/>
              <a:gd name="connsiteX5" fmla="*/ 1773841 w 1773841"/>
              <a:gd name="connsiteY5" fmla="*/ 15819120 h 15819120"/>
              <a:gd name="connsiteX6" fmla="*/ 0 w 1773841"/>
              <a:gd name="connsiteY6" fmla="*/ 15819120 h 15819120"/>
              <a:gd name="connsiteX7" fmla="*/ 0 w 1773841"/>
              <a:gd name="connsiteY7" fmla="*/ 0 h 15819120"/>
              <a:gd name="connsiteX0" fmla="*/ 1773841 w 1773841"/>
              <a:gd name="connsiteY0" fmla="*/ 0 h 15819120"/>
              <a:gd name="connsiteX1" fmla="*/ 1773841 w 1773841"/>
              <a:gd name="connsiteY1" fmla="*/ 6233093 h 15819120"/>
              <a:gd name="connsiteX2" fmla="*/ 909496 w 1773841"/>
              <a:gd name="connsiteY2" fmla="*/ 7129609 h 15819120"/>
              <a:gd name="connsiteX3" fmla="*/ 909496 w 1773841"/>
              <a:gd name="connsiteY3" fmla="*/ 7272960 h 15819120"/>
              <a:gd name="connsiteX4" fmla="*/ 1773841 w 1773841"/>
              <a:gd name="connsiteY4" fmla="*/ 8169476 h 15819120"/>
              <a:gd name="connsiteX5" fmla="*/ 1773841 w 1773841"/>
              <a:gd name="connsiteY5" fmla="*/ 15819120 h 15819120"/>
              <a:gd name="connsiteX6" fmla="*/ 0 w 1773841"/>
              <a:gd name="connsiteY6" fmla="*/ 15819120 h 15819120"/>
              <a:gd name="connsiteX7" fmla="*/ 0 w 1773841"/>
              <a:gd name="connsiteY7" fmla="*/ 0 h 15819120"/>
              <a:gd name="connsiteX8" fmla="*/ 1773841 w 1773841"/>
              <a:gd name="connsiteY8" fmla="*/ 0 h 15819120"/>
              <a:gd name="connsiteX0" fmla="*/ 1773841 w 1773841"/>
              <a:gd name="connsiteY0" fmla="*/ 0 h 15819120"/>
              <a:gd name="connsiteX1" fmla="*/ 1773841 w 1773841"/>
              <a:gd name="connsiteY1" fmla="*/ 6233093 h 15819120"/>
              <a:gd name="connsiteX2" fmla="*/ 909496 w 1773841"/>
              <a:gd name="connsiteY2" fmla="*/ 7129609 h 15819120"/>
              <a:gd name="connsiteX3" fmla="*/ 909496 w 1773841"/>
              <a:gd name="connsiteY3" fmla="*/ 7272960 h 15819120"/>
              <a:gd name="connsiteX4" fmla="*/ 1773841 w 1773841"/>
              <a:gd name="connsiteY4" fmla="*/ 8169476 h 15819120"/>
              <a:gd name="connsiteX5" fmla="*/ 1773841 w 1773841"/>
              <a:gd name="connsiteY5" fmla="*/ 15819120 h 15819120"/>
              <a:gd name="connsiteX6" fmla="*/ 0 w 1773841"/>
              <a:gd name="connsiteY6" fmla="*/ 15819120 h 15819120"/>
              <a:gd name="connsiteX7" fmla="*/ 0 w 1773841"/>
              <a:gd name="connsiteY7" fmla="*/ 0 h 15819120"/>
              <a:gd name="connsiteX8" fmla="*/ 1773841 w 1773841"/>
              <a:gd name="connsiteY8" fmla="*/ 0 h 15819120"/>
              <a:gd name="connsiteX0" fmla="*/ 1773841 w 1777714"/>
              <a:gd name="connsiteY0" fmla="*/ 0 h 15819120"/>
              <a:gd name="connsiteX1" fmla="*/ 1773841 w 1777714"/>
              <a:gd name="connsiteY1" fmla="*/ 6233093 h 15819120"/>
              <a:gd name="connsiteX2" fmla="*/ 909496 w 1777714"/>
              <a:gd name="connsiteY2" fmla="*/ 7129609 h 15819120"/>
              <a:gd name="connsiteX3" fmla="*/ 909496 w 1777714"/>
              <a:gd name="connsiteY3" fmla="*/ 7272960 h 15819120"/>
              <a:gd name="connsiteX4" fmla="*/ 1773841 w 1777714"/>
              <a:gd name="connsiteY4" fmla="*/ 8169476 h 15819120"/>
              <a:gd name="connsiteX5" fmla="*/ 1773841 w 1777714"/>
              <a:gd name="connsiteY5" fmla="*/ 15819120 h 15819120"/>
              <a:gd name="connsiteX6" fmla="*/ 0 w 1777714"/>
              <a:gd name="connsiteY6" fmla="*/ 15819120 h 15819120"/>
              <a:gd name="connsiteX7" fmla="*/ 0 w 1777714"/>
              <a:gd name="connsiteY7" fmla="*/ 0 h 15819120"/>
              <a:gd name="connsiteX8" fmla="*/ 1773841 w 1777714"/>
              <a:gd name="connsiteY8" fmla="*/ 0 h 15819120"/>
              <a:gd name="connsiteX0" fmla="*/ 1773841 w 1777714"/>
              <a:gd name="connsiteY0" fmla="*/ 0 h 15819120"/>
              <a:gd name="connsiteX1" fmla="*/ 1773841 w 1777714"/>
              <a:gd name="connsiteY1" fmla="*/ 6233093 h 15819120"/>
              <a:gd name="connsiteX2" fmla="*/ 909496 w 1777714"/>
              <a:gd name="connsiteY2" fmla="*/ 7129609 h 15819120"/>
              <a:gd name="connsiteX3" fmla="*/ 909496 w 1777714"/>
              <a:gd name="connsiteY3" fmla="*/ 7272960 h 15819120"/>
              <a:gd name="connsiteX4" fmla="*/ 1773841 w 1777714"/>
              <a:gd name="connsiteY4" fmla="*/ 8169476 h 15819120"/>
              <a:gd name="connsiteX5" fmla="*/ 1773841 w 1777714"/>
              <a:gd name="connsiteY5" fmla="*/ 15819120 h 15819120"/>
              <a:gd name="connsiteX6" fmla="*/ 0 w 1777714"/>
              <a:gd name="connsiteY6" fmla="*/ 15819120 h 15819120"/>
              <a:gd name="connsiteX7" fmla="*/ 0 w 1777714"/>
              <a:gd name="connsiteY7" fmla="*/ 0 h 15819120"/>
              <a:gd name="connsiteX8" fmla="*/ 1773841 w 1777714"/>
              <a:gd name="connsiteY8" fmla="*/ 0 h 15819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7714" h="15819120">
                <a:moveTo>
                  <a:pt x="1773841" y="0"/>
                </a:moveTo>
                <a:cubicBezTo>
                  <a:pt x="1773841" y="2077698"/>
                  <a:pt x="1782556" y="5985053"/>
                  <a:pt x="1773841" y="6233093"/>
                </a:cubicBezTo>
                <a:cubicBezTo>
                  <a:pt x="1765126" y="6481133"/>
                  <a:pt x="909747" y="6822304"/>
                  <a:pt x="909496" y="7129609"/>
                </a:cubicBezTo>
                <a:cubicBezTo>
                  <a:pt x="909245" y="7436914"/>
                  <a:pt x="909245" y="6880986"/>
                  <a:pt x="909496" y="7272960"/>
                </a:cubicBezTo>
                <a:cubicBezTo>
                  <a:pt x="909747" y="7664934"/>
                  <a:pt x="1773593" y="7819837"/>
                  <a:pt x="1773841" y="8169476"/>
                </a:cubicBezTo>
                <a:cubicBezTo>
                  <a:pt x="1774089" y="8519115"/>
                  <a:pt x="1773841" y="13269239"/>
                  <a:pt x="1773841" y="15819120"/>
                </a:cubicBezTo>
                <a:lnTo>
                  <a:pt x="0" y="15819120"/>
                </a:lnTo>
                <a:lnTo>
                  <a:pt x="0" y="0"/>
                </a:lnTo>
                <a:lnTo>
                  <a:pt x="1773841"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defTabSz="761970"/>
            <a:endParaRPr lang="en-GB" sz="1500">
              <a:solidFill>
                <a:prstClr val="white"/>
              </a:solidFill>
              <a:latin typeface="Calibri" panose="020F0502020204030204"/>
            </a:endParaRPr>
          </a:p>
        </p:txBody>
      </p:sp>
      <p:pic>
        <p:nvPicPr>
          <p:cNvPr id="49" name="Picture 48">
            <a:extLst>
              <a:ext uri="{FF2B5EF4-FFF2-40B4-BE49-F238E27FC236}">
                <a16:creationId xmlns:a16="http://schemas.microsoft.com/office/drawing/2014/main" id="{B9EE539B-165A-38A4-8EA8-FA819DF2E0FC}"/>
              </a:ext>
            </a:extLst>
          </p:cNvPr>
          <p:cNvPicPr>
            <a:picLocks noChangeAspect="1"/>
          </p:cNvPicPr>
          <p:nvPr/>
        </p:nvPicPr>
        <p:blipFill>
          <a:blip r:embed="rId15" cstate="email">
            <a:alphaModFix amt="85000"/>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a:xfrm>
            <a:off x="142894" y="1296348"/>
            <a:ext cx="1068059" cy="1022154"/>
          </a:xfrm>
          <a:custGeom>
            <a:avLst/>
            <a:gdLst/>
            <a:ahLst/>
            <a:cxnLst/>
            <a:rect l="l" t="t" r="r" b="b"/>
            <a:pathLst>
              <a:path w="1486412" h="1422526">
                <a:moveTo>
                  <a:pt x="491851" y="655834"/>
                </a:moveTo>
                <a:lnTo>
                  <a:pt x="491851" y="868221"/>
                </a:lnTo>
                <a:lnTo>
                  <a:pt x="548048" y="868221"/>
                </a:lnTo>
                <a:lnTo>
                  <a:pt x="548048" y="655834"/>
                </a:lnTo>
                <a:close/>
                <a:moveTo>
                  <a:pt x="1159797" y="651034"/>
                </a:moveTo>
                <a:cubicBezTo>
                  <a:pt x="1129265" y="651034"/>
                  <a:pt x="1106733" y="657300"/>
                  <a:pt x="1092201" y="669833"/>
                </a:cubicBezTo>
                <a:cubicBezTo>
                  <a:pt x="1077668" y="682365"/>
                  <a:pt x="1070402" y="697831"/>
                  <a:pt x="1070402" y="716230"/>
                </a:cubicBezTo>
                <a:cubicBezTo>
                  <a:pt x="1070402" y="736629"/>
                  <a:pt x="1078802" y="752561"/>
                  <a:pt x="1095601" y="764027"/>
                </a:cubicBezTo>
                <a:cubicBezTo>
                  <a:pt x="1107733" y="772293"/>
                  <a:pt x="1136465" y="781426"/>
                  <a:pt x="1181795" y="791425"/>
                </a:cubicBezTo>
                <a:cubicBezTo>
                  <a:pt x="1191528" y="793692"/>
                  <a:pt x="1197794" y="796158"/>
                  <a:pt x="1200594" y="798825"/>
                </a:cubicBezTo>
                <a:cubicBezTo>
                  <a:pt x="1203261" y="801625"/>
                  <a:pt x="1204594" y="805158"/>
                  <a:pt x="1204594" y="809424"/>
                </a:cubicBezTo>
                <a:cubicBezTo>
                  <a:pt x="1204594" y="815691"/>
                  <a:pt x="1202127" y="820690"/>
                  <a:pt x="1197194" y="824423"/>
                </a:cubicBezTo>
                <a:cubicBezTo>
                  <a:pt x="1189861" y="829756"/>
                  <a:pt x="1178929" y="832423"/>
                  <a:pt x="1164396" y="832423"/>
                </a:cubicBezTo>
                <a:cubicBezTo>
                  <a:pt x="1151197" y="832423"/>
                  <a:pt x="1140931" y="829590"/>
                  <a:pt x="1133598" y="823923"/>
                </a:cubicBezTo>
                <a:cubicBezTo>
                  <a:pt x="1126265" y="818257"/>
                  <a:pt x="1121399" y="809958"/>
                  <a:pt x="1118999" y="799025"/>
                </a:cubicBezTo>
                <a:lnTo>
                  <a:pt x="1062603" y="807624"/>
                </a:lnTo>
                <a:cubicBezTo>
                  <a:pt x="1067802" y="827756"/>
                  <a:pt x="1078835" y="843689"/>
                  <a:pt x="1095701" y="855421"/>
                </a:cubicBezTo>
                <a:cubicBezTo>
                  <a:pt x="1112566" y="867154"/>
                  <a:pt x="1135465" y="873020"/>
                  <a:pt x="1164396" y="873020"/>
                </a:cubicBezTo>
                <a:cubicBezTo>
                  <a:pt x="1196261" y="873020"/>
                  <a:pt x="1220326" y="866021"/>
                  <a:pt x="1236592" y="852022"/>
                </a:cubicBezTo>
                <a:cubicBezTo>
                  <a:pt x="1252858" y="838023"/>
                  <a:pt x="1260991" y="821290"/>
                  <a:pt x="1260991" y="801825"/>
                </a:cubicBezTo>
                <a:cubicBezTo>
                  <a:pt x="1260991" y="783959"/>
                  <a:pt x="1255124" y="770027"/>
                  <a:pt x="1243392" y="760027"/>
                </a:cubicBezTo>
                <a:cubicBezTo>
                  <a:pt x="1231526" y="750161"/>
                  <a:pt x="1210627" y="741828"/>
                  <a:pt x="1180695" y="735029"/>
                </a:cubicBezTo>
                <a:cubicBezTo>
                  <a:pt x="1150764" y="728229"/>
                  <a:pt x="1133265" y="722963"/>
                  <a:pt x="1128199" y="719230"/>
                </a:cubicBezTo>
                <a:cubicBezTo>
                  <a:pt x="1124465" y="716430"/>
                  <a:pt x="1122599" y="713030"/>
                  <a:pt x="1122599" y="709030"/>
                </a:cubicBezTo>
                <a:cubicBezTo>
                  <a:pt x="1122599" y="704364"/>
                  <a:pt x="1124732" y="700564"/>
                  <a:pt x="1128999" y="697631"/>
                </a:cubicBezTo>
                <a:cubicBezTo>
                  <a:pt x="1135398" y="693498"/>
                  <a:pt x="1145998" y="691431"/>
                  <a:pt x="1160797" y="691431"/>
                </a:cubicBezTo>
                <a:cubicBezTo>
                  <a:pt x="1172529" y="691431"/>
                  <a:pt x="1181562" y="693631"/>
                  <a:pt x="1187895" y="698031"/>
                </a:cubicBezTo>
                <a:cubicBezTo>
                  <a:pt x="1194228" y="702431"/>
                  <a:pt x="1198528" y="708764"/>
                  <a:pt x="1200794" y="717030"/>
                </a:cubicBezTo>
                <a:lnTo>
                  <a:pt x="1253791" y="707230"/>
                </a:lnTo>
                <a:cubicBezTo>
                  <a:pt x="1248458" y="688698"/>
                  <a:pt x="1238725" y="674699"/>
                  <a:pt x="1224593" y="665233"/>
                </a:cubicBezTo>
                <a:cubicBezTo>
                  <a:pt x="1210460" y="655767"/>
                  <a:pt x="1188862" y="651034"/>
                  <a:pt x="1159797" y="651034"/>
                </a:cubicBezTo>
                <a:close/>
                <a:moveTo>
                  <a:pt x="944396" y="651034"/>
                </a:moveTo>
                <a:cubicBezTo>
                  <a:pt x="912798" y="651034"/>
                  <a:pt x="887733" y="660800"/>
                  <a:pt x="869200" y="680332"/>
                </a:cubicBezTo>
                <a:cubicBezTo>
                  <a:pt x="850668" y="699864"/>
                  <a:pt x="841402" y="727163"/>
                  <a:pt x="841402" y="762227"/>
                </a:cubicBezTo>
                <a:cubicBezTo>
                  <a:pt x="841402" y="796892"/>
                  <a:pt x="850635" y="824023"/>
                  <a:pt x="869100" y="843622"/>
                </a:cubicBezTo>
                <a:cubicBezTo>
                  <a:pt x="887566" y="863221"/>
                  <a:pt x="912331" y="873020"/>
                  <a:pt x="943396" y="873020"/>
                </a:cubicBezTo>
                <a:cubicBezTo>
                  <a:pt x="970728" y="873020"/>
                  <a:pt x="992526" y="866554"/>
                  <a:pt x="1008792" y="853622"/>
                </a:cubicBezTo>
                <a:cubicBezTo>
                  <a:pt x="1025057" y="840689"/>
                  <a:pt x="1036057" y="821557"/>
                  <a:pt x="1041790" y="796225"/>
                </a:cubicBezTo>
                <a:lnTo>
                  <a:pt x="986593" y="786826"/>
                </a:lnTo>
                <a:cubicBezTo>
                  <a:pt x="983793" y="801625"/>
                  <a:pt x="978994" y="812057"/>
                  <a:pt x="972194" y="818124"/>
                </a:cubicBezTo>
                <a:cubicBezTo>
                  <a:pt x="965395" y="824190"/>
                  <a:pt x="956662" y="827223"/>
                  <a:pt x="945996" y="827223"/>
                </a:cubicBezTo>
                <a:cubicBezTo>
                  <a:pt x="931730" y="827223"/>
                  <a:pt x="920364" y="822023"/>
                  <a:pt x="911898" y="811624"/>
                </a:cubicBezTo>
                <a:cubicBezTo>
                  <a:pt x="903432" y="801225"/>
                  <a:pt x="899199" y="783426"/>
                  <a:pt x="899199" y="758227"/>
                </a:cubicBezTo>
                <a:cubicBezTo>
                  <a:pt x="899199" y="735562"/>
                  <a:pt x="903365" y="719396"/>
                  <a:pt x="911698" y="709730"/>
                </a:cubicBezTo>
                <a:cubicBezTo>
                  <a:pt x="920031" y="700064"/>
                  <a:pt x="931197" y="695231"/>
                  <a:pt x="945196" y="695231"/>
                </a:cubicBezTo>
                <a:cubicBezTo>
                  <a:pt x="955728" y="695231"/>
                  <a:pt x="964295" y="698031"/>
                  <a:pt x="970894" y="703631"/>
                </a:cubicBezTo>
                <a:cubicBezTo>
                  <a:pt x="977494" y="709230"/>
                  <a:pt x="981727" y="717563"/>
                  <a:pt x="983593" y="728629"/>
                </a:cubicBezTo>
                <a:lnTo>
                  <a:pt x="1038990" y="718630"/>
                </a:lnTo>
                <a:cubicBezTo>
                  <a:pt x="1032324" y="695831"/>
                  <a:pt x="1021358" y="678866"/>
                  <a:pt x="1006092" y="667733"/>
                </a:cubicBezTo>
                <a:cubicBezTo>
                  <a:pt x="990826" y="656600"/>
                  <a:pt x="970261" y="651034"/>
                  <a:pt x="944396" y="651034"/>
                </a:cubicBezTo>
                <a:close/>
                <a:moveTo>
                  <a:pt x="727944" y="651034"/>
                </a:moveTo>
                <a:cubicBezTo>
                  <a:pt x="699812" y="651034"/>
                  <a:pt x="676480" y="663033"/>
                  <a:pt x="657948" y="687032"/>
                </a:cubicBezTo>
                <a:lnTo>
                  <a:pt x="657948" y="655834"/>
                </a:lnTo>
                <a:lnTo>
                  <a:pt x="605751" y="655834"/>
                </a:lnTo>
                <a:lnTo>
                  <a:pt x="605751" y="868221"/>
                </a:lnTo>
                <a:lnTo>
                  <a:pt x="661948" y="868221"/>
                </a:lnTo>
                <a:lnTo>
                  <a:pt x="661948" y="772027"/>
                </a:lnTo>
                <a:cubicBezTo>
                  <a:pt x="661948" y="748295"/>
                  <a:pt x="663381" y="732029"/>
                  <a:pt x="666248" y="723229"/>
                </a:cubicBezTo>
                <a:cubicBezTo>
                  <a:pt x="669114" y="714430"/>
                  <a:pt x="674414" y="707364"/>
                  <a:pt x="682147" y="702031"/>
                </a:cubicBezTo>
                <a:cubicBezTo>
                  <a:pt x="689880" y="696698"/>
                  <a:pt x="698612" y="694031"/>
                  <a:pt x="708345" y="694031"/>
                </a:cubicBezTo>
                <a:cubicBezTo>
                  <a:pt x="715945" y="694031"/>
                  <a:pt x="722444" y="695898"/>
                  <a:pt x="727844" y="699631"/>
                </a:cubicBezTo>
                <a:cubicBezTo>
                  <a:pt x="733244" y="703364"/>
                  <a:pt x="737143" y="708597"/>
                  <a:pt x="739543" y="715330"/>
                </a:cubicBezTo>
                <a:cubicBezTo>
                  <a:pt x="741943" y="722063"/>
                  <a:pt x="743143" y="736895"/>
                  <a:pt x="743143" y="759827"/>
                </a:cubicBezTo>
                <a:lnTo>
                  <a:pt x="743143" y="868221"/>
                </a:lnTo>
                <a:lnTo>
                  <a:pt x="799340" y="868221"/>
                </a:lnTo>
                <a:lnTo>
                  <a:pt x="799340" y="736229"/>
                </a:lnTo>
                <a:cubicBezTo>
                  <a:pt x="799340" y="719830"/>
                  <a:pt x="798306" y="707230"/>
                  <a:pt x="796240" y="698431"/>
                </a:cubicBezTo>
                <a:cubicBezTo>
                  <a:pt x="794173" y="689632"/>
                  <a:pt x="790507" y="681765"/>
                  <a:pt x="785240" y="674832"/>
                </a:cubicBezTo>
                <a:cubicBezTo>
                  <a:pt x="779974" y="667900"/>
                  <a:pt x="772208" y="662200"/>
                  <a:pt x="761942" y="657733"/>
                </a:cubicBezTo>
                <a:cubicBezTo>
                  <a:pt x="751676" y="653267"/>
                  <a:pt x="740343" y="651034"/>
                  <a:pt x="727944" y="651034"/>
                </a:cubicBezTo>
                <a:close/>
                <a:moveTo>
                  <a:pt x="246201" y="577438"/>
                </a:moveTo>
                <a:lnTo>
                  <a:pt x="246201" y="868221"/>
                </a:lnTo>
                <a:lnTo>
                  <a:pt x="452589" y="868221"/>
                </a:lnTo>
                <a:lnTo>
                  <a:pt x="452589" y="818824"/>
                </a:lnTo>
                <a:lnTo>
                  <a:pt x="305398" y="818824"/>
                </a:lnTo>
                <a:lnTo>
                  <a:pt x="305398" y="577438"/>
                </a:lnTo>
                <a:close/>
                <a:moveTo>
                  <a:pt x="491851" y="575039"/>
                </a:moveTo>
                <a:lnTo>
                  <a:pt x="491851" y="627035"/>
                </a:lnTo>
                <a:lnTo>
                  <a:pt x="548048" y="627035"/>
                </a:lnTo>
                <a:lnTo>
                  <a:pt x="548048" y="575039"/>
                </a:lnTo>
                <a:close/>
                <a:moveTo>
                  <a:pt x="743206" y="0"/>
                </a:moveTo>
                <a:cubicBezTo>
                  <a:pt x="1153667" y="0"/>
                  <a:pt x="1486412" y="318443"/>
                  <a:pt x="1486412" y="711263"/>
                </a:cubicBezTo>
                <a:cubicBezTo>
                  <a:pt x="1486412" y="1104083"/>
                  <a:pt x="1153667" y="1422526"/>
                  <a:pt x="743206" y="1422526"/>
                </a:cubicBezTo>
                <a:cubicBezTo>
                  <a:pt x="332745" y="1422526"/>
                  <a:pt x="0" y="1104083"/>
                  <a:pt x="0" y="711263"/>
                </a:cubicBezTo>
                <a:cubicBezTo>
                  <a:pt x="0" y="318443"/>
                  <a:pt x="332745" y="0"/>
                  <a:pt x="743206" y="0"/>
                </a:cubicBezTo>
                <a:close/>
              </a:path>
            </a:pathLst>
          </a:custGeom>
          <a:ln w="190500" cap="rnd">
            <a:noFill/>
            <a:prstDash val="solid"/>
          </a:ln>
          <a:effectLst>
            <a:outerShdw blurRad="127000" sx="1000" sy="1000" algn="bl" rotWithShape="0">
              <a:srgbClr val="000000"/>
            </a:outerShdw>
          </a:effectLst>
        </p:spPr>
      </p:pic>
      <p:pic>
        <p:nvPicPr>
          <p:cNvPr id="50" name="Picture 49">
            <a:extLst>
              <a:ext uri="{FF2B5EF4-FFF2-40B4-BE49-F238E27FC236}">
                <a16:creationId xmlns:a16="http://schemas.microsoft.com/office/drawing/2014/main" id="{894BA316-6262-5677-B9B0-071E315EAC93}"/>
              </a:ext>
            </a:extLst>
          </p:cNvPr>
          <p:cNvPicPr>
            <a:picLocks noChangeAspect="1" noChangeArrowheads="1"/>
          </p:cNvPicPr>
          <p:nvPr/>
        </p:nvPicPr>
        <p:blipFill>
          <a:blip r:embed="rId17" cstate="email">
            <a:duotone>
              <a:schemeClr val="bg2">
                <a:shade val="45000"/>
                <a:satMod val="135000"/>
              </a:schemeClr>
              <a:prstClr val="white"/>
            </a:duotone>
            <a:extLst>
              <a:ext uri="{28A0092B-C50C-407E-A947-70E740481C1C}">
                <a14:useLocalDpi xmlns:a14="http://schemas.microsoft.com/office/drawing/2010/main"/>
              </a:ext>
            </a:extLst>
          </a:blip>
          <a:srcRect/>
          <a:stretch/>
        </p:blipFill>
        <p:spPr bwMode="auto">
          <a:xfrm>
            <a:off x="141113" y="4628785"/>
            <a:ext cx="1077588" cy="1022154"/>
          </a:xfrm>
          <a:custGeom>
            <a:avLst/>
            <a:gdLst/>
            <a:ahLst/>
            <a:cxnLst/>
            <a:rect l="l" t="t" r="r" b="b"/>
            <a:pathLst>
              <a:path w="1587684" h="1470190">
                <a:moveTo>
                  <a:pt x="1186786" y="717625"/>
                </a:moveTo>
                <a:cubicBezTo>
                  <a:pt x="1198252" y="717625"/>
                  <a:pt x="1207985" y="721858"/>
                  <a:pt x="1215984" y="730325"/>
                </a:cubicBezTo>
                <a:cubicBezTo>
                  <a:pt x="1223984" y="738791"/>
                  <a:pt x="1228183" y="751157"/>
                  <a:pt x="1228583" y="767422"/>
                </a:cubicBezTo>
                <a:lnTo>
                  <a:pt x="1144588" y="767422"/>
                </a:lnTo>
                <a:cubicBezTo>
                  <a:pt x="1144455" y="752090"/>
                  <a:pt x="1148388" y="739957"/>
                  <a:pt x="1156388" y="731025"/>
                </a:cubicBezTo>
                <a:cubicBezTo>
                  <a:pt x="1164387" y="722092"/>
                  <a:pt x="1174520" y="717625"/>
                  <a:pt x="1186786" y="717625"/>
                </a:cubicBezTo>
                <a:close/>
                <a:moveTo>
                  <a:pt x="1307192" y="679428"/>
                </a:moveTo>
                <a:lnTo>
                  <a:pt x="1380588" y="782421"/>
                </a:lnTo>
                <a:lnTo>
                  <a:pt x="1303993" y="891815"/>
                </a:lnTo>
                <a:lnTo>
                  <a:pt x="1369789" y="891815"/>
                </a:lnTo>
                <a:lnTo>
                  <a:pt x="1413386" y="826019"/>
                </a:lnTo>
                <a:lnTo>
                  <a:pt x="1456583" y="891815"/>
                </a:lnTo>
                <a:lnTo>
                  <a:pt x="1525579" y="891815"/>
                </a:lnTo>
                <a:lnTo>
                  <a:pt x="1446984" y="780022"/>
                </a:lnTo>
                <a:lnTo>
                  <a:pt x="1518980" y="679428"/>
                </a:lnTo>
                <a:lnTo>
                  <a:pt x="1452984" y="679428"/>
                </a:lnTo>
                <a:lnTo>
                  <a:pt x="1413386" y="737824"/>
                </a:lnTo>
                <a:lnTo>
                  <a:pt x="1375788" y="679428"/>
                </a:lnTo>
                <a:close/>
                <a:moveTo>
                  <a:pt x="396341" y="679428"/>
                </a:moveTo>
                <a:lnTo>
                  <a:pt x="396341" y="813820"/>
                </a:lnTo>
                <a:cubicBezTo>
                  <a:pt x="396341" y="833818"/>
                  <a:pt x="398874" y="849484"/>
                  <a:pt x="403940" y="860817"/>
                </a:cubicBezTo>
                <a:cubicBezTo>
                  <a:pt x="409007" y="872149"/>
                  <a:pt x="417206" y="880949"/>
                  <a:pt x="428539" y="887215"/>
                </a:cubicBezTo>
                <a:cubicBezTo>
                  <a:pt x="439872" y="893481"/>
                  <a:pt x="452671" y="896614"/>
                  <a:pt x="466937" y="896614"/>
                </a:cubicBezTo>
                <a:cubicBezTo>
                  <a:pt x="480936" y="896614"/>
                  <a:pt x="494235" y="893348"/>
                  <a:pt x="506834" y="886815"/>
                </a:cubicBezTo>
                <a:cubicBezTo>
                  <a:pt x="519433" y="880282"/>
                  <a:pt x="529599" y="871349"/>
                  <a:pt x="537332" y="860017"/>
                </a:cubicBezTo>
                <a:lnTo>
                  <a:pt x="537332" y="891815"/>
                </a:lnTo>
                <a:lnTo>
                  <a:pt x="589529" y="891815"/>
                </a:lnTo>
                <a:lnTo>
                  <a:pt x="589529" y="679428"/>
                </a:lnTo>
                <a:lnTo>
                  <a:pt x="533333" y="679428"/>
                </a:lnTo>
                <a:lnTo>
                  <a:pt x="533333" y="769022"/>
                </a:lnTo>
                <a:cubicBezTo>
                  <a:pt x="533333" y="799420"/>
                  <a:pt x="531933" y="818519"/>
                  <a:pt x="529133" y="826319"/>
                </a:cubicBezTo>
                <a:cubicBezTo>
                  <a:pt x="526333" y="834118"/>
                  <a:pt x="521133" y="840651"/>
                  <a:pt x="513534" y="845918"/>
                </a:cubicBezTo>
                <a:cubicBezTo>
                  <a:pt x="505934" y="851184"/>
                  <a:pt x="497335" y="853817"/>
                  <a:pt x="487735" y="853817"/>
                </a:cubicBezTo>
                <a:cubicBezTo>
                  <a:pt x="479336" y="853817"/>
                  <a:pt x="472403" y="851851"/>
                  <a:pt x="466937" y="847917"/>
                </a:cubicBezTo>
                <a:cubicBezTo>
                  <a:pt x="461470" y="843984"/>
                  <a:pt x="457704" y="838651"/>
                  <a:pt x="455637" y="831918"/>
                </a:cubicBezTo>
                <a:cubicBezTo>
                  <a:pt x="453571" y="825185"/>
                  <a:pt x="452537" y="806887"/>
                  <a:pt x="452537" y="777022"/>
                </a:cubicBezTo>
                <a:lnTo>
                  <a:pt x="452537" y="679428"/>
                </a:lnTo>
                <a:close/>
                <a:moveTo>
                  <a:pt x="1183386" y="674628"/>
                </a:moveTo>
                <a:cubicBezTo>
                  <a:pt x="1155254" y="674628"/>
                  <a:pt x="1131989" y="684594"/>
                  <a:pt x="1113590" y="704526"/>
                </a:cubicBezTo>
                <a:cubicBezTo>
                  <a:pt x="1095191" y="724458"/>
                  <a:pt x="1085992" y="752023"/>
                  <a:pt x="1085992" y="787221"/>
                </a:cubicBezTo>
                <a:cubicBezTo>
                  <a:pt x="1085992" y="816686"/>
                  <a:pt x="1092992" y="841084"/>
                  <a:pt x="1106991" y="860417"/>
                </a:cubicBezTo>
                <a:cubicBezTo>
                  <a:pt x="1124723" y="884549"/>
                  <a:pt x="1152055" y="896614"/>
                  <a:pt x="1188986" y="896614"/>
                </a:cubicBezTo>
                <a:cubicBezTo>
                  <a:pt x="1212318" y="896614"/>
                  <a:pt x="1231750" y="891248"/>
                  <a:pt x="1247282" y="880515"/>
                </a:cubicBezTo>
                <a:cubicBezTo>
                  <a:pt x="1262814" y="869783"/>
                  <a:pt x="1274180" y="854150"/>
                  <a:pt x="1281380" y="833618"/>
                </a:cubicBezTo>
                <a:lnTo>
                  <a:pt x="1225383" y="824219"/>
                </a:lnTo>
                <a:cubicBezTo>
                  <a:pt x="1222317" y="834885"/>
                  <a:pt x="1217784" y="842618"/>
                  <a:pt x="1211784" y="847417"/>
                </a:cubicBezTo>
                <a:cubicBezTo>
                  <a:pt x="1205785" y="852217"/>
                  <a:pt x="1198385" y="854617"/>
                  <a:pt x="1189586" y="854617"/>
                </a:cubicBezTo>
                <a:cubicBezTo>
                  <a:pt x="1176653" y="854617"/>
                  <a:pt x="1165854" y="849984"/>
                  <a:pt x="1157188" y="840718"/>
                </a:cubicBezTo>
                <a:cubicBezTo>
                  <a:pt x="1148521" y="831452"/>
                  <a:pt x="1143988" y="818486"/>
                  <a:pt x="1143588" y="801820"/>
                </a:cubicBezTo>
                <a:lnTo>
                  <a:pt x="1284380" y="801820"/>
                </a:lnTo>
                <a:cubicBezTo>
                  <a:pt x="1285180" y="758756"/>
                  <a:pt x="1276447" y="726792"/>
                  <a:pt x="1258181" y="705926"/>
                </a:cubicBezTo>
                <a:cubicBezTo>
                  <a:pt x="1239916" y="685061"/>
                  <a:pt x="1214984" y="674628"/>
                  <a:pt x="1183386" y="674628"/>
                </a:cubicBezTo>
                <a:close/>
                <a:moveTo>
                  <a:pt x="951186" y="674628"/>
                </a:moveTo>
                <a:cubicBezTo>
                  <a:pt x="920655" y="674628"/>
                  <a:pt x="898123" y="680894"/>
                  <a:pt x="883590" y="693427"/>
                </a:cubicBezTo>
                <a:cubicBezTo>
                  <a:pt x="869058" y="705959"/>
                  <a:pt x="861792" y="721425"/>
                  <a:pt x="861792" y="739824"/>
                </a:cubicBezTo>
                <a:cubicBezTo>
                  <a:pt x="861792" y="760223"/>
                  <a:pt x="870191" y="776155"/>
                  <a:pt x="886990" y="787621"/>
                </a:cubicBezTo>
                <a:cubicBezTo>
                  <a:pt x="899123" y="795887"/>
                  <a:pt x="927854" y="805020"/>
                  <a:pt x="973185" y="815019"/>
                </a:cubicBezTo>
                <a:cubicBezTo>
                  <a:pt x="982918" y="817286"/>
                  <a:pt x="989184" y="819752"/>
                  <a:pt x="991984" y="822419"/>
                </a:cubicBezTo>
                <a:cubicBezTo>
                  <a:pt x="994650" y="825219"/>
                  <a:pt x="995983" y="828752"/>
                  <a:pt x="995983" y="833018"/>
                </a:cubicBezTo>
                <a:cubicBezTo>
                  <a:pt x="995983" y="839285"/>
                  <a:pt x="993517" y="844284"/>
                  <a:pt x="988584" y="848017"/>
                </a:cubicBezTo>
                <a:cubicBezTo>
                  <a:pt x="981251" y="853350"/>
                  <a:pt x="970318" y="856017"/>
                  <a:pt x="955786" y="856017"/>
                </a:cubicBezTo>
                <a:cubicBezTo>
                  <a:pt x="942587" y="856017"/>
                  <a:pt x="932321" y="853184"/>
                  <a:pt x="924988" y="847517"/>
                </a:cubicBezTo>
                <a:cubicBezTo>
                  <a:pt x="917655" y="841851"/>
                  <a:pt x="912788" y="833552"/>
                  <a:pt x="910389" y="822619"/>
                </a:cubicBezTo>
                <a:lnTo>
                  <a:pt x="853992" y="831218"/>
                </a:lnTo>
                <a:cubicBezTo>
                  <a:pt x="859192" y="851351"/>
                  <a:pt x="870224" y="867283"/>
                  <a:pt x="887090" y="879016"/>
                </a:cubicBezTo>
                <a:cubicBezTo>
                  <a:pt x="903956" y="890748"/>
                  <a:pt x="926854" y="896614"/>
                  <a:pt x="955786" y="896614"/>
                </a:cubicBezTo>
                <a:cubicBezTo>
                  <a:pt x="987651" y="896614"/>
                  <a:pt x="1011716" y="889615"/>
                  <a:pt x="1027981" y="875616"/>
                </a:cubicBezTo>
                <a:cubicBezTo>
                  <a:pt x="1044247" y="861617"/>
                  <a:pt x="1052380" y="844884"/>
                  <a:pt x="1052380" y="825419"/>
                </a:cubicBezTo>
                <a:cubicBezTo>
                  <a:pt x="1052380" y="807553"/>
                  <a:pt x="1046514" y="793621"/>
                  <a:pt x="1034781" y="783621"/>
                </a:cubicBezTo>
                <a:cubicBezTo>
                  <a:pt x="1022915" y="773755"/>
                  <a:pt x="1002016" y="765422"/>
                  <a:pt x="972085" y="758623"/>
                </a:cubicBezTo>
                <a:cubicBezTo>
                  <a:pt x="942153" y="751823"/>
                  <a:pt x="924654" y="746557"/>
                  <a:pt x="919588" y="742824"/>
                </a:cubicBezTo>
                <a:cubicBezTo>
                  <a:pt x="915855" y="740024"/>
                  <a:pt x="913988" y="736624"/>
                  <a:pt x="913988" y="732624"/>
                </a:cubicBezTo>
                <a:cubicBezTo>
                  <a:pt x="913988" y="727958"/>
                  <a:pt x="916122" y="724158"/>
                  <a:pt x="920388" y="721225"/>
                </a:cubicBezTo>
                <a:cubicBezTo>
                  <a:pt x="926788" y="717092"/>
                  <a:pt x="937387" y="715026"/>
                  <a:pt x="952186" y="715026"/>
                </a:cubicBezTo>
                <a:cubicBezTo>
                  <a:pt x="963919" y="715026"/>
                  <a:pt x="972951" y="717225"/>
                  <a:pt x="979284" y="721625"/>
                </a:cubicBezTo>
                <a:cubicBezTo>
                  <a:pt x="985617" y="726025"/>
                  <a:pt x="989917" y="732358"/>
                  <a:pt x="992184" y="740624"/>
                </a:cubicBezTo>
                <a:lnTo>
                  <a:pt x="1045180" y="730825"/>
                </a:lnTo>
                <a:cubicBezTo>
                  <a:pt x="1039847" y="712292"/>
                  <a:pt x="1030115" y="698293"/>
                  <a:pt x="1015982" y="688827"/>
                </a:cubicBezTo>
                <a:cubicBezTo>
                  <a:pt x="1001850" y="679361"/>
                  <a:pt x="980251" y="674628"/>
                  <a:pt x="951186" y="674628"/>
                </a:cubicBezTo>
                <a:close/>
                <a:moveTo>
                  <a:pt x="722586" y="674628"/>
                </a:moveTo>
                <a:cubicBezTo>
                  <a:pt x="692055" y="674628"/>
                  <a:pt x="669523" y="680894"/>
                  <a:pt x="654990" y="693427"/>
                </a:cubicBezTo>
                <a:cubicBezTo>
                  <a:pt x="640458" y="705959"/>
                  <a:pt x="633192" y="721425"/>
                  <a:pt x="633192" y="739824"/>
                </a:cubicBezTo>
                <a:cubicBezTo>
                  <a:pt x="633192" y="760223"/>
                  <a:pt x="641591" y="776155"/>
                  <a:pt x="658390" y="787621"/>
                </a:cubicBezTo>
                <a:cubicBezTo>
                  <a:pt x="670523" y="795887"/>
                  <a:pt x="699254" y="805020"/>
                  <a:pt x="744585" y="815019"/>
                </a:cubicBezTo>
                <a:cubicBezTo>
                  <a:pt x="754318" y="817286"/>
                  <a:pt x="760584" y="819752"/>
                  <a:pt x="763384" y="822419"/>
                </a:cubicBezTo>
                <a:cubicBezTo>
                  <a:pt x="766050" y="825219"/>
                  <a:pt x="767383" y="828752"/>
                  <a:pt x="767383" y="833018"/>
                </a:cubicBezTo>
                <a:cubicBezTo>
                  <a:pt x="767383" y="839285"/>
                  <a:pt x="764917" y="844284"/>
                  <a:pt x="759984" y="848017"/>
                </a:cubicBezTo>
                <a:cubicBezTo>
                  <a:pt x="752651" y="853350"/>
                  <a:pt x="741718" y="856017"/>
                  <a:pt x="727186" y="856017"/>
                </a:cubicBezTo>
                <a:cubicBezTo>
                  <a:pt x="713987" y="856017"/>
                  <a:pt x="703721" y="853184"/>
                  <a:pt x="696388" y="847517"/>
                </a:cubicBezTo>
                <a:cubicBezTo>
                  <a:pt x="689055" y="841851"/>
                  <a:pt x="684188" y="833552"/>
                  <a:pt x="681789" y="822619"/>
                </a:cubicBezTo>
                <a:lnTo>
                  <a:pt x="625392" y="831218"/>
                </a:lnTo>
                <a:cubicBezTo>
                  <a:pt x="630592" y="851351"/>
                  <a:pt x="641624" y="867283"/>
                  <a:pt x="658490" y="879016"/>
                </a:cubicBezTo>
                <a:cubicBezTo>
                  <a:pt x="675356" y="890748"/>
                  <a:pt x="698254" y="896614"/>
                  <a:pt x="727186" y="896614"/>
                </a:cubicBezTo>
                <a:cubicBezTo>
                  <a:pt x="759051" y="896614"/>
                  <a:pt x="783116" y="889615"/>
                  <a:pt x="799381" y="875616"/>
                </a:cubicBezTo>
                <a:cubicBezTo>
                  <a:pt x="815647" y="861617"/>
                  <a:pt x="823780" y="844884"/>
                  <a:pt x="823780" y="825419"/>
                </a:cubicBezTo>
                <a:cubicBezTo>
                  <a:pt x="823780" y="807553"/>
                  <a:pt x="817914" y="793621"/>
                  <a:pt x="806181" y="783621"/>
                </a:cubicBezTo>
                <a:cubicBezTo>
                  <a:pt x="794315" y="773755"/>
                  <a:pt x="773416" y="765422"/>
                  <a:pt x="743485" y="758623"/>
                </a:cubicBezTo>
                <a:cubicBezTo>
                  <a:pt x="713553" y="751823"/>
                  <a:pt x="696054" y="746557"/>
                  <a:pt x="690988" y="742824"/>
                </a:cubicBezTo>
                <a:cubicBezTo>
                  <a:pt x="687255" y="740024"/>
                  <a:pt x="685388" y="736624"/>
                  <a:pt x="685388" y="732624"/>
                </a:cubicBezTo>
                <a:cubicBezTo>
                  <a:pt x="685388" y="727958"/>
                  <a:pt x="687522" y="724158"/>
                  <a:pt x="691788" y="721225"/>
                </a:cubicBezTo>
                <a:cubicBezTo>
                  <a:pt x="698188" y="717092"/>
                  <a:pt x="708787" y="715026"/>
                  <a:pt x="723586" y="715026"/>
                </a:cubicBezTo>
                <a:cubicBezTo>
                  <a:pt x="735319" y="715026"/>
                  <a:pt x="744351" y="717225"/>
                  <a:pt x="750684" y="721625"/>
                </a:cubicBezTo>
                <a:cubicBezTo>
                  <a:pt x="757017" y="726025"/>
                  <a:pt x="761317" y="732358"/>
                  <a:pt x="763584" y="740624"/>
                </a:cubicBezTo>
                <a:lnTo>
                  <a:pt x="816580" y="730825"/>
                </a:lnTo>
                <a:cubicBezTo>
                  <a:pt x="811247" y="712292"/>
                  <a:pt x="801515" y="698293"/>
                  <a:pt x="787382" y="688827"/>
                </a:cubicBezTo>
                <a:cubicBezTo>
                  <a:pt x="773250" y="679361"/>
                  <a:pt x="751651" y="674628"/>
                  <a:pt x="722586" y="674628"/>
                </a:cubicBezTo>
                <a:close/>
                <a:moveTo>
                  <a:pt x="224310" y="593633"/>
                </a:moveTo>
                <a:cubicBezTo>
                  <a:pt x="201778" y="593633"/>
                  <a:pt x="182545" y="597033"/>
                  <a:pt x="166613" y="603832"/>
                </a:cubicBezTo>
                <a:cubicBezTo>
                  <a:pt x="150681" y="610632"/>
                  <a:pt x="138481" y="620531"/>
                  <a:pt x="130015" y="633531"/>
                </a:cubicBezTo>
                <a:cubicBezTo>
                  <a:pt x="121549" y="646530"/>
                  <a:pt x="117316" y="660496"/>
                  <a:pt x="117316" y="675428"/>
                </a:cubicBezTo>
                <a:cubicBezTo>
                  <a:pt x="117316" y="698627"/>
                  <a:pt x="126316" y="718292"/>
                  <a:pt x="144314" y="734424"/>
                </a:cubicBezTo>
                <a:cubicBezTo>
                  <a:pt x="157114" y="745890"/>
                  <a:pt x="179379" y="755556"/>
                  <a:pt x="211110" y="763423"/>
                </a:cubicBezTo>
                <a:cubicBezTo>
                  <a:pt x="235776" y="769556"/>
                  <a:pt x="251575" y="773822"/>
                  <a:pt x="258507" y="776222"/>
                </a:cubicBezTo>
                <a:cubicBezTo>
                  <a:pt x="268640" y="779822"/>
                  <a:pt x="275740" y="784055"/>
                  <a:pt x="279806" y="788921"/>
                </a:cubicBezTo>
                <a:cubicBezTo>
                  <a:pt x="283873" y="793787"/>
                  <a:pt x="285906" y="799687"/>
                  <a:pt x="285906" y="806620"/>
                </a:cubicBezTo>
                <a:cubicBezTo>
                  <a:pt x="285906" y="817419"/>
                  <a:pt x="281073" y="826852"/>
                  <a:pt x="271407" y="834918"/>
                </a:cubicBezTo>
                <a:cubicBezTo>
                  <a:pt x="261741" y="842984"/>
                  <a:pt x="247375" y="847017"/>
                  <a:pt x="228309" y="847017"/>
                </a:cubicBezTo>
                <a:cubicBezTo>
                  <a:pt x="210310" y="847017"/>
                  <a:pt x="196011" y="842484"/>
                  <a:pt x="185412" y="833418"/>
                </a:cubicBezTo>
                <a:cubicBezTo>
                  <a:pt x="174813" y="824352"/>
                  <a:pt x="167780" y="810153"/>
                  <a:pt x="164313" y="790821"/>
                </a:cubicBezTo>
                <a:lnTo>
                  <a:pt x="106717" y="796421"/>
                </a:lnTo>
                <a:cubicBezTo>
                  <a:pt x="110583" y="829219"/>
                  <a:pt x="122449" y="854184"/>
                  <a:pt x="142315" y="871316"/>
                </a:cubicBezTo>
                <a:cubicBezTo>
                  <a:pt x="162180" y="888448"/>
                  <a:pt x="190645" y="897014"/>
                  <a:pt x="227709" y="897014"/>
                </a:cubicBezTo>
                <a:cubicBezTo>
                  <a:pt x="253174" y="897014"/>
                  <a:pt x="274440" y="893448"/>
                  <a:pt x="291505" y="886315"/>
                </a:cubicBezTo>
                <a:cubicBezTo>
                  <a:pt x="308571" y="879182"/>
                  <a:pt x="321770" y="868283"/>
                  <a:pt x="331103" y="853617"/>
                </a:cubicBezTo>
                <a:cubicBezTo>
                  <a:pt x="340436" y="838951"/>
                  <a:pt x="345102" y="823219"/>
                  <a:pt x="345102" y="806420"/>
                </a:cubicBezTo>
                <a:cubicBezTo>
                  <a:pt x="345102" y="787888"/>
                  <a:pt x="341202" y="772322"/>
                  <a:pt x="333403" y="759723"/>
                </a:cubicBezTo>
                <a:cubicBezTo>
                  <a:pt x="325603" y="747124"/>
                  <a:pt x="314804" y="737191"/>
                  <a:pt x="301005" y="729925"/>
                </a:cubicBezTo>
                <a:cubicBezTo>
                  <a:pt x="287206" y="722658"/>
                  <a:pt x="265907" y="715626"/>
                  <a:pt x="237109" y="708826"/>
                </a:cubicBezTo>
                <a:cubicBezTo>
                  <a:pt x="208311" y="702026"/>
                  <a:pt x="190178" y="695493"/>
                  <a:pt x="182712" y="689227"/>
                </a:cubicBezTo>
                <a:cubicBezTo>
                  <a:pt x="176846" y="684294"/>
                  <a:pt x="173913" y="678361"/>
                  <a:pt x="173913" y="671428"/>
                </a:cubicBezTo>
                <a:cubicBezTo>
                  <a:pt x="173913" y="663829"/>
                  <a:pt x="177046" y="657762"/>
                  <a:pt x="183312" y="653229"/>
                </a:cubicBezTo>
                <a:cubicBezTo>
                  <a:pt x="193045" y="646163"/>
                  <a:pt x="206511" y="642630"/>
                  <a:pt x="223710" y="642630"/>
                </a:cubicBezTo>
                <a:cubicBezTo>
                  <a:pt x="240375" y="642630"/>
                  <a:pt x="252874" y="645930"/>
                  <a:pt x="261207" y="652529"/>
                </a:cubicBezTo>
                <a:cubicBezTo>
                  <a:pt x="269540" y="659129"/>
                  <a:pt x="274973" y="669962"/>
                  <a:pt x="277506" y="685027"/>
                </a:cubicBezTo>
                <a:lnTo>
                  <a:pt x="336703" y="682428"/>
                </a:lnTo>
                <a:cubicBezTo>
                  <a:pt x="335769" y="655496"/>
                  <a:pt x="326003" y="633964"/>
                  <a:pt x="307405" y="617831"/>
                </a:cubicBezTo>
                <a:cubicBezTo>
                  <a:pt x="288806" y="601699"/>
                  <a:pt x="261107" y="593633"/>
                  <a:pt x="224310" y="593633"/>
                </a:cubicBezTo>
                <a:close/>
                <a:moveTo>
                  <a:pt x="793842" y="0"/>
                </a:moveTo>
                <a:cubicBezTo>
                  <a:pt x="1232269" y="0"/>
                  <a:pt x="1587684" y="329113"/>
                  <a:pt x="1587684" y="735095"/>
                </a:cubicBezTo>
                <a:cubicBezTo>
                  <a:pt x="1587684" y="1141077"/>
                  <a:pt x="1232269" y="1470190"/>
                  <a:pt x="793842" y="1470190"/>
                </a:cubicBezTo>
                <a:cubicBezTo>
                  <a:pt x="355415" y="1470190"/>
                  <a:pt x="0" y="1141077"/>
                  <a:pt x="0" y="735095"/>
                </a:cubicBezTo>
                <a:cubicBezTo>
                  <a:pt x="0" y="329113"/>
                  <a:pt x="355415" y="0"/>
                  <a:pt x="793842" y="0"/>
                </a:cubicBezTo>
                <a:close/>
              </a:path>
            </a:pathLst>
          </a:custGeom>
          <a:ln w="190500" cap="rnd">
            <a:noFill/>
            <a:prstDash val="solid"/>
          </a:ln>
          <a:effectLst>
            <a:outerShdw sx="1000" sy="1000" algn="bl" rotWithShape="0">
              <a:srgbClr val="000000"/>
            </a:outerShdw>
          </a:effectLst>
          <a:extLst>
            <a:ext uri="{909E8E84-426E-40DD-AFC4-6F175D3DCCD1}">
              <a14:hiddenFill xmlns:a14="http://schemas.microsoft.com/office/drawing/2010/main">
                <a:solidFill>
                  <a:srgbClr val="FFFFFF"/>
                </a:solidFill>
              </a14:hiddenFill>
            </a:ext>
          </a:extLst>
        </p:spPr>
      </p:pic>
      <p:pic>
        <p:nvPicPr>
          <p:cNvPr id="51" name="Picture 50">
            <a:extLst>
              <a:ext uri="{FF2B5EF4-FFF2-40B4-BE49-F238E27FC236}">
                <a16:creationId xmlns:a16="http://schemas.microsoft.com/office/drawing/2014/main" id="{20CECEB4-F33C-FB74-A233-B34FD9B20DA5}"/>
              </a:ext>
            </a:extLst>
          </p:cNvPr>
          <p:cNvPicPr>
            <a:picLocks noChangeAspect="1"/>
          </p:cNvPicPr>
          <p:nvPr/>
        </p:nvPicPr>
        <p:blipFill>
          <a:blip r:embed="rId18" cstate="email">
            <a:alphaModFix/>
            <a:duotone>
              <a:schemeClr val="bg2">
                <a:shade val="45000"/>
                <a:satMod val="135000"/>
              </a:schemeClr>
              <a:prstClr val="white"/>
            </a:duotone>
            <a:extLst>
              <a:ext uri="{28A0092B-C50C-407E-A947-70E740481C1C}">
                <a14:useLocalDpi xmlns:a14="http://schemas.microsoft.com/office/drawing/2010/main"/>
              </a:ext>
              <a:ext uri="{837473B0-CC2E-450A-ABE3-18F120FF3D39}">
                <a1611:picAttrSrcUrl xmlns:a1611="http://schemas.microsoft.com/office/drawing/2016/11/main" r:id="rId19"/>
              </a:ext>
            </a:extLst>
          </a:blip>
          <a:srcRect/>
          <a:stretch/>
        </p:blipFill>
        <p:spPr>
          <a:xfrm>
            <a:off x="141113" y="3508358"/>
            <a:ext cx="1060374" cy="1020313"/>
          </a:xfrm>
          <a:custGeom>
            <a:avLst/>
            <a:gdLst/>
            <a:ahLst/>
            <a:cxnLst/>
            <a:rect l="l" t="t" r="r" b="b"/>
            <a:pathLst>
              <a:path w="1475716" h="1419962">
                <a:moveTo>
                  <a:pt x="1041060" y="576731"/>
                </a:moveTo>
                <a:lnTo>
                  <a:pt x="1041060" y="869913"/>
                </a:lnTo>
                <a:lnTo>
                  <a:pt x="1264047" y="869913"/>
                </a:lnTo>
                <a:lnTo>
                  <a:pt x="1264047" y="820516"/>
                </a:lnTo>
                <a:lnTo>
                  <a:pt x="1100257" y="820516"/>
                </a:lnTo>
                <a:lnTo>
                  <a:pt x="1100257" y="740721"/>
                </a:lnTo>
                <a:lnTo>
                  <a:pt x="1247448" y="740721"/>
                </a:lnTo>
                <a:lnTo>
                  <a:pt x="1247448" y="691324"/>
                </a:lnTo>
                <a:lnTo>
                  <a:pt x="1100257" y="691324"/>
                </a:lnTo>
                <a:lnTo>
                  <a:pt x="1100257" y="626328"/>
                </a:lnTo>
                <a:lnTo>
                  <a:pt x="1258447" y="626328"/>
                </a:lnTo>
                <a:lnTo>
                  <a:pt x="1258447" y="576731"/>
                </a:lnTo>
                <a:close/>
                <a:moveTo>
                  <a:pt x="764835" y="576731"/>
                </a:moveTo>
                <a:lnTo>
                  <a:pt x="764835" y="869913"/>
                </a:lnTo>
                <a:lnTo>
                  <a:pt x="987822" y="869913"/>
                </a:lnTo>
                <a:lnTo>
                  <a:pt x="987822" y="820516"/>
                </a:lnTo>
                <a:lnTo>
                  <a:pt x="824032" y="820516"/>
                </a:lnTo>
                <a:lnTo>
                  <a:pt x="824032" y="740721"/>
                </a:lnTo>
                <a:lnTo>
                  <a:pt x="971223" y="740721"/>
                </a:lnTo>
                <a:lnTo>
                  <a:pt x="971223" y="691324"/>
                </a:lnTo>
                <a:lnTo>
                  <a:pt x="824032" y="691324"/>
                </a:lnTo>
                <a:lnTo>
                  <a:pt x="824032" y="626328"/>
                </a:lnTo>
                <a:lnTo>
                  <a:pt x="982222" y="626328"/>
                </a:lnTo>
                <a:lnTo>
                  <a:pt x="982222" y="576731"/>
                </a:lnTo>
                <a:close/>
                <a:moveTo>
                  <a:pt x="470160" y="576731"/>
                </a:moveTo>
                <a:lnTo>
                  <a:pt x="470160" y="869913"/>
                </a:lnTo>
                <a:lnTo>
                  <a:pt x="525157" y="869913"/>
                </a:lnTo>
                <a:lnTo>
                  <a:pt x="525157" y="678725"/>
                </a:lnTo>
                <a:lnTo>
                  <a:pt x="643350" y="869913"/>
                </a:lnTo>
                <a:lnTo>
                  <a:pt x="702746" y="869913"/>
                </a:lnTo>
                <a:lnTo>
                  <a:pt x="702746" y="576731"/>
                </a:lnTo>
                <a:lnTo>
                  <a:pt x="647749" y="576731"/>
                </a:lnTo>
                <a:lnTo>
                  <a:pt x="647749" y="772519"/>
                </a:lnTo>
                <a:lnTo>
                  <a:pt x="527757" y="576731"/>
                </a:lnTo>
                <a:close/>
                <a:moveTo>
                  <a:pt x="295929" y="571731"/>
                </a:moveTo>
                <a:cubicBezTo>
                  <a:pt x="273397" y="571731"/>
                  <a:pt x="254165" y="575131"/>
                  <a:pt x="238233" y="581931"/>
                </a:cubicBezTo>
                <a:cubicBezTo>
                  <a:pt x="222300" y="588730"/>
                  <a:pt x="210101" y="598630"/>
                  <a:pt x="201635" y="611629"/>
                </a:cubicBezTo>
                <a:cubicBezTo>
                  <a:pt x="193169" y="624628"/>
                  <a:pt x="188935" y="638594"/>
                  <a:pt x="188935" y="653526"/>
                </a:cubicBezTo>
                <a:cubicBezTo>
                  <a:pt x="188935" y="676725"/>
                  <a:pt x="197935" y="696391"/>
                  <a:pt x="215934" y="712523"/>
                </a:cubicBezTo>
                <a:cubicBezTo>
                  <a:pt x="228733" y="723989"/>
                  <a:pt x="250998" y="733655"/>
                  <a:pt x="282730" y="741521"/>
                </a:cubicBezTo>
                <a:cubicBezTo>
                  <a:pt x="307395" y="747654"/>
                  <a:pt x="323194" y="751920"/>
                  <a:pt x="330127" y="754320"/>
                </a:cubicBezTo>
                <a:cubicBezTo>
                  <a:pt x="340260" y="757920"/>
                  <a:pt x="347359" y="762153"/>
                  <a:pt x="351426" y="767020"/>
                </a:cubicBezTo>
                <a:cubicBezTo>
                  <a:pt x="355492" y="771886"/>
                  <a:pt x="357525" y="777786"/>
                  <a:pt x="357525" y="784718"/>
                </a:cubicBezTo>
                <a:cubicBezTo>
                  <a:pt x="357525" y="795518"/>
                  <a:pt x="352692" y="804951"/>
                  <a:pt x="343026" y="813017"/>
                </a:cubicBezTo>
                <a:cubicBezTo>
                  <a:pt x="333360" y="821083"/>
                  <a:pt x="318994" y="825116"/>
                  <a:pt x="299929" y="825116"/>
                </a:cubicBezTo>
                <a:cubicBezTo>
                  <a:pt x="281930" y="825116"/>
                  <a:pt x="267631" y="820583"/>
                  <a:pt x="257031" y="811517"/>
                </a:cubicBezTo>
                <a:cubicBezTo>
                  <a:pt x="246432" y="802451"/>
                  <a:pt x="239399" y="788252"/>
                  <a:pt x="235933" y="768919"/>
                </a:cubicBezTo>
                <a:lnTo>
                  <a:pt x="178336" y="774519"/>
                </a:lnTo>
                <a:cubicBezTo>
                  <a:pt x="182203" y="807317"/>
                  <a:pt x="194069" y="832282"/>
                  <a:pt x="213934" y="849414"/>
                </a:cubicBezTo>
                <a:cubicBezTo>
                  <a:pt x="233799" y="866547"/>
                  <a:pt x="262264" y="875113"/>
                  <a:pt x="299329" y="875113"/>
                </a:cubicBezTo>
                <a:cubicBezTo>
                  <a:pt x="324794" y="875113"/>
                  <a:pt x="346059" y="871546"/>
                  <a:pt x="363125" y="864414"/>
                </a:cubicBezTo>
                <a:cubicBezTo>
                  <a:pt x="380190" y="857281"/>
                  <a:pt x="393390" y="846381"/>
                  <a:pt x="402722" y="831716"/>
                </a:cubicBezTo>
                <a:cubicBezTo>
                  <a:pt x="412055" y="817050"/>
                  <a:pt x="416722" y="801317"/>
                  <a:pt x="416722" y="784518"/>
                </a:cubicBezTo>
                <a:cubicBezTo>
                  <a:pt x="416722" y="765986"/>
                  <a:pt x="412822" y="750421"/>
                  <a:pt x="405022" y="737821"/>
                </a:cubicBezTo>
                <a:cubicBezTo>
                  <a:pt x="397223" y="725222"/>
                  <a:pt x="386423" y="715289"/>
                  <a:pt x="372624" y="708023"/>
                </a:cubicBezTo>
                <a:cubicBezTo>
                  <a:pt x="358825" y="700757"/>
                  <a:pt x="337526" y="693724"/>
                  <a:pt x="308728" y="686924"/>
                </a:cubicBezTo>
                <a:cubicBezTo>
                  <a:pt x="279930" y="680125"/>
                  <a:pt x="261798" y="673592"/>
                  <a:pt x="254332" y="667326"/>
                </a:cubicBezTo>
                <a:cubicBezTo>
                  <a:pt x="248465" y="662393"/>
                  <a:pt x="245532" y="656460"/>
                  <a:pt x="245532" y="649527"/>
                </a:cubicBezTo>
                <a:cubicBezTo>
                  <a:pt x="245532" y="641927"/>
                  <a:pt x="248665" y="635861"/>
                  <a:pt x="254931" y="631328"/>
                </a:cubicBezTo>
                <a:cubicBezTo>
                  <a:pt x="264664" y="624262"/>
                  <a:pt x="278130" y="620728"/>
                  <a:pt x="295329" y="620728"/>
                </a:cubicBezTo>
                <a:cubicBezTo>
                  <a:pt x="311995" y="620728"/>
                  <a:pt x="324494" y="624028"/>
                  <a:pt x="332827" y="630628"/>
                </a:cubicBezTo>
                <a:cubicBezTo>
                  <a:pt x="341160" y="637227"/>
                  <a:pt x="346593" y="648060"/>
                  <a:pt x="349126" y="663126"/>
                </a:cubicBezTo>
                <a:lnTo>
                  <a:pt x="408322" y="660526"/>
                </a:lnTo>
                <a:cubicBezTo>
                  <a:pt x="407389" y="633594"/>
                  <a:pt x="397623" y="612062"/>
                  <a:pt x="379024" y="595930"/>
                </a:cubicBezTo>
                <a:cubicBezTo>
                  <a:pt x="360425" y="579798"/>
                  <a:pt x="332727" y="571731"/>
                  <a:pt x="295929" y="571731"/>
                </a:cubicBezTo>
                <a:close/>
                <a:moveTo>
                  <a:pt x="737858" y="0"/>
                </a:moveTo>
                <a:cubicBezTo>
                  <a:pt x="1145366" y="0"/>
                  <a:pt x="1475716" y="317869"/>
                  <a:pt x="1475716" y="709981"/>
                </a:cubicBezTo>
                <a:cubicBezTo>
                  <a:pt x="1475716" y="1102093"/>
                  <a:pt x="1145366" y="1419962"/>
                  <a:pt x="737858" y="1419962"/>
                </a:cubicBezTo>
                <a:cubicBezTo>
                  <a:pt x="330350" y="1419962"/>
                  <a:pt x="0" y="1102093"/>
                  <a:pt x="0" y="709981"/>
                </a:cubicBezTo>
                <a:cubicBezTo>
                  <a:pt x="0" y="317869"/>
                  <a:pt x="330350" y="0"/>
                  <a:pt x="737858" y="0"/>
                </a:cubicBezTo>
                <a:close/>
              </a:path>
            </a:pathLst>
          </a:custGeom>
        </p:spPr>
      </p:pic>
      <p:pic>
        <p:nvPicPr>
          <p:cNvPr id="53" name="Picture 52">
            <a:extLst>
              <a:ext uri="{FF2B5EF4-FFF2-40B4-BE49-F238E27FC236}">
                <a16:creationId xmlns:a16="http://schemas.microsoft.com/office/drawing/2014/main" id="{4C45C242-B350-854F-F9C9-559DC67B4101}"/>
              </a:ext>
            </a:extLst>
          </p:cNvPr>
          <p:cNvPicPr>
            <a:picLocks noChangeAspect="1"/>
          </p:cNvPicPr>
          <p:nvPr/>
        </p:nvPicPr>
        <p:blipFill>
          <a:blip r:embed="rId22" cstate="email">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a:xfrm>
            <a:off x="141113" y="176449"/>
            <a:ext cx="1096368" cy="1048554"/>
          </a:xfrm>
          <a:custGeom>
            <a:avLst/>
            <a:gdLst/>
            <a:ahLst/>
            <a:cxnLst/>
            <a:rect l="l" t="t" r="r" b="b"/>
            <a:pathLst>
              <a:path w="1525808" h="1459266">
                <a:moveTo>
                  <a:pt x="677955" y="762168"/>
                </a:moveTo>
                <a:lnTo>
                  <a:pt x="735152" y="832763"/>
                </a:lnTo>
                <a:cubicBezTo>
                  <a:pt x="725552" y="840763"/>
                  <a:pt x="716686" y="846496"/>
                  <a:pt x="708553" y="849962"/>
                </a:cubicBezTo>
                <a:cubicBezTo>
                  <a:pt x="700420" y="853429"/>
                  <a:pt x="691954" y="855162"/>
                  <a:pt x="683155" y="855162"/>
                </a:cubicBezTo>
                <a:cubicBezTo>
                  <a:pt x="669822" y="855162"/>
                  <a:pt x="659190" y="851329"/>
                  <a:pt x="651257" y="843663"/>
                </a:cubicBezTo>
                <a:cubicBezTo>
                  <a:pt x="643324" y="835997"/>
                  <a:pt x="639357" y="826097"/>
                  <a:pt x="639357" y="813965"/>
                </a:cubicBezTo>
                <a:cubicBezTo>
                  <a:pt x="639357" y="804365"/>
                  <a:pt x="642557" y="794966"/>
                  <a:pt x="648957" y="785766"/>
                </a:cubicBezTo>
                <a:cubicBezTo>
                  <a:pt x="655356" y="776567"/>
                  <a:pt x="665023" y="768701"/>
                  <a:pt x="677955" y="762168"/>
                </a:cubicBezTo>
                <a:close/>
                <a:moveTo>
                  <a:pt x="701954" y="637775"/>
                </a:moveTo>
                <a:cubicBezTo>
                  <a:pt x="711153" y="637775"/>
                  <a:pt x="718453" y="640309"/>
                  <a:pt x="723852" y="645375"/>
                </a:cubicBezTo>
                <a:cubicBezTo>
                  <a:pt x="729252" y="650441"/>
                  <a:pt x="731952" y="656574"/>
                  <a:pt x="731952" y="663774"/>
                </a:cubicBezTo>
                <a:cubicBezTo>
                  <a:pt x="731952" y="672307"/>
                  <a:pt x="726352" y="680906"/>
                  <a:pt x="715153" y="689572"/>
                </a:cubicBezTo>
                <a:lnTo>
                  <a:pt x="699954" y="701171"/>
                </a:lnTo>
                <a:lnTo>
                  <a:pt x="686155" y="685172"/>
                </a:lnTo>
                <a:cubicBezTo>
                  <a:pt x="677622" y="675306"/>
                  <a:pt x="673355" y="666907"/>
                  <a:pt x="673355" y="659974"/>
                </a:cubicBezTo>
                <a:cubicBezTo>
                  <a:pt x="673355" y="654108"/>
                  <a:pt x="675889" y="648941"/>
                  <a:pt x="680955" y="644475"/>
                </a:cubicBezTo>
                <a:cubicBezTo>
                  <a:pt x="686021" y="640009"/>
                  <a:pt x="693021" y="637775"/>
                  <a:pt x="701954" y="637775"/>
                </a:cubicBezTo>
                <a:close/>
                <a:moveTo>
                  <a:pt x="860437" y="603177"/>
                </a:moveTo>
                <a:lnTo>
                  <a:pt x="930433" y="896360"/>
                </a:lnTo>
                <a:lnTo>
                  <a:pt x="994629" y="896360"/>
                </a:lnTo>
                <a:lnTo>
                  <a:pt x="1052825" y="677173"/>
                </a:lnTo>
                <a:lnTo>
                  <a:pt x="1111222" y="896360"/>
                </a:lnTo>
                <a:lnTo>
                  <a:pt x="1174018" y="896360"/>
                </a:lnTo>
                <a:lnTo>
                  <a:pt x="1245214" y="603177"/>
                </a:lnTo>
                <a:lnTo>
                  <a:pt x="1185617" y="603177"/>
                </a:lnTo>
                <a:lnTo>
                  <a:pt x="1140620" y="807965"/>
                </a:lnTo>
                <a:lnTo>
                  <a:pt x="1089223" y="603177"/>
                </a:lnTo>
                <a:lnTo>
                  <a:pt x="1018827" y="603177"/>
                </a:lnTo>
                <a:lnTo>
                  <a:pt x="965231" y="804565"/>
                </a:lnTo>
                <a:lnTo>
                  <a:pt x="921033" y="603177"/>
                </a:lnTo>
                <a:close/>
                <a:moveTo>
                  <a:pt x="298885" y="603177"/>
                </a:moveTo>
                <a:lnTo>
                  <a:pt x="298885" y="896360"/>
                </a:lnTo>
                <a:lnTo>
                  <a:pt x="353882" y="896360"/>
                </a:lnTo>
                <a:lnTo>
                  <a:pt x="353882" y="705171"/>
                </a:lnTo>
                <a:lnTo>
                  <a:pt x="472075" y="896360"/>
                </a:lnTo>
                <a:lnTo>
                  <a:pt x="531471" y="896360"/>
                </a:lnTo>
                <a:lnTo>
                  <a:pt x="531471" y="603177"/>
                </a:lnTo>
                <a:lnTo>
                  <a:pt x="476474" y="603177"/>
                </a:lnTo>
                <a:lnTo>
                  <a:pt x="476474" y="798965"/>
                </a:lnTo>
                <a:lnTo>
                  <a:pt x="356482" y="603177"/>
                </a:lnTo>
                <a:close/>
                <a:moveTo>
                  <a:pt x="700554" y="598178"/>
                </a:moveTo>
                <a:cubicBezTo>
                  <a:pt x="674289" y="598178"/>
                  <a:pt x="654056" y="604344"/>
                  <a:pt x="639857" y="616677"/>
                </a:cubicBezTo>
                <a:cubicBezTo>
                  <a:pt x="625658" y="629009"/>
                  <a:pt x="618559" y="644042"/>
                  <a:pt x="618559" y="661774"/>
                </a:cubicBezTo>
                <a:cubicBezTo>
                  <a:pt x="618559" y="671373"/>
                  <a:pt x="621092" y="681539"/>
                  <a:pt x="626158" y="692272"/>
                </a:cubicBezTo>
                <a:cubicBezTo>
                  <a:pt x="631225" y="703005"/>
                  <a:pt x="638757" y="714304"/>
                  <a:pt x="648757" y="726170"/>
                </a:cubicBezTo>
                <a:cubicBezTo>
                  <a:pt x="626492" y="737236"/>
                  <a:pt x="609759" y="750268"/>
                  <a:pt x="598560" y="765268"/>
                </a:cubicBezTo>
                <a:cubicBezTo>
                  <a:pt x="587361" y="780267"/>
                  <a:pt x="581761" y="797166"/>
                  <a:pt x="581761" y="815964"/>
                </a:cubicBezTo>
                <a:cubicBezTo>
                  <a:pt x="581761" y="836630"/>
                  <a:pt x="588894" y="854895"/>
                  <a:pt x="603160" y="870761"/>
                </a:cubicBezTo>
                <a:cubicBezTo>
                  <a:pt x="621559" y="891293"/>
                  <a:pt x="649023" y="901559"/>
                  <a:pt x="685555" y="901559"/>
                </a:cubicBezTo>
                <a:cubicBezTo>
                  <a:pt x="703953" y="901559"/>
                  <a:pt x="719819" y="899026"/>
                  <a:pt x="733152" y="893960"/>
                </a:cubicBezTo>
                <a:cubicBezTo>
                  <a:pt x="746484" y="888893"/>
                  <a:pt x="759083" y="881027"/>
                  <a:pt x="770949" y="870361"/>
                </a:cubicBezTo>
                <a:cubicBezTo>
                  <a:pt x="786282" y="884627"/>
                  <a:pt x="802281" y="895826"/>
                  <a:pt x="818946" y="903959"/>
                </a:cubicBezTo>
                <a:lnTo>
                  <a:pt x="852944" y="860562"/>
                </a:lnTo>
                <a:cubicBezTo>
                  <a:pt x="848278" y="858295"/>
                  <a:pt x="840978" y="853662"/>
                  <a:pt x="831046" y="846663"/>
                </a:cubicBezTo>
                <a:cubicBezTo>
                  <a:pt x="821113" y="839663"/>
                  <a:pt x="813013" y="833230"/>
                  <a:pt x="806747" y="827364"/>
                </a:cubicBezTo>
                <a:cubicBezTo>
                  <a:pt x="811014" y="821764"/>
                  <a:pt x="815013" y="814798"/>
                  <a:pt x="818746" y="806465"/>
                </a:cubicBezTo>
                <a:cubicBezTo>
                  <a:pt x="822479" y="798132"/>
                  <a:pt x="826879" y="784966"/>
                  <a:pt x="831946" y="766967"/>
                </a:cubicBezTo>
                <a:lnTo>
                  <a:pt x="781149" y="755368"/>
                </a:lnTo>
                <a:cubicBezTo>
                  <a:pt x="777682" y="769101"/>
                  <a:pt x="773549" y="780233"/>
                  <a:pt x="768749" y="788766"/>
                </a:cubicBezTo>
                <a:lnTo>
                  <a:pt x="727952" y="734969"/>
                </a:lnTo>
                <a:cubicBezTo>
                  <a:pt x="749417" y="721504"/>
                  <a:pt x="763683" y="709438"/>
                  <a:pt x="770749" y="698772"/>
                </a:cubicBezTo>
                <a:cubicBezTo>
                  <a:pt x="777816" y="688106"/>
                  <a:pt x="781349" y="676840"/>
                  <a:pt x="781349" y="664974"/>
                </a:cubicBezTo>
                <a:cubicBezTo>
                  <a:pt x="781349" y="646308"/>
                  <a:pt x="774216" y="630509"/>
                  <a:pt x="759950" y="617577"/>
                </a:cubicBezTo>
                <a:cubicBezTo>
                  <a:pt x="745684" y="604644"/>
                  <a:pt x="725885" y="598178"/>
                  <a:pt x="700554" y="598178"/>
                </a:cubicBezTo>
                <a:close/>
                <a:moveTo>
                  <a:pt x="762904" y="0"/>
                </a:moveTo>
                <a:cubicBezTo>
                  <a:pt x="1184244" y="0"/>
                  <a:pt x="1525808" y="326668"/>
                  <a:pt x="1525808" y="729633"/>
                </a:cubicBezTo>
                <a:cubicBezTo>
                  <a:pt x="1525808" y="1132598"/>
                  <a:pt x="1184244" y="1459266"/>
                  <a:pt x="762904" y="1459266"/>
                </a:cubicBezTo>
                <a:cubicBezTo>
                  <a:pt x="341564" y="1459266"/>
                  <a:pt x="0" y="1132598"/>
                  <a:pt x="0" y="729633"/>
                </a:cubicBezTo>
                <a:cubicBezTo>
                  <a:pt x="0" y="326668"/>
                  <a:pt x="341564" y="0"/>
                  <a:pt x="762904" y="0"/>
                </a:cubicBezTo>
                <a:close/>
              </a:path>
            </a:pathLst>
          </a:custGeom>
          <a:ln w="190500" cap="rnd">
            <a:noFill/>
            <a:prstDash val="solid"/>
          </a:ln>
          <a:effectLst>
            <a:outerShdw sx="1000" sy="1000" algn="bl" rotWithShape="0">
              <a:srgbClr val="000000"/>
            </a:outerShdw>
          </a:effectLst>
        </p:spPr>
      </p:pic>
      <p:pic>
        <p:nvPicPr>
          <p:cNvPr id="54" name="Picture 53" descr="Visit Broadstairs - quintessential seaside town on the Kent coast - Visit  Thanet">
            <a:extLst>
              <a:ext uri="{FF2B5EF4-FFF2-40B4-BE49-F238E27FC236}">
                <a16:creationId xmlns:a16="http://schemas.microsoft.com/office/drawing/2014/main" id="{68C3D618-452F-9DAD-7C85-14E4C003F7D8}"/>
              </a:ext>
            </a:extLst>
          </p:cNvPr>
          <p:cNvPicPr>
            <a:picLocks noChangeAspect="1" noChangeArrowheads="1"/>
          </p:cNvPicPr>
          <p:nvPr/>
        </p:nvPicPr>
        <p:blipFill>
          <a:blip r:embed="rId23" cstate="email">
            <a:duotone>
              <a:schemeClr val="bg2">
                <a:shade val="45000"/>
                <a:satMod val="135000"/>
              </a:schemeClr>
              <a:prstClr val="white"/>
            </a:duotone>
            <a:extLst>
              <a:ext uri="{28A0092B-C50C-407E-A947-70E740481C1C}">
                <a14:useLocalDpi xmlns:a14="http://schemas.microsoft.com/office/drawing/2010/main"/>
              </a:ext>
            </a:extLst>
          </a:blip>
          <a:srcRect/>
          <a:stretch/>
        </p:blipFill>
        <p:spPr bwMode="auto">
          <a:xfrm>
            <a:off x="141113" y="5749211"/>
            <a:ext cx="1069721" cy="996064"/>
          </a:xfrm>
          <a:custGeom>
            <a:avLst/>
            <a:gdLst/>
            <a:ahLst/>
            <a:cxnLst/>
            <a:rect l="l" t="t" r="r" b="b"/>
            <a:pathLst>
              <a:path w="1488724" h="1386216">
                <a:moveTo>
                  <a:pt x="693640" y="714168"/>
                </a:moveTo>
                <a:lnTo>
                  <a:pt x="750836" y="784763"/>
                </a:lnTo>
                <a:cubicBezTo>
                  <a:pt x="741237" y="792763"/>
                  <a:pt x="732371" y="798496"/>
                  <a:pt x="724238" y="801962"/>
                </a:cubicBezTo>
                <a:cubicBezTo>
                  <a:pt x="716105" y="805429"/>
                  <a:pt x="707639" y="807162"/>
                  <a:pt x="698839" y="807162"/>
                </a:cubicBezTo>
                <a:cubicBezTo>
                  <a:pt x="685507" y="807162"/>
                  <a:pt x="674874" y="803329"/>
                  <a:pt x="666941" y="795663"/>
                </a:cubicBezTo>
                <a:cubicBezTo>
                  <a:pt x="659008" y="787997"/>
                  <a:pt x="655042" y="778097"/>
                  <a:pt x="655042" y="765964"/>
                </a:cubicBezTo>
                <a:cubicBezTo>
                  <a:pt x="655042" y="756365"/>
                  <a:pt x="658242" y="746966"/>
                  <a:pt x="664641" y="737766"/>
                </a:cubicBezTo>
                <a:cubicBezTo>
                  <a:pt x="671041" y="728567"/>
                  <a:pt x="680707" y="720701"/>
                  <a:pt x="693640" y="714168"/>
                </a:cubicBezTo>
                <a:close/>
                <a:moveTo>
                  <a:pt x="717638" y="589775"/>
                </a:moveTo>
                <a:cubicBezTo>
                  <a:pt x="726838" y="589775"/>
                  <a:pt x="734137" y="592308"/>
                  <a:pt x="739537" y="597375"/>
                </a:cubicBezTo>
                <a:cubicBezTo>
                  <a:pt x="744936" y="602441"/>
                  <a:pt x="747636" y="608574"/>
                  <a:pt x="747636" y="615774"/>
                </a:cubicBezTo>
                <a:cubicBezTo>
                  <a:pt x="747636" y="624307"/>
                  <a:pt x="742037" y="632906"/>
                  <a:pt x="730837" y="641572"/>
                </a:cubicBezTo>
                <a:lnTo>
                  <a:pt x="715638" y="653171"/>
                </a:lnTo>
                <a:lnTo>
                  <a:pt x="701839" y="637172"/>
                </a:lnTo>
                <a:cubicBezTo>
                  <a:pt x="693306" y="627306"/>
                  <a:pt x="689040" y="618907"/>
                  <a:pt x="689040" y="611974"/>
                </a:cubicBezTo>
                <a:cubicBezTo>
                  <a:pt x="689040" y="606108"/>
                  <a:pt x="691573" y="600941"/>
                  <a:pt x="696639" y="596475"/>
                </a:cubicBezTo>
                <a:cubicBezTo>
                  <a:pt x="701706" y="592008"/>
                  <a:pt x="708705" y="589775"/>
                  <a:pt x="717638" y="589775"/>
                </a:cubicBezTo>
                <a:close/>
                <a:moveTo>
                  <a:pt x="894195" y="555177"/>
                </a:moveTo>
                <a:lnTo>
                  <a:pt x="894195" y="848359"/>
                </a:lnTo>
                <a:lnTo>
                  <a:pt x="949191" y="848359"/>
                </a:lnTo>
                <a:lnTo>
                  <a:pt x="949191" y="617574"/>
                </a:lnTo>
                <a:lnTo>
                  <a:pt x="1007188" y="848359"/>
                </a:lnTo>
                <a:lnTo>
                  <a:pt x="1064184" y="848359"/>
                </a:lnTo>
                <a:lnTo>
                  <a:pt x="1122381" y="617574"/>
                </a:lnTo>
                <a:lnTo>
                  <a:pt x="1122381" y="848359"/>
                </a:lnTo>
                <a:lnTo>
                  <a:pt x="1177377" y="848359"/>
                </a:lnTo>
                <a:lnTo>
                  <a:pt x="1177377" y="555177"/>
                </a:lnTo>
                <a:lnTo>
                  <a:pt x="1088583" y="555177"/>
                </a:lnTo>
                <a:lnTo>
                  <a:pt x="1035986" y="755165"/>
                </a:lnTo>
                <a:lnTo>
                  <a:pt x="982789" y="555177"/>
                </a:lnTo>
                <a:close/>
                <a:moveTo>
                  <a:pt x="324295" y="555177"/>
                </a:moveTo>
                <a:lnTo>
                  <a:pt x="324295" y="848359"/>
                </a:lnTo>
                <a:lnTo>
                  <a:pt x="383491" y="848359"/>
                </a:lnTo>
                <a:lnTo>
                  <a:pt x="383491" y="759765"/>
                </a:lnTo>
                <a:lnTo>
                  <a:pt x="431488" y="710768"/>
                </a:lnTo>
                <a:lnTo>
                  <a:pt x="512083" y="848359"/>
                </a:lnTo>
                <a:lnTo>
                  <a:pt x="588679" y="848359"/>
                </a:lnTo>
                <a:lnTo>
                  <a:pt x="472286" y="669370"/>
                </a:lnTo>
                <a:lnTo>
                  <a:pt x="582679" y="555177"/>
                </a:lnTo>
                <a:lnTo>
                  <a:pt x="503084" y="555177"/>
                </a:lnTo>
                <a:lnTo>
                  <a:pt x="383491" y="685369"/>
                </a:lnTo>
                <a:lnTo>
                  <a:pt x="383491" y="555177"/>
                </a:lnTo>
                <a:close/>
                <a:moveTo>
                  <a:pt x="716238" y="550178"/>
                </a:moveTo>
                <a:cubicBezTo>
                  <a:pt x="689973" y="550178"/>
                  <a:pt x="669741" y="556344"/>
                  <a:pt x="655542" y="568677"/>
                </a:cubicBezTo>
                <a:cubicBezTo>
                  <a:pt x="641343" y="581009"/>
                  <a:pt x="634243" y="596042"/>
                  <a:pt x="634243" y="613774"/>
                </a:cubicBezTo>
                <a:cubicBezTo>
                  <a:pt x="634243" y="623373"/>
                  <a:pt x="636776" y="633539"/>
                  <a:pt x="641843" y="644272"/>
                </a:cubicBezTo>
                <a:cubicBezTo>
                  <a:pt x="646909" y="655005"/>
                  <a:pt x="654442" y="666304"/>
                  <a:pt x="664441" y="678170"/>
                </a:cubicBezTo>
                <a:cubicBezTo>
                  <a:pt x="642176" y="689236"/>
                  <a:pt x="625444" y="702268"/>
                  <a:pt x="614244" y="717268"/>
                </a:cubicBezTo>
                <a:cubicBezTo>
                  <a:pt x="603045" y="732267"/>
                  <a:pt x="597445" y="749166"/>
                  <a:pt x="597445" y="767964"/>
                </a:cubicBezTo>
                <a:cubicBezTo>
                  <a:pt x="597445" y="788630"/>
                  <a:pt x="604578" y="806895"/>
                  <a:pt x="618844" y="822761"/>
                </a:cubicBezTo>
                <a:cubicBezTo>
                  <a:pt x="637243" y="843293"/>
                  <a:pt x="664708" y="853559"/>
                  <a:pt x="701239" y="853559"/>
                </a:cubicBezTo>
                <a:cubicBezTo>
                  <a:pt x="719638" y="853559"/>
                  <a:pt x="735504" y="851026"/>
                  <a:pt x="748836" y="845960"/>
                </a:cubicBezTo>
                <a:cubicBezTo>
                  <a:pt x="762169" y="840893"/>
                  <a:pt x="774768" y="833027"/>
                  <a:pt x="786634" y="822361"/>
                </a:cubicBezTo>
                <a:cubicBezTo>
                  <a:pt x="801966" y="836627"/>
                  <a:pt x="817965" y="847826"/>
                  <a:pt x="834631" y="855959"/>
                </a:cubicBezTo>
                <a:lnTo>
                  <a:pt x="868629" y="812562"/>
                </a:lnTo>
                <a:cubicBezTo>
                  <a:pt x="863962" y="810295"/>
                  <a:pt x="856663" y="805662"/>
                  <a:pt x="846730" y="798663"/>
                </a:cubicBezTo>
                <a:cubicBezTo>
                  <a:pt x="836798" y="791663"/>
                  <a:pt x="828698" y="785230"/>
                  <a:pt x="822432" y="779364"/>
                </a:cubicBezTo>
                <a:cubicBezTo>
                  <a:pt x="826698" y="773764"/>
                  <a:pt x="830698" y="766798"/>
                  <a:pt x="834431" y="758465"/>
                </a:cubicBezTo>
                <a:cubicBezTo>
                  <a:pt x="838164" y="750132"/>
                  <a:pt x="842564" y="736966"/>
                  <a:pt x="847630" y="718967"/>
                </a:cubicBezTo>
                <a:lnTo>
                  <a:pt x="796833" y="707368"/>
                </a:lnTo>
                <a:cubicBezTo>
                  <a:pt x="793367" y="721101"/>
                  <a:pt x="789234" y="732233"/>
                  <a:pt x="784434" y="740766"/>
                </a:cubicBezTo>
                <a:lnTo>
                  <a:pt x="743637" y="686969"/>
                </a:lnTo>
                <a:cubicBezTo>
                  <a:pt x="765102" y="673504"/>
                  <a:pt x="779368" y="661438"/>
                  <a:pt x="786434" y="650772"/>
                </a:cubicBezTo>
                <a:cubicBezTo>
                  <a:pt x="793500" y="640106"/>
                  <a:pt x="797033" y="628840"/>
                  <a:pt x="797033" y="616974"/>
                </a:cubicBezTo>
                <a:cubicBezTo>
                  <a:pt x="797033" y="598308"/>
                  <a:pt x="789900" y="582509"/>
                  <a:pt x="775635" y="569577"/>
                </a:cubicBezTo>
                <a:cubicBezTo>
                  <a:pt x="761369" y="556644"/>
                  <a:pt x="741570" y="550178"/>
                  <a:pt x="716238" y="550178"/>
                </a:cubicBezTo>
                <a:close/>
                <a:moveTo>
                  <a:pt x="744362" y="0"/>
                </a:moveTo>
                <a:cubicBezTo>
                  <a:pt x="1155462" y="0"/>
                  <a:pt x="1488724" y="310315"/>
                  <a:pt x="1488724" y="693108"/>
                </a:cubicBezTo>
                <a:cubicBezTo>
                  <a:pt x="1488724" y="1075901"/>
                  <a:pt x="1155462" y="1386216"/>
                  <a:pt x="744362" y="1386216"/>
                </a:cubicBezTo>
                <a:cubicBezTo>
                  <a:pt x="333262" y="1386216"/>
                  <a:pt x="0" y="1075901"/>
                  <a:pt x="0" y="693108"/>
                </a:cubicBezTo>
                <a:cubicBezTo>
                  <a:pt x="0" y="310315"/>
                  <a:pt x="333262" y="0"/>
                  <a:pt x="744362" y="0"/>
                </a:cubicBezTo>
                <a:close/>
              </a:path>
            </a:pathLst>
          </a:custGeom>
          <a:ln w="190500" cap="rnd">
            <a:noFill/>
            <a:prstDash val="solid"/>
          </a:ln>
          <a:effectLst>
            <a:outerShdw sx="1000" sy="1000" algn="bl" rotWithShape="0">
              <a:srgbClr val="000000"/>
            </a:outerShdw>
          </a:effectLst>
          <a:extLst>
            <a:ext uri="{909E8E84-426E-40DD-AFC4-6F175D3DCCD1}">
              <a14:hiddenFill xmlns:a14="http://schemas.microsoft.com/office/drawing/2010/main">
                <a:solidFill>
                  <a:srgbClr val="FFFFFF"/>
                </a:solidFill>
              </a14:hiddenFill>
            </a:ext>
          </a:extLst>
        </p:spPr>
      </p:pic>
      <p:sp>
        <p:nvSpPr>
          <p:cNvPr id="6" name="Text 0">
            <a:extLst>
              <a:ext uri="{FF2B5EF4-FFF2-40B4-BE49-F238E27FC236}">
                <a16:creationId xmlns:a16="http://schemas.microsoft.com/office/drawing/2014/main" id="{F8EB5927-5F7E-8BCC-D7C7-5564203DA986}"/>
              </a:ext>
            </a:extLst>
          </p:cNvPr>
          <p:cNvSpPr/>
          <p:nvPr/>
        </p:nvSpPr>
        <p:spPr>
          <a:xfrm>
            <a:off x="2414746" y="816946"/>
            <a:ext cx="4460151" cy="782430"/>
          </a:xfrm>
          <a:prstGeom prst="rect">
            <a:avLst/>
          </a:prstGeom>
          <a:noFill/>
          <a:ln/>
        </p:spPr>
        <p:txBody>
          <a:bodyPr wrap="square" lIns="120000" tIns="0" rIns="0" bIns="0" rtlCol="0" anchor="t"/>
          <a:lstStyle/>
          <a:p>
            <a:pPr defTabSz="761970">
              <a:lnSpc>
                <a:spcPts val="4625"/>
              </a:lnSpc>
            </a:pPr>
            <a:r>
              <a:rPr lang="en-US" sz="3200">
                <a:solidFill>
                  <a:schemeClr val="accent5">
                    <a:lumMod val="75000"/>
                  </a:schemeClr>
                </a:solidFill>
                <a:latin typeface="Arial" panose="020B0604020202020204" pitchFamily="34" charset="0"/>
                <a:ea typeface="Poppins Light" pitchFamily="34" charset="-122"/>
                <a:cs typeface="Arial" panose="020B0604020202020204" pitchFamily="34" charset="0"/>
              </a:rPr>
              <a:t>Return on Investment</a:t>
            </a:r>
            <a:endParaRPr lang="en-US" sz="3200">
              <a:solidFill>
                <a:schemeClr val="accent5">
                  <a:lumMod val="75000"/>
                </a:schemeClr>
              </a:solidFill>
              <a:latin typeface="Arial" panose="020B0604020202020204" pitchFamily="34" charset="0"/>
              <a:cs typeface="Arial" panose="020B0604020202020204" pitchFamily="34" charset="0"/>
            </a:endParaRPr>
          </a:p>
        </p:txBody>
      </p:sp>
      <p:sp>
        <p:nvSpPr>
          <p:cNvPr id="7" name="Text 0">
            <a:extLst>
              <a:ext uri="{FF2B5EF4-FFF2-40B4-BE49-F238E27FC236}">
                <a16:creationId xmlns:a16="http://schemas.microsoft.com/office/drawing/2014/main" id="{FD0BB3C6-E029-5359-79F7-BDD2370013D8}"/>
              </a:ext>
            </a:extLst>
          </p:cNvPr>
          <p:cNvSpPr/>
          <p:nvPr/>
        </p:nvSpPr>
        <p:spPr>
          <a:xfrm>
            <a:off x="2416367" y="339707"/>
            <a:ext cx="4532841" cy="714878"/>
          </a:xfrm>
          <a:prstGeom prst="rect">
            <a:avLst/>
          </a:prstGeom>
          <a:noFill/>
          <a:ln/>
        </p:spPr>
        <p:txBody>
          <a:bodyPr wrap="square" lIns="120000" tIns="0" rIns="0" bIns="0" rtlCol="0" anchor="t"/>
          <a:lstStyle/>
          <a:p>
            <a:pPr defTabSz="761970">
              <a:lnSpc>
                <a:spcPts val="4625"/>
              </a:lnSpc>
            </a:pPr>
            <a:r>
              <a:rPr lang="en-US" sz="3600" b="1">
                <a:solidFill>
                  <a:prstClr val="white"/>
                </a:solidFill>
                <a:latin typeface="Arial" panose="020B0604020202020204" pitchFamily="34" charset="0"/>
                <a:ea typeface="Poppins Light" pitchFamily="34" charset="-122"/>
                <a:cs typeface="Arial" panose="020B0604020202020204" pitchFamily="34" charset="0"/>
              </a:rPr>
              <a:t>Case Study Focus</a:t>
            </a:r>
            <a:endParaRPr lang="en-US" sz="3600" b="1">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01944238"/>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BC1ED8-7421-A602-A0EE-E935E958CF39}"/>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A93999A6-7A9A-70DA-2EFD-764745B51B68}"/>
              </a:ext>
            </a:extLst>
          </p:cNvPr>
          <p:cNvGrpSpPr/>
          <p:nvPr/>
        </p:nvGrpSpPr>
        <p:grpSpPr>
          <a:xfrm>
            <a:off x="946544" y="2413410"/>
            <a:ext cx="1060374" cy="1024070"/>
            <a:chOff x="169335" y="2882840"/>
            <a:chExt cx="1272449" cy="1228884"/>
          </a:xfrm>
        </p:grpSpPr>
        <p:sp>
          <p:nvSpPr>
            <p:cNvPr id="7" name="Oval 6">
              <a:extLst>
                <a:ext uri="{FF2B5EF4-FFF2-40B4-BE49-F238E27FC236}">
                  <a16:creationId xmlns:a16="http://schemas.microsoft.com/office/drawing/2014/main" id="{30DE5A19-0F7F-1992-C932-CF580A2DC7ED}"/>
                </a:ext>
              </a:extLst>
            </p:cNvPr>
            <p:cNvSpPr/>
            <p:nvPr/>
          </p:nvSpPr>
          <p:spPr>
            <a:xfrm>
              <a:off x="234673" y="2983064"/>
              <a:ext cx="1155267" cy="1049580"/>
            </a:xfrm>
            <a:prstGeom prst="ellipse">
              <a:avLst/>
            </a:prstGeom>
            <a:solidFill>
              <a:schemeClr val="bg1"/>
            </a:solidFill>
            <a:ln w="539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sz="1500">
                <a:solidFill>
                  <a:prstClr val="white"/>
                </a:solidFill>
                <a:latin typeface="Calibri" panose="020F0502020204030204"/>
              </a:endParaRPr>
            </a:p>
          </p:txBody>
        </p:sp>
        <p:pic>
          <p:nvPicPr>
            <p:cNvPr id="8" name="Picture 7">
              <a:extLst>
                <a:ext uri="{FF2B5EF4-FFF2-40B4-BE49-F238E27FC236}">
                  <a16:creationId xmlns:a16="http://schemas.microsoft.com/office/drawing/2014/main" id="{C2C3635A-E951-A68D-72E1-F9BC1D7E3A41}"/>
                </a:ext>
              </a:extLst>
            </p:cNvPr>
            <p:cNvPicPr>
              <a:picLocks noChangeAspect="1"/>
            </p:cNvPicPr>
            <p:nvPr/>
          </p:nvPicPr>
          <p:blipFill>
            <a:blip r:embed="rId3" cstate="email">
              <a:alphaModFix amt="85000"/>
              <a:duotone>
                <a:prstClr val="black"/>
                <a:srgbClr val="0070C0">
                  <a:tint val="45000"/>
                  <a:satMod val="400000"/>
                </a:srgbClr>
              </a:duotone>
              <a:extLst>
                <a:ext uri="{28A0092B-C50C-407E-A947-70E740481C1C}">
                  <a14:useLocalDpi xmlns:a14="http://schemas.microsoft.com/office/drawing/2010/main"/>
                </a:ext>
              </a:extLst>
            </a:blip>
            <a:srcRect/>
            <a:stretch/>
          </p:blipFill>
          <p:spPr>
            <a:xfrm>
              <a:off x="169335" y="2882840"/>
              <a:ext cx="1272449" cy="1228884"/>
            </a:xfrm>
            <a:custGeom>
              <a:avLst/>
              <a:gdLst/>
              <a:ahLst/>
              <a:cxnLst/>
              <a:rect l="l" t="t" r="r" b="b"/>
              <a:pathLst>
                <a:path w="1475716" h="1425192">
                  <a:moveTo>
                    <a:pt x="523390" y="694660"/>
                  </a:moveTo>
                  <a:cubicBezTo>
                    <a:pt x="536010" y="694660"/>
                    <a:pt x="546593" y="699478"/>
                    <a:pt x="555139" y="709115"/>
                  </a:cubicBezTo>
                  <a:cubicBezTo>
                    <a:pt x="563686" y="718751"/>
                    <a:pt x="567960" y="732518"/>
                    <a:pt x="567960" y="750415"/>
                  </a:cubicBezTo>
                  <a:cubicBezTo>
                    <a:pt x="567960" y="768770"/>
                    <a:pt x="563686" y="782766"/>
                    <a:pt x="555139" y="792403"/>
                  </a:cubicBezTo>
                  <a:cubicBezTo>
                    <a:pt x="546593" y="802039"/>
                    <a:pt x="536010" y="806858"/>
                    <a:pt x="523390" y="806858"/>
                  </a:cubicBezTo>
                  <a:cubicBezTo>
                    <a:pt x="510771" y="806858"/>
                    <a:pt x="500159" y="802039"/>
                    <a:pt x="491555" y="792403"/>
                  </a:cubicBezTo>
                  <a:cubicBezTo>
                    <a:pt x="482951" y="782766"/>
                    <a:pt x="478649" y="768885"/>
                    <a:pt x="478649" y="750759"/>
                  </a:cubicBezTo>
                  <a:cubicBezTo>
                    <a:pt x="478649" y="732633"/>
                    <a:pt x="482951" y="718751"/>
                    <a:pt x="491555" y="709115"/>
                  </a:cubicBezTo>
                  <a:cubicBezTo>
                    <a:pt x="500159" y="699478"/>
                    <a:pt x="510771" y="694660"/>
                    <a:pt x="523390" y="694660"/>
                  </a:cubicBezTo>
                  <a:close/>
                  <a:moveTo>
                    <a:pt x="1065343" y="692251"/>
                  </a:moveTo>
                  <a:cubicBezTo>
                    <a:pt x="1075209" y="692251"/>
                    <a:pt x="1083584" y="695893"/>
                    <a:pt x="1090467" y="703178"/>
                  </a:cubicBezTo>
                  <a:cubicBezTo>
                    <a:pt x="1097351" y="710463"/>
                    <a:pt x="1100964" y="721103"/>
                    <a:pt x="1101308" y="735099"/>
                  </a:cubicBezTo>
                  <a:lnTo>
                    <a:pt x="1029034" y="735099"/>
                  </a:lnTo>
                  <a:cubicBezTo>
                    <a:pt x="1028919" y="721906"/>
                    <a:pt x="1032303" y="711467"/>
                    <a:pt x="1039187" y="703780"/>
                  </a:cubicBezTo>
                  <a:cubicBezTo>
                    <a:pt x="1046070" y="696094"/>
                    <a:pt x="1054789" y="692251"/>
                    <a:pt x="1065343" y="692251"/>
                  </a:cubicBezTo>
                  <a:close/>
                  <a:moveTo>
                    <a:pt x="1062418" y="655253"/>
                  </a:moveTo>
                  <a:cubicBezTo>
                    <a:pt x="1038211" y="655253"/>
                    <a:pt x="1018193" y="663828"/>
                    <a:pt x="1002361" y="680979"/>
                  </a:cubicBezTo>
                  <a:cubicBezTo>
                    <a:pt x="986529" y="698130"/>
                    <a:pt x="978614" y="721849"/>
                    <a:pt x="978614" y="752135"/>
                  </a:cubicBezTo>
                  <a:cubicBezTo>
                    <a:pt x="978614" y="777489"/>
                    <a:pt x="984636" y="798483"/>
                    <a:pt x="996682" y="815118"/>
                  </a:cubicBezTo>
                  <a:cubicBezTo>
                    <a:pt x="1011940" y="835882"/>
                    <a:pt x="1035458" y="846265"/>
                    <a:pt x="1067236" y="846265"/>
                  </a:cubicBezTo>
                  <a:cubicBezTo>
                    <a:pt x="1087312" y="846265"/>
                    <a:pt x="1104033" y="841647"/>
                    <a:pt x="1117398" y="832412"/>
                  </a:cubicBezTo>
                  <a:cubicBezTo>
                    <a:pt x="1130763" y="823177"/>
                    <a:pt x="1140543" y="809726"/>
                    <a:pt x="1146738" y="792059"/>
                  </a:cubicBezTo>
                  <a:lnTo>
                    <a:pt x="1098555" y="783971"/>
                  </a:lnTo>
                  <a:cubicBezTo>
                    <a:pt x="1095916" y="793148"/>
                    <a:pt x="1092016" y="799802"/>
                    <a:pt x="1086854" y="803932"/>
                  </a:cubicBezTo>
                  <a:cubicBezTo>
                    <a:pt x="1081691" y="808062"/>
                    <a:pt x="1075324" y="810127"/>
                    <a:pt x="1067752" y="810127"/>
                  </a:cubicBezTo>
                  <a:cubicBezTo>
                    <a:pt x="1056624" y="810127"/>
                    <a:pt x="1047332" y="806141"/>
                    <a:pt x="1039875" y="798168"/>
                  </a:cubicBezTo>
                  <a:cubicBezTo>
                    <a:pt x="1032418" y="790194"/>
                    <a:pt x="1028518" y="779038"/>
                    <a:pt x="1028173" y="764697"/>
                  </a:cubicBezTo>
                  <a:lnTo>
                    <a:pt x="1149319" y="764697"/>
                  </a:lnTo>
                  <a:cubicBezTo>
                    <a:pt x="1150008" y="727642"/>
                    <a:pt x="1142493" y="700138"/>
                    <a:pt x="1126777" y="682184"/>
                  </a:cubicBezTo>
                  <a:cubicBezTo>
                    <a:pt x="1111060" y="664230"/>
                    <a:pt x="1089607" y="655253"/>
                    <a:pt x="1062418" y="655253"/>
                  </a:cubicBezTo>
                  <a:close/>
                  <a:moveTo>
                    <a:pt x="859295" y="655253"/>
                  </a:moveTo>
                  <a:cubicBezTo>
                    <a:pt x="833024" y="655253"/>
                    <a:pt x="813636" y="660645"/>
                    <a:pt x="801131" y="671429"/>
                  </a:cubicBezTo>
                  <a:cubicBezTo>
                    <a:pt x="788627" y="682213"/>
                    <a:pt x="782374" y="695520"/>
                    <a:pt x="782374" y="711352"/>
                  </a:cubicBezTo>
                  <a:cubicBezTo>
                    <a:pt x="782374" y="728904"/>
                    <a:pt x="789602" y="742614"/>
                    <a:pt x="804057" y="752480"/>
                  </a:cubicBezTo>
                  <a:cubicBezTo>
                    <a:pt x="814496" y="759592"/>
                    <a:pt x="839219" y="767451"/>
                    <a:pt x="878224" y="776055"/>
                  </a:cubicBezTo>
                  <a:cubicBezTo>
                    <a:pt x="886599" y="778005"/>
                    <a:pt x="891991" y="780128"/>
                    <a:pt x="894400" y="782422"/>
                  </a:cubicBezTo>
                  <a:cubicBezTo>
                    <a:pt x="896694" y="784831"/>
                    <a:pt x="897842" y="787871"/>
                    <a:pt x="897842" y="791542"/>
                  </a:cubicBezTo>
                  <a:cubicBezTo>
                    <a:pt x="897842" y="796934"/>
                    <a:pt x="895719" y="801236"/>
                    <a:pt x="891475" y="804449"/>
                  </a:cubicBezTo>
                  <a:cubicBezTo>
                    <a:pt x="885165" y="809037"/>
                    <a:pt x="875758" y="811332"/>
                    <a:pt x="863253" y="811332"/>
                  </a:cubicBezTo>
                  <a:cubicBezTo>
                    <a:pt x="851896" y="811332"/>
                    <a:pt x="843062" y="808894"/>
                    <a:pt x="836752" y="804018"/>
                  </a:cubicBezTo>
                  <a:cubicBezTo>
                    <a:pt x="830443" y="799143"/>
                    <a:pt x="826255" y="792001"/>
                    <a:pt x="824190" y="782594"/>
                  </a:cubicBezTo>
                  <a:lnTo>
                    <a:pt x="775663" y="789994"/>
                  </a:lnTo>
                  <a:cubicBezTo>
                    <a:pt x="780137" y="807317"/>
                    <a:pt x="789630" y="821026"/>
                    <a:pt x="804143" y="831121"/>
                  </a:cubicBezTo>
                  <a:cubicBezTo>
                    <a:pt x="818655" y="841217"/>
                    <a:pt x="838358" y="846265"/>
                    <a:pt x="863253" y="846265"/>
                  </a:cubicBezTo>
                  <a:cubicBezTo>
                    <a:pt x="890672" y="846265"/>
                    <a:pt x="911379" y="840242"/>
                    <a:pt x="925375" y="828196"/>
                  </a:cubicBezTo>
                  <a:cubicBezTo>
                    <a:pt x="939371" y="816150"/>
                    <a:pt x="946369" y="801753"/>
                    <a:pt x="946369" y="785003"/>
                  </a:cubicBezTo>
                  <a:cubicBezTo>
                    <a:pt x="946369" y="769631"/>
                    <a:pt x="941321" y="757642"/>
                    <a:pt x="931226" y="749038"/>
                  </a:cubicBezTo>
                  <a:cubicBezTo>
                    <a:pt x="921015" y="740549"/>
                    <a:pt x="903033" y="733378"/>
                    <a:pt x="877278" y="727528"/>
                  </a:cubicBezTo>
                  <a:cubicBezTo>
                    <a:pt x="851523" y="721677"/>
                    <a:pt x="836466" y="717145"/>
                    <a:pt x="832106" y="713933"/>
                  </a:cubicBezTo>
                  <a:cubicBezTo>
                    <a:pt x="828894" y="711524"/>
                    <a:pt x="827288" y="708599"/>
                    <a:pt x="827288" y="705157"/>
                  </a:cubicBezTo>
                  <a:cubicBezTo>
                    <a:pt x="827288" y="701142"/>
                    <a:pt x="829123" y="697872"/>
                    <a:pt x="832794" y="695348"/>
                  </a:cubicBezTo>
                  <a:cubicBezTo>
                    <a:pt x="838301" y="691792"/>
                    <a:pt x="847422" y="690014"/>
                    <a:pt x="860156" y="690014"/>
                  </a:cubicBezTo>
                  <a:cubicBezTo>
                    <a:pt x="870251" y="690014"/>
                    <a:pt x="878023" y="691907"/>
                    <a:pt x="883473" y="695692"/>
                  </a:cubicBezTo>
                  <a:cubicBezTo>
                    <a:pt x="888922" y="699478"/>
                    <a:pt x="892622" y="704928"/>
                    <a:pt x="894572" y="712040"/>
                  </a:cubicBezTo>
                  <a:lnTo>
                    <a:pt x="940174" y="703608"/>
                  </a:lnTo>
                  <a:cubicBezTo>
                    <a:pt x="935585" y="687662"/>
                    <a:pt x="927210" y="675616"/>
                    <a:pt x="915050" y="667471"/>
                  </a:cubicBezTo>
                  <a:cubicBezTo>
                    <a:pt x="902889" y="659326"/>
                    <a:pt x="884304" y="655253"/>
                    <a:pt x="859295" y="655253"/>
                  </a:cubicBezTo>
                  <a:close/>
                  <a:moveTo>
                    <a:pt x="743842" y="655253"/>
                  </a:moveTo>
                  <a:cubicBezTo>
                    <a:pt x="736041" y="655253"/>
                    <a:pt x="729071" y="657203"/>
                    <a:pt x="722934" y="661104"/>
                  </a:cubicBezTo>
                  <a:cubicBezTo>
                    <a:pt x="716796" y="665004"/>
                    <a:pt x="709884" y="673092"/>
                    <a:pt x="702198" y="685367"/>
                  </a:cubicBezTo>
                  <a:lnTo>
                    <a:pt x="702198" y="659383"/>
                  </a:lnTo>
                  <a:lnTo>
                    <a:pt x="657284" y="659383"/>
                  </a:lnTo>
                  <a:lnTo>
                    <a:pt x="657284" y="842135"/>
                  </a:lnTo>
                  <a:lnTo>
                    <a:pt x="705639" y="842135"/>
                  </a:lnTo>
                  <a:lnTo>
                    <a:pt x="705639" y="785692"/>
                  </a:lnTo>
                  <a:cubicBezTo>
                    <a:pt x="705639" y="754602"/>
                    <a:pt x="706987" y="734182"/>
                    <a:pt x="709683" y="724430"/>
                  </a:cubicBezTo>
                  <a:cubicBezTo>
                    <a:pt x="712379" y="714679"/>
                    <a:pt x="716079" y="707939"/>
                    <a:pt x="720783" y="704210"/>
                  </a:cubicBezTo>
                  <a:cubicBezTo>
                    <a:pt x="725486" y="700482"/>
                    <a:pt x="731222" y="698618"/>
                    <a:pt x="737991" y="698618"/>
                  </a:cubicBezTo>
                  <a:cubicBezTo>
                    <a:pt x="744989" y="698618"/>
                    <a:pt x="752561" y="701256"/>
                    <a:pt x="760706" y="706534"/>
                  </a:cubicBezTo>
                  <a:lnTo>
                    <a:pt x="775677" y="664373"/>
                  </a:lnTo>
                  <a:cubicBezTo>
                    <a:pt x="765467" y="658293"/>
                    <a:pt x="754855" y="655253"/>
                    <a:pt x="743842" y="655253"/>
                  </a:cubicBezTo>
                  <a:close/>
                  <a:moveTo>
                    <a:pt x="523218" y="655253"/>
                  </a:moveTo>
                  <a:cubicBezTo>
                    <a:pt x="505322" y="655253"/>
                    <a:pt x="489117" y="659211"/>
                    <a:pt x="474605" y="667127"/>
                  </a:cubicBezTo>
                  <a:cubicBezTo>
                    <a:pt x="460092" y="675043"/>
                    <a:pt x="448878" y="686515"/>
                    <a:pt x="440963" y="701543"/>
                  </a:cubicBezTo>
                  <a:cubicBezTo>
                    <a:pt x="433047" y="716572"/>
                    <a:pt x="429089" y="732117"/>
                    <a:pt x="429089" y="748178"/>
                  </a:cubicBezTo>
                  <a:cubicBezTo>
                    <a:pt x="429089" y="769172"/>
                    <a:pt x="433047" y="786982"/>
                    <a:pt x="440963" y="801609"/>
                  </a:cubicBezTo>
                  <a:cubicBezTo>
                    <a:pt x="448878" y="816236"/>
                    <a:pt x="460437" y="827336"/>
                    <a:pt x="475637" y="834907"/>
                  </a:cubicBezTo>
                  <a:cubicBezTo>
                    <a:pt x="490838" y="842479"/>
                    <a:pt x="506813" y="846265"/>
                    <a:pt x="523562" y="846265"/>
                  </a:cubicBezTo>
                  <a:cubicBezTo>
                    <a:pt x="550637" y="846265"/>
                    <a:pt x="573093" y="837173"/>
                    <a:pt x="590933" y="818990"/>
                  </a:cubicBezTo>
                  <a:cubicBezTo>
                    <a:pt x="608772" y="800806"/>
                    <a:pt x="617691" y="777891"/>
                    <a:pt x="617691" y="750243"/>
                  </a:cubicBezTo>
                  <a:cubicBezTo>
                    <a:pt x="617691" y="722824"/>
                    <a:pt x="608858" y="700138"/>
                    <a:pt x="591191" y="682184"/>
                  </a:cubicBezTo>
                  <a:cubicBezTo>
                    <a:pt x="573524" y="664230"/>
                    <a:pt x="550866" y="655253"/>
                    <a:pt x="523218" y="655253"/>
                  </a:cubicBezTo>
                  <a:close/>
                  <a:moveTo>
                    <a:pt x="234208" y="632538"/>
                  </a:moveTo>
                  <a:lnTo>
                    <a:pt x="257095" y="632538"/>
                  </a:lnTo>
                  <a:cubicBezTo>
                    <a:pt x="277859" y="632538"/>
                    <a:pt x="291798" y="633341"/>
                    <a:pt x="298911" y="634947"/>
                  </a:cubicBezTo>
                  <a:cubicBezTo>
                    <a:pt x="308433" y="637012"/>
                    <a:pt x="316291" y="640970"/>
                    <a:pt x="322486" y="646821"/>
                  </a:cubicBezTo>
                  <a:cubicBezTo>
                    <a:pt x="328681" y="652672"/>
                    <a:pt x="333499" y="660817"/>
                    <a:pt x="336941" y="671257"/>
                  </a:cubicBezTo>
                  <a:cubicBezTo>
                    <a:pt x="340383" y="681696"/>
                    <a:pt x="342104" y="696668"/>
                    <a:pt x="342104" y="716170"/>
                  </a:cubicBezTo>
                  <a:cubicBezTo>
                    <a:pt x="342104" y="735673"/>
                    <a:pt x="340383" y="751074"/>
                    <a:pt x="336941" y="762374"/>
                  </a:cubicBezTo>
                  <a:cubicBezTo>
                    <a:pt x="333499" y="773674"/>
                    <a:pt x="329054" y="781791"/>
                    <a:pt x="323605" y="786724"/>
                  </a:cubicBezTo>
                  <a:cubicBezTo>
                    <a:pt x="318155" y="791657"/>
                    <a:pt x="311301" y="795156"/>
                    <a:pt x="303041" y="797221"/>
                  </a:cubicBezTo>
                  <a:cubicBezTo>
                    <a:pt x="296731" y="798827"/>
                    <a:pt x="286464" y="799630"/>
                    <a:pt x="272238" y="799630"/>
                  </a:cubicBezTo>
                  <a:lnTo>
                    <a:pt x="234208" y="799630"/>
                  </a:lnTo>
                  <a:close/>
                  <a:moveTo>
                    <a:pt x="1243514" y="594852"/>
                  </a:moveTo>
                  <a:lnTo>
                    <a:pt x="1194986" y="623074"/>
                  </a:lnTo>
                  <a:lnTo>
                    <a:pt x="1194986" y="659383"/>
                  </a:lnTo>
                  <a:lnTo>
                    <a:pt x="1172788" y="659383"/>
                  </a:lnTo>
                  <a:lnTo>
                    <a:pt x="1172788" y="697929"/>
                  </a:lnTo>
                  <a:lnTo>
                    <a:pt x="1194986" y="697929"/>
                  </a:lnTo>
                  <a:lnTo>
                    <a:pt x="1194986" y="777604"/>
                  </a:lnTo>
                  <a:cubicBezTo>
                    <a:pt x="1194986" y="794697"/>
                    <a:pt x="1195503" y="806055"/>
                    <a:pt x="1196535" y="811676"/>
                  </a:cubicBezTo>
                  <a:cubicBezTo>
                    <a:pt x="1197797" y="819592"/>
                    <a:pt x="1200063" y="825873"/>
                    <a:pt x="1203332" y="830519"/>
                  </a:cubicBezTo>
                  <a:cubicBezTo>
                    <a:pt x="1206602" y="835165"/>
                    <a:pt x="1211736" y="838951"/>
                    <a:pt x="1218734" y="841877"/>
                  </a:cubicBezTo>
                  <a:cubicBezTo>
                    <a:pt x="1225732" y="844802"/>
                    <a:pt x="1233590" y="846265"/>
                    <a:pt x="1242309" y="846265"/>
                  </a:cubicBezTo>
                  <a:cubicBezTo>
                    <a:pt x="1256535" y="846265"/>
                    <a:pt x="1269269" y="843855"/>
                    <a:pt x="1280511" y="839037"/>
                  </a:cubicBezTo>
                  <a:lnTo>
                    <a:pt x="1276381" y="801523"/>
                  </a:lnTo>
                  <a:cubicBezTo>
                    <a:pt x="1267892" y="804621"/>
                    <a:pt x="1261410" y="806169"/>
                    <a:pt x="1256936" y="806169"/>
                  </a:cubicBezTo>
                  <a:cubicBezTo>
                    <a:pt x="1253724" y="806169"/>
                    <a:pt x="1250999" y="805366"/>
                    <a:pt x="1248762" y="803760"/>
                  </a:cubicBezTo>
                  <a:cubicBezTo>
                    <a:pt x="1246525" y="802154"/>
                    <a:pt x="1245091" y="800118"/>
                    <a:pt x="1244460" y="797651"/>
                  </a:cubicBezTo>
                  <a:cubicBezTo>
                    <a:pt x="1243829" y="795185"/>
                    <a:pt x="1243514" y="786495"/>
                    <a:pt x="1243514" y="771581"/>
                  </a:cubicBezTo>
                  <a:lnTo>
                    <a:pt x="1243514" y="697929"/>
                  </a:lnTo>
                  <a:lnTo>
                    <a:pt x="1276554" y="697929"/>
                  </a:lnTo>
                  <a:lnTo>
                    <a:pt x="1276554" y="659383"/>
                  </a:lnTo>
                  <a:lnTo>
                    <a:pt x="1243514" y="659383"/>
                  </a:lnTo>
                  <a:close/>
                  <a:moveTo>
                    <a:pt x="183271" y="589862"/>
                  </a:moveTo>
                  <a:lnTo>
                    <a:pt x="183271" y="842135"/>
                  </a:lnTo>
                  <a:lnTo>
                    <a:pt x="279121" y="842135"/>
                  </a:lnTo>
                  <a:cubicBezTo>
                    <a:pt x="297936" y="842135"/>
                    <a:pt x="312964" y="840356"/>
                    <a:pt x="324207" y="836800"/>
                  </a:cubicBezTo>
                  <a:cubicBezTo>
                    <a:pt x="339236" y="831982"/>
                    <a:pt x="351167" y="825271"/>
                    <a:pt x="360000" y="816666"/>
                  </a:cubicBezTo>
                  <a:cubicBezTo>
                    <a:pt x="371702" y="805309"/>
                    <a:pt x="380707" y="790453"/>
                    <a:pt x="387017" y="772097"/>
                  </a:cubicBezTo>
                  <a:cubicBezTo>
                    <a:pt x="392180" y="757069"/>
                    <a:pt x="394761" y="739172"/>
                    <a:pt x="394761" y="718407"/>
                  </a:cubicBezTo>
                  <a:cubicBezTo>
                    <a:pt x="394761" y="694775"/>
                    <a:pt x="392007" y="674899"/>
                    <a:pt x="386501" y="658781"/>
                  </a:cubicBezTo>
                  <a:cubicBezTo>
                    <a:pt x="380994" y="642662"/>
                    <a:pt x="372964" y="629039"/>
                    <a:pt x="362409" y="617911"/>
                  </a:cubicBezTo>
                  <a:cubicBezTo>
                    <a:pt x="351855" y="606783"/>
                    <a:pt x="339178" y="599039"/>
                    <a:pt x="324379" y="594680"/>
                  </a:cubicBezTo>
                  <a:cubicBezTo>
                    <a:pt x="313366" y="591468"/>
                    <a:pt x="297362" y="589862"/>
                    <a:pt x="276368" y="589862"/>
                  </a:cubicBezTo>
                  <a:close/>
                  <a:moveTo>
                    <a:pt x="737858" y="0"/>
                  </a:moveTo>
                  <a:cubicBezTo>
                    <a:pt x="1145366" y="0"/>
                    <a:pt x="1475716" y="319040"/>
                    <a:pt x="1475716" y="712596"/>
                  </a:cubicBezTo>
                  <a:cubicBezTo>
                    <a:pt x="1475716" y="1106152"/>
                    <a:pt x="1145366" y="1425192"/>
                    <a:pt x="737858" y="1425192"/>
                  </a:cubicBezTo>
                  <a:cubicBezTo>
                    <a:pt x="330350" y="1425192"/>
                    <a:pt x="0" y="1106152"/>
                    <a:pt x="0" y="712596"/>
                  </a:cubicBezTo>
                  <a:cubicBezTo>
                    <a:pt x="0" y="319040"/>
                    <a:pt x="330350" y="0"/>
                    <a:pt x="737858" y="0"/>
                  </a:cubicBezTo>
                  <a:close/>
                </a:path>
              </a:pathLst>
            </a:custGeom>
            <a:ln w="53975" cap="rnd">
              <a:solidFill>
                <a:schemeClr val="bg1"/>
              </a:solidFill>
              <a:prstDash val="solid"/>
            </a:ln>
            <a:effectLst>
              <a:outerShdw sx="1000" sy="1000" algn="bl" rotWithShape="0">
                <a:srgbClr val="000000"/>
              </a:outerShdw>
            </a:effectLst>
          </p:spPr>
        </p:pic>
      </p:grpSp>
      <p:grpSp>
        <p:nvGrpSpPr>
          <p:cNvPr id="13" name="Group 12">
            <a:extLst>
              <a:ext uri="{FF2B5EF4-FFF2-40B4-BE49-F238E27FC236}">
                <a16:creationId xmlns:a16="http://schemas.microsoft.com/office/drawing/2014/main" id="{A5A23A64-DC46-43D6-9304-FAE8F768C95C}"/>
              </a:ext>
            </a:extLst>
          </p:cNvPr>
          <p:cNvGrpSpPr/>
          <p:nvPr/>
        </p:nvGrpSpPr>
        <p:grpSpPr>
          <a:xfrm>
            <a:off x="-1349455" y="4638907"/>
            <a:ext cx="1077588" cy="1022154"/>
            <a:chOff x="169335" y="5554541"/>
            <a:chExt cx="1293106" cy="1226585"/>
          </a:xfrm>
        </p:grpSpPr>
        <p:sp>
          <p:nvSpPr>
            <p:cNvPr id="14" name="Oval 13">
              <a:extLst>
                <a:ext uri="{FF2B5EF4-FFF2-40B4-BE49-F238E27FC236}">
                  <a16:creationId xmlns:a16="http://schemas.microsoft.com/office/drawing/2014/main" id="{2852C587-157D-74B4-3E24-6E67E9740022}"/>
                </a:ext>
              </a:extLst>
            </p:cNvPr>
            <p:cNvSpPr/>
            <p:nvPr/>
          </p:nvSpPr>
          <p:spPr>
            <a:xfrm>
              <a:off x="215217" y="5646775"/>
              <a:ext cx="1218327" cy="1049580"/>
            </a:xfrm>
            <a:prstGeom prst="ellipse">
              <a:avLst/>
            </a:prstGeom>
            <a:solidFill>
              <a:schemeClr val="bg1"/>
            </a:solidFill>
            <a:ln w="539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sz="1500">
                <a:solidFill>
                  <a:prstClr val="white"/>
                </a:solidFill>
                <a:latin typeface="Calibri" panose="020F0502020204030204"/>
              </a:endParaRPr>
            </a:p>
          </p:txBody>
        </p:sp>
        <p:pic>
          <p:nvPicPr>
            <p:cNvPr id="16" name="Picture 15">
              <a:extLst>
                <a:ext uri="{FF2B5EF4-FFF2-40B4-BE49-F238E27FC236}">
                  <a16:creationId xmlns:a16="http://schemas.microsoft.com/office/drawing/2014/main" id="{0E1C2B6B-2988-508E-F348-C10824DB6D9F}"/>
                </a:ext>
              </a:extLst>
            </p:cNvPr>
            <p:cNvPicPr>
              <a:picLocks noChangeAspect="1" noChangeArrowheads="1"/>
            </p:cNvPicPr>
            <p:nvPr/>
          </p:nvPicPr>
          <p:blipFill>
            <a:blip r:embed="rId4" cstate="email">
              <a:duotone>
                <a:prstClr val="black"/>
                <a:schemeClr val="accent6">
                  <a:lumMod val="75000"/>
                  <a:tint val="45000"/>
                  <a:satMod val="400000"/>
                </a:schemeClr>
              </a:duotone>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a:ext>
              </a:extLst>
            </a:blip>
            <a:srcRect/>
            <a:stretch/>
          </p:blipFill>
          <p:spPr bwMode="auto">
            <a:xfrm>
              <a:off x="169335" y="5554541"/>
              <a:ext cx="1293106" cy="1226585"/>
            </a:xfrm>
            <a:custGeom>
              <a:avLst/>
              <a:gdLst/>
              <a:ahLst/>
              <a:cxnLst/>
              <a:rect l="l" t="t" r="r" b="b"/>
              <a:pathLst>
                <a:path w="1587684" h="1470190">
                  <a:moveTo>
                    <a:pt x="1186786" y="717625"/>
                  </a:moveTo>
                  <a:cubicBezTo>
                    <a:pt x="1198252" y="717625"/>
                    <a:pt x="1207985" y="721858"/>
                    <a:pt x="1215984" y="730325"/>
                  </a:cubicBezTo>
                  <a:cubicBezTo>
                    <a:pt x="1223984" y="738791"/>
                    <a:pt x="1228183" y="751157"/>
                    <a:pt x="1228583" y="767422"/>
                  </a:cubicBezTo>
                  <a:lnTo>
                    <a:pt x="1144588" y="767422"/>
                  </a:lnTo>
                  <a:cubicBezTo>
                    <a:pt x="1144455" y="752090"/>
                    <a:pt x="1148388" y="739957"/>
                    <a:pt x="1156388" y="731025"/>
                  </a:cubicBezTo>
                  <a:cubicBezTo>
                    <a:pt x="1164387" y="722092"/>
                    <a:pt x="1174520" y="717625"/>
                    <a:pt x="1186786" y="717625"/>
                  </a:cubicBezTo>
                  <a:close/>
                  <a:moveTo>
                    <a:pt x="1307192" y="679428"/>
                  </a:moveTo>
                  <a:lnTo>
                    <a:pt x="1380588" y="782421"/>
                  </a:lnTo>
                  <a:lnTo>
                    <a:pt x="1303993" y="891815"/>
                  </a:lnTo>
                  <a:lnTo>
                    <a:pt x="1369789" y="891815"/>
                  </a:lnTo>
                  <a:lnTo>
                    <a:pt x="1413386" y="826019"/>
                  </a:lnTo>
                  <a:lnTo>
                    <a:pt x="1456583" y="891815"/>
                  </a:lnTo>
                  <a:lnTo>
                    <a:pt x="1525579" y="891815"/>
                  </a:lnTo>
                  <a:lnTo>
                    <a:pt x="1446984" y="780022"/>
                  </a:lnTo>
                  <a:lnTo>
                    <a:pt x="1518980" y="679428"/>
                  </a:lnTo>
                  <a:lnTo>
                    <a:pt x="1452984" y="679428"/>
                  </a:lnTo>
                  <a:lnTo>
                    <a:pt x="1413386" y="737824"/>
                  </a:lnTo>
                  <a:lnTo>
                    <a:pt x="1375788" y="679428"/>
                  </a:lnTo>
                  <a:close/>
                  <a:moveTo>
                    <a:pt x="396341" y="679428"/>
                  </a:moveTo>
                  <a:lnTo>
                    <a:pt x="396341" y="813820"/>
                  </a:lnTo>
                  <a:cubicBezTo>
                    <a:pt x="396341" y="833818"/>
                    <a:pt x="398874" y="849484"/>
                    <a:pt x="403940" y="860817"/>
                  </a:cubicBezTo>
                  <a:cubicBezTo>
                    <a:pt x="409007" y="872149"/>
                    <a:pt x="417206" y="880949"/>
                    <a:pt x="428539" y="887215"/>
                  </a:cubicBezTo>
                  <a:cubicBezTo>
                    <a:pt x="439872" y="893481"/>
                    <a:pt x="452671" y="896614"/>
                    <a:pt x="466937" y="896614"/>
                  </a:cubicBezTo>
                  <a:cubicBezTo>
                    <a:pt x="480936" y="896614"/>
                    <a:pt x="494235" y="893348"/>
                    <a:pt x="506834" y="886815"/>
                  </a:cubicBezTo>
                  <a:cubicBezTo>
                    <a:pt x="519433" y="880282"/>
                    <a:pt x="529599" y="871349"/>
                    <a:pt x="537332" y="860017"/>
                  </a:cubicBezTo>
                  <a:lnTo>
                    <a:pt x="537332" y="891815"/>
                  </a:lnTo>
                  <a:lnTo>
                    <a:pt x="589529" y="891815"/>
                  </a:lnTo>
                  <a:lnTo>
                    <a:pt x="589529" y="679428"/>
                  </a:lnTo>
                  <a:lnTo>
                    <a:pt x="533333" y="679428"/>
                  </a:lnTo>
                  <a:lnTo>
                    <a:pt x="533333" y="769022"/>
                  </a:lnTo>
                  <a:cubicBezTo>
                    <a:pt x="533333" y="799420"/>
                    <a:pt x="531933" y="818519"/>
                    <a:pt x="529133" y="826319"/>
                  </a:cubicBezTo>
                  <a:cubicBezTo>
                    <a:pt x="526333" y="834118"/>
                    <a:pt x="521133" y="840651"/>
                    <a:pt x="513534" y="845918"/>
                  </a:cubicBezTo>
                  <a:cubicBezTo>
                    <a:pt x="505934" y="851184"/>
                    <a:pt x="497335" y="853817"/>
                    <a:pt x="487735" y="853817"/>
                  </a:cubicBezTo>
                  <a:cubicBezTo>
                    <a:pt x="479336" y="853817"/>
                    <a:pt x="472403" y="851851"/>
                    <a:pt x="466937" y="847917"/>
                  </a:cubicBezTo>
                  <a:cubicBezTo>
                    <a:pt x="461470" y="843984"/>
                    <a:pt x="457704" y="838651"/>
                    <a:pt x="455637" y="831918"/>
                  </a:cubicBezTo>
                  <a:cubicBezTo>
                    <a:pt x="453571" y="825185"/>
                    <a:pt x="452537" y="806887"/>
                    <a:pt x="452537" y="777022"/>
                  </a:cubicBezTo>
                  <a:lnTo>
                    <a:pt x="452537" y="679428"/>
                  </a:lnTo>
                  <a:close/>
                  <a:moveTo>
                    <a:pt x="1183386" y="674628"/>
                  </a:moveTo>
                  <a:cubicBezTo>
                    <a:pt x="1155254" y="674628"/>
                    <a:pt x="1131989" y="684594"/>
                    <a:pt x="1113590" y="704526"/>
                  </a:cubicBezTo>
                  <a:cubicBezTo>
                    <a:pt x="1095191" y="724458"/>
                    <a:pt x="1085992" y="752023"/>
                    <a:pt x="1085992" y="787221"/>
                  </a:cubicBezTo>
                  <a:cubicBezTo>
                    <a:pt x="1085992" y="816686"/>
                    <a:pt x="1092992" y="841084"/>
                    <a:pt x="1106991" y="860417"/>
                  </a:cubicBezTo>
                  <a:cubicBezTo>
                    <a:pt x="1124723" y="884549"/>
                    <a:pt x="1152055" y="896614"/>
                    <a:pt x="1188986" y="896614"/>
                  </a:cubicBezTo>
                  <a:cubicBezTo>
                    <a:pt x="1212318" y="896614"/>
                    <a:pt x="1231750" y="891248"/>
                    <a:pt x="1247282" y="880515"/>
                  </a:cubicBezTo>
                  <a:cubicBezTo>
                    <a:pt x="1262814" y="869783"/>
                    <a:pt x="1274180" y="854150"/>
                    <a:pt x="1281380" y="833618"/>
                  </a:cubicBezTo>
                  <a:lnTo>
                    <a:pt x="1225383" y="824219"/>
                  </a:lnTo>
                  <a:cubicBezTo>
                    <a:pt x="1222317" y="834885"/>
                    <a:pt x="1217784" y="842618"/>
                    <a:pt x="1211784" y="847417"/>
                  </a:cubicBezTo>
                  <a:cubicBezTo>
                    <a:pt x="1205785" y="852217"/>
                    <a:pt x="1198385" y="854617"/>
                    <a:pt x="1189586" y="854617"/>
                  </a:cubicBezTo>
                  <a:cubicBezTo>
                    <a:pt x="1176653" y="854617"/>
                    <a:pt x="1165854" y="849984"/>
                    <a:pt x="1157188" y="840718"/>
                  </a:cubicBezTo>
                  <a:cubicBezTo>
                    <a:pt x="1148521" y="831452"/>
                    <a:pt x="1143988" y="818486"/>
                    <a:pt x="1143588" y="801820"/>
                  </a:cubicBezTo>
                  <a:lnTo>
                    <a:pt x="1284380" y="801820"/>
                  </a:lnTo>
                  <a:cubicBezTo>
                    <a:pt x="1285180" y="758756"/>
                    <a:pt x="1276447" y="726792"/>
                    <a:pt x="1258181" y="705926"/>
                  </a:cubicBezTo>
                  <a:cubicBezTo>
                    <a:pt x="1239916" y="685061"/>
                    <a:pt x="1214984" y="674628"/>
                    <a:pt x="1183386" y="674628"/>
                  </a:cubicBezTo>
                  <a:close/>
                  <a:moveTo>
                    <a:pt x="951186" y="674628"/>
                  </a:moveTo>
                  <a:cubicBezTo>
                    <a:pt x="920655" y="674628"/>
                    <a:pt x="898123" y="680894"/>
                    <a:pt x="883590" y="693427"/>
                  </a:cubicBezTo>
                  <a:cubicBezTo>
                    <a:pt x="869058" y="705959"/>
                    <a:pt x="861792" y="721425"/>
                    <a:pt x="861792" y="739824"/>
                  </a:cubicBezTo>
                  <a:cubicBezTo>
                    <a:pt x="861792" y="760223"/>
                    <a:pt x="870191" y="776155"/>
                    <a:pt x="886990" y="787621"/>
                  </a:cubicBezTo>
                  <a:cubicBezTo>
                    <a:pt x="899123" y="795887"/>
                    <a:pt x="927854" y="805020"/>
                    <a:pt x="973185" y="815019"/>
                  </a:cubicBezTo>
                  <a:cubicBezTo>
                    <a:pt x="982918" y="817286"/>
                    <a:pt x="989184" y="819752"/>
                    <a:pt x="991984" y="822419"/>
                  </a:cubicBezTo>
                  <a:cubicBezTo>
                    <a:pt x="994650" y="825219"/>
                    <a:pt x="995983" y="828752"/>
                    <a:pt x="995983" y="833018"/>
                  </a:cubicBezTo>
                  <a:cubicBezTo>
                    <a:pt x="995983" y="839285"/>
                    <a:pt x="993517" y="844284"/>
                    <a:pt x="988584" y="848017"/>
                  </a:cubicBezTo>
                  <a:cubicBezTo>
                    <a:pt x="981251" y="853350"/>
                    <a:pt x="970318" y="856017"/>
                    <a:pt x="955786" y="856017"/>
                  </a:cubicBezTo>
                  <a:cubicBezTo>
                    <a:pt x="942587" y="856017"/>
                    <a:pt x="932321" y="853184"/>
                    <a:pt x="924988" y="847517"/>
                  </a:cubicBezTo>
                  <a:cubicBezTo>
                    <a:pt x="917655" y="841851"/>
                    <a:pt x="912788" y="833552"/>
                    <a:pt x="910389" y="822619"/>
                  </a:cubicBezTo>
                  <a:lnTo>
                    <a:pt x="853992" y="831218"/>
                  </a:lnTo>
                  <a:cubicBezTo>
                    <a:pt x="859192" y="851351"/>
                    <a:pt x="870224" y="867283"/>
                    <a:pt x="887090" y="879016"/>
                  </a:cubicBezTo>
                  <a:cubicBezTo>
                    <a:pt x="903956" y="890748"/>
                    <a:pt x="926854" y="896614"/>
                    <a:pt x="955786" y="896614"/>
                  </a:cubicBezTo>
                  <a:cubicBezTo>
                    <a:pt x="987651" y="896614"/>
                    <a:pt x="1011716" y="889615"/>
                    <a:pt x="1027981" y="875616"/>
                  </a:cubicBezTo>
                  <a:cubicBezTo>
                    <a:pt x="1044247" y="861617"/>
                    <a:pt x="1052380" y="844884"/>
                    <a:pt x="1052380" y="825419"/>
                  </a:cubicBezTo>
                  <a:cubicBezTo>
                    <a:pt x="1052380" y="807553"/>
                    <a:pt x="1046514" y="793621"/>
                    <a:pt x="1034781" y="783621"/>
                  </a:cubicBezTo>
                  <a:cubicBezTo>
                    <a:pt x="1022915" y="773755"/>
                    <a:pt x="1002016" y="765422"/>
                    <a:pt x="972085" y="758623"/>
                  </a:cubicBezTo>
                  <a:cubicBezTo>
                    <a:pt x="942153" y="751823"/>
                    <a:pt x="924654" y="746557"/>
                    <a:pt x="919588" y="742824"/>
                  </a:cubicBezTo>
                  <a:cubicBezTo>
                    <a:pt x="915855" y="740024"/>
                    <a:pt x="913988" y="736624"/>
                    <a:pt x="913988" y="732624"/>
                  </a:cubicBezTo>
                  <a:cubicBezTo>
                    <a:pt x="913988" y="727958"/>
                    <a:pt x="916122" y="724158"/>
                    <a:pt x="920388" y="721225"/>
                  </a:cubicBezTo>
                  <a:cubicBezTo>
                    <a:pt x="926788" y="717092"/>
                    <a:pt x="937387" y="715026"/>
                    <a:pt x="952186" y="715026"/>
                  </a:cubicBezTo>
                  <a:cubicBezTo>
                    <a:pt x="963919" y="715026"/>
                    <a:pt x="972951" y="717225"/>
                    <a:pt x="979284" y="721625"/>
                  </a:cubicBezTo>
                  <a:cubicBezTo>
                    <a:pt x="985617" y="726025"/>
                    <a:pt x="989917" y="732358"/>
                    <a:pt x="992184" y="740624"/>
                  </a:cubicBezTo>
                  <a:lnTo>
                    <a:pt x="1045180" y="730825"/>
                  </a:lnTo>
                  <a:cubicBezTo>
                    <a:pt x="1039847" y="712292"/>
                    <a:pt x="1030115" y="698293"/>
                    <a:pt x="1015982" y="688827"/>
                  </a:cubicBezTo>
                  <a:cubicBezTo>
                    <a:pt x="1001850" y="679361"/>
                    <a:pt x="980251" y="674628"/>
                    <a:pt x="951186" y="674628"/>
                  </a:cubicBezTo>
                  <a:close/>
                  <a:moveTo>
                    <a:pt x="722586" y="674628"/>
                  </a:moveTo>
                  <a:cubicBezTo>
                    <a:pt x="692055" y="674628"/>
                    <a:pt x="669523" y="680894"/>
                    <a:pt x="654990" y="693427"/>
                  </a:cubicBezTo>
                  <a:cubicBezTo>
                    <a:pt x="640458" y="705959"/>
                    <a:pt x="633192" y="721425"/>
                    <a:pt x="633192" y="739824"/>
                  </a:cubicBezTo>
                  <a:cubicBezTo>
                    <a:pt x="633192" y="760223"/>
                    <a:pt x="641591" y="776155"/>
                    <a:pt x="658390" y="787621"/>
                  </a:cubicBezTo>
                  <a:cubicBezTo>
                    <a:pt x="670523" y="795887"/>
                    <a:pt x="699254" y="805020"/>
                    <a:pt x="744585" y="815019"/>
                  </a:cubicBezTo>
                  <a:cubicBezTo>
                    <a:pt x="754318" y="817286"/>
                    <a:pt x="760584" y="819752"/>
                    <a:pt x="763384" y="822419"/>
                  </a:cubicBezTo>
                  <a:cubicBezTo>
                    <a:pt x="766050" y="825219"/>
                    <a:pt x="767383" y="828752"/>
                    <a:pt x="767383" y="833018"/>
                  </a:cubicBezTo>
                  <a:cubicBezTo>
                    <a:pt x="767383" y="839285"/>
                    <a:pt x="764917" y="844284"/>
                    <a:pt x="759984" y="848017"/>
                  </a:cubicBezTo>
                  <a:cubicBezTo>
                    <a:pt x="752651" y="853350"/>
                    <a:pt x="741718" y="856017"/>
                    <a:pt x="727186" y="856017"/>
                  </a:cubicBezTo>
                  <a:cubicBezTo>
                    <a:pt x="713987" y="856017"/>
                    <a:pt x="703721" y="853184"/>
                    <a:pt x="696388" y="847517"/>
                  </a:cubicBezTo>
                  <a:cubicBezTo>
                    <a:pt x="689055" y="841851"/>
                    <a:pt x="684188" y="833552"/>
                    <a:pt x="681789" y="822619"/>
                  </a:cubicBezTo>
                  <a:lnTo>
                    <a:pt x="625392" y="831218"/>
                  </a:lnTo>
                  <a:cubicBezTo>
                    <a:pt x="630592" y="851351"/>
                    <a:pt x="641624" y="867283"/>
                    <a:pt x="658490" y="879016"/>
                  </a:cubicBezTo>
                  <a:cubicBezTo>
                    <a:pt x="675356" y="890748"/>
                    <a:pt x="698254" y="896614"/>
                    <a:pt x="727186" y="896614"/>
                  </a:cubicBezTo>
                  <a:cubicBezTo>
                    <a:pt x="759051" y="896614"/>
                    <a:pt x="783116" y="889615"/>
                    <a:pt x="799381" y="875616"/>
                  </a:cubicBezTo>
                  <a:cubicBezTo>
                    <a:pt x="815647" y="861617"/>
                    <a:pt x="823780" y="844884"/>
                    <a:pt x="823780" y="825419"/>
                  </a:cubicBezTo>
                  <a:cubicBezTo>
                    <a:pt x="823780" y="807553"/>
                    <a:pt x="817914" y="793621"/>
                    <a:pt x="806181" y="783621"/>
                  </a:cubicBezTo>
                  <a:cubicBezTo>
                    <a:pt x="794315" y="773755"/>
                    <a:pt x="773416" y="765422"/>
                    <a:pt x="743485" y="758623"/>
                  </a:cubicBezTo>
                  <a:cubicBezTo>
                    <a:pt x="713553" y="751823"/>
                    <a:pt x="696054" y="746557"/>
                    <a:pt x="690988" y="742824"/>
                  </a:cubicBezTo>
                  <a:cubicBezTo>
                    <a:pt x="687255" y="740024"/>
                    <a:pt x="685388" y="736624"/>
                    <a:pt x="685388" y="732624"/>
                  </a:cubicBezTo>
                  <a:cubicBezTo>
                    <a:pt x="685388" y="727958"/>
                    <a:pt x="687522" y="724158"/>
                    <a:pt x="691788" y="721225"/>
                  </a:cubicBezTo>
                  <a:cubicBezTo>
                    <a:pt x="698188" y="717092"/>
                    <a:pt x="708787" y="715026"/>
                    <a:pt x="723586" y="715026"/>
                  </a:cubicBezTo>
                  <a:cubicBezTo>
                    <a:pt x="735319" y="715026"/>
                    <a:pt x="744351" y="717225"/>
                    <a:pt x="750684" y="721625"/>
                  </a:cubicBezTo>
                  <a:cubicBezTo>
                    <a:pt x="757017" y="726025"/>
                    <a:pt x="761317" y="732358"/>
                    <a:pt x="763584" y="740624"/>
                  </a:cubicBezTo>
                  <a:lnTo>
                    <a:pt x="816580" y="730825"/>
                  </a:lnTo>
                  <a:cubicBezTo>
                    <a:pt x="811247" y="712292"/>
                    <a:pt x="801515" y="698293"/>
                    <a:pt x="787382" y="688827"/>
                  </a:cubicBezTo>
                  <a:cubicBezTo>
                    <a:pt x="773250" y="679361"/>
                    <a:pt x="751651" y="674628"/>
                    <a:pt x="722586" y="674628"/>
                  </a:cubicBezTo>
                  <a:close/>
                  <a:moveTo>
                    <a:pt x="224310" y="593633"/>
                  </a:moveTo>
                  <a:cubicBezTo>
                    <a:pt x="201778" y="593633"/>
                    <a:pt x="182545" y="597033"/>
                    <a:pt x="166613" y="603832"/>
                  </a:cubicBezTo>
                  <a:cubicBezTo>
                    <a:pt x="150681" y="610632"/>
                    <a:pt x="138481" y="620531"/>
                    <a:pt x="130015" y="633531"/>
                  </a:cubicBezTo>
                  <a:cubicBezTo>
                    <a:pt x="121549" y="646530"/>
                    <a:pt x="117316" y="660496"/>
                    <a:pt x="117316" y="675428"/>
                  </a:cubicBezTo>
                  <a:cubicBezTo>
                    <a:pt x="117316" y="698627"/>
                    <a:pt x="126316" y="718292"/>
                    <a:pt x="144314" y="734424"/>
                  </a:cubicBezTo>
                  <a:cubicBezTo>
                    <a:pt x="157114" y="745890"/>
                    <a:pt x="179379" y="755556"/>
                    <a:pt x="211110" y="763423"/>
                  </a:cubicBezTo>
                  <a:cubicBezTo>
                    <a:pt x="235776" y="769556"/>
                    <a:pt x="251575" y="773822"/>
                    <a:pt x="258507" y="776222"/>
                  </a:cubicBezTo>
                  <a:cubicBezTo>
                    <a:pt x="268640" y="779822"/>
                    <a:pt x="275740" y="784055"/>
                    <a:pt x="279806" y="788921"/>
                  </a:cubicBezTo>
                  <a:cubicBezTo>
                    <a:pt x="283873" y="793787"/>
                    <a:pt x="285906" y="799687"/>
                    <a:pt x="285906" y="806620"/>
                  </a:cubicBezTo>
                  <a:cubicBezTo>
                    <a:pt x="285906" y="817419"/>
                    <a:pt x="281073" y="826852"/>
                    <a:pt x="271407" y="834918"/>
                  </a:cubicBezTo>
                  <a:cubicBezTo>
                    <a:pt x="261741" y="842984"/>
                    <a:pt x="247375" y="847017"/>
                    <a:pt x="228309" y="847017"/>
                  </a:cubicBezTo>
                  <a:cubicBezTo>
                    <a:pt x="210310" y="847017"/>
                    <a:pt x="196011" y="842484"/>
                    <a:pt x="185412" y="833418"/>
                  </a:cubicBezTo>
                  <a:cubicBezTo>
                    <a:pt x="174813" y="824352"/>
                    <a:pt x="167780" y="810153"/>
                    <a:pt x="164313" y="790821"/>
                  </a:cubicBezTo>
                  <a:lnTo>
                    <a:pt x="106717" y="796421"/>
                  </a:lnTo>
                  <a:cubicBezTo>
                    <a:pt x="110583" y="829219"/>
                    <a:pt x="122449" y="854184"/>
                    <a:pt x="142315" y="871316"/>
                  </a:cubicBezTo>
                  <a:cubicBezTo>
                    <a:pt x="162180" y="888448"/>
                    <a:pt x="190645" y="897014"/>
                    <a:pt x="227709" y="897014"/>
                  </a:cubicBezTo>
                  <a:cubicBezTo>
                    <a:pt x="253174" y="897014"/>
                    <a:pt x="274440" y="893448"/>
                    <a:pt x="291505" y="886315"/>
                  </a:cubicBezTo>
                  <a:cubicBezTo>
                    <a:pt x="308571" y="879182"/>
                    <a:pt x="321770" y="868283"/>
                    <a:pt x="331103" y="853617"/>
                  </a:cubicBezTo>
                  <a:cubicBezTo>
                    <a:pt x="340436" y="838951"/>
                    <a:pt x="345102" y="823219"/>
                    <a:pt x="345102" y="806420"/>
                  </a:cubicBezTo>
                  <a:cubicBezTo>
                    <a:pt x="345102" y="787888"/>
                    <a:pt x="341202" y="772322"/>
                    <a:pt x="333403" y="759723"/>
                  </a:cubicBezTo>
                  <a:cubicBezTo>
                    <a:pt x="325603" y="747124"/>
                    <a:pt x="314804" y="737191"/>
                    <a:pt x="301005" y="729925"/>
                  </a:cubicBezTo>
                  <a:cubicBezTo>
                    <a:pt x="287206" y="722658"/>
                    <a:pt x="265907" y="715626"/>
                    <a:pt x="237109" y="708826"/>
                  </a:cubicBezTo>
                  <a:cubicBezTo>
                    <a:pt x="208311" y="702026"/>
                    <a:pt x="190178" y="695493"/>
                    <a:pt x="182712" y="689227"/>
                  </a:cubicBezTo>
                  <a:cubicBezTo>
                    <a:pt x="176846" y="684294"/>
                    <a:pt x="173913" y="678361"/>
                    <a:pt x="173913" y="671428"/>
                  </a:cubicBezTo>
                  <a:cubicBezTo>
                    <a:pt x="173913" y="663829"/>
                    <a:pt x="177046" y="657762"/>
                    <a:pt x="183312" y="653229"/>
                  </a:cubicBezTo>
                  <a:cubicBezTo>
                    <a:pt x="193045" y="646163"/>
                    <a:pt x="206511" y="642630"/>
                    <a:pt x="223710" y="642630"/>
                  </a:cubicBezTo>
                  <a:cubicBezTo>
                    <a:pt x="240375" y="642630"/>
                    <a:pt x="252874" y="645930"/>
                    <a:pt x="261207" y="652529"/>
                  </a:cubicBezTo>
                  <a:cubicBezTo>
                    <a:pt x="269540" y="659129"/>
                    <a:pt x="274973" y="669962"/>
                    <a:pt x="277506" y="685027"/>
                  </a:cubicBezTo>
                  <a:lnTo>
                    <a:pt x="336703" y="682428"/>
                  </a:lnTo>
                  <a:cubicBezTo>
                    <a:pt x="335769" y="655496"/>
                    <a:pt x="326003" y="633964"/>
                    <a:pt x="307405" y="617831"/>
                  </a:cubicBezTo>
                  <a:cubicBezTo>
                    <a:pt x="288806" y="601699"/>
                    <a:pt x="261107" y="593633"/>
                    <a:pt x="224310" y="593633"/>
                  </a:cubicBezTo>
                  <a:close/>
                  <a:moveTo>
                    <a:pt x="793842" y="0"/>
                  </a:moveTo>
                  <a:cubicBezTo>
                    <a:pt x="1232269" y="0"/>
                    <a:pt x="1587684" y="329113"/>
                    <a:pt x="1587684" y="735095"/>
                  </a:cubicBezTo>
                  <a:cubicBezTo>
                    <a:pt x="1587684" y="1141077"/>
                    <a:pt x="1232269" y="1470190"/>
                    <a:pt x="793842" y="1470190"/>
                  </a:cubicBezTo>
                  <a:cubicBezTo>
                    <a:pt x="355415" y="1470190"/>
                    <a:pt x="0" y="1141077"/>
                    <a:pt x="0" y="735095"/>
                  </a:cubicBezTo>
                  <a:cubicBezTo>
                    <a:pt x="0" y="329113"/>
                    <a:pt x="355415" y="0"/>
                    <a:pt x="793842" y="0"/>
                  </a:cubicBezTo>
                  <a:close/>
                </a:path>
              </a:pathLst>
            </a:custGeom>
            <a:ln w="53975" cap="rnd">
              <a:solidFill>
                <a:schemeClr val="bg1"/>
              </a:solidFill>
              <a:prstDash val="solid"/>
            </a:ln>
            <a:effectLst>
              <a:outerShdw sx="1000" sy="1000" algn="bl" rotWithShape="0">
                <a:srgbClr val="000000"/>
              </a:outerShdw>
            </a:effectLst>
            <a:extLst>
              <a:ext uri="{909E8E84-426E-40DD-AFC4-6F175D3DCCD1}">
                <a14:hiddenFill xmlns:a14="http://schemas.microsoft.com/office/drawing/2010/main">
                  <a:solidFill>
                    <a:srgbClr val="FFFFFF"/>
                  </a:solidFill>
                </a14:hiddenFill>
              </a:ext>
            </a:extLst>
          </p:spPr>
        </p:pic>
      </p:grpSp>
      <p:grpSp>
        <p:nvGrpSpPr>
          <p:cNvPr id="2" name="Group 1">
            <a:extLst>
              <a:ext uri="{FF2B5EF4-FFF2-40B4-BE49-F238E27FC236}">
                <a16:creationId xmlns:a16="http://schemas.microsoft.com/office/drawing/2014/main" id="{DA99C69D-803D-92A4-799F-C1968184A5FB}"/>
              </a:ext>
            </a:extLst>
          </p:cNvPr>
          <p:cNvGrpSpPr/>
          <p:nvPr/>
        </p:nvGrpSpPr>
        <p:grpSpPr>
          <a:xfrm>
            <a:off x="-1295521" y="1307391"/>
            <a:ext cx="1068059" cy="1022154"/>
            <a:chOff x="171472" y="1555617"/>
            <a:chExt cx="1281671" cy="1226585"/>
          </a:xfrm>
        </p:grpSpPr>
        <p:sp>
          <p:nvSpPr>
            <p:cNvPr id="4" name="Oval 3">
              <a:extLst>
                <a:ext uri="{FF2B5EF4-FFF2-40B4-BE49-F238E27FC236}">
                  <a16:creationId xmlns:a16="http://schemas.microsoft.com/office/drawing/2014/main" id="{881D1ED2-9AB3-24A0-0E20-6989ADDEC415}"/>
                </a:ext>
              </a:extLst>
            </p:cNvPr>
            <p:cNvSpPr/>
            <p:nvPr/>
          </p:nvSpPr>
          <p:spPr>
            <a:xfrm>
              <a:off x="234673" y="1644119"/>
              <a:ext cx="1155267" cy="1049580"/>
            </a:xfrm>
            <a:prstGeom prst="ellipse">
              <a:avLst/>
            </a:prstGeom>
            <a:solidFill>
              <a:schemeClr val="bg1"/>
            </a:solidFill>
            <a:ln w="539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sz="1500">
                <a:solidFill>
                  <a:prstClr val="white"/>
                </a:solidFill>
                <a:latin typeface="Calibri" panose="020F0502020204030204"/>
              </a:endParaRPr>
            </a:p>
          </p:txBody>
        </p:sp>
        <p:pic>
          <p:nvPicPr>
            <p:cNvPr id="5" name="Picture 4">
              <a:extLst>
                <a:ext uri="{FF2B5EF4-FFF2-40B4-BE49-F238E27FC236}">
                  <a16:creationId xmlns:a16="http://schemas.microsoft.com/office/drawing/2014/main" id="{A2395504-2CE7-3897-ED69-927DF831F7D4}"/>
                </a:ext>
              </a:extLst>
            </p:cNvPr>
            <p:cNvPicPr>
              <a:picLocks noChangeAspect="1"/>
            </p:cNvPicPr>
            <p:nvPr/>
          </p:nvPicPr>
          <p:blipFill>
            <a:blip r:embed="rId6" cstate="email">
              <a:alphaModFix amt="85000"/>
              <a:duotone>
                <a:prstClr val="black"/>
                <a:srgbClr val="FFC000">
                  <a:tint val="45000"/>
                  <a:satMod val="400000"/>
                </a:srgbClr>
              </a:duotone>
              <a:extLst>
                <a:ext uri="{28A0092B-C50C-407E-A947-70E740481C1C}">
                  <a14:useLocalDpi xmlns:a14="http://schemas.microsoft.com/office/drawing/2010/main"/>
                </a:ext>
              </a:extLst>
            </a:blip>
            <a:srcRect/>
            <a:stretch>
              <a:fillRect/>
            </a:stretch>
          </p:blipFill>
          <p:spPr>
            <a:xfrm>
              <a:off x="171472" y="1555617"/>
              <a:ext cx="1281671" cy="1226585"/>
            </a:xfrm>
            <a:custGeom>
              <a:avLst/>
              <a:gdLst/>
              <a:ahLst/>
              <a:cxnLst/>
              <a:rect l="l" t="t" r="r" b="b"/>
              <a:pathLst>
                <a:path w="1486412" h="1422526">
                  <a:moveTo>
                    <a:pt x="491851" y="655834"/>
                  </a:moveTo>
                  <a:lnTo>
                    <a:pt x="491851" y="868221"/>
                  </a:lnTo>
                  <a:lnTo>
                    <a:pt x="548048" y="868221"/>
                  </a:lnTo>
                  <a:lnTo>
                    <a:pt x="548048" y="655834"/>
                  </a:lnTo>
                  <a:close/>
                  <a:moveTo>
                    <a:pt x="1159797" y="651034"/>
                  </a:moveTo>
                  <a:cubicBezTo>
                    <a:pt x="1129265" y="651034"/>
                    <a:pt x="1106733" y="657300"/>
                    <a:pt x="1092201" y="669833"/>
                  </a:cubicBezTo>
                  <a:cubicBezTo>
                    <a:pt x="1077668" y="682365"/>
                    <a:pt x="1070402" y="697831"/>
                    <a:pt x="1070402" y="716230"/>
                  </a:cubicBezTo>
                  <a:cubicBezTo>
                    <a:pt x="1070402" y="736629"/>
                    <a:pt x="1078802" y="752561"/>
                    <a:pt x="1095601" y="764027"/>
                  </a:cubicBezTo>
                  <a:cubicBezTo>
                    <a:pt x="1107733" y="772293"/>
                    <a:pt x="1136465" y="781426"/>
                    <a:pt x="1181795" y="791425"/>
                  </a:cubicBezTo>
                  <a:cubicBezTo>
                    <a:pt x="1191528" y="793692"/>
                    <a:pt x="1197794" y="796158"/>
                    <a:pt x="1200594" y="798825"/>
                  </a:cubicBezTo>
                  <a:cubicBezTo>
                    <a:pt x="1203261" y="801625"/>
                    <a:pt x="1204594" y="805158"/>
                    <a:pt x="1204594" y="809424"/>
                  </a:cubicBezTo>
                  <a:cubicBezTo>
                    <a:pt x="1204594" y="815691"/>
                    <a:pt x="1202127" y="820690"/>
                    <a:pt x="1197194" y="824423"/>
                  </a:cubicBezTo>
                  <a:cubicBezTo>
                    <a:pt x="1189861" y="829756"/>
                    <a:pt x="1178929" y="832423"/>
                    <a:pt x="1164396" y="832423"/>
                  </a:cubicBezTo>
                  <a:cubicBezTo>
                    <a:pt x="1151197" y="832423"/>
                    <a:pt x="1140931" y="829590"/>
                    <a:pt x="1133598" y="823923"/>
                  </a:cubicBezTo>
                  <a:cubicBezTo>
                    <a:pt x="1126265" y="818257"/>
                    <a:pt x="1121399" y="809958"/>
                    <a:pt x="1118999" y="799025"/>
                  </a:cubicBezTo>
                  <a:lnTo>
                    <a:pt x="1062603" y="807624"/>
                  </a:lnTo>
                  <a:cubicBezTo>
                    <a:pt x="1067802" y="827756"/>
                    <a:pt x="1078835" y="843689"/>
                    <a:pt x="1095701" y="855421"/>
                  </a:cubicBezTo>
                  <a:cubicBezTo>
                    <a:pt x="1112566" y="867154"/>
                    <a:pt x="1135465" y="873020"/>
                    <a:pt x="1164396" y="873020"/>
                  </a:cubicBezTo>
                  <a:cubicBezTo>
                    <a:pt x="1196261" y="873020"/>
                    <a:pt x="1220326" y="866021"/>
                    <a:pt x="1236592" y="852022"/>
                  </a:cubicBezTo>
                  <a:cubicBezTo>
                    <a:pt x="1252858" y="838023"/>
                    <a:pt x="1260991" y="821290"/>
                    <a:pt x="1260991" y="801825"/>
                  </a:cubicBezTo>
                  <a:cubicBezTo>
                    <a:pt x="1260991" y="783959"/>
                    <a:pt x="1255124" y="770027"/>
                    <a:pt x="1243392" y="760027"/>
                  </a:cubicBezTo>
                  <a:cubicBezTo>
                    <a:pt x="1231526" y="750161"/>
                    <a:pt x="1210627" y="741828"/>
                    <a:pt x="1180695" y="735029"/>
                  </a:cubicBezTo>
                  <a:cubicBezTo>
                    <a:pt x="1150764" y="728229"/>
                    <a:pt x="1133265" y="722963"/>
                    <a:pt x="1128199" y="719230"/>
                  </a:cubicBezTo>
                  <a:cubicBezTo>
                    <a:pt x="1124465" y="716430"/>
                    <a:pt x="1122599" y="713030"/>
                    <a:pt x="1122599" y="709030"/>
                  </a:cubicBezTo>
                  <a:cubicBezTo>
                    <a:pt x="1122599" y="704364"/>
                    <a:pt x="1124732" y="700564"/>
                    <a:pt x="1128999" y="697631"/>
                  </a:cubicBezTo>
                  <a:cubicBezTo>
                    <a:pt x="1135398" y="693498"/>
                    <a:pt x="1145998" y="691431"/>
                    <a:pt x="1160797" y="691431"/>
                  </a:cubicBezTo>
                  <a:cubicBezTo>
                    <a:pt x="1172529" y="691431"/>
                    <a:pt x="1181562" y="693631"/>
                    <a:pt x="1187895" y="698031"/>
                  </a:cubicBezTo>
                  <a:cubicBezTo>
                    <a:pt x="1194228" y="702431"/>
                    <a:pt x="1198528" y="708764"/>
                    <a:pt x="1200794" y="717030"/>
                  </a:cubicBezTo>
                  <a:lnTo>
                    <a:pt x="1253791" y="707230"/>
                  </a:lnTo>
                  <a:cubicBezTo>
                    <a:pt x="1248458" y="688698"/>
                    <a:pt x="1238725" y="674699"/>
                    <a:pt x="1224593" y="665233"/>
                  </a:cubicBezTo>
                  <a:cubicBezTo>
                    <a:pt x="1210460" y="655767"/>
                    <a:pt x="1188862" y="651034"/>
                    <a:pt x="1159797" y="651034"/>
                  </a:cubicBezTo>
                  <a:close/>
                  <a:moveTo>
                    <a:pt x="944396" y="651034"/>
                  </a:moveTo>
                  <a:cubicBezTo>
                    <a:pt x="912798" y="651034"/>
                    <a:pt x="887733" y="660800"/>
                    <a:pt x="869200" y="680332"/>
                  </a:cubicBezTo>
                  <a:cubicBezTo>
                    <a:pt x="850668" y="699864"/>
                    <a:pt x="841402" y="727163"/>
                    <a:pt x="841402" y="762227"/>
                  </a:cubicBezTo>
                  <a:cubicBezTo>
                    <a:pt x="841402" y="796892"/>
                    <a:pt x="850635" y="824023"/>
                    <a:pt x="869100" y="843622"/>
                  </a:cubicBezTo>
                  <a:cubicBezTo>
                    <a:pt x="887566" y="863221"/>
                    <a:pt x="912331" y="873020"/>
                    <a:pt x="943396" y="873020"/>
                  </a:cubicBezTo>
                  <a:cubicBezTo>
                    <a:pt x="970728" y="873020"/>
                    <a:pt x="992526" y="866554"/>
                    <a:pt x="1008792" y="853622"/>
                  </a:cubicBezTo>
                  <a:cubicBezTo>
                    <a:pt x="1025057" y="840689"/>
                    <a:pt x="1036057" y="821557"/>
                    <a:pt x="1041790" y="796225"/>
                  </a:cubicBezTo>
                  <a:lnTo>
                    <a:pt x="986593" y="786826"/>
                  </a:lnTo>
                  <a:cubicBezTo>
                    <a:pt x="983793" y="801625"/>
                    <a:pt x="978994" y="812057"/>
                    <a:pt x="972194" y="818124"/>
                  </a:cubicBezTo>
                  <a:cubicBezTo>
                    <a:pt x="965395" y="824190"/>
                    <a:pt x="956662" y="827223"/>
                    <a:pt x="945996" y="827223"/>
                  </a:cubicBezTo>
                  <a:cubicBezTo>
                    <a:pt x="931730" y="827223"/>
                    <a:pt x="920364" y="822023"/>
                    <a:pt x="911898" y="811624"/>
                  </a:cubicBezTo>
                  <a:cubicBezTo>
                    <a:pt x="903432" y="801225"/>
                    <a:pt x="899199" y="783426"/>
                    <a:pt x="899199" y="758227"/>
                  </a:cubicBezTo>
                  <a:cubicBezTo>
                    <a:pt x="899199" y="735562"/>
                    <a:pt x="903365" y="719396"/>
                    <a:pt x="911698" y="709730"/>
                  </a:cubicBezTo>
                  <a:cubicBezTo>
                    <a:pt x="920031" y="700064"/>
                    <a:pt x="931197" y="695231"/>
                    <a:pt x="945196" y="695231"/>
                  </a:cubicBezTo>
                  <a:cubicBezTo>
                    <a:pt x="955728" y="695231"/>
                    <a:pt x="964295" y="698031"/>
                    <a:pt x="970894" y="703631"/>
                  </a:cubicBezTo>
                  <a:cubicBezTo>
                    <a:pt x="977494" y="709230"/>
                    <a:pt x="981727" y="717563"/>
                    <a:pt x="983593" y="728629"/>
                  </a:cubicBezTo>
                  <a:lnTo>
                    <a:pt x="1038990" y="718630"/>
                  </a:lnTo>
                  <a:cubicBezTo>
                    <a:pt x="1032324" y="695831"/>
                    <a:pt x="1021358" y="678866"/>
                    <a:pt x="1006092" y="667733"/>
                  </a:cubicBezTo>
                  <a:cubicBezTo>
                    <a:pt x="990826" y="656600"/>
                    <a:pt x="970261" y="651034"/>
                    <a:pt x="944396" y="651034"/>
                  </a:cubicBezTo>
                  <a:close/>
                  <a:moveTo>
                    <a:pt x="727944" y="651034"/>
                  </a:moveTo>
                  <a:cubicBezTo>
                    <a:pt x="699812" y="651034"/>
                    <a:pt x="676480" y="663033"/>
                    <a:pt x="657948" y="687032"/>
                  </a:cubicBezTo>
                  <a:lnTo>
                    <a:pt x="657948" y="655834"/>
                  </a:lnTo>
                  <a:lnTo>
                    <a:pt x="605751" y="655834"/>
                  </a:lnTo>
                  <a:lnTo>
                    <a:pt x="605751" y="868221"/>
                  </a:lnTo>
                  <a:lnTo>
                    <a:pt x="661948" y="868221"/>
                  </a:lnTo>
                  <a:lnTo>
                    <a:pt x="661948" y="772027"/>
                  </a:lnTo>
                  <a:cubicBezTo>
                    <a:pt x="661948" y="748295"/>
                    <a:pt x="663381" y="732029"/>
                    <a:pt x="666248" y="723229"/>
                  </a:cubicBezTo>
                  <a:cubicBezTo>
                    <a:pt x="669114" y="714430"/>
                    <a:pt x="674414" y="707364"/>
                    <a:pt x="682147" y="702031"/>
                  </a:cubicBezTo>
                  <a:cubicBezTo>
                    <a:pt x="689880" y="696698"/>
                    <a:pt x="698612" y="694031"/>
                    <a:pt x="708345" y="694031"/>
                  </a:cubicBezTo>
                  <a:cubicBezTo>
                    <a:pt x="715945" y="694031"/>
                    <a:pt x="722444" y="695898"/>
                    <a:pt x="727844" y="699631"/>
                  </a:cubicBezTo>
                  <a:cubicBezTo>
                    <a:pt x="733244" y="703364"/>
                    <a:pt x="737143" y="708597"/>
                    <a:pt x="739543" y="715330"/>
                  </a:cubicBezTo>
                  <a:cubicBezTo>
                    <a:pt x="741943" y="722063"/>
                    <a:pt x="743143" y="736895"/>
                    <a:pt x="743143" y="759827"/>
                  </a:cubicBezTo>
                  <a:lnTo>
                    <a:pt x="743143" y="868221"/>
                  </a:lnTo>
                  <a:lnTo>
                    <a:pt x="799340" y="868221"/>
                  </a:lnTo>
                  <a:lnTo>
                    <a:pt x="799340" y="736229"/>
                  </a:lnTo>
                  <a:cubicBezTo>
                    <a:pt x="799340" y="719830"/>
                    <a:pt x="798306" y="707230"/>
                    <a:pt x="796240" y="698431"/>
                  </a:cubicBezTo>
                  <a:cubicBezTo>
                    <a:pt x="794173" y="689632"/>
                    <a:pt x="790507" y="681765"/>
                    <a:pt x="785240" y="674832"/>
                  </a:cubicBezTo>
                  <a:cubicBezTo>
                    <a:pt x="779974" y="667900"/>
                    <a:pt x="772208" y="662200"/>
                    <a:pt x="761942" y="657733"/>
                  </a:cubicBezTo>
                  <a:cubicBezTo>
                    <a:pt x="751676" y="653267"/>
                    <a:pt x="740343" y="651034"/>
                    <a:pt x="727944" y="651034"/>
                  </a:cubicBezTo>
                  <a:close/>
                  <a:moveTo>
                    <a:pt x="246201" y="577438"/>
                  </a:moveTo>
                  <a:lnTo>
                    <a:pt x="246201" y="868221"/>
                  </a:lnTo>
                  <a:lnTo>
                    <a:pt x="452589" y="868221"/>
                  </a:lnTo>
                  <a:lnTo>
                    <a:pt x="452589" y="818824"/>
                  </a:lnTo>
                  <a:lnTo>
                    <a:pt x="305398" y="818824"/>
                  </a:lnTo>
                  <a:lnTo>
                    <a:pt x="305398" y="577438"/>
                  </a:lnTo>
                  <a:close/>
                  <a:moveTo>
                    <a:pt x="491851" y="575039"/>
                  </a:moveTo>
                  <a:lnTo>
                    <a:pt x="491851" y="627035"/>
                  </a:lnTo>
                  <a:lnTo>
                    <a:pt x="548048" y="627035"/>
                  </a:lnTo>
                  <a:lnTo>
                    <a:pt x="548048" y="575039"/>
                  </a:lnTo>
                  <a:close/>
                  <a:moveTo>
                    <a:pt x="743206" y="0"/>
                  </a:moveTo>
                  <a:cubicBezTo>
                    <a:pt x="1153667" y="0"/>
                    <a:pt x="1486412" y="318443"/>
                    <a:pt x="1486412" y="711263"/>
                  </a:cubicBezTo>
                  <a:cubicBezTo>
                    <a:pt x="1486412" y="1104083"/>
                    <a:pt x="1153667" y="1422526"/>
                    <a:pt x="743206" y="1422526"/>
                  </a:cubicBezTo>
                  <a:cubicBezTo>
                    <a:pt x="332745" y="1422526"/>
                    <a:pt x="0" y="1104083"/>
                    <a:pt x="0" y="711263"/>
                  </a:cubicBezTo>
                  <a:cubicBezTo>
                    <a:pt x="0" y="318443"/>
                    <a:pt x="332745" y="0"/>
                    <a:pt x="743206" y="0"/>
                  </a:cubicBezTo>
                  <a:close/>
                </a:path>
              </a:pathLst>
            </a:custGeom>
            <a:ln w="53975" cap="rnd">
              <a:solidFill>
                <a:schemeClr val="bg1"/>
              </a:solidFill>
              <a:prstDash val="solid"/>
            </a:ln>
            <a:effectLst>
              <a:outerShdw blurRad="127000" sx="1000" sy="1000" algn="bl" rotWithShape="0">
                <a:srgbClr val="000000"/>
              </a:outerShdw>
            </a:effectLst>
          </p:spPr>
        </p:pic>
      </p:grpSp>
      <p:grpSp>
        <p:nvGrpSpPr>
          <p:cNvPr id="15" name="Group 14">
            <a:extLst>
              <a:ext uri="{FF2B5EF4-FFF2-40B4-BE49-F238E27FC236}">
                <a16:creationId xmlns:a16="http://schemas.microsoft.com/office/drawing/2014/main" id="{68AA519C-9FBE-F708-21CD-0D07CE27E5F6}"/>
              </a:ext>
            </a:extLst>
          </p:cNvPr>
          <p:cNvGrpSpPr/>
          <p:nvPr/>
        </p:nvGrpSpPr>
        <p:grpSpPr>
          <a:xfrm>
            <a:off x="-1297302" y="3519401"/>
            <a:ext cx="1060374" cy="1020313"/>
            <a:chOff x="169335" y="4210029"/>
            <a:chExt cx="1272449" cy="1224375"/>
          </a:xfrm>
        </p:grpSpPr>
        <p:sp>
          <p:nvSpPr>
            <p:cNvPr id="17" name="Oval 16">
              <a:extLst>
                <a:ext uri="{FF2B5EF4-FFF2-40B4-BE49-F238E27FC236}">
                  <a16:creationId xmlns:a16="http://schemas.microsoft.com/office/drawing/2014/main" id="{79DB062E-30F1-F5E6-099E-5C3D70AA207A}"/>
                </a:ext>
              </a:extLst>
            </p:cNvPr>
            <p:cNvSpPr/>
            <p:nvPr/>
          </p:nvSpPr>
          <p:spPr>
            <a:xfrm>
              <a:off x="234673" y="4305677"/>
              <a:ext cx="1155267" cy="1049580"/>
            </a:xfrm>
            <a:prstGeom prst="ellipse">
              <a:avLst/>
            </a:prstGeom>
            <a:solidFill>
              <a:schemeClr val="bg1"/>
            </a:solidFill>
            <a:ln w="539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sz="1500">
                <a:solidFill>
                  <a:prstClr val="white"/>
                </a:solidFill>
                <a:latin typeface="Calibri" panose="020F0502020204030204"/>
              </a:endParaRPr>
            </a:p>
          </p:txBody>
        </p:sp>
        <p:pic>
          <p:nvPicPr>
            <p:cNvPr id="18" name="Picture 17">
              <a:extLst>
                <a:ext uri="{FF2B5EF4-FFF2-40B4-BE49-F238E27FC236}">
                  <a16:creationId xmlns:a16="http://schemas.microsoft.com/office/drawing/2014/main" id="{02CB337D-35CB-67E1-6AC2-D7AAE469864B}"/>
                </a:ext>
              </a:extLst>
            </p:cNvPr>
            <p:cNvPicPr>
              <a:picLocks noChangeAspect="1"/>
            </p:cNvPicPr>
            <p:nvPr/>
          </p:nvPicPr>
          <p:blipFill>
            <a:blip r:embed="rId7" cstate="email">
              <a:alphaModFix/>
              <a:duotone>
                <a:prstClr val="black"/>
                <a:srgbClr val="FF969E">
                  <a:tint val="45000"/>
                  <a:satMod val="400000"/>
                </a:srgbClr>
              </a:duotone>
              <a:extLst>
                <a:ext uri="{28A0092B-C50C-407E-A947-70E740481C1C}">
                  <a14:useLocalDpi xmlns:a14="http://schemas.microsoft.com/office/drawing/2010/main"/>
                </a:ext>
                <a:ext uri="{837473B0-CC2E-450A-ABE3-18F120FF3D39}">
                  <a1611:picAttrSrcUrl xmlns:a1611="http://schemas.microsoft.com/office/drawing/2016/11/main" r:id="rId8"/>
                </a:ext>
              </a:extLst>
            </a:blip>
            <a:srcRect/>
            <a:stretch/>
          </p:blipFill>
          <p:spPr>
            <a:xfrm>
              <a:off x="169335" y="4210029"/>
              <a:ext cx="1272449" cy="1224375"/>
            </a:xfrm>
            <a:custGeom>
              <a:avLst/>
              <a:gdLst/>
              <a:ahLst/>
              <a:cxnLst/>
              <a:rect l="l" t="t" r="r" b="b"/>
              <a:pathLst>
                <a:path w="1475716" h="1419962">
                  <a:moveTo>
                    <a:pt x="1041060" y="576731"/>
                  </a:moveTo>
                  <a:lnTo>
                    <a:pt x="1041060" y="869913"/>
                  </a:lnTo>
                  <a:lnTo>
                    <a:pt x="1264047" y="869913"/>
                  </a:lnTo>
                  <a:lnTo>
                    <a:pt x="1264047" y="820516"/>
                  </a:lnTo>
                  <a:lnTo>
                    <a:pt x="1100257" y="820516"/>
                  </a:lnTo>
                  <a:lnTo>
                    <a:pt x="1100257" y="740721"/>
                  </a:lnTo>
                  <a:lnTo>
                    <a:pt x="1247448" y="740721"/>
                  </a:lnTo>
                  <a:lnTo>
                    <a:pt x="1247448" y="691324"/>
                  </a:lnTo>
                  <a:lnTo>
                    <a:pt x="1100257" y="691324"/>
                  </a:lnTo>
                  <a:lnTo>
                    <a:pt x="1100257" y="626328"/>
                  </a:lnTo>
                  <a:lnTo>
                    <a:pt x="1258447" y="626328"/>
                  </a:lnTo>
                  <a:lnTo>
                    <a:pt x="1258447" y="576731"/>
                  </a:lnTo>
                  <a:close/>
                  <a:moveTo>
                    <a:pt x="764835" y="576731"/>
                  </a:moveTo>
                  <a:lnTo>
                    <a:pt x="764835" y="869913"/>
                  </a:lnTo>
                  <a:lnTo>
                    <a:pt x="987822" y="869913"/>
                  </a:lnTo>
                  <a:lnTo>
                    <a:pt x="987822" y="820516"/>
                  </a:lnTo>
                  <a:lnTo>
                    <a:pt x="824032" y="820516"/>
                  </a:lnTo>
                  <a:lnTo>
                    <a:pt x="824032" y="740721"/>
                  </a:lnTo>
                  <a:lnTo>
                    <a:pt x="971223" y="740721"/>
                  </a:lnTo>
                  <a:lnTo>
                    <a:pt x="971223" y="691324"/>
                  </a:lnTo>
                  <a:lnTo>
                    <a:pt x="824032" y="691324"/>
                  </a:lnTo>
                  <a:lnTo>
                    <a:pt x="824032" y="626328"/>
                  </a:lnTo>
                  <a:lnTo>
                    <a:pt x="982222" y="626328"/>
                  </a:lnTo>
                  <a:lnTo>
                    <a:pt x="982222" y="576731"/>
                  </a:lnTo>
                  <a:close/>
                  <a:moveTo>
                    <a:pt x="470160" y="576731"/>
                  </a:moveTo>
                  <a:lnTo>
                    <a:pt x="470160" y="869913"/>
                  </a:lnTo>
                  <a:lnTo>
                    <a:pt x="525157" y="869913"/>
                  </a:lnTo>
                  <a:lnTo>
                    <a:pt x="525157" y="678725"/>
                  </a:lnTo>
                  <a:lnTo>
                    <a:pt x="643350" y="869913"/>
                  </a:lnTo>
                  <a:lnTo>
                    <a:pt x="702746" y="869913"/>
                  </a:lnTo>
                  <a:lnTo>
                    <a:pt x="702746" y="576731"/>
                  </a:lnTo>
                  <a:lnTo>
                    <a:pt x="647749" y="576731"/>
                  </a:lnTo>
                  <a:lnTo>
                    <a:pt x="647749" y="772519"/>
                  </a:lnTo>
                  <a:lnTo>
                    <a:pt x="527757" y="576731"/>
                  </a:lnTo>
                  <a:close/>
                  <a:moveTo>
                    <a:pt x="295929" y="571731"/>
                  </a:moveTo>
                  <a:cubicBezTo>
                    <a:pt x="273397" y="571731"/>
                    <a:pt x="254165" y="575131"/>
                    <a:pt x="238233" y="581931"/>
                  </a:cubicBezTo>
                  <a:cubicBezTo>
                    <a:pt x="222300" y="588730"/>
                    <a:pt x="210101" y="598630"/>
                    <a:pt x="201635" y="611629"/>
                  </a:cubicBezTo>
                  <a:cubicBezTo>
                    <a:pt x="193169" y="624628"/>
                    <a:pt x="188935" y="638594"/>
                    <a:pt x="188935" y="653526"/>
                  </a:cubicBezTo>
                  <a:cubicBezTo>
                    <a:pt x="188935" y="676725"/>
                    <a:pt x="197935" y="696391"/>
                    <a:pt x="215934" y="712523"/>
                  </a:cubicBezTo>
                  <a:cubicBezTo>
                    <a:pt x="228733" y="723989"/>
                    <a:pt x="250998" y="733655"/>
                    <a:pt x="282730" y="741521"/>
                  </a:cubicBezTo>
                  <a:cubicBezTo>
                    <a:pt x="307395" y="747654"/>
                    <a:pt x="323194" y="751920"/>
                    <a:pt x="330127" y="754320"/>
                  </a:cubicBezTo>
                  <a:cubicBezTo>
                    <a:pt x="340260" y="757920"/>
                    <a:pt x="347359" y="762153"/>
                    <a:pt x="351426" y="767020"/>
                  </a:cubicBezTo>
                  <a:cubicBezTo>
                    <a:pt x="355492" y="771886"/>
                    <a:pt x="357525" y="777786"/>
                    <a:pt x="357525" y="784718"/>
                  </a:cubicBezTo>
                  <a:cubicBezTo>
                    <a:pt x="357525" y="795518"/>
                    <a:pt x="352692" y="804951"/>
                    <a:pt x="343026" y="813017"/>
                  </a:cubicBezTo>
                  <a:cubicBezTo>
                    <a:pt x="333360" y="821083"/>
                    <a:pt x="318994" y="825116"/>
                    <a:pt x="299929" y="825116"/>
                  </a:cubicBezTo>
                  <a:cubicBezTo>
                    <a:pt x="281930" y="825116"/>
                    <a:pt x="267631" y="820583"/>
                    <a:pt x="257031" y="811517"/>
                  </a:cubicBezTo>
                  <a:cubicBezTo>
                    <a:pt x="246432" y="802451"/>
                    <a:pt x="239399" y="788252"/>
                    <a:pt x="235933" y="768919"/>
                  </a:cubicBezTo>
                  <a:lnTo>
                    <a:pt x="178336" y="774519"/>
                  </a:lnTo>
                  <a:cubicBezTo>
                    <a:pt x="182203" y="807317"/>
                    <a:pt x="194069" y="832282"/>
                    <a:pt x="213934" y="849414"/>
                  </a:cubicBezTo>
                  <a:cubicBezTo>
                    <a:pt x="233799" y="866547"/>
                    <a:pt x="262264" y="875113"/>
                    <a:pt x="299329" y="875113"/>
                  </a:cubicBezTo>
                  <a:cubicBezTo>
                    <a:pt x="324794" y="875113"/>
                    <a:pt x="346059" y="871546"/>
                    <a:pt x="363125" y="864414"/>
                  </a:cubicBezTo>
                  <a:cubicBezTo>
                    <a:pt x="380190" y="857281"/>
                    <a:pt x="393390" y="846381"/>
                    <a:pt x="402722" y="831716"/>
                  </a:cubicBezTo>
                  <a:cubicBezTo>
                    <a:pt x="412055" y="817050"/>
                    <a:pt x="416722" y="801317"/>
                    <a:pt x="416722" y="784518"/>
                  </a:cubicBezTo>
                  <a:cubicBezTo>
                    <a:pt x="416722" y="765986"/>
                    <a:pt x="412822" y="750421"/>
                    <a:pt x="405022" y="737821"/>
                  </a:cubicBezTo>
                  <a:cubicBezTo>
                    <a:pt x="397223" y="725222"/>
                    <a:pt x="386423" y="715289"/>
                    <a:pt x="372624" y="708023"/>
                  </a:cubicBezTo>
                  <a:cubicBezTo>
                    <a:pt x="358825" y="700757"/>
                    <a:pt x="337526" y="693724"/>
                    <a:pt x="308728" y="686924"/>
                  </a:cubicBezTo>
                  <a:cubicBezTo>
                    <a:pt x="279930" y="680125"/>
                    <a:pt x="261798" y="673592"/>
                    <a:pt x="254332" y="667326"/>
                  </a:cubicBezTo>
                  <a:cubicBezTo>
                    <a:pt x="248465" y="662393"/>
                    <a:pt x="245532" y="656460"/>
                    <a:pt x="245532" y="649527"/>
                  </a:cubicBezTo>
                  <a:cubicBezTo>
                    <a:pt x="245532" y="641927"/>
                    <a:pt x="248665" y="635861"/>
                    <a:pt x="254931" y="631328"/>
                  </a:cubicBezTo>
                  <a:cubicBezTo>
                    <a:pt x="264664" y="624262"/>
                    <a:pt x="278130" y="620728"/>
                    <a:pt x="295329" y="620728"/>
                  </a:cubicBezTo>
                  <a:cubicBezTo>
                    <a:pt x="311995" y="620728"/>
                    <a:pt x="324494" y="624028"/>
                    <a:pt x="332827" y="630628"/>
                  </a:cubicBezTo>
                  <a:cubicBezTo>
                    <a:pt x="341160" y="637227"/>
                    <a:pt x="346593" y="648060"/>
                    <a:pt x="349126" y="663126"/>
                  </a:cubicBezTo>
                  <a:lnTo>
                    <a:pt x="408322" y="660526"/>
                  </a:lnTo>
                  <a:cubicBezTo>
                    <a:pt x="407389" y="633594"/>
                    <a:pt x="397623" y="612062"/>
                    <a:pt x="379024" y="595930"/>
                  </a:cubicBezTo>
                  <a:cubicBezTo>
                    <a:pt x="360425" y="579798"/>
                    <a:pt x="332727" y="571731"/>
                    <a:pt x="295929" y="571731"/>
                  </a:cubicBezTo>
                  <a:close/>
                  <a:moveTo>
                    <a:pt x="737858" y="0"/>
                  </a:moveTo>
                  <a:cubicBezTo>
                    <a:pt x="1145366" y="0"/>
                    <a:pt x="1475716" y="317869"/>
                    <a:pt x="1475716" y="709981"/>
                  </a:cubicBezTo>
                  <a:cubicBezTo>
                    <a:pt x="1475716" y="1102093"/>
                    <a:pt x="1145366" y="1419962"/>
                    <a:pt x="737858" y="1419962"/>
                  </a:cubicBezTo>
                  <a:cubicBezTo>
                    <a:pt x="330350" y="1419962"/>
                    <a:pt x="0" y="1102093"/>
                    <a:pt x="0" y="709981"/>
                  </a:cubicBezTo>
                  <a:cubicBezTo>
                    <a:pt x="0" y="317869"/>
                    <a:pt x="330350" y="0"/>
                    <a:pt x="737858" y="0"/>
                  </a:cubicBezTo>
                  <a:close/>
                </a:path>
              </a:pathLst>
            </a:custGeom>
            <a:ln w="53975">
              <a:solidFill>
                <a:schemeClr val="bg1"/>
              </a:solidFill>
            </a:ln>
          </p:spPr>
        </p:pic>
      </p:grpSp>
      <p:grpSp>
        <p:nvGrpSpPr>
          <p:cNvPr id="19" name="Group 18">
            <a:extLst>
              <a:ext uri="{FF2B5EF4-FFF2-40B4-BE49-F238E27FC236}">
                <a16:creationId xmlns:a16="http://schemas.microsoft.com/office/drawing/2014/main" id="{7043527C-5557-11E6-D07F-7969EDD29995}"/>
              </a:ext>
            </a:extLst>
          </p:cNvPr>
          <p:cNvGrpSpPr/>
          <p:nvPr/>
        </p:nvGrpSpPr>
        <p:grpSpPr>
          <a:xfrm>
            <a:off x="-1345521" y="5760255"/>
            <a:ext cx="1069721" cy="996064"/>
            <a:chOff x="169335" y="6899053"/>
            <a:chExt cx="1283665" cy="1195277"/>
          </a:xfrm>
        </p:grpSpPr>
        <p:sp>
          <p:nvSpPr>
            <p:cNvPr id="20" name="Oval 19">
              <a:extLst>
                <a:ext uri="{FF2B5EF4-FFF2-40B4-BE49-F238E27FC236}">
                  <a16:creationId xmlns:a16="http://schemas.microsoft.com/office/drawing/2014/main" id="{303D75A5-7D2C-B7D8-62FA-FB3261C28FBB}"/>
                </a:ext>
              </a:extLst>
            </p:cNvPr>
            <p:cNvSpPr/>
            <p:nvPr/>
          </p:nvSpPr>
          <p:spPr>
            <a:xfrm>
              <a:off x="234673" y="6975240"/>
              <a:ext cx="1155267" cy="1049580"/>
            </a:xfrm>
            <a:prstGeom prst="ellipse">
              <a:avLst/>
            </a:prstGeom>
            <a:solidFill>
              <a:schemeClr val="bg1"/>
            </a:solidFill>
            <a:ln w="539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sz="1500">
                <a:solidFill>
                  <a:prstClr val="white"/>
                </a:solidFill>
                <a:latin typeface="Calibri" panose="020F0502020204030204"/>
              </a:endParaRPr>
            </a:p>
          </p:txBody>
        </p:sp>
        <p:pic>
          <p:nvPicPr>
            <p:cNvPr id="21" name="Picture 20" descr="Visit Broadstairs - quintessential seaside town on the Kent coast - Visit  Thanet">
              <a:extLst>
                <a:ext uri="{FF2B5EF4-FFF2-40B4-BE49-F238E27FC236}">
                  <a16:creationId xmlns:a16="http://schemas.microsoft.com/office/drawing/2014/main" id="{68771A7F-C1CE-D9BA-E968-2FA2F82ED527}"/>
                </a:ext>
              </a:extLst>
            </p:cNvPr>
            <p:cNvPicPr>
              <a:picLocks noChangeAspect="1" noChangeArrowheads="1"/>
            </p:cNvPicPr>
            <p:nvPr/>
          </p:nvPicPr>
          <p:blipFill>
            <a:blip r:embed="rId9" cstate="email">
              <a:duotone>
                <a:prstClr val="black"/>
                <a:schemeClr val="accent2">
                  <a:tint val="45000"/>
                  <a:satMod val="400000"/>
                </a:schemeClr>
              </a:duotone>
              <a:extLst>
                <a:ext uri="{BEBA8EAE-BF5A-486C-A8C5-ECC9F3942E4B}">
                  <a14:imgProps xmlns:a14="http://schemas.microsoft.com/office/drawing/2010/main">
                    <a14:imgLayer r:embed="rId10">
                      <a14:imgEffect>
                        <a14:brightnessContrast contrast="20000"/>
                      </a14:imgEffect>
                    </a14:imgLayer>
                  </a14:imgProps>
                </a:ext>
                <a:ext uri="{28A0092B-C50C-407E-A947-70E740481C1C}">
                  <a14:useLocalDpi xmlns:a14="http://schemas.microsoft.com/office/drawing/2010/main"/>
                </a:ext>
              </a:extLst>
            </a:blip>
            <a:srcRect/>
            <a:stretch/>
          </p:blipFill>
          <p:spPr bwMode="auto">
            <a:xfrm>
              <a:off x="169335" y="6899053"/>
              <a:ext cx="1283665" cy="1195277"/>
            </a:xfrm>
            <a:custGeom>
              <a:avLst/>
              <a:gdLst/>
              <a:ahLst/>
              <a:cxnLst/>
              <a:rect l="l" t="t" r="r" b="b"/>
              <a:pathLst>
                <a:path w="1488724" h="1386216">
                  <a:moveTo>
                    <a:pt x="693640" y="714168"/>
                  </a:moveTo>
                  <a:lnTo>
                    <a:pt x="750836" y="784763"/>
                  </a:lnTo>
                  <a:cubicBezTo>
                    <a:pt x="741237" y="792763"/>
                    <a:pt x="732371" y="798496"/>
                    <a:pt x="724238" y="801962"/>
                  </a:cubicBezTo>
                  <a:cubicBezTo>
                    <a:pt x="716105" y="805429"/>
                    <a:pt x="707639" y="807162"/>
                    <a:pt x="698839" y="807162"/>
                  </a:cubicBezTo>
                  <a:cubicBezTo>
                    <a:pt x="685507" y="807162"/>
                    <a:pt x="674874" y="803329"/>
                    <a:pt x="666941" y="795663"/>
                  </a:cubicBezTo>
                  <a:cubicBezTo>
                    <a:pt x="659008" y="787997"/>
                    <a:pt x="655042" y="778097"/>
                    <a:pt x="655042" y="765964"/>
                  </a:cubicBezTo>
                  <a:cubicBezTo>
                    <a:pt x="655042" y="756365"/>
                    <a:pt x="658242" y="746966"/>
                    <a:pt x="664641" y="737766"/>
                  </a:cubicBezTo>
                  <a:cubicBezTo>
                    <a:pt x="671041" y="728567"/>
                    <a:pt x="680707" y="720701"/>
                    <a:pt x="693640" y="714168"/>
                  </a:cubicBezTo>
                  <a:close/>
                  <a:moveTo>
                    <a:pt x="717638" y="589775"/>
                  </a:moveTo>
                  <a:cubicBezTo>
                    <a:pt x="726838" y="589775"/>
                    <a:pt x="734137" y="592308"/>
                    <a:pt x="739537" y="597375"/>
                  </a:cubicBezTo>
                  <a:cubicBezTo>
                    <a:pt x="744936" y="602441"/>
                    <a:pt x="747636" y="608574"/>
                    <a:pt x="747636" y="615774"/>
                  </a:cubicBezTo>
                  <a:cubicBezTo>
                    <a:pt x="747636" y="624307"/>
                    <a:pt x="742037" y="632906"/>
                    <a:pt x="730837" y="641572"/>
                  </a:cubicBezTo>
                  <a:lnTo>
                    <a:pt x="715638" y="653171"/>
                  </a:lnTo>
                  <a:lnTo>
                    <a:pt x="701839" y="637172"/>
                  </a:lnTo>
                  <a:cubicBezTo>
                    <a:pt x="693306" y="627306"/>
                    <a:pt x="689040" y="618907"/>
                    <a:pt x="689040" y="611974"/>
                  </a:cubicBezTo>
                  <a:cubicBezTo>
                    <a:pt x="689040" y="606108"/>
                    <a:pt x="691573" y="600941"/>
                    <a:pt x="696639" y="596475"/>
                  </a:cubicBezTo>
                  <a:cubicBezTo>
                    <a:pt x="701706" y="592008"/>
                    <a:pt x="708705" y="589775"/>
                    <a:pt x="717638" y="589775"/>
                  </a:cubicBezTo>
                  <a:close/>
                  <a:moveTo>
                    <a:pt x="894195" y="555177"/>
                  </a:moveTo>
                  <a:lnTo>
                    <a:pt x="894195" y="848359"/>
                  </a:lnTo>
                  <a:lnTo>
                    <a:pt x="949191" y="848359"/>
                  </a:lnTo>
                  <a:lnTo>
                    <a:pt x="949191" y="617574"/>
                  </a:lnTo>
                  <a:lnTo>
                    <a:pt x="1007188" y="848359"/>
                  </a:lnTo>
                  <a:lnTo>
                    <a:pt x="1064184" y="848359"/>
                  </a:lnTo>
                  <a:lnTo>
                    <a:pt x="1122381" y="617574"/>
                  </a:lnTo>
                  <a:lnTo>
                    <a:pt x="1122381" y="848359"/>
                  </a:lnTo>
                  <a:lnTo>
                    <a:pt x="1177377" y="848359"/>
                  </a:lnTo>
                  <a:lnTo>
                    <a:pt x="1177377" y="555177"/>
                  </a:lnTo>
                  <a:lnTo>
                    <a:pt x="1088583" y="555177"/>
                  </a:lnTo>
                  <a:lnTo>
                    <a:pt x="1035986" y="755165"/>
                  </a:lnTo>
                  <a:lnTo>
                    <a:pt x="982789" y="555177"/>
                  </a:lnTo>
                  <a:close/>
                  <a:moveTo>
                    <a:pt x="324295" y="555177"/>
                  </a:moveTo>
                  <a:lnTo>
                    <a:pt x="324295" y="848359"/>
                  </a:lnTo>
                  <a:lnTo>
                    <a:pt x="383491" y="848359"/>
                  </a:lnTo>
                  <a:lnTo>
                    <a:pt x="383491" y="759765"/>
                  </a:lnTo>
                  <a:lnTo>
                    <a:pt x="431488" y="710768"/>
                  </a:lnTo>
                  <a:lnTo>
                    <a:pt x="512083" y="848359"/>
                  </a:lnTo>
                  <a:lnTo>
                    <a:pt x="588679" y="848359"/>
                  </a:lnTo>
                  <a:lnTo>
                    <a:pt x="472286" y="669370"/>
                  </a:lnTo>
                  <a:lnTo>
                    <a:pt x="582679" y="555177"/>
                  </a:lnTo>
                  <a:lnTo>
                    <a:pt x="503084" y="555177"/>
                  </a:lnTo>
                  <a:lnTo>
                    <a:pt x="383491" y="685369"/>
                  </a:lnTo>
                  <a:lnTo>
                    <a:pt x="383491" y="555177"/>
                  </a:lnTo>
                  <a:close/>
                  <a:moveTo>
                    <a:pt x="716238" y="550178"/>
                  </a:moveTo>
                  <a:cubicBezTo>
                    <a:pt x="689973" y="550178"/>
                    <a:pt x="669741" y="556344"/>
                    <a:pt x="655542" y="568677"/>
                  </a:cubicBezTo>
                  <a:cubicBezTo>
                    <a:pt x="641343" y="581009"/>
                    <a:pt x="634243" y="596042"/>
                    <a:pt x="634243" y="613774"/>
                  </a:cubicBezTo>
                  <a:cubicBezTo>
                    <a:pt x="634243" y="623373"/>
                    <a:pt x="636776" y="633539"/>
                    <a:pt x="641843" y="644272"/>
                  </a:cubicBezTo>
                  <a:cubicBezTo>
                    <a:pt x="646909" y="655005"/>
                    <a:pt x="654442" y="666304"/>
                    <a:pt x="664441" y="678170"/>
                  </a:cubicBezTo>
                  <a:cubicBezTo>
                    <a:pt x="642176" y="689236"/>
                    <a:pt x="625444" y="702268"/>
                    <a:pt x="614244" y="717268"/>
                  </a:cubicBezTo>
                  <a:cubicBezTo>
                    <a:pt x="603045" y="732267"/>
                    <a:pt x="597445" y="749166"/>
                    <a:pt x="597445" y="767964"/>
                  </a:cubicBezTo>
                  <a:cubicBezTo>
                    <a:pt x="597445" y="788630"/>
                    <a:pt x="604578" y="806895"/>
                    <a:pt x="618844" y="822761"/>
                  </a:cubicBezTo>
                  <a:cubicBezTo>
                    <a:pt x="637243" y="843293"/>
                    <a:pt x="664708" y="853559"/>
                    <a:pt x="701239" y="853559"/>
                  </a:cubicBezTo>
                  <a:cubicBezTo>
                    <a:pt x="719638" y="853559"/>
                    <a:pt x="735504" y="851026"/>
                    <a:pt x="748836" y="845960"/>
                  </a:cubicBezTo>
                  <a:cubicBezTo>
                    <a:pt x="762169" y="840893"/>
                    <a:pt x="774768" y="833027"/>
                    <a:pt x="786634" y="822361"/>
                  </a:cubicBezTo>
                  <a:cubicBezTo>
                    <a:pt x="801966" y="836627"/>
                    <a:pt x="817965" y="847826"/>
                    <a:pt x="834631" y="855959"/>
                  </a:cubicBezTo>
                  <a:lnTo>
                    <a:pt x="868629" y="812562"/>
                  </a:lnTo>
                  <a:cubicBezTo>
                    <a:pt x="863962" y="810295"/>
                    <a:pt x="856663" y="805662"/>
                    <a:pt x="846730" y="798663"/>
                  </a:cubicBezTo>
                  <a:cubicBezTo>
                    <a:pt x="836798" y="791663"/>
                    <a:pt x="828698" y="785230"/>
                    <a:pt x="822432" y="779364"/>
                  </a:cubicBezTo>
                  <a:cubicBezTo>
                    <a:pt x="826698" y="773764"/>
                    <a:pt x="830698" y="766798"/>
                    <a:pt x="834431" y="758465"/>
                  </a:cubicBezTo>
                  <a:cubicBezTo>
                    <a:pt x="838164" y="750132"/>
                    <a:pt x="842564" y="736966"/>
                    <a:pt x="847630" y="718967"/>
                  </a:cubicBezTo>
                  <a:lnTo>
                    <a:pt x="796833" y="707368"/>
                  </a:lnTo>
                  <a:cubicBezTo>
                    <a:pt x="793367" y="721101"/>
                    <a:pt x="789234" y="732233"/>
                    <a:pt x="784434" y="740766"/>
                  </a:cubicBezTo>
                  <a:lnTo>
                    <a:pt x="743637" y="686969"/>
                  </a:lnTo>
                  <a:cubicBezTo>
                    <a:pt x="765102" y="673504"/>
                    <a:pt x="779368" y="661438"/>
                    <a:pt x="786434" y="650772"/>
                  </a:cubicBezTo>
                  <a:cubicBezTo>
                    <a:pt x="793500" y="640106"/>
                    <a:pt x="797033" y="628840"/>
                    <a:pt x="797033" y="616974"/>
                  </a:cubicBezTo>
                  <a:cubicBezTo>
                    <a:pt x="797033" y="598308"/>
                    <a:pt x="789900" y="582509"/>
                    <a:pt x="775635" y="569577"/>
                  </a:cubicBezTo>
                  <a:cubicBezTo>
                    <a:pt x="761369" y="556644"/>
                    <a:pt x="741570" y="550178"/>
                    <a:pt x="716238" y="550178"/>
                  </a:cubicBezTo>
                  <a:close/>
                  <a:moveTo>
                    <a:pt x="744362" y="0"/>
                  </a:moveTo>
                  <a:cubicBezTo>
                    <a:pt x="1155462" y="0"/>
                    <a:pt x="1488724" y="310315"/>
                    <a:pt x="1488724" y="693108"/>
                  </a:cubicBezTo>
                  <a:cubicBezTo>
                    <a:pt x="1488724" y="1075901"/>
                    <a:pt x="1155462" y="1386216"/>
                    <a:pt x="744362" y="1386216"/>
                  </a:cubicBezTo>
                  <a:cubicBezTo>
                    <a:pt x="333262" y="1386216"/>
                    <a:pt x="0" y="1075901"/>
                    <a:pt x="0" y="693108"/>
                  </a:cubicBezTo>
                  <a:cubicBezTo>
                    <a:pt x="0" y="310315"/>
                    <a:pt x="333262" y="0"/>
                    <a:pt x="744362" y="0"/>
                  </a:cubicBezTo>
                  <a:close/>
                </a:path>
              </a:pathLst>
            </a:custGeom>
            <a:ln w="53975" cap="rnd">
              <a:solidFill>
                <a:schemeClr val="bg1"/>
              </a:solidFill>
              <a:prstDash val="solid"/>
            </a:ln>
            <a:effectLst>
              <a:outerShdw sx="1000" sy="1000" algn="bl" rotWithShape="0">
                <a:srgbClr val="000000"/>
              </a:outerShdw>
            </a:effectLst>
            <a:extLst>
              <a:ext uri="{909E8E84-426E-40DD-AFC4-6F175D3DCCD1}">
                <a14:hiddenFill xmlns:a14="http://schemas.microsoft.com/office/drawing/2010/main">
                  <a:solidFill>
                    <a:srgbClr val="FFFFFF"/>
                  </a:solidFill>
                </a14:hiddenFill>
              </a:ext>
            </a:extLst>
          </p:spPr>
        </p:pic>
      </p:grpSp>
      <p:sp>
        <p:nvSpPr>
          <p:cNvPr id="3" name="Freeform 2">
            <a:extLst>
              <a:ext uri="{FF2B5EF4-FFF2-40B4-BE49-F238E27FC236}">
                <a16:creationId xmlns:a16="http://schemas.microsoft.com/office/drawing/2014/main" id="{B7A9D661-A553-2D6F-08B0-FCAF5DDD4957}"/>
              </a:ext>
            </a:extLst>
          </p:cNvPr>
          <p:cNvSpPr/>
          <p:nvPr/>
        </p:nvSpPr>
        <p:spPr>
          <a:xfrm>
            <a:off x="0" y="-5276337"/>
            <a:ext cx="1481428" cy="18127083"/>
          </a:xfrm>
          <a:custGeom>
            <a:avLst/>
            <a:gdLst>
              <a:gd name="connsiteX0" fmla="*/ 1773841 w 1773841"/>
              <a:gd name="connsiteY0" fmla="*/ 0 h 15819120"/>
              <a:gd name="connsiteX1" fmla="*/ 1773841 w 1773841"/>
              <a:gd name="connsiteY1" fmla="*/ 6233093 h 15819120"/>
              <a:gd name="connsiteX2" fmla="*/ 909496 w 1773841"/>
              <a:gd name="connsiteY2" fmla="*/ 7129609 h 15819120"/>
              <a:gd name="connsiteX3" fmla="*/ 909496 w 1773841"/>
              <a:gd name="connsiteY3" fmla="*/ 7272960 h 15819120"/>
              <a:gd name="connsiteX4" fmla="*/ 1773841 w 1773841"/>
              <a:gd name="connsiteY4" fmla="*/ 8169476 h 15819120"/>
              <a:gd name="connsiteX5" fmla="*/ 1773841 w 1773841"/>
              <a:gd name="connsiteY5" fmla="*/ 15819120 h 15819120"/>
              <a:gd name="connsiteX6" fmla="*/ 0 w 1773841"/>
              <a:gd name="connsiteY6" fmla="*/ 15819120 h 15819120"/>
              <a:gd name="connsiteX7" fmla="*/ 0 w 1773841"/>
              <a:gd name="connsiteY7" fmla="*/ 0 h 15819120"/>
              <a:gd name="connsiteX0" fmla="*/ 1773841 w 1773841"/>
              <a:gd name="connsiteY0" fmla="*/ 0 h 15819120"/>
              <a:gd name="connsiteX1" fmla="*/ 1773841 w 1773841"/>
              <a:gd name="connsiteY1" fmla="*/ 6233093 h 15819120"/>
              <a:gd name="connsiteX2" fmla="*/ 909496 w 1773841"/>
              <a:gd name="connsiteY2" fmla="*/ 7129609 h 15819120"/>
              <a:gd name="connsiteX3" fmla="*/ 909496 w 1773841"/>
              <a:gd name="connsiteY3" fmla="*/ 7272960 h 15819120"/>
              <a:gd name="connsiteX4" fmla="*/ 1773841 w 1773841"/>
              <a:gd name="connsiteY4" fmla="*/ 8169476 h 15819120"/>
              <a:gd name="connsiteX5" fmla="*/ 1773841 w 1773841"/>
              <a:gd name="connsiteY5" fmla="*/ 15819120 h 15819120"/>
              <a:gd name="connsiteX6" fmla="*/ 0 w 1773841"/>
              <a:gd name="connsiteY6" fmla="*/ 15819120 h 15819120"/>
              <a:gd name="connsiteX7" fmla="*/ 0 w 1773841"/>
              <a:gd name="connsiteY7" fmla="*/ 0 h 15819120"/>
              <a:gd name="connsiteX8" fmla="*/ 1773841 w 1773841"/>
              <a:gd name="connsiteY8" fmla="*/ 0 h 15819120"/>
              <a:gd name="connsiteX0" fmla="*/ 1773841 w 1773841"/>
              <a:gd name="connsiteY0" fmla="*/ 0 h 15819120"/>
              <a:gd name="connsiteX1" fmla="*/ 1773841 w 1773841"/>
              <a:gd name="connsiteY1" fmla="*/ 6233093 h 15819120"/>
              <a:gd name="connsiteX2" fmla="*/ 909496 w 1773841"/>
              <a:gd name="connsiteY2" fmla="*/ 7129609 h 15819120"/>
              <a:gd name="connsiteX3" fmla="*/ 909496 w 1773841"/>
              <a:gd name="connsiteY3" fmla="*/ 7272960 h 15819120"/>
              <a:gd name="connsiteX4" fmla="*/ 1773841 w 1773841"/>
              <a:gd name="connsiteY4" fmla="*/ 8169476 h 15819120"/>
              <a:gd name="connsiteX5" fmla="*/ 1773841 w 1773841"/>
              <a:gd name="connsiteY5" fmla="*/ 15819120 h 15819120"/>
              <a:gd name="connsiteX6" fmla="*/ 0 w 1773841"/>
              <a:gd name="connsiteY6" fmla="*/ 15819120 h 15819120"/>
              <a:gd name="connsiteX7" fmla="*/ 0 w 1773841"/>
              <a:gd name="connsiteY7" fmla="*/ 0 h 15819120"/>
              <a:gd name="connsiteX8" fmla="*/ 1773841 w 1773841"/>
              <a:gd name="connsiteY8" fmla="*/ 0 h 15819120"/>
              <a:gd name="connsiteX0" fmla="*/ 1773841 w 1777714"/>
              <a:gd name="connsiteY0" fmla="*/ 0 h 15819120"/>
              <a:gd name="connsiteX1" fmla="*/ 1773841 w 1777714"/>
              <a:gd name="connsiteY1" fmla="*/ 6233093 h 15819120"/>
              <a:gd name="connsiteX2" fmla="*/ 909496 w 1777714"/>
              <a:gd name="connsiteY2" fmla="*/ 7129609 h 15819120"/>
              <a:gd name="connsiteX3" fmla="*/ 909496 w 1777714"/>
              <a:gd name="connsiteY3" fmla="*/ 7272960 h 15819120"/>
              <a:gd name="connsiteX4" fmla="*/ 1773841 w 1777714"/>
              <a:gd name="connsiteY4" fmla="*/ 8169476 h 15819120"/>
              <a:gd name="connsiteX5" fmla="*/ 1773841 w 1777714"/>
              <a:gd name="connsiteY5" fmla="*/ 15819120 h 15819120"/>
              <a:gd name="connsiteX6" fmla="*/ 0 w 1777714"/>
              <a:gd name="connsiteY6" fmla="*/ 15819120 h 15819120"/>
              <a:gd name="connsiteX7" fmla="*/ 0 w 1777714"/>
              <a:gd name="connsiteY7" fmla="*/ 0 h 15819120"/>
              <a:gd name="connsiteX8" fmla="*/ 1773841 w 1777714"/>
              <a:gd name="connsiteY8" fmla="*/ 0 h 15819120"/>
              <a:gd name="connsiteX0" fmla="*/ 1773841 w 1777714"/>
              <a:gd name="connsiteY0" fmla="*/ 0 h 15819120"/>
              <a:gd name="connsiteX1" fmla="*/ 1773841 w 1777714"/>
              <a:gd name="connsiteY1" fmla="*/ 6233093 h 15819120"/>
              <a:gd name="connsiteX2" fmla="*/ 909496 w 1777714"/>
              <a:gd name="connsiteY2" fmla="*/ 7129609 h 15819120"/>
              <a:gd name="connsiteX3" fmla="*/ 909496 w 1777714"/>
              <a:gd name="connsiteY3" fmla="*/ 7272960 h 15819120"/>
              <a:gd name="connsiteX4" fmla="*/ 1773841 w 1777714"/>
              <a:gd name="connsiteY4" fmla="*/ 8169476 h 15819120"/>
              <a:gd name="connsiteX5" fmla="*/ 1773841 w 1777714"/>
              <a:gd name="connsiteY5" fmla="*/ 15819120 h 15819120"/>
              <a:gd name="connsiteX6" fmla="*/ 0 w 1777714"/>
              <a:gd name="connsiteY6" fmla="*/ 15819120 h 15819120"/>
              <a:gd name="connsiteX7" fmla="*/ 0 w 1777714"/>
              <a:gd name="connsiteY7" fmla="*/ 0 h 15819120"/>
              <a:gd name="connsiteX8" fmla="*/ 1773841 w 1777714"/>
              <a:gd name="connsiteY8" fmla="*/ 0 h 15819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7714" h="15819120">
                <a:moveTo>
                  <a:pt x="1773841" y="0"/>
                </a:moveTo>
                <a:cubicBezTo>
                  <a:pt x="1773841" y="2077698"/>
                  <a:pt x="1782556" y="5985053"/>
                  <a:pt x="1773841" y="6233093"/>
                </a:cubicBezTo>
                <a:cubicBezTo>
                  <a:pt x="1765126" y="6481133"/>
                  <a:pt x="909747" y="6822304"/>
                  <a:pt x="909496" y="7129609"/>
                </a:cubicBezTo>
                <a:cubicBezTo>
                  <a:pt x="909245" y="7436914"/>
                  <a:pt x="909245" y="6880986"/>
                  <a:pt x="909496" y="7272960"/>
                </a:cubicBezTo>
                <a:cubicBezTo>
                  <a:pt x="909747" y="7664934"/>
                  <a:pt x="1773593" y="7819837"/>
                  <a:pt x="1773841" y="8169476"/>
                </a:cubicBezTo>
                <a:cubicBezTo>
                  <a:pt x="1774089" y="8519115"/>
                  <a:pt x="1773841" y="13269239"/>
                  <a:pt x="1773841" y="15819120"/>
                </a:cubicBezTo>
                <a:lnTo>
                  <a:pt x="0" y="15819120"/>
                </a:lnTo>
                <a:lnTo>
                  <a:pt x="0" y="0"/>
                </a:lnTo>
                <a:lnTo>
                  <a:pt x="1773841"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defTabSz="761970"/>
            <a:endParaRPr lang="en-GB" sz="1500">
              <a:solidFill>
                <a:prstClr val="white"/>
              </a:solidFill>
              <a:latin typeface="Calibri" panose="020F0502020204030204"/>
            </a:endParaRPr>
          </a:p>
        </p:txBody>
      </p:sp>
      <p:pic>
        <p:nvPicPr>
          <p:cNvPr id="52" name="Picture 51">
            <a:extLst>
              <a:ext uri="{FF2B5EF4-FFF2-40B4-BE49-F238E27FC236}">
                <a16:creationId xmlns:a16="http://schemas.microsoft.com/office/drawing/2014/main" id="{AB75ECC9-5A3A-569F-C877-BF2213418428}"/>
              </a:ext>
            </a:extLst>
          </p:cNvPr>
          <p:cNvPicPr>
            <a:picLocks noChangeAspect="1"/>
          </p:cNvPicPr>
          <p:nvPr/>
        </p:nvPicPr>
        <p:blipFill>
          <a:blip r:embed="rId6" cstate="email">
            <a:alphaModFix amt="85000"/>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a:xfrm>
            <a:off x="142894" y="1296348"/>
            <a:ext cx="1068059" cy="1022154"/>
          </a:xfrm>
          <a:custGeom>
            <a:avLst/>
            <a:gdLst/>
            <a:ahLst/>
            <a:cxnLst/>
            <a:rect l="l" t="t" r="r" b="b"/>
            <a:pathLst>
              <a:path w="1486412" h="1422526">
                <a:moveTo>
                  <a:pt x="491851" y="655834"/>
                </a:moveTo>
                <a:lnTo>
                  <a:pt x="491851" y="868221"/>
                </a:lnTo>
                <a:lnTo>
                  <a:pt x="548048" y="868221"/>
                </a:lnTo>
                <a:lnTo>
                  <a:pt x="548048" y="655834"/>
                </a:lnTo>
                <a:close/>
                <a:moveTo>
                  <a:pt x="1159797" y="651034"/>
                </a:moveTo>
                <a:cubicBezTo>
                  <a:pt x="1129265" y="651034"/>
                  <a:pt x="1106733" y="657300"/>
                  <a:pt x="1092201" y="669833"/>
                </a:cubicBezTo>
                <a:cubicBezTo>
                  <a:pt x="1077668" y="682365"/>
                  <a:pt x="1070402" y="697831"/>
                  <a:pt x="1070402" y="716230"/>
                </a:cubicBezTo>
                <a:cubicBezTo>
                  <a:pt x="1070402" y="736629"/>
                  <a:pt x="1078802" y="752561"/>
                  <a:pt x="1095601" y="764027"/>
                </a:cubicBezTo>
                <a:cubicBezTo>
                  <a:pt x="1107733" y="772293"/>
                  <a:pt x="1136465" y="781426"/>
                  <a:pt x="1181795" y="791425"/>
                </a:cubicBezTo>
                <a:cubicBezTo>
                  <a:pt x="1191528" y="793692"/>
                  <a:pt x="1197794" y="796158"/>
                  <a:pt x="1200594" y="798825"/>
                </a:cubicBezTo>
                <a:cubicBezTo>
                  <a:pt x="1203261" y="801625"/>
                  <a:pt x="1204594" y="805158"/>
                  <a:pt x="1204594" y="809424"/>
                </a:cubicBezTo>
                <a:cubicBezTo>
                  <a:pt x="1204594" y="815691"/>
                  <a:pt x="1202127" y="820690"/>
                  <a:pt x="1197194" y="824423"/>
                </a:cubicBezTo>
                <a:cubicBezTo>
                  <a:pt x="1189861" y="829756"/>
                  <a:pt x="1178929" y="832423"/>
                  <a:pt x="1164396" y="832423"/>
                </a:cubicBezTo>
                <a:cubicBezTo>
                  <a:pt x="1151197" y="832423"/>
                  <a:pt x="1140931" y="829590"/>
                  <a:pt x="1133598" y="823923"/>
                </a:cubicBezTo>
                <a:cubicBezTo>
                  <a:pt x="1126265" y="818257"/>
                  <a:pt x="1121399" y="809958"/>
                  <a:pt x="1118999" y="799025"/>
                </a:cubicBezTo>
                <a:lnTo>
                  <a:pt x="1062603" y="807624"/>
                </a:lnTo>
                <a:cubicBezTo>
                  <a:pt x="1067802" y="827756"/>
                  <a:pt x="1078835" y="843689"/>
                  <a:pt x="1095701" y="855421"/>
                </a:cubicBezTo>
                <a:cubicBezTo>
                  <a:pt x="1112566" y="867154"/>
                  <a:pt x="1135465" y="873020"/>
                  <a:pt x="1164396" y="873020"/>
                </a:cubicBezTo>
                <a:cubicBezTo>
                  <a:pt x="1196261" y="873020"/>
                  <a:pt x="1220326" y="866021"/>
                  <a:pt x="1236592" y="852022"/>
                </a:cubicBezTo>
                <a:cubicBezTo>
                  <a:pt x="1252858" y="838023"/>
                  <a:pt x="1260991" y="821290"/>
                  <a:pt x="1260991" y="801825"/>
                </a:cubicBezTo>
                <a:cubicBezTo>
                  <a:pt x="1260991" y="783959"/>
                  <a:pt x="1255124" y="770027"/>
                  <a:pt x="1243392" y="760027"/>
                </a:cubicBezTo>
                <a:cubicBezTo>
                  <a:pt x="1231526" y="750161"/>
                  <a:pt x="1210627" y="741828"/>
                  <a:pt x="1180695" y="735029"/>
                </a:cubicBezTo>
                <a:cubicBezTo>
                  <a:pt x="1150764" y="728229"/>
                  <a:pt x="1133265" y="722963"/>
                  <a:pt x="1128199" y="719230"/>
                </a:cubicBezTo>
                <a:cubicBezTo>
                  <a:pt x="1124465" y="716430"/>
                  <a:pt x="1122599" y="713030"/>
                  <a:pt x="1122599" y="709030"/>
                </a:cubicBezTo>
                <a:cubicBezTo>
                  <a:pt x="1122599" y="704364"/>
                  <a:pt x="1124732" y="700564"/>
                  <a:pt x="1128999" y="697631"/>
                </a:cubicBezTo>
                <a:cubicBezTo>
                  <a:pt x="1135398" y="693498"/>
                  <a:pt x="1145998" y="691431"/>
                  <a:pt x="1160797" y="691431"/>
                </a:cubicBezTo>
                <a:cubicBezTo>
                  <a:pt x="1172529" y="691431"/>
                  <a:pt x="1181562" y="693631"/>
                  <a:pt x="1187895" y="698031"/>
                </a:cubicBezTo>
                <a:cubicBezTo>
                  <a:pt x="1194228" y="702431"/>
                  <a:pt x="1198528" y="708764"/>
                  <a:pt x="1200794" y="717030"/>
                </a:cubicBezTo>
                <a:lnTo>
                  <a:pt x="1253791" y="707230"/>
                </a:lnTo>
                <a:cubicBezTo>
                  <a:pt x="1248458" y="688698"/>
                  <a:pt x="1238725" y="674699"/>
                  <a:pt x="1224593" y="665233"/>
                </a:cubicBezTo>
                <a:cubicBezTo>
                  <a:pt x="1210460" y="655767"/>
                  <a:pt x="1188862" y="651034"/>
                  <a:pt x="1159797" y="651034"/>
                </a:cubicBezTo>
                <a:close/>
                <a:moveTo>
                  <a:pt x="944396" y="651034"/>
                </a:moveTo>
                <a:cubicBezTo>
                  <a:pt x="912798" y="651034"/>
                  <a:pt x="887733" y="660800"/>
                  <a:pt x="869200" y="680332"/>
                </a:cubicBezTo>
                <a:cubicBezTo>
                  <a:pt x="850668" y="699864"/>
                  <a:pt x="841402" y="727163"/>
                  <a:pt x="841402" y="762227"/>
                </a:cubicBezTo>
                <a:cubicBezTo>
                  <a:pt x="841402" y="796892"/>
                  <a:pt x="850635" y="824023"/>
                  <a:pt x="869100" y="843622"/>
                </a:cubicBezTo>
                <a:cubicBezTo>
                  <a:pt x="887566" y="863221"/>
                  <a:pt x="912331" y="873020"/>
                  <a:pt x="943396" y="873020"/>
                </a:cubicBezTo>
                <a:cubicBezTo>
                  <a:pt x="970728" y="873020"/>
                  <a:pt x="992526" y="866554"/>
                  <a:pt x="1008792" y="853622"/>
                </a:cubicBezTo>
                <a:cubicBezTo>
                  <a:pt x="1025057" y="840689"/>
                  <a:pt x="1036057" y="821557"/>
                  <a:pt x="1041790" y="796225"/>
                </a:cubicBezTo>
                <a:lnTo>
                  <a:pt x="986593" y="786826"/>
                </a:lnTo>
                <a:cubicBezTo>
                  <a:pt x="983793" y="801625"/>
                  <a:pt x="978994" y="812057"/>
                  <a:pt x="972194" y="818124"/>
                </a:cubicBezTo>
                <a:cubicBezTo>
                  <a:pt x="965395" y="824190"/>
                  <a:pt x="956662" y="827223"/>
                  <a:pt x="945996" y="827223"/>
                </a:cubicBezTo>
                <a:cubicBezTo>
                  <a:pt x="931730" y="827223"/>
                  <a:pt x="920364" y="822023"/>
                  <a:pt x="911898" y="811624"/>
                </a:cubicBezTo>
                <a:cubicBezTo>
                  <a:pt x="903432" y="801225"/>
                  <a:pt x="899199" y="783426"/>
                  <a:pt x="899199" y="758227"/>
                </a:cubicBezTo>
                <a:cubicBezTo>
                  <a:pt x="899199" y="735562"/>
                  <a:pt x="903365" y="719396"/>
                  <a:pt x="911698" y="709730"/>
                </a:cubicBezTo>
                <a:cubicBezTo>
                  <a:pt x="920031" y="700064"/>
                  <a:pt x="931197" y="695231"/>
                  <a:pt x="945196" y="695231"/>
                </a:cubicBezTo>
                <a:cubicBezTo>
                  <a:pt x="955728" y="695231"/>
                  <a:pt x="964295" y="698031"/>
                  <a:pt x="970894" y="703631"/>
                </a:cubicBezTo>
                <a:cubicBezTo>
                  <a:pt x="977494" y="709230"/>
                  <a:pt x="981727" y="717563"/>
                  <a:pt x="983593" y="728629"/>
                </a:cubicBezTo>
                <a:lnTo>
                  <a:pt x="1038990" y="718630"/>
                </a:lnTo>
                <a:cubicBezTo>
                  <a:pt x="1032324" y="695831"/>
                  <a:pt x="1021358" y="678866"/>
                  <a:pt x="1006092" y="667733"/>
                </a:cubicBezTo>
                <a:cubicBezTo>
                  <a:pt x="990826" y="656600"/>
                  <a:pt x="970261" y="651034"/>
                  <a:pt x="944396" y="651034"/>
                </a:cubicBezTo>
                <a:close/>
                <a:moveTo>
                  <a:pt x="727944" y="651034"/>
                </a:moveTo>
                <a:cubicBezTo>
                  <a:pt x="699812" y="651034"/>
                  <a:pt x="676480" y="663033"/>
                  <a:pt x="657948" y="687032"/>
                </a:cubicBezTo>
                <a:lnTo>
                  <a:pt x="657948" y="655834"/>
                </a:lnTo>
                <a:lnTo>
                  <a:pt x="605751" y="655834"/>
                </a:lnTo>
                <a:lnTo>
                  <a:pt x="605751" y="868221"/>
                </a:lnTo>
                <a:lnTo>
                  <a:pt x="661948" y="868221"/>
                </a:lnTo>
                <a:lnTo>
                  <a:pt x="661948" y="772027"/>
                </a:lnTo>
                <a:cubicBezTo>
                  <a:pt x="661948" y="748295"/>
                  <a:pt x="663381" y="732029"/>
                  <a:pt x="666248" y="723229"/>
                </a:cubicBezTo>
                <a:cubicBezTo>
                  <a:pt x="669114" y="714430"/>
                  <a:pt x="674414" y="707364"/>
                  <a:pt x="682147" y="702031"/>
                </a:cubicBezTo>
                <a:cubicBezTo>
                  <a:pt x="689880" y="696698"/>
                  <a:pt x="698612" y="694031"/>
                  <a:pt x="708345" y="694031"/>
                </a:cubicBezTo>
                <a:cubicBezTo>
                  <a:pt x="715945" y="694031"/>
                  <a:pt x="722444" y="695898"/>
                  <a:pt x="727844" y="699631"/>
                </a:cubicBezTo>
                <a:cubicBezTo>
                  <a:pt x="733244" y="703364"/>
                  <a:pt x="737143" y="708597"/>
                  <a:pt x="739543" y="715330"/>
                </a:cubicBezTo>
                <a:cubicBezTo>
                  <a:pt x="741943" y="722063"/>
                  <a:pt x="743143" y="736895"/>
                  <a:pt x="743143" y="759827"/>
                </a:cubicBezTo>
                <a:lnTo>
                  <a:pt x="743143" y="868221"/>
                </a:lnTo>
                <a:lnTo>
                  <a:pt x="799340" y="868221"/>
                </a:lnTo>
                <a:lnTo>
                  <a:pt x="799340" y="736229"/>
                </a:lnTo>
                <a:cubicBezTo>
                  <a:pt x="799340" y="719830"/>
                  <a:pt x="798306" y="707230"/>
                  <a:pt x="796240" y="698431"/>
                </a:cubicBezTo>
                <a:cubicBezTo>
                  <a:pt x="794173" y="689632"/>
                  <a:pt x="790507" y="681765"/>
                  <a:pt x="785240" y="674832"/>
                </a:cubicBezTo>
                <a:cubicBezTo>
                  <a:pt x="779974" y="667900"/>
                  <a:pt x="772208" y="662200"/>
                  <a:pt x="761942" y="657733"/>
                </a:cubicBezTo>
                <a:cubicBezTo>
                  <a:pt x="751676" y="653267"/>
                  <a:pt x="740343" y="651034"/>
                  <a:pt x="727944" y="651034"/>
                </a:cubicBezTo>
                <a:close/>
                <a:moveTo>
                  <a:pt x="246201" y="577438"/>
                </a:moveTo>
                <a:lnTo>
                  <a:pt x="246201" y="868221"/>
                </a:lnTo>
                <a:lnTo>
                  <a:pt x="452589" y="868221"/>
                </a:lnTo>
                <a:lnTo>
                  <a:pt x="452589" y="818824"/>
                </a:lnTo>
                <a:lnTo>
                  <a:pt x="305398" y="818824"/>
                </a:lnTo>
                <a:lnTo>
                  <a:pt x="305398" y="577438"/>
                </a:lnTo>
                <a:close/>
                <a:moveTo>
                  <a:pt x="491851" y="575039"/>
                </a:moveTo>
                <a:lnTo>
                  <a:pt x="491851" y="627035"/>
                </a:lnTo>
                <a:lnTo>
                  <a:pt x="548048" y="627035"/>
                </a:lnTo>
                <a:lnTo>
                  <a:pt x="548048" y="575039"/>
                </a:lnTo>
                <a:close/>
                <a:moveTo>
                  <a:pt x="743206" y="0"/>
                </a:moveTo>
                <a:cubicBezTo>
                  <a:pt x="1153667" y="0"/>
                  <a:pt x="1486412" y="318443"/>
                  <a:pt x="1486412" y="711263"/>
                </a:cubicBezTo>
                <a:cubicBezTo>
                  <a:pt x="1486412" y="1104083"/>
                  <a:pt x="1153667" y="1422526"/>
                  <a:pt x="743206" y="1422526"/>
                </a:cubicBezTo>
                <a:cubicBezTo>
                  <a:pt x="332745" y="1422526"/>
                  <a:pt x="0" y="1104083"/>
                  <a:pt x="0" y="711263"/>
                </a:cubicBezTo>
                <a:cubicBezTo>
                  <a:pt x="0" y="318443"/>
                  <a:pt x="332745" y="0"/>
                  <a:pt x="743206" y="0"/>
                </a:cubicBezTo>
                <a:close/>
              </a:path>
            </a:pathLst>
          </a:custGeom>
          <a:ln w="190500" cap="rnd">
            <a:noFill/>
            <a:prstDash val="solid"/>
          </a:ln>
          <a:effectLst>
            <a:outerShdw blurRad="127000" sx="1000" sy="1000" algn="bl" rotWithShape="0">
              <a:srgbClr val="000000"/>
            </a:outerShdw>
          </a:effectLst>
        </p:spPr>
      </p:pic>
      <p:pic>
        <p:nvPicPr>
          <p:cNvPr id="55" name="Picture 54">
            <a:extLst>
              <a:ext uri="{FF2B5EF4-FFF2-40B4-BE49-F238E27FC236}">
                <a16:creationId xmlns:a16="http://schemas.microsoft.com/office/drawing/2014/main" id="{568824E5-39B1-CADB-E78E-93E4F7CD8612}"/>
              </a:ext>
            </a:extLst>
          </p:cNvPr>
          <p:cNvPicPr>
            <a:picLocks noChangeAspect="1" noChangeArrowheads="1"/>
          </p:cNvPicPr>
          <p:nvPr/>
        </p:nvPicPr>
        <p:blipFill>
          <a:blip r:embed="rId11" cstate="email">
            <a:duotone>
              <a:schemeClr val="bg2">
                <a:shade val="45000"/>
                <a:satMod val="135000"/>
              </a:schemeClr>
              <a:prstClr val="white"/>
            </a:duotone>
            <a:extLst>
              <a:ext uri="{28A0092B-C50C-407E-A947-70E740481C1C}">
                <a14:useLocalDpi xmlns:a14="http://schemas.microsoft.com/office/drawing/2010/main"/>
              </a:ext>
            </a:extLst>
          </a:blip>
          <a:srcRect/>
          <a:stretch/>
        </p:blipFill>
        <p:spPr bwMode="auto">
          <a:xfrm>
            <a:off x="141113" y="4628785"/>
            <a:ext cx="1077588" cy="1022154"/>
          </a:xfrm>
          <a:custGeom>
            <a:avLst/>
            <a:gdLst/>
            <a:ahLst/>
            <a:cxnLst/>
            <a:rect l="l" t="t" r="r" b="b"/>
            <a:pathLst>
              <a:path w="1587684" h="1470190">
                <a:moveTo>
                  <a:pt x="1186786" y="717625"/>
                </a:moveTo>
                <a:cubicBezTo>
                  <a:pt x="1198252" y="717625"/>
                  <a:pt x="1207985" y="721858"/>
                  <a:pt x="1215984" y="730325"/>
                </a:cubicBezTo>
                <a:cubicBezTo>
                  <a:pt x="1223984" y="738791"/>
                  <a:pt x="1228183" y="751157"/>
                  <a:pt x="1228583" y="767422"/>
                </a:cubicBezTo>
                <a:lnTo>
                  <a:pt x="1144588" y="767422"/>
                </a:lnTo>
                <a:cubicBezTo>
                  <a:pt x="1144455" y="752090"/>
                  <a:pt x="1148388" y="739957"/>
                  <a:pt x="1156388" y="731025"/>
                </a:cubicBezTo>
                <a:cubicBezTo>
                  <a:pt x="1164387" y="722092"/>
                  <a:pt x="1174520" y="717625"/>
                  <a:pt x="1186786" y="717625"/>
                </a:cubicBezTo>
                <a:close/>
                <a:moveTo>
                  <a:pt x="1307192" y="679428"/>
                </a:moveTo>
                <a:lnTo>
                  <a:pt x="1380588" y="782421"/>
                </a:lnTo>
                <a:lnTo>
                  <a:pt x="1303993" y="891815"/>
                </a:lnTo>
                <a:lnTo>
                  <a:pt x="1369789" y="891815"/>
                </a:lnTo>
                <a:lnTo>
                  <a:pt x="1413386" y="826019"/>
                </a:lnTo>
                <a:lnTo>
                  <a:pt x="1456583" y="891815"/>
                </a:lnTo>
                <a:lnTo>
                  <a:pt x="1525579" y="891815"/>
                </a:lnTo>
                <a:lnTo>
                  <a:pt x="1446984" y="780022"/>
                </a:lnTo>
                <a:lnTo>
                  <a:pt x="1518980" y="679428"/>
                </a:lnTo>
                <a:lnTo>
                  <a:pt x="1452984" y="679428"/>
                </a:lnTo>
                <a:lnTo>
                  <a:pt x="1413386" y="737824"/>
                </a:lnTo>
                <a:lnTo>
                  <a:pt x="1375788" y="679428"/>
                </a:lnTo>
                <a:close/>
                <a:moveTo>
                  <a:pt x="396341" y="679428"/>
                </a:moveTo>
                <a:lnTo>
                  <a:pt x="396341" y="813820"/>
                </a:lnTo>
                <a:cubicBezTo>
                  <a:pt x="396341" y="833818"/>
                  <a:pt x="398874" y="849484"/>
                  <a:pt x="403940" y="860817"/>
                </a:cubicBezTo>
                <a:cubicBezTo>
                  <a:pt x="409007" y="872149"/>
                  <a:pt x="417206" y="880949"/>
                  <a:pt x="428539" y="887215"/>
                </a:cubicBezTo>
                <a:cubicBezTo>
                  <a:pt x="439872" y="893481"/>
                  <a:pt x="452671" y="896614"/>
                  <a:pt x="466937" y="896614"/>
                </a:cubicBezTo>
                <a:cubicBezTo>
                  <a:pt x="480936" y="896614"/>
                  <a:pt x="494235" y="893348"/>
                  <a:pt x="506834" y="886815"/>
                </a:cubicBezTo>
                <a:cubicBezTo>
                  <a:pt x="519433" y="880282"/>
                  <a:pt x="529599" y="871349"/>
                  <a:pt x="537332" y="860017"/>
                </a:cubicBezTo>
                <a:lnTo>
                  <a:pt x="537332" y="891815"/>
                </a:lnTo>
                <a:lnTo>
                  <a:pt x="589529" y="891815"/>
                </a:lnTo>
                <a:lnTo>
                  <a:pt x="589529" y="679428"/>
                </a:lnTo>
                <a:lnTo>
                  <a:pt x="533333" y="679428"/>
                </a:lnTo>
                <a:lnTo>
                  <a:pt x="533333" y="769022"/>
                </a:lnTo>
                <a:cubicBezTo>
                  <a:pt x="533333" y="799420"/>
                  <a:pt x="531933" y="818519"/>
                  <a:pt x="529133" y="826319"/>
                </a:cubicBezTo>
                <a:cubicBezTo>
                  <a:pt x="526333" y="834118"/>
                  <a:pt x="521133" y="840651"/>
                  <a:pt x="513534" y="845918"/>
                </a:cubicBezTo>
                <a:cubicBezTo>
                  <a:pt x="505934" y="851184"/>
                  <a:pt x="497335" y="853817"/>
                  <a:pt x="487735" y="853817"/>
                </a:cubicBezTo>
                <a:cubicBezTo>
                  <a:pt x="479336" y="853817"/>
                  <a:pt x="472403" y="851851"/>
                  <a:pt x="466937" y="847917"/>
                </a:cubicBezTo>
                <a:cubicBezTo>
                  <a:pt x="461470" y="843984"/>
                  <a:pt x="457704" y="838651"/>
                  <a:pt x="455637" y="831918"/>
                </a:cubicBezTo>
                <a:cubicBezTo>
                  <a:pt x="453571" y="825185"/>
                  <a:pt x="452537" y="806887"/>
                  <a:pt x="452537" y="777022"/>
                </a:cubicBezTo>
                <a:lnTo>
                  <a:pt x="452537" y="679428"/>
                </a:lnTo>
                <a:close/>
                <a:moveTo>
                  <a:pt x="1183386" y="674628"/>
                </a:moveTo>
                <a:cubicBezTo>
                  <a:pt x="1155254" y="674628"/>
                  <a:pt x="1131989" y="684594"/>
                  <a:pt x="1113590" y="704526"/>
                </a:cubicBezTo>
                <a:cubicBezTo>
                  <a:pt x="1095191" y="724458"/>
                  <a:pt x="1085992" y="752023"/>
                  <a:pt x="1085992" y="787221"/>
                </a:cubicBezTo>
                <a:cubicBezTo>
                  <a:pt x="1085992" y="816686"/>
                  <a:pt x="1092992" y="841084"/>
                  <a:pt x="1106991" y="860417"/>
                </a:cubicBezTo>
                <a:cubicBezTo>
                  <a:pt x="1124723" y="884549"/>
                  <a:pt x="1152055" y="896614"/>
                  <a:pt x="1188986" y="896614"/>
                </a:cubicBezTo>
                <a:cubicBezTo>
                  <a:pt x="1212318" y="896614"/>
                  <a:pt x="1231750" y="891248"/>
                  <a:pt x="1247282" y="880515"/>
                </a:cubicBezTo>
                <a:cubicBezTo>
                  <a:pt x="1262814" y="869783"/>
                  <a:pt x="1274180" y="854150"/>
                  <a:pt x="1281380" y="833618"/>
                </a:cubicBezTo>
                <a:lnTo>
                  <a:pt x="1225383" y="824219"/>
                </a:lnTo>
                <a:cubicBezTo>
                  <a:pt x="1222317" y="834885"/>
                  <a:pt x="1217784" y="842618"/>
                  <a:pt x="1211784" y="847417"/>
                </a:cubicBezTo>
                <a:cubicBezTo>
                  <a:pt x="1205785" y="852217"/>
                  <a:pt x="1198385" y="854617"/>
                  <a:pt x="1189586" y="854617"/>
                </a:cubicBezTo>
                <a:cubicBezTo>
                  <a:pt x="1176653" y="854617"/>
                  <a:pt x="1165854" y="849984"/>
                  <a:pt x="1157188" y="840718"/>
                </a:cubicBezTo>
                <a:cubicBezTo>
                  <a:pt x="1148521" y="831452"/>
                  <a:pt x="1143988" y="818486"/>
                  <a:pt x="1143588" y="801820"/>
                </a:cubicBezTo>
                <a:lnTo>
                  <a:pt x="1284380" y="801820"/>
                </a:lnTo>
                <a:cubicBezTo>
                  <a:pt x="1285180" y="758756"/>
                  <a:pt x="1276447" y="726792"/>
                  <a:pt x="1258181" y="705926"/>
                </a:cubicBezTo>
                <a:cubicBezTo>
                  <a:pt x="1239916" y="685061"/>
                  <a:pt x="1214984" y="674628"/>
                  <a:pt x="1183386" y="674628"/>
                </a:cubicBezTo>
                <a:close/>
                <a:moveTo>
                  <a:pt x="951186" y="674628"/>
                </a:moveTo>
                <a:cubicBezTo>
                  <a:pt x="920655" y="674628"/>
                  <a:pt x="898123" y="680894"/>
                  <a:pt x="883590" y="693427"/>
                </a:cubicBezTo>
                <a:cubicBezTo>
                  <a:pt x="869058" y="705959"/>
                  <a:pt x="861792" y="721425"/>
                  <a:pt x="861792" y="739824"/>
                </a:cubicBezTo>
                <a:cubicBezTo>
                  <a:pt x="861792" y="760223"/>
                  <a:pt x="870191" y="776155"/>
                  <a:pt x="886990" y="787621"/>
                </a:cubicBezTo>
                <a:cubicBezTo>
                  <a:pt x="899123" y="795887"/>
                  <a:pt x="927854" y="805020"/>
                  <a:pt x="973185" y="815019"/>
                </a:cubicBezTo>
                <a:cubicBezTo>
                  <a:pt x="982918" y="817286"/>
                  <a:pt x="989184" y="819752"/>
                  <a:pt x="991984" y="822419"/>
                </a:cubicBezTo>
                <a:cubicBezTo>
                  <a:pt x="994650" y="825219"/>
                  <a:pt x="995983" y="828752"/>
                  <a:pt x="995983" y="833018"/>
                </a:cubicBezTo>
                <a:cubicBezTo>
                  <a:pt x="995983" y="839285"/>
                  <a:pt x="993517" y="844284"/>
                  <a:pt x="988584" y="848017"/>
                </a:cubicBezTo>
                <a:cubicBezTo>
                  <a:pt x="981251" y="853350"/>
                  <a:pt x="970318" y="856017"/>
                  <a:pt x="955786" y="856017"/>
                </a:cubicBezTo>
                <a:cubicBezTo>
                  <a:pt x="942587" y="856017"/>
                  <a:pt x="932321" y="853184"/>
                  <a:pt x="924988" y="847517"/>
                </a:cubicBezTo>
                <a:cubicBezTo>
                  <a:pt x="917655" y="841851"/>
                  <a:pt x="912788" y="833552"/>
                  <a:pt x="910389" y="822619"/>
                </a:cubicBezTo>
                <a:lnTo>
                  <a:pt x="853992" y="831218"/>
                </a:lnTo>
                <a:cubicBezTo>
                  <a:pt x="859192" y="851351"/>
                  <a:pt x="870224" y="867283"/>
                  <a:pt x="887090" y="879016"/>
                </a:cubicBezTo>
                <a:cubicBezTo>
                  <a:pt x="903956" y="890748"/>
                  <a:pt x="926854" y="896614"/>
                  <a:pt x="955786" y="896614"/>
                </a:cubicBezTo>
                <a:cubicBezTo>
                  <a:pt x="987651" y="896614"/>
                  <a:pt x="1011716" y="889615"/>
                  <a:pt x="1027981" y="875616"/>
                </a:cubicBezTo>
                <a:cubicBezTo>
                  <a:pt x="1044247" y="861617"/>
                  <a:pt x="1052380" y="844884"/>
                  <a:pt x="1052380" y="825419"/>
                </a:cubicBezTo>
                <a:cubicBezTo>
                  <a:pt x="1052380" y="807553"/>
                  <a:pt x="1046514" y="793621"/>
                  <a:pt x="1034781" y="783621"/>
                </a:cubicBezTo>
                <a:cubicBezTo>
                  <a:pt x="1022915" y="773755"/>
                  <a:pt x="1002016" y="765422"/>
                  <a:pt x="972085" y="758623"/>
                </a:cubicBezTo>
                <a:cubicBezTo>
                  <a:pt x="942153" y="751823"/>
                  <a:pt x="924654" y="746557"/>
                  <a:pt x="919588" y="742824"/>
                </a:cubicBezTo>
                <a:cubicBezTo>
                  <a:pt x="915855" y="740024"/>
                  <a:pt x="913988" y="736624"/>
                  <a:pt x="913988" y="732624"/>
                </a:cubicBezTo>
                <a:cubicBezTo>
                  <a:pt x="913988" y="727958"/>
                  <a:pt x="916122" y="724158"/>
                  <a:pt x="920388" y="721225"/>
                </a:cubicBezTo>
                <a:cubicBezTo>
                  <a:pt x="926788" y="717092"/>
                  <a:pt x="937387" y="715026"/>
                  <a:pt x="952186" y="715026"/>
                </a:cubicBezTo>
                <a:cubicBezTo>
                  <a:pt x="963919" y="715026"/>
                  <a:pt x="972951" y="717225"/>
                  <a:pt x="979284" y="721625"/>
                </a:cubicBezTo>
                <a:cubicBezTo>
                  <a:pt x="985617" y="726025"/>
                  <a:pt x="989917" y="732358"/>
                  <a:pt x="992184" y="740624"/>
                </a:cubicBezTo>
                <a:lnTo>
                  <a:pt x="1045180" y="730825"/>
                </a:lnTo>
                <a:cubicBezTo>
                  <a:pt x="1039847" y="712292"/>
                  <a:pt x="1030115" y="698293"/>
                  <a:pt x="1015982" y="688827"/>
                </a:cubicBezTo>
                <a:cubicBezTo>
                  <a:pt x="1001850" y="679361"/>
                  <a:pt x="980251" y="674628"/>
                  <a:pt x="951186" y="674628"/>
                </a:cubicBezTo>
                <a:close/>
                <a:moveTo>
                  <a:pt x="722586" y="674628"/>
                </a:moveTo>
                <a:cubicBezTo>
                  <a:pt x="692055" y="674628"/>
                  <a:pt x="669523" y="680894"/>
                  <a:pt x="654990" y="693427"/>
                </a:cubicBezTo>
                <a:cubicBezTo>
                  <a:pt x="640458" y="705959"/>
                  <a:pt x="633192" y="721425"/>
                  <a:pt x="633192" y="739824"/>
                </a:cubicBezTo>
                <a:cubicBezTo>
                  <a:pt x="633192" y="760223"/>
                  <a:pt x="641591" y="776155"/>
                  <a:pt x="658390" y="787621"/>
                </a:cubicBezTo>
                <a:cubicBezTo>
                  <a:pt x="670523" y="795887"/>
                  <a:pt x="699254" y="805020"/>
                  <a:pt x="744585" y="815019"/>
                </a:cubicBezTo>
                <a:cubicBezTo>
                  <a:pt x="754318" y="817286"/>
                  <a:pt x="760584" y="819752"/>
                  <a:pt x="763384" y="822419"/>
                </a:cubicBezTo>
                <a:cubicBezTo>
                  <a:pt x="766050" y="825219"/>
                  <a:pt x="767383" y="828752"/>
                  <a:pt x="767383" y="833018"/>
                </a:cubicBezTo>
                <a:cubicBezTo>
                  <a:pt x="767383" y="839285"/>
                  <a:pt x="764917" y="844284"/>
                  <a:pt x="759984" y="848017"/>
                </a:cubicBezTo>
                <a:cubicBezTo>
                  <a:pt x="752651" y="853350"/>
                  <a:pt x="741718" y="856017"/>
                  <a:pt x="727186" y="856017"/>
                </a:cubicBezTo>
                <a:cubicBezTo>
                  <a:pt x="713987" y="856017"/>
                  <a:pt x="703721" y="853184"/>
                  <a:pt x="696388" y="847517"/>
                </a:cubicBezTo>
                <a:cubicBezTo>
                  <a:pt x="689055" y="841851"/>
                  <a:pt x="684188" y="833552"/>
                  <a:pt x="681789" y="822619"/>
                </a:cubicBezTo>
                <a:lnTo>
                  <a:pt x="625392" y="831218"/>
                </a:lnTo>
                <a:cubicBezTo>
                  <a:pt x="630592" y="851351"/>
                  <a:pt x="641624" y="867283"/>
                  <a:pt x="658490" y="879016"/>
                </a:cubicBezTo>
                <a:cubicBezTo>
                  <a:pt x="675356" y="890748"/>
                  <a:pt x="698254" y="896614"/>
                  <a:pt x="727186" y="896614"/>
                </a:cubicBezTo>
                <a:cubicBezTo>
                  <a:pt x="759051" y="896614"/>
                  <a:pt x="783116" y="889615"/>
                  <a:pt x="799381" y="875616"/>
                </a:cubicBezTo>
                <a:cubicBezTo>
                  <a:pt x="815647" y="861617"/>
                  <a:pt x="823780" y="844884"/>
                  <a:pt x="823780" y="825419"/>
                </a:cubicBezTo>
                <a:cubicBezTo>
                  <a:pt x="823780" y="807553"/>
                  <a:pt x="817914" y="793621"/>
                  <a:pt x="806181" y="783621"/>
                </a:cubicBezTo>
                <a:cubicBezTo>
                  <a:pt x="794315" y="773755"/>
                  <a:pt x="773416" y="765422"/>
                  <a:pt x="743485" y="758623"/>
                </a:cubicBezTo>
                <a:cubicBezTo>
                  <a:pt x="713553" y="751823"/>
                  <a:pt x="696054" y="746557"/>
                  <a:pt x="690988" y="742824"/>
                </a:cubicBezTo>
                <a:cubicBezTo>
                  <a:pt x="687255" y="740024"/>
                  <a:pt x="685388" y="736624"/>
                  <a:pt x="685388" y="732624"/>
                </a:cubicBezTo>
                <a:cubicBezTo>
                  <a:pt x="685388" y="727958"/>
                  <a:pt x="687522" y="724158"/>
                  <a:pt x="691788" y="721225"/>
                </a:cubicBezTo>
                <a:cubicBezTo>
                  <a:pt x="698188" y="717092"/>
                  <a:pt x="708787" y="715026"/>
                  <a:pt x="723586" y="715026"/>
                </a:cubicBezTo>
                <a:cubicBezTo>
                  <a:pt x="735319" y="715026"/>
                  <a:pt x="744351" y="717225"/>
                  <a:pt x="750684" y="721625"/>
                </a:cubicBezTo>
                <a:cubicBezTo>
                  <a:pt x="757017" y="726025"/>
                  <a:pt x="761317" y="732358"/>
                  <a:pt x="763584" y="740624"/>
                </a:cubicBezTo>
                <a:lnTo>
                  <a:pt x="816580" y="730825"/>
                </a:lnTo>
                <a:cubicBezTo>
                  <a:pt x="811247" y="712292"/>
                  <a:pt x="801515" y="698293"/>
                  <a:pt x="787382" y="688827"/>
                </a:cubicBezTo>
                <a:cubicBezTo>
                  <a:pt x="773250" y="679361"/>
                  <a:pt x="751651" y="674628"/>
                  <a:pt x="722586" y="674628"/>
                </a:cubicBezTo>
                <a:close/>
                <a:moveTo>
                  <a:pt x="224310" y="593633"/>
                </a:moveTo>
                <a:cubicBezTo>
                  <a:pt x="201778" y="593633"/>
                  <a:pt x="182545" y="597033"/>
                  <a:pt x="166613" y="603832"/>
                </a:cubicBezTo>
                <a:cubicBezTo>
                  <a:pt x="150681" y="610632"/>
                  <a:pt x="138481" y="620531"/>
                  <a:pt x="130015" y="633531"/>
                </a:cubicBezTo>
                <a:cubicBezTo>
                  <a:pt x="121549" y="646530"/>
                  <a:pt x="117316" y="660496"/>
                  <a:pt x="117316" y="675428"/>
                </a:cubicBezTo>
                <a:cubicBezTo>
                  <a:pt x="117316" y="698627"/>
                  <a:pt x="126316" y="718292"/>
                  <a:pt x="144314" y="734424"/>
                </a:cubicBezTo>
                <a:cubicBezTo>
                  <a:pt x="157114" y="745890"/>
                  <a:pt x="179379" y="755556"/>
                  <a:pt x="211110" y="763423"/>
                </a:cubicBezTo>
                <a:cubicBezTo>
                  <a:pt x="235776" y="769556"/>
                  <a:pt x="251575" y="773822"/>
                  <a:pt x="258507" y="776222"/>
                </a:cubicBezTo>
                <a:cubicBezTo>
                  <a:pt x="268640" y="779822"/>
                  <a:pt x="275740" y="784055"/>
                  <a:pt x="279806" y="788921"/>
                </a:cubicBezTo>
                <a:cubicBezTo>
                  <a:pt x="283873" y="793787"/>
                  <a:pt x="285906" y="799687"/>
                  <a:pt x="285906" y="806620"/>
                </a:cubicBezTo>
                <a:cubicBezTo>
                  <a:pt x="285906" y="817419"/>
                  <a:pt x="281073" y="826852"/>
                  <a:pt x="271407" y="834918"/>
                </a:cubicBezTo>
                <a:cubicBezTo>
                  <a:pt x="261741" y="842984"/>
                  <a:pt x="247375" y="847017"/>
                  <a:pt x="228309" y="847017"/>
                </a:cubicBezTo>
                <a:cubicBezTo>
                  <a:pt x="210310" y="847017"/>
                  <a:pt x="196011" y="842484"/>
                  <a:pt x="185412" y="833418"/>
                </a:cubicBezTo>
                <a:cubicBezTo>
                  <a:pt x="174813" y="824352"/>
                  <a:pt x="167780" y="810153"/>
                  <a:pt x="164313" y="790821"/>
                </a:cubicBezTo>
                <a:lnTo>
                  <a:pt x="106717" y="796421"/>
                </a:lnTo>
                <a:cubicBezTo>
                  <a:pt x="110583" y="829219"/>
                  <a:pt x="122449" y="854184"/>
                  <a:pt x="142315" y="871316"/>
                </a:cubicBezTo>
                <a:cubicBezTo>
                  <a:pt x="162180" y="888448"/>
                  <a:pt x="190645" y="897014"/>
                  <a:pt x="227709" y="897014"/>
                </a:cubicBezTo>
                <a:cubicBezTo>
                  <a:pt x="253174" y="897014"/>
                  <a:pt x="274440" y="893448"/>
                  <a:pt x="291505" y="886315"/>
                </a:cubicBezTo>
                <a:cubicBezTo>
                  <a:pt x="308571" y="879182"/>
                  <a:pt x="321770" y="868283"/>
                  <a:pt x="331103" y="853617"/>
                </a:cubicBezTo>
                <a:cubicBezTo>
                  <a:pt x="340436" y="838951"/>
                  <a:pt x="345102" y="823219"/>
                  <a:pt x="345102" y="806420"/>
                </a:cubicBezTo>
                <a:cubicBezTo>
                  <a:pt x="345102" y="787888"/>
                  <a:pt x="341202" y="772322"/>
                  <a:pt x="333403" y="759723"/>
                </a:cubicBezTo>
                <a:cubicBezTo>
                  <a:pt x="325603" y="747124"/>
                  <a:pt x="314804" y="737191"/>
                  <a:pt x="301005" y="729925"/>
                </a:cubicBezTo>
                <a:cubicBezTo>
                  <a:pt x="287206" y="722658"/>
                  <a:pt x="265907" y="715626"/>
                  <a:pt x="237109" y="708826"/>
                </a:cubicBezTo>
                <a:cubicBezTo>
                  <a:pt x="208311" y="702026"/>
                  <a:pt x="190178" y="695493"/>
                  <a:pt x="182712" y="689227"/>
                </a:cubicBezTo>
                <a:cubicBezTo>
                  <a:pt x="176846" y="684294"/>
                  <a:pt x="173913" y="678361"/>
                  <a:pt x="173913" y="671428"/>
                </a:cubicBezTo>
                <a:cubicBezTo>
                  <a:pt x="173913" y="663829"/>
                  <a:pt x="177046" y="657762"/>
                  <a:pt x="183312" y="653229"/>
                </a:cubicBezTo>
                <a:cubicBezTo>
                  <a:pt x="193045" y="646163"/>
                  <a:pt x="206511" y="642630"/>
                  <a:pt x="223710" y="642630"/>
                </a:cubicBezTo>
                <a:cubicBezTo>
                  <a:pt x="240375" y="642630"/>
                  <a:pt x="252874" y="645930"/>
                  <a:pt x="261207" y="652529"/>
                </a:cubicBezTo>
                <a:cubicBezTo>
                  <a:pt x="269540" y="659129"/>
                  <a:pt x="274973" y="669962"/>
                  <a:pt x="277506" y="685027"/>
                </a:cubicBezTo>
                <a:lnTo>
                  <a:pt x="336703" y="682428"/>
                </a:lnTo>
                <a:cubicBezTo>
                  <a:pt x="335769" y="655496"/>
                  <a:pt x="326003" y="633964"/>
                  <a:pt x="307405" y="617831"/>
                </a:cubicBezTo>
                <a:cubicBezTo>
                  <a:pt x="288806" y="601699"/>
                  <a:pt x="261107" y="593633"/>
                  <a:pt x="224310" y="593633"/>
                </a:cubicBezTo>
                <a:close/>
                <a:moveTo>
                  <a:pt x="793842" y="0"/>
                </a:moveTo>
                <a:cubicBezTo>
                  <a:pt x="1232269" y="0"/>
                  <a:pt x="1587684" y="329113"/>
                  <a:pt x="1587684" y="735095"/>
                </a:cubicBezTo>
                <a:cubicBezTo>
                  <a:pt x="1587684" y="1141077"/>
                  <a:pt x="1232269" y="1470190"/>
                  <a:pt x="793842" y="1470190"/>
                </a:cubicBezTo>
                <a:cubicBezTo>
                  <a:pt x="355415" y="1470190"/>
                  <a:pt x="0" y="1141077"/>
                  <a:pt x="0" y="735095"/>
                </a:cubicBezTo>
                <a:cubicBezTo>
                  <a:pt x="0" y="329113"/>
                  <a:pt x="355415" y="0"/>
                  <a:pt x="793842" y="0"/>
                </a:cubicBezTo>
                <a:close/>
              </a:path>
            </a:pathLst>
          </a:custGeom>
          <a:ln w="190500" cap="rnd">
            <a:noFill/>
            <a:prstDash val="solid"/>
          </a:ln>
          <a:effectLst>
            <a:outerShdw sx="1000" sy="1000" algn="bl" rotWithShape="0">
              <a:srgbClr val="000000"/>
            </a:outerShdw>
          </a:effectLst>
          <a:extLst>
            <a:ext uri="{909E8E84-426E-40DD-AFC4-6F175D3DCCD1}">
              <a14:hiddenFill xmlns:a14="http://schemas.microsoft.com/office/drawing/2010/main">
                <a:solidFill>
                  <a:srgbClr val="FFFFFF"/>
                </a:solidFill>
              </a14:hiddenFill>
            </a:ext>
          </a:extLst>
        </p:spPr>
      </p:pic>
      <p:pic>
        <p:nvPicPr>
          <p:cNvPr id="57" name="Picture 56">
            <a:extLst>
              <a:ext uri="{FF2B5EF4-FFF2-40B4-BE49-F238E27FC236}">
                <a16:creationId xmlns:a16="http://schemas.microsoft.com/office/drawing/2014/main" id="{0C2936D2-9947-91B9-BADA-2FB0854DB59D}"/>
              </a:ext>
            </a:extLst>
          </p:cNvPr>
          <p:cNvPicPr>
            <a:picLocks noChangeAspect="1"/>
          </p:cNvPicPr>
          <p:nvPr/>
        </p:nvPicPr>
        <p:blipFill>
          <a:blip r:embed="rId7" cstate="email">
            <a:alphaModFix/>
            <a:duotone>
              <a:schemeClr val="bg2">
                <a:shade val="45000"/>
                <a:satMod val="135000"/>
              </a:schemeClr>
              <a:prstClr val="white"/>
            </a:duotone>
            <a:extLst>
              <a:ext uri="{28A0092B-C50C-407E-A947-70E740481C1C}">
                <a14:useLocalDpi xmlns:a14="http://schemas.microsoft.com/office/drawing/2010/main"/>
              </a:ext>
              <a:ext uri="{837473B0-CC2E-450A-ABE3-18F120FF3D39}">
                <a1611:picAttrSrcUrl xmlns:a1611="http://schemas.microsoft.com/office/drawing/2016/11/main" r:id="rId8"/>
              </a:ext>
            </a:extLst>
          </a:blip>
          <a:srcRect/>
          <a:stretch/>
        </p:blipFill>
        <p:spPr>
          <a:xfrm>
            <a:off x="141113" y="3508358"/>
            <a:ext cx="1060374" cy="1020313"/>
          </a:xfrm>
          <a:custGeom>
            <a:avLst/>
            <a:gdLst/>
            <a:ahLst/>
            <a:cxnLst/>
            <a:rect l="l" t="t" r="r" b="b"/>
            <a:pathLst>
              <a:path w="1475716" h="1419962">
                <a:moveTo>
                  <a:pt x="1041060" y="576731"/>
                </a:moveTo>
                <a:lnTo>
                  <a:pt x="1041060" y="869913"/>
                </a:lnTo>
                <a:lnTo>
                  <a:pt x="1264047" y="869913"/>
                </a:lnTo>
                <a:lnTo>
                  <a:pt x="1264047" y="820516"/>
                </a:lnTo>
                <a:lnTo>
                  <a:pt x="1100257" y="820516"/>
                </a:lnTo>
                <a:lnTo>
                  <a:pt x="1100257" y="740721"/>
                </a:lnTo>
                <a:lnTo>
                  <a:pt x="1247448" y="740721"/>
                </a:lnTo>
                <a:lnTo>
                  <a:pt x="1247448" y="691324"/>
                </a:lnTo>
                <a:lnTo>
                  <a:pt x="1100257" y="691324"/>
                </a:lnTo>
                <a:lnTo>
                  <a:pt x="1100257" y="626328"/>
                </a:lnTo>
                <a:lnTo>
                  <a:pt x="1258447" y="626328"/>
                </a:lnTo>
                <a:lnTo>
                  <a:pt x="1258447" y="576731"/>
                </a:lnTo>
                <a:close/>
                <a:moveTo>
                  <a:pt x="764835" y="576731"/>
                </a:moveTo>
                <a:lnTo>
                  <a:pt x="764835" y="869913"/>
                </a:lnTo>
                <a:lnTo>
                  <a:pt x="987822" y="869913"/>
                </a:lnTo>
                <a:lnTo>
                  <a:pt x="987822" y="820516"/>
                </a:lnTo>
                <a:lnTo>
                  <a:pt x="824032" y="820516"/>
                </a:lnTo>
                <a:lnTo>
                  <a:pt x="824032" y="740721"/>
                </a:lnTo>
                <a:lnTo>
                  <a:pt x="971223" y="740721"/>
                </a:lnTo>
                <a:lnTo>
                  <a:pt x="971223" y="691324"/>
                </a:lnTo>
                <a:lnTo>
                  <a:pt x="824032" y="691324"/>
                </a:lnTo>
                <a:lnTo>
                  <a:pt x="824032" y="626328"/>
                </a:lnTo>
                <a:lnTo>
                  <a:pt x="982222" y="626328"/>
                </a:lnTo>
                <a:lnTo>
                  <a:pt x="982222" y="576731"/>
                </a:lnTo>
                <a:close/>
                <a:moveTo>
                  <a:pt x="470160" y="576731"/>
                </a:moveTo>
                <a:lnTo>
                  <a:pt x="470160" y="869913"/>
                </a:lnTo>
                <a:lnTo>
                  <a:pt x="525157" y="869913"/>
                </a:lnTo>
                <a:lnTo>
                  <a:pt x="525157" y="678725"/>
                </a:lnTo>
                <a:lnTo>
                  <a:pt x="643350" y="869913"/>
                </a:lnTo>
                <a:lnTo>
                  <a:pt x="702746" y="869913"/>
                </a:lnTo>
                <a:lnTo>
                  <a:pt x="702746" y="576731"/>
                </a:lnTo>
                <a:lnTo>
                  <a:pt x="647749" y="576731"/>
                </a:lnTo>
                <a:lnTo>
                  <a:pt x="647749" y="772519"/>
                </a:lnTo>
                <a:lnTo>
                  <a:pt x="527757" y="576731"/>
                </a:lnTo>
                <a:close/>
                <a:moveTo>
                  <a:pt x="295929" y="571731"/>
                </a:moveTo>
                <a:cubicBezTo>
                  <a:pt x="273397" y="571731"/>
                  <a:pt x="254165" y="575131"/>
                  <a:pt x="238233" y="581931"/>
                </a:cubicBezTo>
                <a:cubicBezTo>
                  <a:pt x="222300" y="588730"/>
                  <a:pt x="210101" y="598630"/>
                  <a:pt x="201635" y="611629"/>
                </a:cubicBezTo>
                <a:cubicBezTo>
                  <a:pt x="193169" y="624628"/>
                  <a:pt x="188935" y="638594"/>
                  <a:pt x="188935" y="653526"/>
                </a:cubicBezTo>
                <a:cubicBezTo>
                  <a:pt x="188935" y="676725"/>
                  <a:pt x="197935" y="696391"/>
                  <a:pt x="215934" y="712523"/>
                </a:cubicBezTo>
                <a:cubicBezTo>
                  <a:pt x="228733" y="723989"/>
                  <a:pt x="250998" y="733655"/>
                  <a:pt x="282730" y="741521"/>
                </a:cubicBezTo>
                <a:cubicBezTo>
                  <a:pt x="307395" y="747654"/>
                  <a:pt x="323194" y="751920"/>
                  <a:pt x="330127" y="754320"/>
                </a:cubicBezTo>
                <a:cubicBezTo>
                  <a:pt x="340260" y="757920"/>
                  <a:pt x="347359" y="762153"/>
                  <a:pt x="351426" y="767020"/>
                </a:cubicBezTo>
                <a:cubicBezTo>
                  <a:pt x="355492" y="771886"/>
                  <a:pt x="357525" y="777786"/>
                  <a:pt x="357525" y="784718"/>
                </a:cubicBezTo>
                <a:cubicBezTo>
                  <a:pt x="357525" y="795518"/>
                  <a:pt x="352692" y="804951"/>
                  <a:pt x="343026" y="813017"/>
                </a:cubicBezTo>
                <a:cubicBezTo>
                  <a:pt x="333360" y="821083"/>
                  <a:pt x="318994" y="825116"/>
                  <a:pt x="299929" y="825116"/>
                </a:cubicBezTo>
                <a:cubicBezTo>
                  <a:pt x="281930" y="825116"/>
                  <a:pt x="267631" y="820583"/>
                  <a:pt x="257031" y="811517"/>
                </a:cubicBezTo>
                <a:cubicBezTo>
                  <a:pt x="246432" y="802451"/>
                  <a:pt x="239399" y="788252"/>
                  <a:pt x="235933" y="768919"/>
                </a:cubicBezTo>
                <a:lnTo>
                  <a:pt x="178336" y="774519"/>
                </a:lnTo>
                <a:cubicBezTo>
                  <a:pt x="182203" y="807317"/>
                  <a:pt x="194069" y="832282"/>
                  <a:pt x="213934" y="849414"/>
                </a:cubicBezTo>
                <a:cubicBezTo>
                  <a:pt x="233799" y="866547"/>
                  <a:pt x="262264" y="875113"/>
                  <a:pt x="299329" y="875113"/>
                </a:cubicBezTo>
                <a:cubicBezTo>
                  <a:pt x="324794" y="875113"/>
                  <a:pt x="346059" y="871546"/>
                  <a:pt x="363125" y="864414"/>
                </a:cubicBezTo>
                <a:cubicBezTo>
                  <a:pt x="380190" y="857281"/>
                  <a:pt x="393390" y="846381"/>
                  <a:pt x="402722" y="831716"/>
                </a:cubicBezTo>
                <a:cubicBezTo>
                  <a:pt x="412055" y="817050"/>
                  <a:pt x="416722" y="801317"/>
                  <a:pt x="416722" y="784518"/>
                </a:cubicBezTo>
                <a:cubicBezTo>
                  <a:pt x="416722" y="765986"/>
                  <a:pt x="412822" y="750421"/>
                  <a:pt x="405022" y="737821"/>
                </a:cubicBezTo>
                <a:cubicBezTo>
                  <a:pt x="397223" y="725222"/>
                  <a:pt x="386423" y="715289"/>
                  <a:pt x="372624" y="708023"/>
                </a:cubicBezTo>
                <a:cubicBezTo>
                  <a:pt x="358825" y="700757"/>
                  <a:pt x="337526" y="693724"/>
                  <a:pt x="308728" y="686924"/>
                </a:cubicBezTo>
                <a:cubicBezTo>
                  <a:pt x="279930" y="680125"/>
                  <a:pt x="261798" y="673592"/>
                  <a:pt x="254332" y="667326"/>
                </a:cubicBezTo>
                <a:cubicBezTo>
                  <a:pt x="248465" y="662393"/>
                  <a:pt x="245532" y="656460"/>
                  <a:pt x="245532" y="649527"/>
                </a:cubicBezTo>
                <a:cubicBezTo>
                  <a:pt x="245532" y="641927"/>
                  <a:pt x="248665" y="635861"/>
                  <a:pt x="254931" y="631328"/>
                </a:cubicBezTo>
                <a:cubicBezTo>
                  <a:pt x="264664" y="624262"/>
                  <a:pt x="278130" y="620728"/>
                  <a:pt x="295329" y="620728"/>
                </a:cubicBezTo>
                <a:cubicBezTo>
                  <a:pt x="311995" y="620728"/>
                  <a:pt x="324494" y="624028"/>
                  <a:pt x="332827" y="630628"/>
                </a:cubicBezTo>
                <a:cubicBezTo>
                  <a:pt x="341160" y="637227"/>
                  <a:pt x="346593" y="648060"/>
                  <a:pt x="349126" y="663126"/>
                </a:cubicBezTo>
                <a:lnTo>
                  <a:pt x="408322" y="660526"/>
                </a:lnTo>
                <a:cubicBezTo>
                  <a:pt x="407389" y="633594"/>
                  <a:pt x="397623" y="612062"/>
                  <a:pt x="379024" y="595930"/>
                </a:cubicBezTo>
                <a:cubicBezTo>
                  <a:pt x="360425" y="579798"/>
                  <a:pt x="332727" y="571731"/>
                  <a:pt x="295929" y="571731"/>
                </a:cubicBezTo>
                <a:close/>
                <a:moveTo>
                  <a:pt x="737858" y="0"/>
                </a:moveTo>
                <a:cubicBezTo>
                  <a:pt x="1145366" y="0"/>
                  <a:pt x="1475716" y="317869"/>
                  <a:pt x="1475716" y="709981"/>
                </a:cubicBezTo>
                <a:cubicBezTo>
                  <a:pt x="1475716" y="1102093"/>
                  <a:pt x="1145366" y="1419962"/>
                  <a:pt x="737858" y="1419962"/>
                </a:cubicBezTo>
                <a:cubicBezTo>
                  <a:pt x="330350" y="1419962"/>
                  <a:pt x="0" y="1102093"/>
                  <a:pt x="0" y="709981"/>
                </a:cubicBezTo>
                <a:cubicBezTo>
                  <a:pt x="0" y="317869"/>
                  <a:pt x="330350" y="0"/>
                  <a:pt x="737858" y="0"/>
                </a:cubicBezTo>
                <a:close/>
              </a:path>
            </a:pathLst>
          </a:custGeom>
        </p:spPr>
      </p:pic>
      <p:pic>
        <p:nvPicPr>
          <p:cNvPr id="22" name="Picture 21" descr="Breaking Barriers Innovations">
            <a:extLst>
              <a:ext uri="{FF2B5EF4-FFF2-40B4-BE49-F238E27FC236}">
                <a16:creationId xmlns:a16="http://schemas.microsoft.com/office/drawing/2014/main" id="{7AB1BFA5-1100-9D2C-18CC-0F62D202A5D4}"/>
              </a:ext>
            </a:extLst>
          </p:cNvPr>
          <p:cNvPicPr>
            <a:picLocks noChangeAspect="1" noChangeArrowheads="1"/>
          </p:cNvPicPr>
          <p:nvPr/>
        </p:nvPicPr>
        <p:blipFill>
          <a:blip r:embed="rId12" cstate="email">
            <a:duotone>
              <a:prstClr val="black"/>
              <a:schemeClr val="bg1">
                <a:tint val="45000"/>
                <a:satMod val="400000"/>
              </a:schemeClr>
            </a:duotone>
            <a:extLst>
              <a:ext uri="{BEBA8EAE-BF5A-486C-A8C5-ECC9F3942E4B}">
                <a14:imgProps xmlns:a14="http://schemas.microsoft.com/office/drawing/2010/main">
                  <a14:imgLayer r:embed="rId13">
                    <a14:imgEffect>
                      <a14:sharpenSoften amount="58000"/>
                    </a14:imgEffect>
                    <a14:imgEffect>
                      <a14:brightnessContrast bright="100000" contrast="100000"/>
                    </a14:imgEffect>
                  </a14:imgLayer>
                </a14:imgProps>
              </a:ext>
              <a:ext uri="{28A0092B-C50C-407E-A947-70E740481C1C}">
                <a14:useLocalDpi xmlns:a14="http://schemas.microsoft.com/office/drawing/2010/main"/>
              </a:ext>
            </a:extLst>
          </a:blip>
          <a:srcRect/>
          <a:stretch>
            <a:fillRect/>
          </a:stretch>
        </p:blipFill>
        <p:spPr bwMode="auto">
          <a:xfrm>
            <a:off x="10854199" y="95701"/>
            <a:ext cx="1344606" cy="1093613"/>
          </a:xfrm>
          <a:prstGeom prst="rect">
            <a:avLst/>
          </a:prstGeom>
          <a:noFill/>
          <a:extLst>
            <a:ext uri="{909E8E84-426E-40DD-AFC4-6F175D3DCCD1}">
              <a14:hiddenFill xmlns:a14="http://schemas.microsoft.com/office/drawing/2010/main">
                <a:solidFill>
                  <a:srgbClr val="FFFFFF"/>
                </a:solidFill>
              </a14:hiddenFill>
            </a:ext>
          </a:extLst>
        </p:spPr>
      </p:pic>
      <p:sp>
        <p:nvSpPr>
          <p:cNvPr id="25" name="Text 0">
            <a:extLst>
              <a:ext uri="{FF2B5EF4-FFF2-40B4-BE49-F238E27FC236}">
                <a16:creationId xmlns:a16="http://schemas.microsoft.com/office/drawing/2014/main" id="{AD366E0A-D0C4-577A-EC21-EE57A9EBC0C5}"/>
              </a:ext>
            </a:extLst>
          </p:cNvPr>
          <p:cNvSpPr/>
          <p:nvPr/>
        </p:nvSpPr>
        <p:spPr>
          <a:xfrm>
            <a:off x="2298459" y="141532"/>
            <a:ext cx="2618949" cy="782430"/>
          </a:xfrm>
          <a:prstGeom prst="rect">
            <a:avLst/>
          </a:prstGeom>
          <a:noFill/>
          <a:ln/>
        </p:spPr>
        <p:txBody>
          <a:bodyPr wrap="square" lIns="120000" tIns="0" rIns="0" bIns="0" rtlCol="0" anchor="t"/>
          <a:lstStyle/>
          <a:p>
            <a:pPr defTabSz="761970">
              <a:lnSpc>
                <a:spcPts val="4625"/>
              </a:lnSpc>
            </a:pPr>
            <a:r>
              <a:rPr lang="en-US" sz="3708" b="1">
                <a:solidFill>
                  <a:prstClr val="white"/>
                </a:solidFill>
                <a:latin typeface="Arial" panose="020B0604020202020204" pitchFamily="34" charset="0"/>
                <a:ea typeface="Poppins Light" pitchFamily="34" charset="-122"/>
                <a:cs typeface="Arial" panose="020B0604020202020204" pitchFamily="34" charset="0"/>
              </a:rPr>
              <a:t>Site Visits</a:t>
            </a:r>
            <a:endParaRPr lang="en-US" sz="3708">
              <a:solidFill>
                <a:prstClr val="white"/>
              </a:solidFill>
              <a:latin typeface="Arial" panose="020B0604020202020204" pitchFamily="34" charset="0"/>
              <a:cs typeface="Arial" panose="020B0604020202020204" pitchFamily="34" charset="0"/>
            </a:endParaRPr>
          </a:p>
        </p:txBody>
      </p:sp>
      <p:pic>
        <p:nvPicPr>
          <p:cNvPr id="23" name="Picture 22">
            <a:extLst>
              <a:ext uri="{FF2B5EF4-FFF2-40B4-BE49-F238E27FC236}">
                <a16:creationId xmlns:a16="http://schemas.microsoft.com/office/drawing/2014/main" id="{93DADE21-4875-4A79-8573-573FBE463DF8}"/>
              </a:ext>
            </a:extLst>
          </p:cNvPr>
          <p:cNvPicPr>
            <a:picLocks noChangeAspect="1"/>
          </p:cNvPicPr>
          <p:nvPr/>
        </p:nvPicPr>
        <p:blipFill>
          <a:blip r:embed="rId14" cstate="email">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a:xfrm>
            <a:off x="141113" y="176449"/>
            <a:ext cx="1096368" cy="1048554"/>
          </a:xfrm>
          <a:custGeom>
            <a:avLst/>
            <a:gdLst/>
            <a:ahLst/>
            <a:cxnLst/>
            <a:rect l="l" t="t" r="r" b="b"/>
            <a:pathLst>
              <a:path w="1525808" h="1459266">
                <a:moveTo>
                  <a:pt x="677955" y="762168"/>
                </a:moveTo>
                <a:lnTo>
                  <a:pt x="735152" y="832763"/>
                </a:lnTo>
                <a:cubicBezTo>
                  <a:pt x="725552" y="840763"/>
                  <a:pt x="716686" y="846496"/>
                  <a:pt x="708553" y="849962"/>
                </a:cubicBezTo>
                <a:cubicBezTo>
                  <a:pt x="700420" y="853429"/>
                  <a:pt x="691954" y="855162"/>
                  <a:pt x="683155" y="855162"/>
                </a:cubicBezTo>
                <a:cubicBezTo>
                  <a:pt x="669822" y="855162"/>
                  <a:pt x="659190" y="851329"/>
                  <a:pt x="651257" y="843663"/>
                </a:cubicBezTo>
                <a:cubicBezTo>
                  <a:pt x="643324" y="835997"/>
                  <a:pt x="639357" y="826097"/>
                  <a:pt x="639357" y="813965"/>
                </a:cubicBezTo>
                <a:cubicBezTo>
                  <a:pt x="639357" y="804365"/>
                  <a:pt x="642557" y="794966"/>
                  <a:pt x="648957" y="785766"/>
                </a:cubicBezTo>
                <a:cubicBezTo>
                  <a:pt x="655356" y="776567"/>
                  <a:pt x="665023" y="768701"/>
                  <a:pt x="677955" y="762168"/>
                </a:cubicBezTo>
                <a:close/>
                <a:moveTo>
                  <a:pt x="701954" y="637775"/>
                </a:moveTo>
                <a:cubicBezTo>
                  <a:pt x="711153" y="637775"/>
                  <a:pt x="718453" y="640309"/>
                  <a:pt x="723852" y="645375"/>
                </a:cubicBezTo>
                <a:cubicBezTo>
                  <a:pt x="729252" y="650441"/>
                  <a:pt x="731952" y="656574"/>
                  <a:pt x="731952" y="663774"/>
                </a:cubicBezTo>
                <a:cubicBezTo>
                  <a:pt x="731952" y="672307"/>
                  <a:pt x="726352" y="680906"/>
                  <a:pt x="715153" y="689572"/>
                </a:cubicBezTo>
                <a:lnTo>
                  <a:pt x="699954" y="701171"/>
                </a:lnTo>
                <a:lnTo>
                  <a:pt x="686155" y="685172"/>
                </a:lnTo>
                <a:cubicBezTo>
                  <a:pt x="677622" y="675306"/>
                  <a:pt x="673355" y="666907"/>
                  <a:pt x="673355" y="659974"/>
                </a:cubicBezTo>
                <a:cubicBezTo>
                  <a:pt x="673355" y="654108"/>
                  <a:pt x="675889" y="648941"/>
                  <a:pt x="680955" y="644475"/>
                </a:cubicBezTo>
                <a:cubicBezTo>
                  <a:pt x="686021" y="640009"/>
                  <a:pt x="693021" y="637775"/>
                  <a:pt x="701954" y="637775"/>
                </a:cubicBezTo>
                <a:close/>
                <a:moveTo>
                  <a:pt x="860437" y="603177"/>
                </a:moveTo>
                <a:lnTo>
                  <a:pt x="930433" y="896360"/>
                </a:lnTo>
                <a:lnTo>
                  <a:pt x="994629" y="896360"/>
                </a:lnTo>
                <a:lnTo>
                  <a:pt x="1052825" y="677173"/>
                </a:lnTo>
                <a:lnTo>
                  <a:pt x="1111222" y="896360"/>
                </a:lnTo>
                <a:lnTo>
                  <a:pt x="1174018" y="896360"/>
                </a:lnTo>
                <a:lnTo>
                  <a:pt x="1245214" y="603177"/>
                </a:lnTo>
                <a:lnTo>
                  <a:pt x="1185617" y="603177"/>
                </a:lnTo>
                <a:lnTo>
                  <a:pt x="1140620" y="807965"/>
                </a:lnTo>
                <a:lnTo>
                  <a:pt x="1089223" y="603177"/>
                </a:lnTo>
                <a:lnTo>
                  <a:pt x="1018827" y="603177"/>
                </a:lnTo>
                <a:lnTo>
                  <a:pt x="965231" y="804565"/>
                </a:lnTo>
                <a:lnTo>
                  <a:pt x="921033" y="603177"/>
                </a:lnTo>
                <a:close/>
                <a:moveTo>
                  <a:pt x="298885" y="603177"/>
                </a:moveTo>
                <a:lnTo>
                  <a:pt x="298885" y="896360"/>
                </a:lnTo>
                <a:lnTo>
                  <a:pt x="353882" y="896360"/>
                </a:lnTo>
                <a:lnTo>
                  <a:pt x="353882" y="705171"/>
                </a:lnTo>
                <a:lnTo>
                  <a:pt x="472075" y="896360"/>
                </a:lnTo>
                <a:lnTo>
                  <a:pt x="531471" y="896360"/>
                </a:lnTo>
                <a:lnTo>
                  <a:pt x="531471" y="603177"/>
                </a:lnTo>
                <a:lnTo>
                  <a:pt x="476474" y="603177"/>
                </a:lnTo>
                <a:lnTo>
                  <a:pt x="476474" y="798965"/>
                </a:lnTo>
                <a:lnTo>
                  <a:pt x="356482" y="603177"/>
                </a:lnTo>
                <a:close/>
                <a:moveTo>
                  <a:pt x="700554" y="598178"/>
                </a:moveTo>
                <a:cubicBezTo>
                  <a:pt x="674289" y="598178"/>
                  <a:pt x="654056" y="604344"/>
                  <a:pt x="639857" y="616677"/>
                </a:cubicBezTo>
                <a:cubicBezTo>
                  <a:pt x="625658" y="629009"/>
                  <a:pt x="618559" y="644042"/>
                  <a:pt x="618559" y="661774"/>
                </a:cubicBezTo>
                <a:cubicBezTo>
                  <a:pt x="618559" y="671373"/>
                  <a:pt x="621092" y="681539"/>
                  <a:pt x="626158" y="692272"/>
                </a:cubicBezTo>
                <a:cubicBezTo>
                  <a:pt x="631225" y="703005"/>
                  <a:pt x="638757" y="714304"/>
                  <a:pt x="648757" y="726170"/>
                </a:cubicBezTo>
                <a:cubicBezTo>
                  <a:pt x="626492" y="737236"/>
                  <a:pt x="609759" y="750268"/>
                  <a:pt x="598560" y="765268"/>
                </a:cubicBezTo>
                <a:cubicBezTo>
                  <a:pt x="587361" y="780267"/>
                  <a:pt x="581761" y="797166"/>
                  <a:pt x="581761" y="815964"/>
                </a:cubicBezTo>
                <a:cubicBezTo>
                  <a:pt x="581761" y="836630"/>
                  <a:pt x="588894" y="854895"/>
                  <a:pt x="603160" y="870761"/>
                </a:cubicBezTo>
                <a:cubicBezTo>
                  <a:pt x="621559" y="891293"/>
                  <a:pt x="649023" y="901559"/>
                  <a:pt x="685555" y="901559"/>
                </a:cubicBezTo>
                <a:cubicBezTo>
                  <a:pt x="703953" y="901559"/>
                  <a:pt x="719819" y="899026"/>
                  <a:pt x="733152" y="893960"/>
                </a:cubicBezTo>
                <a:cubicBezTo>
                  <a:pt x="746484" y="888893"/>
                  <a:pt x="759083" y="881027"/>
                  <a:pt x="770949" y="870361"/>
                </a:cubicBezTo>
                <a:cubicBezTo>
                  <a:pt x="786282" y="884627"/>
                  <a:pt x="802281" y="895826"/>
                  <a:pt x="818946" y="903959"/>
                </a:cubicBezTo>
                <a:lnTo>
                  <a:pt x="852944" y="860562"/>
                </a:lnTo>
                <a:cubicBezTo>
                  <a:pt x="848278" y="858295"/>
                  <a:pt x="840978" y="853662"/>
                  <a:pt x="831046" y="846663"/>
                </a:cubicBezTo>
                <a:cubicBezTo>
                  <a:pt x="821113" y="839663"/>
                  <a:pt x="813013" y="833230"/>
                  <a:pt x="806747" y="827364"/>
                </a:cubicBezTo>
                <a:cubicBezTo>
                  <a:pt x="811014" y="821764"/>
                  <a:pt x="815013" y="814798"/>
                  <a:pt x="818746" y="806465"/>
                </a:cubicBezTo>
                <a:cubicBezTo>
                  <a:pt x="822479" y="798132"/>
                  <a:pt x="826879" y="784966"/>
                  <a:pt x="831946" y="766967"/>
                </a:cubicBezTo>
                <a:lnTo>
                  <a:pt x="781149" y="755368"/>
                </a:lnTo>
                <a:cubicBezTo>
                  <a:pt x="777682" y="769101"/>
                  <a:pt x="773549" y="780233"/>
                  <a:pt x="768749" y="788766"/>
                </a:cubicBezTo>
                <a:lnTo>
                  <a:pt x="727952" y="734969"/>
                </a:lnTo>
                <a:cubicBezTo>
                  <a:pt x="749417" y="721504"/>
                  <a:pt x="763683" y="709438"/>
                  <a:pt x="770749" y="698772"/>
                </a:cubicBezTo>
                <a:cubicBezTo>
                  <a:pt x="777816" y="688106"/>
                  <a:pt x="781349" y="676840"/>
                  <a:pt x="781349" y="664974"/>
                </a:cubicBezTo>
                <a:cubicBezTo>
                  <a:pt x="781349" y="646308"/>
                  <a:pt x="774216" y="630509"/>
                  <a:pt x="759950" y="617577"/>
                </a:cubicBezTo>
                <a:cubicBezTo>
                  <a:pt x="745684" y="604644"/>
                  <a:pt x="725885" y="598178"/>
                  <a:pt x="700554" y="598178"/>
                </a:cubicBezTo>
                <a:close/>
                <a:moveTo>
                  <a:pt x="762904" y="0"/>
                </a:moveTo>
                <a:cubicBezTo>
                  <a:pt x="1184244" y="0"/>
                  <a:pt x="1525808" y="326668"/>
                  <a:pt x="1525808" y="729633"/>
                </a:cubicBezTo>
                <a:cubicBezTo>
                  <a:pt x="1525808" y="1132598"/>
                  <a:pt x="1184244" y="1459266"/>
                  <a:pt x="762904" y="1459266"/>
                </a:cubicBezTo>
                <a:cubicBezTo>
                  <a:pt x="341564" y="1459266"/>
                  <a:pt x="0" y="1132598"/>
                  <a:pt x="0" y="729633"/>
                </a:cubicBezTo>
                <a:cubicBezTo>
                  <a:pt x="0" y="326668"/>
                  <a:pt x="341564" y="0"/>
                  <a:pt x="762904" y="0"/>
                </a:cubicBezTo>
                <a:close/>
              </a:path>
            </a:pathLst>
          </a:custGeom>
          <a:ln w="190500" cap="rnd">
            <a:noFill/>
            <a:prstDash val="solid"/>
          </a:ln>
          <a:effectLst>
            <a:outerShdw sx="1000" sy="1000" algn="bl" rotWithShape="0">
              <a:srgbClr val="000000"/>
            </a:outerShdw>
          </a:effectLst>
        </p:spPr>
      </p:pic>
      <p:sp>
        <p:nvSpPr>
          <p:cNvPr id="29" name="TextBox 28">
            <a:extLst>
              <a:ext uri="{FF2B5EF4-FFF2-40B4-BE49-F238E27FC236}">
                <a16:creationId xmlns:a16="http://schemas.microsoft.com/office/drawing/2014/main" id="{13190D2B-5653-750E-0D4E-E485AA2D4FC5}"/>
              </a:ext>
            </a:extLst>
          </p:cNvPr>
          <p:cNvSpPr txBox="1"/>
          <p:nvPr/>
        </p:nvSpPr>
        <p:spPr>
          <a:xfrm>
            <a:off x="8073355" y="5332755"/>
            <a:ext cx="3685694" cy="954107"/>
          </a:xfrm>
          <a:prstGeom prst="rect">
            <a:avLst/>
          </a:prstGeom>
          <a:solidFill>
            <a:srgbClr val="214064"/>
          </a:solidFill>
        </p:spPr>
        <p:txBody>
          <a:bodyPr wrap="square" rtlCol="0">
            <a:spAutoFit/>
          </a:bodyPr>
          <a:lstStyle/>
          <a:p>
            <a:r>
              <a:rPr lang="en-US" sz="1400">
                <a:solidFill>
                  <a:schemeClr val="bg1"/>
                </a:solidFill>
                <a:latin typeface="Arial" panose="020B0604020202020204" pitchFamily="34" charset="0"/>
                <a:cs typeface="Arial" panose="020B0604020202020204" pitchFamily="34" charset="0"/>
              </a:rPr>
              <a:t>Over 430 attendees and 40+ employment partners for a community event with on-the-day interviews for live vacancies, employment support and health checks </a:t>
            </a:r>
            <a:endParaRPr lang="en-GB" sz="1400">
              <a:solidFill>
                <a:schemeClr val="bg1"/>
              </a:solidFill>
              <a:latin typeface="Arial" panose="020B0604020202020204" pitchFamily="34" charset="0"/>
              <a:cs typeface="Arial" panose="020B0604020202020204" pitchFamily="34" charset="0"/>
            </a:endParaRPr>
          </a:p>
        </p:txBody>
      </p:sp>
      <p:sp>
        <p:nvSpPr>
          <p:cNvPr id="33" name="Text 0">
            <a:extLst>
              <a:ext uri="{FF2B5EF4-FFF2-40B4-BE49-F238E27FC236}">
                <a16:creationId xmlns:a16="http://schemas.microsoft.com/office/drawing/2014/main" id="{8E69F228-10C0-0582-58D2-3751C73E888A}"/>
              </a:ext>
            </a:extLst>
          </p:cNvPr>
          <p:cNvSpPr/>
          <p:nvPr/>
        </p:nvSpPr>
        <p:spPr>
          <a:xfrm>
            <a:off x="2298459" y="661537"/>
            <a:ext cx="6462536" cy="782430"/>
          </a:xfrm>
          <a:prstGeom prst="rect">
            <a:avLst/>
          </a:prstGeom>
          <a:noFill/>
          <a:ln/>
        </p:spPr>
        <p:txBody>
          <a:bodyPr wrap="square" lIns="120000" tIns="0" rIns="0" bIns="0" rtlCol="0" anchor="t"/>
          <a:lstStyle/>
          <a:p>
            <a:pPr defTabSz="761970">
              <a:lnSpc>
                <a:spcPts val="4625"/>
              </a:lnSpc>
            </a:pPr>
            <a:r>
              <a:rPr lang="en-US" sz="3200">
                <a:solidFill>
                  <a:schemeClr val="accent5">
                    <a:lumMod val="75000"/>
                  </a:schemeClr>
                </a:solidFill>
                <a:latin typeface="Arial" panose="020B0604020202020204" pitchFamily="34" charset="0"/>
                <a:ea typeface="Poppins Light" pitchFamily="34" charset="-122"/>
                <a:cs typeface="Arial" panose="020B0604020202020204" pitchFamily="34" charset="0"/>
              </a:rPr>
              <a:t>What’s making a difference?</a:t>
            </a:r>
            <a:endParaRPr lang="en-US" sz="3200">
              <a:solidFill>
                <a:schemeClr val="accent5">
                  <a:lumMod val="75000"/>
                </a:schemeClr>
              </a:solidFill>
              <a:latin typeface="Arial" panose="020B0604020202020204" pitchFamily="34" charset="0"/>
              <a:cs typeface="Arial" panose="020B0604020202020204" pitchFamily="34" charset="0"/>
            </a:endParaRPr>
          </a:p>
        </p:txBody>
      </p:sp>
      <p:sp>
        <p:nvSpPr>
          <p:cNvPr id="36" name="Rectangle 35">
            <a:extLst>
              <a:ext uri="{FF2B5EF4-FFF2-40B4-BE49-F238E27FC236}">
                <a16:creationId xmlns:a16="http://schemas.microsoft.com/office/drawing/2014/main" id="{7CDD9E3B-2A0C-4004-BAC8-0981F2BBFC8E}"/>
              </a:ext>
            </a:extLst>
          </p:cNvPr>
          <p:cNvSpPr/>
          <p:nvPr/>
        </p:nvSpPr>
        <p:spPr>
          <a:xfrm>
            <a:off x="5277030" y="3436996"/>
            <a:ext cx="2507054" cy="1258246"/>
          </a:xfrm>
          <a:prstGeom prst="rect">
            <a:avLst/>
          </a:prstGeom>
          <a:solidFill>
            <a:schemeClr val="accent1">
              <a:alpha val="33000"/>
            </a:schemeClr>
          </a:solidFill>
        </p:spPr>
        <p:style>
          <a:lnRef idx="2">
            <a:schemeClr val="accent1">
              <a:shade val="15000"/>
            </a:schemeClr>
          </a:lnRef>
          <a:fillRef idx="1">
            <a:schemeClr val="accent1"/>
          </a:fillRef>
          <a:effectRef idx="0">
            <a:schemeClr val="accent1"/>
          </a:effectRef>
          <a:fontRef idx="minor">
            <a:schemeClr val="lt1"/>
          </a:fontRef>
        </p:style>
        <p:txBody>
          <a:bodyPr lIns="36000" rIns="36000" rtlCol="0" anchor="ctr"/>
          <a:lstStyle/>
          <a:p>
            <a:r>
              <a:rPr lang="en-US" sz="1400" dirty="0">
                <a:latin typeface="Arial" panose="020B0604020202020204" pitchFamily="34" charset="0"/>
                <a:cs typeface="Arial" panose="020B0604020202020204" pitchFamily="34" charset="0"/>
              </a:rPr>
              <a:t>Opportunity to study for a qualification to become a registered nurse whilst being paid with no tuition fees to pay – zero attrition rate over 2023</a:t>
            </a:r>
            <a:endParaRPr lang="en-GB" sz="1400" dirty="0">
              <a:latin typeface="Arial" panose="020B0604020202020204" pitchFamily="34" charset="0"/>
              <a:cs typeface="Arial" panose="020B0604020202020204" pitchFamily="34" charset="0"/>
            </a:endParaRPr>
          </a:p>
        </p:txBody>
      </p:sp>
      <p:sp>
        <p:nvSpPr>
          <p:cNvPr id="38" name="Rectangle 37">
            <a:extLst>
              <a:ext uri="{FF2B5EF4-FFF2-40B4-BE49-F238E27FC236}">
                <a16:creationId xmlns:a16="http://schemas.microsoft.com/office/drawing/2014/main" id="{13C73845-4C88-61DD-4829-6347DB1799FB}"/>
              </a:ext>
            </a:extLst>
          </p:cNvPr>
          <p:cNvSpPr/>
          <p:nvPr/>
        </p:nvSpPr>
        <p:spPr>
          <a:xfrm>
            <a:off x="8090728" y="3740202"/>
            <a:ext cx="3685694" cy="77370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GB" sz="1600" b="1" i="1">
                <a:latin typeface="Arial" panose="020B0604020202020204" pitchFamily="34" charset="0"/>
                <a:ea typeface="Aptos" panose="020B0004020202020204" pitchFamily="34" charset="0"/>
                <a:cs typeface="Arial" panose="020B0604020202020204" pitchFamily="34" charset="0"/>
              </a:rPr>
              <a:t>“</a:t>
            </a:r>
            <a:r>
              <a:rPr lang="en-US" sz="1600" b="1" i="1">
                <a:latin typeface="Arial" panose="020B0604020202020204" pitchFamily="34" charset="0"/>
                <a:ea typeface="Aptos" panose="020B0004020202020204" pitchFamily="34" charset="0"/>
                <a:cs typeface="Arial" panose="020B0604020202020204" pitchFamily="34" charset="0"/>
              </a:rPr>
              <a:t>A life changing opportunity to be able to embark on a new career, become qualified, get hands on practical experience while earning an affordable income to support my family</a:t>
            </a:r>
            <a:r>
              <a:rPr lang="en-GB" sz="1600" b="1" i="1">
                <a:effectLst/>
                <a:latin typeface="Arial" panose="020B0604020202020204" pitchFamily="34" charset="0"/>
                <a:ea typeface="Aptos" panose="020B0004020202020204" pitchFamily="34" charset="0"/>
                <a:cs typeface="Arial" panose="020B0604020202020204" pitchFamily="34" charset="0"/>
              </a:rPr>
              <a:t>”</a:t>
            </a:r>
            <a:r>
              <a:rPr lang="en-GB" sz="1600" b="1" i="1">
                <a:effectLst/>
                <a:latin typeface="Arial" panose="020B0604020202020204" pitchFamily="34" charset="0"/>
                <a:cs typeface="Arial" panose="020B0604020202020204" pitchFamily="34" charset="0"/>
              </a:rPr>
              <a:t> </a:t>
            </a:r>
            <a:endParaRPr lang="en-GB" sz="1600" b="1" i="1">
              <a:latin typeface="Arial" panose="020B0604020202020204" pitchFamily="34" charset="0"/>
              <a:cs typeface="Arial" panose="020B0604020202020204" pitchFamily="34" charset="0"/>
            </a:endParaRPr>
          </a:p>
        </p:txBody>
      </p:sp>
      <p:sp>
        <p:nvSpPr>
          <p:cNvPr id="37" name="Rectangle 36">
            <a:extLst>
              <a:ext uri="{FF2B5EF4-FFF2-40B4-BE49-F238E27FC236}">
                <a16:creationId xmlns:a16="http://schemas.microsoft.com/office/drawing/2014/main" id="{1148A5E9-CD51-39C5-31ED-AD4999DF3465}"/>
              </a:ext>
            </a:extLst>
          </p:cNvPr>
          <p:cNvSpPr/>
          <p:nvPr/>
        </p:nvSpPr>
        <p:spPr>
          <a:xfrm>
            <a:off x="8488785" y="1381143"/>
            <a:ext cx="3090272" cy="1491817"/>
          </a:xfrm>
          <a:prstGeom prst="rect">
            <a:avLst/>
          </a:prstGeom>
          <a:solidFill>
            <a:schemeClr val="accent1">
              <a:alpha val="33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400">
                <a:latin typeface="Arial" panose="020B0604020202020204" pitchFamily="34" charset="0"/>
                <a:cs typeface="Arial" panose="020B0604020202020204" pitchFamily="34" charset="0"/>
              </a:rPr>
              <a:t>Vocational Scholarships - over 150 people supported into employment since inception in 2022, with </a:t>
            </a:r>
          </a:p>
          <a:p>
            <a:r>
              <a:rPr lang="en-US" sz="1400">
                <a:latin typeface="Arial" panose="020B0604020202020204" pitchFamily="34" charset="0"/>
                <a:cs typeface="Arial" panose="020B0604020202020204" pitchFamily="34" charset="0"/>
              </a:rPr>
              <a:t>scholars progressing to Registered Nurse Degree Apprenticeships and Trainee Nurse Associate roles</a:t>
            </a:r>
            <a:endParaRPr lang="en-GB" sz="1400">
              <a:latin typeface="Arial" panose="020B0604020202020204" pitchFamily="34" charset="0"/>
              <a:cs typeface="Arial" panose="020B0604020202020204" pitchFamily="34" charset="0"/>
            </a:endParaRPr>
          </a:p>
        </p:txBody>
      </p:sp>
      <p:cxnSp>
        <p:nvCxnSpPr>
          <p:cNvPr id="46" name="Straight Connector 45">
            <a:extLst>
              <a:ext uri="{FF2B5EF4-FFF2-40B4-BE49-F238E27FC236}">
                <a16:creationId xmlns:a16="http://schemas.microsoft.com/office/drawing/2014/main" id="{569E3A4F-E186-B854-650A-231F4741FA3A}"/>
              </a:ext>
            </a:extLst>
          </p:cNvPr>
          <p:cNvCxnSpPr/>
          <p:nvPr/>
        </p:nvCxnSpPr>
        <p:spPr>
          <a:xfrm>
            <a:off x="2301535" y="3209271"/>
            <a:ext cx="9083389" cy="0"/>
          </a:xfrm>
          <a:prstGeom prst="line">
            <a:avLst/>
          </a:prstGeom>
          <a:ln w="22225"/>
        </p:spPr>
        <p:style>
          <a:lnRef idx="1">
            <a:schemeClr val="accent1"/>
          </a:lnRef>
          <a:fillRef idx="0">
            <a:schemeClr val="accent1"/>
          </a:fillRef>
          <a:effectRef idx="0">
            <a:schemeClr val="accent1"/>
          </a:effectRef>
          <a:fontRef idx="minor">
            <a:schemeClr val="tx1"/>
          </a:fontRef>
        </p:style>
      </p:cxnSp>
      <p:sp>
        <p:nvSpPr>
          <p:cNvPr id="47" name="Oval 46">
            <a:extLst>
              <a:ext uri="{FF2B5EF4-FFF2-40B4-BE49-F238E27FC236}">
                <a16:creationId xmlns:a16="http://schemas.microsoft.com/office/drawing/2014/main" id="{79947127-6480-EAB6-238B-148677A0BC5F}"/>
              </a:ext>
            </a:extLst>
          </p:cNvPr>
          <p:cNvSpPr/>
          <p:nvPr/>
        </p:nvSpPr>
        <p:spPr>
          <a:xfrm>
            <a:off x="6530557" y="3092960"/>
            <a:ext cx="269399" cy="239100"/>
          </a:xfrm>
          <a:prstGeom prst="ellipse">
            <a:avLst/>
          </a:prstGeom>
          <a:solidFill>
            <a:schemeClr val="bg1"/>
          </a:solidFill>
          <a:ln w="25400">
            <a:solidFill>
              <a:srgbClr val="44579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8" name="Straight Connector 47">
            <a:extLst>
              <a:ext uri="{FF2B5EF4-FFF2-40B4-BE49-F238E27FC236}">
                <a16:creationId xmlns:a16="http://schemas.microsoft.com/office/drawing/2014/main" id="{0E137316-22FE-0D68-358C-9C567EC0A454}"/>
              </a:ext>
            </a:extLst>
          </p:cNvPr>
          <p:cNvCxnSpPr/>
          <p:nvPr/>
        </p:nvCxnSpPr>
        <p:spPr>
          <a:xfrm>
            <a:off x="2974886" y="4952579"/>
            <a:ext cx="9083389" cy="0"/>
          </a:xfrm>
          <a:prstGeom prst="line">
            <a:avLst/>
          </a:prstGeom>
          <a:ln w="22225"/>
        </p:spPr>
        <p:style>
          <a:lnRef idx="1">
            <a:schemeClr val="accent1"/>
          </a:lnRef>
          <a:fillRef idx="0">
            <a:schemeClr val="accent1"/>
          </a:fillRef>
          <a:effectRef idx="0">
            <a:schemeClr val="accent1"/>
          </a:effectRef>
          <a:fontRef idx="minor">
            <a:schemeClr val="tx1"/>
          </a:fontRef>
        </p:style>
      </p:cxnSp>
      <p:sp>
        <p:nvSpPr>
          <p:cNvPr id="49" name="Oval 48">
            <a:extLst>
              <a:ext uri="{FF2B5EF4-FFF2-40B4-BE49-F238E27FC236}">
                <a16:creationId xmlns:a16="http://schemas.microsoft.com/office/drawing/2014/main" id="{747989B0-D5CA-11EA-3DB7-6A329353DE81}"/>
              </a:ext>
            </a:extLst>
          </p:cNvPr>
          <p:cNvSpPr/>
          <p:nvPr/>
        </p:nvSpPr>
        <p:spPr>
          <a:xfrm>
            <a:off x="7203908" y="4836268"/>
            <a:ext cx="269399" cy="239100"/>
          </a:xfrm>
          <a:prstGeom prst="ellipse">
            <a:avLst/>
          </a:prstGeom>
          <a:solidFill>
            <a:schemeClr val="bg1"/>
          </a:solidFill>
          <a:ln w="25400">
            <a:solidFill>
              <a:srgbClr val="44579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0" name="Straight Connector 49">
            <a:extLst>
              <a:ext uri="{FF2B5EF4-FFF2-40B4-BE49-F238E27FC236}">
                <a16:creationId xmlns:a16="http://schemas.microsoft.com/office/drawing/2014/main" id="{89FD6A1E-BD1F-EB18-3047-994D97B6085C}"/>
              </a:ext>
            </a:extLst>
          </p:cNvPr>
          <p:cNvCxnSpPr/>
          <p:nvPr/>
        </p:nvCxnSpPr>
        <p:spPr>
          <a:xfrm>
            <a:off x="2302022" y="6667037"/>
            <a:ext cx="9083389" cy="0"/>
          </a:xfrm>
          <a:prstGeom prst="line">
            <a:avLst/>
          </a:prstGeom>
          <a:ln w="22225"/>
        </p:spPr>
        <p:style>
          <a:lnRef idx="1">
            <a:schemeClr val="accent1"/>
          </a:lnRef>
          <a:fillRef idx="0">
            <a:schemeClr val="accent1"/>
          </a:fillRef>
          <a:effectRef idx="0">
            <a:schemeClr val="accent1"/>
          </a:effectRef>
          <a:fontRef idx="minor">
            <a:schemeClr val="tx1"/>
          </a:fontRef>
        </p:style>
      </p:cxnSp>
      <p:sp>
        <p:nvSpPr>
          <p:cNvPr id="53" name="Oval 52">
            <a:extLst>
              <a:ext uri="{FF2B5EF4-FFF2-40B4-BE49-F238E27FC236}">
                <a16:creationId xmlns:a16="http://schemas.microsoft.com/office/drawing/2014/main" id="{0D95C6DB-8507-4B9F-9193-547796FFF40C}"/>
              </a:ext>
            </a:extLst>
          </p:cNvPr>
          <p:cNvSpPr/>
          <p:nvPr/>
        </p:nvSpPr>
        <p:spPr>
          <a:xfrm>
            <a:off x="6531044" y="6550726"/>
            <a:ext cx="269399" cy="239100"/>
          </a:xfrm>
          <a:prstGeom prst="ellipse">
            <a:avLst/>
          </a:prstGeom>
          <a:solidFill>
            <a:schemeClr val="bg1"/>
          </a:solidFill>
          <a:ln w="25400">
            <a:solidFill>
              <a:srgbClr val="44579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Rectangle 59">
            <a:extLst>
              <a:ext uri="{FF2B5EF4-FFF2-40B4-BE49-F238E27FC236}">
                <a16:creationId xmlns:a16="http://schemas.microsoft.com/office/drawing/2014/main" id="{932A0FFC-FF66-173D-5B00-0DC1E3DA0131}"/>
              </a:ext>
            </a:extLst>
          </p:cNvPr>
          <p:cNvSpPr/>
          <p:nvPr/>
        </p:nvSpPr>
        <p:spPr>
          <a:xfrm>
            <a:off x="2322331" y="1374106"/>
            <a:ext cx="3892812" cy="162458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buNone/>
            </a:pPr>
            <a:r>
              <a:rPr lang="en-GB" sz="1600" b="1" i="1" kern="100">
                <a:latin typeface="Arial" panose="020B0604020202020204" pitchFamily="34" charset="0"/>
                <a:ea typeface="Aptos" panose="020B0004020202020204" pitchFamily="34" charset="0"/>
                <a:cs typeface="Arial" panose="020B0604020202020204" pitchFamily="34" charset="0"/>
              </a:rPr>
              <a:t>“If you are passionate about a career in healthcare, then this would be an excellent place to start. It will give you all the skills you need to become a Healthcare Support Worker, and there are loads of different routes you can take from there.</a:t>
            </a:r>
            <a:r>
              <a:rPr lang="en-GB" sz="1600" b="1" i="1">
                <a:effectLst/>
                <a:latin typeface="Arial" panose="020B0604020202020204" pitchFamily="34" charset="0"/>
                <a:ea typeface="Aptos" panose="020B0004020202020204" pitchFamily="34" charset="0"/>
                <a:cs typeface="Arial" panose="020B0604020202020204" pitchFamily="34" charset="0"/>
              </a:rPr>
              <a:t>”</a:t>
            </a:r>
            <a:r>
              <a:rPr lang="en-GB" sz="1600" b="1" i="1">
                <a:effectLst/>
                <a:latin typeface="Arial" panose="020B0604020202020204" pitchFamily="34" charset="0"/>
                <a:cs typeface="Arial" panose="020B0604020202020204" pitchFamily="34" charset="0"/>
              </a:rPr>
              <a:t> </a:t>
            </a:r>
            <a:endParaRPr lang="en-GB" sz="1600" b="1" i="1">
              <a:latin typeface="Arial" panose="020B0604020202020204" pitchFamily="34" charset="0"/>
              <a:cs typeface="Arial" panose="020B0604020202020204" pitchFamily="34" charset="0"/>
            </a:endParaRPr>
          </a:p>
        </p:txBody>
      </p:sp>
      <p:pic>
        <p:nvPicPr>
          <p:cNvPr id="12" name="Picture 11" descr="Visit Broadstairs - quintessential seaside town on the Kent coast - Visit  Thanet">
            <a:extLst>
              <a:ext uri="{FF2B5EF4-FFF2-40B4-BE49-F238E27FC236}">
                <a16:creationId xmlns:a16="http://schemas.microsoft.com/office/drawing/2014/main" id="{D9259064-8166-5FBB-CEAF-32231B28DFE5}"/>
              </a:ext>
            </a:extLst>
          </p:cNvPr>
          <p:cNvPicPr>
            <a:picLocks noChangeAspect="1" noChangeArrowheads="1"/>
          </p:cNvPicPr>
          <p:nvPr/>
        </p:nvPicPr>
        <p:blipFill>
          <a:blip r:embed="rId15" cstate="email">
            <a:duotone>
              <a:schemeClr val="bg2">
                <a:shade val="45000"/>
                <a:satMod val="135000"/>
              </a:schemeClr>
              <a:prstClr val="white"/>
            </a:duotone>
            <a:extLst>
              <a:ext uri="{28A0092B-C50C-407E-A947-70E740481C1C}">
                <a14:useLocalDpi xmlns:a14="http://schemas.microsoft.com/office/drawing/2010/main"/>
              </a:ext>
            </a:extLst>
          </a:blip>
          <a:srcRect/>
          <a:stretch/>
        </p:blipFill>
        <p:spPr bwMode="auto">
          <a:xfrm>
            <a:off x="141113" y="5749211"/>
            <a:ext cx="1069721" cy="996064"/>
          </a:xfrm>
          <a:custGeom>
            <a:avLst/>
            <a:gdLst/>
            <a:ahLst/>
            <a:cxnLst/>
            <a:rect l="l" t="t" r="r" b="b"/>
            <a:pathLst>
              <a:path w="1488724" h="1386216">
                <a:moveTo>
                  <a:pt x="693640" y="714168"/>
                </a:moveTo>
                <a:lnTo>
                  <a:pt x="750836" y="784763"/>
                </a:lnTo>
                <a:cubicBezTo>
                  <a:pt x="741237" y="792763"/>
                  <a:pt x="732371" y="798496"/>
                  <a:pt x="724238" y="801962"/>
                </a:cubicBezTo>
                <a:cubicBezTo>
                  <a:pt x="716105" y="805429"/>
                  <a:pt x="707639" y="807162"/>
                  <a:pt x="698839" y="807162"/>
                </a:cubicBezTo>
                <a:cubicBezTo>
                  <a:pt x="685507" y="807162"/>
                  <a:pt x="674874" y="803329"/>
                  <a:pt x="666941" y="795663"/>
                </a:cubicBezTo>
                <a:cubicBezTo>
                  <a:pt x="659008" y="787997"/>
                  <a:pt x="655042" y="778097"/>
                  <a:pt x="655042" y="765964"/>
                </a:cubicBezTo>
                <a:cubicBezTo>
                  <a:pt x="655042" y="756365"/>
                  <a:pt x="658242" y="746966"/>
                  <a:pt x="664641" y="737766"/>
                </a:cubicBezTo>
                <a:cubicBezTo>
                  <a:pt x="671041" y="728567"/>
                  <a:pt x="680707" y="720701"/>
                  <a:pt x="693640" y="714168"/>
                </a:cubicBezTo>
                <a:close/>
                <a:moveTo>
                  <a:pt x="717638" y="589775"/>
                </a:moveTo>
                <a:cubicBezTo>
                  <a:pt x="726838" y="589775"/>
                  <a:pt x="734137" y="592308"/>
                  <a:pt x="739537" y="597375"/>
                </a:cubicBezTo>
                <a:cubicBezTo>
                  <a:pt x="744936" y="602441"/>
                  <a:pt x="747636" y="608574"/>
                  <a:pt x="747636" y="615774"/>
                </a:cubicBezTo>
                <a:cubicBezTo>
                  <a:pt x="747636" y="624307"/>
                  <a:pt x="742037" y="632906"/>
                  <a:pt x="730837" y="641572"/>
                </a:cubicBezTo>
                <a:lnTo>
                  <a:pt x="715638" y="653171"/>
                </a:lnTo>
                <a:lnTo>
                  <a:pt x="701839" y="637172"/>
                </a:lnTo>
                <a:cubicBezTo>
                  <a:pt x="693306" y="627306"/>
                  <a:pt x="689040" y="618907"/>
                  <a:pt x="689040" y="611974"/>
                </a:cubicBezTo>
                <a:cubicBezTo>
                  <a:pt x="689040" y="606108"/>
                  <a:pt x="691573" y="600941"/>
                  <a:pt x="696639" y="596475"/>
                </a:cubicBezTo>
                <a:cubicBezTo>
                  <a:pt x="701706" y="592008"/>
                  <a:pt x="708705" y="589775"/>
                  <a:pt x="717638" y="589775"/>
                </a:cubicBezTo>
                <a:close/>
                <a:moveTo>
                  <a:pt x="894195" y="555177"/>
                </a:moveTo>
                <a:lnTo>
                  <a:pt x="894195" y="848359"/>
                </a:lnTo>
                <a:lnTo>
                  <a:pt x="949191" y="848359"/>
                </a:lnTo>
                <a:lnTo>
                  <a:pt x="949191" y="617574"/>
                </a:lnTo>
                <a:lnTo>
                  <a:pt x="1007188" y="848359"/>
                </a:lnTo>
                <a:lnTo>
                  <a:pt x="1064184" y="848359"/>
                </a:lnTo>
                <a:lnTo>
                  <a:pt x="1122381" y="617574"/>
                </a:lnTo>
                <a:lnTo>
                  <a:pt x="1122381" y="848359"/>
                </a:lnTo>
                <a:lnTo>
                  <a:pt x="1177377" y="848359"/>
                </a:lnTo>
                <a:lnTo>
                  <a:pt x="1177377" y="555177"/>
                </a:lnTo>
                <a:lnTo>
                  <a:pt x="1088583" y="555177"/>
                </a:lnTo>
                <a:lnTo>
                  <a:pt x="1035986" y="755165"/>
                </a:lnTo>
                <a:lnTo>
                  <a:pt x="982789" y="555177"/>
                </a:lnTo>
                <a:close/>
                <a:moveTo>
                  <a:pt x="324295" y="555177"/>
                </a:moveTo>
                <a:lnTo>
                  <a:pt x="324295" y="848359"/>
                </a:lnTo>
                <a:lnTo>
                  <a:pt x="383491" y="848359"/>
                </a:lnTo>
                <a:lnTo>
                  <a:pt x="383491" y="759765"/>
                </a:lnTo>
                <a:lnTo>
                  <a:pt x="431488" y="710768"/>
                </a:lnTo>
                <a:lnTo>
                  <a:pt x="512083" y="848359"/>
                </a:lnTo>
                <a:lnTo>
                  <a:pt x="588679" y="848359"/>
                </a:lnTo>
                <a:lnTo>
                  <a:pt x="472286" y="669370"/>
                </a:lnTo>
                <a:lnTo>
                  <a:pt x="582679" y="555177"/>
                </a:lnTo>
                <a:lnTo>
                  <a:pt x="503084" y="555177"/>
                </a:lnTo>
                <a:lnTo>
                  <a:pt x="383491" y="685369"/>
                </a:lnTo>
                <a:lnTo>
                  <a:pt x="383491" y="555177"/>
                </a:lnTo>
                <a:close/>
                <a:moveTo>
                  <a:pt x="716238" y="550178"/>
                </a:moveTo>
                <a:cubicBezTo>
                  <a:pt x="689973" y="550178"/>
                  <a:pt x="669741" y="556344"/>
                  <a:pt x="655542" y="568677"/>
                </a:cubicBezTo>
                <a:cubicBezTo>
                  <a:pt x="641343" y="581009"/>
                  <a:pt x="634243" y="596042"/>
                  <a:pt x="634243" y="613774"/>
                </a:cubicBezTo>
                <a:cubicBezTo>
                  <a:pt x="634243" y="623373"/>
                  <a:pt x="636776" y="633539"/>
                  <a:pt x="641843" y="644272"/>
                </a:cubicBezTo>
                <a:cubicBezTo>
                  <a:pt x="646909" y="655005"/>
                  <a:pt x="654442" y="666304"/>
                  <a:pt x="664441" y="678170"/>
                </a:cubicBezTo>
                <a:cubicBezTo>
                  <a:pt x="642176" y="689236"/>
                  <a:pt x="625444" y="702268"/>
                  <a:pt x="614244" y="717268"/>
                </a:cubicBezTo>
                <a:cubicBezTo>
                  <a:pt x="603045" y="732267"/>
                  <a:pt x="597445" y="749166"/>
                  <a:pt x="597445" y="767964"/>
                </a:cubicBezTo>
                <a:cubicBezTo>
                  <a:pt x="597445" y="788630"/>
                  <a:pt x="604578" y="806895"/>
                  <a:pt x="618844" y="822761"/>
                </a:cubicBezTo>
                <a:cubicBezTo>
                  <a:pt x="637243" y="843293"/>
                  <a:pt x="664708" y="853559"/>
                  <a:pt x="701239" y="853559"/>
                </a:cubicBezTo>
                <a:cubicBezTo>
                  <a:pt x="719638" y="853559"/>
                  <a:pt x="735504" y="851026"/>
                  <a:pt x="748836" y="845960"/>
                </a:cubicBezTo>
                <a:cubicBezTo>
                  <a:pt x="762169" y="840893"/>
                  <a:pt x="774768" y="833027"/>
                  <a:pt x="786634" y="822361"/>
                </a:cubicBezTo>
                <a:cubicBezTo>
                  <a:pt x="801966" y="836627"/>
                  <a:pt x="817965" y="847826"/>
                  <a:pt x="834631" y="855959"/>
                </a:cubicBezTo>
                <a:lnTo>
                  <a:pt x="868629" y="812562"/>
                </a:lnTo>
                <a:cubicBezTo>
                  <a:pt x="863962" y="810295"/>
                  <a:pt x="856663" y="805662"/>
                  <a:pt x="846730" y="798663"/>
                </a:cubicBezTo>
                <a:cubicBezTo>
                  <a:pt x="836798" y="791663"/>
                  <a:pt x="828698" y="785230"/>
                  <a:pt x="822432" y="779364"/>
                </a:cubicBezTo>
                <a:cubicBezTo>
                  <a:pt x="826698" y="773764"/>
                  <a:pt x="830698" y="766798"/>
                  <a:pt x="834431" y="758465"/>
                </a:cubicBezTo>
                <a:cubicBezTo>
                  <a:pt x="838164" y="750132"/>
                  <a:pt x="842564" y="736966"/>
                  <a:pt x="847630" y="718967"/>
                </a:cubicBezTo>
                <a:lnTo>
                  <a:pt x="796833" y="707368"/>
                </a:lnTo>
                <a:cubicBezTo>
                  <a:pt x="793367" y="721101"/>
                  <a:pt x="789234" y="732233"/>
                  <a:pt x="784434" y="740766"/>
                </a:cubicBezTo>
                <a:lnTo>
                  <a:pt x="743637" y="686969"/>
                </a:lnTo>
                <a:cubicBezTo>
                  <a:pt x="765102" y="673504"/>
                  <a:pt x="779368" y="661438"/>
                  <a:pt x="786434" y="650772"/>
                </a:cubicBezTo>
                <a:cubicBezTo>
                  <a:pt x="793500" y="640106"/>
                  <a:pt x="797033" y="628840"/>
                  <a:pt x="797033" y="616974"/>
                </a:cubicBezTo>
                <a:cubicBezTo>
                  <a:pt x="797033" y="598308"/>
                  <a:pt x="789900" y="582509"/>
                  <a:pt x="775635" y="569577"/>
                </a:cubicBezTo>
                <a:cubicBezTo>
                  <a:pt x="761369" y="556644"/>
                  <a:pt x="741570" y="550178"/>
                  <a:pt x="716238" y="550178"/>
                </a:cubicBezTo>
                <a:close/>
                <a:moveTo>
                  <a:pt x="744362" y="0"/>
                </a:moveTo>
                <a:cubicBezTo>
                  <a:pt x="1155462" y="0"/>
                  <a:pt x="1488724" y="310315"/>
                  <a:pt x="1488724" y="693108"/>
                </a:cubicBezTo>
                <a:cubicBezTo>
                  <a:pt x="1488724" y="1075901"/>
                  <a:pt x="1155462" y="1386216"/>
                  <a:pt x="744362" y="1386216"/>
                </a:cubicBezTo>
                <a:cubicBezTo>
                  <a:pt x="333262" y="1386216"/>
                  <a:pt x="0" y="1075901"/>
                  <a:pt x="0" y="693108"/>
                </a:cubicBezTo>
                <a:cubicBezTo>
                  <a:pt x="0" y="310315"/>
                  <a:pt x="333262" y="0"/>
                  <a:pt x="744362" y="0"/>
                </a:cubicBezTo>
                <a:close/>
              </a:path>
            </a:pathLst>
          </a:custGeom>
          <a:ln w="190500" cap="rnd">
            <a:noFill/>
            <a:prstDash val="solid"/>
          </a:ln>
          <a:effectLst>
            <a:outerShdw sx="1000" sy="1000" algn="bl" rotWithShape="0">
              <a:srgbClr val="000000"/>
            </a:outerShdw>
          </a:effectLst>
          <a:extLst>
            <a:ext uri="{909E8E84-426E-40DD-AFC4-6F175D3DCCD1}">
              <a14:hiddenFill xmlns:a14="http://schemas.microsoft.com/office/drawing/2010/main">
                <a:solidFill>
                  <a:srgbClr val="FFFFFF"/>
                </a:solidFill>
              </a14:hiddenFill>
            </a:ext>
          </a:extLst>
        </p:spPr>
      </p:pic>
      <p:pic>
        <p:nvPicPr>
          <p:cNvPr id="2054" name="Picture 6" descr="NHS Dorset | LinkedIn">
            <a:extLst>
              <a:ext uri="{FF2B5EF4-FFF2-40B4-BE49-F238E27FC236}">
                <a16:creationId xmlns:a16="http://schemas.microsoft.com/office/drawing/2014/main" id="{FCEA1650-6751-B9A5-9BAF-38E04B965FDB}"/>
              </a:ext>
            </a:extLst>
          </p:cNvPr>
          <p:cNvPicPr>
            <a:picLocks noChangeAspect="1" noChangeArrowheads="1"/>
          </p:cNvPicPr>
          <p:nvPr/>
        </p:nvPicPr>
        <p:blipFill rotWithShape="1">
          <a:blip r:embed="rId16" cstate="email">
            <a:extLst>
              <a:ext uri="{28A0092B-C50C-407E-A947-70E740481C1C}">
                <a14:useLocalDpi xmlns:a14="http://schemas.microsoft.com/office/drawing/2010/main"/>
              </a:ext>
            </a:extLst>
          </a:blip>
          <a:srcRect/>
          <a:stretch/>
        </p:blipFill>
        <p:spPr bwMode="auto">
          <a:xfrm>
            <a:off x="6603858" y="1550951"/>
            <a:ext cx="1469497" cy="127318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8A643CAF-68EF-8AAE-3C17-422AC38B1168}"/>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2423791" y="3429000"/>
            <a:ext cx="2368284" cy="1270226"/>
          </a:xfrm>
          <a:prstGeom prst="rect">
            <a:avLst/>
          </a:prstGeom>
          <a:solidFill>
            <a:srgbClr val="0B3249"/>
          </a:solidFill>
        </p:spPr>
      </p:pic>
      <p:pic>
        <p:nvPicPr>
          <p:cNvPr id="30" name="Picture 29">
            <a:extLst>
              <a:ext uri="{FF2B5EF4-FFF2-40B4-BE49-F238E27FC236}">
                <a16:creationId xmlns:a16="http://schemas.microsoft.com/office/drawing/2014/main" id="{209AC4B6-691E-B716-1E45-2553BA4BC517}"/>
              </a:ext>
            </a:extLst>
          </p:cNvPr>
          <p:cNvPicPr>
            <a:picLocks noChangeAspect="1"/>
          </p:cNvPicPr>
          <p:nvPr/>
        </p:nvPicPr>
        <p:blipFill>
          <a:blip r:embed="rId18" cstate="email">
            <a:extLst>
              <a:ext uri="{28A0092B-C50C-407E-A947-70E740481C1C}">
                <a14:useLocalDpi xmlns:a14="http://schemas.microsoft.com/office/drawing/2010/main"/>
              </a:ext>
            </a:extLst>
          </a:blip>
          <a:srcRect/>
          <a:stretch/>
        </p:blipFill>
        <p:spPr>
          <a:xfrm>
            <a:off x="2986477" y="5139514"/>
            <a:ext cx="4045259" cy="476984"/>
          </a:xfrm>
          <a:prstGeom prst="rect">
            <a:avLst/>
          </a:prstGeom>
        </p:spPr>
      </p:pic>
      <p:sp>
        <p:nvSpPr>
          <p:cNvPr id="31" name="Rectangle 30">
            <a:extLst>
              <a:ext uri="{FF2B5EF4-FFF2-40B4-BE49-F238E27FC236}">
                <a16:creationId xmlns:a16="http://schemas.microsoft.com/office/drawing/2014/main" id="{6D74F2E1-C636-8020-57D8-385B811521B4}"/>
              </a:ext>
            </a:extLst>
          </p:cNvPr>
          <p:cNvSpPr/>
          <p:nvPr/>
        </p:nvSpPr>
        <p:spPr>
          <a:xfrm>
            <a:off x="2322331" y="5718867"/>
            <a:ext cx="5660983" cy="77370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b="1" i="1" dirty="0">
                <a:latin typeface="Arial" panose="020B0604020202020204" pitchFamily="34" charset="0"/>
                <a:ea typeface="Aptos" panose="020B0004020202020204" pitchFamily="34" charset="0"/>
                <a:cs typeface="Arial" panose="020B0604020202020204" pitchFamily="34" charset="0"/>
              </a:rPr>
              <a:t>“</a:t>
            </a:r>
            <a:r>
              <a:rPr lang="en-US" sz="1600" b="1" i="1" dirty="0">
                <a:latin typeface="Arial" panose="020B0604020202020204" pitchFamily="34" charset="0"/>
                <a:ea typeface="Aptos" panose="020B0004020202020204" pitchFamily="34" charset="0"/>
                <a:cs typeface="Arial" panose="020B0604020202020204" pitchFamily="34" charset="0"/>
              </a:rPr>
              <a:t>It was so busy and we’ve had lots of great interactions. Have some people coming to our offices tomorrow so we can help them through the application process.</a:t>
            </a:r>
            <a:r>
              <a:rPr lang="en-GB" sz="1600" b="1" i="1" dirty="0">
                <a:effectLst/>
                <a:latin typeface="Arial" panose="020B0604020202020204" pitchFamily="34" charset="0"/>
                <a:ea typeface="Aptos" panose="020B0004020202020204" pitchFamily="34" charset="0"/>
                <a:cs typeface="Arial" panose="020B0604020202020204" pitchFamily="34" charset="0"/>
              </a:rPr>
              <a:t>”</a:t>
            </a:r>
            <a:r>
              <a:rPr lang="en-GB" sz="1600" b="1" i="1" dirty="0">
                <a:effectLst/>
                <a:latin typeface="Arial" panose="020B0604020202020204" pitchFamily="34" charset="0"/>
                <a:cs typeface="Arial" panose="020B0604020202020204" pitchFamily="34" charset="0"/>
              </a:rPr>
              <a:t> </a:t>
            </a:r>
            <a:endParaRPr lang="en-GB" sz="1600" b="1"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88572235"/>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123249"/>
        </a:solidFill>
        <a:effectLst/>
      </p:bgPr>
    </p:bg>
    <p:spTree>
      <p:nvGrpSpPr>
        <p:cNvPr id="1" name="">
          <a:extLst>
            <a:ext uri="{FF2B5EF4-FFF2-40B4-BE49-F238E27FC236}">
              <a16:creationId xmlns:a16="http://schemas.microsoft.com/office/drawing/2014/main" id="{E6BB1914-8374-8AE7-8AF6-354FCEB0BED3}"/>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3380DBA6-1A8D-37CD-9BD0-B92A3597C0F5}"/>
              </a:ext>
            </a:extLst>
          </p:cNvPr>
          <p:cNvGrpSpPr/>
          <p:nvPr/>
        </p:nvGrpSpPr>
        <p:grpSpPr>
          <a:xfrm>
            <a:off x="-1242854" y="2402367"/>
            <a:ext cx="1060374" cy="1024070"/>
            <a:chOff x="169335" y="2882840"/>
            <a:chExt cx="1272449" cy="1228884"/>
          </a:xfrm>
        </p:grpSpPr>
        <p:sp>
          <p:nvSpPr>
            <p:cNvPr id="7" name="Oval 6">
              <a:extLst>
                <a:ext uri="{FF2B5EF4-FFF2-40B4-BE49-F238E27FC236}">
                  <a16:creationId xmlns:a16="http://schemas.microsoft.com/office/drawing/2014/main" id="{08A4747E-2DC6-9384-DF96-CCD5983DF12E}"/>
                </a:ext>
              </a:extLst>
            </p:cNvPr>
            <p:cNvSpPr/>
            <p:nvPr/>
          </p:nvSpPr>
          <p:spPr>
            <a:xfrm>
              <a:off x="234673" y="2983064"/>
              <a:ext cx="1155267" cy="1049580"/>
            </a:xfrm>
            <a:prstGeom prst="ellipse">
              <a:avLst/>
            </a:prstGeom>
            <a:solidFill>
              <a:schemeClr val="bg1"/>
            </a:solidFill>
            <a:ln w="539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sz="1500">
                <a:solidFill>
                  <a:prstClr val="white"/>
                </a:solidFill>
                <a:latin typeface="Calibri" panose="020F0502020204030204"/>
              </a:endParaRPr>
            </a:p>
          </p:txBody>
        </p:sp>
        <p:pic>
          <p:nvPicPr>
            <p:cNvPr id="8" name="Picture 7">
              <a:extLst>
                <a:ext uri="{FF2B5EF4-FFF2-40B4-BE49-F238E27FC236}">
                  <a16:creationId xmlns:a16="http://schemas.microsoft.com/office/drawing/2014/main" id="{C8F9848C-7ADE-452E-46C5-A5CCDD6AEC27}"/>
                </a:ext>
              </a:extLst>
            </p:cNvPr>
            <p:cNvPicPr>
              <a:picLocks noChangeAspect="1"/>
            </p:cNvPicPr>
            <p:nvPr/>
          </p:nvPicPr>
          <p:blipFill>
            <a:blip r:embed="rId3" cstate="email">
              <a:alphaModFix amt="85000"/>
              <a:duotone>
                <a:prstClr val="black"/>
                <a:srgbClr val="0070C0">
                  <a:tint val="45000"/>
                  <a:satMod val="400000"/>
                </a:srgbClr>
              </a:duotone>
              <a:extLst>
                <a:ext uri="{28A0092B-C50C-407E-A947-70E740481C1C}">
                  <a14:useLocalDpi xmlns:a14="http://schemas.microsoft.com/office/drawing/2010/main"/>
                </a:ext>
              </a:extLst>
            </a:blip>
            <a:srcRect/>
            <a:stretch/>
          </p:blipFill>
          <p:spPr>
            <a:xfrm>
              <a:off x="169335" y="2882840"/>
              <a:ext cx="1272449" cy="1228884"/>
            </a:xfrm>
            <a:custGeom>
              <a:avLst/>
              <a:gdLst/>
              <a:ahLst/>
              <a:cxnLst/>
              <a:rect l="l" t="t" r="r" b="b"/>
              <a:pathLst>
                <a:path w="1475716" h="1425192">
                  <a:moveTo>
                    <a:pt x="523390" y="694660"/>
                  </a:moveTo>
                  <a:cubicBezTo>
                    <a:pt x="536010" y="694660"/>
                    <a:pt x="546593" y="699478"/>
                    <a:pt x="555139" y="709115"/>
                  </a:cubicBezTo>
                  <a:cubicBezTo>
                    <a:pt x="563686" y="718751"/>
                    <a:pt x="567960" y="732518"/>
                    <a:pt x="567960" y="750415"/>
                  </a:cubicBezTo>
                  <a:cubicBezTo>
                    <a:pt x="567960" y="768770"/>
                    <a:pt x="563686" y="782766"/>
                    <a:pt x="555139" y="792403"/>
                  </a:cubicBezTo>
                  <a:cubicBezTo>
                    <a:pt x="546593" y="802039"/>
                    <a:pt x="536010" y="806858"/>
                    <a:pt x="523390" y="806858"/>
                  </a:cubicBezTo>
                  <a:cubicBezTo>
                    <a:pt x="510771" y="806858"/>
                    <a:pt x="500159" y="802039"/>
                    <a:pt x="491555" y="792403"/>
                  </a:cubicBezTo>
                  <a:cubicBezTo>
                    <a:pt x="482951" y="782766"/>
                    <a:pt x="478649" y="768885"/>
                    <a:pt x="478649" y="750759"/>
                  </a:cubicBezTo>
                  <a:cubicBezTo>
                    <a:pt x="478649" y="732633"/>
                    <a:pt x="482951" y="718751"/>
                    <a:pt x="491555" y="709115"/>
                  </a:cubicBezTo>
                  <a:cubicBezTo>
                    <a:pt x="500159" y="699478"/>
                    <a:pt x="510771" y="694660"/>
                    <a:pt x="523390" y="694660"/>
                  </a:cubicBezTo>
                  <a:close/>
                  <a:moveTo>
                    <a:pt x="1065343" y="692251"/>
                  </a:moveTo>
                  <a:cubicBezTo>
                    <a:pt x="1075209" y="692251"/>
                    <a:pt x="1083584" y="695893"/>
                    <a:pt x="1090467" y="703178"/>
                  </a:cubicBezTo>
                  <a:cubicBezTo>
                    <a:pt x="1097351" y="710463"/>
                    <a:pt x="1100964" y="721103"/>
                    <a:pt x="1101308" y="735099"/>
                  </a:cubicBezTo>
                  <a:lnTo>
                    <a:pt x="1029034" y="735099"/>
                  </a:lnTo>
                  <a:cubicBezTo>
                    <a:pt x="1028919" y="721906"/>
                    <a:pt x="1032303" y="711467"/>
                    <a:pt x="1039187" y="703780"/>
                  </a:cubicBezTo>
                  <a:cubicBezTo>
                    <a:pt x="1046070" y="696094"/>
                    <a:pt x="1054789" y="692251"/>
                    <a:pt x="1065343" y="692251"/>
                  </a:cubicBezTo>
                  <a:close/>
                  <a:moveTo>
                    <a:pt x="1062418" y="655253"/>
                  </a:moveTo>
                  <a:cubicBezTo>
                    <a:pt x="1038211" y="655253"/>
                    <a:pt x="1018193" y="663828"/>
                    <a:pt x="1002361" y="680979"/>
                  </a:cubicBezTo>
                  <a:cubicBezTo>
                    <a:pt x="986529" y="698130"/>
                    <a:pt x="978614" y="721849"/>
                    <a:pt x="978614" y="752135"/>
                  </a:cubicBezTo>
                  <a:cubicBezTo>
                    <a:pt x="978614" y="777489"/>
                    <a:pt x="984636" y="798483"/>
                    <a:pt x="996682" y="815118"/>
                  </a:cubicBezTo>
                  <a:cubicBezTo>
                    <a:pt x="1011940" y="835882"/>
                    <a:pt x="1035458" y="846265"/>
                    <a:pt x="1067236" y="846265"/>
                  </a:cubicBezTo>
                  <a:cubicBezTo>
                    <a:pt x="1087312" y="846265"/>
                    <a:pt x="1104033" y="841647"/>
                    <a:pt x="1117398" y="832412"/>
                  </a:cubicBezTo>
                  <a:cubicBezTo>
                    <a:pt x="1130763" y="823177"/>
                    <a:pt x="1140543" y="809726"/>
                    <a:pt x="1146738" y="792059"/>
                  </a:cubicBezTo>
                  <a:lnTo>
                    <a:pt x="1098555" y="783971"/>
                  </a:lnTo>
                  <a:cubicBezTo>
                    <a:pt x="1095916" y="793148"/>
                    <a:pt x="1092016" y="799802"/>
                    <a:pt x="1086854" y="803932"/>
                  </a:cubicBezTo>
                  <a:cubicBezTo>
                    <a:pt x="1081691" y="808062"/>
                    <a:pt x="1075324" y="810127"/>
                    <a:pt x="1067752" y="810127"/>
                  </a:cubicBezTo>
                  <a:cubicBezTo>
                    <a:pt x="1056624" y="810127"/>
                    <a:pt x="1047332" y="806141"/>
                    <a:pt x="1039875" y="798168"/>
                  </a:cubicBezTo>
                  <a:cubicBezTo>
                    <a:pt x="1032418" y="790194"/>
                    <a:pt x="1028518" y="779038"/>
                    <a:pt x="1028173" y="764697"/>
                  </a:cubicBezTo>
                  <a:lnTo>
                    <a:pt x="1149319" y="764697"/>
                  </a:lnTo>
                  <a:cubicBezTo>
                    <a:pt x="1150008" y="727642"/>
                    <a:pt x="1142493" y="700138"/>
                    <a:pt x="1126777" y="682184"/>
                  </a:cubicBezTo>
                  <a:cubicBezTo>
                    <a:pt x="1111060" y="664230"/>
                    <a:pt x="1089607" y="655253"/>
                    <a:pt x="1062418" y="655253"/>
                  </a:cubicBezTo>
                  <a:close/>
                  <a:moveTo>
                    <a:pt x="859295" y="655253"/>
                  </a:moveTo>
                  <a:cubicBezTo>
                    <a:pt x="833024" y="655253"/>
                    <a:pt x="813636" y="660645"/>
                    <a:pt x="801131" y="671429"/>
                  </a:cubicBezTo>
                  <a:cubicBezTo>
                    <a:pt x="788627" y="682213"/>
                    <a:pt x="782374" y="695520"/>
                    <a:pt x="782374" y="711352"/>
                  </a:cubicBezTo>
                  <a:cubicBezTo>
                    <a:pt x="782374" y="728904"/>
                    <a:pt x="789602" y="742614"/>
                    <a:pt x="804057" y="752480"/>
                  </a:cubicBezTo>
                  <a:cubicBezTo>
                    <a:pt x="814496" y="759592"/>
                    <a:pt x="839219" y="767451"/>
                    <a:pt x="878224" y="776055"/>
                  </a:cubicBezTo>
                  <a:cubicBezTo>
                    <a:pt x="886599" y="778005"/>
                    <a:pt x="891991" y="780128"/>
                    <a:pt x="894400" y="782422"/>
                  </a:cubicBezTo>
                  <a:cubicBezTo>
                    <a:pt x="896694" y="784831"/>
                    <a:pt x="897842" y="787871"/>
                    <a:pt x="897842" y="791542"/>
                  </a:cubicBezTo>
                  <a:cubicBezTo>
                    <a:pt x="897842" y="796934"/>
                    <a:pt x="895719" y="801236"/>
                    <a:pt x="891475" y="804449"/>
                  </a:cubicBezTo>
                  <a:cubicBezTo>
                    <a:pt x="885165" y="809037"/>
                    <a:pt x="875758" y="811332"/>
                    <a:pt x="863253" y="811332"/>
                  </a:cubicBezTo>
                  <a:cubicBezTo>
                    <a:pt x="851896" y="811332"/>
                    <a:pt x="843062" y="808894"/>
                    <a:pt x="836752" y="804018"/>
                  </a:cubicBezTo>
                  <a:cubicBezTo>
                    <a:pt x="830443" y="799143"/>
                    <a:pt x="826255" y="792001"/>
                    <a:pt x="824190" y="782594"/>
                  </a:cubicBezTo>
                  <a:lnTo>
                    <a:pt x="775663" y="789994"/>
                  </a:lnTo>
                  <a:cubicBezTo>
                    <a:pt x="780137" y="807317"/>
                    <a:pt x="789630" y="821026"/>
                    <a:pt x="804143" y="831121"/>
                  </a:cubicBezTo>
                  <a:cubicBezTo>
                    <a:pt x="818655" y="841217"/>
                    <a:pt x="838358" y="846265"/>
                    <a:pt x="863253" y="846265"/>
                  </a:cubicBezTo>
                  <a:cubicBezTo>
                    <a:pt x="890672" y="846265"/>
                    <a:pt x="911379" y="840242"/>
                    <a:pt x="925375" y="828196"/>
                  </a:cubicBezTo>
                  <a:cubicBezTo>
                    <a:pt x="939371" y="816150"/>
                    <a:pt x="946369" y="801753"/>
                    <a:pt x="946369" y="785003"/>
                  </a:cubicBezTo>
                  <a:cubicBezTo>
                    <a:pt x="946369" y="769631"/>
                    <a:pt x="941321" y="757642"/>
                    <a:pt x="931226" y="749038"/>
                  </a:cubicBezTo>
                  <a:cubicBezTo>
                    <a:pt x="921015" y="740549"/>
                    <a:pt x="903033" y="733378"/>
                    <a:pt x="877278" y="727528"/>
                  </a:cubicBezTo>
                  <a:cubicBezTo>
                    <a:pt x="851523" y="721677"/>
                    <a:pt x="836466" y="717145"/>
                    <a:pt x="832106" y="713933"/>
                  </a:cubicBezTo>
                  <a:cubicBezTo>
                    <a:pt x="828894" y="711524"/>
                    <a:pt x="827288" y="708599"/>
                    <a:pt x="827288" y="705157"/>
                  </a:cubicBezTo>
                  <a:cubicBezTo>
                    <a:pt x="827288" y="701142"/>
                    <a:pt x="829123" y="697872"/>
                    <a:pt x="832794" y="695348"/>
                  </a:cubicBezTo>
                  <a:cubicBezTo>
                    <a:pt x="838301" y="691792"/>
                    <a:pt x="847422" y="690014"/>
                    <a:pt x="860156" y="690014"/>
                  </a:cubicBezTo>
                  <a:cubicBezTo>
                    <a:pt x="870251" y="690014"/>
                    <a:pt x="878023" y="691907"/>
                    <a:pt x="883473" y="695692"/>
                  </a:cubicBezTo>
                  <a:cubicBezTo>
                    <a:pt x="888922" y="699478"/>
                    <a:pt x="892622" y="704928"/>
                    <a:pt x="894572" y="712040"/>
                  </a:cubicBezTo>
                  <a:lnTo>
                    <a:pt x="940174" y="703608"/>
                  </a:lnTo>
                  <a:cubicBezTo>
                    <a:pt x="935585" y="687662"/>
                    <a:pt x="927210" y="675616"/>
                    <a:pt x="915050" y="667471"/>
                  </a:cubicBezTo>
                  <a:cubicBezTo>
                    <a:pt x="902889" y="659326"/>
                    <a:pt x="884304" y="655253"/>
                    <a:pt x="859295" y="655253"/>
                  </a:cubicBezTo>
                  <a:close/>
                  <a:moveTo>
                    <a:pt x="743842" y="655253"/>
                  </a:moveTo>
                  <a:cubicBezTo>
                    <a:pt x="736041" y="655253"/>
                    <a:pt x="729071" y="657203"/>
                    <a:pt x="722934" y="661104"/>
                  </a:cubicBezTo>
                  <a:cubicBezTo>
                    <a:pt x="716796" y="665004"/>
                    <a:pt x="709884" y="673092"/>
                    <a:pt x="702198" y="685367"/>
                  </a:cubicBezTo>
                  <a:lnTo>
                    <a:pt x="702198" y="659383"/>
                  </a:lnTo>
                  <a:lnTo>
                    <a:pt x="657284" y="659383"/>
                  </a:lnTo>
                  <a:lnTo>
                    <a:pt x="657284" y="842135"/>
                  </a:lnTo>
                  <a:lnTo>
                    <a:pt x="705639" y="842135"/>
                  </a:lnTo>
                  <a:lnTo>
                    <a:pt x="705639" y="785692"/>
                  </a:lnTo>
                  <a:cubicBezTo>
                    <a:pt x="705639" y="754602"/>
                    <a:pt x="706987" y="734182"/>
                    <a:pt x="709683" y="724430"/>
                  </a:cubicBezTo>
                  <a:cubicBezTo>
                    <a:pt x="712379" y="714679"/>
                    <a:pt x="716079" y="707939"/>
                    <a:pt x="720783" y="704210"/>
                  </a:cubicBezTo>
                  <a:cubicBezTo>
                    <a:pt x="725486" y="700482"/>
                    <a:pt x="731222" y="698618"/>
                    <a:pt x="737991" y="698618"/>
                  </a:cubicBezTo>
                  <a:cubicBezTo>
                    <a:pt x="744989" y="698618"/>
                    <a:pt x="752561" y="701256"/>
                    <a:pt x="760706" y="706534"/>
                  </a:cubicBezTo>
                  <a:lnTo>
                    <a:pt x="775677" y="664373"/>
                  </a:lnTo>
                  <a:cubicBezTo>
                    <a:pt x="765467" y="658293"/>
                    <a:pt x="754855" y="655253"/>
                    <a:pt x="743842" y="655253"/>
                  </a:cubicBezTo>
                  <a:close/>
                  <a:moveTo>
                    <a:pt x="523218" y="655253"/>
                  </a:moveTo>
                  <a:cubicBezTo>
                    <a:pt x="505322" y="655253"/>
                    <a:pt x="489117" y="659211"/>
                    <a:pt x="474605" y="667127"/>
                  </a:cubicBezTo>
                  <a:cubicBezTo>
                    <a:pt x="460092" y="675043"/>
                    <a:pt x="448878" y="686515"/>
                    <a:pt x="440963" y="701543"/>
                  </a:cubicBezTo>
                  <a:cubicBezTo>
                    <a:pt x="433047" y="716572"/>
                    <a:pt x="429089" y="732117"/>
                    <a:pt x="429089" y="748178"/>
                  </a:cubicBezTo>
                  <a:cubicBezTo>
                    <a:pt x="429089" y="769172"/>
                    <a:pt x="433047" y="786982"/>
                    <a:pt x="440963" y="801609"/>
                  </a:cubicBezTo>
                  <a:cubicBezTo>
                    <a:pt x="448878" y="816236"/>
                    <a:pt x="460437" y="827336"/>
                    <a:pt x="475637" y="834907"/>
                  </a:cubicBezTo>
                  <a:cubicBezTo>
                    <a:pt x="490838" y="842479"/>
                    <a:pt x="506813" y="846265"/>
                    <a:pt x="523562" y="846265"/>
                  </a:cubicBezTo>
                  <a:cubicBezTo>
                    <a:pt x="550637" y="846265"/>
                    <a:pt x="573093" y="837173"/>
                    <a:pt x="590933" y="818990"/>
                  </a:cubicBezTo>
                  <a:cubicBezTo>
                    <a:pt x="608772" y="800806"/>
                    <a:pt x="617691" y="777891"/>
                    <a:pt x="617691" y="750243"/>
                  </a:cubicBezTo>
                  <a:cubicBezTo>
                    <a:pt x="617691" y="722824"/>
                    <a:pt x="608858" y="700138"/>
                    <a:pt x="591191" y="682184"/>
                  </a:cubicBezTo>
                  <a:cubicBezTo>
                    <a:pt x="573524" y="664230"/>
                    <a:pt x="550866" y="655253"/>
                    <a:pt x="523218" y="655253"/>
                  </a:cubicBezTo>
                  <a:close/>
                  <a:moveTo>
                    <a:pt x="234208" y="632538"/>
                  </a:moveTo>
                  <a:lnTo>
                    <a:pt x="257095" y="632538"/>
                  </a:lnTo>
                  <a:cubicBezTo>
                    <a:pt x="277859" y="632538"/>
                    <a:pt x="291798" y="633341"/>
                    <a:pt x="298911" y="634947"/>
                  </a:cubicBezTo>
                  <a:cubicBezTo>
                    <a:pt x="308433" y="637012"/>
                    <a:pt x="316291" y="640970"/>
                    <a:pt x="322486" y="646821"/>
                  </a:cubicBezTo>
                  <a:cubicBezTo>
                    <a:pt x="328681" y="652672"/>
                    <a:pt x="333499" y="660817"/>
                    <a:pt x="336941" y="671257"/>
                  </a:cubicBezTo>
                  <a:cubicBezTo>
                    <a:pt x="340383" y="681696"/>
                    <a:pt x="342104" y="696668"/>
                    <a:pt x="342104" y="716170"/>
                  </a:cubicBezTo>
                  <a:cubicBezTo>
                    <a:pt x="342104" y="735673"/>
                    <a:pt x="340383" y="751074"/>
                    <a:pt x="336941" y="762374"/>
                  </a:cubicBezTo>
                  <a:cubicBezTo>
                    <a:pt x="333499" y="773674"/>
                    <a:pt x="329054" y="781791"/>
                    <a:pt x="323605" y="786724"/>
                  </a:cubicBezTo>
                  <a:cubicBezTo>
                    <a:pt x="318155" y="791657"/>
                    <a:pt x="311301" y="795156"/>
                    <a:pt x="303041" y="797221"/>
                  </a:cubicBezTo>
                  <a:cubicBezTo>
                    <a:pt x="296731" y="798827"/>
                    <a:pt x="286464" y="799630"/>
                    <a:pt x="272238" y="799630"/>
                  </a:cubicBezTo>
                  <a:lnTo>
                    <a:pt x="234208" y="799630"/>
                  </a:lnTo>
                  <a:close/>
                  <a:moveTo>
                    <a:pt x="1243514" y="594852"/>
                  </a:moveTo>
                  <a:lnTo>
                    <a:pt x="1194986" y="623074"/>
                  </a:lnTo>
                  <a:lnTo>
                    <a:pt x="1194986" y="659383"/>
                  </a:lnTo>
                  <a:lnTo>
                    <a:pt x="1172788" y="659383"/>
                  </a:lnTo>
                  <a:lnTo>
                    <a:pt x="1172788" y="697929"/>
                  </a:lnTo>
                  <a:lnTo>
                    <a:pt x="1194986" y="697929"/>
                  </a:lnTo>
                  <a:lnTo>
                    <a:pt x="1194986" y="777604"/>
                  </a:lnTo>
                  <a:cubicBezTo>
                    <a:pt x="1194986" y="794697"/>
                    <a:pt x="1195503" y="806055"/>
                    <a:pt x="1196535" y="811676"/>
                  </a:cubicBezTo>
                  <a:cubicBezTo>
                    <a:pt x="1197797" y="819592"/>
                    <a:pt x="1200063" y="825873"/>
                    <a:pt x="1203332" y="830519"/>
                  </a:cubicBezTo>
                  <a:cubicBezTo>
                    <a:pt x="1206602" y="835165"/>
                    <a:pt x="1211736" y="838951"/>
                    <a:pt x="1218734" y="841877"/>
                  </a:cubicBezTo>
                  <a:cubicBezTo>
                    <a:pt x="1225732" y="844802"/>
                    <a:pt x="1233590" y="846265"/>
                    <a:pt x="1242309" y="846265"/>
                  </a:cubicBezTo>
                  <a:cubicBezTo>
                    <a:pt x="1256535" y="846265"/>
                    <a:pt x="1269269" y="843855"/>
                    <a:pt x="1280511" y="839037"/>
                  </a:cubicBezTo>
                  <a:lnTo>
                    <a:pt x="1276381" y="801523"/>
                  </a:lnTo>
                  <a:cubicBezTo>
                    <a:pt x="1267892" y="804621"/>
                    <a:pt x="1261410" y="806169"/>
                    <a:pt x="1256936" y="806169"/>
                  </a:cubicBezTo>
                  <a:cubicBezTo>
                    <a:pt x="1253724" y="806169"/>
                    <a:pt x="1250999" y="805366"/>
                    <a:pt x="1248762" y="803760"/>
                  </a:cubicBezTo>
                  <a:cubicBezTo>
                    <a:pt x="1246525" y="802154"/>
                    <a:pt x="1245091" y="800118"/>
                    <a:pt x="1244460" y="797651"/>
                  </a:cubicBezTo>
                  <a:cubicBezTo>
                    <a:pt x="1243829" y="795185"/>
                    <a:pt x="1243514" y="786495"/>
                    <a:pt x="1243514" y="771581"/>
                  </a:cubicBezTo>
                  <a:lnTo>
                    <a:pt x="1243514" y="697929"/>
                  </a:lnTo>
                  <a:lnTo>
                    <a:pt x="1276554" y="697929"/>
                  </a:lnTo>
                  <a:lnTo>
                    <a:pt x="1276554" y="659383"/>
                  </a:lnTo>
                  <a:lnTo>
                    <a:pt x="1243514" y="659383"/>
                  </a:lnTo>
                  <a:close/>
                  <a:moveTo>
                    <a:pt x="183271" y="589862"/>
                  </a:moveTo>
                  <a:lnTo>
                    <a:pt x="183271" y="842135"/>
                  </a:lnTo>
                  <a:lnTo>
                    <a:pt x="279121" y="842135"/>
                  </a:lnTo>
                  <a:cubicBezTo>
                    <a:pt x="297936" y="842135"/>
                    <a:pt x="312964" y="840356"/>
                    <a:pt x="324207" y="836800"/>
                  </a:cubicBezTo>
                  <a:cubicBezTo>
                    <a:pt x="339236" y="831982"/>
                    <a:pt x="351167" y="825271"/>
                    <a:pt x="360000" y="816666"/>
                  </a:cubicBezTo>
                  <a:cubicBezTo>
                    <a:pt x="371702" y="805309"/>
                    <a:pt x="380707" y="790453"/>
                    <a:pt x="387017" y="772097"/>
                  </a:cubicBezTo>
                  <a:cubicBezTo>
                    <a:pt x="392180" y="757069"/>
                    <a:pt x="394761" y="739172"/>
                    <a:pt x="394761" y="718407"/>
                  </a:cubicBezTo>
                  <a:cubicBezTo>
                    <a:pt x="394761" y="694775"/>
                    <a:pt x="392007" y="674899"/>
                    <a:pt x="386501" y="658781"/>
                  </a:cubicBezTo>
                  <a:cubicBezTo>
                    <a:pt x="380994" y="642662"/>
                    <a:pt x="372964" y="629039"/>
                    <a:pt x="362409" y="617911"/>
                  </a:cubicBezTo>
                  <a:cubicBezTo>
                    <a:pt x="351855" y="606783"/>
                    <a:pt x="339178" y="599039"/>
                    <a:pt x="324379" y="594680"/>
                  </a:cubicBezTo>
                  <a:cubicBezTo>
                    <a:pt x="313366" y="591468"/>
                    <a:pt x="297362" y="589862"/>
                    <a:pt x="276368" y="589862"/>
                  </a:cubicBezTo>
                  <a:close/>
                  <a:moveTo>
                    <a:pt x="737858" y="0"/>
                  </a:moveTo>
                  <a:cubicBezTo>
                    <a:pt x="1145366" y="0"/>
                    <a:pt x="1475716" y="319040"/>
                    <a:pt x="1475716" y="712596"/>
                  </a:cubicBezTo>
                  <a:cubicBezTo>
                    <a:pt x="1475716" y="1106152"/>
                    <a:pt x="1145366" y="1425192"/>
                    <a:pt x="737858" y="1425192"/>
                  </a:cubicBezTo>
                  <a:cubicBezTo>
                    <a:pt x="330350" y="1425192"/>
                    <a:pt x="0" y="1106152"/>
                    <a:pt x="0" y="712596"/>
                  </a:cubicBezTo>
                  <a:cubicBezTo>
                    <a:pt x="0" y="319040"/>
                    <a:pt x="330350" y="0"/>
                    <a:pt x="737858" y="0"/>
                  </a:cubicBezTo>
                  <a:close/>
                </a:path>
              </a:pathLst>
            </a:custGeom>
            <a:ln w="53975" cap="rnd">
              <a:solidFill>
                <a:schemeClr val="bg1"/>
              </a:solidFill>
              <a:prstDash val="solid"/>
            </a:ln>
            <a:effectLst>
              <a:outerShdw sx="1000" sy="1000" algn="bl" rotWithShape="0">
                <a:srgbClr val="000000"/>
              </a:outerShdw>
            </a:effectLst>
          </p:spPr>
        </p:pic>
      </p:grpSp>
      <p:grpSp>
        <p:nvGrpSpPr>
          <p:cNvPr id="24" name="Group 23">
            <a:extLst>
              <a:ext uri="{FF2B5EF4-FFF2-40B4-BE49-F238E27FC236}">
                <a16:creationId xmlns:a16="http://schemas.microsoft.com/office/drawing/2014/main" id="{342692B8-ECEE-B28A-01C6-A830158F2C6E}"/>
              </a:ext>
            </a:extLst>
          </p:cNvPr>
          <p:cNvGrpSpPr/>
          <p:nvPr/>
        </p:nvGrpSpPr>
        <p:grpSpPr>
          <a:xfrm>
            <a:off x="1006686" y="4597567"/>
            <a:ext cx="1077588" cy="1022154"/>
            <a:chOff x="169335" y="5554541"/>
            <a:chExt cx="1293106" cy="1226585"/>
          </a:xfrm>
        </p:grpSpPr>
        <p:sp>
          <p:nvSpPr>
            <p:cNvPr id="29" name="Oval 28">
              <a:extLst>
                <a:ext uri="{FF2B5EF4-FFF2-40B4-BE49-F238E27FC236}">
                  <a16:creationId xmlns:a16="http://schemas.microsoft.com/office/drawing/2014/main" id="{E7D00479-5623-6788-9889-ED6D136B7EBA}"/>
                </a:ext>
              </a:extLst>
            </p:cNvPr>
            <p:cNvSpPr/>
            <p:nvPr/>
          </p:nvSpPr>
          <p:spPr>
            <a:xfrm>
              <a:off x="215217" y="5646775"/>
              <a:ext cx="1218327" cy="1049580"/>
            </a:xfrm>
            <a:prstGeom prst="ellipse">
              <a:avLst/>
            </a:prstGeom>
            <a:solidFill>
              <a:schemeClr val="bg1"/>
            </a:solidFill>
            <a:ln w="539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sz="1500">
                <a:solidFill>
                  <a:prstClr val="white"/>
                </a:solidFill>
                <a:latin typeface="Calibri" panose="020F0502020204030204"/>
              </a:endParaRPr>
            </a:p>
          </p:txBody>
        </p:sp>
        <p:pic>
          <p:nvPicPr>
            <p:cNvPr id="34" name="Picture 33">
              <a:extLst>
                <a:ext uri="{FF2B5EF4-FFF2-40B4-BE49-F238E27FC236}">
                  <a16:creationId xmlns:a16="http://schemas.microsoft.com/office/drawing/2014/main" id="{AED82929-D978-3F1F-8501-B1302CBCFCA8}"/>
                </a:ext>
              </a:extLst>
            </p:cNvPr>
            <p:cNvPicPr>
              <a:picLocks noChangeAspect="1" noChangeArrowheads="1"/>
            </p:cNvPicPr>
            <p:nvPr/>
          </p:nvPicPr>
          <p:blipFill>
            <a:blip r:embed="rId4" cstate="email">
              <a:duotone>
                <a:prstClr val="black"/>
                <a:schemeClr val="accent6">
                  <a:lumMod val="75000"/>
                  <a:tint val="45000"/>
                  <a:satMod val="400000"/>
                </a:schemeClr>
              </a:duotone>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a:ext>
              </a:extLst>
            </a:blip>
            <a:srcRect/>
            <a:stretch/>
          </p:blipFill>
          <p:spPr bwMode="auto">
            <a:xfrm>
              <a:off x="169335" y="5554541"/>
              <a:ext cx="1293106" cy="1226585"/>
            </a:xfrm>
            <a:custGeom>
              <a:avLst/>
              <a:gdLst/>
              <a:ahLst/>
              <a:cxnLst/>
              <a:rect l="l" t="t" r="r" b="b"/>
              <a:pathLst>
                <a:path w="1587684" h="1470190">
                  <a:moveTo>
                    <a:pt x="1186786" y="717625"/>
                  </a:moveTo>
                  <a:cubicBezTo>
                    <a:pt x="1198252" y="717625"/>
                    <a:pt x="1207985" y="721858"/>
                    <a:pt x="1215984" y="730325"/>
                  </a:cubicBezTo>
                  <a:cubicBezTo>
                    <a:pt x="1223984" y="738791"/>
                    <a:pt x="1228183" y="751157"/>
                    <a:pt x="1228583" y="767422"/>
                  </a:cubicBezTo>
                  <a:lnTo>
                    <a:pt x="1144588" y="767422"/>
                  </a:lnTo>
                  <a:cubicBezTo>
                    <a:pt x="1144455" y="752090"/>
                    <a:pt x="1148388" y="739957"/>
                    <a:pt x="1156388" y="731025"/>
                  </a:cubicBezTo>
                  <a:cubicBezTo>
                    <a:pt x="1164387" y="722092"/>
                    <a:pt x="1174520" y="717625"/>
                    <a:pt x="1186786" y="717625"/>
                  </a:cubicBezTo>
                  <a:close/>
                  <a:moveTo>
                    <a:pt x="1307192" y="679428"/>
                  </a:moveTo>
                  <a:lnTo>
                    <a:pt x="1380588" y="782421"/>
                  </a:lnTo>
                  <a:lnTo>
                    <a:pt x="1303993" y="891815"/>
                  </a:lnTo>
                  <a:lnTo>
                    <a:pt x="1369789" y="891815"/>
                  </a:lnTo>
                  <a:lnTo>
                    <a:pt x="1413386" y="826019"/>
                  </a:lnTo>
                  <a:lnTo>
                    <a:pt x="1456583" y="891815"/>
                  </a:lnTo>
                  <a:lnTo>
                    <a:pt x="1525579" y="891815"/>
                  </a:lnTo>
                  <a:lnTo>
                    <a:pt x="1446984" y="780022"/>
                  </a:lnTo>
                  <a:lnTo>
                    <a:pt x="1518980" y="679428"/>
                  </a:lnTo>
                  <a:lnTo>
                    <a:pt x="1452984" y="679428"/>
                  </a:lnTo>
                  <a:lnTo>
                    <a:pt x="1413386" y="737824"/>
                  </a:lnTo>
                  <a:lnTo>
                    <a:pt x="1375788" y="679428"/>
                  </a:lnTo>
                  <a:close/>
                  <a:moveTo>
                    <a:pt x="396341" y="679428"/>
                  </a:moveTo>
                  <a:lnTo>
                    <a:pt x="396341" y="813820"/>
                  </a:lnTo>
                  <a:cubicBezTo>
                    <a:pt x="396341" y="833818"/>
                    <a:pt x="398874" y="849484"/>
                    <a:pt x="403940" y="860817"/>
                  </a:cubicBezTo>
                  <a:cubicBezTo>
                    <a:pt x="409007" y="872149"/>
                    <a:pt x="417206" y="880949"/>
                    <a:pt x="428539" y="887215"/>
                  </a:cubicBezTo>
                  <a:cubicBezTo>
                    <a:pt x="439872" y="893481"/>
                    <a:pt x="452671" y="896614"/>
                    <a:pt x="466937" y="896614"/>
                  </a:cubicBezTo>
                  <a:cubicBezTo>
                    <a:pt x="480936" y="896614"/>
                    <a:pt x="494235" y="893348"/>
                    <a:pt x="506834" y="886815"/>
                  </a:cubicBezTo>
                  <a:cubicBezTo>
                    <a:pt x="519433" y="880282"/>
                    <a:pt x="529599" y="871349"/>
                    <a:pt x="537332" y="860017"/>
                  </a:cubicBezTo>
                  <a:lnTo>
                    <a:pt x="537332" y="891815"/>
                  </a:lnTo>
                  <a:lnTo>
                    <a:pt x="589529" y="891815"/>
                  </a:lnTo>
                  <a:lnTo>
                    <a:pt x="589529" y="679428"/>
                  </a:lnTo>
                  <a:lnTo>
                    <a:pt x="533333" y="679428"/>
                  </a:lnTo>
                  <a:lnTo>
                    <a:pt x="533333" y="769022"/>
                  </a:lnTo>
                  <a:cubicBezTo>
                    <a:pt x="533333" y="799420"/>
                    <a:pt x="531933" y="818519"/>
                    <a:pt x="529133" y="826319"/>
                  </a:cubicBezTo>
                  <a:cubicBezTo>
                    <a:pt x="526333" y="834118"/>
                    <a:pt x="521133" y="840651"/>
                    <a:pt x="513534" y="845918"/>
                  </a:cubicBezTo>
                  <a:cubicBezTo>
                    <a:pt x="505934" y="851184"/>
                    <a:pt x="497335" y="853817"/>
                    <a:pt x="487735" y="853817"/>
                  </a:cubicBezTo>
                  <a:cubicBezTo>
                    <a:pt x="479336" y="853817"/>
                    <a:pt x="472403" y="851851"/>
                    <a:pt x="466937" y="847917"/>
                  </a:cubicBezTo>
                  <a:cubicBezTo>
                    <a:pt x="461470" y="843984"/>
                    <a:pt x="457704" y="838651"/>
                    <a:pt x="455637" y="831918"/>
                  </a:cubicBezTo>
                  <a:cubicBezTo>
                    <a:pt x="453571" y="825185"/>
                    <a:pt x="452537" y="806887"/>
                    <a:pt x="452537" y="777022"/>
                  </a:cubicBezTo>
                  <a:lnTo>
                    <a:pt x="452537" y="679428"/>
                  </a:lnTo>
                  <a:close/>
                  <a:moveTo>
                    <a:pt x="1183386" y="674628"/>
                  </a:moveTo>
                  <a:cubicBezTo>
                    <a:pt x="1155254" y="674628"/>
                    <a:pt x="1131989" y="684594"/>
                    <a:pt x="1113590" y="704526"/>
                  </a:cubicBezTo>
                  <a:cubicBezTo>
                    <a:pt x="1095191" y="724458"/>
                    <a:pt x="1085992" y="752023"/>
                    <a:pt x="1085992" y="787221"/>
                  </a:cubicBezTo>
                  <a:cubicBezTo>
                    <a:pt x="1085992" y="816686"/>
                    <a:pt x="1092992" y="841084"/>
                    <a:pt x="1106991" y="860417"/>
                  </a:cubicBezTo>
                  <a:cubicBezTo>
                    <a:pt x="1124723" y="884549"/>
                    <a:pt x="1152055" y="896614"/>
                    <a:pt x="1188986" y="896614"/>
                  </a:cubicBezTo>
                  <a:cubicBezTo>
                    <a:pt x="1212318" y="896614"/>
                    <a:pt x="1231750" y="891248"/>
                    <a:pt x="1247282" y="880515"/>
                  </a:cubicBezTo>
                  <a:cubicBezTo>
                    <a:pt x="1262814" y="869783"/>
                    <a:pt x="1274180" y="854150"/>
                    <a:pt x="1281380" y="833618"/>
                  </a:cubicBezTo>
                  <a:lnTo>
                    <a:pt x="1225383" y="824219"/>
                  </a:lnTo>
                  <a:cubicBezTo>
                    <a:pt x="1222317" y="834885"/>
                    <a:pt x="1217784" y="842618"/>
                    <a:pt x="1211784" y="847417"/>
                  </a:cubicBezTo>
                  <a:cubicBezTo>
                    <a:pt x="1205785" y="852217"/>
                    <a:pt x="1198385" y="854617"/>
                    <a:pt x="1189586" y="854617"/>
                  </a:cubicBezTo>
                  <a:cubicBezTo>
                    <a:pt x="1176653" y="854617"/>
                    <a:pt x="1165854" y="849984"/>
                    <a:pt x="1157188" y="840718"/>
                  </a:cubicBezTo>
                  <a:cubicBezTo>
                    <a:pt x="1148521" y="831452"/>
                    <a:pt x="1143988" y="818486"/>
                    <a:pt x="1143588" y="801820"/>
                  </a:cubicBezTo>
                  <a:lnTo>
                    <a:pt x="1284380" y="801820"/>
                  </a:lnTo>
                  <a:cubicBezTo>
                    <a:pt x="1285180" y="758756"/>
                    <a:pt x="1276447" y="726792"/>
                    <a:pt x="1258181" y="705926"/>
                  </a:cubicBezTo>
                  <a:cubicBezTo>
                    <a:pt x="1239916" y="685061"/>
                    <a:pt x="1214984" y="674628"/>
                    <a:pt x="1183386" y="674628"/>
                  </a:cubicBezTo>
                  <a:close/>
                  <a:moveTo>
                    <a:pt x="951186" y="674628"/>
                  </a:moveTo>
                  <a:cubicBezTo>
                    <a:pt x="920655" y="674628"/>
                    <a:pt x="898123" y="680894"/>
                    <a:pt x="883590" y="693427"/>
                  </a:cubicBezTo>
                  <a:cubicBezTo>
                    <a:pt x="869058" y="705959"/>
                    <a:pt x="861792" y="721425"/>
                    <a:pt x="861792" y="739824"/>
                  </a:cubicBezTo>
                  <a:cubicBezTo>
                    <a:pt x="861792" y="760223"/>
                    <a:pt x="870191" y="776155"/>
                    <a:pt x="886990" y="787621"/>
                  </a:cubicBezTo>
                  <a:cubicBezTo>
                    <a:pt x="899123" y="795887"/>
                    <a:pt x="927854" y="805020"/>
                    <a:pt x="973185" y="815019"/>
                  </a:cubicBezTo>
                  <a:cubicBezTo>
                    <a:pt x="982918" y="817286"/>
                    <a:pt x="989184" y="819752"/>
                    <a:pt x="991984" y="822419"/>
                  </a:cubicBezTo>
                  <a:cubicBezTo>
                    <a:pt x="994650" y="825219"/>
                    <a:pt x="995983" y="828752"/>
                    <a:pt x="995983" y="833018"/>
                  </a:cubicBezTo>
                  <a:cubicBezTo>
                    <a:pt x="995983" y="839285"/>
                    <a:pt x="993517" y="844284"/>
                    <a:pt x="988584" y="848017"/>
                  </a:cubicBezTo>
                  <a:cubicBezTo>
                    <a:pt x="981251" y="853350"/>
                    <a:pt x="970318" y="856017"/>
                    <a:pt x="955786" y="856017"/>
                  </a:cubicBezTo>
                  <a:cubicBezTo>
                    <a:pt x="942587" y="856017"/>
                    <a:pt x="932321" y="853184"/>
                    <a:pt x="924988" y="847517"/>
                  </a:cubicBezTo>
                  <a:cubicBezTo>
                    <a:pt x="917655" y="841851"/>
                    <a:pt x="912788" y="833552"/>
                    <a:pt x="910389" y="822619"/>
                  </a:cubicBezTo>
                  <a:lnTo>
                    <a:pt x="853992" y="831218"/>
                  </a:lnTo>
                  <a:cubicBezTo>
                    <a:pt x="859192" y="851351"/>
                    <a:pt x="870224" y="867283"/>
                    <a:pt x="887090" y="879016"/>
                  </a:cubicBezTo>
                  <a:cubicBezTo>
                    <a:pt x="903956" y="890748"/>
                    <a:pt x="926854" y="896614"/>
                    <a:pt x="955786" y="896614"/>
                  </a:cubicBezTo>
                  <a:cubicBezTo>
                    <a:pt x="987651" y="896614"/>
                    <a:pt x="1011716" y="889615"/>
                    <a:pt x="1027981" y="875616"/>
                  </a:cubicBezTo>
                  <a:cubicBezTo>
                    <a:pt x="1044247" y="861617"/>
                    <a:pt x="1052380" y="844884"/>
                    <a:pt x="1052380" y="825419"/>
                  </a:cubicBezTo>
                  <a:cubicBezTo>
                    <a:pt x="1052380" y="807553"/>
                    <a:pt x="1046514" y="793621"/>
                    <a:pt x="1034781" y="783621"/>
                  </a:cubicBezTo>
                  <a:cubicBezTo>
                    <a:pt x="1022915" y="773755"/>
                    <a:pt x="1002016" y="765422"/>
                    <a:pt x="972085" y="758623"/>
                  </a:cubicBezTo>
                  <a:cubicBezTo>
                    <a:pt x="942153" y="751823"/>
                    <a:pt x="924654" y="746557"/>
                    <a:pt x="919588" y="742824"/>
                  </a:cubicBezTo>
                  <a:cubicBezTo>
                    <a:pt x="915855" y="740024"/>
                    <a:pt x="913988" y="736624"/>
                    <a:pt x="913988" y="732624"/>
                  </a:cubicBezTo>
                  <a:cubicBezTo>
                    <a:pt x="913988" y="727958"/>
                    <a:pt x="916122" y="724158"/>
                    <a:pt x="920388" y="721225"/>
                  </a:cubicBezTo>
                  <a:cubicBezTo>
                    <a:pt x="926788" y="717092"/>
                    <a:pt x="937387" y="715026"/>
                    <a:pt x="952186" y="715026"/>
                  </a:cubicBezTo>
                  <a:cubicBezTo>
                    <a:pt x="963919" y="715026"/>
                    <a:pt x="972951" y="717225"/>
                    <a:pt x="979284" y="721625"/>
                  </a:cubicBezTo>
                  <a:cubicBezTo>
                    <a:pt x="985617" y="726025"/>
                    <a:pt x="989917" y="732358"/>
                    <a:pt x="992184" y="740624"/>
                  </a:cubicBezTo>
                  <a:lnTo>
                    <a:pt x="1045180" y="730825"/>
                  </a:lnTo>
                  <a:cubicBezTo>
                    <a:pt x="1039847" y="712292"/>
                    <a:pt x="1030115" y="698293"/>
                    <a:pt x="1015982" y="688827"/>
                  </a:cubicBezTo>
                  <a:cubicBezTo>
                    <a:pt x="1001850" y="679361"/>
                    <a:pt x="980251" y="674628"/>
                    <a:pt x="951186" y="674628"/>
                  </a:cubicBezTo>
                  <a:close/>
                  <a:moveTo>
                    <a:pt x="722586" y="674628"/>
                  </a:moveTo>
                  <a:cubicBezTo>
                    <a:pt x="692055" y="674628"/>
                    <a:pt x="669523" y="680894"/>
                    <a:pt x="654990" y="693427"/>
                  </a:cubicBezTo>
                  <a:cubicBezTo>
                    <a:pt x="640458" y="705959"/>
                    <a:pt x="633192" y="721425"/>
                    <a:pt x="633192" y="739824"/>
                  </a:cubicBezTo>
                  <a:cubicBezTo>
                    <a:pt x="633192" y="760223"/>
                    <a:pt x="641591" y="776155"/>
                    <a:pt x="658390" y="787621"/>
                  </a:cubicBezTo>
                  <a:cubicBezTo>
                    <a:pt x="670523" y="795887"/>
                    <a:pt x="699254" y="805020"/>
                    <a:pt x="744585" y="815019"/>
                  </a:cubicBezTo>
                  <a:cubicBezTo>
                    <a:pt x="754318" y="817286"/>
                    <a:pt x="760584" y="819752"/>
                    <a:pt x="763384" y="822419"/>
                  </a:cubicBezTo>
                  <a:cubicBezTo>
                    <a:pt x="766050" y="825219"/>
                    <a:pt x="767383" y="828752"/>
                    <a:pt x="767383" y="833018"/>
                  </a:cubicBezTo>
                  <a:cubicBezTo>
                    <a:pt x="767383" y="839285"/>
                    <a:pt x="764917" y="844284"/>
                    <a:pt x="759984" y="848017"/>
                  </a:cubicBezTo>
                  <a:cubicBezTo>
                    <a:pt x="752651" y="853350"/>
                    <a:pt x="741718" y="856017"/>
                    <a:pt x="727186" y="856017"/>
                  </a:cubicBezTo>
                  <a:cubicBezTo>
                    <a:pt x="713987" y="856017"/>
                    <a:pt x="703721" y="853184"/>
                    <a:pt x="696388" y="847517"/>
                  </a:cubicBezTo>
                  <a:cubicBezTo>
                    <a:pt x="689055" y="841851"/>
                    <a:pt x="684188" y="833552"/>
                    <a:pt x="681789" y="822619"/>
                  </a:cubicBezTo>
                  <a:lnTo>
                    <a:pt x="625392" y="831218"/>
                  </a:lnTo>
                  <a:cubicBezTo>
                    <a:pt x="630592" y="851351"/>
                    <a:pt x="641624" y="867283"/>
                    <a:pt x="658490" y="879016"/>
                  </a:cubicBezTo>
                  <a:cubicBezTo>
                    <a:pt x="675356" y="890748"/>
                    <a:pt x="698254" y="896614"/>
                    <a:pt x="727186" y="896614"/>
                  </a:cubicBezTo>
                  <a:cubicBezTo>
                    <a:pt x="759051" y="896614"/>
                    <a:pt x="783116" y="889615"/>
                    <a:pt x="799381" y="875616"/>
                  </a:cubicBezTo>
                  <a:cubicBezTo>
                    <a:pt x="815647" y="861617"/>
                    <a:pt x="823780" y="844884"/>
                    <a:pt x="823780" y="825419"/>
                  </a:cubicBezTo>
                  <a:cubicBezTo>
                    <a:pt x="823780" y="807553"/>
                    <a:pt x="817914" y="793621"/>
                    <a:pt x="806181" y="783621"/>
                  </a:cubicBezTo>
                  <a:cubicBezTo>
                    <a:pt x="794315" y="773755"/>
                    <a:pt x="773416" y="765422"/>
                    <a:pt x="743485" y="758623"/>
                  </a:cubicBezTo>
                  <a:cubicBezTo>
                    <a:pt x="713553" y="751823"/>
                    <a:pt x="696054" y="746557"/>
                    <a:pt x="690988" y="742824"/>
                  </a:cubicBezTo>
                  <a:cubicBezTo>
                    <a:pt x="687255" y="740024"/>
                    <a:pt x="685388" y="736624"/>
                    <a:pt x="685388" y="732624"/>
                  </a:cubicBezTo>
                  <a:cubicBezTo>
                    <a:pt x="685388" y="727958"/>
                    <a:pt x="687522" y="724158"/>
                    <a:pt x="691788" y="721225"/>
                  </a:cubicBezTo>
                  <a:cubicBezTo>
                    <a:pt x="698188" y="717092"/>
                    <a:pt x="708787" y="715026"/>
                    <a:pt x="723586" y="715026"/>
                  </a:cubicBezTo>
                  <a:cubicBezTo>
                    <a:pt x="735319" y="715026"/>
                    <a:pt x="744351" y="717225"/>
                    <a:pt x="750684" y="721625"/>
                  </a:cubicBezTo>
                  <a:cubicBezTo>
                    <a:pt x="757017" y="726025"/>
                    <a:pt x="761317" y="732358"/>
                    <a:pt x="763584" y="740624"/>
                  </a:cubicBezTo>
                  <a:lnTo>
                    <a:pt x="816580" y="730825"/>
                  </a:lnTo>
                  <a:cubicBezTo>
                    <a:pt x="811247" y="712292"/>
                    <a:pt x="801515" y="698293"/>
                    <a:pt x="787382" y="688827"/>
                  </a:cubicBezTo>
                  <a:cubicBezTo>
                    <a:pt x="773250" y="679361"/>
                    <a:pt x="751651" y="674628"/>
                    <a:pt x="722586" y="674628"/>
                  </a:cubicBezTo>
                  <a:close/>
                  <a:moveTo>
                    <a:pt x="224310" y="593633"/>
                  </a:moveTo>
                  <a:cubicBezTo>
                    <a:pt x="201778" y="593633"/>
                    <a:pt x="182545" y="597033"/>
                    <a:pt x="166613" y="603832"/>
                  </a:cubicBezTo>
                  <a:cubicBezTo>
                    <a:pt x="150681" y="610632"/>
                    <a:pt x="138481" y="620531"/>
                    <a:pt x="130015" y="633531"/>
                  </a:cubicBezTo>
                  <a:cubicBezTo>
                    <a:pt x="121549" y="646530"/>
                    <a:pt x="117316" y="660496"/>
                    <a:pt x="117316" y="675428"/>
                  </a:cubicBezTo>
                  <a:cubicBezTo>
                    <a:pt x="117316" y="698627"/>
                    <a:pt x="126316" y="718292"/>
                    <a:pt x="144314" y="734424"/>
                  </a:cubicBezTo>
                  <a:cubicBezTo>
                    <a:pt x="157114" y="745890"/>
                    <a:pt x="179379" y="755556"/>
                    <a:pt x="211110" y="763423"/>
                  </a:cubicBezTo>
                  <a:cubicBezTo>
                    <a:pt x="235776" y="769556"/>
                    <a:pt x="251575" y="773822"/>
                    <a:pt x="258507" y="776222"/>
                  </a:cubicBezTo>
                  <a:cubicBezTo>
                    <a:pt x="268640" y="779822"/>
                    <a:pt x="275740" y="784055"/>
                    <a:pt x="279806" y="788921"/>
                  </a:cubicBezTo>
                  <a:cubicBezTo>
                    <a:pt x="283873" y="793787"/>
                    <a:pt x="285906" y="799687"/>
                    <a:pt x="285906" y="806620"/>
                  </a:cubicBezTo>
                  <a:cubicBezTo>
                    <a:pt x="285906" y="817419"/>
                    <a:pt x="281073" y="826852"/>
                    <a:pt x="271407" y="834918"/>
                  </a:cubicBezTo>
                  <a:cubicBezTo>
                    <a:pt x="261741" y="842984"/>
                    <a:pt x="247375" y="847017"/>
                    <a:pt x="228309" y="847017"/>
                  </a:cubicBezTo>
                  <a:cubicBezTo>
                    <a:pt x="210310" y="847017"/>
                    <a:pt x="196011" y="842484"/>
                    <a:pt x="185412" y="833418"/>
                  </a:cubicBezTo>
                  <a:cubicBezTo>
                    <a:pt x="174813" y="824352"/>
                    <a:pt x="167780" y="810153"/>
                    <a:pt x="164313" y="790821"/>
                  </a:cubicBezTo>
                  <a:lnTo>
                    <a:pt x="106717" y="796421"/>
                  </a:lnTo>
                  <a:cubicBezTo>
                    <a:pt x="110583" y="829219"/>
                    <a:pt x="122449" y="854184"/>
                    <a:pt x="142315" y="871316"/>
                  </a:cubicBezTo>
                  <a:cubicBezTo>
                    <a:pt x="162180" y="888448"/>
                    <a:pt x="190645" y="897014"/>
                    <a:pt x="227709" y="897014"/>
                  </a:cubicBezTo>
                  <a:cubicBezTo>
                    <a:pt x="253174" y="897014"/>
                    <a:pt x="274440" y="893448"/>
                    <a:pt x="291505" y="886315"/>
                  </a:cubicBezTo>
                  <a:cubicBezTo>
                    <a:pt x="308571" y="879182"/>
                    <a:pt x="321770" y="868283"/>
                    <a:pt x="331103" y="853617"/>
                  </a:cubicBezTo>
                  <a:cubicBezTo>
                    <a:pt x="340436" y="838951"/>
                    <a:pt x="345102" y="823219"/>
                    <a:pt x="345102" y="806420"/>
                  </a:cubicBezTo>
                  <a:cubicBezTo>
                    <a:pt x="345102" y="787888"/>
                    <a:pt x="341202" y="772322"/>
                    <a:pt x="333403" y="759723"/>
                  </a:cubicBezTo>
                  <a:cubicBezTo>
                    <a:pt x="325603" y="747124"/>
                    <a:pt x="314804" y="737191"/>
                    <a:pt x="301005" y="729925"/>
                  </a:cubicBezTo>
                  <a:cubicBezTo>
                    <a:pt x="287206" y="722658"/>
                    <a:pt x="265907" y="715626"/>
                    <a:pt x="237109" y="708826"/>
                  </a:cubicBezTo>
                  <a:cubicBezTo>
                    <a:pt x="208311" y="702026"/>
                    <a:pt x="190178" y="695493"/>
                    <a:pt x="182712" y="689227"/>
                  </a:cubicBezTo>
                  <a:cubicBezTo>
                    <a:pt x="176846" y="684294"/>
                    <a:pt x="173913" y="678361"/>
                    <a:pt x="173913" y="671428"/>
                  </a:cubicBezTo>
                  <a:cubicBezTo>
                    <a:pt x="173913" y="663829"/>
                    <a:pt x="177046" y="657762"/>
                    <a:pt x="183312" y="653229"/>
                  </a:cubicBezTo>
                  <a:cubicBezTo>
                    <a:pt x="193045" y="646163"/>
                    <a:pt x="206511" y="642630"/>
                    <a:pt x="223710" y="642630"/>
                  </a:cubicBezTo>
                  <a:cubicBezTo>
                    <a:pt x="240375" y="642630"/>
                    <a:pt x="252874" y="645930"/>
                    <a:pt x="261207" y="652529"/>
                  </a:cubicBezTo>
                  <a:cubicBezTo>
                    <a:pt x="269540" y="659129"/>
                    <a:pt x="274973" y="669962"/>
                    <a:pt x="277506" y="685027"/>
                  </a:cubicBezTo>
                  <a:lnTo>
                    <a:pt x="336703" y="682428"/>
                  </a:lnTo>
                  <a:cubicBezTo>
                    <a:pt x="335769" y="655496"/>
                    <a:pt x="326003" y="633964"/>
                    <a:pt x="307405" y="617831"/>
                  </a:cubicBezTo>
                  <a:cubicBezTo>
                    <a:pt x="288806" y="601699"/>
                    <a:pt x="261107" y="593633"/>
                    <a:pt x="224310" y="593633"/>
                  </a:cubicBezTo>
                  <a:close/>
                  <a:moveTo>
                    <a:pt x="793842" y="0"/>
                  </a:moveTo>
                  <a:cubicBezTo>
                    <a:pt x="1232269" y="0"/>
                    <a:pt x="1587684" y="329113"/>
                    <a:pt x="1587684" y="735095"/>
                  </a:cubicBezTo>
                  <a:cubicBezTo>
                    <a:pt x="1587684" y="1141077"/>
                    <a:pt x="1232269" y="1470190"/>
                    <a:pt x="793842" y="1470190"/>
                  </a:cubicBezTo>
                  <a:cubicBezTo>
                    <a:pt x="355415" y="1470190"/>
                    <a:pt x="0" y="1141077"/>
                    <a:pt x="0" y="735095"/>
                  </a:cubicBezTo>
                  <a:cubicBezTo>
                    <a:pt x="0" y="329113"/>
                    <a:pt x="355415" y="0"/>
                    <a:pt x="793842" y="0"/>
                  </a:cubicBezTo>
                  <a:close/>
                </a:path>
              </a:pathLst>
            </a:custGeom>
            <a:ln w="53975" cap="rnd">
              <a:solidFill>
                <a:schemeClr val="bg1"/>
              </a:solidFill>
              <a:prstDash val="solid"/>
            </a:ln>
            <a:effectLst>
              <a:outerShdw sx="1000" sy="1000" algn="bl" rotWithShape="0">
                <a:srgbClr val="000000"/>
              </a:outerShdw>
            </a:effectLst>
            <a:extLst>
              <a:ext uri="{909E8E84-426E-40DD-AFC4-6F175D3DCCD1}">
                <a14:hiddenFill xmlns:a14="http://schemas.microsoft.com/office/drawing/2010/main">
                  <a:solidFill>
                    <a:srgbClr val="FFFFFF"/>
                  </a:solidFill>
                </a14:hiddenFill>
              </a:ext>
            </a:extLst>
          </p:spPr>
        </p:pic>
      </p:grpSp>
      <p:grpSp>
        <p:nvGrpSpPr>
          <p:cNvPr id="2" name="Group 1">
            <a:extLst>
              <a:ext uri="{FF2B5EF4-FFF2-40B4-BE49-F238E27FC236}">
                <a16:creationId xmlns:a16="http://schemas.microsoft.com/office/drawing/2014/main" id="{7393756E-B7AB-FA01-DCBA-4C4B333A99D7}"/>
              </a:ext>
            </a:extLst>
          </p:cNvPr>
          <p:cNvGrpSpPr/>
          <p:nvPr/>
        </p:nvGrpSpPr>
        <p:grpSpPr>
          <a:xfrm>
            <a:off x="-1295521" y="1280099"/>
            <a:ext cx="1068059" cy="1022154"/>
            <a:chOff x="171472" y="1555617"/>
            <a:chExt cx="1281671" cy="1226585"/>
          </a:xfrm>
        </p:grpSpPr>
        <p:sp>
          <p:nvSpPr>
            <p:cNvPr id="4" name="Oval 3">
              <a:extLst>
                <a:ext uri="{FF2B5EF4-FFF2-40B4-BE49-F238E27FC236}">
                  <a16:creationId xmlns:a16="http://schemas.microsoft.com/office/drawing/2014/main" id="{36119588-43A8-7F61-DE14-C47EF1B20280}"/>
                </a:ext>
              </a:extLst>
            </p:cNvPr>
            <p:cNvSpPr/>
            <p:nvPr/>
          </p:nvSpPr>
          <p:spPr>
            <a:xfrm>
              <a:off x="234673" y="1644119"/>
              <a:ext cx="1155267" cy="1049580"/>
            </a:xfrm>
            <a:prstGeom prst="ellipse">
              <a:avLst/>
            </a:prstGeom>
            <a:solidFill>
              <a:schemeClr val="bg1"/>
            </a:solidFill>
            <a:ln w="539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sz="1500">
                <a:solidFill>
                  <a:prstClr val="white"/>
                </a:solidFill>
                <a:latin typeface="Calibri" panose="020F0502020204030204"/>
              </a:endParaRPr>
            </a:p>
          </p:txBody>
        </p:sp>
        <p:pic>
          <p:nvPicPr>
            <p:cNvPr id="5" name="Picture 4">
              <a:extLst>
                <a:ext uri="{FF2B5EF4-FFF2-40B4-BE49-F238E27FC236}">
                  <a16:creationId xmlns:a16="http://schemas.microsoft.com/office/drawing/2014/main" id="{413116A9-A4DF-AD49-C2D7-66E3217D1F19}"/>
                </a:ext>
              </a:extLst>
            </p:cNvPr>
            <p:cNvPicPr>
              <a:picLocks noChangeAspect="1"/>
            </p:cNvPicPr>
            <p:nvPr/>
          </p:nvPicPr>
          <p:blipFill>
            <a:blip r:embed="rId6" cstate="email">
              <a:alphaModFix amt="85000"/>
              <a:duotone>
                <a:prstClr val="black"/>
                <a:srgbClr val="FFC000">
                  <a:tint val="45000"/>
                  <a:satMod val="400000"/>
                </a:srgbClr>
              </a:duotone>
              <a:extLst>
                <a:ext uri="{28A0092B-C50C-407E-A947-70E740481C1C}">
                  <a14:useLocalDpi xmlns:a14="http://schemas.microsoft.com/office/drawing/2010/main"/>
                </a:ext>
              </a:extLst>
            </a:blip>
            <a:srcRect/>
            <a:stretch>
              <a:fillRect/>
            </a:stretch>
          </p:blipFill>
          <p:spPr>
            <a:xfrm>
              <a:off x="171472" y="1555617"/>
              <a:ext cx="1281671" cy="1226585"/>
            </a:xfrm>
            <a:custGeom>
              <a:avLst/>
              <a:gdLst/>
              <a:ahLst/>
              <a:cxnLst/>
              <a:rect l="l" t="t" r="r" b="b"/>
              <a:pathLst>
                <a:path w="1486412" h="1422526">
                  <a:moveTo>
                    <a:pt x="491851" y="655834"/>
                  </a:moveTo>
                  <a:lnTo>
                    <a:pt x="491851" y="868221"/>
                  </a:lnTo>
                  <a:lnTo>
                    <a:pt x="548048" y="868221"/>
                  </a:lnTo>
                  <a:lnTo>
                    <a:pt x="548048" y="655834"/>
                  </a:lnTo>
                  <a:close/>
                  <a:moveTo>
                    <a:pt x="1159797" y="651034"/>
                  </a:moveTo>
                  <a:cubicBezTo>
                    <a:pt x="1129265" y="651034"/>
                    <a:pt x="1106733" y="657300"/>
                    <a:pt x="1092201" y="669833"/>
                  </a:cubicBezTo>
                  <a:cubicBezTo>
                    <a:pt x="1077668" y="682365"/>
                    <a:pt x="1070402" y="697831"/>
                    <a:pt x="1070402" y="716230"/>
                  </a:cubicBezTo>
                  <a:cubicBezTo>
                    <a:pt x="1070402" y="736629"/>
                    <a:pt x="1078802" y="752561"/>
                    <a:pt x="1095601" y="764027"/>
                  </a:cubicBezTo>
                  <a:cubicBezTo>
                    <a:pt x="1107733" y="772293"/>
                    <a:pt x="1136465" y="781426"/>
                    <a:pt x="1181795" y="791425"/>
                  </a:cubicBezTo>
                  <a:cubicBezTo>
                    <a:pt x="1191528" y="793692"/>
                    <a:pt x="1197794" y="796158"/>
                    <a:pt x="1200594" y="798825"/>
                  </a:cubicBezTo>
                  <a:cubicBezTo>
                    <a:pt x="1203261" y="801625"/>
                    <a:pt x="1204594" y="805158"/>
                    <a:pt x="1204594" y="809424"/>
                  </a:cubicBezTo>
                  <a:cubicBezTo>
                    <a:pt x="1204594" y="815691"/>
                    <a:pt x="1202127" y="820690"/>
                    <a:pt x="1197194" y="824423"/>
                  </a:cubicBezTo>
                  <a:cubicBezTo>
                    <a:pt x="1189861" y="829756"/>
                    <a:pt x="1178929" y="832423"/>
                    <a:pt x="1164396" y="832423"/>
                  </a:cubicBezTo>
                  <a:cubicBezTo>
                    <a:pt x="1151197" y="832423"/>
                    <a:pt x="1140931" y="829590"/>
                    <a:pt x="1133598" y="823923"/>
                  </a:cubicBezTo>
                  <a:cubicBezTo>
                    <a:pt x="1126265" y="818257"/>
                    <a:pt x="1121399" y="809958"/>
                    <a:pt x="1118999" y="799025"/>
                  </a:cubicBezTo>
                  <a:lnTo>
                    <a:pt x="1062603" y="807624"/>
                  </a:lnTo>
                  <a:cubicBezTo>
                    <a:pt x="1067802" y="827756"/>
                    <a:pt x="1078835" y="843689"/>
                    <a:pt x="1095701" y="855421"/>
                  </a:cubicBezTo>
                  <a:cubicBezTo>
                    <a:pt x="1112566" y="867154"/>
                    <a:pt x="1135465" y="873020"/>
                    <a:pt x="1164396" y="873020"/>
                  </a:cubicBezTo>
                  <a:cubicBezTo>
                    <a:pt x="1196261" y="873020"/>
                    <a:pt x="1220326" y="866021"/>
                    <a:pt x="1236592" y="852022"/>
                  </a:cubicBezTo>
                  <a:cubicBezTo>
                    <a:pt x="1252858" y="838023"/>
                    <a:pt x="1260991" y="821290"/>
                    <a:pt x="1260991" y="801825"/>
                  </a:cubicBezTo>
                  <a:cubicBezTo>
                    <a:pt x="1260991" y="783959"/>
                    <a:pt x="1255124" y="770027"/>
                    <a:pt x="1243392" y="760027"/>
                  </a:cubicBezTo>
                  <a:cubicBezTo>
                    <a:pt x="1231526" y="750161"/>
                    <a:pt x="1210627" y="741828"/>
                    <a:pt x="1180695" y="735029"/>
                  </a:cubicBezTo>
                  <a:cubicBezTo>
                    <a:pt x="1150764" y="728229"/>
                    <a:pt x="1133265" y="722963"/>
                    <a:pt x="1128199" y="719230"/>
                  </a:cubicBezTo>
                  <a:cubicBezTo>
                    <a:pt x="1124465" y="716430"/>
                    <a:pt x="1122599" y="713030"/>
                    <a:pt x="1122599" y="709030"/>
                  </a:cubicBezTo>
                  <a:cubicBezTo>
                    <a:pt x="1122599" y="704364"/>
                    <a:pt x="1124732" y="700564"/>
                    <a:pt x="1128999" y="697631"/>
                  </a:cubicBezTo>
                  <a:cubicBezTo>
                    <a:pt x="1135398" y="693498"/>
                    <a:pt x="1145998" y="691431"/>
                    <a:pt x="1160797" y="691431"/>
                  </a:cubicBezTo>
                  <a:cubicBezTo>
                    <a:pt x="1172529" y="691431"/>
                    <a:pt x="1181562" y="693631"/>
                    <a:pt x="1187895" y="698031"/>
                  </a:cubicBezTo>
                  <a:cubicBezTo>
                    <a:pt x="1194228" y="702431"/>
                    <a:pt x="1198528" y="708764"/>
                    <a:pt x="1200794" y="717030"/>
                  </a:cubicBezTo>
                  <a:lnTo>
                    <a:pt x="1253791" y="707230"/>
                  </a:lnTo>
                  <a:cubicBezTo>
                    <a:pt x="1248458" y="688698"/>
                    <a:pt x="1238725" y="674699"/>
                    <a:pt x="1224593" y="665233"/>
                  </a:cubicBezTo>
                  <a:cubicBezTo>
                    <a:pt x="1210460" y="655767"/>
                    <a:pt x="1188862" y="651034"/>
                    <a:pt x="1159797" y="651034"/>
                  </a:cubicBezTo>
                  <a:close/>
                  <a:moveTo>
                    <a:pt x="944396" y="651034"/>
                  </a:moveTo>
                  <a:cubicBezTo>
                    <a:pt x="912798" y="651034"/>
                    <a:pt x="887733" y="660800"/>
                    <a:pt x="869200" y="680332"/>
                  </a:cubicBezTo>
                  <a:cubicBezTo>
                    <a:pt x="850668" y="699864"/>
                    <a:pt x="841402" y="727163"/>
                    <a:pt x="841402" y="762227"/>
                  </a:cubicBezTo>
                  <a:cubicBezTo>
                    <a:pt x="841402" y="796892"/>
                    <a:pt x="850635" y="824023"/>
                    <a:pt x="869100" y="843622"/>
                  </a:cubicBezTo>
                  <a:cubicBezTo>
                    <a:pt x="887566" y="863221"/>
                    <a:pt x="912331" y="873020"/>
                    <a:pt x="943396" y="873020"/>
                  </a:cubicBezTo>
                  <a:cubicBezTo>
                    <a:pt x="970728" y="873020"/>
                    <a:pt x="992526" y="866554"/>
                    <a:pt x="1008792" y="853622"/>
                  </a:cubicBezTo>
                  <a:cubicBezTo>
                    <a:pt x="1025057" y="840689"/>
                    <a:pt x="1036057" y="821557"/>
                    <a:pt x="1041790" y="796225"/>
                  </a:cubicBezTo>
                  <a:lnTo>
                    <a:pt x="986593" y="786826"/>
                  </a:lnTo>
                  <a:cubicBezTo>
                    <a:pt x="983793" y="801625"/>
                    <a:pt x="978994" y="812057"/>
                    <a:pt x="972194" y="818124"/>
                  </a:cubicBezTo>
                  <a:cubicBezTo>
                    <a:pt x="965395" y="824190"/>
                    <a:pt x="956662" y="827223"/>
                    <a:pt x="945996" y="827223"/>
                  </a:cubicBezTo>
                  <a:cubicBezTo>
                    <a:pt x="931730" y="827223"/>
                    <a:pt x="920364" y="822023"/>
                    <a:pt x="911898" y="811624"/>
                  </a:cubicBezTo>
                  <a:cubicBezTo>
                    <a:pt x="903432" y="801225"/>
                    <a:pt x="899199" y="783426"/>
                    <a:pt x="899199" y="758227"/>
                  </a:cubicBezTo>
                  <a:cubicBezTo>
                    <a:pt x="899199" y="735562"/>
                    <a:pt x="903365" y="719396"/>
                    <a:pt x="911698" y="709730"/>
                  </a:cubicBezTo>
                  <a:cubicBezTo>
                    <a:pt x="920031" y="700064"/>
                    <a:pt x="931197" y="695231"/>
                    <a:pt x="945196" y="695231"/>
                  </a:cubicBezTo>
                  <a:cubicBezTo>
                    <a:pt x="955728" y="695231"/>
                    <a:pt x="964295" y="698031"/>
                    <a:pt x="970894" y="703631"/>
                  </a:cubicBezTo>
                  <a:cubicBezTo>
                    <a:pt x="977494" y="709230"/>
                    <a:pt x="981727" y="717563"/>
                    <a:pt x="983593" y="728629"/>
                  </a:cubicBezTo>
                  <a:lnTo>
                    <a:pt x="1038990" y="718630"/>
                  </a:lnTo>
                  <a:cubicBezTo>
                    <a:pt x="1032324" y="695831"/>
                    <a:pt x="1021358" y="678866"/>
                    <a:pt x="1006092" y="667733"/>
                  </a:cubicBezTo>
                  <a:cubicBezTo>
                    <a:pt x="990826" y="656600"/>
                    <a:pt x="970261" y="651034"/>
                    <a:pt x="944396" y="651034"/>
                  </a:cubicBezTo>
                  <a:close/>
                  <a:moveTo>
                    <a:pt x="727944" y="651034"/>
                  </a:moveTo>
                  <a:cubicBezTo>
                    <a:pt x="699812" y="651034"/>
                    <a:pt x="676480" y="663033"/>
                    <a:pt x="657948" y="687032"/>
                  </a:cubicBezTo>
                  <a:lnTo>
                    <a:pt x="657948" y="655834"/>
                  </a:lnTo>
                  <a:lnTo>
                    <a:pt x="605751" y="655834"/>
                  </a:lnTo>
                  <a:lnTo>
                    <a:pt x="605751" y="868221"/>
                  </a:lnTo>
                  <a:lnTo>
                    <a:pt x="661948" y="868221"/>
                  </a:lnTo>
                  <a:lnTo>
                    <a:pt x="661948" y="772027"/>
                  </a:lnTo>
                  <a:cubicBezTo>
                    <a:pt x="661948" y="748295"/>
                    <a:pt x="663381" y="732029"/>
                    <a:pt x="666248" y="723229"/>
                  </a:cubicBezTo>
                  <a:cubicBezTo>
                    <a:pt x="669114" y="714430"/>
                    <a:pt x="674414" y="707364"/>
                    <a:pt x="682147" y="702031"/>
                  </a:cubicBezTo>
                  <a:cubicBezTo>
                    <a:pt x="689880" y="696698"/>
                    <a:pt x="698612" y="694031"/>
                    <a:pt x="708345" y="694031"/>
                  </a:cubicBezTo>
                  <a:cubicBezTo>
                    <a:pt x="715945" y="694031"/>
                    <a:pt x="722444" y="695898"/>
                    <a:pt x="727844" y="699631"/>
                  </a:cubicBezTo>
                  <a:cubicBezTo>
                    <a:pt x="733244" y="703364"/>
                    <a:pt x="737143" y="708597"/>
                    <a:pt x="739543" y="715330"/>
                  </a:cubicBezTo>
                  <a:cubicBezTo>
                    <a:pt x="741943" y="722063"/>
                    <a:pt x="743143" y="736895"/>
                    <a:pt x="743143" y="759827"/>
                  </a:cubicBezTo>
                  <a:lnTo>
                    <a:pt x="743143" y="868221"/>
                  </a:lnTo>
                  <a:lnTo>
                    <a:pt x="799340" y="868221"/>
                  </a:lnTo>
                  <a:lnTo>
                    <a:pt x="799340" y="736229"/>
                  </a:lnTo>
                  <a:cubicBezTo>
                    <a:pt x="799340" y="719830"/>
                    <a:pt x="798306" y="707230"/>
                    <a:pt x="796240" y="698431"/>
                  </a:cubicBezTo>
                  <a:cubicBezTo>
                    <a:pt x="794173" y="689632"/>
                    <a:pt x="790507" y="681765"/>
                    <a:pt x="785240" y="674832"/>
                  </a:cubicBezTo>
                  <a:cubicBezTo>
                    <a:pt x="779974" y="667900"/>
                    <a:pt x="772208" y="662200"/>
                    <a:pt x="761942" y="657733"/>
                  </a:cubicBezTo>
                  <a:cubicBezTo>
                    <a:pt x="751676" y="653267"/>
                    <a:pt x="740343" y="651034"/>
                    <a:pt x="727944" y="651034"/>
                  </a:cubicBezTo>
                  <a:close/>
                  <a:moveTo>
                    <a:pt x="246201" y="577438"/>
                  </a:moveTo>
                  <a:lnTo>
                    <a:pt x="246201" y="868221"/>
                  </a:lnTo>
                  <a:lnTo>
                    <a:pt x="452589" y="868221"/>
                  </a:lnTo>
                  <a:lnTo>
                    <a:pt x="452589" y="818824"/>
                  </a:lnTo>
                  <a:lnTo>
                    <a:pt x="305398" y="818824"/>
                  </a:lnTo>
                  <a:lnTo>
                    <a:pt x="305398" y="577438"/>
                  </a:lnTo>
                  <a:close/>
                  <a:moveTo>
                    <a:pt x="491851" y="575039"/>
                  </a:moveTo>
                  <a:lnTo>
                    <a:pt x="491851" y="627035"/>
                  </a:lnTo>
                  <a:lnTo>
                    <a:pt x="548048" y="627035"/>
                  </a:lnTo>
                  <a:lnTo>
                    <a:pt x="548048" y="575039"/>
                  </a:lnTo>
                  <a:close/>
                  <a:moveTo>
                    <a:pt x="743206" y="0"/>
                  </a:moveTo>
                  <a:cubicBezTo>
                    <a:pt x="1153667" y="0"/>
                    <a:pt x="1486412" y="318443"/>
                    <a:pt x="1486412" y="711263"/>
                  </a:cubicBezTo>
                  <a:cubicBezTo>
                    <a:pt x="1486412" y="1104083"/>
                    <a:pt x="1153667" y="1422526"/>
                    <a:pt x="743206" y="1422526"/>
                  </a:cubicBezTo>
                  <a:cubicBezTo>
                    <a:pt x="332745" y="1422526"/>
                    <a:pt x="0" y="1104083"/>
                    <a:pt x="0" y="711263"/>
                  </a:cubicBezTo>
                  <a:cubicBezTo>
                    <a:pt x="0" y="318443"/>
                    <a:pt x="332745" y="0"/>
                    <a:pt x="743206" y="0"/>
                  </a:cubicBezTo>
                  <a:close/>
                </a:path>
              </a:pathLst>
            </a:custGeom>
            <a:ln w="53975" cap="rnd">
              <a:solidFill>
                <a:schemeClr val="bg1"/>
              </a:solidFill>
              <a:prstDash val="solid"/>
            </a:ln>
            <a:effectLst>
              <a:outerShdw blurRad="127000" sx="1000" sy="1000" algn="bl" rotWithShape="0">
                <a:srgbClr val="000000"/>
              </a:outerShdw>
            </a:effectLst>
          </p:spPr>
        </p:pic>
      </p:grpSp>
      <p:grpSp>
        <p:nvGrpSpPr>
          <p:cNvPr id="15" name="Group 14">
            <a:extLst>
              <a:ext uri="{FF2B5EF4-FFF2-40B4-BE49-F238E27FC236}">
                <a16:creationId xmlns:a16="http://schemas.microsoft.com/office/drawing/2014/main" id="{55CE47EC-2C74-5A51-D516-8F46FC4282C0}"/>
              </a:ext>
            </a:extLst>
          </p:cNvPr>
          <p:cNvGrpSpPr/>
          <p:nvPr/>
        </p:nvGrpSpPr>
        <p:grpSpPr>
          <a:xfrm>
            <a:off x="-1295521" y="3508358"/>
            <a:ext cx="1060374" cy="1020313"/>
            <a:chOff x="169335" y="4210029"/>
            <a:chExt cx="1272449" cy="1224375"/>
          </a:xfrm>
        </p:grpSpPr>
        <p:sp>
          <p:nvSpPr>
            <p:cNvPr id="17" name="Oval 16">
              <a:extLst>
                <a:ext uri="{FF2B5EF4-FFF2-40B4-BE49-F238E27FC236}">
                  <a16:creationId xmlns:a16="http://schemas.microsoft.com/office/drawing/2014/main" id="{EBC6D79F-E2AB-CCA9-620F-A2B4998391E8}"/>
                </a:ext>
              </a:extLst>
            </p:cNvPr>
            <p:cNvSpPr/>
            <p:nvPr/>
          </p:nvSpPr>
          <p:spPr>
            <a:xfrm>
              <a:off x="234673" y="4305677"/>
              <a:ext cx="1155267" cy="1049580"/>
            </a:xfrm>
            <a:prstGeom prst="ellipse">
              <a:avLst/>
            </a:prstGeom>
            <a:solidFill>
              <a:schemeClr val="bg1"/>
            </a:solidFill>
            <a:ln w="539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sz="1500">
                <a:solidFill>
                  <a:prstClr val="white"/>
                </a:solidFill>
                <a:latin typeface="Calibri" panose="020F0502020204030204"/>
              </a:endParaRPr>
            </a:p>
          </p:txBody>
        </p:sp>
        <p:pic>
          <p:nvPicPr>
            <p:cNvPr id="18" name="Picture 17">
              <a:extLst>
                <a:ext uri="{FF2B5EF4-FFF2-40B4-BE49-F238E27FC236}">
                  <a16:creationId xmlns:a16="http://schemas.microsoft.com/office/drawing/2014/main" id="{4EEBADAF-7D69-D595-7AAD-65A809F6C146}"/>
                </a:ext>
              </a:extLst>
            </p:cNvPr>
            <p:cNvPicPr>
              <a:picLocks noChangeAspect="1"/>
            </p:cNvPicPr>
            <p:nvPr/>
          </p:nvPicPr>
          <p:blipFill>
            <a:blip r:embed="rId7" cstate="email">
              <a:alphaModFix/>
              <a:duotone>
                <a:prstClr val="black"/>
                <a:srgbClr val="FF969E">
                  <a:tint val="45000"/>
                  <a:satMod val="400000"/>
                </a:srgbClr>
              </a:duotone>
              <a:extLst>
                <a:ext uri="{28A0092B-C50C-407E-A947-70E740481C1C}">
                  <a14:useLocalDpi xmlns:a14="http://schemas.microsoft.com/office/drawing/2010/main"/>
                </a:ext>
                <a:ext uri="{837473B0-CC2E-450A-ABE3-18F120FF3D39}">
                  <a1611:picAttrSrcUrl xmlns:a1611="http://schemas.microsoft.com/office/drawing/2016/11/main" r:id="rId8"/>
                </a:ext>
              </a:extLst>
            </a:blip>
            <a:srcRect/>
            <a:stretch/>
          </p:blipFill>
          <p:spPr>
            <a:xfrm>
              <a:off x="169335" y="4210029"/>
              <a:ext cx="1272449" cy="1224375"/>
            </a:xfrm>
            <a:custGeom>
              <a:avLst/>
              <a:gdLst/>
              <a:ahLst/>
              <a:cxnLst/>
              <a:rect l="l" t="t" r="r" b="b"/>
              <a:pathLst>
                <a:path w="1475716" h="1419962">
                  <a:moveTo>
                    <a:pt x="1041060" y="576731"/>
                  </a:moveTo>
                  <a:lnTo>
                    <a:pt x="1041060" y="869913"/>
                  </a:lnTo>
                  <a:lnTo>
                    <a:pt x="1264047" y="869913"/>
                  </a:lnTo>
                  <a:lnTo>
                    <a:pt x="1264047" y="820516"/>
                  </a:lnTo>
                  <a:lnTo>
                    <a:pt x="1100257" y="820516"/>
                  </a:lnTo>
                  <a:lnTo>
                    <a:pt x="1100257" y="740721"/>
                  </a:lnTo>
                  <a:lnTo>
                    <a:pt x="1247448" y="740721"/>
                  </a:lnTo>
                  <a:lnTo>
                    <a:pt x="1247448" y="691324"/>
                  </a:lnTo>
                  <a:lnTo>
                    <a:pt x="1100257" y="691324"/>
                  </a:lnTo>
                  <a:lnTo>
                    <a:pt x="1100257" y="626328"/>
                  </a:lnTo>
                  <a:lnTo>
                    <a:pt x="1258447" y="626328"/>
                  </a:lnTo>
                  <a:lnTo>
                    <a:pt x="1258447" y="576731"/>
                  </a:lnTo>
                  <a:close/>
                  <a:moveTo>
                    <a:pt x="764835" y="576731"/>
                  </a:moveTo>
                  <a:lnTo>
                    <a:pt x="764835" y="869913"/>
                  </a:lnTo>
                  <a:lnTo>
                    <a:pt x="987822" y="869913"/>
                  </a:lnTo>
                  <a:lnTo>
                    <a:pt x="987822" y="820516"/>
                  </a:lnTo>
                  <a:lnTo>
                    <a:pt x="824032" y="820516"/>
                  </a:lnTo>
                  <a:lnTo>
                    <a:pt x="824032" y="740721"/>
                  </a:lnTo>
                  <a:lnTo>
                    <a:pt x="971223" y="740721"/>
                  </a:lnTo>
                  <a:lnTo>
                    <a:pt x="971223" y="691324"/>
                  </a:lnTo>
                  <a:lnTo>
                    <a:pt x="824032" y="691324"/>
                  </a:lnTo>
                  <a:lnTo>
                    <a:pt x="824032" y="626328"/>
                  </a:lnTo>
                  <a:lnTo>
                    <a:pt x="982222" y="626328"/>
                  </a:lnTo>
                  <a:lnTo>
                    <a:pt x="982222" y="576731"/>
                  </a:lnTo>
                  <a:close/>
                  <a:moveTo>
                    <a:pt x="470160" y="576731"/>
                  </a:moveTo>
                  <a:lnTo>
                    <a:pt x="470160" y="869913"/>
                  </a:lnTo>
                  <a:lnTo>
                    <a:pt x="525157" y="869913"/>
                  </a:lnTo>
                  <a:lnTo>
                    <a:pt x="525157" y="678725"/>
                  </a:lnTo>
                  <a:lnTo>
                    <a:pt x="643350" y="869913"/>
                  </a:lnTo>
                  <a:lnTo>
                    <a:pt x="702746" y="869913"/>
                  </a:lnTo>
                  <a:lnTo>
                    <a:pt x="702746" y="576731"/>
                  </a:lnTo>
                  <a:lnTo>
                    <a:pt x="647749" y="576731"/>
                  </a:lnTo>
                  <a:lnTo>
                    <a:pt x="647749" y="772519"/>
                  </a:lnTo>
                  <a:lnTo>
                    <a:pt x="527757" y="576731"/>
                  </a:lnTo>
                  <a:close/>
                  <a:moveTo>
                    <a:pt x="295929" y="571731"/>
                  </a:moveTo>
                  <a:cubicBezTo>
                    <a:pt x="273397" y="571731"/>
                    <a:pt x="254165" y="575131"/>
                    <a:pt x="238233" y="581931"/>
                  </a:cubicBezTo>
                  <a:cubicBezTo>
                    <a:pt x="222300" y="588730"/>
                    <a:pt x="210101" y="598630"/>
                    <a:pt x="201635" y="611629"/>
                  </a:cubicBezTo>
                  <a:cubicBezTo>
                    <a:pt x="193169" y="624628"/>
                    <a:pt x="188935" y="638594"/>
                    <a:pt x="188935" y="653526"/>
                  </a:cubicBezTo>
                  <a:cubicBezTo>
                    <a:pt x="188935" y="676725"/>
                    <a:pt x="197935" y="696391"/>
                    <a:pt x="215934" y="712523"/>
                  </a:cubicBezTo>
                  <a:cubicBezTo>
                    <a:pt x="228733" y="723989"/>
                    <a:pt x="250998" y="733655"/>
                    <a:pt x="282730" y="741521"/>
                  </a:cubicBezTo>
                  <a:cubicBezTo>
                    <a:pt x="307395" y="747654"/>
                    <a:pt x="323194" y="751920"/>
                    <a:pt x="330127" y="754320"/>
                  </a:cubicBezTo>
                  <a:cubicBezTo>
                    <a:pt x="340260" y="757920"/>
                    <a:pt x="347359" y="762153"/>
                    <a:pt x="351426" y="767020"/>
                  </a:cubicBezTo>
                  <a:cubicBezTo>
                    <a:pt x="355492" y="771886"/>
                    <a:pt x="357525" y="777786"/>
                    <a:pt x="357525" y="784718"/>
                  </a:cubicBezTo>
                  <a:cubicBezTo>
                    <a:pt x="357525" y="795518"/>
                    <a:pt x="352692" y="804951"/>
                    <a:pt x="343026" y="813017"/>
                  </a:cubicBezTo>
                  <a:cubicBezTo>
                    <a:pt x="333360" y="821083"/>
                    <a:pt x="318994" y="825116"/>
                    <a:pt x="299929" y="825116"/>
                  </a:cubicBezTo>
                  <a:cubicBezTo>
                    <a:pt x="281930" y="825116"/>
                    <a:pt x="267631" y="820583"/>
                    <a:pt x="257031" y="811517"/>
                  </a:cubicBezTo>
                  <a:cubicBezTo>
                    <a:pt x="246432" y="802451"/>
                    <a:pt x="239399" y="788252"/>
                    <a:pt x="235933" y="768919"/>
                  </a:cubicBezTo>
                  <a:lnTo>
                    <a:pt x="178336" y="774519"/>
                  </a:lnTo>
                  <a:cubicBezTo>
                    <a:pt x="182203" y="807317"/>
                    <a:pt x="194069" y="832282"/>
                    <a:pt x="213934" y="849414"/>
                  </a:cubicBezTo>
                  <a:cubicBezTo>
                    <a:pt x="233799" y="866547"/>
                    <a:pt x="262264" y="875113"/>
                    <a:pt x="299329" y="875113"/>
                  </a:cubicBezTo>
                  <a:cubicBezTo>
                    <a:pt x="324794" y="875113"/>
                    <a:pt x="346059" y="871546"/>
                    <a:pt x="363125" y="864414"/>
                  </a:cubicBezTo>
                  <a:cubicBezTo>
                    <a:pt x="380190" y="857281"/>
                    <a:pt x="393390" y="846381"/>
                    <a:pt x="402722" y="831716"/>
                  </a:cubicBezTo>
                  <a:cubicBezTo>
                    <a:pt x="412055" y="817050"/>
                    <a:pt x="416722" y="801317"/>
                    <a:pt x="416722" y="784518"/>
                  </a:cubicBezTo>
                  <a:cubicBezTo>
                    <a:pt x="416722" y="765986"/>
                    <a:pt x="412822" y="750421"/>
                    <a:pt x="405022" y="737821"/>
                  </a:cubicBezTo>
                  <a:cubicBezTo>
                    <a:pt x="397223" y="725222"/>
                    <a:pt x="386423" y="715289"/>
                    <a:pt x="372624" y="708023"/>
                  </a:cubicBezTo>
                  <a:cubicBezTo>
                    <a:pt x="358825" y="700757"/>
                    <a:pt x="337526" y="693724"/>
                    <a:pt x="308728" y="686924"/>
                  </a:cubicBezTo>
                  <a:cubicBezTo>
                    <a:pt x="279930" y="680125"/>
                    <a:pt x="261798" y="673592"/>
                    <a:pt x="254332" y="667326"/>
                  </a:cubicBezTo>
                  <a:cubicBezTo>
                    <a:pt x="248465" y="662393"/>
                    <a:pt x="245532" y="656460"/>
                    <a:pt x="245532" y="649527"/>
                  </a:cubicBezTo>
                  <a:cubicBezTo>
                    <a:pt x="245532" y="641927"/>
                    <a:pt x="248665" y="635861"/>
                    <a:pt x="254931" y="631328"/>
                  </a:cubicBezTo>
                  <a:cubicBezTo>
                    <a:pt x="264664" y="624262"/>
                    <a:pt x="278130" y="620728"/>
                    <a:pt x="295329" y="620728"/>
                  </a:cubicBezTo>
                  <a:cubicBezTo>
                    <a:pt x="311995" y="620728"/>
                    <a:pt x="324494" y="624028"/>
                    <a:pt x="332827" y="630628"/>
                  </a:cubicBezTo>
                  <a:cubicBezTo>
                    <a:pt x="341160" y="637227"/>
                    <a:pt x="346593" y="648060"/>
                    <a:pt x="349126" y="663126"/>
                  </a:cubicBezTo>
                  <a:lnTo>
                    <a:pt x="408322" y="660526"/>
                  </a:lnTo>
                  <a:cubicBezTo>
                    <a:pt x="407389" y="633594"/>
                    <a:pt x="397623" y="612062"/>
                    <a:pt x="379024" y="595930"/>
                  </a:cubicBezTo>
                  <a:cubicBezTo>
                    <a:pt x="360425" y="579798"/>
                    <a:pt x="332727" y="571731"/>
                    <a:pt x="295929" y="571731"/>
                  </a:cubicBezTo>
                  <a:close/>
                  <a:moveTo>
                    <a:pt x="737858" y="0"/>
                  </a:moveTo>
                  <a:cubicBezTo>
                    <a:pt x="1145366" y="0"/>
                    <a:pt x="1475716" y="317869"/>
                    <a:pt x="1475716" y="709981"/>
                  </a:cubicBezTo>
                  <a:cubicBezTo>
                    <a:pt x="1475716" y="1102093"/>
                    <a:pt x="1145366" y="1419962"/>
                    <a:pt x="737858" y="1419962"/>
                  </a:cubicBezTo>
                  <a:cubicBezTo>
                    <a:pt x="330350" y="1419962"/>
                    <a:pt x="0" y="1102093"/>
                    <a:pt x="0" y="709981"/>
                  </a:cubicBezTo>
                  <a:cubicBezTo>
                    <a:pt x="0" y="317869"/>
                    <a:pt x="330350" y="0"/>
                    <a:pt x="737858" y="0"/>
                  </a:cubicBezTo>
                  <a:close/>
                </a:path>
              </a:pathLst>
            </a:custGeom>
            <a:ln w="53975">
              <a:solidFill>
                <a:schemeClr val="bg1"/>
              </a:solidFill>
            </a:ln>
          </p:spPr>
        </p:pic>
      </p:grpSp>
      <p:grpSp>
        <p:nvGrpSpPr>
          <p:cNvPr id="19" name="Group 18">
            <a:extLst>
              <a:ext uri="{FF2B5EF4-FFF2-40B4-BE49-F238E27FC236}">
                <a16:creationId xmlns:a16="http://schemas.microsoft.com/office/drawing/2014/main" id="{15A4885A-5534-E01B-BE22-0A3C8E9AAAB7}"/>
              </a:ext>
            </a:extLst>
          </p:cNvPr>
          <p:cNvGrpSpPr/>
          <p:nvPr/>
        </p:nvGrpSpPr>
        <p:grpSpPr>
          <a:xfrm>
            <a:off x="-1322149" y="5749211"/>
            <a:ext cx="1069721" cy="996064"/>
            <a:chOff x="169335" y="6899053"/>
            <a:chExt cx="1283665" cy="1195277"/>
          </a:xfrm>
        </p:grpSpPr>
        <p:sp>
          <p:nvSpPr>
            <p:cNvPr id="20" name="Oval 19">
              <a:extLst>
                <a:ext uri="{FF2B5EF4-FFF2-40B4-BE49-F238E27FC236}">
                  <a16:creationId xmlns:a16="http://schemas.microsoft.com/office/drawing/2014/main" id="{01E20C2A-90F1-8101-B636-8FCB322D5111}"/>
                </a:ext>
              </a:extLst>
            </p:cNvPr>
            <p:cNvSpPr/>
            <p:nvPr/>
          </p:nvSpPr>
          <p:spPr>
            <a:xfrm>
              <a:off x="234673" y="6975240"/>
              <a:ext cx="1155267" cy="1049580"/>
            </a:xfrm>
            <a:prstGeom prst="ellipse">
              <a:avLst/>
            </a:prstGeom>
            <a:solidFill>
              <a:schemeClr val="bg1"/>
            </a:solidFill>
            <a:ln w="539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sz="1500">
                <a:solidFill>
                  <a:prstClr val="white"/>
                </a:solidFill>
                <a:latin typeface="Calibri" panose="020F0502020204030204"/>
              </a:endParaRPr>
            </a:p>
          </p:txBody>
        </p:sp>
        <p:pic>
          <p:nvPicPr>
            <p:cNvPr id="21" name="Picture 20" descr="Visit Broadstairs - quintessential seaside town on the Kent coast - Visit  Thanet">
              <a:extLst>
                <a:ext uri="{FF2B5EF4-FFF2-40B4-BE49-F238E27FC236}">
                  <a16:creationId xmlns:a16="http://schemas.microsoft.com/office/drawing/2014/main" id="{8F22BD29-D0B5-2407-C6F7-981FB0E91CA1}"/>
                </a:ext>
              </a:extLst>
            </p:cNvPr>
            <p:cNvPicPr>
              <a:picLocks noChangeAspect="1" noChangeArrowheads="1"/>
            </p:cNvPicPr>
            <p:nvPr/>
          </p:nvPicPr>
          <p:blipFill>
            <a:blip r:embed="rId9" cstate="email">
              <a:duotone>
                <a:prstClr val="black"/>
                <a:schemeClr val="accent2">
                  <a:lumMod val="60000"/>
                  <a:lumOff val="40000"/>
                  <a:tint val="45000"/>
                  <a:satMod val="400000"/>
                </a:schemeClr>
              </a:duotone>
              <a:extLst>
                <a:ext uri="{28A0092B-C50C-407E-A947-70E740481C1C}">
                  <a14:useLocalDpi xmlns:a14="http://schemas.microsoft.com/office/drawing/2010/main"/>
                </a:ext>
              </a:extLst>
            </a:blip>
            <a:srcRect/>
            <a:stretch/>
          </p:blipFill>
          <p:spPr bwMode="auto">
            <a:xfrm>
              <a:off x="169335" y="6899053"/>
              <a:ext cx="1283665" cy="1195277"/>
            </a:xfrm>
            <a:custGeom>
              <a:avLst/>
              <a:gdLst/>
              <a:ahLst/>
              <a:cxnLst/>
              <a:rect l="l" t="t" r="r" b="b"/>
              <a:pathLst>
                <a:path w="1488724" h="1386216">
                  <a:moveTo>
                    <a:pt x="693640" y="714168"/>
                  </a:moveTo>
                  <a:lnTo>
                    <a:pt x="750836" y="784763"/>
                  </a:lnTo>
                  <a:cubicBezTo>
                    <a:pt x="741237" y="792763"/>
                    <a:pt x="732371" y="798496"/>
                    <a:pt x="724238" y="801962"/>
                  </a:cubicBezTo>
                  <a:cubicBezTo>
                    <a:pt x="716105" y="805429"/>
                    <a:pt x="707639" y="807162"/>
                    <a:pt x="698839" y="807162"/>
                  </a:cubicBezTo>
                  <a:cubicBezTo>
                    <a:pt x="685507" y="807162"/>
                    <a:pt x="674874" y="803329"/>
                    <a:pt x="666941" y="795663"/>
                  </a:cubicBezTo>
                  <a:cubicBezTo>
                    <a:pt x="659008" y="787997"/>
                    <a:pt x="655042" y="778097"/>
                    <a:pt x="655042" y="765964"/>
                  </a:cubicBezTo>
                  <a:cubicBezTo>
                    <a:pt x="655042" y="756365"/>
                    <a:pt x="658242" y="746966"/>
                    <a:pt x="664641" y="737766"/>
                  </a:cubicBezTo>
                  <a:cubicBezTo>
                    <a:pt x="671041" y="728567"/>
                    <a:pt x="680707" y="720701"/>
                    <a:pt x="693640" y="714168"/>
                  </a:cubicBezTo>
                  <a:close/>
                  <a:moveTo>
                    <a:pt x="717638" y="589775"/>
                  </a:moveTo>
                  <a:cubicBezTo>
                    <a:pt x="726838" y="589775"/>
                    <a:pt x="734137" y="592308"/>
                    <a:pt x="739537" y="597375"/>
                  </a:cubicBezTo>
                  <a:cubicBezTo>
                    <a:pt x="744936" y="602441"/>
                    <a:pt x="747636" y="608574"/>
                    <a:pt x="747636" y="615774"/>
                  </a:cubicBezTo>
                  <a:cubicBezTo>
                    <a:pt x="747636" y="624307"/>
                    <a:pt x="742037" y="632906"/>
                    <a:pt x="730837" y="641572"/>
                  </a:cubicBezTo>
                  <a:lnTo>
                    <a:pt x="715638" y="653171"/>
                  </a:lnTo>
                  <a:lnTo>
                    <a:pt x="701839" y="637172"/>
                  </a:lnTo>
                  <a:cubicBezTo>
                    <a:pt x="693306" y="627306"/>
                    <a:pt x="689040" y="618907"/>
                    <a:pt x="689040" y="611974"/>
                  </a:cubicBezTo>
                  <a:cubicBezTo>
                    <a:pt x="689040" y="606108"/>
                    <a:pt x="691573" y="600941"/>
                    <a:pt x="696639" y="596475"/>
                  </a:cubicBezTo>
                  <a:cubicBezTo>
                    <a:pt x="701706" y="592008"/>
                    <a:pt x="708705" y="589775"/>
                    <a:pt x="717638" y="589775"/>
                  </a:cubicBezTo>
                  <a:close/>
                  <a:moveTo>
                    <a:pt x="894195" y="555177"/>
                  </a:moveTo>
                  <a:lnTo>
                    <a:pt x="894195" y="848359"/>
                  </a:lnTo>
                  <a:lnTo>
                    <a:pt x="949191" y="848359"/>
                  </a:lnTo>
                  <a:lnTo>
                    <a:pt x="949191" y="617574"/>
                  </a:lnTo>
                  <a:lnTo>
                    <a:pt x="1007188" y="848359"/>
                  </a:lnTo>
                  <a:lnTo>
                    <a:pt x="1064184" y="848359"/>
                  </a:lnTo>
                  <a:lnTo>
                    <a:pt x="1122381" y="617574"/>
                  </a:lnTo>
                  <a:lnTo>
                    <a:pt x="1122381" y="848359"/>
                  </a:lnTo>
                  <a:lnTo>
                    <a:pt x="1177377" y="848359"/>
                  </a:lnTo>
                  <a:lnTo>
                    <a:pt x="1177377" y="555177"/>
                  </a:lnTo>
                  <a:lnTo>
                    <a:pt x="1088583" y="555177"/>
                  </a:lnTo>
                  <a:lnTo>
                    <a:pt x="1035986" y="755165"/>
                  </a:lnTo>
                  <a:lnTo>
                    <a:pt x="982789" y="555177"/>
                  </a:lnTo>
                  <a:close/>
                  <a:moveTo>
                    <a:pt x="324295" y="555177"/>
                  </a:moveTo>
                  <a:lnTo>
                    <a:pt x="324295" y="848359"/>
                  </a:lnTo>
                  <a:lnTo>
                    <a:pt x="383491" y="848359"/>
                  </a:lnTo>
                  <a:lnTo>
                    <a:pt x="383491" y="759765"/>
                  </a:lnTo>
                  <a:lnTo>
                    <a:pt x="431488" y="710768"/>
                  </a:lnTo>
                  <a:lnTo>
                    <a:pt x="512083" y="848359"/>
                  </a:lnTo>
                  <a:lnTo>
                    <a:pt x="588679" y="848359"/>
                  </a:lnTo>
                  <a:lnTo>
                    <a:pt x="472286" y="669370"/>
                  </a:lnTo>
                  <a:lnTo>
                    <a:pt x="582679" y="555177"/>
                  </a:lnTo>
                  <a:lnTo>
                    <a:pt x="503084" y="555177"/>
                  </a:lnTo>
                  <a:lnTo>
                    <a:pt x="383491" y="685369"/>
                  </a:lnTo>
                  <a:lnTo>
                    <a:pt x="383491" y="555177"/>
                  </a:lnTo>
                  <a:close/>
                  <a:moveTo>
                    <a:pt x="716238" y="550178"/>
                  </a:moveTo>
                  <a:cubicBezTo>
                    <a:pt x="689973" y="550178"/>
                    <a:pt x="669741" y="556344"/>
                    <a:pt x="655542" y="568677"/>
                  </a:cubicBezTo>
                  <a:cubicBezTo>
                    <a:pt x="641343" y="581009"/>
                    <a:pt x="634243" y="596042"/>
                    <a:pt x="634243" y="613774"/>
                  </a:cubicBezTo>
                  <a:cubicBezTo>
                    <a:pt x="634243" y="623373"/>
                    <a:pt x="636776" y="633539"/>
                    <a:pt x="641843" y="644272"/>
                  </a:cubicBezTo>
                  <a:cubicBezTo>
                    <a:pt x="646909" y="655005"/>
                    <a:pt x="654442" y="666304"/>
                    <a:pt x="664441" y="678170"/>
                  </a:cubicBezTo>
                  <a:cubicBezTo>
                    <a:pt x="642176" y="689236"/>
                    <a:pt x="625444" y="702268"/>
                    <a:pt x="614244" y="717268"/>
                  </a:cubicBezTo>
                  <a:cubicBezTo>
                    <a:pt x="603045" y="732267"/>
                    <a:pt x="597445" y="749166"/>
                    <a:pt x="597445" y="767964"/>
                  </a:cubicBezTo>
                  <a:cubicBezTo>
                    <a:pt x="597445" y="788630"/>
                    <a:pt x="604578" y="806895"/>
                    <a:pt x="618844" y="822761"/>
                  </a:cubicBezTo>
                  <a:cubicBezTo>
                    <a:pt x="637243" y="843293"/>
                    <a:pt x="664708" y="853559"/>
                    <a:pt x="701239" y="853559"/>
                  </a:cubicBezTo>
                  <a:cubicBezTo>
                    <a:pt x="719638" y="853559"/>
                    <a:pt x="735504" y="851026"/>
                    <a:pt x="748836" y="845960"/>
                  </a:cubicBezTo>
                  <a:cubicBezTo>
                    <a:pt x="762169" y="840893"/>
                    <a:pt x="774768" y="833027"/>
                    <a:pt x="786634" y="822361"/>
                  </a:cubicBezTo>
                  <a:cubicBezTo>
                    <a:pt x="801966" y="836627"/>
                    <a:pt x="817965" y="847826"/>
                    <a:pt x="834631" y="855959"/>
                  </a:cubicBezTo>
                  <a:lnTo>
                    <a:pt x="868629" y="812562"/>
                  </a:lnTo>
                  <a:cubicBezTo>
                    <a:pt x="863962" y="810295"/>
                    <a:pt x="856663" y="805662"/>
                    <a:pt x="846730" y="798663"/>
                  </a:cubicBezTo>
                  <a:cubicBezTo>
                    <a:pt x="836798" y="791663"/>
                    <a:pt x="828698" y="785230"/>
                    <a:pt x="822432" y="779364"/>
                  </a:cubicBezTo>
                  <a:cubicBezTo>
                    <a:pt x="826698" y="773764"/>
                    <a:pt x="830698" y="766798"/>
                    <a:pt x="834431" y="758465"/>
                  </a:cubicBezTo>
                  <a:cubicBezTo>
                    <a:pt x="838164" y="750132"/>
                    <a:pt x="842564" y="736966"/>
                    <a:pt x="847630" y="718967"/>
                  </a:cubicBezTo>
                  <a:lnTo>
                    <a:pt x="796833" y="707368"/>
                  </a:lnTo>
                  <a:cubicBezTo>
                    <a:pt x="793367" y="721101"/>
                    <a:pt x="789234" y="732233"/>
                    <a:pt x="784434" y="740766"/>
                  </a:cubicBezTo>
                  <a:lnTo>
                    <a:pt x="743637" y="686969"/>
                  </a:lnTo>
                  <a:cubicBezTo>
                    <a:pt x="765102" y="673504"/>
                    <a:pt x="779368" y="661438"/>
                    <a:pt x="786434" y="650772"/>
                  </a:cubicBezTo>
                  <a:cubicBezTo>
                    <a:pt x="793500" y="640106"/>
                    <a:pt x="797033" y="628840"/>
                    <a:pt x="797033" y="616974"/>
                  </a:cubicBezTo>
                  <a:cubicBezTo>
                    <a:pt x="797033" y="598308"/>
                    <a:pt x="789900" y="582509"/>
                    <a:pt x="775635" y="569577"/>
                  </a:cubicBezTo>
                  <a:cubicBezTo>
                    <a:pt x="761369" y="556644"/>
                    <a:pt x="741570" y="550178"/>
                    <a:pt x="716238" y="550178"/>
                  </a:cubicBezTo>
                  <a:close/>
                  <a:moveTo>
                    <a:pt x="744362" y="0"/>
                  </a:moveTo>
                  <a:cubicBezTo>
                    <a:pt x="1155462" y="0"/>
                    <a:pt x="1488724" y="310315"/>
                    <a:pt x="1488724" y="693108"/>
                  </a:cubicBezTo>
                  <a:cubicBezTo>
                    <a:pt x="1488724" y="1075901"/>
                    <a:pt x="1155462" y="1386216"/>
                    <a:pt x="744362" y="1386216"/>
                  </a:cubicBezTo>
                  <a:cubicBezTo>
                    <a:pt x="333262" y="1386216"/>
                    <a:pt x="0" y="1075901"/>
                    <a:pt x="0" y="693108"/>
                  </a:cubicBezTo>
                  <a:cubicBezTo>
                    <a:pt x="0" y="310315"/>
                    <a:pt x="333262" y="0"/>
                    <a:pt x="744362" y="0"/>
                  </a:cubicBezTo>
                  <a:close/>
                </a:path>
              </a:pathLst>
            </a:custGeom>
            <a:ln w="53975" cap="rnd">
              <a:solidFill>
                <a:schemeClr val="bg1"/>
              </a:solidFill>
              <a:prstDash val="solid"/>
            </a:ln>
            <a:effectLst>
              <a:outerShdw sx="1000" sy="1000" algn="bl" rotWithShape="0">
                <a:srgbClr val="000000"/>
              </a:outerShdw>
            </a:effectLst>
            <a:extLst>
              <a:ext uri="{909E8E84-426E-40DD-AFC4-6F175D3DCCD1}">
                <a14:hiddenFill xmlns:a14="http://schemas.microsoft.com/office/drawing/2010/main">
                  <a:solidFill>
                    <a:srgbClr val="FFFFFF"/>
                  </a:solidFill>
                </a14:hiddenFill>
              </a:ext>
            </a:extLst>
          </p:spPr>
        </p:pic>
      </p:grpSp>
      <p:pic>
        <p:nvPicPr>
          <p:cNvPr id="22" name="Picture 21" descr="Breaking Barriers Innovations">
            <a:extLst>
              <a:ext uri="{FF2B5EF4-FFF2-40B4-BE49-F238E27FC236}">
                <a16:creationId xmlns:a16="http://schemas.microsoft.com/office/drawing/2014/main" id="{C7D3C5FF-1BCC-0935-F8A4-C3B78758CB13}"/>
              </a:ext>
            </a:extLst>
          </p:cNvPr>
          <p:cNvPicPr>
            <a:picLocks noChangeAspect="1" noChangeArrowheads="1"/>
          </p:cNvPicPr>
          <p:nvPr/>
        </p:nvPicPr>
        <p:blipFill>
          <a:blip r:embed="rId10" cstate="email">
            <a:duotone>
              <a:prstClr val="black"/>
              <a:schemeClr val="bg1">
                <a:tint val="45000"/>
                <a:satMod val="400000"/>
              </a:schemeClr>
            </a:duotone>
            <a:extLst>
              <a:ext uri="{BEBA8EAE-BF5A-486C-A8C5-ECC9F3942E4B}">
                <a14:imgProps xmlns:a14="http://schemas.microsoft.com/office/drawing/2010/main">
                  <a14:imgLayer r:embed="rId11">
                    <a14:imgEffect>
                      <a14:sharpenSoften amount="58000"/>
                    </a14:imgEffect>
                    <a14:imgEffect>
                      <a14:brightnessContrast bright="100000" contrast="100000"/>
                    </a14:imgEffect>
                  </a14:imgLayer>
                </a14:imgProps>
              </a:ext>
              <a:ext uri="{28A0092B-C50C-407E-A947-70E740481C1C}">
                <a14:useLocalDpi xmlns:a14="http://schemas.microsoft.com/office/drawing/2010/main"/>
              </a:ext>
            </a:extLst>
          </a:blip>
          <a:srcRect/>
          <a:stretch>
            <a:fillRect/>
          </a:stretch>
        </p:blipFill>
        <p:spPr bwMode="auto">
          <a:xfrm>
            <a:off x="10854199" y="95701"/>
            <a:ext cx="1344606" cy="1093613"/>
          </a:xfrm>
          <a:prstGeom prst="rect">
            <a:avLst/>
          </a:prstGeom>
          <a:noFill/>
          <a:extLst>
            <a:ext uri="{909E8E84-426E-40DD-AFC4-6F175D3DCCD1}">
              <a14:hiddenFill xmlns:a14="http://schemas.microsoft.com/office/drawing/2010/main">
                <a:solidFill>
                  <a:srgbClr val="FFFFFF"/>
                </a:solidFill>
              </a14:hiddenFill>
            </a:ext>
          </a:extLst>
        </p:spPr>
      </p:pic>
      <p:sp>
        <p:nvSpPr>
          <p:cNvPr id="50" name="TextBox 49">
            <a:extLst>
              <a:ext uri="{FF2B5EF4-FFF2-40B4-BE49-F238E27FC236}">
                <a16:creationId xmlns:a16="http://schemas.microsoft.com/office/drawing/2014/main" id="{E43F041A-6AB9-0430-20E1-D2B6D2AAEC44}"/>
              </a:ext>
            </a:extLst>
          </p:cNvPr>
          <p:cNvSpPr txBox="1"/>
          <p:nvPr/>
        </p:nvSpPr>
        <p:spPr>
          <a:xfrm>
            <a:off x="6356556" y="2649329"/>
            <a:ext cx="4807976" cy="2677656"/>
          </a:xfrm>
          <a:prstGeom prst="rect">
            <a:avLst/>
          </a:prstGeom>
          <a:solidFill>
            <a:srgbClr val="005B58"/>
          </a:solidFill>
        </p:spPr>
        <p:txBody>
          <a:bodyPr wrap="square">
            <a:spAutoFit/>
          </a:bodyPr>
          <a:lstStyle/>
          <a:p>
            <a:pPr algn="ctr"/>
            <a:r>
              <a:rPr lang="en-GB" sz="2800" i="1">
                <a:solidFill>
                  <a:schemeClr val="bg1"/>
                </a:solidFill>
                <a:latin typeface="Arial" panose="020B0604020202020204" pitchFamily="34" charset="0"/>
                <a:cs typeface="Arial" panose="020B0604020202020204" pitchFamily="34" charset="0"/>
              </a:rPr>
              <a:t>“We’ve seen some really good cooperation across all organisations — churches, local authorities, charities — working together on housing and employment.”</a:t>
            </a:r>
          </a:p>
        </p:txBody>
      </p:sp>
      <p:pic>
        <p:nvPicPr>
          <p:cNvPr id="53" name="Picture 52">
            <a:extLst>
              <a:ext uri="{FF2B5EF4-FFF2-40B4-BE49-F238E27FC236}">
                <a16:creationId xmlns:a16="http://schemas.microsoft.com/office/drawing/2014/main" id="{77000648-293A-49C1-2204-CF8DEA1303E5}"/>
              </a:ext>
            </a:extLst>
          </p:cNvPr>
          <p:cNvPicPr>
            <a:picLocks noChangeAspect="1"/>
          </p:cNvPicPr>
          <p:nvPr/>
        </p:nvPicPr>
        <p:blipFill>
          <a:blip r:embed="rId12" cstate="email">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2842658" y="2604391"/>
            <a:ext cx="2428568" cy="3642852"/>
          </a:xfrm>
          <a:prstGeom prst="rect">
            <a:avLst/>
          </a:prstGeom>
        </p:spPr>
      </p:pic>
      <p:sp>
        <p:nvSpPr>
          <p:cNvPr id="12" name="Content Placeholder 2">
            <a:extLst>
              <a:ext uri="{FF2B5EF4-FFF2-40B4-BE49-F238E27FC236}">
                <a16:creationId xmlns:a16="http://schemas.microsoft.com/office/drawing/2014/main" id="{2C8D367E-31A3-6575-C1B1-C7A459F48B8C}"/>
              </a:ext>
            </a:extLst>
          </p:cNvPr>
          <p:cNvSpPr txBox="1">
            <a:spLocks/>
          </p:cNvSpPr>
          <p:nvPr/>
        </p:nvSpPr>
        <p:spPr>
          <a:xfrm>
            <a:off x="2298459" y="803534"/>
            <a:ext cx="4423853" cy="1115787"/>
          </a:xfrm>
          <a:prstGeom prst="rect">
            <a:avLst/>
          </a:prstGeom>
          <a:noFill/>
        </p:spPr>
        <p:txBody>
          <a:bodyPr lIns="12960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097280">
              <a:lnSpc>
                <a:spcPct val="100000"/>
              </a:lnSpc>
              <a:spcBef>
                <a:spcPts val="1200"/>
              </a:spcBef>
              <a:spcAft>
                <a:spcPts val="960"/>
              </a:spcAft>
              <a:buNone/>
              <a:defRPr/>
            </a:pPr>
            <a:r>
              <a:rPr lang="en-GB" b="1">
                <a:solidFill>
                  <a:prstClr val="white"/>
                </a:solidFill>
                <a:latin typeface="Arial" panose="020B0604020202020204" pitchFamily="34" charset="0"/>
                <a:ea typeface="Calibri" panose="020F0502020204030204" pitchFamily="34" charset="0"/>
                <a:cs typeface="Arial" panose="020B0604020202020204" pitchFamily="34" charset="0"/>
              </a:rPr>
              <a:t>Bexhill:                   </a:t>
            </a:r>
            <a:r>
              <a:rPr lang="en-GB" sz="2400" b="1">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Tackling Housing Insecurity Through Employment</a:t>
            </a:r>
            <a:endParaRPr lang="en-GB" sz="240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endParaRPr>
          </a:p>
        </p:txBody>
      </p:sp>
      <p:sp>
        <p:nvSpPr>
          <p:cNvPr id="14" name="Freeform 13">
            <a:extLst>
              <a:ext uri="{FF2B5EF4-FFF2-40B4-BE49-F238E27FC236}">
                <a16:creationId xmlns:a16="http://schemas.microsoft.com/office/drawing/2014/main" id="{12859C6F-3A5A-680F-DA01-08C82CED3D5C}"/>
              </a:ext>
            </a:extLst>
          </p:cNvPr>
          <p:cNvSpPr/>
          <p:nvPr/>
        </p:nvSpPr>
        <p:spPr>
          <a:xfrm>
            <a:off x="-24955" y="-3130037"/>
            <a:ext cx="1481428" cy="18127083"/>
          </a:xfrm>
          <a:custGeom>
            <a:avLst/>
            <a:gdLst>
              <a:gd name="connsiteX0" fmla="*/ 1773841 w 1773841"/>
              <a:gd name="connsiteY0" fmla="*/ 0 h 15819120"/>
              <a:gd name="connsiteX1" fmla="*/ 1773841 w 1773841"/>
              <a:gd name="connsiteY1" fmla="*/ 6233093 h 15819120"/>
              <a:gd name="connsiteX2" fmla="*/ 909496 w 1773841"/>
              <a:gd name="connsiteY2" fmla="*/ 7129609 h 15819120"/>
              <a:gd name="connsiteX3" fmla="*/ 909496 w 1773841"/>
              <a:gd name="connsiteY3" fmla="*/ 7272960 h 15819120"/>
              <a:gd name="connsiteX4" fmla="*/ 1773841 w 1773841"/>
              <a:gd name="connsiteY4" fmla="*/ 8169476 h 15819120"/>
              <a:gd name="connsiteX5" fmla="*/ 1773841 w 1773841"/>
              <a:gd name="connsiteY5" fmla="*/ 15819120 h 15819120"/>
              <a:gd name="connsiteX6" fmla="*/ 0 w 1773841"/>
              <a:gd name="connsiteY6" fmla="*/ 15819120 h 15819120"/>
              <a:gd name="connsiteX7" fmla="*/ 0 w 1773841"/>
              <a:gd name="connsiteY7" fmla="*/ 0 h 15819120"/>
              <a:gd name="connsiteX0" fmla="*/ 1773841 w 1773841"/>
              <a:gd name="connsiteY0" fmla="*/ 0 h 15819120"/>
              <a:gd name="connsiteX1" fmla="*/ 1773841 w 1773841"/>
              <a:gd name="connsiteY1" fmla="*/ 6233093 h 15819120"/>
              <a:gd name="connsiteX2" fmla="*/ 909496 w 1773841"/>
              <a:gd name="connsiteY2" fmla="*/ 7129609 h 15819120"/>
              <a:gd name="connsiteX3" fmla="*/ 909496 w 1773841"/>
              <a:gd name="connsiteY3" fmla="*/ 7272960 h 15819120"/>
              <a:gd name="connsiteX4" fmla="*/ 1773841 w 1773841"/>
              <a:gd name="connsiteY4" fmla="*/ 8169476 h 15819120"/>
              <a:gd name="connsiteX5" fmla="*/ 1773841 w 1773841"/>
              <a:gd name="connsiteY5" fmla="*/ 15819120 h 15819120"/>
              <a:gd name="connsiteX6" fmla="*/ 0 w 1773841"/>
              <a:gd name="connsiteY6" fmla="*/ 15819120 h 15819120"/>
              <a:gd name="connsiteX7" fmla="*/ 0 w 1773841"/>
              <a:gd name="connsiteY7" fmla="*/ 0 h 15819120"/>
              <a:gd name="connsiteX8" fmla="*/ 1773841 w 1773841"/>
              <a:gd name="connsiteY8" fmla="*/ 0 h 15819120"/>
              <a:gd name="connsiteX0" fmla="*/ 1773841 w 1773841"/>
              <a:gd name="connsiteY0" fmla="*/ 0 h 15819120"/>
              <a:gd name="connsiteX1" fmla="*/ 1773841 w 1773841"/>
              <a:gd name="connsiteY1" fmla="*/ 6233093 h 15819120"/>
              <a:gd name="connsiteX2" fmla="*/ 909496 w 1773841"/>
              <a:gd name="connsiteY2" fmla="*/ 7129609 h 15819120"/>
              <a:gd name="connsiteX3" fmla="*/ 909496 w 1773841"/>
              <a:gd name="connsiteY3" fmla="*/ 7272960 h 15819120"/>
              <a:gd name="connsiteX4" fmla="*/ 1773841 w 1773841"/>
              <a:gd name="connsiteY4" fmla="*/ 8169476 h 15819120"/>
              <a:gd name="connsiteX5" fmla="*/ 1773841 w 1773841"/>
              <a:gd name="connsiteY5" fmla="*/ 15819120 h 15819120"/>
              <a:gd name="connsiteX6" fmla="*/ 0 w 1773841"/>
              <a:gd name="connsiteY6" fmla="*/ 15819120 h 15819120"/>
              <a:gd name="connsiteX7" fmla="*/ 0 w 1773841"/>
              <a:gd name="connsiteY7" fmla="*/ 0 h 15819120"/>
              <a:gd name="connsiteX8" fmla="*/ 1773841 w 1773841"/>
              <a:gd name="connsiteY8" fmla="*/ 0 h 15819120"/>
              <a:gd name="connsiteX0" fmla="*/ 1773841 w 1777714"/>
              <a:gd name="connsiteY0" fmla="*/ 0 h 15819120"/>
              <a:gd name="connsiteX1" fmla="*/ 1773841 w 1777714"/>
              <a:gd name="connsiteY1" fmla="*/ 6233093 h 15819120"/>
              <a:gd name="connsiteX2" fmla="*/ 909496 w 1777714"/>
              <a:gd name="connsiteY2" fmla="*/ 7129609 h 15819120"/>
              <a:gd name="connsiteX3" fmla="*/ 909496 w 1777714"/>
              <a:gd name="connsiteY3" fmla="*/ 7272960 h 15819120"/>
              <a:gd name="connsiteX4" fmla="*/ 1773841 w 1777714"/>
              <a:gd name="connsiteY4" fmla="*/ 8169476 h 15819120"/>
              <a:gd name="connsiteX5" fmla="*/ 1773841 w 1777714"/>
              <a:gd name="connsiteY5" fmla="*/ 15819120 h 15819120"/>
              <a:gd name="connsiteX6" fmla="*/ 0 w 1777714"/>
              <a:gd name="connsiteY6" fmla="*/ 15819120 h 15819120"/>
              <a:gd name="connsiteX7" fmla="*/ 0 w 1777714"/>
              <a:gd name="connsiteY7" fmla="*/ 0 h 15819120"/>
              <a:gd name="connsiteX8" fmla="*/ 1773841 w 1777714"/>
              <a:gd name="connsiteY8" fmla="*/ 0 h 15819120"/>
              <a:gd name="connsiteX0" fmla="*/ 1773841 w 1777714"/>
              <a:gd name="connsiteY0" fmla="*/ 0 h 15819120"/>
              <a:gd name="connsiteX1" fmla="*/ 1773841 w 1777714"/>
              <a:gd name="connsiteY1" fmla="*/ 6233093 h 15819120"/>
              <a:gd name="connsiteX2" fmla="*/ 909496 w 1777714"/>
              <a:gd name="connsiteY2" fmla="*/ 7129609 h 15819120"/>
              <a:gd name="connsiteX3" fmla="*/ 909496 w 1777714"/>
              <a:gd name="connsiteY3" fmla="*/ 7272960 h 15819120"/>
              <a:gd name="connsiteX4" fmla="*/ 1773841 w 1777714"/>
              <a:gd name="connsiteY4" fmla="*/ 8169476 h 15819120"/>
              <a:gd name="connsiteX5" fmla="*/ 1773841 w 1777714"/>
              <a:gd name="connsiteY5" fmla="*/ 15819120 h 15819120"/>
              <a:gd name="connsiteX6" fmla="*/ 0 w 1777714"/>
              <a:gd name="connsiteY6" fmla="*/ 15819120 h 15819120"/>
              <a:gd name="connsiteX7" fmla="*/ 0 w 1777714"/>
              <a:gd name="connsiteY7" fmla="*/ 0 h 15819120"/>
              <a:gd name="connsiteX8" fmla="*/ 1773841 w 1777714"/>
              <a:gd name="connsiteY8" fmla="*/ 0 h 15819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7714" h="15819120">
                <a:moveTo>
                  <a:pt x="1773841" y="0"/>
                </a:moveTo>
                <a:cubicBezTo>
                  <a:pt x="1773841" y="2077698"/>
                  <a:pt x="1782556" y="5985053"/>
                  <a:pt x="1773841" y="6233093"/>
                </a:cubicBezTo>
                <a:cubicBezTo>
                  <a:pt x="1765126" y="6481133"/>
                  <a:pt x="909747" y="6822304"/>
                  <a:pt x="909496" y="7129609"/>
                </a:cubicBezTo>
                <a:cubicBezTo>
                  <a:pt x="909245" y="7436914"/>
                  <a:pt x="909245" y="6880986"/>
                  <a:pt x="909496" y="7272960"/>
                </a:cubicBezTo>
                <a:cubicBezTo>
                  <a:pt x="909747" y="7664934"/>
                  <a:pt x="1773593" y="7819837"/>
                  <a:pt x="1773841" y="8169476"/>
                </a:cubicBezTo>
                <a:cubicBezTo>
                  <a:pt x="1774089" y="8519115"/>
                  <a:pt x="1773841" y="13269239"/>
                  <a:pt x="1773841" y="15819120"/>
                </a:cubicBezTo>
                <a:lnTo>
                  <a:pt x="0" y="15819120"/>
                </a:lnTo>
                <a:lnTo>
                  <a:pt x="0" y="0"/>
                </a:lnTo>
                <a:lnTo>
                  <a:pt x="1773841"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defTabSz="761970"/>
            <a:endParaRPr lang="en-GB" sz="1500">
              <a:solidFill>
                <a:prstClr val="white"/>
              </a:solidFill>
              <a:latin typeface="Calibri" panose="020F0502020204030204"/>
            </a:endParaRPr>
          </a:p>
        </p:txBody>
      </p:sp>
      <p:pic>
        <p:nvPicPr>
          <p:cNvPr id="25" name="Picture 24">
            <a:extLst>
              <a:ext uri="{FF2B5EF4-FFF2-40B4-BE49-F238E27FC236}">
                <a16:creationId xmlns:a16="http://schemas.microsoft.com/office/drawing/2014/main" id="{3D0F8714-160D-356C-2604-B78AE6245144}"/>
              </a:ext>
            </a:extLst>
          </p:cNvPr>
          <p:cNvPicPr>
            <a:picLocks noChangeAspect="1"/>
          </p:cNvPicPr>
          <p:nvPr/>
        </p:nvPicPr>
        <p:blipFill>
          <a:blip r:embed="rId6" cstate="email">
            <a:alphaModFix amt="85000"/>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a:xfrm>
            <a:off x="142894" y="1296348"/>
            <a:ext cx="1068059" cy="1022154"/>
          </a:xfrm>
          <a:custGeom>
            <a:avLst/>
            <a:gdLst/>
            <a:ahLst/>
            <a:cxnLst/>
            <a:rect l="l" t="t" r="r" b="b"/>
            <a:pathLst>
              <a:path w="1486412" h="1422526">
                <a:moveTo>
                  <a:pt x="491851" y="655834"/>
                </a:moveTo>
                <a:lnTo>
                  <a:pt x="491851" y="868221"/>
                </a:lnTo>
                <a:lnTo>
                  <a:pt x="548048" y="868221"/>
                </a:lnTo>
                <a:lnTo>
                  <a:pt x="548048" y="655834"/>
                </a:lnTo>
                <a:close/>
                <a:moveTo>
                  <a:pt x="1159797" y="651034"/>
                </a:moveTo>
                <a:cubicBezTo>
                  <a:pt x="1129265" y="651034"/>
                  <a:pt x="1106733" y="657300"/>
                  <a:pt x="1092201" y="669833"/>
                </a:cubicBezTo>
                <a:cubicBezTo>
                  <a:pt x="1077668" y="682365"/>
                  <a:pt x="1070402" y="697831"/>
                  <a:pt x="1070402" y="716230"/>
                </a:cubicBezTo>
                <a:cubicBezTo>
                  <a:pt x="1070402" y="736629"/>
                  <a:pt x="1078802" y="752561"/>
                  <a:pt x="1095601" y="764027"/>
                </a:cubicBezTo>
                <a:cubicBezTo>
                  <a:pt x="1107733" y="772293"/>
                  <a:pt x="1136465" y="781426"/>
                  <a:pt x="1181795" y="791425"/>
                </a:cubicBezTo>
                <a:cubicBezTo>
                  <a:pt x="1191528" y="793692"/>
                  <a:pt x="1197794" y="796158"/>
                  <a:pt x="1200594" y="798825"/>
                </a:cubicBezTo>
                <a:cubicBezTo>
                  <a:pt x="1203261" y="801625"/>
                  <a:pt x="1204594" y="805158"/>
                  <a:pt x="1204594" y="809424"/>
                </a:cubicBezTo>
                <a:cubicBezTo>
                  <a:pt x="1204594" y="815691"/>
                  <a:pt x="1202127" y="820690"/>
                  <a:pt x="1197194" y="824423"/>
                </a:cubicBezTo>
                <a:cubicBezTo>
                  <a:pt x="1189861" y="829756"/>
                  <a:pt x="1178929" y="832423"/>
                  <a:pt x="1164396" y="832423"/>
                </a:cubicBezTo>
                <a:cubicBezTo>
                  <a:pt x="1151197" y="832423"/>
                  <a:pt x="1140931" y="829590"/>
                  <a:pt x="1133598" y="823923"/>
                </a:cubicBezTo>
                <a:cubicBezTo>
                  <a:pt x="1126265" y="818257"/>
                  <a:pt x="1121399" y="809958"/>
                  <a:pt x="1118999" y="799025"/>
                </a:cubicBezTo>
                <a:lnTo>
                  <a:pt x="1062603" y="807624"/>
                </a:lnTo>
                <a:cubicBezTo>
                  <a:pt x="1067802" y="827756"/>
                  <a:pt x="1078835" y="843689"/>
                  <a:pt x="1095701" y="855421"/>
                </a:cubicBezTo>
                <a:cubicBezTo>
                  <a:pt x="1112566" y="867154"/>
                  <a:pt x="1135465" y="873020"/>
                  <a:pt x="1164396" y="873020"/>
                </a:cubicBezTo>
                <a:cubicBezTo>
                  <a:pt x="1196261" y="873020"/>
                  <a:pt x="1220326" y="866021"/>
                  <a:pt x="1236592" y="852022"/>
                </a:cubicBezTo>
                <a:cubicBezTo>
                  <a:pt x="1252858" y="838023"/>
                  <a:pt x="1260991" y="821290"/>
                  <a:pt x="1260991" y="801825"/>
                </a:cubicBezTo>
                <a:cubicBezTo>
                  <a:pt x="1260991" y="783959"/>
                  <a:pt x="1255124" y="770027"/>
                  <a:pt x="1243392" y="760027"/>
                </a:cubicBezTo>
                <a:cubicBezTo>
                  <a:pt x="1231526" y="750161"/>
                  <a:pt x="1210627" y="741828"/>
                  <a:pt x="1180695" y="735029"/>
                </a:cubicBezTo>
                <a:cubicBezTo>
                  <a:pt x="1150764" y="728229"/>
                  <a:pt x="1133265" y="722963"/>
                  <a:pt x="1128199" y="719230"/>
                </a:cubicBezTo>
                <a:cubicBezTo>
                  <a:pt x="1124465" y="716430"/>
                  <a:pt x="1122599" y="713030"/>
                  <a:pt x="1122599" y="709030"/>
                </a:cubicBezTo>
                <a:cubicBezTo>
                  <a:pt x="1122599" y="704364"/>
                  <a:pt x="1124732" y="700564"/>
                  <a:pt x="1128999" y="697631"/>
                </a:cubicBezTo>
                <a:cubicBezTo>
                  <a:pt x="1135398" y="693498"/>
                  <a:pt x="1145998" y="691431"/>
                  <a:pt x="1160797" y="691431"/>
                </a:cubicBezTo>
                <a:cubicBezTo>
                  <a:pt x="1172529" y="691431"/>
                  <a:pt x="1181562" y="693631"/>
                  <a:pt x="1187895" y="698031"/>
                </a:cubicBezTo>
                <a:cubicBezTo>
                  <a:pt x="1194228" y="702431"/>
                  <a:pt x="1198528" y="708764"/>
                  <a:pt x="1200794" y="717030"/>
                </a:cubicBezTo>
                <a:lnTo>
                  <a:pt x="1253791" y="707230"/>
                </a:lnTo>
                <a:cubicBezTo>
                  <a:pt x="1248458" y="688698"/>
                  <a:pt x="1238725" y="674699"/>
                  <a:pt x="1224593" y="665233"/>
                </a:cubicBezTo>
                <a:cubicBezTo>
                  <a:pt x="1210460" y="655767"/>
                  <a:pt x="1188862" y="651034"/>
                  <a:pt x="1159797" y="651034"/>
                </a:cubicBezTo>
                <a:close/>
                <a:moveTo>
                  <a:pt x="944396" y="651034"/>
                </a:moveTo>
                <a:cubicBezTo>
                  <a:pt x="912798" y="651034"/>
                  <a:pt x="887733" y="660800"/>
                  <a:pt x="869200" y="680332"/>
                </a:cubicBezTo>
                <a:cubicBezTo>
                  <a:pt x="850668" y="699864"/>
                  <a:pt x="841402" y="727163"/>
                  <a:pt x="841402" y="762227"/>
                </a:cubicBezTo>
                <a:cubicBezTo>
                  <a:pt x="841402" y="796892"/>
                  <a:pt x="850635" y="824023"/>
                  <a:pt x="869100" y="843622"/>
                </a:cubicBezTo>
                <a:cubicBezTo>
                  <a:pt x="887566" y="863221"/>
                  <a:pt x="912331" y="873020"/>
                  <a:pt x="943396" y="873020"/>
                </a:cubicBezTo>
                <a:cubicBezTo>
                  <a:pt x="970728" y="873020"/>
                  <a:pt x="992526" y="866554"/>
                  <a:pt x="1008792" y="853622"/>
                </a:cubicBezTo>
                <a:cubicBezTo>
                  <a:pt x="1025057" y="840689"/>
                  <a:pt x="1036057" y="821557"/>
                  <a:pt x="1041790" y="796225"/>
                </a:cubicBezTo>
                <a:lnTo>
                  <a:pt x="986593" y="786826"/>
                </a:lnTo>
                <a:cubicBezTo>
                  <a:pt x="983793" y="801625"/>
                  <a:pt x="978994" y="812057"/>
                  <a:pt x="972194" y="818124"/>
                </a:cubicBezTo>
                <a:cubicBezTo>
                  <a:pt x="965395" y="824190"/>
                  <a:pt x="956662" y="827223"/>
                  <a:pt x="945996" y="827223"/>
                </a:cubicBezTo>
                <a:cubicBezTo>
                  <a:pt x="931730" y="827223"/>
                  <a:pt x="920364" y="822023"/>
                  <a:pt x="911898" y="811624"/>
                </a:cubicBezTo>
                <a:cubicBezTo>
                  <a:pt x="903432" y="801225"/>
                  <a:pt x="899199" y="783426"/>
                  <a:pt x="899199" y="758227"/>
                </a:cubicBezTo>
                <a:cubicBezTo>
                  <a:pt x="899199" y="735562"/>
                  <a:pt x="903365" y="719396"/>
                  <a:pt x="911698" y="709730"/>
                </a:cubicBezTo>
                <a:cubicBezTo>
                  <a:pt x="920031" y="700064"/>
                  <a:pt x="931197" y="695231"/>
                  <a:pt x="945196" y="695231"/>
                </a:cubicBezTo>
                <a:cubicBezTo>
                  <a:pt x="955728" y="695231"/>
                  <a:pt x="964295" y="698031"/>
                  <a:pt x="970894" y="703631"/>
                </a:cubicBezTo>
                <a:cubicBezTo>
                  <a:pt x="977494" y="709230"/>
                  <a:pt x="981727" y="717563"/>
                  <a:pt x="983593" y="728629"/>
                </a:cubicBezTo>
                <a:lnTo>
                  <a:pt x="1038990" y="718630"/>
                </a:lnTo>
                <a:cubicBezTo>
                  <a:pt x="1032324" y="695831"/>
                  <a:pt x="1021358" y="678866"/>
                  <a:pt x="1006092" y="667733"/>
                </a:cubicBezTo>
                <a:cubicBezTo>
                  <a:pt x="990826" y="656600"/>
                  <a:pt x="970261" y="651034"/>
                  <a:pt x="944396" y="651034"/>
                </a:cubicBezTo>
                <a:close/>
                <a:moveTo>
                  <a:pt x="727944" y="651034"/>
                </a:moveTo>
                <a:cubicBezTo>
                  <a:pt x="699812" y="651034"/>
                  <a:pt x="676480" y="663033"/>
                  <a:pt x="657948" y="687032"/>
                </a:cubicBezTo>
                <a:lnTo>
                  <a:pt x="657948" y="655834"/>
                </a:lnTo>
                <a:lnTo>
                  <a:pt x="605751" y="655834"/>
                </a:lnTo>
                <a:lnTo>
                  <a:pt x="605751" y="868221"/>
                </a:lnTo>
                <a:lnTo>
                  <a:pt x="661948" y="868221"/>
                </a:lnTo>
                <a:lnTo>
                  <a:pt x="661948" y="772027"/>
                </a:lnTo>
                <a:cubicBezTo>
                  <a:pt x="661948" y="748295"/>
                  <a:pt x="663381" y="732029"/>
                  <a:pt x="666248" y="723229"/>
                </a:cubicBezTo>
                <a:cubicBezTo>
                  <a:pt x="669114" y="714430"/>
                  <a:pt x="674414" y="707364"/>
                  <a:pt x="682147" y="702031"/>
                </a:cubicBezTo>
                <a:cubicBezTo>
                  <a:pt x="689880" y="696698"/>
                  <a:pt x="698612" y="694031"/>
                  <a:pt x="708345" y="694031"/>
                </a:cubicBezTo>
                <a:cubicBezTo>
                  <a:pt x="715945" y="694031"/>
                  <a:pt x="722444" y="695898"/>
                  <a:pt x="727844" y="699631"/>
                </a:cubicBezTo>
                <a:cubicBezTo>
                  <a:pt x="733244" y="703364"/>
                  <a:pt x="737143" y="708597"/>
                  <a:pt x="739543" y="715330"/>
                </a:cubicBezTo>
                <a:cubicBezTo>
                  <a:pt x="741943" y="722063"/>
                  <a:pt x="743143" y="736895"/>
                  <a:pt x="743143" y="759827"/>
                </a:cubicBezTo>
                <a:lnTo>
                  <a:pt x="743143" y="868221"/>
                </a:lnTo>
                <a:lnTo>
                  <a:pt x="799340" y="868221"/>
                </a:lnTo>
                <a:lnTo>
                  <a:pt x="799340" y="736229"/>
                </a:lnTo>
                <a:cubicBezTo>
                  <a:pt x="799340" y="719830"/>
                  <a:pt x="798306" y="707230"/>
                  <a:pt x="796240" y="698431"/>
                </a:cubicBezTo>
                <a:cubicBezTo>
                  <a:pt x="794173" y="689632"/>
                  <a:pt x="790507" y="681765"/>
                  <a:pt x="785240" y="674832"/>
                </a:cubicBezTo>
                <a:cubicBezTo>
                  <a:pt x="779974" y="667900"/>
                  <a:pt x="772208" y="662200"/>
                  <a:pt x="761942" y="657733"/>
                </a:cubicBezTo>
                <a:cubicBezTo>
                  <a:pt x="751676" y="653267"/>
                  <a:pt x="740343" y="651034"/>
                  <a:pt x="727944" y="651034"/>
                </a:cubicBezTo>
                <a:close/>
                <a:moveTo>
                  <a:pt x="246201" y="577438"/>
                </a:moveTo>
                <a:lnTo>
                  <a:pt x="246201" y="868221"/>
                </a:lnTo>
                <a:lnTo>
                  <a:pt x="452589" y="868221"/>
                </a:lnTo>
                <a:lnTo>
                  <a:pt x="452589" y="818824"/>
                </a:lnTo>
                <a:lnTo>
                  <a:pt x="305398" y="818824"/>
                </a:lnTo>
                <a:lnTo>
                  <a:pt x="305398" y="577438"/>
                </a:lnTo>
                <a:close/>
                <a:moveTo>
                  <a:pt x="491851" y="575039"/>
                </a:moveTo>
                <a:lnTo>
                  <a:pt x="491851" y="627035"/>
                </a:lnTo>
                <a:lnTo>
                  <a:pt x="548048" y="627035"/>
                </a:lnTo>
                <a:lnTo>
                  <a:pt x="548048" y="575039"/>
                </a:lnTo>
                <a:close/>
                <a:moveTo>
                  <a:pt x="743206" y="0"/>
                </a:moveTo>
                <a:cubicBezTo>
                  <a:pt x="1153667" y="0"/>
                  <a:pt x="1486412" y="318443"/>
                  <a:pt x="1486412" y="711263"/>
                </a:cubicBezTo>
                <a:cubicBezTo>
                  <a:pt x="1486412" y="1104083"/>
                  <a:pt x="1153667" y="1422526"/>
                  <a:pt x="743206" y="1422526"/>
                </a:cubicBezTo>
                <a:cubicBezTo>
                  <a:pt x="332745" y="1422526"/>
                  <a:pt x="0" y="1104083"/>
                  <a:pt x="0" y="711263"/>
                </a:cubicBezTo>
                <a:cubicBezTo>
                  <a:pt x="0" y="318443"/>
                  <a:pt x="332745" y="0"/>
                  <a:pt x="743206" y="0"/>
                </a:cubicBezTo>
                <a:close/>
              </a:path>
            </a:pathLst>
          </a:custGeom>
          <a:ln w="190500" cap="rnd">
            <a:noFill/>
            <a:prstDash val="solid"/>
          </a:ln>
          <a:effectLst>
            <a:outerShdw blurRad="127000" sx="1000" sy="1000" algn="bl" rotWithShape="0">
              <a:srgbClr val="000000"/>
            </a:outerShdw>
          </a:effectLst>
        </p:spPr>
      </p:pic>
      <p:pic>
        <p:nvPicPr>
          <p:cNvPr id="26" name="Picture 25">
            <a:extLst>
              <a:ext uri="{FF2B5EF4-FFF2-40B4-BE49-F238E27FC236}">
                <a16:creationId xmlns:a16="http://schemas.microsoft.com/office/drawing/2014/main" id="{68B85DEB-FD88-30A5-7F87-511E427B2611}"/>
              </a:ext>
            </a:extLst>
          </p:cNvPr>
          <p:cNvPicPr>
            <a:picLocks noChangeAspect="1"/>
          </p:cNvPicPr>
          <p:nvPr/>
        </p:nvPicPr>
        <p:blipFill>
          <a:blip r:embed="rId7" cstate="email">
            <a:alphaModFix/>
            <a:duotone>
              <a:schemeClr val="bg2">
                <a:shade val="45000"/>
                <a:satMod val="135000"/>
              </a:schemeClr>
              <a:prstClr val="white"/>
            </a:duotone>
            <a:extLst>
              <a:ext uri="{28A0092B-C50C-407E-A947-70E740481C1C}">
                <a14:useLocalDpi xmlns:a14="http://schemas.microsoft.com/office/drawing/2010/main"/>
              </a:ext>
              <a:ext uri="{837473B0-CC2E-450A-ABE3-18F120FF3D39}">
                <a1611:picAttrSrcUrl xmlns:a1611="http://schemas.microsoft.com/office/drawing/2016/11/main" r:id="rId8"/>
              </a:ext>
            </a:extLst>
          </a:blip>
          <a:srcRect/>
          <a:stretch/>
        </p:blipFill>
        <p:spPr>
          <a:xfrm>
            <a:off x="141113" y="3508358"/>
            <a:ext cx="1060374" cy="1020313"/>
          </a:xfrm>
          <a:custGeom>
            <a:avLst/>
            <a:gdLst/>
            <a:ahLst/>
            <a:cxnLst/>
            <a:rect l="l" t="t" r="r" b="b"/>
            <a:pathLst>
              <a:path w="1475716" h="1419962">
                <a:moveTo>
                  <a:pt x="1041060" y="576731"/>
                </a:moveTo>
                <a:lnTo>
                  <a:pt x="1041060" y="869913"/>
                </a:lnTo>
                <a:lnTo>
                  <a:pt x="1264047" y="869913"/>
                </a:lnTo>
                <a:lnTo>
                  <a:pt x="1264047" y="820516"/>
                </a:lnTo>
                <a:lnTo>
                  <a:pt x="1100257" y="820516"/>
                </a:lnTo>
                <a:lnTo>
                  <a:pt x="1100257" y="740721"/>
                </a:lnTo>
                <a:lnTo>
                  <a:pt x="1247448" y="740721"/>
                </a:lnTo>
                <a:lnTo>
                  <a:pt x="1247448" y="691324"/>
                </a:lnTo>
                <a:lnTo>
                  <a:pt x="1100257" y="691324"/>
                </a:lnTo>
                <a:lnTo>
                  <a:pt x="1100257" y="626328"/>
                </a:lnTo>
                <a:lnTo>
                  <a:pt x="1258447" y="626328"/>
                </a:lnTo>
                <a:lnTo>
                  <a:pt x="1258447" y="576731"/>
                </a:lnTo>
                <a:close/>
                <a:moveTo>
                  <a:pt x="764835" y="576731"/>
                </a:moveTo>
                <a:lnTo>
                  <a:pt x="764835" y="869913"/>
                </a:lnTo>
                <a:lnTo>
                  <a:pt x="987822" y="869913"/>
                </a:lnTo>
                <a:lnTo>
                  <a:pt x="987822" y="820516"/>
                </a:lnTo>
                <a:lnTo>
                  <a:pt x="824032" y="820516"/>
                </a:lnTo>
                <a:lnTo>
                  <a:pt x="824032" y="740721"/>
                </a:lnTo>
                <a:lnTo>
                  <a:pt x="971223" y="740721"/>
                </a:lnTo>
                <a:lnTo>
                  <a:pt x="971223" y="691324"/>
                </a:lnTo>
                <a:lnTo>
                  <a:pt x="824032" y="691324"/>
                </a:lnTo>
                <a:lnTo>
                  <a:pt x="824032" y="626328"/>
                </a:lnTo>
                <a:lnTo>
                  <a:pt x="982222" y="626328"/>
                </a:lnTo>
                <a:lnTo>
                  <a:pt x="982222" y="576731"/>
                </a:lnTo>
                <a:close/>
                <a:moveTo>
                  <a:pt x="470160" y="576731"/>
                </a:moveTo>
                <a:lnTo>
                  <a:pt x="470160" y="869913"/>
                </a:lnTo>
                <a:lnTo>
                  <a:pt x="525157" y="869913"/>
                </a:lnTo>
                <a:lnTo>
                  <a:pt x="525157" y="678725"/>
                </a:lnTo>
                <a:lnTo>
                  <a:pt x="643350" y="869913"/>
                </a:lnTo>
                <a:lnTo>
                  <a:pt x="702746" y="869913"/>
                </a:lnTo>
                <a:lnTo>
                  <a:pt x="702746" y="576731"/>
                </a:lnTo>
                <a:lnTo>
                  <a:pt x="647749" y="576731"/>
                </a:lnTo>
                <a:lnTo>
                  <a:pt x="647749" y="772519"/>
                </a:lnTo>
                <a:lnTo>
                  <a:pt x="527757" y="576731"/>
                </a:lnTo>
                <a:close/>
                <a:moveTo>
                  <a:pt x="295929" y="571731"/>
                </a:moveTo>
                <a:cubicBezTo>
                  <a:pt x="273397" y="571731"/>
                  <a:pt x="254165" y="575131"/>
                  <a:pt x="238233" y="581931"/>
                </a:cubicBezTo>
                <a:cubicBezTo>
                  <a:pt x="222300" y="588730"/>
                  <a:pt x="210101" y="598630"/>
                  <a:pt x="201635" y="611629"/>
                </a:cubicBezTo>
                <a:cubicBezTo>
                  <a:pt x="193169" y="624628"/>
                  <a:pt x="188935" y="638594"/>
                  <a:pt x="188935" y="653526"/>
                </a:cubicBezTo>
                <a:cubicBezTo>
                  <a:pt x="188935" y="676725"/>
                  <a:pt x="197935" y="696391"/>
                  <a:pt x="215934" y="712523"/>
                </a:cubicBezTo>
                <a:cubicBezTo>
                  <a:pt x="228733" y="723989"/>
                  <a:pt x="250998" y="733655"/>
                  <a:pt x="282730" y="741521"/>
                </a:cubicBezTo>
                <a:cubicBezTo>
                  <a:pt x="307395" y="747654"/>
                  <a:pt x="323194" y="751920"/>
                  <a:pt x="330127" y="754320"/>
                </a:cubicBezTo>
                <a:cubicBezTo>
                  <a:pt x="340260" y="757920"/>
                  <a:pt x="347359" y="762153"/>
                  <a:pt x="351426" y="767020"/>
                </a:cubicBezTo>
                <a:cubicBezTo>
                  <a:pt x="355492" y="771886"/>
                  <a:pt x="357525" y="777786"/>
                  <a:pt x="357525" y="784718"/>
                </a:cubicBezTo>
                <a:cubicBezTo>
                  <a:pt x="357525" y="795518"/>
                  <a:pt x="352692" y="804951"/>
                  <a:pt x="343026" y="813017"/>
                </a:cubicBezTo>
                <a:cubicBezTo>
                  <a:pt x="333360" y="821083"/>
                  <a:pt x="318994" y="825116"/>
                  <a:pt x="299929" y="825116"/>
                </a:cubicBezTo>
                <a:cubicBezTo>
                  <a:pt x="281930" y="825116"/>
                  <a:pt x="267631" y="820583"/>
                  <a:pt x="257031" y="811517"/>
                </a:cubicBezTo>
                <a:cubicBezTo>
                  <a:pt x="246432" y="802451"/>
                  <a:pt x="239399" y="788252"/>
                  <a:pt x="235933" y="768919"/>
                </a:cubicBezTo>
                <a:lnTo>
                  <a:pt x="178336" y="774519"/>
                </a:lnTo>
                <a:cubicBezTo>
                  <a:pt x="182203" y="807317"/>
                  <a:pt x="194069" y="832282"/>
                  <a:pt x="213934" y="849414"/>
                </a:cubicBezTo>
                <a:cubicBezTo>
                  <a:pt x="233799" y="866547"/>
                  <a:pt x="262264" y="875113"/>
                  <a:pt x="299329" y="875113"/>
                </a:cubicBezTo>
                <a:cubicBezTo>
                  <a:pt x="324794" y="875113"/>
                  <a:pt x="346059" y="871546"/>
                  <a:pt x="363125" y="864414"/>
                </a:cubicBezTo>
                <a:cubicBezTo>
                  <a:pt x="380190" y="857281"/>
                  <a:pt x="393390" y="846381"/>
                  <a:pt x="402722" y="831716"/>
                </a:cubicBezTo>
                <a:cubicBezTo>
                  <a:pt x="412055" y="817050"/>
                  <a:pt x="416722" y="801317"/>
                  <a:pt x="416722" y="784518"/>
                </a:cubicBezTo>
                <a:cubicBezTo>
                  <a:pt x="416722" y="765986"/>
                  <a:pt x="412822" y="750421"/>
                  <a:pt x="405022" y="737821"/>
                </a:cubicBezTo>
                <a:cubicBezTo>
                  <a:pt x="397223" y="725222"/>
                  <a:pt x="386423" y="715289"/>
                  <a:pt x="372624" y="708023"/>
                </a:cubicBezTo>
                <a:cubicBezTo>
                  <a:pt x="358825" y="700757"/>
                  <a:pt x="337526" y="693724"/>
                  <a:pt x="308728" y="686924"/>
                </a:cubicBezTo>
                <a:cubicBezTo>
                  <a:pt x="279930" y="680125"/>
                  <a:pt x="261798" y="673592"/>
                  <a:pt x="254332" y="667326"/>
                </a:cubicBezTo>
                <a:cubicBezTo>
                  <a:pt x="248465" y="662393"/>
                  <a:pt x="245532" y="656460"/>
                  <a:pt x="245532" y="649527"/>
                </a:cubicBezTo>
                <a:cubicBezTo>
                  <a:pt x="245532" y="641927"/>
                  <a:pt x="248665" y="635861"/>
                  <a:pt x="254931" y="631328"/>
                </a:cubicBezTo>
                <a:cubicBezTo>
                  <a:pt x="264664" y="624262"/>
                  <a:pt x="278130" y="620728"/>
                  <a:pt x="295329" y="620728"/>
                </a:cubicBezTo>
                <a:cubicBezTo>
                  <a:pt x="311995" y="620728"/>
                  <a:pt x="324494" y="624028"/>
                  <a:pt x="332827" y="630628"/>
                </a:cubicBezTo>
                <a:cubicBezTo>
                  <a:pt x="341160" y="637227"/>
                  <a:pt x="346593" y="648060"/>
                  <a:pt x="349126" y="663126"/>
                </a:cubicBezTo>
                <a:lnTo>
                  <a:pt x="408322" y="660526"/>
                </a:lnTo>
                <a:cubicBezTo>
                  <a:pt x="407389" y="633594"/>
                  <a:pt x="397623" y="612062"/>
                  <a:pt x="379024" y="595930"/>
                </a:cubicBezTo>
                <a:cubicBezTo>
                  <a:pt x="360425" y="579798"/>
                  <a:pt x="332727" y="571731"/>
                  <a:pt x="295929" y="571731"/>
                </a:cubicBezTo>
                <a:close/>
                <a:moveTo>
                  <a:pt x="737858" y="0"/>
                </a:moveTo>
                <a:cubicBezTo>
                  <a:pt x="1145366" y="0"/>
                  <a:pt x="1475716" y="317869"/>
                  <a:pt x="1475716" y="709981"/>
                </a:cubicBezTo>
                <a:cubicBezTo>
                  <a:pt x="1475716" y="1102093"/>
                  <a:pt x="1145366" y="1419962"/>
                  <a:pt x="737858" y="1419962"/>
                </a:cubicBezTo>
                <a:cubicBezTo>
                  <a:pt x="330350" y="1419962"/>
                  <a:pt x="0" y="1102093"/>
                  <a:pt x="0" y="709981"/>
                </a:cubicBezTo>
                <a:cubicBezTo>
                  <a:pt x="0" y="317869"/>
                  <a:pt x="330350" y="0"/>
                  <a:pt x="737858" y="0"/>
                </a:cubicBezTo>
                <a:close/>
              </a:path>
            </a:pathLst>
          </a:custGeom>
        </p:spPr>
      </p:pic>
      <p:pic>
        <p:nvPicPr>
          <p:cNvPr id="27" name="Picture 26">
            <a:extLst>
              <a:ext uri="{FF2B5EF4-FFF2-40B4-BE49-F238E27FC236}">
                <a16:creationId xmlns:a16="http://schemas.microsoft.com/office/drawing/2014/main" id="{A6AD3AA2-A405-46B9-931C-A490BF5D0B46}"/>
              </a:ext>
            </a:extLst>
          </p:cNvPr>
          <p:cNvPicPr>
            <a:picLocks noChangeAspect="1"/>
          </p:cNvPicPr>
          <p:nvPr/>
        </p:nvPicPr>
        <p:blipFill>
          <a:blip r:embed="rId13" cstate="email">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a:xfrm>
            <a:off x="141113" y="176449"/>
            <a:ext cx="1096368" cy="1048554"/>
          </a:xfrm>
          <a:custGeom>
            <a:avLst/>
            <a:gdLst/>
            <a:ahLst/>
            <a:cxnLst/>
            <a:rect l="l" t="t" r="r" b="b"/>
            <a:pathLst>
              <a:path w="1525808" h="1459266">
                <a:moveTo>
                  <a:pt x="677955" y="762168"/>
                </a:moveTo>
                <a:lnTo>
                  <a:pt x="735152" y="832763"/>
                </a:lnTo>
                <a:cubicBezTo>
                  <a:pt x="725552" y="840763"/>
                  <a:pt x="716686" y="846496"/>
                  <a:pt x="708553" y="849962"/>
                </a:cubicBezTo>
                <a:cubicBezTo>
                  <a:pt x="700420" y="853429"/>
                  <a:pt x="691954" y="855162"/>
                  <a:pt x="683155" y="855162"/>
                </a:cubicBezTo>
                <a:cubicBezTo>
                  <a:pt x="669822" y="855162"/>
                  <a:pt x="659190" y="851329"/>
                  <a:pt x="651257" y="843663"/>
                </a:cubicBezTo>
                <a:cubicBezTo>
                  <a:pt x="643324" y="835997"/>
                  <a:pt x="639357" y="826097"/>
                  <a:pt x="639357" y="813965"/>
                </a:cubicBezTo>
                <a:cubicBezTo>
                  <a:pt x="639357" y="804365"/>
                  <a:pt x="642557" y="794966"/>
                  <a:pt x="648957" y="785766"/>
                </a:cubicBezTo>
                <a:cubicBezTo>
                  <a:pt x="655356" y="776567"/>
                  <a:pt x="665023" y="768701"/>
                  <a:pt x="677955" y="762168"/>
                </a:cubicBezTo>
                <a:close/>
                <a:moveTo>
                  <a:pt x="701954" y="637775"/>
                </a:moveTo>
                <a:cubicBezTo>
                  <a:pt x="711153" y="637775"/>
                  <a:pt x="718453" y="640309"/>
                  <a:pt x="723852" y="645375"/>
                </a:cubicBezTo>
                <a:cubicBezTo>
                  <a:pt x="729252" y="650441"/>
                  <a:pt x="731952" y="656574"/>
                  <a:pt x="731952" y="663774"/>
                </a:cubicBezTo>
                <a:cubicBezTo>
                  <a:pt x="731952" y="672307"/>
                  <a:pt x="726352" y="680906"/>
                  <a:pt x="715153" y="689572"/>
                </a:cubicBezTo>
                <a:lnTo>
                  <a:pt x="699954" y="701171"/>
                </a:lnTo>
                <a:lnTo>
                  <a:pt x="686155" y="685172"/>
                </a:lnTo>
                <a:cubicBezTo>
                  <a:pt x="677622" y="675306"/>
                  <a:pt x="673355" y="666907"/>
                  <a:pt x="673355" y="659974"/>
                </a:cubicBezTo>
                <a:cubicBezTo>
                  <a:pt x="673355" y="654108"/>
                  <a:pt x="675889" y="648941"/>
                  <a:pt x="680955" y="644475"/>
                </a:cubicBezTo>
                <a:cubicBezTo>
                  <a:pt x="686021" y="640009"/>
                  <a:pt x="693021" y="637775"/>
                  <a:pt x="701954" y="637775"/>
                </a:cubicBezTo>
                <a:close/>
                <a:moveTo>
                  <a:pt x="860437" y="603177"/>
                </a:moveTo>
                <a:lnTo>
                  <a:pt x="930433" y="896360"/>
                </a:lnTo>
                <a:lnTo>
                  <a:pt x="994629" y="896360"/>
                </a:lnTo>
                <a:lnTo>
                  <a:pt x="1052825" y="677173"/>
                </a:lnTo>
                <a:lnTo>
                  <a:pt x="1111222" y="896360"/>
                </a:lnTo>
                <a:lnTo>
                  <a:pt x="1174018" y="896360"/>
                </a:lnTo>
                <a:lnTo>
                  <a:pt x="1245214" y="603177"/>
                </a:lnTo>
                <a:lnTo>
                  <a:pt x="1185617" y="603177"/>
                </a:lnTo>
                <a:lnTo>
                  <a:pt x="1140620" y="807965"/>
                </a:lnTo>
                <a:lnTo>
                  <a:pt x="1089223" y="603177"/>
                </a:lnTo>
                <a:lnTo>
                  <a:pt x="1018827" y="603177"/>
                </a:lnTo>
                <a:lnTo>
                  <a:pt x="965231" y="804565"/>
                </a:lnTo>
                <a:lnTo>
                  <a:pt x="921033" y="603177"/>
                </a:lnTo>
                <a:close/>
                <a:moveTo>
                  <a:pt x="298885" y="603177"/>
                </a:moveTo>
                <a:lnTo>
                  <a:pt x="298885" y="896360"/>
                </a:lnTo>
                <a:lnTo>
                  <a:pt x="353882" y="896360"/>
                </a:lnTo>
                <a:lnTo>
                  <a:pt x="353882" y="705171"/>
                </a:lnTo>
                <a:lnTo>
                  <a:pt x="472075" y="896360"/>
                </a:lnTo>
                <a:lnTo>
                  <a:pt x="531471" y="896360"/>
                </a:lnTo>
                <a:lnTo>
                  <a:pt x="531471" y="603177"/>
                </a:lnTo>
                <a:lnTo>
                  <a:pt x="476474" y="603177"/>
                </a:lnTo>
                <a:lnTo>
                  <a:pt x="476474" y="798965"/>
                </a:lnTo>
                <a:lnTo>
                  <a:pt x="356482" y="603177"/>
                </a:lnTo>
                <a:close/>
                <a:moveTo>
                  <a:pt x="700554" y="598178"/>
                </a:moveTo>
                <a:cubicBezTo>
                  <a:pt x="674289" y="598178"/>
                  <a:pt x="654056" y="604344"/>
                  <a:pt x="639857" y="616677"/>
                </a:cubicBezTo>
                <a:cubicBezTo>
                  <a:pt x="625658" y="629009"/>
                  <a:pt x="618559" y="644042"/>
                  <a:pt x="618559" y="661774"/>
                </a:cubicBezTo>
                <a:cubicBezTo>
                  <a:pt x="618559" y="671373"/>
                  <a:pt x="621092" y="681539"/>
                  <a:pt x="626158" y="692272"/>
                </a:cubicBezTo>
                <a:cubicBezTo>
                  <a:pt x="631225" y="703005"/>
                  <a:pt x="638757" y="714304"/>
                  <a:pt x="648757" y="726170"/>
                </a:cubicBezTo>
                <a:cubicBezTo>
                  <a:pt x="626492" y="737236"/>
                  <a:pt x="609759" y="750268"/>
                  <a:pt x="598560" y="765268"/>
                </a:cubicBezTo>
                <a:cubicBezTo>
                  <a:pt x="587361" y="780267"/>
                  <a:pt x="581761" y="797166"/>
                  <a:pt x="581761" y="815964"/>
                </a:cubicBezTo>
                <a:cubicBezTo>
                  <a:pt x="581761" y="836630"/>
                  <a:pt x="588894" y="854895"/>
                  <a:pt x="603160" y="870761"/>
                </a:cubicBezTo>
                <a:cubicBezTo>
                  <a:pt x="621559" y="891293"/>
                  <a:pt x="649023" y="901559"/>
                  <a:pt x="685555" y="901559"/>
                </a:cubicBezTo>
                <a:cubicBezTo>
                  <a:pt x="703953" y="901559"/>
                  <a:pt x="719819" y="899026"/>
                  <a:pt x="733152" y="893960"/>
                </a:cubicBezTo>
                <a:cubicBezTo>
                  <a:pt x="746484" y="888893"/>
                  <a:pt x="759083" y="881027"/>
                  <a:pt x="770949" y="870361"/>
                </a:cubicBezTo>
                <a:cubicBezTo>
                  <a:pt x="786282" y="884627"/>
                  <a:pt x="802281" y="895826"/>
                  <a:pt x="818946" y="903959"/>
                </a:cubicBezTo>
                <a:lnTo>
                  <a:pt x="852944" y="860562"/>
                </a:lnTo>
                <a:cubicBezTo>
                  <a:pt x="848278" y="858295"/>
                  <a:pt x="840978" y="853662"/>
                  <a:pt x="831046" y="846663"/>
                </a:cubicBezTo>
                <a:cubicBezTo>
                  <a:pt x="821113" y="839663"/>
                  <a:pt x="813013" y="833230"/>
                  <a:pt x="806747" y="827364"/>
                </a:cubicBezTo>
                <a:cubicBezTo>
                  <a:pt x="811014" y="821764"/>
                  <a:pt x="815013" y="814798"/>
                  <a:pt x="818746" y="806465"/>
                </a:cubicBezTo>
                <a:cubicBezTo>
                  <a:pt x="822479" y="798132"/>
                  <a:pt x="826879" y="784966"/>
                  <a:pt x="831946" y="766967"/>
                </a:cubicBezTo>
                <a:lnTo>
                  <a:pt x="781149" y="755368"/>
                </a:lnTo>
                <a:cubicBezTo>
                  <a:pt x="777682" y="769101"/>
                  <a:pt x="773549" y="780233"/>
                  <a:pt x="768749" y="788766"/>
                </a:cubicBezTo>
                <a:lnTo>
                  <a:pt x="727952" y="734969"/>
                </a:lnTo>
                <a:cubicBezTo>
                  <a:pt x="749417" y="721504"/>
                  <a:pt x="763683" y="709438"/>
                  <a:pt x="770749" y="698772"/>
                </a:cubicBezTo>
                <a:cubicBezTo>
                  <a:pt x="777816" y="688106"/>
                  <a:pt x="781349" y="676840"/>
                  <a:pt x="781349" y="664974"/>
                </a:cubicBezTo>
                <a:cubicBezTo>
                  <a:pt x="781349" y="646308"/>
                  <a:pt x="774216" y="630509"/>
                  <a:pt x="759950" y="617577"/>
                </a:cubicBezTo>
                <a:cubicBezTo>
                  <a:pt x="745684" y="604644"/>
                  <a:pt x="725885" y="598178"/>
                  <a:pt x="700554" y="598178"/>
                </a:cubicBezTo>
                <a:close/>
                <a:moveTo>
                  <a:pt x="762904" y="0"/>
                </a:moveTo>
                <a:cubicBezTo>
                  <a:pt x="1184244" y="0"/>
                  <a:pt x="1525808" y="326668"/>
                  <a:pt x="1525808" y="729633"/>
                </a:cubicBezTo>
                <a:cubicBezTo>
                  <a:pt x="1525808" y="1132598"/>
                  <a:pt x="1184244" y="1459266"/>
                  <a:pt x="762904" y="1459266"/>
                </a:cubicBezTo>
                <a:cubicBezTo>
                  <a:pt x="341564" y="1459266"/>
                  <a:pt x="0" y="1132598"/>
                  <a:pt x="0" y="729633"/>
                </a:cubicBezTo>
                <a:cubicBezTo>
                  <a:pt x="0" y="326668"/>
                  <a:pt x="341564" y="0"/>
                  <a:pt x="762904" y="0"/>
                </a:cubicBezTo>
                <a:close/>
              </a:path>
            </a:pathLst>
          </a:custGeom>
          <a:ln w="190500" cap="rnd">
            <a:noFill/>
            <a:prstDash val="solid"/>
          </a:ln>
          <a:effectLst>
            <a:outerShdw sx="1000" sy="1000" algn="bl" rotWithShape="0">
              <a:srgbClr val="000000"/>
            </a:outerShdw>
          </a:effectLst>
        </p:spPr>
      </p:pic>
      <p:pic>
        <p:nvPicPr>
          <p:cNvPr id="28" name="Picture 27" descr="Visit Broadstairs - quintessential seaside town on the Kent coast - Visit  Thanet">
            <a:extLst>
              <a:ext uri="{FF2B5EF4-FFF2-40B4-BE49-F238E27FC236}">
                <a16:creationId xmlns:a16="http://schemas.microsoft.com/office/drawing/2014/main" id="{F192814A-F869-651B-76A2-5C6BF5D7857D}"/>
              </a:ext>
            </a:extLst>
          </p:cNvPr>
          <p:cNvPicPr>
            <a:picLocks noChangeAspect="1" noChangeArrowheads="1"/>
          </p:cNvPicPr>
          <p:nvPr/>
        </p:nvPicPr>
        <p:blipFill>
          <a:blip r:embed="rId9" cstate="email">
            <a:duotone>
              <a:schemeClr val="bg2">
                <a:shade val="45000"/>
                <a:satMod val="135000"/>
              </a:schemeClr>
              <a:prstClr val="white"/>
            </a:duotone>
            <a:extLst>
              <a:ext uri="{28A0092B-C50C-407E-A947-70E740481C1C}">
                <a14:useLocalDpi xmlns:a14="http://schemas.microsoft.com/office/drawing/2010/main"/>
              </a:ext>
            </a:extLst>
          </a:blip>
          <a:srcRect/>
          <a:stretch/>
        </p:blipFill>
        <p:spPr bwMode="auto">
          <a:xfrm>
            <a:off x="141113" y="5749211"/>
            <a:ext cx="1069721" cy="996064"/>
          </a:xfrm>
          <a:custGeom>
            <a:avLst/>
            <a:gdLst/>
            <a:ahLst/>
            <a:cxnLst/>
            <a:rect l="l" t="t" r="r" b="b"/>
            <a:pathLst>
              <a:path w="1488724" h="1386216">
                <a:moveTo>
                  <a:pt x="693640" y="714168"/>
                </a:moveTo>
                <a:lnTo>
                  <a:pt x="750836" y="784763"/>
                </a:lnTo>
                <a:cubicBezTo>
                  <a:pt x="741237" y="792763"/>
                  <a:pt x="732371" y="798496"/>
                  <a:pt x="724238" y="801962"/>
                </a:cubicBezTo>
                <a:cubicBezTo>
                  <a:pt x="716105" y="805429"/>
                  <a:pt x="707639" y="807162"/>
                  <a:pt x="698839" y="807162"/>
                </a:cubicBezTo>
                <a:cubicBezTo>
                  <a:pt x="685507" y="807162"/>
                  <a:pt x="674874" y="803329"/>
                  <a:pt x="666941" y="795663"/>
                </a:cubicBezTo>
                <a:cubicBezTo>
                  <a:pt x="659008" y="787997"/>
                  <a:pt x="655042" y="778097"/>
                  <a:pt x="655042" y="765964"/>
                </a:cubicBezTo>
                <a:cubicBezTo>
                  <a:pt x="655042" y="756365"/>
                  <a:pt x="658242" y="746966"/>
                  <a:pt x="664641" y="737766"/>
                </a:cubicBezTo>
                <a:cubicBezTo>
                  <a:pt x="671041" y="728567"/>
                  <a:pt x="680707" y="720701"/>
                  <a:pt x="693640" y="714168"/>
                </a:cubicBezTo>
                <a:close/>
                <a:moveTo>
                  <a:pt x="717638" y="589775"/>
                </a:moveTo>
                <a:cubicBezTo>
                  <a:pt x="726838" y="589775"/>
                  <a:pt x="734137" y="592308"/>
                  <a:pt x="739537" y="597375"/>
                </a:cubicBezTo>
                <a:cubicBezTo>
                  <a:pt x="744936" y="602441"/>
                  <a:pt x="747636" y="608574"/>
                  <a:pt x="747636" y="615774"/>
                </a:cubicBezTo>
                <a:cubicBezTo>
                  <a:pt x="747636" y="624307"/>
                  <a:pt x="742037" y="632906"/>
                  <a:pt x="730837" y="641572"/>
                </a:cubicBezTo>
                <a:lnTo>
                  <a:pt x="715638" y="653171"/>
                </a:lnTo>
                <a:lnTo>
                  <a:pt x="701839" y="637172"/>
                </a:lnTo>
                <a:cubicBezTo>
                  <a:pt x="693306" y="627306"/>
                  <a:pt x="689040" y="618907"/>
                  <a:pt x="689040" y="611974"/>
                </a:cubicBezTo>
                <a:cubicBezTo>
                  <a:pt x="689040" y="606108"/>
                  <a:pt x="691573" y="600941"/>
                  <a:pt x="696639" y="596475"/>
                </a:cubicBezTo>
                <a:cubicBezTo>
                  <a:pt x="701706" y="592008"/>
                  <a:pt x="708705" y="589775"/>
                  <a:pt x="717638" y="589775"/>
                </a:cubicBezTo>
                <a:close/>
                <a:moveTo>
                  <a:pt x="894195" y="555177"/>
                </a:moveTo>
                <a:lnTo>
                  <a:pt x="894195" y="848359"/>
                </a:lnTo>
                <a:lnTo>
                  <a:pt x="949191" y="848359"/>
                </a:lnTo>
                <a:lnTo>
                  <a:pt x="949191" y="617574"/>
                </a:lnTo>
                <a:lnTo>
                  <a:pt x="1007188" y="848359"/>
                </a:lnTo>
                <a:lnTo>
                  <a:pt x="1064184" y="848359"/>
                </a:lnTo>
                <a:lnTo>
                  <a:pt x="1122381" y="617574"/>
                </a:lnTo>
                <a:lnTo>
                  <a:pt x="1122381" y="848359"/>
                </a:lnTo>
                <a:lnTo>
                  <a:pt x="1177377" y="848359"/>
                </a:lnTo>
                <a:lnTo>
                  <a:pt x="1177377" y="555177"/>
                </a:lnTo>
                <a:lnTo>
                  <a:pt x="1088583" y="555177"/>
                </a:lnTo>
                <a:lnTo>
                  <a:pt x="1035986" y="755165"/>
                </a:lnTo>
                <a:lnTo>
                  <a:pt x="982789" y="555177"/>
                </a:lnTo>
                <a:close/>
                <a:moveTo>
                  <a:pt x="324295" y="555177"/>
                </a:moveTo>
                <a:lnTo>
                  <a:pt x="324295" y="848359"/>
                </a:lnTo>
                <a:lnTo>
                  <a:pt x="383491" y="848359"/>
                </a:lnTo>
                <a:lnTo>
                  <a:pt x="383491" y="759765"/>
                </a:lnTo>
                <a:lnTo>
                  <a:pt x="431488" y="710768"/>
                </a:lnTo>
                <a:lnTo>
                  <a:pt x="512083" y="848359"/>
                </a:lnTo>
                <a:lnTo>
                  <a:pt x="588679" y="848359"/>
                </a:lnTo>
                <a:lnTo>
                  <a:pt x="472286" y="669370"/>
                </a:lnTo>
                <a:lnTo>
                  <a:pt x="582679" y="555177"/>
                </a:lnTo>
                <a:lnTo>
                  <a:pt x="503084" y="555177"/>
                </a:lnTo>
                <a:lnTo>
                  <a:pt x="383491" y="685369"/>
                </a:lnTo>
                <a:lnTo>
                  <a:pt x="383491" y="555177"/>
                </a:lnTo>
                <a:close/>
                <a:moveTo>
                  <a:pt x="716238" y="550178"/>
                </a:moveTo>
                <a:cubicBezTo>
                  <a:pt x="689973" y="550178"/>
                  <a:pt x="669741" y="556344"/>
                  <a:pt x="655542" y="568677"/>
                </a:cubicBezTo>
                <a:cubicBezTo>
                  <a:pt x="641343" y="581009"/>
                  <a:pt x="634243" y="596042"/>
                  <a:pt x="634243" y="613774"/>
                </a:cubicBezTo>
                <a:cubicBezTo>
                  <a:pt x="634243" y="623373"/>
                  <a:pt x="636776" y="633539"/>
                  <a:pt x="641843" y="644272"/>
                </a:cubicBezTo>
                <a:cubicBezTo>
                  <a:pt x="646909" y="655005"/>
                  <a:pt x="654442" y="666304"/>
                  <a:pt x="664441" y="678170"/>
                </a:cubicBezTo>
                <a:cubicBezTo>
                  <a:pt x="642176" y="689236"/>
                  <a:pt x="625444" y="702268"/>
                  <a:pt x="614244" y="717268"/>
                </a:cubicBezTo>
                <a:cubicBezTo>
                  <a:pt x="603045" y="732267"/>
                  <a:pt x="597445" y="749166"/>
                  <a:pt x="597445" y="767964"/>
                </a:cubicBezTo>
                <a:cubicBezTo>
                  <a:pt x="597445" y="788630"/>
                  <a:pt x="604578" y="806895"/>
                  <a:pt x="618844" y="822761"/>
                </a:cubicBezTo>
                <a:cubicBezTo>
                  <a:pt x="637243" y="843293"/>
                  <a:pt x="664708" y="853559"/>
                  <a:pt x="701239" y="853559"/>
                </a:cubicBezTo>
                <a:cubicBezTo>
                  <a:pt x="719638" y="853559"/>
                  <a:pt x="735504" y="851026"/>
                  <a:pt x="748836" y="845960"/>
                </a:cubicBezTo>
                <a:cubicBezTo>
                  <a:pt x="762169" y="840893"/>
                  <a:pt x="774768" y="833027"/>
                  <a:pt x="786634" y="822361"/>
                </a:cubicBezTo>
                <a:cubicBezTo>
                  <a:pt x="801966" y="836627"/>
                  <a:pt x="817965" y="847826"/>
                  <a:pt x="834631" y="855959"/>
                </a:cubicBezTo>
                <a:lnTo>
                  <a:pt x="868629" y="812562"/>
                </a:lnTo>
                <a:cubicBezTo>
                  <a:pt x="863962" y="810295"/>
                  <a:pt x="856663" y="805662"/>
                  <a:pt x="846730" y="798663"/>
                </a:cubicBezTo>
                <a:cubicBezTo>
                  <a:pt x="836798" y="791663"/>
                  <a:pt x="828698" y="785230"/>
                  <a:pt x="822432" y="779364"/>
                </a:cubicBezTo>
                <a:cubicBezTo>
                  <a:pt x="826698" y="773764"/>
                  <a:pt x="830698" y="766798"/>
                  <a:pt x="834431" y="758465"/>
                </a:cubicBezTo>
                <a:cubicBezTo>
                  <a:pt x="838164" y="750132"/>
                  <a:pt x="842564" y="736966"/>
                  <a:pt x="847630" y="718967"/>
                </a:cubicBezTo>
                <a:lnTo>
                  <a:pt x="796833" y="707368"/>
                </a:lnTo>
                <a:cubicBezTo>
                  <a:pt x="793367" y="721101"/>
                  <a:pt x="789234" y="732233"/>
                  <a:pt x="784434" y="740766"/>
                </a:cubicBezTo>
                <a:lnTo>
                  <a:pt x="743637" y="686969"/>
                </a:lnTo>
                <a:cubicBezTo>
                  <a:pt x="765102" y="673504"/>
                  <a:pt x="779368" y="661438"/>
                  <a:pt x="786434" y="650772"/>
                </a:cubicBezTo>
                <a:cubicBezTo>
                  <a:pt x="793500" y="640106"/>
                  <a:pt x="797033" y="628840"/>
                  <a:pt x="797033" y="616974"/>
                </a:cubicBezTo>
                <a:cubicBezTo>
                  <a:pt x="797033" y="598308"/>
                  <a:pt x="789900" y="582509"/>
                  <a:pt x="775635" y="569577"/>
                </a:cubicBezTo>
                <a:cubicBezTo>
                  <a:pt x="761369" y="556644"/>
                  <a:pt x="741570" y="550178"/>
                  <a:pt x="716238" y="550178"/>
                </a:cubicBezTo>
                <a:close/>
                <a:moveTo>
                  <a:pt x="744362" y="0"/>
                </a:moveTo>
                <a:cubicBezTo>
                  <a:pt x="1155462" y="0"/>
                  <a:pt x="1488724" y="310315"/>
                  <a:pt x="1488724" y="693108"/>
                </a:cubicBezTo>
                <a:cubicBezTo>
                  <a:pt x="1488724" y="1075901"/>
                  <a:pt x="1155462" y="1386216"/>
                  <a:pt x="744362" y="1386216"/>
                </a:cubicBezTo>
                <a:cubicBezTo>
                  <a:pt x="333262" y="1386216"/>
                  <a:pt x="0" y="1075901"/>
                  <a:pt x="0" y="693108"/>
                </a:cubicBezTo>
                <a:cubicBezTo>
                  <a:pt x="0" y="310315"/>
                  <a:pt x="333262" y="0"/>
                  <a:pt x="744362" y="0"/>
                </a:cubicBezTo>
                <a:close/>
              </a:path>
            </a:pathLst>
          </a:custGeom>
          <a:ln w="190500" cap="rnd">
            <a:noFill/>
            <a:prstDash val="solid"/>
          </a:ln>
          <a:effectLst>
            <a:outerShdw sx="1000" sy="1000" algn="bl" rotWithShape="0">
              <a:srgbClr val="000000"/>
            </a:outerShdw>
          </a:effectLst>
          <a:extLst>
            <a:ext uri="{909E8E84-426E-40DD-AFC4-6F175D3DCCD1}">
              <a14:hiddenFill xmlns:a14="http://schemas.microsoft.com/office/drawing/2010/main">
                <a:solidFill>
                  <a:srgbClr val="FFFFFF"/>
                </a:solidFill>
              </a14:hiddenFill>
            </a:ext>
          </a:extLst>
        </p:spPr>
      </p:pic>
      <p:pic>
        <p:nvPicPr>
          <p:cNvPr id="33" name="Picture 32">
            <a:extLst>
              <a:ext uri="{FF2B5EF4-FFF2-40B4-BE49-F238E27FC236}">
                <a16:creationId xmlns:a16="http://schemas.microsoft.com/office/drawing/2014/main" id="{520E087D-A217-BBB6-829C-CC0ABC73C38A}"/>
              </a:ext>
            </a:extLst>
          </p:cNvPr>
          <p:cNvPicPr>
            <a:picLocks noChangeAspect="1"/>
          </p:cNvPicPr>
          <p:nvPr/>
        </p:nvPicPr>
        <p:blipFill>
          <a:blip r:embed="rId14" cstate="email">
            <a:alphaModFix amt="85000"/>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141113" y="2385742"/>
            <a:ext cx="1077588" cy="1040695"/>
          </a:xfrm>
          <a:custGeom>
            <a:avLst/>
            <a:gdLst/>
            <a:ahLst/>
            <a:cxnLst/>
            <a:rect l="l" t="t" r="r" b="b"/>
            <a:pathLst>
              <a:path w="1475716" h="1425192">
                <a:moveTo>
                  <a:pt x="523390" y="694660"/>
                </a:moveTo>
                <a:cubicBezTo>
                  <a:pt x="536010" y="694660"/>
                  <a:pt x="546593" y="699478"/>
                  <a:pt x="555139" y="709115"/>
                </a:cubicBezTo>
                <a:cubicBezTo>
                  <a:pt x="563686" y="718751"/>
                  <a:pt x="567960" y="732518"/>
                  <a:pt x="567960" y="750415"/>
                </a:cubicBezTo>
                <a:cubicBezTo>
                  <a:pt x="567960" y="768770"/>
                  <a:pt x="563686" y="782766"/>
                  <a:pt x="555139" y="792403"/>
                </a:cubicBezTo>
                <a:cubicBezTo>
                  <a:pt x="546593" y="802039"/>
                  <a:pt x="536010" y="806858"/>
                  <a:pt x="523390" y="806858"/>
                </a:cubicBezTo>
                <a:cubicBezTo>
                  <a:pt x="510771" y="806858"/>
                  <a:pt x="500159" y="802039"/>
                  <a:pt x="491555" y="792403"/>
                </a:cubicBezTo>
                <a:cubicBezTo>
                  <a:pt x="482951" y="782766"/>
                  <a:pt x="478649" y="768885"/>
                  <a:pt x="478649" y="750759"/>
                </a:cubicBezTo>
                <a:cubicBezTo>
                  <a:pt x="478649" y="732633"/>
                  <a:pt x="482951" y="718751"/>
                  <a:pt x="491555" y="709115"/>
                </a:cubicBezTo>
                <a:cubicBezTo>
                  <a:pt x="500159" y="699478"/>
                  <a:pt x="510771" y="694660"/>
                  <a:pt x="523390" y="694660"/>
                </a:cubicBezTo>
                <a:close/>
                <a:moveTo>
                  <a:pt x="1065343" y="692251"/>
                </a:moveTo>
                <a:cubicBezTo>
                  <a:pt x="1075209" y="692251"/>
                  <a:pt x="1083584" y="695893"/>
                  <a:pt x="1090467" y="703178"/>
                </a:cubicBezTo>
                <a:cubicBezTo>
                  <a:pt x="1097351" y="710463"/>
                  <a:pt x="1100964" y="721103"/>
                  <a:pt x="1101308" y="735099"/>
                </a:cubicBezTo>
                <a:lnTo>
                  <a:pt x="1029034" y="735099"/>
                </a:lnTo>
                <a:cubicBezTo>
                  <a:pt x="1028919" y="721906"/>
                  <a:pt x="1032303" y="711467"/>
                  <a:pt x="1039187" y="703780"/>
                </a:cubicBezTo>
                <a:cubicBezTo>
                  <a:pt x="1046070" y="696094"/>
                  <a:pt x="1054789" y="692251"/>
                  <a:pt x="1065343" y="692251"/>
                </a:cubicBezTo>
                <a:close/>
                <a:moveTo>
                  <a:pt x="1062418" y="655253"/>
                </a:moveTo>
                <a:cubicBezTo>
                  <a:pt x="1038211" y="655253"/>
                  <a:pt x="1018193" y="663828"/>
                  <a:pt x="1002361" y="680979"/>
                </a:cubicBezTo>
                <a:cubicBezTo>
                  <a:pt x="986529" y="698130"/>
                  <a:pt x="978614" y="721849"/>
                  <a:pt x="978614" y="752135"/>
                </a:cubicBezTo>
                <a:cubicBezTo>
                  <a:pt x="978614" y="777489"/>
                  <a:pt x="984636" y="798483"/>
                  <a:pt x="996682" y="815118"/>
                </a:cubicBezTo>
                <a:cubicBezTo>
                  <a:pt x="1011940" y="835882"/>
                  <a:pt x="1035458" y="846265"/>
                  <a:pt x="1067236" y="846265"/>
                </a:cubicBezTo>
                <a:cubicBezTo>
                  <a:pt x="1087312" y="846265"/>
                  <a:pt x="1104033" y="841647"/>
                  <a:pt x="1117398" y="832412"/>
                </a:cubicBezTo>
                <a:cubicBezTo>
                  <a:pt x="1130763" y="823177"/>
                  <a:pt x="1140543" y="809726"/>
                  <a:pt x="1146738" y="792059"/>
                </a:cubicBezTo>
                <a:lnTo>
                  <a:pt x="1098555" y="783971"/>
                </a:lnTo>
                <a:cubicBezTo>
                  <a:pt x="1095916" y="793148"/>
                  <a:pt x="1092016" y="799802"/>
                  <a:pt x="1086854" y="803932"/>
                </a:cubicBezTo>
                <a:cubicBezTo>
                  <a:pt x="1081691" y="808062"/>
                  <a:pt x="1075324" y="810127"/>
                  <a:pt x="1067752" y="810127"/>
                </a:cubicBezTo>
                <a:cubicBezTo>
                  <a:pt x="1056624" y="810127"/>
                  <a:pt x="1047332" y="806141"/>
                  <a:pt x="1039875" y="798168"/>
                </a:cubicBezTo>
                <a:cubicBezTo>
                  <a:pt x="1032418" y="790194"/>
                  <a:pt x="1028518" y="779038"/>
                  <a:pt x="1028173" y="764697"/>
                </a:cubicBezTo>
                <a:lnTo>
                  <a:pt x="1149319" y="764697"/>
                </a:lnTo>
                <a:cubicBezTo>
                  <a:pt x="1150008" y="727642"/>
                  <a:pt x="1142493" y="700138"/>
                  <a:pt x="1126777" y="682184"/>
                </a:cubicBezTo>
                <a:cubicBezTo>
                  <a:pt x="1111060" y="664230"/>
                  <a:pt x="1089607" y="655253"/>
                  <a:pt x="1062418" y="655253"/>
                </a:cubicBezTo>
                <a:close/>
                <a:moveTo>
                  <a:pt x="859295" y="655253"/>
                </a:moveTo>
                <a:cubicBezTo>
                  <a:pt x="833024" y="655253"/>
                  <a:pt x="813636" y="660645"/>
                  <a:pt x="801131" y="671429"/>
                </a:cubicBezTo>
                <a:cubicBezTo>
                  <a:pt x="788627" y="682213"/>
                  <a:pt x="782374" y="695520"/>
                  <a:pt x="782374" y="711352"/>
                </a:cubicBezTo>
                <a:cubicBezTo>
                  <a:pt x="782374" y="728904"/>
                  <a:pt x="789602" y="742614"/>
                  <a:pt x="804057" y="752480"/>
                </a:cubicBezTo>
                <a:cubicBezTo>
                  <a:pt x="814496" y="759592"/>
                  <a:pt x="839219" y="767451"/>
                  <a:pt x="878224" y="776055"/>
                </a:cubicBezTo>
                <a:cubicBezTo>
                  <a:pt x="886599" y="778005"/>
                  <a:pt x="891991" y="780128"/>
                  <a:pt x="894400" y="782422"/>
                </a:cubicBezTo>
                <a:cubicBezTo>
                  <a:pt x="896694" y="784831"/>
                  <a:pt x="897842" y="787871"/>
                  <a:pt x="897842" y="791542"/>
                </a:cubicBezTo>
                <a:cubicBezTo>
                  <a:pt x="897842" y="796934"/>
                  <a:pt x="895719" y="801236"/>
                  <a:pt x="891475" y="804449"/>
                </a:cubicBezTo>
                <a:cubicBezTo>
                  <a:pt x="885165" y="809037"/>
                  <a:pt x="875758" y="811332"/>
                  <a:pt x="863253" y="811332"/>
                </a:cubicBezTo>
                <a:cubicBezTo>
                  <a:pt x="851896" y="811332"/>
                  <a:pt x="843062" y="808894"/>
                  <a:pt x="836752" y="804018"/>
                </a:cubicBezTo>
                <a:cubicBezTo>
                  <a:pt x="830443" y="799143"/>
                  <a:pt x="826255" y="792001"/>
                  <a:pt x="824190" y="782594"/>
                </a:cubicBezTo>
                <a:lnTo>
                  <a:pt x="775663" y="789994"/>
                </a:lnTo>
                <a:cubicBezTo>
                  <a:pt x="780137" y="807317"/>
                  <a:pt x="789630" y="821026"/>
                  <a:pt x="804143" y="831121"/>
                </a:cubicBezTo>
                <a:cubicBezTo>
                  <a:pt x="818655" y="841217"/>
                  <a:pt x="838358" y="846265"/>
                  <a:pt x="863253" y="846265"/>
                </a:cubicBezTo>
                <a:cubicBezTo>
                  <a:pt x="890672" y="846265"/>
                  <a:pt x="911379" y="840242"/>
                  <a:pt x="925375" y="828196"/>
                </a:cubicBezTo>
                <a:cubicBezTo>
                  <a:pt x="939371" y="816150"/>
                  <a:pt x="946369" y="801753"/>
                  <a:pt x="946369" y="785003"/>
                </a:cubicBezTo>
                <a:cubicBezTo>
                  <a:pt x="946369" y="769631"/>
                  <a:pt x="941321" y="757642"/>
                  <a:pt x="931226" y="749038"/>
                </a:cubicBezTo>
                <a:cubicBezTo>
                  <a:pt x="921015" y="740549"/>
                  <a:pt x="903033" y="733378"/>
                  <a:pt x="877278" y="727528"/>
                </a:cubicBezTo>
                <a:cubicBezTo>
                  <a:pt x="851523" y="721677"/>
                  <a:pt x="836466" y="717145"/>
                  <a:pt x="832106" y="713933"/>
                </a:cubicBezTo>
                <a:cubicBezTo>
                  <a:pt x="828894" y="711524"/>
                  <a:pt x="827288" y="708599"/>
                  <a:pt x="827288" y="705157"/>
                </a:cubicBezTo>
                <a:cubicBezTo>
                  <a:pt x="827288" y="701142"/>
                  <a:pt x="829123" y="697872"/>
                  <a:pt x="832794" y="695348"/>
                </a:cubicBezTo>
                <a:cubicBezTo>
                  <a:pt x="838301" y="691792"/>
                  <a:pt x="847422" y="690014"/>
                  <a:pt x="860156" y="690014"/>
                </a:cubicBezTo>
                <a:cubicBezTo>
                  <a:pt x="870251" y="690014"/>
                  <a:pt x="878023" y="691907"/>
                  <a:pt x="883473" y="695692"/>
                </a:cubicBezTo>
                <a:cubicBezTo>
                  <a:pt x="888922" y="699478"/>
                  <a:pt x="892622" y="704928"/>
                  <a:pt x="894572" y="712040"/>
                </a:cubicBezTo>
                <a:lnTo>
                  <a:pt x="940174" y="703608"/>
                </a:lnTo>
                <a:cubicBezTo>
                  <a:pt x="935585" y="687662"/>
                  <a:pt x="927210" y="675616"/>
                  <a:pt x="915050" y="667471"/>
                </a:cubicBezTo>
                <a:cubicBezTo>
                  <a:pt x="902889" y="659326"/>
                  <a:pt x="884304" y="655253"/>
                  <a:pt x="859295" y="655253"/>
                </a:cubicBezTo>
                <a:close/>
                <a:moveTo>
                  <a:pt x="743842" y="655253"/>
                </a:moveTo>
                <a:cubicBezTo>
                  <a:pt x="736041" y="655253"/>
                  <a:pt x="729071" y="657203"/>
                  <a:pt x="722934" y="661104"/>
                </a:cubicBezTo>
                <a:cubicBezTo>
                  <a:pt x="716796" y="665004"/>
                  <a:pt x="709884" y="673092"/>
                  <a:pt x="702198" y="685367"/>
                </a:cubicBezTo>
                <a:lnTo>
                  <a:pt x="702198" y="659383"/>
                </a:lnTo>
                <a:lnTo>
                  <a:pt x="657284" y="659383"/>
                </a:lnTo>
                <a:lnTo>
                  <a:pt x="657284" y="842135"/>
                </a:lnTo>
                <a:lnTo>
                  <a:pt x="705639" y="842135"/>
                </a:lnTo>
                <a:lnTo>
                  <a:pt x="705639" y="785692"/>
                </a:lnTo>
                <a:cubicBezTo>
                  <a:pt x="705639" y="754602"/>
                  <a:pt x="706987" y="734182"/>
                  <a:pt x="709683" y="724430"/>
                </a:cubicBezTo>
                <a:cubicBezTo>
                  <a:pt x="712379" y="714679"/>
                  <a:pt x="716079" y="707939"/>
                  <a:pt x="720783" y="704210"/>
                </a:cubicBezTo>
                <a:cubicBezTo>
                  <a:pt x="725486" y="700482"/>
                  <a:pt x="731222" y="698618"/>
                  <a:pt x="737991" y="698618"/>
                </a:cubicBezTo>
                <a:cubicBezTo>
                  <a:pt x="744989" y="698618"/>
                  <a:pt x="752561" y="701256"/>
                  <a:pt x="760706" y="706534"/>
                </a:cubicBezTo>
                <a:lnTo>
                  <a:pt x="775677" y="664373"/>
                </a:lnTo>
                <a:cubicBezTo>
                  <a:pt x="765467" y="658293"/>
                  <a:pt x="754855" y="655253"/>
                  <a:pt x="743842" y="655253"/>
                </a:cubicBezTo>
                <a:close/>
                <a:moveTo>
                  <a:pt x="523218" y="655253"/>
                </a:moveTo>
                <a:cubicBezTo>
                  <a:pt x="505322" y="655253"/>
                  <a:pt x="489117" y="659211"/>
                  <a:pt x="474605" y="667127"/>
                </a:cubicBezTo>
                <a:cubicBezTo>
                  <a:pt x="460092" y="675043"/>
                  <a:pt x="448878" y="686515"/>
                  <a:pt x="440963" y="701543"/>
                </a:cubicBezTo>
                <a:cubicBezTo>
                  <a:pt x="433047" y="716572"/>
                  <a:pt x="429089" y="732117"/>
                  <a:pt x="429089" y="748178"/>
                </a:cubicBezTo>
                <a:cubicBezTo>
                  <a:pt x="429089" y="769172"/>
                  <a:pt x="433047" y="786982"/>
                  <a:pt x="440963" y="801609"/>
                </a:cubicBezTo>
                <a:cubicBezTo>
                  <a:pt x="448878" y="816236"/>
                  <a:pt x="460437" y="827336"/>
                  <a:pt x="475637" y="834907"/>
                </a:cubicBezTo>
                <a:cubicBezTo>
                  <a:pt x="490838" y="842479"/>
                  <a:pt x="506813" y="846265"/>
                  <a:pt x="523562" y="846265"/>
                </a:cubicBezTo>
                <a:cubicBezTo>
                  <a:pt x="550637" y="846265"/>
                  <a:pt x="573093" y="837173"/>
                  <a:pt x="590933" y="818990"/>
                </a:cubicBezTo>
                <a:cubicBezTo>
                  <a:pt x="608772" y="800806"/>
                  <a:pt x="617691" y="777891"/>
                  <a:pt x="617691" y="750243"/>
                </a:cubicBezTo>
                <a:cubicBezTo>
                  <a:pt x="617691" y="722824"/>
                  <a:pt x="608858" y="700138"/>
                  <a:pt x="591191" y="682184"/>
                </a:cubicBezTo>
                <a:cubicBezTo>
                  <a:pt x="573524" y="664230"/>
                  <a:pt x="550866" y="655253"/>
                  <a:pt x="523218" y="655253"/>
                </a:cubicBezTo>
                <a:close/>
                <a:moveTo>
                  <a:pt x="234208" y="632538"/>
                </a:moveTo>
                <a:lnTo>
                  <a:pt x="257095" y="632538"/>
                </a:lnTo>
                <a:cubicBezTo>
                  <a:pt x="277859" y="632538"/>
                  <a:pt x="291798" y="633341"/>
                  <a:pt x="298911" y="634947"/>
                </a:cubicBezTo>
                <a:cubicBezTo>
                  <a:pt x="308433" y="637012"/>
                  <a:pt x="316291" y="640970"/>
                  <a:pt x="322486" y="646821"/>
                </a:cubicBezTo>
                <a:cubicBezTo>
                  <a:pt x="328681" y="652672"/>
                  <a:pt x="333499" y="660817"/>
                  <a:pt x="336941" y="671257"/>
                </a:cubicBezTo>
                <a:cubicBezTo>
                  <a:pt x="340383" y="681696"/>
                  <a:pt x="342104" y="696668"/>
                  <a:pt x="342104" y="716170"/>
                </a:cubicBezTo>
                <a:cubicBezTo>
                  <a:pt x="342104" y="735673"/>
                  <a:pt x="340383" y="751074"/>
                  <a:pt x="336941" y="762374"/>
                </a:cubicBezTo>
                <a:cubicBezTo>
                  <a:pt x="333499" y="773674"/>
                  <a:pt x="329054" y="781791"/>
                  <a:pt x="323605" y="786724"/>
                </a:cubicBezTo>
                <a:cubicBezTo>
                  <a:pt x="318155" y="791657"/>
                  <a:pt x="311301" y="795156"/>
                  <a:pt x="303041" y="797221"/>
                </a:cubicBezTo>
                <a:cubicBezTo>
                  <a:pt x="296731" y="798827"/>
                  <a:pt x="286464" y="799630"/>
                  <a:pt x="272238" y="799630"/>
                </a:cubicBezTo>
                <a:lnTo>
                  <a:pt x="234208" y="799630"/>
                </a:lnTo>
                <a:close/>
                <a:moveTo>
                  <a:pt x="1243514" y="594852"/>
                </a:moveTo>
                <a:lnTo>
                  <a:pt x="1194986" y="623074"/>
                </a:lnTo>
                <a:lnTo>
                  <a:pt x="1194986" y="659383"/>
                </a:lnTo>
                <a:lnTo>
                  <a:pt x="1172788" y="659383"/>
                </a:lnTo>
                <a:lnTo>
                  <a:pt x="1172788" y="697929"/>
                </a:lnTo>
                <a:lnTo>
                  <a:pt x="1194986" y="697929"/>
                </a:lnTo>
                <a:lnTo>
                  <a:pt x="1194986" y="777604"/>
                </a:lnTo>
                <a:cubicBezTo>
                  <a:pt x="1194986" y="794697"/>
                  <a:pt x="1195503" y="806055"/>
                  <a:pt x="1196535" y="811676"/>
                </a:cubicBezTo>
                <a:cubicBezTo>
                  <a:pt x="1197797" y="819592"/>
                  <a:pt x="1200063" y="825873"/>
                  <a:pt x="1203332" y="830519"/>
                </a:cubicBezTo>
                <a:cubicBezTo>
                  <a:pt x="1206602" y="835165"/>
                  <a:pt x="1211736" y="838951"/>
                  <a:pt x="1218734" y="841877"/>
                </a:cubicBezTo>
                <a:cubicBezTo>
                  <a:pt x="1225732" y="844802"/>
                  <a:pt x="1233590" y="846265"/>
                  <a:pt x="1242309" y="846265"/>
                </a:cubicBezTo>
                <a:cubicBezTo>
                  <a:pt x="1256535" y="846265"/>
                  <a:pt x="1269269" y="843855"/>
                  <a:pt x="1280511" y="839037"/>
                </a:cubicBezTo>
                <a:lnTo>
                  <a:pt x="1276381" y="801523"/>
                </a:lnTo>
                <a:cubicBezTo>
                  <a:pt x="1267892" y="804621"/>
                  <a:pt x="1261410" y="806169"/>
                  <a:pt x="1256936" y="806169"/>
                </a:cubicBezTo>
                <a:cubicBezTo>
                  <a:pt x="1253724" y="806169"/>
                  <a:pt x="1250999" y="805366"/>
                  <a:pt x="1248762" y="803760"/>
                </a:cubicBezTo>
                <a:cubicBezTo>
                  <a:pt x="1246525" y="802154"/>
                  <a:pt x="1245091" y="800118"/>
                  <a:pt x="1244460" y="797651"/>
                </a:cubicBezTo>
                <a:cubicBezTo>
                  <a:pt x="1243829" y="795185"/>
                  <a:pt x="1243514" y="786495"/>
                  <a:pt x="1243514" y="771581"/>
                </a:cubicBezTo>
                <a:lnTo>
                  <a:pt x="1243514" y="697929"/>
                </a:lnTo>
                <a:lnTo>
                  <a:pt x="1276554" y="697929"/>
                </a:lnTo>
                <a:lnTo>
                  <a:pt x="1276554" y="659383"/>
                </a:lnTo>
                <a:lnTo>
                  <a:pt x="1243514" y="659383"/>
                </a:lnTo>
                <a:close/>
                <a:moveTo>
                  <a:pt x="183271" y="589862"/>
                </a:moveTo>
                <a:lnTo>
                  <a:pt x="183271" y="842135"/>
                </a:lnTo>
                <a:lnTo>
                  <a:pt x="279121" y="842135"/>
                </a:lnTo>
                <a:cubicBezTo>
                  <a:pt x="297936" y="842135"/>
                  <a:pt x="312964" y="840356"/>
                  <a:pt x="324207" y="836800"/>
                </a:cubicBezTo>
                <a:cubicBezTo>
                  <a:pt x="339236" y="831982"/>
                  <a:pt x="351167" y="825271"/>
                  <a:pt x="360000" y="816666"/>
                </a:cubicBezTo>
                <a:cubicBezTo>
                  <a:pt x="371702" y="805309"/>
                  <a:pt x="380707" y="790453"/>
                  <a:pt x="387017" y="772097"/>
                </a:cubicBezTo>
                <a:cubicBezTo>
                  <a:pt x="392180" y="757069"/>
                  <a:pt x="394761" y="739172"/>
                  <a:pt x="394761" y="718407"/>
                </a:cubicBezTo>
                <a:cubicBezTo>
                  <a:pt x="394761" y="694775"/>
                  <a:pt x="392007" y="674899"/>
                  <a:pt x="386501" y="658781"/>
                </a:cubicBezTo>
                <a:cubicBezTo>
                  <a:pt x="380994" y="642662"/>
                  <a:pt x="372964" y="629039"/>
                  <a:pt x="362409" y="617911"/>
                </a:cubicBezTo>
                <a:cubicBezTo>
                  <a:pt x="351855" y="606783"/>
                  <a:pt x="339178" y="599039"/>
                  <a:pt x="324379" y="594680"/>
                </a:cubicBezTo>
                <a:cubicBezTo>
                  <a:pt x="313366" y="591468"/>
                  <a:pt x="297362" y="589862"/>
                  <a:pt x="276368" y="589862"/>
                </a:cubicBezTo>
                <a:close/>
                <a:moveTo>
                  <a:pt x="737858" y="0"/>
                </a:moveTo>
                <a:cubicBezTo>
                  <a:pt x="1145366" y="0"/>
                  <a:pt x="1475716" y="319040"/>
                  <a:pt x="1475716" y="712596"/>
                </a:cubicBezTo>
                <a:cubicBezTo>
                  <a:pt x="1475716" y="1106152"/>
                  <a:pt x="1145366" y="1425192"/>
                  <a:pt x="737858" y="1425192"/>
                </a:cubicBezTo>
                <a:cubicBezTo>
                  <a:pt x="330350" y="1425192"/>
                  <a:pt x="0" y="1106152"/>
                  <a:pt x="0" y="712596"/>
                </a:cubicBezTo>
                <a:cubicBezTo>
                  <a:pt x="0" y="319040"/>
                  <a:pt x="330350" y="0"/>
                  <a:pt x="737858" y="0"/>
                </a:cubicBezTo>
                <a:close/>
              </a:path>
            </a:pathLst>
          </a:custGeom>
          <a:ln w="190500" cap="rnd">
            <a:noFill/>
            <a:prstDash val="solid"/>
          </a:ln>
          <a:effectLst>
            <a:outerShdw sx="1000" sy="1000" algn="bl" rotWithShape="0">
              <a:srgbClr val="000000"/>
            </a:outerShdw>
          </a:effectLst>
        </p:spPr>
      </p:pic>
      <p:sp>
        <p:nvSpPr>
          <p:cNvPr id="3" name="Text 0">
            <a:extLst>
              <a:ext uri="{FF2B5EF4-FFF2-40B4-BE49-F238E27FC236}">
                <a16:creationId xmlns:a16="http://schemas.microsoft.com/office/drawing/2014/main" id="{328E67A7-96F9-866D-4C3E-502C60E2B1B2}"/>
              </a:ext>
            </a:extLst>
          </p:cNvPr>
          <p:cNvSpPr/>
          <p:nvPr/>
        </p:nvSpPr>
        <p:spPr>
          <a:xfrm>
            <a:off x="2298459" y="141532"/>
            <a:ext cx="4792806" cy="782430"/>
          </a:xfrm>
          <a:prstGeom prst="rect">
            <a:avLst/>
          </a:prstGeom>
          <a:noFill/>
          <a:ln/>
        </p:spPr>
        <p:txBody>
          <a:bodyPr wrap="square" lIns="120000" tIns="0" rIns="0" bIns="0" rtlCol="0" anchor="t"/>
          <a:lstStyle/>
          <a:p>
            <a:pPr defTabSz="761970">
              <a:lnSpc>
                <a:spcPts val="4625"/>
              </a:lnSpc>
            </a:pPr>
            <a:r>
              <a:rPr lang="en-US" sz="3708" b="1">
                <a:solidFill>
                  <a:prstClr val="white"/>
                </a:solidFill>
                <a:latin typeface="Arial" panose="020B0604020202020204" pitchFamily="34" charset="0"/>
                <a:ea typeface="Poppins Light" pitchFamily="34" charset="-122"/>
                <a:cs typeface="Arial" panose="020B0604020202020204" pitchFamily="34" charset="0"/>
              </a:rPr>
              <a:t>Case Study Focus</a:t>
            </a:r>
            <a:endParaRPr lang="en-US" sz="3708">
              <a:solidFill>
                <a:prstClr val="white"/>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84707857-E2B2-B8E7-3D36-23D1448722A3}"/>
              </a:ext>
            </a:extLst>
          </p:cNvPr>
          <p:cNvSpPr txBox="1"/>
          <p:nvPr/>
        </p:nvSpPr>
        <p:spPr>
          <a:xfrm>
            <a:off x="6713569" y="5454412"/>
            <a:ext cx="4314661" cy="369332"/>
          </a:xfrm>
          <a:prstGeom prst="rect">
            <a:avLst/>
          </a:prstGeom>
          <a:noFill/>
        </p:spPr>
        <p:txBody>
          <a:bodyPr wrap="square">
            <a:spAutoFit/>
          </a:bodyPr>
          <a:lstStyle/>
          <a:p>
            <a:pPr algn="r"/>
            <a:r>
              <a:rPr lang="en-GB" i="1" dirty="0">
                <a:solidFill>
                  <a:schemeClr val="bg1"/>
                </a:solidFill>
                <a:latin typeface="Arial" panose="020B0604020202020204" pitchFamily="34" charset="0"/>
                <a:cs typeface="Arial" panose="020B0604020202020204" pitchFamily="34" charset="0"/>
              </a:rPr>
              <a:t>Community organisation</a:t>
            </a:r>
          </a:p>
        </p:txBody>
      </p:sp>
    </p:spTree>
    <p:extLst>
      <p:ext uri="{BB962C8B-B14F-4D97-AF65-F5344CB8AC3E}">
        <p14:creationId xmlns:p14="http://schemas.microsoft.com/office/powerpoint/2010/main" val="2033666631"/>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BA47E9-70F0-E896-29C6-58C7849CDDA9}"/>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8B1B0F83-9ADB-146C-45BB-C2908DBCEFAF}"/>
              </a:ext>
            </a:extLst>
          </p:cNvPr>
          <p:cNvGrpSpPr/>
          <p:nvPr/>
        </p:nvGrpSpPr>
        <p:grpSpPr>
          <a:xfrm>
            <a:off x="-1295521" y="1280099"/>
            <a:ext cx="1068059" cy="1022154"/>
            <a:chOff x="171472" y="1555617"/>
            <a:chExt cx="1281671" cy="1226585"/>
          </a:xfrm>
        </p:grpSpPr>
        <p:sp>
          <p:nvSpPr>
            <p:cNvPr id="4" name="Oval 3">
              <a:extLst>
                <a:ext uri="{FF2B5EF4-FFF2-40B4-BE49-F238E27FC236}">
                  <a16:creationId xmlns:a16="http://schemas.microsoft.com/office/drawing/2014/main" id="{A4701A14-2348-E7CA-C4A4-4779DD2E64F3}"/>
                </a:ext>
              </a:extLst>
            </p:cNvPr>
            <p:cNvSpPr/>
            <p:nvPr/>
          </p:nvSpPr>
          <p:spPr>
            <a:xfrm>
              <a:off x="234673" y="1644119"/>
              <a:ext cx="1155267" cy="1049580"/>
            </a:xfrm>
            <a:prstGeom prst="ellipse">
              <a:avLst/>
            </a:prstGeom>
            <a:solidFill>
              <a:schemeClr val="bg1"/>
            </a:solidFill>
            <a:ln w="539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761970"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1D34CA0A-6330-EE2E-0035-25212EA3CC99}"/>
                </a:ext>
              </a:extLst>
            </p:cNvPr>
            <p:cNvPicPr>
              <a:picLocks noChangeAspect="1"/>
            </p:cNvPicPr>
            <p:nvPr/>
          </p:nvPicPr>
          <p:blipFill>
            <a:blip r:embed="rId3" cstate="email">
              <a:alphaModFix amt="85000"/>
              <a:duotone>
                <a:prstClr val="black"/>
                <a:srgbClr val="FFC000">
                  <a:tint val="45000"/>
                  <a:satMod val="400000"/>
                </a:srgbClr>
              </a:duotone>
              <a:extLst>
                <a:ext uri="{28A0092B-C50C-407E-A947-70E740481C1C}">
                  <a14:useLocalDpi xmlns:a14="http://schemas.microsoft.com/office/drawing/2010/main"/>
                </a:ext>
              </a:extLst>
            </a:blip>
            <a:srcRect/>
            <a:stretch>
              <a:fillRect/>
            </a:stretch>
          </p:blipFill>
          <p:spPr>
            <a:xfrm>
              <a:off x="171472" y="1555617"/>
              <a:ext cx="1281671" cy="1226585"/>
            </a:xfrm>
            <a:custGeom>
              <a:avLst/>
              <a:gdLst/>
              <a:ahLst/>
              <a:cxnLst/>
              <a:rect l="l" t="t" r="r" b="b"/>
              <a:pathLst>
                <a:path w="1486412" h="1422526">
                  <a:moveTo>
                    <a:pt x="491851" y="655834"/>
                  </a:moveTo>
                  <a:lnTo>
                    <a:pt x="491851" y="868221"/>
                  </a:lnTo>
                  <a:lnTo>
                    <a:pt x="548048" y="868221"/>
                  </a:lnTo>
                  <a:lnTo>
                    <a:pt x="548048" y="655834"/>
                  </a:lnTo>
                  <a:close/>
                  <a:moveTo>
                    <a:pt x="1159797" y="651034"/>
                  </a:moveTo>
                  <a:cubicBezTo>
                    <a:pt x="1129265" y="651034"/>
                    <a:pt x="1106733" y="657300"/>
                    <a:pt x="1092201" y="669833"/>
                  </a:cubicBezTo>
                  <a:cubicBezTo>
                    <a:pt x="1077668" y="682365"/>
                    <a:pt x="1070402" y="697831"/>
                    <a:pt x="1070402" y="716230"/>
                  </a:cubicBezTo>
                  <a:cubicBezTo>
                    <a:pt x="1070402" y="736629"/>
                    <a:pt x="1078802" y="752561"/>
                    <a:pt x="1095601" y="764027"/>
                  </a:cubicBezTo>
                  <a:cubicBezTo>
                    <a:pt x="1107733" y="772293"/>
                    <a:pt x="1136465" y="781426"/>
                    <a:pt x="1181795" y="791425"/>
                  </a:cubicBezTo>
                  <a:cubicBezTo>
                    <a:pt x="1191528" y="793692"/>
                    <a:pt x="1197794" y="796158"/>
                    <a:pt x="1200594" y="798825"/>
                  </a:cubicBezTo>
                  <a:cubicBezTo>
                    <a:pt x="1203261" y="801625"/>
                    <a:pt x="1204594" y="805158"/>
                    <a:pt x="1204594" y="809424"/>
                  </a:cubicBezTo>
                  <a:cubicBezTo>
                    <a:pt x="1204594" y="815691"/>
                    <a:pt x="1202127" y="820690"/>
                    <a:pt x="1197194" y="824423"/>
                  </a:cubicBezTo>
                  <a:cubicBezTo>
                    <a:pt x="1189861" y="829756"/>
                    <a:pt x="1178929" y="832423"/>
                    <a:pt x="1164396" y="832423"/>
                  </a:cubicBezTo>
                  <a:cubicBezTo>
                    <a:pt x="1151197" y="832423"/>
                    <a:pt x="1140931" y="829590"/>
                    <a:pt x="1133598" y="823923"/>
                  </a:cubicBezTo>
                  <a:cubicBezTo>
                    <a:pt x="1126265" y="818257"/>
                    <a:pt x="1121399" y="809958"/>
                    <a:pt x="1118999" y="799025"/>
                  </a:cubicBezTo>
                  <a:lnTo>
                    <a:pt x="1062603" y="807624"/>
                  </a:lnTo>
                  <a:cubicBezTo>
                    <a:pt x="1067802" y="827756"/>
                    <a:pt x="1078835" y="843689"/>
                    <a:pt x="1095701" y="855421"/>
                  </a:cubicBezTo>
                  <a:cubicBezTo>
                    <a:pt x="1112566" y="867154"/>
                    <a:pt x="1135465" y="873020"/>
                    <a:pt x="1164396" y="873020"/>
                  </a:cubicBezTo>
                  <a:cubicBezTo>
                    <a:pt x="1196261" y="873020"/>
                    <a:pt x="1220326" y="866021"/>
                    <a:pt x="1236592" y="852022"/>
                  </a:cubicBezTo>
                  <a:cubicBezTo>
                    <a:pt x="1252858" y="838023"/>
                    <a:pt x="1260991" y="821290"/>
                    <a:pt x="1260991" y="801825"/>
                  </a:cubicBezTo>
                  <a:cubicBezTo>
                    <a:pt x="1260991" y="783959"/>
                    <a:pt x="1255124" y="770027"/>
                    <a:pt x="1243392" y="760027"/>
                  </a:cubicBezTo>
                  <a:cubicBezTo>
                    <a:pt x="1231526" y="750161"/>
                    <a:pt x="1210627" y="741828"/>
                    <a:pt x="1180695" y="735029"/>
                  </a:cubicBezTo>
                  <a:cubicBezTo>
                    <a:pt x="1150764" y="728229"/>
                    <a:pt x="1133265" y="722963"/>
                    <a:pt x="1128199" y="719230"/>
                  </a:cubicBezTo>
                  <a:cubicBezTo>
                    <a:pt x="1124465" y="716430"/>
                    <a:pt x="1122599" y="713030"/>
                    <a:pt x="1122599" y="709030"/>
                  </a:cubicBezTo>
                  <a:cubicBezTo>
                    <a:pt x="1122599" y="704364"/>
                    <a:pt x="1124732" y="700564"/>
                    <a:pt x="1128999" y="697631"/>
                  </a:cubicBezTo>
                  <a:cubicBezTo>
                    <a:pt x="1135398" y="693498"/>
                    <a:pt x="1145998" y="691431"/>
                    <a:pt x="1160797" y="691431"/>
                  </a:cubicBezTo>
                  <a:cubicBezTo>
                    <a:pt x="1172529" y="691431"/>
                    <a:pt x="1181562" y="693631"/>
                    <a:pt x="1187895" y="698031"/>
                  </a:cubicBezTo>
                  <a:cubicBezTo>
                    <a:pt x="1194228" y="702431"/>
                    <a:pt x="1198528" y="708764"/>
                    <a:pt x="1200794" y="717030"/>
                  </a:cubicBezTo>
                  <a:lnTo>
                    <a:pt x="1253791" y="707230"/>
                  </a:lnTo>
                  <a:cubicBezTo>
                    <a:pt x="1248458" y="688698"/>
                    <a:pt x="1238725" y="674699"/>
                    <a:pt x="1224593" y="665233"/>
                  </a:cubicBezTo>
                  <a:cubicBezTo>
                    <a:pt x="1210460" y="655767"/>
                    <a:pt x="1188862" y="651034"/>
                    <a:pt x="1159797" y="651034"/>
                  </a:cubicBezTo>
                  <a:close/>
                  <a:moveTo>
                    <a:pt x="944396" y="651034"/>
                  </a:moveTo>
                  <a:cubicBezTo>
                    <a:pt x="912798" y="651034"/>
                    <a:pt x="887733" y="660800"/>
                    <a:pt x="869200" y="680332"/>
                  </a:cubicBezTo>
                  <a:cubicBezTo>
                    <a:pt x="850668" y="699864"/>
                    <a:pt x="841402" y="727163"/>
                    <a:pt x="841402" y="762227"/>
                  </a:cubicBezTo>
                  <a:cubicBezTo>
                    <a:pt x="841402" y="796892"/>
                    <a:pt x="850635" y="824023"/>
                    <a:pt x="869100" y="843622"/>
                  </a:cubicBezTo>
                  <a:cubicBezTo>
                    <a:pt x="887566" y="863221"/>
                    <a:pt x="912331" y="873020"/>
                    <a:pt x="943396" y="873020"/>
                  </a:cubicBezTo>
                  <a:cubicBezTo>
                    <a:pt x="970728" y="873020"/>
                    <a:pt x="992526" y="866554"/>
                    <a:pt x="1008792" y="853622"/>
                  </a:cubicBezTo>
                  <a:cubicBezTo>
                    <a:pt x="1025057" y="840689"/>
                    <a:pt x="1036057" y="821557"/>
                    <a:pt x="1041790" y="796225"/>
                  </a:cubicBezTo>
                  <a:lnTo>
                    <a:pt x="986593" y="786826"/>
                  </a:lnTo>
                  <a:cubicBezTo>
                    <a:pt x="983793" y="801625"/>
                    <a:pt x="978994" y="812057"/>
                    <a:pt x="972194" y="818124"/>
                  </a:cubicBezTo>
                  <a:cubicBezTo>
                    <a:pt x="965395" y="824190"/>
                    <a:pt x="956662" y="827223"/>
                    <a:pt x="945996" y="827223"/>
                  </a:cubicBezTo>
                  <a:cubicBezTo>
                    <a:pt x="931730" y="827223"/>
                    <a:pt x="920364" y="822023"/>
                    <a:pt x="911898" y="811624"/>
                  </a:cubicBezTo>
                  <a:cubicBezTo>
                    <a:pt x="903432" y="801225"/>
                    <a:pt x="899199" y="783426"/>
                    <a:pt x="899199" y="758227"/>
                  </a:cubicBezTo>
                  <a:cubicBezTo>
                    <a:pt x="899199" y="735562"/>
                    <a:pt x="903365" y="719396"/>
                    <a:pt x="911698" y="709730"/>
                  </a:cubicBezTo>
                  <a:cubicBezTo>
                    <a:pt x="920031" y="700064"/>
                    <a:pt x="931197" y="695231"/>
                    <a:pt x="945196" y="695231"/>
                  </a:cubicBezTo>
                  <a:cubicBezTo>
                    <a:pt x="955728" y="695231"/>
                    <a:pt x="964295" y="698031"/>
                    <a:pt x="970894" y="703631"/>
                  </a:cubicBezTo>
                  <a:cubicBezTo>
                    <a:pt x="977494" y="709230"/>
                    <a:pt x="981727" y="717563"/>
                    <a:pt x="983593" y="728629"/>
                  </a:cubicBezTo>
                  <a:lnTo>
                    <a:pt x="1038990" y="718630"/>
                  </a:lnTo>
                  <a:cubicBezTo>
                    <a:pt x="1032324" y="695831"/>
                    <a:pt x="1021358" y="678866"/>
                    <a:pt x="1006092" y="667733"/>
                  </a:cubicBezTo>
                  <a:cubicBezTo>
                    <a:pt x="990826" y="656600"/>
                    <a:pt x="970261" y="651034"/>
                    <a:pt x="944396" y="651034"/>
                  </a:cubicBezTo>
                  <a:close/>
                  <a:moveTo>
                    <a:pt x="727944" y="651034"/>
                  </a:moveTo>
                  <a:cubicBezTo>
                    <a:pt x="699812" y="651034"/>
                    <a:pt x="676480" y="663033"/>
                    <a:pt x="657948" y="687032"/>
                  </a:cubicBezTo>
                  <a:lnTo>
                    <a:pt x="657948" y="655834"/>
                  </a:lnTo>
                  <a:lnTo>
                    <a:pt x="605751" y="655834"/>
                  </a:lnTo>
                  <a:lnTo>
                    <a:pt x="605751" y="868221"/>
                  </a:lnTo>
                  <a:lnTo>
                    <a:pt x="661948" y="868221"/>
                  </a:lnTo>
                  <a:lnTo>
                    <a:pt x="661948" y="772027"/>
                  </a:lnTo>
                  <a:cubicBezTo>
                    <a:pt x="661948" y="748295"/>
                    <a:pt x="663381" y="732029"/>
                    <a:pt x="666248" y="723229"/>
                  </a:cubicBezTo>
                  <a:cubicBezTo>
                    <a:pt x="669114" y="714430"/>
                    <a:pt x="674414" y="707364"/>
                    <a:pt x="682147" y="702031"/>
                  </a:cubicBezTo>
                  <a:cubicBezTo>
                    <a:pt x="689880" y="696698"/>
                    <a:pt x="698612" y="694031"/>
                    <a:pt x="708345" y="694031"/>
                  </a:cubicBezTo>
                  <a:cubicBezTo>
                    <a:pt x="715945" y="694031"/>
                    <a:pt x="722444" y="695898"/>
                    <a:pt x="727844" y="699631"/>
                  </a:cubicBezTo>
                  <a:cubicBezTo>
                    <a:pt x="733244" y="703364"/>
                    <a:pt x="737143" y="708597"/>
                    <a:pt x="739543" y="715330"/>
                  </a:cubicBezTo>
                  <a:cubicBezTo>
                    <a:pt x="741943" y="722063"/>
                    <a:pt x="743143" y="736895"/>
                    <a:pt x="743143" y="759827"/>
                  </a:cubicBezTo>
                  <a:lnTo>
                    <a:pt x="743143" y="868221"/>
                  </a:lnTo>
                  <a:lnTo>
                    <a:pt x="799340" y="868221"/>
                  </a:lnTo>
                  <a:lnTo>
                    <a:pt x="799340" y="736229"/>
                  </a:lnTo>
                  <a:cubicBezTo>
                    <a:pt x="799340" y="719830"/>
                    <a:pt x="798306" y="707230"/>
                    <a:pt x="796240" y="698431"/>
                  </a:cubicBezTo>
                  <a:cubicBezTo>
                    <a:pt x="794173" y="689632"/>
                    <a:pt x="790507" y="681765"/>
                    <a:pt x="785240" y="674832"/>
                  </a:cubicBezTo>
                  <a:cubicBezTo>
                    <a:pt x="779974" y="667900"/>
                    <a:pt x="772208" y="662200"/>
                    <a:pt x="761942" y="657733"/>
                  </a:cubicBezTo>
                  <a:cubicBezTo>
                    <a:pt x="751676" y="653267"/>
                    <a:pt x="740343" y="651034"/>
                    <a:pt x="727944" y="651034"/>
                  </a:cubicBezTo>
                  <a:close/>
                  <a:moveTo>
                    <a:pt x="246201" y="577438"/>
                  </a:moveTo>
                  <a:lnTo>
                    <a:pt x="246201" y="868221"/>
                  </a:lnTo>
                  <a:lnTo>
                    <a:pt x="452589" y="868221"/>
                  </a:lnTo>
                  <a:lnTo>
                    <a:pt x="452589" y="818824"/>
                  </a:lnTo>
                  <a:lnTo>
                    <a:pt x="305398" y="818824"/>
                  </a:lnTo>
                  <a:lnTo>
                    <a:pt x="305398" y="577438"/>
                  </a:lnTo>
                  <a:close/>
                  <a:moveTo>
                    <a:pt x="491851" y="575039"/>
                  </a:moveTo>
                  <a:lnTo>
                    <a:pt x="491851" y="627035"/>
                  </a:lnTo>
                  <a:lnTo>
                    <a:pt x="548048" y="627035"/>
                  </a:lnTo>
                  <a:lnTo>
                    <a:pt x="548048" y="575039"/>
                  </a:lnTo>
                  <a:close/>
                  <a:moveTo>
                    <a:pt x="743206" y="0"/>
                  </a:moveTo>
                  <a:cubicBezTo>
                    <a:pt x="1153667" y="0"/>
                    <a:pt x="1486412" y="318443"/>
                    <a:pt x="1486412" y="711263"/>
                  </a:cubicBezTo>
                  <a:cubicBezTo>
                    <a:pt x="1486412" y="1104083"/>
                    <a:pt x="1153667" y="1422526"/>
                    <a:pt x="743206" y="1422526"/>
                  </a:cubicBezTo>
                  <a:cubicBezTo>
                    <a:pt x="332745" y="1422526"/>
                    <a:pt x="0" y="1104083"/>
                    <a:pt x="0" y="711263"/>
                  </a:cubicBezTo>
                  <a:cubicBezTo>
                    <a:pt x="0" y="318443"/>
                    <a:pt x="332745" y="0"/>
                    <a:pt x="743206" y="0"/>
                  </a:cubicBezTo>
                  <a:close/>
                </a:path>
              </a:pathLst>
            </a:custGeom>
            <a:ln w="53975" cap="rnd">
              <a:solidFill>
                <a:schemeClr val="bg1"/>
              </a:solidFill>
              <a:prstDash val="solid"/>
            </a:ln>
            <a:effectLst>
              <a:outerShdw blurRad="127000" sx="1000" sy="1000" algn="bl" rotWithShape="0">
                <a:srgbClr val="000000"/>
              </a:outerShdw>
            </a:effectLst>
          </p:spPr>
        </p:pic>
      </p:grpSp>
      <p:grpSp>
        <p:nvGrpSpPr>
          <p:cNvPr id="6" name="Group 5">
            <a:extLst>
              <a:ext uri="{FF2B5EF4-FFF2-40B4-BE49-F238E27FC236}">
                <a16:creationId xmlns:a16="http://schemas.microsoft.com/office/drawing/2014/main" id="{8D77DA77-004D-E995-8B2B-26883B0793E0}"/>
              </a:ext>
            </a:extLst>
          </p:cNvPr>
          <p:cNvGrpSpPr/>
          <p:nvPr/>
        </p:nvGrpSpPr>
        <p:grpSpPr>
          <a:xfrm>
            <a:off x="-1242854" y="2402367"/>
            <a:ext cx="1060374" cy="1024070"/>
            <a:chOff x="169335" y="2882840"/>
            <a:chExt cx="1272449" cy="1228884"/>
          </a:xfrm>
        </p:grpSpPr>
        <p:sp>
          <p:nvSpPr>
            <p:cNvPr id="7" name="Oval 6">
              <a:extLst>
                <a:ext uri="{FF2B5EF4-FFF2-40B4-BE49-F238E27FC236}">
                  <a16:creationId xmlns:a16="http://schemas.microsoft.com/office/drawing/2014/main" id="{CEC40C51-D21D-AC7D-73FE-7AA6A4FB658F}"/>
                </a:ext>
              </a:extLst>
            </p:cNvPr>
            <p:cNvSpPr/>
            <p:nvPr/>
          </p:nvSpPr>
          <p:spPr>
            <a:xfrm>
              <a:off x="234673" y="2983064"/>
              <a:ext cx="1155267" cy="1049580"/>
            </a:xfrm>
            <a:prstGeom prst="ellipse">
              <a:avLst/>
            </a:prstGeom>
            <a:solidFill>
              <a:schemeClr val="bg1"/>
            </a:solidFill>
            <a:ln w="539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761970"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82E28EF3-F378-9AE2-CD6E-D878D17D12FB}"/>
                </a:ext>
              </a:extLst>
            </p:cNvPr>
            <p:cNvPicPr>
              <a:picLocks noChangeAspect="1"/>
            </p:cNvPicPr>
            <p:nvPr/>
          </p:nvPicPr>
          <p:blipFill>
            <a:blip r:embed="rId4" cstate="email">
              <a:alphaModFix amt="85000"/>
              <a:duotone>
                <a:prstClr val="black"/>
                <a:srgbClr val="0070C0">
                  <a:tint val="45000"/>
                  <a:satMod val="400000"/>
                </a:srgbClr>
              </a:duotone>
              <a:extLst>
                <a:ext uri="{28A0092B-C50C-407E-A947-70E740481C1C}">
                  <a14:useLocalDpi xmlns:a14="http://schemas.microsoft.com/office/drawing/2010/main"/>
                </a:ext>
              </a:extLst>
            </a:blip>
            <a:srcRect/>
            <a:stretch/>
          </p:blipFill>
          <p:spPr>
            <a:xfrm>
              <a:off x="169335" y="2882840"/>
              <a:ext cx="1272449" cy="1228884"/>
            </a:xfrm>
            <a:custGeom>
              <a:avLst/>
              <a:gdLst/>
              <a:ahLst/>
              <a:cxnLst/>
              <a:rect l="l" t="t" r="r" b="b"/>
              <a:pathLst>
                <a:path w="1475716" h="1425192">
                  <a:moveTo>
                    <a:pt x="523390" y="694660"/>
                  </a:moveTo>
                  <a:cubicBezTo>
                    <a:pt x="536010" y="694660"/>
                    <a:pt x="546593" y="699478"/>
                    <a:pt x="555139" y="709115"/>
                  </a:cubicBezTo>
                  <a:cubicBezTo>
                    <a:pt x="563686" y="718751"/>
                    <a:pt x="567960" y="732518"/>
                    <a:pt x="567960" y="750415"/>
                  </a:cubicBezTo>
                  <a:cubicBezTo>
                    <a:pt x="567960" y="768770"/>
                    <a:pt x="563686" y="782766"/>
                    <a:pt x="555139" y="792403"/>
                  </a:cubicBezTo>
                  <a:cubicBezTo>
                    <a:pt x="546593" y="802039"/>
                    <a:pt x="536010" y="806858"/>
                    <a:pt x="523390" y="806858"/>
                  </a:cubicBezTo>
                  <a:cubicBezTo>
                    <a:pt x="510771" y="806858"/>
                    <a:pt x="500159" y="802039"/>
                    <a:pt x="491555" y="792403"/>
                  </a:cubicBezTo>
                  <a:cubicBezTo>
                    <a:pt x="482951" y="782766"/>
                    <a:pt x="478649" y="768885"/>
                    <a:pt x="478649" y="750759"/>
                  </a:cubicBezTo>
                  <a:cubicBezTo>
                    <a:pt x="478649" y="732633"/>
                    <a:pt x="482951" y="718751"/>
                    <a:pt x="491555" y="709115"/>
                  </a:cubicBezTo>
                  <a:cubicBezTo>
                    <a:pt x="500159" y="699478"/>
                    <a:pt x="510771" y="694660"/>
                    <a:pt x="523390" y="694660"/>
                  </a:cubicBezTo>
                  <a:close/>
                  <a:moveTo>
                    <a:pt x="1065343" y="692251"/>
                  </a:moveTo>
                  <a:cubicBezTo>
                    <a:pt x="1075209" y="692251"/>
                    <a:pt x="1083584" y="695893"/>
                    <a:pt x="1090467" y="703178"/>
                  </a:cubicBezTo>
                  <a:cubicBezTo>
                    <a:pt x="1097351" y="710463"/>
                    <a:pt x="1100964" y="721103"/>
                    <a:pt x="1101308" y="735099"/>
                  </a:cubicBezTo>
                  <a:lnTo>
                    <a:pt x="1029034" y="735099"/>
                  </a:lnTo>
                  <a:cubicBezTo>
                    <a:pt x="1028919" y="721906"/>
                    <a:pt x="1032303" y="711467"/>
                    <a:pt x="1039187" y="703780"/>
                  </a:cubicBezTo>
                  <a:cubicBezTo>
                    <a:pt x="1046070" y="696094"/>
                    <a:pt x="1054789" y="692251"/>
                    <a:pt x="1065343" y="692251"/>
                  </a:cubicBezTo>
                  <a:close/>
                  <a:moveTo>
                    <a:pt x="1062418" y="655253"/>
                  </a:moveTo>
                  <a:cubicBezTo>
                    <a:pt x="1038211" y="655253"/>
                    <a:pt x="1018193" y="663828"/>
                    <a:pt x="1002361" y="680979"/>
                  </a:cubicBezTo>
                  <a:cubicBezTo>
                    <a:pt x="986529" y="698130"/>
                    <a:pt x="978614" y="721849"/>
                    <a:pt x="978614" y="752135"/>
                  </a:cubicBezTo>
                  <a:cubicBezTo>
                    <a:pt x="978614" y="777489"/>
                    <a:pt x="984636" y="798483"/>
                    <a:pt x="996682" y="815118"/>
                  </a:cubicBezTo>
                  <a:cubicBezTo>
                    <a:pt x="1011940" y="835882"/>
                    <a:pt x="1035458" y="846265"/>
                    <a:pt x="1067236" y="846265"/>
                  </a:cubicBezTo>
                  <a:cubicBezTo>
                    <a:pt x="1087312" y="846265"/>
                    <a:pt x="1104033" y="841647"/>
                    <a:pt x="1117398" y="832412"/>
                  </a:cubicBezTo>
                  <a:cubicBezTo>
                    <a:pt x="1130763" y="823177"/>
                    <a:pt x="1140543" y="809726"/>
                    <a:pt x="1146738" y="792059"/>
                  </a:cubicBezTo>
                  <a:lnTo>
                    <a:pt x="1098555" y="783971"/>
                  </a:lnTo>
                  <a:cubicBezTo>
                    <a:pt x="1095916" y="793148"/>
                    <a:pt x="1092016" y="799802"/>
                    <a:pt x="1086854" y="803932"/>
                  </a:cubicBezTo>
                  <a:cubicBezTo>
                    <a:pt x="1081691" y="808062"/>
                    <a:pt x="1075324" y="810127"/>
                    <a:pt x="1067752" y="810127"/>
                  </a:cubicBezTo>
                  <a:cubicBezTo>
                    <a:pt x="1056624" y="810127"/>
                    <a:pt x="1047332" y="806141"/>
                    <a:pt x="1039875" y="798168"/>
                  </a:cubicBezTo>
                  <a:cubicBezTo>
                    <a:pt x="1032418" y="790194"/>
                    <a:pt x="1028518" y="779038"/>
                    <a:pt x="1028173" y="764697"/>
                  </a:cubicBezTo>
                  <a:lnTo>
                    <a:pt x="1149319" y="764697"/>
                  </a:lnTo>
                  <a:cubicBezTo>
                    <a:pt x="1150008" y="727642"/>
                    <a:pt x="1142493" y="700138"/>
                    <a:pt x="1126777" y="682184"/>
                  </a:cubicBezTo>
                  <a:cubicBezTo>
                    <a:pt x="1111060" y="664230"/>
                    <a:pt x="1089607" y="655253"/>
                    <a:pt x="1062418" y="655253"/>
                  </a:cubicBezTo>
                  <a:close/>
                  <a:moveTo>
                    <a:pt x="859295" y="655253"/>
                  </a:moveTo>
                  <a:cubicBezTo>
                    <a:pt x="833024" y="655253"/>
                    <a:pt x="813636" y="660645"/>
                    <a:pt x="801131" y="671429"/>
                  </a:cubicBezTo>
                  <a:cubicBezTo>
                    <a:pt x="788627" y="682213"/>
                    <a:pt x="782374" y="695520"/>
                    <a:pt x="782374" y="711352"/>
                  </a:cubicBezTo>
                  <a:cubicBezTo>
                    <a:pt x="782374" y="728904"/>
                    <a:pt x="789602" y="742614"/>
                    <a:pt x="804057" y="752480"/>
                  </a:cubicBezTo>
                  <a:cubicBezTo>
                    <a:pt x="814496" y="759592"/>
                    <a:pt x="839219" y="767451"/>
                    <a:pt x="878224" y="776055"/>
                  </a:cubicBezTo>
                  <a:cubicBezTo>
                    <a:pt x="886599" y="778005"/>
                    <a:pt x="891991" y="780128"/>
                    <a:pt x="894400" y="782422"/>
                  </a:cubicBezTo>
                  <a:cubicBezTo>
                    <a:pt x="896694" y="784831"/>
                    <a:pt x="897842" y="787871"/>
                    <a:pt x="897842" y="791542"/>
                  </a:cubicBezTo>
                  <a:cubicBezTo>
                    <a:pt x="897842" y="796934"/>
                    <a:pt x="895719" y="801236"/>
                    <a:pt x="891475" y="804449"/>
                  </a:cubicBezTo>
                  <a:cubicBezTo>
                    <a:pt x="885165" y="809037"/>
                    <a:pt x="875758" y="811332"/>
                    <a:pt x="863253" y="811332"/>
                  </a:cubicBezTo>
                  <a:cubicBezTo>
                    <a:pt x="851896" y="811332"/>
                    <a:pt x="843062" y="808894"/>
                    <a:pt x="836752" y="804018"/>
                  </a:cubicBezTo>
                  <a:cubicBezTo>
                    <a:pt x="830443" y="799143"/>
                    <a:pt x="826255" y="792001"/>
                    <a:pt x="824190" y="782594"/>
                  </a:cubicBezTo>
                  <a:lnTo>
                    <a:pt x="775663" y="789994"/>
                  </a:lnTo>
                  <a:cubicBezTo>
                    <a:pt x="780137" y="807317"/>
                    <a:pt x="789630" y="821026"/>
                    <a:pt x="804143" y="831121"/>
                  </a:cubicBezTo>
                  <a:cubicBezTo>
                    <a:pt x="818655" y="841217"/>
                    <a:pt x="838358" y="846265"/>
                    <a:pt x="863253" y="846265"/>
                  </a:cubicBezTo>
                  <a:cubicBezTo>
                    <a:pt x="890672" y="846265"/>
                    <a:pt x="911379" y="840242"/>
                    <a:pt x="925375" y="828196"/>
                  </a:cubicBezTo>
                  <a:cubicBezTo>
                    <a:pt x="939371" y="816150"/>
                    <a:pt x="946369" y="801753"/>
                    <a:pt x="946369" y="785003"/>
                  </a:cubicBezTo>
                  <a:cubicBezTo>
                    <a:pt x="946369" y="769631"/>
                    <a:pt x="941321" y="757642"/>
                    <a:pt x="931226" y="749038"/>
                  </a:cubicBezTo>
                  <a:cubicBezTo>
                    <a:pt x="921015" y="740549"/>
                    <a:pt x="903033" y="733378"/>
                    <a:pt x="877278" y="727528"/>
                  </a:cubicBezTo>
                  <a:cubicBezTo>
                    <a:pt x="851523" y="721677"/>
                    <a:pt x="836466" y="717145"/>
                    <a:pt x="832106" y="713933"/>
                  </a:cubicBezTo>
                  <a:cubicBezTo>
                    <a:pt x="828894" y="711524"/>
                    <a:pt x="827288" y="708599"/>
                    <a:pt x="827288" y="705157"/>
                  </a:cubicBezTo>
                  <a:cubicBezTo>
                    <a:pt x="827288" y="701142"/>
                    <a:pt x="829123" y="697872"/>
                    <a:pt x="832794" y="695348"/>
                  </a:cubicBezTo>
                  <a:cubicBezTo>
                    <a:pt x="838301" y="691792"/>
                    <a:pt x="847422" y="690014"/>
                    <a:pt x="860156" y="690014"/>
                  </a:cubicBezTo>
                  <a:cubicBezTo>
                    <a:pt x="870251" y="690014"/>
                    <a:pt x="878023" y="691907"/>
                    <a:pt x="883473" y="695692"/>
                  </a:cubicBezTo>
                  <a:cubicBezTo>
                    <a:pt x="888922" y="699478"/>
                    <a:pt x="892622" y="704928"/>
                    <a:pt x="894572" y="712040"/>
                  </a:cubicBezTo>
                  <a:lnTo>
                    <a:pt x="940174" y="703608"/>
                  </a:lnTo>
                  <a:cubicBezTo>
                    <a:pt x="935585" y="687662"/>
                    <a:pt x="927210" y="675616"/>
                    <a:pt x="915050" y="667471"/>
                  </a:cubicBezTo>
                  <a:cubicBezTo>
                    <a:pt x="902889" y="659326"/>
                    <a:pt x="884304" y="655253"/>
                    <a:pt x="859295" y="655253"/>
                  </a:cubicBezTo>
                  <a:close/>
                  <a:moveTo>
                    <a:pt x="743842" y="655253"/>
                  </a:moveTo>
                  <a:cubicBezTo>
                    <a:pt x="736041" y="655253"/>
                    <a:pt x="729071" y="657203"/>
                    <a:pt x="722934" y="661104"/>
                  </a:cubicBezTo>
                  <a:cubicBezTo>
                    <a:pt x="716796" y="665004"/>
                    <a:pt x="709884" y="673092"/>
                    <a:pt x="702198" y="685367"/>
                  </a:cubicBezTo>
                  <a:lnTo>
                    <a:pt x="702198" y="659383"/>
                  </a:lnTo>
                  <a:lnTo>
                    <a:pt x="657284" y="659383"/>
                  </a:lnTo>
                  <a:lnTo>
                    <a:pt x="657284" y="842135"/>
                  </a:lnTo>
                  <a:lnTo>
                    <a:pt x="705639" y="842135"/>
                  </a:lnTo>
                  <a:lnTo>
                    <a:pt x="705639" y="785692"/>
                  </a:lnTo>
                  <a:cubicBezTo>
                    <a:pt x="705639" y="754602"/>
                    <a:pt x="706987" y="734182"/>
                    <a:pt x="709683" y="724430"/>
                  </a:cubicBezTo>
                  <a:cubicBezTo>
                    <a:pt x="712379" y="714679"/>
                    <a:pt x="716079" y="707939"/>
                    <a:pt x="720783" y="704210"/>
                  </a:cubicBezTo>
                  <a:cubicBezTo>
                    <a:pt x="725486" y="700482"/>
                    <a:pt x="731222" y="698618"/>
                    <a:pt x="737991" y="698618"/>
                  </a:cubicBezTo>
                  <a:cubicBezTo>
                    <a:pt x="744989" y="698618"/>
                    <a:pt x="752561" y="701256"/>
                    <a:pt x="760706" y="706534"/>
                  </a:cubicBezTo>
                  <a:lnTo>
                    <a:pt x="775677" y="664373"/>
                  </a:lnTo>
                  <a:cubicBezTo>
                    <a:pt x="765467" y="658293"/>
                    <a:pt x="754855" y="655253"/>
                    <a:pt x="743842" y="655253"/>
                  </a:cubicBezTo>
                  <a:close/>
                  <a:moveTo>
                    <a:pt x="523218" y="655253"/>
                  </a:moveTo>
                  <a:cubicBezTo>
                    <a:pt x="505322" y="655253"/>
                    <a:pt x="489117" y="659211"/>
                    <a:pt x="474605" y="667127"/>
                  </a:cubicBezTo>
                  <a:cubicBezTo>
                    <a:pt x="460092" y="675043"/>
                    <a:pt x="448878" y="686515"/>
                    <a:pt x="440963" y="701543"/>
                  </a:cubicBezTo>
                  <a:cubicBezTo>
                    <a:pt x="433047" y="716572"/>
                    <a:pt x="429089" y="732117"/>
                    <a:pt x="429089" y="748178"/>
                  </a:cubicBezTo>
                  <a:cubicBezTo>
                    <a:pt x="429089" y="769172"/>
                    <a:pt x="433047" y="786982"/>
                    <a:pt x="440963" y="801609"/>
                  </a:cubicBezTo>
                  <a:cubicBezTo>
                    <a:pt x="448878" y="816236"/>
                    <a:pt x="460437" y="827336"/>
                    <a:pt x="475637" y="834907"/>
                  </a:cubicBezTo>
                  <a:cubicBezTo>
                    <a:pt x="490838" y="842479"/>
                    <a:pt x="506813" y="846265"/>
                    <a:pt x="523562" y="846265"/>
                  </a:cubicBezTo>
                  <a:cubicBezTo>
                    <a:pt x="550637" y="846265"/>
                    <a:pt x="573093" y="837173"/>
                    <a:pt x="590933" y="818990"/>
                  </a:cubicBezTo>
                  <a:cubicBezTo>
                    <a:pt x="608772" y="800806"/>
                    <a:pt x="617691" y="777891"/>
                    <a:pt x="617691" y="750243"/>
                  </a:cubicBezTo>
                  <a:cubicBezTo>
                    <a:pt x="617691" y="722824"/>
                    <a:pt x="608858" y="700138"/>
                    <a:pt x="591191" y="682184"/>
                  </a:cubicBezTo>
                  <a:cubicBezTo>
                    <a:pt x="573524" y="664230"/>
                    <a:pt x="550866" y="655253"/>
                    <a:pt x="523218" y="655253"/>
                  </a:cubicBezTo>
                  <a:close/>
                  <a:moveTo>
                    <a:pt x="234208" y="632538"/>
                  </a:moveTo>
                  <a:lnTo>
                    <a:pt x="257095" y="632538"/>
                  </a:lnTo>
                  <a:cubicBezTo>
                    <a:pt x="277859" y="632538"/>
                    <a:pt x="291798" y="633341"/>
                    <a:pt x="298911" y="634947"/>
                  </a:cubicBezTo>
                  <a:cubicBezTo>
                    <a:pt x="308433" y="637012"/>
                    <a:pt x="316291" y="640970"/>
                    <a:pt x="322486" y="646821"/>
                  </a:cubicBezTo>
                  <a:cubicBezTo>
                    <a:pt x="328681" y="652672"/>
                    <a:pt x="333499" y="660817"/>
                    <a:pt x="336941" y="671257"/>
                  </a:cubicBezTo>
                  <a:cubicBezTo>
                    <a:pt x="340383" y="681696"/>
                    <a:pt x="342104" y="696668"/>
                    <a:pt x="342104" y="716170"/>
                  </a:cubicBezTo>
                  <a:cubicBezTo>
                    <a:pt x="342104" y="735673"/>
                    <a:pt x="340383" y="751074"/>
                    <a:pt x="336941" y="762374"/>
                  </a:cubicBezTo>
                  <a:cubicBezTo>
                    <a:pt x="333499" y="773674"/>
                    <a:pt x="329054" y="781791"/>
                    <a:pt x="323605" y="786724"/>
                  </a:cubicBezTo>
                  <a:cubicBezTo>
                    <a:pt x="318155" y="791657"/>
                    <a:pt x="311301" y="795156"/>
                    <a:pt x="303041" y="797221"/>
                  </a:cubicBezTo>
                  <a:cubicBezTo>
                    <a:pt x="296731" y="798827"/>
                    <a:pt x="286464" y="799630"/>
                    <a:pt x="272238" y="799630"/>
                  </a:cubicBezTo>
                  <a:lnTo>
                    <a:pt x="234208" y="799630"/>
                  </a:lnTo>
                  <a:close/>
                  <a:moveTo>
                    <a:pt x="1243514" y="594852"/>
                  </a:moveTo>
                  <a:lnTo>
                    <a:pt x="1194986" y="623074"/>
                  </a:lnTo>
                  <a:lnTo>
                    <a:pt x="1194986" y="659383"/>
                  </a:lnTo>
                  <a:lnTo>
                    <a:pt x="1172788" y="659383"/>
                  </a:lnTo>
                  <a:lnTo>
                    <a:pt x="1172788" y="697929"/>
                  </a:lnTo>
                  <a:lnTo>
                    <a:pt x="1194986" y="697929"/>
                  </a:lnTo>
                  <a:lnTo>
                    <a:pt x="1194986" y="777604"/>
                  </a:lnTo>
                  <a:cubicBezTo>
                    <a:pt x="1194986" y="794697"/>
                    <a:pt x="1195503" y="806055"/>
                    <a:pt x="1196535" y="811676"/>
                  </a:cubicBezTo>
                  <a:cubicBezTo>
                    <a:pt x="1197797" y="819592"/>
                    <a:pt x="1200063" y="825873"/>
                    <a:pt x="1203332" y="830519"/>
                  </a:cubicBezTo>
                  <a:cubicBezTo>
                    <a:pt x="1206602" y="835165"/>
                    <a:pt x="1211736" y="838951"/>
                    <a:pt x="1218734" y="841877"/>
                  </a:cubicBezTo>
                  <a:cubicBezTo>
                    <a:pt x="1225732" y="844802"/>
                    <a:pt x="1233590" y="846265"/>
                    <a:pt x="1242309" y="846265"/>
                  </a:cubicBezTo>
                  <a:cubicBezTo>
                    <a:pt x="1256535" y="846265"/>
                    <a:pt x="1269269" y="843855"/>
                    <a:pt x="1280511" y="839037"/>
                  </a:cubicBezTo>
                  <a:lnTo>
                    <a:pt x="1276381" y="801523"/>
                  </a:lnTo>
                  <a:cubicBezTo>
                    <a:pt x="1267892" y="804621"/>
                    <a:pt x="1261410" y="806169"/>
                    <a:pt x="1256936" y="806169"/>
                  </a:cubicBezTo>
                  <a:cubicBezTo>
                    <a:pt x="1253724" y="806169"/>
                    <a:pt x="1250999" y="805366"/>
                    <a:pt x="1248762" y="803760"/>
                  </a:cubicBezTo>
                  <a:cubicBezTo>
                    <a:pt x="1246525" y="802154"/>
                    <a:pt x="1245091" y="800118"/>
                    <a:pt x="1244460" y="797651"/>
                  </a:cubicBezTo>
                  <a:cubicBezTo>
                    <a:pt x="1243829" y="795185"/>
                    <a:pt x="1243514" y="786495"/>
                    <a:pt x="1243514" y="771581"/>
                  </a:cubicBezTo>
                  <a:lnTo>
                    <a:pt x="1243514" y="697929"/>
                  </a:lnTo>
                  <a:lnTo>
                    <a:pt x="1276554" y="697929"/>
                  </a:lnTo>
                  <a:lnTo>
                    <a:pt x="1276554" y="659383"/>
                  </a:lnTo>
                  <a:lnTo>
                    <a:pt x="1243514" y="659383"/>
                  </a:lnTo>
                  <a:close/>
                  <a:moveTo>
                    <a:pt x="183271" y="589862"/>
                  </a:moveTo>
                  <a:lnTo>
                    <a:pt x="183271" y="842135"/>
                  </a:lnTo>
                  <a:lnTo>
                    <a:pt x="279121" y="842135"/>
                  </a:lnTo>
                  <a:cubicBezTo>
                    <a:pt x="297936" y="842135"/>
                    <a:pt x="312964" y="840356"/>
                    <a:pt x="324207" y="836800"/>
                  </a:cubicBezTo>
                  <a:cubicBezTo>
                    <a:pt x="339236" y="831982"/>
                    <a:pt x="351167" y="825271"/>
                    <a:pt x="360000" y="816666"/>
                  </a:cubicBezTo>
                  <a:cubicBezTo>
                    <a:pt x="371702" y="805309"/>
                    <a:pt x="380707" y="790453"/>
                    <a:pt x="387017" y="772097"/>
                  </a:cubicBezTo>
                  <a:cubicBezTo>
                    <a:pt x="392180" y="757069"/>
                    <a:pt x="394761" y="739172"/>
                    <a:pt x="394761" y="718407"/>
                  </a:cubicBezTo>
                  <a:cubicBezTo>
                    <a:pt x="394761" y="694775"/>
                    <a:pt x="392007" y="674899"/>
                    <a:pt x="386501" y="658781"/>
                  </a:cubicBezTo>
                  <a:cubicBezTo>
                    <a:pt x="380994" y="642662"/>
                    <a:pt x="372964" y="629039"/>
                    <a:pt x="362409" y="617911"/>
                  </a:cubicBezTo>
                  <a:cubicBezTo>
                    <a:pt x="351855" y="606783"/>
                    <a:pt x="339178" y="599039"/>
                    <a:pt x="324379" y="594680"/>
                  </a:cubicBezTo>
                  <a:cubicBezTo>
                    <a:pt x="313366" y="591468"/>
                    <a:pt x="297362" y="589862"/>
                    <a:pt x="276368" y="589862"/>
                  </a:cubicBezTo>
                  <a:close/>
                  <a:moveTo>
                    <a:pt x="737858" y="0"/>
                  </a:moveTo>
                  <a:cubicBezTo>
                    <a:pt x="1145366" y="0"/>
                    <a:pt x="1475716" y="319040"/>
                    <a:pt x="1475716" y="712596"/>
                  </a:cubicBezTo>
                  <a:cubicBezTo>
                    <a:pt x="1475716" y="1106152"/>
                    <a:pt x="1145366" y="1425192"/>
                    <a:pt x="737858" y="1425192"/>
                  </a:cubicBezTo>
                  <a:cubicBezTo>
                    <a:pt x="330350" y="1425192"/>
                    <a:pt x="0" y="1106152"/>
                    <a:pt x="0" y="712596"/>
                  </a:cubicBezTo>
                  <a:cubicBezTo>
                    <a:pt x="0" y="319040"/>
                    <a:pt x="330350" y="0"/>
                    <a:pt x="737858" y="0"/>
                  </a:cubicBezTo>
                  <a:close/>
                </a:path>
              </a:pathLst>
            </a:custGeom>
            <a:ln w="53975" cap="rnd">
              <a:solidFill>
                <a:schemeClr val="bg1"/>
              </a:solidFill>
              <a:prstDash val="solid"/>
            </a:ln>
            <a:effectLst>
              <a:outerShdw sx="1000" sy="1000" algn="bl" rotWithShape="0">
                <a:srgbClr val="000000"/>
              </a:outerShdw>
            </a:effectLst>
          </p:spPr>
        </p:pic>
      </p:grpSp>
      <p:grpSp>
        <p:nvGrpSpPr>
          <p:cNvPr id="15" name="Group 14">
            <a:extLst>
              <a:ext uri="{FF2B5EF4-FFF2-40B4-BE49-F238E27FC236}">
                <a16:creationId xmlns:a16="http://schemas.microsoft.com/office/drawing/2014/main" id="{A745031F-5474-7D9D-CD9A-502161A49F86}"/>
              </a:ext>
            </a:extLst>
          </p:cNvPr>
          <p:cNvGrpSpPr/>
          <p:nvPr/>
        </p:nvGrpSpPr>
        <p:grpSpPr>
          <a:xfrm>
            <a:off x="-1295521" y="3508358"/>
            <a:ext cx="1060374" cy="1020313"/>
            <a:chOff x="169335" y="4210029"/>
            <a:chExt cx="1272449" cy="1224375"/>
          </a:xfrm>
        </p:grpSpPr>
        <p:sp>
          <p:nvSpPr>
            <p:cNvPr id="17" name="Oval 16">
              <a:extLst>
                <a:ext uri="{FF2B5EF4-FFF2-40B4-BE49-F238E27FC236}">
                  <a16:creationId xmlns:a16="http://schemas.microsoft.com/office/drawing/2014/main" id="{CA136147-CEFE-CAA0-8415-EE53EDBD78B0}"/>
                </a:ext>
              </a:extLst>
            </p:cNvPr>
            <p:cNvSpPr/>
            <p:nvPr/>
          </p:nvSpPr>
          <p:spPr>
            <a:xfrm>
              <a:off x="234673" y="4305677"/>
              <a:ext cx="1155267" cy="1049580"/>
            </a:xfrm>
            <a:prstGeom prst="ellipse">
              <a:avLst/>
            </a:prstGeom>
            <a:solidFill>
              <a:schemeClr val="bg1"/>
            </a:solidFill>
            <a:ln w="539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761970"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17">
              <a:extLst>
                <a:ext uri="{FF2B5EF4-FFF2-40B4-BE49-F238E27FC236}">
                  <a16:creationId xmlns:a16="http://schemas.microsoft.com/office/drawing/2014/main" id="{86066972-2B5F-9CA7-9DAF-B52DD81F891B}"/>
                </a:ext>
              </a:extLst>
            </p:cNvPr>
            <p:cNvPicPr>
              <a:picLocks noChangeAspect="1"/>
            </p:cNvPicPr>
            <p:nvPr/>
          </p:nvPicPr>
          <p:blipFill>
            <a:blip r:embed="rId5" cstate="email">
              <a:alphaModFix/>
              <a:duotone>
                <a:prstClr val="black"/>
                <a:srgbClr val="FF969E">
                  <a:tint val="45000"/>
                  <a:satMod val="400000"/>
                </a:srgbClr>
              </a:duotone>
              <a:extLst>
                <a:ext uri="{28A0092B-C50C-407E-A947-70E740481C1C}">
                  <a14:useLocalDpi xmlns:a14="http://schemas.microsoft.com/office/drawing/2010/main"/>
                </a:ext>
                <a:ext uri="{837473B0-CC2E-450A-ABE3-18F120FF3D39}">
                  <a1611:picAttrSrcUrl xmlns:a1611="http://schemas.microsoft.com/office/drawing/2016/11/main" r:id="rId6"/>
                </a:ext>
              </a:extLst>
            </a:blip>
            <a:srcRect/>
            <a:stretch/>
          </p:blipFill>
          <p:spPr>
            <a:xfrm>
              <a:off x="169335" y="4210029"/>
              <a:ext cx="1272449" cy="1224375"/>
            </a:xfrm>
            <a:custGeom>
              <a:avLst/>
              <a:gdLst/>
              <a:ahLst/>
              <a:cxnLst/>
              <a:rect l="l" t="t" r="r" b="b"/>
              <a:pathLst>
                <a:path w="1475716" h="1419962">
                  <a:moveTo>
                    <a:pt x="1041060" y="576731"/>
                  </a:moveTo>
                  <a:lnTo>
                    <a:pt x="1041060" y="869913"/>
                  </a:lnTo>
                  <a:lnTo>
                    <a:pt x="1264047" y="869913"/>
                  </a:lnTo>
                  <a:lnTo>
                    <a:pt x="1264047" y="820516"/>
                  </a:lnTo>
                  <a:lnTo>
                    <a:pt x="1100257" y="820516"/>
                  </a:lnTo>
                  <a:lnTo>
                    <a:pt x="1100257" y="740721"/>
                  </a:lnTo>
                  <a:lnTo>
                    <a:pt x="1247448" y="740721"/>
                  </a:lnTo>
                  <a:lnTo>
                    <a:pt x="1247448" y="691324"/>
                  </a:lnTo>
                  <a:lnTo>
                    <a:pt x="1100257" y="691324"/>
                  </a:lnTo>
                  <a:lnTo>
                    <a:pt x="1100257" y="626328"/>
                  </a:lnTo>
                  <a:lnTo>
                    <a:pt x="1258447" y="626328"/>
                  </a:lnTo>
                  <a:lnTo>
                    <a:pt x="1258447" y="576731"/>
                  </a:lnTo>
                  <a:close/>
                  <a:moveTo>
                    <a:pt x="764835" y="576731"/>
                  </a:moveTo>
                  <a:lnTo>
                    <a:pt x="764835" y="869913"/>
                  </a:lnTo>
                  <a:lnTo>
                    <a:pt x="987822" y="869913"/>
                  </a:lnTo>
                  <a:lnTo>
                    <a:pt x="987822" y="820516"/>
                  </a:lnTo>
                  <a:lnTo>
                    <a:pt x="824032" y="820516"/>
                  </a:lnTo>
                  <a:lnTo>
                    <a:pt x="824032" y="740721"/>
                  </a:lnTo>
                  <a:lnTo>
                    <a:pt x="971223" y="740721"/>
                  </a:lnTo>
                  <a:lnTo>
                    <a:pt x="971223" y="691324"/>
                  </a:lnTo>
                  <a:lnTo>
                    <a:pt x="824032" y="691324"/>
                  </a:lnTo>
                  <a:lnTo>
                    <a:pt x="824032" y="626328"/>
                  </a:lnTo>
                  <a:lnTo>
                    <a:pt x="982222" y="626328"/>
                  </a:lnTo>
                  <a:lnTo>
                    <a:pt x="982222" y="576731"/>
                  </a:lnTo>
                  <a:close/>
                  <a:moveTo>
                    <a:pt x="470160" y="576731"/>
                  </a:moveTo>
                  <a:lnTo>
                    <a:pt x="470160" y="869913"/>
                  </a:lnTo>
                  <a:lnTo>
                    <a:pt x="525157" y="869913"/>
                  </a:lnTo>
                  <a:lnTo>
                    <a:pt x="525157" y="678725"/>
                  </a:lnTo>
                  <a:lnTo>
                    <a:pt x="643350" y="869913"/>
                  </a:lnTo>
                  <a:lnTo>
                    <a:pt x="702746" y="869913"/>
                  </a:lnTo>
                  <a:lnTo>
                    <a:pt x="702746" y="576731"/>
                  </a:lnTo>
                  <a:lnTo>
                    <a:pt x="647749" y="576731"/>
                  </a:lnTo>
                  <a:lnTo>
                    <a:pt x="647749" y="772519"/>
                  </a:lnTo>
                  <a:lnTo>
                    <a:pt x="527757" y="576731"/>
                  </a:lnTo>
                  <a:close/>
                  <a:moveTo>
                    <a:pt x="295929" y="571731"/>
                  </a:moveTo>
                  <a:cubicBezTo>
                    <a:pt x="273397" y="571731"/>
                    <a:pt x="254165" y="575131"/>
                    <a:pt x="238233" y="581931"/>
                  </a:cubicBezTo>
                  <a:cubicBezTo>
                    <a:pt x="222300" y="588730"/>
                    <a:pt x="210101" y="598630"/>
                    <a:pt x="201635" y="611629"/>
                  </a:cubicBezTo>
                  <a:cubicBezTo>
                    <a:pt x="193169" y="624628"/>
                    <a:pt x="188935" y="638594"/>
                    <a:pt x="188935" y="653526"/>
                  </a:cubicBezTo>
                  <a:cubicBezTo>
                    <a:pt x="188935" y="676725"/>
                    <a:pt x="197935" y="696391"/>
                    <a:pt x="215934" y="712523"/>
                  </a:cubicBezTo>
                  <a:cubicBezTo>
                    <a:pt x="228733" y="723989"/>
                    <a:pt x="250998" y="733655"/>
                    <a:pt x="282730" y="741521"/>
                  </a:cubicBezTo>
                  <a:cubicBezTo>
                    <a:pt x="307395" y="747654"/>
                    <a:pt x="323194" y="751920"/>
                    <a:pt x="330127" y="754320"/>
                  </a:cubicBezTo>
                  <a:cubicBezTo>
                    <a:pt x="340260" y="757920"/>
                    <a:pt x="347359" y="762153"/>
                    <a:pt x="351426" y="767020"/>
                  </a:cubicBezTo>
                  <a:cubicBezTo>
                    <a:pt x="355492" y="771886"/>
                    <a:pt x="357525" y="777786"/>
                    <a:pt x="357525" y="784718"/>
                  </a:cubicBezTo>
                  <a:cubicBezTo>
                    <a:pt x="357525" y="795518"/>
                    <a:pt x="352692" y="804951"/>
                    <a:pt x="343026" y="813017"/>
                  </a:cubicBezTo>
                  <a:cubicBezTo>
                    <a:pt x="333360" y="821083"/>
                    <a:pt x="318994" y="825116"/>
                    <a:pt x="299929" y="825116"/>
                  </a:cubicBezTo>
                  <a:cubicBezTo>
                    <a:pt x="281930" y="825116"/>
                    <a:pt x="267631" y="820583"/>
                    <a:pt x="257031" y="811517"/>
                  </a:cubicBezTo>
                  <a:cubicBezTo>
                    <a:pt x="246432" y="802451"/>
                    <a:pt x="239399" y="788252"/>
                    <a:pt x="235933" y="768919"/>
                  </a:cubicBezTo>
                  <a:lnTo>
                    <a:pt x="178336" y="774519"/>
                  </a:lnTo>
                  <a:cubicBezTo>
                    <a:pt x="182203" y="807317"/>
                    <a:pt x="194069" y="832282"/>
                    <a:pt x="213934" y="849414"/>
                  </a:cubicBezTo>
                  <a:cubicBezTo>
                    <a:pt x="233799" y="866547"/>
                    <a:pt x="262264" y="875113"/>
                    <a:pt x="299329" y="875113"/>
                  </a:cubicBezTo>
                  <a:cubicBezTo>
                    <a:pt x="324794" y="875113"/>
                    <a:pt x="346059" y="871546"/>
                    <a:pt x="363125" y="864414"/>
                  </a:cubicBezTo>
                  <a:cubicBezTo>
                    <a:pt x="380190" y="857281"/>
                    <a:pt x="393390" y="846381"/>
                    <a:pt x="402722" y="831716"/>
                  </a:cubicBezTo>
                  <a:cubicBezTo>
                    <a:pt x="412055" y="817050"/>
                    <a:pt x="416722" y="801317"/>
                    <a:pt x="416722" y="784518"/>
                  </a:cubicBezTo>
                  <a:cubicBezTo>
                    <a:pt x="416722" y="765986"/>
                    <a:pt x="412822" y="750421"/>
                    <a:pt x="405022" y="737821"/>
                  </a:cubicBezTo>
                  <a:cubicBezTo>
                    <a:pt x="397223" y="725222"/>
                    <a:pt x="386423" y="715289"/>
                    <a:pt x="372624" y="708023"/>
                  </a:cubicBezTo>
                  <a:cubicBezTo>
                    <a:pt x="358825" y="700757"/>
                    <a:pt x="337526" y="693724"/>
                    <a:pt x="308728" y="686924"/>
                  </a:cubicBezTo>
                  <a:cubicBezTo>
                    <a:pt x="279930" y="680125"/>
                    <a:pt x="261798" y="673592"/>
                    <a:pt x="254332" y="667326"/>
                  </a:cubicBezTo>
                  <a:cubicBezTo>
                    <a:pt x="248465" y="662393"/>
                    <a:pt x="245532" y="656460"/>
                    <a:pt x="245532" y="649527"/>
                  </a:cubicBezTo>
                  <a:cubicBezTo>
                    <a:pt x="245532" y="641927"/>
                    <a:pt x="248665" y="635861"/>
                    <a:pt x="254931" y="631328"/>
                  </a:cubicBezTo>
                  <a:cubicBezTo>
                    <a:pt x="264664" y="624262"/>
                    <a:pt x="278130" y="620728"/>
                    <a:pt x="295329" y="620728"/>
                  </a:cubicBezTo>
                  <a:cubicBezTo>
                    <a:pt x="311995" y="620728"/>
                    <a:pt x="324494" y="624028"/>
                    <a:pt x="332827" y="630628"/>
                  </a:cubicBezTo>
                  <a:cubicBezTo>
                    <a:pt x="341160" y="637227"/>
                    <a:pt x="346593" y="648060"/>
                    <a:pt x="349126" y="663126"/>
                  </a:cubicBezTo>
                  <a:lnTo>
                    <a:pt x="408322" y="660526"/>
                  </a:lnTo>
                  <a:cubicBezTo>
                    <a:pt x="407389" y="633594"/>
                    <a:pt x="397623" y="612062"/>
                    <a:pt x="379024" y="595930"/>
                  </a:cubicBezTo>
                  <a:cubicBezTo>
                    <a:pt x="360425" y="579798"/>
                    <a:pt x="332727" y="571731"/>
                    <a:pt x="295929" y="571731"/>
                  </a:cubicBezTo>
                  <a:close/>
                  <a:moveTo>
                    <a:pt x="737858" y="0"/>
                  </a:moveTo>
                  <a:cubicBezTo>
                    <a:pt x="1145366" y="0"/>
                    <a:pt x="1475716" y="317869"/>
                    <a:pt x="1475716" y="709981"/>
                  </a:cubicBezTo>
                  <a:cubicBezTo>
                    <a:pt x="1475716" y="1102093"/>
                    <a:pt x="1145366" y="1419962"/>
                    <a:pt x="737858" y="1419962"/>
                  </a:cubicBezTo>
                  <a:cubicBezTo>
                    <a:pt x="330350" y="1419962"/>
                    <a:pt x="0" y="1102093"/>
                    <a:pt x="0" y="709981"/>
                  </a:cubicBezTo>
                  <a:cubicBezTo>
                    <a:pt x="0" y="317869"/>
                    <a:pt x="330350" y="0"/>
                    <a:pt x="737858" y="0"/>
                  </a:cubicBezTo>
                  <a:close/>
                </a:path>
              </a:pathLst>
            </a:custGeom>
            <a:ln w="53975">
              <a:solidFill>
                <a:schemeClr val="bg1"/>
              </a:solidFill>
            </a:ln>
          </p:spPr>
        </p:pic>
      </p:grpSp>
      <p:grpSp>
        <p:nvGrpSpPr>
          <p:cNvPr id="19" name="Group 18">
            <a:extLst>
              <a:ext uri="{FF2B5EF4-FFF2-40B4-BE49-F238E27FC236}">
                <a16:creationId xmlns:a16="http://schemas.microsoft.com/office/drawing/2014/main" id="{46B07E39-DEA4-0A43-FE41-CA75DB38B57F}"/>
              </a:ext>
            </a:extLst>
          </p:cNvPr>
          <p:cNvGrpSpPr/>
          <p:nvPr/>
        </p:nvGrpSpPr>
        <p:grpSpPr>
          <a:xfrm>
            <a:off x="-1322149" y="5749211"/>
            <a:ext cx="1069721" cy="996064"/>
            <a:chOff x="169335" y="6899053"/>
            <a:chExt cx="1283665" cy="1195277"/>
          </a:xfrm>
        </p:grpSpPr>
        <p:sp>
          <p:nvSpPr>
            <p:cNvPr id="20" name="Oval 19">
              <a:extLst>
                <a:ext uri="{FF2B5EF4-FFF2-40B4-BE49-F238E27FC236}">
                  <a16:creationId xmlns:a16="http://schemas.microsoft.com/office/drawing/2014/main" id="{E2B123A9-EB89-903E-CA35-894926C9AAD9}"/>
                </a:ext>
              </a:extLst>
            </p:cNvPr>
            <p:cNvSpPr/>
            <p:nvPr/>
          </p:nvSpPr>
          <p:spPr>
            <a:xfrm>
              <a:off x="234673" y="6975240"/>
              <a:ext cx="1155267" cy="1049580"/>
            </a:xfrm>
            <a:prstGeom prst="ellipse">
              <a:avLst/>
            </a:prstGeom>
            <a:solidFill>
              <a:schemeClr val="bg1"/>
            </a:solidFill>
            <a:ln w="539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761970"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 name="Picture 20" descr="Visit Broadstairs - quintessential seaside town on the Kent coast - Visit  Thanet">
              <a:extLst>
                <a:ext uri="{FF2B5EF4-FFF2-40B4-BE49-F238E27FC236}">
                  <a16:creationId xmlns:a16="http://schemas.microsoft.com/office/drawing/2014/main" id="{02474C0C-6FC0-2CE7-405B-92997EFFAB13}"/>
                </a:ext>
              </a:extLst>
            </p:cNvPr>
            <p:cNvPicPr>
              <a:picLocks noChangeAspect="1" noChangeArrowheads="1"/>
            </p:cNvPicPr>
            <p:nvPr/>
          </p:nvPicPr>
          <p:blipFill>
            <a:blip r:embed="rId7" cstate="email">
              <a:duotone>
                <a:prstClr val="black"/>
                <a:schemeClr val="accent2">
                  <a:lumMod val="60000"/>
                  <a:lumOff val="40000"/>
                  <a:tint val="45000"/>
                  <a:satMod val="400000"/>
                </a:schemeClr>
              </a:duotone>
              <a:extLst>
                <a:ext uri="{28A0092B-C50C-407E-A947-70E740481C1C}">
                  <a14:useLocalDpi xmlns:a14="http://schemas.microsoft.com/office/drawing/2010/main"/>
                </a:ext>
              </a:extLst>
            </a:blip>
            <a:srcRect/>
            <a:stretch/>
          </p:blipFill>
          <p:spPr bwMode="auto">
            <a:xfrm>
              <a:off x="169335" y="6899053"/>
              <a:ext cx="1283665" cy="1195277"/>
            </a:xfrm>
            <a:custGeom>
              <a:avLst/>
              <a:gdLst/>
              <a:ahLst/>
              <a:cxnLst/>
              <a:rect l="l" t="t" r="r" b="b"/>
              <a:pathLst>
                <a:path w="1488724" h="1386216">
                  <a:moveTo>
                    <a:pt x="693640" y="714168"/>
                  </a:moveTo>
                  <a:lnTo>
                    <a:pt x="750836" y="784763"/>
                  </a:lnTo>
                  <a:cubicBezTo>
                    <a:pt x="741237" y="792763"/>
                    <a:pt x="732371" y="798496"/>
                    <a:pt x="724238" y="801962"/>
                  </a:cubicBezTo>
                  <a:cubicBezTo>
                    <a:pt x="716105" y="805429"/>
                    <a:pt x="707639" y="807162"/>
                    <a:pt x="698839" y="807162"/>
                  </a:cubicBezTo>
                  <a:cubicBezTo>
                    <a:pt x="685507" y="807162"/>
                    <a:pt x="674874" y="803329"/>
                    <a:pt x="666941" y="795663"/>
                  </a:cubicBezTo>
                  <a:cubicBezTo>
                    <a:pt x="659008" y="787997"/>
                    <a:pt x="655042" y="778097"/>
                    <a:pt x="655042" y="765964"/>
                  </a:cubicBezTo>
                  <a:cubicBezTo>
                    <a:pt x="655042" y="756365"/>
                    <a:pt x="658242" y="746966"/>
                    <a:pt x="664641" y="737766"/>
                  </a:cubicBezTo>
                  <a:cubicBezTo>
                    <a:pt x="671041" y="728567"/>
                    <a:pt x="680707" y="720701"/>
                    <a:pt x="693640" y="714168"/>
                  </a:cubicBezTo>
                  <a:close/>
                  <a:moveTo>
                    <a:pt x="717638" y="589775"/>
                  </a:moveTo>
                  <a:cubicBezTo>
                    <a:pt x="726838" y="589775"/>
                    <a:pt x="734137" y="592308"/>
                    <a:pt x="739537" y="597375"/>
                  </a:cubicBezTo>
                  <a:cubicBezTo>
                    <a:pt x="744936" y="602441"/>
                    <a:pt x="747636" y="608574"/>
                    <a:pt x="747636" y="615774"/>
                  </a:cubicBezTo>
                  <a:cubicBezTo>
                    <a:pt x="747636" y="624307"/>
                    <a:pt x="742037" y="632906"/>
                    <a:pt x="730837" y="641572"/>
                  </a:cubicBezTo>
                  <a:lnTo>
                    <a:pt x="715638" y="653171"/>
                  </a:lnTo>
                  <a:lnTo>
                    <a:pt x="701839" y="637172"/>
                  </a:lnTo>
                  <a:cubicBezTo>
                    <a:pt x="693306" y="627306"/>
                    <a:pt x="689040" y="618907"/>
                    <a:pt x="689040" y="611974"/>
                  </a:cubicBezTo>
                  <a:cubicBezTo>
                    <a:pt x="689040" y="606108"/>
                    <a:pt x="691573" y="600941"/>
                    <a:pt x="696639" y="596475"/>
                  </a:cubicBezTo>
                  <a:cubicBezTo>
                    <a:pt x="701706" y="592008"/>
                    <a:pt x="708705" y="589775"/>
                    <a:pt x="717638" y="589775"/>
                  </a:cubicBezTo>
                  <a:close/>
                  <a:moveTo>
                    <a:pt x="894195" y="555177"/>
                  </a:moveTo>
                  <a:lnTo>
                    <a:pt x="894195" y="848359"/>
                  </a:lnTo>
                  <a:lnTo>
                    <a:pt x="949191" y="848359"/>
                  </a:lnTo>
                  <a:lnTo>
                    <a:pt x="949191" y="617574"/>
                  </a:lnTo>
                  <a:lnTo>
                    <a:pt x="1007188" y="848359"/>
                  </a:lnTo>
                  <a:lnTo>
                    <a:pt x="1064184" y="848359"/>
                  </a:lnTo>
                  <a:lnTo>
                    <a:pt x="1122381" y="617574"/>
                  </a:lnTo>
                  <a:lnTo>
                    <a:pt x="1122381" y="848359"/>
                  </a:lnTo>
                  <a:lnTo>
                    <a:pt x="1177377" y="848359"/>
                  </a:lnTo>
                  <a:lnTo>
                    <a:pt x="1177377" y="555177"/>
                  </a:lnTo>
                  <a:lnTo>
                    <a:pt x="1088583" y="555177"/>
                  </a:lnTo>
                  <a:lnTo>
                    <a:pt x="1035986" y="755165"/>
                  </a:lnTo>
                  <a:lnTo>
                    <a:pt x="982789" y="555177"/>
                  </a:lnTo>
                  <a:close/>
                  <a:moveTo>
                    <a:pt x="324295" y="555177"/>
                  </a:moveTo>
                  <a:lnTo>
                    <a:pt x="324295" y="848359"/>
                  </a:lnTo>
                  <a:lnTo>
                    <a:pt x="383491" y="848359"/>
                  </a:lnTo>
                  <a:lnTo>
                    <a:pt x="383491" y="759765"/>
                  </a:lnTo>
                  <a:lnTo>
                    <a:pt x="431488" y="710768"/>
                  </a:lnTo>
                  <a:lnTo>
                    <a:pt x="512083" y="848359"/>
                  </a:lnTo>
                  <a:lnTo>
                    <a:pt x="588679" y="848359"/>
                  </a:lnTo>
                  <a:lnTo>
                    <a:pt x="472286" y="669370"/>
                  </a:lnTo>
                  <a:lnTo>
                    <a:pt x="582679" y="555177"/>
                  </a:lnTo>
                  <a:lnTo>
                    <a:pt x="503084" y="555177"/>
                  </a:lnTo>
                  <a:lnTo>
                    <a:pt x="383491" y="685369"/>
                  </a:lnTo>
                  <a:lnTo>
                    <a:pt x="383491" y="555177"/>
                  </a:lnTo>
                  <a:close/>
                  <a:moveTo>
                    <a:pt x="716238" y="550178"/>
                  </a:moveTo>
                  <a:cubicBezTo>
                    <a:pt x="689973" y="550178"/>
                    <a:pt x="669741" y="556344"/>
                    <a:pt x="655542" y="568677"/>
                  </a:cubicBezTo>
                  <a:cubicBezTo>
                    <a:pt x="641343" y="581009"/>
                    <a:pt x="634243" y="596042"/>
                    <a:pt x="634243" y="613774"/>
                  </a:cubicBezTo>
                  <a:cubicBezTo>
                    <a:pt x="634243" y="623373"/>
                    <a:pt x="636776" y="633539"/>
                    <a:pt x="641843" y="644272"/>
                  </a:cubicBezTo>
                  <a:cubicBezTo>
                    <a:pt x="646909" y="655005"/>
                    <a:pt x="654442" y="666304"/>
                    <a:pt x="664441" y="678170"/>
                  </a:cubicBezTo>
                  <a:cubicBezTo>
                    <a:pt x="642176" y="689236"/>
                    <a:pt x="625444" y="702268"/>
                    <a:pt x="614244" y="717268"/>
                  </a:cubicBezTo>
                  <a:cubicBezTo>
                    <a:pt x="603045" y="732267"/>
                    <a:pt x="597445" y="749166"/>
                    <a:pt x="597445" y="767964"/>
                  </a:cubicBezTo>
                  <a:cubicBezTo>
                    <a:pt x="597445" y="788630"/>
                    <a:pt x="604578" y="806895"/>
                    <a:pt x="618844" y="822761"/>
                  </a:cubicBezTo>
                  <a:cubicBezTo>
                    <a:pt x="637243" y="843293"/>
                    <a:pt x="664708" y="853559"/>
                    <a:pt x="701239" y="853559"/>
                  </a:cubicBezTo>
                  <a:cubicBezTo>
                    <a:pt x="719638" y="853559"/>
                    <a:pt x="735504" y="851026"/>
                    <a:pt x="748836" y="845960"/>
                  </a:cubicBezTo>
                  <a:cubicBezTo>
                    <a:pt x="762169" y="840893"/>
                    <a:pt x="774768" y="833027"/>
                    <a:pt x="786634" y="822361"/>
                  </a:cubicBezTo>
                  <a:cubicBezTo>
                    <a:pt x="801966" y="836627"/>
                    <a:pt x="817965" y="847826"/>
                    <a:pt x="834631" y="855959"/>
                  </a:cubicBezTo>
                  <a:lnTo>
                    <a:pt x="868629" y="812562"/>
                  </a:lnTo>
                  <a:cubicBezTo>
                    <a:pt x="863962" y="810295"/>
                    <a:pt x="856663" y="805662"/>
                    <a:pt x="846730" y="798663"/>
                  </a:cubicBezTo>
                  <a:cubicBezTo>
                    <a:pt x="836798" y="791663"/>
                    <a:pt x="828698" y="785230"/>
                    <a:pt x="822432" y="779364"/>
                  </a:cubicBezTo>
                  <a:cubicBezTo>
                    <a:pt x="826698" y="773764"/>
                    <a:pt x="830698" y="766798"/>
                    <a:pt x="834431" y="758465"/>
                  </a:cubicBezTo>
                  <a:cubicBezTo>
                    <a:pt x="838164" y="750132"/>
                    <a:pt x="842564" y="736966"/>
                    <a:pt x="847630" y="718967"/>
                  </a:cubicBezTo>
                  <a:lnTo>
                    <a:pt x="796833" y="707368"/>
                  </a:lnTo>
                  <a:cubicBezTo>
                    <a:pt x="793367" y="721101"/>
                    <a:pt x="789234" y="732233"/>
                    <a:pt x="784434" y="740766"/>
                  </a:cubicBezTo>
                  <a:lnTo>
                    <a:pt x="743637" y="686969"/>
                  </a:lnTo>
                  <a:cubicBezTo>
                    <a:pt x="765102" y="673504"/>
                    <a:pt x="779368" y="661438"/>
                    <a:pt x="786434" y="650772"/>
                  </a:cubicBezTo>
                  <a:cubicBezTo>
                    <a:pt x="793500" y="640106"/>
                    <a:pt x="797033" y="628840"/>
                    <a:pt x="797033" y="616974"/>
                  </a:cubicBezTo>
                  <a:cubicBezTo>
                    <a:pt x="797033" y="598308"/>
                    <a:pt x="789900" y="582509"/>
                    <a:pt x="775635" y="569577"/>
                  </a:cubicBezTo>
                  <a:cubicBezTo>
                    <a:pt x="761369" y="556644"/>
                    <a:pt x="741570" y="550178"/>
                    <a:pt x="716238" y="550178"/>
                  </a:cubicBezTo>
                  <a:close/>
                  <a:moveTo>
                    <a:pt x="744362" y="0"/>
                  </a:moveTo>
                  <a:cubicBezTo>
                    <a:pt x="1155462" y="0"/>
                    <a:pt x="1488724" y="310315"/>
                    <a:pt x="1488724" y="693108"/>
                  </a:cubicBezTo>
                  <a:cubicBezTo>
                    <a:pt x="1488724" y="1075901"/>
                    <a:pt x="1155462" y="1386216"/>
                    <a:pt x="744362" y="1386216"/>
                  </a:cubicBezTo>
                  <a:cubicBezTo>
                    <a:pt x="333262" y="1386216"/>
                    <a:pt x="0" y="1075901"/>
                    <a:pt x="0" y="693108"/>
                  </a:cubicBezTo>
                  <a:cubicBezTo>
                    <a:pt x="0" y="310315"/>
                    <a:pt x="333262" y="0"/>
                    <a:pt x="744362" y="0"/>
                  </a:cubicBezTo>
                  <a:close/>
                </a:path>
              </a:pathLst>
            </a:custGeom>
            <a:ln w="53975" cap="rnd">
              <a:solidFill>
                <a:schemeClr val="bg1"/>
              </a:solidFill>
              <a:prstDash val="solid"/>
            </a:ln>
            <a:effectLst>
              <a:outerShdw sx="1000" sy="1000" algn="bl" rotWithShape="0">
                <a:srgbClr val="000000"/>
              </a:outerShdw>
            </a:effectLst>
            <a:extLst>
              <a:ext uri="{909E8E84-426E-40DD-AFC4-6F175D3DCCD1}">
                <a14:hiddenFill xmlns:a14="http://schemas.microsoft.com/office/drawing/2010/main">
                  <a:solidFill>
                    <a:srgbClr val="FFFFFF"/>
                  </a:solidFill>
                </a14:hiddenFill>
              </a:ext>
            </a:extLst>
          </p:spPr>
        </p:pic>
      </p:grpSp>
      <p:pic>
        <p:nvPicPr>
          <p:cNvPr id="22" name="Picture 21" descr="Breaking Barriers Innovations">
            <a:extLst>
              <a:ext uri="{FF2B5EF4-FFF2-40B4-BE49-F238E27FC236}">
                <a16:creationId xmlns:a16="http://schemas.microsoft.com/office/drawing/2014/main" id="{7329348C-B4D4-412E-10FE-F49D8D3AD045}"/>
              </a:ext>
            </a:extLst>
          </p:cNvPr>
          <p:cNvPicPr>
            <a:picLocks noChangeAspect="1" noChangeArrowheads="1"/>
          </p:cNvPicPr>
          <p:nvPr/>
        </p:nvPicPr>
        <p:blipFill>
          <a:blip r:embed="rId8" cstate="email">
            <a:duotone>
              <a:prstClr val="black"/>
              <a:schemeClr val="bg1">
                <a:tint val="45000"/>
                <a:satMod val="400000"/>
              </a:schemeClr>
            </a:duotone>
            <a:extLst>
              <a:ext uri="{BEBA8EAE-BF5A-486C-A8C5-ECC9F3942E4B}">
                <a14:imgProps xmlns:a14="http://schemas.microsoft.com/office/drawing/2010/main">
                  <a14:imgLayer r:embed="rId9">
                    <a14:imgEffect>
                      <a14:sharpenSoften amount="58000"/>
                    </a14:imgEffect>
                    <a14:imgEffect>
                      <a14:brightnessContrast bright="100000" contrast="100000"/>
                    </a14:imgEffect>
                  </a14:imgLayer>
                </a14:imgProps>
              </a:ext>
              <a:ext uri="{28A0092B-C50C-407E-A947-70E740481C1C}">
                <a14:useLocalDpi xmlns:a14="http://schemas.microsoft.com/office/drawing/2010/main"/>
              </a:ext>
            </a:extLst>
          </a:blip>
          <a:srcRect/>
          <a:stretch>
            <a:fillRect/>
          </a:stretch>
        </p:blipFill>
        <p:spPr bwMode="auto">
          <a:xfrm>
            <a:off x="10854199" y="95701"/>
            <a:ext cx="1344606" cy="109361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Rother District Council">
            <a:extLst>
              <a:ext uri="{FF2B5EF4-FFF2-40B4-BE49-F238E27FC236}">
                <a16:creationId xmlns:a16="http://schemas.microsoft.com/office/drawing/2014/main" id="{B3EBBBFA-B2AA-E4B0-9D86-FCE0B4AA0084}"/>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8266504" y="1343648"/>
            <a:ext cx="813114" cy="75797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Tough decisions ahead for East Sussex County Council as it attempts to  balance the budget - The Heathfield News">
            <a:extLst>
              <a:ext uri="{FF2B5EF4-FFF2-40B4-BE49-F238E27FC236}">
                <a16:creationId xmlns:a16="http://schemas.microsoft.com/office/drawing/2014/main" id="{31CFE48F-776D-63E1-CB30-B729D3BF099F}"/>
              </a:ext>
            </a:extLst>
          </p:cNvPr>
          <p:cNvPicPr>
            <a:picLocks noChangeAspect="1" noChangeArrowheads="1"/>
          </p:cNvPicPr>
          <p:nvPr/>
        </p:nvPicPr>
        <p:blipFill rotWithShape="1">
          <a:blip r:embed="rId11" cstate="email">
            <a:extLst>
              <a:ext uri="{28A0092B-C50C-407E-A947-70E740481C1C}">
                <a14:useLocalDpi xmlns:a14="http://schemas.microsoft.com/office/drawing/2010/main"/>
              </a:ext>
            </a:extLst>
          </a:blip>
          <a:srcRect l="19421" t="7606" r="18319" b="1"/>
          <a:stretch/>
        </p:blipFill>
        <p:spPr bwMode="auto">
          <a:xfrm>
            <a:off x="6931356" y="2416963"/>
            <a:ext cx="1068590" cy="79290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1B5A1152-22CB-9D60-51AC-37AD643E5708}"/>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9205288" y="1343649"/>
            <a:ext cx="1606012" cy="757977"/>
          </a:xfrm>
          <a:prstGeom prst="rect">
            <a:avLst/>
          </a:prstGeom>
        </p:spPr>
      </p:pic>
      <p:pic>
        <p:nvPicPr>
          <p:cNvPr id="28" name="Picture 27">
            <a:extLst>
              <a:ext uri="{FF2B5EF4-FFF2-40B4-BE49-F238E27FC236}">
                <a16:creationId xmlns:a16="http://schemas.microsoft.com/office/drawing/2014/main" id="{2AB97B1F-F408-C317-8729-3D020DE17AD4}"/>
              </a:ext>
            </a:extLst>
          </p:cNvPr>
          <p:cNvPicPr>
            <a:picLocks noChangeAspect="1"/>
          </p:cNvPicPr>
          <p:nvPr/>
        </p:nvPicPr>
        <p:blipFill>
          <a:blip r:embed="rId13" cstate="email">
            <a:extLst>
              <a:ext uri="{28A0092B-C50C-407E-A947-70E740481C1C}">
                <a14:useLocalDpi xmlns:a14="http://schemas.microsoft.com/office/drawing/2010/main"/>
              </a:ext>
            </a:extLst>
          </a:blip>
          <a:srcRect/>
          <a:stretch/>
        </p:blipFill>
        <p:spPr>
          <a:xfrm>
            <a:off x="8102275" y="2416964"/>
            <a:ext cx="1511290" cy="778306"/>
          </a:xfrm>
          <a:prstGeom prst="rect">
            <a:avLst/>
          </a:prstGeom>
        </p:spPr>
      </p:pic>
      <p:pic>
        <p:nvPicPr>
          <p:cNvPr id="31" name="Picture 30">
            <a:extLst>
              <a:ext uri="{FF2B5EF4-FFF2-40B4-BE49-F238E27FC236}">
                <a16:creationId xmlns:a16="http://schemas.microsoft.com/office/drawing/2014/main" id="{BF847B20-B953-706E-F28C-99AEF95BF6FE}"/>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10907287" y="1358153"/>
            <a:ext cx="993442" cy="757977"/>
          </a:xfrm>
          <a:prstGeom prst="rect">
            <a:avLst/>
          </a:prstGeom>
        </p:spPr>
      </p:pic>
      <p:pic>
        <p:nvPicPr>
          <p:cNvPr id="32" name="Picture 12" descr="Department for Work and Pensions (DWP) - Help in Preston">
            <a:extLst>
              <a:ext uri="{FF2B5EF4-FFF2-40B4-BE49-F238E27FC236}">
                <a16:creationId xmlns:a16="http://schemas.microsoft.com/office/drawing/2014/main" id="{4E6675B2-FD13-FA54-EA90-7098E2DF529B}"/>
              </a:ext>
            </a:extLst>
          </p:cNvPr>
          <p:cNvPicPr>
            <a:picLocks noChangeAspect="1" noChangeArrowheads="1"/>
          </p:cNvPicPr>
          <p:nvPr/>
        </p:nvPicPr>
        <p:blipFill rotWithShape="1">
          <a:blip r:embed="rId15" cstate="email">
            <a:extLst>
              <a:ext uri="{28A0092B-C50C-407E-A947-70E740481C1C}">
                <a14:useLocalDpi xmlns:a14="http://schemas.microsoft.com/office/drawing/2010/main"/>
              </a:ext>
            </a:extLst>
          </a:blip>
          <a:srcRect/>
          <a:stretch/>
        </p:blipFill>
        <p:spPr bwMode="auto">
          <a:xfrm>
            <a:off x="11006971" y="2402367"/>
            <a:ext cx="878975" cy="792902"/>
          </a:xfrm>
          <a:prstGeom prst="rect">
            <a:avLst/>
          </a:prstGeom>
          <a:noFill/>
          <a:extLst>
            <a:ext uri="{909E8E84-426E-40DD-AFC4-6F175D3DCCD1}">
              <a14:hiddenFill xmlns:a14="http://schemas.microsoft.com/office/drawing/2010/main">
                <a:solidFill>
                  <a:srgbClr val="FFFFFF"/>
                </a:solidFill>
              </a14:hiddenFill>
            </a:ext>
          </a:extLst>
        </p:spPr>
      </p:pic>
      <p:sp>
        <p:nvSpPr>
          <p:cNvPr id="33" name="Rounded Rectangle 32">
            <a:extLst>
              <a:ext uri="{FF2B5EF4-FFF2-40B4-BE49-F238E27FC236}">
                <a16:creationId xmlns:a16="http://schemas.microsoft.com/office/drawing/2014/main" id="{CBDC6700-E60D-E97C-00CE-23782CC33CB8}"/>
              </a:ext>
            </a:extLst>
          </p:cNvPr>
          <p:cNvSpPr/>
          <p:nvPr/>
        </p:nvSpPr>
        <p:spPr>
          <a:xfrm>
            <a:off x="2381675" y="2417865"/>
            <a:ext cx="1849401" cy="338776"/>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Area Profile</a:t>
            </a:r>
          </a:p>
        </p:txBody>
      </p:sp>
      <p:sp>
        <p:nvSpPr>
          <p:cNvPr id="34" name="Rounded Rectangle 33">
            <a:extLst>
              <a:ext uri="{FF2B5EF4-FFF2-40B4-BE49-F238E27FC236}">
                <a16:creationId xmlns:a16="http://schemas.microsoft.com/office/drawing/2014/main" id="{783F4481-395D-93FA-D58C-705AE6704724}"/>
              </a:ext>
            </a:extLst>
          </p:cNvPr>
          <p:cNvSpPr/>
          <p:nvPr/>
        </p:nvSpPr>
        <p:spPr>
          <a:xfrm>
            <a:off x="3046648" y="2842175"/>
            <a:ext cx="3617331" cy="735380"/>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144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spend on temporary accommodation by Rother District Council 2023-34</a:t>
            </a:r>
          </a:p>
        </p:txBody>
      </p:sp>
      <p:sp>
        <p:nvSpPr>
          <p:cNvPr id="35" name="Rounded Rectangle 34">
            <a:extLst>
              <a:ext uri="{FF2B5EF4-FFF2-40B4-BE49-F238E27FC236}">
                <a16:creationId xmlns:a16="http://schemas.microsoft.com/office/drawing/2014/main" id="{518F03DB-F8C1-1B36-F38E-C05FD9CD1F8F}"/>
              </a:ext>
            </a:extLst>
          </p:cNvPr>
          <p:cNvSpPr/>
          <p:nvPr/>
        </p:nvSpPr>
        <p:spPr>
          <a:xfrm>
            <a:off x="3023614" y="3771794"/>
            <a:ext cx="3617331" cy="735380"/>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144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average annual cost to the system of single homelessness</a:t>
            </a:r>
          </a:p>
        </p:txBody>
      </p:sp>
      <p:sp>
        <p:nvSpPr>
          <p:cNvPr id="36" name="Rounded Rectangle 35">
            <a:extLst>
              <a:ext uri="{FF2B5EF4-FFF2-40B4-BE49-F238E27FC236}">
                <a16:creationId xmlns:a16="http://schemas.microsoft.com/office/drawing/2014/main" id="{2F154C5C-32B9-256F-C927-88C5D80723F5}"/>
              </a:ext>
            </a:extLst>
          </p:cNvPr>
          <p:cNvSpPr/>
          <p:nvPr/>
        </p:nvSpPr>
        <p:spPr>
          <a:xfrm>
            <a:off x="3023615" y="4660443"/>
            <a:ext cx="3617331" cy="735380"/>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144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economically inactive</a:t>
            </a:r>
          </a:p>
        </p:txBody>
      </p:sp>
      <p:sp>
        <p:nvSpPr>
          <p:cNvPr id="37" name="Oval 36">
            <a:extLst>
              <a:ext uri="{FF2B5EF4-FFF2-40B4-BE49-F238E27FC236}">
                <a16:creationId xmlns:a16="http://schemas.microsoft.com/office/drawing/2014/main" id="{247FDFAF-C24B-CEBC-7E8C-24F3874AF060}"/>
              </a:ext>
            </a:extLst>
          </p:cNvPr>
          <p:cNvSpPr/>
          <p:nvPr/>
        </p:nvSpPr>
        <p:spPr>
          <a:xfrm>
            <a:off x="2368868" y="2842227"/>
            <a:ext cx="778372" cy="759247"/>
          </a:xfrm>
          <a:prstGeom prst="ellipse">
            <a:avLst/>
          </a:prstGeom>
          <a:solidFill>
            <a:srgbClr val="005B58"/>
          </a:solidFill>
          <a:ln w="317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none" lIns="0" tIns="72000" r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ptos" panose="02110004020202020204"/>
                <a:ea typeface="+mn-ea"/>
                <a:cs typeface="+mn-cs"/>
              </a:rPr>
              <a:t>£1.9m</a:t>
            </a:r>
            <a:endParaRPr kumimoji="0" lang="en-GB" sz="1800" b="1"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38" name="Oval 37">
            <a:extLst>
              <a:ext uri="{FF2B5EF4-FFF2-40B4-BE49-F238E27FC236}">
                <a16:creationId xmlns:a16="http://schemas.microsoft.com/office/drawing/2014/main" id="{61B6BAD9-F914-7332-870B-057380A673A5}"/>
              </a:ext>
            </a:extLst>
          </p:cNvPr>
          <p:cNvSpPr/>
          <p:nvPr/>
        </p:nvSpPr>
        <p:spPr>
          <a:xfrm>
            <a:off x="2368320" y="3730366"/>
            <a:ext cx="778372" cy="759247"/>
          </a:xfrm>
          <a:prstGeom prst="ellipse">
            <a:avLst/>
          </a:prstGeom>
          <a:solidFill>
            <a:srgbClr val="005B58"/>
          </a:solidFill>
          <a:ln w="317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900" b="1" i="0" u="none" strike="noStrike" kern="1200" cap="none" spc="0" normalizeH="0" baseline="0" noProof="0">
                <a:ln>
                  <a:noFill/>
                </a:ln>
                <a:solidFill>
                  <a:prstClr val="white"/>
                </a:solidFill>
                <a:effectLst/>
                <a:uLnTx/>
                <a:uFillTx/>
                <a:latin typeface="Aptos" panose="02110004020202020204"/>
                <a:ea typeface="+mn-ea"/>
                <a:cs typeface="+mn-cs"/>
              </a:rPr>
              <a:t>£32.5k</a:t>
            </a:r>
          </a:p>
        </p:txBody>
      </p:sp>
      <p:sp>
        <p:nvSpPr>
          <p:cNvPr id="39" name="Oval 38">
            <a:extLst>
              <a:ext uri="{FF2B5EF4-FFF2-40B4-BE49-F238E27FC236}">
                <a16:creationId xmlns:a16="http://schemas.microsoft.com/office/drawing/2014/main" id="{2BE381AB-0E64-CF38-E248-E56223117B80}"/>
              </a:ext>
            </a:extLst>
          </p:cNvPr>
          <p:cNvSpPr/>
          <p:nvPr/>
        </p:nvSpPr>
        <p:spPr>
          <a:xfrm>
            <a:off x="2345835" y="4677493"/>
            <a:ext cx="778372" cy="759247"/>
          </a:xfrm>
          <a:prstGeom prst="ellipse">
            <a:avLst/>
          </a:prstGeom>
          <a:solidFill>
            <a:srgbClr val="005B58"/>
          </a:solidFill>
          <a:ln w="317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none" tIns="0" bIns="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30000" noProof="0">
                <a:ln>
                  <a:noFill/>
                </a:ln>
                <a:solidFill>
                  <a:prstClr val="white"/>
                </a:solidFill>
                <a:effectLst/>
                <a:uLnTx/>
                <a:uFillTx/>
                <a:latin typeface="Aptos" panose="02110004020202020204"/>
                <a:ea typeface="+mn-ea"/>
                <a:cs typeface="+mn-cs"/>
              </a:rPr>
              <a:t>45%</a:t>
            </a:r>
            <a:endParaRPr kumimoji="0" lang="en-GB" sz="3200" b="1" i="0" u="none" strike="noStrike" kern="1200" cap="none" spc="0" normalizeH="0" baseline="30000" noProof="0">
              <a:ln>
                <a:noFill/>
              </a:ln>
              <a:solidFill>
                <a:prstClr val="white"/>
              </a:solidFill>
              <a:effectLst/>
              <a:uLnTx/>
              <a:uFillTx/>
              <a:latin typeface="Aptos" panose="02110004020202020204"/>
              <a:ea typeface="+mn-ea"/>
              <a:cs typeface="+mn-cs"/>
            </a:endParaRPr>
          </a:p>
        </p:txBody>
      </p:sp>
      <p:sp>
        <p:nvSpPr>
          <p:cNvPr id="40" name="Rounded Rectangle 39">
            <a:extLst>
              <a:ext uri="{FF2B5EF4-FFF2-40B4-BE49-F238E27FC236}">
                <a16:creationId xmlns:a16="http://schemas.microsoft.com/office/drawing/2014/main" id="{30B840CA-267C-AC8A-A50D-88F772A81E0E}"/>
              </a:ext>
            </a:extLst>
          </p:cNvPr>
          <p:cNvSpPr/>
          <p:nvPr/>
        </p:nvSpPr>
        <p:spPr>
          <a:xfrm>
            <a:off x="3838143" y="5763557"/>
            <a:ext cx="8048448" cy="980043"/>
          </a:xfrm>
          <a:prstGeom prst="roundRect">
            <a:avLst>
              <a:gd name="adj" fmla="val 0"/>
            </a:avLst>
          </a:prstGeom>
          <a:solidFill>
            <a:srgbClr val="005B58"/>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0" rIns="21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latin typeface="Arial" panose="020B0604020202020204" pitchFamily="34" charset="0"/>
                <a:cs typeface="Arial" panose="020B0604020202020204" pitchFamily="34" charset="0"/>
              </a:rPr>
              <a:t>Streamlining support for individuals at risk of homelessness through improved inter-agency coordination, data sharing and preventative measures such as employment and holistic care </a:t>
            </a:r>
            <a:endParaRPr lang="en-GB" b="1">
              <a:latin typeface="Arial" panose="020B0604020202020204" pitchFamily="34" charset="0"/>
              <a:cs typeface="Arial" panose="020B0604020202020204" pitchFamily="34" charset="0"/>
            </a:endParaRPr>
          </a:p>
        </p:txBody>
      </p:sp>
      <p:sp>
        <p:nvSpPr>
          <p:cNvPr id="41" name="Rounded Rectangle 40">
            <a:extLst>
              <a:ext uri="{FF2B5EF4-FFF2-40B4-BE49-F238E27FC236}">
                <a16:creationId xmlns:a16="http://schemas.microsoft.com/office/drawing/2014/main" id="{67FE8E02-AF35-26A0-EA1D-0D4B8EBE8EF3}"/>
              </a:ext>
            </a:extLst>
          </p:cNvPr>
          <p:cNvSpPr/>
          <p:nvPr/>
        </p:nvSpPr>
        <p:spPr>
          <a:xfrm>
            <a:off x="2242946" y="5745996"/>
            <a:ext cx="1849401" cy="997604"/>
          </a:xfrm>
          <a:prstGeom prst="roundRect">
            <a:avLst>
              <a:gd name="adj" fmla="val 0"/>
            </a:avLst>
          </a:prstGeom>
          <a:solidFill>
            <a:srgbClr val="1E263E"/>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Opportunity:</a:t>
            </a:r>
          </a:p>
        </p:txBody>
      </p:sp>
      <p:sp>
        <p:nvSpPr>
          <p:cNvPr id="42" name="Rounded Rectangle 41">
            <a:extLst>
              <a:ext uri="{FF2B5EF4-FFF2-40B4-BE49-F238E27FC236}">
                <a16:creationId xmlns:a16="http://schemas.microsoft.com/office/drawing/2014/main" id="{7C514D79-AF9D-DF21-979F-B92183C7F15A}"/>
              </a:ext>
            </a:extLst>
          </p:cNvPr>
          <p:cNvSpPr/>
          <p:nvPr/>
        </p:nvSpPr>
        <p:spPr>
          <a:xfrm>
            <a:off x="6949552" y="3538293"/>
            <a:ext cx="2147984" cy="338776"/>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Areas of Focus</a:t>
            </a:r>
          </a:p>
        </p:txBody>
      </p:sp>
      <p:sp>
        <p:nvSpPr>
          <p:cNvPr id="43" name="Rectangle 42">
            <a:extLst>
              <a:ext uri="{FF2B5EF4-FFF2-40B4-BE49-F238E27FC236}">
                <a16:creationId xmlns:a16="http://schemas.microsoft.com/office/drawing/2014/main" id="{378FDCAF-03D1-ACD7-4F50-E0C7B8462E96}"/>
              </a:ext>
            </a:extLst>
          </p:cNvPr>
          <p:cNvSpPr/>
          <p:nvPr/>
        </p:nvSpPr>
        <p:spPr>
          <a:xfrm>
            <a:off x="7127250" y="3950770"/>
            <a:ext cx="1488113" cy="502479"/>
          </a:xfrm>
          <a:prstGeom prst="rect">
            <a:avLst/>
          </a:prstGeom>
          <a:solidFill>
            <a:srgbClr val="005B5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System</a:t>
            </a:r>
            <a:endParaRPr kumimoji="0" lang="en-GB" sz="1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4" name="Rectangle 43">
            <a:extLst>
              <a:ext uri="{FF2B5EF4-FFF2-40B4-BE49-F238E27FC236}">
                <a16:creationId xmlns:a16="http://schemas.microsoft.com/office/drawing/2014/main" id="{586CA53D-C7ED-CF1B-30B4-178BF80E65A1}"/>
              </a:ext>
            </a:extLst>
          </p:cNvPr>
          <p:cNvSpPr/>
          <p:nvPr/>
        </p:nvSpPr>
        <p:spPr>
          <a:xfrm>
            <a:off x="7127250" y="4535132"/>
            <a:ext cx="1488113" cy="502479"/>
          </a:xfrm>
          <a:prstGeom prst="rect">
            <a:avLst/>
          </a:prstGeom>
          <a:solidFill>
            <a:srgbClr val="005B5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Employers</a:t>
            </a:r>
            <a:endParaRPr kumimoji="0" lang="en-GB" sz="1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5" name="Rectangle 44">
            <a:extLst>
              <a:ext uri="{FF2B5EF4-FFF2-40B4-BE49-F238E27FC236}">
                <a16:creationId xmlns:a16="http://schemas.microsoft.com/office/drawing/2014/main" id="{77DE5ECD-FC78-84C8-8698-B2F7915B6737}"/>
              </a:ext>
            </a:extLst>
          </p:cNvPr>
          <p:cNvSpPr/>
          <p:nvPr/>
        </p:nvSpPr>
        <p:spPr>
          <a:xfrm>
            <a:off x="7127250" y="5132746"/>
            <a:ext cx="1488113" cy="502479"/>
          </a:xfrm>
          <a:prstGeom prst="rect">
            <a:avLst/>
          </a:prstGeom>
          <a:solidFill>
            <a:srgbClr val="005B5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Community</a:t>
            </a:r>
            <a:endParaRPr kumimoji="0" lang="en-GB" sz="1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6" name="Rectangle 45">
            <a:extLst>
              <a:ext uri="{FF2B5EF4-FFF2-40B4-BE49-F238E27FC236}">
                <a16:creationId xmlns:a16="http://schemas.microsoft.com/office/drawing/2014/main" id="{844A77AA-2B49-BC18-9317-F33377526C7B}"/>
              </a:ext>
            </a:extLst>
          </p:cNvPr>
          <p:cNvSpPr/>
          <p:nvPr/>
        </p:nvSpPr>
        <p:spPr>
          <a:xfrm>
            <a:off x="8728260" y="3941657"/>
            <a:ext cx="3158331" cy="502479"/>
          </a:xfrm>
          <a:prstGeom prst="rect">
            <a:avLst/>
          </a:prstGeom>
          <a:solidFill>
            <a:srgbClr val="005B5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Holistic referral pathways </a:t>
            </a:r>
            <a:endParaRPr kumimoji="0" lang="en-GB" sz="1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7" name="Rectangle 46">
            <a:extLst>
              <a:ext uri="{FF2B5EF4-FFF2-40B4-BE49-F238E27FC236}">
                <a16:creationId xmlns:a16="http://schemas.microsoft.com/office/drawing/2014/main" id="{35CD436B-0C36-D040-002F-413F3E32761D}"/>
              </a:ext>
            </a:extLst>
          </p:cNvPr>
          <p:cNvSpPr/>
          <p:nvPr/>
        </p:nvSpPr>
        <p:spPr>
          <a:xfrm>
            <a:off x="8728261" y="4519393"/>
            <a:ext cx="3158331" cy="502479"/>
          </a:xfrm>
          <a:prstGeom prst="rect">
            <a:avLst/>
          </a:prstGeom>
          <a:solidFill>
            <a:srgbClr val="005B5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Incentives and support to keep people in employment   </a:t>
            </a:r>
            <a:endParaRPr kumimoji="0" lang="en-GB" sz="17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8" name="Rectangle 47">
            <a:extLst>
              <a:ext uri="{FF2B5EF4-FFF2-40B4-BE49-F238E27FC236}">
                <a16:creationId xmlns:a16="http://schemas.microsoft.com/office/drawing/2014/main" id="{6D998237-BBD1-95BE-5B40-D0AFE95DBF43}"/>
              </a:ext>
            </a:extLst>
          </p:cNvPr>
          <p:cNvSpPr/>
          <p:nvPr/>
        </p:nvSpPr>
        <p:spPr>
          <a:xfrm>
            <a:off x="8728261" y="5117007"/>
            <a:ext cx="3158331" cy="502479"/>
          </a:xfrm>
          <a:prstGeom prst="rect">
            <a:avLst/>
          </a:prstGeom>
          <a:solidFill>
            <a:srgbClr val="005B5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Embedding integrated community teams </a:t>
            </a:r>
            <a:endParaRPr kumimoji="0" lang="en-GB" sz="1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3" name="Freeform 52">
            <a:extLst>
              <a:ext uri="{FF2B5EF4-FFF2-40B4-BE49-F238E27FC236}">
                <a16:creationId xmlns:a16="http://schemas.microsoft.com/office/drawing/2014/main" id="{617FA201-93E3-4767-C22C-1F8055181469}"/>
              </a:ext>
            </a:extLst>
          </p:cNvPr>
          <p:cNvSpPr/>
          <p:nvPr/>
        </p:nvSpPr>
        <p:spPr>
          <a:xfrm>
            <a:off x="-24955" y="-3130037"/>
            <a:ext cx="1481428" cy="18127083"/>
          </a:xfrm>
          <a:custGeom>
            <a:avLst/>
            <a:gdLst>
              <a:gd name="connsiteX0" fmla="*/ 1773841 w 1773841"/>
              <a:gd name="connsiteY0" fmla="*/ 0 h 15819120"/>
              <a:gd name="connsiteX1" fmla="*/ 1773841 w 1773841"/>
              <a:gd name="connsiteY1" fmla="*/ 6233093 h 15819120"/>
              <a:gd name="connsiteX2" fmla="*/ 909496 w 1773841"/>
              <a:gd name="connsiteY2" fmla="*/ 7129609 h 15819120"/>
              <a:gd name="connsiteX3" fmla="*/ 909496 w 1773841"/>
              <a:gd name="connsiteY3" fmla="*/ 7272960 h 15819120"/>
              <a:gd name="connsiteX4" fmla="*/ 1773841 w 1773841"/>
              <a:gd name="connsiteY4" fmla="*/ 8169476 h 15819120"/>
              <a:gd name="connsiteX5" fmla="*/ 1773841 w 1773841"/>
              <a:gd name="connsiteY5" fmla="*/ 15819120 h 15819120"/>
              <a:gd name="connsiteX6" fmla="*/ 0 w 1773841"/>
              <a:gd name="connsiteY6" fmla="*/ 15819120 h 15819120"/>
              <a:gd name="connsiteX7" fmla="*/ 0 w 1773841"/>
              <a:gd name="connsiteY7" fmla="*/ 0 h 15819120"/>
              <a:gd name="connsiteX0" fmla="*/ 1773841 w 1773841"/>
              <a:gd name="connsiteY0" fmla="*/ 0 h 15819120"/>
              <a:gd name="connsiteX1" fmla="*/ 1773841 w 1773841"/>
              <a:gd name="connsiteY1" fmla="*/ 6233093 h 15819120"/>
              <a:gd name="connsiteX2" fmla="*/ 909496 w 1773841"/>
              <a:gd name="connsiteY2" fmla="*/ 7129609 h 15819120"/>
              <a:gd name="connsiteX3" fmla="*/ 909496 w 1773841"/>
              <a:gd name="connsiteY3" fmla="*/ 7272960 h 15819120"/>
              <a:gd name="connsiteX4" fmla="*/ 1773841 w 1773841"/>
              <a:gd name="connsiteY4" fmla="*/ 8169476 h 15819120"/>
              <a:gd name="connsiteX5" fmla="*/ 1773841 w 1773841"/>
              <a:gd name="connsiteY5" fmla="*/ 15819120 h 15819120"/>
              <a:gd name="connsiteX6" fmla="*/ 0 w 1773841"/>
              <a:gd name="connsiteY6" fmla="*/ 15819120 h 15819120"/>
              <a:gd name="connsiteX7" fmla="*/ 0 w 1773841"/>
              <a:gd name="connsiteY7" fmla="*/ 0 h 15819120"/>
              <a:gd name="connsiteX8" fmla="*/ 1773841 w 1773841"/>
              <a:gd name="connsiteY8" fmla="*/ 0 h 15819120"/>
              <a:gd name="connsiteX0" fmla="*/ 1773841 w 1773841"/>
              <a:gd name="connsiteY0" fmla="*/ 0 h 15819120"/>
              <a:gd name="connsiteX1" fmla="*/ 1773841 w 1773841"/>
              <a:gd name="connsiteY1" fmla="*/ 6233093 h 15819120"/>
              <a:gd name="connsiteX2" fmla="*/ 909496 w 1773841"/>
              <a:gd name="connsiteY2" fmla="*/ 7129609 h 15819120"/>
              <a:gd name="connsiteX3" fmla="*/ 909496 w 1773841"/>
              <a:gd name="connsiteY3" fmla="*/ 7272960 h 15819120"/>
              <a:gd name="connsiteX4" fmla="*/ 1773841 w 1773841"/>
              <a:gd name="connsiteY4" fmla="*/ 8169476 h 15819120"/>
              <a:gd name="connsiteX5" fmla="*/ 1773841 w 1773841"/>
              <a:gd name="connsiteY5" fmla="*/ 15819120 h 15819120"/>
              <a:gd name="connsiteX6" fmla="*/ 0 w 1773841"/>
              <a:gd name="connsiteY6" fmla="*/ 15819120 h 15819120"/>
              <a:gd name="connsiteX7" fmla="*/ 0 w 1773841"/>
              <a:gd name="connsiteY7" fmla="*/ 0 h 15819120"/>
              <a:gd name="connsiteX8" fmla="*/ 1773841 w 1773841"/>
              <a:gd name="connsiteY8" fmla="*/ 0 h 15819120"/>
              <a:gd name="connsiteX0" fmla="*/ 1773841 w 1777714"/>
              <a:gd name="connsiteY0" fmla="*/ 0 h 15819120"/>
              <a:gd name="connsiteX1" fmla="*/ 1773841 w 1777714"/>
              <a:gd name="connsiteY1" fmla="*/ 6233093 h 15819120"/>
              <a:gd name="connsiteX2" fmla="*/ 909496 w 1777714"/>
              <a:gd name="connsiteY2" fmla="*/ 7129609 h 15819120"/>
              <a:gd name="connsiteX3" fmla="*/ 909496 w 1777714"/>
              <a:gd name="connsiteY3" fmla="*/ 7272960 h 15819120"/>
              <a:gd name="connsiteX4" fmla="*/ 1773841 w 1777714"/>
              <a:gd name="connsiteY4" fmla="*/ 8169476 h 15819120"/>
              <a:gd name="connsiteX5" fmla="*/ 1773841 w 1777714"/>
              <a:gd name="connsiteY5" fmla="*/ 15819120 h 15819120"/>
              <a:gd name="connsiteX6" fmla="*/ 0 w 1777714"/>
              <a:gd name="connsiteY6" fmla="*/ 15819120 h 15819120"/>
              <a:gd name="connsiteX7" fmla="*/ 0 w 1777714"/>
              <a:gd name="connsiteY7" fmla="*/ 0 h 15819120"/>
              <a:gd name="connsiteX8" fmla="*/ 1773841 w 1777714"/>
              <a:gd name="connsiteY8" fmla="*/ 0 h 15819120"/>
              <a:gd name="connsiteX0" fmla="*/ 1773841 w 1777714"/>
              <a:gd name="connsiteY0" fmla="*/ 0 h 15819120"/>
              <a:gd name="connsiteX1" fmla="*/ 1773841 w 1777714"/>
              <a:gd name="connsiteY1" fmla="*/ 6233093 h 15819120"/>
              <a:gd name="connsiteX2" fmla="*/ 909496 w 1777714"/>
              <a:gd name="connsiteY2" fmla="*/ 7129609 h 15819120"/>
              <a:gd name="connsiteX3" fmla="*/ 909496 w 1777714"/>
              <a:gd name="connsiteY3" fmla="*/ 7272960 h 15819120"/>
              <a:gd name="connsiteX4" fmla="*/ 1773841 w 1777714"/>
              <a:gd name="connsiteY4" fmla="*/ 8169476 h 15819120"/>
              <a:gd name="connsiteX5" fmla="*/ 1773841 w 1777714"/>
              <a:gd name="connsiteY5" fmla="*/ 15819120 h 15819120"/>
              <a:gd name="connsiteX6" fmla="*/ 0 w 1777714"/>
              <a:gd name="connsiteY6" fmla="*/ 15819120 h 15819120"/>
              <a:gd name="connsiteX7" fmla="*/ 0 w 1777714"/>
              <a:gd name="connsiteY7" fmla="*/ 0 h 15819120"/>
              <a:gd name="connsiteX8" fmla="*/ 1773841 w 1777714"/>
              <a:gd name="connsiteY8" fmla="*/ 0 h 15819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7714" h="15819120">
                <a:moveTo>
                  <a:pt x="1773841" y="0"/>
                </a:moveTo>
                <a:cubicBezTo>
                  <a:pt x="1773841" y="2077698"/>
                  <a:pt x="1782556" y="5985053"/>
                  <a:pt x="1773841" y="6233093"/>
                </a:cubicBezTo>
                <a:cubicBezTo>
                  <a:pt x="1765126" y="6481133"/>
                  <a:pt x="909747" y="6822304"/>
                  <a:pt x="909496" y="7129609"/>
                </a:cubicBezTo>
                <a:cubicBezTo>
                  <a:pt x="909245" y="7436914"/>
                  <a:pt x="909245" y="6880986"/>
                  <a:pt x="909496" y="7272960"/>
                </a:cubicBezTo>
                <a:cubicBezTo>
                  <a:pt x="909747" y="7664934"/>
                  <a:pt x="1773593" y="7819837"/>
                  <a:pt x="1773841" y="8169476"/>
                </a:cubicBezTo>
                <a:cubicBezTo>
                  <a:pt x="1774089" y="8519115"/>
                  <a:pt x="1773841" y="13269239"/>
                  <a:pt x="1773841" y="15819120"/>
                </a:cubicBezTo>
                <a:lnTo>
                  <a:pt x="0" y="15819120"/>
                </a:lnTo>
                <a:lnTo>
                  <a:pt x="0" y="0"/>
                </a:lnTo>
                <a:lnTo>
                  <a:pt x="1773841"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761970"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4" name="Picture 53">
            <a:extLst>
              <a:ext uri="{FF2B5EF4-FFF2-40B4-BE49-F238E27FC236}">
                <a16:creationId xmlns:a16="http://schemas.microsoft.com/office/drawing/2014/main" id="{EF764968-AB83-0E17-F213-ABC43994EC51}"/>
              </a:ext>
            </a:extLst>
          </p:cNvPr>
          <p:cNvPicPr>
            <a:picLocks noChangeAspect="1"/>
          </p:cNvPicPr>
          <p:nvPr/>
        </p:nvPicPr>
        <p:blipFill>
          <a:blip r:embed="rId3" cstate="email">
            <a:alphaModFix amt="85000"/>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a:xfrm>
            <a:off x="142894" y="1296348"/>
            <a:ext cx="1068059" cy="1022154"/>
          </a:xfrm>
          <a:custGeom>
            <a:avLst/>
            <a:gdLst/>
            <a:ahLst/>
            <a:cxnLst/>
            <a:rect l="l" t="t" r="r" b="b"/>
            <a:pathLst>
              <a:path w="1486412" h="1422526">
                <a:moveTo>
                  <a:pt x="491851" y="655834"/>
                </a:moveTo>
                <a:lnTo>
                  <a:pt x="491851" y="868221"/>
                </a:lnTo>
                <a:lnTo>
                  <a:pt x="548048" y="868221"/>
                </a:lnTo>
                <a:lnTo>
                  <a:pt x="548048" y="655834"/>
                </a:lnTo>
                <a:close/>
                <a:moveTo>
                  <a:pt x="1159797" y="651034"/>
                </a:moveTo>
                <a:cubicBezTo>
                  <a:pt x="1129265" y="651034"/>
                  <a:pt x="1106733" y="657300"/>
                  <a:pt x="1092201" y="669833"/>
                </a:cubicBezTo>
                <a:cubicBezTo>
                  <a:pt x="1077668" y="682365"/>
                  <a:pt x="1070402" y="697831"/>
                  <a:pt x="1070402" y="716230"/>
                </a:cubicBezTo>
                <a:cubicBezTo>
                  <a:pt x="1070402" y="736629"/>
                  <a:pt x="1078802" y="752561"/>
                  <a:pt x="1095601" y="764027"/>
                </a:cubicBezTo>
                <a:cubicBezTo>
                  <a:pt x="1107733" y="772293"/>
                  <a:pt x="1136465" y="781426"/>
                  <a:pt x="1181795" y="791425"/>
                </a:cubicBezTo>
                <a:cubicBezTo>
                  <a:pt x="1191528" y="793692"/>
                  <a:pt x="1197794" y="796158"/>
                  <a:pt x="1200594" y="798825"/>
                </a:cubicBezTo>
                <a:cubicBezTo>
                  <a:pt x="1203261" y="801625"/>
                  <a:pt x="1204594" y="805158"/>
                  <a:pt x="1204594" y="809424"/>
                </a:cubicBezTo>
                <a:cubicBezTo>
                  <a:pt x="1204594" y="815691"/>
                  <a:pt x="1202127" y="820690"/>
                  <a:pt x="1197194" y="824423"/>
                </a:cubicBezTo>
                <a:cubicBezTo>
                  <a:pt x="1189861" y="829756"/>
                  <a:pt x="1178929" y="832423"/>
                  <a:pt x="1164396" y="832423"/>
                </a:cubicBezTo>
                <a:cubicBezTo>
                  <a:pt x="1151197" y="832423"/>
                  <a:pt x="1140931" y="829590"/>
                  <a:pt x="1133598" y="823923"/>
                </a:cubicBezTo>
                <a:cubicBezTo>
                  <a:pt x="1126265" y="818257"/>
                  <a:pt x="1121399" y="809958"/>
                  <a:pt x="1118999" y="799025"/>
                </a:cubicBezTo>
                <a:lnTo>
                  <a:pt x="1062603" y="807624"/>
                </a:lnTo>
                <a:cubicBezTo>
                  <a:pt x="1067802" y="827756"/>
                  <a:pt x="1078835" y="843689"/>
                  <a:pt x="1095701" y="855421"/>
                </a:cubicBezTo>
                <a:cubicBezTo>
                  <a:pt x="1112566" y="867154"/>
                  <a:pt x="1135465" y="873020"/>
                  <a:pt x="1164396" y="873020"/>
                </a:cubicBezTo>
                <a:cubicBezTo>
                  <a:pt x="1196261" y="873020"/>
                  <a:pt x="1220326" y="866021"/>
                  <a:pt x="1236592" y="852022"/>
                </a:cubicBezTo>
                <a:cubicBezTo>
                  <a:pt x="1252858" y="838023"/>
                  <a:pt x="1260991" y="821290"/>
                  <a:pt x="1260991" y="801825"/>
                </a:cubicBezTo>
                <a:cubicBezTo>
                  <a:pt x="1260991" y="783959"/>
                  <a:pt x="1255124" y="770027"/>
                  <a:pt x="1243392" y="760027"/>
                </a:cubicBezTo>
                <a:cubicBezTo>
                  <a:pt x="1231526" y="750161"/>
                  <a:pt x="1210627" y="741828"/>
                  <a:pt x="1180695" y="735029"/>
                </a:cubicBezTo>
                <a:cubicBezTo>
                  <a:pt x="1150764" y="728229"/>
                  <a:pt x="1133265" y="722963"/>
                  <a:pt x="1128199" y="719230"/>
                </a:cubicBezTo>
                <a:cubicBezTo>
                  <a:pt x="1124465" y="716430"/>
                  <a:pt x="1122599" y="713030"/>
                  <a:pt x="1122599" y="709030"/>
                </a:cubicBezTo>
                <a:cubicBezTo>
                  <a:pt x="1122599" y="704364"/>
                  <a:pt x="1124732" y="700564"/>
                  <a:pt x="1128999" y="697631"/>
                </a:cubicBezTo>
                <a:cubicBezTo>
                  <a:pt x="1135398" y="693498"/>
                  <a:pt x="1145998" y="691431"/>
                  <a:pt x="1160797" y="691431"/>
                </a:cubicBezTo>
                <a:cubicBezTo>
                  <a:pt x="1172529" y="691431"/>
                  <a:pt x="1181562" y="693631"/>
                  <a:pt x="1187895" y="698031"/>
                </a:cubicBezTo>
                <a:cubicBezTo>
                  <a:pt x="1194228" y="702431"/>
                  <a:pt x="1198528" y="708764"/>
                  <a:pt x="1200794" y="717030"/>
                </a:cubicBezTo>
                <a:lnTo>
                  <a:pt x="1253791" y="707230"/>
                </a:lnTo>
                <a:cubicBezTo>
                  <a:pt x="1248458" y="688698"/>
                  <a:pt x="1238725" y="674699"/>
                  <a:pt x="1224593" y="665233"/>
                </a:cubicBezTo>
                <a:cubicBezTo>
                  <a:pt x="1210460" y="655767"/>
                  <a:pt x="1188862" y="651034"/>
                  <a:pt x="1159797" y="651034"/>
                </a:cubicBezTo>
                <a:close/>
                <a:moveTo>
                  <a:pt x="944396" y="651034"/>
                </a:moveTo>
                <a:cubicBezTo>
                  <a:pt x="912798" y="651034"/>
                  <a:pt x="887733" y="660800"/>
                  <a:pt x="869200" y="680332"/>
                </a:cubicBezTo>
                <a:cubicBezTo>
                  <a:pt x="850668" y="699864"/>
                  <a:pt x="841402" y="727163"/>
                  <a:pt x="841402" y="762227"/>
                </a:cubicBezTo>
                <a:cubicBezTo>
                  <a:pt x="841402" y="796892"/>
                  <a:pt x="850635" y="824023"/>
                  <a:pt x="869100" y="843622"/>
                </a:cubicBezTo>
                <a:cubicBezTo>
                  <a:pt x="887566" y="863221"/>
                  <a:pt x="912331" y="873020"/>
                  <a:pt x="943396" y="873020"/>
                </a:cubicBezTo>
                <a:cubicBezTo>
                  <a:pt x="970728" y="873020"/>
                  <a:pt x="992526" y="866554"/>
                  <a:pt x="1008792" y="853622"/>
                </a:cubicBezTo>
                <a:cubicBezTo>
                  <a:pt x="1025057" y="840689"/>
                  <a:pt x="1036057" y="821557"/>
                  <a:pt x="1041790" y="796225"/>
                </a:cubicBezTo>
                <a:lnTo>
                  <a:pt x="986593" y="786826"/>
                </a:lnTo>
                <a:cubicBezTo>
                  <a:pt x="983793" y="801625"/>
                  <a:pt x="978994" y="812057"/>
                  <a:pt x="972194" y="818124"/>
                </a:cubicBezTo>
                <a:cubicBezTo>
                  <a:pt x="965395" y="824190"/>
                  <a:pt x="956662" y="827223"/>
                  <a:pt x="945996" y="827223"/>
                </a:cubicBezTo>
                <a:cubicBezTo>
                  <a:pt x="931730" y="827223"/>
                  <a:pt x="920364" y="822023"/>
                  <a:pt x="911898" y="811624"/>
                </a:cubicBezTo>
                <a:cubicBezTo>
                  <a:pt x="903432" y="801225"/>
                  <a:pt x="899199" y="783426"/>
                  <a:pt x="899199" y="758227"/>
                </a:cubicBezTo>
                <a:cubicBezTo>
                  <a:pt x="899199" y="735562"/>
                  <a:pt x="903365" y="719396"/>
                  <a:pt x="911698" y="709730"/>
                </a:cubicBezTo>
                <a:cubicBezTo>
                  <a:pt x="920031" y="700064"/>
                  <a:pt x="931197" y="695231"/>
                  <a:pt x="945196" y="695231"/>
                </a:cubicBezTo>
                <a:cubicBezTo>
                  <a:pt x="955728" y="695231"/>
                  <a:pt x="964295" y="698031"/>
                  <a:pt x="970894" y="703631"/>
                </a:cubicBezTo>
                <a:cubicBezTo>
                  <a:pt x="977494" y="709230"/>
                  <a:pt x="981727" y="717563"/>
                  <a:pt x="983593" y="728629"/>
                </a:cubicBezTo>
                <a:lnTo>
                  <a:pt x="1038990" y="718630"/>
                </a:lnTo>
                <a:cubicBezTo>
                  <a:pt x="1032324" y="695831"/>
                  <a:pt x="1021358" y="678866"/>
                  <a:pt x="1006092" y="667733"/>
                </a:cubicBezTo>
                <a:cubicBezTo>
                  <a:pt x="990826" y="656600"/>
                  <a:pt x="970261" y="651034"/>
                  <a:pt x="944396" y="651034"/>
                </a:cubicBezTo>
                <a:close/>
                <a:moveTo>
                  <a:pt x="727944" y="651034"/>
                </a:moveTo>
                <a:cubicBezTo>
                  <a:pt x="699812" y="651034"/>
                  <a:pt x="676480" y="663033"/>
                  <a:pt x="657948" y="687032"/>
                </a:cubicBezTo>
                <a:lnTo>
                  <a:pt x="657948" y="655834"/>
                </a:lnTo>
                <a:lnTo>
                  <a:pt x="605751" y="655834"/>
                </a:lnTo>
                <a:lnTo>
                  <a:pt x="605751" y="868221"/>
                </a:lnTo>
                <a:lnTo>
                  <a:pt x="661948" y="868221"/>
                </a:lnTo>
                <a:lnTo>
                  <a:pt x="661948" y="772027"/>
                </a:lnTo>
                <a:cubicBezTo>
                  <a:pt x="661948" y="748295"/>
                  <a:pt x="663381" y="732029"/>
                  <a:pt x="666248" y="723229"/>
                </a:cubicBezTo>
                <a:cubicBezTo>
                  <a:pt x="669114" y="714430"/>
                  <a:pt x="674414" y="707364"/>
                  <a:pt x="682147" y="702031"/>
                </a:cubicBezTo>
                <a:cubicBezTo>
                  <a:pt x="689880" y="696698"/>
                  <a:pt x="698612" y="694031"/>
                  <a:pt x="708345" y="694031"/>
                </a:cubicBezTo>
                <a:cubicBezTo>
                  <a:pt x="715945" y="694031"/>
                  <a:pt x="722444" y="695898"/>
                  <a:pt x="727844" y="699631"/>
                </a:cubicBezTo>
                <a:cubicBezTo>
                  <a:pt x="733244" y="703364"/>
                  <a:pt x="737143" y="708597"/>
                  <a:pt x="739543" y="715330"/>
                </a:cubicBezTo>
                <a:cubicBezTo>
                  <a:pt x="741943" y="722063"/>
                  <a:pt x="743143" y="736895"/>
                  <a:pt x="743143" y="759827"/>
                </a:cubicBezTo>
                <a:lnTo>
                  <a:pt x="743143" y="868221"/>
                </a:lnTo>
                <a:lnTo>
                  <a:pt x="799340" y="868221"/>
                </a:lnTo>
                <a:lnTo>
                  <a:pt x="799340" y="736229"/>
                </a:lnTo>
                <a:cubicBezTo>
                  <a:pt x="799340" y="719830"/>
                  <a:pt x="798306" y="707230"/>
                  <a:pt x="796240" y="698431"/>
                </a:cubicBezTo>
                <a:cubicBezTo>
                  <a:pt x="794173" y="689632"/>
                  <a:pt x="790507" y="681765"/>
                  <a:pt x="785240" y="674832"/>
                </a:cubicBezTo>
                <a:cubicBezTo>
                  <a:pt x="779974" y="667900"/>
                  <a:pt x="772208" y="662200"/>
                  <a:pt x="761942" y="657733"/>
                </a:cubicBezTo>
                <a:cubicBezTo>
                  <a:pt x="751676" y="653267"/>
                  <a:pt x="740343" y="651034"/>
                  <a:pt x="727944" y="651034"/>
                </a:cubicBezTo>
                <a:close/>
                <a:moveTo>
                  <a:pt x="246201" y="577438"/>
                </a:moveTo>
                <a:lnTo>
                  <a:pt x="246201" y="868221"/>
                </a:lnTo>
                <a:lnTo>
                  <a:pt x="452589" y="868221"/>
                </a:lnTo>
                <a:lnTo>
                  <a:pt x="452589" y="818824"/>
                </a:lnTo>
                <a:lnTo>
                  <a:pt x="305398" y="818824"/>
                </a:lnTo>
                <a:lnTo>
                  <a:pt x="305398" y="577438"/>
                </a:lnTo>
                <a:close/>
                <a:moveTo>
                  <a:pt x="491851" y="575039"/>
                </a:moveTo>
                <a:lnTo>
                  <a:pt x="491851" y="627035"/>
                </a:lnTo>
                <a:lnTo>
                  <a:pt x="548048" y="627035"/>
                </a:lnTo>
                <a:lnTo>
                  <a:pt x="548048" y="575039"/>
                </a:lnTo>
                <a:close/>
                <a:moveTo>
                  <a:pt x="743206" y="0"/>
                </a:moveTo>
                <a:cubicBezTo>
                  <a:pt x="1153667" y="0"/>
                  <a:pt x="1486412" y="318443"/>
                  <a:pt x="1486412" y="711263"/>
                </a:cubicBezTo>
                <a:cubicBezTo>
                  <a:pt x="1486412" y="1104083"/>
                  <a:pt x="1153667" y="1422526"/>
                  <a:pt x="743206" y="1422526"/>
                </a:cubicBezTo>
                <a:cubicBezTo>
                  <a:pt x="332745" y="1422526"/>
                  <a:pt x="0" y="1104083"/>
                  <a:pt x="0" y="711263"/>
                </a:cubicBezTo>
                <a:cubicBezTo>
                  <a:pt x="0" y="318443"/>
                  <a:pt x="332745" y="0"/>
                  <a:pt x="743206" y="0"/>
                </a:cubicBezTo>
                <a:close/>
              </a:path>
            </a:pathLst>
          </a:custGeom>
          <a:ln w="190500" cap="rnd">
            <a:noFill/>
            <a:prstDash val="solid"/>
          </a:ln>
          <a:effectLst>
            <a:outerShdw blurRad="127000" sx="1000" sy="1000" algn="bl" rotWithShape="0">
              <a:srgbClr val="000000"/>
            </a:outerShdw>
          </a:effectLst>
        </p:spPr>
      </p:pic>
      <p:pic>
        <p:nvPicPr>
          <p:cNvPr id="56" name="Picture 55">
            <a:extLst>
              <a:ext uri="{FF2B5EF4-FFF2-40B4-BE49-F238E27FC236}">
                <a16:creationId xmlns:a16="http://schemas.microsoft.com/office/drawing/2014/main" id="{8F950D50-4561-1DAE-76F7-70265229002D}"/>
              </a:ext>
            </a:extLst>
          </p:cNvPr>
          <p:cNvPicPr>
            <a:picLocks noChangeAspect="1"/>
          </p:cNvPicPr>
          <p:nvPr/>
        </p:nvPicPr>
        <p:blipFill>
          <a:blip r:embed="rId5" cstate="email">
            <a:alphaModFix/>
            <a:duotone>
              <a:schemeClr val="bg2">
                <a:shade val="45000"/>
                <a:satMod val="135000"/>
              </a:schemeClr>
              <a:prstClr val="white"/>
            </a:duotone>
            <a:extLst>
              <a:ext uri="{28A0092B-C50C-407E-A947-70E740481C1C}">
                <a14:useLocalDpi xmlns:a14="http://schemas.microsoft.com/office/drawing/2010/main"/>
              </a:ext>
              <a:ext uri="{837473B0-CC2E-450A-ABE3-18F120FF3D39}">
                <a1611:picAttrSrcUrl xmlns:a1611="http://schemas.microsoft.com/office/drawing/2016/11/main" r:id="rId6"/>
              </a:ext>
            </a:extLst>
          </a:blip>
          <a:srcRect/>
          <a:stretch/>
        </p:blipFill>
        <p:spPr>
          <a:xfrm>
            <a:off x="141113" y="3508358"/>
            <a:ext cx="1060374" cy="1020313"/>
          </a:xfrm>
          <a:custGeom>
            <a:avLst/>
            <a:gdLst/>
            <a:ahLst/>
            <a:cxnLst/>
            <a:rect l="l" t="t" r="r" b="b"/>
            <a:pathLst>
              <a:path w="1475716" h="1419962">
                <a:moveTo>
                  <a:pt x="1041060" y="576731"/>
                </a:moveTo>
                <a:lnTo>
                  <a:pt x="1041060" y="869913"/>
                </a:lnTo>
                <a:lnTo>
                  <a:pt x="1264047" y="869913"/>
                </a:lnTo>
                <a:lnTo>
                  <a:pt x="1264047" y="820516"/>
                </a:lnTo>
                <a:lnTo>
                  <a:pt x="1100257" y="820516"/>
                </a:lnTo>
                <a:lnTo>
                  <a:pt x="1100257" y="740721"/>
                </a:lnTo>
                <a:lnTo>
                  <a:pt x="1247448" y="740721"/>
                </a:lnTo>
                <a:lnTo>
                  <a:pt x="1247448" y="691324"/>
                </a:lnTo>
                <a:lnTo>
                  <a:pt x="1100257" y="691324"/>
                </a:lnTo>
                <a:lnTo>
                  <a:pt x="1100257" y="626328"/>
                </a:lnTo>
                <a:lnTo>
                  <a:pt x="1258447" y="626328"/>
                </a:lnTo>
                <a:lnTo>
                  <a:pt x="1258447" y="576731"/>
                </a:lnTo>
                <a:close/>
                <a:moveTo>
                  <a:pt x="764835" y="576731"/>
                </a:moveTo>
                <a:lnTo>
                  <a:pt x="764835" y="869913"/>
                </a:lnTo>
                <a:lnTo>
                  <a:pt x="987822" y="869913"/>
                </a:lnTo>
                <a:lnTo>
                  <a:pt x="987822" y="820516"/>
                </a:lnTo>
                <a:lnTo>
                  <a:pt x="824032" y="820516"/>
                </a:lnTo>
                <a:lnTo>
                  <a:pt x="824032" y="740721"/>
                </a:lnTo>
                <a:lnTo>
                  <a:pt x="971223" y="740721"/>
                </a:lnTo>
                <a:lnTo>
                  <a:pt x="971223" y="691324"/>
                </a:lnTo>
                <a:lnTo>
                  <a:pt x="824032" y="691324"/>
                </a:lnTo>
                <a:lnTo>
                  <a:pt x="824032" y="626328"/>
                </a:lnTo>
                <a:lnTo>
                  <a:pt x="982222" y="626328"/>
                </a:lnTo>
                <a:lnTo>
                  <a:pt x="982222" y="576731"/>
                </a:lnTo>
                <a:close/>
                <a:moveTo>
                  <a:pt x="470160" y="576731"/>
                </a:moveTo>
                <a:lnTo>
                  <a:pt x="470160" y="869913"/>
                </a:lnTo>
                <a:lnTo>
                  <a:pt x="525157" y="869913"/>
                </a:lnTo>
                <a:lnTo>
                  <a:pt x="525157" y="678725"/>
                </a:lnTo>
                <a:lnTo>
                  <a:pt x="643350" y="869913"/>
                </a:lnTo>
                <a:lnTo>
                  <a:pt x="702746" y="869913"/>
                </a:lnTo>
                <a:lnTo>
                  <a:pt x="702746" y="576731"/>
                </a:lnTo>
                <a:lnTo>
                  <a:pt x="647749" y="576731"/>
                </a:lnTo>
                <a:lnTo>
                  <a:pt x="647749" y="772519"/>
                </a:lnTo>
                <a:lnTo>
                  <a:pt x="527757" y="576731"/>
                </a:lnTo>
                <a:close/>
                <a:moveTo>
                  <a:pt x="295929" y="571731"/>
                </a:moveTo>
                <a:cubicBezTo>
                  <a:pt x="273397" y="571731"/>
                  <a:pt x="254165" y="575131"/>
                  <a:pt x="238233" y="581931"/>
                </a:cubicBezTo>
                <a:cubicBezTo>
                  <a:pt x="222300" y="588730"/>
                  <a:pt x="210101" y="598630"/>
                  <a:pt x="201635" y="611629"/>
                </a:cubicBezTo>
                <a:cubicBezTo>
                  <a:pt x="193169" y="624628"/>
                  <a:pt x="188935" y="638594"/>
                  <a:pt x="188935" y="653526"/>
                </a:cubicBezTo>
                <a:cubicBezTo>
                  <a:pt x="188935" y="676725"/>
                  <a:pt x="197935" y="696391"/>
                  <a:pt x="215934" y="712523"/>
                </a:cubicBezTo>
                <a:cubicBezTo>
                  <a:pt x="228733" y="723989"/>
                  <a:pt x="250998" y="733655"/>
                  <a:pt x="282730" y="741521"/>
                </a:cubicBezTo>
                <a:cubicBezTo>
                  <a:pt x="307395" y="747654"/>
                  <a:pt x="323194" y="751920"/>
                  <a:pt x="330127" y="754320"/>
                </a:cubicBezTo>
                <a:cubicBezTo>
                  <a:pt x="340260" y="757920"/>
                  <a:pt x="347359" y="762153"/>
                  <a:pt x="351426" y="767020"/>
                </a:cubicBezTo>
                <a:cubicBezTo>
                  <a:pt x="355492" y="771886"/>
                  <a:pt x="357525" y="777786"/>
                  <a:pt x="357525" y="784718"/>
                </a:cubicBezTo>
                <a:cubicBezTo>
                  <a:pt x="357525" y="795518"/>
                  <a:pt x="352692" y="804951"/>
                  <a:pt x="343026" y="813017"/>
                </a:cubicBezTo>
                <a:cubicBezTo>
                  <a:pt x="333360" y="821083"/>
                  <a:pt x="318994" y="825116"/>
                  <a:pt x="299929" y="825116"/>
                </a:cubicBezTo>
                <a:cubicBezTo>
                  <a:pt x="281930" y="825116"/>
                  <a:pt x="267631" y="820583"/>
                  <a:pt x="257031" y="811517"/>
                </a:cubicBezTo>
                <a:cubicBezTo>
                  <a:pt x="246432" y="802451"/>
                  <a:pt x="239399" y="788252"/>
                  <a:pt x="235933" y="768919"/>
                </a:cubicBezTo>
                <a:lnTo>
                  <a:pt x="178336" y="774519"/>
                </a:lnTo>
                <a:cubicBezTo>
                  <a:pt x="182203" y="807317"/>
                  <a:pt x="194069" y="832282"/>
                  <a:pt x="213934" y="849414"/>
                </a:cubicBezTo>
                <a:cubicBezTo>
                  <a:pt x="233799" y="866547"/>
                  <a:pt x="262264" y="875113"/>
                  <a:pt x="299329" y="875113"/>
                </a:cubicBezTo>
                <a:cubicBezTo>
                  <a:pt x="324794" y="875113"/>
                  <a:pt x="346059" y="871546"/>
                  <a:pt x="363125" y="864414"/>
                </a:cubicBezTo>
                <a:cubicBezTo>
                  <a:pt x="380190" y="857281"/>
                  <a:pt x="393390" y="846381"/>
                  <a:pt x="402722" y="831716"/>
                </a:cubicBezTo>
                <a:cubicBezTo>
                  <a:pt x="412055" y="817050"/>
                  <a:pt x="416722" y="801317"/>
                  <a:pt x="416722" y="784518"/>
                </a:cubicBezTo>
                <a:cubicBezTo>
                  <a:pt x="416722" y="765986"/>
                  <a:pt x="412822" y="750421"/>
                  <a:pt x="405022" y="737821"/>
                </a:cubicBezTo>
                <a:cubicBezTo>
                  <a:pt x="397223" y="725222"/>
                  <a:pt x="386423" y="715289"/>
                  <a:pt x="372624" y="708023"/>
                </a:cubicBezTo>
                <a:cubicBezTo>
                  <a:pt x="358825" y="700757"/>
                  <a:pt x="337526" y="693724"/>
                  <a:pt x="308728" y="686924"/>
                </a:cubicBezTo>
                <a:cubicBezTo>
                  <a:pt x="279930" y="680125"/>
                  <a:pt x="261798" y="673592"/>
                  <a:pt x="254332" y="667326"/>
                </a:cubicBezTo>
                <a:cubicBezTo>
                  <a:pt x="248465" y="662393"/>
                  <a:pt x="245532" y="656460"/>
                  <a:pt x="245532" y="649527"/>
                </a:cubicBezTo>
                <a:cubicBezTo>
                  <a:pt x="245532" y="641927"/>
                  <a:pt x="248665" y="635861"/>
                  <a:pt x="254931" y="631328"/>
                </a:cubicBezTo>
                <a:cubicBezTo>
                  <a:pt x="264664" y="624262"/>
                  <a:pt x="278130" y="620728"/>
                  <a:pt x="295329" y="620728"/>
                </a:cubicBezTo>
                <a:cubicBezTo>
                  <a:pt x="311995" y="620728"/>
                  <a:pt x="324494" y="624028"/>
                  <a:pt x="332827" y="630628"/>
                </a:cubicBezTo>
                <a:cubicBezTo>
                  <a:pt x="341160" y="637227"/>
                  <a:pt x="346593" y="648060"/>
                  <a:pt x="349126" y="663126"/>
                </a:cubicBezTo>
                <a:lnTo>
                  <a:pt x="408322" y="660526"/>
                </a:lnTo>
                <a:cubicBezTo>
                  <a:pt x="407389" y="633594"/>
                  <a:pt x="397623" y="612062"/>
                  <a:pt x="379024" y="595930"/>
                </a:cubicBezTo>
                <a:cubicBezTo>
                  <a:pt x="360425" y="579798"/>
                  <a:pt x="332727" y="571731"/>
                  <a:pt x="295929" y="571731"/>
                </a:cubicBezTo>
                <a:close/>
                <a:moveTo>
                  <a:pt x="737858" y="0"/>
                </a:moveTo>
                <a:cubicBezTo>
                  <a:pt x="1145366" y="0"/>
                  <a:pt x="1475716" y="317869"/>
                  <a:pt x="1475716" y="709981"/>
                </a:cubicBezTo>
                <a:cubicBezTo>
                  <a:pt x="1475716" y="1102093"/>
                  <a:pt x="1145366" y="1419962"/>
                  <a:pt x="737858" y="1419962"/>
                </a:cubicBezTo>
                <a:cubicBezTo>
                  <a:pt x="330350" y="1419962"/>
                  <a:pt x="0" y="1102093"/>
                  <a:pt x="0" y="709981"/>
                </a:cubicBezTo>
                <a:cubicBezTo>
                  <a:pt x="0" y="317869"/>
                  <a:pt x="330350" y="0"/>
                  <a:pt x="737858" y="0"/>
                </a:cubicBezTo>
                <a:close/>
              </a:path>
            </a:pathLst>
          </a:custGeom>
        </p:spPr>
      </p:pic>
      <p:pic>
        <p:nvPicPr>
          <p:cNvPr id="59" name="Picture 58">
            <a:extLst>
              <a:ext uri="{FF2B5EF4-FFF2-40B4-BE49-F238E27FC236}">
                <a16:creationId xmlns:a16="http://schemas.microsoft.com/office/drawing/2014/main" id="{CD540582-5B3F-4E39-D700-19D045F27079}"/>
              </a:ext>
            </a:extLst>
          </p:cNvPr>
          <p:cNvPicPr>
            <a:picLocks noChangeAspect="1"/>
          </p:cNvPicPr>
          <p:nvPr/>
        </p:nvPicPr>
        <p:blipFill>
          <a:blip r:embed="rId16" cstate="email">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a:xfrm>
            <a:off x="141113" y="176449"/>
            <a:ext cx="1096368" cy="1048554"/>
          </a:xfrm>
          <a:custGeom>
            <a:avLst/>
            <a:gdLst/>
            <a:ahLst/>
            <a:cxnLst/>
            <a:rect l="l" t="t" r="r" b="b"/>
            <a:pathLst>
              <a:path w="1525808" h="1459266">
                <a:moveTo>
                  <a:pt x="677955" y="762168"/>
                </a:moveTo>
                <a:lnTo>
                  <a:pt x="735152" y="832763"/>
                </a:lnTo>
                <a:cubicBezTo>
                  <a:pt x="725552" y="840763"/>
                  <a:pt x="716686" y="846496"/>
                  <a:pt x="708553" y="849962"/>
                </a:cubicBezTo>
                <a:cubicBezTo>
                  <a:pt x="700420" y="853429"/>
                  <a:pt x="691954" y="855162"/>
                  <a:pt x="683155" y="855162"/>
                </a:cubicBezTo>
                <a:cubicBezTo>
                  <a:pt x="669822" y="855162"/>
                  <a:pt x="659190" y="851329"/>
                  <a:pt x="651257" y="843663"/>
                </a:cubicBezTo>
                <a:cubicBezTo>
                  <a:pt x="643324" y="835997"/>
                  <a:pt x="639357" y="826097"/>
                  <a:pt x="639357" y="813965"/>
                </a:cubicBezTo>
                <a:cubicBezTo>
                  <a:pt x="639357" y="804365"/>
                  <a:pt x="642557" y="794966"/>
                  <a:pt x="648957" y="785766"/>
                </a:cubicBezTo>
                <a:cubicBezTo>
                  <a:pt x="655356" y="776567"/>
                  <a:pt x="665023" y="768701"/>
                  <a:pt x="677955" y="762168"/>
                </a:cubicBezTo>
                <a:close/>
                <a:moveTo>
                  <a:pt x="701954" y="637775"/>
                </a:moveTo>
                <a:cubicBezTo>
                  <a:pt x="711153" y="637775"/>
                  <a:pt x="718453" y="640309"/>
                  <a:pt x="723852" y="645375"/>
                </a:cubicBezTo>
                <a:cubicBezTo>
                  <a:pt x="729252" y="650441"/>
                  <a:pt x="731952" y="656574"/>
                  <a:pt x="731952" y="663774"/>
                </a:cubicBezTo>
                <a:cubicBezTo>
                  <a:pt x="731952" y="672307"/>
                  <a:pt x="726352" y="680906"/>
                  <a:pt x="715153" y="689572"/>
                </a:cubicBezTo>
                <a:lnTo>
                  <a:pt x="699954" y="701171"/>
                </a:lnTo>
                <a:lnTo>
                  <a:pt x="686155" y="685172"/>
                </a:lnTo>
                <a:cubicBezTo>
                  <a:pt x="677622" y="675306"/>
                  <a:pt x="673355" y="666907"/>
                  <a:pt x="673355" y="659974"/>
                </a:cubicBezTo>
                <a:cubicBezTo>
                  <a:pt x="673355" y="654108"/>
                  <a:pt x="675889" y="648941"/>
                  <a:pt x="680955" y="644475"/>
                </a:cubicBezTo>
                <a:cubicBezTo>
                  <a:pt x="686021" y="640009"/>
                  <a:pt x="693021" y="637775"/>
                  <a:pt x="701954" y="637775"/>
                </a:cubicBezTo>
                <a:close/>
                <a:moveTo>
                  <a:pt x="860437" y="603177"/>
                </a:moveTo>
                <a:lnTo>
                  <a:pt x="930433" y="896360"/>
                </a:lnTo>
                <a:lnTo>
                  <a:pt x="994629" y="896360"/>
                </a:lnTo>
                <a:lnTo>
                  <a:pt x="1052825" y="677173"/>
                </a:lnTo>
                <a:lnTo>
                  <a:pt x="1111222" y="896360"/>
                </a:lnTo>
                <a:lnTo>
                  <a:pt x="1174018" y="896360"/>
                </a:lnTo>
                <a:lnTo>
                  <a:pt x="1245214" y="603177"/>
                </a:lnTo>
                <a:lnTo>
                  <a:pt x="1185617" y="603177"/>
                </a:lnTo>
                <a:lnTo>
                  <a:pt x="1140620" y="807965"/>
                </a:lnTo>
                <a:lnTo>
                  <a:pt x="1089223" y="603177"/>
                </a:lnTo>
                <a:lnTo>
                  <a:pt x="1018827" y="603177"/>
                </a:lnTo>
                <a:lnTo>
                  <a:pt x="965231" y="804565"/>
                </a:lnTo>
                <a:lnTo>
                  <a:pt x="921033" y="603177"/>
                </a:lnTo>
                <a:close/>
                <a:moveTo>
                  <a:pt x="298885" y="603177"/>
                </a:moveTo>
                <a:lnTo>
                  <a:pt x="298885" y="896360"/>
                </a:lnTo>
                <a:lnTo>
                  <a:pt x="353882" y="896360"/>
                </a:lnTo>
                <a:lnTo>
                  <a:pt x="353882" y="705171"/>
                </a:lnTo>
                <a:lnTo>
                  <a:pt x="472075" y="896360"/>
                </a:lnTo>
                <a:lnTo>
                  <a:pt x="531471" y="896360"/>
                </a:lnTo>
                <a:lnTo>
                  <a:pt x="531471" y="603177"/>
                </a:lnTo>
                <a:lnTo>
                  <a:pt x="476474" y="603177"/>
                </a:lnTo>
                <a:lnTo>
                  <a:pt x="476474" y="798965"/>
                </a:lnTo>
                <a:lnTo>
                  <a:pt x="356482" y="603177"/>
                </a:lnTo>
                <a:close/>
                <a:moveTo>
                  <a:pt x="700554" y="598178"/>
                </a:moveTo>
                <a:cubicBezTo>
                  <a:pt x="674289" y="598178"/>
                  <a:pt x="654056" y="604344"/>
                  <a:pt x="639857" y="616677"/>
                </a:cubicBezTo>
                <a:cubicBezTo>
                  <a:pt x="625658" y="629009"/>
                  <a:pt x="618559" y="644042"/>
                  <a:pt x="618559" y="661774"/>
                </a:cubicBezTo>
                <a:cubicBezTo>
                  <a:pt x="618559" y="671373"/>
                  <a:pt x="621092" y="681539"/>
                  <a:pt x="626158" y="692272"/>
                </a:cubicBezTo>
                <a:cubicBezTo>
                  <a:pt x="631225" y="703005"/>
                  <a:pt x="638757" y="714304"/>
                  <a:pt x="648757" y="726170"/>
                </a:cubicBezTo>
                <a:cubicBezTo>
                  <a:pt x="626492" y="737236"/>
                  <a:pt x="609759" y="750268"/>
                  <a:pt x="598560" y="765268"/>
                </a:cubicBezTo>
                <a:cubicBezTo>
                  <a:pt x="587361" y="780267"/>
                  <a:pt x="581761" y="797166"/>
                  <a:pt x="581761" y="815964"/>
                </a:cubicBezTo>
                <a:cubicBezTo>
                  <a:pt x="581761" y="836630"/>
                  <a:pt x="588894" y="854895"/>
                  <a:pt x="603160" y="870761"/>
                </a:cubicBezTo>
                <a:cubicBezTo>
                  <a:pt x="621559" y="891293"/>
                  <a:pt x="649023" y="901559"/>
                  <a:pt x="685555" y="901559"/>
                </a:cubicBezTo>
                <a:cubicBezTo>
                  <a:pt x="703953" y="901559"/>
                  <a:pt x="719819" y="899026"/>
                  <a:pt x="733152" y="893960"/>
                </a:cubicBezTo>
                <a:cubicBezTo>
                  <a:pt x="746484" y="888893"/>
                  <a:pt x="759083" y="881027"/>
                  <a:pt x="770949" y="870361"/>
                </a:cubicBezTo>
                <a:cubicBezTo>
                  <a:pt x="786282" y="884627"/>
                  <a:pt x="802281" y="895826"/>
                  <a:pt x="818946" y="903959"/>
                </a:cubicBezTo>
                <a:lnTo>
                  <a:pt x="852944" y="860562"/>
                </a:lnTo>
                <a:cubicBezTo>
                  <a:pt x="848278" y="858295"/>
                  <a:pt x="840978" y="853662"/>
                  <a:pt x="831046" y="846663"/>
                </a:cubicBezTo>
                <a:cubicBezTo>
                  <a:pt x="821113" y="839663"/>
                  <a:pt x="813013" y="833230"/>
                  <a:pt x="806747" y="827364"/>
                </a:cubicBezTo>
                <a:cubicBezTo>
                  <a:pt x="811014" y="821764"/>
                  <a:pt x="815013" y="814798"/>
                  <a:pt x="818746" y="806465"/>
                </a:cubicBezTo>
                <a:cubicBezTo>
                  <a:pt x="822479" y="798132"/>
                  <a:pt x="826879" y="784966"/>
                  <a:pt x="831946" y="766967"/>
                </a:cubicBezTo>
                <a:lnTo>
                  <a:pt x="781149" y="755368"/>
                </a:lnTo>
                <a:cubicBezTo>
                  <a:pt x="777682" y="769101"/>
                  <a:pt x="773549" y="780233"/>
                  <a:pt x="768749" y="788766"/>
                </a:cubicBezTo>
                <a:lnTo>
                  <a:pt x="727952" y="734969"/>
                </a:lnTo>
                <a:cubicBezTo>
                  <a:pt x="749417" y="721504"/>
                  <a:pt x="763683" y="709438"/>
                  <a:pt x="770749" y="698772"/>
                </a:cubicBezTo>
                <a:cubicBezTo>
                  <a:pt x="777816" y="688106"/>
                  <a:pt x="781349" y="676840"/>
                  <a:pt x="781349" y="664974"/>
                </a:cubicBezTo>
                <a:cubicBezTo>
                  <a:pt x="781349" y="646308"/>
                  <a:pt x="774216" y="630509"/>
                  <a:pt x="759950" y="617577"/>
                </a:cubicBezTo>
                <a:cubicBezTo>
                  <a:pt x="745684" y="604644"/>
                  <a:pt x="725885" y="598178"/>
                  <a:pt x="700554" y="598178"/>
                </a:cubicBezTo>
                <a:close/>
                <a:moveTo>
                  <a:pt x="762904" y="0"/>
                </a:moveTo>
                <a:cubicBezTo>
                  <a:pt x="1184244" y="0"/>
                  <a:pt x="1525808" y="326668"/>
                  <a:pt x="1525808" y="729633"/>
                </a:cubicBezTo>
                <a:cubicBezTo>
                  <a:pt x="1525808" y="1132598"/>
                  <a:pt x="1184244" y="1459266"/>
                  <a:pt x="762904" y="1459266"/>
                </a:cubicBezTo>
                <a:cubicBezTo>
                  <a:pt x="341564" y="1459266"/>
                  <a:pt x="0" y="1132598"/>
                  <a:pt x="0" y="729633"/>
                </a:cubicBezTo>
                <a:cubicBezTo>
                  <a:pt x="0" y="326668"/>
                  <a:pt x="341564" y="0"/>
                  <a:pt x="762904" y="0"/>
                </a:cubicBezTo>
                <a:close/>
              </a:path>
            </a:pathLst>
          </a:custGeom>
          <a:ln w="190500" cap="rnd">
            <a:noFill/>
            <a:prstDash val="solid"/>
          </a:ln>
          <a:effectLst>
            <a:outerShdw sx="1000" sy="1000" algn="bl" rotWithShape="0">
              <a:srgbClr val="000000"/>
            </a:outerShdw>
          </a:effectLst>
        </p:spPr>
      </p:pic>
      <p:pic>
        <p:nvPicPr>
          <p:cNvPr id="60" name="Picture 59" descr="Visit Broadstairs - quintessential seaside town on the Kent coast - Visit  Thanet">
            <a:extLst>
              <a:ext uri="{FF2B5EF4-FFF2-40B4-BE49-F238E27FC236}">
                <a16:creationId xmlns:a16="http://schemas.microsoft.com/office/drawing/2014/main" id="{03504939-66BB-EDBF-E8AB-EF931D4BEE28}"/>
              </a:ext>
            </a:extLst>
          </p:cNvPr>
          <p:cNvPicPr>
            <a:picLocks noChangeAspect="1" noChangeArrowheads="1"/>
          </p:cNvPicPr>
          <p:nvPr/>
        </p:nvPicPr>
        <p:blipFill>
          <a:blip r:embed="rId7" cstate="email">
            <a:duotone>
              <a:schemeClr val="bg2">
                <a:shade val="45000"/>
                <a:satMod val="135000"/>
              </a:schemeClr>
              <a:prstClr val="white"/>
            </a:duotone>
            <a:extLst>
              <a:ext uri="{28A0092B-C50C-407E-A947-70E740481C1C}">
                <a14:useLocalDpi xmlns:a14="http://schemas.microsoft.com/office/drawing/2010/main"/>
              </a:ext>
            </a:extLst>
          </a:blip>
          <a:srcRect/>
          <a:stretch/>
        </p:blipFill>
        <p:spPr bwMode="auto">
          <a:xfrm>
            <a:off x="141113" y="5749211"/>
            <a:ext cx="1069721" cy="996064"/>
          </a:xfrm>
          <a:custGeom>
            <a:avLst/>
            <a:gdLst/>
            <a:ahLst/>
            <a:cxnLst/>
            <a:rect l="l" t="t" r="r" b="b"/>
            <a:pathLst>
              <a:path w="1488724" h="1386216">
                <a:moveTo>
                  <a:pt x="693640" y="714168"/>
                </a:moveTo>
                <a:lnTo>
                  <a:pt x="750836" y="784763"/>
                </a:lnTo>
                <a:cubicBezTo>
                  <a:pt x="741237" y="792763"/>
                  <a:pt x="732371" y="798496"/>
                  <a:pt x="724238" y="801962"/>
                </a:cubicBezTo>
                <a:cubicBezTo>
                  <a:pt x="716105" y="805429"/>
                  <a:pt x="707639" y="807162"/>
                  <a:pt x="698839" y="807162"/>
                </a:cubicBezTo>
                <a:cubicBezTo>
                  <a:pt x="685507" y="807162"/>
                  <a:pt x="674874" y="803329"/>
                  <a:pt x="666941" y="795663"/>
                </a:cubicBezTo>
                <a:cubicBezTo>
                  <a:pt x="659008" y="787997"/>
                  <a:pt x="655042" y="778097"/>
                  <a:pt x="655042" y="765964"/>
                </a:cubicBezTo>
                <a:cubicBezTo>
                  <a:pt x="655042" y="756365"/>
                  <a:pt x="658242" y="746966"/>
                  <a:pt x="664641" y="737766"/>
                </a:cubicBezTo>
                <a:cubicBezTo>
                  <a:pt x="671041" y="728567"/>
                  <a:pt x="680707" y="720701"/>
                  <a:pt x="693640" y="714168"/>
                </a:cubicBezTo>
                <a:close/>
                <a:moveTo>
                  <a:pt x="717638" y="589775"/>
                </a:moveTo>
                <a:cubicBezTo>
                  <a:pt x="726838" y="589775"/>
                  <a:pt x="734137" y="592308"/>
                  <a:pt x="739537" y="597375"/>
                </a:cubicBezTo>
                <a:cubicBezTo>
                  <a:pt x="744936" y="602441"/>
                  <a:pt x="747636" y="608574"/>
                  <a:pt x="747636" y="615774"/>
                </a:cubicBezTo>
                <a:cubicBezTo>
                  <a:pt x="747636" y="624307"/>
                  <a:pt x="742037" y="632906"/>
                  <a:pt x="730837" y="641572"/>
                </a:cubicBezTo>
                <a:lnTo>
                  <a:pt x="715638" y="653171"/>
                </a:lnTo>
                <a:lnTo>
                  <a:pt x="701839" y="637172"/>
                </a:lnTo>
                <a:cubicBezTo>
                  <a:pt x="693306" y="627306"/>
                  <a:pt x="689040" y="618907"/>
                  <a:pt x="689040" y="611974"/>
                </a:cubicBezTo>
                <a:cubicBezTo>
                  <a:pt x="689040" y="606108"/>
                  <a:pt x="691573" y="600941"/>
                  <a:pt x="696639" y="596475"/>
                </a:cubicBezTo>
                <a:cubicBezTo>
                  <a:pt x="701706" y="592008"/>
                  <a:pt x="708705" y="589775"/>
                  <a:pt x="717638" y="589775"/>
                </a:cubicBezTo>
                <a:close/>
                <a:moveTo>
                  <a:pt x="894195" y="555177"/>
                </a:moveTo>
                <a:lnTo>
                  <a:pt x="894195" y="848359"/>
                </a:lnTo>
                <a:lnTo>
                  <a:pt x="949191" y="848359"/>
                </a:lnTo>
                <a:lnTo>
                  <a:pt x="949191" y="617574"/>
                </a:lnTo>
                <a:lnTo>
                  <a:pt x="1007188" y="848359"/>
                </a:lnTo>
                <a:lnTo>
                  <a:pt x="1064184" y="848359"/>
                </a:lnTo>
                <a:lnTo>
                  <a:pt x="1122381" y="617574"/>
                </a:lnTo>
                <a:lnTo>
                  <a:pt x="1122381" y="848359"/>
                </a:lnTo>
                <a:lnTo>
                  <a:pt x="1177377" y="848359"/>
                </a:lnTo>
                <a:lnTo>
                  <a:pt x="1177377" y="555177"/>
                </a:lnTo>
                <a:lnTo>
                  <a:pt x="1088583" y="555177"/>
                </a:lnTo>
                <a:lnTo>
                  <a:pt x="1035986" y="755165"/>
                </a:lnTo>
                <a:lnTo>
                  <a:pt x="982789" y="555177"/>
                </a:lnTo>
                <a:close/>
                <a:moveTo>
                  <a:pt x="324295" y="555177"/>
                </a:moveTo>
                <a:lnTo>
                  <a:pt x="324295" y="848359"/>
                </a:lnTo>
                <a:lnTo>
                  <a:pt x="383491" y="848359"/>
                </a:lnTo>
                <a:lnTo>
                  <a:pt x="383491" y="759765"/>
                </a:lnTo>
                <a:lnTo>
                  <a:pt x="431488" y="710768"/>
                </a:lnTo>
                <a:lnTo>
                  <a:pt x="512083" y="848359"/>
                </a:lnTo>
                <a:lnTo>
                  <a:pt x="588679" y="848359"/>
                </a:lnTo>
                <a:lnTo>
                  <a:pt x="472286" y="669370"/>
                </a:lnTo>
                <a:lnTo>
                  <a:pt x="582679" y="555177"/>
                </a:lnTo>
                <a:lnTo>
                  <a:pt x="503084" y="555177"/>
                </a:lnTo>
                <a:lnTo>
                  <a:pt x="383491" y="685369"/>
                </a:lnTo>
                <a:lnTo>
                  <a:pt x="383491" y="555177"/>
                </a:lnTo>
                <a:close/>
                <a:moveTo>
                  <a:pt x="716238" y="550178"/>
                </a:moveTo>
                <a:cubicBezTo>
                  <a:pt x="689973" y="550178"/>
                  <a:pt x="669741" y="556344"/>
                  <a:pt x="655542" y="568677"/>
                </a:cubicBezTo>
                <a:cubicBezTo>
                  <a:pt x="641343" y="581009"/>
                  <a:pt x="634243" y="596042"/>
                  <a:pt x="634243" y="613774"/>
                </a:cubicBezTo>
                <a:cubicBezTo>
                  <a:pt x="634243" y="623373"/>
                  <a:pt x="636776" y="633539"/>
                  <a:pt x="641843" y="644272"/>
                </a:cubicBezTo>
                <a:cubicBezTo>
                  <a:pt x="646909" y="655005"/>
                  <a:pt x="654442" y="666304"/>
                  <a:pt x="664441" y="678170"/>
                </a:cubicBezTo>
                <a:cubicBezTo>
                  <a:pt x="642176" y="689236"/>
                  <a:pt x="625444" y="702268"/>
                  <a:pt x="614244" y="717268"/>
                </a:cubicBezTo>
                <a:cubicBezTo>
                  <a:pt x="603045" y="732267"/>
                  <a:pt x="597445" y="749166"/>
                  <a:pt x="597445" y="767964"/>
                </a:cubicBezTo>
                <a:cubicBezTo>
                  <a:pt x="597445" y="788630"/>
                  <a:pt x="604578" y="806895"/>
                  <a:pt x="618844" y="822761"/>
                </a:cubicBezTo>
                <a:cubicBezTo>
                  <a:pt x="637243" y="843293"/>
                  <a:pt x="664708" y="853559"/>
                  <a:pt x="701239" y="853559"/>
                </a:cubicBezTo>
                <a:cubicBezTo>
                  <a:pt x="719638" y="853559"/>
                  <a:pt x="735504" y="851026"/>
                  <a:pt x="748836" y="845960"/>
                </a:cubicBezTo>
                <a:cubicBezTo>
                  <a:pt x="762169" y="840893"/>
                  <a:pt x="774768" y="833027"/>
                  <a:pt x="786634" y="822361"/>
                </a:cubicBezTo>
                <a:cubicBezTo>
                  <a:pt x="801966" y="836627"/>
                  <a:pt x="817965" y="847826"/>
                  <a:pt x="834631" y="855959"/>
                </a:cubicBezTo>
                <a:lnTo>
                  <a:pt x="868629" y="812562"/>
                </a:lnTo>
                <a:cubicBezTo>
                  <a:pt x="863962" y="810295"/>
                  <a:pt x="856663" y="805662"/>
                  <a:pt x="846730" y="798663"/>
                </a:cubicBezTo>
                <a:cubicBezTo>
                  <a:pt x="836798" y="791663"/>
                  <a:pt x="828698" y="785230"/>
                  <a:pt x="822432" y="779364"/>
                </a:cubicBezTo>
                <a:cubicBezTo>
                  <a:pt x="826698" y="773764"/>
                  <a:pt x="830698" y="766798"/>
                  <a:pt x="834431" y="758465"/>
                </a:cubicBezTo>
                <a:cubicBezTo>
                  <a:pt x="838164" y="750132"/>
                  <a:pt x="842564" y="736966"/>
                  <a:pt x="847630" y="718967"/>
                </a:cubicBezTo>
                <a:lnTo>
                  <a:pt x="796833" y="707368"/>
                </a:lnTo>
                <a:cubicBezTo>
                  <a:pt x="793367" y="721101"/>
                  <a:pt x="789234" y="732233"/>
                  <a:pt x="784434" y="740766"/>
                </a:cubicBezTo>
                <a:lnTo>
                  <a:pt x="743637" y="686969"/>
                </a:lnTo>
                <a:cubicBezTo>
                  <a:pt x="765102" y="673504"/>
                  <a:pt x="779368" y="661438"/>
                  <a:pt x="786434" y="650772"/>
                </a:cubicBezTo>
                <a:cubicBezTo>
                  <a:pt x="793500" y="640106"/>
                  <a:pt x="797033" y="628840"/>
                  <a:pt x="797033" y="616974"/>
                </a:cubicBezTo>
                <a:cubicBezTo>
                  <a:pt x="797033" y="598308"/>
                  <a:pt x="789900" y="582509"/>
                  <a:pt x="775635" y="569577"/>
                </a:cubicBezTo>
                <a:cubicBezTo>
                  <a:pt x="761369" y="556644"/>
                  <a:pt x="741570" y="550178"/>
                  <a:pt x="716238" y="550178"/>
                </a:cubicBezTo>
                <a:close/>
                <a:moveTo>
                  <a:pt x="744362" y="0"/>
                </a:moveTo>
                <a:cubicBezTo>
                  <a:pt x="1155462" y="0"/>
                  <a:pt x="1488724" y="310315"/>
                  <a:pt x="1488724" y="693108"/>
                </a:cubicBezTo>
                <a:cubicBezTo>
                  <a:pt x="1488724" y="1075901"/>
                  <a:pt x="1155462" y="1386216"/>
                  <a:pt x="744362" y="1386216"/>
                </a:cubicBezTo>
                <a:cubicBezTo>
                  <a:pt x="333262" y="1386216"/>
                  <a:pt x="0" y="1075901"/>
                  <a:pt x="0" y="693108"/>
                </a:cubicBezTo>
                <a:cubicBezTo>
                  <a:pt x="0" y="310315"/>
                  <a:pt x="333262" y="0"/>
                  <a:pt x="744362" y="0"/>
                </a:cubicBezTo>
                <a:close/>
              </a:path>
            </a:pathLst>
          </a:custGeom>
          <a:ln w="190500" cap="rnd">
            <a:noFill/>
            <a:prstDash val="solid"/>
          </a:ln>
          <a:effectLst>
            <a:outerShdw sx="1000" sy="1000" algn="bl" rotWithShape="0">
              <a:srgbClr val="000000"/>
            </a:outerShdw>
          </a:effectLst>
          <a:extLst>
            <a:ext uri="{909E8E84-426E-40DD-AFC4-6F175D3DCCD1}">
              <a14:hiddenFill xmlns:a14="http://schemas.microsoft.com/office/drawing/2010/main">
                <a:solidFill>
                  <a:srgbClr val="FFFFFF"/>
                </a:solidFill>
              </a14:hiddenFill>
            </a:ext>
          </a:extLst>
        </p:spPr>
      </p:pic>
      <p:pic>
        <p:nvPicPr>
          <p:cNvPr id="64" name="Picture 63">
            <a:extLst>
              <a:ext uri="{FF2B5EF4-FFF2-40B4-BE49-F238E27FC236}">
                <a16:creationId xmlns:a16="http://schemas.microsoft.com/office/drawing/2014/main" id="{063F790A-D6AE-ADC0-21D8-E453C02FEBC8}"/>
              </a:ext>
            </a:extLst>
          </p:cNvPr>
          <p:cNvPicPr>
            <a:picLocks noChangeAspect="1"/>
          </p:cNvPicPr>
          <p:nvPr/>
        </p:nvPicPr>
        <p:blipFill>
          <a:blip r:embed="rId17" cstate="email">
            <a:alphaModFix amt="85000"/>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141113" y="2385742"/>
            <a:ext cx="1077588" cy="1040695"/>
          </a:xfrm>
          <a:custGeom>
            <a:avLst/>
            <a:gdLst/>
            <a:ahLst/>
            <a:cxnLst/>
            <a:rect l="l" t="t" r="r" b="b"/>
            <a:pathLst>
              <a:path w="1475716" h="1425192">
                <a:moveTo>
                  <a:pt x="523390" y="694660"/>
                </a:moveTo>
                <a:cubicBezTo>
                  <a:pt x="536010" y="694660"/>
                  <a:pt x="546593" y="699478"/>
                  <a:pt x="555139" y="709115"/>
                </a:cubicBezTo>
                <a:cubicBezTo>
                  <a:pt x="563686" y="718751"/>
                  <a:pt x="567960" y="732518"/>
                  <a:pt x="567960" y="750415"/>
                </a:cubicBezTo>
                <a:cubicBezTo>
                  <a:pt x="567960" y="768770"/>
                  <a:pt x="563686" y="782766"/>
                  <a:pt x="555139" y="792403"/>
                </a:cubicBezTo>
                <a:cubicBezTo>
                  <a:pt x="546593" y="802039"/>
                  <a:pt x="536010" y="806858"/>
                  <a:pt x="523390" y="806858"/>
                </a:cubicBezTo>
                <a:cubicBezTo>
                  <a:pt x="510771" y="806858"/>
                  <a:pt x="500159" y="802039"/>
                  <a:pt x="491555" y="792403"/>
                </a:cubicBezTo>
                <a:cubicBezTo>
                  <a:pt x="482951" y="782766"/>
                  <a:pt x="478649" y="768885"/>
                  <a:pt x="478649" y="750759"/>
                </a:cubicBezTo>
                <a:cubicBezTo>
                  <a:pt x="478649" y="732633"/>
                  <a:pt x="482951" y="718751"/>
                  <a:pt x="491555" y="709115"/>
                </a:cubicBezTo>
                <a:cubicBezTo>
                  <a:pt x="500159" y="699478"/>
                  <a:pt x="510771" y="694660"/>
                  <a:pt x="523390" y="694660"/>
                </a:cubicBezTo>
                <a:close/>
                <a:moveTo>
                  <a:pt x="1065343" y="692251"/>
                </a:moveTo>
                <a:cubicBezTo>
                  <a:pt x="1075209" y="692251"/>
                  <a:pt x="1083584" y="695893"/>
                  <a:pt x="1090467" y="703178"/>
                </a:cubicBezTo>
                <a:cubicBezTo>
                  <a:pt x="1097351" y="710463"/>
                  <a:pt x="1100964" y="721103"/>
                  <a:pt x="1101308" y="735099"/>
                </a:cubicBezTo>
                <a:lnTo>
                  <a:pt x="1029034" y="735099"/>
                </a:lnTo>
                <a:cubicBezTo>
                  <a:pt x="1028919" y="721906"/>
                  <a:pt x="1032303" y="711467"/>
                  <a:pt x="1039187" y="703780"/>
                </a:cubicBezTo>
                <a:cubicBezTo>
                  <a:pt x="1046070" y="696094"/>
                  <a:pt x="1054789" y="692251"/>
                  <a:pt x="1065343" y="692251"/>
                </a:cubicBezTo>
                <a:close/>
                <a:moveTo>
                  <a:pt x="1062418" y="655253"/>
                </a:moveTo>
                <a:cubicBezTo>
                  <a:pt x="1038211" y="655253"/>
                  <a:pt x="1018193" y="663828"/>
                  <a:pt x="1002361" y="680979"/>
                </a:cubicBezTo>
                <a:cubicBezTo>
                  <a:pt x="986529" y="698130"/>
                  <a:pt x="978614" y="721849"/>
                  <a:pt x="978614" y="752135"/>
                </a:cubicBezTo>
                <a:cubicBezTo>
                  <a:pt x="978614" y="777489"/>
                  <a:pt x="984636" y="798483"/>
                  <a:pt x="996682" y="815118"/>
                </a:cubicBezTo>
                <a:cubicBezTo>
                  <a:pt x="1011940" y="835882"/>
                  <a:pt x="1035458" y="846265"/>
                  <a:pt x="1067236" y="846265"/>
                </a:cubicBezTo>
                <a:cubicBezTo>
                  <a:pt x="1087312" y="846265"/>
                  <a:pt x="1104033" y="841647"/>
                  <a:pt x="1117398" y="832412"/>
                </a:cubicBezTo>
                <a:cubicBezTo>
                  <a:pt x="1130763" y="823177"/>
                  <a:pt x="1140543" y="809726"/>
                  <a:pt x="1146738" y="792059"/>
                </a:cubicBezTo>
                <a:lnTo>
                  <a:pt x="1098555" y="783971"/>
                </a:lnTo>
                <a:cubicBezTo>
                  <a:pt x="1095916" y="793148"/>
                  <a:pt x="1092016" y="799802"/>
                  <a:pt x="1086854" y="803932"/>
                </a:cubicBezTo>
                <a:cubicBezTo>
                  <a:pt x="1081691" y="808062"/>
                  <a:pt x="1075324" y="810127"/>
                  <a:pt x="1067752" y="810127"/>
                </a:cubicBezTo>
                <a:cubicBezTo>
                  <a:pt x="1056624" y="810127"/>
                  <a:pt x="1047332" y="806141"/>
                  <a:pt x="1039875" y="798168"/>
                </a:cubicBezTo>
                <a:cubicBezTo>
                  <a:pt x="1032418" y="790194"/>
                  <a:pt x="1028518" y="779038"/>
                  <a:pt x="1028173" y="764697"/>
                </a:cubicBezTo>
                <a:lnTo>
                  <a:pt x="1149319" y="764697"/>
                </a:lnTo>
                <a:cubicBezTo>
                  <a:pt x="1150008" y="727642"/>
                  <a:pt x="1142493" y="700138"/>
                  <a:pt x="1126777" y="682184"/>
                </a:cubicBezTo>
                <a:cubicBezTo>
                  <a:pt x="1111060" y="664230"/>
                  <a:pt x="1089607" y="655253"/>
                  <a:pt x="1062418" y="655253"/>
                </a:cubicBezTo>
                <a:close/>
                <a:moveTo>
                  <a:pt x="859295" y="655253"/>
                </a:moveTo>
                <a:cubicBezTo>
                  <a:pt x="833024" y="655253"/>
                  <a:pt x="813636" y="660645"/>
                  <a:pt x="801131" y="671429"/>
                </a:cubicBezTo>
                <a:cubicBezTo>
                  <a:pt x="788627" y="682213"/>
                  <a:pt x="782374" y="695520"/>
                  <a:pt x="782374" y="711352"/>
                </a:cubicBezTo>
                <a:cubicBezTo>
                  <a:pt x="782374" y="728904"/>
                  <a:pt x="789602" y="742614"/>
                  <a:pt x="804057" y="752480"/>
                </a:cubicBezTo>
                <a:cubicBezTo>
                  <a:pt x="814496" y="759592"/>
                  <a:pt x="839219" y="767451"/>
                  <a:pt x="878224" y="776055"/>
                </a:cubicBezTo>
                <a:cubicBezTo>
                  <a:pt x="886599" y="778005"/>
                  <a:pt x="891991" y="780128"/>
                  <a:pt x="894400" y="782422"/>
                </a:cubicBezTo>
                <a:cubicBezTo>
                  <a:pt x="896694" y="784831"/>
                  <a:pt x="897842" y="787871"/>
                  <a:pt x="897842" y="791542"/>
                </a:cubicBezTo>
                <a:cubicBezTo>
                  <a:pt x="897842" y="796934"/>
                  <a:pt x="895719" y="801236"/>
                  <a:pt x="891475" y="804449"/>
                </a:cubicBezTo>
                <a:cubicBezTo>
                  <a:pt x="885165" y="809037"/>
                  <a:pt x="875758" y="811332"/>
                  <a:pt x="863253" y="811332"/>
                </a:cubicBezTo>
                <a:cubicBezTo>
                  <a:pt x="851896" y="811332"/>
                  <a:pt x="843062" y="808894"/>
                  <a:pt x="836752" y="804018"/>
                </a:cubicBezTo>
                <a:cubicBezTo>
                  <a:pt x="830443" y="799143"/>
                  <a:pt x="826255" y="792001"/>
                  <a:pt x="824190" y="782594"/>
                </a:cubicBezTo>
                <a:lnTo>
                  <a:pt x="775663" y="789994"/>
                </a:lnTo>
                <a:cubicBezTo>
                  <a:pt x="780137" y="807317"/>
                  <a:pt x="789630" y="821026"/>
                  <a:pt x="804143" y="831121"/>
                </a:cubicBezTo>
                <a:cubicBezTo>
                  <a:pt x="818655" y="841217"/>
                  <a:pt x="838358" y="846265"/>
                  <a:pt x="863253" y="846265"/>
                </a:cubicBezTo>
                <a:cubicBezTo>
                  <a:pt x="890672" y="846265"/>
                  <a:pt x="911379" y="840242"/>
                  <a:pt x="925375" y="828196"/>
                </a:cubicBezTo>
                <a:cubicBezTo>
                  <a:pt x="939371" y="816150"/>
                  <a:pt x="946369" y="801753"/>
                  <a:pt x="946369" y="785003"/>
                </a:cubicBezTo>
                <a:cubicBezTo>
                  <a:pt x="946369" y="769631"/>
                  <a:pt x="941321" y="757642"/>
                  <a:pt x="931226" y="749038"/>
                </a:cubicBezTo>
                <a:cubicBezTo>
                  <a:pt x="921015" y="740549"/>
                  <a:pt x="903033" y="733378"/>
                  <a:pt x="877278" y="727528"/>
                </a:cubicBezTo>
                <a:cubicBezTo>
                  <a:pt x="851523" y="721677"/>
                  <a:pt x="836466" y="717145"/>
                  <a:pt x="832106" y="713933"/>
                </a:cubicBezTo>
                <a:cubicBezTo>
                  <a:pt x="828894" y="711524"/>
                  <a:pt x="827288" y="708599"/>
                  <a:pt x="827288" y="705157"/>
                </a:cubicBezTo>
                <a:cubicBezTo>
                  <a:pt x="827288" y="701142"/>
                  <a:pt x="829123" y="697872"/>
                  <a:pt x="832794" y="695348"/>
                </a:cubicBezTo>
                <a:cubicBezTo>
                  <a:pt x="838301" y="691792"/>
                  <a:pt x="847422" y="690014"/>
                  <a:pt x="860156" y="690014"/>
                </a:cubicBezTo>
                <a:cubicBezTo>
                  <a:pt x="870251" y="690014"/>
                  <a:pt x="878023" y="691907"/>
                  <a:pt x="883473" y="695692"/>
                </a:cubicBezTo>
                <a:cubicBezTo>
                  <a:pt x="888922" y="699478"/>
                  <a:pt x="892622" y="704928"/>
                  <a:pt x="894572" y="712040"/>
                </a:cubicBezTo>
                <a:lnTo>
                  <a:pt x="940174" y="703608"/>
                </a:lnTo>
                <a:cubicBezTo>
                  <a:pt x="935585" y="687662"/>
                  <a:pt x="927210" y="675616"/>
                  <a:pt x="915050" y="667471"/>
                </a:cubicBezTo>
                <a:cubicBezTo>
                  <a:pt x="902889" y="659326"/>
                  <a:pt x="884304" y="655253"/>
                  <a:pt x="859295" y="655253"/>
                </a:cubicBezTo>
                <a:close/>
                <a:moveTo>
                  <a:pt x="743842" y="655253"/>
                </a:moveTo>
                <a:cubicBezTo>
                  <a:pt x="736041" y="655253"/>
                  <a:pt x="729071" y="657203"/>
                  <a:pt x="722934" y="661104"/>
                </a:cubicBezTo>
                <a:cubicBezTo>
                  <a:pt x="716796" y="665004"/>
                  <a:pt x="709884" y="673092"/>
                  <a:pt x="702198" y="685367"/>
                </a:cubicBezTo>
                <a:lnTo>
                  <a:pt x="702198" y="659383"/>
                </a:lnTo>
                <a:lnTo>
                  <a:pt x="657284" y="659383"/>
                </a:lnTo>
                <a:lnTo>
                  <a:pt x="657284" y="842135"/>
                </a:lnTo>
                <a:lnTo>
                  <a:pt x="705639" y="842135"/>
                </a:lnTo>
                <a:lnTo>
                  <a:pt x="705639" y="785692"/>
                </a:lnTo>
                <a:cubicBezTo>
                  <a:pt x="705639" y="754602"/>
                  <a:pt x="706987" y="734182"/>
                  <a:pt x="709683" y="724430"/>
                </a:cubicBezTo>
                <a:cubicBezTo>
                  <a:pt x="712379" y="714679"/>
                  <a:pt x="716079" y="707939"/>
                  <a:pt x="720783" y="704210"/>
                </a:cubicBezTo>
                <a:cubicBezTo>
                  <a:pt x="725486" y="700482"/>
                  <a:pt x="731222" y="698618"/>
                  <a:pt x="737991" y="698618"/>
                </a:cubicBezTo>
                <a:cubicBezTo>
                  <a:pt x="744989" y="698618"/>
                  <a:pt x="752561" y="701256"/>
                  <a:pt x="760706" y="706534"/>
                </a:cubicBezTo>
                <a:lnTo>
                  <a:pt x="775677" y="664373"/>
                </a:lnTo>
                <a:cubicBezTo>
                  <a:pt x="765467" y="658293"/>
                  <a:pt x="754855" y="655253"/>
                  <a:pt x="743842" y="655253"/>
                </a:cubicBezTo>
                <a:close/>
                <a:moveTo>
                  <a:pt x="523218" y="655253"/>
                </a:moveTo>
                <a:cubicBezTo>
                  <a:pt x="505322" y="655253"/>
                  <a:pt x="489117" y="659211"/>
                  <a:pt x="474605" y="667127"/>
                </a:cubicBezTo>
                <a:cubicBezTo>
                  <a:pt x="460092" y="675043"/>
                  <a:pt x="448878" y="686515"/>
                  <a:pt x="440963" y="701543"/>
                </a:cubicBezTo>
                <a:cubicBezTo>
                  <a:pt x="433047" y="716572"/>
                  <a:pt x="429089" y="732117"/>
                  <a:pt x="429089" y="748178"/>
                </a:cubicBezTo>
                <a:cubicBezTo>
                  <a:pt x="429089" y="769172"/>
                  <a:pt x="433047" y="786982"/>
                  <a:pt x="440963" y="801609"/>
                </a:cubicBezTo>
                <a:cubicBezTo>
                  <a:pt x="448878" y="816236"/>
                  <a:pt x="460437" y="827336"/>
                  <a:pt x="475637" y="834907"/>
                </a:cubicBezTo>
                <a:cubicBezTo>
                  <a:pt x="490838" y="842479"/>
                  <a:pt x="506813" y="846265"/>
                  <a:pt x="523562" y="846265"/>
                </a:cubicBezTo>
                <a:cubicBezTo>
                  <a:pt x="550637" y="846265"/>
                  <a:pt x="573093" y="837173"/>
                  <a:pt x="590933" y="818990"/>
                </a:cubicBezTo>
                <a:cubicBezTo>
                  <a:pt x="608772" y="800806"/>
                  <a:pt x="617691" y="777891"/>
                  <a:pt x="617691" y="750243"/>
                </a:cubicBezTo>
                <a:cubicBezTo>
                  <a:pt x="617691" y="722824"/>
                  <a:pt x="608858" y="700138"/>
                  <a:pt x="591191" y="682184"/>
                </a:cubicBezTo>
                <a:cubicBezTo>
                  <a:pt x="573524" y="664230"/>
                  <a:pt x="550866" y="655253"/>
                  <a:pt x="523218" y="655253"/>
                </a:cubicBezTo>
                <a:close/>
                <a:moveTo>
                  <a:pt x="234208" y="632538"/>
                </a:moveTo>
                <a:lnTo>
                  <a:pt x="257095" y="632538"/>
                </a:lnTo>
                <a:cubicBezTo>
                  <a:pt x="277859" y="632538"/>
                  <a:pt x="291798" y="633341"/>
                  <a:pt x="298911" y="634947"/>
                </a:cubicBezTo>
                <a:cubicBezTo>
                  <a:pt x="308433" y="637012"/>
                  <a:pt x="316291" y="640970"/>
                  <a:pt x="322486" y="646821"/>
                </a:cubicBezTo>
                <a:cubicBezTo>
                  <a:pt x="328681" y="652672"/>
                  <a:pt x="333499" y="660817"/>
                  <a:pt x="336941" y="671257"/>
                </a:cubicBezTo>
                <a:cubicBezTo>
                  <a:pt x="340383" y="681696"/>
                  <a:pt x="342104" y="696668"/>
                  <a:pt x="342104" y="716170"/>
                </a:cubicBezTo>
                <a:cubicBezTo>
                  <a:pt x="342104" y="735673"/>
                  <a:pt x="340383" y="751074"/>
                  <a:pt x="336941" y="762374"/>
                </a:cubicBezTo>
                <a:cubicBezTo>
                  <a:pt x="333499" y="773674"/>
                  <a:pt x="329054" y="781791"/>
                  <a:pt x="323605" y="786724"/>
                </a:cubicBezTo>
                <a:cubicBezTo>
                  <a:pt x="318155" y="791657"/>
                  <a:pt x="311301" y="795156"/>
                  <a:pt x="303041" y="797221"/>
                </a:cubicBezTo>
                <a:cubicBezTo>
                  <a:pt x="296731" y="798827"/>
                  <a:pt x="286464" y="799630"/>
                  <a:pt x="272238" y="799630"/>
                </a:cubicBezTo>
                <a:lnTo>
                  <a:pt x="234208" y="799630"/>
                </a:lnTo>
                <a:close/>
                <a:moveTo>
                  <a:pt x="1243514" y="594852"/>
                </a:moveTo>
                <a:lnTo>
                  <a:pt x="1194986" y="623074"/>
                </a:lnTo>
                <a:lnTo>
                  <a:pt x="1194986" y="659383"/>
                </a:lnTo>
                <a:lnTo>
                  <a:pt x="1172788" y="659383"/>
                </a:lnTo>
                <a:lnTo>
                  <a:pt x="1172788" y="697929"/>
                </a:lnTo>
                <a:lnTo>
                  <a:pt x="1194986" y="697929"/>
                </a:lnTo>
                <a:lnTo>
                  <a:pt x="1194986" y="777604"/>
                </a:lnTo>
                <a:cubicBezTo>
                  <a:pt x="1194986" y="794697"/>
                  <a:pt x="1195503" y="806055"/>
                  <a:pt x="1196535" y="811676"/>
                </a:cubicBezTo>
                <a:cubicBezTo>
                  <a:pt x="1197797" y="819592"/>
                  <a:pt x="1200063" y="825873"/>
                  <a:pt x="1203332" y="830519"/>
                </a:cubicBezTo>
                <a:cubicBezTo>
                  <a:pt x="1206602" y="835165"/>
                  <a:pt x="1211736" y="838951"/>
                  <a:pt x="1218734" y="841877"/>
                </a:cubicBezTo>
                <a:cubicBezTo>
                  <a:pt x="1225732" y="844802"/>
                  <a:pt x="1233590" y="846265"/>
                  <a:pt x="1242309" y="846265"/>
                </a:cubicBezTo>
                <a:cubicBezTo>
                  <a:pt x="1256535" y="846265"/>
                  <a:pt x="1269269" y="843855"/>
                  <a:pt x="1280511" y="839037"/>
                </a:cubicBezTo>
                <a:lnTo>
                  <a:pt x="1276381" y="801523"/>
                </a:lnTo>
                <a:cubicBezTo>
                  <a:pt x="1267892" y="804621"/>
                  <a:pt x="1261410" y="806169"/>
                  <a:pt x="1256936" y="806169"/>
                </a:cubicBezTo>
                <a:cubicBezTo>
                  <a:pt x="1253724" y="806169"/>
                  <a:pt x="1250999" y="805366"/>
                  <a:pt x="1248762" y="803760"/>
                </a:cubicBezTo>
                <a:cubicBezTo>
                  <a:pt x="1246525" y="802154"/>
                  <a:pt x="1245091" y="800118"/>
                  <a:pt x="1244460" y="797651"/>
                </a:cubicBezTo>
                <a:cubicBezTo>
                  <a:pt x="1243829" y="795185"/>
                  <a:pt x="1243514" y="786495"/>
                  <a:pt x="1243514" y="771581"/>
                </a:cubicBezTo>
                <a:lnTo>
                  <a:pt x="1243514" y="697929"/>
                </a:lnTo>
                <a:lnTo>
                  <a:pt x="1276554" y="697929"/>
                </a:lnTo>
                <a:lnTo>
                  <a:pt x="1276554" y="659383"/>
                </a:lnTo>
                <a:lnTo>
                  <a:pt x="1243514" y="659383"/>
                </a:lnTo>
                <a:close/>
                <a:moveTo>
                  <a:pt x="183271" y="589862"/>
                </a:moveTo>
                <a:lnTo>
                  <a:pt x="183271" y="842135"/>
                </a:lnTo>
                <a:lnTo>
                  <a:pt x="279121" y="842135"/>
                </a:lnTo>
                <a:cubicBezTo>
                  <a:pt x="297936" y="842135"/>
                  <a:pt x="312964" y="840356"/>
                  <a:pt x="324207" y="836800"/>
                </a:cubicBezTo>
                <a:cubicBezTo>
                  <a:pt x="339236" y="831982"/>
                  <a:pt x="351167" y="825271"/>
                  <a:pt x="360000" y="816666"/>
                </a:cubicBezTo>
                <a:cubicBezTo>
                  <a:pt x="371702" y="805309"/>
                  <a:pt x="380707" y="790453"/>
                  <a:pt x="387017" y="772097"/>
                </a:cubicBezTo>
                <a:cubicBezTo>
                  <a:pt x="392180" y="757069"/>
                  <a:pt x="394761" y="739172"/>
                  <a:pt x="394761" y="718407"/>
                </a:cubicBezTo>
                <a:cubicBezTo>
                  <a:pt x="394761" y="694775"/>
                  <a:pt x="392007" y="674899"/>
                  <a:pt x="386501" y="658781"/>
                </a:cubicBezTo>
                <a:cubicBezTo>
                  <a:pt x="380994" y="642662"/>
                  <a:pt x="372964" y="629039"/>
                  <a:pt x="362409" y="617911"/>
                </a:cubicBezTo>
                <a:cubicBezTo>
                  <a:pt x="351855" y="606783"/>
                  <a:pt x="339178" y="599039"/>
                  <a:pt x="324379" y="594680"/>
                </a:cubicBezTo>
                <a:cubicBezTo>
                  <a:pt x="313366" y="591468"/>
                  <a:pt x="297362" y="589862"/>
                  <a:pt x="276368" y="589862"/>
                </a:cubicBezTo>
                <a:close/>
                <a:moveTo>
                  <a:pt x="737858" y="0"/>
                </a:moveTo>
                <a:cubicBezTo>
                  <a:pt x="1145366" y="0"/>
                  <a:pt x="1475716" y="319040"/>
                  <a:pt x="1475716" y="712596"/>
                </a:cubicBezTo>
                <a:cubicBezTo>
                  <a:pt x="1475716" y="1106152"/>
                  <a:pt x="1145366" y="1425192"/>
                  <a:pt x="737858" y="1425192"/>
                </a:cubicBezTo>
                <a:cubicBezTo>
                  <a:pt x="330350" y="1425192"/>
                  <a:pt x="0" y="1106152"/>
                  <a:pt x="0" y="712596"/>
                </a:cubicBezTo>
                <a:cubicBezTo>
                  <a:pt x="0" y="319040"/>
                  <a:pt x="330350" y="0"/>
                  <a:pt x="737858" y="0"/>
                </a:cubicBezTo>
                <a:close/>
              </a:path>
            </a:pathLst>
          </a:custGeom>
          <a:ln w="190500" cap="rnd">
            <a:noFill/>
            <a:prstDash val="solid"/>
          </a:ln>
          <a:effectLst>
            <a:outerShdw sx="1000" sy="1000" algn="bl" rotWithShape="0">
              <a:srgbClr val="000000"/>
            </a:outerShdw>
          </a:effectLst>
        </p:spPr>
      </p:pic>
      <p:grpSp>
        <p:nvGrpSpPr>
          <p:cNvPr id="3" name="Group 2">
            <a:extLst>
              <a:ext uri="{FF2B5EF4-FFF2-40B4-BE49-F238E27FC236}">
                <a16:creationId xmlns:a16="http://schemas.microsoft.com/office/drawing/2014/main" id="{9AD06D6F-EDA0-5D79-936E-43221F16A7D9}"/>
              </a:ext>
            </a:extLst>
          </p:cNvPr>
          <p:cNvGrpSpPr/>
          <p:nvPr/>
        </p:nvGrpSpPr>
        <p:grpSpPr>
          <a:xfrm>
            <a:off x="1006686" y="4597567"/>
            <a:ext cx="1077588" cy="1022154"/>
            <a:chOff x="169335" y="5554541"/>
            <a:chExt cx="1293106" cy="1226585"/>
          </a:xfrm>
        </p:grpSpPr>
        <p:sp>
          <p:nvSpPr>
            <p:cNvPr id="12" name="Oval 11">
              <a:extLst>
                <a:ext uri="{FF2B5EF4-FFF2-40B4-BE49-F238E27FC236}">
                  <a16:creationId xmlns:a16="http://schemas.microsoft.com/office/drawing/2014/main" id="{DF035DE3-BAE9-C626-48C3-E9044D478A62}"/>
                </a:ext>
              </a:extLst>
            </p:cNvPr>
            <p:cNvSpPr/>
            <p:nvPr/>
          </p:nvSpPr>
          <p:spPr>
            <a:xfrm>
              <a:off x="215217" y="5646775"/>
              <a:ext cx="1218327" cy="1049580"/>
            </a:xfrm>
            <a:prstGeom prst="ellipse">
              <a:avLst/>
            </a:prstGeom>
            <a:solidFill>
              <a:schemeClr val="bg1"/>
            </a:solidFill>
            <a:ln w="539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sz="1500">
                <a:solidFill>
                  <a:prstClr val="white"/>
                </a:solidFill>
                <a:latin typeface="Calibri" panose="020F0502020204030204"/>
              </a:endParaRPr>
            </a:p>
          </p:txBody>
        </p:sp>
        <p:pic>
          <p:nvPicPr>
            <p:cNvPr id="16" name="Picture 15">
              <a:extLst>
                <a:ext uri="{FF2B5EF4-FFF2-40B4-BE49-F238E27FC236}">
                  <a16:creationId xmlns:a16="http://schemas.microsoft.com/office/drawing/2014/main" id="{F08A42D6-CE0E-A1D0-6C0E-1262ECE99418}"/>
                </a:ext>
              </a:extLst>
            </p:cNvPr>
            <p:cNvPicPr>
              <a:picLocks noChangeAspect="1" noChangeArrowheads="1"/>
            </p:cNvPicPr>
            <p:nvPr/>
          </p:nvPicPr>
          <p:blipFill>
            <a:blip r:embed="rId18" cstate="email">
              <a:duotone>
                <a:prstClr val="black"/>
                <a:schemeClr val="accent6">
                  <a:lumMod val="75000"/>
                  <a:tint val="45000"/>
                  <a:satMod val="400000"/>
                </a:schemeClr>
              </a:duotone>
              <a:extLst>
                <a:ext uri="{BEBA8EAE-BF5A-486C-A8C5-ECC9F3942E4B}">
                  <a14:imgProps xmlns:a14="http://schemas.microsoft.com/office/drawing/2010/main">
                    <a14:imgLayer r:embed="rId19">
                      <a14:imgEffect>
                        <a14:brightnessContrast bright="-20000" contrast="20000"/>
                      </a14:imgEffect>
                    </a14:imgLayer>
                  </a14:imgProps>
                </a:ext>
                <a:ext uri="{28A0092B-C50C-407E-A947-70E740481C1C}">
                  <a14:useLocalDpi xmlns:a14="http://schemas.microsoft.com/office/drawing/2010/main"/>
                </a:ext>
              </a:extLst>
            </a:blip>
            <a:srcRect/>
            <a:stretch/>
          </p:blipFill>
          <p:spPr bwMode="auto">
            <a:xfrm>
              <a:off x="169335" y="5554541"/>
              <a:ext cx="1293106" cy="1226585"/>
            </a:xfrm>
            <a:custGeom>
              <a:avLst/>
              <a:gdLst/>
              <a:ahLst/>
              <a:cxnLst/>
              <a:rect l="l" t="t" r="r" b="b"/>
              <a:pathLst>
                <a:path w="1587684" h="1470190">
                  <a:moveTo>
                    <a:pt x="1186786" y="717625"/>
                  </a:moveTo>
                  <a:cubicBezTo>
                    <a:pt x="1198252" y="717625"/>
                    <a:pt x="1207985" y="721858"/>
                    <a:pt x="1215984" y="730325"/>
                  </a:cubicBezTo>
                  <a:cubicBezTo>
                    <a:pt x="1223984" y="738791"/>
                    <a:pt x="1228183" y="751157"/>
                    <a:pt x="1228583" y="767422"/>
                  </a:cubicBezTo>
                  <a:lnTo>
                    <a:pt x="1144588" y="767422"/>
                  </a:lnTo>
                  <a:cubicBezTo>
                    <a:pt x="1144455" y="752090"/>
                    <a:pt x="1148388" y="739957"/>
                    <a:pt x="1156388" y="731025"/>
                  </a:cubicBezTo>
                  <a:cubicBezTo>
                    <a:pt x="1164387" y="722092"/>
                    <a:pt x="1174520" y="717625"/>
                    <a:pt x="1186786" y="717625"/>
                  </a:cubicBezTo>
                  <a:close/>
                  <a:moveTo>
                    <a:pt x="1307192" y="679428"/>
                  </a:moveTo>
                  <a:lnTo>
                    <a:pt x="1380588" y="782421"/>
                  </a:lnTo>
                  <a:lnTo>
                    <a:pt x="1303993" y="891815"/>
                  </a:lnTo>
                  <a:lnTo>
                    <a:pt x="1369789" y="891815"/>
                  </a:lnTo>
                  <a:lnTo>
                    <a:pt x="1413386" y="826019"/>
                  </a:lnTo>
                  <a:lnTo>
                    <a:pt x="1456583" y="891815"/>
                  </a:lnTo>
                  <a:lnTo>
                    <a:pt x="1525579" y="891815"/>
                  </a:lnTo>
                  <a:lnTo>
                    <a:pt x="1446984" y="780022"/>
                  </a:lnTo>
                  <a:lnTo>
                    <a:pt x="1518980" y="679428"/>
                  </a:lnTo>
                  <a:lnTo>
                    <a:pt x="1452984" y="679428"/>
                  </a:lnTo>
                  <a:lnTo>
                    <a:pt x="1413386" y="737824"/>
                  </a:lnTo>
                  <a:lnTo>
                    <a:pt x="1375788" y="679428"/>
                  </a:lnTo>
                  <a:close/>
                  <a:moveTo>
                    <a:pt x="396341" y="679428"/>
                  </a:moveTo>
                  <a:lnTo>
                    <a:pt x="396341" y="813820"/>
                  </a:lnTo>
                  <a:cubicBezTo>
                    <a:pt x="396341" y="833818"/>
                    <a:pt x="398874" y="849484"/>
                    <a:pt x="403940" y="860817"/>
                  </a:cubicBezTo>
                  <a:cubicBezTo>
                    <a:pt x="409007" y="872149"/>
                    <a:pt x="417206" y="880949"/>
                    <a:pt x="428539" y="887215"/>
                  </a:cubicBezTo>
                  <a:cubicBezTo>
                    <a:pt x="439872" y="893481"/>
                    <a:pt x="452671" y="896614"/>
                    <a:pt x="466937" y="896614"/>
                  </a:cubicBezTo>
                  <a:cubicBezTo>
                    <a:pt x="480936" y="896614"/>
                    <a:pt x="494235" y="893348"/>
                    <a:pt x="506834" y="886815"/>
                  </a:cubicBezTo>
                  <a:cubicBezTo>
                    <a:pt x="519433" y="880282"/>
                    <a:pt x="529599" y="871349"/>
                    <a:pt x="537332" y="860017"/>
                  </a:cubicBezTo>
                  <a:lnTo>
                    <a:pt x="537332" y="891815"/>
                  </a:lnTo>
                  <a:lnTo>
                    <a:pt x="589529" y="891815"/>
                  </a:lnTo>
                  <a:lnTo>
                    <a:pt x="589529" y="679428"/>
                  </a:lnTo>
                  <a:lnTo>
                    <a:pt x="533333" y="679428"/>
                  </a:lnTo>
                  <a:lnTo>
                    <a:pt x="533333" y="769022"/>
                  </a:lnTo>
                  <a:cubicBezTo>
                    <a:pt x="533333" y="799420"/>
                    <a:pt x="531933" y="818519"/>
                    <a:pt x="529133" y="826319"/>
                  </a:cubicBezTo>
                  <a:cubicBezTo>
                    <a:pt x="526333" y="834118"/>
                    <a:pt x="521133" y="840651"/>
                    <a:pt x="513534" y="845918"/>
                  </a:cubicBezTo>
                  <a:cubicBezTo>
                    <a:pt x="505934" y="851184"/>
                    <a:pt x="497335" y="853817"/>
                    <a:pt x="487735" y="853817"/>
                  </a:cubicBezTo>
                  <a:cubicBezTo>
                    <a:pt x="479336" y="853817"/>
                    <a:pt x="472403" y="851851"/>
                    <a:pt x="466937" y="847917"/>
                  </a:cubicBezTo>
                  <a:cubicBezTo>
                    <a:pt x="461470" y="843984"/>
                    <a:pt x="457704" y="838651"/>
                    <a:pt x="455637" y="831918"/>
                  </a:cubicBezTo>
                  <a:cubicBezTo>
                    <a:pt x="453571" y="825185"/>
                    <a:pt x="452537" y="806887"/>
                    <a:pt x="452537" y="777022"/>
                  </a:cubicBezTo>
                  <a:lnTo>
                    <a:pt x="452537" y="679428"/>
                  </a:lnTo>
                  <a:close/>
                  <a:moveTo>
                    <a:pt x="1183386" y="674628"/>
                  </a:moveTo>
                  <a:cubicBezTo>
                    <a:pt x="1155254" y="674628"/>
                    <a:pt x="1131989" y="684594"/>
                    <a:pt x="1113590" y="704526"/>
                  </a:cubicBezTo>
                  <a:cubicBezTo>
                    <a:pt x="1095191" y="724458"/>
                    <a:pt x="1085992" y="752023"/>
                    <a:pt x="1085992" y="787221"/>
                  </a:cubicBezTo>
                  <a:cubicBezTo>
                    <a:pt x="1085992" y="816686"/>
                    <a:pt x="1092992" y="841084"/>
                    <a:pt x="1106991" y="860417"/>
                  </a:cubicBezTo>
                  <a:cubicBezTo>
                    <a:pt x="1124723" y="884549"/>
                    <a:pt x="1152055" y="896614"/>
                    <a:pt x="1188986" y="896614"/>
                  </a:cubicBezTo>
                  <a:cubicBezTo>
                    <a:pt x="1212318" y="896614"/>
                    <a:pt x="1231750" y="891248"/>
                    <a:pt x="1247282" y="880515"/>
                  </a:cubicBezTo>
                  <a:cubicBezTo>
                    <a:pt x="1262814" y="869783"/>
                    <a:pt x="1274180" y="854150"/>
                    <a:pt x="1281380" y="833618"/>
                  </a:cubicBezTo>
                  <a:lnTo>
                    <a:pt x="1225383" y="824219"/>
                  </a:lnTo>
                  <a:cubicBezTo>
                    <a:pt x="1222317" y="834885"/>
                    <a:pt x="1217784" y="842618"/>
                    <a:pt x="1211784" y="847417"/>
                  </a:cubicBezTo>
                  <a:cubicBezTo>
                    <a:pt x="1205785" y="852217"/>
                    <a:pt x="1198385" y="854617"/>
                    <a:pt x="1189586" y="854617"/>
                  </a:cubicBezTo>
                  <a:cubicBezTo>
                    <a:pt x="1176653" y="854617"/>
                    <a:pt x="1165854" y="849984"/>
                    <a:pt x="1157188" y="840718"/>
                  </a:cubicBezTo>
                  <a:cubicBezTo>
                    <a:pt x="1148521" y="831452"/>
                    <a:pt x="1143988" y="818486"/>
                    <a:pt x="1143588" y="801820"/>
                  </a:cubicBezTo>
                  <a:lnTo>
                    <a:pt x="1284380" y="801820"/>
                  </a:lnTo>
                  <a:cubicBezTo>
                    <a:pt x="1285180" y="758756"/>
                    <a:pt x="1276447" y="726792"/>
                    <a:pt x="1258181" y="705926"/>
                  </a:cubicBezTo>
                  <a:cubicBezTo>
                    <a:pt x="1239916" y="685061"/>
                    <a:pt x="1214984" y="674628"/>
                    <a:pt x="1183386" y="674628"/>
                  </a:cubicBezTo>
                  <a:close/>
                  <a:moveTo>
                    <a:pt x="951186" y="674628"/>
                  </a:moveTo>
                  <a:cubicBezTo>
                    <a:pt x="920655" y="674628"/>
                    <a:pt x="898123" y="680894"/>
                    <a:pt x="883590" y="693427"/>
                  </a:cubicBezTo>
                  <a:cubicBezTo>
                    <a:pt x="869058" y="705959"/>
                    <a:pt x="861792" y="721425"/>
                    <a:pt x="861792" y="739824"/>
                  </a:cubicBezTo>
                  <a:cubicBezTo>
                    <a:pt x="861792" y="760223"/>
                    <a:pt x="870191" y="776155"/>
                    <a:pt x="886990" y="787621"/>
                  </a:cubicBezTo>
                  <a:cubicBezTo>
                    <a:pt x="899123" y="795887"/>
                    <a:pt x="927854" y="805020"/>
                    <a:pt x="973185" y="815019"/>
                  </a:cubicBezTo>
                  <a:cubicBezTo>
                    <a:pt x="982918" y="817286"/>
                    <a:pt x="989184" y="819752"/>
                    <a:pt x="991984" y="822419"/>
                  </a:cubicBezTo>
                  <a:cubicBezTo>
                    <a:pt x="994650" y="825219"/>
                    <a:pt x="995983" y="828752"/>
                    <a:pt x="995983" y="833018"/>
                  </a:cubicBezTo>
                  <a:cubicBezTo>
                    <a:pt x="995983" y="839285"/>
                    <a:pt x="993517" y="844284"/>
                    <a:pt x="988584" y="848017"/>
                  </a:cubicBezTo>
                  <a:cubicBezTo>
                    <a:pt x="981251" y="853350"/>
                    <a:pt x="970318" y="856017"/>
                    <a:pt x="955786" y="856017"/>
                  </a:cubicBezTo>
                  <a:cubicBezTo>
                    <a:pt x="942587" y="856017"/>
                    <a:pt x="932321" y="853184"/>
                    <a:pt x="924988" y="847517"/>
                  </a:cubicBezTo>
                  <a:cubicBezTo>
                    <a:pt x="917655" y="841851"/>
                    <a:pt x="912788" y="833552"/>
                    <a:pt x="910389" y="822619"/>
                  </a:cubicBezTo>
                  <a:lnTo>
                    <a:pt x="853992" y="831218"/>
                  </a:lnTo>
                  <a:cubicBezTo>
                    <a:pt x="859192" y="851351"/>
                    <a:pt x="870224" y="867283"/>
                    <a:pt x="887090" y="879016"/>
                  </a:cubicBezTo>
                  <a:cubicBezTo>
                    <a:pt x="903956" y="890748"/>
                    <a:pt x="926854" y="896614"/>
                    <a:pt x="955786" y="896614"/>
                  </a:cubicBezTo>
                  <a:cubicBezTo>
                    <a:pt x="987651" y="896614"/>
                    <a:pt x="1011716" y="889615"/>
                    <a:pt x="1027981" y="875616"/>
                  </a:cubicBezTo>
                  <a:cubicBezTo>
                    <a:pt x="1044247" y="861617"/>
                    <a:pt x="1052380" y="844884"/>
                    <a:pt x="1052380" y="825419"/>
                  </a:cubicBezTo>
                  <a:cubicBezTo>
                    <a:pt x="1052380" y="807553"/>
                    <a:pt x="1046514" y="793621"/>
                    <a:pt x="1034781" y="783621"/>
                  </a:cubicBezTo>
                  <a:cubicBezTo>
                    <a:pt x="1022915" y="773755"/>
                    <a:pt x="1002016" y="765422"/>
                    <a:pt x="972085" y="758623"/>
                  </a:cubicBezTo>
                  <a:cubicBezTo>
                    <a:pt x="942153" y="751823"/>
                    <a:pt x="924654" y="746557"/>
                    <a:pt x="919588" y="742824"/>
                  </a:cubicBezTo>
                  <a:cubicBezTo>
                    <a:pt x="915855" y="740024"/>
                    <a:pt x="913988" y="736624"/>
                    <a:pt x="913988" y="732624"/>
                  </a:cubicBezTo>
                  <a:cubicBezTo>
                    <a:pt x="913988" y="727958"/>
                    <a:pt x="916122" y="724158"/>
                    <a:pt x="920388" y="721225"/>
                  </a:cubicBezTo>
                  <a:cubicBezTo>
                    <a:pt x="926788" y="717092"/>
                    <a:pt x="937387" y="715026"/>
                    <a:pt x="952186" y="715026"/>
                  </a:cubicBezTo>
                  <a:cubicBezTo>
                    <a:pt x="963919" y="715026"/>
                    <a:pt x="972951" y="717225"/>
                    <a:pt x="979284" y="721625"/>
                  </a:cubicBezTo>
                  <a:cubicBezTo>
                    <a:pt x="985617" y="726025"/>
                    <a:pt x="989917" y="732358"/>
                    <a:pt x="992184" y="740624"/>
                  </a:cubicBezTo>
                  <a:lnTo>
                    <a:pt x="1045180" y="730825"/>
                  </a:lnTo>
                  <a:cubicBezTo>
                    <a:pt x="1039847" y="712292"/>
                    <a:pt x="1030115" y="698293"/>
                    <a:pt x="1015982" y="688827"/>
                  </a:cubicBezTo>
                  <a:cubicBezTo>
                    <a:pt x="1001850" y="679361"/>
                    <a:pt x="980251" y="674628"/>
                    <a:pt x="951186" y="674628"/>
                  </a:cubicBezTo>
                  <a:close/>
                  <a:moveTo>
                    <a:pt x="722586" y="674628"/>
                  </a:moveTo>
                  <a:cubicBezTo>
                    <a:pt x="692055" y="674628"/>
                    <a:pt x="669523" y="680894"/>
                    <a:pt x="654990" y="693427"/>
                  </a:cubicBezTo>
                  <a:cubicBezTo>
                    <a:pt x="640458" y="705959"/>
                    <a:pt x="633192" y="721425"/>
                    <a:pt x="633192" y="739824"/>
                  </a:cubicBezTo>
                  <a:cubicBezTo>
                    <a:pt x="633192" y="760223"/>
                    <a:pt x="641591" y="776155"/>
                    <a:pt x="658390" y="787621"/>
                  </a:cubicBezTo>
                  <a:cubicBezTo>
                    <a:pt x="670523" y="795887"/>
                    <a:pt x="699254" y="805020"/>
                    <a:pt x="744585" y="815019"/>
                  </a:cubicBezTo>
                  <a:cubicBezTo>
                    <a:pt x="754318" y="817286"/>
                    <a:pt x="760584" y="819752"/>
                    <a:pt x="763384" y="822419"/>
                  </a:cubicBezTo>
                  <a:cubicBezTo>
                    <a:pt x="766050" y="825219"/>
                    <a:pt x="767383" y="828752"/>
                    <a:pt x="767383" y="833018"/>
                  </a:cubicBezTo>
                  <a:cubicBezTo>
                    <a:pt x="767383" y="839285"/>
                    <a:pt x="764917" y="844284"/>
                    <a:pt x="759984" y="848017"/>
                  </a:cubicBezTo>
                  <a:cubicBezTo>
                    <a:pt x="752651" y="853350"/>
                    <a:pt x="741718" y="856017"/>
                    <a:pt x="727186" y="856017"/>
                  </a:cubicBezTo>
                  <a:cubicBezTo>
                    <a:pt x="713987" y="856017"/>
                    <a:pt x="703721" y="853184"/>
                    <a:pt x="696388" y="847517"/>
                  </a:cubicBezTo>
                  <a:cubicBezTo>
                    <a:pt x="689055" y="841851"/>
                    <a:pt x="684188" y="833552"/>
                    <a:pt x="681789" y="822619"/>
                  </a:cubicBezTo>
                  <a:lnTo>
                    <a:pt x="625392" y="831218"/>
                  </a:lnTo>
                  <a:cubicBezTo>
                    <a:pt x="630592" y="851351"/>
                    <a:pt x="641624" y="867283"/>
                    <a:pt x="658490" y="879016"/>
                  </a:cubicBezTo>
                  <a:cubicBezTo>
                    <a:pt x="675356" y="890748"/>
                    <a:pt x="698254" y="896614"/>
                    <a:pt x="727186" y="896614"/>
                  </a:cubicBezTo>
                  <a:cubicBezTo>
                    <a:pt x="759051" y="896614"/>
                    <a:pt x="783116" y="889615"/>
                    <a:pt x="799381" y="875616"/>
                  </a:cubicBezTo>
                  <a:cubicBezTo>
                    <a:pt x="815647" y="861617"/>
                    <a:pt x="823780" y="844884"/>
                    <a:pt x="823780" y="825419"/>
                  </a:cubicBezTo>
                  <a:cubicBezTo>
                    <a:pt x="823780" y="807553"/>
                    <a:pt x="817914" y="793621"/>
                    <a:pt x="806181" y="783621"/>
                  </a:cubicBezTo>
                  <a:cubicBezTo>
                    <a:pt x="794315" y="773755"/>
                    <a:pt x="773416" y="765422"/>
                    <a:pt x="743485" y="758623"/>
                  </a:cubicBezTo>
                  <a:cubicBezTo>
                    <a:pt x="713553" y="751823"/>
                    <a:pt x="696054" y="746557"/>
                    <a:pt x="690988" y="742824"/>
                  </a:cubicBezTo>
                  <a:cubicBezTo>
                    <a:pt x="687255" y="740024"/>
                    <a:pt x="685388" y="736624"/>
                    <a:pt x="685388" y="732624"/>
                  </a:cubicBezTo>
                  <a:cubicBezTo>
                    <a:pt x="685388" y="727958"/>
                    <a:pt x="687522" y="724158"/>
                    <a:pt x="691788" y="721225"/>
                  </a:cubicBezTo>
                  <a:cubicBezTo>
                    <a:pt x="698188" y="717092"/>
                    <a:pt x="708787" y="715026"/>
                    <a:pt x="723586" y="715026"/>
                  </a:cubicBezTo>
                  <a:cubicBezTo>
                    <a:pt x="735319" y="715026"/>
                    <a:pt x="744351" y="717225"/>
                    <a:pt x="750684" y="721625"/>
                  </a:cubicBezTo>
                  <a:cubicBezTo>
                    <a:pt x="757017" y="726025"/>
                    <a:pt x="761317" y="732358"/>
                    <a:pt x="763584" y="740624"/>
                  </a:cubicBezTo>
                  <a:lnTo>
                    <a:pt x="816580" y="730825"/>
                  </a:lnTo>
                  <a:cubicBezTo>
                    <a:pt x="811247" y="712292"/>
                    <a:pt x="801515" y="698293"/>
                    <a:pt x="787382" y="688827"/>
                  </a:cubicBezTo>
                  <a:cubicBezTo>
                    <a:pt x="773250" y="679361"/>
                    <a:pt x="751651" y="674628"/>
                    <a:pt x="722586" y="674628"/>
                  </a:cubicBezTo>
                  <a:close/>
                  <a:moveTo>
                    <a:pt x="224310" y="593633"/>
                  </a:moveTo>
                  <a:cubicBezTo>
                    <a:pt x="201778" y="593633"/>
                    <a:pt x="182545" y="597033"/>
                    <a:pt x="166613" y="603832"/>
                  </a:cubicBezTo>
                  <a:cubicBezTo>
                    <a:pt x="150681" y="610632"/>
                    <a:pt x="138481" y="620531"/>
                    <a:pt x="130015" y="633531"/>
                  </a:cubicBezTo>
                  <a:cubicBezTo>
                    <a:pt x="121549" y="646530"/>
                    <a:pt x="117316" y="660496"/>
                    <a:pt x="117316" y="675428"/>
                  </a:cubicBezTo>
                  <a:cubicBezTo>
                    <a:pt x="117316" y="698627"/>
                    <a:pt x="126316" y="718292"/>
                    <a:pt x="144314" y="734424"/>
                  </a:cubicBezTo>
                  <a:cubicBezTo>
                    <a:pt x="157114" y="745890"/>
                    <a:pt x="179379" y="755556"/>
                    <a:pt x="211110" y="763423"/>
                  </a:cubicBezTo>
                  <a:cubicBezTo>
                    <a:pt x="235776" y="769556"/>
                    <a:pt x="251575" y="773822"/>
                    <a:pt x="258507" y="776222"/>
                  </a:cubicBezTo>
                  <a:cubicBezTo>
                    <a:pt x="268640" y="779822"/>
                    <a:pt x="275740" y="784055"/>
                    <a:pt x="279806" y="788921"/>
                  </a:cubicBezTo>
                  <a:cubicBezTo>
                    <a:pt x="283873" y="793787"/>
                    <a:pt x="285906" y="799687"/>
                    <a:pt x="285906" y="806620"/>
                  </a:cubicBezTo>
                  <a:cubicBezTo>
                    <a:pt x="285906" y="817419"/>
                    <a:pt x="281073" y="826852"/>
                    <a:pt x="271407" y="834918"/>
                  </a:cubicBezTo>
                  <a:cubicBezTo>
                    <a:pt x="261741" y="842984"/>
                    <a:pt x="247375" y="847017"/>
                    <a:pt x="228309" y="847017"/>
                  </a:cubicBezTo>
                  <a:cubicBezTo>
                    <a:pt x="210310" y="847017"/>
                    <a:pt x="196011" y="842484"/>
                    <a:pt x="185412" y="833418"/>
                  </a:cubicBezTo>
                  <a:cubicBezTo>
                    <a:pt x="174813" y="824352"/>
                    <a:pt x="167780" y="810153"/>
                    <a:pt x="164313" y="790821"/>
                  </a:cubicBezTo>
                  <a:lnTo>
                    <a:pt x="106717" y="796421"/>
                  </a:lnTo>
                  <a:cubicBezTo>
                    <a:pt x="110583" y="829219"/>
                    <a:pt x="122449" y="854184"/>
                    <a:pt x="142315" y="871316"/>
                  </a:cubicBezTo>
                  <a:cubicBezTo>
                    <a:pt x="162180" y="888448"/>
                    <a:pt x="190645" y="897014"/>
                    <a:pt x="227709" y="897014"/>
                  </a:cubicBezTo>
                  <a:cubicBezTo>
                    <a:pt x="253174" y="897014"/>
                    <a:pt x="274440" y="893448"/>
                    <a:pt x="291505" y="886315"/>
                  </a:cubicBezTo>
                  <a:cubicBezTo>
                    <a:pt x="308571" y="879182"/>
                    <a:pt x="321770" y="868283"/>
                    <a:pt x="331103" y="853617"/>
                  </a:cubicBezTo>
                  <a:cubicBezTo>
                    <a:pt x="340436" y="838951"/>
                    <a:pt x="345102" y="823219"/>
                    <a:pt x="345102" y="806420"/>
                  </a:cubicBezTo>
                  <a:cubicBezTo>
                    <a:pt x="345102" y="787888"/>
                    <a:pt x="341202" y="772322"/>
                    <a:pt x="333403" y="759723"/>
                  </a:cubicBezTo>
                  <a:cubicBezTo>
                    <a:pt x="325603" y="747124"/>
                    <a:pt x="314804" y="737191"/>
                    <a:pt x="301005" y="729925"/>
                  </a:cubicBezTo>
                  <a:cubicBezTo>
                    <a:pt x="287206" y="722658"/>
                    <a:pt x="265907" y="715626"/>
                    <a:pt x="237109" y="708826"/>
                  </a:cubicBezTo>
                  <a:cubicBezTo>
                    <a:pt x="208311" y="702026"/>
                    <a:pt x="190178" y="695493"/>
                    <a:pt x="182712" y="689227"/>
                  </a:cubicBezTo>
                  <a:cubicBezTo>
                    <a:pt x="176846" y="684294"/>
                    <a:pt x="173913" y="678361"/>
                    <a:pt x="173913" y="671428"/>
                  </a:cubicBezTo>
                  <a:cubicBezTo>
                    <a:pt x="173913" y="663829"/>
                    <a:pt x="177046" y="657762"/>
                    <a:pt x="183312" y="653229"/>
                  </a:cubicBezTo>
                  <a:cubicBezTo>
                    <a:pt x="193045" y="646163"/>
                    <a:pt x="206511" y="642630"/>
                    <a:pt x="223710" y="642630"/>
                  </a:cubicBezTo>
                  <a:cubicBezTo>
                    <a:pt x="240375" y="642630"/>
                    <a:pt x="252874" y="645930"/>
                    <a:pt x="261207" y="652529"/>
                  </a:cubicBezTo>
                  <a:cubicBezTo>
                    <a:pt x="269540" y="659129"/>
                    <a:pt x="274973" y="669962"/>
                    <a:pt x="277506" y="685027"/>
                  </a:cubicBezTo>
                  <a:lnTo>
                    <a:pt x="336703" y="682428"/>
                  </a:lnTo>
                  <a:cubicBezTo>
                    <a:pt x="335769" y="655496"/>
                    <a:pt x="326003" y="633964"/>
                    <a:pt x="307405" y="617831"/>
                  </a:cubicBezTo>
                  <a:cubicBezTo>
                    <a:pt x="288806" y="601699"/>
                    <a:pt x="261107" y="593633"/>
                    <a:pt x="224310" y="593633"/>
                  </a:cubicBezTo>
                  <a:close/>
                  <a:moveTo>
                    <a:pt x="793842" y="0"/>
                  </a:moveTo>
                  <a:cubicBezTo>
                    <a:pt x="1232269" y="0"/>
                    <a:pt x="1587684" y="329113"/>
                    <a:pt x="1587684" y="735095"/>
                  </a:cubicBezTo>
                  <a:cubicBezTo>
                    <a:pt x="1587684" y="1141077"/>
                    <a:pt x="1232269" y="1470190"/>
                    <a:pt x="793842" y="1470190"/>
                  </a:cubicBezTo>
                  <a:cubicBezTo>
                    <a:pt x="355415" y="1470190"/>
                    <a:pt x="0" y="1141077"/>
                    <a:pt x="0" y="735095"/>
                  </a:cubicBezTo>
                  <a:cubicBezTo>
                    <a:pt x="0" y="329113"/>
                    <a:pt x="355415" y="0"/>
                    <a:pt x="793842" y="0"/>
                  </a:cubicBezTo>
                  <a:close/>
                </a:path>
              </a:pathLst>
            </a:custGeom>
            <a:ln w="53975" cap="rnd">
              <a:solidFill>
                <a:schemeClr val="bg1"/>
              </a:solidFill>
              <a:prstDash val="solid"/>
            </a:ln>
            <a:effectLst>
              <a:outerShdw sx="1000" sy="1000" algn="bl" rotWithShape="0">
                <a:srgbClr val="000000"/>
              </a:outerShdw>
            </a:effectLst>
            <a:extLst>
              <a:ext uri="{909E8E84-426E-40DD-AFC4-6F175D3DCCD1}">
                <a14:hiddenFill xmlns:a14="http://schemas.microsoft.com/office/drawing/2010/main">
                  <a:solidFill>
                    <a:srgbClr val="FFFFFF"/>
                  </a:solidFill>
                </a14:hiddenFill>
              </a:ext>
            </a:extLst>
          </p:spPr>
        </p:pic>
      </p:grpSp>
      <p:sp>
        <p:nvSpPr>
          <p:cNvPr id="13" name="Content Placeholder 2">
            <a:extLst>
              <a:ext uri="{FF2B5EF4-FFF2-40B4-BE49-F238E27FC236}">
                <a16:creationId xmlns:a16="http://schemas.microsoft.com/office/drawing/2014/main" id="{55ECDA7B-E0DE-EB3A-583B-A4ECC30782D4}"/>
              </a:ext>
            </a:extLst>
          </p:cNvPr>
          <p:cNvSpPr txBox="1">
            <a:spLocks/>
          </p:cNvSpPr>
          <p:nvPr/>
        </p:nvSpPr>
        <p:spPr>
          <a:xfrm>
            <a:off x="6728223" y="1291696"/>
            <a:ext cx="5463777" cy="2180332"/>
          </a:xfrm>
          <a:prstGeom prst="roundRect">
            <a:avLst>
              <a:gd name="adj" fmla="val 0"/>
            </a:avLst>
          </a:prstGeom>
          <a:solidFill>
            <a:srgbClr val="225B58">
              <a:alpha val="35831"/>
            </a:srgbClr>
          </a:solidFill>
        </p:spPr>
        <p:txBody>
          <a:bodyPr lIns="10800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ts val="1000"/>
              </a:spcBef>
              <a:spcAft>
                <a:spcPts val="800"/>
              </a:spcAft>
              <a:buClrTx/>
              <a:buSzTx/>
              <a:buFont typeface="Arial" panose="020B0604020202020204" pitchFamily="34" charset="0"/>
              <a:buNone/>
              <a:tabLst/>
              <a:defRPr/>
            </a:pPr>
            <a:r>
              <a:rPr kumimoji="0" lang="en-GB" sz="3600" b="1" i="0" u="none" strike="noStrike" kern="1200" cap="none" spc="0" normalizeH="0" baseline="0" noProof="0" dirty="0">
                <a:ln>
                  <a:noFill/>
                </a:ln>
                <a:noFill/>
                <a:effectLst/>
                <a:uLnTx/>
                <a:uFillTx/>
                <a:latin typeface="Arial" panose="020B0604020202020204" pitchFamily="34" charset="0"/>
                <a:ea typeface="Calibri" panose="020F0502020204030204" pitchFamily="34" charset="0"/>
                <a:cs typeface="Arial" panose="020B0604020202020204" pitchFamily="34" charset="0"/>
              </a:rPr>
              <a:t>Boscombe &amp; Portland:</a:t>
            </a:r>
          </a:p>
        </p:txBody>
      </p:sp>
      <p:sp>
        <p:nvSpPr>
          <p:cNvPr id="23" name="Content Placeholder 2">
            <a:extLst>
              <a:ext uri="{FF2B5EF4-FFF2-40B4-BE49-F238E27FC236}">
                <a16:creationId xmlns:a16="http://schemas.microsoft.com/office/drawing/2014/main" id="{AE85CBF3-318D-1960-A427-64E7111889CA}"/>
              </a:ext>
            </a:extLst>
          </p:cNvPr>
          <p:cNvSpPr txBox="1">
            <a:spLocks/>
          </p:cNvSpPr>
          <p:nvPr/>
        </p:nvSpPr>
        <p:spPr>
          <a:xfrm>
            <a:off x="2298459" y="803534"/>
            <a:ext cx="4423853" cy="1115787"/>
          </a:xfrm>
          <a:prstGeom prst="rect">
            <a:avLst/>
          </a:prstGeom>
          <a:noFill/>
        </p:spPr>
        <p:txBody>
          <a:bodyPr lIns="12960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097280">
              <a:lnSpc>
                <a:spcPct val="100000"/>
              </a:lnSpc>
              <a:spcBef>
                <a:spcPts val="1200"/>
              </a:spcBef>
              <a:spcAft>
                <a:spcPts val="960"/>
              </a:spcAft>
              <a:buNone/>
              <a:defRPr/>
            </a:pPr>
            <a:r>
              <a:rPr lang="en-GB" b="1">
                <a:solidFill>
                  <a:prstClr val="white"/>
                </a:solidFill>
                <a:latin typeface="Arial" panose="020B0604020202020204" pitchFamily="34" charset="0"/>
                <a:ea typeface="Calibri" panose="020F0502020204030204" pitchFamily="34" charset="0"/>
                <a:cs typeface="Arial" panose="020B0604020202020204" pitchFamily="34" charset="0"/>
              </a:rPr>
              <a:t>Bexhill:                   </a:t>
            </a:r>
            <a:r>
              <a:rPr lang="en-GB" sz="2400" b="1">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Tackling Housing Insecurity Through Employment</a:t>
            </a:r>
            <a:endParaRPr lang="en-GB" sz="240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endParaRPr>
          </a:p>
        </p:txBody>
      </p:sp>
      <p:sp>
        <p:nvSpPr>
          <p:cNvPr id="24" name="Text 0">
            <a:extLst>
              <a:ext uri="{FF2B5EF4-FFF2-40B4-BE49-F238E27FC236}">
                <a16:creationId xmlns:a16="http://schemas.microsoft.com/office/drawing/2014/main" id="{BDDA6517-2BE3-AC92-72EF-D8633910A8D3}"/>
              </a:ext>
            </a:extLst>
          </p:cNvPr>
          <p:cNvSpPr/>
          <p:nvPr/>
        </p:nvSpPr>
        <p:spPr>
          <a:xfrm>
            <a:off x="2298459" y="141532"/>
            <a:ext cx="4792806" cy="782430"/>
          </a:xfrm>
          <a:prstGeom prst="rect">
            <a:avLst/>
          </a:prstGeom>
          <a:noFill/>
          <a:ln/>
        </p:spPr>
        <p:txBody>
          <a:bodyPr wrap="square" lIns="120000" tIns="0" rIns="0" bIns="0" rtlCol="0" anchor="t"/>
          <a:lstStyle/>
          <a:p>
            <a:pPr defTabSz="761970">
              <a:lnSpc>
                <a:spcPts val="4625"/>
              </a:lnSpc>
            </a:pPr>
            <a:r>
              <a:rPr lang="en-US" sz="3708" b="1">
                <a:solidFill>
                  <a:prstClr val="white"/>
                </a:solidFill>
                <a:latin typeface="Arial" panose="020B0604020202020204" pitchFamily="34" charset="0"/>
                <a:ea typeface="Poppins Light" pitchFamily="34" charset="-122"/>
                <a:cs typeface="Arial" panose="020B0604020202020204" pitchFamily="34" charset="0"/>
              </a:rPr>
              <a:t>Case Study Focus</a:t>
            </a:r>
            <a:endParaRPr lang="en-US" sz="3708">
              <a:solidFill>
                <a:prstClr val="white"/>
              </a:solidFill>
              <a:latin typeface="Arial" panose="020B0604020202020204" pitchFamily="34" charset="0"/>
              <a:cs typeface="Arial" panose="020B0604020202020204" pitchFamily="34" charset="0"/>
            </a:endParaRPr>
          </a:p>
        </p:txBody>
      </p:sp>
      <p:pic>
        <p:nvPicPr>
          <p:cNvPr id="14" name="Picture 2" descr="Sussex Health &amp; Care and NHS Sussex">
            <a:extLst>
              <a:ext uri="{FF2B5EF4-FFF2-40B4-BE49-F238E27FC236}">
                <a16:creationId xmlns:a16="http://schemas.microsoft.com/office/drawing/2014/main" id="{152D0ACE-826C-3081-632F-F283F82BA712}"/>
              </a:ext>
            </a:extLst>
          </p:cNvPr>
          <p:cNvPicPr>
            <a:picLocks noChangeAspect="1" noChangeArrowheads="1"/>
          </p:cNvPicPr>
          <p:nvPr/>
        </p:nvPicPr>
        <p:blipFill>
          <a:blip r:embed="rId20" cstate="email">
            <a:extLst>
              <a:ext uri="{28A0092B-C50C-407E-A947-70E740481C1C}">
                <a14:useLocalDpi xmlns:a14="http://schemas.microsoft.com/office/drawing/2010/main"/>
              </a:ext>
            </a:extLst>
          </a:blip>
          <a:srcRect/>
          <a:stretch>
            <a:fillRect/>
          </a:stretch>
        </p:blipFill>
        <p:spPr bwMode="auto">
          <a:xfrm>
            <a:off x="7091265" y="1417160"/>
            <a:ext cx="835827" cy="61851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8" descr="Publisher: Ministry of Housing, Communities &amp; Local Government (MHCLG) -  London Datastore">
            <a:extLst>
              <a:ext uri="{FF2B5EF4-FFF2-40B4-BE49-F238E27FC236}">
                <a16:creationId xmlns:a16="http://schemas.microsoft.com/office/drawing/2014/main" id="{CE7569D0-AC01-F296-896B-2D7A2549324F}"/>
              </a:ext>
            </a:extLst>
          </p:cNvPr>
          <p:cNvPicPr>
            <a:picLocks noChangeAspect="1" noChangeArrowheads="1"/>
          </p:cNvPicPr>
          <p:nvPr/>
        </p:nvPicPr>
        <p:blipFill>
          <a:blip r:embed="rId21" cstate="email">
            <a:extLst>
              <a:ext uri="{28A0092B-C50C-407E-A947-70E740481C1C}">
                <a14:useLocalDpi xmlns:a14="http://schemas.microsoft.com/office/drawing/2010/main"/>
              </a:ext>
            </a:extLst>
          </a:blip>
          <a:srcRect/>
          <a:stretch>
            <a:fillRect/>
          </a:stretch>
        </p:blipFill>
        <p:spPr bwMode="auto">
          <a:xfrm>
            <a:off x="9700276" y="2469016"/>
            <a:ext cx="1252357" cy="6887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6421473"/>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2CEFB9-868F-90A4-65A7-93BBE407AEA2}"/>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CAA16E67-741E-781B-A911-08455B43A91E}"/>
              </a:ext>
            </a:extLst>
          </p:cNvPr>
          <p:cNvSpPr/>
          <p:nvPr/>
        </p:nvSpPr>
        <p:spPr>
          <a:xfrm>
            <a:off x="0" y="1229960"/>
            <a:ext cx="12192000" cy="562804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2" descr="News – LGA Coastal SIG">
            <a:extLst>
              <a:ext uri="{FF2B5EF4-FFF2-40B4-BE49-F238E27FC236}">
                <a16:creationId xmlns:a16="http://schemas.microsoft.com/office/drawing/2014/main" id="{D95CFFEE-145B-5BC8-F286-5E6931745D2F}"/>
              </a:ext>
            </a:extLst>
          </p:cNvPr>
          <p:cNvPicPr>
            <a:picLocks noChangeAspect="1" noChangeArrowheads="1"/>
          </p:cNvPicPr>
          <p:nvPr/>
        </p:nvPicPr>
        <p:blipFill rotWithShape="1">
          <a:blip r:embed="rId3" cstate="screen">
            <a:alphaModFix amt="35000"/>
            <a:extLst>
              <a:ext uri="{28A0092B-C50C-407E-A947-70E740481C1C}">
                <a14:useLocalDpi xmlns:a14="http://schemas.microsoft.com/office/drawing/2010/main"/>
              </a:ext>
            </a:extLst>
          </a:blip>
          <a:srcRect r="61376" b="12152"/>
          <a:stretch/>
        </p:blipFill>
        <p:spPr bwMode="auto">
          <a:xfrm>
            <a:off x="621036" y="5046610"/>
            <a:ext cx="990790" cy="1213793"/>
          </a:xfrm>
          <a:prstGeom prst="rect">
            <a:avLst/>
          </a:prstGeom>
          <a:noFill/>
          <a:extLst>
            <a:ext uri="{909E8E84-426E-40DD-AFC4-6F175D3DCCD1}">
              <a14:hiddenFill xmlns:a14="http://schemas.microsoft.com/office/drawing/2010/main">
                <a:solidFill>
                  <a:srgbClr val="FFFFFF"/>
                </a:solidFill>
              </a14:hiddenFill>
            </a:ext>
          </a:extLst>
        </p:spPr>
      </p:pic>
      <p:sp>
        <p:nvSpPr>
          <p:cNvPr id="11" name="Rounded Rectangle 10">
            <a:extLst>
              <a:ext uri="{FF2B5EF4-FFF2-40B4-BE49-F238E27FC236}">
                <a16:creationId xmlns:a16="http://schemas.microsoft.com/office/drawing/2014/main" id="{4B47A0FC-BF19-73F2-DB75-0637135E4851}"/>
              </a:ext>
            </a:extLst>
          </p:cNvPr>
          <p:cNvSpPr/>
          <p:nvPr/>
        </p:nvSpPr>
        <p:spPr>
          <a:xfrm>
            <a:off x="685888" y="1430988"/>
            <a:ext cx="11124854" cy="3604256"/>
          </a:xfrm>
          <a:prstGeom prst="roundRect">
            <a:avLst>
              <a:gd name="adj" fmla="val 0"/>
            </a:avLst>
          </a:prstGeom>
          <a:solidFill>
            <a:srgbClr val="BC0301"/>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b="1" i="1" dirty="0">
              <a:solidFill>
                <a:schemeClr val="bg1"/>
              </a:solidFill>
              <a:latin typeface="Arial" panose="020B0604020202020204" pitchFamily="34" charset="0"/>
              <a:cs typeface="Arial" panose="020B0604020202020204" pitchFamily="34" charset="0"/>
            </a:endParaRPr>
          </a:p>
          <a:p>
            <a:endParaRPr lang="en-GB" sz="2400" b="1" i="1" dirty="0">
              <a:solidFill>
                <a:schemeClr val="bg1"/>
              </a:solidFill>
              <a:latin typeface="Arial" panose="020B0604020202020204" pitchFamily="34" charset="0"/>
              <a:cs typeface="Arial" panose="020B0604020202020204" pitchFamily="34" charset="0"/>
            </a:endParaRPr>
          </a:p>
          <a:p>
            <a:pPr algn="ctr"/>
            <a:r>
              <a:rPr lang="en-GB" sz="2400" b="1" i="1" dirty="0">
                <a:solidFill>
                  <a:schemeClr val="bg1"/>
                </a:solidFill>
                <a:latin typeface="Arial" panose="020B0604020202020204" pitchFamily="34" charset="0"/>
                <a:cs typeface="Arial" panose="020B0604020202020204" pitchFamily="34" charset="0"/>
              </a:rPr>
              <a:t>“</a:t>
            </a:r>
          </a:p>
        </p:txBody>
      </p:sp>
      <p:sp>
        <p:nvSpPr>
          <p:cNvPr id="18" name="Rounded Rectangle 17">
            <a:extLst>
              <a:ext uri="{FF2B5EF4-FFF2-40B4-BE49-F238E27FC236}">
                <a16:creationId xmlns:a16="http://schemas.microsoft.com/office/drawing/2014/main" id="{D569BC7C-FF73-E1C8-E2B2-B3A8686BC63C}"/>
              </a:ext>
            </a:extLst>
          </p:cNvPr>
          <p:cNvSpPr/>
          <p:nvPr/>
        </p:nvSpPr>
        <p:spPr>
          <a:xfrm>
            <a:off x="561624" y="1334860"/>
            <a:ext cx="11124854" cy="3604256"/>
          </a:xfrm>
          <a:prstGeom prst="roundRect">
            <a:avLst>
              <a:gd name="adj" fmla="val 0"/>
            </a:avLst>
          </a:prstGeom>
          <a:solidFill>
            <a:srgbClr val="0B3249"/>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108000" rIns="0" rtlCol="0" anchor="ctr"/>
          <a:lstStyle/>
          <a:p>
            <a:pPr algn="ctr"/>
            <a:endParaRPr lang="en-GB" sz="1650" b="1" i="1" dirty="0">
              <a:solidFill>
                <a:schemeClr val="bg1"/>
              </a:solidFill>
              <a:latin typeface="Arial" panose="020B0604020202020204" pitchFamily="34" charset="0"/>
              <a:cs typeface="Arial" panose="020B0604020202020204" pitchFamily="34" charset="0"/>
            </a:endParaRPr>
          </a:p>
          <a:p>
            <a:endParaRPr lang="en-GB" sz="1650" b="1" i="1" dirty="0">
              <a:solidFill>
                <a:schemeClr val="bg1"/>
              </a:solidFill>
              <a:latin typeface="Arial" panose="020B0604020202020204" pitchFamily="34" charset="0"/>
              <a:cs typeface="Arial" panose="020B0604020202020204" pitchFamily="34" charset="0"/>
            </a:endParaRPr>
          </a:p>
          <a:p>
            <a:r>
              <a:rPr lang="en-GB" sz="1650" b="1" i="1" dirty="0">
                <a:solidFill>
                  <a:schemeClr val="bg1"/>
                </a:solidFill>
                <a:latin typeface="Arial" panose="020B0604020202020204" pitchFamily="34" charset="0"/>
                <a:cs typeface="Arial" panose="020B0604020202020204" pitchFamily="34" charset="0"/>
              </a:rPr>
              <a:t>“The All-Party Parliamentary Group for Coastal Communities recognises the vital work of the Coastal Navigators’ Network in helping to bridge the gap between health and the economy across our coastal areas. </a:t>
            </a:r>
          </a:p>
          <a:p>
            <a:endParaRPr lang="en-GB" sz="1650" b="1" i="1" dirty="0">
              <a:solidFill>
                <a:schemeClr val="bg1"/>
              </a:solidFill>
              <a:latin typeface="Arial" panose="020B0604020202020204" pitchFamily="34" charset="0"/>
              <a:cs typeface="Arial" panose="020B0604020202020204" pitchFamily="34" charset="0"/>
            </a:endParaRPr>
          </a:p>
          <a:p>
            <a:r>
              <a:rPr lang="en-GB" sz="1650" b="1" i="1" dirty="0">
                <a:solidFill>
                  <a:schemeClr val="bg1"/>
                </a:solidFill>
                <a:latin typeface="Arial" panose="020B0604020202020204" pitchFamily="34" charset="0"/>
                <a:cs typeface="Arial" panose="020B0604020202020204" pitchFamily="34" charset="0"/>
              </a:rPr>
              <a:t>CNN has brought a fresh clarity to what’s going wrong in many coastal places and, crucially, what can be done about it – particularly in tackling economic inactivity and the long-standing disconnect between national policy and coastal realities. </a:t>
            </a:r>
          </a:p>
          <a:p>
            <a:endParaRPr lang="en-GB" sz="1650" b="1" i="1" dirty="0">
              <a:solidFill>
                <a:schemeClr val="bg1"/>
              </a:solidFill>
              <a:latin typeface="Arial" panose="020B0604020202020204" pitchFamily="34" charset="0"/>
              <a:cs typeface="Arial" panose="020B0604020202020204" pitchFamily="34" charset="0"/>
            </a:endParaRPr>
          </a:p>
          <a:p>
            <a:r>
              <a:rPr lang="en-GB" sz="1650" b="1" i="1" dirty="0">
                <a:solidFill>
                  <a:schemeClr val="bg1"/>
                </a:solidFill>
                <a:latin typeface="Arial" panose="020B0604020202020204" pitchFamily="34" charset="0"/>
                <a:cs typeface="Arial" panose="020B0604020202020204" pitchFamily="34" charset="0"/>
              </a:rPr>
              <a:t>We value their practical focus, their momentum, and their commitment to action. As an APPG, we are keen to champion the solutions outlined in this prospectus at the highest level and support the cross-departmental approach being recommended. </a:t>
            </a:r>
          </a:p>
          <a:p>
            <a:endParaRPr lang="en-GB" sz="1650" b="1" i="1" dirty="0">
              <a:solidFill>
                <a:schemeClr val="bg1"/>
              </a:solidFill>
              <a:latin typeface="Arial" panose="020B0604020202020204" pitchFamily="34" charset="0"/>
              <a:cs typeface="Arial" panose="020B0604020202020204" pitchFamily="34" charset="0"/>
            </a:endParaRPr>
          </a:p>
          <a:p>
            <a:r>
              <a:rPr lang="en-GB" sz="1650" b="1" i="1" dirty="0">
                <a:solidFill>
                  <a:schemeClr val="bg1"/>
                </a:solidFill>
                <a:latin typeface="Arial" panose="020B0604020202020204" pitchFamily="34" charset="0"/>
                <a:cs typeface="Arial" panose="020B0604020202020204" pitchFamily="34" charset="0"/>
              </a:rPr>
              <a:t>We hope all coastal areas will have the opportunity to contribute to and benefit from the Coastal Navigators’ Network as it develops – it is a critical step in ensuring coastal communities are no longer left behind.”</a:t>
            </a:r>
          </a:p>
          <a:p>
            <a:endParaRPr lang="en-GB" sz="1650" b="1" i="1" dirty="0">
              <a:solidFill>
                <a:schemeClr val="bg1"/>
              </a:solidFill>
              <a:latin typeface="Arial" panose="020B0604020202020204" pitchFamily="34" charset="0"/>
              <a:cs typeface="Arial" panose="020B0604020202020204" pitchFamily="34" charset="0"/>
            </a:endParaRPr>
          </a:p>
          <a:p>
            <a:pPr algn="ctr"/>
            <a:r>
              <a:rPr lang="en-GB" sz="1650" b="1" i="1" dirty="0">
                <a:solidFill>
                  <a:schemeClr val="bg1"/>
                </a:solidFill>
                <a:latin typeface="Arial" panose="020B0604020202020204" pitchFamily="34" charset="0"/>
                <a:cs typeface="Arial" panose="020B0604020202020204" pitchFamily="34" charset="0"/>
              </a:rPr>
              <a:t>“</a:t>
            </a:r>
          </a:p>
        </p:txBody>
      </p:sp>
      <p:pic>
        <p:nvPicPr>
          <p:cNvPr id="5122" name="Picture 2" descr="News – LGA Coastal SIG">
            <a:extLst>
              <a:ext uri="{FF2B5EF4-FFF2-40B4-BE49-F238E27FC236}">
                <a16:creationId xmlns:a16="http://schemas.microsoft.com/office/drawing/2014/main" id="{2BD03998-7982-E682-E5ED-26B3899EBEB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61624" y="4971700"/>
            <a:ext cx="2565214" cy="1381691"/>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a:extLst>
              <a:ext uri="{FF2B5EF4-FFF2-40B4-BE49-F238E27FC236}">
                <a16:creationId xmlns:a16="http://schemas.microsoft.com/office/drawing/2014/main" id="{18C6B6BF-AABB-E630-DF81-F0558C88C5BB}"/>
              </a:ext>
            </a:extLst>
          </p:cNvPr>
          <p:cNvPicPr>
            <a:picLocks noChangeAspect="1" noChangeArrowheads="1"/>
          </p:cNvPicPr>
          <p:nvPr/>
        </p:nvPicPr>
        <p:blipFill rotWithShape="1">
          <a:blip r:embed="rId4">
            <a:extLst>
              <a:ext uri="{28A0092B-C50C-407E-A947-70E740481C1C}">
                <a14:useLocalDpi xmlns:a14="http://schemas.microsoft.com/office/drawing/2010/main"/>
              </a:ext>
            </a:extLst>
          </a:blip>
          <a:srcRect l="43240" t="15762" r="18669" b="38075"/>
          <a:stretch/>
        </p:blipFill>
        <p:spPr bwMode="auto">
          <a:xfrm>
            <a:off x="5615759" y="5141547"/>
            <a:ext cx="1756988" cy="1600026"/>
          </a:xfrm>
          <a:prstGeom prst="roundRect">
            <a:avLst>
              <a:gd name="adj" fmla="val 9633"/>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6134CD85-A220-A016-1F2A-215CF5796008}"/>
              </a:ext>
            </a:extLst>
          </p:cNvPr>
          <p:cNvPicPr>
            <a:picLocks noChangeAspect="1"/>
          </p:cNvPicPr>
          <p:nvPr/>
        </p:nvPicPr>
        <p:blipFill>
          <a:blip r:embed="rId5" cstate="screen">
            <a:extLst>
              <a:ext uri="{28A0092B-C50C-407E-A947-70E740481C1C}">
                <a14:useLocalDpi xmlns:a14="http://schemas.microsoft.com/office/drawing/2010/main"/>
              </a:ext>
            </a:extLst>
          </a:blip>
          <a:srcRect l="23097" t="9206" r="17717" b="17052"/>
          <a:stretch/>
        </p:blipFill>
        <p:spPr>
          <a:xfrm>
            <a:off x="9782422" y="5118776"/>
            <a:ext cx="1756988" cy="1622797"/>
          </a:xfrm>
          <a:prstGeom prst="roundRect">
            <a:avLst>
              <a:gd name="adj" fmla="val 12333"/>
            </a:avLst>
          </a:prstGeom>
        </p:spPr>
      </p:pic>
      <p:sp>
        <p:nvSpPr>
          <p:cNvPr id="8" name="TextBox 7">
            <a:extLst>
              <a:ext uri="{FF2B5EF4-FFF2-40B4-BE49-F238E27FC236}">
                <a16:creationId xmlns:a16="http://schemas.microsoft.com/office/drawing/2014/main" id="{E50AE652-0A38-19C4-DD87-C334FC3AB6FC}"/>
              </a:ext>
            </a:extLst>
          </p:cNvPr>
          <p:cNvSpPr txBox="1"/>
          <p:nvPr/>
        </p:nvSpPr>
        <p:spPr>
          <a:xfrm>
            <a:off x="2884178" y="5347475"/>
            <a:ext cx="2731581" cy="1721493"/>
          </a:xfrm>
          <a:prstGeom prst="roundRect">
            <a:avLst>
              <a:gd name="adj" fmla="val 0"/>
            </a:avLst>
          </a:prstGeom>
          <a:noFill/>
        </p:spPr>
        <p:txBody>
          <a:bodyPr wrap="square" lIns="36000" rIns="36000" anchor="ctr" anchorCtr="0">
            <a:noAutofit/>
          </a:bodyPr>
          <a:lstStyle/>
          <a:p>
            <a:pPr algn="r">
              <a:defRPr/>
            </a:pPr>
            <a:r>
              <a:rPr lang="en-GB" b="1" dirty="0">
                <a:solidFill>
                  <a:srgbClr val="002167"/>
                </a:solidFill>
                <a:latin typeface="Arial" panose="020B0604020202020204" pitchFamily="34" charset="0"/>
                <a:cs typeface="Arial" panose="020B0604020202020204" pitchFamily="34" charset="0"/>
              </a:rPr>
              <a:t>Co-Chair, </a:t>
            </a:r>
          </a:p>
          <a:p>
            <a:pPr algn="r">
              <a:defRPr/>
            </a:pPr>
            <a:r>
              <a:rPr lang="en-GB" b="1" dirty="0">
                <a:solidFill>
                  <a:srgbClr val="002167"/>
                </a:solidFill>
                <a:latin typeface="Arial" panose="020B0604020202020204" pitchFamily="34" charset="0"/>
                <a:cs typeface="Arial" panose="020B0604020202020204" pitchFamily="34" charset="0"/>
              </a:rPr>
              <a:t>Alison Hume MP,</a:t>
            </a:r>
          </a:p>
          <a:p>
            <a:pPr algn="r">
              <a:defRPr/>
            </a:pPr>
            <a:r>
              <a:rPr lang="en-GB" dirty="0">
                <a:solidFill>
                  <a:srgbClr val="002167"/>
                </a:solidFill>
                <a:latin typeface="Arial" panose="020B0604020202020204" pitchFamily="34" charset="0"/>
                <a:cs typeface="Arial" panose="020B0604020202020204" pitchFamily="34" charset="0"/>
              </a:rPr>
              <a:t>Scarborough and Whitby</a:t>
            </a:r>
          </a:p>
        </p:txBody>
      </p:sp>
      <p:sp>
        <p:nvSpPr>
          <p:cNvPr id="9" name="TextBox 8">
            <a:extLst>
              <a:ext uri="{FF2B5EF4-FFF2-40B4-BE49-F238E27FC236}">
                <a16:creationId xmlns:a16="http://schemas.microsoft.com/office/drawing/2014/main" id="{0196D3A0-D72F-8E2F-2839-D2AFFF84A642}"/>
              </a:ext>
            </a:extLst>
          </p:cNvPr>
          <p:cNvSpPr txBox="1"/>
          <p:nvPr/>
        </p:nvSpPr>
        <p:spPr>
          <a:xfrm>
            <a:off x="7229517" y="5625359"/>
            <a:ext cx="2500380" cy="1388301"/>
          </a:xfrm>
          <a:prstGeom prst="roundRect">
            <a:avLst>
              <a:gd name="adj" fmla="val 0"/>
            </a:avLst>
          </a:prstGeom>
          <a:noFill/>
        </p:spPr>
        <p:txBody>
          <a:bodyPr wrap="square" lIns="36000" rIns="0" anchor="ctr" anchorCtr="0">
            <a:noAutofit/>
          </a:bodyPr>
          <a:lstStyle/>
          <a:p>
            <a:pPr algn="r">
              <a:defRPr/>
            </a:pPr>
            <a:r>
              <a:rPr lang="en-GB" b="1" dirty="0">
                <a:solidFill>
                  <a:srgbClr val="002167"/>
                </a:solidFill>
                <a:latin typeface="Arial" panose="020B0604020202020204" pitchFamily="34" charset="0"/>
                <a:cs typeface="Arial" panose="020B0604020202020204" pitchFamily="34" charset="0"/>
              </a:rPr>
              <a:t>Co-Chair, </a:t>
            </a:r>
          </a:p>
          <a:p>
            <a:pPr algn="r">
              <a:defRPr/>
            </a:pPr>
            <a:r>
              <a:rPr lang="en-GB" b="1" dirty="0">
                <a:solidFill>
                  <a:srgbClr val="002167"/>
                </a:solidFill>
                <a:latin typeface="Arial" panose="020B0604020202020204" pitchFamily="34" charset="0"/>
                <a:cs typeface="Arial" panose="020B0604020202020204" pitchFamily="34" charset="0"/>
              </a:rPr>
              <a:t>Polly Billington MP, </a:t>
            </a:r>
          </a:p>
          <a:p>
            <a:pPr algn="r">
              <a:defRPr/>
            </a:pPr>
            <a:r>
              <a:rPr lang="en-GB" dirty="0">
                <a:solidFill>
                  <a:srgbClr val="002167"/>
                </a:solidFill>
                <a:latin typeface="Arial" panose="020B0604020202020204" pitchFamily="34" charset="0"/>
                <a:cs typeface="Arial" panose="020B0604020202020204" pitchFamily="34" charset="0"/>
              </a:rPr>
              <a:t>East Thanet</a:t>
            </a:r>
          </a:p>
        </p:txBody>
      </p:sp>
      <p:pic>
        <p:nvPicPr>
          <p:cNvPr id="10" name="Graphic 9" descr="Playbook with solid fill">
            <a:extLst>
              <a:ext uri="{FF2B5EF4-FFF2-40B4-BE49-F238E27FC236}">
                <a16:creationId xmlns:a16="http://schemas.microsoft.com/office/drawing/2014/main" id="{C43CB6FF-D7EB-7C96-4347-C9EB2B11F120}"/>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162517" y="52150"/>
            <a:ext cx="998704" cy="998704"/>
          </a:xfrm>
          <a:prstGeom prst="rect">
            <a:avLst/>
          </a:prstGeom>
        </p:spPr>
      </p:pic>
      <p:sp>
        <p:nvSpPr>
          <p:cNvPr id="13" name="!!Intervention">
            <a:extLst>
              <a:ext uri="{FF2B5EF4-FFF2-40B4-BE49-F238E27FC236}">
                <a16:creationId xmlns:a16="http://schemas.microsoft.com/office/drawing/2014/main" id="{F0FCB06D-5B41-4B11-609B-E6FB21F44E54}"/>
              </a:ext>
            </a:extLst>
          </p:cNvPr>
          <p:cNvSpPr txBox="1">
            <a:spLocks/>
          </p:cNvSpPr>
          <p:nvPr/>
        </p:nvSpPr>
        <p:spPr>
          <a:xfrm flipV="1">
            <a:off x="101105" y="44136"/>
            <a:ext cx="1139552" cy="1015779"/>
          </a:xfrm>
          <a:prstGeom prst="ellipse">
            <a:avLst/>
          </a:prstGeom>
          <a:solidFill>
            <a:schemeClr val="bg1">
              <a:alpha val="0"/>
            </a:schemeClr>
          </a:solidFill>
          <a:ln w="60325">
            <a:solidFill>
              <a:schemeClr val="bg1"/>
            </a:solidFill>
          </a:ln>
        </p:spPr>
        <p:txBody>
          <a:bodyPr vert="horz" wrap="square" lIns="0" tIns="36000" rIns="0" bIns="4572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914363">
              <a:defRPr/>
            </a:pPr>
            <a:endParaRPr lang="en-GB" sz="5400" b="1">
              <a:noFill/>
              <a:uFill>
                <a:solidFill>
                  <a:srgbClr val="D6043B"/>
                </a:solidFill>
              </a:uFill>
              <a:latin typeface="Arial" panose="020B0604020202020204" pitchFamily="34" charset="0"/>
              <a:cs typeface="Arial" panose="020B0604020202020204" pitchFamily="34" charset="0"/>
            </a:endParaRPr>
          </a:p>
        </p:txBody>
      </p:sp>
      <p:pic>
        <p:nvPicPr>
          <p:cNvPr id="14" name="Picture 13" descr="Breaking Barriers Innovations">
            <a:extLst>
              <a:ext uri="{FF2B5EF4-FFF2-40B4-BE49-F238E27FC236}">
                <a16:creationId xmlns:a16="http://schemas.microsoft.com/office/drawing/2014/main" id="{FA7DE506-500C-E56F-38EB-96977824EEA5}"/>
              </a:ext>
            </a:extLst>
          </p:cNvPr>
          <p:cNvPicPr>
            <a:picLocks noChangeAspect="1" noChangeArrowheads="1"/>
          </p:cNvPicPr>
          <p:nvPr/>
        </p:nvPicPr>
        <p:blipFill>
          <a:blip r:embed="rId8" cstate="email">
            <a:duotone>
              <a:prstClr val="black"/>
              <a:schemeClr val="bg1">
                <a:tint val="45000"/>
                <a:satMod val="400000"/>
              </a:schemeClr>
            </a:duotone>
            <a:extLst>
              <a:ext uri="{BEBA8EAE-BF5A-486C-A8C5-ECC9F3942E4B}">
                <a14:imgProps xmlns:a14="http://schemas.microsoft.com/office/drawing/2010/main">
                  <a14:imgLayer r:embed="rId9">
                    <a14:imgEffect>
                      <a14:sharpenSoften amount="58000"/>
                    </a14:imgEffect>
                    <a14:imgEffect>
                      <a14:brightnessContrast bright="100000" contrast="100000"/>
                    </a14:imgEffect>
                  </a14:imgLayer>
                </a14:imgProps>
              </a:ext>
              <a:ext uri="{28A0092B-C50C-407E-A947-70E740481C1C}">
                <a14:useLocalDpi xmlns:a14="http://schemas.microsoft.com/office/drawing/2010/main"/>
              </a:ext>
            </a:extLst>
          </a:blip>
          <a:srcRect/>
          <a:stretch>
            <a:fillRect/>
          </a:stretch>
        </p:blipFill>
        <p:spPr bwMode="auto">
          <a:xfrm>
            <a:off x="10707393" y="11209"/>
            <a:ext cx="1367627" cy="1112336"/>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69E00DD7-50A4-0FC5-B050-F05E78FE02D5}"/>
              </a:ext>
            </a:extLst>
          </p:cNvPr>
          <p:cNvSpPr/>
          <p:nvPr/>
        </p:nvSpPr>
        <p:spPr>
          <a:xfrm>
            <a:off x="3521854" y="293909"/>
            <a:ext cx="4586871" cy="594924"/>
          </a:xfrm>
          <a:prstGeom prst="rect">
            <a:avLst/>
          </a:prstGeom>
          <a:solidFill>
            <a:srgbClr val="1D263E"/>
          </a:solidFill>
          <a:ln w="317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defTabSz="761970"/>
            <a:endParaRPr lang="en-GB" sz="3200">
              <a:solidFill>
                <a:prstClr val="white"/>
              </a:solidFill>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531564EA-1AA9-E3A0-29E3-F3E02DE9154C}"/>
              </a:ext>
            </a:extLst>
          </p:cNvPr>
          <p:cNvSpPr/>
          <p:nvPr/>
        </p:nvSpPr>
        <p:spPr>
          <a:xfrm>
            <a:off x="1850571" y="170085"/>
            <a:ext cx="8454571" cy="594924"/>
          </a:xfrm>
          <a:prstGeom prst="rect">
            <a:avLst/>
          </a:prstGeom>
          <a:solidFill>
            <a:srgbClr val="BF0100">
              <a:alpha val="98000"/>
            </a:srgbClr>
          </a:solidFill>
          <a:ln w="317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defTabSz="761970"/>
            <a:r>
              <a:rPr lang="en-GB" sz="2400" b="1">
                <a:solidFill>
                  <a:prstClr val="white"/>
                </a:solidFill>
                <a:latin typeface="Arial" panose="020B0604020202020204" pitchFamily="34" charset="0"/>
                <a:cs typeface="Arial" panose="020B0604020202020204" pitchFamily="34" charset="0"/>
              </a:rPr>
              <a:t>APPG Endorsement: Bridging Health &amp; Economic Gaps</a:t>
            </a:r>
            <a:endParaRPr lang="en-GB" sz="240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026392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8B314E-16F4-89F9-7B5A-25BC378DB5C0}"/>
            </a:ext>
          </a:extLst>
        </p:cNvPr>
        <p:cNvGrpSpPr/>
        <p:nvPr/>
      </p:nvGrpSpPr>
      <p:grpSpPr>
        <a:xfrm>
          <a:off x="0" y="0"/>
          <a:ext cx="0" cy="0"/>
          <a:chOff x="0" y="0"/>
          <a:chExt cx="0" cy="0"/>
        </a:xfrm>
      </p:grpSpPr>
      <p:pic>
        <p:nvPicPr>
          <p:cNvPr id="22" name="Picture 21" descr="Breaking Barriers Innovations">
            <a:extLst>
              <a:ext uri="{FF2B5EF4-FFF2-40B4-BE49-F238E27FC236}">
                <a16:creationId xmlns:a16="http://schemas.microsoft.com/office/drawing/2014/main" id="{6AE35530-90C5-DF3C-6F37-A1B71433285D}"/>
              </a:ext>
            </a:extLst>
          </p:cNvPr>
          <p:cNvPicPr>
            <a:picLocks noChangeAspect="1" noChangeArrowheads="1"/>
          </p:cNvPicPr>
          <p:nvPr/>
        </p:nvPicPr>
        <p:blipFill>
          <a:blip r:embed="rId3" cstate="email">
            <a:duotone>
              <a:prstClr val="black"/>
              <a:schemeClr val="bg1">
                <a:tint val="45000"/>
                <a:satMod val="400000"/>
              </a:schemeClr>
            </a:duotone>
            <a:extLst>
              <a:ext uri="{BEBA8EAE-BF5A-486C-A8C5-ECC9F3942E4B}">
                <a14:imgProps xmlns:a14="http://schemas.microsoft.com/office/drawing/2010/main">
                  <a14:imgLayer r:embed="rId4">
                    <a14:imgEffect>
                      <a14:sharpenSoften amount="58000"/>
                    </a14:imgEffect>
                    <a14:imgEffect>
                      <a14:brightnessContrast bright="100000" contrast="100000"/>
                    </a14:imgEffect>
                  </a14:imgLayer>
                </a14:imgProps>
              </a:ext>
              <a:ext uri="{28A0092B-C50C-407E-A947-70E740481C1C}">
                <a14:useLocalDpi xmlns:a14="http://schemas.microsoft.com/office/drawing/2010/main"/>
              </a:ext>
            </a:extLst>
          </a:blip>
          <a:srcRect/>
          <a:stretch>
            <a:fillRect/>
          </a:stretch>
        </p:blipFill>
        <p:spPr bwMode="auto">
          <a:xfrm>
            <a:off x="10854199" y="95701"/>
            <a:ext cx="1344606" cy="1093613"/>
          </a:xfrm>
          <a:prstGeom prst="rect">
            <a:avLst/>
          </a:prstGeom>
          <a:noFill/>
          <a:extLst>
            <a:ext uri="{909E8E84-426E-40DD-AFC4-6F175D3DCCD1}">
              <a14:hiddenFill xmlns:a14="http://schemas.microsoft.com/office/drawing/2010/main">
                <a:solidFill>
                  <a:srgbClr val="FFFFFF"/>
                </a:solidFill>
              </a14:hiddenFill>
            </a:ext>
          </a:extLst>
        </p:spPr>
      </p:pic>
      <p:sp>
        <p:nvSpPr>
          <p:cNvPr id="14" name="Right Arrow 13">
            <a:extLst>
              <a:ext uri="{FF2B5EF4-FFF2-40B4-BE49-F238E27FC236}">
                <a16:creationId xmlns:a16="http://schemas.microsoft.com/office/drawing/2014/main" id="{AFF0C8A1-B77F-FCDC-17F3-7A381372A222}"/>
              </a:ext>
            </a:extLst>
          </p:cNvPr>
          <p:cNvSpPr/>
          <p:nvPr/>
        </p:nvSpPr>
        <p:spPr>
          <a:xfrm>
            <a:off x="4453782" y="3062725"/>
            <a:ext cx="6177133" cy="1849821"/>
          </a:xfrm>
          <a:prstGeom prst="rightArrow">
            <a:avLst/>
          </a:prstGeom>
          <a:gradFill flip="none" rotWithShape="1">
            <a:gsLst>
              <a:gs pos="0">
                <a:srgbClr val="C01E00"/>
              </a:gs>
              <a:gs pos="100000">
                <a:srgbClr val="1E263E"/>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3"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Rounded Rectangle 15">
            <a:extLst>
              <a:ext uri="{FF2B5EF4-FFF2-40B4-BE49-F238E27FC236}">
                <a16:creationId xmlns:a16="http://schemas.microsoft.com/office/drawing/2014/main" id="{0BF81B17-153F-BF73-3E58-ABC4CD5DC69E}"/>
              </a:ext>
            </a:extLst>
          </p:cNvPr>
          <p:cNvSpPr/>
          <p:nvPr/>
        </p:nvSpPr>
        <p:spPr>
          <a:xfrm>
            <a:off x="2347740" y="1494170"/>
            <a:ext cx="2309209" cy="4995351"/>
          </a:xfrm>
          <a:prstGeom prst="roundRect">
            <a:avLst>
              <a:gd name="adj" fmla="val 0"/>
            </a:avLst>
          </a:prstGeom>
          <a:solidFill>
            <a:srgbClr val="102635"/>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108000" tIns="108000" rIns="72000" rtlCol="0" anchor="t" anchorCtr="0"/>
          <a:lstStyle/>
          <a:p>
            <a:pPr marL="0" marR="0" lvl="0" indent="0" algn="ctr" defTabSz="914363"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The Issue</a:t>
            </a:r>
          </a:p>
          <a:p>
            <a:pPr marL="0" marR="0" lvl="0" indent="0" algn="ctr" defTabSz="914363"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363" rtl="0" eaLnBrk="1" fontAlgn="auto" latinLnBrk="0" hangingPunct="1">
              <a:lnSpc>
                <a:spcPct val="100000"/>
              </a:lnSpc>
              <a:spcBef>
                <a:spcPts val="0"/>
              </a:spcBef>
              <a:spcAft>
                <a:spcPts val="0"/>
              </a:spcAft>
              <a:buClrTx/>
              <a:buSzTx/>
              <a:buFontTx/>
              <a:buNone/>
              <a:tabLst/>
              <a:defRPr/>
            </a:pPr>
            <a:endParaRPr kumimoji="0" lang="en-GB" sz="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Lack of consistent referral pathways for those at risk of homelessness who require support to remain in their homes e.g. physical and mental health conditions in addition to poor housing availability and support funding challenges</a:t>
            </a:r>
            <a:endPar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5" name="Round Same-side Corner of Rectangle 24">
            <a:extLst>
              <a:ext uri="{FF2B5EF4-FFF2-40B4-BE49-F238E27FC236}">
                <a16:creationId xmlns:a16="http://schemas.microsoft.com/office/drawing/2014/main" id="{748F09A3-0E48-0E90-25FE-948E7CB48C81}"/>
              </a:ext>
            </a:extLst>
          </p:cNvPr>
          <p:cNvSpPr/>
          <p:nvPr/>
        </p:nvSpPr>
        <p:spPr>
          <a:xfrm>
            <a:off x="2518718" y="6108178"/>
            <a:ext cx="2014780" cy="381344"/>
          </a:xfrm>
          <a:prstGeom prst="round2SameRect">
            <a:avLst/>
          </a:prstGeom>
          <a:solidFill>
            <a:srgbClr val="C01E00"/>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3"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5" name="Rounded Rectangle 34">
            <a:extLst>
              <a:ext uri="{FF2B5EF4-FFF2-40B4-BE49-F238E27FC236}">
                <a16:creationId xmlns:a16="http://schemas.microsoft.com/office/drawing/2014/main" id="{2A4155FE-2052-EB2B-566D-BC1E60429CF6}"/>
              </a:ext>
            </a:extLst>
          </p:cNvPr>
          <p:cNvSpPr/>
          <p:nvPr/>
        </p:nvSpPr>
        <p:spPr>
          <a:xfrm>
            <a:off x="4789208" y="1504501"/>
            <a:ext cx="2309209" cy="4995351"/>
          </a:xfrm>
          <a:prstGeom prst="roundRect">
            <a:avLst>
              <a:gd name="adj" fmla="val 0"/>
            </a:avLst>
          </a:prstGeom>
          <a:solidFill>
            <a:srgbClr val="102635"/>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rtlCol="0" anchor="t" anchorCtr="0"/>
          <a:lstStyle/>
          <a:p>
            <a:pPr marL="0" marR="0" lvl="0" indent="0" algn="ctr" defTabSz="914363"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Evidence Base</a:t>
            </a:r>
          </a:p>
          <a:p>
            <a:pPr marL="0" marR="0" lvl="0" indent="0" algn="ctr" defTabSz="914363" rtl="0" eaLnBrk="1" fontAlgn="auto" latinLnBrk="0" hangingPunct="1">
              <a:lnSpc>
                <a:spcPct val="100000"/>
              </a:lnSpc>
              <a:spcBef>
                <a:spcPts val="0"/>
              </a:spcBef>
              <a:spcAft>
                <a:spcPts val="0"/>
              </a:spcAft>
              <a:buClrTx/>
              <a:buSzTx/>
              <a:buFontTx/>
              <a:buNone/>
              <a:tabLst/>
              <a:defRPr/>
            </a:pPr>
            <a:endParaRPr kumimoji="0" lang="en-GB" sz="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223 people supported into employment and 60 people supported into permanent accommodation through Moving on Up programme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143 people experiencing or at risk of homelessness given employment, health and housing support through Live, Work, Thrive </a:t>
            </a:r>
          </a:p>
          <a:p>
            <a:pPr marL="0" marR="0" lvl="0" indent="0" algn="ctr" defTabSz="914363"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0" name="Round Same-side Corner of Rectangle 39">
            <a:extLst>
              <a:ext uri="{FF2B5EF4-FFF2-40B4-BE49-F238E27FC236}">
                <a16:creationId xmlns:a16="http://schemas.microsoft.com/office/drawing/2014/main" id="{9778B55E-A417-E042-C2E8-D80166EBDE62}"/>
              </a:ext>
            </a:extLst>
          </p:cNvPr>
          <p:cNvSpPr/>
          <p:nvPr/>
        </p:nvSpPr>
        <p:spPr>
          <a:xfrm>
            <a:off x="4934428" y="6118509"/>
            <a:ext cx="2014780" cy="381344"/>
          </a:xfrm>
          <a:prstGeom prst="round2SameRect">
            <a:avLst/>
          </a:prstGeom>
          <a:solidFill>
            <a:srgbClr val="FFC000"/>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3"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1" name="Rounded Rectangle 40">
            <a:extLst>
              <a:ext uri="{FF2B5EF4-FFF2-40B4-BE49-F238E27FC236}">
                <a16:creationId xmlns:a16="http://schemas.microsoft.com/office/drawing/2014/main" id="{2426962E-DC9F-B32F-E02F-9DA3E9103F61}"/>
              </a:ext>
            </a:extLst>
          </p:cNvPr>
          <p:cNvSpPr/>
          <p:nvPr/>
        </p:nvSpPr>
        <p:spPr>
          <a:xfrm>
            <a:off x="7240748" y="1504501"/>
            <a:ext cx="2309209" cy="4995351"/>
          </a:xfrm>
          <a:prstGeom prst="roundRect">
            <a:avLst>
              <a:gd name="adj" fmla="val 0"/>
            </a:avLst>
          </a:prstGeom>
          <a:solidFill>
            <a:srgbClr val="102635"/>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36000" tIns="108000" rIns="36000" rtlCol="0" anchor="t" anchorCtr="0"/>
          <a:lstStyle/>
          <a:p>
            <a:pPr marL="0" marR="0" lvl="0" indent="0" algn="ctr" defTabSz="914363"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Intervention</a:t>
            </a:r>
          </a:p>
          <a:p>
            <a:pPr marL="0" marR="0" lvl="0" indent="0" algn="ctr" defTabSz="914363"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363" rtl="0" eaLnBrk="1" fontAlgn="auto" latinLnBrk="0" hangingPunct="1">
              <a:lnSpc>
                <a:spcPct val="100000"/>
              </a:lnSpc>
              <a:spcBef>
                <a:spcPts val="0"/>
              </a:spcBef>
              <a:spcAft>
                <a:spcPts val="0"/>
              </a:spcAft>
              <a:buClrTx/>
              <a:buSzTx/>
              <a:buFontTx/>
              <a:buNone/>
              <a:tabLst/>
              <a:defRPr/>
            </a:pPr>
            <a:endParaRPr kumimoji="0" lang="en-GB" sz="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Linking new initiatives e.g. Connect to Work and existing knowledge from previous programmes to create clear, holistic pathways for support and address upstream factors which make people at risk of homelessness</a:t>
            </a:r>
          </a:p>
        </p:txBody>
      </p:sp>
      <p:sp>
        <p:nvSpPr>
          <p:cNvPr id="42" name="Round Same-side Corner of Rectangle 41">
            <a:extLst>
              <a:ext uri="{FF2B5EF4-FFF2-40B4-BE49-F238E27FC236}">
                <a16:creationId xmlns:a16="http://schemas.microsoft.com/office/drawing/2014/main" id="{FEBE11E1-A7E8-D45D-9F64-E35EE9FA77F6}"/>
              </a:ext>
            </a:extLst>
          </p:cNvPr>
          <p:cNvSpPr/>
          <p:nvPr/>
        </p:nvSpPr>
        <p:spPr>
          <a:xfrm>
            <a:off x="7391947" y="6118509"/>
            <a:ext cx="2014780" cy="381344"/>
          </a:xfrm>
          <a:prstGeom prst="round2SameRect">
            <a:avLst/>
          </a:prstGeom>
          <a:solidFill>
            <a:srgbClr val="3671C1"/>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3"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4" name="Rounded Rectangle 43">
            <a:extLst>
              <a:ext uri="{FF2B5EF4-FFF2-40B4-BE49-F238E27FC236}">
                <a16:creationId xmlns:a16="http://schemas.microsoft.com/office/drawing/2014/main" id="{75A385C9-B54B-710A-B5C4-ABD781D66076}"/>
              </a:ext>
            </a:extLst>
          </p:cNvPr>
          <p:cNvSpPr/>
          <p:nvPr/>
        </p:nvSpPr>
        <p:spPr>
          <a:xfrm>
            <a:off x="9719659" y="1517983"/>
            <a:ext cx="2309209" cy="4995351"/>
          </a:xfrm>
          <a:prstGeom prst="roundRect">
            <a:avLst>
              <a:gd name="adj" fmla="val 0"/>
            </a:avLst>
          </a:prstGeom>
          <a:solidFill>
            <a:srgbClr val="102635"/>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0" tIns="108000" rIns="0" rtlCol="0" anchor="t" anchorCtr="0"/>
          <a:lstStyle/>
          <a:p>
            <a:pPr marL="0" marR="0" lvl="0" indent="0" algn="ctr" defTabSz="914363"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ROI</a:t>
            </a:r>
          </a:p>
          <a:p>
            <a:pPr marL="0" marR="0" lvl="0" indent="0" algn="ctr" defTabSz="914363" rtl="0" eaLnBrk="1" fontAlgn="auto" latinLnBrk="0" hangingPunct="1">
              <a:lnSpc>
                <a:spcPct val="100000"/>
              </a:lnSpc>
              <a:spcBef>
                <a:spcPts val="0"/>
              </a:spcBef>
              <a:spcAft>
                <a:spcPts val="0"/>
              </a:spcAft>
              <a:buClrTx/>
              <a:buSzTx/>
              <a:buFontTx/>
              <a:buNone/>
              <a:tabLst/>
              <a:defRPr/>
            </a:pPr>
            <a:endParaRPr kumimoji="0" lang="en-GB" sz="5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363"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10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363" rtl="0" eaLnBrk="1" fontAlgn="auto" latinLnBrk="0" hangingPunct="1">
              <a:lnSpc>
                <a:spcPct val="100000"/>
              </a:lnSpc>
              <a:spcBef>
                <a:spcPts val="0"/>
              </a:spcBef>
              <a:spcAft>
                <a:spcPts val="0"/>
              </a:spcAft>
              <a:buClrTx/>
              <a:buSzTx/>
              <a:buFontTx/>
              <a:buNone/>
              <a:tabLst/>
              <a:defRPr/>
            </a:pPr>
            <a:endParaRPr kumimoji="0" lang="en-GB" sz="400" b="0" i="0" u="none" strike="noStrike" kern="1200" cap="none" spc="-10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40" normalizeH="0" baseline="0" noProof="0">
                <a:ln>
                  <a:noFill/>
                </a:ln>
                <a:solidFill>
                  <a:prstClr val="white"/>
                </a:solidFill>
                <a:effectLst/>
                <a:uLnTx/>
                <a:uFillTx/>
                <a:latin typeface="Arial" panose="020B0604020202020204" pitchFamily="34" charset="0"/>
                <a:ea typeface="+mn-ea"/>
                <a:cs typeface="Arial" panose="020B0604020202020204" pitchFamily="34" charset="0"/>
              </a:rPr>
              <a:t>Through strengthening system-wide activity to prevent homelessness and addressing upstream causes of homelessness, the number of people in Rother presenting as homeless (517) and the number of people in temporary accommodation (183) can be reduced </a:t>
            </a:r>
          </a:p>
        </p:txBody>
      </p:sp>
      <p:sp>
        <p:nvSpPr>
          <p:cNvPr id="45" name="Round Same-side Corner of Rectangle 44">
            <a:extLst>
              <a:ext uri="{FF2B5EF4-FFF2-40B4-BE49-F238E27FC236}">
                <a16:creationId xmlns:a16="http://schemas.microsoft.com/office/drawing/2014/main" id="{1478E239-3A75-7360-AEFB-48967502EA93}"/>
              </a:ext>
            </a:extLst>
          </p:cNvPr>
          <p:cNvSpPr/>
          <p:nvPr/>
        </p:nvSpPr>
        <p:spPr>
          <a:xfrm>
            <a:off x="9867408" y="6131991"/>
            <a:ext cx="2014780" cy="381344"/>
          </a:xfrm>
          <a:prstGeom prst="round2SameRect">
            <a:avLst/>
          </a:prstGeom>
          <a:solidFill>
            <a:srgbClr val="7030A0"/>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3"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cxnSp>
        <p:nvCxnSpPr>
          <p:cNvPr id="58" name="Straight Connector 57">
            <a:extLst>
              <a:ext uri="{FF2B5EF4-FFF2-40B4-BE49-F238E27FC236}">
                <a16:creationId xmlns:a16="http://schemas.microsoft.com/office/drawing/2014/main" id="{121142B2-C011-538A-D5CF-F0155C1C8F27}"/>
              </a:ext>
            </a:extLst>
          </p:cNvPr>
          <p:cNvCxnSpPr>
            <a:cxnSpLocks/>
          </p:cNvCxnSpPr>
          <p:nvPr/>
        </p:nvCxnSpPr>
        <p:spPr>
          <a:xfrm>
            <a:off x="4974206" y="4027029"/>
            <a:ext cx="1917116"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pic>
        <p:nvPicPr>
          <p:cNvPr id="59" name="Graphic 58" descr="No sign with solid fill">
            <a:extLst>
              <a:ext uri="{FF2B5EF4-FFF2-40B4-BE49-F238E27FC236}">
                <a16:creationId xmlns:a16="http://schemas.microsoft.com/office/drawing/2014/main" id="{552D132A-EEF7-228F-05A3-331E7F22284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312911" y="6099725"/>
            <a:ext cx="429309" cy="392359"/>
          </a:xfrm>
          <a:prstGeom prst="rect">
            <a:avLst/>
          </a:prstGeom>
        </p:spPr>
      </p:pic>
      <p:pic>
        <p:nvPicPr>
          <p:cNvPr id="62" name="Graphic 61" descr="Bar chart with solid fill">
            <a:extLst>
              <a:ext uri="{FF2B5EF4-FFF2-40B4-BE49-F238E27FC236}">
                <a16:creationId xmlns:a16="http://schemas.microsoft.com/office/drawing/2014/main" id="{27AF8F31-9B9E-0CD4-1A91-9F499733B10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flipH="1">
            <a:off x="5422046" y="6131729"/>
            <a:ext cx="511005" cy="381344"/>
          </a:xfrm>
          <a:prstGeom prst="rect">
            <a:avLst/>
          </a:prstGeom>
        </p:spPr>
      </p:pic>
      <p:pic>
        <p:nvPicPr>
          <p:cNvPr id="63" name="Graphic 62" descr="Statistics with solid fill">
            <a:extLst>
              <a:ext uri="{FF2B5EF4-FFF2-40B4-BE49-F238E27FC236}">
                <a16:creationId xmlns:a16="http://schemas.microsoft.com/office/drawing/2014/main" id="{CC9610FB-C69F-1063-9CD7-86F5DD0E1FB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932764" y="6127810"/>
            <a:ext cx="483365" cy="381237"/>
          </a:xfrm>
          <a:prstGeom prst="rect">
            <a:avLst/>
          </a:prstGeom>
        </p:spPr>
      </p:pic>
      <p:pic>
        <p:nvPicPr>
          <p:cNvPr id="64" name="Graphic 63" descr="Playbook with solid fill">
            <a:extLst>
              <a:ext uri="{FF2B5EF4-FFF2-40B4-BE49-F238E27FC236}">
                <a16:creationId xmlns:a16="http://schemas.microsoft.com/office/drawing/2014/main" id="{F2545226-6155-E8F5-28FE-54FC8B3F6AE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107076" y="6093945"/>
            <a:ext cx="475604" cy="432268"/>
          </a:xfrm>
          <a:prstGeom prst="rect">
            <a:avLst/>
          </a:prstGeom>
        </p:spPr>
      </p:pic>
      <p:pic>
        <p:nvPicPr>
          <p:cNvPr id="65" name="Graphic 64" descr="Business Growth with solid fill">
            <a:extLst>
              <a:ext uri="{FF2B5EF4-FFF2-40B4-BE49-F238E27FC236}">
                <a16:creationId xmlns:a16="http://schemas.microsoft.com/office/drawing/2014/main" id="{7C26D61C-3136-BB9D-8173-EA6FA6BDCAF8}"/>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0642679" y="6105388"/>
            <a:ext cx="437038" cy="437038"/>
          </a:xfrm>
          <a:prstGeom prst="rect">
            <a:avLst/>
          </a:prstGeom>
        </p:spPr>
      </p:pic>
      <p:sp>
        <p:nvSpPr>
          <p:cNvPr id="66" name="Text 0">
            <a:extLst>
              <a:ext uri="{FF2B5EF4-FFF2-40B4-BE49-F238E27FC236}">
                <a16:creationId xmlns:a16="http://schemas.microsoft.com/office/drawing/2014/main" id="{69B747FC-721E-BE91-E538-D52B122A1367}"/>
              </a:ext>
            </a:extLst>
          </p:cNvPr>
          <p:cNvSpPr/>
          <p:nvPr/>
        </p:nvSpPr>
        <p:spPr>
          <a:xfrm>
            <a:off x="2298459" y="141532"/>
            <a:ext cx="4792806" cy="782430"/>
          </a:xfrm>
          <a:prstGeom prst="rect">
            <a:avLst/>
          </a:prstGeom>
          <a:noFill/>
          <a:ln/>
        </p:spPr>
        <p:txBody>
          <a:bodyPr wrap="square" lIns="120000" tIns="0" rIns="0" bIns="0" rtlCol="0" anchor="t"/>
          <a:lstStyle/>
          <a:p>
            <a:pPr marL="0" marR="0" lvl="0" indent="0" algn="l" defTabSz="761970" rtl="0" eaLnBrk="1" fontAlgn="auto" latinLnBrk="0" hangingPunct="1">
              <a:lnSpc>
                <a:spcPts val="4625"/>
              </a:lnSpc>
              <a:spcBef>
                <a:spcPts val="0"/>
              </a:spcBef>
              <a:spcAft>
                <a:spcPts val="0"/>
              </a:spcAft>
              <a:buClrTx/>
              <a:buSzTx/>
              <a:buFontTx/>
              <a:buNone/>
              <a:tabLst/>
              <a:defRPr/>
            </a:pPr>
            <a:r>
              <a:rPr kumimoji="0" lang="en-US" sz="3708" b="1" i="0" u="none" strike="noStrike" kern="1200" cap="none" spc="0" normalizeH="0" baseline="0" noProof="0">
                <a:ln>
                  <a:noFill/>
                </a:ln>
                <a:solidFill>
                  <a:prstClr val="white"/>
                </a:solidFill>
                <a:effectLst/>
                <a:uLnTx/>
                <a:uFillTx/>
                <a:latin typeface="Arial" panose="020B0604020202020204" pitchFamily="34" charset="0"/>
                <a:ea typeface="Poppins Light" pitchFamily="34" charset="-122"/>
                <a:cs typeface="Arial" panose="020B0604020202020204" pitchFamily="34" charset="0"/>
              </a:rPr>
              <a:t>Case Study Focus</a:t>
            </a:r>
            <a:endParaRPr kumimoji="0" lang="en-US" sz="3708"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67" name="Text 0">
            <a:extLst>
              <a:ext uri="{FF2B5EF4-FFF2-40B4-BE49-F238E27FC236}">
                <a16:creationId xmlns:a16="http://schemas.microsoft.com/office/drawing/2014/main" id="{E030393A-045B-0AAC-C3AA-ADF3E1ABED4B}"/>
              </a:ext>
            </a:extLst>
          </p:cNvPr>
          <p:cNvSpPr/>
          <p:nvPr/>
        </p:nvSpPr>
        <p:spPr>
          <a:xfrm>
            <a:off x="2298459" y="661537"/>
            <a:ext cx="6462536" cy="782430"/>
          </a:xfrm>
          <a:prstGeom prst="rect">
            <a:avLst/>
          </a:prstGeom>
          <a:noFill/>
          <a:ln/>
        </p:spPr>
        <p:txBody>
          <a:bodyPr wrap="square" lIns="120000" tIns="0" rIns="0" bIns="0" rtlCol="0" anchor="t"/>
          <a:lstStyle/>
          <a:p>
            <a:pPr marL="0" marR="0" lvl="0" indent="0" algn="l" defTabSz="761970" rtl="0" eaLnBrk="1" fontAlgn="auto" latinLnBrk="0" hangingPunct="1">
              <a:lnSpc>
                <a:spcPts val="4625"/>
              </a:lnSpc>
              <a:spcBef>
                <a:spcPts val="0"/>
              </a:spcBef>
              <a:spcAft>
                <a:spcPts val="0"/>
              </a:spcAft>
              <a:buClrTx/>
              <a:buSzTx/>
              <a:buFontTx/>
              <a:buNone/>
              <a:tabLst/>
              <a:defRPr/>
            </a:pPr>
            <a:r>
              <a:rPr kumimoji="0" lang="en-US" sz="3200" b="0" i="0" u="none" strike="noStrike" kern="1200" cap="none" spc="0" normalizeH="0" baseline="0" noProof="0">
                <a:ln>
                  <a:noFill/>
                </a:ln>
                <a:solidFill>
                  <a:srgbClr val="4472C4">
                    <a:lumMod val="75000"/>
                  </a:srgbClr>
                </a:solidFill>
                <a:effectLst/>
                <a:uLnTx/>
                <a:uFillTx/>
                <a:latin typeface="Arial" panose="020B0604020202020204" pitchFamily="34" charset="0"/>
                <a:ea typeface="+mn-ea"/>
                <a:cs typeface="Arial" panose="020B0604020202020204" pitchFamily="34" charset="0"/>
              </a:rPr>
              <a:t>Return on Investment </a:t>
            </a:r>
          </a:p>
        </p:txBody>
      </p:sp>
      <p:grpSp>
        <p:nvGrpSpPr>
          <p:cNvPr id="2" name="Group 1">
            <a:extLst>
              <a:ext uri="{FF2B5EF4-FFF2-40B4-BE49-F238E27FC236}">
                <a16:creationId xmlns:a16="http://schemas.microsoft.com/office/drawing/2014/main" id="{9ECBF2EA-43C6-A749-7027-F1BC54777A47}"/>
              </a:ext>
            </a:extLst>
          </p:cNvPr>
          <p:cNvGrpSpPr/>
          <p:nvPr/>
        </p:nvGrpSpPr>
        <p:grpSpPr>
          <a:xfrm>
            <a:off x="-1295521" y="1307391"/>
            <a:ext cx="1068059" cy="1022154"/>
            <a:chOff x="171472" y="1555617"/>
            <a:chExt cx="1281671" cy="1226585"/>
          </a:xfrm>
        </p:grpSpPr>
        <p:sp>
          <p:nvSpPr>
            <p:cNvPr id="3" name="Oval 2">
              <a:extLst>
                <a:ext uri="{FF2B5EF4-FFF2-40B4-BE49-F238E27FC236}">
                  <a16:creationId xmlns:a16="http://schemas.microsoft.com/office/drawing/2014/main" id="{3D0E7376-20E7-9DA8-1C34-F962B9533932}"/>
                </a:ext>
              </a:extLst>
            </p:cNvPr>
            <p:cNvSpPr/>
            <p:nvPr/>
          </p:nvSpPr>
          <p:spPr>
            <a:xfrm>
              <a:off x="234673" y="1644119"/>
              <a:ext cx="1155267" cy="1049580"/>
            </a:xfrm>
            <a:prstGeom prst="ellipse">
              <a:avLst/>
            </a:prstGeom>
            <a:solidFill>
              <a:schemeClr val="bg1"/>
            </a:solidFill>
            <a:ln w="539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761970"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B7E75727-D899-CF3E-4380-6FB240BFC38E}"/>
                </a:ext>
              </a:extLst>
            </p:cNvPr>
            <p:cNvPicPr>
              <a:picLocks noChangeAspect="1"/>
            </p:cNvPicPr>
            <p:nvPr/>
          </p:nvPicPr>
          <p:blipFill>
            <a:blip r:embed="rId15" cstate="email">
              <a:alphaModFix amt="85000"/>
              <a:duotone>
                <a:prstClr val="black"/>
                <a:srgbClr val="FFC000">
                  <a:tint val="45000"/>
                  <a:satMod val="400000"/>
                </a:srgbClr>
              </a:duotone>
              <a:extLst>
                <a:ext uri="{28A0092B-C50C-407E-A947-70E740481C1C}">
                  <a14:useLocalDpi xmlns:a14="http://schemas.microsoft.com/office/drawing/2010/main"/>
                </a:ext>
              </a:extLst>
            </a:blip>
            <a:srcRect/>
            <a:stretch>
              <a:fillRect/>
            </a:stretch>
          </p:blipFill>
          <p:spPr>
            <a:xfrm>
              <a:off x="171472" y="1555617"/>
              <a:ext cx="1281671" cy="1226585"/>
            </a:xfrm>
            <a:custGeom>
              <a:avLst/>
              <a:gdLst/>
              <a:ahLst/>
              <a:cxnLst/>
              <a:rect l="l" t="t" r="r" b="b"/>
              <a:pathLst>
                <a:path w="1486412" h="1422526">
                  <a:moveTo>
                    <a:pt x="491851" y="655834"/>
                  </a:moveTo>
                  <a:lnTo>
                    <a:pt x="491851" y="868221"/>
                  </a:lnTo>
                  <a:lnTo>
                    <a:pt x="548048" y="868221"/>
                  </a:lnTo>
                  <a:lnTo>
                    <a:pt x="548048" y="655834"/>
                  </a:lnTo>
                  <a:close/>
                  <a:moveTo>
                    <a:pt x="1159797" y="651034"/>
                  </a:moveTo>
                  <a:cubicBezTo>
                    <a:pt x="1129265" y="651034"/>
                    <a:pt x="1106733" y="657300"/>
                    <a:pt x="1092201" y="669833"/>
                  </a:cubicBezTo>
                  <a:cubicBezTo>
                    <a:pt x="1077668" y="682365"/>
                    <a:pt x="1070402" y="697831"/>
                    <a:pt x="1070402" y="716230"/>
                  </a:cubicBezTo>
                  <a:cubicBezTo>
                    <a:pt x="1070402" y="736629"/>
                    <a:pt x="1078802" y="752561"/>
                    <a:pt x="1095601" y="764027"/>
                  </a:cubicBezTo>
                  <a:cubicBezTo>
                    <a:pt x="1107733" y="772293"/>
                    <a:pt x="1136465" y="781426"/>
                    <a:pt x="1181795" y="791425"/>
                  </a:cubicBezTo>
                  <a:cubicBezTo>
                    <a:pt x="1191528" y="793692"/>
                    <a:pt x="1197794" y="796158"/>
                    <a:pt x="1200594" y="798825"/>
                  </a:cubicBezTo>
                  <a:cubicBezTo>
                    <a:pt x="1203261" y="801625"/>
                    <a:pt x="1204594" y="805158"/>
                    <a:pt x="1204594" y="809424"/>
                  </a:cubicBezTo>
                  <a:cubicBezTo>
                    <a:pt x="1204594" y="815691"/>
                    <a:pt x="1202127" y="820690"/>
                    <a:pt x="1197194" y="824423"/>
                  </a:cubicBezTo>
                  <a:cubicBezTo>
                    <a:pt x="1189861" y="829756"/>
                    <a:pt x="1178929" y="832423"/>
                    <a:pt x="1164396" y="832423"/>
                  </a:cubicBezTo>
                  <a:cubicBezTo>
                    <a:pt x="1151197" y="832423"/>
                    <a:pt x="1140931" y="829590"/>
                    <a:pt x="1133598" y="823923"/>
                  </a:cubicBezTo>
                  <a:cubicBezTo>
                    <a:pt x="1126265" y="818257"/>
                    <a:pt x="1121399" y="809958"/>
                    <a:pt x="1118999" y="799025"/>
                  </a:cubicBezTo>
                  <a:lnTo>
                    <a:pt x="1062603" y="807624"/>
                  </a:lnTo>
                  <a:cubicBezTo>
                    <a:pt x="1067802" y="827756"/>
                    <a:pt x="1078835" y="843689"/>
                    <a:pt x="1095701" y="855421"/>
                  </a:cubicBezTo>
                  <a:cubicBezTo>
                    <a:pt x="1112566" y="867154"/>
                    <a:pt x="1135465" y="873020"/>
                    <a:pt x="1164396" y="873020"/>
                  </a:cubicBezTo>
                  <a:cubicBezTo>
                    <a:pt x="1196261" y="873020"/>
                    <a:pt x="1220326" y="866021"/>
                    <a:pt x="1236592" y="852022"/>
                  </a:cubicBezTo>
                  <a:cubicBezTo>
                    <a:pt x="1252858" y="838023"/>
                    <a:pt x="1260991" y="821290"/>
                    <a:pt x="1260991" y="801825"/>
                  </a:cubicBezTo>
                  <a:cubicBezTo>
                    <a:pt x="1260991" y="783959"/>
                    <a:pt x="1255124" y="770027"/>
                    <a:pt x="1243392" y="760027"/>
                  </a:cubicBezTo>
                  <a:cubicBezTo>
                    <a:pt x="1231526" y="750161"/>
                    <a:pt x="1210627" y="741828"/>
                    <a:pt x="1180695" y="735029"/>
                  </a:cubicBezTo>
                  <a:cubicBezTo>
                    <a:pt x="1150764" y="728229"/>
                    <a:pt x="1133265" y="722963"/>
                    <a:pt x="1128199" y="719230"/>
                  </a:cubicBezTo>
                  <a:cubicBezTo>
                    <a:pt x="1124465" y="716430"/>
                    <a:pt x="1122599" y="713030"/>
                    <a:pt x="1122599" y="709030"/>
                  </a:cubicBezTo>
                  <a:cubicBezTo>
                    <a:pt x="1122599" y="704364"/>
                    <a:pt x="1124732" y="700564"/>
                    <a:pt x="1128999" y="697631"/>
                  </a:cubicBezTo>
                  <a:cubicBezTo>
                    <a:pt x="1135398" y="693498"/>
                    <a:pt x="1145998" y="691431"/>
                    <a:pt x="1160797" y="691431"/>
                  </a:cubicBezTo>
                  <a:cubicBezTo>
                    <a:pt x="1172529" y="691431"/>
                    <a:pt x="1181562" y="693631"/>
                    <a:pt x="1187895" y="698031"/>
                  </a:cubicBezTo>
                  <a:cubicBezTo>
                    <a:pt x="1194228" y="702431"/>
                    <a:pt x="1198528" y="708764"/>
                    <a:pt x="1200794" y="717030"/>
                  </a:cubicBezTo>
                  <a:lnTo>
                    <a:pt x="1253791" y="707230"/>
                  </a:lnTo>
                  <a:cubicBezTo>
                    <a:pt x="1248458" y="688698"/>
                    <a:pt x="1238725" y="674699"/>
                    <a:pt x="1224593" y="665233"/>
                  </a:cubicBezTo>
                  <a:cubicBezTo>
                    <a:pt x="1210460" y="655767"/>
                    <a:pt x="1188862" y="651034"/>
                    <a:pt x="1159797" y="651034"/>
                  </a:cubicBezTo>
                  <a:close/>
                  <a:moveTo>
                    <a:pt x="944396" y="651034"/>
                  </a:moveTo>
                  <a:cubicBezTo>
                    <a:pt x="912798" y="651034"/>
                    <a:pt x="887733" y="660800"/>
                    <a:pt x="869200" y="680332"/>
                  </a:cubicBezTo>
                  <a:cubicBezTo>
                    <a:pt x="850668" y="699864"/>
                    <a:pt x="841402" y="727163"/>
                    <a:pt x="841402" y="762227"/>
                  </a:cubicBezTo>
                  <a:cubicBezTo>
                    <a:pt x="841402" y="796892"/>
                    <a:pt x="850635" y="824023"/>
                    <a:pt x="869100" y="843622"/>
                  </a:cubicBezTo>
                  <a:cubicBezTo>
                    <a:pt x="887566" y="863221"/>
                    <a:pt x="912331" y="873020"/>
                    <a:pt x="943396" y="873020"/>
                  </a:cubicBezTo>
                  <a:cubicBezTo>
                    <a:pt x="970728" y="873020"/>
                    <a:pt x="992526" y="866554"/>
                    <a:pt x="1008792" y="853622"/>
                  </a:cubicBezTo>
                  <a:cubicBezTo>
                    <a:pt x="1025057" y="840689"/>
                    <a:pt x="1036057" y="821557"/>
                    <a:pt x="1041790" y="796225"/>
                  </a:cubicBezTo>
                  <a:lnTo>
                    <a:pt x="986593" y="786826"/>
                  </a:lnTo>
                  <a:cubicBezTo>
                    <a:pt x="983793" y="801625"/>
                    <a:pt x="978994" y="812057"/>
                    <a:pt x="972194" y="818124"/>
                  </a:cubicBezTo>
                  <a:cubicBezTo>
                    <a:pt x="965395" y="824190"/>
                    <a:pt x="956662" y="827223"/>
                    <a:pt x="945996" y="827223"/>
                  </a:cubicBezTo>
                  <a:cubicBezTo>
                    <a:pt x="931730" y="827223"/>
                    <a:pt x="920364" y="822023"/>
                    <a:pt x="911898" y="811624"/>
                  </a:cubicBezTo>
                  <a:cubicBezTo>
                    <a:pt x="903432" y="801225"/>
                    <a:pt x="899199" y="783426"/>
                    <a:pt x="899199" y="758227"/>
                  </a:cubicBezTo>
                  <a:cubicBezTo>
                    <a:pt x="899199" y="735562"/>
                    <a:pt x="903365" y="719396"/>
                    <a:pt x="911698" y="709730"/>
                  </a:cubicBezTo>
                  <a:cubicBezTo>
                    <a:pt x="920031" y="700064"/>
                    <a:pt x="931197" y="695231"/>
                    <a:pt x="945196" y="695231"/>
                  </a:cubicBezTo>
                  <a:cubicBezTo>
                    <a:pt x="955728" y="695231"/>
                    <a:pt x="964295" y="698031"/>
                    <a:pt x="970894" y="703631"/>
                  </a:cubicBezTo>
                  <a:cubicBezTo>
                    <a:pt x="977494" y="709230"/>
                    <a:pt x="981727" y="717563"/>
                    <a:pt x="983593" y="728629"/>
                  </a:cubicBezTo>
                  <a:lnTo>
                    <a:pt x="1038990" y="718630"/>
                  </a:lnTo>
                  <a:cubicBezTo>
                    <a:pt x="1032324" y="695831"/>
                    <a:pt x="1021358" y="678866"/>
                    <a:pt x="1006092" y="667733"/>
                  </a:cubicBezTo>
                  <a:cubicBezTo>
                    <a:pt x="990826" y="656600"/>
                    <a:pt x="970261" y="651034"/>
                    <a:pt x="944396" y="651034"/>
                  </a:cubicBezTo>
                  <a:close/>
                  <a:moveTo>
                    <a:pt x="727944" y="651034"/>
                  </a:moveTo>
                  <a:cubicBezTo>
                    <a:pt x="699812" y="651034"/>
                    <a:pt x="676480" y="663033"/>
                    <a:pt x="657948" y="687032"/>
                  </a:cubicBezTo>
                  <a:lnTo>
                    <a:pt x="657948" y="655834"/>
                  </a:lnTo>
                  <a:lnTo>
                    <a:pt x="605751" y="655834"/>
                  </a:lnTo>
                  <a:lnTo>
                    <a:pt x="605751" y="868221"/>
                  </a:lnTo>
                  <a:lnTo>
                    <a:pt x="661948" y="868221"/>
                  </a:lnTo>
                  <a:lnTo>
                    <a:pt x="661948" y="772027"/>
                  </a:lnTo>
                  <a:cubicBezTo>
                    <a:pt x="661948" y="748295"/>
                    <a:pt x="663381" y="732029"/>
                    <a:pt x="666248" y="723229"/>
                  </a:cubicBezTo>
                  <a:cubicBezTo>
                    <a:pt x="669114" y="714430"/>
                    <a:pt x="674414" y="707364"/>
                    <a:pt x="682147" y="702031"/>
                  </a:cubicBezTo>
                  <a:cubicBezTo>
                    <a:pt x="689880" y="696698"/>
                    <a:pt x="698612" y="694031"/>
                    <a:pt x="708345" y="694031"/>
                  </a:cubicBezTo>
                  <a:cubicBezTo>
                    <a:pt x="715945" y="694031"/>
                    <a:pt x="722444" y="695898"/>
                    <a:pt x="727844" y="699631"/>
                  </a:cubicBezTo>
                  <a:cubicBezTo>
                    <a:pt x="733244" y="703364"/>
                    <a:pt x="737143" y="708597"/>
                    <a:pt x="739543" y="715330"/>
                  </a:cubicBezTo>
                  <a:cubicBezTo>
                    <a:pt x="741943" y="722063"/>
                    <a:pt x="743143" y="736895"/>
                    <a:pt x="743143" y="759827"/>
                  </a:cubicBezTo>
                  <a:lnTo>
                    <a:pt x="743143" y="868221"/>
                  </a:lnTo>
                  <a:lnTo>
                    <a:pt x="799340" y="868221"/>
                  </a:lnTo>
                  <a:lnTo>
                    <a:pt x="799340" y="736229"/>
                  </a:lnTo>
                  <a:cubicBezTo>
                    <a:pt x="799340" y="719830"/>
                    <a:pt x="798306" y="707230"/>
                    <a:pt x="796240" y="698431"/>
                  </a:cubicBezTo>
                  <a:cubicBezTo>
                    <a:pt x="794173" y="689632"/>
                    <a:pt x="790507" y="681765"/>
                    <a:pt x="785240" y="674832"/>
                  </a:cubicBezTo>
                  <a:cubicBezTo>
                    <a:pt x="779974" y="667900"/>
                    <a:pt x="772208" y="662200"/>
                    <a:pt x="761942" y="657733"/>
                  </a:cubicBezTo>
                  <a:cubicBezTo>
                    <a:pt x="751676" y="653267"/>
                    <a:pt x="740343" y="651034"/>
                    <a:pt x="727944" y="651034"/>
                  </a:cubicBezTo>
                  <a:close/>
                  <a:moveTo>
                    <a:pt x="246201" y="577438"/>
                  </a:moveTo>
                  <a:lnTo>
                    <a:pt x="246201" y="868221"/>
                  </a:lnTo>
                  <a:lnTo>
                    <a:pt x="452589" y="868221"/>
                  </a:lnTo>
                  <a:lnTo>
                    <a:pt x="452589" y="818824"/>
                  </a:lnTo>
                  <a:lnTo>
                    <a:pt x="305398" y="818824"/>
                  </a:lnTo>
                  <a:lnTo>
                    <a:pt x="305398" y="577438"/>
                  </a:lnTo>
                  <a:close/>
                  <a:moveTo>
                    <a:pt x="491851" y="575039"/>
                  </a:moveTo>
                  <a:lnTo>
                    <a:pt x="491851" y="627035"/>
                  </a:lnTo>
                  <a:lnTo>
                    <a:pt x="548048" y="627035"/>
                  </a:lnTo>
                  <a:lnTo>
                    <a:pt x="548048" y="575039"/>
                  </a:lnTo>
                  <a:close/>
                  <a:moveTo>
                    <a:pt x="743206" y="0"/>
                  </a:moveTo>
                  <a:cubicBezTo>
                    <a:pt x="1153667" y="0"/>
                    <a:pt x="1486412" y="318443"/>
                    <a:pt x="1486412" y="711263"/>
                  </a:cubicBezTo>
                  <a:cubicBezTo>
                    <a:pt x="1486412" y="1104083"/>
                    <a:pt x="1153667" y="1422526"/>
                    <a:pt x="743206" y="1422526"/>
                  </a:cubicBezTo>
                  <a:cubicBezTo>
                    <a:pt x="332745" y="1422526"/>
                    <a:pt x="0" y="1104083"/>
                    <a:pt x="0" y="711263"/>
                  </a:cubicBezTo>
                  <a:cubicBezTo>
                    <a:pt x="0" y="318443"/>
                    <a:pt x="332745" y="0"/>
                    <a:pt x="743206" y="0"/>
                  </a:cubicBezTo>
                  <a:close/>
                </a:path>
              </a:pathLst>
            </a:custGeom>
            <a:ln w="53975" cap="rnd">
              <a:solidFill>
                <a:schemeClr val="bg1"/>
              </a:solidFill>
              <a:prstDash val="solid"/>
            </a:ln>
            <a:effectLst>
              <a:outerShdw blurRad="127000" sx="1000" sy="1000" algn="bl" rotWithShape="0">
                <a:srgbClr val="000000"/>
              </a:outerShdw>
            </a:effectLst>
          </p:spPr>
        </p:pic>
      </p:grpSp>
      <p:grpSp>
        <p:nvGrpSpPr>
          <p:cNvPr id="37" name="Group 36">
            <a:extLst>
              <a:ext uri="{FF2B5EF4-FFF2-40B4-BE49-F238E27FC236}">
                <a16:creationId xmlns:a16="http://schemas.microsoft.com/office/drawing/2014/main" id="{FC36F866-60BE-4528-B755-BE3D2C41F311}"/>
              </a:ext>
            </a:extLst>
          </p:cNvPr>
          <p:cNvGrpSpPr/>
          <p:nvPr/>
        </p:nvGrpSpPr>
        <p:grpSpPr>
          <a:xfrm>
            <a:off x="-1297302" y="3519401"/>
            <a:ext cx="1060374" cy="1020313"/>
            <a:chOff x="169335" y="4210029"/>
            <a:chExt cx="1272449" cy="1224375"/>
          </a:xfrm>
        </p:grpSpPr>
        <p:sp>
          <p:nvSpPr>
            <p:cNvPr id="38" name="Oval 37">
              <a:extLst>
                <a:ext uri="{FF2B5EF4-FFF2-40B4-BE49-F238E27FC236}">
                  <a16:creationId xmlns:a16="http://schemas.microsoft.com/office/drawing/2014/main" id="{C821D9C8-A6E4-E665-DB31-8AB02AA1BD42}"/>
                </a:ext>
              </a:extLst>
            </p:cNvPr>
            <p:cNvSpPr/>
            <p:nvPr/>
          </p:nvSpPr>
          <p:spPr>
            <a:xfrm>
              <a:off x="234673" y="4305677"/>
              <a:ext cx="1155267" cy="1049580"/>
            </a:xfrm>
            <a:prstGeom prst="ellipse">
              <a:avLst/>
            </a:prstGeom>
            <a:solidFill>
              <a:schemeClr val="bg1"/>
            </a:solidFill>
            <a:ln w="539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761970"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9" name="Picture 38">
              <a:extLst>
                <a:ext uri="{FF2B5EF4-FFF2-40B4-BE49-F238E27FC236}">
                  <a16:creationId xmlns:a16="http://schemas.microsoft.com/office/drawing/2014/main" id="{E84C2B6D-40FF-A636-249A-23A3377F139D}"/>
                </a:ext>
              </a:extLst>
            </p:cNvPr>
            <p:cNvPicPr>
              <a:picLocks noChangeAspect="1"/>
            </p:cNvPicPr>
            <p:nvPr/>
          </p:nvPicPr>
          <p:blipFill>
            <a:blip r:embed="rId16" cstate="email">
              <a:alphaModFix/>
              <a:duotone>
                <a:prstClr val="black"/>
                <a:srgbClr val="FF969E">
                  <a:tint val="45000"/>
                  <a:satMod val="400000"/>
                </a:srgbClr>
              </a:duotone>
              <a:extLst>
                <a:ext uri="{28A0092B-C50C-407E-A947-70E740481C1C}">
                  <a14:useLocalDpi xmlns:a14="http://schemas.microsoft.com/office/drawing/2010/main"/>
                </a:ext>
                <a:ext uri="{837473B0-CC2E-450A-ABE3-18F120FF3D39}">
                  <a1611:picAttrSrcUrl xmlns:a1611="http://schemas.microsoft.com/office/drawing/2016/11/main" r:id="rId17"/>
                </a:ext>
              </a:extLst>
            </a:blip>
            <a:srcRect/>
            <a:stretch/>
          </p:blipFill>
          <p:spPr>
            <a:xfrm>
              <a:off x="169335" y="4210029"/>
              <a:ext cx="1272449" cy="1224375"/>
            </a:xfrm>
            <a:custGeom>
              <a:avLst/>
              <a:gdLst/>
              <a:ahLst/>
              <a:cxnLst/>
              <a:rect l="l" t="t" r="r" b="b"/>
              <a:pathLst>
                <a:path w="1475716" h="1419962">
                  <a:moveTo>
                    <a:pt x="1041060" y="576731"/>
                  </a:moveTo>
                  <a:lnTo>
                    <a:pt x="1041060" y="869913"/>
                  </a:lnTo>
                  <a:lnTo>
                    <a:pt x="1264047" y="869913"/>
                  </a:lnTo>
                  <a:lnTo>
                    <a:pt x="1264047" y="820516"/>
                  </a:lnTo>
                  <a:lnTo>
                    <a:pt x="1100257" y="820516"/>
                  </a:lnTo>
                  <a:lnTo>
                    <a:pt x="1100257" y="740721"/>
                  </a:lnTo>
                  <a:lnTo>
                    <a:pt x="1247448" y="740721"/>
                  </a:lnTo>
                  <a:lnTo>
                    <a:pt x="1247448" y="691324"/>
                  </a:lnTo>
                  <a:lnTo>
                    <a:pt x="1100257" y="691324"/>
                  </a:lnTo>
                  <a:lnTo>
                    <a:pt x="1100257" y="626328"/>
                  </a:lnTo>
                  <a:lnTo>
                    <a:pt x="1258447" y="626328"/>
                  </a:lnTo>
                  <a:lnTo>
                    <a:pt x="1258447" y="576731"/>
                  </a:lnTo>
                  <a:close/>
                  <a:moveTo>
                    <a:pt x="764835" y="576731"/>
                  </a:moveTo>
                  <a:lnTo>
                    <a:pt x="764835" y="869913"/>
                  </a:lnTo>
                  <a:lnTo>
                    <a:pt x="987822" y="869913"/>
                  </a:lnTo>
                  <a:lnTo>
                    <a:pt x="987822" y="820516"/>
                  </a:lnTo>
                  <a:lnTo>
                    <a:pt x="824032" y="820516"/>
                  </a:lnTo>
                  <a:lnTo>
                    <a:pt x="824032" y="740721"/>
                  </a:lnTo>
                  <a:lnTo>
                    <a:pt x="971223" y="740721"/>
                  </a:lnTo>
                  <a:lnTo>
                    <a:pt x="971223" y="691324"/>
                  </a:lnTo>
                  <a:lnTo>
                    <a:pt x="824032" y="691324"/>
                  </a:lnTo>
                  <a:lnTo>
                    <a:pt x="824032" y="626328"/>
                  </a:lnTo>
                  <a:lnTo>
                    <a:pt x="982222" y="626328"/>
                  </a:lnTo>
                  <a:lnTo>
                    <a:pt x="982222" y="576731"/>
                  </a:lnTo>
                  <a:close/>
                  <a:moveTo>
                    <a:pt x="470160" y="576731"/>
                  </a:moveTo>
                  <a:lnTo>
                    <a:pt x="470160" y="869913"/>
                  </a:lnTo>
                  <a:lnTo>
                    <a:pt x="525157" y="869913"/>
                  </a:lnTo>
                  <a:lnTo>
                    <a:pt x="525157" y="678725"/>
                  </a:lnTo>
                  <a:lnTo>
                    <a:pt x="643350" y="869913"/>
                  </a:lnTo>
                  <a:lnTo>
                    <a:pt x="702746" y="869913"/>
                  </a:lnTo>
                  <a:lnTo>
                    <a:pt x="702746" y="576731"/>
                  </a:lnTo>
                  <a:lnTo>
                    <a:pt x="647749" y="576731"/>
                  </a:lnTo>
                  <a:lnTo>
                    <a:pt x="647749" y="772519"/>
                  </a:lnTo>
                  <a:lnTo>
                    <a:pt x="527757" y="576731"/>
                  </a:lnTo>
                  <a:close/>
                  <a:moveTo>
                    <a:pt x="295929" y="571731"/>
                  </a:moveTo>
                  <a:cubicBezTo>
                    <a:pt x="273397" y="571731"/>
                    <a:pt x="254165" y="575131"/>
                    <a:pt x="238233" y="581931"/>
                  </a:cubicBezTo>
                  <a:cubicBezTo>
                    <a:pt x="222300" y="588730"/>
                    <a:pt x="210101" y="598630"/>
                    <a:pt x="201635" y="611629"/>
                  </a:cubicBezTo>
                  <a:cubicBezTo>
                    <a:pt x="193169" y="624628"/>
                    <a:pt x="188935" y="638594"/>
                    <a:pt x="188935" y="653526"/>
                  </a:cubicBezTo>
                  <a:cubicBezTo>
                    <a:pt x="188935" y="676725"/>
                    <a:pt x="197935" y="696391"/>
                    <a:pt x="215934" y="712523"/>
                  </a:cubicBezTo>
                  <a:cubicBezTo>
                    <a:pt x="228733" y="723989"/>
                    <a:pt x="250998" y="733655"/>
                    <a:pt x="282730" y="741521"/>
                  </a:cubicBezTo>
                  <a:cubicBezTo>
                    <a:pt x="307395" y="747654"/>
                    <a:pt x="323194" y="751920"/>
                    <a:pt x="330127" y="754320"/>
                  </a:cubicBezTo>
                  <a:cubicBezTo>
                    <a:pt x="340260" y="757920"/>
                    <a:pt x="347359" y="762153"/>
                    <a:pt x="351426" y="767020"/>
                  </a:cubicBezTo>
                  <a:cubicBezTo>
                    <a:pt x="355492" y="771886"/>
                    <a:pt x="357525" y="777786"/>
                    <a:pt x="357525" y="784718"/>
                  </a:cubicBezTo>
                  <a:cubicBezTo>
                    <a:pt x="357525" y="795518"/>
                    <a:pt x="352692" y="804951"/>
                    <a:pt x="343026" y="813017"/>
                  </a:cubicBezTo>
                  <a:cubicBezTo>
                    <a:pt x="333360" y="821083"/>
                    <a:pt x="318994" y="825116"/>
                    <a:pt x="299929" y="825116"/>
                  </a:cubicBezTo>
                  <a:cubicBezTo>
                    <a:pt x="281930" y="825116"/>
                    <a:pt x="267631" y="820583"/>
                    <a:pt x="257031" y="811517"/>
                  </a:cubicBezTo>
                  <a:cubicBezTo>
                    <a:pt x="246432" y="802451"/>
                    <a:pt x="239399" y="788252"/>
                    <a:pt x="235933" y="768919"/>
                  </a:cubicBezTo>
                  <a:lnTo>
                    <a:pt x="178336" y="774519"/>
                  </a:lnTo>
                  <a:cubicBezTo>
                    <a:pt x="182203" y="807317"/>
                    <a:pt x="194069" y="832282"/>
                    <a:pt x="213934" y="849414"/>
                  </a:cubicBezTo>
                  <a:cubicBezTo>
                    <a:pt x="233799" y="866547"/>
                    <a:pt x="262264" y="875113"/>
                    <a:pt x="299329" y="875113"/>
                  </a:cubicBezTo>
                  <a:cubicBezTo>
                    <a:pt x="324794" y="875113"/>
                    <a:pt x="346059" y="871546"/>
                    <a:pt x="363125" y="864414"/>
                  </a:cubicBezTo>
                  <a:cubicBezTo>
                    <a:pt x="380190" y="857281"/>
                    <a:pt x="393390" y="846381"/>
                    <a:pt x="402722" y="831716"/>
                  </a:cubicBezTo>
                  <a:cubicBezTo>
                    <a:pt x="412055" y="817050"/>
                    <a:pt x="416722" y="801317"/>
                    <a:pt x="416722" y="784518"/>
                  </a:cubicBezTo>
                  <a:cubicBezTo>
                    <a:pt x="416722" y="765986"/>
                    <a:pt x="412822" y="750421"/>
                    <a:pt x="405022" y="737821"/>
                  </a:cubicBezTo>
                  <a:cubicBezTo>
                    <a:pt x="397223" y="725222"/>
                    <a:pt x="386423" y="715289"/>
                    <a:pt x="372624" y="708023"/>
                  </a:cubicBezTo>
                  <a:cubicBezTo>
                    <a:pt x="358825" y="700757"/>
                    <a:pt x="337526" y="693724"/>
                    <a:pt x="308728" y="686924"/>
                  </a:cubicBezTo>
                  <a:cubicBezTo>
                    <a:pt x="279930" y="680125"/>
                    <a:pt x="261798" y="673592"/>
                    <a:pt x="254332" y="667326"/>
                  </a:cubicBezTo>
                  <a:cubicBezTo>
                    <a:pt x="248465" y="662393"/>
                    <a:pt x="245532" y="656460"/>
                    <a:pt x="245532" y="649527"/>
                  </a:cubicBezTo>
                  <a:cubicBezTo>
                    <a:pt x="245532" y="641927"/>
                    <a:pt x="248665" y="635861"/>
                    <a:pt x="254931" y="631328"/>
                  </a:cubicBezTo>
                  <a:cubicBezTo>
                    <a:pt x="264664" y="624262"/>
                    <a:pt x="278130" y="620728"/>
                    <a:pt x="295329" y="620728"/>
                  </a:cubicBezTo>
                  <a:cubicBezTo>
                    <a:pt x="311995" y="620728"/>
                    <a:pt x="324494" y="624028"/>
                    <a:pt x="332827" y="630628"/>
                  </a:cubicBezTo>
                  <a:cubicBezTo>
                    <a:pt x="341160" y="637227"/>
                    <a:pt x="346593" y="648060"/>
                    <a:pt x="349126" y="663126"/>
                  </a:cubicBezTo>
                  <a:lnTo>
                    <a:pt x="408322" y="660526"/>
                  </a:lnTo>
                  <a:cubicBezTo>
                    <a:pt x="407389" y="633594"/>
                    <a:pt x="397623" y="612062"/>
                    <a:pt x="379024" y="595930"/>
                  </a:cubicBezTo>
                  <a:cubicBezTo>
                    <a:pt x="360425" y="579798"/>
                    <a:pt x="332727" y="571731"/>
                    <a:pt x="295929" y="571731"/>
                  </a:cubicBezTo>
                  <a:close/>
                  <a:moveTo>
                    <a:pt x="737858" y="0"/>
                  </a:moveTo>
                  <a:cubicBezTo>
                    <a:pt x="1145366" y="0"/>
                    <a:pt x="1475716" y="317869"/>
                    <a:pt x="1475716" y="709981"/>
                  </a:cubicBezTo>
                  <a:cubicBezTo>
                    <a:pt x="1475716" y="1102093"/>
                    <a:pt x="1145366" y="1419962"/>
                    <a:pt x="737858" y="1419962"/>
                  </a:cubicBezTo>
                  <a:cubicBezTo>
                    <a:pt x="330350" y="1419962"/>
                    <a:pt x="0" y="1102093"/>
                    <a:pt x="0" y="709981"/>
                  </a:cubicBezTo>
                  <a:cubicBezTo>
                    <a:pt x="0" y="317869"/>
                    <a:pt x="330350" y="0"/>
                    <a:pt x="737858" y="0"/>
                  </a:cubicBezTo>
                  <a:close/>
                </a:path>
              </a:pathLst>
            </a:custGeom>
            <a:ln w="53975">
              <a:solidFill>
                <a:schemeClr val="bg1"/>
              </a:solidFill>
            </a:ln>
          </p:spPr>
        </p:pic>
      </p:grpSp>
      <p:grpSp>
        <p:nvGrpSpPr>
          <p:cNvPr id="43" name="Group 42">
            <a:extLst>
              <a:ext uri="{FF2B5EF4-FFF2-40B4-BE49-F238E27FC236}">
                <a16:creationId xmlns:a16="http://schemas.microsoft.com/office/drawing/2014/main" id="{3A130988-9177-41C0-5C72-1F94C6C33C92}"/>
              </a:ext>
            </a:extLst>
          </p:cNvPr>
          <p:cNvGrpSpPr/>
          <p:nvPr/>
        </p:nvGrpSpPr>
        <p:grpSpPr>
          <a:xfrm>
            <a:off x="-1345521" y="5760255"/>
            <a:ext cx="1069721" cy="996064"/>
            <a:chOff x="169335" y="6899053"/>
            <a:chExt cx="1283665" cy="1195277"/>
          </a:xfrm>
        </p:grpSpPr>
        <p:sp>
          <p:nvSpPr>
            <p:cNvPr id="46" name="Oval 45">
              <a:extLst>
                <a:ext uri="{FF2B5EF4-FFF2-40B4-BE49-F238E27FC236}">
                  <a16:creationId xmlns:a16="http://schemas.microsoft.com/office/drawing/2014/main" id="{FBCB3DF2-9D07-8016-00E0-7E632FAB74B0}"/>
                </a:ext>
              </a:extLst>
            </p:cNvPr>
            <p:cNvSpPr/>
            <p:nvPr/>
          </p:nvSpPr>
          <p:spPr>
            <a:xfrm>
              <a:off x="234673" y="6975240"/>
              <a:ext cx="1155267" cy="1049580"/>
            </a:xfrm>
            <a:prstGeom prst="ellipse">
              <a:avLst/>
            </a:prstGeom>
            <a:solidFill>
              <a:schemeClr val="bg1"/>
            </a:solidFill>
            <a:ln w="539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761970"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7" name="Picture 46" descr="Visit Broadstairs - quintessential seaside town on the Kent coast - Visit  Thanet">
              <a:extLst>
                <a:ext uri="{FF2B5EF4-FFF2-40B4-BE49-F238E27FC236}">
                  <a16:creationId xmlns:a16="http://schemas.microsoft.com/office/drawing/2014/main" id="{FE8D926F-827D-9A67-FB34-30CB9F685F5F}"/>
                </a:ext>
              </a:extLst>
            </p:cNvPr>
            <p:cNvPicPr>
              <a:picLocks noChangeAspect="1" noChangeArrowheads="1"/>
            </p:cNvPicPr>
            <p:nvPr/>
          </p:nvPicPr>
          <p:blipFill>
            <a:blip r:embed="rId18" cstate="email">
              <a:duotone>
                <a:prstClr val="black"/>
                <a:schemeClr val="accent2">
                  <a:tint val="45000"/>
                  <a:satMod val="400000"/>
                </a:schemeClr>
              </a:duotone>
              <a:extLst>
                <a:ext uri="{BEBA8EAE-BF5A-486C-A8C5-ECC9F3942E4B}">
                  <a14:imgProps xmlns:a14="http://schemas.microsoft.com/office/drawing/2010/main">
                    <a14:imgLayer r:embed="rId19">
                      <a14:imgEffect>
                        <a14:brightnessContrast contrast="20000"/>
                      </a14:imgEffect>
                    </a14:imgLayer>
                  </a14:imgProps>
                </a:ext>
                <a:ext uri="{28A0092B-C50C-407E-A947-70E740481C1C}">
                  <a14:useLocalDpi xmlns:a14="http://schemas.microsoft.com/office/drawing/2010/main"/>
                </a:ext>
              </a:extLst>
            </a:blip>
            <a:srcRect/>
            <a:stretch/>
          </p:blipFill>
          <p:spPr bwMode="auto">
            <a:xfrm>
              <a:off x="169335" y="6899053"/>
              <a:ext cx="1283665" cy="1195277"/>
            </a:xfrm>
            <a:custGeom>
              <a:avLst/>
              <a:gdLst/>
              <a:ahLst/>
              <a:cxnLst/>
              <a:rect l="l" t="t" r="r" b="b"/>
              <a:pathLst>
                <a:path w="1488724" h="1386216">
                  <a:moveTo>
                    <a:pt x="693640" y="714168"/>
                  </a:moveTo>
                  <a:lnTo>
                    <a:pt x="750836" y="784763"/>
                  </a:lnTo>
                  <a:cubicBezTo>
                    <a:pt x="741237" y="792763"/>
                    <a:pt x="732371" y="798496"/>
                    <a:pt x="724238" y="801962"/>
                  </a:cubicBezTo>
                  <a:cubicBezTo>
                    <a:pt x="716105" y="805429"/>
                    <a:pt x="707639" y="807162"/>
                    <a:pt x="698839" y="807162"/>
                  </a:cubicBezTo>
                  <a:cubicBezTo>
                    <a:pt x="685507" y="807162"/>
                    <a:pt x="674874" y="803329"/>
                    <a:pt x="666941" y="795663"/>
                  </a:cubicBezTo>
                  <a:cubicBezTo>
                    <a:pt x="659008" y="787997"/>
                    <a:pt x="655042" y="778097"/>
                    <a:pt x="655042" y="765964"/>
                  </a:cubicBezTo>
                  <a:cubicBezTo>
                    <a:pt x="655042" y="756365"/>
                    <a:pt x="658242" y="746966"/>
                    <a:pt x="664641" y="737766"/>
                  </a:cubicBezTo>
                  <a:cubicBezTo>
                    <a:pt x="671041" y="728567"/>
                    <a:pt x="680707" y="720701"/>
                    <a:pt x="693640" y="714168"/>
                  </a:cubicBezTo>
                  <a:close/>
                  <a:moveTo>
                    <a:pt x="717638" y="589775"/>
                  </a:moveTo>
                  <a:cubicBezTo>
                    <a:pt x="726838" y="589775"/>
                    <a:pt x="734137" y="592308"/>
                    <a:pt x="739537" y="597375"/>
                  </a:cubicBezTo>
                  <a:cubicBezTo>
                    <a:pt x="744936" y="602441"/>
                    <a:pt x="747636" y="608574"/>
                    <a:pt x="747636" y="615774"/>
                  </a:cubicBezTo>
                  <a:cubicBezTo>
                    <a:pt x="747636" y="624307"/>
                    <a:pt x="742037" y="632906"/>
                    <a:pt x="730837" y="641572"/>
                  </a:cubicBezTo>
                  <a:lnTo>
                    <a:pt x="715638" y="653171"/>
                  </a:lnTo>
                  <a:lnTo>
                    <a:pt x="701839" y="637172"/>
                  </a:lnTo>
                  <a:cubicBezTo>
                    <a:pt x="693306" y="627306"/>
                    <a:pt x="689040" y="618907"/>
                    <a:pt x="689040" y="611974"/>
                  </a:cubicBezTo>
                  <a:cubicBezTo>
                    <a:pt x="689040" y="606108"/>
                    <a:pt x="691573" y="600941"/>
                    <a:pt x="696639" y="596475"/>
                  </a:cubicBezTo>
                  <a:cubicBezTo>
                    <a:pt x="701706" y="592008"/>
                    <a:pt x="708705" y="589775"/>
                    <a:pt x="717638" y="589775"/>
                  </a:cubicBezTo>
                  <a:close/>
                  <a:moveTo>
                    <a:pt x="894195" y="555177"/>
                  </a:moveTo>
                  <a:lnTo>
                    <a:pt x="894195" y="848359"/>
                  </a:lnTo>
                  <a:lnTo>
                    <a:pt x="949191" y="848359"/>
                  </a:lnTo>
                  <a:lnTo>
                    <a:pt x="949191" y="617574"/>
                  </a:lnTo>
                  <a:lnTo>
                    <a:pt x="1007188" y="848359"/>
                  </a:lnTo>
                  <a:lnTo>
                    <a:pt x="1064184" y="848359"/>
                  </a:lnTo>
                  <a:lnTo>
                    <a:pt x="1122381" y="617574"/>
                  </a:lnTo>
                  <a:lnTo>
                    <a:pt x="1122381" y="848359"/>
                  </a:lnTo>
                  <a:lnTo>
                    <a:pt x="1177377" y="848359"/>
                  </a:lnTo>
                  <a:lnTo>
                    <a:pt x="1177377" y="555177"/>
                  </a:lnTo>
                  <a:lnTo>
                    <a:pt x="1088583" y="555177"/>
                  </a:lnTo>
                  <a:lnTo>
                    <a:pt x="1035986" y="755165"/>
                  </a:lnTo>
                  <a:lnTo>
                    <a:pt x="982789" y="555177"/>
                  </a:lnTo>
                  <a:close/>
                  <a:moveTo>
                    <a:pt x="324295" y="555177"/>
                  </a:moveTo>
                  <a:lnTo>
                    <a:pt x="324295" y="848359"/>
                  </a:lnTo>
                  <a:lnTo>
                    <a:pt x="383491" y="848359"/>
                  </a:lnTo>
                  <a:lnTo>
                    <a:pt x="383491" y="759765"/>
                  </a:lnTo>
                  <a:lnTo>
                    <a:pt x="431488" y="710768"/>
                  </a:lnTo>
                  <a:lnTo>
                    <a:pt x="512083" y="848359"/>
                  </a:lnTo>
                  <a:lnTo>
                    <a:pt x="588679" y="848359"/>
                  </a:lnTo>
                  <a:lnTo>
                    <a:pt x="472286" y="669370"/>
                  </a:lnTo>
                  <a:lnTo>
                    <a:pt x="582679" y="555177"/>
                  </a:lnTo>
                  <a:lnTo>
                    <a:pt x="503084" y="555177"/>
                  </a:lnTo>
                  <a:lnTo>
                    <a:pt x="383491" y="685369"/>
                  </a:lnTo>
                  <a:lnTo>
                    <a:pt x="383491" y="555177"/>
                  </a:lnTo>
                  <a:close/>
                  <a:moveTo>
                    <a:pt x="716238" y="550178"/>
                  </a:moveTo>
                  <a:cubicBezTo>
                    <a:pt x="689973" y="550178"/>
                    <a:pt x="669741" y="556344"/>
                    <a:pt x="655542" y="568677"/>
                  </a:cubicBezTo>
                  <a:cubicBezTo>
                    <a:pt x="641343" y="581009"/>
                    <a:pt x="634243" y="596042"/>
                    <a:pt x="634243" y="613774"/>
                  </a:cubicBezTo>
                  <a:cubicBezTo>
                    <a:pt x="634243" y="623373"/>
                    <a:pt x="636776" y="633539"/>
                    <a:pt x="641843" y="644272"/>
                  </a:cubicBezTo>
                  <a:cubicBezTo>
                    <a:pt x="646909" y="655005"/>
                    <a:pt x="654442" y="666304"/>
                    <a:pt x="664441" y="678170"/>
                  </a:cubicBezTo>
                  <a:cubicBezTo>
                    <a:pt x="642176" y="689236"/>
                    <a:pt x="625444" y="702268"/>
                    <a:pt x="614244" y="717268"/>
                  </a:cubicBezTo>
                  <a:cubicBezTo>
                    <a:pt x="603045" y="732267"/>
                    <a:pt x="597445" y="749166"/>
                    <a:pt x="597445" y="767964"/>
                  </a:cubicBezTo>
                  <a:cubicBezTo>
                    <a:pt x="597445" y="788630"/>
                    <a:pt x="604578" y="806895"/>
                    <a:pt x="618844" y="822761"/>
                  </a:cubicBezTo>
                  <a:cubicBezTo>
                    <a:pt x="637243" y="843293"/>
                    <a:pt x="664708" y="853559"/>
                    <a:pt x="701239" y="853559"/>
                  </a:cubicBezTo>
                  <a:cubicBezTo>
                    <a:pt x="719638" y="853559"/>
                    <a:pt x="735504" y="851026"/>
                    <a:pt x="748836" y="845960"/>
                  </a:cubicBezTo>
                  <a:cubicBezTo>
                    <a:pt x="762169" y="840893"/>
                    <a:pt x="774768" y="833027"/>
                    <a:pt x="786634" y="822361"/>
                  </a:cubicBezTo>
                  <a:cubicBezTo>
                    <a:pt x="801966" y="836627"/>
                    <a:pt x="817965" y="847826"/>
                    <a:pt x="834631" y="855959"/>
                  </a:cubicBezTo>
                  <a:lnTo>
                    <a:pt x="868629" y="812562"/>
                  </a:lnTo>
                  <a:cubicBezTo>
                    <a:pt x="863962" y="810295"/>
                    <a:pt x="856663" y="805662"/>
                    <a:pt x="846730" y="798663"/>
                  </a:cubicBezTo>
                  <a:cubicBezTo>
                    <a:pt x="836798" y="791663"/>
                    <a:pt x="828698" y="785230"/>
                    <a:pt x="822432" y="779364"/>
                  </a:cubicBezTo>
                  <a:cubicBezTo>
                    <a:pt x="826698" y="773764"/>
                    <a:pt x="830698" y="766798"/>
                    <a:pt x="834431" y="758465"/>
                  </a:cubicBezTo>
                  <a:cubicBezTo>
                    <a:pt x="838164" y="750132"/>
                    <a:pt x="842564" y="736966"/>
                    <a:pt x="847630" y="718967"/>
                  </a:cubicBezTo>
                  <a:lnTo>
                    <a:pt x="796833" y="707368"/>
                  </a:lnTo>
                  <a:cubicBezTo>
                    <a:pt x="793367" y="721101"/>
                    <a:pt x="789234" y="732233"/>
                    <a:pt x="784434" y="740766"/>
                  </a:cubicBezTo>
                  <a:lnTo>
                    <a:pt x="743637" y="686969"/>
                  </a:lnTo>
                  <a:cubicBezTo>
                    <a:pt x="765102" y="673504"/>
                    <a:pt x="779368" y="661438"/>
                    <a:pt x="786434" y="650772"/>
                  </a:cubicBezTo>
                  <a:cubicBezTo>
                    <a:pt x="793500" y="640106"/>
                    <a:pt x="797033" y="628840"/>
                    <a:pt x="797033" y="616974"/>
                  </a:cubicBezTo>
                  <a:cubicBezTo>
                    <a:pt x="797033" y="598308"/>
                    <a:pt x="789900" y="582509"/>
                    <a:pt x="775635" y="569577"/>
                  </a:cubicBezTo>
                  <a:cubicBezTo>
                    <a:pt x="761369" y="556644"/>
                    <a:pt x="741570" y="550178"/>
                    <a:pt x="716238" y="550178"/>
                  </a:cubicBezTo>
                  <a:close/>
                  <a:moveTo>
                    <a:pt x="744362" y="0"/>
                  </a:moveTo>
                  <a:cubicBezTo>
                    <a:pt x="1155462" y="0"/>
                    <a:pt x="1488724" y="310315"/>
                    <a:pt x="1488724" y="693108"/>
                  </a:cubicBezTo>
                  <a:cubicBezTo>
                    <a:pt x="1488724" y="1075901"/>
                    <a:pt x="1155462" y="1386216"/>
                    <a:pt x="744362" y="1386216"/>
                  </a:cubicBezTo>
                  <a:cubicBezTo>
                    <a:pt x="333262" y="1386216"/>
                    <a:pt x="0" y="1075901"/>
                    <a:pt x="0" y="693108"/>
                  </a:cubicBezTo>
                  <a:cubicBezTo>
                    <a:pt x="0" y="310315"/>
                    <a:pt x="333262" y="0"/>
                    <a:pt x="744362" y="0"/>
                  </a:cubicBezTo>
                  <a:close/>
                </a:path>
              </a:pathLst>
            </a:custGeom>
            <a:ln w="53975" cap="rnd">
              <a:solidFill>
                <a:schemeClr val="bg1"/>
              </a:solidFill>
              <a:prstDash val="solid"/>
            </a:ln>
            <a:effectLst>
              <a:outerShdw sx="1000" sy="1000" algn="bl" rotWithShape="0">
                <a:srgbClr val="000000"/>
              </a:outerShdw>
            </a:effectLst>
            <a:extLst>
              <a:ext uri="{909E8E84-426E-40DD-AFC4-6F175D3DCCD1}">
                <a14:hiddenFill xmlns:a14="http://schemas.microsoft.com/office/drawing/2010/main">
                  <a:solidFill>
                    <a:srgbClr val="FFFFFF"/>
                  </a:solidFill>
                </a14:hiddenFill>
              </a:ext>
            </a:extLst>
          </p:spPr>
        </p:pic>
      </p:grpSp>
      <p:sp>
        <p:nvSpPr>
          <p:cNvPr id="48" name="Freeform 47">
            <a:extLst>
              <a:ext uri="{FF2B5EF4-FFF2-40B4-BE49-F238E27FC236}">
                <a16:creationId xmlns:a16="http://schemas.microsoft.com/office/drawing/2014/main" id="{4C19F62B-C8A8-D232-2000-6231388604D8}"/>
              </a:ext>
            </a:extLst>
          </p:cNvPr>
          <p:cNvSpPr/>
          <p:nvPr/>
        </p:nvSpPr>
        <p:spPr>
          <a:xfrm>
            <a:off x="-24955" y="-3130037"/>
            <a:ext cx="1481428" cy="18127083"/>
          </a:xfrm>
          <a:custGeom>
            <a:avLst/>
            <a:gdLst>
              <a:gd name="connsiteX0" fmla="*/ 1773841 w 1773841"/>
              <a:gd name="connsiteY0" fmla="*/ 0 h 15819120"/>
              <a:gd name="connsiteX1" fmla="*/ 1773841 w 1773841"/>
              <a:gd name="connsiteY1" fmla="*/ 6233093 h 15819120"/>
              <a:gd name="connsiteX2" fmla="*/ 909496 w 1773841"/>
              <a:gd name="connsiteY2" fmla="*/ 7129609 h 15819120"/>
              <a:gd name="connsiteX3" fmla="*/ 909496 w 1773841"/>
              <a:gd name="connsiteY3" fmla="*/ 7272960 h 15819120"/>
              <a:gd name="connsiteX4" fmla="*/ 1773841 w 1773841"/>
              <a:gd name="connsiteY4" fmla="*/ 8169476 h 15819120"/>
              <a:gd name="connsiteX5" fmla="*/ 1773841 w 1773841"/>
              <a:gd name="connsiteY5" fmla="*/ 15819120 h 15819120"/>
              <a:gd name="connsiteX6" fmla="*/ 0 w 1773841"/>
              <a:gd name="connsiteY6" fmla="*/ 15819120 h 15819120"/>
              <a:gd name="connsiteX7" fmla="*/ 0 w 1773841"/>
              <a:gd name="connsiteY7" fmla="*/ 0 h 15819120"/>
              <a:gd name="connsiteX0" fmla="*/ 1773841 w 1773841"/>
              <a:gd name="connsiteY0" fmla="*/ 0 h 15819120"/>
              <a:gd name="connsiteX1" fmla="*/ 1773841 w 1773841"/>
              <a:gd name="connsiteY1" fmla="*/ 6233093 h 15819120"/>
              <a:gd name="connsiteX2" fmla="*/ 909496 w 1773841"/>
              <a:gd name="connsiteY2" fmla="*/ 7129609 h 15819120"/>
              <a:gd name="connsiteX3" fmla="*/ 909496 w 1773841"/>
              <a:gd name="connsiteY3" fmla="*/ 7272960 h 15819120"/>
              <a:gd name="connsiteX4" fmla="*/ 1773841 w 1773841"/>
              <a:gd name="connsiteY4" fmla="*/ 8169476 h 15819120"/>
              <a:gd name="connsiteX5" fmla="*/ 1773841 w 1773841"/>
              <a:gd name="connsiteY5" fmla="*/ 15819120 h 15819120"/>
              <a:gd name="connsiteX6" fmla="*/ 0 w 1773841"/>
              <a:gd name="connsiteY6" fmla="*/ 15819120 h 15819120"/>
              <a:gd name="connsiteX7" fmla="*/ 0 w 1773841"/>
              <a:gd name="connsiteY7" fmla="*/ 0 h 15819120"/>
              <a:gd name="connsiteX8" fmla="*/ 1773841 w 1773841"/>
              <a:gd name="connsiteY8" fmla="*/ 0 h 15819120"/>
              <a:gd name="connsiteX0" fmla="*/ 1773841 w 1773841"/>
              <a:gd name="connsiteY0" fmla="*/ 0 h 15819120"/>
              <a:gd name="connsiteX1" fmla="*/ 1773841 w 1773841"/>
              <a:gd name="connsiteY1" fmla="*/ 6233093 h 15819120"/>
              <a:gd name="connsiteX2" fmla="*/ 909496 w 1773841"/>
              <a:gd name="connsiteY2" fmla="*/ 7129609 h 15819120"/>
              <a:gd name="connsiteX3" fmla="*/ 909496 w 1773841"/>
              <a:gd name="connsiteY3" fmla="*/ 7272960 h 15819120"/>
              <a:gd name="connsiteX4" fmla="*/ 1773841 w 1773841"/>
              <a:gd name="connsiteY4" fmla="*/ 8169476 h 15819120"/>
              <a:gd name="connsiteX5" fmla="*/ 1773841 w 1773841"/>
              <a:gd name="connsiteY5" fmla="*/ 15819120 h 15819120"/>
              <a:gd name="connsiteX6" fmla="*/ 0 w 1773841"/>
              <a:gd name="connsiteY6" fmla="*/ 15819120 h 15819120"/>
              <a:gd name="connsiteX7" fmla="*/ 0 w 1773841"/>
              <a:gd name="connsiteY7" fmla="*/ 0 h 15819120"/>
              <a:gd name="connsiteX8" fmla="*/ 1773841 w 1773841"/>
              <a:gd name="connsiteY8" fmla="*/ 0 h 15819120"/>
              <a:gd name="connsiteX0" fmla="*/ 1773841 w 1777714"/>
              <a:gd name="connsiteY0" fmla="*/ 0 h 15819120"/>
              <a:gd name="connsiteX1" fmla="*/ 1773841 w 1777714"/>
              <a:gd name="connsiteY1" fmla="*/ 6233093 h 15819120"/>
              <a:gd name="connsiteX2" fmla="*/ 909496 w 1777714"/>
              <a:gd name="connsiteY2" fmla="*/ 7129609 h 15819120"/>
              <a:gd name="connsiteX3" fmla="*/ 909496 w 1777714"/>
              <a:gd name="connsiteY3" fmla="*/ 7272960 h 15819120"/>
              <a:gd name="connsiteX4" fmla="*/ 1773841 w 1777714"/>
              <a:gd name="connsiteY4" fmla="*/ 8169476 h 15819120"/>
              <a:gd name="connsiteX5" fmla="*/ 1773841 w 1777714"/>
              <a:gd name="connsiteY5" fmla="*/ 15819120 h 15819120"/>
              <a:gd name="connsiteX6" fmla="*/ 0 w 1777714"/>
              <a:gd name="connsiteY6" fmla="*/ 15819120 h 15819120"/>
              <a:gd name="connsiteX7" fmla="*/ 0 w 1777714"/>
              <a:gd name="connsiteY7" fmla="*/ 0 h 15819120"/>
              <a:gd name="connsiteX8" fmla="*/ 1773841 w 1777714"/>
              <a:gd name="connsiteY8" fmla="*/ 0 h 15819120"/>
              <a:gd name="connsiteX0" fmla="*/ 1773841 w 1777714"/>
              <a:gd name="connsiteY0" fmla="*/ 0 h 15819120"/>
              <a:gd name="connsiteX1" fmla="*/ 1773841 w 1777714"/>
              <a:gd name="connsiteY1" fmla="*/ 6233093 h 15819120"/>
              <a:gd name="connsiteX2" fmla="*/ 909496 w 1777714"/>
              <a:gd name="connsiteY2" fmla="*/ 7129609 h 15819120"/>
              <a:gd name="connsiteX3" fmla="*/ 909496 w 1777714"/>
              <a:gd name="connsiteY3" fmla="*/ 7272960 h 15819120"/>
              <a:gd name="connsiteX4" fmla="*/ 1773841 w 1777714"/>
              <a:gd name="connsiteY4" fmla="*/ 8169476 h 15819120"/>
              <a:gd name="connsiteX5" fmla="*/ 1773841 w 1777714"/>
              <a:gd name="connsiteY5" fmla="*/ 15819120 h 15819120"/>
              <a:gd name="connsiteX6" fmla="*/ 0 w 1777714"/>
              <a:gd name="connsiteY6" fmla="*/ 15819120 h 15819120"/>
              <a:gd name="connsiteX7" fmla="*/ 0 w 1777714"/>
              <a:gd name="connsiteY7" fmla="*/ 0 h 15819120"/>
              <a:gd name="connsiteX8" fmla="*/ 1773841 w 1777714"/>
              <a:gd name="connsiteY8" fmla="*/ 0 h 15819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7714" h="15819120">
                <a:moveTo>
                  <a:pt x="1773841" y="0"/>
                </a:moveTo>
                <a:cubicBezTo>
                  <a:pt x="1773841" y="2077698"/>
                  <a:pt x="1782556" y="5985053"/>
                  <a:pt x="1773841" y="6233093"/>
                </a:cubicBezTo>
                <a:cubicBezTo>
                  <a:pt x="1765126" y="6481133"/>
                  <a:pt x="909747" y="6822304"/>
                  <a:pt x="909496" y="7129609"/>
                </a:cubicBezTo>
                <a:cubicBezTo>
                  <a:pt x="909245" y="7436914"/>
                  <a:pt x="909245" y="6880986"/>
                  <a:pt x="909496" y="7272960"/>
                </a:cubicBezTo>
                <a:cubicBezTo>
                  <a:pt x="909747" y="7664934"/>
                  <a:pt x="1773593" y="7819837"/>
                  <a:pt x="1773841" y="8169476"/>
                </a:cubicBezTo>
                <a:cubicBezTo>
                  <a:pt x="1774089" y="8519115"/>
                  <a:pt x="1773841" y="13269239"/>
                  <a:pt x="1773841" y="15819120"/>
                </a:cubicBezTo>
                <a:lnTo>
                  <a:pt x="0" y="15819120"/>
                </a:lnTo>
                <a:lnTo>
                  <a:pt x="0" y="0"/>
                </a:lnTo>
                <a:lnTo>
                  <a:pt x="1773841"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761970"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9" name="Picture 48">
            <a:extLst>
              <a:ext uri="{FF2B5EF4-FFF2-40B4-BE49-F238E27FC236}">
                <a16:creationId xmlns:a16="http://schemas.microsoft.com/office/drawing/2014/main" id="{12D3213D-6362-C6AB-2BF6-5AD3E867B954}"/>
              </a:ext>
            </a:extLst>
          </p:cNvPr>
          <p:cNvPicPr>
            <a:picLocks noChangeAspect="1"/>
          </p:cNvPicPr>
          <p:nvPr/>
        </p:nvPicPr>
        <p:blipFill>
          <a:blip r:embed="rId15" cstate="email">
            <a:alphaModFix amt="85000"/>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a:xfrm>
            <a:off x="142894" y="1296348"/>
            <a:ext cx="1068059" cy="1022154"/>
          </a:xfrm>
          <a:custGeom>
            <a:avLst/>
            <a:gdLst/>
            <a:ahLst/>
            <a:cxnLst/>
            <a:rect l="l" t="t" r="r" b="b"/>
            <a:pathLst>
              <a:path w="1486412" h="1422526">
                <a:moveTo>
                  <a:pt x="491851" y="655834"/>
                </a:moveTo>
                <a:lnTo>
                  <a:pt x="491851" y="868221"/>
                </a:lnTo>
                <a:lnTo>
                  <a:pt x="548048" y="868221"/>
                </a:lnTo>
                <a:lnTo>
                  <a:pt x="548048" y="655834"/>
                </a:lnTo>
                <a:close/>
                <a:moveTo>
                  <a:pt x="1159797" y="651034"/>
                </a:moveTo>
                <a:cubicBezTo>
                  <a:pt x="1129265" y="651034"/>
                  <a:pt x="1106733" y="657300"/>
                  <a:pt x="1092201" y="669833"/>
                </a:cubicBezTo>
                <a:cubicBezTo>
                  <a:pt x="1077668" y="682365"/>
                  <a:pt x="1070402" y="697831"/>
                  <a:pt x="1070402" y="716230"/>
                </a:cubicBezTo>
                <a:cubicBezTo>
                  <a:pt x="1070402" y="736629"/>
                  <a:pt x="1078802" y="752561"/>
                  <a:pt x="1095601" y="764027"/>
                </a:cubicBezTo>
                <a:cubicBezTo>
                  <a:pt x="1107733" y="772293"/>
                  <a:pt x="1136465" y="781426"/>
                  <a:pt x="1181795" y="791425"/>
                </a:cubicBezTo>
                <a:cubicBezTo>
                  <a:pt x="1191528" y="793692"/>
                  <a:pt x="1197794" y="796158"/>
                  <a:pt x="1200594" y="798825"/>
                </a:cubicBezTo>
                <a:cubicBezTo>
                  <a:pt x="1203261" y="801625"/>
                  <a:pt x="1204594" y="805158"/>
                  <a:pt x="1204594" y="809424"/>
                </a:cubicBezTo>
                <a:cubicBezTo>
                  <a:pt x="1204594" y="815691"/>
                  <a:pt x="1202127" y="820690"/>
                  <a:pt x="1197194" y="824423"/>
                </a:cubicBezTo>
                <a:cubicBezTo>
                  <a:pt x="1189861" y="829756"/>
                  <a:pt x="1178929" y="832423"/>
                  <a:pt x="1164396" y="832423"/>
                </a:cubicBezTo>
                <a:cubicBezTo>
                  <a:pt x="1151197" y="832423"/>
                  <a:pt x="1140931" y="829590"/>
                  <a:pt x="1133598" y="823923"/>
                </a:cubicBezTo>
                <a:cubicBezTo>
                  <a:pt x="1126265" y="818257"/>
                  <a:pt x="1121399" y="809958"/>
                  <a:pt x="1118999" y="799025"/>
                </a:cubicBezTo>
                <a:lnTo>
                  <a:pt x="1062603" y="807624"/>
                </a:lnTo>
                <a:cubicBezTo>
                  <a:pt x="1067802" y="827756"/>
                  <a:pt x="1078835" y="843689"/>
                  <a:pt x="1095701" y="855421"/>
                </a:cubicBezTo>
                <a:cubicBezTo>
                  <a:pt x="1112566" y="867154"/>
                  <a:pt x="1135465" y="873020"/>
                  <a:pt x="1164396" y="873020"/>
                </a:cubicBezTo>
                <a:cubicBezTo>
                  <a:pt x="1196261" y="873020"/>
                  <a:pt x="1220326" y="866021"/>
                  <a:pt x="1236592" y="852022"/>
                </a:cubicBezTo>
                <a:cubicBezTo>
                  <a:pt x="1252858" y="838023"/>
                  <a:pt x="1260991" y="821290"/>
                  <a:pt x="1260991" y="801825"/>
                </a:cubicBezTo>
                <a:cubicBezTo>
                  <a:pt x="1260991" y="783959"/>
                  <a:pt x="1255124" y="770027"/>
                  <a:pt x="1243392" y="760027"/>
                </a:cubicBezTo>
                <a:cubicBezTo>
                  <a:pt x="1231526" y="750161"/>
                  <a:pt x="1210627" y="741828"/>
                  <a:pt x="1180695" y="735029"/>
                </a:cubicBezTo>
                <a:cubicBezTo>
                  <a:pt x="1150764" y="728229"/>
                  <a:pt x="1133265" y="722963"/>
                  <a:pt x="1128199" y="719230"/>
                </a:cubicBezTo>
                <a:cubicBezTo>
                  <a:pt x="1124465" y="716430"/>
                  <a:pt x="1122599" y="713030"/>
                  <a:pt x="1122599" y="709030"/>
                </a:cubicBezTo>
                <a:cubicBezTo>
                  <a:pt x="1122599" y="704364"/>
                  <a:pt x="1124732" y="700564"/>
                  <a:pt x="1128999" y="697631"/>
                </a:cubicBezTo>
                <a:cubicBezTo>
                  <a:pt x="1135398" y="693498"/>
                  <a:pt x="1145998" y="691431"/>
                  <a:pt x="1160797" y="691431"/>
                </a:cubicBezTo>
                <a:cubicBezTo>
                  <a:pt x="1172529" y="691431"/>
                  <a:pt x="1181562" y="693631"/>
                  <a:pt x="1187895" y="698031"/>
                </a:cubicBezTo>
                <a:cubicBezTo>
                  <a:pt x="1194228" y="702431"/>
                  <a:pt x="1198528" y="708764"/>
                  <a:pt x="1200794" y="717030"/>
                </a:cubicBezTo>
                <a:lnTo>
                  <a:pt x="1253791" y="707230"/>
                </a:lnTo>
                <a:cubicBezTo>
                  <a:pt x="1248458" y="688698"/>
                  <a:pt x="1238725" y="674699"/>
                  <a:pt x="1224593" y="665233"/>
                </a:cubicBezTo>
                <a:cubicBezTo>
                  <a:pt x="1210460" y="655767"/>
                  <a:pt x="1188862" y="651034"/>
                  <a:pt x="1159797" y="651034"/>
                </a:cubicBezTo>
                <a:close/>
                <a:moveTo>
                  <a:pt x="944396" y="651034"/>
                </a:moveTo>
                <a:cubicBezTo>
                  <a:pt x="912798" y="651034"/>
                  <a:pt x="887733" y="660800"/>
                  <a:pt x="869200" y="680332"/>
                </a:cubicBezTo>
                <a:cubicBezTo>
                  <a:pt x="850668" y="699864"/>
                  <a:pt x="841402" y="727163"/>
                  <a:pt x="841402" y="762227"/>
                </a:cubicBezTo>
                <a:cubicBezTo>
                  <a:pt x="841402" y="796892"/>
                  <a:pt x="850635" y="824023"/>
                  <a:pt x="869100" y="843622"/>
                </a:cubicBezTo>
                <a:cubicBezTo>
                  <a:pt x="887566" y="863221"/>
                  <a:pt x="912331" y="873020"/>
                  <a:pt x="943396" y="873020"/>
                </a:cubicBezTo>
                <a:cubicBezTo>
                  <a:pt x="970728" y="873020"/>
                  <a:pt x="992526" y="866554"/>
                  <a:pt x="1008792" y="853622"/>
                </a:cubicBezTo>
                <a:cubicBezTo>
                  <a:pt x="1025057" y="840689"/>
                  <a:pt x="1036057" y="821557"/>
                  <a:pt x="1041790" y="796225"/>
                </a:cubicBezTo>
                <a:lnTo>
                  <a:pt x="986593" y="786826"/>
                </a:lnTo>
                <a:cubicBezTo>
                  <a:pt x="983793" y="801625"/>
                  <a:pt x="978994" y="812057"/>
                  <a:pt x="972194" y="818124"/>
                </a:cubicBezTo>
                <a:cubicBezTo>
                  <a:pt x="965395" y="824190"/>
                  <a:pt x="956662" y="827223"/>
                  <a:pt x="945996" y="827223"/>
                </a:cubicBezTo>
                <a:cubicBezTo>
                  <a:pt x="931730" y="827223"/>
                  <a:pt x="920364" y="822023"/>
                  <a:pt x="911898" y="811624"/>
                </a:cubicBezTo>
                <a:cubicBezTo>
                  <a:pt x="903432" y="801225"/>
                  <a:pt x="899199" y="783426"/>
                  <a:pt x="899199" y="758227"/>
                </a:cubicBezTo>
                <a:cubicBezTo>
                  <a:pt x="899199" y="735562"/>
                  <a:pt x="903365" y="719396"/>
                  <a:pt x="911698" y="709730"/>
                </a:cubicBezTo>
                <a:cubicBezTo>
                  <a:pt x="920031" y="700064"/>
                  <a:pt x="931197" y="695231"/>
                  <a:pt x="945196" y="695231"/>
                </a:cubicBezTo>
                <a:cubicBezTo>
                  <a:pt x="955728" y="695231"/>
                  <a:pt x="964295" y="698031"/>
                  <a:pt x="970894" y="703631"/>
                </a:cubicBezTo>
                <a:cubicBezTo>
                  <a:pt x="977494" y="709230"/>
                  <a:pt x="981727" y="717563"/>
                  <a:pt x="983593" y="728629"/>
                </a:cubicBezTo>
                <a:lnTo>
                  <a:pt x="1038990" y="718630"/>
                </a:lnTo>
                <a:cubicBezTo>
                  <a:pt x="1032324" y="695831"/>
                  <a:pt x="1021358" y="678866"/>
                  <a:pt x="1006092" y="667733"/>
                </a:cubicBezTo>
                <a:cubicBezTo>
                  <a:pt x="990826" y="656600"/>
                  <a:pt x="970261" y="651034"/>
                  <a:pt x="944396" y="651034"/>
                </a:cubicBezTo>
                <a:close/>
                <a:moveTo>
                  <a:pt x="727944" y="651034"/>
                </a:moveTo>
                <a:cubicBezTo>
                  <a:pt x="699812" y="651034"/>
                  <a:pt x="676480" y="663033"/>
                  <a:pt x="657948" y="687032"/>
                </a:cubicBezTo>
                <a:lnTo>
                  <a:pt x="657948" y="655834"/>
                </a:lnTo>
                <a:lnTo>
                  <a:pt x="605751" y="655834"/>
                </a:lnTo>
                <a:lnTo>
                  <a:pt x="605751" y="868221"/>
                </a:lnTo>
                <a:lnTo>
                  <a:pt x="661948" y="868221"/>
                </a:lnTo>
                <a:lnTo>
                  <a:pt x="661948" y="772027"/>
                </a:lnTo>
                <a:cubicBezTo>
                  <a:pt x="661948" y="748295"/>
                  <a:pt x="663381" y="732029"/>
                  <a:pt x="666248" y="723229"/>
                </a:cubicBezTo>
                <a:cubicBezTo>
                  <a:pt x="669114" y="714430"/>
                  <a:pt x="674414" y="707364"/>
                  <a:pt x="682147" y="702031"/>
                </a:cubicBezTo>
                <a:cubicBezTo>
                  <a:pt x="689880" y="696698"/>
                  <a:pt x="698612" y="694031"/>
                  <a:pt x="708345" y="694031"/>
                </a:cubicBezTo>
                <a:cubicBezTo>
                  <a:pt x="715945" y="694031"/>
                  <a:pt x="722444" y="695898"/>
                  <a:pt x="727844" y="699631"/>
                </a:cubicBezTo>
                <a:cubicBezTo>
                  <a:pt x="733244" y="703364"/>
                  <a:pt x="737143" y="708597"/>
                  <a:pt x="739543" y="715330"/>
                </a:cubicBezTo>
                <a:cubicBezTo>
                  <a:pt x="741943" y="722063"/>
                  <a:pt x="743143" y="736895"/>
                  <a:pt x="743143" y="759827"/>
                </a:cubicBezTo>
                <a:lnTo>
                  <a:pt x="743143" y="868221"/>
                </a:lnTo>
                <a:lnTo>
                  <a:pt x="799340" y="868221"/>
                </a:lnTo>
                <a:lnTo>
                  <a:pt x="799340" y="736229"/>
                </a:lnTo>
                <a:cubicBezTo>
                  <a:pt x="799340" y="719830"/>
                  <a:pt x="798306" y="707230"/>
                  <a:pt x="796240" y="698431"/>
                </a:cubicBezTo>
                <a:cubicBezTo>
                  <a:pt x="794173" y="689632"/>
                  <a:pt x="790507" y="681765"/>
                  <a:pt x="785240" y="674832"/>
                </a:cubicBezTo>
                <a:cubicBezTo>
                  <a:pt x="779974" y="667900"/>
                  <a:pt x="772208" y="662200"/>
                  <a:pt x="761942" y="657733"/>
                </a:cubicBezTo>
                <a:cubicBezTo>
                  <a:pt x="751676" y="653267"/>
                  <a:pt x="740343" y="651034"/>
                  <a:pt x="727944" y="651034"/>
                </a:cubicBezTo>
                <a:close/>
                <a:moveTo>
                  <a:pt x="246201" y="577438"/>
                </a:moveTo>
                <a:lnTo>
                  <a:pt x="246201" y="868221"/>
                </a:lnTo>
                <a:lnTo>
                  <a:pt x="452589" y="868221"/>
                </a:lnTo>
                <a:lnTo>
                  <a:pt x="452589" y="818824"/>
                </a:lnTo>
                <a:lnTo>
                  <a:pt x="305398" y="818824"/>
                </a:lnTo>
                <a:lnTo>
                  <a:pt x="305398" y="577438"/>
                </a:lnTo>
                <a:close/>
                <a:moveTo>
                  <a:pt x="491851" y="575039"/>
                </a:moveTo>
                <a:lnTo>
                  <a:pt x="491851" y="627035"/>
                </a:lnTo>
                <a:lnTo>
                  <a:pt x="548048" y="627035"/>
                </a:lnTo>
                <a:lnTo>
                  <a:pt x="548048" y="575039"/>
                </a:lnTo>
                <a:close/>
                <a:moveTo>
                  <a:pt x="743206" y="0"/>
                </a:moveTo>
                <a:cubicBezTo>
                  <a:pt x="1153667" y="0"/>
                  <a:pt x="1486412" y="318443"/>
                  <a:pt x="1486412" y="711263"/>
                </a:cubicBezTo>
                <a:cubicBezTo>
                  <a:pt x="1486412" y="1104083"/>
                  <a:pt x="1153667" y="1422526"/>
                  <a:pt x="743206" y="1422526"/>
                </a:cubicBezTo>
                <a:cubicBezTo>
                  <a:pt x="332745" y="1422526"/>
                  <a:pt x="0" y="1104083"/>
                  <a:pt x="0" y="711263"/>
                </a:cubicBezTo>
                <a:cubicBezTo>
                  <a:pt x="0" y="318443"/>
                  <a:pt x="332745" y="0"/>
                  <a:pt x="743206" y="0"/>
                </a:cubicBezTo>
                <a:close/>
              </a:path>
            </a:pathLst>
          </a:custGeom>
          <a:ln w="190500" cap="rnd">
            <a:noFill/>
            <a:prstDash val="solid"/>
          </a:ln>
          <a:effectLst>
            <a:outerShdw blurRad="127000" sx="1000" sy="1000" algn="bl" rotWithShape="0">
              <a:srgbClr val="000000"/>
            </a:outerShdw>
          </a:effectLst>
        </p:spPr>
      </p:pic>
      <p:pic>
        <p:nvPicPr>
          <p:cNvPr id="51" name="Picture 50">
            <a:extLst>
              <a:ext uri="{FF2B5EF4-FFF2-40B4-BE49-F238E27FC236}">
                <a16:creationId xmlns:a16="http://schemas.microsoft.com/office/drawing/2014/main" id="{F989A6EB-4FBB-1571-4254-523157B0FA81}"/>
              </a:ext>
            </a:extLst>
          </p:cNvPr>
          <p:cNvPicPr>
            <a:picLocks noChangeAspect="1"/>
          </p:cNvPicPr>
          <p:nvPr/>
        </p:nvPicPr>
        <p:blipFill>
          <a:blip r:embed="rId16" cstate="email">
            <a:alphaModFix/>
            <a:duotone>
              <a:schemeClr val="bg2">
                <a:shade val="45000"/>
                <a:satMod val="135000"/>
              </a:schemeClr>
              <a:prstClr val="white"/>
            </a:duotone>
            <a:extLst>
              <a:ext uri="{28A0092B-C50C-407E-A947-70E740481C1C}">
                <a14:useLocalDpi xmlns:a14="http://schemas.microsoft.com/office/drawing/2010/main"/>
              </a:ext>
              <a:ext uri="{837473B0-CC2E-450A-ABE3-18F120FF3D39}">
                <a1611:picAttrSrcUrl xmlns:a1611="http://schemas.microsoft.com/office/drawing/2016/11/main" r:id="rId17"/>
              </a:ext>
            </a:extLst>
          </a:blip>
          <a:srcRect/>
          <a:stretch/>
        </p:blipFill>
        <p:spPr>
          <a:xfrm>
            <a:off x="141113" y="3508358"/>
            <a:ext cx="1060374" cy="1020313"/>
          </a:xfrm>
          <a:custGeom>
            <a:avLst/>
            <a:gdLst/>
            <a:ahLst/>
            <a:cxnLst/>
            <a:rect l="l" t="t" r="r" b="b"/>
            <a:pathLst>
              <a:path w="1475716" h="1419962">
                <a:moveTo>
                  <a:pt x="1041060" y="576731"/>
                </a:moveTo>
                <a:lnTo>
                  <a:pt x="1041060" y="869913"/>
                </a:lnTo>
                <a:lnTo>
                  <a:pt x="1264047" y="869913"/>
                </a:lnTo>
                <a:lnTo>
                  <a:pt x="1264047" y="820516"/>
                </a:lnTo>
                <a:lnTo>
                  <a:pt x="1100257" y="820516"/>
                </a:lnTo>
                <a:lnTo>
                  <a:pt x="1100257" y="740721"/>
                </a:lnTo>
                <a:lnTo>
                  <a:pt x="1247448" y="740721"/>
                </a:lnTo>
                <a:lnTo>
                  <a:pt x="1247448" y="691324"/>
                </a:lnTo>
                <a:lnTo>
                  <a:pt x="1100257" y="691324"/>
                </a:lnTo>
                <a:lnTo>
                  <a:pt x="1100257" y="626328"/>
                </a:lnTo>
                <a:lnTo>
                  <a:pt x="1258447" y="626328"/>
                </a:lnTo>
                <a:lnTo>
                  <a:pt x="1258447" y="576731"/>
                </a:lnTo>
                <a:close/>
                <a:moveTo>
                  <a:pt x="764835" y="576731"/>
                </a:moveTo>
                <a:lnTo>
                  <a:pt x="764835" y="869913"/>
                </a:lnTo>
                <a:lnTo>
                  <a:pt x="987822" y="869913"/>
                </a:lnTo>
                <a:lnTo>
                  <a:pt x="987822" y="820516"/>
                </a:lnTo>
                <a:lnTo>
                  <a:pt x="824032" y="820516"/>
                </a:lnTo>
                <a:lnTo>
                  <a:pt x="824032" y="740721"/>
                </a:lnTo>
                <a:lnTo>
                  <a:pt x="971223" y="740721"/>
                </a:lnTo>
                <a:lnTo>
                  <a:pt x="971223" y="691324"/>
                </a:lnTo>
                <a:lnTo>
                  <a:pt x="824032" y="691324"/>
                </a:lnTo>
                <a:lnTo>
                  <a:pt x="824032" y="626328"/>
                </a:lnTo>
                <a:lnTo>
                  <a:pt x="982222" y="626328"/>
                </a:lnTo>
                <a:lnTo>
                  <a:pt x="982222" y="576731"/>
                </a:lnTo>
                <a:close/>
                <a:moveTo>
                  <a:pt x="470160" y="576731"/>
                </a:moveTo>
                <a:lnTo>
                  <a:pt x="470160" y="869913"/>
                </a:lnTo>
                <a:lnTo>
                  <a:pt x="525157" y="869913"/>
                </a:lnTo>
                <a:lnTo>
                  <a:pt x="525157" y="678725"/>
                </a:lnTo>
                <a:lnTo>
                  <a:pt x="643350" y="869913"/>
                </a:lnTo>
                <a:lnTo>
                  <a:pt x="702746" y="869913"/>
                </a:lnTo>
                <a:lnTo>
                  <a:pt x="702746" y="576731"/>
                </a:lnTo>
                <a:lnTo>
                  <a:pt x="647749" y="576731"/>
                </a:lnTo>
                <a:lnTo>
                  <a:pt x="647749" y="772519"/>
                </a:lnTo>
                <a:lnTo>
                  <a:pt x="527757" y="576731"/>
                </a:lnTo>
                <a:close/>
                <a:moveTo>
                  <a:pt x="295929" y="571731"/>
                </a:moveTo>
                <a:cubicBezTo>
                  <a:pt x="273397" y="571731"/>
                  <a:pt x="254165" y="575131"/>
                  <a:pt x="238233" y="581931"/>
                </a:cubicBezTo>
                <a:cubicBezTo>
                  <a:pt x="222300" y="588730"/>
                  <a:pt x="210101" y="598630"/>
                  <a:pt x="201635" y="611629"/>
                </a:cubicBezTo>
                <a:cubicBezTo>
                  <a:pt x="193169" y="624628"/>
                  <a:pt x="188935" y="638594"/>
                  <a:pt x="188935" y="653526"/>
                </a:cubicBezTo>
                <a:cubicBezTo>
                  <a:pt x="188935" y="676725"/>
                  <a:pt x="197935" y="696391"/>
                  <a:pt x="215934" y="712523"/>
                </a:cubicBezTo>
                <a:cubicBezTo>
                  <a:pt x="228733" y="723989"/>
                  <a:pt x="250998" y="733655"/>
                  <a:pt x="282730" y="741521"/>
                </a:cubicBezTo>
                <a:cubicBezTo>
                  <a:pt x="307395" y="747654"/>
                  <a:pt x="323194" y="751920"/>
                  <a:pt x="330127" y="754320"/>
                </a:cubicBezTo>
                <a:cubicBezTo>
                  <a:pt x="340260" y="757920"/>
                  <a:pt x="347359" y="762153"/>
                  <a:pt x="351426" y="767020"/>
                </a:cubicBezTo>
                <a:cubicBezTo>
                  <a:pt x="355492" y="771886"/>
                  <a:pt x="357525" y="777786"/>
                  <a:pt x="357525" y="784718"/>
                </a:cubicBezTo>
                <a:cubicBezTo>
                  <a:pt x="357525" y="795518"/>
                  <a:pt x="352692" y="804951"/>
                  <a:pt x="343026" y="813017"/>
                </a:cubicBezTo>
                <a:cubicBezTo>
                  <a:pt x="333360" y="821083"/>
                  <a:pt x="318994" y="825116"/>
                  <a:pt x="299929" y="825116"/>
                </a:cubicBezTo>
                <a:cubicBezTo>
                  <a:pt x="281930" y="825116"/>
                  <a:pt x="267631" y="820583"/>
                  <a:pt x="257031" y="811517"/>
                </a:cubicBezTo>
                <a:cubicBezTo>
                  <a:pt x="246432" y="802451"/>
                  <a:pt x="239399" y="788252"/>
                  <a:pt x="235933" y="768919"/>
                </a:cubicBezTo>
                <a:lnTo>
                  <a:pt x="178336" y="774519"/>
                </a:lnTo>
                <a:cubicBezTo>
                  <a:pt x="182203" y="807317"/>
                  <a:pt x="194069" y="832282"/>
                  <a:pt x="213934" y="849414"/>
                </a:cubicBezTo>
                <a:cubicBezTo>
                  <a:pt x="233799" y="866547"/>
                  <a:pt x="262264" y="875113"/>
                  <a:pt x="299329" y="875113"/>
                </a:cubicBezTo>
                <a:cubicBezTo>
                  <a:pt x="324794" y="875113"/>
                  <a:pt x="346059" y="871546"/>
                  <a:pt x="363125" y="864414"/>
                </a:cubicBezTo>
                <a:cubicBezTo>
                  <a:pt x="380190" y="857281"/>
                  <a:pt x="393390" y="846381"/>
                  <a:pt x="402722" y="831716"/>
                </a:cubicBezTo>
                <a:cubicBezTo>
                  <a:pt x="412055" y="817050"/>
                  <a:pt x="416722" y="801317"/>
                  <a:pt x="416722" y="784518"/>
                </a:cubicBezTo>
                <a:cubicBezTo>
                  <a:pt x="416722" y="765986"/>
                  <a:pt x="412822" y="750421"/>
                  <a:pt x="405022" y="737821"/>
                </a:cubicBezTo>
                <a:cubicBezTo>
                  <a:pt x="397223" y="725222"/>
                  <a:pt x="386423" y="715289"/>
                  <a:pt x="372624" y="708023"/>
                </a:cubicBezTo>
                <a:cubicBezTo>
                  <a:pt x="358825" y="700757"/>
                  <a:pt x="337526" y="693724"/>
                  <a:pt x="308728" y="686924"/>
                </a:cubicBezTo>
                <a:cubicBezTo>
                  <a:pt x="279930" y="680125"/>
                  <a:pt x="261798" y="673592"/>
                  <a:pt x="254332" y="667326"/>
                </a:cubicBezTo>
                <a:cubicBezTo>
                  <a:pt x="248465" y="662393"/>
                  <a:pt x="245532" y="656460"/>
                  <a:pt x="245532" y="649527"/>
                </a:cubicBezTo>
                <a:cubicBezTo>
                  <a:pt x="245532" y="641927"/>
                  <a:pt x="248665" y="635861"/>
                  <a:pt x="254931" y="631328"/>
                </a:cubicBezTo>
                <a:cubicBezTo>
                  <a:pt x="264664" y="624262"/>
                  <a:pt x="278130" y="620728"/>
                  <a:pt x="295329" y="620728"/>
                </a:cubicBezTo>
                <a:cubicBezTo>
                  <a:pt x="311995" y="620728"/>
                  <a:pt x="324494" y="624028"/>
                  <a:pt x="332827" y="630628"/>
                </a:cubicBezTo>
                <a:cubicBezTo>
                  <a:pt x="341160" y="637227"/>
                  <a:pt x="346593" y="648060"/>
                  <a:pt x="349126" y="663126"/>
                </a:cubicBezTo>
                <a:lnTo>
                  <a:pt x="408322" y="660526"/>
                </a:lnTo>
                <a:cubicBezTo>
                  <a:pt x="407389" y="633594"/>
                  <a:pt x="397623" y="612062"/>
                  <a:pt x="379024" y="595930"/>
                </a:cubicBezTo>
                <a:cubicBezTo>
                  <a:pt x="360425" y="579798"/>
                  <a:pt x="332727" y="571731"/>
                  <a:pt x="295929" y="571731"/>
                </a:cubicBezTo>
                <a:close/>
                <a:moveTo>
                  <a:pt x="737858" y="0"/>
                </a:moveTo>
                <a:cubicBezTo>
                  <a:pt x="1145366" y="0"/>
                  <a:pt x="1475716" y="317869"/>
                  <a:pt x="1475716" y="709981"/>
                </a:cubicBezTo>
                <a:cubicBezTo>
                  <a:pt x="1475716" y="1102093"/>
                  <a:pt x="1145366" y="1419962"/>
                  <a:pt x="737858" y="1419962"/>
                </a:cubicBezTo>
                <a:cubicBezTo>
                  <a:pt x="330350" y="1419962"/>
                  <a:pt x="0" y="1102093"/>
                  <a:pt x="0" y="709981"/>
                </a:cubicBezTo>
                <a:cubicBezTo>
                  <a:pt x="0" y="317869"/>
                  <a:pt x="330350" y="0"/>
                  <a:pt x="737858" y="0"/>
                </a:cubicBezTo>
                <a:close/>
              </a:path>
            </a:pathLst>
          </a:custGeom>
        </p:spPr>
      </p:pic>
      <p:pic>
        <p:nvPicPr>
          <p:cNvPr id="53" name="Picture 52">
            <a:extLst>
              <a:ext uri="{FF2B5EF4-FFF2-40B4-BE49-F238E27FC236}">
                <a16:creationId xmlns:a16="http://schemas.microsoft.com/office/drawing/2014/main" id="{3C26AE79-6808-D0C8-5793-55FA051E569E}"/>
              </a:ext>
            </a:extLst>
          </p:cNvPr>
          <p:cNvPicPr>
            <a:picLocks noChangeAspect="1"/>
          </p:cNvPicPr>
          <p:nvPr/>
        </p:nvPicPr>
        <p:blipFill>
          <a:blip r:embed="rId20" cstate="email">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a:xfrm>
            <a:off x="141113" y="176449"/>
            <a:ext cx="1096368" cy="1048554"/>
          </a:xfrm>
          <a:custGeom>
            <a:avLst/>
            <a:gdLst/>
            <a:ahLst/>
            <a:cxnLst/>
            <a:rect l="l" t="t" r="r" b="b"/>
            <a:pathLst>
              <a:path w="1525808" h="1459266">
                <a:moveTo>
                  <a:pt x="677955" y="762168"/>
                </a:moveTo>
                <a:lnTo>
                  <a:pt x="735152" y="832763"/>
                </a:lnTo>
                <a:cubicBezTo>
                  <a:pt x="725552" y="840763"/>
                  <a:pt x="716686" y="846496"/>
                  <a:pt x="708553" y="849962"/>
                </a:cubicBezTo>
                <a:cubicBezTo>
                  <a:pt x="700420" y="853429"/>
                  <a:pt x="691954" y="855162"/>
                  <a:pt x="683155" y="855162"/>
                </a:cubicBezTo>
                <a:cubicBezTo>
                  <a:pt x="669822" y="855162"/>
                  <a:pt x="659190" y="851329"/>
                  <a:pt x="651257" y="843663"/>
                </a:cubicBezTo>
                <a:cubicBezTo>
                  <a:pt x="643324" y="835997"/>
                  <a:pt x="639357" y="826097"/>
                  <a:pt x="639357" y="813965"/>
                </a:cubicBezTo>
                <a:cubicBezTo>
                  <a:pt x="639357" y="804365"/>
                  <a:pt x="642557" y="794966"/>
                  <a:pt x="648957" y="785766"/>
                </a:cubicBezTo>
                <a:cubicBezTo>
                  <a:pt x="655356" y="776567"/>
                  <a:pt x="665023" y="768701"/>
                  <a:pt x="677955" y="762168"/>
                </a:cubicBezTo>
                <a:close/>
                <a:moveTo>
                  <a:pt x="701954" y="637775"/>
                </a:moveTo>
                <a:cubicBezTo>
                  <a:pt x="711153" y="637775"/>
                  <a:pt x="718453" y="640309"/>
                  <a:pt x="723852" y="645375"/>
                </a:cubicBezTo>
                <a:cubicBezTo>
                  <a:pt x="729252" y="650441"/>
                  <a:pt x="731952" y="656574"/>
                  <a:pt x="731952" y="663774"/>
                </a:cubicBezTo>
                <a:cubicBezTo>
                  <a:pt x="731952" y="672307"/>
                  <a:pt x="726352" y="680906"/>
                  <a:pt x="715153" y="689572"/>
                </a:cubicBezTo>
                <a:lnTo>
                  <a:pt x="699954" y="701171"/>
                </a:lnTo>
                <a:lnTo>
                  <a:pt x="686155" y="685172"/>
                </a:lnTo>
                <a:cubicBezTo>
                  <a:pt x="677622" y="675306"/>
                  <a:pt x="673355" y="666907"/>
                  <a:pt x="673355" y="659974"/>
                </a:cubicBezTo>
                <a:cubicBezTo>
                  <a:pt x="673355" y="654108"/>
                  <a:pt x="675889" y="648941"/>
                  <a:pt x="680955" y="644475"/>
                </a:cubicBezTo>
                <a:cubicBezTo>
                  <a:pt x="686021" y="640009"/>
                  <a:pt x="693021" y="637775"/>
                  <a:pt x="701954" y="637775"/>
                </a:cubicBezTo>
                <a:close/>
                <a:moveTo>
                  <a:pt x="860437" y="603177"/>
                </a:moveTo>
                <a:lnTo>
                  <a:pt x="930433" y="896360"/>
                </a:lnTo>
                <a:lnTo>
                  <a:pt x="994629" y="896360"/>
                </a:lnTo>
                <a:lnTo>
                  <a:pt x="1052825" y="677173"/>
                </a:lnTo>
                <a:lnTo>
                  <a:pt x="1111222" y="896360"/>
                </a:lnTo>
                <a:lnTo>
                  <a:pt x="1174018" y="896360"/>
                </a:lnTo>
                <a:lnTo>
                  <a:pt x="1245214" y="603177"/>
                </a:lnTo>
                <a:lnTo>
                  <a:pt x="1185617" y="603177"/>
                </a:lnTo>
                <a:lnTo>
                  <a:pt x="1140620" y="807965"/>
                </a:lnTo>
                <a:lnTo>
                  <a:pt x="1089223" y="603177"/>
                </a:lnTo>
                <a:lnTo>
                  <a:pt x="1018827" y="603177"/>
                </a:lnTo>
                <a:lnTo>
                  <a:pt x="965231" y="804565"/>
                </a:lnTo>
                <a:lnTo>
                  <a:pt x="921033" y="603177"/>
                </a:lnTo>
                <a:close/>
                <a:moveTo>
                  <a:pt x="298885" y="603177"/>
                </a:moveTo>
                <a:lnTo>
                  <a:pt x="298885" y="896360"/>
                </a:lnTo>
                <a:lnTo>
                  <a:pt x="353882" y="896360"/>
                </a:lnTo>
                <a:lnTo>
                  <a:pt x="353882" y="705171"/>
                </a:lnTo>
                <a:lnTo>
                  <a:pt x="472075" y="896360"/>
                </a:lnTo>
                <a:lnTo>
                  <a:pt x="531471" y="896360"/>
                </a:lnTo>
                <a:lnTo>
                  <a:pt x="531471" y="603177"/>
                </a:lnTo>
                <a:lnTo>
                  <a:pt x="476474" y="603177"/>
                </a:lnTo>
                <a:lnTo>
                  <a:pt x="476474" y="798965"/>
                </a:lnTo>
                <a:lnTo>
                  <a:pt x="356482" y="603177"/>
                </a:lnTo>
                <a:close/>
                <a:moveTo>
                  <a:pt x="700554" y="598178"/>
                </a:moveTo>
                <a:cubicBezTo>
                  <a:pt x="674289" y="598178"/>
                  <a:pt x="654056" y="604344"/>
                  <a:pt x="639857" y="616677"/>
                </a:cubicBezTo>
                <a:cubicBezTo>
                  <a:pt x="625658" y="629009"/>
                  <a:pt x="618559" y="644042"/>
                  <a:pt x="618559" y="661774"/>
                </a:cubicBezTo>
                <a:cubicBezTo>
                  <a:pt x="618559" y="671373"/>
                  <a:pt x="621092" y="681539"/>
                  <a:pt x="626158" y="692272"/>
                </a:cubicBezTo>
                <a:cubicBezTo>
                  <a:pt x="631225" y="703005"/>
                  <a:pt x="638757" y="714304"/>
                  <a:pt x="648757" y="726170"/>
                </a:cubicBezTo>
                <a:cubicBezTo>
                  <a:pt x="626492" y="737236"/>
                  <a:pt x="609759" y="750268"/>
                  <a:pt x="598560" y="765268"/>
                </a:cubicBezTo>
                <a:cubicBezTo>
                  <a:pt x="587361" y="780267"/>
                  <a:pt x="581761" y="797166"/>
                  <a:pt x="581761" y="815964"/>
                </a:cubicBezTo>
                <a:cubicBezTo>
                  <a:pt x="581761" y="836630"/>
                  <a:pt x="588894" y="854895"/>
                  <a:pt x="603160" y="870761"/>
                </a:cubicBezTo>
                <a:cubicBezTo>
                  <a:pt x="621559" y="891293"/>
                  <a:pt x="649023" y="901559"/>
                  <a:pt x="685555" y="901559"/>
                </a:cubicBezTo>
                <a:cubicBezTo>
                  <a:pt x="703953" y="901559"/>
                  <a:pt x="719819" y="899026"/>
                  <a:pt x="733152" y="893960"/>
                </a:cubicBezTo>
                <a:cubicBezTo>
                  <a:pt x="746484" y="888893"/>
                  <a:pt x="759083" y="881027"/>
                  <a:pt x="770949" y="870361"/>
                </a:cubicBezTo>
                <a:cubicBezTo>
                  <a:pt x="786282" y="884627"/>
                  <a:pt x="802281" y="895826"/>
                  <a:pt x="818946" y="903959"/>
                </a:cubicBezTo>
                <a:lnTo>
                  <a:pt x="852944" y="860562"/>
                </a:lnTo>
                <a:cubicBezTo>
                  <a:pt x="848278" y="858295"/>
                  <a:pt x="840978" y="853662"/>
                  <a:pt x="831046" y="846663"/>
                </a:cubicBezTo>
                <a:cubicBezTo>
                  <a:pt x="821113" y="839663"/>
                  <a:pt x="813013" y="833230"/>
                  <a:pt x="806747" y="827364"/>
                </a:cubicBezTo>
                <a:cubicBezTo>
                  <a:pt x="811014" y="821764"/>
                  <a:pt x="815013" y="814798"/>
                  <a:pt x="818746" y="806465"/>
                </a:cubicBezTo>
                <a:cubicBezTo>
                  <a:pt x="822479" y="798132"/>
                  <a:pt x="826879" y="784966"/>
                  <a:pt x="831946" y="766967"/>
                </a:cubicBezTo>
                <a:lnTo>
                  <a:pt x="781149" y="755368"/>
                </a:lnTo>
                <a:cubicBezTo>
                  <a:pt x="777682" y="769101"/>
                  <a:pt x="773549" y="780233"/>
                  <a:pt x="768749" y="788766"/>
                </a:cubicBezTo>
                <a:lnTo>
                  <a:pt x="727952" y="734969"/>
                </a:lnTo>
                <a:cubicBezTo>
                  <a:pt x="749417" y="721504"/>
                  <a:pt x="763683" y="709438"/>
                  <a:pt x="770749" y="698772"/>
                </a:cubicBezTo>
                <a:cubicBezTo>
                  <a:pt x="777816" y="688106"/>
                  <a:pt x="781349" y="676840"/>
                  <a:pt x="781349" y="664974"/>
                </a:cubicBezTo>
                <a:cubicBezTo>
                  <a:pt x="781349" y="646308"/>
                  <a:pt x="774216" y="630509"/>
                  <a:pt x="759950" y="617577"/>
                </a:cubicBezTo>
                <a:cubicBezTo>
                  <a:pt x="745684" y="604644"/>
                  <a:pt x="725885" y="598178"/>
                  <a:pt x="700554" y="598178"/>
                </a:cubicBezTo>
                <a:close/>
                <a:moveTo>
                  <a:pt x="762904" y="0"/>
                </a:moveTo>
                <a:cubicBezTo>
                  <a:pt x="1184244" y="0"/>
                  <a:pt x="1525808" y="326668"/>
                  <a:pt x="1525808" y="729633"/>
                </a:cubicBezTo>
                <a:cubicBezTo>
                  <a:pt x="1525808" y="1132598"/>
                  <a:pt x="1184244" y="1459266"/>
                  <a:pt x="762904" y="1459266"/>
                </a:cubicBezTo>
                <a:cubicBezTo>
                  <a:pt x="341564" y="1459266"/>
                  <a:pt x="0" y="1132598"/>
                  <a:pt x="0" y="729633"/>
                </a:cubicBezTo>
                <a:cubicBezTo>
                  <a:pt x="0" y="326668"/>
                  <a:pt x="341564" y="0"/>
                  <a:pt x="762904" y="0"/>
                </a:cubicBezTo>
                <a:close/>
              </a:path>
            </a:pathLst>
          </a:custGeom>
          <a:ln w="190500" cap="rnd">
            <a:noFill/>
            <a:prstDash val="solid"/>
          </a:ln>
          <a:effectLst>
            <a:outerShdw sx="1000" sy="1000" algn="bl" rotWithShape="0">
              <a:srgbClr val="000000"/>
            </a:outerShdw>
          </a:effectLst>
        </p:spPr>
      </p:pic>
      <p:pic>
        <p:nvPicPr>
          <p:cNvPr id="54" name="Picture 53" descr="Visit Broadstairs - quintessential seaside town on the Kent coast - Visit  Thanet">
            <a:extLst>
              <a:ext uri="{FF2B5EF4-FFF2-40B4-BE49-F238E27FC236}">
                <a16:creationId xmlns:a16="http://schemas.microsoft.com/office/drawing/2014/main" id="{37D6776E-ACE6-23E3-C6DF-9E64B486F2E3}"/>
              </a:ext>
            </a:extLst>
          </p:cNvPr>
          <p:cNvPicPr>
            <a:picLocks noChangeAspect="1" noChangeArrowheads="1"/>
          </p:cNvPicPr>
          <p:nvPr/>
        </p:nvPicPr>
        <p:blipFill>
          <a:blip r:embed="rId21" cstate="email">
            <a:duotone>
              <a:schemeClr val="bg2">
                <a:shade val="45000"/>
                <a:satMod val="135000"/>
              </a:schemeClr>
              <a:prstClr val="white"/>
            </a:duotone>
            <a:extLst>
              <a:ext uri="{28A0092B-C50C-407E-A947-70E740481C1C}">
                <a14:useLocalDpi xmlns:a14="http://schemas.microsoft.com/office/drawing/2010/main"/>
              </a:ext>
            </a:extLst>
          </a:blip>
          <a:srcRect/>
          <a:stretch/>
        </p:blipFill>
        <p:spPr bwMode="auto">
          <a:xfrm>
            <a:off x="141113" y="5749211"/>
            <a:ext cx="1069721" cy="996064"/>
          </a:xfrm>
          <a:custGeom>
            <a:avLst/>
            <a:gdLst/>
            <a:ahLst/>
            <a:cxnLst/>
            <a:rect l="l" t="t" r="r" b="b"/>
            <a:pathLst>
              <a:path w="1488724" h="1386216">
                <a:moveTo>
                  <a:pt x="693640" y="714168"/>
                </a:moveTo>
                <a:lnTo>
                  <a:pt x="750836" y="784763"/>
                </a:lnTo>
                <a:cubicBezTo>
                  <a:pt x="741237" y="792763"/>
                  <a:pt x="732371" y="798496"/>
                  <a:pt x="724238" y="801962"/>
                </a:cubicBezTo>
                <a:cubicBezTo>
                  <a:pt x="716105" y="805429"/>
                  <a:pt x="707639" y="807162"/>
                  <a:pt x="698839" y="807162"/>
                </a:cubicBezTo>
                <a:cubicBezTo>
                  <a:pt x="685507" y="807162"/>
                  <a:pt x="674874" y="803329"/>
                  <a:pt x="666941" y="795663"/>
                </a:cubicBezTo>
                <a:cubicBezTo>
                  <a:pt x="659008" y="787997"/>
                  <a:pt x="655042" y="778097"/>
                  <a:pt x="655042" y="765964"/>
                </a:cubicBezTo>
                <a:cubicBezTo>
                  <a:pt x="655042" y="756365"/>
                  <a:pt x="658242" y="746966"/>
                  <a:pt x="664641" y="737766"/>
                </a:cubicBezTo>
                <a:cubicBezTo>
                  <a:pt x="671041" y="728567"/>
                  <a:pt x="680707" y="720701"/>
                  <a:pt x="693640" y="714168"/>
                </a:cubicBezTo>
                <a:close/>
                <a:moveTo>
                  <a:pt x="717638" y="589775"/>
                </a:moveTo>
                <a:cubicBezTo>
                  <a:pt x="726838" y="589775"/>
                  <a:pt x="734137" y="592308"/>
                  <a:pt x="739537" y="597375"/>
                </a:cubicBezTo>
                <a:cubicBezTo>
                  <a:pt x="744936" y="602441"/>
                  <a:pt x="747636" y="608574"/>
                  <a:pt x="747636" y="615774"/>
                </a:cubicBezTo>
                <a:cubicBezTo>
                  <a:pt x="747636" y="624307"/>
                  <a:pt x="742037" y="632906"/>
                  <a:pt x="730837" y="641572"/>
                </a:cubicBezTo>
                <a:lnTo>
                  <a:pt x="715638" y="653171"/>
                </a:lnTo>
                <a:lnTo>
                  <a:pt x="701839" y="637172"/>
                </a:lnTo>
                <a:cubicBezTo>
                  <a:pt x="693306" y="627306"/>
                  <a:pt x="689040" y="618907"/>
                  <a:pt x="689040" y="611974"/>
                </a:cubicBezTo>
                <a:cubicBezTo>
                  <a:pt x="689040" y="606108"/>
                  <a:pt x="691573" y="600941"/>
                  <a:pt x="696639" y="596475"/>
                </a:cubicBezTo>
                <a:cubicBezTo>
                  <a:pt x="701706" y="592008"/>
                  <a:pt x="708705" y="589775"/>
                  <a:pt x="717638" y="589775"/>
                </a:cubicBezTo>
                <a:close/>
                <a:moveTo>
                  <a:pt x="894195" y="555177"/>
                </a:moveTo>
                <a:lnTo>
                  <a:pt x="894195" y="848359"/>
                </a:lnTo>
                <a:lnTo>
                  <a:pt x="949191" y="848359"/>
                </a:lnTo>
                <a:lnTo>
                  <a:pt x="949191" y="617574"/>
                </a:lnTo>
                <a:lnTo>
                  <a:pt x="1007188" y="848359"/>
                </a:lnTo>
                <a:lnTo>
                  <a:pt x="1064184" y="848359"/>
                </a:lnTo>
                <a:lnTo>
                  <a:pt x="1122381" y="617574"/>
                </a:lnTo>
                <a:lnTo>
                  <a:pt x="1122381" y="848359"/>
                </a:lnTo>
                <a:lnTo>
                  <a:pt x="1177377" y="848359"/>
                </a:lnTo>
                <a:lnTo>
                  <a:pt x="1177377" y="555177"/>
                </a:lnTo>
                <a:lnTo>
                  <a:pt x="1088583" y="555177"/>
                </a:lnTo>
                <a:lnTo>
                  <a:pt x="1035986" y="755165"/>
                </a:lnTo>
                <a:lnTo>
                  <a:pt x="982789" y="555177"/>
                </a:lnTo>
                <a:close/>
                <a:moveTo>
                  <a:pt x="324295" y="555177"/>
                </a:moveTo>
                <a:lnTo>
                  <a:pt x="324295" y="848359"/>
                </a:lnTo>
                <a:lnTo>
                  <a:pt x="383491" y="848359"/>
                </a:lnTo>
                <a:lnTo>
                  <a:pt x="383491" y="759765"/>
                </a:lnTo>
                <a:lnTo>
                  <a:pt x="431488" y="710768"/>
                </a:lnTo>
                <a:lnTo>
                  <a:pt x="512083" y="848359"/>
                </a:lnTo>
                <a:lnTo>
                  <a:pt x="588679" y="848359"/>
                </a:lnTo>
                <a:lnTo>
                  <a:pt x="472286" y="669370"/>
                </a:lnTo>
                <a:lnTo>
                  <a:pt x="582679" y="555177"/>
                </a:lnTo>
                <a:lnTo>
                  <a:pt x="503084" y="555177"/>
                </a:lnTo>
                <a:lnTo>
                  <a:pt x="383491" y="685369"/>
                </a:lnTo>
                <a:lnTo>
                  <a:pt x="383491" y="555177"/>
                </a:lnTo>
                <a:close/>
                <a:moveTo>
                  <a:pt x="716238" y="550178"/>
                </a:moveTo>
                <a:cubicBezTo>
                  <a:pt x="689973" y="550178"/>
                  <a:pt x="669741" y="556344"/>
                  <a:pt x="655542" y="568677"/>
                </a:cubicBezTo>
                <a:cubicBezTo>
                  <a:pt x="641343" y="581009"/>
                  <a:pt x="634243" y="596042"/>
                  <a:pt x="634243" y="613774"/>
                </a:cubicBezTo>
                <a:cubicBezTo>
                  <a:pt x="634243" y="623373"/>
                  <a:pt x="636776" y="633539"/>
                  <a:pt x="641843" y="644272"/>
                </a:cubicBezTo>
                <a:cubicBezTo>
                  <a:pt x="646909" y="655005"/>
                  <a:pt x="654442" y="666304"/>
                  <a:pt x="664441" y="678170"/>
                </a:cubicBezTo>
                <a:cubicBezTo>
                  <a:pt x="642176" y="689236"/>
                  <a:pt x="625444" y="702268"/>
                  <a:pt x="614244" y="717268"/>
                </a:cubicBezTo>
                <a:cubicBezTo>
                  <a:pt x="603045" y="732267"/>
                  <a:pt x="597445" y="749166"/>
                  <a:pt x="597445" y="767964"/>
                </a:cubicBezTo>
                <a:cubicBezTo>
                  <a:pt x="597445" y="788630"/>
                  <a:pt x="604578" y="806895"/>
                  <a:pt x="618844" y="822761"/>
                </a:cubicBezTo>
                <a:cubicBezTo>
                  <a:pt x="637243" y="843293"/>
                  <a:pt x="664708" y="853559"/>
                  <a:pt x="701239" y="853559"/>
                </a:cubicBezTo>
                <a:cubicBezTo>
                  <a:pt x="719638" y="853559"/>
                  <a:pt x="735504" y="851026"/>
                  <a:pt x="748836" y="845960"/>
                </a:cubicBezTo>
                <a:cubicBezTo>
                  <a:pt x="762169" y="840893"/>
                  <a:pt x="774768" y="833027"/>
                  <a:pt x="786634" y="822361"/>
                </a:cubicBezTo>
                <a:cubicBezTo>
                  <a:pt x="801966" y="836627"/>
                  <a:pt x="817965" y="847826"/>
                  <a:pt x="834631" y="855959"/>
                </a:cubicBezTo>
                <a:lnTo>
                  <a:pt x="868629" y="812562"/>
                </a:lnTo>
                <a:cubicBezTo>
                  <a:pt x="863962" y="810295"/>
                  <a:pt x="856663" y="805662"/>
                  <a:pt x="846730" y="798663"/>
                </a:cubicBezTo>
                <a:cubicBezTo>
                  <a:pt x="836798" y="791663"/>
                  <a:pt x="828698" y="785230"/>
                  <a:pt x="822432" y="779364"/>
                </a:cubicBezTo>
                <a:cubicBezTo>
                  <a:pt x="826698" y="773764"/>
                  <a:pt x="830698" y="766798"/>
                  <a:pt x="834431" y="758465"/>
                </a:cubicBezTo>
                <a:cubicBezTo>
                  <a:pt x="838164" y="750132"/>
                  <a:pt x="842564" y="736966"/>
                  <a:pt x="847630" y="718967"/>
                </a:cubicBezTo>
                <a:lnTo>
                  <a:pt x="796833" y="707368"/>
                </a:lnTo>
                <a:cubicBezTo>
                  <a:pt x="793367" y="721101"/>
                  <a:pt x="789234" y="732233"/>
                  <a:pt x="784434" y="740766"/>
                </a:cubicBezTo>
                <a:lnTo>
                  <a:pt x="743637" y="686969"/>
                </a:lnTo>
                <a:cubicBezTo>
                  <a:pt x="765102" y="673504"/>
                  <a:pt x="779368" y="661438"/>
                  <a:pt x="786434" y="650772"/>
                </a:cubicBezTo>
                <a:cubicBezTo>
                  <a:pt x="793500" y="640106"/>
                  <a:pt x="797033" y="628840"/>
                  <a:pt x="797033" y="616974"/>
                </a:cubicBezTo>
                <a:cubicBezTo>
                  <a:pt x="797033" y="598308"/>
                  <a:pt x="789900" y="582509"/>
                  <a:pt x="775635" y="569577"/>
                </a:cubicBezTo>
                <a:cubicBezTo>
                  <a:pt x="761369" y="556644"/>
                  <a:pt x="741570" y="550178"/>
                  <a:pt x="716238" y="550178"/>
                </a:cubicBezTo>
                <a:close/>
                <a:moveTo>
                  <a:pt x="744362" y="0"/>
                </a:moveTo>
                <a:cubicBezTo>
                  <a:pt x="1155462" y="0"/>
                  <a:pt x="1488724" y="310315"/>
                  <a:pt x="1488724" y="693108"/>
                </a:cubicBezTo>
                <a:cubicBezTo>
                  <a:pt x="1488724" y="1075901"/>
                  <a:pt x="1155462" y="1386216"/>
                  <a:pt x="744362" y="1386216"/>
                </a:cubicBezTo>
                <a:cubicBezTo>
                  <a:pt x="333262" y="1386216"/>
                  <a:pt x="0" y="1075901"/>
                  <a:pt x="0" y="693108"/>
                </a:cubicBezTo>
                <a:cubicBezTo>
                  <a:pt x="0" y="310315"/>
                  <a:pt x="333262" y="0"/>
                  <a:pt x="744362" y="0"/>
                </a:cubicBezTo>
                <a:close/>
              </a:path>
            </a:pathLst>
          </a:custGeom>
          <a:ln w="190500" cap="rnd">
            <a:noFill/>
            <a:prstDash val="solid"/>
          </a:ln>
          <a:effectLst>
            <a:outerShdw sx="1000" sy="1000" algn="bl" rotWithShape="0">
              <a:srgbClr val="000000"/>
            </a:outerShdw>
          </a:effectLst>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4D83CA97-C206-429A-6754-DFD9077AA8FB}"/>
              </a:ext>
            </a:extLst>
          </p:cNvPr>
          <p:cNvPicPr>
            <a:picLocks noChangeAspect="1"/>
          </p:cNvPicPr>
          <p:nvPr/>
        </p:nvPicPr>
        <p:blipFill>
          <a:blip r:embed="rId22" cstate="email">
            <a:alphaModFix amt="85000"/>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141113" y="2385742"/>
            <a:ext cx="1077588" cy="1040695"/>
          </a:xfrm>
          <a:custGeom>
            <a:avLst/>
            <a:gdLst/>
            <a:ahLst/>
            <a:cxnLst/>
            <a:rect l="l" t="t" r="r" b="b"/>
            <a:pathLst>
              <a:path w="1475716" h="1425192">
                <a:moveTo>
                  <a:pt x="523390" y="694660"/>
                </a:moveTo>
                <a:cubicBezTo>
                  <a:pt x="536010" y="694660"/>
                  <a:pt x="546593" y="699478"/>
                  <a:pt x="555139" y="709115"/>
                </a:cubicBezTo>
                <a:cubicBezTo>
                  <a:pt x="563686" y="718751"/>
                  <a:pt x="567960" y="732518"/>
                  <a:pt x="567960" y="750415"/>
                </a:cubicBezTo>
                <a:cubicBezTo>
                  <a:pt x="567960" y="768770"/>
                  <a:pt x="563686" y="782766"/>
                  <a:pt x="555139" y="792403"/>
                </a:cubicBezTo>
                <a:cubicBezTo>
                  <a:pt x="546593" y="802039"/>
                  <a:pt x="536010" y="806858"/>
                  <a:pt x="523390" y="806858"/>
                </a:cubicBezTo>
                <a:cubicBezTo>
                  <a:pt x="510771" y="806858"/>
                  <a:pt x="500159" y="802039"/>
                  <a:pt x="491555" y="792403"/>
                </a:cubicBezTo>
                <a:cubicBezTo>
                  <a:pt x="482951" y="782766"/>
                  <a:pt x="478649" y="768885"/>
                  <a:pt x="478649" y="750759"/>
                </a:cubicBezTo>
                <a:cubicBezTo>
                  <a:pt x="478649" y="732633"/>
                  <a:pt x="482951" y="718751"/>
                  <a:pt x="491555" y="709115"/>
                </a:cubicBezTo>
                <a:cubicBezTo>
                  <a:pt x="500159" y="699478"/>
                  <a:pt x="510771" y="694660"/>
                  <a:pt x="523390" y="694660"/>
                </a:cubicBezTo>
                <a:close/>
                <a:moveTo>
                  <a:pt x="1065343" y="692251"/>
                </a:moveTo>
                <a:cubicBezTo>
                  <a:pt x="1075209" y="692251"/>
                  <a:pt x="1083584" y="695893"/>
                  <a:pt x="1090467" y="703178"/>
                </a:cubicBezTo>
                <a:cubicBezTo>
                  <a:pt x="1097351" y="710463"/>
                  <a:pt x="1100964" y="721103"/>
                  <a:pt x="1101308" y="735099"/>
                </a:cubicBezTo>
                <a:lnTo>
                  <a:pt x="1029034" y="735099"/>
                </a:lnTo>
                <a:cubicBezTo>
                  <a:pt x="1028919" y="721906"/>
                  <a:pt x="1032303" y="711467"/>
                  <a:pt x="1039187" y="703780"/>
                </a:cubicBezTo>
                <a:cubicBezTo>
                  <a:pt x="1046070" y="696094"/>
                  <a:pt x="1054789" y="692251"/>
                  <a:pt x="1065343" y="692251"/>
                </a:cubicBezTo>
                <a:close/>
                <a:moveTo>
                  <a:pt x="1062418" y="655253"/>
                </a:moveTo>
                <a:cubicBezTo>
                  <a:pt x="1038211" y="655253"/>
                  <a:pt x="1018193" y="663828"/>
                  <a:pt x="1002361" y="680979"/>
                </a:cubicBezTo>
                <a:cubicBezTo>
                  <a:pt x="986529" y="698130"/>
                  <a:pt x="978614" y="721849"/>
                  <a:pt x="978614" y="752135"/>
                </a:cubicBezTo>
                <a:cubicBezTo>
                  <a:pt x="978614" y="777489"/>
                  <a:pt x="984636" y="798483"/>
                  <a:pt x="996682" y="815118"/>
                </a:cubicBezTo>
                <a:cubicBezTo>
                  <a:pt x="1011940" y="835882"/>
                  <a:pt x="1035458" y="846265"/>
                  <a:pt x="1067236" y="846265"/>
                </a:cubicBezTo>
                <a:cubicBezTo>
                  <a:pt x="1087312" y="846265"/>
                  <a:pt x="1104033" y="841647"/>
                  <a:pt x="1117398" y="832412"/>
                </a:cubicBezTo>
                <a:cubicBezTo>
                  <a:pt x="1130763" y="823177"/>
                  <a:pt x="1140543" y="809726"/>
                  <a:pt x="1146738" y="792059"/>
                </a:cubicBezTo>
                <a:lnTo>
                  <a:pt x="1098555" y="783971"/>
                </a:lnTo>
                <a:cubicBezTo>
                  <a:pt x="1095916" y="793148"/>
                  <a:pt x="1092016" y="799802"/>
                  <a:pt x="1086854" y="803932"/>
                </a:cubicBezTo>
                <a:cubicBezTo>
                  <a:pt x="1081691" y="808062"/>
                  <a:pt x="1075324" y="810127"/>
                  <a:pt x="1067752" y="810127"/>
                </a:cubicBezTo>
                <a:cubicBezTo>
                  <a:pt x="1056624" y="810127"/>
                  <a:pt x="1047332" y="806141"/>
                  <a:pt x="1039875" y="798168"/>
                </a:cubicBezTo>
                <a:cubicBezTo>
                  <a:pt x="1032418" y="790194"/>
                  <a:pt x="1028518" y="779038"/>
                  <a:pt x="1028173" y="764697"/>
                </a:cubicBezTo>
                <a:lnTo>
                  <a:pt x="1149319" y="764697"/>
                </a:lnTo>
                <a:cubicBezTo>
                  <a:pt x="1150008" y="727642"/>
                  <a:pt x="1142493" y="700138"/>
                  <a:pt x="1126777" y="682184"/>
                </a:cubicBezTo>
                <a:cubicBezTo>
                  <a:pt x="1111060" y="664230"/>
                  <a:pt x="1089607" y="655253"/>
                  <a:pt x="1062418" y="655253"/>
                </a:cubicBezTo>
                <a:close/>
                <a:moveTo>
                  <a:pt x="859295" y="655253"/>
                </a:moveTo>
                <a:cubicBezTo>
                  <a:pt x="833024" y="655253"/>
                  <a:pt x="813636" y="660645"/>
                  <a:pt x="801131" y="671429"/>
                </a:cubicBezTo>
                <a:cubicBezTo>
                  <a:pt x="788627" y="682213"/>
                  <a:pt x="782374" y="695520"/>
                  <a:pt x="782374" y="711352"/>
                </a:cubicBezTo>
                <a:cubicBezTo>
                  <a:pt x="782374" y="728904"/>
                  <a:pt x="789602" y="742614"/>
                  <a:pt x="804057" y="752480"/>
                </a:cubicBezTo>
                <a:cubicBezTo>
                  <a:pt x="814496" y="759592"/>
                  <a:pt x="839219" y="767451"/>
                  <a:pt x="878224" y="776055"/>
                </a:cubicBezTo>
                <a:cubicBezTo>
                  <a:pt x="886599" y="778005"/>
                  <a:pt x="891991" y="780128"/>
                  <a:pt x="894400" y="782422"/>
                </a:cubicBezTo>
                <a:cubicBezTo>
                  <a:pt x="896694" y="784831"/>
                  <a:pt x="897842" y="787871"/>
                  <a:pt x="897842" y="791542"/>
                </a:cubicBezTo>
                <a:cubicBezTo>
                  <a:pt x="897842" y="796934"/>
                  <a:pt x="895719" y="801236"/>
                  <a:pt x="891475" y="804449"/>
                </a:cubicBezTo>
                <a:cubicBezTo>
                  <a:pt x="885165" y="809037"/>
                  <a:pt x="875758" y="811332"/>
                  <a:pt x="863253" y="811332"/>
                </a:cubicBezTo>
                <a:cubicBezTo>
                  <a:pt x="851896" y="811332"/>
                  <a:pt x="843062" y="808894"/>
                  <a:pt x="836752" y="804018"/>
                </a:cubicBezTo>
                <a:cubicBezTo>
                  <a:pt x="830443" y="799143"/>
                  <a:pt x="826255" y="792001"/>
                  <a:pt x="824190" y="782594"/>
                </a:cubicBezTo>
                <a:lnTo>
                  <a:pt x="775663" y="789994"/>
                </a:lnTo>
                <a:cubicBezTo>
                  <a:pt x="780137" y="807317"/>
                  <a:pt x="789630" y="821026"/>
                  <a:pt x="804143" y="831121"/>
                </a:cubicBezTo>
                <a:cubicBezTo>
                  <a:pt x="818655" y="841217"/>
                  <a:pt x="838358" y="846265"/>
                  <a:pt x="863253" y="846265"/>
                </a:cubicBezTo>
                <a:cubicBezTo>
                  <a:pt x="890672" y="846265"/>
                  <a:pt x="911379" y="840242"/>
                  <a:pt x="925375" y="828196"/>
                </a:cubicBezTo>
                <a:cubicBezTo>
                  <a:pt x="939371" y="816150"/>
                  <a:pt x="946369" y="801753"/>
                  <a:pt x="946369" y="785003"/>
                </a:cubicBezTo>
                <a:cubicBezTo>
                  <a:pt x="946369" y="769631"/>
                  <a:pt x="941321" y="757642"/>
                  <a:pt x="931226" y="749038"/>
                </a:cubicBezTo>
                <a:cubicBezTo>
                  <a:pt x="921015" y="740549"/>
                  <a:pt x="903033" y="733378"/>
                  <a:pt x="877278" y="727528"/>
                </a:cubicBezTo>
                <a:cubicBezTo>
                  <a:pt x="851523" y="721677"/>
                  <a:pt x="836466" y="717145"/>
                  <a:pt x="832106" y="713933"/>
                </a:cubicBezTo>
                <a:cubicBezTo>
                  <a:pt x="828894" y="711524"/>
                  <a:pt x="827288" y="708599"/>
                  <a:pt x="827288" y="705157"/>
                </a:cubicBezTo>
                <a:cubicBezTo>
                  <a:pt x="827288" y="701142"/>
                  <a:pt x="829123" y="697872"/>
                  <a:pt x="832794" y="695348"/>
                </a:cubicBezTo>
                <a:cubicBezTo>
                  <a:pt x="838301" y="691792"/>
                  <a:pt x="847422" y="690014"/>
                  <a:pt x="860156" y="690014"/>
                </a:cubicBezTo>
                <a:cubicBezTo>
                  <a:pt x="870251" y="690014"/>
                  <a:pt x="878023" y="691907"/>
                  <a:pt x="883473" y="695692"/>
                </a:cubicBezTo>
                <a:cubicBezTo>
                  <a:pt x="888922" y="699478"/>
                  <a:pt x="892622" y="704928"/>
                  <a:pt x="894572" y="712040"/>
                </a:cubicBezTo>
                <a:lnTo>
                  <a:pt x="940174" y="703608"/>
                </a:lnTo>
                <a:cubicBezTo>
                  <a:pt x="935585" y="687662"/>
                  <a:pt x="927210" y="675616"/>
                  <a:pt x="915050" y="667471"/>
                </a:cubicBezTo>
                <a:cubicBezTo>
                  <a:pt x="902889" y="659326"/>
                  <a:pt x="884304" y="655253"/>
                  <a:pt x="859295" y="655253"/>
                </a:cubicBezTo>
                <a:close/>
                <a:moveTo>
                  <a:pt x="743842" y="655253"/>
                </a:moveTo>
                <a:cubicBezTo>
                  <a:pt x="736041" y="655253"/>
                  <a:pt x="729071" y="657203"/>
                  <a:pt x="722934" y="661104"/>
                </a:cubicBezTo>
                <a:cubicBezTo>
                  <a:pt x="716796" y="665004"/>
                  <a:pt x="709884" y="673092"/>
                  <a:pt x="702198" y="685367"/>
                </a:cubicBezTo>
                <a:lnTo>
                  <a:pt x="702198" y="659383"/>
                </a:lnTo>
                <a:lnTo>
                  <a:pt x="657284" y="659383"/>
                </a:lnTo>
                <a:lnTo>
                  <a:pt x="657284" y="842135"/>
                </a:lnTo>
                <a:lnTo>
                  <a:pt x="705639" y="842135"/>
                </a:lnTo>
                <a:lnTo>
                  <a:pt x="705639" y="785692"/>
                </a:lnTo>
                <a:cubicBezTo>
                  <a:pt x="705639" y="754602"/>
                  <a:pt x="706987" y="734182"/>
                  <a:pt x="709683" y="724430"/>
                </a:cubicBezTo>
                <a:cubicBezTo>
                  <a:pt x="712379" y="714679"/>
                  <a:pt x="716079" y="707939"/>
                  <a:pt x="720783" y="704210"/>
                </a:cubicBezTo>
                <a:cubicBezTo>
                  <a:pt x="725486" y="700482"/>
                  <a:pt x="731222" y="698618"/>
                  <a:pt x="737991" y="698618"/>
                </a:cubicBezTo>
                <a:cubicBezTo>
                  <a:pt x="744989" y="698618"/>
                  <a:pt x="752561" y="701256"/>
                  <a:pt x="760706" y="706534"/>
                </a:cubicBezTo>
                <a:lnTo>
                  <a:pt x="775677" y="664373"/>
                </a:lnTo>
                <a:cubicBezTo>
                  <a:pt x="765467" y="658293"/>
                  <a:pt x="754855" y="655253"/>
                  <a:pt x="743842" y="655253"/>
                </a:cubicBezTo>
                <a:close/>
                <a:moveTo>
                  <a:pt x="523218" y="655253"/>
                </a:moveTo>
                <a:cubicBezTo>
                  <a:pt x="505322" y="655253"/>
                  <a:pt x="489117" y="659211"/>
                  <a:pt x="474605" y="667127"/>
                </a:cubicBezTo>
                <a:cubicBezTo>
                  <a:pt x="460092" y="675043"/>
                  <a:pt x="448878" y="686515"/>
                  <a:pt x="440963" y="701543"/>
                </a:cubicBezTo>
                <a:cubicBezTo>
                  <a:pt x="433047" y="716572"/>
                  <a:pt x="429089" y="732117"/>
                  <a:pt x="429089" y="748178"/>
                </a:cubicBezTo>
                <a:cubicBezTo>
                  <a:pt x="429089" y="769172"/>
                  <a:pt x="433047" y="786982"/>
                  <a:pt x="440963" y="801609"/>
                </a:cubicBezTo>
                <a:cubicBezTo>
                  <a:pt x="448878" y="816236"/>
                  <a:pt x="460437" y="827336"/>
                  <a:pt x="475637" y="834907"/>
                </a:cubicBezTo>
                <a:cubicBezTo>
                  <a:pt x="490838" y="842479"/>
                  <a:pt x="506813" y="846265"/>
                  <a:pt x="523562" y="846265"/>
                </a:cubicBezTo>
                <a:cubicBezTo>
                  <a:pt x="550637" y="846265"/>
                  <a:pt x="573093" y="837173"/>
                  <a:pt x="590933" y="818990"/>
                </a:cubicBezTo>
                <a:cubicBezTo>
                  <a:pt x="608772" y="800806"/>
                  <a:pt x="617691" y="777891"/>
                  <a:pt x="617691" y="750243"/>
                </a:cubicBezTo>
                <a:cubicBezTo>
                  <a:pt x="617691" y="722824"/>
                  <a:pt x="608858" y="700138"/>
                  <a:pt x="591191" y="682184"/>
                </a:cubicBezTo>
                <a:cubicBezTo>
                  <a:pt x="573524" y="664230"/>
                  <a:pt x="550866" y="655253"/>
                  <a:pt x="523218" y="655253"/>
                </a:cubicBezTo>
                <a:close/>
                <a:moveTo>
                  <a:pt x="234208" y="632538"/>
                </a:moveTo>
                <a:lnTo>
                  <a:pt x="257095" y="632538"/>
                </a:lnTo>
                <a:cubicBezTo>
                  <a:pt x="277859" y="632538"/>
                  <a:pt x="291798" y="633341"/>
                  <a:pt x="298911" y="634947"/>
                </a:cubicBezTo>
                <a:cubicBezTo>
                  <a:pt x="308433" y="637012"/>
                  <a:pt x="316291" y="640970"/>
                  <a:pt x="322486" y="646821"/>
                </a:cubicBezTo>
                <a:cubicBezTo>
                  <a:pt x="328681" y="652672"/>
                  <a:pt x="333499" y="660817"/>
                  <a:pt x="336941" y="671257"/>
                </a:cubicBezTo>
                <a:cubicBezTo>
                  <a:pt x="340383" y="681696"/>
                  <a:pt x="342104" y="696668"/>
                  <a:pt x="342104" y="716170"/>
                </a:cubicBezTo>
                <a:cubicBezTo>
                  <a:pt x="342104" y="735673"/>
                  <a:pt x="340383" y="751074"/>
                  <a:pt x="336941" y="762374"/>
                </a:cubicBezTo>
                <a:cubicBezTo>
                  <a:pt x="333499" y="773674"/>
                  <a:pt x="329054" y="781791"/>
                  <a:pt x="323605" y="786724"/>
                </a:cubicBezTo>
                <a:cubicBezTo>
                  <a:pt x="318155" y="791657"/>
                  <a:pt x="311301" y="795156"/>
                  <a:pt x="303041" y="797221"/>
                </a:cubicBezTo>
                <a:cubicBezTo>
                  <a:pt x="296731" y="798827"/>
                  <a:pt x="286464" y="799630"/>
                  <a:pt x="272238" y="799630"/>
                </a:cubicBezTo>
                <a:lnTo>
                  <a:pt x="234208" y="799630"/>
                </a:lnTo>
                <a:close/>
                <a:moveTo>
                  <a:pt x="1243514" y="594852"/>
                </a:moveTo>
                <a:lnTo>
                  <a:pt x="1194986" y="623074"/>
                </a:lnTo>
                <a:lnTo>
                  <a:pt x="1194986" y="659383"/>
                </a:lnTo>
                <a:lnTo>
                  <a:pt x="1172788" y="659383"/>
                </a:lnTo>
                <a:lnTo>
                  <a:pt x="1172788" y="697929"/>
                </a:lnTo>
                <a:lnTo>
                  <a:pt x="1194986" y="697929"/>
                </a:lnTo>
                <a:lnTo>
                  <a:pt x="1194986" y="777604"/>
                </a:lnTo>
                <a:cubicBezTo>
                  <a:pt x="1194986" y="794697"/>
                  <a:pt x="1195503" y="806055"/>
                  <a:pt x="1196535" y="811676"/>
                </a:cubicBezTo>
                <a:cubicBezTo>
                  <a:pt x="1197797" y="819592"/>
                  <a:pt x="1200063" y="825873"/>
                  <a:pt x="1203332" y="830519"/>
                </a:cubicBezTo>
                <a:cubicBezTo>
                  <a:pt x="1206602" y="835165"/>
                  <a:pt x="1211736" y="838951"/>
                  <a:pt x="1218734" y="841877"/>
                </a:cubicBezTo>
                <a:cubicBezTo>
                  <a:pt x="1225732" y="844802"/>
                  <a:pt x="1233590" y="846265"/>
                  <a:pt x="1242309" y="846265"/>
                </a:cubicBezTo>
                <a:cubicBezTo>
                  <a:pt x="1256535" y="846265"/>
                  <a:pt x="1269269" y="843855"/>
                  <a:pt x="1280511" y="839037"/>
                </a:cubicBezTo>
                <a:lnTo>
                  <a:pt x="1276381" y="801523"/>
                </a:lnTo>
                <a:cubicBezTo>
                  <a:pt x="1267892" y="804621"/>
                  <a:pt x="1261410" y="806169"/>
                  <a:pt x="1256936" y="806169"/>
                </a:cubicBezTo>
                <a:cubicBezTo>
                  <a:pt x="1253724" y="806169"/>
                  <a:pt x="1250999" y="805366"/>
                  <a:pt x="1248762" y="803760"/>
                </a:cubicBezTo>
                <a:cubicBezTo>
                  <a:pt x="1246525" y="802154"/>
                  <a:pt x="1245091" y="800118"/>
                  <a:pt x="1244460" y="797651"/>
                </a:cubicBezTo>
                <a:cubicBezTo>
                  <a:pt x="1243829" y="795185"/>
                  <a:pt x="1243514" y="786495"/>
                  <a:pt x="1243514" y="771581"/>
                </a:cubicBezTo>
                <a:lnTo>
                  <a:pt x="1243514" y="697929"/>
                </a:lnTo>
                <a:lnTo>
                  <a:pt x="1276554" y="697929"/>
                </a:lnTo>
                <a:lnTo>
                  <a:pt x="1276554" y="659383"/>
                </a:lnTo>
                <a:lnTo>
                  <a:pt x="1243514" y="659383"/>
                </a:lnTo>
                <a:close/>
                <a:moveTo>
                  <a:pt x="183271" y="589862"/>
                </a:moveTo>
                <a:lnTo>
                  <a:pt x="183271" y="842135"/>
                </a:lnTo>
                <a:lnTo>
                  <a:pt x="279121" y="842135"/>
                </a:lnTo>
                <a:cubicBezTo>
                  <a:pt x="297936" y="842135"/>
                  <a:pt x="312964" y="840356"/>
                  <a:pt x="324207" y="836800"/>
                </a:cubicBezTo>
                <a:cubicBezTo>
                  <a:pt x="339236" y="831982"/>
                  <a:pt x="351167" y="825271"/>
                  <a:pt x="360000" y="816666"/>
                </a:cubicBezTo>
                <a:cubicBezTo>
                  <a:pt x="371702" y="805309"/>
                  <a:pt x="380707" y="790453"/>
                  <a:pt x="387017" y="772097"/>
                </a:cubicBezTo>
                <a:cubicBezTo>
                  <a:pt x="392180" y="757069"/>
                  <a:pt x="394761" y="739172"/>
                  <a:pt x="394761" y="718407"/>
                </a:cubicBezTo>
                <a:cubicBezTo>
                  <a:pt x="394761" y="694775"/>
                  <a:pt x="392007" y="674899"/>
                  <a:pt x="386501" y="658781"/>
                </a:cubicBezTo>
                <a:cubicBezTo>
                  <a:pt x="380994" y="642662"/>
                  <a:pt x="372964" y="629039"/>
                  <a:pt x="362409" y="617911"/>
                </a:cubicBezTo>
                <a:cubicBezTo>
                  <a:pt x="351855" y="606783"/>
                  <a:pt x="339178" y="599039"/>
                  <a:pt x="324379" y="594680"/>
                </a:cubicBezTo>
                <a:cubicBezTo>
                  <a:pt x="313366" y="591468"/>
                  <a:pt x="297362" y="589862"/>
                  <a:pt x="276368" y="589862"/>
                </a:cubicBezTo>
                <a:close/>
                <a:moveTo>
                  <a:pt x="737858" y="0"/>
                </a:moveTo>
                <a:cubicBezTo>
                  <a:pt x="1145366" y="0"/>
                  <a:pt x="1475716" y="319040"/>
                  <a:pt x="1475716" y="712596"/>
                </a:cubicBezTo>
                <a:cubicBezTo>
                  <a:pt x="1475716" y="1106152"/>
                  <a:pt x="1145366" y="1425192"/>
                  <a:pt x="737858" y="1425192"/>
                </a:cubicBezTo>
                <a:cubicBezTo>
                  <a:pt x="330350" y="1425192"/>
                  <a:pt x="0" y="1106152"/>
                  <a:pt x="0" y="712596"/>
                </a:cubicBezTo>
                <a:cubicBezTo>
                  <a:pt x="0" y="319040"/>
                  <a:pt x="330350" y="0"/>
                  <a:pt x="737858" y="0"/>
                </a:cubicBezTo>
                <a:close/>
              </a:path>
            </a:pathLst>
          </a:custGeom>
          <a:ln w="190500" cap="rnd">
            <a:noFill/>
            <a:prstDash val="solid"/>
          </a:ln>
          <a:effectLst>
            <a:outerShdw sx="1000" sy="1000" algn="bl" rotWithShape="0">
              <a:srgbClr val="000000"/>
            </a:outerShdw>
          </a:effectLst>
        </p:spPr>
      </p:pic>
      <p:grpSp>
        <p:nvGrpSpPr>
          <p:cNvPr id="12" name="Group 11">
            <a:extLst>
              <a:ext uri="{FF2B5EF4-FFF2-40B4-BE49-F238E27FC236}">
                <a16:creationId xmlns:a16="http://schemas.microsoft.com/office/drawing/2014/main" id="{611CBE3B-1253-AE1E-9300-01F12AC9822E}"/>
              </a:ext>
            </a:extLst>
          </p:cNvPr>
          <p:cNvGrpSpPr/>
          <p:nvPr/>
        </p:nvGrpSpPr>
        <p:grpSpPr>
          <a:xfrm>
            <a:off x="1006686" y="4597567"/>
            <a:ext cx="1077588" cy="1022154"/>
            <a:chOff x="169335" y="5554541"/>
            <a:chExt cx="1293106" cy="1226585"/>
          </a:xfrm>
        </p:grpSpPr>
        <p:sp>
          <p:nvSpPr>
            <p:cNvPr id="13" name="Oval 12">
              <a:extLst>
                <a:ext uri="{FF2B5EF4-FFF2-40B4-BE49-F238E27FC236}">
                  <a16:creationId xmlns:a16="http://schemas.microsoft.com/office/drawing/2014/main" id="{FFCFC7CE-B084-BA38-884F-0B903E527784}"/>
                </a:ext>
              </a:extLst>
            </p:cNvPr>
            <p:cNvSpPr/>
            <p:nvPr/>
          </p:nvSpPr>
          <p:spPr>
            <a:xfrm>
              <a:off x="215217" y="5646775"/>
              <a:ext cx="1218327" cy="1049580"/>
            </a:xfrm>
            <a:prstGeom prst="ellipse">
              <a:avLst/>
            </a:prstGeom>
            <a:solidFill>
              <a:schemeClr val="bg1"/>
            </a:solidFill>
            <a:ln w="539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sz="1500">
                <a:solidFill>
                  <a:prstClr val="white"/>
                </a:solidFill>
                <a:latin typeface="Calibri" panose="020F0502020204030204"/>
              </a:endParaRPr>
            </a:p>
          </p:txBody>
        </p:sp>
        <p:pic>
          <p:nvPicPr>
            <p:cNvPr id="15" name="Picture 14">
              <a:extLst>
                <a:ext uri="{FF2B5EF4-FFF2-40B4-BE49-F238E27FC236}">
                  <a16:creationId xmlns:a16="http://schemas.microsoft.com/office/drawing/2014/main" id="{BABFC416-6BB4-60FC-5153-5DA7D7C42EF7}"/>
                </a:ext>
              </a:extLst>
            </p:cNvPr>
            <p:cNvPicPr>
              <a:picLocks noChangeAspect="1" noChangeArrowheads="1"/>
            </p:cNvPicPr>
            <p:nvPr/>
          </p:nvPicPr>
          <p:blipFill>
            <a:blip r:embed="rId23" cstate="email">
              <a:duotone>
                <a:prstClr val="black"/>
                <a:schemeClr val="accent6">
                  <a:lumMod val="75000"/>
                  <a:tint val="45000"/>
                  <a:satMod val="400000"/>
                </a:schemeClr>
              </a:duotone>
              <a:extLst>
                <a:ext uri="{BEBA8EAE-BF5A-486C-A8C5-ECC9F3942E4B}">
                  <a14:imgProps xmlns:a14="http://schemas.microsoft.com/office/drawing/2010/main">
                    <a14:imgLayer r:embed="rId24">
                      <a14:imgEffect>
                        <a14:brightnessContrast bright="-20000" contrast="20000"/>
                      </a14:imgEffect>
                    </a14:imgLayer>
                  </a14:imgProps>
                </a:ext>
                <a:ext uri="{28A0092B-C50C-407E-A947-70E740481C1C}">
                  <a14:useLocalDpi xmlns:a14="http://schemas.microsoft.com/office/drawing/2010/main"/>
                </a:ext>
              </a:extLst>
            </a:blip>
            <a:srcRect/>
            <a:stretch/>
          </p:blipFill>
          <p:spPr bwMode="auto">
            <a:xfrm>
              <a:off x="169335" y="5554541"/>
              <a:ext cx="1293106" cy="1226585"/>
            </a:xfrm>
            <a:custGeom>
              <a:avLst/>
              <a:gdLst/>
              <a:ahLst/>
              <a:cxnLst/>
              <a:rect l="l" t="t" r="r" b="b"/>
              <a:pathLst>
                <a:path w="1587684" h="1470190">
                  <a:moveTo>
                    <a:pt x="1186786" y="717625"/>
                  </a:moveTo>
                  <a:cubicBezTo>
                    <a:pt x="1198252" y="717625"/>
                    <a:pt x="1207985" y="721858"/>
                    <a:pt x="1215984" y="730325"/>
                  </a:cubicBezTo>
                  <a:cubicBezTo>
                    <a:pt x="1223984" y="738791"/>
                    <a:pt x="1228183" y="751157"/>
                    <a:pt x="1228583" y="767422"/>
                  </a:cubicBezTo>
                  <a:lnTo>
                    <a:pt x="1144588" y="767422"/>
                  </a:lnTo>
                  <a:cubicBezTo>
                    <a:pt x="1144455" y="752090"/>
                    <a:pt x="1148388" y="739957"/>
                    <a:pt x="1156388" y="731025"/>
                  </a:cubicBezTo>
                  <a:cubicBezTo>
                    <a:pt x="1164387" y="722092"/>
                    <a:pt x="1174520" y="717625"/>
                    <a:pt x="1186786" y="717625"/>
                  </a:cubicBezTo>
                  <a:close/>
                  <a:moveTo>
                    <a:pt x="1307192" y="679428"/>
                  </a:moveTo>
                  <a:lnTo>
                    <a:pt x="1380588" y="782421"/>
                  </a:lnTo>
                  <a:lnTo>
                    <a:pt x="1303993" y="891815"/>
                  </a:lnTo>
                  <a:lnTo>
                    <a:pt x="1369789" y="891815"/>
                  </a:lnTo>
                  <a:lnTo>
                    <a:pt x="1413386" y="826019"/>
                  </a:lnTo>
                  <a:lnTo>
                    <a:pt x="1456583" y="891815"/>
                  </a:lnTo>
                  <a:lnTo>
                    <a:pt x="1525579" y="891815"/>
                  </a:lnTo>
                  <a:lnTo>
                    <a:pt x="1446984" y="780022"/>
                  </a:lnTo>
                  <a:lnTo>
                    <a:pt x="1518980" y="679428"/>
                  </a:lnTo>
                  <a:lnTo>
                    <a:pt x="1452984" y="679428"/>
                  </a:lnTo>
                  <a:lnTo>
                    <a:pt x="1413386" y="737824"/>
                  </a:lnTo>
                  <a:lnTo>
                    <a:pt x="1375788" y="679428"/>
                  </a:lnTo>
                  <a:close/>
                  <a:moveTo>
                    <a:pt x="396341" y="679428"/>
                  </a:moveTo>
                  <a:lnTo>
                    <a:pt x="396341" y="813820"/>
                  </a:lnTo>
                  <a:cubicBezTo>
                    <a:pt x="396341" y="833818"/>
                    <a:pt x="398874" y="849484"/>
                    <a:pt x="403940" y="860817"/>
                  </a:cubicBezTo>
                  <a:cubicBezTo>
                    <a:pt x="409007" y="872149"/>
                    <a:pt x="417206" y="880949"/>
                    <a:pt x="428539" y="887215"/>
                  </a:cubicBezTo>
                  <a:cubicBezTo>
                    <a:pt x="439872" y="893481"/>
                    <a:pt x="452671" y="896614"/>
                    <a:pt x="466937" y="896614"/>
                  </a:cubicBezTo>
                  <a:cubicBezTo>
                    <a:pt x="480936" y="896614"/>
                    <a:pt x="494235" y="893348"/>
                    <a:pt x="506834" y="886815"/>
                  </a:cubicBezTo>
                  <a:cubicBezTo>
                    <a:pt x="519433" y="880282"/>
                    <a:pt x="529599" y="871349"/>
                    <a:pt x="537332" y="860017"/>
                  </a:cubicBezTo>
                  <a:lnTo>
                    <a:pt x="537332" y="891815"/>
                  </a:lnTo>
                  <a:lnTo>
                    <a:pt x="589529" y="891815"/>
                  </a:lnTo>
                  <a:lnTo>
                    <a:pt x="589529" y="679428"/>
                  </a:lnTo>
                  <a:lnTo>
                    <a:pt x="533333" y="679428"/>
                  </a:lnTo>
                  <a:lnTo>
                    <a:pt x="533333" y="769022"/>
                  </a:lnTo>
                  <a:cubicBezTo>
                    <a:pt x="533333" y="799420"/>
                    <a:pt x="531933" y="818519"/>
                    <a:pt x="529133" y="826319"/>
                  </a:cubicBezTo>
                  <a:cubicBezTo>
                    <a:pt x="526333" y="834118"/>
                    <a:pt x="521133" y="840651"/>
                    <a:pt x="513534" y="845918"/>
                  </a:cubicBezTo>
                  <a:cubicBezTo>
                    <a:pt x="505934" y="851184"/>
                    <a:pt x="497335" y="853817"/>
                    <a:pt x="487735" y="853817"/>
                  </a:cubicBezTo>
                  <a:cubicBezTo>
                    <a:pt x="479336" y="853817"/>
                    <a:pt x="472403" y="851851"/>
                    <a:pt x="466937" y="847917"/>
                  </a:cubicBezTo>
                  <a:cubicBezTo>
                    <a:pt x="461470" y="843984"/>
                    <a:pt x="457704" y="838651"/>
                    <a:pt x="455637" y="831918"/>
                  </a:cubicBezTo>
                  <a:cubicBezTo>
                    <a:pt x="453571" y="825185"/>
                    <a:pt x="452537" y="806887"/>
                    <a:pt x="452537" y="777022"/>
                  </a:cubicBezTo>
                  <a:lnTo>
                    <a:pt x="452537" y="679428"/>
                  </a:lnTo>
                  <a:close/>
                  <a:moveTo>
                    <a:pt x="1183386" y="674628"/>
                  </a:moveTo>
                  <a:cubicBezTo>
                    <a:pt x="1155254" y="674628"/>
                    <a:pt x="1131989" y="684594"/>
                    <a:pt x="1113590" y="704526"/>
                  </a:cubicBezTo>
                  <a:cubicBezTo>
                    <a:pt x="1095191" y="724458"/>
                    <a:pt x="1085992" y="752023"/>
                    <a:pt x="1085992" y="787221"/>
                  </a:cubicBezTo>
                  <a:cubicBezTo>
                    <a:pt x="1085992" y="816686"/>
                    <a:pt x="1092992" y="841084"/>
                    <a:pt x="1106991" y="860417"/>
                  </a:cubicBezTo>
                  <a:cubicBezTo>
                    <a:pt x="1124723" y="884549"/>
                    <a:pt x="1152055" y="896614"/>
                    <a:pt x="1188986" y="896614"/>
                  </a:cubicBezTo>
                  <a:cubicBezTo>
                    <a:pt x="1212318" y="896614"/>
                    <a:pt x="1231750" y="891248"/>
                    <a:pt x="1247282" y="880515"/>
                  </a:cubicBezTo>
                  <a:cubicBezTo>
                    <a:pt x="1262814" y="869783"/>
                    <a:pt x="1274180" y="854150"/>
                    <a:pt x="1281380" y="833618"/>
                  </a:cubicBezTo>
                  <a:lnTo>
                    <a:pt x="1225383" y="824219"/>
                  </a:lnTo>
                  <a:cubicBezTo>
                    <a:pt x="1222317" y="834885"/>
                    <a:pt x="1217784" y="842618"/>
                    <a:pt x="1211784" y="847417"/>
                  </a:cubicBezTo>
                  <a:cubicBezTo>
                    <a:pt x="1205785" y="852217"/>
                    <a:pt x="1198385" y="854617"/>
                    <a:pt x="1189586" y="854617"/>
                  </a:cubicBezTo>
                  <a:cubicBezTo>
                    <a:pt x="1176653" y="854617"/>
                    <a:pt x="1165854" y="849984"/>
                    <a:pt x="1157188" y="840718"/>
                  </a:cubicBezTo>
                  <a:cubicBezTo>
                    <a:pt x="1148521" y="831452"/>
                    <a:pt x="1143988" y="818486"/>
                    <a:pt x="1143588" y="801820"/>
                  </a:cubicBezTo>
                  <a:lnTo>
                    <a:pt x="1284380" y="801820"/>
                  </a:lnTo>
                  <a:cubicBezTo>
                    <a:pt x="1285180" y="758756"/>
                    <a:pt x="1276447" y="726792"/>
                    <a:pt x="1258181" y="705926"/>
                  </a:cubicBezTo>
                  <a:cubicBezTo>
                    <a:pt x="1239916" y="685061"/>
                    <a:pt x="1214984" y="674628"/>
                    <a:pt x="1183386" y="674628"/>
                  </a:cubicBezTo>
                  <a:close/>
                  <a:moveTo>
                    <a:pt x="951186" y="674628"/>
                  </a:moveTo>
                  <a:cubicBezTo>
                    <a:pt x="920655" y="674628"/>
                    <a:pt x="898123" y="680894"/>
                    <a:pt x="883590" y="693427"/>
                  </a:cubicBezTo>
                  <a:cubicBezTo>
                    <a:pt x="869058" y="705959"/>
                    <a:pt x="861792" y="721425"/>
                    <a:pt x="861792" y="739824"/>
                  </a:cubicBezTo>
                  <a:cubicBezTo>
                    <a:pt x="861792" y="760223"/>
                    <a:pt x="870191" y="776155"/>
                    <a:pt x="886990" y="787621"/>
                  </a:cubicBezTo>
                  <a:cubicBezTo>
                    <a:pt x="899123" y="795887"/>
                    <a:pt x="927854" y="805020"/>
                    <a:pt x="973185" y="815019"/>
                  </a:cubicBezTo>
                  <a:cubicBezTo>
                    <a:pt x="982918" y="817286"/>
                    <a:pt x="989184" y="819752"/>
                    <a:pt x="991984" y="822419"/>
                  </a:cubicBezTo>
                  <a:cubicBezTo>
                    <a:pt x="994650" y="825219"/>
                    <a:pt x="995983" y="828752"/>
                    <a:pt x="995983" y="833018"/>
                  </a:cubicBezTo>
                  <a:cubicBezTo>
                    <a:pt x="995983" y="839285"/>
                    <a:pt x="993517" y="844284"/>
                    <a:pt x="988584" y="848017"/>
                  </a:cubicBezTo>
                  <a:cubicBezTo>
                    <a:pt x="981251" y="853350"/>
                    <a:pt x="970318" y="856017"/>
                    <a:pt x="955786" y="856017"/>
                  </a:cubicBezTo>
                  <a:cubicBezTo>
                    <a:pt x="942587" y="856017"/>
                    <a:pt x="932321" y="853184"/>
                    <a:pt x="924988" y="847517"/>
                  </a:cubicBezTo>
                  <a:cubicBezTo>
                    <a:pt x="917655" y="841851"/>
                    <a:pt x="912788" y="833552"/>
                    <a:pt x="910389" y="822619"/>
                  </a:cubicBezTo>
                  <a:lnTo>
                    <a:pt x="853992" y="831218"/>
                  </a:lnTo>
                  <a:cubicBezTo>
                    <a:pt x="859192" y="851351"/>
                    <a:pt x="870224" y="867283"/>
                    <a:pt x="887090" y="879016"/>
                  </a:cubicBezTo>
                  <a:cubicBezTo>
                    <a:pt x="903956" y="890748"/>
                    <a:pt x="926854" y="896614"/>
                    <a:pt x="955786" y="896614"/>
                  </a:cubicBezTo>
                  <a:cubicBezTo>
                    <a:pt x="987651" y="896614"/>
                    <a:pt x="1011716" y="889615"/>
                    <a:pt x="1027981" y="875616"/>
                  </a:cubicBezTo>
                  <a:cubicBezTo>
                    <a:pt x="1044247" y="861617"/>
                    <a:pt x="1052380" y="844884"/>
                    <a:pt x="1052380" y="825419"/>
                  </a:cubicBezTo>
                  <a:cubicBezTo>
                    <a:pt x="1052380" y="807553"/>
                    <a:pt x="1046514" y="793621"/>
                    <a:pt x="1034781" y="783621"/>
                  </a:cubicBezTo>
                  <a:cubicBezTo>
                    <a:pt x="1022915" y="773755"/>
                    <a:pt x="1002016" y="765422"/>
                    <a:pt x="972085" y="758623"/>
                  </a:cubicBezTo>
                  <a:cubicBezTo>
                    <a:pt x="942153" y="751823"/>
                    <a:pt x="924654" y="746557"/>
                    <a:pt x="919588" y="742824"/>
                  </a:cubicBezTo>
                  <a:cubicBezTo>
                    <a:pt x="915855" y="740024"/>
                    <a:pt x="913988" y="736624"/>
                    <a:pt x="913988" y="732624"/>
                  </a:cubicBezTo>
                  <a:cubicBezTo>
                    <a:pt x="913988" y="727958"/>
                    <a:pt x="916122" y="724158"/>
                    <a:pt x="920388" y="721225"/>
                  </a:cubicBezTo>
                  <a:cubicBezTo>
                    <a:pt x="926788" y="717092"/>
                    <a:pt x="937387" y="715026"/>
                    <a:pt x="952186" y="715026"/>
                  </a:cubicBezTo>
                  <a:cubicBezTo>
                    <a:pt x="963919" y="715026"/>
                    <a:pt x="972951" y="717225"/>
                    <a:pt x="979284" y="721625"/>
                  </a:cubicBezTo>
                  <a:cubicBezTo>
                    <a:pt x="985617" y="726025"/>
                    <a:pt x="989917" y="732358"/>
                    <a:pt x="992184" y="740624"/>
                  </a:cubicBezTo>
                  <a:lnTo>
                    <a:pt x="1045180" y="730825"/>
                  </a:lnTo>
                  <a:cubicBezTo>
                    <a:pt x="1039847" y="712292"/>
                    <a:pt x="1030115" y="698293"/>
                    <a:pt x="1015982" y="688827"/>
                  </a:cubicBezTo>
                  <a:cubicBezTo>
                    <a:pt x="1001850" y="679361"/>
                    <a:pt x="980251" y="674628"/>
                    <a:pt x="951186" y="674628"/>
                  </a:cubicBezTo>
                  <a:close/>
                  <a:moveTo>
                    <a:pt x="722586" y="674628"/>
                  </a:moveTo>
                  <a:cubicBezTo>
                    <a:pt x="692055" y="674628"/>
                    <a:pt x="669523" y="680894"/>
                    <a:pt x="654990" y="693427"/>
                  </a:cubicBezTo>
                  <a:cubicBezTo>
                    <a:pt x="640458" y="705959"/>
                    <a:pt x="633192" y="721425"/>
                    <a:pt x="633192" y="739824"/>
                  </a:cubicBezTo>
                  <a:cubicBezTo>
                    <a:pt x="633192" y="760223"/>
                    <a:pt x="641591" y="776155"/>
                    <a:pt x="658390" y="787621"/>
                  </a:cubicBezTo>
                  <a:cubicBezTo>
                    <a:pt x="670523" y="795887"/>
                    <a:pt x="699254" y="805020"/>
                    <a:pt x="744585" y="815019"/>
                  </a:cubicBezTo>
                  <a:cubicBezTo>
                    <a:pt x="754318" y="817286"/>
                    <a:pt x="760584" y="819752"/>
                    <a:pt x="763384" y="822419"/>
                  </a:cubicBezTo>
                  <a:cubicBezTo>
                    <a:pt x="766050" y="825219"/>
                    <a:pt x="767383" y="828752"/>
                    <a:pt x="767383" y="833018"/>
                  </a:cubicBezTo>
                  <a:cubicBezTo>
                    <a:pt x="767383" y="839285"/>
                    <a:pt x="764917" y="844284"/>
                    <a:pt x="759984" y="848017"/>
                  </a:cubicBezTo>
                  <a:cubicBezTo>
                    <a:pt x="752651" y="853350"/>
                    <a:pt x="741718" y="856017"/>
                    <a:pt x="727186" y="856017"/>
                  </a:cubicBezTo>
                  <a:cubicBezTo>
                    <a:pt x="713987" y="856017"/>
                    <a:pt x="703721" y="853184"/>
                    <a:pt x="696388" y="847517"/>
                  </a:cubicBezTo>
                  <a:cubicBezTo>
                    <a:pt x="689055" y="841851"/>
                    <a:pt x="684188" y="833552"/>
                    <a:pt x="681789" y="822619"/>
                  </a:cubicBezTo>
                  <a:lnTo>
                    <a:pt x="625392" y="831218"/>
                  </a:lnTo>
                  <a:cubicBezTo>
                    <a:pt x="630592" y="851351"/>
                    <a:pt x="641624" y="867283"/>
                    <a:pt x="658490" y="879016"/>
                  </a:cubicBezTo>
                  <a:cubicBezTo>
                    <a:pt x="675356" y="890748"/>
                    <a:pt x="698254" y="896614"/>
                    <a:pt x="727186" y="896614"/>
                  </a:cubicBezTo>
                  <a:cubicBezTo>
                    <a:pt x="759051" y="896614"/>
                    <a:pt x="783116" y="889615"/>
                    <a:pt x="799381" y="875616"/>
                  </a:cubicBezTo>
                  <a:cubicBezTo>
                    <a:pt x="815647" y="861617"/>
                    <a:pt x="823780" y="844884"/>
                    <a:pt x="823780" y="825419"/>
                  </a:cubicBezTo>
                  <a:cubicBezTo>
                    <a:pt x="823780" y="807553"/>
                    <a:pt x="817914" y="793621"/>
                    <a:pt x="806181" y="783621"/>
                  </a:cubicBezTo>
                  <a:cubicBezTo>
                    <a:pt x="794315" y="773755"/>
                    <a:pt x="773416" y="765422"/>
                    <a:pt x="743485" y="758623"/>
                  </a:cubicBezTo>
                  <a:cubicBezTo>
                    <a:pt x="713553" y="751823"/>
                    <a:pt x="696054" y="746557"/>
                    <a:pt x="690988" y="742824"/>
                  </a:cubicBezTo>
                  <a:cubicBezTo>
                    <a:pt x="687255" y="740024"/>
                    <a:pt x="685388" y="736624"/>
                    <a:pt x="685388" y="732624"/>
                  </a:cubicBezTo>
                  <a:cubicBezTo>
                    <a:pt x="685388" y="727958"/>
                    <a:pt x="687522" y="724158"/>
                    <a:pt x="691788" y="721225"/>
                  </a:cubicBezTo>
                  <a:cubicBezTo>
                    <a:pt x="698188" y="717092"/>
                    <a:pt x="708787" y="715026"/>
                    <a:pt x="723586" y="715026"/>
                  </a:cubicBezTo>
                  <a:cubicBezTo>
                    <a:pt x="735319" y="715026"/>
                    <a:pt x="744351" y="717225"/>
                    <a:pt x="750684" y="721625"/>
                  </a:cubicBezTo>
                  <a:cubicBezTo>
                    <a:pt x="757017" y="726025"/>
                    <a:pt x="761317" y="732358"/>
                    <a:pt x="763584" y="740624"/>
                  </a:cubicBezTo>
                  <a:lnTo>
                    <a:pt x="816580" y="730825"/>
                  </a:lnTo>
                  <a:cubicBezTo>
                    <a:pt x="811247" y="712292"/>
                    <a:pt x="801515" y="698293"/>
                    <a:pt x="787382" y="688827"/>
                  </a:cubicBezTo>
                  <a:cubicBezTo>
                    <a:pt x="773250" y="679361"/>
                    <a:pt x="751651" y="674628"/>
                    <a:pt x="722586" y="674628"/>
                  </a:cubicBezTo>
                  <a:close/>
                  <a:moveTo>
                    <a:pt x="224310" y="593633"/>
                  </a:moveTo>
                  <a:cubicBezTo>
                    <a:pt x="201778" y="593633"/>
                    <a:pt x="182545" y="597033"/>
                    <a:pt x="166613" y="603832"/>
                  </a:cubicBezTo>
                  <a:cubicBezTo>
                    <a:pt x="150681" y="610632"/>
                    <a:pt x="138481" y="620531"/>
                    <a:pt x="130015" y="633531"/>
                  </a:cubicBezTo>
                  <a:cubicBezTo>
                    <a:pt x="121549" y="646530"/>
                    <a:pt x="117316" y="660496"/>
                    <a:pt x="117316" y="675428"/>
                  </a:cubicBezTo>
                  <a:cubicBezTo>
                    <a:pt x="117316" y="698627"/>
                    <a:pt x="126316" y="718292"/>
                    <a:pt x="144314" y="734424"/>
                  </a:cubicBezTo>
                  <a:cubicBezTo>
                    <a:pt x="157114" y="745890"/>
                    <a:pt x="179379" y="755556"/>
                    <a:pt x="211110" y="763423"/>
                  </a:cubicBezTo>
                  <a:cubicBezTo>
                    <a:pt x="235776" y="769556"/>
                    <a:pt x="251575" y="773822"/>
                    <a:pt x="258507" y="776222"/>
                  </a:cubicBezTo>
                  <a:cubicBezTo>
                    <a:pt x="268640" y="779822"/>
                    <a:pt x="275740" y="784055"/>
                    <a:pt x="279806" y="788921"/>
                  </a:cubicBezTo>
                  <a:cubicBezTo>
                    <a:pt x="283873" y="793787"/>
                    <a:pt x="285906" y="799687"/>
                    <a:pt x="285906" y="806620"/>
                  </a:cubicBezTo>
                  <a:cubicBezTo>
                    <a:pt x="285906" y="817419"/>
                    <a:pt x="281073" y="826852"/>
                    <a:pt x="271407" y="834918"/>
                  </a:cubicBezTo>
                  <a:cubicBezTo>
                    <a:pt x="261741" y="842984"/>
                    <a:pt x="247375" y="847017"/>
                    <a:pt x="228309" y="847017"/>
                  </a:cubicBezTo>
                  <a:cubicBezTo>
                    <a:pt x="210310" y="847017"/>
                    <a:pt x="196011" y="842484"/>
                    <a:pt x="185412" y="833418"/>
                  </a:cubicBezTo>
                  <a:cubicBezTo>
                    <a:pt x="174813" y="824352"/>
                    <a:pt x="167780" y="810153"/>
                    <a:pt x="164313" y="790821"/>
                  </a:cubicBezTo>
                  <a:lnTo>
                    <a:pt x="106717" y="796421"/>
                  </a:lnTo>
                  <a:cubicBezTo>
                    <a:pt x="110583" y="829219"/>
                    <a:pt x="122449" y="854184"/>
                    <a:pt x="142315" y="871316"/>
                  </a:cubicBezTo>
                  <a:cubicBezTo>
                    <a:pt x="162180" y="888448"/>
                    <a:pt x="190645" y="897014"/>
                    <a:pt x="227709" y="897014"/>
                  </a:cubicBezTo>
                  <a:cubicBezTo>
                    <a:pt x="253174" y="897014"/>
                    <a:pt x="274440" y="893448"/>
                    <a:pt x="291505" y="886315"/>
                  </a:cubicBezTo>
                  <a:cubicBezTo>
                    <a:pt x="308571" y="879182"/>
                    <a:pt x="321770" y="868283"/>
                    <a:pt x="331103" y="853617"/>
                  </a:cubicBezTo>
                  <a:cubicBezTo>
                    <a:pt x="340436" y="838951"/>
                    <a:pt x="345102" y="823219"/>
                    <a:pt x="345102" y="806420"/>
                  </a:cubicBezTo>
                  <a:cubicBezTo>
                    <a:pt x="345102" y="787888"/>
                    <a:pt x="341202" y="772322"/>
                    <a:pt x="333403" y="759723"/>
                  </a:cubicBezTo>
                  <a:cubicBezTo>
                    <a:pt x="325603" y="747124"/>
                    <a:pt x="314804" y="737191"/>
                    <a:pt x="301005" y="729925"/>
                  </a:cubicBezTo>
                  <a:cubicBezTo>
                    <a:pt x="287206" y="722658"/>
                    <a:pt x="265907" y="715626"/>
                    <a:pt x="237109" y="708826"/>
                  </a:cubicBezTo>
                  <a:cubicBezTo>
                    <a:pt x="208311" y="702026"/>
                    <a:pt x="190178" y="695493"/>
                    <a:pt x="182712" y="689227"/>
                  </a:cubicBezTo>
                  <a:cubicBezTo>
                    <a:pt x="176846" y="684294"/>
                    <a:pt x="173913" y="678361"/>
                    <a:pt x="173913" y="671428"/>
                  </a:cubicBezTo>
                  <a:cubicBezTo>
                    <a:pt x="173913" y="663829"/>
                    <a:pt x="177046" y="657762"/>
                    <a:pt x="183312" y="653229"/>
                  </a:cubicBezTo>
                  <a:cubicBezTo>
                    <a:pt x="193045" y="646163"/>
                    <a:pt x="206511" y="642630"/>
                    <a:pt x="223710" y="642630"/>
                  </a:cubicBezTo>
                  <a:cubicBezTo>
                    <a:pt x="240375" y="642630"/>
                    <a:pt x="252874" y="645930"/>
                    <a:pt x="261207" y="652529"/>
                  </a:cubicBezTo>
                  <a:cubicBezTo>
                    <a:pt x="269540" y="659129"/>
                    <a:pt x="274973" y="669962"/>
                    <a:pt x="277506" y="685027"/>
                  </a:cubicBezTo>
                  <a:lnTo>
                    <a:pt x="336703" y="682428"/>
                  </a:lnTo>
                  <a:cubicBezTo>
                    <a:pt x="335769" y="655496"/>
                    <a:pt x="326003" y="633964"/>
                    <a:pt x="307405" y="617831"/>
                  </a:cubicBezTo>
                  <a:cubicBezTo>
                    <a:pt x="288806" y="601699"/>
                    <a:pt x="261107" y="593633"/>
                    <a:pt x="224310" y="593633"/>
                  </a:cubicBezTo>
                  <a:close/>
                  <a:moveTo>
                    <a:pt x="793842" y="0"/>
                  </a:moveTo>
                  <a:cubicBezTo>
                    <a:pt x="1232269" y="0"/>
                    <a:pt x="1587684" y="329113"/>
                    <a:pt x="1587684" y="735095"/>
                  </a:cubicBezTo>
                  <a:cubicBezTo>
                    <a:pt x="1587684" y="1141077"/>
                    <a:pt x="1232269" y="1470190"/>
                    <a:pt x="793842" y="1470190"/>
                  </a:cubicBezTo>
                  <a:cubicBezTo>
                    <a:pt x="355415" y="1470190"/>
                    <a:pt x="0" y="1141077"/>
                    <a:pt x="0" y="735095"/>
                  </a:cubicBezTo>
                  <a:cubicBezTo>
                    <a:pt x="0" y="329113"/>
                    <a:pt x="355415" y="0"/>
                    <a:pt x="793842" y="0"/>
                  </a:cubicBezTo>
                  <a:close/>
                </a:path>
              </a:pathLst>
            </a:custGeom>
            <a:ln w="53975" cap="rnd">
              <a:solidFill>
                <a:schemeClr val="bg1"/>
              </a:solidFill>
              <a:prstDash val="solid"/>
            </a:ln>
            <a:effectLst>
              <a:outerShdw sx="1000" sy="1000" algn="bl" rotWithShape="0">
                <a:srgbClr val="000000"/>
              </a:outerShdw>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431767445"/>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4B188B-CE88-9448-7BD7-FEA4227B50C0}"/>
            </a:ext>
          </a:extLst>
        </p:cNvPr>
        <p:cNvGrpSpPr/>
        <p:nvPr/>
      </p:nvGrpSpPr>
      <p:grpSpPr>
        <a:xfrm>
          <a:off x="0" y="0"/>
          <a:ext cx="0" cy="0"/>
          <a:chOff x="0" y="0"/>
          <a:chExt cx="0" cy="0"/>
        </a:xfrm>
      </p:grpSpPr>
      <p:sp>
        <p:nvSpPr>
          <p:cNvPr id="32" name="Oval 31">
            <a:extLst>
              <a:ext uri="{FF2B5EF4-FFF2-40B4-BE49-F238E27FC236}">
                <a16:creationId xmlns:a16="http://schemas.microsoft.com/office/drawing/2014/main" id="{AFA178A5-E51D-BAEE-38E7-39D983794365}"/>
              </a:ext>
            </a:extLst>
          </p:cNvPr>
          <p:cNvSpPr/>
          <p:nvPr/>
        </p:nvSpPr>
        <p:spPr>
          <a:xfrm>
            <a:off x="-12392702" y="4460052"/>
            <a:ext cx="3556512" cy="309083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DDFE8475-8D37-752B-364C-3B74AFB27BF0}"/>
              </a:ext>
            </a:extLst>
          </p:cNvPr>
          <p:cNvSpPr/>
          <p:nvPr/>
        </p:nvSpPr>
        <p:spPr>
          <a:xfrm>
            <a:off x="-11856721" y="5347855"/>
            <a:ext cx="12198805" cy="15101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 name="Group 5">
            <a:extLst>
              <a:ext uri="{FF2B5EF4-FFF2-40B4-BE49-F238E27FC236}">
                <a16:creationId xmlns:a16="http://schemas.microsoft.com/office/drawing/2014/main" id="{C5D4D694-2F34-F6CE-3CA5-87F39B58FD5D}"/>
              </a:ext>
            </a:extLst>
          </p:cNvPr>
          <p:cNvGrpSpPr/>
          <p:nvPr/>
        </p:nvGrpSpPr>
        <p:grpSpPr>
          <a:xfrm>
            <a:off x="-6404427" y="5691318"/>
            <a:ext cx="1060374" cy="1024070"/>
            <a:chOff x="169335" y="2882840"/>
            <a:chExt cx="1272449" cy="1228884"/>
          </a:xfrm>
        </p:grpSpPr>
        <p:sp>
          <p:nvSpPr>
            <p:cNvPr id="7" name="Oval 6">
              <a:extLst>
                <a:ext uri="{FF2B5EF4-FFF2-40B4-BE49-F238E27FC236}">
                  <a16:creationId xmlns:a16="http://schemas.microsoft.com/office/drawing/2014/main" id="{11BC68EA-D690-3F34-639E-6873E921ECC9}"/>
                </a:ext>
              </a:extLst>
            </p:cNvPr>
            <p:cNvSpPr/>
            <p:nvPr/>
          </p:nvSpPr>
          <p:spPr>
            <a:xfrm>
              <a:off x="234673" y="2983064"/>
              <a:ext cx="1155267" cy="1049580"/>
            </a:xfrm>
            <a:prstGeom prst="ellipse">
              <a:avLst/>
            </a:prstGeom>
            <a:solidFill>
              <a:schemeClr val="bg1"/>
            </a:solidFill>
            <a:ln w="539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sz="1500">
                <a:solidFill>
                  <a:prstClr val="white"/>
                </a:solidFill>
                <a:latin typeface="Calibri" panose="020F0502020204030204"/>
              </a:endParaRPr>
            </a:p>
          </p:txBody>
        </p:sp>
        <p:pic>
          <p:nvPicPr>
            <p:cNvPr id="8" name="Picture 7">
              <a:extLst>
                <a:ext uri="{FF2B5EF4-FFF2-40B4-BE49-F238E27FC236}">
                  <a16:creationId xmlns:a16="http://schemas.microsoft.com/office/drawing/2014/main" id="{95E26821-02A6-10BB-A457-508D8C485D83}"/>
                </a:ext>
              </a:extLst>
            </p:cNvPr>
            <p:cNvPicPr>
              <a:picLocks noChangeAspect="1"/>
            </p:cNvPicPr>
            <p:nvPr/>
          </p:nvPicPr>
          <p:blipFill>
            <a:blip r:embed="rId3" cstate="email">
              <a:alphaModFix amt="85000"/>
              <a:duotone>
                <a:prstClr val="black"/>
                <a:srgbClr val="0070C0">
                  <a:tint val="45000"/>
                  <a:satMod val="400000"/>
                </a:srgbClr>
              </a:duotone>
              <a:extLst>
                <a:ext uri="{28A0092B-C50C-407E-A947-70E740481C1C}">
                  <a14:useLocalDpi xmlns:a14="http://schemas.microsoft.com/office/drawing/2010/main"/>
                </a:ext>
              </a:extLst>
            </a:blip>
            <a:srcRect/>
            <a:stretch/>
          </p:blipFill>
          <p:spPr>
            <a:xfrm>
              <a:off x="169335" y="2882840"/>
              <a:ext cx="1272449" cy="1228884"/>
            </a:xfrm>
            <a:custGeom>
              <a:avLst/>
              <a:gdLst/>
              <a:ahLst/>
              <a:cxnLst/>
              <a:rect l="l" t="t" r="r" b="b"/>
              <a:pathLst>
                <a:path w="1475716" h="1425192">
                  <a:moveTo>
                    <a:pt x="523390" y="694660"/>
                  </a:moveTo>
                  <a:cubicBezTo>
                    <a:pt x="536010" y="694660"/>
                    <a:pt x="546593" y="699478"/>
                    <a:pt x="555139" y="709115"/>
                  </a:cubicBezTo>
                  <a:cubicBezTo>
                    <a:pt x="563686" y="718751"/>
                    <a:pt x="567960" y="732518"/>
                    <a:pt x="567960" y="750415"/>
                  </a:cubicBezTo>
                  <a:cubicBezTo>
                    <a:pt x="567960" y="768770"/>
                    <a:pt x="563686" y="782766"/>
                    <a:pt x="555139" y="792403"/>
                  </a:cubicBezTo>
                  <a:cubicBezTo>
                    <a:pt x="546593" y="802039"/>
                    <a:pt x="536010" y="806858"/>
                    <a:pt x="523390" y="806858"/>
                  </a:cubicBezTo>
                  <a:cubicBezTo>
                    <a:pt x="510771" y="806858"/>
                    <a:pt x="500159" y="802039"/>
                    <a:pt x="491555" y="792403"/>
                  </a:cubicBezTo>
                  <a:cubicBezTo>
                    <a:pt x="482951" y="782766"/>
                    <a:pt x="478649" y="768885"/>
                    <a:pt x="478649" y="750759"/>
                  </a:cubicBezTo>
                  <a:cubicBezTo>
                    <a:pt x="478649" y="732633"/>
                    <a:pt x="482951" y="718751"/>
                    <a:pt x="491555" y="709115"/>
                  </a:cubicBezTo>
                  <a:cubicBezTo>
                    <a:pt x="500159" y="699478"/>
                    <a:pt x="510771" y="694660"/>
                    <a:pt x="523390" y="694660"/>
                  </a:cubicBezTo>
                  <a:close/>
                  <a:moveTo>
                    <a:pt x="1065343" y="692251"/>
                  </a:moveTo>
                  <a:cubicBezTo>
                    <a:pt x="1075209" y="692251"/>
                    <a:pt x="1083584" y="695893"/>
                    <a:pt x="1090467" y="703178"/>
                  </a:cubicBezTo>
                  <a:cubicBezTo>
                    <a:pt x="1097351" y="710463"/>
                    <a:pt x="1100964" y="721103"/>
                    <a:pt x="1101308" y="735099"/>
                  </a:cubicBezTo>
                  <a:lnTo>
                    <a:pt x="1029034" y="735099"/>
                  </a:lnTo>
                  <a:cubicBezTo>
                    <a:pt x="1028919" y="721906"/>
                    <a:pt x="1032303" y="711467"/>
                    <a:pt x="1039187" y="703780"/>
                  </a:cubicBezTo>
                  <a:cubicBezTo>
                    <a:pt x="1046070" y="696094"/>
                    <a:pt x="1054789" y="692251"/>
                    <a:pt x="1065343" y="692251"/>
                  </a:cubicBezTo>
                  <a:close/>
                  <a:moveTo>
                    <a:pt x="1062418" y="655253"/>
                  </a:moveTo>
                  <a:cubicBezTo>
                    <a:pt x="1038211" y="655253"/>
                    <a:pt x="1018193" y="663828"/>
                    <a:pt x="1002361" y="680979"/>
                  </a:cubicBezTo>
                  <a:cubicBezTo>
                    <a:pt x="986529" y="698130"/>
                    <a:pt x="978614" y="721849"/>
                    <a:pt x="978614" y="752135"/>
                  </a:cubicBezTo>
                  <a:cubicBezTo>
                    <a:pt x="978614" y="777489"/>
                    <a:pt x="984636" y="798483"/>
                    <a:pt x="996682" y="815118"/>
                  </a:cubicBezTo>
                  <a:cubicBezTo>
                    <a:pt x="1011940" y="835882"/>
                    <a:pt x="1035458" y="846265"/>
                    <a:pt x="1067236" y="846265"/>
                  </a:cubicBezTo>
                  <a:cubicBezTo>
                    <a:pt x="1087312" y="846265"/>
                    <a:pt x="1104033" y="841647"/>
                    <a:pt x="1117398" y="832412"/>
                  </a:cubicBezTo>
                  <a:cubicBezTo>
                    <a:pt x="1130763" y="823177"/>
                    <a:pt x="1140543" y="809726"/>
                    <a:pt x="1146738" y="792059"/>
                  </a:cubicBezTo>
                  <a:lnTo>
                    <a:pt x="1098555" y="783971"/>
                  </a:lnTo>
                  <a:cubicBezTo>
                    <a:pt x="1095916" y="793148"/>
                    <a:pt x="1092016" y="799802"/>
                    <a:pt x="1086854" y="803932"/>
                  </a:cubicBezTo>
                  <a:cubicBezTo>
                    <a:pt x="1081691" y="808062"/>
                    <a:pt x="1075324" y="810127"/>
                    <a:pt x="1067752" y="810127"/>
                  </a:cubicBezTo>
                  <a:cubicBezTo>
                    <a:pt x="1056624" y="810127"/>
                    <a:pt x="1047332" y="806141"/>
                    <a:pt x="1039875" y="798168"/>
                  </a:cubicBezTo>
                  <a:cubicBezTo>
                    <a:pt x="1032418" y="790194"/>
                    <a:pt x="1028518" y="779038"/>
                    <a:pt x="1028173" y="764697"/>
                  </a:cubicBezTo>
                  <a:lnTo>
                    <a:pt x="1149319" y="764697"/>
                  </a:lnTo>
                  <a:cubicBezTo>
                    <a:pt x="1150008" y="727642"/>
                    <a:pt x="1142493" y="700138"/>
                    <a:pt x="1126777" y="682184"/>
                  </a:cubicBezTo>
                  <a:cubicBezTo>
                    <a:pt x="1111060" y="664230"/>
                    <a:pt x="1089607" y="655253"/>
                    <a:pt x="1062418" y="655253"/>
                  </a:cubicBezTo>
                  <a:close/>
                  <a:moveTo>
                    <a:pt x="859295" y="655253"/>
                  </a:moveTo>
                  <a:cubicBezTo>
                    <a:pt x="833024" y="655253"/>
                    <a:pt x="813636" y="660645"/>
                    <a:pt x="801131" y="671429"/>
                  </a:cubicBezTo>
                  <a:cubicBezTo>
                    <a:pt x="788627" y="682213"/>
                    <a:pt x="782374" y="695520"/>
                    <a:pt x="782374" y="711352"/>
                  </a:cubicBezTo>
                  <a:cubicBezTo>
                    <a:pt x="782374" y="728904"/>
                    <a:pt x="789602" y="742614"/>
                    <a:pt x="804057" y="752480"/>
                  </a:cubicBezTo>
                  <a:cubicBezTo>
                    <a:pt x="814496" y="759592"/>
                    <a:pt x="839219" y="767451"/>
                    <a:pt x="878224" y="776055"/>
                  </a:cubicBezTo>
                  <a:cubicBezTo>
                    <a:pt x="886599" y="778005"/>
                    <a:pt x="891991" y="780128"/>
                    <a:pt x="894400" y="782422"/>
                  </a:cubicBezTo>
                  <a:cubicBezTo>
                    <a:pt x="896694" y="784831"/>
                    <a:pt x="897842" y="787871"/>
                    <a:pt x="897842" y="791542"/>
                  </a:cubicBezTo>
                  <a:cubicBezTo>
                    <a:pt x="897842" y="796934"/>
                    <a:pt x="895719" y="801236"/>
                    <a:pt x="891475" y="804449"/>
                  </a:cubicBezTo>
                  <a:cubicBezTo>
                    <a:pt x="885165" y="809037"/>
                    <a:pt x="875758" y="811332"/>
                    <a:pt x="863253" y="811332"/>
                  </a:cubicBezTo>
                  <a:cubicBezTo>
                    <a:pt x="851896" y="811332"/>
                    <a:pt x="843062" y="808894"/>
                    <a:pt x="836752" y="804018"/>
                  </a:cubicBezTo>
                  <a:cubicBezTo>
                    <a:pt x="830443" y="799143"/>
                    <a:pt x="826255" y="792001"/>
                    <a:pt x="824190" y="782594"/>
                  </a:cubicBezTo>
                  <a:lnTo>
                    <a:pt x="775663" y="789994"/>
                  </a:lnTo>
                  <a:cubicBezTo>
                    <a:pt x="780137" y="807317"/>
                    <a:pt x="789630" y="821026"/>
                    <a:pt x="804143" y="831121"/>
                  </a:cubicBezTo>
                  <a:cubicBezTo>
                    <a:pt x="818655" y="841217"/>
                    <a:pt x="838358" y="846265"/>
                    <a:pt x="863253" y="846265"/>
                  </a:cubicBezTo>
                  <a:cubicBezTo>
                    <a:pt x="890672" y="846265"/>
                    <a:pt x="911379" y="840242"/>
                    <a:pt x="925375" y="828196"/>
                  </a:cubicBezTo>
                  <a:cubicBezTo>
                    <a:pt x="939371" y="816150"/>
                    <a:pt x="946369" y="801753"/>
                    <a:pt x="946369" y="785003"/>
                  </a:cubicBezTo>
                  <a:cubicBezTo>
                    <a:pt x="946369" y="769631"/>
                    <a:pt x="941321" y="757642"/>
                    <a:pt x="931226" y="749038"/>
                  </a:cubicBezTo>
                  <a:cubicBezTo>
                    <a:pt x="921015" y="740549"/>
                    <a:pt x="903033" y="733378"/>
                    <a:pt x="877278" y="727528"/>
                  </a:cubicBezTo>
                  <a:cubicBezTo>
                    <a:pt x="851523" y="721677"/>
                    <a:pt x="836466" y="717145"/>
                    <a:pt x="832106" y="713933"/>
                  </a:cubicBezTo>
                  <a:cubicBezTo>
                    <a:pt x="828894" y="711524"/>
                    <a:pt x="827288" y="708599"/>
                    <a:pt x="827288" y="705157"/>
                  </a:cubicBezTo>
                  <a:cubicBezTo>
                    <a:pt x="827288" y="701142"/>
                    <a:pt x="829123" y="697872"/>
                    <a:pt x="832794" y="695348"/>
                  </a:cubicBezTo>
                  <a:cubicBezTo>
                    <a:pt x="838301" y="691792"/>
                    <a:pt x="847422" y="690014"/>
                    <a:pt x="860156" y="690014"/>
                  </a:cubicBezTo>
                  <a:cubicBezTo>
                    <a:pt x="870251" y="690014"/>
                    <a:pt x="878023" y="691907"/>
                    <a:pt x="883473" y="695692"/>
                  </a:cubicBezTo>
                  <a:cubicBezTo>
                    <a:pt x="888922" y="699478"/>
                    <a:pt x="892622" y="704928"/>
                    <a:pt x="894572" y="712040"/>
                  </a:cubicBezTo>
                  <a:lnTo>
                    <a:pt x="940174" y="703608"/>
                  </a:lnTo>
                  <a:cubicBezTo>
                    <a:pt x="935585" y="687662"/>
                    <a:pt x="927210" y="675616"/>
                    <a:pt x="915050" y="667471"/>
                  </a:cubicBezTo>
                  <a:cubicBezTo>
                    <a:pt x="902889" y="659326"/>
                    <a:pt x="884304" y="655253"/>
                    <a:pt x="859295" y="655253"/>
                  </a:cubicBezTo>
                  <a:close/>
                  <a:moveTo>
                    <a:pt x="743842" y="655253"/>
                  </a:moveTo>
                  <a:cubicBezTo>
                    <a:pt x="736041" y="655253"/>
                    <a:pt x="729071" y="657203"/>
                    <a:pt x="722934" y="661104"/>
                  </a:cubicBezTo>
                  <a:cubicBezTo>
                    <a:pt x="716796" y="665004"/>
                    <a:pt x="709884" y="673092"/>
                    <a:pt x="702198" y="685367"/>
                  </a:cubicBezTo>
                  <a:lnTo>
                    <a:pt x="702198" y="659383"/>
                  </a:lnTo>
                  <a:lnTo>
                    <a:pt x="657284" y="659383"/>
                  </a:lnTo>
                  <a:lnTo>
                    <a:pt x="657284" y="842135"/>
                  </a:lnTo>
                  <a:lnTo>
                    <a:pt x="705639" y="842135"/>
                  </a:lnTo>
                  <a:lnTo>
                    <a:pt x="705639" y="785692"/>
                  </a:lnTo>
                  <a:cubicBezTo>
                    <a:pt x="705639" y="754602"/>
                    <a:pt x="706987" y="734182"/>
                    <a:pt x="709683" y="724430"/>
                  </a:cubicBezTo>
                  <a:cubicBezTo>
                    <a:pt x="712379" y="714679"/>
                    <a:pt x="716079" y="707939"/>
                    <a:pt x="720783" y="704210"/>
                  </a:cubicBezTo>
                  <a:cubicBezTo>
                    <a:pt x="725486" y="700482"/>
                    <a:pt x="731222" y="698618"/>
                    <a:pt x="737991" y="698618"/>
                  </a:cubicBezTo>
                  <a:cubicBezTo>
                    <a:pt x="744989" y="698618"/>
                    <a:pt x="752561" y="701256"/>
                    <a:pt x="760706" y="706534"/>
                  </a:cubicBezTo>
                  <a:lnTo>
                    <a:pt x="775677" y="664373"/>
                  </a:lnTo>
                  <a:cubicBezTo>
                    <a:pt x="765467" y="658293"/>
                    <a:pt x="754855" y="655253"/>
                    <a:pt x="743842" y="655253"/>
                  </a:cubicBezTo>
                  <a:close/>
                  <a:moveTo>
                    <a:pt x="523218" y="655253"/>
                  </a:moveTo>
                  <a:cubicBezTo>
                    <a:pt x="505322" y="655253"/>
                    <a:pt x="489117" y="659211"/>
                    <a:pt x="474605" y="667127"/>
                  </a:cubicBezTo>
                  <a:cubicBezTo>
                    <a:pt x="460092" y="675043"/>
                    <a:pt x="448878" y="686515"/>
                    <a:pt x="440963" y="701543"/>
                  </a:cubicBezTo>
                  <a:cubicBezTo>
                    <a:pt x="433047" y="716572"/>
                    <a:pt x="429089" y="732117"/>
                    <a:pt x="429089" y="748178"/>
                  </a:cubicBezTo>
                  <a:cubicBezTo>
                    <a:pt x="429089" y="769172"/>
                    <a:pt x="433047" y="786982"/>
                    <a:pt x="440963" y="801609"/>
                  </a:cubicBezTo>
                  <a:cubicBezTo>
                    <a:pt x="448878" y="816236"/>
                    <a:pt x="460437" y="827336"/>
                    <a:pt x="475637" y="834907"/>
                  </a:cubicBezTo>
                  <a:cubicBezTo>
                    <a:pt x="490838" y="842479"/>
                    <a:pt x="506813" y="846265"/>
                    <a:pt x="523562" y="846265"/>
                  </a:cubicBezTo>
                  <a:cubicBezTo>
                    <a:pt x="550637" y="846265"/>
                    <a:pt x="573093" y="837173"/>
                    <a:pt x="590933" y="818990"/>
                  </a:cubicBezTo>
                  <a:cubicBezTo>
                    <a:pt x="608772" y="800806"/>
                    <a:pt x="617691" y="777891"/>
                    <a:pt x="617691" y="750243"/>
                  </a:cubicBezTo>
                  <a:cubicBezTo>
                    <a:pt x="617691" y="722824"/>
                    <a:pt x="608858" y="700138"/>
                    <a:pt x="591191" y="682184"/>
                  </a:cubicBezTo>
                  <a:cubicBezTo>
                    <a:pt x="573524" y="664230"/>
                    <a:pt x="550866" y="655253"/>
                    <a:pt x="523218" y="655253"/>
                  </a:cubicBezTo>
                  <a:close/>
                  <a:moveTo>
                    <a:pt x="234208" y="632538"/>
                  </a:moveTo>
                  <a:lnTo>
                    <a:pt x="257095" y="632538"/>
                  </a:lnTo>
                  <a:cubicBezTo>
                    <a:pt x="277859" y="632538"/>
                    <a:pt x="291798" y="633341"/>
                    <a:pt x="298911" y="634947"/>
                  </a:cubicBezTo>
                  <a:cubicBezTo>
                    <a:pt x="308433" y="637012"/>
                    <a:pt x="316291" y="640970"/>
                    <a:pt x="322486" y="646821"/>
                  </a:cubicBezTo>
                  <a:cubicBezTo>
                    <a:pt x="328681" y="652672"/>
                    <a:pt x="333499" y="660817"/>
                    <a:pt x="336941" y="671257"/>
                  </a:cubicBezTo>
                  <a:cubicBezTo>
                    <a:pt x="340383" y="681696"/>
                    <a:pt x="342104" y="696668"/>
                    <a:pt x="342104" y="716170"/>
                  </a:cubicBezTo>
                  <a:cubicBezTo>
                    <a:pt x="342104" y="735673"/>
                    <a:pt x="340383" y="751074"/>
                    <a:pt x="336941" y="762374"/>
                  </a:cubicBezTo>
                  <a:cubicBezTo>
                    <a:pt x="333499" y="773674"/>
                    <a:pt x="329054" y="781791"/>
                    <a:pt x="323605" y="786724"/>
                  </a:cubicBezTo>
                  <a:cubicBezTo>
                    <a:pt x="318155" y="791657"/>
                    <a:pt x="311301" y="795156"/>
                    <a:pt x="303041" y="797221"/>
                  </a:cubicBezTo>
                  <a:cubicBezTo>
                    <a:pt x="296731" y="798827"/>
                    <a:pt x="286464" y="799630"/>
                    <a:pt x="272238" y="799630"/>
                  </a:cubicBezTo>
                  <a:lnTo>
                    <a:pt x="234208" y="799630"/>
                  </a:lnTo>
                  <a:close/>
                  <a:moveTo>
                    <a:pt x="1243514" y="594852"/>
                  </a:moveTo>
                  <a:lnTo>
                    <a:pt x="1194986" y="623074"/>
                  </a:lnTo>
                  <a:lnTo>
                    <a:pt x="1194986" y="659383"/>
                  </a:lnTo>
                  <a:lnTo>
                    <a:pt x="1172788" y="659383"/>
                  </a:lnTo>
                  <a:lnTo>
                    <a:pt x="1172788" y="697929"/>
                  </a:lnTo>
                  <a:lnTo>
                    <a:pt x="1194986" y="697929"/>
                  </a:lnTo>
                  <a:lnTo>
                    <a:pt x="1194986" y="777604"/>
                  </a:lnTo>
                  <a:cubicBezTo>
                    <a:pt x="1194986" y="794697"/>
                    <a:pt x="1195503" y="806055"/>
                    <a:pt x="1196535" y="811676"/>
                  </a:cubicBezTo>
                  <a:cubicBezTo>
                    <a:pt x="1197797" y="819592"/>
                    <a:pt x="1200063" y="825873"/>
                    <a:pt x="1203332" y="830519"/>
                  </a:cubicBezTo>
                  <a:cubicBezTo>
                    <a:pt x="1206602" y="835165"/>
                    <a:pt x="1211736" y="838951"/>
                    <a:pt x="1218734" y="841877"/>
                  </a:cubicBezTo>
                  <a:cubicBezTo>
                    <a:pt x="1225732" y="844802"/>
                    <a:pt x="1233590" y="846265"/>
                    <a:pt x="1242309" y="846265"/>
                  </a:cubicBezTo>
                  <a:cubicBezTo>
                    <a:pt x="1256535" y="846265"/>
                    <a:pt x="1269269" y="843855"/>
                    <a:pt x="1280511" y="839037"/>
                  </a:cubicBezTo>
                  <a:lnTo>
                    <a:pt x="1276381" y="801523"/>
                  </a:lnTo>
                  <a:cubicBezTo>
                    <a:pt x="1267892" y="804621"/>
                    <a:pt x="1261410" y="806169"/>
                    <a:pt x="1256936" y="806169"/>
                  </a:cubicBezTo>
                  <a:cubicBezTo>
                    <a:pt x="1253724" y="806169"/>
                    <a:pt x="1250999" y="805366"/>
                    <a:pt x="1248762" y="803760"/>
                  </a:cubicBezTo>
                  <a:cubicBezTo>
                    <a:pt x="1246525" y="802154"/>
                    <a:pt x="1245091" y="800118"/>
                    <a:pt x="1244460" y="797651"/>
                  </a:cubicBezTo>
                  <a:cubicBezTo>
                    <a:pt x="1243829" y="795185"/>
                    <a:pt x="1243514" y="786495"/>
                    <a:pt x="1243514" y="771581"/>
                  </a:cubicBezTo>
                  <a:lnTo>
                    <a:pt x="1243514" y="697929"/>
                  </a:lnTo>
                  <a:lnTo>
                    <a:pt x="1276554" y="697929"/>
                  </a:lnTo>
                  <a:lnTo>
                    <a:pt x="1276554" y="659383"/>
                  </a:lnTo>
                  <a:lnTo>
                    <a:pt x="1243514" y="659383"/>
                  </a:lnTo>
                  <a:close/>
                  <a:moveTo>
                    <a:pt x="183271" y="589862"/>
                  </a:moveTo>
                  <a:lnTo>
                    <a:pt x="183271" y="842135"/>
                  </a:lnTo>
                  <a:lnTo>
                    <a:pt x="279121" y="842135"/>
                  </a:lnTo>
                  <a:cubicBezTo>
                    <a:pt x="297936" y="842135"/>
                    <a:pt x="312964" y="840356"/>
                    <a:pt x="324207" y="836800"/>
                  </a:cubicBezTo>
                  <a:cubicBezTo>
                    <a:pt x="339236" y="831982"/>
                    <a:pt x="351167" y="825271"/>
                    <a:pt x="360000" y="816666"/>
                  </a:cubicBezTo>
                  <a:cubicBezTo>
                    <a:pt x="371702" y="805309"/>
                    <a:pt x="380707" y="790453"/>
                    <a:pt x="387017" y="772097"/>
                  </a:cubicBezTo>
                  <a:cubicBezTo>
                    <a:pt x="392180" y="757069"/>
                    <a:pt x="394761" y="739172"/>
                    <a:pt x="394761" y="718407"/>
                  </a:cubicBezTo>
                  <a:cubicBezTo>
                    <a:pt x="394761" y="694775"/>
                    <a:pt x="392007" y="674899"/>
                    <a:pt x="386501" y="658781"/>
                  </a:cubicBezTo>
                  <a:cubicBezTo>
                    <a:pt x="380994" y="642662"/>
                    <a:pt x="372964" y="629039"/>
                    <a:pt x="362409" y="617911"/>
                  </a:cubicBezTo>
                  <a:cubicBezTo>
                    <a:pt x="351855" y="606783"/>
                    <a:pt x="339178" y="599039"/>
                    <a:pt x="324379" y="594680"/>
                  </a:cubicBezTo>
                  <a:cubicBezTo>
                    <a:pt x="313366" y="591468"/>
                    <a:pt x="297362" y="589862"/>
                    <a:pt x="276368" y="589862"/>
                  </a:cubicBezTo>
                  <a:close/>
                  <a:moveTo>
                    <a:pt x="737858" y="0"/>
                  </a:moveTo>
                  <a:cubicBezTo>
                    <a:pt x="1145366" y="0"/>
                    <a:pt x="1475716" y="319040"/>
                    <a:pt x="1475716" y="712596"/>
                  </a:cubicBezTo>
                  <a:cubicBezTo>
                    <a:pt x="1475716" y="1106152"/>
                    <a:pt x="1145366" y="1425192"/>
                    <a:pt x="737858" y="1425192"/>
                  </a:cubicBezTo>
                  <a:cubicBezTo>
                    <a:pt x="330350" y="1425192"/>
                    <a:pt x="0" y="1106152"/>
                    <a:pt x="0" y="712596"/>
                  </a:cubicBezTo>
                  <a:cubicBezTo>
                    <a:pt x="0" y="319040"/>
                    <a:pt x="330350" y="0"/>
                    <a:pt x="737858" y="0"/>
                  </a:cubicBezTo>
                  <a:close/>
                </a:path>
              </a:pathLst>
            </a:custGeom>
            <a:ln w="53975" cap="rnd">
              <a:solidFill>
                <a:schemeClr val="bg1"/>
              </a:solidFill>
              <a:prstDash val="solid"/>
            </a:ln>
            <a:effectLst>
              <a:outerShdw sx="1000" sy="1000" algn="bl" rotWithShape="0">
                <a:srgbClr val="000000"/>
              </a:outerShdw>
            </a:effectLst>
          </p:spPr>
        </p:pic>
      </p:grpSp>
      <p:grpSp>
        <p:nvGrpSpPr>
          <p:cNvPr id="9" name="!!s2">
            <a:extLst>
              <a:ext uri="{FF2B5EF4-FFF2-40B4-BE49-F238E27FC236}">
                <a16:creationId xmlns:a16="http://schemas.microsoft.com/office/drawing/2014/main" id="{C1A7C0C8-70F6-31B5-CFE9-60100FAD3465}"/>
              </a:ext>
            </a:extLst>
          </p:cNvPr>
          <p:cNvGrpSpPr/>
          <p:nvPr/>
        </p:nvGrpSpPr>
        <p:grpSpPr>
          <a:xfrm>
            <a:off x="-2948301" y="5719584"/>
            <a:ext cx="1077588" cy="1022154"/>
            <a:chOff x="169335" y="5554541"/>
            <a:chExt cx="1293106" cy="1226585"/>
          </a:xfrm>
        </p:grpSpPr>
        <p:sp>
          <p:nvSpPr>
            <p:cNvPr id="10" name="Oval 9">
              <a:extLst>
                <a:ext uri="{FF2B5EF4-FFF2-40B4-BE49-F238E27FC236}">
                  <a16:creationId xmlns:a16="http://schemas.microsoft.com/office/drawing/2014/main" id="{F20442AC-8D09-43DF-D637-77A3457D0C2F}"/>
                </a:ext>
              </a:extLst>
            </p:cNvPr>
            <p:cNvSpPr/>
            <p:nvPr/>
          </p:nvSpPr>
          <p:spPr>
            <a:xfrm>
              <a:off x="215217" y="5646775"/>
              <a:ext cx="1218327" cy="1049580"/>
            </a:xfrm>
            <a:prstGeom prst="ellipse">
              <a:avLst/>
            </a:prstGeom>
            <a:solidFill>
              <a:schemeClr val="bg1"/>
            </a:solidFill>
            <a:ln w="539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sz="1500">
                <a:solidFill>
                  <a:prstClr val="white"/>
                </a:solidFill>
                <a:latin typeface="Calibri" panose="020F0502020204030204"/>
              </a:endParaRPr>
            </a:p>
          </p:txBody>
        </p:sp>
        <p:pic>
          <p:nvPicPr>
            <p:cNvPr id="11" name="Picture 10">
              <a:extLst>
                <a:ext uri="{FF2B5EF4-FFF2-40B4-BE49-F238E27FC236}">
                  <a16:creationId xmlns:a16="http://schemas.microsoft.com/office/drawing/2014/main" id="{F9B6F415-E384-2856-A8E5-F5C57DA327C6}"/>
                </a:ext>
              </a:extLst>
            </p:cNvPr>
            <p:cNvPicPr>
              <a:picLocks noChangeAspect="1" noChangeArrowheads="1"/>
            </p:cNvPicPr>
            <p:nvPr/>
          </p:nvPicPr>
          <p:blipFill>
            <a:blip r:embed="rId4" cstate="email">
              <a:duotone>
                <a:prstClr val="black"/>
                <a:schemeClr val="accent6">
                  <a:lumMod val="75000"/>
                  <a:tint val="45000"/>
                  <a:satMod val="400000"/>
                </a:schemeClr>
              </a:duotone>
              <a:extLst>
                <a:ext uri="{28A0092B-C50C-407E-A947-70E740481C1C}">
                  <a14:useLocalDpi xmlns:a14="http://schemas.microsoft.com/office/drawing/2010/main"/>
                </a:ext>
              </a:extLst>
            </a:blip>
            <a:srcRect/>
            <a:stretch/>
          </p:blipFill>
          <p:spPr bwMode="auto">
            <a:xfrm>
              <a:off x="169335" y="5554541"/>
              <a:ext cx="1293106" cy="1226585"/>
            </a:xfrm>
            <a:custGeom>
              <a:avLst/>
              <a:gdLst/>
              <a:ahLst/>
              <a:cxnLst/>
              <a:rect l="l" t="t" r="r" b="b"/>
              <a:pathLst>
                <a:path w="1587684" h="1470190">
                  <a:moveTo>
                    <a:pt x="1186786" y="717625"/>
                  </a:moveTo>
                  <a:cubicBezTo>
                    <a:pt x="1198252" y="717625"/>
                    <a:pt x="1207985" y="721858"/>
                    <a:pt x="1215984" y="730325"/>
                  </a:cubicBezTo>
                  <a:cubicBezTo>
                    <a:pt x="1223984" y="738791"/>
                    <a:pt x="1228183" y="751157"/>
                    <a:pt x="1228583" y="767422"/>
                  </a:cubicBezTo>
                  <a:lnTo>
                    <a:pt x="1144588" y="767422"/>
                  </a:lnTo>
                  <a:cubicBezTo>
                    <a:pt x="1144455" y="752090"/>
                    <a:pt x="1148388" y="739957"/>
                    <a:pt x="1156388" y="731025"/>
                  </a:cubicBezTo>
                  <a:cubicBezTo>
                    <a:pt x="1164387" y="722092"/>
                    <a:pt x="1174520" y="717625"/>
                    <a:pt x="1186786" y="717625"/>
                  </a:cubicBezTo>
                  <a:close/>
                  <a:moveTo>
                    <a:pt x="1307192" y="679428"/>
                  </a:moveTo>
                  <a:lnTo>
                    <a:pt x="1380588" y="782421"/>
                  </a:lnTo>
                  <a:lnTo>
                    <a:pt x="1303993" y="891815"/>
                  </a:lnTo>
                  <a:lnTo>
                    <a:pt x="1369789" y="891815"/>
                  </a:lnTo>
                  <a:lnTo>
                    <a:pt x="1413386" y="826019"/>
                  </a:lnTo>
                  <a:lnTo>
                    <a:pt x="1456583" y="891815"/>
                  </a:lnTo>
                  <a:lnTo>
                    <a:pt x="1525579" y="891815"/>
                  </a:lnTo>
                  <a:lnTo>
                    <a:pt x="1446984" y="780022"/>
                  </a:lnTo>
                  <a:lnTo>
                    <a:pt x="1518980" y="679428"/>
                  </a:lnTo>
                  <a:lnTo>
                    <a:pt x="1452984" y="679428"/>
                  </a:lnTo>
                  <a:lnTo>
                    <a:pt x="1413386" y="737824"/>
                  </a:lnTo>
                  <a:lnTo>
                    <a:pt x="1375788" y="679428"/>
                  </a:lnTo>
                  <a:close/>
                  <a:moveTo>
                    <a:pt x="396341" y="679428"/>
                  </a:moveTo>
                  <a:lnTo>
                    <a:pt x="396341" y="813820"/>
                  </a:lnTo>
                  <a:cubicBezTo>
                    <a:pt x="396341" y="833818"/>
                    <a:pt x="398874" y="849484"/>
                    <a:pt x="403940" y="860817"/>
                  </a:cubicBezTo>
                  <a:cubicBezTo>
                    <a:pt x="409007" y="872149"/>
                    <a:pt x="417206" y="880949"/>
                    <a:pt x="428539" y="887215"/>
                  </a:cubicBezTo>
                  <a:cubicBezTo>
                    <a:pt x="439872" y="893481"/>
                    <a:pt x="452671" y="896614"/>
                    <a:pt x="466937" y="896614"/>
                  </a:cubicBezTo>
                  <a:cubicBezTo>
                    <a:pt x="480936" y="896614"/>
                    <a:pt x="494235" y="893348"/>
                    <a:pt x="506834" y="886815"/>
                  </a:cubicBezTo>
                  <a:cubicBezTo>
                    <a:pt x="519433" y="880282"/>
                    <a:pt x="529599" y="871349"/>
                    <a:pt x="537332" y="860017"/>
                  </a:cubicBezTo>
                  <a:lnTo>
                    <a:pt x="537332" y="891815"/>
                  </a:lnTo>
                  <a:lnTo>
                    <a:pt x="589529" y="891815"/>
                  </a:lnTo>
                  <a:lnTo>
                    <a:pt x="589529" y="679428"/>
                  </a:lnTo>
                  <a:lnTo>
                    <a:pt x="533333" y="679428"/>
                  </a:lnTo>
                  <a:lnTo>
                    <a:pt x="533333" y="769022"/>
                  </a:lnTo>
                  <a:cubicBezTo>
                    <a:pt x="533333" y="799420"/>
                    <a:pt x="531933" y="818519"/>
                    <a:pt x="529133" y="826319"/>
                  </a:cubicBezTo>
                  <a:cubicBezTo>
                    <a:pt x="526333" y="834118"/>
                    <a:pt x="521133" y="840651"/>
                    <a:pt x="513534" y="845918"/>
                  </a:cubicBezTo>
                  <a:cubicBezTo>
                    <a:pt x="505934" y="851184"/>
                    <a:pt x="497335" y="853817"/>
                    <a:pt x="487735" y="853817"/>
                  </a:cubicBezTo>
                  <a:cubicBezTo>
                    <a:pt x="479336" y="853817"/>
                    <a:pt x="472403" y="851851"/>
                    <a:pt x="466937" y="847917"/>
                  </a:cubicBezTo>
                  <a:cubicBezTo>
                    <a:pt x="461470" y="843984"/>
                    <a:pt x="457704" y="838651"/>
                    <a:pt x="455637" y="831918"/>
                  </a:cubicBezTo>
                  <a:cubicBezTo>
                    <a:pt x="453571" y="825185"/>
                    <a:pt x="452537" y="806887"/>
                    <a:pt x="452537" y="777022"/>
                  </a:cubicBezTo>
                  <a:lnTo>
                    <a:pt x="452537" y="679428"/>
                  </a:lnTo>
                  <a:close/>
                  <a:moveTo>
                    <a:pt x="1183386" y="674628"/>
                  </a:moveTo>
                  <a:cubicBezTo>
                    <a:pt x="1155254" y="674628"/>
                    <a:pt x="1131989" y="684594"/>
                    <a:pt x="1113590" y="704526"/>
                  </a:cubicBezTo>
                  <a:cubicBezTo>
                    <a:pt x="1095191" y="724458"/>
                    <a:pt x="1085992" y="752023"/>
                    <a:pt x="1085992" y="787221"/>
                  </a:cubicBezTo>
                  <a:cubicBezTo>
                    <a:pt x="1085992" y="816686"/>
                    <a:pt x="1092992" y="841084"/>
                    <a:pt x="1106991" y="860417"/>
                  </a:cubicBezTo>
                  <a:cubicBezTo>
                    <a:pt x="1124723" y="884549"/>
                    <a:pt x="1152055" y="896614"/>
                    <a:pt x="1188986" y="896614"/>
                  </a:cubicBezTo>
                  <a:cubicBezTo>
                    <a:pt x="1212318" y="896614"/>
                    <a:pt x="1231750" y="891248"/>
                    <a:pt x="1247282" y="880515"/>
                  </a:cubicBezTo>
                  <a:cubicBezTo>
                    <a:pt x="1262814" y="869783"/>
                    <a:pt x="1274180" y="854150"/>
                    <a:pt x="1281380" y="833618"/>
                  </a:cubicBezTo>
                  <a:lnTo>
                    <a:pt x="1225383" y="824219"/>
                  </a:lnTo>
                  <a:cubicBezTo>
                    <a:pt x="1222317" y="834885"/>
                    <a:pt x="1217784" y="842618"/>
                    <a:pt x="1211784" y="847417"/>
                  </a:cubicBezTo>
                  <a:cubicBezTo>
                    <a:pt x="1205785" y="852217"/>
                    <a:pt x="1198385" y="854617"/>
                    <a:pt x="1189586" y="854617"/>
                  </a:cubicBezTo>
                  <a:cubicBezTo>
                    <a:pt x="1176653" y="854617"/>
                    <a:pt x="1165854" y="849984"/>
                    <a:pt x="1157188" y="840718"/>
                  </a:cubicBezTo>
                  <a:cubicBezTo>
                    <a:pt x="1148521" y="831452"/>
                    <a:pt x="1143988" y="818486"/>
                    <a:pt x="1143588" y="801820"/>
                  </a:cubicBezTo>
                  <a:lnTo>
                    <a:pt x="1284380" y="801820"/>
                  </a:lnTo>
                  <a:cubicBezTo>
                    <a:pt x="1285180" y="758756"/>
                    <a:pt x="1276447" y="726792"/>
                    <a:pt x="1258181" y="705926"/>
                  </a:cubicBezTo>
                  <a:cubicBezTo>
                    <a:pt x="1239916" y="685061"/>
                    <a:pt x="1214984" y="674628"/>
                    <a:pt x="1183386" y="674628"/>
                  </a:cubicBezTo>
                  <a:close/>
                  <a:moveTo>
                    <a:pt x="951186" y="674628"/>
                  </a:moveTo>
                  <a:cubicBezTo>
                    <a:pt x="920655" y="674628"/>
                    <a:pt x="898123" y="680894"/>
                    <a:pt x="883590" y="693427"/>
                  </a:cubicBezTo>
                  <a:cubicBezTo>
                    <a:pt x="869058" y="705959"/>
                    <a:pt x="861792" y="721425"/>
                    <a:pt x="861792" y="739824"/>
                  </a:cubicBezTo>
                  <a:cubicBezTo>
                    <a:pt x="861792" y="760223"/>
                    <a:pt x="870191" y="776155"/>
                    <a:pt x="886990" y="787621"/>
                  </a:cubicBezTo>
                  <a:cubicBezTo>
                    <a:pt x="899123" y="795887"/>
                    <a:pt x="927854" y="805020"/>
                    <a:pt x="973185" y="815019"/>
                  </a:cubicBezTo>
                  <a:cubicBezTo>
                    <a:pt x="982918" y="817286"/>
                    <a:pt x="989184" y="819752"/>
                    <a:pt x="991984" y="822419"/>
                  </a:cubicBezTo>
                  <a:cubicBezTo>
                    <a:pt x="994650" y="825219"/>
                    <a:pt x="995983" y="828752"/>
                    <a:pt x="995983" y="833018"/>
                  </a:cubicBezTo>
                  <a:cubicBezTo>
                    <a:pt x="995983" y="839285"/>
                    <a:pt x="993517" y="844284"/>
                    <a:pt x="988584" y="848017"/>
                  </a:cubicBezTo>
                  <a:cubicBezTo>
                    <a:pt x="981251" y="853350"/>
                    <a:pt x="970318" y="856017"/>
                    <a:pt x="955786" y="856017"/>
                  </a:cubicBezTo>
                  <a:cubicBezTo>
                    <a:pt x="942587" y="856017"/>
                    <a:pt x="932321" y="853184"/>
                    <a:pt x="924988" y="847517"/>
                  </a:cubicBezTo>
                  <a:cubicBezTo>
                    <a:pt x="917655" y="841851"/>
                    <a:pt x="912788" y="833552"/>
                    <a:pt x="910389" y="822619"/>
                  </a:cubicBezTo>
                  <a:lnTo>
                    <a:pt x="853992" y="831218"/>
                  </a:lnTo>
                  <a:cubicBezTo>
                    <a:pt x="859192" y="851351"/>
                    <a:pt x="870224" y="867283"/>
                    <a:pt x="887090" y="879016"/>
                  </a:cubicBezTo>
                  <a:cubicBezTo>
                    <a:pt x="903956" y="890748"/>
                    <a:pt x="926854" y="896614"/>
                    <a:pt x="955786" y="896614"/>
                  </a:cubicBezTo>
                  <a:cubicBezTo>
                    <a:pt x="987651" y="896614"/>
                    <a:pt x="1011716" y="889615"/>
                    <a:pt x="1027981" y="875616"/>
                  </a:cubicBezTo>
                  <a:cubicBezTo>
                    <a:pt x="1044247" y="861617"/>
                    <a:pt x="1052380" y="844884"/>
                    <a:pt x="1052380" y="825419"/>
                  </a:cubicBezTo>
                  <a:cubicBezTo>
                    <a:pt x="1052380" y="807553"/>
                    <a:pt x="1046514" y="793621"/>
                    <a:pt x="1034781" y="783621"/>
                  </a:cubicBezTo>
                  <a:cubicBezTo>
                    <a:pt x="1022915" y="773755"/>
                    <a:pt x="1002016" y="765422"/>
                    <a:pt x="972085" y="758623"/>
                  </a:cubicBezTo>
                  <a:cubicBezTo>
                    <a:pt x="942153" y="751823"/>
                    <a:pt x="924654" y="746557"/>
                    <a:pt x="919588" y="742824"/>
                  </a:cubicBezTo>
                  <a:cubicBezTo>
                    <a:pt x="915855" y="740024"/>
                    <a:pt x="913988" y="736624"/>
                    <a:pt x="913988" y="732624"/>
                  </a:cubicBezTo>
                  <a:cubicBezTo>
                    <a:pt x="913988" y="727958"/>
                    <a:pt x="916122" y="724158"/>
                    <a:pt x="920388" y="721225"/>
                  </a:cubicBezTo>
                  <a:cubicBezTo>
                    <a:pt x="926788" y="717092"/>
                    <a:pt x="937387" y="715026"/>
                    <a:pt x="952186" y="715026"/>
                  </a:cubicBezTo>
                  <a:cubicBezTo>
                    <a:pt x="963919" y="715026"/>
                    <a:pt x="972951" y="717225"/>
                    <a:pt x="979284" y="721625"/>
                  </a:cubicBezTo>
                  <a:cubicBezTo>
                    <a:pt x="985617" y="726025"/>
                    <a:pt x="989917" y="732358"/>
                    <a:pt x="992184" y="740624"/>
                  </a:cubicBezTo>
                  <a:lnTo>
                    <a:pt x="1045180" y="730825"/>
                  </a:lnTo>
                  <a:cubicBezTo>
                    <a:pt x="1039847" y="712292"/>
                    <a:pt x="1030115" y="698293"/>
                    <a:pt x="1015982" y="688827"/>
                  </a:cubicBezTo>
                  <a:cubicBezTo>
                    <a:pt x="1001850" y="679361"/>
                    <a:pt x="980251" y="674628"/>
                    <a:pt x="951186" y="674628"/>
                  </a:cubicBezTo>
                  <a:close/>
                  <a:moveTo>
                    <a:pt x="722586" y="674628"/>
                  </a:moveTo>
                  <a:cubicBezTo>
                    <a:pt x="692055" y="674628"/>
                    <a:pt x="669523" y="680894"/>
                    <a:pt x="654990" y="693427"/>
                  </a:cubicBezTo>
                  <a:cubicBezTo>
                    <a:pt x="640458" y="705959"/>
                    <a:pt x="633192" y="721425"/>
                    <a:pt x="633192" y="739824"/>
                  </a:cubicBezTo>
                  <a:cubicBezTo>
                    <a:pt x="633192" y="760223"/>
                    <a:pt x="641591" y="776155"/>
                    <a:pt x="658390" y="787621"/>
                  </a:cubicBezTo>
                  <a:cubicBezTo>
                    <a:pt x="670523" y="795887"/>
                    <a:pt x="699254" y="805020"/>
                    <a:pt x="744585" y="815019"/>
                  </a:cubicBezTo>
                  <a:cubicBezTo>
                    <a:pt x="754318" y="817286"/>
                    <a:pt x="760584" y="819752"/>
                    <a:pt x="763384" y="822419"/>
                  </a:cubicBezTo>
                  <a:cubicBezTo>
                    <a:pt x="766050" y="825219"/>
                    <a:pt x="767383" y="828752"/>
                    <a:pt x="767383" y="833018"/>
                  </a:cubicBezTo>
                  <a:cubicBezTo>
                    <a:pt x="767383" y="839285"/>
                    <a:pt x="764917" y="844284"/>
                    <a:pt x="759984" y="848017"/>
                  </a:cubicBezTo>
                  <a:cubicBezTo>
                    <a:pt x="752651" y="853350"/>
                    <a:pt x="741718" y="856017"/>
                    <a:pt x="727186" y="856017"/>
                  </a:cubicBezTo>
                  <a:cubicBezTo>
                    <a:pt x="713987" y="856017"/>
                    <a:pt x="703721" y="853184"/>
                    <a:pt x="696388" y="847517"/>
                  </a:cubicBezTo>
                  <a:cubicBezTo>
                    <a:pt x="689055" y="841851"/>
                    <a:pt x="684188" y="833552"/>
                    <a:pt x="681789" y="822619"/>
                  </a:cubicBezTo>
                  <a:lnTo>
                    <a:pt x="625392" y="831218"/>
                  </a:lnTo>
                  <a:cubicBezTo>
                    <a:pt x="630592" y="851351"/>
                    <a:pt x="641624" y="867283"/>
                    <a:pt x="658490" y="879016"/>
                  </a:cubicBezTo>
                  <a:cubicBezTo>
                    <a:pt x="675356" y="890748"/>
                    <a:pt x="698254" y="896614"/>
                    <a:pt x="727186" y="896614"/>
                  </a:cubicBezTo>
                  <a:cubicBezTo>
                    <a:pt x="759051" y="896614"/>
                    <a:pt x="783116" y="889615"/>
                    <a:pt x="799381" y="875616"/>
                  </a:cubicBezTo>
                  <a:cubicBezTo>
                    <a:pt x="815647" y="861617"/>
                    <a:pt x="823780" y="844884"/>
                    <a:pt x="823780" y="825419"/>
                  </a:cubicBezTo>
                  <a:cubicBezTo>
                    <a:pt x="823780" y="807553"/>
                    <a:pt x="817914" y="793621"/>
                    <a:pt x="806181" y="783621"/>
                  </a:cubicBezTo>
                  <a:cubicBezTo>
                    <a:pt x="794315" y="773755"/>
                    <a:pt x="773416" y="765422"/>
                    <a:pt x="743485" y="758623"/>
                  </a:cubicBezTo>
                  <a:cubicBezTo>
                    <a:pt x="713553" y="751823"/>
                    <a:pt x="696054" y="746557"/>
                    <a:pt x="690988" y="742824"/>
                  </a:cubicBezTo>
                  <a:cubicBezTo>
                    <a:pt x="687255" y="740024"/>
                    <a:pt x="685388" y="736624"/>
                    <a:pt x="685388" y="732624"/>
                  </a:cubicBezTo>
                  <a:cubicBezTo>
                    <a:pt x="685388" y="727958"/>
                    <a:pt x="687522" y="724158"/>
                    <a:pt x="691788" y="721225"/>
                  </a:cubicBezTo>
                  <a:cubicBezTo>
                    <a:pt x="698188" y="717092"/>
                    <a:pt x="708787" y="715026"/>
                    <a:pt x="723586" y="715026"/>
                  </a:cubicBezTo>
                  <a:cubicBezTo>
                    <a:pt x="735319" y="715026"/>
                    <a:pt x="744351" y="717225"/>
                    <a:pt x="750684" y="721625"/>
                  </a:cubicBezTo>
                  <a:cubicBezTo>
                    <a:pt x="757017" y="726025"/>
                    <a:pt x="761317" y="732358"/>
                    <a:pt x="763584" y="740624"/>
                  </a:cubicBezTo>
                  <a:lnTo>
                    <a:pt x="816580" y="730825"/>
                  </a:lnTo>
                  <a:cubicBezTo>
                    <a:pt x="811247" y="712292"/>
                    <a:pt x="801515" y="698293"/>
                    <a:pt x="787382" y="688827"/>
                  </a:cubicBezTo>
                  <a:cubicBezTo>
                    <a:pt x="773250" y="679361"/>
                    <a:pt x="751651" y="674628"/>
                    <a:pt x="722586" y="674628"/>
                  </a:cubicBezTo>
                  <a:close/>
                  <a:moveTo>
                    <a:pt x="224310" y="593633"/>
                  </a:moveTo>
                  <a:cubicBezTo>
                    <a:pt x="201778" y="593633"/>
                    <a:pt x="182545" y="597033"/>
                    <a:pt x="166613" y="603832"/>
                  </a:cubicBezTo>
                  <a:cubicBezTo>
                    <a:pt x="150681" y="610632"/>
                    <a:pt x="138481" y="620531"/>
                    <a:pt x="130015" y="633531"/>
                  </a:cubicBezTo>
                  <a:cubicBezTo>
                    <a:pt x="121549" y="646530"/>
                    <a:pt x="117316" y="660496"/>
                    <a:pt x="117316" y="675428"/>
                  </a:cubicBezTo>
                  <a:cubicBezTo>
                    <a:pt x="117316" y="698627"/>
                    <a:pt x="126316" y="718292"/>
                    <a:pt x="144314" y="734424"/>
                  </a:cubicBezTo>
                  <a:cubicBezTo>
                    <a:pt x="157114" y="745890"/>
                    <a:pt x="179379" y="755556"/>
                    <a:pt x="211110" y="763423"/>
                  </a:cubicBezTo>
                  <a:cubicBezTo>
                    <a:pt x="235776" y="769556"/>
                    <a:pt x="251575" y="773822"/>
                    <a:pt x="258507" y="776222"/>
                  </a:cubicBezTo>
                  <a:cubicBezTo>
                    <a:pt x="268640" y="779822"/>
                    <a:pt x="275740" y="784055"/>
                    <a:pt x="279806" y="788921"/>
                  </a:cubicBezTo>
                  <a:cubicBezTo>
                    <a:pt x="283873" y="793787"/>
                    <a:pt x="285906" y="799687"/>
                    <a:pt x="285906" y="806620"/>
                  </a:cubicBezTo>
                  <a:cubicBezTo>
                    <a:pt x="285906" y="817419"/>
                    <a:pt x="281073" y="826852"/>
                    <a:pt x="271407" y="834918"/>
                  </a:cubicBezTo>
                  <a:cubicBezTo>
                    <a:pt x="261741" y="842984"/>
                    <a:pt x="247375" y="847017"/>
                    <a:pt x="228309" y="847017"/>
                  </a:cubicBezTo>
                  <a:cubicBezTo>
                    <a:pt x="210310" y="847017"/>
                    <a:pt x="196011" y="842484"/>
                    <a:pt x="185412" y="833418"/>
                  </a:cubicBezTo>
                  <a:cubicBezTo>
                    <a:pt x="174813" y="824352"/>
                    <a:pt x="167780" y="810153"/>
                    <a:pt x="164313" y="790821"/>
                  </a:cubicBezTo>
                  <a:lnTo>
                    <a:pt x="106717" y="796421"/>
                  </a:lnTo>
                  <a:cubicBezTo>
                    <a:pt x="110583" y="829219"/>
                    <a:pt x="122449" y="854184"/>
                    <a:pt x="142315" y="871316"/>
                  </a:cubicBezTo>
                  <a:cubicBezTo>
                    <a:pt x="162180" y="888448"/>
                    <a:pt x="190645" y="897014"/>
                    <a:pt x="227709" y="897014"/>
                  </a:cubicBezTo>
                  <a:cubicBezTo>
                    <a:pt x="253174" y="897014"/>
                    <a:pt x="274440" y="893448"/>
                    <a:pt x="291505" y="886315"/>
                  </a:cubicBezTo>
                  <a:cubicBezTo>
                    <a:pt x="308571" y="879182"/>
                    <a:pt x="321770" y="868283"/>
                    <a:pt x="331103" y="853617"/>
                  </a:cubicBezTo>
                  <a:cubicBezTo>
                    <a:pt x="340436" y="838951"/>
                    <a:pt x="345102" y="823219"/>
                    <a:pt x="345102" y="806420"/>
                  </a:cubicBezTo>
                  <a:cubicBezTo>
                    <a:pt x="345102" y="787888"/>
                    <a:pt x="341202" y="772322"/>
                    <a:pt x="333403" y="759723"/>
                  </a:cubicBezTo>
                  <a:cubicBezTo>
                    <a:pt x="325603" y="747124"/>
                    <a:pt x="314804" y="737191"/>
                    <a:pt x="301005" y="729925"/>
                  </a:cubicBezTo>
                  <a:cubicBezTo>
                    <a:pt x="287206" y="722658"/>
                    <a:pt x="265907" y="715626"/>
                    <a:pt x="237109" y="708826"/>
                  </a:cubicBezTo>
                  <a:cubicBezTo>
                    <a:pt x="208311" y="702026"/>
                    <a:pt x="190178" y="695493"/>
                    <a:pt x="182712" y="689227"/>
                  </a:cubicBezTo>
                  <a:cubicBezTo>
                    <a:pt x="176846" y="684294"/>
                    <a:pt x="173913" y="678361"/>
                    <a:pt x="173913" y="671428"/>
                  </a:cubicBezTo>
                  <a:cubicBezTo>
                    <a:pt x="173913" y="663829"/>
                    <a:pt x="177046" y="657762"/>
                    <a:pt x="183312" y="653229"/>
                  </a:cubicBezTo>
                  <a:cubicBezTo>
                    <a:pt x="193045" y="646163"/>
                    <a:pt x="206511" y="642630"/>
                    <a:pt x="223710" y="642630"/>
                  </a:cubicBezTo>
                  <a:cubicBezTo>
                    <a:pt x="240375" y="642630"/>
                    <a:pt x="252874" y="645930"/>
                    <a:pt x="261207" y="652529"/>
                  </a:cubicBezTo>
                  <a:cubicBezTo>
                    <a:pt x="269540" y="659129"/>
                    <a:pt x="274973" y="669962"/>
                    <a:pt x="277506" y="685027"/>
                  </a:cubicBezTo>
                  <a:lnTo>
                    <a:pt x="336703" y="682428"/>
                  </a:lnTo>
                  <a:cubicBezTo>
                    <a:pt x="335769" y="655496"/>
                    <a:pt x="326003" y="633964"/>
                    <a:pt x="307405" y="617831"/>
                  </a:cubicBezTo>
                  <a:cubicBezTo>
                    <a:pt x="288806" y="601699"/>
                    <a:pt x="261107" y="593633"/>
                    <a:pt x="224310" y="593633"/>
                  </a:cubicBezTo>
                  <a:close/>
                  <a:moveTo>
                    <a:pt x="793842" y="0"/>
                  </a:moveTo>
                  <a:cubicBezTo>
                    <a:pt x="1232269" y="0"/>
                    <a:pt x="1587684" y="329113"/>
                    <a:pt x="1587684" y="735095"/>
                  </a:cubicBezTo>
                  <a:cubicBezTo>
                    <a:pt x="1587684" y="1141077"/>
                    <a:pt x="1232269" y="1470190"/>
                    <a:pt x="793842" y="1470190"/>
                  </a:cubicBezTo>
                  <a:cubicBezTo>
                    <a:pt x="355415" y="1470190"/>
                    <a:pt x="0" y="1141077"/>
                    <a:pt x="0" y="735095"/>
                  </a:cubicBezTo>
                  <a:cubicBezTo>
                    <a:pt x="0" y="329113"/>
                    <a:pt x="355415" y="0"/>
                    <a:pt x="793842" y="0"/>
                  </a:cubicBezTo>
                  <a:close/>
                </a:path>
              </a:pathLst>
            </a:custGeom>
            <a:ln w="53975" cap="rnd">
              <a:solidFill>
                <a:schemeClr val="bg1"/>
              </a:solidFill>
              <a:prstDash val="solid"/>
            </a:ln>
            <a:effectLst>
              <a:outerShdw sx="1000" sy="1000" algn="bl" rotWithShape="0">
                <a:srgbClr val="000000"/>
              </a:outerShdw>
            </a:effectLst>
            <a:extLst>
              <a:ext uri="{909E8E84-426E-40DD-AFC4-6F175D3DCCD1}">
                <a14:hiddenFill xmlns:a14="http://schemas.microsoft.com/office/drawing/2010/main">
                  <a:solidFill>
                    <a:srgbClr val="FFFFFF"/>
                  </a:solidFill>
                </a14:hiddenFill>
              </a:ext>
            </a:extLst>
          </p:spPr>
        </p:pic>
      </p:grpSp>
      <p:grpSp>
        <p:nvGrpSpPr>
          <p:cNvPr id="15" name="Group 14">
            <a:extLst>
              <a:ext uri="{FF2B5EF4-FFF2-40B4-BE49-F238E27FC236}">
                <a16:creationId xmlns:a16="http://schemas.microsoft.com/office/drawing/2014/main" id="{2D21E989-97C9-A06B-B87B-10773ECA2D82}"/>
              </a:ext>
            </a:extLst>
          </p:cNvPr>
          <p:cNvGrpSpPr/>
          <p:nvPr/>
        </p:nvGrpSpPr>
        <p:grpSpPr>
          <a:xfrm>
            <a:off x="-4664446" y="5713294"/>
            <a:ext cx="1060374" cy="1020313"/>
            <a:chOff x="169335" y="4210029"/>
            <a:chExt cx="1272449" cy="1224375"/>
          </a:xfrm>
        </p:grpSpPr>
        <p:sp>
          <p:nvSpPr>
            <p:cNvPr id="17" name="Oval 16">
              <a:extLst>
                <a:ext uri="{FF2B5EF4-FFF2-40B4-BE49-F238E27FC236}">
                  <a16:creationId xmlns:a16="http://schemas.microsoft.com/office/drawing/2014/main" id="{5A13BC1C-4F06-1B4A-05D8-863F3DEEA020}"/>
                </a:ext>
              </a:extLst>
            </p:cNvPr>
            <p:cNvSpPr/>
            <p:nvPr/>
          </p:nvSpPr>
          <p:spPr>
            <a:xfrm>
              <a:off x="234673" y="4305677"/>
              <a:ext cx="1155267" cy="1049580"/>
            </a:xfrm>
            <a:prstGeom prst="ellipse">
              <a:avLst/>
            </a:prstGeom>
            <a:solidFill>
              <a:schemeClr val="bg1"/>
            </a:solidFill>
            <a:ln w="539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sz="1500">
                <a:solidFill>
                  <a:prstClr val="white"/>
                </a:solidFill>
                <a:latin typeface="Calibri" panose="020F0502020204030204"/>
              </a:endParaRPr>
            </a:p>
          </p:txBody>
        </p:sp>
        <p:pic>
          <p:nvPicPr>
            <p:cNvPr id="18" name="Picture 17">
              <a:extLst>
                <a:ext uri="{FF2B5EF4-FFF2-40B4-BE49-F238E27FC236}">
                  <a16:creationId xmlns:a16="http://schemas.microsoft.com/office/drawing/2014/main" id="{1AD82239-63F1-33D1-A349-A68889FBF2A5}"/>
                </a:ext>
              </a:extLst>
            </p:cNvPr>
            <p:cNvPicPr>
              <a:picLocks noChangeAspect="1"/>
            </p:cNvPicPr>
            <p:nvPr/>
          </p:nvPicPr>
          <p:blipFill>
            <a:blip r:embed="rId5" cstate="email">
              <a:alphaModFix/>
              <a:duotone>
                <a:prstClr val="black"/>
                <a:srgbClr val="FF969E">
                  <a:tint val="45000"/>
                  <a:satMod val="400000"/>
                </a:srgbClr>
              </a:duotone>
              <a:extLst>
                <a:ext uri="{28A0092B-C50C-407E-A947-70E740481C1C}">
                  <a14:useLocalDpi xmlns:a14="http://schemas.microsoft.com/office/drawing/2010/main"/>
                </a:ext>
                <a:ext uri="{837473B0-CC2E-450A-ABE3-18F120FF3D39}">
                  <a1611:picAttrSrcUrl xmlns:a1611="http://schemas.microsoft.com/office/drawing/2016/11/main" r:id="rId6"/>
                </a:ext>
              </a:extLst>
            </a:blip>
            <a:srcRect/>
            <a:stretch/>
          </p:blipFill>
          <p:spPr>
            <a:xfrm>
              <a:off x="169335" y="4210029"/>
              <a:ext cx="1272449" cy="1224375"/>
            </a:xfrm>
            <a:custGeom>
              <a:avLst/>
              <a:gdLst/>
              <a:ahLst/>
              <a:cxnLst/>
              <a:rect l="l" t="t" r="r" b="b"/>
              <a:pathLst>
                <a:path w="1475716" h="1419962">
                  <a:moveTo>
                    <a:pt x="1041060" y="576731"/>
                  </a:moveTo>
                  <a:lnTo>
                    <a:pt x="1041060" y="869913"/>
                  </a:lnTo>
                  <a:lnTo>
                    <a:pt x="1264047" y="869913"/>
                  </a:lnTo>
                  <a:lnTo>
                    <a:pt x="1264047" y="820516"/>
                  </a:lnTo>
                  <a:lnTo>
                    <a:pt x="1100257" y="820516"/>
                  </a:lnTo>
                  <a:lnTo>
                    <a:pt x="1100257" y="740721"/>
                  </a:lnTo>
                  <a:lnTo>
                    <a:pt x="1247448" y="740721"/>
                  </a:lnTo>
                  <a:lnTo>
                    <a:pt x="1247448" y="691324"/>
                  </a:lnTo>
                  <a:lnTo>
                    <a:pt x="1100257" y="691324"/>
                  </a:lnTo>
                  <a:lnTo>
                    <a:pt x="1100257" y="626328"/>
                  </a:lnTo>
                  <a:lnTo>
                    <a:pt x="1258447" y="626328"/>
                  </a:lnTo>
                  <a:lnTo>
                    <a:pt x="1258447" y="576731"/>
                  </a:lnTo>
                  <a:close/>
                  <a:moveTo>
                    <a:pt x="764835" y="576731"/>
                  </a:moveTo>
                  <a:lnTo>
                    <a:pt x="764835" y="869913"/>
                  </a:lnTo>
                  <a:lnTo>
                    <a:pt x="987822" y="869913"/>
                  </a:lnTo>
                  <a:lnTo>
                    <a:pt x="987822" y="820516"/>
                  </a:lnTo>
                  <a:lnTo>
                    <a:pt x="824032" y="820516"/>
                  </a:lnTo>
                  <a:lnTo>
                    <a:pt x="824032" y="740721"/>
                  </a:lnTo>
                  <a:lnTo>
                    <a:pt x="971223" y="740721"/>
                  </a:lnTo>
                  <a:lnTo>
                    <a:pt x="971223" y="691324"/>
                  </a:lnTo>
                  <a:lnTo>
                    <a:pt x="824032" y="691324"/>
                  </a:lnTo>
                  <a:lnTo>
                    <a:pt x="824032" y="626328"/>
                  </a:lnTo>
                  <a:lnTo>
                    <a:pt x="982222" y="626328"/>
                  </a:lnTo>
                  <a:lnTo>
                    <a:pt x="982222" y="576731"/>
                  </a:lnTo>
                  <a:close/>
                  <a:moveTo>
                    <a:pt x="470160" y="576731"/>
                  </a:moveTo>
                  <a:lnTo>
                    <a:pt x="470160" y="869913"/>
                  </a:lnTo>
                  <a:lnTo>
                    <a:pt x="525157" y="869913"/>
                  </a:lnTo>
                  <a:lnTo>
                    <a:pt x="525157" y="678725"/>
                  </a:lnTo>
                  <a:lnTo>
                    <a:pt x="643350" y="869913"/>
                  </a:lnTo>
                  <a:lnTo>
                    <a:pt x="702746" y="869913"/>
                  </a:lnTo>
                  <a:lnTo>
                    <a:pt x="702746" y="576731"/>
                  </a:lnTo>
                  <a:lnTo>
                    <a:pt x="647749" y="576731"/>
                  </a:lnTo>
                  <a:lnTo>
                    <a:pt x="647749" y="772519"/>
                  </a:lnTo>
                  <a:lnTo>
                    <a:pt x="527757" y="576731"/>
                  </a:lnTo>
                  <a:close/>
                  <a:moveTo>
                    <a:pt x="295929" y="571731"/>
                  </a:moveTo>
                  <a:cubicBezTo>
                    <a:pt x="273397" y="571731"/>
                    <a:pt x="254165" y="575131"/>
                    <a:pt x="238233" y="581931"/>
                  </a:cubicBezTo>
                  <a:cubicBezTo>
                    <a:pt x="222300" y="588730"/>
                    <a:pt x="210101" y="598630"/>
                    <a:pt x="201635" y="611629"/>
                  </a:cubicBezTo>
                  <a:cubicBezTo>
                    <a:pt x="193169" y="624628"/>
                    <a:pt x="188935" y="638594"/>
                    <a:pt x="188935" y="653526"/>
                  </a:cubicBezTo>
                  <a:cubicBezTo>
                    <a:pt x="188935" y="676725"/>
                    <a:pt x="197935" y="696391"/>
                    <a:pt x="215934" y="712523"/>
                  </a:cubicBezTo>
                  <a:cubicBezTo>
                    <a:pt x="228733" y="723989"/>
                    <a:pt x="250998" y="733655"/>
                    <a:pt x="282730" y="741521"/>
                  </a:cubicBezTo>
                  <a:cubicBezTo>
                    <a:pt x="307395" y="747654"/>
                    <a:pt x="323194" y="751920"/>
                    <a:pt x="330127" y="754320"/>
                  </a:cubicBezTo>
                  <a:cubicBezTo>
                    <a:pt x="340260" y="757920"/>
                    <a:pt x="347359" y="762153"/>
                    <a:pt x="351426" y="767020"/>
                  </a:cubicBezTo>
                  <a:cubicBezTo>
                    <a:pt x="355492" y="771886"/>
                    <a:pt x="357525" y="777786"/>
                    <a:pt x="357525" y="784718"/>
                  </a:cubicBezTo>
                  <a:cubicBezTo>
                    <a:pt x="357525" y="795518"/>
                    <a:pt x="352692" y="804951"/>
                    <a:pt x="343026" y="813017"/>
                  </a:cubicBezTo>
                  <a:cubicBezTo>
                    <a:pt x="333360" y="821083"/>
                    <a:pt x="318994" y="825116"/>
                    <a:pt x="299929" y="825116"/>
                  </a:cubicBezTo>
                  <a:cubicBezTo>
                    <a:pt x="281930" y="825116"/>
                    <a:pt x="267631" y="820583"/>
                    <a:pt x="257031" y="811517"/>
                  </a:cubicBezTo>
                  <a:cubicBezTo>
                    <a:pt x="246432" y="802451"/>
                    <a:pt x="239399" y="788252"/>
                    <a:pt x="235933" y="768919"/>
                  </a:cubicBezTo>
                  <a:lnTo>
                    <a:pt x="178336" y="774519"/>
                  </a:lnTo>
                  <a:cubicBezTo>
                    <a:pt x="182203" y="807317"/>
                    <a:pt x="194069" y="832282"/>
                    <a:pt x="213934" y="849414"/>
                  </a:cubicBezTo>
                  <a:cubicBezTo>
                    <a:pt x="233799" y="866547"/>
                    <a:pt x="262264" y="875113"/>
                    <a:pt x="299329" y="875113"/>
                  </a:cubicBezTo>
                  <a:cubicBezTo>
                    <a:pt x="324794" y="875113"/>
                    <a:pt x="346059" y="871546"/>
                    <a:pt x="363125" y="864414"/>
                  </a:cubicBezTo>
                  <a:cubicBezTo>
                    <a:pt x="380190" y="857281"/>
                    <a:pt x="393390" y="846381"/>
                    <a:pt x="402722" y="831716"/>
                  </a:cubicBezTo>
                  <a:cubicBezTo>
                    <a:pt x="412055" y="817050"/>
                    <a:pt x="416722" y="801317"/>
                    <a:pt x="416722" y="784518"/>
                  </a:cubicBezTo>
                  <a:cubicBezTo>
                    <a:pt x="416722" y="765986"/>
                    <a:pt x="412822" y="750421"/>
                    <a:pt x="405022" y="737821"/>
                  </a:cubicBezTo>
                  <a:cubicBezTo>
                    <a:pt x="397223" y="725222"/>
                    <a:pt x="386423" y="715289"/>
                    <a:pt x="372624" y="708023"/>
                  </a:cubicBezTo>
                  <a:cubicBezTo>
                    <a:pt x="358825" y="700757"/>
                    <a:pt x="337526" y="693724"/>
                    <a:pt x="308728" y="686924"/>
                  </a:cubicBezTo>
                  <a:cubicBezTo>
                    <a:pt x="279930" y="680125"/>
                    <a:pt x="261798" y="673592"/>
                    <a:pt x="254332" y="667326"/>
                  </a:cubicBezTo>
                  <a:cubicBezTo>
                    <a:pt x="248465" y="662393"/>
                    <a:pt x="245532" y="656460"/>
                    <a:pt x="245532" y="649527"/>
                  </a:cubicBezTo>
                  <a:cubicBezTo>
                    <a:pt x="245532" y="641927"/>
                    <a:pt x="248665" y="635861"/>
                    <a:pt x="254931" y="631328"/>
                  </a:cubicBezTo>
                  <a:cubicBezTo>
                    <a:pt x="264664" y="624262"/>
                    <a:pt x="278130" y="620728"/>
                    <a:pt x="295329" y="620728"/>
                  </a:cubicBezTo>
                  <a:cubicBezTo>
                    <a:pt x="311995" y="620728"/>
                    <a:pt x="324494" y="624028"/>
                    <a:pt x="332827" y="630628"/>
                  </a:cubicBezTo>
                  <a:cubicBezTo>
                    <a:pt x="341160" y="637227"/>
                    <a:pt x="346593" y="648060"/>
                    <a:pt x="349126" y="663126"/>
                  </a:cubicBezTo>
                  <a:lnTo>
                    <a:pt x="408322" y="660526"/>
                  </a:lnTo>
                  <a:cubicBezTo>
                    <a:pt x="407389" y="633594"/>
                    <a:pt x="397623" y="612062"/>
                    <a:pt x="379024" y="595930"/>
                  </a:cubicBezTo>
                  <a:cubicBezTo>
                    <a:pt x="360425" y="579798"/>
                    <a:pt x="332727" y="571731"/>
                    <a:pt x="295929" y="571731"/>
                  </a:cubicBezTo>
                  <a:close/>
                  <a:moveTo>
                    <a:pt x="737858" y="0"/>
                  </a:moveTo>
                  <a:cubicBezTo>
                    <a:pt x="1145366" y="0"/>
                    <a:pt x="1475716" y="317869"/>
                    <a:pt x="1475716" y="709981"/>
                  </a:cubicBezTo>
                  <a:cubicBezTo>
                    <a:pt x="1475716" y="1102093"/>
                    <a:pt x="1145366" y="1419962"/>
                    <a:pt x="737858" y="1419962"/>
                  </a:cubicBezTo>
                  <a:cubicBezTo>
                    <a:pt x="330350" y="1419962"/>
                    <a:pt x="0" y="1102093"/>
                    <a:pt x="0" y="709981"/>
                  </a:cubicBezTo>
                  <a:cubicBezTo>
                    <a:pt x="0" y="317869"/>
                    <a:pt x="330350" y="0"/>
                    <a:pt x="737858" y="0"/>
                  </a:cubicBezTo>
                  <a:close/>
                </a:path>
              </a:pathLst>
            </a:custGeom>
            <a:ln w="53975">
              <a:solidFill>
                <a:schemeClr val="bg1"/>
              </a:solidFill>
            </a:ln>
          </p:spPr>
        </p:pic>
      </p:grpSp>
      <p:grpSp>
        <p:nvGrpSpPr>
          <p:cNvPr id="19" name="Group 18">
            <a:extLst>
              <a:ext uri="{FF2B5EF4-FFF2-40B4-BE49-F238E27FC236}">
                <a16:creationId xmlns:a16="http://schemas.microsoft.com/office/drawing/2014/main" id="{1EA3074F-C821-8966-1CA3-4B51A12D7ED8}"/>
              </a:ext>
            </a:extLst>
          </p:cNvPr>
          <p:cNvGrpSpPr/>
          <p:nvPr/>
        </p:nvGrpSpPr>
        <p:grpSpPr>
          <a:xfrm>
            <a:off x="-1311653" y="5760255"/>
            <a:ext cx="1069721" cy="996064"/>
            <a:chOff x="169335" y="6899053"/>
            <a:chExt cx="1283665" cy="1195277"/>
          </a:xfrm>
        </p:grpSpPr>
        <p:sp>
          <p:nvSpPr>
            <p:cNvPr id="20" name="Oval 19">
              <a:extLst>
                <a:ext uri="{FF2B5EF4-FFF2-40B4-BE49-F238E27FC236}">
                  <a16:creationId xmlns:a16="http://schemas.microsoft.com/office/drawing/2014/main" id="{85143EBB-B4D9-5CC9-15F3-E0C0E3B4FDAF}"/>
                </a:ext>
              </a:extLst>
            </p:cNvPr>
            <p:cNvSpPr/>
            <p:nvPr/>
          </p:nvSpPr>
          <p:spPr>
            <a:xfrm>
              <a:off x="234673" y="6975240"/>
              <a:ext cx="1155267" cy="1049580"/>
            </a:xfrm>
            <a:prstGeom prst="ellipse">
              <a:avLst/>
            </a:prstGeom>
            <a:solidFill>
              <a:schemeClr val="bg1"/>
            </a:solidFill>
            <a:ln w="539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sz="1500">
                <a:solidFill>
                  <a:prstClr val="white"/>
                </a:solidFill>
                <a:latin typeface="Calibri" panose="020F0502020204030204"/>
              </a:endParaRPr>
            </a:p>
          </p:txBody>
        </p:sp>
        <p:pic>
          <p:nvPicPr>
            <p:cNvPr id="21" name="Picture 20" descr="Visit Broadstairs - quintessential seaside town on the Kent coast - Visit  Thanet">
              <a:extLst>
                <a:ext uri="{FF2B5EF4-FFF2-40B4-BE49-F238E27FC236}">
                  <a16:creationId xmlns:a16="http://schemas.microsoft.com/office/drawing/2014/main" id="{6B22FAFE-90B5-278B-30D4-FB4435BA1840}"/>
                </a:ext>
              </a:extLst>
            </p:cNvPr>
            <p:cNvPicPr>
              <a:picLocks noChangeAspect="1" noChangeArrowheads="1"/>
            </p:cNvPicPr>
            <p:nvPr/>
          </p:nvPicPr>
          <p:blipFill>
            <a:blip r:embed="rId7" cstate="email">
              <a:duotone>
                <a:prstClr val="black"/>
                <a:schemeClr val="accent2">
                  <a:tint val="45000"/>
                  <a:satMod val="400000"/>
                </a:schemeClr>
              </a:duotone>
              <a:extLst>
                <a:ext uri="{BEBA8EAE-BF5A-486C-A8C5-ECC9F3942E4B}">
                  <a14:imgProps xmlns:a14="http://schemas.microsoft.com/office/drawing/2010/main">
                    <a14:imgLayer r:embed="rId8">
                      <a14:imgEffect>
                        <a14:brightnessContrast contrast="20000"/>
                      </a14:imgEffect>
                    </a14:imgLayer>
                  </a14:imgProps>
                </a:ext>
                <a:ext uri="{28A0092B-C50C-407E-A947-70E740481C1C}">
                  <a14:useLocalDpi xmlns:a14="http://schemas.microsoft.com/office/drawing/2010/main"/>
                </a:ext>
              </a:extLst>
            </a:blip>
            <a:srcRect/>
            <a:stretch/>
          </p:blipFill>
          <p:spPr bwMode="auto">
            <a:xfrm>
              <a:off x="169335" y="6899053"/>
              <a:ext cx="1283665" cy="1195277"/>
            </a:xfrm>
            <a:custGeom>
              <a:avLst/>
              <a:gdLst/>
              <a:ahLst/>
              <a:cxnLst/>
              <a:rect l="l" t="t" r="r" b="b"/>
              <a:pathLst>
                <a:path w="1488724" h="1386216">
                  <a:moveTo>
                    <a:pt x="693640" y="714168"/>
                  </a:moveTo>
                  <a:lnTo>
                    <a:pt x="750836" y="784763"/>
                  </a:lnTo>
                  <a:cubicBezTo>
                    <a:pt x="741237" y="792763"/>
                    <a:pt x="732371" y="798496"/>
                    <a:pt x="724238" y="801962"/>
                  </a:cubicBezTo>
                  <a:cubicBezTo>
                    <a:pt x="716105" y="805429"/>
                    <a:pt x="707639" y="807162"/>
                    <a:pt x="698839" y="807162"/>
                  </a:cubicBezTo>
                  <a:cubicBezTo>
                    <a:pt x="685507" y="807162"/>
                    <a:pt x="674874" y="803329"/>
                    <a:pt x="666941" y="795663"/>
                  </a:cubicBezTo>
                  <a:cubicBezTo>
                    <a:pt x="659008" y="787997"/>
                    <a:pt x="655042" y="778097"/>
                    <a:pt x="655042" y="765964"/>
                  </a:cubicBezTo>
                  <a:cubicBezTo>
                    <a:pt x="655042" y="756365"/>
                    <a:pt x="658242" y="746966"/>
                    <a:pt x="664641" y="737766"/>
                  </a:cubicBezTo>
                  <a:cubicBezTo>
                    <a:pt x="671041" y="728567"/>
                    <a:pt x="680707" y="720701"/>
                    <a:pt x="693640" y="714168"/>
                  </a:cubicBezTo>
                  <a:close/>
                  <a:moveTo>
                    <a:pt x="717638" y="589775"/>
                  </a:moveTo>
                  <a:cubicBezTo>
                    <a:pt x="726838" y="589775"/>
                    <a:pt x="734137" y="592308"/>
                    <a:pt x="739537" y="597375"/>
                  </a:cubicBezTo>
                  <a:cubicBezTo>
                    <a:pt x="744936" y="602441"/>
                    <a:pt x="747636" y="608574"/>
                    <a:pt x="747636" y="615774"/>
                  </a:cubicBezTo>
                  <a:cubicBezTo>
                    <a:pt x="747636" y="624307"/>
                    <a:pt x="742037" y="632906"/>
                    <a:pt x="730837" y="641572"/>
                  </a:cubicBezTo>
                  <a:lnTo>
                    <a:pt x="715638" y="653171"/>
                  </a:lnTo>
                  <a:lnTo>
                    <a:pt x="701839" y="637172"/>
                  </a:lnTo>
                  <a:cubicBezTo>
                    <a:pt x="693306" y="627306"/>
                    <a:pt x="689040" y="618907"/>
                    <a:pt x="689040" y="611974"/>
                  </a:cubicBezTo>
                  <a:cubicBezTo>
                    <a:pt x="689040" y="606108"/>
                    <a:pt x="691573" y="600941"/>
                    <a:pt x="696639" y="596475"/>
                  </a:cubicBezTo>
                  <a:cubicBezTo>
                    <a:pt x="701706" y="592008"/>
                    <a:pt x="708705" y="589775"/>
                    <a:pt x="717638" y="589775"/>
                  </a:cubicBezTo>
                  <a:close/>
                  <a:moveTo>
                    <a:pt x="894195" y="555177"/>
                  </a:moveTo>
                  <a:lnTo>
                    <a:pt x="894195" y="848359"/>
                  </a:lnTo>
                  <a:lnTo>
                    <a:pt x="949191" y="848359"/>
                  </a:lnTo>
                  <a:lnTo>
                    <a:pt x="949191" y="617574"/>
                  </a:lnTo>
                  <a:lnTo>
                    <a:pt x="1007188" y="848359"/>
                  </a:lnTo>
                  <a:lnTo>
                    <a:pt x="1064184" y="848359"/>
                  </a:lnTo>
                  <a:lnTo>
                    <a:pt x="1122381" y="617574"/>
                  </a:lnTo>
                  <a:lnTo>
                    <a:pt x="1122381" y="848359"/>
                  </a:lnTo>
                  <a:lnTo>
                    <a:pt x="1177377" y="848359"/>
                  </a:lnTo>
                  <a:lnTo>
                    <a:pt x="1177377" y="555177"/>
                  </a:lnTo>
                  <a:lnTo>
                    <a:pt x="1088583" y="555177"/>
                  </a:lnTo>
                  <a:lnTo>
                    <a:pt x="1035986" y="755165"/>
                  </a:lnTo>
                  <a:lnTo>
                    <a:pt x="982789" y="555177"/>
                  </a:lnTo>
                  <a:close/>
                  <a:moveTo>
                    <a:pt x="324295" y="555177"/>
                  </a:moveTo>
                  <a:lnTo>
                    <a:pt x="324295" y="848359"/>
                  </a:lnTo>
                  <a:lnTo>
                    <a:pt x="383491" y="848359"/>
                  </a:lnTo>
                  <a:lnTo>
                    <a:pt x="383491" y="759765"/>
                  </a:lnTo>
                  <a:lnTo>
                    <a:pt x="431488" y="710768"/>
                  </a:lnTo>
                  <a:lnTo>
                    <a:pt x="512083" y="848359"/>
                  </a:lnTo>
                  <a:lnTo>
                    <a:pt x="588679" y="848359"/>
                  </a:lnTo>
                  <a:lnTo>
                    <a:pt x="472286" y="669370"/>
                  </a:lnTo>
                  <a:lnTo>
                    <a:pt x="582679" y="555177"/>
                  </a:lnTo>
                  <a:lnTo>
                    <a:pt x="503084" y="555177"/>
                  </a:lnTo>
                  <a:lnTo>
                    <a:pt x="383491" y="685369"/>
                  </a:lnTo>
                  <a:lnTo>
                    <a:pt x="383491" y="555177"/>
                  </a:lnTo>
                  <a:close/>
                  <a:moveTo>
                    <a:pt x="716238" y="550178"/>
                  </a:moveTo>
                  <a:cubicBezTo>
                    <a:pt x="689973" y="550178"/>
                    <a:pt x="669741" y="556344"/>
                    <a:pt x="655542" y="568677"/>
                  </a:cubicBezTo>
                  <a:cubicBezTo>
                    <a:pt x="641343" y="581009"/>
                    <a:pt x="634243" y="596042"/>
                    <a:pt x="634243" y="613774"/>
                  </a:cubicBezTo>
                  <a:cubicBezTo>
                    <a:pt x="634243" y="623373"/>
                    <a:pt x="636776" y="633539"/>
                    <a:pt x="641843" y="644272"/>
                  </a:cubicBezTo>
                  <a:cubicBezTo>
                    <a:pt x="646909" y="655005"/>
                    <a:pt x="654442" y="666304"/>
                    <a:pt x="664441" y="678170"/>
                  </a:cubicBezTo>
                  <a:cubicBezTo>
                    <a:pt x="642176" y="689236"/>
                    <a:pt x="625444" y="702268"/>
                    <a:pt x="614244" y="717268"/>
                  </a:cubicBezTo>
                  <a:cubicBezTo>
                    <a:pt x="603045" y="732267"/>
                    <a:pt x="597445" y="749166"/>
                    <a:pt x="597445" y="767964"/>
                  </a:cubicBezTo>
                  <a:cubicBezTo>
                    <a:pt x="597445" y="788630"/>
                    <a:pt x="604578" y="806895"/>
                    <a:pt x="618844" y="822761"/>
                  </a:cubicBezTo>
                  <a:cubicBezTo>
                    <a:pt x="637243" y="843293"/>
                    <a:pt x="664708" y="853559"/>
                    <a:pt x="701239" y="853559"/>
                  </a:cubicBezTo>
                  <a:cubicBezTo>
                    <a:pt x="719638" y="853559"/>
                    <a:pt x="735504" y="851026"/>
                    <a:pt x="748836" y="845960"/>
                  </a:cubicBezTo>
                  <a:cubicBezTo>
                    <a:pt x="762169" y="840893"/>
                    <a:pt x="774768" y="833027"/>
                    <a:pt x="786634" y="822361"/>
                  </a:cubicBezTo>
                  <a:cubicBezTo>
                    <a:pt x="801966" y="836627"/>
                    <a:pt x="817965" y="847826"/>
                    <a:pt x="834631" y="855959"/>
                  </a:cubicBezTo>
                  <a:lnTo>
                    <a:pt x="868629" y="812562"/>
                  </a:lnTo>
                  <a:cubicBezTo>
                    <a:pt x="863962" y="810295"/>
                    <a:pt x="856663" y="805662"/>
                    <a:pt x="846730" y="798663"/>
                  </a:cubicBezTo>
                  <a:cubicBezTo>
                    <a:pt x="836798" y="791663"/>
                    <a:pt x="828698" y="785230"/>
                    <a:pt x="822432" y="779364"/>
                  </a:cubicBezTo>
                  <a:cubicBezTo>
                    <a:pt x="826698" y="773764"/>
                    <a:pt x="830698" y="766798"/>
                    <a:pt x="834431" y="758465"/>
                  </a:cubicBezTo>
                  <a:cubicBezTo>
                    <a:pt x="838164" y="750132"/>
                    <a:pt x="842564" y="736966"/>
                    <a:pt x="847630" y="718967"/>
                  </a:cubicBezTo>
                  <a:lnTo>
                    <a:pt x="796833" y="707368"/>
                  </a:lnTo>
                  <a:cubicBezTo>
                    <a:pt x="793367" y="721101"/>
                    <a:pt x="789234" y="732233"/>
                    <a:pt x="784434" y="740766"/>
                  </a:cubicBezTo>
                  <a:lnTo>
                    <a:pt x="743637" y="686969"/>
                  </a:lnTo>
                  <a:cubicBezTo>
                    <a:pt x="765102" y="673504"/>
                    <a:pt x="779368" y="661438"/>
                    <a:pt x="786434" y="650772"/>
                  </a:cubicBezTo>
                  <a:cubicBezTo>
                    <a:pt x="793500" y="640106"/>
                    <a:pt x="797033" y="628840"/>
                    <a:pt x="797033" y="616974"/>
                  </a:cubicBezTo>
                  <a:cubicBezTo>
                    <a:pt x="797033" y="598308"/>
                    <a:pt x="789900" y="582509"/>
                    <a:pt x="775635" y="569577"/>
                  </a:cubicBezTo>
                  <a:cubicBezTo>
                    <a:pt x="761369" y="556644"/>
                    <a:pt x="741570" y="550178"/>
                    <a:pt x="716238" y="550178"/>
                  </a:cubicBezTo>
                  <a:close/>
                  <a:moveTo>
                    <a:pt x="744362" y="0"/>
                  </a:moveTo>
                  <a:cubicBezTo>
                    <a:pt x="1155462" y="0"/>
                    <a:pt x="1488724" y="310315"/>
                    <a:pt x="1488724" y="693108"/>
                  </a:cubicBezTo>
                  <a:cubicBezTo>
                    <a:pt x="1488724" y="1075901"/>
                    <a:pt x="1155462" y="1386216"/>
                    <a:pt x="744362" y="1386216"/>
                  </a:cubicBezTo>
                  <a:cubicBezTo>
                    <a:pt x="333262" y="1386216"/>
                    <a:pt x="0" y="1075901"/>
                    <a:pt x="0" y="693108"/>
                  </a:cubicBezTo>
                  <a:cubicBezTo>
                    <a:pt x="0" y="310315"/>
                    <a:pt x="333262" y="0"/>
                    <a:pt x="744362" y="0"/>
                  </a:cubicBezTo>
                  <a:close/>
                </a:path>
              </a:pathLst>
            </a:custGeom>
            <a:ln w="53975" cap="rnd">
              <a:solidFill>
                <a:schemeClr val="bg1"/>
              </a:solidFill>
              <a:prstDash val="solid"/>
            </a:ln>
            <a:effectLst>
              <a:outerShdw sx="1000" sy="1000" algn="bl" rotWithShape="0">
                <a:srgbClr val="000000"/>
              </a:outerShdw>
            </a:effectLst>
            <a:extLst>
              <a:ext uri="{909E8E84-426E-40DD-AFC4-6F175D3DCCD1}">
                <a14:hiddenFill xmlns:a14="http://schemas.microsoft.com/office/drawing/2010/main">
                  <a:solidFill>
                    <a:srgbClr val="FFFFFF"/>
                  </a:solidFill>
                </a14:hiddenFill>
              </a:ext>
            </a:extLst>
          </p:spPr>
        </p:pic>
      </p:grpSp>
      <p:pic>
        <p:nvPicPr>
          <p:cNvPr id="22" name="Picture 21" descr="Breaking Barriers Innovations">
            <a:extLst>
              <a:ext uri="{FF2B5EF4-FFF2-40B4-BE49-F238E27FC236}">
                <a16:creationId xmlns:a16="http://schemas.microsoft.com/office/drawing/2014/main" id="{208B619A-3A76-5A05-F4A9-DCC224F89945}"/>
              </a:ext>
            </a:extLst>
          </p:cNvPr>
          <p:cNvPicPr>
            <a:picLocks noChangeAspect="1" noChangeArrowheads="1"/>
          </p:cNvPicPr>
          <p:nvPr/>
        </p:nvPicPr>
        <p:blipFill>
          <a:blip r:embed="rId9" cstate="email">
            <a:duotone>
              <a:prstClr val="black"/>
              <a:schemeClr val="bg1">
                <a:tint val="45000"/>
                <a:satMod val="400000"/>
              </a:schemeClr>
            </a:duotone>
            <a:extLst>
              <a:ext uri="{BEBA8EAE-BF5A-486C-A8C5-ECC9F3942E4B}">
                <a14:imgProps xmlns:a14="http://schemas.microsoft.com/office/drawing/2010/main">
                  <a14:imgLayer r:embed="rId10">
                    <a14:imgEffect>
                      <a14:sharpenSoften amount="58000"/>
                    </a14:imgEffect>
                    <a14:imgEffect>
                      <a14:brightnessContrast bright="100000" contrast="100000"/>
                    </a14:imgEffect>
                  </a14:imgLayer>
                </a14:imgProps>
              </a:ext>
              <a:ext uri="{28A0092B-C50C-407E-A947-70E740481C1C}">
                <a14:useLocalDpi xmlns:a14="http://schemas.microsoft.com/office/drawing/2010/main"/>
              </a:ext>
            </a:extLst>
          </a:blip>
          <a:srcRect/>
          <a:stretch>
            <a:fillRect/>
          </a:stretch>
        </p:blipFill>
        <p:spPr bwMode="auto">
          <a:xfrm>
            <a:off x="10854199" y="95701"/>
            <a:ext cx="1344606" cy="1093613"/>
          </a:xfrm>
          <a:prstGeom prst="rect">
            <a:avLst/>
          </a:prstGeom>
          <a:noFill/>
          <a:extLst>
            <a:ext uri="{909E8E84-426E-40DD-AFC4-6F175D3DCCD1}">
              <a14:hiddenFill xmlns:a14="http://schemas.microsoft.com/office/drawing/2010/main">
                <a:solidFill>
                  <a:srgbClr val="FFFFFF"/>
                </a:solidFill>
              </a14:hiddenFill>
            </a:ext>
          </a:extLst>
        </p:spPr>
      </p:pic>
      <p:sp>
        <p:nvSpPr>
          <p:cNvPr id="25" name="Text 0">
            <a:extLst>
              <a:ext uri="{FF2B5EF4-FFF2-40B4-BE49-F238E27FC236}">
                <a16:creationId xmlns:a16="http://schemas.microsoft.com/office/drawing/2014/main" id="{7E68E359-8347-13D4-309D-81A5613593B0}"/>
              </a:ext>
            </a:extLst>
          </p:cNvPr>
          <p:cNvSpPr/>
          <p:nvPr/>
        </p:nvSpPr>
        <p:spPr>
          <a:xfrm>
            <a:off x="2298459" y="141532"/>
            <a:ext cx="2618949" cy="782430"/>
          </a:xfrm>
          <a:prstGeom prst="rect">
            <a:avLst/>
          </a:prstGeom>
          <a:noFill/>
          <a:ln/>
        </p:spPr>
        <p:txBody>
          <a:bodyPr wrap="square" lIns="120000" tIns="0" rIns="0" bIns="0" rtlCol="0" anchor="t"/>
          <a:lstStyle/>
          <a:p>
            <a:pPr defTabSz="761970">
              <a:lnSpc>
                <a:spcPts val="4625"/>
              </a:lnSpc>
            </a:pPr>
            <a:endParaRPr lang="en-US" sz="3708">
              <a:solidFill>
                <a:prstClr val="white"/>
              </a:solidFill>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F2006E0A-4ED3-27CA-83CD-C0AFD0C14A10}"/>
              </a:ext>
            </a:extLst>
          </p:cNvPr>
          <p:cNvSpPr txBox="1"/>
          <p:nvPr/>
        </p:nvSpPr>
        <p:spPr>
          <a:xfrm>
            <a:off x="10032129" y="1418701"/>
            <a:ext cx="1979002" cy="1600438"/>
          </a:xfrm>
          <a:prstGeom prst="rect">
            <a:avLst/>
          </a:prstGeom>
          <a:solidFill>
            <a:srgbClr val="005B58"/>
          </a:solidFill>
        </p:spPr>
        <p:txBody>
          <a:bodyPr wrap="square" rtlCol="0">
            <a:spAutoFit/>
          </a:bodyPr>
          <a:lstStyle/>
          <a:p>
            <a:r>
              <a:rPr lang="en-US" sz="1400">
                <a:solidFill>
                  <a:schemeClr val="bg1"/>
                </a:solidFill>
                <a:latin typeface="Arial" panose="020B0604020202020204" pitchFamily="34" charset="0"/>
                <a:cs typeface="Arial" panose="020B0604020202020204" pitchFamily="34" charset="0"/>
              </a:rPr>
              <a:t>Supported 223 people into employment and 60 people from temporary accommodation into independent accommodation</a:t>
            </a:r>
            <a:endParaRPr lang="en-GB" sz="1400">
              <a:solidFill>
                <a:schemeClr val="bg1"/>
              </a:solidFill>
              <a:latin typeface="Arial" panose="020B0604020202020204" pitchFamily="34" charset="0"/>
              <a:cs typeface="Arial" panose="020B0604020202020204" pitchFamily="34" charset="0"/>
            </a:endParaRPr>
          </a:p>
        </p:txBody>
      </p:sp>
      <p:sp>
        <p:nvSpPr>
          <p:cNvPr id="33" name="Text 0">
            <a:extLst>
              <a:ext uri="{FF2B5EF4-FFF2-40B4-BE49-F238E27FC236}">
                <a16:creationId xmlns:a16="http://schemas.microsoft.com/office/drawing/2014/main" id="{C8E58A64-8B5C-0461-4925-07C6C9A76409}"/>
              </a:ext>
            </a:extLst>
          </p:cNvPr>
          <p:cNvSpPr/>
          <p:nvPr/>
        </p:nvSpPr>
        <p:spPr>
          <a:xfrm>
            <a:off x="2298459" y="661537"/>
            <a:ext cx="6462536" cy="782430"/>
          </a:xfrm>
          <a:prstGeom prst="rect">
            <a:avLst/>
          </a:prstGeom>
          <a:noFill/>
          <a:ln/>
        </p:spPr>
        <p:txBody>
          <a:bodyPr wrap="square" lIns="120000" tIns="0" rIns="0" bIns="0" rtlCol="0" anchor="t"/>
          <a:lstStyle/>
          <a:p>
            <a:pPr defTabSz="761970">
              <a:lnSpc>
                <a:spcPts val="4625"/>
              </a:lnSpc>
            </a:pPr>
            <a:r>
              <a:rPr lang="en-US" sz="3200">
                <a:solidFill>
                  <a:schemeClr val="accent5">
                    <a:lumMod val="75000"/>
                  </a:schemeClr>
                </a:solidFill>
                <a:latin typeface="Arial" panose="020B0604020202020204" pitchFamily="34" charset="0"/>
                <a:ea typeface="Poppins Light" pitchFamily="34" charset="-122"/>
                <a:cs typeface="Arial" panose="020B0604020202020204" pitchFamily="34" charset="0"/>
              </a:rPr>
              <a:t>What’s making a difference?</a:t>
            </a:r>
            <a:endParaRPr lang="en-US" sz="3200">
              <a:solidFill>
                <a:schemeClr val="accent5">
                  <a:lumMod val="75000"/>
                </a:schemeClr>
              </a:solidFill>
              <a:latin typeface="Arial" panose="020B0604020202020204" pitchFamily="34" charset="0"/>
              <a:cs typeface="Arial" panose="020B0604020202020204" pitchFamily="34" charset="0"/>
            </a:endParaRPr>
          </a:p>
        </p:txBody>
      </p:sp>
      <p:sp>
        <p:nvSpPr>
          <p:cNvPr id="36" name="Rectangle 35">
            <a:extLst>
              <a:ext uri="{FF2B5EF4-FFF2-40B4-BE49-F238E27FC236}">
                <a16:creationId xmlns:a16="http://schemas.microsoft.com/office/drawing/2014/main" id="{B8EB3538-4A03-A97E-83A8-87C7F5B676B7}"/>
              </a:ext>
            </a:extLst>
          </p:cNvPr>
          <p:cNvSpPr/>
          <p:nvPr/>
        </p:nvSpPr>
        <p:spPr>
          <a:xfrm>
            <a:off x="2259189" y="3456433"/>
            <a:ext cx="3547251" cy="1266759"/>
          </a:xfrm>
          <a:prstGeom prst="rect">
            <a:avLst/>
          </a:prstGeom>
          <a:solidFill>
            <a:srgbClr val="005B58">
              <a:alpha val="33000"/>
            </a:srgbClr>
          </a:solidFill>
        </p:spPr>
        <p:style>
          <a:lnRef idx="2">
            <a:schemeClr val="accent1">
              <a:shade val="15000"/>
            </a:schemeClr>
          </a:lnRef>
          <a:fillRef idx="1">
            <a:schemeClr val="accent1"/>
          </a:fillRef>
          <a:effectRef idx="0">
            <a:schemeClr val="accent1"/>
          </a:effectRef>
          <a:fontRef idx="minor">
            <a:schemeClr val="lt1"/>
          </a:fontRef>
        </p:style>
        <p:txBody>
          <a:bodyPr lIns="36000" rIns="36000" rtlCol="0" anchor="ctr"/>
          <a:lstStyle/>
          <a:p>
            <a:r>
              <a:rPr lang="en-US" sz="1400">
                <a:latin typeface="Arial" panose="020B0604020202020204" pitchFamily="34" charset="0"/>
                <a:cs typeface="Arial" panose="020B0604020202020204" pitchFamily="34" charset="0"/>
              </a:rPr>
              <a:t>East Sussex Floating Support Service provides flexible, </a:t>
            </a:r>
            <a:r>
              <a:rPr lang="en-US" sz="1400" err="1">
                <a:latin typeface="Arial" panose="020B0604020202020204" pitchFamily="34" charset="0"/>
                <a:cs typeface="Arial" panose="020B0604020202020204" pitchFamily="34" charset="0"/>
              </a:rPr>
              <a:t>personalised</a:t>
            </a:r>
            <a:r>
              <a:rPr lang="en-US" sz="1400">
                <a:latin typeface="Arial" panose="020B0604020202020204" pitchFamily="34" charset="0"/>
                <a:cs typeface="Arial" panose="020B0604020202020204" pitchFamily="34" charset="0"/>
              </a:rPr>
              <a:t>, short-term support including preventing homelessness, managing a tenancy, money management and accessing healthcare</a:t>
            </a:r>
            <a:endParaRPr lang="en-GB" sz="1400">
              <a:latin typeface="Arial" panose="020B0604020202020204" pitchFamily="34" charset="0"/>
              <a:cs typeface="Arial" panose="020B0604020202020204" pitchFamily="34" charset="0"/>
            </a:endParaRPr>
          </a:p>
        </p:txBody>
      </p:sp>
      <p:sp>
        <p:nvSpPr>
          <p:cNvPr id="38" name="Rectangle 37">
            <a:extLst>
              <a:ext uri="{FF2B5EF4-FFF2-40B4-BE49-F238E27FC236}">
                <a16:creationId xmlns:a16="http://schemas.microsoft.com/office/drawing/2014/main" id="{7433513C-4365-E465-9CC3-38B7BE2AB498}"/>
              </a:ext>
            </a:extLst>
          </p:cNvPr>
          <p:cNvSpPr/>
          <p:nvPr/>
        </p:nvSpPr>
        <p:spPr>
          <a:xfrm>
            <a:off x="7152124" y="3928795"/>
            <a:ext cx="3217742" cy="46279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GB" sz="1600" b="1" i="1" dirty="0">
                <a:latin typeface="Arial" panose="020B0604020202020204" pitchFamily="34" charset="0"/>
                <a:ea typeface="Aptos" panose="020B0004020202020204" pitchFamily="34" charset="0"/>
                <a:cs typeface="Arial" panose="020B0604020202020204" pitchFamily="34" charset="0"/>
              </a:rPr>
              <a:t>“We s</a:t>
            </a:r>
            <a:r>
              <a:rPr lang="en-US" sz="1600" b="1" i="1" dirty="0">
                <a:latin typeface="Arial" panose="020B0604020202020204" pitchFamily="34" charset="0"/>
                <a:ea typeface="Aptos" panose="020B0004020202020204" pitchFamily="34" charset="0"/>
                <a:cs typeface="Arial" panose="020B0604020202020204" pitchFamily="34" charset="0"/>
              </a:rPr>
              <a:t>topped 6 families from becoming homeless, and when you think of the cost of 6 families – it’s a lot of savings.</a:t>
            </a:r>
            <a:r>
              <a:rPr lang="en-GB" sz="1600" b="1" i="1" dirty="0">
                <a:effectLst/>
                <a:latin typeface="Arial" panose="020B0604020202020204" pitchFamily="34" charset="0"/>
                <a:ea typeface="Aptos" panose="020B0004020202020204" pitchFamily="34" charset="0"/>
                <a:cs typeface="Arial" panose="020B0604020202020204" pitchFamily="34" charset="0"/>
              </a:rPr>
              <a:t>”</a:t>
            </a:r>
            <a:r>
              <a:rPr lang="en-GB" sz="1600" b="1" i="1" dirty="0">
                <a:effectLst/>
                <a:latin typeface="Arial" panose="020B0604020202020204" pitchFamily="34" charset="0"/>
                <a:cs typeface="Arial" panose="020B0604020202020204" pitchFamily="34" charset="0"/>
              </a:rPr>
              <a:t> </a:t>
            </a:r>
            <a:endParaRPr lang="en-GB" sz="1600" b="1" i="1" dirty="0">
              <a:latin typeface="Arial" panose="020B0604020202020204" pitchFamily="34" charset="0"/>
              <a:cs typeface="Arial" panose="020B0604020202020204" pitchFamily="34" charset="0"/>
            </a:endParaRPr>
          </a:p>
        </p:txBody>
      </p:sp>
      <p:sp>
        <p:nvSpPr>
          <p:cNvPr id="37" name="Rectangle 36">
            <a:extLst>
              <a:ext uri="{FF2B5EF4-FFF2-40B4-BE49-F238E27FC236}">
                <a16:creationId xmlns:a16="http://schemas.microsoft.com/office/drawing/2014/main" id="{3E3BB4B8-629F-AB65-1E5B-8CCB791B1629}"/>
              </a:ext>
            </a:extLst>
          </p:cNvPr>
          <p:cNvSpPr/>
          <p:nvPr/>
        </p:nvSpPr>
        <p:spPr>
          <a:xfrm>
            <a:off x="4317591" y="1381295"/>
            <a:ext cx="3385981" cy="1682179"/>
          </a:xfrm>
          <a:prstGeom prst="rect">
            <a:avLst/>
          </a:prstGeom>
          <a:solidFill>
            <a:srgbClr val="005B58">
              <a:alpha val="33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400">
                <a:latin typeface="Arial" panose="020B0604020202020204" pitchFamily="34" charset="0"/>
                <a:cs typeface="Arial" panose="020B0604020202020204" pitchFamily="34" charset="0"/>
              </a:rPr>
              <a:t>Offers any East Sussex resident living in temporary housing or at risk of homelessness the opportunity to earn a living wage, access an apprenticeship or job with training, gain support from mentors and receive funding towards securing accommodation</a:t>
            </a:r>
            <a:endParaRPr lang="en-GB" sz="1400">
              <a:latin typeface="Arial" panose="020B0604020202020204" pitchFamily="34" charset="0"/>
              <a:cs typeface="Arial" panose="020B0604020202020204" pitchFamily="34" charset="0"/>
            </a:endParaRPr>
          </a:p>
        </p:txBody>
      </p:sp>
      <p:cxnSp>
        <p:nvCxnSpPr>
          <p:cNvPr id="46" name="Straight Connector 45">
            <a:extLst>
              <a:ext uri="{FF2B5EF4-FFF2-40B4-BE49-F238E27FC236}">
                <a16:creationId xmlns:a16="http://schemas.microsoft.com/office/drawing/2014/main" id="{4C010474-6F9E-1ED7-8D6C-C2A4BBED5E37}"/>
              </a:ext>
            </a:extLst>
          </p:cNvPr>
          <p:cNvCxnSpPr/>
          <p:nvPr/>
        </p:nvCxnSpPr>
        <p:spPr>
          <a:xfrm>
            <a:off x="2301535" y="3209271"/>
            <a:ext cx="9083389" cy="0"/>
          </a:xfrm>
          <a:prstGeom prst="line">
            <a:avLst/>
          </a:prstGeom>
          <a:ln w="22225"/>
        </p:spPr>
        <p:style>
          <a:lnRef idx="1">
            <a:schemeClr val="accent1"/>
          </a:lnRef>
          <a:fillRef idx="0">
            <a:schemeClr val="accent1"/>
          </a:fillRef>
          <a:effectRef idx="0">
            <a:schemeClr val="accent1"/>
          </a:effectRef>
          <a:fontRef idx="minor">
            <a:schemeClr val="tx1"/>
          </a:fontRef>
        </p:style>
      </p:cxnSp>
      <p:sp>
        <p:nvSpPr>
          <p:cNvPr id="47" name="Oval 46">
            <a:extLst>
              <a:ext uri="{FF2B5EF4-FFF2-40B4-BE49-F238E27FC236}">
                <a16:creationId xmlns:a16="http://schemas.microsoft.com/office/drawing/2014/main" id="{209DB974-B7A3-28D6-37A8-01CC40747B0B}"/>
              </a:ext>
            </a:extLst>
          </p:cNvPr>
          <p:cNvSpPr/>
          <p:nvPr/>
        </p:nvSpPr>
        <p:spPr>
          <a:xfrm>
            <a:off x="6530557" y="3092960"/>
            <a:ext cx="269399" cy="239100"/>
          </a:xfrm>
          <a:prstGeom prst="ellipse">
            <a:avLst/>
          </a:prstGeom>
          <a:solidFill>
            <a:schemeClr val="bg1"/>
          </a:solidFill>
          <a:ln w="25400">
            <a:solidFill>
              <a:srgbClr val="44579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8" name="Straight Connector 47">
            <a:extLst>
              <a:ext uri="{FF2B5EF4-FFF2-40B4-BE49-F238E27FC236}">
                <a16:creationId xmlns:a16="http://schemas.microsoft.com/office/drawing/2014/main" id="{51A58C9C-3B39-CCE4-4DBC-CD2AB5B972A6}"/>
              </a:ext>
            </a:extLst>
          </p:cNvPr>
          <p:cNvCxnSpPr/>
          <p:nvPr/>
        </p:nvCxnSpPr>
        <p:spPr>
          <a:xfrm>
            <a:off x="2974886" y="4952579"/>
            <a:ext cx="9083389" cy="0"/>
          </a:xfrm>
          <a:prstGeom prst="line">
            <a:avLst/>
          </a:prstGeom>
          <a:ln w="22225"/>
        </p:spPr>
        <p:style>
          <a:lnRef idx="1">
            <a:schemeClr val="accent1"/>
          </a:lnRef>
          <a:fillRef idx="0">
            <a:schemeClr val="accent1"/>
          </a:fillRef>
          <a:effectRef idx="0">
            <a:schemeClr val="accent1"/>
          </a:effectRef>
          <a:fontRef idx="minor">
            <a:schemeClr val="tx1"/>
          </a:fontRef>
        </p:style>
      </p:cxnSp>
      <p:sp>
        <p:nvSpPr>
          <p:cNvPr id="49" name="Oval 48">
            <a:extLst>
              <a:ext uri="{FF2B5EF4-FFF2-40B4-BE49-F238E27FC236}">
                <a16:creationId xmlns:a16="http://schemas.microsoft.com/office/drawing/2014/main" id="{F2AF58DC-A900-B75A-11BC-BEC585F89789}"/>
              </a:ext>
            </a:extLst>
          </p:cNvPr>
          <p:cNvSpPr/>
          <p:nvPr/>
        </p:nvSpPr>
        <p:spPr>
          <a:xfrm>
            <a:off x="7203908" y="4836268"/>
            <a:ext cx="269399" cy="239100"/>
          </a:xfrm>
          <a:prstGeom prst="ellipse">
            <a:avLst/>
          </a:prstGeom>
          <a:solidFill>
            <a:schemeClr val="bg1"/>
          </a:solidFill>
          <a:ln w="25400">
            <a:solidFill>
              <a:srgbClr val="44579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0" name="Straight Connector 49">
            <a:extLst>
              <a:ext uri="{FF2B5EF4-FFF2-40B4-BE49-F238E27FC236}">
                <a16:creationId xmlns:a16="http://schemas.microsoft.com/office/drawing/2014/main" id="{8F80C98B-8935-9A71-0EA7-50D2028209CD}"/>
              </a:ext>
            </a:extLst>
          </p:cNvPr>
          <p:cNvCxnSpPr/>
          <p:nvPr/>
        </p:nvCxnSpPr>
        <p:spPr>
          <a:xfrm>
            <a:off x="2302022" y="6667037"/>
            <a:ext cx="9083389" cy="0"/>
          </a:xfrm>
          <a:prstGeom prst="line">
            <a:avLst/>
          </a:prstGeom>
          <a:ln w="22225"/>
        </p:spPr>
        <p:style>
          <a:lnRef idx="1">
            <a:schemeClr val="accent1"/>
          </a:lnRef>
          <a:fillRef idx="0">
            <a:schemeClr val="accent1"/>
          </a:fillRef>
          <a:effectRef idx="0">
            <a:schemeClr val="accent1"/>
          </a:effectRef>
          <a:fontRef idx="minor">
            <a:schemeClr val="tx1"/>
          </a:fontRef>
        </p:style>
      </p:cxnSp>
      <p:sp>
        <p:nvSpPr>
          <p:cNvPr id="53" name="Oval 52">
            <a:extLst>
              <a:ext uri="{FF2B5EF4-FFF2-40B4-BE49-F238E27FC236}">
                <a16:creationId xmlns:a16="http://schemas.microsoft.com/office/drawing/2014/main" id="{F6FB2B51-0A99-8E5F-A667-3B9D7C1D6018}"/>
              </a:ext>
            </a:extLst>
          </p:cNvPr>
          <p:cNvSpPr/>
          <p:nvPr/>
        </p:nvSpPr>
        <p:spPr>
          <a:xfrm>
            <a:off x="6531044" y="6550726"/>
            <a:ext cx="269399" cy="239100"/>
          </a:xfrm>
          <a:prstGeom prst="ellipse">
            <a:avLst/>
          </a:prstGeom>
          <a:solidFill>
            <a:schemeClr val="bg1"/>
          </a:solidFill>
          <a:ln w="25400">
            <a:solidFill>
              <a:srgbClr val="44579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15">
            <a:extLst>
              <a:ext uri="{FF2B5EF4-FFF2-40B4-BE49-F238E27FC236}">
                <a16:creationId xmlns:a16="http://schemas.microsoft.com/office/drawing/2014/main" id="{2FE1310B-9C32-7888-3E3F-75BCF5AFCDBB}"/>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079360" y="1470706"/>
            <a:ext cx="2199803" cy="1469073"/>
          </a:xfrm>
          <a:prstGeom prst="rect">
            <a:avLst/>
          </a:prstGeom>
        </p:spPr>
      </p:pic>
      <p:sp>
        <p:nvSpPr>
          <p:cNvPr id="28" name="TextBox 27">
            <a:extLst>
              <a:ext uri="{FF2B5EF4-FFF2-40B4-BE49-F238E27FC236}">
                <a16:creationId xmlns:a16="http://schemas.microsoft.com/office/drawing/2014/main" id="{ABE6461D-69E6-2FDE-D15A-471880ECB69C}"/>
              </a:ext>
            </a:extLst>
          </p:cNvPr>
          <p:cNvSpPr txBox="1"/>
          <p:nvPr/>
        </p:nvSpPr>
        <p:spPr>
          <a:xfrm>
            <a:off x="7780427" y="1437555"/>
            <a:ext cx="2251702" cy="1569660"/>
          </a:xfrm>
          <a:prstGeom prst="rect">
            <a:avLst/>
          </a:prstGeom>
          <a:noFill/>
          <a:ln>
            <a:noFill/>
          </a:ln>
        </p:spPr>
        <p:txBody>
          <a:bodyPr wrap="square">
            <a:spAutoFit/>
          </a:bodyPr>
          <a:lstStyle/>
          <a:p>
            <a:pPr>
              <a:buNone/>
            </a:pPr>
            <a:r>
              <a:rPr lang="en-GB" sz="1600" b="1" i="1" u="none" strike="noStrike">
                <a:solidFill>
                  <a:schemeClr val="bg1"/>
                </a:solidFill>
                <a:effectLst/>
                <a:latin typeface="Arial" panose="020B0604020202020204" pitchFamily="34" charset="0"/>
                <a:cs typeface="Arial" panose="020B0604020202020204" pitchFamily="34" charset="0"/>
              </a:rPr>
              <a:t>“</a:t>
            </a:r>
            <a:r>
              <a:rPr lang="en-US" sz="1600" b="1" i="1">
                <a:solidFill>
                  <a:schemeClr val="bg1"/>
                </a:solidFill>
                <a:latin typeface="Arial" panose="020B0604020202020204" pitchFamily="34" charset="0"/>
                <a:cs typeface="Arial" panose="020B0604020202020204" pitchFamily="34" charset="0"/>
              </a:rPr>
              <a:t>The b</a:t>
            </a:r>
            <a:r>
              <a:rPr lang="en-US" sz="1600" b="1" i="1" u="none" strike="noStrike">
                <a:solidFill>
                  <a:schemeClr val="bg1"/>
                </a:solidFill>
                <a:effectLst/>
                <a:latin typeface="Arial" panose="020B0604020202020204" pitchFamily="34" charset="0"/>
                <a:cs typeface="Arial" panose="020B0604020202020204" pitchFamily="34" charset="0"/>
              </a:rPr>
              <a:t>enefits for th</a:t>
            </a:r>
            <a:r>
              <a:rPr lang="en-US" sz="1600" b="1" i="1">
                <a:solidFill>
                  <a:schemeClr val="bg1"/>
                </a:solidFill>
                <a:latin typeface="Arial" panose="020B0604020202020204" pitchFamily="34" charset="0"/>
                <a:cs typeface="Arial" panose="020B0604020202020204" pitchFamily="34" charset="0"/>
              </a:rPr>
              <a:t>e </a:t>
            </a:r>
            <a:r>
              <a:rPr lang="en-US" sz="1600" b="1" i="1" u="none" strike="noStrike">
                <a:solidFill>
                  <a:schemeClr val="bg1"/>
                </a:solidFill>
                <a:effectLst/>
                <a:latin typeface="Arial" panose="020B0604020202020204" pitchFamily="34" charset="0"/>
                <a:cs typeface="Arial" panose="020B0604020202020204" pitchFamily="34" charset="0"/>
              </a:rPr>
              <a:t>individual are many – health, secure housing </a:t>
            </a:r>
            <a:r>
              <a:rPr lang="en-US" sz="1600" b="1" i="1">
                <a:solidFill>
                  <a:schemeClr val="bg1"/>
                </a:solidFill>
                <a:latin typeface="Arial" panose="020B0604020202020204" pitchFamily="34" charset="0"/>
                <a:cs typeface="Arial" panose="020B0604020202020204" pitchFamily="34" charset="0"/>
              </a:rPr>
              <a:t>and </a:t>
            </a:r>
            <a:r>
              <a:rPr lang="en-US" sz="1600" b="1" i="1" u="none" strike="noStrike">
                <a:solidFill>
                  <a:schemeClr val="bg1"/>
                </a:solidFill>
                <a:effectLst/>
                <a:latin typeface="Arial" panose="020B0604020202020204" pitchFamily="34" charset="0"/>
                <a:cs typeface="Arial" panose="020B0604020202020204" pitchFamily="34" charset="0"/>
              </a:rPr>
              <a:t>independence. </a:t>
            </a:r>
            <a:r>
              <a:rPr lang="en-US" sz="1600" b="1" i="1">
                <a:solidFill>
                  <a:schemeClr val="bg1"/>
                </a:solidFill>
                <a:latin typeface="Arial" panose="020B0604020202020204" pitchFamily="34" charset="0"/>
                <a:cs typeface="Arial" panose="020B0604020202020204" pitchFamily="34" charset="0"/>
              </a:rPr>
              <a:t>It’s</a:t>
            </a:r>
            <a:r>
              <a:rPr lang="en-US" sz="1600" b="1" i="1" u="none" strike="noStrike">
                <a:solidFill>
                  <a:schemeClr val="bg1"/>
                </a:solidFill>
                <a:effectLst/>
                <a:latin typeface="Arial" panose="020B0604020202020204" pitchFamily="34" charset="0"/>
                <a:cs typeface="Arial" panose="020B0604020202020204" pitchFamily="34" charset="0"/>
              </a:rPr>
              <a:t> been really positive.</a:t>
            </a:r>
            <a:r>
              <a:rPr lang="en-GB" sz="1600" b="1" i="1" u="none" strike="noStrike">
                <a:solidFill>
                  <a:schemeClr val="bg1"/>
                </a:solidFill>
                <a:effectLst/>
                <a:latin typeface="Arial" panose="020B0604020202020204" pitchFamily="34" charset="0"/>
                <a:cs typeface="Arial" panose="020B0604020202020204" pitchFamily="34" charset="0"/>
              </a:rPr>
              <a:t>"</a:t>
            </a:r>
            <a:endParaRPr lang="en-GB" sz="1600" i="1">
              <a:solidFill>
                <a:schemeClr val="bg1"/>
              </a:solidFill>
              <a:latin typeface="Arial" panose="020B0604020202020204" pitchFamily="34" charset="0"/>
              <a:cs typeface="Arial" panose="020B0604020202020204" pitchFamily="34" charset="0"/>
            </a:endParaRPr>
          </a:p>
        </p:txBody>
      </p:sp>
      <p:pic>
        <p:nvPicPr>
          <p:cNvPr id="31" name="Picture 30">
            <a:extLst>
              <a:ext uri="{FF2B5EF4-FFF2-40B4-BE49-F238E27FC236}">
                <a16:creationId xmlns:a16="http://schemas.microsoft.com/office/drawing/2014/main" id="{55CAE129-0D3D-E584-B092-506ED2AA16BE}"/>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0457196" y="3385326"/>
            <a:ext cx="1593691" cy="1362349"/>
          </a:xfrm>
          <a:prstGeom prst="rect">
            <a:avLst/>
          </a:prstGeom>
        </p:spPr>
      </p:pic>
      <p:pic>
        <p:nvPicPr>
          <p:cNvPr id="35" name="Picture 34">
            <a:extLst>
              <a:ext uri="{FF2B5EF4-FFF2-40B4-BE49-F238E27FC236}">
                <a16:creationId xmlns:a16="http://schemas.microsoft.com/office/drawing/2014/main" id="{77F8CEE3-817F-839F-C739-1CCDCAC36A59}"/>
              </a:ext>
            </a:extLst>
          </p:cNvPr>
          <p:cNvPicPr>
            <a:picLocks noChangeAspect="1"/>
          </p:cNvPicPr>
          <p:nvPr/>
        </p:nvPicPr>
        <p:blipFill>
          <a:blip r:embed="rId13" cstate="email">
            <a:extLst>
              <a:ext uri="{28A0092B-C50C-407E-A947-70E740481C1C}">
                <a14:useLocalDpi xmlns:a14="http://schemas.microsoft.com/office/drawing/2010/main"/>
              </a:ext>
            </a:extLst>
          </a:blip>
          <a:srcRect l="18492" t="169" r="20044" b="-169"/>
          <a:stretch/>
        </p:blipFill>
        <p:spPr>
          <a:xfrm>
            <a:off x="2298459" y="5157484"/>
            <a:ext cx="1593691" cy="1296436"/>
          </a:xfrm>
          <a:prstGeom prst="rect">
            <a:avLst/>
          </a:prstGeom>
        </p:spPr>
      </p:pic>
      <p:sp>
        <p:nvSpPr>
          <p:cNvPr id="39" name="Rectangle 38">
            <a:extLst>
              <a:ext uri="{FF2B5EF4-FFF2-40B4-BE49-F238E27FC236}">
                <a16:creationId xmlns:a16="http://schemas.microsoft.com/office/drawing/2014/main" id="{15C75330-FD6D-8BBD-1751-1547A68A2073}"/>
              </a:ext>
            </a:extLst>
          </p:cNvPr>
          <p:cNvSpPr/>
          <p:nvPr/>
        </p:nvSpPr>
        <p:spPr>
          <a:xfrm>
            <a:off x="4145737" y="5125945"/>
            <a:ext cx="3128290" cy="1266759"/>
          </a:xfrm>
          <a:prstGeom prst="rect">
            <a:avLst/>
          </a:prstGeom>
          <a:solidFill>
            <a:srgbClr val="005B58">
              <a:alpha val="33000"/>
            </a:srgbClr>
          </a:solidFill>
        </p:spPr>
        <p:style>
          <a:lnRef idx="2">
            <a:schemeClr val="accent1">
              <a:shade val="15000"/>
            </a:schemeClr>
          </a:lnRef>
          <a:fillRef idx="1">
            <a:schemeClr val="accent1"/>
          </a:fillRef>
          <a:effectRef idx="0">
            <a:schemeClr val="accent1"/>
          </a:effectRef>
          <a:fontRef idx="minor">
            <a:schemeClr val="lt1"/>
          </a:fontRef>
        </p:style>
        <p:txBody>
          <a:bodyPr lIns="36000" rIns="36000" rtlCol="0" anchor="ctr"/>
          <a:lstStyle/>
          <a:p>
            <a:r>
              <a:rPr lang="en-US" sz="1400">
                <a:latin typeface="Arial" panose="020B0604020202020204" pitchFamily="34" charset="0"/>
                <a:cs typeface="Arial" panose="020B0604020202020204" pitchFamily="34" charset="0"/>
              </a:rPr>
              <a:t>Skills and employment service offers a holistic service to people with low skills, to help them gain access to work, stay in their current employment and stay or move into long-term secure housing</a:t>
            </a:r>
            <a:endParaRPr lang="en-GB" sz="1400">
              <a:latin typeface="Arial" panose="020B0604020202020204" pitchFamily="34" charset="0"/>
              <a:cs typeface="Arial" panose="020B0604020202020204" pitchFamily="34" charset="0"/>
            </a:endParaRPr>
          </a:p>
        </p:txBody>
      </p:sp>
      <p:pic>
        <p:nvPicPr>
          <p:cNvPr id="42" name="Picture 41">
            <a:extLst>
              <a:ext uri="{FF2B5EF4-FFF2-40B4-BE49-F238E27FC236}">
                <a16:creationId xmlns:a16="http://schemas.microsoft.com/office/drawing/2014/main" id="{E3E84092-DEA6-757E-1EF8-DCF657179522}"/>
              </a:ext>
            </a:extLst>
          </p:cNvPr>
          <p:cNvPicPr>
            <a:picLocks noChangeAspect="1"/>
          </p:cNvPicPr>
          <p:nvPr/>
        </p:nvPicPr>
        <p:blipFill>
          <a:blip r:embed="rId14"/>
          <a:stretch>
            <a:fillRect/>
          </a:stretch>
        </p:blipFill>
        <p:spPr>
          <a:xfrm>
            <a:off x="6025735" y="3451879"/>
            <a:ext cx="1126389" cy="1358635"/>
          </a:xfrm>
          <a:prstGeom prst="rect">
            <a:avLst/>
          </a:prstGeom>
        </p:spPr>
      </p:pic>
      <p:pic>
        <p:nvPicPr>
          <p:cNvPr id="45" name="Picture 44">
            <a:extLst>
              <a:ext uri="{FF2B5EF4-FFF2-40B4-BE49-F238E27FC236}">
                <a16:creationId xmlns:a16="http://schemas.microsoft.com/office/drawing/2014/main" id="{425276A5-545B-8527-AEA3-9D814390B751}"/>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7532528" y="5125945"/>
            <a:ext cx="2145500" cy="1206367"/>
          </a:xfrm>
          <a:prstGeom prst="rect">
            <a:avLst/>
          </a:prstGeom>
        </p:spPr>
      </p:pic>
      <p:sp>
        <p:nvSpPr>
          <p:cNvPr id="58" name="Rectangle 57">
            <a:extLst>
              <a:ext uri="{FF2B5EF4-FFF2-40B4-BE49-F238E27FC236}">
                <a16:creationId xmlns:a16="http://schemas.microsoft.com/office/drawing/2014/main" id="{02F28C70-7D19-0ADA-A7DD-0011F13EFF0E}"/>
              </a:ext>
            </a:extLst>
          </p:cNvPr>
          <p:cNvSpPr/>
          <p:nvPr/>
        </p:nvSpPr>
        <p:spPr>
          <a:xfrm>
            <a:off x="9765791" y="5101892"/>
            <a:ext cx="2294731" cy="1266759"/>
          </a:xfrm>
          <a:prstGeom prst="rect">
            <a:avLst/>
          </a:prstGeom>
          <a:solidFill>
            <a:srgbClr val="005B58">
              <a:alpha val="33000"/>
            </a:srgbClr>
          </a:solidFill>
        </p:spPr>
        <p:style>
          <a:lnRef idx="2">
            <a:schemeClr val="accent1">
              <a:shade val="15000"/>
            </a:schemeClr>
          </a:lnRef>
          <a:fillRef idx="1">
            <a:schemeClr val="accent1"/>
          </a:fillRef>
          <a:effectRef idx="0">
            <a:schemeClr val="accent1"/>
          </a:effectRef>
          <a:fontRef idx="minor">
            <a:schemeClr val="lt1"/>
          </a:fontRef>
        </p:style>
        <p:txBody>
          <a:bodyPr lIns="36000" rIns="36000" rtlCol="0" anchor="ctr"/>
          <a:lstStyle/>
          <a:p>
            <a:r>
              <a:rPr lang="en-US" sz="1400">
                <a:latin typeface="Arial" panose="020B0604020202020204" pitchFamily="34" charset="0"/>
                <a:cs typeface="Arial" panose="020B0604020202020204" pitchFamily="34" charset="0"/>
              </a:rPr>
              <a:t>Additional support available for employers to offer more opportunities including additional hours</a:t>
            </a:r>
            <a:endParaRPr lang="en-GB" sz="1400">
              <a:latin typeface="Arial" panose="020B0604020202020204" pitchFamily="34" charset="0"/>
              <a:cs typeface="Arial" panose="020B0604020202020204" pitchFamily="34" charset="0"/>
            </a:endParaRPr>
          </a:p>
        </p:txBody>
      </p:sp>
      <p:grpSp>
        <p:nvGrpSpPr>
          <p:cNvPr id="14" name="Group 13">
            <a:extLst>
              <a:ext uri="{FF2B5EF4-FFF2-40B4-BE49-F238E27FC236}">
                <a16:creationId xmlns:a16="http://schemas.microsoft.com/office/drawing/2014/main" id="{27469E81-C006-25D3-71AF-1FA4AC51B7D6}"/>
              </a:ext>
            </a:extLst>
          </p:cNvPr>
          <p:cNvGrpSpPr/>
          <p:nvPr/>
        </p:nvGrpSpPr>
        <p:grpSpPr>
          <a:xfrm>
            <a:off x="-9555100" y="5670090"/>
            <a:ext cx="1096368" cy="1048554"/>
            <a:chOff x="139825" y="280858"/>
            <a:chExt cx="1315641" cy="1258265"/>
          </a:xfrm>
        </p:grpSpPr>
        <p:sp>
          <p:nvSpPr>
            <p:cNvPr id="24" name="Oval 23">
              <a:extLst>
                <a:ext uri="{FF2B5EF4-FFF2-40B4-BE49-F238E27FC236}">
                  <a16:creationId xmlns:a16="http://schemas.microsoft.com/office/drawing/2014/main" id="{3B24D0D0-F4FA-65BA-0D0B-B96D484C8898}"/>
                </a:ext>
              </a:extLst>
            </p:cNvPr>
            <p:cNvSpPr/>
            <p:nvPr/>
          </p:nvSpPr>
          <p:spPr>
            <a:xfrm>
              <a:off x="218322" y="401115"/>
              <a:ext cx="1155267" cy="1049580"/>
            </a:xfrm>
            <a:prstGeom prst="ellipse">
              <a:avLst/>
            </a:prstGeom>
            <a:solidFill>
              <a:schemeClr val="bg1"/>
            </a:solidFill>
            <a:ln w="635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sz="1500">
                <a:solidFill>
                  <a:prstClr val="white"/>
                </a:solidFill>
                <a:latin typeface="Calibri" panose="020F0502020204030204"/>
              </a:endParaRPr>
            </a:p>
          </p:txBody>
        </p:sp>
        <p:pic>
          <p:nvPicPr>
            <p:cNvPr id="30" name="Picture 29">
              <a:extLst>
                <a:ext uri="{FF2B5EF4-FFF2-40B4-BE49-F238E27FC236}">
                  <a16:creationId xmlns:a16="http://schemas.microsoft.com/office/drawing/2014/main" id="{5757F301-1EAF-A49A-145E-97D95DDB8548}"/>
                </a:ext>
              </a:extLst>
            </p:cNvPr>
            <p:cNvPicPr>
              <a:picLocks noChangeAspect="1"/>
            </p:cNvPicPr>
            <p:nvPr/>
          </p:nvPicPr>
          <p:blipFill>
            <a:blip r:embed="rId16" cstate="email">
              <a:duotone>
                <a:prstClr val="black"/>
                <a:srgbClr val="7030A0">
                  <a:tint val="45000"/>
                  <a:satMod val="400000"/>
                </a:srgbClr>
              </a:duotone>
              <a:extLst>
                <a:ext uri="{28A0092B-C50C-407E-A947-70E740481C1C}">
                  <a14:useLocalDpi xmlns:a14="http://schemas.microsoft.com/office/drawing/2010/main"/>
                </a:ext>
              </a:extLst>
            </a:blip>
            <a:srcRect/>
            <a:stretch>
              <a:fillRect/>
            </a:stretch>
          </p:blipFill>
          <p:spPr>
            <a:xfrm>
              <a:off x="139825" y="280858"/>
              <a:ext cx="1315641" cy="1258265"/>
            </a:xfrm>
            <a:custGeom>
              <a:avLst/>
              <a:gdLst/>
              <a:ahLst/>
              <a:cxnLst/>
              <a:rect l="l" t="t" r="r" b="b"/>
              <a:pathLst>
                <a:path w="1525808" h="1459266">
                  <a:moveTo>
                    <a:pt x="677955" y="762168"/>
                  </a:moveTo>
                  <a:lnTo>
                    <a:pt x="735152" y="832763"/>
                  </a:lnTo>
                  <a:cubicBezTo>
                    <a:pt x="725552" y="840763"/>
                    <a:pt x="716686" y="846496"/>
                    <a:pt x="708553" y="849962"/>
                  </a:cubicBezTo>
                  <a:cubicBezTo>
                    <a:pt x="700420" y="853429"/>
                    <a:pt x="691954" y="855162"/>
                    <a:pt x="683155" y="855162"/>
                  </a:cubicBezTo>
                  <a:cubicBezTo>
                    <a:pt x="669822" y="855162"/>
                    <a:pt x="659190" y="851329"/>
                    <a:pt x="651257" y="843663"/>
                  </a:cubicBezTo>
                  <a:cubicBezTo>
                    <a:pt x="643324" y="835997"/>
                    <a:pt x="639357" y="826097"/>
                    <a:pt x="639357" y="813965"/>
                  </a:cubicBezTo>
                  <a:cubicBezTo>
                    <a:pt x="639357" y="804365"/>
                    <a:pt x="642557" y="794966"/>
                    <a:pt x="648957" y="785766"/>
                  </a:cubicBezTo>
                  <a:cubicBezTo>
                    <a:pt x="655356" y="776567"/>
                    <a:pt x="665023" y="768701"/>
                    <a:pt x="677955" y="762168"/>
                  </a:cubicBezTo>
                  <a:close/>
                  <a:moveTo>
                    <a:pt x="701954" y="637775"/>
                  </a:moveTo>
                  <a:cubicBezTo>
                    <a:pt x="711153" y="637775"/>
                    <a:pt x="718453" y="640309"/>
                    <a:pt x="723852" y="645375"/>
                  </a:cubicBezTo>
                  <a:cubicBezTo>
                    <a:pt x="729252" y="650441"/>
                    <a:pt x="731952" y="656574"/>
                    <a:pt x="731952" y="663774"/>
                  </a:cubicBezTo>
                  <a:cubicBezTo>
                    <a:pt x="731952" y="672307"/>
                    <a:pt x="726352" y="680906"/>
                    <a:pt x="715153" y="689572"/>
                  </a:cubicBezTo>
                  <a:lnTo>
                    <a:pt x="699954" y="701171"/>
                  </a:lnTo>
                  <a:lnTo>
                    <a:pt x="686155" y="685172"/>
                  </a:lnTo>
                  <a:cubicBezTo>
                    <a:pt x="677622" y="675306"/>
                    <a:pt x="673355" y="666907"/>
                    <a:pt x="673355" y="659974"/>
                  </a:cubicBezTo>
                  <a:cubicBezTo>
                    <a:pt x="673355" y="654108"/>
                    <a:pt x="675889" y="648941"/>
                    <a:pt x="680955" y="644475"/>
                  </a:cubicBezTo>
                  <a:cubicBezTo>
                    <a:pt x="686021" y="640009"/>
                    <a:pt x="693021" y="637775"/>
                    <a:pt x="701954" y="637775"/>
                  </a:cubicBezTo>
                  <a:close/>
                  <a:moveTo>
                    <a:pt x="860437" y="603177"/>
                  </a:moveTo>
                  <a:lnTo>
                    <a:pt x="930433" y="896360"/>
                  </a:lnTo>
                  <a:lnTo>
                    <a:pt x="994629" y="896360"/>
                  </a:lnTo>
                  <a:lnTo>
                    <a:pt x="1052825" y="677173"/>
                  </a:lnTo>
                  <a:lnTo>
                    <a:pt x="1111222" y="896360"/>
                  </a:lnTo>
                  <a:lnTo>
                    <a:pt x="1174018" y="896360"/>
                  </a:lnTo>
                  <a:lnTo>
                    <a:pt x="1245214" y="603177"/>
                  </a:lnTo>
                  <a:lnTo>
                    <a:pt x="1185617" y="603177"/>
                  </a:lnTo>
                  <a:lnTo>
                    <a:pt x="1140620" y="807965"/>
                  </a:lnTo>
                  <a:lnTo>
                    <a:pt x="1089223" y="603177"/>
                  </a:lnTo>
                  <a:lnTo>
                    <a:pt x="1018827" y="603177"/>
                  </a:lnTo>
                  <a:lnTo>
                    <a:pt x="965231" y="804565"/>
                  </a:lnTo>
                  <a:lnTo>
                    <a:pt x="921033" y="603177"/>
                  </a:lnTo>
                  <a:close/>
                  <a:moveTo>
                    <a:pt x="298885" y="603177"/>
                  </a:moveTo>
                  <a:lnTo>
                    <a:pt x="298885" y="896360"/>
                  </a:lnTo>
                  <a:lnTo>
                    <a:pt x="353882" y="896360"/>
                  </a:lnTo>
                  <a:lnTo>
                    <a:pt x="353882" y="705171"/>
                  </a:lnTo>
                  <a:lnTo>
                    <a:pt x="472075" y="896360"/>
                  </a:lnTo>
                  <a:lnTo>
                    <a:pt x="531471" y="896360"/>
                  </a:lnTo>
                  <a:lnTo>
                    <a:pt x="531471" y="603177"/>
                  </a:lnTo>
                  <a:lnTo>
                    <a:pt x="476474" y="603177"/>
                  </a:lnTo>
                  <a:lnTo>
                    <a:pt x="476474" y="798965"/>
                  </a:lnTo>
                  <a:lnTo>
                    <a:pt x="356482" y="603177"/>
                  </a:lnTo>
                  <a:close/>
                  <a:moveTo>
                    <a:pt x="700554" y="598178"/>
                  </a:moveTo>
                  <a:cubicBezTo>
                    <a:pt x="674289" y="598178"/>
                    <a:pt x="654056" y="604344"/>
                    <a:pt x="639857" y="616677"/>
                  </a:cubicBezTo>
                  <a:cubicBezTo>
                    <a:pt x="625658" y="629009"/>
                    <a:pt x="618559" y="644042"/>
                    <a:pt x="618559" y="661774"/>
                  </a:cubicBezTo>
                  <a:cubicBezTo>
                    <a:pt x="618559" y="671373"/>
                    <a:pt x="621092" y="681539"/>
                    <a:pt x="626158" y="692272"/>
                  </a:cubicBezTo>
                  <a:cubicBezTo>
                    <a:pt x="631225" y="703005"/>
                    <a:pt x="638757" y="714304"/>
                    <a:pt x="648757" y="726170"/>
                  </a:cubicBezTo>
                  <a:cubicBezTo>
                    <a:pt x="626492" y="737236"/>
                    <a:pt x="609759" y="750268"/>
                    <a:pt x="598560" y="765268"/>
                  </a:cubicBezTo>
                  <a:cubicBezTo>
                    <a:pt x="587361" y="780267"/>
                    <a:pt x="581761" y="797166"/>
                    <a:pt x="581761" y="815964"/>
                  </a:cubicBezTo>
                  <a:cubicBezTo>
                    <a:pt x="581761" y="836630"/>
                    <a:pt x="588894" y="854895"/>
                    <a:pt x="603160" y="870761"/>
                  </a:cubicBezTo>
                  <a:cubicBezTo>
                    <a:pt x="621559" y="891293"/>
                    <a:pt x="649023" y="901559"/>
                    <a:pt x="685555" y="901559"/>
                  </a:cubicBezTo>
                  <a:cubicBezTo>
                    <a:pt x="703953" y="901559"/>
                    <a:pt x="719819" y="899026"/>
                    <a:pt x="733152" y="893960"/>
                  </a:cubicBezTo>
                  <a:cubicBezTo>
                    <a:pt x="746484" y="888893"/>
                    <a:pt x="759083" y="881027"/>
                    <a:pt x="770949" y="870361"/>
                  </a:cubicBezTo>
                  <a:cubicBezTo>
                    <a:pt x="786282" y="884627"/>
                    <a:pt x="802281" y="895826"/>
                    <a:pt x="818946" y="903959"/>
                  </a:cubicBezTo>
                  <a:lnTo>
                    <a:pt x="852944" y="860562"/>
                  </a:lnTo>
                  <a:cubicBezTo>
                    <a:pt x="848278" y="858295"/>
                    <a:pt x="840978" y="853662"/>
                    <a:pt x="831046" y="846663"/>
                  </a:cubicBezTo>
                  <a:cubicBezTo>
                    <a:pt x="821113" y="839663"/>
                    <a:pt x="813013" y="833230"/>
                    <a:pt x="806747" y="827364"/>
                  </a:cubicBezTo>
                  <a:cubicBezTo>
                    <a:pt x="811014" y="821764"/>
                    <a:pt x="815013" y="814798"/>
                    <a:pt x="818746" y="806465"/>
                  </a:cubicBezTo>
                  <a:cubicBezTo>
                    <a:pt x="822479" y="798132"/>
                    <a:pt x="826879" y="784966"/>
                    <a:pt x="831946" y="766967"/>
                  </a:cubicBezTo>
                  <a:lnTo>
                    <a:pt x="781149" y="755368"/>
                  </a:lnTo>
                  <a:cubicBezTo>
                    <a:pt x="777682" y="769101"/>
                    <a:pt x="773549" y="780233"/>
                    <a:pt x="768749" y="788766"/>
                  </a:cubicBezTo>
                  <a:lnTo>
                    <a:pt x="727952" y="734969"/>
                  </a:lnTo>
                  <a:cubicBezTo>
                    <a:pt x="749417" y="721504"/>
                    <a:pt x="763683" y="709438"/>
                    <a:pt x="770749" y="698772"/>
                  </a:cubicBezTo>
                  <a:cubicBezTo>
                    <a:pt x="777816" y="688106"/>
                    <a:pt x="781349" y="676840"/>
                    <a:pt x="781349" y="664974"/>
                  </a:cubicBezTo>
                  <a:cubicBezTo>
                    <a:pt x="781349" y="646308"/>
                    <a:pt x="774216" y="630509"/>
                    <a:pt x="759950" y="617577"/>
                  </a:cubicBezTo>
                  <a:cubicBezTo>
                    <a:pt x="745684" y="604644"/>
                    <a:pt x="725885" y="598178"/>
                    <a:pt x="700554" y="598178"/>
                  </a:cubicBezTo>
                  <a:close/>
                  <a:moveTo>
                    <a:pt x="762904" y="0"/>
                  </a:moveTo>
                  <a:cubicBezTo>
                    <a:pt x="1184244" y="0"/>
                    <a:pt x="1525808" y="326668"/>
                    <a:pt x="1525808" y="729633"/>
                  </a:cubicBezTo>
                  <a:cubicBezTo>
                    <a:pt x="1525808" y="1132598"/>
                    <a:pt x="1184244" y="1459266"/>
                    <a:pt x="762904" y="1459266"/>
                  </a:cubicBezTo>
                  <a:cubicBezTo>
                    <a:pt x="341564" y="1459266"/>
                    <a:pt x="0" y="1132598"/>
                    <a:pt x="0" y="729633"/>
                  </a:cubicBezTo>
                  <a:cubicBezTo>
                    <a:pt x="0" y="326668"/>
                    <a:pt x="341564" y="0"/>
                    <a:pt x="762904" y="0"/>
                  </a:cubicBezTo>
                  <a:close/>
                </a:path>
              </a:pathLst>
            </a:custGeom>
            <a:ln w="63500" cap="rnd">
              <a:solidFill>
                <a:schemeClr val="bg1"/>
              </a:solidFill>
              <a:prstDash val="solid"/>
            </a:ln>
            <a:effectLst>
              <a:outerShdw sx="1000" sy="1000" algn="bl" rotWithShape="0">
                <a:srgbClr val="000000"/>
              </a:outerShdw>
            </a:effectLst>
          </p:spPr>
        </p:pic>
      </p:grpSp>
      <p:sp>
        <p:nvSpPr>
          <p:cNvPr id="26" name="Freeform 25">
            <a:extLst>
              <a:ext uri="{FF2B5EF4-FFF2-40B4-BE49-F238E27FC236}">
                <a16:creationId xmlns:a16="http://schemas.microsoft.com/office/drawing/2014/main" id="{74123D2D-DD33-4920-6EE4-6AFF9CF8D003}"/>
              </a:ext>
            </a:extLst>
          </p:cNvPr>
          <p:cNvSpPr/>
          <p:nvPr/>
        </p:nvSpPr>
        <p:spPr>
          <a:xfrm>
            <a:off x="-24955" y="-3130037"/>
            <a:ext cx="1481428" cy="18127083"/>
          </a:xfrm>
          <a:custGeom>
            <a:avLst/>
            <a:gdLst>
              <a:gd name="connsiteX0" fmla="*/ 1773841 w 1773841"/>
              <a:gd name="connsiteY0" fmla="*/ 0 h 15819120"/>
              <a:gd name="connsiteX1" fmla="*/ 1773841 w 1773841"/>
              <a:gd name="connsiteY1" fmla="*/ 6233093 h 15819120"/>
              <a:gd name="connsiteX2" fmla="*/ 909496 w 1773841"/>
              <a:gd name="connsiteY2" fmla="*/ 7129609 h 15819120"/>
              <a:gd name="connsiteX3" fmla="*/ 909496 w 1773841"/>
              <a:gd name="connsiteY3" fmla="*/ 7272960 h 15819120"/>
              <a:gd name="connsiteX4" fmla="*/ 1773841 w 1773841"/>
              <a:gd name="connsiteY4" fmla="*/ 8169476 h 15819120"/>
              <a:gd name="connsiteX5" fmla="*/ 1773841 w 1773841"/>
              <a:gd name="connsiteY5" fmla="*/ 15819120 h 15819120"/>
              <a:gd name="connsiteX6" fmla="*/ 0 w 1773841"/>
              <a:gd name="connsiteY6" fmla="*/ 15819120 h 15819120"/>
              <a:gd name="connsiteX7" fmla="*/ 0 w 1773841"/>
              <a:gd name="connsiteY7" fmla="*/ 0 h 15819120"/>
              <a:gd name="connsiteX0" fmla="*/ 1773841 w 1773841"/>
              <a:gd name="connsiteY0" fmla="*/ 0 h 15819120"/>
              <a:gd name="connsiteX1" fmla="*/ 1773841 w 1773841"/>
              <a:gd name="connsiteY1" fmla="*/ 6233093 h 15819120"/>
              <a:gd name="connsiteX2" fmla="*/ 909496 w 1773841"/>
              <a:gd name="connsiteY2" fmla="*/ 7129609 h 15819120"/>
              <a:gd name="connsiteX3" fmla="*/ 909496 w 1773841"/>
              <a:gd name="connsiteY3" fmla="*/ 7272960 h 15819120"/>
              <a:gd name="connsiteX4" fmla="*/ 1773841 w 1773841"/>
              <a:gd name="connsiteY4" fmla="*/ 8169476 h 15819120"/>
              <a:gd name="connsiteX5" fmla="*/ 1773841 w 1773841"/>
              <a:gd name="connsiteY5" fmla="*/ 15819120 h 15819120"/>
              <a:gd name="connsiteX6" fmla="*/ 0 w 1773841"/>
              <a:gd name="connsiteY6" fmla="*/ 15819120 h 15819120"/>
              <a:gd name="connsiteX7" fmla="*/ 0 w 1773841"/>
              <a:gd name="connsiteY7" fmla="*/ 0 h 15819120"/>
              <a:gd name="connsiteX8" fmla="*/ 1773841 w 1773841"/>
              <a:gd name="connsiteY8" fmla="*/ 0 h 15819120"/>
              <a:gd name="connsiteX0" fmla="*/ 1773841 w 1773841"/>
              <a:gd name="connsiteY0" fmla="*/ 0 h 15819120"/>
              <a:gd name="connsiteX1" fmla="*/ 1773841 w 1773841"/>
              <a:gd name="connsiteY1" fmla="*/ 6233093 h 15819120"/>
              <a:gd name="connsiteX2" fmla="*/ 909496 w 1773841"/>
              <a:gd name="connsiteY2" fmla="*/ 7129609 h 15819120"/>
              <a:gd name="connsiteX3" fmla="*/ 909496 w 1773841"/>
              <a:gd name="connsiteY3" fmla="*/ 7272960 h 15819120"/>
              <a:gd name="connsiteX4" fmla="*/ 1773841 w 1773841"/>
              <a:gd name="connsiteY4" fmla="*/ 8169476 h 15819120"/>
              <a:gd name="connsiteX5" fmla="*/ 1773841 w 1773841"/>
              <a:gd name="connsiteY5" fmla="*/ 15819120 h 15819120"/>
              <a:gd name="connsiteX6" fmla="*/ 0 w 1773841"/>
              <a:gd name="connsiteY6" fmla="*/ 15819120 h 15819120"/>
              <a:gd name="connsiteX7" fmla="*/ 0 w 1773841"/>
              <a:gd name="connsiteY7" fmla="*/ 0 h 15819120"/>
              <a:gd name="connsiteX8" fmla="*/ 1773841 w 1773841"/>
              <a:gd name="connsiteY8" fmla="*/ 0 h 15819120"/>
              <a:gd name="connsiteX0" fmla="*/ 1773841 w 1777714"/>
              <a:gd name="connsiteY0" fmla="*/ 0 h 15819120"/>
              <a:gd name="connsiteX1" fmla="*/ 1773841 w 1777714"/>
              <a:gd name="connsiteY1" fmla="*/ 6233093 h 15819120"/>
              <a:gd name="connsiteX2" fmla="*/ 909496 w 1777714"/>
              <a:gd name="connsiteY2" fmla="*/ 7129609 h 15819120"/>
              <a:gd name="connsiteX3" fmla="*/ 909496 w 1777714"/>
              <a:gd name="connsiteY3" fmla="*/ 7272960 h 15819120"/>
              <a:gd name="connsiteX4" fmla="*/ 1773841 w 1777714"/>
              <a:gd name="connsiteY4" fmla="*/ 8169476 h 15819120"/>
              <a:gd name="connsiteX5" fmla="*/ 1773841 w 1777714"/>
              <a:gd name="connsiteY5" fmla="*/ 15819120 h 15819120"/>
              <a:gd name="connsiteX6" fmla="*/ 0 w 1777714"/>
              <a:gd name="connsiteY6" fmla="*/ 15819120 h 15819120"/>
              <a:gd name="connsiteX7" fmla="*/ 0 w 1777714"/>
              <a:gd name="connsiteY7" fmla="*/ 0 h 15819120"/>
              <a:gd name="connsiteX8" fmla="*/ 1773841 w 1777714"/>
              <a:gd name="connsiteY8" fmla="*/ 0 h 15819120"/>
              <a:gd name="connsiteX0" fmla="*/ 1773841 w 1777714"/>
              <a:gd name="connsiteY0" fmla="*/ 0 h 15819120"/>
              <a:gd name="connsiteX1" fmla="*/ 1773841 w 1777714"/>
              <a:gd name="connsiteY1" fmla="*/ 6233093 h 15819120"/>
              <a:gd name="connsiteX2" fmla="*/ 909496 w 1777714"/>
              <a:gd name="connsiteY2" fmla="*/ 7129609 h 15819120"/>
              <a:gd name="connsiteX3" fmla="*/ 909496 w 1777714"/>
              <a:gd name="connsiteY3" fmla="*/ 7272960 h 15819120"/>
              <a:gd name="connsiteX4" fmla="*/ 1773841 w 1777714"/>
              <a:gd name="connsiteY4" fmla="*/ 8169476 h 15819120"/>
              <a:gd name="connsiteX5" fmla="*/ 1773841 w 1777714"/>
              <a:gd name="connsiteY5" fmla="*/ 15819120 h 15819120"/>
              <a:gd name="connsiteX6" fmla="*/ 0 w 1777714"/>
              <a:gd name="connsiteY6" fmla="*/ 15819120 h 15819120"/>
              <a:gd name="connsiteX7" fmla="*/ 0 w 1777714"/>
              <a:gd name="connsiteY7" fmla="*/ 0 h 15819120"/>
              <a:gd name="connsiteX8" fmla="*/ 1773841 w 1777714"/>
              <a:gd name="connsiteY8" fmla="*/ 0 h 15819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7714" h="15819120">
                <a:moveTo>
                  <a:pt x="1773841" y="0"/>
                </a:moveTo>
                <a:cubicBezTo>
                  <a:pt x="1773841" y="2077698"/>
                  <a:pt x="1782556" y="5985053"/>
                  <a:pt x="1773841" y="6233093"/>
                </a:cubicBezTo>
                <a:cubicBezTo>
                  <a:pt x="1765126" y="6481133"/>
                  <a:pt x="909747" y="6822304"/>
                  <a:pt x="909496" y="7129609"/>
                </a:cubicBezTo>
                <a:cubicBezTo>
                  <a:pt x="909245" y="7436914"/>
                  <a:pt x="909245" y="6880986"/>
                  <a:pt x="909496" y="7272960"/>
                </a:cubicBezTo>
                <a:cubicBezTo>
                  <a:pt x="909747" y="7664934"/>
                  <a:pt x="1773593" y="7819837"/>
                  <a:pt x="1773841" y="8169476"/>
                </a:cubicBezTo>
                <a:cubicBezTo>
                  <a:pt x="1774089" y="8519115"/>
                  <a:pt x="1773841" y="13269239"/>
                  <a:pt x="1773841" y="15819120"/>
                </a:cubicBezTo>
                <a:lnTo>
                  <a:pt x="0" y="15819120"/>
                </a:lnTo>
                <a:lnTo>
                  <a:pt x="0" y="0"/>
                </a:lnTo>
                <a:lnTo>
                  <a:pt x="1773841"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defTabSz="761970"/>
            <a:endParaRPr lang="en-GB" sz="1500">
              <a:solidFill>
                <a:prstClr val="white"/>
              </a:solidFill>
              <a:latin typeface="Calibri" panose="020F0502020204030204"/>
            </a:endParaRPr>
          </a:p>
        </p:txBody>
      </p:sp>
      <p:pic>
        <p:nvPicPr>
          <p:cNvPr id="27" name="Picture 26">
            <a:extLst>
              <a:ext uri="{FF2B5EF4-FFF2-40B4-BE49-F238E27FC236}">
                <a16:creationId xmlns:a16="http://schemas.microsoft.com/office/drawing/2014/main" id="{55F9D1B8-13B4-0993-E7DB-D32FE8ACA50E}"/>
              </a:ext>
            </a:extLst>
          </p:cNvPr>
          <p:cNvPicPr>
            <a:picLocks noChangeAspect="1"/>
          </p:cNvPicPr>
          <p:nvPr/>
        </p:nvPicPr>
        <p:blipFill>
          <a:blip r:embed="rId17" cstate="email">
            <a:alphaModFix amt="85000"/>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a:xfrm>
            <a:off x="142894" y="1296348"/>
            <a:ext cx="1068059" cy="1022154"/>
          </a:xfrm>
          <a:custGeom>
            <a:avLst/>
            <a:gdLst/>
            <a:ahLst/>
            <a:cxnLst/>
            <a:rect l="l" t="t" r="r" b="b"/>
            <a:pathLst>
              <a:path w="1486412" h="1422526">
                <a:moveTo>
                  <a:pt x="491851" y="655834"/>
                </a:moveTo>
                <a:lnTo>
                  <a:pt x="491851" y="868221"/>
                </a:lnTo>
                <a:lnTo>
                  <a:pt x="548048" y="868221"/>
                </a:lnTo>
                <a:lnTo>
                  <a:pt x="548048" y="655834"/>
                </a:lnTo>
                <a:close/>
                <a:moveTo>
                  <a:pt x="1159797" y="651034"/>
                </a:moveTo>
                <a:cubicBezTo>
                  <a:pt x="1129265" y="651034"/>
                  <a:pt x="1106733" y="657300"/>
                  <a:pt x="1092201" y="669833"/>
                </a:cubicBezTo>
                <a:cubicBezTo>
                  <a:pt x="1077668" y="682365"/>
                  <a:pt x="1070402" y="697831"/>
                  <a:pt x="1070402" y="716230"/>
                </a:cubicBezTo>
                <a:cubicBezTo>
                  <a:pt x="1070402" y="736629"/>
                  <a:pt x="1078802" y="752561"/>
                  <a:pt x="1095601" y="764027"/>
                </a:cubicBezTo>
                <a:cubicBezTo>
                  <a:pt x="1107733" y="772293"/>
                  <a:pt x="1136465" y="781426"/>
                  <a:pt x="1181795" y="791425"/>
                </a:cubicBezTo>
                <a:cubicBezTo>
                  <a:pt x="1191528" y="793692"/>
                  <a:pt x="1197794" y="796158"/>
                  <a:pt x="1200594" y="798825"/>
                </a:cubicBezTo>
                <a:cubicBezTo>
                  <a:pt x="1203261" y="801625"/>
                  <a:pt x="1204594" y="805158"/>
                  <a:pt x="1204594" y="809424"/>
                </a:cubicBezTo>
                <a:cubicBezTo>
                  <a:pt x="1204594" y="815691"/>
                  <a:pt x="1202127" y="820690"/>
                  <a:pt x="1197194" y="824423"/>
                </a:cubicBezTo>
                <a:cubicBezTo>
                  <a:pt x="1189861" y="829756"/>
                  <a:pt x="1178929" y="832423"/>
                  <a:pt x="1164396" y="832423"/>
                </a:cubicBezTo>
                <a:cubicBezTo>
                  <a:pt x="1151197" y="832423"/>
                  <a:pt x="1140931" y="829590"/>
                  <a:pt x="1133598" y="823923"/>
                </a:cubicBezTo>
                <a:cubicBezTo>
                  <a:pt x="1126265" y="818257"/>
                  <a:pt x="1121399" y="809958"/>
                  <a:pt x="1118999" y="799025"/>
                </a:cubicBezTo>
                <a:lnTo>
                  <a:pt x="1062603" y="807624"/>
                </a:lnTo>
                <a:cubicBezTo>
                  <a:pt x="1067802" y="827756"/>
                  <a:pt x="1078835" y="843689"/>
                  <a:pt x="1095701" y="855421"/>
                </a:cubicBezTo>
                <a:cubicBezTo>
                  <a:pt x="1112566" y="867154"/>
                  <a:pt x="1135465" y="873020"/>
                  <a:pt x="1164396" y="873020"/>
                </a:cubicBezTo>
                <a:cubicBezTo>
                  <a:pt x="1196261" y="873020"/>
                  <a:pt x="1220326" y="866021"/>
                  <a:pt x="1236592" y="852022"/>
                </a:cubicBezTo>
                <a:cubicBezTo>
                  <a:pt x="1252858" y="838023"/>
                  <a:pt x="1260991" y="821290"/>
                  <a:pt x="1260991" y="801825"/>
                </a:cubicBezTo>
                <a:cubicBezTo>
                  <a:pt x="1260991" y="783959"/>
                  <a:pt x="1255124" y="770027"/>
                  <a:pt x="1243392" y="760027"/>
                </a:cubicBezTo>
                <a:cubicBezTo>
                  <a:pt x="1231526" y="750161"/>
                  <a:pt x="1210627" y="741828"/>
                  <a:pt x="1180695" y="735029"/>
                </a:cubicBezTo>
                <a:cubicBezTo>
                  <a:pt x="1150764" y="728229"/>
                  <a:pt x="1133265" y="722963"/>
                  <a:pt x="1128199" y="719230"/>
                </a:cubicBezTo>
                <a:cubicBezTo>
                  <a:pt x="1124465" y="716430"/>
                  <a:pt x="1122599" y="713030"/>
                  <a:pt x="1122599" y="709030"/>
                </a:cubicBezTo>
                <a:cubicBezTo>
                  <a:pt x="1122599" y="704364"/>
                  <a:pt x="1124732" y="700564"/>
                  <a:pt x="1128999" y="697631"/>
                </a:cubicBezTo>
                <a:cubicBezTo>
                  <a:pt x="1135398" y="693498"/>
                  <a:pt x="1145998" y="691431"/>
                  <a:pt x="1160797" y="691431"/>
                </a:cubicBezTo>
                <a:cubicBezTo>
                  <a:pt x="1172529" y="691431"/>
                  <a:pt x="1181562" y="693631"/>
                  <a:pt x="1187895" y="698031"/>
                </a:cubicBezTo>
                <a:cubicBezTo>
                  <a:pt x="1194228" y="702431"/>
                  <a:pt x="1198528" y="708764"/>
                  <a:pt x="1200794" y="717030"/>
                </a:cubicBezTo>
                <a:lnTo>
                  <a:pt x="1253791" y="707230"/>
                </a:lnTo>
                <a:cubicBezTo>
                  <a:pt x="1248458" y="688698"/>
                  <a:pt x="1238725" y="674699"/>
                  <a:pt x="1224593" y="665233"/>
                </a:cubicBezTo>
                <a:cubicBezTo>
                  <a:pt x="1210460" y="655767"/>
                  <a:pt x="1188862" y="651034"/>
                  <a:pt x="1159797" y="651034"/>
                </a:cubicBezTo>
                <a:close/>
                <a:moveTo>
                  <a:pt x="944396" y="651034"/>
                </a:moveTo>
                <a:cubicBezTo>
                  <a:pt x="912798" y="651034"/>
                  <a:pt x="887733" y="660800"/>
                  <a:pt x="869200" y="680332"/>
                </a:cubicBezTo>
                <a:cubicBezTo>
                  <a:pt x="850668" y="699864"/>
                  <a:pt x="841402" y="727163"/>
                  <a:pt x="841402" y="762227"/>
                </a:cubicBezTo>
                <a:cubicBezTo>
                  <a:pt x="841402" y="796892"/>
                  <a:pt x="850635" y="824023"/>
                  <a:pt x="869100" y="843622"/>
                </a:cubicBezTo>
                <a:cubicBezTo>
                  <a:pt x="887566" y="863221"/>
                  <a:pt x="912331" y="873020"/>
                  <a:pt x="943396" y="873020"/>
                </a:cubicBezTo>
                <a:cubicBezTo>
                  <a:pt x="970728" y="873020"/>
                  <a:pt x="992526" y="866554"/>
                  <a:pt x="1008792" y="853622"/>
                </a:cubicBezTo>
                <a:cubicBezTo>
                  <a:pt x="1025057" y="840689"/>
                  <a:pt x="1036057" y="821557"/>
                  <a:pt x="1041790" y="796225"/>
                </a:cubicBezTo>
                <a:lnTo>
                  <a:pt x="986593" y="786826"/>
                </a:lnTo>
                <a:cubicBezTo>
                  <a:pt x="983793" y="801625"/>
                  <a:pt x="978994" y="812057"/>
                  <a:pt x="972194" y="818124"/>
                </a:cubicBezTo>
                <a:cubicBezTo>
                  <a:pt x="965395" y="824190"/>
                  <a:pt x="956662" y="827223"/>
                  <a:pt x="945996" y="827223"/>
                </a:cubicBezTo>
                <a:cubicBezTo>
                  <a:pt x="931730" y="827223"/>
                  <a:pt x="920364" y="822023"/>
                  <a:pt x="911898" y="811624"/>
                </a:cubicBezTo>
                <a:cubicBezTo>
                  <a:pt x="903432" y="801225"/>
                  <a:pt x="899199" y="783426"/>
                  <a:pt x="899199" y="758227"/>
                </a:cubicBezTo>
                <a:cubicBezTo>
                  <a:pt x="899199" y="735562"/>
                  <a:pt x="903365" y="719396"/>
                  <a:pt x="911698" y="709730"/>
                </a:cubicBezTo>
                <a:cubicBezTo>
                  <a:pt x="920031" y="700064"/>
                  <a:pt x="931197" y="695231"/>
                  <a:pt x="945196" y="695231"/>
                </a:cubicBezTo>
                <a:cubicBezTo>
                  <a:pt x="955728" y="695231"/>
                  <a:pt x="964295" y="698031"/>
                  <a:pt x="970894" y="703631"/>
                </a:cubicBezTo>
                <a:cubicBezTo>
                  <a:pt x="977494" y="709230"/>
                  <a:pt x="981727" y="717563"/>
                  <a:pt x="983593" y="728629"/>
                </a:cubicBezTo>
                <a:lnTo>
                  <a:pt x="1038990" y="718630"/>
                </a:lnTo>
                <a:cubicBezTo>
                  <a:pt x="1032324" y="695831"/>
                  <a:pt x="1021358" y="678866"/>
                  <a:pt x="1006092" y="667733"/>
                </a:cubicBezTo>
                <a:cubicBezTo>
                  <a:pt x="990826" y="656600"/>
                  <a:pt x="970261" y="651034"/>
                  <a:pt x="944396" y="651034"/>
                </a:cubicBezTo>
                <a:close/>
                <a:moveTo>
                  <a:pt x="727944" y="651034"/>
                </a:moveTo>
                <a:cubicBezTo>
                  <a:pt x="699812" y="651034"/>
                  <a:pt x="676480" y="663033"/>
                  <a:pt x="657948" y="687032"/>
                </a:cubicBezTo>
                <a:lnTo>
                  <a:pt x="657948" y="655834"/>
                </a:lnTo>
                <a:lnTo>
                  <a:pt x="605751" y="655834"/>
                </a:lnTo>
                <a:lnTo>
                  <a:pt x="605751" y="868221"/>
                </a:lnTo>
                <a:lnTo>
                  <a:pt x="661948" y="868221"/>
                </a:lnTo>
                <a:lnTo>
                  <a:pt x="661948" y="772027"/>
                </a:lnTo>
                <a:cubicBezTo>
                  <a:pt x="661948" y="748295"/>
                  <a:pt x="663381" y="732029"/>
                  <a:pt x="666248" y="723229"/>
                </a:cubicBezTo>
                <a:cubicBezTo>
                  <a:pt x="669114" y="714430"/>
                  <a:pt x="674414" y="707364"/>
                  <a:pt x="682147" y="702031"/>
                </a:cubicBezTo>
                <a:cubicBezTo>
                  <a:pt x="689880" y="696698"/>
                  <a:pt x="698612" y="694031"/>
                  <a:pt x="708345" y="694031"/>
                </a:cubicBezTo>
                <a:cubicBezTo>
                  <a:pt x="715945" y="694031"/>
                  <a:pt x="722444" y="695898"/>
                  <a:pt x="727844" y="699631"/>
                </a:cubicBezTo>
                <a:cubicBezTo>
                  <a:pt x="733244" y="703364"/>
                  <a:pt x="737143" y="708597"/>
                  <a:pt x="739543" y="715330"/>
                </a:cubicBezTo>
                <a:cubicBezTo>
                  <a:pt x="741943" y="722063"/>
                  <a:pt x="743143" y="736895"/>
                  <a:pt x="743143" y="759827"/>
                </a:cubicBezTo>
                <a:lnTo>
                  <a:pt x="743143" y="868221"/>
                </a:lnTo>
                <a:lnTo>
                  <a:pt x="799340" y="868221"/>
                </a:lnTo>
                <a:lnTo>
                  <a:pt x="799340" y="736229"/>
                </a:lnTo>
                <a:cubicBezTo>
                  <a:pt x="799340" y="719830"/>
                  <a:pt x="798306" y="707230"/>
                  <a:pt x="796240" y="698431"/>
                </a:cubicBezTo>
                <a:cubicBezTo>
                  <a:pt x="794173" y="689632"/>
                  <a:pt x="790507" y="681765"/>
                  <a:pt x="785240" y="674832"/>
                </a:cubicBezTo>
                <a:cubicBezTo>
                  <a:pt x="779974" y="667900"/>
                  <a:pt x="772208" y="662200"/>
                  <a:pt x="761942" y="657733"/>
                </a:cubicBezTo>
                <a:cubicBezTo>
                  <a:pt x="751676" y="653267"/>
                  <a:pt x="740343" y="651034"/>
                  <a:pt x="727944" y="651034"/>
                </a:cubicBezTo>
                <a:close/>
                <a:moveTo>
                  <a:pt x="246201" y="577438"/>
                </a:moveTo>
                <a:lnTo>
                  <a:pt x="246201" y="868221"/>
                </a:lnTo>
                <a:lnTo>
                  <a:pt x="452589" y="868221"/>
                </a:lnTo>
                <a:lnTo>
                  <a:pt x="452589" y="818824"/>
                </a:lnTo>
                <a:lnTo>
                  <a:pt x="305398" y="818824"/>
                </a:lnTo>
                <a:lnTo>
                  <a:pt x="305398" y="577438"/>
                </a:lnTo>
                <a:close/>
                <a:moveTo>
                  <a:pt x="491851" y="575039"/>
                </a:moveTo>
                <a:lnTo>
                  <a:pt x="491851" y="627035"/>
                </a:lnTo>
                <a:lnTo>
                  <a:pt x="548048" y="627035"/>
                </a:lnTo>
                <a:lnTo>
                  <a:pt x="548048" y="575039"/>
                </a:lnTo>
                <a:close/>
                <a:moveTo>
                  <a:pt x="743206" y="0"/>
                </a:moveTo>
                <a:cubicBezTo>
                  <a:pt x="1153667" y="0"/>
                  <a:pt x="1486412" y="318443"/>
                  <a:pt x="1486412" y="711263"/>
                </a:cubicBezTo>
                <a:cubicBezTo>
                  <a:pt x="1486412" y="1104083"/>
                  <a:pt x="1153667" y="1422526"/>
                  <a:pt x="743206" y="1422526"/>
                </a:cubicBezTo>
                <a:cubicBezTo>
                  <a:pt x="332745" y="1422526"/>
                  <a:pt x="0" y="1104083"/>
                  <a:pt x="0" y="711263"/>
                </a:cubicBezTo>
                <a:cubicBezTo>
                  <a:pt x="0" y="318443"/>
                  <a:pt x="332745" y="0"/>
                  <a:pt x="743206" y="0"/>
                </a:cubicBezTo>
                <a:close/>
              </a:path>
            </a:pathLst>
          </a:custGeom>
          <a:ln w="190500" cap="rnd">
            <a:noFill/>
            <a:prstDash val="solid"/>
          </a:ln>
          <a:effectLst>
            <a:outerShdw blurRad="127000" sx="1000" sy="1000" algn="bl" rotWithShape="0">
              <a:srgbClr val="000000"/>
            </a:outerShdw>
          </a:effectLst>
        </p:spPr>
      </p:pic>
      <p:pic>
        <p:nvPicPr>
          <p:cNvPr id="34" name="Picture 33">
            <a:extLst>
              <a:ext uri="{FF2B5EF4-FFF2-40B4-BE49-F238E27FC236}">
                <a16:creationId xmlns:a16="http://schemas.microsoft.com/office/drawing/2014/main" id="{D0F7C2D6-84B6-79AA-90BC-320697476887}"/>
              </a:ext>
            </a:extLst>
          </p:cNvPr>
          <p:cNvPicPr>
            <a:picLocks noChangeAspect="1"/>
          </p:cNvPicPr>
          <p:nvPr/>
        </p:nvPicPr>
        <p:blipFill>
          <a:blip r:embed="rId5" cstate="email">
            <a:alphaModFix/>
            <a:duotone>
              <a:schemeClr val="bg2">
                <a:shade val="45000"/>
                <a:satMod val="135000"/>
              </a:schemeClr>
              <a:prstClr val="white"/>
            </a:duotone>
            <a:extLst>
              <a:ext uri="{28A0092B-C50C-407E-A947-70E740481C1C}">
                <a14:useLocalDpi xmlns:a14="http://schemas.microsoft.com/office/drawing/2010/main"/>
              </a:ext>
              <a:ext uri="{837473B0-CC2E-450A-ABE3-18F120FF3D39}">
                <a1611:picAttrSrcUrl xmlns:a1611="http://schemas.microsoft.com/office/drawing/2016/11/main" r:id="rId6"/>
              </a:ext>
            </a:extLst>
          </a:blip>
          <a:srcRect/>
          <a:stretch/>
        </p:blipFill>
        <p:spPr>
          <a:xfrm>
            <a:off x="141113" y="3508358"/>
            <a:ext cx="1060374" cy="1020313"/>
          </a:xfrm>
          <a:custGeom>
            <a:avLst/>
            <a:gdLst/>
            <a:ahLst/>
            <a:cxnLst/>
            <a:rect l="l" t="t" r="r" b="b"/>
            <a:pathLst>
              <a:path w="1475716" h="1419962">
                <a:moveTo>
                  <a:pt x="1041060" y="576731"/>
                </a:moveTo>
                <a:lnTo>
                  <a:pt x="1041060" y="869913"/>
                </a:lnTo>
                <a:lnTo>
                  <a:pt x="1264047" y="869913"/>
                </a:lnTo>
                <a:lnTo>
                  <a:pt x="1264047" y="820516"/>
                </a:lnTo>
                <a:lnTo>
                  <a:pt x="1100257" y="820516"/>
                </a:lnTo>
                <a:lnTo>
                  <a:pt x="1100257" y="740721"/>
                </a:lnTo>
                <a:lnTo>
                  <a:pt x="1247448" y="740721"/>
                </a:lnTo>
                <a:lnTo>
                  <a:pt x="1247448" y="691324"/>
                </a:lnTo>
                <a:lnTo>
                  <a:pt x="1100257" y="691324"/>
                </a:lnTo>
                <a:lnTo>
                  <a:pt x="1100257" y="626328"/>
                </a:lnTo>
                <a:lnTo>
                  <a:pt x="1258447" y="626328"/>
                </a:lnTo>
                <a:lnTo>
                  <a:pt x="1258447" y="576731"/>
                </a:lnTo>
                <a:close/>
                <a:moveTo>
                  <a:pt x="764835" y="576731"/>
                </a:moveTo>
                <a:lnTo>
                  <a:pt x="764835" y="869913"/>
                </a:lnTo>
                <a:lnTo>
                  <a:pt x="987822" y="869913"/>
                </a:lnTo>
                <a:lnTo>
                  <a:pt x="987822" y="820516"/>
                </a:lnTo>
                <a:lnTo>
                  <a:pt x="824032" y="820516"/>
                </a:lnTo>
                <a:lnTo>
                  <a:pt x="824032" y="740721"/>
                </a:lnTo>
                <a:lnTo>
                  <a:pt x="971223" y="740721"/>
                </a:lnTo>
                <a:lnTo>
                  <a:pt x="971223" y="691324"/>
                </a:lnTo>
                <a:lnTo>
                  <a:pt x="824032" y="691324"/>
                </a:lnTo>
                <a:lnTo>
                  <a:pt x="824032" y="626328"/>
                </a:lnTo>
                <a:lnTo>
                  <a:pt x="982222" y="626328"/>
                </a:lnTo>
                <a:lnTo>
                  <a:pt x="982222" y="576731"/>
                </a:lnTo>
                <a:close/>
                <a:moveTo>
                  <a:pt x="470160" y="576731"/>
                </a:moveTo>
                <a:lnTo>
                  <a:pt x="470160" y="869913"/>
                </a:lnTo>
                <a:lnTo>
                  <a:pt x="525157" y="869913"/>
                </a:lnTo>
                <a:lnTo>
                  <a:pt x="525157" y="678725"/>
                </a:lnTo>
                <a:lnTo>
                  <a:pt x="643350" y="869913"/>
                </a:lnTo>
                <a:lnTo>
                  <a:pt x="702746" y="869913"/>
                </a:lnTo>
                <a:lnTo>
                  <a:pt x="702746" y="576731"/>
                </a:lnTo>
                <a:lnTo>
                  <a:pt x="647749" y="576731"/>
                </a:lnTo>
                <a:lnTo>
                  <a:pt x="647749" y="772519"/>
                </a:lnTo>
                <a:lnTo>
                  <a:pt x="527757" y="576731"/>
                </a:lnTo>
                <a:close/>
                <a:moveTo>
                  <a:pt x="295929" y="571731"/>
                </a:moveTo>
                <a:cubicBezTo>
                  <a:pt x="273397" y="571731"/>
                  <a:pt x="254165" y="575131"/>
                  <a:pt x="238233" y="581931"/>
                </a:cubicBezTo>
                <a:cubicBezTo>
                  <a:pt x="222300" y="588730"/>
                  <a:pt x="210101" y="598630"/>
                  <a:pt x="201635" y="611629"/>
                </a:cubicBezTo>
                <a:cubicBezTo>
                  <a:pt x="193169" y="624628"/>
                  <a:pt x="188935" y="638594"/>
                  <a:pt x="188935" y="653526"/>
                </a:cubicBezTo>
                <a:cubicBezTo>
                  <a:pt x="188935" y="676725"/>
                  <a:pt x="197935" y="696391"/>
                  <a:pt x="215934" y="712523"/>
                </a:cubicBezTo>
                <a:cubicBezTo>
                  <a:pt x="228733" y="723989"/>
                  <a:pt x="250998" y="733655"/>
                  <a:pt x="282730" y="741521"/>
                </a:cubicBezTo>
                <a:cubicBezTo>
                  <a:pt x="307395" y="747654"/>
                  <a:pt x="323194" y="751920"/>
                  <a:pt x="330127" y="754320"/>
                </a:cubicBezTo>
                <a:cubicBezTo>
                  <a:pt x="340260" y="757920"/>
                  <a:pt x="347359" y="762153"/>
                  <a:pt x="351426" y="767020"/>
                </a:cubicBezTo>
                <a:cubicBezTo>
                  <a:pt x="355492" y="771886"/>
                  <a:pt x="357525" y="777786"/>
                  <a:pt x="357525" y="784718"/>
                </a:cubicBezTo>
                <a:cubicBezTo>
                  <a:pt x="357525" y="795518"/>
                  <a:pt x="352692" y="804951"/>
                  <a:pt x="343026" y="813017"/>
                </a:cubicBezTo>
                <a:cubicBezTo>
                  <a:pt x="333360" y="821083"/>
                  <a:pt x="318994" y="825116"/>
                  <a:pt x="299929" y="825116"/>
                </a:cubicBezTo>
                <a:cubicBezTo>
                  <a:pt x="281930" y="825116"/>
                  <a:pt x="267631" y="820583"/>
                  <a:pt x="257031" y="811517"/>
                </a:cubicBezTo>
                <a:cubicBezTo>
                  <a:pt x="246432" y="802451"/>
                  <a:pt x="239399" y="788252"/>
                  <a:pt x="235933" y="768919"/>
                </a:cubicBezTo>
                <a:lnTo>
                  <a:pt x="178336" y="774519"/>
                </a:lnTo>
                <a:cubicBezTo>
                  <a:pt x="182203" y="807317"/>
                  <a:pt x="194069" y="832282"/>
                  <a:pt x="213934" y="849414"/>
                </a:cubicBezTo>
                <a:cubicBezTo>
                  <a:pt x="233799" y="866547"/>
                  <a:pt x="262264" y="875113"/>
                  <a:pt x="299329" y="875113"/>
                </a:cubicBezTo>
                <a:cubicBezTo>
                  <a:pt x="324794" y="875113"/>
                  <a:pt x="346059" y="871546"/>
                  <a:pt x="363125" y="864414"/>
                </a:cubicBezTo>
                <a:cubicBezTo>
                  <a:pt x="380190" y="857281"/>
                  <a:pt x="393390" y="846381"/>
                  <a:pt x="402722" y="831716"/>
                </a:cubicBezTo>
                <a:cubicBezTo>
                  <a:pt x="412055" y="817050"/>
                  <a:pt x="416722" y="801317"/>
                  <a:pt x="416722" y="784518"/>
                </a:cubicBezTo>
                <a:cubicBezTo>
                  <a:pt x="416722" y="765986"/>
                  <a:pt x="412822" y="750421"/>
                  <a:pt x="405022" y="737821"/>
                </a:cubicBezTo>
                <a:cubicBezTo>
                  <a:pt x="397223" y="725222"/>
                  <a:pt x="386423" y="715289"/>
                  <a:pt x="372624" y="708023"/>
                </a:cubicBezTo>
                <a:cubicBezTo>
                  <a:pt x="358825" y="700757"/>
                  <a:pt x="337526" y="693724"/>
                  <a:pt x="308728" y="686924"/>
                </a:cubicBezTo>
                <a:cubicBezTo>
                  <a:pt x="279930" y="680125"/>
                  <a:pt x="261798" y="673592"/>
                  <a:pt x="254332" y="667326"/>
                </a:cubicBezTo>
                <a:cubicBezTo>
                  <a:pt x="248465" y="662393"/>
                  <a:pt x="245532" y="656460"/>
                  <a:pt x="245532" y="649527"/>
                </a:cubicBezTo>
                <a:cubicBezTo>
                  <a:pt x="245532" y="641927"/>
                  <a:pt x="248665" y="635861"/>
                  <a:pt x="254931" y="631328"/>
                </a:cubicBezTo>
                <a:cubicBezTo>
                  <a:pt x="264664" y="624262"/>
                  <a:pt x="278130" y="620728"/>
                  <a:pt x="295329" y="620728"/>
                </a:cubicBezTo>
                <a:cubicBezTo>
                  <a:pt x="311995" y="620728"/>
                  <a:pt x="324494" y="624028"/>
                  <a:pt x="332827" y="630628"/>
                </a:cubicBezTo>
                <a:cubicBezTo>
                  <a:pt x="341160" y="637227"/>
                  <a:pt x="346593" y="648060"/>
                  <a:pt x="349126" y="663126"/>
                </a:cubicBezTo>
                <a:lnTo>
                  <a:pt x="408322" y="660526"/>
                </a:lnTo>
                <a:cubicBezTo>
                  <a:pt x="407389" y="633594"/>
                  <a:pt x="397623" y="612062"/>
                  <a:pt x="379024" y="595930"/>
                </a:cubicBezTo>
                <a:cubicBezTo>
                  <a:pt x="360425" y="579798"/>
                  <a:pt x="332727" y="571731"/>
                  <a:pt x="295929" y="571731"/>
                </a:cubicBezTo>
                <a:close/>
                <a:moveTo>
                  <a:pt x="737858" y="0"/>
                </a:moveTo>
                <a:cubicBezTo>
                  <a:pt x="1145366" y="0"/>
                  <a:pt x="1475716" y="317869"/>
                  <a:pt x="1475716" y="709981"/>
                </a:cubicBezTo>
                <a:cubicBezTo>
                  <a:pt x="1475716" y="1102093"/>
                  <a:pt x="1145366" y="1419962"/>
                  <a:pt x="737858" y="1419962"/>
                </a:cubicBezTo>
                <a:cubicBezTo>
                  <a:pt x="330350" y="1419962"/>
                  <a:pt x="0" y="1102093"/>
                  <a:pt x="0" y="709981"/>
                </a:cubicBezTo>
                <a:cubicBezTo>
                  <a:pt x="0" y="317869"/>
                  <a:pt x="330350" y="0"/>
                  <a:pt x="737858" y="0"/>
                </a:cubicBezTo>
                <a:close/>
              </a:path>
            </a:pathLst>
          </a:custGeom>
        </p:spPr>
      </p:pic>
      <p:pic>
        <p:nvPicPr>
          <p:cNvPr id="40" name="Picture 39">
            <a:extLst>
              <a:ext uri="{FF2B5EF4-FFF2-40B4-BE49-F238E27FC236}">
                <a16:creationId xmlns:a16="http://schemas.microsoft.com/office/drawing/2014/main" id="{85A239D5-8024-8D45-8235-E0D5E34273B9}"/>
              </a:ext>
            </a:extLst>
          </p:cNvPr>
          <p:cNvPicPr>
            <a:picLocks noChangeAspect="1"/>
          </p:cNvPicPr>
          <p:nvPr/>
        </p:nvPicPr>
        <p:blipFill>
          <a:blip r:embed="rId16" cstate="email">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a:xfrm>
            <a:off x="141113" y="176449"/>
            <a:ext cx="1096368" cy="1048554"/>
          </a:xfrm>
          <a:custGeom>
            <a:avLst/>
            <a:gdLst/>
            <a:ahLst/>
            <a:cxnLst/>
            <a:rect l="l" t="t" r="r" b="b"/>
            <a:pathLst>
              <a:path w="1525808" h="1459266">
                <a:moveTo>
                  <a:pt x="677955" y="762168"/>
                </a:moveTo>
                <a:lnTo>
                  <a:pt x="735152" y="832763"/>
                </a:lnTo>
                <a:cubicBezTo>
                  <a:pt x="725552" y="840763"/>
                  <a:pt x="716686" y="846496"/>
                  <a:pt x="708553" y="849962"/>
                </a:cubicBezTo>
                <a:cubicBezTo>
                  <a:pt x="700420" y="853429"/>
                  <a:pt x="691954" y="855162"/>
                  <a:pt x="683155" y="855162"/>
                </a:cubicBezTo>
                <a:cubicBezTo>
                  <a:pt x="669822" y="855162"/>
                  <a:pt x="659190" y="851329"/>
                  <a:pt x="651257" y="843663"/>
                </a:cubicBezTo>
                <a:cubicBezTo>
                  <a:pt x="643324" y="835997"/>
                  <a:pt x="639357" y="826097"/>
                  <a:pt x="639357" y="813965"/>
                </a:cubicBezTo>
                <a:cubicBezTo>
                  <a:pt x="639357" y="804365"/>
                  <a:pt x="642557" y="794966"/>
                  <a:pt x="648957" y="785766"/>
                </a:cubicBezTo>
                <a:cubicBezTo>
                  <a:pt x="655356" y="776567"/>
                  <a:pt x="665023" y="768701"/>
                  <a:pt x="677955" y="762168"/>
                </a:cubicBezTo>
                <a:close/>
                <a:moveTo>
                  <a:pt x="701954" y="637775"/>
                </a:moveTo>
                <a:cubicBezTo>
                  <a:pt x="711153" y="637775"/>
                  <a:pt x="718453" y="640309"/>
                  <a:pt x="723852" y="645375"/>
                </a:cubicBezTo>
                <a:cubicBezTo>
                  <a:pt x="729252" y="650441"/>
                  <a:pt x="731952" y="656574"/>
                  <a:pt x="731952" y="663774"/>
                </a:cubicBezTo>
                <a:cubicBezTo>
                  <a:pt x="731952" y="672307"/>
                  <a:pt x="726352" y="680906"/>
                  <a:pt x="715153" y="689572"/>
                </a:cubicBezTo>
                <a:lnTo>
                  <a:pt x="699954" y="701171"/>
                </a:lnTo>
                <a:lnTo>
                  <a:pt x="686155" y="685172"/>
                </a:lnTo>
                <a:cubicBezTo>
                  <a:pt x="677622" y="675306"/>
                  <a:pt x="673355" y="666907"/>
                  <a:pt x="673355" y="659974"/>
                </a:cubicBezTo>
                <a:cubicBezTo>
                  <a:pt x="673355" y="654108"/>
                  <a:pt x="675889" y="648941"/>
                  <a:pt x="680955" y="644475"/>
                </a:cubicBezTo>
                <a:cubicBezTo>
                  <a:pt x="686021" y="640009"/>
                  <a:pt x="693021" y="637775"/>
                  <a:pt x="701954" y="637775"/>
                </a:cubicBezTo>
                <a:close/>
                <a:moveTo>
                  <a:pt x="860437" y="603177"/>
                </a:moveTo>
                <a:lnTo>
                  <a:pt x="930433" y="896360"/>
                </a:lnTo>
                <a:lnTo>
                  <a:pt x="994629" y="896360"/>
                </a:lnTo>
                <a:lnTo>
                  <a:pt x="1052825" y="677173"/>
                </a:lnTo>
                <a:lnTo>
                  <a:pt x="1111222" y="896360"/>
                </a:lnTo>
                <a:lnTo>
                  <a:pt x="1174018" y="896360"/>
                </a:lnTo>
                <a:lnTo>
                  <a:pt x="1245214" y="603177"/>
                </a:lnTo>
                <a:lnTo>
                  <a:pt x="1185617" y="603177"/>
                </a:lnTo>
                <a:lnTo>
                  <a:pt x="1140620" y="807965"/>
                </a:lnTo>
                <a:lnTo>
                  <a:pt x="1089223" y="603177"/>
                </a:lnTo>
                <a:lnTo>
                  <a:pt x="1018827" y="603177"/>
                </a:lnTo>
                <a:lnTo>
                  <a:pt x="965231" y="804565"/>
                </a:lnTo>
                <a:lnTo>
                  <a:pt x="921033" y="603177"/>
                </a:lnTo>
                <a:close/>
                <a:moveTo>
                  <a:pt x="298885" y="603177"/>
                </a:moveTo>
                <a:lnTo>
                  <a:pt x="298885" y="896360"/>
                </a:lnTo>
                <a:lnTo>
                  <a:pt x="353882" y="896360"/>
                </a:lnTo>
                <a:lnTo>
                  <a:pt x="353882" y="705171"/>
                </a:lnTo>
                <a:lnTo>
                  <a:pt x="472075" y="896360"/>
                </a:lnTo>
                <a:lnTo>
                  <a:pt x="531471" y="896360"/>
                </a:lnTo>
                <a:lnTo>
                  <a:pt x="531471" y="603177"/>
                </a:lnTo>
                <a:lnTo>
                  <a:pt x="476474" y="603177"/>
                </a:lnTo>
                <a:lnTo>
                  <a:pt x="476474" y="798965"/>
                </a:lnTo>
                <a:lnTo>
                  <a:pt x="356482" y="603177"/>
                </a:lnTo>
                <a:close/>
                <a:moveTo>
                  <a:pt x="700554" y="598178"/>
                </a:moveTo>
                <a:cubicBezTo>
                  <a:pt x="674289" y="598178"/>
                  <a:pt x="654056" y="604344"/>
                  <a:pt x="639857" y="616677"/>
                </a:cubicBezTo>
                <a:cubicBezTo>
                  <a:pt x="625658" y="629009"/>
                  <a:pt x="618559" y="644042"/>
                  <a:pt x="618559" y="661774"/>
                </a:cubicBezTo>
                <a:cubicBezTo>
                  <a:pt x="618559" y="671373"/>
                  <a:pt x="621092" y="681539"/>
                  <a:pt x="626158" y="692272"/>
                </a:cubicBezTo>
                <a:cubicBezTo>
                  <a:pt x="631225" y="703005"/>
                  <a:pt x="638757" y="714304"/>
                  <a:pt x="648757" y="726170"/>
                </a:cubicBezTo>
                <a:cubicBezTo>
                  <a:pt x="626492" y="737236"/>
                  <a:pt x="609759" y="750268"/>
                  <a:pt x="598560" y="765268"/>
                </a:cubicBezTo>
                <a:cubicBezTo>
                  <a:pt x="587361" y="780267"/>
                  <a:pt x="581761" y="797166"/>
                  <a:pt x="581761" y="815964"/>
                </a:cubicBezTo>
                <a:cubicBezTo>
                  <a:pt x="581761" y="836630"/>
                  <a:pt x="588894" y="854895"/>
                  <a:pt x="603160" y="870761"/>
                </a:cubicBezTo>
                <a:cubicBezTo>
                  <a:pt x="621559" y="891293"/>
                  <a:pt x="649023" y="901559"/>
                  <a:pt x="685555" y="901559"/>
                </a:cubicBezTo>
                <a:cubicBezTo>
                  <a:pt x="703953" y="901559"/>
                  <a:pt x="719819" y="899026"/>
                  <a:pt x="733152" y="893960"/>
                </a:cubicBezTo>
                <a:cubicBezTo>
                  <a:pt x="746484" y="888893"/>
                  <a:pt x="759083" y="881027"/>
                  <a:pt x="770949" y="870361"/>
                </a:cubicBezTo>
                <a:cubicBezTo>
                  <a:pt x="786282" y="884627"/>
                  <a:pt x="802281" y="895826"/>
                  <a:pt x="818946" y="903959"/>
                </a:cubicBezTo>
                <a:lnTo>
                  <a:pt x="852944" y="860562"/>
                </a:lnTo>
                <a:cubicBezTo>
                  <a:pt x="848278" y="858295"/>
                  <a:pt x="840978" y="853662"/>
                  <a:pt x="831046" y="846663"/>
                </a:cubicBezTo>
                <a:cubicBezTo>
                  <a:pt x="821113" y="839663"/>
                  <a:pt x="813013" y="833230"/>
                  <a:pt x="806747" y="827364"/>
                </a:cubicBezTo>
                <a:cubicBezTo>
                  <a:pt x="811014" y="821764"/>
                  <a:pt x="815013" y="814798"/>
                  <a:pt x="818746" y="806465"/>
                </a:cubicBezTo>
                <a:cubicBezTo>
                  <a:pt x="822479" y="798132"/>
                  <a:pt x="826879" y="784966"/>
                  <a:pt x="831946" y="766967"/>
                </a:cubicBezTo>
                <a:lnTo>
                  <a:pt x="781149" y="755368"/>
                </a:lnTo>
                <a:cubicBezTo>
                  <a:pt x="777682" y="769101"/>
                  <a:pt x="773549" y="780233"/>
                  <a:pt x="768749" y="788766"/>
                </a:cubicBezTo>
                <a:lnTo>
                  <a:pt x="727952" y="734969"/>
                </a:lnTo>
                <a:cubicBezTo>
                  <a:pt x="749417" y="721504"/>
                  <a:pt x="763683" y="709438"/>
                  <a:pt x="770749" y="698772"/>
                </a:cubicBezTo>
                <a:cubicBezTo>
                  <a:pt x="777816" y="688106"/>
                  <a:pt x="781349" y="676840"/>
                  <a:pt x="781349" y="664974"/>
                </a:cubicBezTo>
                <a:cubicBezTo>
                  <a:pt x="781349" y="646308"/>
                  <a:pt x="774216" y="630509"/>
                  <a:pt x="759950" y="617577"/>
                </a:cubicBezTo>
                <a:cubicBezTo>
                  <a:pt x="745684" y="604644"/>
                  <a:pt x="725885" y="598178"/>
                  <a:pt x="700554" y="598178"/>
                </a:cubicBezTo>
                <a:close/>
                <a:moveTo>
                  <a:pt x="762904" y="0"/>
                </a:moveTo>
                <a:cubicBezTo>
                  <a:pt x="1184244" y="0"/>
                  <a:pt x="1525808" y="326668"/>
                  <a:pt x="1525808" y="729633"/>
                </a:cubicBezTo>
                <a:cubicBezTo>
                  <a:pt x="1525808" y="1132598"/>
                  <a:pt x="1184244" y="1459266"/>
                  <a:pt x="762904" y="1459266"/>
                </a:cubicBezTo>
                <a:cubicBezTo>
                  <a:pt x="341564" y="1459266"/>
                  <a:pt x="0" y="1132598"/>
                  <a:pt x="0" y="729633"/>
                </a:cubicBezTo>
                <a:cubicBezTo>
                  <a:pt x="0" y="326668"/>
                  <a:pt x="341564" y="0"/>
                  <a:pt x="762904" y="0"/>
                </a:cubicBezTo>
                <a:close/>
              </a:path>
            </a:pathLst>
          </a:custGeom>
          <a:ln w="190500" cap="rnd">
            <a:noFill/>
            <a:prstDash val="solid"/>
          </a:ln>
          <a:effectLst>
            <a:outerShdw sx="1000" sy="1000" algn="bl" rotWithShape="0">
              <a:srgbClr val="000000"/>
            </a:outerShdw>
          </a:effectLst>
        </p:spPr>
      </p:pic>
      <p:pic>
        <p:nvPicPr>
          <p:cNvPr id="41" name="Picture 40" descr="Visit Broadstairs - quintessential seaside town on the Kent coast - Visit  Thanet">
            <a:extLst>
              <a:ext uri="{FF2B5EF4-FFF2-40B4-BE49-F238E27FC236}">
                <a16:creationId xmlns:a16="http://schemas.microsoft.com/office/drawing/2014/main" id="{D9121DA3-630E-BDA0-6E7C-B3FEA0516967}"/>
              </a:ext>
            </a:extLst>
          </p:cNvPr>
          <p:cNvPicPr>
            <a:picLocks noChangeAspect="1" noChangeArrowheads="1"/>
          </p:cNvPicPr>
          <p:nvPr/>
        </p:nvPicPr>
        <p:blipFill>
          <a:blip r:embed="rId18" cstate="email">
            <a:duotone>
              <a:schemeClr val="bg2">
                <a:shade val="45000"/>
                <a:satMod val="135000"/>
              </a:schemeClr>
              <a:prstClr val="white"/>
            </a:duotone>
            <a:extLst>
              <a:ext uri="{28A0092B-C50C-407E-A947-70E740481C1C}">
                <a14:useLocalDpi xmlns:a14="http://schemas.microsoft.com/office/drawing/2010/main"/>
              </a:ext>
            </a:extLst>
          </a:blip>
          <a:srcRect/>
          <a:stretch/>
        </p:blipFill>
        <p:spPr bwMode="auto">
          <a:xfrm>
            <a:off x="141113" y="5749211"/>
            <a:ext cx="1069721" cy="996064"/>
          </a:xfrm>
          <a:custGeom>
            <a:avLst/>
            <a:gdLst/>
            <a:ahLst/>
            <a:cxnLst/>
            <a:rect l="l" t="t" r="r" b="b"/>
            <a:pathLst>
              <a:path w="1488724" h="1386216">
                <a:moveTo>
                  <a:pt x="693640" y="714168"/>
                </a:moveTo>
                <a:lnTo>
                  <a:pt x="750836" y="784763"/>
                </a:lnTo>
                <a:cubicBezTo>
                  <a:pt x="741237" y="792763"/>
                  <a:pt x="732371" y="798496"/>
                  <a:pt x="724238" y="801962"/>
                </a:cubicBezTo>
                <a:cubicBezTo>
                  <a:pt x="716105" y="805429"/>
                  <a:pt x="707639" y="807162"/>
                  <a:pt x="698839" y="807162"/>
                </a:cubicBezTo>
                <a:cubicBezTo>
                  <a:pt x="685507" y="807162"/>
                  <a:pt x="674874" y="803329"/>
                  <a:pt x="666941" y="795663"/>
                </a:cubicBezTo>
                <a:cubicBezTo>
                  <a:pt x="659008" y="787997"/>
                  <a:pt x="655042" y="778097"/>
                  <a:pt x="655042" y="765964"/>
                </a:cubicBezTo>
                <a:cubicBezTo>
                  <a:pt x="655042" y="756365"/>
                  <a:pt x="658242" y="746966"/>
                  <a:pt x="664641" y="737766"/>
                </a:cubicBezTo>
                <a:cubicBezTo>
                  <a:pt x="671041" y="728567"/>
                  <a:pt x="680707" y="720701"/>
                  <a:pt x="693640" y="714168"/>
                </a:cubicBezTo>
                <a:close/>
                <a:moveTo>
                  <a:pt x="717638" y="589775"/>
                </a:moveTo>
                <a:cubicBezTo>
                  <a:pt x="726838" y="589775"/>
                  <a:pt x="734137" y="592308"/>
                  <a:pt x="739537" y="597375"/>
                </a:cubicBezTo>
                <a:cubicBezTo>
                  <a:pt x="744936" y="602441"/>
                  <a:pt x="747636" y="608574"/>
                  <a:pt x="747636" y="615774"/>
                </a:cubicBezTo>
                <a:cubicBezTo>
                  <a:pt x="747636" y="624307"/>
                  <a:pt x="742037" y="632906"/>
                  <a:pt x="730837" y="641572"/>
                </a:cubicBezTo>
                <a:lnTo>
                  <a:pt x="715638" y="653171"/>
                </a:lnTo>
                <a:lnTo>
                  <a:pt x="701839" y="637172"/>
                </a:lnTo>
                <a:cubicBezTo>
                  <a:pt x="693306" y="627306"/>
                  <a:pt x="689040" y="618907"/>
                  <a:pt x="689040" y="611974"/>
                </a:cubicBezTo>
                <a:cubicBezTo>
                  <a:pt x="689040" y="606108"/>
                  <a:pt x="691573" y="600941"/>
                  <a:pt x="696639" y="596475"/>
                </a:cubicBezTo>
                <a:cubicBezTo>
                  <a:pt x="701706" y="592008"/>
                  <a:pt x="708705" y="589775"/>
                  <a:pt x="717638" y="589775"/>
                </a:cubicBezTo>
                <a:close/>
                <a:moveTo>
                  <a:pt x="894195" y="555177"/>
                </a:moveTo>
                <a:lnTo>
                  <a:pt x="894195" y="848359"/>
                </a:lnTo>
                <a:lnTo>
                  <a:pt x="949191" y="848359"/>
                </a:lnTo>
                <a:lnTo>
                  <a:pt x="949191" y="617574"/>
                </a:lnTo>
                <a:lnTo>
                  <a:pt x="1007188" y="848359"/>
                </a:lnTo>
                <a:lnTo>
                  <a:pt x="1064184" y="848359"/>
                </a:lnTo>
                <a:lnTo>
                  <a:pt x="1122381" y="617574"/>
                </a:lnTo>
                <a:lnTo>
                  <a:pt x="1122381" y="848359"/>
                </a:lnTo>
                <a:lnTo>
                  <a:pt x="1177377" y="848359"/>
                </a:lnTo>
                <a:lnTo>
                  <a:pt x="1177377" y="555177"/>
                </a:lnTo>
                <a:lnTo>
                  <a:pt x="1088583" y="555177"/>
                </a:lnTo>
                <a:lnTo>
                  <a:pt x="1035986" y="755165"/>
                </a:lnTo>
                <a:lnTo>
                  <a:pt x="982789" y="555177"/>
                </a:lnTo>
                <a:close/>
                <a:moveTo>
                  <a:pt x="324295" y="555177"/>
                </a:moveTo>
                <a:lnTo>
                  <a:pt x="324295" y="848359"/>
                </a:lnTo>
                <a:lnTo>
                  <a:pt x="383491" y="848359"/>
                </a:lnTo>
                <a:lnTo>
                  <a:pt x="383491" y="759765"/>
                </a:lnTo>
                <a:lnTo>
                  <a:pt x="431488" y="710768"/>
                </a:lnTo>
                <a:lnTo>
                  <a:pt x="512083" y="848359"/>
                </a:lnTo>
                <a:lnTo>
                  <a:pt x="588679" y="848359"/>
                </a:lnTo>
                <a:lnTo>
                  <a:pt x="472286" y="669370"/>
                </a:lnTo>
                <a:lnTo>
                  <a:pt x="582679" y="555177"/>
                </a:lnTo>
                <a:lnTo>
                  <a:pt x="503084" y="555177"/>
                </a:lnTo>
                <a:lnTo>
                  <a:pt x="383491" y="685369"/>
                </a:lnTo>
                <a:lnTo>
                  <a:pt x="383491" y="555177"/>
                </a:lnTo>
                <a:close/>
                <a:moveTo>
                  <a:pt x="716238" y="550178"/>
                </a:moveTo>
                <a:cubicBezTo>
                  <a:pt x="689973" y="550178"/>
                  <a:pt x="669741" y="556344"/>
                  <a:pt x="655542" y="568677"/>
                </a:cubicBezTo>
                <a:cubicBezTo>
                  <a:pt x="641343" y="581009"/>
                  <a:pt x="634243" y="596042"/>
                  <a:pt x="634243" y="613774"/>
                </a:cubicBezTo>
                <a:cubicBezTo>
                  <a:pt x="634243" y="623373"/>
                  <a:pt x="636776" y="633539"/>
                  <a:pt x="641843" y="644272"/>
                </a:cubicBezTo>
                <a:cubicBezTo>
                  <a:pt x="646909" y="655005"/>
                  <a:pt x="654442" y="666304"/>
                  <a:pt x="664441" y="678170"/>
                </a:cubicBezTo>
                <a:cubicBezTo>
                  <a:pt x="642176" y="689236"/>
                  <a:pt x="625444" y="702268"/>
                  <a:pt x="614244" y="717268"/>
                </a:cubicBezTo>
                <a:cubicBezTo>
                  <a:pt x="603045" y="732267"/>
                  <a:pt x="597445" y="749166"/>
                  <a:pt x="597445" y="767964"/>
                </a:cubicBezTo>
                <a:cubicBezTo>
                  <a:pt x="597445" y="788630"/>
                  <a:pt x="604578" y="806895"/>
                  <a:pt x="618844" y="822761"/>
                </a:cubicBezTo>
                <a:cubicBezTo>
                  <a:pt x="637243" y="843293"/>
                  <a:pt x="664708" y="853559"/>
                  <a:pt x="701239" y="853559"/>
                </a:cubicBezTo>
                <a:cubicBezTo>
                  <a:pt x="719638" y="853559"/>
                  <a:pt x="735504" y="851026"/>
                  <a:pt x="748836" y="845960"/>
                </a:cubicBezTo>
                <a:cubicBezTo>
                  <a:pt x="762169" y="840893"/>
                  <a:pt x="774768" y="833027"/>
                  <a:pt x="786634" y="822361"/>
                </a:cubicBezTo>
                <a:cubicBezTo>
                  <a:pt x="801966" y="836627"/>
                  <a:pt x="817965" y="847826"/>
                  <a:pt x="834631" y="855959"/>
                </a:cubicBezTo>
                <a:lnTo>
                  <a:pt x="868629" y="812562"/>
                </a:lnTo>
                <a:cubicBezTo>
                  <a:pt x="863962" y="810295"/>
                  <a:pt x="856663" y="805662"/>
                  <a:pt x="846730" y="798663"/>
                </a:cubicBezTo>
                <a:cubicBezTo>
                  <a:pt x="836798" y="791663"/>
                  <a:pt x="828698" y="785230"/>
                  <a:pt x="822432" y="779364"/>
                </a:cubicBezTo>
                <a:cubicBezTo>
                  <a:pt x="826698" y="773764"/>
                  <a:pt x="830698" y="766798"/>
                  <a:pt x="834431" y="758465"/>
                </a:cubicBezTo>
                <a:cubicBezTo>
                  <a:pt x="838164" y="750132"/>
                  <a:pt x="842564" y="736966"/>
                  <a:pt x="847630" y="718967"/>
                </a:cubicBezTo>
                <a:lnTo>
                  <a:pt x="796833" y="707368"/>
                </a:lnTo>
                <a:cubicBezTo>
                  <a:pt x="793367" y="721101"/>
                  <a:pt x="789234" y="732233"/>
                  <a:pt x="784434" y="740766"/>
                </a:cubicBezTo>
                <a:lnTo>
                  <a:pt x="743637" y="686969"/>
                </a:lnTo>
                <a:cubicBezTo>
                  <a:pt x="765102" y="673504"/>
                  <a:pt x="779368" y="661438"/>
                  <a:pt x="786434" y="650772"/>
                </a:cubicBezTo>
                <a:cubicBezTo>
                  <a:pt x="793500" y="640106"/>
                  <a:pt x="797033" y="628840"/>
                  <a:pt x="797033" y="616974"/>
                </a:cubicBezTo>
                <a:cubicBezTo>
                  <a:pt x="797033" y="598308"/>
                  <a:pt x="789900" y="582509"/>
                  <a:pt x="775635" y="569577"/>
                </a:cubicBezTo>
                <a:cubicBezTo>
                  <a:pt x="761369" y="556644"/>
                  <a:pt x="741570" y="550178"/>
                  <a:pt x="716238" y="550178"/>
                </a:cubicBezTo>
                <a:close/>
                <a:moveTo>
                  <a:pt x="744362" y="0"/>
                </a:moveTo>
                <a:cubicBezTo>
                  <a:pt x="1155462" y="0"/>
                  <a:pt x="1488724" y="310315"/>
                  <a:pt x="1488724" y="693108"/>
                </a:cubicBezTo>
                <a:cubicBezTo>
                  <a:pt x="1488724" y="1075901"/>
                  <a:pt x="1155462" y="1386216"/>
                  <a:pt x="744362" y="1386216"/>
                </a:cubicBezTo>
                <a:cubicBezTo>
                  <a:pt x="333262" y="1386216"/>
                  <a:pt x="0" y="1075901"/>
                  <a:pt x="0" y="693108"/>
                </a:cubicBezTo>
                <a:cubicBezTo>
                  <a:pt x="0" y="310315"/>
                  <a:pt x="333262" y="0"/>
                  <a:pt x="744362" y="0"/>
                </a:cubicBezTo>
                <a:close/>
              </a:path>
            </a:pathLst>
          </a:custGeom>
          <a:ln w="190500" cap="rnd">
            <a:noFill/>
            <a:prstDash val="solid"/>
          </a:ln>
          <a:effectLst>
            <a:outerShdw sx="1000" sy="1000" algn="bl" rotWithShape="0">
              <a:srgbClr val="000000"/>
            </a:outerShdw>
          </a:effectLst>
          <a:extLst>
            <a:ext uri="{909E8E84-426E-40DD-AFC4-6F175D3DCCD1}">
              <a14:hiddenFill xmlns:a14="http://schemas.microsoft.com/office/drawing/2010/main">
                <a:solidFill>
                  <a:srgbClr val="FFFFFF"/>
                </a:solidFill>
              </a14:hiddenFill>
            </a:ext>
          </a:extLst>
        </p:spPr>
      </p:pic>
      <p:pic>
        <p:nvPicPr>
          <p:cNvPr id="55" name="Picture 54">
            <a:extLst>
              <a:ext uri="{FF2B5EF4-FFF2-40B4-BE49-F238E27FC236}">
                <a16:creationId xmlns:a16="http://schemas.microsoft.com/office/drawing/2014/main" id="{E4F41A26-E7A7-2243-B9D6-04C89339F9CD}"/>
              </a:ext>
            </a:extLst>
          </p:cNvPr>
          <p:cNvPicPr>
            <a:picLocks noChangeAspect="1"/>
          </p:cNvPicPr>
          <p:nvPr/>
        </p:nvPicPr>
        <p:blipFill>
          <a:blip r:embed="rId19" cstate="email">
            <a:alphaModFix amt="85000"/>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141113" y="2385742"/>
            <a:ext cx="1077588" cy="1040695"/>
          </a:xfrm>
          <a:custGeom>
            <a:avLst/>
            <a:gdLst/>
            <a:ahLst/>
            <a:cxnLst/>
            <a:rect l="l" t="t" r="r" b="b"/>
            <a:pathLst>
              <a:path w="1475716" h="1425192">
                <a:moveTo>
                  <a:pt x="523390" y="694660"/>
                </a:moveTo>
                <a:cubicBezTo>
                  <a:pt x="536010" y="694660"/>
                  <a:pt x="546593" y="699478"/>
                  <a:pt x="555139" y="709115"/>
                </a:cubicBezTo>
                <a:cubicBezTo>
                  <a:pt x="563686" y="718751"/>
                  <a:pt x="567960" y="732518"/>
                  <a:pt x="567960" y="750415"/>
                </a:cubicBezTo>
                <a:cubicBezTo>
                  <a:pt x="567960" y="768770"/>
                  <a:pt x="563686" y="782766"/>
                  <a:pt x="555139" y="792403"/>
                </a:cubicBezTo>
                <a:cubicBezTo>
                  <a:pt x="546593" y="802039"/>
                  <a:pt x="536010" y="806858"/>
                  <a:pt x="523390" y="806858"/>
                </a:cubicBezTo>
                <a:cubicBezTo>
                  <a:pt x="510771" y="806858"/>
                  <a:pt x="500159" y="802039"/>
                  <a:pt x="491555" y="792403"/>
                </a:cubicBezTo>
                <a:cubicBezTo>
                  <a:pt x="482951" y="782766"/>
                  <a:pt x="478649" y="768885"/>
                  <a:pt x="478649" y="750759"/>
                </a:cubicBezTo>
                <a:cubicBezTo>
                  <a:pt x="478649" y="732633"/>
                  <a:pt x="482951" y="718751"/>
                  <a:pt x="491555" y="709115"/>
                </a:cubicBezTo>
                <a:cubicBezTo>
                  <a:pt x="500159" y="699478"/>
                  <a:pt x="510771" y="694660"/>
                  <a:pt x="523390" y="694660"/>
                </a:cubicBezTo>
                <a:close/>
                <a:moveTo>
                  <a:pt x="1065343" y="692251"/>
                </a:moveTo>
                <a:cubicBezTo>
                  <a:pt x="1075209" y="692251"/>
                  <a:pt x="1083584" y="695893"/>
                  <a:pt x="1090467" y="703178"/>
                </a:cubicBezTo>
                <a:cubicBezTo>
                  <a:pt x="1097351" y="710463"/>
                  <a:pt x="1100964" y="721103"/>
                  <a:pt x="1101308" y="735099"/>
                </a:cubicBezTo>
                <a:lnTo>
                  <a:pt x="1029034" y="735099"/>
                </a:lnTo>
                <a:cubicBezTo>
                  <a:pt x="1028919" y="721906"/>
                  <a:pt x="1032303" y="711467"/>
                  <a:pt x="1039187" y="703780"/>
                </a:cubicBezTo>
                <a:cubicBezTo>
                  <a:pt x="1046070" y="696094"/>
                  <a:pt x="1054789" y="692251"/>
                  <a:pt x="1065343" y="692251"/>
                </a:cubicBezTo>
                <a:close/>
                <a:moveTo>
                  <a:pt x="1062418" y="655253"/>
                </a:moveTo>
                <a:cubicBezTo>
                  <a:pt x="1038211" y="655253"/>
                  <a:pt x="1018193" y="663828"/>
                  <a:pt x="1002361" y="680979"/>
                </a:cubicBezTo>
                <a:cubicBezTo>
                  <a:pt x="986529" y="698130"/>
                  <a:pt x="978614" y="721849"/>
                  <a:pt x="978614" y="752135"/>
                </a:cubicBezTo>
                <a:cubicBezTo>
                  <a:pt x="978614" y="777489"/>
                  <a:pt x="984636" y="798483"/>
                  <a:pt x="996682" y="815118"/>
                </a:cubicBezTo>
                <a:cubicBezTo>
                  <a:pt x="1011940" y="835882"/>
                  <a:pt x="1035458" y="846265"/>
                  <a:pt x="1067236" y="846265"/>
                </a:cubicBezTo>
                <a:cubicBezTo>
                  <a:pt x="1087312" y="846265"/>
                  <a:pt x="1104033" y="841647"/>
                  <a:pt x="1117398" y="832412"/>
                </a:cubicBezTo>
                <a:cubicBezTo>
                  <a:pt x="1130763" y="823177"/>
                  <a:pt x="1140543" y="809726"/>
                  <a:pt x="1146738" y="792059"/>
                </a:cubicBezTo>
                <a:lnTo>
                  <a:pt x="1098555" y="783971"/>
                </a:lnTo>
                <a:cubicBezTo>
                  <a:pt x="1095916" y="793148"/>
                  <a:pt x="1092016" y="799802"/>
                  <a:pt x="1086854" y="803932"/>
                </a:cubicBezTo>
                <a:cubicBezTo>
                  <a:pt x="1081691" y="808062"/>
                  <a:pt x="1075324" y="810127"/>
                  <a:pt x="1067752" y="810127"/>
                </a:cubicBezTo>
                <a:cubicBezTo>
                  <a:pt x="1056624" y="810127"/>
                  <a:pt x="1047332" y="806141"/>
                  <a:pt x="1039875" y="798168"/>
                </a:cubicBezTo>
                <a:cubicBezTo>
                  <a:pt x="1032418" y="790194"/>
                  <a:pt x="1028518" y="779038"/>
                  <a:pt x="1028173" y="764697"/>
                </a:cubicBezTo>
                <a:lnTo>
                  <a:pt x="1149319" y="764697"/>
                </a:lnTo>
                <a:cubicBezTo>
                  <a:pt x="1150008" y="727642"/>
                  <a:pt x="1142493" y="700138"/>
                  <a:pt x="1126777" y="682184"/>
                </a:cubicBezTo>
                <a:cubicBezTo>
                  <a:pt x="1111060" y="664230"/>
                  <a:pt x="1089607" y="655253"/>
                  <a:pt x="1062418" y="655253"/>
                </a:cubicBezTo>
                <a:close/>
                <a:moveTo>
                  <a:pt x="859295" y="655253"/>
                </a:moveTo>
                <a:cubicBezTo>
                  <a:pt x="833024" y="655253"/>
                  <a:pt x="813636" y="660645"/>
                  <a:pt x="801131" y="671429"/>
                </a:cubicBezTo>
                <a:cubicBezTo>
                  <a:pt x="788627" y="682213"/>
                  <a:pt x="782374" y="695520"/>
                  <a:pt x="782374" y="711352"/>
                </a:cubicBezTo>
                <a:cubicBezTo>
                  <a:pt x="782374" y="728904"/>
                  <a:pt x="789602" y="742614"/>
                  <a:pt x="804057" y="752480"/>
                </a:cubicBezTo>
                <a:cubicBezTo>
                  <a:pt x="814496" y="759592"/>
                  <a:pt x="839219" y="767451"/>
                  <a:pt x="878224" y="776055"/>
                </a:cubicBezTo>
                <a:cubicBezTo>
                  <a:pt x="886599" y="778005"/>
                  <a:pt x="891991" y="780128"/>
                  <a:pt x="894400" y="782422"/>
                </a:cubicBezTo>
                <a:cubicBezTo>
                  <a:pt x="896694" y="784831"/>
                  <a:pt x="897842" y="787871"/>
                  <a:pt x="897842" y="791542"/>
                </a:cubicBezTo>
                <a:cubicBezTo>
                  <a:pt x="897842" y="796934"/>
                  <a:pt x="895719" y="801236"/>
                  <a:pt x="891475" y="804449"/>
                </a:cubicBezTo>
                <a:cubicBezTo>
                  <a:pt x="885165" y="809037"/>
                  <a:pt x="875758" y="811332"/>
                  <a:pt x="863253" y="811332"/>
                </a:cubicBezTo>
                <a:cubicBezTo>
                  <a:pt x="851896" y="811332"/>
                  <a:pt x="843062" y="808894"/>
                  <a:pt x="836752" y="804018"/>
                </a:cubicBezTo>
                <a:cubicBezTo>
                  <a:pt x="830443" y="799143"/>
                  <a:pt x="826255" y="792001"/>
                  <a:pt x="824190" y="782594"/>
                </a:cubicBezTo>
                <a:lnTo>
                  <a:pt x="775663" y="789994"/>
                </a:lnTo>
                <a:cubicBezTo>
                  <a:pt x="780137" y="807317"/>
                  <a:pt x="789630" y="821026"/>
                  <a:pt x="804143" y="831121"/>
                </a:cubicBezTo>
                <a:cubicBezTo>
                  <a:pt x="818655" y="841217"/>
                  <a:pt x="838358" y="846265"/>
                  <a:pt x="863253" y="846265"/>
                </a:cubicBezTo>
                <a:cubicBezTo>
                  <a:pt x="890672" y="846265"/>
                  <a:pt x="911379" y="840242"/>
                  <a:pt x="925375" y="828196"/>
                </a:cubicBezTo>
                <a:cubicBezTo>
                  <a:pt x="939371" y="816150"/>
                  <a:pt x="946369" y="801753"/>
                  <a:pt x="946369" y="785003"/>
                </a:cubicBezTo>
                <a:cubicBezTo>
                  <a:pt x="946369" y="769631"/>
                  <a:pt x="941321" y="757642"/>
                  <a:pt x="931226" y="749038"/>
                </a:cubicBezTo>
                <a:cubicBezTo>
                  <a:pt x="921015" y="740549"/>
                  <a:pt x="903033" y="733378"/>
                  <a:pt x="877278" y="727528"/>
                </a:cubicBezTo>
                <a:cubicBezTo>
                  <a:pt x="851523" y="721677"/>
                  <a:pt x="836466" y="717145"/>
                  <a:pt x="832106" y="713933"/>
                </a:cubicBezTo>
                <a:cubicBezTo>
                  <a:pt x="828894" y="711524"/>
                  <a:pt x="827288" y="708599"/>
                  <a:pt x="827288" y="705157"/>
                </a:cubicBezTo>
                <a:cubicBezTo>
                  <a:pt x="827288" y="701142"/>
                  <a:pt x="829123" y="697872"/>
                  <a:pt x="832794" y="695348"/>
                </a:cubicBezTo>
                <a:cubicBezTo>
                  <a:pt x="838301" y="691792"/>
                  <a:pt x="847422" y="690014"/>
                  <a:pt x="860156" y="690014"/>
                </a:cubicBezTo>
                <a:cubicBezTo>
                  <a:pt x="870251" y="690014"/>
                  <a:pt x="878023" y="691907"/>
                  <a:pt x="883473" y="695692"/>
                </a:cubicBezTo>
                <a:cubicBezTo>
                  <a:pt x="888922" y="699478"/>
                  <a:pt x="892622" y="704928"/>
                  <a:pt x="894572" y="712040"/>
                </a:cubicBezTo>
                <a:lnTo>
                  <a:pt x="940174" y="703608"/>
                </a:lnTo>
                <a:cubicBezTo>
                  <a:pt x="935585" y="687662"/>
                  <a:pt x="927210" y="675616"/>
                  <a:pt x="915050" y="667471"/>
                </a:cubicBezTo>
                <a:cubicBezTo>
                  <a:pt x="902889" y="659326"/>
                  <a:pt x="884304" y="655253"/>
                  <a:pt x="859295" y="655253"/>
                </a:cubicBezTo>
                <a:close/>
                <a:moveTo>
                  <a:pt x="743842" y="655253"/>
                </a:moveTo>
                <a:cubicBezTo>
                  <a:pt x="736041" y="655253"/>
                  <a:pt x="729071" y="657203"/>
                  <a:pt x="722934" y="661104"/>
                </a:cubicBezTo>
                <a:cubicBezTo>
                  <a:pt x="716796" y="665004"/>
                  <a:pt x="709884" y="673092"/>
                  <a:pt x="702198" y="685367"/>
                </a:cubicBezTo>
                <a:lnTo>
                  <a:pt x="702198" y="659383"/>
                </a:lnTo>
                <a:lnTo>
                  <a:pt x="657284" y="659383"/>
                </a:lnTo>
                <a:lnTo>
                  <a:pt x="657284" y="842135"/>
                </a:lnTo>
                <a:lnTo>
                  <a:pt x="705639" y="842135"/>
                </a:lnTo>
                <a:lnTo>
                  <a:pt x="705639" y="785692"/>
                </a:lnTo>
                <a:cubicBezTo>
                  <a:pt x="705639" y="754602"/>
                  <a:pt x="706987" y="734182"/>
                  <a:pt x="709683" y="724430"/>
                </a:cubicBezTo>
                <a:cubicBezTo>
                  <a:pt x="712379" y="714679"/>
                  <a:pt x="716079" y="707939"/>
                  <a:pt x="720783" y="704210"/>
                </a:cubicBezTo>
                <a:cubicBezTo>
                  <a:pt x="725486" y="700482"/>
                  <a:pt x="731222" y="698618"/>
                  <a:pt x="737991" y="698618"/>
                </a:cubicBezTo>
                <a:cubicBezTo>
                  <a:pt x="744989" y="698618"/>
                  <a:pt x="752561" y="701256"/>
                  <a:pt x="760706" y="706534"/>
                </a:cubicBezTo>
                <a:lnTo>
                  <a:pt x="775677" y="664373"/>
                </a:lnTo>
                <a:cubicBezTo>
                  <a:pt x="765467" y="658293"/>
                  <a:pt x="754855" y="655253"/>
                  <a:pt x="743842" y="655253"/>
                </a:cubicBezTo>
                <a:close/>
                <a:moveTo>
                  <a:pt x="523218" y="655253"/>
                </a:moveTo>
                <a:cubicBezTo>
                  <a:pt x="505322" y="655253"/>
                  <a:pt x="489117" y="659211"/>
                  <a:pt x="474605" y="667127"/>
                </a:cubicBezTo>
                <a:cubicBezTo>
                  <a:pt x="460092" y="675043"/>
                  <a:pt x="448878" y="686515"/>
                  <a:pt x="440963" y="701543"/>
                </a:cubicBezTo>
                <a:cubicBezTo>
                  <a:pt x="433047" y="716572"/>
                  <a:pt x="429089" y="732117"/>
                  <a:pt x="429089" y="748178"/>
                </a:cubicBezTo>
                <a:cubicBezTo>
                  <a:pt x="429089" y="769172"/>
                  <a:pt x="433047" y="786982"/>
                  <a:pt x="440963" y="801609"/>
                </a:cubicBezTo>
                <a:cubicBezTo>
                  <a:pt x="448878" y="816236"/>
                  <a:pt x="460437" y="827336"/>
                  <a:pt x="475637" y="834907"/>
                </a:cubicBezTo>
                <a:cubicBezTo>
                  <a:pt x="490838" y="842479"/>
                  <a:pt x="506813" y="846265"/>
                  <a:pt x="523562" y="846265"/>
                </a:cubicBezTo>
                <a:cubicBezTo>
                  <a:pt x="550637" y="846265"/>
                  <a:pt x="573093" y="837173"/>
                  <a:pt x="590933" y="818990"/>
                </a:cubicBezTo>
                <a:cubicBezTo>
                  <a:pt x="608772" y="800806"/>
                  <a:pt x="617691" y="777891"/>
                  <a:pt x="617691" y="750243"/>
                </a:cubicBezTo>
                <a:cubicBezTo>
                  <a:pt x="617691" y="722824"/>
                  <a:pt x="608858" y="700138"/>
                  <a:pt x="591191" y="682184"/>
                </a:cubicBezTo>
                <a:cubicBezTo>
                  <a:pt x="573524" y="664230"/>
                  <a:pt x="550866" y="655253"/>
                  <a:pt x="523218" y="655253"/>
                </a:cubicBezTo>
                <a:close/>
                <a:moveTo>
                  <a:pt x="234208" y="632538"/>
                </a:moveTo>
                <a:lnTo>
                  <a:pt x="257095" y="632538"/>
                </a:lnTo>
                <a:cubicBezTo>
                  <a:pt x="277859" y="632538"/>
                  <a:pt x="291798" y="633341"/>
                  <a:pt x="298911" y="634947"/>
                </a:cubicBezTo>
                <a:cubicBezTo>
                  <a:pt x="308433" y="637012"/>
                  <a:pt x="316291" y="640970"/>
                  <a:pt x="322486" y="646821"/>
                </a:cubicBezTo>
                <a:cubicBezTo>
                  <a:pt x="328681" y="652672"/>
                  <a:pt x="333499" y="660817"/>
                  <a:pt x="336941" y="671257"/>
                </a:cubicBezTo>
                <a:cubicBezTo>
                  <a:pt x="340383" y="681696"/>
                  <a:pt x="342104" y="696668"/>
                  <a:pt x="342104" y="716170"/>
                </a:cubicBezTo>
                <a:cubicBezTo>
                  <a:pt x="342104" y="735673"/>
                  <a:pt x="340383" y="751074"/>
                  <a:pt x="336941" y="762374"/>
                </a:cubicBezTo>
                <a:cubicBezTo>
                  <a:pt x="333499" y="773674"/>
                  <a:pt x="329054" y="781791"/>
                  <a:pt x="323605" y="786724"/>
                </a:cubicBezTo>
                <a:cubicBezTo>
                  <a:pt x="318155" y="791657"/>
                  <a:pt x="311301" y="795156"/>
                  <a:pt x="303041" y="797221"/>
                </a:cubicBezTo>
                <a:cubicBezTo>
                  <a:pt x="296731" y="798827"/>
                  <a:pt x="286464" y="799630"/>
                  <a:pt x="272238" y="799630"/>
                </a:cubicBezTo>
                <a:lnTo>
                  <a:pt x="234208" y="799630"/>
                </a:lnTo>
                <a:close/>
                <a:moveTo>
                  <a:pt x="1243514" y="594852"/>
                </a:moveTo>
                <a:lnTo>
                  <a:pt x="1194986" y="623074"/>
                </a:lnTo>
                <a:lnTo>
                  <a:pt x="1194986" y="659383"/>
                </a:lnTo>
                <a:lnTo>
                  <a:pt x="1172788" y="659383"/>
                </a:lnTo>
                <a:lnTo>
                  <a:pt x="1172788" y="697929"/>
                </a:lnTo>
                <a:lnTo>
                  <a:pt x="1194986" y="697929"/>
                </a:lnTo>
                <a:lnTo>
                  <a:pt x="1194986" y="777604"/>
                </a:lnTo>
                <a:cubicBezTo>
                  <a:pt x="1194986" y="794697"/>
                  <a:pt x="1195503" y="806055"/>
                  <a:pt x="1196535" y="811676"/>
                </a:cubicBezTo>
                <a:cubicBezTo>
                  <a:pt x="1197797" y="819592"/>
                  <a:pt x="1200063" y="825873"/>
                  <a:pt x="1203332" y="830519"/>
                </a:cubicBezTo>
                <a:cubicBezTo>
                  <a:pt x="1206602" y="835165"/>
                  <a:pt x="1211736" y="838951"/>
                  <a:pt x="1218734" y="841877"/>
                </a:cubicBezTo>
                <a:cubicBezTo>
                  <a:pt x="1225732" y="844802"/>
                  <a:pt x="1233590" y="846265"/>
                  <a:pt x="1242309" y="846265"/>
                </a:cubicBezTo>
                <a:cubicBezTo>
                  <a:pt x="1256535" y="846265"/>
                  <a:pt x="1269269" y="843855"/>
                  <a:pt x="1280511" y="839037"/>
                </a:cubicBezTo>
                <a:lnTo>
                  <a:pt x="1276381" y="801523"/>
                </a:lnTo>
                <a:cubicBezTo>
                  <a:pt x="1267892" y="804621"/>
                  <a:pt x="1261410" y="806169"/>
                  <a:pt x="1256936" y="806169"/>
                </a:cubicBezTo>
                <a:cubicBezTo>
                  <a:pt x="1253724" y="806169"/>
                  <a:pt x="1250999" y="805366"/>
                  <a:pt x="1248762" y="803760"/>
                </a:cubicBezTo>
                <a:cubicBezTo>
                  <a:pt x="1246525" y="802154"/>
                  <a:pt x="1245091" y="800118"/>
                  <a:pt x="1244460" y="797651"/>
                </a:cubicBezTo>
                <a:cubicBezTo>
                  <a:pt x="1243829" y="795185"/>
                  <a:pt x="1243514" y="786495"/>
                  <a:pt x="1243514" y="771581"/>
                </a:cubicBezTo>
                <a:lnTo>
                  <a:pt x="1243514" y="697929"/>
                </a:lnTo>
                <a:lnTo>
                  <a:pt x="1276554" y="697929"/>
                </a:lnTo>
                <a:lnTo>
                  <a:pt x="1276554" y="659383"/>
                </a:lnTo>
                <a:lnTo>
                  <a:pt x="1243514" y="659383"/>
                </a:lnTo>
                <a:close/>
                <a:moveTo>
                  <a:pt x="183271" y="589862"/>
                </a:moveTo>
                <a:lnTo>
                  <a:pt x="183271" y="842135"/>
                </a:lnTo>
                <a:lnTo>
                  <a:pt x="279121" y="842135"/>
                </a:lnTo>
                <a:cubicBezTo>
                  <a:pt x="297936" y="842135"/>
                  <a:pt x="312964" y="840356"/>
                  <a:pt x="324207" y="836800"/>
                </a:cubicBezTo>
                <a:cubicBezTo>
                  <a:pt x="339236" y="831982"/>
                  <a:pt x="351167" y="825271"/>
                  <a:pt x="360000" y="816666"/>
                </a:cubicBezTo>
                <a:cubicBezTo>
                  <a:pt x="371702" y="805309"/>
                  <a:pt x="380707" y="790453"/>
                  <a:pt x="387017" y="772097"/>
                </a:cubicBezTo>
                <a:cubicBezTo>
                  <a:pt x="392180" y="757069"/>
                  <a:pt x="394761" y="739172"/>
                  <a:pt x="394761" y="718407"/>
                </a:cubicBezTo>
                <a:cubicBezTo>
                  <a:pt x="394761" y="694775"/>
                  <a:pt x="392007" y="674899"/>
                  <a:pt x="386501" y="658781"/>
                </a:cubicBezTo>
                <a:cubicBezTo>
                  <a:pt x="380994" y="642662"/>
                  <a:pt x="372964" y="629039"/>
                  <a:pt x="362409" y="617911"/>
                </a:cubicBezTo>
                <a:cubicBezTo>
                  <a:pt x="351855" y="606783"/>
                  <a:pt x="339178" y="599039"/>
                  <a:pt x="324379" y="594680"/>
                </a:cubicBezTo>
                <a:cubicBezTo>
                  <a:pt x="313366" y="591468"/>
                  <a:pt x="297362" y="589862"/>
                  <a:pt x="276368" y="589862"/>
                </a:cubicBezTo>
                <a:close/>
                <a:moveTo>
                  <a:pt x="737858" y="0"/>
                </a:moveTo>
                <a:cubicBezTo>
                  <a:pt x="1145366" y="0"/>
                  <a:pt x="1475716" y="319040"/>
                  <a:pt x="1475716" y="712596"/>
                </a:cubicBezTo>
                <a:cubicBezTo>
                  <a:pt x="1475716" y="1106152"/>
                  <a:pt x="1145366" y="1425192"/>
                  <a:pt x="737858" y="1425192"/>
                </a:cubicBezTo>
                <a:cubicBezTo>
                  <a:pt x="330350" y="1425192"/>
                  <a:pt x="0" y="1106152"/>
                  <a:pt x="0" y="712596"/>
                </a:cubicBezTo>
                <a:cubicBezTo>
                  <a:pt x="0" y="319040"/>
                  <a:pt x="330350" y="0"/>
                  <a:pt x="737858" y="0"/>
                </a:cubicBezTo>
                <a:close/>
              </a:path>
            </a:pathLst>
          </a:custGeom>
          <a:ln w="190500" cap="rnd">
            <a:noFill/>
            <a:prstDash val="solid"/>
          </a:ln>
          <a:effectLst>
            <a:outerShdw sx="1000" sy="1000" algn="bl" rotWithShape="0">
              <a:srgbClr val="000000"/>
            </a:outerShdw>
          </a:effectLst>
        </p:spPr>
      </p:pic>
      <p:sp>
        <p:nvSpPr>
          <p:cNvPr id="12" name="Text 0">
            <a:extLst>
              <a:ext uri="{FF2B5EF4-FFF2-40B4-BE49-F238E27FC236}">
                <a16:creationId xmlns:a16="http://schemas.microsoft.com/office/drawing/2014/main" id="{F882834B-10A9-4729-8609-298807E3D318}"/>
              </a:ext>
            </a:extLst>
          </p:cNvPr>
          <p:cNvSpPr/>
          <p:nvPr/>
        </p:nvSpPr>
        <p:spPr>
          <a:xfrm>
            <a:off x="2298459" y="141532"/>
            <a:ext cx="4792806" cy="782430"/>
          </a:xfrm>
          <a:prstGeom prst="rect">
            <a:avLst/>
          </a:prstGeom>
          <a:noFill/>
          <a:ln/>
        </p:spPr>
        <p:txBody>
          <a:bodyPr wrap="square" lIns="120000" tIns="0" rIns="0" bIns="0" rtlCol="0" anchor="t"/>
          <a:lstStyle/>
          <a:p>
            <a:pPr defTabSz="761970">
              <a:lnSpc>
                <a:spcPts val="4625"/>
              </a:lnSpc>
            </a:pPr>
            <a:r>
              <a:rPr lang="en-US" sz="3708" b="1">
                <a:solidFill>
                  <a:prstClr val="white"/>
                </a:solidFill>
                <a:latin typeface="Arial" panose="020B0604020202020204" pitchFamily="34" charset="0"/>
                <a:ea typeface="Poppins Light" pitchFamily="34" charset="-122"/>
                <a:cs typeface="Arial" panose="020B0604020202020204" pitchFamily="34" charset="0"/>
              </a:rPr>
              <a:t>Case Study Focus</a:t>
            </a:r>
            <a:endParaRPr lang="en-US" sz="3708">
              <a:solidFill>
                <a:prstClr val="white"/>
              </a:solidFill>
              <a:latin typeface="Arial" panose="020B0604020202020204" pitchFamily="34" charset="0"/>
              <a:cs typeface="Arial" panose="020B0604020202020204" pitchFamily="34" charset="0"/>
            </a:endParaRPr>
          </a:p>
        </p:txBody>
      </p:sp>
      <p:grpSp>
        <p:nvGrpSpPr>
          <p:cNvPr id="3" name="!!S1">
            <a:extLst>
              <a:ext uri="{FF2B5EF4-FFF2-40B4-BE49-F238E27FC236}">
                <a16:creationId xmlns:a16="http://schemas.microsoft.com/office/drawing/2014/main" id="{AC695DC0-7856-4B14-2FEE-4B28CB447DAC}"/>
              </a:ext>
            </a:extLst>
          </p:cNvPr>
          <p:cNvGrpSpPr/>
          <p:nvPr/>
        </p:nvGrpSpPr>
        <p:grpSpPr>
          <a:xfrm>
            <a:off x="1006686" y="4597567"/>
            <a:ext cx="1077588" cy="1022154"/>
            <a:chOff x="169335" y="5554541"/>
            <a:chExt cx="1293106" cy="1226585"/>
          </a:xfrm>
        </p:grpSpPr>
        <p:sp>
          <p:nvSpPr>
            <p:cNvPr id="23" name="Oval 22">
              <a:extLst>
                <a:ext uri="{FF2B5EF4-FFF2-40B4-BE49-F238E27FC236}">
                  <a16:creationId xmlns:a16="http://schemas.microsoft.com/office/drawing/2014/main" id="{0986F3BE-58CA-62B7-33E1-ACF409A32D02}"/>
                </a:ext>
              </a:extLst>
            </p:cNvPr>
            <p:cNvSpPr/>
            <p:nvPr/>
          </p:nvSpPr>
          <p:spPr>
            <a:xfrm>
              <a:off x="215217" y="5646775"/>
              <a:ext cx="1218327" cy="1049580"/>
            </a:xfrm>
            <a:prstGeom prst="ellipse">
              <a:avLst/>
            </a:prstGeom>
            <a:solidFill>
              <a:schemeClr val="bg1"/>
            </a:solidFill>
            <a:ln w="539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sz="1500">
                <a:solidFill>
                  <a:prstClr val="white"/>
                </a:solidFill>
                <a:latin typeface="Calibri" panose="020F0502020204030204"/>
              </a:endParaRPr>
            </a:p>
          </p:txBody>
        </p:sp>
        <p:pic>
          <p:nvPicPr>
            <p:cNvPr id="51" name="Picture 50">
              <a:extLst>
                <a:ext uri="{FF2B5EF4-FFF2-40B4-BE49-F238E27FC236}">
                  <a16:creationId xmlns:a16="http://schemas.microsoft.com/office/drawing/2014/main" id="{48E3ABC2-1854-174C-9FBD-FC789977B9EE}"/>
                </a:ext>
              </a:extLst>
            </p:cNvPr>
            <p:cNvPicPr>
              <a:picLocks noChangeAspect="1" noChangeArrowheads="1"/>
            </p:cNvPicPr>
            <p:nvPr/>
          </p:nvPicPr>
          <p:blipFill>
            <a:blip r:embed="rId20" cstate="email">
              <a:duotone>
                <a:prstClr val="black"/>
                <a:schemeClr val="accent6">
                  <a:lumMod val="75000"/>
                  <a:tint val="45000"/>
                  <a:satMod val="400000"/>
                </a:schemeClr>
              </a:duotone>
              <a:extLst>
                <a:ext uri="{BEBA8EAE-BF5A-486C-A8C5-ECC9F3942E4B}">
                  <a14:imgProps xmlns:a14="http://schemas.microsoft.com/office/drawing/2010/main">
                    <a14:imgLayer r:embed="rId21">
                      <a14:imgEffect>
                        <a14:brightnessContrast bright="-20000" contrast="20000"/>
                      </a14:imgEffect>
                    </a14:imgLayer>
                  </a14:imgProps>
                </a:ext>
                <a:ext uri="{28A0092B-C50C-407E-A947-70E740481C1C}">
                  <a14:useLocalDpi xmlns:a14="http://schemas.microsoft.com/office/drawing/2010/main"/>
                </a:ext>
              </a:extLst>
            </a:blip>
            <a:srcRect/>
            <a:stretch/>
          </p:blipFill>
          <p:spPr bwMode="auto">
            <a:xfrm>
              <a:off x="169335" y="5554541"/>
              <a:ext cx="1293106" cy="1226585"/>
            </a:xfrm>
            <a:custGeom>
              <a:avLst/>
              <a:gdLst/>
              <a:ahLst/>
              <a:cxnLst/>
              <a:rect l="l" t="t" r="r" b="b"/>
              <a:pathLst>
                <a:path w="1587684" h="1470190">
                  <a:moveTo>
                    <a:pt x="1186786" y="717625"/>
                  </a:moveTo>
                  <a:cubicBezTo>
                    <a:pt x="1198252" y="717625"/>
                    <a:pt x="1207985" y="721858"/>
                    <a:pt x="1215984" y="730325"/>
                  </a:cubicBezTo>
                  <a:cubicBezTo>
                    <a:pt x="1223984" y="738791"/>
                    <a:pt x="1228183" y="751157"/>
                    <a:pt x="1228583" y="767422"/>
                  </a:cubicBezTo>
                  <a:lnTo>
                    <a:pt x="1144588" y="767422"/>
                  </a:lnTo>
                  <a:cubicBezTo>
                    <a:pt x="1144455" y="752090"/>
                    <a:pt x="1148388" y="739957"/>
                    <a:pt x="1156388" y="731025"/>
                  </a:cubicBezTo>
                  <a:cubicBezTo>
                    <a:pt x="1164387" y="722092"/>
                    <a:pt x="1174520" y="717625"/>
                    <a:pt x="1186786" y="717625"/>
                  </a:cubicBezTo>
                  <a:close/>
                  <a:moveTo>
                    <a:pt x="1307192" y="679428"/>
                  </a:moveTo>
                  <a:lnTo>
                    <a:pt x="1380588" y="782421"/>
                  </a:lnTo>
                  <a:lnTo>
                    <a:pt x="1303993" y="891815"/>
                  </a:lnTo>
                  <a:lnTo>
                    <a:pt x="1369789" y="891815"/>
                  </a:lnTo>
                  <a:lnTo>
                    <a:pt x="1413386" y="826019"/>
                  </a:lnTo>
                  <a:lnTo>
                    <a:pt x="1456583" y="891815"/>
                  </a:lnTo>
                  <a:lnTo>
                    <a:pt x="1525579" y="891815"/>
                  </a:lnTo>
                  <a:lnTo>
                    <a:pt x="1446984" y="780022"/>
                  </a:lnTo>
                  <a:lnTo>
                    <a:pt x="1518980" y="679428"/>
                  </a:lnTo>
                  <a:lnTo>
                    <a:pt x="1452984" y="679428"/>
                  </a:lnTo>
                  <a:lnTo>
                    <a:pt x="1413386" y="737824"/>
                  </a:lnTo>
                  <a:lnTo>
                    <a:pt x="1375788" y="679428"/>
                  </a:lnTo>
                  <a:close/>
                  <a:moveTo>
                    <a:pt x="396341" y="679428"/>
                  </a:moveTo>
                  <a:lnTo>
                    <a:pt x="396341" y="813820"/>
                  </a:lnTo>
                  <a:cubicBezTo>
                    <a:pt x="396341" y="833818"/>
                    <a:pt x="398874" y="849484"/>
                    <a:pt x="403940" y="860817"/>
                  </a:cubicBezTo>
                  <a:cubicBezTo>
                    <a:pt x="409007" y="872149"/>
                    <a:pt x="417206" y="880949"/>
                    <a:pt x="428539" y="887215"/>
                  </a:cubicBezTo>
                  <a:cubicBezTo>
                    <a:pt x="439872" y="893481"/>
                    <a:pt x="452671" y="896614"/>
                    <a:pt x="466937" y="896614"/>
                  </a:cubicBezTo>
                  <a:cubicBezTo>
                    <a:pt x="480936" y="896614"/>
                    <a:pt x="494235" y="893348"/>
                    <a:pt x="506834" y="886815"/>
                  </a:cubicBezTo>
                  <a:cubicBezTo>
                    <a:pt x="519433" y="880282"/>
                    <a:pt x="529599" y="871349"/>
                    <a:pt x="537332" y="860017"/>
                  </a:cubicBezTo>
                  <a:lnTo>
                    <a:pt x="537332" y="891815"/>
                  </a:lnTo>
                  <a:lnTo>
                    <a:pt x="589529" y="891815"/>
                  </a:lnTo>
                  <a:lnTo>
                    <a:pt x="589529" y="679428"/>
                  </a:lnTo>
                  <a:lnTo>
                    <a:pt x="533333" y="679428"/>
                  </a:lnTo>
                  <a:lnTo>
                    <a:pt x="533333" y="769022"/>
                  </a:lnTo>
                  <a:cubicBezTo>
                    <a:pt x="533333" y="799420"/>
                    <a:pt x="531933" y="818519"/>
                    <a:pt x="529133" y="826319"/>
                  </a:cubicBezTo>
                  <a:cubicBezTo>
                    <a:pt x="526333" y="834118"/>
                    <a:pt x="521133" y="840651"/>
                    <a:pt x="513534" y="845918"/>
                  </a:cubicBezTo>
                  <a:cubicBezTo>
                    <a:pt x="505934" y="851184"/>
                    <a:pt x="497335" y="853817"/>
                    <a:pt x="487735" y="853817"/>
                  </a:cubicBezTo>
                  <a:cubicBezTo>
                    <a:pt x="479336" y="853817"/>
                    <a:pt x="472403" y="851851"/>
                    <a:pt x="466937" y="847917"/>
                  </a:cubicBezTo>
                  <a:cubicBezTo>
                    <a:pt x="461470" y="843984"/>
                    <a:pt x="457704" y="838651"/>
                    <a:pt x="455637" y="831918"/>
                  </a:cubicBezTo>
                  <a:cubicBezTo>
                    <a:pt x="453571" y="825185"/>
                    <a:pt x="452537" y="806887"/>
                    <a:pt x="452537" y="777022"/>
                  </a:cubicBezTo>
                  <a:lnTo>
                    <a:pt x="452537" y="679428"/>
                  </a:lnTo>
                  <a:close/>
                  <a:moveTo>
                    <a:pt x="1183386" y="674628"/>
                  </a:moveTo>
                  <a:cubicBezTo>
                    <a:pt x="1155254" y="674628"/>
                    <a:pt x="1131989" y="684594"/>
                    <a:pt x="1113590" y="704526"/>
                  </a:cubicBezTo>
                  <a:cubicBezTo>
                    <a:pt x="1095191" y="724458"/>
                    <a:pt x="1085992" y="752023"/>
                    <a:pt x="1085992" y="787221"/>
                  </a:cubicBezTo>
                  <a:cubicBezTo>
                    <a:pt x="1085992" y="816686"/>
                    <a:pt x="1092992" y="841084"/>
                    <a:pt x="1106991" y="860417"/>
                  </a:cubicBezTo>
                  <a:cubicBezTo>
                    <a:pt x="1124723" y="884549"/>
                    <a:pt x="1152055" y="896614"/>
                    <a:pt x="1188986" y="896614"/>
                  </a:cubicBezTo>
                  <a:cubicBezTo>
                    <a:pt x="1212318" y="896614"/>
                    <a:pt x="1231750" y="891248"/>
                    <a:pt x="1247282" y="880515"/>
                  </a:cubicBezTo>
                  <a:cubicBezTo>
                    <a:pt x="1262814" y="869783"/>
                    <a:pt x="1274180" y="854150"/>
                    <a:pt x="1281380" y="833618"/>
                  </a:cubicBezTo>
                  <a:lnTo>
                    <a:pt x="1225383" y="824219"/>
                  </a:lnTo>
                  <a:cubicBezTo>
                    <a:pt x="1222317" y="834885"/>
                    <a:pt x="1217784" y="842618"/>
                    <a:pt x="1211784" y="847417"/>
                  </a:cubicBezTo>
                  <a:cubicBezTo>
                    <a:pt x="1205785" y="852217"/>
                    <a:pt x="1198385" y="854617"/>
                    <a:pt x="1189586" y="854617"/>
                  </a:cubicBezTo>
                  <a:cubicBezTo>
                    <a:pt x="1176653" y="854617"/>
                    <a:pt x="1165854" y="849984"/>
                    <a:pt x="1157188" y="840718"/>
                  </a:cubicBezTo>
                  <a:cubicBezTo>
                    <a:pt x="1148521" y="831452"/>
                    <a:pt x="1143988" y="818486"/>
                    <a:pt x="1143588" y="801820"/>
                  </a:cubicBezTo>
                  <a:lnTo>
                    <a:pt x="1284380" y="801820"/>
                  </a:lnTo>
                  <a:cubicBezTo>
                    <a:pt x="1285180" y="758756"/>
                    <a:pt x="1276447" y="726792"/>
                    <a:pt x="1258181" y="705926"/>
                  </a:cubicBezTo>
                  <a:cubicBezTo>
                    <a:pt x="1239916" y="685061"/>
                    <a:pt x="1214984" y="674628"/>
                    <a:pt x="1183386" y="674628"/>
                  </a:cubicBezTo>
                  <a:close/>
                  <a:moveTo>
                    <a:pt x="951186" y="674628"/>
                  </a:moveTo>
                  <a:cubicBezTo>
                    <a:pt x="920655" y="674628"/>
                    <a:pt x="898123" y="680894"/>
                    <a:pt x="883590" y="693427"/>
                  </a:cubicBezTo>
                  <a:cubicBezTo>
                    <a:pt x="869058" y="705959"/>
                    <a:pt x="861792" y="721425"/>
                    <a:pt x="861792" y="739824"/>
                  </a:cubicBezTo>
                  <a:cubicBezTo>
                    <a:pt x="861792" y="760223"/>
                    <a:pt x="870191" y="776155"/>
                    <a:pt x="886990" y="787621"/>
                  </a:cubicBezTo>
                  <a:cubicBezTo>
                    <a:pt x="899123" y="795887"/>
                    <a:pt x="927854" y="805020"/>
                    <a:pt x="973185" y="815019"/>
                  </a:cubicBezTo>
                  <a:cubicBezTo>
                    <a:pt x="982918" y="817286"/>
                    <a:pt x="989184" y="819752"/>
                    <a:pt x="991984" y="822419"/>
                  </a:cubicBezTo>
                  <a:cubicBezTo>
                    <a:pt x="994650" y="825219"/>
                    <a:pt x="995983" y="828752"/>
                    <a:pt x="995983" y="833018"/>
                  </a:cubicBezTo>
                  <a:cubicBezTo>
                    <a:pt x="995983" y="839285"/>
                    <a:pt x="993517" y="844284"/>
                    <a:pt x="988584" y="848017"/>
                  </a:cubicBezTo>
                  <a:cubicBezTo>
                    <a:pt x="981251" y="853350"/>
                    <a:pt x="970318" y="856017"/>
                    <a:pt x="955786" y="856017"/>
                  </a:cubicBezTo>
                  <a:cubicBezTo>
                    <a:pt x="942587" y="856017"/>
                    <a:pt x="932321" y="853184"/>
                    <a:pt x="924988" y="847517"/>
                  </a:cubicBezTo>
                  <a:cubicBezTo>
                    <a:pt x="917655" y="841851"/>
                    <a:pt x="912788" y="833552"/>
                    <a:pt x="910389" y="822619"/>
                  </a:cubicBezTo>
                  <a:lnTo>
                    <a:pt x="853992" y="831218"/>
                  </a:lnTo>
                  <a:cubicBezTo>
                    <a:pt x="859192" y="851351"/>
                    <a:pt x="870224" y="867283"/>
                    <a:pt x="887090" y="879016"/>
                  </a:cubicBezTo>
                  <a:cubicBezTo>
                    <a:pt x="903956" y="890748"/>
                    <a:pt x="926854" y="896614"/>
                    <a:pt x="955786" y="896614"/>
                  </a:cubicBezTo>
                  <a:cubicBezTo>
                    <a:pt x="987651" y="896614"/>
                    <a:pt x="1011716" y="889615"/>
                    <a:pt x="1027981" y="875616"/>
                  </a:cubicBezTo>
                  <a:cubicBezTo>
                    <a:pt x="1044247" y="861617"/>
                    <a:pt x="1052380" y="844884"/>
                    <a:pt x="1052380" y="825419"/>
                  </a:cubicBezTo>
                  <a:cubicBezTo>
                    <a:pt x="1052380" y="807553"/>
                    <a:pt x="1046514" y="793621"/>
                    <a:pt x="1034781" y="783621"/>
                  </a:cubicBezTo>
                  <a:cubicBezTo>
                    <a:pt x="1022915" y="773755"/>
                    <a:pt x="1002016" y="765422"/>
                    <a:pt x="972085" y="758623"/>
                  </a:cubicBezTo>
                  <a:cubicBezTo>
                    <a:pt x="942153" y="751823"/>
                    <a:pt x="924654" y="746557"/>
                    <a:pt x="919588" y="742824"/>
                  </a:cubicBezTo>
                  <a:cubicBezTo>
                    <a:pt x="915855" y="740024"/>
                    <a:pt x="913988" y="736624"/>
                    <a:pt x="913988" y="732624"/>
                  </a:cubicBezTo>
                  <a:cubicBezTo>
                    <a:pt x="913988" y="727958"/>
                    <a:pt x="916122" y="724158"/>
                    <a:pt x="920388" y="721225"/>
                  </a:cubicBezTo>
                  <a:cubicBezTo>
                    <a:pt x="926788" y="717092"/>
                    <a:pt x="937387" y="715026"/>
                    <a:pt x="952186" y="715026"/>
                  </a:cubicBezTo>
                  <a:cubicBezTo>
                    <a:pt x="963919" y="715026"/>
                    <a:pt x="972951" y="717225"/>
                    <a:pt x="979284" y="721625"/>
                  </a:cubicBezTo>
                  <a:cubicBezTo>
                    <a:pt x="985617" y="726025"/>
                    <a:pt x="989917" y="732358"/>
                    <a:pt x="992184" y="740624"/>
                  </a:cubicBezTo>
                  <a:lnTo>
                    <a:pt x="1045180" y="730825"/>
                  </a:lnTo>
                  <a:cubicBezTo>
                    <a:pt x="1039847" y="712292"/>
                    <a:pt x="1030115" y="698293"/>
                    <a:pt x="1015982" y="688827"/>
                  </a:cubicBezTo>
                  <a:cubicBezTo>
                    <a:pt x="1001850" y="679361"/>
                    <a:pt x="980251" y="674628"/>
                    <a:pt x="951186" y="674628"/>
                  </a:cubicBezTo>
                  <a:close/>
                  <a:moveTo>
                    <a:pt x="722586" y="674628"/>
                  </a:moveTo>
                  <a:cubicBezTo>
                    <a:pt x="692055" y="674628"/>
                    <a:pt x="669523" y="680894"/>
                    <a:pt x="654990" y="693427"/>
                  </a:cubicBezTo>
                  <a:cubicBezTo>
                    <a:pt x="640458" y="705959"/>
                    <a:pt x="633192" y="721425"/>
                    <a:pt x="633192" y="739824"/>
                  </a:cubicBezTo>
                  <a:cubicBezTo>
                    <a:pt x="633192" y="760223"/>
                    <a:pt x="641591" y="776155"/>
                    <a:pt x="658390" y="787621"/>
                  </a:cubicBezTo>
                  <a:cubicBezTo>
                    <a:pt x="670523" y="795887"/>
                    <a:pt x="699254" y="805020"/>
                    <a:pt x="744585" y="815019"/>
                  </a:cubicBezTo>
                  <a:cubicBezTo>
                    <a:pt x="754318" y="817286"/>
                    <a:pt x="760584" y="819752"/>
                    <a:pt x="763384" y="822419"/>
                  </a:cubicBezTo>
                  <a:cubicBezTo>
                    <a:pt x="766050" y="825219"/>
                    <a:pt x="767383" y="828752"/>
                    <a:pt x="767383" y="833018"/>
                  </a:cubicBezTo>
                  <a:cubicBezTo>
                    <a:pt x="767383" y="839285"/>
                    <a:pt x="764917" y="844284"/>
                    <a:pt x="759984" y="848017"/>
                  </a:cubicBezTo>
                  <a:cubicBezTo>
                    <a:pt x="752651" y="853350"/>
                    <a:pt x="741718" y="856017"/>
                    <a:pt x="727186" y="856017"/>
                  </a:cubicBezTo>
                  <a:cubicBezTo>
                    <a:pt x="713987" y="856017"/>
                    <a:pt x="703721" y="853184"/>
                    <a:pt x="696388" y="847517"/>
                  </a:cubicBezTo>
                  <a:cubicBezTo>
                    <a:pt x="689055" y="841851"/>
                    <a:pt x="684188" y="833552"/>
                    <a:pt x="681789" y="822619"/>
                  </a:cubicBezTo>
                  <a:lnTo>
                    <a:pt x="625392" y="831218"/>
                  </a:lnTo>
                  <a:cubicBezTo>
                    <a:pt x="630592" y="851351"/>
                    <a:pt x="641624" y="867283"/>
                    <a:pt x="658490" y="879016"/>
                  </a:cubicBezTo>
                  <a:cubicBezTo>
                    <a:pt x="675356" y="890748"/>
                    <a:pt x="698254" y="896614"/>
                    <a:pt x="727186" y="896614"/>
                  </a:cubicBezTo>
                  <a:cubicBezTo>
                    <a:pt x="759051" y="896614"/>
                    <a:pt x="783116" y="889615"/>
                    <a:pt x="799381" y="875616"/>
                  </a:cubicBezTo>
                  <a:cubicBezTo>
                    <a:pt x="815647" y="861617"/>
                    <a:pt x="823780" y="844884"/>
                    <a:pt x="823780" y="825419"/>
                  </a:cubicBezTo>
                  <a:cubicBezTo>
                    <a:pt x="823780" y="807553"/>
                    <a:pt x="817914" y="793621"/>
                    <a:pt x="806181" y="783621"/>
                  </a:cubicBezTo>
                  <a:cubicBezTo>
                    <a:pt x="794315" y="773755"/>
                    <a:pt x="773416" y="765422"/>
                    <a:pt x="743485" y="758623"/>
                  </a:cubicBezTo>
                  <a:cubicBezTo>
                    <a:pt x="713553" y="751823"/>
                    <a:pt x="696054" y="746557"/>
                    <a:pt x="690988" y="742824"/>
                  </a:cubicBezTo>
                  <a:cubicBezTo>
                    <a:pt x="687255" y="740024"/>
                    <a:pt x="685388" y="736624"/>
                    <a:pt x="685388" y="732624"/>
                  </a:cubicBezTo>
                  <a:cubicBezTo>
                    <a:pt x="685388" y="727958"/>
                    <a:pt x="687522" y="724158"/>
                    <a:pt x="691788" y="721225"/>
                  </a:cubicBezTo>
                  <a:cubicBezTo>
                    <a:pt x="698188" y="717092"/>
                    <a:pt x="708787" y="715026"/>
                    <a:pt x="723586" y="715026"/>
                  </a:cubicBezTo>
                  <a:cubicBezTo>
                    <a:pt x="735319" y="715026"/>
                    <a:pt x="744351" y="717225"/>
                    <a:pt x="750684" y="721625"/>
                  </a:cubicBezTo>
                  <a:cubicBezTo>
                    <a:pt x="757017" y="726025"/>
                    <a:pt x="761317" y="732358"/>
                    <a:pt x="763584" y="740624"/>
                  </a:cubicBezTo>
                  <a:lnTo>
                    <a:pt x="816580" y="730825"/>
                  </a:lnTo>
                  <a:cubicBezTo>
                    <a:pt x="811247" y="712292"/>
                    <a:pt x="801515" y="698293"/>
                    <a:pt x="787382" y="688827"/>
                  </a:cubicBezTo>
                  <a:cubicBezTo>
                    <a:pt x="773250" y="679361"/>
                    <a:pt x="751651" y="674628"/>
                    <a:pt x="722586" y="674628"/>
                  </a:cubicBezTo>
                  <a:close/>
                  <a:moveTo>
                    <a:pt x="224310" y="593633"/>
                  </a:moveTo>
                  <a:cubicBezTo>
                    <a:pt x="201778" y="593633"/>
                    <a:pt x="182545" y="597033"/>
                    <a:pt x="166613" y="603832"/>
                  </a:cubicBezTo>
                  <a:cubicBezTo>
                    <a:pt x="150681" y="610632"/>
                    <a:pt x="138481" y="620531"/>
                    <a:pt x="130015" y="633531"/>
                  </a:cubicBezTo>
                  <a:cubicBezTo>
                    <a:pt x="121549" y="646530"/>
                    <a:pt x="117316" y="660496"/>
                    <a:pt x="117316" y="675428"/>
                  </a:cubicBezTo>
                  <a:cubicBezTo>
                    <a:pt x="117316" y="698627"/>
                    <a:pt x="126316" y="718292"/>
                    <a:pt x="144314" y="734424"/>
                  </a:cubicBezTo>
                  <a:cubicBezTo>
                    <a:pt x="157114" y="745890"/>
                    <a:pt x="179379" y="755556"/>
                    <a:pt x="211110" y="763423"/>
                  </a:cubicBezTo>
                  <a:cubicBezTo>
                    <a:pt x="235776" y="769556"/>
                    <a:pt x="251575" y="773822"/>
                    <a:pt x="258507" y="776222"/>
                  </a:cubicBezTo>
                  <a:cubicBezTo>
                    <a:pt x="268640" y="779822"/>
                    <a:pt x="275740" y="784055"/>
                    <a:pt x="279806" y="788921"/>
                  </a:cubicBezTo>
                  <a:cubicBezTo>
                    <a:pt x="283873" y="793787"/>
                    <a:pt x="285906" y="799687"/>
                    <a:pt x="285906" y="806620"/>
                  </a:cubicBezTo>
                  <a:cubicBezTo>
                    <a:pt x="285906" y="817419"/>
                    <a:pt x="281073" y="826852"/>
                    <a:pt x="271407" y="834918"/>
                  </a:cubicBezTo>
                  <a:cubicBezTo>
                    <a:pt x="261741" y="842984"/>
                    <a:pt x="247375" y="847017"/>
                    <a:pt x="228309" y="847017"/>
                  </a:cubicBezTo>
                  <a:cubicBezTo>
                    <a:pt x="210310" y="847017"/>
                    <a:pt x="196011" y="842484"/>
                    <a:pt x="185412" y="833418"/>
                  </a:cubicBezTo>
                  <a:cubicBezTo>
                    <a:pt x="174813" y="824352"/>
                    <a:pt x="167780" y="810153"/>
                    <a:pt x="164313" y="790821"/>
                  </a:cubicBezTo>
                  <a:lnTo>
                    <a:pt x="106717" y="796421"/>
                  </a:lnTo>
                  <a:cubicBezTo>
                    <a:pt x="110583" y="829219"/>
                    <a:pt x="122449" y="854184"/>
                    <a:pt x="142315" y="871316"/>
                  </a:cubicBezTo>
                  <a:cubicBezTo>
                    <a:pt x="162180" y="888448"/>
                    <a:pt x="190645" y="897014"/>
                    <a:pt x="227709" y="897014"/>
                  </a:cubicBezTo>
                  <a:cubicBezTo>
                    <a:pt x="253174" y="897014"/>
                    <a:pt x="274440" y="893448"/>
                    <a:pt x="291505" y="886315"/>
                  </a:cubicBezTo>
                  <a:cubicBezTo>
                    <a:pt x="308571" y="879182"/>
                    <a:pt x="321770" y="868283"/>
                    <a:pt x="331103" y="853617"/>
                  </a:cubicBezTo>
                  <a:cubicBezTo>
                    <a:pt x="340436" y="838951"/>
                    <a:pt x="345102" y="823219"/>
                    <a:pt x="345102" y="806420"/>
                  </a:cubicBezTo>
                  <a:cubicBezTo>
                    <a:pt x="345102" y="787888"/>
                    <a:pt x="341202" y="772322"/>
                    <a:pt x="333403" y="759723"/>
                  </a:cubicBezTo>
                  <a:cubicBezTo>
                    <a:pt x="325603" y="747124"/>
                    <a:pt x="314804" y="737191"/>
                    <a:pt x="301005" y="729925"/>
                  </a:cubicBezTo>
                  <a:cubicBezTo>
                    <a:pt x="287206" y="722658"/>
                    <a:pt x="265907" y="715626"/>
                    <a:pt x="237109" y="708826"/>
                  </a:cubicBezTo>
                  <a:cubicBezTo>
                    <a:pt x="208311" y="702026"/>
                    <a:pt x="190178" y="695493"/>
                    <a:pt x="182712" y="689227"/>
                  </a:cubicBezTo>
                  <a:cubicBezTo>
                    <a:pt x="176846" y="684294"/>
                    <a:pt x="173913" y="678361"/>
                    <a:pt x="173913" y="671428"/>
                  </a:cubicBezTo>
                  <a:cubicBezTo>
                    <a:pt x="173913" y="663829"/>
                    <a:pt x="177046" y="657762"/>
                    <a:pt x="183312" y="653229"/>
                  </a:cubicBezTo>
                  <a:cubicBezTo>
                    <a:pt x="193045" y="646163"/>
                    <a:pt x="206511" y="642630"/>
                    <a:pt x="223710" y="642630"/>
                  </a:cubicBezTo>
                  <a:cubicBezTo>
                    <a:pt x="240375" y="642630"/>
                    <a:pt x="252874" y="645930"/>
                    <a:pt x="261207" y="652529"/>
                  </a:cubicBezTo>
                  <a:cubicBezTo>
                    <a:pt x="269540" y="659129"/>
                    <a:pt x="274973" y="669962"/>
                    <a:pt x="277506" y="685027"/>
                  </a:cubicBezTo>
                  <a:lnTo>
                    <a:pt x="336703" y="682428"/>
                  </a:lnTo>
                  <a:cubicBezTo>
                    <a:pt x="335769" y="655496"/>
                    <a:pt x="326003" y="633964"/>
                    <a:pt x="307405" y="617831"/>
                  </a:cubicBezTo>
                  <a:cubicBezTo>
                    <a:pt x="288806" y="601699"/>
                    <a:pt x="261107" y="593633"/>
                    <a:pt x="224310" y="593633"/>
                  </a:cubicBezTo>
                  <a:close/>
                  <a:moveTo>
                    <a:pt x="793842" y="0"/>
                  </a:moveTo>
                  <a:cubicBezTo>
                    <a:pt x="1232269" y="0"/>
                    <a:pt x="1587684" y="329113"/>
                    <a:pt x="1587684" y="735095"/>
                  </a:cubicBezTo>
                  <a:cubicBezTo>
                    <a:pt x="1587684" y="1141077"/>
                    <a:pt x="1232269" y="1470190"/>
                    <a:pt x="793842" y="1470190"/>
                  </a:cubicBezTo>
                  <a:cubicBezTo>
                    <a:pt x="355415" y="1470190"/>
                    <a:pt x="0" y="1141077"/>
                    <a:pt x="0" y="735095"/>
                  </a:cubicBezTo>
                  <a:cubicBezTo>
                    <a:pt x="0" y="329113"/>
                    <a:pt x="355415" y="0"/>
                    <a:pt x="793842" y="0"/>
                  </a:cubicBezTo>
                  <a:close/>
                </a:path>
              </a:pathLst>
            </a:custGeom>
            <a:ln w="53975" cap="rnd">
              <a:solidFill>
                <a:schemeClr val="bg1"/>
              </a:solidFill>
              <a:prstDash val="solid"/>
            </a:ln>
            <a:effectLst>
              <a:outerShdw sx="1000" sy="1000" algn="bl" rotWithShape="0">
                <a:srgbClr val="000000"/>
              </a:outerShdw>
            </a:effectLst>
            <a:extLst>
              <a:ext uri="{909E8E84-426E-40DD-AFC4-6F175D3DCCD1}">
                <a14:hiddenFill xmlns:a14="http://schemas.microsoft.com/office/drawing/2010/main">
                  <a:solidFill>
                    <a:srgbClr val="FFFFFF"/>
                  </a:solidFill>
                </a14:hiddenFill>
              </a:ext>
            </a:extLst>
          </p:spPr>
        </p:pic>
      </p:grpSp>
      <p:grpSp>
        <p:nvGrpSpPr>
          <p:cNvPr id="52" name="Group 51">
            <a:extLst>
              <a:ext uri="{FF2B5EF4-FFF2-40B4-BE49-F238E27FC236}">
                <a16:creationId xmlns:a16="http://schemas.microsoft.com/office/drawing/2014/main" id="{F3152D3B-7333-6950-45F5-AEBB3EF8EB83}"/>
              </a:ext>
            </a:extLst>
          </p:cNvPr>
          <p:cNvGrpSpPr/>
          <p:nvPr/>
        </p:nvGrpSpPr>
        <p:grpSpPr>
          <a:xfrm>
            <a:off x="-7984637" y="5692276"/>
            <a:ext cx="1068059" cy="1022154"/>
            <a:chOff x="171472" y="1555617"/>
            <a:chExt cx="1281671" cy="1226585"/>
          </a:xfrm>
        </p:grpSpPr>
        <p:sp>
          <p:nvSpPr>
            <p:cNvPr id="56" name="Oval 55">
              <a:extLst>
                <a:ext uri="{FF2B5EF4-FFF2-40B4-BE49-F238E27FC236}">
                  <a16:creationId xmlns:a16="http://schemas.microsoft.com/office/drawing/2014/main" id="{3C5B1999-CFB8-AED6-E5F6-F4C62DB1C2B5}"/>
                </a:ext>
              </a:extLst>
            </p:cNvPr>
            <p:cNvSpPr/>
            <p:nvPr/>
          </p:nvSpPr>
          <p:spPr>
            <a:xfrm>
              <a:off x="234673" y="1644119"/>
              <a:ext cx="1155267" cy="1049580"/>
            </a:xfrm>
            <a:prstGeom prst="ellipse">
              <a:avLst/>
            </a:prstGeom>
            <a:solidFill>
              <a:schemeClr val="bg1"/>
            </a:solidFill>
            <a:ln w="539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sz="1500">
                <a:solidFill>
                  <a:prstClr val="white"/>
                </a:solidFill>
                <a:latin typeface="Calibri" panose="020F0502020204030204"/>
              </a:endParaRPr>
            </a:p>
          </p:txBody>
        </p:sp>
        <p:pic>
          <p:nvPicPr>
            <p:cNvPr id="57" name="Picture 56">
              <a:extLst>
                <a:ext uri="{FF2B5EF4-FFF2-40B4-BE49-F238E27FC236}">
                  <a16:creationId xmlns:a16="http://schemas.microsoft.com/office/drawing/2014/main" id="{1C0D9EC1-A87A-7693-E4CD-ECC2AA2CB980}"/>
                </a:ext>
              </a:extLst>
            </p:cNvPr>
            <p:cNvPicPr>
              <a:picLocks noChangeAspect="1"/>
            </p:cNvPicPr>
            <p:nvPr/>
          </p:nvPicPr>
          <p:blipFill>
            <a:blip r:embed="rId17" cstate="email">
              <a:alphaModFix amt="85000"/>
              <a:duotone>
                <a:prstClr val="black"/>
                <a:schemeClr val="accent6">
                  <a:tint val="45000"/>
                  <a:satMod val="400000"/>
                </a:schemeClr>
              </a:duotone>
              <a:extLst>
                <a:ext uri="{28A0092B-C50C-407E-A947-70E740481C1C}">
                  <a14:useLocalDpi xmlns:a14="http://schemas.microsoft.com/office/drawing/2010/main"/>
                </a:ext>
              </a:extLst>
            </a:blip>
            <a:srcRect/>
            <a:stretch>
              <a:fillRect/>
            </a:stretch>
          </p:blipFill>
          <p:spPr>
            <a:xfrm>
              <a:off x="171472" y="1555617"/>
              <a:ext cx="1281671" cy="1226585"/>
            </a:xfrm>
            <a:custGeom>
              <a:avLst/>
              <a:gdLst/>
              <a:ahLst/>
              <a:cxnLst/>
              <a:rect l="l" t="t" r="r" b="b"/>
              <a:pathLst>
                <a:path w="1486412" h="1422526">
                  <a:moveTo>
                    <a:pt x="491851" y="655834"/>
                  </a:moveTo>
                  <a:lnTo>
                    <a:pt x="491851" y="868221"/>
                  </a:lnTo>
                  <a:lnTo>
                    <a:pt x="548048" y="868221"/>
                  </a:lnTo>
                  <a:lnTo>
                    <a:pt x="548048" y="655834"/>
                  </a:lnTo>
                  <a:close/>
                  <a:moveTo>
                    <a:pt x="1159797" y="651034"/>
                  </a:moveTo>
                  <a:cubicBezTo>
                    <a:pt x="1129265" y="651034"/>
                    <a:pt x="1106733" y="657300"/>
                    <a:pt x="1092201" y="669833"/>
                  </a:cubicBezTo>
                  <a:cubicBezTo>
                    <a:pt x="1077668" y="682365"/>
                    <a:pt x="1070402" y="697831"/>
                    <a:pt x="1070402" y="716230"/>
                  </a:cubicBezTo>
                  <a:cubicBezTo>
                    <a:pt x="1070402" y="736629"/>
                    <a:pt x="1078802" y="752561"/>
                    <a:pt x="1095601" y="764027"/>
                  </a:cubicBezTo>
                  <a:cubicBezTo>
                    <a:pt x="1107733" y="772293"/>
                    <a:pt x="1136465" y="781426"/>
                    <a:pt x="1181795" y="791425"/>
                  </a:cubicBezTo>
                  <a:cubicBezTo>
                    <a:pt x="1191528" y="793692"/>
                    <a:pt x="1197794" y="796158"/>
                    <a:pt x="1200594" y="798825"/>
                  </a:cubicBezTo>
                  <a:cubicBezTo>
                    <a:pt x="1203261" y="801625"/>
                    <a:pt x="1204594" y="805158"/>
                    <a:pt x="1204594" y="809424"/>
                  </a:cubicBezTo>
                  <a:cubicBezTo>
                    <a:pt x="1204594" y="815691"/>
                    <a:pt x="1202127" y="820690"/>
                    <a:pt x="1197194" y="824423"/>
                  </a:cubicBezTo>
                  <a:cubicBezTo>
                    <a:pt x="1189861" y="829756"/>
                    <a:pt x="1178929" y="832423"/>
                    <a:pt x="1164396" y="832423"/>
                  </a:cubicBezTo>
                  <a:cubicBezTo>
                    <a:pt x="1151197" y="832423"/>
                    <a:pt x="1140931" y="829590"/>
                    <a:pt x="1133598" y="823923"/>
                  </a:cubicBezTo>
                  <a:cubicBezTo>
                    <a:pt x="1126265" y="818257"/>
                    <a:pt x="1121399" y="809958"/>
                    <a:pt x="1118999" y="799025"/>
                  </a:cubicBezTo>
                  <a:lnTo>
                    <a:pt x="1062603" y="807624"/>
                  </a:lnTo>
                  <a:cubicBezTo>
                    <a:pt x="1067802" y="827756"/>
                    <a:pt x="1078835" y="843689"/>
                    <a:pt x="1095701" y="855421"/>
                  </a:cubicBezTo>
                  <a:cubicBezTo>
                    <a:pt x="1112566" y="867154"/>
                    <a:pt x="1135465" y="873020"/>
                    <a:pt x="1164396" y="873020"/>
                  </a:cubicBezTo>
                  <a:cubicBezTo>
                    <a:pt x="1196261" y="873020"/>
                    <a:pt x="1220326" y="866021"/>
                    <a:pt x="1236592" y="852022"/>
                  </a:cubicBezTo>
                  <a:cubicBezTo>
                    <a:pt x="1252858" y="838023"/>
                    <a:pt x="1260991" y="821290"/>
                    <a:pt x="1260991" y="801825"/>
                  </a:cubicBezTo>
                  <a:cubicBezTo>
                    <a:pt x="1260991" y="783959"/>
                    <a:pt x="1255124" y="770027"/>
                    <a:pt x="1243392" y="760027"/>
                  </a:cubicBezTo>
                  <a:cubicBezTo>
                    <a:pt x="1231526" y="750161"/>
                    <a:pt x="1210627" y="741828"/>
                    <a:pt x="1180695" y="735029"/>
                  </a:cubicBezTo>
                  <a:cubicBezTo>
                    <a:pt x="1150764" y="728229"/>
                    <a:pt x="1133265" y="722963"/>
                    <a:pt x="1128199" y="719230"/>
                  </a:cubicBezTo>
                  <a:cubicBezTo>
                    <a:pt x="1124465" y="716430"/>
                    <a:pt x="1122599" y="713030"/>
                    <a:pt x="1122599" y="709030"/>
                  </a:cubicBezTo>
                  <a:cubicBezTo>
                    <a:pt x="1122599" y="704364"/>
                    <a:pt x="1124732" y="700564"/>
                    <a:pt x="1128999" y="697631"/>
                  </a:cubicBezTo>
                  <a:cubicBezTo>
                    <a:pt x="1135398" y="693498"/>
                    <a:pt x="1145998" y="691431"/>
                    <a:pt x="1160797" y="691431"/>
                  </a:cubicBezTo>
                  <a:cubicBezTo>
                    <a:pt x="1172529" y="691431"/>
                    <a:pt x="1181562" y="693631"/>
                    <a:pt x="1187895" y="698031"/>
                  </a:cubicBezTo>
                  <a:cubicBezTo>
                    <a:pt x="1194228" y="702431"/>
                    <a:pt x="1198528" y="708764"/>
                    <a:pt x="1200794" y="717030"/>
                  </a:cubicBezTo>
                  <a:lnTo>
                    <a:pt x="1253791" y="707230"/>
                  </a:lnTo>
                  <a:cubicBezTo>
                    <a:pt x="1248458" y="688698"/>
                    <a:pt x="1238725" y="674699"/>
                    <a:pt x="1224593" y="665233"/>
                  </a:cubicBezTo>
                  <a:cubicBezTo>
                    <a:pt x="1210460" y="655767"/>
                    <a:pt x="1188862" y="651034"/>
                    <a:pt x="1159797" y="651034"/>
                  </a:cubicBezTo>
                  <a:close/>
                  <a:moveTo>
                    <a:pt x="944396" y="651034"/>
                  </a:moveTo>
                  <a:cubicBezTo>
                    <a:pt x="912798" y="651034"/>
                    <a:pt x="887733" y="660800"/>
                    <a:pt x="869200" y="680332"/>
                  </a:cubicBezTo>
                  <a:cubicBezTo>
                    <a:pt x="850668" y="699864"/>
                    <a:pt x="841402" y="727163"/>
                    <a:pt x="841402" y="762227"/>
                  </a:cubicBezTo>
                  <a:cubicBezTo>
                    <a:pt x="841402" y="796892"/>
                    <a:pt x="850635" y="824023"/>
                    <a:pt x="869100" y="843622"/>
                  </a:cubicBezTo>
                  <a:cubicBezTo>
                    <a:pt x="887566" y="863221"/>
                    <a:pt x="912331" y="873020"/>
                    <a:pt x="943396" y="873020"/>
                  </a:cubicBezTo>
                  <a:cubicBezTo>
                    <a:pt x="970728" y="873020"/>
                    <a:pt x="992526" y="866554"/>
                    <a:pt x="1008792" y="853622"/>
                  </a:cubicBezTo>
                  <a:cubicBezTo>
                    <a:pt x="1025057" y="840689"/>
                    <a:pt x="1036057" y="821557"/>
                    <a:pt x="1041790" y="796225"/>
                  </a:cubicBezTo>
                  <a:lnTo>
                    <a:pt x="986593" y="786826"/>
                  </a:lnTo>
                  <a:cubicBezTo>
                    <a:pt x="983793" y="801625"/>
                    <a:pt x="978994" y="812057"/>
                    <a:pt x="972194" y="818124"/>
                  </a:cubicBezTo>
                  <a:cubicBezTo>
                    <a:pt x="965395" y="824190"/>
                    <a:pt x="956662" y="827223"/>
                    <a:pt x="945996" y="827223"/>
                  </a:cubicBezTo>
                  <a:cubicBezTo>
                    <a:pt x="931730" y="827223"/>
                    <a:pt x="920364" y="822023"/>
                    <a:pt x="911898" y="811624"/>
                  </a:cubicBezTo>
                  <a:cubicBezTo>
                    <a:pt x="903432" y="801225"/>
                    <a:pt x="899199" y="783426"/>
                    <a:pt x="899199" y="758227"/>
                  </a:cubicBezTo>
                  <a:cubicBezTo>
                    <a:pt x="899199" y="735562"/>
                    <a:pt x="903365" y="719396"/>
                    <a:pt x="911698" y="709730"/>
                  </a:cubicBezTo>
                  <a:cubicBezTo>
                    <a:pt x="920031" y="700064"/>
                    <a:pt x="931197" y="695231"/>
                    <a:pt x="945196" y="695231"/>
                  </a:cubicBezTo>
                  <a:cubicBezTo>
                    <a:pt x="955728" y="695231"/>
                    <a:pt x="964295" y="698031"/>
                    <a:pt x="970894" y="703631"/>
                  </a:cubicBezTo>
                  <a:cubicBezTo>
                    <a:pt x="977494" y="709230"/>
                    <a:pt x="981727" y="717563"/>
                    <a:pt x="983593" y="728629"/>
                  </a:cubicBezTo>
                  <a:lnTo>
                    <a:pt x="1038990" y="718630"/>
                  </a:lnTo>
                  <a:cubicBezTo>
                    <a:pt x="1032324" y="695831"/>
                    <a:pt x="1021358" y="678866"/>
                    <a:pt x="1006092" y="667733"/>
                  </a:cubicBezTo>
                  <a:cubicBezTo>
                    <a:pt x="990826" y="656600"/>
                    <a:pt x="970261" y="651034"/>
                    <a:pt x="944396" y="651034"/>
                  </a:cubicBezTo>
                  <a:close/>
                  <a:moveTo>
                    <a:pt x="727944" y="651034"/>
                  </a:moveTo>
                  <a:cubicBezTo>
                    <a:pt x="699812" y="651034"/>
                    <a:pt x="676480" y="663033"/>
                    <a:pt x="657948" y="687032"/>
                  </a:cubicBezTo>
                  <a:lnTo>
                    <a:pt x="657948" y="655834"/>
                  </a:lnTo>
                  <a:lnTo>
                    <a:pt x="605751" y="655834"/>
                  </a:lnTo>
                  <a:lnTo>
                    <a:pt x="605751" y="868221"/>
                  </a:lnTo>
                  <a:lnTo>
                    <a:pt x="661948" y="868221"/>
                  </a:lnTo>
                  <a:lnTo>
                    <a:pt x="661948" y="772027"/>
                  </a:lnTo>
                  <a:cubicBezTo>
                    <a:pt x="661948" y="748295"/>
                    <a:pt x="663381" y="732029"/>
                    <a:pt x="666248" y="723229"/>
                  </a:cubicBezTo>
                  <a:cubicBezTo>
                    <a:pt x="669114" y="714430"/>
                    <a:pt x="674414" y="707364"/>
                    <a:pt x="682147" y="702031"/>
                  </a:cubicBezTo>
                  <a:cubicBezTo>
                    <a:pt x="689880" y="696698"/>
                    <a:pt x="698612" y="694031"/>
                    <a:pt x="708345" y="694031"/>
                  </a:cubicBezTo>
                  <a:cubicBezTo>
                    <a:pt x="715945" y="694031"/>
                    <a:pt x="722444" y="695898"/>
                    <a:pt x="727844" y="699631"/>
                  </a:cubicBezTo>
                  <a:cubicBezTo>
                    <a:pt x="733244" y="703364"/>
                    <a:pt x="737143" y="708597"/>
                    <a:pt x="739543" y="715330"/>
                  </a:cubicBezTo>
                  <a:cubicBezTo>
                    <a:pt x="741943" y="722063"/>
                    <a:pt x="743143" y="736895"/>
                    <a:pt x="743143" y="759827"/>
                  </a:cubicBezTo>
                  <a:lnTo>
                    <a:pt x="743143" y="868221"/>
                  </a:lnTo>
                  <a:lnTo>
                    <a:pt x="799340" y="868221"/>
                  </a:lnTo>
                  <a:lnTo>
                    <a:pt x="799340" y="736229"/>
                  </a:lnTo>
                  <a:cubicBezTo>
                    <a:pt x="799340" y="719830"/>
                    <a:pt x="798306" y="707230"/>
                    <a:pt x="796240" y="698431"/>
                  </a:cubicBezTo>
                  <a:cubicBezTo>
                    <a:pt x="794173" y="689632"/>
                    <a:pt x="790507" y="681765"/>
                    <a:pt x="785240" y="674832"/>
                  </a:cubicBezTo>
                  <a:cubicBezTo>
                    <a:pt x="779974" y="667900"/>
                    <a:pt x="772208" y="662200"/>
                    <a:pt x="761942" y="657733"/>
                  </a:cubicBezTo>
                  <a:cubicBezTo>
                    <a:pt x="751676" y="653267"/>
                    <a:pt x="740343" y="651034"/>
                    <a:pt x="727944" y="651034"/>
                  </a:cubicBezTo>
                  <a:close/>
                  <a:moveTo>
                    <a:pt x="246201" y="577438"/>
                  </a:moveTo>
                  <a:lnTo>
                    <a:pt x="246201" y="868221"/>
                  </a:lnTo>
                  <a:lnTo>
                    <a:pt x="452589" y="868221"/>
                  </a:lnTo>
                  <a:lnTo>
                    <a:pt x="452589" y="818824"/>
                  </a:lnTo>
                  <a:lnTo>
                    <a:pt x="305398" y="818824"/>
                  </a:lnTo>
                  <a:lnTo>
                    <a:pt x="305398" y="577438"/>
                  </a:lnTo>
                  <a:close/>
                  <a:moveTo>
                    <a:pt x="491851" y="575039"/>
                  </a:moveTo>
                  <a:lnTo>
                    <a:pt x="491851" y="627035"/>
                  </a:lnTo>
                  <a:lnTo>
                    <a:pt x="548048" y="627035"/>
                  </a:lnTo>
                  <a:lnTo>
                    <a:pt x="548048" y="575039"/>
                  </a:lnTo>
                  <a:close/>
                  <a:moveTo>
                    <a:pt x="743206" y="0"/>
                  </a:moveTo>
                  <a:cubicBezTo>
                    <a:pt x="1153667" y="0"/>
                    <a:pt x="1486412" y="318443"/>
                    <a:pt x="1486412" y="711263"/>
                  </a:cubicBezTo>
                  <a:cubicBezTo>
                    <a:pt x="1486412" y="1104083"/>
                    <a:pt x="1153667" y="1422526"/>
                    <a:pt x="743206" y="1422526"/>
                  </a:cubicBezTo>
                  <a:cubicBezTo>
                    <a:pt x="332745" y="1422526"/>
                    <a:pt x="0" y="1104083"/>
                    <a:pt x="0" y="711263"/>
                  </a:cubicBezTo>
                  <a:cubicBezTo>
                    <a:pt x="0" y="318443"/>
                    <a:pt x="332745" y="0"/>
                    <a:pt x="743206" y="0"/>
                  </a:cubicBezTo>
                  <a:close/>
                </a:path>
              </a:pathLst>
            </a:custGeom>
            <a:ln w="53975" cap="rnd">
              <a:solidFill>
                <a:schemeClr val="bg1"/>
              </a:solidFill>
              <a:prstDash val="solid"/>
            </a:ln>
            <a:effectLst>
              <a:outerShdw blurRad="127000" sx="1000" sy="1000" algn="bl" rotWithShape="0">
                <a:srgbClr val="000000"/>
              </a:outerShdw>
            </a:effectLst>
          </p:spPr>
        </p:pic>
      </p:grpSp>
    </p:spTree>
    <p:extLst>
      <p:ext uri="{BB962C8B-B14F-4D97-AF65-F5344CB8AC3E}">
        <p14:creationId xmlns:p14="http://schemas.microsoft.com/office/powerpoint/2010/main" val="3964951047"/>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B67D28-9DB0-90C5-F096-755442A3C3BF}"/>
            </a:ext>
          </a:extLst>
        </p:cNvPr>
        <p:cNvGrpSpPr/>
        <p:nvPr/>
      </p:nvGrpSpPr>
      <p:grpSpPr>
        <a:xfrm>
          <a:off x="0" y="0"/>
          <a:ext cx="0" cy="0"/>
          <a:chOff x="0" y="0"/>
          <a:chExt cx="0" cy="0"/>
        </a:xfrm>
      </p:grpSpPr>
      <p:sp>
        <p:nvSpPr>
          <p:cNvPr id="27" name="Freeform 26">
            <a:extLst>
              <a:ext uri="{FF2B5EF4-FFF2-40B4-BE49-F238E27FC236}">
                <a16:creationId xmlns:a16="http://schemas.microsoft.com/office/drawing/2014/main" id="{E154E7BA-1EF6-67C1-E36E-ED1757FCF223}"/>
              </a:ext>
            </a:extLst>
          </p:cNvPr>
          <p:cNvSpPr/>
          <p:nvPr/>
        </p:nvSpPr>
        <p:spPr>
          <a:xfrm>
            <a:off x="-1532373" y="0"/>
            <a:ext cx="1481428" cy="18127083"/>
          </a:xfrm>
          <a:custGeom>
            <a:avLst/>
            <a:gdLst>
              <a:gd name="connsiteX0" fmla="*/ 1773841 w 1773841"/>
              <a:gd name="connsiteY0" fmla="*/ 0 h 15819120"/>
              <a:gd name="connsiteX1" fmla="*/ 1773841 w 1773841"/>
              <a:gd name="connsiteY1" fmla="*/ 6233093 h 15819120"/>
              <a:gd name="connsiteX2" fmla="*/ 909496 w 1773841"/>
              <a:gd name="connsiteY2" fmla="*/ 7129609 h 15819120"/>
              <a:gd name="connsiteX3" fmla="*/ 909496 w 1773841"/>
              <a:gd name="connsiteY3" fmla="*/ 7272960 h 15819120"/>
              <a:gd name="connsiteX4" fmla="*/ 1773841 w 1773841"/>
              <a:gd name="connsiteY4" fmla="*/ 8169476 h 15819120"/>
              <a:gd name="connsiteX5" fmla="*/ 1773841 w 1773841"/>
              <a:gd name="connsiteY5" fmla="*/ 15819120 h 15819120"/>
              <a:gd name="connsiteX6" fmla="*/ 0 w 1773841"/>
              <a:gd name="connsiteY6" fmla="*/ 15819120 h 15819120"/>
              <a:gd name="connsiteX7" fmla="*/ 0 w 1773841"/>
              <a:gd name="connsiteY7" fmla="*/ 0 h 15819120"/>
              <a:gd name="connsiteX0" fmla="*/ 1773841 w 1773841"/>
              <a:gd name="connsiteY0" fmla="*/ 0 h 15819120"/>
              <a:gd name="connsiteX1" fmla="*/ 1773841 w 1773841"/>
              <a:gd name="connsiteY1" fmla="*/ 6233093 h 15819120"/>
              <a:gd name="connsiteX2" fmla="*/ 909496 w 1773841"/>
              <a:gd name="connsiteY2" fmla="*/ 7129609 h 15819120"/>
              <a:gd name="connsiteX3" fmla="*/ 909496 w 1773841"/>
              <a:gd name="connsiteY3" fmla="*/ 7272960 h 15819120"/>
              <a:gd name="connsiteX4" fmla="*/ 1773841 w 1773841"/>
              <a:gd name="connsiteY4" fmla="*/ 8169476 h 15819120"/>
              <a:gd name="connsiteX5" fmla="*/ 1773841 w 1773841"/>
              <a:gd name="connsiteY5" fmla="*/ 15819120 h 15819120"/>
              <a:gd name="connsiteX6" fmla="*/ 0 w 1773841"/>
              <a:gd name="connsiteY6" fmla="*/ 15819120 h 15819120"/>
              <a:gd name="connsiteX7" fmla="*/ 0 w 1773841"/>
              <a:gd name="connsiteY7" fmla="*/ 0 h 15819120"/>
              <a:gd name="connsiteX8" fmla="*/ 1773841 w 1773841"/>
              <a:gd name="connsiteY8" fmla="*/ 0 h 15819120"/>
              <a:gd name="connsiteX0" fmla="*/ 1773841 w 1773841"/>
              <a:gd name="connsiteY0" fmla="*/ 0 h 15819120"/>
              <a:gd name="connsiteX1" fmla="*/ 1773841 w 1773841"/>
              <a:gd name="connsiteY1" fmla="*/ 6233093 h 15819120"/>
              <a:gd name="connsiteX2" fmla="*/ 909496 w 1773841"/>
              <a:gd name="connsiteY2" fmla="*/ 7129609 h 15819120"/>
              <a:gd name="connsiteX3" fmla="*/ 909496 w 1773841"/>
              <a:gd name="connsiteY3" fmla="*/ 7272960 h 15819120"/>
              <a:gd name="connsiteX4" fmla="*/ 1773841 w 1773841"/>
              <a:gd name="connsiteY4" fmla="*/ 8169476 h 15819120"/>
              <a:gd name="connsiteX5" fmla="*/ 1773841 w 1773841"/>
              <a:gd name="connsiteY5" fmla="*/ 15819120 h 15819120"/>
              <a:gd name="connsiteX6" fmla="*/ 0 w 1773841"/>
              <a:gd name="connsiteY6" fmla="*/ 15819120 h 15819120"/>
              <a:gd name="connsiteX7" fmla="*/ 0 w 1773841"/>
              <a:gd name="connsiteY7" fmla="*/ 0 h 15819120"/>
              <a:gd name="connsiteX8" fmla="*/ 1773841 w 1773841"/>
              <a:gd name="connsiteY8" fmla="*/ 0 h 15819120"/>
              <a:gd name="connsiteX0" fmla="*/ 1773841 w 1777714"/>
              <a:gd name="connsiteY0" fmla="*/ 0 h 15819120"/>
              <a:gd name="connsiteX1" fmla="*/ 1773841 w 1777714"/>
              <a:gd name="connsiteY1" fmla="*/ 6233093 h 15819120"/>
              <a:gd name="connsiteX2" fmla="*/ 909496 w 1777714"/>
              <a:gd name="connsiteY2" fmla="*/ 7129609 h 15819120"/>
              <a:gd name="connsiteX3" fmla="*/ 909496 w 1777714"/>
              <a:gd name="connsiteY3" fmla="*/ 7272960 h 15819120"/>
              <a:gd name="connsiteX4" fmla="*/ 1773841 w 1777714"/>
              <a:gd name="connsiteY4" fmla="*/ 8169476 h 15819120"/>
              <a:gd name="connsiteX5" fmla="*/ 1773841 w 1777714"/>
              <a:gd name="connsiteY5" fmla="*/ 15819120 h 15819120"/>
              <a:gd name="connsiteX6" fmla="*/ 0 w 1777714"/>
              <a:gd name="connsiteY6" fmla="*/ 15819120 h 15819120"/>
              <a:gd name="connsiteX7" fmla="*/ 0 w 1777714"/>
              <a:gd name="connsiteY7" fmla="*/ 0 h 15819120"/>
              <a:gd name="connsiteX8" fmla="*/ 1773841 w 1777714"/>
              <a:gd name="connsiteY8" fmla="*/ 0 h 15819120"/>
              <a:gd name="connsiteX0" fmla="*/ 1773841 w 1777714"/>
              <a:gd name="connsiteY0" fmla="*/ 0 h 15819120"/>
              <a:gd name="connsiteX1" fmla="*/ 1773841 w 1777714"/>
              <a:gd name="connsiteY1" fmla="*/ 6233093 h 15819120"/>
              <a:gd name="connsiteX2" fmla="*/ 909496 w 1777714"/>
              <a:gd name="connsiteY2" fmla="*/ 7129609 h 15819120"/>
              <a:gd name="connsiteX3" fmla="*/ 909496 w 1777714"/>
              <a:gd name="connsiteY3" fmla="*/ 7272960 h 15819120"/>
              <a:gd name="connsiteX4" fmla="*/ 1773841 w 1777714"/>
              <a:gd name="connsiteY4" fmla="*/ 8169476 h 15819120"/>
              <a:gd name="connsiteX5" fmla="*/ 1773841 w 1777714"/>
              <a:gd name="connsiteY5" fmla="*/ 15819120 h 15819120"/>
              <a:gd name="connsiteX6" fmla="*/ 0 w 1777714"/>
              <a:gd name="connsiteY6" fmla="*/ 15819120 h 15819120"/>
              <a:gd name="connsiteX7" fmla="*/ 0 w 1777714"/>
              <a:gd name="connsiteY7" fmla="*/ 0 h 15819120"/>
              <a:gd name="connsiteX8" fmla="*/ 1773841 w 1777714"/>
              <a:gd name="connsiteY8" fmla="*/ 0 h 15819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7714" h="15819120">
                <a:moveTo>
                  <a:pt x="1773841" y="0"/>
                </a:moveTo>
                <a:cubicBezTo>
                  <a:pt x="1773841" y="2077698"/>
                  <a:pt x="1782556" y="5985053"/>
                  <a:pt x="1773841" y="6233093"/>
                </a:cubicBezTo>
                <a:cubicBezTo>
                  <a:pt x="1765126" y="6481133"/>
                  <a:pt x="909747" y="6822304"/>
                  <a:pt x="909496" y="7129609"/>
                </a:cubicBezTo>
                <a:cubicBezTo>
                  <a:pt x="909245" y="7436914"/>
                  <a:pt x="909245" y="6880986"/>
                  <a:pt x="909496" y="7272960"/>
                </a:cubicBezTo>
                <a:cubicBezTo>
                  <a:pt x="909747" y="7664934"/>
                  <a:pt x="1773593" y="7819837"/>
                  <a:pt x="1773841" y="8169476"/>
                </a:cubicBezTo>
                <a:cubicBezTo>
                  <a:pt x="1774089" y="8519115"/>
                  <a:pt x="1773841" y="13269239"/>
                  <a:pt x="1773841" y="15819120"/>
                </a:cubicBezTo>
                <a:lnTo>
                  <a:pt x="0" y="15819120"/>
                </a:lnTo>
                <a:lnTo>
                  <a:pt x="0" y="0"/>
                </a:lnTo>
                <a:lnTo>
                  <a:pt x="1773841"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defTabSz="761970"/>
            <a:endParaRPr lang="en-GB" sz="1500">
              <a:solidFill>
                <a:prstClr val="white"/>
              </a:solidFill>
              <a:latin typeface="Calibri" panose="020F0502020204030204"/>
            </a:endParaRPr>
          </a:p>
        </p:txBody>
      </p:sp>
      <p:sp>
        <p:nvSpPr>
          <p:cNvPr id="26" name="Rectangle 25">
            <a:extLst>
              <a:ext uri="{FF2B5EF4-FFF2-40B4-BE49-F238E27FC236}">
                <a16:creationId xmlns:a16="http://schemas.microsoft.com/office/drawing/2014/main" id="{4886C6CC-25B8-F0DB-BBED-663470622D71}"/>
              </a:ext>
            </a:extLst>
          </p:cNvPr>
          <p:cNvSpPr/>
          <p:nvPr/>
        </p:nvSpPr>
        <p:spPr>
          <a:xfrm>
            <a:off x="-1" y="5764387"/>
            <a:ext cx="12198805" cy="109361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9" name="!!s2">
            <a:extLst>
              <a:ext uri="{FF2B5EF4-FFF2-40B4-BE49-F238E27FC236}">
                <a16:creationId xmlns:a16="http://schemas.microsoft.com/office/drawing/2014/main" id="{1BF7FF37-7473-48D0-7A05-8801F5CD1667}"/>
              </a:ext>
            </a:extLst>
          </p:cNvPr>
          <p:cNvGrpSpPr/>
          <p:nvPr/>
        </p:nvGrpSpPr>
        <p:grpSpPr>
          <a:xfrm>
            <a:off x="8516340" y="5819885"/>
            <a:ext cx="1077588" cy="1022154"/>
            <a:chOff x="169335" y="5554541"/>
            <a:chExt cx="1293106" cy="1226585"/>
          </a:xfrm>
        </p:grpSpPr>
        <p:sp>
          <p:nvSpPr>
            <p:cNvPr id="10" name="Oval 9">
              <a:extLst>
                <a:ext uri="{FF2B5EF4-FFF2-40B4-BE49-F238E27FC236}">
                  <a16:creationId xmlns:a16="http://schemas.microsoft.com/office/drawing/2014/main" id="{1D1B40F8-2A3C-7E39-C3E3-319AC4489DD9}"/>
                </a:ext>
              </a:extLst>
            </p:cNvPr>
            <p:cNvSpPr/>
            <p:nvPr/>
          </p:nvSpPr>
          <p:spPr>
            <a:xfrm>
              <a:off x="215217" y="5646775"/>
              <a:ext cx="1218327" cy="1049580"/>
            </a:xfrm>
            <a:prstGeom prst="ellipse">
              <a:avLst/>
            </a:prstGeom>
            <a:solidFill>
              <a:schemeClr val="bg1"/>
            </a:solidFill>
            <a:ln w="444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sz="1500">
                <a:solidFill>
                  <a:prstClr val="white"/>
                </a:solidFill>
                <a:latin typeface="Calibri" panose="020F0502020204030204"/>
              </a:endParaRPr>
            </a:p>
          </p:txBody>
        </p:sp>
        <p:pic>
          <p:nvPicPr>
            <p:cNvPr id="11" name="Picture 10">
              <a:extLst>
                <a:ext uri="{FF2B5EF4-FFF2-40B4-BE49-F238E27FC236}">
                  <a16:creationId xmlns:a16="http://schemas.microsoft.com/office/drawing/2014/main" id="{AD5B2C62-5010-3696-5ABF-9686C80C04AA}"/>
                </a:ext>
              </a:extLst>
            </p:cNvPr>
            <p:cNvPicPr>
              <a:picLocks noChangeAspect="1" noChangeArrowheads="1"/>
            </p:cNvPicPr>
            <p:nvPr/>
          </p:nvPicPr>
          <p:blipFill>
            <a:blip r:embed="rId3" cstate="email">
              <a:duotone>
                <a:prstClr val="black"/>
                <a:schemeClr val="accent6">
                  <a:lumMod val="75000"/>
                  <a:tint val="45000"/>
                  <a:satMod val="400000"/>
                </a:schemeClr>
              </a:duotone>
              <a:extLst>
                <a:ext uri="{28A0092B-C50C-407E-A947-70E740481C1C}">
                  <a14:useLocalDpi xmlns:a14="http://schemas.microsoft.com/office/drawing/2010/main"/>
                </a:ext>
              </a:extLst>
            </a:blip>
            <a:srcRect/>
            <a:stretch/>
          </p:blipFill>
          <p:spPr bwMode="auto">
            <a:xfrm>
              <a:off x="169335" y="5554541"/>
              <a:ext cx="1293106" cy="1226585"/>
            </a:xfrm>
            <a:custGeom>
              <a:avLst/>
              <a:gdLst/>
              <a:ahLst/>
              <a:cxnLst/>
              <a:rect l="l" t="t" r="r" b="b"/>
              <a:pathLst>
                <a:path w="1587684" h="1470190">
                  <a:moveTo>
                    <a:pt x="1186786" y="717625"/>
                  </a:moveTo>
                  <a:cubicBezTo>
                    <a:pt x="1198252" y="717625"/>
                    <a:pt x="1207985" y="721858"/>
                    <a:pt x="1215984" y="730325"/>
                  </a:cubicBezTo>
                  <a:cubicBezTo>
                    <a:pt x="1223984" y="738791"/>
                    <a:pt x="1228183" y="751157"/>
                    <a:pt x="1228583" y="767422"/>
                  </a:cubicBezTo>
                  <a:lnTo>
                    <a:pt x="1144588" y="767422"/>
                  </a:lnTo>
                  <a:cubicBezTo>
                    <a:pt x="1144455" y="752090"/>
                    <a:pt x="1148388" y="739957"/>
                    <a:pt x="1156388" y="731025"/>
                  </a:cubicBezTo>
                  <a:cubicBezTo>
                    <a:pt x="1164387" y="722092"/>
                    <a:pt x="1174520" y="717625"/>
                    <a:pt x="1186786" y="717625"/>
                  </a:cubicBezTo>
                  <a:close/>
                  <a:moveTo>
                    <a:pt x="1307192" y="679428"/>
                  </a:moveTo>
                  <a:lnTo>
                    <a:pt x="1380588" y="782421"/>
                  </a:lnTo>
                  <a:lnTo>
                    <a:pt x="1303993" y="891815"/>
                  </a:lnTo>
                  <a:lnTo>
                    <a:pt x="1369789" y="891815"/>
                  </a:lnTo>
                  <a:lnTo>
                    <a:pt x="1413386" y="826019"/>
                  </a:lnTo>
                  <a:lnTo>
                    <a:pt x="1456583" y="891815"/>
                  </a:lnTo>
                  <a:lnTo>
                    <a:pt x="1525579" y="891815"/>
                  </a:lnTo>
                  <a:lnTo>
                    <a:pt x="1446984" y="780022"/>
                  </a:lnTo>
                  <a:lnTo>
                    <a:pt x="1518980" y="679428"/>
                  </a:lnTo>
                  <a:lnTo>
                    <a:pt x="1452984" y="679428"/>
                  </a:lnTo>
                  <a:lnTo>
                    <a:pt x="1413386" y="737824"/>
                  </a:lnTo>
                  <a:lnTo>
                    <a:pt x="1375788" y="679428"/>
                  </a:lnTo>
                  <a:close/>
                  <a:moveTo>
                    <a:pt x="396341" y="679428"/>
                  </a:moveTo>
                  <a:lnTo>
                    <a:pt x="396341" y="813820"/>
                  </a:lnTo>
                  <a:cubicBezTo>
                    <a:pt x="396341" y="833818"/>
                    <a:pt x="398874" y="849484"/>
                    <a:pt x="403940" y="860817"/>
                  </a:cubicBezTo>
                  <a:cubicBezTo>
                    <a:pt x="409007" y="872149"/>
                    <a:pt x="417206" y="880949"/>
                    <a:pt x="428539" y="887215"/>
                  </a:cubicBezTo>
                  <a:cubicBezTo>
                    <a:pt x="439872" y="893481"/>
                    <a:pt x="452671" y="896614"/>
                    <a:pt x="466937" y="896614"/>
                  </a:cubicBezTo>
                  <a:cubicBezTo>
                    <a:pt x="480936" y="896614"/>
                    <a:pt x="494235" y="893348"/>
                    <a:pt x="506834" y="886815"/>
                  </a:cubicBezTo>
                  <a:cubicBezTo>
                    <a:pt x="519433" y="880282"/>
                    <a:pt x="529599" y="871349"/>
                    <a:pt x="537332" y="860017"/>
                  </a:cubicBezTo>
                  <a:lnTo>
                    <a:pt x="537332" y="891815"/>
                  </a:lnTo>
                  <a:lnTo>
                    <a:pt x="589529" y="891815"/>
                  </a:lnTo>
                  <a:lnTo>
                    <a:pt x="589529" y="679428"/>
                  </a:lnTo>
                  <a:lnTo>
                    <a:pt x="533333" y="679428"/>
                  </a:lnTo>
                  <a:lnTo>
                    <a:pt x="533333" y="769022"/>
                  </a:lnTo>
                  <a:cubicBezTo>
                    <a:pt x="533333" y="799420"/>
                    <a:pt x="531933" y="818519"/>
                    <a:pt x="529133" y="826319"/>
                  </a:cubicBezTo>
                  <a:cubicBezTo>
                    <a:pt x="526333" y="834118"/>
                    <a:pt x="521133" y="840651"/>
                    <a:pt x="513534" y="845918"/>
                  </a:cubicBezTo>
                  <a:cubicBezTo>
                    <a:pt x="505934" y="851184"/>
                    <a:pt x="497335" y="853817"/>
                    <a:pt x="487735" y="853817"/>
                  </a:cubicBezTo>
                  <a:cubicBezTo>
                    <a:pt x="479336" y="853817"/>
                    <a:pt x="472403" y="851851"/>
                    <a:pt x="466937" y="847917"/>
                  </a:cubicBezTo>
                  <a:cubicBezTo>
                    <a:pt x="461470" y="843984"/>
                    <a:pt x="457704" y="838651"/>
                    <a:pt x="455637" y="831918"/>
                  </a:cubicBezTo>
                  <a:cubicBezTo>
                    <a:pt x="453571" y="825185"/>
                    <a:pt x="452537" y="806887"/>
                    <a:pt x="452537" y="777022"/>
                  </a:cubicBezTo>
                  <a:lnTo>
                    <a:pt x="452537" y="679428"/>
                  </a:lnTo>
                  <a:close/>
                  <a:moveTo>
                    <a:pt x="1183386" y="674628"/>
                  </a:moveTo>
                  <a:cubicBezTo>
                    <a:pt x="1155254" y="674628"/>
                    <a:pt x="1131989" y="684594"/>
                    <a:pt x="1113590" y="704526"/>
                  </a:cubicBezTo>
                  <a:cubicBezTo>
                    <a:pt x="1095191" y="724458"/>
                    <a:pt x="1085992" y="752023"/>
                    <a:pt x="1085992" y="787221"/>
                  </a:cubicBezTo>
                  <a:cubicBezTo>
                    <a:pt x="1085992" y="816686"/>
                    <a:pt x="1092992" y="841084"/>
                    <a:pt x="1106991" y="860417"/>
                  </a:cubicBezTo>
                  <a:cubicBezTo>
                    <a:pt x="1124723" y="884549"/>
                    <a:pt x="1152055" y="896614"/>
                    <a:pt x="1188986" y="896614"/>
                  </a:cubicBezTo>
                  <a:cubicBezTo>
                    <a:pt x="1212318" y="896614"/>
                    <a:pt x="1231750" y="891248"/>
                    <a:pt x="1247282" y="880515"/>
                  </a:cubicBezTo>
                  <a:cubicBezTo>
                    <a:pt x="1262814" y="869783"/>
                    <a:pt x="1274180" y="854150"/>
                    <a:pt x="1281380" y="833618"/>
                  </a:cubicBezTo>
                  <a:lnTo>
                    <a:pt x="1225383" y="824219"/>
                  </a:lnTo>
                  <a:cubicBezTo>
                    <a:pt x="1222317" y="834885"/>
                    <a:pt x="1217784" y="842618"/>
                    <a:pt x="1211784" y="847417"/>
                  </a:cubicBezTo>
                  <a:cubicBezTo>
                    <a:pt x="1205785" y="852217"/>
                    <a:pt x="1198385" y="854617"/>
                    <a:pt x="1189586" y="854617"/>
                  </a:cubicBezTo>
                  <a:cubicBezTo>
                    <a:pt x="1176653" y="854617"/>
                    <a:pt x="1165854" y="849984"/>
                    <a:pt x="1157188" y="840718"/>
                  </a:cubicBezTo>
                  <a:cubicBezTo>
                    <a:pt x="1148521" y="831452"/>
                    <a:pt x="1143988" y="818486"/>
                    <a:pt x="1143588" y="801820"/>
                  </a:cubicBezTo>
                  <a:lnTo>
                    <a:pt x="1284380" y="801820"/>
                  </a:lnTo>
                  <a:cubicBezTo>
                    <a:pt x="1285180" y="758756"/>
                    <a:pt x="1276447" y="726792"/>
                    <a:pt x="1258181" y="705926"/>
                  </a:cubicBezTo>
                  <a:cubicBezTo>
                    <a:pt x="1239916" y="685061"/>
                    <a:pt x="1214984" y="674628"/>
                    <a:pt x="1183386" y="674628"/>
                  </a:cubicBezTo>
                  <a:close/>
                  <a:moveTo>
                    <a:pt x="951186" y="674628"/>
                  </a:moveTo>
                  <a:cubicBezTo>
                    <a:pt x="920655" y="674628"/>
                    <a:pt x="898123" y="680894"/>
                    <a:pt x="883590" y="693427"/>
                  </a:cubicBezTo>
                  <a:cubicBezTo>
                    <a:pt x="869058" y="705959"/>
                    <a:pt x="861792" y="721425"/>
                    <a:pt x="861792" y="739824"/>
                  </a:cubicBezTo>
                  <a:cubicBezTo>
                    <a:pt x="861792" y="760223"/>
                    <a:pt x="870191" y="776155"/>
                    <a:pt x="886990" y="787621"/>
                  </a:cubicBezTo>
                  <a:cubicBezTo>
                    <a:pt x="899123" y="795887"/>
                    <a:pt x="927854" y="805020"/>
                    <a:pt x="973185" y="815019"/>
                  </a:cubicBezTo>
                  <a:cubicBezTo>
                    <a:pt x="982918" y="817286"/>
                    <a:pt x="989184" y="819752"/>
                    <a:pt x="991984" y="822419"/>
                  </a:cubicBezTo>
                  <a:cubicBezTo>
                    <a:pt x="994650" y="825219"/>
                    <a:pt x="995983" y="828752"/>
                    <a:pt x="995983" y="833018"/>
                  </a:cubicBezTo>
                  <a:cubicBezTo>
                    <a:pt x="995983" y="839285"/>
                    <a:pt x="993517" y="844284"/>
                    <a:pt x="988584" y="848017"/>
                  </a:cubicBezTo>
                  <a:cubicBezTo>
                    <a:pt x="981251" y="853350"/>
                    <a:pt x="970318" y="856017"/>
                    <a:pt x="955786" y="856017"/>
                  </a:cubicBezTo>
                  <a:cubicBezTo>
                    <a:pt x="942587" y="856017"/>
                    <a:pt x="932321" y="853184"/>
                    <a:pt x="924988" y="847517"/>
                  </a:cubicBezTo>
                  <a:cubicBezTo>
                    <a:pt x="917655" y="841851"/>
                    <a:pt x="912788" y="833552"/>
                    <a:pt x="910389" y="822619"/>
                  </a:cubicBezTo>
                  <a:lnTo>
                    <a:pt x="853992" y="831218"/>
                  </a:lnTo>
                  <a:cubicBezTo>
                    <a:pt x="859192" y="851351"/>
                    <a:pt x="870224" y="867283"/>
                    <a:pt x="887090" y="879016"/>
                  </a:cubicBezTo>
                  <a:cubicBezTo>
                    <a:pt x="903956" y="890748"/>
                    <a:pt x="926854" y="896614"/>
                    <a:pt x="955786" y="896614"/>
                  </a:cubicBezTo>
                  <a:cubicBezTo>
                    <a:pt x="987651" y="896614"/>
                    <a:pt x="1011716" y="889615"/>
                    <a:pt x="1027981" y="875616"/>
                  </a:cubicBezTo>
                  <a:cubicBezTo>
                    <a:pt x="1044247" y="861617"/>
                    <a:pt x="1052380" y="844884"/>
                    <a:pt x="1052380" y="825419"/>
                  </a:cubicBezTo>
                  <a:cubicBezTo>
                    <a:pt x="1052380" y="807553"/>
                    <a:pt x="1046514" y="793621"/>
                    <a:pt x="1034781" y="783621"/>
                  </a:cubicBezTo>
                  <a:cubicBezTo>
                    <a:pt x="1022915" y="773755"/>
                    <a:pt x="1002016" y="765422"/>
                    <a:pt x="972085" y="758623"/>
                  </a:cubicBezTo>
                  <a:cubicBezTo>
                    <a:pt x="942153" y="751823"/>
                    <a:pt x="924654" y="746557"/>
                    <a:pt x="919588" y="742824"/>
                  </a:cubicBezTo>
                  <a:cubicBezTo>
                    <a:pt x="915855" y="740024"/>
                    <a:pt x="913988" y="736624"/>
                    <a:pt x="913988" y="732624"/>
                  </a:cubicBezTo>
                  <a:cubicBezTo>
                    <a:pt x="913988" y="727958"/>
                    <a:pt x="916122" y="724158"/>
                    <a:pt x="920388" y="721225"/>
                  </a:cubicBezTo>
                  <a:cubicBezTo>
                    <a:pt x="926788" y="717092"/>
                    <a:pt x="937387" y="715026"/>
                    <a:pt x="952186" y="715026"/>
                  </a:cubicBezTo>
                  <a:cubicBezTo>
                    <a:pt x="963919" y="715026"/>
                    <a:pt x="972951" y="717225"/>
                    <a:pt x="979284" y="721625"/>
                  </a:cubicBezTo>
                  <a:cubicBezTo>
                    <a:pt x="985617" y="726025"/>
                    <a:pt x="989917" y="732358"/>
                    <a:pt x="992184" y="740624"/>
                  </a:cubicBezTo>
                  <a:lnTo>
                    <a:pt x="1045180" y="730825"/>
                  </a:lnTo>
                  <a:cubicBezTo>
                    <a:pt x="1039847" y="712292"/>
                    <a:pt x="1030115" y="698293"/>
                    <a:pt x="1015982" y="688827"/>
                  </a:cubicBezTo>
                  <a:cubicBezTo>
                    <a:pt x="1001850" y="679361"/>
                    <a:pt x="980251" y="674628"/>
                    <a:pt x="951186" y="674628"/>
                  </a:cubicBezTo>
                  <a:close/>
                  <a:moveTo>
                    <a:pt x="722586" y="674628"/>
                  </a:moveTo>
                  <a:cubicBezTo>
                    <a:pt x="692055" y="674628"/>
                    <a:pt x="669523" y="680894"/>
                    <a:pt x="654990" y="693427"/>
                  </a:cubicBezTo>
                  <a:cubicBezTo>
                    <a:pt x="640458" y="705959"/>
                    <a:pt x="633192" y="721425"/>
                    <a:pt x="633192" y="739824"/>
                  </a:cubicBezTo>
                  <a:cubicBezTo>
                    <a:pt x="633192" y="760223"/>
                    <a:pt x="641591" y="776155"/>
                    <a:pt x="658390" y="787621"/>
                  </a:cubicBezTo>
                  <a:cubicBezTo>
                    <a:pt x="670523" y="795887"/>
                    <a:pt x="699254" y="805020"/>
                    <a:pt x="744585" y="815019"/>
                  </a:cubicBezTo>
                  <a:cubicBezTo>
                    <a:pt x="754318" y="817286"/>
                    <a:pt x="760584" y="819752"/>
                    <a:pt x="763384" y="822419"/>
                  </a:cubicBezTo>
                  <a:cubicBezTo>
                    <a:pt x="766050" y="825219"/>
                    <a:pt x="767383" y="828752"/>
                    <a:pt x="767383" y="833018"/>
                  </a:cubicBezTo>
                  <a:cubicBezTo>
                    <a:pt x="767383" y="839285"/>
                    <a:pt x="764917" y="844284"/>
                    <a:pt x="759984" y="848017"/>
                  </a:cubicBezTo>
                  <a:cubicBezTo>
                    <a:pt x="752651" y="853350"/>
                    <a:pt x="741718" y="856017"/>
                    <a:pt x="727186" y="856017"/>
                  </a:cubicBezTo>
                  <a:cubicBezTo>
                    <a:pt x="713987" y="856017"/>
                    <a:pt x="703721" y="853184"/>
                    <a:pt x="696388" y="847517"/>
                  </a:cubicBezTo>
                  <a:cubicBezTo>
                    <a:pt x="689055" y="841851"/>
                    <a:pt x="684188" y="833552"/>
                    <a:pt x="681789" y="822619"/>
                  </a:cubicBezTo>
                  <a:lnTo>
                    <a:pt x="625392" y="831218"/>
                  </a:lnTo>
                  <a:cubicBezTo>
                    <a:pt x="630592" y="851351"/>
                    <a:pt x="641624" y="867283"/>
                    <a:pt x="658490" y="879016"/>
                  </a:cubicBezTo>
                  <a:cubicBezTo>
                    <a:pt x="675356" y="890748"/>
                    <a:pt x="698254" y="896614"/>
                    <a:pt x="727186" y="896614"/>
                  </a:cubicBezTo>
                  <a:cubicBezTo>
                    <a:pt x="759051" y="896614"/>
                    <a:pt x="783116" y="889615"/>
                    <a:pt x="799381" y="875616"/>
                  </a:cubicBezTo>
                  <a:cubicBezTo>
                    <a:pt x="815647" y="861617"/>
                    <a:pt x="823780" y="844884"/>
                    <a:pt x="823780" y="825419"/>
                  </a:cubicBezTo>
                  <a:cubicBezTo>
                    <a:pt x="823780" y="807553"/>
                    <a:pt x="817914" y="793621"/>
                    <a:pt x="806181" y="783621"/>
                  </a:cubicBezTo>
                  <a:cubicBezTo>
                    <a:pt x="794315" y="773755"/>
                    <a:pt x="773416" y="765422"/>
                    <a:pt x="743485" y="758623"/>
                  </a:cubicBezTo>
                  <a:cubicBezTo>
                    <a:pt x="713553" y="751823"/>
                    <a:pt x="696054" y="746557"/>
                    <a:pt x="690988" y="742824"/>
                  </a:cubicBezTo>
                  <a:cubicBezTo>
                    <a:pt x="687255" y="740024"/>
                    <a:pt x="685388" y="736624"/>
                    <a:pt x="685388" y="732624"/>
                  </a:cubicBezTo>
                  <a:cubicBezTo>
                    <a:pt x="685388" y="727958"/>
                    <a:pt x="687522" y="724158"/>
                    <a:pt x="691788" y="721225"/>
                  </a:cubicBezTo>
                  <a:cubicBezTo>
                    <a:pt x="698188" y="717092"/>
                    <a:pt x="708787" y="715026"/>
                    <a:pt x="723586" y="715026"/>
                  </a:cubicBezTo>
                  <a:cubicBezTo>
                    <a:pt x="735319" y="715026"/>
                    <a:pt x="744351" y="717225"/>
                    <a:pt x="750684" y="721625"/>
                  </a:cubicBezTo>
                  <a:cubicBezTo>
                    <a:pt x="757017" y="726025"/>
                    <a:pt x="761317" y="732358"/>
                    <a:pt x="763584" y="740624"/>
                  </a:cubicBezTo>
                  <a:lnTo>
                    <a:pt x="816580" y="730825"/>
                  </a:lnTo>
                  <a:cubicBezTo>
                    <a:pt x="811247" y="712292"/>
                    <a:pt x="801515" y="698293"/>
                    <a:pt x="787382" y="688827"/>
                  </a:cubicBezTo>
                  <a:cubicBezTo>
                    <a:pt x="773250" y="679361"/>
                    <a:pt x="751651" y="674628"/>
                    <a:pt x="722586" y="674628"/>
                  </a:cubicBezTo>
                  <a:close/>
                  <a:moveTo>
                    <a:pt x="224310" y="593633"/>
                  </a:moveTo>
                  <a:cubicBezTo>
                    <a:pt x="201778" y="593633"/>
                    <a:pt x="182545" y="597033"/>
                    <a:pt x="166613" y="603832"/>
                  </a:cubicBezTo>
                  <a:cubicBezTo>
                    <a:pt x="150681" y="610632"/>
                    <a:pt x="138481" y="620531"/>
                    <a:pt x="130015" y="633531"/>
                  </a:cubicBezTo>
                  <a:cubicBezTo>
                    <a:pt x="121549" y="646530"/>
                    <a:pt x="117316" y="660496"/>
                    <a:pt x="117316" y="675428"/>
                  </a:cubicBezTo>
                  <a:cubicBezTo>
                    <a:pt x="117316" y="698627"/>
                    <a:pt x="126316" y="718292"/>
                    <a:pt x="144314" y="734424"/>
                  </a:cubicBezTo>
                  <a:cubicBezTo>
                    <a:pt x="157114" y="745890"/>
                    <a:pt x="179379" y="755556"/>
                    <a:pt x="211110" y="763423"/>
                  </a:cubicBezTo>
                  <a:cubicBezTo>
                    <a:pt x="235776" y="769556"/>
                    <a:pt x="251575" y="773822"/>
                    <a:pt x="258507" y="776222"/>
                  </a:cubicBezTo>
                  <a:cubicBezTo>
                    <a:pt x="268640" y="779822"/>
                    <a:pt x="275740" y="784055"/>
                    <a:pt x="279806" y="788921"/>
                  </a:cubicBezTo>
                  <a:cubicBezTo>
                    <a:pt x="283873" y="793787"/>
                    <a:pt x="285906" y="799687"/>
                    <a:pt x="285906" y="806620"/>
                  </a:cubicBezTo>
                  <a:cubicBezTo>
                    <a:pt x="285906" y="817419"/>
                    <a:pt x="281073" y="826852"/>
                    <a:pt x="271407" y="834918"/>
                  </a:cubicBezTo>
                  <a:cubicBezTo>
                    <a:pt x="261741" y="842984"/>
                    <a:pt x="247375" y="847017"/>
                    <a:pt x="228309" y="847017"/>
                  </a:cubicBezTo>
                  <a:cubicBezTo>
                    <a:pt x="210310" y="847017"/>
                    <a:pt x="196011" y="842484"/>
                    <a:pt x="185412" y="833418"/>
                  </a:cubicBezTo>
                  <a:cubicBezTo>
                    <a:pt x="174813" y="824352"/>
                    <a:pt x="167780" y="810153"/>
                    <a:pt x="164313" y="790821"/>
                  </a:cubicBezTo>
                  <a:lnTo>
                    <a:pt x="106717" y="796421"/>
                  </a:lnTo>
                  <a:cubicBezTo>
                    <a:pt x="110583" y="829219"/>
                    <a:pt x="122449" y="854184"/>
                    <a:pt x="142315" y="871316"/>
                  </a:cubicBezTo>
                  <a:cubicBezTo>
                    <a:pt x="162180" y="888448"/>
                    <a:pt x="190645" y="897014"/>
                    <a:pt x="227709" y="897014"/>
                  </a:cubicBezTo>
                  <a:cubicBezTo>
                    <a:pt x="253174" y="897014"/>
                    <a:pt x="274440" y="893448"/>
                    <a:pt x="291505" y="886315"/>
                  </a:cubicBezTo>
                  <a:cubicBezTo>
                    <a:pt x="308571" y="879182"/>
                    <a:pt x="321770" y="868283"/>
                    <a:pt x="331103" y="853617"/>
                  </a:cubicBezTo>
                  <a:cubicBezTo>
                    <a:pt x="340436" y="838951"/>
                    <a:pt x="345102" y="823219"/>
                    <a:pt x="345102" y="806420"/>
                  </a:cubicBezTo>
                  <a:cubicBezTo>
                    <a:pt x="345102" y="787888"/>
                    <a:pt x="341202" y="772322"/>
                    <a:pt x="333403" y="759723"/>
                  </a:cubicBezTo>
                  <a:cubicBezTo>
                    <a:pt x="325603" y="747124"/>
                    <a:pt x="314804" y="737191"/>
                    <a:pt x="301005" y="729925"/>
                  </a:cubicBezTo>
                  <a:cubicBezTo>
                    <a:pt x="287206" y="722658"/>
                    <a:pt x="265907" y="715626"/>
                    <a:pt x="237109" y="708826"/>
                  </a:cubicBezTo>
                  <a:cubicBezTo>
                    <a:pt x="208311" y="702026"/>
                    <a:pt x="190178" y="695493"/>
                    <a:pt x="182712" y="689227"/>
                  </a:cubicBezTo>
                  <a:cubicBezTo>
                    <a:pt x="176846" y="684294"/>
                    <a:pt x="173913" y="678361"/>
                    <a:pt x="173913" y="671428"/>
                  </a:cubicBezTo>
                  <a:cubicBezTo>
                    <a:pt x="173913" y="663829"/>
                    <a:pt x="177046" y="657762"/>
                    <a:pt x="183312" y="653229"/>
                  </a:cubicBezTo>
                  <a:cubicBezTo>
                    <a:pt x="193045" y="646163"/>
                    <a:pt x="206511" y="642630"/>
                    <a:pt x="223710" y="642630"/>
                  </a:cubicBezTo>
                  <a:cubicBezTo>
                    <a:pt x="240375" y="642630"/>
                    <a:pt x="252874" y="645930"/>
                    <a:pt x="261207" y="652529"/>
                  </a:cubicBezTo>
                  <a:cubicBezTo>
                    <a:pt x="269540" y="659129"/>
                    <a:pt x="274973" y="669962"/>
                    <a:pt x="277506" y="685027"/>
                  </a:cubicBezTo>
                  <a:lnTo>
                    <a:pt x="336703" y="682428"/>
                  </a:lnTo>
                  <a:cubicBezTo>
                    <a:pt x="335769" y="655496"/>
                    <a:pt x="326003" y="633964"/>
                    <a:pt x="307405" y="617831"/>
                  </a:cubicBezTo>
                  <a:cubicBezTo>
                    <a:pt x="288806" y="601699"/>
                    <a:pt x="261107" y="593633"/>
                    <a:pt x="224310" y="593633"/>
                  </a:cubicBezTo>
                  <a:close/>
                  <a:moveTo>
                    <a:pt x="793842" y="0"/>
                  </a:moveTo>
                  <a:cubicBezTo>
                    <a:pt x="1232269" y="0"/>
                    <a:pt x="1587684" y="329113"/>
                    <a:pt x="1587684" y="735095"/>
                  </a:cubicBezTo>
                  <a:cubicBezTo>
                    <a:pt x="1587684" y="1141077"/>
                    <a:pt x="1232269" y="1470190"/>
                    <a:pt x="793842" y="1470190"/>
                  </a:cubicBezTo>
                  <a:cubicBezTo>
                    <a:pt x="355415" y="1470190"/>
                    <a:pt x="0" y="1141077"/>
                    <a:pt x="0" y="735095"/>
                  </a:cubicBezTo>
                  <a:cubicBezTo>
                    <a:pt x="0" y="329113"/>
                    <a:pt x="355415" y="0"/>
                    <a:pt x="793842" y="0"/>
                  </a:cubicBezTo>
                  <a:close/>
                </a:path>
              </a:pathLst>
            </a:custGeom>
            <a:ln w="44450" cap="rnd">
              <a:solidFill>
                <a:schemeClr val="bg1"/>
              </a:solidFill>
              <a:prstDash val="solid"/>
            </a:ln>
            <a:effectLst>
              <a:outerShdw sx="1000" sy="1000" algn="bl" rotWithShape="0">
                <a:srgbClr val="000000"/>
              </a:outerShdw>
            </a:effectLst>
            <a:extLst>
              <a:ext uri="{909E8E84-426E-40DD-AFC4-6F175D3DCCD1}">
                <a14:hiddenFill xmlns:a14="http://schemas.microsoft.com/office/drawing/2010/main">
                  <a:solidFill>
                    <a:srgbClr val="FFFFFF"/>
                  </a:solidFill>
                </a14:hiddenFill>
              </a:ext>
            </a:extLst>
          </p:spPr>
        </p:pic>
      </p:grpSp>
      <p:grpSp>
        <p:nvGrpSpPr>
          <p:cNvPr id="15" name="Group 14">
            <a:extLst>
              <a:ext uri="{FF2B5EF4-FFF2-40B4-BE49-F238E27FC236}">
                <a16:creationId xmlns:a16="http://schemas.microsoft.com/office/drawing/2014/main" id="{FBC4AB41-C642-787D-D2B4-330604394857}"/>
              </a:ext>
            </a:extLst>
          </p:cNvPr>
          <p:cNvGrpSpPr/>
          <p:nvPr/>
        </p:nvGrpSpPr>
        <p:grpSpPr>
          <a:xfrm>
            <a:off x="6593523" y="5821726"/>
            <a:ext cx="1060374" cy="1020313"/>
            <a:chOff x="169335" y="4210029"/>
            <a:chExt cx="1272449" cy="1224375"/>
          </a:xfrm>
        </p:grpSpPr>
        <p:sp>
          <p:nvSpPr>
            <p:cNvPr id="17" name="Oval 16">
              <a:extLst>
                <a:ext uri="{FF2B5EF4-FFF2-40B4-BE49-F238E27FC236}">
                  <a16:creationId xmlns:a16="http://schemas.microsoft.com/office/drawing/2014/main" id="{2DA7EE2F-A5F4-D437-125D-6DC2B4503055}"/>
                </a:ext>
              </a:extLst>
            </p:cNvPr>
            <p:cNvSpPr/>
            <p:nvPr/>
          </p:nvSpPr>
          <p:spPr>
            <a:xfrm>
              <a:off x="234673" y="4305677"/>
              <a:ext cx="1155267" cy="1049580"/>
            </a:xfrm>
            <a:prstGeom prst="ellipse">
              <a:avLst/>
            </a:prstGeom>
            <a:solidFill>
              <a:schemeClr val="bg1"/>
            </a:solidFill>
            <a:ln w="444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sz="1500">
                <a:solidFill>
                  <a:prstClr val="white"/>
                </a:solidFill>
                <a:latin typeface="Calibri" panose="020F0502020204030204"/>
              </a:endParaRPr>
            </a:p>
          </p:txBody>
        </p:sp>
        <p:pic>
          <p:nvPicPr>
            <p:cNvPr id="18" name="Picture 17">
              <a:extLst>
                <a:ext uri="{FF2B5EF4-FFF2-40B4-BE49-F238E27FC236}">
                  <a16:creationId xmlns:a16="http://schemas.microsoft.com/office/drawing/2014/main" id="{D2D38109-FD59-34A1-A373-F5E267A51531}"/>
                </a:ext>
              </a:extLst>
            </p:cNvPr>
            <p:cNvPicPr>
              <a:picLocks noChangeAspect="1"/>
            </p:cNvPicPr>
            <p:nvPr/>
          </p:nvPicPr>
          <p:blipFill>
            <a:blip r:embed="rId4" cstate="email">
              <a:alphaModFix/>
              <a:duotone>
                <a:prstClr val="black"/>
                <a:srgbClr val="FF969E">
                  <a:tint val="45000"/>
                  <a:satMod val="400000"/>
                </a:srgbClr>
              </a:duotone>
              <a:extLst>
                <a:ext uri="{28A0092B-C50C-407E-A947-70E740481C1C}">
                  <a14:useLocalDpi xmlns:a14="http://schemas.microsoft.com/office/drawing/2010/main"/>
                </a:ext>
                <a:ext uri="{837473B0-CC2E-450A-ABE3-18F120FF3D39}">
                  <a1611:picAttrSrcUrl xmlns:a1611="http://schemas.microsoft.com/office/drawing/2016/11/main" r:id="rId5"/>
                </a:ext>
              </a:extLst>
            </a:blip>
            <a:srcRect/>
            <a:stretch/>
          </p:blipFill>
          <p:spPr>
            <a:xfrm>
              <a:off x="169335" y="4210029"/>
              <a:ext cx="1272449" cy="1224375"/>
            </a:xfrm>
            <a:custGeom>
              <a:avLst/>
              <a:gdLst/>
              <a:ahLst/>
              <a:cxnLst/>
              <a:rect l="l" t="t" r="r" b="b"/>
              <a:pathLst>
                <a:path w="1475716" h="1419962">
                  <a:moveTo>
                    <a:pt x="1041060" y="576731"/>
                  </a:moveTo>
                  <a:lnTo>
                    <a:pt x="1041060" y="869913"/>
                  </a:lnTo>
                  <a:lnTo>
                    <a:pt x="1264047" y="869913"/>
                  </a:lnTo>
                  <a:lnTo>
                    <a:pt x="1264047" y="820516"/>
                  </a:lnTo>
                  <a:lnTo>
                    <a:pt x="1100257" y="820516"/>
                  </a:lnTo>
                  <a:lnTo>
                    <a:pt x="1100257" y="740721"/>
                  </a:lnTo>
                  <a:lnTo>
                    <a:pt x="1247448" y="740721"/>
                  </a:lnTo>
                  <a:lnTo>
                    <a:pt x="1247448" y="691324"/>
                  </a:lnTo>
                  <a:lnTo>
                    <a:pt x="1100257" y="691324"/>
                  </a:lnTo>
                  <a:lnTo>
                    <a:pt x="1100257" y="626328"/>
                  </a:lnTo>
                  <a:lnTo>
                    <a:pt x="1258447" y="626328"/>
                  </a:lnTo>
                  <a:lnTo>
                    <a:pt x="1258447" y="576731"/>
                  </a:lnTo>
                  <a:close/>
                  <a:moveTo>
                    <a:pt x="764835" y="576731"/>
                  </a:moveTo>
                  <a:lnTo>
                    <a:pt x="764835" y="869913"/>
                  </a:lnTo>
                  <a:lnTo>
                    <a:pt x="987822" y="869913"/>
                  </a:lnTo>
                  <a:lnTo>
                    <a:pt x="987822" y="820516"/>
                  </a:lnTo>
                  <a:lnTo>
                    <a:pt x="824032" y="820516"/>
                  </a:lnTo>
                  <a:lnTo>
                    <a:pt x="824032" y="740721"/>
                  </a:lnTo>
                  <a:lnTo>
                    <a:pt x="971223" y="740721"/>
                  </a:lnTo>
                  <a:lnTo>
                    <a:pt x="971223" y="691324"/>
                  </a:lnTo>
                  <a:lnTo>
                    <a:pt x="824032" y="691324"/>
                  </a:lnTo>
                  <a:lnTo>
                    <a:pt x="824032" y="626328"/>
                  </a:lnTo>
                  <a:lnTo>
                    <a:pt x="982222" y="626328"/>
                  </a:lnTo>
                  <a:lnTo>
                    <a:pt x="982222" y="576731"/>
                  </a:lnTo>
                  <a:close/>
                  <a:moveTo>
                    <a:pt x="470160" y="576731"/>
                  </a:moveTo>
                  <a:lnTo>
                    <a:pt x="470160" y="869913"/>
                  </a:lnTo>
                  <a:lnTo>
                    <a:pt x="525157" y="869913"/>
                  </a:lnTo>
                  <a:lnTo>
                    <a:pt x="525157" y="678725"/>
                  </a:lnTo>
                  <a:lnTo>
                    <a:pt x="643350" y="869913"/>
                  </a:lnTo>
                  <a:lnTo>
                    <a:pt x="702746" y="869913"/>
                  </a:lnTo>
                  <a:lnTo>
                    <a:pt x="702746" y="576731"/>
                  </a:lnTo>
                  <a:lnTo>
                    <a:pt x="647749" y="576731"/>
                  </a:lnTo>
                  <a:lnTo>
                    <a:pt x="647749" y="772519"/>
                  </a:lnTo>
                  <a:lnTo>
                    <a:pt x="527757" y="576731"/>
                  </a:lnTo>
                  <a:close/>
                  <a:moveTo>
                    <a:pt x="295929" y="571731"/>
                  </a:moveTo>
                  <a:cubicBezTo>
                    <a:pt x="273397" y="571731"/>
                    <a:pt x="254165" y="575131"/>
                    <a:pt x="238233" y="581931"/>
                  </a:cubicBezTo>
                  <a:cubicBezTo>
                    <a:pt x="222300" y="588730"/>
                    <a:pt x="210101" y="598630"/>
                    <a:pt x="201635" y="611629"/>
                  </a:cubicBezTo>
                  <a:cubicBezTo>
                    <a:pt x="193169" y="624628"/>
                    <a:pt x="188935" y="638594"/>
                    <a:pt x="188935" y="653526"/>
                  </a:cubicBezTo>
                  <a:cubicBezTo>
                    <a:pt x="188935" y="676725"/>
                    <a:pt x="197935" y="696391"/>
                    <a:pt x="215934" y="712523"/>
                  </a:cubicBezTo>
                  <a:cubicBezTo>
                    <a:pt x="228733" y="723989"/>
                    <a:pt x="250998" y="733655"/>
                    <a:pt x="282730" y="741521"/>
                  </a:cubicBezTo>
                  <a:cubicBezTo>
                    <a:pt x="307395" y="747654"/>
                    <a:pt x="323194" y="751920"/>
                    <a:pt x="330127" y="754320"/>
                  </a:cubicBezTo>
                  <a:cubicBezTo>
                    <a:pt x="340260" y="757920"/>
                    <a:pt x="347359" y="762153"/>
                    <a:pt x="351426" y="767020"/>
                  </a:cubicBezTo>
                  <a:cubicBezTo>
                    <a:pt x="355492" y="771886"/>
                    <a:pt x="357525" y="777786"/>
                    <a:pt x="357525" y="784718"/>
                  </a:cubicBezTo>
                  <a:cubicBezTo>
                    <a:pt x="357525" y="795518"/>
                    <a:pt x="352692" y="804951"/>
                    <a:pt x="343026" y="813017"/>
                  </a:cubicBezTo>
                  <a:cubicBezTo>
                    <a:pt x="333360" y="821083"/>
                    <a:pt x="318994" y="825116"/>
                    <a:pt x="299929" y="825116"/>
                  </a:cubicBezTo>
                  <a:cubicBezTo>
                    <a:pt x="281930" y="825116"/>
                    <a:pt x="267631" y="820583"/>
                    <a:pt x="257031" y="811517"/>
                  </a:cubicBezTo>
                  <a:cubicBezTo>
                    <a:pt x="246432" y="802451"/>
                    <a:pt x="239399" y="788252"/>
                    <a:pt x="235933" y="768919"/>
                  </a:cubicBezTo>
                  <a:lnTo>
                    <a:pt x="178336" y="774519"/>
                  </a:lnTo>
                  <a:cubicBezTo>
                    <a:pt x="182203" y="807317"/>
                    <a:pt x="194069" y="832282"/>
                    <a:pt x="213934" y="849414"/>
                  </a:cubicBezTo>
                  <a:cubicBezTo>
                    <a:pt x="233799" y="866547"/>
                    <a:pt x="262264" y="875113"/>
                    <a:pt x="299329" y="875113"/>
                  </a:cubicBezTo>
                  <a:cubicBezTo>
                    <a:pt x="324794" y="875113"/>
                    <a:pt x="346059" y="871546"/>
                    <a:pt x="363125" y="864414"/>
                  </a:cubicBezTo>
                  <a:cubicBezTo>
                    <a:pt x="380190" y="857281"/>
                    <a:pt x="393390" y="846381"/>
                    <a:pt x="402722" y="831716"/>
                  </a:cubicBezTo>
                  <a:cubicBezTo>
                    <a:pt x="412055" y="817050"/>
                    <a:pt x="416722" y="801317"/>
                    <a:pt x="416722" y="784518"/>
                  </a:cubicBezTo>
                  <a:cubicBezTo>
                    <a:pt x="416722" y="765986"/>
                    <a:pt x="412822" y="750421"/>
                    <a:pt x="405022" y="737821"/>
                  </a:cubicBezTo>
                  <a:cubicBezTo>
                    <a:pt x="397223" y="725222"/>
                    <a:pt x="386423" y="715289"/>
                    <a:pt x="372624" y="708023"/>
                  </a:cubicBezTo>
                  <a:cubicBezTo>
                    <a:pt x="358825" y="700757"/>
                    <a:pt x="337526" y="693724"/>
                    <a:pt x="308728" y="686924"/>
                  </a:cubicBezTo>
                  <a:cubicBezTo>
                    <a:pt x="279930" y="680125"/>
                    <a:pt x="261798" y="673592"/>
                    <a:pt x="254332" y="667326"/>
                  </a:cubicBezTo>
                  <a:cubicBezTo>
                    <a:pt x="248465" y="662393"/>
                    <a:pt x="245532" y="656460"/>
                    <a:pt x="245532" y="649527"/>
                  </a:cubicBezTo>
                  <a:cubicBezTo>
                    <a:pt x="245532" y="641927"/>
                    <a:pt x="248665" y="635861"/>
                    <a:pt x="254931" y="631328"/>
                  </a:cubicBezTo>
                  <a:cubicBezTo>
                    <a:pt x="264664" y="624262"/>
                    <a:pt x="278130" y="620728"/>
                    <a:pt x="295329" y="620728"/>
                  </a:cubicBezTo>
                  <a:cubicBezTo>
                    <a:pt x="311995" y="620728"/>
                    <a:pt x="324494" y="624028"/>
                    <a:pt x="332827" y="630628"/>
                  </a:cubicBezTo>
                  <a:cubicBezTo>
                    <a:pt x="341160" y="637227"/>
                    <a:pt x="346593" y="648060"/>
                    <a:pt x="349126" y="663126"/>
                  </a:cubicBezTo>
                  <a:lnTo>
                    <a:pt x="408322" y="660526"/>
                  </a:lnTo>
                  <a:cubicBezTo>
                    <a:pt x="407389" y="633594"/>
                    <a:pt x="397623" y="612062"/>
                    <a:pt x="379024" y="595930"/>
                  </a:cubicBezTo>
                  <a:cubicBezTo>
                    <a:pt x="360425" y="579798"/>
                    <a:pt x="332727" y="571731"/>
                    <a:pt x="295929" y="571731"/>
                  </a:cubicBezTo>
                  <a:close/>
                  <a:moveTo>
                    <a:pt x="737858" y="0"/>
                  </a:moveTo>
                  <a:cubicBezTo>
                    <a:pt x="1145366" y="0"/>
                    <a:pt x="1475716" y="317869"/>
                    <a:pt x="1475716" y="709981"/>
                  </a:cubicBezTo>
                  <a:cubicBezTo>
                    <a:pt x="1475716" y="1102093"/>
                    <a:pt x="1145366" y="1419962"/>
                    <a:pt x="737858" y="1419962"/>
                  </a:cubicBezTo>
                  <a:cubicBezTo>
                    <a:pt x="330350" y="1419962"/>
                    <a:pt x="0" y="1102093"/>
                    <a:pt x="0" y="709981"/>
                  </a:cubicBezTo>
                  <a:cubicBezTo>
                    <a:pt x="0" y="317869"/>
                    <a:pt x="330350" y="0"/>
                    <a:pt x="737858" y="0"/>
                  </a:cubicBezTo>
                  <a:close/>
                </a:path>
              </a:pathLst>
            </a:custGeom>
            <a:ln w="44450">
              <a:solidFill>
                <a:schemeClr val="bg1"/>
              </a:solidFill>
            </a:ln>
          </p:spPr>
        </p:pic>
      </p:grpSp>
      <p:grpSp>
        <p:nvGrpSpPr>
          <p:cNvPr id="19" name="Group 18">
            <a:extLst>
              <a:ext uri="{FF2B5EF4-FFF2-40B4-BE49-F238E27FC236}">
                <a16:creationId xmlns:a16="http://schemas.microsoft.com/office/drawing/2014/main" id="{0DF6BFA0-784E-883A-32B2-BD12866AA80F}"/>
              </a:ext>
            </a:extLst>
          </p:cNvPr>
          <p:cNvGrpSpPr/>
          <p:nvPr/>
        </p:nvGrpSpPr>
        <p:grpSpPr>
          <a:xfrm>
            <a:off x="10606264" y="5819885"/>
            <a:ext cx="1069721" cy="996064"/>
            <a:chOff x="169335" y="6899053"/>
            <a:chExt cx="1283665" cy="1195277"/>
          </a:xfrm>
        </p:grpSpPr>
        <p:sp>
          <p:nvSpPr>
            <p:cNvPr id="20" name="Oval 19">
              <a:extLst>
                <a:ext uri="{FF2B5EF4-FFF2-40B4-BE49-F238E27FC236}">
                  <a16:creationId xmlns:a16="http://schemas.microsoft.com/office/drawing/2014/main" id="{26D02257-AF61-A452-AF69-3E9EBBEBA81D}"/>
                </a:ext>
              </a:extLst>
            </p:cNvPr>
            <p:cNvSpPr/>
            <p:nvPr/>
          </p:nvSpPr>
          <p:spPr>
            <a:xfrm>
              <a:off x="234673" y="6975240"/>
              <a:ext cx="1155267" cy="1049580"/>
            </a:xfrm>
            <a:prstGeom prst="ellipse">
              <a:avLst/>
            </a:prstGeom>
            <a:solidFill>
              <a:schemeClr val="bg1"/>
            </a:solidFill>
            <a:ln w="444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sz="1500">
                <a:solidFill>
                  <a:prstClr val="white"/>
                </a:solidFill>
                <a:latin typeface="Calibri" panose="020F0502020204030204"/>
              </a:endParaRPr>
            </a:p>
          </p:txBody>
        </p:sp>
        <p:pic>
          <p:nvPicPr>
            <p:cNvPr id="21" name="Picture 20" descr="Visit Broadstairs - quintessential seaside town on the Kent coast - Visit  Thanet">
              <a:extLst>
                <a:ext uri="{FF2B5EF4-FFF2-40B4-BE49-F238E27FC236}">
                  <a16:creationId xmlns:a16="http://schemas.microsoft.com/office/drawing/2014/main" id="{3F8C79F1-51E8-4DEA-FE7A-EABF8A6E84EB}"/>
                </a:ext>
              </a:extLst>
            </p:cNvPr>
            <p:cNvPicPr>
              <a:picLocks noChangeAspect="1" noChangeArrowheads="1"/>
            </p:cNvPicPr>
            <p:nvPr/>
          </p:nvPicPr>
          <p:blipFill>
            <a:blip r:embed="rId6" cstate="email">
              <a:duotone>
                <a:prstClr val="black"/>
                <a:schemeClr val="accent2">
                  <a:tint val="45000"/>
                  <a:satMod val="400000"/>
                </a:schemeClr>
              </a:duotone>
              <a:extLst>
                <a:ext uri="{BEBA8EAE-BF5A-486C-A8C5-ECC9F3942E4B}">
                  <a14:imgProps xmlns:a14="http://schemas.microsoft.com/office/drawing/2010/main">
                    <a14:imgLayer r:embed="rId7">
                      <a14:imgEffect>
                        <a14:brightnessContrast contrast="20000"/>
                      </a14:imgEffect>
                    </a14:imgLayer>
                  </a14:imgProps>
                </a:ext>
                <a:ext uri="{28A0092B-C50C-407E-A947-70E740481C1C}">
                  <a14:useLocalDpi xmlns:a14="http://schemas.microsoft.com/office/drawing/2010/main"/>
                </a:ext>
              </a:extLst>
            </a:blip>
            <a:srcRect/>
            <a:stretch/>
          </p:blipFill>
          <p:spPr bwMode="auto">
            <a:xfrm>
              <a:off x="169335" y="6899053"/>
              <a:ext cx="1283665" cy="1195277"/>
            </a:xfrm>
            <a:custGeom>
              <a:avLst/>
              <a:gdLst/>
              <a:ahLst/>
              <a:cxnLst/>
              <a:rect l="l" t="t" r="r" b="b"/>
              <a:pathLst>
                <a:path w="1488724" h="1386216">
                  <a:moveTo>
                    <a:pt x="693640" y="714168"/>
                  </a:moveTo>
                  <a:lnTo>
                    <a:pt x="750836" y="784763"/>
                  </a:lnTo>
                  <a:cubicBezTo>
                    <a:pt x="741237" y="792763"/>
                    <a:pt x="732371" y="798496"/>
                    <a:pt x="724238" y="801962"/>
                  </a:cubicBezTo>
                  <a:cubicBezTo>
                    <a:pt x="716105" y="805429"/>
                    <a:pt x="707639" y="807162"/>
                    <a:pt x="698839" y="807162"/>
                  </a:cubicBezTo>
                  <a:cubicBezTo>
                    <a:pt x="685507" y="807162"/>
                    <a:pt x="674874" y="803329"/>
                    <a:pt x="666941" y="795663"/>
                  </a:cubicBezTo>
                  <a:cubicBezTo>
                    <a:pt x="659008" y="787997"/>
                    <a:pt x="655042" y="778097"/>
                    <a:pt x="655042" y="765964"/>
                  </a:cubicBezTo>
                  <a:cubicBezTo>
                    <a:pt x="655042" y="756365"/>
                    <a:pt x="658242" y="746966"/>
                    <a:pt x="664641" y="737766"/>
                  </a:cubicBezTo>
                  <a:cubicBezTo>
                    <a:pt x="671041" y="728567"/>
                    <a:pt x="680707" y="720701"/>
                    <a:pt x="693640" y="714168"/>
                  </a:cubicBezTo>
                  <a:close/>
                  <a:moveTo>
                    <a:pt x="717638" y="589775"/>
                  </a:moveTo>
                  <a:cubicBezTo>
                    <a:pt x="726838" y="589775"/>
                    <a:pt x="734137" y="592308"/>
                    <a:pt x="739537" y="597375"/>
                  </a:cubicBezTo>
                  <a:cubicBezTo>
                    <a:pt x="744936" y="602441"/>
                    <a:pt x="747636" y="608574"/>
                    <a:pt x="747636" y="615774"/>
                  </a:cubicBezTo>
                  <a:cubicBezTo>
                    <a:pt x="747636" y="624307"/>
                    <a:pt x="742037" y="632906"/>
                    <a:pt x="730837" y="641572"/>
                  </a:cubicBezTo>
                  <a:lnTo>
                    <a:pt x="715638" y="653171"/>
                  </a:lnTo>
                  <a:lnTo>
                    <a:pt x="701839" y="637172"/>
                  </a:lnTo>
                  <a:cubicBezTo>
                    <a:pt x="693306" y="627306"/>
                    <a:pt x="689040" y="618907"/>
                    <a:pt x="689040" y="611974"/>
                  </a:cubicBezTo>
                  <a:cubicBezTo>
                    <a:pt x="689040" y="606108"/>
                    <a:pt x="691573" y="600941"/>
                    <a:pt x="696639" y="596475"/>
                  </a:cubicBezTo>
                  <a:cubicBezTo>
                    <a:pt x="701706" y="592008"/>
                    <a:pt x="708705" y="589775"/>
                    <a:pt x="717638" y="589775"/>
                  </a:cubicBezTo>
                  <a:close/>
                  <a:moveTo>
                    <a:pt x="894195" y="555177"/>
                  </a:moveTo>
                  <a:lnTo>
                    <a:pt x="894195" y="848359"/>
                  </a:lnTo>
                  <a:lnTo>
                    <a:pt x="949191" y="848359"/>
                  </a:lnTo>
                  <a:lnTo>
                    <a:pt x="949191" y="617574"/>
                  </a:lnTo>
                  <a:lnTo>
                    <a:pt x="1007188" y="848359"/>
                  </a:lnTo>
                  <a:lnTo>
                    <a:pt x="1064184" y="848359"/>
                  </a:lnTo>
                  <a:lnTo>
                    <a:pt x="1122381" y="617574"/>
                  </a:lnTo>
                  <a:lnTo>
                    <a:pt x="1122381" y="848359"/>
                  </a:lnTo>
                  <a:lnTo>
                    <a:pt x="1177377" y="848359"/>
                  </a:lnTo>
                  <a:lnTo>
                    <a:pt x="1177377" y="555177"/>
                  </a:lnTo>
                  <a:lnTo>
                    <a:pt x="1088583" y="555177"/>
                  </a:lnTo>
                  <a:lnTo>
                    <a:pt x="1035986" y="755165"/>
                  </a:lnTo>
                  <a:lnTo>
                    <a:pt x="982789" y="555177"/>
                  </a:lnTo>
                  <a:close/>
                  <a:moveTo>
                    <a:pt x="324295" y="555177"/>
                  </a:moveTo>
                  <a:lnTo>
                    <a:pt x="324295" y="848359"/>
                  </a:lnTo>
                  <a:lnTo>
                    <a:pt x="383491" y="848359"/>
                  </a:lnTo>
                  <a:lnTo>
                    <a:pt x="383491" y="759765"/>
                  </a:lnTo>
                  <a:lnTo>
                    <a:pt x="431488" y="710768"/>
                  </a:lnTo>
                  <a:lnTo>
                    <a:pt x="512083" y="848359"/>
                  </a:lnTo>
                  <a:lnTo>
                    <a:pt x="588679" y="848359"/>
                  </a:lnTo>
                  <a:lnTo>
                    <a:pt x="472286" y="669370"/>
                  </a:lnTo>
                  <a:lnTo>
                    <a:pt x="582679" y="555177"/>
                  </a:lnTo>
                  <a:lnTo>
                    <a:pt x="503084" y="555177"/>
                  </a:lnTo>
                  <a:lnTo>
                    <a:pt x="383491" y="685369"/>
                  </a:lnTo>
                  <a:lnTo>
                    <a:pt x="383491" y="555177"/>
                  </a:lnTo>
                  <a:close/>
                  <a:moveTo>
                    <a:pt x="716238" y="550178"/>
                  </a:moveTo>
                  <a:cubicBezTo>
                    <a:pt x="689973" y="550178"/>
                    <a:pt x="669741" y="556344"/>
                    <a:pt x="655542" y="568677"/>
                  </a:cubicBezTo>
                  <a:cubicBezTo>
                    <a:pt x="641343" y="581009"/>
                    <a:pt x="634243" y="596042"/>
                    <a:pt x="634243" y="613774"/>
                  </a:cubicBezTo>
                  <a:cubicBezTo>
                    <a:pt x="634243" y="623373"/>
                    <a:pt x="636776" y="633539"/>
                    <a:pt x="641843" y="644272"/>
                  </a:cubicBezTo>
                  <a:cubicBezTo>
                    <a:pt x="646909" y="655005"/>
                    <a:pt x="654442" y="666304"/>
                    <a:pt x="664441" y="678170"/>
                  </a:cubicBezTo>
                  <a:cubicBezTo>
                    <a:pt x="642176" y="689236"/>
                    <a:pt x="625444" y="702268"/>
                    <a:pt x="614244" y="717268"/>
                  </a:cubicBezTo>
                  <a:cubicBezTo>
                    <a:pt x="603045" y="732267"/>
                    <a:pt x="597445" y="749166"/>
                    <a:pt x="597445" y="767964"/>
                  </a:cubicBezTo>
                  <a:cubicBezTo>
                    <a:pt x="597445" y="788630"/>
                    <a:pt x="604578" y="806895"/>
                    <a:pt x="618844" y="822761"/>
                  </a:cubicBezTo>
                  <a:cubicBezTo>
                    <a:pt x="637243" y="843293"/>
                    <a:pt x="664708" y="853559"/>
                    <a:pt x="701239" y="853559"/>
                  </a:cubicBezTo>
                  <a:cubicBezTo>
                    <a:pt x="719638" y="853559"/>
                    <a:pt x="735504" y="851026"/>
                    <a:pt x="748836" y="845960"/>
                  </a:cubicBezTo>
                  <a:cubicBezTo>
                    <a:pt x="762169" y="840893"/>
                    <a:pt x="774768" y="833027"/>
                    <a:pt x="786634" y="822361"/>
                  </a:cubicBezTo>
                  <a:cubicBezTo>
                    <a:pt x="801966" y="836627"/>
                    <a:pt x="817965" y="847826"/>
                    <a:pt x="834631" y="855959"/>
                  </a:cubicBezTo>
                  <a:lnTo>
                    <a:pt x="868629" y="812562"/>
                  </a:lnTo>
                  <a:cubicBezTo>
                    <a:pt x="863962" y="810295"/>
                    <a:pt x="856663" y="805662"/>
                    <a:pt x="846730" y="798663"/>
                  </a:cubicBezTo>
                  <a:cubicBezTo>
                    <a:pt x="836798" y="791663"/>
                    <a:pt x="828698" y="785230"/>
                    <a:pt x="822432" y="779364"/>
                  </a:cubicBezTo>
                  <a:cubicBezTo>
                    <a:pt x="826698" y="773764"/>
                    <a:pt x="830698" y="766798"/>
                    <a:pt x="834431" y="758465"/>
                  </a:cubicBezTo>
                  <a:cubicBezTo>
                    <a:pt x="838164" y="750132"/>
                    <a:pt x="842564" y="736966"/>
                    <a:pt x="847630" y="718967"/>
                  </a:cubicBezTo>
                  <a:lnTo>
                    <a:pt x="796833" y="707368"/>
                  </a:lnTo>
                  <a:cubicBezTo>
                    <a:pt x="793367" y="721101"/>
                    <a:pt x="789234" y="732233"/>
                    <a:pt x="784434" y="740766"/>
                  </a:cubicBezTo>
                  <a:lnTo>
                    <a:pt x="743637" y="686969"/>
                  </a:lnTo>
                  <a:cubicBezTo>
                    <a:pt x="765102" y="673504"/>
                    <a:pt x="779368" y="661438"/>
                    <a:pt x="786434" y="650772"/>
                  </a:cubicBezTo>
                  <a:cubicBezTo>
                    <a:pt x="793500" y="640106"/>
                    <a:pt x="797033" y="628840"/>
                    <a:pt x="797033" y="616974"/>
                  </a:cubicBezTo>
                  <a:cubicBezTo>
                    <a:pt x="797033" y="598308"/>
                    <a:pt x="789900" y="582509"/>
                    <a:pt x="775635" y="569577"/>
                  </a:cubicBezTo>
                  <a:cubicBezTo>
                    <a:pt x="761369" y="556644"/>
                    <a:pt x="741570" y="550178"/>
                    <a:pt x="716238" y="550178"/>
                  </a:cubicBezTo>
                  <a:close/>
                  <a:moveTo>
                    <a:pt x="744362" y="0"/>
                  </a:moveTo>
                  <a:cubicBezTo>
                    <a:pt x="1155462" y="0"/>
                    <a:pt x="1488724" y="310315"/>
                    <a:pt x="1488724" y="693108"/>
                  </a:cubicBezTo>
                  <a:cubicBezTo>
                    <a:pt x="1488724" y="1075901"/>
                    <a:pt x="1155462" y="1386216"/>
                    <a:pt x="744362" y="1386216"/>
                  </a:cubicBezTo>
                  <a:cubicBezTo>
                    <a:pt x="333262" y="1386216"/>
                    <a:pt x="0" y="1075901"/>
                    <a:pt x="0" y="693108"/>
                  </a:cubicBezTo>
                  <a:cubicBezTo>
                    <a:pt x="0" y="310315"/>
                    <a:pt x="333262" y="0"/>
                    <a:pt x="744362" y="0"/>
                  </a:cubicBezTo>
                  <a:close/>
                </a:path>
              </a:pathLst>
            </a:custGeom>
            <a:ln w="44450" cap="rnd">
              <a:solidFill>
                <a:schemeClr val="bg1"/>
              </a:solidFill>
              <a:prstDash val="solid"/>
            </a:ln>
            <a:effectLst>
              <a:outerShdw sx="1000" sy="1000" algn="bl" rotWithShape="0">
                <a:srgbClr val="000000"/>
              </a:outerShdw>
            </a:effectLst>
            <a:extLst>
              <a:ext uri="{909E8E84-426E-40DD-AFC4-6F175D3DCCD1}">
                <a14:hiddenFill xmlns:a14="http://schemas.microsoft.com/office/drawing/2010/main">
                  <a:solidFill>
                    <a:srgbClr val="FFFFFF"/>
                  </a:solidFill>
                </a14:hiddenFill>
              </a:ext>
            </a:extLst>
          </p:spPr>
        </p:pic>
      </p:grpSp>
      <p:pic>
        <p:nvPicPr>
          <p:cNvPr id="22" name="Picture 21" descr="Breaking Barriers Innovations">
            <a:extLst>
              <a:ext uri="{FF2B5EF4-FFF2-40B4-BE49-F238E27FC236}">
                <a16:creationId xmlns:a16="http://schemas.microsoft.com/office/drawing/2014/main" id="{B8F74A24-69B5-B6BC-B4D9-1119AEB7FCCA}"/>
              </a:ext>
            </a:extLst>
          </p:cNvPr>
          <p:cNvPicPr>
            <a:picLocks noChangeAspect="1" noChangeArrowheads="1"/>
          </p:cNvPicPr>
          <p:nvPr/>
        </p:nvPicPr>
        <p:blipFill>
          <a:blip r:embed="rId8" cstate="email">
            <a:duotone>
              <a:prstClr val="black"/>
              <a:schemeClr val="bg1">
                <a:tint val="45000"/>
                <a:satMod val="400000"/>
              </a:schemeClr>
            </a:duotone>
            <a:extLst>
              <a:ext uri="{BEBA8EAE-BF5A-486C-A8C5-ECC9F3942E4B}">
                <a14:imgProps xmlns:a14="http://schemas.microsoft.com/office/drawing/2010/main">
                  <a14:imgLayer r:embed="rId9">
                    <a14:imgEffect>
                      <a14:sharpenSoften amount="58000"/>
                    </a14:imgEffect>
                    <a14:imgEffect>
                      <a14:brightnessContrast bright="100000" contrast="100000"/>
                    </a14:imgEffect>
                  </a14:imgLayer>
                </a14:imgProps>
              </a:ext>
              <a:ext uri="{28A0092B-C50C-407E-A947-70E740481C1C}">
                <a14:useLocalDpi xmlns:a14="http://schemas.microsoft.com/office/drawing/2010/main"/>
              </a:ext>
            </a:extLst>
          </a:blip>
          <a:srcRect/>
          <a:stretch>
            <a:fillRect/>
          </a:stretch>
        </p:blipFill>
        <p:spPr bwMode="auto">
          <a:xfrm>
            <a:off x="10840947" y="108953"/>
            <a:ext cx="1344606" cy="1093613"/>
          </a:xfrm>
          <a:prstGeom prst="rect">
            <a:avLst/>
          </a:prstGeom>
          <a:noFill/>
          <a:extLst>
            <a:ext uri="{909E8E84-426E-40DD-AFC4-6F175D3DCCD1}">
              <a14:hiddenFill xmlns:a14="http://schemas.microsoft.com/office/drawing/2010/main">
                <a:solidFill>
                  <a:srgbClr val="FFFFFF"/>
                </a:solidFill>
              </a14:hiddenFill>
            </a:ext>
          </a:extLst>
        </p:spPr>
      </p:pic>
      <p:sp>
        <p:nvSpPr>
          <p:cNvPr id="25" name="Text 0">
            <a:extLst>
              <a:ext uri="{FF2B5EF4-FFF2-40B4-BE49-F238E27FC236}">
                <a16:creationId xmlns:a16="http://schemas.microsoft.com/office/drawing/2014/main" id="{7907BD5D-6430-2100-6830-447D47F52551}"/>
              </a:ext>
            </a:extLst>
          </p:cNvPr>
          <p:cNvSpPr/>
          <p:nvPr/>
        </p:nvSpPr>
        <p:spPr>
          <a:xfrm>
            <a:off x="154194" y="141532"/>
            <a:ext cx="8606747" cy="782430"/>
          </a:xfrm>
          <a:prstGeom prst="rect">
            <a:avLst/>
          </a:prstGeom>
          <a:noFill/>
          <a:ln/>
        </p:spPr>
        <p:txBody>
          <a:bodyPr wrap="square" lIns="120000" tIns="0" rIns="0" bIns="0" rtlCol="0" anchor="t"/>
          <a:lstStyle/>
          <a:p>
            <a:pPr defTabSz="761970">
              <a:lnSpc>
                <a:spcPts val="4625"/>
              </a:lnSpc>
            </a:pPr>
            <a:r>
              <a:rPr lang="en-US" sz="3708" b="1">
                <a:solidFill>
                  <a:prstClr val="white"/>
                </a:solidFill>
                <a:latin typeface="Arial" panose="020B0604020202020204" pitchFamily="34" charset="0"/>
                <a:ea typeface="Poppins Light" pitchFamily="34" charset="-122"/>
                <a:cs typeface="Arial" panose="020B0604020202020204" pitchFamily="34" charset="0"/>
              </a:rPr>
              <a:t>Return on Investment over 5 years</a:t>
            </a:r>
            <a:endParaRPr lang="en-US" sz="3708">
              <a:solidFill>
                <a:prstClr val="white"/>
              </a:solidFill>
              <a:latin typeface="Arial" panose="020B0604020202020204" pitchFamily="34" charset="0"/>
              <a:cs typeface="Arial" panose="020B0604020202020204" pitchFamily="34" charset="0"/>
            </a:endParaRPr>
          </a:p>
        </p:txBody>
      </p:sp>
      <p:sp>
        <p:nvSpPr>
          <p:cNvPr id="33" name="Text 0">
            <a:extLst>
              <a:ext uri="{FF2B5EF4-FFF2-40B4-BE49-F238E27FC236}">
                <a16:creationId xmlns:a16="http://schemas.microsoft.com/office/drawing/2014/main" id="{47A64A16-728C-6043-7B11-8C5734DC6425}"/>
              </a:ext>
            </a:extLst>
          </p:cNvPr>
          <p:cNvSpPr/>
          <p:nvPr/>
        </p:nvSpPr>
        <p:spPr>
          <a:xfrm>
            <a:off x="131334" y="638199"/>
            <a:ext cx="10445702" cy="782430"/>
          </a:xfrm>
          <a:prstGeom prst="rect">
            <a:avLst/>
          </a:prstGeom>
          <a:noFill/>
          <a:ln/>
        </p:spPr>
        <p:txBody>
          <a:bodyPr wrap="square" lIns="120000" tIns="0" rIns="0" bIns="0" rtlCol="0" anchor="t"/>
          <a:lstStyle/>
          <a:p>
            <a:pPr defTabSz="761970">
              <a:lnSpc>
                <a:spcPts val="4625"/>
              </a:lnSpc>
            </a:pPr>
            <a:r>
              <a:rPr lang="en-US" sz="3200">
                <a:solidFill>
                  <a:schemeClr val="accent5">
                    <a:lumMod val="75000"/>
                  </a:schemeClr>
                </a:solidFill>
                <a:latin typeface="Arial" panose="020B0604020202020204" pitchFamily="34" charset="0"/>
                <a:ea typeface="Poppins Light" pitchFamily="34" charset="-122"/>
                <a:cs typeface="Arial" panose="020B0604020202020204" pitchFamily="34" charset="0"/>
              </a:rPr>
              <a:t>Early Outline Across the 6 CNN </a:t>
            </a:r>
            <a:r>
              <a:rPr lang="en-US" sz="3200" err="1">
                <a:solidFill>
                  <a:schemeClr val="accent5">
                    <a:lumMod val="75000"/>
                  </a:schemeClr>
                </a:solidFill>
                <a:latin typeface="Arial" panose="020B0604020202020204" pitchFamily="34" charset="0"/>
                <a:ea typeface="Poppins Light" pitchFamily="34" charset="-122"/>
                <a:cs typeface="Arial" panose="020B0604020202020204" pitchFamily="34" charset="0"/>
              </a:rPr>
              <a:t>programmes</a:t>
            </a:r>
            <a:endParaRPr lang="en-US" sz="3200">
              <a:solidFill>
                <a:schemeClr val="accent5">
                  <a:lumMod val="75000"/>
                </a:schemeClr>
              </a:solidFill>
              <a:latin typeface="Arial" panose="020B0604020202020204" pitchFamily="34" charset="0"/>
              <a:cs typeface="Arial" panose="020B0604020202020204" pitchFamily="34" charset="0"/>
            </a:endParaRPr>
          </a:p>
        </p:txBody>
      </p:sp>
      <p:grpSp>
        <p:nvGrpSpPr>
          <p:cNvPr id="13" name="Group 12">
            <a:extLst>
              <a:ext uri="{FF2B5EF4-FFF2-40B4-BE49-F238E27FC236}">
                <a16:creationId xmlns:a16="http://schemas.microsoft.com/office/drawing/2014/main" id="{5670BA39-9F0E-E8FE-B90F-E399B81D9F5E}"/>
              </a:ext>
            </a:extLst>
          </p:cNvPr>
          <p:cNvGrpSpPr/>
          <p:nvPr/>
        </p:nvGrpSpPr>
        <p:grpSpPr>
          <a:xfrm>
            <a:off x="4638334" y="5819885"/>
            <a:ext cx="1060374" cy="1024070"/>
            <a:chOff x="169335" y="2882840"/>
            <a:chExt cx="1272449" cy="1228884"/>
          </a:xfrm>
        </p:grpSpPr>
        <p:sp>
          <p:nvSpPr>
            <p:cNvPr id="14" name="Oval 13">
              <a:extLst>
                <a:ext uri="{FF2B5EF4-FFF2-40B4-BE49-F238E27FC236}">
                  <a16:creationId xmlns:a16="http://schemas.microsoft.com/office/drawing/2014/main" id="{B51AA571-6393-5628-4F80-22BAD4762628}"/>
                </a:ext>
              </a:extLst>
            </p:cNvPr>
            <p:cNvSpPr/>
            <p:nvPr/>
          </p:nvSpPr>
          <p:spPr>
            <a:xfrm>
              <a:off x="234673" y="2983064"/>
              <a:ext cx="1155267" cy="1049580"/>
            </a:xfrm>
            <a:prstGeom prst="ellipse">
              <a:avLst/>
            </a:prstGeom>
            <a:solidFill>
              <a:schemeClr val="bg1"/>
            </a:solidFill>
            <a:ln w="444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sz="1500">
                <a:solidFill>
                  <a:prstClr val="white"/>
                </a:solidFill>
                <a:latin typeface="Calibri" panose="020F0502020204030204"/>
              </a:endParaRPr>
            </a:p>
          </p:txBody>
        </p:sp>
        <p:pic>
          <p:nvPicPr>
            <p:cNvPr id="24" name="Picture 23">
              <a:extLst>
                <a:ext uri="{FF2B5EF4-FFF2-40B4-BE49-F238E27FC236}">
                  <a16:creationId xmlns:a16="http://schemas.microsoft.com/office/drawing/2014/main" id="{E6DEE859-E02E-4EF9-1843-65794FF52F5F}"/>
                </a:ext>
              </a:extLst>
            </p:cNvPr>
            <p:cNvPicPr>
              <a:picLocks noChangeAspect="1"/>
            </p:cNvPicPr>
            <p:nvPr/>
          </p:nvPicPr>
          <p:blipFill>
            <a:blip r:embed="rId10" cstate="email">
              <a:alphaModFix amt="85000"/>
              <a:duotone>
                <a:prstClr val="black"/>
                <a:srgbClr val="0070C0">
                  <a:tint val="45000"/>
                  <a:satMod val="400000"/>
                </a:srgbClr>
              </a:duotone>
              <a:extLst>
                <a:ext uri="{28A0092B-C50C-407E-A947-70E740481C1C}">
                  <a14:useLocalDpi xmlns:a14="http://schemas.microsoft.com/office/drawing/2010/main"/>
                </a:ext>
              </a:extLst>
            </a:blip>
            <a:srcRect/>
            <a:stretch/>
          </p:blipFill>
          <p:spPr>
            <a:xfrm>
              <a:off x="169335" y="2882840"/>
              <a:ext cx="1272449" cy="1228884"/>
            </a:xfrm>
            <a:custGeom>
              <a:avLst/>
              <a:gdLst/>
              <a:ahLst/>
              <a:cxnLst/>
              <a:rect l="l" t="t" r="r" b="b"/>
              <a:pathLst>
                <a:path w="1475716" h="1425192">
                  <a:moveTo>
                    <a:pt x="523390" y="694660"/>
                  </a:moveTo>
                  <a:cubicBezTo>
                    <a:pt x="536010" y="694660"/>
                    <a:pt x="546593" y="699478"/>
                    <a:pt x="555139" y="709115"/>
                  </a:cubicBezTo>
                  <a:cubicBezTo>
                    <a:pt x="563686" y="718751"/>
                    <a:pt x="567960" y="732518"/>
                    <a:pt x="567960" y="750415"/>
                  </a:cubicBezTo>
                  <a:cubicBezTo>
                    <a:pt x="567960" y="768770"/>
                    <a:pt x="563686" y="782766"/>
                    <a:pt x="555139" y="792403"/>
                  </a:cubicBezTo>
                  <a:cubicBezTo>
                    <a:pt x="546593" y="802039"/>
                    <a:pt x="536010" y="806858"/>
                    <a:pt x="523390" y="806858"/>
                  </a:cubicBezTo>
                  <a:cubicBezTo>
                    <a:pt x="510771" y="806858"/>
                    <a:pt x="500159" y="802039"/>
                    <a:pt x="491555" y="792403"/>
                  </a:cubicBezTo>
                  <a:cubicBezTo>
                    <a:pt x="482951" y="782766"/>
                    <a:pt x="478649" y="768885"/>
                    <a:pt x="478649" y="750759"/>
                  </a:cubicBezTo>
                  <a:cubicBezTo>
                    <a:pt x="478649" y="732633"/>
                    <a:pt x="482951" y="718751"/>
                    <a:pt x="491555" y="709115"/>
                  </a:cubicBezTo>
                  <a:cubicBezTo>
                    <a:pt x="500159" y="699478"/>
                    <a:pt x="510771" y="694660"/>
                    <a:pt x="523390" y="694660"/>
                  </a:cubicBezTo>
                  <a:close/>
                  <a:moveTo>
                    <a:pt x="1065343" y="692251"/>
                  </a:moveTo>
                  <a:cubicBezTo>
                    <a:pt x="1075209" y="692251"/>
                    <a:pt x="1083584" y="695893"/>
                    <a:pt x="1090467" y="703178"/>
                  </a:cubicBezTo>
                  <a:cubicBezTo>
                    <a:pt x="1097351" y="710463"/>
                    <a:pt x="1100964" y="721103"/>
                    <a:pt x="1101308" y="735099"/>
                  </a:cubicBezTo>
                  <a:lnTo>
                    <a:pt x="1029034" y="735099"/>
                  </a:lnTo>
                  <a:cubicBezTo>
                    <a:pt x="1028919" y="721906"/>
                    <a:pt x="1032303" y="711467"/>
                    <a:pt x="1039187" y="703780"/>
                  </a:cubicBezTo>
                  <a:cubicBezTo>
                    <a:pt x="1046070" y="696094"/>
                    <a:pt x="1054789" y="692251"/>
                    <a:pt x="1065343" y="692251"/>
                  </a:cubicBezTo>
                  <a:close/>
                  <a:moveTo>
                    <a:pt x="1062418" y="655253"/>
                  </a:moveTo>
                  <a:cubicBezTo>
                    <a:pt x="1038211" y="655253"/>
                    <a:pt x="1018193" y="663828"/>
                    <a:pt x="1002361" y="680979"/>
                  </a:cubicBezTo>
                  <a:cubicBezTo>
                    <a:pt x="986529" y="698130"/>
                    <a:pt x="978614" y="721849"/>
                    <a:pt x="978614" y="752135"/>
                  </a:cubicBezTo>
                  <a:cubicBezTo>
                    <a:pt x="978614" y="777489"/>
                    <a:pt x="984636" y="798483"/>
                    <a:pt x="996682" y="815118"/>
                  </a:cubicBezTo>
                  <a:cubicBezTo>
                    <a:pt x="1011940" y="835882"/>
                    <a:pt x="1035458" y="846265"/>
                    <a:pt x="1067236" y="846265"/>
                  </a:cubicBezTo>
                  <a:cubicBezTo>
                    <a:pt x="1087312" y="846265"/>
                    <a:pt x="1104033" y="841647"/>
                    <a:pt x="1117398" y="832412"/>
                  </a:cubicBezTo>
                  <a:cubicBezTo>
                    <a:pt x="1130763" y="823177"/>
                    <a:pt x="1140543" y="809726"/>
                    <a:pt x="1146738" y="792059"/>
                  </a:cubicBezTo>
                  <a:lnTo>
                    <a:pt x="1098555" y="783971"/>
                  </a:lnTo>
                  <a:cubicBezTo>
                    <a:pt x="1095916" y="793148"/>
                    <a:pt x="1092016" y="799802"/>
                    <a:pt x="1086854" y="803932"/>
                  </a:cubicBezTo>
                  <a:cubicBezTo>
                    <a:pt x="1081691" y="808062"/>
                    <a:pt x="1075324" y="810127"/>
                    <a:pt x="1067752" y="810127"/>
                  </a:cubicBezTo>
                  <a:cubicBezTo>
                    <a:pt x="1056624" y="810127"/>
                    <a:pt x="1047332" y="806141"/>
                    <a:pt x="1039875" y="798168"/>
                  </a:cubicBezTo>
                  <a:cubicBezTo>
                    <a:pt x="1032418" y="790194"/>
                    <a:pt x="1028518" y="779038"/>
                    <a:pt x="1028173" y="764697"/>
                  </a:cubicBezTo>
                  <a:lnTo>
                    <a:pt x="1149319" y="764697"/>
                  </a:lnTo>
                  <a:cubicBezTo>
                    <a:pt x="1150008" y="727642"/>
                    <a:pt x="1142493" y="700138"/>
                    <a:pt x="1126777" y="682184"/>
                  </a:cubicBezTo>
                  <a:cubicBezTo>
                    <a:pt x="1111060" y="664230"/>
                    <a:pt x="1089607" y="655253"/>
                    <a:pt x="1062418" y="655253"/>
                  </a:cubicBezTo>
                  <a:close/>
                  <a:moveTo>
                    <a:pt x="859295" y="655253"/>
                  </a:moveTo>
                  <a:cubicBezTo>
                    <a:pt x="833024" y="655253"/>
                    <a:pt x="813636" y="660645"/>
                    <a:pt x="801131" y="671429"/>
                  </a:cubicBezTo>
                  <a:cubicBezTo>
                    <a:pt x="788627" y="682213"/>
                    <a:pt x="782374" y="695520"/>
                    <a:pt x="782374" y="711352"/>
                  </a:cubicBezTo>
                  <a:cubicBezTo>
                    <a:pt x="782374" y="728904"/>
                    <a:pt x="789602" y="742614"/>
                    <a:pt x="804057" y="752480"/>
                  </a:cubicBezTo>
                  <a:cubicBezTo>
                    <a:pt x="814496" y="759592"/>
                    <a:pt x="839219" y="767451"/>
                    <a:pt x="878224" y="776055"/>
                  </a:cubicBezTo>
                  <a:cubicBezTo>
                    <a:pt x="886599" y="778005"/>
                    <a:pt x="891991" y="780128"/>
                    <a:pt x="894400" y="782422"/>
                  </a:cubicBezTo>
                  <a:cubicBezTo>
                    <a:pt x="896694" y="784831"/>
                    <a:pt x="897842" y="787871"/>
                    <a:pt x="897842" y="791542"/>
                  </a:cubicBezTo>
                  <a:cubicBezTo>
                    <a:pt x="897842" y="796934"/>
                    <a:pt x="895719" y="801236"/>
                    <a:pt x="891475" y="804449"/>
                  </a:cubicBezTo>
                  <a:cubicBezTo>
                    <a:pt x="885165" y="809037"/>
                    <a:pt x="875758" y="811332"/>
                    <a:pt x="863253" y="811332"/>
                  </a:cubicBezTo>
                  <a:cubicBezTo>
                    <a:pt x="851896" y="811332"/>
                    <a:pt x="843062" y="808894"/>
                    <a:pt x="836752" y="804018"/>
                  </a:cubicBezTo>
                  <a:cubicBezTo>
                    <a:pt x="830443" y="799143"/>
                    <a:pt x="826255" y="792001"/>
                    <a:pt x="824190" y="782594"/>
                  </a:cubicBezTo>
                  <a:lnTo>
                    <a:pt x="775663" y="789994"/>
                  </a:lnTo>
                  <a:cubicBezTo>
                    <a:pt x="780137" y="807317"/>
                    <a:pt x="789630" y="821026"/>
                    <a:pt x="804143" y="831121"/>
                  </a:cubicBezTo>
                  <a:cubicBezTo>
                    <a:pt x="818655" y="841217"/>
                    <a:pt x="838358" y="846265"/>
                    <a:pt x="863253" y="846265"/>
                  </a:cubicBezTo>
                  <a:cubicBezTo>
                    <a:pt x="890672" y="846265"/>
                    <a:pt x="911379" y="840242"/>
                    <a:pt x="925375" y="828196"/>
                  </a:cubicBezTo>
                  <a:cubicBezTo>
                    <a:pt x="939371" y="816150"/>
                    <a:pt x="946369" y="801753"/>
                    <a:pt x="946369" y="785003"/>
                  </a:cubicBezTo>
                  <a:cubicBezTo>
                    <a:pt x="946369" y="769631"/>
                    <a:pt x="941321" y="757642"/>
                    <a:pt x="931226" y="749038"/>
                  </a:cubicBezTo>
                  <a:cubicBezTo>
                    <a:pt x="921015" y="740549"/>
                    <a:pt x="903033" y="733378"/>
                    <a:pt x="877278" y="727528"/>
                  </a:cubicBezTo>
                  <a:cubicBezTo>
                    <a:pt x="851523" y="721677"/>
                    <a:pt x="836466" y="717145"/>
                    <a:pt x="832106" y="713933"/>
                  </a:cubicBezTo>
                  <a:cubicBezTo>
                    <a:pt x="828894" y="711524"/>
                    <a:pt x="827288" y="708599"/>
                    <a:pt x="827288" y="705157"/>
                  </a:cubicBezTo>
                  <a:cubicBezTo>
                    <a:pt x="827288" y="701142"/>
                    <a:pt x="829123" y="697872"/>
                    <a:pt x="832794" y="695348"/>
                  </a:cubicBezTo>
                  <a:cubicBezTo>
                    <a:pt x="838301" y="691792"/>
                    <a:pt x="847422" y="690014"/>
                    <a:pt x="860156" y="690014"/>
                  </a:cubicBezTo>
                  <a:cubicBezTo>
                    <a:pt x="870251" y="690014"/>
                    <a:pt x="878023" y="691907"/>
                    <a:pt x="883473" y="695692"/>
                  </a:cubicBezTo>
                  <a:cubicBezTo>
                    <a:pt x="888922" y="699478"/>
                    <a:pt x="892622" y="704928"/>
                    <a:pt x="894572" y="712040"/>
                  </a:cubicBezTo>
                  <a:lnTo>
                    <a:pt x="940174" y="703608"/>
                  </a:lnTo>
                  <a:cubicBezTo>
                    <a:pt x="935585" y="687662"/>
                    <a:pt x="927210" y="675616"/>
                    <a:pt x="915050" y="667471"/>
                  </a:cubicBezTo>
                  <a:cubicBezTo>
                    <a:pt x="902889" y="659326"/>
                    <a:pt x="884304" y="655253"/>
                    <a:pt x="859295" y="655253"/>
                  </a:cubicBezTo>
                  <a:close/>
                  <a:moveTo>
                    <a:pt x="743842" y="655253"/>
                  </a:moveTo>
                  <a:cubicBezTo>
                    <a:pt x="736041" y="655253"/>
                    <a:pt x="729071" y="657203"/>
                    <a:pt x="722934" y="661104"/>
                  </a:cubicBezTo>
                  <a:cubicBezTo>
                    <a:pt x="716796" y="665004"/>
                    <a:pt x="709884" y="673092"/>
                    <a:pt x="702198" y="685367"/>
                  </a:cubicBezTo>
                  <a:lnTo>
                    <a:pt x="702198" y="659383"/>
                  </a:lnTo>
                  <a:lnTo>
                    <a:pt x="657284" y="659383"/>
                  </a:lnTo>
                  <a:lnTo>
                    <a:pt x="657284" y="842135"/>
                  </a:lnTo>
                  <a:lnTo>
                    <a:pt x="705639" y="842135"/>
                  </a:lnTo>
                  <a:lnTo>
                    <a:pt x="705639" y="785692"/>
                  </a:lnTo>
                  <a:cubicBezTo>
                    <a:pt x="705639" y="754602"/>
                    <a:pt x="706987" y="734182"/>
                    <a:pt x="709683" y="724430"/>
                  </a:cubicBezTo>
                  <a:cubicBezTo>
                    <a:pt x="712379" y="714679"/>
                    <a:pt x="716079" y="707939"/>
                    <a:pt x="720783" y="704210"/>
                  </a:cubicBezTo>
                  <a:cubicBezTo>
                    <a:pt x="725486" y="700482"/>
                    <a:pt x="731222" y="698618"/>
                    <a:pt x="737991" y="698618"/>
                  </a:cubicBezTo>
                  <a:cubicBezTo>
                    <a:pt x="744989" y="698618"/>
                    <a:pt x="752561" y="701256"/>
                    <a:pt x="760706" y="706534"/>
                  </a:cubicBezTo>
                  <a:lnTo>
                    <a:pt x="775677" y="664373"/>
                  </a:lnTo>
                  <a:cubicBezTo>
                    <a:pt x="765467" y="658293"/>
                    <a:pt x="754855" y="655253"/>
                    <a:pt x="743842" y="655253"/>
                  </a:cubicBezTo>
                  <a:close/>
                  <a:moveTo>
                    <a:pt x="523218" y="655253"/>
                  </a:moveTo>
                  <a:cubicBezTo>
                    <a:pt x="505322" y="655253"/>
                    <a:pt x="489117" y="659211"/>
                    <a:pt x="474605" y="667127"/>
                  </a:cubicBezTo>
                  <a:cubicBezTo>
                    <a:pt x="460092" y="675043"/>
                    <a:pt x="448878" y="686515"/>
                    <a:pt x="440963" y="701543"/>
                  </a:cubicBezTo>
                  <a:cubicBezTo>
                    <a:pt x="433047" y="716572"/>
                    <a:pt x="429089" y="732117"/>
                    <a:pt x="429089" y="748178"/>
                  </a:cubicBezTo>
                  <a:cubicBezTo>
                    <a:pt x="429089" y="769172"/>
                    <a:pt x="433047" y="786982"/>
                    <a:pt x="440963" y="801609"/>
                  </a:cubicBezTo>
                  <a:cubicBezTo>
                    <a:pt x="448878" y="816236"/>
                    <a:pt x="460437" y="827336"/>
                    <a:pt x="475637" y="834907"/>
                  </a:cubicBezTo>
                  <a:cubicBezTo>
                    <a:pt x="490838" y="842479"/>
                    <a:pt x="506813" y="846265"/>
                    <a:pt x="523562" y="846265"/>
                  </a:cubicBezTo>
                  <a:cubicBezTo>
                    <a:pt x="550637" y="846265"/>
                    <a:pt x="573093" y="837173"/>
                    <a:pt x="590933" y="818990"/>
                  </a:cubicBezTo>
                  <a:cubicBezTo>
                    <a:pt x="608772" y="800806"/>
                    <a:pt x="617691" y="777891"/>
                    <a:pt x="617691" y="750243"/>
                  </a:cubicBezTo>
                  <a:cubicBezTo>
                    <a:pt x="617691" y="722824"/>
                    <a:pt x="608858" y="700138"/>
                    <a:pt x="591191" y="682184"/>
                  </a:cubicBezTo>
                  <a:cubicBezTo>
                    <a:pt x="573524" y="664230"/>
                    <a:pt x="550866" y="655253"/>
                    <a:pt x="523218" y="655253"/>
                  </a:cubicBezTo>
                  <a:close/>
                  <a:moveTo>
                    <a:pt x="234208" y="632538"/>
                  </a:moveTo>
                  <a:lnTo>
                    <a:pt x="257095" y="632538"/>
                  </a:lnTo>
                  <a:cubicBezTo>
                    <a:pt x="277859" y="632538"/>
                    <a:pt x="291798" y="633341"/>
                    <a:pt x="298911" y="634947"/>
                  </a:cubicBezTo>
                  <a:cubicBezTo>
                    <a:pt x="308433" y="637012"/>
                    <a:pt x="316291" y="640970"/>
                    <a:pt x="322486" y="646821"/>
                  </a:cubicBezTo>
                  <a:cubicBezTo>
                    <a:pt x="328681" y="652672"/>
                    <a:pt x="333499" y="660817"/>
                    <a:pt x="336941" y="671257"/>
                  </a:cubicBezTo>
                  <a:cubicBezTo>
                    <a:pt x="340383" y="681696"/>
                    <a:pt x="342104" y="696668"/>
                    <a:pt x="342104" y="716170"/>
                  </a:cubicBezTo>
                  <a:cubicBezTo>
                    <a:pt x="342104" y="735673"/>
                    <a:pt x="340383" y="751074"/>
                    <a:pt x="336941" y="762374"/>
                  </a:cubicBezTo>
                  <a:cubicBezTo>
                    <a:pt x="333499" y="773674"/>
                    <a:pt x="329054" y="781791"/>
                    <a:pt x="323605" y="786724"/>
                  </a:cubicBezTo>
                  <a:cubicBezTo>
                    <a:pt x="318155" y="791657"/>
                    <a:pt x="311301" y="795156"/>
                    <a:pt x="303041" y="797221"/>
                  </a:cubicBezTo>
                  <a:cubicBezTo>
                    <a:pt x="296731" y="798827"/>
                    <a:pt x="286464" y="799630"/>
                    <a:pt x="272238" y="799630"/>
                  </a:cubicBezTo>
                  <a:lnTo>
                    <a:pt x="234208" y="799630"/>
                  </a:lnTo>
                  <a:close/>
                  <a:moveTo>
                    <a:pt x="1243514" y="594852"/>
                  </a:moveTo>
                  <a:lnTo>
                    <a:pt x="1194986" y="623074"/>
                  </a:lnTo>
                  <a:lnTo>
                    <a:pt x="1194986" y="659383"/>
                  </a:lnTo>
                  <a:lnTo>
                    <a:pt x="1172788" y="659383"/>
                  </a:lnTo>
                  <a:lnTo>
                    <a:pt x="1172788" y="697929"/>
                  </a:lnTo>
                  <a:lnTo>
                    <a:pt x="1194986" y="697929"/>
                  </a:lnTo>
                  <a:lnTo>
                    <a:pt x="1194986" y="777604"/>
                  </a:lnTo>
                  <a:cubicBezTo>
                    <a:pt x="1194986" y="794697"/>
                    <a:pt x="1195503" y="806055"/>
                    <a:pt x="1196535" y="811676"/>
                  </a:cubicBezTo>
                  <a:cubicBezTo>
                    <a:pt x="1197797" y="819592"/>
                    <a:pt x="1200063" y="825873"/>
                    <a:pt x="1203332" y="830519"/>
                  </a:cubicBezTo>
                  <a:cubicBezTo>
                    <a:pt x="1206602" y="835165"/>
                    <a:pt x="1211736" y="838951"/>
                    <a:pt x="1218734" y="841877"/>
                  </a:cubicBezTo>
                  <a:cubicBezTo>
                    <a:pt x="1225732" y="844802"/>
                    <a:pt x="1233590" y="846265"/>
                    <a:pt x="1242309" y="846265"/>
                  </a:cubicBezTo>
                  <a:cubicBezTo>
                    <a:pt x="1256535" y="846265"/>
                    <a:pt x="1269269" y="843855"/>
                    <a:pt x="1280511" y="839037"/>
                  </a:cubicBezTo>
                  <a:lnTo>
                    <a:pt x="1276381" y="801523"/>
                  </a:lnTo>
                  <a:cubicBezTo>
                    <a:pt x="1267892" y="804621"/>
                    <a:pt x="1261410" y="806169"/>
                    <a:pt x="1256936" y="806169"/>
                  </a:cubicBezTo>
                  <a:cubicBezTo>
                    <a:pt x="1253724" y="806169"/>
                    <a:pt x="1250999" y="805366"/>
                    <a:pt x="1248762" y="803760"/>
                  </a:cubicBezTo>
                  <a:cubicBezTo>
                    <a:pt x="1246525" y="802154"/>
                    <a:pt x="1245091" y="800118"/>
                    <a:pt x="1244460" y="797651"/>
                  </a:cubicBezTo>
                  <a:cubicBezTo>
                    <a:pt x="1243829" y="795185"/>
                    <a:pt x="1243514" y="786495"/>
                    <a:pt x="1243514" y="771581"/>
                  </a:cubicBezTo>
                  <a:lnTo>
                    <a:pt x="1243514" y="697929"/>
                  </a:lnTo>
                  <a:lnTo>
                    <a:pt x="1276554" y="697929"/>
                  </a:lnTo>
                  <a:lnTo>
                    <a:pt x="1276554" y="659383"/>
                  </a:lnTo>
                  <a:lnTo>
                    <a:pt x="1243514" y="659383"/>
                  </a:lnTo>
                  <a:close/>
                  <a:moveTo>
                    <a:pt x="183271" y="589862"/>
                  </a:moveTo>
                  <a:lnTo>
                    <a:pt x="183271" y="842135"/>
                  </a:lnTo>
                  <a:lnTo>
                    <a:pt x="279121" y="842135"/>
                  </a:lnTo>
                  <a:cubicBezTo>
                    <a:pt x="297936" y="842135"/>
                    <a:pt x="312964" y="840356"/>
                    <a:pt x="324207" y="836800"/>
                  </a:cubicBezTo>
                  <a:cubicBezTo>
                    <a:pt x="339236" y="831982"/>
                    <a:pt x="351167" y="825271"/>
                    <a:pt x="360000" y="816666"/>
                  </a:cubicBezTo>
                  <a:cubicBezTo>
                    <a:pt x="371702" y="805309"/>
                    <a:pt x="380707" y="790453"/>
                    <a:pt x="387017" y="772097"/>
                  </a:cubicBezTo>
                  <a:cubicBezTo>
                    <a:pt x="392180" y="757069"/>
                    <a:pt x="394761" y="739172"/>
                    <a:pt x="394761" y="718407"/>
                  </a:cubicBezTo>
                  <a:cubicBezTo>
                    <a:pt x="394761" y="694775"/>
                    <a:pt x="392007" y="674899"/>
                    <a:pt x="386501" y="658781"/>
                  </a:cubicBezTo>
                  <a:cubicBezTo>
                    <a:pt x="380994" y="642662"/>
                    <a:pt x="372964" y="629039"/>
                    <a:pt x="362409" y="617911"/>
                  </a:cubicBezTo>
                  <a:cubicBezTo>
                    <a:pt x="351855" y="606783"/>
                    <a:pt x="339178" y="599039"/>
                    <a:pt x="324379" y="594680"/>
                  </a:cubicBezTo>
                  <a:cubicBezTo>
                    <a:pt x="313366" y="591468"/>
                    <a:pt x="297362" y="589862"/>
                    <a:pt x="276368" y="589862"/>
                  </a:cubicBezTo>
                  <a:close/>
                  <a:moveTo>
                    <a:pt x="737858" y="0"/>
                  </a:moveTo>
                  <a:cubicBezTo>
                    <a:pt x="1145366" y="0"/>
                    <a:pt x="1475716" y="319040"/>
                    <a:pt x="1475716" y="712596"/>
                  </a:cubicBezTo>
                  <a:cubicBezTo>
                    <a:pt x="1475716" y="1106152"/>
                    <a:pt x="1145366" y="1425192"/>
                    <a:pt x="737858" y="1425192"/>
                  </a:cubicBezTo>
                  <a:cubicBezTo>
                    <a:pt x="330350" y="1425192"/>
                    <a:pt x="0" y="1106152"/>
                    <a:pt x="0" y="712596"/>
                  </a:cubicBezTo>
                  <a:cubicBezTo>
                    <a:pt x="0" y="319040"/>
                    <a:pt x="330350" y="0"/>
                    <a:pt x="737858" y="0"/>
                  </a:cubicBezTo>
                  <a:close/>
                </a:path>
              </a:pathLst>
            </a:custGeom>
            <a:ln w="44450" cap="rnd">
              <a:solidFill>
                <a:schemeClr val="bg1"/>
              </a:solidFill>
              <a:prstDash val="solid"/>
            </a:ln>
            <a:effectLst>
              <a:outerShdw sx="1000" sy="1000" algn="bl" rotWithShape="0">
                <a:srgbClr val="000000"/>
              </a:outerShdw>
            </a:effectLst>
          </p:spPr>
        </p:pic>
      </p:grpSp>
      <p:grpSp>
        <p:nvGrpSpPr>
          <p:cNvPr id="30" name="Group 29">
            <a:extLst>
              <a:ext uri="{FF2B5EF4-FFF2-40B4-BE49-F238E27FC236}">
                <a16:creationId xmlns:a16="http://schemas.microsoft.com/office/drawing/2014/main" id="{49C3A67A-752A-884E-FA3E-3E08B1ADB6B7}"/>
              </a:ext>
            </a:extLst>
          </p:cNvPr>
          <p:cNvGrpSpPr/>
          <p:nvPr/>
        </p:nvGrpSpPr>
        <p:grpSpPr>
          <a:xfrm>
            <a:off x="684277" y="5805406"/>
            <a:ext cx="1096368" cy="1048554"/>
            <a:chOff x="139825" y="280858"/>
            <a:chExt cx="1315641" cy="1258265"/>
          </a:xfrm>
        </p:grpSpPr>
        <p:sp>
          <p:nvSpPr>
            <p:cNvPr id="32" name="Oval 31">
              <a:extLst>
                <a:ext uri="{FF2B5EF4-FFF2-40B4-BE49-F238E27FC236}">
                  <a16:creationId xmlns:a16="http://schemas.microsoft.com/office/drawing/2014/main" id="{4714845F-4407-FBA5-A46E-F4451B7B9627}"/>
                </a:ext>
              </a:extLst>
            </p:cNvPr>
            <p:cNvSpPr/>
            <p:nvPr/>
          </p:nvSpPr>
          <p:spPr>
            <a:xfrm>
              <a:off x="218322" y="401115"/>
              <a:ext cx="1155267" cy="1049580"/>
            </a:xfrm>
            <a:prstGeom prst="ellipse">
              <a:avLst/>
            </a:prstGeom>
            <a:solidFill>
              <a:schemeClr val="bg1"/>
            </a:solidFill>
            <a:ln w="444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sz="1500">
                <a:solidFill>
                  <a:prstClr val="white"/>
                </a:solidFill>
                <a:latin typeface="Calibri" panose="020F0502020204030204"/>
              </a:endParaRPr>
            </a:p>
          </p:txBody>
        </p:sp>
        <p:pic>
          <p:nvPicPr>
            <p:cNvPr id="34" name="Picture 33">
              <a:extLst>
                <a:ext uri="{FF2B5EF4-FFF2-40B4-BE49-F238E27FC236}">
                  <a16:creationId xmlns:a16="http://schemas.microsoft.com/office/drawing/2014/main" id="{E562A1AA-C119-BF32-26A9-A8595C8202B3}"/>
                </a:ext>
              </a:extLst>
            </p:cNvPr>
            <p:cNvPicPr>
              <a:picLocks noChangeAspect="1"/>
            </p:cNvPicPr>
            <p:nvPr/>
          </p:nvPicPr>
          <p:blipFill>
            <a:blip r:embed="rId11" cstate="email">
              <a:duotone>
                <a:prstClr val="black"/>
                <a:srgbClr val="7030A0">
                  <a:tint val="45000"/>
                  <a:satMod val="400000"/>
                </a:srgbClr>
              </a:duotone>
              <a:extLst>
                <a:ext uri="{28A0092B-C50C-407E-A947-70E740481C1C}">
                  <a14:useLocalDpi xmlns:a14="http://schemas.microsoft.com/office/drawing/2010/main"/>
                </a:ext>
              </a:extLst>
            </a:blip>
            <a:srcRect/>
            <a:stretch>
              <a:fillRect/>
            </a:stretch>
          </p:blipFill>
          <p:spPr>
            <a:xfrm>
              <a:off x="139825" y="280858"/>
              <a:ext cx="1315641" cy="1258265"/>
            </a:xfrm>
            <a:custGeom>
              <a:avLst/>
              <a:gdLst/>
              <a:ahLst/>
              <a:cxnLst/>
              <a:rect l="l" t="t" r="r" b="b"/>
              <a:pathLst>
                <a:path w="1525808" h="1459266">
                  <a:moveTo>
                    <a:pt x="677955" y="762168"/>
                  </a:moveTo>
                  <a:lnTo>
                    <a:pt x="735152" y="832763"/>
                  </a:lnTo>
                  <a:cubicBezTo>
                    <a:pt x="725552" y="840763"/>
                    <a:pt x="716686" y="846496"/>
                    <a:pt x="708553" y="849962"/>
                  </a:cubicBezTo>
                  <a:cubicBezTo>
                    <a:pt x="700420" y="853429"/>
                    <a:pt x="691954" y="855162"/>
                    <a:pt x="683155" y="855162"/>
                  </a:cubicBezTo>
                  <a:cubicBezTo>
                    <a:pt x="669822" y="855162"/>
                    <a:pt x="659190" y="851329"/>
                    <a:pt x="651257" y="843663"/>
                  </a:cubicBezTo>
                  <a:cubicBezTo>
                    <a:pt x="643324" y="835997"/>
                    <a:pt x="639357" y="826097"/>
                    <a:pt x="639357" y="813965"/>
                  </a:cubicBezTo>
                  <a:cubicBezTo>
                    <a:pt x="639357" y="804365"/>
                    <a:pt x="642557" y="794966"/>
                    <a:pt x="648957" y="785766"/>
                  </a:cubicBezTo>
                  <a:cubicBezTo>
                    <a:pt x="655356" y="776567"/>
                    <a:pt x="665023" y="768701"/>
                    <a:pt x="677955" y="762168"/>
                  </a:cubicBezTo>
                  <a:close/>
                  <a:moveTo>
                    <a:pt x="701954" y="637775"/>
                  </a:moveTo>
                  <a:cubicBezTo>
                    <a:pt x="711153" y="637775"/>
                    <a:pt x="718453" y="640309"/>
                    <a:pt x="723852" y="645375"/>
                  </a:cubicBezTo>
                  <a:cubicBezTo>
                    <a:pt x="729252" y="650441"/>
                    <a:pt x="731952" y="656574"/>
                    <a:pt x="731952" y="663774"/>
                  </a:cubicBezTo>
                  <a:cubicBezTo>
                    <a:pt x="731952" y="672307"/>
                    <a:pt x="726352" y="680906"/>
                    <a:pt x="715153" y="689572"/>
                  </a:cubicBezTo>
                  <a:lnTo>
                    <a:pt x="699954" y="701171"/>
                  </a:lnTo>
                  <a:lnTo>
                    <a:pt x="686155" y="685172"/>
                  </a:lnTo>
                  <a:cubicBezTo>
                    <a:pt x="677622" y="675306"/>
                    <a:pt x="673355" y="666907"/>
                    <a:pt x="673355" y="659974"/>
                  </a:cubicBezTo>
                  <a:cubicBezTo>
                    <a:pt x="673355" y="654108"/>
                    <a:pt x="675889" y="648941"/>
                    <a:pt x="680955" y="644475"/>
                  </a:cubicBezTo>
                  <a:cubicBezTo>
                    <a:pt x="686021" y="640009"/>
                    <a:pt x="693021" y="637775"/>
                    <a:pt x="701954" y="637775"/>
                  </a:cubicBezTo>
                  <a:close/>
                  <a:moveTo>
                    <a:pt x="860437" y="603177"/>
                  </a:moveTo>
                  <a:lnTo>
                    <a:pt x="930433" y="896360"/>
                  </a:lnTo>
                  <a:lnTo>
                    <a:pt x="994629" y="896360"/>
                  </a:lnTo>
                  <a:lnTo>
                    <a:pt x="1052825" y="677173"/>
                  </a:lnTo>
                  <a:lnTo>
                    <a:pt x="1111222" y="896360"/>
                  </a:lnTo>
                  <a:lnTo>
                    <a:pt x="1174018" y="896360"/>
                  </a:lnTo>
                  <a:lnTo>
                    <a:pt x="1245214" y="603177"/>
                  </a:lnTo>
                  <a:lnTo>
                    <a:pt x="1185617" y="603177"/>
                  </a:lnTo>
                  <a:lnTo>
                    <a:pt x="1140620" y="807965"/>
                  </a:lnTo>
                  <a:lnTo>
                    <a:pt x="1089223" y="603177"/>
                  </a:lnTo>
                  <a:lnTo>
                    <a:pt x="1018827" y="603177"/>
                  </a:lnTo>
                  <a:lnTo>
                    <a:pt x="965231" y="804565"/>
                  </a:lnTo>
                  <a:lnTo>
                    <a:pt x="921033" y="603177"/>
                  </a:lnTo>
                  <a:close/>
                  <a:moveTo>
                    <a:pt x="298885" y="603177"/>
                  </a:moveTo>
                  <a:lnTo>
                    <a:pt x="298885" y="896360"/>
                  </a:lnTo>
                  <a:lnTo>
                    <a:pt x="353882" y="896360"/>
                  </a:lnTo>
                  <a:lnTo>
                    <a:pt x="353882" y="705171"/>
                  </a:lnTo>
                  <a:lnTo>
                    <a:pt x="472075" y="896360"/>
                  </a:lnTo>
                  <a:lnTo>
                    <a:pt x="531471" y="896360"/>
                  </a:lnTo>
                  <a:lnTo>
                    <a:pt x="531471" y="603177"/>
                  </a:lnTo>
                  <a:lnTo>
                    <a:pt x="476474" y="603177"/>
                  </a:lnTo>
                  <a:lnTo>
                    <a:pt x="476474" y="798965"/>
                  </a:lnTo>
                  <a:lnTo>
                    <a:pt x="356482" y="603177"/>
                  </a:lnTo>
                  <a:close/>
                  <a:moveTo>
                    <a:pt x="700554" y="598178"/>
                  </a:moveTo>
                  <a:cubicBezTo>
                    <a:pt x="674289" y="598178"/>
                    <a:pt x="654056" y="604344"/>
                    <a:pt x="639857" y="616677"/>
                  </a:cubicBezTo>
                  <a:cubicBezTo>
                    <a:pt x="625658" y="629009"/>
                    <a:pt x="618559" y="644042"/>
                    <a:pt x="618559" y="661774"/>
                  </a:cubicBezTo>
                  <a:cubicBezTo>
                    <a:pt x="618559" y="671373"/>
                    <a:pt x="621092" y="681539"/>
                    <a:pt x="626158" y="692272"/>
                  </a:cubicBezTo>
                  <a:cubicBezTo>
                    <a:pt x="631225" y="703005"/>
                    <a:pt x="638757" y="714304"/>
                    <a:pt x="648757" y="726170"/>
                  </a:cubicBezTo>
                  <a:cubicBezTo>
                    <a:pt x="626492" y="737236"/>
                    <a:pt x="609759" y="750268"/>
                    <a:pt x="598560" y="765268"/>
                  </a:cubicBezTo>
                  <a:cubicBezTo>
                    <a:pt x="587361" y="780267"/>
                    <a:pt x="581761" y="797166"/>
                    <a:pt x="581761" y="815964"/>
                  </a:cubicBezTo>
                  <a:cubicBezTo>
                    <a:pt x="581761" y="836630"/>
                    <a:pt x="588894" y="854895"/>
                    <a:pt x="603160" y="870761"/>
                  </a:cubicBezTo>
                  <a:cubicBezTo>
                    <a:pt x="621559" y="891293"/>
                    <a:pt x="649023" y="901559"/>
                    <a:pt x="685555" y="901559"/>
                  </a:cubicBezTo>
                  <a:cubicBezTo>
                    <a:pt x="703953" y="901559"/>
                    <a:pt x="719819" y="899026"/>
                    <a:pt x="733152" y="893960"/>
                  </a:cubicBezTo>
                  <a:cubicBezTo>
                    <a:pt x="746484" y="888893"/>
                    <a:pt x="759083" y="881027"/>
                    <a:pt x="770949" y="870361"/>
                  </a:cubicBezTo>
                  <a:cubicBezTo>
                    <a:pt x="786282" y="884627"/>
                    <a:pt x="802281" y="895826"/>
                    <a:pt x="818946" y="903959"/>
                  </a:cubicBezTo>
                  <a:lnTo>
                    <a:pt x="852944" y="860562"/>
                  </a:lnTo>
                  <a:cubicBezTo>
                    <a:pt x="848278" y="858295"/>
                    <a:pt x="840978" y="853662"/>
                    <a:pt x="831046" y="846663"/>
                  </a:cubicBezTo>
                  <a:cubicBezTo>
                    <a:pt x="821113" y="839663"/>
                    <a:pt x="813013" y="833230"/>
                    <a:pt x="806747" y="827364"/>
                  </a:cubicBezTo>
                  <a:cubicBezTo>
                    <a:pt x="811014" y="821764"/>
                    <a:pt x="815013" y="814798"/>
                    <a:pt x="818746" y="806465"/>
                  </a:cubicBezTo>
                  <a:cubicBezTo>
                    <a:pt x="822479" y="798132"/>
                    <a:pt x="826879" y="784966"/>
                    <a:pt x="831946" y="766967"/>
                  </a:cubicBezTo>
                  <a:lnTo>
                    <a:pt x="781149" y="755368"/>
                  </a:lnTo>
                  <a:cubicBezTo>
                    <a:pt x="777682" y="769101"/>
                    <a:pt x="773549" y="780233"/>
                    <a:pt x="768749" y="788766"/>
                  </a:cubicBezTo>
                  <a:lnTo>
                    <a:pt x="727952" y="734969"/>
                  </a:lnTo>
                  <a:cubicBezTo>
                    <a:pt x="749417" y="721504"/>
                    <a:pt x="763683" y="709438"/>
                    <a:pt x="770749" y="698772"/>
                  </a:cubicBezTo>
                  <a:cubicBezTo>
                    <a:pt x="777816" y="688106"/>
                    <a:pt x="781349" y="676840"/>
                    <a:pt x="781349" y="664974"/>
                  </a:cubicBezTo>
                  <a:cubicBezTo>
                    <a:pt x="781349" y="646308"/>
                    <a:pt x="774216" y="630509"/>
                    <a:pt x="759950" y="617577"/>
                  </a:cubicBezTo>
                  <a:cubicBezTo>
                    <a:pt x="745684" y="604644"/>
                    <a:pt x="725885" y="598178"/>
                    <a:pt x="700554" y="598178"/>
                  </a:cubicBezTo>
                  <a:close/>
                  <a:moveTo>
                    <a:pt x="762904" y="0"/>
                  </a:moveTo>
                  <a:cubicBezTo>
                    <a:pt x="1184244" y="0"/>
                    <a:pt x="1525808" y="326668"/>
                    <a:pt x="1525808" y="729633"/>
                  </a:cubicBezTo>
                  <a:cubicBezTo>
                    <a:pt x="1525808" y="1132598"/>
                    <a:pt x="1184244" y="1459266"/>
                    <a:pt x="762904" y="1459266"/>
                  </a:cubicBezTo>
                  <a:cubicBezTo>
                    <a:pt x="341564" y="1459266"/>
                    <a:pt x="0" y="1132598"/>
                    <a:pt x="0" y="729633"/>
                  </a:cubicBezTo>
                  <a:cubicBezTo>
                    <a:pt x="0" y="326668"/>
                    <a:pt x="341564" y="0"/>
                    <a:pt x="762904" y="0"/>
                  </a:cubicBezTo>
                  <a:close/>
                </a:path>
              </a:pathLst>
            </a:custGeom>
            <a:ln w="44450" cap="rnd">
              <a:solidFill>
                <a:schemeClr val="bg1"/>
              </a:solidFill>
              <a:prstDash val="solid"/>
            </a:ln>
            <a:effectLst>
              <a:outerShdw sx="1000" sy="1000" algn="bl" rotWithShape="0">
                <a:srgbClr val="000000"/>
              </a:outerShdw>
            </a:effectLst>
          </p:spPr>
        </p:pic>
      </p:grpSp>
      <p:sp>
        <p:nvSpPr>
          <p:cNvPr id="3" name="Round Same-side Corner of Rectangle 2">
            <a:extLst>
              <a:ext uri="{FF2B5EF4-FFF2-40B4-BE49-F238E27FC236}">
                <a16:creationId xmlns:a16="http://schemas.microsoft.com/office/drawing/2014/main" id="{F40FB69C-0B0E-CFC5-188D-BD079FE72B8E}"/>
              </a:ext>
            </a:extLst>
          </p:cNvPr>
          <p:cNvSpPr/>
          <p:nvPr/>
        </p:nvSpPr>
        <p:spPr>
          <a:xfrm>
            <a:off x="6380173" y="1730002"/>
            <a:ext cx="1545232" cy="429335"/>
          </a:xfrm>
          <a:prstGeom prst="round2SameRect">
            <a:avLst/>
          </a:prstGeom>
          <a:solidFill>
            <a:srgbClr val="C0000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Rounded Rectangle 5">
            <a:extLst>
              <a:ext uri="{FF2B5EF4-FFF2-40B4-BE49-F238E27FC236}">
                <a16:creationId xmlns:a16="http://schemas.microsoft.com/office/drawing/2014/main" id="{3C5386D4-1D93-3702-1B5A-1ABFFBBBE03A}"/>
              </a:ext>
            </a:extLst>
          </p:cNvPr>
          <p:cNvSpPr/>
          <p:nvPr/>
        </p:nvSpPr>
        <p:spPr>
          <a:xfrm>
            <a:off x="6303493" y="2107127"/>
            <a:ext cx="1698592" cy="3280135"/>
          </a:xfrm>
          <a:prstGeom prst="roundRect">
            <a:avLst/>
          </a:prstGeom>
          <a:solidFill>
            <a:srgbClr val="102635"/>
          </a:solidFill>
          <a:ln w="222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0" tIns="72000" rIns="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tab pos="457200" algn="l"/>
              </a:tabLst>
              <a:defRPr/>
            </a:pPr>
            <a:r>
              <a:rPr kumimoji="0" lang="en-GB" sz="20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A 50% reduction in drug-related health care service utilisation</a:t>
            </a:r>
          </a:p>
        </p:txBody>
      </p:sp>
      <p:sp>
        <p:nvSpPr>
          <p:cNvPr id="7" name="Round Same-side Corner of Rectangle 6">
            <a:extLst>
              <a:ext uri="{FF2B5EF4-FFF2-40B4-BE49-F238E27FC236}">
                <a16:creationId xmlns:a16="http://schemas.microsoft.com/office/drawing/2014/main" id="{1B31CCD1-B031-1161-9A65-716AD6D3B5D5}"/>
              </a:ext>
            </a:extLst>
          </p:cNvPr>
          <p:cNvSpPr/>
          <p:nvPr/>
        </p:nvSpPr>
        <p:spPr>
          <a:xfrm>
            <a:off x="6305814" y="5157826"/>
            <a:ext cx="1698592" cy="429335"/>
          </a:xfrm>
          <a:prstGeom prst="round2SameRect">
            <a:avLst/>
          </a:prstGeom>
          <a:solidFill>
            <a:srgbClr val="C0000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 name="Content Placeholder 2">
            <a:extLst>
              <a:ext uri="{FF2B5EF4-FFF2-40B4-BE49-F238E27FC236}">
                <a16:creationId xmlns:a16="http://schemas.microsoft.com/office/drawing/2014/main" id="{24216F2B-B1B9-595C-84D1-E0807A71AEF1}"/>
              </a:ext>
            </a:extLst>
          </p:cNvPr>
          <p:cNvSpPr txBox="1">
            <a:spLocks/>
          </p:cNvSpPr>
          <p:nvPr/>
        </p:nvSpPr>
        <p:spPr>
          <a:xfrm>
            <a:off x="6452531" y="1792886"/>
            <a:ext cx="1484162" cy="285572"/>
          </a:xfrm>
          <a:prstGeom prst="roundRect">
            <a:avLst/>
          </a:prstGeom>
          <a:noFill/>
          <a:ln w="28575">
            <a:noFill/>
          </a:ln>
        </p:spPr>
        <p:txBody>
          <a:bodyPr lIns="36000" rIns="7200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7000"/>
              </a:lnSpc>
              <a:spcBef>
                <a:spcPts val="1000"/>
              </a:spcBef>
              <a:spcAft>
                <a:spcPts val="800"/>
              </a:spcAft>
              <a:buClrTx/>
              <a:buSzTx/>
              <a:buFont typeface="Arial" panose="020B0604020202020204" pitchFamily="34" charset="0"/>
              <a:buNone/>
              <a:tabLst/>
              <a:defRPr/>
            </a:pPr>
            <a:r>
              <a:rPr kumimoji="0" lang="en-GB" sz="1800" b="1"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£5 Million</a:t>
            </a:r>
          </a:p>
        </p:txBody>
      </p:sp>
      <p:sp>
        <p:nvSpPr>
          <p:cNvPr id="12" name="Content Placeholder 2">
            <a:extLst>
              <a:ext uri="{FF2B5EF4-FFF2-40B4-BE49-F238E27FC236}">
                <a16:creationId xmlns:a16="http://schemas.microsoft.com/office/drawing/2014/main" id="{A0FA6D6F-8608-C37E-2616-14908ED84199}"/>
              </a:ext>
            </a:extLst>
          </p:cNvPr>
          <p:cNvSpPr txBox="1">
            <a:spLocks/>
          </p:cNvSpPr>
          <p:nvPr/>
        </p:nvSpPr>
        <p:spPr>
          <a:xfrm>
            <a:off x="6591439" y="5229707"/>
            <a:ext cx="1620232" cy="285572"/>
          </a:xfrm>
          <a:prstGeom prst="roundRect">
            <a:avLst/>
          </a:prstGeom>
          <a:noFill/>
          <a:ln w="28575">
            <a:noFill/>
          </a:ln>
        </p:spPr>
        <p:txBody>
          <a:bodyPr lIns="36000" rIns="7200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ts val="1000"/>
              </a:spcBef>
              <a:spcAft>
                <a:spcPts val="800"/>
              </a:spcAft>
              <a:buClrTx/>
              <a:buSzTx/>
              <a:buFont typeface="Arial" panose="020B0604020202020204" pitchFamily="34" charset="0"/>
              <a:buNone/>
              <a:tabLst/>
              <a:defRPr/>
            </a:pPr>
            <a:r>
              <a:rPr kumimoji="0" lang="en-GB" sz="1800" b="1"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Drug Use</a:t>
            </a:r>
          </a:p>
        </p:txBody>
      </p:sp>
      <p:sp>
        <p:nvSpPr>
          <p:cNvPr id="16" name="Round Same-side Corner of Rectangle 15">
            <a:extLst>
              <a:ext uri="{FF2B5EF4-FFF2-40B4-BE49-F238E27FC236}">
                <a16:creationId xmlns:a16="http://schemas.microsoft.com/office/drawing/2014/main" id="{988E3B84-3C94-D19C-1142-43CA9E7255AE}"/>
              </a:ext>
            </a:extLst>
          </p:cNvPr>
          <p:cNvSpPr/>
          <p:nvPr/>
        </p:nvSpPr>
        <p:spPr>
          <a:xfrm>
            <a:off x="8374859" y="1709546"/>
            <a:ext cx="1545232" cy="429335"/>
          </a:xfrm>
          <a:prstGeom prst="round2SameRect">
            <a:avLst/>
          </a:prstGeom>
          <a:solidFill>
            <a:srgbClr val="005B58"/>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3" name="Rounded Rectangle 22">
            <a:extLst>
              <a:ext uri="{FF2B5EF4-FFF2-40B4-BE49-F238E27FC236}">
                <a16:creationId xmlns:a16="http://schemas.microsoft.com/office/drawing/2014/main" id="{4E403930-5DEA-A836-354E-72A99E1E00FE}"/>
              </a:ext>
            </a:extLst>
          </p:cNvPr>
          <p:cNvSpPr/>
          <p:nvPr/>
        </p:nvSpPr>
        <p:spPr>
          <a:xfrm>
            <a:off x="8298179" y="2094166"/>
            <a:ext cx="1698592" cy="3280135"/>
          </a:xfrm>
          <a:prstGeom prst="roundRect">
            <a:avLst/>
          </a:prstGeom>
          <a:solidFill>
            <a:srgbClr val="102635"/>
          </a:solidFill>
          <a:ln w="222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0" tIns="72000" rIns="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tab pos="457200" algn="l"/>
              </a:tabLst>
              <a:defRPr/>
            </a:pPr>
            <a:r>
              <a:rPr kumimoji="0" lang="en-GB" sz="2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A 50% reduction in </a:t>
            </a:r>
            <a:r>
              <a:rPr lang="en-GB" sz="2000" b="1" dirty="0">
                <a:solidFill>
                  <a:prstClr val="white"/>
                </a:solidFill>
                <a:latin typeface="Arial" panose="020B0604020202020204" pitchFamily="34" charset="0"/>
                <a:ea typeface="Times New Roman" panose="02020603050405020304" pitchFamily="18" charset="0"/>
                <a:cs typeface="Arial" panose="020B0604020202020204" pitchFamily="34" charset="0"/>
              </a:rPr>
              <a:t>temporary housing</a:t>
            </a:r>
            <a:endParaRPr kumimoji="0" lang="en-GB" sz="2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28" name="Round Same-side Corner of Rectangle 27">
            <a:extLst>
              <a:ext uri="{FF2B5EF4-FFF2-40B4-BE49-F238E27FC236}">
                <a16:creationId xmlns:a16="http://schemas.microsoft.com/office/drawing/2014/main" id="{5528C473-C276-808F-0283-6B985861D3E0}"/>
              </a:ext>
            </a:extLst>
          </p:cNvPr>
          <p:cNvSpPr/>
          <p:nvPr/>
        </p:nvSpPr>
        <p:spPr>
          <a:xfrm>
            <a:off x="8300500" y="5137370"/>
            <a:ext cx="1698592" cy="429335"/>
          </a:xfrm>
          <a:prstGeom prst="round2SameRect">
            <a:avLst/>
          </a:prstGeom>
          <a:solidFill>
            <a:srgbClr val="005B58"/>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9" name="Content Placeholder 2">
            <a:extLst>
              <a:ext uri="{FF2B5EF4-FFF2-40B4-BE49-F238E27FC236}">
                <a16:creationId xmlns:a16="http://schemas.microsoft.com/office/drawing/2014/main" id="{4C899D4B-6582-536B-7616-5C3D97D3F6EC}"/>
              </a:ext>
            </a:extLst>
          </p:cNvPr>
          <p:cNvSpPr txBox="1">
            <a:spLocks/>
          </p:cNvSpPr>
          <p:nvPr/>
        </p:nvSpPr>
        <p:spPr>
          <a:xfrm>
            <a:off x="8447217" y="1772430"/>
            <a:ext cx="1484162" cy="285572"/>
          </a:xfrm>
          <a:prstGeom prst="roundRect">
            <a:avLst/>
          </a:prstGeom>
          <a:noFill/>
          <a:ln w="28575">
            <a:noFill/>
          </a:ln>
        </p:spPr>
        <p:txBody>
          <a:bodyPr lIns="36000" rIns="7200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7000"/>
              </a:lnSpc>
              <a:spcBef>
                <a:spcPts val="1000"/>
              </a:spcBef>
              <a:spcAft>
                <a:spcPts val="800"/>
              </a:spcAft>
              <a:buClrTx/>
              <a:buSzTx/>
              <a:buFont typeface="Arial" panose="020B0604020202020204" pitchFamily="34" charset="0"/>
              <a:buNone/>
              <a:tabLst/>
              <a:defRPr/>
            </a:pPr>
            <a:r>
              <a:rPr kumimoji="0" lang="en-GB" sz="1800" b="1"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£7 Million</a:t>
            </a:r>
          </a:p>
        </p:txBody>
      </p:sp>
      <p:sp>
        <p:nvSpPr>
          <p:cNvPr id="31" name="Content Placeholder 2">
            <a:extLst>
              <a:ext uri="{FF2B5EF4-FFF2-40B4-BE49-F238E27FC236}">
                <a16:creationId xmlns:a16="http://schemas.microsoft.com/office/drawing/2014/main" id="{B651FE31-7F6B-3012-5184-F831F80B8E1B}"/>
              </a:ext>
            </a:extLst>
          </p:cNvPr>
          <p:cNvSpPr txBox="1">
            <a:spLocks/>
          </p:cNvSpPr>
          <p:nvPr/>
        </p:nvSpPr>
        <p:spPr>
          <a:xfrm>
            <a:off x="8586125" y="5209251"/>
            <a:ext cx="1620232" cy="285572"/>
          </a:xfrm>
          <a:prstGeom prst="roundRect">
            <a:avLst/>
          </a:prstGeom>
          <a:noFill/>
          <a:ln w="28575">
            <a:noFill/>
          </a:ln>
        </p:spPr>
        <p:txBody>
          <a:bodyPr lIns="36000" rIns="7200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ts val="1000"/>
              </a:spcBef>
              <a:spcAft>
                <a:spcPts val="800"/>
              </a:spcAft>
              <a:buClrTx/>
              <a:buSzTx/>
              <a:buFont typeface="Arial" panose="020B0604020202020204" pitchFamily="34" charset="0"/>
              <a:buNone/>
              <a:tabLst/>
              <a:defRPr/>
            </a:pPr>
            <a:r>
              <a:rPr kumimoji="0" lang="en-GB" sz="1800" b="1"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Housing</a:t>
            </a:r>
          </a:p>
        </p:txBody>
      </p:sp>
      <p:sp>
        <p:nvSpPr>
          <p:cNvPr id="35" name="Round Same-side Corner of Rectangle 34">
            <a:extLst>
              <a:ext uri="{FF2B5EF4-FFF2-40B4-BE49-F238E27FC236}">
                <a16:creationId xmlns:a16="http://schemas.microsoft.com/office/drawing/2014/main" id="{EF6A98DC-4325-666F-8FC3-3B70FF47C696}"/>
              </a:ext>
            </a:extLst>
          </p:cNvPr>
          <p:cNvSpPr/>
          <p:nvPr/>
        </p:nvSpPr>
        <p:spPr>
          <a:xfrm>
            <a:off x="10336350" y="1709546"/>
            <a:ext cx="1545232" cy="429335"/>
          </a:xfrm>
          <a:prstGeom prst="round2SameRect">
            <a:avLst/>
          </a:prstGeom>
          <a:solidFill>
            <a:schemeClr val="accent2"/>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6" name="Rounded Rectangle 35">
            <a:extLst>
              <a:ext uri="{FF2B5EF4-FFF2-40B4-BE49-F238E27FC236}">
                <a16:creationId xmlns:a16="http://schemas.microsoft.com/office/drawing/2014/main" id="{4D66EC06-966B-4A3E-FE85-A70D03C14FE9}"/>
              </a:ext>
            </a:extLst>
          </p:cNvPr>
          <p:cNvSpPr/>
          <p:nvPr/>
        </p:nvSpPr>
        <p:spPr>
          <a:xfrm>
            <a:off x="10259670" y="2086671"/>
            <a:ext cx="1698592" cy="3280135"/>
          </a:xfrm>
          <a:prstGeom prst="roundRect">
            <a:avLst/>
          </a:prstGeom>
          <a:solidFill>
            <a:srgbClr val="102635"/>
          </a:solidFill>
          <a:ln w="222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0" tIns="72000" rIns="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tab pos="457200" algn="l"/>
              </a:tabLst>
              <a:defRPr/>
            </a:pPr>
            <a:r>
              <a:rPr kumimoji="0" lang="en-GB" sz="2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A 50% reduction </a:t>
            </a:r>
            <a:r>
              <a:rPr lang="en-GB" sz="2000" b="1" dirty="0">
                <a:solidFill>
                  <a:prstClr val="white"/>
                </a:solidFill>
                <a:latin typeface="Arial" panose="020B0604020202020204" pitchFamily="34" charset="0"/>
                <a:ea typeface="Times New Roman" panose="02020603050405020304" pitchFamily="18" charset="0"/>
                <a:cs typeface="Arial" panose="020B0604020202020204" pitchFamily="34" charset="0"/>
              </a:rPr>
              <a:t>in deaths by </a:t>
            </a:r>
            <a:r>
              <a:rPr lang="en-GB" sz="2000" b="1" dirty="0" err="1">
                <a:solidFill>
                  <a:prstClr val="white"/>
                </a:solidFill>
                <a:latin typeface="Arial" panose="020B0604020202020204" pitchFamily="34" charset="0"/>
                <a:ea typeface="Times New Roman" panose="02020603050405020304" pitchFamily="18" charset="0"/>
                <a:cs typeface="Arial" panose="020B0604020202020204" pitchFamily="34" charset="0"/>
              </a:rPr>
              <a:t>su</a:t>
            </a:r>
            <a:r>
              <a:rPr kumimoji="0" lang="en-GB" sz="2000" b="1"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icide</a:t>
            </a:r>
            <a:r>
              <a:rPr kumimoji="0" lang="en-GB" sz="2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t>
            </a:r>
          </a:p>
        </p:txBody>
      </p:sp>
      <p:sp>
        <p:nvSpPr>
          <p:cNvPr id="37" name="Round Same-side Corner of Rectangle 36">
            <a:extLst>
              <a:ext uri="{FF2B5EF4-FFF2-40B4-BE49-F238E27FC236}">
                <a16:creationId xmlns:a16="http://schemas.microsoft.com/office/drawing/2014/main" id="{28EC1E81-2696-6C5E-6326-C64964971FD9}"/>
              </a:ext>
            </a:extLst>
          </p:cNvPr>
          <p:cNvSpPr/>
          <p:nvPr/>
        </p:nvSpPr>
        <p:spPr>
          <a:xfrm>
            <a:off x="10261991" y="5137370"/>
            <a:ext cx="1698592" cy="429335"/>
          </a:xfrm>
          <a:prstGeom prst="round2SameRect">
            <a:avLst/>
          </a:prstGeom>
          <a:solidFill>
            <a:schemeClr val="accent2"/>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8" name="Content Placeholder 2">
            <a:extLst>
              <a:ext uri="{FF2B5EF4-FFF2-40B4-BE49-F238E27FC236}">
                <a16:creationId xmlns:a16="http://schemas.microsoft.com/office/drawing/2014/main" id="{20CD2D45-DF5A-C269-3110-81F768C7EF66}"/>
              </a:ext>
            </a:extLst>
          </p:cNvPr>
          <p:cNvSpPr txBox="1">
            <a:spLocks/>
          </p:cNvSpPr>
          <p:nvPr/>
        </p:nvSpPr>
        <p:spPr>
          <a:xfrm>
            <a:off x="10408708" y="1772430"/>
            <a:ext cx="1484162" cy="285572"/>
          </a:xfrm>
          <a:prstGeom prst="roundRect">
            <a:avLst/>
          </a:prstGeom>
          <a:noFill/>
          <a:ln w="28575">
            <a:noFill/>
          </a:ln>
        </p:spPr>
        <p:txBody>
          <a:bodyPr lIns="36000" rIns="7200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7000"/>
              </a:lnSpc>
              <a:spcBef>
                <a:spcPts val="1000"/>
              </a:spcBef>
              <a:spcAft>
                <a:spcPts val="800"/>
              </a:spcAft>
              <a:buClrTx/>
              <a:buSzTx/>
              <a:buFont typeface="Arial" panose="020B0604020202020204" pitchFamily="34" charset="0"/>
              <a:buNone/>
              <a:tabLst/>
              <a:defRPr/>
            </a:pPr>
            <a:r>
              <a:rPr kumimoji="0" lang="en-GB" sz="1800" b="1"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£50 Million</a:t>
            </a:r>
          </a:p>
        </p:txBody>
      </p:sp>
      <p:sp>
        <p:nvSpPr>
          <p:cNvPr id="39" name="Content Placeholder 2">
            <a:extLst>
              <a:ext uri="{FF2B5EF4-FFF2-40B4-BE49-F238E27FC236}">
                <a16:creationId xmlns:a16="http://schemas.microsoft.com/office/drawing/2014/main" id="{8A8E30DF-0ED7-B09F-B4CC-66083ACA0712}"/>
              </a:ext>
            </a:extLst>
          </p:cNvPr>
          <p:cNvSpPr txBox="1">
            <a:spLocks/>
          </p:cNvSpPr>
          <p:nvPr/>
        </p:nvSpPr>
        <p:spPr>
          <a:xfrm>
            <a:off x="10547616" y="5209251"/>
            <a:ext cx="1620232" cy="285572"/>
          </a:xfrm>
          <a:prstGeom prst="roundRect">
            <a:avLst/>
          </a:prstGeom>
          <a:noFill/>
          <a:ln w="28575">
            <a:noFill/>
          </a:ln>
        </p:spPr>
        <p:txBody>
          <a:bodyPr lIns="36000" rIns="7200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ts val="1000"/>
              </a:spcBef>
              <a:spcAft>
                <a:spcPts val="800"/>
              </a:spcAft>
              <a:buClrTx/>
              <a:buSzTx/>
              <a:buFont typeface="Arial" panose="020B0604020202020204" pitchFamily="34" charset="0"/>
              <a:buNone/>
              <a:tabLst/>
              <a:defRPr/>
            </a:pPr>
            <a:r>
              <a:rPr kumimoji="0" lang="en-GB" sz="1800" b="1"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Suicide</a:t>
            </a:r>
          </a:p>
        </p:txBody>
      </p:sp>
      <p:sp>
        <p:nvSpPr>
          <p:cNvPr id="40" name="Round Same-side Corner of Rectangle 39">
            <a:extLst>
              <a:ext uri="{FF2B5EF4-FFF2-40B4-BE49-F238E27FC236}">
                <a16:creationId xmlns:a16="http://schemas.microsoft.com/office/drawing/2014/main" id="{CCBF6233-708F-96D1-2E31-35FAC69C253E}"/>
              </a:ext>
            </a:extLst>
          </p:cNvPr>
          <p:cNvSpPr/>
          <p:nvPr/>
        </p:nvSpPr>
        <p:spPr>
          <a:xfrm>
            <a:off x="4457243" y="1738215"/>
            <a:ext cx="1545232" cy="429335"/>
          </a:xfrm>
          <a:prstGeom prst="round2SameRect">
            <a:avLst/>
          </a:prstGeom>
          <a:solidFill>
            <a:srgbClr val="2F5597"/>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1" name="Rounded Rectangle 40">
            <a:extLst>
              <a:ext uri="{FF2B5EF4-FFF2-40B4-BE49-F238E27FC236}">
                <a16:creationId xmlns:a16="http://schemas.microsoft.com/office/drawing/2014/main" id="{09E690D1-9594-A97B-FB42-F82BEC9B33D8}"/>
              </a:ext>
            </a:extLst>
          </p:cNvPr>
          <p:cNvSpPr/>
          <p:nvPr/>
        </p:nvSpPr>
        <p:spPr>
          <a:xfrm>
            <a:off x="4380563" y="2115340"/>
            <a:ext cx="1698592" cy="3280135"/>
          </a:xfrm>
          <a:prstGeom prst="roundRect">
            <a:avLst/>
          </a:prstGeom>
          <a:solidFill>
            <a:srgbClr val="102635"/>
          </a:solidFill>
          <a:ln w="222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0" tIns="72000" rIns="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tab pos="457200" algn="l"/>
              </a:tabLst>
              <a:defRPr/>
            </a:pPr>
            <a:r>
              <a:rPr kumimoji="0" lang="en-GB" sz="20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A </a:t>
            </a:r>
            <a:r>
              <a:rPr lang="en-GB" sz="2000" b="1">
                <a:solidFill>
                  <a:prstClr val="white"/>
                </a:solidFill>
                <a:latin typeface="Arial" panose="020B0604020202020204" pitchFamily="34" charset="0"/>
                <a:ea typeface="Times New Roman" panose="02020603050405020304" pitchFamily="18" charset="0"/>
                <a:cs typeface="Arial" panose="020B0604020202020204" pitchFamily="34" charset="0"/>
              </a:rPr>
              <a:t>50</a:t>
            </a:r>
            <a:r>
              <a:rPr kumimoji="0" lang="en-GB" sz="20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reduction in early service leavers in the care sector</a:t>
            </a:r>
          </a:p>
        </p:txBody>
      </p:sp>
      <p:sp>
        <p:nvSpPr>
          <p:cNvPr id="42" name="Round Same-side Corner of Rectangle 41">
            <a:extLst>
              <a:ext uri="{FF2B5EF4-FFF2-40B4-BE49-F238E27FC236}">
                <a16:creationId xmlns:a16="http://schemas.microsoft.com/office/drawing/2014/main" id="{8EB67B33-22EA-8034-3EA2-DA0A6D60EEE2}"/>
              </a:ext>
            </a:extLst>
          </p:cNvPr>
          <p:cNvSpPr/>
          <p:nvPr/>
        </p:nvSpPr>
        <p:spPr>
          <a:xfrm>
            <a:off x="4354308" y="5166039"/>
            <a:ext cx="1698592" cy="429335"/>
          </a:xfrm>
          <a:prstGeom prst="round2SameRect">
            <a:avLst/>
          </a:prstGeom>
          <a:solidFill>
            <a:srgbClr val="2F5597"/>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3" name="Content Placeholder 2">
            <a:extLst>
              <a:ext uri="{FF2B5EF4-FFF2-40B4-BE49-F238E27FC236}">
                <a16:creationId xmlns:a16="http://schemas.microsoft.com/office/drawing/2014/main" id="{46A7AC3B-5B9E-6841-A77C-949825CC274D}"/>
              </a:ext>
            </a:extLst>
          </p:cNvPr>
          <p:cNvSpPr txBox="1">
            <a:spLocks/>
          </p:cNvSpPr>
          <p:nvPr/>
        </p:nvSpPr>
        <p:spPr>
          <a:xfrm>
            <a:off x="4529601" y="1801099"/>
            <a:ext cx="1484162" cy="285572"/>
          </a:xfrm>
          <a:prstGeom prst="roundRect">
            <a:avLst/>
          </a:prstGeom>
          <a:noFill/>
          <a:ln w="28575">
            <a:noFill/>
          </a:ln>
        </p:spPr>
        <p:txBody>
          <a:bodyPr lIns="36000" rIns="7200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7000"/>
              </a:lnSpc>
              <a:spcBef>
                <a:spcPts val="1000"/>
              </a:spcBef>
              <a:spcAft>
                <a:spcPts val="800"/>
              </a:spcAft>
              <a:buClrTx/>
              <a:buSzTx/>
              <a:buFont typeface="Arial" panose="020B0604020202020204" pitchFamily="34" charset="0"/>
              <a:buNone/>
              <a:tabLst/>
              <a:defRPr/>
            </a:pPr>
            <a:r>
              <a:rPr kumimoji="0" lang="en-GB" sz="1800" b="1"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£20 Million</a:t>
            </a:r>
          </a:p>
        </p:txBody>
      </p:sp>
      <p:sp>
        <p:nvSpPr>
          <p:cNvPr id="44" name="Content Placeholder 2">
            <a:extLst>
              <a:ext uri="{FF2B5EF4-FFF2-40B4-BE49-F238E27FC236}">
                <a16:creationId xmlns:a16="http://schemas.microsoft.com/office/drawing/2014/main" id="{D21F7CBA-A65E-AF1D-CEB9-0BB0FF8D2D8C}"/>
              </a:ext>
            </a:extLst>
          </p:cNvPr>
          <p:cNvSpPr txBox="1">
            <a:spLocks/>
          </p:cNvSpPr>
          <p:nvPr/>
        </p:nvSpPr>
        <p:spPr>
          <a:xfrm>
            <a:off x="4668509" y="5237920"/>
            <a:ext cx="1620232" cy="285572"/>
          </a:xfrm>
          <a:prstGeom prst="roundRect">
            <a:avLst/>
          </a:prstGeom>
          <a:noFill/>
          <a:ln w="28575">
            <a:noFill/>
          </a:ln>
        </p:spPr>
        <p:txBody>
          <a:bodyPr lIns="36000" rIns="7200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ts val="1000"/>
              </a:spcBef>
              <a:spcAft>
                <a:spcPts val="800"/>
              </a:spcAft>
              <a:buClrTx/>
              <a:buSzTx/>
              <a:buFont typeface="Arial" panose="020B0604020202020204" pitchFamily="34" charset="0"/>
              <a:buNone/>
              <a:tabLst/>
              <a:defRPr/>
            </a:pPr>
            <a:r>
              <a:rPr kumimoji="0" lang="en-GB" sz="1800" b="1"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Retention</a:t>
            </a:r>
          </a:p>
        </p:txBody>
      </p:sp>
      <p:sp>
        <p:nvSpPr>
          <p:cNvPr id="45" name="Round Same-side Corner of Rectangle 44">
            <a:extLst>
              <a:ext uri="{FF2B5EF4-FFF2-40B4-BE49-F238E27FC236}">
                <a16:creationId xmlns:a16="http://schemas.microsoft.com/office/drawing/2014/main" id="{4787AC22-405B-C83F-6465-0B6D4C6E0551}"/>
              </a:ext>
            </a:extLst>
          </p:cNvPr>
          <p:cNvSpPr/>
          <p:nvPr/>
        </p:nvSpPr>
        <p:spPr>
          <a:xfrm>
            <a:off x="2489201" y="1758671"/>
            <a:ext cx="1545232" cy="429335"/>
          </a:xfrm>
          <a:prstGeom prst="round2SameRect">
            <a:avLst/>
          </a:prstGeom>
          <a:solidFill>
            <a:srgbClr val="70AD46"/>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6" name="Rounded Rectangle 45">
            <a:extLst>
              <a:ext uri="{FF2B5EF4-FFF2-40B4-BE49-F238E27FC236}">
                <a16:creationId xmlns:a16="http://schemas.microsoft.com/office/drawing/2014/main" id="{15A5BAB7-7965-3B54-40A5-A0AA53208895}"/>
              </a:ext>
            </a:extLst>
          </p:cNvPr>
          <p:cNvSpPr/>
          <p:nvPr/>
        </p:nvSpPr>
        <p:spPr>
          <a:xfrm>
            <a:off x="2412521" y="2135796"/>
            <a:ext cx="1687089" cy="3280135"/>
          </a:xfrm>
          <a:prstGeom prst="roundRect">
            <a:avLst/>
          </a:prstGeom>
          <a:solidFill>
            <a:srgbClr val="102635"/>
          </a:solidFill>
          <a:ln w="222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0" tIns="72000" rIns="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tab pos="457200" algn="l"/>
              </a:tabLst>
              <a:defRPr/>
            </a:pPr>
            <a:r>
              <a:rPr kumimoji="0" lang="en-GB" sz="20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A </a:t>
            </a:r>
            <a:r>
              <a:rPr lang="en-GB" sz="2000" b="1">
                <a:solidFill>
                  <a:prstClr val="white"/>
                </a:solidFill>
                <a:latin typeface="Arial" panose="020B0604020202020204" pitchFamily="34" charset="0"/>
                <a:ea typeface="Times New Roman" panose="02020603050405020304" pitchFamily="18" charset="0"/>
                <a:cs typeface="Arial" panose="020B0604020202020204" pitchFamily="34" charset="0"/>
              </a:rPr>
              <a:t>50</a:t>
            </a:r>
            <a:r>
              <a:rPr kumimoji="0" lang="en-GB" sz="20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reduction in young people unemployed due to long-term sickness</a:t>
            </a:r>
          </a:p>
        </p:txBody>
      </p:sp>
      <p:sp>
        <p:nvSpPr>
          <p:cNvPr id="47" name="Round Same-side Corner of Rectangle 46">
            <a:extLst>
              <a:ext uri="{FF2B5EF4-FFF2-40B4-BE49-F238E27FC236}">
                <a16:creationId xmlns:a16="http://schemas.microsoft.com/office/drawing/2014/main" id="{5CDE8DE9-BC01-2CDB-744A-3BC8FB26F055}"/>
              </a:ext>
            </a:extLst>
          </p:cNvPr>
          <p:cNvSpPr/>
          <p:nvPr/>
        </p:nvSpPr>
        <p:spPr>
          <a:xfrm>
            <a:off x="2386266" y="5186495"/>
            <a:ext cx="1698592" cy="429335"/>
          </a:xfrm>
          <a:prstGeom prst="round2SameRect">
            <a:avLst/>
          </a:prstGeom>
          <a:solidFill>
            <a:srgbClr val="70AD46"/>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8" name="Content Placeholder 2">
            <a:extLst>
              <a:ext uri="{FF2B5EF4-FFF2-40B4-BE49-F238E27FC236}">
                <a16:creationId xmlns:a16="http://schemas.microsoft.com/office/drawing/2014/main" id="{1EB9C5D5-33DC-7E1B-98A7-07932DC8757B}"/>
              </a:ext>
            </a:extLst>
          </p:cNvPr>
          <p:cNvSpPr txBox="1">
            <a:spLocks/>
          </p:cNvSpPr>
          <p:nvPr/>
        </p:nvSpPr>
        <p:spPr>
          <a:xfrm>
            <a:off x="2561559" y="1821555"/>
            <a:ext cx="1484162" cy="285572"/>
          </a:xfrm>
          <a:prstGeom prst="roundRect">
            <a:avLst/>
          </a:prstGeom>
          <a:noFill/>
          <a:ln w="28575">
            <a:noFill/>
          </a:ln>
        </p:spPr>
        <p:txBody>
          <a:bodyPr lIns="36000" rIns="7200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7000"/>
              </a:lnSpc>
              <a:spcBef>
                <a:spcPts val="1000"/>
              </a:spcBef>
              <a:spcAft>
                <a:spcPts val="800"/>
              </a:spcAft>
              <a:buClrTx/>
              <a:buSzTx/>
              <a:buFont typeface="Arial" panose="020B0604020202020204" pitchFamily="34" charset="0"/>
              <a:buNone/>
              <a:tabLst/>
              <a:defRPr/>
            </a:pPr>
            <a:r>
              <a:rPr kumimoji="0" lang="en-GB" sz="1800" b="1"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a:t>
            </a:r>
            <a:r>
              <a:rPr lang="en-GB" sz="1800" b="1">
                <a:solidFill>
                  <a:prstClr val="white"/>
                </a:solidFill>
                <a:latin typeface="Arial" panose="020B0604020202020204" pitchFamily="34" charset="0"/>
                <a:ea typeface="Calibri" panose="020F0502020204030204" pitchFamily="34" charset="0"/>
                <a:cs typeface="Arial" panose="020B0604020202020204" pitchFamily="34" charset="0"/>
              </a:rPr>
              <a:t>114</a:t>
            </a:r>
            <a:r>
              <a:rPr kumimoji="0" lang="en-GB" sz="1800" b="1"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 Million</a:t>
            </a:r>
          </a:p>
        </p:txBody>
      </p:sp>
      <p:sp>
        <p:nvSpPr>
          <p:cNvPr id="49" name="Content Placeholder 2">
            <a:extLst>
              <a:ext uri="{FF2B5EF4-FFF2-40B4-BE49-F238E27FC236}">
                <a16:creationId xmlns:a16="http://schemas.microsoft.com/office/drawing/2014/main" id="{6650D906-089D-8E05-EA18-CD2B744A9415}"/>
              </a:ext>
            </a:extLst>
          </p:cNvPr>
          <p:cNvSpPr txBox="1">
            <a:spLocks/>
          </p:cNvSpPr>
          <p:nvPr/>
        </p:nvSpPr>
        <p:spPr>
          <a:xfrm>
            <a:off x="2700467" y="5258376"/>
            <a:ext cx="1620232" cy="285572"/>
          </a:xfrm>
          <a:prstGeom prst="roundRect">
            <a:avLst/>
          </a:prstGeom>
          <a:noFill/>
          <a:ln w="28575">
            <a:noFill/>
          </a:ln>
        </p:spPr>
        <p:txBody>
          <a:bodyPr lIns="36000" rIns="7200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ts val="1000"/>
              </a:spcBef>
              <a:spcAft>
                <a:spcPts val="800"/>
              </a:spcAft>
              <a:buClrTx/>
              <a:buSzTx/>
              <a:buFont typeface="Arial" panose="020B0604020202020204" pitchFamily="34" charset="0"/>
              <a:buNone/>
              <a:tabLst/>
              <a:defRPr/>
            </a:pPr>
            <a:r>
              <a:rPr kumimoji="0" lang="en-GB" sz="1800" b="1"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Pathways</a:t>
            </a:r>
          </a:p>
        </p:txBody>
      </p:sp>
      <p:sp>
        <p:nvSpPr>
          <p:cNvPr id="50" name="Round Same-side Corner of Rectangle 49">
            <a:extLst>
              <a:ext uri="{FF2B5EF4-FFF2-40B4-BE49-F238E27FC236}">
                <a16:creationId xmlns:a16="http://schemas.microsoft.com/office/drawing/2014/main" id="{A379D217-1EEE-0530-23DD-B63DE0A7007A}"/>
              </a:ext>
            </a:extLst>
          </p:cNvPr>
          <p:cNvSpPr/>
          <p:nvPr/>
        </p:nvSpPr>
        <p:spPr>
          <a:xfrm>
            <a:off x="502730" y="1732001"/>
            <a:ext cx="1545232" cy="429335"/>
          </a:xfrm>
          <a:prstGeom prst="round2SameRect">
            <a:avLst/>
          </a:prstGeom>
          <a:solidFill>
            <a:srgbClr val="66547F"/>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1" name="Rounded Rectangle 50">
            <a:extLst>
              <a:ext uri="{FF2B5EF4-FFF2-40B4-BE49-F238E27FC236}">
                <a16:creationId xmlns:a16="http://schemas.microsoft.com/office/drawing/2014/main" id="{E305A0C9-9A70-B5FF-F038-CC38B0BF467A}"/>
              </a:ext>
            </a:extLst>
          </p:cNvPr>
          <p:cNvSpPr/>
          <p:nvPr/>
        </p:nvSpPr>
        <p:spPr>
          <a:xfrm>
            <a:off x="426050" y="2109126"/>
            <a:ext cx="1698592" cy="3280135"/>
          </a:xfrm>
          <a:prstGeom prst="roundRect">
            <a:avLst/>
          </a:prstGeom>
          <a:solidFill>
            <a:srgbClr val="102635"/>
          </a:solidFill>
          <a:ln w="222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0" tIns="72000" rIns="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tab pos="457200" algn="l"/>
              </a:tabLst>
              <a:defRPr/>
            </a:pPr>
            <a:r>
              <a:rPr kumimoji="0" lang="en-GB" sz="20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A 50% increase in unemployed people gaining a job in health and social care</a:t>
            </a:r>
          </a:p>
        </p:txBody>
      </p:sp>
      <p:sp>
        <p:nvSpPr>
          <p:cNvPr id="52" name="Round Same-side Corner of Rectangle 51">
            <a:extLst>
              <a:ext uri="{FF2B5EF4-FFF2-40B4-BE49-F238E27FC236}">
                <a16:creationId xmlns:a16="http://schemas.microsoft.com/office/drawing/2014/main" id="{CB986505-5A78-E860-8D1B-65138BF158EA}"/>
              </a:ext>
            </a:extLst>
          </p:cNvPr>
          <p:cNvSpPr/>
          <p:nvPr/>
        </p:nvSpPr>
        <p:spPr>
          <a:xfrm>
            <a:off x="414083" y="5159825"/>
            <a:ext cx="1698592" cy="429335"/>
          </a:xfrm>
          <a:prstGeom prst="round2SameRect">
            <a:avLst/>
          </a:prstGeom>
          <a:solidFill>
            <a:srgbClr val="66547F"/>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3" name="Content Placeholder 2">
            <a:extLst>
              <a:ext uri="{FF2B5EF4-FFF2-40B4-BE49-F238E27FC236}">
                <a16:creationId xmlns:a16="http://schemas.microsoft.com/office/drawing/2014/main" id="{4EE0C656-F41F-AD8A-95CE-F0A940EC8267}"/>
              </a:ext>
            </a:extLst>
          </p:cNvPr>
          <p:cNvSpPr txBox="1">
            <a:spLocks/>
          </p:cNvSpPr>
          <p:nvPr/>
        </p:nvSpPr>
        <p:spPr>
          <a:xfrm>
            <a:off x="560800" y="1794885"/>
            <a:ext cx="1484162" cy="285572"/>
          </a:xfrm>
          <a:prstGeom prst="roundRect">
            <a:avLst/>
          </a:prstGeom>
          <a:noFill/>
          <a:ln w="28575">
            <a:noFill/>
          </a:ln>
        </p:spPr>
        <p:txBody>
          <a:bodyPr lIns="36000" rIns="7200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7000"/>
              </a:lnSpc>
              <a:spcBef>
                <a:spcPts val="1000"/>
              </a:spcBef>
              <a:spcAft>
                <a:spcPts val="800"/>
              </a:spcAft>
              <a:buClrTx/>
              <a:buSzTx/>
              <a:buFont typeface="Arial" panose="020B0604020202020204" pitchFamily="34" charset="0"/>
              <a:buNone/>
              <a:tabLst/>
              <a:defRPr/>
            </a:pPr>
            <a:r>
              <a:rPr kumimoji="0" lang="en-GB" sz="1800" b="1"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a:t>
            </a:r>
            <a:r>
              <a:rPr lang="en-GB" sz="1800" b="1">
                <a:solidFill>
                  <a:prstClr val="white"/>
                </a:solidFill>
                <a:latin typeface="Arial" panose="020B0604020202020204" pitchFamily="34" charset="0"/>
                <a:ea typeface="Calibri" panose="020F0502020204030204" pitchFamily="34" charset="0"/>
                <a:cs typeface="Arial" panose="020B0604020202020204" pitchFamily="34" charset="0"/>
              </a:rPr>
              <a:t>68</a:t>
            </a:r>
            <a:r>
              <a:rPr kumimoji="0" lang="en-GB" sz="1800" b="1"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 Million</a:t>
            </a:r>
          </a:p>
        </p:txBody>
      </p:sp>
      <p:sp>
        <p:nvSpPr>
          <p:cNvPr id="54" name="Content Placeholder 2">
            <a:extLst>
              <a:ext uri="{FF2B5EF4-FFF2-40B4-BE49-F238E27FC236}">
                <a16:creationId xmlns:a16="http://schemas.microsoft.com/office/drawing/2014/main" id="{B78731AF-14CA-2C0D-19F8-2CEB19637197}"/>
              </a:ext>
            </a:extLst>
          </p:cNvPr>
          <p:cNvSpPr txBox="1">
            <a:spLocks/>
          </p:cNvSpPr>
          <p:nvPr/>
        </p:nvSpPr>
        <p:spPr>
          <a:xfrm>
            <a:off x="470793" y="5246343"/>
            <a:ext cx="1620232" cy="285572"/>
          </a:xfrm>
          <a:prstGeom prst="roundRect">
            <a:avLst/>
          </a:prstGeom>
          <a:noFill/>
          <a:ln w="28575">
            <a:noFill/>
          </a:ln>
        </p:spPr>
        <p:txBody>
          <a:bodyPr lIns="36000" rIns="7200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7000"/>
              </a:lnSpc>
              <a:spcBef>
                <a:spcPts val="1000"/>
              </a:spcBef>
              <a:spcAft>
                <a:spcPts val="800"/>
              </a:spcAft>
              <a:buClrTx/>
              <a:buSzTx/>
              <a:buFont typeface="Arial" panose="020B0604020202020204" pitchFamily="34" charset="0"/>
              <a:buNone/>
              <a:tabLst/>
              <a:defRPr/>
            </a:pPr>
            <a:r>
              <a:rPr kumimoji="0" lang="en-GB" sz="1800" b="1"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Skills</a:t>
            </a:r>
          </a:p>
        </p:txBody>
      </p:sp>
      <p:grpSp>
        <p:nvGrpSpPr>
          <p:cNvPr id="55" name="!!S1">
            <a:extLst>
              <a:ext uri="{FF2B5EF4-FFF2-40B4-BE49-F238E27FC236}">
                <a16:creationId xmlns:a16="http://schemas.microsoft.com/office/drawing/2014/main" id="{2CF890A5-BD99-9E55-8D44-4306AA5C9DDB}"/>
              </a:ext>
            </a:extLst>
          </p:cNvPr>
          <p:cNvGrpSpPr/>
          <p:nvPr/>
        </p:nvGrpSpPr>
        <p:grpSpPr>
          <a:xfrm>
            <a:off x="-4057371" y="4795077"/>
            <a:ext cx="1077588" cy="1022154"/>
            <a:chOff x="169335" y="5554541"/>
            <a:chExt cx="1293106" cy="1226585"/>
          </a:xfrm>
        </p:grpSpPr>
        <p:sp>
          <p:nvSpPr>
            <p:cNvPr id="56" name="Oval 55">
              <a:extLst>
                <a:ext uri="{FF2B5EF4-FFF2-40B4-BE49-F238E27FC236}">
                  <a16:creationId xmlns:a16="http://schemas.microsoft.com/office/drawing/2014/main" id="{F0E54A48-F3F5-437B-9484-5B49FDEA11DB}"/>
                </a:ext>
              </a:extLst>
            </p:cNvPr>
            <p:cNvSpPr/>
            <p:nvPr/>
          </p:nvSpPr>
          <p:spPr>
            <a:xfrm>
              <a:off x="215217" y="5646775"/>
              <a:ext cx="1218327" cy="1049580"/>
            </a:xfrm>
            <a:prstGeom prst="ellipse">
              <a:avLst/>
            </a:prstGeom>
            <a:solidFill>
              <a:schemeClr val="bg1"/>
            </a:solidFill>
            <a:ln w="539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sz="1500">
                <a:solidFill>
                  <a:prstClr val="white"/>
                </a:solidFill>
                <a:latin typeface="Calibri" panose="020F0502020204030204"/>
              </a:endParaRPr>
            </a:p>
          </p:txBody>
        </p:sp>
        <p:pic>
          <p:nvPicPr>
            <p:cNvPr id="57" name="Picture 56">
              <a:extLst>
                <a:ext uri="{FF2B5EF4-FFF2-40B4-BE49-F238E27FC236}">
                  <a16:creationId xmlns:a16="http://schemas.microsoft.com/office/drawing/2014/main" id="{5D655212-C06F-504E-6280-E179BC21FF10}"/>
                </a:ext>
              </a:extLst>
            </p:cNvPr>
            <p:cNvPicPr>
              <a:picLocks noChangeAspect="1" noChangeArrowheads="1"/>
            </p:cNvPicPr>
            <p:nvPr/>
          </p:nvPicPr>
          <p:blipFill>
            <a:blip r:embed="rId3" cstate="email">
              <a:duotone>
                <a:prstClr val="black"/>
                <a:schemeClr val="accent6">
                  <a:lumMod val="75000"/>
                  <a:tint val="45000"/>
                  <a:satMod val="400000"/>
                </a:schemeClr>
              </a:duotone>
              <a:extLst>
                <a:ext uri="{28A0092B-C50C-407E-A947-70E740481C1C}">
                  <a14:useLocalDpi xmlns:a14="http://schemas.microsoft.com/office/drawing/2010/main"/>
                </a:ext>
              </a:extLst>
            </a:blip>
            <a:srcRect/>
            <a:stretch/>
          </p:blipFill>
          <p:spPr bwMode="auto">
            <a:xfrm>
              <a:off x="169335" y="5554541"/>
              <a:ext cx="1293106" cy="1226585"/>
            </a:xfrm>
            <a:custGeom>
              <a:avLst/>
              <a:gdLst/>
              <a:ahLst/>
              <a:cxnLst/>
              <a:rect l="l" t="t" r="r" b="b"/>
              <a:pathLst>
                <a:path w="1587684" h="1470190">
                  <a:moveTo>
                    <a:pt x="1186786" y="717625"/>
                  </a:moveTo>
                  <a:cubicBezTo>
                    <a:pt x="1198252" y="717625"/>
                    <a:pt x="1207985" y="721858"/>
                    <a:pt x="1215984" y="730325"/>
                  </a:cubicBezTo>
                  <a:cubicBezTo>
                    <a:pt x="1223984" y="738791"/>
                    <a:pt x="1228183" y="751157"/>
                    <a:pt x="1228583" y="767422"/>
                  </a:cubicBezTo>
                  <a:lnTo>
                    <a:pt x="1144588" y="767422"/>
                  </a:lnTo>
                  <a:cubicBezTo>
                    <a:pt x="1144455" y="752090"/>
                    <a:pt x="1148388" y="739957"/>
                    <a:pt x="1156388" y="731025"/>
                  </a:cubicBezTo>
                  <a:cubicBezTo>
                    <a:pt x="1164387" y="722092"/>
                    <a:pt x="1174520" y="717625"/>
                    <a:pt x="1186786" y="717625"/>
                  </a:cubicBezTo>
                  <a:close/>
                  <a:moveTo>
                    <a:pt x="1307192" y="679428"/>
                  </a:moveTo>
                  <a:lnTo>
                    <a:pt x="1380588" y="782421"/>
                  </a:lnTo>
                  <a:lnTo>
                    <a:pt x="1303993" y="891815"/>
                  </a:lnTo>
                  <a:lnTo>
                    <a:pt x="1369789" y="891815"/>
                  </a:lnTo>
                  <a:lnTo>
                    <a:pt x="1413386" y="826019"/>
                  </a:lnTo>
                  <a:lnTo>
                    <a:pt x="1456583" y="891815"/>
                  </a:lnTo>
                  <a:lnTo>
                    <a:pt x="1525579" y="891815"/>
                  </a:lnTo>
                  <a:lnTo>
                    <a:pt x="1446984" y="780022"/>
                  </a:lnTo>
                  <a:lnTo>
                    <a:pt x="1518980" y="679428"/>
                  </a:lnTo>
                  <a:lnTo>
                    <a:pt x="1452984" y="679428"/>
                  </a:lnTo>
                  <a:lnTo>
                    <a:pt x="1413386" y="737824"/>
                  </a:lnTo>
                  <a:lnTo>
                    <a:pt x="1375788" y="679428"/>
                  </a:lnTo>
                  <a:close/>
                  <a:moveTo>
                    <a:pt x="396341" y="679428"/>
                  </a:moveTo>
                  <a:lnTo>
                    <a:pt x="396341" y="813820"/>
                  </a:lnTo>
                  <a:cubicBezTo>
                    <a:pt x="396341" y="833818"/>
                    <a:pt x="398874" y="849484"/>
                    <a:pt x="403940" y="860817"/>
                  </a:cubicBezTo>
                  <a:cubicBezTo>
                    <a:pt x="409007" y="872149"/>
                    <a:pt x="417206" y="880949"/>
                    <a:pt x="428539" y="887215"/>
                  </a:cubicBezTo>
                  <a:cubicBezTo>
                    <a:pt x="439872" y="893481"/>
                    <a:pt x="452671" y="896614"/>
                    <a:pt x="466937" y="896614"/>
                  </a:cubicBezTo>
                  <a:cubicBezTo>
                    <a:pt x="480936" y="896614"/>
                    <a:pt x="494235" y="893348"/>
                    <a:pt x="506834" y="886815"/>
                  </a:cubicBezTo>
                  <a:cubicBezTo>
                    <a:pt x="519433" y="880282"/>
                    <a:pt x="529599" y="871349"/>
                    <a:pt x="537332" y="860017"/>
                  </a:cubicBezTo>
                  <a:lnTo>
                    <a:pt x="537332" y="891815"/>
                  </a:lnTo>
                  <a:lnTo>
                    <a:pt x="589529" y="891815"/>
                  </a:lnTo>
                  <a:lnTo>
                    <a:pt x="589529" y="679428"/>
                  </a:lnTo>
                  <a:lnTo>
                    <a:pt x="533333" y="679428"/>
                  </a:lnTo>
                  <a:lnTo>
                    <a:pt x="533333" y="769022"/>
                  </a:lnTo>
                  <a:cubicBezTo>
                    <a:pt x="533333" y="799420"/>
                    <a:pt x="531933" y="818519"/>
                    <a:pt x="529133" y="826319"/>
                  </a:cubicBezTo>
                  <a:cubicBezTo>
                    <a:pt x="526333" y="834118"/>
                    <a:pt x="521133" y="840651"/>
                    <a:pt x="513534" y="845918"/>
                  </a:cubicBezTo>
                  <a:cubicBezTo>
                    <a:pt x="505934" y="851184"/>
                    <a:pt x="497335" y="853817"/>
                    <a:pt x="487735" y="853817"/>
                  </a:cubicBezTo>
                  <a:cubicBezTo>
                    <a:pt x="479336" y="853817"/>
                    <a:pt x="472403" y="851851"/>
                    <a:pt x="466937" y="847917"/>
                  </a:cubicBezTo>
                  <a:cubicBezTo>
                    <a:pt x="461470" y="843984"/>
                    <a:pt x="457704" y="838651"/>
                    <a:pt x="455637" y="831918"/>
                  </a:cubicBezTo>
                  <a:cubicBezTo>
                    <a:pt x="453571" y="825185"/>
                    <a:pt x="452537" y="806887"/>
                    <a:pt x="452537" y="777022"/>
                  </a:cubicBezTo>
                  <a:lnTo>
                    <a:pt x="452537" y="679428"/>
                  </a:lnTo>
                  <a:close/>
                  <a:moveTo>
                    <a:pt x="1183386" y="674628"/>
                  </a:moveTo>
                  <a:cubicBezTo>
                    <a:pt x="1155254" y="674628"/>
                    <a:pt x="1131989" y="684594"/>
                    <a:pt x="1113590" y="704526"/>
                  </a:cubicBezTo>
                  <a:cubicBezTo>
                    <a:pt x="1095191" y="724458"/>
                    <a:pt x="1085992" y="752023"/>
                    <a:pt x="1085992" y="787221"/>
                  </a:cubicBezTo>
                  <a:cubicBezTo>
                    <a:pt x="1085992" y="816686"/>
                    <a:pt x="1092992" y="841084"/>
                    <a:pt x="1106991" y="860417"/>
                  </a:cubicBezTo>
                  <a:cubicBezTo>
                    <a:pt x="1124723" y="884549"/>
                    <a:pt x="1152055" y="896614"/>
                    <a:pt x="1188986" y="896614"/>
                  </a:cubicBezTo>
                  <a:cubicBezTo>
                    <a:pt x="1212318" y="896614"/>
                    <a:pt x="1231750" y="891248"/>
                    <a:pt x="1247282" y="880515"/>
                  </a:cubicBezTo>
                  <a:cubicBezTo>
                    <a:pt x="1262814" y="869783"/>
                    <a:pt x="1274180" y="854150"/>
                    <a:pt x="1281380" y="833618"/>
                  </a:cubicBezTo>
                  <a:lnTo>
                    <a:pt x="1225383" y="824219"/>
                  </a:lnTo>
                  <a:cubicBezTo>
                    <a:pt x="1222317" y="834885"/>
                    <a:pt x="1217784" y="842618"/>
                    <a:pt x="1211784" y="847417"/>
                  </a:cubicBezTo>
                  <a:cubicBezTo>
                    <a:pt x="1205785" y="852217"/>
                    <a:pt x="1198385" y="854617"/>
                    <a:pt x="1189586" y="854617"/>
                  </a:cubicBezTo>
                  <a:cubicBezTo>
                    <a:pt x="1176653" y="854617"/>
                    <a:pt x="1165854" y="849984"/>
                    <a:pt x="1157188" y="840718"/>
                  </a:cubicBezTo>
                  <a:cubicBezTo>
                    <a:pt x="1148521" y="831452"/>
                    <a:pt x="1143988" y="818486"/>
                    <a:pt x="1143588" y="801820"/>
                  </a:cubicBezTo>
                  <a:lnTo>
                    <a:pt x="1284380" y="801820"/>
                  </a:lnTo>
                  <a:cubicBezTo>
                    <a:pt x="1285180" y="758756"/>
                    <a:pt x="1276447" y="726792"/>
                    <a:pt x="1258181" y="705926"/>
                  </a:cubicBezTo>
                  <a:cubicBezTo>
                    <a:pt x="1239916" y="685061"/>
                    <a:pt x="1214984" y="674628"/>
                    <a:pt x="1183386" y="674628"/>
                  </a:cubicBezTo>
                  <a:close/>
                  <a:moveTo>
                    <a:pt x="951186" y="674628"/>
                  </a:moveTo>
                  <a:cubicBezTo>
                    <a:pt x="920655" y="674628"/>
                    <a:pt x="898123" y="680894"/>
                    <a:pt x="883590" y="693427"/>
                  </a:cubicBezTo>
                  <a:cubicBezTo>
                    <a:pt x="869058" y="705959"/>
                    <a:pt x="861792" y="721425"/>
                    <a:pt x="861792" y="739824"/>
                  </a:cubicBezTo>
                  <a:cubicBezTo>
                    <a:pt x="861792" y="760223"/>
                    <a:pt x="870191" y="776155"/>
                    <a:pt x="886990" y="787621"/>
                  </a:cubicBezTo>
                  <a:cubicBezTo>
                    <a:pt x="899123" y="795887"/>
                    <a:pt x="927854" y="805020"/>
                    <a:pt x="973185" y="815019"/>
                  </a:cubicBezTo>
                  <a:cubicBezTo>
                    <a:pt x="982918" y="817286"/>
                    <a:pt x="989184" y="819752"/>
                    <a:pt x="991984" y="822419"/>
                  </a:cubicBezTo>
                  <a:cubicBezTo>
                    <a:pt x="994650" y="825219"/>
                    <a:pt x="995983" y="828752"/>
                    <a:pt x="995983" y="833018"/>
                  </a:cubicBezTo>
                  <a:cubicBezTo>
                    <a:pt x="995983" y="839285"/>
                    <a:pt x="993517" y="844284"/>
                    <a:pt x="988584" y="848017"/>
                  </a:cubicBezTo>
                  <a:cubicBezTo>
                    <a:pt x="981251" y="853350"/>
                    <a:pt x="970318" y="856017"/>
                    <a:pt x="955786" y="856017"/>
                  </a:cubicBezTo>
                  <a:cubicBezTo>
                    <a:pt x="942587" y="856017"/>
                    <a:pt x="932321" y="853184"/>
                    <a:pt x="924988" y="847517"/>
                  </a:cubicBezTo>
                  <a:cubicBezTo>
                    <a:pt x="917655" y="841851"/>
                    <a:pt x="912788" y="833552"/>
                    <a:pt x="910389" y="822619"/>
                  </a:cubicBezTo>
                  <a:lnTo>
                    <a:pt x="853992" y="831218"/>
                  </a:lnTo>
                  <a:cubicBezTo>
                    <a:pt x="859192" y="851351"/>
                    <a:pt x="870224" y="867283"/>
                    <a:pt x="887090" y="879016"/>
                  </a:cubicBezTo>
                  <a:cubicBezTo>
                    <a:pt x="903956" y="890748"/>
                    <a:pt x="926854" y="896614"/>
                    <a:pt x="955786" y="896614"/>
                  </a:cubicBezTo>
                  <a:cubicBezTo>
                    <a:pt x="987651" y="896614"/>
                    <a:pt x="1011716" y="889615"/>
                    <a:pt x="1027981" y="875616"/>
                  </a:cubicBezTo>
                  <a:cubicBezTo>
                    <a:pt x="1044247" y="861617"/>
                    <a:pt x="1052380" y="844884"/>
                    <a:pt x="1052380" y="825419"/>
                  </a:cubicBezTo>
                  <a:cubicBezTo>
                    <a:pt x="1052380" y="807553"/>
                    <a:pt x="1046514" y="793621"/>
                    <a:pt x="1034781" y="783621"/>
                  </a:cubicBezTo>
                  <a:cubicBezTo>
                    <a:pt x="1022915" y="773755"/>
                    <a:pt x="1002016" y="765422"/>
                    <a:pt x="972085" y="758623"/>
                  </a:cubicBezTo>
                  <a:cubicBezTo>
                    <a:pt x="942153" y="751823"/>
                    <a:pt x="924654" y="746557"/>
                    <a:pt x="919588" y="742824"/>
                  </a:cubicBezTo>
                  <a:cubicBezTo>
                    <a:pt x="915855" y="740024"/>
                    <a:pt x="913988" y="736624"/>
                    <a:pt x="913988" y="732624"/>
                  </a:cubicBezTo>
                  <a:cubicBezTo>
                    <a:pt x="913988" y="727958"/>
                    <a:pt x="916122" y="724158"/>
                    <a:pt x="920388" y="721225"/>
                  </a:cubicBezTo>
                  <a:cubicBezTo>
                    <a:pt x="926788" y="717092"/>
                    <a:pt x="937387" y="715026"/>
                    <a:pt x="952186" y="715026"/>
                  </a:cubicBezTo>
                  <a:cubicBezTo>
                    <a:pt x="963919" y="715026"/>
                    <a:pt x="972951" y="717225"/>
                    <a:pt x="979284" y="721625"/>
                  </a:cubicBezTo>
                  <a:cubicBezTo>
                    <a:pt x="985617" y="726025"/>
                    <a:pt x="989917" y="732358"/>
                    <a:pt x="992184" y="740624"/>
                  </a:cubicBezTo>
                  <a:lnTo>
                    <a:pt x="1045180" y="730825"/>
                  </a:lnTo>
                  <a:cubicBezTo>
                    <a:pt x="1039847" y="712292"/>
                    <a:pt x="1030115" y="698293"/>
                    <a:pt x="1015982" y="688827"/>
                  </a:cubicBezTo>
                  <a:cubicBezTo>
                    <a:pt x="1001850" y="679361"/>
                    <a:pt x="980251" y="674628"/>
                    <a:pt x="951186" y="674628"/>
                  </a:cubicBezTo>
                  <a:close/>
                  <a:moveTo>
                    <a:pt x="722586" y="674628"/>
                  </a:moveTo>
                  <a:cubicBezTo>
                    <a:pt x="692055" y="674628"/>
                    <a:pt x="669523" y="680894"/>
                    <a:pt x="654990" y="693427"/>
                  </a:cubicBezTo>
                  <a:cubicBezTo>
                    <a:pt x="640458" y="705959"/>
                    <a:pt x="633192" y="721425"/>
                    <a:pt x="633192" y="739824"/>
                  </a:cubicBezTo>
                  <a:cubicBezTo>
                    <a:pt x="633192" y="760223"/>
                    <a:pt x="641591" y="776155"/>
                    <a:pt x="658390" y="787621"/>
                  </a:cubicBezTo>
                  <a:cubicBezTo>
                    <a:pt x="670523" y="795887"/>
                    <a:pt x="699254" y="805020"/>
                    <a:pt x="744585" y="815019"/>
                  </a:cubicBezTo>
                  <a:cubicBezTo>
                    <a:pt x="754318" y="817286"/>
                    <a:pt x="760584" y="819752"/>
                    <a:pt x="763384" y="822419"/>
                  </a:cubicBezTo>
                  <a:cubicBezTo>
                    <a:pt x="766050" y="825219"/>
                    <a:pt x="767383" y="828752"/>
                    <a:pt x="767383" y="833018"/>
                  </a:cubicBezTo>
                  <a:cubicBezTo>
                    <a:pt x="767383" y="839285"/>
                    <a:pt x="764917" y="844284"/>
                    <a:pt x="759984" y="848017"/>
                  </a:cubicBezTo>
                  <a:cubicBezTo>
                    <a:pt x="752651" y="853350"/>
                    <a:pt x="741718" y="856017"/>
                    <a:pt x="727186" y="856017"/>
                  </a:cubicBezTo>
                  <a:cubicBezTo>
                    <a:pt x="713987" y="856017"/>
                    <a:pt x="703721" y="853184"/>
                    <a:pt x="696388" y="847517"/>
                  </a:cubicBezTo>
                  <a:cubicBezTo>
                    <a:pt x="689055" y="841851"/>
                    <a:pt x="684188" y="833552"/>
                    <a:pt x="681789" y="822619"/>
                  </a:cubicBezTo>
                  <a:lnTo>
                    <a:pt x="625392" y="831218"/>
                  </a:lnTo>
                  <a:cubicBezTo>
                    <a:pt x="630592" y="851351"/>
                    <a:pt x="641624" y="867283"/>
                    <a:pt x="658490" y="879016"/>
                  </a:cubicBezTo>
                  <a:cubicBezTo>
                    <a:pt x="675356" y="890748"/>
                    <a:pt x="698254" y="896614"/>
                    <a:pt x="727186" y="896614"/>
                  </a:cubicBezTo>
                  <a:cubicBezTo>
                    <a:pt x="759051" y="896614"/>
                    <a:pt x="783116" y="889615"/>
                    <a:pt x="799381" y="875616"/>
                  </a:cubicBezTo>
                  <a:cubicBezTo>
                    <a:pt x="815647" y="861617"/>
                    <a:pt x="823780" y="844884"/>
                    <a:pt x="823780" y="825419"/>
                  </a:cubicBezTo>
                  <a:cubicBezTo>
                    <a:pt x="823780" y="807553"/>
                    <a:pt x="817914" y="793621"/>
                    <a:pt x="806181" y="783621"/>
                  </a:cubicBezTo>
                  <a:cubicBezTo>
                    <a:pt x="794315" y="773755"/>
                    <a:pt x="773416" y="765422"/>
                    <a:pt x="743485" y="758623"/>
                  </a:cubicBezTo>
                  <a:cubicBezTo>
                    <a:pt x="713553" y="751823"/>
                    <a:pt x="696054" y="746557"/>
                    <a:pt x="690988" y="742824"/>
                  </a:cubicBezTo>
                  <a:cubicBezTo>
                    <a:pt x="687255" y="740024"/>
                    <a:pt x="685388" y="736624"/>
                    <a:pt x="685388" y="732624"/>
                  </a:cubicBezTo>
                  <a:cubicBezTo>
                    <a:pt x="685388" y="727958"/>
                    <a:pt x="687522" y="724158"/>
                    <a:pt x="691788" y="721225"/>
                  </a:cubicBezTo>
                  <a:cubicBezTo>
                    <a:pt x="698188" y="717092"/>
                    <a:pt x="708787" y="715026"/>
                    <a:pt x="723586" y="715026"/>
                  </a:cubicBezTo>
                  <a:cubicBezTo>
                    <a:pt x="735319" y="715026"/>
                    <a:pt x="744351" y="717225"/>
                    <a:pt x="750684" y="721625"/>
                  </a:cubicBezTo>
                  <a:cubicBezTo>
                    <a:pt x="757017" y="726025"/>
                    <a:pt x="761317" y="732358"/>
                    <a:pt x="763584" y="740624"/>
                  </a:cubicBezTo>
                  <a:lnTo>
                    <a:pt x="816580" y="730825"/>
                  </a:lnTo>
                  <a:cubicBezTo>
                    <a:pt x="811247" y="712292"/>
                    <a:pt x="801515" y="698293"/>
                    <a:pt x="787382" y="688827"/>
                  </a:cubicBezTo>
                  <a:cubicBezTo>
                    <a:pt x="773250" y="679361"/>
                    <a:pt x="751651" y="674628"/>
                    <a:pt x="722586" y="674628"/>
                  </a:cubicBezTo>
                  <a:close/>
                  <a:moveTo>
                    <a:pt x="224310" y="593633"/>
                  </a:moveTo>
                  <a:cubicBezTo>
                    <a:pt x="201778" y="593633"/>
                    <a:pt x="182545" y="597033"/>
                    <a:pt x="166613" y="603832"/>
                  </a:cubicBezTo>
                  <a:cubicBezTo>
                    <a:pt x="150681" y="610632"/>
                    <a:pt x="138481" y="620531"/>
                    <a:pt x="130015" y="633531"/>
                  </a:cubicBezTo>
                  <a:cubicBezTo>
                    <a:pt x="121549" y="646530"/>
                    <a:pt x="117316" y="660496"/>
                    <a:pt x="117316" y="675428"/>
                  </a:cubicBezTo>
                  <a:cubicBezTo>
                    <a:pt x="117316" y="698627"/>
                    <a:pt x="126316" y="718292"/>
                    <a:pt x="144314" y="734424"/>
                  </a:cubicBezTo>
                  <a:cubicBezTo>
                    <a:pt x="157114" y="745890"/>
                    <a:pt x="179379" y="755556"/>
                    <a:pt x="211110" y="763423"/>
                  </a:cubicBezTo>
                  <a:cubicBezTo>
                    <a:pt x="235776" y="769556"/>
                    <a:pt x="251575" y="773822"/>
                    <a:pt x="258507" y="776222"/>
                  </a:cubicBezTo>
                  <a:cubicBezTo>
                    <a:pt x="268640" y="779822"/>
                    <a:pt x="275740" y="784055"/>
                    <a:pt x="279806" y="788921"/>
                  </a:cubicBezTo>
                  <a:cubicBezTo>
                    <a:pt x="283873" y="793787"/>
                    <a:pt x="285906" y="799687"/>
                    <a:pt x="285906" y="806620"/>
                  </a:cubicBezTo>
                  <a:cubicBezTo>
                    <a:pt x="285906" y="817419"/>
                    <a:pt x="281073" y="826852"/>
                    <a:pt x="271407" y="834918"/>
                  </a:cubicBezTo>
                  <a:cubicBezTo>
                    <a:pt x="261741" y="842984"/>
                    <a:pt x="247375" y="847017"/>
                    <a:pt x="228309" y="847017"/>
                  </a:cubicBezTo>
                  <a:cubicBezTo>
                    <a:pt x="210310" y="847017"/>
                    <a:pt x="196011" y="842484"/>
                    <a:pt x="185412" y="833418"/>
                  </a:cubicBezTo>
                  <a:cubicBezTo>
                    <a:pt x="174813" y="824352"/>
                    <a:pt x="167780" y="810153"/>
                    <a:pt x="164313" y="790821"/>
                  </a:cubicBezTo>
                  <a:lnTo>
                    <a:pt x="106717" y="796421"/>
                  </a:lnTo>
                  <a:cubicBezTo>
                    <a:pt x="110583" y="829219"/>
                    <a:pt x="122449" y="854184"/>
                    <a:pt x="142315" y="871316"/>
                  </a:cubicBezTo>
                  <a:cubicBezTo>
                    <a:pt x="162180" y="888448"/>
                    <a:pt x="190645" y="897014"/>
                    <a:pt x="227709" y="897014"/>
                  </a:cubicBezTo>
                  <a:cubicBezTo>
                    <a:pt x="253174" y="897014"/>
                    <a:pt x="274440" y="893448"/>
                    <a:pt x="291505" y="886315"/>
                  </a:cubicBezTo>
                  <a:cubicBezTo>
                    <a:pt x="308571" y="879182"/>
                    <a:pt x="321770" y="868283"/>
                    <a:pt x="331103" y="853617"/>
                  </a:cubicBezTo>
                  <a:cubicBezTo>
                    <a:pt x="340436" y="838951"/>
                    <a:pt x="345102" y="823219"/>
                    <a:pt x="345102" y="806420"/>
                  </a:cubicBezTo>
                  <a:cubicBezTo>
                    <a:pt x="345102" y="787888"/>
                    <a:pt x="341202" y="772322"/>
                    <a:pt x="333403" y="759723"/>
                  </a:cubicBezTo>
                  <a:cubicBezTo>
                    <a:pt x="325603" y="747124"/>
                    <a:pt x="314804" y="737191"/>
                    <a:pt x="301005" y="729925"/>
                  </a:cubicBezTo>
                  <a:cubicBezTo>
                    <a:pt x="287206" y="722658"/>
                    <a:pt x="265907" y="715626"/>
                    <a:pt x="237109" y="708826"/>
                  </a:cubicBezTo>
                  <a:cubicBezTo>
                    <a:pt x="208311" y="702026"/>
                    <a:pt x="190178" y="695493"/>
                    <a:pt x="182712" y="689227"/>
                  </a:cubicBezTo>
                  <a:cubicBezTo>
                    <a:pt x="176846" y="684294"/>
                    <a:pt x="173913" y="678361"/>
                    <a:pt x="173913" y="671428"/>
                  </a:cubicBezTo>
                  <a:cubicBezTo>
                    <a:pt x="173913" y="663829"/>
                    <a:pt x="177046" y="657762"/>
                    <a:pt x="183312" y="653229"/>
                  </a:cubicBezTo>
                  <a:cubicBezTo>
                    <a:pt x="193045" y="646163"/>
                    <a:pt x="206511" y="642630"/>
                    <a:pt x="223710" y="642630"/>
                  </a:cubicBezTo>
                  <a:cubicBezTo>
                    <a:pt x="240375" y="642630"/>
                    <a:pt x="252874" y="645930"/>
                    <a:pt x="261207" y="652529"/>
                  </a:cubicBezTo>
                  <a:cubicBezTo>
                    <a:pt x="269540" y="659129"/>
                    <a:pt x="274973" y="669962"/>
                    <a:pt x="277506" y="685027"/>
                  </a:cubicBezTo>
                  <a:lnTo>
                    <a:pt x="336703" y="682428"/>
                  </a:lnTo>
                  <a:cubicBezTo>
                    <a:pt x="335769" y="655496"/>
                    <a:pt x="326003" y="633964"/>
                    <a:pt x="307405" y="617831"/>
                  </a:cubicBezTo>
                  <a:cubicBezTo>
                    <a:pt x="288806" y="601699"/>
                    <a:pt x="261107" y="593633"/>
                    <a:pt x="224310" y="593633"/>
                  </a:cubicBezTo>
                  <a:close/>
                  <a:moveTo>
                    <a:pt x="793842" y="0"/>
                  </a:moveTo>
                  <a:cubicBezTo>
                    <a:pt x="1232269" y="0"/>
                    <a:pt x="1587684" y="329113"/>
                    <a:pt x="1587684" y="735095"/>
                  </a:cubicBezTo>
                  <a:cubicBezTo>
                    <a:pt x="1587684" y="1141077"/>
                    <a:pt x="1232269" y="1470190"/>
                    <a:pt x="793842" y="1470190"/>
                  </a:cubicBezTo>
                  <a:cubicBezTo>
                    <a:pt x="355415" y="1470190"/>
                    <a:pt x="0" y="1141077"/>
                    <a:pt x="0" y="735095"/>
                  </a:cubicBezTo>
                  <a:cubicBezTo>
                    <a:pt x="0" y="329113"/>
                    <a:pt x="355415" y="0"/>
                    <a:pt x="793842" y="0"/>
                  </a:cubicBezTo>
                  <a:close/>
                </a:path>
              </a:pathLst>
            </a:custGeom>
            <a:ln w="53975" cap="rnd">
              <a:solidFill>
                <a:schemeClr val="bg1"/>
              </a:solidFill>
              <a:prstDash val="solid"/>
            </a:ln>
            <a:effectLst>
              <a:outerShdw sx="1000" sy="1000" algn="bl" rotWithShape="0">
                <a:srgbClr val="000000"/>
              </a:outerShdw>
            </a:effectLst>
            <a:extLst>
              <a:ext uri="{909E8E84-426E-40DD-AFC4-6F175D3DCCD1}">
                <a14:hiddenFill xmlns:a14="http://schemas.microsoft.com/office/drawing/2010/main">
                  <a:solidFill>
                    <a:srgbClr val="FFFFFF"/>
                  </a:solidFill>
                </a14:hiddenFill>
              </a:ext>
            </a:extLst>
          </p:spPr>
        </p:pic>
      </p:grpSp>
      <p:grpSp>
        <p:nvGrpSpPr>
          <p:cNvPr id="58" name="Group 57">
            <a:extLst>
              <a:ext uri="{FF2B5EF4-FFF2-40B4-BE49-F238E27FC236}">
                <a16:creationId xmlns:a16="http://schemas.microsoft.com/office/drawing/2014/main" id="{D17F9942-F20A-1E8B-07D7-D2A2E71FE88B}"/>
              </a:ext>
            </a:extLst>
          </p:cNvPr>
          <p:cNvGrpSpPr/>
          <p:nvPr/>
        </p:nvGrpSpPr>
        <p:grpSpPr>
          <a:xfrm>
            <a:off x="2706633" y="5817231"/>
            <a:ext cx="1068059" cy="1022154"/>
            <a:chOff x="171472" y="1555617"/>
            <a:chExt cx="1281671" cy="1226585"/>
          </a:xfrm>
        </p:grpSpPr>
        <p:sp>
          <p:nvSpPr>
            <p:cNvPr id="59" name="Oval 58">
              <a:extLst>
                <a:ext uri="{FF2B5EF4-FFF2-40B4-BE49-F238E27FC236}">
                  <a16:creationId xmlns:a16="http://schemas.microsoft.com/office/drawing/2014/main" id="{2DD68D29-79B5-285B-4BE0-C5C2671F0FB4}"/>
                </a:ext>
              </a:extLst>
            </p:cNvPr>
            <p:cNvSpPr/>
            <p:nvPr/>
          </p:nvSpPr>
          <p:spPr>
            <a:xfrm>
              <a:off x="234673" y="1644119"/>
              <a:ext cx="1155267" cy="1049580"/>
            </a:xfrm>
            <a:prstGeom prst="ellipse">
              <a:avLst/>
            </a:prstGeom>
            <a:solidFill>
              <a:schemeClr val="bg1"/>
            </a:solidFill>
            <a:ln w="539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sz="1500">
                <a:solidFill>
                  <a:prstClr val="white"/>
                </a:solidFill>
                <a:latin typeface="Calibri" panose="020F0502020204030204"/>
              </a:endParaRPr>
            </a:p>
          </p:txBody>
        </p:sp>
        <p:pic>
          <p:nvPicPr>
            <p:cNvPr id="60" name="Picture 59">
              <a:extLst>
                <a:ext uri="{FF2B5EF4-FFF2-40B4-BE49-F238E27FC236}">
                  <a16:creationId xmlns:a16="http://schemas.microsoft.com/office/drawing/2014/main" id="{7722A576-7024-8C23-81B1-F327FE3DFF07}"/>
                </a:ext>
              </a:extLst>
            </p:cNvPr>
            <p:cNvPicPr>
              <a:picLocks noChangeAspect="1"/>
            </p:cNvPicPr>
            <p:nvPr/>
          </p:nvPicPr>
          <p:blipFill>
            <a:blip r:embed="rId12" cstate="email">
              <a:alphaModFix amt="85000"/>
              <a:duotone>
                <a:prstClr val="black"/>
                <a:schemeClr val="accent6">
                  <a:tint val="45000"/>
                  <a:satMod val="400000"/>
                </a:schemeClr>
              </a:duotone>
              <a:extLst>
                <a:ext uri="{28A0092B-C50C-407E-A947-70E740481C1C}">
                  <a14:useLocalDpi xmlns:a14="http://schemas.microsoft.com/office/drawing/2010/main"/>
                </a:ext>
              </a:extLst>
            </a:blip>
            <a:srcRect/>
            <a:stretch>
              <a:fillRect/>
            </a:stretch>
          </p:blipFill>
          <p:spPr>
            <a:xfrm>
              <a:off x="171472" y="1555617"/>
              <a:ext cx="1281671" cy="1226585"/>
            </a:xfrm>
            <a:custGeom>
              <a:avLst/>
              <a:gdLst/>
              <a:ahLst/>
              <a:cxnLst/>
              <a:rect l="l" t="t" r="r" b="b"/>
              <a:pathLst>
                <a:path w="1486412" h="1422526">
                  <a:moveTo>
                    <a:pt x="491851" y="655834"/>
                  </a:moveTo>
                  <a:lnTo>
                    <a:pt x="491851" y="868221"/>
                  </a:lnTo>
                  <a:lnTo>
                    <a:pt x="548048" y="868221"/>
                  </a:lnTo>
                  <a:lnTo>
                    <a:pt x="548048" y="655834"/>
                  </a:lnTo>
                  <a:close/>
                  <a:moveTo>
                    <a:pt x="1159797" y="651034"/>
                  </a:moveTo>
                  <a:cubicBezTo>
                    <a:pt x="1129265" y="651034"/>
                    <a:pt x="1106733" y="657300"/>
                    <a:pt x="1092201" y="669833"/>
                  </a:cubicBezTo>
                  <a:cubicBezTo>
                    <a:pt x="1077668" y="682365"/>
                    <a:pt x="1070402" y="697831"/>
                    <a:pt x="1070402" y="716230"/>
                  </a:cubicBezTo>
                  <a:cubicBezTo>
                    <a:pt x="1070402" y="736629"/>
                    <a:pt x="1078802" y="752561"/>
                    <a:pt x="1095601" y="764027"/>
                  </a:cubicBezTo>
                  <a:cubicBezTo>
                    <a:pt x="1107733" y="772293"/>
                    <a:pt x="1136465" y="781426"/>
                    <a:pt x="1181795" y="791425"/>
                  </a:cubicBezTo>
                  <a:cubicBezTo>
                    <a:pt x="1191528" y="793692"/>
                    <a:pt x="1197794" y="796158"/>
                    <a:pt x="1200594" y="798825"/>
                  </a:cubicBezTo>
                  <a:cubicBezTo>
                    <a:pt x="1203261" y="801625"/>
                    <a:pt x="1204594" y="805158"/>
                    <a:pt x="1204594" y="809424"/>
                  </a:cubicBezTo>
                  <a:cubicBezTo>
                    <a:pt x="1204594" y="815691"/>
                    <a:pt x="1202127" y="820690"/>
                    <a:pt x="1197194" y="824423"/>
                  </a:cubicBezTo>
                  <a:cubicBezTo>
                    <a:pt x="1189861" y="829756"/>
                    <a:pt x="1178929" y="832423"/>
                    <a:pt x="1164396" y="832423"/>
                  </a:cubicBezTo>
                  <a:cubicBezTo>
                    <a:pt x="1151197" y="832423"/>
                    <a:pt x="1140931" y="829590"/>
                    <a:pt x="1133598" y="823923"/>
                  </a:cubicBezTo>
                  <a:cubicBezTo>
                    <a:pt x="1126265" y="818257"/>
                    <a:pt x="1121399" y="809958"/>
                    <a:pt x="1118999" y="799025"/>
                  </a:cubicBezTo>
                  <a:lnTo>
                    <a:pt x="1062603" y="807624"/>
                  </a:lnTo>
                  <a:cubicBezTo>
                    <a:pt x="1067802" y="827756"/>
                    <a:pt x="1078835" y="843689"/>
                    <a:pt x="1095701" y="855421"/>
                  </a:cubicBezTo>
                  <a:cubicBezTo>
                    <a:pt x="1112566" y="867154"/>
                    <a:pt x="1135465" y="873020"/>
                    <a:pt x="1164396" y="873020"/>
                  </a:cubicBezTo>
                  <a:cubicBezTo>
                    <a:pt x="1196261" y="873020"/>
                    <a:pt x="1220326" y="866021"/>
                    <a:pt x="1236592" y="852022"/>
                  </a:cubicBezTo>
                  <a:cubicBezTo>
                    <a:pt x="1252858" y="838023"/>
                    <a:pt x="1260991" y="821290"/>
                    <a:pt x="1260991" y="801825"/>
                  </a:cubicBezTo>
                  <a:cubicBezTo>
                    <a:pt x="1260991" y="783959"/>
                    <a:pt x="1255124" y="770027"/>
                    <a:pt x="1243392" y="760027"/>
                  </a:cubicBezTo>
                  <a:cubicBezTo>
                    <a:pt x="1231526" y="750161"/>
                    <a:pt x="1210627" y="741828"/>
                    <a:pt x="1180695" y="735029"/>
                  </a:cubicBezTo>
                  <a:cubicBezTo>
                    <a:pt x="1150764" y="728229"/>
                    <a:pt x="1133265" y="722963"/>
                    <a:pt x="1128199" y="719230"/>
                  </a:cubicBezTo>
                  <a:cubicBezTo>
                    <a:pt x="1124465" y="716430"/>
                    <a:pt x="1122599" y="713030"/>
                    <a:pt x="1122599" y="709030"/>
                  </a:cubicBezTo>
                  <a:cubicBezTo>
                    <a:pt x="1122599" y="704364"/>
                    <a:pt x="1124732" y="700564"/>
                    <a:pt x="1128999" y="697631"/>
                  </a:cubicBezTo>
                  <a:cubicBezTo>
                    <a:pt x="1135398" y="693498"/>
                    <a:pt x="1145998" y="691431"/>
                    <a:pt x="1160797" y="691431"/>
                  </a:cubicBezTo>
                  <a:cubicBezTo>
                    <a:pt x="1172529" y="691431"/>
                    <a:pt x="1181562" y="693631"/>
                    <a:pt x="1187895" y="698031"/>
                  </a:cubicBezTo>
                  <a:cubicBezTo>
                    <a:pt x="1194228" y="702431"/>
                    <a:pt x="1198528" y="708764"/>
                    <a:pt x="1200794" y="717030"/>
                  </a:cubicBezTo>
                  <a:lnTo>
                    <a:pt x="1253791" y="707230"/>
                  </a:lnTo>
                  <a:cubicBezTo>
                    <a:pt x="1248458" y="688698"/>
                    <a:pt x="1238725" y="674699"/>
                    <a:pt x="1224593" y="665233"/>
                  </a:cubicBezTo>
                  <a:cubicBezTo>
                    <a:pt x="1210460" y="655767"/>
                    <a:pt x="1188862" y="651034"/>
                    <a:pt x="1159797" y="651034"/>
                  </a:cubicBezTo>
                  <a:close/>
                  <a:moveTo>
                    <a:pt x="944396" y="651034"/>
                  </a:moveTo>
                  <a:cubicBezTo>
                    <a:pt x="912798" y="651034"/>
                    <a:pt x="887733" y="660800"/>
                    <a:pt x="869200" y="680332"/>
                  </a:cubicBezTo>
                  <a:cubicBezTo>
                    <a:pt x="850668" y="699864"/>
                    <a:pt x="841402" y="727163"/>
                    <a:pt x="841402" y="762227"/>
                  </a:cubicBezTo>
                  <a:cubicBezTo>
                    <a:pt x="841402" y="796892"/>
                    <a:pt x="850635" y="824023"/>
                    <a:pt x="869100" y="843622"/>
                  </a:cubicBezTo>
                  <a:cubicBezTo>
                    <a:pt x="887566" y="863221"/>
                    <a:pt x="912331" y="873020"/>
                    <a:pt x="943396" y="873020"/>
                  </a:cubicBezTo>
                  <a:cubicBezTo>
                    <a:pt x="970728" y="873020"/>
                    <a:pt x="992526" y="866554"/>
                    <a:pt x="1008792" y="853622"/>
                  </a:cubicBezTo>
                  <a:cubicBezTo>
                    <a:pt x="1025057" y="840689"/>
                    <a:pt x="1036057" y="821557"/>
                    <a:pt x="1041790" y="796225"/>
                  </a:cubicBezTo>
                  <a:lnTo>
                    <a:pt x="986593" y="786826"/>
                  </a:lnTo>
                  <a:cubicBezTo>
                    <a:pt x="983793" y="801625"/>
                    <a:pt x="978994" y="812057"/>
                    <a:pt x="972194" y="818124"/>
                  </a:cubicBezTo>
                  <a:cubicBezTo>
                    <a:pt x="965395" y="824190"/>
                    <a:pt x="956662" y="827223"/>
                    <a:pt x="945996" y="827223"/>
                  </a:cubicBezTo>
                  <a:cubicBezTo>
                    <a:pt x="931730" y="827223"/>
                    <a:pt x="920364" y="822023"/>
                    <a:pt x="911898" y="811624"/>
                  </a:cubicBezTo>
                  <a:cubicBezTo>
                    <a:pt x="903432" y="801225"/>
                    <a:pt x="899199" y="783426"/>
                    <a:pt x="899199" y="758227"/>
                  </a:cubicBezTo>
                  <a:cubicBezTo>
                    <a:pt x="899199" y="735562"/>
                    <a:pt x="903365" y="719396"/>
                    <a:pt x="911698" y="709730"/>
                  </a:cubicBezTo>
                  <a:cubicBezTo>
                    <a:pt x="920031" y="700064"/>
                    <a:pt x="931197" y="695231"/>
                    <a:pt x="945196" y="695231"/>
                  </a:cubicBezTo>
                  <a:cubicBezTo>
                    <a:pt x="955728" y="695231"/>
                    <a:pt x="964295" y="698031"/>
                    <a:pt x="970894" y="703631"/>
                  </a:cubicBezTo>
                  <a:cubicBezTo>
                    <a:pt x="977494" y="709230"/>
                    <a:pt x="981727" y="717563"/>
                    <a:pt x="983593" y="728629"/>
                  </a:cubicBezTo>
                  <a:lnTo>
                    <a:pt x="1038990" y="718630"/>
                  </a:lnTo>
                  <a:cubicBezTo>
                    <a:pt x="1032324" y="695831"/>
                    <a:pt x="1021358" y="678866"/>
                    <a:pt x="1006092" y="667733"/>
                  </a:cubicBezTo>
                  <a:cubicBezTo>
                    <a:pt x="990826" y="656600"/>
                    <a:pt x="970261" y="651034"/>
                    <a:pt x="944396" y="651034"/>
                  </a:cubicBezTo>
                  <a:close/>
                  <a:moveTo>
                    <a:pt x="727944" y="651034"/>
                  </a:moveTo>
                  <a:cubicBezTo>
                    <a:pt x="699812" y="651034"/>
                    <a:pt x="676480" y="663033"/>
                    <a:pt x="657948" y="687032"/>
                  </a:cubicBezTo>
                  <a:lnTo>
                    <a:pt x="657948" y="655834"/>
                  </a:lnTo>
                  <a:lnTo>
                    <a:pt x="605751" y="655834"/>
                  </a:lnTo>
                  <a:lnTo>
                    <a:pt x="605751" y="868221"/>
                  </a:lnTo>
                  <a:lnTo>
                    <a:pt x="661948" y="868221"/>
                  </a:lnTo>
                  <a:lnTo>
                    <a:pt x="661948" y="772027"/>
                  </a:lnTo>
                  <a:cubicBezTo>
                    <a:pt x="661948" y="748295"/>
                    <a:pt x="663381" y="732029"/>
                    <a:pt x="666248" y="723229"/>
                  </a:cubicBezTo>
                  <a:cubicBezTo>
                    <a:pt x="669114" y="714430"/>
                    <a:pt x="674414" y="707364"/>
                    <a:pt x="682147" y="702031"/>
                  </a:cubicBezTo>
                  <a:cubicBezTo>
                    <a:pt x="689880" y="696698"/>
                    <a:pt x="698612" y="694031"/>
                    <a:pt x="708345" y="694031"/>
                  </a:cubicBezTo>
                  <a:cubicBezTo>
                    <a:pt x="715945" y="694031"/>
                    <a:pt x="722444" y="695898"/>
                    <a:pt x="727844" y="699631"/>
                  </a:cubicBezTo>
                  <a:cubicBezTo>
                    <a:pt x="733244" y="703364"/>
                    <a:pt x="737143" y="708597"/>
                    <a:pt x="739543" y="715330"/>
                  </a:cubicBezTo>
                  <a:cubicBezTo>
                    <a:pt x="741943" y="722063"/>
                    <a:pt x="743143" y="736895"/>
                    <a:pt x="743143" y="759827"/>
                  </a:cubicBezTo>
                  <a:lnTo>
                    <a:pt x="743143" y="868221"/>
                  </a:lnTo>
                  <a:lnTo>
                    <a:pt x="799340" y="868221"/>
                  </a:lnTo>
                  <a:lnTo>
                    <a:pt x="799340" y="736229"/>
                  </a:lnTo>
                  <a:cubicBezTo>
                    <a:pt x="799340" y="719830"/>
                    <a:pt x="798306" y="707230"/>
                    <a:pt x="796240" y="698431"/>
                  </a:cubicBezTo>
                  <a:cubicBezTo>
                    <a:pt x="794173" y="689632"/>
                    <a:pt x="790507" y="681765"/>
                    <a:pt x="785240" y="674832"/>
                  </a:cubicBezTo>
                  <a:cubicBezTo>
                    <a:pt x="779974" y="667900"/>
                    <a:pt x="772208" y="662200"/>
                    <a:pt x="761942" y="657733"/>
                  </a:cubicBezTo>
                  <a:cubicBezTo>
                    <a:pt x="751676" y="653267"/>
                    <a:pt x="740343" y="651034"/>
                    <a:pt x="727944" y="651034"/>
                  </a:cubicBezTo>
                  <a:close/>
                  <a:moveTo>
                    <a:pt x="246201" y="577438"/>
                  </a:moveTo>
                  <a:lnTo>
                    <a:pt x="246201" y="868221"/>
                  </a:lnTo>
                  <a:lnTo>
                    <a:pt x="452589" y="868221"/>
                  </a:lnTo>
                  <a:lnTo>
                    <a:pt x="452589" y="818824"/>
                  </a:lnTo>
                  <a:lnTo>
                    <a:pt x="305398" y="818824"/>
                  </a:lnTo>
                  <a:lnTo>
                    <a:pt x="305398" y="577438"/>
                  </a:lnTo>
                  <a:close/>
                  <a:moveTo>
                    <a:pt x="491851" y="575039"/>
                  </a:moveTo>
                  <a:lnTo>
                    <a:pt x="491851" y="627035"/>
                  </a:lnTo>
                  <a:lnTo>
                    <a:pt x="548048" y="627035"/>
                  </a:lnTo>
                  <a:lnTo>
                    <a:pt x="548048" y="575039"/>
                  </a:lnTo>
                  <a:close/>
                  <a:moveTo>
                    <a:pt x="743206" y="0"/>
                  </a:moveTo>
                  <a:cubicBezTo>
                    <a:pt x="1153667" y="0"/>
                    <a:pt x="1486412" y="318443"/>
                    <a:pt x="1486412" y="711263"/>
                  </a:cubicBezTo>
                  <a:cubicBezTo>
                    <a:pt x="1486412" y="1104083"/>
                    <a:pt x="1153667" y="1422526"/>
                    <a:pt x="743206" y="1422526"/>
                  </a:cubicBezTo>
                  <a:cubicBezTo>
                    <a:pt x="332745" y="1422526"/>
                    <a:pt x="0" y="1104083"/>
                    <a:pt x="0" y="711263"/>
                  </a:cubicBezTo>
                  <a:cubicBezTo>
                    <a:pt x="0" y="318443"/>
                    <a:pt x="332745" y="0"/>
                    <a:pt x="743206" y="0"/>
                  </a:cubicBezTo>
                  <a:close/>
                </a:path>
              </a:pathLst>
            </a:custGeom>
            <a:ln w="53975" cap="rnd">
              <a:solidFill>
                <a:schemeClr val="bg1"/>
              </a:solidFill>
              <a:prstDash val="solid"/>
            </a:ln>
            <a:effectLst>
              <a:outerShdw blurRad="127000" sx="1000" sy="1000" algn="bl" rotWithShape="0">
                <a:srgbClr val="000000"/>
              </a:outerShdw>
            </a:effectLst>
          </p:spPr>
        </p:pic>
      </p:grpSp>
    </p:spTree>
    <p:extLst>
      <p:ext uri="{BB962C8B-B14F-4D97-AF65-F5344CB8AC3E}">
        <p14:creationId xmlns:p14="http://schemas.microsoft.com/office/powerpoint/2010/main" val="224651877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123249"/>
        </a:solidFill>
        <a:effectLst/>
      </p:bgPr>
    </p:bg>
    <p:spTree>
      <p:nvGrpSpPr>
        <p:cNvPr id="1" name="">
          <a:extLst>
            <a:ext uri="{FF2B5EF4-FFF2-40B4-BE49-F238E27FC236}">
              <a16:creationId xmlns:a16="http://schemas.microsoft.com/office/drawing/2014/main" id="{F3A7AEFB-E4F2-1C96-8F50-EC2C1FB7EE51}"/>
            </a:ext>
          </a:extLst>
        </p:cNvPr>
        <p:cNvGrpSpPr/>
        <p:nvPr/>
      </p:nvGrpSpPr>
      <p:grpSpPr>
        <a:xfrm>
          <a:off x="0" y="0"/>
          <a:ext cx="0" cy="0"/>
          <a:chOff x="0" y="0"/>
          <a:chExt cx="0" cy="0"/>
        </a:xfrm>
      </p:grpSpPr>
      <p:pic>
        <p:nvPicPr>
          <p:cNvPr id="18" name="Image 0">
            <a:extLst>
              <a:ext uri="{FF2B5EF4-FFF2-40B4-BE49-F238E27FC236}">
                <a16:creationId xmlns:a16="http://schemas.microsoft.com/office/drawing/2014/main" id="{A833FF7F-B2D2-F59D-4C69-F2CE22BB4B7F}"/>
              </a:ext>
            </a:extLst>
          </p:cNvPr>
          <p:cNvPicPr>
            <a:picLocks noChangeAspect="1"/>
          </p:cNvPicPr>
          <p:nvPr/>
        </p:nvPicPr>
        <p:blipFill>
          <a:blip r:embed="rId2">
            <a:alphaModFix amt="35000"/>
          </a:blip>
          <a:srcRect l="-286" t="26744" r="286" b="17208"/>
          <a:stretch/>
        </p:blipFill>
        <p:spPr>
          <a:xfrm>
            <a:off x="0" y="1"/>
            <a:ext cx="12235770" cy="6858000"/>
          </a:xfrm>
          <a:prstGeom prst="rect">
            <a:avLst/>
          </a:prstGeom>
        </p:spPr>
      </p:pic>
      <p:sp>
        <p:nvSpPr>
          <p:cNvPr id="2" name="Title 1">
            <a:extLst>
              <a:ext uri="{FF2B5EF4-FFF2-40B4-BE49-F238E27FC236}">
                <a16:creationId xmlns:a16="http://schemas.microsoft.com/office/drawing/2014/main" id="{2799FDDC-5878-89C9-DF08-43B427C430C7}"/>
              </a:ext>
            </a:extLst>
          </p:cNvPr>
          <p:cNvSpPr>
            <a:spLocks noGrp="1"/>
          </p:cNvSpPr>
          <p:nvPr>
            <p:ph type="title"/>
          </p:nvPr>
        </p:nvSpPr>
        <p:spPr/>
        <p:txBody>
          <a:bodyPr/>
          <a:lstStyle/>
          <a:p>
            <a:endParaRPr lang="en-GB">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FDED65BC-96EA-0D3E-AD1D-7E796AF10BA7}"/>
              </a:ext>
            </a:extLst>
          </p:cNvPr>
          <p:cNvSpPr/>
          <p:nvPr/>
        </p:nvSpPr>
        <p:spPr>
          <a:xfrm>
            <a:off x="1811866" y="1442298"/>
            <a:ext cx="8441223" cy="11853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r>
              <a:rPr lang="en-GB" sz="3333" b="1" dirty="0">
                <a:solidFill>
                  <a:prstClr val="white"/>
                </a:solidFill>
                <a:latin typeface="Arial" panose="020B0604020202020204" pitchFamily="34" charset="0"/>
                <a:cs typeface="Arial" panose="020B0604020202020204" pitchFamily="34" charset="0"/>
              </a:rPr>
              <a:t>Sections </a:t>
            </a:r>
          </a:p>
          <a:p>
            <a:pPr algn="ctr" defTabSz="761970"/>
            <a:r>
              <a:rPr lang="en-GB" sz="2000" dirty="0">
                <a:solidFill>
                  <a:prstClr val="white"/>
                </a:solidFill>
                <a:latin typeface="Arial" panose="020B0604020202020204" pitchFamily="34" charset="0"/>
                <a:cs typeface="Arial" panose="020B0604020202020204" pitchFamily="34" charset="0"/>
              </a:rPr>
              <a:t>(Click the below boxes on full screen mode to jump to section)</a:t>
            </a:r>
          </a:p>
        </p:txBody>
      </p:sp>
      <p:sp>
        <p:nvSpPr>
          <p:cNvPr id="19" name="Text 0">
            <a:extLst>
              <a:ext uri="{FF2B5EF4-FFF2-40B4-BE49-F238E27FC236}">
                <a16:creationId xmlns:a16="http://schemas.microsoft.com/office/drawing/2014/main" id="{9FA4CE3A-D02C-3FA4-ABCA-490B0D44A74E}"/>
              </a:ext>
            </a:extLst>
          </p:cNvPr>
          <p:cNvSpPr/>
          <p:nvPr/>
        </p:nvSpPr>
        <p:spPr>
          <a:xfrm>
            <a:off x="388444" y="831736"/>
            <a:ext cx="10594762" cy="2091565"/>
          </a:xfrm>
          <a:prstGeom prst="rect">
            <a:avLst/>
          </a:prstGeom>
          <a:noFill/>
          <a:ln/>
        </p:spPr>
        <p:txBody>
          <a:bodyPr wrap="square" lIns="0" tIns="0" rIns="0" bIns="0" rtlCol="0" anchor="t"/>
          <a:lstStyle/>
          <a:p>
            <a:pPr algn="r">
              <a:lnSpc>
                <a:spcPts val="4250"/>
              </a:lnSpc>
            </a:pPr>
            <a:r>
              <a:rPr lang="en-US" sz="8000" b="1">
                <a:latin typeface="Arial" panose="020B0604020202020204" pitchFamily="34" charset="0"/>
                <a:ea typeface="Unbounded" pitchFamily="34" charset="-122"/>
                <a:cs typeface="Arial" panose="020B0604020202020204" pitchFamily="34" charset="0"/>
              </a:rPr>
              <a:t>Rising with the Tide: </a:t>
            </a:r>
          </a:p>
        </p:txBody>
      </p:sp>
      <p:cxnSp>
        <p:nvCxnSpPr>
          <p:cNvPr id="5" name="Straight Connector 4">
            <a:extLst>
              <a:ext uri="{FF2B5EF4-FFF2-40B4-BE49-F238E27FC236}">
                <a16:creationId xmlns:a16="http://schemas.microsoft.com/office/drawing/2014/main" id="{CAD78DFC-4358-F6A8-0D9F-DD8DA00DD109}"/>
              </a:ext>
            </a:extLst>
          </p:cNvPr>
          <p:cNvCxnSpPr/>
          <p:nvPr/>
        </p:nvCxnSpPr>
        <p:spPr>
          <a:xfrm>
            <a:off x="1600329" y="6403749"/>
            <a:ext cx="9083389" cy="0"/>
          </a:xfrm>
          <a:prstGeom prst="line">
            <a:avLst/>
          </a:prstGeom>
          <a:ln w="22225">
            <a:solidFill>
              <a:srgbClr val="BC0000"/>
            </a:solidFill>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9CD121B5-F035-6DCC-0F44-82D685597F33}"/>
              </a:ext>
            </a:extLst>
          </p:cNvPr>
          <p:cNvSpPr/>
          <p:nvPr/>
        </p:nvSpPr>
        <p:spPr>
          <a:xfrm>
            <a:off x="5906841" y="6287438"/>
            <a:ext cx="269399" cy="239100"/>
          </a:xfrm>
          <a:prstGeom prst="ellipse">
            <a:avLst/>
          </a:prstGeom>
          <a:solidFill>
            <a:schemeClr val="tx1"/>
          </a:solidFill>
          <a:ln w="25400">
            <a:solidFill>
              <a:srgbClr val="BC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100">
              <a:latin typeface="Arial" panose="020B0604020202020204" pitchFamily="34" charset="0"/>
              <a:cs typeface="Arial" panose="020B0604020202020204" pitchFamily="34" charset="0"/>
            </a:endParaRPr>
          </a:p>
        </p:txBody>
      </p:sp>
      <p:sp>
        <p:nvSpPr>
          <p:cNvPr id="20" name="!!F2">
            <a:extLst>
              <a:ext uri="{FF2B5EF4-FFF2-40B4-BE49-F238E27FC236}">
                <a16:creationId xmlns:a16="http://schemas.microsoft.com/office/drawing/2014/main" id="{996FB2E7-DDCD-A2E2-24E9-92C45A87A6CC}"/>
              </a:ext>
            </a:extLst>
          </p:cNvPr>
          <p:cNvSpPr/>
          <p:nvPr/>
        </p:nvSpPr>
        <p:spPr>
          <a:xfrm>
            <a:off x="2015027" y="2957900"/>
            <a:ext cx="2184400" cy="1265631"/>
          </a:xfrm>
          <a:prstGeom prst="rect">
            <a:avLst/>
          </a:prstGeom>
          <a:solidFill>
            <a:srgbClr val="1D263E"/>
          </a:solidFill>
          <a:ln w="317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defTabSz="761970"/>
            <a:endParaRPr lang="en-GB" sz="2100">
              <a:solidFill>
                <a:prstClr val="white"/>
              </a:solidFill>
              <a:latin typeface="Arial" panose="020B0604020202020204" pitchFamily="34" charset="0"/>
              <a:cs typeface="Arial" panose="020B0604020202020204" pitchFamily="34" charset="0"/>
            </a:endParaRPr>
          </a:p>
        </p:txBody>
      </p:sp>
      <p:sp>
        <p:nvSpPr>
          <p:cNvPr id="21" name="!!EXS2">
            <a:extLst>
              <a:ext uri="{FF2B5EF4-FFF2-40B4-BE49-F238E27FC236}">
                <a16:creationId xmlns:a16="http://schemas.microsoft.com/office/drawing/2014/main" id="{26E490EA-9C03-F0FD-FE3F-EA167FF4F293}"/>
              </a:ext>
            </a:extLst>
          </p:cNvPr>
          <p:cNvSpPr/>
          <p:nvPr/>
        </p:nvSpPr>
        <p:spPr>
          <a:xfrm>
            <a:off x="5060718" y="2969446"/>
            <a:ext cx="2184400" cy="1265631"/>
          </a:xfrm>
          <a:prstGeom prst="rect">
            <a:avLst/>
          </a:prstGeom>
          <a:solidFill>
            <a:srgbClr val="1D263E"/>
          </a:solidFill>
          <a:ln w="317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defTabSz="761970"/>
            <a:endParaRPr lang="en-GB" sz="2100">
              <a:solidFill>
                <a:prstClr val="white"/>
              </a:solidFill>
              <a:latin typeface="Arial" panose="020B0604020202020204" pitchFamily="34" charset="0"/>
              <a:cs typeface="Arial" panose="020B0604020202020204" pitchFamily="34" charset="0"/>
            </a:endParaRPr>
          </a:p>
        </p:txBody>
      </p:sp>
      <p:sp>
        <p:nvSpPr>
          <p:cNvPr id="22" name="!!CFC2">
            <a:extLst>
              <a:ext uri="{FF2B5EF4-FFF2-40B4-BE49-F238E27FC236}">
                <a16:creationId xmlns:a16="http://schemas.microsoft.com/office/drawing/2014/main" id="{00FE73E8-D3FC-091E-9204-B80C3E48521B}"/>
              </a:ext>
            </a:extLst>
          </p:cNvPr>
          <p:cNvSpPr/>
          <p:nvPr/>
        </p:nvSpPr>
        <p:spPr>
          <a:xfrm>
            <a:off x="8068689" y="2957900"/>
            <a:ext cx="2184400" cy="1265631"/>
          </a:xfrm>
          <a:prstGeom prst="rect">
            <a:avLst/>
          </a:prstGeom>
          <a:solidFill>
            <a:srgbClr val="1D263E"/>
          </a:solidFill>
          <a:ln w="317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defTabSz="761970"/>
            <a:endParaRPr lang="en-GB" sz="2100">
              <a:solidFill>
                <a:prstClr val="white"/>
              </a:solidFill>
              <a:latin typeface="Arial" panose="020B0604020202020204" pitchFamily="34" charset="0"/>
              <a:cs typeface="Arial" panose="020B0604020202020204" pitchFamily="34" charset="0"/>
            </a:endParaRPr>
          </a:p>
        </p:txBody>
      </p:sp>
      <p:sp>
        <p:nvSpPr>
          <p:cNvPr id="23" name="!!CNNF8M2">
            <a:extLst>
              <a:ext uri="{FF2B5EF4-FFF2-40B4-BE49-F238E27FC236}">
                <a16:creationId xmlns:a16="http://schemas.microsoft.com/office/drawing/2014/main" id="{31A236C7-95D4-9150-059A-13577CCBC909}"/>
              </a:ext>
            </a:extLst>
          </p:cNvPr>
          <p:cNvSpPr/>
          <p:nvPr/>
        </p:nvSpPr>
        <p:spPr>
          <a:xfrm>
            <a:off x="3641946" y="4784756"/>
            <a:ext cx="2184400" cy="1265631"/>
          </a:xfrm>
          <a:prstGeom prst="rect">
            <a:avLst/>
          </a:prstGeom>
          <a:solidFill>
            <a:srgbClr val="1D263E"/>
          </a:solidFill>
          <a:ln w="317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defTabSz="761970"/>
            <a:endParaRPr lang="en-GB" sz="2100">
              <a:solidFill>
                <a:prstClr val="white"/>
              </a:solidFill>
              <a:latin typeface="Arial" panose="020B0604020202020204" pitchFamily="34" charset="0"/>
              <a:cs typeface="Arial" panose="020B0604020202020204" pitchFamily="34" charset="0"/>
            </a:endParaRPr>
          </a:p>
        </p:txBody>
      </p:sp>
      <p:sp>
        <p:nvSpPr>
          <p:cNvPr id="24" name="!!CNNN12M2">
            <a:extLst>
              <a:ext uri="{FF2B5EF4-FFF2-40B4-BE49-F238E27FC236}">
                <a16:creationId xmlns:a16="http://schemas.microsoft.com/office/drawing/2014/main" id="{C9F74C87-4DC5-2ED9-384A-5624016D7AF2}"/>
              </a:ext>
            </a:extLst>
          </p:cNvPr>
          <p:cNvSpPr/>
          <p:nvPr/>
        </p:nvSpPr>
        <p:spPr>
          <a:xfrm>
            <a:off x="6687637" y="4807849"/>
            <a:ext cx="2184400" cy="1265631"/>
          </a:xfrm>
          <a:prstGeom prst="rect">
            <a:avLst/>
          </a:prstGeom>
          <a:solidFill>
            <a:srgbClr val="1D263E"/>
          </a:solidFill>
          <a:ln w="317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defTabSz="761970"/>
            <a:endParaRPr lang="en-GB" sz="2100">
              <a:solidFill>
                <a:prstClr val="white"/>
              </a:solidFill>
              <a:latin typeface="Arial" panose="020B0604020202020204" pitchFamily="34" charset="0"/>
              <a:cs typeface="Arial" panose="020B0604020202020204" pitchFamily="34" charset="0"/>
            </a:endParaRPr>
          </a:p>
        </p:txBody>
      </p:sp>
      <p:sp>
        <p:nvSpPr>
          <p:cNvPr id="26" name="!!Foreword">
            <a:hlinkClick r:id="rId3" action="ppaction://hlinksldjump"/>
            <a:extLst>
              <a:ext uri="{FF2B5EF4-FFF2-40B4-BE49-F238E27FC236}">
                <a16:creationId xmlns:a16="http://schemas.microsoft.com/office/drawing/2014/main" id="{C670C9E9-737B-3F34-2905-2F7D5A66339E}"/>
              </a:ext>
            </a:extLst>
          </p:cNvPr>
          <p:cNvSpPr/>
          <p:nvPr/>
        </p:nvSpPr>
        <p:spPr>
          <a:xfrm>
            <a:off x="1891203" y="2834076"/>
            <a:ext cx="2184400" cy="1265631"/>
          </a:xfrm>
          <a:prstGeom prst="rect">
            <a:avLst/>
          </a:prstGeom>
          <a:solidFill>
            <a:srgbClr val="BF0100">
              <a:alpha val="98000"/>
            </a:srgbClr>
          </a:solidFill>
          <a:ln w="317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defTabSz="761970"/>
            <a:r>
              <a:rPr lang="en-GB" sz="2100" b="1">
                <a:solidFill>
                  <a:prstClr val="white"/>
                </a:solidFill>
                <a:latin typeface="Arial" panose="020B0604020202020204" pitchFamily="34" charset="0"/>
                <a:cs typeface="Arial" panose="020B0604020202020204" pitchFamily="34" charset="0"/>
              </a:rPr>
              <a:t>Foreword</a:t>
            </a:r>
            <a:endParaRPr lang="en-GB" sz="2100">
              <a:solidFill>
                <a:prstClr val="white"/>
              </a:solidFill>
              <a:latin typeface="Arial" panose="020B0604020202020204" pitchFamily="34" charset="0"/>
              <a:cs typeface="Arial" panose="020B0604020202020204" pitchFamily="34" charset="0"/>
            </a:endParaRPr>
          </a:p>
        </p:txBody>
      </p:sp>
      <p:sp>
        <p:nvSpPr>
          <p:cNvPr id="27" name="!!EXS">
            <a:hlinkClick r:id="rId4" action="ppaction://hlinksldjump"/>
            <a:extLst>
              <a:ext uri="{FF2B5EF4-FFF2-40B4-BE49-F238E27FC236}">
                <a16:creationId xmlns:a16="http://schemas.microsoft.com/office/drawing/2014/main" id="{D5392D8D-B6EF-A87E-B4E1-AE6B9207DAF8}"/>
              </a:ext>
            </a:extLst>
          </p:cNvPr>
          <p:cNvSpPr/>
          <p:nvPr/>
        </p:nvSpPr>
        <p:spPr>
          <a:xfrm>
            <a:off x="4936894" y="2845622"/>
            <a:ext cx="2184400" cy="1265631"/>
          </a:xfrm>
          <a:prstGeom prst="rect">
            <a:avLst/>
          </a:prstGeom>
          <a:solidFill>
            <a:srgbClr val="BF0100">
              <a:alpha val="98000"/>
            </a:srgbClr>
          </a:solidFill>
          <a:ln w="317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defTabSz="761970"/>
            <a:r>
              <a:rPr lang="en-GB" sz="2100" b="1">
                <a:solidFill>
                  <a:prstClr val="white"/>
                </a:solidFill>
                <a:latin typeface="Arial" panose="020B0604020202020204" pitchFamily="34" charset="0"/>
                <a:cs typeface="Arial" panose="020B0604020202020204" pitchFamily="34" charset="0"/>
              </a:rPr>
              <a:t>Exec Summary</a:t>
            </a:r>
            <a:endParaRPr lang="en-GB" sz="2100">
              <a:solidFill>
                <a:prstClr val="white"/>
              </a:solidFill>
              <a:latin typeface="Arial" panose="020B0604020202020204" pitchFamily="34" charset="0"/>
              <a:cs typeface="Arial" panose="020B0604020202020204" pitchFamily="34" charset="0"/>
            </a:endParaRPr>
          </a:p>
        </p:txBody>
      </p:sp>
      <p:sp>
        <p:nvSpPr>
          <p:cNvPr id="28" name="!!CFC">
            <a:hlinkClick r:id="rId5" action="ppaction://hlinksldjump"/>
            <a:extLst>
              <a:ext uri="{FF2B5EF4-FFF2-40B4-BE49-F238E27FC236}">
                <a16:creationId xmlns:a16="http://schemas.microsoft.com/office/drawing/2014/main" id="{D66FD6D0-DAE5-AC71-0E11-52CC7F041B56}"/>
              </a:ext>
            </a:extLst>
          </p:cNvPr>
          <p:cNvSpPr/>
          <p:nvPr/>
        </p:nvSpPr>
        <p:spPr>
          <a:xfrm>
            <a:off x="7944865" y="2834076"/>
            <a:ext cx="2184400" cy="1265631"/>
          </a:xfrm>
          <a:prstGeom prst="rect">
            <a:avLst/>
          </a:prstGeom>
          <a:solidFill>
            <a:srgbClr val="BF0100">
              <a:alpha val="98000"/>
            </a:srgbClr>
          </a:solidFill>
          <a:ln w="317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defTabSz="761970"/>
            <a:r>
              <a:rPr lang="en-GB" sz="2100" b="1" dirty="0">
                <a:solidFill>
                  <a:prstClr val="white"/>
                </a:solidFill>
                <a:latin typeface="Arial" panose="020B0604020202020204" pitchFamily="34" charset="0"/>
                <a:cs typeface="Arial" panose="020B0604020202020204" pitchFamily="34" charset="0"/>
              </a:rPr>
              <a:t>Case for Change</a:t>
            </a:r>
            <a:endParaRPr lang="en-GB" sz="2100" dirty="0">
              <a:solidFill>
                <a:prstClr val="white"/>
              </a:solidFill>
              <a:latin typeface="Arial" panose="020B0604020202020204" pitchFamily="34" charset="0"/>
              <a:cs typeface="Arial" panose="020B0604020202020204" pitchFamily="34" charset="0"/>
            </a:endParaRPr>
          </a:p>
        </p:txBody>
      </p:sp>
      <p:sp>
        <p:nvSpPr>
          <p:cNvPr id="29" name="!!CNNF8m">
            <a:hlinkClick r:id="rId6" action="ppaction://hlinksldjump"/>
            <a:extLst>
              <a:ext uri="{FF2B5EF4-FFF2-40B4-BE49-F238E27FC236}">
                <a16:creationId xmlns:a16="http://schemas.microsoft.com/office/drawing/2014/main" id="{16E17A6B-F0F5-1790-B7F5-2B71E2C37363}"/>
              </a:ext>
            </a:extLst>
          </p:cNvPr>
          <p:cNvSpPr/>
          <p:nvPr/>
        </p:nvSpPr>
        <p:spPr>
          <a:xfrm>
            <a:off x="3518122" y="4660932"/>
            <a:ext cx="2184400" cy="1265631"/>
          </a:xfrm>
          <a:prstGeom prst="rect">
            <a:avLst/>
          </a:prstGeom>
          <a:solidFill>
            <a:srgbClr val="BF0100">
              <a:alpha val="98000"/>
            </a:srgbClr>
          </a:solidFill>
          <a:ln w="317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defTabSz="761970"/>
            <a:r>
              <a:rPr lang="en-GB" sz="2100" b="1" dirty="0">
                <a:solidFill>
                  <a:prstClr val="white"/>
                </a:solidFill>
                <a:latin typeface="Arial" panose="020B0604020202020204" pitchFamily="34" charset="0"/>
                <a:cs typeface="Arial" panose="020B0604020202020204" pitchFamily="34" charset="0"/>
              </a:rPr>
              <a:t>CNN First 8 Months: Phase 1</a:t>
            </a:r>
            <a:endParaRPr lang="en-GB" sz="2100" dirty="0">
              <a:solidFill>
                <a:prstClr val="white"/>
              </a:solidFill>
              <a:latin typeface="Arial" panose="020B0604020202020204" pitchFamily="34" charset="0"/>
              <a:cs typeface="Arial" panose="020B0604020202020204" pitchFamily="34" charset="0"/>
            </a:endParaRPr>
          </a:p>
        </p:txBody>
      </p:sp>
      <p:sp>
        <p:nvSpPr>
          <p:cNvPr id="30" name="!!CNNN12M">
            <a:hlinkClick r:id="rId7" action="ppaction://hlinksldjump"/>
            <a:extLst>
              <a:ext uri="{FF2B5EF4-FFF2-40B4-BE49-F238E27FC236}">
                <a16:creationId xmlns:a16="http://schemas.microsoft.com/office/drawing/2014/main" id="{A828C97E-6CBB-576E-601D-F422F70C6CBC}"/>
              </a:ext>
            </a:extLst>
          </p:cNvPr>
          <p:cNvSpPr/>
          <p:nvPr/>
        </p:nvSpPr>
        <p:spPr>
          <a:xfrm>
            <a:off x="6563813" y="4684025"/>
            <a:ext cx="2184400" cy="1265631"/>
          </a:xfrm>
          <a:prstGeom prst="rect">
            <a:avLst/>
          </a:prstGeom>
          <a:solidFill>
            <a:srgbClr val="BF0100">
              <a:alpha val="98000"/>
            </a:srgbClr>
          </a:solidFill>
          <a:ln w="317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defTabSz="761970"/>
            <a:r>
              <a:rPr lang="en-GB" sz="2100" b="1" dirty="0">
                <a:solidFill>
                  <a:prstClr val="white"/>
                </a:solidFill>
                <a:latin typeface="Arial" panose="020B0604020202020204" pitchFamily="34" charset="0"/>
                <a:cs typeface="Arial" panose="020B0604020202020204" pitchFamily="34" charset="0"/>
              </a:rPr>
              <a:t>CNN: Next 12 Months</a:t>
            </a:r>
            <a:endParaRPr lang="en-GB" sz="2100"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157006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42D3C6-49AA-D54F-CE1C-2384072141AA}"/>
            </a:ext>
          </a:extLst>
        </p:cNvPr>
        <p:cNvGrpSpPr/>
        <p:nvPr/>
      </p:nvGrpSpPr>
      <p:grpSpPr>
        <a:xfrm>
          <a:off x="0" y="0"/>
          <a:ext cx="0" cy="0"/>
          <a:chOff x="0" y="0"/>
          <a:chExt cx="0" cy="0"/>
        </a:xfrm>
      </p:grpSpPr>
      <p:pic>
        <p:nvPicPr>
          <p:cNvPr id="25" name="Image 0">
            <a:extLst>
              <a:ext uri="{FF2B5EF4-FFF2-40B4-BE49-F238E27FC236}">
                <a16:creationId xmlns:a16="http://schemas.microsoft.com/office/drawing/2014/main" id="{32346218-6FB0-0201-75CC-A1E8532CFE62}"/>
              </a:ext>
            </a:extLst>
          </p:cNvPr>
          <p:cNvPicPr>
            <a:picLocks noChangeAspect="1"/>
          </p:cNvPicPr>
          <p:nvPr/>
        </p:nvPicPr>
        <p:blipFill>
          <a:blip r:embed="rId2">
            <a:alphaModFix amt="20000"/>
            <a:extLst>
              <a:ext uri="{837473B0-CC2E-450A-ABE3-18F120FF3D39}">
                <a1611:picAttrSrcUrl xmlns:a1611="http://schemas.microsoft.com/office/drawing/2016/11/main" r:id="rId3"/>
              </a:ext>
            </a:extLst>
          </a:blip>
          <a:srcRect/>
          <a:stretch/>
        </p:blipFill>
        <p:spPr>
          <a:xfrm>
            <a:off x="-4368800" y="-1427432"/>
            <a:ext cx="16604570" cy="9339003"/>
          </a:xfrm>
          <a:prstGeom prst="rect">
            <a:avLst/>
          </a:prstGeom>
        </p:spPr>
      </p:pic>
      <p:sp>
        <p:nvSpPr>
          <p:cNvPr id="4" name="Rectangle 3">
            <a:extLst>
              <a:ext uri="{FF2B5EF4-FFF2-40B4-BE49-F238E27FC236}">
                <a16:creationId xmlns:a16="http://schemas.microsoft.com/office/drawing/2014/main" id="{22958065-F426-622A-4368-DDF22B99AE6D}"/>
              </a:ext>
            </a:extLst>
          </p:cNvPr>
          <p:cNvSpPr/>
          <p:nvPr/>
        </p:nvSpPr>
        <p:spPr>
          <a:xfrm>
            <a:off x="1985464" y="1314913"/>
            <a:ext cx="8501778" cy="752687"/>
          </a:xfrm>
          <a:prstGeom prst="rect">
            <a:avLst/>
          </a:prstGeom>
          <a:solidFill>
            <a:srgbClr val="102735"/>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108000" rtlCol="0" anchor="ctr"/>
          <a:lstStyle/>
          <a:p>
            <a:pPr defTabSz="914363">
              <a:defRPr/>
            </a:pPr>
            <a:endParaRPr lang="en-GB" sz="2000" b="1" i="1">
              <a:solidFill>
                <a:prstClr val="white"/>
              </a:solidFill>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86916A90-1660-0B4B-9FA6-693C78948C64}"/>
              </a:ext>
            </a:extLst>
          </p:cNvPr>
          <p:cNvSpPr/>
          <p:nvPr/>
        </p:nvSpPr>
        <p:spPr>
          <a:xfrm>
            <a:off x="1985464" y="2446801"/>
            <a:ext cx="8501778" cy="752687"/>
          </a:xfrm>
          <a:prstGeom prst="rect">
            <a:avLst/>
          </a:prstGeom>
          <a:solidFill>
            <a:srgbClr val="102735"/>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914363">
              <a:defRPr/>
            </a:pPr>
            <a:endParaRPr lang="en-GB" sz="2000" kern="100">
              <a:solidFill>
                <a:prstClr val="white"/>
              </a:solidFill>
              <a:latin typeface="Aptos" panose="020B0004020202020204" pitchFamily="34" charset="0"/>
              <a:ea typeface="Aptos" panose="020B00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ABB63B43-AF22-4C20-E4F9-CA5AD20BC75B}"/>
              </a:ext>
            </a:extLst>
          </p:cNvPr>
          <p:cNvSpPr/>
          <p:nvPr/>
        </p:nvSpPr>
        <p:spPr>
          <a:xfrm>
            <a:off x="1985464" y="3600136"/>
            <a:ext cx="8501778" cy="752687"/>
          </a:xfrm>
          <a:prstGeom prst="rect">
            <a:avLst/>
          </a:prstGeom>
          <a:solidFill>
            <a:srgbClr val="102735"/>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914363">
              <a:lnSpc>
                <a:spcPct val="107000"/>
              </a:lnSpc>
              <a:spcAft>
                <a:spcPts val="800"/>
              </a:spcAft>
              <a:tabLst>
                <a:tab pos="457182" algn="l"/>
              </a:tabLst>
              <a:defRPr/>
            </a:pPr>
            <a:endParaRPr lang="en-GB" sz="2000" kern="100">
              <a:solidFill>
                <a:prstClr val="white"/>
              </a:solidFill>
              <a:latin typeface="Aptos" panose="020B0004020202020204" pitchFamily="34" charset="0"/>
              <a:ea typeface="Aptos" panose="020B00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AD15396B-16F9-A181-F01C-8093A5334FC7}"/>
              </a:ext>
            </a:extLst>
          </p:cNvPr>
          <p:cNvSpPr/>
          <p:nvPr/>
        </p:nvSpPr>
        <p:spPr>
          <a:xfrm>
            <a:off x="1985462" y="4793961"/>
            <a:ext cx="8501778" cy="752687"/>
          </a:xfrm>
          <a:prstGeom prst="rect">
            <a:avLst/>
          </a:prstGeom>
          <a:solidFill>
            <a:srgbClr val="102735"/>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914363">
              <a:lnSpc>
                <a:spcPct val="107000"/>
              </a:lnSpc>
              <a:spcAft>
                <a:spcPts val="800"/>
              </a:spcAft>
              <a:tabLst>
                <a:tab pos="457182" algn="l"/>
              </a:tabLst>
              <a:defRPr/>
            </a:pPr>
            <a:endParaRPr lang="en-GB" sz="2000" kern="100">
              <a:solidFill>
                <a:prstClr val="white"/>
              </a:solidFill>
              <a:latin typeface="Aptos" panose="020B0004020202020204" pitchFamily="34" charset="0"/>
              <a:ea typeface="Aptos" panose="020B00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55371CCA-4506-1371-96F1-613F635EBFFE}"/>
              </a:ext>
            </a:extLst>
          </p:cNvPr>
          <p:cNvSpPr/>
          <p:nvPr/>
        </p:nvSpPr>
        <p:spPr>
          <a:xfrm>
            <a:off x="1845113" y="1185317"/>
            <a:ext cx="8501778" cy="752687"/>
          </a:xfrm>
          <a:prstGeom prst="rect">
            <a:avLst/>
          </a:prstGeom>
          <a:solidFill>
            <a:srgbClr val="BC0301"/>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108000" rtlCol="0" anchor="ctr"/>
          <a:lstStyle/>
          <a:p>
            <a:pPr marL="0" indent="0">
              <a:buNone/>
            </a:pPr>
            <a:r>
              <a:rPr lang="en-GB" sz="2000" b="1">
                <a:solidFill>
                  <a:schemeClr val="bg1"/>
                </a:solidFill>
                <a:latin typeface="Arial" panose="020B0604020202020204" pitchFamily="34" charset="0"/>
                <a:cs typeface="Arial" panose="020B0604020202020204" pitchFamily="34" charset="0"/>
              </a:rPr>
              <a:t>Formation of Community of Practice </a:t>
            </a:r>
            <a:r>
              <a:rPr lang="en-GB" sz="2000">
                <a:solidFill>
                  <a:schemeClr val="bg1"/>
                </a:solidFill>
                <a:latin typeface="Arial" panose="020B0604020202020204" pitchFamily="34" charset="0"/>
                <a:cs typeface="Arial" panose="020B0604020202020204" pitchFamily="34" charset="0"/>
              </a:rPr>
              <a:t>spanning six ICB systems to target areas of greatest need</a:t>
            </a:r>
          </a:p>
        </p:txBody>
      </p:sp>
      <p:sp>
        <p:nvSpPr>
          <p:cNvPr id="9" name="Rectangle 8">
            <a:extLst>
              <a:ext uri="{FF2B5EF4-FFF2-40B4-BE49-F238E27FC236}">
                <a16:creationId xmlns:a16="http://schemas.microsoft.com/office/drawing/2014/main" id="{35AA8001-DC51-A082-CA09-CCDC197A7F64}"/>
              </a:ext>
            </a:extLst>
          </p:cNvPr>
          <p:cNvSpPr/>
          <p:nvPr/>
        </p:nvSpPr>
        <p:spPr>
          <a:xfrm>
            <a:off x="1845113" y="2317205"/>
            <a:ext cx="8501778" cy="752687"/>
          </a:xfrm>
          <a:prstGeom prst="rect">
            <a:avLst/>
          </a:prstGeom>
          <a:solidFill>
            <a:srgbClr val="BC0301"/>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buNone/>
            </a:pPr>
            <a:r>
              <a:rPr lang="en-GB" sz="2000" b="1">
                <a:solidFill>
                  <a:schemeClr val="bg1"/>
                </a:solidFill>
                <a:latin typeface="Arial" panose="020B0604020202020204" pitchFamily="34" charset="0"/>
                <a:cs typeface="Arial" panose="020B0604020202020204" pitchFamily="34" charset="0"/>
              </a:rPr>
              <a:t>Identified and scoped local projects </a:t>
            </a:r>
            <a:r>
              <a:rPr lang="en-GB" sz="2000">
                <a:solidFill>
                  <a:schemeClr val="bg1"/>
                </a:solidFill>
                <a:latin typeface="Arial" panose="020B0604020202020204" pitchFamily="34" charset="0"/>
                <a:cs typeface="Arial" panose="020B0604020202020204" pitchFamily="34" charset="0"/>
              </a:rPr>
              <a:t>that can be activated with the right support to address these</a:t>
            </a:r>
          </a:p>
        </p:txBody>
      </p:sp>
      <p:sp>
        <p:nvSpPr>
          <p:cNvPr id="10" name="Rectangle 9">
            <a:extLst>
              <a:ext uri="{FF2B5EF4-FFF2-40B4-BE49-F238E27FC236}">
                <a16:creationId xmlns:a16="http://schemas.microsoft.com/office/drawing/2014/main" id="{6538C4AD-4FFC-C096-A5AF-E27535EE8542}"/>
              </a:ext>
            </a:extLst>
          </p:cNvPr>
          <p:cNvSpPr/>
          <p:nvPr/>
        </p:nvSpPr>
        <p:spPr>
          <a:xfrm>
            <a:off x="1845113" y="3470540"/>
            <a:ext cx="8501778" cy="752687"/>
          </a:xfrm>
          <a:prstGeom prst="rect">
            <a:avLst/>
          </a:prstGeom>
          <a:solidFill>
            <a:srgbClr val="BC0301"/>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buNone/>
            </a:pPr>
            <a:r>
              <a:rPr lang="en-GB" sz="2000" b="1">
                <a:solidFill>
                  <a:schemeClr val="bg1"/>
                </a:solidFill>
                <a:latin typeface="Arial" panose="020B0604020202020204" pitchFamily="34" charset="0"/>
                <a:cs typeface="Arial" panose="020B0604020202020204" pitchFamily="34" charset="0"/>
              </a:rPr>
              <a:t>Produced costings for each area</a:t>
            </a:r>
            <a:r>
              <a:rPr lang="en-GB" sz="2000">
                <a:solidFill>
                  <a:schemeClr val="bg1"/>
                </a:solidFill>
                <a:latin typeface="Arial" panose="020B0604020202020204" pitchFamily="34" charset="0"/>
                <a:cs typeface="Arial" panose="020B0604020202020204" pitchFamily="34" charset="0"/>
              </a:rPr>
              <a:t>, showing the financial and human cost of inaction</a:t>
            </a:r>
          </a:p>
        </p:txBody>
      </p:sp>
      <p:sp>
        <p:nvSpPr>
          <p:cNvPr id="11" name="Rectangle 10">
            <a:extLst>
              <a:ext uri="{FF2B5EF4-FFF2-40B4-BE49-F238E27FC236}">
                <a16:creationId xmlns:a16="http://schemas.microsoft.com/office/drawing/2014/main" id="{D5F04B9F-BB0F-01AB-0471-30DD71CE2502}"/>
              </a:ext>
            </a:extLst>
          </p:cNvPr>
          <p:cNvSpPr/>
          <p:nvPr/>
        </p:nvSpPr>
        <p:spPr>
          <a:xfrm>
            <a:off x="1845111" y="4664365"/>
            <a:ext cx="8501778" cy="752687"/>
          </a:xfrm>
          <a:prstGeom prst="rect">
            <a:avLst/>
          </a:prstGeom>
          <a:solidFill>
            <a:srgbClr val="BC0301"/>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000" b="1">
                <a:solidFill>
                  <a:schemeClr val="bg1"/>
                </a:solidFill>
                <a:latin typeface="Arial" panose="020B0604020202020204" pitchFamily="34" charset="0"/>
                <a:cs typeface="Arial" panose="020B0604020202020204" pitchFamily="34" charset="0"/>
              </a:rPr>
              <a:t>Set up a cross-system learning network </a:t>
            </a:r>
            <a:r>
              <a:rPr lang="en-GB" sz="2000">
                <a:solidFill>
                  <a:schemeClr val="bg1"/>
                </a:solidFill>
                <a:latin typeface="Arial" panose="020B0604020202020204" pitchFamily="34" charset="0"/>
                <a:cs typeface="Arial" panose="020B0604020202020204" pitchFamily="34" charset="0"/>
              </a:rPr>
              <a:t>that can now be used to rapidly share solutions and scale what works</a:t>
            </a:r>
          </a:p>
        </p:txBody>
      </p:sp>
      <p:sp>
        <p:nvSpPr>
          <p:cNvPr id="12" name="rectang">
            <a:extLst>
              <a:ext uri="{FF2B5EF4-FFF2-40B4-BE49-F238E27FC236}">
                <a16:creationId xmlns:a16="http://schemas.microsoft.com/office/drawing/2014/main" id="{8C3CCB19-9BB8-F9EB-15A0-9B946AD1FF57}"/>
              </a:ext>
            </a:extLst>
          </p:cNvPr>
          <p:cNvSpPr/>
          <p:nvPr/>
        </p:nvSpPr>
        <p:spPr>
          <a:xfrm>
            <a:off x="466387" y="291244"/>
            <a:ext cx="6146800" cy="705355"/>
          </a:xfrm>
          <a:prstGeom prst="rect">
            <a:avLst/>
          </a:prstGeom>
          <a:solidFill>
            <a:srgbClr val="1D263E"/>
          </a:solidFill>
          <a:ln w="317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defTabSz="761970"/>
            <a:endParaRPr lang="en-GB" sz="3200">
              <a:solidFill>
                <a:prstClr val="white"/>
              </a:solidFill>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3DCD6163-91D8-8DAE-A6C6-68D691740413}"/>
              </a:ext>
            </a:extLst>
          </p:cNvPr>
          <p:cNvSpPr/>
          <p:nvPr/>
        </p:nvSpPr>
        <p:spPr>
          <a:xfrm>
            <a:off x="342563" y="167420"/>
            <a:ext cx="6146800" cy="705355"/>
          </a:xfrm>
          <a:prstGeom prst="rect">
            <a:avLst/>
          </a:prstGeom>
          <a:solidFill>
            <a:srgbClr val="BF0100">
              <a:alpha val="98000"/>
            </a:srgbClr>
          </a:solidFill>
          <a:ln w="317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108000" rIns="0" rtlCol="0" anchor="ctr"/>
          <a:lstStyle/>
          <a:p>
            <a:pPr defTabSz="761970"/>
            <a:r>
              <a:rPr lang="en-GB" sz="3200" b="1" dirty="0">
                <a:solidFill>
                  <a:prstClr val="white"/>
                </a:solidFill>
                <a:latin typeface="Arial" panose="020B0604020202020204" pitchFamily="34" charset="0"/>
                <a:cs typeface="Arial" panose="020B0604020202020204" pitchFamily="34" charset="0"/>
              </a:rPr>
              <a:t>Our First 8 Months – Summary</a:t>
            </a:r>
            <a:endParaRPr lang="en-GB" sz="3200" dirty="0">
              <a:solidFill>
                <a:prstClr val="white"/>
              </a:solidFill>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E1E66D50-497B-DB0F-1C6D-6065D07F990A}"/>
              </a:ext>
            </a:extLst>
          </p:cNvPr>
          <p:cNvSpPr/>
          <p:nvPr/>
        </p:nvSpPr>
        <p:spPr>
          <a:xfrm>
            <a:off x="1214204" y="1212857"/>
            <a:ext cx="575216" cy="540993"/>
          </a:xfrm>
          <a:prstGeom prst="rect">
            <a:avLst/>
          </a:prstGeom>
          <a:noFill/>
          <a:ln w="41275">
            <a:solidFill>
              <a:srgbClr val="10273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400" b="1">
                <a:solidFill>
                  <a:srgbClr val="102735"/>
                </a:solidFill>
                <a:latin typeface="Arial" panose="020B0604020202020204" pitchFamily="34" charset="0"/>
                <a:cs typeface="Arial" panose="020B0604020202020204" pitchFamily="34" charset="0"/>
              </a:rPr>
              <a:t>1</a:t>
            </a:r>
          </a:p>
        </p:txBody>
      </p:sp>
      <p:sp>
        <p:nvSpPr>
          <p:cNvPr id="15" name="Rectangle 14">
            <a:extLst>
              <a:ext uri="{FF2B5EF4-FFF2-40B4-BE49-F238E27FC236}">
                <a16:creationId xmlns:a16="http://schemas.microsoft.com/office/drawing/2014/main" id="{E698124B-B2B2-04ED-A03B-BFDBFEC78125}"/>
              </a:ext>
            </a:extLst>
          </p:cNvPr>
          <p:cNvSpPr/>
          <p:nvPr/>
        </p:nvSpPr>
        <p:spPr>
          <a:xfrm>
            <a:off x="1214203" y="2344744"/>
            <a:ext cx="575216" cy="540993"/>
          </a:xfrm>
          <a:prstGeom prst="rect">
            <a:avLst/>
          </a:prstGeom>
          <a:noFill/>
          <a:ln w="41275">
            <a:solidFill>
              <a:srgbClr val="10273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400" b="1">
                <a:solidFill>
                  <a:srgbClr val="102735"/>
                </a:solidFill>
                <a:latin typeface="Arial" panose="020B0604020202020204" pitchFamily="34" charset="0"/>
                <a:cs typeface="Arial" panose="020B0604020202020204" pitchFamily="34" charset="0"/>
              </a:rPr>
              <a:t>2</a:t>
            </a:r>
          </a:p>
        </p:txBody>
      </p:sp>
      <p:sp>
        <p:nvSpPr>
          <p:cNvPr id="16" name="Rectangle 15">
            <a:extLst>
              <a:ext uri="{FF2B5EF4-FFF2-40B4-BE49-F238E27FC236}">
                <a16:creationId xmlns:a16="http://schemas.microsoft.com/office/drawing/2014/main" id="{A2ECAF8D-A8E4-5B29-F164-ADB832EF41E3}"/>
              </a:ext>
            </a:extLst>
          </p:cNvPr>
          <p:cNvSpPr/>
          <p:nvPr/>
        </p:nvSpPr>
        <p:spPr>
          <a:xfrm>
            <a:off x="1214202" y="3514868"/>
            <a:ext cx="575216" cy="540993"/>
          </a:xfrm>
          <a:prstGeom prst="rect">
            <a:avLst/>
          </a:prstGeom>
          <a:noFill/>
          <a:ln w="41275">
            <a:solidFill>
              <a:srgbClr val="10273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400" b="1">
                <a:solidFill>
                  <a:srgbClr val="102735"/>
                </a:solidFill>
                <a:latin typeface="Arial" panose="020B0604020202020204" pitchFamily="34" charset="0"/>
                <a:cs typeface="Arial" panose="020B0604020202020204" pitchFamily="34" charset="0"/>
              </a:rPr>
              <a:t>3</a:t>
            </a:r>
          </a:p>
        </p:txBody>
      </p:sp>
      <p:sp>
        <p:nvSpPr>
          <p:cNvPr id="17" name="Rectangle 16">
            <a:extLst>
              <a:ext uri="{FF2B5EF4-FFF2-40B4-BE49-F238E27FC236}">
                <a16:creationId xmlns:a16="http://schemas.microsoft.com/office/drawing/2014/main" id="{666B96EC-DB28-5D6F-EA44-6FD7172295B9}"/>
              </a:ext>
            </a:extLst>
          </p:cNvPr>
          <p:cNvSpPr/>
          <p:nvPr/>
        </p:nvSpPr>
        <p:spPr>
          <a:xfrm>
            <a:off x="1212571" y="4687080"/>
            <a:ext cx="575216" cy="540993"/>
          </a:xfrm>
          <a:prstGeom prst="rect">
            <a:avLst/>
          </a:prstGeom>
          <a:noFill/>
          <a:ln w="41275">
            <a:solidFill>
              <a:srgbClr val="10273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400" b="1">
                <a:solidFill>
                  <a:srgbClr val="102735"/>
                </a:solidFill>
                <a:latin typeface="Arial" panose="020B0604020202020204" pitchFamily="34" charset="0"/>
                <a:cs typeface="Arial" panose="020B0604020202020204" pitchFamily="34" charset="0"/>
              </a:rPr>
              <a:t>4</a:t>
            </a:r>
          </a:p>
        </p:txBody>
      </p:sp>
      <p:sp>
        <p:nvSpPr>
          <p:cNvPr id="18" name="Rectangle 17">
            <a:extLst>
              <a:ext uri="{FF2B5EF4-FFF2-40B4-BE49-F238E27FC236}">
                <a16:creationId xmlns:a16="http://schemas.microsoft.com/office/drawing/2014/main" id="{7ADF3352-9C0E-FFF6-B617-63336B7EF3D5}"/>
              </a:ext>
            </a:extLst>
          </p:cNvPr>
          <p:cNvSpPr/>
          <p:nvPr/>
        </p:nvSpPr>
        <p:spPr>
          <a:xfrm>
            <a:off x="1985462" y="5966029"/>
            <a:ext cx="8501778" cy="752687"/>
          </a:xfrm>
          <a:prstGeom prst="rect">
            <a:avLst/>
          </a:prstGeom>
          <a:solidFill>
            <a:srgbClr val="102735"/>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914363">
              <a:lnSpc>
                <a:spcPct val="107000"/>
              </a:lnSpc>
              <a:spcAft>
                <a:spcPts val="800"/>
              </a:spcAft>
              <a:tabLst>
                <a:tab pos="457182" algn="l"/>
              </a:tabLst>
              <a:defRPr/>
            </a:pPr>
            <a:endParaRPr lang="en-GB" sz="2000" kern="100">
              <a:solidFill>
                <a:prstClr val="white"/>
              </a:solidFill>
              <a:latin typeface="Aptos" panose="020B0004020202020204" pitchFamily="34" charset="0"/>
              <a:ea typeface="Aptos" panose="020B0004020202020204" pitchFamily="34" charset="0"/>
              <a:cs typeface="Arial" panose="020B0604020202020204" pitchFamily="34" charset="0"/>
            </a:endParaRPr>
          </a:p>
        </p:txBody>
      </p:sp>
      <p:sp>
        <p:nvSpPr>
          <p:cNvPr id="19" name="Rectangle 18">
            <a:extLst>
              <a:ext uri="{FF2B5EF4-FFF2-40B4-BE49-F238E27FC236}">
                <a16:creationId xmlns:a16="http://schemas.microsoft.com/office/drawing/2014/main" id="{9088B4CC-3363-518A-F95D-9A613D6D35ED}"/>
              </a:ext>
            </a:extLst>
          </p:cNvPr>
          <p:cNvSpPr/>
          <p:nvPr/>
        </p:nvSpPr>
        <p:spPr>
          <a:xfrm>
            <a:off x="1845111" y="5836433"/>
            <a:ext cx="8501778" cy="752687"/>
          </a:xfrm>
          <a:prstGeom prst="rect">
            <a:avLst/>
          </a:prstGeom>
          <a:solidFill>
            <a:srgbClr val="BC0301"/>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000" b="1">
                <a:solidFill>
                  <a:schemeClr val="bg1"/>
                </a:solidFill>
                <a:latin typeface="Arial" panose="020B0604020202020204" pitchFamily="34" charset="0"/>
                <a:cs typeface="Arial" panose="020B0604020202020204" pitchFamily="34" charset="0"/>
              </a:rPr>
              <a:t>Connected the work to national levers</a:t>
            </a:r>
            <a:r>
              <a:rPr lang="en-GB" sz="2000">
                <a:solidFill>
                  <a:schemeClr val="bg1"/>
                </a:solidFill>
                <a:latin typeface="Arial" panose="020B0604020202020204" pitchFamily="34" charset="0"/>
                <a:cs typeface="Arial" panose="020B0604020202020204" pitchFamily="34" charset="0"/>
              </a:rPr>
              <a:t>, including departments and the APPG for Coastal Communities, to open up prioritisation and funding</a:t>
            </a:r>
          </a:p>
        </p:txBody>
      </p:sp>
      <p:sp>
        <p:nvSpPr>
          <p:cNvPr id="20" name="Rectangle 19">
            <a:extLst>
              <a:ext uri="{FF2B5EF4-FFF2-40B4-BE49-F238E27FC236}">
                <a16:creationId xmlns:a16="http://schemas.microsoft.com/office/drawing/2014/main" id="{3A6358C1-AE4E-8F40-64F3-B57A440E78C1}"/>
              </a:ext>
            </a:extLst>
          </p:cNvPr>
          <p:cNvSpPr/>
          <p:nvPr/>
        </p:nvSpPr>
        <p:spPr>
          <a:xfrm>
            <a:off x="1212571" y="5859148"/>
            <a:ext cx="575216" cy="540993"/>
          </a:xfrm>
          <a:prstGeom prst="rect">
            <a:avLst/>
          </a:prstGeom>
          <a:noFill/>
          <a:ln w="41275">
            <a:solidFill>
              <a:srgbClr val="10273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400" b="1">
                <a:solidFill>
                  <a:srgbClr val="102735"/>
                </a:solidFill>
                <a:latin typeface="Arial" panose="020B0604020202020204" pitchFamily="34" charset="0"/>
                <a:cs typeface="Arial" panose="020B0604020202020204" pitchFamily="34" charset="0"/>
              </a:rPr>
              <a:t>5</a:t>
            </a:r>
          </a:p>
        </p:txBody>
      </p:sp>
      <p:sp>
        <p:nvSpPr>
          <p:cNvPr id="3" name="!!CNNN12M2">
            <a:extLst>
              <a:ext uri="{FF2B5EF4-FFF2-40B4-BE49-F238E27FC236}">
                <a16:creationId xmlns:a16="http://schemas.microsoft.com/office/drawing/2014/main" id="{8F4C612F-18F4-8B8E-1EF8-E9A87A14C083}"/>
              </a:ext>
            </a:extLst>
          </p:cNvPr>
          <p:cNvSpPr/>
          <p:nvPr/>
        </p:nvSpPr>
        <p:spPr>
          <a:xfrm>
            <a:off x="7305209" y="285562"/>
            <a:ext cx="4393581" cy="703510"/>
          </a:xfrm>
          <a:prstGeom prst="rect">
            <a:avLst/>
          </a:prstGeom>
          <a:solidFill>
            <a:srgbClr val="1D263E"/>
          </a:solidFill>
          <a:ln w="317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defTabSz="761970"/>
            <a:endParaRPr lang="en-GB" sz="3200">
              <a:solidFill>
                <a:prstClr val="white"/>
              </a:solidFill>
              <a:latin typeface="Arial" panose="020B0604020202020204" pitchFamily="34" charset="0"/>
              <a:cs typeface="Arial" panose="020B0604020202020204" pitchFamily="34" charset="0"/>
            </a:endParaRPr>
          </a:p>
        </p:txBody>
      </p:sp>
      <p:sp>
        <p:nvSpPr>
          <p:cNvPr id="21" name="!!CNNN12M">
            <a:hlinkClick r:id="rId4" action="ppaction://hlinksldjump"/>
            <a:extLst>
              <a:ext uri="{FF2B5EF4-FFF2-40B4-BE49-F238E27FC236}">
                <a16:creationId xmlns:a16="http://schemas.microsoft.com/office/drawing/2014/main" id="{82D93599-354D-7BA7-E2F8-51D19D40A9D2}"/>
              </a:ext>
            </a:extLst>
          </p:cNvPr>
          <p:cNvSpPr/>
          <p:nvPr/>
        </p:nvSpPr>
        <p:spPr>
          <a:xfrm>
            <a:off x="7181385" y="161738"/>
            <a:ext cx="4393581" cy="703510"/>
          </a:xfrm>
          <a:prstGeom prst="rect">
            <a:avLst/>
          </a:prstGeom>
          <a:solidFill>
            <a:srgbClr val="BF0100">
              <a:alpha val="98000"/>
            </a:srgbClr>
          </a:solidFill>
          <a:ln w="317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defTabSz="761970"/>
            <a:r>
              <a:rPr lang="en-GB" sz="3200" b="1" dirty="0">
                <a:solidFill>
                  <a:prstClr val="white"/>
                </a:solidFill>
                <a:latin typeface="Arial" panose="020B0604020202020204" pitchFamily="34" charset="0"/>
                <a:cs typeface="Arial" panose="020B0604020202020204" pitchFamily="34" charset="0"/>
              </a:rPr>
              <a:t>CNN: Next 12 Months</a:t>
            </a:r>
            <a:endParaRPr lang="en-GB" sz="3200"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091355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7F2364-5E48-84F6-E269-2C960790BF4A}"/>
            </a:ext>
          </a:extLst>
        </p:cNvPr>
        <p:cNvGrpSpPr/>
        <p:nvPr/>
      </p:nvGrpSpPr>
      <p:grpSpPr>
        <a:xfrm>
          <a:off x="0" y="0"/>
          <a:ext cx="0" cy="0"/>
          <a:chOff x="0" y="0"/>
          <a:chExt cx="0" cy="0"/>
        </a:xfrm>
      </p:grpSpPr>
      <p:pic>
        <p:nvPicPr>
          <p:cNvPr id="25" name="Image 0">
            <a:extLst>
              <a:ext uri="{FF2B5EF4-FFF2-40B4-BE49-F238E27FC236}">
                <a16:creationId xmlns:a16="http://schemas.microsoft.com/office/drawing/2014/main" id="{275B9119-3343-9745-A3E0-1D4945BF3ED2}"/>
              </a:ext>
            </a:extLst>
          </p:cNvPr>
          <p:cNvPicPr>
            <a:picLocks noChangeAspect="1"/>
          </p:cNvPicPr>
          <p:nvPr/>
        </p:nvPicPr>
        <p:blipFill>
          <a:blip r:embed="rId2">
            <a:alphaModFix amt="20000"/>
            <a:extLst>
              <a:ext uri="{837473B0-CC2E-450A-ABE3-18F120FF3D39}">
                <a1611:picAttrSrcUrl xmlns:a1611="http://schemas.microsoft.com/office/drawing/2016/11/main" r:id="rId3"/>
              </a:ext>
            </a:extLst>
          </a:blip>
          <a:srcRect/>
          <a:stretch/>
        </p:blipFill>
        <p:spPr>
          <a:xfrm>
            <a:off x="-4368800" y="-1427432"/>
            <a:ext cx="16604570" cy="9339003"/>
          </a:xfrm>
          <a:prstGeom prst="rect">
            <a:avLst/>
          </a:prstGeom>
        </p:spPr>
      </p:pic>
      <p:sp>
        <p:nvSpPr>
          <p:cNvPr id="4" name="Rectangle 3">
            <a:extLst>
              <a:ext uri="{FF2B5EF4-FFF2-40B4-BE49-F238E27FC236}">
                <a16:creationId xmlns:a16="http://schemas.microsoft.com/office/drawing/2014/main" id="{BAEC360D-A82C-C153-17B4-A69CBA1181DE}"/>
              </a:ext>
            </a:extLst>
          </p:cNvPr>
          <p:cNvSpPr/>
          <p:nvPr/>
        </p:nvSpPr>
        <p:spPr>
          <a:xfrm>
            <a:off x="1250361" y="1279054"/>
            <a:ext cx="4250887" cy="752687"/>
          </a:xfrm>
          <a:prstGeom prst="rect">
            <a:avLst/>
          </a:prstGeom>
          <a:solidFill>
            <a:srgbClr val="102735"/>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108000" rtlCol="0" anchor="ctr"/>
          <a:lstStyle/>
          <a:p>
            <a:pPr defTabSz="914363">
              <a:defRPr/>
            </a:pPr>
            <a:endParaRPr lang="en-GB" sz="2000" b="1" i="1">
              <a:solidFill>
                <a:prstClr val="white"/>
              </a:solidFill>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CDEB8963-045F-F1D3-BAC5-A0AAD72E104F}"/>
              </a:ext>
            </a:extLst>
          </p:cNvPr>
          <p:cNvSpPr/>
          <p:nvPr/>
        </p:nvSpPr>
        <p:spPr>
          <a:xfrm>
            <a:off x="1250361" y="2410942"/>
            <a:ext cx="4250887" cy="752687"/>
          </a:xfrm>
          <a:prstGeom prst="rect">
            <a:avLst/>
          </a:prstGeom>
          <a:solidFill>
            <a:srgbClr val="102735"/>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914363">
              <a:defRPr/>
            </a:pPr>
            <a:endParaRPr lang="en-GB" sz="2000" kern="100">
              <a:solidFill>
                <a:prstClr val="white"/>
              </a:solidFill>
              <a:latin typeface="Aptos" panose="020B0004020202020204" pitchFamily="34" charset="0"/>
              <a:ea typeface="Aptos" panose="020B00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8B7A7BFD-7365-5BD4-0EA3-9F6798BDAB79}"/>
              </a:ext>
            </a:extLst>
          </p:cNvPr>
          <p:cNvSpPr/>
          <p:nvPr/>
        </p:nvSpPr>
        <p:spPr>
          <a:xfrm>
            <a:off x="1250361" y="3564277"/>
            <a:ext cx="4250887" cy="752687"/>
          </a:xfrm>
          <a:prstGeom prst="rect">
            <a:avLst/>
          </a:prstGeom>
          <a:solidFill>
            <a:srgbClr val="102735"/>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914363">
              <a:lnSpc>
                <a:spcPct val="107000"/>
              </a:lnSpc>
              <a:spcAft>
                <a:spcPts val="800"/>
              </a:spcAft>
              <a:tabLst>
                <a:tab pos="457182" algn="l"/>
              </a:tabLst>
              <a:defRPr/>
            </a:pPr>
            <a:endParaRPr lang="en-GB" sz="2000" kern="100">
              <a:solidFill>
                <a:prstClr val="white"/>
              </a:solidFill>
              <a:latin typeface="Aptos" panose="020B0004020202020204" pitchFamily="34" charset="0"/>
              <a:ea typeface="Aptos" panose="020B00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AF6821BA-535A-30EA-94EF-DD8B4045E899}"/>
              </a:ext>
            </a:extLst>
          </p:cNvPr>
          <p:cNvSpPr/>
          <p:nvPr/>
        </p:nvSpPr>
        <p:spPr>
          <a:xfrm>
            <a:off x="1250359" y="4758102"/>
            <a:ext cx="4250887" cy="752687"/>
          </a:xfrm>
          <a:prstGeom prst="rect">
            <a:avLst/>
          </a:prstGeom>
          <a:solidFill>
            <a:srgbClr val="102735"/>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914363">
              <a:lnSpc>
                <a:spcPct val="107000"/>
              </a:lnSpc>
              <a:spcAft>
                <a:spcPts val="800"/>
              </a:spcAft>
              <a:tabLst>
                <a:tab pos="457182" algn="l"/>
              </a:tabLst>
              <a:defRPr/>
            </a:pPr>
            <a:endParaRPr lang="en-GB" sz="2000" kern="100">
              <a:solidFill>
                <a:prstClr val="white"/>
              </a:solidFill>
              <a:latin typeface="Aptos" panose="020B0004020202020204" pitchFamily="34" charset="0"/>
              <a:ea typeface="Aptos" panose="020B00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CDA8364A-5C37-BF7E-2FB5-B97D6316411C}"/>
              </a:ext>
            </a:extLst>
          </p:cNvPr>
          <p:cNvSpPr/>
          <p:nvPr/>
        </p:nvSpPr>
        <p:spPr>
          <a:xfrm>
            <a:off x="1110010" y="1149458"/>
            <a:ext cx="4250887" cy="752687"/>
          </a:xfrm>
          <a:prstGeom prst="rect">
            <a:avLst/>
          </a:prstGeom>
          <a:solidFill>
            <a:srgbClr val="BC0301"/>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108000" rtlCol="0" anchor="ctr"/>
          <a:lstStyle/>
          <a:p>
            <a:pPr marL="0" indent="0">
              <a:buNone/>
            </a:pPr>
            <a:r>
              <a:rPr lang="en-GB" sz="2000" b="1">
                <a:solidFill>
                  <a:schemeClr val="bg1"/>
                </a:solidFill>
                <a:latin typeface="Arial" panose="020B0604020202020204" pitchFamily="34" charset="0"/>
                <a:cs typeface="Arial" panose="020B0604020202020204" pitchFamily="34" charset="0"/>
              </a:rPr>
              <a:t>Community of Practice</a:t>
            </a:r>
            <a:endParaRPr lang="en-GB" sz="2000">
              <a:solidFill>
                <a:schemeClr val="bg1"/>
              </a:solidFill>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056C2FFF-F26A-C590-CBD2-5247811ED7BB}"/>
              </a:ext>
            </a:extLst>
          </p:cNvPr>
          <p:cNvSpPr/>
          <p:nvPr/>
        </p:nvSpPr>
        <p:spPr>
          <a:xfrm>
            <a:off x="1110010" y="2281346"/>
            <a:ext cx="4250887" cy="752687"/>
          </a:xfrm>
          <a:prstGeom prst="rect">
            <a:avLst/>
          </a:prstGeom>
          <a:solidFill>
            <a:srgbClr val="BC0301"/>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buNone/>
            </a:pPr>
            <a:r>
              <a:rPr lang="en-GB" sz="2000" b="1">
                <a:solidFill>
                  <a:schemeClr val="bg1"/>
                </a:solidFill>
                <a:latin typeface="Arial" panose="020B0604020202020204" pitchFamily="34" charset="0"/>
                <a:cs typeface="Arial" panose="020B0604020202020204" pitchFamily="34" charset="0"/>
              </a:rPr>
              <a:t>Local Projects</a:t>
            </a:r>
          </a:p>
        </p:txBody>
      </p:sp>
      <p:sp>
        <p:nvSpPr>
          <p:cNvPr id="10" name="Rectangle 9">
            <a:extLst>
              <a:ext uri="{FF2B5EF4-FFF2-40B4-BE49-F238E27FC236}">
                <a16:creationId xmlns:a16="http://schemas.microsoft.com/office/drawing/2014/main" id="{39D5A1EF-3D91-24A8-07CD-3F72F3FCA8ED}"/>
              </a:ext>
            </a:extLst>
          </p:cNvPr>
          <p:cNvSpPr/>
          <p:nvPr/>
        </p:nvSpPr>
        <p:spPr>
          <a:xfrm>
            <a:off x="1110010" y="3434681"/>
            <a:ext cx="4250887" cy="752687"/>
          </a:xfrm>
          <a:prstGeom prst="rect">
            <a:avLst/>
          </a:prstGeom>
          <a:solidFill>
            <a:srgbClr val="BC0301"/>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buNone/>
            </a:pPr>
            <a:r>
              <a:rPr lang="en-GB" sz="2000" b="1">
                <a:solidFill>
                  <a:schemeClr val="bg1"/>
                </a:solidFill>
                <a:latin typeface="Arial" panose="020B0604020202020204" pitchFamily="34" charset="0"/>
                <a:cs typeface="Arial" panose="020B0604020202020204" pitchFamily="34" charset="0"/>
              </a:rPr>
              <a:t>Cost of Inaction</a:t>
            </a:r>
            <a:endParaRPr lang="en-GB" sz="2000">
              <a:solidFill>
                <a:schemeClr val="bg1"/>
              </a:solidFill>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6A3BB1CF-4B07-F580-9685-FD07E61E3014}"/>
              </a:ext>
            </a:extLst>
          </p:cNvPr>
          <p:cNvSpPr/>
          <p:nvPr/>
        </p:nvSpPr>
        <p:spPr>
          <a:xfrm>
            <a:off x="1110008" y="4628506"/>
            <a:ext cx="4250887" cy="752687"/>
          </a:xfrm>
          <a:prstGeom prst="rect">
            <a:avLst/>
          </a:prstGeom>
          <a:solidFill>
            <a:srgbClr val="BC0301"/>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000" b="1">
                <a:solidFill>
                  <a:schemeClr val="bg1"/>
                </a:solidFill>
                <a:latin typeface="Arial" panose="020B0604020202020204" pitchFamily="34" charset="0"/>
                <a:cs typeface="Arial" panose="020B0604020202020204" pitchFamily="34" charset="0"/>
              </a:rPr>
              <a:t>Cross-system Learning Network</a:t>
            </a:r>
            <a:endParaRPr lang="en-GB" sz="2000">
              <a:solidFill>
                <a:schemeClr val="bg1"/>
              </a:solidFill>
              <a:latin typeface="Arial" panose="020B0604020202020204" pitchFamily="34" charset="0"/>
              <a:cs typeface="Arial" panose="020B0604020202020204" pitchFamily="34" charset="0"/>
            </a:endParaRPr>
          </a:p>
        </p:txBody>
      </p:sp>
      <p:sp>
        <p:nvSpPr>
          <p:cNvPr id="12" name="!!CFC2">
            <a:extLst>
              <a:ext uri="{FF2B5EF4-FFF2-40B4-BE49-F238E27FC236}">
                <a16:creationId xmlns:a16="http://schemas.microsoft.com/office/drawing/2014/main" id="{6498B930-26D3-2879-C8E7-762BE39C7ADA}"/>
              </a:ext>
            </a:extLst>
          </p:cNvPr>
          <p:cNvSpPr/>
          <p:nvPr/>
        </p:nvSpPr>
        <p:spPr>
          <a:xfrm>
            <a:off x="6937002" y="311463"/>
            <a:ext cx="4881798" cy="705355"/>
          </a:xfrm>
          <a:prstGeom prst="rect">
            <a:avLst/>
          </a:prstGeom>
          <a:solidFill>
            <a:srgbClr val="BC0301"/>
          </a:solidFill>
          <a:ln w="317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defTabSz="761970"/>
            <a:endParaRPr lang="en-GB" sz="3200">
              <a:solidFill>
                <a:prstClr val="white"/>
              </a:solidFill>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CDEF8BE5-218E-E420-C608-FBFB47127B9F}"/>
              </a:ext>
            </a:extLst>
          </p:cNvPr>
          <p:cNvSpPr/>
          <p:nvPr/>
        </p:nvSpPr>
        <p:spPr>
          <a:xfrm>
            <a:off x="6813178" y="187639"/>
            <a:ext cx="4881798" cy="705355"/>
          </a:xfrm>
          <a:prstGeom prst="rect">
            <a:avLst/>
          </a:prstGeom>
          <a:solidFill>
            <a:srgbClr val="0B3249">
              <a:alpha val="98000"/>
            </a:srgbClr>
          </a:solidFill>
          <a:ln w="317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108000" rIns="0" rtlCol="0" anchor="ctr"/>
          <a:lstStyle/>
          <a:p>
            <a:pPr defTabSz="761970"/>
            <a:r>
              <a:rPr lang="en-GB" sz="3200" b="1">
                <a:solidFill>
                  <a:prstClr val="white"/>
                </a:solidFill>
                <a:latin typeface="Arial" panose="020B0604020202020204" pitchFamily="34" charset="0"/>
                <a:cs typeface="Arial" panose="020B0604020202020204" pitchFamily="34" charset="0"/>
              </a:rPr>
              <a:t>Month 8 – Month 20</a:t>
            </a:r>
            <a:endParaRPr lang="en-GB" sz="3200">
              <a:solidFill>
                <a:prstClr val="white"/>
              </a:solidFill>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286C3AEB-B6F8-B220-9CB0-5ADD3B8377E6}"/>
              </a:ext>
            </a:extLst>
          </p:cNvPr>
          <p:cNvSpPr/>
          <p:nvPr/>
        </p:nvSpPr>
        <p:spPr>
          <a:xfrm>
            <a:off x="479101" y="1176998"/>
            <a:ext cx="575216" cy="540993"/>
          </a:xfrm>
          <a:prstGeom prst="rect">
            <a:avLst/>
          </a:prstGeom>
          <a:noFill/>
          <a:ln w="41275">
            <a:solidFill>
              <a:srgbClr val="10273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400" b="1">
                <a:solidFill>
                  <a:srgbClr val="102735"/>
                </a:solidFill>
                <a:latin typeface="Arial" panose="020B0604020202020204" pitchFamily="34" charset="0"/>
                <a:cs typeface="Arial" panose="020B0604020202020204" pitchFamily="34" charset="0"/>
              </a:rPr>
              <a:t>1</a:t>
            </a:r>
          </a:p>
        </p:txBody>
      </p:sp>
      <p:sp>
        <p:nvSpPr>
          <p:cNvPr id="15" name="Rectangle 14">
            <a:extLst>
              <a:ext uri="{FF2B5EF4-FFF2-40B4-BE49-F238E27FC236}">
                <a16:creationId xmlns:a16="http://schemas.microsoft.com/office/drawing/2014/main" id="{BCC18336-B91F-36F7-AAA2-5D06F8CB354C}"/>
              </a:ext>
            </a:extLst>
          </p:cNvPr>
          <p:cNvSpPr/>
          <p:nvPr/>
        </p:nvSpPr>
        <p:spPr>
          <a:xfrm>
            <a:off x="479100" y="2308885"/>
            <a:ext cx="575216" cy="540993"/>
          </a:xfrm>
          <a:prstGeom prst="rect">
            <a:avLst/>
          </a:prstGeom>
          <a:noFill/>
          <a:ln w="41275">
            <a:solidFill>
              <a:srgbClr val="10273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400" b="1">
                <a:solidFill>
                  <a:srgbClr val="102735"/>
                </a:solidFill>
                <a:latin typeface="Arial" panose="020B0604020202020204" pitchFamily="34" charset="0"/>
                <a:cs typeface="Arial" panose="020B0604020202020204" pitchFamily="34" charset="0"/>
              </a:rPr>
              <a:t>2</a:t>
            </a:r>
          </a:p>
        </p:txBody>
      </p:sp>
      <p:sp>
        <p:nvSpPr>
          <p:cNvPr id="16" name="Rectangle 15">
            <a:extLst>
              <a:ext uri="{FF2B5EF4-FFF2-40B4-BE49-F238E27FC236}">
                <a16:creationId xmlns:a16="http://schemas.microsoft.com/office/drawing/2014/main" id="{FBFEDA27-FC95-4319-E512-05E294E46972}"/>
              </a:ext>
            </a:extLst>
          </p:cNvPr>
          <p:cNvSpPr/>
          <p:nvPr/>
        </p:nvSpPr>
        <p:spPr>
          <a:xfrm>
            <a:off x="479099" y="3479009"/>
            <a:ext cx="575216" cy="540993"/>
          </a:xfrm>
          <a:prstGeom prst="rect">
            <a:avLst/>
          </a:prstGeom>
          <a:noFill/>
          <a:ln w="41275">
            <a:solidFill>
              <a:srgbClr val="10273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400" b="1">
                <a:solidFill>
                  <a:srgbClr val="102735"/>
                </a:solidFill>
                <a:latin typeface="Arial" panose="020B0604020202020204" pitchFamily="34" charset="0"/>
                <a:cs typeface="Arial" panose="020B0604020202020204" pitchFamily="34" charset="0"/>
              </a:rPr>
              <a:t>3</a:t>
            </a:r>
          </a:p>
        </p:txBody>
      </p:sp>
      <p:sp>
        <p:nvSpPr>
          <p:cNvPr id="17" name="Rectangle 16">
            <a:extLst>
              <a:ext uri="{FF2B5EF4-FFF2-40B4-BE49-F238E27FC236}">
                <a16:creationId xmlns:a16="http://schemas.microsoft.com/office/drawing/2014/main" id="{536E8B36-C94D-D5DF-1E27-00B569B5E0C7}"/>
              </a:ext>
            </a:extLst>
          </p:cNvPr>
          <p:cNvSpPr/>
          <p:nvPr/>
        </p:nvSpPr>
        <p:spPr>
          <a:xfrm>
            <a:off x="477468" y="4651221"/>
            <a:ext cx="575216" cy="540993"/>
          </a:xfrm>
          <a:prstGeom prst="rect">
            <a:avLst/>
          </a:prstGeom>
          <a:noFill/>
          <a:ln w="41275">
            <a:solidFill>
              <a:srgbClr val="10273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400" b="1">
                <a:solidFill>
                  <a:srgbClr val="102735"/>
                </a:solidFill>
                <a:latin typeface="Arial" panose="020B0604020202020204" pitchFamily="34" charset="0"/>
                <a:cs typeface="Arial" panose="020B0604020202020204" pitchFamily="34" charset="0"/>
              </a:rPr>
              <a:t>4</a:t>
            </a:r>
          </a:p>
        </p:txBody>
      </p:sp>
      <p:sp>
        <p:nvSpPr>
          <p:cNvPr id="18" name="Rectangle 17">
            <a:extLst>
              <a:ext uri="{FF2B5EF4-FFF2-40B4-BE49-F238E27FC236}">
                <a16:creationId xmlns:a16="http://schemas.microsoft.com/office/drawing/2014/main" id="{F5AD1386-9707-5940-ADF3-0C1ED5D23692}"/>
              </a:ext>
            </a:extLst>
          </p:cNvPr>
          <p:cNvSpPr/>
          <p:nvPr/>
        </p:nvSpPr>
        <p:spPr>
          <a:xfrm>
            <a:off x="1250359" y="5930170"/>
            <a:ext cx="4250887" cy="752687"/>
          </a:xfrm>
          <a:prstGeom prst="rect">
            <a:avLst/>
          </a:prstGeom>
          <a:solidFill>
            <a:srgbClr val="102735"/>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914363">
              <a:lnSpc>
                <a:spcPct val="107000"/>
              </a:lnSpc>
              <a:spcAft>
                <a:spcPts val="800"/>
              </a:spcAft>
              <a:tabLst>
                <a:tab pos="457182" algn="l"/>
              </a:tabLst>
              <a:defRPr/>
            </a:pPr>
            <a:endParaRPr lang="en-GB" sz="2000" kern="100">
              <a:solidFill>
                <a:prstClr val="white"/>
              </a:solidFill>
              <a:latin typeface="Aptos" panose="020B0004020202020204" pitchFamily="34" charset="0"/>
              <a:ea typeface="Aptos" panose="020B0004020202020204" pitchFamily="34" charset="0"/>
              <a:cs typeface="Arial" panose="020B0604020202020204" pitchFamily="34" charset="0"/>
            </a:endParaRPr>
          </a:p>
        </p:txBody>
      </p:sp>
      <p:sp>
        <p:nvSpPr>
          <p:cNvPr id="19" name="Rectangle 18">
            <a:extLst>
              <a:ext uri="{FF2B5EF4-FFF2-40B4-BE49-F238E27FC236}">
                <a16:creationId xmlns:a16="http://schemas.microsoft.com/office/drawing/2014/main" id="{0764FFA9-BD57-91CB-5B88-4AE19F3E4A67}"/>
              </a:ext>
            </a:extLst>
          </p:cNvPr>
          <p:cNvSpPr/>
          <p:nvPr/>
        </p:nvSpPr>
        <p:spPr>
          <a:xfrm>
            <a:off x="1110008" y="5800574"/>
            <a:ext cx="4250887" cy="752687"/>
          </a:xfrm>
          <a:prstGeom prst="rect">
            <a:avLst/>
          </a:prstGeom>
          <a:solidFill>
            <a:srgbClr val="BC0301"/>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000" b="1">
                <a:solidFill>
                  <a:schemeClr val="bg1"/>
                </a:solidFill>
                <a:latin typeface="Arial" panose="020B0604020202020204" pitchFamily="34" charset="0"/>
                <a:cs typeface="Arial" panose="020B0604020202020204" pitchFamily="34" charset="0"/>
              </a:rPr>
              <a:t>National Levers</a:t>
            </a:r>
            <a:endParaRPr lang="en-GB" sz="2000">
              <a:solidFill>
                <a:schemeClr val="bg1"/>
              </a:solidFill>
              <a:latin typeface="Arial" panose="020B0604020202020204" pitchFamily="34" charset="0"/>
              <a:cs typeface="Arial" panose="020B0604020202020204" pitchFamily="34" charset="0"/>
            </a:endParaRPr>
          </a:p>
        </p:txBody>
      </p:sp>
      <p:sp>
        <p:nvSpPr>
          <p:cNvPr id="20" name="Rectangle 19">
            <a:extLst>
              <a:ext uri="{FF2B5EF4-FFF2-40B4-BE49-F238E27FC236}">
                <a16:creationId xmlns:a16="http://schemas.microsoft.com/office/drawing/2014/main" id="{1E6D61FD-1398-D0E2-5FFE-C019F50FB140}"/>
              </a:ext>
            </a:extLst>
          </p:cNvPr>
          <p:cNvSpPr/>
          <p:nvPr/>
        </p:nvSpPr>
        <p:spPr>
          <a:xfrm>
            <a:off x="477468" y="5823289"/>
            <a:ext cx="575216" cy="540993"/>
          </a:xfrm>
          <a:prstGeom prst="rect">
            <a:avLst/>
          </a:prstGeom>
          <a:noFill/>
          <a:ln w="41275">
            <a:solidFill>
              <a:srgbClr val="10273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400" b="1">
                <a:solidFill>
                  <a:srgbClr val="102735"/>
                </a:solidFill>
                <a:latin typeface="Arial" panose="020B0604020202020204" pitchFamily="34" charset="0"/>
                <a:cs typeface="Arial" panose="020B0604020202020204" pitchFamily="34" charset="0"/>
              </a:rPr>
              <a:t>5</a:t>
            </a:r>
          </a:p>
        </p:txBody>
      </p:sp>
      <p:sp>
        <p:nvSpPr>
          <p:cNvPr id="2" name="!!CFC2">
            <a:extLst>
              <a:ext uri="{FF2B5EF4-FFF2-40B4-BE49-F238E27FC236}">
                <a16:creationId xmlns:a16="http://schemas.microsoft.com/office/drawing/2014/main" id="{DEC644C7-09ED-7D69-66FA-0EF8DFAAEE47}"/>
              </a:ext>
            </a:extLst>
          </p:cNvPr>
          <p:cNvSpPr/>
          <p:nvPr/>
        </p:nvSpPr>
        <p:spPr>
          <a:xfrm>
            <a:off x="466387" y="291244"/>
            <a:ext cx="5018332" cy="705355"/>
          </a:xfrm>
          <a:prstGeom prst="rect">
            <a:avLst/>
          </a:prstGeom>
          <a:solidFill>
            <a:srgbClr val="1D263E"/>
          </a:solidFill>
          <a:ln w="317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defTabSz="761970"/>
            <a:endParaRPr lang="en-GB" sz="3200">
              <a:solidFill>
                <a:prstClr val="white"/>
              </a:solidFill>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C2B1184E-90BA-C5AF-F1AD-ED1E3ACFB0E4}"/>
              </a:ext>
            </a:extLst>
          </p:cNvPr>
          <p:cNvSpPr/>
          <p:nvPr/>
        </p:nvSpPr>
        <p:spPr>
          <a:xfrm>
            <a:off x="342563" y="167420"/>
            <a:ext cx="5018332" cy="705355"/>
          </a:xfrm>
          <a:prstGeom prst="rect">
            <a:avLst/>
          </a:prstGeom>
          <a:solidFill>
            <a:srgbClr val="BF0100">
              <a:alpha val="98000"/>
            </a:srgbClr>
          </a:solidFill>
          <a:ln w="317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108000" rIns="0" rtlCol="0" anchor="ctr"/>
          <a:lstStyle/>
          <a:p>
            <a:pPr defTabSz="761970"/>
            <a:r>
              <a:rPr lang="en-GB" sz="3200" b="1">
                <a:solidFill>
                  <a:prstClr val="white"/>
                </a:solidFill>
                <a:latin typeface="Arial" panose="020B0604020202020204" pitchFamily="34" charset="0"/>
                <a:cs typeface="Arial" panose="020B0604020202020204" pitchFamily="34" charset="0"/>
              </a:rPr>
              <a:t>Our First 8 Months</a:t>
            </a:r>
            <a:endParaRPr lang="en-GB" sz="3200">
              <a:solidFill>
                <a:prstClr val="white"/>
              </a:solidFill>
              <a:latin typeface="Arial" panose="020B0604020202020204" pitchFamily="34" charset="0"/>
              <a:cs typeface="Arial" panose="020B0604020202020204" pitchFamily="34" charset="0"/>
            </a:endParaRPr>
          </a:p>
        </p:txBody>
      </p:sp>
      <p:sp>
        <p:nvSpPr>
          <p:cNvPr id="21" name="Rectangle 20">
            <a:extLst>
              <a:ext uri="{FF2B5EF4-FFF2-40B4-BE49-F238E27FC236}">
                <a16:creationId xmlns:a16="http://schemas.microsoft.com/office/drawing/2014/main" id="{563CD553-3A00-23FB-493F-9A41210FAF64}"/>
              </a:ext>
            </a:extLst>
          </p:cNvPr>
          <p:cNvSpPr/>
          <p:nvPr/>
        </p:nvSpPr>
        <p:spPr>
          <a:xfrm>
            <a:off x="7691737" y="3086537"/>
            <a:ext cx="4127063" cy="752687"/>
          </a:xfrm>
          <a:prstGeom prst="rect">
            <a:avLst/>
          </a:prstGeom>
          <a:solidFill>
            <a:srgbClr val="BC0301"/>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none" lIns="0" rIns="0" rtlCol="0" anchor="ctr"/>
          <a:lstStyle/>
          <a:p>
            <a:pPr defTabSz="914363">
              <a:defRPr/>
            </a:pPr>
            <a:r>
              <a:rPr lang="en-US" sz="1200">
                <a:noFill/>
                <a:latin typeface="Arial" panose="020B0604020202020204" pitchFamily="34" charset="0"/>
                <a:ea typeface="Inter" pitchFamily="34" charset="-122"/>
                <a:cs typeface="Arial" panose="020B0604020202020204" pitchFamily="34" charset="0"/>
              </a:rPr>
              <a:t>Capacity for existing six sites to move from planning to delivery</a:t>
            </a:r>
            <a:endParaRPr lang="en-US" sz="1200">
              <a:noFill/>
              <a:latin typeface="Arial" panose="020B0604020202020204" pitchFamily="34" charset="0"/>
              <a:cs typeface="Arial" panose="020B0604020202020204" pitchFamily="34" charset="0"/>
            </a:endParaRPr>
          </a:p>
          <a:p>
            <a:pPr defTabSz="914363">
              <a:defRPr/>
            </a:pPr>
            <a:endParaRPr lang="en-GB" sz="1200" b="1" i="1">
              <a:noFill/>
              <a:latin typeface="Arial" panose="020B0604020202020204" pitchFamily="34" charset="0"/>
              <a:cs typeface="Arial" panose="020B0604020202020204" pitchFamily="34" charset="0"/>
            </a:endParaRPr>
          </a:p>
        </p:txBody>
      </p:sp>
      <p:sp>
        <p:nvSpPr>
          <p:cNvPr id="22" name="Rectangle 21">
            <a:extLst>
              <a:ext uri="{FF2B5EF4-FFF2-40B4-BE49-F238E27FC236}">
                <a16:creationId xmlns:a16="http://schemas.microsoft.com/office/drawing/2014/main" id="{196149B3-89E7-2C52-356F-6C6D8BCF3C68}"/>
              </a:ext>
            </a:extLst>
          </p:cNvPr>
          <p:cNvSpPr/>
          <p:nvPr/>
        </p:nvSpPr>
        <p:spPr>
          <a:xfrm>
            <a:off x="7691737" y="4218425"/>
            <a:ext cx="4127063" cy="752687"/>
          </a:xfrm>
          <a:prstGeom prst="rect">
            <a:avLst/>
          </a:prstGeom>
          <a:solidFill>
            <a:srgbClr val="BC0301"/>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none" lIns="0" rIns="0" rtlCol="0" anchor="ctr"/>
          <a:lstStyle/>
          <a:p>
            <a:pPr defTabSz="914363">
              <a:defRPr/>
            </a:pPr>
            <a:r>
              <a:rPr lang="en-US" sz="1400">
                <a:noFill/>
                <a:latin typeface="Arial" panose="020B0604020202020204" pitchFamily="34" charset="0"/>
                <a:ea typeface="Inter" pitchFamily="34" charset="-122"/>
                <a:cs typeface="Arial" panose="020B0604020202020204" pitchFamily="34" charset="0"/>
              </a:rPr>
              <a:t>Support for up to ten new implementation sites</a:t>
            </a:r>
            <a:endParaRPr lang="en-US" sz="1400">
              <a:noFill/>
              <a:latin typeface="Arial" panose="020B0604020202020204" pitchFamily="34" charset="0"/>
              <a:cs typeface="Arial" panose="020B0604020202020204" pitchFamily="34" charset="0"/>
            </a:endParaRPr>
          </a:p>
          <a:p>
            <a:pPr defTabSz="914363">
              <a:defRPr/>
            </a:pPr>
            <a:endParaRPr lang="en-GB" sz="1400" kern="100">
              <a:noFill/>
              <a:latin typeface="Aptos" panose="020B0004020202020204" pitchFamily="34" charset="0"/>
              <a:ea typeface="Aptos" panose="020B000402020202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id="{E6D1A812-4147-AD21-8262-64094E3B913F}"/>
              </a:ext>
            </a:extLst>
          </p:cNvPr>
          <p:cNvSpPr/>
          <p:nvPr/>
        </p:nvSpPr>
        <p:spPr>
          <a:xfrm>
            <a:off x="7551386" y="2956941"/>
            <a:ext cx="4127063" cy="752687"/>
          </a:xfrm>
          <a:prstGeom prst="rect">
            <a:avLst/>
          </a:prstGeom>
          <a:solidFill>
            <a:srgbClr val="0B3249"/>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108000" rtlCol="0" anchor="ctr"/>
          <a:lstStyle/>
          <a:p>
            <a:pPr marL="0" indent="0">
              <a:buNone/>
            </a:pPr>
            <a:r>
              <a:rPr lang="en-GB" sz="2000" b="1">
                <a:solidFill>
                  <a:schemeClr val="bg1"/>
                </a:solidFill>
                <a:latin typeface="Arial" panose="020B0604020202020204" pitchFamily="34" charset="0"/>
                <a:cs typeface="Arial" panose="020B0604020202020204" pitchFamily="34" charset="0"/>
              </a:rPr>
              <a:t>Implement &amp; Sustain</a:t>
            </a:r>
            <a:endParaRPr lang="en-GB" sz="2000">
              <a:solidFill>
                <a:schemeClr val="bg1"/>
              </a:solidFill>
              <a:latin typeface="Arial" panose="020B0604020202020204" pitchFamily="34" charset="0"/>
              <a:cs typeface="Arial" panose="020B0604020202020204" pitchFamily="34" charset="0"/>
            </a:endParaRPr>
          </a:p>
        </p:txBody>
      </p:sp>
      <p:sp>
        <p:nvSpPr>
          <p:cNvPr id="26" name="Rectangle 25">
            <a:extLst>
              <a:ext uri="{FF2B5EF4-FFF2-40B4-BE49-F238E27FC236}">
                <a16:creationId xmlns:a16="http://schemas.microsoft.com/office/drawing/2014/main" id="{F2501C24-EAA3-3FC8-7599-E529B15F5D61}"/>
              </a:ext>
            </a:extLst>
          </p:cNvPr>
          <p:cNvSpPr/>
          <p:nvPr/>
        </p:nvSpPr>
        <p:spPr>
          <a:xfrm>
            <a:off x="7551386" y="4088829"/>
            <a:ext cx="4127063" cy="752687"/>
          </a:xfrm>
          <a:prstGeom prst="rect">
            <a:avLst/>
          </a:prstGeom>
          <a:solidFill>
            <a:srgbClr val="0B3249"/>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buNone/>
            </a:pPr>
            <a:r>
              <a:rPr lang="en-GB" sz="2000" b="1">
                <a:solidFill>
                  <a:schemeClr val="bg1"/>
                </a:solidFill>
                <a:latin typeface="Arial" panose="020B0604020202020204" pitchFamily="34" charset="0"/>
                <a:cs typeface="Arial" panose="020B0604020202020204" pitchFamily="34" charset="0"/>
              </a:rPr>
              <a:t>Expand &amp; Scale</a:t>
            </a:r>
            <a:endParaRPr lang="en-GB" sz="2000">
              <a:solidFill>
                <a:schemeClr val="bg1"/>
              </a:solidFill>
              <a:latin typeface="Arial" panose="020B0604020202020204" pitchFamily="34" charset="0"/>
              <a:cs typeface="Arial" panose="020B0604020202020204" pitchFamily="34" charset="0"/>
            </a:endParaRPr>
          </a:p>
        </p:txBody>
      </p:sp>
      <p:sp>
        <p:nvSpPr>
          <p:cNvPr id="28" name="Rectangle 27">
            <a:extLst>
              <a:ext uri="{FF2B5EF4-FFF2-40B4-BE49-F238E27FC236}">
                <a16:creationId xmlns:a16="http://schemas.microsoft.com/office/drawing/2014/main" id="{D06CF317-1520-EA2A-5E7B-E8C88839F7F0}"/>
              </a:ext>
            </a:extLst>
          </p:cNvPr>
          <p:cNvSpPr/>
          <p:nvPr/>
        </p:nvSpPr>
        <p:spPr>
          <a:xfrm>
            <a:off x="6920477" y="2984481"/>
            <a:ext cx="575216" cy="540993"/>
          </a:xfrm>
          <a:prstGeom prst="rect">
            <a:avLst/>
          </a:prstGeom>
          <a:noFill/>
          <a:ln w="41275">
            <a:solidFill>
              <a:srgbClr val="10273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400" b="1">
                <a:solidFill>
                  <a:srgbClr val="102735"/>
                </a:solidFill>
                <a:latin typeface="Arial" panose="020B0604020202020204" pitchFamily="34" charset="0"/>
                <a:cs typeface="Arial" panose="020B0604020202020204" pitchFamily="34" charset="0"/>
              </a:rPr>
              <a:t>1</a:t>
            </a:r>
          </a:p>
        </p:txBody>
      </p:sp>
      <p:sp>
        <p:nvSpPr>
          <p:cNvPr id="29" name="Rectangle 28">
            <a:extLst>
              <a:ext uri="{FF2B5EF4-FFF2-40B4-BE49-F238E27FC236}">
                <a16:creationId xmlns:a16="http://schemas.microsoft.com/office/drawing/2014/main" id="{532A5D9B-5823-BB1B-3B09-9472D81FFAED}"/>
              </a:ext>
            </a:extLst>
          </p:cNvPr>
          <p:cNvSpPr/>
          <p:nvPr/>
        </p:nvSpPr>
        <p:spPr>
          <a:xfrm>
            <a:off x="6920476" y="4116368"/>
            <a:ext cx="575216" cy="540993"/>
          </a:xfrm>
          <a:prstGeom prst="rect">
            <a:avLst/>
          </a:prstGeom>
          <a:noFill/>
          <a:ln w="41275">
            <a:solidFill>
              <a:srgbClr val="10273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400" b="1">
                <a:solidFill>
                  <a:srgbClr val="102735"/>
                </a:solidFill>
                <a:latin typeface="Arial" panose="020B0604020202020204" pitchFamily="34" charset="0"/>
                <a:cs typeface="Arial" panose="020B0604020202020204" pitchFamily="34" charset="0"/>
              </a:rPr>
              <a:t>2</a:t>
            </a:r>
          </a:p>
        </p:txBody>
      </p:sp>
      <p:sp>
        <p:nvSpPr>
          <p:cNvPr id="33" name="Arrow: Pentagon 6">
            <a:extLst>
              <a:ext uri="{FF2B5EF4-FFF2-40B4-BE49-F238E27FC236}">
                <a16:creationId xmlns:a16="http://schemas.microsoft.com/office/drawing/2014/main" id="{DE593164-ACFB-DE56-F47B-ED09F27D279B}"/>
              </a:ext>
            </a:extLst>
          </p:cNvPr>
          <p:cNvSpPr/>
          <p:nvPr/>
        </p:nvSpPr>
        <p:spPr>
          <a:xfrm>
            <a:off x="5742864" y="1316872"/>
            <a:ext cx="1014620" cy="5376263"/>
          </a:xfrm>
          <a:prstGeom prst="homePlate">
            <a:avLst>
              <a:gd name="adj" fmla="val 75583"/>
            </a:avLst>
          </a:prstGeom>
          <a:solidFill>
            <a:srgbClr val="102735"/>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Arrow: Pentagon 6">
            <a:extLst>
              <a:ext uri="{FF2B5EF4-FFF2-40B4-BE49-F238E27FC236}">
                <a16:creationId xmlns:a16="http://schemas.microsoft.com/office/drawing/2014/main" id="{86B9F5E7-CE93-F013-E0DE-18157E155771}"/>
              </a:ext>
            </a:extLst>
          </p:cNvPr>
          <p:cNvSpPr/>
          <p:nvPr/>
        </p:nvSpPr>
        <p:spPr>
          <a:xfrm>
            <a:off x="5590464" y="1176998"/>
            <a:ext cx="1014620" cy="5376263"/>
          </a:xfrm>
          <a:prstGeom prst="homePlate">
            <a:avLst>
              <a:gd name="adj" fmla="val 75583"/>
            </a:avLst>
          </a:prstGeom>
          <a:solidFill>
            <a:srgbClr val="BC0301"/>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457664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C31A94-1BCE-7759-1DB4-59F635A627EE}"/>
            </a:ext>
          </a:extLst>
        </p:cNvPr>
        <p:cNvGrpSpPr/>
        <p:nvPr/>
      </p:nvGrpSpPr>
      <p:grpSpPr>
        <a:xfrm>
          <a:off x="0" y="0"/>
          <a:ext cx="0" cy="0"/>
          <a:chOff x="0" y="0"/>
          <a:chExt cx="0" cy="0"/>
        </a:xfrm>
      </p:grpSpPr>
      <p:pic>
        <p:nvPicPr>
          <p:cNvPr id="25" name="Image 0">
            <a:extLst>
              <a:ext uri="{FF2B5EF4-FFF2-40B4-BE49-F238E27FC236}">
                <a16:creationId xmlns:a16="http://schemas.microsoft.com/office/drawing/2014/main" id="{38655705-11B3-3072-3920-292B66507C76}"/>
              </a:ext>
            </a:extLst>
          </p:cNvPr>
          <p:cNvPicPr>
            <a:picLocks noChangeAspect="1"/>
          </p:cNvPicPr>
          <p:nvPr/>
        </p:nvPicPr>
        <p:blipFill>
          <a:blip r:embed="rId2">
            <a:alphaModFix amt="20000"/>
            <a:extLst>
              <a:ext uri="{837473B0-CC2E-450A-ABE3-18F120FF3D39}">
                <a1611:picAttrSrcUrl xmlns:a1611="http://schemas.microsoft.com/office/drawing/2016/11/main" r:id="rId3"/>
              </a:ext>
            </a:extLst>
          </a:blip>
          <a:srcRect l="26311" t="15285" b="11281"/>
          <a:stretch/>
        </p:blipFill>
        <p:spPr>
          <a:xfrm>
            <a:off x="0" y="-145321"/>
            <a:ext cx="12235770" cy="6858001"/>
          </a:xfrm>
          <a:prstGeom prst="rect">
            <a:avLst/>
          </a:prstGeom>
        </p:spPr>
      </p:pic>
      <p:sp>
        <p:nvSpPr>
          <p:cNvPr id="46" name="!!NO">
            <a:extLst>
              <a:ext uri="{FF2B5EF4-FFF2-40B4-BE49-F238E27FC236}">
                <a16:creationId xmlns:a16="http://schemas.microsoft.com/office/drawing/2014/main" id="{357D34FE-48CA-2183-FD9F-4C3F8F1CC879}"/>
              </a:ext>
            </a:extLst>
          </p:cNvPr>
          <p:cNvSpPr/>
          <p:nvPr/>
        </p:nvSpPr>
        <p:spPr>
          <a:xfrm>
            <a:off x="740966" y="1668713"/>
            <a:ext cx="10823621" cy="538163"/>
          </a:xfrm>
          <a:prstGeom prst="rect">
            <a:avLst/>
          </a:prstGeom>
          <a:solidFill>
            <a:srgbClr val="BC0301"/>
          </a:solidFill>
          <a:ln w="31750">
            <a:solidFill>
              <a:schemeClr val="bg1"/>
            </a:solidFill>
          </a:ln>
        </p:spPr>
        <p:txBody>
          <a:bodyPr wrap="square" lIns="0" tIns="0" rIns="0" bIns="0" rtlCol="0" anchor="t"/>
          <a:lstStyle/>
          <a:p>
            <a:pPr>
              <a:lnSpc>
                <a:spcPts val="2083"/>
              </a:lnSpc>
            </a:pPr>
            <a:endParaRPr lang="en-US" sz="1700">
              <a:solidFill>
                <a:srgbClr val="102635"/>
              </a:solidFill>
              <a:latin typeface="Arial" panose="020B0604020202020204" pitchFamily="34" charset="0"/>
              <a:cs typeface="Arial" panose="020B0604020202020204" pitchFamily="34" charset="0"/>
            </a:endParaRPr>
          </a:p>
        </p:txBody>
      </p:sp>
      <p:sp>
        <p:nvSpPr>
          <p:cNvPr id="12" name="!!CFC2">
            <a:extLst>
              <a:ext uri="{FF2B5EF4-FFF2-40B4-BE49-F238E27FC236}">
                <a16:creationId xmlns:a16="http://schemas.microsoft.com/office/drawing/2014/main" id="{9049AA71-5C7E-EFB4-2888-1734C7DDCA7D}"/>
              </a:ext>
            </a:extLst>
          </p:cNvPr>
          <p:cNvSpPr/>
          <p:nvPr/>
        </p:nvSpPr>
        <p:spPr>
          <a:xfrm>
            <a:off x="6937001" y="311463"/>
            <a:ext cx="4599009" cy="705355"/>
          </a:xfrm>
          <a:prstGeom prst="rect">
            <a:avLst/>
          </a:prstGeom>
          <a:solidFill>
            <a:srgbClr val="BC0301"/>
          </a:solidFill>
          <a:ln w="317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defTabSz="761970"/>
            <a:endParaRPr lang="en-GB" sz="3200">
              <a:solidFill>
                <a:prstClr val="white"/>
              </a:solidFill>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EC744DCA-6A0F-5016-8CEF-9A5EE3137AA7}"/>
              </a:ext>
            </a:extLst>
          </p:cNvPr>
          <p:cNvSpPr/>
          <p:nvPr/>
        </p:nvSpPr>
        <p:spPr>
          <a:xfrm>
            <a:off x="6813177" y="187639"/>
            <a:ext cx="4599009" cy="705355"/>
          </a:xfrm>
          <a:prstGeom prst="rect">
            <a:avLst/>
          </a:prstGeom>
          <a:solidFill>
            <a:srgbClr val="0B3249">
              <a:alpha val="98000"/>
            </a:srgbClr>
          </a:solidFill>
          <a:ln w="317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108000" rIns="0" rtlCol="0" anchor="ctr"/>
          <a:lstStyle/>
          <a:p>
            <a:pPr defTabSz="761970"/>
            <a:r>
              <a:rPr lang="en-GB" sz="3200" b="1">
                <a:solidFill>
                  <a:prstClr val="white"/>
                </a:solidFill>
                <a:latin typeface="Arial" panose="020B0604020202020204" pitchFamily="34" charset="0"/>
                <a:cs typeface="Arial" panose="020B0604020202020204" pitchFamily="34" charset="0"/>
              </a:rPr>
              <a:t>Month 8 – Month 20</a:t>
            </a:r>
            <a:endParaRPr lang="en-GB" sz="3200">
              <a:solidFill>
                <a:prstClr val="white"/>
              </a:solidFill>
              <a:latin typeface="Arial" panose="020B0604020202020204" pitchFamily="34" charset="0"/>
              <a:cs typeface="Arial" panose="020B0604020202020204" pitchFamily="34" charset="0"/>
            </a:endParaRPr>
          </a:p>
        </p:txBody>
      </p:sp>
      <p:sp>
        <p:nvSpPr>
          <p:cNvPr id="32" name="Text 1">
            <a:extLst>
              <a:ext uri="{FF2B5EF4-FFF2-40B4-BE49-F238E27FC236}">
                <a16:creationId xmlns:a16="http://schemas.microsoft.com/office/drawing/2014/main" id="{A2785D6C-FF6E-316A-C422-734F42F3685C}"/>
              </a:ext>
            </a:extLst>
          </p:cNvPr>
          <p:cNvSpPr/>
          <p:nvPr/>
        </p:nvSpPr>
        <p:spPr>
          <a:xfrm>
            <a:off x="588566" y="1317387"/>
            <a:ext cx="10823621" cy="737090"/>
          </a:xfrm>
          <a:prstGeom prst="rect">
            <a:avLst/>
          </a:prstGeom>
          <a:solidFill>
            <a:srgbClr val="0B3249"/>
          </a:solidFill>
          <a:ln w="31750">
            <a:solidFill>
              <a:schemeClr val="bg1"/>
            </a:solidFill>
          </a:ln>
        </p:spPr>
        <p:txBody>
          <a:bodyPr wrap="square" lIns="36000" tIns="0" rIns="0" bIns="0" rtlCol="0" anchor="ctr" anchorCtr="0"/>
          <a:lstStyle/>
          <a:p>
            <a:pPr>
              <a:lnSpc>
                <a:spcPts val="2083"/>
              </a:lnSpc>
            </a:pPr>
            <a:r>
              <a:rPr lang="en-US" sz="1700">
                <a:solidFill>
                  <a:schemeClr val="bg1"/>
                </a:solidFill>
                <a:latin typeface="Arial" panose="020B0604020202020204" pitchFamily="34" charset="0"/>
                <a:ea typeface="Inter" pitchFamily="34" charset="-122"/>
                <a:cs typeface="Arial" panose="020B0604020202020204" pitchFamily="34" charset="0"/>
              </a:rPr>
              <a:t>CNN </a:t>
            </a:r>
            <a:r>
              <a:rPr lang="en-US" sz="1700" dirty="0">
                <a:solidFill>
                  <a:schemeClr val="bg1"/>
                </a:solidFill>
                <a:latin typeface="Arial" panose="020B0604020202020204" pitchFamily="34" charset="0"/>
                <a:ea typeface="Inter" pitchFamily="34" charset="-122"/>
                <a:cs typeface="Arial" panose="020B0604020202020204" pitchFamily="34" charset="0"/>
              </a:rPr>
              <a:t>focus is </a:t>
            </a:r>
            <a:r>
              <a:rPr lang="en-US" sz="1700">
                <a:solidFill>
                  <a:schemeClr val="bg1"/>
                </a:solidFill>
                <a:latin typeface="Arial" panose="020B0604020202020204" pitchFamily="34" charset="0"/>
                <a:ea typeface="Inter" pitchFamily="34" charset="-122"/>
                <a:cs typeface="Arial" panose="020B0604020202020204" pitchFamily="34" charset="0"/>
              </a:rPr>
              <a:t>now to sustain, expand and scale; the model is locally led and co-produced, aligning with national priorities including DWP's Get Britain Working, the NHS Long Term Workforce Plan, and Core20PLUS5.</a:t>
            </a:r>
            <a:endParaRPr lang="en-US" sz="1700">
              <a:solidFill>
                <a:schemeClr val="bg1"/>
              </a:solidFill>
              <a:latin typeface="Arial" panose="020B0604020202020204" pitchFamily="34" charset="0"/>
              <a:cs typeface="Arial" panose="020B0604020202020204" pitchFamily="34" charset="0"/>
            </a:endParaRPr>
          </a:p>
        </p:txBody>
      </p:sp>
      <p:sp>
        <p:nvSpPr>
          <p:cNvPr id="36" name="Shape 4">
            <a:extLst>
              <a:ext uri="{FF2B5EF4-FFF2-40B4-BE49-F238E27FC236}">
                <a16:creationId xmlns:a16="http://schemas.microsoft.com/office/drawing/2014/main" id="{8D3DF1EA-3B4F-3444-F652-BADEBC48A3F7}"/>
              </a:ext>
            </a:extLst>
          </p:cNvPr>
          <p:cNvSpPr/>
          <p:nvPr/>
        </p:nvSpPr>
        <p:spPr>
          <a:xfrm>
            <a:off x="3095535" y="3585996"/>
            <a:ext cx="7268568" cy="9525"/>
          </a:xfrm>
          <a:prstGeom prst="roundRect">
            <a:avLst>
              <a:gd name="adj" fmla="val 264855"/>
            </a:avLst>
          </a:prstGeom>
          <a:solidFill>
            <a:srgbClr val="D3D1C9"/>
          </a:solidFill>
          <a:ln/>
        </p:spPr>
        <p:txBody>
          <a:bodyPr/>
          <a:lstStyle/>
          <a:p>
            <a:endParaRPr lang="en-GB" sz="1500"/>
          </a:p>
        </p:txBody>
      </p:sp>
      <p:sp>
        <p:nvSpPr>
          <p:cNvPr id="40" name="Shape 7">
            <a:extLst>
              <a:ext uri="{FF2B5EF4-FFF2-40B4-BE49-F238E27FC236}">
                <a16:creationId xmlns:a16="http://schemas.microsoft.com/office/drawing/2014/main" id="{AD3E8C5A-F686-2970-7B46-0A0571D124ED}"/>
              </a:ext>
            </a:extLst>
          </p:cNvPr>
          <p:cNvSpPr/>
          <p:nvPr/>
        </p:nvSpPr>
        <p:spPr>
          <a:xfrm>
            <a:off x="3978154" y="4673519"/>
            <a:ext cx="6359823" cy="9525"/>
          </a:xfrm>
          <a:prstGeom prst="roundRect">
            <a:avLst>
              <a:gd name="adj" fmla="val 264855"/>
            </a:avLst>
          </a:prstGeom>
          <a:solidFill>
            <a:srgbClr val="D3D1C9"/>
          </a:solidFill>
          <a:ln/>
        </p:spPr>
        <p:txBody>
          <a:bodyPr/>
          <a:lstStyle/>
          <a:p>
            <a:endParaRPr lang="en-GB" sz="1500"/>
          </a:p>
        </p:txBody>
      </p:sp>
      <p:sp>
        <p:nvSpPr>
          <p:cNvPr id="42" name="Rectangle 41">
            <a:extLst>
              <a:ext uri="{FF2B5EF4-FFF2-40B4-BE49-F238E27FC236}">
                <a16:creationId xmlns:a16="http://schemas.microsoft.com/office/drawing/2014/main" id="{F9DD987B-A30F-9CC5-5C3E-4B7E709CF560}"/>
              </a:ext>
            </a:extLst>
          </p:cNvPr>
          <p:cNvSpPr/>
          <p:nvPr/>
        </p:nvSpPr>
        <p:spPr>
          <a:xfrm>
            <a:off x="3526947" y="3037352"/>
            <a:ext cx="7148455" cy="492656"/>
          </a:xfrm>
          <a:prstGeom prst="rect">
            <a:avLst/>
          </a:prstGeom>
          <a:solidFill>
            <a:srgbClr val="BC0301"/>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108000" tIns="360000" rtlCol="0" anchor="ctr"/>
          <a:lstStyle/>
          <a:p>
            <a:pPr defTabSz="914363">
              <a:defRPr/>
            </a:pPr>
            <a:r>
              <a:rPr lang="en-US">
                <a:solidFill>
                  <a:schemeClr val="bg1"/>
                </a:solidFill>
                <a:latin typeface="Arial" panose="020B0604020202020204" pitchFamily="34" charset="0"/>
                <a:ea typeface="Inter" pitchFamily="34" charset="-122"/>
                <a:cs typeface="Arial" panose="020B0604020202020204" pitchFamily="34" charset="0"/>
              </a:rPr>
              <a:t>Capacity for existing six sites to move from planning to delivery</a:t>
            </a:r>
            <a:endParaRPr lang="en-US">
              <a:solidFill>
                <a:schemeClr val="bg1"/>
              </a:solidFill>
              <a:latin typeface="Arial" panose="020B0604020202020204" pitchFamily="34" charset="0"/>
              <a:cs typeface="Arial" panose="020B0604020202020204" pitchFamily="34" charset="0"/>
            </a:endParaRPr>
          </a:p>
          <a:p>
            <a:pPr defTabSz="914363">
              <a:defRPr/>
            </a:pPr>
            <a:endParaRPr lang="en-GB" b="1" i="1">
              <a:solidFill>
                <a:prstClr val="white"/>
              </a:solidFill>
              <a:latin typeface="Arial" panose="020B0604020202020204" pitchFamily="34" charset="0"/>
              <a:cs typeface="Arial" panose="020B0604020202020204" pitchFamily="34" charset="0"/>
            </a:endParaRPr>
          </a:p>
        </p:txBody>
      </p:sp>
      <p:sp>
        <p:nvSpPr>
          <p:cNvPr id="43" name="Rectangle 42">
            <a:extLst>
              <a:ext uri="{FF2B5EF4-FFF2-40B4-BE49-F238E27FC236}">
                <a16:creationId xmlns:a16="http://schemas.microsoft.com/office/drawing/2014/main" id="{6D1F0DAB-0025-705F-641D-394B10608D0A}"/>
              </a:ext>
            </a:extLst>
          </p:cNvPr>
          <p:cNvSpPr/>
          <p:nvPr/>
        </p:nvSpPr>
        <p:spPr>
          <a:xfrm>
            <a:off x="3056152" y="2612959"/>
            <a:ext cx="4127063" cy="492656"/>
          </a:xfrm>
          <a:prstGeom prst="rect">
            <a:avLst/>
          </a:prstGeom>
          <a:solidFill>
            <a:srgbClr val="0B3249"/>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108000" rtlCol="0" anchor="ctr"/>
          <a:lstStyle/>
          <a:p>
            <a:pPr marL="0" indent="0">
              <a:buNone/>
            </a:pPr>
            <a:r>
              <a:rPr lang="en-GB" sz="2000" b="1">
                <a:solidFill>
                  <a:schemeClr val="bg1"/>
                </a:solidFill>
                <a:latin typeface="Arial" panose="020B0604020202020204" pitchFamily="34" charset="0"/>
                <a:cs typeface="Arial" panose="020B0604020202020204" pitchFamily="34" charset="0"/>
              </a:rPr>
              <a:t>Implement &amp; Sustain</a:t>
            </a:r>
            <a:endParaRPr lang="en-GB" sz="2000">
              <a:solidFill>
                <a:schemeClr val="bg1"/>
              </a:solidFill>
              <a:latin typeface="Arial" panose="020B0604020202020204" pitchFamily="34" charset="0"/>
              <a:cs typeface="Arial" panose="020B0604020202020204" pitchFamily="34" charset="0"/>
            </a:endParaRPr>
          </a:p>
        </p:txBody>
      </p:sp>
      <p:sp>
        <p:nvSpPr>
          <p:cNvPr id="44" name="Rectangle 43">
            <a:extLst>
              <a:ext uri="{FF2B5EF4-FFF2-40B4-BE49-F238E27FC236}">
                <a16:creationId xmlns:a16="http://schemas.microsoft.com/office/drawing/2014/main" id="{D7611382-1F53-887B-6B3D-41853BB82417}"/>
              </a:ext>
            </a:extLst>
          </p:cNvPr>
          <p:cNvSpPr/>
          <p:nvPr/>
        </p:nvSpPr>
        <p:spPr>
          <a:xfrm>
            <a:off x="4438764" y="4122933"/>
            <a:ext cx="6749189" cy="492656"/>
          </a:xfrm>
          <a:prstGeom prst="rect">
            <a:avLst/>
          </a:prstGeom>
          <a:solidFill>
            <a:srgbClr val="BC0301"/>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108000" tIns="360000" rtlCol="0" anchor="ctr"/>
          <a:lstStyle/>
          <a:p>
            <a:pPr>
              <a:lnSpc>
                <a:spcPts val="2083"/>
              </a:lnSpc>
            </a:pPr>
            <a:r>
              <a:rPr lang="en-US" sz="1800">
                <a:solidFill>
                  <a:schemeClr val="bg1"/>
                </a:solidFill>
                <a:latin typeface="Arial" panose="020B0604020202020204" pitchFamily="34" charset="0"/>
                <a:ea typeface="Inter" pitchFamily="34" charset="-122"/>
                <a:cs typeface="Arial" panose="020B0604020202020204" pitchFamily="34" charset="0"/>
              </a:rPr>
              <a:t>Support for up to ten new implementation sites</a:t>
            </a:r>
            <a:endParaRPr lang="en-US" sz="1800">
              <a:solidFill>
                <a:schemeClr val="bg1"/>
              </a:solidFill>
              <a:latin typeface="Arial" panose="020B0604020202020204" pitchFamily="34" charset="0"/>
              <a:cs typeface="Arial" panose="020B0604020202020204" pitchFamily="34" charset="0"/>
            </a:endParaRPr>
          </a:p>
          <a:p>
            <a:pPr defTabSz="914363">
              <a:defRPr/>
            </a:pPr>
            <a:endParaRPr lang="en-GB" b="1" i="1">
              <a:solidFill>
                <a:prstClr val="white"/>
              </a:solidFill>
              <a:latin typeface="Arial" panose="020B0604020202020204" pitchFamily="34" charset="0"/>
              <a:cs typeface="Arial" panose="020B0604020202020204" pitchFamily="34" charset="0"/>
            </a:endParaRPr>
          </a:p>
        </p:txBody>
      </p:sp>
      <p:sp>
        <p:nvSpPr>
          <p:cNvPr id="45" name="Rectangle 44">
            <a:extLst>
              <a:ext uri="{FF2B5EF4-FFF2-40B4-BE49-F238E27FC236}">
                <a16:creationId xmlns:a16="http://schemas.microsoft.com/office/drawing/2014/main" id="{CE71F404-44AD-58B9-AF83-7E3476195C00}"/>
              </a:ext>
            </a:extLst>
          </p:cNvPr>
          <p:cNvSpPr/>
          <p:nvPr/>
        </p:nvSpPr>
        <p:spPr>
          <a:xfrm>
            <a:off x="3967969" y="3698540"/>
            <a:ext cx="4127063" cy="492656"/>
          </a:xfrm>
          <a:prstGeom prst="rect">
            <a:avLst/>
          </a:prstGeom>
          <a:solidFill>
            <a:srgbClr val="0B3249"/>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108000" rtlCol="0" anchor="ctr"/>
          <a:lstStyle/>
          <a:p>
            <a:pPr marL="0" indent="0">
              <a:buNone/>
            </a:pPr>
            <a:r>
              <a:rPr lang="en-GB" sz="2000" b="1">
                <a:solidFill>
                  <a:schemeClr val="bg1"/>
                </a:solidFill>
                <a:latin typeface="Arial" panose="020B0604020202020204" pitchFamily="34" charset="0"/>
                <a:cs typeface="Arial" panose="020B0604020202020204" pitchFamily="34" charset="0"/>
              </a:rPr>
              <a:t>Expand &amp; Scale</a:t>
            </a:r>
            <a:endParaRPr lang="en-GB" sz="2000">
              <a:solidFill>
                <a:schemeClr val="bg1"/>
              </a:solidFill>
              <a:latin typeface="Arial" panose="020B0604020202020204" pitchFamily="34" charset="0"/>
              <a:cs typeface="Arial" panose="020B0604020202020204" pitchFamily="34" charset="0"/>
            </a:endParaRPr>
          </a:p>
        </p:txBody>
      </p:sp>
      <p:sp>
        <p:nvSpPr>
          <p:cNvPr id="9" name="Oval 8">
            <a:extLst>
              <a:ext uri="{FF2B5EF4-FFF2-40B4-BE49-F238E27FC236}">
                <a16:creationId xmlns:a16="http://schemas.microsoft.com/office/drawing/2014/main" id="{8FC50C09-1028-2A82-5991-EECF46E69236}"/>
              </a:ext>
            </a:extLst>
          </p:cNvPr>
          <p:cNvSpPr/>
          <p:nvPr/>
        </p:nvSpPr>
        <p:spPr>
          <a:xfrm>
            <a:off x="2336443" y="3774461"/>
            <a:ext cx="1190504" cy="1040806"/>
          </a:xfrm>
          <a:prstGeom prst="ellipse">
            <a:avLst/>
          </a:prstGeom>
          <a:solidFill>
            <a:srgbClr val="0B3249"/>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Graphic 2" descr="Maximise with solid fill">
            <a:extLst>
              <a:ext uri="{FF2B5EF4-FFF2-40B4-BE49-F238E27FC236}">
                <a16:creationId xmlns:a16="http://schemas.microsoft.com/office/drawing/2014/main" id="{06233A36-2F73-7A9A-967F-F56B46AB3C6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576367" y="3925872"/>
            <a:ext cx="718999" cy="718999"/>
          </a:xfrm>
          <a:prstGeom prst="rect">
            <a:avLst/>
          </a:prstGeom>
        </p:spPr>
      </p:pic>
      <p:sp>
        <p:nvSpPr>
          <p:cNvPr id="8" name="Oval 7">
            <a:extLst>
              <a:ext uri="{FF2B5EF4-FFF2-40B4-BE49-F238E27FC236}">
                <a16:creationId xmlns:a16="http://schemas.microsoft.com/office/drawing/2014/main" id="{E723CDC9-9731-4659-B9F9-0816C984BE30}"/>
              </a:ext>
            </a:extLst>
          </p:cNvPr>
          <p:cNvSpPr/>
          <p:nvPr/>
        </p:nvSpPr>
        <p:spPr>
          <a:xfrm>
            <a:off x="1237133" y="2579209"/>
            <a:ext cx="1223606" cy="1069746"/>
          </a:xfrm>
          <a:prstGeom prst="ellipse">
            <a:avLst/>
          </a:prstGeom>
          <a:solidFill>
            <a:srgbClr val="0B3249"/>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Graphic 4" descr="Playbook with solid fill">
            <a:extLst>
              <a:ext uri="{FF2B5EF4-FFF2-40B4-BE49-F238E27FC236}">
                <a16:creationId xmlns:a16="http://schemas.microsoft.com/office/drawing/2014/main" id="{ED73792C-19D7-4523-5A71-BE7673663EE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384816" y="2681564"/>
            <a:ext cx="872539" cy="872539"/>
          </a:xfrm>
          <a:prstGeom prst="rect">
            <a:avLst/>
          </a:prstGeom>
        </p:spPr>
      </p:pic>
      <p:pic>
        <p:nvPicPr>
          <p:cNvPr id="6" name="Graphic 5" descr="Maximise with solid fill">
            <a:extLst>
              <a:ext uri="{FF2B5EF4-FFF2-40B4-BE49-F238E27FC236}">
                <a16:creationId xmlns:a16="http://schemas.microsoft.com/office/drawing/2014/main" id="{854D9ABD-B6EA-403E-E89A-E79D8544488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6200000">
            <a:off x="2576367" y="3925872"/>
            <a:ext cx="718999" cy="718999"/>
          </a:xfrm>
          <a:prstGeom prst="rect">
            <a:avLst/>
          </a:prstGeom>
        </p:spPr>
      </p:pic>
      <p:sp>
        <p:nvSpPr>
          <p:cNvPr id="4" name="Text 10">
            <a:extLst>
              <a:ext uri="{FF2B5EF4-FFF2-40B4-BE49-F238E27FC236}">
                <a16:creationId xmlns:a16="http://schemas.microsoft.com/office/drawing/2014/main" id="{542E4888-5D19-3C2F-1C5D-750818CE281F}"/>
              </a:ext>
            </a:extLst>
          </p:cNvPr>
          <p:cNvSpPr/>
          <p:nvPr/>
        </p:nvSpPr>
        <p:spPr>
          <a:xfrm>
            <a:off x="677765" y="5408192"/>
            <a:ext cx="10950021" cy="940494"/>
          </a:xfrm>
          <a:prstGeom prst="rect">
            <a:avLst/>
          </a:prstGeom>
          <a:solidFill>
            <a:srgbClr val="0B3249"/>
          </a:solidFill>
          <a:ln/>
        </p:spPr>
        <p:txBody>
          <a:bodyPr wrap="square" lIns="0" tIns="0" rIns="0" bIns="0" rtlCol="0" anchor="ctr" anchorCtr="0"/>
          <a:lstStyle/>
          <a:p>
            <a:pPr>
              <a:lnSpc>
                <a:spcPts val="2083"/>
              </a:lnSpc>
            </a:pPr>
            <a:r>
              <a:rPr lang="en-US" sz="1700" b="1">
                <a:solidFill>
                  <a:schemeClr val="bg1"/>
                </a:solidFill>
                <a:latin typeface="Arial" panose="020B0604020202020204" pitchFamily="34" charset="0"/>
                <a:ea typeface="Inter" pitchFamily="34" charset="-122"/>
                <a:cs typeface="Arial" panose="020B0604020202020204" pitchFamily="34" charset="0"/>
              </a:rPr>
              <a:t>The approach is highly cost-effective at just £800 per person, compared to the £16,000 average cost of long-term sickness. A full-scale model could support up to 400,000 people, delivering an estimated annual return of £536 million, with a cost-benefit ratio of 1.7:1.</a:t>
            </a:r>
            <a:endParaRPr lang="en-US" sz="1700" b="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926039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alpha val="9700"/>
          </a:schemeClr>
        </a:solidFill>
        <a:effectLst/>
      </p:bgPr>
    </p:bg>
    <p:spTree>
      <p:nvGrpSpPr>
        <p:cNvPr id="1" name=""/>
        <p:cNvGrpSpPr/>
        <p:nvPr/>
      </p:nvGrpSpPr>
      <p:grpSpPr>
        <a:xfrm>
          <a:off x="0" y="0"/>
          <a:ext cx="0" cy="0"/>
          <a:chOff x="0" y="0"/>
          <a:chExt cx="0" cy="0"/>
        </a:xfrm>
      </p:grpSpPr>
      <p:pic>
        <p:nvPicPr>
          <p:cNvPr id="2" name="Image 0">
            <a:extLst>
              <a:ext uri="{FF2B5EF4-FFF2-40B4-BE49-F238E27FC236}">
                <a16:creationId xmlns:a16="http://schemas.microsoft.com/office/drawing/2014/main" id="{430FEE8F-3807-6DE5-BC7C-B4A86C75DF3B}"/>
              </a:ext>
            </a:extLst>
          </p:cNvPr>
          <p:cNvPicPr>
            <a:picLocks noChangeAspect="1"/>
          </p:cNvPicPr>
          <p:nvPr/>
        </p:nvPicPr>
        <p:blipFill>
          <a:blip r:embed="rId2">
            <a:alphaModFix amt="20000"/>
            <a:extLst>
              <a:ext uri="{837473B0-CC2E-450A-ABE3-18F120FF3D39}">
                <a1611:picAttrSrcUrl xmlns:a1611="http://schemas.microsoft.com/office/drawing/2016/11/main" r:id="rId3"/>
              </a:ext>
            </a:extLst>
          </a:blip>
          <a:srcRect l="26312" t="15285" r="-1" b="10050"/>
          <a:stretch/>
        </p:blipFill>
        <p:spPr>
          <a:xfrm>
            <a:off x="0" y="0"/>
            <a:ext cx="12235770" cy="6973003"/>
          </a:xfrm>
          <a:prstGeom prst="rect">
            <a:avLst/>
          </a:prstGeom>
        </p:spPr>
      </p:pic>
      <p:sp>
        <p:nvSpPr>
          <p:cNvPr id="36" name="TextBox 35">
            <a:extLst>
              <a:ext uri="{FF2B5EF4-FFF2-40B4-BE49-F238E27FC236}">
                <a16:creationId xmlns:a16="http://schemas.microsoft.com/office/drawing/2014/main" id="{8655B166-88E2-2638-04BF-E4D00898DE14}"/>
              </a:ext>
            </a:extLst>
          </p:cNvPr>
          <p:cNvSpPr txBox="1"/>
          <p:nvPr/>
        </p:nvSpPr>
        <p:spPr>
          <a:xfrm>
            <a:off x="725466" y="3148308"/>
            <a:ext cx="2676410" cy="2379594"/>
          </a:xfrm>
          <a:prstGeom prst="rect">
            <a:avLst/>
          </a:prstGeom>
          <a:solidFill>
            <a:srgbClr val="A20000"/>
          </a:solidFill>
          <a:ln w="25400">
            <a:solidFill>
              <a:srgbClr val="102735"/>
            </a:solidFill>
          </a:ln>
        </p:spPr>
        <p:txBody>
          <a:bodyPr wrap="square" lIns="108000" tIns="1475999" rIns="72000" anchor="t" anchorCtr="0">
            <a:noAutofit/>
          </a:bodyPr>
          <a:lstStyle/>
          <a:p>
            <a:endParaRPr lang="en-GB">
              <a:solidFill>
                <a:schemeClr val="bg1"/>
              </a:solidFill>
              <a:latin typeface="Arial" panose="020B0604020202020204" pitchFamily="34" charset="0"/>
              <a:cs typeface="Arial" panose="020B0604020202020204" pitchFamily="34" charset="0"/>
            </a:endParaRPr>
          </a:p>
        </p:txBody>
      </p:sp>
      <p:sp>
        <p:nvSpPr>
          <p:cNvPr id="37" name="TextBox 36">
            <a:extLst>
              <a:ext uri="{FF2B5EF4-FFF2-40B4-BE49-F238E27FC236}">
                <a16:creationId xmlns:a16="http://schemas.microsoft.com/office/drawing/2014/main" id="{31A2B930-55B7-3571-D5DB-D97695431F09}"/>
              </a:ext>
            </a:extLst>
          </p:cNvPr>
          <p:cNvSpPr txBox="1"/>
          <p:nvPr/>
        </p:nvSpPr>
        <p:spPr>
          <a:xfrm>
            <a:off x="9063926" y="3147456"/>
            <a:ext cx="2676410" cy="2374851"/>
          </a:xfrm>
          <a:prstGeom prst="rect">
            <a:avLst/>
          </a:prstGeom>
          <a:solidFill>
            <a:srgbClr val="A20000"/>
          </a:solidFill>
          <a:ln w="25400">
            <a:solidFill>
              <a:srgbClr val="102735"/>
            </a:solidFill>
          </a:ln>
        </p:spPr>
        <p:txBody>
          <a:bodyPr wrap="square" lIns="108000" tIns="1475999" rIns="72000" anchor="t" anchorCtr="0">
            <a:noAutofit/>
          </a:bodyPr>
          <a:lstStyle/>
          <a:p>
            <a:endParaRPr lang="en-GB">
              <a:solidFill>
                <a:schemeClr val="bg1"/>
              </a:solidFill>
              <a:latin typeface="Arial" panose="020B0604020202020204" pitchFamily="34" charset="0"/>
              <a:cs typeface="Arial" panose="020B0604020202020204" pitchFamily="34" charset="0"/>
            </a:endParaRPr>
          </a:p>
        </p:txBody>
      </p:sp>
      <p:sp>
        <p:nvSpPr>
          <p:cNvPr id="38" name="TextBox 37">
            <a:extLst>
              <a:ext uri="{FF2B5EF4-FFF2-40B4-BE49-F238E27FC236}">
                <a16:creationId xmlns:a16="http://schemas.microsoft.com/office/drawing/2014/main" id="{A83849AC-8571-B386-A02A-FA62D879B2D6}"/>
              </a:ext>
            </a:extLst>
          </p:cNvPr>
          <p:cNvSpPr txBox="1"/>
          <p:nvPr/>
        </p:nvSpPr>
        <p:spPr>
          <a:xfrm>
            <a:off x="4894696" y="3147456"/>
            <a:ext cx="2676410" cy="2374851"/>
          </a:xfrm>
          <a:prstGeom prst="rect">
            <a:avLst/>
          </a:prstGeom>
          <a:solidFill>
            <a:srgbClr val="A20000"/>
          </a:solidFill>
          <a:ln w="25400">
            <a:solidFill>
              <a:srgbClr val="102735"/>
            </a:solidFill>
          </a:ln>
        </p:spPr>
        <p:txBody>
          <a:bodyPr wrap="square" lIns="108000" tIns="1475999" rIns="72000" anchor="t" anchorCtr="0">
            <a:noAutofit/>
          </a:bodyPr>
          <a:lstStyle/>
          <a:p>
            <a:endParaRPr lang="en-GB">
              <a:solidFill>
                <a:schemeClr val="bg1"/>
              </a:solidFill>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D302BF49-4E67-1030-D0B9-1A8A0C96FD92}"/>
              </a:ext>
            </a:extLst>
          </p:cNvPr>
          <p:cNvSpPr/>
          <p:nvPr/>
        </p:nvSpPr>
        <p:spPr>
          <a:xfrm>
            <a:off x="2038556" y="1334397"/>
            <a:ext cx="3936940" cy="705355"/>
          </a:xfrm>
          <a:prstGeom prst="rect">
            <a:avLst/>
          </a:prstGeom>
          <a:solidFill>
            <a:srgbClr val="A20000"/>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108000" rtlCol="0" anchor="ctr"/>
          <a:lstStyle/>
          <a:p>
            <a:pPr marL="0" indent="0">
              <a:buNone/>
            </a:pPr>
            <a:endParaRPr lang="en-GB" sz="2800">
              <a:solidFill>
                <a:schemeClr val="bg1"/>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C9D2ADAD-FF66-D131-2798-03413D516CA8}"/>
              </a:ext>
            </a:extLst>
          </p:cNvPr>
          <p:cNvSpPr>
            <a:spLocks noGrp="1"/>
          </p:cNvSpPr>
          <p:nvPr>
            <p:ph idx="1"/>
          </p:nvPr>
        </p:nvSpPr>
        <p:spPr>
          <a:xfrm>
            <a:off x="588564" y="2124498"/>
            <a:ext cx="11329632" cy="1208343"/>
          </a:xfrm>
        </p:spPr>
        <p:txBody>
          <a:bodyPr>
            <a:noAutofit/>
          </a:bodyPr>
          <a:lstStyle/>
          <a:p>
            <a:pPr marL="0" indent="0">
              <a:buNone/>
            </a:pPr>
            <a:r>
              <a:rPr lang="en-GB" sz="2000">
                <a:solidFill>
                  <a:srgbClr val="102735"/>
                </a:solidFill>
                <a:latin typeface="Arial" panose="020B0604020202020204" pitchFamily="34" charset="0"/>
                <a:cs typeface="Arial" panose="020B0604020202020204" pitchFamily="34" charset="0"/>
              </a:rPr>
              <a:t>Coastal health challenges are driven mainly by social determinants</a:t>
            </a:r>
          </a:p>
          <a:p>
            <a:pPr marL="0" indent="0">
              <a:buNone/>
            </a:pPr>
            <a:r>
              <a:rPr lang="en-GB" sz="2000">
                <a:solidFill>
                  <a:srgbClr val="102735"/>
                </a:solidFill>
                <a:latin typeface="Arial" panose="020B0604020202020204" pitchFamily="34" charset="0"/>
                <a:cs typeface="Arial" panose="020B0604020202020204" pitchFamily="34" charset="0"/>
              </a:rPr>
              <a:t>CNN shows </a:t>
            </a:r>
            <a:r>
              <a:rPr lang="en-GB" sz="2000" dirty="0">
                <a:solidFill>
                  <a:srgbClr val="102735"/>
                </a:solidFill>
                <a:latin typeface="Arial" panose="020B0604020202020204" pitchFamily="34" charset="0"/>
                <a:cs typeface="Arial" panose="020B0604020202020204" pitchFamily="34" charset="0"/>
              </a:rPr>
              <a:t>ICBs and its partners</a:t>
            </a:r>
            <a:r>
              <a:rPr lang="en-GB" sz="2000">
                <a:solidFill>
                  <a:srgbClr val="102735"/>
                </a:solidFill>
                <a:latin typeface="Arial" panose="020B0604020202020204" pitchFamily="34" charset="0"/>
                <a:cs typeface="Arial" panose="020B0604020202020204" pitchFamily="34" charset="0"/>
              </a:rPr>
              <a:t> can </a:t>
            </a:r>
            <a:r>
              <a:rPr lang="en-GB" sz="2000" b="1">
                <a:solidFill>
                  <a:srgbClr val="102735"/>
                </a:solidFill>
                <a:latin typeface="Arial" panose="020B0604020202020204" pitchFamily="34" charset="0"/>
                <a:cs typeface="Arial" panose="020B0604020202020204" pitchFamily="34" charset="0"/>
              </a:rPr>
              <a:t>catalyse, initiate, and support</a:t>
            </a:r>
            <a:r>
              <a:rPr lang="en-GB" sz="2000">
                <a:solidFill>
                  <a:srgbClr val="102735"/>
                </a:solidFill>
                <a:latin typeface="Arial" panose="020B0604020202020204" pitchFamily="34" charset="0"/>
                <a:cs typeface="Arial" panose="020B0604020202020204" pitchFamily="34" charset="0"/>
              </a:rPr>
              <a:t> local change</a:t>
            </a:r>
          </a:p>
        </p:txBody>
      </p:sp>
      <p:sp>
        <p:nvSpPr>
          <p:cNvPr id="5" name="Rectangle 4">
            <a:extLst>
              <a:ext uri="{FF2B5EF4-FFF2-40B4-BE49-F238E27FC236}">
                <a16:creationId xmlns:a16="http://schemas.microsoft.com/office/drawing/2014/main" id="{5B124BD4-1C9A-81D3-7B57-92005CF80B2F}"/>
              </a:ext>
            </a:extLst>
          </p:cNvPr>
          <p:cNvSpPr/>
          <p:nvPr/>
        </p:nvSpPr>
        <p:spPr>
          <a:xfrm>
            <a:off x="1914359" y="1229497"/>
            <a:ext cx="3936940" cy="705355"/>
          </a:xfrm>
          <a:prstGeom prst="rect">
            <a:avLst/>
          </a:prstGeom>
          <a:solidFill>
            <a:srgbClr val="0B3249"/>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108000" rtlCol="0" anchor="ctr"/>
          <a:lstStyle/>
          <a:p>
            <a:pPr marL="0" indent="0">
              <a:buNone/>
            </a:pPr>
            <a:r>
              <a:rPr lang="en-GB" sz="2800" b="1">
                <a:solidFill>
                  <a:schemeClr val="bg1"/>
                </a:solidFill>
                <a:latin typeface="Arial" panose="020B0604020202020204" pitchFamily="34" charset="0"/>
                <a:cs typeface="Arial" panose="020B0604020202020204" pitchFamily="34" charset="0"/>
              </a:rPr>
              <a:t>Implement &amp; Sustain</a:t>
            </a:r>
            <a:endParaRPr lang="en-GB" sz="2800">
              <a:solidFill>
                <a:schemeClr val="bg1"/>
              </a:solidFill>
              <a:latin typeface="Arial" panose="020B0604020202020204" pitchFamily="34" charset="0"/>
              <a:cs typeface="Arial" panose="020B0604020202020204" pitchFamily="34" charset="0"/>
            </a:endParaRPr>
          </a:p>
        </p:txBody>
      </p:sp>
      <p:sp>
        <p:nvSpPr>
          <p:cNvPr id="9" name="!!ssr">
            <a:extLst>
              <a:ext uri="{FF2B5EF4-FFF2-40B4-BE49-F238E27FC236}">
                <a16:creationId xmlns:a16="http://schemas.microsoft.com/office/drawing/2014/main" id="{36EA8156-194F-3615-C371-CB1E87C77EF0}"/>
              </a:ext>
            </a:extLst>
          </p:cNvPr>
          <p:cNvSpPr/>
          <p:nvPr/>
        </p:nvSpPr>
        <p:spPr>
          <a:xfrm>
            <a:off x="712389" y="333133"/>
            <a:ext cx="7272281" cy="705355"/>
          </a:xfrm>
          <a:prstGeom prst="rect">
            <a:avLst/>
          </a:prstGeom>
          <a:solidFill>
            <a:srgbClr val="BC0301"/>
          </a:solidFill>
          <a:ln w="25400">
            <a:solidFill>
              <a:srgbClr val="102735"/>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defTabSz="761970"/>
            <a:endParaRPr lang="en-GB" sz="3200">
              <a:solidFill>
                <a:prstClr val="white"/>
              </a:solidFill>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C2B46E61-EB50-C533-7152-765E1691CF6C}"/>
              </a:ext>
            </a:extLst>
          </p:cNvPr>
          <p:cNvSpPr/>
          <p:nvPr/>
        </p:nvSpPr>
        <p:spPr>
          <a:xfrm>
            <a:off x="588565" y="209309"/>
            <a:ext cx="7272281" cy="705355"/>
          </a:xfrm>
          <a:prstGeom prst="rect">
            <a:avLst/>
          </a:prstGeom>
          <a:solidFill>
            <a:srgbClr val="0B3249">
              <a:alpha val="98000"/>
            </a:srgbClr>
          </a:solidFill>
          <a:ln w="317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108000" rIns="0" rtlCol="0" anchor="ctr"/>
          <a:lstStyle/>
          <a:p>
            <a:pPr defTabSz="761970"/>
            <a:r>
              <a:rPr lang="en-GB" sz="3200" b="1">
                <a:solidFill>
                  <a:prstClr val="white"/>
                </a:solidFill>
                <a:latin typeface="Arial" panose="020B0604020202020204" pitchFamily="34" charset="0"/>
                <a:cs typeface="Arial" panose="020B0604020202020204" pitchFamily="34" charset="0"/>
              </a:rPr>
              <a:t>CNN: Scalable, Strategic, and Ready</a:t>
            </a:r>
            <a:endParaRPr lang="en-GB" sz="3200">
              <a:solidFill>
                <a:prstClr val="white"/>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5924F6ED-CAB0-6CDF-9171-526DB2ED93C6}"/>
              </a:ext>
            </a:extLst>
          </p:cNvPr>
          <p:cNvSpPr txBox="1"/>
          <p:nvPr/>
        </p:nvSpPr>
        <p:spPr>
          <a:xfrm>
            <a:off x="588564" y="3026904"/>
            <a:ext cx="2676410" cy="2379594"/>
          </a:xfrm>
          <a:prstGeom prst="rect">
            <a:avLst/>
          </a:prstGeom>
          <a:solidFill>
            <a:srgbClr val="0B3249"/>
          </a:solidFill>
          <a:ln w="31750">
            <a:solidFill>
              <a:schemeClr val="bg1"/>
            </a:solidFill>
          </a:ln>
        </p:spPr>
        <p:txBody>
          <a:bodyPr wrap="none" lIns="108000" tIns="1475999" rIns="0" anchor="t" anchorCtr="0">
            <a:noAutofit/>
          </a:bodyPr>
          <a:lstStyle/>
          <a:p>
            <a:r>
              <a:rPr lang="en-GB">
                <a:solidFill>
                  <a:schemeClr val="bg1"/>
                </a:solidFill>
                <a:latin typeface="Arial" panose="020B0604020202020204" pitchFamily="34" charset="0"/>
                <a:cs typeface="Arial" panose="020B0604020202020204" pitchFamily="34" charset="0"/>
              </a:rPr>
              <a:t>Long-term impact needs </a:t>
            </a:r>
          </a:p>
          <a:p>
            <a:r>
              <a:rPr lang="en-GB" b="1">
                <a:solidFill>
                  <a:schemeClr val="bg1"/>
                </a:solidFill>
                <a:latin typeface="Arial" panose="020B0604020202020204" pitchFamily="34" charset="0"/>
                <a:cs typeface="Arial" panose="020B0604020202020204" pitchFamily="34" charset="0"/>
              </a:rPr>
              <a:t>shared ownership</a:t>
            </a:r>
            <a:r>
              <a:rPr lang="en-GB">
                <a:solidFill>
                  <a:schemeClr val="bg1"/>
                </a:solidFill>
                <a:latin typeface="Arial" panose="020B0604020202020204" pitchFamily="34" charset="0"/>
                <a:cs typeface="Arial" panose="020B0604020202020204" pitchFamily="34" charset="0"/>
              </a:rPr>
              <a:t> </a:t>
            </a:r>
          </a:p>
          <a:p>
            <a:r>
              <a:rPr lang="en-GB">
                <a:solidFill>
                  <a:schemeClr val="bg1"/>
                </a:solidFill>
                <a:latin typeface="Arial" panose="020B0604020202020204" pitchFamily="34" charset="0"/>
                <a:cs typeface="Arial" panose="020B0604020202020204" pitchFamily="34" charset="0"/>
              </a:rPr>
              <a:t>across a wider coalition</a:t>
            </a:r>
          </a:p>
        </p:txBody>
      </p:sp>
      <p:sp>
        <p:nvSpPr>
          <p:cNvPr id="19" name="TextBox 18">
            <a:extLst>
              <a:ext uri="{FF2B5EF4-FFF2-40B4-BE49-F238E27FC236}">
                <a16:creationId xmlns:a16="http://schemas.microsoft.com/office/drawing/2014/main" id="{76EE2C70-EAF0-7AD2-066D-B8FCAC0536C6}"/>
              </a:ext>
            </a:extLst>
          </p:cNvPr>
          <p:cNvSpPr txBox="1"/>
          <p:nvPr/>
        </p:nvSpPr>
        <p:spPr>
          <a:xfrm>
            <a:off x="588564" y="5764660"/>
            <a:ext cx="11151772" cy="1208343"/>
          </a:xfrm>
          <a:prstGeom prst="rect">
            <a:avLst/>
          </a:prstGeom>
          <a:noFill/>
        </p:spPr>
        <p:txBody>
          <a:bodyPr wrap="square" anchor="t" anchorCtr="0">
            <a:noAutofit/>
          </a:bodyPr>
          <a:lstStyle/>
          <a:p>
            <a:r>
              <a:rPr lang="en-GB" sz="2000">
                <a:solidFill>
                  <a:srgbClr val="102735"/>
                </a:solidFill>
                <a:latin typeface="Arial" panose="020B0604020202020204" pitchFamily="34" charset="0"/>
                <a:cs typeface="Arial" panose="020B0604020202020204" pitchFamily="34" charset="0"/>
              </a:rPr>
              <a:t>The </a:t>
            </a:r>
            <a:r>
              <a:rPr lang="en-GB" sz="2000" b="1">
                <a:solidFill>
                  <a:srgbClr val="102735"/>
                </a:solidFill>
                <a:latin typeface="Arial" panose="020B0604020202020204" pitchFamily="34" charset="0"/>
                <a:cs typeface="Arial" panose="020B0604020202020204" pitchFamily="34" charset="0"/>
              </a:rPr>
              <a:t>CNN Sustain Framework </a:t>
            </a:r>
            <a:r>
              <a:rPr lang="en-GB" sz="2000">
                <a:solidFill>
                  <a:srgbClr val="102735"/>
                </a:solidFill>
                <a:latin typeface="Arial" panose="020B0604020202020204" pitchFamily="34" charset="0"/>
                <a:cs typeface="Arial" panose="020B0604020202020204" pitchFamily="34" charset="0"/>
              </a:rPr>
              <a:t>provides three examples (recent, ongoing and a future example) of how sustained change can be made through national, place and community level partnerships </a:t>
            </a:r>
          </a:p>
        </p:txBody>
      </p:sp>
      <p:sp>
        <p:nvSpPr>
          <p:cNvPr id="21" name="TextBox 20">
            <a:extLst>
              <a:ext uri="{FF2B5EF4-FFF2-40B4-BE49-F238E27FC236}">
                <a16:creationId xmlns:a16="http://schemas.microsoft.com/office/drawing/2014/main" id="{F7220B0D-8479-C17E-3293-0C51B58268C4}"/>
              </a:ext>
            </a:extLst>
          </p:cNvPr>
          <p:cNvSpPr txBox="1"/>
          <p:nvPr/>
        </p:nvSpPr>
        <p:spPr>
          <a:xfrm>
            <a:off x="8927024" y="3026052"/>
            <a:ext cx="2676410" cy="2374851"/>
          </a:xfrm>
          <a:prstGeom prst="rect">
            <a:avLst/>
          </a:prstGeom>
          <a:solidFill>
            <a:srgbClr val="0B3249"/>
          </a:solidFill>
          <a:ln w="31750">
            <a:solidFill>
              <a:schemeClr val="bg1"/>
            </a:solidFill>
          </a:ln>
        </p:spPr>
        <p:txBody>
          <a:bodyPr wrap="square" lIns="251999" tIns="1475999" rIns="72000" anchor="t" anchorCtr="0">
            <a:noAutofit/>
          </a:bodyPr>
          <a:lstStyle/>
          <a:p>
            <a:r>
              <a:rPr lang="en-GB">
                <a:solidFill>
                  <a:schemeClr val="bg1"/>
                </a:solidFill>
                <a:latin typeface="Arial" panose="020B0604020202020204" pitchFamily="34" charset="0"/>
                <a:cs typeface="Arial" panose="020B0604020202020204" pitchFamily="34" charset="0"/>
              </a:rPr>
              <a:t>A </a:t>
            </a:r>
            <a:r>
              <a:rPr lang="en-GB" b="1">
                <a:solidFill>
                  <a:schemeClr val="bg1"/>
                </a:solidFill>
                <a:latin typeface="Arial" panose="020B0604020202020204" pitchFamily="34" charset="0"/>
                <a:cs typeface="Arial" panose="020B0604020202020204" pitchFamily="34" charset="0"/>
              </a:rPr>
              <a:t>shared investment mindset </a:t>
            </a:r>
            <a:r>
              <a:rPr lang="en-GB">
                <a:solidFill>
                  <a:schemeClr val="bg1"/>
                </a:solidFill>
                <a:latin typeface="Arial" panose="020B0604020202020204" pitchFamily="34" charset="0"/>
                <a:cs typeface="Arial" panose="020B0604020202020204" pitchFamily="34" charset="0"/>
              </a:rPr>
              <a:t>is essential</a:t>
            </a:r>
          </a:p>
        </p:txBody>
      </p:sp>
      <p:sp>
        <p:nvSpPr>
          <p:cNvPr id="23" name="TextBox 22">
            <a:extLst>
              <a:ext uri="{FF2B5EF4-FFF2-40B4-BE49-F238E27FC236}">
                <a16:creationId xmlns:a16="http://schemas.microsoft.com/office/drawing/2014/main" id="{3208B37F-7ECB-6FF6-8DFA-73CC0A87395C}"/>
              </a:ext>
            </a:extLst>
          </p:cNvPr>
          <p:cNvSpPr txBox="1"/>
          <p:nvPr/>
        </p:nvSpPr>
        <p:spPr>
          <a:xfrm>
            <a:off x="4757794" y="3026052"/>
            <a:ext cx="2676410" cy="2374851"/>
          </a:xfrm>
          <a:prstGeom prst="rect">
            <a:avLst/>
          </a:prstGeom>
          <a:solidFill>
            <a:srgbClr val="0B3249"/>
          </a:solidFill>
          <a:ln w="31750">
            <a:solidFill>
              <a:schemeClr val="bg1"/>
            </a:solidFill>
          </a:ln>
        </p:spPr>
        <p:txBody>
          <a:bodyPr wrap="square" lIns="251999" tIns="1475999" rIns="72000" anchor="t" anchorCtr="0">
            <a:noAutofit/>
          </a:bodyPr>
          <a:lstStyle/>
          <a:p>
            <a:r>
              <a:rPr lang="en-GB" b="1">
                <a:solidFill>
                  <a:schemeClr val="bg1"/>
                </a:solidFill>
                <a:latin typeface="Arial" panose="020B0604020202020204" pitchFamily="34" charset="0"/>
                <a:cs typeface="Arial" panose="020B0604020202020204" pitchFamily="34" charset="0"/>
              </a:rPr>
              <a:t>Costs of change are lower</a:t>
            </a:r>
            <a:r>
              <a:rPr lang="en-GB">
                <a:solidFill>
                  <a:schemeClr val="bg1"/>
                </a:solidFill>
                <a:latin typeface="Arial" panose="020B0604020202020204" pitchFamily="34" charset="0"/>
                <a:cs typeface="Arial" panose="020B0604020202020204" pitchFamily="34" charset="0"/>
              </a:rPr>
              <a:t> in coastal areas — </a:t>
            </a:r>
            <a:r>
              <a:rPr lang="en-GB" b="1">
                <a:solidFill>
                  <a:schemeClr val="bg1"/>
                </a:solidFill>
                <a:latin typeface="Arial" panose="020B0604020202020204" pitchFamily="34" charset="0"/>
                <a:cs typeface="Arial" panose="020B0604020202020204" pitchFamily="34" charset="0"/>
              </a:rPr>
              <a:t>ROI is high</a:t>
            </a:r>
            <a:endParaRPr lang="en-GB">
              <a:solidFill>
                <a:schemeClr val="bg1"/>
              </a:solidFill>
              <a:latin typeface="Arial" panose="020B0604020202020204" pitchFamily="34" charset="0"/>
              <a:cs typeface="Arial" panose="020B0604020202020204" pitchFamily="34" charset="0"/>
            </a:endParaRPr>
          </a:p>
        </p:txBody>
      </p:sp>
      <p:pic>
        <p:nvPicPr>
          <p:cNvPr id="29" name="Graphic 28" descr="Network with solid fill">
            <a:extLst>
              <a:ext uri="{FF2B5EF4-FFF2-40B4-BE49-F238E27FC236}">
                <a16:creationId xmlns:a16="http://schemas.microsoft.com/office/drawing/2014/main" id="{602B9B24-2901-CE5D-07F5-6CDF57466EBA}"/>
              </a:ext>
            </a:extLst>
          </p:cNvPr>
          <p:cNvPicPr>
            <a:picLocks noChangeAspect="1"/>
          </p:cNvPicPr>
          <p:nvPr/>
        </p:nvPicPr>
        <p:blipFill>
          <a:blip r:embed="rId4">
            <a:extLst>
              <a:ext uri="{96DAC541-7B7A-43D3-8B79-37D633B846F1}">
                <asvg:svgBlip xmlns:asvg="http://schemas.microsoft.com/office/drawing/2016/SVG/main" r:embed="rId5"/>
              </a:ext>
            </a:extLst>
          </a:blip>
          <a:srcRect/>
          <a:stretch>
            <a:fillRect/>
          </a:stretch>
        </p:blipFill>
        <p:spPr>
          <a:xfrm>
            <a:off x="805115" y="3135872"/>
            <a:ext cx="1376766" cy="1376766"/>
          </a:xfrm>
          <a:custGeom>
            <a:avLst/>
            <a:gdLst>
              <a:gd name="connsiteX0" fmla="*/ 1148966 w 1376766"/>
              <a:gd name="connsiteY0" fmla="*/ 434627 h 1376766"/>
              <a:gd name="connsiteX1" fmla="*/ 994895 w 1376766"/>
              <a:gd name="connsiteY1" fmla="*/ 575573 h 1376766"/>
              <a:gd name="connsiteX2" fmla="*/ 1148966 w 1376766"/>
              <a:gd name="connsiteY2" fmla="*/ 716519 h 1376766"/>
              <a:gd name="connsiteX3" fmla="*/ 1303037 w 1376766"/>
              <a:gd name="connsiteY3" fmla="*/ 575573 h 1376766"/>
              <a:gd name="connsiteX4" fmla="*/ 1148966 w 1376766"/>
              <a:gd name="connsiteY4" fmla="*/ 434627 h 1376766"/>
              <a:gd name="connsiteX5" fmla="*/ 0 w 1376766"/>
              <a:gd name="connsiteY5" fmla="*/ 0 h 1376766"/>
              <a:gd name="connsiteX6" fmla="*/ 1376766 w 1376766"/>
              <a:gd name="connsiteY6" fmla="*/ 0 h 1376766"/>
              <a:gd name="connsiteX7" fmla="*/ 1376766 w 1376766"/>
              <a:gd name="connsiteY7" fmla="*/ 1376766 h 1376766"/>
              <a:gd name="connsiteX8" fmla="*/ 0 w 1376766"/>
              <a:gd name="connsiteY8" fmla="*/ 1376766 h 137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76766" h="1376766">
                <a:moveTo>
                  <a:pt x="1148966" y="434627"/>
                </a:moveTo>
                <a:cubicBezTo>
                  <a:pt x="1063875" y="434627"/>
                  <a:pt x="994895" y="497731"/>
                  <a:pt x="994895" y="575573"/>
                </a:cubicBezTo>
                <a:cubicBezTo>
                  <a:pt x="994895" y="653415"/>
                  <a:pt x="1063875" y="716519"/>
                  <a:pt x="1148966" y="716519"/>
                </a:cubicBezTo>
                <a:cubicBezTo>
                  <a:pt x="1234057" y="716519"/>
                  <a:pt x="1303037" y="653415"/>
                  <a:pt x="1303037" y="575573"/>
                </a:cubicBezTo>
                <a:cubicBezTo>
                  <a:pt x="1303037" y="497731"/>
                  <a:pt x="1234057" y="434627"/>
                  <a:pt x="1148966" y="434627"/>
                </a:cubicBezTo>
                <a:close/>
                <a:moveTo>
                  <a:pt x="0" y="0"/>
                </a:moveTo>
                <a:lnTo>
                  <a:pt x="1376766" y="0"/>
                </a:lnTo>
                <a:lnTo>
                  <a:pt x="1376766" y="1376766"/>
                </a:lnTo>
                <a:lnTo>
                  <a:pt x="0" y="1376766"/>
                </a:lnTo>
                <a:close/>
              </a:path>
            </a:pathLst>
          </a:custGeom>
        </p:spPr>
      </p:pic>
      <p:pic>
        <p:nvPicPr>
          <p:cNvPr id="25" name="Graphic 24" descr="Share with solid fill">
            <a:extLst>
              <a:ext uri="{FF2B5EF4-FFF2-40B4-BE49-F238E27FC236}">
                <a16:creationId xmlns:a16="http://schemas.microsoft.com/office/drawing/2014/main" id="{376729BB-B28A-B56A-F8E6-3620CF74461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81957" y="2972781"/>
            <a:ext cx="1367703" cy="1367703"/>
          </a:xfrm>
          <a:prstGeom prst="rect">
            <a:avLst/>
          </a:prstGeom>
        </p:spPr>
      </p:pic>
      <p:pic>
        <p:nvPicPr>
          <p:cNvPr id="31" name="Graphic 30" descr="Lighthouse scene with solid fill">
            <a:extLst>
              <a:ext uri="{FF2B5EF4-FFF2-40B4-BE49-F238E27FC236}">
                <a16:creationId xmlns:a16="http://schemas.microsoft.com/office/drawing/2014/main" id="{DF78EF0F-DF9E-5A21-57B6-408A1B6382E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975496" y="3390383"/>
            <a:ext cx="914400" cy="914400"/>
          </a:xfrm>
          <a:prstGeom prst="rect">
            <a:avLst/>
          </a:prstGeom>
        </p:spPr>
      </p:pic>
      <p:pic>
        <p:nvPicPr>
          <p:cNvPr id="33" name="Graphic 32" descr="Pound with solid fill">
            <a:extLst>
              <a:ext uri="{FF2B5EF4-FFF2-40B4-BE49-F238E27FC236}">
                <a16:creationId xmlns:a16="http://schemas.microsoft.com/office/drawing/2014/main" id="{C233D153-339F-CCD8-8240-284258AD331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039579" y="3312911"/>
            <a:ext cx="1034904" cy="1034904"/>
          </a:xfrm>
          <a:prstGeom prst="rect">
            <a:avLst/>
          </a:prstGeom>
        </p:spPr>
      </p:pic>
      <p:pic>
        <p:nvPicPr>
          <p:cNvPr id="35" name="Graphic 34" descr="Group brainstorm with solid fill">
            <a:extLst>
              <a:ext uri="{FF2B5EF4-FFF2-40B4-BE49-F238E27FC236}">
                <a16:creationId xmlns:a16="http://schemas.microsoft.com/office/drawing/2014/main" id="{A557A4C4-49B4-48E3-A436-0EBD67A71AA4}"/>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561498" y="3135872"/>
            <a:ext cx="1346755" cy="1346755"/>
          </a:xfrm>
          <a:prstGeom prst="rect">
            <a:avLst/>
          </a:prstGeom>
        </p:spPr>
      </p:pic>
      <p:sp>
        <p:nvSpPr>
          <p:cNvPr id="4" name="Rectangle 3">
            <a:extLst>
              <a:ext uri="{FF2B5EF4-FFF2-40B4-BE49-F238E27FC236}">
                <a16:creationId xmlns:a16="http://schemas.microsoft.com/office/drawing/2014/main" id="{F3DA3B94-3D61-C9EC-EFF0-FAAEA1DA9216}"/>
              </a:ext>
            </a:extLst>
          </p:cNvPr>
          <p:cNvSpPr/>
          <p:nvPr/>
        </p:nvSpPr>
        <p:spPr>
          <a:xfrm>
            <a:off x="1151026" y="5837763"/>
            <a:ext cx="3039135" cy="267158"/>
          </a:xfrm>
          <a:prstGeom prst="rect">
            <a:avLst/>
          </a:prstGeom>
          <a:solidFill>
            <a:srgbClr val="C00000"/>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36000" rIns="0" rtlCol="0" anchor="ctr"/>
          <a:lstStyle/>
          <a:p>
            <a:pPr marL="0" indent="0">
              <a:buNone/>
            </a:pPr>
            <a:r>
              <a:rPr lang="en-GB" sz="2000" b="1">
                <a:solidFill>
                  <a:schemeClr val="bg1"/>
                </a:solidFill>
                <a:latin typeface="Arial" panose="020B0604020202020204" pitchFamily="34" charset="0"/>
                <a:cs typeface="Arial" panose="020B0604020202020204" pitchFamily="34" charset="0"/>
              </a:rPr>
              <a:t>CNN Sustain Framework</a:t>
            </a:r>
            <a:endParaRPr lang="en-GB" sz="2000">
              <a:solidFill>
                <a:schemeClr val="bg1"/>
              </a:solidFill>
              <a:latin typeface="Arial" panose="020B0604020202020204" pitchFamily="34" charset="0"/>
              <a:cs typeface="Arial" panose="020B0604020202020204" pitchFamily="34" charset="0"/>
            </a:endParaRPr>
          </a:p>
        </p:txBody>
      </p:sp>
      <p:sp>
        <p:nvSpPr>
          <p:cNvPr id="6" name="Oval 5">
            <a:extLst>
              <a:ext uri="{FF2B5EF4-FFF2-40B4-BE49-F238E27FC236}">
                <a16:creationId xmlns:a16="http://schemas.microsoft.com/office/drawing/2014/main" id="{E50D1BC2-F365-8628-6184-B099E876287A}"/>
              </a:ext>
            </a:extLst>
          </p:cNvPr>
          <p:cNvSpPr/>
          <p:nvPr/>
        </p:nvSpPr>
        <p:spPr>
          <a:xfrm>
            <a:off x="588564" y="1089076"/>
            <a:ext cx="1223606" cy="1069746"/>
          </a:xfrm>
          <a:prstGeom prst="ellipse">
            <a:avLst/>
          </a:prstGeom>
          <a:solidFill>
            <a:srgbClr val="0B3249"/>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Graphic 6" descr="Playbook with solid fill">
            <a:extLst>
              <a:ext uri="{FF2B5EF4-FFF2-40B4-BE49-F238E27FC236}">
                <a16:creationId xmlns:a16="http://schemas.microsoft.com/office/drawing/2014/main" id="{D6A56D09-1C8A-EA3B-13DF-3878470BD021}"/>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36247" y="1191431"/>
            <a:ext cx="872539" cy="872539"/>
          </a:xfrm>
          <a:prstGeom prst="rect">
            <a:avLst/>
          </a:prstGeom>
        </p:spPr>
      </p:pic>
    </p:spTree>
    <p:extLst>
      <p:ext uri="{BB962C8B-B14F-4D97-AF65-F5344CB8AC3E}">
        <p14:creationId xmlns:p14="http://schemas.microsoft.com/office/powerpoint/2010/main" val="7910748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69FDBD5-06AC-AABF-F745-AEBF77EC9793}"/>
            </a:ext>
          </a:extLst>
        </p:cNvPr>
        <p:cNvGrpSpPr/>
        <p:nvPr/>
      </p:nvGrpSpPr>
      <p:grpSpPr>
        <a:xfrm>
          <a:off x="0" y="0"/>
          <a:ext cx="0" cy="0"/>
          <a:chOff x="0" y="0"/>
          <a:chExt cx="0" cy="0"/>
        </a:xfrm>
      </p:grpSpPr>
      <p:pic>
        <p:nvPicPr>
          <p:cNvPr id="2" name="Image 0">
            <a:extLst>
              <a:ext uri="{FF2B5EF4-FFF2-40B4-BE49-F238E27FC236}">
                <a16:creationId xmlns:a16="http://schemas.microsoft.com/office/drawing/2014/main" id="{702D3099-59D2-4094-3AAA-6C0CA79C32FE}"/>
              </a:ext>
            </a:extLst>
          </p:cNvPr>
          <p:cNvPicPr>
            <a:picLocks noChangeAspect="1"/>
          </p:cNvPicPr>
          <p:nvPr/>
        </p:nvPicPr>
        <p:blipFill>
          <a:blip r:embed="rId2">
            <a:alphaModFix amt="20000"/>
            <a:extLst>
              <a:ext uri="{837473B0-CC2E-450A-ABE3-18F120FF3D39}">
                <a1611:picAttrSrcUrl xmlns:a1611="http://schemas.microsoft.com/office/drawing/2016/11/main" r:id="rId3"/>
              </a:ext>
            </a:extLst>
          </a:blip>
          <a:srcRect l="26311" t="15285" b="11281"/>
          <a:stretch/>
        </p:blipFill>
        <p:spPr>
          <a:xfrm>
            <a:off x="0" y="-1"/>
            <a:ext cx="12235770" cy="6858001"/>
          </a:xfrm>
          <a:prstGeom prst="rect">
            <a:avLst/>
          </a:prstGeom>
        </p:spPr>
      </p:pic>
      <p:sp>
        <p:nvSpPr>
          <p:cNvPr id="37" name="!!4P2">
            <a:extLst>
              <a:ext uri="{FF2B5EF4-FFF2-40B4-BE49-F238E27FC236}">
                <a16:creationId xmlns:a16="http://schemas.microsoft.com/office/drawing/2014/main" id="{BC0D1D1E-9745-95EC-92CE-BB56853A8397}"/>
              </a:ext>
            </a:extLst>
          </p:cNvPr>
          <p:cNvSpPr txBox="1"/>
          <p:nvPr/>
        </p:nvSpPr>
        <p:spPr>
          <a:xfrm>
            <a:off x="461791" y="302656"/>
            <a:ext cx="9489731" cy="953281"/>
          </a:xfrm>
          <a:prstGeom prst="rect">
            <a:avLst/>
          </a:prstGeom>
          <a:solidFill>
            <a:srgbClr val="A20000"/>
          </a:solidFill>
          <a:ln w="25400">
            <a:solidFill>
              <a:schemeClr val="bg1"/>
            </a:solidFill>
          </a:ln>
        </p:spPr>
        <p:txBody>
          <a:bodyPr wrap="square" lIns="1872000" tIns="360000" rIns="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1" name="TextBox 20">
            <a:extLst>
              <a:ext uri="{FF2B5EF4-FFF2-40B4-BE49-F238E27FC236}">
                <a16:creationId xmlns:a16="http://schemas.microsoft.com/office/drawing/2014/main" id="{85C38F4C-2120-CEC3-D3D5-DC1D6492F45B}"/>
              </a:ext>
            </a:extLst>
          </p:cNvPr>
          <p:cNvSpPr txBox="1"/>
          <p:nvPr/>
        </p:nvSpPr>
        <p:spPr>
          <a:xfrm>
            <a:off x="324889" y="181252"/>
            <a:ext cx="9489731" cy="953281"/>
          </a:xfrm>
          <a:prstGeom prst="rect">
            <a:avLst/>
          </a:prstGeom>
          <a:solidFill>
            <a:srgbClr val="123249"/>
          </a:solidFill>
          <a:ln w="31750">
            <a:solidFill>
              <a:schemeClr val="bg1"/>
            </a:solidFill>
          </a:ln>
        </p:spPr>
        <p:txBody>
          <a:bodyPr wrap="square" lIns="972000" tIns="36000" rIns="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noFill/>
                <a:effectLst/>
                <a:uLnTx/>
                <a:uFillTx/>
                <a:latin typeface="Arial" panose="020B0604020202020204" pitchFamily="34" charset="0"/>
                <a:ea typeface="+mn-ea"/>
                <a:cs typeface="Arial" panose="020B0604020202020204" pitchFamily="34" charset="0"/>
              </a:rPr>
              <a:t>The Sustain Framework   </a:t>
            </a:r>
            <a:r>
              <a:rPr kumimoji="0" lang="en-GB"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Four Pillars</a:t>
            </a:r>
          </a:p>
        </p:txBody>
      </p:sp>
      <p:pic>
        <p:nvPicPr>
          <p:cNvPr id="35" name="Graphic 34" descr="Group brainstorm with solid fill">
            <a:extLst>
              <a:ext uri="{FF2B5EF4-FFF2-40B4-BE49-F238E27FC236}">
                <a16:creationId xmlns:a16="http://schemas.microsoft.com/office/drawing/2014/main" id="{9F3A27AF-F83E-12E9-AA20-3DE01DE332B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36319" y="169821"/>
            <a:ext cx="953281" cy="953281"/>
          </a:xfrm>
          <a:prstGeom prst="rect">
            <a:avLst/>
          </a:prstGeom>
        </p:spPr>
      </p:pic>
      <p:sp>
        <p:nvSpPr>
          <p:cNvPr id="3" name="Text 1">
            <a:extLst>
              <a:ext uri="{FF2B5EF4-FFF2-40B4-BE49-F238E27FC236}">
                <a16:creationId xmlns:a16="http://schemas.microsoft.com/office/drawing/2014/main" id="{93C94BC6-23E5-B6DA-6C6D-62FFC1A4BC7B}"/>
              </a:ext>
            </a:extLst>
          </p:cNvPr>
          <p:cNvSpPr/>
          <p:nvPr/>
        </p:nvSpPr>
        <p:spPr>
          <a:xfrm>
            <a:off x="1530454" y="2600474"/>
            <a:ext cx="2716907" cy="293291"/>
          </a:xfrm>
          <a:prstGeom prst="rect">
            <a:avLst/>
          </a:prstGeom>
          <a:noFill/>
          <a:ln/>
        </p:spPr>
        <p:txBody>
          <a:bodyPr wrap="none" lIns="0" tIns="0" rIns="0" bIns="0" rtlCol="0" anchor="t"/>
          <a:lstStyle/>
          <a:p>
            <a:pPr marL="0" marR="0" lvl="0" indent="0" algn="r" defTabSz="761970" rtl="0" eaLnBrk="1" fontAlgn="auto" latinLnBrk="0" hangingPunct="1">
              <a:lnSpc>
                <a:spcPts val="2292"/>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Lora" pitchFamily="34" charset="-122"/>
                <a:cs typeface="Arial" panose="020B0604020202020204" pitchFamily="34" charset="0"/>
              </a:rPr>
              <a:t>Recognise</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Lora" pitchFamily="34" charset="-122"/>
                <a:cs typeface="Arial" panose="020B0604020202020204" pitchFamily="34" charset="0"/>
              </a:rPr>
              <a:t> Good Practice</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Text 2">
            <a:extLst>
              <a:ext uri="{FF2B5EF4-FFF2-40B4-BE49-F238E27FC236}">
                <a16:creationId xmlns:a16="http://schemas.microsoft.com/office/drawing/2014/main" id="{C04CCF0A-EECB-B5C3-272C-5B2B31CA3478}"/>
              </a:ext>
            </a:extLst>
          </p:cNvPr>
          <p:cNvSpPr/>
          <p:nvPr/>
        </p:nvSpPr>
        <p:spPr>
          <a:xfrm>
            <a:off x="510240" y="2924156"/>
            <a:ext cx="3209528" cy="638373"/>
          </a:xfrm>
          <a:prstGeom prst="rect">
            <a:avLst/>
          </a:prstGeom>
          <a:noFill/>
          <a:ln/>
        </p:spPr>
        <p:txBody>
          <a:bodyPr wrap="square" lIns="0" tIns="0" rIns="0" bIns="0" rtlCol="0" anchor="t"/>
          <a:lstStyle/>
          <a:p>
            <a:pPr marL="0" marR="0" lvl="0" indent="0" defTabSz="761970" rtl="0" eaLnBrk="1" fontAlgn="auto" latinLnBrk="0" hangingPunct="1">
              <a:lnSpc>
                <a:spcPts val="25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Source Sans Pro" pitchFamily="34" charset="-122"/>
                <a:cs typeface="Arial" panose="020B0604020202020204" pitchFamily="34" charset="0"/>
              </a:rPr>
              <a:t>Build on existing effective models in coastal communities</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 name="Text 3">
            <a:extLst>
              <a:ext uri="{FF2B5EF4-FFF2-40B4-BE49-F238E27FC236}">
                <a16:creationId xmlns:a16="http://schemas.microsoft.com/office/drawing/2014/main" id="{2A288C04-5B11-90F8-5752-C98ED66B9559}"/>
              </a:ext>
            </a:extLst>
          </p:cNvPr>
          <p:cNvSpPr/>
          <p:nvPr/>
        </p:nvSpPr>
        <p:spPr>
          <a:xfrm>
            <a:off x="7818585" y="2665308"/>
            <a:ext cx="2510433" cy="293291"/>
          </a:xfrm>
          <a:prstGeom prst="rect">
            <a:avLst/>
          </a:prstGeom>
          <a:noFill/>
          <a:ln/>
        </p:spPr>
        <p:txBody>
          <a:bodyPr wrap="none" lIns="0" tIns="0" rIns="0" bIns="0" rtlCol="0" anchor="t"/>
          <a:lstStyle/>
          <a:p>
            <a:pPr marL="0" marR="0" lvl="0" indent="0" algn="l" defTabSz="761970" rtl="0" eaLnBrk="1" fontAlgn="auto" latinLnBrk="0" hangingPunct="1">
              <a:lnSpc>
                <a:spcPts val="2292"/>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Lora" pitchFamily="34" charset="-122"/>
                <a:cs typeface="Arial" panose="020B0604020202020204" pitchFamily="34" charset="0"/>
              </a:rPr>
              <a:t>A Shared </a:t>
            </a:r>
            <a:r>
              <a:rPr lang="en-US" sz="2400" b="1" dirty="0">
                <a:solidFill>
                  <a:prstClr val="black"/>
                </a:solidFill>
                <a:latin typeface="Arial" panose="020B0604020202020204" pitchFamily="34" charset="0"/>
                <a:ea typeface="Lora" pitchFamily="34" charset="-122"/>
                <a:cs typeface="Arial" panose="020B0604020202020204" pitchFamily="34" charset="0"/>
              </a:rPr>
              <a:t>I</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Lora" pitchFamily="34" charset="-122"/>
                <a:cs typeface="Arial" panose="020B0604020202020204" pitchFamily="34" charset="0"/>
              </a:rPr>
              <a:t>nvestment</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Lora" pitchFamily="34" charset="-122"/>
                <a:cs typeface="Arial" panose="020B0604020202020204" pitchFamily="34" charset="0"/>
              </a:rPr>
              <a:t> </a:t>
            </a:r>
            <a:r>
              <a:rPr lang="en-US" sz="2400" b="1" dirty="0">
                <a:solidFill>
                  <a:prstClr val="black"/>
                </a:solidFill>
                <a:latin typeface="Arial" panose="020B0604020202020204" pitchFamily="34" charset="0"/>
                <a:ea typeface="Lora" pitchFamily="34" charset="-122"/>
                <a:cs typeface="Arial" panose="020B0604020202020204" pitchFamily="34" charset="0"/>
              </a:rPr>
              <a:t>M</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Lora" pitchFamily="34" charset="-122"/>
                <a:cs typeface="Arial" panose="020B0604020202020204" pitchFamily="34" charset="0"/>
              </a:rPr>
              <a:t>indset</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 name="Text 5">
            <a:extLst>
              <a:ext uri="{FF2B5EF4-FFF2-40B4-BE49-F238E27FC236}">
                <a16:creationId xmlns:a16="http://schemas.microsoft.com/office/drawing/2014/main" id="{82C52708-9CA5-043D-2F0A-B9B3EE36EF67}"/>
              </a:ext>
            </a:extLst>
          </p:cNvPr>
          <p:cNvSpPr/>
          <p:nvPr/>
        </p:nvSpPr>
        <p:spPr>
          <a:xfrm>
            <a:off x="7900390" y="5258755"/>
            <a:ext cx="2346821" cy="293291"/>
          </a:xfrm>
          <a:prstGeom prst="rect">
            <a:avLst/>
          </a:prstGeom>
          <a:noFill/>
          <a:ln/>
        </p:spPr>
        <p:txBody>
          <a:bodyPr wrap="none" lIns="0" tIns="0" rIns="0" bIns="0" rtlCol="0" anchor="t"/>
          <a:lstStyle/>
          <a:p>
            <a:pPr marL="0" marR="0" lvl="0" indent="0" algn="l" defTabSz="761970" rtl="0" eaLnBrk="1" fontAlgn="auto" latinLnBrk="0" hangingPunct="1">
              <a:lnSpc>
                <a:spcPts val="2292"/>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Lora" pitchFamily="34" charset="-122"/>
                <a:cs typeface="Arial" panose="020B0604020202020204" pitchFamily="34" charset="0"/>
              </a:rPr>
              <a:t>A Single </a:t>
            </a:r>
            <a:r>
              <a:rPr lang="en-US" sz="2400" b="1" dirty="0">
                <a:solidFill>
                  <a:prstClr val="black"/>
                </a:solidFill>
                <a:latin typeface="Arial" panose="020B0604020202020204" pitchFamily="34" charset="0"/>
                <a:ea typeface="Lora" pitchFamily="34" charset="-122"/>
                <a:cs typeface="Arial" panose="020B0604020202020204" pitchFamily="34" charset="0"/>
              </a:rPr>
              <a:t>C</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Lora" pitchFamily="34" charset="-122"/>
                <a:cs typeface="Arial" panose="020B0604020202020204" pitchFamily="34" charset="0"/>
              </a:rPr>
              <a:t>oastal</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Lora" pitchFamily="34" charset="-122"/>
                <a:cs typeface="Arial" panose="020B0604020202020204" pitchFamily="34" charset="0"/>
              </a:rPr>
              <a:t> </a:t>
            </a:r>
            <a:r>
              <a:rPr lang="en-US" sz="2400" b="1" dirty="0">
                <a:solidFill>
                  <a:prstClr val="black"/>
                </a:solidFill>
                <a:latin typeface="Arial" panose="020B0604020202020204" pitchFamily="34" charset="0"/>
                <a:ea typeface="Lora" pitchFamily="34" charset="-122"/>
                <a:cs typeface="Arial" panose="020B0604020202020204" pitchFamily="34" charset="0"/>
              </a:rPr>
              <a:t>F</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Lora" pitchFamily="34" charset="-122"/>
                <a:cs typeface="Arial" panose="020B0604020202020204" pitchFamily="34" charset="0"/>
              </a:rPr>
              <a:t>ramework</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6" name="Text 6">
            <a:extLst>
              <a:ext uri="{FF2B5EF4-FFF2-40B4-BE49-F238E27FC236}">
                <a16:creationId xmlns:a16="http://schemas.microsoft.com/office/drawing/2014/main" id="{CB81539A-2B0D-2046-A977-AD8F0CB19BA1}"/>
              </a:ext>
            </a:extLst>
          </p:cNvPr>
          <p:cNvSpPr/>
          <p:nvPr/>
        </p:nvSpPr>
        <p:spPr>
          <a:xfrm>
            <a:off x="8028665" y="5596575"/>
            <a:ext cx="4082584" cy="638373"/>
          </a:xfrm>
          <a:prstGeom prst="rect">
            <a:avLst/>
          </a:prstGeom>
          <a:noFill/>
          <a:ln/>
        </p:spPr>
        <p:txBody>
          <a:bodyPr wrap="square" lIns="0" tIns="0" rIns="0" bIns="0" rtlCol="0" anchor="t"/>
          <a:lstStyle/>
          <a:p>
            <a:pPr marL="0" marR="0" lvl="0" indent="0" algn="r" defTabSz="761970" rtl="0" eaLnBrk="1" fontAlgn="auto" latinLnBrk="0" hangingPunct="1">
              <a:lnSpc>
                <a:spcPts val="25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Source Sans Pro" pitchFamily="34" charset="-122"/>
                <a:cs typeface="Arial" panose="020B0604020202020204" pitchFamily="34" charset="0"/>
              </a:rPr>
              <a:t>Joined-up planning and strategy across agencies, industry and partners in a common framework for lasting impact</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 name="Text 7">
            <a:extLst>
              <a:ext uri="{FF2B5EF4-FFF2-40B4-BE49-F238E27FC236}">
                <a16:creationId xmlns:a16="http://schemas.microsoft.com/office/drawing/2014/main" id="{C27BC302-E6B7-EC8E-CB52-B12C5A173DC8}"/>
              </a:ext>
            </a:extLst>
          </p:cNvPr>
          <p:cNvSpPr/>
          <p:nvPr/>
        </p:nvSpPr>
        <p:spPr>
          <a:xfrm>
            <a:off x="1377475" y="5126683"/>
            <a:ext cx="2556669" cy="293291"/>
          </a:xfrm>
          <a:prstGeom prst="rect">
            <a:avLst/>
          </a:prstGeom>
          <a:noFill/>
          <a:ln/>
        </p:spPr>
        <p:txBody>
          <a:bodyPr wrap="none" lIns="0" tIns="0" rIns="0" bIns="0" rtlCol="0" anchor="t"/>
          <a:lstStyle/>
          <a:p>
            <a:pPr marL="0" marR="0" lvl="0" indent="0" algn="r" defTabSz="761970" rtl="0" eaLnBrk="1" fontAlgn="auto" latinLnBrk="0" hangingPunct="1">
              <a:lnSpc>
                <a:spcPts val="2292"/>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Arial" panose="020B0604020202020204" pitchFamily="34" charset="0"/>
                <a:ea typeface="Lora" pitchFamily="34" charset="-122"/>
                <a:cs typeface="Arial" panose="020B0604020202020204" pitchFamily="34" charset="0"/>
              </a:rPr>
              <a:t>Community Leadership</a:t>
            </a:r>
            <a:endParaRPr kumimoji="0" lang="en-US" sz="2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8" name="Text 8">
            <a:extLst>
              <a:ext uri="{FF2B5EF4-FFF2-40B4-BE49-F238E27FC236}">
                <a16:creationId xmlns:a16="http://schemas.microsoft.com/office/drawing/2014/main" id="{C934E34E-5F04-360F-BF4C-7B9DDF87B30F}"/>
              </a:ext>
            </a:extLst>
          </p:cNvPr>
          <p:cNvSpPr/>
          <p:nvPr/>
        </p:nvSpPr>
        <p:spPr>
          <a:xfrm>
            <a:off x="556222" y="5419974"/>
            <a:ext cx="3209528" cy="638373"/>
          </a:xfrm>
          <a:prstGeom prst="rect">
            <a:avLst/>
          </a:prstGeom>
          <a:noFill/>
          <a:ln/>
        </p:spPr>
        <p:txBody>
          <a:bodyPr wrap="square" lIns="0" tIns="0" rIns="0" bIns="0" rtlCol="0" anchor="t"/>
          <a:lstStyle/>
          <a:p>
            <a:pPr marL="0" marR="0" lvl="0" indent="0" defTabSz="761970" rtl="0" eaLnBrk="1" fontAlgn="auto" latinLnBrk="0" hangingPunct="1">
              <a:lnSpc>
                <a:spcPts val="25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Source Sans Pro" pitchFamily="34" charset="-122"/>
                <a:cs typeface="Arial" panose="020B0604020202020204" pitchFamily="34" charset="0"/>
              </a:rPr>
              <a:t>Change led by </a:t>
            </a:r>
            <a:r>
              <a:rPr lang="en-US" dirty="0">
                <a:solidFill>
                  <a:prstClr val="black"/>
                </a:solidFill>
                <a:latin typeface="Arial" panose="020B0604020202020204" pitchFamily="34" charset="0"/>
                <a:ea typeface="Source Sans Pro" pitchFamily="34" charset="-122"/>
                <a:cs typeface="Arial" panose="020B0604020202020204" pitchFamily="34" charset="0"/>
              </a:rPr>
              <a:t>local communities and employers</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4" name="Text 4">
            <a:extLst>
              <a:ext uri="{FF2B5EF4-FFF2-40B4-BE49-F238E27FC236}">
                <a16:creationId xmlns:a16="http://schemas.microsoft.com/office/drawing/2014/main" id="{3E70EEFB-C8C4-11D7-96A3-7FE7A11D5847}"/>
              </a:ext>
            </a:extLst>
          </p:cNvPr>
          <p:cNvSpPr/>
          <p:nvPr/>
        </p:nvSpPr>
        <p:spPr>
          <a:xfrm>
            <a:off x="7937832" y="2994875"/>
            <a:ext cx="4173417" cy="766048"/>
          </a:xfrm>
          <a:prstGeom prst="rect">
            <a:avLst/>
          </a:prstGeom>
          <a:noFill/>
          <a:ln/>
        </p:spPr>
        <p:txBody>
          <a:bodyPr wrap="square" lIns="0" tIns="0" rIns="0" bIns="0" rtlCol="0" anchor="t"/>
          <a:lstStyle/>
          <a:p>
            <a:pPr marL="0" marR="0" lvl="0" indent="0" algn="r" defTabSz="914400" rtl="0" eaLnBrk="1" fontAlgn="auto" latinLnBrk="0" hangingPunct="1">
              <a:lnSpc>
                <a:spcPts val="3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Source Sans Pro" pitchFamily="34" charset="-122"/>
                <a:cs typeface="Arial" panose="020B0604020202020204" pitchFamily="34" charset="0"/>
              </a:rPr>
              <a:t>Avoiding silos and duplication by sustaining impact through shared investment that builds local capacity</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Text 1">
            <a:extLst>
              <a:ext uri="{FF2B5EF4-FFF2-40B4-BE49-F238E27FC236}">
                <a16:creationId xmlns:a16="http://schemas.microsoft.com/office/drawing/2014/main" id="{C06CAE41-05FB-3080-F55B-C2314623697D}"/>
              </a:ext>
            </a:extLst>
          </p:cNvPr>
          <p:cNvSpPr/>
          <p:nvPr/>
        </p:nvSpPr>
        <p:spPr>
          <a:xfrm>
            <a:off x="336318" y="1385336"/>
            <a:ext cx="11377205" cy="752120"/>
          </a:xfrm>
          <a:prstGeom prst="rect">
            <a:avLst/>
          </a:prstGeom>
          <a:solidFill>
            <a:srgbClr val="123249"/>
          </a:solidFill>
          <a:ln/>
        </p:spPr>
        <p:txBody>
          <a:bodyPr wrap="square" lIns="108000" tIns="0" rIns="0" bIns="0" rtlCol="0" anchor="t"/>
          <a:lstStyle/>
          <a:p>
            <a:pPr marL="0" marR="0" lvl="0" indent="0" algn="l" defTabSz="761970" rtl="0" eaLnBrk="1" fontAlgn="auto" latinLnBrk="0" hangingPunct="1">
              <a:lnSpc>
                <a:spcPts val="25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Source Sans Pro" pitchFamily="34" charset="-122"/>
                <a:cs typeface="Arial" panose="020B0604020202020204" pitchFamily="34" charset="0"/>
              </a:rPr>
              <a:t>Drawing on insights from six leading coastal systems, the Sustain Framework provides a blueprint for breaking this cycle and embedding lasting improvement. It is built around four key principles:</a:t>
            </a:r>
            <a:endPar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6" name="Oval 5">
            <a:extLst>
              <a:ext uri="{FF2B5EF4-FFF2-40B4-BE49-F238E27FC236}">
                <a16:creationId xmlns:a16="http://schemas.microsoft.com/office/drawing/2014/main" id="{435AA275-C6DD-8FD1-49EA-4176BC25FC89}"/>
              </a:ext>
            </a:extLst>
          </p:cNvPr>
          <p:cNvSpPr/>
          <p:nvPr/>
        </p:nvSpPr>
        <p:spPr>
          <a:xfrm>
            <a:off x="74258" y="2530500"/>
            <a:ext cx="420641" cy="416690"/>
          </a:xfrm>
          <a:prstGeom prst="ellipse">
            <a:avLst/>
          </a:prstGeom>
          <a:solidFill>
            <a:srgbClr val="5683AB"/>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1</a:t>
            </a:r>
          </a:p>
        </p:txBody>
      </p:sp>
      <p:sp>
        <p:nvSpPr>
          <p:cNvPr id="8" name="Oval 7">
            <a:extLst>
              <a:ext uri="{FF2B5EF4-FFF2-40B4-BE49-F238E27FC236}">
                <a16:creationId xmlns:a16="http://schemas.microsoft.com/office/drawing/2014/main" id="{0BBBAFAE-4CCB-A81F-787B-6CC8E7EFD3B2}"/>
              </a:ext>
            </a:extLst>
          </p:cNvPr>
          <p:cNvSpPr/>
          <p:nvPr/>
        </p:nvSpPr>
        <p:spPr>
          <a:xfrm>
            <a:off x="74258" y="5050410"/>
            <a:ext cx="420640" cy="416690"/>
          </a:xfrm>
          <a:prstGeom prst="ellipse">
            <a:avLst/>
          </a:prstGeom>
          <a:solidFill>
            <a:srgbClr val="BD1E00"/>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3</a:t>
            </a:r>
          </a:p>
        </p:txBody>
      </p:sp>
      <p:sp>
        <p:nvSpPr>
          <p:cNvPr id="7" name="Oval 6">
            <a:extLst>
              <a:ext uri="{FF2B5EF4-FFF2-40B4-BE49-F238E27FC236}">
                <a16:creationId xmlns:a16="http://schemas.microsoft.com/office/drawing/2014/main" id="{F9D47DF5-F933-6825-96E9-6B654120B96C}"/>
              </a:ext>
            </a:extLst>
          </p:cNvPr>
          <p:cNvSpPr/>
          <p:nvPr/>
        </p:nvSpPr>
        <p:spPr>
          <a:xfrm>
            <a:off x="7382604" y="2591405"/>
            <a:ext cx="420640" cy="416690"/>
          </a:xfrm>
          <a:prstGeom prst="ellipse">
            <a:avLst/>
          </a:prstGeom>
          <a:solidFill>
            <a:srgbClr val="FFC000"/>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a:t>
            </a:r>
          </a:p>
        </p:txBody>
      </p:sp>
      <p:sp>
        <p:nvSpPr>
          <p:cNvPr id="10" name="Oval 9">
            <a:extLst>
              <a:ext uri="{FF2B5EF4-FFF2-40B4-BE49-F238E27FC236}">
                <a16:creationId xmlns:a16="http://schemas.microsoft.com/office/drawing/2014/main" id="{821A58C1-C910-1BEF-8E13-38560F6934BE}"/>
              </a:ext>
            </a:extLst>
          </p:cNvPr>
          <p:cNvSpPr/>
          <p:nvPr/>
        </p:nvSpPr>
        <p:spPr>
          <a:xfrm>
            <a:off x="7430554" y="5156157"/>
            <a:ext cx="420640" cy="416690"/>
          </a:xfrm>
          <a:prstGeom prst="ellipse">
            <a:avLst/>
          </a:prstGeom>
          <a:solidFill>
            <a:srgbClr val="375723"/>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4</a:t>
            </a:r>
          </a:p>
        </p:txBody>
      </p:sp>
      <p:pic>
        <p:nvPicPr>
          <p:cNvPr id="12" name="Image 2" descr="preencoded.png">
            <a:extLst>
              <a:ext uri="{FF2B5EF4-FFF2-40B4-BE49-F238E27FC236}">
                <a16:creationId xmlns:a16="http://schemas.microsoft.com/office/drawing/2014/main" id="{DAA43201-B22A-334D-B7D0-9FBA845F1940}"/>
              </a:ext>
            </a:extLst>
          </p:cNvPr>
          <p:cNvPicPr>
            <a:picLocks noChangeAspect="1"/>
          </p:cNvPicPr>
          <p:nvPr/>
        </p:nvPicPr>
        <p:blipFill>
          <a:blip r:embed="rId6" cstate="email">
            <a:extLst>
              <a:ext uri="{28A0092B-C50C-407E-A947-70E740481C1C}">
                <a14:useLocalDpi xmlns:a14="http://schemas.microsoft.com/office/drawing/2010/main"/>
              </a:ext>
            </a:extLst>
          </a:blip>
          <a:srcRect l="47736" b="47461"/>
          <a:stretch/>
        </p:blipFill>
        <p:spPr>
          <a:xfrm>
            <a:off x="5622335" y="2836258"/>
            <a:ext cx="1590496" cy="1598882"/>
          </a:xfrm>
          <a:prstGeom prst="rect">
            <a:avLst/>
          </a:prstGeom>
        </p:spPr>
      </p:pic>
      <p:pic>
        <p:nvPicPr>
          <p:cNvPr id="13" name="Image 4" descr="preencoded.png">
            <a:extLst>
              <a:ext uri="{FF2B5EF4-FFF2-40B4-BE49-F238E27FC236}">
                <a16:creationId xmlns:a16="http://schemas.microsoft.com/office/drawing/2014/main" id="{7031A02A-EE68-4450-EA9B-12B6013AB811}"/>
              </a:ext>
            </a:extLst>
          </p:cNvPr>
          <p:cNvPicPr>
            <a:picLocks noChangeAspect="1"/>
          </p:cNvPicPr>
          <p:nvPr/>
        </p:nvPicPr>
        <p:blipFill>
          <a:blip r:embed="rId7" cstate="email">
            <a:extLst>
              <a:ext uri="{28A0092B-C50C-407E-A947-70E740481C1C}">
                <a14:useLocalDpi xmlns:a14="http://schemas.microsoft.com/office/drawing/2010/main"/>
              </a:ext>
            </a:extLst>
          </a:blip>
          <a:srcRect l="44549" t="47461"/>
          <a:stretch/>
        </p:blipFill>
        <p:spPr>
          <a:xfrm>
            <a:off x="5525317" y="4280614"/>
            <a:ext cx="1687513" cy="1598882"/>
          </a:xfrm>
          <a:prstGeom prst="rect">
            <a:avLst/>
          </a:prstGeom>
        </p:spPr>
      </p:pic>
      <p:pic>
        <p:nvPicPr>
          <p:cNvPr id="14" name="Image 0" descr="preencoded.png">
            <a:extLst>
              <a:ext uri="{FF2B5EF4-FFF2-40B4-BE49-F238E27FC236}">
                <a16:creationId xmlns:a16="http://schemas.microsoft.com/office/drawing/2014/main" id="{FAD3F208-E200-D168-2F7C-5C5099C0DFF7}"/>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169593" y="2836258"/>
            <a:ext cx="3043238" cy="3043238"/>
          </a:xfrm>
          <a:prstGeom prst="rect">
            <a:avLst/>
          </a:prstGeom>
        </p:spPr>
      </p:pic>
      <p:sp>
        <p:nvSpPr>
          <p:cNvPr id="15" name="Shape 3">
            <a:extLst>
              <a:ext uri="{FF2B5EF4-FFF2-40B4-BE49-F238E27FC236}">
                <a16:creationId xmlns:a16="http://schemas.microsoft.com/office/drawing/2014/main" id="{4D49A0BC-2FFB-0379-1DE4-6A090E9AEE31}"/>
              </a:ext>
            </a:extLst>
          </p:cNvPr>
          <p:cNvSpPr/>
          <p:nvPr/>
        </p:nvSpPr>
        <p:spPr>
          <a:xfrm>
            <a:off x="4181594" y="2845912"/>
            <a:ext cx="947944" cy="952638"/>
          </a:xfrm>
          <a:prstGeom prst="roundRect">
            <a:avLst>
              <a:gd name="adj" fmla="val 1611154"/>
            </a:avLst>
          </a:prstGeom>
          <a:solidFill>
            <a:srgbClr val="5F8FBA"/>
          </a:solidFill>
          <a:ln/>
        </p:spPr>
        <p:txBody>
          <a:bodyPr/>
          <a:lstStyle/>
          <a:p>
            <a:pPr defTabSz="761970">
              <a:defRPr/>
            </a:pPr>
            <a:endParaRPr lang="en-GB" sz="1500">
              <a:latin typeface="Arial" panose="020B0604020202020204" pitchFamily="34" charset="0"/>
              <a:cs typeface="Arial" panose="020B0604020202020204" pitchFamily="34" charset="0"/>
            </a:endParaRPr>
          </a:p>
        </p:txBody>
      </p:sp>
      <p:sp>
        <p:nvSpPr>
          <p:cNvPr id="24" name="Shape 6">
            <a:extLst>
              <a:ext uri="{FF2B5EF4-FFF2-40B4-BE49-F238E27FC236}">
                <a16:creationId xmlns:a16="http://schemas.microsoft.com/office/drawing/2014/main" id="{0D0469A5-DD8A-6447-BF7C-4A8E3A0CD1DB}"/>
              </a:ext>
            </a:extLst>
          </p:cNvPr>
          <p:cNvSpPr/>
          <p:nvPr/>
        </p:nvSpPr>
        <p:spPr>
          <a:xfrm>
            <a:off x="6252786" y="2845912"/>
            <a:ext cx="947944" cy="952638"/>
          </a:xfrm>
          <a:prstGeom prst="roundRect">
            <a:avLst>
              <a:gd name="adj" fmla="val 1611154"/>
            </a:avLst>
          </a:prstGeom>
          <a:solidFill>
            <a:schemeClr val="accent4"/>
          </a:solidFill>
          <a:ln/>
        </p:spPr>
        <p:txBody>
          <a:bodyPr/>
          <a:lstStyle/>
          <a:p>
            <a:pPr defTabSz="761970">
              <a:defRPr/>
            </a:pPr>
            <a:endParaRPr lang="en-GB" sz="1500">
              <a:latin typeface="Arial" panose="020B0604020202020204" pitchFamily="34" charset="0"/>
              <a:cs typeface="Arial" panose="020B0604020202020204" pitchFamily="34" charset="0"/>
            </a:endParaRPr>
          </a:p>
        </p:txBody>
      </p:sp>
      <p:sp>
        <p:nvSpPr>
          <p:cNvPr id="25" name="Shape 9">
            <a:extLst>
              <a:ext uri="{FF2B5EF4-FFF2-40B4-BE49-F238E27FC236}">
                <a16:creationId xmlns:a16="http://schemas.microsoft.com/office/drawing/2014/main" id="{C1846BDD-5D4E-7E5E-C0A4-E59F166B7229}"/>
              </a:ext>
            </a:extLst>
          </p:cNvPr>
          <p:cNvSpPr/>
          <p:nvPr/>
        </p:nvSpPr>
        <p:spPr>
          <a:xfrm>
            <a:off x="6252786" y="4917104"/>
            <a:ext cx="947944" cy="952638"/>
          </a:xfrm>
          <a:prstGeom prst="roundRect">
            <a:avLst>
              <a:gd name="adj" fmla="val 1611154"/>
            </a:avLst>
          </a:prstGeom>
          <a:solidFill>
            <a:srgbClr val="385723"/>
          </a:solidFill>
          <a:ln/>
        </p:spPr>
        <p:txBody>
          <a:bodyPr/>
          <a:lstStyle/>
          <a:p>
            <a:pPr defTabSz="761970">
              <a:defRPr/>
            </a:pPr>
            <a:endParaRPr lang="en-GB" sz="1500">
              <a:latin typeface="Arial" panose="020B0604020202020204" pitchFamily="34" charset="0"/>
              <a:cs typeface="Arial" panose="020B0604020202020204" pitchFamily="34" charset="0"/>
            </a:endParaRPr>
          </a:p>
        </p:txBody>
      </p:sp>
      <p:pic>
        <p:nvPicPr>
          <p:cNvPr id="26" name="Image 6" descr="preencoded.png">
            <a:extLst>
              <a:ext uri="{FF2B5EF4-FFF2-40B4-BE49-F238E27FC236}">
                <a16:creationId xmlns:a16="http://schemas.microsoft.com/office/drawing/2014/main" id="{1A10D005-C156-E3A8-A221-FF94B8E6379B}"/>
              </a:ext>
            </a:extLst>
          </p:cNvPr>
          <p:cNvPicPr>
            <a:picLocks noChangeAspect="1"/>
          </p:cNvPicPr>
          <p:nvPr/>
        </p:nvPicPr>
        <p:blipFill>
          <a:blip r:embed="rId9" cstate="email">
            <a:extLst>
              <a:ext uri="{28A0092B-C50C-407E-A947-70E740481C1C}">
                <a14:useLocalDpi xmlns:a14="http://schemas.microsoft.com/office/drawing/2010/main"/>
              </a:ext>
            </a:extLst>
          </a:blip>
          <a:srcRect t="45177" r="47740"/>
          <a:stretch/>
        </p:blipFill>
        <p:spPr>
          <a:xfrm>
            <a:off x="4169593" y="4211098"/>
            <a:ext cx="1590396" cy="1668397"/>
          </a:xfrm>
          <a:prstGeom prst="rect">
            <a:avLst/>
          </a:prstGeom>
        </p:spPr>
      </p:pic>
      <p:sp>
        <p:nvSpPr>
          <p:cNvPr id="28" name="Shape 12">
            <a:extLst>
              <a:ext uri="{FF2B5EF4-FFF2-40B4-BE49-F238E27FC236}">
                <a16:creationId xmlns:a16="http://schemas.microsoft.com/office/drawing/2014/main" id="{E38F647D-B2B5-6A88-9156-DB73E1EB9C59}"/>
              </a:ext>
            </a:extLst>
          </p:cNvPr>
          <p:cNvSpPr/>
          <p:nvPr/>
        </p:nvSpPr>
        <p:spPr>
          <a:xfrm>
            <a:off x="4181594" y="4917104"/>
            <a:ext cx="947944" cy="952638"/>
          </a:xfrm>
          <a:prstGeom prst="roundRect">
            <a:avLst>
              <a:gd name="adj" fmla="val 1611154"/>
            </a:avLst>
          </a:prstGeom>
          <a:solidFill>
            <a:srgbClr val="BC0301"/>
          </a:solidFill>
          <a:ln/>
        </p:spPr>
        <p:txBody>
          <a:bodyPr/>
          <a:lstStyle/>
          <a:p>
            <a:pPr defTabSz="761970">
              <a:defRPr/>
            </a:pPr>
            <a:endParaRPr lang="en-GB" sz="1500">
              <a:latin typeface="Arial" panose="020B0604020202020204" pitchFamily="34" charset="0"/>
              <a:cs typeface="Arial" panose="020B0604020202020204" pitchFamily="34" charset="0"/>
            </a:endParaRPr>
          </a:p>
        </p:txBody>
      </p:sp>
      <p:pic>
        <p:nvPicPr>
          <p:cNvPr id="30" name="Graphic 29" descr="Group of people with solid fill">
            <a:extLst>
              <a:ext uri="{FF2B5EF4-FFF2-40B4-BE49-F238E27FC236}">
                <a16:creationId xmlns:a16="http://schemas.microsoft.com/office/drawing/2014/main" id="{AA568476-5904-0B05-E2A7-EE999AB81F8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272835" y="4987697"/>
            <a:ext cx="759959" cy="759959"/>
          </a:xfrm>
          <a:prstGeom prst="rect">
            <a:avLst/>
          </a:prstGeom>
        </p:spPr>
      </p:pic>
      <p:pic>
        <p:nvPicPr>
          <p:cNvPr id="40" name="Graphic 39" descr="Shield Tick with solid fill">
            <a:extLst>
              <a:ext uri="{FF2B5EF4-FFF2-40B4-BE49-F238E27FC236}">
                <a16:creationId xmlns:a16="http://schemas.microsoft.com/office/drawing/2014/main" id="{35D08795-15EF-94B1-C723-3A0BA4E313C0}"/>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222690" y="2906318"/>
            <a:ext cx="845069" cy="845069"/>
          </a:xfrm>
          <a:prstGeom prst="rect">
            <a:avLst/>
          </a:prstGeom>
        </p:spPr>
      </p:pic>
      <p:pic>
        <p:nvPicPr>
          <p:cNvPr id="42" name="Graphic 41" descr="Head with gears with solid fill">
            <a:extLst>
              <a:ext uri="{FF2B5EF4-FFF2-40B4-BE49-F238E27FC236}">
                <a16:creationId xmlns:a16="http://schemas.microsoft.com/office/drawing/2014/main" id="{1A3C1930-5625-CE20-39EF-C461A689B7E0}"/>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336375" y="2916401"/>
            <a:ext cx="814438" cy="814438"/>
          </a:xfrm>
          <a:prstGeom prst="rect">
            <a:avLst/>
          </a:prstGeom>
        </p:spPr>
      </p:pic>
      <p:pic>
        <p:nvPicPr>
          <p:cNvPr id="44" name="Graphic 43" descr="Rope Knot with solid fill">
            <a:extLst>
              <a:ext uri="{FF2B5EF4-FFF2-40B4-BE49-F238E27FC236}">
                <a16:creationId xmlns:a16="http://schemas.microsoft.com/office/drawing/2014/main" id="{8AC67DC7-D71C-13F5-EFCF-B5EFF139467B}"/>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6388518" y="5054758"/>
            <a:ext cx="698609" cy="698609"/>
          </a:xfrm>
          <a:prstGeom prst="rect">
            <a:avLst/>
          </a:prstGeom>
        </p:spPr>
      </p:pic>
      <p:sp>
        <p:nvSpPr>
          <p:cNvPr id="45" name="Rectangle 44">
            <a:extLst>
              <a:ext uri="{FF2B5EF4-FFF2-40B4-BE49-F238E27FC236}">
                <a16:creationId xmlns:a16="http://schemas.microsoft.com/office/drawing/2014/main" id="{A5805927-E63E-AB54-8516-DDABE7FBAFB5}"/>
              </a:ext>
            </a:extLst>
          </p:cNvPr>
          <p:cNvSpPr/>
          <p:nvPr/>
        </p:nvSpPr>
        <p:spPr>
          <a:xfrm>
            <a:off x="1229263" y="410701"/>
            <a:ext cx="4296054" cy="518067"/>
          </a:xfrm>
          <a:prstGeom prst="rect">
            <a:avLst/>
          </a:prstGeom>
          <a:solidFill>
            <a:srgbClr val="BD1E00"/>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none" lIns="36000" rIns="0" rtlCol="0" anchor="ctr"/>
          <a:lstStyle/>
          <a:p>
            <a:pPr marL="0" indent="0">
              <a:buNone/>
            </a:pPr>
            <a:r>
              <a:rPr lang="en-GB" sz="2800" b="1" dirty="0">
                <a:solidFill>
                  <a:schemeClr val="bg1"/>
                </a:solidFill>
                <a:latin typeface="Arial" panose="020B0604020202020204" pitchFamily="34" charset="0"/>
                <a:cs typeface="Arial" panose="020B0604020202020204" pitchFamily="34" charset="0"/>
              </a:rPr>
              <a:t>CNN Sustain Framework</a:t>
            </a:r>
            <a:endParaRPr lang="en-GB" sz="2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630094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age 0">
            <a:extLst>
              <a:ext uri="{FF2B5EF4-FFF2-40B4-BE49-F238E27FC236}">
                <a16:creationId xmlns:a16="http://schemas.microsoft.com/office/drawing/2014/main" id="{BA86B326-3572-F801-0BE1-B32B136102B1}"/>
              </a:ext>
            </a:extLst>
          </p:cNvPr>
          <p:cNvPicPr>
            <a:picLocks noChangeAspect="1"/>
          </p:cNvPicPr>
          <p:nvPr/>
        </p:nvPicPr>
        <p:blipFill>
          <a:blip r:embed="rId3">
            <a:alphaModFix amt="20000"/>
            <a:extLst>
              <a:ext uri="{837473B0-CC2E-450A-ABE3-18F120FF3D39}">
                <a1611:picAttrSrcUrl xmlns:a1611="http://schemas.microsoft.com/office/drawing/2016/11/main" r:id="rId4"/>
              </a:ext>
            </a:extLst>
          </a:blip>
          <a:srcRect l="26312" t="15285" r="-1" b="10050"/>
          <a:stretch/>
        </p:blipFill>
        <p:spPr>
          <a:xfrm>
            <a:off x="0" y="0"/>
            <a:ext cx="12235770" cy="6973003"/>
          </a:xfrm>
          <a:prstGeom prst="rect">
            <a:avLst/>
          </a:prstGeom>
        </p:spPr>
      </p:pic>
      <p:sp>
        <p:nvSpPr>
          <p:cNvPr id="26" name="Rectangle 25">
            <a:extLst>
              <a:ext uri="{FF2B5EF4-FFF2-40B4-BE49-F238E27FC236}">
                <a16:creationId xmlns:a16="http://schemas.microsoft.com/office/drawing/2014/main" id="{F044EFEC-0591-5786-FE30-C9DA6C043172}"/>
              </a:ext>
            </a:extLst>
          </p:cNvPr>
          <p:cNvSpPr/>
          <p:nvPr/>
        </p:nvSpPr>
        <p:spPr>
          <a:xfrm>
            <a:off x="3325992" y="1088233"/>
            <a:ext cx="252279" cy="563396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1500">
              <a:latin typeface="Arial" panose="020B0604020202020204" pitchFamily="34" charset="0"/>
              <a:cs typeface="Arial" panose="020B0604020202020204" pitchFamily="34" charset="0"/>
            </a:endParaRPr>
          </a:p>
        </p:txBody>
      </p:sp>
      <p:sp>
        <p:nvSpPr>
          <p:cNvPr id="54" name="Round Diagonal Corner of Rectangle 2">
            <a:extLst>
              <a:ext uri="{FF2B5EF4-FFF2-40B4-BE49-F238E27FC236}">
                <a16:creationId xmlns:a16="http://schemas.microsoft.com/office/drawing/2014/main" id="{6E8C4B72-4AD0-7E91-C886-8817F75A49F2}"/>
              </a:ext>
            </a:extLst>
          </p:cNvPr>
          <p:cNvSpPr/>
          <p:nvPr/>
        </p:nvSpPr>
        <p:spPr>
          <a:xfrm>
            <a:off x="1192874" y="1066723"/>
            <a:ext cx="4740539" cy="2208187"/>
          </a:xfrm>
          <a:prstGeom prst="rect">
            <a:avLst/>
          </a:prstGeom>
          <a:solidFill>
            <a:srgbClr val="CA322C">
              <a:alpha val="5163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tIns="720000" rtlCol="0" anchor="ctr"/>
          <a:lstStyle/>
          <a:p>
            <a:endParaRPr lang="en-GB" sz="1667">
              <a:solidFill>
                <a:schemeClr val="tx1"/>
              </a:solidFill>
              <a:latin typeface="Arial" panose="020B0604020202020204" pitchFamily="34" charset="0"/>
              <a:cs typeface="Arial" panose="020B0604020202020204" pitchFamily="34" charset="0"/>
            </a:endParaRPr>
          </a:p>
        </p:txBody>
      </p:sp>
      <p:sp>
        <p:nvSpPr>
          <p:cNvPr id="56" name="Trapezium 55">
            <a:extLst>
              <a:ext uri="{FF2B5EF4-FFF2-40B4-BE49-F238E27FC236}">
                <a16:creationId xmlns:a16="http://schemas.microsoft.com/office/drawing/2014/main" id="{2AC8F05A-4FFE-AFD5-ACBC-6F38A30B3A7F}"/>
              </a:ext>
            </a:extLst>
          </p:cNvPr>
          <p:cNvSpPr/>
          <p:nvPr/>
        </p:nvSpPr>
        <p:spPr>
          <a:xfrm>
            <a:off x="1137244" y="5536460"/>
            <a:ext cx="5339117" cy="1251898"/>
          </a:xfrm>
          <a:prstGeom prst="trapezoid">
            <a:avLst/>
          </a:prstGeom>
          <a:solidFill>
            <a:srgbClr val="FFBEBC">
              <a:alpha val="5163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1667">
              <a:solidFill>
                <a:sysClr val="windowText" lastClr="000000"/>
              </a:solidFill>
              <a:latin typeface="Arial" panose="020B0604020202020204" pitchFamily="34" charset="0"/>
              <a:cs typeface="Arial" panose="020B0604020202020204" pitchFamily="34" charset="0"/>
            </a:endParaRPr>
          </a:p>
        </p:txBody>
      </p:sp>
      <p:sp>
        <p:nvSpPr>
          <p:cNvPr id="61" name="Round Diagonal Corner of Rectangle 9">
            <a:extLst>
              <a:ext uri="{FF2B5EF4-FFF2-40B4-BE49-F238E27FC236}">
                <a16:creationId xmlns:a16="http://schemas.microsoft.com/office/drawing/2014/main" id="{FC1DA965-6093-2E8D-B160-524B6606499C}"/>
              </a:ext>
            </a:extLst>
          </p:cNvPr>
          <p:cNvSpPr/>
          <p:nvPr/>
        </p:nvSpPr>
        <p:spPr>
          <a:xfrm>
            <a:off x="1176988" y="3419382"/>
            <a:ext cx="4756424" cy="1977962"/>
          </a:xfrm>
          <a:prstGeom prst="rect">
            <a:avLst/>
          </a:prstGeom>
          <a:solidFill>
            <a:srgbClr val="FFA9A8">
              <a:alpha val="5163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tIns="660000" rtlCol="0" anchor="ctr"/>
          <a:lstStyle/>
          <a:p>
            <a:pPr marL="238115" indent="-238115">
              <a:buFont typeface="Arial" panose="020B0604020202020204" pitchFamily="34" charset="0"/>
              <a:buChar char="•"/>
            </a:pPr>
            <a:endParaRPr lang="en-GB" sz="1667">
              <a:solidFill>
                <a:srgbClr val="0F2836"/>
              </a:solidFill>
              <a:latin typeface="Arial" panose="020B0604020202020204" pitchFamily="34" charset="0"/>
              <a:cs typeface="Arial" panose="020B0604020202020204" pitchFamily="34" charset="0"/>
            </a:endParaRPr>
          </a:p>
        </p:txBody>
      </p:sp>
      <p:sp>
        <p:nvSpPr>
          <p:cNvPr id="47" name="Rounded Rectangle 46">
            <a:extLst>
              <a:ext uri="{FF2B5EF4-FFF2-40B4-BE49-F238E27FC236}">
                <a16:creationId xmlns:a16="http://schemas.microsoft.com/office/drawing/2014/main" id="{9609D1B6-C08C-27FC-56A8-F07460BED0CD}"/>
              </a:ext>
            </a:extLst>
          </p:cNvPr>
          <p:cNvSpPr/>
          <p:nvPr/>
        </p:nvSpPr>
        <p:spPr>
          <a:xfrm>
            <a:off x="7060855" y="1088233"/>
            <a:ext cx="4954909" cy="2202176"/>
          </a:xfrm>
          <a:prstGeom prst="roundRect">
            <a:avLst>
              <a:gd name="adj" fmla="val 0"/>
            </a:avLst>
          </a:prstGeom>
          <a:solidFill>
            <a:schemeClr val="accent1">
              <a:lumMod val="75000"/>
              <a:alpha val="2968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30000" tIns="30000" rIns="30000" bIns="419999" rtlCol="0" anchor="ctr"/>
          <a:lstStyle/>
          <a:p>
            <a:endParaRPr lang="en-GB" sz="2000" b="1">
              <a:latin typeface="Arial" panose="020B0604020202020204" pitchFamily="34" charset="0"/>
              <a:cs typeface="Arial" panose="020B0604020202020204" pitchFamily="34" charset="0"/>
            </a:endParaRPr>
          </a:p>
        </p:txBody>
      </p:sp>
      <p:sp>
        <p:nvSpPr>
          <p:cNvPr id="48" name="Rounded Rectangle 47">
            <a:extLst>
              <a:ext uri="{FF2B5EF4-FFF2-40B4-BE49-F238E27FC236}">
                <a16:creationId xmlns:a16="http://schemas.microsoft.com/office/drawing/2014/main" id="{3913002D-F01F-9B63-0D4A-4B287FAE3FA6}"/>
              </a:ext>
            </a:extLst>
          </p:cNvPr>
          <p:cNvSpPr/>
          <p:nvPr/>
        </p:nvSpPr>
        <p:spPr>
          <a:xfrm>
            <a:off x="7067413" y="3434880"/>
            <a:ext cx="4954909" cy="574671"/>
          </a:xfrm>
          <a:prstGeom prst="roundRect">
            <a:avLst>
              <a:gd name="adj" fmla="val 0"/>
            </a:avLst>
          </a:prstGeom>
          <a:solidFill>
            <a:srgbClr val="5A6A91">
              <a:alpha val="2968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lIns="30000" tIns="30000" rIns="30000" bIns="60000" rtlCol="0" anchor="ctr"/>
          <a:lstStyle/>
          <a:p>
            <a:endParaRPr lang="en-GB" sz="2000">
              <a:latin typeface="Arial" panose="020B0604020202020204" pitchFamily="34" charset="0"/>
              <a:cs typeface="Arial" panose="020B0604020202020204" pitchFamily="34" charset="0"/>
            </a:endParaRPr>
          </a:p>
        </p:txBody>
      </p:sp>
      <p:sp>
        <p:nvSpPr>
          <p:cNvPr id="27" name="Right Arrow 26">
            <a:extLst>
              <a:ext uri="{FF2B5EF4-FFF2-40B4-BE49-F238E27FC236}">
                <a16:creationId xmlns:a16="http://schemas.microsoft.com/office/drawing/2014/main" id="{B82E5D9F-E2A7-4207-4AFD-7E80C7D88C4A}"/>
              </a:ext>
            </a:extLst>
          </p:cNvPr>
          <p:cNvSpPr/>
          <p:nvPr/>
        </p:nvSpPr>
        <p:spPr>
          <a:xfrm>
            <a:off x="5616914" y="2064397"/>
            <a:ext cx="1325338" cy="757900"/>
          </a:xfrm>
          <a:prstGeom prst="rightArrow">
            <a:avLst>
              <a:gd name="adj1" fmla="val 33282"/>
              <a:gd name="adj2" fmla="val 35596"/>
            </a:avLst>
          </a:prstGeom>
          <a:gradFill flip="none" rotWithShape="1">
            <a:gsLst>
              <a:gs pos="0">
                <a:srgbClr val="BC0301"/>
              </a:gs>
              <a:gs pos="100000">
                <a:srgbClr val="0070C0"/>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1500">
              <a:latin typeface="Arial" panose="020B0604020202020204" pitchFamily="34" charset="0"/>
              <a:cs typeface="Arial" panose="020B0604020202020204" pitchFamily="34" charset="0"/>
            </a:endParaRPr>
          </a:p>
        </p:txBody>
      </p:sp>
      <p:grpSp>
        <p:nvGrpSpPr>
          <p:cNvPr id="32" name="Group 31">
            <a:extLst>
              <a:ext uri="{FF2B5EF4-FFF2-40B4-BE49-F238E27FC236}">
                <a16:creationId xmlns:a16="http://schemas.microsoft.com/office/drawing/2014/main" id="{F0F4B6FD-E9AD-9ACA-6A9D-93B025897BE4}"/>
              </a:ext>
            </a:extLst>
          </p:cNvPr>
          <p:cNvGrpSpPr/>
          <p:nvPr/>
        </p:nvGrpSpPr>
        <p:grpSpPr>
          <a:xfrm>
            <a:off x="5590822" y="3408537"/>
            <a:ext cx="1325338" cy="1929398"/>
            <a:chOff x="6739710" y="3755924"/>
            <a:chExt cx="1358324" cy="2315276"/>
          </a:xfrm>
          <a:gradFill flip="none" rotWithShape="1">
            <a:gsLst>
              <a:gs pos="0">
                <a:srgbClr val="BC0301"/>
              </a:gs>
              <a:gs pos="100000">
                <a:srgbClr val="5F8FBA"/>
              </a:gs>
            </a:gsLst>
            <a:lin ang="0" scaled="1"/>
            <a:tileRect/>
          </a:gradFill>
        </p:grpSpPr>
        <p:sp>
          <p:nvSpPr>
            <p:cNvPr id="28" name="Right Arrow 27">
              <a:extLst>
                <a:ext uri="{FF2B5EF4-FFF2-40B4-BE49-F238E27FC236}">
                  <a16:creationId xmlns:a16="http://schemas.microsoft.com/office/drawing/2014/main" id="{45189A29-2F67-50CE-9B26-82461B8886AA}"/>
                </a:ext>
              </a:extLst>
            </p:cNvPr>
            <p:cNvSpPr/>
            <p:nvPr/>
          </p:nvSpPr>
          <p:spPr>
            <a:xfrm>
              <a:off x="6739710" y="4594301"/>
              <a:ext cx="1358324" cy="643467"/>
            </a:xfrm>
            <a:prstGeom prst="rightArrow">
              <a:avLst>
                <a:gd name="adj1" fmla="val 28608"/>
                <a:gd name="adj2" fmla="val 50000"/>
              </a:avLst>
            </a:prstGeom>
            <a:gradFill>
              <a:gsLst>
                <a:gs pos="0">
                  <a:srgbClr val="DD6D6A"/>
                </a:gs>
                <a:gs pos="100000">
                  <a:srgbClr val="5F8FBA"/>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1500">
                <a:latin typeface="Arial" panose="020B0604020202020204" pitchFamily="34" charset="0"/>
                <a:cs typeface="Arial" panose="020B0604020202020204" pitchFamily="34" charset="0"/>
              </a:endParaRPr>
            </a:p>
          </p:txBody>
        </p:sp>
        <p:sp>
          <p:nvSpPr>
            <p:cNvPr id="29" name="Bent Arrow 28">
              <a:extLst>
                <a:ext uri="{FF2B5EF4-FFF2-40B4-BE49-F238E27FC236}">
                  <a16:creationId xmlns:a16="http://schemas.microsoft.com/office/drawing/2014/main" id="{9975B9E7-2ADC-B813-1AF5-CF9570395E41}"/>
                </a:ext>
              </a:extLst>
            </p:cNvPr>
            <p:cNvSpPr/>
            <p:nvPr/>
          </p:nvSpPr>
          <p:spPr>
            <a:xfrm flipV="1">
              <a:off x="7193127" y="4876802"/>
              <a:ext cx="904907" cy="1194398"/>
            </a:xfrm>
            <a:prstGeom prst="bentArrow">
              <a:avLst>
                <a:gd name="adj1" fmla="val 18481"/>
                <a:gd name="adj2" fmla="val 35759"/>
                <a:gd name="adj3" fmla="val 34779"/>
                <a:gd name="adj4" fmla="val 38317"/>
              </a:avLst>
            </a:prstGeom>
            <a:gradFill>
              <a:gsLst>
                <a:gs pos="0">
                  <a:srgbClr val="DD6D6A"/>
                </a:gs>
                <a:gs pos="100000">
                  <a:srgbClr val="5F8FBA"/>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1500">
                <a:solidFill>
                  <a:schemeClr val="tx1"/>
                </a:solidFill>
                <a:latin typeface="Arial" panose="020B0604020202020204" pitchFamily="34" charset="0"/>
                <a:cs typeface="Arial" panose="020B0604020202020204" pitchFamily="34" charset="0"/>
              </a:endParaRPr>
            </a:p>
          </p:txBody>
        </p:sp>
        <p:sp>
          <p:nvSpPr>
            <p:cNvPr id="31" name="Bent Arrow 30">
              <a:extLst>
                <a:ext uri="{FF2B5EF4-FFF2-40B4-BE49-F238E27FC236}">
                  <a16:creationId xmlns:a16="http://schemas.microsoft.com/office/drawing/2014/main" id="{B6C5DA83-E00E-7859-4095-0CAA755CF109}"/>
                </a:ext>
              </a:extLst>
            </p:cNvPr>
            <p:cNvSpPr/>
            <p:nvPr/>
          </p:nvSpPr>
          <p:spPr>
            <a:xfrm>
              <a:off x="7193127" y="3755924"/>
              <a:ext cx="904907" cy="1120878"/>
            </a:xfrm>
            <a:prstGeom prst="bentArrow">
              <a:avLst>
                <a:gd name="adj1" fmla="val 18481"/>
                <a:gd name="adj2" fmla="val 35759"/>
                <a:gd name="adj3" fmla="val 34779"/>
                <a:gd name="adj4" fmla="val 38317"/>
              </a:avLst>
            </a:prstGeom>
            <a:gradFill>
              <a:gsLst>
                <a:gs pos="0">
                  <a:srgbClr val="DD6D6A"/>
                </a:gs>
                <a:gs pos="100000">
                  <a:srgbClr val="5F8FBA"/>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1500">
                <a:solidFill>
                  <a:schemeClr val="tx1"/>
                </a:solidFill>
                <a:latin typeface="Arial" panose="020B0604020202020204" pitchFamily="34" charset="0"/>
                <a:cs typeface="Arial" panose="020B0604020202020204" pitchFamily="34" charset="0"/>
              </a:endParaRPr>
            </a:p>
          </p:txBody>
        </p:sp>
      </p:grpSp>
      <p:sp>
        <p:nvSpPr>
          <p:cNvPr id="33" name="Right Arrow 32">
            <a:extLst>
              <a:ext uri="{FF2B5EF4-FFF2-40B4-BE49-F238E27FC236}">
                <a16:creationId xmlns:a16="http://schemas.microsoft.com/office/drawing/2014/main" id="{C465CCFB-156A-5939-FF06-F1F8C3ADC0C8}"/>
              </a:ext>
            </a:extLst>
          </p:cNvPr>
          <p:cNvSpPr/>
          <p:nvPr/>
        </p:nvSpPr>
        <p:spPr>
          <a:xfrm>
            <a:off x="5673376" y="5509519"/>
            <a:ext cx="1253703" cy="536223"/>
          </a:xfrm>
          <a:prstGeom prst="rightArrow">
            <a:avLst>
              <a:gd name="adj1" fmla="val 28608"/>
              <a:gd name="adj2" fmla="val 50000"/>
            </a:avLst>
          </a:prstGeom>
          <a:gradFill flip="none" rotWithShape="1">
            <a:gsLst>
              <a:gs pos="0">
                <a:srgbClr val="FFBFBD"/>
              </a:gs>
              <a:gs pos="100000">
                <a:srgbClr val="5F8FBA"/>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1500">
              <a:latin typeface="Arial" panose="020B0604020202020204" pitchFamily="34" charset="0"/>
              <a:cs typeface="Arial" panose="020B0604020202020204" pitchFamily="34" charset="0"/>
            </a:endParaRPr>
          </a:p>
        </p:txBody>
      </p:sp>
      <p:sp>
        <p:nvSpPr>
          <p:cNvPr id="34" name="Bent Arrow 33">
            <a:extLst>
              <a:ext uri="{FF2B5EF4-FFF2-40B4-BE49-F238E27FC236}">
                <a16:creationId xmlns:a16="http://schemas.microsoft.com/office/drawing/2014/main" id="{5812D83F-B037-C414-EE40-0F9B7A28F5E6}"/>
              </a:ext>
            </a:extLst>
          </p:cNvPr>
          <p:cNvSpPr/>
          <p:nvPr/>
        </p:nvSpPr>
        <p:spPr>
          <a:xfrm flipV="1">
            <a:off x="6091871" y="5744936"/>
            <a:ext cx="835208" cy="937491"/>
          </a:xfrm>
          <a:prstGeom prst="bentArrow">
            <a:avLst>
              <a:gd name="adj1" fmla="val 18481"/>
              <a:gd name="adj2" fmla="val 35759"/>
              <a:gd name="adj3" fmla="val 34779"/>
              <a:gd name="adj4" fmla="val 38317"/>
            </a:avLst>
          </a:prstGeom>
          <a:gradFill flip="none" rotWithShape="1">
            <a:gsLst>
              <a:gs pos="0">
                <a:srgbClr val="FFBFBD"/>
              </a:gs>
              <a:gs pos="100000">
                <a:srgbClr val="5F8FBA"/>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1500">
              <a:solidFill>
                <a:schemeClr val="tx1"/>
              </a:solidFill>
              <a:latin typeface="Arial" panose="020B0604020202020204" pitchFamily="34" charset="0"/>
              <a:cs typeface="Arial" panose="020B0604020202020204" pitchFamily="34" charset="0"/>
            </a:endParaRPr>
          </a:p>
        </p:txBody>
      </p:sp>
      <p:sp>
        <p:nvSpPr>
          <p:cNvPr id="49" name="Rounded Rectangle 48">
            <a:extLst>
              <a:ext uri="{FF2B5EF4-FFF2-40B4-BE49-F238E27FC236}">
                <a16:creationId xmlns:a16="http://schemas.microsoft.com/office/drawing/2014/main" id="{917D685F-A20C-46C2-A944-BC513EC34D07}"/>
              </a:ext>
            </a:extLst>
          </p:cNvPr>
          <p:cNvSpPr/>
          <p:nvPr/>
        </p:nvSpPr>
        <p:spPr>
          <a:xfrm>
            <a:off x="7067413" y="4133686"/>
            <a:ext cx="4954909" cy="574671"/>
          </a:xfrm>
          <a:prstGeom prst="roundRect">
            <a:avLst>
              <a:gd name="adj" fmla="val 0"/>
            </a:avLst>
          </a:prstGeom>
          <a:solidFill>
            <a:srgbClr val="5A6A91">
              <a:alpha val="2968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lIns="30000" tIns="30000" rIns="30000" bIns="60000" rtlCol="0" anchor="ctr"/>
          <a:lstStyle/>
          <a:p>
            <a:endParaRPr lang="en-GB" sz="2000">
              <a:latin typeface="Arial" panose="020B0604020202020204" pitchFamily="34" charset="0"/>
              <a:cs typeface="Arial" panose="020B0604020202020204" pitchFamily="34" charset="0"/>
            </a:endParaRPr>
          </a:p>
        </p:txBody>
      </p:sp>
      <p:sp>
        <p:nvSpPr>
          <p:cNvPr id="50" name="Rounded Rectangle 49">
            <a:extLst>
              <a:ext uri="{FF2B5EF4-FFF2-40B4-BE49-F238E27FC236}">
                <a16:creationId xmlns:a16="http://schemas.microsoft.com/office/drawing/2014/main" id="{CFE28E76-2727-B097-E975-4248CB0CA048}"/>
              </a:ext>
            </a:extLst>
          </p:cNvPr>
          <p:cNvSpPr/>
          <p:nvPr/>
        </p:nvSpPr>
        <p:spPr>
          <a:xfrm>
            <a:off x="7060854" y="4838171"/>
            <a:ext cx="4954909" cy="574671"/>
          </a:xfrm>
          <a:prstGeom prst="roundRect">
            <a:avLst>
              <a:gd name="adj" fmla="val 0"/>
            </a:avLst>
          </a:prstGeom>
          <a:solidFill>
            <a:srgbClr val="5A6A91">
              <a:alpha val="2968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lIns="30000" tIns="30000" rIns="30000" bIns="60000" rtlCol="0" anchor="ctr"/>
          <a:lstStyle/>
          <a:p>
            <a:endParaRPr lang="en-GB" sz="2000">
              <a:latin typeface="Arial" panose="020B0604020202020204" pitchFamily="34" charset="0"/>
              <a:cs typeface="Arial" panose="020B0604020202020204" pitchFamily="34" charset="0"/>
            </a:endParaRPr>
          </a:p>
        </p:txBody>
      </p:sp>
      <p:sp>
        <p:nvSpPr>
          <p:cNvPr id="51" name="Rounded Rectangle 50">
            <a:extLst>
              <a:ext uri="{FF2B5EF4-FFF2-40B4-BE49-F238E27FC236}">
                <a16:creationId xmlns:a16="http://schemas.microsoft.com/office/drawing/2014/main" id="{4ECDDCB2-6DD3-6558-72E1-A0A5C786038B}"/>
              </a:ext>
            </a:extLst>
          </p:cNvPr>
          <p:cNvSpPr/>
          <p:nvPr/>
        </p:nvSpPr>
        <p:spPr>
          <a:xfrm>
            <a:off x="7060853" y="5545981"/>
            <a:ext cx="4954909" cy="574671"/>
          </a:xfrm>
          <a:prstGeom prst="roundRect">
            <a:avLst>
              <a:gd name="adj" fmla="val 0"/>
            </a:avLst>
          </a:prstGeom>
          <a:solidFill>
            <a:srgbClr val="8E98B4">
              <a:alpha val="2968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lIns="30000" tIns="30000" rIns="30000" bIns="60000" rtlCol="0" anchor="ctr"/>
          <a:lstStyle/>
          <a:p>
            <a:endParaRPr lang="en-GB" sz="2000">
              <a:latin typeface="Arial" panose="020B0604020202020204" pitchFamily="34" charset="0"/>
              <a:cs typeface="Arial" panose="020B0604020202020204" pitchFamily="34" charset="0"/>
            </a:endParaRPr>
          </a:p>
        </p:txBody>
      </p:sp>
      <p:sp>
        <p:nvSpPr>
          <p:cNvPr id="52" name="Rounded Rectangle 51">
            <a:extLst>
              <a:ext uri="{FF2B5EF4-FFF2-40B4-BE49-F238E27FC236}">
                <a16:creationId xmlns:a16="http://schemas.microsoft.com/office/drawing/2014/main" id="{9DCECEDC-CA2C-63D0-92A6-A387702B40A9}"/>
              </a:ext>
            </a:extLst>
          </p:cNvPr>
          <p:cNvSpPr/>
          <p:nvPr/>
        </p:nvSpPr>
        <p:spPr>
          <a:xfrm>
            <a:off x="7060853" y="6222440"/>
            <a:ext cx="4954909" cy="574671"/>
          </a:xfrm>
          <a:prstGeom prst="roundRect">
            <a:avLst>
              <a:gd name="adj" fmla="val 0"/>
            </a:avLst>
          </a:prstGeom>
          <a:solidFill>
            <a:srgbClr val="8E98B4">
              <a:alpha val="2968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lIns="30000" tIns="30000" rIns="30000" bIns="60000" rtlCol="0" anchor="ctr"/>
          <a:lstStyle/>
          <a:p>
            <a:endParaRPr lang="en-GB" sz="2000">
              <a:latin typeface="Arial" panose="020B060402020202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1876B91C-8F06-D460-586A-829056EEB916}"/>
              </a:ext>
            </a:extLst>
          </p:cNvPr>
          <p:cNvGrpSpPr/>
          <p:nvPr/>
        </p:nvGrpSpPr>
        <p:grpSpPr>
          <a:xfrm>
            <a:off x="1071084" y="1013323"/>
            <a:ext cx="4756423" cy="2202176"/>
            <a:chOff x="3266049" y="1836182"/>
            <a:chExt cx="3845808" cy="3430393"/>
          </a:xfrm>
        </p:grpSpPr>
        <p:sp>
          <p:nvSpPr>
            <p:cNvPr id="3" name="Round Diagonal Corner of Rectangle 2">
              <a:extLst>
                <a:ext uri="{FF2B5EF4-FFF2-40B4-BE49-F238E27FC236}">
                  <a16:creationId xmlns:a16="http://schemas.microsoft.com/office/drawing/2014/main" id="{AC69EB67-07B3-A7FA-DD81-0044C943A57A}"/>
                </a:ext>
              </a:extLst>
            </p:cNvPr>
            <p:cNvSpPr/>
            <p:nvPr/>
          </p:nvSpPr>
          <p:spPr>
            <a:xfrm>
              <a:off x="3278892" y="1836182"/>
              <a:ext cx="3832965" cy="3430393"/>
            </a:xfrm>
            <a:prstGeom prst="rect">
              <a:avLst/>
            </a:prstGeom>
            <a:solidFill>
              <a:srgbClr val="CA322C"/>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648000" rIns="0" rtlCol="0" anchor="ctr"/>
            <a:lstStyle/>
            <a:p>
              <a:endParaRPr lang="en-GB" sz="1500" b="1">
                <a:solidFill>
                  <a:schemeClr val="tx1"/>
                </a:solidFill>
                <a:latin typeface="Arial" panose="020B0604020202020204" pitchFamily="34" charset="0"/>
                <a:cs typeface="Arial" panose="020B0604020202020204" pitchFamily="34" charset="0"/>
              </a:endParaRPr>
            </a:p>
            <a:p>
              <a:r>
                <a:rPr lang="en-GB" sz="1500" b="1">
                  <a:solidFill>
                    <a:schemeClr val="tx1"/>
                  </a:solidFill>
                  <a:latin typeface="Arial" panose="020B0604020202020204" pitchFamily="34" charset="0"/>
                  <a:cs typeface="Arial" panose="020B0604020202020204" pitchFamily="34" charset="0"/>
                </a:rPr>
                <a:t>Port Developments, Windfarms, Nuclear Projects, Shipbuilding, Defence Projects, Construction &amp; Technology, Housing Developments</a:t>
              </a:r>
            </a:p>
            <a:p>
              <a:endParaRPr lang="en-GB" sz="1000">
                <a:latin typeface="Arial" panose="020B0604020202020204" pitchFamily="34" charset="0"/>
                <a:cs typeface="Arial" panose="020B0604020202020204" pitchFamily="34" charset="0"/>
              </a:endParaRPr>
            </a:p>
            <a:p>
              <a:r>
                <a:rPr lang="en-GB" sz="1500">
                  <a:solidFill>
                    <a:schemeClr val="tx1"/>
                  </a:solidFill>
                  <a:latin typeface="Arial" panose="020B0604020202020204" pitchFamily="34" charset="0"/>
                  <a:cs typeface="Arial" panose="020B0604020202020204" pitchFamily="34" charset="0"/>
                </a:rPr>
                <a:t>Clinical Staff Teachers, GPs – Recruitment &amp; Retention Supported</a:t>
              </a:r>
            </a:p>
          </p:txBody>
        </p:sp>
        <p:sp>
          <p:nvSpPr>
            <p:cNvPr id="7" name="Round Diagonal Corner of Rectangle 6">
              <a:extLst>
                <a:ext uri="{FF2B5EF4-FFF2-40B4-BE49-F238E27FC236}">
                  <a16:creationId xmlns:a16="http://schemas.microsoft.com/office/drawing/2014/main" id="{9C64300D-1A64-D8A0-98A6-DF16A62BC85A}"/>
                </a:ext>
              </a:extLst>
            </p:cNvPr>
            <p:cNvSpPr/>
            <p:nvPr/>
          </p:nvSpPr>
          <p:spPr>
            <a:xfrm>
              <a:off x="3266049" y="1845522"/>
              <a:ext cx="3845808" cy="1048371"/>
            </a:xfrm>
            <a:prstGeom prst="rect">
              <a:avLst/>
            </a:prstGeom>
            <a:solidFill>
              <a:srgbClr val="C00000"/>
            </a:solidFill>
            <a:ln w="317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333" b="1" cap="all">
                  <a:solidFill>
                    <a:schemeClr val="bg1"/>
                  </a:solidFill>
                  <a:latin typeface="Arial" panose="020B0604020202020204" pitchFamily="34" charset="0"/>
                  <a:cs typeface="Arial" panose="020B0604020202020204" pitchFamily="34" charset="0"/>
                </a:rPr>
                <a:t>External Investors </a:t>
              </a:r>
            </a:p>
            <a:p>
              <a:r>
                <a:rPr lang="en-GB" sz="2333" b="1" cap="all">
                  <a:solidFill>
                    <a:schemeClr val="bg1"/>
                  </a:solidFill>
                  <a:latin typeface="Arial" panose="020B0604020202020204" pitchFamily="34" charset="0"/>
                  <a:cs typeface="Arial" panose="020B0604020202020204" pitchFamily="34" charset="0"/>
                </a:rPr>
                <a:t>&amp; Major Projects</a:t>
              </a:r>
            </a:p>
          </p:txBody>
        </p:sp>
      </p:grpSp>
      <p:sp>
        <p:nvSpPr>
          <p:cNvPr id="12" name="Trapezium 11">
            <a:extLst>
              <a:ext uri="{FF2B5EF4-FFF2-40B4-BE49-F238E27FC236}">
                <a16:creationId xmlns:a16="http://schemas.microsoft.com/office/drawing/2014/main" id="{EFC1CDED-A6DB-50FE-CA11-609DFACBC55B}"/>
              </a:ext>
            </a:extLst>
          </p:cNvPr>
          <p:cNvSpPr/>
          <p:nvPr/>
        </p:nvSpPr>
        <p:spPr>
          <a:xfrm>
            <a:off x="757210" y="5467664"/>
            <a:ext cx="5339117" cy="1251898"/>
          </a:xfrm>
          <a:prstGeom prst="trapezoid">
            <a:avLst/>
          </a:prstGeom>
          <a:solidFill>
            <a:srgbClr val="FFBE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333" b="1" dirty="0">
                <a:solidFill>
                  <a:sysClr val="windowText" lastClr="000000"/>
                </a:solidFill>
                <a:latin typeface="Arial" panose="020B0604020202020204" pitchFamily="34" charset="0"/>
                <a:cs typeface="Arial" panose="020B0604020202020204" pitchFamily="34" charset="0"/>
              </a:rPr>
              <a:t>Community Level</a:t>
            </a:r>
          </a:p>
          <a:p>
            <a:r>
              <a:rPr lang="en-GB" sz="1667" b="1" dirty="0">
                <a:solidFill>
                  <a:sysClr val="windowText" lastClr="000000"/>
                </a:solidFill>
                <a:latin typeface="Arial" panose="020B0604020202020204" pitchFamily="34" charset="0"/>
                <a:cs typeface="Arial" panose="020B0604020202020204" pitchFamily="34" charset="0"/>
              </a:rPr>
              <a:t>Grassroots Support</a:t>
            </a:r>
          </a:p>
          <a:p>
            <a:endParaRPr lang="en-GB" sz="500" b="1" dirty="0">
              <a:solidFill>
                <a:sysClr val="windowText" lastClr="000000"/>
              </a:solidFill>
              <a:latin typeface="Arial" panose="020B0604020202020204" pitchFamily="34" charset="0"/>
              <a:cs typeface="Arial" panose="020B0604020202020204" pitchFamily="34" charset="0"/>
            </a:endParaRPr>
          </a:p>
          <a:p>
            <a:r>
              <a:rPr lang="en-GB" sz="1667" dirty="0">
                <a:solidFill>
                  <a:sysClr val="windowText" lastClr="000000"/>
                </a:solidFill>
                <a:latin typeface="Arial" panose="020B0604020202020204" pitchFamily="34" charset="0"/>
                <a:cs typeface="Arial" panose="020B0604020202020204" pitchFamily="34" charset="0"/>
              </a:rPr>
              <a:t>SMEs, VCSE</a:t>
            </a:r>
          </a:p>
        </p:txBody>
      </p:sp>
      <p:grpSp>
        <p:nvGrpSpPr>
          <p:cNvPr id="15" name="Group 14">
            <a:extLst>
              <a:ext uri="{FF2B5EF4-FFF2-40B4-BE49-F238E27FC236}">
                <a16:creationId xmlns:a16="http://schemas.microsoft.com/office/drawing/2014/main" id="{54040776-16B5-9106-F478-5EA7070CC91B}"/>
              </a:ext>
            </a:extLst>
          </p:cNvPr>
          <p:cNvGrpSpPr/>
          <p:nvPr/>
        </p:nvGrpSpPr>
        <p:grpSpPr>
          <a:xfrm>
            <a:off x="1071082" y="3352186"/>
            <a:ext cx="4880106" cy="1993531"/>
            <a:chOff x="4253845" y="3637528"/>
            <a:chExt cx="7230068" cy="2392237"/>
          </a:xfrm>
        </p:grpSpPr>
        <p:grpSp>
          <p:nvGrpSpPr>
            <p:cNvPr id="9" name="Group 8">
              <a:extLst>
                <a:ext uri="{FF2B5EF4-FFF2-40B4-BE49-F238E27FC236}">
                  <a16:creationId xmlns:a16="http://schemas.microsoft.com/office/drawing/2014/main" id="{D694EB48-8B58-BC48-9BF7-38790FBD7252}"/>
                </a:ext>
              </a:extLst>
            </p:cNvPr>
            <p:cNvGrpSpPr/>
            <p:nvPr/>
          </p:nvGrpSpPr>
          <p:grpSpPr>
            <a:xfrm>
              <a:off x="4253845" y="3637528"/>
              <a:ext cx="7046828" cy="2382895"/>
              <a:chOff x="4065607" y="1826842"/>
              <a:chExt cx="5779088" cy="2382895"/>
            </a:xfrm>
          </p:grpSpPr>
          <p:sp>
            <p:nvSpPr>
              <p:cNvPr id="10" name="Round Diagonal Corner of Rectangle 9">
                <a:extLst>
                  <a:ext uri="{FF2B5EF4-FFF2-40B4-BE49-F238E27FC236}">
                    <a16:creationId xmlns:a16="http://schemas.microsoft.com/office/drawing/2014/main" id="{B44CFFFC-B65B-C20D-7B2E-B12E1A91C3B5}"/>
                  </a:ext>
                </a:extLst>
              </p:cNvPr>
              <p:cNvSpPr/>
              <p:nvPr/>
            </p:nvSpPr>
            <p:spPr>
              <a:xfrm>
                <a:off x="4065607" y="1836183"/>
                <a:ext cx="5779088" cy="2373554"/>
              </a:xfrm>
              <a:prstGeom prst="rect">
                <a:avLst/>
              </a:prstGeom>
              <a:solidFill>
                <a:srgbClr val="FFA9A8"/>
              </a:solidFill>
              <a:ln>
                <a:noFill/>
              </a:ln>
            </p:spPr>
            <p:style>
              <a:lnRef idx="2">
                <a:schemeClr val="accent1">
                  <a:shade val="15000"/>
                </a:schemeClr>
              </a:lnRef>
              <a:fillRef idx="1">
                <a:schemeClr val="accent1"/>
              </a:fillRef>
              <a:effectRef idx="0">
                <a:schemeClr val="accent1"/>
              </a:effectRef>
              <a:fontRef idx="minor">
                <a:schemeClr val="lt1"/>
              </a:fontRef>
            </p:style>
            <p:txBody>
              <a:bodyPr tIns="660000" rtlCol="0" anchor="ctr"/>
              <a:lstStyle/>
              <a:p>
                <a:pPr marL="238115" indent="-238115">
                  <a:buFont typeface="Arial" panose="020B0604020202020204" pitchFamily="34" charset="0"/>
                  <a:buChar char="•"/>
                </a:pPr>
                <a:endParaRPr lang="en-GB" sz="1667">
                  <a:solidFill>
                    <a:srgbClr val="0F2836"/>
                  </a:solidFill>
                  <a:latin typeface="Arial" panose="020B0604020202020204" pitchFamily="34" charset="0"/>
                  <a:cs typeface="Arial" panose="020B0604020202020204" pitchFamily="34" charset="0"/>
                </a:endParaRPr>
              </a:p>
            </p:txBody>
          </p:sp>
          <p:sp>
            <p:nvSpPr>
              <p:cNvPr id="11" name="Round Diagonal Corner of Rectangle 10">
                <a:extLst>
                  <a:ext uri="{FF2B5EF4-FFF2-40B4-BE49-F238E27FC236}">
                    <a16:creationId xmlns:a16="http://schemas.microsoft.com/office/drawing/2014/main" id="{BCA972AB-7B1E-5AA5-E6C2-1792356A74FC}"/>
                  </a:ext>
                </a:extLst>
              </p:cNvPr>
              <p:cNvSpPr/>
              <p:nvPr/>
            </p:nvSpPr>
            <p:spPr>
              <a:xfrm>
                <a:off x="4065607" y="1826842"/>
                <a:ext cx="5779086" cy="698947"/>
              </a:xfrm>
              <a:prstGeom prst="rect">
                <a:avLst/>
              </a:prstGeom>
              <a:solidFill>
                <a:srgbClr val="A20000">
                  <a:alpha val="39454"/>
                </a:srgb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000" b="1" cap="all">
                    <a:solidFill>
                      <a:schemeClr val="tx1"/>
                    </a:solidFill>
                    <a:latin typeface="Arial" panose="020B0604020202020204" pitchFamily="34" charset="0"/>
                    <a:cs typeface="Arial" panose="020B0604020202020204" pitchFamily="34" charset="0"/>
                  </a:rPr>
                  <a:t>Place Level</a:t>
                </a:r>
              </a:p>
            </p:txBody>
          </p:sp>
        </p:grpSp>
        <p:sp>
          <p:nvSpPr>
            <p:cNvPr id="13" name="Rectangle 12">
              <a:extLst>
                <a:ext uri="{FF2B5EF4-FFF2-40B4-BE49-F238E27FC236}">
                  <a16:creationId xmlns:a16="http://schemas.microsoft.com/office/drawing/2014/main" id="{58C1505A-AEF9-9352-CDD1-D526F584EA22}"/>
                </a:ext>
              </a:extLst>
            </p:cNvPr>
            <p:cNvSpPr/>
            <p:nvPr/>
          </p:nvSpPr>
          <p:spPr>
            <a:xfrm>
              <a:off x="4300774" y="4212181"/>
              <a:ext cx="3601454" cy="181758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667" b="1" dirty="0">
                  <a:solidFill>
                    <a:schemeClr val="tx1"/>
                  </a:solidFill>
                  <a:latin typeface="Arial" panose="020B0604020202020204" pitchFamily="34" charset="0"/>
                  <a:cs typeface="Arial" panose="020B0604020202020204" pitchFamily="34" charset="0"/>
                </a:rPr>
                <a:t>Partnerships</a:t>
              </a:r>
            </a:p>
            <a:p>
              <a:pPr marL="238115" indent="-238115">
                <a:buFont typeface="Arial" panose="020B0604020202020204" pitchFamily="34" charset="0"/>
                <a:buChar char="•"/>
              </a:pPr>
              <a:r>
                <a:rPr lang="en-GB" sz="1667" dirty="0">
                  <a:solidFill>
                    <a:schemeClr val="tx1"/>
                  </a:solidFill>
                  <a:latin typeface="Arial" panose="020B0604020202020204" pitchFamily="34" charset="0"/>
                  <a:cs typeface="Arial" panose="020B0604020202020204" pitchFamily="34" charset="0"/>
                </a:rPr>
                <a:t>Local Planning</a:t>
              </a:r>
            </a:p>
            <a:p>
              <a:pPr marL="238115" indent="-238115">
                <a:buFont typeface="Arial" panose="020B0604020202020204" pitchFamily="34" charset="0"/>
                <a:buChar char="•"/>
              </a:pPr>
              <a:r>
                <a:rPr lang="en-GB" sz="1667" dirty="0">
                  <a:solidFill>
                    <a:schemeClr val="tx1"/>
                  </a:solidFill>
                  <a:latin typeface="Arial" panose="020B0604020202020204" pitchFamily="34" charset="0"/>
                  <a:cs typeface="Arial" panose="020B0604020202020204" pitchFamily="34" charset="0"/>
                </a:rPr>
                <a:t>DWP Partnership</a:t>
              </a:r>
            </a:p>
            <a:p>
              <a:pPr marL="238115" indent="-238115">
                <a:buFont typeface="Arial" panose="020B0604020202020204" pitchFamily="34" charset="0"/>
                <a:buChar char="•"/>
              </a:pPr>
              <a:r>
                <a:rPr lang="en-GB" sz="1667" dirty="0">
                  <a:solidFill>
                    <a:schemeClr val="tx1"/>
                  </a:solidFill>
                  <a:latin typeface="Arial" panose="020B0604020202020204" pitchFamily="34" charset="0"/>
                  <a:cs typeface="Arial" panose="020B0604020202020204" pitchFamily="34" charset="0"/>
                </a:rPr>
                <a:t>ICBs, PCNs, INTs</a:t>
              </a:r>
            </a:p>
            <a:p>
              <a:endParaRPr lang="en-GB" sz="1667" dirty="0">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05612ECF-2BD3-6C2F-6427-18633AE38B79}"/>
                </a:ext>
              </a:extLst>
            </p:cNvPr>
            <p:cNvSpPr/>
            <p:nvPr/>
          </p:nvSpPr>
          <p:spPr>
            <a:xfrm>
              <a:off x="8283775" y="4280829"/>
              <a:ext cx="3200138" cy="168395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38115" indent="-238115">
                <a:buFont typeface="Arial" panose="020B0604020202020204" pitchFamily="34" charset="0"/>
                <a:buChar char="•"/>
              </a:pPr>
              <a:endParaRPr lang="en-GB" sz="1667">
                <a:solidFill>
                  <a:srgbClr val="0F2836"/>
                </a:solidFill>
                <a:latin typeface="Arial" panose="020B0604020202020204" pitchFamily="34" charset="0"/>
                <a:cs typeface="Arial" panose="020B0604020202020204" pitchFamily="34" charset="0"/>
              </a:endParaRPr>
            </a:p>
            <a:p>
              <a:r>
                <a:rPr lang="en-GB" sz="1667" b="1">
                  <a:solidFill>
                    <a:schemeClr val="tx1"/>
                  </a:solidFill>
                  <a:latin typeface="Arial" panose="020B0604020202020204" pitchFamily="34" charset="0"/>
                  <a:cs typeface="Arial" panose="020B0604020202020204" pitchFamily="34" charset="0"/>
                </a:rPr>
                <a:t>Supporting</a:t>
              </a:r>
            </a:p>
            <a:p>
              <a:pPr marL="238115" indent="-238115">
                <a:buFont typeface="Arial" panose="020B0604020202020204" pitchFamily="34" charset="0"/>
                <a:buChar char="•"/>
              </a:pPr>
              <a:r>
                <a:rPr lang="en-GB" sz="1667">
                  <a:solidFill>
                    <a:schemeClr val="tx1"/>
                  </a:solidFill>
                  <a:latin typeface="Arial" panose="020B0604020202020204" pitchFamily="34" charset="0"/>
                  <a:cs typeface="Arial" panose="020B0604020202020204" pitchFamily="34" charset="0"/>
                </a:rPr>
                <a:t>Apprenticeships</a:t>
              </a:r>
            </a:p>
            <a:p>
              <a:pPr marL="238115" indent="-238115">
                <a:buFont typeface="Arial" panose="020B0604020202020204" pitchFamily="34" charset="0"/>
                <a:buChar char="•"/>
              </a:pPr>
              <a:r>
                <a:rPr lang="en-GB" sz="1667">
                  <a:solidFill>
                    <a:schemeClr val="tx1"/>
                  </a:solidFill>
                  <a:latin typeface="Arial" panose="020B0604020202020204" pitchFamily="34" charset="0"/>
                  <a:cs typeface="Arial" panose="020B0604020202020204" pitchFamily="34" charset="0"/>
                </a:rPr>
                <a:t>Quality Jobs</a:t>
              </a:r>
            </a:p>
            <a:p>
              <a:pPr marL="238115" indent="-238115">
                <a:buFont typeface="Arial" panose="020B0604020202020204" pitchFamily="34" charset="0"/>
                <a:buChar char="•"/>
              </a:pPr>
              <a:r>
                <a:rPr lang="en-GB" sz="1667">
                  <a:solidFill>
                    <a:schemeClr val="tx1"/>
                  </a:solidFill>
                  <a:latin typeface="Arial" panose="020B0604020202020204" pitchFamily="34" charset="0"/>
                  <a:cs typeface="Arial" panose="020B0604020202020204" pitchFamily="34" charset="0"/>
                </a:rPr>
                <a:t>Coaching</a:t>
              </a:r>
            </a:p>
            <a:p>
              <a:pPr marL="238115" indent="-238115">
                <a:buFont typeface="Arial" panose="020B0604020202020204" pitchFamily="34" charset="0"/>
                <a:buChar char="•"/>
              </a:pPr>
              <a:r>
                <a:rPr lang="en-GB" sz="1667">
                  <a:solidFill>
                    <a:schemeClr val="tx1"/>
                  </a:solidFill>
                  <a:latin typeface="Arial" panose="020B0604020202020204" pitchFamily="34" charset="0"/>
                  <a:cs typeface="Arial" panose="020B0604020202020204" pitchFamily="34" charset="0"/>
                </a:rPr>
                <a:t>Mentoring </a:t>
              </a:r>
            </a:p>
            <a:p>
              <a:endParaRPr lang="en-GB" sz="1667">
                <a:latin typeface="Arial" panose="020B0604020202020204" pitchFamily="34" charset="0"/>
                <a:cs typeface="Arial" panose="020B0604020202020204" pitchFamily="34" charset="0"/>
              </a:endParaRPr>
            </a:p>
          </p:txBody>
        </p:sp>
      </p:grpSp>
      <p:sp>
        <p:nvSpPr>
          <p:cNvPr id="16" name="Rounded Rectangle 15">
            <a:extLst>
              <a:ext uri="{FF2B5EF4-FFF2-40B4-BE49-F238E27FC236}">
                <a16:creationId xmlns:a16="http://schemas.microsoft.com/office/drawing/2014/main" id="{61168092-974E-5B40-7594-940A3AA49424}"/>
              </a:ext>
            </a:extLst>
          </p:cNvPr>
          <p:cNvSpPr/>
          <p:nvPr/>
        </p:nvSpPr>
        <p:spPr>
          <a:xfrm>
            <a:off x="6954949" y="1019318"/>
            <a:ext cx="4954909" cy="2196181"/>
          </a:xfrm>
          <a:prstGeom prst="roundRect">
            <a:avLst>
              <a:gd name="adj" fmla="val 0"/>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30000" tIns="251999" rIns="30000" bIns="612000" rtlCol="0" anchor="ctr"/>
          <a:lstStyle/>
          <a:p>
            <a:r>
              <a:rPr lang="en-GB" sz="2333" b="1" cap="all" dirty="0">
                <a:latin typeface="Arial" panose="020B0604020202020204" pitchFamily="34" charset="0"/>
                <a:cs typeface="Arial" panose="020B0604020202020204" pitchFamily="34" charset="0"/>
              </a:rPr>
              <a:t>Example Resources</a:t>
            </a:r>
          </a:p>
          <a:p>
            <a:endParaRPr lang="en-GB" b="1" cap="all" dirty="0">
              <a:latin typeface="Arial" panose="020B0604020202020204" pitchFamily="34" charset="0"/>
              <a:cs typeface="Arial" panose="020B0604020202020204" pitchFamily="34" charset="0"/>
            </a:endParaRPr>
          </a:p>
          <a:p>
            <a:pPr marL="285739" indent="-285739">
              <a:buFont typeface="Arial" panose="020B0604020202020204" pitchFamily="34" charset="0"/>
              <a:buChar char="•"/>
            </a:pPr>
            <a:r>
              <a:rPr lang="en-GB" sz="2000" b="1" dirty="0">
                <a:latin typeface="Arial" panose="020B0604020202020204" pitchFamily="34" charset="0"/>
                <a:cs typeface="Arial" panose="020B0604020202020204" pitchFamily="34" charset="0"/>
              </a:rPr>
              <a:t>Connect to Work</a:t>
            </a:r>
          </a:p>
          <a:p>
            <a:pPr marL="285739" indent="-285739">
              <a:buFont typeface="Arial" panose="020B0604020202020204" pitchFamily="34" charset="0"/>
              <a:buChar char="•"/>
            </a:pPr>
            <a:r>
              <a:rPr lang="en-GB" sz="2000" b="1" dirty="0">
                <a:latin typeface="Arial" panose="020B0604020202020204" pitchFamily="34" charset="0"/>
                <a:cs typeface="Arial" panose="020B0604020202020204" pitchFamily="34" charset="0"/>
              </a:rPr>
              <a:t>Employers</a:t>
            </a:r>
          </a:p>
          <a:p>
            <a:pPr marL="285739" indent="-285739">
              <a:buFont typeface="Arial" panose="020B0604020202020204" pitchFamily="34" charset="0"/>
              <a:buChar char="•"/>
            </a:pPr>
            <a:r>
              <a:rPr lang="en-GB" sz="2000" b="1" dirty="0">
                <a:latin typeface="Arial" panose="020B0604020202020204" pitchFamily="34" charset="0"/>
                <a:cs typeface="Arial" panose="020B0604020202020204" pitchFamily="34" charset="0"/>
              </a:rPr>
              <a:t>UK Shared Prosperity Fund</a:t>
            </a:r>
          </a:p>
        </p:txBody>
      </p:sp>
      <p:cxnSp>
        <p:nvCxnSpPr>
          <p:cNvPr id="18" name="Straight Connector 17">
            <a:extLst>
              <a:ext uri="{FF2B5EF4-FFF2-40B4-BE49-F238E27FC236}">
                <a16:creationId xmlns:a16="http://schemas.microsoft.com/office/drawing/2014/main" id="{E7CFFA9E-DFFC-E790-5D7E-B16DCC6F2A4E}"/>
              </a:ext>
            </a:extLst>
          </p:cNvPr>
          <p:cNvCxnSpPr>
            <a:cxnSpLocks/>
          </p:cNvCxnSpPr>
          <p:nvPr/>
        </p:nvCxnSpPr>
        <p:spPr>
          <a:xfrm>
            <a:off x="6954947" y="1717505"/>
            <a:ext cx="4954909" cy="0"/>
          </a:xfrm>
          <a:prstGeom prst="line">
            <a:avLst/>
          </a:prstGeom>
          <a:ln w="34925">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Rounded Rectangle 20">
            <a:extLst>
              <a:ext uri="{FF2B5EF4-FFF2-40B4-BE49-F238E27FC236}">
                <a16:creationId xmlns:a16="http://schemas.microsoft.com/office/drawing/2014/main" id="{1D9D5C70-357A-E924-83C7-E8E169E76AF4}"/>
              </a:ext>
            </a:extLst>
          </p:cNvPr>
          <p:cNvSpPr/>
          <p:nvPr/>
        </p:nvSpPr>
        <p:spPr>
          <a:xfrm>
            <a:off x="6961507" y="3359970"/>
            <a:ext cx="4954909" cy="574671"/>
          </a:xfrm>
          <a:prstGeom prst="roundRect">
            <a:avLst>
              <a:gd name="adj" fmla="val 0"/>
            </a:avLst>
          </a:prstGeom>
          <a:solidFill>
            <a:srgbClr val="5A6A91"/>
          </a:solidFill>
          <a:ln>
            <a:noFill/>
          </a:ln>
        </p:spPr>
        <p:style>
          <a:lnRef idx="2">
            <a:schemeClr val="accent1">
              <a:shade val="15000"/>
            </a:schemeClr>
          </a:lnRef>
          <a:fillRef idx="1">
            <a:schemeClr val="accent1"/>
          </a:fillRef>
          <a:effectRef idx="0">
            <a:schemeClr val="accent1"/>
          </a:effectRef>
          <a:fontRef idx="minor">
            <a:schemeClr val="lt1"/>
          </a:fontRef>
        </p:style>
        <p:txBody>
          <a:bodyPr lIns="30000" tIns="30000" rIns="30000" bIns="60000" rtlCol="0" anchor="ctr"/>
          <a:lstStyle/>
          <a:p>
            <a:r>
              <a:rPr lang="en-GB" sz="2000">
                <a:latin typeface="Arial" panose="020B0604020202020204" pitchFamily="34" charset="0"/>
                <a:cs typeface="Arial" panose="020B0604020202020204" pitchFamily="34" charset="0"/>
              </a:rPr>
              <a:t>External Investment -&gt;</a:t>
            </a:r>
          </a:p>
          <a:p>
            <a:r>
              <a:rPr lang="en-GB" sz="2000">
                <a:latin typeface="Arial" panose="020B0604020202020204" pitchFamily="34" charset="0"/>
                <a:cs typeface="Arial" panose="020B0604020202020204" pitchFamily="34" charset="0"/>
              </a:rPr>
              <a:t>Local Jobs for Local People</a:t>
            </a:r>
          </a:p>
        </p:txBody>
      </p:sp>
      <p:sp>
        <p:nvSpPr>
          <p:cNvPr id="22" name="Rounded Rectangle 21">
            <a:extLst>
              <a:ext uri="{FF2B5EF4-FFF2-40B4-BE49-F238E27FC236}">
                <a16:creationId xmlns:a16="http://schemas.microsoft.com/office/drawing/2014/main" id="{00C20CB7-0068-3C80-EE3E-050F140337B2}"/>
              </a:ext>
            </a:extLst>
          </p:cNvPr>
          <p:cNvSpPr/>
          <p:nvPr/>
        </p:nvSpPr>
        <p:spPr>
          <a:xfrm>
            <a:off x="6961507" y="4058776"/>
            <a:ext cx="4954909" cy="574671"/>
          </a:xfrm>
          <a:prstGeom prst="roundRect">
            <a:avLst>
              <a:gd name="adj" fmla="val 0"/>
            </a:avLst>
          </a:prstGeom>
          <a:solidFill>
            <a:srgbClr val="5A6A91"/>
          </a:solidFill>
          <a:ln>
            <a:noFill/>
          </a:ln>
        </p:spPr>
        <p:style>
          <a:lnRef idx="2">
            <a:schemeClr val="accent1">
              <a:shade val="15000"/>
            </a:schemeClr>
          </a:lnRef>
          <a:fillRef idx="1">
            <a:schemeClr val="accent1"/>
          </a:fillRef>
          <a:effectRef idx="0">
            <a:schemeClr val="accent1"/>
          </a:effectRef>
          <a:fontRef idx="minor">
            <a:schemeClr val="lt1"/>
          </a:fontRef>
        </p:style>
        <p:txBody>
          <a:bodyPr lIns="30000" tIns="30000" rIns="30000" bIns="60000" rtlCol="0" anchor="ctr"/>
          <a:lstStyle/>
          <a:p>
            <a:r>
              <a:rPr lang="en-GB" sz="2000">
                <a:latin typeface="Arial" panose="020B0604020202020204" pitchFamily="34" charset="0"/>
                <a:cs typeface="Arial" panose="020B0604020202020204" pitchFamily="34" charset="0"/>
              </a:rPr>
              <a:t>Skills to Employment Pathways</a:t>
            </a:r>
          </a:p>
        </p:txBody>
      </p:sp>
      <p:sp>
        <p:nvSpPr>
          <p:cNvPr id="23" name="Rounded Rectangle 22">
            <a:extLst>
              <a:ext uri="{FF2B5EF4-FFF2-40B4-BE49-F238E27FC236}">
                <a16:creationId xmlns:a16="http://schemas.microsoft.com/office/drawing/2014/main" id="{725B93D8-2DDA-CA8E-A058-32B72D1E5207}"/>
              </a:ext>
            </a:extLst>
          </p:cNvPr>
          <p:cNvSpPr/>
          <p:nvPr/>
        </p:nvSpPr>
        <p:spPr>
          <a:xfrm>
            <a:off x="6954948" y="4763261"/>
            <a:ext cx="4954909" cy="574671"/>
          </a:xfrm>
          <a:prstGeom prst="roundRect">
            <a:avLst>
              <a:gd name="adj" fmla="val 0"/>
            </a:avLst>
          </a:prstGeom>
          <a:solidFill>
            <a:srgbClr val="5A6A91"/>
          </a:solidFill>
          <a:ln>
            <a:noFill/>
          </a:ln>
        </p:spPr>
        <p:style>
          <a:lnRef idx="2">
            <a:schemeClr val="accent1">
              <a:shade val="15000"/>
            </a:schemeClr>
          </a:lnRef>
          <a:fillRef idx="1">
            <a:schemeClr val="accent1"/>
          </a:fillRef>
          <a:effectRef idx="0">
            <a:schemeClr val="accent1"/>
          </a:effectRef>
          <a:fontRef idx="minor">
            <a:schemeClr val="lt1"/>
          </a:fontRef>
        </p:style>
        <p:txBody>
          <a:bodyPr lIns="30000" tIns="30000" rIns="30000" bIns="60000" rtlCol="0" anchor="ctr"/>
          <a:lstStyle/>
          <a:p>
            <a:r>
              <a:rPr lang="en-GB" sz="2000">
                <a:latin typeface="Arial" panose="020B0604020202020204" pitchFamily="34" charset="0"/>
                <a:cs typeface="Arial" panose="020B0604020202020204" pitchFamily="34" charset="0"/>
              </a:rPr>
              <a:t>Workforce Pipeline for Care &amp; Health</a:t>
            </a:r>
          </a:p>
        </p:txBody>
      </p:sp>
      <p:sp>
        <p:nvSpPr>
          <p:cNvPr id="24" name="Rounded Rectangle 23">
            <a:extLst>
              <a:ext uri="{FF2B5EF4-FFF2-40B4-BE49-F238E27FC236}">
                <a16:creationId xmlns:a16="http://schemas.microsoft.com/office/drawing/2014/main" id="{55F1936F-5CD7-8D50-97E8-36F5EEC3F2F0}"/>
              </a:ext>
            </a:extLst>
          </p:cNvPr>
          <p:cNvSpPr/>
          <p:nvPr/>
        </p:nvSpPr>
        <p:spPr>
          <a:xfrm>
            <a:off x="6954947" y="5471071"/>
            <a:ext cx="4954909" cy="574671"/>
          </a:xfrm>
          <a:prstGeom prst="roundRect">
            <a:avLst>
              <a:gd name="adj" fmla="val 0"/>
            </a:avLst>
          </a:prstGeom>
          <a:solidFill>
            <a:srgbClr val="8E98B4"/>
          </a:solidFill>
          <a:ln>
            <a:noFill/>
          </a:ln>
        </p:spPr>
        <p:style>
          <a:lnRef idx="2">
            <a:schemeClr val="accent1">
              <a:shade val="15000"/>
            </a:schemeClr>
          </a:lnRef>
          <a:fillRef idx="1">
            <a:schemeClr val="accent1"/>
          </a:fillRef>
          <a:effectRef idx="0">
            <a:schemeClr val="accent1"/>
          </a:effectRef>
          <a:fontRef idx="minor">
            <a:schemeClr val="lt1"/>
          </a:fontRef>
        </p:style>
        <p:txBody>
          <a:bodyPr lIns="30000" tIns="30000" rIns="30000" bIns="60000" rtlCol="0" anchor="ctr"/>
          <a:lstStyle/>
          <a:p>
            <a:r>
              <a:rPr lang="en-GB" sz="2000">
                <a:latin typeface="Arial" panose="020B0604020202020204" pitchFamily="34" charset="0"/>
                <a:cs typeface="Arial" panose="020B0604020202020204" pitchFamily="34" charset="0"/>
              </a:rPr>
              <a:t>Reduced Demand on Services</a:t>
            </a:r>
          </a:p>
        </p:txBody>
      </p:sp>
      <p:sp>
        <p:nvSpPr>
          <p:cNvPr id="25" name="Rounded Rectangle 24">
            <a:extLst>
              <a:ext uri="{FF2B5EF4-FFF2-40B4-BE49-F238E27FC236}">
                <a16:creationId xmlns:a16="http://schemas.microsoft.com/office/drawing/2014/main" id="{3DF75398-8178-0449-C129-220C15AEC523}"/>
              </a:ext>
            </a:extLst>
          </p:cNvPr>
          <p:cNvSpPr/>
          <p:nvPr/>
        </p:nvSpPr>
        <p:spPr>
          <a:xfrm>
            <a:off x="6954947" y="6147530"/>
            <a:ext cx="4954909" cy="574671"/>
          </a:xfrm>
          <a:prstGeom prst="roundRect">
            <a:avLst>
              <a:gd name="adj" fmla="val 0"/>
            </a:avLst>
          </a:prstGeom>
          <a:solidFill>
            <a:srgbClr val="8E98B4"/>
          </a:solidFill>
          <a:ln>
            <a:noFill/>
          </a:ln>
        </p:spPr>
        <p:style>
          <a:lnRef idx="2">
            <a:schemeClr val="accent1">
              <a:shade val="15000"/>
            </a:schemeClr>
          </a:lnRef>
          <a:fillRef idx="1">
            <a:schemeClr val="accent1"/>
          </a:fillRef>
          <a:effectRef idx="0">
            <a:schemeClr val="accent1"/>
          </a:effectRef>
          <a:fontRef idx="minor">
            <a:schemeClr val="lt1"/>
          </a:fontRef>
        </p:style>
        <p:txBody>
          <a:bodyPr lIns="30000" tIns="30000" rIns="30000" bIns="60000" rtlCol="0" anchor="ctr"/>
          <a:lstStyle/>
          <a:p>
            <a:r>
              <a:rPr lang="en-GB" sz="2000">
                <a:latin typeface="Arial" panose="020B0604020202020204" pitchFamily="34" charset="0"/>
                <a:cs typeface="Arial" panose="020B0604020202020204" pitchFamily="34" charset="0"/>
              </a:rPr>
              <a:t>Positive Vision that Community </a:t>
            </a:r>
          </a:p>
          <a:p>
            <a:r>
              <a:rPr lang="en-GB" sz="2000">
                <a:latin typeface="Arial" panose="020B0604020202020204" pitchFamily="34" charset="0"/>
                <a:cs typeface="Arial" panose="020B0604020202020204" pitchFamily="34" charset="0"/>
              </a:rPr>
              <a:t>Trusts and Supports</a:t>
            </a:r>
          </a:p>
        </p:txBody>
      </p:sp>
      <p:cxnSp>
        <p:nvCxnSpPr>
          <p:cNvPr id="30" name="Straight Connector 29">
            <a:extLst>
              <a:ext uri="{FF2B5EF4-FFF2-40B4-BE49-F238E27FC236}">
                <a16:creationId xmlns:a16="http://schemas.microsoft.com/office/drawing/2014/main" id="{6D73B572-B985-FA91-0297-AACFED102CE7}"/>
              </a:ext>
            </a:extLst>
          </p:cNvPr>
          <p:cNvCxnSpPr>
            <a:cxnSpLocks/>
          </p:cNvCxnSpPr>
          <p:nvPr/>
        </p:nvCxnSpPr>
        <p:spPr>
          <a:xfrm>
            <a:off x="1086968" y="1718521"/>
            <a:ext cx="4729705" cy="0"/>
          </a:xfrm>
          <a:prstGeom prst="line">
            <a:avLst/>
          </a:prstGeom>
          <a:ln w="349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A87EE8D5-84AF-8E71-9A99-7154A0B80142}"/>
              </a:ext>
            </a:extLst>
          </p:cNvPr>
          <p:cNvCxnSpPr>
            <a:cxnSpLocks/>
          </p:cNvCxnSpPr>
          <p:nvPr/>
        </p:nvCxnSpPr>
        <p:spPr>
          <a:xfrm>
            <a:off x="1071082" y="3918875"/>
            <a:ext cx="4745591" cy="0"/>
          </a:xfrm>
          <a:prstGeom prst="line">
            <a:avLst/>
          </a:prstGeom>
          <a:ln w="349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31384A9A-F38C-2B04-045B-05847A1EA29B}"/>
              </a:ext>
            </a:extLst>
          </p:cNvPr>
          <p:cNvCxnSpPr>
            <a:cxnSpLocks/>
          </p:cNvCxnSpPr>
          <p:nvPr/>
        </p:nvCxnSpPr>
        <p:spPr>
          <a:xfrm>
            <a:off x="1019696" y="5968109"/>
            <a:ext cx="4891230" cy="0"/>
          </a:xfrm>
          <a:prstGeom prst="line">
            <a:avLst/>
          </a:prstGeom>
          <a:ln w="34925">
            <a:solidFill>
              <a:schemeClr val="bg1"/>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C6086A18-DC72-8C23-E99D-6F9DE39BA4CC}"/>
              </a:ext>
            </a:extLst>
          </p:cNvPr>
          <p:cNvSpPr/>
          <p:nvPr/>
        </p:nvSpPr>
        <p:spPr>
          <a:xfrm>
            <a:off x="7060853" y="306533"/>
            <a:ext cx="4954909" cy="518067"/>
          </a:xfrm>
          <a:prstGeom prst="rect">
            <a:avLst/>
          </a:prstGeom>
          <a:solidFill>
            <a:srgbClr val="0B3249">
              <a:alpha val="47521"/>
            </a:srgb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lIns="108000" rtlCol="0" anchor="ctr"/>
          <a:lstStyle/>
          <a:p>
            <a:pPr marL="0" indent="0">
              <a:buNone/>
            </a:pPr>
            <a:endParaRPr lang="en-GB" sz="2800">
              <a:solidFill>
                <a:schemeClr val="bg1"/>
              </a:solidFill>
              <a:latin typeface="Arial" panose="020B0604020202020204" pitchFamily="34" charset="0"/>
              <a:cs typeface="Arial" panose="020B0604020202020204" pitchFamily="34" charset="0"/>
            </a:endParaRPr>
          </a:p>
        </p:txBody>
      </p:sp>
      <p:sp>
        <p:nvSpPr>
          <p:cNvPr id="39" name="!!LU">
            <a:extLst>
              <a:ext uri="{FF2B5EF4-FFF2-40B4-BE49-F238E27FC236}">
                <a16:creationId xmlns:a16="http://schemas.microsoft.com/office/drawing/2014/main" id="{686EF2DE-9F7D-4247-09CD-FE10150AD1D1}"/>
              </a:ext>
            </a:extLst>
          </p:cNvPr>
          <p:cNvSpPr/>
          <p:nvPr/>
        </p:nvSpPr>
        <p:spPr>
          <a:xfrm>
            <a:off x="6961506" y="223321"/>
            <a:ext cx="4948639" cy="511926"/>
          </a:xfrm>
          <a:prstGeom prst="rect">
            <a:avLst/>
          </a:prstGeom>
          <a:solidFill>
            <a:srgbClr val="2F5597"/>
          </a:solidFill>
          <a:ln w="25400" cap="flat" cmpd="sng" algn="ctr">
            <a:solidFill>
              <a:schemeClr val="bg1"/>
            </a:solidFill>
            <a:prstDash val="solid"/>
          </a:ln>
          <a:effectLst/>
        </p:spPr>
        <p:txBody>
          <a:bodyPr lIns="36000" rIns="0" rtlCol="0" anchor="b"/>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GB" sz="2400" b="1" i="0" strike="noStrike" kern="0" cap="none" spc="0" normalizeH="0" baseline="0" noProof="0">
                <a:ln>
                  <a:noFill/>
                </a:ln>
                <a:solidFill>
                  <a:prstClr val="white"/>
                </a:solidFill>
                <a:effectLst/>
                <a:uLnTx/>
                <a:uFillTx/>
                <a:latin typeface="Arial" panose="020B0604020202020204" pitchFamily="34" charset="0"/>
                <a:ea typeface="Cambria" panose="02040503050406030204" pitchFamily="18" charset="0"/>
                <a:cs typeface="Arial" panose="020B0604020202020204" pitchFamily="34" charset="0"/>
              </a:rPr>
              <a:t>A Shared Investment Mindset</a:t>
            </a:r>
            <a:endParaRPr kumimoji="0" lang="en-GB" sz="2400" i="0" strike="noStrike" kern="0" cap="none" spc="0" normalizeH="0" baseline="0" noProof="0">
              <a:ln>
                <a:noFill/>
              </a:ln>
              <a:solidFill>
                <a:prstClr val="white"/>
              </a:solidFill>
              <a:effectLst/>
              <a:uLnTx/>
              <a:uFillTx/>
              <a:latin typeface="Arial" panose="020B0604020202020204" pitchFamily="34" charset="0"/>
              <a:ea typeface="Cambria" panose="02040503050406030204" pitchFamily="18" charset="0"/>
              <a:cs typeface="Arial" panose="020B0604020202020204" pitchFamily="34" charset="0"/>
            </a:endParaRPr>
          </a:p>
        </p:txBody>
      </p:sp>
      <p:sp>
        <p:nvSpPr>
          <p:cNvPr id="20" name="Oval 19">
            <a:extLst>
              <a:ext uri="{FF2B5EF4-FFF2-40B4-BE49-F238E27FC236}">
                <a16:creationId xmlns:a16="http://schemas.microsoft.com/office/drawing/2014/main" id="{0C03B20E-ACC9-934D-8150-7455CC06CD02}"/>
              </a:ext>
            </a:extLst>
          </p:cNvPr>
          <p:cNvSpPr/>
          <p:nvPr/>
        </p:nvSpPr>
        <p:spPr>
          <a:xfrm>
            <a:off x="-3265" y="16067"/>
            <a:ext cx="1085777" cy="965596"/>
          </a:xfrm>
          <a:prstGeom prst="ellipse">
            <a:avLst/>
          </a:prstGeom>
          <a:solidFill>
            <a:srgbClr val="0B3249"/>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0" name="Graphic 39" descr="Playbook with solid fill">
            <a:extLst>
              <a:ext uri="{FF2B5EF4-FFF2-40B4-BE49-F238E27FC236}">
                <a16:creationId xmlns:a16="http://schemas.microsoft.com/office/drawing/2014/main" id="{92F5C405-5025-C75D-AC38-04140FB5AD8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8021" y="49470"/>
            <a:ext cx="872539" cy="872539"/>
          </a:xfrm>
          <a:prstGeom prst="rect">
            <a:avLst/>
          </a:prstGeom>
        </p:spPr>
      </p:pic>
      <p:sp>
        <p:nvSpPr>
          <p:cNvPr id="41" name="Rectangle 40">
            <a:extLst>
              <a:ext uri="{FF2B5EF4-FFF2-40B4-BE49-F238E27FC236}">
                <a16:creationId xmlns:a16="http://schemas.microsoft.com/office/drawing/2014/main" id="{29BE1AFD-2D1A-DD2B-B6CE-8023AD6E3E3D}"/>
              </a:ext>
            </a:extLst>
          </p:cNvPr>
          <p:cNvSpPr/>
          <p:nvPr/>
        </p:nvSpPr>
        <p:spPr>
          <a:xfrm>
            <a:off x="1252375" y="305996"/>
            <a:ext cx="4737453" cy="518067"/>
          </a:xfrm>
          <a:prstGeom prst="rect">
            <a:avLst/>
          </a:prstGeom>
          <a:solidFill>
            <a:srgbClr val="6D2D2F"/>
          </a:solidFill>
          <a:ln w="25400">
            <a:noFill/>
          </a:ln>
        </p:spPr>
        <p:style>
          <a:lnRef idx="2">
            <a:schemeClr val="accent1">
              <a:shade val="15000"/>
            </a:schemeClr>
          </a:lnRef>
          <a:fillRef idx="1">
            <a:schemeClr val="accent1"/>
          </a:fillRef>
          <a:effectRef idx="0">
            <a:schemeClr val="accent1"/>
          </a:effectRef>
          <a:fontRef idx="minor">
            <a:schemeClr val="lt1"/>
          </a:fontRef>
        </p:style>
        <p:txBody>
          <a:bodyPr lIns="108000" rtlCol="0" anchor="ctr"/>
          <a:lstStyle/>
          <a:p>
            <a:pPr marL="0" indent="0">
              <a:buNone/>
            </a:pPr>
            <a:endParaRPr lang="en-GB" sz="2800">
              <a:solidFill>
                <a:schemeClr val="bg1"/>
              </a:solidFill>
              <a:latin typeface="Arial" panose="020B0604020202020204" pitchFamily="34" charset="0"/>
              <a:cs typeface="Arial" panose="020B0604020202020204" pitchFamily="34" charset="0"/>
            </a:endParaRPr>
          </a:p>
        </p:txBody>
      </p:sp>
      <p:sp>
        <p:nvSpPr>
          <p:cNvPr id="42" name="Rectangle 41">
            <a:extLst>
              <a:ext uri="{FF2B5EF4-FFF2-40B4-BE49-F238E27FC236}">
                <a16:creationId xmlns:a16="http://schemas.microsoft.com/office/drawing/2014/main" id="{E7A3AEEA-8FC6-E3A4-59D0-837432AB3BAD}"/>
              </a:ext>
            </a:extLst>
          </p:cNvPr>
          <p:cNvSpPr/>
          <p:nvPr/>
        </p:nvSpPr>
        <p:spPr>
          <a:xfrm>
            <a:off x="1128178" y="211144"/>
            <a:ext cx="4740539" cy="518067"/>
          </a:xfrm>
          <a:prstGeom prst="rect">
            <a:avLst/>
          </a:prstGeom>
          <a:solidFill>
            <a:srgbClr val="C00000"/>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108000" rtlCol="0" anchor="ctr"/>
          <a:lstStyle/>
          <a:p>
            <a:pPr marL="0" indent="0">
              <a:buNone/>
            </a:pPr>
            <a:r>
              <a:rPr lang="en-GB" sz="2400" b="1">
                <a:solidFill>
                  <a:schemeClr val="bg1"/>
                </a:solidFill>
                <a:latin typeface="Arial" panose="020B0604020202020204" pitchFamily="34" charset="0"/>
                <a:cs typeface="Arial" panose="020B0604020202020204" pitchFamily="34" charset="0"/>
              </a:rPr>
              <a:t>CNN Sustain Framework</a:t>
            </a:r>
            <a:endParaRPr lang="en-GB" sz="24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328348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500"/>
                                        <p:tgtEl>
                                          <p:spTgt spid="5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1"/>
                                        </p:tgtEl>
                                        <p:attrNameLst>
                                          <p:attrName>style.visibility</p:attrName>
                                        </p:attrNameLst>
                                      </p:cBhvr>
                                      <p:to>
                                        <p:strVal val="visible"/>
                                      </p:to>
                                    </p:set>
                                    <p:animEffect transition="in" filter="fade">
                                      <p:cBhvr>
                                        <p:cTn id="10" dur="500"/>
                                        <p:tgtEl>
                                          <p:spTgt spid="5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2"/>
                                        </p:tgtEl>
                                        <p:attrNameLst>
                                          <p:attrName>style.visibility</p:attrName>
                                        </p:attrNameLst>
                                      </p:cBhvr>
                                      <p:to>
                                        <p:strVal val="visible"/>
                                      </p:to>
                                    </p:set>
                                    <p:animEffect transition="in" filter="fade">
                                      <p:cBhvr>
                                        <p:cTn id="13" dur="500"/>
                                        <p:tgtEl>
                                          <p:spTgt spid="5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fade">
                                      <p:cBhvr>
                                        <p:cTn id="25" dur="500"/>
                                        <p:tgtEl>
                                          <p:spTgt spid="3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500"/>
                                        <p:tgtEl>
                                          <p:spTgt spid="34"/>
                                        </p:tgtEl>
                                      </p:cBhvr>
                                    </p:animEffect>
                                  </p:childTnLst>
                                </p:cTn>
                              </p:par>
                              <p:par>
                                <p:cTn id="29" presetID="10" presetClass="entr" presetSubtype="0" fill="hold" nodeType="with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fade">
                                      <p:cBhvr>
                                        <p:cTn id="31" dur="500"/>
                                        <p:tgtEl>
                                          <p:spTgt spid="3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61"/>
                                        </p:tgtEl>
                                        <p:attrNameLst>
                                          <p:attrName>style.visibility</p:attrName>
                                        </p:attrNameLst>
                                      </p:cBhvr>
                                      <p:to>
                                        <p:strVal val="visible"/>
                                      </p:to>
                                    </p:set>
                                    <p:animEffect transition="in" filter="fade">
                                      <p:cBhvr>
                                        <p:cTn id="36" dur="500"/>
                                        <p:tgtEl>
                                          <p:spTgt spid="61"/>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48"/>
                                        </p:tgtEl>
                                        <p:attrNameLst>
                                          <p:attrName>style.visibility</p:attrName>
                                        </p:attrNameLst>
                                      </p:cBhvr>
                                      <p:to>
                                        <p:strVal val="visible"/>
                                      </p:to>
                                    </p:set>
                                    <p:animEffect transition="in" filter="fade">
                                      <p:cBhvr>
                                        <p:cTn id="39" dur="500"/>
                                        <p:tgtEl>
                                          <p:spTgt spid="48"/>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49"/>
                                        </p:tgtEl>
                                        <p:attrNameLst>
                                          <p:attrName>style.visibility</p:attrName>
                                        </p:attrNameLst>
                                      </p:cBhvr>
                                      <p:to>
                                        <p:strVal val="visible"/>
                                      </p:to>
                                    </p:set>
                                    <p:animEffect transition="in" filter="fade">
                                      <p:cBhvr>
                                        <p:cTn id="42" dur="500"/>
                                        <p:tgtEl>
                                          <p:spTgt spid="49"/>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50"/>
                                        </p:tgtEl>
                                        <p:attrNameLst>
                                          <p:attrName>style.visibility</p:attrName>
                                        </p:attrNameLst>
                                      </p:cBhvr>
                                      <p:to>
                                        <p:strVal val="visible"/>
                                      </p:to>
                                    </p:set>
                                    <p:animEffect transition="in" filter="fade">
                                      <p:cBhvr>
                                        <p:cTn id="45" dur="500"/>
                                        <p:tgtEl>
                                          <p:spTgt spid="50"/>
                                        </p:tgtEl>
                                      </p:cBhvr>
                                    </p:animEffect>
                                  </p:childTnLst>
                                </p:cTn>
                              </p:par>
                              <p:par>
                                <p:cTn id="46" presetID="10" presetClass="entr" presetSubtype="0" fill="hold" nodeType="with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fade">
                                      <p:cBhvr>
                                        <p:cTn id="51" dur="500"/>
                                        <p:tgtEl>
                                          <p:spTgt spid="21"/>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fade">
                                      <p:cBhvr>
                                        <p:cTn id="54" dur="500"/>
                                        <p:tgtEl>
                                          <p:spTgt spid="22"/>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fade">
                                      <p:cBhvr>
                                        <p:cTn id="57" dur="500"/>
                                        <p:tgtEl>
                                          <p:spTgt spid="23"/>
                                        </p:tgtEl>
                                      </p:cBhvr>
                                    </p:animEffect>
                                  </p:childTnLst>
                                </p:cTn>
                              </p:par>
                              <p:par>
                                <p:cTn id="58" presetID="10" presetClass="entr" presetSubtype="0" fill="hold" nodeType="withEffect">
                                  <p:stCondLst>
                                    <p:cond delay="0"/>
                                  </p:stCondLst>
                                  <p:childTnLst>
                                    <p:set>
                                      <p:cBhvr>
                                        <p:cTn id="59" dur="1" fill="hold">
                                          <p:stCondLst>
                                            <p:cond delay="0"/>
                                          </p:stCondLst>
                                        </p:cTn>
                                        <p:tgtEl>
                                          <p:spTgt spid="32"/>
                                        </p:tgtEl>
                                        <p:attrNameLst>
                                          <p:attrName>style.visibility</p:attrName>
                                        </p:attrNameLst>
                                      </p:cBhvr>
                                      <p:to>
                                        <p:strVal val="visible"/>
                                      </p:to>
                                    </p:set>
                                    <p:animEffect transition="in" filter="fade">
                                      <p:cBhvr>
                                        <p:cTn id="60" dur="500"/>
                                        <p:tgtEl>
                                          <p:spTgt spid="32"/>
                                        </p:tgtEl>
                                      </p:cBhvr>
                                    </p:animEffect>
                                  </p:childTnLst>
                                </p:cTn>
                              </p:par>
                              <p:par>
                                <p:cTn id="61" presetID="10" presetClass="entr" presetSubtype="0" fill="hold" nodeType="withEffect">
                                  <p:stCondLst>
                                    <p:cond delay="0"/>
                                  </p:stCondLst>
                                  <p:childTnLst>
                                    <p:set>
                                      <p:cBhvr>
                                        <p:cTn id="62" dur="1" fill="hold">
                                          <p:stCondLst>
                                            <p:cond delay="0"/>
                                          </p:stCondLst>
                                        </p:cTn>
                                        <p:tgtEl>
                                          <p:spTgt spid="35"/>
                                        </p:tgtEl>
                                        <p:attrNameLst>
                                          <p:attrName>style.visibility</p:attrName>
                                        </p:attrNameLst>
                                      </p:cBhvr>
                                      <p:to>
                                        <p:strVal val="visible"/>
                                      </p:to>
                                    </p:set>
                                    <p:animEffect transition="in" filter="fade">
                                      <p:cBhvr>
                                        <p:cTn id="63" dur="500"/>
                                        <p:tgtEl>
                                          <p:spTgt spid="35"/>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54"/>
                                        </p:tgtEl>
                                        <p:attrNameLst>
                                          <p:attrName>style.visibility</p:attrName>
                                        </p:attrNameLst>
                                      </p:cBhvr>
                                      <p:to>
                                        <p:strVal val="visible"/>
                                      </p:to>
                                    </p:set>
                                    <p:animEffect transition="in" filter="fade">
                                      <p:cBhvr>
                                        <p:cTn id="68" dur="500"/>
                                        <p:tgtEl>
                                          <p:spTgt spid="54"/>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47"/>
                                        </p:tgtEl>
                                        <p:attrNameLst>
                                          <p:attrName>style.visibility</p:attrName>
                                        </p:attrNameLst>
                                      </p:cBhvr>
                                      <p:to>
                                        <p:strVal val="visible"/>
                                      </p:to>
                                    </p:set>
                                    <p:animEffect transition="in" filter="fade">
                                      <p:cBhvr>
                                        <p:cTn id="71" dur="500"/>
                                        <p:tgtEl>
                                          <p:spTgt spid="47"/>
                                        </p:tgtEl>
                                      </p:cBhvr>
                                    </p:animEffect>
                                  </p:childTnLst>
                                </p:cTn>
                              </p:par>
                              <p:par>
                                <p:cTn id="72" presetID="10" presetClass="entr" presetSubtype="0" fill="hold" nodeType="withEffect">
                                  <p:stCondLst>
                                    <p:cond delay="0"/>
                                  </p:stCondLst>
                                  <p:childTnLst>
                                    <p:set>
                                      <p:cBhvr>
                                        <p:cTn id="73" dur="1" fill="hold">
                                          <p:stCondLst>
                                            <p:cond delay="0"/>
                                          </p:stCondLst>
                                        </p:cTn>
                                        <p:tgtEl>
                                          <p:spTgt spid="8"/>
                                        </p:tgtEl>
                                        <p:attrNameLst>
                                          <p:attrName>style.visibility</p:attrName>
                                        </p:attrNameLst>
                                      </p:cBhvr>
                                      <p:to>
                                        <p:strVal val="visible"/>
                                      </p:to>
                                    </p:set>
                                    <p:animEffect transition="in" filter="fade">
                                      <p:cBhvr>
                                        <p:cTn id="74" dur="500"/>
                                        <p:tgtEl>
                                          <p:spTgt spid="8"/>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16"/>
                                        </p:tgtEl>
                                        <p:attrNameLst>
                                          <p:attrName>style.visibility</p:attrName>
                                        </p:attrNameLst>
                                      </p:cBhvr>
                                      <p:to>
                                        <p:strVal val="visible"/>
                                      </p:to>
                                    </p:set>
                                    <p:animEffect transition="in" filter="fade">
                                      <p:cBhvr>
                                        <p:cTn id="77" dur="500"/>
                                        <p:tgtEl>
                                          <p:spTgt spid="16"/>
                                        </p:tgtEl>
                                      </p:cBhvr>
                                    </p:animEffect>
                                  </p:childTnLst>
                                </p:cTn>
                              </p:par>
                              <p:par>
                                <p:cTn id="78" presetID="10" presetClass="entr" presetSubtype="0" fill="hold" nodeType="withEffect">
                                  <p:stCondLst>
                                    <p:cond delay="0"/>
                                  </p:stCondLst>
                                  <p:childTnLst>
                                    <p:set>
                                      <p:cBhvr>
                                        <p:cTn id="79" dur="1" fill="hold">
                                          <p:stCondLst>
                                            <p:cond delay="0"/>
                                          </p:stCondLst>
                                        </p:cTn>
                                        <p:tgtEl>
                                          <p:spTgt spid="18"/>
                                        </p:tgtEl>
                                        <p:attrNameLst>
                                          <p:attrName>style.visibility</p:attrName>
                                        </p:attrNameLst>
                                      </p:cBhvr>
                                      <p:to>
                                        <p:strVal val="visible"/>
                                      </p:to>
                                    </p:set>
                                    <p:animEffect transition="in" filter="fade">
                                      <p:cBhvr>
                                        <p:cTn id="80" dur="500"/>
                                        <p:tgtEl>
                                          <p:spTgt spid="18"/>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27"/>
                                        </p:tgtEl>
                                        <p:attrNameLst>
                                          <p:attrName>style.visibility</p:attrName>
                                        </p:attrNameLst>
                                      </p:cBhvr>
                                      <p:to>
                                        <p:strVal val="visible"/>
                                      </p:to>
                                    </p:set>
                                    <p:animEffect transition="in" filter="fade">
                                      <p:cBhvr>
                                        <p:cTn id="83" dur="500"/>
                                        <p:tgtEl>
                                          <p:spTgt spid="27"/>
                                        </p:tgtEl>
                                      </p:cBhvr>
                                    </p:animEffect>
                                  </p:childTnLst>
                                </p:cTn>
                              </p:par>
                              <p:par>
                                <p:cTn id="84" presetID="10" presetClass="entr" presetSubtype="0" fill="hold" nodeType="withEffect">
                                  <p:stCondLst>
                                    <p:cond delay="0"/>
                                  </p:stCondLst>
                                  <p:childTnLst>
                                    <p:set>
                                      <p:cBhvr>
                                        <p:cTn id="85" dur="1" fill="hold">
                                          <p:stCondLst>
                                            <p:cond delay="0"/>
                                          </p:stCondLst>
                                        </p:cTn>
                                        <p:tgtEl>
                                          <p:spTgt spid="30"/>
                                        </p:tgtEl>
                                        <p:attrNameLst>
                                          <p:attrName>style.visibility</p:attrName>
                                        </p:attrNameLst>
                                      </p:cBhvr>
                                      <p:to>
                                        <p:strVal val="visible"/>
                                      </p:to>
                                    </p:set>
                                    <p:animEffect transition="in" filter="fade">
                                      <p:cBhvr>
                                        <p:cTn id="86" dur="500"/>
                                        <p:tgtEl>
                                          <p:spTgt spid="30"/>
                                        </p:tgtEl>
                                      </p:cBhvr>
                                    </p:animEffect>
                                  </p:childTnLst>
                                </p:cTn>
                              </p:par>
                              <p:par>
                                <p:cTn id="87" presetID="10" presetClass="entr" presetSubtype="0" fill="hold" grpId="0" nodeType="withEffect">
                                  <p:stCondLst>
                                    <p:cond delay="500"/>
                                  </p:stCondLst>
                                  <p:childTnLst>
                                    <p:set>
                                      <p:cBhvr>
                                        <p:cTn id="88" dur="1" fill="hold">
                                          <p:stCondLst>
                                            <p:cond delay="0"/>
                                          </p:stCondLst>
                                        </p:cTn>
                                        <p:tgtEl>
                                          <p:spTgt spid="26"/>
                                        </p:tgtEl>
                                        <p:attrNameLst>
                                          <p:attrName>style.visibility</p:attrName>
                                        </p:attrNameLst>
                                      </p:cBhvr>
                                      <p:to>
                                        <p:strVal val="visible"/>
                                      </p:to>
                                    </p:set>
                                    <p:animEffect transition="in" filter="fade">
                                      <p:cBhvr>
                                        <p:cTn id="8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54" grpId="0" animBg="1"/>
      <p:bldP spid="56" grpId="0" animBg="1"/>
      <p:bldP spid="61" grpId="0" animBg="1"/>
      <p:bldP spid="47" grpId="0" animBg="1"/>
      <p:bldP spid="48" grpId="0" animBg="1"/>
      <p:bldP spid="27" grpId="0" animBg="1"/>
      <p:bldP spid="33" grpId="0" animBg="1"/>
      <p:bldP spid="34" grpId="0" animBg="1"/>
      <p:bldP spid="49" grpId="0" animBg="1"/>
      <p:bldP spid="50" grpId="0" animBg="1"/>
      <p:bldP spid="51" grpId="0" animBg="1"/>
      <p:bldP spid="52" grpId="0" animBg="1"/>
      <p:bldP spid="12" grpId="0" animBg="1"/>
      <p:bldP spid="16" grpId="0" animBg="1"/>
      <p:bldP spid="21" grpId="0" animBg="1"/>
      <p:bldP spid="22" grpId="0" animBg="1"/>
      <p:bldP spid="23" grpId="0" animBg="1"/>
      <p:bldP spid="24" grpId="0" animBg="1"/>
      <p:bldP spid="2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123249"/>
        </a:solidFill>
        <a:effectLst/>
      </p:bgPr>
    </p:bg>
    <p:spTree>
      <p:nvGrpSpPr>
        <p:cNvPr id="1" name="">
          <a:extLst>
            <a:ext uri="{FF2B5EF4-FFF2-40B4-BE49-F238E27FC236}">
              <a16:creationId xmlns:a16="http://schemas.microsoft.com/office/drawing/2014/main" id="{720C5BFD-8D53-9E85-E8F9-7521D69FF910}"/>
            </a:ext>
          </a:extLst>
        </p:cNvPr>
        <p:cNvGrpSpPr/>
        <p:nvPr/>
      </p:nvGrpSpPr>
      <p:grpSpPr>
        <a:xfrm>
          <a:off x="0" y="0"/>
          <a:ext cx="0" cy="0"/>
          <a:chOff x="0" y="0"/>
          <a:chExt cx="0" cy="0"/>
        </a:xfrm>
      </p:grpSpPr>
      <p:pic>
        <p:nvPicPr>
          <p:cNvPr id="18" name="Image 0">
            <a:extLst>
              <a:ext uri="{FF2B5EF4-FFF2-40B4-BE49-F238E27FC236}">
                <a16:creationId xmlns:a16="http://schemas.microsoft.com/office/drawing/2014/main" id="{E0D1C788-8731-1DB4-0F97-A7A011B65F6C}"/>
              </a:ext>
            </a:extLst>
          </p:cNvPr>
          <p:cNvPicPr>
            <a:picLocks noChangeAspect="1"/>
          </p:cNvPicPr>
          <p:nvPr/>
        </p:nvPicPr>
        <p:blipFill>
          <a:blip r:embed="rId2">
            <a:alphaModFix amt="35000"/>
          </a:blip>
          <a:srcRect l="-286" t="26744" r="286" b="17208"/>
          <a:stretch/>
        </p:blipFill>
        <p:spPr>
          <a:xfrm>
            <a:off x="0" y="1"/>
            <a:ext cx="12235770" cy="6858000"/>
          </a:xfrm>
          <a:prstGeom prst="rect">
            <a:avLst/>
          </a:prstGeom>
        </p:spPr>
      </p:pic>
      <p:sp>
        <p:nvSpPr>
          <p:cNvPr id="2" name="Title 1">
            <a:extLst>
              <a:ext uri="{FF2B5EF4-FFF2-40B4-BE49-F238E27FC236}">
                <a16:creationId xmlns:a16="http://schemas.microsoft.com/office/drawing/2014/main" id="{2D329F33-4DDC-884E-094E-286050A4CF04}"/>
              </a:ext>
            </a:extLst>
          </p:cNvPr>
          <p:cNvSpPr>
            <a:spLocks noGrp="1"/>
          </p:cNvSpPr>
          <p:nvPr>
            <p:ph type="title"/>
          </p:nvPr>
        </p:nvSpPr>
        <p:spPr/>
        <p:txBody>
          <a:bodyPr/>
          <a:lstStyle/>
          <a:p>
            <a:endParaRPr lang="en-GB">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40D85AF0-E320-07A4-A24A-EF8DCE95F96C}"/>
              </a:ext>
            </a:extLst>
          </p:cNvPr>
          <p:cNvSpPr/>
          <p:nvPr/>
        </p:nvSpPr>
        <p:spPr>
          <a:xfrm>
            <a:off x="1811866" y="1442298"/>
            <a:ext cx="8441223" cy="11853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r>
              <a:rPr lang="en-GB" sz="3333" b="1" dirty="0">
                <a:solidFill>
                  <a:prstClr val="white"/>
                </a:solidFill>
                <a:latin typeface="Arial" panose="020B0604020202020204" pitchFamily="34" charset="0"/>
                <a:cs typeface="Arial" panose="020B0604020202020204" pitchFamily="34" charset="0"/>
              </a:rPr>
              <a:t>Sections </a:t>
            </a:r>
          </a:p>
          <a:p>
            <a:pPr algn="ctr" defTabSz="761970"/>
            <a:r>
              <a:rPr lang="en-GB" sz="2000" dirty="0">
                <a:solidFill>
                  <a:prstClr val="white"/>
                </a:solidFill>
                <a:latin typeface="Arial" panose="020B0604020202020204" pitchFamily="34" charset="0"/>
                <a:cs typeface="Arial" panose="020B0604020202020204" pitchFamily="34" charset="0"/>
              </a:rPr>
              <a:t>(Click the below boxes on full screen mode to jump to section)</a:t>
            </a:r>
          </a:p>
        </p:txBody>
      </p:sp>
      <p:sp>
        <p:nvSpPr>
          <p:cNvPr id="19" name="Text 0">
            <a:extLst>
              <a:ext uri="{FF2B5EF4-FFF2-40B4-BE49-F238E27FC236}">
                <a16:creationId xmlns:a16="http://schemas.microsoft.com/office/drawing/2014/main" id="{45F95A7A-3A9F-D25D-B0AC-819564CE5C5F}"/>
              </a:ext>
            </a:extLst>
          </p:cNvPr>
          <p:cNvSpPr/>
          <p:nvPr/>
        </p:nvSpPr>
        <p:spPr>
          <a:xfrm>
            <a:off x="388444" y="831736"/>
            <a:ext cx="10594762" cy="2091565"/>
          </a:xfrm>
          <a:prstGeom prst="rect">
            <a:avLst/>
          </a:prstGeom>
          <a:noFill/>
          <a:ln/>
        </p:spPr>
        <p:txBody>
          <a:bodyPr wrap="square" lIns="0" tIns="0" rIns="0" bIns="0" rtlCol="0" anchor="t"/>
          <a:lstStyle/>
          <a:p>
            <a:pPr algn="r">
              <a:lnSpc>
                <a:spcPts val="4250"/>
              </a:lnSpc>
            </a:pPr>
            <a:r>
              <a:rPr lang="en-US" sz="8000" b="1">
                <a:latin typeface="Arial" panose="020B0604020202020204" pitchFamily="34" charset="0"/>
                <a:ea typeface="Unbounded" pitchFamily="34" charset="-122"/>
                <a:cs typeface="Arial" panose="020B0604020202020204" pitchFamily="34" charset="0"/>
              </a:rPr>
              <a:t>Rising with the Tide: </a:t>
            </a:r>
          </a:p>
        </p:txBody>
      </p:sp>
      <p:cxnSp>
        <p:nvCxnSpPr>
          <p:cNvPr id="5" name="Straight Connector 4">
            <a:extLst>
              <a:ext uri="{FF2B5EF4-FFF2-40B4-BE49-F238E27FC236}">
                <a16:creationId xmlns:a16="http://schemas.microsoft.com/office/drawing/2014/main" id="{BF79C1A8-BF9B-C706-F4E9-5675BEDCA00B}"/>
              </a:ext>
            </a:extLst>
          </p:cNvPr>
          <p:cNvCxnSpPr/>
          <p:nvPr/>
        </p:nvCxnSpPr>
        <p:spPr>
          <a:xfrm>
            <a:off x="1600329" y="6403749"/>
            <a:ext cx="9083389" cy="0"/>
          </a:xfrm>
          <a:prstGeom prst="line">
            <a:avLst/>
          </a:prstGeom>
          <a:ln w="22225">
            <a:solidFill>
              <a:srgbClr val="BC0000"/>
            </a:solidFill>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A0B88B38-4AA8-588A-2864-C8F272ACB0DC}"/>
              </a:ext>
            </a:extLst>
          </p:cNvPr>
          <p:cNvSpPr/>
          <p:nvPr/>
        </p:nvSpPr>
        <p:spPr>
          <a:xfrm>
            <a:off x="5906841" y="6287438"/>
            <a:ext cx="269399" cy="239100"/>
          </a:xfrm>
          <a:prstGeom prst="ellipse">
            <a:avLst/>
          </a:prstGeom>
          <a:solidFill>
            <a:schemeClr val="tx1"/>
          </a:solidFill>
          <a:ln w="25400">
            <a:solidFill>
              <a:srgbClr val="BC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100">
              <a:latin typeface="Arial" panose="020B0604020202020204" pitchFamily="34" charset="0"/>
              <a:cs typeface="Arial" panose="020B0604020202020204" pitchFamily="34" charset="0"/>
            </a:endParaRPr>
          </a:p>
        </p:txBody>
      </p:sp>
      <p:sp>
        <p:nvSpPr>
          <p:cNvPr id="20" name="!!F2">
            <a:extLst>
              <a:ext uri="{FF2B5EF4-FFF2-40B4-BE49-F238E27FC236}">
                <a16:creationId xmlns:a16="http://schemas.microsoft.com/office/drawing/2014/main" id="{B6B38581-8ACA-00CB-E6F1-B57D7D911594}"/>
              </a:ext>
            </a:extLst>
          </p:cNvPr>
          <p:cNvSpPr/>
          <p:nvPr/>
        </p:nvSpPr>
        <p:spPr>
          <a:xfrm>
            <a:off x="2015027" y="2957900"/>
            <a:ext cx="2184400" cy="1265631"/>
          </a:xfrm>
          <a:prstGeom prst="rect">
            <a:avLst/>
          </a:prstGeom>
          <a:solidFill>
            <a:srgbClr val="1D263E"/>
          </a:solidFill>
          <a:ln w="317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defTabSz="761970"/>
            <a:endParaRPr lang="en-GB" sz="2100">
              <a:solidFill>
                <a:prstClr val="white"/>
              </a:solidFill>
              <a:latin typeface="Arial" panose="020B0604020202020204" pitchFamily="34" charset="0"/>
              <a:cs typeface="Arial" panose="020B0604020202020204" pitchFamily="34" charset="0"/>
            </a:endParaRPr>
          </a:p>
        </p:txBody>
      </p:sp>
      <p:sp>
        <p:nvSpPr>
          <p:cNvPr id="21" name="!!EXS2">
            <a:extLst>
              <a:ext uri="{FF2B5EF4-FFF2-40B4-BE49-F238E27FC236}">
                <a16:creationId xmlns:a16="http://schemas.microsoft.com/office/drawing/2014/main" id="{DCC2591E-FC62-45EC-2CB6-E3A89AADFF6E}"/>
              </a:ext>
            </a:extLst>
          </p:cNvPr>
          <p:cNvSpPr/>
          <p:nvPr/>
        </p:nvSpPr>
        <p:spPr>
          <a:xfrm>
            <a:off x="5060718" y="2969446"/>
            <a:ext cx="2184400" cy="1265631"/>
          </a:xfrm>
          <a:prstGeom prst="rect">
            <a:avLst/>
          </a:prstGeom>
          <a:solidFill>
            <a:srgbClr val="1D263E"/>
          </a:solidFill>
          <a:ln w="317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defTabSz="761970"/>
            <a:endParaRPr lang="en-GB" sz="2100">
              <a:solidFill>
                <a:prstClr val="white"/>
              </a:solidFill>
              <a:latin typeface="Arial" panose="020B0604020202020204" pitchFamily="34" charset="0"/>
              <a:cs typeface="Arial" panose="020B0604020202020204" pitchFamily="34" charset="0"/>
            </a:endParaRPr>
          </a:p>
        </p:txBody>
      </p:sp>
      <p:sp>
        <p:nvSpPr>
          <p:cNvPr id="22" name="!!CFC2">
            <a:extLst>
              <a:ext uri="{FF2B5EF4-FFF2-40B4-BE49-F238E27FC236}">
                <a16:creationId xmlns:a16="http://schemas.microsoft.com/office/drawing/2014/main" id="{9ABD2C4F-EC7F-CB94-44C8-2E6557727669}"/>
              </a:ext>
            </a:extLst>
          </p:cNvPr>
          <p:cNvSpPr/>
          <p:nvPr/>
        </p:nvSpPr>
        <p:spPr>
          <a:xfrm>
            <a:off x="8068689" y="2957900"/>
            <a:ext cx="2184400" cy="1265631"/>
          </a:xfrm>
          <a:prstGeom prst="rect">
            <a:avLst/>
          </a:prstGeom>
          <a:solidFill>
            <a:srgbClr val="1D263E"/>
          </a:solidFill>
          <a:ln w="317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defTabSz="761970"/>
            <a:endParaRPr lang="en-GB" sz="2100">
              <a:solidFill>
                <a:prstClr val="white"/>
              </a:solidFill>
              <a:latin typeface="Arial" panose="020B0604020202020204" pitchFamily="34" charset="0"/>
              <a:cs typeface="Arial" panose="020B0604020202020204" pitchFamily="34" charset="0"/>
            </a:endParaRPr>
          </a:p>
        </p:txBody>
      </p:sp>
      <p:sp>
        <p:nvSpPr>
          <p:cNvPr id="23" name="!!CNNF8M2">
            <a:extLst>
              <a:ext uri="{FF2B5EF4-FFF2-40B4-BE49-F238E27FC236}">
                <a16:creationId xmlns:a16="http://schemas.microsoft.com/office/drawing/2014/main" id="{D086A66B-896B-9F07-B625-AA1F9C6678F5}"/>
              </a:ext>
            </a:extLst>
          </p:cNvPr>
          <p:cNvSpPr/>
          <p:nvPr/>
        </p:nvSpPr>
        <p:spPr>
          <a:xfrm>
            <a:off x="3641946" y="4784756"/>
            <a:ext cx="2184400" cy="1265631"/>
          </a:xfrm>
          <a:prstGeom prst="rect">
            <a:avLst/>
          </a:prstGeom>
          <a:solidFill>
            <a:srgbClr val="1D263E"/>
          </a:solidFill>
          <a:ln w="317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defTabSz="761970"/>
            <a:endParaRPr lang="en-GB" sz="2100">
              <a:solidFill>
                <a:prstClr val="white"/>
              </a:solidFill>
              <a:latin typeface="Arial" panose="020B0604020202020204" pitchFamily="34" charset="0"/>
              <a:cs typeface="Arial" panose="020B0604020202020204" pitchFamily="34" charset="0"/>
            </a:endParaRPr>
          </a:p>
        </p:txBody>
      </p:sp>
      <p:sp>
        <p:nvSpPr>
          <p:cNvPr id="24" name="!!CNNN12M2">
            <a:extLst>
              <a:ext uri="{FF2B5EF4-FFF2-40B4-BE49-F238E27FC236}">
                <a16:creationId xmlns:a16="http://schemas.microsoft.com/office/drawing/2014/main" id="{44EC2889-9119-4D4E-569E-758885ACF539}"/>
              </a:ext>
            </a:extLst>
          </p:cNvPr>
          <p:cNvSpPr/>
          <p:nvPr/>
        </p:nvSpPr>
        <p:spPr>
          <a:xfrm>
            <a:off x="6687637" y="4807849"/>
            <a:ext cx="2184400" cy="1265631"/>
          </a:xfrm>
          <a:prstGeom prst="rect">
            <a:avLst/>
          </a:prstGeom>
          <a:solidFill>
            <a:srgbClr val="1D263E"/>
          </a:solidFill>
          <a:ln w="317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defTabSz="761970"/>
            <a:endParaRPr lang="en-GB" sz="2100">
              <a:solidFill>
                <a:prstClr val="white"/>
              </a:solidFill>
              <a:latin typeface="Arial" panose="020B0604020202020204" pitchFamily="34" charset="0"/>
              <a:cs typeface="Arial" panose="020B0604020202020204" pitchFamily="34" charset="0"/>
            </a:endParaRPr>
          </a:p>
        </p:txBody>
      </p:sp>
      <p:sp>
        <p:nvSpPr>
          <p:cNvPr id="26" name="!!Foreword">
            <a:hlinkClick r:id="rId3" action="ppaction://hlinksldjump"/>
            <a:extLst>
              <a:ext uri="{FF2B5EF4-FFF2-40B4-BE49-F238E27FC236}">
                <a16:creationId xmlns:a16="http://schemas.microsoft.com/office/drawing/2014/main" id="{B77901C4-778E-CCB1-BB5B-3BE382F4FDD8}"/>
              </a:ext>
            </a:extLst>
          </p:cNvPr>
          <p:cNvSpPr/>
          <p:nvPr/>
        </p:nvSpPr>
        <p:spPr>
          <a:xfrm>
            <a:off x="1891203" y="2834076"/>
            <a:ext cx="2184400" cy="1265631"/>
          </a:xfrm>
          <a:prstGeom prst="rect">
            <a:avLst/>
          </a:prstGeom>
          <a:solidFill>
            <a:srgbClr val="BF0100">
              <a:alpha val="98000"/>
            </a:srgbClr>
          </a:solidFill>
          <a:ln w="317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defTabSz="761970"/>
            <a:r>
              <a:rPr lang="en-GB" sz="2100" b="1">
                <a:solidFill>
                  <a:prstClr val="white"/>
                </a:solidFill>
                <a:latin typeface="Arial" panose="020B0604020202020204" pitchFamily="34" charset="0"/>
                <a:cs typeface="Arial" panose="020B0604020202020204" pitchFamily="34" charset="0"/>
              </a:rPr>
              <a:t>Foreword</a:t>
            </a:r>
            <a:endParaRPr lang="en-GB" sz="2100">
              <a:solidFill>
                <a:prstClr val="white"/>
              </a:solidFill>
              <a:latin typeface="Arial" panose="020B0604020202020204" pitchFamily="34" charset="0"/>
              <a:cs typeface="Arial" panose="020B0604020202020204" pitchFamily="34" charset="0"/>
            </a:endParaRPr>
          </a:p>
        </p:txBody>
      </p:sp>
      <p:sp>
        <p:nvSpPr>
          <p:cNvPr id="27" name="!!EXS">
            <a:hlinkClick r:id="rId4" action="ppaction://hlinksldjump"/>
            <a:extLst>
              <a:ext uri="{FF2B5EF4-FFF2-40B4-BE49-F238E27FC236}">
                <a16:creationId xmlns:a16="http://schemas.microsoft.com/office/drawing/2014/main" id="{7146A5AA-300F-2AD3-5365-D8DDBDA322AD}"/>
              </a:ext>
            </a:extLst>
          </p:cNvPr>
          <p:cNvSpPr/>
          <p:nvPr/>
        </p:nvSpPr>
        <p:spPr>
          <a:xfrm>
            <a:off x="4936894" y="2845622"/>
            <a:ext cx="2184400" cy="1265631"/>
          </a:xfrm>
          <a:prstGeom prst="rect">
            <a:avLst/>
          </a:prstGeom>
          <a:solidFill>
            <a:srgbClr val="BF0100">
              <a:alpha val="98000"/>
            </a:srgbClr>
          </a:solidFill>
          <a:ln w="317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defTabSz="761970"/>
            <a:r>
              <a:rPr lang="en-GB" sz="2100" b="1">
                <a:solidFill>
                  <a:prstClr val="white"/>
                </a:solidFill>
                <a:latin typeface="Arial" panose="020B0604020202020204" pitchFamily="34" charset="0"/>
                <a:cs typeface="Arial" panose="020B0604020202020204" pitchFamily="34" charset="0"/>
              </a:rPr>
              <a:t>Exec Summary</a:t>
            </a:r>
            <a:endParaRPr lang="en-GB" sz="2100">
              <a:solidFill>
                <a:prstClr val="white"/>
              </a:solidFill>
              <a:latin typeface="Arial" panose="020B0604020202020204" pitchFamily="34" charset="0"/>
              <a:cs typeface="Arial" panose="020B0604020202020204" pitchFamily="34" charset="0"/>
            </a:endParaRPr>
          </a:p>
        </p:txBody>
      </p:sp>
      <p:sp>
        <p:nvSpPr>
          <p:cNvPr id="28" name="!!CFC">
            <a:hlinkClick r:id="rId5" action="ppaction://hlinksldjump"/>
            <a:extLst>
              <a:ext uri="{FF2B5EF4-FFF2-40B4-BE49-F238E27FC236}">
                <a16:creationId xmlns:a16="http://schemas.microsoft.com/office/drawing/2014/main" id="{3E48E45B-FDB4-972E-B66F-7631CE426D26}"/>
              </a:ext>
            </a:extLst>
          </p:cNvPr>
          <p:cNvSpPr/>
          <p:nvPr/>
        </p:nvSpPr>
        <p:spPr>
          <a:xfrm>
            <a:off x="7944865" y="2834076"/>
            <a:ext cx="2184400" cy="1265631"/>
          </a:xfrm>
          <a:prstGeom prst="rect">
            <a:avLst/>
          </a:prstGeom>
          <a:solidFill>
            <a:srgbClr val="BF0100">
              <a:alpha val="98000"/>
            </a:srgbClr>
          </a:solidFill>
          <a:ln w="317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defTabSz="761970"/>
            <a:r>
              <a:rPr lang="en-GB" sz="2100" b="1" dirty="0">
                <a:solidFill>
                  <a:prstClr val="white"/>
                </a:solidFill>
                <a:latin typeface="Arial" panose="020B0604020202020204" pitchFamily="34" charset="0"/>
                <a:cs typeface="Arial" panose="020B0604020202020204" pitchFamily="34" charset="0"/>
              </a:rPr>
              <a:t>Case for Change</a:t>
            </a:r>
            <a:endParaRPr lang="en-GB" sz="2100" dirty="0">
              <a:solidFill>
                <a:prstClr val="white"/>
              </a:solidFill>
              <a:latin typeface="Arial" panose="020B0604020202020204" pitchFamily="34" charset="0"/>
              <a:cs typeface="Arial" panose="020B0604020202020204" pitchFamily="34" charset="0"/>
            </a:endParaRPr>
          </a:p>
        </p:txBody>
      </p:sp>
      <p:sp>
        <p:nvSpPr>
          <p:cNvPr id="29" name="!!CNNF8m">
            <a:hlinkClick r:id="rId6" action="ppaction://hlinksldjump"/>
            <a:extLst>
              <a:ext uri="{FF2B5EF4-FFF2-40B4-BE49-F238E27FC236}">
                <a16:creationId xmlns:a16="http://schemas.microsoft.com/office/drawing/2014/main" id="{BCAFA1AE-86AB-B2E8-F315-0C9451FC4F7C}"/>
              </a:ext>
            </a:extLst>
          </p:cNvPr>
          <p:cNvSpPr/>
          <p:nvPr/>
        </p:nvSpPr>
        <p:spPr>
          <a:xfrm>
            <a:off x="3518122" y="4660932"/>
            <a:ext cx="2184400" cy="1265631"/>
          </a:xfrm>
          <a:prstGeom prst="rect">
            <a:avLst/>
          </a:prstGeom>
          <a:solidFill>
            <a:srgbClr val="BF0100">
              <a:alpha val="98000"/>
            </a:srgbClr>
          </a:solidFill>
          <a:ln w="317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defTabSz="761970"/>
            <a:r>
              <a:rPr lang="en-GB" sz="2100" b="1" dirty="0">
                <a:solidFill>
                  <a:prstClr val="white"/>
                </a:solidFill>
                <a:latin typeface="Arial" panose="020B0604020202020204" pitchFamily="34" charset="0"/>
                <a:cs typeface="Arial" panose="020B0604020202020204" pitchFamily="34" charset="0"/>
              </a:rPr>
              <a:t>CNN First 8 Months: Phase 1</a:t>
            </a:r>
            <a:endParaRPr lang="en-GB" sz="2100" dirty="0">
              <a:solidFill>
                <a:prstClr val="white"/>
              </a:solidFill>
              <a:latin typeface="Arial" panose="020B0604020202020204" pitchFamily="34" charset="0"/>
              <a:cs typeface="Arial" panose="020B0604020202020204" pitchFamily="34" charset="0"/>
            </a:endParaRPr>
          </a:p>
        </p:txBody>
      </p:sp>
      <p:sp>
        <p:nvSpPr>
          <p:cNvPr id="30" name="!!CNNN12M">
            <a:hlinkClick r:id="rId7" action="ppaction://hlinksldjump"/>
            <a:extLst>
              <a:ext uri="{FF2B5EF4-FFF2-40B4-BE49-F238E27FC236}">
                <a16:creationId xmlns:a16="http://schemas.microsoft.com/office/drawing/2014/main" id="{8FA77033-38ED-555F-48A2-95A7C185CAA7}"/>
              </a:ext>
            </a:extLst>
          </p:cNvPr>
          <p:cNvSpPr/>
          <p:nvPr/>
        </p:nvSpPr>
        <p:spPr>
          <a:xfrm>
            <a:off x="6563813" y="4684025"/>
            <a:ext cx="2184400" cy="1265631"/>
          </a:xfrm>
          <a:prstGeom prst="rect">
            <a:avLst/>
          </a:prstGeom>
          <a:solidFill>
            <a:srgbClr val="BF0100">
              <a:alpha val="98000"/>
            </a:srgbClr>
          </a:solidFill>
          <a:ln w="317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defTabSz="761970"/>
            <a:r>
              <a:rPr lang="en-GB" sz="2100" b="1" dirty="0">
                <a:solidFill>
                  <a:prstClr val="white"/>
                </a:solidFill>
                <a:latin typeface="Arial" panose="020B0604020202020204" pitchFamily="34" charset="0"/>
                <a:cs typeface="Arial" panose="020B0604020202020204" pitchFamily="34" charset="0"/>
              </a:rPr>
              <a:t>CNN: Next 12 Months</a:t>
            </a:r>
            <a:endParaRPr lang="en-GB" sz="2100"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68605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D0131F6-C220-A79D-DFA3-61A22BAC1E69}"/>
              </a:ext>
            </a:extLst>
          </p:cNvPr>
          <p:cNvSpPr/>
          <p:nvPr/>
        </p:nvSpPr>
        <p:spPr>
          <a:xfrm>
            <a:off x="310065" y="4125696"/>
            <a:ext cx="3370089" cy="518067"/>
          </a:xfrm>
          <a:prstGeom prst="rect">
            <a:avLst/>
          </a:prstGeom>
          <a:solidFill>
            <a:srgbClr val="6D2D2F"/>
          </a:solidFill>
          <a:ln w="25400">
            <a:noFill/>
          </a:ln>
        </p:spPr>
        <p:style>
          <a:lnRef idx="2">
            <a:schemeClr val="accent1">
              <a:shade val="15000"/>
            </a:schemeClr>
          </a:lnRef>
          <a:fillRef idx="1">
            <a:schemeClr val="accent1"/>
          </a:fillRef>
          <a:effectRef idx="0">
            <a:schemeClr val="accent1"/>
          </a:effectRef>
          <a:fontRef idx="minor">
            <a:schemeClr val="lt1"/>
          </a:fontRef>
        </p:style>
        <p:txBody>
          <a:bodyPr lIns="108000" rtlCol="0" anchor="ctr"/>
          <a:lstStyle/>
          <a:p>
            <a:pPr marL="0" indent="0">
              <a:buNone/>
            </a:pPr>
            <a:endParaRPr lang="en-GB" sz="2800">
              <a:solidFill>
                <a:schemeClr val="bg1"/>
              </a:solidFill>
              <a:latin typeface="Arial" panose="020B0604020202020204" pitchFamily="34" charset="0"/>
              <a:cs typeface="Arial" panose="020B0604020202020204" pitchFamily="34" charset="0"/>
            </a:endParaRPr>
          </a:p>
        </p:txBody>
      </p:sp>
      <p:sp>
        <p:nvSpPr>
          <p:cNvPr id="41" name="Rectangle 40">
            <a:extLst>
              <a:ext uri="{FF2B5EF4-FFF2-40B4-BE49-F238E27FC236}">
                <a16:creationId xmlns:a16="http://schemas.microsoft.com/office/drawing/2014/main" id="{E2308288-F3B4-CD02-0EC6-10FDB7C56C13}"/>
              </a:ext>
            </a:extLst>
          </p:cNvPr>
          <p:cNvSpPr/>
          <p:nvPr/>
        </p:nvSpPr>
        <p:spPr>
          <a:xfrm>
            <a:off x="8206250" y="1177835"/>
            <a:ext cx="3873456" cy="4351338"/>
          </a:xfrm>
          <a:prstGeom prst="rect">
            <a:avLst/>
          </a:prstGeom>
          <a:solidFill>
            <a:srgbClr val="488E34">
              <a:alpha val="40000"/>
            </a:srgbClr>
          </a:solidFill>
          <a:ln w="9525" cap="flat" cmpd="sng" algn="ctr">
            <a:noFill/>
            <a:prstDash val="solid"/>
          </a:ln>
          <a:effectLst/>
        </p:spPr>
        <p:txBody>
          <a:bodyPr lIns="252000" rtlCol="0" anchor="b"/>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GB" sz="3500" b="1" i="0" u="none" strike="noStrike" kern="0" cap="none" spc="0" normalizeH="0" baseline="0" noProof="0">
              <a:ln>
                <a:noFill/>
              </a:ln>
              <a:solidFill>
                <a:prstClr val="white"/>
              </a:solidFill>
              <a:effectLst/>
              <a:uLnTx/>
              <a:uFillTx/>
              <a:latin typeface="Arial" panose="020B0604020202020204" pitchFamily="34" charset="0"/>
              <a:ea typeface="Cambria" panose="02040503050406030204" pitchFamily="18" charset="0"/>
              <a:cs typeface="Arial" panose="020B0604020202020204" pitchFamily="34" charset="0"/>
            </a:endParaRPr>
          </a:p>
        </p:txBody>
      </p:sp>
      <p:sp>
        <p:nvSpPr>
          <p:cNvPr id="42" name="Rectangle 41">
            <a:extLst>
              <a:ext uri="{FF2B5EF4-FFF2-40B4-BE49-F238E27FC236}">
                <a16:creationId xmlns:a16="http://schemas.microsoft.com/office/drawing/2014/main" id="{645F8BE3-DF18-1DE7-5DC5-14B3EC9D2133}"/>
              </a:ext>
            </a:extLst>
          </p:cNvPr>
          <p:cNvSpPr/>
          <p:nvPr/>
        </p:nvSpPr>
        <p:spPr>
          <a:xfrm>
            <a:off x="4180834" y="1178902"/>
            <a:ext cx="3837969" cy="4357797"/>
          </a:xfrm>
          <a:prstGeom prst="rect">
            <a:avLst/>
          </a:prstGeom>
          <a:solidFill>
            <a:srgbClr val="0070C0">
              <a:alpha val="40000"/>
            </a:srgbClr>
          </a:solidFill>
          <a:ln w="9525" cap="flat" cmpd="sng" algn="ctr">
            <a:noFill/>
            <a:prstDash val="solid"/>
          </a:ln>
          <a:effectLst/>
        </p:spPr>
        <p:txBody>
          <a:bodyPr lIns="252000" rtlCol="0" anchor="b"/>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GB" sz="3500" b="1" i="0" u="none" strike="noStrike" kern="0" cap="none" spc="0" normalizeH="0" baseline="0" noProof="0">
              <a:ln>
                <a:noFill/>
              </a:ln>
              <a:solidFill>
                <a:prstClr val="white"/>
              </a:solidFill>
              <a:effectLst/>
              <a:uLnTx/>
              <a:uFillTx/>
              <a:latin typeface="Arial" panose="020B0604020202020204" pitchFamily="34" charset="0"/>
              <a:ea typeface="Cambria" panose="02040503050406030204" pitchFamily="18" charset="0"/>
              <a:cs typeface="Arial" panose="020B0604020202020204" pitchFamily="34" charset="0"/>
            </a:endParaRPr>
          </a:p>
        </p:txBody>
      </p:sp>
      <p:sp>
        <p:nvSpPr>
          <p:cNvPr id="43" name="!!CDH2">
            <a:extLst>
              <a:ext uri="{FF2B5EF4-FFF2-40B4-BE49-F238E27FC236}">
                <a16:creationId xmlns:a16="http://schemas.microsoft.com/office/drawing/2014/main" id="{FF03BCC4-DADE-6F58-3087-AAA12CF4AF0D}"/>
              </a:ext>
            </a:extLst>
          </p:cNvPr>
          <p:cNvSpPr/>
          <p:nvPr/>
        </p:nvSpPr>
        <p:spPr>
          <a:xfrm>
            <a:off x="153595" y="1171865"/>
            <a:ext cx="3837969" cy="4357797"/>
          </a:xfrm>
          <a:prstGeom prst="rect">
            <a:avLst/>
          </a:prstGeom>
          <a:solidFill>
            <a:srgbClr val="C00000">
              <a:alpha val="40000"/>
            </a:srgbClr>
          </a:solidFill>
          <a:ln w="9525" cap="flat" cmpd="sng" algn="ctr">
            <a:noFill/>
            <a:prstDash val="solid"/>
          </a:ln>
          <a:effectLst/>
        </p:spPr>
        <p:txBody>
          <a:bodyPr lIns="252000" rtlCol="0" anchor="b"/>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GB" sz="3500" b="1" i="0" u="none" strike="noStrike" kern="0" cap="none" spc="0" normalizeH="0" baseline="0" noProof="0">
              <a:ln>
                <a:noFill/>
              </a:ln>
              <a:solidFill>
                <a:prstClr val="white"/>
              </a:solidFill>
              <a:effectLst/>
              <a:uLnTx/>
              <a:uFillTx/>
              <a:latin typeface="Arial" panose="020B0604020202020204" pitchFamily="34" charset="0"/>
              <a:ea typeface="Cambria" panose="02040503050406030204" pitchFamily="18" charset="0"/>
              <a:cs typeface="Arial" panose="020B0604020202020204" pitchFamily="34" charset="0"/>
            </a:endParaRPr>
          </a:p>
        </p:txBody>
      </p:sp>
      <p:sp>
        <p:nvSpPr>
          <p:cNvPr id="17" name="Rectangle 16">
            <a:extLst>
              <a:ext uri="{FF2B5EF4-FFF2-40B4-BE49-F238E27FC236}">
                <a16:creationId xmlns:a16="http://schemas.microsoft.com/office/drawing/2014/main" id="{C0618C68-0255-13AE-CC58-E5E82B63F2C5}"/>
              </a:ext>
            </a:extLst>
          </p:cNvPr>
          <p:cNvSpPr/>
          <p:nvPr/>
        </p:nvSpPr>
        <p:spPr>
          <a:xfrm>
            <a:off x="8098121" y="1085451"/>
            <a:ext cx="3873456" cy="4351338"/>
          </a:xfrm>
          <a:prstGeom prst="rect">
            <a:avLst/>
          </a:prstGeom>
          <a:solidFill>
            <a:srgbClr val="488E34"/>
          </a:solidFill>
          <a:ln w="31750" cap="flat" cmpd="sng" algn="ctr">
            <a:solidFill>
              <a:sysClr val="window" lastClr="FFFFFF"/>
            </a:solidFill>
            <a:prstDash val="solid"/>
          </a:ln>
          <a:effectLst/>
        </p:spPr>
        <p:txBody>
          <a:bodyPr lIns="252000" rtlCol="0" anchor="b"/>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GB" sz="3500" b="1" i="0" u="none" strike="noStrike" kern="0" cap="none" spc="0" normalizeH="0" baseline="0" noProof="0">
              <a:ln>
                <a:noFill/>
              </a:ln>
              <a:solidFill>
                <a:prstClr val="white"/>
              </a:solidFill>
              <a:effectLst/>
              <a:uLnTx/>
              <a:uFillTx/>
              <a:latin typeface="Arial" panose="020B0604020202020204" pitchFamily="34" charset="0"/>
              <a:ea typeface="Cambria" panose="02040503050406030204" pitchFamily="18" charset="0"/>
              <a:cs typeface="Arial" panose="020B0604020202020204" pitchFamily="34" charset="0"/>
            </a:endParaRPr>
          </a:p>
        </p:txBody>
      </p:sp>
      <p:sp>
        <p:nvSpPr>
          <p:cNvPr id="20" name="!!Derby">
            <a:extLst>
              <a:ext uri="{FF2B5EF4-FFF2-40B4-BE49-F238E27FC236}">
                <a16:creationId xmlns:a16="http://schemas.microsoft.com/office/drawing/2014/main" id="{1DB6752D-FE7D-3C0D-E4E1-02B8E7DCA43D}"/>
              </a:ext>
            </a:extLst>
          </p:cNvPr>
          <p:cNvSpPr/>
          <p:nvPr/>
        </p:nvSpPr>
        <p:spPr>
          <a:xfrm>
            <a:off x="8248320" y="4444284"/>
            <a:ext cx="3438835" cy="1157001"/>
          </a:xfrm>
          <a:prstGeom prst="rect">
            <a:avLst/>
          </a:prstGeom>
          <a:noFill/>
          <a:ln w="9525" cap="flat" cmpd="sng" algn="ctr">
            <a:noFill/>
            <a:prstDash val="solid"/>
          </a:ln>
          <a:effectLst/>
        </p:spPr>
        <p:txBody>
          <a:bodyPr lIns="252000" rtlCol="0" anchor="b"/>
          <a:lstStyle/>
          <a:p>
            <a:pPr marL="0" marR="0" lvl="0" indent="0" algn="ctr" defTabSz="457200" eaLnBrk="1" fontAlgn="auto" latinLnBrk="0" hangingPunct="1">
              <a:lnSpc>
                <a:spcPct val="100000"/>
              </a:lnSpc>
              <a:spcBef>
                <a:spcPts val="0"/>
              </a:spcBef>
              <a:spcAft>
                <a:spcPts val="0"/>
              </a:spcAft>
              <a:buClrTx/>
              <a:buSzTx/>
              <a:buFontTx/>
              <a:buNone/>
              <a:tabLst/>
              <a:defRPr/>
            </a:pPr>
            <a:r>
              <a:rPr lang="en-GB" sz="2800" b="1" u="sng" kern="0">
                <a:solidFill>
                  <a:prstClr val="white"/>
                </a:solidFill>
                <a:latin typeface="Arial" panose="020B0604020202020204" pitchFamily="34" charset="0"/>
                <a:ea typeface="Cambria" panose="02040503050406030204" pitchFamily="18" charset="0"/>
                <a:cs typeface="Arial" panose="020B0604020202020204" pitchFamily="34" charset="0"/>
              </a:rPr>
              <a:t>Felixstowe</a:t>
            </a:r>
            <a:r>
              <a:rPr lang="en-GB" sz="2400" b="1" kern="0">
                <a:solidFill>
                  <a:prstClr val="white"/>
                </a:solidFill>
                <a:latin typeface="Arial" panose="020B0604020202020204" pitchFamily="34" charset="0"/>
                <a:ea typeface="Cambria" panose="02040503050406030204" pitchFamily="18" charset="0"/>
                <a:cs typeface="Arial" panose="020B0604020202020204" pitchFamily="34" charset="0"/>
              </a:rPr>
              <a:t> </a:t>
            </a:r>
          </a:p>
          <a:p>
            <a:pPr marL="0" marR="0" lvl="0" indent="0" algn="ctr" defTabSz="457200" eaLnBrk="1" fontAlgn="auto" latinLnBrk="0" hangingPunct="1">
              <a:lnSpc>
                <a:spcPct val="100000"/>
              </a:lnSpc>
              <a:spcBef>
                <a:spcPts val="0"/>
              </a:spcBef>
              <a:spcAft>
                <a:spcPts val="0"/>
              </a:spcAft>
              <a:buClrTx/>
              <a:buSzTx/>
              <a:buFontTx/>
              <a:buNone/>
              <a:tabLst/>
              <a:defRPr/>
            </a:pPr>
            <a:r>
              <a:rPr lang="en-GB" sz="2000" b="1" kern="0">
                <a:solidFill>
                  <a:prstClr val="white"/>
                </a:solidFill>
                <a:latin typeface="Arial" panose="020B0604020202020204" pitchFamily="34" charset="0"/>
                <a:ea typeface="Cambria" panose="02040503050406030204" pitchFamily="18" charset="0"/>
                <a:cs typeface="Arial" panose="020B0604020202020204" pitchFamily="34" charset="0"/>
              </a:rPr>
              <a:t>Younger People at Risk of Drugs and Crime</a:t>
            </a:r>
          </a:p>
          <a:p>
            <a:pPr marL="0" marR="0" lvl="0" indent="0" algn="ctr" defTabSz="457200" eaLnBrk="1" fontAlgn="auto" latinLnBrk="0" hangingPunct="1">
              <a:lnSpc>
                <a:spcPct val="100000"/>
              </a:lnSpc>
              <a:spcBef>
                <a:spcPts val="0"/>
              </a:spcBef>
              <a:spcAft>
                <a:spcPts val="0"/>
              </a:spcAft>
              <a:buClrTx/>
              <a:buSzTx/>
              <a:buFontTx/>
              <a:buNone/>
              <a:tabLst/>
              <a:defRPr/>
            </a:pPr>
            <a:r>
              <a:rPr lang="en-GB" sz="2000" kern="0">
                <a:solidFill>
                  <a:prstClr val="white"/>
                </a:solidFill>
                <a:latin typeface="Arial" panose="020B0604020202020204" pitchFamily="34" charset="0"/>
                <a:ea typeface="Cambria" panose="02040503050406030204" pitchFamily="18" charset="0"/>
                <a:cs typeface="Arial" panose="020B0604020202020204" pitchFamily="34" charset="0"/>
              </a:rPr>
              <a:t>Future Example</a:t>
            </a:r>
            <a:endParaRPr kumimoji="0" lang="en-GB" sz="2000" i="0" u="none" strike="noStrike" kern="0" cap="none" spc="0" normalizeH="0" baseline="0" noProof="0">
              <a:ln>
                <a:noFill/>
              </a:ln>
              <a:solidFill>
                <a:prstClr val="white"/>
              </a:solidFill>
              <a:effectLst/>
              <a:uLnTx/>
              <a:uFillTx/>
              <a:latin typeface="Arial" panose="020B0604020202020204" pitchFamily="34" charset="0"/>
              <a:ea typeface="Cambria" panose="02040503050406030204" pitchFamily="18" charset="0"/>
              <a:cs typeface="Arial" panose="020B0604020202020204" pitchFamily="34" charset="0"/>
            </a:endParaRPr>
          </a:p>
          <a:p>
            <a:pPr marL="0" marR="0" lvl="0" indent="0" defTabSz="457200" eaLnBrk="1" fontAlgn="auto" latinLnBrk="0" hangingPunct="1">
              <a:lnSpc>
                <a:spcPct val="100000"/>
              </a:lnSpc>
              <a:spcBef>
                <a:spcPts val="0"/>
              </a:spcBef>
              <a:spcAft>
                <a:spcPts val="0"/>
              </a:spcAft>
              <a:buClrTx/>
              <a:buSzTx/>
              <a:buFontTx/>
              <a:buNone/>
              <a:tabLst/>
              <a:defRPr/>
            </a:pPr>
            <a:endParaRPr kumimoji="0" lang="en-GB" sz="2000" b="1" i="0" u="none" strike="noStrike" kern="0" cap="none" spc="0" normalizeH="0" baseline="0" noProof="0">
              <a:ln>
                <a:noFill/>
              </a:ln>
              <a:solidFill>
                <a:prstClr val="white"/>
              </a:solidFill>
              <a:effectLst/>
              <a:uLnTx/>
              <a:uFillTx/>
              <a:latin typeface="Arial" panose="020B0604020202020204" pitchFamily="34" charset="0"/>
              <a:ea typeface="Cambria" panose="02040503050406030204" pitchFamily="18" charset="0"/>
              <a:cs typeface="Arial" panose="020B0604020202020204" pitchFamily="34" charset="0"/>
            </a:endParaRPr>
          </a:p>
        </p:txBody>
      </p:sp>
      <p:sp>
        <p:nvSpPr>
          <p:cNvPr id="21" name="Rectangle 20">
            <a:extLst>
              <a:ext uri="{FF2B5EF4-FFF2-40B4-BE49-F238E27FC236}">
                <a16:creationId xmlns:a16="http://schemas.microsoft.com/office/drawing/2014/main" id="{EAD6A679-B625-E33D-A91B-BC86092D3C82}"/>
              </a:ext>
            </a:extLst>
          </p:cNvPr>
          <p:cNvSpPr/>
          <p:nvPr/>
        </p:nvSpPr>
        <p:spPr>
          <a:xfrm>
            <a:off x="4072705" y="1086518"/>
            <a:ext cx="3837969" cy="4357797"/>
          </a:xfrm>
          <a:prstGeom prst="rect">
            <a:avLst/>
          </a:prstGeom>
          <a:solidFill>
            <a:srgbClr val="0070C0"/>
          </a:solidFill>
          <a:ln w="31750" cap="flat" cmpd="sng" algn="ctr">
            <a:solidFill>
              <a:sysClr val="window" lastClr="FFFFFF"/>
            </a:solidFill>
            <a:prstDash val="solid"/>
          </a:ln>
          <a:effectLst/>
        </p:spPr>
        <p:txBody>
          <a:bodyPr lIns="252000" rtlCol="0" anchor="b"/>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GB" sz="3500" b="1" i="0" u="none" strike="noStrike" kern="0" cap="none" spc="0" normalizeH="0" baseline="0" noProof="0">
              <a:ln>
                <a:noFill/>
              </a:ln>
              <a:solidFill>
                <a:prstClr val="white"/>
              </a:solidFill>
              <a:effectLst/>
              <a:uLnTx/>
              <a:uFillTx/>
              <a:latin typeface="Arial" panose="020B0604020202020204" pitchFamily="34" charset="0"/>
              <a:ea typeface="Cambria" panose="02040503050406030204" pitchFamily="18" charset="0"/>
              <a:cs typeface="Arial" panose="020B0604020202020204" pitchFamily="34" charset="0"/>
            </a:endParaRPr>
          </a:p>
        </p:txBody>
      </p:sp>
      <p:sp>
        <p:nvSpPr>
          <p:cNvPr id="22" name="Rectangle 21">
            <a:extLst>
              <a:ext uri="{FF2B5EF4-FFF2-40B4-BE49-F238E27FC236}">
                <a16:creationId xmlns:a16="http://schemas.microsoft.com/office/drawing/2014/main" id="{75176419-F353-DC9F-9C81-A0727002A302}"/>
              </a:ext>
            </a:extLst>
          </p:cNvPr>
          <p:cNvSpPr/>
          <p:nvPr/>
        </p:nvSpPr>
        <p:spPr>
          <a:xfrm>
            <a:off x="45466" y="1079481"/>
            <a:ext cx="3837969" cy="4357797"/>
          </a:xfrm>
          <a:prstGeom prst="rect">
            <a:avLst/>
          </a:prstGeom>
          <a:solidFill>
            <a:srgbClr val="C00000"/>
          </a:solidFill>
          <a:ln w="31750" cap="flat" cmpd="sng" algn="ctr">
            <a:solidFill>
              <a:sysClr val="window" lastClr="FFFFFF"/>
            </a:solidFill>
            <a:prstDash val="solid"/>
          </a:ln>
          <a:effectLst/>
        </p:spPr>
        <p:txBody>
          <a:bodyPr lIns="252000" rtlCol="0" anchor="b"/>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GB" sz="3500" b="1" i="0" u="none" strike="noStrike" kern="0" cap="none" spc="0" normalizeH="0" baseline="0" noProof="0">
              <a:ln>
                <a:noFill/>
              </a:ln>
              <a:solidFill>
                <a:prstClr val="white"/>
              </a:solidFill>
              <a:effectLst/>
              <a:uLnTx/>
              <a:uFillTx/>
              <a:latin typeface="Arial" panose="020B0604020202020204" pitchFamily="34" charset="0"/>
              <a:ea typeface="Cambria" panose="02040503050406030204" pitchFamily="18" charset="0"/>
              <a:cs typeface="Arial" panose="020B0604020202020204" pitchFamily="34" charset="0"/>
            </a:endParaRPr>
          </a:p>
        </p:txBody>
      </p:sp>
      <p:sp>
        <p:nvSpPr>
          <p:cNvPr id="28" name="!!Rail">
            <a:extLst>
              <a:ext uri="{FF2B5EF4-FFF2-40B4-BE49-F238E27FC236}">
                <a16:creationId xmlns:a16="http://schemas.microsoft.com/office/drawing/2014/main" id="{6B2CB78C-D93F-8650-5CBD-92EABE5A7CCB}"/>
              </a:ext>
            </a:extLst>
          </p:cNvPr>
          <p:cNvSpPr/>
          <p:nvPr/>
        </p:nvSpPr>
        <p:spPr>
          <a:xfrm>
            <a:off x="4037218" y="3904008"/>
            <a:ext cx="3815568" cy="1186747"/>
          </a:xfrm>
          <a:prstGeom prst="rect">
            <a:avLst/>
          </a:prstGeom>
          <a:noFill/>
          <a:ln w="9525" cap="flat" cmpd="sng" algn="ctr">
            <a:noFill/>
            <a:prstDash val="solid"/>
          </a:ln>
          <a:effectLst/>
        </p:spPr>
        <p:txBody>
          <a:bodyPr lIns="252000" rtlCol="0" anchor="b"/>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GB" sz="2800" b="1" i="0" u="sng" strike="noStrike" kern="0" cap="none" spc="0" normalizeH="0" baseline="0" noProof="0">
                <a:ln>
                  <a:noFill/>
                </a:ln>
                <a:solidFill>
                  <a:prstClr val="white"/>
                </a:solidFill>
                <a:effectLst/>
                <a:uLnTx/>
                <a:uFillTx/>
                <a:latin typeface="Arial" panose="020B0604020202020204" pitchFamily="34" charset="0"/>
                <a:ea typeface="Cambria" panose="02040503050406030204" pitchFamily="18" charset="0"/>
                <a:cs typeface="Arial" panose="020B0604020202020204" pitchFamily="34" charset="0"/>
              </a:rPr>
              <a:t>Thanet</a:t>
            </a:r>
            <a:r>
              <a:rPr kumimoji="0" lang="en-GB" sz="2400" b="1" i="0" u="sng" strike="noStrike" kern="0" cap="none" spc="0" normalizeH="0" baseline="0" noProof="0">
                <a:ln>
                  <a:noFill/>
                </a:ln>
                <a:solidFill>
                  <a:prstClr val="white"/>
                </a:solidFill>
                <a:effectLst/>
                <a:uLnTx/>
                <a:uFillTx/>
                <a:latin typeface="Arial" panose="020B0604020202020204" pitchFamily="34" charset="0"/>
                <a:ea typeface="Cambria" panose="02040503050406030204" pitchFamily="18" charset="0"/>
                <a:cs typeface="Arial" panose="020B0604020202020204" pitchFamily="34" charset="0"/>
              </a:rPr>
              <a:t> </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a:ln>
                  <a:noFill/>
                </a:ln>
                <a:solidFill>
                  <a:prstClr val="white"/>
                </a:solidFill>
                <a:effectLst/>
                <a:uLnTx/>
                <a:uFillTx/>
                <a:latin typeface="Arial" panose="020B0604020202020204" pitchFamily="34" charset="0"/>
                <a:ea typeface="Cambria" panose="02040503050406030204" pitchFamily="18" charset="0"/>
                <a:cs typeface="Arial" panose="020B0604020202020204" pitchFamily="34" charset="0"/>
              </a:rPr>
              <a:t>Suicide Prevention Strategy</a:t>
            </a:r>
          </a:p>
          <a:p>
            <a:pPr marL="0" marR="0" lvl="0" indent="0" algn="ctr" defTabSz="457200" eaLnBrk="1" fontAlgn="auto" latinLnBrk="0" hangingPunct="1">
              <a:lnSpc>
                <a:spcPct val="100000"/>
              </a:lnSpc>
              <a:spcBef>
                <a:spcPts val="0"/>
              </a:spcBef>
              <a:spcAft>
                <a:spcPts val="0"/>
              </a:spcAft>
              <a:buClrTx/>
              <a:buSzTx/>
              <a:buFontTx/>
              <a:buNone/>
              <a:tabLst/>
              <a:defRPr/>
            </a:pPr>
            <a:r>
              <a:rPr lang="en-GB" sz="2000" kern="0">
                <a:solidFill>
                  <a:prstClr val="white"/>
                </a:solidFill>
                <a:latin typeface="Arial" panose="020B0604020202020204" pitchFamily="34" charset="0"/>
                <a:ea typeface="Cambria" panose="02040503050406030204" pitchFamily="18" charset="0"/>
                <a:cs typeface="Arial" panose="020B0604020202020204" pitchFamily="34" charset="0"/>
              </a:rPr>
              <a:t>2024-Now</a:t>
            </a:r>
            <a:endParaRPr kumimoji="0" lang="en-GB" sz="2000" i="0" u="none" strike="noStrike" kern="0" cap="none" spc="0" normalizeH="0" baseline="0" noProof="0">
              <a:ln>
                <a:noFill/>
              </a:ln>
              <a:solidFill>
                <a:prstClr val="white"/>
              </a:solidFill>
              <a:effectLst/>
              <a:uLnTx/>
              <a:uFillTx/>
              <a:latin typeface="Arial" panose="020B0604020202020204" pitchFamily="34" charset="0"/>
              <a:ea typeface="Cambria" panose="02040503050406030204" pitchFamily="18" charset="0"/>
              <a:cs typeface="Arial" panose="020B0604020202020204" pitchFamily="34" charset="0"/>
            </a:endParaRPr>
          </a:p>
        </p:txBody>
      </p:sp>
      <p:sp>
        <p:nvSpPr>
          <p:cNvPr id="29" name="!!LU">
            <a:extLst>
              <a:ext uri="{FF2B5EF4-FFF2-40B4-BE49-F238E27FC236}">
                <a16:creationId xmlns:a16="http://schemas.microsoft.com/office/drawing/2014/main" id="{7B786882-7906-1FA6-D3B2-5AE47FACEFC8}"/>
              </a:ext>
            </a:extLst>
          </p:cNvPr>
          <p:cNvSpPr/>
          <p:nvPr/>
        </p:nvSpPr>
        <p:spPr>
          <a:xfrm>
            <a:off x="310065" y="3924223"/>
            <a:ext cx="3063244" cy="1146315"/>
          </a:xfrm>
          <a:prstGeom prst="rect">
            <a:avLst/>
          </a:prstGeom>
          <a:noFill/>
          <a:ln w="9525" cap="flat" cmpd="sng" algn="ctr">
            <a:noFill/>
            <a:prstDash val="solid"/>
          </a:ln>
          <a:effectLst/>
        </p:spPr>
        <p:txBody>
          <a:bodyPr lIns="252000" rtlCol="0" anchor="b"/>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GB" sz="2800" b="1" i="0" u="sng" strike="noStrike" kern="0" cap="none" spc="0" normalizeH="0" baseline="0" noProof="0">
                <a:ln>
                  <a:noFill/>
                </a:ln>
                <a:solidFill>
                  <a:prstClr val="white"/>
                </a:solidFill>
                <a:effectLst/>
                <a:uLnTx/>
                <a:uFillTx/>
                <a:latin typeface="Arial" panose="020B0604020202020204" pitchFamily="34" charset="0"/>
                <a:ea typeface="Cambria" panose="02040503050406030204" pitchFamily="18" charset="0"/>
                <a:cs typeface="Arial" panose="020B0604020202020204" pitchFamily="34" charset="0"/>
              </a:rPr>
              <a:t>Clacton</a:t>
            </a:r>
            <a:r>
              <a:rPr kumimoji="0" lang="en-GB" sz="2400" b="1" i="0" u="none" strike="noStrike" kern="0" cap="none" spc="0" normalizeH="0" baseline="0" noProof="0">
                <a:ln>
                  <a:noFill/>
                </a:ln>
                <a:solidFill>
                  <a:prstClr val="white"/>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GB" sz="2000" b="1" i="0" u="none" strike="noStrike" kern="0" cap="none" spc="0" normalizeH="0" baseline="0" noProof="0">
                <a:ln>
                  <a:noFill/>
                </a:ln>
                <a:solidFill>
                  <a:prstClr val="white"/>
                </a:solidFill>
                <a:effectLst/>
                <a:uLnTx/>
                <a:uFillTx/>
                <a:latin typeface="Arial" panose="020B0604020202020204" pitchFamily="34" charset="0"/>
                <a:ea typeface="Cambria" panose="02040503050406030204" pitchFamily="18" charset="0"/>
                <a:cs typeface="Arial" panose="020B0604020202020204" pitchFamily="34" charset="0"/>
              </a:rPr>
              <a:t>Diagnostics Hub </a:t>
            </a:r>
            <a:r>
              <a:rPr lang="en-GB" sz="2000" kern="0">
                <a:solidFill>
                  <a:prstClr val="white"/>
                </a:solidFill>
                <a:latin typeface="Arial" panose="020B0604020202020204" pitchFamily="34" charset="0"/>
                <a:ea typeface="Cambria" panose="02040503050406030204" pitchFamily="18" charset="0"/>
                <a:cs typeface="Arial" panose="020B0604020202020204" pitchFamily="34" charset="0"/>
              </a:rPr>
              <a:t>2022-23</a:t>
            </a:r>
            <a:endParaRPr kumimoji="0" lang="en-GB" sz="2000" i="0" u="none" strike="noStrike" kern="0" cap="none" spc="0" normalizeH="0" baseline="0" noProof="0">
              <a:ln>
                <a:noFill/>
              </a:ln>
              <a:solidFill>
                <a:prstClr val="white"/>
              </a:solidFill>
              <a:effectLst/>
              <a:uLnTx/>
              <a:uFillTx/>
              <a:latin typeface="Arial" panose="020B0604020202020204" pitchFamily="34" charset="0"/>
              <a:ea typeface="Cambria" panose="02040503050406030204" pitchFamily="18" charset="0"/>
              <a:cs typeface="Arial" panose="020B0604020202020204" pitchFamily="34" charset="0"/>
            </a:endParaRPr>
          </a:p>
        </p:txBody>
      </p:sp>
      <p:pic>
        <p:nvPicPr>
          <p:cNvPr id="30" name="Picture 2" descr="Clacton Hospital's Community Diagnostic Centre | Will Quince">
            <a:extLst>
              <a:ext uri="{FF2B5EF4-FFF2-40B4-BE49-F238E27FC236}">
                <a16:creationId xmlns:a16="http://schemas.microsoft.com/office/drawing/2014/main" id="{0BC5E2A8-89AD-16FD-FA2F-C0B2FD1FBD7F}"/>
              </a:ext>
            </a:extLst>
          </p:cNvPr>
          <p:cNvPicPr>
            <a:picLocks noChangeAspect="1" noChangeArrowheads="1"/>
          </p:cNvPicPr>
          <p:nvPr/>
        </p:nvPicPr>
        <p:blipFill rotWithShape="1">
          <a:blip r:embed="rId2" cstate="email">
            <a:duotone>
              <a:prstClr val="black"/>
              <a:srgbClr val="C00000">
                <a:tint val="45000"/>
                <a:satMod val="400000"/>
              </a:srgbClr>
            </a:duotone>
            <a:extLst>
              <a:ext uri="{28A0092B-C50C-407E-A947-70E740481C1C}">
                <a14:useLocalDpi xmlns:a14="http://schemas.microsoft.com/office/drawing/2010/main"/>
              </a:ext>
            </a:extLst>
          </a:blip>
          <a:srcRect r="-482"/>
          <a:stretch/>
        </p:blipFill>
        <p:spPr bwMode="auto">
          <a:xfrm>
            <a:off x="201199" y="1250011"/>
            <a:ext cx="3533860" cy="2546436"/>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a:extLst>
              <a:ext uri="{FF2B5EF4-FFF2-40B4-BE49-F238E27FC236}">
                <a16:creationId xmlns:a16="http://schemas.microsoft.com/office/drawing/2014/main" id="{3C7728EF-DA64-F06D-C6F4-60225BFCF618}"/>
              </a:ext>
            </a:extLst>
          </p:cNvPr>
          <p:cNvPicPr>
            <a:picLocks noChangeAspect="1"/>
          </p:cNvPicPr>
          <p:nvPr/>
        </p:nvPicPr>
        <p:blipFill>
          <a:blip r:embed="rId3" cstate="email">
            <a:duotone>
              <a:prstClr val="black"/>
              <a:schemeClr val="accent5">
                <a:tint val="45000"/>
                <a:satMod val="400000"/>
              </a:schemeClr>
            </a:duotone>
            <a:extLst>
              <a:ext uri="{28A0092B-C50C-407E-A947-70E740481C1C}">
                <a14:useLocalDpi xmlns:a14="http://schemas.microsoft.com/office/drawing/2010/main"/>
              </a:ext>
            </a:extLst>
          </a:blip>
          <a:srcRect/>
          <a:stretch/>
        </p:blipFill>
        <p:spPr>
          <a:xfrm>
            <a:off x="4242043" y="1247303"/>
            <a:ext cx="3511298" cy="2484994"/>
          </a:xfrm>
          <a:prstGeom prst="rect">
            <a:avLst/>
          </a:prstGeom>
        </p:spPr>
      </p:pic>
      <p:pic>
        <p:nvPicPr>
          <p:cNvPr id="35" name="Picture 34">
            <a:extLst>
              <a:ext uri="{FF2B5EF4-FFF2-40B4-BE49-F238E27FC236}">
                <a16:creationId xmlns:a16="http://schemas.microsoft.com/office/drawing/2014/main" id="{2F64E0A0-E089-9879-BBB3-3CDBF981956C}"/>
              </a:ext>
            </a:extLst>
          </p:cNvPr>
          <p:cNvPicPr>
            <a:picLocks noChangeAspect="1"/>
          </p:cNvPicPr>
          <p:nvPr/>
        </p:nvPicPr>
        <p:blipFill>
          <a:blip r:embed="rId4" cstate="email">
            <a:duotone>
              <a:schemeClr val="accent6">
                <a:shade val="45000"/>
                <a:satMod val="135000"/>
              </a:schemeClr>
              <a:prstClr val="white"/>
            </a:duotone>
            <a:extLst>
              <a:ext uri="{28A0092B-C50C-407E-A947-70E740481C1C}">
                <a14:useLocalDpi xmlns:a14="http://schemas.microsoft.com/office/drawing/2010/main"/>
              </a:ext>
            </a:extLst>
          </a:blip>
          <a:srcRect b="-981"/>
          <a:stretch/>
        </p:blipFill>
        <p:spPr>
          <a:xfrm>
            <a:off x="8254994" y="1270047"/>
            <a:ext cx="3559710" cy="2462250"/>
          </a:xfrm>
          <a:prstGeom prst="rect">
            <a:avLst/>
          </a:prstGeom>
        </p:spPr>
      </p:pic>
      <p:sp>
        <p:nvSpPr>
          <p:cNvPr id="4" name="Rectangle 3">
            <a:extLst>
              <a:ext uri="{FF2B5EF4-FFF2-40B4-BE49-F238E27FC236}">
                <a16:creationId xmlns:a16="http://schemas.microsoft.com/office/drawing/2014/main" id="{E18B3D08-351A-D51F-8C5E-FDFB84A857BE}"/>
              </a:ext>
            </a:extLst>
          </p:cNvPr>
          <p:cNvSpPr/>
          <p:nvPr/>
        </p:nvSpPr>
        <p:spPr>
          <a:xfrm>
            <a:off x="1252375" y="305996"/>
            <a:ext cx="4737453" cy="518067"/>
          </a:xfrm>
          <a:prstGeom prst="rect">
            <a:avLst/>
          </a:prstGeom>
          <a:solidFill>
            <a:srgbClr val="6D2D2F"/>
          </a:solidFill>
          <a:ln w="25400">
            <a:noFill/>
          </a:ln>
        </p:spPr>
        <p:style>
          <a:lnRef idx="2">
            <a:schemeClr val="accent1">
              <a:shade val="15000"/>
            </a:schemeClr>
          </a:lnRef>
          <a:fillRef idx="1">
            <a:schemeClr val="accent1"/>
          </a:fillRef>
          <a:effectRef idx="0">
            <a:schemeClr val="accent1"/>
          </a:effectRef>
          <a:fontRef idx="minor">
            <a:schemeClr val="lt1"/>
          </a:fontRef>
        </p:style>
        <p:txBody>
          <a:bodyPr lIns="108000" rtlCol="0" anchor="ctr"/>
          <a:lstStyle/>
          <a:p>
            <a:pPr marL="0" indent="0">
              <a:buNone/>
            </a:pPr>
            <a:endParaRPr lang="en-GB" sz="2800">
              <a:solidFill>
                <a:schemeClr val="bg1"/>
              </a:solidFill>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C9E5944-FFB8-B52C-59B2-5CE5F6E77394}"/>
              </a:ext>
            </a:extLst>
          </p:cNvPr>
          <p:cNvSpPr/>
          <p:nvPr/>
        </p:nvSpPr>
        <p:spPr>
          <a:xfrm>
            <a:off x="1128178" y="211144"/>
            <a:ext cx="4740539" cy="518067"/>
          </a:xfrm>
          <a:prstGeom prst="rect">
            <a:avLst/>
          </a:prstGeom>
          <a:solidFill>
            <a:srgbClr val="C00000"/>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108000" rtlCol="0" anchor="ctr"/>
          <a:lstStyle/>
          <a:p>
            <a:pPr marL="0" indent="0">
              <a:buNone/>
            </a:pPr>
            <a:r>
              <a:rPr lang="en-GB" sz="2400" b="1">
                <a:solidFill>
                  <a:schemeClr val="bg1"/>
                </a:solidFill>
                <a:latin typeface="Arial" panose="020B0604020202020204" pitchFamily="34" charset="0"/>
                <a:cs typeface="Arial" panose="020B0604020202020204" pitchFamily="34" charset="0"/>
              </a:rPr>
              <a:t>CNN Sustain Framework</a:t>
            </a:r>
            <a:endParaRPr lang="en-GB" sz="2400">
              <a:solidFill>
                <a:schemeClr val="bg1"/>
              </a:solidFill>
              <a:latin typeface="Arial" panose="020B0604020202020204" pitchFamily="34" charset="0"/>
              <a:cs typeface="Arial" panose="020B0604020202020204" pitchFamily="34" charset="0"/>
            </a:endParaRPr>
          </a:p>
        </p:txBody>
      </p:sp>
      <p:sp>
        <p:nvSpPr>
          <p:cNvPr id="8" name="Text 0">
            <a:extLst>
              <a:ext uri="{FF2B5EF4-FFF2-40B4-BE49-F238E27FC236}">
                <a16:creationId xmlns:a16="http://schemas.microsoft.com/office/drawing/2014/main" id="{B03EC928-72A5-BA37-4DF6-DCE9A5710D6B}"/>
              </a:ext>
            </a:extLst>
          </p:cNvPr>
          <p:cNvSpPr/>
          <p:nvPr/>
        </p:nvSpPr>
        <p:spPr>
          <a:xfrm>
            <a:off x="0" y="5807435"/>
            <a:ext cx="12192000" cy="1062976"/>
          </a:xfrm>
          <a:prstGeom prst="rect">
            <a:avLst/>
          </a:prstGeom>
          <a:solidFill>
            <a:srgbClr val="0F2836"/>
          </a:solidFill>
          <a:ln/>
        </p:spPr>
        <p:txBody>
          <a:bodyPr wrap="square" lIns="576000" tIns="36000" rIns="0" bIns="0" rtlCol="0" anchor="t"/>
          <a:lstStyle/>
          <a:p>
            <a:pPr marL="0" marR="0" lvl="0" indent="0" defTabSz="457200" rtl="0" eaLnBrk="1" fontAlgn="auto" latinLnBrk="0" hangingPunct="1">
              <a:lnSpc>
                <a:spcPct val="100000"/>
              </a:lnSpc>
              <a:spcBef>
                <a:spcPct val="0"/>
              </a:spcBef>
              <a:spcAft>
                <a:spcPts val="0"/>
              </a:spcAft>
              <a:buClrTx/>
              <a:buSzTx/>
              <a:buFontTx/>
              <a:buNone/>
              <a:tabLst/>
              <a:defRPr/>
            </a:pPr>
            <a:r>
              <a:rPr lang="en-GB" sz="3600" b="1" cap="none">
                <a:solidFill>
                  <a:schemeClr val="bg1"/>
                </a:solidFill>
                <a:latin typeface="Arial" panose="020B0604020202020204" pitchFamily="34" charset="0"/>
              </a:rPr>
              <a:t>Making Change That Lasts – </a:t>
            </a:r>
          </a:p>
          <a:p>
            <a:pPr marL="0" marR="0" lvl="0" indent="0" defTabSz="457200" rtl="0" eaLnBrk="1" fontAlgn="auto" latinLnBrk="0" hangingPunct="1">
              <a:lnSpc>
                <a:spcPct val="100000"/>
              </a:lnSpc>
              <a:spcBef>
                <a:spcPct val="0"/>
              </a:spcBef>
              <a:spcAft>
                <a:spcPts val="0"/>
              </a:spcAft>
              <a:buClrTx/>
              <a:buSzTx/>
              <a:buFontTx/>
              <a:buNone/>
              <a:tabLst/>
              <a:defRPr/>
            </a:pPr>
            <a:r>
              <a:rPr lang="en-GB" sz="2400" cap="none">
                <a:solidFill>
                  <a:schemeClr val="bg1"/>
                </a:solidFill>
                <a:latin typeface="Arial" panose="020B0604020202020204" pitchFamily="34" charset="0"/>
              </a:rPr>
              <a:t>Powered By Communities, Places And National Partners</a:t>
            </a:r>
            <a:endParaRPr kumimoji="0" lang="en-GB" sz="3600" i="0" u="none" strike="noStrike" kern="1200" cap="none" spc="0" normalizeH="0" baseline="0" noProof="0">
              <a:ln>
                <a:noFill/>
              </a:ln>
              <a:solidFill>
                <a:schemeClr val="bg1"/>
              </a:solidFill>
              <a:effectLst/>
              <a:uLnTx/>
              <a:uFillTx/>
              <a:latin typeface="Arial" panose="020B0604020202020204" pitchFamily="34" charset="0"/>
            </a:endParaRPr>
          </a:p>
        </p:txBody>
      </p:sp>
      <p:sp>
        <p:nvSpPr>
          <p:cNvPr id="2" name="Oval 1">
            <a:extLst>
              <a:ext uri="{FF2B5EF4-FFF2-40B4-BE49-F238E27FC236}">
                <a16:creationId xmlns:a16="http://schemas.microsoft.com/office/drawing/2014/main" id="{D272C49D-D7DF-9590-1DCA-77C3DA0B7672}"/>
              </a:ext>
            </a:extLst>
          </p:cNvPr>
          <p:cNvSpPr/>
          <p:nvPr/>
        </p:nvSpPr>
        <p:spPr>
          <a:xfrm>
            <a:off x="-3265" y="16067"/>
            <a:ext cx="1085777" cy="965596"/>
          </a:xfrm>
          <a:prstGeom prst="ellipse">
            <a:avLst/>
          </a:prstGeom>
          <a:solidFill>
            <a:srgbClr val="0B3249"/>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Graphic 5" descr="Playbook with solid fill">
            <a:extLst>
              <a:ext uri="{FF2B5EF4-FFF2-40B4-BE49-F238E27FC236}">
                <a16:creationId xmlns:a16="http://schemas.microsoft.com/office/drawing/2014/main" id="{F56C2A57-3660-AEDE-801E-B0D27800CC8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8021" y="49470"/>
            <a:ext cx="872539" cy="872539"/>
          </a:xfrm>
          <a:prstGeom prst="rect">
            <a:avLst/>
          </a:prstGeom>
        </p:spPr>
      </p:pic>
    </p:spTree>
    <p:extLst>
      <p:ext uri="{BB962C8B-B14F-4D97-AF65-F5344CB8AC3E}">
        <p14:creationId xmlns:p14="http://schemas.microsoft.com/office/powerpoint/2010/main" val="149594272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1D01455-418A-25B8-C6C4-B51DB905A179}"/>
            </a:ext>
          </a:extLst>
        </p:cNvPr>
        <p:cNvGrpSpPr/>
        <p:nvPr/>
      </p:nvGrpSpPr>
      <p:grpSpPr>
        <a:xfrm>
          <a:off x="0" y="0"/>
          <a:ext cx="0" cy="0"/>
          <a:chOff x="0" y="0"/>
          <a:chExt cx="0" cy="0"/>
        </a:xfrm>
      </p:grpSpPr>
      <p:pic>
        <p:nvPicPr>
          <p:cNvPr id="4" name="Image 0">
            <a:extLst>
              <a:ext uri="{FF2B5EF4-FFF2-40B4-BE49-F238E27FC236}">
                <a16:creationId xmlns:a16="http://schemas.microsoft.com/office/drawing/2014/main" id="{DB53AB60-99F4-1B2F-7524-9DB2427AEF2C}"/>
              </a:ext>
            </a:extLst>
          </p:cNvPr>
          <p:cNvPicPr>
            <a:picLocks noChangeAspect="1"/>
          </p:cNvPicPr>
          <p:nvPr/>
        </p:nvPicPr>
        <p:blipFill>
          <a:blip r:embed="rId3">
            <a:alphaModFix amt="20000"/>
            <a:extLst>
              <a:ext uri="{837473B0-CC2E-450A-ABE3-18F120FF3D39}">
                <a1611:picAttrSrcUrl xmlns:a1611="http://schemas.microsoft.com/office/drawing/2016/11/main" r:id="rId4"/>
              </a:ext>
            </a:extLst>
          </a:blip>
          <a:srcRect l="26312" t="15285" r="-1" b="10050"/>
          <a:stretch/>
        </p:blipFill>
        <p:spPr>
          <a:xfrm>
            <a:off x="0" y="0"/>
            <a:ext cx="12235770" cy="6973003"/>
          </a:xfrm>
          <a:prstGeom prst="rect">
            <a:avLst/>
          </a:prstGeom>
        </p:spPr>
      </p:pic>
      <p:sp>
        <p:nvSpPr>
          <p:cNvPr id="45" name="!!CDH2">
            <a:extLst>
              <a:ext uri="{FF2B5EF4-FFF2-40B4-BE49-F238E27FC236}">
                <a16:creationId xmlns:a16="http://schemas.microsoft.com/office/drawing/2014/main" id="{31DB4CA4-0A4D-DB19-08B2-E4E16D6D34A7}"/>
              </a:ext>
            </a:extLst>
          </p:cNvPr>
          <p:cNvSpPr/>
          <p:nvPr/>
        </p:nvSpPr>
        <p:spPr>
          <a:xfrm>
            <a:off x="6774025" y="297149"/>
            <a:ext cx="4954909" cy="518067"/>
          </a:xfrm>
          <a:prstGeom prst="rect">
            <a:avLst/>
          </a:prstGeom>
          <a:solidFill>
            <a:srgbClr val="CA8581"/>
          </a:solidFill>
          <a:ln w="25400">
            <a:noFill/>
          </a:ln>
        </p:spPr>
        <p:style>
          <a:lnRef idx="2">
            <a:schemeClr val="accent1">
              <a:shade val="15000"/>
            </a:schemeClr>
          </a:lnRef>
          <a:fillRef idx="1">
            <a:schemeClr val="accent1"/>
          </a:fillRef>
          <a:effectRef idx="0">
            <a:schemeClr val="accent1"/>
          </a:effectRef>
          <a:fontRef idx="minor">
            <a:schemeClr val="lt1"/>
          </a:fontRef>
        </p:style>
        <p:txBody>
          <a:bodyPr lIns="108000" rtlCol="0" anchor="ctr" anchorCtr="0"/>
          <a:lstStyle/>
          <a:p>
            <a:pPr marL="0" indent="0">
              <a:buNone/>
            </a:pPr>
            <a:endParaRPr lang="en-GB" sz="2800">
              <a:solidFill>
                <a:schemeClr val="bg1"/>
              </a:solidFill>
              <a:latin typeface="Arial" panose="020B0604020202020204" pitchFamily="34" charset="0"/>
              <a:cs typeface="Arial" panose="020B0604020202020204" pitchFamily="34" charset="0"/>
            </a:endParaRPr>
          </a:p>
        </p:txBody>
      </p:sp>
      <p:sp>
        <p:nvSpPr>
          <p:cNvPr id="26" name="Rectangle 25">
            <a:extLst>
              <a:ext uri="{FF2B5EF4-FFF2-40B4-BE49-F238E27FC236}">
                <a16:creationId xmlns:a16="http://schemas.microsoft.com/office/drawing/2014/main" id="{13821299-1546-0C24-3258-692307E3438F}"/>
              </a:ext>
            </a:extLst>
          </p:cNvPr>
          <p:cNvSpPr/>
          <p:nvPr/>
        </p:nvSpPr>
        <p:spPr>
          <a:xfrm>
            <a:off x="2941502" y="1078849"/>
            <a:ext cx="252279" cy="563396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1500">
              <a:latin typeface="Arial" panose="020B0604020202020204" pitchFamily="34" charset="0"/>
              <a:cs typeface="Arial" panose="020B0604020202020204" pitchFamily="34" charset="0"/>
            </a:endParaRPr>
          </a:p>
        </p:txBody>
      </p:sp>
      <p:sp>
        <p:nvSpPr>
          <p:cNvPr id="54" name="Round Diagonal Corner of Rectangle 2">
            <a:extLst>
              <a:ext uri="{FF2B5EF4-FFF2-40B4-BE49-F238E27FC236}">
                <a16:creationId xmlns:a16="http://schemas.microsoft.com/office/drawing/2014/main" id="{4C37DFB8-587D-6185-8A76-A947A7D93B2A}"/>
              </a:ext>
            </a:extLst>
          </p:cNvPr>
          <p:cNvSpPr/>
          <p:nvPr/>
        </p:nvSpPr>
        <p:spPr>
          <a:xfrm>
            <a:off x="808384" y="1057339"/>
            <a:ext cx="4740539" cy="2208187"/>
          </a:xfrm>
          <a:prstGeom prst="rect">
            <a:avLst/>
          </a:prstGeom>
          <a:solidFill>
            <a:srgbClr val="CA322C">
              <a:alpha val="5163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tIns="720000" rtlCol="0" anchor="ctr"/>
          <a:lstStyle/>
          <a:p>
            <a:endParaRPr lang="en-GB" sz="1667">
              <a:solidFill>
                <a:schemeClr val="tx1"/>
              </a:solidFill>
              <a:latin typeface="Arial" panose="020B0604020202020204" pitchFamily="34" charset="0"/>
              <a:cs typeface="Arial" panose="020B0604020202020204" pitchFamily="34" charset="0"/>
            </a:endParaRPr>
          </a:p>
        </p:txBody>
      </p:sp>
      <p:sp>
        <p:nvSpPr>
          <p:cNvPr id="56" name="Trapezium 55">
            <a:extLst>
              <a:ext uri="{FF2B5EF4-FFF2-40B4-BE49-F238E27FC236}">
                <a16:creationId xmlns:a16="http://schemas.microsoft.com/office/drawing/2014/main" id="{5606FE24-5577-5800-9965-67644359C226}"/>
              </a:ext>
            </a:extLst>
          </p:cNvPr>
          <p:cNvSpPr/>
          <p:nvPr/>
        </p:nvSpPr>
        <p:spPr>
          <a:xfrm>
            <a:off x="499724" y="5540872"/>
            <a:ext cx="5339117" cy="1251898"/>
          </a:xfrm>
          <a:prstGeom prst="trapezoid">
            <a:avLst/>
          </a:prstGeom>
          <a:solidFill>
            <a:srgbClr val="FFBEBC">
              <a:alpha val="5163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1667">
              <a:solidFill>
                <a:sysClr val="windowText" lastClr="000000"/>
              </a:solidFill>
              <a:latin typeface="Arial" panose="020B0604020202020204" pitchFamily="34" charset="0"/>
              <a:cs typeface="Arial" panose="020B0604020202020204" pitchFamily="34" charset="0"/>
            </a:endParaRPr>
          </a:p>
        </p:txBody>
      </p:sp>
      <p:sp>
        <p:nvSpPr>
          <p:cNvPr id="61" name="Round Diagonal Corner of Rectangle 9">
            <a:extLst>
              <a:ext uri="{FF2B5EF4-FFF2-40B4-BE49-F238E27FC236}">
                <a16:creationId xmlns:a16="http://schemas.microsoft.com/office/drawing/2014/main" id="{86388592-34D0-4BCA-99F2-A355F12237E6}"/>
              </a:ext>
            </a:extLst>
          </p:cNvPr>
          <p:cNvSpPr/>
          <p:nvPr/>
        </p:nvSpPr>
        <p:spPr>
          <a:xfrm>
            <a:off x="792498" y="3409998"/>
            <a:ext cx="4756424" cy="1977962"/>
          </a:xfrm>
          <a:prstGeom prst="rect">
            <a:avLst/>
          </a:prstGeom>
          <a:solidFill>
            <a:srgbClr val="FFA9A8">
              <a:alpha val="5163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tIns="660000" rtlCol="0" anchor="ctr"/>
          <a:lstStyle/>
          <a:p>
            <a:pPr marL="238115" indent="-238115">
              <a:buFont typeface="Arial" panose="020B0604020202020204" pitchFamily="34" charset="0"/>
              <a:buChar char="•"/>
            </a:pPr>
            <a:endParaRPr lang="en-GB" sz="1667">
              <a:solidFill>
                <a:srgbClr val="0F2836"/>
              </a:solidFill>
              <a:latin typeface="Arial" panose="020B0604020202020204" pitchFamily="34" charset="0"/>
              <a:cs typeface="Arial" panose="020B0604020202020204" pitchFamily="34" charset="0"/>
            </a:endParaRPr>
          </a:p>
        </p:txBody>
      </p:sp>
      <p:sp>
        <p:nvSpPr>
          <p:cNvPr id="47" name="Rounded Rectangle 46">
            <a:extLst>
              <a:ext uri="{FF2B5EF4-FFF2-40B4-BE49-F238E27FC236}">
                <a16:creationId xmlns:a16="http://schemas.microsoft.com/office/drawing/2014/main" id="{07EF5DB8-563F-8AC0-C8A1-06795911BD2F}"/>
              </a:ext>
            </a:extLst>
          </p:cNvPr>
          <p:cNvSpPr/>
          <p:nvPr/>
        </p:nvSpPr>
        <p:spPr>
          <a:xfrm>
            <a:off x="6786727" y="1078849"/>
            <a:ext cx="4954909" cy="2202176"/>
          </a:xfrm>
          <a:prstGeom prst="roundRect">
            <a:avLst>
              <a:gd name="adj" fmla="val 0"/>
            </a:avLst>
          </a:prstGeom>
          <a:solidFill>
            <a:srgbClr val="BC0301">
              <a:alpha val="2968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lIns="30000" tIns="30000" rIns="30000" bIns="419999" rtlCol="0" anchor="ctr"/>
          <a:lstStyle/>
          <a:p>
            <a:endParaRPr lang="en-GB" sz="2000" b="1">
              <a:latin typeface="Arial" panose="020B0604020202020204" pitchFamily="34" charset="0"/>
              <a:cs typeface="Arial" panose="020B0604020202020204" pitchFamily="34" charset="0"/>
            </a:endParaRPr>
          </a:p>
        </p:txBody>
      </p:sp>
      <p:sp>
        <p:nvSpPr>
          <p:cNvPr id="49" name="Rounded Rectangle 48">
            <a:extLst>
              <a:ext uri="{FF2B5EF4-FFF2-40B4-BE49-F238E27FC236}">
                <a16:creationId xmlns:a16="http://schemas.microsoft.com/office/drawing/2014/main" id="{048FCA84-E872-AAB8-5C91-6D598D154D7A}"/>
              </a:ext>
            </a:extLst>
          </p:cNvPr>
          <p:cNvSpPr/>
          <p:nvPr/>
        </p:nvSpPr>
        <p:spPr>
          <a:xfrm>
            <a:off x="6793285" y="3736848"/>
            <a:ext cx="4954909" cy="574671"/>
          </a:xfrm>
          <a:prstGeom prst="roundRect">
            <a:avLst>
              <a:gd name="adj" fmla="val 0"/>
            </a:avLst>
          </a:prstGeom>
          <a:solidFill>
            <a:srgbClr val="BC0301">
              <a:alpha val="2968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lIns="30000" tIns="30000" rIns="30000" bIns="60000" rtlCol="0" anchor="ctr"/>
          <a:lstStyle/>
          <a:p>
            <a:endParaRPr lang="en-GB" sz="2000">
              <a:latin typeface="Arial" panose="020B0604020202020204" pitchFamily="34" charset="0"/>
              <a:cs typeface="Arial" panose="020B0604020202020204" pitchFamily="34" charset="0"/>
            </a:endParaRPr>
          </a:p>
        </p:txBody>
      </p:sp>
      <p:sp>
        <p:nvSpPr>
          <p:cNvPr id="50" name="Rounded Rectangle 49">
            <a:extLst>
              <a:ext uri="{FF2B5EF4-FFF2-40B4-BE49-F238E27FC236}">
                <a16:creationId xmlns:a16="http://schemas.microsoft.com/office/drawing/2014/main" id="{9FD42576-8C68-2011-D2D6-43572CB99C73}"/>
              </a:ext>
            </a:extLst>
          </p:cNvPr>
          <p:cNvSpPr/>
          <p:nvPr/>
        </p:nvSpPr>
        <p:spPr>
          <a:xfrm>
            <a:off x="6786726" y="4441333"/>
            <a:ext cx="4954909" cy="574671"/>
          </a:xfrm>
          <a:prstGeom prst="roundRect">
            <a:avLst>
              <a:gd name="adj" fmla="val 0"/>
            </a:avLst>
          </a:prstGeom>
          <a:solidFill>
            <a:srgbClr val="BC0301">
              <a:alpha val="2968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lIns="30000" tIns="30000" rIns="30000" bIns="60000" rtlCol="0" anchor="ctr"/>
          <a:lstStyle/>
          <a:p>
            <a:endParaRPr lang="en-GB" sz="2000">
              <a:latin typeface="Arial" panose="020B0604020202020204" pitchFamily="34" charset="0"/>
              <a:cs typeface="Arial" panose="020B0604020202020204" pitchFamily="34" charset="0"/>
            </a:endParaRPr>
          </a:p>
        </p:txBody>
      </p:sp>
      <p:sp>
        <p:nvSpPr>
          <p:cNvPr id="51" name="Rounded Rectangle 50">
            <a:extLst>
              <a:ext uri="{FF2B5EF4-FFF2-40B4-BE49-F238E27FC236}">
                <a16:creationId xmlns:a16="http://schemas.microsoft.com/office/drawing/2014/main" id="{5AB0BE33-9DCA-7D1E-854B-E3EFCAB9B126}"/>
              </a:ext>
            </a:extLst>
          </p:cNvPr>
          <p:cNvSpPr/>
          <p:nvPr/>
        </p:nvSpPr>
        <p:spPr>
          <a:xfrm>
            <a:off x="6786725" y="5536597"/>
            <a:ext cx="4954909" cy="574671"/>
          </a:xfrm>
          <a:prstGeom prst="roundRect">
            <a:avLst>
              <a:gd name="adj" fmla="val 0"/>
            </a:avLst>
          </a:prstGeom>
          <a:solidFill>
            <a:srgbClr val="BC0301">
              <a:alpha val="2968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lIns="30000" tIns="30000" rIns="30000" bIns="60000" rtlCol="0" anchor="ctr"/>
          <a:lstStyle/>
          <a:p>
            <a:endParaRPr lang="en-GB" sz="2000">
              <a:latin typeface="Arial" panose="020B0604020202020204" pitchFamily="34" charset="0"/>
              <a:cs typeface="Arial" panose="020B0604020202020204" pitchFamily="34" charset="0"/>
            </a:endParaRPr>
          </a:p>
        </p:txBody>
      </p:sp>
      <p:sp>
        <p:nvSpPr>
          <p:cNvPr id="52" name="Rounded Rectangle 51">
            <a:extLst>
              <a:ext uri="{FF2B5EF4-FFF2-40B4-BE49-F238E27FC236}">
                <a16:creationId xmlns:a16="http://schemas.microsoft.com/office/drawing/2014/main" id="{86DE05A1-2BF2-624F-C9A5-A247A59AE561}"/>
              </a:ext>
            </a:extLst>
          </p:cNvPr>
          <p:cNvSpPr/>
          <p:nvPr/>
        </p:nvSpPr>
        <p:spPr>
          <a:xfrm>
            <a:off x="6786725" y="6213056"/>
            <a:ext cx="4954909" cy="574671"/>
          </a:xfrm>
          <a:prstGeom prst="roundRect">
            <a:avLst>
              <a:gd name="adj" fmla="val 0"/>
            </a:avLst>
          </a:prstGeom>
          <a:solidFill>
            <a:srgbClr val="BC0301">
              <a:alpha val="2968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lIns="30000" tIns="30000" rIns="30000" bIns="60000" rtlCol="0" anchor="ctr"/>
          <a:lstStyle/>
          <a:p>
            <a:endParaRPr lang="en-GB" sz="2000">
              <a:latin typeface="Arial" panose="020B060402020202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3586BBFA-5FF7-8C80-1370-08CA718C33C3}"/>
              </a:ext>
            </a:extLst>
          </p:cNvPr>
          <p:cNvGrpSpPr/>
          <p:nvPr/>
        </p:nvGrpSpPr>
        <p:grpSpPr>
          <a:xfrm>
            <a:off x="686594" y="1003939"/>
            <a:ext cx="4756423" cy="2202176"/>
            <a:chOff x="3266049" y="1836182"/>
            <a:chExt cx="3845808" cy="3430393"/>
          </a:xfrm>
        </p:grpSpPr>
        <p:sp>
          <p:nvSpPr>
            <p:cNvPr id="3" name="Round Diagonal Corner of Rectangle 2">
              <a:extLst>
                <a:ext uri="{FF2B5EF4-FFF2-40B4-BE49-F238E27FC236}">
                  <a16:creationId xmlns:a16="http://schemas.microsoft.com/office/drawing/2014/main" id="{9ADA0844-DF3F-8B82-7190-35D25C7DB1C5}"/>
                </a:ext>
              </a:extLst>
            </p:cNvPr>
            <p:cNvSpPr/>
            <p:nvPr/>
          </p:nvSpPr>
          <p:spPr>
            <a:xfrm>
              <a:off x="3278892" y="1836182"/>
              <a:ext cx="3832965" cy="3430393"/>
            </a:xfrm>
            <a:prstGeom prst="rect">
              <a:avLst/>
            </a:prstGeom>
            <a:solidFill>
              <a:srgbClr val="CA322C"/>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108000" rIns="0" rtlCol="0" anchor="ctr"/>
            <a:lstStyle/>
            <a:p>
              <a:endParaRPr lang="en-GB" sz="1500" b="1">
                <a:solidFill>
                  <a:schemeClr val="tx1"/>
                </a:solidFill>
                <a:latin typeface="Arial" panose="020B0604020202020204" pitchFamily="34" charset="0"/>
                <a:cs typeface="Arial" panose="020B0604020202020204" pitchFamily="34" charset="0"/>
              </a:endParaRPr>
            </a:p>
            <a:p>
              <a:r>
                <a:rPr lang="en-GB">
                  <a:latin typeface="Arial" panose="020B0604020202020204" pitchFamily="34" charset="0"/>
                  <a:cs typeface="Arial" panose="020B0604020202020204" pitchFamily="34" charset="0"/>
                </a:rPr>
                <a:t>MHCLG</a:t>
              </a:r>
            </a:p>
            <a:p>
              <a:r>
                <a:rPr lang="en-GB">
                  <a:latin typeface="Arial" panose="020B0604020202020204" pitchFamily="34" charset="0"/>
                  <a:cs typeface="Arial" panose="020B0604020202020204" pitchFamily="34" charset="0"/>
                </a:rPr>
                <a:t>DWP (Regional)</a:t>
              </a:r>
            </a:p>
            <a:p>
              <a:r>
                <a:rPr lang="en-GB">
                  <a:latin typeface="Arial" panose="020B0604020202020204" pitchFamily="34" charset="0"/>
                  <a:cs typeface="Arial" panose="020B0604020202020204" pitchFamily="34" charset="0"/>
                </a:rPr>
                <a:t>SNEE ICB</a:t>
              </a:r>
            </a:p>
          </p:txBody>
        </p:sp>
        <p:sp>
          <p:nvSpPr>
            <p:cNvPr id="7" name="Round Diagonal Corner of Rectangle 6">
              <a:extLst>
                <a:ext uri="{FF2B5EF4-FFF2-40B4-BE49-F238E27FC236}">
                  <a16:creationId xmlns:a16="http://schemas.microsoft.com/office/drawing/2014/main" id="{2C99580D-41BC-B50E-D7B0-9A0331DF062A}"/>
                </a:ext>
              </a:extLst>
            </p:cNvPr>
            <p:cNvSpPr/>
            <p:nvPr/>
          </p:nvSpPr>
          <p:spPr>
            <a:xfrm>
              <a:off x="3266049" y="1845522"/>
              <a:ext cx="3845808" cy="1048371"/>
            </a:xfrm>
            <a:prstGeom prst="rect">
              <a:avLst/>
            </a:prstGeom>
            <a:solidFill>
              <a:srgbClr val="C00000"/>
            </a:solidFill>
            <a:ln w="317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333" b="1" cap="all">
                  <a:solidFill>
                    <a:schemeClr val="bg1"/>
                  </a:solidFill>
                  <a:latin typeface="Arial" panose="020B0604020202020204" pitchFamily="34" charset="0"/>
                  <a:cs typeface="Arial" panose="020B0604020202020204" pitchFamily="34" charset="0"/>
                </a:rPr>
                <a:t>External Investors </a:t>
              </a:r>
            </a:p>
            <a:p>
              <a:r>
                <a:rPr lang="en-GB" sz="2333" b="1" cap="all">
                  <a:solidFill>
                    <a:schemeClr val="bg1"/>
                  </a:solidFill>
                  <a:latin typeface="Arial" panose="020B0604020202020204" pitchFamily="34" charset="0"/>
                  <a:cs typeface="Arial" panose="020B0604020202020204" pitchFamily="34" charset="0"/>
                </a:rPr>
                <a:t>&amp; Major Projects</a:t>
              </a:r>
            </a:p>
          </p:txBody>
        </p:sp>
      </p:grpSp>
      <p:sp>
        <p:nvSpPr>
          <p:cNvPr id="12" name="Trapezium 11">
            <a:extLst>
              <a:ext uri="{FF2B5EF4-FFF2-40B4-BE49-F238E27FC236}">
                <a16:creationId xmlns:a16="http://schemas.microsoft.com/office/drawing/2014/main" id="{E92F8A8A-E04F-A704-6D97-93FC6FD1C10A}"/>
              </a:ext>
            </a:extLst>
          </p:cNvPr>
          <p:cNvSpPr/>
          <p:nvPr/>
        </p:nvSpPr>
        <p:spPr>
          <a:xfrm>
            <a:off x="393818" y="5481460"/>
            <a:ext cx="5339117" cy="1251898"/>
          </a:xfrm>
          <a:prstGeom prst="trapezoid">
            <a:avLst/>
          </a:prstGeom>
          <a:solidFill>
            <a:srgbClr val="FFBEBC"/>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360000" rtlCol="0" anchor="t" anchorCtr="0"/>
          <a:lstStyle/>
          <a:p>
            <a:r>
              <a:rPr lang="en-GB" sz="2333" b="1">
                <a:solidFill>
                  <a:sysClr val="windowText" lastClr="000000"/>
                </a:solidFill>
                <a:latin typeface="Arial" panose="020B0604020202020204" pitchFamily="34" charset="0"/>
                <a:cs typeface="Arial" panose="020B0604020202020204" pitchFamily="34" charset="0"/>
              </a:rPr>
              <a:t>Community Level</a:t>
            </a:r>
          </a:p>
          <a:p>
            <a:endParaRPr lang="en-GB" sz="700" b="1">
              <a:solidFill>
                <a:sysClr val="windowText" lastClr="000000"/>
              </a:solidFill>
              <a:latin typeface="Arial" panose="020B0604020202020204" pitchFamily="34" charset="0"/>
              <a:cs typeface="Arial" panose="020B0604020202020204" pitchFamily="34" charset="0"/>
            </a:endParaRPr>
          </a:p>
          <a:p>
            <a:r>
              <a:rPr lang="en-GB" sz="1600">
                <a:solidFill>
                  <a:sysClr val="windowText" lastClr="000000"/>
                </a:solidFill>
                <a:latin typeface="Arial" panose="020B0604020202020204" pitchFamily="34" charset="0"/>
                <a:cs typeface="Arial" panose="020B0604020202020204" pitchFamily="34" charset="0"/>
              </a:rPr>
              <a:t>Colchester Institute, Clacton Hospital</a:t>
            </a:r>
          </a:p>
        </p:txBody>
      </p:sp>
      <p:grpSp>
        <p:nvGrpSpPr>
          <p:cNvPr id="15" name="Group 14">
            <a:extLst>
              <a:ext uri="{FF2B5EF4-FFF2-40B4-BE49-F238E27FC236}">
                <a16:creationId xmlns:a16="http://schemas.microsoft.com/office/drawing/2014/main" id="{FCFE959E-D1E0-7000-6F1A-534A9D0BBDD1}"/>
              </a:ext>
            </a:extLst>
          </p:cNvPr>
          <p:cNvGrpSpPr/>
          <p:nvPr/>
        </p:nvGrpSpPr>
        <p:grpSpPr>
          <a:xfrm>
            <a:off x="686592" y="3342802"/>
            <a:ext cx="4756424" cy="1993531"/>
            <a:chOff x="4253845" y="3637528"/>
            <a:chExt cx="7046828" cy="2392237"/>
          </a:xfrm>
        </p:grpSpPr>
        <p:grpSp>
          <p:nvGrpSpPr>
            <p:cNvPr id="9" name="Group 8">
              <a:extLst>
                <a:ext uri="{FF2B5EF4-FFF2-40B4-BE49-F238E27FC236}">
                  <a16:creationId xmlns:a16="http://schemas.microsoft.com/office/drawing/2014/main" id="{DFB4E2F2-3232-2C38-7317-5450139CF33D}"/>
                </a:ext>
              </a:extLst>
            </p:cNvPr>
            <p:cNvGrpSpPr/>
            <p:nvPr/>
          </p:nvGrpSpPr>
          <p:grpSpPr>
            <a:xfrm>
              <a:off x="4253845" y="3637528"/>
              <a:ext cx="7046828" cy="2382895"/>
              <a:chOff x="4065607" y="1826842"/>
              <a:chExt cx="5779088" cy="2382895"/>
            </a:xfrm>
          </p:grpSpPr>
          <p:sp>
            <p:nvSpPr>
              <p:cNvPr id="10" name="Round Diagonal Corner of Rectangle 9">
                <a:extLst>
                  <a:ext uri="{FF2B5EF4-FFF2-40B4-BE49-F238E27FC236}">
                    <a16:creationId xmlns:a16="http://schemas.microsoft.com/office/drawing/2014/main" id="{D82D0161-D523-2D36-FC5E-619657138284}"/>
                  </a:ext>
                </a:extLst>
              </p:cNvPr>
              <p:cNvSpPr/>
              <p:nvPr/>
            </p:nvSpPr>
            <p:spPr>
              <a:xfrm>
                <a:off x="4065607" y="1836183"/>
                <a:ext cx="5779088" cy="2373554"/>
              </a:xfrm>
              <a:prstGeom prst="rect">
                <a:avLst/>
              </a:prstGeom>
              <a:solidFill>
                <a:srgbClr val="FFA9A8"/>
              </a:solidFill>
              <a:ln>
                <a:noFill/>
              </a:ln>
            </p:spPr>
            <p:style>
              <a:lnRef idx="2">
                <a:schemeClr val="accent1">
                  <a:shade val="15000"/>
                </a:schemeClr>
              </a:lnRef>
              <a:fillRef idx="1">
                <a:schemeClr val="accent1"/>
              </a:fillRef>
              <a:effectRef idx="0">
                <a:schemeClr val="accent1"/>
              </a:effectRef>
              <a:fontRef idx="minor">
                <a:schemeClr val="lt1"/>
              </a:fontRef>
            </p:style>
            <p:txBody>
              <a:bodyPr tIns="660000" rtlCol="0" anchor="ctr"/>
              <a:lstStyle/>
              <a:p>
                <a:pPr marL="238115" indent="-238115">
                  <a:buFont typeface="Arial" panose="020B0604020202020204" pitchFamily="34" charset="0"/>
                  <a:buChar char="•"/>
                </a:pPr>
                <a:endParaRPr lang="en-GB" sz="1667">
                  <a:solidFill>
                    <a:srgbClr val="0F2836"/>
                  </a:solidFill>
                  <a:latin typeface="Arial" panose="020B0604020202020204" pitchFamily="34" charset="0"/>
                  <a:cs typeface="Arial" panose="020B0604020202020204" pitchFamily="34" charset="0"/>
                </a:endParaRPr>
              </a:p>
            </p:txBody>
          </p:sp>
          <p:sp>
            <p:nvSpPr>
              <p:cNvPr id="11" name="Round Diagonal Corner of Rectangle 10">
                <a:extLst>
                  <a:ext uri="{FF2B5EF4-FFF2-40B4-BE49-F238E27FC236}">
                    <a16:creationId xmlns:a16="http://schemas.microsoft.com/office/drawing/2014/main" id="{009696B8-6A1F-72B2-B6C3-6DB2A11A444A}"/>
                  </a:ext>
                </a:extLst>
              </p:cNvPr>
              <p:cNvSpPr/>
              <p:nvPr/>
            </p:nvSpPr>
            <p:spPr>
              <a:xfrm>
                <a:off x="4065607" y="1826842"/>
                <a:ext cx="5779086" cy="698947"/>
              </a:xfrm>
              <a:prstGeom prst="rect">
                <a:avLst/>
              </a:prstGeom>
              <a:solidFill>
                <a:srgbClr val="A20000">
                  <a:alpha val="39454"/>
                </a:srgb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000" b="1" cap="all">
                    <a:solidFill>
                      <a:schemeClr val="tx1"/>
                    </a:solidFill>
                    <a:latin typeface="Arial" panose="020B0604020202020204" pitchFamily="34" charset="0"/>
                    <a:cs typeface="Arial" panose="020B0604020202020204" pitchFamily="34" charset="0"/>
                  </a:rPr>
                  <a:t>Place Level</a:t>
                </a:r>
              </a:p>
            </p:txBody>
          </p:sp>
        </p:grpSp>
        <p:sp>
          <p:nvSpPr>
            <p:cNvPr id="13" name="Rectangle 12">
              <a:extLst>
                <a:ext uri="{FF2B5EF4-FFF2-40B4-BE49-F238E27FC236}">
                  <a16:creationId xmlns:a16="http://schemas.microsoft.com/office/drawing/2014/main" id="{CDD39F1B-A3E4-2425-AE5F-6039C47BC95F}"/>
                </a:ext>
              </a:extLst>
            </p:cNvPr>
            <p:cNvSpPr/>
            <p:nvPr/>
          </p:nvSpPr>
          <p:spPr>
            <a:xfrm>
              <a:off x="4300774" y="4212182"/>
              <a:ext cx="6065102" cy="18175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GB">
                  <a:solidFill>
                    <a:srgbClr val="0F2836"/>
                  </a:solidFill>
                  <a:latin typeface="Arial" panose="020B0604020202020204" pitchFamily="34" charset="0"/>
                  <a:cs typeface="Arial" panose="020B0604020202020204" pitchFamily="34" charset="0"/>
                </a:rPr>
                <a:t>East Suffolk and North East Essex NHS Foundation Trust</a:t>
              </a:r>
            </a:p>
            <a:p>
              <a:pPr marL="285750" indent="-285750">
                <a:buFont typeface="Arial" panose="020B0604020202020204" pitchFamily="34" charset="0"/>
                <a:buChar char="•"/>
              </a:pPr>
              <a:r>
                <a:rPr lang="en-GB">
                  <a:solidFill>
                    <a:srgbClr val="0F2836"/>
                  </a:solidFill>
                  <a:latin typeface="Arial" panose="020B0604020202020204" pitchFamily="34" charset="0"/>
                  <a:cs typeface="Arial" panose="020B0604020202020204" pitchFamily="34" charset="0"/>
                </a:rPr>
                <a:t>DWP (local)</a:t>
              </a:r>
            </a:p>
            <a:p>
              <a:endParaRPr lang="en-GB" sz="1667">
                <a:latin typeface="Arial" panose="020B0604020202020204" pitchFamily="34" charset="0"/>
                <a:cs typeface="Arial" panose="020B0604020202020204" pitchFamily="34" charset="0"/>
              </a:endParaRPr>
            </a:p>
          </p:txBody>
        </p:sp>
      </p:grpSp>
      <p:sp>
        <p:nvSpPr>
          <p:cNvPr id="16" name="Rounded Rectangle 15">
            <a:extLst>
              <a:ext uri="{FF2B5EF4-FFF2-40B4-BE49-F238E27FC236}">
                <a16:creationId xmlns:a16="http://schemas.microsoft.com/office/drawing/2014/main" id="{B574EC31-022E-5173-2DE6-59CB20621F84}"/>
              </a:ext>
            </a:extLst>
          </p:cNvPr>
          <p:cNvSpPr/>
          <p:nvPr/>
        </p:nvSpPr>
        <p:spPr>
          <a:xfrm>
            <a:off x="6680821" y="1009934"/>
            <a:ext cx="4954909" cy="2196181"/>
          </a:xfrm>
          <a:prstGeom prst="roundRect">
            <a:avLst>
              <a:gd name="adj" fmla="val 0"/>
            </a:avLst>
          </a:prstGeom>
          <a:solidFill>
            <a:srgbClr val="BC0301"/>
          </a:solidFill>
          <a:ln>
            <a:noFill/>
          </a:ln>
        </p:spPr>
        <p:style>
          <a:lnRef idx="2">
            <a:schemeClr val="accent1">
              <a:shade val="15000"/>
            </a:schemeClr>
          </a:lnRef>
          <a:fillRef idx="1">
            <a:schemeClr val="accent1"/>
          </a:fillRef>
          <a:effectRef idx="0">
            <a:schemeClr val="accent1"/>
          </a:effectRef>
          <a:fontRef idx="minor">
            <a:schemeClr val="lt1"/>
          </a:fontRef>
        </p:style>
        <p:txBody>
          <a:bodyPr lIns="30000" tIns="251999" rIns="30000" bIns="612000" rtlCol="0" anchor="ctr"/>
          <a:lstStyle/>
          <a:p>
            <a:r>
              <a:rPr lang="en-GB" sz="2333" b="1" cap="all" dirty="0">
                <a:latin typeface="Arial" panose="020B0604020202020204" pitchFamily="34" charset="0"/>
                <a:cs typeface="Arial" panose="020B0604020202020204" pitchFamily="34" charset="0"/>
              </a:rPr>
              <a:t>Resources</a:t>
            </a:r>
          </a:p>
          <a:p>
            <a:endParaRPr lang="en-GB" b="1" cap="all" dirty="0">
              <a:latin typeface="Arial" panose="020B0604020202020204" pitchFamily="34" charset="0"/>
              <a:cs typeface="Arial" panose="020B0604020202020204" pitchFamily="34" charset="0"/>
            </a:endParaRPr>
          </a:p>
          <a:p>
            <a:endParaRPr lang="en-GB" b="1" cap="all" dirty="0">
              <a:latin typeface="Arial" panose="020B0604020202020204" pitchFamily="34" charset="0"/>
              <a:cs typeface="Arial" panose="020B0604020202020204" pitchFamily="34" charset="0"/>
            </a:endParaRPr>
          </a:p>
          <a:p>
            <a:r>
              <a:rPr lang="en-GB" sz="2000" dirty="0">
                <a:latin typeface="Arial" panose="020B0604020202020204" pitchFamily="34" charset="0"/>
                <a:cs typeface="Arial" panose="020B0604020202020204" pitchFamily="34" charset="0"/>
              </a:rPr>
              <a:t>UK Community Renewal Fund </a:t>
            </a:r>
          </a:p>
          <a:p>
            <a:endParaRPr lang="en-GB" sz="2000" dirty="0">
              <a:latin typeface="Arial" panose="020B0604020202020204" pitchFamily="34" charset="0"/>
              <a:cs typeface="Arial" panose="020B0604020202020204" pitchFamily="34" charset="0"/>
            </a:endParaRPr>
          </a:p>
        </p:txBody>
      </p:sp>
      <p:cxnSp>
        <p:nvCxnSpPr>
          <p:cNvPr id="18" name="Straight Connector 17">
            <a:extLst>
              <a:ext uri="{FF2B5EF4-FFF2-40B4-BE49-F238E27FC236}">
                <a16:creationId xmlns:a16="http://schemas.microsoft.com/office/drawing/2014/main" id="{58B5F2A3-70B1-20C1-2152-9340B2150811}"/>
              </a:ext>
            </a:extLst>
          </p:cNvPr>
          <p:cNvCxnSpPr>
            <a:cxnSpLocks/>
          </p:cNvCxnSpPr>
          <p:nvPr/>
        </p:nvCxnSpPr>
        <p:spPr>
          <a:xfrm>
            <a:off x="6680819" y="1708121"/>
            <a:ext cx="4954909" cy="0"/>
          </a:xfrm>
          <a:prstGeom prst="line">
            <a:avLst/>
          </a:prstGeom>
          <a:ln w="34925">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Rounded Rectangle 21">
            <a:extLst>
              <a:ext uri="{FF2B5EF4-FFF2-40B4-BE49-F238E27FC236}">
                <a16:creationId xmlns:a16="http://schemas.microsoft.com/office/drawing/2014/main" id="{B70E7AF4-73EC-F5DD-2061-F40AA4C7C8E8}"/>
              </a:ext>
            </a:extLst>
          </p:cNvPr>
          <p:cNvSpPr/>
          <p:nvPr/>
        </p:nvSpPr>
        <p:spPr>
          <a:xfrm>
            <a:off x="6687379" y="3661938"/>
            <a:ext cx="4954909" cy="574671"/>
          </a:xfrm>
          <a:prstGeom prst="roundRect">
            <a:avLst>
              <a:gd name="adj" fmla="val 0"/>
            </a:avLst>
          </a:prstGeom>
          <a:solidFill>
            <a:srgbClr val="BC0301">
              <a:alpha val="7700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lIns="30000" tIns="30000" rIns="30000" bIns="60000" rtlCol="0" anchor="ctr"/>
          <a:lstStyle/>
          <a:p>
            <a:r>
              <a:rPr lang="en-GB" sz="2000">
                <a:latin typeface="Arial" panose="020B0604020202020204" pitchFamily="34" charset="0"/>
                <a:cs typeface="Arial" panose="020B0604020202020204" pitchFamily="34" charset="0"/>
              </a:rPr>
              <a:t>Benefits claimants down</a:t>
            </a:r>
          </a:p>
        </p:txBody>
      </p:sp>
      <p:sp>
        <p:nvSpPr>
          <p:cNvPr id="23" name="Rounded Rectangle 22">
            <a:extLst>
              <a:ext uri="{FF2B5EF4-FFF2-40B4-BE49-F238E27FC236}">
                <a16:creationId xmlns:a16="http://schemas.microsoft.com/office/drawing/2014/main" id="{127E435D-ADC6-110F-FE98-DABFBDE2551B}"/>
              </a:ext>
            </a:extLst>
          </p:cNvPr>
          <p:cNvSpPr/>
          <p:nvPr/>
        </p:nvSpPr>
        <p:spPr>
          <a:xfrm>
            <a:off x="6680820" y="4366423"/>
            <a:ext cx="4954909" cy="574671"/>
          </a:xfrm>
          <a:prstGeom prst="roundRect">
            <a:avLst>
              <a:gd name="adj" fmla="val 0"/>
            </a:avLst>
          </a:prstGeom>
          <a:solidFill>
            <a:srgbClr val="BC0301">
              <a:alpha val="7700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lIns="30000" tIns="30000" rIns="30000" bIns="60000" rtlCol="0" anchor="ctr"/>
          <a:lstStyle/>
          <a:p>
            <a:r>
              <a:rPr lang="en-GB" sz="2000">
                <a:latin typeface="Arial" panose="020B0604020202020204" pitchFamily="34" charset="0"/>
                <a:cs typeface="Arial" panose="020B0604020202020204" pitchFamily="34" charset="0"/>
              </a:rPr>
              <a:t>All non-clinical staff roles filled in time for  roll out</a:t>
            </a:r>
          </a:p>
        </p:txBody>
      </p:sp>
      <p:sp>
        <p:nvSpPr>
          <p:cNvPr id="24" name="Rounded Rectangle 23">
            <a:extLst>
              <a:ext uri="{FF2B5EF4-FFF2-40B4-BE49-F238E27FC236}">
                <a16:creationId xmlns:a16="http://schemas.microsoft.com/office/drawing/2014/main" id="{115545FE-903C-B57D-97D1-9C92D0A11757}"/>
              </a:ext>
            </a:extLst>
          </p:cNvPr>
          <p:cNvSpPr/>
          <p:nvPr/>
        </p:nvSpPr>
        <p:spPr>
          <a:xfrm>
            <a:off x="6680819" y="5461687"/>
            <a:ext cx="4954909" cy="574671"/>
          </a:xfrm>
          <a:prstGeom prst="roundRect">
            <a:avLst>
              <a:gd name="adj" fmla="val 0"/>
            </a:avLst>
          </a:prstGeom>
          <a:solidFill>
            <a:srgbClr val="C65A55"/>
          </a:solidFill>
          <a:ln>
            <a:noFill/>
          </a:ln>
        </p:spPr>
        <p:style>
          <a:lnRef idx="2">
            <a:schemeClr val="accent1">
              <a:shade val="15000"/>
            </a:schemeClr>
          </a:lnRef>
          <a:fillRef idx="1">
            <a:schemeClr val="accent1"/>
          </a:fillRef>
          <a:effectRef idx="0">
            <a:schemeClr val="accent1"/>
          </a:effectRef>
          <a:fontRef idx="minor">
            <a:schemeClr val="lt1"/>
          </a:fontRef>
        </p:style>
        <p:txBody>
          <a:bodyPr lIns="30000" tIns="30000" rIns="30000" bIns="60000" rtlCol="0" anchor="ctr"/>
          <a:lstStyle/>
          <a:p>
            <a:r>
              <a:rPr lang="en-GB" sz="2000">
                <a:latin typeface="Arial" panose="020B0604020202020204" pitchFamily="34" charset="0"/>
                <a:cs typeface="Arial" panose="020B0604020202020204" pitchFamily="34" charset="0"/>
              </a:rPr>
              <a:t>217 students economically active</a:t>
            </a:r>
          </a:p>
        </p:txBody>
      </p:sp>
      <p:sp>
        <p:nvSpPr>
          <p:cNvPr id="25" name="Rounded Rectangle 24">
            <a:extLst>
              <a:ext uri="{FF2B5EF4-FFF2-40B4-BE49-F238E27FC236}">
                <a16:creationId xmlns:a16="http://schemas.microsoft.com/office/drawing/2014/main" id="{7089601E-5C13-24C6-F07E-D8863D91E717}"/>
              </a:ext>
            </a:extLst>
          </p:cNvPr>
          <p:cNvSpPr/>
          <p:nvPr/>
        </p:nvSpPr>
        <p:spPr>
          <a:xfrm>
            <a:off x="6680819" y="6138146"/>
            <a:ext cx="4954909" cy="574671"/>
          </a:xfrm>
          <a:prstGeom prst="roundRect">
            <a:avLst>
              <a:gd name="adj" fmla="val 0"/>
            </a:avLst>
          </a:prstGeom>
          <a:solidFill>
            <a:srgbClr val="C65A55"/>
          </a:solidFill>
          <a:ln>
            <a:noFill/>
          </a:ln>
        </p:spPr>
        <p:style>
          <a:lnRef idx="2">
            <a:schemeClr val="accent1">
              <a:shade val="15000"/>
            </a:schemeClr>
          </a:lnRef>
          <a:fillRef idx="1">
            <a:schemeClr val="accent1"/>
          </a:fillRef>
          <a:effectRef idx="0">
            <a:schemeClr val="accent1"/>
          </a:effectRef>
          <a:fontRef idx="minor">
            <a:schemeClr val="lt1"/>
          </a:fontRef>
        </p:style>
        <p:txBody>
          <a:bodyPr lIns="30000" tIns="30000" rIns="30000" bIns="60000" rtlCol="0" anchor="ctr"/>
          <a:lstStyle/>
          <a:p>
            <a:r>
              <a:rPr lang="en-GB" sz="2000">
                <a:latin typeface="Arial" panose="020B0604020202020204" pitchFamily="34" charset="0"/>
                <a:cs typeface="Arial" panose="020B0604020202020204" pitchFamily="34" charset="0"/>
              </a:rPr>
              <a:t>50 actively in employment</a:t>
            </a:r>
          </a:p>
        </p:txBody>
      </p:sp>
      <p:sp>
        <p:nvSpPr>
          <p:cNvPr id="27" name="Right Arrow 26">
            <a:extLst>
              <a:ext uri="{FF2B5EF4-FFF2-40B4-BE49-F238E27FC236}">
                <a16:creationId xmlns:a16="http://schemas.microsoft.com/office/drawing/2014/main" id="{7E8756AF-6E2C-9011-B6D6-3E1534F5A8E3}"/>
              </a:ext>
            </a:extLst>
          </p:cNvPr>
          <p:cNvSpPr/>
          <p:nvPr/>
        </p:nvSpPr>
        <p:spPr>
          <a:xfrm>
            <a:off x="5587155" y="2077832"/>
            <a:ext cx="1056094" cy="757900"/>
          </a:xfrm>
          <a:prstGeom prst="rightArrow">
            <a:avLst>
              <a:gd name="adj1" fmla="val 33282"/>
              <a:gd name="adj2" fmla="val 35596"/>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1500">
              <a:latin typeface="Arial" panose="020B0604020202020204" pitchFamily="34" charset="0"/>
              <a:cs typeface="Arial" panose="020B0604020202020204" pitchFamily="34" charset="0"/>
            </a:endParaRPr>
          </a:p>
        </p:txBody>
      </p:sp>
      <p:grpSp>
        <p:nvGrpSpPr>
          <p:cNvPr id="32" name="Group 31">
            <a:extLst>
              <a:ext uri="{FF2B5EF4-FFF2-40B4-BE49-F238E27FC236}">
                <a16:creationId xmlns:a16="http://schemas.microsoft.com/office/drawing/2014/main" id="{E14B6D0D-ED40-9B78-3B19-A7905F3DA938}"/>
              </a:ext>
            </a:extLst>
          </p:cNvPr>
          <p:cNvGrpSpPr/>
          <p:nvPr/>
        </p:nvGrpSpPr>
        <p:grpSpPr>
          <a:xfrm>
            <a:off x="5560644" y="3710347"/>
            <a:ext cx="1056094" cy="1230750"/>
            <a:chOff x="6739710" y="4594301"/>
            <a:chExt cx="1358324" cy="1476899"/>
          </a:xfrm>
          <a:solidFill>
            <a:srgbClr val="C00000"/>
          </a:solidFill>
        </p:grpSpPr>
        <p:sp>
          <p:nvSpPr>
            <p:cNvPr id="28" name="Right Arrow 27">
              <a:extLst>
                <a:ext uri="{FF2B5EF4-FFF2-40B4-BE49-F238E27FC236}">
                  <a16:creationId xmlns:a16="http://schemas.microsoft.com/office/drawing/2014/main" id="{DD4733A8-D70E-D56F-0B54-1B109A5D7523}"/>
                </a:ext>
              </a:extLst>
            </p:cNvPr>
            <p:cNvSpPr/>
            <p:nvPr/>
          </p:nvSpPr>
          <p:spPr>
            <a:xfrm>
              <a:off x="6739710" y="4594301"/>
              <a:ext cx="1358324" cy="643467"/>
            </a:xfrm>
            <a:prstGeom prst="rightArrow">
              <a:avLst>
                <a:gd name="adj1" fmla="val 28608"/>
                <a:gd name="adj2" fmla="val 5000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1500">
                <a:latin typeface="Arial" panose="020B0604020202020204" pitchFamily="34" charset="0"/>
                <a:cs typeface="Arial" panose="020B0604020202020204" pitchFamily="34" charset="0"/>
              </a:endParaRPr>
            </a:p>
          </p:txBody>
        </p:sp>
        <p:sp>
          <p:nvSpPr>
            <p:cNvPr id="29" name="Bent Arrow 28">
              <a:extLst>
                <a:ext uri="{FF2B5EF4-FFF2-40B4-BE49-F238E27FC236}">
                  <a16:creationId xmlns:a16="http://schemas.microsoft.com/office/drawing/2014/main" id="{4FFBD59F-4F1C-3C63-BC45-8E7B02F6FA01}"/>
                </a:ext>
              </a:extLst>
            </p:cNvPr>
            <p:cNvSpPr/>
            <p:nvPr/>
          </p:nvSpPr>
          <p:spPr>
            <a:xfrm flipV="1">
              <a:off x="7193127" y="4876802"/>
              <a:ext cx="904907" cy="1194398"/>
            </a:xfrm>
            <a:prstGeom prst="bentArrow">
              <a:avLst>
                <a:gd name="adj1" fmla="val 18481"/>
                <a:gd name="adj2" fmla="val 35759"/>
                <a:gd name="adj3" fmla="val 34779"/>
                <a:gd name="adj4" fmla="val 38317"/>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1500">
                <a:solidFill>
                  <a:schemeClr val="tx1"/>
                </a:solidFill>
                <a:latin typeface="Arial" panose="020B0604020202020204" pitchFamily="34" charset="0"/>
                <a:cs typeface="Arial" panose="020B0604020202020204" pitchFamily="34" charset="0"/>
              </a:endParaRPr>
            </a:p>
          </p:txBody>
        </p:sp>
      </p:grpSp>
      <p:sp>
        <p:nvSpPr>
          <p:cNvPr id="33" name="Right Arrow 32">
            <a:extLst>
              <a:ext uri="{FF2B5EF4-FFF2-40B4-BE49-F238E27FC236}">
                <a16:creationId xmlns:a16="http://schemas.microsoft.com/office/drawing/2014/main" id="{E3774BF3-E1AC-F037-9A17-A24902A4B45F}"/>
              </a:ext>
            </a:extLst>
          </p:cNvPr>
          <p:cNvSpPr/>
          <p:nvPr/>
        </p:nvSpPr>
        <p:spPr>
          <a:xfrm>
            <a:off x="5632745" y="5500135"/>
            <a:ext cx="999011" cy="536223"/>
          </a:xfrm>
          <a:prstGeom prst="rightArrow">
            <a:avLst>
              <a:gd name="adj1" fmla="val 28608"/>
              <a:gd name="adj2" fmla="val 50000"/>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1500">
              <a:latin typeface="Arial" panose="020B0604020202020204" pitchFamily="34" charset="0"/>
              <a:cs typeface="Arial" panose="020B0604020202020204" pitchFamily="34" charset="0"/>
            </a:endParaRPr>
          </a:p>
        </p:txBody>
      </p:sp>
      <p:sp>
        <p:nvSpPr>
          <p:cNvPr id="34" name="Bent Arrow 33">
            <a:extLst>
              <a:ext uri="{FF2B5EF4-FFF2-40B4-BE49-F238E27FC236}">
                <a16:creationId xmlns:a16="http://schemas.microsoft.com/office/drawing/2014/main" id="{47D264E1-76F1-03B4-DF7C-8FB4E637D2D4}"/>
              </a:ext>
            </a:extLst>
          </p:cNvPr>
          <p:cNvSpPr/>
          <p:nvPr/>
        </p:nvSpPr>
        <p:spPr>
          <a:xfrm flipV="1">
            <a:off x="5990170" y="5735552"/>
            <a:ext cx="665535" cy="937491"/>
          </a:xfrm>
          <a:prstGeom prst="bentArrow">
            <a:avLst>
              <a:gd name="adj1" fmla="val 18481"/>
              <a:gd name="adj2" fmla="val 35759"/>
              <a:gd name="adj3" fmla="val 34779"/>
              <a:gd name="adj4" fmla="val 38317"/>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1500">
              <a:solidFill>
                <a:schemeClr val="tx1"/>
              </a:solidFill>
              <a:latin typeface="Arial" panose="020B0604020202020204" pitchFamily="34" charset="0"/>
              <a:cs typeface="Arial" panose="020B0604020202020204" pitchFamily="34" charset="0"/>
            </a:endParaRPr>
          </a:p>
        </p:txBody>
      </p:sp>
      <p:cxnSp>
        <p:nvCxnSpPr>
          <p:cNvPr id="30" name="Straight Connector 29">
            <a:extLst>
              <a:ext uri="{FF2B5EF4-FFF2-40B4-BE49-F238E27FC236}">
                <a16:creationId xmlns:a16="http://schemas.microsoft.com/office/drawing/2014/main" id="{89C4DB48-ADE6-05C2-0B37-DB3A66E9E691}"/>
              </a:ext>
            </a:extLst>
          </p:cNvPr>
          <p:cNvCxnSpPr>
            <a:cxnSpLocks/>
          </p:cNvCxnSpPr>
          <p:nvPr/>
        </p:nvCxnSpPr>
        <p:spPr>
          <a:xfrm>
            <a:off x="702478" y="1709137"/>
            <a:ext cx="4729705" cy="0"/>
          </a:xfrm>
          <a:prstGeom prst="line">
            <a:avLst/>
          </a:prstGeom>
          <a:ln w="349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156CE930-F75A-2FBE-F3B1-1C7F743D5DF1}"/>
              </a:ext>
            </a:extLst>
          </p:cNvPr>
          <p:cNvCxnSpPr>
            <a:cxnSpLocks/>
          </p:cNvCxnSpPr>
          <p:nvPr/>
        </p:nvCxnSpPr>
        <p:spPr>
          <a:xfrm>
            <a:off x="686592" y="3909491"/>
            <a:ext cx="4745591" cy="0"/>
          </a:xfrm>
          <a:prstGeom prst="line">
            <a:avLst/>
          </a:prstGeom>
          <a:ln w="349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8E45C5A-7821-DE41-9865-D289C56D4053}"/>
              </a:ext>
            </a:extLst>
          </p:cNvPr>
          <p:cNvCxnSpPr>
            <a:cxnSpLocks/>
          </p:cNvCxnSpPr>
          <p:nvPr/>
        </p:nvCxnSpPr>
        <p:spPr>
          <a:xfrm>
            <a:off x="616953" y="5899369"/>
            <a:ext cx="4891230" cy="0"/>
          </a:xfrm>
          <a:prstGeom prst="line">
            <a:avLst/>
          </a:prstGeom>
          <a:ln w="34925">
            <a:solidFill>
              <a:schemeClr val="bg1"/>
            </a:solidFill>
          </a:ln>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a16="http://schemas.microsoft.com/office/drawing/2014/main" id="{27A1D046-E5DA-898F-822A-48FB3306CC0C}"/>
              </a:ext>
            </a:extLst>
          </p:cNvPr>
          <p:cNvSpPr/>
          <p:nvPr/>
        </p:nvSpPr>
        <p:spPr>
          <a:xfrm>
            <a:off x="778836" y="318357"/>
            <a:ext cx="4769108" cy="518067"/>
          </a:xfrm>
          <a:prstGeom prst="rect">
            <a:avLst/>
          </a:prstGeom>
          <a:solidFill>
            <a:srgbClr val="CA8581"/>
          </a:solidFill>
          <a:ln w="25400">
            <a:noFill/>
          </a:ln>
        </p:spPr>
        <p:style>
          <a:lnRef idx="2">
            <a:schemeClr val="accent1">
              <a:shade val="15000"/>
            </a:schemeClr>
          </a:lnRef>
          <a:fillRef idx="1">
            <a:schemeClr val="accent1"/>
          </a:fillRef>
          <a:effectRef idx="0">
            <a:schemeClr val="accent1"/>
          </a:effectRef>
          <a:fontRef idx="minor">
            <a:schemeClr val="lt1"/>
          </a:fontRef>
        </p:style>
        <p:txBody>
          <a:bodyPr lIns="108000" rtlCol="0" anchor="ctr"/>
          <a:lstStyle/>
          <a:p>
            <a:pPr marL="0" indent="0">
              <a:buNone/>
            </a:pPr>
            <a:endParaRPr lang="en-GB" sz="2800">
              <a:solidFill>
                <a:schemeClr val="bg1"/>
              </a:solidFill>
              <a:latin typeface="Arial" panose="020B0604020202020204" pitchFamily="34" charset="0"/>
              <a:cs typeface="Arial" panose="020B0604020202020204" pitchFamily="34" charset="0"/>
            </a:endParaRPr>
          </a:p>
        </p:txBody>
      </p:sp>
      <p:sp>
        <p:nvSpPr>
          <p:cNvPr id="42" name="Rectangle 41">
            <a:extLst>
              <a:ext uri="{FF2B5EF4-FFF2-40B4-BE49-F238E27FC236}">
                <a16:creationId xmlns:a16="http://schemas.microsoft.com/office/drawing/2014/main" id="{72891445-1A54-C44D-D5AC-705665F5E579}"/>
              </a:ext>
            </a:extLst>
          </p:cNvPr>
          <p:cNvSpPr/>
          <p:nvPr/>
        </p:nvSpPr>
        <p:spPr>
          <a:xfrm>
            <a:off x="686592" y="211144"/>
            <a:ext cx="4772215" cy="518067"/>
          </a:xfrm>
          <a:prstGeom prst="rect">
            <a:avLst/>
          </a:prstGeom>
          <a:solidFill>
            <a:srgbClr val="C00000"/>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108000" rtlCol="0" anchor="ctr"/>
          <a:lstStyle/>
          <a:p>
            <a:pPr marL="0" indent="0">
              <a:buNone/>
            </a:pPr>
            <a:r>
              <a:rPr lang="en-GB" sz="2400" b="1">
                <a:solidFill>
                  <a:schemeClr val="bg1"/>
                </a:solidFill>
                <a:latin typeface="Arial" panose="020B0604020202020204" pitchFamily="34" charset="0"/>
                <a:cs typeface="Arial" panose="020B0604020202020204" pitchFamily="34" charset="0"/>
              </a:rPr>
              <a:t>CNN Sustain Framework</a:t>
            </a:r>
            <a:endParaRPr lang="en-GB" sz="2400">
              <a:solidFill>
                <a:schemeClr val="bg1"/>
              </a:solidFill>
              <a:latin typeface="Arial" panose="020B0604020202020204" pitchFamily="34" charset="0"/>
              <a:cs typeface="Arial" panose="020B0604020202020204" pitchFamily="34" charset="0"/>
            </a:endParaRPr>
          </a:p>
        </p:txBody>
      </p:sp>
      <p:sp>
        <p:nvSpPr>
          <p:cNvPr id="44" name="!!LU">
            <a:extLst>
              <a:ext uri="{FF2B5EF4-FFF2-40B4-BE49-F238E27FC236}">
                <a16:creationId xmlns:a16="http://schemas.microsoft.com/office/drawing/2014/main" id="{2FC40125-0B59-CA22-4BA4-CEDDD867C7CA}"/>
              </a:ext>
            </a:extLst>
          </p:cNvPr>
          <p:cNvSpPr/>
          <p:nvPr/>
        </p:nvSpPr>
        <p:spPr>
          <a:xfrm>
            <a:off x="6687378" y="213937"/>
            <a:ext cx="4948639" cy="511926"/>
          </a:xfrm>
          <a:prstGeom prst="rect">
            <a:avLst/>
          </a:prstGeom>
          <a:solidFill>
            <a:srgbClr val="C00000"/>
          </a:solidFill>
          <a:ln w="25400" cap="flat" cmpd="sng" algn="ctr">
            <a:solidFill>
              <a:schemeClr val="bg1"/>
            </a:solidFill>
            <a:prstDash val="solid"/>
          </a:ln>
          <a:effectLst/>
        </p:spPr>
        <p:txBody>
          <a:bodyPr lIns="36000" rIns="0" rtlCol="0" anchor="ctr" anchorCtr="0"/>
          <a:lstStyle/>
          <a:p>
            <a:pPr marL="0" marR="0" lvl="0" indent="0" defTabSz="457200" eaLnBrk="1" fontAlgn="auto" latinLnBrk="0" hangingPunct="1">
              <a:lnSpc>
                <a:spcPct val="100000"/>
              </a:lnSpc>
              <a:spcBef>
                <a:spcPts val="0"/>
              </a:spcBef>
              <a:spcAft>
                <a:spcPts val="0"/>
              </a:spcAft>
              <a:buClrTx/>
              <a:buSzTx/>
              <a:buFontTx/>
              <a:buNone/>
              <a:tabLst/>
              <a:defRPr/>
            </a:pPr>
            <a:r>
              <a:rPr kumimoji="0" lang="en-GB" sz="2000" b="1" i="0" strike="noStrike" kern="0" cap="none" spc="0" normalizeH="0" baseline="0" noProof="0" dirty="0">
                <a:ln>
                  <a:noFill/>
                </a:ln>
                <a:solidFill>
                  <a:prstClr val="white"/>
                </a:solidFill>
                <a:effectLst/>
                <a:uLnTx/>
                <a:uFillTx/>
                <a:latin typeface="Arial" panose="020B0604020202020204" pitchFamily="34" charset="0"/>
                <a:ea typeface="Cambria" panose="02040503050406030204" pitchFamily="18" charset="0"/>
                <a:cs typeface="Arial" panose="020B0604020202020204" pitchFamily="34" charset="0"/>
              </a:rPr>
              <a:t>Clacton Diagnostics Hub </a:t>
            </a:r>
            <a:r>
              <a:rPr lang="en-GB" sz="2000" kern="0" dirty="0">
                <a:solidFill>
                  <a:prstClr val="white"/>
                </a:solidFill>
                <a:latin typeface="Arial" panose="020B0604020202020204" pitchFamily="34" charset="0"/>
                <a:ea typeface="Cambria" panose="02040503050406030204" pitchFamily="18" charset="0"/>
                <a:cs typeface="Arial" panose="020B0604020202020204" pitchFamily="34" charset="0"/>
              </a:rPr>
              <a:t>2022-23</a:t>
            </a:r>
            <a:endParaRPr kumimoji="0" lang="en-GB" sz="2000" i="0" strike="noStrike" kern="0" cap="none" spc="0" normalizeH="0" baseline="0" noProof="0" dirty="0">
              <a:ln>
                <a:noFill/>
              </a:ln>
              <a:solidFill>
                <a:prstClr val="white"/>
              </a:solidFill>
              <a:effectLst/>
              <a:uLnTx/>
              <a:uFillTx/>
              <a:latin typeface="Arial" panose="020B0604020202020204" pitchFamily="34" charset="0"/>
              <a:ea typeface="Cambria" panose="02040503050406030204" pitchFamily="18" charset="0"/>
              <a:cs typeface="Arial" panose="020B0604020202020204" pitchFamily="34" charset="0"/>
            </a:endParaRPr>
          </a:p>
        </p:txBody>
      </p:sp>
      <p:sp>
        <p:nvSpPr>
          <p:cNvPr id="53" name="Rectangle 52">
            <a:extLst>
              <a:ext uri="{FF2B5EF4-FFF2-40B4-BE49-F238E27FC236}">
                <a16:creationId xmlns:a16="http://schemas.microsoft.com/office/drawing/2014/main" id="{2D25B5D3-11C5-4C75-247B-4BEC30137F03}"/>
              </a:ext>
            </a:extLst>
          </p:cNvPr>
          <p:cNvSpPr/>
          <p:nvPr/>
        </p:nvSpPr>
        <p:spPr>
          <a:xfrm>
            <a:off x="808385" y="2760726"/>
            <a:ext cx="4518514" cy="345689"/>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b="1">
                <a:latin typeface="Arial" panose="020B0604020202020204" pitchFamily="34" charset="0"/>
                <a:cs typeface="Arial" panose="020B0604020202020204" pitchFamily="34" charset="0"/>
              </a:rPr>
              <a:t>Beyond local – resources and inward investment</a:t>
            </a:r>
          </a:p>
        </p:txBody>
      </p:sp>
      <p:sp>
        <p:nvSpPr>
          <p:cNvPr id="55" name="Rectangle 54">
            <a:extLst>
              <a:ext uri="{FF2B5EF4-FFF2-40B4-BE49-F238E27FC236}">
                <a16:creationId xmlns:a16="http://schemas.microsoft.com/office/drawing/2014/main" id="{D2AD6D35-7F68-F781-811D-A6C25542F37A}"/>
              </a:ext>
            </a:extLst>
          </p:cNvPr>
          <p:cNvSpPr/>
          <p:nvPr/>
        </p:nvSpPr>
        <p:spPr>
          <a:xfrm>
            <a:off x="2982443" y="3464367"/>
            <a:ext cx="2344455" cy="327687"/>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400" b="1">
                <a:latin typeface="Arial" panose="020B0604020202020204" pitchFamily="34" charset="0"/>
                <a:cs typeface="Arial" panose="020B0604020202020204" pitchFamily="34" charset="0"/>
              </a:rPr>
              <a:t>Operational delivery</a:t>
            </a:r>
          </a:p>
        </p:txBody>
      </p:sp>
      <p:sp>
        <p:nvSpPr>
          <p:cNvPr id="57" name="Rectangle 56">
            <a:extLst>
              <a:ext uri="{FF2B5EF4-FFF2-40B4-BE49-F238E27FC236}">
                <a16:creationId xmlns:a16="http://schemas.microsoft.com/office/drawing/2014/main" id="{12336072-211D-9FF2-5BCF-23525EA5B679}"/>
              </a:ext>
            </a:extLst>
          </p:cNvPr>
          <p:cNvSpPr/>
          <p:nvPr/>
        </p:nvSpPr>
        <p:spPr>
          <a:xfrm>
            <a:off x="808385" y="6318873"/>
            <a:ext cx="4518514" cy="285027"/>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400" b="1">
                <a:latin typeface="Arial" panose="020B0604020202020204" pitchFamily="34" charset="0"/>
                <a:cs typeface="Arial" panose="020B0604020202020204" pitchFamily="34" charset="0"/>
              </a:rPr>
              <a:t>Design, neighbourhood delivery and impact</a:t>
            </a:r>
          </a:p>
        </p:txBody>
      </p:sp>
      <p:sp>
        <p:nvSpPr>
          <p:cNvPr id="6" name="Oval 5">
            <a:extLst>
              <a:ext uri="{FF2B5EF4-FFF2-40B4-BE49-F238E27FC236}">
                <a16:creationId xmlns:a16="http://schemas.microsoft.com/office/drawing/2014/main" id="{4DD60D7A-1C98-EA69-C587-8213A058E3D5}"/>
              </a:ext>
            </a:extLst>
          </p:cNvPr>
          <p:cNvSpPr/>
          <p:nvPr/>
        </p:nvSpPr>
        <p:spPr>
          <a:xfrm>
            <a:off x="11296779" y="6023424"/>
            <a:ext cx="1085777" cy="965596"/>
          </a:xfrm>
          <a:prstGeom prst="ellipse">
            <a:avLst/>
          </a:prstGeom>
          <a:solidFill>
            <a:srgbClr val="0B3249"/>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Graphic 13" descr="Playbook with solid fill">
            <a:extLst>
              <a:ext uri="{FF2B5EF4-FFF2-40B4-BE49-F238E27FC236}">
                <a16:creationId xmlns:a16="http://schemas.microsoft.com/office/drawing/2014/main" id="{2D6C9F49-5C17-44EC-0314-8073F0F3A51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378065" y="6056827"/>
            <a:ext cx="872539" cy="872539"/>
          </a:xfrm>
          <a:prstGeom prst="rect">
            <a:avLst/>
          </a:prstGeom>
        </p:spPr>
      </p:pic>
    </p:spTree>
    <p:extLst>
      <p:ext uri="{BB962C8B-B14F-4D97-AF65-F5344CB8AC3E}">
        <p14:creationId xmlns:p14="http://schemas.microsoft.com/office/powerpoint/2010/main" val="16113412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500"/>
                                        <p:tgtEl>
                                          <p:spTgt spid="5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1"/>
                                        </p:tgtEl>
                                        <p:attrNameLst>
                                          <p:attrName>style.visibility</p:attrName>
                                        </p:attrNameLst>
                                      </p:cBhvr>
                                      <p:to>
                                        <p:strVal val="visible"/>
                                      </p:to>
                                    </p:set>
                                    <p:animEffect transition="in" filter="fade">
                                      <p:cBhvr>
                                        <p:cTn id="10" dur="500"/>
                                        <p:tgtEl>
                                          <p:spTgt spid="5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2"/>
                                        </p:tgtEl>
                                        <p:attrNameLst>
                                          <p:attrName>style.visibility</p:attrName>
                                        </p:attrNameLst>
                                      </p:cBhvr>
                                      <p:to>
                                        <p:strVal val="visible"/>
                                      </p:to>
                                    </p:set>
                                    <p:animEffect transition="in" filter="fade">
                                      <p:cBhvr>
                                        <p:cTn id="13" dur="500"/>
                                        <p:tgtEl>
                                          <p:spTgt spid="5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fade">
                                      <p:cBhvr>
                                        <p:cTn id="25" dur="500"/>
                                        <p:tgtEl>
                                          <p:spTgt spid="3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500"/>
                                        <p:tgtEl>
                                          <p:spTgt spid="34"/>
                                        </p:tgtEl>
                                      </p:cBhvr>
                                    </p:animEffect>
                                  </p:childTnLst>
                                </p:cTn>
                              </p:par>
                              <p:par>
                                <p:cTn id="29" presetID="10" presetClass="entr" presetSubtype="0" fill="hold" nodeType="with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fade">
                                      <p:cBhvr>
                                        <p:cTn id="31" dur="500"/>
                                        <p:tgtEl>
                                          <p:spTgt spid="3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57"/>
                                        </p:tgtEl>
                                        <p:attrNameLst>
                                          <p:attrName>style.visibility</p:attrName>
                                        </p:attrNameLst>
                                      </p:cBhvr>
                                      <p:to>
                                        <p:strVal val="visible"/>
                                      </p:to>
                                    </p:set>
                                    <p:animEffect transition="in" filter="fade">
                                      <p:cBhvr>
                                        <p:cTn id="34" dur="500"/>
                                        <p:tgtEl>
                                          <p:spTgt spid="57"/>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61"/>
                                        </p:tgtEl>
                                        <p:attrNameLst>
                                          <p:attrName>style.visibility</p:attrName>
                                        </p:attrNameLst>
                                      </p:cBhvr>
                                      <p:to>
                                        <p:strVal val="visible"/>
                                      </p:to>
                                    </p:set>
                                    <p:animEffect transition="in" filter="fade">
                                      <p:cBhvr>
                                        <p:cTn id="39" dur="500"/>
                                        <p:tgtEl>
                                          <p:spTgt spid="61"/>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49"/>
                                        </p:tgtEl>
                                        <p:attrNameLst>
                                          <p:attrName>style.visibility</p:attrName>
                                        </p:attrNameLst>
                                      </p:cBhvr>
                                      <p:to>
                                        <p:strVal val="visible"/>
                                      </p:to>
                                    </p:set>
                                    <p:animEffect transition="in" filter="fade">
                                      <p:cBhvr>
                                        <p:cTn id="42" dur="500"/>
                                        <p:tgtEl>
                                          <p:spTgt spid="49"/>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50"/>
                                        </p:tgtEl>
                                        <p:attrNameLst>
                                          <p:attrName>style.visibility</p:attrName>
                                        </p:attrNameLst>
                                      </p:cBhvr>
                                      <p:to>
                                        <p:strVal val="visible"/>
                                      </p:to>
                                    </p:set>
                                    <p:animEffect transition="in" filter="fade">
                                      <p:cBhvr>
                                        <p:cTn id="45" dur="500"/>
                                        <p:tgtEl>
                                          <p:spTgt spid="50"/>
                                        </p:tgtEl>
                                      </p:cBhvr>
                                    </p:animEffect>
                                  </p:childTnLst>
                                </p:cTn>
                              </p:par>
                              <p:par>
                                <p:cTn id="46" presetID="10" presetClass="entr" presetSubtype="0" fill="hold" nodeType="with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fade">
                                      <p:cBhvr>
                                        <p:cTn id="51" dur="500"/>
                                        <p:tgtEl>
                                          <p:spTgt spid="22"/>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500"/>
                                        <p:tgtEl>
                                          <p:spTgt spid="23"/>
                                        </p:tgtEl>
                                      </p:cBhvr>
                                    </p:animEffect>
                                  </p:childTnLst>
                                </p:cTn>
                              </p:par>
                              <p:par>
                                <p:cTn id="55" presetID="10" presetClass="entr" presetSubtype="0" fill="hold" nodeType="withEffect">
                                  <p:stCondLst>
                                    <p:cond delay="0"/>
                                  </p:stCondLst>
                                  <p:childTnLst>
                                    <p:set>
                                      <p:cBhvr>
                                        <p:cTn id="56" dur="1" fill="hold">
                                          <p:stCondLst>
                                            <p:cond delay="0"/>
                                          </p:stCondLst>
                                        </p:cTn>
                                        <p:tgtEl>
                                          <p:spTgt spid="32"/>
                                        </p:tgtEl>
                                        <p:attrNameLst>
                                          <p:attrName>style.visibility</p:attrName>
                                        </p:attrNameLst>
                                      </p:cBhvr>
                                      <p:to>
                                        <p:strVal val="visible"/>
                                      </p:to>
                                    </p:set>
                                    <p:animEffect transition="in" filter="fade">
                                      <p:cBhvr>
                                        <p:cTn id="57" dur="500"/>
                                        <p:tgtEl>
                                          <p:spTgt spid="32"/>
                                        </p:tgtEl>
                                      </p:cBhvr>
                                    </p:animEffect>
                                  </p:childTnLst>
                                </p:cTn>
                              </p:par>
                              <p:par>
                                <p:cTn id="58" presetID="10" presetClass="entr" presetSubtype="0" fill="hold" nodeType="withEffect">
                                  <p:stCondLst>
                                    <p:cond delay="0"/>
                                  </p:stCondLst>
                                  <p:childTnLst>
                                    <p:set>
                                      <p:cBhvr>
                                        <p:cTn id="59" dur="1" fill="hold">
                                          <p:stCondLst>
                                            <p:cond delay="0"/>
                                          </p:stCondLst>
                                        </p:cTn>
                                        <p:tgtEl>
                                          <p:spTgt spid="35"/>
                                        </p:tgtEl>
                                        <p:attrNameLst>
                                          <p:attrName>style.visibility</p:attrName>
                                        </p:attrNameLst>
                                      </p:cBhvr>
                                      <p:to>
                                        <p:strVal val="visible"/>
                                      </p:to>
                                    </p:set>
                                    <p:animEffect transition="in" filter="fade">
                                      <p:cBhvr>
                                        <p:cTn id="60" dur="500"/>
                                        <p:tgtEl>
                                          <p:spTgt spid="35"/>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54"/>
                                        </p:tgtEl>
                                        <p:attrNameLst>
                                          <p:attrName>style.visibility</p:attrName>
                                        </p:attrNameLst>
                                      </p:cBhvr>
                                      <p:to>
                                        <p:strVal val="visible"/>
                                      </p:to>
                                    </p:set>
                                    <p:animEffect transition="in" filter="fade">
                                      <p:cBhvr>
                                        <p:cTn id="65" dur="500"/>
                                        <p:tgtEl>
                                          <p:spTgt spid="54"/>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47"/>
                                        </p:tgtEl>
                                        <p:attrNameLst>
                                          <p:attrName>style.visibility</p:attrName>
                                        </p:attrNameLst>
                                      </p:cBhvr>
                                      <p:to>
                                        <p:strVal val="visible"/>
                                      </p:to>
                                    </p:set>
                                    <p:animEffect transition="in" filter="fade">
                                      <p:cBhvr>
                                        <p:cTn id="68" dur="500"/>
                                        <p:tgtEl>
                                          <p:spTgt spid="47"/>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55"/>
                                        </p:tgtEl>
                                        <p:attrNameLst>
                                          <p:attrName>style.visibility</p:attrName>
                                        </p:attrNameLst>
                                      </p:cBhvr>
                                      <p:to>
                                        <p:strVal val="visible"/>
                                      </p:to>
                                    </p:set>
                                    <p:animEffect transition="in" filter="fade">
                                      <p:cBhvr>
                                        <p:cTn id="71" dur="500"/>
                                        <p:tgtEl>
                                          <p:spTgt spid="55"/>
                                        </p:tgtEl>
                                      </p:cBhvr>
                                    </p:animEffect>
                                  </p:childTnLst>
                                </p:cTn>
                              </p:par>
                              <p:par>
                                <p:cTn id="72" presetID="10" presetClass="entr" presetSubtype="0" fill="hold" nodeType="withEffect">
                                  <p:stCondLst>
                                    <p:cond delay="0"/>
                                  </p:stCondLst>
                                  <p:childTnLst>
                                    <p:set>
                                      <p:cBhvr>
                                        <p:cTn id="73" dur="1" fill="hold">
                                          <p:stCondLst>
                                            <p:cond delay="0"/>
                                          </p:stCondLst>
                                        </p:cTn>
                                        <p:tgtEl>
                                          <p:spTgt spid="8"/>
                                        </p:tgtEl>
                                        <p:attrNameLst>
                                          <p:attrName>style.visibility</p:attrName>
                                        </p:attrNameLst>
                                      </p:cBhvr>
                                      <p:to>
                                        <p:strVal val="visible"/>
                                      </p:to>
                                    </p:set>
                                    <p:animEffect transition="in" filter="fade">
                                      <p:cBhvr>
                                        <p:cTn id="74" dur="500"/>
                                        <p:tgtEl>
                                          <p:spTgt spid="8"/>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16"/>
                                        </p:tgtEl>
                                        <p:attrNameLst>
                                          <p:attrName>style.visibility</p:attrName>
                                        </p:attrNameLst>
                                      </p:cBhvr>
                                      <p:to>
                                        <p:strVal val="visible"/>
                                      </p:to>
                                    </p:set>
                                    <p:animEffect transition="in" filter="fade">
                                      <p:cBhvr>
                                        <p:cTn id="77" dur="500"/>
                                        <p:tgtEl>
                                          <p:spTgt spid="16"/>
                                        </p:tgtEl>
                                      </p:cBhvr>
                                    </p:animEffect>
                                  </p:childTnLst>
                                </p:cTn>
                              </p:par>
                              <p:par>
                                <p:cTn id="78" presetID="10" presetClass="entr" presetSubtype="0" fill="hold" nodeType="withEffect">
                                  <p:stCondLst>
                                    <p:cond delay="0"/>
                                  </p:stCondLst>
                                  <p:childTnLst>
                                    <p:set>
                                      <p:cBhvr>
                                        <p:cTn id="79" dur="1" fill="hold">
                                          <p:stCondLst>
                                            <p:cond delay="0"/>
                                          </p:stCondLst>
                                        </p:cTn>
                                        <p:tgtEl>
                                          <p:spTgt spid="18"/>
                                        </p:tgtEl>
                                        <p:attrNameLst>
                                          <p:attrName>style.visibility</p:attrName>
                                        </p:attrNameLst>
                                      </p:cBhvr>
                                      <p:to>
                                        <p:strVal val="visible"/>
                                      </p:to>
                                    </p:set>
                                    <p:animEffect transition="in" filter="fade">
                                      <p:cBhvr>
                                        <p:cTn id="80" dur="500"/>
                                        <p:tgtEl>
                                          <p:spTgt spid="18"/>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27"/>
                                        </p:tgtEl>
                                        <p:attrNameLst>
                                          <p:attrName>style.visibility</p:attrName>
                                        </p:attrNameLst>
                                      </p:cBhvr>
                                      <p:to>
                                        <p:strVal val="visible"/>
                                      </p:to>
                                    </p:set>
                                    <p:animEffect transition="in" filter="fade">
                                      <p:cBhvr>
                                        <p:cTn id="83" dur="500"/>
                                        <p:tgtEl>
                                          <p:spTgt spid="27"/>
                                        </p:tgtEl>
                                      </p:cBhvr>
                                    </p:animEffect>
                                  </p:childTnLst>
                                </p:cTn>
                              </p:par>
                              <p:par>
                                <p:cTn id="84" presetID="10" presetClass="entr" presetSubtype="0" fill="hold" nodeType="withEffect">
                                  <p:stCondLst>
                                    <p:cond delay="0"/>
                                  </p:stCondLst>
                                  <p:childTnLst>
                                    <p:set>
                                      <p:cBhvr>
                                        <p:cTn id="85" dur="1" fill="hold">
                                          <p:stCondLst>
                                            <p:cond delay="0"/>
                                          </p:stCondLst>
                                        </p:cTn>
                                        <p:tgtEl>
                                          <p:spTgt spid="30"/>
                                        </p:tgtEl>
                                        <p:attrNameLst>
                                          <p:attrName>style.visibility</p:attrName>
                                        </p:attrNameLst>
                                      </p:cBhvr>
                                      <p:to>
                                        <p:strVal val="visible"/>
                                      </p:to>
                                    </p:set>
                                    <p:animEffect transition="in" filter="fade">
                                      <p:cBhvr>
                                        <p:cTn id="86" dur="500"/>
                                        <p:tgtEl>
                                          <p:spTgt spid="30"/>
                                        </p:tgtEl>
                                      </p:cBhvr>
                                    </p:animEffect>
                                  </p:childTnLst>
                                </p:cTn>
                              </p:par>
                              <p:par>
                                <p:cTn id="87" presetID="10" presetClass="entr" presetSubtype="0" fill="hold" grpId="0" nodeType="withEffect">
                                  <p:stCondLst>
                                    <p:cond delay="500"/>
                                  </p:stCondLst>
                                  <p:childTnLst>
                                    <p:set>
                                      <p:cBhvr>
                                        <p:cTn id="88" dur="1" fill="hold">
                                          <p:stCondLst>
                                            <p:cond delay="0"/>
                                          </p:stCondLst>
                                        </p:cTn>
                                        <p:tgtEl>
                                          <p:spTgt spid="26"/>
                                        </p:tgtEl>
                                        <p:attrNameLst>
                                          <p:attrName>style.visibility</p:attrName>
                                        </p:attrNameLst>
                                      </p:cBhvr>
                                      <p:to>
                                        <p:strVal val="visible"/>
                                      </p:to>
                                    </p:set>
                                    <p:animEffect transition="in" filter="fade">
                                      <p:cBhvr>
                                        <p:cTn id="89" dur="500"/>
                                        <p:tgtEl>
                                          <p:spTgt spid="26"/>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53"/>
                                        </p:tgtEl>
                                        <p:attrNameLst>
                                          <p:attrName>style.visibility</p:attrName>
                                        </p:attrNameLst>
                                      </p:cBhvr>
                                      <p:to>
                                        <p:strVal val="visible"/>
                                      </p:to>
                                    </p:set>
                                    <p:animEffect transition="in" filter="fade">
                                      <p:cBhvr>
                                        <p:cTn id="92"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54" grpId="0" animBg="1"/>
      <p:bldP spid="56" grpId="0" animBg="1"/>
      <p:bldP spid="61" grpId="0" animBg="1"/>
      <p:bldP spid="47" grpId="0" animBg="1"/>
      <p:bldP spid="49" grpId="0" animBg="1"/>
      <p:bldP spid="50" grpId="0" animBg="1"/>
      <p:bldP spid="51" grpId="0" animBg="1"/>
      <p:bldP spid="52" grpId="0" animBg="1"/>
      <p:bldP spid="12" grpId="0" animBg="1"/>
      <p:bldP spid="16" grpId="0" animBg="1"/>
      <p:bldP spid="22" grpId="0" animBg="1"/>
      <p:bldP spid="23" grpId="0" animBg="1"/>
      <p:bldP spid="24" grpId="0" animBg="1"/>
      <p:bldP spid="25" grpId="0" animBg="1"/>
      <p:bldP spid="27" grpId="0" animBg="1"/>
      <p:bldP spid="33" grpId="0" animBg="1"/>
      <p:bldP spid="34" grpId="0" animBg="1"/>
      <p:bldP spid="53" grpId="0" animBg="1"/>
      <p:bldP spid="55" grpId="0" animBg="1"/>
      <p:bldP spid="57"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FE6349A-1548-1CD7-E652-9047123F073A}"/>
            </a:ext>
          </a:extLst>
        </p:cNvPr>
        <p:cNvGrpSpPr/>
        <p:nvPr/>
      </p:nvGrpSpPr>
      <p:grpSpPr>
        <a:xfrm>
          <a:off x="0" y="0"/>
          <a:ext cx="0" cy="0"/>
          <a:chOff x="0" y="0"/>
          <a:chExt cx="0" cy="0"/>
        </a:xfrm>
      </p:grpSpPr>
      <p:pic>
        <p:nvPicPr>
          <p:cNvPr id="2" name="Image 0">
            <a:extLst>
              <a:ext uri="{FF2B5EF4-FFF2-40B4-BE49-F238E27FC236}">
                <a16:creationId xmlns:a16="http://schemas.microsoft.com/office/drawing/2014/main" id="{B5A5F75F-CB2A-4540-F583-B06E64F54086}"/>
              </a:ext>
            </a:extLst>
          </p:cNvPr>
          <p:cNvPicPr>
            <a:picLocks noChangeAspect="1"/>
          </p:cNvPicPr>
          <p:nvPr/>
        </p:nvPicPr>
        <p:blipFill>
          <a:blip r:embed="rId3">
            <a:alphaModFix amt="20000"/>
            <a:extLst>
              <a:ext uri="{837473B0-CC2E-450A-ABE3-18F120FF3D39}">
                <a1611:picAttrSrcUrl xmlns:a1611="http://schemas.microsoft.com/office/drawing/2016/11/main" r:id="rId4"/>
              </a:ext>
            </a:extLst>
          </a:blip>
          <a:srcRect l="26312" t="15285" r="-1" b="10050"/>
          <a:stretch/>
        </p:blipFill>
        <p:spPr>
          <a:xfrm>
            <a:off x="0" y="0"/>
            <a:ext cx="12235770" cy="6973003"/>
          </a:xfrm>
          <a:prstGeom prst="rect">
            <a:avLst/>
          </a:prstGeom>
        </p:spPr>
      </p:pic>
      <p:sp>
        <p:nvSpPr>
          <p:cNvPr id="26" name="Rectangle 25">
            <a:extLst>
              <a:ext uri="{FF2B5EF4-FFF2-40B4-BE49-F238E27FC236}">
                <a16:creationId xmlns:a16="http://schemas.microsoft.com/office/drawing/2014/main" id="{9922CCC4-1390-FA18-1FC3-42815C1AF5BB}"/>
              </a:ext>
            </a:extLst>
          </p:cNvPr>
          <p:cNvSpPr/>
          <p:nvPr/>
        </p:nvSpPr>
        <p:spPr>
          <a:xfrm>
            <a:off x="3232457" y="1078849"/>
            <a:ext cx="252279" cy="563396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1500">
              <a:latin typeface="Arial" panose="020B0604020202020204" pitchFamily="34" charset="0"/>
              <a:cs typeface="Arial" panose="020B0604020202020204" pitchFamily="34" charset="0"/>
            </a:endParaRPr>
          </a:p>
        </p:txBody>
      </p:sp>
      <p:sp>
        <p:nvSpPr>
          <p:cNvPr id="54" name="Round Diagonal Corner of Rectangle 2">
            <a:extLst>
              <a:ext uri="{FF2B5EF4-FFF2-40B4-BE49-F238E27FC236}">
                <a16:creationId xmlns:a16="http://schemas.microsoft.com/office/drawing/2014/main" id="{D89EA9CB-F1F7-0621-20A4-CFED4DF5CB37}"/>
              </a:ext>
            </a:extLst>
          </p:cNvPr>
          <p:cNvSpPr/>
          <p:nvPr/>
        </p:nvSpPr>
        <p:spPr>
          <a:xfrm>
            <a:off x="1099339" y="1057339"/>
            <a:ext cx="4740539" cy="2208187"/>
          </a:xfrm>
          <a:prstGeom prst="rect">
            <a:avLst/>
          </a:prstGeom>
          <a:solidFill>
            <a:srgbClr val="2F5597">
              <a:alpha val="5163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tIns="720000" rtlCol="0" anchor="ctr"/>
          <a:lstStyle/>
          <a:p>
            <a:endParaRPr lang="en-GB" sz="1667">
              <a:solidFill>
                <a:schemeClr val="tx1"/>
              </a:solidFill>
              <a:latin typeface="Arial" panose="020B0604020202020204" pitchFamily="34" charset="0"/>
              <a:cs typeface="Arial" panose="020B0604020202020204" pitchFamily="34" charset="0"/>
            </a:endParaRPr>
          </a:p>
        </p:txBody>
      </p:sp>
      <p:sp>
        <p:nvSpPr>
          <p:cNvPr id="56" name="Trapezium 55">
            <a:extLst>
              <a:ext uri="{FF2B5EF4-FFF2-40B4-BE49-F238E27FC236}">
                <a16:creationId xmlns:a16="http://schemas.microsoft.com/office/drawing/2014/main" id="{10F9D9BE-33B2-97AF-CD11-041915CCA5DE}"/>
              </a:ext>
            </a:extLst>
          </p:cNvPr>
          <p:cNvSpPr/>
          <p:nvPr/>
        </p:nvSpPr>
        <p:spPr>
          <a:xfrm>
            <a:off x="790679" y="5540872"/>
            <a:ext cx="5339117" cy="1251898"/>
          </a:xfrm>
          <a:prstGeom prst="trapezoid">
            <a:avLst/>
          </a:prstGeom>
          <a:solidFill>
            <a:srgbClr val="2F5597">
              <a:alpha val="5163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1667">
              <a:solidFill>
                <a:sysClr val="windowText" lastClr="000000"/>
              </a:solidFill>
              <a:latin typeface="Arial" panose="020B0604020202020204" pitchFamily="34" charset="0"/>
              <a:cs typeface="Arial" panose="020B0604020202020204" pitchFamily="34" charset="0"/>
            </a:endParaRPr>
          </a:p>
        </p:txBody>
      </p:sp>
      <p:sp>
        <p:nvSpPr>
          <p:cNvPr id="61" name="Round Diagonal Corner of Rectangle 9">
            <a:extLst>
              <a:ext uri="{FF2B5EF4-FFF2-40B4-BE49-F238E27FC236}">
                <a16:creationId xmlns:a16="http://schemas.microsoft.com/office/drawing/2014/main" id="{55B6CB45-F43F-9155-BDCD-234C03EFF461}"/>
              </a:ext>
            </a:extLst>
          </p:cNvPr>
          <p:cNvSpPr/>
          <p:nvPr/>
        </p:nvSpPr>
        <p:spPr>
          <a:xfrm>
            <a:off x="1083453" y="3409998"/>
            <a:ext cx="4756424" cy="1977962"/>
          </a:xfrm>
          <a:prstGeom prst="rect">
            <a:avLst/>
          </a:prstGeom>
          <a:solidFill>
            <a:srgbClr val="2F5597">
              <a:alpha val="5163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tIns="660000" rtlCol="0" anchor="ctr"/>
          <a:lstStyle/>
          <a:p>
            <a:pPr marL="238115" indent="-238115">
              <a:buFont typeface="Arial" panose="020B0604020202020204" pitchFamily="34" charset="0"/>
              <a:buChar char="•"/>
            </a:pPr>
            <a:endParaRPr lang="en-GB" sz="1667">
              <a:solidFill>
                <a:srgbClr val="0F2836"/>
              </a:solidFill>
              <a:latin typeface="Arial" panose="020B0604020202020204" pitchFamily="34" charset="0"/>
              <a:cs typeface="Arial" panose="020B0604020202020204" pitchFamily="34" charset="0"/>
            </a:endParaRPr>
          </a:p>
        </p:txBody>
      </p:sp>
      <p:sp>
        <p:nvSpPr>
          <p:cNvPr id="47" name="Rounded Rectangle 46">
            <a:extLst>
              <a:ext uri="{FF2B5EF4-FFF2-40B4-BE49-F238E27FC236}">
                <a16:creationId xmlns:a16="http://schemas.microsoft.com/office/drawing/2014/main" id="{F8453CD0-FA26-296B-EB1B-FF492210D734}"/>
              </a:ext>
            </a:extLst>
          </p:cNvPr>
          <p:cNvSpPr/>
          <p:nvPr/>
        </p:nvSpPr>
        <p:spPr>
          <a:xfrm>
            <a:off x="6786727" y="1078849"/>
            <a:ext cx="4954909" cy="2202176"/>
          </a:xfrm>
          <a:prstGeom prst="roundRect">
            <a:avLst>
              <a:gd name="adj" fmla="val 0"/>
            </a:avLst>
          </a:prstGeom>
          <a:solidFill>
            <a:srgbClr val="2F5597">
              <a:alpha val="52915"/>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lIns="30000" tIns="30000" rIns="30000" bIns="419999" rtlCol="0" anchor="ctr"/>
          <a:lstStyle/>
          <a:p>
            <a:endParaRPr lang="en-GB" sz="2000" b="1">
              <a:latin typeface="Arial" panose="020B0604020202020204" pitchFamily="34" charset="0"/>
              <a:cs typeface="Arial" panose="020B0604020202020204" pitchFamily="34" charset="0"/>
            </a:endParaRPr>
          </a:p>
        </p:txBody>
      </p:sp>
      <p:sp>
        <p:nvSpPr>
          <p:cNvPr id="49" name="Rounded Rectangle 48">
            <a:extLst>
              <a:ext uri="{FF2B5EF4-FFF2-40B4-BE49-F238E27FC236}">
                <a16:creationId xmlns:a16="http://schemas.microsoft.com/office/drawing/2014/main" id="{4C1A52CB-EC20-E9A6-99F6-36C3796D5A51}"/>
              </a:ext>
            </a:extLst>
          </p:cNvPr>
          <p:cNvSpPr/>
          <p:nvPr/>
        </p:nvSpPr>
        <p:spPr>
          <a:xfrm>
            <a:off x="6793285" y="3758542"/>
            <a:ext cx="4954909" cy="574671"/>
          </a:xfrm>
          <a:prstGeom prst="roundRect">
            <a:avLst>
              <a:gd name="adj" fmla="val 0"/>
            </a:avLst>
          </a:prstGeom>
          <a:solidFill>
            <a:srgbClr val="2F5597">
              <a:alpha val="52915"/>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lIns="30000" tIns="30000" rIns="30000" bIns="60000" rtlCol="0" anchor="ctr"/>
          <a:lstStyle/>
          <a:p>
            <a:endParaRPr lang="en-GB" sz="2000">
              <a:latin typeface="Arial" panose="020B0604020202020204" pitchFamily="34" charset="0"/>
              <a:cs typeface="Arial" panose="020B0604020202020204" pitchFamily="34" charset="0"/>
            </a:endParaRPr>
          </a:p>
        </p:txBody>
      </p:sp>
      <p:sp>
        <p:nvSpPr>
          <p:cNvPr id="50" name="Rounded Rectangle 49">
            <a:extLst>
              <a:ext uri="{FF2B5EF4-FFF2-40B4-BE49-F238E27FC236}">
                <a16:creationId xmlns:a16="http://schemas.microsoft.com/office/drawing/2014/main" id="{3F091E7E-C39F-3620-8302-F86EC9066CFE}"/>
              </a:ext>
            </a:extLst>
          </p:cNvPr>
          <p:cNvSpPr/>
          <p:nvPr/>
        </p:nvSpPr>
        <p:spPr>
          <a:xfrm>
            <a:off x="6786726" y="4463027"/>
            <a:ext cx="4954909" cy="574671"/>
          </a:xfrm>
          <a:prstGeom prst="roundRect">
            <a:avLst>
              <a:gd name="adj" fmla="val 0"/>
            </a:avLst>
          </a:prstGeom>
          <a:solidFill>
            <a:srgbClr val="2F5597">
              <a:alpha val="52915"/>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lIns="30000" tIns="30000" rIns="30000" bIns="60000" rtlCol="0" anchor="ctr"/>
          <a:lstStyle/>
          <a:p>
            <a:endParaRPr lang="en-GB" sz="2000">
              <a:latin typeface="Arial" panose="020B0604020202020204" pitchFamily="34" charset="0"/>
              <a:cs typeface="Arial" panose="020B0604020202020204" pitchFamily="34" charset="0"/>
            </a:endParaRPr>
          </a:p>
        </p:txBody>
      </p:sp>
      <p:sp>
        <p:nvSpPr>
          <p:cNvPr id="51" name="Rounded Rectangle 50">
            <a:extLst>
              <a:ext uri="{FF2B5EF4-FFF2-40B4-BE49-F238E27FC236}">
                <a16:creationId xmlns:a16="http://schemas.microsoft.com/office/drawing/2014/main" id="{4D0C6BD6-F0FC-8413-03B4-6B4DD0FB20B2}"/>
              </a:ext>
            </a:extLst>
          </p:cNvPr>
          <p:cNvSpPr/>
          <p:nvPr/>
        </p:nvSpPr>
        <p:spPr>
          <a:xfrm>
            <a:off x="6786725" y="5536597"/>
            <a:ext cx="4954909" cy="574671"/>
          </a:xfrm>
          <a:prstGeom prst="roundRect">
            <a:avLst>
              <a:gd name="adj" fmla="val 0"/>
            </a:avLst>
          </a:prstGeom>
          <a:solidFill>
            <a:srgbClr val="2F5597">
              <a:alpha val="52915"/>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lIns="30000" tIns="30000" rIns="30000" bIns="60000" rtlCol="0" anchor="ctr"/>
          <a:lstStyle/>
          <a:p>
            <a:endParaRPr lang="en-GB" sz="2000">
              <a:latin typeface="Arial" panose="020B0604020202020204" pitchFamily="34" charset="0"/>
              <a:cs typeface="Arial" panose="020B0604020202020204" pitchFamily="34" charset="0"/>
            </a:endParaRPr>
          </a:p>
        </p:txBody>
      </p:sp>
      <p:sp>
        <p:nvSpPr>
          <p:cNvPr id="52" name="Rounded Rectangle 51">
            <a:extLst>
              <a:ext uri="{FF2B5EF4-FFF2-40B4-BE49-F238E27FC236}">
                <a16:creationId xmlns:a16="http://schemas.microsoft.com/office/drawing/2014/main" id="{0ED44515-6F1F-EA90-5766-41C91CAFAAF5}"/>
              </a:ext>
            </a:extLst>
          </p:cNvPr>
          <p:cNvSpPr/>
          <p:nvPr/>
        </p:nvSpPr>
        <p:spPr>
          <a:xfrm>
            <a:off x="6786725" y="6213056"/>
            <a:ext cx="4954909" cy="574671"/>
          </a:xfrm>
          <a:prstGeom prst="roundRect">
            <a:avLst>
              <a:gd name="adj" fmla="val 0"/>
            </a:avLst>
          </a:prstGeom>
          <a:solidFill>
            <a:srgbClr val="2F5597">
              <a:alpha val="52915"/>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lIns="30000" tIns="30000" rIns="30000" bIns="60000" rtlCol="0" anchor="ctr"/>
          <a:lstStyle/>
          <a:p>
            <a:endParaRPr lang="en-GB" sz="2000">
              <a:latin typeface="Arial" panose="020B060402020202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F9537AE5-5365-DBA3-38F1-EEF65623199B}"/>
              </a:ext>
            </a:extLst>
          </p:cNvPr>
          <p:cNvGrpSpPr/>
          <p:nvPr/>
        </p:nvGrpSpPr>
        <p:grpSpPr>
          <a:xfrm>
            <a:off x="977549" y="1003939"/>
            <a:ext cx="4756423" cy="2202176"/>
            <a:chOff x="3266049" y="1836182"/>
            <a:chExt cx="3845808" cy="3430393"/>
          </a:xfrm>
          <a:solidFill>
            <a:srgbClr val="3671C0"/>
          </a:solidFill>
        </p:grpSpPr>
        <p:sp>
          <p:nvSpPr>
            <p:cNvPr id="3" name="Round Diagonal Corner of Rectangle 2">
              <a:extLst>
                <a:ext uri="{FF2B5EF4-FFF2-40B4-BE49-F238E27FC236}">
                  <a16:creationId xmlns:a16="http://schemas.microsoft.com/office/drawing/2014/main" id="{8DAB5051-C0FD-651B-6545-C636AA150628}"/>
                </a:ext>
              </a:extLst>
            </p:cNvPr>
            <p:cNvSpPr/>
            <p:nvPr/>
          </p:nvSpPr>
          <p:spPr>
            <a:xfrm>
              <a:off x="3278892" y="1836182"/>
              <a:ext cx="3832965" cy="3430393"/>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lIns="216000" tIns="648000" rIns="0" bIns="432000" rtlCol="0" anchor="ctr"/>
            <a:lstStyle/>
            <a:p>
              <a:r>
                <a:rPr lang="en-GB">
                  <a:latin typeface="Arial" panose="020B0604020202020204" pitchFamily="34" charset="0"/>
                  <a:cs typeface="Arial" panose="020B0604020202020204" pitchFamily="34" charset="0"/>
                </a:rPr>
                <a:t>National Suicide Prevention Strategy</a:t>
              </a:r>
            </a:p>
            <a:p>
              <a:r>
                <a:rPr lang="en-GB">
                  <a:latin typeface="Arial" panose="020B0604020202020204" pitchFamily="34" charset="0"/>
                  <a:cs typeface="Arial" panose="020B0604020202020204" pitchFamily="34" charset="0"/>
                </a:rPr>
                <a:t>Kent CC Suicide Prevention Strategy</a:t>
              </a:r>
            </a:p>
          </p:txBody>
        </p:sp>
        <p:sp>
          <p:nvSpPr>
            <p:cNvPr id="7" name="Round Diagonal Corner of Rectangle 6">
              <a:extLst>
                <a:ext uri="{FF2B5EF4-FFF2-40B4-BE49-F238E27FC236}">
                  <a16:creationId xmlns:a16="http://schemas.microsoft.com/office/drawing/2014/main" id="{2AB02E18-E291-8DF2-2296-89AD966B56B7}"/>
                </a:ext>
              </a:extLst>
            </p:cNvPr>
            <p:cNvSpPr/>
            <p:nvPr/>
          </p:nvSpPr>
          <p:spPr>
            <a:xfrm>
              <a:off x="3266049" y="1845522"/>
              <a:ext cx="3845808" cy="1048371"/>
            </a:xfrm>
            <a:prstGeom prst="rect">
              <a:avLst/>
            </a:prstGeom>
            <a:grpFill/>
            <a:ln w="317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333" b="1" cap="all">
                  <a:solidFill>
                    <a:schemeClr val="bg1"/>
                  </a:solidFill>
                  <a:latin typeface="Arial" panose="020B0604020202020204" pitchFamily="34" charset="0"/>
                  <a:cs typeface="Arial" panose="020B0604020202020204" pitchFamily="34" charset="0"/>
                </a:rPr>
                <a:t>External Investors </a:t>
              </a:r>
            </a:p>
            <a:p>
              <a:r>
                <a:rPr lang="en-GB" sz="2333" b="1" cap="all">
                  <a:solidFill>
                    <a:schemeClr val="bg1"/>
                  </a:solidFill>
                  <a:latin typeface="Arial" panose="020B0604020202020204" pitchFamily="34" charset="0"/>
                  <a:cs typeface="Arial" panose="020B0604020202020204" pitchFamily="34" charset="0"/>
                </a:rPr>
                <a:t>&amp; Major Projects</a:t>
              </a:r>
            </a:p>
          </p:txBody>
        </p:sp>
      </p:grpSp>
      <p:sp>
        <p:nvSpPr>
          <p:cNvPr id="12" name="Trapezium 11">
            <a:extLst>
              <a:ext uri="{FF2B5EF4-FFF2-40B4-BE49-F238E27FC236}">
                <a16:creationId xmlns:a16="http://schemas.microsoft.com/office/drawing/2014/main" id="{B2213B2E-C555-9557-F907-0E0435C056BD}"/>
              </a:ext>
            </a:extLst>
          </p:cNvPr>
          <p:cNvSpPr/>
          <p:nvPr/>
        </p:nvSpPr>
        <p:spPr>
          <a:xfrm>
            <a:off x="684773" y="5481460"/>
            <a:ext cx="5339117" cy="1251898"/>
          </a:xfrm>
          <a:prstGeom prst="trapezoid">
            <a:avLst/>
          </a:prstGeom>
          <a:solidFill>
            <a:srgbClr val="3671C0"/>
          </a:solidFill>
          <a:ln>
            <a:noFill/>
          </a:ln>
        </p:spPr>
        <p:style>
          <a:lnRef idx="2">
            <a:schemeClr val="accent1">
              <a:shade val="15000"/>
            </a:schemeClr>
          </a:lnRef>
          <a:fillRef idx="1">
            <a:schemeClr val="accent1"/>
          </a:fillRef>
          <a:effectRef idx="0">
            <a:schemeClr val="accent1"/>
          </a:effectRef>
          <a:fontRef idx="minor">
            <a:schemeClr val="lt1"/>
          </a:fontRef>
        </p:style>
        <p:txBody>
          <a:bodyPr tIns="72000" bIns="324000" rtlCol="0" anchor="ctr"/>
          <a:lstStyle/>
          <a:p>
            <a:r>
              <a:rPr lang="en-GB" sz="2400" b="1">
                <a:solidFill>
                  <a:schemeClr val="bg1"/>
                </a:solidFill>
                <a:latin typeface="Arial" panose="020B0604020202020204" pitchFamily="34" charset="0"/>
                <a:cs typeface="Arial" panose="020B0604020202020204" pitchFamily="34" charset="0"/>
              </a:rPr>
              <a:t>Community Level</a:t>
            </a:r>
          </a:p>
          <a:p>
            <a:endParaRPr lang="en-GB" sz="800" b="1">
              <a:solidFill>
                <a:schemeClr val="bg1"/>
              </a:solidFill>
              <a:latin typeface="Arial" panose="020B0604020202020204" pitchFamily="34" charset="0"/>
              <a:cs typeface="Arial" panose="020B0604020202020204" pitchFamily="34" charset="0"/>
            </a:endParaRPr>
          </a:p>
          <a:p>
            <a:r>
              <a:rPr lang="en-GB">
                <a:solidFill>
                  <a:schemeClr val="bg1"/>
                </a:solidFill>
                <a:latin typeface="Arial" panose="020B0604020202020204" pitchFamily="34" charset="0"/>
                <a:cs typeface="Arial" panose="020B0604020202020204" pitchFamily="34" charset="0"/>
              </a:rPr>
              <a:t>Town Shed, Talk Club</a:t>
            </a:r>
          </a:p>
          <a:p>
            <a:endParaRPr lang="en-GB">
              <a:solidFill>
                <a:schemeClr val="bg1"/>
              </a:solidFill>
              <a:latin typeface="Arial" panose="020B0604020202020204" pitchFamily="34" charset="0"/>
              <a:cs typeface="Arial" panose="020B0604020202020204" pitchFamily="34" charset="0"/>
            </a:endParaRPr>
          </a:p>
        </p:txBody>
      </p:sp>
      <p:grpSp>
        <p:nvGrpSpPr>
          <p:cNvPr id="15" name="Group 14">
            <a:extLst>
              <a:ext uri="{FF2B5EF4-FFF2-40B4-BE49-F238E27FC236}">
                <a16:creationId xmlns:a16="http://schemas.microsoft.com/office/drawing/2014/main" id="{5A457744-871C-FFDE-6920-CD6F61ED1899}"/>
              </a:ext>
            </a:extLst>
          </p:cNvPr>
          <p:cNvGrpSpPr/>
          <p:nvPr/>
        </p:nvGrpSpPr>
        <p:grpSpPr>
          <a:xfrm>
            <a:off x="977547" y="3342802"/>
            <a:ext cx="4756424" cy="1993531"/>
            <a:chOff x="4253845" y="3637528"/>
            <a:chExt cx="7046828" cy="2392237"/>
          </a:xfrm>
          <a:solidFill>
            <a:srgbClr val="3671C0"/>
          </a:solidFill>
        </p:grpSpPr>
        <p:grpSp>
          <p:nvGrpSpPr>
            <p:cNvPr id="9" name="Group 8">
              <a:extLst>
                <a:ext uri="{FF2B5EF4-FFF2-40B4-BE49-F238E27FC236}">
                  <a16:creationId xmlns:a16="http://schemas.microsoft.com/office/drawing/2014/main" id="{D94295E4-AC3E-C628-CAF7-2D4C3774D6DB}"/>
                </a:ext>
              </a:extLst>
            </p:cNvPr>
            <p:cNvGrpSpPr/>
            <p:nvPr/>
          </p:nvGrpSpPr>
          <p:grpSpPr>
            <a:xfrm>
              <a:off x="4253845" y="3637528"/>
              <a:ext cx="7046828" cy="2382895"/>
              <a:chOff x="4065607" y="1826842"/>
              <a:chExt cx="5779088" cy="2382895"/>
            </a:xfrm>
            <a:grpFill/>
          </p:grpSpPr>
          <p:sp>
            <p:nvSpPr>
              <p:cNvPr id="10" name="Round Diagonal Corner of Rectangle 9">
                <a:extLst>
                  <a:ext uri="{FF2B5EF4-FFF2-40B4-BE49-F238E27FC236}">
                    <a16:creationId xmlns:a16="http://schemas.microsoft.com/office/drawing/2014/main" id="{C3569E01-D723-CD74-9945-41BE90332359}"/>
                  </a:ext>
                </a:extLst>
              </p:cNvPr>
              <p:cNvSpPr/>
              <p:nvPr/>
            </p:nvSpPr>
            <p:spPr>
              <a:xfrm>
                <a:off x="4065607" y="1836183"/>
                <a:ext cx="5779088" cy="2373554"/>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tIns="660000" rtlCol="0" anchor="ctr"/>
              <a:lstStyle/>
              <a:p>
                <a:pPr marL="238115" indent="-238115">
                  <a:buFont typeface="Arial" panose="020B0604020202020204" pitchFamily="34" charset="0"/>
                  <a:buChar char="•"/>
                </a:pPr>
                <a:endParaRPr lang="en-GB" sz="1667">
                  <a:solidFill>
                    <a:schemeClr val="bg1"/>
                  </a:solidFill>
                  <a:latin typeface="Arial" panose="020B0604020202020204" pitchFamily="34" charset="0"/>
                  <a:cs typeface="Arial" panose="020B0604020202020204" pitchFamily="34" charset="0"/>
                </a:endParaRPr>
              </a:p>
            </p:txBody>
          </p:sp>
          <p:sp>
            <p:nvSpPr>
              <p:cNvPr id="11" name="Round Diagonal Corner of Rectangle 10">
                <a:extLst>
                  <a:ext uri="{FF2B5EF4-FFF2-40B4-BE49-F238E27FC236}">
                    <a16:creationId xmlns:a16="http://schemas.microsoft.com/office/drawing/2014/main" id="{991F3F31-1113-9096-53D4-28FDC5BDF9AD}"/>
                  </a:ext>
                </a:extLst>
              </p:cNvPr>
              <p:cNvSpPr/>
              <p:nvPr/>
            </p:nvSpPr>
            <p:spPr>
              <a:xfrm>
                <a:off x="4065607" y="1826842"/>
                <a:ext cx="5779086" cy="698947"/>
              </a:xfrm>
              <a:prstGeom prst="rect">
                <a:avLst/>
              </a:prstGeom>
              <a:grp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000" b="1" cap="all">
                    <a:solidFill>
                      <a:schemeClr val="bg1"/>
                    </a:solidFill>
                    <a:latin typeface="Arial" panose="020B0604020202020204" pitchFamily="34" charset="0"/>
                    <a:cs typeface="Arial" panose="020B0604020202020204" pitchFamily="34" charset="0"/>
                  </a:rPr>
                  <a:t>Place Level</a:t>
                </a:r>
              </a:p>
            </p:txBody>
          </p:sp>
        </p:grpSp>
        <p:sp>
          <p:nvSpPr>
            <p:cNvPr id="13" name="Rectangle 12">
              <a:extLst>
                <a:ext uri="{FF2B5EF4-FFF2-40B4-BE49-F238E27FC236}">
                  <a16:creationId xmlns:a16="http://schemas.microsoft.com/office/drawing/2014/main" id="{F7E922FA-3BCD-2BA4-5097-7D1310069360}"/>
                </a:ext>
              </a:extLst>
            </p:cNvPr>
            <p:cNvSpPr/>
            <p:nvPr/>
          </p:nvSpPr>
          <p:spPr>
            <a:xfrm>
              <a:off x="4300774" y="4212182"/>
              <a:ext cx="5505306" cy="1817583"/>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1667">
                <a:solidFill>
                  <a:schemeClr val="bg1"/>
                </a:solidFill>
                <a:latin typeface="Arial" panose="020B0604020202020204" pitchFamily="34" charset="0"/>
                <a:cs typeface="Arial" panose="020B0604020202020204" pitchFamily="34" charset="0"/>
              </a:endParaRPr>
            </a:p>
          </p:txBody>
        </p:sp>
      </p:grpSp>
      <p:sp>
        <p:nvSpPr>
          <p:cNvPr id="16" name="Rounded Rectangle 15">
            <a:extLst>
              <a:ext uri="{FF2B5EF4-FFF2-40B4-BE49-F238E27FC236}">
                <a16:creationId xmlns:a16="http://schemas.microsoft.com/office/drawing/2014/main" id="{C9DF66AB-E16F-01E9-E3CE-BDCD70BDB9FA}"/>
              </a:ext>
            </a:extLst>
          </p:cNvPr>
          <p:cNvSpPr/>
          <p:nvPr/>
        </p:nvSpPr>
        <p:spPr>
          <a:xfrm>
            <a:off x="6680821" y="1009934"/>
            <a:ext cx="4954909" cy="2196181"/>
          </a:xfrm>
          <a:prstGeom prst="roundRect">
            <a:avLst>
              <a:gd name="adj" fmla="val 0"/>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30000" tIns="72000" rIns="30000" bIns="612000" rtlCol="0" anchor="ctr"/>
          <a:lstStyle/>
          <a:p>
            <a:r>
              <a:rPr lang="en-GB" sz="2333" b="1" cap="all" dirty="0">
                <a:latin typeface="Arial" panose="020B0604020202020204" pitchFamily="34" charset="0"/>
                <a:cs typeface="Arial" panose="020B0604020202020204" pitchFamily="34" charset="0"/>
              </a:rPr>
              <a:t>Resources</a:t>
            </a:r>
          </a:p>
          <a:p>
            <a:endParaRPr lang="en-GB" sz="2333" b="1" cap="all" dirty="0">
              <a:latin typeface="Arial" panose="020B0604020202020204" pitchFamily="34" charset="0"/>
              <a:cs typeface="Arial" panose="020B0604020202020204" pitchFamily="34" charset="0"/>
            </a:endParaRPr>
          </a:p>
          <a:p>
            <a:r>
              <a:rPr lang="en-GB" sz="2000" dirty="0">
                <a:latin typeface="Arial" panose="020B0604020202020204" pitchFamily="34" charset="0"/>
                <a:cs typeface="Arial" panose="020B0604020202020204" pitchFamily="34" charset="0"/>
              </a:rPr>
              <a:t>OHID/DHSC</a:t>
            </a:r>
          </a:p>
          <a:p>
            <a:r>
              <a:rPr lang="en-GB" sz="2000" dirty="0">
                <a:latin typeface="Arial" panose="020B0604020202020204" pitchFamily="34" charset="0"/>
                <a:cs typeface="Arial" panose="020B0604020202020204" pitchFamily="34" charset="0"/>
              </a:rPr>
              <a:t>Anchor employers</a:t>
            </a:r>
            <a:endParaRPr lang="en-GB" b="1" cap="all" dirty="0">
              <a:latin typeface="Arial" panose="020B0604020202020204" pitchFamily="34" charset="0"/>
              <a:cs typeface="Arial" panose="020B0604020202020204" pitchFamily="34" charset="0"/>
            </a:endParaRPr>
          </a:p>
        </p:txBody>
      </p:sp>
      <p:cxnSp>
        <p:nvCxnSpPr>
          <p:cNvPr id="18" name="Straight Connector 17">
            <a:extLst>
              <a:ext uri="{FF2B5EF4-FFF2-40B4-BE49-F238E27FC236}">
                <a16:creationId xmlns:a16="http://schemas.microsoft.com/office/drawing/2014/main" id="{173052AB-68A6-6FC5-6411-77B69D3CEA70}"/>
              </a:ext>
            </a:extLst>
          </p:cNvPr>
          <p:cNvCxnSpPr>
            <a:cxnSpLocks/>
          </p:cNvCxnSpPr>
          <p:nvPr/>
        </p:nvCxnSpPr>
        <p:spPr>
          <a:xfrm>
            <a:off x="6680819" y="1715458"/>
            <a:ext cx="4954909" cy="0"/>
          </a:xfrm>
          <a:prstGeom prst="line">
            <a:avLst/>
          </a:prstGeom>
          <a:ln w="34925">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Rounded Rectangle 21">
            <a:extLst>
              <a:ext uri="{FF2B5EF4-FFF2-40B4-BE49-F238E27FC236}">
                <a16:creationId xmlns:a16="http://schemas.microsoft.com/office/drawing/2014/main" id="{0E823E7A-4B0C-A288-9EE1-F48BB7A97FE5}"/>
              </a:ext>
            </a:extLst>
          </p:cNvPr>
          <p:cNvSpPr/>
          <p:nvPr/>
        </p:nvSpPr>
        <p:spPr>
          <a:xfrm>
            <a:off x="6687379" y="3683632"/>
            <a:ext cx="4954909" cy="574671"/>
          </a:xfrm>
          <a:prstGeom prst="roundRect">
            <a:avLst>
              <a:gd name="adj" fmla="val 0"/>
            </a:avLst>
          </a:prstGeom>
          <a:solidFill>
            <a:srgbClr val="5A6A91"/>
          </a:solidFill>
          <a:ln>
            <a:noFill/>
          </a:ln>
        </p:spPr>
        <p:style>
          <a:lnRef idx="2">
            <a:schemeClr val="accent1">
              <a:shade val="15000"/>
            </a:schemeClr>
          </a:lnRef>
          <a:fillRef idx="1">
            <a:schemeClr val="accent1"/>
          </a:fillRef>
          <a:effectRef idx="0">
            <a:schemeClr val="accent1"/>
          </a:effectRef>
          <a:fontRef idx="minor">
            <a:schemeClr val="lt1"/>
          </a:fontRef>
        </p:style>
        <p:txBody>
          <a:bodyPr lIns="30000" tIns="30000" rIns="30000" bIns="60000" rtlCol="0" anchor="ctr"/>
          <a:lstStyle/>
          <a:p>
            <a:r>
              <a:rPr lang="en-GB" sz="2000">
                <a:latin typeface="Arial" panose="020B0604020202020204" pitchFamily="34" charset="0"/>
                <a:cs typeface="Arial" panose="020B0604020202020204" pitchFamily="34" charset="0"/>
              </a:rPr>
              <a:t>Reduction in completed suicides</a:t>
            </a:r>
          </a:p>
        </p:txBody>
      </p:sp>
      <p:sp>
        <p:nvSpPr>
          <p:cNvPr id="23" name="Rounded Rectangle 22">
            <a:extLst>
              <a:ext uri="{FF2B5EF4-FFF2-40B4-BE49-F238E27FC236}">
                <a16:creationId xmlns:a16="http://schemas.microsoft.com/office/drawing/2014/main" id="{27F55B17-9612-DE33-005F-10DC9E8C588B}"/>
              </a:ext>
            </a:extLst>
          </p:cNvPr>
          <p:cNvSpPr/>
          <p:nvPr/>
        </p:nvSpPr>
        <p:spPr>
          <a:xfrm>
            <a:off x="6680820" y="4388117"/>
            <a:ext cx="4954909" cy="574671"/>
          </a:xfrm>
          <a:prstGeom prst="roundRect">
            <a:avLst>
              <a:gd name="adj" fmla="val 0"/>
            </a:avLst>
          </a:prstGeom>
          <a:solidFill>
            <a:srgbClr val="5A6A91"/>
          </a:solidFill>
          <a:ln>
            <a:noFill/>
          </a:ln>
        </p:spPr>
        <p:style>
          <a:lnRef idx="2">
            <a:schemeClr val="accent1">
              <a:shade val="15000"/>
            </a:schemeClr>
          </a:lnRef>
          <a:fillRef idx="1">
            <a:schemeClr val="accent1"/>
          </a:fillRef>
          <a:effectRef idx="0">
            <a:schemeClr val="accent1"/>
          </a:effectRef>
          <a:fontRef idx="minor">
            <a:schemeClr val="lt1"/>
          </a:fontRef>
        </p:style>
        <p:txBody>
          <a:bodyPr lIns="30000" tIns="30000" rIns="30000" bIns="60000" rtlCol="0" anchor="ctr"/>
          <a:lstStyle/>
          <a:p>
            <a:r>
              <a:rPr lang="en-GB" sz="2000">
                <a:latin typeface="Arial" panose="020B0604020202020204" pitchFamily="34" charset="0"/>
                <a:cs typeface="Arial" panose="020B0604020202020204" pitchFamily="34" charset="0"/>
              </a:rPr>
              <a:t>Employer and NHS productivity gains</a:t>
            </a:r>
          </a:p>
        </p:txBody>
      </p:sp>
      <p:sp>
        <p:nvSpPr>
          <p:cNvPr id="24" name="Rounded Rectangle 23">
            <a:extLst>
              <a:ext uri="{FF2B5EF4-FFF2-40B4-BE49-F238E27FC236}">
                <a16:creationId xmlns:a16="http://schemas.microsoft.com/office/drawing/2014/main" id="{CB8932D5-0777-1F2F-DFFA-65C9207FD708}"/>
              </a:ext>
            </a:extLst>
          </p:cNvPr>
          <p:cNvSpPr/>
          <p:nvPr/>
        </p:nvSpPr>
        <p:spPr>
          <a:xfrm>
            <a:off x="6680819" y="5461687"/>
            <a:ext cx="4954909" cy="574671"/>
          </a:xfrm>
          <a:prstGeom prst="roundRect">
            <a:avLst>
              <a:gd name="adj" fmla="val 0"/>
            </a:avLst>
          </a:prstGeom>
          <a:solidFill>
            <a:srgbClr val="8E98B4"/>
          </a:solidFill>
          <a:ln>
            <a:noFill/>
          </a:ln>
        </p:spPr>
        <p:style>
          <a:lnRef idx="2">
            <a:schemeClr val="accent1">
              <a:shade val="15000"/>
            </a:schemeClr>
          </a:lnRef>
          <a:fillRef idx="1">
            <a:schemeClr val="accent1"/>
          </a:fillRef>
          <a:effectRef idx="0">
            <a:schemeClr val="accent1"/>
          </a:effectRef>
          <a:fontRef idx="minor">
            <a:schemeClr val="lt1"/>
          </a:fontRef>
        </p:style>
        <p:txBody>
          <a:bodyPr lIns="30000" tIns="30000" rIns="30000" bIns="60000" rtlCol="0" anchor="ctr"/>
          <a:lstStyle/>
          <a:p>
            <a:r>
              <a:rPr lang="en-GB" sz="2000">
                <a:latin typeface="Arial" panose="020B0604020202020204" pitchFamily="34" charset="0"/>
                <a:cs typeface="Arial" panose="020B0604020202020204" pitchFamily="34" charset="0"/>
              </a:rPr>
              <a:t>50% annual reduction = £11 million return to local economy </a:t>
            </a:r>
          </a:p>
        </p:txBody>
      </p:sp>
      <p:sp>
        <p:nvSpPr>
          <p:cNvPr id="25" name="Rounded Rectangle 24">
            <a:extLst>
              <a:ext uri="{FF2B5EF4-FFF2-40B4-BE49-F238E27FC236}">
                <a16:creationId xmlns:a16="http://schemas.microsoft.com/office/drawing/2014/main" id="{296EE496-8D7E-2A9C-260E-63E32C74B94B}"/>
              </a:ext>
            </a:extLst>
          </p:cNvPr>
          <p:cNvSpPr/>
          <p:nvPr/>
        </p:nvSpPr>
        <p:spPr>
          <a:xfrm>
            <a:off x="6680819" y="6138146"/>
            <a:ext cx="4954909" cy="574671"/>
          </a:xfrm>
          <a:prstGeom prst="roundRect">
            <a:avLst>
              <a:gd name="adj" fmla="val 0"/>
            </a:avLst>
          </a:prstGeom>
          <a:solidFill>
            <a:srgbClr val="8E98B4"/>
          </a:solidFill>
          <a:ln>
            <a:noFill/>
          </a:ln>
        </p:spPr>
        <p:style>
          <a:lnRef idx="2">
            <a:schemeClr val="accent1">
              <a:shade val="15000"/>
            </a:schemeClr>
          </a:lnRef>
          <a:fillRef idx="1">
            <a:schemeClr val="accent1"/>
          </a:fillRef>
          <a:effectRef idx="0">
            <a:schemeClr val="accent1"/>
          </a:effectRef>
          <a:fontRef idx="minor">
            <a:schemeClr val="lt1"/>
          </a:fontRef>
        </p:style>
        <p:txBody>
          <a:bodyPr lIns="30000" tIns="30000" rIns="30000" bIns="60000" rtlCol="0" anchor="ctr"/>
          <a:lstStyle/>
          <a:p>
            <a:r>
              <a:rPr lang="en-GB" sz="2000">
                <a:latin typeface="Arial" panose="020B0604020202020204" pitchFamily="34" charset="0"/>
                <a:cs typeface="Arial" panose="020B0604020202020204" pitchFamily="34" charset="0"/>
              </a:rPr>
              <a:t>£430,000 saved in urgent and secondary health care costs</a:t>
            </a:r>
          </a:p>
        </p:txBody>
      </p:sp>
      <p:cxnSp>
        <p:nvCxnSpPr>
          <p:cNvPr id="30" name="Straight Connector 29">
            <a:extLst>
              <a:ext uri="{FF2B5EF4-FFF2-40B4-BE49-F238E27FC236}">
                <a16:creationId xmlns:a16="http://schemas.microsoft.com/office/drawing/2014/main" id="{2A123B50-E999-A434-283C-E282BFF9029A}"/>
              </a:ext>
            </a:extLst>
          </p:cNvPr>
          <p:cNvCxnSpPr>
            <a:cxnSpLocks/>
          </p:cNvCxnSpPr>
          <p:nvPr/>
        </p:nvCxnSpPr>
        <p:spPr>
          <a:xfrm>
            <a:off x="993433" y="1709137"/>
            <a:ext cx="4729705" cy="0"/>
          </a:xfrm>
          <a:prstGeom prst="line">
            <a:avLst/>
          </a:prstGeom>
          <a:ln w="349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31A4411C-11FB-52DB-78B9-ACB0FFBE50F5}"/>
              </a:ext>
            </a:extLst>
          </p:cNvPr>
          <p:cNvCxnSpPr>
            <a:cxnSpLocks/>
          </p:cNvCxnSpPr>
          <p:nvPr/>
        </p:nvCxnSpPr>
        <p:spPr>
          <a:xfrm>
            <a:off x="977547" y="3909491"/>
            <a:ext cx="4745591" cy="0"/>
          </a:xfrm>
          <a:prstGeom prst="line">
            <a:avLst/>
          </a:prstGeom>
          <a:ln w="349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DF363B78-60D6-DAC2-A850-B7FD8C5F3C79}"/>
              </a:ext>
            </a:extLst>
          </p:cNvPr>
          <p:cNvCxnSpPr>
            <a:cxnSpLocks/>
          </p:cNvCxnSpPr>
          <p:nvPr/>
        </p:nvCxnSpPr>
        <p:spPr>
          <a:xfrm>
            <a:off x="907908" y="5899369"/>
            <a:ext cx="4891230" cy="0"/>
          </a:xfrm>
          <a:prstGeom prst="line">
            <a:avLst/>
          </a:prstGeom>
          <a:ln w="34925">
            <a:solidFill>
              <a:schemeClr val="bg1"/>
            </a:solidFill>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12118EC2-BCE1-A860-A1F9-ED59ACB320D4}"/>
              </a:ext>
            </a:extLst>
          </p:cNvPr>
          <p:cNvSpPr/>
          <p:nvPr/>
        </p:nvSpPr>
        <p:spPr>
          <a:xfrm>
            <a:off x="1038105" y="3940316"/>
            <a:ext cx="2910757" cy="151465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b="1">
                <a:solidFill>
                  <a:schemeClr val="bg1"/>
                </a:solidFill>
                <a:latin typeface="Arial" panose="020B0604020202020204" pitchFamily="34" charset="0"/>
                <a:cs typeface="Arial" panose="020B0604020202020204" pitchFamily="34" charset="0"/>
              </a:rPr>
              <a:t>Partnerships</a:t>
            </a:r>
          </a:p>
          <a:p>
            <a:pPr marL="238115" indent="-238115">
              <a:buFont typeface="Arial" panose="020B0604020202020204" pitchFamily="34" charset="0"/>
              <a:buChar char="•"/>
            </a:pPr>
            <a:r>
              <a:rPr lang="en-GB">
                <a:solidFill>
                  <a:schemeClr val="bg1"/>
                </a:solidFill>
                <a:latin typeface="Arial" panose="020B0604020202020204" pitchFamily="34" charset="0"/>
                <a:cs typeface="Arial" panose="020B0604020202020204" pitchFamily="34" charset="0"/>
              </a:rPr>
              <a:t>Margate Taskforce</a:t>
            </a:r>
          </a:p>
          <a:p>
            <a:pPr marL="238115" indent="-238115">
              <a:buFont typeface="Arial" panose="020B0604020202020204" pitchFamily="34" charset="0"/>
              <a:buChar char="•"/>
            </a:pPr>
            <a:r>
              <a:rPr lang="en-GB">
                <a:solidFill>
                  <a:schemeClr val="bg1"/>
                </a:solidFill>
                <a:latin typeface="Arial" panose="020B0604020202020204" pitchFamily="34" charset="0"/>
                <a:cs typeface="Arial" panose="020B0604020202020204" pitchFamily="34" charset="0"/>
              </a:rPr>
              <a:t>DWP</a:t>
            </a:r>
          </a:p>
          <a:p>
            <a:pPr marL="238115" indent="-238115">
              <a:buFont typeface="Arial" panose="020B0604020202020204" pitchFamily="34" charset="0"/>
              <a:buChar char="•"/>
            </a:pPr>
            <a:r>
              <a:rPr lang="en-GB">
                <a:solidFill>
                  <a:schemeClr val="bg1"/>
                </a:solidFill>
                <a:latin typeface="Arial" panose="020B0604020202020204" pitchFamily="34" charset="0"/>
                <a:cs typeface="Arial" panose="020B0604020202020204" pitchFamily="34" charset="0"/>
              </a:rPr>
              <a:t>Social Enterprise Kent</a:t>
            </a:r>
          </a:p>
          <a:p>
            <a:endParaRPr lang="en-GB" sz="1667">
              <a:solidFill>
                <a:schemeClr val="bg1"/>
              </a:solidFill>
              <a:latin typeface="Arial" panose="020B0604020202020204" pitchFamily="34" charset="0"/>
              <a:cs typeface="Arial" panose="020B0604020202020204" pitchFamily="34" charset="0"/>
            </a:endParaRPr>
          </a:p>
        </p:txBody>
      </p:sp>
      <p:sp>
        <p:nvSpPr>
          <p:cNvPr id="40" name="Rectangle 39">
            <a:extLst>
              <a:ext uri="{FF2B5EF4-FFF2-40B4-BE49-F238E27FC236}">
                <a16:creationId xmlns:a16="http://schemas.microsoft.com/office/drawing/2014/main" id="{CB0F6726-DCD9-8332-93B0-D05D8F430A84}"/>
              </a:ext>
            </a:extLst>
          </p:cNvPr>
          <p:cNvSpPr/>
          <p:nvPr/>
        </p:nvSpPr>
        <p:spPr>
          <a:xfrm>
            <a:off x="6774025" y="297149"/>
            <a:ext cx="4954909" cy="518067"/>
          </a:xfrm>
          <a:prstGeom prst="rect">
            <a:avLst/>
          </a:prstGeom>
          <a:solidFill>
            <a:srgbClr val="2F5597">
              <a:alpha val="51740"/>
            </a:srgb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lIns="108000" rtlCol="0" anchor="ctr"/>
          <a:lstStyle/>
          <a:p>
            <a:pPr marL="0" indent="0">
              <a:buNone/>
            </a:pPr>
            <a:endParaRPr lang="en-GB" sz="2800">
              <a:solidFill>
                <a:schemeClr val="bg1"/>
              </a:solidFill>
              <a:latin typeface="Arial" panose="020B0604020202020204" pitchFamily="34" charset="0"/>
              <a:cs typeface="Arial" panose="020B0604020202020204" pitchFamily="34" charset="0"/>
            </a:endParaRPr>
          </a:p>
        </p:txBody>
      </p:sp>
      <p:sp>
        <p:nvSpPr>
          <p:cNvPr id="41" name="Rectangle 40">
            <a:extLst>
              <a:ext uri="{FF2B5EF4-FFF2-40B4-BE49-F238E27FC236}">
                <a16:creationId xmlns:a16="http://schemas.microsoft.com/office/drawing/2014/main" id="{B00AA2B9-4069-38B9-2704-91075C261612}"/>
              </a:ext>
            </a:extLst>
          </p:cNvPr>
          <p:cNvSpPr/>
          <p:nvPr/>
        </p:nvSpPr>
        <p:spPr>
          <a:xfrm>
            <a:off x="1089066" y="305996"/>
            <a:ext cx="4769108" cy="518067"/>
          </a:xfrm>
          <a:prstGeom prst="rect">
            <a:avLst/>
          </a:prstGeom>
          <a:solidFill>
            <a:srgbClr val="2F5597">
              <a:alpha val="51740"/>
            </a:srgb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lIns="108000" rtlCol="0" anchor="ctr"/>
          <a:lstStyle/>
          <a:p>
            <a:pPr marL="0" indent="0">
              <a:buNone/>
            </a:pPr>
            <a:endParaRPr lang="en-GB" sz="2800">
              <a:solidFill>
                <a:schemeClr val="bg1"/>
              </a:solidFill>
              <a:latin typeface="Arial" panose="020B0604020202020204" pitchFamily="34" charset="0"/>
              <a:cs typeface="Arial" panose="020B0604020202020204" pitchFamily="34" charset="0"/>
            </a:endParaRPr>
          </a:p>
        </p:txBody>
      </p:sp>
      <p:sp>
        <p:nvSpPr>
          <p:cNvPr id="42" name="Rectangle 41">
            <a:extLst>
              <a:ext uri="{FF2B5EF4-FFF2-40B4-BE49-F238E27FC236}">
                <a16:creationId xmlns:a16="http://schemas.microsoft.com/office/drawing/2014/main" id="{1C7FC1BC-D60A-DD5E-F5E5-598B0BCD013D}"/>
              </a:ext>
            </a:extLst>
          </p:cNvPr>
          <p:cNvSpPr/>
          <p:nvPr/>
        </p:nvSpPr>
        <p:spPr>
          <a:xfrm>
            <a:off x="977547" y="211144"/>
            <a:ext cx="4772215" cy="518067"/>
          </a:xfrm>
          <a:prstGeom prst="rect">
            <a:avLst/>
          </a:prstGeom>
          <a:solidFill>
            <a:srgbClr val="3671C0"/>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108000" rtlCol="0" anchor="ctr"/>
          <a:lstStyle/>
          <a:p>
            <a:pPr marL="0" indent="0">
              <a:buNone/>
            </a:pPr>
            <a:r>
              <a:rPr lang="en-GB" sz="2400" b="1">
                <a:solidFill>
                  <a:schemeClr val="bg1"/>
                </a:solidFill>
                <a:latin typeface="Arial" panose="020B0604020202020204" pitchFamily="34" charset="0"/>
                <a:cs typeface="Arial" panose="020B0604020202020204" pitchFamily="34" charset="0"/>
              </a:rPr>
              <a:t>CNN Sustain Framework</a:t>
            </a:r>
            <a:endParaRPr lang="en-GB" sz="2400">
              <a:solidFill>
                <a:schemeClr val="bg1"/>
              </a:solidFill>
              <a:latin typeface="Arial" panose="020B0604020202020204" pitchFamily="34" charset="0"/>
              <a:cs typeface="Arial" panose="020B0604020202020204" pitchFamily="34" charset="0"/>
            </a:endParaRPr>
          </a:p>
        </p:txBody>
      </p:sp>
      <p:sp>
        <p:nvSpPr>
          <p:cNvPr id="43" name="!!LU">
            <a:extLst>
              <a:ext uri="{FF2B5EF4-FFF2-40B4-BE49-F238E27FC236}">
                <a16:creationId xmlns:a16="http://schemas.microsoft.com/office/drawing/2014/main" id="{4AFDFFB2-90CA-CE1A-720D-2CD973D02BD9}"/>
              </a:ext>
            </a:extLst>
          </p:cNvPr>
          <p:cNvSpPr/>
          <p:nvPr/>
        </p:nvSpPr>
        <p:spPr>
          <a:xfrm>
            <a:off x="6687378" y="213937"/>
            <a:ext cx="4948639" cy="511926"/>
          </a:xfrm>
          <a:prstGeom prst="rect">
            <a:avLst/>
          </a:prstGeom>
          <a:solidFill>
            <a:srgbClr val="3671C0"/>
          </a:solidFill>
          <a:ln w="25400" cap="flat" cmpd="sng" algn="ctr">
            <a:solidFill>
              <a:schemeClr val="bg1"/>
            </a:solidFill>
            <a:prstDash val="solid"/>
          </a:ln>
          <a:effectLst/>
        </p:spPr>
        <p:txBody>
          <a:bodyPr lIns="36000" rIns="0" rtlCol="0" anchor="ctr" anchorCtr="0"/>
          <a:lstStyle/>
          <a:p>
            <a:pPr marL="0" marR="0" lvl="0" indent="0" defTabSz="457200" eaLnBrk="1" fontAlgn="auto" latinLnBrk="0" hangingPunct="1">
              <a:lnSpc>
                <a:spcPct val="100000"/>
              </a:lnSpc>
              <a:spcBef>
                <a:spcPts val="0"/>
              </a:spcBef>
              <a:spcAft>
                <a:spcPts val="0"/>
              </a:spcAft>
              <a:buClrTx/>
              <a:buSzTx/>
              <a:buFontTx/>
              <a:buNone/>
              <a:tabLst/>
              <a:defRPr/>
            </a:pPr>
            <a:r>
              <a:rPr kumimoji="0" lang="en-GB" sz="1700" b="1" i="0" strike="noStrike" kern="0" cap="none" spc="0" normalizeH="0" baseline="0" noProof="0">
                <a:ln>
                  <a:noFill/>
                </a:ln>
                <a:solidFill>
                  <a:prstClr val="white"/>
                </a:solidFill>
                <a:effectLst/>
                <a:uLnTx/>
                <a:uFillTx/>
                <a:latin typeface="Arial" panose="020B0604020202020204" pitchFamily="34" charset="0"/>
                <a:ea typeface="Cambria" panose="02040503050406030204" pitchFamily="18" charset="0"/>
                <a:cs typeface="Arial" panose="020B0604020202020204" pitchFamily="34" charset="0"/>
              </a:rPr>
              <a:t>Thanet Suicide Prevention Strategy </a:t>
            </a:r>
            <a:r>
              <a:rPr lang="en-GB" sz="1700" kern="0">
                <a:solidFill>
                  <a:prstClr val="white"/>
                </a:solidFill>
                <a:latin typeface="Arial" panose="020B0604020202020204" pitchFamily="34" charset="0"/>
                <a:ea typeface="Cambria" panose="02040503050406030204" pitchFamily="18" charset="0"/>
                <a:cs typeface="Arial" panose="020B0604020202020204" pitchFamily="34" charset="0"/>
              </a:rPr>
              <a:t>2024-Now</a:t>
            </a:r>
            <a:endParaRPr kumimoji="0" lang="en-GB" sz="1700" i="0" strike="noStrike" kern="0" cap="none" spc="0" normalizeH="0" baseline="0" noProof="0">
              <a:ln>
                <a:noFill/>
              </a:ln>
              <a:solidFill>
                <a:prstClr val="white"/>
              </a:solidFill>
              <a:effectLst/>
              <a:uLnTx/>
              <a:uFillTx/>
              <a:latin typeface="Arial" panose="020B0604020202020204" pitchFamily="34" charset="0"/>
              <a:ea typeface="Cambria" panose="02040503050406030204" pitchFamily="18" charset="0"/>
              <a:cs typeface="Arial" panose="020B0604020202020204" pitchFamily="34" charset="0"/>
            </a:endParaRPr>
          </a:p>
        </p:txBody>
      </p:sp>
      <p:sp>
        <p:nvSpPr>
          <p:cNvPr id="46" name="Right Arrow 45">
            <a:extLst>
              <a:ext uri="{FF2B5EF4-FFF2-40B4-BE49-F238E27FC236}">
                <a16:creationId xmlns:a16="http://schemas.microsoft.com/office/drawing/2014/main" id="{CB9A134B-59BA-0EE6-CB50-258A9FC1AA04}"/>
              </a:ext>
            </a:extLst>
          </p:cNvPr>
          <p:cNvSpPr/>
          <p:nvPr/>
        </p:nvSpPr>
        <p:spPr>
          <a:xfrm>
            <a:off x="5790765" y="2077832"/>
            <a:ext cx="880193" cy="757900"/>
          </a:xfrm>
          <a:prstGeom prst="rightArrow">
            <a:avLst>
              <a:gd name="adj1" fmla="val 33282"/>
              <a:gd name="adj2" fmla="val 35596"/>
            </a:avLst>
          </a:prstGeom>
          <a:solidFill>
            <a:srgbClr val="2F5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1500">
              <a:latin typeface="Arial" panose="020B0604020202020204" pitchFamily="34" charset="0"/>
              <a:cs typeface="Arial" panose="020B0604020202020204" pitchFamily="34" charset="0"/>
            </a:endParaRPr>
          </a:p>
        </p:txBody>
      </p:sp>
      <p:grpSp>
        <p:nvGrpSpPr>
          <p:cNvPr id="53" name="Group 52">
            <a:extLst>
              <a:ext uri="{FF2B5EF4-FFF2-40B4-BE49-F238E27FC236}">
                <a16:creationId xmlns:a16="http://schemas.microsoft.com/office/drawing/2014/main" id="{99EB13BD-1CB4-D196-F614-9DB641685F4D}"/>
              </a:ext>
            </a:extLst>
          </p:cNvPr>
          <p:cNvGrpSpPr/>
          <p:nvPr/>
        </p:nvGrpSpPr>
        <p:grpSpPr>
          <a:xfrm>
            <a:off x="5764254" y="3710347"/>
            <a:ext cx="880193" cy="1230750"/>
            <a:chOff x="6739710" y="4594301"/>
            <a:chExt cx="1358324" cy="1476899"/>
          </a:xfrm>
          <a:solidFill>
            <a:srgbClr val="2F5597"/>
          </a:solidFill>
        </p:grpSpPr>
        <p:sp>
          <p:nvSpPr>
            <p:cNvPr id="55" name="Right Arrow 54">
              <a:extLst>
                <a:ext uri="{FF2B5EF4-FFF2-40B4-BE49-F238E27FC236}">
                  <a16:creationId xmlns:a16="http://schemas.microsoft.com/office/drawing/2014/main" id="{868C285B-8D8E-78A1-1CB2-E1D5953C7D90}"/>
                </a:ext>
              </a:extLst>
            </p:cNvPr>
            <p:cNvSpPr/>
            <p:nvPr/>
          </p:nvSpPr>
          <p:spPr>
            <a:xfrm>
              <a:off x="6739710" y="4594301"/>
              <a:ext cx="1358324" cy="643467"/>
            </a:xfrm>
            <a:prstGeom prst="rightArrow">
              <a:avLst>
                <a:gd name="adj1" fmla="val 28608"/>
                <a:gd name="adj2" fmla="val 5000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1500">
                <a:latin typeface="Arial" panose="020B0604020202020204" pitchFamily="34" charset="0"/>
                <a:cs typeface="Arial" panose="020B0604020202020204" pitchFamily="34" charset="0"/>
              </a:endParaRPr>
            </a:p>
          </p:txBody>
        </p:sp>
        <p:sp>
          <p:nvSpPr>
            <p:cNvPr id="57" name="Bent Arrow 56">
              <a:extLst>
                <a:ext uri="{FF2B5EF4-FFF2-40B4-BE49-F238E27FC236}">
                  <a16:creationId xmlns:a16="http://schemas.microsoft.com/office/drawing/2014/main" id="{746BAA71-BB39-7E94-25F8-B9D4579A58E1}"/>
                </a:ext>
              </a:extLst>
            </p:cNvPr>
            <p:cNvSpPr/>
            <p:nvPr/>
          </p:nvSpPr>
          <p:spPr>
            <a:xfrm flipV="1">
              <a:off x="7193127" y="4876802"/>
              <a:ext cx="904907" cy="1194398"/>
            </a:xfrm>
            <a:prstGeom prst="bentArrow">
              <a:avLst>
                <a:gd name="adj1" fmla="val 18481"/>
                <a:gd name="adj2" fmla="val 35759"/>
                <a:gd name="adj3" fmla="val 34779"/>
                <a:gd name="adj4" fmla="val 38317"/>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1500">
                <a:solidFill>
                  <a:schemeClr val="tx1"/>
                </a:solidFill>
                <a:latin typeface="Arial" panose="020B0604020202020204" pitchFamily="34" charset="0"/>
                <a:cs typeface="Arial" panose="020B0604020202020204" pitchFamily="34" charset="0"/>
              </a:endParaRPr>
            </a:p>
          </p:txBody>
        </p:sp>
      </p:grpSp>
      <p:sp>
        <p:nvSpPr>
          <p:cNvPr id="58" name="Right Arrow 57">
            <a:extLst>
              <a:ext uri="{FF2B5EF4-FFF2-40B4-BE49-F238E27FC236}">
                <a16:creationId xmlns:a16="http://schemas.microsoft.com/office/drawing/2014/main" id="{E79C3DDE-7835-893C-DB48-7C40FEF5F4F5}"/>
              </a:ext>
            </a:extLst>
          </p:cNvPr>
          <p:cNvSpPr/>
          <p:nvPr/>
        </p:nvSpPr>
        <p:spPr>
          <a:xfrm>
            <a:off x="5826848" y="5500135"/>
            <a:ext cx="832618" cy="536223"/>
          </a:xfrm>
          <a:prstGeom prst="rightArrow">
            <a:avLst>
              <a:gd name="adj1" fmla="val 28608"/>
              <a:gd name="adj2" fmla="val 50000"/>
            </a:avLst>
          </a:prstGeom>
          <a:solidFill>
            <a:srgbClr val="2F5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1500">
              <a:latin typeface="Arial" panose="020B0604020202020204" pitchFamily="34" charset="0"/>
              <a:cs typeface="Arial" panose="020B0604020202020204" pitchFamily="34" charset="0"/>
            </a:endParaRPr>
          </a:p>
        </p:txBody>
      </p:sp>
      <p:sp>
        <p:nvSpPr>
          <p:cNvPr id="59" name="Bent Arrow 58">
            <a:extLst>
              <a:ext uri="{FF2B5EF4-FFF2-40B4-BE49-F238E27FC236}">
                <a16:creationId xmlns:a16="http://schemas.microsoft.com/office/drawing/2014/main" id="{612F7340-6588-3BB9-D874-22F0F26423A5}"/>
              </a:ext>
            </a:extLst>
          </p:cNvPr>
          <p:cNvSpPr/>
          <p:nvPr/>
        </p:nvSpPr>
        <p:spPr>
          <a:xfrm flipV="1">
            <a:off x="5990170" y="5735552"/>
            <a:ext cx="665535" cy="937491"/>
          </a:xfrm>
          <a:prstGeom prst="bentArrow">
            <a:avLst>
              <a:gd name="adj1" fmla="val 18481"/>
              <a:gd name="adj2" fmla="val 35759"/>
              <a:gd name="adj3" fmla="val 34779"/>
              <a:gd name="adj4" fmla="val 38317"/>
            </a:avLst>
          </a:prstGeom>
          <a:solidFill>
            <a:srgbClr val="2F5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1500">
              <a:solidFill>
                <a:schemeClr val="tx1"/>
              </a:solidFill>
              <a:latin typeface="Arial" panose="020B0604020202020204" pitchFamily="34" charset="0"/>
              <a:cs typeface="Arial" panose="020B0604020202020204" pitchFamily="34" charset="0"/>
            </a:endParaRPr>
          </a:p>
        </p:txBody>
      </p:sp>
      <p:sp>
        <p:nvSpPr>
          <p:cNvPr id="60" name="Rectangle 59">
            <a:extLst>
              <a:ext uri="{FF2B5EF4-FFF2-40B4-BE49-F238E27FC236}">
                <a16:creationId xmlns:a16="http://schemas.microsoft.com/office/drawing/2014/main" id="{A262F7D8-EAFA-0ECE-5453-086AD2E2F086}"/>
              </a:ext>
            </a:extLst>
          </p:cNvPr>
          <p:cNvSpPr/>
          <p:nvPr/>
        </p:nvSpPr>
        <p:spPr>
          <a:xfrm>
            <a:off x="1099340" y="2760726"/>
            <a:ext cx="4518514" cy="345689"/>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400" b="1">
                <a:latin typeface="Arial" panose="020B0604020202020204" pitchFamily="34" charset="0"/>
                <a:cs typeface="Arial" panose="020B0604020202020204" pitchFamily="34" charset="0"/>
              </a:rPr>
              <a:t>Beyond local – resources and inward investment</a:t>
            </a:r>
          </a:p>
        </p:txBody>
      </p:sp>
      <p:sp>
        <p:nvSpPr>
          <p:cNvPr id="62" name="Rectangle 61">
            <a:extLst>
              <a:ext uri="{FF2B5EF4-FFF2-40B4-BE49-F238E27FC236}">
                <a16:creationId xmlns:a16="http://schemas.microsoft.com/office/drawing/2014/main" id="{81259393-92EF-CA6A-7573-D8C50369CBA3}"/>
              </a:ext>
            </a:extLst>
          </p:cNvPr>
          <p:cNvSpPr/>
          <p:nvPr/>
        </p:nvSpPr>
        <p:spPr>
          <a:xfrm>
            <a:off x="3273398" y="3464367"/>
            <a:ext cx="2344455" cy="327687"/>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400" b="1">
                <a:latin typeface="Arial" panose="020B0604020202020204" pitchFamily="34" charset="0"/>
                <a:cs typeface="Arial" panose="020B0604020202020204" pitchFamily="34" charset="0"/>
              </a:rPr>
              <a:t>Operational delivery</a:t>
            </a:r>
          </a:p>
        </p:txBody>
      </p:sp>
      <p:sp>
        <p:nvSpPr>
          <p:cNvPr id="63" name="Rectangle 62">
            <a:extLst>
              <a:ext uri="{FF2B5EF4-FFF2-40B4-BE49-F238E27FC236}">
                <a16:creationId xmlns:a16="http://schemas.microsoft.com/office/drawing/2014/main" id="{F29F0909-34AA-983E-FA4A-F5FC2BFADBA9}"/>
              </a:ext>
            </a:extLst>
          </p:cNvPr>
          <p:cNvSpPr/>
          <p:nvPr/>
        </p:nvSpPr>
        <p:spPr>
          <a:xfrm>
            <a:off x="1099340" y="6318873"/>
            <a:ext cx="4518514" cy="285027"/>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400" b="1">
                <a:latin typeface="Arial" panose="020B0604020202020204" pitchFamily="34" charset="0"/>
                <a:cs typeface="Arial" panose="020B0604020202020204" pitchFamily="34" charset="0"/>
              </a:rPr>
              <a:t>Design, neighbourhood delivery and impact</a:t>
            </a:r>
          </a:p>
        </p:txBody>
      </p:sp>
      <p:sp>
        <p:nvSpPr>
          <p:cNvPr id="4" name="Oval 3">
            <a:extLst>
              <a:ext uri="{FF2B5EF4-FFF2-40B4-BE49-F238E27FC236}">
                <a16:creationId xmlns:a16="http://schemas.microsoft.com/office/drawing/2014/main" id="{0C4B4585-76A4-A454-C499-64AFC82A3BCB}"/>
              </a:ext>
            </a:extLst>
          </p:cNvPr>
          <p:cNvSpPr/>
          <p:nvPr/>
        </p:nvSpPr>
        <p:spPr>
          <a:xfrm>
            <a:off x="-3265" y="16067"/>
            <a:ext cx="1085777" cy="965596"/>
          </a:xfrm>
          <a:prstGeom prst="ellipse">
            <a:avLst/>
          </a:prstGeom>
          <a:solidFill>
            <a:srgbClr val="0B3249"/>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Graphic 4" descr="Playbook with solid fill">
            <a:extLst>
              <a:ext uri="{FF2B5EF4-FFF2-40B4-BE49-F238E27FC236}">
                <a16:creationId xmlns:a16="http://schemas.microsoft.com/office/drawing/2014/main" id="{2BEE79A8-9825-0AEB-424F-D19286E2100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8021" y="49470"/>
            <a:ext cx="872539" cy="872539"/>
          </a:xfrm>
          <a:prstGeom prst="rect">
            <a:avLst/>
          </a:prstGeom>
        </p:spPr>
      </p:pic>
    </p:spTree>
    <p:extLst>
      <p:ext uri="{BB962C8B-B14F-4D97-AF65-F5344CB8AC3E}">
        <p14:creationId xmlns:p14="http://schemas.microsoft.com/office/powerpoint/2010/main" val="19064620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32DBDB6-5D43-0706-3DD5-8A76B388C82A}"/>
            </a:ext>
          </a:extLst>
        </p:cNvPr>
        <p:cNvGrpSpPr/>
        <p:nvPr/>
      </p:nvGrpSpPr>
      <p:grpSpPr>
        <a:xfrm>
          <a:off x="0" y="0"/>
          <a:ext cx="0" cy="0"/>
          <a:chOff x="0" y="0"/>
          <a:chExt cx="0" cy="0"/>
        </a:xfrm>
      </p:grpSpPr>
      <p:pic>
        <p:nvPicPr>
          <p:cNvPr id="2" name="Image 0">
            <a:extLst>
              <a:ext uri="{FF2B5EF4-FFF2-40B4-BE49-F238E27FC236}">
                <a16:creationId xmlns:a16="http://schemas.microsoft.com/office/drawing/2014/main" id="{AA2B915D-9AAF-FB39-7110-E08281BD9845}"/>
              </a:ext>
            </a:extLst>
          </p:cNvPr>
          <p:cNvPicPr>
            <a:picLocks noChangeAspect="1"/>
          </p:cNvPicPr>
          <p:nvPr/>
        </p:nvPicPr>
        <p:blipFill>
          <a:blip r:embed="rId3">
            <a:alphaModFix amt="20000"/>
            <a:extLst>
              <a:ext uri="{837473B0-CC2E-450A-ABE3-18F120FF3D39}">
                <a1611:picAttrSrcUrl xmlns:a1611="http://schemas.microsoft.com/office/drawing/2016/11/main" r:id="rId4"/>
              </a:ext>
            </a:extLst>
          </a:blip>
          <a:srcRect l="26312" t="15285" r="-1" b="10050"/>
          <a:stretch/>
        </p:blipFill>
        <p:spPr>
          <a:xfrm>
            <a:off x="0" y="0"/>
            <a:ext cx="12235770" cy="6973003"/>
          </a:xfrm>
          <a:prstGeom prst="rect">
            <a:avLst/>
          </a:prstGeom>
        </p:spPr>
      </p:pic>
      <p:sp>
        <p:nvSpPr>
          <p:cNvPr id="26" name="Rectangle 25">
            <a:extLst>
              <a:ext uri="{FF2B5EF4-FFF2-40B4-BE49-F238E27FC236}">
                <a16:creationId xmlns:a16="http://schemas.microsoft.com/office/drawing/2014/main" id="{9CED8523-AB01-6DF5-DE88-82F8A3397514}"/>
              </a:ext>
            </a:extLst>
          </p:cNvPr>
          <p:cNvSpPr/>
          <p:nvPr/>
        </p:nvSpPr>
        <p:spPr>
          <a:xfrm>
            <a:off x="3246312" y="1078849"/>
            <a:ext cx="252279" cy="563396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1500">
              <a:latin typeface="Arial" panose="020B0604020202020204" pitchFamily="34" charset="0"/>
              <a:cs typeface="Arial" panose="020B0604020202020204" pitchFamily="34" charset="0"/>
            </a:endParaRPr>
          </a:p>
        </p:txBody>
      </p:sp>
      <p:sp>
        <p:nvSpPr>
          <p:cNvPr id="54" name="Round Diagonal Corner of Rectangle 2">
            <a:extLst>
              <a:ext uri="{FF2B5EF4-FFF2-40B4-BE49-F238E27FC236}">
                <a16:creationId xmlns:a16="http://schemas.microsoft.com/office/drawing/2014/main" id="{54406BE3-1C3E-32F3-9263-361721857FFB}"/>
              </a:ext>
            </a:extLst>
          </p:cNvPr>
          <p:cNvSpPr/>
          <p:nvPr/>
        </p:nvSpPr>
        <p:spPr>
          <a:xfrm>
            <a:off x="1113194" y="1057339"/>
            <a:ext cx="4740539" cy="2208187"/>
          </a:xfrm>
          <a:prstGeom prst="rect">
            <a:avLst/>
          </a:prstGeom>
          <a:solidFill>
            <a:srgbClr val="498E33">
              <a:alpha val="5163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tIns="720000" rtlCol="0" anchor="ctr"/>
          <a:lstStyle/>
          <a:p>
            <a:endParaRPr lang="en-GB" sz="1667">
              <a:solidFill>
                <a:schemeClr val="tx1"/>
              </a:solidFill>
              <a:latin typeface="Arial" panose="020B0604020202020204" pitchFamily="34" charset="0"/>
              <a:cs typeface="Arial" panose="020B0604020202020204" pitchFamily="34" charset="0"/>
            </a:endParaRPr>
          </a:p>
        </p:txBody>
      </p:sp>
      <p:sp>
        <p:nvSpPr>
          <p:cNvPr id="56" name="Trapezium 55">
            <a:extLst>
              <a:ext uri="{FF2B5EF4-FFF2-40B4-BE49-F238E27FC236}">
                <a16:creationId xmlns:a16="http://schemas.microsoft.com/office/drawing/2014/main" id="{CE22395E-DCE9-8890-7D66-4A55FEC7956D}"/>
              </a:ext>
            </a:extLst>
          </p:cNvPr>
          <p:cNvSpPr/>
          <p:nvPr/>
        </p:nvSpPr>
        <p:spPr>
          <a:xfrm>
            <a:off x="804534" y="5540872"/>
            <a:ext cx="5339117" cy="1251898"/>
          </a:xfrm>
          <a:prstGeom prst="trapezoid">
            <a:avLst/>
          </a:prstGeom>
          <a:solidFill>
            <a:srgbClr val="498E33">
              <a:alpha val="5163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1667">
              <a:solidFill>
                <a:schemeClr val="bg1"/>
              </a:solidFill>
              <a:latin typeface="Arial" panose="020B0604020202020204" pitchFamily="34" charset="0"/>
              <a:cs typeface="Arial" panose="020B0604020202020204" pitchFamily="34" charset="0"/>
            </a:endParaRPr>
          </a:p>
        </p:txBody>
      </p:sp>
      <p:sp>
        <p:nvSpPr>
          <p:cNvPr id="61" name="Round Diagonal Corner of Rectangle 9">
            <a:extLst>
              <a:ext uri="{FF2B5EF4-FFF2-40B4-BE49-F238E27FC236}">
                <a16:creationId xmlns:a16="http://schemas.microsoft.com/office/drawing/2014/main" id="{60870F04-2D50-7D6D-747F-EA891E0FC99F}"/>
              </a:ext>
            </a:extLst>
          </p:cNvPr>
          <p:cNvSpPr/>
          <p:nvPr/>
        </p:nvSpPr>
        <p:spPr>
          <a:xfrm>
            <a:off x="1097308" y="3409998"/>
            <a:ext cx="4756424" cy="1977962"/>
          </a:xfrm>
          <a:prstGeom prst="rect">
            <a:avLst/>
          </a:prstGeom>
          <a:solidFill>
            <a:srgbClr val="498E33">
              <a:alpha val="5163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tIns="660000" rtlCol="0" anchor="ctr"/>
          <a:lstStyle/>
          <a:p>
            <a:pPr marL="238115" indent="-238115">
              <a:buFont typeface="Arial" panose="020B0604020202020204" pitchFamily="34" charset="0"/>
              <a:buChar char="•"/>
            </a:pPr>
            <a:endParaRPr lang="en-GB" sz="1667">
              <a:solidFill>
                <a:schemeClr val="bg1"/>
              </a:solidFill>
              <a:latin typeface="Arial" panose="020B0604020202020204" pitchFamily="34" charset="0"/>
              <a:cs typeface="Arial" panose="020B0604020202020204" pitchFamily="34" charset="0"/>
            </a:endParaRPr>
          </a:p>
        </p:txBody>
      </p:sp>
      <p:sp>
        <p:nvSpPr>
          <p:cNvPr id="47" name="Rounded Rectangle 46">
            <a:extLst>
              <a:ext uri="{FF2B5EF4-FFF2-40B4-BE49-F238E27FC236}">
                <a16:creationId xmlns:a16="http://schemas.microsoft.com/office/drawing/2014/main" id="{1FA96978-1EBB-7838-9298-2F9EBF51D9EC}"/>
              </a:ext>
            </a:extLst>
          </p:cNvPr>
          <p:cNvSpPr/>
          <p:nvPr/>
        </p:nvSpPr>
        <p:spPr>
          <a:xfrm>
            <a:off x="6786727" y="1078849"/>
            <a:ext cx="4954909" cy="2202176"/>
          </a:xfrm>
          <a:prstGeom prst="roundRect">
            <a:avLst>
              <a:gd name="adj" fmla="val 0"/>
            </a:avLst>
          </a:prstGeom>
          <a:solidFill>
            <a:srgbClr val="385723">
              <a:alpha val="2968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lIns="30000" tIns="30000" rIns="30000" bIns="419999" rtlCol="0" anchor="ctr"/>
          <a:lstStyle/>
          <a:p>
            <a:endParaRPr lang="en-GB" sz="2000" b="1">
              <a:latin typeface="Arial" panose="020B0604020202020204" pitchFamily="34" charset="0"/>
              <a:cs typeface="Arial" panose="020B0604020202020204" pitchFamily="34" charset="0"/>
            </a:endParaRPr>
          </a:p>
        </p:txBody>
      </p:sp>
      <p:sp>
        <p:nvSpPr>
          <p:cNvPr id="49" name="Rounded Rectangle 48">
            <a:extLst>
              <a:ext uri="{FF2B5EF4-FFF2-40B4-BE49-F238E27FC236}">
                <a16:creationId xmlns:a16="http://schemas.microsoft.com/office/drawing/2014/main" id="{4682FB0A-5EB1-418C-6C11-94ABB6955FA1}"/>
              </a:ext>
            </a:extLst>
          </p:cNvPr>
          <p:cNvSpPr/>
          <p:nvPr/>
        </p:nvSpPr>
        <p:spPr>
          <a:xfrm>
            <a:off x="6793285" y="3758542"/>
            <a:ext cx="4954909" cy="574671"/>
          </a:xfrm>
          <a:prstGeom prst="roundRect">
            <a:avLst>
              <a:gd name="adj" fmla="val 0"/>
            </a:avLst>
          </a:prstGeom>
          <a:solidFill>
            <a:srgbClr val="385723">
              <a:alpha val="2968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lIns="30000" tIns="30000" rIns="30000" bIns="60000" rtlCol="0" anchor="ctr"/>
          <a:lstStyle/>
          <a:p>
            <a:endParaRPr lang="en-GB" sz="2000">
              <a:latin typeface="Arial" panose="020B0604020202020204" pitchFamily="34" charset="0"/>
              <a:cs typeface="Arial" panose="020B0604020202020204" pitchFamily="34" charset="0"/>
            </a:endParaRPr>
          </a:p>
        </p:txBody>
      </p:sp>
      <p:sp>
        <p:nvSpPr>
          <p:cNvPr id="50" name="Rounded Rectangle 49">
            <a:extLst>
              <a:ext uri="{FF2B5EF4-FFF2-40B4-BE49-F238E27FC236}">
                <a16:creationId xmlns:a16="http://schemas.microsoft.com/office/drawing/2014/main" id="{6F871359-5096-AE75-AB25-2AF8D73AA3C2}"/>
              </a:ext>
            </a:extLst>
          </p:cNvPr>
          <p:cNvSpPr/>
          <p:nvPr/>
        </p:nvSpPr>
        <p:spPr>
          <a:xfrm>
            <a:off x="6786726" y="4463027"/>
            <a:ext cx="4954909" cy="574671"/>
          </a:xfrm>
          <a:prstGeom prst="roundRect">
            <a:avLst>
              <a:gd name="adj" fmla="val 0"/>
            </a:avLst>
          </a:prstGeom>
          <a:solidFill>
            <a:srgbClr val="385723">
              <a:alpha val="2968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lIns="30000" tIns="30000" rIns="30000" bIns="60000" rtlCol="0" anchor="ctr"/>
          <a:lstStyle/>
          <a:p>
            <a:endParaRPr lang="en-GB" sz="2000">
              <a:latin typeface="Arial" panose="020B0604020202020204" pitchFamily="34" charset="0"/>
              <a:cs typeface="Arial" panose="020B0604020202020204" pitchFamily="34" charset="0"/>
            </a:endParaRPr>
          </a:p>
        </p:txBody>
      </p:sp>
      <p:sp>
        <p:nvSpPr>
          <p:cNvPr id="51" name="Rounded Rectangle 50">
            <a:extLst>
              <a:ext uri="{FF2B5EF4-FFF2-40B4-BE49-F238E27FC236}">
                <a16:creationId xmlns:a16="http://schemas.microsoft.com/office/drawing/2014/main" id="{01DE01CF-4C73-2639-95C5-5D6A461BAAB9}"/>
              </a:ext>
            </a:extLst>
          </p:cNvPr>
          <p:cNvSpPr/>
          <p:nvPr/>
        </p:nvSpPr>
        <p:spPr>
          <a:xfrm>
            <a:off x="6786725" y="5536597"/>
            <a:ext cx="4954909" cy="574671"/>
          </a:xfrm>
          <a:prstGeom prst="roundRect">
            <a:avLst>
              <a:gd name="adj" fmla="val 0"/>
            </a:avLst>
          </a:prstGeom>
          <a:solidFill>
            <a:srgbClr val="385723">
              <a:alpha val="2968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lIns="30000" tIns="30000" rIns="30000" bIns="60000" rtlCol="0" anchor="ctr"/>
          <a:lstStyle/>
          <a:p>
            <a:endParaRPr lang="en-GB" sz="2000">
              <a:latin typeface="Arial" panose="020B0604020202020204" pitchFamily="34" charset="0"/>
              <a:cs typeface="Arial" panose="020B0604020202020204" pitchFamily="34" charset="0"/>
            </a:endParaRPr>
          </a:p>
        </p:txBody>
      </p:sp>
      <p:sp>
        <p:nvSpPr>
          <p:cNvPr id="52" name="Rounded Rectangle 51">
            <a:extLst>
              <a:ext uri="{FF2B5EF4-FFF2-40B4-BE49-F238E27FC236}">
                <a16:creationId xmlns:a16="http://schemas.microsoft.com/office/drawing/2014/main" id="{3B7070CD-826C-350A-FBD8-D4B97C45DA64}"/>
              </a:ext>
            </a:extLst>
          </p:cNvPr>
          <p:cNvSpPr/>
          <p:nvPr/>
        </p:nvSpPr>
        <p:spPr>
          <a:xfrm>
            <a:off x="6786725" y="6213056"/>
            <a:ext cx="4954909" cy="574671"/>
          </a:xfrm>
          <a:prstGeom prst="roundRect">
            <a:avLst>
              <a:gd name="adj" fmla="val 0"/>
            </a:avLst>
          </a:prstGeom>
          <a:solidFill>
            <a:srgbClr val="385723">
              <a:alpha val="2968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lIns="30000" tIns="30000" rIns="30000" bIns="60000" rtlCol="0" anchor="ctr"/>
          <a:lstStyle/>
          <a:p>
            <a:endParaRPr lang="en-GB" sz="2000">
              <a:latin typeface="Arial" panose="020B060402020202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AC9CDF13-917A-30A4-1243-725BA04540C3}"/>
              </a:ext>
            </a:extLst>
          </p:cNvPr>
          <p:cNvGrpSpPr/>
          <p:nvPr/>
        </p:nvGrpSpPr>
        <p:grpSpPr>
          <a:xfrm>
            <a:off x="991404" y="1003939"/>
            <a:ext cx="4756423" cy="2202176"/>
            <a:chOff x="3266049" y="1836182"/>
            <a:chExt cx="3845808" cy="3430393"/>
          </a:xfrm>
          <a:solidFill>
            <a:srgbClr val="488E34"/>
          </a:solidFill>
        </p:grpSpPr>
        <p:sp>
          <p:nvSpPr>
            <p:cNvPr id="3" name="Round Diagonal Corner of Rectangle 2">
              <a:extLst>
                <a:ext uri="{FF2B5EF4-FFF2-40B4-BE49-F238E27FC236}">
                  <a16:creationId xmlns:a16="http://schemas.microsoft.com/office/drawing/2014/main" id="{8AB70D1E-B50C-EC36-5046-134966211713}"/>
                </a:ext>
              </a:extLst>
            </p:cNvPr>
            <p:cNvSpPr/>
            <p:nvPr/>
          </p:nvSpPr>
          <p:spPr>
            <a:xfrm>
              <a:off x="3278892" y="1836182"/>
              <a:ext cx="3832965" cy="3430393"/>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lIns="0" tIns="648000" rIns="0" rtlCol="0" anchor="ctr"/>
            <a:lstStyle/>
            <a:p>
              <a:r>
                <a:rPr lang="en-GB" sz="2000">
                  <a:latin typeface="Arial" panose="020B0604020202020204" pitchFamily="34" charset="0"/>
                  <a:cs typeface="Arial" panose="020B0604020202020204" pitchFamily="34" charset="0"/>
                </a:rPr>
                <a:t>SNEE ICB</a:t>
              </a:r>
            </a:p>
            <a:p>
              <a:r>
                <a:rPr lang="en-GB" sz="2000">
                  <a:latin typeface="Arial" panose="020B0604020202020204" pitchFamily="34" charset="0"/>
                  <a:cs typeface="Arial" panose="020B0604020202020204" pitchFamily="34" charset="0"/>
                </a:rPr>
                <a:t>Suffolk Constabulary</a:t>
              </a:r>
            </a:p>
            <a:p>
              <a:endParaRPr lang="en-GB" sz="1600">
                <a:latin typeface="Arial" panose="020B0604020202020204" pitchFamily="34" charset="0"/>
                <a:cs typeface="Arial" panose="020B0604020202020204" pitchFamily="34" charset="0"/>
              </a:endParaRPr>
            </a:p>
          </p:txBody>
        </p:sp>
        <p:sp>
          <p:nvSpPr>
            <p:cNvPr id="7" name="Round Diagonal Corner of Rectangle 6">
              <a:extLst>
                <a:ext uri="{FF2B5EF4-FFF2-40B4-BE49-F238E27FC236}">
                  <a16:creationId xmlns:a16="http://schemas.microsoft.com/office/drawing/2014/main" id="{1A99E25F-946D-30EC-2520-24148DDE20A5}"/>
                </a:ext>
              </a:extLst>
            </p:cNvPr>
            <p:cNvSpPr/>
            <p:nvPr/>
          </p:nvSpPr>
          <p:spPr>
            <a:xfrm>
              <a:off x="3266049" y="1845522"/>
              <a:ext cx="3845808" cy="1048371"/>
            </a:xfrm>
            <a:prstGeom prst="rect">
              <a:avLst/>
            </a:prstGeom>
            <a:grpFill/>
            <a:ln w="317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333" b="1" cap="all">
                  <a:solidFill>
                    <a:schemeClr val="bg1"/>
                  </a:solidFill>
                  <a:latin typeface="Arial" panose="020B0604020202020204" pitchFamily="34" charset="0"/>
                  <a:cs typeface="Arial" panose="020B0604020202020204" pitchFamily="34" charset="0"/>
                </a:rPr>
                <a:t>External Investors </a:t>
              </a:r>
            </a:p>
            <a:p>
              <a:r>
                <a:rPr lang="en-GB" sz="2333" b="1" cap="all">
                  <a:solidFill>
                    <a:schemeClr val="bg1"/>
                  </a:solidFill>
                  <a:latin typeface="Arial" panose="020B0604020202020204" pitchFamily="34" charset="0"/>
                  <a:cs typeface="Arial" panose="020B0604020202020204" pitchFamily="34" charset="0"/>
                </a:rPr>
                <a:t>&amp; Major Projects</a:t>
              </a:r>
            </a:p>
          </p:txBody>
        </p:sp>
      </p:grpSp>
      <p:sp>
        <p:nvSpPr>
          <p:cNvPr id="12" name="Trapezium 11">
            <a:extLst>
              <a:ext uri="{FF2B5EF4-FFF2-40B4-BE49-F238E27FC236}">
                <a16:creationId xmlns:a16="http://schemas.microsoft.com/office/drawing/2014/main" id="{B6240E13-C902-DC86-3570-181D11938E00}"/>
              </a:ext>
            </a:extLst>
          </p:cNvPr>
          <p:cNvSpPr/>
          <p:nvPr/>
        </p:nvSpPr>
        <p:spPr>
          <a:xfrm>
            <a:off x="698628" y="5481460"/>
            <a:ext cx="5339117" cy="1251898"/>
          </a:xfrm>
          <a:prstGeom prst="trapezoid">
            <a:avLst/>
          </a:prstGeom>
          <a:solidFill>
            <a:srgbClr val="488E34"/>
          </a:solidFill>
          <a:ln>
            <a:noFill/>
          </a:ln>
        </p:spPr>
        <p:style>
          <a:lnRef idx="2">
            <a:schemeClr val="accent1">
              <a:shade val="15000"/>
            </a:schemeClr>
          </a:lnRef>
          <a:fillRef idx="1">
            <a:schemeClr val="accent1"/>
          </a:fillRef>
          <a:effectRef idx="0">
            <a:schemeClr val="accent1"/>
          </a:effectRef>
          <a:fontRef idx="minor">
            <a:schemeClr val="lt1"/>
          </a:fontRef>
        </p:style>
        <p:txBody>
          <a:bodyPr tIns="144000" rtlCol="0" anchor="ctr"/>
          <a:lstStyle/>
          <a:p>
            <a:r>
              <a:rPr lang="en-GB" sz="2333" b="1">
                <a:solidFill>
                  <a:schemeClr val="bg1"/>
                </a:solidFill>
                <a:latin typeface="Arial" panose="020B0604020202020204" pitchFamily="34" charset="0"/>
                <a:cs typeface="Arial" panose="020B0604020202020204" pitchFamily="34" charset="0"/>
              </a:rPr>
              <a:t>Community Level</a:t>
            </a:r>
          </a:p>
          <a:p>
            <a:endParaRPr lang="en-GB" sz="700" b="1">
              <a:solidFill>
                <a:schemeClr val="bg1"/>
              </a:solidFill>
              <a:latin typeface="Arial" panose="020B0604020202020204" pitchFamily="34" charset="0"/>
              <a:cs typeface="Arial" panose="020B0604020202020204" pitchFamily="34" charset="0"/>
            </a:endParaRPr>
          </a:p>
          <a:p>
            <a:r>
              <a:rPr lang="en-GB" b="1">
                <a:solidFill>
                  <a:schemeClr val="bg1"/>
                </a:solidFill>
                <a:latin typeface="Arial" panose="020B0604020202020204" pitchFamily="34" charset="0"/>
                <a:cs typeface="Arial" panose="020B0604020202020204" pitchFamily="34" charset="0"/>
              </a:rPr>
              <a:t>Level two, Mind, Body &amp; Sea, School</a:t>
            </a:r>
          </a:p>
          <a:p>
            <a:endParaRPr lang="en-GB" b="1">
              <a:solidFill>
                <a:schemeClr val="bg1"/>
              </a:solidFill>
              <a:latin typeface="Arial" panose="020B0604020202020204" pitchFamily="34" charset="0"/>
              <a:cs typeface="Arial" panose="020B0604020202020204" pitchFamily="34" charset="0"/>
            </a:endParaRPr>
          </a:p>
          <a:p>
            <a:endParaRPr lang="en-GB" sz="500" b="1">
              <a:solidFill>
                <a:schemeClr val="bg1"/>
              </a:solidFill>
              <a:latin typeface="Arial" panose="020B0604020202020204" pitchFamily="34" charset="0"/>
              <a:cs typeface="Arial" panose="020B0604020202020204" pitchFamily="34" charset="0"/>
            </a:endParaRPr>
          </a:p>
          <a:p>
            <a:endParaRPr lang="en-GB" sz="1667">
              <a:solidFill>
                <a:schemeClr val="bg1"/>
              </a:solidFill>
              <a:latin typeface="Arial" panose="020B0604020202020204" pitchFamily="34" charset="0"/>
              <a:cs typeface="Arial" panose="020B0604020202020204" pitchFamily="34" charset="0"/>
            </a:endParaRPr>
          </a:p>
        </p:txBody>
      </p:sp>
      <p:grpSp>
        <p:nvGrpSpPr>
          <p:cNvPr id="15" name="Group 14">
            <a:extLst>
              <a:ext uri="{FF2B5EF4-FFF2-40B4-BE49-F238E27FC236}">
                <a16:creationId xmlns:a16="http://schemas.microsoft.com/office/drawing/2014/main" id="{6A154E25-5127-0BE3-B4B0-4CE8F469F1DC}"/>
              </a:ext>
            </a:extLst>
          </p:cNvPr>
          <p:cNvGrpSpPr/>
          <p:nvPr/>
        </p:nvGrpSpPr>
        <p:grpSpPr>
          <a:xfrm>
            <a:off x="991402" y="3342802"/>
            <a:ext cx="4756424" cy="1985746"/>
            <a:chOff x="4253845" y="3637528"/>
            <a:chExt cx="7046828" cy="2382895"/>
          </a:xfrm>
          <a:solidFill>
            <a:srgbClr val="488E34"/>
          </a:solidFill>
        </p:grpSpPr>
        <p:grpSp>
          <p:nvGrpSpPr>
            <p:cNvPr id="9" name="Group 8">
              <a:extLst>
                <a:ext uri="{FF2B5EF4-FFF2-40B4-BE49-F238E27FC236}">
                  <a16:creationId xmlns:a16="http://schemas.microsoft.com/office/drawing/2014/main" id="{D8AB6959-0255-2777-6C0F-3726A3B33DF0}"/>
                </a:ext>
              </a:extLst>
            </p:cNvPr>
            <p:cNvGrpSpPr/>
            <p:nvPr/>
          </p:nvGrpSpPr>
          <p:grpSpPr>
            <a:xfrm>
              <a:off x="4253845" y="3637528"/>
              <a:ext cx="7046828" cy="2382895"/>
              <a:chOff x="4065607" y="1826842"/>
              <a:chExt cx="5779088" cy="2382895"/>
            </a:xfrm>
            <a:grpFill/>
          </p:grpSpPr>
          <p:sp>
            <p:nvSpPr>
              <p:cNvPr id="10" name="Round Diagonal Corner of Rectangle 9">
                <a:extLst>
                  <a:ext uri="{FF2B5EF4-FFF2-40B4-BE49-F238E27FC236}">
                    <a16:creationId xmlns:a16="http://schemas.microsoft.com/office/drawing/2014/main" id="{0D1FC16D-31B7-E8FD-47F2-7305C19A7C96}"/>
                  </a:ext>
                </a:extLst>
              </p:cNvPr>
              <p:cNvSpPr/>
              <p:nvPr/>
            </p:nvSpPr>
            <p:spPr>
              <a:xfrm>
                <a:off x="4065607" y="1836183"/>
                <a:ext cx="5779088" cy="2373554"/>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tIns="660000" rtlCol="0" anchor="ctr"/>
              <a:lstStyle/>
              <a:p>
                <a:pPr marL="238115" indent="-238115">
                  <a:buFont typeface="Arial" panose="020B0604020202020204" pitchFamily="34" charset="0"/>
                  <a:buChar char="•"/>
                </a:pPr>
                <a:endParaRPr lang="en-GB" sz="1667">
                  <a:solidFill>
                    <a:schemeClr val="bg1"/>
                  </a:solidFill>
                  <a:latin typeface="Arial" panose="020B0604020202020204" pitchFamily="34" charset="0"/>
                  <a:cs typeface="Arial" panose="020B0604020202020204" pitchFamily="34" charset="0"/>
                </a:endParaRPr>
              </a:p>
            </p:txBody>
          </p:sp>
          <p:sp>
            <p:nvSpPr>
              <p:cNvPr id="11" name="Round Diagonal Corner of Rectangle 10">
                <a:extLst>
                  <a:ext uri="{FF2B5EF4-FFF2-40B4-BE49-F238E27FC236}">
                    <a16:creationId xmlns:a16="http://schemas.microsoft.com/office/drawing/2014/main" id="{6EFD59EF-6804-E8FD-414A-A2DD7DDDFA1B}"/>
                  </a:ext>
                </a:extLst>
              </p:cNvPr>
              <p:cNvSpPr/>
              <p:nvPr/>
            </p:nvSpPr>
            <p:spPr>
              <a:xfrm>
                <a:off x="4065607" y="1826842"/>
                <a:ext cx="5779086" cy="698947"/>
              </a:xfrm>
              <a:prstGeom prst="rect">
                <a:avLst/>
              </a:prstGeom>
              <a:grp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000" b="1" cap="all">
                    <a:solidFill>
                      <a:schemeClr val="bg1"/>
                    </a:solidFill>
                    <a:latin typeface="Arial" panose="020B0604020202020204" pitchFamily="34" charset="0"/>
                    <a:cs typeface="Arial" panose="020B0604020202020204" pitchFamily="34" charset="0"/>
                  </a:rPr>
                  <a:t>Place Level</a:t>
                </a:r>
              </a:p>
            </p:txBody>
          </p:sp>
        </p:grpSp>
        <p:sp>
          <p:nvSpPr>
            <p:cNvPr id="13" name="Rectangle 12">
              <a:extLst>
                <a:ext uri="{FF2B5EF4-FFF2-40B4-BE49-F238E27FC236}">
                  <a16:creationId xmlns:a16="http://schemas.microsoft.com/office/drawing/2014/main" id="{A16551CB-41B4-4AD1-F1D3-86E75EB0D4DC}"/>
                </a:ext>
              </a:extLst>
            </p:cNvPr>
            <p:cNvSpPr/>
            <p:nvPr/>
          </p:nvSpPr>
          <p:spPr>
            <a:xfrm>
              <a:off x="4277381" y="3939822"/>
              <a:ext cx="4312400" cy="18175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667" b="1">
                  <a:solidFill>
                    <a:schemeClr val="bg1"/>
                  </a:solidFill>
                  <a:latin typeface="Arial" panose="020B0604020202020204" pitchFamily="34" charset="0"/>
                  <a:cs typeface="Arial" panose="020B0604020202020204" pitchFamily="34" charset="0"/>
                </a:rPr>
                <a:t>Partnerships</a:t>
              </a:r>
            </a:p>
            <a:p>
              <a:pPr marL="238115" indent="-238115">
                <a:buFont typeface="Arial" panose="020B0604020202020204" pitchFamily="34" charset="0"/>
                <a:buChar char="•"/>
              </a:pPr>
              <a:endParaRPr lang="en-GB" sz="1667">
                <a:solidFill>
                  <a:schemeClr val="bg1"/>
                </a:solidFill>
                <a:latin typeface="Arial" panose="020B0604020202020204" pitchFamily="34" charset="0"/>
                <a:cs typeface="Arial" panose="020B0604020202020204" pitchFamily="34" charset="0"/>
              </a:endParaRPr>
            </a:p>
            <a:p>
              <a:endParaRPr lang="en-GB" sz="1667">
                <a:solidFill>
                  <a:schemeClr val="bg1"/>
                </a:solidFill>
                <a:latin typeface="Arial" panose="020B0604020202020204" pitchFamily="34" charset="0"/>
                <a:cs typeface="Arial" panose="020B0604020202020204" pitchFamily="34" charset="0"/>
              </a:endParaRPr>
            </a:p>
          </p:txBody>
        </p:sp>
      </p:grpSp>
      <p:sp>
        <p:nvSpPr>
          <p:cNvPr id="16" name="Rounded Rectangle 15">
            <a:extLst>
              <a:ext uri="{FF2B5EF4-FFF2-40B4-BE49-F238E27FC236}">
                <a16:creationId xmlns:a16="http://schemas.microsoft.com/office/drawing/2014/main" id="{AEA6E0F8-8FEF-F896-58B7-42BBCC2B3E82}"/>
              </a:ext>
            </a:extLst>
          </p:cNvPr>
          <p:cNvSpPr/>
          <p:nvPr/>
        </p:nvSpPr>
        <p:spPr>
          <a:xfrm>
            <a:off x="6673564" y="1009934"/>
            <a:ext cx="4954909" cy="2196181"/>
          </a:xfrm>
          <a:prstGeom prst="roundRect">
            <a:avLst>
              <a:gd name="adj" fmla="val 0"/>
            </a:avLst>
          </a:prstGeom>
          <a:solidFill>
            <a:srgbClr val="385723"/>
          </a:solidFill>
          <a:ln>
            <a:noFill/>
          </a:ln>
        </p:spPr>
        <p:style>
          <a:lnRef idx="2">
            <a:schemeClr val="accent1">
              <a:shade val="15000"/>
            </a:schemeClr>
          </a:lnRef>
          <a:fillRef idx="1">
            <a:schemeClr val="accent1"/>
          </a:fillRef>
          <a:effectRef idx="0">
            <a:schemeClr val="accent1"/>
          </a:effectRef>
          <a:fontRef idx="minor">
            <a:schemeClr val="lt1"/>
          </a:fontRef>
        </p:style>
        <p:txBody>
          <a:bodyPr lIns="30000" tIns="251999" rIns="30000" bIns="612000" rtlCol="0" anchor="ctr"/>
          <a:lstStyle/>
          <a:p>
            <a:r>
              <a:rPr lang="en-GB" sz="2333" b="1" cap="all" dirty="0">
                <a:latin typeface="Arial" panose="020B0604020202020204" pitchFamily="34" charset="0"/>
                <a:cs typeface="Arial" panose="020B0604020202020204" pitchFamily="34" charset="0"/>
              </a:rPr>
              <a:t>Resources </a:t>
            </a:r>
            <a:endParaRPr lang="en-GB" sz="900" dirty="0">
              <a:latin typeface="Arial" panose="020B0604020202020204" pitchFamily="34" charset="0"/>
              <a:cs typeface="Arial" panose="020B0604020202020204" pitchFamily="34" charset="0"/>
            </a:endParaRPr>
          </a:p>
          <a:p>
            <a:endParaRPr lang="en-GB" sz="2000" dirty="0">
              <a:latin typeface="Arial" panose="020B0604020202020204" pitchFamily="34" charset="0"/>
              <a:cs typeface="Arial" panose="020B0604020202020204" pitchFamily="34" charset="0"/>
            </a:endParaRPr>
          </a:p>
          <a:p>
            <a:r>
              <a:rPr lang="en-GB" sz="2000" dirty="0">
                <a:latin typeface="Arial" panose="020B0604020202020204" pitchFamily="34" charset="0"/>
                <a:cs typeface="Arial" panose="020B0604020202020204" pitchFamily="34" charset="0"/>
              </a:rPr>
              <a:t>(Indicative)</a:t>
            </a:r>
          </a:p>
          <a:p>
            <a:r>
              <a:rPr lang="en-GB" sz="2000" dirty="0">
                <a:latin typeface="Arial" panose="020B0604020202020204" pitchFamily="34" charset="0"/>
                <a:cs typeface="Arial" panose="020B0604020202020204" pitchFamily="34" charset="0"/>
              </a:rPr>
              <a:t>Home Office</a:t>
            </a:r>
          </a:p>
          <a:p>
            <a:r>
              <a:rPr lang="en-GB" sz="2000" dirty="0">
                <a:latin typeface="Arial" panose="020B0604020202020204" pitchFamily="34" charset="0"/>
                <a:cs typeface="Arial" panose="020B0604020202020204" pitchFamily="34" charset="0"/>
              </a:rPr>
              <a:t>Anchor Employers – E.g. The Ports</a:t>
            </a:r>
          </a:p>
        </p:txBody>
      </p:sp>
      <p:cxnSp>
        <p:nvCxnSpPr>
          <p:cNvPr id="18" name="Straight Connector 17">
            <a:extLst>
              <a:ext uri="{FF2B5EF4-FFF2-40B4-BE49-F238E27FC236}">
                <a16:creationId xmlns:a16="http://schemas.microsoft.com/office/drawing/2014/main" id="{81EE391E-728D-1BDF-3719-23BC322F3244}"/>
              </a:ext>
            </a:extLst>
          </p:cNvPr>
          <p:cNvCxnSpPr>
            <a:cxnSpLocks/>
          </p:cNvCxnSpPr>
          <p:nvPr/>
        </p:nvCxnSpPr>
        <p:spPr>
          <a:xfrm>
            <a:off x="6680819" y="1708121"/>
            <a:ext cx="4954909" cy="0"/>
          </a:xfrm>
          <a:prstGeom prst="line">
            <a:avLst/>
          </a:prstGeom>
          <a:ln w="34925">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Rounded Rectangle 21">
            <a:extLst>
              <a:ext uri="{FF2B5EF4-FFF2-40B4-BE49-F238E27FC236}">
                <a16:creationId xmlns:a16="http://schemas.microsoft.com/office/drawing/2014/main" id="{D82EC4D6-AFC5-4192-8EAB-7291942BEA83}"/>
              </a:ext>
            </a:extLst>
          </p:cNvPr>
          <p:cNvSpPr/>
          <p:nvPr/>
        </p:nvSpPr>
        <p:spPr>
          <a:xfrm>
            <a:off x="6687379" y="3683632"/>
            <a:ext cx="4948349" cy="574671"/>
          </a:xfrm>
          <a:prstGeom prst="roundRect">
            <a:avLst>
              <a:gd name="adj" fmla="val 0"/>
            </a:avLst>
          </a:prstGeom>
          <a:solidFill>
            <a:srgbClr val="385723"/>
          </a:solidFill>
          <a:ln>
            <a:noFill/>
          </a:ln>
        </p:spPr>
        <p:style>
          <a:lnRef idx="2">
            <a:schemeClr val="accent1">
              <a:shade val="15000"/>
            </a:schemeClr>
          </a:lnRef>
          <a:fillRef idx="1">
            <a:schemeClr val="accent1"/>
          </a:fillRef>
          <a:effectRef idx="0">
            <a:schemeClr val="accent1"/>
          </a:effectRef>
          <a:fontRef idx="minor">
            <a:schemeClr val="lt1"/>
          </a:fontRef>
        </p:style>
        <p:txBody>
          <a:bodyPr lIns="30000" tIns="30000" rIns="30000" bIns="60000" rtlCol="0" anchor="ctr"/>
          <a:lstStyle/>
          <a:p>
            <a:r>
              <a:rPr lang="en-GB" sz="2000">
                <a:latin typeface="Arial" panose="020B0604020202020204" pitchFamily="34" charset="0"/>
                <a:cs typeface="Arial" panose="020B0604020202020204" pitchFamily="34" charset="0"/>
              </a:rPr>
              <a:t>£53,000 annual savings to health service</a:t>
            </a:r>
          </a:p>
        </p:txBody>
      </p:sp>
      <p:sp>
        <p:nvSpPr>
          <p:cNvPr id="23" name="Rounded Rectangle 22">
            <a:extLst>
              <a:ext uri="{FF2B5EF4-FFF2-40B4-BE49-F238E27FC236}">
                <a16:creationId xmlns:a16="http://schemas.microsoft.com/office/drawing/2014/main" id="{407A49E5-F320-C47B-0E59-F59E812DD591}"/>
              </a:ext>
            </a:extLst>
          </p:cNvPr>
          <p:cNvSpPr/>
          <p:nvPr/>
        </p:nvSpPr>
        <p:spPr>
          <a:xfrm>
            <a:off x="6680820" y="4388117"/>
            <a:ext cx="4948349" cy="574671"/>
          </a:xfrm>
          <a:prstGeom prst="roundRect">
            <a:avLst>
              <a:gd name="adj" fmla="val 0"/>
            </a:avLst>
          </a:prstGeom>
          <a:solidFill>
            <a:srgbClr val="385723"/>
          </a:solidFill>
          <a:ln>
            <a:noFill/>
          </a:ln>
        </p:spPr>
        <p:style>
          <a:lnRef idx="2">
            <a:schemeClr val="accent1">
              <a:shade val="15000"/>
            </a:schemeClr>
          </a:lnRef>
          <a:fillRef idx="1">
            <a:schemeClr val="accent1"/>
          </a:fillRef>
          <a:effectRef idx="0">
            <a:schemeClr val="accent1"/>
          </a:effectRef>
          <a:fontRef idx="minor">
            <a:schemeClr val="lt1"/>
          </a:fontRef>
        </p:style>
        <p:txBody>
          <a:bodyPr lIns="30000" tIns="30000" rIns="30000" bIns="60000" rtlCol="0" anchor="ctr"/>
          <a:lstStyle/>
          <a:p>
            <a:r>
              <a:rPr lang="en-GB" sz="2000">
                <a:latin typeface="Arial" panose="020B0604020202020204" pitchFamily="34" charset="0"/>
                <a:cs typeface="Arial" panose="020B0604020202020204" pitchFamily="34" charset="0"/>
              </a:rPr>
              <a:t>Pipeline to maritime employment opportunities</a:t>
            </a:r>
          </a:p>
        </p:txBody>
      </p:sp>
      <p:sp>
        <p:nvSpPr>
          <p:cNvPr id="24" name="Rounded Rectangle 23">
            <a:extLst>
              <a:ext uri="{FF2B5EF4-FFF2-40B4-BE49-F238E27FC236}">
                <a16:creationId xmlns:a16="http://schemas.microsoft.com/office/drawing/2014/main" id="{40C60DF7-8EB2-E38D-D003-04E9A251011E}"/>
              </a:ext>
            </a:extLst>
          </p:cNvPr>
          <p:cNvSpPr/>
          <p:nvPr/>
        </p:nvSpPr>
        <p:spPr>
          <a:xfrm>
            <a:off x="6680819" y="5461687"/>
            <a:ext cx="4954909" cy="574671"/>
          </a:xfrm>
          <a:prstGeom prst="roundRect">
            <a:avLst>
              <a:gd name="adj" fmla="val 0"/>
            </a:avLst>
          </a:prstGeom>
          <a:solidFill>
            <a:srgbClr val="385723">
              <a:alpha val="750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lIns="30000" tIns="30000" rIns="30000" bIns="60000" rtlCol="0" anchor="ctr"/>
          <a:lstStyle/>
          <a:p>
            <a:r>
              <a:rPr lang="en-GB" sz="2000">
                <a:latin typeface="Arial" panose="020B0604020202020204" pitchFamily="34" charset="0"/>
                <a:cs typeface="Arial" panose="020B0604020202020204" pitchFamily="34" charset="0"/>
              </a:rPr>
              <a:t>At risk youth engaged in small peer based cohorts</a:t>
            </a:r>
          </a:p>
        </p:txBody>
      </p:sp>
      <p:sp>
        <p:nvSpPr>
          <p:cNvPr id="25" name="Rounded Rectangle 24">
            <a:extLst>
              <a:ext uri="{FF2B5EF4-FFF2-40B4-BE49-F238E27FC236}">
                <a16:creationId xmlns:a16="http://schemas.microsoft.com/office/drawing/2014/main" id="{3F384614-093C-121C-7AC8-161E9EF18CDE}"/>
              </a:ext>
            </a:extLst>
          </p:cNvPr>
          <p:cNvSpPr/>
          <p:nvPr/>
        </p:nvSpPr>
        <p:spPr>
          <a:xfrm>
            <a:off x="6680819" y="6138146"/>
            <a:ext cx="4954909" cy="574671"/>
          </a:xfrm>
          <a:prstGeom prst="roundRect">
            <a:avLst>
              <a:gd name="adj" fmla="val 0"/>
            </a:avLst>
          </a:prstGeom>
          <a:solidFill>
            <a:srgbClr val="385723">
              <a:alpha val="750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lIns="30000" tIns="30000" rIns="30000" bIns="60000" rtlCol="0" anchor="ctr"/>
          <a:lstStyle/>
          <a:p>
            <a:r>
              <a:rPr lang="en-GB" sz="2000">
                <a:latin typeface="Arial" panose="020B0604020202020204" pitchFamily="34" charset="0"/>
                <a:cs typeface="Arial" panose="020B0604020202020204" pitchFamily="34" charset="0"/>
              </a:rPr>
              <a:t>Skills and competency accelerators to employment</a:t>
            </a:r>
          </a:p>
        </p:txBody>
      </p:sp>
      <p:sp>
        <p:nvSpPr>
          <p:cNvPr id="6" name="Rectangle 5">
            <a:extLst>
              <a:ext uri="{FF2B5EF4-FFF2-40B4-BE49-F238E27FC236}">
                <a16:creationId xmlns:a16="http://schemas.microsoft.com/office/drawing/2014/main" id="{09AAF750-3127-8FB9-6CC7-691B21D0D6CA}"/>
              </a:ext>
            </a:extLst>
          </p:cNvPr>
          <p:cNvSpPr/>
          <p:nvPr/>
        </p:nvSpPr>
        <p:spPr>
          <a:xfrm>
            <a:off x="1113195" y="2760726"/>
            <a:ext cx="4518514" cy="345689"/>
          </a:xfrm>
          <a:prstGeom prst="rect">
            <a:avLst/>
          </a:prstGeom>
          <a:solidFill>
            <a:schemeClr val="accent6">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b="1">
                <a:latin typeface="Arial" panose="020B0604020202020204" pitchFamily="34" charset="0"/>
                <a:cs typeface="Arial" panose="020B0604020202020204" pitchFamily="34" charset="0"/>
              </a:rPr>
              <a:t>Beyond local – resources and inward investment</a:t>
            </a:r>
          </a:p>
        </p:txBody>
      </p:sp>
      <p:sp>
        <p:nvSpPr>
          <p:cNvPr id="17" name="Rectangle 16">
            <a:extLst>
              <a:ext uri="{FF2B5EF4-FFF2-40B4-BE49-F238E27FC236}">
                <a16:creationId xmlns:a16="http://schemas.microsoft.com/office/drawing/2014/main" id="{AB42754E-50B1-0CDF-1F74-2735070C463A}"/>
              </a:ext>
            </a:extLst>
          </p:cNvPr>
          <p:cNvSpPr/>
          <p:nvPr/>
        </p:nvSpPr>
        <p:spPr>
          <a:xfrm>
            <a:off x="3287253" y="3464367"/>
            <a:ext cx="2344455" cy="327687"/>
          </a:xfrm>
          <a:prstGeom prst="rect">
            <a:avLst/>
          </a:prstGeom>
          <a:solidFill>
            <a:schemeClr val="accent6">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400" b="1">
                <a:latin typeface="Arial" panose="020B0604020202020204" pitchFamily="34" charset="0"/>
                <a:cs typeface="Arial" panose="020B0604020202020204" pitchFamily="34" charset="0"/>
              </a:rPr>
              <a:t>Operational delivery</a:t>
            </a:r>
          </a:p>
        </p:txBody>
      </p:sp>
      <p:sp>
        <p:nvSpPr>
          <p:cNvPr id="19" name="Rectangle 18">
            <a:extLst>
              <a:ext uri="{FF2B5EF4-FFF2-40B4-BE49-F238E27FC236}">
                <a16:creationId xmlns:a16="http://schemas.microsoft.com/office/drawing/2014/main" id="{F04AC8BB-B3C0-2BCD-8A27-8C6D1A5DCFB1}"/>
              </a:ext>
            </a:extLst>
          </p:cNvPr>
          <p:cNvSpPr/>
          <p:nvPr/>
        </p:nvSpPr>
        <p:spPr>
          <a:xfrm>
            <a:off x="1113195" y="6318873"/>
            <a:ext cx="4518514" cy="285027"/>
          </a:xfrm>
          <a:prstGeom prst="rect">
            <a:avLst/>
          </a:prstGeom>
          <a:solidFill>
            <a:schemeClr val="accent6">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400" b="1">
                <a:latin typeface="Arial" panose="020B0604020202020204" pitchFamily="34" charset="0"/>
                <a:cs typeface="Arial" panose="020B0604020202020204" pitchFamily="34" charset="0"/>
              </a:rPr>
              <a:t>Design, neighbourhood delivery and impact</a:t>
            </a:r>
          </a:p>
        </p:txBody>
      </p:sp>
      <p:cxnSp>
        <p:nvCxnSpPr>
          <p:cNvPr id="30" name="Straight Connector 29">
            <a:extLst>
              <a:ext uri="{FF2B5EF4-FFF2-40B4-BE49-F238E27FC236}">
                <a16:creationId xmlns:a16="http://schemas.microsoft.com/office/drawing/2014/main" id="{BFD0B7FA-048D-8A51-824F-D6B8F454CBC5}"/>
              </a:ext>
            </a:extLst>
          </p:cNvPr>
          <p:cNvCxnSpPr>
            <a:cxnSpLocks/>
          </p:cNvCxnSpPr>
          <p:nvPr/>
        </p:nvCxnSpPr>
        <p:spPr>
          <a:xfrm>
            <a:off x="1007288" y="1709137"/>
            <a:ext cx="4729705" cy="0"/>
          </a:xfrm>
          <a:prstGeom prst="line">
            <a:avLst/>
          </a:prstGeom>
          <a:ln w="349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1A52AE56-CDFF-A45F-8861-E7E922D616AB}"/>
              </a:ext>
            </a:extLst>
          </p:cNvPr>
          <p:cNvCxnSpPr>
            <a:cxnSpLocks/>
          </p:cNvCxnSpPr>
          <p:nvPr/>
        </p:nvCxnSpPr>
        <p:spPr>
          <a:xfrm>
            <a:off x="991402" y="3909491"/>
            <a:ext cx="4745591" cy="0"/>
          </a:xfrm>
          <a:prstGeom prst="line">
            <a:avLst/>
          </a:prstGeom>
          <a:ln w="349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6C872689-0FE7-0F95-2C06-25ACCF61634E}"/>
              </a:ext>
            </a:extLst>
          </p:cNvPr>
          <p:cNvCxnSpPr>
            <a:cxnSpLocks/>
          </p:cNvCxnSpPr>
          <p:nvPr/>
        </p:nvCxnSpPr>
        <p:spPr>
          <a:xfrm>
            <a:off x="921763" y="5899369"/>
            <a:ext cx="4891230" cy="0"/>
          </a:xfrm>
          <a:prstGeom prst="line">
            <a:avLst/>
          </a:prstGeom>
          <a:ln w="34925">
            <a:solidFill>
              <a:schemeClr val="bg1"/>
            </a:solidFill>
          </a:ln>
        </p:spPr>
        <p:style>
          <a:lnRef idx="1">
            <a:schemeClr val="accent1"/>
          </a:lnRef>
          <a:fillRef idx="0">
            <a:schemeClr val="accent1"/>
          </a:fillRef>
          <a:effectRef idx="0">
            <a:schemeClr val="accent1"/>
          </a:effectRef>
          <a:fontRef idx="minor">
            <a:schemeClr val="tx1"/>
          </a:fontRef>
        </p:style>
      </p:cxnSp>
      <p:sp>
        <p:nvSpPr>
          <p:cNvPr id="40" name="Rectangle 39">
            <a:extLst>
              <a:ext uri="{FF2B5EF4-FFF2-40B4-BE49-F238E27FC236}">
                <a16:creationId xmlns:a16="http://schemas.microsoft.com/office/drawing/2014/main" id="{8643048D-609C-DC88-0777-EEE53E4266F4}"/>
              </a:ext>
            </a:extLst>
          </p:cNvPr>
          <p:cNvSpPr/>
          <p:nvPr/>
        </p:nvSpPr>
        <p:spPr>
          <a:xfrm>
            <a:off x="3565669" y="3996513"/>
            <a:ext cx="2311287" cy="151465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38115" indent="-238115">
              <a:buFont typeface="Arial" panose="020B0604020202020204" pitchFamily="34" charset="0"/>
              <a:buChar char="•"/>
            </a:pPr>
            <a:r>
              <a:rPr lang="en-GB" sz="1600">
                <a:solidFill>
                  <a:schemeClr val="bg1"/>
                </a:solidFill>
                <a:latin typeface="Arial" panose="020B0604020202020204" pitchFamily="34" charset="0"/>
                <a:cs typeface="Arial" panose="020B0604020202020204" pitchFamily="34" charset="0"/>
              </a:rPr>
              <a:t>Certified training</a:t>
            </a:r>
          </a:p>
          <a:p>
            <a:pPr marL="238115" indent="-238115">
              <a:buFont typeface="Arial" panose="020B0604020202020204" pitchFamily="34" charset="0"/>
              <a:buChar char="•"/>
            </a:pPr>
            <a:r>
              <a:rPr lang="en-GB" sz="1600">
                <a:solidFill>
                  <a:schemeClr val="bg1"/>
                </a:solidFill>
                <a:latin typeface="Arial" panose="020B0604020202020204" pitchFamily="34" charset="0"/>
                <a:cs typeface="Arial" panose="020B0604020202020204" pitchFamily="34" charset="0"/>
              </a:rPr>
              <a:t>Diversion from county lines</a:t>
            </a:r>
          </a:p>
          <a:p>
            <a:pPr marL="238115" indent="-238115">
              <a:buFont typeface="Arial" panose="020B0604020202020204" pitchFamily="34" charset="0"/>
              <a:buChar char="•"/>
            </a:pPr>
            <a:r>
              <a:rPr lang="en-GB" sz="1600">
                <a:solidFill>
                  <a:schemeClr val="bg1"/>
                </a:solidFill>
                <a:latin typeface="Arial" panose="020B0604020202020204" pitchFamily="34" charset="0"/>
                <a:cs typeface="Arial" panose="020B0604020202020204" pitchFamily="34" charset="0"/>
              </a:rPr>
              <a:t>Resilience and confidence</a:t>
            </a:r>
          </a:p>
          <a:p>
            <a:pPr marL="238115" indent="-238115">
              <a:buFont typeface="Arial" panose="020B0604020202020204" pitchFamily="34" charset="0"/>
              <a:buChar char="•"/>
            </a:pPr>
            <a:endParaRPr lang="en-GB" sz="1600">
              <a:solidFill>
                <a:schemeClr val="bg1"/>
              </a:solidFill>
              <a:latin typeface="Arial" panose="020B0604020202020204" pitchFamily="34" charset="0"/>
              <a:cs typeface="Arial" panose="020B0604020202020204" pitchFamily="34" charset="0"/>
            </a:endParaRPr>
          </a:p>
        </p:txBody>
      </p:sp>
      <p:sp>
        <p:nvSpPr>
          <p:cNvPr id="41" name="Rectangle 40">
            <a:extLst>
              <a:ext uri="{FF2B5EF4-FFF2-40B4-BE49-F238E27FC236}">
                <a16:creationId xmlns:a16="http://schemas.microsoft.com/office/drawing/2014/main" id="{F560C32E-EE53-877E-3889-4C276FB7C636}"/>
              </a:ext>
            </a:extLst>
          </p:cNvPr>
          <p:cNvSpPr/>
          <p:nvPr/>
        </p:nvSpPr>
        <p:spPr>
          <a:xfrm>
            <a:off x="999687" y="4393257"/>
            <a:ext cx="2532443" cy="95101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GB" sz="1667">
                <a:solidFill>
                  <a:schemeClr val="bg1"/>
                </a:solidFill>
                <a:latin typeface="Arial" panose="020B0604020202020204" pitchFamily="34" charset="0"/>
                <a:cs typeface="Arial" panose="020B0604020202020204" pitchFamily="34" charset="0"/>
              </a:rPr>
              <a:t>Integrated Neighbourhood Health team</a:t>
            </a:r>
          </a:p>
          <a:p>
            <a:pPr marL="285750" indent="-285750">
              <a:buFont typeface="Arial" panose="020B0604020202020204" pitchFamily="34" charset="0"/>
              <a:buChar char="•"/>
            </a:pPr>
            <a:r>
              <a:rPr lang="en-GB" sz="1667">
                <a:solidFill>
                  <a:schemeClr val="bg1"/>
                </a:solidFill>
                <a:latin typeface="Arial" panose="020B0604020202020204" pitchFamily="34" charset="0"/>
                <a:cs typeface="Arial" panose="020B0604020202020204" pitchFamily="34" charset="0"/>
              </a:rPr>
              <a:t>Clear, Hold, Build</a:t>
            </a:r>
          </a:p>
          <a:p>
            <a:pPr marL="285750" indent="-285750">
              <a:buFont typeface="Arial" panose="020B0604020202020204" pitchFamily="34" charset="0"/>
              <a:buChar char="•"/>
            </a:pPr>
            <a:endParaRPr lang="en-GB" sz="1667">
              <a:solidFill>
                <a:schemeClr val="bg1"/>
              </a:solidFill>
            </a:endParaRPr>
          </a:p>
        </p:txBody>
      </p:sp>
      <p:sp>
        <p:nvSpPr>
          <p:cNvPr id="42" name="Right Arrow 41">
            <a:extLst>
              <a:ext uri="{FF2B5EF4-FFF2-40B4-BE49-F238E27FC236}">
                <a16:creationId xmlns:a16="http://schemas.microsoft.com/office/drawing/2014/main" id="{6BBAB8C8-E43E-00B7-123A-C36E5A06F6CD}"/>
              </a:ext>
            </a:extLst>
          </p:cNvPr>
          <p:cNvSpPr/>
          <p:nvPr/>
        </p:nvSpPr>
        <p:spPr>
          <a:xfrm>
            <a:off x="5836763" y="2077832"/>
            <a:ext cx="849423" cy="757900"/>
          </a:xfrm>
          <a:prstGeom prst="rightArrow">
            <a:avLst>
              <a:gd name="adj1" fmla="val 33282"/>
              <a:gd name="adj2" fmla="val 35596"/>
            </a:avLst>
          </a:prstGeom>
          <a:solidFill>
            <a:srgbClr val="498E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1500">
              <a:latin typeface="Arial" panose="020B0604020202020204" pitchFamily="34" charset="0"/>
              <a:cs typeface="Arial" panose="020B0604020202020204" pitchFamily="34" charset="0"/>
            </a:endParaRPr>
          </a:p>
        </p:txBody>
      </p:sp>
      <p:grpSp>
        <p:nvGrpSpPr>
          <p:cNvPr id="43" name="Group 42">
            <a:extLst>
              <a:ext uri="{FF2B5EF4-FFF2-40B4-BE49-F238E27FC236}">
                <a16:creationId xmlns:a16="http://schemas.microsoft.com/office/drawing/2014/main" id="{BFBE71E8-751F-2CE2-CAC9-7FAEB7E50080}"/>
              </a:ext>
            </a:extLst>
          </p:cNvPr>
          <p:cNvGrpSpPr/>
          <p:nvPr/>
        </p:nvGrpSpPr>
        <p:grpSpPr>
          <a:xfrm>
            <a:off x="5814056" y="3710347"/>
            <a:ext cx="845619" cy="1230750"/>
            <a:chOff x="6739710" y="4594301"/>
            <a:chExt cx="1358324" cy="1476899"/>
          </a:xfrm>
          <a:solidFill>
            <a:srgbClr val="498E33"/>
          </a:solidFill>
        </p:grpSpPr>
        <p:sp>
          <p:nvSpPr>
            <p:cNvPr id="44" name="Right Arrow 43">
              <a:extLst>
                <a:ext uri="{FF2B5EF4-FFF2-40B4-BE49-F238E27FC236}">
                  <a16:creationId xmlns:a16="http://schemas.microsoft.com/office/drawing/2014/main" id="{60E80425-ADA6-D6E2-7D1C-52B6243005F6}"/>
                </a:ext>
              </a:extLst>
            </p:cNvPr>
            <p:cNvSpPr/>
            <p:nvPr/>
          </p:nvSpPr>
          <p:spPr>
            <a:xfrm>
              <a:off x="6739710" y="4594301"/>
              <a:ext cx="1358324" cy="643467"/>
            </a:xfrm>
            <a:prstGeom prst="rightArrow">
              <a:avLst>
                <a:gd name="adj1" fmla="val 28608"/>
                <a:gd name="adj2" fmla="val 5000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1500">
                <a:latin typeface="Arial" panose="020B0604020202020204" pitchFamily="34" charset="0"/>
                <a:cs typeface="Arial" panose="020B0604020202020204" pitchFamily="34" charset="0"/>
              </a:endParaRPr>
            </a:p>
          </p:txBody>
        </p:sp>
        <p:sp>
          <p:nvSpPr>
            <p:cNvPr id="45" name="Bent Arrow 44">
              <a:extLst>
                <a:ext uri="{FF2B5EF4-FFF2-40B4-BE49-F238E27FC236}">
                  <a16:creationId xmlns:a16="http://schemas.microsoft.com/office/drawing/2014/main" id="{43D768FD-F1B5-99F5-8A20-830710A12307}"/>
                </a:ext>
              </a:extLst>
            </p:cNvPr>
            <p:cNvSpPr/>
            <p:nvPr/>
          </p:nvSpPr>
          <p:spPr>
            <a:xfrm flipV="1">
              <a:off x="7193127" y="4876802"/>
              <a:ext cx="904907" cy="1194398"/>
            </a:xfrm>
            <a:prstGeom prst="bentArrow">
              <a:avLst>
                <a:gd name="adj1" fmla="val 18481"/>
                <a:gd name="adj2" fmla="val 35759"/>
                <a:gd name="adj3" fmla="val 34779"/>
                <a:gd name="adj4" fmla="val 38317"/>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1500">
                <a:solidFill>
                  <a:schemeClr val="tx1"/>
                </a:solidFill>
                <a:latin typeface="Arial" panose="020B0604020202020204" pitchFamily="34" charset="0"/>
                <a:cs typeface="Arial" panose="020B0604020202020204" pitchFamily="34" charset="0"/>
              </a:endParaRPr>
            </a:p>
          </p:txBody>
        </p:sp>
      </p:grpSp>
      <p:sp>
        <p:nvSpPr>
          <p:cNvPr id="46" name="Right Arrow 45">
            <a:extLst>
              <a:ext uri="{FF2B5EF4-FFF2-40B4-BE49-F238E27FC236}">
                <a16:creationId xmlns:a16="http://schemas.microsoft.com/office/drawing/2014/main" id="{165D8452-CDA2-792C-7E28-66DEFBFF09BB}"/>
              </a:ext>
            </a:extLst>
          </p:cNvPr>
          <p:cNvSpPr/>
          <p:nvPr/>
        </p:nvSpPr>
        <p:spPr>
          <a:xfrm>
            <a:off x="5816169" y="5500135"/>
            <a:ext cx="858525" cy="536223"/>
          </a:xfrm>
          <a:prstGeom prst="rightArrow">
            <a:avLst>
              <a:gd name="adj1" fmla="val 28608"/>
              <a:gd name="adj2" fmla="val 50000"/>
            </a:avLst>
          </a:prstGeom>
          <a:solidFill>
            <a:srgbClr val="498E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1500">
              <a:latin typeface="Arial" panose="020B0604020202020204" pitchFamily="34" charset="0"/>
              <a:cs typeface="Arial" panose="020B0604020202020204" pitchFamily="34" charset="0"/>
            </a:endParaRPr>
          </a:p>
        </p:txBody>
      </p:sp>
      <p:sp>
        <p:nvSpPr>
          <p:cNvPr id="53" name="Bent Arrow 52">
            <a:extLst>
              <a:ext uri="{FF2B5EF4-FFF2-40B4-BE49-F238E27FC236}">
                <a16:creationId xmlns:a16="http://schemas.microsoft.com/office/drawing/2014/main" id="{88620212-F2EA-8431-C4B0-23E8482C3847}"/>
              </a:ext>
            </a:extLst>
          </p:cNvPr>
          <p:cNvSpPr/>
          <p:nvPr/>
        </p:nvSpPr>
        <p:spPr>
          <a:xfrm flipV="1">
            <a:off x="6126699" y="5735551"/>
            <a:ext cx="571944" cy="937491"/>
          </a:xfrm>
          <a:prstGeom prst="bentArrow">
            <a:avLst>
              <a:gd name="adj1" fmla="val 18481"/>
              <a:gd name="adj2" fmla="val 35759"/>
              <a:gd name="adj3" fmla="val 34779"/>
              <a:gd name="adj4" fmla="val 38317"/>
            </a:avLst>
          </a:prstGeom>
          <a:solidFill>
            <a:srgbClr val="498E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1500">
              <a:solidFill>
                <a:schemeClr val="tx1"/>
              </a:solidFill>
              <a:latin typeface="Arial" panose="020B0604020202020204" pitchFamily="34" charset="0"/>
              <a:cs typeface="Arial" panose="020B0604020202020204" pitchFamily="34" charset="0"/>
            </a:endParaRPr>
          </a:p>
        </p:txBody>
      </p:sp>
      <p:sp>
        <p:nvSpPr>
          <p:cNvPr id="55" name="Rectangle 54">
            <a:extLst>
              <a:ext uri="{FF2B5EF4-FFF2-40B4-BE49-F238E27FC236}">
                <a16:creationId xmlns:a16="http://schemas.microsoft.com/office/drawing/2014/main" id="{C9EA2C6D-1563-733F-3B1A-FB636A01801A}"/>
              </a:ext>
            </a:extLst>
          </p:cNvPr>
          <p:cNvSpPr/>
          <p:nvPr/>
        </p:nvSpPr>
        <p:spPr>
          <a:xfrm>
            <a:off x="6786725" y="297149"/>
            <a:ext cx="4954909" cy="518067"/>
          </a:xfrm>
          <a:prstGeom prst="rect">
            <a:avLst/>
          </a:prstGeom>
          <a:solidFill>
            <a:srgbClr val="498E33">
              <a:alpha val="38000"/>
            </a:srgb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lIns="108000" rtlCol="0" anchor="ctr"/>
          <a:lstStyle/>
          <a:p>
            <a:pPr marL="0" indent="0">
              <a:buNone/>
            </a:pPr>
            <a:endParaRPr lang="en-GB" sz="2800">
              <a:solidFill>
                <a:schemeClr val="bg1"/>
              </a:solidFill>
              <a:latin typeface="Arial" panose="020B0604020202020204" pitchFamily="34" charset="0"/>
              <a:cs typeface="Arial" panose="020B0604020202020204" pitchFamily="34" charset="0"/>
            </a:endParaRPr>
          </a:p>
        </p:txBody>
      </p:sp>
      <p:sp>
        <p:nvSpPr>
          <p:cNvPr id="57" name="Rectangle 56">
            <a:extLst>
              <a:ext uri="{FF2B5EF4-FFF2-40B4-BE49-F238E27FC236}">
                <a16:creationId xmlns:a16="http://schemas.microsoft.com/office/drawing/2014/main" id="{F0B420ED-A499-C93F-F372-C6287C1155AD}"/>
              </a:ext>
            </a:extLst>
          </p:cNvPr>
          <p:cNvSpPr/>
          <p:nvPr/>
        </p:nvSpPr>
        <p:spPr>
          <a:xfrm>
            <a:off x="1115621" y="305996"/>
            <a:ext cx="4769108" cy="518067"/>
          </a:xfrm>
          <a:prstGeom prst="rect">
            <a:avLst/>
          </a:prstGeom>
          <a:solidFill>
            <a:srgbClr val="498E33">
              <a:alpha val="38000"/>
            </a:srgb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lIns="108000" rtlCol="0" anchor="ctr"/>
          <a:lstStyle/>
          <a:p>
            <a:pPr marL="0" indent="0">
              <a:buNone/>
            </a:pPr>
            <a:endParaRPr lang="en-GB" sz="2800">
              <a:solidFill>
                <a:schemeClr val="bg1"/>
              </a:solidFill>
              <a:latin typeface="Arial" panose="020B0604020202020204" pitchFamily="34" charset="0"/>
              <a:cs typeface="Arial" panose="020B0604020202020204" pitchFamily="34" charset="0"/>
            </a:endParaRPr>
          </a:p>
        </p:txBody>
      </p:sp>
      <p:sp>
        <p:nvSpPr>
          <p:cNvPr id="58" name="Rectangle 57">
            <a:extLst>
              <a:ext uri="{FF2B5EF4-FFF2-40B4-BE49-F238E27FC236}">
                <a16:creationId xmlns:a16="http://schemas.microsoft.com/office/drawing/2014/main" id="{FEA6A573-40F4-FA5D-DE80-A8927ED6588D}"/>
              </a:ext>
            </a:extLst>
          </p:cNvPr>
          <p:cNvSpPr/>
          <p:nvPr/>
        </p:nvSpPr>
        <p:spPr>
          <a:xfrm>
            <a:off x="991402" y="211144"/>
            <a:ext cx="4772215" cy="518067"/>
          </a:xfrm>
          <a:prstGeom prst="rect">
            <a:avLst/>
          </a:prstGeom>
          <a:solidFill>
            <a:srgbClr val="498E33"/>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108000" rtlCol="0" anchor="ctr"/>
          <a:lstStyle/>
          <a:p>
            <a:pPr marL="0" indent="0">
              <a:buNone/>
            </a:pPr>
            <a:r>
              <a:rPr lang="en-GB" sz="2400" b="1">
                <a:solidFill>
                  <a:schemeClr val="bg1"/>
                </a:solidFill>
                <a:latin typeface="Arial" panose="020B0604020202020204" pitchFamily="34" charset="0"/>
                <a:cs typeface="Arial" panose="020B0604020202020204" pitchFamily="34" charset="0"/>
              </a:rPr>
              <a:t>CNN Sustain Framework</a:t>
            </a:r>
            <a:endParaRPr lang="en-GB" sz="2400">
              <a:solidFill>
                <a:schemeClr val="bg1"/>
              </a:solidFill>
              <a:latin typeface="Arial" panose="020B0604020202020204" pitchFamily="34" charset="0"/>
              <a:cs typeface="Arial" panose="020B0604020202020204" pitchFamily="34" charset="0"/>
            </a:endParaRPr>
          </a:p>
        </p:txBody>
      </p:sp>
      <p:sp>
        <p:nvSpPr>
          <p:cNvPr id="59" name="!!LU">
            <a:extLst>
              <a:ext uri="{FF2B5EF4-FFF2-40B4-BE49-F238E27FC236}">
                <a16:creationId xmlns:a16="http://schemas.microsoft.com/office/drawing/2014/main" id="{01D3DEB5-9589-0C1F-E0B1-BC4C63DA4362}"/>
              </a:ext>
            </a:extLst>
          </p:cNvPr>
          <p:cNvSpPr/>
          <p:nvPr/>
        </p:nvSpPr>
        <p:spPr>
          <a:xfrm>
            <a:off x="6687378" y="213937"/>
            <a:ext cx="4948639" cy="511926"/>
          </a:xfrm>
          <a:prstGeom prst="rect">
            <a:avLst/>
          </a:prstGeom>
          <a:solidFill>
            <a:srgbClr val="498E33"/>
          </a:solidFill>
          <a:ln w="25400" cap="flat" cmpd="sng" algn="ctr">
            <a:solidFill>
              <a:schemeClr val="bg1"/>
            </a:solidFill>
            <a:prstDash val="solid"/>
          </a:ln>
          <a:effectLst/>
        </p:spPr>
        <p:txBody>
          <a:bodyPr lIns="36000" rIns="0" rtlCol="0" anchor="ctr" anchorCtr="0"/>
          <a:lstStyle/>
          <a:p>
            <a:pPr marL="0" marR="0" lvl="0" indent="0" defTabSz="457200" eaLnBrk="1" fontAlgn="auto" latinLnBrk="0" hangingPunct="1">
              <a:lnSpc>
                <a:spcPct val="100000"/>
              </a:lnSpc>
              <a:spcBef>
                <a:spcPts val="0"/>
              </a:spcBef>
              <a:spcAft>
                <a:spcPts val="0"/>
              </a:spcAft>
              <a:buClrTx/>
              <a:buSzTx/>
              <a:buFontTx/>
              <a:buNone/>
              <a:tabLst/>
              <a:defRPr/>
            </a:pPr>
            <a:r>
              <a:rPr lang="en-GB" sz="1800" b="1">
                <a:solidFill>
                  <a:schemeClr val="bg1"/>
                </a:solidFill>
                <a:latin typeface="Arial" panose="020B0604020202020204" pitchFamily="34" charset="0"/>
                <a:cs typeface="Arial" panose="020B0604020202020204" pitchFamily="34" charset="0"/>
              </a:rPr>
              <a:t>SNEE Felixstowe Younger </a:t>
            </a:r>
            <a:r>
              <a:rPr lang="en-GB" b="1">
                <a:solidFill>
                  <a:schemeClr val="bg1"/>
                </a:solidFill>
                <a:latin typeface="Arial" panose="020B0604020202020204" pitchFamily="34" charset="0"/>
                <a:cs typeface="Arial" panose="020B0604020202020204" pitchFamily="34" charset="0"/>
              </a:rPr>
              <a:t>P</a:t>
            </a:r>
            <a:r>
              <a:rPr lang="en-GB" sz="1800" b="1">
                <a:solidFill>
                  <a:schemeClr val="bg1"/>
                </a:solidFill>
                <a:latin typeface="Arial" panose="020B0604020202020204" pitchFamily="34" charset="0"/>
                <a:cs typeface="Arial" panose="020B0604020202020204" pitchFamily="34" charset="0"/>
              </a:rPr>
              <a:t>eople </a:t>
            </a:r>
            <a:r>
              <a:rPr lang="en-GB" b="1">
                <a:solidFill>
                  <a:schemeClr val="bg1"/>
                </a:solidFill>
                <a:latin typeface="Arial" panose="020B0604020202020204" pitchFamily="34" charset="0"/>
                <a:cs typeface="Arial" panose="020B0604020202020204" pitchFamily="34" charset="0"/>
              </a:rPr>
              <a:t>A</a:t>
            </a:r>
            <a:r>
              <a:rPr lang="en-GB" sz="1800" b="1">
                <a:solidFill>
                  <a:schemeClr val="bg1"/>
                </a:solidFill>
                <a:latin typeface="Arial" panose="020B0604020202020204" pitchFamily="34" charset="0"/>
                <a:cs typeface="Arial" panose="020B0604020202020204" pitchFamily="34" charset="0"/>
              </a:rPr>
              <a:t>t </a:t>
            </a:r>
            <a:r>
              <a:rPr lang="en-GB" b="1">
                <a:solidFill>
                  <a:schemeClr val="bg1"/>
                </a:solidFill>
                <a:latin typeface="Arial" panose="020B0604020202020204" pitchFamily="34" charset="0"/>
                <a:cs typeface="Arial" panose="020B0604020202020204" pitchFamily="34" charset="0"/>
              </a:rPr>
              <a:t>R</a:t>
            </a:r>
            <a:r>
              <a:rPr lang="en-GB" sz="1800" b="1">
                <a:solidFill>
                  <a:schemeClr val="bg1"/>
                </a:solidFill>
                <a:latin typeface="Arial" panose="020B0604020202020204" pitchFamily="34" charset="0"/>
                <a:cs typeface="Arial" panose="020B0604020202020204" pitchFamily="34" charset="0"/>
              </a:rPr>
              <a:t>isk </a:t>
            </a:r>
            <a:r>
              <a:rPr lang="en-GB" b="1">
                <a:solidFill>
                  <a:schemeClr val="bg1"/>
                </a:solidFill>
                <a:latin typeface="Arial" panose="020B0604020202020204" pitchFamily="34" charset="0"/>
                <a:cs typeface="Arial" panose="020B0604020202020204" pitchFamily="34" charset="0"/>
              </a:rPr>
              <a:t>O</a:t>
            </a:r>
            <a:r>
              <a:rPr lang="en-GB" sz="1800" b="1">
                <a:solidFill>
                  <a:schemeClr val="bg1"/>
                </a:solidFill>
                <a:latin typeface="Arial" panose="020B0604020202020204" pitchFamily="34" charset="0"/>
                <a:cs typeface="Arial" panose="020B0604020202020204" pitchFamily="34" charset="0"/>
              </a:rPr>
              <a:t>f Drugs &amp; </a:t>
            </a:r>
            <a:r>
              <a:rPr lang="en-GB" b="1">
                <a:solidFill>
                  <a:schemeClr val="bg1"/>
                </a:solidFill>
                <a:latin typeface="Arial" panose="020B0604020202020204" pitchFamily="34" charset="0"/>
                <a:cs typeface="Arial" panose="020B0604020202020204" pitchFamily="34" charset="0"/>
              </a:rPr>
              <a:t>C</a:t>
            </a:r>
            <a:r>
              <a:rPr lang="en-GB" sz="1800" b="1">
                <a:solidFill>
                  <a:schemeClr val="bg1"/>
                </a:solidFill>
                <a:latin typeface="Arial" panose="020B0604020202020204" pitchFamily="34" charset="0"/>
                <a:cs typeface="Arial" panose="020B0604020202020204" pitchFamily="34" charset="0"/>
              </a:rPr>
              <a:t>rime </a:t>
            </a:r>
            <a:r>
              <a:rPr lang="en-GB" sz="1800">
                <a:solidFill>
                  <a:schemeClr val="bg1"/>
                </a:solidFill>
                <a:latin typeface="Arial" panose="020B0604020202020204" pitchFamily="34" charset="0"/>
                <a:cs typeface="Arial" panose="020B0604020202020204" pitchFamily="34" charset="0"/>
              </a:rPr>
              <a:t>Future Example </a:t>
            </a:r>
            <a:endParaRPr kumimoji="0" lang="en-GB" sz="1700" i="0" strike="noStrike" kern="0" cap="none" spc="0" normalizeH="0" baseline="0" noProof="0">
              <a:ln>
                <a:noFill/>
              </a:ln>
              <a:solidFill>
                <a:schemeClr val="bg1"/>
              </a:solidFill>
              <a:effectLst/>
              <a:uLnTx/>
              <a:uFillTx/>
              <a:latin typeface="Arial" panose="020B0604020202020204" pitchFamily="34" charset="0"/>
              <a:ea typeface="Cambria" panose="02040503050406030204" pitchFamily="18" charset="0"/>
              <a:cs typeface="Arial" panose="020B0604020202020204" pitchFamily="34" charset="0"/>
            </a:endParaRPr>
          </a:p>
        </p:txBody>
      </p:sp>
      <p:sp>
        <p:nvSpPr>
          <p:cNvPr id="4" name="!!C1">
            <a:extLst>
              <a:ext uri="{FF2B5EF4-FFF2-40B4-BE49-F238E27FC236}">
                <a16:creationId xmlns:a16="http://schemas.microsoft.com/office/drawing/2014/main" id="{693D912C-E73D-654F-1364-C105334D7CE6}"/>
              </a:ext>
            </a:extLst>
          </p:cNvPr>
          <p:cNvSpPr/>
          <p:nvPr/>
        </p:nvSpPr>
        <p:spPr>
          <a:xfrm>
            <a:off x="-3265" y="16067"/>
            <a:ext cx="1085777" cy="965596"/>
          </a:xfrm>
          <a:prstGeom prst="ellipse">
            <a:avLst/>
          </a:prstGeom>
          <a:solidFill>
            <a:srgbClr val="0B3249"/>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Graphic 4" descr="Playbook with solid fill">
            <a:extLst>
              <a:ext uri="{FF2B5EF4-FFF2-40B4-BE49-F238E27FC236}">
                <a16:creationId xmlns:a16="http://schemas.microsoft.com/office/drawing/2014/main" id="{59AC782F-E142-6DDC-315E-52C5F76A0FE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8021" y="49470"/>
            <a:ext cx="872539" cy="872539"/>
          </a:xfrm>
          <a:prstGeom prst="rect">
            <a:avLst/>
          </a:prstGeom>
        </p:spPr>
      </p:pic>
    </p:spTree>
    <p:extLst>
      <p:ext uri="{BB962C8B-B14F-4D97-AF65-F5344CB8AC3E}">
        <p14:creationId xmlns:p14="http://schemas.microsoft.com/office/powerpoint/2010/main" val="20089862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BB8927-6FBC-1151-C977-13E1A8EBDA6D}"/>
            </a:ext>
          </a:extLst>
        </p:cNvPr>
        <p:cNvGrpSpPr/>
        <p:nvPr/>
      </p:nvGrpSpPr>
      <p:grpSpPr>
        <a:xfrm>
          <a:off x="0" y="0"/>
          <a:ext cx="0" cy="0"/>
          <a:chOff x="0" y="0"/>
          <a:chExt cx="0" cy="0"/>
        </a:xfrm>
      </p:grpSpPr>
      <p:pic>
        <p:nvPicPr>
          <p:cNvPr id="25" name="Image 0">
            <a:extLst>
              <a:ext uri="{FF2B5EF4-FFF2-40B4-BE49-F238E27FC236}">
                <a16:creationId xmlns:a16="http://schemas.microsoft.com/office/drawing/2014/main" id="{94ED7771-D44D-C49F-A45B-8AD2B14C809F}"/>
              </a:ext>
            </a:extLst>
          </p:cNvPr>
          <p:cNvPicPr>
            <a:picLocks noChangeAspect="1"/>
          </p:cNvPicPr>
          <p:nvPr/>
        </p:nvPicPr>
        <p:blipFill>
          <a:blip r:embed="rId2">
            <a:alphaModFix amt="20000"/>
            <a:extLst>
              <a:ext uri="{837473B0-CC2E-450A-ABE3-18F120FF3D39}">
                <a1611:picAttrSrcUrl xmlns:a1611="http://schemas.microsoft.com/office/drawing/2016/11/main" r:id="rId3"/>
              </a:ext>
            </a:extLst>
          </a:blip>
          <a:srcRect l="26311" t="15285" b="11281"/>
          <a:stretch/>
        </p:blipFill>
        <p:spPr>
          <a:xfrm>
            <a:off x="0" y="-1"/>
            <a:ext cx="12235770" cy="6858001"/>
          </a:xfrm>
          <a:prstGeom prst="rect">
            <a:avLst/>
          </a:prstGeom>
        </p:spPr>
      </p:pic>
      <p:sp>
        <p:nvSpPr>
          <p:cNvPr id="12" name="!!CFC2">
            <a:extLst>
              <a:ext uri="{FF2B5EF4-FFF2-40B4-BE49-F238E27FC236}">
                <a16:creationId xmlns:a16="http://schemas.microsoft.com/office/drawing/2014/main" id="{278DAF3B-4B14-31ED-138C-9A5FBDB853BC}"/>
              </a:ext>
            </a:extLst>
          </p:cNvPr>
          <p:cNvSpPr/>
          <p:nvPr/>
        </p:nvSpPr>
        <p:spPr>
          <a:xfrm>
            <a:off x="6937001" y="311463"/>
            <a:ext cx="4599009" cy="705355"/>
          </a:xfrm>
          <a:prstGeom prst="rect">
            <a:avLst/>
          </a:prstGeom>
          <a:solidFill>
            <a:srgbClr val="BC0301"/>
          </a:solidFill>
          <a:ln w="317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defTabSz="761970"/>
            <a:endParaRPr lang="en-GB" sz="3200">
              <a:solidFill>
                <a:prstClr val="white"/>
              </a:solidFill>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6650D3B3-F461-28DA-A157-4D8211E7527B}"/>
              </a:ext>
            </a:extLst>
          </p:cNvPr>
          <p:cNvSpPr/>
          <p:nvPr/>
        </p:nvSpPr>
        <p:spPr>
          <a:xfrm>
            <a:off x="6813177" y="187639"/>
            <a:ext cx="4599009" cy="705355"/>
          </a:xfrm>
          <a:prstGeom prst="rect">
            <a:avLst/>
          </a:prstGeom>
          <a:solidFill>
            <a:srgbClr val="0B3249">
              <a:alpha val="98000"/>
            </a:srgbClr>
          </a:solidFill>
          <a:ln w="317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108000" rIns="0" rtlCol="0" anchor="ctr"/>
          <a:lstStyle/>
          <a:p>
            <a:pPr defTabSz="761970"/>
            <a:r>
              <a:rPr lang="en-GB" sz="3200" b="1">
                <a:solidFill>
                  <a:prstClr val="white"/>
                </a:solidFill>
                <a:latin typeface="Arial" panose="020B0604020202020204" pitchFamily="34" charset="0"/>
                <a:cs typeface="Arial" panose="020B0604020202020204" pitchFamily="34" charset="0"/>
              </a:rPr>
              <a:t>Month 8 – Month 20</a:t>
            </a:r>
            <a:endParaRPr lang="en-GB" sz="3200">
              <a:solidFill>
                <a:prstClr val="white"/>
              </a:solidFill>
              <a:latin typeface="Arial" panose="020B0604020202020204" pitchFamily="34" charset="0"/>
              <a:cs typeface="Arial" panose="020B0604020202020204" pitchFamily="34" charset="0"/>
            </a:endParaRPr>
          </a:p>
        </p:txBody>
      </p:sp>
      <p:sp>
        <p:nvSpPr>
          <p:cNvPr id="36" name="Shape 4">
            <a:extLst>
              <a:ext uri="{FF2B5EF4-FFF2-40B4-BE49-F238E27FC236}">
                <a16:creationId xmlns:a16="http://schemas.microsoft.com/office/drawing/2014/main" id="{D4CFDC16-9196-EE0F-CB1C-E5E9366B864F}"/>
              </a:ext>
            </a:extLst>
          </p:cNvPr>
          <p:cNvSpPr/>
          <p:nvPr/>
        </p:nvSpPr>
        <p:spPr>
          <a:xfrm>
            <a:off x="3095535" y="3585996"/>
            <a:ext cx="7268568" cy="9525"/>
          </a:xfrm>
          <a:prstGeom prst="roundRect">
            <a:avLst>
              <a:gd name="adj" fmla="val 264855"/>
            </a:avLst>
          </a:prstGeom>
          <a:solidFill>
            <a:srgbClr val="123249">
              <a:alpha val="18862"/>
            </a:srgbClr>
          </a:solidFill>
          <a:ln>
            <a:solidFill>
              <a:schemeClr val="bg1">
                <a:alpha val="62000"/>
              </a:schemeClr>
            </a:solidFill>
          </a:ln>
        </p:spPr>
        <p:txBody>
          <a:bodyPr/>
          <a:lstStyle/>
          <a:p>
            <a:endParaRPr lang="en-GB" sz="1500">
              <a:solidFill>
                <a:schemeClr val="tx1">
                  <a:alpha val="40000"/>
                </a:schemeClr>
              </a:solidFill>
            </a:endParaRPr>
          </a:p>
        </p:txBody>
      </p:sp>
      <p:sp>
        <p:nvSpPr>
          <p:cNvPr id="40" name="Shape 7">
            <a:extLst>
              <a:ext uri="{FF2B5EF4-FFF2-40B4-BE49-F238E27FC236}">
                <a16:creationId xmlns:a16="http://schemas.microsoft.com/office/drawing/2014/main" id="{1E226ED3-3097-99A2-A4F0-136E6C52B1AE}"/>
              </a:ext>
            </a:extLst>
          </p:cNvPr>
          <p:cNvSpPr/>
          <p:nvPr/>
        </p:nvSpPr>
        <p:spPr>
          <a:xfrm>
            <a:off x="3978154" y="4673519"/>
            <a:ext cx="6359823" cy="9525"/>
          </a:xfrm>
          <a:prstGeom prst="roundRect">
            <a:avLst>
              <a:gd name="adj" fmla="val 264855"/>
            </a:avLst>
          </a:prstGeom>
          <a:solidFill>
            <a:srgbClr val="D3D1C9"/>
          </a:solidFill>
          <a:ln/>
        </p:spPr>
        <p:txBody>
          <a:bodyPr/>
          <a:lstStyle/>
          <a:p>
            <a:endParaRPr lang="en-GB" sz="1500"/>
          </a:p>
        </p:txBody>
      </p:sp>
      <p:sp>
        <p:nvSpPr>
          <p:cNvPr id="42" name="Rectangle 41">
            <a:extLst>
              <a:ext uri="{FF2B5EF4-FFF2-40B4-BE49-F238E27FC236}">
                <a16:creationId xmlns:a16="http://schemas.microsoft.com/office/drawing/2014/main" id="{A18CC8BD-88B4-3205-4DC9-A665B8E98B30}"/>
              </a:ext>
            </a:extLst>
          </p:cNvPr>
          <p:cNvSpPr/>
          <p:nvPr/>
        </p:nvSpPr>
        <p:spPr>
          <a:xfrm>
            <a:off x="3526947" y="3037352"/>
            <a:ext cx="7148455" cy="492656"/>
          </a:xfrm>
          <a:prstGeom prst="rect">
            <a:avLst/>
          </a:prstGeom>
          <a:solidFill>
            <a:srgbClr val="BD1E00">
              <a:alpha val="18862"/>
            </a:srgbClr>
          </a:solidFill>
          <a:ln w="25400">
            <a:solidFill>
              <a:schemeClr val="bg1">
                <a:alpha val="62000"/>
              </a:schemeClr>
            </a:solidFill>
          </a:ln>
        </p:spPr>
        <p:style>
          <a:lnRef idx="2">
            <a:schemeClr val="accent1">
              <a:shade val="15000"/>
            </a:schemeClr>
          </a:lnRef>
          <a:fillRef idx="1">
            <a:schemeClr val="accent1"/>
          </a:fillRef>
          <a:effectRef idx="0">
            <a:schemeClr val="accent1"/>
          </a:effectRef>
          <a:fontRef idx="minor">
            <a:schemeClr val="lt1"/>
          </a:fontRef>
        </p:style>
        <p:txBody>
          <a:bodyPr lIns="108000" tIns="360000" rtlCol="0" anchor="ctr"/>
          <a:lstStyle/>
          <a:p>
            <a:pPr defTabSz="914363">
              <a:defRPr/>
            </a:pPr>
            <a:r>
              <a:rPr lang="en-US">
                <a:solidFill>
                  <a:schemeClr val="bg1">
                    <a:alpha val="40000"/>
                  </a:schemeClr>
                </a:solidFill>
                <a:latin typeface="Arial" panose="020B0604020202020204" pitchFamily="34" charset="0"/>
                <a:ea typeface="Inter" pitchFamily="34" charset="-122"/>
                <a:cs typeface="Arial" panose="020B0604020202020204" pitchFamily="34" charset="0"/>
              </a:rPr>
              <a:t>Capacity for existing six sites to move from planning to delivery</a:t>
            </a:r>
            <a:endParaRPr lang="en-US">
              <a:solidFill>
                <a:schemeClr val="bg1">
                  <a:alpha val="40000"/>
                </a:schemeClr>
              </a:solidFill>
              <a:latin typeface="Arial" panose="020B0604020202020204" pitchFamily="34" charset="0"/>
              <a:cs typeface="Arial" panose="020B0604020202020204" pitchFamily="34" charset="0"/>
            </a:endParaRPr>
          </a:p>
          <a:p>
            <a:pPr defTabSz="914363">
              <a:defRPr/>
            </a:pPr>
            <a:endParaRPr lang="en-GB" b="1" i="1">
              <a:solidFill>
                <a:prstClr val="white">
                  <a:alpha val="40000"/>
                </a:prstClr>
              </a:solidFill>
              <a:latin typeface="Arial" panose="020B0604020202020204" pitchFamily="34" charset="0"/>
              <a:cs typeface="Arial" panose="020B0604020202020204" pitchFamily="34" charset="0"/>
            </a:endParaRPr>
          </a:p>
        </p:txBody>
      </p:sp>
      <p:sp>
        <p:nvSpPr>
          <p:cNvPr id="43" name="Rectangle 42">
            <a:extLst>
              <a:ext uri="{FF2B5EF4-FFF2-40B4-BE49-F238E27FC236}">
                <a16:creationId xmlns:a16="http://schemas.microsoft.com/office/drawing/2014/main" id="{9A3C5264-9DDF-0A36-C0D8-8F5CD7BEEFA6}"/>
              </a:ext>
            </a:extLst>
          </p:cNvPr>
          <p:cNvSpPr/>
          <p:nvPr/>
        </p:nvSpPr>
        <p:spPr>
          <a:xfrm>
            <a:off x="3056152" y="2612959"/>
            <a:ext cx="4127063" cy="492656"/>
          </a:xfrm>
          <a:prstGeom prst="rect">
            <a:avLst/>
          </a:prstGeom>
          <a:solidFill>
            <a:srgbClr val="123249">
              <a:alpha val="18862"/>
            </a:srgbClr>
          </a:solidFill>
          <a:ln w="25400">
            <a:solidFill>
              <a:schemeClr val="bg1">
                <a:alpha val="62000"/>
              </a:schemeClr>
            </a:solidFill>
          </a:ln>
        </p:spPr>
        <p:style>
          <a:lnRef idx="2">
            <a:schemeClr val="accent1">
              <a:shade val="15000"/>
            </a:schemeClr>
          </a:lnRef>
          <a:fillRef idx="1">
            <a:schemeClr val="accent1"/>
          </a:fillRef>
          <a:effectRef idx="0">
            <a:schemeClr val="accent1"/>
          </a:effectRef>
          <a:fontRef idx="minor">
            <a:schemeClr val="lt1"/>
          </a:fontRef>
        </p:style>
        <p:txBody>
          <a:bodyPr lIns="108000" rtlCol="0" anchor="ctr"/>
          <a:lstStyle/>
          <a:p>
            <a:pPr marL="0" indent="0">
              <a:buNone/>
            </a:pPr>
            <a:r>
              <a:rPr lang="en-GB" sz="2000" b="1">
                <a:solidFill>
                  <a:schemeClr val="bg1">
                    <a:alpha val="40000"/>
                  </a:schemeClr>
                </a:solidFill>
                <a:latin typeface="Arial" panose="020B0604020202020204" pitchFamily="34" charset="0"/>
                <a:cs typeface="Arial" panose="020B0604020202020204" pitchFamily="34" charset="0"/>
              </a:rPr>
              <a:t>Implement &amp; Sustain</a:t>
            </a:r>
            <a:endParaRPr lang="en-GB" sz="2000">
              <a:solidFill>
                <a:schemeClr val="bg1">
                  <a:alpha val="40000"/>
                </a:schemeClr>
              </a:solidFill>
              <a:latin typeface="Arial" panose="020B0604020202020204" pitchFamily="34" charset="0"/>
              <a:cs typeface="Arial" panose="020B0604020202020204" pitchFamily="34" charset="0"/>
            </a:endParaRPr>
          </a:p>
        </p:txBody>
      </p:sp>
      <p:sp>
        <p:nvSpPr>
          <p:cNvPr id="44" name="Rectangle 43">
            <a:extLst>
              <a:ext uri="{FF2B5EF4-FFF2-40B4-BE49-F238E27FC236}">
                <a16:creationId xmlns:a16="http://schemas.microsoft.com/office/drawing/2014/main" id="{A8965F1D-95FB-CCDE-CEDC-28B29676534E}"/>
              </a:ext>
            </a:extLst>
          </p:cNvPr>
          <p:cNvSpPr/>
          <p:nvPr/>
        </p:nvSpPr>
        <p:spPr>
          <a:xfrm>
            <a:off x="4438764" y="4122933"/>
            <a:ext cx="6749189" cy="492656"/>
          </a:xfrm>
          <a:prstGeom prst="rect">
            <a:avLst/>
          </a:prstGeom>
          <a:solidFill>
            <a:srgbClr val="BC0301"/>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108000" tIns="360000" rtlCol="0" anchor="ctr"/>
          <a:lstStyle/>
          <a:p>
            <a:pPr>
              <a:lnSpc>
                <a:spcPts val="2083"/>
              </a:lnSpc>
            </a:pPr>
            <a:r>
              <a:rPr lang="en-US" sz="1800">
                <a:solidFill>
                  <a:schemeClr val="bg1"/>
                </a:solidFill>
                <a:latin typeface="Arial" panose="020B0604020202020204" pitchFamily="34" charset="0"/>
                <a:ea typeface="Inter" pitchFamily="34" charset="-122"/>
                <a:cs typeface="Arial" panose="020B0604020202020204" pitchFamily="34" charset="0"/>
              </a:rPr>
              <a:t>Support for up to ten new implementation sites</a:t>
            </a:r>
            <a:endParaRPr lang="en-US" sz="1800">
              <a:solidFill>
                <a:schemeClr val="bg1"/>
              </a:solidFill>
              <a:latin typeface="Arial" panose="020B0604020202020204" pitchFamily="34" charset="0"/>
              <a:cs typeface="Arial" panose="020B0604020202020204" pitchFamily="34" charset="0"/>
            </a:endParaRPr>
          </a:p>
          <a:p>
            <a:pPr defTabSz="914363">
              <a:defRPr/>
            </a:pPr>
            <a:endParaRPr lang="en-GB" b="1" i="1">
              <a:solidFill>
                <a:prstClr val="white"/>
              </a:solidFill>
              <a:latin typeface="Arial" panose="020B0604020202020204" pitchFamily="34" charset="0"/>
              <a:cs typeface="Arial" panose="020B0604020202020204" pitchFamily="34" charset="0"/>
            </a:endParaRPr>
          </a:p>
        </p:txBody>
      </p:sp>
      <p:sp>
        <p:nvSpPr>
          <p:cNvPr id="45" name="Rectangle 44">
            <a:extLst>
              <a:ext uri="{FF2B5EF4-FFF2-40B4-BE49-F238E27FC236}">
                <a16:creationId xmlns:a16="http://schemas.microsoft.com/office/drawing/2014/main" id="{213DDCAD-7D60-4B51-4A7F-1BAEDBCD14C0}"/>
              </a:ext>
            </a:extLst>
          </p:cNvPr>
          <p:cNvSpPr/>
          <p:nvPr/>
        </p:nvSpPr>
        <p:spPr>
          <a:xfrm>
            <a:off x="3967969" y="3698540"/>
            <a:ext cx="4127063" cy="492656"/>
          </a:xfrm>
          <a:prstGeom prst="rect">
            <a:avLst/>
          </a:prstGeom>
          <a:solidFill>
            <a:srgbClr val="0B3249"/>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108000" rtlCol="0" anchor="ctr"/>
          <a:lstStyle/>
          <a:p>
            <a:pPr marL="0" indent="0">
              <a:buNone/>
            </a:pPr>
            <a:r>
              <a:rPr lang="en-GB" sz="2000" b="1">
                <a:solidFill>
                  <a:schemeClr val="bg1"/>
                </a:solidFill>
                <a:latin typeface="Arial" panose="020B0604020202020204" pitchFamily="34" charset="0"/>
                <a:cs typeface="Arial" panose="020B0604020202020204" pitchFamily="34" charset="0"/>
              </a:rPr>
              <a:t>Expand &amp; Scale</a:t>
            </a:r>
            <a:endParaRPr lang="en-GB" sz="2000">
              <a:solidFill>
                <a:schemeClr val="bg1"/>
              </a:solidFill>
              <a:latin typeface="Arial" panose="020B0604020202020204" pitchFamily="34" charset="0"/>
              <a:cs typeface="Arial" panose="020B0604020202020204" pitchFamily="34" charset="0"/>
            </a:endParaRPr>
          </a:p>
        </p:txBody>
      </p:sp>
      <p:sp>
        <p:nvSpPr>
          <p:cNvPr id="9" name="Oval 8">
            <a:extLst>
              <a:ext uri="{FF2B5EF4-FFF2-40B4-BE49-F238E27FC236}">
                <a16:creationId xmlns:a16="http://schemas.microsoft.com/office/drawing/2014/main" id="{8F7F85D7-BD73-F045-D726-E213B06FB8D4}"/>
              </a:ext>
            </a:extLst>
          </p:cNvPr>
          <p:cNvSpPr/>
          <p:nvPr/>
        </p:nvSpPr>
        <p:spPr>
          <a:xfrm>
            <a:off x="2336443" y="3774461"/>
            <a:ext cx="1190504" cy="1040806"/>
          </a:xfrm>
          <a:prstGeom prst="ellipse">
            <a:avLst/>
          </a:prstGeom>
          <a:solidFill>
            <a:srgbClr val="0B3249"/>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Graphic 2" descr="Maximise with solid fill">
            <a:extLst>
              <a:ext uri="{FF2B5EF4-FFF2-40B4-BE49-F238E27FC236}">
                <a16:creationId xmlns:a16="http://schemas.microsoft.com/office/drawing/2014/main" id="{D2228E92-5288-623E-F11D-235A32CCF00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576367" y="3925872"/>
            <a:ext cx="718999" cy="718999"/>
          </a:xfrm>
          <a:prstGeom prst="rect">
            <a:avLst/>
          </a:prstGeom>
        </p:spPr>
      </p:pic>
      <p:sp>
        <p:nvSpPr>
          <p:cNvPr id="8" name="!!C1">
            <a:extLst>
              <a:ext uri="{FF2B5EF4-FFF2-40B4-BE49-F238E27FC236}">
                <a16:creationId xmlns:a16="http://schemas.microsoft.com/office/drawing/2014/main" id="{C49A9802-CD30-094A-5F90-3E516026C586}"/>
              </a:ext>
            </a:extLst>
          </p:cNvPr>
          <p:cNvSpPr/>
          <p:nvPr/>
        </p:nvSpPr>
        <p:spPr>
          <a:xfrm>
            <a:off x="1237133" y="2579209"/>
            <a:ext cx="1223606" cy="1069746"/>
          </a:xfrm>
          <a:prstGeom prst="ellipse">
            <a:avLst/>
          </a:prstGeom>
          <a:solidFill>
            <a:srgbClr val="123249">
              <a:alpha val="18862"/>
            </a:srgbClr>
          </a:solidFill>
          <a:ln w="28575">
            <a:solidFill>
              <a:schemeClr val="bg1">
                <a:alpha val="6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Graphic 4" descr="Playbook with solid fill">
            <a:extLst>
              <a:ext uri="{FF2B5EF4-FFF2-40B4-BE49-F238E27FC236}">
                <a16:creationId xmlns:a16="http://schemas.microsoft.com/office/drawing/2014/main" id="{2CE53E5B-53F2-8E44-C81C-CACF5A6D747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384816" y="2681564"/>
            <a:ext cx="872539" cy="872539"/>
          </a:xfrm>
          <a:prstGeom prst="rect">
            <a:avLst/>
          </a:prstGeom>
        </p:spPr>
      </p:pic>
      <p:pic>
        <p:nvPicPr>
          <p:cNvPr id="6" name="Graphic 5" descr="Maximise with solid fill">
            <a:extLst>
              <a:ext uri="{FF2B5EF4-FFF2-40B4-BE49-F238E27FC236}">
                <a16:creationId xmlns:a16="http://schemas.microsoft.com/office/drawing/2014/main" id="{516C99F2-F6CE-700A-B24A-25DCD6E7AC9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6200000">
            <a:off x="2576367" y="3925872"/>
            <a:ext cx="718999" cy="718999"/>
          </a:xfrm>
          <a:prstGeom prst="rect">
            <a:avLst/>
          </a:prstGeom>
        </p:spPr>
      </p:pic>
    </p:spTree>
    <p:extLst>
      <p:ext uri="{BB962C8B-B14F-4D97-AF65-F5344CB8AC3E}">
        <p14:creationId xmlns:p14="http://schemas.microsoft.com/office/powerpoint/2010/main" val="3975404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alpha val="48000"/>
          </a:schemeClr>
        </a:solidFill>
        <a:effectLst/>
      </p:bgPr>
    </p:bg>
    <p:spTree>
      <p:nvGrpSpPr>
        <p:cNvPr id="1" name="">
          <a:extLst>
            <a:ext uri="{FF2B5EF4-FFF2-40B4-BE49-F238E27FC236}">
              <a16:creationId xmlns:a16="http://schemas.microsoft.com/office/drawing/2014/main" id="{CC2BAB92-4A21-D019-BB07-1A0442AD7C0C}"/>
            </a:ext>
          </a:extLst>
        </p:cNvPr>
        <p:cNvGrpSpPr/>
        <p:nvPr/>
      </p:nvGrpSpPr>
      <p:grpSpPr>
        <a:xfrm>
          <a:off x="0" y="0"/>
          <a:ext cx="0" cy="0"/>
          <a:chOff x="0" y="0"/>
          <a:chExt cx="0" cy="0"/>
        </a:xfrm>
      </p:grpSpPr>
      <p:pic>
        <p:nvPicPr>
          <p:cNvPr id="28" name="Image 0">
            <a:extLst>
              <a:ext uri="{FF2B5EF4-FFF2-40B4-BE49-F238E27FC236}">
                <a16:creationId xmlns:a16="http://schemas.microsoft.com/office/drawing/2014/main" id="{041E2331-780D-5A93-DA10-347AF4638C8B}"/>
              </a:ext>
            </a:extLst>
          </p:cNvPr>
          <p:cNvPicPr>
            <a:picLocks noChangeAspect="1"/>
          </p:cNvPicPr>
          <p:nvPr/>
        </p:nvPicPr>
        <p:blipFill>
          <a:blip r:embed="rId2">
            <a:alphaModFix amt="20000"/>
            <a:extLst>
              <a:ext uri="{837473B0-CC2E-450A-ABE3-18F120FF3D39}">
                <a1611:picAttrSrcUrl xmlns:a1611="http://schemas.microsoft.com/office/drawing/2016/11/main" r:id="rId3"/>
              </a:ext>
            </a:extLst>
          </a:blip>
          <a:srcRect/>
          <a:stretch/>
        </p:blipFill>
        <p:spPr>
          <a:xfrm>
            <a:off x="-4368800" y="-1427432"/>
            <a:ext cx="16604570" cy="9339003"/>
          </a:xfrm>
          <a:prstGeom prst="rect">
            <a:avLst/>
          </a:prstGeom>
        </p:spPr>
      </p:pic>
      <p:sp>
        <p:nvSpPr>
          <p:cNvPr id="36" name="TextBox 35">
            <a:extLst>
              <a:ext uri="{FF2B5EF4-FFF2-40B4-BE49-F238E27FC236}">
                <a16:creationId xmlns:a16="http://schemas.microsoft.com/office/drawing/2014/main" id="{0AD40509-81EA-B9F5-1108-B4D7BC184B68}"/>
              </a:ext>
            </a:extLst>
          </p:cNvPr>
          <p:cNvSpPr txBox="1"/>
          <p:nvPr/>
        </p:nvSpPr>
        <p:spPr>
          <a:xfrm>
            <a:off x="725465" y="3148307"/>
            <a:ext cx="3208519" cy="3097449"/>
          </a:xfrm>
          <a:prstGeom prst="rect">
            <a:avLst/>
          </a:prstGeom>
          <a:solidFill>
            <a:srgbClr val="102635"/>
          </a:solidFill>
          <a:ln w="25400">
            <a:solidFill>
              <a:srgbClr val="102735"/>
            </a:solidFill>
          </a:ln>
        </p:spPr>
        <p:txBody>
          <a:bodyPr wrap="square" lIns="108000" tIns="1475999" rIns="72000" anchor="b" anchorCtr="0">
            <a:noAutofit/>
          </a:bodyPr>
          <a:lstStyle/>
          <a:p>
            <a:endParaRPr lang="en-GB">
              <a:solidFill>
                <a:schemeClr val="bg1"/>
              </a:solidFill>
              <a:latin typeface="Arial" panose="020B0604020202020204" pitchFamily="34" charset="0"/>
              <a:cs typeface="Arial" panose="020B0604020202020204" pitchFamily="34" charset="0"/>
            </a:endParaRPr>
          </a:p>
        </p:txBody>
      </p:sp>
      <p:sp>
        <p:nvSpPr>
          <p:cNvPr id="37" name="TextBox 36">
            <a:extLst>
              <a:ext uri="{FF2B5EF4-FFF2-40B4-BE49-F238E27FC236}">
                <a16:creationId xmlns:a16="http://schemas.microsoft.com/office/drawing/2014/main" id="{72E55C84-FB7A-B425-2DD9-C9968DC84D6A}"/>
              </a:ext>
            </a:extLst>
          </p:cNvPr>
          <p:cNvSpPr txBox="1"/>
          <p:nvPr/>
        </p:nvSpPr>
        <p:spPr>
          <a:xfrm>
            <a:off x="8258016" y="3171862"/>
            <a:ext cx="3208519" cy="3091275"/>
          </a:xfrm>
          <a:prstGeom prst="rect">
            <a:avLst/>
          </a:prstGeom>
          <a:solidFill>
            <a:srgbClr val="102635"/>
          </a:solidFill>
          <a:ln w="25400">
            <a:solidFill>
              <a:srgbClr val="102735"/>
            </a:solidFill>
          </a:ln>
        </p:spPr>
        <p:txBody>
          <a:bodyPr wrap="square" lIns="108000" tIns="1475999" rIns="72000" anchor="b" anchorCtr="0">
            <a:noAutofit/>
          </a:bodyPr>
          <a:lstStyle/>
          <a:p>
            <a:endParaRPr lang="en-GB">
              <a:solidFill>
                <a:schemeClr val="bg1"/>
              </a:solidFill>
              <a:latin typeface="Arial" panose="020B0604020202020204" pitchFamily="34" charset="0"/>
              <a:cs typeface="Arial" panose="020B0604020202020204" pitchFamily="34" charset="0"/>
            </a:endParaRPr>
          </a:p>
        </p:txBody>
      </p:sp>
      <p:sp>
        <p:nvSpPr>
          <p:cNvPr id="38" name="TextBox 37">
            <a:extLst>
              <a:ext uri="{FF2B5EF4-FFF2-40B4-BE49-F238E27FC236}">
                <a16:creationId xmlns:a16="http://schemas.microsoft.com/office/drawing/2014/main" id="{83A71A83-FED0-AEE7-7109-2524E43798C8}"/>
              </a:ext>
            </a:extLst>
          </p:cNvPr>
          <p:cNvSpPr txBox="1"/>
          <p:nvPr/>
        </p:nvSpPr>
        <p:spPr>
          <a:xfrm>
            <a:off x="4491740" y="3171862"/>
            <a:ext cx="3208519" cy="3091275"/>
          </a:xfrm>
          <a:prstGeom prst="rect">
            <a:avLst/>
          </a:prstGeom>
          <a:solidFill>
            <a:srgbClr val="102635"/>
          </a:solidFill>
          <a:ln w="25400">
            <a:solidFill>
              <a:srgbClr val="102735"/>
            </a:solidFill>
          </a:ln>
        </p:spPr>
        <p:txBody>
          <a:bodyPr wrap="square" lIns="108000" tIns="1475999" rIns="72000" anchor="b" anchorCtr="0">
            <a:noAutofit/>
          </a:bodyPr>
          <a:lstStyle/>
          <a:p>
            <a:endParaRPr lang="en-GB">
              <a:solidFill>
                <a:schemeClr val="bg1"/>
              </a:solidFill>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C66BC759-7C8B-C027-FE27-39EE46D24774}"/>
              </a:ext>
            </a:extLst>
          </p:cNvPr>
          <p:cNvSpPr/>
          <p:nvPr/>
        </p:nvSpPr>
        <p:spPr>
          <a:xfrm>
            <a:off x="1863650" y="1267211"/>
            <a:ext cx="3208520" cy="705355"/>
          </a:xfrm>
          <a:prstGeom prst="rect">
            <a:avLst/>
          </a:prstGeom>
          <a:solidFill>
            <a:srgbClr val="A20000"/>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108000" rtlCol="0" anchor="ctr"/>
          <a:lstStyle/>
          <a:p>
            <a:pPr marL="0" indent="0">
              <a:buNone/>
            </a:pPr>
            <a:endParaRPr lang="en-GB" sz="2800">
              <a:solidFill>
                <a:schemeClr val="bg1"/>
              </a:solidFill>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649D7AAD-DBE1-B81E-6C65-96A9EF196FA6}"/>
              </a:ext>
            </a:extLst>
          </p:cNvPr>
          <p:cNvSpPr/>
          <p:nvPr/>
        </p:nvSpPr>
        <p:spPr>
          <a:xfrm>
            <a:off x="1739453" y="1162311"/>
            <a:ext cx="3208520" cy="705355"/>
          </a:xfrm>
          <a:prstGeom prst="rect">
            <a:avLst/>
          </a:prstGeom>
          <a:solidFill>
            <a:srgbClr val="0B3249"/>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108000" rtlCol="0" anchor="ctr"/>
          <a:lstStyle/>
          <a:p>
            <a:pPr marL="0" indent="0">
              <a:buNone/>
            </a:pPr>
            <a:r>
              <a:rPr lang="en-GB" sz="2800" b="1">
                <a:solidFill>
                  <a:schemeClr val="bg1"/>
                </a:solidFill>
                <a:latin typeface="Arial" panose="020B0604020202020204" pitchFamily="34" charset="0"/>
                <a:cs typeface="Arial" panose="020B0604020202020204" pitchFamily="34" charset="0"/>
              </a:rPr>
              <a:t>Expand &amp; Scale</a:t>
            </a:r>
            <a:endParaRPr lang="en-GB" sz="2800">
              <a:solidFill>
                <a:schemeClr val="bg1"/>
              </a:solidFill>
              <a:latin typeface="Arial" panose="020B0604020202020204" pitchFamily="34" charset="0"/>
              <a:cs typeface="Arial" panose="020B0604020202020204" pitchFamily="34" charset="0"/>
            </a:endParaRPr>
          </a:p>
        </p:txBody>
      </p:sp>
      <p:sp>
        <p:nvSpPr>
          <p:cNvPr id="9" name="!!CFC2">
            <a:extLst>
              <a:ext uri="{FF2B5EF4-FFF2-40B4-BE49-F238E27FC236}">
                <a16:creationId xmlns:a16="http://schemas.microsoft.com/office/drawing/2014/main" id="{6DF7E342-F46D-3C53-1936-AD72C3381FE6}"/>
              </a:ext>
            </a:extLst>
          </p:cNvPr>
          <p:cNvSpPr/>
          <p:nvPr/>
        </p:nvSpPr>
        <p:spPr>
          <a:xfrm>
            <a:off x="712389" y="333133"/>
            <a:ext cx="7272281" cy="705355"/>
          </a:xfrm>
          <a:prstGeom prst="rect">
            <a:avLst/>
          </a:prstGeom>
          <a:solidFill>
            <a:srgbClr val="BC0301"/>
          </a:solidFill>
          <a:ln w="25400">
            <a:solidFill>
              <a:srgbClr val="102735"/>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defTabSz="761970"/>
            <a:endParaRPr lang="en-GB" sz="3200">
              <a:solidFill>
                <a:prstClr val="white"/>
              </a:solidFill>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A7865BE4-52D3-BDF7-0231-A71DF9D59DDF}"/>
              </a:ext>
            </a:extLst>
          </p:cNvPr>
          <p:cNvSpPr/>
          <p:nvPr/>
        </p:nvSpPr>
        <p:spPr>
          <a:xfrm>
            <a:off x="588565" y="209309"/>
            <a:ext cx="7272281" cy="705355"/>
          </a:xfrm>
          <a:prstGeom prst="rect">
            <a:avLst/>
          </a:prstGeom>
          <a:solidFill>
            <a:srgbClr val="0B3249">
              <a:alpha val="98000"/>
            </a:srgbClr>
          </a:solidFill>
          <a:ln w="317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108000" rIns="0" rtlCol="0" anchor="ctr"/>
          <a:lstStyle/>
          <a:p>
            <a:pPr defTabSz="761970"/>
            <a:r>
              <a:rPr lang="en-GB" sz="3200" b="1">
                <a:solidFill>
                  <a:prstClr val="white"/>
                </a:solidFill>
                <a:latin typeface="Arial" panose="020B0604020202020204" pitchFamily="34" charset="0"/>
                <a:cs typeface="Arial" panose="020B0604020202020204" pitchFamily="34" charset="0"/>
              </a:rPr>
              <a:t>CNN: Scalable, Strategic, and Ready</a:t>
            </a:r>
            <a:endParaRPr lang="en-GB" sz="3200">
              <a:solidFill>
                <a:prstClr val="white"/>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3E994948-6722-B887-0ABB-1E90259F22CB}"/>
              </a:ext>
            </a:extLst>
          </p:cNvPr>
          <p:cNvSpPr txBox="1"/>
          <p:nvPr/>
        </p:nvSpPr>
        <p:spPr>
          <a:xfrm>
            <a:off x="588563" y="3026903"/>
            <a:ext cx="3208519" cy="3097449"/>
          </a:xfrm>
          <a:prstGeom prst="rect">
            <a:avLst/>
          </a:prstGeom>
          <a:solidFill>
            <a:srgbClr val="BC0301"/>
          </a:solidFill>
          <a:ln w="31750">
            <a:solidFill>
              <a:schemeClr val="bg1"/>
            </a:solidFill>
          </a:ln>
        </p:spPr>
        <p:txBody>
          <a:bodyPr wrap="square" lIns="108000" tIns="0" rIns="0" anchor="b" anchorCtr="0">
            <a:noAutofit/>
          </a:bodyPr>
          <a:lstStyle/>
          <a:p>
            <a:r>
              <a:rPr lang="en-GB" sz="1600" b="1">
                <a:solidFill>
                  <a:schemeClr val="bg1"/>
                </a:solidFill>
                <a:latin typeface="Arial" panose="020B0604020202020204" pitchFamily="34" charset="0"/>
                <a:cs typeface="Arial" panose="020B0604020202020204" pitchFamily="34" charset="0"/>
              </a:rPr>
              <a:t>Maximising the power of the Network – </a:t>
            </a:r>
            <a:r>
              <a:rPr lang="en-GB" sz="1600">
                <a:solidFill>
                  <a:schemeClr val="bg1"/>
                </a:solidFill>
                <a:latin typeface="Arial" panose="020B0604020202020204" pitchFamily="34" charset="0"/>
                <a:cs typeface="Arial" panose="020B0604020202020204" pitchFamily="34" charset="0"/>
              </a:rPr>
              <a:t>all 55 priority coastal communities</a:t>
            </a:r>
            <a:r>
              <a:rPr lang="en-GB" sz="1600" dirty="0">
                <a:solidFill>
                  <a:schemeClr val="bg1"/>
                </a:solidFill>
                <a:latin typeface="Arial" panose="020B0604020202020204" pitchFamily="34" charset="0"/>
                <a:cs typeface="Arial" panose="020B0604020202020204" pitchFamily="34" charset="0"/>
              </a:rPr>
              <a:t> are active </a:t>
            </a:r>
            <a:r>
              <a:rPr lang="en-GB" sz="1600">
                <a:solidFill>
                  <a:schemeClr val="bg1"/>
                </a:solidFill>
                <a:latin typeface="Arial" panose="020B0604020202020204" pitchFamily="34" charset="0"/>
                <a:cs typeface="Arial" panose="020B0604020202020204" pitchFamily="34" charset="0"/>
              </a:rPr>
              <a:t>and</a:t>
            </a:r>
            <a:r>
              <a:rPr lang="en-GB" sz="1600" dirty="0">
                <a:solidFill>
                  <a:schemeClr val="bg1"/>
                </a:solidFill>
                <a:latin typeface="Arial" panose="020B0604020202020204" pitchFamily="34" charset="0"/>
                <a:cs typeface="Arial" panose="020B0604020202020204" pitchFamily="34" charset="0"/>
              </a:rPr>
              <a:t> working together</a:t>
            </a:r>
            <a:endParaRPr lang="en-GB" sz="1600">
              <a:solidFill>
                <a:schemeClr val="bg1"/>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E52167E2-9691-DC3B-5F84-B8AF109F75EF}"/>
              </a:ext>
            </a:extLst>
          </p:cNvPr>
          <p:cNvSpPr txBox="1"/>
          <p:nvPr/>
        </p:nvSpPr>
        <p:spPr>
          <a:xfrm>
            <a:off x="8121114" y="3050458"/>
            <a:ext cx="3208519" cy="3091275"/>
          </a:xfrm>
          <a:prstGeom prst="rect">
            <a:avLst/>
          </a:prstGeom>
          <a:solidFill>
            <a:srgbClr val="BC0301"/>
          </a:solidFill>
          <a:ln w="31750">
            <a:solidFill>
              <a:schemeClr val="bg1"/>
            </a:solidFill>
          </a:ln>
        </p:spPr>
        <p:txBody>
          <a:bodyPr wrap="square" lIns="108000" tIns="180000" rIns="36000" anchor="b" anchorCtr="0">
            <a:noAutofit/>
          </a:bodyPr>
          <a:lstStyle/>
          <a:p>
            <a:r>
              <a:rPr lang="en-GB" sz="1600" b="1" dirty="0">
                <a:solidFill>
                  <a:schemeClr val="bg1"/>
                </a:solidFill>
                <a:latin typeface="Arial" panose="020B0604020202020204" pitchFamily="34" charset="0"/>
                <a:cs typeface="Arial" panose="020B0604020202020204" pitchFamily="34" charset="0"/>
              </a:rPr>
              <a:t>Cross-departmental working partnership with the APPG for Coastal Communities </a:t>
            </a:r>
            <a:r>
              <a:rPr lang="en-GB" sz="1600" dirty="0">
                <a:solidFill>
                  <a:schemeClr val="bg1"/>
                </a:solidFill>
                <a:latin typeface="Arial" panose="020B0604020202020204" pitchFamily="34" charset="0"/>
                <a:cs typeface="Arial" panose="020B0604020202020204" pitchFamily="34" charset="0"/>
              </a:rPr>
              <a:t>to support strategic engagement with Transport, Skills, Education and Employment</a:t>
            </a:r>
          </a:p>
        </p:txBody>
      </p:sp>
      <p:sp>
        <p:nvSpPr>
          <p:cNvPr id="23" name="TextBox 22">
            <a:extLst>
              <a:ext uri="{FF2B5EF4-FFF2-40B4-BE49-F238E27FC236}">
                <a16:creationId xmlns:a16="http://schemas.microsoft.com/office/drawing/2014/main" id="{B27A32DD-4FCC-1E82-B86B-50AAA96C6B61}"/>
              </a:ext>
            </a:extLst>
          </p:cNvPr>
          <p:cNvSpPr txBox="1"/>
          <p:nvPr/>
        </p:nvSpPr>
        <p:spPr>
          <a:xfrm>
            <a:off x="4354838" y="3050458"/>
            <a:ext cx="3208519" cy="3091275"/>
          </a:xfrm>
          <a:prstGeom prst="rect">
            <a:avLst/>
          </a:prstGeom>
          <a:solidFill>
            <a:srgbClr val="BC0301"/>
          </a:solidFill>
          <a:ln w="31750">
            <a:solidFill>
              <a:schemeClr val="bg1"/>
            </a:solidFill>
          </a:ln>
        </p:spPr>
        <p:txBody>
          <a:bodyPr wrap="square" lIns="108000" tIns="180000" rIns="0" anchor="b" anchorCtr="0">
            <a:noAutofit/>
          </a:bodyPr>
          <a:lstStyle/>
          <a:p>
            <a:r>
              <a:rPr lang="en-GB" sz="1600" b="1" dirty="0">
                <a:solidFill>
                  <a:schemeClr val="bg1"/>
                </a:solidFill>
                <a:latin typeface="Arial" panose="020B0604020202020204" pitchFamily="34" charset="0"/>
                <a:cs typeface="Arial" panose="020B0604020202020204" pitchFamily="34" charset="0"/>
              </a:rPr>
              <a:t>Leveraging major transformational economic opportunities</a:t>
            </a:r>
            <a:r>
              <a:rPr lang="en-GB" sz="1600" dirty="0">
                <a:solidFill>
                  <a:schemeClr val="bg1"/>
                </a:solidFill>
                <a:latin typeface="Arial" panose="020B0604020202020204" pitchFamily="34" charset="0"/>
                <a:cs typeface="Arial" panose="020B0604020202020204" pitchFamily="34" charset="0"/>
              </a:rPr>
              <a:t> across the Energy, Logistics, Maritime, Tourism, Care Tech and Defence sector</a:t>
            </a:r>
          </a:p>
        </p:txBody>
      </p:sp>
      <p:pic>
        <p:nvPicPr>
          <p:cNvPr id="2" name="Graphic 1" descr="Share with solid fill">
            <a:extLst>
              <a:ext uri="{FF2B5EF4-FFF2-40B4-BE49-F238E27FC236}">
                <a16:creationId xmlns:a16="http://schemas.microsoft.com/office/drawing/2014/main" id="{787F5E1F-58CA-2E13-1419-89A84E10D6A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32497" y="3193495"/>
            <a:ext cx="1881142" cy="1881142"/>
          </a:xfrm>
          <a:prstGeom prst="rect">
            <a:avLst/>
          </a:prstGeom>
        </p:spPr>
      </p:pic>
      <p:pic>
        <p:nvPicPr>
          <p:cNvPr id="3" name="Graphic 2" descr="Lighthouse scene with solid fill">
            <a:extLst>
              <a:ext uri="{FF2B5EF4-FFF2-40B4-BE49-F238E27FC236}">
                <a16:creationId xmlns:a16="http://schemas.microsoft.com/office/drawing/2014/main" id="{227EB261-BB67-8210-16C2-17CD594D3AE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581785" y="3307583"/>
            <a:ext cx="682854" cy="682854"/>
          </a:xfrm>
          <a:prstGeom prst="rect">
            <a:avLst/>
          </a:prstGeom>
        </p:spPr>
      </p:pic>
      <p:pic>
        <p:nvPicPr>
          <p:cNvPr id="4" name="Graphic 3" descr="Pound with solid fill">
            <a:extLst>
              <a:ext uri="{FF2B5EF4-FFF2-40B4-BE49-F238E27FC236}">
                <a16:creationId xmlns:a16="http://schemas.microsoft.com/office/drawing/2014/main" id="{5FB858AB-961B-606D-061B-8CF5C5B3662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867542" y="3291903"/>
            <a:ext cx="682855" cy="682855"/>
          </a:xfrm>
          <a:prstGeom prst="rect">
            <a:avLst/>
          </a:prstGeom>
        </p:spPr>
      </p:pic>
      <p:pic>
        <p:nvPicPr>
          <p:cNvPr id="7" name="Graphic 6" descr="Renewable Energy with solid fill">
            <a:extLst>
              <a:ext uri="{FF2B5EF4-FFF2-40B4-BE49-F238E27FC236}">
                <a16:creationId xmlns:a16="http://schemas.microsoft.com/office/drawing/2014/main" id="{EF2199BD-A5BD-917D-66DC-51E3498F724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570973" y="3959077"/>
            <a:ext cx="760142" cy="760142"/>
          </a:xfrm>
          <a:prstGeom prst="rect">
            <a:avLst/>
          </a:prstGeom>
        </p:spPr>
      </p:pic>
      <p:pic>
        <p:nvPicPr>
          <p:cNvPr id="11" name="Graphic 10" descr="Blueprint with solid fill">
            <a:extLst>
              <a:ext uri="{FF2B5EF4-FFF2-40B4-BE49-F238E27FC236}">
                <a16:creationId xmlns:a16="http://schemas.microsoft.com/office/drawing/2014/main" id="{CBC63C75-A28B-2CB2-066B-3D3F1D461C5E}"/>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324348" y="3271958"/>
            <a:ext cx="714338" cy="714338"/>
          </a:xfrm>
          <a:prstGeom prst="rect">
            <a:avLst/>
          </a:prstGeom>
        </p:spPr>
      </p:pic>
      <p:pic>
        <p:nvPicPr>
          <p:cNvPr id="14" name="Graphic 13" descr="Care with solid fill">
            <a:extLst>
              <a:ext uri="{FF2B5EF4-FFF2-40B4-BE49-F238E27FC236}">
                <a16:creationId xmlns:a16="http://schemas.microsoft.com/office/drawing/2014/main" id="{0545F95D-380A-7DAD-4B41-8DD7AE134215}"/>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340180" y="3967054"/>
            <a:ext cx="682855" cy="760143"/>
          </a:xfrm>
          <a:prstGeom prst="rect">
            <a:avLst/>
          </a:prstGeom>
        </p:spPr>
      </p:pic>
      <p:pic>
        <p:nvPicPr>
          <p:cNvPr id="16" name="Graphic 15" descr="Medieval Armor with solid fill">
            <a:extLst>
              <a:ext uri="{FF2B5EF4-FFF2-40B4-BE49-F238E27FC236}">
                <a16:creationId xmlns:a16="http://schemas.microsoft.com/office/drawing/2014/main" id="{8AAE023A-9D37-6D0A-3DCA-25C6A7BE58D2}"/>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4866366" y="4018840"/>
            <a:ext cx="682854" cy="682854"/>
          </a:xfrm>
          <a:prstGeom prst="rect">
            <a:avLst/>
          </a:prstGeom>
        </p:spPr>
      </p:pic>
      <p:pic>
        <p:nvPicPr>
          <p:cNvPr id="19" name="Graphic 18" descr="Maximise with solid fill">
            <a:extLst>
              <a:ext uri="{FF2B5EF4-FFF2-40B4-BE49-F238E27FC236}">
                <a16:creationId xmlns:a16="http://schemas.microsoft.com/office/drawing/2014/main" id="{54A4DE3C-DF40-BF78-534D-2D346B0E4826}"/>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758546" y="3390537"/>
            <a:ext cx="1168441" cy="1168441"/>
          </a:xfrm>
          <a:prstGeom prst="rect">
            <a:avLst/>
          </a:prstGeom>
        </p:spPr>
      </p:pic>
      <p:pic>
        <p:nvPicPr>
          <p:cNvPr id="20" name="Graphic 19" descr="Share with solid fill">
            <a:extLst>
              <a:ext uri="{FF2B5EF4-FFF2-40B4-BE49-F238E27FC236}">
                <a16:creationId xmlns:a16="http://schemas.microsoft.com/office/drawing/2014/main" id="{0BED8B80-5AEF-E899-BD18-A941E801185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2665607" y="3461302"/>
            <a:ext cx="1026910" cy="1026911"/>
          </a:xfrm>
          <a:prstGeom prst="rect">
            <a:avLst/>
          </a:prstGeom>
        </p:spPr>
      </p:pic>
      <p:pic>
        <p:nvPicPr>
          <p:cNvPr id="22" name="Graphic 21" descr="Share with solid fill">
            <a:extLst>
              <a:ext uri="{FF2B5EF4-FFF2-40B4-BE49-F238E27FC236}">
                <a16:creationId xmlns:a16="http://schemas.microsoft.com/office/drawing/2014/main" id="{1D8C1BBA-17F0-B90D-5E19-223E7745695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089992" y="3081389"/>
            <a:ext cx="1019578" cy="937451"/>
          </a:xfrm>
          <a:prstGeom prst="rect">
            <a:avLst/>
          </a:prstGeom>
        </p:spPr>
      </p:pic>
      <p:pic>
        <p:nvPicPr>
          <p:cNvPr id="25" name="Graphic 24" descr="Boardroom with solid fill">
            <a:extLst>
              <a:ext uri="{FF2B5EF4-FFF2-40B4-BE49-F238E27FC236}">
                <a16:creationId xmlns:a16="http://schemas.microsoft.com/office/drawing/2014/main" id="{67DD1F4A-4011-D9D2-B941-C4A30520A370}"/>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9725373" y="3157669"/>
            <a:ext cx="1438426" cy="1438426"/>
          </a:xfrm>
          <a:prstGeom prst="rect">
            <a:avLst/>
          </a:prstGeom>
        </p:spPr>
      </p:pic>
      <p:pic>
        <p:nvPicPr>
          <p:cNvPr id="27" name="Graphic 26" descr="Handshake with solid fill">
            <a:extLst>
              <a:ext uri="{FF2B5EF4-FFF2-40B4-BE49-F238E27FC236}">
                <a16:creationId xmlns:a16="http://schemas.microsoft.com/office/drawing/2014/main" id="{548E1263-EB62-D193-72EB-617DBA82EB38}"/>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8437422" y="3271958"/>
            <a:ext cx="1287951" cy="1287951"/>
          </a:xfrm>
          <a:prstGeom prst="rect">
            <a:avLst/>
          </a:prstGeom>
        </p:spPr>
      </p:pic>
      <p:sp>
        <p:nvSpPr>
          <p:cNvPr id="6" name="Oval 5">
            <a:extLst>
              <a:ext uri="{FF2B5EF4-FFF2-40B4-BE49-F238E27FC236}">
                <a16:creationId xmlns:a16="http://schemas.microsoft.com/office/drawing/2014/main" id="{099302E5-340C-A21E-AD32-29E330ED1839}"/>
              </a:ext>
            </a:extLst>
          </p:cNvPr>
          <p:cNvSpPr/>
          <p:nvPr/>
        </p:nvSpPr>
        <p:spPr>
          <a:xfrm>
            <a:off x="529264" y="1095662"/>
            <a:ext cx="1190504" cy="1040806"/>
          </a:xfrm>
          <a:prstGeom prst="ellipse">
            <a:avLst/>
          </a:prstGeom>
          <a:solidFill>
            <a:srgbClr val="0B3249"/>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Graphic 7" descr="Maximise with solid fill">
            <a:extLst>
              <a:ext uri="{FF2B5EF4-FFF2-40B4-BE49-F238E27FC236}">
                <a16:creationId xmlns:a16="http://schemas.microsoft.com/office/drawing/2014/main" id="{C1613CAE-E0E3-DEE9-5EF0-7D09696E6FEC}"/>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769188" y="1247073"/>
            <a:ext cx="718999" cy="718999"/>
          </a:xfrm>
          <a:prstGeom prst="rect">
            <a:avLst/>
          </a:prstGeom>
        </p:spPr>
      </p:pic>
      <p:pic>
        <p:nvPicPr>
          <p:cNvPr id="13" name="Graphic 12" descr="Maximise with solid fill">
            <a:extLst>
              <a:ext uri="{FF2B5EF4-FFF2-40B4-BE49-F238E27FC236}">
                <a16:creationId xmlns:a16="http://schemas.microsoft.com/office/drawing/2014/main" id="{21337E21-B97C-6171-837C-1D4D15DA46B6}"/>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rot="16200000">
            <a:off x="769188" y="1247073"/>
            <a:ext cx="718999" cy="718999"/>
          </a:xfrm>
          <a:prstGeom prst="rect">
            <a:avLst/>
          </a:prstGeom>
        </p:spPr>
      </p:pic>
    </p:spTree>
    <p:extLst>
      <p:ext uri="{BB962C8B-B14F-4D97-AF65-F5344CB8AC3E}">
        <p14:creationId xmlns:p14="http://schemas.microsoft.com/office/powerpoint/2010/main" val="10948310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1A31E9-DB30-2213-7190-6EDE1FF8EDBB}"/>
            </a:ext>
          </a:extLst>
        </p:cNvPr>
        <p:cNvGrpSpPr/>
        <p:nvPr/>
      </p:nvGrpSpPr>
      <p:grpSpPr>
        <a:xfrm>
          <a:off x="0" y="0"/>
          <a:ext cx="0" cy="0"/>
          <a:chOff x="0" y="0"/>
          <a:chExt cx="0" cy="0"/>
        </a:xfrm>
      </p:grpSpPr>
      <p:pic>
        <p:nvPicPr>
          <p:cNvPr id="7" name="Image 0">
            <a:extLst>
              <a:ext uri="{FF2B5EF4-FFF2-40B4-BE49-F238E27FC236}">
                <a16:creationId xmlns:a16="http://schemas.microsoft.com/office/drawing/2014/main" id="{19B285B6-12F4-03A5-8568-269AE2EB929B}"/>
              </a:ext>
            </a:extLst>
          </p:cNvPr>
          <p:cNvPicPr>
            <a:picLocks noChangeAspect="1"/>
          </p:cNvPicPr>
          <p:nvPr/>
        </p:nvPicPr>
        <p:blipFill>
          <a:blip r:embed="rId2">
            <a:alphaModFix amt="20000"/>
            <a:extLst>
              <a:ext uri="{837473B0-CC2E-450A-ABE3-18F120FF3D39}">
                <a1611:picAttrSrcUrl xmlns:a1611="http://schemas.microsoft.com/office/drawing/2016/11/main" r:id="rId3"/>
              </a:ext>
            </a:extLst>
          </a:blip>
          <a:srcRect/>
          <a:stretch/>
        </p:blipFill>
        <p:spPr>
          <a:xfrm>
            <a:off x="-4368301" y="-1421232"/>
            <a:ext cx="16604570" cy="9339003"/>
          </a:xfrm>
          <a:prstGeom prst="rect">
            <a:avLst/>
          </a:prstGeom>
        </p:spPr>
      </p:pic>
      <p:sp>
        <p:nvSpPr>
          <p:cNvPr id="12" name="Rectangle 11">
            <a:extLst>
              <a:ext uri="{FF2B5EF4-FFF2-40B4-BE49-F238E27FC236}">
                <a16:creationId xmlns:a16="http://schemas.microsoft.com/office/drawing/2014/main" id="{AD8204E2-FBC2-B2D7-F0DD-974AA6D34209}"/>
              </a:ext>
            </a:extLst>
          </p:cNvPr>
          <p:cNvSpPr/>
          <p:nvPr/>
        </p:nvSpPr>
        <p:spPr>
          <a:xfrm>
            <a:off x="6430404" y="1250599"/>
            <a:ext cx="5036132" cy="705355"/>
          </a:xfrm>
          <a:prstGeom prst="rect">
            <a:avLst/>
          </a:prstGeom>
          <a:solidFill>
            <a:srgbClr val="A20000"/>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108000" rtlCol="0" anchor="ctr"/>
          <a:lstStyle/>
          <a:p>
            <a:pPr marL="0" indent="0">
              <a:buNone/>
            </a:pPr>
            <a:endParaRPr lang="en-GB" sz="2800">
              <a:solidFill>
                <a:schemeClr val="bg1"/>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258C5A08-3C5E-34F0-3287-0FAB19062B7A}"/>
              </a:ext>
            </a:extLst>
          </p:cNvPr>
          <p:cNvSpPr>
            <a:spLocks noGrp="1"/>
          </p:cNvSpPr>
          <p:nvPr>
            <p:ph idx="1"/>
          </p:nvPr>
        </p:nvSpPr>
        <p:spPr>
          <a:xfrm>
            <a:off x="588565" y="2132724"/>
            <a:ext cx="10877970" cy="648454"/>
          </a:xfrm>
        </p:spPr>
        <p:txBody>
          <a:bodyPr>
            <a:noAutofit/>
          </a:bodyPr>
          <a:lstStyle/>
          <a:p>
            <a:pPr marL="0" indent="0">
              <a:buNone/>
            </a:pPr>
            <a:r>
              <a:rPr lang="en-GB" sz="2000" dirty="0">
                <a:solidFill>
                  <a:srgbClr val="102735"/>
                </a:solidFill>
                <a:latin typeface="Arial" panose="020B0604020202020204" pitchFamily="34" charset="0"/>
                <a:cs typeface="Arial" panose="020B0604020202020204" pitchFamily="34" charset="0"/>
              </a:rPr>
              <a:t>In addition to Economic Inactivity and Prevention – Year 2 will build solutions around three new priority actions that will make a significant impact for coastal communities</a:t>
            </a:r>
          </a:p>
        </p:txBody>
      </p:sp>
      <p:sp>
        <p:nvSpPr>
          <p:cNvPr id="5" name="Rectangle 4">
            <a:extLst>
              <a:ext uri="{FF2B5EF4-FFF2-40B4-BE49-F238E27FC236}">
                <a16:creationId xmlns:a16="http://schemas.microsoft.com/office/drawing/2014/main" id="{E8A01A47-AA4E-2EE5-036D-B5AECAC0DC00}"/>
              </a:ext>
            </a:extLst>
          </p:cNvPr>
          <p:cNvSpPr/>
          <p:nvPr/>
        </p:nvSpPr>
        <p:spPr>
          <a:xfrm>
            <a:off x="6306207" y="1145699"/>
            <a:ext cx="5036132" cy="705355"/>
          </a:xfrm>
          <a:prstGeom prst="rect">
            <a:avLst/>
          </a:prstGeom>
          <a:solidFill>
            <a:srgbClr val="0B3249"/>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108000" rtlCol="0" anchor="ctr"/>
          <a:lstStyle/>
          <a:p>
            <a:pPr marL="0" indent="0">
              <a:buNone/>
            </a:pPr>
            <a:r>
              <a:rPr lang="en-GB" sz="2800">
                <a:solidFill>
                  <a:schemeClr val="bg1"/>
                </a:solidFill>
                <a:latin typeface="Arial" panose="020B0604020202020204" pitchFamily="34" charset="0"/>
                <a:cs typeface="Arial" panose="020B0604020202020204" pitchFamily="34" charset="0"/>
              </a:rPr>
              <a:t>Coastal Priorities for Year 2</a:t>
            </a:r>
          </a:p>
        </p:txBody>
      </p:sp>
      <p:sp>
        <p:nvSpPr>
          <p:cNvPr id="2" name="Rectangle 1">
            <a:extLst>
              <a:ext uri="{FF2B5EF4-FFF2-40B4-BE49-F238E27FC236}">
                <a16:creationId xmlns:a16="http://schemas.microsoft.com/office/drawing/2014/main" id="{50BB70A2-AEF8-9F07-BFB7-6AB6582886D8}"/>
              </a:ext>
            </a:extLst>
          </p:cNvPr>
          <p:cNvSpPr/>
          <p:nvPr/>
        </p:nvSpPr>
        <p:spPr>
          <a:xfrm>
            <a:off x="4340946" y="2871733"/>
            <a:ext cx="3164532" cy="474191"/>
          </a:xfrm>
          <a:prstGeom prst="rect">
            <a:avLst/>
          </a:prstGeom>
          <a:solidFill>
            <a:srgbClr val="0B3249"/>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108000" rtlCol="0" anchor="ctr"/>
          <a:lstStyle/>
          <a:p>
            <a:pPr marL="0" indent="0">
              <a:buNone/>
            </a:pPr>
            <a:r>
              <a:rPr lang="en-GB" sz="2800">
                <a:solidFill>
                  <a:schemeClr val="bg1"/>
                </a:solidFill>
                <a:latin typeface="Arial" panose="020B0604020202020204" pitchFamily="34" charset="0"/>
                <a:cs typeface="Arial" panose="020B0604020202020204" pitchFamily="34" charset="0"/>
              </a:rPr>
              <a:t>Care Tech</a:t>
            </a:r>
          </a:p>
        </p:txBody>
      </p:sp>
      <p:sp>
        <p:nvSpPr>
          <p:cNvPr id="4" name="Rectangle 3">
            <a:extLst>
              <a:ext uri="{FF2B5EF4-FFF2-40B4-BE49-F238E27FC236}">
                <a16:creationId xmlns:a16="http://schemas.microsoft.com/office/drawing/2014/main" id="{C0D6D445-3405-912E-57D9-916EEA1BD33E}"/>
              </a:ext>
            </a:extLst>
          </p:cNvPr>
          <p:cNvSpPr/>
          <p:nvPr/>
        </p:nvSpPr>
        <p:spPr>
          <a:xfrm>
            <a:off x="8160729" y="2847383"/>
            <a:ext cx="3208519" cy="474191"/>
          </a:xfrm>
          <a:prstGeom prst="rect">
            <a:avLst/>
          </a:prstGeom>
          <a:solidFill>
            <a:srgbClr val="0B3249"/>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108000" rtlCol="0" anchor="ctr"/>
          <a:lstStyle/>
          <a:p>
            <a:pPr marL="0" indent="0">
              <a:buNone/>
            </a:pPr>
            <a:r>
              <a:rPr lang="en-GB" sz="2800">
                <a:solidFill>
                  <a:schemeClr val="bg1"/>
                </a:solidFill>
                <a:latin typeface="Arial" panose="020B0604020202020204" pitchFamily="34" charset="0"/>
                <a:cs typeface="Arial" panose="020B0604020202020204" pitchFamily="34" charset="0"/>
              </a:rPr>
              <a:t>Infrastructure</a:t>
            </a:r>
          </a:p>
        </p:txBody>
      </p:sp>
      <p:sp>
        <p:nvSpPr>
          <p:cNvPr id="6" name="Rectangle 5">
            <a:extLst>
              <a:ext uri="{FF2B5EF4-FFF2-40B4-BE49-F238E27FC236}">
                <a16:creationId xmlns:a16="http://schemas.microsoft.com/office/drawing/2014/main" id="{48F5A6AE-26CB-34C7-AD38-72DE55524142}"/>
              </a:ext>
            </a:extLst>
          </p:cNvPr>
          <p:cNvSpPr/>
          <p:nvPr/>
        </p:nvSpPr>
        <p:spPr>
          <a:xfrm>
            <a:off x="588563" y="2867669"/>
            <a:ext cx="3208517" cy="474191"/>
          </a:xfrm>
          <a:prstGeom prst="rect">
            <a:avLst/>
          </a:prstGeom>
          <a:solidFill>
            <a:srgbClr val="0B3249"/>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108000" rtlCol="0" anchor="ctr"/>
          <a:lstStyle/>
          <a:p>
            <a:pPr marL="0" indent="0">
              <a:buNone/>
            </a:pPr>
            <a:r>
              <a:rPr lang="en-GB" sz="2800">
                <a:solidFill>
                  <a:schemeClr val="bg1"/>
                </a:solidFill>
                <a:latin typeface="Arial" panose="020B0604020202020204" pitchFamily="34" charset="0"/>
                <a:cs typeface="Arial" panose="020B0604020202020204" pitchFamily="34" charset="0"/>
              </a:rPr>
              <a:t>Places To Grow</a:t>
            </a:r>
          </a:p>
        </p:txBody>
      </p:sp>
      <p:sp>
        <p:nvSpPr>
          <p:cNvPr id="13" name="!!CFC2">
            <a:extLst>
              <a:ext uri="{FF2B5EF4-FFF2-40B4-BE49-F238E27FC236}">
                <a16:creationId xmlns:a16="http://schemas.microsoft.com/office/drawing/2014/main" id="{C7415A75-33BC-C01B-2117-5E2D68B322D3}"/>
              </a:ext>
            </a:extLst>
          </p:cNvPr>
          <p:cNvSpPr/>
          <p:nvPr/>
        </p:nvSpPr>
        <p:spPr>
          <a:xfrm>
            <a:off x="712389" y="333133"/>
            <a:ext cx="7272281" cy="705355"/>
          </a:xfrm>
          <a:prstGeom prst="rect">
            <a:avLst/>
          </a:prstGeom>
          <a:solidFill>
            <a:srgbClr val="BC0301"/>
          </a:solidFill>
          <a:ln w="25400">
            <a:solidFill>
              <a:srgbClr val="102735"/>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defTabSz="761970"/>
            <a:endParaRPr lang="en-GB" sz="3200">
              <a:solidFill>
                <a:prstClr val="white"/>
              </a:solidFill>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DC905CC0-0A0B-40D2-C42D-E8AE815180D0}"/>
              </a:ext>
            </a:extLst>
          </p:cNvPr>
          <p:cNvSpPr/>
          <p:nvPr/>
        </p:nvSpPr>
        <p:spPr>
          <a:xfrm>
            <a:off x="588565" y="209309"/>
            <a:ext cx="7272281" cy="705355"/>
          </a:xfrm>
          <a:prstGeom prst="rect">
            <a:avLst/>
          </a:prstGeom>
          <a:solidFill>
            <a:srgbClr val="0B3249">
              <a:alpha val="98000"/>
            </a:srgbClr>
          </a:solidFill>
          <a:ln w="317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108000" rIns="0" rtlCol="0" anchor="ctr"/>
          <a:lstStyle/>
          <a:p>
            <a:pPr defTabSz="761970"/>
            <a:r>
              <a:rPr lang="en-GB" sz="3200" b="1">
                <a:solidFill>
                  <a:prstClr val="white"/>
                </a:solidFill>
                <a:latin typeface="Arial" panose="020B0604020202020204" pitchFamily="34" charset="0"/>
                <a:cs typeface="Arial" panose="020B0604020202020204" pitchFamily="34" charset="0"/>
              </a:rPr>
              <a:t>CNN: Scalable, Strategic, and Ready</a:t>
            </a:r>
            <a:endParaRPr lang="en-GB" sz="3200">
              <a:solidFill>
                <a:prstClr val="white"/>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388A8188-DC54-22EA-B5DA-80598DB097C0}"/>
              </a:ext>
            </a:extLst>
          </p:cNvPr>
          <p:cNvSpPr txBox="1"/>
          <p:nvPr/>
        </p:nvSpPr>
        <p:spPr>
          <a:xfrm>
            <a:off x="725465" y="3565399"/>
            <a:ext cx="3208519" cy="3097449"/>
          </a:xfrm>
          <a:prstGeom prst="rect">
            <a:avLst/>
          </a:prstGeom>
          <a:solidFill>
            <a:srgbClr val="0B3249"/>
          </a:solidFill>
          <a:ln w="25400">
            <a:solidFill>
              <a:srgbClr val="102735"/>
            </a:solidFill>
          </a:ln>
        </p:spPr>
        <p:txBody>
          <a:bodyPr wrap="square" lIns="108000" tIns="1475999" rIns="72000" anchor="b" anchorCtr="0">
            <a:noAutofit/>
          </a:bodyPr>
          <a:lstStyle/>
          <a:p>
            <a:endParaRPr lang="en-GB">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F63DF56E-AC47-8108-B998-C5E11BAE97A7}"/>
              </a:ext>
            </a:extLst>
          </p:cNvPr>
          <p:cNvSpPr txBox="1"/>
          <p:nvPr/>
        </p:nvSpPr>
        <p:spPr>
          <a:xfrm>
            <a:off x="8258016" y="3588954"/>
            <a:ext cx="3208519" cy="3091275"/>
          </a:xfrm>
          <a:prstGeom prst="rect">
            <a:avLst/>
          </a:prstGeom>
          <a:solidFill>
            <a:srgbClr val="0B3249"/>
          </a:solidFill>
          <a:ln w="25400">
            <a:solidFill>
              <a:srgbClr val="102735"/>
            </a:solidFill>
          </a:ln>
        </p:spPr>
        <p:txBody>
          <a:bodyPr wrap="square" lIns="108000" tIns="1475999" rIns="72000" anchor="b" anchorCtr="0">
            <a:noAutofit/>
          </a:bodyPr>
          <a:lstStyle/>
          <a:p>
            <a:endParaRPr lang="en-GB">
              <a:solidFill>
                <a:schemeClr val="bg1"/>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4C77F90A-CA1D-0318-CCD9-F3CB685C7AC2}"/>
              </a:ext>
            </a:extLst>
          </p:cNvPr>
          <p:cNvSpPr txBox="1"/>
          <p:nvPr/>
        </p:nvSpPr>
        <p:spPr>
          <a:xfrm>
            <a:off x="4491740" y="3588954"/>
            <a:ext cx="3208519" cy="3091275"/>
          </a:xfrm>
          <a:prstGeom prst="rect">
            <a:avLst/>
          </a:prstGeom>
          <a:solidFill>
            <a:srgbClr val="0B3249"/>
          </a:solidFill>
          <a:ln w="25400">
            <a:solidFill>
              <a:srgbClr val="102735"/>
            </a:solidFill>
          </a:ln>
        </p:spPr>
        <p:txBody>
          <a:bodyPr wrap="square" lIns="108000" tIns="1475999" rIns="72000" anchor="b" anchorCtr="0">
            <a:noAutofit/>
          </a:bodyPr>
          <a:lstStyle/>
          <a:p>
            <a:endParaRPr lang="en-GB">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A44E7A0B-5996-CD2D-900F-A0EA342C51E8}"/>
              </a:ext>
            </a:extLst>
          </p:cNvPr>
          <p:cNvSpPr txBox="1"/>
          <p:nvPr/>
        </p:nvSpPr>
        <p:spPr>
          <a:xfrm>
            <a:off x="588563" y="3443995"/>
            <a:ext cx="3208519" cy="3097449"/>
          </a:xfrm>
          <a:prstGeom prst="rect">
            <a:avLst/>
          </a:prstGeom>
          <a:solidFill>
            <a:srgbClr val="BC0301"/>
          </a:solidFill>
          <a:ln w="31750">
            <a:solidFill>
              <a:schemeClr val="bg1"/>
            </a:solidFill>
          </a:ln>
        </p:spPr>
        <p:txBody>
          <a:bodyPr wrap="square" lIns="108000" tIns="0" rIns="0" anchor="b" anchorCtr="0">
            <a:noAutofit/>
          </a:bodyPr>
          <a:lstStyle/>
          <a:p>
            <a:r>
              <a:rPr lang="en-GB">
                <a:solidFill>
                  <a:schemeClr val="bg1"/>
                </a:solidFill>
                <a:latin typeface="Arial" panose="020B0604020202020204" pitchFamily="34" charset="0"/>
                <a:cs typeface="Arial" panose="020B0604020202020204" pitchFamily="34" charset="0"/>
              </a:rPr>
              <a:t>Strategies for holding on to and attracting talent and investment to coastal locations</a:t>
            </a:r>
          </a:p>
        </p:txBody>
      </p:sp>
      <p:sp>
        <p:nvSpPr>
          <p:cNvPr id="20" name="TextBox 19">
            <a:extLst>
              <a:ext uri="{FF2B5EF4-FFF2-40B4-BE49-F238E27FC236}">
                <a16:creationId xmlns:a16="http://schemas.microsoft.com/office/drawing/2014/main" id="{77FE94DE-EA89-6051-DC51-DB6AEAF17D23}"/>
              </a:ext>
            </a:extLst>
          </p:cNvPr>
          <p:cNvSpPr txBox="1"/>
          <p:nvPr/>
        </p:nvSpPr>
        <p:spPr>
          <a:xfrm>
            <a:off x="8121114" y="3467550"/>
            <a:ext cx="3208519" cy="3091275"/>
          </a:xfrm>
          <a:prstGeom prst="rect">
            <a:avLst/>
          </a:prstGeom>
          <a:solidFill>
            <a:srgbClr val="BC0301"/>
          </a:solidFill>
          <a:ln w="31750">
            <a:solidFill>
              <a:schemeClr val="bg1"/>
            </a:solidFill>
          </a:ln>
        </p:spPr>
        <p:txBody>
          <a:bodyPr wrap="square" lIns="108000" tIns="180000" rIns="36000" anchor="b" anchorCtr="0">
            <a:noAutofit/>
          </a:bodyPr>
          <a:lstStyle/>
          <a:p>
            <a:r>
              <a:rPr lang="en-GB">
                <a:solidFill>
                  <a:schemeClr val="bg1"/>
                </a:solidFill>
                <a:latin typeface="Arial" panose="020B0604020202020204" pitchFamily="34" charset="0"/>
                <a:cs typeface="Arial" panose="020B0604020202020204" pitchFamily="34" charset="0"/>
              </a:rPr>
              <a:t>Bringing health to the table in housebuilding, transport and place building</a:t>
            </a:r>
          </a:p>
        </p:txBody>
      </p:sp>
      <p:sp>
        <p:nvSpPr>
          <p:cNvPr id="22" name="TextBox 21">
            <a:extLst>
              <a:ext uri="{FF2B5EF4-FFF2-40B4-BE49-F238E27FC236}">
                <a16:creationId xmlns:a16="http://schemas.microsoft.com/office/drawing/2014/main" id="{1FFD1985-23F0-5DCF-C8D9-7EA2CFE5CC11}"/>
              </a:ext>
            </a:extLst>
          </p:cNvPr>
          <p:cNvSpPr txBox="1"/>
          <p:nvPr/>
        </p:nvSpPr>
        <p:spPr>
          <a:xfrm>
            <a:off x="4354838" y="3467550"/>
            <a:ext cx="3208519" cy="3091275"/>
          </a:xfrm>
          <a:prstGeom prst="rect">
            <a:avLst/>
          </a:prstGeom>
          <a:solidFill>
            <a:srgbClr val="BC0301"/>
          </a:solidFill>
          <a:ln w="31750">
            <a:solidFill>
              <a:schemeClr val="bg1"/>
            </a:solidFill>
          </a:ln>
        </p:spPr>
        <p:txBody>
          <a:bodyPr wrap="square" lIns="108000" tIns="180000" rIns="0" anchor="b" anchorCtr="0">
            <a:noAutofit/>
          </a:bodyPr>
          <a:lstStyle/>
          <a:p>
            <a:r>
              <a:rPr lang="en-GB">
                <a:solidFill>
                  <a:schemeClr val="bg1"/>
                </a:solidFill>
                <a:latin typeface="Arial" panose="020B0604020202020204" pitchFamily="34" charset="0"/>
                <a:cs typeface="Arial" panose="020B0604020202020204" pitchFamily="34" charset="0"/>
              </a:rPr>
              <a:t>Helping to support more coastal residents in their communities</a:t>
            </a:r>
            <a:r>
              <a:rPr lang="en-GB" dirty="0">
                <a:solidFill>
                  <a:schemeClr val="bg1"/>
                </a:solidFill>
                <a:latin typeface="Arial" panose="020B0604020202020204" pitchFamily="34" charset="0"/>
                <a:cs typeface="Arial" panose="020B0604020202020204" pitchFamily="34" charset="0"/>
              </a:rPr>
              <a:t> through transformative technology</a:t>
            </a:r>
            <a:endParaRPr lang="en-GB">
              <a:solidFill>
                <a:schemeClr val="bg1"/>
              </a:solidFill>
              <a:latin typeface="Arial" panose="020B0604020202020204" pitchFamily="34" charset="0"/>
              <a:cs typeface="Arial" panose="020B0604020202020204" pitchFamily="34" charset="0"/>
            </a:endParaRPr>
          </a:p>
        </p:txBody>
      </p:sp>
      <p:pic>
        <p:nvPicPr>
          <p:cNvPr id="32" name="Graphic 31" descr="Care with solid fill">
            <a:extLst>
              <a:ext uri="{FF2B5EF4-FFF2-40B4-BE49-F238E27FC236}">
                <a16:creationId xmlns:a16="http://schemas.microsoft.com/office/drawing/2014/main" id="{8F87125D-C76F-0178-EC7F-1961B4121EB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128098" y="3534961"/>
            <a:ext cx="1554447" cy="1730384"/>
          </a:xfrm>
          <a:prstGeom prst="rect">
            <a:avLst/>
          </a:prstGeom>
        </p:spPr>
      </p:pic>
      <p:pic>
        <p:nvPicPr>
          <p:cNvPr id="39" name="Graphic 38" descr="Maximise with solid fill">
            <a:extLst>
              <a:ext uri="{FF2B5EF4-FFF2-40B4-BE49-F238E27FC236}">
                <a16:creationId xmlns:a16="http://schemas.microsoft.com/office/drawing/2014/main" id="{7220D190-4534-F10D-2C0B-D7D7425E16A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965763">
            <a:off x="1248098" y="3458542"/>
            <a:ext cx="1766641" cy="1766641"/>
          </a:xfrm>
          <a:prstGeom prst="rect">
            <a:avLst/>
          </a:prstGeom>
        </p:spPr>
      </p:pic>
      <p:pic>
        <p:nvPicPr>
          <p:cNvPr id="42" name="Graphic 41" descr="Boardroom with solid fill">
            <a:extLst>
              <a:ext uri="{FF2B5EF4-FFF2-40B4-BE49-F238E27FC236}">
                <a16:creationId xmlns:a16="http://schemas.microsoft.com/office/drawing/2014/main" id="{37EC9255-97CA-0F05-52F7-51680C41AAC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891347" y="3588954"/>
            <a:ext cx="1813986" cy="1813986"/>
          </a:xfrm>
          <a:prstGeom prst="rect">
            <a:avLst/>
          </a:prstGeom>
        </p:spPr>
      </p:pic>
      <p:sp>
        <p:nvSpPr>
          <p:cNvPr id="9" name="Rectangle 8">
            <a:extLst>
              <a:ext uri="{FF2B5EF4-FFF2-40B4-BE49-F238E27FC236}">
                <a16:creationId xmlns:a16="http://schemas.microsoft.com/office/drawing/2014/main" id="{69B0ED5E-3BE5-1AF0-954C-646CC4BBEC89}"/>
              </a:ext>
            </a:extLst>
          </p:cNvPr>
          <p:cNvSpPr/>
          <p:nvPr/>
        </p:nvSpPr>
        <p:spPr>
          <a:xfrm>
            <a:off x="1863650" y="1267211"/>
            <a:ext cx="3208520" cy="705355"/>
          </a:xfrm>
          <a:prstGeom prst="rect">
            <a:avLst/>
          </a:prstGeom>
          <a:solidFill>
            <a:srgbClr val="A20000"/>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108000" rtlCol="0" anchor="ctr"/>
          <a:lstStyle/>
          <a:p>
            <a:pPr marL="0" indent="0">
              <a:buNone/>
            </a:pPr>
            <a:endParaRPr lang="en-GB" sz="2800">
              <a:solidFill>
                <a:schemeClr val="bg1"/>
              </a:solidFill>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BAC21673-395B-3DDB-EA71-AE8E9602946F}"/>
              </a:ext>
            </a:extLst>
          </p:cNvPr>
          <p:cNvSpPr/>
          <p:nvPr/>
        </p:nvSpPr>
        <p:spPr>
          <a:xfrm>
            <a:off x="1739453" y="1162311"/>
            <a:ext cx="3208520" cy="705355"/>
          </a:xfrm>
          <a:prstGeom prst="rect">
            <a:avLst/>
          </a:prstGeom>
          <a:solidFill>
            <a:srgbClr val="0B3249"/>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108000" rtlCol="0" anchor="ctr"/>
          <a:lstStyle/>
          <a:p>
            <a:pPr marL="0" indent="0">
              <a:buNone/>
            </a:pPr>
            <a:r>
              <a:rPr lang="en-GB" sz="2800" b="1">
                <a:solidFill>
                  <a:schemeClr val="bg1"/>
                </a:solidFill>
                <a:latin typeface="Arial" panose="020B0604020202020204" pitchFamily="34" charset="0"/>
                <a:cs typeface="Arial" panose="020B0604020202020204" pitchFamily="34" charset="0"/>
              </a:rPr>
              <a:t>Expand &amp; Scale</a:t>
            </a:r>
            <a:endParaRPr lang="en-GB" sz="2800">
              <a:solidFill>
                <a:schemeClr val="bg1"/>
              </a:solidFill>
              <a:latin typeface="Arial" panose="020B0604020202020204" pitchFamily="34" charset="0"/>
              <a:cs typeface="Arial" panose="020B0604020202020204" pitchFamily="34" charset="0"/>
            </a:endParaRPr>
          </a:p>
        </p:txBody>
      </p:sp>
      <p:sp>
        <p:nvSpPr>
          <p:cNvPr id="17" name="Oval 16">
            <a:extLst>
              <a:ext uri="{FF2B5EF4-FFF2-40B4-BE49-F238E27FC236}">
                <a16:creationId xmlns:a16="http://schemas.microsoft.com/office/drawing/2014/main" id="{93E481B1-069B-A3DB-2B6C-FF44E1E843FA}"/>
              </a:ext>
            </a:extLst>
          </p:cNvPr>
          <p:cNvSpPr/>
          <p:nvPr/>
        </p:nvSpPr>
        <p:spPr>
          <a:xfrm>
            <a:off x="529264" y="1095662"/>
            <a:ext cx="1190504" cy="1040806"/>
          </a:xfrm>
          <a:prstGeom prst="ellipse">
            <a:avLst/>
          </a:prstGeom>
          <a:solidFill>
            <a:srgbClr val="0B3249"/>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Graphic 20" descr="Maximise with solid fill">
            <a:extLst>
              <a:ext uri="{FF2B5EF4-FFF2-40B4-BE49-F238E27FC236}">
                <a16:creationId xmlns:a16="http://schemas.microsoft.com/office/drawing/2014/main" id="{B2E6FCD4-C9BA-613F-2441-AAF0FD2E01C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69188" y="1247073"/>
            <a:ext cx="718999" cy="718999"/>
          </a:xfrm>
          <a:prstGeom prst="rect">
            <a:avLst/>
          </a:prstGeom>
        </p:spPr>
      </p:pic>
      <p:pic>
        <p:nvPicPr>
          <p:cNvPr id="23" name="Graphic 22" descr="Maximise with solid fill">
            <a:extLst>
              <a:ext uri="{FF2B5EF4-FFF2-40B4-BE49-F238E27FC236}">
                <a16:creationId xmlns:a16="http://schemas.microsoft.com/office/drawing/2014/main" id="{099F61E1-1C7E-3E79-6764-641A0988B2F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6200000">
            <a:off x="769188" y="1247073"/>
            <a:ext cx="718999" cy="718999"/>
          </a:xfrm>
          <a:prstGeom prst="rect">
            <a:avLst/>
          </a:prstGeom>
        </p:spPr>
      </p:pic>
    </p:spTree>
    <p:extLst>
      <p:ext uri="{BB962C8B-B14F-4D97-AF65-F5344CB8AC3E}">
        <p14:creationId xmlns:p14="http://schemas.microsoft.com/office/powerpoint/2010/main" val="19272721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a:extLst>
              <a:ext uri="{FF2B5EF4-FFF2-40B4-BE49-F238E27FC236}">
                <a16:creationId xmlns:a16="http://schemas.microsoft.com/office/drawing/2014/main" id="{7C4AD47A-A0F3-B9E6-085D-8B1312A63D20}"/>
              </a:ext>
            </a:extLst>
          </p:cNvPr>
          <p:cNvPicPr>
            <a:picLocks noChangeAspect="1"/>
          </p:cNvPicPr>
          <p:nvPr/>
        </p:nvPicPr>
        <p:blipFill>
          <a:blip r:embed="rId3">
            <a:alphaModFix amt="20000"/>
            <a:extLst>
              <a:ext uri="{837473B0-CC2E-450A-ABE3-18F120FF3D39}">
                <a1611:picAttrSrcUrl xmlns:a1611="http://schemas.microsoft.com/office/drawing/2016/11/main" r:id="rId4"/>
              </a:ext>
            </a:extLst>
          </a:blip>
          <a:srcRect l="26311" t="15285" b="69714"/>
          <a:stretch/>
        </p:blipFill>
        <p:spPr>
          <a:xfrm>
            <a:off x="0" y="0"/>
            <a:ext cx="12235770" cy="1400949"/>
          </a:xfrm>
          <a:prstGeom prst="rect">
            <a:avLst/>
          </a:prstGeom>
        </p:spPr>
      </p:pic>
      <p:sp>
        <p:nvSpPr>
          <p:cNvPr id="18" name="Rectangle 17">
            <a:extLst>
              <a:ext uri="{FF2B5EF4-FFF2-40B4-BE49-F238E27FC236}">
                <a16:creationId xmlns:a16="http://schemas.microsoft.com/office/drawing/2014/main" id="{DC9D5FFA-74CE-ABD6-8168-33A2952EF4EC}"/>
              </a:ext>
            </a:extLst>
          </p:cNvPr>
          <p:cNvSpPr/>
          <p:nvPr/>
        </p:nvSpPr>
        <p:spPr>
          <a:xfrm>
            <a:off x="0" y="1402080"/>
            <a:ext cx="12192000" cy="545592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hape 1"/>
          <p:cNvSpPr/>
          <p:nvPr/>
        </p:nvSpPr>
        <p:spPr>
          <a:xfrm>
            <a:off x="650959" y="1985514"/>
            <a:ext cx="5314752" cy="1592822"/>
          </a:xfrm>
          <a:prstGeom prst="roundRect">
            <a:avLst>
              <a:gd name="adj" fmla="val 1691"/>
            </a:avLst>
          </a:prstGeom>
          <a:solidFill>
            <a:srgbClr val="BC0301"/>
          </a:solidFill>
          <a:ln/>
        </p:spPr>
        <p:txBody>
          <a:bodyPr/>
          <a:lstStyle/>
          <a:p>
            <a:pPr defTabSz="761970"/>
            <a:endParaRPr lang="en-GB" sz="1500">
              <a:solidFill>
                <a:schemeClr val="bg1"/>
              </a:solidFill>
              <a:latin typeface="Arial" panose="020B0604020202020204" pitchFamily="34" charset="0"/>
              <a:cs typeface="Arial" panose="020B0604020202020204" pitchFamily="34" charset="0"/>
            </a:endParaRPr>
          </a:p>
        </p:txBody>
      </p:sp>
      <p:sp>
        <p:nvSpPr>
          <p:cNvPr id="4" name="Text 2"/>
          <p:cNvSpPr/>
          <p:nvPr/>
        </p:nvSpPr>
        <p:spPr>
          <a:xfrm>
            <a:off x="830724" y="2180776"/>
            <a:ext cx="2596257" cy="287238"/>
          </a:xfrm>
          <a:prstGeom prst="rect">
            <a:avLst/>
          </a:prstGeom>
          <a:noFill/>
          <a:ln/>
        </p:spPr>
        <p:txBody>
          <a:bodyPr wrap="none" lIns="0" tIns="0" rIns="0" bIns="0" rtlCol="0" anchor="t"/>
          <a:lstStyle/>
          <a:p>
            <a:pPr defTabSz="761970">
              <a:lnSpc>
                <a:spcPts val="2250"/>
              </a:lnSpc>
            </a:pPr>
            <a:r>
              <a:rPr lang="en-US" sz="1792" b="1">
                <a:solidFill>
                  <a:schemeClr val="bg1"/>
                </a:solidFill>
                <a:latin typeface="Arial" panose="020B0604020202020204" pitchFamily="34" charset="0"/>
                <a:ea typeface="Unbounded" pitchFamily="34" charset="-122"/>
                <a:cs typeface="Arial" panose="020B0604020202020204" pitchFamily="34" charset="0"/>
              </a:rPr>
              <a:t>Ports and Shipping</a:t>
            </a:r>
            <a:endParaRPr lang="en-US" sz="1792" b="1">
              <a:solidFill>
                <a:schemeClr val="bg1"/>
              </a:solidFill>
              <a:latin typeface="Arial" panose="020B0604020202020204" pitchFamily="34" charset="0"/>
              <a:cs typeface="Arial" panose="020B0604020202020204" pitchFamily="34" charset="0"/>
            </a:endParaRPr>
          </a:p>
        </p:txBody>
      </p:sp>
      <p:sp>
        <p:nvSpPr>
          <p:cNvPr id="5" name="Text 3"/>
          <p:cNvSpPr/>
          <p:nvPr/>
        </p:nvSpPr>
        <p:spPr>
          <a:xfrm>
            <a:off x="830724" y="2507702"/>
            <a:ext cx="4924227" cy="937618"/>
          </a:xfrm>
          <a:prstGeom prst="rect">
            <a:avLst/>
          </a:prstGeom>
          <a:noFill/>
          <a:ln/>
        </p:spPr>
        <p:txBody>
          <a:bodyPr wrap="square" lIns="0" tIns="0" rIns="0" bIns="0" rtlCol="0" anchor="t"/>
          <a:lstStyle/>
          <a:p>
            <a:pPr defTabSz="761970">
              <a:lnSpc>
                <a:spcPts val="2458"/>
              </a:lnSpc>
            </a:pPr>
            <a:r>
              <a:rPr lang="en-US" sz="1500" dirty="0">
                <a:solidFill>
                  <a:schemeClr val="bg1"/>
                </a:solidFill>
                <a:latin typeface="Arial" panose="020B0604020202020204" pitchFamily="34" charset="0"/>
                <a:ea typeface="Cabin" pitchFamily="34" charset="-122"/>
                <a:cs typeface="Arial" panose="020B0604020202020204" pitchFamily="34" charset="0"/>
              </a:rPr>
              <a:t>Creating pathways into logistics, maritime operations, customs and warehousing through partnerships with </a:t>
            </a:r>
            <a:r>
              <a:rPr lang="en-US" sz="1500" dirty="0" err="1">
                <a:solidFill>
                  <a:schemeClr val="bg1"/>
                </a:solidFill>
                <a:latin typeface="Arial" panose="020B0604020202020204" pitchFamily="34" charset="0"/>
                <a:ea typeface="Cabin" pitchFamily="34" charset="-122"/>
                <a:cs typeface="Arial" panose="020B0604020202020204" pitchFamily="34" charset="0"/>
              </a:rPr>
              <a:t>harbour</a:t>
            </a:r>
            <a:r>
              <a:rPr lang="en-US" sz="1500" dirty="0">
                <a:solidFill>
                  <a:schemeClr val="bg1"/>
                </a:solidFill>
                <a:latin typeface="Arial" panose="020B0604020202020204" pitchFamily="34" charset="0"/>
                <a:ea typeface="Cabin" pitchFamily="34" charset="-122"/>
                <a:cs typeface="Arial" panose="020B0604020202020204" pitchFamily="34" charset="0"/>
              </a:rPr>
              <a:t> authorities and shipping companies</a:t>
            </a:r>
            <a:endParaRPr lang="en-US" sz="1500" dirty="0">
              <a:solidFill>
                <a:schemeClr val="bg1"/>
              </a:solidFill>
              <a:latin typeface="Arial" panose="020B0604020202020204" pitchFamily="34" charset="0"/>
              <a:cs typeface="Arial" panose="020B0604020202020204" pitchFamily="34" charset="0"/>
            </a:endParaRPr>
          </a:p>
        </p:txBody>
      </p:sp>
      <p:sp>
        <p:nvSpPr>
          <p:cNvPr id="6" name="Shape 4"/>
          <p:cNvSpPr/>
          <p:nvPr/>
        </p:nvSpPr>
        <p:spPr>
          <a:xfrm>
            <a:off x="6160974" y="1985514"/>
            <a:ext cx="5314752" cy="1592822"/>
          </a:xfrm>
          <a:prstGeom prst="roundRect">
            <a:avLst>
              <a:gd name="adj" fmla="val 1691"/>
            </a:avLst>
          </a:prstGeom>
          <a:solidFill>
            <a:srgbClr val="BC0301"/>
          </a:solidFill>
          <a:ln/>
        </p:spPr>
        <p:txBody>
          <a:bodyPr/>
          <a:lstStyle/>
          <a:p>
            <a:pPr defTabSz="761970"/>
            <a:endParaRPr lang="en-GB" sz="1500">
              <a:solidFill>
                <a:schemeClr val="bg1"/>
              </a:solidFill>
              <a:latin typeface="Arial" panose="020B0604020202020204" pitchFamily="34" charset="0"/>
              <a:cs typeface="Arial" panose="020B0604020202020204" pitchFamily="34" charset="0"/>
            </a:endParaRPr>
          </a:p>
        </p:txBody>
      </p:sp>
      <p:sp>
        <p:nvSpPr>
          <p:cNvPr id="7" name="Text 5"/>
          <p:cNvSpPr/>
          <p:nvPr/>
        </p:nvSpPr>
        <p:spPr>
          <a:xfrm>
            <a:off x="6340739" y="2180776"/>
            <a:ext cx="3566219" cy="287238"/>
          </a:xfrm>
          <a:prstGeom prst="rect">
            <a:avLst/>
          </a:prstGeom>
          <a:noFill/>
          <a:ln/>
        </p:spPr>
        <p:txBody>
          <a:bodyPr wrap="none" lIns="0" tIns="0" rIns="0" bIns="0" rtlCol="0" anchor="t"/>
          <a:lstStyle/>
          <a:p>
            <a:pPr defTabSz="761970">
              <a:lnSpc>
                <a:spcPts val="2250"/>
              </a:lnSpc>
            </a:pPr>
            <a:r>
              <a:rPr lang="en-US" sz="1792" b="1" dirty="0">
                <a:solidFill>
                  <a:schemeClr val="bg1"/>
                </a:solidFill>
                <a:latin typeface="Arial" panose="020B0604020202020204" pitchFamily="34" charset="0"/>
                <a:ea typeface="Unbounded" pitchFamily="34" charset="-122"/>
                <a:cs typeface="Arial" panose="020B0604020202020204" pitchFamily="34" charset="0"/>
              </a:rPr>
              <a:t>Nuclear and Green Energy</a:t>
            </a:r>
            <a:endParaRPr lang="en-US" sz="1792" b="1" dirty="0">
              <a:solidFill>
                <a:schemeClr val="bg1"/>
              </a:solidFill>
              <a:latin typeface="Arial" panose="020B0604020202020204" pitchFamily="34" charset="0"/>
              <a:cs typeface="Arial" panose="020B0604020202020204" pitchFamily="34" charset="0"/>
            </a:endParaRPr>
          </a:p>
        </p:txBody>
      </p:sp>
      <p:sp>
        <p:nvSpPr>
          <p:cNvPr id="8" name="Text 6"/>
          <p:cNvSpPr/>
          <p:nvPr/>
        </p:nvSpPr>
        <p:spPr>
          <a:xfrm>
            <a:off x="6340738" y="2507702"/>
            <a:ext cx="4924227" cy="937618"/>
          </a:xfrm>
          <a:prstGeom prst="rect">
            <a:avLst/>
          </a:prstGeom>
          <a:noFill/>
          <a:ln/>
        </p:spPr>
        <p:txBody>
          <a:bodyPr wrap="square" lIns="0" tIns="0" rIns="0" bIns="0" rtlCol="0" anchor="t"/>
          <a:lstStyle/>
          <a:p>
            <a:pPr defTabSz="761970">
              <a:lnSpc>
                <a:spcPts val="2458"/>
              </a:lnSpc>
            </a:pPr>
            <a:r>
              <a:rPr lang="en-US" sz="1500" dirty="0">
                <a:solidFill>
                  <a:schemeClr val="bg1"/>
                </a:solidFill>
                <a:latin typeface="Arial" panose="020B0604020202020204" pitchFamily="34" charset="0"/>
                <a:ea typeface="Cabin" pitchFamily="34" charset="-122"/>
                <a:cs typeface="Arial" panose="020B0604020202020204" pitchFamily="34" charset="0"/>
              </a:rPr>
              <a:t>Supporting training pipelines and inclusive employment through industry-academic partnerships (e.g. Sizewell C, Freeport East)</a:t>
            </a:r>
            <a:endParaRPr lang="en-US" sz="1500" dirty="0">
              <a:solidFill>
                <a:schemeClr val="bg1"/>
              </a:solidFill>
              <a:latin typeface="Arial" panose="020B0604020202020204" pitchFamily="34" charset="0"/>
              <a:cs typeface="Arial" panose="020B0604020202020204" pitchFamily="34" charset="0"/>
            </a:endParaRPr>
          </a:p>
        </p:txBody>
      </p:sp>
      <p:sp>
        <p:nvSpPr>
          <p:cNvPr id="9" name="Shape 7"/>
          <p:cNvSpPr/>
          <p:nvPr/>
        </p:nvSpPr>
        <p:spPr>
          <a:xfrm>
            <a:off x="650959" y="3913334"/>
            <a:ext cx="5314752" cy="1482267"/>
          </a:xfrm>
          <a:prstGeom prst="roundRect">
            <a:avLst>
              <a:gd name="adj" fmla="val 2063"/>
            </a:avLst>
          </a:prstGeom>
          <a:solidFill>
            <a:srgbClr val="BC0301"/>
          </a:solidFill>
          <a:ln/>
        </p:spPr>
        <p:txBody>
          <a:bodyPr/>
          <a:lstStyle/>
          <a:p>
            <a:pPr defTabSz="761970"/>
            <a:endParaRPr lang="en-GB" sz="1500">
              <a:solidFill>
                <a:schemeClr val="bg1"/>
              </a:solidFill>
              <a:latin typeface="Arial" panose="020B0604020202020204" pitchFamily="34" charset="0"/>
              <a:cs typeface="Arial" panose="020B0604020202020204" pitchFamily="34" charset="0"/>
            </a:endParaRPr>
          </a:p>
        </p:txBody>
      </p:sp>
      <p:sp>
        <p:nvSpPr>
          <p:cNvPr id="10" name="Text 8"/>
          <p:cNvSpPr/>
          <p:nvPr/>
        </p:nvSpPr>
        <p:spPr>
          <a:xfrm>
            <a:off x="830725" y="4108596"/>
            <a:ext cx="3239194" cy="287238"/>
          </a:xfrm>
          <a:prstGeom prst="rect">
            <a:avLst/>
          </a:prstGeom>
          <a:noFill/>
          <a:ln/>
        </p:spPr>
        <p:txBody>
          <a:bodyPr wrap="none" lIns="0" tIns="0" rIns="0" bIns="0" rtlCol="0" anchor="t"/>
          <a:lstStyle/>
          <a:p>
            <a:pPr defTabSz="761970">
              <a:lnSpc>
                <a:spcPts val="2250"/>
              </a:lnSpc>
            </a:pPr>
            <a:r>
              <a:rPr lang="en-US" sz="1792" b="1">
                <a:solidFill>
                  <a:schemeClr val="bg1"/>
                </a:solidFill>
                <a:latin typeface="Arial" panose="020B0604020202020204" pitchFamily="34" charset="0"/>
                <a:ea typeface="Unbounded" pitchFamily="34" charset="-122"/>
                <a:cs typeface="Arial" panose="020B0604020202020204" pitchFamily="34" charset="0"/>
              </a:rPr>
              <a:t>Tourism and Hospitality</a:t>
            </a:r>
            <a:endParaRPr lang="en-US" sz="1792" b="1">
              <a:solidFill>
                <a:schemeClr val="bg1"/>
              </a:solidFill>
              <a:latin typeface="Arial" panose="020B0604020202020204" pitchFamily="34" charset="0"/>
              <a:cs typeface="Arial" panose="020B0604020202020204" pitchFamily="34" charset="0"/>
            </a:endParaRPr>
          </a:p>
        </p:txBody>
      </p:sp>
      <p:sp>
        <p:nvSpPr>
          <p:cNvPr id="11" name="Text 9"/>
          <p:cNvSpPr/>
          <p:nvPr/>
        </p:nvSpPr>
        <p:spPr>
          <a:xfrm>
            <a:off x="846222" y="4513012"/>
            <a:ext cx="5119489" cy="625078"/>
          </a:xfrm>
          <a:prstGeom prst="rect">
            <a:avLst/>
          </a:prstGeom>
          <a:noFill/>
          <a:ln/>
        </p:spPr>
        <p:txBody>
          <a:bodyPr wrap="square" lIns="0" tIns="0" rIns="0" bIns="0" rtlCol="0" anchor="t"/>
          <a:lstStyle/>
          <a:p>
            <a:pPr defTabSz="761970">
              <a:lnSpc>
                <a:spcPts val="2458"/>
              </a:lnSpc>
            </a:pPr>
            <a:r>
              <a:rPr lang="en-US" sz="1500" dirty="0">
                <a:solidFill>
                  <a:schemeClr val="bg1"/>
                </a:solidFill>
                <a:latin typeface="Arial" panose="020B0604020202020204" pitchFamily="34" charset="0"/>
                <a:ea typeface="Cabin" pitchFamily="34" charset="-122"/>
                <a:cs typeface="Arial" panose="020B0604020202020204" pitchFamily="34" charset="0"/>
              </a:rPr>
              <a:t>Improving recruitment, workforce health, and progression routes for underemployed residents in seasonal economies</a:t>
            </a:r>
            <a:endParaRPr lang="en-US" sz="1500" dirty="0">
              <a:solidFill>
                <a:schemeClr val="bg1"/>
              </a:solidFill>
              <a:latin typeface="Arial" panose="020B0604020202020204" pitchFamily="34" charset="0"/>
              <a:cs typeface="Arial" panose="020B0604020202020204" pitchFamily="34" charset="0"/>
            </a:endParaRPr>
          </a:p>
        </p:txBody>
      </p:sp>
      <p:sp>
        <p:nvSpPr>
          <p:cNvPr id="12" name="Shape 10"/>
          <p:cNvSpPr/>
          <p:nvPr/>
        </p:nvSpPr>
        <p:spPr>
          <a:xfrm>
            <a:off x="6160974" y="3913334"/>
            <a:ext cx="5314752" cy="1482267"/>
          </a:xfrm>
          <a:prstGeom prst="roundRect">
            <a:avLst>
              <a:gd name="adj" fmla="val 2063"/>
            </a:avLst>
          </a:prstGeom>
          <a:solidFill>
            <a:srgbClr val="BC0301"/>
          </a:solidFill>
          <a:ln/>
        </p:spPr>
        <p:txBody>
          <a:bodyPr/>
          <a:lstStyle/>
          <a:p>
            <a:pPr defTabSz="761970"/>
            <a:endParaRPr lang="en-GB" sz="1500">
              <a:solidFill>
                <a:schemeClr val="bg1"/>
              </a:solidFill>
              <a:latin typeface="Arial" panose="020B0604020202020204" pitchFamily="34" charset="0"/>
              <a:cs typeface="Arial" panose="020B0604020202020204" pitchFamily="34" charset="0"/>
            </a:endParaRPr>
          </a:p>
        </p:txBody>
      </p:sp>
      <p:sp>
        <p:nvSpPr>
          <p:cNvPr id="13" name="Text 11"/>
          <p:cNvSpPr/>
          <p:nvPr/>
        </p:nvSpPr>
        <p:spPr>
          <a:xfrm>
            <a:off x="6340738" y="4108596"/>
            <a:ext cx="3980358" cy="287238"/>
          </a:xfrm>
          <a:prstGeom prst="rect">
            <a:avLst/>
          </a:prstGeom>
          <a:noFill/>
          <a:ln/>
        </p:spPr>
        <p:txBody>
          <a:bodyPr wrap="none" lIns="0" tIns="0" rIns="0" bIns="0" rtlCol="0" anchor="t"/>
          <a:lstStyle/>
          <a:p>
            <a:pPr defTabSz="761970">
              <a:lnSpc>
                <a:spcPts val="2250"/>
              </a:lnSpc>
            </a:pPr>
            <a:r>
              <a:rPr lang="en-US" sz="1792" b="1">
                <a:solidFill>
                  <a:schemeClr val="bg1"/>
                </a:solidFill>
                <a:latin typeface="Arial" panose="020B0604020202020204" pitchFamily="34" charset="0"/>
                <a:ea typeface="Unbounded" pitchFamily="34" charset="-122"/>
                <a:cs typeface="Arial" panose="020B0604020202020204" pitchFamily="34" charset="0"/>
              </a:rPr>
              <a:t>Manufacturing and Logistics</a:t>
            </a:r>
            <a:endParaRPr lang="en-US" sz="1792" b="1">
              <a:solidFill>
                <a:schemeClr val="bg1"/>
              </a:solidFill>
              <a:latin typeface="Arial" panose="020B0604020202020204" pitchFamily="34" charset="0"/>
              <a:cs typeface="Arial" panose="020B0604020202020204" pitchFamily="34" charset="0"/>
            </a:endParaRPr>
          </a:p>
        </p:txBody>
      </p:sp>
      <p:sp>
        <p:nvSpPr>
          <p:cNvPr id="14" name="Text 12"/>
          <p:cNvSpPr/>
          <p:nvPr/>
        </p:nvSpPr>
        <p:spPr>
          <a:xfrm>
            <a:off x="6356236" y="4513012"/>
            <a:ext cx="4924227" cy="625078"/>
          </a:xfrm>
          <a:prstGeom prst="rect">
            <a:avLst/>
          </a:prstGeom>
          <a:noFill/>
          <a:ln/>
        </p:spPr>
        <p:txBody>
          <a:bodyPr wrap="square" lIns="0" tIns="0" rIns="0" bIns="0" rtlCol="0" anchor="t"/>
          <a:lstStyle/>
          <a:p>
            <a:pPr defTabSz="761970">
              <a:lnSpc>
                <a:spcPts val="2458"/>
              </a:lnSpc>
            </a:pPr>
            <a:r>
              <a:rPr lang="en-US" sz="1500" dirty="0">
                <a:solidFill>
                  <a:schemeClr val="bg1"/>
                </a:solidFill>
                <a:latin typeface="Arial" panose="020B0604020202020204" pitchFamily="34" charset="0"/>
                <a:ea typeface="Cabin" pitchFamily="34" charset="-122"/>
                <a:cs typeface="Arial" panose="020B0604020202020204" pitchFamily="34" charset="0"/>
              </a:rPr>
              <a:t>Developing workforce solutions particularly in Humber, Kent and North East coastal corridors</a:t>
            </a:r>
            <a:endParaRPr lang="en-US" sz="1500" dirty="0">
              <a:solidFill>
                <a:schemeClr val="bg1"/>
              </a:solidFill>
              <a:latin typeface="Arial" panose="020B0604020202020204" pitchFamily="34" charset="0"/>
              <a:cs typeface="Arial" panose="020B0604020202020204" pitchFamily="34" charset="0"/>
            </a:endParaRPr>
          </a:p>
        </p:txBody>
      </p:sp>
      <p:sp>
        <p:nvSpPr>
          <p:cNvPr id="15" name="Text 13"/>
          <p:cNvSpPr/>
          <p:nvPr/>
        </p:nvSpPr>
        <p:spPr>
          <a:xfrm>
            <a:off x="558320" y="5657991"/>
            <a:ext cx="11226500" cy="937618"/>
          </a:xfrm>
          <a:prstGeom prst="rect">
            <a:avLst/>
          </a:prstGeom>
          <a:noFill/>
          <a:ln/>
        </p:spPr>
        <p:txBody>
          <a:bodyPr wrap="square" lIns="0" tIns="0" rIns="0" bIns="0" rtlCol="0" anchor="t"/>
          <a:lstStyle/>
          <a:p>
            <a:pPr defTabSz="761970">
              <a:lnSpc>
                <a:spcPts val="2458"/>
              </a:lnSpc>
            </a:pPr>
            <a:r>
              <a:rPr lang="en-US" sz="1500" dirty="0">
                <a:solidFill>
                  <a:srgbClr val="0B3249"/>
                </a:solidFill>
                <a:latin typeface="Arial" panose="020B0604020202020204" pitchFamily="34" charset="0"/>
                <a:ea typeface="Cabin" pitchFamily="34" charset="-122"/>
                <a:cs typeface="Arial" panose="020B0604020202020204" pitchFamily="34" charset="0"/>
              </a:rPr>
              <a:t>Each CNN ICB area will develop a local industry engagement plan with Chambers of Commerce, Mayoral and Combined Authorities, HEI/FE, DWP and Employers. This includes using the leverage of the CNN to contact all major employers for co-funded skills offers, supported employment programmes, and corporate social value commitments aligned with health and workforce inclusion.</a:t>
            </a:r>
            <a:endParaRPr lang="en-US" sz="1500" dirty="0">
              <a:solidFill>
                <a:srgbClr val="0B3249"/>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DC5F764B-97D3-E1DE-6B36-FA2A03C93762}"/>
              </a:ext>
            </a:extLst>
          </p:cNvPr>
          <p:cNvSpPr txBox="1"/>
          <p:nvPr/>
        </p:nvSpPr>
        <p:spPr>
          <a:xfrm>
            <a:off x="558320" y="1462399"/>
            <a:ext cx="6129578" cy="461665"/>
          </a:xfrm>
          <a:prstGeom prst="rect">
            <a:avLst/>
          </a:prstGeom>
          <a:noFill/>
        </p:spPr>
        <p:txBody>
          <a:bodyPr wrap="square">
            <a:spAutoFit/>
          </a:bodyPr>
          <a:lstStyle/>
          <a:p>
            <a:r>
              <a:rPr lang="en-GB" sz="2400" b="1">
                <a:solidFill>
                  <a:srgbClr val="0B3249"/>
                </a:solidFill>
                <a:latin typeface="Arial"/>
                <a:cs typeface="Arial"/>
              </a:rPr>
              <a:t>Working With Industry</a:t>
            </a:r>
            <a:endParaRPr lang="en-GB" sz="2400">
              <a:solidFill>
                <a:srgbClr val="0B3249"/>
              </a:solidFill>
            </a:endParaRPr>
          </a:p>
        </p:txBody>
      </p:sp>
      <p:sp>
        <p:nvSpPr>
          <p:cNvPr id="22" name="Rectangle 21">
            <a:extLst>
              <a:ext uri="{FF2B5EF4-FFF2-40B4-BE49-F238E27FC236}">
                <a16:creationId xmlns:a16="http://schemas.microsoft.com/office/drawing/2014/main" id="{B6B0487F-3806-9E8D-674C-27AA16E68335}"/>
              </a:ext>
            </a:extLst>
          </p:cNvPr>
          <p:cNvSpPr/>
          <p:nvPr/>
        </p:nvSpPr>
        <p:spPr>
          <a:xfrm>
            <a:off x="1926714" y="400102"/>
            <a:ext cx="3208520" cy="705355"/>
          </a:xfrm>
          <a:prstGeom prst="rect">
            <a:avLst/>
          </a:prstGeom>
          <a:solidFill>
            <a:srgbClr val="A20000"/>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108000" rtlCol="0" anchor="ctr"/>
          <a:lstStyle/>
          <a:p>
            <a:pPr marL="0" indent="0">
              <a:buNone/>
            </a:pPr>
            <a:endParaRPr lang="en-GB" sz="2800">
              <a:solidFill>
                <a:schemeClr val="bg1"/>
              </a:solidFill>
              <a:latin typeface="Arial" panose="020B0604020202020204" pitchFamily="34" charset="0"/>
              <a:cs typeface="Arial" panose="020B0604020202020204" pitchFamily="34" charset="0"/>
            </a:endParaRPr>
          </a:p>
        </p:txBody>
      </p:sp>
      <p:sp>
        <p:nvSpPr>
          <p:cNvPr id="23" name="Rectangle 22">
            <a:extLst>
              <a:ext uri="{FF2B5EF4-FFF2-40B4-BE49-F238E27FC236}">
                <a16:creationId xmlns:a16="http://schemas.microsoft.com/office/drawing/2014/main" id="{A18ADB9A-0144-BF80-1690-FDE29ECDBA60}"/>
              </a:ext>
            </a:extLst>
          </p:cNvPr>
          <p:cNvSpPr/>
          <p:nvPr/>
        </p:nvSpPr>
        <p:spPr>
          <a:xfrm>
            <a:off x="1802517" y="295202"/>
            <a:ext cx="3208520" cy="705355"/>
          </a:xfrm>
          <a:prstGeom prst="rect">
            <a:avLst/>
          </a:prstGeom>
          <a:solidFill>
            <a:srgbClr val="0B3249"/>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108000" rtlCol="0" anchor="ctr"/>
          <a:lstStyle/>
          <a:p>
            <a:pPr marL="0" indent="0">
              <a:buNone/>
            </a:pPr>
            <a:r>
              <a:rPr lang="en-GB" sz="2800" b="1">
                <a:solidFill>
                  <a:schemeClr val="bg1"/>
                </a:solidFill>
                <a:latin typeface="Arial" panose="020B0604020202020204" pitchFamily="34" charset="0"/>
                <a:cs typeface="Arial" panose="020B0604020202020204" pitchFamily="34" charset="0"/>
              </a:rPr>
              <a:t>Expand &amp; Scale</a:t>
            </a:r>
            <a:endParaRPr lang="en-GB" sz="2800">
              <a:solidFill>
                <a:schemeClr val="bg1"/>
              </a:solidFill>
              <a:latin typeface="Arial" panose="020B0604020202020204" pitchFamily="34" charset="0"/>
              <a:cs typeface="Arial" panose="020B0604020202020204" pitchFamily="34" charset="0"/>
            </a:endParaRPr>
          </a:p>
        </p:txBody>
      </p:sp>
      <p:sp>
        <p:nvSpPr>
          <p:cNvPr id="24" name="Oval 23">
            <a:extLst>
              <a:ext uri="{FF2B5EF4-FFF2-40B4-BE49-F238E27FC236}">
                <a16:creationId xmlns:a16="http://schemas.microsoft.com/office/drawing/2014/main" id="{6EF5C35E-022D-0AF4-2235-EBA9BAC1DC70}"/>
              </a:ext>
            </a:extLst>
          </p:cNvPr>
          <p:cNvSpPr/>
          <p:nvPr/>
        </p:nvSpPr>
        <p:spPr>
          <a:xfrm>
            <a:off x="529264" y="165489"/>
            <a:ext cx="1190504" cy="1040806"/>
          </a:xfrm>
          <a:prstGeom prst="ellipse">
            <a:avLst/>
          </a:prstGeom>
          <a:solidFill>
            <a:srgbClr val="0B3249"/>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5" name="Graphic 24" descr="Maximise with solid fill">
            <a:extLst>
              <a:ext uri="{FF2B5EF4-FFF2-40B4-BE49-F238E27FC236}">
                <a16:creationId xmlns:a16="http://schemas.microsoft.com/office/drawing/2014/main" id="{3277D8CF-ACAD-82B0-0109-A26E0C4B794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69188" y="316900"/>
            <a:ext cx="718999" cy="718999"/>
          </a:xfrm>
          <a:prstGeom prst="rect">
            <a:avLst/>
          </a:prstGeom>
        </p:spPr>
      </p:pic>
      <p:pic>
        <p:nvPicPr>
          <p:cNvPr id="26" name="Graphic 25" descr="Maximise with solid fill">
            <a:extLst>
              <a:ext uri="{FF2B5EF4-FFF2-40B4-BE49-F238E27FC236}">
                <a16:creationId xmlns:a16="http://schemas.microsoft.com/office/drawing/2014/main" id="{9FD64387-DC5B-80FF-2D36-18A872BC580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6200000">
            <a:off x="769188" y="316900"/>
            <a:ext cx="718999" cy="718999"/>
          </a:xfrm>
          <a:prstGeom prst="rect">
            <a:avLst/>
          </a:prstGeom>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1">
            <a:alpha val="9700"/>
          </a:schemeClr>
        </a:solidFill>
        <a:effectLst/>
      </p:bgPr>
    </p:bg>
    <p:spTree>
      <p:nvGrpSpPr>
        <p:cNvPr id="1" name="">
          <a:extLst>
            <a:ext uri="{FF2B5EF4-FFF2-40B4-BE49-F238E27FC236}">
              <a16:creationId xmlns:a16="http://schemas.microsoft.com/office/drawing/2014/main" id="{6F37C728-685B-62D2-D1BD-F06AD68C9528}"/>
            </a:ext>
          </a:extLst>
        </p:cNvPr>
        <p:cNvGrpSpPr/>
        <p:nvPr/>
      </p:nvGrpSpPr>
      <p:grpSpPr>
        <a:xfrm>
          <a:off x="0" y="0"/>
          <a:ext cx="0" cy="0"/>
          <a:chOff x="0" y="0"/>
          <a:chExt cx="0" cy="0"/>
        </a:xfrm>
      </p:grpSpPr>
      <p:pic>
        <p:nvPicPr>
          <p:cNvPr id="2" name="Image 0">
            <a:extLst>
              <a:ext uri="{FF2B5EF4-FFF2-40B4-BE49-F238E27FC236}">
                <a16:creationId xmlns:a16="http://schemas.microsoft.com/office/drawing/2014/main" id="{AA36B06B-AA63-1089-429E-C0335F2C6930}"/>
              </a:ext>
            </a:extLst>
          </p:cNvPr>
          <p:cNvPicPr>
            <a:picLocks noChangeAspect="1"/>
          </p:cNvPicPr>
          <p:nvPr/>
        </p:nvPicPr>
        <p:blipFill>
          <a:blip r:embed="rId3">
            <a:alphaModFix amt="20000"/>
            <a:extLst>
              <a:ext uri="{837473B0-CC2E-450A-ABE3-18F120FF3D39}">
                <a1611:picAttrSrcUrl xmlns:a1611="http://schemas.microsoft.com/office/drawing/2016/11/main" r:id="rId4"/>
              </a:ext>
            </a:extLst>
          </a:blip>
          <a:srcRect/>
          <a:stretch/>
        </p:blipFill>
        <p:spPr>
          <a:xfrm>
            <a:off x="-4368800" y="-1427432"/>
            <a:ext cx="16604570" cy="9339003"/>
          </a:xfrm>
          <a:prstGeom prst="rect">
            <a:avLst/>
          </a:prstGeom>
        </p:spPr>
      </p:pic>
      <p:sp>
        <p:nvSpPr>
          <p:cNvPr id="13" name="Rectangle 12">
            <a:extLst>
              <a:ext uri="{FF2B5EF4-FFF2-40B4-BE49-F238E27FC236}">
                <a16:creationId xmlns:a16="http://schemas.microsoft.com/office/drawing/2014/main" id="{D16C661E-8467-7A84-72F9-65F26DB2A90E}"/>
              </a:ext>
            </a:extLst>
          </p:cNvPr>
          <p:cNvSpPr/>
          <p:nvPr/>
        </p:nvSpPr>
        <p:spPr>
          <a:xfrm>
            <a:off x="5340249" y="1267211"/>
            <a:ext cx="5772318" cy="705355"/>
          </a:xfrm>
          <a:prstGeom prst="rect">
            <a:avLst/>
          </a:prstGeom>
          <a:solidFill>
            <a:srgbClr val="A20000"/>
          </a:solidFill>
          <a:ln w="25400">
            <a:solidFill>
              <a:srgbClr val="102735"/>
            </a:solidFill>
          </a:ln>
        </p:spPr>
        <p:style>
          <a:lnRef idx="2">
            <a:schemeClr val="accent1">
              <a:shade val="15000"/>
            </a:schemeClr>
          </a:lnRef>
          <a:fillRef idx="1">
            <a:schemeClr val="accent1"/>
          </a:fillRef>
          <a:effectRef idx="0">
            <a:schemeClr val="accent1"/>
          </a:effectRef>
          <a:fontRef idx="minor">
            <a:schemeClr val="lt1"/>
          </a:fontRef>
        </p:style>
        <p:txBody>
          <a:bodyPr lIns="108000" rtlCol="0" anchor="ctr"/>
          <a:lstStyle/>
          <a:p>
            <a:pPr marL="0" indent="0">
              <a:buNone/>
            </a:pPr>
            <a:endParaRPr lang="en-GB" sz="3200">
              <a:solidFill>
                <a:schemeClr val="bg1"/>
              </a:solidFill>
              <a:latin typeface="Arial" panose="020B0604020202020204" pitchFamily="34" charset="0"/>
              <a:cs typeface="Arial" panose="020B0604020202020204" pitchFamily="34" charset="0"/>
            </a:endParaRPr>
          </a:p>
        </p:txBody>
      </p:sp>
      <p:sp>
        <p:nvSpPr>
          <p:cNvPr id="9" name="!!CFC2">
            <a:extLst>
              <a:ext uri="{FF2B5EF4-FFF2-40B4-BE49-F238E27FC236}">
                <a16:creationId xmlns:a16="http://schemas.microsoft.com/office/drawing/2014/main" id="{AB60E729-386C-19F0-33C2-B3F3D78CE8AA}"/>
              </a:ext>
            </a:extLst>
          </p:cNvPr>
          <p:cNvSpPr/>
          <p:nvPr/>
        </p:nvSpPr>
        <p:spPr>
          <a:xfrm>
            <a:off x="712389" y="333133"/>
            <a:ext cx="7272281" cy="705355"/>
          </a:xfrm>
          <a:prstGeom prst="rect">
            <a:avLst/>
          </a:prstGeom>
          <a:solidFill>
            <a:srgbClr val="BC0301"/>
          </a:solidFill>
          <a:ln w="25400">
            <a:solidFill>
              <a:srgbClr val="102735"/>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defTabSz="761970"/>
            <a:endParaRPr lang="en-GB" sz="3200">
              <a:solidFill>
                <a:prstClr val="white"/>
              </a:solidFill>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1FF92211-1C79-1DAF-765C-6476A11266F4}"/>
              </a:ext>
            </a:extLst>
          </p:cNvPr>
          <p:cNvSpPr/>
          <p:nvPr/>
        </p:nvSpPr>
        <p:spPr>
          <a:xfrm>
            <a:off x="588565" y="209309"/>
            <a:ext cx="7272281" cy="705355"/>
          </a:xfrm>
          <a:prstGeom prst="rect">
            <a:avLst/>
          </a:prstGeom>
          <a:solidFill>
            <a:srgbClr val="0B3249">
              <a:alpha val="98000"/>
            </a:srgbClr>
          </a:solidFill>
          <a:ln w="317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108000" rIns="0" rtlCol="0" anchor="ctr"/>
          <a:lstStyle/>
          <a:p>
            <a:pPr defTabSz="761970"/>
            <a:r>
              <a:rPr lang="en-GB" sz="3200" b="1" dirty="0">
                <a:solidFill>
                  <a:prstClr val="white"/>
                </a:solidFill>
                <a:latin typeface="Arial" panose="020B0604020202020204" pitchFamily="34" charset="0"/>
                <a:cs typeface="Arial" panose="020B0604020202020204" pitchFamily="34" charset="0"/>
              </a:rPr>
              <a:t>CNN: Scalable, Strategic, and Ready</a:t>
            </a:r>
            <a:endParaRPr lang="en-GB" sz="3200" dirty="0">
              <a:solidFill>
                <a:prstClr val="white"/>
              </a:solidFill>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8EAE485F-1B8B-601B-B52D-A5372F5F5B45}"/>
              </a:ext>
            </a:extLst>
          </p:cNvPr>
          <p:cNvSpPr/>
          <p:nvPr/>
        </p:nvSpPr>
        <p:spPr>
          <a:xfrm>
            <a:off x="5216052" y="1162311"/>
            <a:ext cx="5772318" cy="705355"/>
          </a:xfrm>
          <a:prstGeom prst="rect">
            <a:avLst/>
          </a:prstGeom>
          <a:solidFill>
            <a:srgbClr val="0B3249"/>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108000" rtlCol="0" anchor="ctr"/>
          <a:lstStyle/>
          <a:p>
            <a:pPr marL="0" indent="0">
              <a:buNone/>
            </a:pPr>
            <a:r>
              <a:rPr lang="en-GB" sz="2800" b="1">
                <a:latin typeface="Arial" panose="020B0604020202020204" pitchFamily="34" charset="0"/>
                <a:cs typeface="Arial" panose="020B0604020202020204" pitchFamily="34" charset="0"/>
              </a:rPr>
              <a:t>A Smart Investment For Industry</a:t>
            </a:r>
            <a:endParaRPr lang="en-GB" sz="1100">
              <a:solidFill>
                <a:schemeClr val="bg1"/>
              </a:solidFill>
              <a:latin typeface="Arial" panose="020B0604020202020204" pitchFamily="34" charset="0"/>
              <a:cs typeface="Arial" panose="020B0604020202020204" pitchFamily="34" charset="0"/>
            </a:endParaRPr>
          </a:p>
        </p:txBody>
      </p:sp>
      <p:sp>
        <p:nvSpPr>
          <p:cNvPr id="25" name="Rectangle 24">
            <a:extLst>
              <a:ext uri="{FF2B5EF4-FFF2-40B4-BE49-F238E27FC236}">
                <a16:creationId xmlns:a16="http://schemas.microsoft.com/office/drawing/2014/main" id="{EB486ACE-8D90-B9AB-3D68-E3B975A2001A}"/>
              </a:ext>
            </a:extLst>
          </p:cNvPr>
          <p:cNvSpPr/>
          <p:nvPr/>
        </p:nvSpPr>
        <p:spPr>
          <a:xfrm>
            <a:off x="1472669" y="2277226"/>
            <a:ext cx="9743187" cy="1012453"/>
          </a:xfrm>
          <a:prstGeom prst="rect">
            <a:avLst/>
          </a:prstGeom>
          <a:solidFill>
            <a:srgbClr val="BD1E00"/>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108000" rtlCol="0" anchor="ctr"/>
          <a:lstStyle/>
          <a:p>
            <a:pPr defTabSz="914363">
              <a:defRPr/>
            </a:pPr>
            <a:endParaRPr lang="en-GB" sz="2000" b="1" i="1">
              <a:solidFill>
                <a:prstClr val="white"/>
              </a:solidFill>
              <a:latin typeface="Arial" panose="020B0604020202020204" pitchFamily="34" charset="0"/>
              <a:cs typeface="Arial" panose="020B0604020202020204" pitchFamily="34" charset="0"/>
            </a:endParaRPr>
          </a:p>
        </p:txBody>
      </p:sp>
      <p:sp>
        <p:nvSpPr>
          <p:cNvPr id="26" name="Rectangle 25">
            <a:extLst>
              <a:ext uri="{FF2B5EF4-FFF2-40B4-BE49-F238E27FC236}">
                <a16:creationId xmlns:a16="http://schemas.microsoft.com/office/drawing/2014/main" id="{72D9E617-8FAF-6621-5914-EBC65DE128E6}"/>
              </a:ext>
            </a:extLst>
          </p:cNvPr>
          <p:cNvSpPr/>
          <p:nvPr/>
        </p:nvSpPr>
        <p:spPr>
          <a:xfrm>
            <a:off x="1472669" y="3423628"/>
            <a:ext cx="9743187" cy="1012453"/>
          </a:xfrm>
          <a:prstGeom prst="rect">
            <a:avLst/>
          </a:prstGeom>
          <a:solidFill>
            <a:srgbClr val="BD1E00"/>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914363">
              <a:defRPr/>
            </a:pPr>
            <a:endParaRPr lang="en-GB" sz="2000" kern="100">
              <a:solidFill>
                <a:prstClr val="white"/>
              </a:solidFill>
              <a:latin typeface="Aptos" panose="020B0004020202020204" pitchFamily="34" charset="0"/>
              <a:ea typeface="Aptos" panose="020B0004020202020204" pitchFamily="34" charset="0"/>
              <a:cs typeface="Arial" panose="020B0604020202020204" pitchFamily="34" charset="0"/>
            </a:endParaRPr>
          </a:p>
        </p:txBody>
      </p:sp>
      <p:sp>
        <p:nvSpPr>
          <p:cNvPr id="27" name="Rectangle 26">
            <a:extLst>
              <a:ext uri="{FF2B5EF4-FFF2-40B4-BE49-F238E27FC236}">
                <a16:creationId xmlns:a16="http://schemas.microsoft.com/office/drawing/2014/main" id="{B1935618-D230-835B-6640-55D1857E6CF0}"/>
              </a:ext>
            </a:extLst>
          </p:cNvPr>
          <p:cNvSpPr/>
          <p:nvPr/>
        </p:nvSpPr>
        <p:spPr>
          <a:xfrm>
            <a:off x="1472669" y="4576963"/>
            <a:ext cx="9743187" cy="1012453"/>
          </a:xfrm>
          <a:prstGeom prst="rect">
            <a:avLst/>
          </a:prstGeom>
          <a:solidFill>
            <a:srgbClr val="BD1E00"/>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914363">
              <a:lnSpc>
                <a:spcPct val="107000"/>
              </a:lnSpc>
              <a:spcAft>
                <a:spcPts val="800"/>
              </a:spcAft>
              <a:tabLst>
                <a:tab pos="457182" algn="l"/>
              </a:tabLst>
              <a:defRPr/>
            </a:pPr>
            <a:endParaRPr lang="en-GB" sz="2000" kern="100">
              <a:solidFill>
                <a:prstClr val="white"/>
              </a:solidFill>
              <a:latin typeface="Aptos" panose="020B0004020202020204" pitchFamily="34" charset="0"/>
              <a:ea typeface="Aptos" panose="020B0004020202020204" pitchFamily="34" charset="0"/>
              <a:cs typeface="Arial" panose="020B0604020202020204" pitchFamily="34" charset="0"/>
            </a:endParaRPr>
          </a:p>
        </p:txBody>
      </p:sp>
      <p:sp>
        <p:nvSpPr>
          <p:cNvPr id="28" name="Rectangle 27">
            <a:extLst>
              <a:ext uri="{FF2B5EF4-FFF2-40B4-BE49-F238E27FC236}">
                <a16:creationId xmlns:a16="http://schemas.microsoft.com/office/drawing/2014/main" id="{735A38E3-8E2F-EB55-076D-F181470D6938}"/>
              </a:ext>
            </a:extLst>
          </p:cNvPr>
          <p:cNvSpPr/>
          <p:nvPr/>
        </p:nvSpPr>
        <p:spPr>
          <a:xfrm>
            <a:off x="1497423" y="5745895"/>
            <a:ext cx="9718434" cy="1012453"/>
          </a:xfrm>
          <a:prstGeom prst="rect">
            <a:avLst/>
          </a:prstGeom>
          <a:solidFill>
            <a:srgbClr val="BD1E00"/>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914363">
              <a:lnSpc>
                <a:spcPct val="107000"/>
              </a:lnSpc>
              <a:spcAft>
                <a:spcPts val="800"/>
              </a:spcAft>
              <a:tabLst>
                <a:tab pos="457182" algn="l"/>
              </a:tabLst>
              <a:defRPr/>
            </a:pPr>
            <a:endParaRPr lang="en-GB" sz="2000" kern="100">
              <a:solidFill>
                <a:prstClr val="white"/>
              </a:solidFill>
              <a:latin typeface="Aptos" panose="020B0004020202020204" pitchFamily="34" charset="0"/>
              <a:ea typeface="Aptos" panose="020B0004020202020204" pitchFamily="34" charset="0"/>
              <a:cs typeface="Arial" panose="020B0604020202020204" pitchFamily="34" charset="0"/>
            </a:endParaRPr>
          </a:p>
        </p:txBody>
      </p:sp>
      <p:sp>
        <p:nvSpPr>
          <p:cNvPr id="29" name="Rectangle 28">
            <a:extLst>
              <a:ext uri="{FF2B5EF4-FFF2-40B4-BE49-F238E27FC236}">
                <a16:creationId xmlns:a16="http://schemas.microsoft.com/office/drawing/2014/main" id="{077416F1-D6C0-DA9D-5946-0DB90F6C8E2E}"/>
              </a:ext>
            </a:extLst>
          </p:cNvPr>
          <p:cNvSpPr/>
          <p:nvPr/>
        </p:nvSpPr>
        <p:spPr>
          <a:xfrm>
            <a:off x="1344931" y="2193618"/>
            <a:ext cx="9767636" cy="1040806"/>
          </a:xfrm>
          <a:prstGeom prst="rect">
            <a:avLst/>
          </a:prstGeom>
          <a:solidFill>
            <a:srgbClr val="123249"/>
          </a:solidFill>
          <a:ln w="2540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lIns="108000" rIns="2232000" rtlCol="0" anchor="ctr"/>
          <a:lstStyle/>
          <a:p>
            <a:pPr marL="0" indent="0">
              <a:buNone/>
            </a:pPr>
            <a:r>
              <a:rPr lang="en-GB" sz="1600" b="1" dirty="0">
                <a:latin typeface="Arial" panose="020B0604020202020204" pitchFamily="34" charset="0"/>
                <a:cs typeface="Arial" panose="020B0604020202020204" pitchFamily="34" charset="0"/>
              </a:rPr>
              <a:t>Growth sectors are expanding – but risk missing local talent</a:t>
            </a:r>
            <a:br>
              <a:rPr lang="en-GB" sz="1600" dirty="0">
                <a:latin typeface="Arial" panose="020B0604020202020204" pitchFamily="34" charset="0"/>
                <a:cs typeface="Arial" panose="020B0604020202020204" pitchFamily="34" charset="0"/>
              </a:rPr>
            </a:br>
            <a:r>
              <a:rPr lang="en-GB" sz="1600" dirty="0">
                <a:latin typeface="Arial" panose="020B0604020202020204" pitchFamily="34" charset="0"/>
                <a:cs typeface="Arial" panose="020B0604020202020204" pitchFamily="34" charset="0"/>
              </a:rPr>
              <a:t>Industries like green energy, logistics, and care-tech are growing in coastal zones — yet they often fail to connect with the local workforce. By building place-based pipelines, industry can meet its own labour needs more reliably.</a:t>
            </a:r>
            <a:endParaRPr lang="en-GB" sz="1600" dirty="0">
              <a:solidFill>
                <a:schemeClr val="bg1"/>
              </a:solidFill>
              <a:latin typeface="Arial" panose="020B0604020202020204" pitchFamily="34" charset="0"/>
              <a:cs typeface="Arial" panose="020B0604020202020204" pitchFamily="34" charset="0"/>
            </a:endParaRPr>
          </a:p>
        </p:txBody>
      </p:sp>
      <p:sp>
        <p:nvSpPr>
          <p:cNvPr id="30" name="Rectangle 29">
            <a:extLst>
              <a:ext uri="{FF2B5EF4-FFF2-40B4-BE49-F238E27FC236}">
                <a16:creationId xmlns:a16="http://schemas.microsoft.com/office/drawing/2014/main" id="{BD98DBC2-35CA-F924-396C-C28EACFFFA56}"/>
              </a:ext>
            </a:extLst>
          </p:cNvPr>
          <p:cNvSpPr/>
          <p:nvPr/>
        </p:nvSpPr>
        <p:spPr>
          <a:xfrm>
            <a:off x="1344931" y="3325506"/>
            <a:ext cx="9767636" cy="1040806"/>
          </a:xfrm>
          <a:prstGeom prst="rect">
            <a:avLst/>
          </a:prstGeom>
          <a:solidFill>
            <a:srgbClr val="123249"/>
          </a:solidFill>
          <a:ln w="2540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Ins="2232000" rtlCol="0" anchor="ctr"/>
          <a:lstStyle/>
          <a:p>
            <a:pPr marL="0" indent="0">
              <a:buNone/>
            </a:pPr>
            <a:r>
              <a:rPr lang="en-GB" sz="1600" b="1">
                <a:latin typeface="Arial" panose="020B0604020202020204" pitchFamily="34" charset="0"/>
                <a:cs typeface="Arial" panose="020B0604020202020204" pitchFamily="34" charset="0"/>
              </a:rPr>
              <a:t>Digital transformation makes coastal locations more viable</a:t>
            </a:r>
            <a:br>
              <a:rPr lang="en-GB" sz="1600">
                <a:latin typeface="Arial" panose="020B0604020202020204" pitchFamily="34" charset="0"/>
                <a:cs typeface="Arial" panose="020B0604020202020204" pitchFamily="34" charset="0"/>
              </a:rPr>
            </a:br>
            <a:r>
              <a:rPr lang="en-GB" sz="1600">
                <a:latin typeface="Arial" panose="020B0604020202020204" pitchFamily="34" charset="0"/>
                <a:cs typeface="Arial" panose="020B0604020202020204" pitchFamily="34" charset="0"/>
              </a:rPr>
              <a:t>With more hybrid and remote roles, the traditional barriers of coastal geography (like poor transport) are less relevant. Industry can now tap into coastal talent without requiring daily commutes — making these areas even more attractive.</a:t>
            </a:r>
          </a:p>
        </p:txBody>
      </p:sp>
      <p:sp>
        <p:nvSpPr>
          <p:cNvPr id="31" name="Rectangle 30">
            <a:extLst>
              <a:ext uri="{FF2B5EF4-FFF2-40B4-BE49-F238E27FC236}">
                <a16:creationId xmlns:a16="http://schemas.microsoft.com/office/drawing/2014/main" id="{78EBE526-751F-D24D-40B6-1AEDCD58B33C}"/>
              </a:ext>
            </a:extLst>
          </p:cNvPr>
          <p:cNvSpPr/>
          <p:nvPr/>
        </p:nvSpPr>
        <p:spPr>
          <a:xfrm>
            <a:off x="1344931" y="4478841"/>
            <a:ext cx="9767636" cy="1040806"/>
          </a:xfrm>
          <a:prstGeom prst="rect">
            <a:avLst/>
          </a:prstGeom>
          <a:solidFill>
            <a:srgbClr val="123249"/>
          </a:solidFill>
          <a:ln w="2540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Ins="2232000" rtlCol="0" anchor="ctr"/>
          <a:lstStyle/>
          <a:p>
            <a:pPr marL="0" indent="0">
              <a:buNone/>
            </a:pPr>
            <a:r>
              <a:rPr lang="en-GB" sz="1600" b="1">
                <a:latin typeface="Arial" panose="020B0604020202020204" pitchFamily="34" charset="0"/>
                <a:cs typeface="Arial" panose="020B0604020202020204" pitchFamily="34" charset="0"/>
              </a:rPr>
              <a:t>Local workforces are more stable and loyal</a:t>
            </a:r>
            <a:br>
              <a:rPr lang="en-GB" sz="1600">
                <a:latin typeface="Arial" panose="020B0604020202020204" pitchFamily="34" charset="0"/>
                <a:cs typeface="Arial" panose="020B0604020202020204" pitchFamily="34" charset="0"/>
              </a:rPr>
            </a:br>
            <a:r>
              <a:rPr lang="en-GB" sz="1600">
                <a:latin typeface="Arial" panose="020B0604020202020204" pitchFamily="34" charset="0"/>
                <a:cs typeface="Arial" panose="020B0604020202020204" pitchFamily="34" charset="0"/>
              </a:rPr>
              <a:t>People who live locally are more likely to stay, invest in their community, and grow with the job — reducing churn and training costs. Coastal populations, when given a route in, are highly motivated to stay.</a:t>
            </a:r>
          </a:p>
        </p:txBody>
      </p:sp>
      <p:sp>
        <p:nvSpPr>
          <p:cNvPr id="32" name="Rectangle 31">
            <a:extLst>
              <a:ext uri="{FF2B5EF4-FFF2-40B4-BE49-F238E27FC236}">
                <a16:creationId xmlns:a16="http://schemas.microsoft.com/office/drawing/2014/main" id="{C77BF8C1-E447-EC90-0C54-4F28F5384E0B}"/>
              </a:ext>
            </a:extLst>
          </p:cNvPr>
          <p:cNvSpPr/>
          <p:nvPr/>
        </p:nvSpPr>
        <p:spPr>
          <a:xfrm>
            <a:off x="1369684" y="5647773"/>
            <a:ext cx="9743187" cy="1040806"/>
          </a:xfrm>
          <a:prstGeom prst="rect">
            <a:avLst/>
          </a:prstGeom>
          <a:solidFill>
            <a:srgbClr val="123249"/>
          </a:solidFill>
          <a:ln w="2540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Ins="2232000" rtlCol="0" anchor="ctr"/>
          <a:lstStyle/>
          <a:p>
            <a:pPr marL="0" indent="0">
              <a:buNone/>
            </a:pPr>
            <a:r>
              <a:rPr lang="en-GB" sz="1600" b="1" dirty="0">
                <a:latin typeface="Arial" panose="020B0604020202020204" pitchFamily="34" charset="0"/>
                <a:cs typeface="Arial" panose="020B0604020202020204" pitchFamily="34" charset="0"/>
              </a:rPr>
              <a:t>Breaking the cycle of relying on statutory services to 'fix' people</a:t>
            </a:r>
            <a:br>
              <a:rPr lang="en-GB" sz="1600" dirty="0">
                <a:latin typeface="Arial" panose="020B0604020202020204" pitchFamily="34" charset="0"/>
                <a:cs typeface="Arial" panose="020B0604020202020204" pitchFamily="34" charset="0"/>
              </a:rPr>
            </a:br>
            <a:r>
              <a:rPr lang="en-GB" sz="1600" dirty="0">
                <a:latin typeface="Arial" panose="020B0604020202020204" pitchFamily="34" charset="0"/>
                <a:cs typeface="Arial" panose="020B0604020202020204" pitchFamily="34" charset="0"/>
              </a:rPr>
              <a:t>Investing in employment and skills early reduces long-term dependence on NHS, social care, and welfare. Industry becomes part of the solution, not just a beneficiary — shifting from reactive support to proactive partnership.</a:t>
            </a:r>
          </a:p>
        </p:txBody>
      </p:sp>
      <p:sp>
        <p:nvSpPr>
          <p:cNvPr id="33" name="Rectangle 32">
            <a:extLst>
              <a:ext uri="{FF2B5EF4-FFF2-40B4-BE49-F238E27FC236}">
                <a16:creationId xmlns:a16="http://schemas.microsoft.com/office/drawing/2014/main" id="{9D8A5AEE-A145-0E85-9839-225A3A4132D4}"/>
              </a:ext>
            </a:extLst>
          </p:cNvPr>
          <p:cNvSpPr/>
          <p:nvPr/>
        </p:nvSpPr>
        <p:spPr>
          <a:xfrm>
            <a:off x="714022" y="2221157"/>
            <a:ext cx="575216" cy="540993"/>
          </a:xfrm>
          <a:prstGeom prst="rect">
            <a:avLst/>
          </a:prstGeom>
          <a:noFill/>
          <a:ln w="41275">
            <a:solidFill>
              <a:srgbClr val="10273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400" b="1">
                <a:solidFill>
                  <a:srgbClr val="BC0301"/>
                </a:solidFill>
                <a:latin typeface="Arial" panose="020B0604020202020204" pitchFamily="34" charset="0"/>
                <a:cs typeface="Arial" panose="020B0604020202020204" pitchFamily="34" charset="0"/>
              </a:rPr>
              <a:t>a</a:t>
            </a:r>
          </a:p>
        </p:txBody>
      </p:sp>
      <p:sp>
        <p:nvSpPr>
          <p:cNvPr id="34" name="Rectangle 33">
            <a:extLst>
              <a:ext uri="{FF2B5EF4-FFF2-40B4-BE49-F238E27FC236}">
                <a16:creationId xmlns:a16="http://schemas.microsoft.com/office/drawing/2014/main" id="{F66CDA25-3977-0C0C-AC88-B539BD4F4ECE}"/>
              </a:ext>
            </a:extLst>
          </p:cNvPr>
          <p:cNvSpPr/>
          <p:nvPr/>
        </p:nvSpPr>
        <p:spPr>
          <a:xfrm>
            <a:off x="714021" y="3353044"/>
            <a:ext cx="575216" cy="540993"/>
          </a:xfrm>
          <a:prstGeom prst="rect">
            <a:avLst/>
          </a:prstGeom>
          <a:noFill/>
          <a:ln w="41275">
            <a:solidFill>
              <a:srgbClr val="10273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400" b="1">
                <a:solidFill>
                  <a:srgbClr val="BC0301"/>
                </a:solidFill>
                <a:latin typeface="Arial" panose="020B0604020202020204" pitchFamily="34" charset="0"/>
                <a:cs typeface="Arial" panose="020B0604020202020204" pitchFamily="34" charset="0"/>
              </a:rPr>
              <a:t>b</a:t>
            </a:r>
          </a:p>
        </p:txBody>
      </p:sp>
      <p:sp>
        <p:nvSpPr>
          <p:cNvPr id="35" name="Rectangle 34">
            <a:extLst>
              <a:ext uri="{FF2B5EF4-FFF2-40B4-BE49-F238E27FC236}">
                <a16:creationId xmlns:a16="http://schemas.microsoft.com/office/drawing/2014/main" id="{822F555F-DA79-8695-CD00-D4945A259501}"/>
              </a:ext>
            </a:extLst>
          </p:cNvPr>
          <p:cNvSpPr/>
          <p:nvPr/>
        </p:nvSpPr>
        <p:spPr>
          <a:xfrm>
            <a:off x="714020" y="4523168"/>
            <a:ext cx="575216" cy="540993"/>
          </a:xfrm>
          <a:prstGeom prst="rect">
            <a:avLst/>
          </a:prstGeom>
          <a:noFill/>
          <a:ln w="41275">
            <a:solidFill>
              <a:srgbClr val="10273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400" b="1">
                <a:solidFill>
                  <a:srgbClr val="BC0301"/>
                </a:solidFill>
                <a:latin typeface="Arial" panose="020B0604020202020204" pitchFamily="34" charset="0"/>
                <a:cs typeface="Arial" panose="020B0604020202020204" pitchFamily="34" charset="0"/>
              </a:rPr>
              <a:t>c</a:t>
            </a:r>
          </a:p>
        </p:txBody>
      </p:sp>
      <p:sp>
        <p:nvSpPr>
          <p:cNvPr id="36" name="Rectangle 35">
            <a:extLst>
              <a:ext uri="{FF2B5EF4-FFF2-40B4-BE49-F238E27FC236}">
                <a16:creationId xmlns:a16="http://schemas.microsoft.com/office/drawing/2014/main" id="{8DBB12D3-A40D-198B-8ED5-05F77936C2FC}"/>
              </a:ext>
            </a:extLst>
          </p:cNvPr>
          <p:cNvSpPr/>
          <p:nvPr/>
        </p:nvSpPr>
        <p:spPr>
          <a:xfrm>
            <a:off x="737144" y="5682679"/>
            <a:ext cx="575216" cy="540993"/>
          </a:xfrm>
          <a:prstGeom prst="rect">
            <a:avLst/>
          </a:prstGeom>
          <a:noFill/>
          <a:ln w="41275">
            <a:solidFill>
              <a:srgbClr val="10273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400" b="1">
                <a:solidFill>
                  <a:srgbClr val="BC0301"/>
                </a:solidFill>
                <a:latin typeface="Arial" panose="020B0604020202020204" pitchFamily="34" charset="0"/>
                <a:cs typeface="Arial" panose="020B0604020202020204" pitchFamily="34" charset="0"/>
              </a:rPr>
              <a:t>d</a:t>
            </a:r>
          </a:p>
        </p:txBody>
      </p:sp>
      <p:sp>
        <p:nvSpPr>
          <p:cNvPr id="40" name="Rectangle 39">
            <a:extLst>
              <a:ext uri="{FF2B5EF4-FFF2-40B4-BE49-F238E27FC236}">
                <a16:creationId xmlns:a16="http://schemas.microsoft.com/office/drawing/2014/main" id="{AAA62308-92B0-2942-5567-8606BCE37F85}"/>
              </a:ext>
            </a:extLst>
          </p:cNvPr>
          <p:cNvSpPr/>
          <p:nvPr/>
        </p:nvSpPr>
        <p:spPr>
          <a:xfrm>
            <a:off x="1863650" y="1267211"/>
            <a:ext cx="3208520" cy="705355"/>
          </a:xfrm>
          <a:prstGeom prst="rect">
            <a:avLst/>
          </a:prstGeom>
          <a:solidFill>
            <a:srgbClr val="A20000"/>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108000" rtlCol="0" anchor="ctr"/>
          <a:lstStyle/>
          <a:p>
            <a:pPr marL="0" indent="0">
              <a:buNone/>
            </a:pPr>
            <a:endParaRPr lang="en-GB" sz="2800">
              <a:solidFill>
                <a:schemeClr val="bg1"/>
              </a:solidFill>
              <a:latin typeface="Arial" panose="020B0604020202020204" pitchFamily="34" charset="0"/>
              <a:cs typeface="Arial" panose="020B0604020202020204" pitchFamily="34" charset="0"/>
            </a:endParaRPr>
          </a:p>
        </p:txBody>
      </p:sp>
      <p:sp>
        <p:nvSpPr>
          <p:cNvPr id="41" name="Rectangle 40">
            <a:extLst>
              <a:ext uri="{FF2B5EF4-FFF2-40B4-BE49-F238E27FC236}">
                <a16:creationId xmlns:a16="http://schemas.microsoft.com/office/drawing/2014/main" id="{933269D0-5EC4-A467-F6CB-3277781AC2F4}"/>
              </a:ext>
            </a:extLst>
          </p:cNvPr>
          <p:cNvSpPr/>
          <p:nvPr/>
        </p:nvSpPr>
        <p:spPr>
          <a:xfrm>
            <a:off x="1739453" y="1162311"/>
            <a:ext cx="3208520" cy="705355"/>
          </a:xfrm>
          <a:prstGeom prst="rect">
            <a:avLst/>
          </a:prstGeom>
          <a:solidFill>
            <a:srgbClr val="0B3249"/>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108000" rtlCol="0" anchor="ctr"/>
          <a:lstStyle/>
          <a:p>
            <a:pPr marL="0" indent="0">
              <a:buNone/>
            </a:pPr>
            <a:r>
              <a:rPr lang="en-GB" sz="2800" b="1">
                <a:solidFill>
                  <a:schemeClr val="bg1"/>
                </a:solidFill>
                <a:latin typeface="Arial" panose="020B0604020202020204" pitchFamily="34" charset="0"/>
                <a:cs typeface="Arial" panose="020B0604020202020204" pitchFamily="34" charset="0"/>
              </a:rPr>
              <a:t>Expand &amp; Scale</a:t>
            </a:r>
            <a:endParaRPr lang="en-GB" sz="2800">
              <a:solidFill>
                <a:schemeClr val="bg1"/>
              </a:solidFill>
              <a:latin typeface="Arial" panose="020B0604020202020204" pitchFamily="34" charset="0"/>
              <a:cs typeface="Arial" panose="020B0604020202020204" pitchFamily="34" charset="0"/>
            </a:endParaRPr>
          </a:p>
        </p:txBody>
      </p:sp>
      <p:sp>
        <p:nvSpPr>
          <p:cNvPr id="42" name="Oval 41">
            <a:extLst>
              <a:ext uri="{FF2B5EF4-FFF2-40B4-BE49-F238E27FC236}">
                <a16:creationId xmlns:a16="http://schemas.microsoft.com/office/drawing/2014/main" id="{6D22BBFE-82E2-34F8-7C99-2D44909F9F5D}"/>
              </a:ext>
            </a:extLst>
          </p:cNvPr>
          <p:cNvSpPr/>
          <p:nvPr/>
        </p:nvSpPr>
        <p:spPr>
          <a:xfrm>
            <a:off x="529264" y="1095662"/>
            <a:ext cx="1190504" cy="1040806"/>
          </a:xfrm>
          <a:prstGeom prst="ellipse">
            <a:avLst/>
          </a:prstGeom>
          <a:solidFill>
            <a:srgbClr val="0B3249"/>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3" name="Graphic 42" descr="Maximise with solid fill">
            <a:extLst>
              <a:ext uri="{FF2B5EF4-FFF2-40B4-BE49-F238E27FC236}">
                <a16:creationId xmlns:a16="http://schemas.microsoft.com/office/drawing/2014/main" id="{8814372D-DFA1-86F3-2490-2F899989A9F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69188" y="1247073"/>
            <a:ext cx="718999" cy="718999"/>
          </a:xfrm>
          <a:prstGeom prst="rect">
            <a:avLst/>
          </a:prstGeom>
        </p:spPr>
      </p:pic>
      <p:pic>
        <p:nvPicPr>
          <p:cNvPr id="44" name="Graphic 43" descr="Maximise with solid fill">
            <a:extLst>
              <a:ext uri="{FF2B5EF4-FFF2-40B4-BE49-F238E27FC236}">
                <a16:creationId xmlns:a16="http://schemas.microsoft.com/office/drawing/2014/main" id="{F9FDE055-141E-2C87-1B68-520FC3CAD82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6200000">
            <a:off x="769188" y="1247073"/>
            <a:ext cx="718999" cy="718999"/>
          </a:xfrm>
          <a:prstGeom prst="rect">
            <a:avLst/>
          </a:prstGeom>
        </p:spPr>
      </p:pic>
      <p:pic>
        <p:nvPicPr>
          <p:cNvPr id="1026" name="Picture 2" descr="Generated image">
            <a:extLst>
              <a:ext uri="{FF2B5EF4-FFF2-40B4-BE49-F238E27FC236}">
                <a16:creationId xmlns:a16="http://schemas.microsoft.com/office/drawing/2014/main" id="{47E28B78-45B4-BD9A-7ACF-12986A93F895}"/>
              </a:ext>
            </a:extLst>
          </p:cNvPr>
          <p:cNvPicPr>
            <a:picLocks noChangeAspect="1" noChangeArrowheads="1"/>
          </p:cNvPicPr>
          <p:nvPr/>
        </p:nvPicPr>
        <p:blipFill rotWithShape="1">
          <a:blip r:embed="rId7">
            <a:duotone>
              <a:prstClr val="black"/>
              <a:srgbClr val="BD1E00">
                <a:tint val="45000"/>
                <a:satMod val="400000"/>
              </a:srgbClr>
            </a:duotone>
            <a:extLst>
              <a:ext uri="{28A0092B-C50C-407E-A947-70E740481C1C}">
                <a14:useLocalDpi xmlns:a14="http://schemas.microsoft.com/office/drawing/2010/main" val="0"/>
              </a:ext>
            </a:extLst>
          </a:blip>
          <a:srcRect l="-197" t="-1667" r="197" b="21179"/>
          <a:stretch/>
        </p:blipFill>
        <p:spPr bwMode="auto">
          <a:xfrm>
            <a:off x="9243943" y="2240156"/>
            <a:ext cx="1728858" cy="927680"/>
          </a:xfrm>
          <a:prstGeom prst="rect">
            <a:avLst/>
          </a:prstGeom>
          <a:noFill/>
          <a:ln w="25400">
            <a:noFill/>
          </a:ln>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CF578F83-0D8A-3895-0469-EA6F6A481CFB}"/>
              </a:ext>
            </a:extLst>
          </p:cNvPr>
          <p:cNvPicPr>
            <a:picLocks noChangeAspect="1" noChangeArrowheads="1"/>
          </p:cNvPicPr>
          <p:nvPr/>
        </p:nvPicPr>
        <p:blipFill>
          <a:blip r:embed="rId8" cstate="screen">
            <a:duotone>
              <a:prstClr val="black"/>
              <a:srgbClr val="BD1E00">
                <a:tint val="45000"/>
                <a:satMod val="400000"/>
              </a:srgbClr>
            </a:duotone>
            <a:extLst>
              <a:ext uri="{28A0092B-C50C-407E-A947-70E740481C1C}">
                <a14:useLocalDpi xmlns:a14="http://schemas.microsoft.com/office/drawing/2010/main"/>
              </a:ext>
            </a:extLst>
          </a:blip>
          <a:srcRect t="9756" b="9756"/>
          <a:stretch/>
        </p:blipFill>
        <p:spPr bwMode="auto">
          <a:xfrm>
            <a:off x="9243941" y="3389548"/>
            <a:ext cx="1728858" cy="927680"/>
          </a:xfrm>
          <a:prstGeom prst="rect">
            <a:avLst/>
          </a:prstGeom>
          <a:noFill/>
          <a:ln w="25400">
            <a:noFill/>
          </a:ln>
          <a:extLst>
            <a:ext uri="{909E8E84-426E-40DD-AFC4-6F175D3DCCD1}">
              <a14:hiddenFill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id="{FA08C785-6D97-8698-85DB-645A7B242592}"/>
              </a:ext>
            </a:extLst>
          </p:cNvPr>
          <p:cNvPicPr>
            <a:picLocks noChangeAspect="1" noChangeArrowheads="1"/>
          </p:cNvPicPr>
          <p:nvPr/>
        </p:nvPicPr>
        <p:blipFill>
          <a:blip r:embed="rId9" cstate="screen">
            <a:duotone>
              <a:prstClr val="black"/>
              <a:srgbClr val="BD1E00">
                <a:tint val="45000"/>
                <a:satMod val="400000"/>
              </a:srgbClr>
            </a:duotone>
            <a:extLst>
              <a:ext uri="{28A0092B-C50C-407E-A947-70E740481C1C}">
                <a14:useLocalDpi xmlns:a14="http://schemas.microsoft.com/office/drawing/2010/main"/>
              </a:ext>
            </a:extLst>
          </a:blip>
          <a:srcRect t="9756" b="9756"/>
          <a:stretch/>
        </p:blipFill>
        <p:spPr bwMode="auto">
          <a:xfrm>
            <a:off x="9243941" y="4538941"/>
            <a:ext cx="1728858" cy="927680"/>
          </a:xfrm>
          <a:prstGeom prst="rect">
            <a:avLst/>
          </a:prstGeom>
          <a:noFill/>
          <a:ln w="25400">
            <a:noFill/>
          </a:ln>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1250198F-AED0-791A-9FF8-BD02B3B4477A}"/>
              </a:ext>
            </a:extLst>
          </p:cNvPr>
          <p:cNvPicPr>
            <a:picLocks noChangeAspect="1" noChangeArrowheads="1"/>
          </p:cNvPicPr>
          <p:nvPr/>
        </p:nvPicPr>
        <p:blipFill>
          <a:blip r:embed="rId10" cstate="screen">
            <a:duotone>
              <a:prstClr val="black"/>
              <a:srgbClr val="BD1E00">
                <a:tint val="45000"/>
                <a:satMod val="400000"/>
              </a:srgbClr>
            </a:duotone>
            <a:extLst>
              <a:ext uri="{28A0092B-C50C-407E-A947-70E740481C1C}">
                <a14:useLocalDpi xmlns:a14="http://schemas.microsoft.com/office/drawing/2010/main"/>
              </a:ext>
            </a:extLst>
          </a:blip>
          <a:srcRect t="23171" b="23171"/>
          <a:stretch/>
        </p:blipFill>
        <p:spPr bwMode="auto">
          <a:xfrm>
            <a:off x="9243941" y="5699332"/>
            <a:ext cx="1728858" cy="927680"/>
          </a:xfrm>
          <a:prstGeom prst="rect">
            <a:avLst/>
          </a:prstGeom>
          <a:noFill/>
          <a:ln w="25400">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778382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rgbClr val="0B3249"/>
        </a:solidFill>
        <a:effectLst/>
      </p:bgPr>
    </p:bg>
    <p:spTree>
      <p:nvGrpSpPr>
        <p:cNvPr id="1" name="">
          <a:extLst>
            <a:ext uri="{FF2B5EF4-FFF2-40B4-BE49-F238E27FC236}">
              <a16:creationId xmlns:a16="http://schemas.microsoft.com/office/drawing/2014/main" id="{A7CF44E4-0C7C-3C45-BB75-8C495CC54B35}"/>
            </a:ext>
          </a:extLst>
        </p:cNvPr>
        <p:cNvGrpSpPr/>
        <p:nvPr/>
      </p:nvGrpSpPr>
      <p:grpSpPr>
        <a:xfrm>
          <a:off x="0" y="0"/>
          <a:ext cx="0" cy="0"/>
          <a:chOff x="0" y="0"/>
          <a:chExt cx="0" cy="0"/>
        </a:xfrm>
      </p:grpSpPr>
      <p:sp>
        <p:nvSpPr>
          <p:cNvPr id="3" name="Text 1">
            <a:extLst>
              <a:ext uri="{FF2B5EF4-FFF2-40B4-BE49-F238E27FC236}">
                <a16:creationId xmlns:a16="http://schemas.microsoft.com/office/drawing/2014/main" id="{0324AAEC-BA91-3661-1FD0-60AD08B04B06}"/>
              </a:ext>
            </a:extLst>
          </p:cNvPr>
          <p:cNvSpPr/>
          <p:nvPr/>
        </p:nvSpPr>
        <p:spPr>
          <a:xfrm>
            <a:off x="639069" y="1538585"/>
            <a:ext cx="10913864" cy="584200"/>
          </a:xfrm>
          <a:prstGeom prst="rect">
            <a:avLst/>
          </a:prstGeom>
          <a:noFill/>
          <a:ln/>
        </p:spPr>
        <p:txBody>
          <a:bodyPr wrap="square" lIns="0" tIns="0" rIns="0" bIns="0" rtlCol="0" anchor="t"/>
          <a:lstStyle/>
          <a:p>
            <a:pPr>
              <a:lnSpc>
                <a:spcPts val="2292"/>
              </a:lnSpc>
            </a:pPr>
            <a:endParaRPr lang="en-US" sz="1417">
              <a:solidFill>
                <a:schemeClr val="bg1"/>
              </a:solidFill>
            </a:endParaRPr>
          </a:p>
        </p:txBody>
      </p:sp>
      <p:pic>
        <p:nvPicPr>
          <p:cNvPr id="10" name="Image 0">
            <a:extLst>
              <a:ext uri="{FF2B5EF4-FFF2-40B4-BE49-F238E27FC236}">
                <a16:creationId xmlns:a16="http://schemas.microsoft.com/office/drawing/2014/main" id="{75813E9D-1EF0-C221-8354-E7002E1AA1A7}"/>
              </a:ext>
            </a:extLst>
          </p:cNvPr>
          <p:cNvPicPr>
            <a:picLocks noChangeAspect="1"/>
          </p:cNvPicPr>
          <p:nvPr/>
        </p:nvPicPr>
        <p:blipFill>
          <a:blip r:embed="rId3">
            <a:alphaModFix amt="20000"/>
            <a:extLst>
              <a:ext uri="{837473B0-CC2E-450A-ABE3-18F120FF3D39}">
                <a1611:picAttrSrcUrl xmlns:a1611="http://schemas.microsoft.com/office/drawing/2016/11/main" r:id="rId4"/>
              </a:ext>
            </a:extLst>
          </a:blip>
          <a:srcRect l="26311" t="15284" b="11281"/>
          <a:stretch/>
        </p:blipFill>
        <p:spPr>
          <a:xfrm>
            <a:off x="0" y="1"/>
            <a:ext cx="12235770" cy="6858000"/>
          </a:xfrm>
          <a:prstGeom prst="rect">
            <a:avLst/>
          </a:prstGeom>
        </p:spPr>
      </p:pic>
      <p:sp>
        <p:nvSpPr>
          <p:cNvPr id="13" name="Rectangle 12">
            <a:extLst>
              <a:ext uri="{FF2B5EF4-FFF2-40B4-BE49-F238E27FC236}">
                <a16:creationId xmlns:a16="http://schemas.microsoft.com/office/drawing/2014/main" id="{4102551F-8F73-EB46-E548-3815EC03A4B9}"/>
              </a:ext>
            </a:extLst>
          </p:cNvPr>
          <p:cNvSpPr/>
          <p:nvPr/>
        </p:nvSpPr>
        <p:spPr>
          <a:xfrm>
            <a:off x="0" y="1402079"/>
            <a:ext cx="12192000" cy="54559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40" name="Diagram 39">
            <a:extLst>
              <a:ext uri="{FF2B5EF4-FFF2-40B4-BE49-F238E27FC236}">
                <a16:creationId xmlns:a16="http://schemas.microsoft.com/office/drawing/2014/main" id="{281D4126-12EC-8EBA-0C84-FF98C0B98490}"/>
              </a:ext>
            </a:extLst>
          </p:cNvPr>
          <p:cNvGraphicFramePr/>
          <p:nvPr>
            <p:extLst>
              <p:ext uri="{D42A27DB-BD31-4B8C-83A1-F6EECF244321}">
                <p14:modId xmlns:p14="http://schemas.microsoft.com/office/powerpoint/2010/main" val="1488607932"/>
              </p:ext>
            </p:extLst>
          </p:nvPr>
        </p:nvGraphicFramePr>
        <p:xfrm>
          <a:off x="4651405" y="2711882"/>
          <a:ext cx="5536500" cy="364859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TextBox 3">
            <a:extLst>
              <a:ext uri="{FF2B5EF4-FFF2-40B4-BE49-F238E27FC236}">
                <a16:creationId xmlns:a16="http://schemas.microsoft.com/office/drawing/2014/main" id="{54C30AC2-272E-385F-ACFD-0B8DAF1BA8AC}"/>
              </a:ext>
            </a:extLst>
          </p:cNvPr>
          <p:cNvSpPr txBox="1"/>
          <p:nvPr/>
        </p:nvSpPr>
        <p:spPr>
          <a:xfrm>
            <a:off x="5408278" y="6402320"/>
            <a:ext cx="7183029" cy="461665"/>
          </a:xfrm>
          <a:prstGeom prst="rect">
            <a:avLst/>
          </a:prstGeom>
          <a:noFill/>
        </p:spPr>
        <p:txBody>
          <a:bodyPr wrap="square">
            <a:spAutoFit/>
          </a:bodyPr>
          <a:lstStyle/>
          <a:p>
            <a:r>
              <a:rPr lang="en-GB" sz="2400" b="1" dirty="0">
                <a:solidFill>
                  <a:srgbClr val="0B3249"/>
                </a:solidFill>
                <a:latin typeface="Arial"/>
                <a:cs typeface="Arial"/>
              </a:rPr>
              <a:t>The wider the network, the faster the impact</a:t>
            </a:r>
            <a:endParaRPr lang="en-GB" sz="2400" dirty="0">
              <a:solidFill>
                <a:srgbClr val="0B3249"/>
              </a:solidFill>
            </a:endParaRPr>
          </a:p>
        </p:txBody>
      </p:sp>
      <p:sp>
        <p:nvSpPr>
          <p:cNvPr id="14" name="Rectangle 13">
            <a:extLst>
              <a:ext uri="{FF2B5EF4-FFF2-40B4-BE49-F238E27FC236}">
                <a16:creationId xmlns:a16="http://schemas.microsoft.com/office/drawing/2014/main" id="{E5E05D4E-6FAD-31CC-9E9F-D8E188C509F9}"/>
              </a:ext>
            </a:extLst>
          </p:cNvPr>
          <p:cNvSpPr/>
          <p:nvPr/>
        </p:nvSpPr>
        <p:spPr>
          <a:xfrm>
            <a:off x="683781" y="4718336"/>
            <a:ext cx="2232630" cy="1840915"/>
          </a:xfrm>
          <a:prstGeom prst="rect">
            <a:avLst/>
          </a:prstGeom>
          <a:solidFill>
            <a:schemeClr val="bg1">
              <a:alpha val="63493"/>
            </a:scheme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alpha val="0"/>
                  </a:prstClr>
                </a:solidFill>
                <a:effectLst/>
                <a:uLnTx/>
                <a:uFillTx/>
                <a:latin typeface="Arial" panose="020B0604020202020204" pitchFamily="34" charset="0"/>
                <a:ea typeface="+mn-ea"/>
                <a:cs typeface="Arial" panose="020B0604020202020204" pitchFamily="34" charset="0"/>
              </a:rPr>
              <a:t>High costs from the “</a:t>
            </a:r>
            <a:r>
              <a:rPr kumimoji="0" lang="en-GB" sz="2000" b="0" i="1" u="none" strike="noStrike" kern="1200" cap="none" spc="0" normalizeH="0" baseline="0" noProof="0">
                <a:ln>
                  <a:noFill/>
                </a:ln>
                <a:solidFill>
                  <a:prstClr val="white">
                    <a:alpha val="0"/>
                  </a:prstClr>
                </a:solidFill>
                <a:effectLst/>
                <a:uLnTx/>
                <a:uFillTx/>
                <a:latin typeface="Arial" panose="020B0604020202020204" pitchFamily="34" charset="0"/>
                <a:ea typeface="+mn-ea"/>
                <a:cs typeface="Arial" panose="020B0604020202020204" pitchFamily="34" charset="0"/>
              </a:rPr>
              <a:t>hamster wheel</a:t>
            </a:r>
            <a:r>
              <a:rPr kumimoji="0" lang="en-GB" sz="2000" b="0" i="0" u="none" strike="noStrike" kern="1200" cap="none" spc="0" normalizeH="0" baseline="0" noProof="0">
                <a:ln>
                  <a:noFill/>
                </a:ln>
                <a:solidFill>
                  <a:prstClr val="white">
                    <a:alpha val="0"/>
                  </a:prstClr>
                </a:solidFill>
                <a:effectLst/>
                <a:uLnTx/>
                <a:uFillTx/>
                <a:latin typeface="Arial" panose="020B0604020202020204" pitchFamily="34" charset="0"/>
                <a:ea typeface="+mn-ea"/>
                <a:cs typeface="Arial" panose="020B0604020202020204" pitchFamily="34" charset="0"/>
              </a:rPr>
              <a:t>” of recruitment </a:t>
            </a:r>
          </a:p>
        </p:txBody>
      </p:sp>
      <p:sp>
        <p:nvSpPr>
          <p:cNvPr id="16" name="Rectangle 15">
            <a:extLst>
              <a:ext uri="{FF2B5EF4-FFF2-40B4-BE49-F238E27FC236}">
                <a16:creationId xmlns:a16="http://schemas.microsoft.com/office/drawing/2014/main" id="{9ABE7FD3-7BCB-44FD-8A51-EC8428138D96}"/>
              </a:ext>
            </a:extLst>
          </p:cNvPr>
          <p:cNvSpPr/>
          <p:nvPr/>
        </p:nvSpPr>
        <p:spPr>
          <a:xfrm>
            <a:off x="3059730" y="2458230"/>
            <a:ext cx="2004361" cy="447132"/>
          </a:xfrm>
          <a:prstGeom prst="rect">
            <a:avLst/>
          </a:prstGeom>
          <a:solidFill>
            <a:srgbClr val="0B3249"/>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Prevention</a:t>
            </a:r>
          </a:p>
        </p:txBody>
      </p:sp>
      <p:sp>
        <p:nvSpPr>
          <p:cNvPr id="17" name="Rectangle 16">
            <a:extLst>
              <a:ext uri="{FF2B5EF4-FFF2-40B4-BE49-F238E27FC236}">
                <a16:creationId xmlns:a16="http://schemas.microsoft.com/office/drawing/2014/main" id="{9E7D2338-A46A-CAF0-7AF4-1153D1AD24FB}"/>
              </a:ext>
            </a:extLst>
          </p:cNvPr>
          <p:cNvSpPr/>
          <p:nvPr/>
        </p:nvSpPr>
        <p:spPr>
          <a:xfrm>
            <a:off x="3058837" y="5288672"/>
            <a:ext cx="2004361" cy="435939"/>
          </a:xfrm>
          <a:prstGeom prst="rect">
            <a:avLst/>
          </a:prstGeom>
          <a:solidFill>
            <a:srgbClr val="0B3249"/>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Housing and infrastructure</a:t>
            </a:r>
          </a:p>
        </p:txBody>
      </p:sp>
      <p:sp>
        <p:nvSpPr>
          <p:cNvPr id="18" name="Rectangle 17">
            <a:extLst>
              <a:ext uri="{FF2B5EF4-FFF2-40B4-BE49-F238E27FC236}">
                <a16:creationId xmlns:a16="http://schemas.microsoft.com/office/drawing/2014/main" id="{EF72ACE3-CA56-3615-0377-1DB1A34C353E}"/>
              </a:ext>
            </a:extLst>
          </p:cNvPr>
          <p:cNvSpPr/>
          <p:nvPr/>
        </p:nvSpPr>
        <p:spPr>
          <a:xfrm>
            <a:off x="3072472" y="3635408"/>
            <a:ext cx="2004361" cy="472666"/>
          </a:xfrm>
          <a:prstGeom prst="rect">
            <a:avLst/>
          </a:prstGeom>
          <a:solidFill>
            <a:srgbClr val="0B3249"/>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Coastal career pathways</a:t>
            </a:r>
          </a:p>
        </p:txBody>
      </p:sp>
      <p:sp>
        <p:nvSpPr>
          <p:cNvPr id="19" name="Rectangle 18">
            <a:extLst>
              <a:ext uri="{FF2B5EF4-FFF2-40B4-BE49-F238E27FC236}">
                <a16:creationId xmlns:a16="http://schemas.microsoft.com/office/drawing/2014/main" id="{DB6A751D-5287-30E9-DC03-6B9DFF28191A}"/>
              </a:ext>
            </a:extLst>
          </p:cNvPr>
          <p:cNvSpPr/>
          <p:nvPr/>
        </p:nvSpPr>
        <p:spPr>
          <a:xfrm>
            <a:off x="549082" y="4671202"/>
            <a:ext cx="2256467" cy="1649383"/>
          </a:xfrm>
          <a:prstGeom prst="rect">
            <a:avLst/>
          </a:prstGeom>
          <a:solidFill>
            <a:srgbClr val="0B3249"/>
          </a:solidFill>
          <a:ln w="25400">
            <a:noFill/>
          </a:ln>
        </p:spPr>
        <p:style>
          <a:lnRef idx="2">
            <a:schemeClr val="accent1">
              <a:shade val="15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Something for the network to focus upon and support </a:t>
            </a:r>
            <a:r>
              <a:rPr kumimoji="0" lang="en-GB" sz="1600" b="0" i="0" u="none" strike="noStrike" kern="1200" cap="none" spc="0" normalizeH="0" baseline="0" noProof="0" err="1">
                <a:ln>
                  <a:noFill/>
                </a:ln>
                <a:solidFill>
                  <a:prstClr val="white"/>
                </a:solidFill>
                <a:effectLst/>
                <a:uLnTx/>
                <a:uFillTx/>
                <a:latin typeface="Arial" panose="020B0604020202020204" pitchFamily="34" charset="0"/>
                <a:ea typeface="+mn-ea"/>
                <a:cs typeface="Arial" panose="020B0604020202020204" pitchFamily="34" charset="0"/>
              </a:rPr>
              <a:t>e.g</a:t>
            </a:r>
            <a:r>
              <a:rPr kumimoji="0" lang="en-GB" sz="1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accelerating, scaling up, sustaining or activating interventions</a:t>
            </a:r>
          </a:p>
        </p:txBody>
      </p:sp>
      <p:sp>
        <p:nvSpPr>
          <p:cNvPr id="20" name="Rectangle 19">
            <a:extLst>
              <a:ext uri="{FF2B5EF4-FFF2-40B4-BE49-F238E27FC236}">
                <a16:creationId xmlns:a16="http://schemas.microsoft.com/office/drawing/2014/main" id="{1ADD8EB6-5000-E8E2-9BA0-40B2B12B98E8}"/>
              </a:ext>
            </a:extLst>
          </p:cNvPr>
          <p:cNvSpPr/>
          <p:nvPr/>
        </p:nvSpPr>
        <p:spPr>
          <a:xfrm>
            <a:off x="543511" y="2458691"/>
            <a:ext cx="2232630" cy="1649383"/>
          </a:xfrm>
          <a:prstGeom prst="rect">
            <a:avLst/>
          </a:prstGeom>
          <a:solidFill>
            <a:schemeClr val="accent6"/>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Something to share and contribute with the network</a:t>
            </a:r>
          </a:p>
        </p:txBody>
      </p:sp>
      <p:sp>
        <p:nvSpPr>
          <p:cNvPr id="21" name="Rectangle 20">
            <a:extLst>
              <a:ext uri="{FF2B5EF4-FFF2-40B4-BE49-F238E27FC236}">
                <a16:creationId xmlns:a16="http://schemas.microsoft.com/office/drawing/2014/main" id="{F8D613C0-FA4F-1030-C6F0-6770A5430A58}"/>
              </a:ext>
            </a:extLst>
          </p:cNvPr>
          <p:cNvSpPr/>
          <p:nvPr/>
        </p:nvSpPr>
        <p:spPr>
          <a:xfrm>
            <a:off x="3058837" y="3039423"/>
            <a:ext cx="2004361" cy="447132"/>
          </a:xfrm>
          <a:prstGeom prst="rect">
            <a:avLst/>
          </a:prstGeom>
          <a:solidFill>
            <a:srgbClr val="0B3249"/>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Care tech</a:t>
            </a:r>
          </a:p>
        </p:txBody>
      </p:sp>
      <p:sp>
        <p:nvSpPr>
          <p:cNvPr id="22" name="Rectangle 21">
            <a:extLst>
              <a:ext uri="{FF2B5EF4-FFF2-40B4-BE49-F238E27FC236}">
                <a16:creationId xmlns:a16="http://schemas.microsoft.com/office/drawing/2014/main" id="{600E9192-2BCA-3A46-5143-CF18B12FABEB}"/>
              </a:ext>
            </a:extLst>
          </p:cNvPr>
          <p:cNvSpPr/>
          <p:nvPr/>
        </p:nvSpPr>
        <p:spPr>
          <a:xfrm>
            <a:off x="3058837" y="5844333"/>
            <a:ext cx="2004361" cy="472666"/>
          </a:xfrm>
          <a:prstGeom prst="rect">
            <a:avLst/>
          </a:prstGeom>
          <a:solidFill>
            <a:srgbClr val="0B3249"/>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Service transformation</a:t>
            </a:r>
          </a:p>
        </p:txBody>
      </p:sp>
      <p:sp>
        <p:nvSpPr>
          <p:cNvPr id="23" name="Rectangle 22">
            <a:extLst>
              <a:ext uri="{FF2B5EF4-FFF2-40B4-BE49-F238E27FC236}">
                <a16:creationId xmlns:a16="http://schemas.microsoft.com/office/drawing/2014/main" id="{66274270-56A2-5197-FBCF-F10C4BB59568}"/>
              </a:ext>
            </a:extLst>
          </p:cNvPr>
          <p:cNvSpPr/>
          <p:nvPr/>
        </p:nvSpPr>
        <p:spPr>
          <a:xfrm>
            <a:off x="3058837" y="4702475"/>
            <a:ext cx="2004361" cy="472666"/>
          </a:xfrm>
          <a:prstGeom prst="rect">
            <a:avLst/>
          </a:prstGeom>
          <a:solidFill>
            <a:srgbClr val="0B3249"/>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Talent and employer attraction</a:t>
            </a:r>
          </a:p>
        </p:txBody>
      </p:sp>
      <p:sp>
        <p:nvSpPr>
          <p:cNvPr id="25" name="Rectangle 24">
            <a:extLst>
              <a:ext uri="{FF2B5EF4-FFF2-40B4-BE49-F238E27FC236}">
                <a16:creationId xmlns:a16="http://schemas.microsoft.com/office/drawing/2014/main" id="{F675E096-47E3-6D62-782E-41C55F56952A}"/>
              </a:ext>
            </a:extLst>
          </p:cNvPr>
          <p:cNvSpPr/>
          <p:nvPr/>
        </p:nvSpPr>
        <p:spPr>
          <a:xfrm>
            <a:off x="5523192" y="2295949"/>
            <a:ext cx="3705107" cy="308534"/>
          </a:xfrm>
          <a:prstGeom prst="rect">
            <a:avLst/>
          </a:prstGeom>
          <a:noFill/>
          <a:ln w="25400">
            <a:noFill/>
          </a:ln>
        </p:spPr>
        <p:style>
          <a:lnRef idx="2">
            <a:schemeClr val="accent1">
              <a:shade val="15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0B3249"/>
                </a:solidFill>
                <a:effectLst/>
                <a:uLnTx/>
                <a:uFillTx/>
                <a:latin typeface="Arial" panose="020B0604020202020204" pitchFamily="34" charset="0"/>
                <a:ea typeface="+mn-ea"/>
                <a:cs typeface="Arial" panose="020B0604020202020204" pitchFamily="34" charset="0"/>
              </a:rPr>
              <a:t>Who needs to be part of the plan for this to succeed?</a:t>
            </a:r>
          </a:p>
        </p:txBody>
      </p:sp>
      <p:sp>
        <p:nvSpPr>
          <p:cNvPr id="30" name="Plus Sign 42">
            <a:extLst>
              <a:ext uri="{FF2B5EF4-FFF2-40B4-BE49-F238E27FC236}">
                <a16:creationId xmlns:a16="http://schemas.microsoft.com/office/drawing/2014/main" id="{1EACFD4B-E833-6165-AC3B-D74B8FCD80E8}"/>
              </a:ext>
            </a:extLst>
          </p:cNvPr>
          <p:cNvSpPr/>
          <p:nvPr/>
        </p:nvSpPr>
        <p:spPr>
          <a:xfrm>
            <a:off x="1368020" y="4058707"/>
            <a:ext cx="709126" cy="640755"/>
          </a:xfrm>
          <a:prstGeom prst="mathPlus">
            <a:avLst/>
          </a:prstGeom>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761BF88D-0DBA-25F9-494E-5AD203EC7FED}"/>
              </a:ext>
            </a:extLst>
          </p:cNvPr>
          <p:cNvSpPr/>
          <p:nvPr/>
        </p:nvSpPr>
        <p:spPr>
          <a:xfrm>
            <a:off x="8800925" y="3237996"/>
            <a:ext cx="2004361" cy="554747"/>
          </a:xfrm>
          <a:prstGeom prst="rect">
            <a:avLst/>
          </a:prstGeom>
          <a:solidFill>
            <a:schemeClr val="bg1">
              <a:alpha val="63493"/>
            </a:scheme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prstClr val="white">
                    <a:alpha val="0"/>
                  </a:prstClr>
                </a:solidFill>
                <a:effectLst/>
                <a:uLnTx/>
                <a:uFillTx/>
                <a:latin typeface="Arial" panose="020B0604020202020204" pitchFamily="34" charset="0"/>
                <a:ea typeface="+mn-ea"/>
                <a:cs typeface="Arial" panose="020B0604020202020204" pitchFamily="34" charset="0"/>
              </a:rPr>
              <a:t>Recruitment</a:t>
            </a:r>
          </a:p>
        </p:txBody>
      </p:sp>
      <p:sp>
        <p:nvSpPr>
          <p:cNvPr id="32" name="Rectangle 31">
            <a:extLst>
              <a:ext uri="{FF2B5EF4-FFF2-40B4-BE49-F238E27FC236}">
                <a16:creationId xmlns:a16="http://schemas.microsoft.com/office/drawing/2014/main" id="{FDF84334-C572-D950-316E-CA7FB5D4A917}"/>
              </a:ext>
            </a:extLst>
          </p:cNvPr>
          <p:cNvSpPr/>
          <p:nvPr/>
        </p:nvSpPr>
        <p:spPr>
          <a:xfrm>
            <a:off x="9766300" y="3487359"/>
            <a:ext cx="2004361" cy="810650"/>
          </a:xfrm>
          <a:prstGeom prst="rect">
            <a:avLst/>
          </a:prstGeom>
          <a:solidFill>
            <a:srgbClr val="0B3249"/>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Return on Investment case and the cost of doing nothing</a:t>
            </a:r>
          </a:p>
        </p:txBody>
      </p:sp>
      <p:sp>
        <p:nvSpPr>
          <p:cNvPr id="34" name="Rectangle 33">
            <a:extLst>
              <a:ext uri="{FF2B5EF4-FFF2-40B4-BE49-F238E27FC236}">
                <a16:creationId xmlns:a16="http://schemas.microsoft.com/office/drawing/2014/main" id="{8EF21CF4-A162-7C84-C141-EDD5354BFB7E}"/>
              </a:ext>
            </a:extLst>
          </p:cNvPr>
          <p:cNvSpPr/>
          <p:nvPr/>
        </p:nvSpPr>
        <p:spPr>
          <a:xfrm>
            <a:off x="9766300" y="4493923"/>
            <a:ext cx="2004361" cy="819988"/>
          </a:xfrm>
          <a:prstGeom prst="rect">
            <a:avLst/>
          </a:prstGeom>
          <a:solidFill>
            <a:srgbClr val="0B3249"/>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Shared Investment Framework</a:t>
            </a:r>
          </a:p>
        </p:txBody>
      </p:sp>
      <p:sp>
        <p:nvSpPr>
          <p:cNvPr id="35" name="Rectangle 34">
            <a:extLst>
              <a:ext uri="{FF2B5EF4-FFF2-40B4-BE49-F238E27FC236}">
                <a16:creationId xmlns:a16="http://schemas.microsoft.com/office/drawing/2014/main" id="{720308AD-93A8-FC69-902B-1C51789971E6}"/>
              </a:ext>
            </a:extLst>
          </p:cNvPr>
          <p:cNvSpPr/>
          <p:nvPr/>
        </p:nvSpPr>
        <p:spPr>
          <a:xfrm>
            <a:off x="9766300" y="2448208"/>
            <a:ext cx="2004361" cy="874149"/>
          </a:xfrm>
          <a:prstGeom prst="rect">
            <a:avLst/>
          </a:prstGeom>
          <a:solidFill>
            <a:srgbClr val="0B3249"/>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Co-designed pathway and delivery plan</a:t>
            </a:r>
          </a:p>
        </p:txBody>
      </p:sp>
      <p:sp>
        <p:nvSpPr>
          <p:cNvPr id="36" name="Rectangle 35">
            <a:extLst>
              <a:ext uri="{FF2B5EF4-FFF2-40B4-BE49-F238E27FC236}">
                <a16:creationId xmlns:a16="http://schemas.microsoft.com/office/drawing/2014/main" id="{C7DDBB65-5633-F73B-248E-6B67CFC59604}"/>
              </a:ext>
            </a:extLst>
          </p:cNvPr>
          <p:cNvSpPr/>
          <p:nvPr/>
        </p:nvSpPr>
        <p:spPr>
          <a:xfrm>
            <a:off x="3042808" y="2009123"/>
            <a:ext cx="2004361" cy="288648"/>
          </a:xfrm>
          <a:prstGeom prst="rect">
            <a:avLst/>
          </a:prstGeom>
          <a:solidFill>
            <a:srgbClr val="0B3249"/>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Where to focus?</a:t>
            </a:r>
          </a:p>
        </p:txBody>
      </p:sp>
      <p:sp>
        <p:nvSpPr>
          <p:cNvPr id="37" name="Rectangle 36">
            <a:extLst>
              <a:ext uri="{FF2B5EF4-FFF2-40B4-BE49-F238E27FC236}">
                <a16:creationId xmlns:a16="http://schemas.microsoft.com/office/drawing/2014/main" id="{4852979A-677C-87D0-C8C7-F6E4325C1620}"/>
              </a:ext>
            </a:extLst>
          </p:cNvPr>
          <p:cNvSpPr/>
          <p:nvPr/>
        </p:nvSpPr>
        <p:spPr>
          <a:xfrm>
            <a:off x="543511" y="2007061"/>
            <a:ext cx="2256467" cy="288648"/>
          </a:xfrm>
          <a:prstGeom prst="rect">
            <a:avLst/>
          </a:prstGeom>
          <a:solidFill>
            <a:srgbClr val="0B3249"/>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Getting Started</a:t>
            </a:r>
          </a:p>
        </p:txBody>
      </p:sp>
      <p:sp>
        <p:nvSpPr>
          <p:cNvPr id="38" name="Rectangle 37">
            <a:extLst>
              <a:ext uri="{FF2B5EF4-FFF2-40B4-BE49-F238E27FC236}">
                <a16:creationId xmlns:a16="http://schemas.microsoft.com/office/drawing/2014/main" id="{3826F611-104C-5E3D-34C0-2CBA1A513A51}"/>
              </a:ext>
            </a:extLst>
          </p:cNvPr>
          <p:cNvSpPr/>
          <p:nvPr/>
        </p:nvSpPr>
        <p:spPr>
          <a:xfrm>
            <a:off x="5519378" y="2000250"/>
            <a:ext cx="3708921" cy="267758"/>
          </a:xfrm>
          <a:prstGeom prst="rect">
            <a:avLst/>
          </a:prstGeom>
          <a:solidFill>
            <a:srgbClr val="0B3249"/>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Engagement and Co-Design </a:t>
            </a:r>
          </a:p>
        </p:txBody>
      </p:sp>
      <p:sp>
        <p:nvSpPr>
          <p:cNvPr id="39" name="Rectangle 38">
            <a:extLst>
              <a:ext uri="{FF2B5EF4-FFF2-40B4-BE49-F238E27FC236}">
                <a16:creationId xmlns:a16="http://schemas.microsoft.com/office/drawing/2014/main" id="{2BA5B257-8968-1623-4FAB-97B5834BCFF8}"/>
              </a:ext>
            </a:extLst>
          </p:cNvPr>
          <p:cNvSpPr/>
          <p:nvPr/>
        </p:nvSpPr>
        <p:spPr>
          <a:xfrm>
            <a:off x="9757071" y="1999357"/>
            <a:ext cx="2004361" cy="288648"/>
          </a:xfrm>
          <a:prstGeom prst="rect">
            <a:avLst/>
          </a:prstGeom>
          <a:solidFill>
            <a:srgbClr val="0B3249"/>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Activation</a:t>
            </a:r>
          </a:p>
        </p:txBody>
      </p:sp>
      <p:sp>
        <p:nvSpPr>
          <p:cNvPr id="41" name="Rectangle 40">
            <a:extLst>
              <a:ext uri="{FF2B5EF4-FFF2-40B4-BE49-F238E27FC236}">
                <a16:creationId xmlns:a16="http://schemas.microsoft.com/office/drawing/2014/main" id="{6ADE27B6-BCCF-5C00-AB15-9143EBC742A2}"/>
              </a:ext>
            </a:extLst>
          </p:cNvPr>
          <p:cNvSpPr/>
          <p:nvPr/>
        </p:nvSpPr>
        <p:spPr>
          <a:xfrm>
            <a:off x="9766300" y="5513793"/>
            <a:ext cx="2004361" cy="739391"/>
          </a:xfrm>
          <a:prstGeom prst="rect">
            <a:avLst/>
          </a:prstGeom>
          <a:solidFill>
            <a:srgbClr val="0B3249"/>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Connect through the CNN Year 2 Prospectus</a:t>
            </a:r>
          </a:p>
        </p:txBody>
      </p:sp>
      <p:sp>
        <p:nvSpPr>
          <p:cNvPr id="43" name="TextBox 42">
            <a:extLst>
              <a:ext uri="{FF2B5EF4-FFF2-40B4-BE49-F238E27FC236}">
                <a16:creationId xmlns:a16="http://schemas.microsoft.com/office/drawing/2014/main" id="{5E00D01E-2C76-E434-6DB2-A6981D8C2736}"/>
              </a:ext>
            </a:extLst>
          </p:cNvPr>
          <p:cNvSpPr txBox="1"/>
          <p:nvPr/>
        </p:nvSpPr>
        <p:spPr>
          <a:xfrm>
            <a:off x="525988" y="1474676"/>
            <a:ext cx="8592015" cy="461665"/>
          </a:xfrm>
          <a:prstGeom prst="rect">
            <a:avLst/>
          </a:prstGeom>
          <a:noFill/>
        </p:spPr>
        <p:txBody>
          <a:bodyPr wrap="square">
            <a:spAutoFit/>
          </a:bodyPr>
          <a:lstStyle/>
          <a:p>
            <a:r>
              <a:rPr lang="en-GB" sz="2400" b="1" dirty="0">
                <a:solidFill>
                  <a:srgbClr val="0B3249"/>
                </a:solidFill>
                <a:latin typeface="Arial"/>
                <a:cs typeface="Arial"/>
              </a:rPr>
              <a:t>The CNN Framework For Working With New Locations</a:t>
            </a:r>
            <a:endParaRPr lang="en-GB" sz="2400" dirty="0">
              <a:solidFill>
                <a:srgbClr val="0B3249"/>
              </a:solidFill>
            </a:endParaRPr>
          </a:p>
        </p:txBody>
      </p:sp>
      <p:sp>
        <p:nvSpPr>
          <p:cNvPr id="46" name="Rectangle 45">
            <a:extLst>
              <a:ext uri="{FF2B5EF4-FFF2-40B4-BE49-F238E27FC236}">
                <a16:creationId xmlns:a16="http://schemas.microsoft.com/office/drawing/2014/main" id="{9D6EADD9-77A0-4957-5DC5-435EB0CC0AC6}"/>
              </a:ext>
            </a:extLst>
          </p:cNvPr>
          <p:cNvSpPr/>
          <p:nvPr/>
        </p:nvSpPr>
        <p:spPr>
          <a:xfrm>
            <a:off x="1926714" y="400102"/>
            <a:ext cx="3208520" cy="705355"/>
          </a:xfrm>
          <a:prstGeom prst="rect">
            <a:avLst/>
          </a:prstGeom>
          <a:solidFill>
            <a:srgbClr val="A20000"/>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108000" rtlCol="0" anchor="ctr"/>
          <a:lstStyle/>
          <a:p>
            <a:pPr marL="0" indent="0">
              <a:buNone/>
            </a:pPr>
            <a:endParaRPr lang="en-GB" sz="2800">
              <a:solidFill>
                <a:schemeClr val="bg1"/>
              </a:solidFill>
              <a:latin typeface="Arial" panose="020B0604020202020204" pitchFamily="34" charset="0"/>
              <a:cs typeface="Arial" panose="020B0604020202020204" pitchFamily="34" charset="0"/>
            </a:endParaRPr>
          </a:p>
        </p:txBody>
      </p:sp>
      <p:sp>
        <p:nvSpPr>
          <p:cNvPr id="47" name="Rectangle 46">
            <a:extLst>
              <a:ext uri="{FF2B5EF4-FFF2-40B4-BE49-F238E27FC236}">
                <a16:creationId xmlns:a16="http://schemas.microsoft.com/office/drawing/2014/main" id="{D12790D8-969B-3244-B497-55A854CB3252}"/>
              </a:ext>
            </a:extLst>
          </p:cNvPr>
          <p:cNvSpPr/>
          <p:nvPr/>
        </p:nvSpPr>
        <p:spPr>
          <a:xfrm>
            <a:off x="1802517" y="295202"/>
            <a:ext cx="3208520" cy="705355"/>
          </a:xfrm>
          <a:prstGeom prst="rect">
            <a:avLst/>
          </a:prstGeom>
          <a:solidFill>
            <a:srgbClr val="0B3249"/>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108000" rtlCol="0" anchor="ctr"/>
          <a:lstStyle/>
          <a:p>
            <a:pPr marL="0" indent="0">
              <a:buNone/>
            </a:pPr>
            <a:r>
              <a:rPr lang="en-GB" sz="2800" b="1">
                <a:solidFill>
                  <a:schemeClr val="bg1"/>
                </a:solidFill>
                <a:latin typeface="Arial" panose="020B0604020202020204" pitchFamily="34" charset="0"/>
                <a:cs typeface="Arial" panose="020B0604020202020204" pitchFamily="34" charset="0"/>
              </a:rPr>
              <a:t>Expand &amp; Scale</a:t>
            </a:r>
            <a:endParaRPr lang="en-GB" sz="2800">
              <a:solidFill>
                <a:schemeClr val="bg1"/>
              </a:solidFill>
              <a:latin typeface="Arial" panose="020B0604020202020204" pitchFamily="34" charset="0"/>
              <a:cs typeface="Arial" panose="020B0604020202020204" pitchFamily="34" charset="0"/>
            </a:endParaRPr>
          </a:p>
        </p:txBody>
      </p:sp>
      <p:sp>
        <p:nvSpPr>
          <p:cNvPr id="48" name="Oval 47">
            <a:extLst>
              <a:ext uri="{FF2B5EF4-FFF2-40B4-BE49-F238E27FC236}">
                <a16:creationId xmlns:a16="http://schemas.microsoft.com/office/drawing/2014/main" id="{AC2D95F7-75B7-F03B-EAA2-0AB069ED0B67}"/>
              </a:ext>
            </a:extLst>
          </p:cNvPr>
          <p:cNvSpPr/>
          <p:nvPr/>
        </p:nvSpPr>
        <p:spPr>
          <a:xfrm>
            <a:off x="529264" y="165489"/>
            <a:ext cx="1190504" cy="1040806"/>
          </a:xfrm>
          <a:prstGeom prst="ellipse">
            <a:avLst/>
          </a:prstGeom>
          <a:solidFill>
            <a:srgbClr val="0B3249"/>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9" name="Graphic 48" descr="Maximise with solid fill">
            <a:extLst>
              <a:ext uri="{FF2B5EF4-FFF2-40B4-BE49-F238E27FC236}">
                <a16:creationId xmlns:a16="http://schemas.microsoft.com/office/drawing/2014/main" id="{B8ED237F-280D-3724-6BF1-0E526C31809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69188" y="316900"/>
            <a:ext cx="718999" cy="718999"/>
          </a:xfrm>
          <a:prstGeom prst="rect">
            <a:avLst/>
          </a:prstGeom>
        </p:spPr>
      </p:pic>
      <p:pic>
        <p:nvPicPr>
          <p:cNvPr id="50" name="Graphic 49" descr="Maximise with solid fill">
            <a:extLst>
              <a:ext uri="{FF2B5EF4-FFF2-40B4-BE49-F238E27FC236}">
                <a16:creationId xmlns:a16="http://schemas.microsoft.com/office/drawing/2014/main" id="{E909C463-9CFC-C4C3-1D2A-FFE1B7DCAFD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16200000">
            <a:off x="769188" y="316900"/>
            <a:ext cx="718999" cy="718999"/>
          </a:xfrm>
          <a:prstGeom prst="rect">
            <a:avLst/>
          </a:prstGeom>
        </p:spPr>
      </p:pic>
    </p:spTree>
    <p:extLst>
      <p:ext uri="{BB962C8B-B14F-4D97-AF65-F5344CB8AC3E}">
        <p14:creationId xmlns:p14="http://schemas.microsoft.com/office/powerpoint/2010/main" val="334818397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6.xml><?xml version="1.0" encoding="utf-8"?>
<a:theme xmlns:a="http://schemas.openxmlformats.org/drawingml/2006/main" name="3_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60.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40B206FE2BC9E4FB3320D23A49A24A0" ma:contentTypeVersion="21" ma:contentTypeDescription="Create a new document." ma:contentTypeScope="" ma:versionID="626b645bf3c676b999c443e7ba47a951">
  <xsd:schema xmlns:xsd="http://www.w3.org/2001/XMLSchema" xmlns:xs="http://www.w3.org/2001/XMLSchema" xmlns:p="http://schemas.microsoft.com/office/2006/metadata/properties" xmlns:ns1="http://schemas.microsoft.com/sharepoint/v3" xmlns:ns2="4959bdb6-fbf6-46f8-bef5-083049efc1c5" xmlns:ns3="1d8e3042-42b7-454a-aee4-65c8bdb836b4" targetNamespace="http://schemas.microsoft.com/office/2006/metadata/properties" ma:root="true" ma:fieldsID="75a3dc1c2d1f9670b29c8b06d6a7e869" ns1:_="" ns2:_="" ns3:_="">
    <xsd:import namespace="http://schemas.microsoft.com/sharepoint/v3"/>
    <xsd:import namespace="4959bdb6-fbf6-46f8-bef5-083049efc1c5"/>
    <xsd:import namespace="1d8e3042-42b7-454a-aee4-65c8bdb836b4"/>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DateTaken" minOccurs="0"/>
                <xsd:element ref="ns2:MediaServiceLocation" minOccurs="0"/>
                <xsd:element ref="ns3:SharedWithUsers" minOccurs="0"/>
                <xsd:element ref="ns3:SharedWithDetails" minOccurs="0"/>
                <xsd:element ref="ns2:MediaServiceGenerationTime" minOccurs="0"/>
                <xsd:element ref="ns2:MediaServiceEventHashCode" minOccurs="0"/>
                <xsd:element ref="ns1:_ip_UnifiedCompliancePolicyProperties" minOccurs="0"/>
                <xsd:element ref="ns1:_ip_UnifiedCompliancePolicyUIAction"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SearchProperties" minOccurs="0"/>
                <xsd:element ref="ns2:Image"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7" nillable="true" ma:displayName="Unified Compliance Policy Properties" ma:hidden="true" ma:internalName="_ip_UnifiedCompliancePolicyProperties">
      <xsd:simpleType>
        <xsd:restriction base="dms:Note"/>
      </xsd:simpleType>
    </xsd:element>
    <xsd:element name="_ip_UnifiedCompliancePolicyUIAction" ma:index="18"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959bdb6-fbf6-46f8-bef5-083049efc1c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Extracted Text" ma:internalName="MediaServiceOCR" ma:readOnly="true">
      <xsd:simpleType>
        <xsd:restriction base="dms:Note">
          <xsd:maxLength value="255"/>
        </xsd:restriction>
      </xsd:simpleType>
    </xsd:element>
    <xsd:element name="MediaServiceDateTaken" ma:index="11" nillable="true" ma:displayName="MediaServiceDateTaken" ma:hidden="true" ma:internalName="MediaServiceDateTaken"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6f34ccc8-7304-4c66-ba04-a1850823dabc" ma:termSetId="09814cd3-568e-fe90-9814-8d621ff8fb84" ma:anchorId="fba54fb3-c3e1-fe81-a776-ca4b69148c4d" ma:open="true" ma:isKeyword="false">
      <xsd:complexType>
        <xsd:sequence>
          <xsd:element ref="pc:Terms" minOccurs="0" maxOccurs="1"/>
        </xsd:sequence>
      </xsd:complexType>
    </xsd:element>
    <xsd:element name="MediaServiceSearchProperties" ma:index="25" nillable="true" ma:displayName="MediaServiceSearchProperties" ma:hidden="true" ma:internalName="MediaServiceSearchProperties" ma:readOnly="true">
      <xsd:simpleType>
        <xsd:restriction base="dms:Note"/>
      </xsd:simpleType>
    </xsd:element>
    <xsd:element name="Image" ma:index="26" nillable="true" ma:displayName="Image" ma:format="Thumbnail" ma:internalName="Image">
      <xsd:simpleType>
        <xsd:restriction base="dms:Unknown"/>
      </xsd:simpleType>
    </xsd:element>
    <xsd:element name="MediaServiceObjectDetectorVersions" ma:index="27"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d8e3042-42b7-454a-aee4-65c8bdb836b4"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f8367b13-fd6d-4fd7-8cfe-5ede51ca503c}" ma:internalName="TaxCatchAll" ma:showField="CatchAllData" ma:web="1d8e3042-42b7-454a-aee4-65c8bdb836b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4959bdb6-fbf6-46f8-bef5-083049efc1c5">
      <Terms xmlns="http://schemas.microsoft.com/office/infopath/2007/PartnerControls"/>
    </lcf76f155ced4ddcb4097134ff3c332f>
    <_ip_UnifiedCompliancePolicyUIAction xmlns="http://schemas.microsoft.com/sharepoint/v3" xsi:nil="true"/>
    <TaxCatchAll xmlns="1d8e3042-42b7-454a-aee4-65c8bdb836b4" xsi:nil="true"/>
    <_ip_UnifiedCompliancePolicyProperties xmlns="http://schemas.microsoft.com/sharepoint/v3" xsi:nil="true"/>
    <Image xmlns="4959bdb6-fbf6-46f8-bef5-083049efc1c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DA9F56B-E883-44F1-BC25-249C49A08F71}">
  <ds:schemaRefs>
    <ds:schemaRef ds:uri="1d8e3042-42b7-454a-aee4-65c8bdb836b4"/>
    <ds:schemaRef ds:uri="4959bdb6-fbf6-46f8-bef5-083049efc1c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32F3C084-DB13-4E97-8A2E-DFD9F2088160}">
  <ds:schemaRefs>
    <ds:schemaRef ds:uri="http://purl.org/dc/elements/1.1/"/>
    <ds:schemaRef ds:uri="http://purl.org/dc/terms/"/>
    <ds:schemaRef ds:uri="1d8e3042-42b7-454a-aee4-65c8bdb836b4"/>
    <ds:schemaRef ds:uri="4959bdb6-fbf6-46f8-bef5-083049efc1c5"/>
    <ds:schemaRef ds:uri="http://schemas.microsoft.com/office/2006/documentManagement/types"/>
    <ds:schemaRef ds:uri="http://schemas.openxmlformats.org/package/2006/metadata/core-properties"/>
    <ds:schemaRef ds:uri="http://schemas.microsoft.com/office/infopath/2007/PartnerControls"/>
    <ds:schemaRef ds:uri="http://www.w3.org/XML/1998/namespace"/>
    <ds:schemaRef ds:uri="http://schemas.microsoft.com/sharepoint/v3"/>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A981C715-9FDA-4E21-9E3E-71041D441DB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12629</Words>
  <Application>Microsoft Office PowerPoint</Application>
  <PresentationFormat>Widescreen</PresentationFormat>
  <Paragraphs>1761</Paragraphs>
  <Slides>108</Slides>
  <Notes>87</Notes>
  <HiddenSlides>0</HiddenSlides>
  <MMClips>0</MMClips>
  <ScaleCrop>false</ScaleCrop>
  <HeadingPairs>
    <vt:vector size="6" baseType="variant">
      <vt:variant>
        <vt:lpstr>Fonts Used</vt:lpstr>
      </vt:variant>
      <vt:variant>
        <vt:i4>9</vt:i4>
      </vt:variant>
      <vt:variant>
        <vt:lpstr>Theme</vt:lpstr>
      </vt:variant>
      <vt:variant>
        <vt:i4>6</vt:i4>
      </vt:variant>
      <vt:variant>
        <vt:lpstr>Slide Titles</vt:lpstr>
      </vt:variant>
      <vt:variant>
        <vt:i4>108</vt:i4>
      </vt:variant>
    </vt:vector>
  </HeadingPairs>
  <TitlesOfParts>
    <vt:vector size="123" baseType="lpstr">
      <vt:lpstr>Aptos</vt:lpstr>
      <vt:lpstr>Aptos Display</vt:lpstr>
      <vt:lpstr>Arial</vt:lpstr>
      <vt:lpstr>Calibri</vt:lpstr>
      <vt:lpstr>Calibri Light</vt:lpstr>
      <vt:lpstr>Gadugi</vt:lpstr>
      <vt:lpstr>Impact</vt:lpstr>
      <vt:lpstr>Times New Roman</vt:lpstr>
      <vt:lpstr>Tw Cen MT</vt:lpstr>
      <vt:lpstr>Office Theme</vt:lpstr>
      <vt:lpstr>1_Office Theme</vt:lpstr>
      <vt:lpstr>1_Office 2013 - 2022 Theme</vt:lpstr>
      <vt:lpstr>2_Office Theme</vt:lpstr>
      <vt:lpstr>2_Office 2013 - 2022 Theme</vt:lpstr>
      <vt:lpstr>3_Office 2013 - 2022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proportion of staff agreeing or strongly agreeing that they “would recommend their organisation as a place to work”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There are 16 Integrated Care Boards with Coastal Towns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Jon Bashford</dc:creator>
  <cp:lastModifiedBy>Jacqui Gibson</cp:lastModifiedBy>
  <cp:revision>11</cp:revision>
  <dcterms:created xsi:type="dcterms:W3CDTF">2025-04-08T12:10:46Z</dcterms:created>
  <dcterms:modified xsi:type="dcterms:W3CDTF">2025-05-13T09:58:33Z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0x010100D40B206FE2BC9E4FB3320D23A49A24A0</vt:lpwstr>
  </property>
  <property fmtid="{D5CDD505-2E9C-101B-9397-08002B2CF9AE}" pid="3" name="MediaServiceImageTags">
    <vt:lpwstr/>
  </property>
</Properties>
</file>